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72" r:id="rId4"/>
    <p:sldId id="273" r:id="rId5"/>
    <p:sldId id="269" r:id="rId6"/>
    <p:sldId id="274" r:id="rId7"/>
    <p:sldId id="270" r:id="rId8"/>
    <p:sldId id="276" r:id="rId9"/>
    <p:sldId id="277" r:id="rId10"/>
    <p:sldId id="278" r:id="rId11"/>
    <p:sldId id="271" r:id="rId12"/>
    <p:sldId id="279" r:id="rId13"/>
  </p:sldIdLst>
  <p:sldSz cx="9906000" cy="6858000" type="A4"/>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kia Toni" initials="TT"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5" d="100"/>
          <a:sy n="155" d="100"/>
        </p:scale>
        <p:origin x="1608" y="13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9-22T16:38:32.170" idx="2">
    <p:pos x="3738" y="3383"/>
    <p:text>There was a question during the exercise session why don't we take into account the 30-degree phase shift caused by the delta-star transformation in a transformer. There are mainly two reasons.</p:text>
    <p:extLst>
      <p:ext uri="{C676402C-5697-4E1C-873F-D02D1690AC5C}">
        <p15:threadingInfo xmlns:p15="http://schemas.microsoft.com/office/powerpoint/2012/main" timeZoneBias="-180"/>
      </p:ext>
    </p:extLst>
  </p:cm>
  <p:cm authorId="1" dt="2017-09-22T16:40:31.836" idx="3">
    <p:pos x="3742" y="3519"/>
    <p:text>First, in power systems, we typically calculate in reference to the voltage which angle is set to zero by default. We are mainly interested in the power flow (S, P, Q) which will be in any case the same as both the voltage and the current are phase shifted equally.</p:text>
    <p:extLst mod="1">
      <p:ext uri="{C676402C-5697-4E1C-873F-D02D1690AC5C}">
        <p15:threadingInfo xmlns:p15="http://schemas.microsoft.com/office/powerpoint/2012/main" timeZoneBias="-180">
          <p15:parentCm authorId="1" idx="2"/>
        </p15:threadingInfo>
      </p:ext>
    </p:extLst>
  </p:cm>
  <p:cm authorId="1" dt="2017-09-22T16:45:47.586" idx="4">
    <p:pos x="3738" y="3655"/>
    <p:text>Second reason is that the transformation between the two equivalent circuits is carried in place (not over a transformer where the shift actually happens but is commonly ignored anyhow in normal power system analysis due to point 1)</p:text>
    <p:extLst mod="1">
      <p:ext uri="{C676402C-5697-4E1C-873F-D02D1690AC5C}">
        <p15:threadingInfo xmlns:p15="http://schemas.microsoft.com/office/powerpoint/2012/main" timeZoneBias="-180">
          <p15:parentCm authorId="1" idx="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7-09-22T17:25:42.449" idx="5">
    <p:pos x="10" y="10"/>
    <p:text>There was a question after the exercise session about can we use |S| = |U||I| and 
P = |S| x cos(fi) and
Q = |S| x sin(fi) instead of the conjugate star approach.</p:text>
    <p:extLst>
      <p:ext uri="{C676402C-5697-4E1C-873F-D02D1690AC5C}">
        <p15:threadingInfo xmlns:p15="http://schemas.microsoft.com/office/powerpoint/2012/main" timeZoneBias="-180"/>
      </p:ext>
    </p:extLst>
  </p:cm>
  <p:cm authorId="1" dt="2017-09-22T17:29:33.955" idx="6">
    <p:pos x="10" y="146"/>
    <p:text>The answer is yes. It will provide the same answer when you know the value of fi (angle between the voltage and the current)</p:text>
    <p:extLst>
      <p:ext uri="{C676402C-5697-4E1C-873F-D02D1690AC5C}">
        <p15:threadingInfo xmlns:p15="http://schemas.microsoft.com/office/powerpoint/2012/main" timeZoneBias="-180">
          <p15:parentCm authorId="1" idx="5"/>
        </p15:threadingInfo>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png"/><Relationship Id="rId1" Type="http://schemas.openxmlformats.org/officeDocument/2006/relationships/image" Target="../media/image16.png"/><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7.wmf"/><Relationship Id="rId7" Type="http://schemas.openxmlformats.org/officeDocument/2006/relationships/image" Target="../media/image51.wmf"/><Relationship Id="rId2" Type="http://schemas.openxmlformats.org/officeDocument/2006/relationships/image" Target="../media/image46.png"/><Relationship Id="rId1" Type="http://schemas.openxmlformats.org/officeDocument/2006/relationships/image" Target="../media/image45.png"/><Relationship Id="rId6" Type="http://schemas.openxmlformats.org/officeDocument/2006/relationships/image" Target="../media/image50.wmf"/><Relationship Id="rId5" Type="http://schemas.openxmlformats.org/officeDocument/2006/relationships/image" Target="../media/image49.wmf"/><Relationship Id="rId4" Type="http://schemas.openxmlformats.org/officeDocument/2006/relationships/image" Target="../media/image4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59A4B3-27BB-4F5F-B356-2E6ED1F2059E}" type="datetimeFigureOut">
              <a:rPr lang="en-US" smtClean="0"/>
              <a:t>9/3/2019</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D4E0F6-9815-42BA-AE0E-9C1E287A05DC}" type="slidenum">
              <a:rPr lang="en-US" smtClean="0"/>
              <a:t>‹#›</a:t>
            </a:fld>
            <a:endParaRPr lang="en-US"/>
          </a:p>
        </p:txBody>
      </p:sp>
    </p:spTree>
    <p:extLst>
      <p:ext uri="{BB962C8B-B14F-4D97-AF65-F5344CB8AC3E}">
        <p14:creationId xmlns:p14="http://schemas.microsoft.com/office/powerpoint/2010/main" val="870226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D4E0F6-9815-42BA-AE0E-9C1E287A05DC}" type="slidenum">
              <a:rPr lang="en-US" smtClean="0"/>
              <a:t>12</a:t>
            </a:fld>
            <a:endParaRPr lang="en-US"/>
          </a:p>
        </p:txBody>
      </p:sp>
    </p:spTree>
    <p:extLst>
      <p:ext uri="{BB962C8B-B14F-4D97-AF65-F5344CB8AC3E}">
        <p14:creationId xmlns:p14="http://schemas.microsoft.com/office/powerpoint/2010/main" val="28307077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439738" y="1712915"/>
            <a:ext cx="9018588" cy="3919537"/>
          </a:xfrm>
          <a:prstGeom prst="rect">
            <a:avLst/>
          </a:prstGeom>
          <a:solidFill>
            <a:srgbClr val="FF7900"/>
          </a:solidFill>
          <a:ln w="9525">
            <a:noFill/>
            <a:miter lim="800000"/>
            <a:headEnd/>
            <a:tailEnd/>
          </a:ln>
          <a:effectLst/>
        </p:spPr>
        <p:txBody>
          <a:bodyPr wrap="none" anchor="ctr"/>
          <a:lstStyle/>
          <a:p>
            <a:pPr>
              <a:defRPr/>
            </a:pPr>
            <a:endParaRPr lang="fi-FI"/>
          </a:p>
        </p:txBody>
      </p:sp>
      <p:pic>
        <p:nvPicPr>
          <p:cNvPr id="5" name="Picture 6" descr="aalto_TKK_fin"/>
          <p:cNvPicPr>
            <a:picLocks noChangeAspect="1" noChangeArrowheads="1"/>
          </p:cNvPicPr>
          <p:nvPr/>
        </p:nvPicPr>
        <p:blipFill>
          <a:blip r:embed="rId2" cstate="print"/>
          <a:srcRect/>
          <a:stretch>
            <a:fillRect/>
          </a:stretch>
        </p:blipFill>
        <p:spPr bwMode="auto">
          <a:xfrm>
            <a:off x="0" y="2"/>
            <a:ext cx="2297113" cy="1630363"/>
          </a:xfrm>
          <a:prstGeom prst="rect">
            <a:avLst/>
          </a:prstGeom>
          <a:noFill/>
          <a:ln w="9525">
            <a:noFill/>
            <a:miter lim="800000"/>
            <a:headEnd/>
            <a:tailEnd/>
          </a:ln>
        </p:spPr>
      </p:pic>
      <p:sp>
        <p:nvSpPr>
          <p:cNvPr id="206851" name="Rectangle 3"/>
          <p:cNvSpPr>
            <a:spLocks noGrp="1" noChangeArrowheads="1"/>
          </p:cNvSpPr>
          <p:nvPr>
            <p:ph type="ctrTitle"/>
          </p:nvPr>
        </p:nvSpPr>
        <p:spPr>
          <a:xfrm>
            <a:off x="619127" y="1770063"/>
            <a:ext cx="8416925" cy="1331912"/>
          </a:xfrm>
          <a:prstGeom prst="rect">
            <a:avLst/>
          </a:prstGeom>
        </p:spPr>
        <p:txBody>
          <a:bodyPr/>
          <a:lstStyle>
            <a:lvl1pPr>
              <a:defRPr sz="4000">
                <a:solidFill>
                  <a:schemeClr val="bg1"/>
                </a:solidFill>
              </a:defRPr>
            </a:lvl1pPr>
          </a:lstStyle>
          <a:p>
            <a:r>
              <a:rPr lang="en-US" smtClean="0"/>
              <a:t>Click to edit Master title style</a:t>
            </a:r>
            <a:endParaRPr lang="fi-FI"/>
          </a:p>
        </p:txBody>
      </p:sp>
      <p:sp>
        <p:nvSpPr>
          <p:cNvPr id="206852" name="Rectangle 4"/>
          <p:cNvSpPr>
            <a:spLocks noGrp="1" noChangeArrowheads="1"/>
          </p:cNvSpPr>
          <p:nvPr>
            <p:ph type="subTitle" idx="1"/>
          </p:nvPr>
        </p:nvSpPr>
        <p:spPr>
          <a:xfrm>
            <a:off x="619125" y="3141665"/>
            <a:ext cx="6807200" cy="2339975"/>
          </a:xfrm>
          <a:prstGeom prst="rect">
            <a:avLst/>
          </a:prstGeom>
        </p:spPr>
        <p:txBody>
          <a:bodyPr/>
          <a:lstStyle>
            <a:lvl1pPr marL="0" indent="0">
              <a:buFontTx/>
              <a:buNone/>
              <a:defRPr>
                <a:solidFill>
                  <a:schemeClr val="bg1"/>
                </a:solidFill>
              </a:defRPr>
            </a:lvl1pPr>
          </a:lstStyle>
          <a:p>
            <a:r>
              <a:rPr lang="en-US" smtClean="0"/>
              <a:t>Click to edit Master subtitle style</a:t>
            </a:r>
            <a:endParaRPr lang="fi-FI"/>
          </a:p>
        </p:txBody>
      </p:sp>
      <p:sp>
        <p:nvSpPr>
          <p:cNvPr id="6" name="Date Placeholder 5"/>
          <p:cNvSpPr>
            <a:spLocks noGrp="1" noChangeArrowheads="1"/>
          </p:cNvSpPr>
          <p:nvPr>
            <p:ph type="dt" sz="half" idx="10"/>
          </p:nvPr>
        </p:nvSpPr>
        <p:spPr bwMode="auto">
          <a:xfrm>
            <a:off x="488951" y="6308727"/>
            <a:ext cx="2195513" cy="176213"/>
          </a:xfrm>
          <a:prstGeom prst="rect">
            <a:avLst/>
          </a:prstGeom>
          <a:ln>
            <a:miter lim="800000"/>
            <a:headEnd/>
            <a:tailEnd/>
          </a:ln>
        </p:spPr>
        <p:txBody>
          <a:bodyPr vert="horz" wrap="square" lIns="0" tIns="0" rIns="0" bIns="0" numCol="1" anchor="t" anchorCtr="0" compatLnSpc="1">
            <a:prstTxWarp prst="textNoShape">
              <a:avLst/>
            </a:prstTxWarp>
          </a:bodyPr>
          <a:lstStyle>
            <a:lvl1pPr eaLnBrk="1" hangingPunct="1">
              <a:defRPr sz="1400" b="1" smtClean="0">
                <a:solidFill>
                  <a:schemeClr val="tx1"/>
                </a:solidFill>
                <a:latin typeface="+mn-lt"/>
              </a:defRPr>
            </a:lvl1pPr>
          </a:lstStyle>
          <a:p>
            <a:fld id="{C49B87FF-410C-4C72-89D3-535BAD079C0D}" type="datetimeFigureOut">
              <a:rPr lang="en-US" smtClean="0"/>
              <a:t>9/3/2019</a:t>
            </a:fld>
            <a:endParaRPr lang="en-US"/>
          </a:p>
        </p:txBody>
      </p:sp>
      <p:sp>
        <p:nvSpPr>
          <p:cNvPr id="7" name="Rectangle 7"/>
          <p:cNvSpPr>
            <a:spLocks noGrp="1" noChangeArrowheads="1"/>
          </p:cNvSpPr>
          <p:nvPr>
            <p:ph type="ftr" sz="quarter" idx="11"/>
          </p:nvPr>
        </p:nvSpPr>
        <p:spPr>
          <a:xfrm>
            <a:off x="2952751" y="6245225"/>
            <a:ext cx="4016375" cy="476250"/>
          </a:xfrm>
          <a:prstGeom prst="rect">
            <a:avLst/>
          </a:prstGeom>
        </p:spPr>
        <p:txBody>
          <a:bodyPr lIns="91440" tIns="45720" rIns="91440" bIns="45720"/>
          <a:lstStyle>
            <a:lvl1pPr algn="ctr">
              <a:defRPr sz="1400" b="0" smtClean="0">
                <a:solidFill>
                  <a:srgbClr val="808080"/>
                </a:solidFill>
                <a:latin typeface="Times New Roman" pitchFamily="18" charset="0"/>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9125" y="488950"/>
            <a:ext cx="8650288"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idx="1"/>
          </p:nvPr>
        </p:nvSpPr>
        <p:spPr>
          <a:xfrm>
            <a:off x="619125" y="1582740"/>
            <a:ext cx="8650288" cy="429418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5"/>
          <p:cNvSpPr>
            <a:spLocks noGrp="1" noChangeArrowheads="1"/>
          </p:cNvSpPr>
          <p:nvPr>
            <p:ph type="ftr" sz="quarter" idx="10"/>
          </p:nvPr>
        </p:nvSpPr>
        <p:spPr>
          <a:xfrm>
            <a:off x="4232275" y="6237288"/>
            <a:ext cx="3398838" cy="144462"/>
          </a:xfrm>
          <a:prstGeom prst="rect">
            <a:avLst/>
          </a:prstGeom>
          <a:ln/>
        </p:spPr>
        <p:txBody>
          <a:bodyPr/>
          <a:lstStyle>
            <a:lvl1pPr>
              <a:defRPr/>
            </a:lvl1pPr>
          </a:lstStyle>
          <a:p>
            <a:endParaRPr lang="en-US"/>
          </a:p>
        </p:txBody>
      </p:sp>
      <p:sp>
        <p:nvSpPr>
          <p:cNvPr id="5" name="Rectangle 6"/>
          <p:cNvSpPr>
            <a:spLocks noGrp="1" noChangeArrowheads="1"/>
          </p:cNvSpPr>
          <p:nvPr>
            <p:ph type="sldNum" sz="quarter" idx="11"/>
          </p:nvPr>
        </p:nvSpPr>
        <p:spPr>
          <a:xfrm>
            <a:off x="9169401" y="6237288"/>
            <a:ext cx="536575" cy="127000"/>
          </a:xfrm>
          <a:prstGeom prst="rect">
            <a:avLst/>
          </a:prstGeom>
          <a:ln/>
        </p:spPr>
        <p:txBody>
          <a:bodyPr/>
          <a:lstStyle>
            <a:lvl1pPr>
              <a:defRPr/>
            </a:lvl1pPr>
          </a:lstStyle>
          <a:p>
            <a:fld id="{41A9CAD9-EE78-478F-A825-D3843E00832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rtl="0" eaLnBrk="1" fontAlgn="base" hangingPunct="1">
        <a:spcBef>
          <a:spcPct val="0"/>
        </a:spcBef>
        <a:spcAft>
          <a:spcPct val="0"/>
        </a:spcAft>
        <a:defRPr sz="3200" b="1">
          <a:solidFill>
            <a:srgbClr val="FF7900"/>
          </a:solidFill>
          <a:latin typeface="+mj-lt"/>
          <a:ea typeface="+mj-ea"/>
          <a:cs typeface="+mj-cs"/>
        </a:defRPr>
      </a:lvl1pPr>
      <a:lvl2pPr algn="l" rtl="0" eaLnBrk="1" fontAlgn="base" hangingPunct="1">
        <a:spcBef>
          <a:spcPct val="0"/>
        </a:spcBef>
        <a:spcAft>
          <a:spcPct val="0"/>
        </a:spcAft>
        <a:defRPr sz="3200" b="1">
          <a:solidFill>
            <a:srgbClr val="FF7900"/>
          </a:solidFill>
          <a:latin typeface="Georgia" pitchFamily="18" charset="0"/>
        </a:defRPr>
      </a:lvl2pPr>
      <a:lvl3pPr algn="l" rtl="0" eaLnBrk="1" fontAlgn="base" hangingPunct="1">
        <a:spcBef>
          <a:spcPct val="0"/>
        </a:spcBef>
        <a:spcAft>
          <a:spcPct val="0"/>
        </a:spcAft>
        <a:defRPr sz="3200" b="1">
          <a:solidFill>
            <a:srgbClr val="FF7900"/>
          </a:solidFill>
          <a:latin typeface="Georgia" pitchFamily="18" charset="0"/>
        </a:defRPr>
      </a:lvl3pPr>
      <a:lvl4pPr algn="l" rtl="0" eaLnBrk="1" fontAlgn="base" hangingPunct="1">
        <a:spcBef>
          <a:spcPct val="0"/>
        </a:spcBef>
        <a:spcAft>
          <a:spcPct val="0"/>
        </a:spcAft>
        <a:defRPr sz="3200" b="1">
          <a:solidFill>
            <a:srgbClr val="FF7900"/>
          </a:solidFill>
          <a:latin typeface="Georgia" pitchFamily="18" charset="0"/>
        </a:defRPr>
      </a:lvl4pPr>
      <a:lvl5pPr algn="l" rtl="0" eaLnBrk="1" fontAlgn="base" hangingPunct="1">
        <a:spcBef>
          <a:spcPct val="0"/>
        </a:spcBef>
        <a:spcAft>
          <a:spcPct val="0"/>
        </a:spcAft>
        <a:defRPr sz="3200" b="1">
          <a:solidFill>
            <a:srgbClr val="FF7900"/>
          </a:solidFill>
          <a:latin typeface="Georgia" pitchFamily="18" charset="0"/>
        </a:defRPr>
      </a:lvl5pPr>
      <a:lvl6pPr marL="457200" algn="l" rtl="0" eaLnBrk="1" fontAlgn="base" hangingPunct="1">
        <a:spcBef>
          <a:spcPct val="0"/>
        </a:spcBef>
        <a:spcAft>
          <a:spcPct val="0"/>
        </a:spcAft>
        <a:defRPr sz="3200" b="1">
          <a:solidFill>
            <a:srgbClr val="FF7900"/>
          </a:solidFill>
          <a:latin typeface="Georgia" pitchFamily="18" charset="0"/>
        </a:defRPr>
      </a:lvl6pPr>
      <a:lvl7pPr marL="914400" algn="l" rtl="0" eaLnBrk="1" fontAlgn="base" hangingPunct="1">
        <a:spcBef>
          <a:spcPct val="0"/>
        </a:spcBef>
        <a:spcAft>
          <a:spcPct val="0"/>
        </a:spcAft>
        <a:defRPr sz="3200" b="1">
          <a:solidFill>
            <a:srgbClr val="FF7900"/>
          </a:solidFill>
          <a:latin typeface="Georgia" pitchFamily="18" charset="0"/>
        </a:defRPr>
      </a:lvl7pPr>
      <a:lvl8pPr marL="1371600" algn="l" rtl="0" eaLnBrk="1" fontAlgn="base" hangingPunct="1">
        <a:spcBef>
          <a:spcPct val="0"/>
        </a:spcBef>
        <a:spcAft>
          <a:spcPct val="0"/>
        </a:spcAft>
        <a:defRPr sz="3200" b="1">
          <a:solidFill>
            <a:srgbClr val="FF7900"/>
          </a:solidFill>
          <a:latin typeface="Georgia" pitchFamily="18" charset="0"/>
        </a:defRPr>
      </a:lvl8pPr>
      <a:lvl9pPr marL="1828800" algn="l" rtl="0" eaLnBrk="1" fontAlgn="base" hangingPunct="1">
        <a:spcBef>
          <a:spcPct val="0"/>
        </a:spcBef>
        <a:spcAft>
          <a:spcPct val="0"/>
        </a:spcAft>
        <a:defRPr sz="3200" b="1">
          <a:solidFill>
            <a:srgbClr val="FF7900"/>
          </a:solidFill>
          <a:latin typeface="Georgia" pitchFamily="18"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8.png"/><Relationship Id="rId18" Type="http://schemas.openxmlformats.org/officeDocument/2006/relationships/image" Target="../media/image42.png"/><Relationship Id="rId3" Type="http://schemas.openxmlformats.org/officeDocument/2006/relationships/oleObject" Target="../embeddings/oleObject16.bin"/><Relationship Id="rId7" Type="http://schemas.openxmlformats.org/officeDocument/2006/relationships/image" Target="../media/image28.png"/><Relationship Id="rId12" Type="http://schemas.openxmlformats.org/officeDocument/2006/relationships/image" Target="../media/image36.wmf"/><Relationship Id="rId17" Type="http://schemas.openxmlformats.org/officeDocument/2006/relationships/image" Target="../media/image41.png"/><Relationship Id="rId2" Type="http://schemas.openxmlformats.org/officeDocument/2006/relationships/slideLayout" Target="../slideLayouts/slideLayout2.xml"/><Relationship Id="rId16" Type="http://schemas.openxmlformats.org/officeDocument/2006/relationships/image" Target="../media/image40.png"/><Relationship Id="rId1" Type="http://schemas.openxmlformats.org/officeDocument/2006/relationships/vmlDrawing" Target="../drawings/vmlDrawing6.vml"/><Relationship Id="rId6" Type="http://schemas.openxmlformats.org/officeDocument/2006/relationships/image" Target="../media/image27.png"/><Relationship Id="rId11" Type="http://schemas.openxmlformats.org/officeDocument/2006/relationships/oleObject" Target="../embeddings/oleObject17.bin"/><Relationship Id="rId5" Type="http://schemas.openxmlformats.org/officeDocument/2006/relationships/image" Target="../media/image26.png"/><Relationship Id="rId15" Type="http://schemas.openxmlformats.org/officeDocument/2006/relationships/image" Target="../media/image37.wmf"/><Relationship Id="rId10" Type="http://schemas.openxmlformats.org/officeDocument/2006/relationships/image" Target="../media/image34.png"/><Relationship Id="rId4" Type="http://schemas.openxmlformats.org/officeDocument/2006/relationships/image" Target="../media/image35.wmf"/><Relationship Id="rId9" Type="http://schemas.openxmlformats.org/officeDocument/2006/relationships/image" Target="../media/image33.png"/><Relationship Id="rId14" Type="http://schemas.openxmlformats.org/officeDocument/2006/relationships/oleObject" Target="../embeddings/oleObject18.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44.wmf"/><Relationship Id="rId5" Type="http://schemas.openxmlformats.org/officeDocument/2006/relationships/oleObject" Target="../embeddings/oleObject20.bin"/><Relationship Id="rId4" Type="http://schemas.openxmlformats.org/officeDocument/2006/relationships/image" Target="../media/image43.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3.bin"/><Relationship Id="rId13" Type="http://schemas.openxmlformats.org/officeDocument/2006/relationships/image" Target="../media/image49.wmf"/><Relationship Id="rId18" Type="http://schemas.openxmlformats.org/officeDocument/2006/relationships/comments" Target="../comments/comment2.xml"/><Relationship Id="rId3" Type="http://schemas.openxmlformats.org/officeDocument/2006/relationships/notesSlide" Target="../notesSlides/notesSlide1.xml"/><Relationship Id="rId7" Type="http://schemas.openxmlformats.org/officeDocument/2006/relationships/image" Target="../media/image46.png"/><Relationship Id="rId12" Type="http://schemas.openxmlformats.org/officeDocument/2006/relationships/oleObject" Target="../embeddings/oleObject25.bin"/><Relationship Id="rId17" Type="http://schemas.openxmlformats.org/officeDocument/2006/relationships/image" Target="../media/image51.wmf"/><Relationship Id="rId2" Type="http://schemas.openxmlformats.org/officeDocument/2006/relationships/slideLayout" Target="../slideLayouts/slideLayout2.xml"/><Relationship Id="rId16" Type="http://schemas.openxmlformats.org/officeDocument/2006/relationships/oleObject" Target="../embeddings/oleObject27.bin"/><Relationship Id="rId1" Type="http://schemas.openxmlformats.org/officeDocument/2006/relationships/vmlDrawing" Target="../drawings/vmlDrawing8.vml"/><Relationship Id="rId6" Type="http://schemas.openxmlformats.org/officeDocument/2006/relationships/oleObject" Target="../embeddings/oleObject22.bin"/><Relationship Id="rId11" Type="http://schemas.openxmlformats.org/officeDocument/2006/relationships/image" Target="../media/image48.wmf"/><Relationship Id="rId5" Type="http://schemas.openxmlformats.org/officeDocument/2006/relationships/image" Target="../media/image45.png"/><Relationship Id="rId15" Type="http://schemas.openxmlformats.org/officeDocument/2006/relationships/image" Target="../media/image50.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47.wmf"/><Relationship Id="rId14" Type="http://schemas.openxmlformats.org/officeDocument/2006/relationships/oleObject" Target="../embeddings/oleObject26.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oleObject" Target="../embeddings/oleObject3.bin"/><Relationship Id="rId18" Type="http://schemas.openxmlformats.org/officeDocument/2006/relationships/image" Target="../media/image6.wmf"/><Relationship Id="rId3" Type="http://schemas.openxmlformats.org/officeDocument/2006/relationships/image" Target="../media/image3.png"/><Relationship Id="rId7" Type="http://schemas.openxmlformats.org/officeDocument/2006/relationships/image" Target="../media/image6.png"/><Relationship Id="rId12" Type="http://schemas.openxmlformats.org/officeDocument/2006/relationships/image" Target="../media/image3.wmf"/><Relationship Id="rId17" Type="http://schemas.openxmlformats.org/officeDocument/2006/relationships/oleObject" Target="../embeddings/oleObject5.bin"/><Relationship Id="rId2" Type="http://schemas.openxmlformats.org/officeDocument/2006/relationships/slideLayout" Target="../slideLayouts/slideLayout2.xml"/><Relationship Id="rId16" Type="http://schemas.openxmlformats.org/officeDocument/2006/relationships/image" Target="../media/image5.wmf"/><Relationship Id="rId1" Type="http://schemas.openxmlformats.org/officeDocument/2006/relationships/vmlDrawing" Target="../drawings/vmlDrawing2.vml"/><Relationship Id="rId6" Type="http://schemas.openxmlformats.org/officeDocument/2006/relationships/image" Target="../media/image5.png"/><Relationship Id="rId11" Type="http://schemas.openxmlformats.org/officeDocument/2006/relationships/oleObject" Target="../embeddings/oleObject2.bin"/><Relationship Id="rId5" Type="http://schemas.openxmlformats.org/officeDocument/2006/relationships/image" Target="../media/image21.png"/><Relationship Id="rId15" Type="http://schemas.openxmlformats.org/officeDocument/2006/relationships/oleObject" Target="../embeddings/oleObject4.bin"/><Relationship Id="rId10" Type="http://schemas.openxmlformats.org/officeDocument/2006/relationships/image" Target="../media/image24.png"/><Relationship Id="rId9" Type="http://schemas.openxmlformats.org/officeDocument/2006/relationships/image" Target="../media/image23.png"/><Relationship Id="rId14" Type="http://schemas.openxmlformats.org/officeDocument/2006/relationships/image" Target="../media/image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8.wmf"/><Relationship Id="rId13"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20.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7.png"/><Relationship Id="rId11" Type="http://schemas.openxmlformats.org/officeDocument/2006/relationships/oleObject" Target="../embeddings/oleObject10.bin"/><Relationship Id="rId5" Type="http://schemas.openxmlformats.org/officeDocument/2006/relationships/oleObject" Target="../embeddings/oleObject7.bin"/><Relationship Id="rId10" Type="http://schemas.openxmlformats.org/officeDocument/2006/relationships/image" Target="../media/image19.wmf"/><Relationship Id="rId4" Type="http://schemas.openxmlformats.org/officeDocument/2006/relationships/image" Target="../media/image16.png"/><Relationship Id="rId9" Type="http://schemas.openxmlformats.org/officeDocument/2006/relationships/oleObject" Target="../embeddings/oleObject9.bin"/><Relationship Id="rId14" Type="http://schemas.openxmlformats.org/officeDocument/2006/relationships/image" Target="../media/image2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oleObject" Target="../embeddings/oleObject12.bin"/><Relationship Id="rId7" Type="http://schemas.openxmlformats.org/officeDocument/2006/relationships/image" Target="../media/image27.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2.wmf"/></Relationships>
</file>

<file path=ppt/slides/_rels/slide9.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oleObject" Target="../embeddings/oleObject15.bin"/><Relationship Id="rId3" Type="http://schemas.openxmlformats.org/officeDocument/2006/relationships/image" Target="../media/image39.png"/><Relationship Id="rId7" Type="http://schemas.openxmlformats.org/officeDocument/2006/relationships/image" Target="../media/image27.png"/><Relationship Id="rId12" Type="http://schemas.openxmlformats.org/officeDocument/2006/relationships/image" Target="../media/image33.png"/><Relationship Id="rId2" Type="http://schemas.openxmlformats.org/officeDocument/2006/relationships/slideLayout" Target="../slideLayouts/slideLayout2.xml"/><Relationship Id="rId16" Type="http://schemas.openxmlformats.org/officeDocument/2006/relationships/comments" Target="../comments/comment1.xml"/><Relationship Id="rId1" Type="http://schemas.openxmlformats.org/officeDocument/2006/relationships/vmlDrawing" Target="../drawings/vmlDrawing5.vml"/><Relationship Id="rId6" Type="http://schemas.openxmlformats.org/officeDocument/2006/relationships/image" Target="../media/image26.png"/><Relationship Id="rId11" Type="http://schemas.openxmlformats.org/officeDocument/2006/relationships/image" Target="../media/image30.wmf"/><Relationship Id="rId5" Type="http://schemas.openxmlformats.org/officeDocument/2006/relationships/image" Target="../media/image29.wmf"/><Relationship Id="rId15" Type="http://schemas.openxmlformats.org/officeDocument/2006/relationships/image" Target="../media/image34.png"/><Relationship Id="rId10" Type="http://schemas.openxmlformats.org/officeDocument/2006/relationships/oleObject" Target="../embeddings/oleObject14.bin"/><Relationship Id="rId4" Type="http://schemas.openxmlformats.org/officeDocument/2006/relationships/oleObject" Target="../embeddings/oleObject13.bin"/><Relationship Id="rId9" Type="http://schemas.openxmlformats.org/officeDocument/2006/relationships/image" Target="../media/image32.png"/><Relationship Id="rId14" Type="http://schemas.openxmlformats.org/officeDocument/2006/relationships/image" Target="../media/image3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Exercise Session 1</a:t>
            </a:r>
            <a:endParaRPr lang="en-US" dirty="0"/>
          </a:p>
        </p:txBody>
      </p:sp>
      <p:sp>
        <p:nvSpPr>
          <p:cNvPr id="3" name="Subtitle 2"/>
          <p:cNvSpPr>
            <a:spLocks noGrp="1"/>
          </p:cNvSpPr>
          <p:nvPr>
            <p:ph type="subTitle" idx="1"/>
          </p:nvPr>
        </p:nvSpPr>
        <p:spPr/>
        <p:txBody>
          <a:bodyPr/>
          <a:lstStyle/>
          <a:p>
            <a:r>
              <a:rPr lang="en-US" b="1" dirty="0" smtClean="0"/>
              <a:t>Power systems</a:t>
            </a:r>
          </a:p>
          <a:p>
            <a:endParaRPr lang="en-US" b="1" dirty="0"/>
          </a:p>
          <a:p>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br>
              <a:rPr lang="en-US" dirty="0" smtClean="0"/>
            </a:br>
            <a:r>
              <a:rPr lang="en-US" dirty="0" smtClean="0"/>
              <a:t>c) Active power</a:t>
            </a:r>
            <a:endParaRPr lang="en-US" dirty="0"/>
          </a:p>
        </p:txBody>
      </p:sp>
      <p:sp>
        <p:nvSpPr>
          <p:cNvPr id="3" name="Content Placeholder 2"/>
          <p:cNvSpPr>
            <a:spLocks noGrp="1"/>
          </p:cNvSpPr>
          <p:nvPr>
            <p:ph idx="1"/>
          </p:nvPr>
        </p:nvSpPr>
        <p:spPr>
          <a:xfrm>
            <a:off x="626047" y="1796425"/>
            <a:ext cx="8650288" cy="4294187"/>
          </a:xfrm>
        </p:spPr>
        <p:txBody>
          <a:bodyPr/>
          <a:lstStyle/>
          <a:p>
            <a:pPr marL="0" lvl="0" indent="0" algn="just">
              <a:spcBef>
                <a:spcPts val="1800"/>
              </a:spcBef>
              <a:buNone/>
            </a:pPr>
            <a:r>
              <a:rPr lang="fi-FI" dirty="0" smtClean="0"/>
              <a:t> </a:t>
            </a:r>
          </a:p>
          <a:p>
            <a:pPr marL="0" lvl="0" indent="0" algn="just">
              <a:spcBef>
                <a:spcPts val="1800"/>
              </a:spcBef>
              <a:buNone/>
            </a:pPr>
            <a:endParaRPr lang="fi-FI" dirty="0" smtClean="0"/>
          </a:p>
          <a:p>
            <a:pPr marL="0" lvl="0" indent="0" algn="just">
              <a:spcBef>
                <a:spcPts val="1800"/>
              </a:spcBef>
              <a:buNone/>
            </a:pPr>
            <a:endParaRPr lang="fi-FI" dirty="0" smtClean="0"/>
          </a:p>
          <a:p>
            <a:pPr marL="0" lvl="0" indent="0" algn="just">
              <a:spcBef>
                <a:spcPts val="1800"/>
              </a:spcBef>
              <a:buNone/>
            </a:pPr>
            <a:endParaRPr lang="fi-FI" dirty="0" smtClean="0"/>
          </a:p>
        </p:txBody>
      </p:sp>
      <p:graphicFrame>
        <p:nvGraphicFramePr>
          <p:cNvPr id="4" name="Object 5"/>
          <p:cNvGraphicFramePr>
            <a:graphicFrameLocks noChangeAspect="1"/>
          </p:cNvGraphicFramePr>
          <p:nvPr>
            <p:extLst>
              <p:ext uri="{D42A27DB-BD31-4B8C-83A1-F6EECF244321}">
                <p14:modId xmlns:p14="http://schemas.microsoft.com/office/powerpoint/2010/main" val="613264900"/>
              </p:ext>
            </p:extLst>
          </p:nvPr>
        </p:nvGraphicFramePr>
        <p:xfrm>
          <a:off x="607633" y="3082160"/>
          <a:ext cx="7365586" cy="579233"/>
        </p:xfrm>
        <a:graphic>
          <a:graphicData uri="http://schemas.openxmlformats.org/presentationml/2006/ole">
            <mc:AlternateContent xmlns:mc="http://schemas.openxmlformats.org/markup-compatibility/2006">
              <mc:Choice xmlns:v="urn:schemas-microsoft-com:vml" Requires="v">
                <p:oleObj spid="_x0000_s41076" name="Kaava" r:id="rId3" imgW="4609800" imgH="419040" progId="Equation.3">
                  <p:embed/>
                </p:oleObj>
              </mc:Choice>
              <mc:Fallback>
                <p:oleObj name="Kaava" r:id="rId3" imgW="4609800" imgH="419040" progId="Equation.3">
                  <p:embed/>
                  <p:pic>
                    <p:nvPicPr>
                      <p:cNvPr id="0" name=""/>
                      <p:cNvPicPr>
                        <a:picLocks noChangeAspect="1" noChangeArrowheads="1"/>
                      </p:cNvPicPr>
                      <p:nvPr/>
                    </p:nvPicPr>
                    <p:blipFill>
                      <a:blip r:embed="rId4"/>
                      <a:srcRect/>
                      <a:stretch>
                        <a:fillRect/>
                      </a:stretch>
                    </p:blipFill>
                    <p:spPr bwMode="auto">
                      <a:xfrm>
                        <a:off x="607633" y="3082160"/>
                        <a:ext cx="7365586" cy="579233"/>
                      </a:xfrm>
                      <a:prstGeom prst="rect">
                        <a:avLst/>
                      </a:prstGeom>
                      <a:noFill/>
                      <a:ln w="19050">
                        <a:solidFill>
                          <a:srgbClr val="C00000"/>
                        </a:solidFill>
                      </a:ln>
                      <a:extLst/>
                    </p:spPr>
                  </p:pic>
                </p:oleObj>
              </mc:Fallback>
            </mc:AlternateContent>
          </a:graphicData>
        </a:graphic>
      </p:graphicFrame>
      <p:grpSp>
        <p:nvGrpSpPr>
          <p:cNvPr id="26" name="Group 25"/>
          <p:cNvGrpSpPr/>
          <p:nvPr/>
        </p:nvGrpSpPr>
        <p:grpSpPr>
          <a:xfrm rot="2434378">
            <a:off x="7374560" y="411291"/>
            <a:ext cx="277910" cy="1726427"/>
            <a:chOff x="8750796" y="3459181"/>
            <a:chExt cx="277910" cy="1944544"/>
          </a:xfrm>
        </p:grpSpPr>
        <p:sp>
          <p:nvSpPr>
            <p:cNvPr id="23"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24"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25"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grpSp>
        <p:nvGrpSpPr>
          <p:cNvPr id="27" name="Group 26"/>
          <p:cNvGrpSpPr/>
          <p:nvPr/>
        </p:nvGrpSpPr>
        <p:grpSpPr>
          <a:xfrm rot="19050061">
            <a:off x="8535870" y="367151"/>
            <a:ext cx="277910" cy="1792897"/>
            <a:chOff x="8750796" y="3459181"/>
            <a:chExt cx="277910" cy="1944544"/>
          </a:xfrm>
        </p:grpSpPr>
        <p:sp>
          <p:nvSpPr>
            <p:cNvPr id="28"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29"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30"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grpSp>
        <p:nvGrpSpPr>
          <p:cNvPr id="31" name="Group 30"/>
          <p:cNvGrpSpPr/>
          <p:nvPr/>
        </p:nvGrpSpPr>
        <p:grpSpPr>
          <a:xfrm rot="5400000">
            <a:off x="7960416" y="759545"/>
            <a:ext cx="277910" cy="2348218"/>
            <a:chOff x="8750796" y="3459181"/>
            <a:chExt cx="277910" cy="1944544"/>
          </a:xfrm>
        </p:grpSpPr>
        <p:sp>
          <p:nvSpPr>
            <p:cNvPr id="32"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33"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34"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cxnSp>
        <p:nvCxnSpPr>
          <p:cNvPr id="36" name="Straight Connector 35"/>
          <p:cNvCxnSpPr>
            <a:stCxn id="28" idx="0"/>
          </p:cNvCxnSpPr>
          <p:nvPr/>
        </p:nvCxnSpPr>
        <p:spPr bwMode="auto">
          <a:xfrm flipH="1" flipV="1">
            <a:off x="6465168" y="602657"/>
            <a:ext cx="1604036"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flipH="1">
            <a:off x="6092337" y="1937524"/>
            <a:ext cx="878746" cy="769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flipV="1">
            <a:off x="9267951" y="1924542"/>
            <a:ext cx="8384" cy="703182"/>
          </a:xfrm>
          <a:prstGeom prst="line">
            <a:avLst/>
          </a:prstGeom>
          <a:solidFill>
            <a:schemeClr val="accent1"/>
          </a:solidFill>
          <a:ln w="19050" cap="flat" cmpd="sng" algn="ctr">
            <a:solidFill>
              <a:schemeClr val="tx1"/>
            </a:solidFill>
            <a:prstDash val="solid"/>
            <a:round/>
            <a:headEnd type="none" w="med" len="med"/>
            <a:tailEnd type="none" w="med" len="med"/>
          </a:ln>
          <a:effectLst/>
        </p:spPr>
      </p:cxnSp>
      <p:pic>
        <p:nvPicPr>
          <p:cNvPr id="41" name="Picture 40"/>
          <p:cNvPicPr>
            <a:picLocks noChangeAspect="1"/>
          </p:cNvPicPr>
          <p:nvPr/>
        </p:nvPicPr>
        <p:blipFill>
          <a:blip r:embed="rId5"/>
          <a:stretch>
            <a:fillRect/>
          </a:stretch>
        </p:blipFill>
        <p:spPr>
          <a:xfrm>
            <a:off x="6637948" y="952561"/>
            <a:ext cx="485775" cy="457200"/>
          </a:xfrm>
          <a:prstGeom prst="rect">
            <a:avLst/>
          </a:prstGeom>
        </p:spPr>
      </p:pic>
      <p:pic>
        <p:nvPicPr>
          <p:cNvPr id="42" name="Picture 41"/>
          <p:cNvPicPr>
            <a:picLocks noChangeAspect="1"/>
          </p:cNvPicPr>
          <p:nvPr/>
        </p:nvPicPr>
        <p:blipFill>
          <a:blip r:embed="rId5"/>
          <a:stretch>
            <a:fillRect/>
          </a:stretch>
        </p:blipFill>
        <p:spPr>
          <a:xfrm>
            <a:off x="8912885" y="806016"/>
            <a:ext cx="485775" cy="457200"/>
          </a:xfrm>
          <a:prstGeom prst="rect">
            <a:avLst/>
          </a:prstGeom>
        </p:spPr>
      </p:pic>
      <p:pic>
        <p:nvPicPr>
          <p:cNvPr id="43" name="Picture 42"/>
          <p:cNvPicPr>
            <a:picLocks noChangeAspect="1"/>
          </p:cNvPicPr>
          <p:nvPr/>
        </p:nvPicPr>
        <p:blipFill>
          <a:blip r:embed="rId5"/>
          <a:stretch>
            <a:fillRect/>
          </a:stretch>
        </p:blipFill>
        <p:spPr>
          <a:xfrm>
            <a:off x="7834203" y="2134677"/>
            <a:ext cx="485775" cy="457200"/>
          </a:xfrm>
          <a:prstGeom prst="rect">
            <a:avLst/>
          </a:prstGeom>
        </p:spPr>
      </p:pic>
      <p:pic>
        <p:nvPicPr>
          <p:cNvPr id="45" name="Picture 44"/>
          <p:cNvPicPr>
            <a:picLocks noChangeAspect="1"/>
          </p:cNvPicPr>
          <p:nvPr/>
        </p:nvPicPr>
        <p:blipFill>
          <a:blip r:embed="rId6"/>
          <a:stretch>
            <a:fillRect/>
          </a:stretch>
        </p:blipFill>
        <p:spPr>
          <a:xfrm>
            <a:off x="5838328" y="1009711"/>
            <a:ext cx="266700" cy="342900"/>
          </a:xfrm>
          <a:prstGeom prst="rect">
            <a:avLst/>
          </a:prstGeom>
        </p:spPr>
      </p:pic>
      <p:cxnSp>
        <p:nvCxnSpPr>
          <p:cNvPr id="47" name="Straight Arrow Connector 46"/>
          <p:cNvCxnSpPr/>
          <p:nvPr/>
        </p:nvCxnSpPr>
        <p:spPr bwMode="auto">
          <a:xfrm flipH="1">
            <a:off x="6116335" y="750179"/>
            <a:ext cx="348833" cy="1074610"/>
          </a:xfrm>
          <a:prstGeom prst="straightConnector1">
            <a:avLst/>
          </a:prstGeom>
          <a:solidFill>
            <a:schemeClr val="accent1"/>
          </a:solidFill>
          <a:ln w="9525" cap="flat" cmpd="sng" algn="ctr">
            <a:solidFill>
              <a:schemeClr val="tx1"/>
            </a:solidFill>
            <a:prstDash val="solid"/>
            <a:round/>
            <a:headEnd type="triangle"/>
            <a:tailEnd type="triangle"/>
          </a:ln>
          <a:effectLst/>
        </p:spPr>
      </p:cxnSp>
      <p:cxnSp>
        <p:nvCxnSpPr>
          <p:cNvPr id="50" name="Straight Arrow Connector 49"/>
          <p:cNvCxnSpPr/>
          <p:nvPr/>
        </p:nvCxnSpPr>
        <p:spPr bwMode="auto">
          <a:xfrm>
            <a:off x="6825208" y="367895"/>
            <a:ext cx="73723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p:cNvCxnSpPr/>
          <p:nvPr/>
        </p:nvCxnSpPr>
        <p:spPr bwMode="auto">
          <a:xfrm flipH="1">
            <a:off x="7599113" y="1127271"/>
            <a:ext cx="339660" cy="47638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pic>
        <p:nvPicPr>
          <p:cNvPr id="53" name="Picture 52"/>
          <p:cNvPicPr>
            <a:picLocks noChangeAspect="1"/>
          </p:cNvPicPr>
          <p:nvPr/>
        </p:nvPicPr>
        <p:blipFill>
          <a:blip r:embed="rId7"/>
          <a:stretch>
            <a:fillRect/>
          </a:stretch>
        </p:blipFill>
        <p:spPr>
          <a:xfrm>
            <a:off x="7850637" y="1095516"/>
            <a:ext cx="333375" cy="581025"/>
          </a:xfrm>
          <a:prstGeom prst="rect">
            <a:avLst/>
          </a:prstGeom>
        </p:spPr>
      </p:pic>
      <p:sp>
        <p:nvSpPr>
          <p:cNvPr id="54" name="TextBox 53"/>
          <p:cNvSpPr txBox="1"/>
          <p:nvPr/>
        </p:nvSpPr>
        <p:spPr>
          <a:xfrm>
            <a:off x="6863480" y="23969"/>
            <a:ext cx="928459" cy="369332"/>
          </a:xfrm>
          <a:prstGeom prst="rect">
            <a:avLst/>
          </a:prstGeom>
          <a:noFill/>
        </p:spPr>
        <p:txBody>
          <a:bodyPr wrap="none" rtlCol="0">
            <a:spAutoFit/>
          </a:bodyPr>
          <a:lstStyle/>
          <a:p>
            <a:r>
              <a:rPr lang="en-US" dirty="0" err="1" smtClean="0"/>
              <a:t>I</a:t>
            </a:r>
            <a:r>
              <a:rPr lang="en-US" sz="1100" dirty="0" err="1" smtClean="0"/>
              <a:t>power</a:t>
            </a:r>
            <a:r>
              <a:rPr lang="en-US" sz="1100" dirty="0" smtClean="0"/>
              <a:t> line</a:t>
            </a:r>
            <a:endParaRPr lang="en-US" dirty="0"/>
          </a:p>
        </p:txBody>
      </p:sp>
      <p:grpSp>
        <p:nvGrpSpPr>
          <p:cNvPr id="39" name="Group 38"/>
          <p:cNvGrpSpPr/>
          <p:nvPr/>
        </p:nvGrpSpPr>
        <p:grpSpPr>
          <a:xfrm rot="5400000">
            <a:off x="9088956" y="3249684"/>
            <a:ext cx="277910" cy="736130"/>
            <a:chOff x="8750796" y="3459181"/>
            <a:chExt cx="277910" cy="1944544"/>
          </a:xfrm>
        </p:grpSpPr>
        <p:sp>
          <p:nvSpPr>
            <p:cNvPr id="40"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44"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46"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cxnSp>
        <p:nvCxnSpPr>
          <p:cNvPr id="61" name="Straight Connector 60"/>
          <p:cNvCxnSpPr/>
          <p:nvPr/>
        </p:nvCxnSpPr>
        <p:spPr bwMode="auto">
          <a:xfrm flipH="1" flipV="1">
            <a:off x="7308849" y="3615939"/>
            <a:ext cx="1604036"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pic>
        <p:nvPicPr>
          <p:cNvPr id="67" name="Picture 66"/>
          <p:cNvPicPr>
            <a:picLocks noChangeAspect="1"/>
          </p:cNvPicPr>
          <p:nvPr/>
        </p:nvPicPr>
        <p:blipFill>
          <a:blip r:embed="rId6"/>
          <a:stretch>
            <a:fillRect/>
          </a:stretch>
        </p:blipFill>
        <p:spPr>
          <a:xfrm>
            <a:off x="6875177" y="3973369"/>
            <a:ext cx="266700" cy="342900"/>
          </a:xfrm>
          <a:prstGeom prst="rect">
            <a:avLst/>
          </a:prstGeom>
        </p:spPr>
      </p:pic>
      <p:cxnSp>
        <p:nvCxnSpPr>
          <p:cNvPr id="68" name="Straight Arrow Connector 67"/>
          <p:cNvCxnSpPr/>
          <p:nvPr/>
        </p:nvCxnSpPr>
        <p:spPr bwMode="auto">
          <a:xfrm>
            <a:off x="7326926" y="3764079"/>
            <a:ext cx="10586" cy="559348"/>
          </a:xfrm>
          <a:prstGeom prst="straightConnector1">
            <a:avLst/>
          </a:prstGeom>
          <a:solidFill>
            <a:schemeClr val="accent1"/>
          </a:solidFill>
          <a:ln w="9525" cap="flat" cmpd="sng" algn="ctr">
            <a:solidFill>
              <a:schemeClr val="tx1"/>
            </a:solidFill>
            <a:prstDash val="solid"/>
            <a:round/>
            <a:headEnd type="triangle"/>
            <a:tailEnd type="triangle"/>
          </a:ln>
          <a:effectLst/>
        </p:spPr>
      </p:cxnSp>
      <p:cxnSp>
        <p:nvCxnSpPr>
          <p:cNvPr id="69" name="Straight Arrow Connector 68"/>
          <p:cNvCxnSpPr/>
          <p:nvPr/>
        </p:nvCxnSpPr>
        <p:spPr bwMode="auto">
          <a:xfrm>
            <a:off x="8121525" y="3417198"/>
            <a:ext cx="73723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2" name="TextBox 71"/>
          <p:cNvSpPr txBox="1"/>
          <p:nvPr/>
        </p:nvSpPr>
        <p:spPr>
          <a:xfrm>
            <a:off x="7170737" y="4746861"/>
            <a:ext cx="1601721" cy="369332"/>
          </a:xfrm>
          <a:prstGeom prst="rect">
            <a:avLst/>
          </a:prstGeom>
          <a:noFill/>
        </p:spPr>
        <p:txBody>
          <a:bodyPr wrap="none" rtlCol="0">
            <a:spAutoFit/>
          </a:bodyPr>
          <a:lstStyle/>
          <a:p>
            <a:r>
              <a:rPr lang="en-US" dirty="0" err="1" smtClean="0"/>
              <a:t>I</a:t>
            </a:r>
            <a:r>
              <a:rPr lang="en-US" sz="1100" dirty="0" err="1" smtClean="0"/>
              <a:t>power</a:t>
            </a:r>
            <a:r>
              <a:rPr lang="en-US" sz="1100" dirty="0" smtClean="0"/>
              <a:t> line</a:t>
            </a:r>
            <a:r>
              <a:rPr lang="en-US" dirty="0" smtClean="0"/>
              <a:t>=</a:t>
            </a:r>
            <a:r>
              <a:rPr lang="en-US" dirty="0" err="1" smtClean="0"/>
              <a:t>I</a:t>
            </a:r>
            <a:r>
              <a:rPr lang="en-US" sz="1200" dirty="0" err="1" smtClean="0"/>
              <a:t>phase</a:t>
            </a:r>
            <a:endParaRPr lang="en-US" sz="1200" dirty="0"/>
          </a:p>
        </p:txBody>
      </p:sp>
      <p:grpSp>
        <p:nvGrpSpPr>
          <p:cNvPr id="77" name="Group 76"/>
          <p:cNvGrpSpPr/>
          <p:nvPr/>
        </p:nvGrpSpPr>
        <p:grpSpPr>
          <a:xfrm rot="5400000">
            <a:off x="9096576" y="4036413"/>
            <a:ext cx="277910" cy="736130"/>
            <a:chOff x="8750796" y="3459181"/>
            <a:chExt cx="277910" cy="1944544"/>
          </a:xfrm>
        </p:grpSpPr>
        <p:sp>
          <p:nvSpPr>
            <p:cNvPr id="78"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79"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80"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cxnSp>
        <p:nvCxnSpPr>
          <p:cNvPr id="81" name="Straight Connector 80"/>
          <p:cNvCxnSpPr/>
          <p:nvPr/>
        </p:nvCxnSpPr>
        <p:spPr bwMode="auto">
          <a:xfrm flipH="1" flipV="1">
            <a:off x="7318858" y="4410222"/>
            <a:ext cx="1604036"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82" name="Straight Arrow Connector 81"/>
          <p:cNvCxnSpPr/>
          <p:nvPr/>
        </p:nvCxnSpPr>
        <p:spPr bwMode="auto">
          <a:xfrm>
            <a:off x="8131534" y="4211481"/>
            <a:ext cx="73723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nvGrpSpPr>
          <p:cNvPr id="83" name="Group 82"/>
          <p:cNvGrpSpPr/>
          <p:nvPr/>
        </p:nvGrpSpPr>
        <p:grpSpPr>
          <a:xfrm rot="5400000">
            <a:off x="9136401" y="4887083"/>
            <a:ext cx="277910" cy="736130"/>
            <a:chOff x="8750796" y="3459181"/>
            <a:chExt cx="277910" cy="1944544"/>
          </a:xfrm>
        </p:grpSpPr>
        <p:sp>
          <p:nvSpPr>
            <p:cNvPr id="84"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85"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86"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cxnSp>
        <p:nvCxnSpPr>
          <p:cNvPr id="87" name="Straight Connector 86"/>
          <p:cNvCxnSpPr/>
          <p:nvPr/>
        </p:nvCxnSpPr>
        <p:spPr bwMode="auto">
          <a:xfrm flipH="1" flipV="1">
            <a:off x="7357378" y="5264736"/>
            <a:ext cx="1604036"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88" name="Straight Arrow Connector 87"/>
          <p:cNvCxnSpPr/>
          <p:nvPr/>
        </p:nvCxnSpPr>
        <p:spPr bwMode="auto">
          <a:xfrm>
            <a:off x="8170054" y="5065995"/>
            <a:ext cx="73723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89" name="Straight Connector 88"/>
          <p:cNvCxnSpPr>
            <a:stCxn id="84" idx="0"/>
          </p:cNvCxnSpPr>
          <p:nvPr/>
        </p:nvCxnSpPr>
        <p:spPr bwMode="auto">
          <a:xfrm flipH="1" flipV="1">
            <a:off x="9603597" y="3630068"/>
            <a:ext cx="39825" cy="1625081"/>
          </a:xfrm>
          <a:prstGeom prst="line">
            <a:avLst/>
          </a:prstGeom>
          <a:solidFill>
            <a:schemeClr val="accent1"/>
          </a:solidFill>
          <a:ln w="19050" cap="flat" cmpd="sng" algn="ctr">
            <a:solidFill>
              <a:schemeClr val="tx1"/>
            </a:solidFill>
            <a:prstDash val="solid"/>
            <a:round/>
            <a:headEnd type="none" w="med" len="med"/>
            <a:tailEnd type="none" w="med" len="med"/>
          </a:ln>
          <a:effectLst/>
        </p:spPr>
      </p:cxnSp>
      <p:pic>
        <p:nvPicPr>
          <p:cNvPr id="15" name="Picture 14"/>
          <p:cNvPicPr>
            <a:picLocks noChangeAspect="1"/>
          </p:cNvPicPr>
          <p:nvPr/>
        </p:nvPicPr>
        <p:blipFill>
          <a:blip r:embed="rId8"/>
          <a:stretch>
            <a:fillRect/>
          </a:stretch>
        </p:blipFill>
        <p:spPr>
          <a:xfrm>
            <a:off x="9085984" y="3028877"/>
            <a:ext cx="285750" cy="342900"/>
          </a:xfrm>
          <a:prstGeom prst="rect">
            <a:avLst/>
          </a:prstGeom>
        </p:spPr>
      </p:pic>
      <p:cxnSp>
        <p:nvCxnSpPr>
          <p:cNvPr id="17" name="Straight Connector 16"/>
          <p:cNvCxnSpPr/>
          <p:nvPr/>
        </p:nvCxnSpPr>
        <p:spPr bwMode="auto">
          <a:xfrm>
            <a:off x="6971083" y="116632"/>
            <a:ext cx="14663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90" name="Picture 89"/>
          <p:cNvPicPr>
            <a:picLocks noChangeAspect="1"/>
          </p:cNvPicPr>
          <p:nvPr/>
        </p:nvPicPr>
        <p:blipFill>
          <a:blip r:embed="rId8"/>
          <a:stretch>
            <a:fillRect/>
          </a:stretch>
        </p:blipFill>
        <p:spPr>
          <a:xfrm>
            <a:off x="9076622" y="3866730"/>
            <a:ext cx="285750" cy="342900"/>
          </a:xfrm>
          <a:prstGeom prst="rect">
            <a:avLst/>
          </a:prstGeom>
        </p:spPr>
      </p:pic>
      <p:pic>
        <p:nvPicPr>
          <p:cNvPr id="91" name="Picture 90"/>
          <p:cNvPicPr>
            <a:picLocks noChangeAspect="1"/>
          </p:cNvPicPr>
          <p:nvPr/>
        </p:nvPicPr>
        <p:blipFill>
          <a:blip r:embed="rId8"/>
          <a:stretch>
            <a:fillRect/>
          </a:stretch>
        </p:blipFill>
        <p:spPr>
          <a:xfrm>
            <a:off x="9112569" y="4705485"/>
            <a:ext cx="285750" cy="342900"/>
          </a:xfrm>
          <a:prstGeom prst="rect">
            <a:avLst/>
          </a:prstGeom>
        </p:spPr>
      </p:pic>
      <p:pic>
        <p:nvPicPr>
          <p:cNvPr id="18" name="Picture 17"/>
          <p:cNvPicPr>
            <a:picLocks noChangeAspect="1"/>
          </p:cNvPicPr>
          <p:nvPr/>
        </p:nvPicPr>
        <p:blipFill>
          <a:blip r:embed="rId9"/>
          <a:stretch>
            <a:fillRect/>
          </a:stretch>
        </p:blipFill>
        <p:spPr>
          <a:xfrm>
            <a:off x="8668212" y="4864636"/>
            <a:ext cx="160113" cy="182986"/>
          </a:xfrm>
          <a:prstGeom prst="rect">
            <a:avLst/>
          </a:prstGeom>
        </p:spPr>
      </p:pic>
      <p:pic>
        <p:nvPicPr>
          <p:cNvPr id="20" name="Picture 19"/>
          <p:cNvPicPr>
            <a:picLocks noChangeAspect="1"/>
          </p:cNvPicPr>
          <p:nvPr/>
        </p:nvPicPr>
        <p:blipFill>
          <a:blip r:embed="rId10"/>
          <a:stretch>
            <a:fillRect/>
          </a:stretch>
        </p:blipFill>
        <p:spPr>
          <a:xfrm>
            <a:off x="9071859" y="5606464"/>
            <a:ext cx="581025" cy="371475"/>
          </a:xfrm>
          <a:prstGeom prst="rect">
            <a:avLst/>
          </a:prstGeom>
        </p:spPr>
      </p:pic>
      <p:cxnSp>
        <p:nvCxnSpPr>
          <p:cNvPr id="98" name="Straight Arrow Connector 97"/>
          <p:cNvCxnSpPr/>
          <p:nvPr/>
        </p:nvCxnSpPr>
        <p:spPr bwMode="auto">
          <a:xfrm>
            <a:off x="8961414" y="5515194"/>
            <a:ext cx="720999" cy="17864"/>
          </a:xfrm>
          <a:prstGeom prst="straightConnector1">
            <a:avLst/>
          </a:prstGeom>
          <a:solidFill>
            <a:schemeClr val="accent1"/>
          </a:solidFill>
          <a:ln w="9525" cap="flat" cmpd="sng" algn="ctr">
            <a:solidFill>
              <a:schemeClr val="tx1"/>
            </a:solidFill>
            <a:prstDash val="solid"/>
            <a:round/>
            <a:headEnd type="triangle"/>
            <a:tailEnd type="triangle"/>
          </a:ln>
          <a:effectLst/>
        </p:spPr>
      </p:cxnSp>
      <p:graphicFrame>
        <p:nvGraphicFramePr>
          <p:cNvPr id="70" name="Object 5"/>
          <p:cNvGraphicFramePr>
            <a:graphicFrameLocks noChangeAspect="1"/>
          </p:cNvGraphicFramePr>
          <p:nvPr>
            <p:extLst>
              <p:ext uri="{D42A27DB-BD31-4B8C-83A1-F6EECF244321}">
                <p14:modId xmlns:p14="http://schemas.microsoft.com/office/powerpoint/2010/main" val="1650043246"/>
              </p:ext>
            </p:extLst>
          </p:nvPr>
        </p:nvGraphicFramePr>
        <p:xfrm>
          <a:off x="619599" y="2627724"/>
          <a:ext cx="7571978" cy="355867"/>
        </p:xfrm>
        <a:graphic>
          <a:graphicData uri="http://schemas.openxmlformats.org/presentationml/2006/ole">
            <mc:AlternateContent xmlns:mc="http://schemas.openxmlformats.org/markup-compatibility/2006">
              <mc:Choice xmlns:v="urn:schemas-microsoft-com:vml" Requires="v">
                <p:oleObj spid="_x0000_s41077" name="Kaava" r:id="rId11" imgW="4457520" imgH="241200" progId="Equation.3">
                  <p:embed/>
                </p:oleObj>
              </mc:Choice>
              <mc:Fallback>
                <p:oleObj name="Kaava" r:id="rId11" imgW="4457520" imgH="241200" progId="Equation.3">
                  <p:embed/>
                  <p:pic>
                    <p:nvPicPr>
                      <p:cNvPr id="0" name=""/>
                      <p:cNvPicPr>
                        <a:picLocks noChangeAspect="1" noChangeArrowheads="1"/>
                      </p:cNvPicPr>
                      <p:nvPr/>
                    </p:nvPicPr>
                    <p:blipFill>
                      <a:blip r:embed="rId12"/>
                      <a:srcRect/>
                      <a:stretch>
                        <a:fillRect/>
                      </a:stretch>
                    </p:blipFill>
                    <p:spPr bwMode="auto">
                      <a:xfrm>
                        <a:off x="619599" y="2627724"/>
                        <a:ext cx="7571978" cy="355867"/>
                      </a:xfrm>
                      <a:prstGeom prst="rect">
                        <a:avLst/>
                      </a:prstGeom>
                      <a:noFill/>
                      <a:ln w="19050">
                        <a:solidFill>
                          <a:srgbClr val="C00000"/>
                        </a:solidFill>
                      </a:ln>
                      <a:extLst/>
                    </p:spPr>
                  </p:pic>
                </p:oleObj>
              </mc:Fallback>
            </mc:AlternateContent>
          </a:graphicData>
        </a:graphic>
      </p:graphicFrame>
      <p:pic>
        <p:nvPicPr>
          <p:cNvPr id="5" name="Picture 4"/>
          <p:cNvPicPr>
            <a:picLocks noChangeAspect="1"/>
          </p:cNvPicPr>
          <p:nvPr/>
        </p:nvPicPr>
        <p:blipFill>
          <a:blip r:embed="rId13"/>
          <a:stretch>
            <a:fillRect/>
          </a:stretch>
        </p:blipFill>
        <p:spPr>
          <a:xfrm>
            <a:off x="746918" y="4780093"/>
            <a:ext cx="5191125" cy="1104900"/>
          </a:xfrm>
          <a:prstGeom prst="rect">
            <a:avLst/>
          </a:prstGeom>
        </p:spPr>
      </p:pic>
      <p:graphicFrame>
        <p:nvGraphicFramePr>
          <p:cNvPr id="71" name="Object 5"/>
          <p:cNvGraphicFramePr>
            <a:graphicFrameLocks noChangeAspect="1"/>
          </p:cNvGraphicFramePr>
          <p:nvPr>
            <p:extLst/>
          </p:nvPr>
        </p:nvGraphicFramePr>
        <p:xfrm>
          <a:off x="4115997" y="5977016"/>
          <a:ext cx="3848953" cy="306365"/>
        </p:xfrm>
        <a:graphic>
          <a:graphicData uri="http://schemas.openxmlformats.org/presentationml/2006/ole">
            <mc:AlternateContent xmlns:mc="http://schemas.openxmlformats.org/markup-compatibility/2006">
              <mc:Choice xmlns:v="urn:schemas-microsoft-com:vml" Requires="v">
                <p:oleObj spid="_x0000_s41078" name="Kaava" r:id="rId14" imgW="2070000" imgH="190440" progId="Equation.3">
                  <p:embed/>
                </p:oleObj>
              </mc:Choice>
              <mc:Fallback>
                <p:oleObj name="Kaava" r:id="rId14" imgW="2070000" imgH="190440" progId="Equation.3">
                  <p:embed/>
                  <p:pic>
                    <p:nvPicPr>
                      <p:cNvPr id="0" name=""/>
                      <p:cNvPicPr>
                        <a:picLocks noChangeAspect="1" noChangeArrowheads="1"/>
                      </p:cNvPicPr>
                      <p:nvPr/>
                    </p:nvPicPr>
                    <p:blipFill>
                      <a:blip r:embed="rId15"/>
                      <a:srcRect/>
                      <a:stretch>
                        <a:fillRect/>
                      </a:stretch>
                    </p:blipFill>
                    <p:spPr bwMode="auto">
                      <a:xfrm>
                        <a:off x="4115997" y="5977016"/>
                        <a:ext cx="3848953" cy="306365"/>
                      </a:xfrm>
                      <a:prstGeom prst="rect">
                        <a:avLst/>
                      </a:prstGeom>
                      <a:noFill/>
                      <a:ln w="19050">
                        <a:solidFill>
                          <a:srgbClr val="C00000"/>
                        </a:solidFill>
                      </a:ln>
                      <a:extLst/>
                    </p:spPr>
                  </p:pic>
                </p:oleObj>
              </mc:Fallback>
            </mc:AlternateContent>
          </a:graphicData>
        </a:graphic>
      </p:graphicFrame>
      <p:sp>
        <p:nvSpPr>
          <p:cNvPr id="6" name="TextBox 5"/>
          <p:cNvSpPr txBox="1"/>
          <p:nvPr/>
        </p:nvSpPr>
        <p:spPr>
          <a:xfrm>
            <a:off x="540010" y="4296774"/>
            <a:ext cx="1620957" cy="369332"/>
          </a:xfrm>
          <a:prstGeom prst="rect">
            <a:avLst/>
          </a:prstGeom>
          <a:noFill/>
        </p:spPr>
        <p:txBody>
          <a:bodyPr wrap="none" rtlCol="0">
            <a:spAutoFit/>
          </a:bodyPr>
          <a:lstStyle/>
          <a:p>
            <a:r>
              <a:rPr lang="en-US" dirty="0" smtClean="0"/>
              <a:t>Triple check…</a:t>
            </a:r>
            <a:endParaRPr lang="en-US" dirty="0"/>
          </a:p>
        </p:txBody>
      </p:sp>
      <p:pic>
        <p:nvPicPr>
          <p:cNvPr id="9" name="Picture 8"/>
          <p:cNvPicPr>
            <a:picLocks noChangeAspect="1"/>
          </p:cNvPicPr>
          <p:nvPr/>
        </p:nvPicPr>
        <p:blipFill>
          <a:blip r:embed="rId16"/>
          <a:stretch>
            <a:fillRect/>
          </a:stretch>
        </p:blipFill>
        <p:spPr>
          <a:xfrm rot="20000009">
            <a:off x="1512552" y="5140648"/>
            <a:ext cx="251624" cy="130651"/>
          </a:xfrm>
          <a:prstGeom prst="rect">
            <a:avLst/>
          </a:prstGeom>
        </p:spPr>
      </p:pic>
      <p:pic>
        <p:nvPicPr>
          <p:cNvPr id="11" name="Picture 10"/>
          <p:cNvPicPr>
            <a:picLocks noChangeAspect="1"/>
          </p:cNvPicPr>
          <p:nvPr/>
        </p:nvPicPr>
        <p:blipFill>
          <a:blip r:embed="rId17"/>
          <a:stretch>
            <a:fillRect/>
          </a:stretch>
        </p:blipFill>
        <p:spPr>
          <a:xfrm>
            <a:off x="1879306" y="5149759"/>
            <a:ext cx="247650" cy="152400"/>
          </a:xfrm>
          <a:prstGeom prst="rect">
            <a:avLst/>
          </a:prstGeom>
        </p:spPr>
      </p:pic>
      <p:pic>
        <p:nvPicPr>
          <p:cNvPr id="13" name="Picture 12"/>
          <p:cNvPicPr>
            <a:picLocks noChangeAspect="1"/>
          </p:cNvPicPr>
          <p:nvPr/>
        </p:nvPicPr>
        <p:blipFill>
          <a:blip r:embed="rId18"/>
          <a:stretch>
            <a:fillRect/>
          </a:stretch>
        </p:blipFill>
        <p:spPr>
          <a:xfrm>
            <a:off x="1638364" y="5468580"/>
            <a:ext cx="276225" cy="295275"/>
          </a:xfrm>
          <a:prstGeom prst="rect">
            <a:avLst/>
          </a:prstGeom>
        </p:spPr>
      </p:pic>
    </p:spTree>
    <p:extLst>
      <p:ext uri="{BB962C8B-B14F-4D97-AF65-F5344CB8AC3E}">
        <p14:creationId xmlns:p14="http://schemas.microsoft.com/office/powerpoint/2010/main" val="227187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500"/>
                                        <p:tgtEl>
                                          <p:spTgt spid="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par>
                                <p:cTn id="26" presetID="10" presetClass="entr" presetSubtype="0"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par>
                                <p:cTn id="29" presetID="10"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71"/>
                                        </p:tgtEl>
                                        <p:attrNameLst>
                                          <p:attrName>style.visibility</p:attrName>
                                        </p:attrNameLst>
                                      </p:cBhvr>
                                      <p:to>
                                        <p:strVal val="visible"/>
                                      </p:to>
                                    </p:set>
                                    <p:animEffect transition="in" filter="fade">
                                      <p:cBhvr>
                                        <p:cTn id="36"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r>
              <a:rPr lang="en-US" dirty="0" smtClean="0">
                <a:sym typeface="Symbol" panose="05050102010706020507" pitchFamily="18" charset="2"/>
              </a:rPr>
              <a:t> </a:t>
            </a:r>
            <a:r>
              <a:rPr lang="en-US" dirty="0"/>
              <a:t/>
            </a:r>
            <a:br>
              <a:rPr lang="en-US" dirty="0"/>
            </a:br>
            <a:endParaRPr lang="en-US" dirty="0"/>
          </a:p>
        </p:txBody>
      </p:sp>
      <p:sp>
        <p:nvSpPr>
          <p:cNvPr id="5" name="Rectangle 4"/>
          <p:cNvSpPr/>
          <p:nvPr/>
        </p:nvSpPr>
        <p:spPr>
          <a:xfrm>
            <a:off x="1424608" y="1412776"/>
            <a:ext cx="6120680" cy="2554545"/>
          </a:xfrm>
          <a:prstGeom prst="rect">
            <a:avLst/>
          </a:prstGeom>
        </p:spPr>
        <p:txBody>
          <a:bodyPr wrap="square">
            <a:spAutoFit/>
          </a:bodyPr>
          <a:lstStyle/>
          <a:p>
            <a:r>
              <a:rPr lang="en-US" sz="2000" dirty="0">
                <a:latin typeface="Times New Roman" panose="02020603050405020304" pitchFamily="18" charset="0"/>
                <a:ea typeface="Times New Roman" panose="02020603050405020304" pitchFamily="18" charset="0"/>
              </a:rPr>
              <a:t>A star-connected load consisting of a resistor of </a:t>
            </a:r>
            <a:r>
              <a:rPr lang="en-US" sz="2000" dirty="0" smtClean="0">
                <a:latin typeface="Times New Roman" panose="02020603050405020304" pitchFamily="18" charset="0"/>
                <a:ea typeface="Times New Roman" panose="02020603050405020304" pitchFamily="18" charset="0"/>
              </a:rPr>
              <a:t>80 </a:t>
            </a: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dirty="0" smtClean="0">
                <a:latin typeface="Times New Roman" panose="02020603050405020304" pitchFamily="18" charset="0"/>
                <a:ea typeface="Times New Roman" panose="02020603050405020304" pitchFamily="18" charset="0"/>
              </a:rPr>
              <a:t> </a:t>
            </a:r>
            <a:r>
              <a:rPr lang="en-US" sz="2000" dirty="0">
                <a:latin typeface="Times New Roman" panose="02020603050405020304" pitchFamily="18" charset="0"/>
                <a:ea typeface="Times New Roman" panose="02020603050405020304" pitchFamily="18" charset="0"/>
              </a:rPr>
              <a:t>and </a:t>
            </a:r>
            <a:r>
              <a:rPr lang="en-US" sz="2000" dirty="0" err="1">
                <a:latin typeface="Times New Roman" panose="02020603050405020304" pitchFamily="18" charset="0"/>
                <a:ea typeface="Times New Roman" panose="02020603050405020304" pitchFamily="18" charset="0"/>
              </a:rPr>
              <a:t>and</a:t>
            </a:r>
            <a:r>
              <a:rPr lang="en-US" sz="2000" dirty="0">
                <a:latin typeface="Times New Roman" panose="02020603050405020304" pitchFamily="18" charset="0"/>
                <a:ea typeface="Times New Roman" panose="02020603050405020304" pitchFamily="18" charset="0"/>
              </a:rPr>
              <a:t> inductor of </a:t>
            </a:r>
            <a:r>
              <a:rPr lang="en-US" sz="2000" dirty="0" smtClean="0">
                <a:latin typeface="Times New Roman" panose="02020603050405020304" pitchFamily="18" charset="0"/>
                <a:ea typeface="Times New Roman" panose="02020603050405020304" pitchFamily="18" charset="0"/>
              </a:rPr>
              <a:t>0.191 H </a:t>
            </a:r>
            <a:r>
              <a:rPr lang="en-US" sz="2000" dirty="0">
                <a:latin typeface="Times New Roman" panose="02020603050405020304" pitchFamily="18" charset="0"/>
                <a:ea typeface="Times New Roman" panose="02020603050405020304" pitchFamily="18" charset="0"/>
              </a:rPr>
              <a:t>in each phase is connected to a </a:t>
            </a:r>
            <a:r>
              <a:rPr lang="en-US" sz="2000" dirty="0" smtClean="0">
                <a:latin typeface="Times New Roman" panose="02020603050405020304" pitchFamily="18" charset="0"/>
                <a:ea typeface="Times New Roman" panose="02020603050405020304" pitchFamily="18" charset="0"/>
              </a:rPr>
              <a:t>415-V</a:t>
            </a:r>
            <a:r>
              <a:rPr lang="en-US" sz="2000" dirty="0">
                <a:latin typeface="Times New Roman" panose="02020603050405020304" pitchFamily="18" charset="0"/>
                <a:ea typeface="Times New Roman" panose="02020603050405020304" pitchFamily="18" charset="0"/>
              </a:rPr>
              <a:t>, three-phase, </a:t>
            </a:r>
            <a:r>
              <a:rPr lang="en-US" sz="2000" dirty="0" smtClean="0">
                <a:latin typeface="Times New Roman" panose="02020603050405020304" pitchFamily="18" charset="0"/>
                <a:ea typeface="Times New Roman" panose="02020603050405020304" pitchFamily="18" charset="0"/>
              </a:rPr>
              <a:t>50-Hz </a:t>
            </a:r>
            <a:r>
              <a:rPr lang="en-US" sz="2000" dirty="0">
                <a:latin typeface="Times New Roman" panose="02020603050405020304" pitchFamily="18" charset="0"/>
                <a:ea typeface="Times New Roman" panose="02020603050405020304" pitchFamily="18" charset="0"/>
              </a:rPr>
              <a:t>supply. Calculate: </a:t>
            </a:r>
            <a:endParaRPr lang="en-US" sz="2000" dirty="0" smtClean="0">
              <a:latin typeface="Times New Roman" panose="02020603050405020304" pitchFamily="18" charset="0"/>
              <a:ea typeface="Times New Roman" panose="02020603050405020304" pitchFamily="18" charset="0"/>
            </a:endParaRPr>
          </a:p>
          <a:p>
            <a:pPr marL="457200" indent="-457200">
              <a:buAutoNum type="alphaLcParenBoth"/>
            </a:pPr>
            <a:r>
              <a:rPr lang="en-US" sz="2000" dirty="0" smtClean="0">
                <a:latin typeface="Times New Roman" panose="02020603050405020304" pitchFamily="18" charset="0"/>
                <a:ea typeface="Times New Roman" panose="02020603050405020304" pitchFamily="18" charset="0"/>
              </a:rPr>
              <a:t>the phase </a:t>
            </a:r>
            <a:r>
              <a:rPr lang="en-US" sz="2000" dirty="0">
                <a:latin typeface="Times New Roman" panose="02020603050405020304" pitchFamily="18" charset="0"/>
                <a:ea typeface="Times New Roman" panose="02020603050405020304" pitchFamily="18" charset="0"/>
              </a:rPr>
              <a:t>current I; </a:t>
            </a:r>
            <a:endParaRPr lang="en-US" sz="2000" dirty="0" smtClean="0">
              <a:latin typeface="Times New Roman" panose="02020603050405020304" pitchFamily="18" charset="0"/>
              <a:ea typeface="Times New Roman" panose="02020603050405020304" pitchFamily="18" charset="0"/>
            </a:endParaRPr>
          </a:p>
          <a:p>
            <a:pPr marL="457200" indent="-457200">
              <a:buAutoNum type="alphaLcParenBoth"/>
            </a:pPr>
            <a:r>
              <a:rPr lang="en-US" sz="2000" dirty="0" smtClean="0">
                <a:latin typeface="Times New Roman" panose="02020603050405020304" pitchFamily="18" charset="0"/>
                <a:ea typeface="Times New Roman" panose="02020603050405020304" pitchFamily="18" charset="0"/>
              </a:rPr>
              <a:t>the </a:t>
            </a:r>
            <a:r>
              <a:rPr lang="en-US" sz="2000" dirty="0">
                <a:latin typeface="Times New Roman" panose="02020603050405020304" pitchFamily="18" charset="0"/>
                <a:ea typeface="Times New Roman" panose="02020603050405020304" pitchFamily="18" charset="0"/>
              </a:rPr>
              <a:t>real power P consumed by the load; </a:t>
            </a:r>
            <a:r>
              <a:rPr lang="en-US" sz="2000" dirty="0" smtClean="0">
                <a:latin typeface="Times New Roman" panose="02020603050405020304" pitchFamily="18" charset="0"/>
                <a:ea typeface="Times New Roman" panose="02020603050405020304" pitchFamily="18" charset="0"/>
              </a:rPr>
              <a:t>and</a:t>
            </a:r>
          </a:p>
          <a:p>
            <a:pPr marL="457200" indent="-457200">
              <a:buAutoNum type="alphaLcParenBoth"/>
            </a:pPr>
            <a:r>
              <a:rPr lang="en-US" sz="2000" dirty="0" smtClean="0">
                <a:latin typeface="Times New Roman" panose="02020603050405020304" pitchFamily="18" charset="0"/>
                <a:ea typeface="Times New Roman" panose="02020603050405020304" pitchFamily="18" charset="0"/>
              </a:rPr>
              <a:t>the </a:t>
            </a:r>
            <a:r>
              <a:rPr lang="en-US" sz="2000" dirty="0">
                <a:latin typeface="Times New Roman" panose="02020603050405020304" pitchFamily="18" charset="0"/>
                <a:ea typeface="Times New Roman" panose="02020603050405020304" pitchFamily="18" charset="0"/>
              </a:rPr>
              <a:t>reactive power Q consumed by the load. </a:t>
            </a:r>
            <a:endParaRPr lang="en-US" sz="2000" dirty="0" smtClean="0">
              <a:latin typeface="Times New Roman" panose="02020603050405020304" pitchFamily="18" charset="0"/>
              <a:ea typeface="Times New Roman" panose="02020603050405020304" pitchFamily="18" charset="0"/>
            </a:endParaRPr>
          </a:p>
          <a:p>
            <a:pPr marL="457200" indent="-457200">
              <a:buAutoNum type="alphaLcParenBoth"/>
            </a:pPr>
            <a:r>
              <a:rPr lang="en-US" sz="2000" dirty="0" smtClean="0">
                <a:latin typeface="Times New Roman" panose="02020603050405020304" pitchFamily="18" charset="0"/>
                <a:ea typeface="Times New Roman" panose="02020603050405020304" pitchFamily="18" charset="0"/>
              </a:rPr>
              <a:t>From </a:t>
            </a:r>
            <a:r>
              <a:rPr lang="en-US" sz="2000" dirty="0">
                <a:latin typeface="Times New Roman" panose="02020603050405020304" pitchFamily="18" charset="0"/>
                <a:ea typeface="Times New Roman" panose="02020603050405020304" pitchFamily="18" charset="0"/>
              </a:rPr>
              <a:t>P and Q calculate the load phase angle </a:t>
            </a:r>
            <a:r>
              <a:rPr lang="en-US" sz="2000" i="1"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000" dirty="0">
                <a:latin typeface="Times New Roman" panose="02020603050405020304" pitchFamily="18" charset="0"/>
                <a:ea typeface="Times New Roman" panose="02020603050405020304" pitchFamily="18" charset="0"/>
              </a:rPr>
              <a:t>, and show </a:t>
            </a:r>
            <a:r>
              <a:rPr lang="en-US" sz="2000" dirty="0" smtClean="0">
                <a:latin typeface="Times New Roman" panose="02020603050405020304" pitchFamily="18" charset="0"/>
                <a:ea typeface="Times New Roman" panose="02020603050405020304" pitchFamily="18" charset="0"/>
              </a:rPr>
              <a:t>that:</a:t>
            </a:r>
            <a:endParaRPr lang="en-US" sz="2000" dirty="0"/>
          </a:p>
        </p:txBody>
      </p:sp>
      <p:graphicFrame>
        <p:nvGraphicFramePr>
          <p:cNvPr id="8" name="Object 7"/>
          <p:cNvGraphicFramePr>
            <a:graphicFrameLocks noChangeAspect="1"/>
          </p:cNvGraphicFramePr>
          <p:nvPr>
            <p:extLst>
              <p:ext uri="{D42A27DB-BD31-4B8C-83A1-F6EECF244321}">
                <p14:modId xmlns:p14="http://schemas.microsoft.com/office/powerpoint/2010/main" val="1468481631"/>
              </p:ext>
            </p:extLst>
          </p:nvPr>
        </p:nvGraphicFramePr>
        <p:xfrm>
          <a:off x="2536672" y="3966817"/>
          <a:ext cx="1939715" cy="465532"/>
        </p:xfrm>
        <a:graphic>
          <a:graphicData uri="http://schemas.openxmlformats.org/presentationml/2006/ole">
            <mc:AlternateContent xmlns:mc="http://schemas.openxmlformats.org/markup-compatibility/2006">
              <mc:Choice xmlns:v="urn:schemas-microsoft-com:vml" Requires="v">
                <p:oleObj spid="_x0000_s32891" name="Kaava" r:id="rId3" imgW="952087" imgH="228501" progId="Equation.3">
                  <p:embed/>
                </p:oleObj>
              </mc:Choice>
              <mc:Fallback>
                <p:oleObj name="Kaava" r:id="rId3" imgW="952087" imgH="228501" progId="Equation.3">
                  <p:embed/>
                  <p:pic>
                    <p:nvPicPr>
                      <p:cNvPr id="0" name="Object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6672" y="3966817"/>
                        <a:ext cx="1939715" cy="465532"/>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044004489"/>
              </p:ext>
            </p:extLst>
          </p:nvPr>
        </p:nvGraphicFramePr>
        <p:xfrm>
          <a:off x="2509228" y="4509120"/>
          <a:ext cx="2079231" cy="504056"/>
        </p:xfrm>
        <a:graphic>
          <a:graphicData uri="http://schemas.openxmlformats.org/presentationml/2006/ole">
            <mc:AlternateContent xmlns:mc="http://schemas.openxmlformats.org/markup-compatibility/2006">
              <mc:Choice xmlns:v="urn:schemas-microsoft-com:vml" Requires="v">
                <p:oleObj spid="_x0000_s32892" name="Kaava" r:id="rId5" imgW="939800" imgH="228600" progId="Equation.3">
                  <p:embed/>
                </p:oleObj>
              </mc:Choice>
              <mc:Fallback>
                <p:oleObj name="Kaava" r:id="rId5" imgW="939800" imgH="228600" progId="Equation.3">
                  <p:embed/>
                  <p:pic>
                    <p:nvPicPr>
                      <p:cNvPr id="0" name="Object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9228" y="4509120"/>
                        <a:ext cx="2079231" cy="504056"/>
                      </a:xfrm>
                      <a:prstGeom prst="rect">
                        <a:avLst/>
                      </a:prstGeom>
                      <a:noFill/>
                    </p:spPr>
                  </p:pic>
                </p:oleObj>
              </mc:Fallback>
            </mc:AlternateContent>
          </a:graphicData>
        </a:graphic>
      </p:graphicFrame>
    </p:spTree>
    <p:extLst>
      <p:ext uri="{BB962C8B-B14F-4D97-AF65-F5344CB8AC3E}">
        <p14:creationId xmlns:p14="http://schemas.microsoft.com/office/powerpoint/2010/main" val="1079943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Question 4</a:t>
            </a:r>
            <a:r>
              <a:rPr lang="en-US" sz="2000" dirty="0" smtClean="0"/>
              <a:t/>
            </a:r>
            <a:br>
              <a:rPr lang="en-US" sz="2000" dirty="0" smtClean="0"/>
            </a:br>
            <a:endParaRPr lang="en-US" sz="2000" dirty="0"/>
          </a:p>
        </p:txBody>
      </p:sp>
      <p:sp>
        <p:nvSpPr>
          <p:cNvPr id="3" name="Content Placeholder 2"/>
          <p:cNvSpPr>
            <a:spLocks noGrp="1"/>
          </p:cNvSpPr>
          <p:nvPr>
            <p:ph idx="1"/>
          </p:nvPr>
        </p:nvSpPr>
        <p:spPr>
          <a:xfrm>
            <a:off x="626047" y="1796425"/>
            <a:ext cx="8650288" cy="4294187"/>
          </a:xfrm>
        </p:spPr>
        <p:txBody>
          <a:bodyPr/>
          <a:lstStyle/>
          <a:p>
            <a:pPr marL="0" lvl="0" indent="0" algn="just">
              <a:spcBef>
                <a:spcPts val="1800"/>
              </a:spcBef>
              <a:buNone/>
            </a:pPr>
            <a:r>
              <a:rPr lang="fi-FI" dirty="0" smtClean="0"/>
              <a:t> </a:t>
            </a:r>
          </a:p>
          <a:p>
            <a:pPr marL="0" lvl="0" indent="0" algn="just">
              <a:spcBef>
                <a:spcPts val="1800"/>
              </a:spcBef>
              <a:buNone/>
            </a:pPr>
            <a:endParaRPr lang="fi-FI" dirty="0" smtClean="0"/>
          </a:p>
          <a:p>
            <a:pPr marL="0" lvl="0" indent="0" algn="just">
              <a:spcBef>
                <a:spcPts val="1800"/>
              </a:spcBef>
              <a:buNone/>
            </a:pPr>
            <a:endParaRPr lang="fi-FI" dirty="0" smtClean="0"/>
          </a:p>
          <a:p>
            <a:pPr marL="0" lvl="0" indent="0" algn="just">
              <a:spcBef>
                <a:spcPts val="1800"/>
              </a:spcBef>
              <a:buNone/>
            </a:pPr>
            <a:endParaRPr lang="fi-FI" dirty="0" smtClean="0"/>
          </a:p>
        </p:txBody>
      </p:sp>
      <p:graphicFrame>
        <p:nvGraphicFramePr>
          <p:cNvPr id="14" name="Object 13"/>
          <p:cNvGraphicFramePr>
            <a:graphicFrameLocks noChangeAspect="1"/>
          </p:cNvGraphicFramePr>
          <p:nvPr>
            <p:extLst/>
          </p:nvPr>
        </p:nvGraphicFramePr>
        <p:xfrm>
          <a:off x="8425300" y="3771652"/>
          <a:ext cx="1381125" cy="1047750"/>
        </p:xfrm>
        <a:graphic>
          <a:graphicData uri="http://schemas.openxmlformats.org/presentationml/2006/ole">
            <mc:AlternateContent xmlns:mc="http://schemas.openxmlformats.org/markup-compatibility/2006">
              <mc:Choice xmlns:v="urn:schemas-microsoft-com:vml" Requires="v">
                <p:oleObj spid="_x0000_s42245" name="Bitmap Image" r:id="rId4" imgW="1380952" imgH="1047619" progId="Paint.Picture">
                  <p:embed/>
                </p:oleObj>
              </mc:Choice>
              <mc:Fallback>
                <p:oleObj name="Bitmap Image" r:id="rId4" imgW="1380952" imgH="1047619" progId="Paint.Picture">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25300" y="3771652"/>
                        <a:ext cx="1381125"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nvPr>
        </p:nvGraphicFramePr>
        <p:xfrm>
          <a:off x="4803446" y="5004545"/>
          <a:ext cx="1323975" cy="1543050"/>
        </p:xfrm>
        <a:graphic>
          <a:graphicData uri="http://schemas.openxmlformats.org/presentationml/2006/ole">
            <mc:AlternateContent xmlns:mc="http://schemas.openxmlformats.org/markup-compatibility/2006">
              <mc:Choice xmlns:v="urn:schemas-microsoft-com:vml" Requires="v">
                <p:oleObj spid="_x0000_s42246" name="Bitmap Image" r:id="rId6" imgW="1324160" imgH="1542857" progId="Paint.Picture">
                  <p:embed/>
                </p:oleObj>
              </mc:Choice>
              <mc:Fallback>
                <p:oleObj name="Bitmap Image" r:id="rId6" imgW="1324160" imgH="1542857" progId="Paint.Picture">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03446" y="5004545"/>
                        <a:ext cx="132397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9" name="Straight Arrow Connector 48"/>
          <p:cNvCxnSpPr/>
          <p:nvPr/>
        </p:nvCxnSpPr>
        <p:spPr bwMode="auto">
          <a:xfrm>
            <a:off x="2737031" y="5445164"/>
            <a:ext cx="2829733" cy="142858"/>
          </a:xfrm>
          <a:prstGeom prst="straightConnector1">
            <a:avLst/>
          </a:prstGeom>
          <a:solidFill>
            <a:schemeClr val="accent1"/>
          </a:solidFill>
          <a:ln w="9525" cap="flat" cmpd="sng" algn="ctr">
            <a:solidFill>
              <a:schemeClr val="accent2"/>
            </a:solidFill>
            <a:prstDash val="solid"/>
            <a:round/>
            <a:headEnd type="none" w="med" len="med"/>
            <a:tailEnd type="triangle"/>
          </a:ln>
          <a:effectLst/>
        </p:spPr>
      </p:cxnSp>
      <p:sp>
        <p:nvSpPr>
          <p:cNvPr id="55" name="TextBox 54"/>
          <p:cNvSpPr txBox="1"/>
          <p:nvPr/>
        </p:nvSpPr>
        <p:spPr>
          <a:xfrm>
            <a:off x="1112984" y="2186760"/>
            <a:ext cx="829073" cy="276999"/>
          </a:xfrm>
          <a:prstGeom prst="rect">
            <a:avLst/>
          </a:prstGeom>
          <a:noFill/>
        </p:spPr>
        <p:txBody>
          <a:bodyPr wrap="none" rtlCol="0">
            <a:spAutoFit/>
          </a:bodyPr>
          <a:lstStyle/>
          <a:p>
            <a:r>
              <a:rPr lang="en-US" sz="1200" dirty="0" smtClean="0">
                <a:solidFill>
                  <a:srgbClr val="FF0000"/>
                </a:solidFill>
              </a:rPr>
              <a:t>Inductor:</a:t>
            </a:r>
            <a:endParaRPr lang="en-US" sz="1200" dirty="0">
              <a:solidFill>
                <a:srgbClr val="FF0000"/>
              </a:solidFill>
            </a:endParaRPr>
          </a:p>
        </p:txBody>
      </p:sp>
      <p:sp>
        <p:nvSpPr>
          <p:cNvPr id="92" name="TextBox 91"/>
          <p:cNvSpPr txBox="1"/>
          <p:nvPr/>
        </p:nvSpPr>
        <p:spPr>
          <a:xfrm>
            <a:off x="2706435" y="3073331"/>
            <a:ext cx="2108269" cy="253916"/>
          </a:xfrm>
          <a:prstGeom prst="rect">
            <a:avLst/>
          </a:prstGeom>
          <a:noFill/>
        </p:spPr>
        <p:txBody>
          <a:bodyPr wrap="none" rtlCol="0">
            <a:spAutoFit/>
          </a:bodyPr>
          <a:lstStyle/>
          <a:p>
            <a:r>
              <a:rPr lang="en-US" sz="1050" dirty="0" smtClean="0">
                <a:solidFill>
                  <a:srgbClr val="FF0000"/>
                </a:solidFill>
              </a:rPr>
              <a:t>Lagging current (inductive load)</a:t>
            </a:r>
            <a:endParaRPr lang="en-US" sz="1050" dirty="0">
              <a:solidFill>
                <a:srgbClr val="FF0000"/>
              </a:solidFill>
            </a:endParaRPr>
          </a:p>
        </p:txBody>
      </p:sp>
      <p:cxnSp>
        <p:nvCxnSpPr>
          <p:cNvPr id="93" name="Straight Arrow Connector 92"/>
          <p:cNvCxnSpPr/>
          <p:nvPr/>
        </p:nvCxnSpPr>
        <p:spPr bwMode="auto">
          <a:xfrm flipH="1">
            <a:off x="4917820" y="2857120"/>
            <a:ext cx="1438144" cy="2249011"/>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sp>
        <p:nvSpPr>
          <p:cNvPr id="94" name="TextBox 93"/>
          <p:cNvSpPr txBox="1"/>
          <p:nvPr/>
        </p:nvSpPr>
        <p:spPr>
          <a:xfrm>
            <a:off x="3558980" y="5106131"/>
            <a:ext cx="1491114" cy="253916"/>
          </a:xfrm>
          <a:prstGeom prst="rect">
            <a:avLst/>
          </a:prstGeom>
          <a:noFill/>
        </p:spPr>
        <p:txBody>
          <a:bodyPr wrap="none" rtlCol="0">
            <a:spAutoFit/>
          </a:bodyPr>
          <a:lstStyle/>
          <a:p>
            <a:r>
              <a:rPr lang="en-US" sz="1050" dirty="0" smtClean="0">
                <a:solidFill>
                  <a:srgbClr val="FF0000"/>
                </a:solidFill>
              </a:rPr>
              <a:t>Use of reactance (</a:t>
            </a:r>
            <a:r>
              <a:rPr lang="en-US" sz="1050" dirty="0" err="1" smtClean="0">
                <a:solidFill>
                  <a:srgbClr val="FF0000"/>
                </a:solidFill>
              </a:rPr>
              <a:t>ind</a:t>
            </a:r>
            <a:r>
              <a:rPr lang="en-US" sz="1050" dirty="0" smtClean="0">
                <a:solidFill>
                  <a:srgbClr val="FF0000"/>
                </a:solidFill>
              </a:rPr>
              <a:t>)</a:t>
            </a:r>
            <a:endParaRPr lang="en-US" sz="1050" dirty="0">
              <a:solidFill>
                <a:srgbClr val="FF0000"/>
              </a:solidFill>
            </a:endParaRPr>
          </a:p>
        </p:txBody>
      </p:sp>
      <p:sp>
        <p:nvSpPr>
          <p:cNvPr id="95" name="TextBox 94"/>
          <p:cNvSpPr txBox="1"/>
          <p:nvPr/>
        </p:nvSpPr>
        <p:spPr>
          <a:xfrm>
            <a:off x="4289395" y="6343436"/>
            <a:ext cx="2052165" cy="253916"/>
          </a:xfrm>
          <a:prstGeom prst="rect">
            <a:avLst/>
          </a:prstGeom>
          <a:noFill/>
        </p:spPr>
        <p:txBody>
          <a:bodyPr wrap="none" rtlCol="0">
            <a:spAutoFit/>
          </a:bodyPr>
          <a:lstStyle/>
          <a:p>
            <a:r>
              <a:rPr lang="en-US" sz="1050" dirty="0" smtClean="0">
                <a:solidFill>
                  <a:srgbClr val="00B050"/>
                </a:solidFill>
              </a:rPr>
              <a:t>“Generation” of reactance (cap)</a:t>
            </a:r>
            <a:endParaRPr lang="en-US" sz="1050" dirty="0">
              <a:solidFill>
                <a:srgbClr val="00B050"/>
              </a:solidFill>
            </a:endParaRPr>
          </a:p>
        </p:txBody>
      </p:sp>
      <p:sp>
        <p:nvSpPr>
          <p:cNvPr id="96" name="TextBox 95"/>
          <p:cNvSpPr txBox="1"/>
          <p:nvPr/>
        </p:nvSpPr>
        <p:spPr>
          <a:xfrm>
            <a:off x="5566764" y="5447100"/>
            <a:ext cx="992579" cy="253916"/>
          </a:xfrm>
          <a:prstGeom prst="rect">
            <a:avLst/>
          </a:prstGeom>
          <a:noFill/>
        </p:spPr>
        <p:txBody>
          <a:bodyPr wrap="none" rtlCol="0">
            <a:spAutoFit/>
          </a:bodyPr>
          <a:lstStyle/>
          <a:p>
            <a:r>
              <a:rPr lang="en-US" sz="1050" dirty="0" smtClean="0">
                <a:solidFill>
                  <a:schemeClr val="accent6"/>
                </a:solidFill>
              </a:rPr>
              <a:t>Consumption</a:t>
            </a:r>
            <a:endParaRPr lang="en-US" sz="1050" dirty="0">
              <a:solidFill>
                <a:schemeClr val="accent6"/>
              </a:solidFill>
            </a:endParaRPr>
          </a:p>
        </p:txBody>
      </p:sp>
      <p:cxnSp>
        <p:nvCxnSpPr>
          <p:cNvPr id="63" name="Straight Arrow Connector 62"/>
          <p:cNvCxnSpPr/>
          <p:nvPr/>
        </p:nvCxnSpPr>
        <p:spPr bwMode="auto">
          <a:xfrm flipH="1">
            <a:off x="4289395" y="5776070"/>
            <a:ext cx="74555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97" name="TextBox 96"/>
          <p:cNvSpPr txBox="1"/>
          <p:nvPr/>
        </p:nvSpPr>
        <p:spPr>
          <a:xfrm>
            <a:off x="3296816" y="5640414"/>
            <a:ext cx="854721" cy="253916"/>
          </a:xfrm>
          <a:prstGeom prst="rect">
            <a:avLst/>
          </a:prstGeom>
          <a:noFill/>
        </p:spPr>
        <p:txBody>
          <a:bodyPr wrap="none" rtlCol="0">
            <a:spAutoFit/>
          </a:bodyPr>
          <a:lstStyle/>
          <a:p>
            <a:r>
              <a:rPr lang="en-US" sz="1050" dirty="0" smtClean="0">
                <a:solidFill>
                  <a:srgbClr val="00B050"/>
                </a:solidFill>
              </a:rPr>
              <a:t>Generation</a:t>
            </a:r>
            <a:endParaRPr lang="en-US" sz="1050" dirty="0">
              <a:solidFill>
                <a:srgbClr val="00B050"/>
              </a:solidFill>
            </a:endParaRPr>
          </a:p>
        </p:txBody>
      </p:sp>
      <p:sp>
        <p:nvSpPr>
          <p:cNvPr id="4" name="Rectangle 3"/>
          <p:cNvSpPr/>
          <p:nvPr/>
        </p:nvSpPr>
        <p:spPr bwMode="auto">
          <a:xfrm>
            <a:off x="2770881" y="4137226"/>
            <a:ext cx="840419" cy="682176"/>
          </a:xfrm>
          <a:prstGeom prst="rect">
            <a:avLst/>
          </a:prstGeom>
          <a:noFill/>
          <a:ln w="95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22" name="TextBox 21"/>
          <p:cNvSpPr txBox="1"/>
          <p:nvPr/>
        </p:nvSpPr>
        <p:spPr>
          <a:xfrm>
            <a:off x="3232218" y="4581128"/>
            <a:ext cx="415498" cy="276999"/>
          </a:xfrm>
          <a:prstGeom prst="rect">
            <a:avLst/>
          </a:prstGeom>
          <a:noFill/>
        </p:spPr>
        <p:txBody>
          <a:bodyPr wrap="none" rtlCol="0">
            <a:spAutoFit/>
          </a:bodyPr>
          <a:lstStyle/>
          <a:p>
            <a:r>
              <a:rPr lang="en-US" sz="1200" dirty="0" smtClean="0">
                <a:solidFill>
                  <a:srgbClr val="FF0000"/>
                </a:solidFill>
              </a:rPr>
              <a:t>=</a:t>
            </a:r>
            <a:r>
              <a:rPr lang="en-US" sz="1200" i="1" u="sng" dirty="0" smtClean="0">
                <a:solidFill>
                  <a:srgbClr val="FF0000"/>
                </a:solidFill>
              </a:rPr>
              <a:t>I</a:t>
            </a:r>
            <a:r>
              <a:rPr lang="en-US" sz="1200" dirty="0" smtClean="0">
                <a:solidFill>
                  <a:srgbClr val="FF0000"/>
                </a:solidFill>
              </a:rPr>
              <a:t>*</a:t>
            </a:r>
            <a:endParaRPr lang="en-US" sz="1200" dirty="0">
              <a:solidFill>
                <a:srgbClr val="FF0000"/>
              </a:solidFill>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818204967"/>
              </p:ext>
            </p:extLst>
          </p:nvPr>
        </p:nvGraphicFramePr>
        <p:xfrm>
          <a:off x="920552" y="2463759"/>
          <a:ext cx="3175000" cy="1458913"/>
        </p:xfrm>
        <a:graphic>
          <a:graphicData uri="http://schemas.openxmlformats.org/presentationml/2006/ole">
            <mc:AlternateContent xmlns:mc="http://schemas.openxmlformats.org/markup-compatibility/2006">
              <mc:Choice xmlns:v="urn:schemas-microsoft-com:vml" Requires="v">
                <p:oleObj spid="_x0000_s42247" name="Kaava" r:id="rId8" imgW="2374560" imgH="1091880" progId="Equation.3">
                  <p:embed/>
                </p:oleObj>
              </mc:Choice>
              <mc:Fallback>
                <p:oleObj name="Kaava" r:id="rId8" imgW="2374560" imgH="1091880" progId="Equation.3">
                  <p:embed/>
                  <p:pic>
                    <p:nvPicPr>
                      <p:cNvPr id="0" name=""/>
                      <p:cNvPicPr>
                        <a:picLocks noChangeAspect="1" noChangeArrowheads="1"/>
                      </p:cNvPicPr>
                      <p:nvPr/>
                    </p:nvPicPr>
                    <p:blipFill>
                      <a:blip r:embed="rId9"/>
                      <a:srcRect/>
                      <a:stretch>
                        <a:fillRect/>
                      </a:stretch>
                    </p:blipFill>
                    <p:spPr bwMode="auto">
                      <a:xfrm>
                        <a:off x="920552" y="2463759"/>
                        <a:ext cx="3175000" cy="1458913"/>
                      </a:xfrm>
                      <a:prstGeom prst="rect">
                        <a:avLst/>
                      </a:prstGeom>
                      <a:noFill/>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97708588"/>
              </p:ext>
            </p:extLst>
          </p:nvPr>
        </p:nvGraphicFramePr>
        <p:xfrm>
          <a:off x="879628" y="4123928"/>
          <a:ext cx="4376738" cy="914400"/>
        </p:xfrm>
        <a:graphic>
          <a:graphicData uri="http://schemas.openxmlformats.org/presentationml/2006/ole">
            <mc:AlternateContent xmlns:mc="http://schemas.openxmlformats.org/markup-compatibility/2006">
              <mc:Choice xmlns:v="urn:schemas-microsoft-com:vml" Requires="v">
                <p:oleObj spid="_x0000_s42248" name="Equation" r:id="rId10" imgW="2869920" imgH="596880" progId="Equation.3">
                  <p:embed/>
                </p:oleObj>
              </mc:Choice>
              <mc:Fallback>
                <p:oleObj name="Equation" r:id="rId10" imgW="2869920" imgH="596880" progId="Equation.3">
                  <p:embed/>
                  <p:pic>
                    <p:nvPicPr>
                      <p:cNvPr id="0" name=""/>
                      <p:cNvPicPr>
                        <a:picLocks noChangeAspect="1" noChangeArrowheads="1"/>
                      </p:cNvPicPr>
                      <p:nvPr/>
                    </p:nvPicPr>
                    <p:blipFill>
                      <a:blip r:embed="rId11"/>
                      <a:srcRect/>
                      <a:stretch>
                        <a:fillRect/>
                      </a:stretch>
                    </p:blipFill>
                    <p:spPr bwMode="auto">
                      <a:xfrm>
                        <a:off x="879628" y="4123928"/>
                        <a:ext cx="4376738" cy="914400"/>
                      </a:xfrm>
                      <a:prstGeom prst="rect">
                        <a:avLst/>
                      </a:prstGeom>
                      <a:noFill/>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446986868"/>
              </p:ext>
            </p:extLst>
          </p:nvPr>
        </p:nvGraphicFramePr>
        <p:xfrm>
          <a:off x="1014413" y="5359400"/>
          <a:ext cx="1422400" cy="385763"/>
        </p:xfrm>
        <a:graphic>
          <a:graphicData uri="http://schemas.openxmlformats.org/presentationml/2006/ole">
            <mc:AlternateContent xmlns:mc="http://schemas.openxmlformats.org/markup-compatibility/2006">
              <mc:Choice xmlns:v="urn:schemas-microsoft-com:vml" Requires="v">
                <p:oleObj spid="_x0000_s42249" name="Equation" r:id="rId12" imgW="787320" imgH="215640" progId="Equation.3">
                  <p:embed/>
                </p:oleObj>
              </mc:Choice>
              <mc:Fallback>
                <p:oleObj name="Equation" r:id="rId12" imgW="787320" imgH="215640" progId="Equation.3">
                  <p:embed/>
                  <p:pic>
                    <p:nvPicPr>
                      <p:cNvPr id="0" name=""/>
                      <p:cNvPicPr>
                        <a:picLocks noChangeAspect="1" noChangeArrowheads="1"/>
                      </p:cNvPicPr>
                      <p:nvPr/>
                    </p:nvPicPr>
                    <p:blipFill>
                      <a:blip r:embed="rId13"/>
                      <a:srcRect/>
                      <a:stretch>
                        <a:fillRect/>
                      </a:stretch>
                    </p:blipFill>
                    <p:spPr bwMode="auto">
                      <a:xfrm>
                        <a:off x="1014413" y="5359400"/>
                        <a:ext cx="1422400" cy="385763"/>
                      </a:xfrm>
                      <a:prstGeom prst="rect">
                        <a:avLst/>
                      </a:prstGeom>
                      <a:noFill/>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519844106"/>
              </p:ext>
            </p:extLst>
          </p:nvPr>
        </p:nvGraphicFramePr>
        <p:xfrm>
          <a:off x="6278563" y="2474913"/>
          <a:ext cx="1579562" cy="395287"/>
        </p:xfrm>
        <a:graphic>
          <a:graphicData uri="http://schemas.openxmlformats.org/presentationml/2006/ole">
            <mc:AlternateContent xmlns:mc="http://schemas.openxmlformats.org/markup-compatibility/2006">
              <mc:Choice xmlns:v="urn:schemas-microsoft-com:vml" Requires="v">
                <p:oleObj spid="_x0000_s42250" name="Equation" r:id="rId14" imgW="850680" imgH="215640" progId="Equation.3">
                  <p:embed/>
                </p:oleObj>
              </mc:Choice>
              <mc:Fallback>
                <p:oleObj name="Equation" r:id="rId14" imgW="850680" imgH="215640" progId="Equation.3">
                  <p:embed/>
                  <p:pic>
                    <p:nvPicPr>
                      <p:cNvPr id="0" name=""/>
                      <p:cNvPicPr>
                        <a:picLocks noChangeAspect="1" noChangeArrowheads="1"/>
                      </p:cNvPicPr>
                      <p:nvPr/>
                    </p:nvPicPr>
                    <p:blipFill>
                      <a:blip r:embed="rId15"/>
                      <a:srcRect/>
                      <a:stretch>
                        <a:fillRect/>
                      </a:stretch>
                    </p:blipFill>
                    <p:spPr bwMode="auto">
                      <a:xfrm>
                        <a:off x="6278563" y="2474913"/>
                        <a:ext cx="1579562" cy="395287"/>
                      </a:xfrm>
                      <a:prstGeom prst="rect">
                        <a:avLst/>
                      </a:prstGeom>
                      <a:noFill/>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850411214"/>
              </p:ext>
            </p:extLst>
          </p:nvPr>
        </p:nvGraphicFramePr>
        <p:xfrm>
          <a:off x="6086985" y="3340107"/>
          <a:ext cx="3306763" cy="2171700"/>
        </p:xfrm>
        <a:graphic>
          <a:graphicData uri="http://schemas.openxmlformats.org/presentationml/2006/ole">
            <mc:AlternateContent xmlns:mc="http://schemas.openxmlformats.org/markup-compatibility/2006">
              <mc:Choice xmlns:v="urn:schemas-microsoft-com:vml" Requires="v">
                <p:oleObj spid="_x0000_s42251" name="Equation" r:id="rId16" imgW="2489040" imgH="1638000" progId="Equation.3">
                  <p:embed/>
                </p:oleObj>
              </mc:Choice>
              <mc:Fallback>
                <p:oleObj name="Equation" r:id="rId16" imgW="2489040" imgH="1638000" progId="Equation.3">
                  <p:embed/>
                  <p:pic>
                    <p:nvPicPr>
                      <p:cNvPr id="0" name=""/>
                      <p:cNvPicPr>
                        <a:picLocks noChangeAspect="1" noChangeArrowheads="1"/>
                      </p:cNvPicPr>
                      <p:nvPr/>
                    </p:nvPicPr>
                    <p:blipFill>
                      <a:blip r:embed="rId17"/>
                      <a:srcRect/>
                      <a:stretch>
                        <a:fillRect/>
                      </a:stretch>
                    </p:blipFill>
                    <p:spPr bwMode="auto">
                      <a:xfrm>
                        <a:off x="6086985" y="3340107"/>
                        <a:ext cx="3306763" cy="2171700"/>
                      </a:xfrm>
                      <a:prstGeom prst="rect">
                        <a:avLst/>
                      </a:prstGeom>
                      <a:noFill/>
                    </p:spPr>
                  </p:pic>
                </p:oleObj>
              </mc:Fallback>
            </mc:AlternateContent>
          </a:graphicData>
        </a:graphic>
      </p:graphicFrame>
      <p:sp>
        <p:nvSpPr>
          <p:cNvPr id="19" name="TextBox 18"/>
          <p:cNvSpPr txBox="1"/>
          <p:nvPr/>
        </p:nvSpPr>
        <p:spPr>
          <a:xfrm>
            <a:off x="532304" y="2291004"/>
            <a:ext cx="388248" cy="369332"/>
          </a:xfrm>
          <a:prstGeom prst="rect">
            <a:avLst/>
          </a:prstGeom>
          <a:noFill/>
        </p:spPr>
        <p:txBody>
          <a:bodyPr wrap="none" rtlCol="0">
            <a:spAutoFit/>
          </a:bodyPr>
          <a:lstStyle/>
          <a:p>
            <a:r>
              <a:rPr lang="en-US" dirty="0" smtClean="0"/>
              <a:t>a)</a:t>
            </a:r>
            <a:endParaRPr lang="en-US" dirty="0"/>
          </a:p>
        </p:txBody>
      </p:sp>
      <p:sp>
        <p:nvSpPr>
          <p:cNvPr id="34" name="TextBox 33"/>
          <p:cNvSpPr txBox="1"/>
          <p:nvPr/>
        </p:nvSpPr>
        <p:spPr>
          <a:xfrm>
            <a:off x="329909" y="4149138"/>
            <a:ext cx="401072" cy="369332"/>
          </a:xfrm>
          <a:prstGeom prst="rect">
            <a:avLst/>
          </a:prstGeom>
          <a:noFill/>
        </p:spPr>
        <p:txBody>
          <a:bodyPr wrap="none" rtlCol="0">
            <a:spAutoFit/>
          </a:bodyPr>
          <a:lstStyle/>
          <a:p>
            <a:r>
              <a:rPr lang="en-US" dirty="0" smtClean="0"/>
              <a:t>b)</a:t>
            </a:r>
            <a:endParaRPr lang="en-US" dirty="0"/>
          </a:p>
        </p:txBody>
      </p:sp>
      <p:sp>
        <p:nvSpPr>
          <p:cNvPr id="35" name="TextBox 34"/>
          <p:cNvSpPr txBox="1"/>
          <p:nvPr/>
        </p:nvSpPr>
        <p:spPr>
          <a:xfrm>
            <a:off x="5617452" y="2377938"/>
            <a:ext cx="375424" cy="369332"/>
          </a:xfrm>
          <a:prstGeom prst="rect">
            <a:avLst/>
          </a:prstGeom>
          <a:noFill/>
        </p:spPr>
        <p:txBody>
          <a:bodyPr wrap="none" rtlCol="0">
            <a:spAutoFit/>
          </a:bodyPr>
          <a:lstStyle/>
          <a:p>
            <a:r>
              <a:rPr lang="en-US" dirty="0" smtClean="0"/>
              <a:t>c)</a:t>
            </a:r>
            <a:endParaRPr lang="en-US" dirty="0"/>
          </a:p>
        </p:txBody>
      </p:sp>
      <p:sp>
        <p:nvSpPr>
          <p:cNvPr id="36" name="TextBox 35"/>
          <p:cNvSpPr txBox="1"/>
          <p:nvPr/>
        </p:nvSpPr>
        <p:spPr>
          <a:xfrm>
            <a:off x="5568208" y="3252517"/>
            <a:ext cx="404278" cy="369332"/>
          </a:xfrm>
          <a:prstGeom prst="rect">
            <a:avLst/>
          </a:prstGeom>
          <a:noFill/>
        </p:spPr>
        <p:txBody>
          <a:bodyPr wrap="none" rtlCol="0">
            <a:spAutoFit/>
          </a:bodyPr>
          <a:lstStyle/>
          <a:p>
            <a:r>
              <a:rPr lang="en-US" dirty="0"/>
              <a:t>d</a:t>
            </a:r>
            <a:r>
              <a:rPr lang="en-US" dirty="0" smtClean="0"/>
              <a:t>)</a:t>
            </a:r>
            <a:endParaRPr lang="en-US" dirty="0"/>
          </a:p>
        </p:txBody>
      </p:sp>
      <p:cxnSp>
        <p:nvCxnSpPr>
          <p:cNvPr id="40" name="Straight Arrow Connector 39"/>
          <p:cNvCxnSpPr/>
          <p:nvPr/>
        </p:nvCxnSpPr>
        <p:spPr bwMode="auto">
          <a:xfrm flipH="1">
            <a:off x="2547022" y="4776588"/>
            <a:ext cx="3677819" cy="138220"/>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388599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fade">
                                      <p:cBhvr>
                                        <p:cTn id="12" dur="500"/>
                                        <p:tgtEl>
                                          <p:spTgt spid="55"/>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92"/>
                                        </p:tgtEl>
                                        <p:attrNameLst>
                                          <p:attrName>style.visibility</p:attrName>
                                        </p:attrNameLst>
                                      </p:cBhvr>
                                      <p:to>
                                        <p:strVal val="visible"/>
                                      </p:to>
                                    </p:set>
                                    <p:animEffect transition="in" filter="fade">
                                      <p:cBhvr>
                                        <p:cTn id="16" dur="500"/>
                                        <p:tgtEl>
                                          <p:spTgt spid="9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500"/>
                                        <p:tgtEl>
                                          <p:spTgt spid="2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49"/>
                                        </p:tgtEl>
                                        <p:attrNameLst>
                                          <p:attrName>style.visibility</p:attrName>
                                        </p:attrNameLst>
                                      </p:cBhvr>
                                      <p:to>
                                        <p:strVal val="visible"/>
                                      </p:to>
                                    </p:set>
                                    <p:animEffect transition="in" filter="fade">
                                      <p:cBhvr>
                                        <p:cTn id="39" dur="500"/>
                                        <p:tgtEl>
                                          <p:spTgt spid="4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96"/>
                                        </p:tgtEl>
                                        <p:attrNameLst>
                                          <p:attrName>style.visibility</p:attrName>
                                        </p:attrNameLst>
                                      </p:cBhvr>
                                      <p:to>
                                        <p:strVal val="visible"/>
                                      </p:to>
                                    </p:set>
                                    <p:animEffect transition="in" filter="fade">
                                      <p:cBhvr>
                                        <p:cTn id="42" dur="500"/>
                                        <p:tgtEl>
                                          <p:spTgt spid="9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97"/>
                                        </p:tgtEl>
                                        <p:attrNameLst>
                                          <p:attrName>style.visibility</p:attrName>
                                        </p:attrNameLst>
                                      </p:cBhvr>
                                      <p:to>
                                        <p:strVal val="visible"/>
                                      </p:to>
                                    </p:set>
                                    <p:animEffect transition="in" filter="fade">
                                      <p:cBhvr>
                                        <p:cTn id="45" dur="500"/>
                                        <p:tgtEl>
                                          <p:spTgt spid="9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95"/>
                                        </p:tgtEl>
                                        <p:attrNameLst>
                                          <p:attrName>style.visibility</p:attrName>
                                        </p:attrNameLst>
                                      </p:cBhvr>
                                      <p:to>
                                        <p:strVal val="visible"/>
                                      </p:to>
                                    </p:set>
                                    <p:animEffect transition="in" filter="fade">
                                      <p:cBhvr>
                                        <p:cTn id="48" dur="500"/>
                                        <p:tgtEl>
                                          <p:spTgt spid="95"/>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fade">
                                      <p:cBhvr>
                                        <p:cTn id="53" dur="500"/>
                                        <p:tgtEl>
                                          <p:spTgt spid="1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94"/>
                                        </p:tgtEl>
                                        <p:attrNameLst>
                                          <p:attrName>style.visibility</p:attrName>
                                        </p:attrNameLst>
                                      </p:cBhvr>
                                      <p:to>
                                        <p:strVal val="visible"/>
                                      </p:to>
                                    </p:set>
                                    <p:animEffect transition="in" filter="fade">
                                      <p:cBhvr>
                                        <p:cTn id="56" dur="500"/>
                                        <p:tgtEl>
                                          <p:spTgt spid="94"/>
                                        </p:tgtEl>
                                      </p:cBhvr>
                                    </p:animEffect>
                                  </p:childTnLst>
                                </p:cTn>
                              </p:par>
                              <p:par>
                                <p:cTn id="57" presetID="10" presetClass="entr" presetSubtype="0" fill="hold" nodeType="withEffect">
                                  <p:stCondLst>
                                    <p:cond delay="0"/>
                                  </p:stCondLst>
                                  <p:childTnLst>
                                    <p:set>
                                      <p:cBhvr>
                                        <p:cTn id="58" dur="1" fill="hold">
                                          <p:stCondLst>
                                            <p:cond delay="0"/>
                                          </p:stCondLst>
                                        </p:cTn>
                                        <p:tgtEl>
                                          <p:spTgt spid="93"/>
                                        </p:tgtEl>
                                        <p:attrNameLst>
                                          <p:attrName>style.visibility</p:attrName>
                                        </p:attrNameLst>
                                      </p:cBhvr>
                                      <p:to>
                                        <p:strVal val="visible"/>
                                      </p:to>
                                    </p:set>
                                    <p:animEffect transition="in" filter="fade">
                                      <p:cBhvr>
                                        <p:cTn id="59" dur="500"/>
                                        <p:tgtEl>
                                          <p:spTgt spid="93"/>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fade">
                                      <p:cBhvr>
                                        <p:cTn id="64" dur="500"/>
                                        <p:tgtEl>
                                          <p:spTgt spid="18"/>
                                        </p:tgtEl>
                                      </p:cBhvr>
                                    </p:animEffect>
                                  </p:childTnLst>
                                </p:cTn>
                              </p:par>
                            </p:childTnLst>
                          </p:cTn>
                        </p:par>
                        <p:par>
                          <p:cTn id="65" fill="hold">
                            <p:stCondLst>
                              <p:cond delay="500"/>
                            </p:stCondLst>
                            <p:childTnLst>
                              <p:par>
                                <p:cTn id="66" presetID="10" presetClass="entr" presetSubtype="0" fill="hold" nodeType="after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fade">
                                      <p:cBhvr>
                                        <p:cTn id="68" dur="500"/>
                                        <p:tgtEl>
                                          <p:spTgt spid="14"/>
                                        </p:tgtEl>
                                      </p:cBhvr>
                                    </p:animEffect>
                                  </p:childTnLst>
                                </p:cTn>
                              </p:par>
                              <p:par>
                                <p:cTn id="69" presetID="10" presetClass="entr" presetSubtype="0" fill="hold" nodeType="with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fade">
                                      <p:cBhvr>
                                        <p:cTn id="71"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92" grpId="0"/>
      <p:bldP spid="94" grpId="0"/>
      <p:bldP spid="95" grpId="0"/>
      <p:bldP spid="96" grpId="0"/>
      <p:bldP spid="97" grpId="0"/>
      <p:bldP spid="4"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1</a:t>
            </a:r>
            <a:r>
              <a:rPr lang="en-US" dirty="0" smtClean="0"/>
              <a:t> </a:t>
            </a:r>
            <a:endParaRPr lang="en-US" dirty="0"/>
          </a:p>
        </p:txBody>
      </p:sp>
      <p:sp>
        <p:nvSpPr>
          <p:cNvPr id="3" name="Content Placeholder 2"/>
          <p:cNvSpPr>
            <a:spLocks noGrp="1"/>
          </p:cNvSpPr>
          <p:nvPr>
            <p:ph idx="1"/>
          </p:nvPr>
        </p:nvSpPr>
        <p:spPr/>
        <p:txBody>
          <a:bodyPr/>
          <a:lstStyle/>
          <a:p>
            <a:pPr marL="457200" lvl="1" indent="0">
              <a:buNone/>
            </a:pPr>
            <a:r>
              <a:rPr lang="en-US" dirty="0"/>
              <a:t>Show that the ratio of phase-to-phase-voltage and phase-to-earth-voltage is </a:t>
            </a:r>
            <a:endParaRPr lang="en-US" dirty="0" smtClean="0"/>
          </a:p>
        </p:txBody>
      </p:sp>
      <p:graphicFrame>
        <p:nvGraphicFramePr>
          <p:cNvPr id="10" name="Object 9"/>
          <p:cNvGraphicFramePr>
            <a:graphicFrameLocks noChangeAspect="1"/>
          </p:cNvGraphicFramePr>
          <p:nvPr>
            <p:extLst>
              <p:ext uri="{D42A27DB-BD31-4B8C-83A1-F6EECF244321}">
                <p14:modId xmlns:p14="http://schemas.microsoft.com/office/powerpoint/2010/main" val="1494926184"/>
              </p:ext>
            </p:extLst>
          </p:nvPr>
        </p:nvGraphicFramePr>
        <p:xfrm>
          <a:off x="2288704" y="1916832"/>
          <a:ext cx="344488" cy="344488"/>
        </p:xfrm>
        <a:graphic>
          <a:graphicData uri="http://schemas.openxmlformats.org/presentationml/2006/ole">
            <mc:AlternateContent xmlns:mc="http://schemas.openxmlformats.org/markup-compatibility/2006">
              <mc:Choice xmlns:v="urn:schemas-microsoft-com:vml" Requires="v">
                <p:oleObj spid="_x0000_s34868" name="Kaava" r:id="rId3" imgW="228600" imgH="228600" progId="Equation.3">
                  <p:embed/>
                </p:oleObj>
              </mc:Choice>
              <mc:Fallback>
                <p:oleObj name="Kaava" r:id="rId3" imgW="228600" imgH="2286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8704" y="1916832"/>
                        <a:ext cx="344488" cy="344488"/>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r>
                  <a:rPr lang="en-US" dirty="0" smtClean="0"/>
                  <a:t>Question 1 </a:t>
                </a:r>
                <a:r>
                  <a:rPr lang="en-US" sz="2000" b="0" dirty="0"/>
                  <a:t>Show that the ratio of phase-to-phase-voltage and phase-to-earth-voltage </a:t>
                </a:r>
                <a:r>
                  <a:rPr lang="en-US" sz="2000" b="0" dirty="0" smtClean="0"/>
                  <a:t>is </a:t>
                </a:r>
                <a14:m>
                  <m:oMath xmlns:m="http://schemas.openxmlformats.org/officeDocument/2006/math">
                    <m:r>
                      <a:rPr lang="en-US" sz="2000" b="0" i="1" smtClean="0">
                        <a:latin typeface="Cambria Math" panose="02040503050406030204" pitchFamily="18" charset="0"/>
                        <a:ea typeface="Cambria Math" panose="02040503050406030204" pitchFamily="18" charset="0"/>
                      </a:rPr>
                      <m:t>√</m:t>
                    </m:r>
                    <m:r>
                      <a:rPr lang="fi-FI" sz="2000" b="0" i="1" smtClean="0">
                        <a:latin typeface="Cambria Math" panose="02040503050406030204" pitchFamily="18" charset="0"/>
                        <a:ea typeface="Cambria Math" panose="02040503050406030204" pitchFamily="18" charset="0"/>
                      </a:rPr>
                      <m:t>3</m:t>
                    </m:r>
                  </m:oMath>
                </a14:m>
                <a:r>
                  <a:rPr lang="en-US" sz="2000" b="0" dirty="0" smtClean="0"/>
                  <a:t> </a:t>
                </a:r>
                <a:r>
                  <a:rPr lang="en-US" sz="2000" b="0" dirty="0"/>
                  <a:t/>
                </a:r>
                <a:br>
                  <a:rPr lang="en-US" sz="2000" b="0" dirty="0"/>
                </a:br>
                <a:endParaRPr lang="en-US" b="0"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2"/>
                <a:stretch>
                  <a:fillRect l="-1832" t="-6780"/>
                </a:stretch>
              </a:blipFill>
            </p:spPr>
            <p:txBody>
              <a:bodyPr/>
              <a:lstStyle/>
              <a:p>
                <a:r>
                  <a:rPr lang="en-US">
                    <a:noFill/>
                  </a:rPr>
                  <a:t> </a:t>
                </a:r>
              </a:p>
            </p:txBody>
          </p:sp>
        </mc:Fallback>
      </mc:AlternateContent>
      <p:cxnSp>
        <p:nvCxnSpPr>
          <p:cNvPr id="6" name="Straight Arrow Connector 5"/>
          <p:cNvCxnSpPr/>
          <p:nvPr/>
        </p:nvCxnSpPr>
        <p:spPr bwMode="auto">
          <a:xfrm>
            <a:off x="2216697" y="4003679"/>
            <a:ext cx="216024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8" name="Straight Arrow Connector 7"/>
          <p:cNvCxnSpPr/>
          <p:nvPr/>
        </p:nvCxnSpPr>
        <p:spPr bwMode="auto">
          <a:xfrm rot="7200000">
            <a:off x="596517" y="4939089"/>
            <a:ext cx="216024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9" name="Straight Arrow Connector 8"/>
          <p:cNvCxnSpPr/>
          <p:nvPr/>
        </p:nvCxnSpPr>
        <p:spPr bwMode="auto">
          <a:xfrm rot="14400000">
            <a:off x="596516" y="3068267"/>
            <a:ext cx="216024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7" name="TextBox 6"/>
              <p:cNvSpPr txBox="1"/>
              <p:nvPr/>
            </p:nvSpPr>
            <p:spPr>
              <a:xfrm>
                <a:off x="4374698" y="3791457"/>
                <a:ext cx="1039836"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latin typeface="Cambria Math" panose="02040503050406030204" pitchFamily="18" charset="0"/>
                            </a:rPr>
                          </m:ctrlPr>
                        </m:sSubPr>
                        <m:e>
                          <m:acc>
                            <m:accPr>
                              <m:chr m:val="̅"/>
                              <m:ctrlPr>
                                <a:rPr lang="fi-FI" b="0" i="1" smtClean="0">
                                  <a:latin typeface="Cambria Math" panose="02040503050406030204" pitchFamily="18" charset="0"/>
                                </a:rPr>
                              </m:ctrlPr>
                            </m:accPr>
                            <m:e>
                              <m:r>
                                <a:rPr lang="fi-FI" b="0" i="1" smtClean="0">
                                  <a:latin typeface="Cambria Math" panose="02040503050406030204" pitchFamily="18" charset="0"/>
                                </a:rPr>
                                <m:t>𝑈</m:t>
                              </m:r>
                            </m:e>
                          </m:acc>
                        </m:e>
                        <m:sub>
                          <m:r>
                            <a:rPr lang="fi-FI" b="0" i="1" smtClean="0">
                              <a:latin typeface="Cambria Math" panose="02040503050406030204" pitchFamily="18" charset="0"/>
                            </a:rPr>
                            <m:t>𝑅</m:t>
                          </m:r>
                          <m:r>
                            <a:rPr lang="fi-FI" b="0" i="1" smtClean="0">
                              <a:latin typeface="Cambria Math" panose="02040503050406030204" pitchFamily="18" charset="0"/>
                            </a:rPr>
                            <m:t>,</m:t>
                          </m:r>
                          <m:r>
                            <a:rPr lang="fi-FI" b="0" i="1" smtClean="0">
                              <a:latin typeface="Cambria Math" panose="02040503050406030204" pitchFamily="18" charset="0"/>
                            </a:rPr>
                            <m:t>𝑝h𝑎𝑠𝑒</m:t>
                          </m:r>
                        </m:sub>
                      </m:sSub>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4374698" y="3791457"/>
                <a:ext cx="1039836" cy="395814"/>
              </a:xfrm>
              <a:prstGeom prst="rect">
                <a:avLst/>
              </a:prstGeom>
              <a:blipFill rotWithShape="0">
                <a:blip r:embed="rId3"/>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653548" y="1737040"/>
                <a:ext cx="1041632"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latin typeface="Cambria Math" panose="02040503050406030204" pitchFamily="18" charset="0"/>
                            </a:rPr>
                          </m:ctrlPr>
                        </m:sSubPr>
                        <m:e>
                          <m:acc>
                            <m:accPr>
                              <m:chr m:val="̅"/>
                              <m:ctrlPr>
                                <a:rPr lang="fi-FI" b="0" i="1" smtClean="0">
                                  <a:latin typeface="Cambria Math" panose="02040503050406030204" pitchFamily="18" charset="0"/>
                                </a:rPr>
                              </m:ctrlPr>
                            </m:accPr>
                            <m:e>
                              <m:r>
                                <a:rPr lang="fi-FI" b="0" i="1" smtClean="0">
                                  <a:latin typeface="Cambria Math" panose="02040503050406030204" pitchFamily="18" charset="0"/>
                                </a:rPr>
                                <m:t>𝑈</m:t>
                              </m:r>
                            </m:e>
                          </m:acc>
                        </m:e>
                        <m:sub>
                          <m:r>
                            <a:rPr lang="fi-FI" b="0" i="1" smtClean="0">
                              <a:latin typeface="Cambria Math" panose="02040503050406030204" pitchFamily="18" charset="0"/>
                            </a:rPr>
                            <m:t>𝑇</m:t>
                          </m:r>
                          <m:r>
                            <a:rPr lang="fi-FI" b="0" i="1" smtClean="0">
                              <a:latin typeface="Cambria Math" panose="02040503050406030204" pitchFamily="18" charset="0"/>
                            </a:rPr>
                            <m:t>,</m:t>
                          </m:r>
                          <m:r>
                            <a:rPr lang="fi-FI" b="0" i="1" smtClean="0">
                              <a:latin typeface="Cambria Math" panose="02040503050406030204" pitchFamily="18" charset="0"/>
                            </a:rPr>
                            <m:t>𝑝h𝑎𝑠𝑒</m:t>
                          </m:r>
                        </m:sub>
                      </m:sSub>
                    </m:oMath>
                  </m:oMathPara>
                </a14:m>
                <a:endParaRPr lang="en-US" dirty="0"/>
              </a:p>
            </p:txBody>
          </p:sp>
        </mc:Choice>
        <mc:Fallback xmlns="">
          <p:sp>
            <p:nvSpPr>
              <p:cNvPr id="11" name="TextBox 10"/>
              <p:cNvSpPr txBox="1">
                <a:spLocks noRot="1" noChangeAspect="1" noMove="1" noResize="1" noEditPoints="1" noAdjustHandles="1" noChangeArrowheads="1" noChangeShapeType="1" noTextEdit="1"/>
              </p:cNvSpPr>
              <p:nvPr/>
            </p:nvSpPr>
            <p:spPr>
              <a:xfrm>
                <a:off x="653548" y="1737040"/>
                <a:ext cx="1041632" cy="395814"/>
              </a:xfrm>
              <a:prstGeom prst="rect">
                <a:avLst/>
              </a:prstGeom>
              <a:blipFill rotWithShape="0">
                <a:blip r:embed="rId4"/>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88504" y="5927308"/>
                <a:ext cx="1013867"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latin typeface="Cambria Math" panose="02040503050406030204" pitchFamily="18" charset="0"/>
                            </a:rPr>
                          </m:ctrlPr>
                        </m:sSubPr>
                        <m:e>
                          <m:acc>
                            <m:accPr>
                              <m:chr m:val="̅"/>
                              <m:ctrlPr>
                                <a:rPr lang="fi-FI" b="0" i="1" smtClean="0">
                                  <a:latin typeface="Cambria Math" panose="02040503050406030204" pitchFamily="18" charset="0"/>
                                </a:rPr>
                              </m:ctrlPr>
                            </m:accPr>
                            <m:e>
                              <m:r>
                                <a:rPr lang="fi-FI" b="0" i="1" smtClean="0">
                                  <a:latin typeface="Cambria Math" panose="02040503050406030204" pitchFamily="18" charset="0"/>
                                </a:rPr>
                                <m:t>𝑈</m:t>
                              </m:r>
                            </m:e>
                          </m:acc>
                        </m:e>
                        <m:sub>
                          <m:r>
                            <a:rPr lang="fi-FI" b="0" i="1" smtClean="0">
                              <a:latin typeface="Cambria Math" panose="02040503050406030204" pitchFamily="18" charset="0"/>
                            </a:rPr>
                            <m:t>𝑆</m:t>
                          </m:r>
                          <m:r>
                            <a:rPr lang="fi-FI" b="0" i="1" smtClean="0">
                              <a:latin typeface="Cambria Math" panose="02040503050406030204" pitchFamily="18" charset="0"/>
                            </a:rPr>
                            <m:t>,</m:t>
                          </m:r>
                          <m:r>
                            <a:rPr lang="fi-FI" b="0" i="1" smtClean="0">
                              <a:latin typeface="Cambria Math" panose="02040503050406030204" pitchFamily="18" charset="0"/>
                            </a:rPr>
                            <m:t>𝑝h𝑎𝑠𝑒</m:t>
                          </m:r>
                        </m:sub>
                      </m:sSub>
                    </m:oMath>
                  </m:oMathPara>
                </a14:m>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488504" y="5927308"/>
                <a:ext cx="1013867" cy="395814"/>
              </a:xfrm>
              <a:prstGeom prst="rect">
                <a:avLst/>
              </a:prstGeom>
              <a:blipFill rotWithShape="0">
                <a:blip r:embed="rId5"/>
                <a:stretch>
                  <a:fillRect b="-6154"/>
                </a:stretch>
              </a:blipFill>
            </p:spPr>
            <p:txBody>
              <a:bodyPr/>
              <a:lstStyle/>
              <a:p>
                <a:r>
                  <a:rPr lang="en-US">
                    <a:noFill/>
                  </a:rPr>
                  <a:t> </a:t>
                </a:r>
              </a:p>
            </p:txBody>
          </p:sp>
        </mc:Fallback>
      </mc:AlternateContent>
      <p:sp>
        <p:nvSpPr>
          <p:cNvPr id="13" name="Arc 12"/>
          <p:cNvSpPr/>
          <p:nvPr/>
        </p:nvSpPr>
        <p:spPr bwMode="auto">
          <a:xfrm>
            <a:off x="1460614" y="3608885"/>
            <a:ext cx="1080120" cy="79208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14" name="Arc 13"/>
          <p:cNvSpPr/>
          <p:nvPr/>
        </p:nvSpPr>
        <p:spPr bwMode="auto">
          <a:xfrm rot="7246869">
            <a:off x="1796926" y="3410237"/>
            <a:ext cx="1080120" cy="79208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15" name="Arc 14"/>
          <p:cNvSpPr/>
          <p:nvPr/>
        </p:nvSpPr>
        <p:spPr bwMode="auto">
          <a:xfrm rot="13549808">
            <a:off x="1815501" y="3595039"/>
            <a:ext cx="1080120" cy="79208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16" name="TextBox 15"/>
          <p:cNvSpPr txBox="1"/>
          <p:nvPr/>
        </p:nvSpPr>
        <p:spPr>
          <a:xfrm>
            <a:off x="2126494" y="4266272"/>
            <a:ext cx="649537" cy="369332"/>
          </a:xfrm>
          <a:prstGeom prst="rect">
            <a:avLst/>
          </a:prstGeom>
          <a:noFill/>
        </p:spPr>
        <p:txBody>
          <a:bodyPr wrap="none" rtlCol="0">
            <a:spAutoFit/>
          </a:bodyPr>
          <a:lstStyle/>
          <a:p>
            <a:r>
              <a:rPr lang="en-US" dirty="0" smtClean="0"/>
              <a:t>120°</a:t>
            </a:r>
            <a:endParaRPr lang="en-US" dirty="0"/>
          </a:p>
        </p:txBody>
      </p:sp>
      <p:sp>
        <p:nvSpPr>
          <p:cNvPr id="17" name="TextBox 16"/>
          <p:cNvSpPr txBox="1"/>
          <p:nvPr/>
        </p:nvSpPr>
        <p:spPr>
          <a:xfrm>
            <a:off x="1318987" y="3887552"/>
            <a:ext cx="649537" cy="369332"/>
          </a:xfrm>
          <a:prstGeom prst="rect">
            <a:avLst/>
          </a:prstGeom>
          <a:noFill/>
        </p:spPr>
        <p:txBody>
          <a:bodyPr wrap="none" rtlCol="0">
            <a:spAutoFit/>
          </a:bodyPr>
          <a:lstStyle/>
          <a:p>
            <a:r>
              <a:rPr lang="en-US" dirty="0" smtClean="0"/>
              <a:t>120°</a:t>
            </a:r>
            <a:endParaRPr lang="en-US" dirty="0"/>
          </a:p>
        </p:txBody>
      </p:sp>
      <p:sp>
        <p:nvSpPr>
          <p:cNvPr id="18" name="TextBox 17"/>
          <p:cNvSpPr txBox="1"/>
          <p:nvPr/>
        </p:nvSpPr>
        <p:spPr>
          <a:xfrm>
            <a:off x="2030900" y="3323148"/>
            <a:ext cx="649537" cy="369332"/>
          </a:xfrm>
          <a:prstGeom prst="rect">
            <a:avLst/>
          </a:prstGeom>
          <a:noFill/>
        </p:spPr>
        <p:txBody>
          <a:bodyPr wrap="none" rtlCol="0">
            <a:spAutoFit/>
          </a:bodyPr>
          <a:lstStyle/>
          <a:p>
            <a:r>
              <a:rPr lang="en-US" dirty="0" smtClean="0"/>
              <a:t>120°</a:t>
            </a:r>
            <a:endParaRPr lang="en-US" dirty="0"/>
          </a:p>
        </p:txBody>
      </p:sp>
      <p:cxnSp>
        <p:nvCxnSpPr>
          <p:cNvPr id="19" name="Straight Arrow Connector 18"/>
          <p:cNvCxnSpPr/>
          <p:nvPr/>
        </p:nvCxnSpPr>
        <p:spPr bwMode="auto">
          <a:xfrm rot="18000000">
            <a:off x="606476" y="4917550"/>
            <a:ext cx="2160240" cy="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bwMode="auto">
          <a:xfrm>
            <a:off x="2226657" y="3993664"/>
            <a:ext cx="2160240" cy="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bwMode="auto">
          <a:xfrm flipV="1">
            <a:off x="1146535" y="4013095"/>
            <a:ext cx="3240362" cy="1838798"/>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787606" y="4297329"/>
                <a:ext cx="1186992"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solidFill>
                                <a:schemeClr val="accent1"/>
                              </a:solidFill>
                              <a:latin typeface="Cambria Math" panose="02040503050406030204" pitchFamily="18" charset="0"/>
                            </a:rPr>
                          </m:ctrlPr>
                        </m:sSubPr>
                        <m:e>
                          <m:r>
                            <a:rPr lang="fi-FI" b="0" i="1" smtClean="0">
                              <a:solidFill>
                                <a:schemeClr val="accent1"/>
                              </a:solidFill>
                              <a:latin typeface="Cambria Math" panose="02040503050406030204" pitchFamily="18" charset="0"/>
                            </a:rPr>
                            <m:t>−</m:t>
                          </m:r>
                          <m:acc>
                            <m:accPr>
                              <m:chr m:val="̅"/>
                              <m:ctrlPr>
                                <a:rPr lang="fi-FI" b="0" i="1" smtClean="0">
                                  <a:solidFill>
                                    <a:schemeClr val="accent1"/>
                                  </a:solidFill>
                                  <a:latin typeface="Cambria Math" panose="02040503050406030204" pitchFamily="18" charset="0"/>
                                </a:rPr>
                              </m:ctrlPr>
                            </m:accPr>
                            <m:e>
                              <m:r>
                                <a:rPr lang="fi-FI" b="0" i="1" smtClean="0">
                                  <a:solidFill>
                                    <a:schemeClr val="accent1"/>
                                  </a:solidFill>
                                  <a:latin typeface="Cambria Math" panose="02040503050406030204" pitchFamily="18" charset="0"/>
                                </a:rPr>
                                <m:t>𝑈</m:t>
                              </m:r>
                            </m:e>
                          </m:acc>
                        </m:e>
                        <m:sub>
                          <m:r>
                            <a:rPr lang="fi-FI" b="0" i="1" smtClean="0">
                              <a:solidFill>
                                <a:schemeClr val="accent1"/>
                              </a:solidFill>
                              <a:latin typeface="Cambria Math" panose="02040503050406030204" pitchFamily="18" charset="0"/>
                            </a:rPr>
                            <m:t>𝑆</m:t>
                          </m:r>
                          <m:r>
                            <a:rPr lang="fi-FI" b="0" i="1" smtClean="0">
                              <a:solidFill>
                                <a:schemeClr val="accent1"/>
                              </a:solidFill>
                              <a:latin typeface="Cambria Math" panose="02040503050406030204" pitchFamily="18" charset="0"/>
                            </a:rPr>
                            <m:t>,</m:t>
                          </m:r>
                          <m:r>
                            <a:rPr lang="fi-FI" b="0" i="1" smtClean="0">
                              <a:solidFill>
                                <a:schemeClr val="accent1"/>
                              </a:solidFill>
                              <a:latin typeface="Cambria Math" panose="02040503050406030204" pitchFamily="18" charset="0"/>
                            </a:rPr>
                            <m:t>𝑝h𝑎𝑠𝑒</m:t>
                          </m:r>
                        </m:sub>
                      </m:sSub>
                    </m:oMath>
                  </m:oMathPara>
                </a14:m>
                <a:endParaRPr lang="en-US" dirty="0">
                  <a:solidFill>
                    <a:schemeClr val="accent1"/>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787606" y="4297329"/>
                <a:ext cx="1186992" cy="395814"/>
              </a:xfrm>
              <a:prstGeom prst="rect">
                <a:avLst/>
              </a:prstGeom>
              <a:blipFill rotWithShape="0">
                <a:blip r:embed="rId6"/>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2626980" y="3573016"/>
                <a:ext cx="1039836"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solidFill>
                                <a:schemeClr val="accent1"/>
                              </a:solidFill>
                              <a:latin typeface="Cambria Math" panose="02040503050406030204" pitchFamily="18" charset="0"/>
                            </a:rPr>
                          </m:ctrlPr>
                        </m:sSubPr>
                        <m:e>
                          <m:acc>
                            <m:accPr>
                              <m:chr m:val="̅"/>
                              <m:ctrlPr>
                                <a:rPr lang="fi-FI" b="0" i="1" smtClean="0">
                                  <a:solidFill>
                                    <a:schemeClr val="accent1"/>
                                  </a:solidFill>
                                  <a:latin typeface="Cambria Math" panose="02040503050406030204" pitchFamily="18" charset="0"/>
                                </a:rPr>
                              </m:ctrlPr>
                            </m:accPr>
                            <m:e>
                              <m:r>
                                <a:rPr lang="fi-FI" b="0" i="1" smtClean="0">
                                  <a:solidFill>
                                    <a:schemeClr val="accent1"/>
                                  </a:solidFill>
                                  <a:latin typeface="Cambria Math" panose="02040503050406030204" pitchFamily="18" charset="0"/>
                                </a:rPr>
                                <m:t>𝑈</m:t>
                              </m:r>
                            </m:e>
                          </m:acc>
                        </m:e>
                        <m:sub>
                          <m:r>
                            <a:rPr lang="fi-FI" b="0" i="1" smtClean="0">
                              <a:solidFill>
                                <a:schemeClr val="accent1"/>
                              </a:solidFill>
                              <a:latin typeface="Cambria Math" panose="02040503050406030204" pitchFamily="18" charset="0"/>
                            </a:rPr>
                            <m:t>𝑅</m:t>
                          </m:r>
                          <m:r>
                            <a:rPr lang="fi-FI" b="0" i="1" smtClean="0">
                              <a:solidFill>
                                <a:schemeClr val="accent1"/>
                              </a:solidFill>
                              <a:latin typeface="Cambria Math" panose="02040503050406030204" pitchFamily="18" charset="0"/>
                            </a:rPr>
                            <m:t>,</m:t>
                          </m:r>
                          <m:r>
                            <a:rPr lang="fi-FI" b="0" i="1" smtClean="0">
                              <a:solidFill>
                                <a:schemeClr val="accent1"/>
                              </a:solidFill>
                              <a:latin typeface="Cambria Math" panose="02040503050406030204" pitchFamily="18" charset="0"/>
                            </a:rPr>
                            <m:t>𝑝h𝑎𝑠𝑒</m:t>
                          </m:r>
                        </m:sub>
                      </m:sSub>
                    </m:oMath>
                  </m:oMathPara>
                </a14:m>
                <a:endParaRPr lang="en-US" dirty="0">
                  <a:solidFill>
                    <a:schemeClr val="accent1"/>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2626980" y="3573016"/>
                <a:ext cx="1039836" cy="395814"/>
              </a:xfrm>
              <a:prstGeom prst="rect">
                <a:avLst/>
              </a:prstGeom>
              <a:blipFill rotWithShape="0">
                <a:blip r:embed="rId7"/>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3018744" y="4802523"/>
                <a:ext cx="60176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solidFill>
                                <a:schemeClr val="accent1"/>
                              </a:solidFill>
                              <a:latin typeface="Cambria Math" panose="02040503050406030204" pitchFamily="18" charset="0"/>
                            </a:rPr>
                          </m:ctrlPr>
                        </m:sSubPr>
                        <m:e>
                          <m:acc>
                            <m:accPr>
                              <m:chr m:val="̅"/>
                              <m:ctrlPr>
                                <a:rPr lang="fi-FI" b="0" i="1" smtClean="0">
                                  <a:solidFill>
                                    <a:schemeClr val="accent1"/>
                                  </a:solidFill>
                                  <a:latin typeface="Cambria Math" panose="02040503050406030204" pitchFamily="18" charset="0"/>
                                </a:rPr>
                              </m:ctrlPr>
                            </m:accPr>
                            <m:e>
                              <m:r>
                                <a:rPr lang="fi-FI" b="0" i="1" smtClean="0">
                                  <a:solidFill>
                                    <a:schemeClr val="accent1"/>
                                  </a:solidFill>
                                  <a:latin typeface="Cambria Math" panose="02040503050406030204" pitchFamily="18" charset="0"/>
                                </a:rPr>
                                <m:t>𝑈</m:t>
                              </m:r>
                            </m:e>
                          </m:acc>
                        </m:e>
                        <m:sub>
                          <m:r>
                            <a:rPr lang="fi-FI" b="0" i="1" smtClean="0">
                              <a:solidFill>
                                <a:schemeClr val="accent1"/>
                              </a:solidFill>
                              <a:latin typeface="Cambria Math" panose="02040503050406030204" pitchFamily="18" charset="0"/>
                            </a:rPr>
                            <m:t>𝑅𝑆</m:t>
                          </m:r>
                        </m:sub>
                      </m:sSub>
                    </m:oMath>
                  </m:oMathPara>
                </a14:m>
                <a:endParaRPr lang="en-US" dirty="0">
                  <a:solidFill>
                    <a:schemeClr val="accent1"/>
                  </a:solidFill>
                </a:endParaRPr>
              </a:p>
            </p:txBody>
          </p:sp>
        </mc:Choice>
        <mc:Fallback xmlns="">
          <p:sp>
            <p:nvSpPr>
              <p:cNvPr id="29" name="TextBox 28"/>
              <p:cNvSpPr txBox="1">
                <a:spLocks noRot="1" noChangeAspect="1" noMove="1" noResize="1" noEditPoints="1" noAdjustHandles="1" noChangeArrowheads="1" noChangeShapeType="1" noTextEdit="1"/>
              </p:cNvSpPr>
              <p:nvPr/>
            </p:nvSpPr>
            <p:spPr>
              <a:xfrm>
                <a:off x="3018744" y="4802523"/>
                <a:ext cx="601768" cy="369332"/>
              </a:xfrm>
              <a:prstGeom prst="rect">
                <a:avLst/>
              </a:prstGeom>
              <a:blipFill rotWithShape="1">
                <a:blip r:embed="rId8"/>
                <a:stretch>
                  <a:fillRect b="-1667"/>
                </a:stretch>
              </a:blipFill>
            </p:spPr>
            <p:txBody>
              <a:bodyPr/>
              <a:lstStyle/>
              <a:p>
                <a:r>
                  <a:rPr lang="fi-FI">
                    <a:noFill/>
                  </a:rPr>
                  <a:t> </a:t>
                </a:r>
              </a:p>
            </p:txBody>
          </p:sp>
        </mc:Fallback>
      </mc:AlternateContent>
      <p:sp>
        <p:nvSpPr>
          <p:cNvPr id="30" name="Arc 29"/>
          <p:cNvSpPr/>
          <p:nvPr/>
        </p:nvSpPr>
        <p:spPr bwMode="auto">
          <a:xfrm rot="13229124">
            <a:off x="3664707" y="3593320"/>
            <a:ext cx="1080120" cy="792088"/>
          </a:xfrm>
          <a:prstGeom prst="arc">
            <a:avLst>
              <a:gd name="adj1" fmla="val 16200000"/>
              <a:gd name="adj2" fmla="val 19141845"/>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31" name="TextBox 30"/>
          <p:cNvSpPr txBox="1"/>
          <p:nvPr/>
        </p:nvSpPr>
        <p:spPr>
          <a:xfrm>
            <a:off x="3325445" y="4043662"/>
            <a:ext cx="548548" cy="369332"/>
          </a:xfrm>
          <a:prstGeom prst="rect">
            <a:avLst/>
          </a:prstGeom>
          <a:noFill/>
        </p:spPr>
        <p:txBody>
          <a:bodyPr wrap="none" rtlCol="0">
            <a:spAutoFit/>
          </a:bodyPr>
          <a:lstStyle/>
          <a:p>
            <a:r>
              <a:rPr lang="en-US" dirty="0" smtClean="0">
                <a:solidFill>
                  <a:schemeClr val="accent1"/>
                </a:solidFill>
              </a:rPr>
              <a:t>30°</a:t>
            </a:r>
            <a:endParaRPr lang="en-US" dirty="0">
              <a:solidFill>
                <a:schemeClr val="accent1"/>
              </a:solidFill>
            </a:endParaRPr>
          </a:p>
        </p:txBody>
      </p:sp>
      <p:sp>
        <p:nvSpPr>
          <p:cNvPr id="32" name="Arc 31"/>
          <p:cNvSpPr/>
          <p:nvPr/>
        </p:nvSpPr>
        <p:spPr bwMode="auto">
          <a:xfrm rot="2715037">
            <a:off x="681926" y="5127197"/>
            <a:ext cx="1080120" cy="792088"/>
          </a:xfrm>
          <a:prstGeom prst="arc">
            <a:avLst>
              <a:gd name="adj1" fmla="val 16200000"/>
              <a:gd name="adj2" fmla="val 19141845"/>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33" name="TextBox 32"/>
          <p:cNvSpPr txBox="1"/>
          <p:nvPr/>
        </p:nvSpPr>
        <p:spPr>
          <a:xfrm>
            <a:off x="1538991" y="5054724"/>
            <a:ext cx="548548" cy="369332"/>
          </a:xfrm>
          <a:prstGeom prst="rect">
            <a:avLst/>
          </a:prstGeom>
          <a:noFill/>
        </p:spPr>
        <p:txBody>
          <a:bodyPr wrap="none" rtlCol="0">
            <a:spAutoFit/>
          </a:bodyPr>
          <a:lstStyle/>
          <a:p>
            <a:r>
              <a:rPr lang="en-US" dirty="0" smtClean="0">
                <a:solidFill>
                  <a:schemeClr val="accent1"/>
                </a:solidFill>
              </a:rPr>
              <a:t>30°</a:t>
            </a:r>
            <a:endParaRPr lang="en-US" dirty="0">
              <a:solidFill>
                <a:schemeClr val="accent1"/>
              </a:solidFill>
            </a:endParaRPr>
          </a:p>
        </p:txBody>
      </p:sp>
      <p:cxnSp>
        <p:nvCxnSpPr>
          <p:cNvPr id="35" name="Straight Arrow Connector 34"/>
          <p:cNvCxnSpPr/>
          <p:nvPr/>
        </p:nvCxnSpPr>
        <p:spPr bwMode="auto">
          <a:xfrm>
            <a:off x="6460949" y="4031325"/>
            <a:ext cx="216024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6" name="Straight Arrow Connector 35"/>
          <p:cNvCxnSpPr/>
          <p:nvPr/>
        </p:nvCxnSpPr>
        <p:spPr bwMode="auto">
          <a:xfrm rot="7200000">
            <a:off x="4840769" y="4966735"/>
            <a:ext cx="216024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7" name="Straight Arrow Connector 36"/>
          <p:cNvCxnSpPr/>
          <p:nvPr/>
        </p:nvCxnSpPr>
        <p:spPr bwMode="auto">
          <a:xfrm rot="14400000">
            <a:off x="4840768" y="3095913"/>
            <a:ext cx="216024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8" name="TextBox 37"/>
              <p:cNvSpPr txBox="1"/>
              <p:nvPr/>
            </p:nvSpPr>
            <p:spPr>
              <a:xfrm>
                <a:off x="8837212" y="3888694"/>
                <a:ext cx="1039836"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latin typeface="Cambria Math" panose="02040503050406030204" pitchFamily="18" charset="0"/>
                            </a:rPr>
                          </m:ctrlPr>
                        </m:sSubPr>
                        <m:e>
                          <m:acc>
                            <m:accPr>
                              <m:chr m:val="̅"/>
                              <m:ctrlPr>
                                <a:rPr lang="fi-FI" b="0" i="1" smtClean="0">
                                  <a:latin typeface="Cambria Math" panose="02040503050406030204" pitchFamily="18" charset="0"/>
                                </a:rPr>
                              </m:ctrlPr>
                            </m:accPr>
                            <m:e>
                              <m:r>
                                <a:rPr lang="fi-FI" b="0" i="1" smtClean="0">
                                  <a:latin typeface="Cambria Math" panose="02040503050406030204" pitchFamily="18" charset="0"/>
                                </a:rPr>
                                <m:t>𝑈</m:t>
                              </m:r>
                            </m:e>
                          </m:acc>
                        </m:e>
                        <m:sub>
                          <m:r>
                            <a:rPr lang="fi-FI" b="0" i="1" smtClean="0">
                              <a:latin typeface="Cambria Math" panose="02040503050406030204" pitchFamily="18" charset="0"/>
                            </a:rPr>
                            <m:t>𝑅</m:t>
                          </m:r>
                          <m:r>
                            <a:rPr lang="fi-FI" b="0" i="1" smtClean="0">
                              <a:latin typeface="Cambria Math" panose="02040503050406030204" pitchFamily="18" charset="0"/>
                            </a:rPr>
                            <m:t>,</m:t>
                          </m:r>
                          <m:r>
                            <a:rPr lang="fi-FI" b="0" i="1" smtClean="0">
                              <a:latin typeface="Cambria Math" panose="02040503050406030204" pitchFamily="18" charset="0"/>
                            </a:rPr>
                            <m:t>𝑝h𝑎𝑠𝑒</m:t>
                          </m:r>
                        </m:sub>
                      </m:sSub>
                    </m:oMath>
                  </m:oMathPara>
                </a14:m>
                <a:endParaRPr lang="en-US" dirty="0"/>
              </a:p>
            </p:txBody>
          </p:sp>
        </mc:Choice>
        <mc:Fallback xmlns="">
          <p:sp>
            <p:nvSpPr>
              <p:cNvPr id="38" name="TextBox 37"/>
              <p:cNvSpPr txBox="1">
                <a:spLocks noRot="1" noChangeAspect="1" noMove="1" noResize="1" noEditPoints="1" noAdjustHandles="1" noChangeArrowheads="1" noChangeShapeType="1" noTextEdit="1"/>
              </p:cNvSpPr>
              <p:nvPr/>
            </p:nvSpPr>
            <p:spPr>
              <a:xfrm>
                <a:off x="8837212" y="3888694"/>
                <a:ext cx="1039836" cy="395814"/>
              </a:xfrm>
              <a:prstGeom prst="rect">
                <a:avLst/>
              </a:prstGeom>
              <a:blipFill rotWithShape="0">
                <a:blip r:embed="rId9"/>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4897800" y="1764686"/>
                <a:ext cx="1041632"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latin typeface="Cambria Math" panose="02040503050406030204" pitchFamily="18" charset="0"/>
                            </a:rPr>
                          </m:ctrlPr>
                        </m:sSubPr>
                        <m:e>
                          <m:acc>
                            <m:accPr>
                              <m:chr m:val="̅"/>
                              <m:ctrlPr>
                                <a:rPr lang="fi-FI" b="0" i="1" smtClean="0">
                                  <a:latin typeface="Cambria Math" panose="02040503050406030204" pitchFamily="18" charset="0"/>
                                </a:rPr>
                              </m:ctrlPr>
                            </m:accPr>
                            <m:e>
                              <m:r>
                                <a:rPr lang="fi-FI" b="0" i="1" smtClean="0">
                                  <a:latin typeface="Cambria Math" panose="02040503050406030204" pitchFamily="18" charset="0"/>
                                </a:rPr>
                                <m:t>𝑈</m:t>
                              </m:r>
                            </m:e>
                          </m:acc>
                        </m:e>
                        <m:sub>
                          <m:r>
                            <a:rPr lang="fi-FI" b="0" i="1" smtClean="0">
                              <a:latin typeface="Cambria Math" panose="02040503050406030204" pitchFamily="18" charset="0"/>
                            </a:rPr>
                            <m:t>𝑇</m:t>
                          </m:r>
                          <m:r>
                            <a:rPr lang="fi-FI" b="0" i="1" smtClean="0">
                              <a:latin typeface="Cambria Math" panose="02040503050406030204" pitchFamily="18" charset="0"/>
                            </a:rPr>
                            <m:t>,</m:t>
                          </m:r>
                          <m:r>
                            <a:rPr lang="fi-FI" b="0" i="1" smtClean="0">
                              <a:latin typeface="Cambria Math" panose="02040503050406030204" pitchFamily="18" charset="0"/>
                            </a:rPr>
                            <m:t>𝑝h𝑎𝑠𝑒</m:t>
                          </m:r>
                        </m:sub>
                      </m:sSub>
                    </m:oMath>
                  </m:oMathPara>
                </a14:m>
                <a:endParaRPr lang="en-US" dirty="0"/>
              </a:p>
            </p:txBody>
          </p:sp>
        </mc:Choice>
        <mc:Fallback xmlns="">
          <p:sp>
            <p:nvSpPr>
              <p:cNvPr id="39" name="TextBox 38"/>
              <p:cNvSpPr txBox="1">
                <a:spLocks noRot="1" noChangeAspect="1" noMove="1" noResize="1" noEditPoints="1" noAdjustHandles="1" noChangeArrowheads="1" noChangeShapeType="1" noTextEdit="1"/>
              </p:cNvSpPr>
              <p:nvPr/>
            </p:nvSpPr>
            <p:spPr>
              <a:xfrm>
                <a:off x="4897800" y="1764686"/>
                <a:ext cx="1041632" cy="395814"/>
              </a:xfrm>
              <a:prstGeom prst="rect">
                <a:avLst/>
              </a:prstGeom>
              <a:blipFill rotWithShape="0">
                <a:blip r:embed="rId10"/>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732756" y="5954954"/>
                <a:ext cx="1013867"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latin typeface="Cambria Math" panose="02040503050406030204" pitchFamily="18" charset="0"/>
                            </a:rPr>
                          </m:ctrlPr>
                        </m:sSubPr>
                        <m:e>
                          <m:acc>
                            <m:accPr>
                              <m:chr m:val="̅"/>
                              <m:ctrlPr>
                                <a:rPr lang="fi-FI" b="0" i="1" smtClean="0">
                                  <a:latin typeface="Cambria Math" panose="02040503050406030204" pitchFamily="18" charset="0"/>
                                </a:rPr>
                              </m:ctrlPr>
                            </m:accPr>
                            <m:e>
                              <m:r>
                                <a:rPr lang="fi-FI" b="0" i="1" smtClean="0">
                                  <a:latin typeface="Cambria Math" panose="02040503050406030204" pitchFamily="18" charset="0"/>
                                </a:rPr>
                                <m:t>𝑈</m:t>
                              </m:r>
                            </m:e>
                          </m:acc>
                        </m:e>
                        <m:sub>
                          <m:r>
                            <a:rPr lang="fi-FI" b="0" i="1" smtClean="0">
                              <a:latin typeface="Cambria Math" panose="02040503050406030204" pitchFamily="18" charset="0"/>
                            </a:rPr>
                            <m:t>𝑆</m:t>
                          </m:r>
                          <m:r>
                            <a:rPr lang="fi-FI" b="0" i="1" smtClean="0">
                              <a:latin typeface="Cambria Math" panose="02040503050406030204" pitchFamily="18" charset="0"/>
                            </a:rPr>
                            <m:t>,</m:t>
                          </m:r>
                          <m:r>
                            <a:rPr lang="fi-FI" b="0" i="1" smtClean="0">
                              <a:latin typeface="Cambria Math" panose="02040503050406030204" pitchFamily="18" charset="0"/>
                            </a:rPr>
                            <m:t>𝑝h𝑎𝑠𝑒</m:t>
                          </m:r>
                        </m:sub>
                      </m:sSub>
                    </m:oMath>
                  </m:oMathPara>
                </a14:m>
                <a:endParaRPr lang="en-US" dirty="0"/>
              </a:p>
            </p:txBody>
          </p:sp>
        </mc:Choice>
        <mc:Fallback xmlns="">
          <p:sp>
            <p:nvSpPr>
              <p:cNvPr id="40" name="TextBox 39"/>
              <p:cNvSpPr txBox="1">
                <a:spLocks noRot="1" noChangeAspect="1" noMove="1" noResize="1" noEditPoints="1" noAdjustHandles="1" noChangeArrowheads="1" noChangeShapeType="1" noTextEdit="1"/>
              </p:cNvSpPr>
              <p:nvPr/>
            </p:nvSpPr>
            <p:spPr>
              <a:xfrm>
                <a:off x="4732756" y="5954954"/>
                <a:ext cx="1013867" cy="395814"/>
              </a:xfrm>
              <a:prstGeom prst="rect">
                <a:avLst/>
              </a:prstGeom>
              <a:blipFill rotWithShape="0">
                <a:blip r:embed="rId11"/>
                <a:stretch>
                  <a:fillRect b="-6154"/>
                </a:stretch>
              </a:blipFill>
            </p:spPr>
            <p:txBody>
              <a:bodyPr/>
              <a:lstStyle/>
              <a:p>
                <a:r>
                  <a:rPr lang="en-US">
                    <a:noFill/>
                  </a:rPr>
                  <a:t> </a:t>
                </a:r>
              </a:p>
            </p:txBody>
          </p:sp>
        </mc:Fallback>
      </mc:AlternateContent>
      <p:sp>
        <p:nvSpPr>
          <p:cNvPr id="41" name="Arc 40"/>
          <p:cNvSpPr/>
          <p:nvPr/>
        </p:nvSpPr>
        <p:spPr bwMode="auto">
          <a:xfrm>
            <a:off x="5704866" y="3636531"/>
            <a:ext cx="1080120" cy="79208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42" name="Arc 41"/>
          <p:cNvSpPr/>
          <p:nvPr/>
        </p:nvSpPr>
        <p:spPr bwMode="auto">
          <a:xfrm rot="7246869">
            <a:off x="6041178" y="3437883"/>
            <a:ext cx="1080120" cy="79208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43" name="Arc 42"/>
          <p:cNvSpPr/>
          <p:nvPr/>
        </p:nvSpPr>
        <p:spPr bwMode="auto">
          <a:xfrm rot="13549808">
            <a:off x="6059753" y="3622685"/>
            <a:ext cx="1080120" cy="79208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44" name="TextBox 43"/>
          <p:cNvSpPr txBox="1"/>
          <p:nvPr/>
        </p:nvSpPr>
        <p:spPr>
          <a:xfrm>
            <a:off x="6370746" y="4293918"/>
            <a:ext cx="649537" cy="369332"/>
          </a:xfrm>
          <a:prstGeom prst="rect">
            <a:avLst/>
          </a:prstGeom>
          <a:noFill/>
        </p:spPr>
        <p:txBody>
          <a:bodyPr wrap="none" rtlCol="0">
            <a:spAutoFit/>
          </a:bodyPr>
          <a:lstStyle/>
          <a:p>
            <a:r>
              <a:rPr lang="en-US" dirty="0" smtClean="0"/>
              <a:t>120°</a:t>
            </a:r>
            <a:endParaRPr lang="en-US" dirty="0"/>
          </a:p>
        </p:txBody>
      </p:sp>
      <p:sp>
        <p:nvSpPr>
          <p:cNvPr id="45" name="TextBox 44"/>
          <p:cNvSpPr txBox="1"/>
          <p:nvPr/>
        </p:nvSpPr>
        <p:spPr>
          <a:xfrm>
            <a:off x="5563239" y="3915198"/>
            <a:ext cx="649537" cy="369332"/>
          </a:xfrm>
          <a:prstGeom prst="rect">
            <a:avLst/>
          </a:prstGeom>
          <a:noFill/>
        </p:spPr>
        <p:txBody>
          <a:bodyPr wrap="none" rtlCol="0">
            <a:spAutoFit/>
          </a:bodyPr>
          <a:lstStyle/>
          <a:p>
            <a:r>
              <a:rPr lang="en-US" dirty="0" smtClean="0"/>
              <a:t>120°</a:t>
            </a:r>
            <a:endParaRPr lang="en-US" dirty="0"/>
          </a:p>
        </p:txBody>
      </p:sp>
      <p:sp>
        <p:nvSpPr>
          <p:cNvPr id="46" name="TextBox 45"/>
          <p:cNvSpPr txBox="1"/>
          <p:nvPr/>
        </p:nvSpPr>
        <p:spPr>
          <a:xfrm>
            <a:off x="6275152" y="3350794"/>
            <a:ext cx="649537" cy="369332"/>
          </a:xfrm>
          <a:prstGeom prst="rect">
            <a:avLst/>
          </a:prstGeom>
          <a:noFill/>
        </p:spPr>
        <p:txBody>
          <a:bodyPr wrap="none" rtlCol="0">
            <a:spAutoFit/>
          </a:bodyPr>
          <a:lstStyle/>
          <a:p>
            <a:r>
              <a:rPr lang="en-US" dirty="0" smtClean="0"/>
              <a:t>120°</a:t>
            </a:r>
            <a:endParaRPr lang="en-US" dirty="0"/>
          </a:p>
        </p:txBody>
      </p:sp>
      <p:cxnSp>
        <p:nvCxnSpPr>
          <p:cNvPr id="47" name="Straight Arrow Connector 46"/>
          <p:cNvCxnSpPr/>
          <p:nvPr/>
        </p:nvCxnSpPr>
        <p:spPr bwMode="auto">
          <a:xfrm rot="18000000">
            <a:off x="5907281" y="3131087"/>
            <a:ext cx="2160240" cy="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bwMode="auto">
          <a:xfrm>
            <a:off x="7527462" y="2207201"/>
            <a:ext cx="2160240" cy="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bwMode="auto">
          <a:xfrm flipV="1">
            <a:off x="6447340" y="2194291"/>
            <a:ext cx="3240362" cy="1838798"/>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TextBox 49"/>
              <p:cNvSpPr txBox="1"/>
              <p:nvPr/>
            </p:nvSpPr>
            <p:spPr>
              <a:xfrm>
                <a:off x="6106237" y="2521439"/>
                <a:ext cx="1186992"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solidFill>
                                <a:schemeClr val="accent1"/>
                              </a:solidFill>
                              <a:latin typeface="Cambria Math" panose="02040503050406030204" pitchFamily="18" charset="0"/>
                            </a:rPr>
                          </m:ctrlPr>
                        </m:sSubPr>
                        <m:e>
                          <m:r>
                            <a:rPr lang="fi-FI" b="0" i="1" smtClean="0">
                              <a:solidFill>
                                <a:schemeClr val="accent1"/>
                              </a:solidFill>
                              <a:latin typeface="Cambria Math" panose="02040503050406030204" pitchFamily="18" charset="0"/>
                            </a:rPr>
                            <m:t>−</m:t>
                          </m:r>
                          <m:acc>
                            <m:accPr>
                              <m:chr m:val="̅"/>
                              <m:ctrlPr>
                                <a:rPr lang="fi-FI" b="0" i="1" smtClean="0">
                                  <a:solidFill>
                                    <a:schemeClr val="accent1"/>
                                  </a:solidFill>
                                  <a:latin typeface="Cambria Math" panose="02040503050406030204" pitchFamily="18" charset="0"/>
                                </a:rPr>
                              </m:ctrlPr>
                            </m:accPr>
                            <m:e>
                              <m:r>
                                <a:rPr lang="fi-FI" b="0" i="1" smtClean="0">
                                  <a:solidFill>
                                    <a:schemeClr val="accent1"/>
                                  </a:solidFill>
                                  <a:latin typeface="Cambria Math" panose="02040503050406030204" pitchFamily="18" charset="0"/>
                                </a:rPr>
                                <m:t>𝑈</m:t>
                              </m:r>
                            </m:e>
                          </m:acc>
                        </m:e>
                        <m:sub>
                          <m:r>
                            <a:rPr lang="fi-FI" b="0" i="1" smtClean="0">
                              <a:solidFill>
                                <a:schemeClr val="accent1"/>
                              </a:solidFill>
                              <a:latin typeface="Cambria Math" panose="02040503050406030204" pitchFamily="18" charset="0"/>
                            </a:rPr>
                            <m:t>𝑆</m:t>
                          </m:r>
                          <m:r>
                            <a:rPr lang="fi-FI" b="0" i="1" smtClean="0">
                              <a:solidFill>
                                <a:schemeClr val="accent1"/>
                              </a:solidFill>
                              <a:latin typeface="Cambria Math" panose="02040503050406030204" pitchFamily="18" charset="0"/>
                            </a:rPr>
                            <m:t>,</m:t>
                          </m:r>
                          <m:r>
                            <a:rPr lang="fi-FI" b="0" i="1" smtClean="0">
                              <a:solidFill>
                                <a:schemeClr val="accent1"/>
                              </a:solidFill>
                              <a:latin typeface="Cambria Math" panose="02040503050406030204" pitchFamily="18" charset="0"/>
                            </a:rPr>
                            <m:t>𝑝h𝑎𝑠𝑒</m:t>
                          </m:r>
                        </m:sub>
                      </m:sSub>
                    </m:oMath>
                  </m:oMathPara>
                </a14:m>
                <a:endParaRPr lang="en-US" dirty="0">
                  <a:solidFill>
                    <a:schemeClr val="accent1"/>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6106237" y="2521439"/>
                <a:ext cx="1186992" cy="395814"/>
              </a:xfrm>
              <a:prstGeom prst="rect">
                <a:avLst/>
              </a:prstGeom>
              <a:blipFill rotWithShape="0">
                <a:blip r:embed="rId12"/>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7945611" y="1797126"/>
                <a:ext cx="1039836"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solidFill>
                                <a:schemeClr val="accent1"/>
                              </a:solidFill>
                              <a:latin typeface="Cambria Math" panose="02040503050406030204" pitchFamily="18" charset="0"/>
                            </a:rPr>
                          </m:ctrlPr>
                        </m:sSubPr>
                        <m:e>
                          <m:acc>
                            <m:accPr>
                              <m:chr m:val="̅"/>
                              <m:ctrlPr>
                                <a:rPr lang="fi-FI" b="0" i="1" smtClean="0">
                                  <a:solidFill>
                                    <a:schemeClr val="accent1"/>
                                  </a:solidFill>
                                  <a:latin typeface="Cambria Math" panose="02040503050406030204" pitchFamily="18" charset="0"/>
                                </a:rPr>
                              </m:ctrlPr>
                            </m:accPr>
                            <m:e>
                              <m:r>
                                <a:rPr lang="fi-FI" b="0" i="1" smtClean="0">
                                  <a:solidFill>
                                    <a:schemeClr val="accent1"/>
                                  </a:solidFill>
                                  <a:latin typeface="Cambria Math" panose="02040503050406030204" pitchFamily="18" charset="0"/>
                                </a:rPr>
                                <m:t>𝑈</m:t>
                              </m:r>
                            </m:e>
                          </m:acc>
                        </m:e>
                        <m:sub>
                          <m:r>
                            <a:rPr lang="fi-FI" b="0" i="1" smtClean="0">
                              <a:solidFill>
                                <a:schemeClr val="accent1"/>
                              </a:solidFill>
                              <a:latin typeface="Cambria Math" panose="02040503050406030204" pitchFamily="18" charset="0"/>
                            </a:rPr>
                            <m:t>𝑅</m:t>
                          </m:r>
                          <m:r>
                            <a:rPr lang="fi-FI" b="0" i="1" smtClean="0">
                              <a:solidFill>
                                <a:schemeClr val="accent1"/>
                              </a:solidFill>
                              <a:latin typeface="Cambria Math" panose="02040503050406030204" pitchFamily="18" charset="0"/>
                            </a:rPr>
                            <m:t>,</m:t>
                          </m:r>
                          <m:r>
                            <a:rPr lang="fi-FI" b="0" i="1" smtClean="0">
                              <a:solidFill>
                                <a:schemeClr val="accent1"/>
                              </a:solidFill>
                              <a:latin typeface="Cambria Math" panose="02040503050406030204" pitchFamily="18" charset="0"/>
                            </a:rPr>
                            <m:t>𝑝h𝑎𝑠𝑒</m:t>
                          </m:r>
                        </m:sub>
                      </m:sSub>
                    </m:oMath>
                  </m:oMathPara>
                </a14:m>
                <a:endParaRPr lang="en-US" dirty="0">
                  <a:solidFill>
                    <a:schemeClr val="accent1"/>
                  </a:solidFill>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7945611" y="1797126"/>
                <a:ext cx="1039836" cy="395814"/>
              </a:xfrm>
              <a:prstGeom prst="rect">
                <a:avLst/>
              </a:prstGeom>
              <a:blipFill rotWithShape="0">
                <a:blip r:embed="rId13"/>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8337375" y="3026633"/>
                <a:ext cx="60176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solidFill>
                                <a:schemeClr val="accent1"/>
                              </a:solidFill>
                              <a:latin typeface="Cambria Math" panose="02040503050406030204" pitchFamily="18" charset="0"/>
                            </a:rPr>
                          </m:ctrlPr>
                        </m:sSubPr>
                        <m:e>
                          <m:acc>
                            <m:accPr>
                              <m:chr m:val="̅"/>
                              <m:ctrlPr>
                                <a:rPr lang="fi-FI" b="0" i="1" smtClean="0">
                                  <a:solidFill>
                                    <a:schemeClr val="accent1"/>
                                  </a:solidFill>
                                  <a:latin typeface="Cambria Math" panose="02040503050406030204" pitchFamily="18" charset="0"/>
                                </a:rPr>
                              </m:ctrlPr>
                            </m:accPr>
                            <m:e>
                              <m:r>
                                <a:rPr lang="fi-FI" b="0" i="1" smtClean="0">
                                  <a:solidFill>
                                    <a:schemeClr val="accent1"/>
                                  </a:solidFill>
                                  <a:latin typeface="Cambria Math" panose="02040503050406030204" pitchFamily="18" charset="0"/>
                                </a:rPr>
                                <m:t>𝑈</m:t>
                              </m:r>
                            </m:e>
                          </m:acc>
                        </m:e>
                        <m:sub>
                          <m:r>
                            <a:rPr lang="fi-FI" b="0" i="1" smtClean="0">
                              <a:solidFill>
                                <a:schemeClr val="accent1"/>
                              </a:solidFill>
                              <a:latin typeface="Cambria Math" panose="02040503050406030204" pitchFamily="18" charset="0"/>
                            </a:rPr>
                            <m:t>𝑅𝑆</m:t>
                          </m:r>
                        </m:sub>
                      </m:sSub>
                    </m:oMath>
                  </m:oMathPara>
                </a14:m>
                <a:endParaRPr lang="en-US" dirty="0">
                  <a:solidFill>
                    <a:schemeClr val="accent1"/>
                  </a:solidFill>
                </a:endParaRPr>
              </a:p>
            </p:txBody>
          </p:sp>
        </mc:Choice>
        <mc:Fallback xmlns="">
          <p:sp>
            <p:nvSpPr>
              <p:cNvPr id="52" name="TextBox 51"/>
              <p:cNvSpPr txBox="1">
                <a:spLocks noRot="1" noChangeAspect="1" noMove="1" noResize="1" noEditPoints="1" noAdjustHandles="1" noChangeArrowheads="1" noChangeShapeType="1" noTextEdit="1"/>
              </p:cNvSpPr>
              <p:nvPr/>
            </p:nvSpPr>
            <p:spPr>
              <a:xfrm>
                <a:off x="8337375" y="3026633"/>
                <a:ext cx="601768" cy="369332"/>
              </a:xfrm>
              <a:prstGeom prst="rect">
                <a:avLst/>
              </a:prstGeom>
              <a:blipFill rotWithShape="1">
                <a:blip r:embed="rId14"/>
                <a:stretch>
                  <a:fillRect/>
                </a:stretch>
              </a:blipFill>
            </p:spPr>
            <p:txBody>
              <a:bodyPr/>
              <a:lstStyle/>
              <a:p>
                <a:r>
                  <a:rPr lang="fi-FI">
                    <a:noFill/>
                  </a:rPr>
                  <a:t> </a:t>
                </a:r>
              </a:p>
            </p:txBody>
          </p:sp>
        </mc:Fallback>
      </mc:AlternateContent>
      <p:sp>
        <p:nvSpPr>
          <p:cNvPr id="53" name="Arc 52"/>
          <p:cNvSpPr/>
          <p:nvPr/>
        </p:nvSpPr>
        <p:spPr bwMode="auto">
          <a:xfrm rot="2715037">
            <a:off x="6207758" y="3594727"/>
            <a:ext cx="1080120" cy="792088"/>
          </a:xfrm>
          <a:prstGeom prst="arc">
            <a:avLst>
              <a:gd name="adj1" fmla="val 16200000"/>
              <a:gd name="adj2" fmla="val 19141845"/>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54" name="TextBox 53"/>
          <p:cNvSpPr txBox="1"/>
          <p:nvPr/>
        </p:nvSpPr>
        <p:spPr>
          <a:xfrm>
            <a:off x="7162432" y="3667950"/>
            <a:ext cx="548548" cy="369332"/>
          </a:xfrm>
          <a:prstGeom prst="rect">
            <a:avLst/>
          </a:prstGeom>
          <a:noFill/>
        </p:spPr>
        <p:txBody>
          <a:bodyPr wrap="none" rtlCol="0">
            <a:spAutoFit/>
          </a:bodyPr>
          <a:lstStyle/>
          <a:p>
            <a:r>
              <a:rPr lang="en-US" dirty="0" smtClean="0">
                <a:solidFill>
                  <a:schemeClr val="accent1"/>
                </a:solidFill>
              </a:rPr>
              <a:t>30°</a:t>
            </a:r>
            <a:endParaRPr lang="en-US" dirty="0">
              <a:solidFill>
                <a:schemeClr val="accent1"/>
              </a:solidFill>
            </a:endParaRPr>
          </a:p>
        </p:txBody>
      </p:sp>
      <p:sp>
        <p:nvSpPr>
          <p:cNvPr id="55" name="Arc 54"/>
          <p:cNvSpPr/>
          <p:nvPr/>
        </p:nvSpPr>
        <p:spPr bwMode="auto">
          <a:xfrm rot="2715037">
            <a:off x="6010518" y="3298477"/>
            <a:ext cx="1080120" cy="792088"/>
          </a:xfrm>
          <a:prstGeom prst="arc">
            <a:avLst>
              <a:gd name="adj1" fmla="val 16200000"/>
              <a:gd name="adj2" fmla="val 19141845"/>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56" name="TextBox 55"/>
          <p:cNvSpPr txBox="1"/>
          <p:nvPr/>
        </p:nvSpPr>
        <p:spPr>
          <a:xfrm>
            <a:off x="6857622" y="3278834"/>
            <a:ext cx="548548" cy="369332"/>
          </a:xfrm>
          <a:prstGeom prst="rect">
            <a:avLst/>
          </a:prstGeom>
          <a:noFill/>
        </p:spPr>
        <p:txBody>
          <a:bodyPr wrap="none" rtlCol="0">
            <a:spAutoFit/>
          </a:bodyPr>
          <a:lstStyle/>
          <a:p>
            <a:r>
              <a:rPr lang="en-US" dirty="0" smtClean="0">
                <a:solidFill>
                  <a:schemeClr val="accent1"/>
                </a:solidFill>
              </a:rPr>
              <a:t>30°</a:t>
            </a:r>
            <a:endParaRPr lang="en-US" dirty="0">
              <a:solidFill>
                <a:schemeClr val="accent1"/>
              </a:solidFill>
            </a:endParaRPr>
          </a:p>
        </p:txBody>
      </p:sp>
      <p:sp>
        <p:nvSpPr>
          <p:cNvPr id="57" name="TextBox 56"/>
          <p:cNvSpPr txBox="1"/>
          <p:nvPr/>
        </p:nvSpPr>
        <p:spPr>
          <a:xfrm>
            <a:off x="7435810" y="2212370"/>
            <a:ext cx="649537" cy="369332"/>
          </a:xfrm>
          <a:prstGeom prst="rect">
            <a:avLst/>
          </a:prstGeom>
          <a:noFill/>
        </p:spPr>
        <p:txBody>
          <a:bodyPr wrap="none" rtlCol="0">
            <a:spAutoFit/>
          </a:bodyPr>
          <a:lstStyle/>
          <a:p>
            <a:r>
              <a:rPr lang="en-US" dirty="0" smtClean="0">
                <a:solidFill>
                  <a:schemeClr val="accent1"/>
                </a:solidFill>
              </a:rPr>
              <a:t>120°</a:t>
            </a:r>
            <a:endParaRPr lang="en-US" dirty="0">
              <a:solidFill>
                <a:schemeClr val="accent1"/>
              </a:solidFill>
            </a:endParaRPr>
          </a:p>
        </p:txBody>
      </p:sp>
    </p:spTree>
    <p:extLst>
      <p:ext uri="{BB962C8B-B14F-4D97-AF65-F5344CB8AC3E}">
        <p14:creationId xmlns:p14="http://schemas.microsoft.com/office/powerpoint/2010/main" val="275757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500"/>
                                        <p:tgtEl>
                                          <p:spTgt spid="1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fade">
                                      <p:cBhvr>
                                        <p:cTn id="39" dur="500"/>
                                        <p:tgtEl>
                                          <p:spTgt spid="27"/>
                                        </p:tgtEl>
                                      </p:cBhvr>
                                    </p:animEffect>
                                  </p:childTnLst>
                                </p:cTn>
                              </p:par>
                              <p:par>
                                <p:cTn id="40" presetID="10" presetClass="entr" presetSubtype="0" fill="hold" nodeType="with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500"/>
                                        <p:tgtEl>
                                          <p:spTgt spid="28"/>
                                        </p:tgtEl>
                                      </p:cBhvr>
                                    </p:animEffect>
                                  </p:childTnLst>
                                </p:cTn>
                              </p:par>
                              <p:par>
                                <p:cTn id="48" presetID="10" presetClass="entr" presetSubtype="0"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500"/>
                                        <p:tgtEl>
                                          <p:spTgt spid="2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fade">
                                      <p:cBhvr>
                                        <p:cTn id="58" dur="500"/>
                                        <p:tgtEl>
                                          <p:spTgt spid="29"/>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500"/>
                                        <p:tgtEl>
                                          <p:spTgt spid="31"/>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fade">
                                      <p:cBhvr>
                                        <p:cTn id="66" dur="500"/>
                                        <p:tgtEl>
                                          <p:spTgt spid="30"/>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3"/>
                                        </p:tgtEl>
                                        <p:attrNameLst>
                                          <p:attrName>style.visibility</p:attrName>
                                        </p:attrNameLst>
                                      </p:cBhvr>
                                      <p:to>
                                        <p:strVal val="visible"/>
                                      </p:to>
                                    </p:set>
                                    <p:animEffect transition="in" filter="fade">
                                      <p:cBhvr>
                                        <p:cTn id="72" dur="500"/>
                                        <p:tgtEl>
                                          <p:spTgt spid="33"/>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fade">
                                      <p:cBhvr>
                                        <p:cTn id="77" dur="500"/>
                                        <p:tgtEl>
                                          <p:spTgt spid="42"/>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44"/>
                                        </p:tgtEl>
                                        <p:attrNameLst>
                                          <p:attrName>style.visibility</p:attrName>
                                        </p:attrNameLst>
                                      </p:cBhvr>
                                      <p:to>
                                        <p:strVal val="visible"/>
                                      </p:to>
                                    </p:set>
                                    <p:animEffect transition="in" filter="fade">
                                      <p:cBhvr>
                                        <p:cTn id="80" dur="500"/>
                                        <p:tgtEl>
                                          <p:spTgt spid="44"/>
                                        </p:tgtEl>
                                      </p:cBhvr>
                                    </p:animEffect>
                                  </p:childTnLst>
                                </p:cTn>
                              </p:par>
                              <p:par>
                                <p:cTn id="81" presetID="10" presetClass="entr" presetSubtype="0" fill="hold" nodeType="with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500"/>
                                        <p:tgtEl>
                                          <p:spTgt spid="36"/>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5"/>
                                        </p:tgtEl>
                                        <p:attrNameLst>
                                          <p:attrName>style.visibility</p:attrName>
                                        </p:attrNameLst>
                                      </p:cBhvr>
                                      <p:to>
                                        <p:strVal val="visible"/>
                                      </p:to>
                                    </p:set>
                                    <p:animEffect transition="in" filter="fade">
                                      <p:cBhvr>
                                        <p:cTn id="86" dur="500"/>
                                        <p:tgtEl>
                                          <p:spTgt spid="45"/>
                                        </p:tgtEl>
                                      </p:cBhvr>
                                    </p:animEffect>
                                  </p:childTnLst>
                                </p:cTn>
                              </p:par>
                              <p:par>
                                <p:cTn id="87" presetID="10" presetClass="entr" presetSubtype="0" fill="hold" nodeType="withEffect">
                                  <p:stCondLst>
                                    <p:cond delay="0"/>
                                  </p:stCondLst>
                                  <p:childTnLst>
                                    <p:set>
                                      <p:cBhvr>
                                        <p:cTn id="88" dur="1" fill="hold">
                                          <p:stCondLst>
                                            <p:cond delay="0"/>
                                          </p:stCondLst>
                                        </p:cTn>
                                        <p:tgtEl>
                                          <p:spTgt spid="37"/>
                                        </p:tgtEl>
                                        <p:attrNameLst>
                                          <p:attrName>style.visibility</p:attrName>
                                        </p:attrNameLst>
                                      </p:cBhvr>
                                      <p:to>
                                        <p:strVal val="visible"/>
                                      </p:to>
                                    </p:set>
                                    <p:animEffect transition="in" filter="fade">
                                      <p:cBhvr>
                                        <p:cTn id="89" dur="500"/>
                                        <p:tgtEl>
                                          <p:spTgt spid="37"/>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500"/>
                                        <p:tgtEl>
                                          <p:spTgt spid="39"/>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fade">
                                      <p:cBhvr>
                                        <p:cTn id="95" dur="500"/>
                                        <p:tgtEl>
                                          <p:spTgt spid="40"/>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46"/>
                                        </p:tgtEl>
                                        <p:attrNameLst>
                                          <p:attrName>style.visibility</p:attrName>
                                        </p:attrNameLst>
                                      </p:cBhvr>
                                      <p:to>
                                        <p:strVal val="visible"/>
                                      </p:to>
                                    </p:set>
                                    <p:animEffect transition="in" filter="fade">
                                      <p:cBhvr>
                                        <p:cTn id="98" dur="500"/>
                                        <p:tgtEl>
                                          <p:spTgt spid="46"/>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41"/>
                                        </p:tgtEl>
                                        <p:attrNameLst>
                                          <p:attrName>style.visibility</p:attrName>
                                        </p:attrNameLst>
                                      </p:cBhvr>
                                      <p:to>
                                        <p:strVal val="visible"/>
                                      </p:to>
                                    </p:set>
                                    <p:animEffect transition="in" filter="fade">
                                      <p:cBhvr>
                                        <p:cTn id="101" dur="500"/>
                                        <p:tgtEl>
                                          <p:spTgt spid="4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43"/>
                                        </p:tgtEl>
                                        <p:attrNameLst>
                                          <p:attrName>style.visibility</p:attrName>
                                        </p:attrNameLst>
                                      </p:cBhvr>
                                      <p:to>
                                        <p:strVal val="visible"/>
                                      </p:to>
                                    </p:set>
                                    <p:animEffect transition="in" filter="fade">
                                      <p:cBhvr>
                                        <p:cTn id="104" dur="500"/>
                                        <p:tgtEl>
                                          <p:spTgt spid="43"/>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50"/>
                                        </p:tgtEl>
                                        <p:attrNameLst>
                                          <p:attrName>style.visibility</p:attrName>
                                        </p:attrNameLst>
                                      </p:cBhvr>
                                      <p:to>
                                        <p:strVal val="visible"/>
                                      </p:to>
                                    </p:set>
                                    <p:animEffect transition="in" filter="fade">
                                      <p:cBhvr>
                                        <p:cTn id="107" dur="500"/>
                                        <p:tgtEl>
                                          <p:spTgt spid="50"/>
                                        </p:tgtEl>
                                      </p:cBhvr>
                                    </p:animEffect>
                                  </p:childTnLst>
                                </p:cTn>
                              </p:par>
                              <p:par>
                                <p:cTn id="108" presetID="10" presetClass="entr" presetSubtype="0" fill="hold" nodeType="withEffect">
                                  <p:stCondLst>
                                    <p:cond delay="0"/>
                                  </p:stCondLst>
                                  <p:childTnLst>
                                    <p:set>
                                      <p:cBhvr>
                                        <p:cTn id="109" dur="1" fill="hold">
                                          <p:stCondLst>
                                            <p:cond delay="0"/>
                                          </p:stCondLst>
                                        </p:cTn>
                                        <p:tgtEl>
                                          <p:spTgt spid="47"/>
                                        </p:tgtEl>
                                        <p:attrNameLst>
                                          <p:attrName>style.visibility</p:attrName>
                                        </p:attrNameLst>
                                      </p:cBhvr>
                                      <p:to>
                                        <p:strVal val="visible"/>
                                      </p:to>
                                    </p:set>
                                    <p:animEffect transition="in" filter="fade">
                                      <p:cBhvr>
                                        <p:cTn id="110" dur="500"/>
                                        <p:tgtEl>
                                          <p:spTgt spid="47"/>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51"/>
                                        </p:tgtEl>
                                        <p:attrNameLst>
                                          <p:attrName>style.visibility</p:attrName>
                                        </p:attrNameLst>
                                      </p:cBhvr>
                                      <p:to>
                                        <p:strVal val="visible"/>
                                      </p:to>
                                    </p:set>
                                    <p:animEffect transition="in" filter="fade">
                                      <p:cBhvr>
                                        <p:cTn id="113" dur="500"/>
                                        <p:tgtEl>
                                          <p:spTgt spid="51"/>
                                        </p:tgtEl>
                                      </p:cBhvr>
                                    </p:animEffect>
                                  </p:childTnLst>
                                </p:cTn>
                              </p:par>
                              <p:par>
                                <p:cTn id="114" presetID="10" presetClass="entr" presetSubtype="0" fill="hold" nodeType="withEffect">
                                  <p:stCondLst>
                                    <p:cond delay="0"/>
                                  </p:stCondLst>
                                  <p:childTnLst>
                                    <p:set>
                                      <p:cBhvr>
                                        <p:cTn id="115" dur="1" fill="hold">
                                          <p:stCondLst>
                                            <p:cond delay="0"/>
                                          </p:stCondLst>
                                        </p:cTn>
                                        <p:tgtEl>
                                          <p:spTgt spid="48"/>
                                        </p:tgtEl>
                                        <p:attrNameLst>
                                          <p:attrName>style.visibility</p:attrName>
                                        </p:attrNameLst>
                                      </p:cBhvr>
                                      <p:to>
                                        <p:strVal val="visible"/>
                                      </p:to>
                                    </p:set>
                                    <p:animEffect transition="in" filter="fade">
                                      <p:cBhvr>
                                        <p:cTn id="116" dur="500"/>
                                        <p:tgtEl>
                                          <p:spTgt spid="48"/>
                                        </p:tgtEl>
                                      </p:cBhvr>
                                    </p:animEffect>
                                  </p:childTnLst>
                                </p:cTn>
                              </p:par>
                              <p:par>
                                <p:cTn id="117" presetID="10" presetClass="entr" presetSubtype="0" fill="hold" nodeType="withEffect">
                                  <p:stCondLst>
                                    <p:cond delay="0"/>
                                  </p:stCondLst>
                                  <p:childTnLst>
                                    <p:set>
                                      <p:cBhvr>
                                        <p:cTn id="118" dur="1" fill="hold">
                                          <p:stCondLst>
                                            <p:cond delay="0"/>
                                          </p:stCondLst>
                                        </p:cTn>
                                        <p:tgtEl>
                                          <p:spTgt spid="49"/>
                                        </p:tgtEl>
                                        <p:attrNameLst>
                                          <p:attrName>style.visibility</p:attrName>
                                        </p:attrNameLst>
                                      </p:cBhvr>
                                      <p:to>
                                        <p:strVal val="visible"/>
                                      </p:to>
                                    </p:set>
                                    <p:animEffect transition="in" filter="fade">
                                      <p:cBhvr>
                                        <p:cTn id="119" dur="500"/>
                                        <p:tgtEl>
                                          <p:spTgt spid="49"/>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52"/>
                                        </p:tgtEl>
                                        <p:attrNameLst>
                                          <p:attrName>style.visibility</p:attrName>
                                        </p:attrNameLst>
                                      </p:cBhvr>
                                      <p:to>
                                        <p:strVal val="visible"/>
                                      </p:to>
                                    </p:set>
                                    <p:animEffect transition="in" filter="fade">
                                      <p:cBhvr>
                                        <p:cTn id="122" dur="500"/>
                                        <p:tgtEl>
                                          <p:spTgt spid="52"/>
                                        </p:tgtEl>
                                      </p:cBhvr>
                                    </p:animEffect>
                                  </p:childTnLst>
                                </p:cTn>
                              </p:par>
                              <p:par>
                                <p:cTn id="123" presetID="10" presetClass="entr" presetSubtype="0" fill="hold" grpId="0" nodeType="withEffect">
                                  <p:stCondLst>
                                    <p:cond delay="0"/>
                                  </p:stCondLst>
                                  <p:childTnLst>
                                    <p:set>
                                      <p:cBhvr>
                                        <p:cTn id="124" dur="1" fill="hold">
                                          <p:stCondLst>
                                            <p:cond delay="0"/>
                                          </p:stCondLst>
                                        </p:cTn>
                                        <p:tgtEl>
                                          <p:spTgt spid="54"/>
                                        </p:tgtEl>
                                        <p:attrNameLst>
                                          <p:attrName>style.visibility</p:attrName>
                                        </p:attrNameLst>
                                      </p:cBhvr>
                                      <p:to>
                                        <p:strVal val="visible"/>
                                      </p:to>
                                    </p:set>
                                    <p:animEffect transition="in" filter="fade">
                                      <p:cBhvr>
                                        <p:cTn id="125" dur="500"/>
                                        <p:tgtEl>
                                          <p:spTgt spid="54"/>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53"/>
                                        </p:tgtEl>
                                        <p:attrNameLst>
                                          <p:attrName>style.visibility</p:attrName>
                                        </p:attrNameLst>
                                      </p:cBhvr>
                                      <p:to>
                                        <p:strVal val="visible"/>
                                      </p:to>
                                    </p:set>
                                    <p:animEffect transition="in" filter="fade">
                                      <p:cBhvr>
                                        <p:cTn id="128" dur="500"/>
                                        <p:tgtEl>
                                          <p:spTgt spid="53"/>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55"/>
                                        </p:tgtEl>
                                        <p:attrNameLst>
                                          <p:attrName>style.visibility</p:attrName>
                                        </p:attrNameLst>
                                      </p:cBhvr>
                                      <p:to>
                                        <p:strVal val="visible"/>
                                      </p:to>
                                    </p:set>
                                    <p:animEffect transition="in" filter="fade">
                                      <p:cBhvr>
                                        <p:cTn id="131" dur="500"/>
                                        <p:tgtEl>
                                          <p:spTgt spid="55"/>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56"/>
                                        </p:tgtEl>
                                        <p:attrNameLst>
                                          <p:attrName>style.visibility</p:attrName>
                                        </p:attrNameLst>
                                      </p:cBhvr>
                                      <p:to>
                                        <p:strVal val="visible"/>
                                      </p:to>
                                    </p:set>
                                    <p:animEffect transition="in" filter="fade">
                                      <p:cBhvr>
                                        <p:cTn id="134" dur="500"/>
                                        <p:tgtEl>
                                          <p:spTgt spid="56"/>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57"/>
                                        </p:tgtEl>
                                        <p:attrNameLst>
                                          <p:attrName>style.visibility</p:attrName>
                                        </p:attrNameLst>
                                      </p:cBhvr>
                                      <p:to>
                                        <p:strVal val="visible"/>
                                      </p:to>
                                    </p:set>
                                    <p:animEffect transition="in" filter="fade">
                                      <p:cBhvr>
                                        <p:cTn id="137" dur="500"/>
                                        <p:tgtEl>
                                          <p:spTgt spid="57"/>
                                        </p:tgtEl>
                                      </p:cBhvr>
                                    </p:animEffect>
                                  </p:childTnLst>
                                </p:cTn>
                              </p:par>
                              <p:par>
                                <p:cTn id="138" presetID="10" presetClass="entr" presetSubtype="0" fill="hold" nodeType="withEffect">
                                  <p:stCondLst>
                                    <p:cond delay="0"/>
                                  </p:stCondLst>
                                  <p:childTnLst>
                                    <p:set>
                                      <p:cBhvr>
                                        <p:cTn id="139" dur="1" fill="hold">
                                          <p:stCondLst>
                                            <p:cond delay="0"/>
                                          </p:stCondLst>
                                        </p:cTn>
                                        <p:tgtEl>
                                          <p:spTgt spid="35"/>
                                        </p:tgtEl>
                                        <p:attrNameLst>
                                          <p:attrName>style.visibility</p:attrName>
                                        </p:attrNameLst>
                                      </p:cBhvr>
                                      <p:to>
                                        <p:strVal val="visible"/>
                                      </p:to>
                                    </p:set>
                                    <p:animEffect transition="in" filter="fade">
                                      <p:cBhvr>
                                        <p:cTn id="140" dur="500"/>
                                        <p:tgtEl>
                                          <p:spTgt spid="35"/>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38"/>
                                        </p:tgtEl>
                                        <p:attrNameLst>
                                          <p:attrName>style.visibility</p:attrName>
                                        </p:attrNameLst>
                                      </p:cBhvr>
                                      <p:to>
                                        <p:strVal val="visible"/>
                                      </p:to>
                                    </p:set>
                                    <p:animEffect transition="in" filter="fade">
                                      <p:cBhvr>
                                        <p:cTn id="14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animBg="1"/>
      <p:bldP spid="14" grpId="0" animBg="1"/>
      <p:bldP spid="15" grpId="0" animBg="1"/>
      <p:bldP spid="16" grpId="0"/>
      <p:bldP spid="17" grpId="0"/>
      <p:bldP spid="18" grpId="0"/>
      <p:bldP spid="27" grpId="0"/>
      <p:bldP spid="28" grpId="0"/>
      <p:bldP spid="29" grpId="0"/>
      <p:bldP spid="30" grpId="0" animBg="1"/>
      <p:bldP spid="31" grpId="0"/>
      <p:bldP spid="32" grpId="0" animBg="1"/>
      <p:bldP spid="33" grpId="0"/>
      <p:bldP spid="38" grpId="0"/>
      <p:bldP spid="39" grpId="0"/>
      <p:bldP spid="40" grpId="0"/>
      <p:bldP spid="41" grpId="0" animBg="1"/>
      <p:bldP spid="42" grpId="0" animBg="1"/>
      <p:bldP spid="43" grpId="0" animBg="1"/>
      <p:bldP spid="44" grpId="0"/>
      <p:bldP spid="45" grpId="0"/>
      <p:bldP spid="46" grpId="0"/>
      <p:bldP spid="50" grpId="0"/>
      <p:bldP spid="51" grpId="0"/>
      <p:bldP spid="52" grpId="0"/>
      <p:bldP spid="53" grpId="0" animBg="1"/>
      <p:bldP spid="54" grpId="0"/>
      <p:bldP spid="55" grpId="0" animBg="1"/>
      <p:bldP spid="56" grpId="0"/>
      <p:bldP spid="5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r>
                  <a:rPr lang="en-US" dirty="0" smtClean="0"/>
                  <a:t>Question 1 </a:t>
                </a:r>
                <a:r>
                  <a:rPr lang="en-US" sz="2000" b="0" dirty="0"/>
                  <a:t>Show that the ratio of phase-to-phase-voltage and phase-to-earth-voltage </a:t>
                </a:r>
                <a:r>
                  <a:rPr lang="en-US" sz="2000" b="0" dirty="0" smtClean="0"/>
                  <a:t>is </a:t>
                </a:r>
                <a14:m>
                  <m:oMath xmlns:m="http://schemas.openxmlformats.org/officeDocument/2006/math">
                    <m:r>
                      <a:rPr lang="en-US" sz="2000" b="0" i="1" smtClean="0">
                        <a:latin typeface="Cambria Math" panose="02040503050406030204" pitchFamily="18" charset="0"/>
                        <a:ea typeface="Cambria Math" panose="02040503050406030204" pitchFamily="18" charset="0"/>
                      </a:rPr>
                      <m:t>√</m:t>
                    </m:r>
                    <m:r>
                      <a:rPr lang="fi-FI" sz="2000" b="0" i="1" smtClean="0">
                        <a:latin typeface="Cambria Math" panose="02040503050406030204" pitchFamily="18" charset="0"/>
                        <a:ea typeface="Cambria Math" panose="02040503050406030204" pitchFamily="18" charset="0"/>
                      </a:rPr>
                      <m:t>3</m:t>
                    </m:r>
                  </m:oMath>
                </a14:m>
                <a:r>
                  <a:rPr lang="en-US" sz="2000" b="0" dirty="0" smtClean="0"/>
                  <a:t> </a:t>
                </a:r>
                <a:r>
                  <a:rPr lang="en-US" sz="2000" b="0" dirty="0"/>
                  <a:t/>
                </a:r>
                <a:br>
                  <a:rPr lang="en-US" sz="2000" b="0" dirty="0"/>
                </a:br>
                <a:endParaRPr lang="en-US" b="0"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0">
                <a:blip r:embed="rId3"/>
                <a:stretch>
                  <a:fillRect l="-1832" t="-6780"/>
                </a:stretch>
              </a:blipFill>
            </p:spPr>
            <p:txBody>
              <a:bodyPr/>
              <a:lstStyle/>
              <a:p>
                <a:r>
                  <a:rPr lang="en-US">
                    <a:noFill/>
                  </a:rPr>
                  <a:t> </a:t>
                </a:r>
              </a:p>
            </p:txBody>
          </p:sp>
        </mc:Fallback>
      </mc:AlternateContent>
      <p:cxnSp>
        <p:nvCxnSpPr>
          <p:cNvPr id="35" name="Straight Arrow Connector 34"/>
          <p:cNvCxnSpPr/>
          <p:nvPr/>
        </p:nvCxnSpPr>
        <p:spPr bwMode="auto">
          <a:xfrm>
            <a:off x="2216697" y="4003679"/>
            <a:ext cx="216024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6" name="Straight Arrow Connector 35"/>
          <p:cNvCxnSpPr/>
          <p:nvPr/>
        </p:nvCxnSpPr>
        <p:spPr bwMode="auto">
          <a:xfrm rot="7200000">
            <a:off x="596517" y="4939089"/>
            <a:ext cx="216024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7" name="Straight Arrow Connector 36"/>
          <p:cNvCxnSpPr/>
          <p:nvPr/>
        </p:nvCxnSpPr>
        <p:spPr bwMode="auto">
          <a:xfrm rot="14400000">
            <a:off x="596516" y="3068267"/>
            <a:ext cx="216024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8" name="TextBox 37"/>
              <p:cNvSpPr txBox="1"/>
              <p:nvPr/>
            </p:nvSpPr>
            <p:spPr>
              <a:xfrm>
                <a:off x="4373449" y="3763811"/>
                <a:ext cx="1039836"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latin typeface="Cambria Math" panose="02040503050406030204" pitchFamily="18" charset="0"/>
                            </a:rPr>
                          </m:ctrlPr>
                        </m:sSubPr>
                        <m:e>
                          <m:acc>
                            <m:accPr>
                              <m:chr m:val="̅"/>
                              <m:ctrlPr>
                                <a:rPr lang="fi-FI" b="0" i="1" smtClean="0">
                                  <a:latin typeface="Cambria Math" panose="02040503050406030204" pitchFamily="18" charset="0"/>
                                </a:rPr>
                              </m:ctrlPr>
                            </m:accPr>
                            <m:e>
                              <m:r>
                                <a:rPr lang="fi-FI" b="0" i="1" smtClean="0">
                                  <a:latin typeface="Cambria Math" panose="02040503050406030204" pitchFamily="18" charset="0"/>
                                </a:rPr>
                                <m:t>𝑈</m:t>
                              </m:r>
                            </m:e>
                          </m:acc>
                        </m:e>
                        <m:sub>
                          <m:r>
                            <a:rPr lang="fi-FI" b="0" i="1" smtClean="0">
                              <a:latin typeface="Cambria Math" panose="02040503050406030204" pitchFamily="18" charset="0"/>
                            </a:rPr>
                            <m:t>𝑅</m:t>
                          </m:r>
                          <m:r>
                            <a:rPr lang="fi-FI" b="0" i="1" smtClean="0">
                              <a:latin typeface="Cambria Math" panose="02040503050406030204" pitchFamily="18" charset="0"/>
                            </a:rPr>
                            <m:t>,</m:t>
                          </m:r>
                          <m:r>
                            <a:rPr lang="fi-FI" b="0" i="1" smtClean="0">
                              <a:latin typeface="Cambria Math" panose="02040503050406030204" pitchFamily="18" charset="0"/>
                            </a:rPr>
                            <m:t>𝑝h𝑎𝑠𝑒</m:t>
                          </m:r>
                        </m:sub>
                      </m:sSub>
                    </m:oMath>
                  </m:oMathPara>
                </a14:m>
                <a:endParaRPr lang="en-US" dirty="0"/>
              </a:p>
            </p:txBody>
          </p:sp>
        </mc:Choice>
        <mc:Fallback xmlns="">
          <p:sp>
            <p:nvSpPr>
              <p:cNvPr id="38" name="TextBox 37"/>
              <p:cNvSpPr txBox="1">
                <a:spLocks noRot="1" noChangeAspect="1" noMove="1" noResize="1" noEditPoints="1" noAdjustHandles="1" noChangeArrowheads="1" noChangeShapeType="1" noTextEdit="1"/>
              </p:cNvSpPr>
              <p:nvPr/>
            </p:nvSpPr>
            <p:spPr>
              <a:xfrm>
                <a:off x="4373449" y="3763811"/>
                <a:ext cx="1039836" cy="395814"/>
              </a:xfrm>
              <a:prstGeom prst="rect">
                <a:avLst/>
              </a:prstGeom>
              <a:blipFill rotWithShape="0">
                <a:blip r:embed="rId5"/>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653548" y="1737040"/>
                <a:ext cx="1041632"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latin typeface="Cambria Math" panose="02040503050406030204" pitchFamily="18" charset="0"/>
                            </a:rPr>
                          </m:ctrlPr>
                        </m:sSubPr>
                        <m:e>
                          <m:acc>
                            <m:accPr>
                              <m:chr m:val="̅"/>
                              <m:ctrlPr>
                                <a:rPr lang="fi-FI" b="0" i="1" smtClean="0">
                                  <a:latin typeface="Cambria Math" panose="02040503050406030204" pitchFamily="18" charset="0"/>
                                </a:rPr>
                              </m:ctrlPr>
                            </m:accPr>
                            <m:e>
                              <m:r>
                                <a:rPr lang="fi-FI" b="0" i="1" smtClean="0">
                                  <a:latin typeface="Cambria Math" panose="02040503050406030204" pitchFamily="18" charset="0"/>
                                </a:rPr>
                                <m:t>𝑈</m:t>
                              </m:r>
                            </m:e>
                          </m:acc>
                        </m:e>
                        <m:sub>
                          <m:r>
                            <a:rPr lang="fi-FI" b="0" i="1" smtClean="0">
                              <a:latin typeface="Cambria Math" panose="02040503050406030204" pitchFamily="18" charset="0"/>
                            </a:rPr>
                            <m:t>𝑇</m:t>
                          </m:r>
                          <m:r>
                            <a:rPr lang="fi-FI" b="0" i="1" smtClean="0">
                              <a:latin typeface="Cambria Math" panose="02040503050406030204" pitchFamily="18" charset="0"/>
                            </a:rPr>
                            <m:t>,</m:t>
                          </m:r>
                          <m:r>
                            <a:rPr lang="fi-FI" b="0" i="1" smtClean="0">
                              <a:latin typeface="Cambria Math" panose="02040503050406030204" pitchFamily="18" charset="0"/>
                            </a:rPr>
                            <m:t>𝑝h𝑎𝑠𝑒</m:t>
                          </m:r>
                        </m:sub>
                      </m:sSub>
                    </m:oMath>
                  </m:oMathPara>
                </a14:m>
                <a:endParaRPr lang="en-US" dirty="0"/>
              </a:p>
            </p:txBody>
          </p:sp>
        </mc:Choice>
        <mc:Fallback xmlns="">
          <p:sp>
            <p:nvSpPr>
              <p:cNvPr id="39" name="TextBox 38"/>
              <p:cNvSpPr txBox="1">
                <a:spLocks noRot="1" noChangeAspect="1" noMove="1" noResize="1" noEditPoints="1" noAdjustHandles="1" noChangeArrowheads="1" noChangeShapeType="1" noTextEdit="1"/>
              </p:cNvSpPr>
              <p:nvPr/>
            </p:nvSpPr>
            <p:spPr>
              <a:xfrm>
                <a:off x="653548" y="1737040"/>
                <a:ext cx="1041632" cy="395814"/>
              </a:xfrm>
              <a:prstGeom prst="rect">
                <a:avLst/>
              </a:prstGeom>
              <a:blipFill rotWithShape="0">
                <a:blip r:embed="rId6"/>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88504" y="5927308"/>
                <a:ext cx="1013867"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latin typeface="Cambria Math" panose="02040503050406030204" pitchFamily="18" charset="0"/>
                            </a:rPr>
                          </m:ctrlPr>
                        </m:sSubPr>
                        <m:e>
                          <m:acc>
                            <m:accPr>
                              <m:chr m:val="̅"/>
                              <m:ctrlPr>
                                <a:rPr lang="fi-FI" b="0" i="1" smtClean="0">
                                  <a:latin typeface="Cambria Math" panose="02040503050406030204" pitchFamily="18" charset="0"/>
                                </a:rPr>
                              </m:ctrlPr>
                            </m:accPr>
                            <m:e>
                              <m:r>
                                <a:rPr lang="fi-FI" b="0" i="1" smtClean="0">
                                  <a:latin typeface="Cambria Math" panose="02040503050406030204" pitchFamily="18" charset="0"/>
                                </a:rPr>
                                <m:t>𝑈</m:t>
                              </m:r>
                            </m:e>
                          </m:acc>
                        </m:e>
                        <m:sub>
                          <m:r>
                            <a:rPr lang="fi-FI" b="0" i="1" smtClean="0">
                              <a:latin typeface="Cambria Math" panose="02040503050406030204" pitchFamily="18" charset="0"/>
                            </a:rPr>
                            <m:t>𝑆</m:t>
                          </m:r>
                          <m:r>
                            <a:rPr lang="fi-FI" b="0" i="1" smtClean="0">
                              <a:latin typeface="Cambria Math" panose="02040503050406030204" pitchFamily="18" charset="0"/>
                            </a:rPr>
                            <m:t>,</m:t>
                          </m:r>
                          <m:r>
                            <a:rPr lang="fi-FI" b="0" i="1" smtClean="0">
                              <a:latin typeface="Cambria Math" panose="02040503050406030204" pitchFamily="18" charset="0"/>
                            </a:rPr>
                            <m:t>𝑝h𝑎𝑠𝑒</m:t>
                          </m:r>
                        </m:sub>
                      </m:sSub>
                    </m:oMath>
                  </m:oMathPara>
                </a14:m>
                <a:endParaRPr lang="en-US" dirty="0"/>
              </a:p>
            </p:txBody>
          </p:sp>
        </mc:Choice>
        <mc:Fallback xmlns="">
          <p:sp>
            <p:nvSpPr>
              <p:cNvPr id="40" name="TextBox 39"/>
              <p:cNvSpPr txBox="1">
                <a:spLocks noRot="1" noChangeAspect="1" noMove="1" noResize="1" noEditPoints="1" noAdjustHandles="1" noChangeArrowheads="1" noChangeShapeType="1" noTextEdit="1"/>
              </p:cNvSpPr>
              <p:nvPr/>
            </p:nvSpPr>
            <p:spPr>
              <a:xfrm>
                <a:off x="488504" y="5927308"/>
                <a:ext cx="1013867" cy="395814"/>
              </a:xfrm>
              <a:prstGeom prst="rect">
                <a:avLst/>
              </a:prstGeom>
              <a:blipFill rotWithShape="0">
                <a:blip r:embed="rId7"/>
                <a:stretch>
                  <a:fillRect b="-6154"/>
                </a:stretch>
              </a:blipFill>
            </p:spPr>
            <p:txBody>
              <a:bodyPr/>
              <a:lstStyle/>
              <a:p>
                <a:r>
                  <a:rPr lang="en-US">
                    <a:noFill/>
                  </a:rPr>
                  <a:t> </a:t>
                </a:r>
              </a:p>
            </p:txBody>
          </p:sp>
        </mc:Fallback>
      </mc:AlternateContent>
      <p:sp>
        <p:nvSpPr>
          <p:cNvPr id="41" name="Arc 40"/>
          <p:cNvSpPr/>
          <p:nvPr/>
        </p:nvSpPr>
        <p:spPr bwMode="auto">
          <a:xfrm>
            <a:off x="1460614" y="3608885"/>
            <a:ext cx="1080120" cy="79208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42" name="Arc 41"/>
          <p:cNvSpPr/>
          <p:nvPr/>
        </p:nvSpPr>
        <p:spPr bwMode="auto">
          <a:xfrm rot="7246869">
            <a:off x="1796926" y="3410237"/>
            <a:ext cx="1080120" cy="79208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43" name="Arc 42"/>
          <p:cNvSpPr/>
          <p:nvPr/>
        </p:nvSpPr>
        <p:spPr bwMode="auto">
          <a:xfrm rot="13549808">
            <a:off x="1815501" y="3595039"/>
            <a:ext cx="1080120" cy="792088"/>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44" name="TextBox 43"/>
          <p:cNvSpPr txBox="1"/>
          <p:nvPr/>
        </p:nvSpPr>
        <p:spPr>
          <a:xfrm>
            <a:off x="2126494" y="4266272"/>
            <a:ext cx="649537" cy="369332"/>
          </a:xfrm>
          <a:prstGeom prst="rect">
            <a:avLst/>
          </a:prstGeom>
          <a:noFill/>
        </p:spPr>
        <p:txBody>
          <a:bodyPr wrap="none" rtlCol="0">
            <a:spAutoFit/>
          </a:bodyPr>
          <a:lstStyle/>
          <a:p>
            <a:r>
              <a:rPr lang="en-US" dirty="0" smtClean="0"/>
              <a:t>120°</a:t>
            </a:r>
            <a:endParaRPr lang="en-US" dirty="0"/>
          </a:p>
        </p:txBody>
      </p:sp>
      <p:sp>
        <p:nvSpPr>
          <p:cNvPr id="45" name="TextBox 44"/>
          <p:cNvSpPr txBox="1"/>
          <p:nvPr/>
        </p:nvSpPr>
        <p:spPr>
          <a:xfrm>
            <a:off x="1318987" y="3887552"/>
            <a:ext cx="649537" cy="369332"/>
          </a:xfrm>
          <a:prstGeom prst="rect">
            <a:avLst/>
          </a:prstGeom>
          <a:noFill/>
        </p:spPr>
        <p:txBody>
          <a:bodyPr wrap="none" rtlCol="0">
            <a:spAutoFit/>
          </a:bodyPr>
          <a:lstStyle/>
          <a:p>
            <a:r>
              <a:rPr lang="en-US" dirty="0" smtClean="0"/>
              <a:t>120°</a:t>
            </a:r>
            <a:endParaRPr lang="en-US" dirty="0"/>
          </a:p>
        </p:txBody>
      </p:sp>
      <p:sp>
        <p:nvSpPr>
          <p:cNvPr id="46" name="TextBox 45"/>
          <p:cNvSpPr txBox="1"/>
          <p:nvPr/>
        </p:nvSpPr>
        <p:spPr>
          <a:xfrm>
            <a:off x="2030900" y="3323148"/>
            <a:ext cx="649537" cy="369332"/>
          </a:xfrm>
          <a:prstGeom prst="rect">
            <a:avLst/>
          </a:prstGeom>
          <a:noFill/>
        </p:spPr>
        <p:txBody>
          <a:bodyPr wrap="none" rtlCol="0">
            <a:spAutoFit/>
          </a:bodyPr>
          <a:lstStyle/>
          <a:p>
            <a:r>
              <a:rPr lang="en-US" dirty="0" smtClean="0"/>
              <a:t>120°</a:t>
            </a:r>
            <a:endParaRPr lang="en-US" dirty="0"/>
          </a:p>
        </p:txBody>
      </p:sp>
      <p:cxnSp>
        <p:nvCxnSpPr>
          <p:cNvPr id="47" name="Straight Arrow Connector 46"/>
          <p:cNvCxnSpPr/>
          <p:nvPr/>
        </p:nvCxnSpPr>
        <p:spPr bwMode="auto">
          <a:xfrm rot="18000000">
            <a:off x="1663029" y="3103441"/>
            <a:ext cx="2160240" cy="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bwMode="auto">
          <a:xfrm>
            <a:off x="3283210" y="2179555"/>
            <a:ext cx="2160240" cy="0"/>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bwMode="auto">
          <a:xfrm flipV="1">
            <a:off x="2203088" y="2166645"/>
            <a:ext cx="3240362" cy="1838798"/>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TextBox 49"/>
              <p:cNvSpPr txBox="1"/>
              <p:nvPr/>
            </p:nvSpPr>
            <p:spPr>
              <a:xfrm>
                <a:off x="1861985" y="2493793"/>
                <a:ext cx="1186992"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solidFill>
                                <a:schemeClr val="accent1"/>
                              </a:solidFill>
                              <a:latin typeface="Cambria Math" panose="02040503050406030204" pitchFamily="18" charset="0"/>
                            </a:rPr>
                          </m:ctrlPr>
                        </m:sSubPr>
                        <m:e>
                          <m:r>
                            <a:rPr lang="fi-FI" b="0" i="1" smtClean="0">
                              <a:solidFill>
                                <a:schemeClr val="accent1"/>
                              </a:solidFill>
                              <a:latin typeface="Cambria Math" panose="02040503050406030204" pitchFamily="18" charset="0"/>
                            </a:rPr>
                            <m:t>−</m:t>
                          </m:r>
                          <m:acc>
                            <m:accPr>
                              <m:chr m:val="̅"/>
                              <m:ctrlPr>
                                <a:rPr lang="fi-FI" b="0" i="1" smtClean="0">
                                  <a:solidFill>
                                    <a:schemeClr val="accent1"/>
                                  </a:solidFill>
                                  <a:latin typeface="Cambria Math" panose="02040503050406030204" pitchFamily="18" charset="0"/>
                                </a:rPr>
                              </m:ctrlPr>
                            </m:accPr>
                            <m:e>
                              <m:r>
                                <a:rPr lang="fi-FI" b="0" i="1" smtClean="0">
                                  <a:solidFill>
                                    <a:schemeClr val="accent1"/>
                                  </a:solidFill>
                                  <a:latin typeface="Cambria Math" panose="02040503050406030204" pitchFamily="18" charset="0"/>
                                </a:rPr>
                                <m:t>𝑈</m:t>
                              </m:r>
                            </m:e>
                          </m:acc>
                        </m:e>
                        <m:sub>
                          <m:r>
                            <a:rPr lang="fi-FI" b="0" i="1" smtClean="0">
                              <a:solidFill>
                                <a:schemeClr val="accent1"/>
                              </a:solidFill>
                              <a:latin typeface="Cambria Math" panose="02040503050406030204" pitchFamily="18" charset="0"/>
                            </a:rPr>
                            <m:t>𝑆</m:t>
                          </m:r>
                          <m:r>
                            <a:rPr lang="fi-FI" b="0" i="1" smtClean="0">
                              <a:solidFill>
                                <a:schemeClr val="accent1"/>
                              </a:solidFill>
                              <a:latin typeface="Cambria Math" panose="02040503050406030204" pitchFamily="18" charset="0"/>
                            </a:rPr>
                            <m:t>,</m:t>
                          </m:r>
                          <m:r>
                            <a:rPr lang="fi-FI" b="0" i="1" smtClean="0">
                              <a:solidFill>
                                <a:schemeClr val="accent1"/>
                              </a:solidFill>
                              <a:latin typeface="Cambria Math" panose="02040503050406030204" pitchFamily="18" charset="0"/>
                            </a:rPr>
                            <m:t>𝑝h𝑎𝑠𝑒</m:t>
                          </m:r>
                        </m:sub>
                      </m:sSub>
                    </m:oMath>
                  </m:oMathPara>
                </a14:m>
                <a:endParaRPr lang="en-US" dirty="0">
                  <a:solidFill>
                    <a:schemeClr val="accent1"/>
                  </a:solidFill>
                </a:endParaRPr>
              </a:p>
            </p:txBody>
          </p:sp>
        </mc:Choice>
        <mc:Fallback xmlns="">
          <p:sp>
            <p:nvSpPr>
              <p:cNvPr id="50" name="TextBox 49"/>
              <p:cNvSpPr txBox="1">
                <a:spLocks noRot="1" noChangeAspect="1" noMove="1" noResize="1" noEditPoints="1" noAdjustHandles="1" noChangeArrowheads="1" noChangeShapeType="1" noTextEdit="1"/>
              </p:cNvSpPr>
              <p:nvPr/>
            </p:nvSpPr>
            <p:spPr>
              <a:xfrm>
                <a:off x="1861985" y="2493793"/>
                <a:ext cx="1186992" cy="395814"/>
              </a:xfrm>
              <a:prstGeom prst="rect">
                <a:avLst/>
              </a:prstGeom>
              <a:blipFill rotWithShape="0">
                <a:blip r:embed="rId8"/>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3701359" y="1769480"/>
                <a:ext cx="1039836" cy="3958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solidFill>
                                <a:schemeClr val="accent1"/>
                              </a:solidFill>
                              <a:latin typeface="Cambria Math" panose="02040503050406030204" pitchFamily="18" charset="0"/>
                            </a:rPr>
                          </m:ctrlPr>
                        </m:sSubPr>
                        <m:e>
                          <m:acc>
                            <m:accPr>
                              <m:chr m:val="̅"/>
                              <m:ctrlPr>
                                <a:rPr lang="fi-FI" b="0" i="1" smtClean="0">
                                  <a:solidFill>
                                    <a:schemeClr val="accent1"/>
                                  </a:solidFill>
                                  <a:latin typeface="Cambria Math" panose="02040503050406030204" pitchFamily="18" charset="0"/>
                                </a:rPr>
                              </m:ctrlPr>
                            </m:accPr>
                            <m:e>
                              <m:r>
                                <a:rPr lang="fi-FI" b="0" i="1" smtClean="0">
                                  <a:solidFill>
                                    <a:schemeClr val="accent1"/>
                                  </a:solidFill>
                                  <a:latin typeface="Cambria Math" panose="02040503050406030204" pitchFamily="18" charset="0"/>
                                </a:rPr>
                                <m:t>𝑈</m:t>
                              </m:r>
                            </m:e>
                          </m:acc>
                        </m:e>
                        <m:sub>
                          <m:r>
                            <a:rPr lang="fi-FI" b="0" i="1" smtClean="0">
                              <a:solidFill>
                                <a:schemeClr val="accent1"/>
                              </a:solidFill>
                              <a:latin typeface="Cambria Math" panose="02040503050406030204" pitchFamily="18" charset="0"/>
                            </a:rPr>
                            <m:t>𝑅</m:t>
                          </m:r>
                          <m:r>
                            <a:rPr lang="fi-FI" b="0" i="1" smtClean="0">
                              <a:solidFill>
                                <a:schemeClr val="accent1"/>
                              </a:solidFill>
                              <a:latin typeface="Cambria Math" panose="02040503050406030204" pitchFamily="18" charset="0"/>
                            </a:rPr>
                            <m:t>,</m:t>
                          </m:r>
                          <m:r>
                            <a:rPr lang="fi-FI" b="0" i="1" smtClean="0">
                              <a:solidFill>
                                <a:schemeClr val="accent1"/>
                              </a:solidFill>
                              <a:latin typeface="Cambria Math" panose="02040503050406030204" pitchFamily="18" charset="0"/>
                            </a:rPr>
                            <m:t>𝑝h𝑎𝑠𝑒</m:t>
                          </m:r>
                        </m:sub>
                      </m:sSub>
                    </m:oMath>
                  </m:oMathPara>
                </a14:m>
                <a:endParaRPr lang="en-US" dirty="0">
                  <a:solidFill>
                    <a:schemeClr val="accent1"/>
                  </a:solidFill>
                </a:endParaRPr>
              </a:p>
            </p:txBody>
          </p:sp>
        </mc:Choice>
        <mc:Fallback xmlns="">
          <p:sp>
            <p:nvSpPr>
              <p:cNvPr id="51" name="TextBox 50"/>
              <p:cNvSpPr txBox="1">
                <a:spLocks noRot="1" noChangeAspect="1" noMove="1" noResize="1" noEditPoints="1" noAdjustHandles="1" noChangeArrowheads="1" noChangeShapeType="1" noTextEdit="1"/>
              </p:cNvSpPr>
              <p:nvPr/>
            </p:nvSpPr>
            <p:spPr>
              <a:xfrm>
                <a:off x="3701359" y="1769480"/>
                <a:ext cx="1039836" cy="395814"/>
              </a:xfrm>
              <a:prstGeom prst="rect">
                <a:avLst/>
              </a:prstGeom>
              <a:blipFill rotWithShape="0">
                <a:blip r:embed="rId9"/>
                <a:stretch>
                  <a:fillRect b="-615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4093123" y="2998987"/>
                <a:ext cx="60176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fi-FI" b="0" i="1" smtClean="0">
                              <a:solidFill>
                                <a:schemeClr val="accent1"/>
                              </a:solidFill>
                              <a:latin typeface="Cambria Math" panose="02040503050406030204" pitchFamily="18" charset="0"/>
                            </a:rPr>
                          </m:ctrlPr>
                        </m:sSubPr>
                        <m:e>
                          <m:acc>
                            <m:accPr>
                              <m:chr m:val="̅"/>
                              <m:ctrlPr>
                                <a:rPr lang="fi-FI" b="0" i="1" smtClean="0">
                                  <a:solidFill>
                                    <a:schemeClr val="accent1"/>
                                  </a:solidFill>
                                  <a:latin typeface="Cambria Math" panose="02040503050406030204" pitchFamily="18" charset="0"/>
                                </a:rPr>
                              </m:ctrlPr>
                            </m:accPr>
                            <m:e>
                              <m:r>
                                <a:rPr lang="fi-FI" b="0" i="1" smtClean="0">
                                  <a:solidFill>
                                    <a:schemeClr val="accent1"/>
                                  </a:solidFill>
                                  <a:latin typeface="Cambria Math" panose="02040503050406030204" pitchFamily="18" charset="0"/>
                                </a:rPr>
                                <m:t>𝑈</m:t>
                              </m:r>
                            </m:e>
                          </m:acc>
                        </m:e>
                        <m:sub>
                          <m:r>
                            <a:rPr lang="fi-FI" b="0" i="1" smtClean="0">
                              <a:solidFill>
                                <a:schemeClr val="accent1"/>
                              </a:solidFill>
                              <a:latin typeface="Cambria Math" panose="02040503050406030204" pitchFamily="18" charset="0"/>
                            </a:rPr>
                            <m:t>𝑅𝑆</m:t>
                          </m:r>
                        </m:sub>
                      </m:sSub>
                    </m:oMath>
                  </m:oMathPara>
                </a14:m>
                <a:endParaRPr lang="en-US" dirty="0">
                  <a:solidFill>
                    <a:schemeClr val="accent1"/>
                  </a:solidFill>
                </a:endParaRPr>
              </a:p>
            </p:txBody>
          </p:sp>
        </mc:Choice>
        <mc:Fallback xmlns="">
          <p:sp>
            <p:nvSpPr>
              <p:cNvPr id="52" name="TextBox 51"/>
              <p:cNvSpPr txBox="1">
                <a:spLocks noRot="1" noChangeAspect="1" noMove="1" noResize="1" noEditPoints="1" noAdjustHandles="1" noChangeArrowheads="1" noChangeShapeType="1" noTextEdit="1"/>
              </p:cNvSpPr>
              <p:nvPr/>
            </p:nvSpPr>
            <p:spPr>
              <a:xfrm>
                <a:off x="4093123" y="2998987"/>
                <a:ext cx="601768" cy="369332"/>
              </a:xfrm>
              <a:prstGeom prst="rect">
                <a:avLst/>
              </a:prstGeom>
              <a:blipFill rotWithShape="1">
                <a:blip r:embed="rId10"/>
                <a:stretch>
                  <a:fillRect/>
                </a:stretch>
              </a:blipFill>
            </p:spPr>
            <p:txBody>
              <a:bodyPr/>
              <a:lstStyle/>
              <a:p>
                <a:r>
                  <a:rPr lang="fi-FI">
                    <a:noFill/>
                  </a:rPr>
                  <a:t> </a:t>
                </a:r>
              </a:p>
            </p:txBody>
          </p:sp>
        </mc:Fallback>
      </mc:AlternateContent>
      <p:sp>
        <p:nvSpPr>
          <p:cNvPr id="53" name="Arc 52"/>
          <p:cNvSpPr/>
          <p:nvPr/>
        </p:nvSpPr>
        <p:spPr bwMode="auto">
          <a:xfrm rot="2715037">
            <a:off x="1963506" y="3567081"/>
            <a:ext cx="1080120" cy="792088"/>
          </a:xfrm>
          <a:prstGeom prst="arc">
            <a:avLst>
              <a:gd name="adj1" fmla="val 16200000"/>
              <a:gd name="adj2" fmla="val 19141845"/>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54" name="TextBox 53"/>
          <p:cNvSpPr txBox="1"/>
          <p:nvPr/>
        </p:nvSpPr>
        <p:spPr>
          <a:xfrm>
            <a:off x="2918180" y="3640304"/>
            <a:ext cx="548548" cy="369332"/>
          </a:xfrm>
          <a:prstGeom prst="rect">
            <a:avLst/>
          </a:prstGeom>
          <a:noFill/>
        </p:spPr>
        <p:txBody>
          <a:bodyPr wrap="none" rtlCol="0">
            <a:spAutoFit/>
          </a:bodyPr>
          <a:lstStyle/>
          <a:p>
            <a:r>
              <a:rPr lang="en-US" dirty="0" smtClean="0">
                <a:solidFill>
                  <a:schemeClr val="accent1"/>
                </a:solidFill>
              </a:rPr>
              <a:t>30°</a:t>
            </a:r>
            <a:endParaRPr lang="en-US" dirty="0">
              <a:solidFill>
                <a:schemeClr val="accent1"/>
              </a:solidFill>
            </a:endParaRPr>
          </a:p>
        </p:txBody>
      </p:sp>
      <p:sp>
        <p:nvSpPr>
          <p:cNvPr id="55" name="Arc 54"/>
          <p:cNvSpPr/>
          <p:nvPr/>
        </p:nvSpPr>
        <p:spPr bwMode="auto">
          <a:xfrm rot="2715037">
            <a:off x="1766266" y="3270831"/>
            <a:ext cx="1080120" cy="792088"/>
          </a:xfrm>
          <a:prstGeom prst="arc">
            <a:avLst>
              <a:gd name="adj1" fmla="val 16200000"/>
              <a:gd name="adj2" fmla="val 19141845"/>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Calibri" pitchFamily="34" charset="0"/>
            </a:endParaRPr>
          </a:p>
        </p:txBody>
      </p:sp>
      <p:sp>
        <p:nvSpPr>
          <p:cNvPr id="56" name="TextBox 55"/>
          <p:cNvSpPr txBox="1"/>
          <p:nvPr/>
        </p:nvSpPr>
        <p:spPr>
          <a:xfrm>
            <a:off x="2613370" y="3251188"/>
            <a:ext cx="548548" cy="369332"/>
          </a:xfrm>
          <a:prstGeom prst="rect">
            <a:avLst/>
          </a:prstGeom>
          <a:noFill/>
        </p:spPr>
        <p:txBody>
          <a:bodyPr wrap="none" rtlCol="0">
            <a:spAutoFit/>
          </a:bodyPr>
          <a:lstStyle/>
          <a:p>
            <a:r>
              <a:rPr lang="en-US" dirty="0" smtClean="0">
                <a:solidFill>
                  <a:schemeClr val="accent1"/>
                </a:solidFill>
              </a:rPr>
              <a:t>30°</a:t>
            </a:r>
            <a:endParaRPr lang="en-US" dirty="0">
              <a:solidFill>
                <a:schemeClr val="accent1"/>
              </a:solidFill>
            </a:endParaRPr>
          </a:p>
        </p:txBody>
      </p:sp>
      <p:sp>
        <p:nvSpPr>
          <p:cNvPr id="57" name="TextBox 56"/>
          <p:cNvSpPr txBox="1"/>
          <p:nvPr/>
        </p:nvSpPr>
        <p:spPr>
          <a:xfrm>
            <a:off x="3191558" y="2184724"/>
            <a:ext cx="649537" cy="369332"/>
          </a:xfrm>
          <a:prstGeom prst="rect">
            <a:avLst/>
          </a:prstGeom>
          <a:noFill/>
        </p:spPr>
        <p:txBody>
          <a:bodyPr wrap="none" rtlCol="0">
            <a:spAutoFit/>
          </a:bodyPr>
          <a:lstStyle/>
          <a:p>
            <a:r>
              <a:rPr lang="en-US" dirty="0" smtClean="0">
                <a:solidFill>
                  <a:schemeClr val="accent1"/>
                </a:solidFill>
              </a:rPr>
              <a:t>120°</a:t>
            </a:r>
            <a:endParaRPr lang="en-US" dirty="0">
              <a:solidFill>
                <a:schemeClr val="accent1"/>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87691050"/>
              </p:ext>
            </p:extLst>
          </p:nvPr>
        </p:nvGraphicFramePr>
        <p:xfrm>
          <a:off x="5950724" y="2308225"/>
          <a:ext cx="3338218" cy="451336"/>
        </p:xfrm>
        <a:graphic>
          <a:graphicData uri="http://schemas.openxmlformats.org/presentationml/2006/ole">
            <mc:AlternateContent xmlns:mc="http://schemas.openxmlformats.org/markup-compatibility/2006">
              <mc:Choice xmlns:v="urn:schemas-microsoft-com:vml" Requires="v">
                <p:oleObj spid="_x0000_s37045" name="Equation" r:id="rId11" imgW="1600200" imgH="215640" progId="Equation.3">
                  <p:embed/>
                </p:oleObj>
              </mc:Choice>
              <mc:Fallback>
                <p:oleObj name="Equation" r:id="rId11" imgW="1600200" imgH="215640" progId="Equation.3">
                  <p:embed/>
                  <p:pic>
                    <p:nvPicPr>
                      <p:cNvPr id="0" name="Object 1"/>
                      <p:cNvPicPr>
                        <a:picLocks noChangeAspect="1" noChangeArrowheads="1"/>
                      </p:cNvPicPr>
                      <p:nvPr/>
                    </p:nvPicPr>
                    <p:blipFill>
                      <a:blip r:embed="rId12"/>
                      <a:srcRect/>
                      <a:stretch>
                        <a:fillRect/>
                      </a:stretch>
                    </p:blipFill>
                    <p:spPr bwMode="auto">
                      <a:xfrm>
                        <a:off x="5950724" y="2308225"/>
                        <a:ext cx="3338218" cy="451336"/>
                      </a:xfrm>
                      <a:prstGeom prst="rect">
                        <a:avLst/>
                      </a:prstGeom>
                      <a:noFill/>
                    </p:spPr>
                  </p:pic>
                </p:oleObj>
              </mc:Fallback>
            </mc:AlternateContent>
          </a:graphicData>
        </a:graphic>
      </p:graphicFrame>
      <p:sp>
        <p:nvSpPr>
          <p:cNvPr id="5" name="Rectangle 4"/>
          <p:cNvSpPr>
            <a:spLocks noChangeArrowheads="1"/>
          </p:cNvSpPr>
          <p:nvPr/>
        </p:nvSpPr>
        <p:spPr bwMode="auto">
          <a:xfrm>
            <a:off x="6523261" y="3021666"/>
            <a:ext cx="181331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altLang="en-US" dirty="0">
                <a:latin typeface="Arial" panose="020B0604020202020204" pitchFamily="34" charset="0"/>
                <a:ea typeface="Times New Roman" panose="02020603050405020304" pitchFamily="18" charset="0"/>
              </a:rPr>
              <a:t>by </a:t>
            </a:r>
            <a:r>
              <a:rPr lang="en-US" altLang="en-US" dirty="0" smtClean="0">
                <a:latin typeface="Arial" panose="020B0604020202020204" pitchFamily="34" charset="0"/>
                <a:ea typeface="Times New Roman" panose="02020603050405020304" pitchFamily="18" charset="0"/>
              </a:rPr>
              <a:t>Sine Rule:    </a:t>
            </a:r>
            <a:endParaRPr lang="en-US" altLang="en-US" sz="2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22" name="Object 21"/>
          <p:cNvGraphicFramePr>
            <a:graphicFrameLocks noChangeAspect="1"/>
          </p:cNvGraphicFramePr>
          <p:nvPr>
            <p:extLst>
              <p:ext uri="{D42A27DB-BD31-4B8C-83A1-F6EECF244321}">
                <p14:modId xmlns:p14="http://schemas.microsoft.com/office/powerpoint/2010/main" val="3693174267"/>
              </p:ext>
            </p:extLst>
          </p:nvPr>
        </p:nvGraphicFramePr>
        <p:xfrm>
          <a:off x="4767348" y="4939116"/>
          <a:ext cx="2290763" cy="776288"/>
        </p:xfrm>
        <a:graphic>
          <a:graphicData uri="http://schemas.openxmlformats.org/presentationml/2006/ole">
            <mc:AlternateContent xmlns:mc="http://schemas.openxmlformats.org/markup-compatibility/2006">
              <mc:Choice xmlns:v="urn:schemas-microsoft-com:vml" Requires="v">
                <p:oleObj spid="_x0000_s37046" name="Kaava" r:id="rId13" imgW="1206360" imgH="406080" progId="Equation.3">
                  <p:embed/>
                </p:oleObj>
              </mc:Choice>
              <mc:Fallback>
                <p:oleObj name="Kaava" r:id="rId13" imgW="1206360" imgH="406080" progId="Equation.3">
                  <p:embed/>
                  <p:pic>
                    <p:nvPicPr>
                      <p:cNvPr id="0" name="Object 7"/>
                      <p:cNvPicPr>
                        <a:picLocks noChangeAspect="1" noChangeArrowheads="1"/>
                      </p:cNvPicPr>
                      <p:nvPr/>
                    </p:nvPicPr>
                    <p:blipFill>
                      <a:blip r:embed="rId14"/>
                      <a:srcRect/>
                      <a:stretch>
                        <a:fillRect/>
                      </a:stretch>
                    </p:blipFill>
                    <p:spPr bwMode="auto">
                      <a:xfrm>
                        <a:off x="4767348" y="4939116"/>
                        <a:ext cx="2290763" cy="776288"/>
                      </a:xfrm>
                      <a:prstGeom prst="rect">
                        <a:avLst/>
                      </a:prstGeom>
                      <a:noFill/>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73851943"/>
              </p:ext>
            </p:extLst>
          </p:nvPr>
        </p:nvGraphicFramePr>
        <p:xfrm>
          <a:off x="7448550" y="4665663"/>
          <a:ext cx="2112963" cy="1214437"/>
        </p:xfrm>
        <a:graphic>
          <a:graphicData uri="http://schemas.openxmlformats.org/presentationml/2006/ole">
            <mc:AlternateContent xmlns:mc="http://schemas.openxmlformats.org/markup-compatibility/2006">
              <mc:Choice xmlns:v="urn:schemas-microsoft-com:vml" Requires="v">
                <p:oleObj spid="_x0000_s37047" name="Kaava" r:id="rId15" imgW="1193760" imgH="685800" progId="Equation.3">
                  <p:embed/>
                </p:oleObj>
              </mc:Choice>
              <mc:Fallback>
                <p:oleObj name="Kaava" r:id="rId15" imgW="1193760" imgH="685800" progId="Equation.3">
                  <p:embed/>
                  <p:pic>
                    <p:nvPicPr>
                      <p:cNvPr id="0" name="Object 6"/>
                      <p:cNvPicPr>
                        <a:picLocks noChangeAspect="1" noChangeArrowheads="1"/>
                      </p:cNvPicPr>
                      <p:nvPr/>
                    </p:nvPicPr>
                    <p:blipFill>
                      <a:blip r:embed="rId16"/>
                      <a:srcRect/>
                      <a:stretch>
                        <a:fillRect/>
                      </a:stretch>
                    </p:blipFill>
                    <p:spPr bwMode="auto">
                      <a:xfrm>
                        <a:off x="7448550" y="4665663"/>
                        <a:ext cx="2112963" cy="1214437"/>
                      </a:xfrm>
                      <a:prstGeom prst="rect">
                        <a:avLst/>
                      </a:prstGeom>
                      <a:noFill/>
                      <a:ln>
                        <a:solidFill>
                          <a:srgbClr val="FF0000"/>
                        </a:solidFill>
                      </a:ln>
                    </p:spPr>
                  </p:pic>
                </p:oleObj>
              </mc:Fallback>
            </mc:AlternateContent>
          </a:graphicData>
        </a:graphic>
      </p:graphicFrame>
      <p:sp>
        <p:nvSpPr>
          <p:cNvPr id="34" name="Rectangle 10"/>
          <p:cNvSpPr>
            <a:spLocks noChangeArrowheads="1"/>
          </p:cNvSpPr>
          <p:nvPr/>
        </p:nvSpPr>
        <p:spPr bwMode="auto">
          <a:xfrm>
            <a:off x="0" y="1247775"/>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6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8" name="Rectangle 12"/>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9" name="Object 58"/>
          <p:cNvGraphicFramePr>
            <a:graphicFrameLocks noChangeAspect="1"/>
          </p:cNvGraphicFramePr>
          <p:nvPr>
            <p:extLst>
              <p:ext uri="{D42A27DB-BD31-4B8C-83A1-F6EECF244321}">
                <p14:modId xmlns:p14="http://schemas.microsoft.com/office/powerpoint/2010/main" val="3520611781"/>
              </p:ext>
            </p:extLst>
          </p:nvPr>
        </p:nvGraphicFramePr>
        <p:xfrm>
          <a:off x="6320006" y="3576073"/>
          <a:ext cx="2273374" cy="771290"/>
        </p:xfrm>
        <a:graphic>
          <a:graphicData uri="http://schemas.openxmlformats.org/presentationml/2006/ole">
            <mc:AlternateContent xmlns:mc="http://schemas.openxmlformats.org/markup-compatibility/2006">
              <mc:Choice xmlns:v="urn:schemas-microsoft-com:vml" Requires="v">
                <p:oleObj spid="_x0000_s37048" name="Equation" r:id="rId17" imgW="1130040" imgH="380880" progId="Equation.3">
                  <p:embed/>
                </p:oleObj>
              </mc:Choice>
              <mc:Fallback>
                <p:oleObj name="Equation" r:id="rId17" imgW="1130040" imgH="380880" progId="Equation.3">
                  <p:embed/>
                  <p:pic>
                    <p:nvPicPr>
                      <p:cNvPr id="0" name="Object 11"/>
                      <p:cNvPicPr>
                        <a:picLocks noChangeAspect="1" noChangeArrowheads="1"/>
                      </p:cNvPicPr>
                      <p:nvPr/>
                    </p:nvPicPr>
                    <p:blipFill>
                      <a:blip r:embed="rId18"/>
                      <a:srcRect/>
                      <a:stretch>
                        <a:fillRect/>
                      </a:stretch>
                    </p:blipFill>
                    <p:spPr bwMode="auto">
                      <a:xfrm>
                        <a:off x="6320006" y="3576073"/>
                        <a:ext cx="2273374" cy="771290"/>
                      </a:xfrm>
                      <a:prstGeom prst="rect">
                        <a:avLst/>
                      </a:prstGeom>
                      <a:noFill/>
                    </p:spPr>
                  </p:pic>
                </p:oleObj>
              </mc:Fallback>
            </mc:AlternateContent>
          </a:graphicData>
        </a:graphic>
      </p:graphicFrame>
    </p:spTree>
    <p:extLst>
      <p:ext uri="{BB962C8B-B14F-4D97-AF65-F5344CB8AC3E}">
        <p14:creationId xmlns:p14="http://schemas.microsoft.com/office/powerpoint/2010/main" val="45829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fade">
                                      <p:cBhvr>
                                        <p:cTn id="10" dur="500"/>
                                        <p:tgtEl>
                                          <p:spTgt spid="44"/>
                                        </p:tgtEl>
                                      </p:cBhvr>
                                    </p:animEffect>
                                  </p:childTnLst>
                                </p:cTn>
                              </p:par>
                              <p:par>
                                <p:cTn id="11" presetID="10" presetClass="entr" presetSubtype="0"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500"/>
                                        <p:tgtEl>
                                          <p:spTgt spid="3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500"/>
                                        <p:tgtEl>
                                          <p:spTgt spid="45"/>
                                        </p:tgtEl>
                                      </p:cBhvr>
                                    </p:animEffect>
                                  </p:childTnLst>
                                </p:cTn>
                              </p:par>
                              <p:par>
                                <p:cTn id="17" presetID="10" presetClass="entr" presetSubtype="0" fill="hold" nodeType="with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500"/>
                                        <p:tgtEl>
                                          <p:spTgt spid="3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fade">
                                      <p:cBhvr>
                                        <p:cTn id="25" dur="500"/>
                                        <p:tgtEl>
                                          <p:spTgt spid="4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6"/>
                                        </p:tgtEl>
                                        <p:attrNameLst>
                                          <p:attrName>style.visibility</p:attrName>
                                        </p:attrNameLst>
                                      </p:cBhvr>
                                      <p:to>
                                        <p:strVal val="visible"/>
                                      </p:to>
                                    </p:set>
                                    <p:animEffect transition="in" filter="fade">
                                      <p:cBhvr>
                                        <p:cTn id="28" dur="500"/>
                                        <p:tgtEl>
                                          <p:spTgt spid="46"/>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fade">
                                      <p:cBhvr>
                                        <p:cTn id="31" dur="500"/>
                                        <p:tgtEl>
                                          <p:spTgt spid="4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fade">
                                      <p:cBhvr>
                                        <p:cTn id="34" dur="500"/>
                                        <p:tgtEl>
                                          <p:spTgt spid="4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500"/>
                                        <p:tgtEl>
                                          <p:spTgt spid="50"/>
                                        </p:tgtEl>
                                      </p:cBhvr>
                                    </p:animEffect>
                                  </p:childTnLst>
                                </p:cTn>
                              </p:par>
                              <p:par>
                                <p:cTn id="38" presetID="10" presetClass="entr" presetSubtype="0" fill="hold"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fade">
                                      <p:cBhvr>
                                        <p:cTn id="40" dur="500"/>
                                        <p:tgtEl>
                                          <p:spTgt spid="4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1"/>
                                        </p:tgtEl>
                                        <p:attrNameLst>
                                          <p:attrName>style.visibility</p:attrName>
                                        </p:attrNameLst>
                                      </p:cBhvr>
                                      <p:to>
                                        <p:strVal val="visible"/>
                                      </p:to>
                                    </p:set>
                                    <p:animEffect transition="in" filter="fade">
                                      <p:cBhvr>
                                        <p:cTn id="43" dur="500"/>
                                        <p:tgtEl>
                                          <p:spTgt spid="51"/>
                                        </p:tgtEl>
                                      </p:cBhvr>
                                    </p:animEffect>
                                  </p:childTnLst>
                                </p:cTn>
                              </p:par>
                              <p:par>
                                <p:cTn id="44" presetID="10" presetClass="entr" presetSubtype="0" fill="hold" nodeType="with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fade">
                                      <p:cBhvr>
                                        <p:cTn id="46" dur="500"/>
                                        <p:tgtEl>
                                          <p:spTgt spid="48"/>
                                        </p:tgtEl>
                                      </p:cBhvr>
                                    </p:animEffect>
                                  </p:childTnLst>
                                </p:cTn>
                              </p:par>
                              <p:par>
                                <p:cTn id="47" presetID="10" presetClass="entr" presetSubtype="0" fill="hold"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500"/>
                                        <p:tgtEl>
                                          <p:spTgt spid="4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500"/>
                                        <p:tgtEl>
                                          <p:spTgt spid="5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500"/>
                                        <p:tgtEl>
                                          <p:spTgt spid="5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53"/>
                                        </p:tgtEl>
                                        <p:attrNameLst>
                                          <p:attrName>style.visibility</p:attrName>
                                        </p:attrNameLst>
                                      </p:cBhvr>
                                      <p:to>
                                        <p:strVal val="visible"/>
                                      </p:to>
                                    </p:set>
                                    <p:animEffect transition="in" filter="fade">
                                      <p:cBhvr>
                                        <p:cTn id="58" dur="500"/>
                                        <p:tgtEl>
                                          <p:spTgt spid="53"/>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fade">
                                      <p:cBhvr>
                                        <p:cTn id="61" dur="500"/>
                                        <p:tgtEl>
                                          <p:spTgt spid="5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56"/>
                                        </p:tgtEl>
                                        <p:attrNameLst>
                                          <p:attrName>style.visibility</p:attrName>
                                        </p:attrNameLst>
                                      </p:cBhvr>
                                      <p:to>
                                        <p:strVal val="visible"/>
                                      </p:to>
                                    </p:set>
                                    <p:animEffect transition="in" filter="fade">
                                      <p:cBhvr>
                                        <p:cTn id="64" dur="500"/>
                                        <p:tgtEl>
                                          <p:spTgt spid="5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animEffect transition="in" filter="fade">
                                      <p:cBhvr>
                                        <p:cTn id="67" dur="500"/>
                                        <p:tgtEl>
                                          <p:spTgt spid="57"/>
                                        </p:tgtEl>
                                      </p:cBhvr>
                                    </p:animEffect>
                                  </p:childTnLst>
                                </p:cTn>
                              </p:par>
                              <p:par>
                                <p:cTn id="68" presetID="10" presetClass="entr" presetSubtype="0" fill="hold" nodeType="with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fade">
                                      <p:cBhvr>
                                        <p:cTn id="70" dur="500"/>
                                        <p:tgtEl>
                                          <p:spTgt spid="35"/>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38"/>
                                        </p:tgtEl>
                                        <p:attrNameLst>
                                          <p:attrName>style.visibility</p:attrName>
                                        </p:attrNameLst>
                                      </p:cBhvr>
                                      <p:to>
                                        <p:strVal val="visible"/>
                                      </p:to>
                                    </p:set>
                                    <p:animEffect transition="in" filter="fade">
                                      <p:cBhvr>
                                        <p:cTn id="73" dur="500"/>
                                        <p:tgtEl>
                                          <p:spTgt spid="38"/>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fade">
                                      <p:cBhvr>
                                        <p:cTn id="78" dur="500"/>
                                        <p:tgtEl>
                                          <p:spTgt spid="4"/>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5"/>
                                        </p:tgtEl>
                                        <p:attrNameLst>
                                          <p:attrName>style.visibility</p:attrName>
                                        </p:attrNameLst>
                                      </p:cBhvr>
                                      <p:to>
                                        <p:strVal val="visible"/>
                                      </p:to>
                                    </p:set>
                                    <p:animEffect transition="in" filter="fade">
                                      <p:cBhvr>
                                        <p:cTn id="83" dur="500"/>
                                        <p:tgtEl>
                                          <p:spTgt spid="5"/>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59"/>
                                        </p:tgtEl>
                                        <p:attrNameLst>
                                          <p:attrName>style.visibility</p:attrName>
                                        </p:attrNameLst>
                                      </p:cBhvr>
                                      <p:to>
                                        <p:strVal val="visible"/>
                                      </p:to>
                                    </p:set>
                                    <p:animEffect transition="in" filter="fade">
                                      <p:cBhvr>
                                        <p:cTn id="88" dur="500"/>
                                        <p:tgtEl>
                                          <p:spTgt spid="59"/>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500"/>
                                        <p:tgtEl>
                                          <p:spTgt spid="22"/>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nodeType="click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animBg="1"/>
      <p:bldP spid="42" grpId="0" animBg="1"/>
      <p:bldP spid="43" grpId="0" animBg="1"/>
      <p:bldP spid="44" grpId="0"/>
      <p:bldP spid="45" grpId="0"/>
      <p:bldP spid="46" grpId="0"/>
      <p:bldP spid="50" grpId="0"/>
      <p:bldP spid="51" grpId="0"/>
      <p:bldP spid="52" grpId="0"/>
      <p:bldP spid="53" grpId="0" animBg="1"/>
      <p:bldP spid="54" grpId="0"/>
      <p:bldP spid="55" grpId="0" animBg="1"/>
      <p:bldP spid="56" grpId="0"/>
      <p:bldP spid="57"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r>
              <a:rPr lang="en-US" dirty="0" smtClean="0">
                <a:sym typeface="Symbol" panose="05050102010706020507" pitchFamily="18" charset="2"/>
              </a:rPr>
              <a:t/>
            </a:r>
            <a:br>
              <a:rPr lang="en-US" dirty="0" smtClean="0">
                <a:sym typeface="Symbol" panose="05050102010706020507" pitchFamily="18" charset="2"/>
              </a:rPr>
            </a:br>
            <a:r>
              <a:rPr lang="en-US" dirty="0"/>
              <a:t/>
            </a:r>
            <a:br>
              <a:rPr lang="en-US" dirty="0"/>
            </a:br>
            <a:endParaRPr lang="en-US" dirty="0"/>
          </a:p>
        </p:txBody>
      </p:sp>
      <p:sp>
        <p:nvSpPr>
          <p:cNvPr id="3" name="Rectangle 2"/>
          <p:cNvSpPr/>
          <p:nvPr/>
        </p:nvSpPr>
        <p:spPr>
          <a:xfrm>
            <a:off x="2072680" y="2708920"/>
            <a:ext cx="5189241" cy="400110"/>
          </a:xfrm>
          <a:prstGeom prst="rect">
            <a:avLst/>
          </a:prstGeom>
        </p:spPr>
        <p:txBody>
          <a:bodyPr wrap="none">
            <a:spAutoFit/>
          </a:bodyPr>
          <a:lstStyle/>
          <a:p>
            <a:pPr>
              <a:spcAft>
                <a:spcPts val="0"/>
              </a:spcAft>
            </a:pPr>
            <a:r>
              <a:rPr lang="en-US" sz="2000" dirty="0">
                <a:latin typeface="Times New Roman" panose="02020603050405020304" pitchFamily="18" charset="0"/>
                <a:ea typeface="Times New Roman" panose="02020603050405020304" pitchFamily="18" charset="0"/>
              </a:rPr>
              <a:t>Derive the equation for delta-star transformation</a:t>
            </a:r>
            <a:r>
              <a:rPr lang="en-US" sz="1400" dirty="0">
                <a:latin typeface="Times New Roman" panose="02020603050405020304" pitchFamily="18" charset="0"/>
                <a:ea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65810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 </a:t>
            </a:r>
            <a:r>
              <a:rPr lang="en-US" sz="2400" b="0" dirty="0">
                <a:latin typeface="Times New Roman" panose="02020603050405020304" pitchFamily="18" charset="0"/>
                <a:ea typeface="Times New Roman" panose="02020603050405020304" pitchFamily="18" charset="0"/>
              </a:rPr>
              <a:t>Derive the equation for delta-star </a:t>
            </a:r>
            <a:r>
              <a:rPr lang="en-US" sz="2400" b="0" dirty="0" smtClean="0">
                <a:latin typeface="Times New Roman" panose="02020603050405020304" pitchFamily="18" charset="0"/>
                <a:ea typeface="Times New Roman" panose="02020603050405020304" pitchFamily="18" charset="0"/>
              </a:rPr>
              <a:t>transformation</a:t>
            </a:r>
            <a:r>
              <a:rPr lang="en-US" sz="2000" dirty="0">
                <a:latin typeface="Times New Roman" panose="02020603050405020304" pitchFamily="18" charset="0"/>
                <a:ea typeface="Times New Roman" panose="02020603050405020304" pitchFamily="18" charset="0"/>
              </a:rPr>
              <a:t/>
            </a:r>
            <a:br>
              <a:rPr lang="en-US" sz="2000" dirty="0">
                <a:latin typeface="Times New Roman" panose="02020603050405020304" pitchFamily="18" charset="0"/>
                <a:ea typeface="Times New Roman" panose="02020603050405020304" pitchFamily="18" charset="0"/>
              </a:rPr>
            </a:br>
            <a:r>
              <a:rPr lang="en-US" dirty="0" smtClean="0">
                <a:sym typeface="Symbol" panose="05050102010706020507" pitchFamily="18" charset="2"/>
              </a:rPr>
              <a:t/>
            </a:r>
            <a:br>
              <a:rPr lang="en-US" dirty="0" smtClean="0">
                <a:sym typeface="Symbol" panose="05050102010706020507" pitchFamily="18" charset="2"/>
              </a:rPr>
            </a:br>
            <a:r>
              <a:rPr lang="en-US" dirty="0"/>
              <a:t/>
            </a:r>
            <a:br>
              <a:rPr lang="en-US" dirty="0"/>
            </a:b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159996814"/>
              </p:ext>
            </p:extLst>
          </p:nvPr>
        </p:nvGraphicFramePr>
        <p:xfrm>
          <a:off x="4808984" y="1772816"/>
          <a:ext cx="2967533" cy="1845266"/>
        </p:xfrm>
        <a:graphic>
          <a:graphicData uri="http://schemas.openxmlformats.org/presentationml/2006/ole">
            <mc:AlternateContent xmlns:mc="http://schemas.openxmlformats.org/markup-compatibility/2006">
              <mc:Choice xmlns:v="urn:schemas-microsoft-com:vml" Requires="v">
                <p:oleObj spid="_x0000_s38140" name="Bitmap Image" r:id="rId3" imgW="2619048" imgH="1628571" progId="Paint.Picture">
                  <p:embed/>
                </p:oleObj>
              </mc:Choice>
              <mc:Fallback>
                <p:oleObj name="Bitmap Image" r:id="rId3" imgW="2619048" imgH="1628571"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8984" y="1772816"/>
                        <a:ext cx="2967533" cy="1845266"/>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364762177"/>
              </p:ext>
            </p:extLst>
          </p:nvPr>
        </p:nvGraphicFramePr>
        <p:xfrm>
          <a:off x="1640632" y="1601499"/>
          <a:ext cx="2865115" cy="2222371"/>
        </p:xfrm>
        <a:graphic>
          <a:graphicData uri="http://schemas.openxmlformats.org/presentationml/2006/ole">
            <mc:AlternateContent xmlns:mc="http://schemas.openxmlformats.org/markup-compatibility/2006">
              <mc:Choice xmlns:v="urn:schemas-microsoft-com:vml" Requires="v">
                <p:oleObj spid="_x0000_s38141" name="Bitmap Image" r:id="rId5" imgW="2505425" imgH="1943371" progId="Paint.Picture">
                  <p:embed/>
                </p:oleObj>
              </mc:Choice>
              <mc:Fallback>
                <p:oleObj name="Bitmap Image" r:id="rId5" imgW="2505425" imgH="1943371" progId="Paint.Picture">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0632" y="1601499"/>
                        <a:ext cx="2865115" cy="2222371"/>
                      </a:xfrm>
                      <a:prstGeom prst="rect">
                        <a:avLst/>
                      </a:prstGeom>
                      <a:noFill/>
                      <a:ln>
                        <a:noFill/>
                      </a:ln>
                    </p:spPr>
                  </p:pic>
                </p:oleObj>
              </mc:Fallback>
            </mc:AlternateContent>
          </a:graphicData>
        </a:graphic>
      </p:graphicFrame>
      <p:sp>
        <p:nvSpPr>
          <p:cNvPr id="6" name="Rectangle 5"/>
          <p:cNvSpPr/>
          <p:nvPr/>
        </p:nvSpPr>
        <p:spPr>
          <a:xfrm>
            <a:off x="1856656" y="4149080"/>
            <a:ext cx="5359481" cy="369332"/>
          </a:xfrm>
          <a:prstGeom prst="rect">
            <a:avLst/>
          </a:prstGeom>
        </p:spPr>
        <p:txBody>
          <a:bodyPr wrap="none">
            <a:spAutoFit/>
          </a:bodyPr>
          <a:lstStyle/>
          <a:p>
            <a:pPr>
              <a:spcAft>
                <a:spcPts val="0"/>
              </a:spcAft>
            </a:pPr>
            <a:r>
              <a:rPr lang="en-US" b="1" dirty="0">
                <a:latin typeface="Times New Roman" panose="02020603050405020304" pitchFamily="18" charset="0"/>
                <a:ea typeface="Times New Roman" panose="02020603050405020304" pitchFamily="18" charset="0"/>
              </a:rPr>
              <a:t>The power </a:t>
            </a:r>
            <a:r>
              <a:rPr lang="en-US" b="1" dirty="0" smtClean="0">
                <a:latin typeface="Times New Roman" panose="02020603050405020304" pitchFamily="18" charset="0"/>
                <a:ea typeface="Times New Roman" panose="02020603050405020304" pitchFamily="18" charset="0"/>
              </a:rPr>
              <a:t>lost to resistance </a:t>
            </a:r>
            <a:r>
              <a:rPr lang="en-US" b="1" dirty="0">
                <a:latin typeface="Times New Roman" panose="02020603050405020304" pitchFamily="18" charset="0"/>
                <a:ea typeface="Times New Roman" panose="02020603050405020304" pitchFamily="18" charset="0"/>
              </a:rPr>
              <a:t>must remain unchanged</a:t>
            </a:r>
            <a:endParaRPr lang="en-US" b="1" dirty="0">
              <a:effectLst/>
              <a:latin typeface="Times New Roman" panose="02020603050405020304" pitchFamily="18" charset="0"/>
              <a:ea typeface="Times New Roman" panose="02020603050405020304" pitchFamily="18" charset="0"/>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552436344"/>
              </p:ext>
            </p:extLst>
          </p:nvPr>
        </p:nvGraphicFramePr>
        <p:xfrm>
          <a:off x="560512" y="4689370"/>
          <a:ext cx="2814858" cy="720080"/>
        </p:xfrm>
        <a:graphic>
          <a:graphicData uri="http://schemas.openxmlformats.org/presentationml/2006/ole">
            <mc:AlternateContent xmlns:mc="http://schemas.openxmlformats.org/markup-compatibility/2006">
              <mc:Choice xmlns:v="urn:schemas-microsoft-com:vml" Requires="v">
                <p:oleObj spid="_x0000_s38142" name="Kaava" r:id="rId7" imgW="1638300" imgH="419100" progId="Equation.3">
                  <p:embed/>
                </p:oleObj>
              </mc:Choice>
              <mc:Fallback>
                <p:oleObj name="Kaava" r:id="rId7" imgW="1638300" imgH="419100"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0512" y="4689370"/>
                        <a:ext cx="2814858" cy="720080"/>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623503313"/>
              </p:ext>
            </p:extLst>
          </p:nvPr>
        </p:nvGraphicFramePr>
        <p:xfrm>
          <a:off x="4016896" y="4662231"/>
          <a:ext cx="4120311" cy="693865"/>
        </p:xfrm>
        <a:graphic>
          <a:graphicData uri="http://schemas.openxmlformats.org/presentationml/2006/ole">
            <mc:AlternateContent xmlns:mc="http://schemas.openxmlformats.org/markup-compatibility/2006">
              <mc:Choice xmlns:v="urn:schemas-microsoft-com:vml" Requires="v">
                <p:oleObj spid="_x0000_s38143" name="Kaava" r:id="rId9" imgW="2260440" imgH="380880" progId="Equation.3">
                  <p:embed/>
                </p:oleObj>
              </mc:Choice>
              <mc:Fallback>
                <p:oleObj name="Kaava" r:id="rId9" imgW="2260440" imgH="380880" progId="Equation.3">
                  <p:embed/>
                  <p:pic>
                    <p:nvPicPr>
                      <p:cNvPr id="0" name="Object 6"/>
                      <p:cNvPicPr>
                        <a:picLocks noChangeAspect="1" noChangeArrowheads="1"/>
                      </p:cNvPicPr>
                      <p:nvPr/>
                    </p:nvPicPr>
                    <p:blipFill>
                      <a:blip r:embed="rId10"/>
                      <a:srcRect/>
                      <a:stretch>
                        <a:fillRect/>
                      </a:stretch>
                    </p:blipFill>
                    <p:spPr bwMode="auto">
                      <a:xfrm>
                        <a:off x="4016896" y="4662231"/>
                        <a:ext cx="4120311" cy="693865"/>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230443937"/>
              </p:ext>
            </p:extLst>
          </p:nvPr>
        </p:nvGraphicFramePr>
        <p:xfrm>
          <a:off x="1133475" y="5842000"/>
          <a:ext cx="4097338" cy="711200"/>
        </p:xfrm>
        <a:graphic>
          <a:graphicData uri="http://schemas.openxmlformats.org/presentationml/2006/ole">
            <mc:AlternateContent xmlns:mc="http://schemas.openxmlformats.org/markup-compatibility/2006">
              <mc:Choice xmlns:v="urn:schemas-microsoft-com:vml" Requires="v">
                <p:oleObj spid="_x0000_s38144" name="Equation" r:id="rId11" imgW="2565360" imgH="444240" progId="Equation.3">
                  <p:embed/>
                </p:oleObj>
              </mc:Choice>
              <mc:Fallback>
                <p:oleObj name="Equation" r:id="rId11" imgW="2565360" imgH="444240" progId="Equation.3">
                  <p:embed/>
                  <p:pic>
                    <p:nvPicPr>
                      <p:cNvPr id="0" name="Object 8"/>
                      <p:cNvPicPr>
                        <a:picLocks noChangeAspect="1" noChangeArrowheads="1"/>
                      </p:cNvPicPr>
                      <p:nvPr/>
                    </p:nvPicPr>
                    <p:blipFill>
                      <a:blip r:embed="rId12"/>
                      <a:srcRect/>
                      <a:stretch>
                        <a:fillRect/>
                      </a:stretch>
                    </p:blipFill>
                    <p:spPr bwMode="auto">
                      <a:xfrm>
                        <a:off x="1133475" y="5842000"/>
                        <a:ext cx="4097338" cy="711200"/>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284090835"/>
              </p:ext>
            </p:extLst>
          </p:nvPr>
        </p:nvGraphicFramePr>
        <p:xfrm>
          <a:off x="6599291" y="5761283"/>
          <a:ext cx="1095325" cy="833358"/>
        </p:xfrm>
        <a:graphic>
          <a:graphicData uri="http://schemas.openxmlformats.org/presentationml/2006/ole">
            <mc:AlternateContent xmlns:mc="http://schemas.openxmlformats.org/markup-compatibility/2006">
              <mc:Choice xmlns:v="urn:schemas-microsoft-com:vml" Requires="v">
                <p:oleObj spid="_x0000_s38145" name="Kaava" r:id="rId13" imgW="533160" imgH="406080" progId="Equation.3">
                  <p:embed/>
                </p:oleObj>
              </mc:Choice>
              <mc:Fallback>
                <p:oleObj name="Kaava" r:id="rId13" imgW="533160" imgH="406080" progId="Equation.3">
                  <p:embed/>
                  <p:pic>
                    <p:nvPicPr>
                      <p:cNvPr id="0" name="Object 10"/>
                      <p:cNvPicPr>
                        <a:picLocks noChangeAspect="1" noChangeArrowheads="1"/>
                      </p:cNvPicPr>
                      <p:nvPr/>
                    </p:nvPicPr>
                    <p:blipFill>
                      <a:blip r:embed="rId14"/>
                      <a:srcRect/>
                      <a:stretch>
                        <a:fillRect/>
                      </a:stretch>
                    </p:blipFill>
                    <p:spPr bwMode="auto">
                      <a:xfrm>
                        <a:off x="6599291" y="5761283"/>
                        <a:ext cx="1095325" cy="833358"/>
                      </a:xfrm>
                      <a:prstGeom prst="rect">
                        <a:avLst/>
                      </a:prstGeom>
                      <a:noFill/>
                      <a:ln>
                        <a:solidFill>
                          <a:srgbClr val="FF0000"/>
                        </a:solidFill>
                      </a:ln>
                    </p:spPr>
                  </p:pic>
                </p:oleObj>
              </mc:Fallback>
            </mc:AlternateContent>
          </a:graphicData>
        </a:graphic>
      </p:graphicFrame>
    </p:spTree>
    <p:extLst>
      <p:ext uri="{BB962C8B-B14F-4D97-AF65-F5344CB8AC3E}">
        <p14:creationId xmlns:p14="http://schemas.microsoft.com/office/powerpoint/2010/main" val="1478249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3</a:t>
            </a:r>
            <a:r>
              <a:rPr lang="en-US" dirty="0" smtClean="0">
                <a:sym typeface="Symbol" panose="05050102010706020507" pitchFamily="18" charset="2"/>
              </a:rPr>
              <a:t/>
            </a:r>
            <a:br>
              <a:rPr lang="en-US" dirty="0" smtClean="0">
                <a:sym typeface="Symbol" panose="05050102010706020507" pitchFamily="18" charset="2"/>
              </a:rPr>
            </a:br>
            <a:r>
              <a:rPr lang="en-US" dirty="0"/>
              <a:t/>
            </a:r>
            <a:br>
              <a:rPr lang="en-US" dirty="0"/>
            </a:br>
            <a:endParaRPr lang="en-US" dirty="0"/>
          </a:p>
        </p:txBody>
      </p:sp>
      <p:sp>
        <p:nvSpPr>
          <p:cNvPr id="3" name="Rectangle 2"/>
          <p:cNvSpPr/>
          <p:nvPr/>
        </p:nvSpPr>
        <p:spPr>
          <a:xfrm>
            <a:off x="1928664" y="1916832"/>
            <a:ext cx="4953000" cy="3416320"/>
          </a:xfrm>
          <a:prstGeom prst="rect">
            <a:avLst/>
          </a:prstGeom>
        </p:spPr>
        <p:txBody>
          <a:bodyPr>
            <a:spAutoFit/>
          </a:bodyPr>
          <a:lstStyle/>
          <a:p>
            <a:pPr>
              <a:spcAft>
                <a:spcPts val="0"/>
              </a:spcAft>
            </a:pPr>
            <a:r>
              <a:rPr lang="en-US" dirty="0">
                <a:latin typeface="Times New Roman" panose="02020603050405020304" pitchFamily="18" charset="0"/>
                <a:ea typeface="Times New Roman" panose="02020603050405020304" pitchFamily="18" charset="0"/>
              </a:rPr>
              <a:t>A delta-connected three-phase load of (80+j60) </a:t>
            </a:r>
            <a:r>
              <a:rPr lang="en-US" dirty="0">
                <a:latin typeface="Times New Roman" panose="02020603050405020304" pitchFamily="18" charset="0"/>
                <a:ea typeface="Times New Roman" panose="02020603050405020304" pitchFamily="18" charset="0"/>
                <a:sym typeface="Symbol" panose="05050102010706020507" pitchFamily="18" charset="2"/>
              </a:rPr>
              <a:t></a:t>
            </a:r>
            <a:r>
              <a:rPr lang="en-US" dirty="0">
                <a:latin typeface="Times New Roman" panose="02020603050405020304" pitchFamily="18" charset="0"/>
                <a:ea typeface="Times New Roman" panose="02020603050405020304" pitchFamily="18" charset="0"/>
              </a:rPr>
              <a:t> per phase is connected to a </a:t>
            </a:r>
            <a:r>
              <a:rPr lang="en-US" dirty="0" smtClean="0">
                <a:latin typeface="Times New Roman" panose="02020603050405020304" pitchFamily="18" charset="0"/>
                <a:ea typeface="Times New Roman" panose="02020603050405020304" pitchFamily="18" charset="0"/>
              </a:rPr>
              <a:t>440-V </a:t>
            </a:r>
            <a:r>
              <a:rPr lang="en-US" dirty="0">
                <a:latin typeface="Times New Roman" panose="02020603050405020304" pitchFamily="18" charset="0"/>
                <a:ea typeface="Times New Roman" panose="02020603050405020304" pitchFamily="18" charset="0"/>
              </a:rPr>
              <a:t>three-phase supply. Calculate:</a:t>
            </a:r>
            <a:endParaRPr lang="en-US" sz="1200" dirty="0">
              <a:latin typeface="Times New Roman" panose="02020603050405020304" pitchFamily="18" charset="0"/>
              <a:ea typeface="Times New Roman" panose="02020603050405020304" pitchFamily="18" charset="0"/>
            </a:endParaRPr>
          </a:p>
          <a:p>
            <a:pPr lvl="0">
              <a:spcAft>
                <a:spcPts val="0"/>
              </a:spcAft>
              <a:tabLst>
                <a:tab pos="228600" algn="l"/>
              </a:tabLst>
            </a:pPr>
            <a:endParaRPr lang="en-US" sz="1200" dirty="0">
              <a:latin typeface="Times New Roman" panose="02020603050405020304" pitchFamily="18" charset="0"/>
              <a:ea typeface="Times New Roman" panose="02020603050405020304" pitchFamily="18" charset="0"/>
            </a:endParaRPr>
          </a:p>
          <a:p>
            <a:pPr marL="571500" indent="-342900">
              <a:buFont typeface="+mj-lt"/>
              <a:buAutoNum type="alphaLcParenR"/>
            </a:pPr>
            <a:r>
              <a:rPr lang="en-US" dirty="0" smtClean="0">
                <a:latin typeface="Times New Roman" panose="02020603050405020304" pitchFamily="18" charset="0"/>
                <a:ea typeface="Times New Roman" panose="02020603050405020304" pitchFamily="18" charset="0"/>
              </a:rPr>
              <a:t>the current in the load component</a:t>
            </a:r>
            <a:endParaRPr lang="en-US" dirty="0">
              <a:latin typeface="Times New Roman" panose="02020603050405020304" pitchFamily="18" charset="0"/>
              <a:ea typeface="Times New Roman" panose="02020603050405020304" pitchFamily="18" charset="0"/>
            </a:endParaRPr>
          </a:p>
          <a:p>
            <a:pPr marL="228600">
              <a:spcAft>
                <a:spcPts val="0"/>
              </a:spcAft>
            </a:pPr>
            <a:endParaRPr lang="en-US" dirty="0" smtClean="0">
              <a:latin typeface="Times New Roman" panose="02020603050405020304" pitchFamily="18" charset="0"/>
              <a:ea typeface="Times New Roman" panose="02020603050405020304" pitchFamily="18" charset="0"/>
            </a:endParaRPr>
          </a:p>
          <a:p>
            <a:pPr marL="571500" indent="-342900">
              <a:buFont typeface="+mj-lt"/>
              <a:buAutoNum type="alphaLcParenR" startAt="2"/>
            </a:pPr>
            <a:r>
              <a:rPr lang="en-US" dirty="0">
                <a:latin typeface="Times New Roman" panose="02020603050405020304" pitchFamily="18" charset="0"/>
                <a:ea typeface="Times New Roman" panose="02020603050405020304" pitchFamily="18" charset="0"/>
              </a:rPr>
              <a:t>the </a:t>
            </a:r>
            <a:r>
              <a:rPr lang="en-US" dirty="0" smtClean="0">
                <a:latin typeface="Times New Roman" panose="02020603050405020304" pitchFamily="18" charset="0"/>
                <a:ea typeface="Times New Roman" panose="02020603050405020304" pitchFamily="18" charset="0"/>
              </a:rPr>
              <a:t>current in the phase of power line</a:t>
            </a:r>
          </a:p>
          <a:p>
            <a:pPr marL="571500" indent="-342900">
              <a:buFont typeface="+mj-lt"/>
              <a:buAutoNum type="alphaLcParenR" startAt="2"/>
            </a:pPr>
            <a:endParaRPr lang="en-US" dirty="0" smtClean="0">
              <a:latin typeface="Times New Roman" panose="02020603050405020304" pitchFamily="18" charset="0"/>
              <a:ea typeface="Times New Roman" panose="02020603050405020304" pitchFamily="18" charset="0"/>
            </a:endParaRPr>
          </a:p>
          <a:p>
            <a:pPr marL="571500" indent="-342900">
              <a:buFont typeface="+mj-lt"/>
              <a:buAutoNum type="alphaLcParenR" startAt="2"/>
            </a:pPr>
            <a:r>
              <a:rPr lang="en-US" dirty="0">
                <a:latin typeface="Times New Roman" panose="02020603050405020304" pitchFamily="18" charset="0"/>
                <a:ea typeface="Times New Roman" panose="02020603050405020304" pitchFamily="18" charset="0"/>
              </a:rPr>
              <a:t>the total real power consumed (active power).</a:t>
            </a:r>
            <a:endParaRPr lang="en-US" sz="1200" dirty="0">
              <a:latin typeface="Times New Roman" panose="02020603050405020304" pitchFamily="18" charset="0"/>
              <a:ea typeface="Times New Roman" panose="02020603050405020304" pitchFamily="18" charset="0"/>
            </a:endParaRPr>
          </a:p>
          <a:p>
            <a:pPr marL="571500" indent="-342900">
              <a:buFont typeface="+mj-lt"/>
              <a:buAutoNum type="alphaLcParenR" startAt="2"/>
            </a:pPr>
            <a:endParaRPr lang="en-US" dirty="0">
              <a:latin typeface="Times New Roman" panose="02020603050405020304" pitchFamily="18" charset="0"/>
              <a:ea typeface="Times New Roman" panose="02020603050405020304" pitchFamily="18" charset="0"/>
            </a:endParaRPr>
          </a:p>
          <a:p>
            <a:pPr marL="571500" indent="-342900">
              <a:buFont typeface="+mj-lt"/>
              <a:buAutoNum type="alphaLcParenR" startAt="2"/>
            </a:pPr>
            <a:endParaRPr lang="en-US" dirty="0" smtClean="0">
              <a:latin typeface="Times New Roman" panose="02020603050405020304" pitchFamily="18" charset="0"/>
              <a:ea typeface="Times New Roman" panose="02020603050405020304" pitchFamily="18" charset="0"/>
            </a:endParaRPr>
          </a:p>
          <a:p>
            <a:pPr marL="571500" indent="-342900">
              <a:buFont typeface="+mj-lt"/>
              <a:buAutoNum type="alphaLcParenR" startAt="2"/>
            </a:pPr>
            <a:endParaRPr lang="en-US" sz="1200" dirty="0">
              <a:latin typeface="Times New Roman" panose="02020603050405020304" pitchFamily="18" charset="0"/>
              <a:ea typeface="Times New Roman" panose="02020603050405020304" pitchFamily="18" charset="0"/>
            </a:endParaRPr>
          </a:p>
          <a:p>
            <a:pPr marL="571500" indent="-342900">
              <a:spcAft>
                <a:spcPts val="0"/>
              </a:spcAft>
              <a:buFont typeface="+mj-lt"/>
              <a:buAutoNum type="alphaLcParenR" startAt="2"/>
            </a:pPr>
            <a:endParaRPr lang="en-US"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3857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br>
              <a:rPr lang="en-US" dirty="0" smtClean="0"/>
            </a:br>
            <a:r>
              <a:rPr lang="en-US" dirty="0" smtClean="0"/>
              <a:t>a) Current in the load component</a:t>
            </a:r>
            <a:endParaRPr lang="en-US" dirty="0"/>
          </a:p>
        </p:txBody>
      </p:sp>
      <p:sp>
        <p:nvSpPr>
          <p:cNvPr id="3" name="Content Placeholder 2"/>
          <p:cNvSpPr>
            <a:spLocks noGrp="1"/>
          </p:cNvSpPr>
          <p:nvPr>
            <p:ph idx="1"/>
          </p:nvPr>
        </p:nvSpPr>
        <p:spPr/>
        <p:txBody>
          <a:bodyPr/>
          <a:lstStyle/>
          <a:p>
            <a:pPr marL="0" lvl="0" indent="0" algn="just">
              <a:spcBef>
                <a:spcPts val="1800"/>
              </a:spcBef>
              <a:buNone/>
            </a:pPr>
            <a:r>
              <a:rPr lang="fi-FI" dirty="0" smtClean="0"/>
              <a:t>In delta </a:t>
            </a:r>
            <a:r>
              <a:rPr lang="fi-FI" dirty="0" err="1" smtClean="0"/>
              <a:t>connected</a:t>
            </a:r>
            <a:r>
              <a:rPr lang="fi-FI" dirty="0" smtClean="0"/>
              <a:t> </a:t>
            </a:r>
            <a:r>
              <a:rPr lang="fi-FI" dirty="0" err="1" smtClean="0"/>
              <a:t>load</a:t>
            </a:r>
            <a:r>
              <a:rPr lang="fi-FI" dirty="0" smtClean="0"/>
              <a:t>, the </a:t>
            </a:r>
            <a:r>
              <a:rPr lang="fi-FI" dirty="0" err="1" smtClean="0"/>
              <a:t>voltage</a:t>
            </a:r>
            <a:r>
              <a:rPr lang="fi-FI" dirty="0" smtClean="0"/>
              <a:t> </a:t>
            </a:r>
            <a:r>
              <a:rPr lang="fi-FI" dirty="0" err="1" smtClean="0"/>
              <a:t>across</a:t>
            </a:r>
            <a:r>
              <a:rPr lang="fi-FI" dirty="0" smtClean="0"/>
              <a:t> the </a:t>
            </a:r>
            <a:r>
              <a:rPr lang="fi-FI" dirty="0" err="1" smtClean="0"/>
              <a:t>load</a:t>
            </a:r>
            <a:r>
              <a:rPr lang="fi-FI" dirty="0" smtClean="0"/>
              <a:t> component is </a:t>
            </a:r>
            <a:r>
              <a:rPr lang="fi-FI" dirty="0" err="1" smtClean="0"/>
              <a:t>line</a:t>
            </a:r>
            <a:r>
              <a:rPr lang="fi-FI" dirty="0" smtClean="0"/>
              <a:t> </a:t>
            </a:r>
            <a:r>
              <a:rPr lang="fi-FI" dirty="0" err="1" smtClean="0"/>
              <a:t>voltage</a:t>
            </a:r>
            <a:r>
              <a:rPr lang="fi-FI" dirty="0" smtClean="0"/>
              <a:t>, i.e. </a:t>
            </a:r>
            <a:r>
              <a:rPr lang="fi-FI" dirty="0" err="1" smtClean="0"/>
              <a:t>phase-to-phase</a:t>
            </a:r>
            <a:r>
              <a:rPr lang="fi-FI" dirty="0" smtClean="0"/>
              <a:t> </a:t>
            </a:r>
            <a:r>
              <a:rPr lang="fi-FI" dirty="0" err="1" smtClean="0"/>
              <a:t>voltage</a:t>
            </a:r>
            <a:r>
              <a:rPr lang="fi-FI" dirty="0" smtClean="0"/>
              <a:t>: </a:t>
            </a:r>
          </a:p>
          <a:p>
            <a:pPr marL="0" lvl="0" indent="0" algn="just">
              <a:spcBef>
                <a:spcPts val="1800"/>
              </a:spcBef>
              <a:buNone/>
            </a:pPr>
            <a:endParaRPr lang="fi-FI" dirty="0" smtClean="0"/>
          </a:p>
          <a:p>
            <a:pPr marL="0" lvl="0" indent="0" algn="just">
              <a:spcBef>
                <a:spcPts val="1800"/>
              </a:spcBef>
              <a:buNone/>
            </a:pPr>
            <a:endParaRPr lang="fi-FI" dirty="0" smtClean="0"/>
          </a:p>
          <a:p>
            <a:pPr marL="0" lvl="0" indent="0" algn="just">
              <a:spcBef>
                <a:spcPts val="1800"/>
              </a:spcBef>
              <a:buNone/>
            </a:pPr>
            <a:r>
              <a:rPr lang="fi-FI" dirty="0" smtClean="0"/>
              <a:t>And the </a:t>
            </a:r>
            <a:r>
              <a:rPr lang="fi-FI" dirty="0" err="1" smtClean="0"/>
              <a:t>current</a:t>
            </a:r>
            <a:r>
              <a:rPr lang="fi-FI" dirty="0" smtClean="0"/>
              <a:t> </a:t>
            </a:r>
          </a:p>
          <a:p>
            <a:pPr marL="0" lvl="0" indent="0" algn="just">
              <a:spcBef>
                <a:spcPts val="1800"/>
              </a:spcBef>
              <a:buNone/>
            </a:pPr>
            <a:r>
              <a:rPr lang="fi-FI" dirty="0" err="1" smtClean="0"/>
              <a:t>flowing</a:t>
            </a:r>
            <a:r>
              <a:rPr lang="fi-FI" dirty="0" smtClean="0"/>
              <a:t> </a:t>
            </a:r>
            <a:r>
              <a:rPr lang="fi-FI" dirty="0" err="1" smtClean="0"/>
              <a:t>through</a:t>
            </a:r>
            <a:r>
              <a:rPr lang="fi-FI" dirty="0" smtClean="0"/>
              <a:t> the </a:t>
            </a:r>
            <a:r>
              <a:rPr lang="fi-FI" dirty="0" err="1" smtClean="0"/>
              <a:t>load</a:t>
            </a:r>
            <a:r>
              <a:rPr lang="fi-FI" dirty="0" smtClean="0"/>
              <a:t> is</a:t>
            </a:r>
            <a:endParaRPr lang="fi-FI" dirty="0"/>
          </a:p>
          <a:p>
            <a:pPr marL="0" lvl="0" indent="0" algn="just">
              <a:spcBef>
                <a:spcPts val="1800"/>
              </a:spcBef>
              <a:buNone/>
            </a:pPr>
            <a:endParaRPr lang="fi-FI" dirty="0" smtClean="0"/>
          </a:p>
          <a:p>
            <a:pPr marL="0" lvl="0" indent="0" algn="just">
              <a:spcBef>
                <a:spcPts val="1800"/>
              </a:spcBef>
              <a:buNone/>
            </a:pPr>
            <a:endParaRPr lang="fi-FI" dirty="0" smtClean="0"/>
          </a:p>
        </p:txBody>
      </p:sp>
      <p:graphicFrame>
        <p:nvGraphicFramePr>
          <p:cNvPr id="4" name="Object 5"/>
          <p:cNvGraphicFramePr>
            <a:graphicFrameLocks noChangeAspect="1"/>
          </p:cNvGraphicFramePr>
          <p:nvPr>
            <p:extLst>
              <p:ext uri="{D42A27DB-BD31-4B8C-83A1-F6EECF244321}">
                <p14:modId xmlns:p14="http://schemas.microsoft.com/office/powerpoint/2010/main" val="3237437754"/>
              </p:ext>
            </p:extLst>
          </p:nvPr>
        </p:nvGraphicFramePr>
        <p:xfrm>
          <a:off x="779781" y="5156057"/>
          <a:ext cx="5066309" cy="649207"/>
        </p:xfrm>
        <a:graphic>
          <a:graphicData uri="http://schemas.openxmlformats.org/presentationml/2006/ole">
            <mc:AlternateContent xmlns:mc="http://schemas.openxmlformats.org/markup-compatibility/2006">
              <mc:Choice xmlns:v="urn:schemas-microsoft-com:vml" Requires="v">
                <p:oleObj spid="_x0000_s38953" name="Kaava" r:id="rId3" imgW="3085920" imgH="457200" progId="Equation.3">
                  <p:embed/>
                </p:oleObj>
              </mc:Choice>
              <mc:Fallback>
                <p:oleObj name="Kaava" r:id="rId3" imgW="3085920" imgH="457200" progId="Equation.3">
                  <p:embed/>
                  <p:pic>
                    <p:nvPicPr>
                      <p:cNvPr id="0" name=""/>
                      <p:cNvPicPr>
                        <a:picLocks noChangeAspect="1" noChangeArrowheads="1"/>
                      </p:cNvPicPr>
                      <p:nvPr/>
                    </p:nvPicPr>
                    <p:blipFill>
                      <a:blip r:embed="rId4"/>
                      <a:srcRect/>
                      <a:stretch>
                        <a:fillRect/>
                      </a:stretch>
                    </p:blipFill>
                    <p:spPr bwMode="auto">
                      <a:xfrm>
                        <a:off x="779781" y="5156057"/>
                        <a:ext cx="5066309" cy="649207"/>
                      </a:xfrm>
                      <a:prstGeom prst="rect">
                        <a:avLst/>
                      </a:prstGeom>
                      <a:noFill/>
                      <a:ln w="19050">
                        <a:solidFill>
                          <a:srgbClr val="C00000"/>
                        </a:solidFill>
                      </a:ln>
                      <a:extLst/>
                    </p:spPr>
                  </p:pic>
                </p:oleObj>
              </mc:Fallback>
            </mc:AlternateContent>
          </a:graphicData>
        </a:graphic>
      </p:graphicFrame>
      <p:pic>
        <p:nvPicPr>
          <p:cNvPr id="5" name="Picture 4"/>
          <p:cNvPicPr>
            <a:picLocks noChangeAspect="1"/>
          </p:cNvPicPr>
          <p:nvPr/>
        </p:nvPicPr>
        <p:blipFill>
          <a:blip r:embed="rId5"/>
          <a:stretch>
            <a:fillRect/>
          </a:stretch>
        </p:blipFill>
        <p:spPr>
          <a:xfrm>
            <a:off x="3690708" y="2744220"/>
            <a:ext cx="3257217" cy="750852"/>
          </a:xfrm>
          <a:prstGeom prst="rect">
            <a:avLst/>
          </a:prstGeom>
        </p:spPr>
      </p:pic>
      <p:sp>
        <p:nvSpPr>
          <p:cNvPr id="6" name="Isosceles Triangle 5"/>
          <p:cNvSpPr/>
          <p:nvPr/>
        </p:nvSpPr>
        <p:spPr bwMode="auto">
          <a:xfrm>
            <a:off x="3944888" y="2996952"/>
            <a:ext cx="72008" cy="72008"/>
          </a:xfrm>
          <a:prstGeom prst="triangl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Calibri" pitchFamily="34" charset="0"/>
            </a:endParaRPr>
          </a:p>
        </p:txBody>
      </p:sp>
      <p:grpSp>
        <p:nvGrpSpPr>
          <p:cNvPr id="26" name="Group 25"/>
          <p:cNvGrpSpPr/>
          <p:nvPr/>
        </p:nvGrpSpPr>
        <p:grpSpPr>
          <a:xfrm rot="2434378">
            <a:off x="7209312" y="3773229"/>
            <a:ext cx="277910" cy="1726427"/>
            <a:chOff x="8750796" y="3459181"/>
            <a:chExt cx="277910" cy="1944544"/>
          </a:xfrm>
        </p:grpSpPr>
        <p:sp>
          <p:nvSpPr>
            <p:cNvPr id="23"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24"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25"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grpSp>
        <p:nvGrpSpPr>
          <p:cNvPr id="27" name="Group 26"/>
          <p:cNvGrpSpPr/>
          <p:nvPr/>
        </p:nvGrpSpPr>
        <p:grpSpPr>
          <a:xfrm rot="19050061">
            <a:off x="8370622" y="3729089"/>
            <a:ext cx="277910" cy="1792897"/>
            <a:chOff x="8750796" y="3459181"/>
            <a:chExt cx="277910" cy="1944544"/>
          </a:xfrm>
        </p:grpSpPr>
        <p:sp>
          <p:nvSpPr>
            <p:cNvPr id="28"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29"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30"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grpSp>
        <p:nvGrpSpPr>
          <p:cNvPr id="31" name="Group 30"/>
          <p:cNvGrpSpPr/>
          <p:nvPr/>
        </p:nvGrpSpPr>
        <p:grpSpPr>
          <a:xfrm rot="5400000">
            <a:off x="7795168" y="4121483"/>
            <a:ext cx="277910" cy="2348218"/>
            <a:chOff x="8750796" y="3459181"/>
            <a:chExt cx="277910" cy="1944544"/>
          </a:xfrm>
        </p:grpSpPr>
        <p:sp>
          <p:nvSpPr>
            <p:cNvPr id="32"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33"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34"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cxnSp>
        <p:nvCxnSpPr>
          <p:cNvPr id="36" name="Straight Connector 35"/>
          <p:cNvCxnSpPr>
            <a:stCxn id="28" idx="0"/>
          </p:cNvCxnSpPr>
          <p:nvPr/>
        </p:nvCxnSpPr>
        <p:spPr bwMode="auto">
          <a:xfrm flipH="1" flipV="1">
            <a:off x="6299920" y="3964595"/>
            <a:ext cx="1604036"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flipH="1">
            <a:off x="5927089" y="5299462"/>
            <a:ext cx="878746" cy="769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flipV="1">
            <a:off x="9102703" y="5286480"/>
            <a:ext cx="8384" cy="703182"/>
          </a:xfrm>
          <a:prstGeom prst="line">
            <a:avLst/>
          </a:prstGeom>
          <a:solidFill>
            <a:schemeClr val="accent1"/>
          </a:solidFill>
          <a:ln w="19050" cap="flat" cmpd="sng" algn="ctr">
            <a:solidFill>
              <a:schemeClr val="tx1"/>
            </a:solidFill>
            <a:prstDash val="solid"/>
            <a:round/>
            <a:headEnd type="none" w="med" len="med"/>
            <a:tailEnd type="none" w="med" len="med"/>
          </a:ln>
          <a:effectLst/>
        </p:spPr>
      </p:cxnSp>
      <p:pic>
        <p:nvPicPr>
          <p:cNvPr id="41" name="Picture 40"/>
          <p:cNvPicPr>
            <a:picLocks noChangeAspect="1"/>
          </p:cNvPicPr>
          <p:nvPr/>
        </p:nvPicPr>
        <p:blipFill>
          <a:blip r:embed="rId6"/>
          <a:stretch>
            <a:fillRect/>
          </a:stretch>
        </p:blipFill>
        <p:spPr>
          <a:xfrm>
            <a:off x="6472700" y="4314499"/>
            <a:ext cx="485775" cy="457200"/>
          </a:xfrm>
          <a:prstGeom prst="rect">
            <a:avLst/>
          </a:prstGeom>
        </p:spPr>
      </p:pic>
      <p:pic>
        <p:nvPicPr>
          <p:cNvPr id="42" name="Picture 41"/>
          <p:cNvPicPr>
            <a:picLocks noChangeAspect="1"/>
          </p:cNvPicPr>
          <p:nvPr/>
        </p:nvPicPr>
        <p:blipFill>
          <a:blip r:embed="rId6"/>
          <a:stretch>
            <a:fillRect/>
          </a:stretch>
        </p:blipFill>
        <p:spPr>
          <a:xfrm>
            <a:off x="8747637" y="4167954"/>
            <a:ext cx="485775" cy="457200"/>
          </a:xfrm>
          <a:prstGeom prst="rect">
            <a:avLst/>
          </a:prstGeom>
        </p:spPr>
      </p:pic>
      <p:pic>
        <p:nvPicPr>
          <p:cNvPr id="43" name="Picture 42"/>
          <p:cNvPicPr>
            <a:picLocks noChangeAspect="1"/>
          </p:cNvPicPr>
          <p:nvPr/>
        </p:nvPicPr>
        <p:blipFill>
          <a:blip r:embed="rId6"/>
          <a:stretch>
            <a:fillRect/>
          </a:stretch>
        </p:blipFill>
        <p:spPr>
          <a:xfrm>
            <a:off x="7668955" y="5496615"/>
            <a:ext cx="485775" cy="457200"/>
          </a:xfrm>
          <a:prstGeom prst="rect">
            <a:avLst/>
          </a:prstGeom>
        </p:spPr>
      </p:pic>
      <p:pic>
        <p:nvPicPr>
          <p:cNvPr id="45" name="Picture 44"/>
          <p:cNvPicPr>
            <a:picLocks noChangeAspect="1"/>
          </p:cNvPicPr>
          <p:nvPr/>
        </p:nvPicPr>
        <p:blipFill>
          <a:blip r:embed="rId7"/>
          <a:stretch>
            <a:fillRect/>
          </a:stretch>
        </p:blipFill>
        <p:spPr>
          <a:xfrm>
            <a:off x="5982444" y="4371649"/>
            <a:ext cx="266700" cy="342900"/>
          </a:xfrm>
          <a:prstGeom prst="rect">
            <a:avLst/>
          </a:prstGeom>
        </p:spPr>
      </p:pic>
      <p:cxnSp>
        <p:nvCxnSpPr>
          <p:cNvPr id="47" name="Straight Arrow Connector 46"/>
          <p:cNvCxnSpPr/>
          <p:nvPr/>
        </p:nvCxnSpPr>
        <p:spPr bwMode="auto">
          <a:xfrm flipH="1">
            <a:off x="6095103" y="4112117"/>
            <a:ext cx="348833" cy="1074610"/>
          </a:xfrm>
          <a:prstGeom prst="straightConnector1">
            <a:avLst/>
          </a:prstGeom>
          <a:solidFill>
            <a:schemeClr val="accent1"/>
          </a:solidFill>
          <a:ln w="9525" cap="flat" cmpd="sng" algn="ctr">
            <a:solidFill>
              <a:schemeClr val="tx1"/>
            </a:solidFill>
            <a:prstDash val="solid"/>
            <a:round/>
            <a:headEnd type="triangle"/>
            <a:tailEnd type="triangle"/>
          </a:ln>
          <a:effectLst/>
        </p:spPr>
      </p:cxnSp>
      <p:cxnSp>
        <p:nvCxnSpPr>
          <p:cNvPr id="50" name="Straight Arrow Connector 49"/>
          <p:cNvCxnSpPr/>
          <p:nvPr/>
        </p:nvCxnSpPr>
        <p:spPr bwMode="auto">
          <a:xfrm>
            <a:off x="6659960" y="3729833"/>
            <a:ext cx="73723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p:cNvCxnSpPr/>
          <p:nvPr/>
        </p:nvCxnSpPr>
        <p:spPr bwMode="auto">
          <a:xfrm flipH="1">
            <a:off x="7433865" y="4489209"/>
            <a:ext cx="339660" cy="47638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pic>
        <p:nvPicPr>
          <p:cNvPr id="53" name="Picture 52"/>
          <p:cNvPicPr>
            <a:picLocks noChangeAspect="1"/>
          </p:cNvPicPr>
          <p:nvPr/>
        </p:nvPicPr>
        <p:blipFill>
          <a:blip r:embed="rId8"/>
          <a:stretch>
            <a:fillRect/>
          </a:stretch>
        </p:blipFill>
        <p:spPr>
          <a:xfrm>
            <a:off x="7685389" y="4457454"/>
            <a:ext cx="333375" cy="581025"/>
          </a:xfrm>
          <a:prstGeom prst="rect">
            <a:avLst/>
          </a:prstGeom>
        </p:spPr>
      </p:pic>
      <p:sp>
        <p:nvSpPr>
          <p:cNvPr id="54" name="TextBox 53"/>
          <p:cNvSpPr txBox="1"/>
          <p:nvPr/>
        </p:nvSpPr>
        <p:spPr>
          <a:xfrm>
            <a:off x="6698232" y="3385907"/>
            <a:ext cx="1561646" cy="369332"/>
          </a:xfrm>
          <a:prstGeom prst="rect">
            <a:avLst/>
          </a:prstGeom>
          <a:noFill/>
        </p:spPr>
        <p:txBody>
          <a:bodyPr wrap="none" rtlCol="0">
            <a:spAutoFit/>
          </a:bodyPr>
          <a:lstStyle/>
          <a:p>
            <a:r>
              <a:rPr lang="en-US" dirty="0" err="1" smtClean="0"/>
              <a:t>I</a:t>
            </a:r>
            <a:r>
              <a:rPr lang="en-US" sz="1100" dirty="0" err="1" smtClean="0"/>
              <a:t>phase</a:t>
            </a:r>
            <a:r>
              <a:rPr lang="en-US" sz="1100" dirty="0" smtClean="0"/>
              <a:t>, power system</a:t>
            </a:r>
            <a:endParaRPr lang="en-US" dirty="0"/>
          </a:p>
        </p:txBody>
      </p:sp>
    </p:spTree>
    <p:extLst>
      <p:ext uri="{BB962C8B-B14F-4D97-AF65-F5344CB8AC3E}">
        <p14:creationId xmlns:p14="http://schemas.microsoft.com/office/powerpoint/2010/main" val="344081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par>
                                <p:cTn id="13" presetID="10" presetClass="entr" presetSubtype="0" fill="hold" nodeType="with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childTnLst>
                                </p:cTn>
                              </p:par>
                              <p:par>
                                <p:cTn id="16" presetID="10" presetClass="entr" presetSubtype="0" fill="hold"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500"/>
                                        <p:tgtEl>
                                          <p:spTgt spid="31"/>
                                        </p:tgtEl>
                                      </p:cBhvr>
                                    </p:animEffect>
                                  </p:childTnLst>
                                </p:cTn>
                              </p:par>
                              <p:par>
                                <p:cTn id="19" presetID="10"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fade">
                                      <p:cBhvr>
                                        <p:cTn id="21" dur="500"/>
                                        <p:tgtEl>
                                          <p:spTgt spid="36"/>
                                        </p:tgtEl>
                                      </p:cBhvr>
                                    </p:animEffect>
                                  </p:childTnLst>
                                </p:cTn>
                              </p:par>
                              <p:par>
                                <p:cTn id="22" presetID="10" presetClass="entr" presetSubtype="0" fill="hold"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fade">
                                      <p:cBhvr>
                                        <p:cTn id="24" dur="500"/>
                                        <p:tgtEl>
                                          <p:spTgt spid="37"/>
                                        </p:tgtEl>
                                      </p:cBhvr>
                                    </p:animEffect>
                                  </p:childTnLst>
                                </p:cTn>
                              </p:par>
                              <p:par>
                                <p:cTn id="25" presetID="10" presetClass="entr" presetSubtype="0"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par>
                                <p:cTn id="28" presetID="10" presetClass="entr" presetSubtype="0" fill="hold" nodeType="with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fade">
                                      <p:cBhvr>
                                        <p:cTn id="30" dur="500"/>
                                        <p:tgtEl>
                                          <p:spTgt spid="41"/>
                                        </p:tgtEl>
                                      </p:cBhvr>
                                    </p:animEffect>
                                  </p:childTnLst>
                                </p:cTn>
                              </p:par>
                              <p:par>
                                <p:cTn id="31" presetID="10" presetClass="entr" presetSubtype="0" fill="hold" nodeType="withEffect">
                                  <p:stCondLst>
                                    <p:cond delay="0"/>
                                  </p:stCondLst>
                                  <p:childTnLst>
                                    <p:set>
                                      <p:cBhvr>
                                        <p:cTn id="32" dur="1" fill="hold">
                                          <p:stCondLst>
                                            <p:cond delay="0"/>
                                          </p:stCondLst>
                                        </p:cTn>
                                        <p:tgtEl>
                                          <p:spTgt spid="42"/>
                                        </p:tgtEl>
                                        <p:attrNameLst>
                                          <p:attrName>style.visibility</p:attrName>
                                        </p:attrNameLst>
                                      </p:cBhvr>
                                      <p:to>
                                        <p:strVal val="visible"/>
                                      </p:to>
                                    </p:set>
                                    <p:animEffect transition="in" filter="fade">
                                      <p:cBhvr>
                                        <p:cTn id="33" dur="500"/>
                                        <p:tgtEl>
                                          <p:spTgt spid="42"/>
                                        </p:tgtEl>
                                      </p:cBhvr>
                                    </p:animEffect>
                                  </p:childTnLst>
                                </p:cTn>
                              </p:par>
                              <p:par>
                                <p:cTn id="34" presetID="10" presetClass="entr" presetSubtype="0" fill="hold" nodeType="withEffect">
                                  <p:stCondLst>
                                    <p:cond delay="0"/>
                                  </p:stCondLst>
                                  <p:childTnLst>
                                    <p:set>
                                      <p:cBhvr>
                                        <p:cTn id="35" dur="1" fill="hold">
                                          <p:stCondLst>
                                            <p:cond delay="0"/>
                                          </p:stCondLst>
                                        </p:cTn>
                                        <p:tgtEl>
                                          <p:spTgt spid="43"/>
                                        </p:tgtEl>
                                        <p:attrNameLst>
                                          <p:attrName>style.visibility</p:attrName>
                                        </p:attrNameLst>
                                      </p:cBhvr>
                                      <p:to>
                                        <p:strVal val="visible"/>
                                      </p:to>
                                    </p:set>
                                    <p:animEffect transition="in" filter="fade">
                                      <p:cBhvr>
                                        <p:cTn id="36" dur="500"/>
                                        <p:tgtEl>
                                          <p:spTgt spid="43"/>
                                        </p:tgtEl>
                                      </p:cBhvr>
                                    </p:animEffect>
                                  </p:childTnLst>
                                </p:cTn>
                              </p:par>
                              <p:par>
                                <p:cTn id="37" presetID="10" presetClass="entr" presetSubtype="0" fill="hold" nodeType="with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fade">
                                      <p:cBhvr>
                                        <p:cTn id="39" dur="500"/>
                                        <p:tgtEl>
                                          <p:spTgt spid="45"/>
                                        </p:tgtEl>
                                      </p:cBhvr>
                                    </p:animEffect>
                                  </p:childTnLst>
                                </p:cTn>
                              </p:par>
                              <p:par>
                                <p:cTn id="40" presetID="10" presetClass="entr" presetSubtype="0" fill="hold" nodeType="withEffect">
                                  <p:stCondLst>
                                    <p:cond delay="0"/>
                                  </p:stCondLst>
                                  <p:childTnLst>
                                    <p:set>
                                      <p:cBhvr>
                                        <p:cTn id="41" dur="1" fill="hold">
                                          <p:stCondLst>
                                            <p:cond delay="0"/>
                                          </p:stCondLst>
                                        </p:cTn>
                                        <p:tgtEl>
                                          <p:spTgt spid="47"/>
                                        </p:tgtEl>
                                        <p:attrNameLst>
                                          <p:attrName>style.visibility</p:attrName>
                                        </p:attrNameLst>
                                      </p:cBhvr>
                                      <p:to>
                                        <p:strVal val="visible"/>
                                      </p:to>
                                    </p:set>
                                    <p:animEffect transition="in" filter="fade">
                                      <p:cBhvr>
                                        <p:cTn id="42" dur="500"/>
                                        <p:tgtEl>
                                          <p:spTgt spid="47"/>
                                        </p:tgtEl>
                                      </p:cBhvr>
                                    </p:animEffect>
                                  </p:childTnLst>
                                </p:cTn>
                              </p:par>
                              <p:par>
                                <p:cTn id="43" presetID="10" presetClass="entr" presetSubtype="0" fill="hold" nodeType="with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fade">
                                      <p:cBhvr>
                                        <p:cTn id="45" dur="500"/>
                                        <p:tgtEl>
                                          <p:spTgt spid="50"/>
                                        </p:tgtEl>
                                      </p:cBhvr>
                                    </p:animEffect>
                                  </p:childTnLst>
                                </p:cTn>
                              </p:par>
                              <p:par>
                                <p:cTn id="46" presetID="10" presetClass="entr" presetSubtype="0" fill="hold" nodeType="withEffect">
                                  <p:stCondLst>
                                    <p:cond delay="0"/>
                                  </p:stCondLst>
                                  <p:childTnLst>
                                    <p:set>
                                      <p:cBhvr>
                                        <p:cTn id="47" dur="1" fill="hold">
                                          <p:stCondLst>
                                            <p:cond delay="0"/>
                                          </p:stCondLst>
                                        </p:cTn>
                                        <p:tgtEl>
                                          <p:spTgt spid="51"/>
                                        </p:tgtEl>
                                        <p:attrNameLst>
                                          <p:attrName>style.visibility</p:attrName>
                                        </p:attrNameLst>
                                      </p:cBhvr>
                                      <p:to>
                                        <p:strVal val="visible"/>
                                      </p:to>
                                    </p:set>
                                    <p:animEffect transition="in" filter="fade">
                                      <p:cBhvr>
                                        <p:cTn id="48" dur="500"/>
                                        <p:tgtEl>
                                          <p:spTgt spid="51"/>
                                        </p:tgtEl>
                                      </p:cBhvr>
                                    </p:animEffect>
                                  </p:childTnLst>
                                </p:cTn>
                              </p:par>
                              <p:par>
                                <p:cTn id="49" presetID="10" presetClass="entr" presetSubtype="0" fill="hold" nodeType="withEffect">
                                  <p:stCondLst>
                                    <p:cond delay="0"/>
                                  </p:stCondLst>
                                  <p:childTnLst>
                                    <p:set>
                                      <p:cBhvr>
                                        <p:cTn id="50" dur="1" fill="hold">
                                          <p:stCondLst>
                                            <p:cond delay="0"/>
                                          </p:stCondLst>
                                        </p:cTn>
                                        <p:tgtEl>
                                          <p:spTgt spid="53"/>
                                        </p:tgtEl>
                                        <p:attrNameLst>
                                          <p:attrName>style.visibility</p:attrName>
                                        </p:attrNameLst>
                                      </p:cBhvr>
                                      <p:to>
                                        <p:strVal val="visible"/>
                                      </p:to>
                                    </p:set>
                                    <p:animEffect transition="in" filter="fade">
                                      <p:cBhvr>
                                        <p:cTn id="51" dur="500"/>
                                        <p:tgtEl>
                                          <p:spTgt spid="53"/>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54"/>
                                        </p:tgtEl>
                                        <p:attrNameLst>
                                          <p:attrName>style.visibility</p:attrName>
                                        </p:attrNameLst>
                                      </p:cBhvr>
                                      <p:to>
                                        <p:strVal val="visible"/>
                                      </p:to>
                                    </p:set>
                                    <p:animEffect transition="in" filter="fade">
                                      <p:cBhvr>
                                        <p:cTn id="54"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br>
              <a:rPr lang="en-US" dirty="0" smtClean="0"/>
            </a:br>
            <a:r>
              <a:rPr lang="en-US" dirty="0" smtClean="0"/>
              <a:t>b) Current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6047" y="1796425"/>
                <a:ext cx="8650288" cy="4294187"/>
              </a:xfrm>
            </p:spPr>
            <p:txBody>
              <a:bodyPr/>
              <a:lstStyle/>
              <a:p>
                <a:pPr marL="0" lvl="0" indent="0" algn="just">
                  <a:spcBef>
                    <a:spcPts val="1800"/>
                  </a:spcBef>
                  <a:buNone/>
                </a:pPr>
                <a:r>
                  <a:rPr lang="fi-FI" dirty="0" smtClean="0"/>
                  <a:t> </a:t>
                </a:r>
                <a:r>
                  <a:rPr lang="fi-FI" sz="1600" dirty="0" smtClean="0"/>
                  <a:t>For </a:t>
                </a:r>
                <a:r>
                  <a:rPr lang="el-GR" sz="1600" dirty="0" smtClean="0"/>
                  <a:t>Δ</a:t>
                </a:r>
                <a:r>
                  <a:rPr lang="fi-FI" sz="1600" dirty="0" err="1" smtClean="0"/>
                  <a:t>-connected</a:t>
                </a:r>
                <a:r>
                  <a:rPr lang="fi-FI" sz="1600" dirty="0" smtClean="0"/>
                  <a:t> </a:t>
                </a:r>
                <a:r>
                  <a:rPr lang="fi-FI" sz="1600" dirty="0" err="1" smtClean="0"/>
                  <a:t>load</a:t>
                </a:r>
                <a:r>
                  <a:rPr lang="fi-FI" sz="1600" dirty="0" smtClean="0"/>
                  <a:t>, </a:t>
                </a:r>
                <a:r>
                  <a:rPr lang="fi-FI" sz="1600" dirty="0" err="1" smtClean="0"/>
                  <a:t>current</a:t>
                </a:r>
                <a:r>
                  <a:rPr lang="fi-FI" sz="1600" dirty="0" smtClean="0"/>
                  <a:t> in </a:t>
                </a:r>
                <a:r>
                  <a:rPr lang="fi-FI" sz="1600" dirty="0" err="1" smtClean="0"/>
                  <a:t>power</a:t>
                </a:r>
                <a:r>
                  <a:rPr lang="fi-FI" sz="1600" dirty="0" smtClean="0"/>
                  <a:t> </a:t>
                </a:r>
                <a:r>
                  <a:rPr lang="fi-FI" sz="1600" dirty="0" err="1" smtClean="0"/>
                  <a:t>line</a:t>
                </a:r>
                <a:r>
                  <a:rPr lang="fi-FI" sz="1600" dirty="0" smtClean="0"/>
                  <a:t> is </a:t>
                </a:r>
                <a14:m>
                  <m:oMath xmlns:m="http://schemas.openxmlformats.org/officeDocument/2006/math">
                    <m:rad>
                      <m:radPr>
                        <m:degHide m:val="on"/>
                        <m:ctrlPr>
                          <a:rPr lang="fi-FI" sz="1600" i="1" smtClean="0">
                            <a:latin typeface="Cambria Math" panose="02040503050406030204" pitchFamily="18" charset="0"/>
                          </a:rPr>
                        </m:ctrlPr>
                      </m:radPr>
                      <m:deg/>
                      <m:e>
                        <m:r>
                          <a:rPr lang="fi-FI" sz="1600" b="0" i="1" smtClean="0">
                            <a:latin typeface="Cambria Math"/>
                          </a:rPr>
                          <m:t>3</m:t>
                        </m:r>
                      </m:e>
                    </m:rad>
                    <m:r>
                      <a:rPr lang="fi-FI" sz="1600" b="0" i="1" smtClean="0">
                        <a:latin typeface="Cambria Math"/>
                      </a:rPr>
                      <m:t> </m:t>
                    </m:r>
                  </m:oMath>
                </a14:m>
                <a:r>
                  <a:rPr lang="fi-FI" sz="1600" dirty="0" err="1" smtClean="0"/>
                  <a:t>times</a:t>
                </a:r>
                <a:r>
                  <a:rPr lang="fi-FI" sz="1600" dirty="0" smtClean="0"/>
                  <a:t> the </a:t>
                </a:r>
                <a:r>
                  <a:rPr lang="fi-FI" sz="1600" dirty="0" err="1" smtClean="0"/>
                  <a:t>current</a:t>
                </a:r>
                <a:r>
                  <a:rPr lang="fi-FI" sz="1600" dirty="0" smtClean="0"/>
                  <a:t> in </a:t>
                </a:r>
                <a:r>
                  <a:rPr lang="fi-FI" sz="1600" dirty="0" err="1" smtClean="0"/>
                  <a:t>load</a:t>
                </a:r>
                <a:endParaRPr lang="fi-FI" sz="1600" dirty="0" smtClean="0"/>
              </a:p>
              <a:p>
                <a:pPr marL="0" lvl="0" indent="0" algn="just">
                  <a:spcBef>
                    <a:spcPts val="1800"/>
                  </a:spcBef>
                  <a:buNone/>
                </a:pPr>
                <a:endParaRPr lang="fi-FI" dirty="0" smtClean="0"/>
              </a:p>
              <a:p>
                <a:pPr marL="0" lvl="0" indent="0" algn="just">
                  <a:spcBef>
                    <a:spcPts val="1800"/>
                  </a:spcBef>
                  <a:buNone/>
                </a:pPr>
                <a:endParaRPr lang="fi-FI" sz="2000" dirty="0" smtClean="0"/>
              </a:p>
              <a:p>
                <a:pPr marL="0" lvl="0" indent="0" algn="just">
                  <a:spcBef>
                    <a:spcPts val="1800"/>
                  </a:spcBef>
                  <a:buNone/>
                </a:pPr>
                <a:r>
                  <a:rPr lang="fi-FI" sz="2000" dirty="0" smtClean="0"/>
                  <a:t>Option 2) </a:t>
                </a:r>
                <a:r>
                  <a:rPr lang="fi-FI" sz="2000" dirty="0" err="1" smtClean="0"/>
                  <a:t>Solution</a:t>
                </a:r>
                <a:r>
                  <a:rPr lang="fi-FI" sz="2000" dirty="0" smtClean="0"/>
                  <a:t> </a:t>
                </a:r>
                <a:r>
                  <a:rPr lang="fi-FI" sz="2000" dirty="0" err="1" smtClean="0"/>
                  <a:t>using</a:t>
                </a:r>
                <a:r>
                  <a:rPr lang="fi-FI" sz="2000" dirty="0" smtClean="0"/>
                  <a:t> </a:t>
                </a:r>
                <a:r>
                  <a:rPr lang="fi-FI" sz="2000" dirty="0" err="1" smtClean="0"/>
                  <a:t>delta-star-transformation</a:t>
                </a:r>
                <a:endParaRPr lang="fi-FI" sz="2000"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6047" y="1796425"/>
                <a:ext cx="8650288" cy="4294187"/>
              </a:xfrm>
              <a:blipFill rotWithShape="1">
                <a:blip r:embed="rId3"/>
                <a:stretch>
                  <a:fillRect l="-775"/>
                </a:stretch>
              </a:blipFill>
            </p:spPr>
            <p:txBody>
              <a:bodyPr/>
              <a:lstStyle/>
              <a:p>
                <a:r>
                  <a:rPr lang="fi-FI">
                    <a:noFill/>
                  </a:rPr>
                  <a:t> </a:t>
                </a:r>
              </a:p>
            </p:txBody>
          </p:sp>
        </mc:Fallback>
      </mc:AlternateContent>
      <p:graphicFrame>
        <p:nvGraphicFramePr>
          <p:cNvPr id="4" name="Object 5"/>
          <p:cNvGraphicFramePr>
            <a:graphicFrameLocks noChangeAspect="1"/>
          </p:cNvGraphicFramePr>
          <p:nvPr>
            <p:extLst>
              <p:ext uri="{D42A27DB-BD31-4B8C-83A1-F6EECF244321}">
                <p14:modId xmlns:p14="http://schemas.microsoft.com/office/powerpoint/2010/main" val="712856822"/>
              </p:ext>
            </p:extLst>
          </p:nvPr>
        </p:nvGraphicFramePr>
        <p:xfrm>
          <a:off x="757238" y="2371725"/>
          <a:ext cx="7337425" cy="414338"/>
        </p:xfrm>
        <a:graphic>
          <a:graphicData uri="http://schemas.openxmlformats.org/presentationml/2006/ole">
            <mc:AlternateContent xmlns:mc="http://schemas.openxmlformats.org/markup-compatibility/2006">
              <mc:Choice xmlns:v="urn:schemas-microsoft-com:vml" Requires="v">
                <p:oleObj spid="_x0000_s40055" name="Kaava" r:id="rId4" imgW="3695400" imgH="241200" progId="Equation.3">
                  <p:embed/>
                </p:oleObj>
              </mc:Choice>
              <mc:Fallback>
                <p:oleObj name="Kaava" r:id="rId4" imgW="3695400" imgH="241200" progId="Equation.3">
                  <p:embed/>
                  <p:pic>
                    <p:nvPicPr>
                      <p:cNvPr id="0" name=""/>
                      <p:cNvPicPr>
                        <a:picLocks noChangeAspect="1" noChangeArrowheads="1"/>
                      </p:cNvPicPr>
                      <p:nvPr/>
                    </p:nvPicPr>
                    <p:blipFill>
                      <a:blip r:embed="rId5"/>
                      <a:srcRect/>
                      <a:stretch>
                        <a:fillRect/>
                      </a:stretch>
                    </p:blipFill>
                    <p:spPr bwMode="auto">
                      <a:xfrm>
                        <a:off x="757238" y="2371725"/>
                        <a:ext cx="7337425" cy="414338"/>
                      </a:xfrm>
                      <a:prstGeom prst="rect">
                        <a:avLst/>
                      </a:prstGeom>
                      <a:noFill/>
                      <a:ln w="19050">
                        <a:solidFill>
                          <a:srgbClr val="C00000"/>
                        </a:solidFill>
                      </a:ln>
                      <a:extLst/>
                    </p:spPr>
                  </p:pic>
                </p:oleObj>
              </mc:Fallback>
            </mc:AlternateContent>
          </a:graphicData>
        </a:graphic>
      </p:graphicFrame>
      <p:grpSp>
        <p:nvGrpSpPr>
          <p:cNvPr id="26" name="Group 25"/>
          <p:cNvGrpSpPr/>
          <p:nvPr/>
        </p:nvGrpSpPr>
        <p:grpSpPr>
          <a:xfrm rot="2434378">
            <a:off x="7374560" y="143914"/>
            <a:ext cx="277910" cy="1726427"/>
            <a:chOff x="8750796" y="3459181"/>
            <a:chExt cx="277910" cy="1944544"/>
          </a:xfrm>
        </p:grpSpPr>
        <p:sp>
          <p:nvSpPr>
            <p:cNvPr id="23"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24"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25"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grpSp>
        <p:nvGrpSpPr>
          <p:cNvPr id="27" name="Group 26"/>
          <p:cNvGrpSpPr/>
          <p:nvPr/>
        </p:nvGrpSpPr>
        <p:grpSpPr>
          <a:xfrm rot="19050061">
            <a:off x="8535870" y="99774"/>
            <a:ext cx="277910" cy="1792897"/>
            <a:chOff x="8750796" y="3459181"/>
            <a:chExt cx="277910" cy="1944544"/>
          </a:xfrm>
        </p:grpSpPr>
        <p:sp>
          <p:nvSpPr>
            <p:cNvPr id="28"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29"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30"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grpSp>
        <p:nvGrpSpPr>
          <p:cNvPr id="31" name="Group 30"/>
          <p:cNvGrpSpPr/>
          <p:nvPr/>
        </p:nvGrpSpPr>
        <p:grpSpPr>
          <a:xfrm rot="5400000">
            <a:off x="7960416" y="492168"/>
            <a:ext cx="277910" cy="2348218"/>
            <a:chOff x="8750796" y="3459181"/>
            <a:chExt cx="277910" cy="1944544"/>
          </a:xfrm>
        </p:grpSpPr>
        <p:sp>
          <p:nvSpPr>
            <p:cNvPr id="32"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33"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34"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cxnSp>
        <p:nvCxnSpPr>
          <p:cNvPr id="36" name="Straight Connector 35"/>
          <p:cNvCxnSpPr>
            <a:stCxn id="28" idx="0"/>
          </p:cNvCxnSpPr>
          <p:nvPr/>
        </p:nvCxnSpPr>
        <p:spPr bwMode="auto">
          <a:xfrm flipH="1" flipV="1">
            <a:off x="6465168" y="335280"/>
            <a:ext cx="1604036"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flipH="1">
            <a:off x="6092337" y="1670147"/>
            <a:ext cx="878746" cy="7690"/>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flipV="1">
            <a:off x="9267951" y="1657165"/>
            <a:ext cx="8384" cy="703182"/>
          </a:xfrm>
          <a:prstGeom prst="line">
            <a:avLst/>
          </a:prstGeom>
          <a:solidFill>
            <a:schemeClr val="accent1"/>
          </a:solidFill>
          <a:ln w="19050" cap="flat" cmpd="sng" algn="ctr">
            <a:solidFill>
              <a:schemeClr val="tx1"/>
            </a:solidFill>
            <a:prstDash val="solid"/>
            <a:round/>
            <a:headEnd type="none" w="med" len="med"/>
            <a:tailEnd type="none" w="med" len="med"/>
          </a:ln>
          <a:effectLst/>
        </p:spPr>
      </p:cxnSp>
      <p:pic>
        <p:nvPicPr>
          <p:cNvPr id="41" name="Picture 40"/>
          <p:cNvPicPr>
            <a:picLocks noChangeAspect="1"/>
          </p:cNvPicPr>
          <p:nvPr/>
        </p:nvPicPr>
        <p:blipFill>
          <a:blip r:embed="rId6"/>
          <a:stretch>
            <a:fillRect/>
          </a:stretch>
        </p:blipFill>
        <p:spPr>
          <a:xfrm>
            <a:off x="6637948" y="685184"/>
            <a:ext cx="485775" cy="457200"/>
          </a:xfrm>
          <a:prstGeom prst="rect">
            <a:avLst/>
          </a:prstGeom>
        </p:spPr>
      </p:pic>
      <p:pic>
        <p:nvPicPr>
          <p:cNvPr id="42" name="Picture 41"/>
          <p:cNvPicPr>
            <a:picLocks noChangeAspect="1"/>
          </p:cNvPicPr>
          <p:nvPr/>
        </p:nvPicPr>
        <p:blipFill>
          <a:blip r:embed="rId6"/>
          <a:stretch>
            <a:fillRect/>
          </a:stretch>
        </p:blipFill>
        <p:spPr>
          <a:xfrm>
            <a:off x="8912885" y="538639"/>
            <a:ext cx="485775" cy="457200"/>
          </a:xfrm>
          <a:prstGeom prst="rect">
            <a:avLst/>
          </a:prstGeom>
        </p:spPr>
      </p:pic>
      <p:pic>
        <p:nvPicPr>
          <p:cNvPr id="43" name="Picture 42"/>
          <p:cNvPicPr>
            <a:picLocks noChangeAspect="1"/>
          </p:cNvPicPr>
          <p:nvPr/>
        </p:nvPicPr>
        <p:blipFill>
          <a:blip r:embed="rId6"/>
          <a:stretch>
            <a:fillRect/>
          </a:stretch>
        </p:blipFill>
        <p:spPr>
          <a:xfrm>
            <a:off x="7834203" y="1867300"/>
            <a:ext cx="485775" cy="457200"/>
          </a:xfrm>
          <a:prstGeom prst="rect">
            <a:avLst/>
          </a:prstGeom>
        </p:spPr>
      </p:pic>
      <p:pic>
        <p:nvPicPr>
          <p:cNvPr id="45" name="Picture 44"/>
          <p:cNvPicPr>
            <a:picLocks noChangeAspect="1"/>
          </p:cNvPicPr>
          <p:nvPr/>
        </p:nvPicPr>
        <p:blipFill>
          <a:blip r:embed="rId7"/>
          <a:stretch>
            <a:fillRect/>
          </a:stretch>
        </p:blipFill>
        <p:spPr>
          <a:xfrm>
            <a:off x="5961112" y="802499"/>
            <a:ext cx="266700" cy="342900"/>
          </a:xfrm>
          <a:prstGeom prst="rect">
            <a:avLst/>
          </a:prstGeom>
        </p:spPr>
      </p:pic>
      <p:cxnSp>
        <p:nvCxnSpPr>
          <p:cNvPr id="47" name="Straight Arrow Connector 46"/>
          <p:cNvCxnSpPr/>
          <p:nvPr/>
        </p:nvCxnSpPr>
        <p:spPr bwMode="auto">
          <a:xfrm flipH="1">
            <a:off x="6116335" y="482802"/>
            <a:ext cx="348833" cy="1074610"/>
          </a:xfrm>
          <a:prstGeom prst="straightConnector1">
            <a:avLst/>
          </a:prstGeom>
          <a:solidFill>
            <a:schemeClr val="accent1"/>
          </a:solidFill>
          <a:ln w="9525" cap="flat" cmpd="sng" algn="ctr">
            <a:solidFill>
              <a:schemeClr val="tx1"/>
            </a:solidFill>
            <a:prstDash val="solid"/>
            <a:round/>
            <a:headEnd type="triangle"/>
            <a:tailEnd type="triangle"/>
          </a:ln>
          <a:effectLst/>
        </p:spPr>
      </p:cxnSp>
      <p:cxnSp>
        <p:nvCxnSpPr>
          <p:cNvPr id="50" name="Straight Arrow Connector 49"/>
          <p:cNvCxnSpPr/>
          <p:nvPr/>
        </p:nvCxnSpPr>
        <p:spPr bwMode="auto">
          <a:xfrm>
            <a:off x="6783487" y="418198"/>
            <a:ext cx="73723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p:cNvCxnSpPr/>
          <p:nvPr/>
        </p:nvCxnSpPr>
        <p:spPr bwMode="auto">
          <a:xfrm flipH="1">
            <a:off x="7599113" y="859894"/>
            <a:ext cx="339660" cy="47638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pic>
        <p:nvPicPr>
          <p:cNvPr id="53" name="Picture 52"/>
          <p:cNvPicPr>
            <a:picLocks noChangeAspect="1"/>
          </p:cNvPicPr>
          <p:nvPr/>
        </p:nvPicPr>
        <p:blipFill>
          <a:blip r:embed="rId8"/>
          <a:stretch>
            <a:fillRect/>
          </a:stretch>
        </p:blipFill>
        <p:spPr>
          <a:xfrm>
            <a:off x="7850637" y="828139"/>
            <a:ext cx="333375" cy="581025"/>
          </a:xfrm>
          <a:prstGeom prst="rect">
            <a:avLst/>
          </a:prstGeom>
        </p:spPr>
      </p:pic>
      <p:sp>
        <p:nvSpPr>
          <p:cNvPr id="54" name="TextBox 53"/>
          <p:cNvSpPr txBox="1"/>
          <p:nvPr/>
        </p:nvSpPr>
        <p:spPr>
          <a:xfrm>
            <a:off x="6863480" y="35434"/>
            <a:ext cx="508473" cy="369332"/>
          </a:xfrm>
          <a:prstGeom prst="rect">
            <a:avLst/>
          </a:prstGeom>
          <a:noFill/>
        </p:spPr>
        <p:txBody>
          <a:bodyPr wrap="none" rtlCol="0">
            <a:spAutoFit/>
          </a:bodyPr>
          <a:lstStyle/>
          <a:p>
            <a:r>
              <a:rPr lang="en-US" dirty="0" err="1" smtClean="0"/>
              <a:t>I</a:t>
            </a:r>
            <a:r>
              <a:rPr lang="en-US" sz="1100" dirty="0" err="1" smtClean="0"/>
              <a:t>line</a:t>
            </a:r>
            <a:endParaRPr lang="en-US" dirty="0"/>
          </a:p>
        </p:txBody>
      </p:sp>
      <p:grpSp>
        <p:nvGrpSpPr>
          <p:cNvPr id="39" name="Group 38"/>
          <p:cNvGrpSpPr/>
          <p:nvPr/>
        </p:nvGrpSpPr>
        <p:grpSpPr>
          <a:xfrm rot="5400000">
            <a:off x="8534931" y="3797089"/>
            <a:ext cx="277910" cy="736130"/>
            <a:chOff x="8750796" y="3459181"/>
            <a:chExt cx="277910" cy="1944544"/>
          </a:xfrm>
        </p:grpSpPr>
        <p:sp>
          <p:nvSpPr>
            <p:cNvPr id="40"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44"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46"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cxnSp>
        <p:nvCxnSpPr>
          <p:cNvPr id="61" name="Straight Connector 60"/>
          <p:cNvCxnSpPr/>
          <p:nvPr/>
        </p:nvCxnSpPr>
        <p:spPr bwMode="auto">
          <a:xfrm flipH="1" flipV="1">
            <a:off x="6754824" y="4163344"/>
            <a:ext cx="1604036"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pic>
        <p:nvPicPr>
          <p:cNvPr id="67" name="Picture 66"/>
          <p:cNvPicPr>
            <a:picLocks noChangeAspect="1"/>
          </p:cNvPicPr>
          <p:nvPr/>
        </p:nvPicPr>
        <p:blipFill>
          <a:blip r:embed="rId7"/>
          <a:stretch>
            <a:fillRect/>
          </a:stretch>
        </p:blipFill>
        <p:spPr>
          <a:xfrm>
            <a:off x="6331818" y="4399824"/>
            <a:ext cx="266700" cy="342900"/>
          </a:xfrm>
          <a:prstGeom prst="rect">
            <a:avLst/>
          </a:prstGeom>
        </p:spPr>
      </p:pic>
      <p:cxnSp>
        <p:nvCxnSpPr>
          <p:cNvPr id="68" name="Straight Arrow Connector 67"/>
          <p:cNvCxnSpPr/>
          <p:nvPr/>
        </p:nvCxnSpPr>
        <p:spPr bwMode="auto">
          <a:xfrm>
            <a:off x="6772901" y="4311484"/>
            <a:ext cx="10586" cy="559348"/>
          </a:xfrm>
          <a:prstGeom prst="straightConnector1">
            <a:avLst/>
          </a:prstGeom>
          <a:solidFill>
            <a:schemeClr val="accent1"/>
          </a:solidFill>
          <a:ln w="9525" cap="flat" cmpd="sng" algn="ctr">
            <a:solidFill>
              <a:schemeClr val="tx1"/>
            </a:solidFill>
            <a:prstDash val="solid"/>
            <a:round/>
            <a:headEnd type="triangle"/>
            <a:tailEnd type="triangle"/>
          </a:ln>
          <a:effectLst/>
        </p:spPr>
      </p:cxnSp>
      <p:cxnSp>
        <p:nvCxnSpPr>
          <p:cNvPr id="69" name="Straight Arrow Connector 68"/>
          <p:cNvCxnSpPr/>
          <p:nvPr/>
        </p:nvCxnSpPr>
        <p:spPr bwMode="auto">
          <a:xfrm>
            <a:off x="7567500" y="3964603"/>
            <a:ext cx="73723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2" name="TextBox 71"/>
          <p:cNvSpPr txBox="1"/>
          <p:nvPr/>
        </p:nvSpPr>
        <p:spPr>
          <a:xfrm>
            <a:off x="7316358" y="3581197"/>
            <a:ext cx="1141659" cy="369332"/>
          </a:xfrm>
          <a:prstGeom prst="rect">
            <a:avLst/>
          </a:prstGeom>
          <a:noFill/>
        </p:spPr>
        <p:txBody>
          <a:bodyPr wrap="none" rtlCol="0">
            <a:spAutoFit/>
          </a:bodyPr>
          <a:lstStyle/>
          <a:p>
            <a:r>
              <a:rPr lang="en-US" dirty="0" err="1" smtClean="0"/>
              <a:t>I</a:t>
            </a:r>
            <a:r>
              <a:rPr lang="en-US" sz="1100" dirty="0" err="1" smtClean="0"/>
              <a:t>line</a:t>
            </a:r>
            <a:r>
              <a:rPr lang="en-US" dirty="0" smtClean="0"/>
              <a:t>=</a:t>
            </a:r>
            <a:r>
              <a:rPr lang="en-US" dirty="0" err="1" smtClean="0"/>
              <a:t>I</a:t>
            </a:r>
            <a:r>
              <a:rPr lang="en-US" sz="1200" dirty="0" err="1" smtClean="0"/>
              <a:t>phase</a:t>
            </a:r>
            <a:endParaRPr lang="en-US" sz="1200" dirty="0"/>
          </a:p>
        </p:txBody>
      </p:sp>
      <p:grpSp>
        <p:nvGrpSpPr>
          <p:cNvPr id="77" name="Group 76"/>
          <p:cNvGrpSpPr/>
          <p:nvPr/>
        </p:nvGrpSpPr>
        <p:grpSpPr>
          <a:xfrm rot="5400000">
            <a:off x="8542551" y="4583818"/>
            <a:ext cx="277910" cy="736130"/>
            <a:chOff x="8750796" y="3459181"/>
            <a:chExt cx="277910" cy="1944544"/>
          </a:xfrm>
        </p:grpSpPr>
        <p:sp>
          <p:nvSpPr>
            <p:cNvPr id="78"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79"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80"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cxnSp>
        <p:nvCxnSpPr>
          <p:cNvPr id="81" name="Straight Connector 80"/>
          <p:cNvCxnSpPr/>
          <p:nvPr/>
        </p:nvCxnSpPr>
        <p:spPr bwMode="auto">
          <a:xfrm flipH="1" flipV="1">
            <a:off x="6764833" y="4957627"/>
            <a:ext cx="1604036"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82" name="Straight Arrow Connector 81"/>
          <p:cNvCxnSpPr/>
          <p:nvPr/>
        </p:nvCxnSpPr>
        <p:spPr bwMode="auto">
          <a:xfrm>
            <a:off x="7577509" y="4758886"/>
            <a:ext cx="73723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nvGrpSpPr>
          <p:cNvPr id="83" name="Group 82"/>
          <p:cNvGrpSpPr/>
          <p:nvPr/>
        </p:nvGrpSpPr>
        <p:grpSpPr>
          <a:xfrm rot="5400000">
            <a:off x="8582376" y="5434488"/>
            <a:ext cx="277910" cy="736130"/>
            <a:chOff x="8750796" y="3459181"/>
            <a:chExt cx="277910" cy="1944544"/>
          </a:xfrm>
        </p:grpSpPr>
        <p:sp>
          <p:nvSpPr>
            <p:cNvPr id="84" name="Line 30"/>
            <p:cNvSpPr>
              <a:spLocks noChangeShapeType="1"/>
            </p:cNvSpPr>
            <p:nvPr/>
          </p:nvSpPr>
          <p:spPr bwMode="auto">
            <a:xfrm>
              <a:off x="8889751" y="3459181"/>
              <a:ext cx="0" cy="833858"/>
            </a:xfrm>
            <a:prstGeom prst="line">
              <a:avLst/>
            </a:prstGeom>
            <a:solidFill>
              <a:schemeClr val="accent1"/>
            </a:solidFill>
            <a:ln w="25400">
              <a:solidFill>
                <a:schemeClr val="accent1"/>
              </a:solidFill>
              <a:round/>
              <a:headEnd/>
              <a:tailEnd/>
            </a:ln>
          </p:spPr>
          <p:txBody>
            <a:bodyPr/>
            <a:lstStyle/>
            <a:p>
              <a:endParaRPr lang="en-US"/>
            </a:p>
          </p:txBody>
        </p:sp>
        <p:sp>
          <p:nvSpPr>
            <p:cNvPr id="85" name="Rectangle 32"/>
            <p:cNvSpPr>
              <a:spLocks noChangeArrowheads="1"/>
            </p:cNvSpPr>
            <p:nvPr/>
          </p:nvSpPr>
          <p:spPr bwMode="auto">
            <a:xfrm>
              <a:off x="8750796" y="4153500"/>
              <a:ext cx="277910" cy="554780"/>
            </a:xfrm>
            <a:prstGeom prst="rect">
              <a:avLst/>
            </a:prstGeom>
            <a:solidFill>
              <a:schemeClr val="accent1"/>
            </a:solidFill>
            <a:ln w="25400">
              <a:solidFill>
                <a:schemeClr val="accent1"/>
              </a:solidFill>
              <a:miter lim="800000"/>
              <a:headEnd/>
              <a:tailEnd/>
            </a:ln>
          </p:spPr>
          <p:txBody>
            <a:bodyPr/>
            <a:lstStyle/>
            <a:p>
              <a:endParaRPr lang="fi-FI"/>
            </a:p>
          </p:txBody>
        </p:sp>
        <p:sp>
          <p:nvSpPr>
            <p:cNvPr id="86" name="Line 36"/>
            <p:cNvSpPr>
              <a:spLocks noChangeShapeType="1"/>
            </p:cNvSpPr>
            <p:nvPr/>
          </p:nvSpPr>
          <p:spPr bwMode="auto">
            <a:xfrm>
              <a:off x="8889751" y="4709406"/>
              <a:ext cx="1139" cy="694319"/>
            </a:xfrm>
            <a:prstGeom prst="line">
              <a:avLst/>
            </a:prstGeom>
            <a:solidFill>
              <a:schemeClr val="accent1"/>
            </a:solidFill>
            <a:ln w="25400">
              <a:solidFill>
                <a:schemeClr val="accent1"/>
              </a:solidFill>
              <a:round/>
              <a:headEnd/>
              <a:tailEnd/>
            </a:ln>
          </p:spPr>
          <p:txBody>
            <a:bodyPr/>
            <a:lstStyle/>
            <a:p>
              <a:endParaRPr lang="en-US"/>
            </a:p>
          </p:txBody>
        </p:sp>
      </p:grpSp>
      <p:cxnSp>
        <p:nvCxnSpPr>
          <p:cNvPr id="87" name="Straight Connector 86"/>
          <p:cNvCxnSpPr/>
          <p:nvPr/>
        </p:nvCxnSpPr>
        <p:spPr bwMode="auto">
          <a:xfrm flipH="1" flipV="1">
            <a:off x="6803353" y="5812141"/>
            <a:ext cx="1604036" cy="1"/>
          </a:xfrm>
          <a:prstGeom prst="line">
            <a:avLst/>
          </a:prstGeom>
          <a:solidFill>
            <a:schemeClr val="accent1"/>
          </a:solidFill>
          <a:ln w="19050" cap="flat" cmpd="sng" algn="ctr">
            <a:solidFill>
              <a:schemeClr val="tx1"/>
            </a:solidFill>
            <a:prstDash val="solid"/>
            <a:round/>
            <a:headEnd type="none" w="med" len="med"/>
            <a:tailEnd type="none" w="med" len="med"/>
          </a:ln>
          <a:effectLst/>
        </p:spPr>
      </p:cxnSp>
      <p:cxnSp>
        <p:nvCxnSpPr>
          <p:cNvPr id="88" name="Straight Arrow Connector 87"/>
          <p:cNvCxnSpPr/>
          <p:nvPr/>
        </p:nvCxnSpPr>
        <p:spPr bwMode="auto">
          <a:xfrm>
            <a:off x="7616029" y="5613400"/>
            <a:ext cx="73723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89" name="Straight Connector 88"/>
          <p:cNvCxnSpPr>
            <a:stCxn id="84" idx="0"/>
          </p:cNvCxnSpPr>
          <p:nvPr/>
        </p:nvCxnSpPr>
        <p:spPr bwMode="auto">
          <a:xfrm flipH="1" flipV="1">
            <a:off x="9049272" y="4163344"/>
            <a:ext cx="40125" cy="1639210"/>
          </a:xfrm>
          <a:prstGeom prst="line">
            <a:avLst/>
          </a:prstGeom>
          <a:solidFill>
            <a:schemeClr val="accent1"/>
          </a:solidFill>
          <a:ln w="19050" cap="flat" cmpd="sng" algn="ctr">
            <a:solidFill>
              <a:schemeClr val="tx1"/>
            </a:solidFill>
            <a:prstDash val="solid"/>
            <a:round/>
            <a:headEnd type="none" w="med" len="med"/>
            <a:tailEnd type="none" w="med" len="med"/>
          </a:ln>
          <a:effectLst/>
        </p:spPr>
      </p:cxnSp>
      <p:pic>
        <p:nvPicPr>
          <p:cNvPr id="15" name="Picture 14"/>
          <p:cNvPicPr>
            <a:picLocks noChangeAspect="1"/>
          </p:cNvPicPr>
          <p:nvPr/>
        </p:nvPicPr>
        <p:blipFill>
          <a:blip r:embed="rId9"/>
          <a:stretch>
            <a:fillRect/>
          </a:stretch>
        </p:blipFill>
        <p:spPr>
          <a:xfrm>
            <a:off x="8531959" y="3576282"/>
            <a:ext cx="285750" cy="342900"/>
          </a:xfrm>
          <a:prstGeom prst="rect">
            <a:avLst/>
          </a:prstGeom>
        </p:spPr>
      </p:pic>
      <p:cxnSp>
        <p:nvCxnSpPr>
          <p:cNvPr id="17" name="Straight Connector 16"/>
          <p:cNvCxnSpPr/>
          <p:nvPr/>
        </p:nvCxnSpPr>
        <p:spPr bwMode="auto">
          <a:xfrm>
            <a:off x="6925262" y="116632"/>
            <a:ext cx="14663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90" name="Picture 89"/>
          <p:cNvPicPr>
            <a:picLocks noChangeAspect="1"/>
          </p:cNvPicPr>
          <p:nvPr/>
        </p:nvPicPr>
        <p:blipFill>
          <a:blip r:embed="rId9"/>
          <a:stretch>
            <a:fillRect/>
          </a:stretch>
        </p:blipFill>
        <p:spPr>
          <a:xfrm>
            <a:off x="8522597" y="4414135"/>
            <a:ext cx="285750" cy="342900"/>
          </a:xfrm>
          <a:prstGeom prst="rect">
            <a:avLst/>
          </a:prstGeom>
        </p:spPr>
      </p:pic>
      <p:pic>
        <p:nvPicPr>
          <p:cNvPr id="91" name="Picture 90"/>
          <p:cNvPicPr>
            <a:picLocks noChangeAspect="1"/>
          </p:cNvPicPr>
          <p:nvPr/>
        </p:nvPicPr>
        <p:blipFill>
          <a:blip r:embed="rId9"/>
          <a:stretch>
            <a:fillRect/>
          </a:stretch>
        </p:blipFill>
        <p:spPr>
          <a:xfrm>
            <a:off x="8558544" y="5252890"/>
            <a:ext cx="285750" cy="342900"/>
          </a:xfrm>
          <a:prstGeom prst="rect">
            <a:avLst/>
          </a:prstGeom>
        </p:spPr>
      </p:pic>
      <p:graphicFrame>
        <p:nvGraphicFramePr>
          <p:cNvPr id="93" name="Object 5"/>
          <p:cNvGraphicFramePr>
            <a:graphicFrameLocks noChangeAspect="1"/>
          </p:cNvGraphicFramePr>
          <p:nvPr>
            <p:extLst>
              <p:ext uri="{D42A27DB-BD31-4B8C-83A1-F6EECF244321}">
                <p14:modId xmlns:p14="http://schemas.microsoft.com/office/powerpoint/2010/main" val="2611073132"/>
              </p:ext>
            </p:extLst>
          </p:nvPr>
        </p:nvGraphicFramePr>
        <p:xfrm>
          <a:off x="704528" y="4100625"/>
          <a:ext cx="5107772" cy="772239"/>
        </p:xfrm>
        <a:graphic>
          <a:graphicData uri="http://schemas.openxmlformats.org/presentationml/2006/ole">
            <mc:AlternateContent xmlns:mc="http://schemas.openxmlformats.org/markup-compatibility/2006">
              <mc:Choice xmlns:v="urn:schemas-microsoft-com:vml" Requires="v">
                <p:oleObj spid="_x0000_s40056" name="Kaava" r:id="rId10" imgW="2323800" imgH="406080" progId="Equation.3">
                  <p:embed/>
                </p:oleObj>
              </mc:Choice>
              <mc:Fallback>
                <p:oleObj name="Kaava" r:id="rId10" imgW="2323800" imgH="406080" progId="Equation.3">
                  <p:embed/>
                  <p:pic>
                    <p:nvPicPr>
                      <p:cNvPr id="0" name=""/>
                      <p:cNvPicPr>
                        <a:picLocks noChangeAspect="1" noChangeArrowheads="1"/>
                      </p:cNvPicPr>
                      <p:nvPr/>
                    </p:nvPicPr>
                    <p:blipFill>
                      <a:blip r:embed="rId11"/>
                      <a:srcRect/>
                      <a:stretch>
                        <a:fillRect/>
                      </a:stretch>
                    </p:blipFill>
                    <p:spPr bwMode="auto">
                      <a:xfrm>
                        <a:off x="704528" y="4100625"/>
                        <a:ext cx="5107772" cy="772239"/>
                      </a:xfrm>
                      <a:prstGeom prst="rect">
                        <a:avLst/>
                      </a:prstGeom>
                      <a:noFill/>
                      <a:ln>
                        <a:noFill/>
                      </a:ln>
                      <a:extLst/>
                    </p:spPr>
                  </p:pic>
                </p:oleObj>
              </mc:Fallback>
            </mc:AlternateContent>
          </a:graphicData>
        </a:graphic>
      </p:graphicFrame>
      <p:pic>
        <p:nvPicPr>
          <p:cNvPr id="18" name="Picture 17"/>
          <p:cNvPicPr>
            <a:picLocks noChangeAspect="1"/>
          </p:cNvPicPr>
          <p:nvPr/>
        </p:nvPicPr>
        <p:blipFill>
          <a:blip r:embed="rId12"/>
          <a:stretch>
            <a:fillRect/>
          </a:stretch>
        </p:blipFill>
        <p:spPr>
          <a:xfrm>
            <a:off x="8347450" y="3773793"/>
            <a:ext cx="160113" cy="182986"/>
          </a:xfrm>
          <a:prstGeom prst="rect">
            <a:avLst/>
          </a:prstGeom>
        </p:spPr>
      </p:pic>
      <p:graphicFrame>
        <p:nvGraphicFramePr>
          <p:cNvPr id="94" name="Object 5"/>
          <p:cNvGraphicFramePr>
            <a:graphicFrameLocks noChangeAspect="1"/>
          </p:cNvGraphicFramePr>
          <p:nvPr>
            <p:extLst>
              <p:ext uri="{D42A27DB-BD31-4B8C-83A1-F6EECF244321}">
                <p14:modId xmlns:p14="http://schemas.microsoft.com/office/powerpoint/2010/main" val="2065989871"/>
              </p:ext>
            </p:extLst>
          </p:nvPr>
        </p:nvGraphicFramePr>
        <p:xfrm>
          <a:off x="743166" y="5090838"/>
          <a:ext cx="6623348" cy="592674"/>
        </p:xfrm>
        <a:graphic>
          <a:graphicData uri="http://schemas.openxmlformats.org/presentationml/2006/ole">
            <mc:AlternateContent xmlns:mc="http://schemas.openxmlformats.org/markup-compatibility/2006">
              <mc:Choice xmlns:v="urn:schemas-microsoft-com:vml" Requires="v">
                <p:oleObj spid="_x0000_s40057" name="Kaava" r:id="rId13" imgW="4292280" imgH="444240" progId="Equation.3">
                  <p:embed/>
                </p:oleObj>
              </mc:Choice>
              <mc:Fallback>
                <p:oleObj name="Kaava" r:id="rId13" imgW="4292280" imgH="444240" progId="Equation.3">
                  <p:embed/>
                  <p:pic>
                    <p:nvPicPr>
                      <p:cNvPr id="0" name=""/>
                      <p:cNvPicPr>
                        <a:picLocks noChangeAspect="1" noChangeArrowheads="1"/>
                      </p:cNvPicPr>
                      <p:nvPr/>
                    </p:nvPicPr>
                    <p:blipFill>
                      <a:blip r:embed="rId14"/>
                      <a:srcRect/>
                      <a:stretch>
                        <a:fillRect/>
                      </a:stretch>
                    </p:blipFill>
                    <p:spPr bwMode="auto">
                      <a:xfrm>
                        <a:off x="743166" y="5090838"/>
                        <a:ext cx="6623348" cy="592674"/>
                      </a:xfrm>
                      <a:prstGeom prst="rect">
                        <a:avLst/>
                      </a:prstGeom>
                      <a:noFill/>
                      <a:ln w="28575">
                        <a:solidFill>
                          <a:srgbClr val="C00000"/>
                        </a:solidFill>
                      </a:ln>
                      <a:extLst/>
                    </p:spPr>
                  </p:pic>
                </p:oleObj>
              </mc:Fallback>
            </mc:AlternateContent>
          </a:graphicData>
        </a:graphic>
      </p:graphicFrame>
      <p:pic>
        <p:nvPicPr>
          <p:cNvPr id="20" name="Picture 19"/>
          <p:cNvPicPr>
            <a:picLocks noChangeAspect="1"/>
          </p:cNvPicPr>
          <p:nvPr/>
        </p:nvPicPr>
        <p:blipFill>
          <a:blip r:embed="rId15"/>
          <a:stretch>
            <a:fillRect/>
          </a:stretch>
        </p:blipFill>
        <p:spPr>
          <a:xfrm>
            <a:off x="8517834" y="6153869"/>
            <a:ext cx="581025" cy="371475"/>
          </a:xfrm>
          <a:prstGeom prst="rect">
            <a:avLst/>
          </a:prstGeom>
        </p:spPr>
      </p:pic>
      <p:cxnSp>
        <p:nvCxnSpPr>
          <p:cNvPr id="98" name="Straight Arrow Connector 97"/>
          <p:cNvCxnSpPr/>
          <p:nvPr/>
        </p:nvCxnSpPr>
        <p:spPr bwMode="auto">
          <a:xfrm>
            <a:off x="8407389" y="6062599"/>
            <a:ext cx="720999" cy="17864"/>
          </a:xfrm>
          <a:prstGeom prst="straightConnector1">
            <a:avLst/>
          </a:prstGeom>
          <a:solidFill>
            <a:schemeClr val="accent1"/>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3012670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3"/>
                                        </p:tgtEl>
                                        <p:attrNameLst>
                                          <p:attrName>style.visibility</p:attrName>
                                        </p:attrNameLst>
                                      </p:cBhvr>
                                      <p:to>
                                        <p:strVal val="visible"/>
                                      </p:to>
                                    </p:set>
                                    <p:animEffect transition="in" filter="fade">
                                      <p:cBhvr>
                                        <p:cTn id="12" dur="500"/>
                                        <p:tgtEl>
                                          <p:spTgt spid="9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4"/>
                                        </p:tgtEl>
                                        <p:attrNameLst>
                                          <p:attrName>style.visibility</p:attrName>
                                        </p:attrNameLst>
                                      </p:cBhvr>
                                      <p:to>
                                        <p:strVal val="visible"/>
                                      </p:to>
                                    </p:set>
                                    <p:animEffect transition="in" filter="fade">
                                      <p:cBhvr>
                                        <p:cTn id="17"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alto">
  <a:themeElements>
    <a:clrScheme name="aalto_teknillinen_edit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teknillinen_edit">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aalto_teknillinen_edit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Aalto</Template>
  <TotalTime>7866</TotalTime>
  <Words>323</Words>
  <Application>Microsoft Office PowerPoint</Application>
  <PresentationFormat>A4 Paper (210x297 mm)</PresentationFormat>
  <Paragraphs>98</Paragraphs>
  <Slides>12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12</vt:i4>
      </vt:variant>
    </vt:vector>
  </HeadingPairs>
  <TitlesOfParts>
    <vt:vector size="22" baseType="lpstr">
      <vt:lpstr>Arial</vt:lpstr>
      <vt:lpstr>Calibri</vt:lpstr>
      <vt:lpstr>Cambria Math</vt:lpstr>
      <vt:lpstr>Georgia</vt:lpstr>
      <vt:lpstr>Symbol</vt:lpstr>
      <vt:lpstr>Times New Roman</vt:lpstr>
      <vt:lpstr>Aalto</vt:lpstr>
      <vt:lpstr>Kaava</vt:lpstr>
      <vt:lpstr>Equation</vt:lpstr>
      <vt:lpstr>Bitmap Image</vt:lpstr>
      <vt:lpstr>Exercise Session 1</vt:lpstr>
      <vt:lpstr>Question 1 </vt:lpstr>
      <vt:lpstr>Question 1 Show that the ratio of phase-to-phase-voltage and phase-to-earth-voltage is √3  </vt:lpstr>
      <vt:lpstr>Question 1 Show that the ratio of phase-to-phase-voltage and phase-to-earth-voltage is √3  </vt:lpstr>
      <vt:lpstr>Question 2  </vt:lpstr>
      <vt:lpstr>Question 2 Derive the equation for delta-star transformation   </vt:lpstr>
      <vt:lpstr>Question 3  </vt:lpstr>
      <vt:lpstr>Question 3 a) Current in the load component</vt:lpstr>
      <vt:lpstr>Question 3 b) Current </vt:lpstr>
      <vt:lpstr>Question 3 c) Active power</vt:lpstr>
      <vt:lpstr>Question 4  </vt:lpstr>
      <vt:lpstr>Question 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1</dc:title>
  <dc:creator>Klüss</dc:creator>
  <cp:lastModifiedBy>Lehtonen Matti</cp:lastModifiedBy>
  <cp:revision>153</cp:revision>
  <dcterms:created xsi:type="dcterms:W3CDTF">2012-09-17T04:28:57Z</dcterms:created>
  <dcterms:modified xsi:type="dcterms:W3CDTF">2019-09-03T11:59:46Z</dcterms:modified>
</cp:coreProperties>
</file>