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1" r:id="rId3"/>
    <p:sldId id="276" r:id="rId4"/>
    <p:sldId id="277" r:id="rId5"/>
    <p:sldId id="278" r:id="rId6"/>
    <p:sldId id="272" r:id="rId7"/>
    <p:sldId id="279" r:id="rId8"/>
    <p:sldId id="274" r:id="rId9"/>
    <p:sldId id="293" r:id="rId10"/>
    <p:sldId id="275" r:id="rId11"/>
    <p:sldId id="281" r:id="rId12"/>
    <p:sldId id="282" r:id="rId13"/>
    <p:sldId id="294" r:id="rId14"/>
    <p:sldId id="284" r:id="rId15"/>
    <p:sldId id="295" r:id="rId16"/>
  </p:sldIdLst>
  <p:sldSz cx="9906000" cy="6858000" type="A4"/>
  <p:notesSz cx="6742113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kia Toni" initials="TT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5" autoAdjust="0"/>
    <p:restoredTop sz="84434" autoAdjust="0"/>
  </p:normalViewPr>
  <p:slideViewPr>
    <p:cSldViewPr>
      <p:cViewPr varScale="1">
        <p:scale>
          <a:sx n="138" d="100"/>
          <a:sy n="138" d="100"/>
        </p:scale>
        <p:origin x="2052" y="12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30T08:46:22.489" idx="1">
    <p:pos x="1548" y="1124"/>
    <p:text>In Finnish, isolated neutral network = maasta erotettu verkko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30T08:50:29.627" idx="2">
    <p:pos x="629" y="1885"/>
    <p:text>Voltage source is presumed symmetric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30T09:25:24.405" idx="4">
    <p:pos x="1872" y="1241"/>
    <p:text>Recap E5Q3 or lecture 5. There is U_L1 = Zf x I_L1 and from the symmetrical components matrix we get U_L1 = U1 +U2 +U0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5.png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png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81325-CC9B-4F8E-8817-99BE0021A15D}" type="datetimeFigureOut">
              <a:rPr lang="fi-FI" smtClean="0"/>
              <a:t>3.9.2019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21582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8824"/>
            <a:ext cx="2921582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7C75A-7030-46B3-AFAD-6501B1F714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872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9A4B3-27BB-4F5F-B356-2E6ED1F2059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511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4E0F6-9815-42BA-AE0E-9C1E287A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2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57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66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88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18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9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22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97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95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77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58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80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19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09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1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2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9738" y="1712915"/>
            <a:ext cx="9018588" cy="3919537"/>
          </a:xfrm>
          <a:prstGeom prst="rect">
            <a:avLst/>
          </a:prstGeom>
          <a:solidFill>
            <a:srgbClr val="FF7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pic>
        <p:nvPicPr>
          <p:cNvPr id="5" name="Picture 6" descr="aalto_TKK_f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22971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9127" y="1770063"/>
            <a:ext cx="8416925" cy="13319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9125" y="3141665"/>
            <a:ext cx="6807200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88951" y="6308727"/>
            <a:ext cx="2195513" cy="1762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chemeClr val="tx1"/>
                </a:solidFill>
                <a:latin typeface="+mn-lt"/>
              </a:defRPr>
            </a:lvl1pPr>
          </a:lstStyle>
          <a:p>
            <a:fld id="{C49B87FF-410C-4C72-89D3-535BAD079C0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1" y="6245225"/>
            <a:ext cx="4016375" cy="476250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400" b="0" smtClean="0">
                <a:solidFill>
                  <a:srgbClr val="80808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488950"/>
            <a:ext cx="8650288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582740"/>
            <a:ext cx="8650288" cy="4294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32275" y="6237288"/>
            <a:ext cx="3398838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169401" y="6237288"/>
            <a:ext cx="536575" cy="127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A9CAD9-EE78-478F-A825-D3843E008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7.wmf"/><Relationship Id="rId5" Type="http://schemas.openxmlformats.org/officeDocument/2006/relationships/image" Target="../media/image24.png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9.wmf"/><Relationship Id="rId12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png"/><Relationship Id="rId11" Type="http://schemas.openxmlformats.org/officeDocument/2006/relationships/oleObject" Target="../embeddings/oleObject29.bin"/><Relationship Id="rId5" Type="http://schemas.openxmlformats.org/officeDocument/2006/relationships/image" Target="../media/image32.wmf"/><Relationship Id="rId10" Type="http://schemas.openxmlformats.org/officeDocument/2006/relationships/image" Target="../media/image34.wmf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10" Type="http://schemas.openxmlformats.org/officeDocument/2006/relationships/comments" Target="../comments/comment2.xml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5.png"/><Relationship Id="rId15" Type="http://schemas.openxmlformats.org/officeDocument/2006/relationships/comments" Target="../comments/comment3.xml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png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Exercise </a:t>
            </a:r>
            <a:r>
              <a:rPr lang="en-US" dirty="0" smtClean="0"/>
              <a:t>Session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Power systems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3 </a:t>
            </a: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4688961" cy="371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4025" y="515819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Melting times of fuses with different nominal current as a function of current.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992" y="1124744"/>
            <a:ext cx="4972050" cy="48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097016" y="6108527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melting energy,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operation energy, melting time is less than 1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3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7613" y="1212437"/>
            <a:ext cx="912521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worst case from the selectivity point of view is when a short circuit happens at the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35-A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fuse terminals. Let us compute the 3-phase short circuit current in this point: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Assuming that the voltage is at its rated value.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359034"/>
              </p:ext>
            </p:extLst>
          </p:nvPr>
        </p:nvGraphicFramePr>
        <p:xfrm>
          <a:off x="1784648" y="2173434"/>
          <a:ext cx="5632450" cy="191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" name="Точечный рисунок" r:id="rId4" imgW="4695238" imgH="1600000" progId="Paint.Picture">
                  <p:embed/>
                </p:oleObj>
              </mc:Choice>
              <mc:Fallback>
                <p:oleObj name="Точечный рисунок" r:id="rId4" imgW="4695238" imgH="1600000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648" y="2173434"/>
                        <a:ext cx="5632450" cy="191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250" y="2025082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n-US" alt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887061"/>
              </p:ext>
            </p:extLst>
          </p:nvPr>
        </p:nvGraphicFramePr>
        <p:xfrm>
          <a:off x="809625" y="4756293"/>
          <a:ext cx="2487191" cy="688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" name="Ekvation" r:id="rId6" imgW="1409400" imgH="393480" progId="Equation.3">
                  <p:embed/>
                </p:oleObj>
              </mc:Choice>
              <mc:Fallback>
                <p:oleObj name="Ekvation" r:id="rId6" imgW="14094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4756293"/>
                        <a:ext cx="2487191" cy="68893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149841"/>
              </p:ext>
            </p:extLst>
          </p:nvPr>
        </p:nvGraphicFramePr>
        <p:xfrm>
          <a:off x="3944937" y="4725144"/>
          <a:ext cx="3605265" cy="662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" name="Ekvation" r:id="rId8" imgW="2197080" imgH="406080" progId="Equation.3">
                  <p:embed/>
                </p:oleObj>
              </mc:Choice>
              <mc:Fallback>
                <p:oleObj name="Ekvation" r:id="rId8" imgW="219708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7" y="4725144"/>
                        <a:ext cx="3605265" cy="6620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714829"/>
              </p:ext>
            </p:extLst>
          </p:nvPr>
        </p:nvGraphicFramePr>
        <p:xfrm>
          <a:off x="1076324" y="5834063"/>
          <a:ext cx="5493533" cy="66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1" name="Ekvation" r:id="rId10" imgW="3365280" imgH="406080" progId="Equation.3">
                  <p:embed/>
                </p:oleObj>
              </mc:Choice>
              <mc:Fallback>
                <p:oleObj name="Ekvation" r:id="rId10" imgW="336528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4" y="5834063"/>
                        <a:ext cx="5493533" cy="6633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250" y="4370465"/>
            <a:ext cx="4606326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 </a:t>
            </a:r>
            <a:r>
              <a:rPr kumimoji="0" lang="fi-FI" alt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400-V </a:t>
            </a:r>
            <a:r>
              <a:rPr kumimoji="0" lang="fi-FI" altLang="ru-RU" sz="1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voltage</a:t>
            </a:r>
            <a:r>
              <a:rPr kumimoji="0" lang="fi-FI" alt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i-FI" altLang="ru-RU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kumimoji="0" lang="fi-FI" alt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fi-FI" altLang="ru-RU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transformer</a:t>
            </a:r>
            <a:r>
              <a:rPr kumimoji="0" lang="fi-FI" alt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i-FI" altLang="ru-RU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kumimoji="0" lang="fi-FI" alt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fi-FI" altLang="ru-RU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68624" y="43250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b="1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68624" y="548708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378703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3: Part 1 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250" y="1701917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ru-RU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68624" y="43250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674876" y="61247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82628"/>
              </p:ext>
            </p:extLst>
          </p:nvPr>
        </p:nvGraphicFramePr>
        <p:xfrm>
          <a:off x="379816" y="1536580"/>
          <a:ext cx="3889800" cy="573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9" name="Ekvation" r:id="rId4" imgW="2311200" imgH="342720" progId="Equation.3">
                  <p:embed/>
                </p:oleObj>
              </mc:Choice>
              <mc:Fallback>
                <p:oleObj name="Ekvation" r:id="rId4" imgW="2311200" imgH="3427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16" y="1536580"/>
                        <a:ext cx="3889800" cy="57312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980072"/>
              </p:ext>
            </p:extLst>
          </p:nvPr>
        </p:nvGraphicFramePr>
        <p:xfrm>
          <a:off x="4953000" y="1518851"/>
          <a:ext cx="3816423" cy="549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0" name="Ekvation" r:id="rId6" imgW="2361960" imgH="342720" progId="Equation.3">
                  <p:embed/>
                </p:oleObj>
              </mc:Choice>
              <mc:Fallback>
                <p:oleObj name="Ekvation" r:id="rId6" imgW="2361960" imgH="3427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18851"/>
                        <a:ext cx="3816423" cy="5490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537850"/>
              </p:ext>
            </p:extLst>
          </p:nvPr>
        </p:nvGraphicFramePr>
        <p:xfrm>
          <a:off x="1873250" y="2590800"/>
          <a:ext cx="7083369" cy="1020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1" name="Ekvation" r:id="rId8" imgW="4343400" imgH="622080" progId="Equation.3">
                  <p:embed/>
                </p:oleObj>
              </mc:Choice>
              <mc:Fallback>
                <p:oleObj name="Ekvation" r:id="rId8" imgW="4343400" imgH="622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2590800"/>
                        <a:ext cx="7083369" cy="102009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156500"/>
              </p:ext>
            </p:extLst>
          </p:nvPr>
        </p:nvGraphicFramePr>
        <p:xfrm>
          <a:off x="2479675" y="6327775"/>
          <a:ext cx="1226526" cy="490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2" name="Ekvation" r:id="rId10" imgW="634680" imgH="253800" progId="Equation.3">
                  <p:embed/>
                </p:oleObj>
              </mc:Choice>
              <mc:Fallback>
                <p:oleObj name="Ekvation" r:id="rId10" imgW="63468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6327775"/>
                        <a:ext cx="1226526" cy="49061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0" y="10916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194699" y="6293931"/>
            <a:ext cx="2031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major fuse size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en-US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8464" y="3673060"/>
                <a:ext cx="9615594" cy="2640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figures shown on the previous slide: the operation time of a 35-A fuse with the short circuit current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=7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05 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kA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fuse melting time corresponds to a value below 1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ms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therefore, we use the melting/operating energy diagram. From the second diagram the 35-A fuse corresponds to a operating energy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at 220 V. According to our initial selectivity criteria (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t&lt;1ms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then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𝑚𝑎𝑗𝑜𝑟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fi-FI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i-FI" i="1">
                            <a:latin typeface="Cambria Math" panose="02040503050406030204" pitchFamily="18" charset="0"/>
                          </a:rPr>
                          <m:t>𝑚𝑖𝑛𝑜𝑟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i-FI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𝑚𝑎𝑗𝑜𝑟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≥3∗5∗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fi-FI" b="0" i="0" smtClean="0">
                        <a:latin typeface="Cambria Math" panose="02040503050406030204" pitchFamily="18" charset="0"/>
                      </a:rPr>
                      <m:t>=15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fi-FI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 the diagram the next fuse that satisfies this condition is a 100 A fuse.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64" y="3673060"/>
                <a:ext cx="9615594" cy="2640979"/>
              </a:xfrm>
              <a:prstGeom prst="rect">
                <a:avLst/>
              </a:prstGeom>
              <a:blipFill>
                <a:blip r:embed="rId12"/>
                <a:stretch>
                  <a:fillRect l="-507" t="-1386" r="-57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171023" y="2241732"/>
            <a:ext cx="961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circuit current: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023" y="115351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characteristics: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59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1" grpId="0"/>
      <p:bldP spid="5" grpId="0"/>
      <p:bldP spid="33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3 </a:t>
            </a: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30" y="1340768"/>
            <a:ext cx="4688961" cy="371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4025" y="515819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Melting times of fuses with different nominal current as a function of current.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992" y="702915"/>
            <a:ext cx="4972050" cy="48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097016" y="5604471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melting energy,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operation energy, melting time is less than 1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08584" y="5528182"/>
                <a:ext cx="25507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sub>
                      </m:sSub>
                      <m:r>
                        <a:rPr lang="en-US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  <m:r>
                        <a:rPr lang="fi-FI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05 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kA</m:t>
                      </m:r>
                      <m:r>
                        <a:rPr lang="fi-FI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 b="0" i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fi-FI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35 </m:t>
                      </m:r>
                      <m:r>
                        <m:rPr>
                          <m:sty m:val="p"/>
                        </m:rPr>
                        <a:rPr lang="fi-FI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fi-FI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584" y="5528182"/>
                <a:ext cx="2550763" cy="369332"/>
              </a:xfrm>
              <a:prstGeom prst="rect">
                <a:avLst/>
              </a:prstGeom>
              <a:blipFill>
                <a:blip r:embed="rId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 bwMode="auto">
          <a:xfrm>
            <a:off x="3872880" y="4973524"/>
            <a:ext cx="144016" cy="135937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041232" y="2996952"/>
            <a:ext cx="92899" cy="108057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169024" y="2960903"/>
            <a:ext cx="288032" cy="180065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457056" y="2996952"/>
            <a:ext cx="1597781" cy="15825"/>
          </a:xfrm>
          <a:prstGeom prst="line">
            <a:avLst/>
          </a:prstGeom>
          <a:ln w="28575">
            <a:prstDash val="sys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 flipV="1">
            <a:off x="7070360" y="3045560"/>
            <a:ext cx="42880" cy="2335239"/>
          </a:xfrm>
          <a:prstGeom prst="line">
            <a:avLst/>
          </a:prstGeom>
          <a:ln w="28575">
            <a:prstDash val="sys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>
            <a:off x="5425194" y="2621087"/>
            <a:ext cx="3787449" cy="37512"/>
          </a:xfrm>
          <a:prstGeom prst="line">
            <a:avLst/>
          </a:prstGeom>
          <a:ln w="28575">
            <a:prstDash val="sys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 bwMode="auto">
          <a:xfrm>
            <a:off x="7761312" y="2343374"/>
            <a:ext cx="288032" cy="180065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7905328" y="2441416"/>
            <a:ext cx="0" cy="2859792"/>
          </a:xfrm>
          <a:prstGeom prst="line">
            <a:avLst/>
          </a:prstGeom>
          <a:ln w="28575">
            <a:prstDash val="sys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 bwMode="auto">
          <a:xfrm>
            <a:off x="7761312" y="5373216"/>
            <a:ext cx="288032" cy="180065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21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 animBg="1"/>
      <p:bldP spid="11" grpId="0" animBg="1"/>
      <p:bldP spid="19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3: Part 2 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250" y="1701917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ru-RU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68624" y="43250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674876" y="61247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761895"/>
              </p:ext>
            </p:extLst>
          </p:nvPr>
        </p:nvGraphicFramePr>
        <p:xfrm>
          <a:off x="2314574" y="6327775"/>
          <a:ext cx="1025209" cy="455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8" name="Ekvation" r:id="rId4" imgW="571320" imgH="253800" progId="Equation.3">
                  <p:embed/>
                </p:oleObj>
              </mc:Choice>
              <mc:Fallback>
                <p:oleObj name="Ekvation" r:id="rId4" imgW="571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4" y="6327775"/>
                        <a:ext cx="1025209" cy="4556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0" y="10916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194699" y="6293931"/>
            <a:ext cx="2031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major fuse size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en-US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2365" y="4014376"/>
                <a:ext cx="9615594" cy="1798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figures shown on the previous slide: the operation time of a 35-A fuse with the short circuit current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=436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fuse melting time corresponds to a value 20 – 30 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ms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Therefore, we use the same diagram. According to our initial selectivity criteria (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&gt;10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then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major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minor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+10</m:t>
                    </m:r>
                    <m:r>
                      <a:rPr lang="fi-FI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ms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</a:p>
              <a:p>
                <a:pPr algn="just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major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10∗20</m:t>
                    </m:r>
                    <m:r>
                      <a:rPr lang="fi-FI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+10 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ms</m:t>
                    </m:r>
                    <m:r>
                      <a:rPr lang="fi-FI" b="0" i="0" smtClean="0">
                        <a:latin typeface="Cambria Math" panose="02040503050406030204" pitchFamily="18" charset="0"/>
                      </a:rPr>
                      <m:t>=210 </m:t>
                    </m:r>
                    <m:r>
                      <m:rPr>
                        <m:sty m:val="p"/>
                      </m:rPr>
                      <a:rPr lang="fi-FI" b="0" i="0" smtClean="0">
                        <a:latin typeface="Cambria Math" panose="02040503050406030204" pitchFamily="18" charset="0"/>
                      </a:rPr>
                      <m:t>ms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On the diagram, the next fuse that satisfies this condition is a 63-A fuse.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65" y="4014376"/>
                <a:ext cx="9615594" cy="1798954"/>
              </a:xfrm>
              <a:prstGeom prst="rect">
                <a:avLst/>
              </a:prstGeom>
              <a:blipFill>
                <a:blip r:embed="rId6"/>
                <a:stretch>
                  <a:fillRect l="-507" t="-2034" r="-507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136472" y="2512069"/>
            <a:ext cx="961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circuit current: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023" y="115351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characteristics: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653077"/>
              </p:ext>
            </p:extLst>
          </p:nvPr>
        </p:nvGraphicFramePr>
        <p:xfrm>
          <a:off x="912056" y="2952749"/>
          <a:ext cx="6921264" cy="971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9" name="Ekvation" r:id="rId7" imgW="4431960" imgH="622080" progId="Equation.3">
                  <p:embed/>
                </p:oleObj>
              </mc:Choice>
              <mc:Fallback>
                <p:oleObj name="Ekvation" r:id="rId7" imgW="443196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056" y="2952749"/>
                        <a:ext cx="6921264" cy="97190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537452"/>
              </p:ext>
            </p:extLst>
          </p:nvPr>
        </p:nvGraphicFramePr>
        <p:xfrm>
          <a:off x="251198" y="1584633"/>
          <a:ext cx="4059348" cy="576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0" name="Ekvation" r:id="rId9" imgW="2400120" imgH="342720" progId="Equation.3">
                  <p:embed/>
                </p:oleObj>
              </mc:Choice>
              <mc:Fallback>
                <p:oleObj name="Ekvation" r:id="rId9" imgW="24001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98" y="1584633"/>
                        <a:ext cx="4059348" cy="5760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07812"/>
              </p:ext>
            </p:extLst>
          </p:nvPr>
        </p:nvGraphicFramePr>
        <p:xfrm>
          <a:off x="4843292" y="1522844"/>
          <a:ext cx="4214164" cy="599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1" name="Ekvation" r:id="rId11" imgW="2387520" imgH="342720" progId="Equation.3">
                  <p:embed/>
                </p:oleObj>
              </mc:Choice>
              <mc:Fallback>
                <p:oleObj name="Ekvation" r:id="rId11" imgW="23875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292" y="1522844"/>
                        <a:ext cx="4214164" cy="5996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87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1" grpId="0"/>
      <p:bldP spid="5" grpId="0"/>
      <p:bldP spid="33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3 </a:t>
            </a: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592" y="926655"/>
            <a:ext cx="6413690" cy="508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8509" y="594520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Melting times of fuses with different nominal current as a function of current.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56856" y="6444044"/>
                <a:ext cx="23567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sub>
                      </m:sSub>
                      <m:r>
                        <a:rPr lang="en-US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436 </m:t>
                      </m:r>
                      <m:r>
                        <m:rPr>
                          <m:sty m:val="p"/>
                        </m:rPr>
                        <a:rPr lang="fi-FI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fi-FI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 b="0" i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fi-FI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35 </m:t>
                      </m:r>
                      <m:r>
                        <m:rPr>
                          <m:sty m:val="p"/>
                        </m:rPr>
                        <a:rPr lang="fi-FI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fi-FI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856" y="6444044"/>
                <a:ext cx="2356799" cy="369332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 bwMode="auto">
          <a:xfrm>
            <a:off x="5241032" y="4644930"/>
            <a:ext cx="144016" cy="135937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2360712" y="4708859"/>
            <a:ext cx="2995361" cy="4039"/>
          </a:xfrm>
          <a:prstGeom prst="line">
            <a:avLst/>
          </a:prstGeom>
          <a:ln w="28575">
            <a:prstDash val="sys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 flipV="1">
            <a:off x="2389687" y="4149079"/>
            <a:ext cx="5011585" cy="1"/>
          </a:xfrm>
          <a:prstGeom prst="line">
            <a:avLst/>
          </a:prstGeom>
          <a:ln w="28575">
            <a:prstDash val="sys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 bwMode="auto">
          <a:xfrm>
            <a:off x="5385048" y="4077072"/>
            <a:ext cx="144016" cy="135937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304656" y="1484784"/>
            <a:ext cx="0" cy="4095251"/>
          </a:xfrm>
          <a:prstGeom prst="line">
            <a:avLst/>
          </a:prstGeom>
          <a:ln w="28575">
            <a:prstDash val="sys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38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ru-RU" dirty="0"/>
              <a:t>1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704528" y="1412776"/>
            <a:ext cx="89289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an isolated neutral network there is a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high-resistance 1-phase earth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fault. The network’s earth capacitance is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voltage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the fault resistance is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Derive expressions for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earth fault current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neutral point voltage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faulty phase’s voltage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healthy phases’ voltage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45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ru-RU" dirty="0"/>
              <a:t>1</a:t>
            </a:r>
            <a:r>
              <a:rPr lang="en-US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9125" y="1205192"/>
            <a:ext cx="28937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Positive sequence network (positive sequence impedances small compared to the zero sequence network impedances):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143808"/>
              </p:ext>
            </p:extLst>
          </p:nvPr>
        </p:nvGraphicFramePr>
        <p:xfrm>
          <a:off x="1094916" y="2916622"/>
          <a:ext cx="936104" cy="115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" name="Точечный рисунок" r:id="rId4" imgW="1047619" imgH="1295238" progId="Paint.Picture">
                  <p:embed/>
                </p:oleObj>
              </mc:Choice>
              <mc:Fallback>
                <p:oleObj name="Точечный рисунок" r:id="rId4" imgW="1047619" imgH="1295238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916" y="2916622"/>
                        <a:ext cx="936104" cy="115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4270482" y="1162296"/>
            <a:ext cx="2376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Negative sequence network (negative sequence impedances small compared to the zero sequence network impedances):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457005"/>
              </p:ext>
            </p:extLst>
          </p:nvPr>
        </p:nvGraphicFramePr>
        <p:xfrm>
          <a:off x="4877757" y="2974430"/>
          <a:ext cx="553753" cy="111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" name="Точечный рисунок" r:id="rId6" imgW="638264" imgH="1286055" progId="Paint.Picture">
                  <p:embed/>
                </p:oleObj>
              </mc:Choice>
              <mc:Fallback>
                <p:oleObj name="Точечный рисунок" r:id="rId6" imgW="638264" imgH="1286055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7757" y="2974430"/>
                        <a:ext cx="553753" cy="111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7020057" y="1201871"/>
            <a:ext cx="2403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Zero sequence network: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507428"/>
              </p:ext>
            </p:extLst>
          </p:nvPr>
        </p:nvGraphicFramePr>
        <p:xfrm>
          <a:off x="7689304" y="2791141"/>
          <a:ext cx="852115" cy="128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9" name="Точечный рисунок" r:id="rId8" imgW="1000000" imgH="1504762" progId="Paint.Picture">
                  <p:embed/>
                </p:oleObj>
              </mc:Choice>
              <mc:Fallback>
                <p:oleObj name="Точечный рисунок" r:id="rId8" imgW="1000000" imgH="1504762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9304" y="2791141"/>
                        <a:ext cx="852115" cy="1282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4916" y="5373216"/>
            <a:ext cx="77412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As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learned</a:t>
            </a:r>
            <a:r>
              <a:rPr lang="fi-FI" dirty="0" smtClean="0"/>
              <a:t> </a:t>
            </a:r>
            <a:r>
              <a:rPr lang="fi-FI" dirty="0" err="1" smtClean="0"/>
              <a:t>previously</a:t>
            </a:r>
            <a:r>
              <a:rPr lang="fi-FI" dirty="0" smtClean="0"/>
              <a:t> (</a:t>
            </a:r>
            <a:r>
              <a:rPr lang="fi-FI" dirty="0" err="1" smtClean="0"/>
              <a:t>see</a:t>
            </a:r>
            <a:r>
              <a:rPr lang="fi-FI" dirty="0" smtClean="0"/>
              <a:t> E5Q3), in a single </a:t>
            </a:r>
            <a:r>
              <a:rPr lang="fi-FI" dirty="0" err="1" smtClean="0"/>
              <a:t>phase</a:t>
            </a:r>
            <a:r>
              <a:rPr lang="fi-FI" dirty="0" smtClean="0"/>
              <a:t>-to-</a:t>
            </a:r>
            <a:r>
              <a:rPr lang="fi-FI" dirty="0" err="1" smtClean="0"/>
              <a:t>earth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r>
              <a:rPr lang="fi-FI" dirty="0" smtClean="0"/>
              <a:t>,</a:t>
            </a:r>
          </a:p>
          <a:p>
            <a:r>
              <a:rPr lang="fi-FI" dirty="0" err="1"/>
              <a:t>t</a:t>
            </a:r>
            <a:r>
              <a:rPr lang="fi-FI" dirty="0" err="1" smtClean="0"/>
              <a:t>he</a:t>
            </a:r>
            <a:r>
              <a:rPr lang="fi-FI" dirty="0" smtClean="0"/>
              <a:t> </a:t>
            </a:r>
            <a:r>
              <a:rPr lang="fi-FI" dirty="0" err="1" smtClean="0"/>
              <a:t>sequence</a:t>
            </a:r>
            <a:r>
              <a:rPr lang="fi-FI" dirty="0" smtClean="0"/>
              <a:t> </a:t>
            </a:r>
            <a:r>
              <a:rPr lang="fi-FI" dirty="0" err="1" smtClean="0"/>
              <a:t>networks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in </a:t>
            </a:r>
            <a:r>
              <a:rPr lang="fi-FI" dirty="0" err="1" smtClean="0"/>
              <a:t>series</a:t>
            </a:r>
            <a:r>
              <a:rPr lang="fi-FI" dirty="0" smtClean="0"/>
              <a:t> and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circuit</a:t>
            </a:r>
            <a:r>
              <a:rPr lang="fi-FI" dirty="0" smtClean="0"/>
              <a:t> is</a:t>
            </a:r>
          </a:p>
          <a:p>
            <a:r>
              <a:rPr lang="fi-FI" dirty="0" err="1" smtClean="0"/>
              <a:t>closed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an </a:t>
            </a:r>
            <a:r>
              <a:rPr lang="fi-FI" dirty="0" err="1" smtClean="0"/>
              <a:t>impedance</a:t>
            </a:r>
            <a:r>
              <a:rPr lang="fi-FI" dirty="0" smtClean="0"/>
              <a:t> 3 </a:t>
            </a:r>
            <a:r>
              <a:rPr lang="fi-FI" dirty="0" err="1" smtClean="0"/>
              <a:t>times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r>
              <a:rPr lang="fi-FI" dirty="0" smtClean="0"/>
              <a:t> </a:t>
            </a:r>
            <a:r>
              <a:rPr lang="fi-FI" dirty="0" err="1" smtClean="0"/>
              <a:t>impedance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endParaRPr lang="fi-FI" dirty="0"/>
          </a:p>
        </p:txBody>
      </p:sp>
      <p:sp>
        <p:nvSpPr>
          <p:cNvPr id="20" name="TextBox 19"/>
          <p:cNvSpPr txBox="1"/>
          <p:nvPr/>
        </p:nvSpPr>
        <p:spPr>
          <a:xfrm>
            <a:off x="2270922" y="3337247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/>
              <a:t>U</a:t>
            </a:r>
            <a:r>
              <a:rPr lang="fi-FI" sz="1400" dirty="0" smtClean="0"/>
              <a:t>1</a:t>
            </a:r>
            <a:endParaRPr lang="fi-FI" sz="1400" dirty="0"/>
          </a:p>
        </p:txBody>
      </p:sp>
      <p:sp>
        <p:nvSpPr>
          <p:cNvPr id="21" name="Right Brace 20"/>
          <p:cNvSpPr/>
          <p:nvPr/>
        </p:nvSpPr>
        <p:spPr bwMode="auto">
          <a:xfrm>
            <a:off x="2072680" y="2959553"/>
            <a:ext cx="198242" cy="106549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9314" y="341571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/>
              <a:t>U</a:t>
            </a:r>
            <a:r>
              <a:rPr lang="fi-FI" sz="1400" dirty="0" smtClean="0"/>
              <a:t>2</a:t>
            </a:r>
            <a:endParaRPr lang="fi-FI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8882742" y="3378412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 smtClean="0"/>
              <a:t>U</a:t>
            </a:r>
            <a:r>
              <a:rPr lang="fi-FI" sz="1400" dirty="0" smtClean="0"/>
              <a:t>0</a:t>
            </a:r>
            <a:endParaRPr lang="fi-FI" sz="1400" dirty="0"/>
          </a:p>
        </p:txBody>
      </p:sp>
      <p:sp>
        <p:nvSpPr>
          <p:cNvPr id="26" name="Right Brace 25"/>
          <p:cNvSpPr/>
          <p:nvPr/>
        </p:nvSpPr>
        <p:spPr bwMode="auto">
          <a:xfrm>
            <a:off x="5601072" y="2999556"/>
            <a:ext cx="198242" cy="106549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7" name="Right Brace 26"/>
          <p:cNvSpPr/>
          <p:nvPr/>
        </p:nvSpPr>
        <p:spPr bwMode="auto">
          <a:xfrm>
            <a:off x="8684500" y="2974430"/>
            <a:ext cx="198242" cy="106549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37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3" grpId="0"/>
      <p:bldP spid="20" grpId="0"/>
      <p:bldP spid="21" grpId="0" animBg="1"/>
      <p:bldP spid="22" grpId="0"/>
      <p:bldP spid="24" grpId="0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ru-RU" dirty="0"/>
              <a:t>1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9125" y="1268760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Single phase-to-earth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fault: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784238"/>
              </p:ext>
            </p:extLst>
          </p:nvPr>
        </p:nvGraphicFramePr>
        <p:xfrm>
          <a:off x="5529064" y="394591"/>
          <a:ext cx="3265870" cy="2347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6" name="Точечный рисунок" r:id="rId4" imgW="2610214" imgH="1876190" progId="Paint.Picture">
                  <p:embed/>
                </p:oleObj>
              </mc:Choice>
              <mc:Fallback>
                <p:oleObj name="Точечный рисунок" r:id="rId4" imgW="2610214" imgH="1876190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064" y="394591"/>
                        <a:ext cx="3265870" cy="2347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154843"/>
              </p:ext>
            </p:extLst>
          </p:nvPr>
        </p:nvGraphicFramePr>
        <p:xfrm>
          <a:off x="1203251" y="3162155"/>
          <a:ext cx="55816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7" name="Equation" r:id="rId6" imgW="3708360" imgH="825480" progId="Equation.3">
                  <p:embed/>
                </p:oleObj>
              </mc:Choice>
              <mc:Fallback>
                <p:oleObj name="Equation" r:id="rId6" imgW="3708360" imgH="825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251" y="3162155"/>
                        <a:ext cx="5581650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042183"/>
              </p:ext>
            </p:extLst>
          </p:nvPr>
        </p:nvGraphicFramePr>
        <p:xfrm>
          <a:off x="1203251" y="4996263"/>
          <a:ext cx="578167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8" name="Equation" r:id="rId8" imgW="3835400" imgH="850900" progId="Equation.3">
                  <p:embed/>
                </p:oleObj>
              </mc:Choice>
              <mc:Fallback>
                <p:oleObj name="Equation" r:id="rId8" imgW="3835400" imgH="850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251" y="4996263"/>
                        <a:ext cx="5781675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27890" y="2780928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lphaLcParenR"/>
              <a:tabLst>
                <a:tab pos="2286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earth fault current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7890" y="4545827"/>
            <a:ext cx="8494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neutral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point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voltage  (zero sequence voltage is the voltage between neutral and ground)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0"/>
          <a:srcRect l="29000"/>
          <a:stretch/>
        </p:blipFill>
        <p:spPr>
          <a:xfrm>
            <a:off x="7257256" y="4951593"/>
            <a:ext cx="2520280" cy="171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68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ru-RU" dirty="0"/>
              <a:t>1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9125" y="1268760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Single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phase-to-earth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fault: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569695"/>
              </p:ext>
            </p:extLst>
          </p:nvPr>
        </p:nvGraphicFramePr>
        <p:xfrm>
          <a:off x="5927315" y="59609"/>
          <a:ext cx="2591471" cy="1862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3" name="Точечный рисунок" r:id="rId4" imgW="2610214" imgH="1876190" progId="Paint.Picture">
                  <p:embed/>
                </p:oleObj>
              </mc:Choice>
              <mc:Fallback>
                <p:oleObj name="Точечный рисунок" r:id="rId4" imgW="2610214" imgH="1876190" progId="Paint.Picture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315" y="59609"/>
                        <a:ext cx="2591471" cy="1862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190230"/>
              </p:ext>
            </p:extLst>
          </p:nvPr>
        </p:nvGraphicFramePr>
        <p:xfrm>
          <a:off x="1208584" y="2385677"/>
          <a:ext cx="60864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4" name="Equation" r:id="rId6" imgW="4686300" imgH="558800" progId="Equation.3">
                  <p:embed/>
                </p:oleObj>
              </mc:Choice>
              <mc:Fallback>
                <p:oleObj name="Equation" r:id="rId6" imgW="4686300" imgH="558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584" y="2385677"/>
                        <a:ext cx="60864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111088"/>
              </p:ext>
            </p:extLst>
          </p:nvPr>
        </p:nvGraphicFramePr>
        <p:xfrm>
          <a:off x="1276350" y="3531096"/>
          <a:ext cx="58261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5" name="Kaava" r:id="rId8" imgW="3860640" imgH="507960" progId="Equation.3">
                  <p:embed/>
                </p:oleObj>
              </mc:Choice>
              <mc:Fallback>
                <p:oleObj name="Kaava" r:id="rId8" imgW="3860640" imgH="5079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3531096"/>
                        <a:ext cx="58261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082274"/>
              </p:ext>
            </p:extLst>
          </p:nvPr>
        </p:nvGraphicFramePr>
        <p:xfrm>
          <a:off x="2288704" y="4559399"/>
          <a:ext cx="31432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6" name="Equation" r:id="rId10" imgW="2082800" imgH="571500" progId="Equation.3">
                  <p:embed/>
                </p:oleObj>
              </mc:Choice>
              <mc:Fallback>
                <p:oleObj name="Equation" r:id="rId10" imgW="2082800" imgH="571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8704" y="4559399"/>
                        <a:ext cx="314325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964298"/>
              </p:ext>
            </p:extLst>
          </p:nvPr>
        </p:nvGraphicFramePr>
        <p:xfrm>
          <a:off x="2288704" y="5873849"/>
          <a:ext cx="3048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7" name="Equation" r:id="rId12" imgW="2019300" imgH="571500" progId="Equation.3">
                  <p:embed/>
                </p:oleObj>
              </mc:Choice>
              <mc:Fallback>
                <p:oleObj name="Equation" r:id="rId12" imgW="2019300" imgH="571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8704" y="5873849"/>
                        <a:ext cx="30480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994576" y="3673574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704528" y="5567821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Correspondingly: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4528" y="2067681"/>
            <a:ext cx="2435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faulty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phase’s voltage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4528" y="3233624"/>
            <a:ext cx="2584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d) healthy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phases’ voltage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17296" y="2357263"/>
            <a:ext cx="2181774" cy="91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4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47454" y="1568450"/>
                <a:ext cx="8914058" cy="18935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endParaRPr lang="ru-RU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Show that in an isolated neutral network, that has an earth capacitance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n-US" baseline="-25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6.13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nF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/km, the zero resistance earth fault current can be approximately expressed as:</a:t>
                </a:r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, where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[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 = 1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kV, [</a:t>
                </a:r>
                <a:r>
                  <a:rPr lang="en-US" i="1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 = 1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A, [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 = 1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km</a:t>
                </a:r>
                <a:endParaRPr lang="ru-R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54" y="1568450"/>
                <a:ext cx="8914058" cy="1893532"/>
              </a:xfrm>
              <a:prstGeom prst="rect">
                <a:avLst/>
              </a:prstGeom>
              <a:blipFill>
                <a:blip r:embed="rId3"/>
                <a:stretch>
                  <a:fillRect l="-547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42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100023"/>
              </p:ext>
            </p:extLst>
          </p:nvPr>
        </p:nvGraphicFramePr>
        <p:xfrm>
          <a:off x="1303338" y="1747838"/>
          <a:ext cx="8953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2" name="Kaava" r:id="rId4" imgW="596880" imgH="241200" progId="Equation.3">
                  <p:embed/>
                </p:oleObj>
              </mc:Choice>
              <mc:Fallback>
                <p:oleObj name="Kaava" r:id="rId4" imgW="59688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1747838"/>
                        <a:ext cx="8953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258834"/>
              </p:ext>
            </p:extLst>
          </p:nvPr>
        </p:nvGraphicFramePr>
        <p:xfrm>
          <a:off x="5241032" y="332656"/>
          <a:ext cx="38322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3" name="Точечный рисунок" r:id="rId6" imgW="2553056" imgH="1514686" progId="Paint.Picture">
                  <p:embed/>
                </p:oleObj>
              </mc:Choice>
              <mc:Fallback>
                <p:oleObj name="Точечный рисунок" r:id="rId6" imgW="2553056" imgH="1514686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032" y="332656"/>
                        <a:ext cx="38322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7725" y="1260675"/>
            <a:ext cx="270619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Single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phase-to-earth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fault: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76536" y="1439987"/>
            <a:ext cx="18473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n-US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9867" y="1713858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40797" y="1713858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, </a:t>
            </a:r>
            <a:r>
              <a:rPr lang="fi-FI" dirty="0" err="1" smtClean="0"/>
              <a:t>then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008155"/>
              </p:ext>
            </p:extLst>
          </p:nvPr>
        </p:nvGraphicFramePr>
        <p:xfrm>
          <a:off x="748475" y="2180507"/>
          <a:ext cx="470535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4" name="Equation" r:id="rId8" imgW="3124200" imgH="850900" progId="Equation.3">
                  <p:embed/>
                </p:oleObj>
              </mc:Choice>
              <mc:Fallback>
                <p:oleObj name="Equation" r:id="rId8" imgW="3124200" imgH="850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475" y="2180507"/>
                        <a:ext cx="4705350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491211"/>
              </p:ext>
            </p:extLst>
          </p:nvPr>
        </p:nvGraphicFramePr>
        <p:xfrm>
          <a:off x="1293316" y="3567622"/>
          <a:ext cx="44386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5" name="Ekvation" r:id="rId10" imgW="2323800" imgH="342720" progId="Equation.3">
                  <p:embed/>
                </p:oleObj>
              </mc:Choice>
              <mc:Fallback>
                <p:oleObj name="Ekvation" r:id="rId10" imgW="2323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316" y="3567622"/>
                        <a:ext cx="4438650" cy="649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182502"/>
              </p:ext>
            </p:extLst>
          </p:nvPr>
        </p:nvGraphicFramePr>
        <p:xfrm>
          <a:off x="2148687" y="4351486"/>
          <a:ext cx="4256925" cy="708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6" name="Ekvation" r:id="rId12" imgW="2273040" imgH="380880" progId="Equation.3">
                  <p:embed/>
                </p:oleObj>
              </mc:Choice>
              <mc:Fallback>
                <p:oleObj name="Ekvation" r:id="rId12" imgW="22730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8687" y="4351486"/>
                        <a:ext cx="4256925" cy="7081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Arrow 12"/>
          <p:cNvSpPr/>
          <p:nvPr/>
        </p:nvSpPr>
        <p:spPr bwMode="auto">
          <a:xfrm>
            <a:off x="1632049" y="4653136"/>
            <a:ext cx="368771" cy="8898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961267" y="5325362"/>
            <a:ext cx="33436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= 1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 and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= 1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then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333568"/>
              </p:ext>
            </p:extLst>
          </p:nvPr>
        </p:nvGraphicFramePr>
        <p:xfrm>
          <a:off x="5025008" y="5530380"/>
          <a:ext cx="1421972" cy="77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7" name="Ekvation" r:id="rId14" imgW="736560" imgH="406080" progId="Equation.3">
                  <p:embed/>
                </p:oleObj>
              </mc:Choice>
              <mc:Fallback>
                <p:oleObj name="Ekvation" r:id="rId14" imgW="7365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5008" y="5530380"/>
                        <a:ext cx="1421972" cy="7789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 bwMode="auto">
          <a:xfrm>
            <a:off x="4944269" y="5455960"/>
            <a:ext cx="1652953" cy="96150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1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3" grpId="0" animBg="1"/>
      <p:bldP spid="14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3 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976" y="230138"/>
            <a:ext cx="48958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1105" y="2852936"/>
            <a:ext cx="8985448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Choose the smallest possible fuse to the transformer’s low-voltage side so that the protection is selective considering the </a:t>
            </a:r>
            <a:r>
              <a:rPr kumimoji="0" lang="en-US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35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fuse. The two cases are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altLang="ru-RU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150 m, </a:t>
            </a:r>
            <a:r>
              <a:rPr lang="en-US" altLang="ru-RU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1600" baseline="-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ru-RU" sz="1600" baseline="-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0.075 </a:t>
            </a:r>
            <a:r>
              <a:rPr lang="en-US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/km, </a:t>
            </a:r>
            <a:r>
              <a:rPr lang="en-US" altLang="ru-RU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ru-RU" sz="1600" baseline="-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en-US" altLang="ru-RU" sz="1600" baseline="-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0.103 </a:t>
            </a:r>
            <a:r>
              <a:rPr lang="en-US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/km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/>
            <a:r>
              <a:rPr lang="en-US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fi-FI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ru-RU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 </a:t>
            </a:r>
            <a:r>
              <a:rPr lang="en-US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600 m, </a:t>
            </a:r>
            <a:r>
              <a:rPr lang="en-US" altLang="ru-RU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ru-RU" sz="1600" baseline="-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en-US" altLang="ru-RU" sz="1600" baseline="-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0.104 </a:t>
            </a:r>
            <a:r>
              <a:rPr lang="en-US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/km, </a:t>
            </a:r>
            <a:r>
              <a:rPr lang="en-US" altLang="ru-RU" sz="1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ru-RU" sz="1600" baseline="-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en-US" altLang="ru-RU" sz="1600" baseline="-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0.868 </a:t>
            </a:r>
            <a:r>
              <a:rPr lang="en-US" alt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/km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/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Selectivity can be considered sufficient when the major fuse’s melting time is at least ten times the melting time of the minor fuse plus the maximum arcing time (10 </a:t>
            </a:r>
            <a:r>
              <a:rPr kumimoji="0" lang="en-US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ms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). When we have short melting times (t&lt;1 </a:t>
            </a:r>
            <a:r>
              <a:rPr kumimoji="0" lang="en-US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ms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),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fusing is selective enough when the major fuse’s melting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energy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is at least three times the minor fuse’s operation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energy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 melting times and energies are presented in the following pictures.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05128" y="35332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major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58914" y="539388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3 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976" y="230138"/>
            <a:ext cx="48958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1105" y="2852936"/>
            <a:ext cx="8985448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Choose the smallest possible fuse to the transformer’s low-voltage side so that the protection is selective considering the </a:t>
            </a:r>
            <a:r>
              <a:rPr kumimoji="0" lang="en-US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35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fuse. The two cases are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en-US" alt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altLang="ru-RU" sz="16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150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m, </a:t>
            </a:r>
            <a:r>
              <a:rPr kumimoji="0" lang="en-US" alt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ru-RU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kumimoji="0" lang="en-US" alt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0.075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/km, </a:t>
            </a:r>
            <a:r>
              <a:rPr kumimoji="0" lang="en-US" alt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US" altLang="ru-RU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kumimoji="0" lang="en-US" alt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0.103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/km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en-US" alt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fi-FI" alt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ru-RU" sz="16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600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m, </a:t>
            </a:r>
            <a:r>
              <a:rPr kumimoji="0" lang="en-US" alt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en-US" altLang="ru-RU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kumimoji="0" lang="en-US" alt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0.104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/km, </a:t>
            </a:r>
            <a:r>
              <a:rPr kumimoji="0" lang="en-US" alt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US" altLang="ru-RU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kumimoji="0" lang="en-US" alt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0.868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/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Selectivity can be considered sufficient when the major fuse’s melting time is at least ten times the melting time of the minor fuse plus the maximum arcing time (10 </a:t>
            </a:r>
            <a:r>
              <a:rPr kumimoji="0" lang="en-US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ms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). When we have short melting times (t&lt;1 </a:t>
            </a:r>
            <a:r>
              <a:rPr kumimoji="0" lang="en-US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ms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),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fusing is selective enough when the major fuse’s melting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energy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is at least three times the minor fuse’s operation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energy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 melting times and energies are presented in the following pictures.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05128" y="35332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major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58914" y="539388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65093" y="5604138"/>
                <a:ext cx="3393108" cy="672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If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&gt;10ms: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major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minor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minor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arcing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93" y="5604138"/>
                <a:ext cx="3393108" cy="672492"/>
              </a:xfrm>
              <a:prstGeom prst="rect">
                <a:avLst/>
              </a:prstGeom>
              <a:blipFill>
                <a:blip r:embed="rId4"/>
                <a:stretch>
                  <a:fillRect l="-1436" t="-4505" b="-4505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69323" y="5662989"/>
                <a:ext cx="2560060" cy="6775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If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&lt;1 </a:t>
                </a:r>
                <a:r>
                  <a:rPr lang="en-US" dirty="0" err="1" smtClean="0"/>
                  <a:t>ms</a:t>
                </a:r>
                <a:r>
                  <a:rPr lang="en-US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major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i-FI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fi-FI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minor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323" y="5662989"/>
                <a:ext cx="2560060" cy="677558"/>
              </a:xfrm>
              <a:prstGeom prst="rect">
                <a:avLst/>
              </a:prstGeom>
              <a:blipFill>
                <a:blip r:embed="rId5"/>
                <a:stretch>
                  <a:fillRect l="-2143" t="-5405" b="-5405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68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Aalto">
  <a:themeElements>
    <a:clrScheme name="aalto_teknillinen_edi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teknillinen_edit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aalto_teknillinen_edi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</Template>
  <TotalTime>17078</TotalTime>
  <Words>682</Words>
  <Application>Microsoft Office PowerPoint</Application>
  <PresentationFormat>A4 Paper (210x297 mm)</PresentationFormat>
  <Paragraphs>112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Georgia</vt:lpstr>
      <vt:lpstr>Symbol</vt:lpstr>
      <vt:lpstr>Times New Roman</vt:lpstr>
      <vt:lpstr>Wingdings</vt:lpstr>
      <vt:lpstr>Aalto</vt:lpstr>
      <vt:lpstr>Точечный рисунок</vt:lpstr>
      <vt:lpstr>Equation</vt:lpstr>
      <vt:lpstr>Kaava</vt:lpstr>
      <vt:lpstr>Ekvation</vt:lpstr>
      <vt:lpstr>Exercise Session 11</vt:lpstr>
      <vt:lpstr>Question 1 </vt:lpstr>
      <vt:lpstr>Question 1 </vt:lpstr>
      <vt:lpstr>Question 1 </vt:lpstr>
      <vt:lpstr>Question 1 </vt:lpstr>
      <vt:lpstr>Question 2 </vt:lpstr>
      <vt:lpstr>Question 2 </vt:lpstr>
      <vt:lpstr>Question 3 </vt:lpstr>
      <vt:lpstr>Question 3 </vt:lpstr>
      <vt:lpstr>Question 3 </vt:lpstr>
      <vt:lpstr>Question 3 </vt:lpstr>
      <vt:lpstr>Question 3: Part 1 </vt:lpstr>
      <vt:lpstr>Question 3 </vt:lpstr>
      <vt:lpstr>Question 3: Part 2 </vt:lpstr>
      <vt:lpstr>Question 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</dc:title>
  <dc:creator>Klüss</dc:creator>
  <cp:lastModifiedBy>Lehtonen Matti</cp:lastModifiedBy>
  <cp:revision>385</cp:revision>
  <cp:lastPrinted>2017-12-08T06:51:41Z</cp:lastPrinted>
  <dcterms:created xsi:type="dcterms:W3CDTF">2012-09-17T04:28:57Z</dcterms:created>
  <dcterms:modified xsi:type="dcterms:W3CDTF">2019-09-03T13:40:29Z</dcterms:modified>
</cp:coreProperties>
</file>