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5" r:id="rId2"/>
    <p:sldId id="299" r:id="rId3"/>
    <p:sldId id="298" r:id="rId4"/>
    <p:sldId id="300" r:id="rId5"/>
    <p:sldId id="301" r:id="rId6"/>
  </p:sldIdLst>
  <p:sldSz cx="9906000" cy="6858000" type="A4"/>
  <p:notesSz cx="6742113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kia Toni" initials="TT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5" autoAdjust="0"/>
    <p:restoredTop sz="84434" autoAdjust="0"/>
  </p:normalViewPr>
  <p:slideViewPr>
    <p:cSldViewPr>
      <p:cViewPr varScale="1">
        <p:scale>
          <a:sx n="56" d="100"/>
          <a:sy n="56" d="100"/>
        </p:scale>
        <p:origin x="1540" y="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30T15:24:53.087" idx="9">
    <p:pos x="10" y="10"/>
    <p:text>One other way of looking this problem is explained in Sähköverkot I (2011), section 4.6.2.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30T15:24:53.087" idx="6">
    <p:pos x="10" y="10"/>
    <p:text>One other way of looking this problem is explained in Sähköverkot I (2011), section 4.6.2.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30T15:24:53.087" idx="10">
    <p:pos x="10" y="10"/>
    <p:text>One other way of looking this problem is explained in Sähköverkot I (2011), section 4.6.2.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30T15:24:53.087" idx="11">
    <p:pos x="10" y="10"/>
    <p:text>One other way of looking this problem is explained in Sähköverkot I (2011), section 4.6.2.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81325-CC9B-4F8E-8817-99BE0021A15D}" type="datetimeFigureOut">
              <a:rPr lang="fi-FI" smtClean="0"/>
              <a:t>25.11.2022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21582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8824"/>
            <a:ext cx="2921582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7C75A-7030-46B3-AFAD-6501B1F714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872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9A4B3-27BB-4F5F-B356-2E6ED1F2059E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511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4E0F6-9815-42BA-AE0E-9C1E287A0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2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83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57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57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5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5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9738" y="1712915"/>
            <a:ext cx="9018588" cy="3919537"/>
          </a:xfrm>
          <a:prstGeom prst="rect">
            <a:avLst/>
          </a:prstGeom>
          <a:solidFill>
            <a:srgbClr val="FF7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i-FI"/>
          </a:p>
        </p:txBody>
      </p:sp>
      <p:pic>
        <p:nvPicPr>
          <p:cNvPr id="5" name="Picture 6" descr="aalto_TKK_f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2297113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9127" y="1770063"/>
            <a:ext cx="8416925" cy="13319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9125" y="3141665"/>
            <a:ext cx="6807200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88951" y="6308727"/>
            <a:ext cx="2195513" cy="1762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chemeClr val="tx1"/>
                </a:solidFill>
                <a:latin typeface="+mn-lt"/>
              </a:defRPr>
            </a:lvl1pPr>
          </a:lstStyle>
          <a:p>
            <a:fld id="{C49B87FF-410C-4C72-89D3-535BAD079C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952751" y="6245225"/>
            <a:ext cx="4016375" cy="476250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400" b="0" smtClean="0">
                <a:solidFill>
                  <a:srgbClr val="80808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488950"/>
            <a:ext cx="8650288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582740"/>
            <a:ext cx="8650288" cy="42941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232275" y="6237288"/>
            <a:ext cx="3398838" cy="1444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169401" y="6237288"/>
            <a:ext cx="536575" cy="127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A9CAD9-EE78-478F-A825-D3843E008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mments" Target="../comments/commen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comments" Target="../comments/comment3.x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omments" Target="../comments/comment4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Exercises based on Lecture 12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Power systems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7300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9125" y="1301301"/>
            <a:ext cx="891622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a 20 kV overhead line network the zero sequence capacitance is 6 </a:t>
            </a:r>
            <a:r>
              <a:rPr lang="en-US" dirty="0" err="1"/>
              <a:t>nF</a:t>
            </a:r>
            <a:r>
              <a:rPr lang="en-US" dirty="0"/>
              <a:t>/km per phase.</a:t>
            </a:r>
          </a:p>
          <a:p>
            <a:r>
              <a:rPr lang="en-US" dirty="0"/>
              <a:t>At a secondary substation occurs a single phase to earth fault. Grounding resistance is</a:t>
            </a:r>
          </a:p>
          <a:p>
            <a:r>
              <a:rPr lang="en-US" dirty="0"/>
              <a:t>20 </a:t>
            </a:r>
            <a:r>
              <a:rPr lang="el-GR" dirty="0"/>
              <a:t>Ω</a:t>
            </a:r>
            <a:r>
              <a:rPr lang="fi-FI" dirty="0"/>
              <a:t>. Total </a:t>
            </a:r>
            <a:r>
              <a:rPr lang="fi-FI" dirty="0" err="1"/>
              <a:t>length</a:t>
            </a:r>
            <a:r>
              <a:rPr lang="fi-FI" dirty="0"/>
              <a:t> of </a:t>
            </a:r>
            <a:r>
              <a:rPr lang="fi-FI" dirty="0" err="1"/>
              <a:t>lines</a:t>
            </a:r>
            <a:r>
              <a:rPr lang="fi-FI" dirty="0"/>
              <a:t> is 300 km.</a:t>
            </a:r>
          </a:p>
          <a:p>
            <a:endParaRPr lang="fi-FI" dirty="0"/>
          </a:p>
          <a:p>
            <a:pPr marL="342900" indent="-342900">
              <a:buAutoNum type="alphaLcParenR"/>
            </a:pPr>
            <a:r>
              <a:rPr lang="fi-FI" dirty="0" err="1"/>
              <a:t>Calculate</a:t>
            </a:r>
            <a:r>
              <a:rPr lang="fi-FI" dirty="0"/>
              <a:t> the </a:t>
            </a:r>
            <a:r>
              <a:rPr lang="fi-FI" dirty="0" err="1"/>
              <a:t>earth</a:t>
            </a:r>
            <a:r>
              <a:rPr lang="fi-FI" dirty="0"/>
              <a:t> </a:t>
            </a:r>
            <a:r>
              <a:rPr lang="fi-FI" dirty="0" err="1"/>
              <a:t>fault</a:t>
            </a:r>
            <a:r>
              <a:rPr lang="fi-FI" dirty="0"/>
              <a:t> </a:t>
            </a:r>
            <a:r>
              <a:rPr lang="fi-FI" dirty="0" err="1"/>
              <a:t>current</a:t>
            </a:r>
            <a:r>
              <a:rPr lang="fi-FI" dirty="0"/>
              <a:t> and the </a:t>
            </a:r>
            <a:r>
              <a:rPr lang="fi-FI" dirty="0" err="1"/>
              <a:t>voltage</a:t>
            </a:r>
            <a:r>
              <a:rPr lang="fi-FI" dirty="0"/>
              <a:t> in the </a:t>
            </a:r>
            <a:r>
              <a:rPr lang="fi-FI" dirty="0" err="1"/>
              <a:t>grounded</a:t>
            </a:r>
            <a:r>
              <a:rPr lang="fi-FI" dirty="0"/>
              <a:t> </a:t>
            </a:r>
            <a:r>
              <a:rPr lang="fi-FI" dirty="0" err="1"/>
              <a:t>parts</a:t>
            </a:r>
            <a:r>
              <a:rPr lang="fi-FI" dirty="0"/>
              <a:t>.</a:t>
            </a:r>
          </a:p>
          <a:p>
            <a:pPr marL="342900" indent="-342900">
              <a:buAutoNum type="alphaLcParenR"/>
            </a:pPr>
            <a:endParaRPr lang="fi-FI" dirty="0"/>
          </a:p>
          <a:p>
            <a:pPr marL="342900" indent="-342900">
              <a:buAutoNum type="alphaLcParenR"/>
            </a:pPr>
            <a:r>
              <a:rPr lang="fi-FI" dirty="0"/>
              <a:t>How </a:t>
            </a:r>
            <a:r>
              <a:rPr lang="fi-FI" dirty="0" err="1"/>
              <a:t>quick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the </a:t>
            </a:r>
            <a:r>
              <a:rPr lang="fi-FI" dirty="0" err="1"/>
              <a:t>relay</a:t>
            </a:r>
            <a:r>
              <a:rPr lang="fi-FI" dirty="0"/>
              <a:t> </a:t>
            </a:r>
            <a:r>
              <a:rPr lang="fi-FI" dirty="0" err="1"/>
              <a:t>trip</a:t>
            </a:r>
            <a:r>
              <a:rPr lang="fi-FI" dirty="0"/>
              <a:t> to </a:t>
            </a:r>
            <a:r>
              <a:rPr lang="fi-FI" dirty="0" err="1"/>
              <a:t>meet</a:t>
            </a:r>
            <a:r>
              <a:rPr lang="fi-FI" dirty="0"/>
              <a:t> the </a:t>
            </a:r>
            <a:r>
              <a:rPr lang="fi-FI" dirty="0" err="1"/>
              <a:t>safety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endParaRPr lang="fi-FI" dirty="0"/>
          </a:p>
          <a:p>
            <a:endParaRPr lang="fi-FI" dirty="0"/>
          </a:p>
          <a:p>
            <a:r>
              <a:rPr lang="fi-FI" dirty="0"/>
              <a:t>c)  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ground</a:t>
            </a:r>
            <a:r>
              <a:rPr lang="fi-FI" dirty="0"/>
              <a:t> </a:t>
            </a:r>
            <a:r>
              <a:rPr lang="fi-FI" dirty="0" err="1"/>
              <a:t>fault</a:t>
            </a:r>
            <a:r>
              <a:rPr lang="fi-FI" dirty="0"/>
              <a:t> </a:t>
            </a:r>
            <a:r>
              <a:rPr lang="fi-FI" dirty="0" err="1"/>
              <a:t>current</a:t>
            </a:r>
            <a:r>
              <a:rPr lang="fi-FI" dirty="0"/>
              <a:t> is </a:t>
            </a:r>
            <a:r>
              <a:rPr lang="fi-FI" dirty="0" err="1"/>
              <a:t>reduced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a </a:t>
            </a:r>
            <a:r>
              <a:rPr lang="fi-FI" dirty="0" err="1"/>
              <a:t>compensation</a:t>
            </a:r>
            <a:r>
              <a:rPr lang="fi-FI" dirty="0"/>
              <a:t> </a:t>
            </a:r>
            <a:r>
              <a:rPr lang="fi-FI" dirty="0" err="1"/>
              <a:t>coil</a:t>
            </a:r>
            <a:r>
              <a:rPr lang="fi-FI" dirty="0"/>
              <a:t>, </a:t>
            </a:r>
            <a:r>
              <a:rPr lang="fi-FI" dirty="0" err="1"/>
              <a:t>how</a:t>
            </a:r>
            <a:r>
              <a:rPr lang="fi-FI" dirty="0"/>
              <a:t> big a </a:t>
            </a:r>
            <a:r>
              <a:rPr lang="fi-FI" dirty="0" err="1"/>
              <a:t>coil</a:t>
            </a:r>
            <a:r>
              <a:rPr lang="fi-FI" dirty="0"/>
              <a:t> is </a:t>
            </a:r>
            <a:r>
              <a:rPr lang="fi-FI" dirty="0" err="1"/>
              <a:t>needed</a:t>
            </a:r>
            <a:r>
              <a:rPr lang="fi-FI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17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9125" y="1301301"/>
            <a:ext cx="772839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  <a:p>
            <a:pPr marL="342900" indent="-342900">
              <a:buAutoNum type="alphaLcParenR"/>
            </a:pPr>
            <a:r>
              <a:rPr lang="fi-FI" dirty="0" err="1"/>
              <a:t>Calculate</a:t>
            </a:r>
            <a:r>
              <a:rPr lang="fi-FI" dirty="0"/>
              <a:t> the </a:t>
            </a:r>
            <a:r>
              <a:rPr lang="fi-FI" dirty="0" err="1"/>
              <a:t>earth</a:t>
            </a:r>
            <a:r>
              <a:rPr lang="fi-FI" dirty="0"/>
              <a:t> </a:t>
            </a:r>
            <a:r>
              <a:rPr lang="fi-FI" dirty="0" err="1"/>
              <a:t>fault</a:t>
            </a:r>
            <a:r>
              <a:rPr lang="fi-FI" dirty="0"/>
              <a:t> </a:t>
            </a:r>
            <a:r>
              <a:rPr lang="fi-FI" dirty="0" err="1"/>
              <a:t>current</a:t>
            </a:r>
            <a:r>
              <a:rPr lang="fi-FI" dirty="0"/>
              <a:t> and the </a:t>
            </a:r>
            <a:r>
              <a:rPr lang="fi-FI" dirty="0" err="1"/>
              <a:t>voltage</a:t>
            </a:r>
            <a:r>
              <a:rPr lang="fi-FI" dirty="0"/>
              <a:t> in the </a:t>
            </a:r>
            <a:r>
              <a:rPr lang="fi-FI" dirty="0" err="1"/>
              <a:t>grounded</a:t>
            </a:r>
            <a:r>
              <a:rPr lang="fi-FI" dirty="0"/>
              <a:t> </a:t>
            </a:r>
            <a:r>
              <a:rPr lang="fi-FI" dirty="0" err="1"/>
              <a:t>parts</a:t>
            </a:r>
            <a:r>
              <a:rPr lang="fi-FI" dirty="0"/>
              <a:t>.</a:t>
            </a:r>
          </a:p>
          <a:p>
            <a:pPr marL="342900" indent="-342900">
              <a:buAutoNum type="alphaLcParenR"/>
            </a:pPr>
            <a:endParaRPr lang="fi-FI" dirty="0"/>
          </a:p>
          <a:p>
            <a:r>
              <a:rPr lang="fi-FI" dirty="0" err="1"/>
              <a:t>Network</a:t>
            </a:r>
            <a:r>
              <a:rPr lang="fi-FI" dirty="0"/>
              <a:t> </a:t>
            </a:r>
            <a:r>
              <a:rPr lang="fi-FI" dirty="0" err="1"/>
              <a:t>ground</a:t>
            </a:r>
            <a:r>
              <a:rPr lang="fi-FI" dirty="0"/>
              <a:t> </a:t>
            </a:r>
            <a:r>
              <a:rPr lang="fi-FI" dirty="0" err="1"/>
              <a:t>capacitance</a:t>
            </a:r>
            <a:r>
              <a:rPr lang="fi-FI" dirty="0"/>
              <a:t> </a:t>
            </a:r>
            <a:r>
              <a:rPr lang="fi-FI" dirty="0" err="1"/>
              <a:t>Ce</a:t>
            </a:r>
            <a:r>
              <a:rPr lang="fi-FI" dirty="0"/>
              <a:t> = 300 km * 6 </a:t>
            </a:r>
            <a:r>
              <a:rPr lang="fi-FI" dirty="0" err="1"/>
              <a:t>nF/km</a:t>
            </a:r>
            <a:r>
              <a:rPr lang="fi-FI" dirty="0"/>
              <a:t> = 1.8 </a:t>
            </a:r>
            <a:r>
              <a:rPr lang="el-GR" dirty="0"/>
              <a:t>μ</a:t>
            </a:r>
            <a:r>
              <a:rPr lang="fi-FI" dirty="0"/>
              <a:t>F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     </a:t>
            </a:r>
          </a:p>
          <a:p>
            <a:r>
              <a:rPr lang="fi-FI" dirty="0"/>
              <a:t>= 20A    (</a:t>
            </a:r>
            <a:r>
              <a:rPr lang="fi-FI" dirty="0" err="1">
                <a:solidFill>
                  <a:srgbClr val="FF0000"/>
                </a:solidFill>
              </a:rPr>
              <a:t>earth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fault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current</a:t>
            </a:r>
            <a:r>
              <a:rPr lang="fi-FI" dirty="0"/>
              <a:t>)</a:t>
            </a:r>
          </a:p>
          <a:p>
            <a:endParaRPr lang="fi-FI" dirty="0"/>
          </a:p>
          <a:p>
            <a:r>
              <a:rPr lang="fi-FI" dirty="0" err="1"/>
              <a:t>Voltage</a:t>
            </a:r>
            <a:r>
              <a:rPr lang="fi-FI" dirty="0"/>
              <a:t> in </a:t>
            </a:r>
            <a:r>
              <a:rPr lang="fi-FI" dirty="0" err="1"/>
              <a:t>grounded</a:t>
            </a:r>
            <a:r>
              <a:rPr lang="fi-FI" dirty="0"/>
              <a:t> </a:t>
            </a:r>
            <a:r>
              <a:rPr lang="fi-FI" dirty="0" err="1"/>
              <a:t>parts</a:t>
            </a:r>
            <a:r>
              <a:rPr lang="fi-FI" dirty="0"/>
              <a:t> (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transformer</a:t>
            </a:r>
            <a:r>
              <a:rPr lang="fi-FI" dirty="0"/>
              <a:t> </a:t>
            </a:r>
            <a:r>
              <a:rPr lang="fi-FI" dirty="0" err="1"/>
              <a:t>tank</a:t>
            </a:r>
            <a:r>
              <a:rPr lang="fi-FI" dirty="0"/>
              <a:t>)</a:t>
            </a:r>
          </a:p>
          <a:p>
            <a:endParaRPr lang="fi-FI" dirty="0"/>
          </a:p>
          <a:p>
            <a:r>
              <a:rPr lang="fi-FI" dirty="0" err="1"/>
              <a:t>Ue</a:t>
            </a:r>
            <a:r>
              <a:rPr lang="fi-FI" dirty="0"/>
              <a:t> = RI = 20 </a:t>
            </a:r>
            <a:r>
              <a:rPr lang="el-GR" dirty="0"/>
              <a:t>Ω</a:t>
            </a:r>
            <a:r>
              <a:rPr lang="fi-FI" dirty="0"/>
              <a:t> * 20 A = 400 V</a:t>
            </a:r>
          </a:p>
        </p:txBody>
      </p:sp>
      <p:sp>
        <p:nvSpPr>
          <p:cNvPr id="25" name="Freeform 160"/>
          <p:cNvSpPr>
            <a:spLocks/>
          </p:cNvSpPr>
          <p:nvPr/>
        </p:nvSpPr>
        <p:spPr bwMode="hidden">
          <a:xfrm>
            <a:off x="5199063" y="3095625"/>
            <a:ext cx="1587" cy="466725"/>
          </a:xfrm>
          <a:custGeom>
            <a:avLst/>
            <a:gdLst>
              <a:gd name="T0" fmla="*/ 0 w 1"/>
              <a:gd name="T1" fmla="*/ 2147483647 h 294"/>
              <a:gd name="T2" fmla="*/ 0 w 1"/>
              <a:gd name="T3" fmla="*/ 0 h 29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94">
                <a:moveTo>
                  <a:pt x="0" y="294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6" name="Freeform 161"/>
          <p:cNvSpPr>
            <a:spLocks/>
          </p:cNvSpPr>
          <p:nvPr/>
        </p:nvSpPr>
        <p:spPr bwMode="hidden">
          <a:xfrm>
            <a:off x="5100638" y="3559175"/>
            <a:ext cx="193675" cy="1588"/>
          </a:xfrm>
          <a:custGeom>
            <a:avLst/>
            <a:gdLst>
              <a:gd name="T0" fmla="*/ 0 w 122"/>
              <a:gd name="T1" fmla="*/ 0 h 1"/>
              <a:gd name="T2" fmla="*/ 2147483647 w 12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" h="1">
                <a:moveTo>
                  <a:pt x="0" y="0"/>
                </a:moveTo>
                <a:lnTo>
                  <a:pt x="12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7" name="Freeform 162"/>
          <p:cNvSpPr>
            <a:spLocks/>
          </p:cNvSpPr>
          <p:nvPr/>
        </p:nvSpPr>
        <p:spPr bwMode="hidden">
          <a:xfrm>
            <a:off x="5100638" y="3600450"/>
            <a:ext cx="193675" cy="1588"/>
          </a:xfrm>
          <a:custGeom>
            <a:avLst/>
            <a:gdLst>
              <a:gd name="T0" fmla="*/ 0 w 122"/>
              <a:gd name="T1" fmla="*/ 0 h 1"/>
              <a:gd name="T2" fmla="*/ 2147483647 w 12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" h="1">
                <a:moveTo>
                  <a:pt x="0" y="0"/>
                </a:moveTo>
                <a:lnTo>
                  <a:pt x="12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8" name="Freeform 163"/>
          <p:cNvSpPr>
            <a:spLocks/>
          </p:cNvSpPr>
          <p:nvPr/>
        </p:nvSpPr>
        <p:spPr bwMode="hidden">
          <a:xfrm>
            <a:off x="5199063" y="3603625"/>
            <a:ext cx="1587" cy="477838"/>
          </a:xfrm>
          <a:custGeom>
            <a:avLst/>
            <a:gdLst>
              <a:gd name="T0" fmla="*/ 0 w 1"/>
              <a:gd name="T1" fmla="*/ 2147483647 h 301"/>
              <a:gd name="T2" fmla="*/ 0 w 1"/>
              <a:gd name="T3" fmla="*/ 0 h 3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301">
                <a:moveTo>
                  <a:pt x="0" y="301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9" name="Rectangle 164"/>
          <p:cNvSpPr>
            <a:spLocks noChangeArrowheads="1"/>
          </p:cNvSpPr>
          <p:nvPr/>
        </p:nvSpPr>
        <p:spPr bwMode="hidden">
          <a:xfrm>
            <a:off x="4378325" y="3021013"/>
            <a:ext cx="3810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i-FI" altLang="fi-FI" sz="1600">
              <a:latin typeface="Lucida Sans Unicode" pitchFamily="34" charset="0"/>
            </a:endParaRPr>
          </a:p>
        </p:txBody>
      </p:sp>
      <p:sp>
        <p:nvSpPr>
          <p:cNvPr id="30" name="Freeform 168"/>
          <p:cNvSpPr>
            <a:spLocks/>
          </p:cNvSpPr>
          <p:nvPr/>
        </p:nvSpPr>
        <p:spPr bwMode="hidden">
          <a:xfrm>
            <a:off x="3921125" y="4076700"/>
            <a:ext cx="1285875" cy="1588"/>
          </a:xfrm>
          <a:custGeom>
            <a:avLst/>
            <a:gdLst>
              <a:gd name="T0" fmla="*/ 0 w 810"/>
              <a:gd name="T1" fmla="*/ 0 h 1"/>
              <a:gd name="T2" fmla="*/ 2147483647 w 810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10" h="1">
                <a:moveTo>
                  <a:pt x="0" y="0"/>
                </a:moveTo>
                <a:lnTo>
                  <a:pt x="810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31" name="Text Box 172"/>
          <p:cNvSpPr txBox="1">
            <a:spLocks noChangeArrowheads="1"/>
          </p:cNvSpPr>
          <p:nvPr/>
        </p:nvSpPr>
        <p:spPr bwMode="hidden">
          <a:xfrm>
            <a:off x="4611688" y="3424238"/>
            <a:ext cx="531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 sz="1600" dirty="0">
                <a:latin typeface="Lucida Sans Unicode" pitchFamily="34" charset="0"/>
              </a:rPr>
              <a:t>3C</a:t>
            </a:r>
            <a:r>
              <a:rPr lang="en-US" altLang="fi-FI" sz="1600" baseline="-25000" dirty="0">
                <a:latin typeface="Lucida Sans Unicode" pitchFamily="34" charset="0"/>
              </a:rPr>
              <a:t>e</a:t>
            </a:r>
            <a:endParaRPr lang="en-US" altLang="fi-FI" sz="1600" dirty="0">
              <a:latin typeface="Lucida Sans Unicode" pitchFamily="34" charset="0"/>
            </a:endParaRPr>
          </a:p>
        </p:txBody>
      </p:sp>
      <p:sp>
        <p:nvSpPr>
          <p:cNvPr id="32" name="Text Box 173"/>
          <p:cNvSpPr txBox="1">
            <a:spLocks noChangeArrowheads="1"/>
          </p:cNvSpPr>
          <p:nvPr/>
        </p:nvSpPr>
        <p:spPr bwMode="hidden">
          <a:xfrm>
            <a:off x="4387850" y="2681288"/>
            <a:ext cx="363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 sz="1600">
                <a:latin typeface="Lucida Sans Unicode" pitchFamily="34" charset="0"/>
              </a:rPr>
              <a:t>R</a:t>
            </a:r>
            <a:r>
              <a:rPr lang="en-US" altLang="fi-FI" sz="1600" baseline="-25000">
                <a:latin typeface="Lucida Sans Unicode" pitchFamily="34" charset="0"/>
              </a:rPr>
              <a:t>f</a:t>
            </a:r>
            <a:endParaRPr lang="en-US" altLang="fi-FI" sz="1600">
              <a:latin typeface="Lucida Sans Unicode" pitchFamily="34" charset="0"/>
            </a:endParaRPr>
          </a:p>
        </p:txBody>
      </p:sp>
      <p:grpSp>
        <p:nvGrpSpPr>
          <p:cNvPr id="33" name="Group 204"/>
          <p:cNvGrpSpPr>
            <a:grpSpLocks/>
          </p:cNvGrpSpPr>
          <p:nvPr/>
        </p:nvGrpSpPr>
        <p:grpSpPr bwMode="auto">
          <a:xfrm rot="-5400000">
            <a:off x="3740150" y="3400425"/>
            <a:ext cx="357188" cy="357188"/>
            <a:chOff x="1440" y="1296"/>
            <a:chExt cx="240" cy="240"/>
          </a:xfrm>
        </p:grpSpPr>
        <p:sp>
          <p:nvSpPr>
            <p:cNvPr id="34" name="Oval 205"/>
            <p:cNvSpPr>
              <a:spLocks noChangeArrowheads="1"/>
            </p:cNvSpPr>
            <p:nvPr/>
          </p:nvSpPr>
          <p:spPr bwMode="hidden">
            <a:xfrm>
              <a:off x="1440" y="1296"/>
              <a:ext cx="240" cy="2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CC00"/>
                      </a:gs>
                      <a:gs pos="50000">
                        <a:srgbClr val="FFFF00"/>
                      </a:gs>
                      <a:gs pos="100000">
                        <a:srgbClr val="FFCC00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35" name="Line 206"/>
            <p:cNvSpPr>
              <a:spLocks noChangeShapeType="1"/>
            </p:cNvSpPr>
            <p:nvPr/>
          </p:nvSpPr>
          <p:spPr bwMode="hidden">
            <a:xfrm>
              <a:off x="1492" y="14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</p:grpSp>
      <p:cxnSp>
        <p:nvCxnSpPr>
          <p:cNvPr id="36" name="AutoShape 207"/>
          <p:cNvCxnSpPr>
            <a:cxnSpLocks noChangeShapeType="1"/>
            <a:stCxn id="25" idx="1"/>
            <a:endCxn id="29" idx="3"/>
          </p:cNvCxnSpPr>
          <p:nvPr/>
        </p:nvCxnSpPr>
        <p:spPr bwMode="hidden">
          <a:xfrm flipH="1">
            <a:off x="4759325" y="3095625"/>
            <a:ext cx="43973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209"/>
          <p:cNvCxnSpPr>
            <a:cxnSpLocks noChangeShapeType="1"/>
            <a:stCxn id="29" idx="1"/>
            <a:endCxn id="34" idx="6"/>
          </p:cNvCxnSpPr>
          <p:nvPr/>
        </p:nvCxnSpPr>
        <p:spPr bwMode="hidden">
          <a:xfrm rot="10800000" flipV="1">
            <a:off x="3919538" y="3097213"/>
            <a:ext cx="458787" cy="30638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Freeform 210"/>
          <p:cNvSpPr>
            <a:spLocks/>
          </p:cNvSpPr>
          <p:nvPr/>
        </p:nvSpPr>
        <p:spPr bwMode="hidden">
          <a:xfrm>
            <a:off x="3919538" y="3759200"/>
            <a:ext cx="1587" cy="325438"/>
          </a:xfrm>
          <a:custGeom>
            <a:avLst/>
            <a:gdLst>
              <a:gd name="T0" fmla="*/ 0 w 1"/>
              <a:gd name="T1" fmla="*/ 2147483647 h 205"/>
              <a:gd name="T2" fmla="*/ 0 w 1"/>
              <a:gd name="T3" fmla="*/ 0 h 20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05">
                <a:moveTo>
                  <a:pt x="0" y="205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39" name="Line 213"/>
          <p:cNvSpPr>
            <a:spLocks noChangeShapeType="1"/>
          </p:cNvSpPr>
          <p:nvPr/>
        </p:nvSpPr>
        <p:spPr bwMode="hidden">
          <a:xfrm>
            <a:off x="5199063" y="3284538"/>
            <a:ext cx="0" cy="762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40" name="Freeform 214"/>
          <p:cNvSpPr>
            <a:spLocks/>
          </p:cNvSpPr>
          <p:nvPr/>
        </p:nvSpPr>
        <p:spPr bwMode="hidden">
          <a:xfrm>
            <a:off x="5561013" y="3221038"/>
            <a:ext cx="107950" cy="698500"/>
          </a:xfrm>
          <a:custGeom>
            <a:avLst/>
            <a:gdLst>
              <a:gd name="T0" fmla="*/ 2147483647 w 68"/>
              <a:gd name="T1" fmla="*/ 0 h 440"/>
              <a:gd name="T2" fmla="*/ 2147483647 w 68"/>
              <a:gd name="T3" fmla="*/ 2147483647 h 440"/>
              <a:gd name="T4" fmla="*/ 2147483647 w 68"/>
              <a:gd name="T5" fmla="*/ 2147483647 h 440"/>
              <a:gd name="T6" fmla="*/ 2147483647 w 68"/>
              <a:gd name="T7" fmla="*/ 2147483647 h 440"/>
              <a:gd name="T8" fmla="*/ 0 w 68"/>
              <a:gd name="T9" fmla="*/ 2147483647 h 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" h="440">
                <a:moveTo>
                  <a:pt x="12" y="0"/>
                </a:moveTo>
                <a:cubicBezTo>
                  <a:pt x="19" y="17"/>
                  <a:pt x="46" y="64"/>
                  <a:pt x="55" y="101"/>
                </a:cubicBezTo>
                <a:cubicBezTo>
                  <a:pt x="64" y="138"/>
                  <a:pt x="68" y="184"/>
                  <a:pt x="67" y="223"/>
                </a:cubicBezTo>
                <a:cubicBezTo>
                  <a:pt x="66" y="262"/>
                  <a:pt x="60" y="300"/>
                  <a:pt x="49" y="336"/>
                </a:cubicBezTo>
                <a:cubicBezTo>
                  <a:pt x="38" y="372"/>
                  <a:pt x="10" y="418"/>
                  <a:pt x="0" y="440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41" name="Text Box 216"/>
          <p:cNvSpPr txBox="1">
            <a:spLocks noChangeArrowheads="1"/>
          </p:cNvSpPr>
          <p:nvPr/>
        </p:nvSpPr>
        <p:spPr bwMode="hidden">
          <a:xfrm>
            <a:off x="3373438" y="3398838"/>
            <a:ext cx="3698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 sz="1600" u="sng">
                <a:latin typeface="Lucida Sans Unicode" pitchFamily="34" charset="0"/>
              </a:rPr>
              <a:t>E</a:t>
            </a:r>
            <a:r>
              <a:rPr lang="en-US" altLang="fi-FI" sz="1600" baseline="-25000">
                <a:latin typeface="Lucida Sans Unicode" pitchFamily="34" charset="0"/>
              </a:rPr>
              <a:t>P</a:t>
            </a:r>
            <a:endParaRPr lang="en-US" altLang="fi-FI" sz="1600">
              <a:latin typeface="Lucida Sans Unicode" pitchFamily="34" charset="0"/>
            </a:endParaRPr>
          </a:p>
        </p:txBody>
      </p:sp>
      <p:sp>
        <p:nvSpPr>
          <p:cNvPr id="42" name="Text Box 217"/>
          <p:cNvSpPr txBox="1">
            <a:spLocks noChangeArrowheads="1"/>
          </p:cNvSpPr>
          <p:nvPr/>
        </p:nvSpPr>
        <p:spPr bwMode="hidden">
          <a:xfrm>
            <a:off x="5241925" y="3160713"/>
            <a:ext cx="293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 sz="1600">
                <a:solidFill>
                  <a:srgbClr val="CC0000"/>
                </a:solidFill>
                <a:latin typeface="Lucida Sans Unicode" pitchFamily="34" charset="0"/>
              </a:rPr>
              <a:t>I</a:t>
            </a:r>
            <a:r>
              <a:rPr lang="en-US" altLang="fi-FI" sz="1600" baseline="-25000">
                <a:solidFill>
                  <a:srgbClr val="CC0000"/>
                </a:solidFill>
                <a:latin typeface="Lucida Sans Unicode" pitchFamily="34" charset="0"/>
              </a:rPr>
              <a:t>f</a:t>
            </a:r>
            <a:endParaRPr lang="en-US" altLang="fi-FI" sz="1600">
              <a:solidFill>
                <a:srgbClr val="CC0000"/>
              </a:solidFill>
              <a:latin typeface="Lucida Sans Unicode" pitchFamily="34" charset="0"/>
            </a:endParaRPr>
          </a:p>
        </p:txBody>
      </p:sp>
      <p:sp>
        <p:nvSpPr>
          <p:cNvPr id="43" name="Text Box 218"/>
          <p:cNvSpPr txBox="1">
            <a:spLocks noChangeArrowheads="1"/>
          </p:cNvSpPr>
          <p:nvPr/>
        </p:nvSpPr>
        <p:spPr bwMode="hidden">
          <a:xfrm>
            <a:off x="5667375" y="3395663"/>
            <a:ext cx="414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 sz="1600">
                <a:solidFill>
                  <a:srgbClr val="CC0000"/>
                </a:solidFill>
                <a:latin typeface="Lucida Sans Unicode" pitchFamily="34" charset="0"/>
              </a:rPr>
              <a:t>U</a:t>
            </a:r>
            <a:r>
              <a:rPr lang="en-US" altLang="fi-FI" sz="1600" baseline="-25000">
                <a:solidFill>
                  <a:srgbClr val="CC0000"/>
                </a:solidFill>
                <a:latin typeface="Lucida Sans Unicode" pitchFamily="34" charset="0"/>
              </a:rPr>
              <a:t>0</a:t>
            </a:r>
            <a:endParaRPr lang="en-US" altLang="fi-FI" sz="1600">
              <a:solidFill>
                <a:srgbClr val="CC0000"/>
              </a:solidFill>
              <a:latin typeface="Lucida Sans Unicode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555203"/>
              </p:ext>
            </p:extLst>
          </p:nvPr>
        </p:nvGraphicFramePr>
        <p:xfrm>
          <a:off x="881063" y="2646363"/>
          <a:ext cx="2178050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Kaava" r:id="rId4" imgW="1473120" imgH="1295280" progId="Equation.3">
                  <p:embed/>
                </p:oleObj>
              </mc:Choice>
              <mc:Fallback>
                <p:oleObj name="Kaava" r:id="rId4" imgW="1473120" imgH="1295280" progId="Equation.3">
                  <p:embed/>
                  <p:pic>
                    <p:nvPicPr>
                      <p:cNvPr id="0" name="Object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hidden">
                      <a:xfrm>
                        <a:off x="881063" y="2646363"/>
                        <a:ext cx="2178050" cy="191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644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9125" y="1301301"/>
            <a:ext cx="742062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b)How</a:t>
            </a:r>
            <a:r>
              <a:rPr lang="fi-FI" dirty="0"/>
              <a:t> </a:t>
            </a:r>
            <a:r>
              <a:rPr lang="fi-FI" dirty="0" err="1"/>
              <a:t>quick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the </a:t>
            </a:r>
            <a:r>
              <a:rPr lang="fi-FI" dirty="0" err="1"/>
              <a:t>relay</a:t>
            </a:r>
            <a:r>
              <a:rPr lang="fi-FI" dirty="0"/>
              <a:t> </a:t>
            </a:r>
            <a:r>
              <a:rPr lang="fi-FI" dirty="0" err="1"/>
              <a:t>trip</a:t>
            </a:r>
            <a:r>
              <a:rPr lang="fi-FI" dirty="0"/>
              <a:t> to </a:t>
            </a:r>
            <a:r>
              <a:rPr lang="fi-FI" dirty="0" err="1"/>
              <a:t>meet</a:t>
            </a:r>
            <a:r>
              <a:rPr lang="fi-FI" dirty="0"/>
              <a:t> the </a:t>
            </a:r>
            <a:r>
              <a:rPr lang="fi-FI" dirty="0" err="1"/>
              <a:t>safety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endParaRPr lang="fi-FI" dirty="0"/>
          </a:p>
          <a:p>
            <a:endParaRPr lang="en-US" dirty="0"/>
          </a:p>
          <a:p>
            <a:r>
              <a:rPr lang="en-US" dirty="0"/>
              <a:t>In base case, the earth fault voltage can be 2 x permissive touch voltage</a:t>
            </a:r>
          </a:p>
          <a:p>
            <a:endParaRPr lang="en-US" dirty="0"/>
          </a:p>
          <a:p>
            <a:pPr marL="285750" indent="-285750">
              <a:buFont typeface="Wingdings"/>
              <a:buChar char="ó"/>
            </a:pPr>
            <a:r>
              <a:rPr lang="en-US" dirty="0">
                <a:sym typeface="Wingdings" panose="05000000000000000000" pitchFamily="2" charset="2"/>
              </a:rPr>
              <a:t>The max touch  voltage may be 0.5 * </a:t>
            </a:r>
            <a:r>
              <a:rPr lang="en-US" dirty="0" err="1">
                <a:sym typeface="Wingdings" panose="05000000000000000000" pitchFamily="2" charset="2"/>
              </a:rPr>
              <a:t>Ue</a:t>
            </a:r>
            <a:r>
              <a:rPr lang="en-US" dirty="0">
                <a:sym typeface="Wingdings" panose="05000000000000000000" pitchFamily="2" charset="2"/>
              </a:rPr>
              <a:t> = 200 V</a:t>
            </a:r>
          </a:p>
          <a:p>
            <a:pPr marL="285750" indent="-285750">
              <a:buFont typeface="Wingdings"/>
              <a:buChar char="ó"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i-FI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225595"/>
              </p:ext>
            </p:extLst>
          </p:nvPr>
        </p:nvGraphicFramePr>
        <p:xfrm>
          <a:off x="3728864" y="2996952"/>
          <a:ext cx="5110958" cy="3284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Photo Editor Photo" r:id="rId4" imgW="8907118" imgH="5723810" progId="MSPhotoEd.3">
                  <p:embed/>
                </p:oleObj>
              </mc:Choice>
              <mc:Fallback>
                <p:oleObj name="Photo Editor Photo" r:id="rId4" imgW="8907118" imgH="5723810" progId="MSPhotoEd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hidden">
                      <a:xfrm>
                        <a:off x="3728864" y="2996952"/>
                        <a:ext cx="5110958" cy="3284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36576" y="3356992"/>
            <a:ext cx="20040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From</a:t>
            </a:r>
            <a:r>
              <a:rPr lang="fi-FI" dirty="0"/>
              <a:t> the </a:t>
            </a:r>
            <a:r>
              <a:rPr lang="fi-FI" dirty="0" err="1"/>
              <a:t>figure</a:t>
            </a:r>
            <a:r>
              <a:rPr lang="fi-FI" dirty="0"/>
              <a:t>:</a:t>
            </a:r>
          </a:p>
          <a:p>
            <a:endParaRPr lang="fi-FI" dirty="0"/>
          </a:p>
          <a:p>
            <a:r>
              <a:rPr lang="fi-FI" dirty="0"/>
              <a:t>200 V </a:t>
            </a:r>
            <a:r>
              <a:rPr lang="fi-FI" dirty="0">
                <a:sym typeface="Wingdings" panose="05000000000000000000" pitchFamily="2" charset="2"/>
              </a:rPr>
              <a:t> 0.5 s</a:t>
            </a:r>
          </a:p>
          <a:p>
            <a:endParaRPr lang="fi-FI" dirty="0">
              <a:sym typeface="Wingdings" panose="05000000000000000000" pitchFamily="2" charset="2"/>
            </a:endParaRPr>
          </a:p>
          <a:p>
            <a:r>
              <a:rPr lang="fi-FI" dirty="0" err="1">
                <a:sym typeface="Wingdings" panose="05000000000000000000" pitchFamily="2" charset="2"/>
              </a:rPr>
              <a:t>If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we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take</a:t>
            </a:r>
            <a:r>
              <a:rPr lang="fi-FI" dirty="0">
                <a:sym typeface="Wingdings" panose="05000000000000000000" pitchFamily="2" charset="2"/>
              </a:rPr>
              <a:t> 100 ms</a:t>
            </a:r>
          </a:p>
          <a:p>
            <a:r>
              <a:rPr lang="fi-FI" dirty="0">
                <a:sym typeface="Wingdings" panose="05000000000000000000" pitchFamily="2" charset="2"/>
              </a:rPr>
              <a:t>for CB </a:t>
            </a:r>
            <a:r>
              <a:rPr lang="fi-FI" dirty="0" err="1">
                <a:sym typeface="Wingdings" panose="05000000000000000000" pitchFamily="2" charset="2"/>
              </a:rPr>
              <a:t>operation</a:t>
            </a:r>
            <a:r>
              <a:rPr lang="fi-FI" dirty="0">
                <a:sym typeface="Wingdings" panose="05000000000000000000" pitchFamily="2" charset="2"/>
              </a:rPr>
              <a:t>,</a:t>
            </a:r>
          </a:p>
          <a:p>
            <a:r>
              <a:rPr lang="fi-FI" dirty="0" err="1">
                <a:sym typeface="Wingdings" panose="05000000000000000000" pitchFamily="2" charset="2"/>
              </a:rPr>
              <a:t>relay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should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trip</a:t>
            </a:r>
            <a:endParaRPr lang="fi-FI" dirty="0">
              <a:sym typeface="Wingdings" panose="05000000000000000000" pitchFamily="2" charset="2"/>
            </a:endParaRPr>
          </a:p>
          <a:p>
            <a:r>
              <a:rPr lang="fi-FI" dirty="0">
                <a:sym typeface="Wingdings" panose="05000000000000000000" pitchFamily="2" charset="2"/>
              </a:rPr>
              <a:t>in 0.4 </a:t>
            </a:r>
            <a:r>
              <a:rPr lang="fi-FI" dirty="0" err="1">
                <a:sym typeface="Wingdings" panose="05000000000000000000" pitchFamily="2" charset="2"/>
              </a:rPr>
              <a:t>seconds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820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9125" y="1301301"/>
            <a:ext cx="90572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c)If</a:t>
            </a:r>
            <a:r>
              <a:rPr lang="fi-FI" dirty="0"/>
              <a:t> </a:t>
            </a:r>
            <a:r>
              <a:rPr lang="fi-FI" dirty="0" err="1"/>
              <a:t>ground</a:t>
            </a:r>
            <a:r>
              <a:rPr lang="fi-FI" dirty="0"/>
              <a:t> </a:t>
            </a:r>
            <a:r>
              <a:rPr lang="fi-FI" dirty="0" err="1"/>
              <a:t>fault</a:t>
            </a:r>
            <a:r>
              <a:rPr lang="fi-FI" dirty="0"/>
              <a:t> </a:t>
            </a:r>
            <a:r>
              <a:rPr lang="fi-FI" dirty="0" err="1"/>
              <a:t>current</a:t>
            </a:r>
            <a:r>
              <a:rPr lang="fi-FI" dirty="0"/>
              <a:t> is </a:t>
            </a:r>
            <a:r>
              <a:rPr lang="fi-FI" dirty="0" err="1"/>
              <a:t>reduced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a </a:t>
            </a:r>
            <a:r>
              <a:rPr lang="fi-FI" dirty="0" err="1"/>
              <a:t>compensation</a:t>
            </a:r>
            <a:r>
              <a:rPr lang="fi-FI" dirty="0"/>
              <a:t> </a:t>
            </a:r>
            <a:r>
              <a:rPr lang="fi-FI" dirty="0" err="1"/>
              <a:t>coil</a:t>
            </a:r>
            <a:r>
              <a:rPr lang="fi-FI" dirty="0"/>
              <a:t>, </a:t>
            </a:r>
            <a:r>
              <a:rPr lang="fi-FI" dirty="0" err="1"/>
              <a:t>how</a:t>
            </a:r>
            <a:r>
              <a:rPr lang="fi-FI" dirty="0"/>
              <a:t> big a </a:t>
            </a:r>
            <a:r>
              <a:rPr lang="fi-FI" dirty="0" err="1"/>
              <a:t>coil</a:t>
            </a:r>
            <a:r>
              <a:rPr lang="fi-FI" dirty="0"/>
              <a:t> is </a:t>
            </a:r>
            <a:r>
              <a:rPr lang="fi-FI" dirty="0" err="1"/>
              <a:t>needed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Ground</a:t>
            </a:r>
            <a:r>
              <a:rPr lang="fi-FI" dirty="0"/>
              <a:t> </a:t>
            </a:r>
            <a:r>
              <a:rPr lang="fi-FI" dirty="0" err="1"/>
              <a:t>fault</a:t>
            </a:r>
            <a:r>
              <a:rPr lang="fi-FI" dirty="0"/>
              <a:t> </a:t>
            </a:r>
            <a:r>
              <a:rPr lang="fi-FI" dirty="0" err="1"/>
              <a:t>current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effectively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reduced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compensation</a:t>
            </a:r>
            <a:r>
              <a:rPr lang="fi-FI" dirty="0"/>
              <a:t> </a:t>
            </a:r>
            <a:r>
              <a:rPr lang="fi-FI" dirty="0" err="1"/>
              <a:t>coil</a:t>
            </a:r>
            <a:r>
              <a:rPr lang="fi-FI" dirty="0"/>
              <a:t> </a:t>
            </a:r>
            <a:r>
              <a:rPr lang="fi-FI" dirty="0" err="1"/>
              <a:t>located</a:t>
            </a:r>
            <a:r>
              <a:rPr lang="fi-FI" dirty="0"/>
              <a:t> in </a:t>
            </a:r>
            <a:r>
              <a:rPr lang="fi-FI" dirty="0" err="1"/>
              <a:t>neutral</a:t>
            </a:r>
            <a:r>
              <a:rPr lang="fi-FI" dirty="0"/>
              <a:t>.</a:t>
            </a:r>
          </a:p>
          <a:p>
            <a:r>
              <a:rPr lang="fi-FI" dirty="0" err="1"/>
              <a:t>It</a:t>
            </a:r>
            <a:r>
              <a:rPr lang="fi-FI" dirty="0"/>
              <a:t> is </a:t>
            </a:r>
            <a:r>
              <a:rPr lang="fi-FI" dirty="0" err="1"/>
              <a:t>hence</a:t>
            </a:r>
            <a:r>
              <a:rPr lang="fi-FI" dirty="0"/>
              <a:t> in </a:t>
            </a:r>
            <a:r>
              <a:rPr lang="fi-FI" dirty="0" err="1"/>
              <a:t>parallel</a:t>
            </a:r>
            <a:r>
              <a:rPr lang="fi-FI" dirty="0"/>
              <a:t> to the </a:t>
            </a:r>
            <a:r>
              <a:rPr lang="fi-FI" dirty="0" err="1"/>
              <a:t>earth</a:t>
            </a:r>
            <a:r>
              <a:rPr lang="fi-FI" dirty="0"/>
              <a:t> </a:t>
            </a:r>
            <a:r>
              <a:rPr lang="fi-FI" dirty="0" err="1"/>
              <a:t>capacitances</a:t>
            </a:r>
            <a:r>
              <a:rPr lang="fi-FI" dirty="0"/>
              <a:t> and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tuned</a:t>
            </a:r>
            <a:r>
              <a:rPr lang="fi-FI" dirty="0"/>
              <a:t> in 50 Hz </a:t>
            </a:r>
            <a:r>
              <a:rPr lang="fi-FI" dirty="0" err="1"/>
              <a:t>resonance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421054"/>
              </p:ext>
            </p:extLst>
          </p:nvPr>
        </p:nvGraphicFramePr>
        <p:xfrm>
          <a:off x="1787765" y="2996952"/>
          <a:ext cx="11874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Kaava" r:id="rId4" imgW="685800" imgH="1041120" progId="Equation.3">
                  <p:embed/>
                </p:oleObj>
              </mc:Choice>
              <mc:Fallback>
                <p:oleObj name="Kaava" r:id="rId4" imgW="685800" imgH="10411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765" y="2996952"/>
                        <a:ext cx="118745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84648" y="5229200"/>
            <a:ext cx="471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C= 1.8</a:t>
            </a:r>
            <a:r>
              <a:rPr lang="el-GR" dirty="0"/>
              <a:t>μ</a:t>
            </a:r>
            <a:r>
              <a:rPr lang="fi-FI" dirty="0"/>
              <a:t>F   &amp; </a:t>
            </a:r>
            <a:r>
              <a:rPr lang="el-GR" dirty="0"/>
              <a:t>ω</a:t>
            </a:r>
            <a:r>
              <a:rPr lang="fi-FI" dirty="0"/>
              <a:t> = 2</a:t>
            </a:r>
            <a:r>
              <a:rPr lang="el-GR" dirty="0"/>
              <a:t>π</a:t>
            </a:r>
            <a:r>
              <a:rPr lang="fi-FI" dirty="0"/>
              <a:t>f &amp; f=50 Hz  </a:t>
            </a:r>
            <a:r>
              <a:rPr lang="fi-FI" dirty="0">
                <a:sym typeface="Wingdings" panose="05000000000000000000" pitchFamily="2" charset="2"/>
              </a:rPr>
              <a:t> </a:t>
            </a:r>
            <a:r>
              <a:rPr lang="fi-FI" b="1" dirty="0">
                <a:sym typeface="Wingdings" panose="05000000000000000000" pitchFamily="2" charset="2"/>
              </a:rPr>
              <a:t>L=1.9 H</a:t>
            </a:r>
            <a:endParaRPr lang="fi-FI" b="1" dirty="0"/>
          </a:p>
        </p:txBody>
      </p:sp>
      <p:grpSp>
        <p:nvGrpSpPr>
          <p:cNvPr id="6" name="Group 107"/>
          <p:cNvGrpSpPr>
            <a:grpSpLocks/>
          </p:cNvGrpSpPr>
          <p:nvPr/>
        </p:nvGrpSpPr>
        <p:grpSpPr bwMode="auto">
          <a:xfrm>
            <a:off x="4239155" y="2936876"/>
            <a:ext cx="3857625" cy="1828800"/>
            <a:chOff x="672" y="2208"/>
            <a:chExt cx="2430" cy="1152"/>
          </a:xfrm>
        </p:grpSpPr>
        <p:sp>
          <p:nvSpPr>
            <p:cNvPr id="7" name="Rectangle 17"/>
            <p:cNvSpPr>
              <a:spLocks noChangeArrowheads="1"/>
            </p:cNvSpPr>
            <p:nvPr/>
          </p:nvSpPr>
          <p:spPr bwMode="hidden">
            <a:xfrm>
              <a:off x="960" y="2688"/>
              <a:ext cx="240" cy="9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2184" y="2987"/>
              <a:ext cx="122" cy="1"/>
            </a:xfrm>
            <a:custGeom>
              <a:avLst/>
              <a:gdLst>
                <a:gd name="T0" fmla="*/ 0 w 122"/>
                <a:gd name="T1" fmla="*/ 0 h 1"/>
                <a:gd name="T2" fmla="*/ 122 w 12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2" h="1">
                  <a:moveTo>
                    <a:pt x="0" y="0"/>
                  </a:moveTo>
                  <a:lnTo>
                    <a:pt x="122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9" name="Freeform 19"/>
            <p:cNvSpPr>
              <a:spLocks/>
            </p:cNvSpPr>
            <p:nvPr/>
          </p:nvSpPr>
          <p:spPr bwMode="hidden">
            <a:xfrm>
              <a:off x="2184" y="3013"/>
              <a:ext cx="122" cy="1"/>
            </a:xfrm>
            <a:custGeom>
              <a:avLst/>
              <a:gdLst>
                <a:gd name="T0" fmla="*/ 0 w 122"/>
                <a:gd name="T1" fmla="*/ 0 h 1"/>
                <a:gd name="T2" fmla="*/ 122 w 12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2" h="1">
                  <a:moveTo>
                    <a:pt x="0" y="0"/>
                  </a:moveTo>
                  <a:lnTo>
                    <a:pt x="122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10" name="Rectangle 20"/>
            <p:cNvSpPr>
              <a:spLocks noChangeArrowheads="1"/>
            </p:cNvSpPr>
            <p:nvPr/>
          </p:nvSpPr>
          <p:spPr bwMode="hidden">
            <a:xfrm>
              <a:off x="960" y="2448"/>
              <a:ext cx="240" cy="9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hidden">
            <a:xfrm>
              <a:off x="960" y="2208"/>
              <a:ext cx="240" cy="9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12" name="Line 23"/>
            <p:cNvSpPr>
              <a:spLocks noChangeShapeType="1"/>
            </p:cNvSpPr>
            <p:nvPr/>
          </p:nvSpPr>
          <p:spPr bwMode="hidden">
            <a:xfrm>
              <a:off x="1200" y="273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13" name="Line 24"/>
            <p:cNvSpPr>
              <a:spLocks noChangeShapeType="1"/>
            </p:cNvSpPr>
            <p:nvPr/>
          </p:nvSpPr>
          <p:spPr bwMode="hidden">
            <a:xfrm>
              <a:off x="1200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15" name="Line 25"/>
            <p:cNvSpPr>
              <a:spLocks noChangeShapeType="1"/>
            </p:cNvSpPr>
            <p:nvPr/>
          </p:nvSpPr>
          <p:spPr bwMode="hidden">
            <a:xfrm>
              <a:off x="1200" y="225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hidden">
            <a:xfrm flipV="1">
              <a:off x="1296" y="2256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hidden">
            <a:xfrm flipH="1">
              <a:off x="816" y="273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hidden">
            <a:xfrm flipH="1">
              <a:off x="816" y="249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hidden">
            <a:xfrm flipH="1">
              <a:off x="816" y="225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20" name="Rectangle 30"/>
            <p:cNvSpPr>
              <a:spLocks noChangeArrowheads="1"/>
            </p:cNvSpPr>
            <p:nvPr/>
          </p:nvSpPr>
          <p:spPr bwMode="hidden">
            <a:xfrm>
              <a:off x="1536" y="2688"/>
              <a:ext cx="240" cy="9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hidden">
            <a:xfrm>
              <a:off x="1536" y="2448"/>
              <a:ext cx="240" cy="9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22" name="Rectangle 32"/>
            <p:cNvSpPr>
              <a:spLocks noChangeArrowheads="1"/>
            </p:cNvSpPr>
            <p:nvPr/>
          </p:nvSpPr>
          <p:spPr bwMode="hidden">
            <a:xfrm>
              <a:off x="1536" y="2208"/>
              <a:ext cx="240" cy="9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hidden">
            <a:xfrm>
              <a:off x="1440" y="273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hidden">
            <a:xfrm>
              <a:off x="1440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hidden">
            <a:xfrm>
              <a:off x="1440" y="225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hidden">
            <a:xfrm flipV="1">
              <a:off x="1440" y="2256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27" name="Rectangle 37"/>
            <p:cNvSpPr>
              <a:spLocks noChangeArrowheads="1"/>
            </p:cNvSpPr>
            <p:nvPr/>
          </p:nvSpPr>
          <p:spPr bwMode="hidden">
            <a:xfrm rot="5400000">
              <a:off x="1320" y="2952"/>
              <a:ext cx="240" cy="9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hidden">
            <a:xfrm flipV="1">
              <a:off x="1440" y="273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hidden">
            <a:xfrm flipV="1">
              <a:off x="1440" y="31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30" name="Freeform 40"/>
            <p:cNvSpPr>
              <a:spLocks/>
            </p:cNvSpPr>
            <p:nvPr/>
          </p:nvSpPr>
          <p:spPr bwMode="hidden">
            <a:xfrm>
              <a:off x="697" y="3266"/>
              <a:ext cx="485" cy="1"/>
            </a:xfrm>
            <a:custGeom>
              <a:avLst/>
              <a:gdLst>
                <a:gd name="T0" fmla="*/ 0 w 485"/>
                <a:gd name="T1" fmla="*/ 0 h 1"/>
                <a:gd name="T2" fmla="*/ 485 w 48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5" h="1">
                  <a:moveTo>
                    <a:pt x="0" y="0"/>
                  </a:moveTo>
                  <a:lnTo>
                    <a:pt x="485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1" name="Freeform 41"/>
            <p:cNvSpPr>
              <a:spLocks/>
            </p:cNvSpPr>
            <p:nvPr/>
          </p:nvSpPr>
          <p:spPr bwMode="hidden">
            <a:xfrm>
              <a:off x="672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2" name="Freeform 42"/>
            <p:cNvSpPr>
              <a:spLocks/>
            </p:cNvSpPr>
            <p:nvPr/>
          </p:nvSpPr>
          <p:spPr bwMode="hidden">
            <a:xfrm>
              <a:off x="768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3" name="Freeform 43"/>
            <p:cNvSpPr>
              <a:spLocks/>
            </p:cNvSpPr>
            <p:nvPr/>
          </p:nvSpPr>
          <p:spPr bwMode="hidden">
            <a:xfrm>
              <a:off x="864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4" name="Freeform 44"/>
            <p:cNvSpPr>
              <a:spLocks/>
            </p:cNvSpPr>
            <p:nvPr/>
          </p:nvSpPr>
          <p:spPr bwMode="hidden">
            <a:xfrm>
              <a:off x="960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5" name="Freeform 45"/>
            <p:cNvSpPr>
              <a:spLocks/>
            </p:cNvSpPr>
            <p:nvPr/>
          </p:nvSpPr>
          <p:spPr bwMode="hidden">
            <a:xfrm>
              <a:off x="1056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6" name="Freeform 46"/>
            <p:cNvSpPr>
              <a:spLocks/>
            </p:cNvSpPr>
            <p:nvPr/>
          </p:nvSpPr>
          <p:spPr bwMode="hidden">
            <a:xfrm>
              <a:off x="1177" y="3266"/>
              <a:ext cx="485" cy="1"/>
            </a:xfrm>
            <a:custGeom>
              <a:avLst/>
              <a:gdLst>
                <a:gd name="T0" fmla="*/ 0 w 485"/>
                <a:gd name="T1" fmla="*/ 0 h 1"/>
                <a:gd name="T2" fmla="*/ 485 w 48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5" h="1">
                  <a:moveTo>
                    <a:pt x="0" y="0"/>
                  </a:moveTo>
                  <a:lnTo>
                    <a:pt x="485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7" name="Freeform 47"/>
            <p:cNvSpPr>
              <a:spLocks/>
            </p:cNvSpPr>
            <p:nvPr/>
          </p:nvSpPr>
          <p:spPr bwMode="hidden">
            <a:xfrm>
              <a:off x="1152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8" name="Freeform 48"/>
            <p:cNvSpPr>
              <a:spLocks/>
            </p:cNvSpPr>
            <p:nvPr/>
          </p:nvSpPr>
          <p:spPr bwMode="hidden">
            <a:xfrm>
              <a:off x="1248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9" name="Freeform 49"/>
            <p:cNvSpPr>
              <a:spLocks/>
            </p:cNvSpPr>
            <p:nvPr/>
          </p:nvSpPr>
          <p:spPr bwMode="hidden">
            <a:xfrm>
              <a:off x="1344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0" name="Freeform 50"/>
            <p:cNvSpPr>
              <a:spLocks/>
            </p:cNvSpPr>
            <p:nvPr/>
          </p:nvSpPr>
          <p:spPr bwMode="hidden">
            <a:xfrm>
              <a:off x="1440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1" name="Freeform 51"/>
            <p:cNvSpPr>
              <a:spLocks/>
            </p:cNvSpPr>
            <p:nvPr/>
          </p:nvSpPr>
          <p:spPr bwMode="hidden">
            <a:xfrm>
              <a:off x="1536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2" name="Freeform 52"/>
            <p:cNvSpPr>
              <a:spLocks/>
            </p:cNvSpPr>
            <p:nvPr/>
          </p:nvSpPr>
          <p:spPr bwMode="hidden">
            <a:xfrm>
              <a:off x="1657" y="3266"/>
              <a:ext cx="485" cy="1"/>
            </a:xfrm>
            <a:custGeom>
              <a:avLst/>
              <a:gdLst>
                <a:gd name="T0" fmla="*/ 0 w 485"/>
                <a:gd name="T1" fmla="*/ 0 h 1"/>
                <a:gd name="T2" fmla="*/ 485 w 48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5" h="1">
                  <a:moveTo>
                    <a:pt x="0" y="0"/>
                  </a:moveTo>
                  <a:lnTo>
                    <a:pt x="485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3" name="Freeform 53"/>
            <p:cNvSpPr>
              <a:spLocks/>
            </p:cNvSpPr>
            <p:nvPr/>
          </p:nvSpPr>
          <p:spPr bwMode="hidden">
            <a:xfrm>
              <a:off x="1632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4" name="Freeform 54"/>
            <p:cNvSpPr>
              <a:spLocks/>
            </p:cNvSpPr>
            <p:nvPr/>
          </p:nvSpPr>
          <p:spPr bwMode="hidden">
            <a:xfrm>
              <a:off x="1728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5" name="Freeform 55"/>
            <p:cNvSpPr>
              <a:spLocks/>
            </p:cNvSpPr>
            <p:nvPr/>
          </p:nvSpPr>
          <p:spPr bwMode="hidden">
            <a:xfrm>
              <a:off x="1824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hidden">
            <a:xfrm>
              <a:off x="1920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7" name="Freeform 57"/>
            <p:cNvSpPr>
              <a:spLocks/>
            </p:cNvSpPr>
            <p:nvPr/>
          </p:nvSpPr>
          <p:spPr bwMode="hidden">
            <a:xfrm>
              <a:off x="2016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8" name="Line 58"/>
            <p:cNvSpPr>
              <a:spLocks noChangeShapeType="1"/>
            </p:cNvSpPr>
            <p:nvPr/>
          </p:nvSpPr>
          <p:spPr bwMode="hidden">
            <a:xfrm>
              <a:off x="1776" y="2736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49" name="Line 59"/>
            <p:cNvSpPr>
              <a:spLocks noChangeShapeType="1"/>
            </p:cNvSpPr>
            <p:nvPr/>
          </p:nvSpPr>
          <p:spPr bwMode="hidden">
            <a:xfrm>
              <a:off x="1776" y="2496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50" name="Line 60"/>
            <p:cNvSpPr>
              <a:spLocks noChangeShapeType="1"/>
            </p:cNvSpPr>
            <p:nvPr/>
          </p:nvSpPr>
          <p:spPr bwMode="hidden">
            <a:xfrm>
              <a:off x="1776" y="2256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51" name="Freeform 61"/>
            <p:cNvSpPr>
              <a:spLocks/>
            </p:cNvSpPr>
            <p:nvPr/>
          </p:nvSpPr>
          <p:spPr bwMode="hidden">
            <a:xfrm>
              <a:off x="2137" y="3266"/>
              <a:ext cx="485" cy="1"/>
            </a:xfrm>
            <a:custGeom>
              <a:avLst/>
              <a:gdLst>
                <a:gd name="T0" fmla="*/ 0 w 485"/>
                <a:gd name="T1" fmla="*/ 0 h 1"/>
                <a:gd name="T2" fmla="*/ 485 w 48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5" h="1">
                  <a:moveTo>
                    <a:pt x="0" y="0"/>
                  </a:moveTo>
                  <a:lnTo>
                    <a:pt x="485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2" name="Freeform 62"/>
            <p:cNvSpPr>
              <a:spLocks/>
            </p:cNvSpPr>
            <p:nvPr/>
          </p:nvSpPr>
          <p:spPr bwMode="hidden">
            <a:xfrm>
              <a:off x="2112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3" name="Freeform 63"/>
            <p:cNvSpPr>
              <a:spLocks/>
            </p:cNvSpPr>
            <p:nvPr/>
          </p:nvSpPr>
          <p:spPr bwMode="hidden">
            <a:xfrm>
              <a:off x="2208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4" name="Freeform 64"/>
            <p:cNvSpPr>
              <a:spLocks/>
            </p:cNvSpPr>
            <p:nvPr/>
          </p:nvSpPr>
          <p:spPr bwMode="hidden">
            <a:xfrm>
              <a:off x="2304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5" name="Freeform 65"/>
            <p:cNvSpPr>
              <a:spLocks/>
            </p:cNvSpPr>
            <p:nvPr/>
          </p:nvSpPr>
          <p:spPr bwMode="hidden">
            <a:xfrm>
              <a:off x="2400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6" name="Freeform 66"/>
            <p:cNvSpPr>
              <a:spLocks/>
            </p:cNvSpPr>
            <p:nvPr/>
          </p:nvSpPr>
          <p:spPr bwMode="hidden">
            <a:xfrm>
              <a:off x="2496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7" name="Freeform 67"/>
            <p:cNvSpPr>
              <a:spLocks/>
            </p:cNvSpPr>
            <p:nvPr/>
          </p:nvSpPr>
          <p:spPr bwMode="hidden">
            <a:xfrm>
              <a:off x="2617" y="3266"/>
              <a:ext cx="485" cy="1"/>
            </a:xfrm>
            <a:custGeom>
              <a:avLst/>
              <a:gdLst>
                <a:gd name="T0" fmla="*/ 0 w 485"/>
                <a:gd name="T1" fmla="*/ 0 h 1"/>
                <a:gd name="T2" fmla="*/ 485 w 48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5" h="1">
                  <a:moveTo>
                    <a:pt x="0" y="0"/>
                  </a:moveTo>
                  <a:lnTo>
                    <a:pt x="485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8" name="Freeform 68"/>
            <p:cNvSpPr>
              <a:spLocks/>
            </p:cNvSpPr>
            <p:nvPr/>
          </p:nvSpPr>
          <p:spPr bwMode="hidden">
            <a:xfrm>
              <a:off x="2592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59" name="Freeform 69"/>
            <p:cNvSpPr>
              <a:spLocks/>
            </p:cNvSpPr>
            <p:nvPr/>
          </p:nvSpPr>
          <p:spPr bwMode="hidden">
            <a:xfrm>
              <a:off x="2688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60" name="Freeform 70"/>
            <p:cNvSpPr>
              <a:spLocks/>
            </p:cNvSpPr>
            <p:nvPr/>
          </p:nvSpPr>
          <p:spPr bwMode="hidden">
            <a:xfrm>
              <a:off x="2784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61" name="Freeform 71"/>
            <p:cNvSpPr>
              <a:spLocks/>
            </p:cNvSpPr>
            <p:nvPr/>
          </p:nvSpPr>
          <p:spPr bwMode="hidden">
            <a:xfrm>
              <a:off x="2880" y="3266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62" name="Freeform 72"/>
            <p:cNvSpPr>
              <a:spLocks/>
            </p:cNvSpPr>
            <p:nvPr/>
          </p:nvSpPr>
          <p:spPr bwMode="hidden">
            <a:xfrm>
              <a:off x="2976" y="3267"/>
              <a:ext cx="73" cy="93"/>
            </a:xfrm>
            <a:custGeom>
              <a:avLst/>
              <a:gdLst>
                <a:gd name="T0" fmla="*/ 0 w 73"/>
                <a:gd name="T1" fmla="*/ 93 h 93"/>
                <a:gd name="T2" fmla="*/ 73 w 73"/>
                <a:gd name="T3" fmla="*/ 0 h 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93">
                  <a:moveTo>
                    <a:pt x="0" y="93"/>
                  </a:moveTo>
                  <a:lnTo>
                    <a:pt x="73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63" name="Freeform 73"/>
            <p:cNvSpPr>
              <a:spLocks/>
            </p:cNvSpPr>
            <p:nvPr/>
          </p:nvSpPr>
          <p:spPr bwMode="hidden">
            <a:xfrm>
              <a:off x="2245" y="3015"/>
              <a:ext cx="1" cy="249"/>
            </a:xfrm>
            <a:custGeom>
              <a:avLst/>
              <a:gdLst>
                <a:gd name="T0" fmla="*/ 0 w 1"/>
                <a:gd name="T1" fmla="*/ 0 h 249"/>
                <a:gd name="T2" fmla="*/ 0 w 1"/>
                <a:gd name="T3" fmla="*/ 249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9">
                  <a:moveTo>
                    <a:pt x="0" y="0"/>
                  </a:moveTo>
                  <a:lnTo>
                    <a:pt x="0" y="249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64" name="Freeform 74"/>
            <p:cNvSpPr>
              <a:spLocks/>
            </p:cNvSpPr>
            <p:nvPr/>
          </p:nvSpPr>
          <p:spPr bwMode="hidden">
            <a:xfrm>
              <a:off x="2246" y="2736"/>
              <a:ext cx="1" cy="248"/>
            </a:xfrm>
            <a:custGeom>
              <a:avLst/>
              <a:gdLst>
                <a:gd name="T0" fmla="*/ 0 w 1"/>
                <a:gd name="T1" fmla="*/ 0 h 248"/>
                <a:gd name="T2" fmla="*/ 0 w 1"/>
                <a:gd name="T3" fmla="*/ 248 h 2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8">
                  <a:moveTo>
                    <a:pt x="0" y="0"/>
                  </a:moveTo>
                  <a:lnTo>
                    <a:pt x="0" y="24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65" name="Freeform 76"/>
            <p:cNvSpPr>
              <a:spLocks/>
            </p:cNvSpPr>
            <p:nvPr/>
          </p:nvSpPr>
          <p:spPr bwMode="hidden">
            <a:xfrm>
              <a:off x="2400" y="2987"/>
              <a:ext cx="122" cy="1"/>
            </a:xfrm>
            <a:custGeom>
              <a:avLst/>
              <a:gdLst>
                <a:gd name="T0" fmla="*/ 0 w 122"/>
                <a:gd name="T1" fmla="*/ 0 h 1"/>
                <a:gd name="T2" fmla="*/ 122 w 12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2" h="1">
                  <a:moveTo>
                    <a:pt x="0" y="0"/>
                  </a:moveTo>
                  <a:lnTo>
                    <a:pt x="122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66" name="Freeform 77"/>
            <p:cNvSpPr>
              <a:spLocks/>
            </p:cNvSpPr>
            <p:nvPr/>
          </p:nvSpPr>
          <p:spPr bwMode="hidden">
            <a:xfrm>
              <a:off x="2400" y="3013"/>
              <a:ext cx="122" cy="1"/>
            </a:xfrm>
            <a:custGeom>
              <a:avLst/>
              <a:gdLst>
                <a:gd name="T0" fmla="*/ 0 w 122"/>
                <a:gd name="T1" fmla="*/ 0 h 1"/>
                <a:gd name="T2" fmla="*/ 122 w 12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2" h="1">
                  <a:moveTo>
                    <a:pt x="0" y="0"/>
                  </a:moveTo>
                  <a:lnTo>
                    <a:pt x="122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67" name="Freeform 78"/>
            <p:cNvSpPr>
              <a:spLocks/>
            </p:cNvSpPr>
            <p:nvPr/>
          </p:nvSpPr>
          <p:spPr bwMode="hidden">
            <a:xfrm>
              <a:off x="2461" y="3015"/>
              <a:ext cx="1" cy="249"/>
            </a:xfrm>
            <a:custGeom>
              <a:avLst/>
              <a:gdLst>
                <a:gd name="T0" fmla="*/ 0 w 1"/>
                <a:gd name="T1" fmla="*/ 0 h 249"/>
                <a:gd name="T2" fmla="*/ 0 w 1"/>
                <a:gd name="T3" fmla="*/ 249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9">
                  <a:moveTo>
                    <a:pt x="0" y="0"/>
                  </a:moveTo>
                  <a:lnTo>
                    <a:pt x="0" y="249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68" name="Freeform 79"/>
            <p:cNvSpPr>
              <a:spLocks/>
            </p:cNvSpPr>
            <p:nvPr/>
          </p:nvSpPr>
          <p:spPr bwMode="hidden">
            <a:xfrm>
              <a:off x="2462" y="2736"/>
              <a:ext cx="1" cy="248"/>
            </a:xfrm>
            <a:custGeom>
              <a:avLst/>
              <a:gdLst>
                <a:gd name="T0" fmla="*/ 0 w 1"/>
                <a:gd name="T1" fmla="*/ 0 h 248"/>
                <a:gd name="T2" fmla="*/ 0 w 1"/>
                <a:gd name="T3" fmla="*/ 248 h 2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8">
                  <a:moveTo>
                    <a:pt x="0" y="0"/>
                  </a:moveTo>
                  <a:lnTo>
                    <a:pt x="0" y="24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69" name="Freeform 80"/>
            <p:cNvSpPr>
              <a:spLocks/>
            </p:cNvSpPr>
            <p:nvPr/>
          </p:nvSpPr>
          <p:spPr bwMode="hidden">
            <a:xfrm>
              <a:off x="2614" y="2987"/>
              <a:ext cx="122" cy="1"/>
            </a:xfrm>
            <a:custGeom>
              <a:avLst/>
              <a:gdLst>
                <a:gd name="T0" fmla="*/ 0 w 122"/>
                <a:gd name="T1" fmla="*/ 0 h 1"/>
                <a:gd name="T2" fmla="*/ 122 w 12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2" h="1">
                  <a:moveTo>
                    <a:pt x="0" y="0"/>
                  </a:moveTo>
                  <a:lnTo>
                    <a:pt x="122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70" name="Freeform 81"/>
            <p:cNvSpPr>
              <a:spLocks/>
            </p:cNvSpPr>
            <p:nvPr/>
          </p:nvSpPr>
          <p:spPr bwMode="hidden">
            <a:xfrm>
              <a:off x="2614" y="3013"/>
              <a:ext cx="122" cy="1"/>
            </a:xfrm>
            <a:custGeom>
              <a:avLst/>
              <a:gdLst>
                <a:gd name="T0" fmla="*/ 0 w 122"/>
                <a:gd name="T1" fmla="*/ 0 h 1"/>
                <a:gd name="T2" fmla="*/ 122 w 12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2" h="1">
                  <a:moveTo>
                    <a:pt x="0" y="0"/>
                  </a:moveTo>
                  <a:lnTo>
                    <a:pt x="122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71" name="Freeform 82"/>
            <p:cNvSpPr>
              <a:spLocks/>
            </p:cNvSpPr>
            <p:nvPr/>
          </p:nvSpPr>
          <p:spPr bwMode="hidden">
            <a:xfrm>
              <a:off x="2675" y="3015"/>
              <a:ext cx="1" cy="249"/>
            </a:xfrm>
            <a:custGeom>
              <a:avLst/>
              <a:gdLst>
                <a:gd name="T0" fmla="*/ 0 w 1"/>
                <a:gd name="T1" fmla="*/ 0 h 249"/>
                <a:gd name="T2" fmla="*/ 0 w 1"/>
                <a:gd name="T3" fmla="*/ 249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9">
                  <a:moveTo>
                    <a:pt x="0" y="0"/>
                  </a:moveTo>
                  <a:lnTo>
                    <a:pt x="0" y="249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72" name="Freeform 83"/>
            <p:cNvSpPr>
              <a:spLocks/>
            </p:cNvSpPr>
            <p:nvPr/>
          </p:nvSpPr>
          <p:spPr bwMode="hidden">
            <a:xfrm>
              <a:off x="2676" y="2736"/>
              <a:ext cx="1" cy="248"/>
            </a:xfrm>
            <a:custGeom>
              <a:avLst/>
              <a:gdLst>
                <a:gd name="T0" fmla="*/ 0 w 1"/>
                <a:gd name="T1" fmla="*/ 0 h 248"/>
                <a:gd name="T2" fmla="*/ 0 w 1"/>
                <a:gd name="T3" fmla="*/ 248 h 2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8">
                  <a:moveTo>
                    <a:pt x="0" y="0"/>
                  </a:moveTo>
                  <a:lnTo>
                    <a:pt x="0" y="24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73" name="Oval 84"/>
            <p:cNvSpPr>
              <a:spLocks noChangeArrowheads="1"/>
            </p:cNvSpPr>
            <p:nvPr/>
          </p:nvSpPr>
          <p:spPr bwMode="hidden">
            <a:xfrm>
              <a:off x="2222" y="2714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74" name="Line 85"/>
            <p:cNvSpPr>
              <a:spLocks noChangeShapeType="1"/>
            </p:cNvSpPr>
            <p:nvPr/>
          </p:nvSpPr>
          <p:spPr bwMode="hidden">
            <a:xfrm flipV="1">
              <a:off x="2462" y="249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75" name="Oval 86"/>
            <p:cNvSpPr>
              <a:spLocks noChangeArrowheads="1"/>
            </p:cNvSpPr>
            <p:nvPr/>
          </p:nvSpPr>
          <p:spPr bwMode="hidden">
            <a:xfrm>
              <a:off x="2438" y="2470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76" name="Line 87"/>
            <p:cNvSpPr>
              <a:spLocks noChangeShapeType="1"/>
            </p:cNvSpPr>
            <p:nvPr/>
          </p:nvSpPr>
          <p:spPr bwMode="hidden">
            <a:xfrm flipV="1">
              <a:off x="2676" y="249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77" name="Line 88"/>
            <p:cNvSpPr>
              <a:spLocks noChangeShapeType="1"/>
            </p:cNvSpPr>
            <p:nvPr/>
          </p:nvSpPr>
          <p:spPr bwMode="hidden">
            <a:xfrm flipV="1">
              <a:off x="2676" y="225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78" name="Oval 89"/>
            <p:cNvSpPr>
              <a:spLocks noChangeArrowheads="1"/>
            </p:cNvSpPr>
            <p:nvPr/>
          </p:nvSpPr>
          <p:spPr bwMode="hidden">
            <a:xfrm>
              <a:off x="2652" y="2230"/>
              <a:ext cx="48" cy="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i-FI" altLang="fi-FI" sz="1600">
                <a:latin typeface="Lucida Sans Unicode" pitchFamily="34" charset="0"/>
              </a:endParaRPr>
            </a:p>
          </p:txBody>
        </p:sp>
        <p:sp>
          <p:nvSpPr>
            <p:cNvPr id="79" name="Freeform 90"/>
            <p:cNvSpPr>
              <a:spLocks/>
            </p:cNvSpPr>
            <p:nvPr/>
          </p:nvSpPr>
          <p:spPr bwMode="hidden">
            <a:xfrm>
              <a:off x="2010" y="2792"/>
              <a:ext cx="174" cy="390"/>
            </a:xfrm>
            <a:custGeom>
              <a:avLst/>
              <a:gdLst>
                <a:gd name="T0" fmla="*/ 174 w 174"/>
                <a:gd name="T1" fmla="*/ 0 h 390"/>
                <a:gd name="T2" fmla="*/ 63 w 174"/>
                <a:gd name="T3" fmla="*/ 213 h 390"/>
                <a:gd name="T4" fmla="*/ 105 w 174"/>
                <a:gd name="T5" fmla="*/ 195 h 390"/>
                <a:gd name="T6" fmla="*/ 0 w 174"/>
                <a:gd name="T7" fmla="*/ 390 h 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4" h="390">
                  <a:moveTo>
                    <a:pt x="174" y="0"/>
                  </a:moveTo>
                  <a:lnTo>
                    <a:pt x="63" y="213"/>
                  </a:lnTo>
                  <a:lnTo>
                    <a:pt x="105" y="195"/>
                  </a:lnTo>
                  <a:lnTo>
                    <a:pt x="0" y="390"/>
                  </a:lnTo>
                </a:path>
              </a:pathLst>
            </a:custGeom>
            <a:noFill/>
            <a:ln w="22225" cap="flat" cmpd="sng">
              <a:solidFill>
                <a:srgbClr val="CC0000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80" name="Text Box 91"/>
            <p:cNvSpPr txBox="1">
              <a:spLocks noChangeArrowheads="1"/>
            </p:cNvSpPr>
            <p:nvPr/>
          </p:nvSpPr>
          <p:spPr bwMode="hidden">
            <a:xfrm>
              <a:off x="1189" y="2914"/>
              <a:ext cx="1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fi-FI" sz="1600">
                  <a:solidFill>
                    <a:srgbClr val="000080"/>
                  </a:solidFill>
                  <a:latin typeface="Lucida Sans Unicode" pitchFamily="34" charset="0"/>
                </a:rPr>
                <a:t>L</a:t>
              </a:r>
            </a:p>
          </p:txBody>
        </p:sp>
        <p:sp>
          <p:nvSpPr>
            <p:cNvPr id="81" name="Text Box 92"/>
            <p:cNvSpPr txBox="1">
              <a:spLocks noChangeArrowheads="1"/>
            </p:cNvSpPr>
            <p:nvPr/>
          </p:nvSpPr>
          <p:spPr bwMode="hidden">
            <a:xfrm>
              <a:off x="1728" y="2914"/>
              <a:ext cx="1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fi-FI" sz="1600">
                  <a:solidFill>
                    <a:srgbClr val="000080"/>
                  </a:solidFill>
                  <a:latin typeface="Lucida Sans Unicode" pitchFamily="34" charset="0"/>
                </a:rPr>
                <a:t>I</a:t>
              </a:r>
              <a:r>
                <a:rPr lang="en-US" altLang="fi-FI" sz="1600" baseline="-25000">
                  <a:solidFill>
                    <a:srgbClr val="000080"/>
                  </a:solidFill>
                  <a:latin typeface="Lucida Sans Unicode" pitchFamily="34" charset="0"/>
                </a:rPr>
                <a:t>c</a:t>
              </a:r>
              <a:endParaRPr lang="en-US" altLang="fi-FI" sz="1600">
                <a:solidFill>
                  <a:srgbClr val="000080"/>
                </a:solidFill>
                <a:latin typeface="Lucida Sans Unicode" pitchFamily="34" charset="0"/>
              </a:endParaRPr>
            </a:p>
          </p:txBody>
        </p:sp>
        <p:sp>
          <p:nvSpPr>
            <p:cNvPr id="82" name="Text Box 93"/>
            <p:cNvSpPr txBox="1">
              <a:spLocks noChangeArrowheads="1"/>
            </p:cNvSpPr>
            <p:nvPr/>
          </p:nvSpPr>
          <p:spPr bwMode="hidden">
            <a:xfrm>
              <a:off x="2711" y="2904"/>
              <a:ext cx="1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fi-FI" sz="1600">
                  <a:solidFill>
                    <a:srgbClr val="000080"/>
                  </a:solidFill>
                  <a:latin typeface="Lucida Sans Unicode" pitchFamily="34" charset="0"/>
                </a:rPr>
                <a:t>I</a:t>
              </a:r>
              <a:r>
                <a:rPr lang="en-US" altLang="fi-FI" sz="1600" baseline="-25000">
                  <a:solidFill>
                    <a:srgbClr val="000080"/>
                  </a:solidFill>
                  <a:latin typeface="Lucida Sans Unicode" pitchFamily="34" charset="0"/>
                </a:rPr>
                <a:t>c</a:t>
              </a:r>
              <a:endParaRPr lang="en-US" altLang="fi-FI" sz="1600">
                <a:solidFill>
                  <a:srgbClr val="000080"/>
                </a:solidFill>
                <a:latin typeface="Lucida Sans Unicode" pitchFamily="34" charset="0"/>
              </a:endParaRPr>
            </a:p>
          </p:txBody>
        </p:sp>
        <p:sp>
          <p:nvSpPr>
            <p:cNvPr id="83" name="Freeform 94"/>
            <p:cNvSpPr>
              <a:spLocks/>
            </p:cNvSpPr>
            <p:nvPr/>
          </p:nvSpPr>
          <p:spPr bwMode="hidden">
            <a:xfrm>
              <a:off x="1539" y="2838"/>
              <a:ext cx="432" cy="369"/>
            </a:xfrm>
            <a:custGeom>
              <a:avLst/>
              <a:gdLst>
                <a:gd name="T0" fmla="*/ 93 w 432"/>
                <a:gd name="T1" fmla="*/ 345 h 369"/>
                <a:gd name="T2" fmla="*/ 42 w 432"/>
                <a:gd name="T3" fmla="*/ 309 h 369"/>
                <a:gd name="T4" fmla="*/ 18 w 432"/>
                <a:gd name="T5" fmla="*/ 264 h 369"/>
                <a:gd name="T6" fmla="*/ 9 w 432"/>
                <a:gd name="T7" fmla="*/ 237 h 369"/>
                <a:gd name="T8" fmla="*/ 36 w 432"/>
                <a:gd name="T9" fmla="*/ 87 h 369"/>
                <a:gd name="T10" fmla="*/ 63 w 432"/>
                <a:gd name="T11" fmla="*/ 57 h 369"/>
                <a:gd name="T12" fmla="*/ 195 w 432"/>
                <a:gd name="T13" fmla="*/ 0 h 369"/>
                <a:gd name="T14" fmla="*/ 291 w 432"/>
                <a:gd name="T15" fmla="*/ 3 h 369"/>
                <a:gd name="T16" fmla="*/ 327 w 432"/>
                <a:gd name="T17" fmla="*/ 12 h 369"/>
                <a:gd name="T18" fmla="*/ 372 w 432"/>
                <a:gd name="T19" fmla="*/ 39 h 369"/>
                <a:gd name="T20" fmla="*/ 393 w 432"/>
                <a:gd name="T21" fmla="*/ 66 h 369"/>
                <a:gd name="T22" fmla="*/ 411 w 432"/>
                <a:gd name="T23" fmla="*/ 84 h 369"/>
                <a:gd name="T24" fmla="*/ 423 w 432"/>
                <a:gd name="T25" fmla="*/ 111 h 369"/>
                <a:gd name="T26" fmla="*/ 432 w 432"/>
                <a:gd name="T27" fmla="*/ 165 h 369"/>
                <a:gd name="T28" fmla="*/ 393 w 432"/>
                <a:gd name="T29" fmla="*/ 309 h 369"/>
                <a:gd name="T30" fmla="*/ 366 w 432"/>
                <a:gd name="T31" fmla="*/ 327 h 369"/>
                <a:gd name="T32" fmla="*/ 240 w 432"/>
                <a:gd name="T33" fmla="*/ 369 h 369"/>
                <a:gd name="T34" fmla="*/ 123 w 432"/>
                <a:gd name="T35" fmla="*/ 366 h 369"/>
                <a:gd name="T36" fmla="*/ 90 w 432"/>
                <a:gd name="T37" fmla="*/ 357 h 369"/>
                <a:gd name="T38" fmla="*/ 72 w 432"/>
                <a:gd name="T39" fmla="*/ 339 h 3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32" h="369">
                  <a:moveTo>
                    <a:pt x="93" y="345"/>
                  </a:moveTo>
                  <a:cubicBezTo>
                    <a:pt x="70" y="353"/>
                    <a:pt x="59" y="320"/>
                    <a:pt x="42" y="309"/>
                  </a:cubicBezTo>
                  <a:cubicBezTo>
                    <a:pt x="37" y="293"/>
                    <a:pt x="25" y="280"/>
                    <a:pt x="18" y="264"/>
                  </a:cubicBezTo>
                  <a:cubicBezTo>
                    <a:pt x="14" y="255"/>
                    <a:pt x="9" y="237"/>
                    <a:pt x="9" y="237"/>
                  </a:cubicBezTo>
                  <a:cubicBezTo>
                    <a:pt x="3" y="192"/>
                    <a:pt x="0" y="123"/>
                    <a:pt x="36" y="87"/>
                  </a:cubicBezTo>
                  <a:cubicBezTo>
                    <a:pt x="40" y="74"/>
                    <a:pt x="50" y="61"/>
                    <a:pt x="63" y="57"/>
                  </a:cubicBezTo>
                  <a:cubicBezTo>
                    <a:pt x="89" y="19"/>
                    <a:pt x="153" y="7"/>
                    <a:pt x="195" y="0"/>
                  </a:cubicBezTo>
                  <a:cubicBezTo>
                    <a:pt x="227" y="1"/>
                    <a:pt x="259" y="1"/>
                    <a:pt x="291" y="3"/>
                  </a:cubicBezTo>
                  <a:cubicBezTo>
                    <a:pt x="303" y="4"/>
                    <a:pt x="327" y="12"/>
                    <a:pt x="327" y="12"/>
                  </a:cubicBezTo>
                  <a:cubicBezTo>
                    <a:pt x="342" y="22"/>
                    <a:pt x="357" y="29"/>
                    <a:pt x="372" y="39"/>
                  </a:cubicBezTo>
                  <a:cubicBezTo>
                    <a:pt x="378" y="48"/>
                    <a:pt x="386" y="58"/>
                    <a:pt x="393" y="66"/>
                  </a:cubicBezTo>
                  <a:cubicBezTo>
                    <a:pt x="399" y="72"/>
                    <a:pt x="411" y="84"/>
                    <a:pt x="411" y="84"/>
                  </a:cubicBezTo>
                  <a:cubicBezTo>
                    <a:pt x="418" y="105"/>
                    <a:pt x="413" y="97"/>
                    <a:pt x="423" y="111"/>
                  </a:cubicBezTo>
                  <a:cubicBezTo>
                    <a:pt x="426" y="129"/>
                    <a:pt x="429" y="147"/>
                    <a:pt x="432" y="165"/>
                  </a:cubicBezTo>
                  <a:cubicBezTo>
                    <a:pt x="428" y="214"/>
                    <a:pt x="421" y="268"/>
                    <a:pt x="393" y="309"/>
                  </a:cubicBezTo>
                  <a:cubicBezTo>
                    <a:pt x="393" y="309"/>
                    <a:pt x="371" y="324"/>
                    <a:pt x="366" y="327"/>
                  </a:cubicBezTo>
                  <a:cubicBezTo>
                    <a:pt x="329" y="352"/>
                    <a:pt x="284" y="364"/>
                    <a:pt x="240" y="369"/>
                  </a:cubicBezTo>
                  <a:cubicBezTo>
                    <a:pt x="201" y="368"/>
                    <a:pt x="162" y="368"/>
                    <a:pt x="123" y="366"/>
                  </a:cubicBezTo>
                  <a:cubicBezTo>
                    <a:pt x="112" y="365"/>
                    <a:pt x="90" y="357"/>
                    <a:pt x="90" y="357"/>
                  </a:cubicBezTo>
                  <a:cubicBezTo>
                    <a:pt x="84" y="347"/>
                    <a:pt x="77" y="348"/>
                    <a:pt x="72" y="339"/>
                  </a:cubicBezTo>
                </a:path>
              </a:pathLst>
            </a:custGeom>
            <a:noFill/>
            <a:ln w="19050" cap="flat" cmpd="sng">
              <a:solidFill>
                <a:srgbClr val="00008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84" name="Line 95"/>
            <p:cNvSpPr>
              <a:spLocks noChangeShapeType="1"/>
            </p:cNvSpPr>
            <p:nvPr/>
          </p:nvSpPr>
          <p:spPr bwMode="hidden">
            <a:xfrm flipV="1">
              <a:off x="1965" y="2928"/>
              <a:ext cx="0" cy="4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85" name="Freeform 96"/>
            <p:cNvSpPr>
              <a:spLocks/>
            </p:cNvSpPr>
            <p:nvPr/>
          </p:nvSpPr>
          <p:spPr bwMode="hidden">
            <a:xfrm>
              <a:off x="1479" y="2553"/>
              <a:ext cx="961" cy="641"/>
            </a:xfrm>
            <a:custGeom>
              <a:avLst/>
              <a:gdLst>
                <a:gd name="T0" fmla="*/ 105 w 961"/>
                <a:gd name="T1" fmla="*/ 105 h 641"/>
                <a:gd name="T2" fmla="*/ 708 w 961"/>
                <a:gd name="T3" fmla="*/ 117 h 641"/>
                <a:gd name="T4" fmla="*/ 801 w 961"/>
                <a:gd name="T5" fmla="*/ 147 h 641"/>
                <a:gd name="T6" fmla="*/ 822 w 961"/>
                <a:gd name="T7" fmla="*/ 183 h 641"/>
                <a:gd name="T8" fmla="*/ 825 w 961"/>
                <a:gd name="T9" fmla="*/ 192 h 641"/>
                <a:gd name="T10" fmla="*/ 837 w 961"/>
                <a:gd name="T11" fmla="*/ 264 h 641"/>
                <a:gd name="T12" fmla="*/ 828 w 961"/>
                <a:gd name="T13" fmla="*/ 396 h 641"/>
                <a:gd name="T14" fmla="*/ 825 w 961"/>
                <a:gd name="T15" fmla="*/ 429 h 641"/>
                <a:gd name="T16" fmla="*/ 828 w 961"/>
                <a:gd name="T17" fmla="*/ 570 h 641"/>
                <a:gd name="T18" fmla="*/ 831 w 961"/>
                <a:gd name="T19" fmla="*/ 579 h 641"/>
                <a:gd name="T20" fmla="*/ 849 w 961"/>
                <a:gd name="T21" fmla="*/ 639 h 641"/>
                <a:gd name="T22" fmla="*/ 885 w 961"/>
                <a:gd name="T23" fmla="*/ 639 h 641"/>
                <a:gd name="T24" fmla="*/ 906 w 961"/>
                <a:gd name="T25" fmla="*/ 531 h 641"/>
                <a:gd name="T26" fmla="*/ 918 w 961"/>
                <a:gd name="T27" fmla="*/ 258 h 641"/>
                <a:gd name="T28" fmla="*/ 837 w 961"/>
                <a:gd name="T29" fmla="*/ 12 h 641"/>
                <a:gd name="T30" fmla="*/ 714 w 961"/>
                <a:gd name="T31" fmla="*/ 6 h 641"/>
                <a:gd name="T32" fmla="*/ 261 w 961"/>
                <a:gd name="T33" fmla="*/ 3 h 641"/>
                <a:gd name="T34" fmla="*/ 126 w 961"/>
                <a:gd name="T35" fmla="*/ 15 h 641"/>
                <a:gd name="T36" fmla="*/ 72 w 961"/>
                <a:gd name="T37" fmla="*/ 21 h 641"/>
                <a:gd name="T38" fmla="*/ 21 w 961"/>
                <a:gd name="T39" fmla="*/ 39 h 641"/>
                <a:gd name="T40" fmla="*/ 6 w 961"/>
                <a:gd name="T41" fmla="*/ 54 h 641"/>
                <a:gd name="T42" fmla="*/ 0 w 961"/>
                <a:gd name="T43" fmla="*/ 72 h 641"/>
                <a:gd name="T44" fmla="*/ 105 w 961"/>
                <a:gd name="T45" fmla="*/ 105 h 64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61" h="641">
                  <a:moveTo>
                    <a:pt x="105" y="105"/>
                  </a:moveTo>
                  <a:cubicBezTo>
                    <a:pt x="307" y="110"/>
                    <a:pt x="506" y="115"/>
                    <a:pt x="708" y="117"/>
                  </a:cubicBezTo>
                  <a:cubicBezTo>
                    <a:pt x="738" y="120"/>
                    <a:pt x="776" y="127"/>
                    <a:pt x="801" y="147"/>
                  </a:cubicBezTo>
                  <a:cubicBezTo>
                    <a:pt x="814" y="158"/>
                    <a:pt x="817" y="167"/>
                    <a:pt x="822" y="183"/>
                  </a:cubicBezTo>
                  <a:cubicBezTo>
                    <a:pt x="823" y="186"/>
                    <a:pt x="825" y="192"/>
                    <a:pt x="825" y="192"/>
                  </a:cubicBezTo>
                  <a:cubicBezTo>
                    <a:pt x="828" y="216"/>
                    <a:pt x="832" y="240"/>
                    <a:pt x="837" y="264"/>
                  </a:cubicBezTo>
                  <a:cubicBezTo>
                    <a:pt x="833" y="357"/>
                    <a:pt x="836" y="308"/>
                    <a:pt x="828" y="396"/>
                  </a:cubicBezTo>
                  <a:cubicBezTo>
                    <a:pt x="827" y="407"/>
                    <a:pt x="825" y="429"/>
                    <a:pt x="825" y="429"/>
                  </a:cubicBezTo>
                  <a:cubicBezTo>
                    <a:pt x="826" y="476"/>
                    <a:pt x="826" y="523"/>
                    <a:pt x="828" y="570"/>
                  </a:cubicBezTo>
                  <a:cubicBezTo>
                    <a:pt x="828" y="573"/>
                    <a:pt x="830" y="576"/>
                    <a:pt x="831" y="579"/>
                  </a:cubicBezTo>
                  <a:cubicBezTo>
                    <a:pt x="835" y="593"/>
                    <a:pt x="837" y="629"/>
                    <a:pt x="849" y="639"/>
                  </a:cubicBezTo>
                  <a:cubicBezTo>
                    <a:pt x="851" y="641"/>
                    <a:pt x="884" y="639"/>
                    <a:pt x="885" y="639"/>
                  </a:cubicBezTo>
                  <a:cubicBezTo>
                    <a:pt x="894" y="621"/>
                    <a:pt x="900" y="594"/>
                    <a:pt x="906" y="531"/>
                  </a:cubicBezTo>
                  <a:cubicBezTo>
                    <a:pt x="909" y="385"/>
                    <a:pt x="923" y="387"/>
                    <a:pt x="918" y="258"/>
                  </a:cubicBezTo>
                  <a:cubicBezTo>
                    <a:pt x="915" y="169"/>
                    <a:pt x="961" y="33"/>
                    <a:pt x="837" y="12"/>
                  </a:cubicBezTo>
                  <a:cubicBezTo>
                    <a:pt x="786" y="4"/>
                    <a:pt x="819" y="9"/>
                    <a:pt x="714" y="6"/>
                  </a:cubicBezTo>
                  <a:cubicBezTo>
                    <a:pt x="564" y="8"/>
                    <a:pt x="411" y="0"/>
                    <a:pt x="261" y="3"/>
                  </a:cubicBezTo>
                  <a:cubicBezTo>
                    <a:pt x="217" y="12"/>
                    <a:pt x="171" y="11"/>
                    <a:pt x="126" y="15"/>
                  </a:cubicBezTo>
                  <a:cubicBezTo>
                    <a:pt x="108" y="17"/>
                    <a:pt x="72" y="21"/>
                    <a:pt x="72" y="21"/>
                  </a:cubicBezTo>
                  <a:cubicBezTo>
                    <a:pt x="55" y="27"/>
                    <a:pt x="38" y="35"/>
                    <a:pt x="21" y="39"/>
                  </a:cubicBezTo>
                  <a:cubicBezTo>
                    <a:pt x="13" y="44"/>
                    <a:pt x="10" y="45"/>
                    <a:pt x="6" y="54"/>
                  </a:cubicBezTo>
                  <a:cubicBezTo>
                    <a:pt x="3" y="60"/>
                    <a:pt x="0" y="72"/>
                    <a:pt x="0" y="72"/>
                  </a:cubicBezTo>
                  <a:cubicBezTo>
                    <a:pt x="8" y="117"/>
                    <a:pt x="70" y="104"/>
                    <a:pt x="105" y="105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86" name="Freeform 97"/>
            <p:cNvSpPr>
              <a:spLocks/>
            </p:cNvSpPr>
            <p:nvPr/>
          </p:nvSpPr>
          <p:spPr bwMode="hidden">
            <a:xfrm>
              <a:off x="1461" y="2314"/>
              <a:ext cx="1140" cy="897"/>
            </a:xfrm>
            <a:custGeom>
              <a:avLst/>
              <a:gdLst>
                <a:gd name="T0" fmla="*/ 150 w 1140"/>
                <a:gd name="T1" fmla="*/ 29 h 897"/>
                <a:gd name="T2" fmla="*/ 54 w 1140"/>
                <a:gd name="T3" fmla="*/ 62 h 897"/>
                <a:gd name="T4" fmla="*/ 0 w 1140"/>
                <a:gd name="T5" fmla="*/ 158 h 897"/>
                <a:gd name="T6" fmla="*/ 3 w 1140"/>
                <a:gd name="T7" fmla="*/ 284 h 897"/>
                <a:gd name="T8" fmla="*/ 186 w 1140"/>
                <a:gd name="T9" fmla="*/ 362 h 897"/>
                <a:gd name="T10" fmla="*/ 804 w 1140"/>
                <a:gd name="T11" fmla="*/ 374 h 897"/>
                <a:gd name="T12" fmla="*/ 840 w 1140"/>
                <a:gd name="T13" fmla="*/ 389 h 897"/>
                <a:gd name="T14" fmla="*/ 864 w 1140"/>
                <a:gd name="T15" fmla="*/ 437 h 897"/>
                <a:gd name="T16" fmla="*/ 867 w 1140"/>
                <a:gd name="T17" fmla="*/ 521 h 897"/>
                <a:gd name="T18" fmla="*/ 870 w 1140"/>
                <a:gd name="T19" fmla="*/ 743 h 897"/>
                <a:gd name="T20" fmla="*/ 954 w 1140"/>
                <a:gd name="T21" fmla="*/ 890 h 897"/>
                <a:gd name="T22" fmla="*/ 1023 w 1140"/>
                <a:gd name="T23" fmla="*/ 896 h 897"/>
                <a:gd name="T24" fmla="*/ 1071 w 1140"/>
                <a:gd name="T25" fmla="*/ 890 h 897"/>
                <a:gd name="T26" fmla="*/ 1089 w 1140"/>
                <a:gd name="T27" fmla="*/ 884 h 897"/>
                <a:gd name="T28" fmla="*/ 1119 w 1140"/>
                <a:gd name="T29" fmla="*/ 857 h 897"/>
                <a:gd name="T30" fmla="*/ 1131 w 1140"/>
                <a:gd name="T31" fmla="*/ 830 h 897"/>
                <a:gd name="T32" fmla="*/ 1125 w 1140"/>
                <a:gd name="T33" fmla="*/ 644 h 897"/>
                <a:gd name="T34" fmla="*/ 1125 w 1140"/>
                <a:gd name="T35" fmla="*/ 389 h 897"/>
                <a:gd name="T36" fmla="*/ 1131 w 1140"/>
                <a:gd name="T37" fmla="*/ 281 h 897"/>
                <a:gd name="T38" fmla="*/ 1116 w 1140"/>
                <a:gd name="T39" fmla="*/ 98 h 897"/>
                <a:gd name="T40" fmla="*/ 957 w 1140"/>
                <a:gd name="T41" fmla="*/ 5 h 897"/>
                <a:gd name="T42" fmla="*/ 705 w 1140"/>
                <a:gd name="T43" fmla="*/ 2 h 897"/>
                <a:gd name="T44" fmla="*/ 312 w 1140"/>
                <a:gd name="T45" fmla="*/ 20 h 897"/>
                <a:gd name="T46" fmla="*/ 150 w 1140"/>
                <a:gd name="T47" fmla="*/ 29 h 89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40" h="897">
                  <a:moveTo>
                    <a:pt x="150" y="29"/>
                  </a:moveTo>
                  <a:cubicBezTo>
                    <a:pt x="117" y="31"/>
                    <a:pt x="84" y="52"/>
                    <a:pt x="54" y="62"/>
                  </a:cubicBezTo>
                  <a:cubicBezTo>
                    <a:pt x="25" y="91"/>
                    <a:pt x="8" y="117"/>
                    <a:pt x="0" y="158"/>
                  </a:cubicBezTo>
                  <a:cubicBezTo>
                    <a:pt x="1" y="200"/>
                    <a:pt x="1" y="242"/>
                    <a:pt x="3" y="284"/>
                  </a:cubicBezTo>
                  <a:cubicBezTo>
                    <a:pt x="6" y="362"/>
                    <a:pt x="140" y="360"/>
                    <a:pt x="186" y="362"/>
                  </a:cubicBezTo>
                  <a:cubicBezTo>
                    <a:pt x="324" y="385"/>
                    <a:pt x="718" y="373"/>
                    <a:pt x="804" y="374"/>
                  </a:cubicBezTo>
                  <a:cubicBezTo>
                    <a:pt x="817" y="378"/>
                    <a:pt x="827" y="385"/>
                    <a:pt x="840" y="389"/>
                  </a:cubicBezTo>
                  <a:cubicBezTo>
                    <a:pt x="852" y="407"/>
                    <a:pt x="859" y="416"/>
                    <a:pt x="864" y="437"/>
                  </a:cubicBezTo>
                  <a:cubicBezTo>
                    <a:pt x="865" y="465"/>
                    <a:pt x="866" y="493"/>
                    <a:pt x="867" y="521"/>
                  </a:cubicBezTo>
                  <a:cubicBezTo>
                    <a:pt x="868" y="595"/>
                    <a:pt x="868" y="669"/>
                    <a:pt x="870" y="743"/>
                  </a:cubicBezTo>
                  <a:cubicBezTo>
                    <a:pt x="871" y="804"/>
                    <a:pt x="884" y="876"/>
                    <a:pt x="954" y="890"/>
                  </a:cubicBezTo>
                  <a:cubicBezTo>
                    <a:pt x="987" y="897"/>
                    <a:pt x="964" y="893"/>
                    <a:pt x="1023" y="896"/>
                  </a:cubicBezTo>
                  <a:cubicBezTo>
                    <a:pt x="1039" y="894"/>
                    <a:pt x="1056" y="895"/>
                    <a:pt x="1071" y="890"/>
                  </a:cubicBezTo>
                  <a:cubicBezTo>
                    <a:pt x="1077" y="888"/>
                    <a:pt x="1089" y="884"/>
                    <a:pt x="1089" y="884"/>
                  </a:cubicBezTo>
                  <a:cubicBezTo>
                    <a:pt x="1095" y="875"/>
                    <a:pt x="1110" y="863"/>
                    <a:pt x="1119" y="857"/>
                  </a:cubicBezTo>
                  <a:cubicBezTo>
                    <a:pt x="1122" y="847"/>
                    <a:pt x="1128" y="840"/>
                    <a:pt x="1131" y="830"/>
                  </a:cubicBezTo>
                  <a:cubicBezTo>
                    <a:pt x="1140" y="769"/>
                    <a:pt x="1129" y="705"/>
                    <a:pt x="1125" y="644"/>
                  </a:cubicBezTo>
                  <a:cubicBezTo>
                    <a:pt x="1123" y="561"/>
                    <a:pt x="1113" y="472"/>
                    <a:pt x="1125" y="389"/>
                  </a:cubicBezTo>
                  <a:cubicBezTo>
                    <a:pt x="1126" y="370"/>
                    <a:pt x="1131" y="296"/>
                    <a:pt x="1131" y="281"/>
                  </a:cubicBezTo>
                  <a:cubicBezTo>
                    <a:pt x="1131" y="214"/>
                    <a:pt x="1118" y="165"/>
                    <a:pt x="1116" y="98"/>
                  </a:cubicBezTo>
                  <a:cubicBezTo>
                    <a:pt x="1114" y="23"/>
                    <a:pt x="1006" y="17"/>
                    <a:pt x="957" y="5"/>
                  </a:cubicBezTo>
                  <a:cubicBezTo>
                    <a:pt x="877" y="8"/>
                    <a:pt x="785" y="0"/>
                    <a:pt x="705" y="2"/>
                  </a:cubicBezTo>
                  <a:cubicBezTo>
                    <a:pt x="574" y="9"/>
                    <a:pt x="444" y="17"/>
                    <a:pt x="312" y="20"/>
                  </a:cubicBezTo>
                  <a:cubicBezTo>
                    <a:pt x="220" y="24"/>
                    <a:pt x="193" y="22"/>
                    <a:pt x="150" y="29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87" name="Line 98"/>
            <p:cNvSpPr>
              <a:spLocks noChangeShapeType="1"/>
            </p:cNvSpPr>
            <p:nvPr/>
          </p:nvSpPr>
          <p:spPr bwMode="hidden">
            <a:xfrm flipH="1">
              <a:off x="1968" y="2325"/>
              <a:ext cx="4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  <p:sp>
          <p:nvSpPr>
            <p:cNvPr id="88" name="Line 99"/>
            <p:cNvSpPr>
              <a:spLocks noChangeShapeType="1"/>
            </p:cNvSpPr>
            <p:nvPr/>
          </p:nvSpPr>
          <p:spPr bwMode="hidden">
            <a:xfrm flipH="1">
              <a:off x="1968" y="2559"/>
              <a:ext cx="4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684679057"/>
      </p:ext>
    </p:extLst>
  </p:cSld>
  <p:clrMapOvr>
    <a:masterClrMapping/>
  </p:clrMapOvr>
</p:sld>
</file>

<file path=ppt/theme/theme1.xml><?xml version="1.0" encoding="utf-8"?>
<a:theme xmlns:a="http://schemas.openxmlformats.org/drawingml/2006/main" name="Aalto">
  <a:themeElements>
    <a:clrScheme name="aalto_teknillinen_edit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teknillinen_edit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aalto_teknillinen_edit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</Template>
  <TotalTime>17079</TotalTime>
  <Words>312</Words>
  <Application>Microsoft Office PowerPoint</Application>
  <PresentationFormat>A4 Paper (210x297 mm)</PresentationFormat>
  <Paragraphs>71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Calibri</vt:lpstr>
      <vt:lpstr>Georgia</vt:lpstr>
      <vt:lpstr>Lucida Sans Unicode</vt:lpstr>
      <vt:lpstr>Times New Roman</vt:lpstr>
      <vt:lpstr>Wingdings</vt:lpstr>
      <vt:lpstr>Aalto</vt:lpstr>
      <vt:lpstr>Kaava</vt:lpstr>
      <vt:lpstr>Photo Editor Photo</vt:lpstr>
      <vt:lpstr>Exercises based on Lecture 12 </vt:lpstr>
      <vt:lpstr>Question 6 </vt:lpstr>
      <vt:lpstr>Question 6 </vt:lpstr>
      <vt:lpstr>Question 6 </vt:lpstr>
      <vt:lpstr>Question 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</dc:title>
  <dc:creator>Klüss</dc:creator>
  <cp:lastModifiedBy>Lehtonen Matti</cp:lastModifiedBy>
  <cp:revision>386</cp:revision>
  <cp:lastPrinted>2017-12-08T06:51:41Z</cp:lastPrinted>
  <dcterms:created xsi:type="dcterms:W3CDTF">2012-09-17T04:28:57Z</dcterms:created>
  <dcterms:modified xsi:type="dcterms:W3CDTF">2022-11-25T09:04:12Z</dcterms:modified>
</cp:coreProperties>
</file>