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76" r:id="rId4"/>
    <p:sldId id="269" r:id="rId5"/>
    <p:sldId id="270" r:id="rId6"/>
    <p:sldId id="271" r:id="rId7"/>
    <p:sldId id="277" r:id="rId8"/>
    <p:sldId id="272" r:id="rId9"/>
    <p:sldId id="273" r:id="rId10"/>
    <p:sldId id="278" r:id="rId11"/>
    <p:sldId id="274" r:id="rId12"/>
    <p:sldId id="264" r:id="rId13"/>
    <p:sldId id="279" r:id="rId14"/>
    <p:sldId id="275" r:id="rId15"/>
  </p:sldIdLst>
  <p:sldSz cx="9906000" cy="6858000" type="A4"/>
  <p:notesSz cx="6742113"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kia Toni" initials="TT" lastIdx="10" clrIdx="0">
    <p:extLst>
      <p:ext uri="{19B8F6BF-5375-455C-9EA6-DF929625EA0E}">
        <p15:presenceInfo xmlns:p15="http://schemas.microsoft.com/office/powerpoint/2012/main" userId="S-1-5-21-2413826791-1553473826-2432194272-19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5" d="100"/>
          <a:sy n="155" d="100"/>
        </p:scale>
        <p:origin x="1608" y="13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29T16:30:22.759" idx="10">
    <p:pos x="3122" y="2082"/>
    <p:text>Originally this said short line, but more accurate would be to say it is a medium-length line, where these models and equations are applied.</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9-29T16:08:49.982" idx="8">
    <p:pos x="3892" y="1656"/>
    <p:text>A question was asked during the exercise session: why or how do we presume conductance to be zero.</p:text>
    <p:extLst>
      <p:ext uri="{C676402C-5697-4E1C-873F-D02D1690AC5C}">
        <p15:threadingInfo xmlns:p15="http://schemas.microsoft.com/office/powerpoint/2012/main" timeZoneBias="-180"/>
      </p:ext>
    </p:extLst>
  </p:cm>
  <p:cm authorId="1" dt="2017-09-29T16:26:57.932" idx="9">
    <p:pos x="3892" y="1792"/>
    <p:text>The answer is that when we have an overhead line, it can be appxorimated to have only capacitive coupling to ground which leads to that g = 0. Check here: Notes about exercise session 2.pdf in https://mycourses.aalto.fi/pluginfile.php/539635/mod_folder/content/0/Notes%20about%20exercise%20session%202.pdf?forcedownload=1</p:text>
    <p:extLst>
      <p:ext uri="{C676402C-5697-4E1C-873F-D02D1690AC5C}">
        <p15:threadingInfo xmlns:p15="http://schemas.microsoft.com/office/powerpoint/2012/main" timeZoneBias="-18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9-29T15:43:34.023" idx="1">
    <p:pos x="5051" y="2580"/>
    <p:text>There was a question during the exercise session why we can divide active power (P) with base apparent power (S_b) and not take care of the units being different (MW vs MVA)</p:text>
    <p:extLst>
      <p:ext uri="{C676402C-5697-4E1C-873F-D02D1690AC5C}">
        <p15:threadingInfo xmlns:p15="http://schemas.microsoft.com/office/powerpoint/2012/main" timeZoneBias="-180"/>
      </p:ext>
    </p:extLst>
  </p:cm>
  <p:cm authorId="1" dt="2017-09-29T15:49:24.938" idx="2">
    <p:pos x="5051" y="2716"/>
    <p:text>The answer is that both are actually a multiplication of per unit voltage and per unit current = [V]x[A]. It just customary to have watts (W) for the unit of active power.</p:text>
    <p:extLst mod="1">
      <p:ext uri="{C676402C-5697-4E1C-873F-D02D1690AC5C}">
        <p15:threadingInfo xmlns:p15="http://schemas.microsoft.com/office/powerpoint/2012/main" timeZoneBias="-180">
          <p15:parentCm authorId="1" idx="1"/>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7-09-29T15:51:09.808" idx="3">
    <p:pos x="1985" y="2745"/>
    <p:text>An issue with per-unit (p.u)values rose during the exercise session. These will be gone through multiple times during the course but here is some explanation:</p:text>
    <p:extLst>
      <p:ext uri="{C676402C-5697-4E1C-873F-D02D1690AC5C}">
        <p15:threadingInfo xmlns:p15="http://schemas.microsoft.com/office/powerpoint/2012/main" timeZoneBias="-180"/>
      </p:ext>
    </p:extLst>
  </p:cm>
  <p:cm authorId="1" dt="2017-09-29T15:52:47.649" idx="4">
    <p:pos x="1985" y="2881"/>
    <p:text>The idea of using p.u. values is that we calculate all the per unit values in our system (i.e., equivalent circuit) and also calculate the base values in each voltage level.
We can then calculate any value in the system seamlessly.</p:text>
    <p:extLst>
      <p:ext uri="{C676402C-5697-4E1C-873F-D02D1690AC5C}">
        <p15:threadingInfo xmlns:p15="http://schemas.microsoft.com/office/powerpoint/2012/main" timeZoneBias="-180">
          <p15:parentCm authorId="1" idx="3"/>
        </p15:threadingInfo>
      </p:ext>
    </p:extLst>
  </p:cm>
  <p:cm authorId="1" dt="2017-09-29T16:03:11.590" idx="7">
    <p:pos x="2442" y="3457"/>
    <p:text>Alternatively, one could also think the process so that we calculate the actual value in one voltage level (such as voltage u_A x U_b from the perspective of the line) and then reference that over the transformer to the location we wanted the value to be calculated.</p:text>
    <p:extLst>
      <p:ext uri="{C676402C-5697-4E1C-873F-D02D1690AC5C}">
        <p15:threadingInfo xmlns:p15="http://schemas.microsoft.com/office/powerpoint/2012/main" timeZoneBias="-180"/>
      </p:ext>
    </p:extLst>
  </p:cm>
</p:cmLst>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5.wmf"/><Relationship Id="rId6" Type="http://schemas.openxmlformats.org/officeDocument/2006/relationships/image" Target="../media/image19.wmf"/><Relationship Id="rId5" Type="http://schemas.openxmlformats.org/officeDocument/2006/relationships/image" Target="../media/image18.wmf"/><Relationship Id="rId10"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2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image" Target="../media/image44.wmf"/><Relationship Id="rId3" Type="http://schemas.openxmlformats.org/officeDocument/2006/relationships/image" Target="../media/image34.wmf"/><Relationship Id="rId7" Type="http://schemas.openxmlformats.org/officeDocument/2006/relationships/image" Target="../media/image38.wmf"/><Relationship Id="rId12" Type="http://schemas.openxmlformats.org/officeDocument/2006/relationships/image" Target="../media/image43.wmf"/><Relationship Id="rId2" Type="http://schemas.openxmlformats.org/officeDocument/2006/relationships/image" Target="../media/image33.wmf"/><Relationship Id="rId16" Type="http://schemas.openxmlformats.org/officeDocument/2006/relationships/image" Target="../media/image47.wmf"/><Relationship Id="rId1" Type="http://schemas.openxmlformats.org/officeDocument/2006/relationships/image" Target="../media/image32.wmf"/><Relationship Id="rId6" Type="http://schemas.openxmlformats.org/officeDocument/2006/relationships/image" Target="../media/image37.wmf"/><Relationship Id="rId11" Type="http://schemas.openxmlformats.org/officeDocument/2006/relationships/image" Target="../media/image42.wmf"/><Relationship Id="rId5" Type="http://schemas.openxmlformats.org/officeDocument/2006/relationships/image" Target="../media/image36.wmf"/><Relationship Id="rId15" Type="http://schemas.openxmlformats.org/officeDocument/2006/relationships/image" Target="../media/image46.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 Id="rId14" Type="http://schemas.openxmlformats.org/officeDocument/2006/relationships/image" Target="../media/image45.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image" Target="../media/image47.wmf"/><Relationship Id="rId3" Type="http://schemas.openxmlformats.org/officeDocument/2006/relationships/image" Target="../media/image34.wmf"/><Relationship Id="rId7" Type="http://schemas.openxmlformats.org/officeDocument/2006/relationships/image" Target="../media/image38.wmf"/><Relationship Id="rId12" Type="http://schemas.openxmlformats.org/officeDocument/2006/relationships/image" Target="../media/image49.wmf"/><Relationship Id="rId2" Type="http://schemas.openxmlformats.org/officeDocument/2006/relationships/image" Target="../media/image33.wmf"/><Relationship Id="rId16" Type="http://schemas.openxmlformats.org/officeDocument/2006/relationships/image" Target="../media/image52.wmf"/><Relationship Id="rId1" Type="http://schemas.openxmlformats.org/officeDocument/2006/relationships/image" Target="../media/image32.wmf"/><Relationship Id="rId6" Type="http://schemas.openxmlformats.org/officeDocument/2006/relationships/image" Target="../media/image37.wmf"/><Relationship Id="rId11" Type="http://schemas.openxmlformats.org/officeDocument/2006/relationships/image" Target="../media/image48.wmf"/><Relationship Id="rId5" Type="http://schemas.openxmlformats.org/officeDocument/2006/relationships/image" Target="../media/image36.wmf"/><Relationship Id="rId15" Type="http://schemas.openxmlformats.org/officeDocument/2006/relationships/image" Target="../media/image51.wmf"/><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 Id="rId14" Type="http://schemas.openxmlformats.org/officeDocument/2006/relationships/image" Target="../media/image5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427"/>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18971" y="0"/>
            <a:ext cx="2921582" cy="495427"/>
          </a:xfrm>
          <a:prstGeom prst="rect">
            <a:avLst/>
          </a:prstGeom>
        </p:spPr>
        <p:txBody>
          <a:bodyPr vert="horz" lIns="91440" tIns="45720" rIns="91440" bIns="45720" rtlCol="0"/>
          <a:lstStyle>
            <a:lvl1pPr algn="r">
              <a:defRPr sz="1200"/>
            </a:lvl1pPr>
          </a:lstStyle>
          <a:p>
            <a:fld id="{89B77E5D-3877-4272-9A03-FEAF36BA5127}" type="datetimeFigureOut">
              <a:rPr lang="fi-FI" smtClean="0"/>
              <a:t>3.9.2019</a:t>
            </a:fld>
            <a:endParaRPr lang="fi-FI"/>
          </a:p>
        </p:txBody>
      </p:sp>
      <p:sp>
        <p:nvSpPr>
          <p:cNvPr id="4" name="Footer Placeholder 3"/>
          <p:cNvSpPr>
            <a:spLocks noGrp="1"/>
          </p:cNvSpPr>
          <p:nvPr>
            <p:ph type="ftr" sz="quarter" idx="2"/>
          </p:nvPr>
        </p:nvSpPr>
        <p:spPr>
          <a:xfrm>
            <a:off x="0" y="9378824"/>
            <a:ext cx="2921582" cy="495426"/>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18971" y="9378824"/>
            <a:ext cx="2921582" cy="495426"/>
          </a:xfrm>
          <a:prstGeom prst="rect">
            <a:avLst/>
          </a:prstGeom>
        </p:spPr>
        <p:txBody>
          <a:bodyPr vert="horz" lIns="91440" tIns="45720" rIns="91440" bIns="45720" rtlCol="0" anchor="b"/>
          <a:lstStyle>
            <a:lvl1pPr algn="r">
              <a:defRPr sz="1200"/>
            </a:lvl1pPr>
          </a:lstStyle>
          <a:p>
            <a:fld id="{3E0B8F19-E98E-4ADE-A82E-51ECCD05D8C6}" type="slidenum">
              <a:rPr lang="fi-FI" smtClean="0"/>
              <a:t>‹#›</a:t>
            </a:fld>
            <a:endParaRPr lang="fi-FI"/>
          </a:p>
        </p:txBody>
      </p:sp>
    </p:spTree>
    <p:extLst>
      <p:ext uri="{BB962C8B-B14F-4D97-AF65-F5344CB8AC3E}">
        <p14:creationId xmlns:p14="http://schemas.microsoft.com/office/powerpoint/2010/main" val="3685303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8971" y="0"/>
            <a:ext cx="2921582" cy="493713"/>
          </a:xfrm>
          <a:prstGeom prst="rect">
            <a:avLst/>
          </a:prstGeom>
        </p:spPr>
        <p:txBody>
          <a:bodyPr vert="horz" lIns="91440" tIns="45720" rIns="91440" bIns="45720" rtlCol="0"/>
          <a:lstStyle>
            <a:lvl1pPr algn="r">
              <a:defRPr sz="1200"/>
            </a:lvl1pPr>
          </a:lstStyle>
          <a:p>
            <a:fld id="{3459A4B3-27BB-4F5F-B356-2E6ED1F2059E}" type="datetimeFigureOut">
              <a:rPr lang="en-US" smtClean="0"/>
              <a:t>9/3/2019</a:t>
            </a:fld>
            <a:endParaRPr lang="en-US"/>
          </a:p>
        </p:txBody>
      </p:sp>
      <p:sp>
        <p:nvSpPr>
          <p:cNvPr id="4" name="Slide Image Placeholder 3"/>
          <p:cNvSpPr>
            <a:spLocks noGrp="1" noRot="1" noChangeAspect="1"/>
          </p:cNvSpPr>
          <p:nvPr>
            <p:ph type="sldImg" idx="2"/>
          </p:nvPr>
        </p:nvSpPr>
        <p:spPr>
          <a:xfrm>
            <a:off x="698500" y="741363"/>
            <a:ext cx="5345113"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212" y="4690269"/>
            <a:ext cx="539369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21582"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8971" y="9378824"/>
            <a:ext cx="2921582" cy="493713"/>
          </a:xfrm>
          <a:prstGeom prst="rect">
            <a:avLst/>
          </a:prstGeom>
        </p:spPr>
        <p:txBody>
          <a:bodyPr vert="horz" lIns="91440" tIns="45720" rIns="91440" bIns="45720" rtlCol="0" anchor="b"/>
          <a:lstStyle>
            <a:lvl1pPr algn="r">
              <a:defRPr sz="1200"/>
            </a:lvl1pPr>
          </a:lstStyle>
          <a:p>
            <a:fld id="{FFD4E0F6-9815-42BA-AE0E-9C1E287A05DC}" type="slidenum">
              <a:rPr lang="en-US" smtClean="0"/>
              <a:t>‹#›</a:t>
            </a:fld>
            <a:endParaRPr lang="en-US"/>
          </a:p>
        </p:txBody>
      </p:sp>
    </p:spTree>
    <p:extLst>
      <p:ext uri="{BB962C8B-B14F-4D97-AF65-F5344CB8AC3E}">
        <p14:creationId xmlns:p14="http://schemas.microsoft.com/office/powerpoint/2010/main" val="870226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439738" y="1712915"/>
            <a:ext cx="9018588" cy="3919537"/>
          </a:xfrm>
          <a:prstGeom prst="rect">
            <a:avLst/>
          </a:prstGeom>
          <a:solidFill>
            <a:srgbClr val="FF7900"/>
          </a:solidFill>
          <a:ln w="9525">
            <a:noFill/>
            <a:miter lim="800000"/>
            <a:headEnd/>
            <a:tailEnd/>
          </a:ln>
          <a:effectLst/>
        </p:spPr>
        <p:txBody>
          <a:bodyPr wrap="none" anchor="ctr"/>
          <a:lstStyle/>
          <a:p>
            <a:pPr>
              <a:defRPr/>
            </a:pPr>
            <a:endParaRPr lang="fi-FI"/>
          </a:p>
        </p:txBody>
      </p:sp>
      <p:pic>
        <p:nvPicPr>
          <p:cNvPr id="5" name="Picture 6" descr="aalto_TKK_fin"/>
          <p:cNvPicPr>
            <a:picLocks noChangeAspect="1" noChangeArrowheads="1"/>
          </p:cNvPicPr>
          <p:nvPr/>
        </p:nvPicPr>
        <p:blipFill>
          <a:blip r:embed="rId2" cstate="print"/>
          <a:srcRect/>
          <a:stretch>
            <a:fillRect/>
          </a:stretch>
        </p:blipFill>
        <p:spPr bwMode="auto">
          <a:xfrm>
            <a:off x="0" y="2"/>
            <a:ext cx="2297113" cy="1630363"/>
          </a:xfrm>
          <a:prstGeom prst="rect">
            <a:avLst/>
          </a:prstGeom>
          <a:noFill/>
          <a:ln w="9525">
            <a:noFill/>
            <a:miter lim="800000"/>
            <a:headEnd/>
            <a:tailEnd/>
          </a:ln>
        </p:spPr>
      </p:pic>
      <p:sp>
        <p:nvSpPr>
          <p:cNvPr id="206851" name="Rectangle 3"/>
          <p:cNvSpPr>
            <a:spLocks noGrp="1" noChangeArrowheads="1"/>
          </p:cNvSpPr>
          <p:nvPr>
            <p:ph type="ctrTitle"/>
          </p:nvPr>
        </p:nvSpPr>
        <p:spPr>
          <a:xfrm>
            <a:off x="619127" y="1770063"/>
            <a:ext cx="8416925" cy="1331912"/>
          </a:xfrm>
          <a:prstGeom prst="rect">
            <a:avLst/>
          </a:prstGeom>
        </p:spPr>
        <p:txBody>
          <a:bodyPr/>
          <a:lstStyle>
            <a:lvl1pPr>
              <a:defRPr sz="4000">
                <a:solidFill>
                  <a:schemeClr val="bg1"/>
                </a:solidFill>
              </a:defRPr>
            </a:lvl1pPr>
          </a:lstStyle>
          <a:p>
            <a:r>
              <a:rPr lang="en-US" smtClean="0"/>
              <a:t>Click to edit Master title style</a:t>
            </a:r>
            <a:endParaRPr lang="fi-FI"/>
          </a:p>
        </p:txBody>
      </p:sp>
      <p:sp>
        <p:nvSpPr>
          <p:cNvPr id="206852" name="Rectangle 4"/>
          <p:cNvSpPr>
            <a:spLocks noGrp="1" noChangeArrowheads="1"/>
          </p:cNvSpPr>
          <p:nvPr>
            <p:ph type="subTitle" idx="1"/>
          </p:nvPr>
        </p:nvSpPr>
        <p:spPr>
          <a:xfrm>
            <a:off x="619125" y="3141665"/>
            <a:ext cx="6807200" cy="2339975"/>
          </a:xfrm>
          <a:prstGeom prst="rect">
            <a:avLst/>
          </a:prstGeom>
        </p:spPr>
        <p:txBody>
          <a:bodyPr/>
          <a:lstStyle>
            <a:lvl1pPr marL="0" indent="0">
              <a:buFontTx/>
              <a:buNone/>
              <a:defRPr>
                <a:solidFill>
                  <a:schemeClr val="bg1"/>
                </a:solidFill>
              </a:defRPr>
            </a:lvl1pPr>
          </a:lstStyle>
          <a:p>
            <a:r>
              <a:rPr lang="en-US" smtClean="0"/>
              <a:t>Click to edit Master subtitle style</a:t>
            </a:r>
            <a:endParaRPr lang="fi-FI"/>
          </a:p>
        </p:txBody>
      </p:sp>
      <p:sp>
        <p:nvSpPr>
          <p:cNvPr id="6" name="Date Placeholder 5"/>
          <p:cNvSpPr>
            <a:spLocks noGrp="1" noChangeArrowheads="1"/>
          </p:cNvSpPr>
          <p:nvPr>
            <p:ph type="dt" sz="half" idx="10"/>
          </p:nvPr>
        </p:nvSpPr>
        <p:spPr bwMode="auto">
          <a:xfrm>
            <a:off x="488951" y="6308727"/>
            <a:ext cx="2195513" cy="176213"/>
          </a:xfrm>
          <a:prstGeom prst="rect">
            <a:avLst/>
          </a:prstGeom>
          <a:ln>
            <a:miter lim="800000"/>
            <a:headEnd/>
            <a:tailEnd/>
          </a:ln>
        </p:spPr>
        <p:txBody>
          <a:bodyPr vert="horz" wrap="square" lIns="0" tIns="0" rIns="0" bIns="0" numCol="1" anchor="t" anchorCtr="0" compatLnSpc="1">
            <a:prstTxWarp prst="textNoShape">
              <a:avLst/>
            </a:prstTxWarp>
          </a:bodyPr>
          <a:lstStyle>
            <a:lvl1pPr eaLnBrk="1" hangingPunct="1">
              <a:defRPr sz="1400" b="1" smtClean="0">
                <a:solidFill>
                  <a:schemeClr val="tx1"/>
                </a:solidFill>
                <a:latin typeface="+mn-lt"/>
              </a:defRPr>
            </a:lvl1pPr>
          </a:lstStyle>
          <a:p>
            <a:fld id="{C49B87FF-410C-4C72-89D3-535BAD079C0D}" type="datetimeFigureOut">
              <a:rPr lang="en-US" smtClean="0"/>
              <a:t>9/3/2019</a:t>
            </a:fld>
            <a:endParaRPr lang="en-US"/>
          </a:p>
        </p:txBody>
      </p:sp>
      <p:sp>
        <p:nvSpPr>
          <p:cNvPr id="7" name="Rectangle 7"/>
          <p:cNvSpPr>
            <a:spLocks noGrp="1" noChangeArrowheads="1"/>
          </p:cNvSpPr>
          <p:nvPr>
            <p:ph type="ftr" sz="quarter" idx="11"/>
          </p:nvPr>
        </p:nvSpPr>
        <p:spPr>
          <a:xfrm>
            <a:off x="2952751" y="6245225"/>
            <a:ext cx="4016375" cy="476250"/>
          </a:xfrm>
          <a:prstGeom prst="rect">
            <a:avLst/>
          </a:prstGeom>
        </p:spPr>
        <p:txBody>
          <a:bodyPr lIns="91440" tIns="45720" rIns="91440" bIns="45720"/>
          <a:lstStyle>
            <a:lvl1pPr algn="ctr">
              <a:defRPr sz="1400" b="0" smtClean="0">
                <a:solidFill>
                  <a:srgbClr val="808080"/>
                </a:solidFill>
                <a:latin typeface="Times New Roman" pitchFamily="18" charset="0"/>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9125" y="488950"/>
            <a:ext cx="8650288"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619125" y="1582740"/>
            <a:ext cx="8650288" cy="42941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5"/>
          <p:cNvSpPr>
            <a:spLocks noGrp="1" noChangeArrowheads="1"/>
          </p:cNvSpPr>
          <p:nvPr>
            <p:ph type="ftr" sz="quarter" idx="10"/>
          </p:nvPr>
        </p:nvSpPr>
        <p:spPr>
          <a:xfrm>
            <a:off x="4232275" y="6237288"/>
            <a:ext cx="3398838" cy="144462"/>
          </a:xfrm>
          <a:prstGeom prst="rect">
            <a:avLst/>
          </a:prstGeom>
          <a:ln/>
        </p:spPr>
        <p:txBody>
          <a:bodyPr/>
          <a:lstStyle>
            <a:lvl1pPr>
              <a:defRPr/>
            </a:lvl1pPr>
          </a:lstStyle>
          <a:p>
            <a:endParaRPr lang="en-US"/>
          </a:p>
        </p:txBody>
      </p:sp>
      <p:sp>
        <p:nvSpPr>
          <p:cNvPr id="5" name="Rectangle 6"/>
          <p:cNvSpPr>
            <a:spLocks noGrp="1" noChangeArrowheads="1"/>
          </p:cNvSpPr>
          <p:nvPr>
            <p:ph type="sldNum" sz="quarter" idx="11"/>
          </p:nvPr>
        </p:nvSpPr>
        <p:spPr>
          <a:xfrm>
            <a:off x="9169401" y="6237288"/>
            <a:ext cx="536575" cy="127000"/>
          </a:xfrm>
          <a:prstGeom prst="rect">
            <a:avLst/>
          </a:prstGeom>
          <a:ln/>
        </p:spPr>
        <p:txBody>
          <a:bodyPr/>
          <a:lstStyle>
            <a:lvl1pPr>
              <a:defRPr/>
            </a:lvl1pPr>
          </a:lstStyle>
          <a:p>
            <a:fld id="{41A9CAD9-EE78-478F-A825-D3843E0083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3200" b="1">
          <a:solidFill>
            <a:srgbClr val="FF7900"/>
          </a:solidFill>
          <a:latin typeface="+mj-lt"/>
          <a:ea typeface="+mj-ea"/>
          <a:cs typeface="+mj-cs"/>
        </a:defRPr>
      </a:lvl1pPr>
      <a:lvl2pPr algn="l" rtl="0" eaLnBrk="1" fontAlgn="base" hangingPunct="1">
        <a:spcBef>
          <a:spcPct val="0"/>
        </a:spcBef>
        <a:spcAft>
          <a:spcPct val="0"/>
        </a:spcAft>
        <a:defRPr sz="3200" b="1">
          <a:solidFill>
            <a:srgbClr val="FF7900"/>
          </a:solidFill>
          <a:latin typeface="Georgia" pitchFamily="18" charset="0"/>
        </a:defRPr>
      </a:lvl2pPr>
      <a:lvl3pPr algn="l" rtl="0" eaLnBrk="1" fontAlgn="base" hangingPunct="1">
        <a:spcBef>
          <a:spcPct val="0"/>
        </a:spcBef>
        <a:spcAft>
          <a:spcPct val="0"/>
        </a:spcAft>
        <a:defRPr sz="3200" b="1">
          <a:solidFill>
            <a:srgbClr val="FF7900"/>
          </a:solidFill>
          <a:latin typeface="Georgia" pitchFamily="18" charset="0"/>
        </a:defRPr>
      </a:lvl3pPr>
      <a:lvl4pPr algn="l" rtl="0" eaLnBrk="1" fontAlgn="base" hangingPunct="1">
        <a:spcBef>
          <a:spcPct val="0"/>
        </a:spcBef>
        <a:spcAft>
          <a:spcPct val="0"/>
        </a:spcAft>
        <a:defRPr sz="3200" b="1">
          <a:solidFill>
            <a:srgbClr val="FF7900"/>
          </a:solidFill>
          <a:latin typeface="Georgia" pitchFamily="18" charset="0"/>
        </a:defRPr>
      </a:lvl4pPr>
      <a:lvl5pPr algn="l" rtl="0" eaLnBrk="1" fontAlgn="base" hangingPunct="1">
        <a:spcBef>
          <a:spcPct val="0"/>
        </a:spcBef>
        <a:spcAft>
          <a:spcPct val="0"/>
        </a:spcAft>
        <a:defRPr sz="3200" b="1">
          <a:solidFill>
            <a:srgbClr val="FF7900"/>
          </a:solidFill>
          <a:latin typeface="Georgia" pitchFamily="18" charset="0"/>
        </a:defRPr>
      </a:lvl5pPr>
      <a:lvl6pPr marL="457200" algn="l" rtl="0" eaLnBrk="1" fontAlgn="base" hangingPunct="1">
        <a:spcBef>
          <a:spcPct val="0"/>
        </a:spcBef>
        <a:spcAft>
          <a:spcPct val="0"/>
        </a:spcAft>
        <a:defRPr sz="3200" b="1">
          <a:solidFill>
            <a:srgbClr val="FF7900"/>
          </a:solidFill>
          <a:latin typeface="Georgia" pitchFamily="18" charset="0"/>
        </a:defRPr>
      </a:lvl6pPr>
      <a:lvl7pPr marL="914400" algn="l" rtl="0" eaLnBrk="1" fontAlgn="base" hangingPunct="1">
        <a:spcBef>
          <a:spcPct val="0"/>
        </a:spcBef>
        <a:spcAft>
          <a:spcPct val="0"/>
        </a:spcAft>
        <a:defRPr sz="3200" b="1">
          <a:solidFill>
            <a:srgbClr val="FF7900"/>
          </a:solidFill>
          <a:latin typeface="Georgia" pitchFamily="18" charset="0"/>
        </a:defRPr>
      </a:lvl7pPr>
      <a:lvl8pPr marL="1371600" algn="l" rtl="0" eaLnBrk="1" fontAlgn="base" hangingPunct="1">
        <a:spcBef>
          <a:spcPct val="0"/>
        </a:spcBef>
        <a:spcAft>
          <a:spcPct val="0"/>
        </a:spcAft>
        <a:defRPr sz="3200" b="1">
          <a:solidFill>
            <a:srgbClr val="FF7900"/>
          </a:solidFill>
          <a:latin typeface="Georgia" pitchFamily="18" charset="0"/>
        </a:defRPr>
      </a:lvl8pPr>
      <a:lvl9pPr marL="1828800" algn="l" rtl="0" eaLnBrk="1" fontAlgn="base" hangingPunct="1">
        <a:spcBef>
          <a:spcPct val="0"/>
        </a:spcBef>
        <a:spcAft>
          <a:spcPct val="0"/>
        </a:spcAft>
        <a:defRPr sz="3200" b="1">
          <a:solidFill>
            <a:srgbClr val="FF7900"/>
          </a:solidFill>
          <a:latin typeface="Georgia" pitchFamily="18"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oleObject" Target="../embeddings/oleObject33.bin"/><Relationship Id="rId18" Type="http://schemas.openxmlformats.org/officeDocument/2006/relationships/image" Target="../media/image39.wmf"/><Relationship Id="rId26" Type="http://schemas.openxmlformats.org/officeDocument/2006/relationships/image" Target="../media/image43.wmf"/><Relationship Id="rId3" Type="http://schemas.openxmlformats.org/officeDocument/2006/relationships/oleObject" Target="../embeddings/oleObject28.bin"/><Relationship Id="rId21" Type="http://schemas.openxmlformats.org/officeDocument/2006/relationships/oleObject" Target="../embeddings/oleObject37.bin"/><Relationship Id="rId34" Type="http://schemas.openxmlformats.org/officeDocument/2006/relationships/image" Target="../media/image47.wmf"/><Relationship Id="rId7" Type="http://schemas.openxmlformats.org/officeDocument/2006/relationships/oleObject" Target="../embeddings/oleObject30.bin"/><Relationship Id="rId12" Type="http://schemas.openxmlformats.org/officeDocument/2006/relationships/image" Target="../media/image36.wmf"/><Relationship Id="rId17" Type="http://schemas.openxmlformats.org/officeDocument/2006/relationships/oleObject" Target="../embeddings/oleObject35.bin"/><Relationship Id="rId25" Type="http://schemas.openxmlformats.org/officeDocument/2006/relationships/oleObject" Target="../embeddings/oleObject39.bin"/><Relationship Id="rId33" Type="http://schemas.openxmlformats.org/officeDocument/2006/relationships/oleObject" Target="../embeddings/oleObject43.bin"/><Relationship Id="rId2" Type="http://schemas.openxmlformats.org/officeDocument/2006/relationships/slideLayout" Target="../slideLayouts/slideLayout2.xml"/><Relationship Id="rId16" Type="http://schemas.openxmlformats.org/officeDocument/2006/relationships/image" Target="../media/image38.wmf"/><Relationship Id="rId20" Type="http://schemas.openxmlformats.org/officeDocument/2006/relationships/image" Target="../media/image40.wmf"/><Relationship Id="rId29" Type="http://schemas.openxmlformats.org/officeDocument/2006/relationships/oleObject" Target="../embeddings/oleObject41.bin"/><Relationship Id="rId1" Type="http://schemas.openxmlformats.org/officeDocument/2006/relationships/vmlDrawing" Target="../drawings/vmlDrawing5.vml"/><Relationship Id="rId6" Type="http://schemas.openxmlformats.org/officeDocument/2006/relationships/image" Target="../media/image33.wmf"/><Relationship Id="rId11" Type="http://schemas.openxmlformats.org/officeDocument/2006/relationships/oleObject" Target="../embeddings/oleObject32.bin"/><Relationship Id="rId24" Type="http://schemas.openxmlformats.org/officeDocument/2006/relationships/image" Target="../media/image42.wmf"/><Relationship Id="rId32" Type="http://schemas.openxmlformats.org/officeDocument/2006/relationships/image" Target="../media/image46.wmf"/><Relationship Id="rId5" Type="http://schemas.openxmlformats.org/officeDocument/2006/relationships/oleObject" Target="../embeddings/oleObject29.bin"/><Relationship Id="rId15" Type="http://schemas.openxmlformats.org/officeDocument/2006/relationships/oleObject" Target="../embeddings/oleObject34.bin"/><Relationship Id="rId23" Type="http://schemas.openxmlformats.org/officeDocument/2006/relationships/oleObject" Target="../embeddings/oleObject38.bin"/><Relationship Id="rId28" Type="http://schemas.openxmlformats.org/officeDocument/2006/relationships/image" Target="../media/image44.wmf"/><Relationship Id="rId10" Type="http://schemas.openxmlformats.org/officeDocument/2006/relationships/image" Target="../media/image35.wmf"/><Relationship Id="rId19" Type="http://schemas.openxmlformats.org/officeDocument/2006/relationships/oleObject" Target="../embeddings/oleObject36.bin"/><Relationship Id="rId31" Type="http://schemas.openxmlformats.org/officeDocument/2006/relationships/oleObject" Target="../embeddings/oleObject42.bin"/><Relationship Id="rId4" Type="http://schemas.openxmlformats.org/officeDocument/2006/relationships/image" Target="../media/image32.wmf"/><Relationship Id="rId9" Type="http://schemas.openxmlformats.org/officeDocument/2006/relationships/oleObject" Target="../embeddings/oleObject31.bin"/><Relationship Id="rId14" Type="http://schemas.openxmlformats.org/officeDocument/2006/relationships/image" Target="../media/image37.wmf"/><Relationship Id="rId22" Type="http://schemas.openxmlformats.org/officeDocument/2006/relationships/image" Target="../media/image41.wmf"/><Relationship Id="rId27" Type="http://schemas.openxmlformats.org/officeDocument/2006/relationships/oleObject" Target="../embeddings/oleObject40.bin"/><Relationship Id="rId30" Type="http://schemas.openxmlformats.org/officeDocument/2006/relationships/image" Target="../media/image45.wmf"/><Relationship Id="rId8" Type="http://schemas.openxmlformats.org/officeDocument/2006/relationships/image" Target="../media/image34.wmf"/></Relationships>
</file>

<file path=ppt/slides/_rels/slide11.xml.rels><?xml version="1.0" encoding="UTF-8" standalone="yes"?>
<Relationships xmlns="http://schemas.openxmlformats.org/package/2006/relationships"><Relationship Id="rId13" Type="http://schemas.openxmlformats.org/officeDocument/2006/relationships/oleObject" Target="../embeddings/oleObject49.bin"/><Relationship Id="rId18" Type="http://schemas.openxmlformats.org/officeDocument/2006/relationships/image" Target="../media/image39.wmf"/><Relationship Id="rId26" Type="http://schemas.openxmlformats.org/officeDocument/2006/relationships/image" Target="../media/image49.wmf"/><Relationship Id="rId3" Type="http://schemas.openxmlformats.org/officeDocument/2006/relationships/oleObject" Target="../embeddings/oleObject44.bin"/><Relationship Id="rId21" Type="http://schemas.openxmlformats.org/officeDocument/2006/relationships/oleObject" Target="../embeddings/oleObject53.bin"/><Relationship Id="rId34" Type="http://schemas.openxmlformats.org/officeDocument/2006/relationships/image" Target="../media/image52.wmf"/><Relationship Id="rId7" Type="http://schemas.openxmlformats.org/officeDocument/2006/relationships/oleObject" Target="../embeddings/oleObject46.bin"/><Relationship Id="rId12" Type="http://schemas.openxmlformats.org/officeDocument/2006/relationships/image" Target="../media/image36.wmf"/><Relationship Id="rId17" Type="http://schemas.openxmlformats.org/officeDocument/2006/relationships/oleObject" Target="../embeddings/oleObject51.bin"/><Relationship Id="rId25" Type="http://schemas.openxmlformats.org/officeDocument/2006/relationships/oleObject" Target="../embeddings/oleObject55.bin"/><Relationship Id="rId33" Type="http://schemas.openxmlformats.org/officeDocument/2006/relationships/oleObject" Target="../embeddings/oleObject59.bin"/><Relationship Id="rId2" Type="http://schemas.openxmlformats.org/officeDocument/2006/relationships/slideLayout" Target="../slideLayouts/slideLayout2.xml"/><Relationship Id="rId16" Type="http://schemas.openxmlformats.org/officeDocument/2006/relationships/image" Target="../media/image38.wmf"/><Relationship Id="rId20" Type="http://schemas.openxmlformats.org/officeDocument/2006/relationships/image" Target="../media/image40.wmf"/><Relationship Id="rId29" Type="http://schemas.openxmlformats.org/officeDocument/2006/relationships/oleObject" Target="../embeddings/oleObject57.bin"/><Relationship Id="rId1" Type="http://schemas.openxmlformats.org/officeDocument/2006/relationships/vmlDrawing" Target="../drawings/vmlDrawing6.vml"/><Relationship Id="rId6" Type="http://schemas.openxmlformats.org/officeDocument/2006/relationships/image" Target="../media/image33.wmf"/><Relationship Id="rId11" Type="http://schemas.openxmlformats.org/officeDocument/2006/relationships/oleObject" Target="../embeddings/oleObject48.bin"/><Relationship Id="rId24" Type="http://schemas.openxmlformats.org/officeDocument/2006/relationships/image" Target="../media/image48.wmf"/><Relationship Id="rId32" Type="http://schemas.openxmlformats.org/officeDocument/2006/relationships/image" Target="../media/image51.wmf"/><Relationship Id="rId5" Type="http://schemas.openxmlformats.org/officeDocument/2006/relationships/oleObject" Target="../embeddings/oleObject45.bin"/><Relationship Id="rId15" Type="http://schemas.openxmlformats.org/officeDocument/2006/relationships/oleObject" Target="../embeddings/oleObject50.bin"/><Relationship Id="rId23" Type="http://schemas.openxmlformats.org/officeDocument/2006/relationships/oleObject" Target="../embeddings/oleObject54.bin"/><Relationship Id="rId28" Type="http://schemas.openxmlformats.org/officeDocument/2006/relationships/image" Target="../media/image47.wmf"/><Relationship Id="rId10" Type="http://schemas.openxmlformats.org/officeDocument/2006/relationships/image" Target="../media/image35.wmf"/><Relationship Id="rId19" Type="http://schemas.openxmlformats.org/officeDocument/2006/relationships/oleObject" Target="../embeddings/oleObject52.bin"/><Relationship Id="rId31" Type="http://schemas.openxmlformats.org/officeDocument/2006/relationships/oleObject" Target="../embeddings/oleObject58.bin"/><Relationship Id="rId4" Type="http://schemas.openxmlformats.org/officeDocument/2006/relationships/image" Target="../media/image32.wmf"/><Relationship Id="rId9" Type="http://schemas.openxmlformats.org/officeDocument/2006/relationships/oleObject" Target="../embeddings/oleObject47.bin"/><Relationship Id="rId14" Type="http://schemas.openxmlformats.org/officeDocument/2006/relationships/image" Target="../media/image37.wmf"/><Relationship Id="rId22" Type="http://schemas.openxmlformats.org/officeDocument/2006/relationships/image" Target="../media/image41.wmf"/><Relationship Id="rId27" Type="http://schemas.openxmlformats.org/officeDocument/2006/relationships/oleObject" Target="../embeddings/oleObject56.bin"/><Relationship Id="rId30" Type="http://schemas.openxmlformats.org/officeDocument/2006/relationships/image" Target="../media/image50.wmf"/><Relationship Id="rId35" Type="http://schemas.openxmlformats.org/officeDocument/2006/relationships/comments" Target="../comments/comment4.xml"/><Relationship Id="rId8" Type="http://schemas.openxmlformats.org/officeDocument/2006/relationships/image" Target="../media/image3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54.wmf"/><Relationship Id="rId5" Type="http://schemas.openxmlformats.org/officeDocument/2006/relationships/oleObject" Target="../embeddings/oleObject61.bin"/><Relationship Id="rId4" Type="http://schemas.openxmlformats.org/officeDocument/2006/relationships/image" Target="../media/image53.wmf"/></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6.bin"/><Relationship Id="rId18" Type="http://schemas.openxmlformats.org/officeDocument/2006/relationships/image" Target="../media/image11.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8.wmf"/><Relationship Id="rId17" Type="http://schemas.openxmlformats.org/officeDocument/2006/relationships/oleObject" Target="../embeddings/oleObject8.bin"/><Relationship Id="rId25" Type="http://schemas.openxmlformats.org/officeDocument/2006/relationships/comments" Target="../comments/comment2.xml"/><Relationship Id="rId2" Type="http://schemas.openxmlformats.org/officeDocument/2006/relationships/slideLayout" Target="../slideLayouts/slideLayout2.xml"/><Relationship Id="rId16" Type="http://schemas.openxmlformats.org/officeDocument/2006/relationships/image" Target="../media/image10.wmf"/><Relationship Id="rId20"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24" Type="http://schemas.openxmlformats.org/officeDocument/2006/relationships/image" Target="../media/image14.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7.wmf"/><Relationship Id="rId19" Type="http://schemas.openxmlformats.org/officeDocument/2006/relationships/oleObject" Target="../embeddings/oleObject9.bin"/><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wmf"/><Relationship Id="rId22" Type="http://schemas.openxmlformats.org/officeDocument/2006/relationships/image" Target="../media/image13.wmf"/></Relationships>
</file>

<file path=ppt/slides/_rels/slide5.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7.bin"/><Relationship Id="rId18" Type="http://schemas.openxmlformats.org/officeDocument/2006/relationships/image" Target="../media/image21.wmf"/><Relationship Id="rId3" Type="http://schemas.openxmlformats.org/officeDocument/2006/relationships/oleObject" Target="../embeddings/oleObject12.bin"/><Relationship Id="rId21" Type="http://schemas.openxmlformats.org/officeDocument/2006/relationships/oleObject" Target="../embeddings/oleObject21.bin"/><Relationship Id="rId7" Type="http://schemas.openxmlformats.org/officeDocument/2006/relationships/oleObject" Target="../embeddings/oleObject14.bin"/><Relationship Id="rId12" Type="http://schemas.openxmlformats.org/officeDocument/2006/relationships/image" Target="../media/image18.wmf"/><Relationship Id="rId17" Type="http://schemas.openxmlformats.org/officeDocument/2006/relationships/oleObject" Target="../embeddings/oleObject19.bin"/><Relationship Id="rId2" Type="http://schemas.openxmlformats.org/officeDocument/2006/relationships/slideLayout" Target="../slideLayouts/slideLayout2.xml"/><Relationship Id="rId16" Type="http://schemas.openxmlformats.org/officeDocument/2006/relationships/image" Target="../media/image20.wmf"/><Relationship Id="rId20" Type="http://schemas.openxmlformats.org/officeDocument/2006/relationships/image" Target="../media/image22.wmf"/><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oleObject" Target="../embeddings/oleObject16.bin"/><Relationship Id="rId5" Type="http://schemas.openxmlformats.org/officeDocument/2006/relationships/oleObject" Target="../embeddings/oleObject13.bin"/><Relationship Id="rId15" Type="http://schemas.openxmlformats.org/officeDocument/2006/relationships/oleObject" Target="../embeddings/oleObject18.bin"/><Relationship Id="rId10" Type="http://schemas.openxmlformats.org/officeDocument/2006/relationships/image" Target="../media/image17.wmf"/><Relationship Id="rId19" Type="http://schemas.openxmlformats.org/officeDocument/2006/relationships/oleObject" Target="../embeddings/oleObject20.bin"/><Relationship Id="rId4" Type="http://schemas.openxmlformats.org/officeDocument/2006/relationships/image" Target="../media/image5.wmf"/><Relationship Id="rId9" Type="http://schemas.openxmlformats.org/officeDocument/2006/relationships/oleObject" Target="../embeddings/oleObject15.bin"/><Relationship Id="rId14" Type="http://schemas.openxmlformats.org/officeDocument/2006/relationships/image" Target="../media/image19.wmf"/><Relationship Id="rId22" Type="http://schemas.openxmlformats.org/officeDocument/2006/relationships/image" Target="../media/image23.wmf"/></Relationships>
</file>

<file path=ppt/slides/_rels/slide6.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5.wmf"/><Relationship Id="rId5" Type="http://schemas.openxmlformats.org/officeDocument/2006/relationships/oleObject" Target="../embeddings/oleObject22.bin"/><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31.wmf"/><Relationship Id="rId3" Type="http://schemas.openxmlformats.org/officeDocument/2006/relationships/image" Target="../media/image24.wmf"/><Relationship Id="rId7" Type="http://schemas.openxmlformats.org/officeDocument/2006/relationships/image" Target="../media/image28.wmf"/><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4.bin"/><Relationship Id="rId11" Type="http://schemas.openxmlformats.org/officeDocument/2006/relationships/image" Target="../media/image30.wmf"/><Relationship Id="rId5" Type="http://schemas.openxmlformats.org/officeDocument/2006/relationships/image" Target="../media/image27.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9.wmf"/><Relationship Id="rId14" Type="http://schemas.openxmlformats.org/officeDocument/2006/relationships/comments" Target="../comments/commen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Session 2</a:t>
            </a:r>
            <a:endParaRPr lang="en-US" dirty="0"/>
          </a:p>
        </p:txBody>
      </p:sp>
      <p:sp>
        <p:nvSpPr>
          <p:cNvPr id="3" name="Subtitle 2"/>
          <p:cNvSpPr>
            <a:spLocks noGrp="1"/>
          </p:cNvSpPr>
          <p:nvPr>
            <p:ph type="subTitle" idx="1"/>
          </p:nvPr>
        </p:nvSpPr>
        <p:spPr/>
        <p:txBody>
          <a:bodyPr/>
          <a:lstStyle/>
          <a:p>
            <a:r>
              <a:rPr lang="en-US" b="1" dirty="0" smtClean="0"/>
              <a:t>Power systems</a:t>
            </a:r>
          </a:p>
          <a:p>
            <a:endParaRPr lang="en-US" b="1" dirty="0"/>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r>
              <a:rPr lang="en-US" dirty="0" smtClean="0">
                <a:sym typeface="Symbol" panose="05050102010706020507" pitchFamily="18" charset="2"/>
              </a:rPr>
              <a:t> </a:t>
            </a:r>
            <a:r>
              <a:rPr lang="en-US" dirty="0"/>
              <a:t/>
            </a:r>
            <a:br>
              <a:rPr lang="en-US" dirty="0"/>
            </a:br>
            <a:endParaRPr lang="en-US" dirty="0"/>
          </a:p>
        </p:txBody>
      </p:sp>
      <p:sp>
        <p:nvSpPr>
          <p:cNvPr id="3"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992560" y="2944516"/>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4880992" y="3681316"/>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Content Placeholder 2"/>
          <p:cNvSpPr>
            <a:spLocks noGrp="1"/>
          </p:cNvSpPr>
          <p:nvPr>
            <p:ph idx="1"/>
          </p:nvPr>
        </p:nvSpPr>
        <p:spPr>
          <a:xfrm>
            <a:off x="646217" y="1700808"/>
            <a:ext cx="9014395" cy="2550696"/>
          </a:xfrm>
        </p:spPr>
        <p:txBody>
          <a:bodyPr/>
          <a:lstStyle/>
          <a:p>
            <a:r>
              <a:rPr lang="en-US" dirty="0"/>
              <a:t>Based on the results obtained from </a:t>
            </a:r>
            <a:r>
              <a:rPr lang="en-US" dirty="0" smtClean="0"/>
              <a:t>Question 2, </a:t>
            </a:r>
            <a:r>
              <a:rPr lang="en-US" dirty="0"/>
              <a:t>calculate the voltage in </a:t>
            </a:r>
            <a:r>
              <a:rPr lang="en-US" dirty="0" err="1"/>
              <a:t>busbar</a:t>
            </a:r>
            <a:r>
              <a:rPr lang="en-US" dirty="0"/>
              <a:t> A (per-unit value and in volts</a:t>
            </a:r>
            <a:r>
              <a:rPr lang="en-US" dirty="0" smtClean="0"/>
              <a:t>).</a:t>
            </a:r>
            <a:endParaRPr lang="en-US" dirty="0"/>
          </a:p>
        </p:txBody>
      </p:sp>
      <p:cxnSp>
        <p:nvCxnSpPr>
          <p:cNvPr id="18" name="Straight Connector 17"/>
          <p:cNvCxnSpPr/>
          <p:nvPr/>
        </p:nvCxnSpPr>
        <p:spPr bwMode="auto">
          <a:xfrm>
            <a:off x="1466685" y="3561327"/>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9" name="Straight Connector 18"/>
          <p:cNvCxnSpPr/>
          <p:nvPr/>
        </p:nvCxnSpPr>
        <p:spPr bwMode="auto">
          <a:xfrm>
            <a:off x="1463099" y="4680709"/>
            <a:ext cx="4856919"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2" name="Rectangle 21"/>
          <p:cNvSpPr/>
          <p:nvPr/>
        </p:nvSpPr>
        <p:spPr bwMode="auto">
          <a:xfrm>
            <a:off x="1784648" y="3472716"/>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26" name="Object 5"/>
          <p:cNvGraphicFramePr>
            <a:graphicFrameLocks noChangeAspect="1"/>
          </p:cNvGraphicFramePr>
          <p:nvPr>
            <p:extLst/>
          </p:nvPr>
        </p:nvGraphicFramePr>
        <p:xfrm>
          <a:off x="1840334" y="3189250"/>
          <a:ext cx="320675" cy="246062"/>
        </p:xfrm>
        <a:graphic>
          <a:graphicData uri="http://schemas.openxmlformats.org/presentationml/2006/ole">
            <mc:AlternateContent xmlns:mc="http://schemas.openxmlformats.org/markup-compatibility/2006">
              <mc:Choice xmlns:v="urn:schemas-microsoft-com:vml" Requires="v">
                <p:oleObj spid="_x0000_s36258" name="Kaava" r:id="rId3" imgW="215640" imgH="190440" progId="Equation.3">
                  <p:embed/>
                </p:oleObj>
              </mc:Choice>
              <mc:Fallback>
                <p:oleObj name="Kaava" r:id="rId3" imgW="215640" imgH="190440" progId="Equation.3">
                  <p:embed/>
                  <p:pic>
                    <p:nvPicPr>
                      <p:cNvPr id="26" name="Object 5"/>
                      <p:cNvPicPr>
                        <a:picLocks noChangeAspect="1" noChangeArrowheads="1"/>
                      </p:cNvPicPr>
                      <p:nvPr/>
                    </p:nvPicPr>
                    <p:blipFill>
                      <a:blip r:embed="rId4"/>
                      <a:srcRect/>
                      <a:stretch>
                        <a:fillRect/>
                      </a:stretch>
                    </p:blipFill>
                    <p:spPr bwMode="auto">
                      <a:xfrm>
                        <a:off x="1840334" y="3189250"/>
                        <a:ext cx="320675" cy="246062"/>
                      </a:xfrm>
                      <a:prstGeom prst="rect">
                        <a:avLst/>
                      </a:prstGeom>
                      <a:noFill/>
                      <a:ln>
                        <a:noFill/>
                      </a:ln>
                      <a:extLst/>
                    </p:spPr>
                  </p:pic>
                </p:oleObj>
              </mc:Fallback>
            </mc:AlternateContent>
          </a:graphicData>
        </a:graphic>
      </p:graphicFrame>
      <p:graphicFrame>
        <p:nvGraphicFramePr>
          <p:cNvPr id="27" name="Object 5"/>
          <p:cNvGraphicFramePr>
            <a:graphicFrameLocks noChangeAspect="1"/>
          </p:cNvGraphicFramePr>
          <p:nvPr>
            <p:extLst/>
          </p:nvPr>
        </p:nvGraphicFramePr>
        <p:xfrm>
          <a:off x="5732463" y="4029075"/>
          <a:ext cx="252412" cy="250825"/>
        </p:xfrm>
        <a:graphic>
          <a:graphicData uri="http://schemas.openxmlformats.org/presentationml/2006/ole">
            <mc:AlternateContent xmlns:mc="http://schemas.openxmlformats.org/markup-compatibility/2006">
              <mc:Choice xmlns:v="urn:schemas-microsoft-com:vml" Requires="v">
                <p:oleObj spid="_x0000_s36259" name="Kaava" r:id="rId5" imgW="164880" imgH="190440" progId="Equation.3">
                  <p:embed/>
                </p:oleObj>
              </mc:Choice>
              <mc:Fallback>
                <p:oleObj name="Kaava" r:id="rId5" imgW="164880" imgH="190440" progId="Equation.3">
                  <p:embed/>
                  <p:pic>
                    <p:nvPicPr>
                      <p:cNvPr id="27" name="Object 5"/>
                      <p:cNvPicPr>
                        <a:picLocks noChangeAspect="1" noChangeArrowheads="1"/>
                      </p:cNvPicPr>
                      <p:nvPr/>
                    </p:nvPicPr>
                    <p:blipFill>
                      <a:blip r:embed="rId6"/>
                      <a:srcRect/>
                      <a:stretch>
                        <a:fillRect/>
                      </a:stretch>
                    </p:blipFill>
                    <p:spPr bwMode="auto">
                      <a:xfrm>
                        <a:off x="5732463" y="4029075"/>
                        <a:ext cx="252412" cy="250825"/>
                      </a:xfrm>
                      <a:prstGeom prst="rect">
                        <a:avLst/>
                      </a:prstGeom>
                      <a:noFill/>
                      <a:ln>
                        <a:noFill/>
                      </a:ln>
                      <a:extLst/>
                    </p:spPr>
                  </p:pic>
                </p:oleObj>
              </mc:Fallback>
            </mc:AlternateContent>
          </a:graphicData>
        </a:graphic>
      </p:graphicFrame>
      <p:cxnSp>
        <p:nvCxnSpPr>
          <p:cNvPr id="29" name="Straight Arrow Connector 28"/>
          <p:cNvCxnSpPr/>
          <p:nvPr/>
        </p:nvCxnSpPr>
        <p:spPr bwMode="auto">
          <a:xfrm>
            <a:off x="5590359" y="3660661"/>
            <a:ext cx="14246" cy="85230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graphicFrame>
        <p:nvGraphicFramePr>
          <p:cNvPr id="31" name="Object 5"/>
          <p:cNvGraphicFramePr>
            <a:graphicFrameLocks noChangeAspect="1"/>
          </p:cNvGraphicFramePr>
          <p:nvPr>
            <p:extLst/>
          </p:nvPr>
        </p:nvGraphicFramePr>
        <p:xfrm>
          <a:off x="828572" y="3944842"/>
          <a:ext cx="280987" cy="279400"/>
        </p:xfrm>
        <a:graphic>
          <a:graphicData uri="http://schemas.openxmlformats.org/presentationml/2006/ole">
            <mc:AlternateContent xmlns:mc="http://schemas.openxmlformats.org/markup-compatibility/2006">
              <mc:Choice xmlns:v="urn:schemas-microsoft-com:vml" Requires="v">
                <p:oleObj spid="_x0000_s36260" name="Kaava" r:id="rId7" imgW="190440" imgH="215640" progId="Equation.3">
                  <p:embed/>
                </p:oleObj>
              </mc:Choice>
              <mc:Fallback>
                <p:oleObj name="Kaava" r:id="rId7" imgW="190440" imgH="215640" progId="Equation.3">
                  <p:embed/>
                  <p:pic>
                    <p:nvPicPr>
                      <p:cNvPr id="31" name="Object 5"/>
                      <p:cNvPicPr>
                        <a:picLocks noChangeAspect="1" noChangeArrowheads="1"/>
                      </p:cNvPicPr>
                      <p:nvPr/>
                    </p:nvPicPr>
                    <p:blipFill>
                      <a:blip r:embed="rId8"/>
                      <a:srcRect/>
                      <a:stretch>
                        <a:fillRect/>
                      </a:stretch>
                    </p:blipFill>
                    <p:spPr bwMode="auto">
                      <a:xfrm>
                        <a:off x="828572" y="3944842"/>
                        <a:ext cx="280987" cy="279400"/>
                      </a:xfrm>
                      <a:prstGeom prst="rect">
                        <a:avLst/>
                      </a:prstGeom>
                      <a:noFill/>
                      <a:ln>
                        <a:noFill/>
                      </a:ln>
                      <a:extLst/>
                    </p:spPr>
                  </p:pic>
                </p:oleObj>
              </mc:Fallback>
            </mc:AlternateContent>
          </a:graphicData>
        </a:graphic>
      </p:graphicFrame>
      <p:graphicFrame>
        <p:nvGraphicFramePr>
          <p:cNvPr id="33" name="Object 5"/>
          <p:cNvGraphicFramePr>
            <a:graphicFrameLocks noChangeAspect="1"/>
          </p:cNvGraphicFramePr>
          <p:nvPr>
            <p:extLst/>
          </p:nvPr>
        </p:nvGraphicFramePr>
        <p:xfrm>
          <a:off x="5269718" y="3227767"/>
          <a:ext cx="134937" cy="250825"/>
        </p:xfrm>
        <a:graphic>
          <a:graphicData uri="http://schemas.openxmlformats.org/presentationml/2006/ole">
            <mc:AlternateContent xmlns:mc="http://schemas.openxmlformats.org/markup-compatibility/2006">
              <mc:Choice xmlns:v="urn:schemas-microsoft-com:vml" Requires="v">
                <p:oleObj spid="_x0000_s36261" name="Kaava" r:id="rId9" imgW="88560" imgH="190440" progId="Equation.3">
                  <p:embed/>
                </p:oleObj>
              </mc:Choice>
              <mc:Fallback>
                <p:oleObj name="Kaava" r:id="rId9" imgW="88560" imgH="190440" progId="Equation.3">
                  <p:embed/>
                  <p:pic>
                    <p:nvPicPr>
                      <p:cNvPr id="33" name="Object 5"/>
                      <p:cNvPicPr>
                        <a:picLocks noChangeAspect="1" noChangeArrowheads="1"/>
                      </p:cNvPicPr>
                      <p:nvPr/>
                    </p:nvPicPr>
                    <p:blipFill>
                      <a:blip r:embed="rId10"/>
                      <a:srcRect/>
                      <a:stretch>
                        <a:fillRect/>
                      </a:stretch>
                    </p:blipFill>
                    <p:spPr bwMode="auto">
                      <a:xfrm>
                        <a:off x="5269718" y="3227767"/>
                        <a:ext cx="134937" cy="250825"/>
                      </a:xfrm>
                      <a:prstGeom prst="rect">
                        <a:avLst/>
                      </a:prstGeom>
                      <a:noFill/>
                      <a:ln>
                        <a:noFill/>
                      </a:ln>
                      <a:extLst/>
                    </p:spPr>
                  </p:pic>
                </p:oleObj>
              </mc:Fallback>
            </mc:AlternateContent>
          </a:graphicData>
        </a:graphic>
      </p:graphicFrame>
      <p:graphicFrame>
        <p:nvGraphicFramePr>
          <p:cNvPr id="34" name="Object 5"/>
          <p:cNvGraphicFramePr>
            <a:graphicFrameLocks noChangeAspect="1"/>
          </p:cNvGraphicFramePr>
          <p:nvPr>
            <p:extLst/>
          </p:nvPr>
        </p:nvGraphicFramePr>
        <p:xfrm>
          <a:off x="2530475" y="3327400"/>
          <a:ext cx="207963" cy="179388"/>
        </p:xfrm>
        <a:graphic>
          <a:graphicData uri="http://schemas.openxmlformats.org/presentationml/2006/ole">
            <mc:AlternateContent xmlns:mc="http://schemas.openxmlformats.org/markup-compatibility/2006">
              <mc:Choice xmlns:v="urn:schemas-microsoft-com:vml" Requires="v">
                <p:oleObj spid="_x0000_s36262" name="Kaava" r:id="rId11" imgW="139680" imgH="139680" progId="Equation.3">
                  <p:embed/>
                </p:oleObj>
              </mc:Choice>
              <mc:Fallback>
                <p:oleObj name="Kaava" r:id="rId11" imgW="139680" imgH="139680" progId="Equation.3">
                  <p:embed/>
                  <p:pic>
                    <p:nvPicPr>
                      <p:cNvPr id="34" name="Object 5"/>
                      <p:cNvPicPr>
                        <a:picLocks noChangeAspect="1" noChangeArrowheads="1"/>
                      </p:cNvPicPr>
                      <p:nvPr/>
                    </p:nvPicPr>
                    <p:blipFill>
                      <a:blip r:embed="rId12"/>
                      <a:srcRect/>
                      <a:stretch>
                        <a:fillRect/>
                      </a:stretch>
                    </p:blipFill>
                    <p:spPr bwMode="auto">
                      <a:xfrm>
                        <a:off x="2530475" y="3327400"/>
                        <a:ext cx="207963" cy="179388"/>
                      </a:xfrm>
                      <a:prstGeom prst="rect">
                        <a:avLst/>
                      </a:prstGeom>
                      <a:noFill/>
                      <a:ln>
                        <a:noFill/>
                      </a:ln>
                      <a:extLst/>
                    </p:spPr>
                  </p:pic>
                </p:oleObj>
              </mc:Fallback>
            </mc:AlternateContent>
          </a:graphicData>
        </a:graphic>
      </p:graphicFrame>
      <p:sp>
        <p:nvSpPr>
          <p:cNvPr id="35" name="Rectangle 34"/>
          <p:cNvSpPr/>
          <p:nvPr/>
        </p:nvSpPr>
        <p:spPr bwMode="auto">
          <a:xfrm>
            <a:off x="2923078" y="3471579"/>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36" name="Object 5"/>
          <p:cNvGraphicFramePr>
            <a:graphicFrameLocks noChangeAspect="1"/>
          </p:cNvGraphicFramePr>
          <p:nvPr>
            <p:extLst/>
          </p:nvPr>
        </p:nvGraphicFramePr>
        <p:xfrm>
          <a:off x="2960688" y="3187700"/>
          <a:ext cx="357187" cy="246063"/>
        </p:xfrm>
        <a:graphic>
          <a:graphicData uri="http://schemas.openxmlformats.org/presentationml/2006/ole">
            <mc:AlternateContent xmlns:mc="http://schemas.openxmlformats.org/markup-compatibility/2006">
              <mc:Choice xmlns:v="urn:schemas-microsoft-com:vml" Requires="v">
                <p:oleObj spid="_x0000_s36263" name="Kaava" r:id="rId13" imgW="241200" imgH="190440" progId="Equation.3">
                  <p:embed/>
                </p:oleObj>
              </mc:Choice>
              <mc:Fallback>
                <p:oleObj name="Kaava" r:id="rId13" imgW="241200" imgH="190440" progId="Equation.3">
                  <p:embed/>
                  <p:pic>
                    <p:nvPicPr>
                      <p:cNvPr id="36" name="Object 5"/>
                      <p:cNvPicPr>
                        <a:picLocks noChangeAspect="1" noChangeArrowheads="1"/>
                      </p:cNvPicPr>
                      <p:nvPr/>
                    </p:nvPicPr>
                    <p:blipFill>
                      <a:blip r:embed="rId14"/>
                      <a:srcRect/>
                      <a:stretch>
                        <a:fillRect/>
                      </a:stretch>
                    </p:blipFill>
                    <p:spPr bwMode="auto">
                      <a:xfrm>
                        <a:off x="2960688" y="3187700"/>
                        <a:ext cx="357187" cy="246063"/>
                      </a:xfrm>
                      <a:prstGeom prst="rect">
                        <a:avLst/>
                      </a:prstGeom>
                      <a:noFill/>
                      <a:ln>
                        <a:noFill/>
                      </a:ln>
                      <a:extLst/>
                    </p:spPr>
                  </p:pic>
                </p:oleObj>
              </mc:Fallback>
            </mc:AlternateContent>
          </a:graphicData>
        </a:graphic>
      </p:graphicFrame>
      <p:sp>
        <p:nvSpPr>
          <p:cNvPr id="37" name="Rectangle 36"/>
          <p:cNvSpPr/>
          <p:nvPr/>
        </p:nvSpPr>
        <p:spPr bwMode="auto">
          <a:xfrm>
            <a:off x="3655722" y="3471579"/>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38" name="Object 5"/>
          <p:cNvGraphicFramePr>
            <a:graphicFrameLocks noChangeAspect="1"/>
          </p:cNvGraphicFramePr>
          <p:nvPr>
            <p:extLst/>
          </p:nvPr>
        </p:nvGraphicFramePr>
        <p:xfrm>
          <a:off x="3719513" y="3171825"/>
          <a:ext cx="303212" cy="277813"/>
        </p:xfrm>
        <a:graphic>
          <a:graphicData uri="http://schemas.openxmlformats.org/presentationml/2006/ole">
            <mc:AlternateContent xmlns:mc="http://schemas.openxmlformats.org/markup-compatibility/2006">
              <mc:Choice xmlns:v="urn:schemas-microsoft-com:vml" Requires="v">
                <p:oleObj spid="_x0000_s36264" name="Kaava" r:id="rId15" imgW="203040" imgH="215640" progId="Equation.3">
                  <p:embed/>
                </p:oleObj>
              </mc:Choice>
              <mc:Fallback>
                <p:oleObj name="Kaava" r:id="rId15" imgW="203040" imgH="215640" progId="Equation.3">
                  <p:embed/>
                  <p:pic>
                    <p:nvPicPr>
                      <p:cNvPr id="38" name="Object 5"/>
                      <p:cNvPicPr>
                        <a:picLocks noChangeAspect="1" noChangeArrowheads="1"/>
                      </p:cNvPicPr>
                      <p:nvPr/>
                    </p:nvPicPr>
                    <p:blipFill>
                      <a:blip r:embed="rId16"/>
                      <a:srcRect/>
                      <a:stretch>
                        <a:fillRect/>
                      </a:stretch>
                    </p:blipFill>
                    <p:spPr bwMode="auto">
                      <a:xfrm>
                        <a:off x="3719513" y="3171825"/>
                        <a:ext cx="303212" cy="277813"/>
                      </a:xfrm>
                      <a:prstGeom prst="rect">
                        <a:avLst/>
                      </a:prstGeom>
                      <a:noFill/>
                      <a:ln>
                        <a:noFill/>
                      </a:ln>
                      <a:extLst/>
                    </p:spPr>
                  </p:pic>
                </p:oleObj>
              </mc:Fallback>
            </mc:AlternateContent>
          </a:graphicData>
        </a:graphic>
      </p:graphicFrame>
      <p:cxnSp>
        <p:nvCxnSpPr>
          <p:cNvPr id="39" name="Straight Connector 38"/>
          <p:cNvCxnSpPr/>
          <p:nvPr/>
        </p:nvCxnSpPr>
        <p:spPr bwMode="auto">
          <a:xfrm>
            <a:off x="4087770" y="3561327"/>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40" name="Rectangle 39"/>
          <p:cNvSpPr/>
          <p:nvPr/>
        </p:nvSpPr>
        <p:spPr bwMode="auto">
          <a:xfrm>
            <a:off x="4388758" y="3456547"/>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41" name="Object 5"/>
          <p:cNvGraphicFramePr>
            <a:graphicFrameLocks noChangeAspect="1"/>
          </p:cNvGraphicFramePr>
          <p:nvPr>
            <p:extLst/>
          </p:nvPr>
        </p:nvGraphicFramePr>
        <p:xfrm>
          <a:off x="4437063" y="3187700"/>
          <a:ext cx="395287" cy="246063"/>
        </p:xfrm>
        <a:graphic>
          <a:graphicData uri="http://schemas.openxmlformats.org/presentationml/2006/ole">
            <mc:AlternateContent xmlns:mc="http://schemas.openxmlformats.org/markup-compatibility/2006">
              <mc:Choice xmlns:v="urn:schemas-microsoft-com:vml" Requires="v">
                <p:oleObj spid="_x0000_s36265" name="Kaava" r:id="rId17" imgW="266400" imgH="190440" progId="Equation.3">
                  <p:embed/>
                </p:oleObj>
              </mc:Choice>
              <mc:Fallback>
                <p:oleObj name="Kaava" r:id="rId17" imgW="266400" imgH="190440" progId="Equation.3">
                  <p:embed/>
                  <p:pic>
                    <p:nvPicPr>
                      <p:cNvPr id="41" name="Object 5"/>
                      <p:cNvPicPr>
                        <a:picLocks noChangeAspect="1" noChangeArrowheads="1"/>
                      </p:cNvPicPr>
                      <p:nvPr/>
                    </p:nvPicPr>
                    <p:blipFill>
                      <a:blip r:embed="rId18"/>
                      <a:srcRect/>
                      <a:stretch>
                        <a:fillRect/>
                      </a:stretch>
                    </p:blipFill>
                    <p:spPr bwMode="auto">
                      <a:xfrm>
                        <a:off x="4437063" y="3187700"/>
                        <a:ext cx="395287" cy="246063"/>
                      </a:xfrm>
                      <a:prstGeom prst="rect">
                        <a:avLst/>
                      </a:prstGeom>
                      <a:noFill/>
                      <a:ln>
                        <a:noFill/>
                      </a:ln>
                      <a:extLst/>
                    </p:spPr>
                  </p:pic>
                </p:oleObj>
              </mc:Fallback>
            </mc:AlternateContent>
          </a:graphicData>
        </a:graphic>
      </p:graphicFrame>
      <p:cxnSp>
        <p:nvCxnSpPr>
          <p:cNvPr id="42" name="Straight Arrow Connector 41"/>
          <p:cNvCxnSpPr/>
          <p:nvPr/>
        </p:nvCxnSpPr>
        <p:spPr bwMode="auto">
          <a:xfrm flipV="1">
            <a:off x="5039039" y="3553584"/>
            <a:ext cx="329710"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9" name="Straight Connector 48"/>
          <p:cNvCxnSpPr/>
          <p:nvPr/>
        </p:nvCxnSpPr>
        <p:spPr bwMode="auto">
          <a:xfrm>
            <a:off x="1463099" y="3559820"/>
            <a:ext cx="0" cy="1120889"/>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678" name="Oval 28677"/>
          <p:cNvSpPr/>
          <p:nvPr/>
        </p:nvSpPr>
        <p:spPr bwMode="auto">
          <a:xfrm>
            <a:off x="1209693" y="3920297"/>
            <a:ext cx="465565" cy="346479"/>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a:t>
            </a:r>
          </a:p>
        </p:txBody>
      </p:sp>
      <p:graphicFrame>
        <p:nvGraphicFramePr>
          <p:cNvPr id="52" name="Object 5"/>
          <p:cNvGraphicFramePr>
            <a:graphicFrameLocks noChangeAspect="1"/>
          </p:cNvGraphicFramePr>
          <p:nvPr>
            <p:extLst/>
          </p:nvPr>
        </p:nvGraphicFramePr>
        <p:xfrm>
          <a:off x="5500623" y="3297754"/>
          <a:ext cx="207963" cy="179388"/>
        </p:xfrm>
        <a:graphic>
          <a:graphicData uri="http://schemas.openxmlformats.org/presentationml/2006/ole">
            <mc:AlternateContent xmlns:mc="http://schemas.openxmlformats.org/markup-compatibility/2006">
              <mc:Choice xmlns:v="urn:schemas-microsoft-com:vml" Requires="v">
                <p:oleObj spid="_x0000_s36266" name="Kaava" r:id="rId19" imgW="139680" imgH="139680" progId="Equation.3">
                  <p:embed/>
                </p:oleObj>
              </mc:Choice>
              <mc:Fallback>
                <p:oleObj name="Kaava" r:id="rId19" imgW="139680" imgH="139680" progId="Equation.3">
                  <p:embed/>
                  <p:pic>
                    <p:nvPicPr>
                      <p:cNvPr id="52" name="Object 5"/>
                      <p:cNvPicPr>
                        <a:picLocks noChangeAspect="1" noChangeArrowheads="1"/>
                      </p:cNvPicPr>
                      <p:nvPr/>
                    </p:nvPicPr>
                    <p:blipFill>
                      <a:blip r:embed="rId20"/>
                      <a:srcRect/>
                      <a:stretch>
                        <a:fillRect/>
                      </a:stretch>
                    </p:blipFill>
                    <p:spPr bwMode="auto">
                      <a:xfrm>
                        <a:off x="5500623" y="3297754"/>
                        <a:ext cx="207963" cy="179388"/>
                      </a:xfrm>
                      <a:prstGeom prst="rect">
                        <a:avLst/>
                      </a:prstGeom>
                      <a:noFill/>
                      <a:ln>
                        <a:noFill/>
                      </a:ln>
                      <a:extLst/>
                    </p:spPr>
                  </p:pic>
                </p:oleObj>
              </mc:Fallback>
            </mc:AlternateContent>
          </a:graphicData>
        </a:graphic>
      </p:graphicFrame>
      <p:sp>
        <p:nvSpPr>
          <p:cNvPr id="28679" name="Oval 28678"/>
          <p:cNvSpPr/>
          <p:nvPr/>
        </p:nvSpPr>
        <p:spPr bwMode="auto">
          <a:xfrm>
            <a:off x="2582809" y="3506788"/>
            <a:ext cx="51647" cy="93775"/>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54" name="Oval 53"/>
          <p:cNvSpPr/>
          <p:nvPr/>
        </p:nvSpPr>
        <p:spPr bwMode="auto">
          <a:xfrm>
            <a:off x="5562447" y="3498813"/>
            <a:ext cx="51647" cy="93775"/>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55" name="Object 5"/>
          <p:cNvGraphicFramePr>
            <a:graphicFrameLocks noChangeAspect="1"/>
          </p:cNvGraphicFramePr>
          <p:nvPr>
            <p:extLst/>
          </p:nvPr>
        </p:nvGraphicFramePr>
        <p:xfrm>
          <a:off x="2726216" y="4036355"/>
          <a:ext cx="252412" cy="250825"/>
        </p:xfrm>
        <a:graphic>
          <a:graphicData uri="http://schemas.openxmlformats.org/presentationml/2006/ole">
            <mc:AlternateContent xmlns:mc="http://schemas.openxmlformats.org/markup-compatibility/2006">
              <mc:Choice xmlns:v="urn:schemas-microsoft-com:vml" Requires="v">
                <p:oleObj spid="_x0000_s36267" name="Kaava" r:id="rId21" imgW="164880" imgH="190440" progId="Equation.3">
                  <p:embed/>
                </p:oleObj>
              </mc:Choice>
              <mc:Fallback>
                <p:oleObj name="Kaava" r:id="rId21" imgW="164880" imgH="190440" progId="Equation.3">
                  <p:embed/>
                  <p:pic>
                    <p:nvPicPr>
                      <p:cNvPr id="55" name="Object 5"/>
                      <p:cNvPicPr>
                        <a:picLocks noChangeAspect="1" noChangeArrowheads="1"/>
                      </p:cNvPicPr>
                      <p:nvPr/>
                    </p:nvPicPr>
                    <p:blipFill>
                      <a:blip r:embed="rId22"/>
                      <a:srcRect/>
                      <a:stretch>
                        <a:fillRect/>
                      </a:stretch>
                    </p:blipFill>
                    <p:spPr bwMode="auto">
                      <a:xfrm>
                        <a:off x="2726216" y="4036355"/>
                        <a:ext cx="252412" cy="250825"/>
                      </a:xfrm>
                      <a:prstGeom prst="rect">
                        <a:avLst/>
                      </a:prstGeom>
                      <a:noFill/>
                      <a:ln>
                        <a:noFill/>
                      </a:ln>
                      <a:extLst/>
                    </p:spPr>
                  </p:pic>
                </p:oleObj>
              </mc:Fallback>
            </mc:AlternateContent>
          </a:graphicData>
        </a:graphic>
      </p:graphicFrame>
      <p:cxnSp>
        <p:nvCxnSpPr>
          <p:cNvPr id="56" name="Straight Arrow Connector 55"/>
          <p:cNvCxnSpPr/>
          <p:nvPr/>
        </p:nvCxnSpPr>
        <p:spPr bwMode="auto">
          <a:xfrm>
            <a:off x="2584112" y="3667941"/>
            <a:ext cx="14246" cy="85230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graphicFrame>
        <p:nvGraphicFramePr>
          <p:cNvPr id="57" name="Object 56"/>
          <p:cNvGraphicFramePr>
            <a:graphicFrameLocks noChangeAspect="1"/>
          </p:cNvGraphicFramePr>
          <p:nvPr>
            <p:extLst/>
          </p:nvPr>
        </p:nvGraphicFramePr>
        <p:xfrm>
          <a:off x="3468688" y="5268913"/>
          <a:ext cx="963612" cy="327025"/>
        </p:xfrm>
        <a:graphic>
          <a:graphicData uri="http://schemas.openxmlformats.org/presentationml/2006/ole">
            <mc:AlternateContent xmlns:mc="http://schemas.openxmlformats.org/markup-compatibility/2006">
              <mc:Choice xmlns:v="urn:schemas-microsoft-com:vml" Requires="v">
                <p:oleObj spid="_x0000_s36268" name="Equation" r:id="rId23" imgW="634680" imgH="215640" progId="Equation.3">
                  <p:embed/>
                </p:oleObj>
              </mc:Choice>
              <mc:Fallback>
                <p:oleObj name="Equation" r:id="rId23" imgW="634680" imgH="215640" progId="Equation.3">
                  <p:embed/>
                  <p:pic>
                    <p:nvPicPr>
                      <p:cNvPr id="57" name="Object 56"/>
                      <p:cNvPicPr>
                        <a:picLocks noChangeAspect="1" noChangeArrowheads="1"/>
                      </p:cNvPicPr>
                      <p:nvPr/>
                    </p:nvPicPr>
                    <p:blipFill>
                      <a:blip r:embed="rId24"/>
                      <a:srcRect/>
                      <a:stretch>
                        <a:fillRect/>
                      </a:stretch>
                    </p:blipFill>
                    <p:spPr bwMode="auto">
                      <a:xfrm>
                        <a:off x="3468688" y="5268913"/>
                        <a:ext cx="963612" cy="327025"/>
                      </a:xfrm>
                      <a:prstGeom prst="rect">
                        <a:avLst/>
                      </a:prstGeom>
                      <a:noFill/>
                      <a:ln>
                        <a:noFill/>
                      </a:ln>
                    </p:spPr>
                  </p:pic>
                </p:oleObj>
              </mc:Fallback>
            </mc:AlternateContent>
          </a:graphicData>
        </a:graphic>
      </p:graphicFrame>
      <p:graphicFrame>
        <p:nvGraphicFramePr>
          <p:cNvPr id="58" name="Object 57"/>
          <p:cNvGraphicFramePr>
            <a:graphicFrameLocks noChangeAspect="1"/>
          </p:cNvGraphicFramePr>
          <p:nvPr>
            <p:extLst/>
          </p:nvPr>
        </p:nvGraphicFramePr>
        <p:xfrm>
          <a:off x="2171700" y="5883275"/>
          <a:ext cx="944563" cy="303213"/>
        </p:xfrm>
        <a:graphic>
          <a:graphicData uri="http://schemas.openxmlformats.org/presentationml/2006/ole">
            <mc:AlternateContent xmlns:mc="http://schemas.openxmlformats.org/markup-compatibility/2006">
              <mc:Choice xmlns:v="urn:schemas-microsoft-com:vml" Requires="v">
                <p:oleObj spid="_x0000_s36269" name="Equation" r:id="rId25" imgW="672840" imgH="215640" progId="Equation.3">
                  <p:embed/>
                </p:oleObj>
              </mc:Choice>
              <mc:Fallback>
                <p:oleObj name="Equation" r:id="rId25" imgW="672840" imgH="215640" progId="Equation.3">
                  <p:embed/>
                  <p:pic>
                    <p:nvPicPr>
                      <p:cNvPr id="58" name="Object 57"/>
                      <p:cNvPicPr>
                        <a:picLocks noChangeAspect="1" noChangeArrowheads="1"/>
                      </p:cNvPicPr>
                      <p:nvPr/>
                    </p:nvPicPr>
                    <p:blipFill>
                      <a:blip r:embed="rId26"/>
                      <a:srcRect/>
                      <a:stretch>
                        <a:fillRect/>
                      </a:stretch>
                    </p:blipFill>
                    <p:spPr bwMode="auto">
                      <a:xfrm>
                        <a:off x="2171700" y="5883275"/>
                        <a:ext cx="944563" cy="303213"/>
                      </a:xfrm>
                      <a:prstGeom prst="rect">
                        <a:avLst/>
                      </a:prstGeom>
                      <a:noFill/>
                      <a:ln>
                        <a:noFill/>
                      </a:ln>
                    </p:spPr>
                  </p:pic>
                </p:oleObj>
              </mc:Fallback>
            </mc:AlternateContent>
          </a:graphicData>
        </a:graphic>
      </p:graphicFrame>
      <p:graphicFrame>
        <p:nvGraphicFramePr>
          <p:cNvPr id="59" name="Object 58"/>
          <p:cNvGraphicFramePr>
            <a:graphicFrameLocks noChangeAspect="1"/>
          </p:cNvGraphicFramePr>
          <p:nvPr>
            <p:extLst/>
          </p:nvPr>
        </p:nvGraphicFramePr>
        <p:xfrm>
          <a:off x="2132013" y="5203825"/>
          <a:ext cx="981075" cy="327025"/>
        </p:xfrm>
        <a:graphic>
          <a:graphicData uri="http://schemas.openxmlformats.org/presentationml/2006/ole">
            <mc:AlternateContent xmlns:mc="http://schemas.openxmlformats.org/markup-compatibility/2006">
              <mc:Choice xmlns:v="urn:schemas-microsoft-com:vml" Requires="v">
                <p:oleObj spid="_x0000_s36270" name="Equation" r:id="rId27" imgW="647640" imgH="215640" progId="Equation.3">
                  <p:embed/>
                </p:oleObj>
              </mc:Choice>
              <mc:Fallback>
                <p:oleObj name="Equation" r:id="rId27" imgW="647640" imgH="215640" progId="Equation.3">
                  <p:embed/>
                  <p:pic>
                    <p:nvPicPr>
                      <p:cNvPr id="59" name="Object 58"/>
                      <p:cNvPicPr>
                        <a:picLocks noChangeAspect="1" noChangeArrowheads="1"/>
                      </p:cNvPicPr>
                      <p:nvPr/>
                    </p:nvPicPr>
                    <p:blipFill>
                      <a:blip r:embed="rId28"/>
                      <a:srcRect/>
                      <a:stretch>
                        <a:fillRect/>
                      </a:stretch>
                    </p:blipFill>
                    <p:spPr bwMode="auto">
                      <a:xfrm>
                        <a:off x="2132013" y="5203825"/>
                        <a:ext cx="981075" cy="327025"/>
                      </a:xfrm>
                      <a:prstGeom prst="rect">
                        <a:avLst/>
                      </a:prstGeom>
                      <a:noFill/>
                      <a:ln>
                        <a:noFill/>
                      </a:ln>
                    </p:spPr>
                  </p:pic>
                </p:oleObj>
              </mc:Fallback>
            </mc:AlternateContent>
          </a:graphicData>
        </a:graphic>
      </p:graphicFrame>
      <p:graphicFrame>
        <p:nvGraphicFramePr>
          <p:cNvPr id="60" name="Object 59"/>
          <p:cNvGraphicFramePr>
            <a:graphicFrameLocks noChangeAspect="1"/>
          </p:cNvGraphicFramePr>
          <p:nvPr>
            <p:extLst/>
          </p:nvPr>
        </p:nvGraphicFramePr>
        <p:xfrm>
          <a:off x="4943475" y="5251450"/>
          <a:ext cx="838200" cy="298450"/>
        </p:xfrm>
        <a:graphic>
          <a:graphicData uri="http://schemas.openxmlformats.org/presentationml/2006/ole">
            <mc:AlternateContent xmlns:mc="http://schemas.openxmlformats.org/markup-compatibility/2006">
              <mc:Choice xmlns:v="urn:schemas-microsoft-com:vml" Requires="v">
                <p:oleObj spid="_x0000_s36271" name="Equation" r:id="rId29" imgW="609480" imgH="215640" progId="Equation.3">
                  <p:embed/>
                </p:oleObj>
              </mc:Choice>
              <mc:Fallback>
                <p:oleObj name="Equation" r:id="rId29" imgW="609480" imgH="215640" progId="Equation.3">
                  <p:embed/>
                  <p:pic>
                    <p:nvPicPr>
                      <p:cNvPr id="60" name="Object 59"/>
                      <p:cNvPicPr>
                        <a:picLocks noChangeAspect="1" noChangeArrowheads="1"/>
                      </p:cNvPicPr>
                      <p:nvPr/>
                    </p:nvPicPr>
                    <p:blipFill>
                      <a:blip r:embed="rId30"/>
                      <a:srcRect/>
                      <a:stretch>
                        <a:fillRect/>
                      </a:stretch>
                    </p:blipFill>
                    <p:spPr bwMode="auto">
                      <a:xfrm>
                        <a:off x="4943475" y="5251450"/>
                        <a:ext cx="838200" cy="298450"/>
                      </a:xfrm>
                      <a:prstGeom prst="rect">
                        <a:avLst/>
                      </a:prstGeom>
                      <a:noFill/>
                      <a:ln>
                        <a:noFill/>
                      </a:ln>
                    </p:spPr>
                  </p:pic>
                </p:oleObj>
              </mc:Fallback>
            </mc:AlternateContent>
          </a:graphicData>
        </a:graphic>
      </p:graphicFrame>
      <p:graphicFrame>
        <p:nvGraphicFramePr>
          <p:cNvPr id="61" name="Object 60"/>
          <p:cNvGraphicFramePr>
            <a:graphicFrameLocks noChangeAspect="1"/>
          </p:cNvGraphicFramePr>
          <p:nvPr>
            <p:extLst/>
          </p:nvPr>
        </p:nvGraphicFramePr>
        <p:xfrm>
          <a:off x="3521075" y="5853113"/>
          <a:ext cx="1030288" cy="361950"/>
        </p:xfrm>
        <a:graphic>
          <a:graphicData uri="http://schemas.openxmlformats.org/presentationml/2006/ole">
            <mc:AlternateContent xmlns:mc="http://schemas.openxmlformats.org/markup-compatibility/2006">
              <mc:Choice xmlns:v="urn:schemas-microsoft-com:vml" Requires="v">
                <p:oleObj spid="_x0000_s36272" name="Equation" r:id="rId31" imgW="622080" imgH="215640" progId="Equation.3">
                  <p:embed/>
                </p:oleObj>
              </mc:Choice>
              <mc:Fallback>
                <p:oleObj name="Equation" r:id="rId31" imgW="622080" imgH="215640" progId="Equation.3">
                  <p:embed/>
                  <p:pic>
                    <p:nvPicPr>
                      <p:cNvPr id="61" name="Object 60"/>
                      <p:cNvPicPr>
                        <a:picLocks noChangeAspect="1" noChangeArrowheads="1"/>
                      </p:cNvPicPr>
                      <p:nvPr/>
                    </p:nvPicPr>
                    <p:blipFill>
                      <a:blip r:embed="rId32"/>
                      <a:srcRect/>
                      <a:stretch>
                        <a:fillRect/>
                      </a:stretch>
                    </p:blipFill>
                    <p:spPr bwMode="auto">
                      <a:xfrm>
                        <a:off x="3521075" y="5853113"/>
                        <a:ext cx="1030288" cy="361950"/>
                      </a:xfrm>
                      <a:prstGeom prst="rect">
                        <a:avLst/>
                      </a:prstGeom>
                      <a:noFill/>
                      <a:ln>
                        <a:noFill/>
                      </a:ln>
                    </p:spPr>
                  </p:pic>
                </p:oleObj>
              </mc:Fallback>
            </mc:AlternateContent>
          </a:graphicData>
        </a:graphic>
      </p:graphicFrame>
      <p:graphicFrame>
        <p:nvGraphicFramePr>
          <p:cNvPr id="62" name="Object 61"/>
          <p:cNvGraphicFramePr>
            <a:graphicFrameLocks noChangeAspect="1"/>
          </p:cNvGraphicFramePr>
          <p:nvPr>
            <p:extLst/>
          </p:nvPr>
        </p:nvGraphicFramePr>
        <p:xfrm>
          <a:off x="5080794" y="5865342"/>
          <a:ext cx="1303337" cy="317500"/>
        </p:xfrm>
        <a:graphic>
          <a:graphicData uri="http://schemas.openxmlformats.org/presentationml/2006/ole">
            <mc:AlternateContent xmlns:mc="http://schemas.openxmlformats.org/markup-compatibility/2006">
              <mc:Choice xmlns:v="urn:schemas-microsoft-com:vml" Requires="v">
                <p:oleObj spid="_x0000_s36273" name="Kaava" r:id="rId33" imgW="787320" imgH="190440" progId="Equation.3">
                  <p:embed/>
                </p:oleObj>
              </mc:Choice>
              <mc:Fallback>
                <p:oleObj name="Kaava" r:id="rId33" imgW="787320" imgH="190440" progId="Equation.3">
                  <p:embed/>
                  <p:pic>
                    <p:nvPicPr>
                      <p:cNvPr id="62" name="Object 61"/>
                      <p:cNvPicPr>
                        <a:picLocks noChangeAspect="1" noChangeArrowheads="1"/>
                      </p:cNvPicPr>
                      <p:nvPr/>
                    </p:nvPicPr>
                    <p:blipFill>
                      <a:blip r:embed="rId34"/>
                      <a:srcRect/>
                      <a:stretch>
                        <a:fillRect/>
                      </a:stretch>
                    </p:blipFill>
                    <p:spPr bwMode="auto">
                      <a:xfrm>
                        <a:off x="5080794" y="5865342"/>
                        <a:ext cx="1303337" cy="317500"/>
                      </a:xfrm>
                      <a:prstGeom prst="rect">
                        <a:avLst/>
                      </a:prstGeom>
                      <a:noFill/>
                      <a:ln>
                        <a:solidFill>
                          <a:srgbClr val="00B050"/>
                        </a:solidFill>
                      </a:ln>
                    </p:spPr>
                  </p:pic>
                </p:oleObj>
              </mc:Fallback>
            </mc:AlternateContent>
          </a:graphicData>
        </a:graphic>
      </p:graphicFrame>
    </p:spTree>
    <p:extLst>
      <p:ext uri="{BB962C8B-B14F-4D97-AF65-F5344CB8AC3E}">
        <p14:creationId xmlns:p14="http://schemas.microsoft.com/office/powerpoint/2010/main" val="2319688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r>
              <a:rPr lang="en-US" dirty="0" smtClean="0">
                <a:sym typeface="Symbol" panose="05050102010706020507" pitchFamily="18" charset="2"/>
              </a:rPr>
              <a:t> </a:t>
            </a:r>
            <a:r>
              <a:rPr lang="en-US" dirty="0"/>
              <a:t/>
            </a:r>
            <a:br>
              <a:rPr lang="en-US" dirty="0"/>
            </a:br>
            <a:endParaRPr lang="en-US" dirty="0"/>
          </a:p>
        </p:txBody>
      </p:sp>
      <p:sp>
        <p:nvSpPr>
          <p:cNvPr id="3"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18" name="Straight Connector 17"/>
          <p:cNvCxnSpPr/>
          <p:nvPr/>
        </p:nvCxnSpPr>
        <p:spPr bwMode="auto">
          <a:xfrm>
            <a:off x="5186957" y="410424"/>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9" name="Straight Connector 18"/>
          <p:cNvCxnSpPr/>
          <p:nvPr/>
        </p:nvCxnSpPr>
        <p:spPr bwMode="auto">
          <a:xfrm>
            <a:off x="5183371" y="1529806"/>
            <a:ext cx="4856919"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2" name="Rectangle 21"/>
          <p:cNvSpPr/>
          <p:nvPr/>
        </p:nvSpPr>
        <p:spPr bwMode="auto">
          <a:xfrm>
            <a:off x="5504920" y="321813"/>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26" name="Object 5"/>
          <p:cNvGraphicFramePr>
            <a:graphicFrameLocks noChangeAspect="1"/>
          </p:cNvGraphicFramePr>
          <p:nvPr>
            <p:extLst>
              <p:ext uri="{D42A27DB-BD31-4B8C-83A1-F6EECF244321}">
                <p14:modId xmlns:p14="http://schemas.microsoft.com/office/powerpoint/2010/main" val="1651795499"/>
              </p:ext>
            </p:extLst>
          </p:nvPr>
        </p:nvGraphicFramePr>
        <p:xfrm>
          <a:off x="5560606" y="38347"/>
          <a:ext cx="320675" cy="246062"/>
        </p:xfrm>
        <a:graphic>
          <a:graphicData uri="http://schemas.openxmlformats.org/presentationml/2006/ole">
            <mc:AlternateContent xmlns:mc="http://schemas.openxmlformats.org/markup-compatibility/2006">
              <mc:Choice xmlns:v="urn:schemas-microsoft-com:vml" Requires="v">
                <p:oleObj spid="_x0000_s36871" name="Kaava" r:id="rId3" imgW="215640" imgH="190440" progId="Equation.3">
                  <p:embed/>
                </p:oleObj>
              </mc:Choice>
              <mc:Fallback>
                <p:oleObj name="Kaava" r:id="rId3" imgW="215640" imgH="190440" progId="Equation.3">
                  <p:embed/>
                  <p:pic>
                    <p:nvPicPr>
                      <p:cNvPr id="0" name=""/>
                      <p:cNvPicPr>
                        <a:picLocks noChangeAspect="1" noChangeArrowheads="1"/>
                      </p:cNvPicPr>
                      <p:nvPr/>
                    </p:nvPicPr>
                    <p:blipFill>
                      <a:blip r:embed="rId4"/>
                      <a:srcRect/>
                      <a:stretch>
                        <a:fillRect/>
                      </a:stretch>
                    </p:blipFill>
                    <p:spPr bwMode="auto">
                      <a:xfrm>
                        <a:off x="5560606" y="38347"/>
                        <a:ext cx="320675" cy="246062"/>
                      </a:xfrm>
                      <a:prstGeom prst="rect">
                        <a:avLst/>
                      </a:prstGeom>
                      <a:noFill/>
                      <a:ln>
                        <a:noFill/>
                      </a:ln>
                      <a:extLst/>
                    </p:spPr>
                  </p:pic>
                </p:oleObj>
              </mc:Fallback>
            </mc:AlternateContent>
          </a:graphicData>
        </a:graphic>
      </p:graphicFrame>
      <p:graphicFrame>
        <p:nvGraphicFramePr>
          <p:cNvPr id="27" name="Object 5"/>
          <p:cNvGraphicFramePr>
            <a:graphicFrameLocks noChangeAspect="1"/>
          </p:cNvGraphicFramePr>
          <p:nvPr>
            <p:extLst>
              <p:ext uri="{D42A27DB-BD31-4B8C-83A1-F6EECF244321}">
                <p14:modId xmlns:p14="http://schemas.microsoft.com/office/powerpoint/2010/main" val="2617545726"/>
              </p:ext>
            </p:extLst>
          </p:nvPr>
        </p:nvGraphicFramePr>
        <p:xfrm>
          <a:off x="9452735" y="878172"/>
          <a:ext cx="252412" cy="250825"/>
        </p:xfrm>
        <a:graphic>
          <a:graphicData uri="http://schemas.openxmlformats.org/presentationml/2006/ole">
            <mc:AlternateContent xmlns:mc="http://schemas.openxmlformats.org/markup-compatibility/2006">
              <mc:Choice xmlns:v="urn:schemas-microsoft-com:vml" Requires="v">
                <p:oleObj spid="_x0000_s36872" name="Kaava" r:id="rId5" imgW="164880" imgH="190440" progId="Equation.3">
                  <p:embed/>
                </p:oleObj>
              </mc:Choice>
              <mc:Fallback>
                <p:oleObj name="Kaava" r:id="rId5" imgW="164880" imgH="190440" progId="Equation.3">
                  <p:embed/>
                  <p:pic>
                    <p:nvPicPr>
                      <p:cNvPr id="0" name=""/>
                      <p:cNvPicPr>
                        <a:picLocks noChangeAspect="1" noChangeArrowheads="1"/>
                      </p:cNvPicPr>
                      <p:nvPr/>
                    </p:nvPicPr>
                    <p:blipFill>
                      <a:blip r:embed="rId6"/>
                      <a:srcRect/>
                      <a:stretch>
                        <a:fillRect/>
                      </a:stretch>
                    </p:blipFill>
                    <p:spPr bwMode="auto">
                      <a:xfrm>
                        <a:off x="9452735" y="878172"/>
                        <a:ext cx="252412" cy="250825"/>
                      </a:xfrm>
                      <a:prstGeom prst="rect">
                        <a:avLst/>
                      </a:prstGeom>
                      <a:noFill/>
                      <a:ln>
                        <a:noFill/>
                      </a:ln>
                      <a:extLst/>
                    </p:spPr>
                  </p:pic>
                </p:oleObj>
              </mc:Fallback>
            </mc:AlternateContent>
          </a:graphicData>
        </a:graphic>
      </p:graphicFrame>
      <p:cxnSp>
        <p:nvCxnSpPr>
          <p:cNvPr id="29" name="Straight Arrow Connector 28"/>
          <p:cNvCxnSpPr/>
          <p:nvPr/>
        </p:nvCxnSpPr>
        <p:spPr bwMode="auto">
          <a:xfrm>
            <a:off x="9310631" y="509758"/>
            <a:ext cx="14246" cy="85230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graphicFrame>
        <p:nvGraphicFramePr>
          <p:cNvPr id="31" name="Object 5"/>
          <p:cNvGraphicFramePr>
            <a:graphicFrameLocks noChangeAspect="1"/>
          </p:cNvGraphicFramePr>
          <p:nvPr>
            <p:extLst>
              <p:ext uri="{D42A27DB-BD31-4B8C-83A1-F6EECF244321}">
                <p14:modId xmlns:p14="http://schemas.microsoft.com/office/powerpoint/2010/main" val="1863683332"/>
              </p:ext>
            </p:extLst>
          </p:nvPr>
        </p:nvGraphicFramePr>
        <p:xfrm>
          <a:off x="4548844" y="793939"/>
          <a:ext cx="280987" cy="279400"/>
        </p:xfrm>
        <a:graphic>
          <a:graphicData uri="http://schemas.openxmlformats.org/presentationml/2006/ole">
            <mc:AlternateContent xmlns:mc="http://schemas.openxmlformats.org/markup-compatibility/2006">
              <mc:Choice xmlns:v="urn:schemas-microsoft-com:vml" Requires="v">
                <p:oleObj spid="_x0000_s36873" name="Kaava" r:id="rId7" imgW="190440" imgH="215640" progId="Equation.3">
                  <p:embed/>
                </p:oleObj>
              </mc:Choice>
              <mc:Fallback>
                <p:oleObj name="Kaava" r:id="rId7" imgW="190440" imgH="215640" progId="Equation.3">
                  <p:embed/>
                  <p:pic>
                    <p:nvPicPr>
                      <p:cNvPr id="0" name=""/>
                      <p:cNvPicPr>
                        <a:picLocks noChangeAspect="1" noChangeArrowheads="1"/>
                      </p:cNvPicPr>
                      <p:nvPr/>
                    </p:nvPicPr>
                    <p:blipFill>
                      <a:blip r:embed="rId8"/>
                      <a:srcRect/>
                      <a:stretch>
                        <a:fillRect/>
                      </a:stretch>
                    </p:blipFill>
                    <p:spPr bwMode="auto">
                      <a:xfrm>
                        <a:off x="4548844" y="793939"/>
                        <a:ext cx="280987" cy="279400"/>
                      </a:xfrm>
                      <a:prstGeom prst="rect">
                        <a:avLst/>
                      </a:prstGeom>
                      <a:noFill/>
                      <a:ln>
                        <a:noFill/>
                      </a:ln>
                      <a:extLst/>
                    </p:spPr>
                  </p:pic>
                </p:oleObj>
              </mc:Fallback>
            </mc:AlternateContent>
          </a:graphicData>
        </a:graphic>
      </p:graphicFrame>
      <p:graphicFrame>
        <p:nvGraphicFramePr>
          <p:cNvPr id="33" name="Object 5"/>
          <p:cNvGraphicFramePr>
            <a:graphicFrameLocks noChangeAspect="1"/>
          </p:cNvGraphicFramePr>
          <p:nvPr>
            <p:extLst>
              <p:ext uri="{D42A27DB-BD31-4B8C-83A1-F6EECF244321}">
                <p14:modId xmlns:p14="http://schemas.microsoft.com/office/powerpoint/2010/main" val="1114252454"/>
              </p:ext>
            </p:extLst>
          </p:nvPr>
        </p:nvGraphicFramePr>
        <p:xfrm>
          <a:off x="8989990" y="76864"/>
          <a:ext cx="134937" cy="250825"/>
        </p:xfrm>
        <a:graphic>
          <a:graphicData uri="http://schemas.openxmlformats.org/presentationml/2006/ole">
            <mc:AlternateContent xmlns:mc="http://schemas.openxmlformats.org/markup-compatibility/2006">
              <mc:Choice xmlns:v="urn:schemas-microsoft-com:vml" Requires="v">
                <p:oleObj spid="_x0000_s36874" name="Kaava" r:id="rId9" imgW="88560" imgH="190440" progId="Equation.3">
                  <p:embed/>
                </p:oleObj>
              </mc:Choice>
              <mc:Fallback>
                <p:oleObj name="Kaava" r:id="rId9" imgW="88560" imgH="190440" progId="Equation.3">
                  <p:embed/>
                  <p:pic>
                    <p:nvPicPr>
                      <p:cNvPr id="0" name=""/>
                      <p:cNvPicPr>
                        <a:picLocks noChangeAspect="1" noChangeArrowheads="1"/>
                      </p:cNvPicPr>
                      <p:nvPr/>
                    </p:nvPicPr>
                    <p:blipFill>
                      <a:blip r:embed="rId10"/>
                      <a:srcRect/>
                      <a:stretch>
                        <a:fillRect/>
                      </a:stretch>
                    </p:blipFill>
                    <p:spPr bwMode="auto">
                      <a:xfrm>
                        <a:off x="8989990" y="76864"/>
                        <a:ext cx="134937" cy="250825"/>
                      </a:xfrm>
                      <a:prstGeom prst="rect">
                        <a:avLst/>
                      </a:prstGeom>
                      <a:noFill/>
                      <a:ln>
                        <a:noFill/>
                      </a:ln>
                      <a:extLst/>
                    </p:spPr>
                  </p:pic>
                </p:oleObj>
              </mc:Fallback>
            </mc:AlternateContent>
          </a:graphicData>
        </a:graphic>
      </p:graphicFrame>
      <p:graphicFrame>
        <p:nvGraphicFramePr>
          <p:cNvPr id="34" name="Object 5"/>
          <p:cNvGraphicFramePr>
            <a:graphicFrameLocks noChangeAspect="1"/>
          </p:cNvGraphicFramePr>
          <p:nvPr>
            <p:extLst>
              <p:ext uri="{D42A27DB-BD31-4B8C-83A1-F6EECF244321}">
                <p14:modId xmlns:p14="http://schemas.microsoft.com/office/powerpoint/2010/main" val="323001774"/>
              </p:ext>
            </p:extLst>
          </p:nvPr>
        </p:nvGraphicFramePr>
        <p:xfrm>
          <a:off x="6250747" y="176497"/>
          <a:ext cx="207963" cy="179388"/>
        </p:xfrm>
        <a:graphic>
          <a:graphicData uri="http://schemas.openxmlformats.org/presentationml/2006/ole">
            <mc:AlternateContent xmlns:mc="http://schemas.openxmlformats.org/markup-compatibility/2006">
              <mc:Choice xmlns:v="urn:schemas-microsoft-com:vml" Requires="v">
                <p:oleObj spid="_x0000_s36875" name="Kaava" r:id="rId11" imgW="139680" imgH="139680" progId="Equation.3">
                  <p:embed/>
                </p:oleObj>
              </mc:Choice>
              <mc:Fallback>
                <p:oleObj name="Kaava" r:id="rId11" imgW="139680" imgH="139680" progId="Equation.3">
                  <p:embed/>
                  <p:pic>
                    <p:nvPicPr>
                      <p:cNvPr id="0" name=""/>
                      <p:cNvPicPr>
                        <a:picLocks noChangeAspect="1" noChangeArrowheads="1"/>
                      </p:cNvPicPr>
                      <p:nvPr/>
                    </p:nvPicPr>
                    <p:blipFill>
                      <a:blip r:embed="rId12"/>
                      <a:srcRect/>
                      <a:stretch>
                        <a:fillRect/>
                      </a:stretch>
                    </p:blipFill>
                    <p:spPr bwMode="auto">
                      <a:xfrm>
                        <a:off x="6250747" y="176497"/>
                        <a:ext cx="207963" cy="179388"/>
                      </a:xfrm>
                      <a:prstGeom prst="rect">
                        <a:avLst/>
                      </a:prstGeom>
                      <a:noFill/>
                      <a:ln>
                        <a:noFill/>
                      </a:ln>
                      <a:extLst/>
                    </p:spPr>
                  </p:pic>
                </p:oleObj>
              </mc:Fallback>
            </mc:AlternateContent>
          </a:graphicData>
        </a:graphic>
      </p:graphicFrame>
      <p:sp>
        <p:nvSpPr>
          <p:cNvPr id="35" name="Rectangle 34"/>
          <p:cNvSpPr/>
          <p:nvPr/>
        </p:nvSpPr>
        <p:spPr bwMode="auto">
          <a:xfrm>
            <a:off x="6643350" y="320676"/>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36" name="Object 5"/>
          <p:cNvGraphicFramePr>
            <a:graphicFrameLocks noChangeAspect="1"/>
          </p:cNvGraphicFramePr>
          <p:nvPr>
            <p:extLst>
              <p:ext uri="{D42A27DB-BD31-4B8C-83A1-F6EECF244321}">
                <p14:modId xmlns:p14="http://schemas.microsoft.com/office/powerpoint/2010/main" val="804233924"/>
              </p:ext>
            </p:extLst>
          </p:nvPr>
        </p:nvGraphicFramePr>
        <p:xfrm>
          <a:off x="6680960" y="36797"/>
          <a:ext cx="357187" cy="246063"/>
        </p:xfrm>
        <a:graphic>
          <a:graphicData uri="http://schemas.openxmlformats.org/presentationml/2006/ole">
            <mc:AlternateContent xmlns:mc="http://schemas.openxmlformats.org/markup-compatibility/2006">
              <mc:Choice xmlns:v="urn:schemas-microsoft-com:vml" Requires="v">
                <p:oleObj spid="_x0000_s36876" name="Kaava" r:id="rId13" imgW="241200" imgH="190440" progId="Equation.3">
                  <p:embed/>
                </p:oleObj>
              </mc:Choice>
              <mc:Fallback>
                <p:oleObj name="Kaava" r:id="rId13" imgW="241200" imgH="190440" progId="Equation.3">
                  <p:embed/>
                  <p:pic>
                    <p:nvPicPr>
                      <p:cNvPr id="0" name=""/>
                      <p:cNvPicPr>
                        <a:picLocks noChangeAspect="1" noChangeArrowheads="1"/>
                      </p:cNvPicPr>
                      <p:nvPr/>
                    </p:nvPicPr>
                    <p:blipFill>
                      <a:blip r:embed="rId14"/>
                      <a:srcRect/>
                      <a:stretch>
                        <a:fillRect/>
                      </a:stretch>
                    </p:blipFill>
                    <p:spPr bwMode="auto">
                      <a:xfrm>
                        <a:off x="6680960" y="36797"/>
                        <a:ext cx="357187" cy="246063"/>
                      </a:xfrm>
                      <a:prstGeom prst="rect">
                        <a:avLst/>
                      </a:prstGeom>
                      <a:noFill/>
                      <a:ln>
                        <a:noFill/>
                      </a:ln>
                      <a:extLst/>
                    </p:spPr>
                  </p:pic>
                </p:oleObj>
              </mc:Fallback>
            </mc:AlternateContent>
          </a:graphicData>
        </a:graphic>
      </p:graphicFrame>
      <p:sp>
        <p:nvSpPr>
          <p:cNvPr id="37" name="Rectangle 36"/>
          <p:cNvSpPr/>
          <p:nvPr/>
        </p:nvSpPr>
        <p:spPr bwMode="auto">
          <a:xfrm>
            <a:off x="7375994" y="320676"/>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38" name="Object 5"/>
          <p:cNvGraphicFramePr>
            <a:graphicFrameLocks noChangeAspect="1"/>
          </p:cNvGraphicFramePr>
          <p:nvPr>
            <p:extLst>
              <p:ext uri="{D42A27DB-BD31-4B8C-83A1-F6EECF244321}">
                <p14:modId xmlns:p14="http://schemas.microsoft.com/office/powerpoint/2010/main" val="1621587067"/>
              </p:ext>
            </p:extLst>
          </p:nvPr>
        </p:nvGraphicFramePr>
        <p:xfrm>
          <a:off x="7439785" y="20922"/>
          <a:ext cx="303212" cy="277813"/>
        </p:xfrm>
        <a:graphic>
          <a:graphicData uri="http://schemas.openxmlformats.org/presentationml/2006/ole">
            <mc:AlternateContent xmlns:mc="http://schemas.openxmlformats.org/markup-compatibility/2006">
              <mc:Choice xmlns:v="urn:schemas-microsoft-com:vml" Requires="v">
                <p:oleObj spid="_x0000_s36877" name="Kaava" r:id="rId15" imgW="203040" imgH="215640" progId="Equation.3">
                  <p:embed/>
                </p:oleObj>
              </mc:Choice>
              <mc:Fallback>
                <p:oleObj name="Kaava" r:id="rId15" imgW="203040" imgH="215640" progId="Equation.3">
                  <p:embed/>
                  <p:pic>
                    <p:nvPicPr>
                      <p:cNvPr id="0" name=""/>
                      <p:cNvPicPr>
                        <a:picLocks noChangeAspect="1" noChangeArrowheads="1"/>
                      </p:cNvPicPr>
                      <p:nvPr/>
                    </p:nvPicPr>
                    <p:blipFill>
                      <a:blip r:embed="rId16"/>
                      <a:srcRect/>
                      <a:stretch>
                        <a:fillRect/>
                      </a:stretch>
                    </p:blipFill>
                    <p:spPr bwMode="auto">
                      <a:xfrm>
                        <a:off x="7439785" y="20922"/>
                        <a:ext cx="303212" cy="277813"/>
                      </a:xfrm>
                      <a:prstGeom prst="rect">
                        <a:avLst/>
                      </a:prstGeom>
                      <a:noFill/>
                      <a:ln>
                        <a:noFill/>
                      </a:ln>
                      <a:extLst/>
                    </p:spPr>
                  </p:pic>
                </p:oleObj>
              </mc:Fallback>
            </mc:AlternateContent>
          </a:graphicData>
        </a:graphic>
      </p:graphicFrame>
      <p:cxnSp>
        <p:nvCxnSpPr>
          <p:cNvPr id="39" name="Straight Connector 38"/>
          <p:cNvCxnSpPr/>
          <p:nvPr/>
        </p:nvCxnSpPr>
        <p:spPr bwMode="auto">
          <a:xfrm>
            <a:off x="7808042" y="410424"/>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40" name="Rectangle 39"/>
          <p:cNvSpPr/>
          <p:nvPr/>
        </p:nvSpPr>
        <p:spPr bwMode="auto">
          <a:xfrm>
            <a:off x="8109030" y="305644"/>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41" name="Object 5"/>
          <p:cNvGraphicFramePr>
            <a:graphicFrameLocks noChangeAspect="1"/>
          </p:cNvGraphicFramePr>
          <p:nvPr>
            <p:extLst>
              <p:ext uri="{D42A27DB-BD31-4B8C-83A1-F6EECF244321}">
                <p14:modId xmlns:p14="http://schemas.microsoft.com/office/powerpoint/2010/main" val="1270456209"/>
              </p:ext>
            </p:extLst>
          </p:nvPr>
        </p:nvGraphicFramePr>
        <p:xfrm>
          <a:off x="8157335" y="36797"/>
          <a:ext cx="395287" cy="246063"/>
        </p:xfrm>
        <a:graphic>
          <a:graphicData uri="http://schemas.openxmlformats.org/presentationml/2006/ole">
            <mc:AlternateContent xmlns:mc="http://schemas.openxmlformats.org/markup-compatibility/2006">
              <mc:Choice xmlns:v="urn:schemas-microsoft-com:vml" Requires="v">
                <p:oleObj spid="_x0000_s36878" name="Kaava" r:id="rId17" imgW="266400" imgH="190440" progId="Equation.3">
                  <p:embed/>
                </p:oleObj>
              </mc:Choice>
              <mc:Fallback>
                <p:oleObj name="Kaava" r:id="rId17" imgW="266400" imgH="190440" progId="Equation.3">
                  <p:embed/>
                  <p:pic>
                    <p:nvPicPr>
                      <p:cNvPr id="0" name=""/>
                      <p:cNvPicPr>
                        <a:picLocks noChangeAspect="1" noChangeArrowheads="1"/>
                      </p:cNvPicPr>
                      <p:nvPr/>
                    </p:nvPicPr>
                    <p:blipFill>
                      <a:blip r:embed="rId18"/>
                      <a:srcRect/>
                      <a:stretch>
                        <a:fillRect/>
                      </a:stretch>
                    </p:blipFill>
                    <p:spPr bwMode="auto">
                      <a:xfrm>
                        <a:off x="8157335" y="36797"/>
                        <a:ext cx="395287" cy="246063"/>
                      </a:xfrm>
                      <a:prstGeom prst="rect">
                        <a:avLst/>
                      </a:prstGeom>
                      <a:noFill/>
                      <a:ln>
                        <a:noFill/>
                      </a:ln>
                      <a:extLst/>
                    </p:spPr>
                  </p:pic>
                </p:oleObj>
              </mc:Fallback>
            </mc:AlternateContent>
          </a:graphicData>
        </a:graphic>
      </p:graphicFrame>
      <p:cxnSp>
        <p:nvCxnSpPr>
          <p:cNvPr id="42" name="Straight Arrow Connector 41"/>
          <p:cNvCxnSpPr/>
          <p:nvPr/>
        </p:nvCxnSpPr>
        <p:spPr bwMode="auto">
          <a:xfrm flipV="1">
            <a:off x="8759311" y="402681"/>
            <a:ext cx="329710" cy="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9" name="Straight Connector 48"/>
          <p:cNvCxnSpPr/>
          <p:nvPr/>
        </p:nvCxnSpPr>
        <p:spPr bwMode="auto">
          <a:xfrm>
            <a:off x="5183371" y="408917"/>
            <a:ext cx="0" cy="1120889"/>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678" name="Oval 28677"/>
          <p:cNvSpPr/>
          <p:nvPr/>
        </p:nvSpPr>
        <p:spPr bwMode="auto">
          <a:xfrm>
            <a:off x="4929965" y="769394"/>
            <a:ext cx="465565" cy="346479"/>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a:t>
            </a:r>
          </a:p>
        </p:txBody>
      </p:sp>
      <p:graphicFrame>
        <p:nvGraphicFramePr>
          <p:cNvPr id="52" name="Object 5"/>
          <p:cNvGraphicFramePr>
            <a:graphicFrameLocks noChangeAspect="1"/>
          </p:cNvGraphicFramePr>
          <p:nvPr>
            <p:extLst>
              <p:ext uri="{D42A27DB-BD31-4B8C-83A1-F6EECF244321}">
                <p14:modId xmlns:p14="http://schemas.microsoft.com/office/powerpoint/2010/main" val="1608387344"/>
              </p:ext>
            </p:extLst>
          </p:nvPr>
        </p:nvGraphicFramePr>
        <p:xfrm>
          <a:off x="9220895" y="146851"/>
          <a:ext cx="207963" cy="179388"/>
        </p:xfrm>
        <a:graphic>
          <a:graphicData uri="http://schemas.openxmlformats.org/presentationml/2006/ole">
            <mc:AlternateContent xmlns:mc="http://schemas.openxmlformats.org/markup-compatibility/2006">
              <mc:Choice xmlns:v="urn:schemas-microsoft-com:vml" Requires="v">
                <p:oleObj spid="_x0000_s36879" name="Kaava" r:id="rId19" imgW="139680" imgH="139680" progId="Equation.3">
                  <p:embed/>
                </p:oleObj>
              </mc:Choice>
              <mc:Fallback>
                <p:oleObj name="Kaava" r:id="rId19" imgW="139680" imgH="139680" progId="Equation.3">
                  <p:embed/>
                  <p:pic>
                    <p:nvPicPr>
                      <p:cNvPr id="0" name=""/>
                      <p:cNvPicPr>
                        <a:picLocks noChangeAspect="1" noChangeArrowheads="1"/>
                      </p:cNvPicPr>
                      <p:nvPr/>
                    </p:nvPicPr>
                    <p:blipFill>
                      <a:blip r:embed="rId20"/>
                      <a:srcRect/>
                      <a:stretch>
                        <a:fillRect/>
                      </a:stretch>
                    </p:blipFill>
                    <p:spPr bwMode="auto">
                      <a:xfrm>
                        <a:off x="9220895" y="146851"/>
                        <a:ext cx="207963" cy="179388"/>
                      </a:xfrm>
                      <a:prstGeom prst="rect">
                        <a:avLst/>
                      </a:prstGeom>
                      <a:noFill/>
                      <a:ln>
                        <a:noFill/>
                      </a:ln>
                      <a:extLst/>
                    </p:spPr>
                  </p:pic>
                </p:oleObj>
              </mc:Fallback>
            </mc:AlternateContent>
          </a:graphicData>
        </a:graphic>
      </p:graphicFrame>
      <p:sp>
        <p:nvSpPr>
          <p:cNvPr id="28679" name="Oval 28678"/>
          <p:cNvSpPr/>
          <p:nvPr/>
        </p:nvSpPr>
        <p:spPr bwMode="auto">
          <a:xfrm>
            <a:off x="6303081" y="355885"/>
            <a:ext cx="51647" cy="93775"/>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54" name="Oval 53"/>
          <p:cNvSpPr/>
          <p:nvPr/>
        </p:nvSpPr>
        <p:spPr bwMode="auto">
          <a:xfrm>
            <a:off x="9282719" y="347910"/>
            <a:ext cx="51647" cy="93775"/>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55" name="Object 5"/>
          <p:cNvGraphicFramePr>
            <a:graphicFrameLocks noChangeAspect="1"/>
          </p:cNvGraphicFramePr>
          <p:nvPr>
            <p:extLst>
              <p:ext uri="{D42A27DB-BD31-4B8C-83A1-F6EECF244321}">
                <p14:modId xmlns:p14="http://schemas.microsoft.com/office/powerpoint/2010/main" val="4038364127"/>
              </p:ext>
            </p:extLst>
          </p:nvPr>
        </p:nvGraphicFramePr>
        <p:xfrm>
          <a:off x="6446488" y="885452"/>
          <a:ext cx="252412" cy="250825"/>
        </p:xfrm>
        <a:graphic>
          <a:graphicData uri="http://schemas.openxmlformats.org/presentationml/2006/ole">
            <mc:AlternateContent xmlns:mc="http://schemas.openxmlformats.org/markup-compatibility/2006">
              <mc:Choice xmlns:v="urn:schemas-microsoft-com:vml" Requires="v">
                <p:oleObj spid="_x0000_s36880" name="Kaava" r:id="rId21" imgW="164880" imgH="190440" progId="Equation.3">
                  <p:embed/>
                </p:oleObj>
              </mc:Choice>
              <mc:Fallback>
                <p:oleObj name="Kaava" r:id="rId21" imgW="164880" imgH="190440" progId="Equation.3">
                  <p:embed/>
                  <p:pic>
                    <p:nvPicPr>
                      <p:cNvPr id="0" name=""/>
                      <p:cNvPicPr>
                        <a:picLocks noChangeAspect="1" noChangeArrowheads="1"/>
                      </p:cNvPicPr>
                      <p:nvPr/>
                    </p:nvPicPr>
                    <p:blipFill>
                      <a:blip r:embed="rId22"/>
                      <a:srcRect/>
                      <a:stretch>
                        <a:fillRect/>
                      </a:stretch>
                    </p:blipFill>
                    <p:spPr bwMode="auto">
                      <a:xfrm>
                        <a:off x="6446488" y="885452"/>
                        <a:ext cx="252412" cy="250825"/>
                      </a:xfrm>
                      <a:prstGeom prst="rect">
                        <a:avLst/>
                      </a:prstGeom>
                      <a:noFill/>
                      <a:ln>
                        <a:noFill/>
                      </a:ln>
                      <a:extLst/>
                    </p:spPr>
                  </p:pic>
                </p:oleObj>
              </mc:Fallback>
            </mc:AlternateContent>
          </a:graphicData>
        </a:graphic>
      </p:graphicFrame>
      <p:cxnSp>
        <p:nvCxnSpPr>
          <p:cNvPr id="56" name="Straight Arrow Connector 55"/>
          <p:cNvCxnSpPr/>
          <p:nvPr/>
        </p:nvCxnSpPr>
        <p:spPr bwMode="auto">
          <a:xfrm>
            <a:off x="6304384" y="517038"/>
            <a:ext cx="14246" cy="85230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graphicFrame>
        <p:nvGraphicFramePr>
          <p:cNvPr id="10" name="Object 9"/>
          <p:cNvGraphicFramePr>
            <a:graphicFrameLocks noChangeAspect="1"/>
          </p:cNvGraphicFramePr>
          <p:nvPr>
            <p:extLst>
              <p:ext uri="{D42A27DB-BD31-4B8C-83A1-F6EECF244321}">
                <p14:modId xmlns:p14="http://schemas.microsoft.com/office/powerpoint/2010/main" val="1278269888"/>
              </p:ext>
            </p:extLst>
          </p:nvPr>
        </p:nvGraphicFramePr>
        <p:xfrm>
          <a:off x="1073150" y="1717675"/>
          <a:ext cx="774700" cy="339725"/>
        </p:xfrm>
        <a:graphic>
          <a:graphicData uri="http://schemas.openxmlformats.org/presentationml/2006/ole">
            <mc:AlternateContent xmlns:mc="http://schemas.openxmlformats.org/markup-compatibility/2006">
              <mc:Choice xmlns:v="urn:schemas-microsoft-com:vml" Requires="v">
                <p:oleObj spid="_x0000_s36881" name="Kaava" r:id="rId23" imgW="545760" imgH="241200" progId="Equation.3">
                  <p:embed/>
                </p:oleObj>
              </mc:Choice>
              <mc:Fallback>
                <p:oleObj name="Kaava" r:id="rId23" imgW="545760" imgH="241200" progId="Equation.3">
                  <p:embed/>
                  <p:pic>
                    <p:nvPicPr>
                      <p:cNvPr id="0" name="Object 3"/>
                      <p:cNvPicPr>
                        <a:picLocks noChangeAspect="1" noChangeArrowheads="1"/>
                      </p:cNvPicPr>
                      <p:nvPr/>
                    </p:nvPicPr>
                    <p:blipFill>
                      <a:blip r:embed="rId24"/>
                      <a:srcRect/>
                      <a:stretch>
                        <a:fillRect/>
                      </a:stretch>
                    </p:blipFill>
                    <p:spPr bwMode="auto">
                      <a:xfrm>
                        <a:off x="1073150" y="1717675"/>
                        <a:ext cx="774700" cy="339725"/>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58991796"/>
              </p:ext>
            </p:extLst>
          </p:nvPr>
        </p:nvGraphicFramePr>
        <p:xfrm>
          <a:off x="923924" y="2392362"/>
          <a:ext cx="6143785" cy="679821"/>
        </p:xfrm>
        <a:graphic>
          <a:graphicData uri="http://schemas.openxmlformats.org/presentationml/2006/ole">
            <mc:AlternateContent xmlns:mc="http://schemas.openxmlformats.org/markup-compatibility/2006">
              <mc:Choice xmlns:v="urn:schemas-microsoft-com:vml" Requires="v">
                <p:oleObj spid="_x0000_s36882" name="Equation" r:id="rId25" imgW="4051080" imgH="444240" progId="Equation.3">
                  <p:embed/>
                </p:oleObj>
              </mc:Choice>
              <mc:Fallback>
                <p:oleObj name="Equation" r:id="rId25" imgW="4051080" imgH="444240" progId="Equation.3">
                  <p:embed/>
                  <p:pic>
                    <p:nvPicPr>
                      <p:cNvPr id="0" name="Object 5"/>
                      <p:cNvPicPr>
                        <a:picLocks noChangeAspect="1" noChangeArrowheads="1"/>
                      </p:cNvPicPr>
                      <p:nvPr/>
                    </p:nvPicPr>
                    <p:blipFill>
                      <a:blip r:embed="rId26"/>
                      <a:srcRect/>
                      <a:stretch>
                        <a:fillRect/>
                      </a:stretch>
                    </p:blipFill>
                    <p:spPr bwMode="auto">
                      <a:xfrm>
                        <a:off x="923924" y="2392362"/>
                        <a:ext cx="6143785" cy="679821"/>
                      </a:xfrm>
                      <a:prstGeom prst="rect">
                        <a:avLst/>
                      </a:prstGeom>
                      <a:noFill/>
                    </p:spPr>
                  </p:pic>
                </p:oleObj>
              </mc:Fallback>
            </mc:AlternateContent>
          </a:graphicData>
        </a:graphic>
      </p:graphicFrame>
      <p:graphicFrame>
        <p:nvGraphicFramePr>
          <p:cNvPr id="45" name="Object 44"/>
          <p:cNvGraphicFramePr>
            <a:graphicFrameLocks noChangeAspect="1"/>
          </p:cNvGraphicFramePr>
          <p:nvPr>
            <p:extLst>
              <p:ext uri="{D42A27DB-BD31-4B8C-83A1-F6EECF244321}">
                <p14:modId xmlns:p14="http://schemas.microsoft.com/office/powerpoint/2010/main" val="3301887702"/>
              </p:ext>
            </p:extLst>
          </p:nvPr>
        </p:nvGraphicFramePr>
        <p:xfrm>
          <a:off x="2959894" y="1705570"/>
          <a:ext cx="1303337" cy="317500"/>
        </p:xfrm>
        <a:graphic>
          <a:graphicData uri="http://schemas.openxmlformats.org/presentationml/2006/ole">
            <mc:AlternateContent xmlns:mc="http://schemas.openxmlformats.org/markup-compatibility/2006">
              <mc:Choice xmlns:v="urn:schemas-microsoft-com:vml" Requires="v">
                <p:oleObj spid="_x0000_s36883" name="Kaava" r:id="rId27" imgW="787320" imgH="190440" progId="Equation.3">
                  <p:embed/>
                </p:oleObj>
              </mc:Choice>
              <mc:Fallback>
                <p:oleObj name="Kaava" r:id="rId27" imgW="787320" imgH="190440" progId="Equation.3">
                  <p:embed/>
                  <p:pic>
                    <p:nvPicPr>
                      <p:cNvPr id="0" name=""/>
                      <p:cNvPicPr>
                        <a:picLocks noChangeAspect="1" noChangeArrowheads="1"/>
                      </p:cNvPicPr>
                      <p:nvPr/>
                    </p:nvPicPr>
                    <p:blipFill>
                      <a:blip r:embed="rId28"/>
                      <a:srcRect/>
                      <a:stretch>
                        <a:fillRect/>
                      </a:stretch>
                    </p:blipFill>
                    <p:spPr bwMode="auto">
                      <a:xfrm>
                        <a:off x="2959894" y="1705570"/>
                        <a:ext cx="1303337" cy="317500"/>
                      </a:xfrm>
                      <a:prstGeom prst="rect">
                        <a:avLst/>
                      </a:prstGeom>
                      <a:noFill/>
                      <a:ln>
                        <a:solidFill>
                          <a:srgbClr val="00B050"/>
                        </a:solidFill>
                      </a:ln>
                    </p:spPr>
                  </p:pic>
                </p:oleObj>
              </mc:Fallback>
            </mc:AlternateContent>
          </a:graphicData>
        </a:graphic>
      </p:graphicFrame>
      <p:cxnSp>
        <p:nvCxnSpPr>
          <p:cNvPr id="15" name="Straight Arrow Connector 14"/>
          <p:cNvCxnSpPr/>
          <p:nvPr/>
        </p:nvCxnSpPr>
        <p:spPr bwMode="auto">
          <a:xfrm>
            <a:off x="3728864" y="2097733"/>
            <a:ext cx="495944" cy="357834"/>
          </a:xfrm>
          <a:prstGeom prst="straightConnector1">
            <a:avLst/>
          </a:prstGeom>
          <a:solidFill>
            <a:schemeClr val="accent1"/>
          </a:solidFill>
          <a:ln w="9525" cap="flat" cmpd="sng" algn="ctr">
            <a:solidFill>
              <a:srgbClr val="00B050"/>
            </a:solidFill>
            <a:prstDash val="solid"/>
            <a:round/>
            <a:headEnd type="none" w="med" len="med"/>
            <a:tailEnd type="triangle"/>
          </a:ln>
          <a:effectLst/>
        </p:spPr>
      </p:cxnSp>
      <p:cxnSp>
        <p:nvCxnSpPr>
          <p:cNvPr id="48" name="Straight Arrow Connector 47"/>
          <p:cNvCxnSpPr/>
          <p:nvPr/>
        </p:nvCxnSpPr>
        <p:spPr bwMode="auto">
          <a:xfrm>
            <a:off x="3995816" y="2114195"/>
            <a:ext cx="2483306" cy="378701"/>
          </a:xfrm>
          <a:prstGeom prst="straightConnector1">
            <a:avLst/>
          </a:prstGeom>
          <a:solidFill>
            <a:schemeClr val="accent1"/>
          </a:solidFill>
          <a:ln w="9525" cap="flat" cmpd="sng" algn="ctr">
            <a:solidFill>
              <a:srgbClr val="00B050"/>
            </a:solidFill>
            <a:prstDash val="solid"/>
            <a:round/>
            <a:headEnd type="none" w="med" len="med"/>
            <a:tailEnd type="triangle"/>
          </a:ln>
          <a:effectLst/>
        </p:spPr>
      </p:cxnSp>
      <p:graphicFrame>
        <p:nvGraphicFramePr>
          <p:cNvPr id="23" name="Object 22"/>
          <p:cNvGraphicFramePr>
            <a:graphicFrameLocks noChangeAspect="1"/>
          </p:cNvGraphicFramePr>
          <p:nvPr>
            <p:extLst>
              <p:ext uri="{D42A27DB-BD31-4B8C-83A1-F6EECF244321}">
                <p14:modId xmlns:p14="http://schemas.microsoft.com/office/powerpoint/2010/main" val="1957615691"/>
              </p:ext>
            </p:extLst>
          </p:nvPr>
        </p:nvGraphicFramePr>
        <p:xfrm>
          <a:off x="1247775" y="3248025"/>
          <a:ext cx="2341257" cy="324991"/>
        </p:xfrm>
        <a:graphic>
          <a:graphicData uri="http://schemas.openxmlformats.org/presentationml/2006/ole">
            <mc:AlternateContent xmlns:mc="http://schemas.openxmlformats.org/markup-compatibility/2006">
              <mc:Choice xmlns:v="urn:schemas-microsoft-com:vml" Requires="v">
                <p:oleObj spid="_x0000_s36884" name="Kaava" r:id="rId29" imgW="1536480" imgH="215640" progId="Equation.3">
                  <p:embed/>
                </p:oleObj>
              </mc:Choice>
              <mc:Fallback>
                <p:oleObj name="Kaava" r:id="rId29" imgW="1536480" imgH="215640" progId="Equation.3">
                  <p:embed/>
                  <p:pic>
                    <p:nvPicPr>
                      <p:cNvPr id="0" name="Object 33"/>
                      <p:cNvPicPr>
                        <a:picLocks noChangeAspect="1" noChangeArrowheads="1"/>
                      </p:cNvPicPr>
                      <p:nvPr/>
                    </p:nvPicPr>
                    <p:blipFill>
                      <a:blip r:embed="rId30"/>
                      <a:srcRect/>
                      <a:stretch>
                        <a:fillRect/>
                      </a:stretch>
                    </p:blipFill>
                    <p:spPr bwMode="auto">
                      <a:xfrm>
                        <a:off x="1247775" y="3248025"/>
                        <a:ext cx="2341257" cy="324991"/>
                      </a:xfrm>
                      <a:prstGeom prst="rect">
                        <a:avLst/>
                      </a:prstGeom>
                      <a:noFill/>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354553618"/>
              </p:ext>
            </p:extLst>
          </p:nvPr>
        </p:nvGraphicFramePr>
        <p:xfrm>
          <a:off x="1763713" y="3795713"/>
          <a:ext cx="7073892" cy="497383"/>
        </p:xfrm>
        <a:graphic>
          <a:graphicData uri="http://schemas.openxmlformats.org/presentationml/2006/ole">
            <mc:AlternateContent xmlns:mc="http://schemas.openxmlformats.org/markup-compatibility/2006">
              <mc:Choice xmlns:v="urn:schemas-microsoft-com:vml" Requires="v">
                <p:oleObj spid="_x0000_s36885" name="Equation" r:id="rId31" imgW="3657600" imgH="253800" progId="Equation.3">
                  <p:embed/>
                </p:oleObj>
              </mc:Choice>
              <mc:Fallback>
                <p:oleObj name="Equation" r:id="rId31" imgW="3657600" imgH="253800" progId="Equation.3">
                  <p:embed/>
                  <p:pic>
                    <p:nvPicPr>
                      <p:cNvPr id="0" name="Object 35"/>
                      <p:cNvPicPr>
                        <a:picLocks noChangeAspect="1" noChangeArrowheads="1"/>
                      </p:cNvPicPr>
                      <p:nvPr/>
                    </p:nvPicPr>
                    <p:blipFill>
                      <a:blip r:embed="rId32"/>
                      <a:srcRect/>
                      <a:stretch>
                        <a:fillRect/>
                      </a:stretch>
                    </p:blipFill>
                    <p:spPr bwMode="auto">
                      <a:xfrm>
                        <a:off x="1763713" y="3795713"/>
                        <a:ext cx="7073892" cy="497383"/>
                      </a:xfrm>
                      <a:prstGeom prst="rect">
                        <a:avLst/>
                      </a:prstGeom>
                      <a:noFill/>
                      <a:ln>
                        <a:solidFill>
                          <a:srgbClr val="FF0000"/>
                        </a:solidFill>
                      </a:ln>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2806311280"/>
              </p:ext>
            </p:extLst>
          </p:nvPr>
        </p:nvGraphicFramePr>
        <p:xfrm>
          <a:off x="1736724" y="4581525"/>
          <a:ext cx="6348999" cy="717921"/>
        </p:xfrm>
        <a:graphic>
          <a:graphicData uri="http://schemas.openxmlformats.org/presentationml/2006/ole">
            <mc:AlternateContent xmlns:mc="http://schemas.openxmlformats.org/markup-compatibility/2006">
              <mc:Choice xmlns:v="urn:schemas-microsoft-com:vml" Requires="v">
                <p:oleObj spid="_x0000_s36886" name="Equation" r:id="rId33" imgW="3746160" imgH="419040" progId="Equation.3">
                  <p:embed/>
                </p:oleObj>
              </mc:Choice>
              <mc:Fallback>
                <p:oleObj name="Equation" r:id="rId33" imgW="3746160" imgH="419040" progId="Equation.3">
                  <p:embed/>
                  <p:pic>
                    <p:nvPicPr>
                      <p:cNvPr id="0" name="Object 37"/>
                      <p:cNvPicPr>
                        <a:picLocks noChangeAspect="1" noChangeArrowheads="1"/>
                      </p:cNvPicPr>
                      <p:nvPr/>
                    </p:nvPicPr>
                    <p:blipFill>
                      <a:blip r:embed="rId34"/>
                      <a:srcRect/>
                      <a:stretch>
                        <a:fillRect/>
                      </a:stretch>
                    </p:blipFill>
                    <p:spPr bwMode="auto">
                      <a:xfrm>
                        <a:off x="1736724" y="4581525"/>
                        <a:ext cx="6348999" cy="717921"/>
                      </a:xfrm>
                      <a:prstGeom prst="rect">
                        <a:avLst/>
                      </a:prstGeom>
                      <a:noFill/>
                      <a:ln>
                        <a:solidFill>
                          <a:srgbClr val="FF0000"/>
                        </a:solidFill>
                      </a:ln>
                    </p:spPr>
                  </p:pic>
                </p:oleObj>
              </mc:Fallback>
            </mc:AlternateContent>
          </a:graphicData>
        </a:graphic>
      </p:graphicFrame>
      <p:cxnSp>
        <p:nvCxnSpPr>
          <p:cNvPr id="63" name="Straight Arrow Connector 62"/>
          <p:cNvCxnSpPr/>
          <p:nvPr/>
        </p:nvCxnSpPr>
        <p:spPr bwMode="auto">
          <a:xfrm flipH="1">
            <a:off x="2576736" y="2097733"/>
            <a:ext cx="216024" cy="395163"/>
          </a:xfrm>
          <a:prstGeom prst="straightConnector1">
            <a:avLst/>
          </a:prstGeom>
          <a:solidFill>
            <a:schemeClr val="accent1"/>
          </a:solidFill>
          <a:ln w="9525" cap="flat" cmpd="sng" algn="ctr">
            <a:solidFill>
              <a:srgbClr val="00B050"/>
            </a:solidFill>
            <a:prstDash val="solid"/>
            <a:round/>
            <a:headEnd type="none" w="med" len="med"/>
            <a:tailEnd type="triangle"/>
          </a:ln>
          <a:effectLst/>
        </p:spPr>
      </p:cxnSp>
      <p:cxnSp>
        <p:nvCxnSpPr>
          <p:cNvPr id="28675" name="Straight Connector 28674"/>
          <p:cNvCxnSpPr/>
          <p:nvPr/>
        </p:nvCxnSpPr>
        <p:spPr bwMode="auto">
          <a:xfrm flipH="1">
            <a:off x="2432720" y="2852936"/>
            <a:ext cx="216024"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bwMode="auto">
          <a:xfrm flipH="1">
            <a:off x="4224808" y="2852936"/>
            <a:ext cx="648072"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bwMode="auto">
          <a:xfrm flipH="1" flipV="1">
            <a:off x="6479122" y="2852936"/>
            <a:ext cx="485751" cy="37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Left Brace 3"/>
          <p:cNvSpPr/>
          <p:nvPr/>
        </p:nvSpPr>
        <p:spPr bwMode="auto">
          <a:xfrm rot="16200000">
            <a:off x="2598136" y="5379216"/>
            <a:ext cx="376361" cy="27514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dirty="0" smtClean="0">
              <a:ln>
                <a:noFill/>
              </a:ln>
              <a:solidFill>
                <a:schemeClr val="tx1"/>
              </a:solidFill>
              <a:effectLst/>
              <a:latin typeface="Calibri" pitchFamily="34" charset="0"/>
            </a:endParaRPr>
          </a:p>
        </p:txBody>
      </p:sp>
      <p:sp>
        <p:nvSpPr>
          <p:cNvPr id="5" name="TextBox 4"/>
          <p:cNvSpPr txBox="1"/>
          <p:nvPr/>
        </p:nvSpPr>
        <p:spPr>
          <a:xfrm rot="19747430">
            <a:off x="1165288" y="5825703"/>
            <a:ext cx="2724340" cy="430887"/>
          </a:xfrm>
          <a:prstGeom prst="rect">
            <a:avLst/>
          </a:prstGeom>
          <a:noFill/>
        </p:spPr>
        <p:txBody>
          <a:bodyPr wrap="square" rtlCol="0">
            <a:spAutoFit/>
          </a:bodyPr>
          <a:lstStyle/>
          <a:p>
            <a:r>
              <a:rPr lang="fi-FI" sz="1100" dirty="0" smtClean="0"/>
              <a:t>Original </a:t>
            </a:r>
            <a:r>
              <a:rPr lang="fi-FI" sz="1100" dirty="0" err="1" smtClean="0"/>
              <a:t>base</a:t>
            </a:r>
            <a:r>
              <a:rPr lang="fi-FI" sz="1100" dirty="0" smtClean="0"/>
              <a:t> </a:t>
            </a:r>
            <a:r>
              <a:rPr lang="fi-FI" sz="1100" dirty="0" err="1" smtClean="0"/>
              <a:t>value</a:t>
            </a:r>
            <a:r>
              <a:rPr lang="fi-FI" sz="1100" dirty="0" smtClean="0"/>
              <a:t> </a:t>
            </a:r>
          </a:p>
          <a:p>
            <a:r>
              <a:rPr lang="fi-FI" sz="1100" dirty="0" err="1" smtClean="0"/>
              <a:t>was</a:t>
            </a:r>
            <a:r>
              <a:rPr lang="fi-FI" sz="1100" dirty="0" smtClean="0"/>
              <a:t> in 110-kV </a:t>
            </a:r>
            <a:r>
              <a:rPr lang="fi-FI" sz="1100" dirty="0" err="1" smtClean="0"/>
              <a:t>level</a:t>
            </a:r>
            <a:r>
              <a:rPr lang="fi-FI" sz="1100" dirty="0" smtClean="0"/>
              <a:t> (</a:t>
            </a:r>
            <a:r>
              <a:rPr lang="fi-FI" sz="1100" dirty="0" err="1" smtClean="0"/>
              <a:t>the</a:t>
            </a:r>
            <a:r>
              <a:rPr lang="fi-FI" sz="1100" dirty="0" smtClean="0"/>
              <a:t> </a:t>
            </a:r>
            <a:r>
              <a:rPr lang="fi-FI" sz="1100" dirty="0" err="1" smtClean="0"/>
              <a:t>line</a:t>
            </a:r>
            <a:r>
              <a:rPr lang="fi-FI" sz="1100" dirty="0" smtClean="0"/>
              <a:t>)</a:t>
            </a:r>
            <a:endParaRPr lang="fi-FI" sz="1100" dirty="0"/>
          </a:p>
        </p:txBody>
      </p:sp>
      <p:sp>
        <p:nvSpPr>
          <p:cNvPr id="43" name="Left Brace 42"/>
          <p:cNvSpPr/>
          <p:nvPr/>
        </p:nvSpPr>
        <p:spPr bwMode="auto">
          <a:xfrm rot="16200000">
            <a:off x="2921837" y="5207916"/>
            <a:ext cx="394104" cy="940286"/>
          </a:xfrm>
          <a:prstGeom prst="leftBrace">
            <a:avLst>
              <a:gd name="adj1" fmla="val 0"/>
              <a:gd name="adj2" fmla="val 50000"/>
            </a:avLst>
          </a:prstGeom>
          <a:ln w="190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dirty="0" smtClean="0">
              <a:ln>
                <a:noFill/>
              </a:ln>
              <a:solidFill>
                <a:schemeClr val="tx1"/>
              </a:solidFill>
              <a:effectLst/>
              <a:latin typeface="Calibri" pitchFamily="34" charset="0"/>
            </a:endParaRPr>
          </a:p>
        </p:txBody>
      </p:sp>
      <p:sp>
        <p:nvSpPr>
          <p:cNvPr id="46" name="TextBox 45"/>
          <p:cNvSpPr txBox="1"/>
          <p:nvPr/>
        </p:nvSpPr>
        <p:spPr>
          <a:xfrm rot="19747430">
            <a:off x="2351291" y="5667100"/>
            <a:ext cx="2724340" cy="600164"/>
          </a:xfrm>
          <a:prstGeom prst="rect">
            <a:avLst/>
          </a:prstGeom>
          <a:noFill/>
        </p:spPr>
        <p:txBody>
          <a:bodyPr wrap="square" rtlCol="0">
            <a:spAutoFit/>
          </a:bodyPr>
          <a:lstStyle/>
          <a:p>
            <a:r>
              <a:rPr lang="fi-FI" sz="1100" dirty="0" err="1" smtClean="0">
                <a:solidFill>
                  <a:schemeClr val="accent6"/>
                </a:solidFill>
              </a:rPr>
              <a:t>The</a:t>
            </a:r>
            <a:r>
              <a:rPr lang="fi-FI" sz="1100" dirty="0">
                <a:solidFill>
                  <a:schemeClr val="accent6"/>
                </a:solidFill>
              </a:rPr>
              <a:t> </a:t>
            </a:r>
            <a:r>
              <a:rPr lang="fi-FI" sz="1100" dirty="0" smtClean="0">
                <a:solidFill>
                  <a:schemeClr val="accent6"/>
                </a:solidFill>
              </a:rPr>
              <a:t>”</a:t>
            </a:r>
            <a:r>
              <a:rPr lang="fi-FI" sz="1100" dirty="0" err="1" smtClean="0">
                <a:solidFill>
                  <a:schemeClr val="accent6"/>
                </a:solidFill>
              </a:rPr>
              <a:t>new</a:t>
            </a:r>
            <a:r>
              <a:rPr lang="fi-FI" sz="1100" dirty="0" smtClean="0">
                <a:solidFill>
                  <a:schemeClr val="accent6"/>
                </a:solidFill>
              </a:rPr>
              <a:t> ” </a:t>
            </a:r>
            <a:r>
              <a:rPr lang="fi-FI" sz="1100" dirty="0" err="1" smtClean="0">
                <a:solidFill>
                  <a:schemeClr val="accent6"/>
                </a:solidFill>
              </a:rPr>
              <a:t>base</a:t>
            </a:r>
            <a:r>
              <a:rPr lang="fi-FI" sz="1100" dirty="0" smtClean="0">
                <a:solidFill>
                  <a:schemeClr val="accent6"/>
                </a:solidFill>
              </a:rPr>
              <a:t> </a:t>
            </a:r>
            <a:r>
              <a:rPr lang="fi-FI" sz="1100" dirty="0" err="1" smtClean="0">
                <a:solidFill>
                  <a:schemeClr val="accent6"/>
                </a:solidFill>
              </a:rPr>
              <a:t>value</a:t>
            </a:r>
            <a:r>
              <a:rPr lang="fi-FI" sz="1100" dirty="0" smtClean="0">
                <a:solidFill>
                  <a:schemeClr val="accent6"/>
                </a:solidFill>
              </a:rPr>
              <a:t> </a:t>
            </a:r>
          </a:p>
          <a:p>
            <a:r>
              <a:rPr lang="fi-FI" sz="1100" dirty="0" smtClean="0">
                <a:solidFill>
                  <a:schemeClr val="accent6"/>
                </a:solidFill>
              </a:rPr>
              <a:t>in 10.5-kV </a:t>
            </a:r>
            <a:r>
              <a:rPr lang="fi-FI" sz="1100" dirty="0" err="1" smtClean="0">
                <a:solidFill>
                  <a:schemeClr val="accent6"/>
                </a:solidFill>
              </a:rPr>
              <a:t>level</a:t>
            </a:r>
            <a:r>
              <a:rPr lang="fi-FI" sz="1100" dirty="0" smtClean="0">
                <a:solidFill>
                  <a:schemeClr val="accent6"/>
                </a:solidFill>
              </a:rPr>
              <a:t> (at </a:t>
            </a:r>
            <a:r>
              <a:rPr lang="fi-FI" sz="1100" dirty="0" err="1" smtClean="0">
                <a:solidFill>
                  <a:schemeClr val="accent6"/>
                </a:solidFill>
              </a:rPr>
              <a:t>point</a:t>
            </a:r>
            <a:r>
              <a:rPr lang="fi-FI" sz="1100" dirty="0" smtClean="0">
                <a:solidFill>
                  <a:schemeClr val="accent6"/>
                </a:solidFill>
              </a:rPr>
              <a:t> A).</a:t>
            </a:r>
            <a:br>
              <a:rPr lang="fi-FI" sz="1100" dirty="0" smtClean="0">
                <a:solidFill>
                  <a:schemeClr val="accent6"/>
                </a:solidFill>
              </a:rPr>
            </a:br>
            <a:r>
              <a:rPr lang="fi-FI" sz="1100" dirty="0" err="1" smtClean="0">
                <a:solidFill>
                  <a:schemeClr val="accent6"/>
                </a:solidFill>
              </a:rPr>
              <a:t>Note</a:t>
            </a:r>
            <a:r>
              <a:rPr lang="fi-FI" sz="1100" dirty="0" smtClean="0">
                <a:solidFill>
                  <a:schemeClr val="accent6"/>
                </a:solidFill>
              </a:rPr>
              <a:t> </a:t>
            </a:r>
            <a:r>
              <a:rPr lang="fi-FI" sz="1100" dirty="0" err="1" smtClean="0">
                <a:solidFill>
                  <a:schemeClr val="accent6"/>
                </a:solidFill>
              </a:rPr>
              <a:t>the</a:t>
            </a:r>
            <a:r>
              <a:rPr lang="fi-FI" sz="1100" dirty="0" smtClean="0">
                <a:solidFill>
                  <a:schemeClr val="accent6"/>
                </a:solidFill>
              </a:rPr>
              <a:t> </a:t>
            </a:r>
            <a:r>
              <a:rPr lang="fi-FI" sz="1100" dirty="0" err="1" smtClean="0">
                <a:solidFill>
                  <a:schemeClr val="accent6"/>
                </a:solidFill>
              </a:rPr>
              <a:t>reference</a:t>
            </a:r>
            <a:r>
              <a:rPr lang="fi-FI" sz="1100" dirty="0" smtClean="0">
                <a:solidFill>
                  <a:schemeClr val="accent6"/>
                </a:solidFill>
              </a:rPr>
              <a:t> </a:t>
            </a:r>
            <a:r>
              <a:rPr lang="fi-FI" sz="1100" dirty="0" err="1" smtClean="0">
                <a:solidFill>
                  <a:schemeClr val="accent6"/>
                </a:solidFill>
              </a:rPr>
              <a:t>over</a:t>
            </a:r>
            <a:r>
              <a:rPr lang="fi-FI" sz="1100" dirty="0" smtClean="0">
                <a:solidFill>
                  <a:schemeClr val="accent6"/>
                </a:solidFill>
              </a:rPr>
              <a:t> </a:t>
            </a:r>
            <a:r>
              <a:rPr lang="fi-FI" sz="1100" dirty="0" err="1" smtClean="0">
                <a:solidFill>
                  <a:schemeClr val="accent6"/>
                </a:solidFill>
              </a:rPr>
              <a:t>the</a:t>
            </a:r>
            <a:r>
              <a:rPr lang="fi-FI" sz="1100" dirty="0" smtClean="0">
                <a:solidFill>
                  <a:schemeClr val="accent6"/>
                </a:solidFill>
              </a:rPr>
              <a:t> </a:t>
            </a:r>
            <a:r>
              <a:rPr lang="fi-FI" sz="1100" dirty="0" err="1" smtClean="0">
                <a:solidFill>
                  <a:schemeClr val="accent6"/>
                </a:solidFill>
              </a:rPr>
              <a:t>transformer</a:t>
            </a:r>
            <a:r>
              <a:rPr lang="fi-FI" sz="1100" dirty="0" smtClean="0">
                <a:solidFill>
                  <a:schemeClr val="accent6"/>
                </a:solidFill>
              </a:rPr>
              <a:t>!</a:t>
            </a:r>
            <a:endParaRPr lang="fi-FI" sz="1100" dirty="0">
              <a:solidFill>
                <a:schemeClr val="accent6"/>
              </a:solidFill>
            </a:endParaRPr>
          </a:p>
        </p:txBody>
      </p:sp>
    </p:spTree>
    <p:extLst>
      <p:ext uri="{BB962C8B-B14F-4D97-AF65-F5344CB8AC3E}">
        <p14:creationId xmlns:p14="http://schemas.microsoft.com/office/powerpoint/2010/main" val="390328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par>
                                <p:cTn id="14" presetID="10" presetClass="entr" presetSubtype="0" fill="hold"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500"/>
                                        <p:tgtEl>
                                          <p:spTgt spid="6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8675"/>
                                        </p:tgtEl>
                                        <p:attrNameLst>
                                          <p:attrName>style.visibility</p:attrName>
                                        </p:attrNameLst>
                                      </p:cBhvr>
                                      <p:to>
                                        <p:strVal val="visible"/>
                                      </p:to>
                                    </p:set>
                                    <p:anim calcmode="lin" valueType="num">
                                      <p:cBhvr additive="base">
                                        <p:cTn id="21" dur="500" fill="hold"/>
                                        <p:tgtEl>
                                          <p:spTgt spid="28675"/>
                                        </p:tgtEl>
                                        <p:attrNameLst>
                                          <p:attrName>ppt_x</p:attrName>
                                        </p:attrNameLst>
                                      </p:cBhvr>
                                      <p:tavLst>
                                        <p:tav tm="0">
                                          <p:val>
                                            <p:strVal val="#ppt_x"/>
                                          </p:val>
                                        </p:tav>
                                        <p:tav tm="100000">
                                          <p:val>
                                            <p:strVal val="#ppt_x"/>
                                          </p:val>
                                        </p:tav>
                                      </p:tavLst>
                                    </p:anim>
                                    <p:anim calcmode="lin" valueType="num">
                                      <p:cBhvr additive="base">
                                        <p:cTn id="22" dur="500" fill="hold"/>
                                        <p:tgtEl>
                                          <p:spTgt spid="2867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500" fill="hold"/>
                                        <p:tgtEl>
                                          <p:spTgt spid="64"/>
                                        </p:tgtEl>
                                        <p:attrNameLst>
                                          <p:attrName>ppt_x</p:attrName>
                                        </p:attrNameLst>
                                      </p:cBhvr>
                                      <p:tavLst>
                                        <p:tav tm="0">
                                          <p:val>
                                            <p:strVal val="#ppt_x"/>
                                          </p:val>
                                        </p:tav>
                                        <p:tav tm="100000">
                                          <p:val>
                                            <p:strVal val="#ppt_x"/>
                                          </p:val>
                                        </p:tav>
                                      </p:tavLst>
                                    </p:anim>
                                    <p:anim calcmode="lin" valueType="num">
                                      <p:cBhvr additive="base">
                                        <p:cTn id="26" dur="500" fill="hold"/>
                                        <p:tgtEl>
                                          <p:spTgt spid="6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8"/>
                                        </p:tgtEl>
                                        <p:attrNameLst>
                                          <p:attrName>style.visibility</p:attrName>
                                        </p:attrNameLst>
                                      </p:cBhvr>
                                      <p:to>
                                        <p:strVal val="visible"/>
                                      </p:to>
                                    </p:set>
                                    <p:anim calcmode="lin" valueType="num">
                                      <p:cBhvr additive="base">
                                        <p:cTn id="29" dur="500" fill="hold"/>
                                        <p:tgtEl>
                                          <p:spTgt spid="68"/>
                                        </p:tgtEl>
                                        <p:attrNameLst>
                                          <p:attrName>ppt_x</p:attrName>
                                        </p:attrNameLst>
                                      </p:cBhvr>
                                      <p:tavLst>
                                        <p:tav tm="0">
                                          <p:val>
                                            <p:strVal val="#ppt_x"/>
                                          </p:val>
                                        </p:tav>
                                        <p:tav tm="100000">
                                          <p:val>
                                            <p:strVal val="#ppt_x"/>
                                          </p:val>
                                        </p:tav>
                                      </p:tavLst>
                                    </p:anim>
                                    <p:anim calcmode="lin" valueType="num">
                                      <p:cBhvr additive="base">
                                        <p:cTn id="30"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br>
              <a:rPr lang="en-US" dirty="0" smtClean="0"/>
            </a:br>
            <a:endParaRPr lang="en-US" dirty="0"/>
          </a:p>
        </p:txBody>
      </p:sp>
      <p:sp>
        <p:nvSpPr>
          <p:cNvPr id="3" name="Content Placeholder 2"/>
          <p:cNvSpPr>
            <a:spLocks noGrp="1"/>
          </p:cNvSpPr>
          <p:nvPr>
            <p:ph idx="1"/>
          </p:nvPr>
        </p:nvSpPr>
        <p:spPr/>
        <p:txBody>
          <a:bodyPr/>
          <a:lstStyle/>
          <a:p>
            <a:pPr marL="0" lvl="0" indent="0" algn="just">
              <a:spcBef>
                <a:spcPts val="1800"/>
              </a:spcBef>
              <a:buNone/>
            </a:pPr>
            <a:r>
              <a:rPr lang="en-US" dirty="0"/>
              <a:t>A </a:t>
            </a:r>
            <a:r>
              <a:rPr lang="en-US" dirty="0" smtClean="0"/>
              <a:t>50-Hz</a:t>
            </a:r>
            <a:r>
              <a:rPr lang="en-US" dirty="0"/>
              <a:t>, </a:t>
            </a:r>
            <a:r>
              <a:rPr lang="en-US" dirty="0" smtClean="0"/>
              <a:t>50-MVA </a:t>
            </a:r>
            <a:r>
              <a:rPr lang="en-US" dirty="0"/>
              <a:t>transformer with a </a:t>
            </a:r>
            <a:r>
              <a:rPr lang="en-US" dirty="0" smtClean="0"/>
              <a:t>132-kV </a:t>
            </a:r>
            <a:r>
              <a:rPr lang="en-US" dirty="0"/>
              <a:t>primary and a </a:t>
            </a:r>
            <a:r>
              <a:rPr lang="en-US" dirty="0" smtClean="0"/>
              <a:t>33-kV </a:t>
            </a:r>
            <a:r>
              <a:rPr lang="en-US" dirty="0"/>
              <a:t>secondary has a reactance of 0.1pu per phase. What is the reactance in ohms per </a:t>
            </a:r>
            <a:r>
              <a:rPr lang="en-US" dirty="0" smtClean="0"/>
              <a:t>phase</a:t>
            </a:r>
            <a:r>
              <a:rPr lang="en-US" dirty="0"/>
              <a:t>: </a:t>
            </a:r>
            <a:endParaRPr lang="en-US" dirty="0" smtClean="0"/>
          </a:p>
          <a:p>
            <a:pPr marL="457200" lvl="0" indent="-457200" algn="just">
              <a:spcBef>
                <a:spcPts val="1800"/>
              </a:spcBef>
              <a:buAutoNum type="alphaLcParenBoth"/>
            </a:pPr>
            <a:r>
              <a:rPr lang="en-US" dirty="0" smtClean="0"/>
              <a:t>referred </a:t>
            </a:r>
            <a:r>
              <a:rPr lang="en-US" dirty="0"/>
              <a:t>to the primary; </a:t>
            </a:r>
            <a:endParaRPr lang="en-US" dirty="0" smtClean="0"/>
          </a:p>
          <a:p>
            <a:pPr marL="457200" lvl="0" indent="-457200" algn="just">
              <a:spcBef>
                <a:spcPts val="1800"/>
              </a:spcBef>
              <a:buAutoNum type="alphaLcParenBoth"/>
            </a:pPr>
            <a:r>
              <a:rPr lang="en-US" dirty="0" smtClean="0"/>
              <a:t>referred </a:t>
            </a:r>
            <a:r>
              <a:rPr lang="en-US" dirty="0"/>
              <a:t>to the secondary.</a:t>
            </a:r>
            <a:endParaRPr lang="fi-FI" dirty="0" smtClean="0"/>
          </a:p>
          <a:p>
            <a:pPr marL="0" lvl="0" indent="0" algn="just">
              <a:spcBef>
                <a:spcPts val="1800"/>
              </a:spcBef>
              <a:buNone/>
            </a:pPr>
            <a:endParaRPr lang="fi-FI" dirty="0" smtClean="0"/>
          </a:p>
          <a:p>
            <a:pPr marL="0" lvl="0" indent="0" algn="just">
              <a:spcBef>
                <a:spcPts val="1800"/>
              </a:spcBef>
              <a:buNone/>
            </a:pPr>
            <a:endParaRPr lang="fi-FI" dirty="0" smtClean="0"/>
          </a:p>
        </p:txBody>
      </p:sp>
    </p:spTree>
    <p:extLst>
      <p:ext uri="{BB962C8B-B14F-4D97-AF65-F5344CB8AC3E}">
        <p14:creationId xmlns:p14="http://schemas.microsoft.com/office/powerpoint/2010/main" val="4138948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br>
              <a:rPr lang="en-US" dirty="0" smtClean="0"/>
            </a:br>
            <a:endParaRPr lang="en-US" dirty="0"/>
          </a:p>
        </p:txBody>
      </p:sp>
      <p:sp>
        <p:nvSpPr>
          <p:cNvPr id="3" name="Content Placeholder 2"/>
          <p:cNvSpPr>
            <a:spLocks noGrp="1"/>
          </p:cNvSpPr>
          <p:nvPr>
            <p:ph idx="1"/>
          </p:nvPr>
        </p:nvSpPr>
        <p:spPr/>
        <p:txBody>
          <a:bodyPr/>
          <a:lstStyle/>
          <a:p>
            <a:pPr marL="0" lvl="0" indent="0" algn="just">
              <a:spcBef>
                <a:spcPts val="1800"/>
              </a:spcBef>
              <a:buNone/>
            </a:pPr>
            <a:r>
              <a:rPr lang="en-US" dirty="0"/>
              <a:t>A </a:t>
            </a:r>
            <a:r>
              <a:rPr lang="en-US" dirty="0" smtClean="0"/>
              <a:t>50-Hz</a:t>
            </a:r>
            <a:r>
              <a:rPr lang="en-US" dirty="0"/>
              <a:t>, </a:t>
            </a:r>
            <a:r>
              <a:rPr lang="en-US" dirty="0" smtClean="0"/>
              <a:t>50-MVA </a:t>
            </a:r>
            <a:r>
              <a:rPr lang="en-US" dirty="0"/>
              <a:t>transformer with a </a:t>
            </a:r>
            <a:r>
              <a:rPr lang="en-US" dirty="0" smtClean="0"/>
              <a:t>132-kV </a:t>
            </a:r>
            <a:r>
              <a:rPr lang="en-US" dirty="0"/>
              <a:t>primary and a </a:t>
            </a:r>
            <a:r>
              <a:rPr lang="en-US" dirty="0" smtClean="0"/>
              <a:t>33-kV </a:t>
            </a:r>
            <a:r>
              <a:rPr lang="en-US" dirty="0"/>
              <a:t>secondary has a reactance of 0.1pu per phase. What is the reactance in ohms per </a:t>
            </a:r>
            <a:r>
              <a:rPr lang="en-US" dirty="0" smtClean="0"/>
              <a:t>phase</a:t>
            </a:r>
            <a:r>
              <a:rPr lang="en-US" dirty="0"/>
              <a:t>: </a:t>
            </a:r>
            <a:endParaRPr lang="en-US" dirty="0" smtClean="0"/>
          </a:p>
          <a:p>
            <a:pPr marL="457200" lvl="0" indent="-457200" algn="just">
              <a:spcBef>
                <a:spcPts val="1800"/>
              </a:spcBef>
              <a:buAutoNum type="alphaLcParenBoth"/>
            </a:pPr>
            <a:r>
              <a:rPr lang="en-US" dirty="0" smtClean="0"/>
              <a:t>referred </a:t>
            </a:r>
            <a:r>
              <a:rPr lang="en-US" dirty="0"/>
              <a:t>to the primary; </a:t>
            </a:r>
            <a:endParaRPr lang="en-US" dirty="0" smtClean="0"/>
          </a:p>
          <a:p>
            <a:pPr marL="457200" lvl="0" indent="-457200" algn="just">
              <a:spcBef>
                <a:spcPts val="1800"/>
              </a:spcBef>
              <a:buAutoNum type="alphaLcParenBoth"/>
            </a:pPr>
            <a:r>
              <a:rPr lang="en-US" dirty="0" smtClean="0"/>
              <a:t>referred </a:t>
            </a:r>
            <a:r>
              <a:rPr lang="en-US" dirty="0"/>
              <a:t>to the secondary.</a:t>
            </a:r>
            <a:endParaRPr lang="fi-FI" dirty="0" smtClean="0"/>
          </a:p>
          <a:p>
            <a:pPr marL="0" lvl="0" indent="0" algn="just">
              <a:spcBef>
                <a:spcPts val="1800"/>
              </a:spcBef>
              <a:buNone/>
            </a:pPr>
            <a:endParaRPr lang="fi-FI" dirty="0" smtClean="0"/>
          </a:p>
          <a:p>
            <a:pPr marL="0" lvl="0" indent="0" algn="just">
              <a:spcBef>
                <a:spcPts val="1800"/>
              </a:spcBef>
              <a:buNone/>
            </a:pPr>
            <a:endParaRPr lang="fi-FI" dirty="0" smtClean="0"/>
          </a:p>
        </p:txBody>
      </p:sp>
      <p:pic>
        <p:nvPicPr>
          <p:cNvPr id="35" name="Picture 34"/>
          <p:cNvPicPr>
            <a:picLocks noChangeAspect="1"/>
          </p:cNvPicPr>
          <p:nvPr/>
        </p:nvPicPr>
        <p:blipFill>
          <a:blip r:embed="rId2"/>
          <a:stretch>
            <a:fillRect/>
          </a:stretch>
        </p:blipFill>
        <p:spPr>
          <a:xfrm>
            <a:off x="4954542" y="4509120"/>
            <a:ext cx="4307583" cy="1728192"/>
          </a:xfrm>
          <a:prstGeom prst="rect">
            <a:avLst/>
          </a:prstGeom>
        </p:spPr>
      </p:pic>
    </p:spTree>
    <p:extLst>
      <p:ext uri="{BB962C8B-B14F-4D97-AF65-F5344CB8AC3E}">
        <p14:creationId xmlns:p14="http://schemas.microsoft.com/office/powerpoint/2010/main" val="2050361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br>
              <a:rPr lang="en-US" dirty="0" smtClean="0"/>
            </a:br>
            <a:endParaRPr lang="en-US" dirty="0"/>
          </a:p>
        </p:txBody>
      </p:sp>
      <p:sp>
        <p:nvSpPr>
          <p:cNvPr id="3" name="Content Placeholder 2"/>
          <p:cNvSpPr>
            <a:spLocks noGrp="1"/>
          </p:cNvSpPr>
          <p:nvPr>
            <p:ph idx="1"/>
          </p:nvPr>
        </p:nvSpPr>
        <p:spPr/>
        <p:txBody>
          <a:bodyPr/>
          <a:lstStyle/>
          <a:p>
            <a:pPr marL="457200" lvl="0" indent="-457200" algn="just">
              <a:spcBef>
                <a:spcPts val="1800"/>
              </a:spcBef>
              <a:buAutoNum type="alphaLcParenR"/>
            </a:pPr>
            <a:r>
              <a:rPr lang="en-US" dirty="0" smtClean="0">
                <a:solidFill>
                  <a:schemeClr val="accent2"/>
                </a:solidFill>
              </a:rPr>
              <a:t>referred </a:t>
            </a:r>
            <a:r>
              <a:rPr lang="en-US" dirty="0">
                <a:solidFill>
                  <a:schemeClr val="accent2"/>
                </a:solidFill>
              </a:rPr>
              <a:t>to the </a:t>
            </a:r>
            <a:r>
              <a:rPr lang="en-US" dirty="0" smtClean="0">
                <a:solidFill>
                  <a:schemeClr val="accent2"/>
                </a:solidFill>
              </a:rPr>
              <a:t>primary</a:t>
            </a:r>
          </a:p>
          <a:p>
            <a:pPr marL="457200" lvl="0" indent="-457200" algn="just">
              <a:spcBef>
                <a:spcPts val="1800"/>
              </a:spcBef>
              <a:buAutoNum type="alphaLcParenR"/>
            </a:pPr>
            <a:endParaRPr lang="en-US" dirty="0">
              <a:solidFill>
                <a:schemeClr val="accent2"/>
              </a:solidFill>
            </a:endParaRPr>
          </a:p>
          <a:p>
            <a:pPr marL="457200" lvl="0" indent="-457200" algn="just">
              <a:spcBef>
                <a:spcPts val="1800"/>
              </a:spcBef>
              <a:buAutoNum type="alphaLcParenR"/>
            </a:pPr>
            <a:endParaRPr lang="en-US" dirty="0" smtClean="0">
              <a:solidFill>
                <a:schemeClr val="accent2"/>
              </a:solidFill>
            </a:endParaRPr>
          </a:p>
          <a:p>
            <a:pPr marL="457200" lvl="0" indent="-457200" algn="just">
              <a:spcBef>
                <a:spcPts val="1800"/>
              </a:spcBef>
              <a:buAutoNum type="alphaLcParenR"/>
            </a:pPr>
            <a:endParaRPr lang="en-US" dirty="0">
              <a:solidFill>
                <a:schemeClr val="accent2"/>
              </a:solidFill>
            </a:endParaRPr>
          </a:p>
          <a:p>
            <a:pPr marL="0" indent="0" algn="just">
              <a:spcBef>
                <a:spcPts val="1800"/>
              </a:spcBef>
              <a:buNone/>
            </a:pPr>
            <a:r>
              <a:rPr lang="en-US" dirty="0" smtClean="0">
                <a:solidFill>
                  <a:schemeClr val="accent2"/>
                </a:solidFill>
              </a:rPr>
              <a:t>b) </a:t>
            </a:r>
            <a:r>
              <a:rPr lang="en-US" dirty="0">
                <a:solidFill>
                  <a:schemeClr val="accent2"/>
                </a:solidFill>
              </a:rPr>
              <a:t>referred to the </a:t>
            </a:r>
            <a:r>
              <a:rPr lang="en-US" dirty="0" smtClean="0">
                <a:solidFill>
                  <a:schemeClr val="accent2"/>
                </a:solidFill>
              </a:rPr>
              <a:t>secondary</a:t>
            </a:r>
            <a:endParaRPr lang="fi-FI" dirty="0">
              <a:solidFill>
                <a:schemeClr val="accent2"/>
              </a:solidFill>
            </a:endParaRPr>
          </a:p>
          <a:p>
            <a:pPr marL="0" lvl="0" indent="0" algn="just">
              <a:spcBef>
                <a:spcPts val="1800"/>
              </a:spcBef>
              <a:buNone/>
            </a:pPr>
            <a:endParaRPr lang="fi-FI" dirty="0" smtClean="0">
              <a:solidFill>
                <a:schemeClr val="accent2"/>
              </a:solidFill>
            </a:endParaRPr>
          </a:p>
          <a:p>
            <a:pPr marL="0" lvl="0" indent="0" algn="just">
              <a:spcBef>
                <a:spcPts val="1800"/>
              </a:spcBef>
              <a:buNone/>
            </a:pPr>
            <a:endParaRPr lang="fi-FI"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3469053809"/>
              </p:ext>
            </p:extLst>
          </p:nvPr>
        </p:nvGraphicFramePr>
        <p:xfrm>
          <a:off x="1280592" y="2204864"/>
          <a:ext cx="3778254" cy="1359024"/>
        </p:xfrm>
        <a:graphic>
          <a:graphicData uri="http://schemas.openxmlformats.org/presentationml/2006/ole">
            <mc:AlternateContent xmlns:mc="http://schemas.openxmlformats.org/markup-compatibility/2006">
              <mc:Choice xmlns:v="urn:schemas-microsoft-com:vml" Requires="v">
                <p:oleObj spid="_x0000_s33904" name="Kaava" r:id="rId3" imgW="2234880" imgH="799920" progId="Equation.3">
                  <p:embed/>
                </p:oleObj>
              </mc:Choice>
              <mc:Fallback>
                <p:oleObj name="Kaava" r:id="rId3" imgW="2234880" imgH="799920" progId="Equation.3">
                  <p:embed/>
                  <p:pic>
                    <p:nvPicPr>
                      <p:cNvPr id="0" name="Object 1"/>
                      <p:cNvPicPr>
                        <a:picLocks noChangeAspect="1" noChangeArrowheads="1"/>
                      </p:cNvPicPr>
                      <p:nvPr/>
                    </p:nvPicPr>
                    <p:blipFill>
                      <a:blip r:embed="rId4"/>
                      <a:srcRect/>
                      <a:stretch>
                        <a:fillRect/>
                      </a:stretch>
                    </p:blipFill>
                    <p:spPr bwMode="auto">
                      <a:xfrm>
                        <a:off x="1280592" y="2204864"/>
                        <a:ext cx="3778254" cy="1359024"/>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37827565"/>
              </p:ext>
            </p:extLst>
          </p:nvPr>
        </p:nvGraphicFramePr>
        <p:xfrm>
          <a:off x="1269564" y="4725144"/>
          <a:ext cx="3173481" cy="1308000"/>
        </p:xfrm>
        <a:graphic>
          <a:graphicData uri="http://schemas.openxmlformats.org/presentationml/2006/ole">
            <mc:AlternateContent xmlns:mc="http://schemas.openxmlformats.org/markup-compatibility/2006">
              <mc:Choice xmlns:v="urn:schemas-microsoft-com:vml" Requires="v">
                <p:oleObj spid="_x0000_s33905" name="Kaava" r:id="rId5" imgW="1917360" imgH="787320" progId="Equation.3">
                  <p:embed/>
                </p:oleObj>
              </mc:Choice>
              <mc:Fallback>
                <p:oleObj name="Kaava" r:id="rId5" imgW="1917360" imgH="787320" progId="Equation.3">
                  <p:embed/>
                  <p:pic>
                    <p:nvPicPr>
                      <p:cNvPr id="0" name="Object 4"/>
                      <p:cNvPicPr>
                        <a:picLocks noChangeAspect="1" noChangeArrowheads="1"/>
                      </p:cNvPicPr>
                      <p:nvPr/>
                    </p:nvPicPr>
                    <p:blipFill>
                      <a:blip r:embed="rId6"/>
                      <a:srcRect/>
                      <a:stretch>
                        <a:fillRect/>
                      </a:stretch>
                    </p:blipFill>
                    <p:spPr bwMode="auto">
                      <a:xfrm>
                        <a:off x="1269564" y="4725144"/>
                        <a:ext cx="3173481" cy="1308000"/>
                      </a:xfrm>
                      <a:prstGeom prst="rect">
                        <a:avLst/>
                      </a:prstGeom>
                      <a:noFill/>
                    </p:spPr>
                  </p:pic>
                </p:oleObj>
              </mc:Fallback>
            </mc:AlternateContent>
          </a:graphicData>
        </a:graphic>
      </p:graphicFrame>
    </p:spTree>
    <p:extLst>
      <p:ext uri="{BB962C8B-B14F-4D97-AF65-F5344CB8AC3E}">
        <p14:creationId xmlns:p14="http://schemas.microsoft.com/office/powerpoint/2010/main" val="273797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lvl="0" algn="just">
              <a:spcBef>
                <a:spcPts val="1800"/>
              </a:spcBef>
            </a:pPr>
            <a:r>
              <a:rPr lang="en-US" dirty="0"/>
              <a:t>A 220-kV overhead line has the following properties</a:t>
            </a:r>
            <a:r>
              <a:rPr lang="en-US" dirty="0" smtClean="0"/>
              <a:t>:</a:t>
            </a:r>
            <a:endParaRPr lang="fi-FI" dirty="0" smtClean="0"/>
          </a:p>
          <a:p>
            <a:pPr lvl="1"/>
            <a:r>
              <a:rPr lang="en-US" dirty="0"/>
              <a:t>s</a:t>
            </a:r>
            <a:r>
              <a:rPr lang="en-US" dirty="0" smtClean="0"/>
              <a:t>=200 </a:t>
            </a:r>
            <a:r>
              <a:rPr lang="en-US" dirty="0"/>
              <a:t>km</a:t>
            </a:r>
          </a:p>
          <a:p>
            <a:pPr lvl="1"/>
            <a:r>
              <a:rPr lang="en-US" dirty="0"/>
              <a:t>r=0.07 </a:t>
            </a:r>
            <a:r>
              <a:rPr lang="en-US" dirty="0">
                <a:sym typeface="Symbol" panose="05050102010706020507" pitchFamily="18" charset="2"/>
              </a:rPr>
              <a:t></a:t>
            </a:r>
            <a:r>
              <a:rPr lang="en-US" dirty="0"/>
              <a:t>/km</a:t>
            </a:r>
          </a:p>
          <a:p>
            <a:pPr lvl="1"/>
            <a:r>
              <a:rPr lang="en-US" dirty="0"/>
              <a:t>x=0.32 </a:t>
            </a:r>
            <a:r>
              <a:rPr lang="en-US" dirty="0">
                <a:sym typeface="Symbol" panose="05050102010706020507" pitchFamily="18" charset="2"/>
              </a:rPr>
              <a:t></a:t>
            </a:r>
            <a:r>
              <a:rPr lang="en-US" dirty="0"/>
              <a:t>/km</a:t>
            </a:r>
          </a:p>
          <a:p>
            <a:pPr lvl="1"/>
            <a:r>
              <a:rPr lang="en-US" dirty="0"/>
              <a:t>b=3.6 </a:t>
            </a:r>
            <a:r>
              <a:rPr lang="en-US" dirty="0">
                <a:sym typeface="Symbol" panose="05050102010706020507" pitchFamily="18" charset="2"/>
              </a:rPr>
              <a:t></a:t>
            </a:r>
            <a:r>
              <a:rPr lang="en-US" dirty="0" smtClean="0"/>
              <a:t>S/km</a:t>
            </a:r>
            <a:endParaRPr lang="en-US" dirty="0"/>
          </a:p>
          <a:p>
            <a:pPr marL="0" indent="0">
              <a:buNone/>
            </a:pPr>
            <a:r>
              <a:rPr lang="en-US" dirty="0"/>
              <a:t>Define the parameters for medium-length </a:t>
            </a:r>
            <a:r>
              <a:rPr lang="en-US" dirty="0" smtClean="0"/>
              <a:t>line</a:t>
            </a:r>
          </a:p>
          <a:p>
            <a:pPr marL="457200" lvl="0" indent="-457200">
              <a:buFont typeface="+mj-lt"/>
              <a:buAutoNum type="alphaLcParenR"/>
            </a:pPr>
            <a:r>
              <a:rPr lang="en-US" dirty="0" smtClean="0">
                <a:sym typeface="Symbol" panose="05050102010706020507" pitchFamily="18" charset="2"/>
              </a:rPr>
              <a:t></a:t>
            </a:r>
            <a:r>
              <a:rPr lang="en-US" dirty="0" smtClean="0"/>
              <a:t>-model</a:t>
            </a:r>
          </a:p>
          <a:p>
            <a:pPr marL="457200" lvl="0" indent="-457200">
              <a:buFont typeface="+mj-lt"/>
              <a:buAutoNum type="alphaLcParenR"/>
            </a:pPr>
            <a:r>
              <a:rPr lang="en-US" dirty="0" smtClean="0"/>
              <a:t>T-model</a:t>
            </a:r>
            <a:endParaRPr lang="en-US" dirty="0"/>
          </a:p>
          <a:p>
            <a:pPr marL="0" indent="0">
              <a:buNone/>
            </a:pPr>
            <a:endParaRPr lang="en-US" dirty="0"/>
          </a:p>
          <a:p>
            <a:pPr marL="0" indent="0">
              <a:buNone/>
            </a:pPr>
            <a:r>
              <a:rPr lang="en-US" dirty="0"/>
              <a:t>and calculate the open circuit voltage at the end of the line if the voltage at the beginning is 220 kV.</a:t>
            </a:r>
          </a:p>
          <a:p>
            <a:pPr marL="457200" lvl="1"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lvl="0" algn="just">
              <a:spcBef>
                <a:spcPts val="1800"/>
              </a:spcBef>
            </a:pPr>
            <a:r>
              <a:rPr lang="en-US" dirty="0"/>
              <a:t>A 220-kV overhead line has the following properties</a:t>
            </a:r>
            <a:r>
              <a:rPr lang="en-US" dirty="0" smtClean="0"/>
              <a:t>:</a:t>
            </a:r>
            <a:endParaRPr lang="fi-FI" dirty="0" smtClean="0"/>
          </a:p>
          <a:p>
            <a:pPr lvl="1"/>
            <a:r>
              <a:rPr lang="en-US" dirty="0"/>
              <a:t>s</a:t>
            </a:r>
            <a:r>
              <a:rPr lang="en-US" dirty="0" smtClean="0"/>
              <a:t>=200 </a:t>
            </a:r>
            <a:r>
              <a:rPr lang="en-US" dirty="0"/>
              <a:t>km</a:t>
            </a:r>
          </a:p>
          <a:p>
            <a:pPr lvl="1"/>
            <a:r>
              <a:rPr lang="en-US" dirty="0"/>
              <a:t>r=0.07 </a:t>
            </a:r>
            <a:r>
              <a:rPr lang="en-US" dirty="0">
                <a:sym typeface="Symbol" panose="05050102010706020507" pitchFamily="18" charset="2"/>
              </a:rPr>
              <a:t></a:t>
            </a:r>
            <a:r>
              <a:rPr lang="en-US" dirty="0"/>
              <a:t>/km</a:t>
            </a:r>
          </a:p>
          <a:p>
            <a:pPr lvl="1"/>
            <a:r>
              <a:rPr lang="en-US" dirty="0"/>
              <a:t>x=0.32 </a:t>
            </a:r>
            <a:r>
              <a:rPr lang="en-US" dirty="0">
                <a:sym typeface="Symbol" panose="05050102010706020507" pitchFamily="18" charset="2"/>
              </a:rPr>
              <a:t></a:t>
            </a:r>
            <a:r>
              <a:rPr lang="en-US" dirty="0"/>
              <a:t>/km</a:t>
            </a:r>
          </a:p>
          <a:p>
            <a:pPr lvl="1"/>
            <a:r>
              <a:rPr lang="en-US" dirty="0"/>
              <a:t>b=3.6 </a:t>
            </a:r>
            <a:r>
              <a:rPr lang="en-US" dirty="0">
                <a:sym typeface="Symbol" panose="05050102010706020507" pitchFamily="18" charset="2"/>
              </a:rPr>
              <a:t></a:t>
            </a:r>
            <a:r>
              <a:rPr lang="en-US" dirty="0" smtClean="0"/>
              <a:t>S/km</a:t>
            </a:r>
            <a:endParaRPr lang="en-US" dirty="0"/>
          </a:p>
          <a:p>
            <a:pPr marL="0" indent="0">
              <a:buNone/>
            </a:pPr>
            <a:r>
              <a:rPr lang="en-US" dirty="0"/>
              <a:t>Define the parameters for </a:t>
            </a:r>
            <a:r>
              <a:rPr lang="en-US" dirty="0" smtClean="0"/>
              <a:t>a medium-length line with the</a:t>
            </a:r>
          </a:p>
          <a:p>
            <a:pPr marL="457200" lvl="0" indent="-457200">
              <a:buFont typeface="+mj-lt"/>
              <a:buAutoNum type="alphaLcParenR"/>
            </a:pPr>
            <a:r>
              <a:rPr lang="en-US" dirty="0" smtClean="0">
                <a:sym typeface="Symbol" panose="05050102010706020507" pitchFamily="18" charset="2"/>
              </a:rPr>
              <a:t></a:t>
            </a:r>
            <a:r>
              <a:rPr lang="en-US" dirty="0" smtClean="0"/>
              <a:t>-model</a:t>
            </a:r>
          </a:p>
          <a:p>
            <a:pPr marL="457200" lvl="0" indent="-457200">
              <a:buFont typeface="+mj-lt"/>
              <a:buAutoNum type="alphaLcParenR"/>
            </a:pPr>
            <a:r>
              <a:rPr lang="en-US" dirty="0" smtClean="0"/>
              <a:t>T-model</a:t>
            </a:r>
            <a:endParaRPr lang="en-US" dirty="0"/>
          </a:p>
          <a:p>
            <a:pPr marL="0" indent="0">
              <a:buNone/>
            </a:pPr>
            <a:endParaRPr lang="en-US" dirty="0"/>
          </a:p>
          <a:p>
            <a:pPr marL="0" indent="0">
              <a:buNone/>
            </a:pPr>
            <a:r>
              <a:rPr lang="en-US" dirty="0"/>
              <a:t>and calculate the open circuit voltage at the end of the line if the voltage at the beginning is 220 kV.</a:t>
            </a:r>
          </a:p>
          <a:p>
            <a:pPr marL="457200" lvl="1" indent="0">
              <a:buNone/>
            </a:pPr>
            <a:endParaRPr lang="en-US" dirty="0" smtClean="0"/>
          </a:p>
        </p:txBody>
      </p:sp>
      <p:pic>
        <p:nvPicPr>
          <p:cNvPr id="4" name="Picture 3"/>
          <p:cNvPicPr>
            <a:picLocks noChangeAspect="1"/>
          </p:cNvPicPr>
          <p:nvPr/>
        </p:nvPicPr>
        <p:blipFill>
          <a:blip r:embed="rId2"/>
          <a:stretch>
            <a:fillRect/>
          </a:stretch>
        </p:blipFill>
        <p:spPr>
          <a:xfrm>
            <a:off x="4475211" y="2348880"/>
            <a:ext cx="3672408" cy="929507"/>
          </a:xfrm>
          <a:prstGeom prst="rect">
            <a:avLst/>
          </a:prstGeom>
        </p:spPr>
      </p:pic>
      <p:pic>
        <p:nvPicPr>
          <p:cNvPr id="5" name="Picture 4"/>
          <p:cNvPicPr>
            <a:picLocks noChangeAspect="1"/>
          </p:cNvPicPr>
          <p:nvPr/>
        </p:nvPicPr>
        <p:blipFill>
          <a:blip r:embed="rId3"/>
          <a:stretch>
            <a:fillRect/>
          </a:stretch>
        </p:blipFill>
        <p:spPr>
          <a:xfrm>
            <a:off x="3944888" y="3933056"/>
            <a:ext cx="4737135" cy="1223614"/>
          </a:xfrm>
          <a:prstGeom prst="rect">
            <a:avLst/>
          </a:prstGeom>
        </p:spPr>
      </p:pic>
    </p:spTree>
    <p:extLst>
      <p:ext uri="{BB962C8B-B14F-4D97-AF65-F5344CB8AC3E}">
        <p14:creationId xmlns:p14="http://schemas.microsoft.com/office/powerpoint/2010/main" val="4143464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r>
              <a:rPr lang="en-US" dirty="0" smtClean="0">
                <a:sym typeface="Symbol" panose="05050102010706020507" pitchFamily="18" charset="2"/>
              </a:rPr>
              <a:t> </a:t>
            </a:r>
            <a:br>
              <a:rPr lang="en-US" dirty="0" smtClean="0">
                <a:sym typeface="Symbol" panose="05050102010706020507" pitchFamily="18" charset="2"/>
              </a:rPr>
            </a:br>
            <a:r>
              <a:rPr lang="en-US" dirty="0" smtClean="0">
                <a:sym typeface="Symbol" panose="05050102010706020507" pitchFamily="18" charset="2"/>
              </a:rPr>
              <a:t>a) </a:t>
            </a:r>
            <a:r>
              <a:rPr lang="en-US" dirty="0"/>
              <a:t>-model</a:t>
            </a:r>
            <a:br>
              <a:rPr lang="en-US" dirty="0"/>
            </a:br>
            <a:endParaRPr lang="en-US" dirty="0"/>
          </a:p>
        </p:txBody>
      </p:sp>
      <p:cxnSp>
        <p:nvCxnSpPr>
          <p:cNvPr id="7" name="Straight Connector 6"/>
          <p:cNvCxnSpPr/>
          <p:nvPr/>
        </p:nvCxnSpPr>
        <p:spPr bwMode="auto">
          <a:xfrm>
            <a:off x="560512" y="2276872"/>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8" name="Straight Connector 7"/>
          <p:cNvCxnSpPr/>
          <p:nvPr/>
        </p:nvCxnSpPr>
        <p:spPr bwMode="auto">
          <a:xfrm>
            <a:off x="619125" y="3717032"/>
            <a:ext cx="2173635"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 name="Straight Connector 8"/>
          <p:cNvCxnSpPr/>
          <p:nvPr/>
        </p:nvCxnSpPr>
        <p:spPr bwMode="auto">
          <a:xfrm>
            <a:off x="1208584" y="2276872"/>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2" name="Straight Connector 11"/>
          <p:cNvCxnSpPr/>
          <p:nvPr/>
        </p:nvCxnSpPr>
        <p:spPr bwMode="auto">
          <a:xfrm>
            <a:off x="2288704" y="2276872"/>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3" name="Rectangle 12"/>
          <p:cNvSpPr/>
          <p:nvPr/>
        </p:nvSpPr>
        <p:spPr bwMode="auto">
          <a:xfrm>
            <a:off x="1136576" y="2852936"/>
            <a:ext cx="144016" cy="4320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4" name="Rectangle 13"/>
          <p:cNvSpPr/>
          <p:nvPr/>
        </p:nvSpPr>
        <p:spPr bwMode="auto">
          <a:xfrm>
            <a:off x="2216696" y="2852936"/>
            <a:ext cx="144016" cy="4320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5" name="Rectangle 14"/>
          <p:cNvSpPr/>
          <p:nvPr/>
        </p:nvSpPr>
        <p:spPr bwMode="auto">
          <a:xfrm>
            <a:off x="1496616" y="2204864"/>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20" name="Object 5"/>
          <p:cNvGraphicFramePr>
            <a:graphicFrameLocks noChangeAspect="1"/>
          </p:cNvGraphicFramePr>
          <p:nvPr>
            <p:extLst>
              <p:ext uri="{D42A27DB-BD31-4B8C-83A1-F6EECF244321}">
                <p14:modId xmlns:p14="http://schemas.microsoft.com/office/powerpoint/2010/main" val="4236429023"/>
              </p:ext>
            </p:extLst>
          </p:nvPr>
        </p:nvGraphicFramePr>
        <p:xfrm>
          <a:off x="2619244" y="2000498"/>
          <a:ext cx="560388" cy="250825"/>
        </p:xfrm>
        <a:graphic>
          <a:graphicData uri="http://schemas.openxmlformats.org/presentationml/2006/ole">
            <mc:AlternateContent xmlns:mc="http://schemas.openxmlformats.org/markup-compatibility/2006">
              <mc:Choice xmlns:v="urn:schemas-microsoft-com:vml" Requires="v">
                <p:oleObj spid="_x0000_s27589" name="Kaava" r:id="rId3" imgW="368280" imgH="190440" progId="Equation.3">
                  <p:embed/>
                </p:oleObj>
              </mc:Choice>
              <mc:Fallback>
                <p:oleObj name="Kaava" r:id="rId3" imgW="368280" imgH="190440" progId="Equation.3">
                  <p:embed/>
                  <p:pic>
                    <p:nvPicPr>
                      <p:cNvPr id="0" name=""/>
                      <p:cNvPicPr>
                        <a:picLocks noChangeAspect="1" noChangeArrowheads="1"/>
                      </p:cNvPicPr>
                      <p:nvPr/>
                    </p:nvPicPr>
                    <p:blipFill>
                      <a:blip r:embed="rId4"/>
                      <a:srcRect/>
                      <a:stretch>
                        <a:fillRect/>
                      </a:stretch>
                    </p:blipFill>
                    <p:spPr bwMode="auto">
                      <a:xfrm>
                        <a:off x="2619244" y="2000498"/>
                        <a:ext cx="560388" cy="250825"/>
                      </a:xfrm>
                      <a:prstGeom prst="rect">
                        <a:avLst/>
                      </a:prstGeom>
                      <a:noFill/>
                      <a:ln>
                        <a:noFill/>
                      </a:ln>
                      <a:extLst/>
                    </p:spPr>
                  </p:pic>
                </p:oleObj>
              </mc:Fallback>
            </mc:AlternateContent>
          </a:graphicData>
        </a:graphic>
      </p:graphicFrame>
      <p:cxnSp>
        <p:nvCxnSpPr>
          <p:cNvPr id="22" name="Straight Arrow Connector 21"/>
          <p:cNvCxnSpPr/>
          <p:nvPr/>
        </p:nvCxnSpPr>
        <p:spPr bwMode="auto">
          <a:xfrm>
            <a:off x="2504728" y="2276872"/>
            <a:ext cx="21602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23" name="Object 5"/>
          <p:cNvGraphicFramePr>
            <a:graphicFrameLocks noChangeAspect="1"/>
          </p:cNvGraphicFramePr>
          <p:nvPr>
            <p:extLst>
              <p:ext uri="{D42A27DB-BD31-4B8C-83A1-F6EECF244321}">
                <p14:modId xmlns:p14="http://schemas.microsoft.com/office/powerpoint/2010/main" val="1091528343"/>
              </p:ext>
            </p:extLst>
          </p:nvPr>
        </p:nvGraphicFramePr>
        <p:xfrm>
          <a:off x="87312" y="2470960"/>
          <a:ext cx="1063626" cy="250825"/>
        </p:xfrm>
        <a:graphic>
          <a:graphicData uri="http://schemas.openxmlformats.org/presentationml/2006/ole">
            <mc:AlternateContent xmlns:mc="http://schemas.openxmlformats.org/markup-compatibility/2006">
              <mc:Choice xmlns:v="urn:schemas-microsoft-com:vml" Requires="v">
                <p:oleObj spid="_x0000_s27590" name="Kaava" r:id="rId5" imgW="698400" imgH="190440" progId="Equation.3">
                  <p:embed/>
                </p:oleObj>
              </mc:Choice>
              <mc:Fallback>
                <p:oleObj name="Kaava" r:id="rId5" imgW="698400" imgH="190440" progId="Equation.3">
                  <p:embed/>
                  <p:pic>
                    <p:nvPicPr>
                      <p:cNvPr id="0" name=""/>
                      <p:cNvPicPr>
                        <a:picLocks noChangeAspect="1" noChangeArrowheads="1"/>
                      </p:cNvPicPr>
                      <p:nvPr/>
                    </p:nvPicPr>
                    <p:blipFill>
                      <a:blip r:embed="rId6"/>
                      <a:srcRect/>
                      <a:stretch>
                        <a:fillRect/>
                      </a:stretch>
                    </p:blipFill>
                    <p:spPr bwMode="auto">
                      <a:xfrm>
                        <a:off x="87312" y="2470960"/>
                        <a:ext cx="1063626" cy="250825"/>
                      </a:xfrm>
                      <a:prstGeom prst="rect">
                        <a:avLst/>
                      </a:prstGeom>
                      <a:noFill/>
                      <a:ln>
                        <a:noFill/>
                      </a:ln>
                      <a:extLst/>
                    </p:spPr>
                  </p:pic>
                </p:oleObj>
              </mc:Fallback>
            </mc:AlternateContent>
          </a:graphicData>
        </a:graphic>
      </p:graphicFrame>
      <p:cxnSp>
        <p:nvCxnSpPr>
          <p:cNvPr id="24" name="Straight Arrow Connector 23"/>
          <p:cNvCxnSpPr/>
          <p:nvPr/>
        </p:nvCxnSpPr>
        <p:spPr bwMode="auto">
          <a:xfrm>
            <a:off x="2000672" y="2275364"/>
            <a:ext cx="21602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25" name="Object 5"/>
          <p:cNvGraphicFramePr>
            <a:graphicFrameLocks noChangeAspect="1"/>
          </p:cNvGraphicFramePr>
          <p:nvPr>
            <p:extLst>
              <p:ext uri="{D42A27DB-BD31-4B8C-83A1-F6EECF244321}">
                <p14:modId xmlns:p14="http://schemas.microsoft.com/office/powerpoint/2010/main" val="1287621848"/>
              </p:ext>
            </p:extLst>
          </p:nvPr>
        </p:nvGraphicFramePr>
        <p:xfrm>
          <a:off x="2094031" y="2003178"/>
          <a:ext cx="173037" cy="233362"/>
        </p:xfrm>
        <a:graphic>
          <a:graphicData uri="http://schemas.openxmlformats.org/presentationml/2006/ole">
            <mc:AlternateContent xmlns:mc="http://schemas.openxmlformats.org/markup-compatibility/2006">
              <mc:Choice xmlns:v="urn:schemas-microsoft-com:vml" Requires="v">
                <p:oleObj spid="_x0000_s27591" name="Kaava" r:id="rId7" imgW="114120" imgH="177480" progId="Equation.3">
                  <p:embed/>
                </p:oleObj>
              </mc:Choice>
              <mc:Fallback>
                <p:oleObj name="Kaava" r:id="rId7" imgW="114120" imgH="177480" progId="Equation.3">
                  <p:embed/>
                  <p:pic>
                    <p:nvPicPr>
                      <p:cNvPr id="0" name=""/>
                      <p:cNvPicPr>
                        <a:picLocks noChangeAspect="1" noChangeArrowheads="1"/>
                      </p:cNvPicPr>
                      <p:nvPr/>
                    </p:nvPicPr>
                    <p:blipFill>
                      <a:blip r:embed="rId8"/>
                      <a:srcRect/>
                      <a:stretch>
                        <a:fillRect/>
                      </a:stretch>
                    </p:blipFill>
                    <p:spPr bwMode="auto">
                      <a:xfrm>
                        <a:off x="2094031" y="2003178"/>
                        <a:ext cx="173037" cy="233362"/>
                      </a:xfrm>
                      <a:prstGeom prst="rect">
                        <a:avLst/>
                      </a:prstGeom>
                      <a:noFill/>
                      <a:ln>
                        <a:noFill/>
                      </a:ln>
                      <a:extLst/>
                    </p:spPr>
                  </p:pic>
                </p:oleObj>
              </mc:Fallback>
            </mc:AlternateContent>
          </a:graphicData>
        </a:graphic>
      </p:graphicFrame>
      <p:graphicFrame>
        <p:nvGraphicFramePr>
          <p:cNvPr id="26" name="Object 5"/>
          <p:cNvGraphicFramePr>
            <a:graphicFrameLocks noChangeAspect="1"/>
          </p:cNvGraphicFramePr>
          <p:nvPr>
            <p:extLst>
              <p:ext uri="{D42A27DB-BD31-4B8C-83A1-F6EECF244321}">
                <p14:modId xmlns:p14="http://schemas.microsoft.com/office/powerpoint/2010/main" val="1099133426"/>
              </p:ext>
            </p:extLst>
          </p:nvPr>
        </p:nvGraphicFramePr>
        <p:xfrm>
          <a:off x="1647002" y="1914053"/>
          <a:ext cx="212725" cy="233363"/>
        </p:xfrm>
        <a:graphic>
          <a:graphicData uri="http://schemas.openxmlformats.org/presentationml/2006/ole">
            <mc:AlternateContent xmlns:mc="http://schemas.openxmlformats.org/markup-compatibility/2006">
              <mc:Choice xmlns:v="urn:schemas-microsoft-com:vml" Requires="v">
                <p:oleObj spid="_x0000_s27592" name="Kaava" r:id="rId9" imgW="139680" imgH="177480" progId="Equation.3">
                  <p:embed/>
                </p:oleObj>
              </mc:Choice>
              <mc:Fallback>
                <p:oleObj name="Kaava" r:id="rId9" imgW="139680" imgH="177480" progId="Equation.3">
                  <p:embed/>
                  <p:pic>
                    <p:nvPicPr>
                      <p:cNvPr id="0" name=""/>
                      <p:cNvPicPr>
                        <a:picLocks noChangeAspect="1" noChangeArrowheads="1"/>
                      </p:cNvPicPr>
                      <p:nvPr/>
                    </p:nvPicPr>
                    <p:blipFill>
                      <a:blip r:embed="rId10"/>
                      <a:srcRect/>
                      <a:stretch>
                        <a:fillRect/>
                      </a:stretch>
                    </p:blipFill>
                    <p:spPr bwMode="auto">
                      <a:xfrm>
                        <a:off x="1647002" y="1914053"/>
                        <a:ext cx="212725" cy="233363"/>
                      </a:xfrm>
                      <a:prstGeom prst="rect">
                        <a:avLst/>
                      </a:prstGeom>
                      <a:noFill/>
                      <a:ln>
                        <a:noFill/>
                      </a:ln>
                      <a:extLst/>
                    </p:spPr>
                  </p:pic>
                </p:oleObj>
              </mc:Fallback>
            </mc:AlternateContent>
          </a:graphicData>
        </a:graphic>
      </p:graphicFrame>
      <p:graphicFrame>
        <p:nvGraphicFramePr>
          <p:cNvPr id="27" name="Object 5"/>
          <p:cNvGraphicFramePr>
            <a:graphicFrameLocks noChangeAspect="1"/>
          </p:cNvGraphicFramePr>
          <p:nvPr>
            <p:extLst>
              <p:ext uri="{D42A27DB-BD31-4B8C-83A1-F6EECF244321}">
                <p14:modId xmlns:p14="http://schemas.microsoft.com/office/powerpoint/2010/main" val="2805282348"/>
              </p:ext>
            </p:extLst>
          </p:nvPr>
        </p:nvGraphicFramePr>
        <p:xfrm>
          <a:off x="3752860" y="2030734"/>
          <a:ext cx="5949950" cy="515938"/>
        </p:xfrm>
        <a:graphic>
          <a:graphicData uri="http://schemas.openxmlformats.org/presentationml/2006/ole">
            <mc:AlternateContent xmlns:mc="http://schemas.openxmlformats.org/markup-compatibility/2006">
              <mc:Choice xmlns:v="urn:schemas-microsoft-com:vml" Requires="v">
                <p:oleObj spid="_x0000_s27593" name="Kaava" r:id="rId11" imgW="3898800" imgH="393480" progId="Equation.3">
                  <p:embed/>
                </p:oleObj>
              </mc:Choice>
              <mc:Fallback>
                <p:oleObj name="Kaava" r:id="rId11" imgW="3898800" imgH="393480" progId="Equation.3">
                  <p:embed/>
                  <p:pic>
                    <p:nvPicPr>
                      <p:cNvPr id="0" name=""/>
                      <p:cNvPicPr>
                        <a:picLocks noChangeAspect="1" noChangeArrowheads="1"/>
                      </p:cNvPicPr>
                      <p:nvPr/>
                    </p:nvPicPr>
                    <p:blipFill>
                      <a:blip r:embed="rId12"/>
                      <a:srcRect/>
                      <a:stretch>
                        <a:fillRect/>
                      </a:stretch>
                    </p:blipFill>
                    <p:spPr bwMode="auto">
                      <a:xfrm>
                        <a:off x="3752860" y="2030734"/>
                        <a:ext cx="5949950" cy="515938"/>
                      </a:xfrm>
                      <a:prstGeom prst="rect">
                        <a:avLst/>
                      </a:prstGeom>
                      <a:noFill/>
                      <a:ln>
                        <a:solidFill>
                          <a:srgbClr val="FF0000"/>
                        </a:solidFill>
                      </a:ln>
                      <a:extLst/>
                    </p:spPr>
                  </p:pic>
                </p:oleObj>
              </mc:Fallback>
            </mc:AlternateContent>
          </a:graphicData>
        </a:graphic>
      </p:graphicFrame>
      <p:graphicFrame>
        <p:nvGraphicFramePr>
          <p:cNvPr id="28" name="Object 5"/>
          <p:cNvGraphicFramePr>
            <a:graphicFrameLocks noChangeAspect="1"/>
          </p:cNvGraphicFramePr>
          <p:nvPr>
            <p:extLst>
              <p:ext uri="{D42A27DB-BD31-4B8C-83A1-F6EECF244321}">
                <p14:modId xmlns:p14="http://schemas.microsoft.com/office/powerpoint/2010/main" val="271214568"/>
              </p:ext>
            </p:extLst>
          </p:nvPr>
        </p:nvGraphicFramePr>
        <p:xfrm>
          <a:off x="3744913" y="2726025"/>
          <a:ext cx="5524500" cy="681037"/>
        </p:xfrm>
        <a:graphic>
          <a:graphicData uri="http://schemas.openxmlformats.org/presentationml/2006/ole">
            <mc:AlternateContent xmlns:mc="http://schemas.openxmlformats.org/markup-compatibility/2006">
              <mc:Choice xmlns:v="urn:schemas-microsoft-com:vml" Requires="v">
                <p:oleObj spid="_x0000_s27594" name="Kaava" r:id="rId13" imgW="3619440" imgH="520560" progId="Equation.3">
                  <p:embed/>
                </p:oleObj>
              </mc:Choice>
              <mc:Fallback>
                <p:oleObj name="Kaava" r:id="rId13" imgW="3619440" imgH="520560" progId="Equation.3">
                  <p:embed/>
                  <p:pic>
                    <p:nvPicPr>
                      <p:cNvPr id="0" name=""/>
                      <p:cNvPicPr>
                        <a:picLocks noChangeAspect="1" noChangeArrowheads="1"/>
                      </p:cNvPicPr>
                      <p:nvPr/>
                    </p:nvPicPr>
                    <p:blipFill>
                      <a:blip r:embed="rId14"/>
                      <a:srcRect/>
                      <a:stretch>
                        <a:fillRect/>
                      </a:stretch>
                    </p:blipFill>
                    <p:spPr bwMode="auto">
                      <a:xfrm>
                        <a:off x="3744913" y="2726025"/>
                        <a:ext cx="5524500" cy="681037"/>
                      </a:xfrm>
                      <a:prstGeom prst="rect">
                        <a:avLst/>
                      </a:prstGeom>
                      <a:noFill/>
                      <a:ln>
                        <a:solidFill>
                          <a:srgbClr val="FF0000"/>
                        </a:solidFill>
                      </a:ln>
                      <a:extLst/>
                    </p:spPr>
                  </p:pic>
                </p:oleObj>
              </mc:Fallback>
            </mc:AlternateContent>
          </a:graphicData>
        </a:graphic>
      </p:graphicFrame>
      <p:graphicFrame>
        <p:nvGraphicFramePr>
          <p:cNvPr id="29" name="Object 5"/>
          <p:cNvGraphicFramePr>
            <a:graphicFrameLocks noChangeAspect="1"/>
          </p:cNvGraphicFramePr>
          <p:nvPr>
            <p:extLst>
              <p:ext uri="{D42A27DB-BD31-4B8C-83A1-F6EECF244321}">
                <p14:modId xmlns:p14="http://schemas.microsoft.com/office/powerpoint/2010/main" val="2363243385"/>
              </p:ext>
            </p:extLst>
          </p:nvPr>
        </p:nvGraphicFramePr>
        <p:xfrm>
          <a:off x="2498725" y="2811463"/>
          <a:ext cx="231775" cy="484187"/>
        </p:xfrm>
        <a:graphic>
          <a:graphicData uri="http://schemas.openxmlformats.org/presentationml/2006/ole">
            <mc:AlternateContent xmlns:mc="http://schemas.openxmlformats.org/markup-compatibility/2006">
              <mc:Choice xmlns:v="urn:schemas-microsoft-com:vml" Requires="v">
                <p:oleObj spid="_x0000_s27595" name="Kaava" r:id="rId15" imgW="152280" imgH="368280" progId="Equation.3">
                  <p:embed/>
                </p:oleObj>
              </mc:Choice>
              <mc:Fallback>
                <p:oleObj name="Kaava" r:id="rId15" imgW="152280" imgH="368280" progId="Equation.3">
                  <p:embed/>
                  <p:pic>
                    <p:nvPicPr>
                      <p:cNvPr id="0" name=""/>
                      <p:cNvPicPr>
                        <a:picLocks noChangeAspect="1" noChangeArrowheads="1"/>
                      </p:cNvPicPr>
                      <p:nvPr/>
                    </p:nvPicPr>
                    <p:blipFill>
                      <a:blip r:embed="rId16"/>
                      <a:srcRect/>
                      <a:stretch>
                        <a:fillRect/>
                      </a:stretch>
                    </p:blipFill>
                    <p:spPr bwMode="auto">
                      <a:xfrm>
                        <a:off x="2498725" y="2811463"/>
                        <a:ext cx="231775" cy="484187"/>
                      </a:xfrm>
                      <a:prstGeom prst="rect">
                        <a:avLst/>
                      </a:prstGeom>
                      <a:noFill/>
                      <a:ln>
                        <a:noFill/>
                      </a:ln>
                      <a:extLst/>
                    </p:spPr>
                  </p:pic>
                </p:oleObj>
              </mc:Fallback>
            </mc:AlternateContent>
          </a:graphicData>
        </a:graphic>
      </p:graphicFrame>
      <p:graphicFrame>
        <p:nvGraphicFramePr>
          <p:cNvPr id="30" name="Object 5"/>
          <p:cNvGraphicFramePr>
            <a:graphicFrameLocks noChangeAspect="1"/>
          </p:cNvGraphicFramePr>
          <p:nvPr>
            <p:extLst>
              <p:ext uri="{D42A27DB-BD31-4B8C-83A1-F6EECF244321}">
                <p14:modId xmlns:p14="http://schemas.microsoft.com/office/powerpoint/2010/main" val="3508657887"/>
              </p:ext>
            </p:extLst>
          </p:nvPr>
        </p:nvGraphicFramePr>
        <p:xfrm>
          <a:off x="830616" y="2828419"/>
          <a:ext cx="227976" cy="476250"/>
        </p:xfrm>
        <a:graphic>
          <a:graphicData uri="http://schemas.openxmlformats.org/presentationml/2006/ole">
            <mc:AlternateContent xmlns:mc="http://schemas.openxmlformats.org/markup-compatibility/2006">
              <mc:Choice xmlns:v="urn:schemas-microsoft-com:vml" Requires="v">
                <p:oleObj spid="_x0000_s27596" name="Kaava" r:id="rId17" imgW="152280" imgH="368280" progId="Equation.3">
                  <p:embed/>
                </p:oleObj>
              </mc:Choice>
              <mc:Fallback>
                <p:oleObj name="Kaava" r:id="rId17" imgW="152280" imgH="368280" progId="Equation.3">
                  <p:embed/>
                  <p:pic>
                    <p:nvPicPr>
                      <p:cNvPr id="0" name=""/>
                      <p:cNvPicPr>
                        <a:picLocks noChangeAspect="1" noChangeArrowheads="1"/>
                      </p:cNvPicPr>
                      <p:nvPr/>
                    </p:nvPicPr>
                    <p:blipFill>
                      <a:blip r:embed="rId18"/>
                      <a:srcRect/>
                      <a:stretch>
                        <a:fillRect/>
                      </a:stretch>
                    </p:blipFill>
                    <p:spPr bwMode="auto">
                      <a:xfrm>
                        <a:off x="830616" y="2828419"/>
                        <a:ext cx="227976" cy="476250"/>
                      </a:xfrm>
                      <a:prstGeom prst="rect">
                        <a:avLst/>
                      </a:prstGeom>
                      <a:noFill/>
                      <a:ln>
                        <a:noFill/>
                      </a:ln>
                      <a:extLst/>
                    </p:spPr>
                  </p:pic>
                </p:oleObj>
              </mc:Fallback>
            </mc:AlternateContent>
          </a:graphicData>
        </a:graphic>
      </p:graphicFrame>
      <p:graphicFrame>
        <p:nvGraphicFramePr>
          <p:cNvPr id="31" name="Object 5"/>
          <p:cNvGraphicFramePr>
            <a:graphicFrameLocks noChangeAspect="1"/>
          </p:cNvGraphicFramePr>
          <p:nvPr>
            <p:extLst>
              <p:ext uri="{D42A27DB-BD31-4B8C-83A1-F6EECF244321}">
                <p14:modId xmlns:p14="http://schemas.microsoft.com/office/powerpoint/2010/main" val="3124415747"/>
              </p:ext>
            </p:extLst>
          </p:nvPr>
        </p:nvGraphicFramePr>
        <p:xfrm>
          <a:off x="3004335" y="2873142"/>
          <a:ext cx="309562" cy="250825"/>
        </p:xfrm>
        <a:graphic>
          <a:graphicData uri="http://schemas.openxmlformats.org/presentationml/2006/ole">
            <mc:AlternateContent xmlns:mc="http://schemas.openxmlformats.org/markup-compatibility/2006">
              <mc:Choice xmlns:v="urn:schemas-microsoft-com:vml" Requires="v">
                <p:oleObj spid="_x0000_s27597" name="Kaava" r:id="rId19" imgW="203040" imgH="190440" progId="Equation.3">
                  <p:embed/>
                </p:oleObj>
              </mc:Choice>
              <mc:Fallback>
                <p:oleObj name="Kaava" r:id="rId19" imgW="203040" imgH="190440" progId="Equation.3">
                  <p:embed/>
                  <p:pic>
                    <p:nvPicPr>
                      <p:cNvPr id="0" name=""/>
                      <p:cNvPicPr>
                        <a:picLocks noChangeAspect="1" noChangeArrowheads="1"/>
                      </p:cNvPicPr>
                      <p:nvPr/>
                    </p:nvPicPr>
                    <p:blipFill>
                      <a:blip r:embed="rId20"/>
                      <a:srcRect/>
                      <a:stretch>
                        <a:fillRect/>
                      </a:stretch>
                    </p:blipFill>
                    <p:spPr bwMode="auto">
                      <a:xfrm>
                        <a:off x="3004335" y="2873142"/>
                        <a:ext cx="309562" cy="250825"/>
                      </a:xfrm>
                      <a:prstGeom prst="rect">
                        <a:avLst/>
                      </a:prstGeom>
                      <a:noFill/>
                      <a:ln>
                        <a:noFill/>
                      </a:ln>
                      <a:extLst/>
                    </p:spPr>
                  </p:pic>
                </p:oleObj>
              </mc:Fallback>
            </mc:AlternateContent>
          </a:graphicData>
        </a:graphic>
      </p:graphicFrame>
      <p:cxnSp>
        <p:nvCxnSpPr>
          <p:cNvPr id="33" name="Straight Arrow Connector 32"/>
          <p:cNvCxnSpPr/>
          <p:nvPr/>
        </p:nvCxnSpPr>
        <p:spPr bwMode="auto">
          <a:xfrm>
            <a:off x="560512" y="2420888"/>
            <a:ext cx="10313" cy="1080120"/>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34" name="Straight Arrow Connector 33"/>
          <p:cNvCxnSpPr/>
          <p:nvPr/>
        </p:nvCxnSpPr>
        <p:spPr bwMode="auto">
          <a:xfrm>
            <a:off x="2876645" y="2419879"/>
            <a:ext cx="10313" cy="1080120"/>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35" name="Straight Arrow Connector 34"/>
          <p:cNvCxnSpPr/>
          <p:nvPr/>
        </p:nvCxnSpPr>
        <p:spPr bwMode="auto">
          <a:xfrm>
            <a:off x="1362219" y="1829182"/>
            <a:ext cx="780994" cy="2778"/>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graphicFrame>
        <p:nvGraphicFramePr>
          <p:cNvPr id="38" name="Object 5"/>
          <p:cNvGraphicFramePr>
            <a:graphicFrameLocks noChangeAspect="1"/>
          </p:cNvGraphicFramePr>
          <p:nvPr>
            <p:extLst>
              <p:ext uri="{D42A27DB-BD31-4B8C-83A1-F6EECF244321}">
                <p14:modId xmlns:p14="http://schemas.microsoft.com/office/powerpoint/2010/main" val="3127345287"/>
              </p:ext>
            </p:extLst>
          </p:nvPr>
        </p:nvGraphicFramePr>
        <p:xfrm>
          <a:off x="1344613" y="1554163"/>
          <a:ext cx="735012" cy="250825"/>
        </p:xfrm>
        <a:graphic>
          <a:graphicData uri="http://schemas.openxmlformats.org/presentationml/2006/ole">
            <mc:AlternateContent xmlns:mc="http://schemas.openxmlformats.org/markup-compatibility/2006">
              <mc:Choice xmlns:v="urn:schemas-microsoft-com:vml" Requires="v">
                <p:oleObj spid="_x0000_s27598" name="Kaava" r:id="rId21" imgW="482400" imgH="190440" progId="Equation.3">
                  <p:embed/>
                </p:oleObj>
              </mc:Choice>
              <mc:Fallback>
                <p:oleObj name="Kaava" r:id="rId21" imgW="482400" imgH="190440" progId="Equation.3">
                  <p:embed/>
                  <p:pic>
                    <p:nvPicPr>
                      <p:cNvPr id="0" name=""/>
                      <p:cNvPicPr>
                        <a:picLocks noChangeAspect="1" noChangeArrowheads="1"/>
                      </p:cNvPicPr>
                      <p:nvPr/>
                    </p:nvPicPr>
                    <p:blipFill>
                      <a:blip r:embed="rId22"/>
                      <a:srcRect/>
                      <a:stretch>
                        <a:fillRect/>
                      </a:stretch>
                    </p:blipFill>
                    <p:spPr bwMode="auto">
                      <a:xfrm>
                        <a:off x="1344613" y="1554163"/>
                        <a:ext cx="735012" cy="250825"/>
                      </a:xfrm>
                      <a:prstGeom prst="rect">
                        <a:avLst/>
                      </a:prstGeom>
                      <a:noFill/>
                      <a:ln>
                        <a:noFill/>
                      </a:ln>
                      <a:extLst/>
                    </p:spPr>
                  </p:pic>
                </p:oleObj>
              </mc:Fallback>
            </mc:AlternateContent>
          </a:graphicData>
        </a:graphic>
      </p:graphicFrame>
      <p:graphicFrame>
        <p:nvGraphicFramePr>
          <p:cNvPr id="39" name="Object 5"/>
          <p:cNvGraphicFramePr>
            <a:graphicFrameLocks noChangeAspect="1"/>
          </p:cNvGraphicFramePr>
          <p:nvPr>
            <p:extLst>
              <p:ext uri="{D42A27DB-BD31-4B8C-83A1-F6EECF244321}">
                <p14:modId xmlns:p14="http://schemas.microsoft.com/office/powerpoint/2010/main" val="3757762851"/>
              </p:ext>
            </p:extLst>
          </p:nvPr>
        </p:nvGraphicFramePr>
        <p:xfrm>
          <a:off x="1859727" y="4221088"/>
          <a:ext cx="5718175" cy="1728192"/>
        </p:xfrm>
        <a:graphic>
          <a:graphicData uri="http://schemas.openxmlformats.org/presentationml/2006/ole">
            <mc:AlternateContent xmlns:mc="http://schemas.openxmlformats.org/markup-compatibility/2006">
              <mc:Choice xmlns:v="urn:schemas-microsoft-com:vml" Requires="v">
                <p:oleObj spid="_x0000_s27599" name="Kaava" r:id="rId23" imgW="3746160" imgH="1231560" progId="Equation.3">
                  <p:embed/>
                </p:oleObj>
              </mc:Choice>
              <mc:Fallback>
                <p:oleObj name="Kaava" r:id="rId23" imgW="3746160" imgH="1231560" progId="Equation.3">
                  <p:embed/>
                  <p:pic>
                    <p:nvPicPr>
                      <p:cNvPr id="0" name=""/>
                      <p:cNvPicPr>
                        <a:picLocks noChangeAspect="1" noChangeArrowheads="1"/>
                      </p:cNvPicPr>
                      <p:nvPr/>
                    </p:nvPicPr>
                    <p:blipFill>
                      <a:blip r:embed="rId24"/>
                      <a:srcRect/>
                      <a:stretch>
                        <a:fillRect/>
                      </a:stretch>
                    </p:blipFill>
                    <p:spPr bwMode="auto">
                      <a:xfrm>
                        <a:off x="1859727" y="4221088"/>
                        <a:ext cx="5718175" cy="1728192"/>
                      </a:xfrm>
                      <a:prstGeom prst="rect">
                        <a:avLst/>
                      </a:prstGeom>
                      <a:noFill/>
                      <a:ln>
                        <a:solidFill>
                          <a:srgbClr val="FF0000"/>
                        </a:solidFill>
                      </a:ln>
                      <a:extLst/>
                    </p:spPr>
                  </p:pic>
                </p:oleObj>
              </mc:Fallback>
            </mc:AlternateContent>
          </a:graphicData>
        </a:graphic>
      </p:graphicFrame>
    </p:spTree>
    <p:extLst>
      <p:ext uri="{BB962C8B-B14F-4D97-AF65-F5344CB8AC3E}">
        <p14:creationId xmlns:p14="http://schemas.microsoft.com/office/powerpoint/2010/main" val="416581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r>
              <a:rPr lang="en-US" dirty="0" smtClean="0">
                <a:sym typeface="Symbol" panose="05050102010706020507" pitchFamily="18" charset="2"/>
              </a:rPr>
              <a:t> </a:t>
            </a:r>
            <a:br>
              <a:rPr lang="en-US" dirty="0" smtClean="0">
                <a:sym typeface="Symbol" panose="05050102010706020507" pitchFamily="18" charset="2"/>
              </a:rPr>
            </a:br>
            <a:r>
              <a:rPr lang="en-US" dirty="0" smtClean="0">
                <a:sym typeface="Symbol" panose="05050102010706020507" pitchFamily="18" charset="2"/>
              </a:rPr>
              <a:t>b) T</a:t>
            </a:r>
            <a:r>
              <a:rPr lang="en-US" dirty="0" smtClean="0"/>
              <a:t>-model</a:t>
            </a:r>
            <a:r>
              <a:rPr lang="en-US" dirty="0"/>
              <a:t/>
            </a:r>
            <a:br>
              <a:rPr lang="en-US" dirty="0"/>
            </a:br>
            <a:endParaRPr lang="en-US" dirty="0"/>
          </a:p>
        </p:txBody>
      </p:sp>
      <p:cxnSp>
        <p:nvCxnSpPr>
          <p:cNvPr id="7" name="Straight Connector 6"/>
          <p:cNvCxnSpPr/>
          <p:nvPr/>
        </p:nvCxnSpPr>
        <p:spPr bwMode="auto">
          <a:xfrm>
            <a:off x="560512" y="2276872"/>
            <a:ext cx="2232248"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8" name="Straight Connector 7"/>
          <p:cNvCxnSpPr/>
          <p:nvPr/>
        </p:nvCxnSpPr>
        <p:spPr bwMode="auto">
          <a:xfrm>
            <a:off x="619125" y="3717032"/>
            <a:ext cx="2173635" cy="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9" name="Straight Connector 8"/>
          <p:cNvCxnSpPr/>
          <p:nvPr/>
        </p:nvCxnSpPr>
        <p:spPr bwMode="auto">
          <a:xfrm>
            <a:off x="1636583" y="2266300"/>
            <a:ext cx="0" cy="1440160"/>
          </a:xfrm>
          <a:prstGeom prst="line">
            <a:avLst/>
          </a:prstGeom>
          <a:ln w="12700">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3" name="Rectangle 12"/>
          <p:cNvSpPr/>
          <p:nvPr/>
        </p:nvSpPr>
        <p:spPr bwMode="auto">
          <a:xfrm>
            <a:off x="1564575" y="2842364"/>
            <a:ext cx="144016" cy="4320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sp>
        <p:nvSpPr>
          <p:cNvPr id="15" name="Rectangle 14"/>
          <p:cNvSpPr/>
          <p:nvPr/>
        </p:nvSpPr>
        <p:spPr bwMode="auto">
          <a:xfrm>
            <a:off x="878475" y="2188261"/>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23" name="Object 5"/>
          <p:cNvGraphicFramePr>
            <a:graphicFrameLocks noChangeAspect="1"/>
          </p:cNvGraphicFramePr>
          <p:nvPr>
            <p:extLst>
              <p:ext uri="{D42A27DB-BD31-4B8C-83A1-F6EECF244321}">
                <p14:modId xmlns:p14="http://schemas.microsoft.com/office/powerpoint/2010/main" val="1030589293"/>
              </p:ext>
            </p:extLst>
          </p:nvPr>
        </p:nvGraphicFramePr>
        <p:xfrm>
          <a:off x="110034" y="2835535"/>
          <a:ext cx="1063626" cy="250825"/>
        </p:xfrm>
        <a:graphic>
          <a:graphicData uri="http://schemas.openxmlformats.org/presentationml/2006/ole">
            <mc:AlternateContent xmlns:mc="http://schemas.openxmlformats.org/markup-compatibility/2006">
              <mc:Choice xmlns:v="urn:schemas-microsoft-com:vml" Requires="v">
                <p:oleObj spid="_x0000_s28428" name="Kaava" r:id="rId3" imgW="698400" imgH="190440" progId="Equation.3">
                  <p:embed/>
                </p:oleObj>
              </mc:Choice>
              <mc:Fallback>
                <p:oleObj name="Kaava" r:id="rId3" imgW="698400" imgH="190440" progId="Equation.3">
                  <p:embed/>
                  <p:pic>
                    <p:nvPicPr>
                      <p:cNvPr id="0" name=""/>
                      <p:cNvPicPr>
                        <a:picLocks noChangeAspect="1" noChangeArrowheads="1"/>
                      </p:cNvPicPr>
                      <p:nvPr/>
                    </p:nvPicPr>
                    <p:blipFill>
                      <a:blip r:embed="rId4"/>
                      <a:srcRect/>
                      <a:stretch>
                        <a:fillRect/>
                      </a:stretch>
                    </p:blipFill>
                    <p:spPr bwMode="auto">
                      <a:xfrm>
                        <a:off x="110034" y="2835535"/>
                        <a:ext cx="1063626" cy="250825"/>
                      </a:xfrm>
                      <a:prstGeom prst="rect">
                        <a:avLst/>
                      </a:prstGeom>
                      <a:noFill/>
                      <a:ln>
                        <a:noFill/>
                      </a:ln>
                      <a:extLst/>
                    </p:spPr>
                  </p:pic>
                </p:oleObj>
              </mc:Fallback>
            </mc:AlternateContent>
          </a:graphicData>
        </a:graphic>
      </p:graphicFrame>
      <p:cxnSp>
        <p:nvCxnSpPr>
          <p:cNvPr id="24" name="Straight Arrow Connector 23"/>
          <p:cNvCxnSpPr/>
          <p:nvPr/>
        </p:nvCxnSpPr>
        <p:spPr bwMode="auto">
          <a:xfrm>
            <a:off x="2364180" y="2270447"/>
            <a:ext cx="21602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25" name="Object 5"/>
          <p:cNvGraphicFramePr>
            <a:graphicFrameLocks noChangeAspect="1"/>
          </p:cNvGraphicFramePr>
          <p:nvPr>
            <p:extLst>
              <p:ext uri="{D42A27DB-BD31-4B8C-83A1-F6EECF244321}">
                <p14:modId xmlns:p14="http://schemas.microsoft.com/office/powerpoint/2010/main" val="1107416243"/>
              </p:ext>
            </p:extLst>
          </p:nvPr>
        </p:nvGraphicFramePr>
        <p:xfrm>
          <a:off x="2452688" y="1997075"/>
          <a:ext cx="558800" cy="250825"/>
        </p:xfrm>
        <a:graphic>
          <a:graphicData uri="http://schemas.openxmlformats.org/presentationml/2006/ole">
            <mc:AlternateContent xmlns:mc="http://schemas.openxmlformats.org/markup-compatibility/2006">
              <mc:Choice xmlns:v="urn:schemas-microsoft-com:vml" Requires="v">
                <p:oleObj spid="_x0000_s28429" name="Kaava" r:id="rId5" imgW="368280" imgH="190440" progId="Equation.3">
                  <p:embed/>
                </p:oleObj>
              </mc:Choice>
              <mc:Fallback>
                <p:oleObj name="Kaava" r:id="rId5" imgW="368280" imgH="190440" progId="Equation.3">
                  <p:embed/>
                  <p:pic>
                    <p:nvPicPr>
                      <p:cNvPr id="0" name=""/>
                      <p:cNvPicPr>
                        <a:picLocks noChangeAspect="1" noChangeArrowheads="1"/>
                      </p:cNvPicPr>
                      <p:nvPr/>
                    </p:nvPicPr>
                    <p:blipFill>
                      <a:blip r:embed="rId6"/>
                      <a:srcRect/>
                      <a:stretch>
                        <a:fillRect/>
                      </a:stretch>
                    </p:blipFill>
                    <p:spPr bwMode="auto">
                      <a:xfrm>
                        <a:off x="2452688" y="1997075"/>
                        <a:ext cx="558800" cy="250825"/>
                      </a:xfrm>
                      <a:prstGeom prst="rect">
                        <a:avLst/>
                      </a:prstGeom>
                      <a:noFill/>
                      <a:ln>
                        <a:noFill/>
                      </a:ln>
                      <a:extLst/>
                    </p:spPr>
                  </p:pic>
                </p:oleObj>
              </mc:Fallback>
            </mc:AlternateContent>
          </a:graphicData>
        </a:graphic>
      </p:graphicFrame>
      <p:graphicFrame>
        <p:nvGraphicFramePr>
          <p:cNvPr id="26" name="Object 5"/>
          <p:cNvGraphicFramePr>
            <a:graphicFrameLocks noChangeAspect="1"/>
          </p:cNvGraphicFramePr>
          <p:nvPr>
            <p:extLst>
              <p:ext uri="{D42A27DB-BD31-4B8C-83A1-F6EECF244321}">
                <p14:modId xmlns:p14="http://schemas.microsoft.com/office/powerpoint/2010/main" val="1243218648"/>
              </p:ext>
            </p:extLst>
          </p:nvPr>
        </p:nvGraphicFramePr>
        <p:xfrm>
          <a:off x="1755775" y="2903538"/>
          <a:ext cx="193675" cy="233362"/>
        </p:xfrm>
        <a:graphic>
          <a:graphicData uri="http://schemas.openxmlformats.org/presentationml/2006/ole">
            <mc:AlternateContent xmlns:mc="http://schemas.openxmlformats.org/markup-compatibility/2006">
              <mc:Choice xmlns:v="urn:schemas-microsoft-com:vml" Requires="v">
                <p:oleObj spid="_x0000_s28430" name="Kaava" r:id="rId7" imgW="126720" imgH="177480" progId="Equation.3">
                  <p:embed/>
                </p:oleObj>
              </mc:Choice>
              <mc:Fallback>
                <p:oleObj name="Kaava" r:id="rId7" imgW="126720" imgH="177480" progId="Equation.3">
                  <p:embed/>
                  <p:pic>
                    <p:nvPicPr>
                      <p:cNvPr id="0" name=""/>
                      <p:cNvPicPr>
                        <a:picLocks noChangeAspect="1" noChangeArrowheads="1"/>
                      </p:cNvPicPr>
                      <p:nvPr/>
                    </p:nvPicPr>
                    <p:blipFill>
                      <a:blip r:embed="rId8"/>
                      <a:srcRect/>
                      <a:stretch>
                        <a:fillRect/>
                      </a:stretch>
                    </p:blipFill>
                    <p:spPr bwMode="auto">
                      <a:xfrm>
                        <a:off x="1755775" y="2903538"/>
                        <a:ext cx="193675" cy="233362"/>
                      </a:xfrm>
                      <a:prstGeom prst="rect">
                        <a:avLst/>
                      </a:prstGeom>
                      <a:noFill/>
                      <a:ln>
                        <a:noFill/>
                      </a:ln>
                      <a:extLst/>
                    </p:spPr>
                  </p:pic>
                </p:oleObj>
              </mc:Fallback>
            </mc:AlternateContent>
          </a:graphicData>
        </a:graphic>
      </p:graphicFrame>
      <p:graphicFrame>
        <p:nvGraphicFramePr>
          <p:cNvPr id="27" name="Object 5"/>
          <p:cNvGraphicFramePr>
            <a:graphicFrameLocks noChangeAspect="1"/>
          </p:cNvGraphicFramePr>
          <p:nvPr>
            <p:extLst>
              <p:ext uri="{D42A27DB-BD31-4B8C-83A1-F6EECF244321}">
                <p14:modId xmlns:p14="http://schemas.microsoft.com/office/powerpoint/2010/main" val="2206230514"/>
              </p:ext>
            </p:extLst>
          </p:nvPr>
        </p:nvGraphicFramePr>
        <p:xfrm>
          <a:off x="3743536" y="2119392"/>
          <a:ext cx="3155950" cy="482600"/>
        </p:xfrm>
        <a:graphic>
          <a:graphicData uri="http://schemas.openxmlformats.org/presentationml/2006/ole">
            <mc:AlternateContent xmlns:mc="http://schemas.openxmlformats.org/markup-compatibility/2006">
              <mc:Choice xmlns:v="urn:schemas-microsoft-com:vml" Requires="v">
                <p:oleObj spid="_x0000_s28431" name="Kaava" r:id="rId9" imgW="2070000" imgH="368280" progId="Equation.3">
                  <p:embed/>
                </p:oleObj>
              </mc:Choice>
              <mc:Fallback>
                <p:oleObj name="Kaava" r:id="rId9" imgW="2070000" imgH="368280" progId="Equation.3">
                  <p:embed/>
                  <p:pic>
                    <p:nvPicPr>
                      <p:cNvPr id="0" name=""/>
                      <p:cNvPicPr>
                        <a:picLocks noChangeAspect="1" noChangeArrowheads="1"/>
                      </p:cNvPicPr>
                      <p:nvPr/>
                    </p:nvPicPr>
                    <p:blipFill>
                      <a:blip r:embed="rId10"/>
                      <a:srcRect/>
                      <a:stretch>
                        <a:fillRect/>
                      </a:stretch>
                    </p:blipFill>
                    <p:spPr bwMode="auto">
                      <a:xfrm>
                        <a:off x="3743536" y="2119392"/>
                        <a:ext cx="3155950" cy="482600"/>
                      </a:xfrm>
                      <a:prstGeom prst="rect">
                        <a:avLst/>
                      </a:prstGeom>
                      <a:noFill/>
                      <a:ln>
                        <a:solidFill>
                          <a:srgbClr val="FF0000"/>
                        </a:solidFill>
                      </a:ln>
                      <a:extLst/>
                    </p:spPr>
                  </p:pic>
                </p:oleObj>
              </mc:Fallback>
            </mc:AlternateContent>
          </a:graphicData>
        </a:graphic>
      </p:graphicFrame>
      <p:graphicFrame>
        <p:nvGraphicFramePr>
          <p:cNvPr id="28" name="Object 5"/>
          <p:cNvGraphicFramePr>
            <a:graphicFrameLocks noChangeAspect="1"/>
          </p:cNvGraphicFramePr>
          <p:nvPr>
            <p:extLst>
              <p:ext uri="{D42A27DB-BD31-4B8C-83A1-F6EECF244321}">
                <p14:modId xmlns:p14="http://schemas.microsoft.com/office/powerpoint/2010/main" val="4148654059"/>
              </p:ext>
            </p:extLst>
          </p:nvPr>
        </p:nvGraphicFramePr>
        <p:xfrm>
          <a:off x="3764282" y="2678055"/>
          <a:ext cx="3275012" cy="482600"/>
        </p:xfrm>
        <a:graphic>
          <a:graphicData uri="http://schemas.openxmlformats.org/presentationml/2006/ole">
            <mc:AlternateContent xmlns:mc="http://schemas.openxmlformats.org/markup-compatibility/2006">
              <mc:Choice xmlns:v="urn:schemas-microsoft-com:vml" Requires="v">
                <p:oleObj spid="_x0000_s28432" name="Kaava" r:id="rId11" imgW="2145960" imgH="368280" progId="Equation.3">
                  <p:embed/>
                </p:oleObj>
              </mc:Choice>
              <mc:Fallback>
                <p:oleObj name="Kaava" r:id="rId11" imgW="2145960" imgH="368280" progId="Equation.3">
                  <p:embed/>
                  <p:pic>
                    <p:nvPicPr>
                      <p:cNvPr id="0" name=""/>
                      <p:cNvPicPr>
                        <a:picLocks noChangeAspect="1" noChangeArrowheads="1"/>
                      </p:cNvPicPr>
                      <p:nvPr/>
                    </p:nvPicPr>
                    <p:blipFill>
                      <a:blip r:embed="rId12"/>
                      <a:srcRect/>
                      <a:stretch>
                        <a:fillRect/>
                      </a:stretch>
                    </p:blipFill>
                    <p:spPr bwMode="auto">
                      <a:xfrm>
                        <a:off x="3764282" y="2678055"/>
                        <a:ext cx="3275012" cy="482600"/>
                      </a:xfrm>
                      <a:prstGeom prst="rect">
                        <a:avLst/>
                      </a:prstGeom>
                      <a:noFill/>
                      <a:ln>
                        <a:solidFill>
                          <a:srgbClr val="FF0000"/>
                        </a:solidFill>
                      </a:ln>
                      <a:extLst/>
                    </p:spPr>
                  </p:pic>
                </p:oleObj>
              </mc:Fallback>
            </mc:AlternateContent>
          </a:graphicData>
        </a:graphic>
      </p:graphicFrame>
      <p:graphicFrame>
        <p:nvGraphicFramePr>
          <p:cNvPr id="30" name="Object 5"/>
          <p:cNvGraphicFramePr>
            <a:graphicFrameLocks noChangeAspect="1"/>
          </p:cNvGraphicFramePr>
          <p:nvPr>
            <p:extLst>
              <p:ext uri="{D42A27DB-BD31-4B8C-83A1-F6EECF244321}">
                <p14:modId xmlns:p14="http://schemas.microsoft.com/office/powerpoint/2010/main" val="1278005147"/>
              </p:ext>
            </p:extLst>
          </p:nvPr>
        </p:nvGraphicFramePr>
        <p:xfrm>
          <a:off x="973138" y="1660525"/>
          <a:ext cx="244475" cy="476250"/>
        </p:xfrm>
        <a:graphic>
          <a:graphicData uri="http://schemas.openxmlformats.org/presentationml/2006/ole">
            <mc:AlternateContent xmlns:mc="http://schemas.openxmlformats.org/markup-compatibility/2006">
              <mc:Choice xmlns:v="urn:schemas-microsoft-com:vml" Requires="v">
                <p:oleObj spid="_x0000_s28433" name="Kaava" r:id="rId13" imgW="164880" imgH="368280" progId="Equation.3">
                  <p:embed/>
                </p:oleObj>
              </mc:Choice>
              <mc:Fallback>
                <p:oleObj name="Kaava" r:id="rId13" imgW="164880" imgH="368280" progId="Equation.3">
                  <p:embed/>
                  <p:pic>
                    <p:nvPicPr>
                      <p:cNvPr id="0" name=""/>
                      <p:cNvPicPr>
                        <a:picLocks noChangeAspect="1" noChangeArrowheads="1"/>
                      </p:cNvPicPr>
                      <p:nvPr/>
                    </p:nvPicPr>
                    <p:blipFill>
                      <a:blip r:embed="rId14"/>
                      <a:srcRect/>
                      <a:stretch>
                        <a:fillRect/>
                      </a:stretch>
                    </p:blipFill>
                    <p:spPr bwMode="auto">
                      <a:xfrm>
                        <a:off x="973138" y="1660525"/>
                        <a:ext cx="244475" cy="476250"/>
                      </a:xfrm>
                      <a:prstGeom prst="rect">
                        <a:avLst/>
                      </a:prstGeom>
                      <a:noFill/>
                      <a:ln>
                        <a:noFill/>
                      </a:ln>
                      <a:extLst/>
                    </p:spPr>
                  </p:pic>
                </p:oleObj>
              </mc:Fallback>
            </mc:AlternateContent>
          </a:graphicData>
        </a:graphic>
      </p:graphicFrame>
      <p:graphicFrame>
        <p:nvGraphicFramePr>
          <p:cNvPr id="31" name="Object 5"/>
          <p:cNvGraphicFramePr>
            <a:graphicFrameLocks noChangeAspect="1"/>
          </p:cNvGraphicFramePr>
          <p:nvPr>
            <p:extLst>
              <p:ext uri="{D42A27DB-BD31-4B8C-83A1-F6EECF244321}">
                <p14:modId xmlns:p14="http://schemas.microsoft.com/office/powerpoint/2010/main" val="293286686"/>
              </p:ext>
            </p:extLst>
          </p:nvPr>
        </p:nvGraphicFramePr>
        <p:xfrm>
          <a:off x="2817358" y="2860967"/>
          <a:ext cx="309562" cy="250825"/>
        </p:xfrm>
        <a:graphic>
          <a:graphicData uri="http://schemas.openxmlformats.org/presentationml/2006/ole">
            <mc:AlternateContent xmlns:mc="http://schemas.openxmlformats.org/markup-compatibility/2006">
              <mc:Choice xmlns:v="urn:schemas-microsoft-com:vml" Requires="v">
                <p:oleObj spid="_x0000_s28434" name="Kaava" r:id="rId15" imgW="203040" imgH="190440" progId="Equation.3">
                  <p:embed/>
                </p:oleObj>
              </mc:Choice>
              <mc:Fallback>
                <p:oleObj name="Kaava" r:id="rId15" imgW="203040" imgH="190440" progId="Equation.3">
                  <p:embed/>
                  <p:pic>
                    <p:nvPicPr>
                      <p:cNvPr id="0" name=""/>
                      <p:cNvPicPr>
                        <a:picLocks noChangeAspect="1" noChangeArrowheads="1"/>
                      </p:cNvPicPr>
                      <p:nvPr/>
                    </p:nvPicPr>
                    <p:blipFill>
                      <a:blip r:embed="rId16"/>
                      <a:srcRect/>
                      <a:stretch>
                        <a:fillRect/>
                      </a:stretch>
                    </p:blipFill>
                    <p:spPr bwMode="auto">
                      <a:xfrm>
                        <a:off x="2817358" y="2860967"/>
                        <a:ext cx="309562" cy="250825"/>
                      </a:xfrm>
                      <a:prstGeom prst="rect">
                        <a:avLst/>
                      </a:prstGeom>
                      <a:noFill/>
                      <a:ln>
                        <a:noFill/>
                      </a:ln>
                      <a:extLst/>
                    </p:spPr>
                  </p:pic>
                </p:oleObj>
              </mc:Fallback>
            </mc:AlternateContent>
          </a:graphicData>
        </a:graphic>
      </p:graphicFrame>
      <p:cxnSp>
        <p:nvCxnSpPr>
          <p:cNvPr id="33" name="Straight Arrow Connector 32"/>
          <p:cNvCxnSpPr/>
          <p:nvPr/>
        </p:nvCxnSpPr>
        <p:spPr bwMode="auto">
          <a:xfrm>
            <a:off x="560512" y="2420888"/>
            <a:ext cx="10313" cy="1080120"/>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34" name="Straight Arrow Connector 33"/>
          <p:cNvCxnSpPr/>
          <p:nvPr/>
        </p:nvCxnSpPr>
        <p:spPr bwMode="auto">
          <a:xfrm>
            <a:off x="2731280" y="2429108"/>
            <a:ext cx="10313" cy="1080120"/>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graphicFrame>
        <p:nvGraphicFramePr>
          <p:cNvPr id="39" name="Object 5"/>
          <p:cNvGraphicFramePr>
            <a:graphicFrameLocks noChangeAspect="1"/>
          </p:cNvGraphicFramePr>
          <p:nvPr>
            <p:extLst>
              <p:ext uri="{D42A27DB-BD31-4B8C-83A1-F6EECF244321}">
                <p14:modId xmlns:p14="http://schemas.microsoft.com/office/powerpoint/2010/main" val="3768525251"/>
              </p:ext>
            </p:extLst>
          </p:nvPr>
        </p:nvGraphicFramePr>
        <p:xfrm>
          <a:off x="3255683" y="3647166"/>
          <a:ext cx="4305300" cy="1246187"/>
        </p:xfrm>
        <a:graphic>
          <a:graphicData uri="http://schemas.openxmlformats.org/presentationml/2006/ole">
            <mc:AlternateContent xmlns:mc="http://schemas.openxmlformats.org/markup-compatibility/2006">
              <mc:Choice xmlns:v="urn:schemas-microsoft-com:vml" Requires="v">
                <p:oleObj spid="_x0000_s28435" name="Kaava" r:id="rId17" imgW="2819160" imgH="952200" progId="Equation.3">
                  <p:embed/>
                </p:oleObj>
              </mc:Choice>
              <mc:Fallback>
                <p:oleObj name="Kaava" r:id="rId17" imgW="2819160" imgH="952200" progId="Equation.3">
                  <p:embed/>
                  <p:pic>
                    <p:nvPicPr>
                      <p:cNvPr id="0" name=""/>
                      <p:cNvPicPr>
                        <a:picLocks noChangeAspect="1" noChangeArrowheads="1"/>
                      </p:cNvPicPr>
                      <p:nvPr/>
                    </p:nvPicPr>
                    <p:blipFill>
                      <a:blip r:embed="rId18"/>
                      <a:srcRect/>
                      <a:stretch>
                        <a:fillRect/>
                      </a:stretch>
                    </p:blipFill>
                    <p:spPr bwMode="auto">
                      <a:xfrm>
                        <a:off x="3255683" y="3647166"/>
                        <a:ext cx="4305300" cy="1246187"/>
                      </a:xfrm>
                      <a:prstGeom prst="rect">
                        <a:avLst/>
                      </a:prstGeom>
                      <a:noFill/>
                      <a:ln>
                        <a:solidFill>
                          <a:srgbClr val="FF0000"/>
                        </a:solidFill>
                      </a:ln>
                      <a:extLst/>
                    </p:spPr>
                  </p:pic>
                </p:oleObj>
              </mc:Fallback>
            </mc:AlternateContent>
          </a:graphicData>
        </a:graphic>
      </p:graphicFrame>
      <p:sp>
        <p:nvSpPr>
          <p:cNvPr id="32" name="Rectangle 31"/>
          <p:cNvSpPr/>
          <p:nvPr/>
        </p:nvSpPr>
        <p:spPr bwMode="auto">
          <a:xfrm>
            <a:off x="1936613" y="2179390"/>
            <a:ext cx="432048" cy="1440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graphicFrame>
        <p:nvGraphicFramePr>
          <p:cNvPr id="36" name="Object 5"/>
          <p:cNvGraphicFramePr>
            <a:graphicFrameLocks noChangeAspect="1"/>
          </p:cNvGraphicFramePr>
          <p:nvPr>
            <p:extLst>
              <p:ext uri="{D42A27DB-BD31-4B8C-83A1-F6EECF244321}">
                <p14:modId xmlns:p14="http://schemas.microsoft.com/office/powerpoint/2010/main" val="1521795962"/>
              </p:ext>
            </p:extLst>
          </p:nvPr>
        </p:nvGraphicFramePr>
        <p:xfrm>
          <a:off x="2030399" y="1657061"/>
          <a:ext cx="244475" cy="476250"/>
        </p:xfrm>
        <a:graphic>
          <a:graphicData uri="http://schemas.openxmlformats.org/presentationml/2006/ole">
            <mc:AlternateContent xmlns:mc="http://schemas.openxmlformats.org/markup-compatibility/2006">
              <mc:Choice xmlns:v="urn:schemas-microsoft-com:vml" Requires="v">
                <p:oleObj spid="_x0000_s28436" name="Kaava" r:id="rId19" imgW="164880" imgH="368280" progId="Equation.3">
                  <p:embed/>
                </p:oleObj>
              </mc:Choice>
              <mc:Fallback>
                <p:oleObj name="Kaava" r:id="rId19" imgW="164880" imgH="368280" progId="Equation.3">
                  <p:embed/>
                  <p:pic>
                    <p:nvPicPr>
                      <p:cNvPr id="0" name=""/>
                      <p:cNvPicPr>
                        <a:picLocks noChangeAspect="1" noChangeArrowheads="1"/>
                      </p:cNvPicPr>
                      <p:nvPr/>
                    </p:nvPicPr>
                    <p:blipFill>
                      <a:blip r:embed="rId20"/>
                      <a:srcRect/>
                      <a:stretch>
                        <a:fillRect/>
                      </a:stretch>
                    </p:blipFill>
                    <p:spPr bwMode="auto">
                      <a:xfrm>
                        <a:off x="2030399" y="1657061"/>
                        <a:ext cx="244475" cy="476250"/>
                      </a:xfrm>
                      <a:prstGeom prst="rect">
                        <a:avLst/>
                      </a:prstGeom>
                      <a:noFill/>
                      <a:ln>
                        <a:noFill/>
                      </a:ln>
                      <a:extLst/>
                    </p:spPr>
                  </p:pic>
                </p:oleObj>
              </mc:Fallback>
            </mc:AlternateContent>
          </a:graphicData>
        </a:graphic>
      </p:graphicFrame>
      <p:cxnSp>
        <p:nvCxnSpPr>
          <p:cNvPr id="37" name="Straight Arrow Connector 36"/>
          <p:cNvCxnSpPr/>
          <p:nvPr/>
        </p:nvCxnSpPr>
        <p:spPr bwMode="auto">
          <a:xfrm>
            <a:off x="1636583" y="2461629"/>
            <a:ext cx="7863" cy="23354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aphicFrame>
        <p:nvGraphicFramePr>
          <p:cNvPr id="40" name="Object 5"/>
          <p:cNvGraphicFramePr>
            <a:graphicFrameLocks noChangeAspect="1"/>
          </p:cNvGraphicFramePr>
          <p:nvPr>
            <p:extLst>
              <p:ext uri="{D42A27DB-BD31-4B8C-83A1-F6EECF244321}">
                <p14:modId xmlns:p14="http://schemas.microsoft.com/office/powerpoint/2010/main" val="3740050060"/>
              </p:ext>
            </p:extLst>
          </p:nvPr>
        </p:nvGraphicFramePr>
        <p:xfrm>
          <a:off x="1734039" y="2484677"/>
          <a:ext cx="173037" cy="234950"/>
        </p:xfrm>
        <a:graphic>
          <a:graphicData uri="http://schemas.openxmlformats.org/presentationml/2006/ole">
            <mc:AlternateContent xmlns:mc="http://schemas.openxmlformats.org/markup-compatibility/2006">
              <mc:Choice xmlns:v="urn:schemas-microsoft-com:vml" Requires="v">
                <p:oleObj spid="_x0000_s28437" name="Kaava" r:id="rId21" imgW="114120" imgH="177480" progId="Equation.3">
                  <p:embed/>
                </p:oleObj>
              </mc:Choice>
              <mc:Fallback>
                <p:oleObj name="Kaava" r:id="rId21" imgW="114120" imgH="177480" progId="Equation.3">
                  <p:embed/>
                  <p:pic>
                    <p:nvPicPr>
                      <p:cNvPr id="0" name=""/>
                      <p:cNvPicPr>
                        <a:picLocks noChangeAspect="1" noChangeArrowheads="1"/>
                      </p:cNvPicPr>
                      <p:nvPr/>
                    </p:nvPicPr>
                    <p:blipFill>
                      <a:blip r:embed="rId22"/>
                      <a:srcRect/>
                      <a:stretch>
                        <a:fillRect/>
                      </a:stretch>
                    </p:blipFill>
                    <p:spPr bwMode="auto">
                      <a:xfrm>
                        <a:off x="1734039" y="2484677"/>
                        <a:ext cx="173037" cy="234950"/>
                      </a:xfrm>
                      <a:prstGeom prst="rect">
                        <a:avLst/>
                      </a:prstGeom>
                      <a:noFill/>
                      <a:ln>
                        <a:noFill/>
                      </a:ln>
                      <a:extLst/>
                    </p:spPr>
                  </p:pic>
                </p:oleObj>
              </mc:Fallback>
            </mc:AlternateContent>
          </a:graphicData>
        </a:graphic>
      </p:graphicFrame>
      <p:sp>
        <p:nvSpPr>
          <p:cNvPr id="4" name="TextBox 3"/>
          <p:cNvSpPr txBox="1"/>
          <p:nvPr/>
        </p:nvSpPr>
        <p:spPr>
          <a:xfrm>
            <a:off x="3080089" y="5517232"/>
            <a:ext cx="3650358" cy="369332"/>
          </a:xfrm>
          <a:prstGeom prst="rect">
            <a:avLst/>
          </a:prstGeom>
          <a:noFill/>
          <a:ln>
            <a:solidFill>
              <a:srgbClr val="FF0000"/>
            </a:solidFill>
          </a:ln>
        </p:spPr>
        <p:txBody>
          <a:bodyPr wrap="none" rtlCol="0">
            <a:spAutoFit/>
          </a:bodyPr>
          <a:lstStyle/>
          <a:p>
            <a:r>
              <a:rPr lang="en-US" dirty="0" smtClean="0"/>
              <a:t>Both models give the same result!</a:t>
            </a:r>
            <a:endParaRPr lang="en-US" dirty="0"/>
          </a:p>
        </p:txBody>
      </p:sp>
    </p:spTree>
    <p:extLst>
      <p:ext uri="{BB962C8B-B14F-4D97-AF65-F5344CB8AC3E}">
        <p14:creationId xmlns:p14="http://schemas.microsoft.com/office/powerpoint/2010/main" val="108385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r>
              <a:rPr lang="en-US" dirty="0" smtClean="0">
                <a:sym typeface="Symbol" panose="05050102010706020507" pitchFamily="18" charset="2"/>
              </a:rPr>
              <a:t> </a:t>
            </a:r>
            <a:r>
              <a:rPr lang="en-US" dirty="0"/>
              <a:t/>
            </a:r>
            <a:br>
              <a:rPr lang="en-US" dirty="0"/>
            </a:br>
            <a:endParaRPr lang="en-US" dirty="0"/>
          </a:p>
        </p:txBody>
      </p:sp>
      <p:pic>
        <p:nvPicPr>
          <p:cNvPr id="28685" name="Picture 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0712" y="1196752"/>
            <a:ext cx="47021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Content Placeholder 2"/>
          <p:cNvSpPr>
            <a:spLocks noGrp="1"/>
          </p:cNvSpPr>
          <p:nvPr>
            <p:ph idx="1"/>
          </p:nvPr>
        </p:nvSpPr>
        <p:spPr>
          <a:xfrm>
            <a:off x="560512" y="2780928"/>
            <a:ext cx="9014395" cy="2550696"/>
          </a:xfrm>
        </p:spPr>
        <p:txBody>
          <a:bodyPr/>
          <a:lstStyle/>
          <a:p>
            <a:r>
              <a:rPr lang="en-US" dirty="0"/>
              <a:t>Calculate per-unit values for all the parameters in the picture above. Use base values: </a:t>
            </a:r>
            <a:r>
              <a:rPr lang="en-US" dirty="0" smtClean="0"/>
              <a:t>	S</a:t>
            </a:r>
            <a:r>
              <a:rPr lang="en-US" baseline="-25000" dirty="0" smtClean="0"/>
              <a:t>b</a:t>
            </a:r>
            <a:r>
              <a:rPr lang="en-US" dirty="0" smtClean="0"/>
              <a:t>=50 MVA  and </a:t>
            </a:r>
            <a:r>
              <a:rPr lang="en-US" dirty="0" err="1" smtClean="0"/>
              <a:t>U</a:t>
            </a:r>
            <a:r>
              <a:rPr lang="en-US" baseline="-25000" dirty="0" err="1" smtClean="0"/>
              <a:t>b</a:t>
            </a:r>
            <a:r>
              <a:rPr lang="en-US" dirty="0" smtClean="0"/>
              <a:t>=110 </a:t>
            </a:r>
            <a:r>
              <a:rPr lang="en-US" dirty="0"/>
              <a:t>kV</a:t>
            </a:r>
          </a:p>
          <a:p>
            <a:pPr marL="457200" lvl="1" indent="0">
              <a:buNone/>
            </a:pPr>
            <a:endParaRPr lang="en-US" dirty="0" smtClean="0"/>
          </a:p>
        </p:txBody>
      </p:sp>
    </p:spTree>
    <p:extLst>
      <p:ext uri="{BB962C8B-B14F-4D97-AF65-F5344CB8AC3E}">
        <p14:creationId xmlns:p14="http://schemas.microsoft.com/office/powerpoint/2010/main" val="1079943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r>
              <a:rPr lang="en-US" dirty="0" smtClean="0">
                <a:sym typeface="Symbol" panose="05050102010706020507" pitchFamily="18" charset="2"/>
              </a:rPr>
              <a:t> </a:t>
            </a:r>
            <a:r>
              <a:rPr lang="en-US" dirty="0"/>
              <a:t/>
            </a:r>
            <a:br>
              <a:rPr lang="en-US" dirty="0"/>
            </a:br>
            <a:endParaRPr lang="en-US" dirty="0"/>
          </a:p>
        </p:txBody>
      </p:sp>
      <p:pic>
        <p:nvPicPr>
          <p:cNvPr id="2868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0712" y="1196752"/>
            <a:ext cx="47021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Content Placeholder 2"/>
          <p:cNvSpPr>
            <a:spLocks noGrp="1"/>
          </p:cNvSpPr>
          <p:nvPr>
            <p:ph idx="1"/>
          </p:nvPr>
        </p:nvSpPr>
        <p:spPr>
          <a:xfrm>
            <a:off x="560512" y="2780928"/>
            <a:ext cx="9014395" cy="2550696"/>
          </a:xfrm>
        </p:spPr>
        <p:txBody>
          <a:bodyPr/>
          <a:lstStyle/>
          <a:p>
            <a:r>
              <a:rPr lang="en-US" dirty="0"/>
              <a:t>Calculate per-unit values for all the parameters in the picture above. Use base values: </a:t>
            </a:r>
            <a:r>
              <a:rPr lang="en-US" dirty="0" smtClean="0"/>
              <a:t>	S</a:t>
            </a:r>
            <a:r>
              <a:rPr lang="en-US" baseline="-25000" dirty="0" smtClean="0"/>
              <a:t>b</a:t>
            </a:r>
            <a:r>
              <a:rPr lang="en-US" dirty="0" smtClean="0"/>
              <a:t>=50 MVA  and </a:t>
            </a:r>
            <a:r>
              <a:rPr lang="en-US" dirty="0" err="1" smtClean="0"/>
              <a:t>U</a:t>
            </a:r>
            <a:r>
              <a:rPr lang="en-US" baseline="-25000" dirty="0" err="1" smtClean="0"/>
              <a:t>b</a:t>
            </a:r>
            <a:r>
              <a:rPr lang="en-US" dirty="0" smtClean="0"/>
              <a:t>=110 </a:t>
            </a:r>
            <a:r>
              <a:rPr lang="en-US" dirty="0"/>
              <a:t>kV</a:t>
            </a:r>
          </a:p>
          <a:p>
            <a:pPr marL="457200" lvl="1" indent="0">
              <a:buNone/>
            </a:pPr>
            <a:endParaRPr lang="en-US" dirty="0" smtClean="0"/>
          </a:p>
        </p:txBody>
      </p:sp>
      <p:pic>
        <p:nvPicPr>
          <p:cNvPr id="3" name="Picture 2"/>
          <p:cNvPicPr>
            <a:picLocks noChangeAspect="1"/>
          </p:cNvPicPr>
          <p:nvPr/>
        </p:nvPicPr>
        <p:blipFill>
          <a:blip r:embed="rId4"/>
          <a:stretch>
            <a:fillRect/>
          </a:stretch>
        </p:blipFill>
        <p:spPr>
          <a:xfrm>
            <a:off x="2792760" y="3820210"/>
            <a:ext cx="6362700" cy="2552700"/>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28166413"/>
              </p:ext>
            </p:extLst>
          </p:nvPr>
        </p:nvGraphicFramePr>
        <p:xfrm>
          <a:off x="865188" y="4354513"/>
          <a:ext cx="1628775" cy="1289050"/>
        </p:xfrm>
        <a:graphic>
          <a:graphicData uri="http://schemas.openxmlformats.org/presentationml/2006/ole">
            <mc:AlternateContent xmlns:mc="http://schemas.openxmlformats.org/markup-compatibility/2006">
              <mc:Choice xmlns:v="urn:schemas-microsoft-com:vml" Requires="v">
                <p:oleObj spid="_x0000_s34844" name="Equation" r:id="rId5" imgW="977760" imgH="774360" progId="Equation.3">
                  <p:embed/>
                </p:oleObj>
              </mc:Choice>
              <mc:Fallback>
                <p:oleObj name="Equation" r:id="rId5" imgW="977760" imgH="774360" progId="Equation.3">
                  <p:embed/>
                  <p:pic>
                    <p:nvPicPr>
                      <p:cNvPr id="6" name="Object 5"/>
                      <p:cNvPicPr>
                        <a:picLocks noChangeAspect="1" noChangeArrowheads="1"/>
                      </p:cNvPicPr>
                      <p:nvPr/>
                    </p:nvPicPr>
                    <p:blipFill>
                      <a:blip r:embed="rId6"/>
                      <a:srcRect/>
                      <a:stretch>
                        <a:fillRect/>
                      </a:stretch>
                    </p:blipFill>
                    <p:spPr bwMode="auto">
                      <a:xfrm>
                        <a:off x="865188" y="4354513"/>
                        <a:ext cx="1628775" cy="1289050"/>
                      </a:xfrm>
                      <a:prstGeom prst="rect">
                        <a:avLst/>
                      </a:prstGeom>
                      <a:noFill/>
                      <a:ln>
                        <a:solidFill>
                          <a:srgbClr val="FFC000"/>
                        </a:solidFill>
                      </a:ln>
                    </p:spPr>
                  </p:pic>
                </p:oleObj>
              </mc:Fallback>
            </mc:AlternateContent>
          </a:graphicData>
        </a:graphic>
      </p:graphicFrame>
    </p:spTree>
    <p:extLst>
      <p:ext uri="{BB962C8B-B14F-4D97-AF65-F5344CB8AC3E}">
        <p14:creationId xmlns:p14="http://schemas.microsoft.com/office/powerpoint/2010/main" val="4011428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r>
              <a:rPr lang="en-US" dirty="0" smtClean="0">
                <a:sym typeface="Symbol" panose="05050102010706020507" pitchFamily="18" charset="2"/>
              </a:rPr>
              <a:t> </a:t>
            </a:r>
            <a:r>
              <a:rPr lang="en-US" dirty="0"/>
              <a:t/>
            </a:r>
            <a:br>
              <a:rPr lang="en-US" dirty="0"/>
            </a:br>
            <a:endParaRPr lang="en-US" dirty="0"/>
          </a:p>
        </p:txBody>
      </p:sp>
      <p:pic>
        <p:nvPicPr>
          <p:cNvPr id="2868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4968" y="401747"/>
            <a:ext cx="47021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515409860"/>
              </p:ext>
            </p:extLst>
          </p:nvPr>
        </p:nvGraphicFramePr>
        <p:xfrm>
          <a:off x="730250" y="1766888"/>
          <a:ext cx="3509963" cy="1176337"/>
        </p:xfrm>
        <a:graphic>
          <a:graphicData uri="http://schemas.openxmlformats.org/presentationml/2006/ole">
            <mc:AlternateContent xmlns:mc="http://schemas.openxmlformats.org/markup-compatibility/2006">
              <mc:Choice xmlns:v="urn:schemas-microsoft-com:vml" Requires="v">
                <p:oleObj spid="_x0000_s30062" name="Equation" r:id="rId4" imgW="2311200" imgH="774360" progId="Equation.3">
                  <p:embed/>
                </p:oleObj>
              </mc:Choice>
              <mc:Fallback>
                <p:oleObj name="Equation" r:id="rId4" imgW="2311200" imgH="774360" progId="Equation.3">
                  <p:embed/>
                  <p:pic>
                    <p:nvPicPr>
                      <p:cNvPr id="0" name="Object 1"/>
                      <p:cNvPicPr>
                        <a:picLocks noChangeAspect="1" noChangeArrowheads="1"/>
                      </p:cNvPicPr>
                      <p:nvPr/>
                    </p:nvPicPr>
                    <p:blipFill>
                      <a:blip r:embed="rId5"/>
                      <a:srcRect/>
                      <a:stretch>
                        <a:fillRect/>
                      </a:stretch>
                    </p:blipFill>
                    <p:spPr bwMode="auto">
                      <a:xfrm>
                        <a:off x="730250" y="1766888"/>
                        <a:ext cx="3509963" cy="1176337"/>
                      </a:xfrm>
                      <a:prstGeom prst="rect">
                        <a:avLst/>
                      </a:prstGeom>
                      <a:noFill/>
                      <a:ln>
                        <a:solidFill>
                          <a:srgbClr val="FF0000"/>
                        </a:solidFill>
                      </a:ln>
                    </p:spPr>
                  </p:pic>
                </p:oleObj>
              </mc:Fallback>
            </mc:AlternateContent>
          </a:graphicData>
        </a:graphic>
      </p:graphicFrame>
      <p:sp>
        <p:nvSpPr>
          <p:cNvPr id="5" name="Rectangle 4"/>
          <p:cNvSpPr/>
          <p:nvPr/>
        </p:nvSpPr>
        <p:spPr>
          <a:xfrm>
            <a:off x="8265368" y="-26987"/>
            <a:ext cx="4953000" cy="646331"/>
          </a:xfrm>
          <a:prstGeom prst="rect">
            <a:avLst/>
          </a:prstGeom>
        </p:spPr>
        <p:txBody>
          <a:bodyPr>
            <a:spAutoFit/>
          </a:bodyPr>
          <a:lstStyle/>
          <a:p>
            <a:r>
              <a:rPr lang="en-US" dirty="0"/>
              <a:t>S</a:t>
            </a:r>
            <a:r>
              <a:rPr lang="en-US" baseline="-25000" dirty="0"/>
              <a:t>b</a:t>
            </a:r>
            <a:r>
              <a:rPr lang="en-US" dirty="0"/>
              <a:t>=50 MVA</a:t>
            </a:r>
          </a:p>
          <a:p>
            <a:r>
              <a:rPr lang="en-US" dirty="0" err="1"/>
              <a:t>U</a:t>
            </a:r>
            <a:r>
              <a:rPr lang="en-US" baseline="-25000" dirty="0" err="1"/>
              <a:t>b</a:t>
            </a:r>
            <a:r>
              <a:rPr lang="en-US" dirty="0"/>
              <a:t>=110 kV</a:t>
            </a:r>
          </a:p>
        </p:txBody>
      </p:sp>
      <p:sp>
        <p:nvSpPr>
          <p:cNvPr id="8" name="Rectangle 4"/>
          <p:cNvSpPr>
            <a:spLocks noChangeArrowheads="1"/>
          </p:cNvSpPr>
          <p:nvPr/>
        </p:nvSpPr>
        <p:spPr bwMode="auto">
          <a:xfrm>
            <a:off x="920552" y="284872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723223643"/>
              </p:ext>
            </p:extLst>
          </p:nvPr>
        </p:nvGraphicFramePr>
        <p:xfrm>
          <a:off x="992188" y="3238500"/>
          <a:ext cx="2406650" cy="819150"/>
        </p:xfrm>
        <a:graphic>
          <a:graphicData uri="http://schemas.openxmlformats.org/presentationml/2006/ole">
            <mc:AlternateContent xmlns:mc="http://schemas.openxmlformats.org/markup-compatibility/2006">
              <mc:Choice xmlns:v="urn:schemas-microsoft-com:vml" Requires="v">
                <p:oleObj spid="_x0000_s30063" name="Equation" r:id="rId6" imgW="1714320" imgH="583920" progId="Equation.3">
                  <p:embed/>
                </p:oleObj>
              </mc:Choice>
              <mc:Fallback>
                <p:oleObj name="Equation" r:id="rId6" imgW="1714320" imgH="583920" progId="Equation.3">
                  <p:embed/>
                  <p:pic>
                    <p:nvPicPr>
                      <p:cNvPr id="0" name="Object 3"/>
                      <p:cNvPicPr>
                        <a:picLocks noChangeAspect="1" noChangeArrowheads="1"/>
                      </p:cNvPicPr>
                      <p:nvPr/>
                    </p:nvPicPr>
                    <p:blipFill>
                      <a:blip r:embed="rId7"/>
                      <a:srcRect/>
                      <a:stretch>
                        <a:fillRect/>
                      </a:stretch>
                    </p:blipFill>
                    <p:spPr bwMode="auto">
                      <a:xfrm>
                        <a:off x="992188" y="3238500"/>
                        <a:ext cx="2406650" cy="819150"/>
                      </a:xfrm>
                      <a:prstGeom prst="rect">
                        <a:avLst/>
                      </a:prstGeom>
                      <a:noFill/>
                      <a:ln>
                        <a:solidFill>
                          <a:srgbClr val="FF0000"/>
                        </a:solidFill>
                      </a:ln>
                    </p:spPr>
                  </p:pic>
                </p:oleObj>
              </mc:Fallback>
            </mc:AlternateContent>
          </a:graphicData>
        </a:graphic>
      </p:graphicFrame>
      <p:sp>
        <p:nvSpPr>
          <p:cNvPr id="10" name="Rectangle 6"/>
          <p:cNvSpPr>
            <a:spLocks noChangeArrowheads="1"/>
          </p:cNvSpPr>
          <p:nvPr/>
        </p:nvSpPr>
        <p:spPr bwMode="auto">
          <a:xfrm>
            <a:off x="702291" y="3809312"/>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3542823004"/>
              </p:ext>
            </p:extLst>
          </p:nvPr>
        </p:nvGraphicFramePr>
        <p:xfrm>
          <a:off x="814388" y="4392613"/>
          <a:ext cx="3387725" cy="1173162"/>
        </p:xfrm>
        <a:graphic>
          <a:graphicData uri="http://schemas.openxmlformats.org/presentationml/2006/ole">
            <mc:AlternateContent xmlns:mc="http://schemas.openxmlformats.org/markup-compatibility/2006">
              <mc:Choice xmlns:v="urn:schemas-microsoft-com:vml" Requires="v">
                <p:oleObj spid="_x0000_s30064" name="Equation" r:id="rId8" imgW="2234880" imgH="774360" progId="Equation.3">
                  <p:embed/>
                </p:oleObj>
              </mc:Choice>
              <mc:Fallback>
                <p:oleObj name="Equation" r:id="rId8" imgW="2234880" imgH="774360" progId="Equation.3">
                  <p:embed/>
                  <p:pic>
                    <p:nvPicPr>
                      <p:cNvPr id="0" name="Object 5"/>
                      <p:cNvPicPr>
                        <a:picLocks noChangeAspect="1" noChangeArrowheads="1"/>
                      </p:cNvPicPr>
                      <p:nvPr/>
                    </p:nvPicPr>
                    <p:blipFill>
                      <a:blip r:embed="rId9"/>
                      <a:srcRect/>
                      <a:stretch>
                        <a:fillRect/>
                      </a:stretch>
                    </p:blipFill>
                    <p:spPr bwMode="auto">
                      <a:xfrm>
                        <a:off x="814388" y="4392613"/>
                        <a:ext cx="3387725" cy="1173162"/>
                      </a:xfrm>
                      <a:prstGeom prst="rect">
                        <a:avLst/>
                      </a:prstGeom>
                      <a:noFill/>
                      <a:ln>
                        <a:solidFill>
                          <a:srgbClr val="FF0000"/>
                        </a:solid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40785534"/>
              </p:ext>
            </p:extLst>
          </p:nvPr>
        </p:nvGraphicFramePr>
        <p:xfrm>
          <a:off x="4979988" y="2492375"/>
          <a:ext cx="3473450" cy="808038"/>
        </p:xfrm>
        <a:graphic>
          <a:graphicData uri="http://schemas.openxmlformats.org/presentationml/2006/ole">
            <mc:AlternateContent xmlns:mc="http://schemas.openxmlformats.org/markup-compatibility/2006">
              <mc:Choice xmlns:v="urn:schemas-microsoft-com:vml" Requires="v">
                <p:oleObj spid="_x0000_s30065" name="Equation" r:id="rId10" imgW="2527200" imgH="583920" progId="Equation.3">
                  <p:embed/>
                </p:oleObj>
              </mc:Choice>
              <mc:Fallback>
                <p:oleObj name="Equation" r:id="rId10" imgW="2527200" imgH="583920" progId="Equation.3">
                  <p:embed/>
                  <p:pic>
                    <p:nvPicPr>
                      <p:cNvPr id="0" name="Object 7"/>
                      <p:cNvPicPr>
                        <a:picLocks noChangeAspect="1" noChangeArrowheads="1"/>
                      </p:cNvPicPr>
                      <p:nvPr/>
                    </p:nvPicPr>
                    <p:blipFill>
                      <a:blip r:embed="rId11"/>
                      <a:srcRect/>
                      <a:stretch>
                        <a:fillRect/>
                      </a:stretch>
                    </p:blipFill>
                    <p:spPr bwMode="auto">
                      <a:xfrm>
                        <a:off x="4979988" y="2492375"/>
                        <a:ext cx="3473450" cy="808038"/>
                      </a:xfrm>
                      <a:prstGeom prst="rect">
                        <a:avLst/>
                      </a:prstGeom>
                      <a:noFill/>
                      <a:ln>
                        <a:solidFill>
                          <a:srgbClr val="FF0000"/>
                        </a:solidFill>
                      </a:ln>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639212295"/>
              </p:ext>
            </p:extLst>
          </p:nvPr>
        </p:nvGraphicFramePr>
        <p:xfrm>
          <a:off x="5191125" y="3975100"/>
          <a:ext cx="2693988" cy="636588"/>
        </p:xfrm>
        <a:graphic>
          <a:graphicData uri="http://schemas.openxmlformats.org/presentationml/2006/ole">
            <mc:AlternateContent xmlns:mc="http://schemas.openxmlformats.org/markup-compatibility/2006">
              <mc:Choice xmlns:v="urn:schemas-microsoft-com:vml" Requires="v">
                <p:oleObj spid="_x0000_s30066" name="Equation" r:id="rId12" imgW="1625400" imgH="380880" progId="Equation.3">
                  <p:embed/>
                </p:oleObj>
              </mc:Choice>
              <mc:Fallback>
                <p:oleObj name="Equation" r:id="rId12" imgW="1625400" imgH="380880" progId="Equation.3">
                  <p:embed/>
                  <p:pic>
                    <p:nvPicPr>
                      <p:cNvPr id="0" name="Object 9"/>
                      <p:cNvPicPr>
                        <a:picLocks noChangeAspect="1" noChangeArrowheads="1"/>
                      </p:cNvPicPr>
                      <p:nvPr/>
                    </p:nvPicPr>
                    <p:blipFill>
                      <a:blip r:embed="rId13"/>
                      <a:srcRect/>
                      <a:stretch>
                        <a:fillRect/>
                      </a:stretch>
                    </p:blipFill>
                    <p:spPr bwMode="auto">
                      <a:xfrm>
                        <a:off x="5191125" y="3975100"/>
                        <a:ext cx="2693988" cy="636588"/>
                      </a:xfrm>
                      <a:prstGeom prst="rect">
                        <a:avLst/>
                      </a:prstGeom>
                      <a:noFill/>
                      <a:ln>
                        <a:solidFill>
                          <a:srgbClr val="FF0000"/>
                        </a:solidFill>
                      </a:ln>
                    </p:spPr>
                  </p:pic>
                </p:oleObj>
              </mc:Fallback>
            </mc:AlternateContent>
          </a:graphicData>
        </a:graphic>
      </p:graphicFrame>
    </p:spTree>
    <p:extLst>
      <p:ext uri="{BB962C8B-B14F-4D97-AF65-F5344CB8AC3E}">
        <p14:creationId xmlns:p14="http://schemas.microsoft.com/office/powerpoint/2010/main" val="341449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r>
              <a:rPr lang="en-US" dirty="0" smtClean="0">
                <a:sym typeface="Symbol" panose="05050102010706020507" pitchFamily="18" charset="2"/>
              </a:rPr>
              <a:t> </a:t>
            </a:r>
            <a:r>
              <a:rPr lang="en-US" dirty="0"/>
              <a:t/>
            </a:r>
            <a:br>
              <a:rPr lang="en-US" dirty="0"/>
            </a:br>
            <a:endParaRPr lang="en-US" dirty="0"/>
          </a:p>
        </p:txBody>
      </p:sp>
      <p:sp>
        <p:nvSpPr>
          <p:cNvPr id="3"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p:cNvSpPr>
            <a:spLocks noChangeArrowheads="1"/>
          </p:cNvSpPr>
          <p:nvPr/>
        </p:nvSpPr>
        <p:spPr bwMode="auto">
          <a:xfrm>
            <a:off x="992560" y="2944516"/>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0"/>
          <p:cNvSpPr>
            <a:spLocks noChangeArrowheads="1"/>
          </p:cNvSpPr>
          <p:nvPr/>
        </p:nvSpPr>
        <p:spPr bwMode="auto">
          <a:xfrm>
            <a:off x="4880992" y="3681316"/>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Content Placeholder 2"/>
          <p:cNvSpPr>
            <a:spLocks noGrp="1"/>
          </p:cNvSpPr>
          <p:nvPr>
            <p:ph idx="1"/>
          </p:nvPr>
        </p:nvSpPr>
        <p:spPr>
          <a:xfrm>
            <a:off x="646217" y="1700808"/>
            <a:ext cx="9014395" cy="2550696"/>
          </a:xfrm>
        </p:spPr>
        <p:txBody>
          <a:bodyPr/>
          <a:lstStyle/>
          <a:p>
            <a:r>
              <a:rPr lang="en-US" dirty="0"/>
              <a:t>Based on the results obtained from </a:t>
            </a:r>
            <a:r>
              <a:rPr lang="en-US" dirty="0" smtClean="0"/>
              <a:t>Question 2, </a:t>
            </a:r>
            <a:r>
              <a:rPr lang="en-US" dirty="0"/>
              <a:t>calculate the voltage in </a:t>
            </a:r>
            <a:r>
              <a:rPr lang="en-US" dirty="0" err="1"/>
              <a:t>busbar</a:t>
            </a:r>
            <a:r>
              <a:rPr lang="en-US" dirty="0"/>
              <a:t> A (per-unit value and in volts</a:t>
            </a:r>
            <a:r>
              <a:rPr lang="en-US" dirty="0" smtClean="0"/>
              <a:t>).</a:t>
            </a:r>
            <a:endParaRPr lang="en-US" dirty="0"/>
          </a:p>
        </p:txBody>
      </p:sp>
    </p:spTree>
    <p:extLst>
      <p:ext uri="{BB962C8B-B14F-4D97-AF65-F5344CB8AC3E}">
        <p14:creationId xmlns:p14="http://schemas.microsoft.com/office/powerpoint/2010/main" val="855735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
  <a:themeElements>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teknillinen_edit">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Aalto</Template>
  <TotalTime>8818</TotalTime>
  <Words>346</Words>
  <Application>Microsoft Office PowerPoint</Application>
  <PresentationFormat>A4 Paper (210x297 mm)</PresentationFormat>
  <Paragraphs>59</Paragraphs>
  <Slides>14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1" baseType="lpstr">
      <vt:lpstr>Calibri</vt:lpstr>
      <vt:lpstr>Georgia</vt:lpstr>
      <vt:lpstr>Symbol</vt:lpstr>
      <vt:lpstr>Times New Roman</vt:lpstr>
      <vt:lpstr>Aalto</vt:lpstr>
      <vt:lpstr>Kaava</vt:lpstr>
      <vt:lpstr>Equation</vt:lpstr>
      <vt:lpstr>Exercise Session 2</vt:lpstr>
      <vt:lpstr>Question 1</vt:lpstr>
      <vt:lpstr>Question 1</vt:lpstr>
      <vt:lpstr>Question 1  a) -model </vt:lpstr>
      <vt:lpstr>Question 1  b) T-model </vt:lpstr>
      <vt:lpstr>Question 2  </vt:lpstr>
      <vt:lpstr>Question 2  </vt:lpstr>
      <vt:lpstr>Question 2  </vt:lpstr>
      <vt:lpstr>Question 3  </vt:lpstr>
      <vt:lpstr>Question 3  </vt:lpstr>
      <vt:lpstr>Question 3  </vt:lpstr>
      <vt:lpstr>Question 4 </vt:lpstr>
      <vt:lpstr>Question 4 </vt:lpstr>
      <vt:lpstr>Question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dc:title>
  <dc:creator>Klüss</dc:creator>
  <cp:lastModifiedBy>Lehtonen Matti</cp:lastModifiedBy>
  <cp:revision>145</cp:revision>
  <cp:lastPrinted>2017-09-29T04:49:14Z</cp:lastPrinted>
  <dcterms:created xsi:type="dcterms:W3CDTF">2012-09-17T04:28:57Z</dcterms:created>
  <dcterms:modified xsi:type="dcterms:W3CDTF">2019-09-03T13:35:49Z</dcterms:modified>
</cp:coreProperties>
</file>