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67" r:id="rId3"/>
    <p:sldId id="268" r:id="rId4"/>
    <p:sldId id="271" r:id="rId5"/>
    <p:sldId id="272" r:id="rId6"/>
    <p:sldId id="273" r:id="rId7"/>
    <p:sldId id="269" r:id="rId8"/>
    <p:sldId id="274" r:id="rId9"/>
    <p:sldId id="275" r:id="rId10"/>
    <p:sldId id="276" r:id="rId11"/>
    <p:sldId id="277" r:id="rId12"/>
    <p:sldId id="270" r:id="rId13"/>
    <p:sldId id="278" r:id="rId14"/>
    <p:sldId id="279" r:id="rId15"/>
    <p:sldId id="282" r:id="rId16"/>
    <p:sldId id="281" r:id="rId17"/>
    <p:sldId id="257" r:id="rId18"/>
    <p:sldId id="259" r:id="rId19"/>
    <p:sldId id="258" r:id="rId20"/>
    <p:sldId id="260" r:id="rId21"/>
    <p:sldId id="261" r:id="rId22"/>
    <p:sldId id="262" r:id="rId23"/>
    <p:sldId id="263" r:id="rId24"/>
    <p:sldId id="264" r:id="rId25"/>
    <p:sldId id="265" r:id="rId26"/>
    <p:sldId id="266" r:id="rId27"/>
  </p:sldIdLst>
  <p:sldSz cx="9906000" cy="6858000" type="A4"/>
  <p:notesSz cx="6742113" cy="98742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9" autoAdjust="0"/>
    <p:restoredTop sz="79572" autoAdjust="0"/>
  </p:normalViewPr>
  <p:slideViewPr>
    <p:cSldViewPr>
      <p:cViewPr varScale="1">
        <p:scale>
          <a:sx n="130" d="100"/>
          <a:sy n="130" d="100"/>
        </p:scale>
        <p:origin x="2352" y="126"/>
      </p:cViewPr>
      <p:guideLst>
        <p:guide orient="horz" pos="2160"/>
        <p:guide pos="3120"/>
      </p:guideLst>
    </p:cSldViewPr>
  </p:slideViewPr>
  <p:notesTextViewPr>
    <p:cViewPr>
      <p:scale>
        <a:sx n="100" d="100"/>
        <a:sy n="100" d="100"/>
      </p:scale>
      <p:origin x="0" y="0"/>
    </p:cViewPr>
  </p:notesTextViewPr>
  <p:notesViewPr>
    <p:cSldViewPr>
      <p:cViewPr varScale="1">
        <p:scale>
          <a:sx n="89" d="100"/>
          <a:sy n="89" d="100"/>
        </p:scale>
        <p:origin x="307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png"/><Relationship Id="rId1" Type="http://schemas.openxmlformats.org/officeDocument/2006/relationships/image" Target="../media/image2.png"/><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5" Type="http://schemas.openxmlformats.org/officeDocument/2006/relationships/image" Target="../media/image49.wmf"/><Relationship Id="rId4" Type="http://schemas.openxmlformats.org/officeDocument/2006/relationships/image" Target="../media/image4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png"/></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59.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png"/><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png"/><Relationship Id="rId5" Type="http://schemas.openxmlformats.org/officeDocument/2006/relationships/image" Target="../media/image25.wmf"/><Relationship Id="rId4"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5" Type="http://schemas.openxmlformats.org/officeDocument/2006/relationships/image" Target="../media/image31.wmf"/><Relationship Id="rId4"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3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427"/>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18971" y="0"/>
            <a:ext cx="2921582" cy="495427"/>
          </a:xfrm>
          <a:prstGeom prst="rect">
            <a:avLst/>
          </a:prstGeom>
        </p:spPr>
        <p:txBody>
          <a:bodyPr vert="horz" lIns="91440" tIns="45720" rIns="91440" bIns="45720" rtlCol="0"/>
          <a:lstStyle>
            <a:lvl1pPr algn="r">
              <a:defRPr sz="1200"/>
            </a:lvl1pPr>
          </a:lstStyle>
          <a:p>
            <a:fld id="{D0FA69F1-7644-450D-B9DB-814683E1783D}" type="datetimeFigureOut">
              <a:rPr lang="fi-FI" smtClean="0"/>
              <a:t>3.9.2019</a:t>
            </a:fld>
            <a:endParaRPr lang="fi-FI"/>
          </a:p>
        </p:txBody>
      </p:sp>
      <p:sp>
        <p:nvSpPr>
          <p:cNvPr id="4" name="Footer Placeholder 3"/>
          <p:cNvSpPr>
            <a:spLocks noGrp="1"/>
          </p:cNvSpPr>
          <p:nvPr>
            <p:ph type="ftr" sz="quarter" idx="2"/>
          </p:nvPr>
        </p:nvSpPr>
        <p:spPr>
          <a:xfrm>
            <a:off x="0" y="9378824"/>
            <a:ext cx="2921582" cy="495426"/>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18971" y="9378824"/>
            <a:ext cx="2921582" cy="495426"/>
          </a:xfrm>
          <a:prstGeom prst="rect">
            <a:avLst/>
          </a:prstGeom>
        </p:spPr>
        <p:txBody>
          <a:bodyPr vert="horz" lIns="91440" tIns="45720" rIns="91440" bIns="45720" rtlCol="0" anchor="b"/>
          <a:lstStyle>
            <a:lvl1pPr algn="r">
              <a:defRPr sz="1200"/>
            </a:lvl1pPr>
          </a:lstStyle>
          <a:p>
            <a:fld id="{DC4DA1F4-C0FF-4ED6-B795-C29EF5DD9963}" type="slidenum">
              <a:rPr lang="fi-FI" smtClean="0"/>
              <a:t>‹#›</a:t>
            </a:fld>
            <a:endParaRPr lang="fi-FI"/>
          </a:p>
        </p:txBody>
      </p:sp>
    </p:spTree>
    <p:extLst>
      <p:ext uri="{BB962C8B-B14F-4D97-AF65-F5344CB8AC3E}">
        <p14:creationId xmlns:p14="http://schemas.microsoft.com/office/powerpoint/2010/main" val="2164380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8971" y="0"/>
            <a:ext cx="2921582" cy="493713"/>
          </a:xfrm>
          <a:prstGeom prst="rect">
            <a:avLst/>
          </a:prstGeom>
        </p:spPr>
        <p:txBody>
          <a:bodyPr vert="horz" lIns="91440" tIns="45720" rIns="91440" bIns="45720" rtlCol="0"/>
          <a:lstStyle>
            <a:lvl1pPr algn="r">
              <a:defRPr sz="1200"/>
            </a:lvl1pPr>
          </a:lstStyle>
          <a:p>
            <a:fld id="{3459A4B3-27BB-4F5F-B356-2E6ED1F2059E}" type="datetimeFigureOut">
              <a:rPr lang="en-US" smtClean="0"/>
              <a:t>9/3/2019</a:t>
            </a:fld>
            <a:endParaRPr lang="en-US"/>
          </a:p>
        </p:txBody>
      </p:sp>
      <p:sp>
        <p:nvSpPr>
          <p:cNvPr id="4" name="Slide Image Placeholder 3"/>
          <p:cNvSpPr>
            <a:spLocks noGrp="1" noRot="1" noChangeAspect="1"/>
          </p:cNvSpPr>
          <p:nvPr>
            <p:ph type="sldImg" idx="2"/>
          </p:nvPr>
        </p:nvSpPr>
        <p:spPr>
          <a:xfrm>
            <a:off x="698500" y="741363"/>
            <a:ext cx="5345113"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212" y="4690269"/>
            <a:ext cx="5393690" cy="4443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21582"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8971" y="9378824"/>
            <a:ext cx="2921582" cy="493713"/>
          </a:xfrm>
          <a:prstGeom prst="rect">
            <a:avLst/>
          </a:prstGeom>
        </p:spPr>
        <p:txBody>
          <a:bodyPr vert="horz" lIns="91440" tIns="45720" rIns="91440" bIns="45720" rtlCol="0" anchor="b"/>
          <a:lstStyle>
            <a:lvl1pPr algn="r">
              <a:defRPr sz="1200"/>
            </a:lvl1pPr>
          </a:lstStyle>
          <a:p>
            <a:fld id="{FFD4E0F6-9815-42BA-AE0E-9C1E287A05DC}" type="slidenum">
              <a:rPr lang="en-US" smtClean="0"/>
              <a:t>‹#›</a:t>
            </a:fld>
            <a:endParaRPr lang="en-US"/>
          </a:p>
        </p:txBody>
      </p:sp>
    </p:spTree>
    <p:extLst>
      <p:ext uri="{BB962C8B-B14F-4D97-AF65-F5344CB8AC3E}">
        <p14:creationId xmlns:p14="http://schemas.microsoft.com/office/powerpoint/2010/main" val="870226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1</a:t>
            </a:fld>
            <a:endParaRPr lang="en-US"/>
          </a:p>
        </p:txBody>
      </p:sp>
    </p:spTree>
    <p:extLst>
      <p:ext uri="{BB962C8B-B14F-4D97-AF65-F5344CB8AC3E}">
        <p14:creationId xmlns:p14="http://schemas.microsoft.com/office/powerpoint/2010/main" val="2055302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FFD4E0F6-9815-42BA-AE0E-9C1E287A05DC}" type="slidenum">
              <a:rPr lang="en-US" smtClean="0"/>
              <a:t>10</a:t>
            </a:fld>
            <a:endParaRPr lang="en-US"/>
          </a:p>
        </p:txBody>
      </p:sp>
    </p:spTree>
    <p:extLst>
      <p:ext uri="{BB962C8B-B14F-4D97-AF65-F5344CB8AC3E}">
        <p14:creationId xmlns:p14="http://schemas.microsoft.com/office/powerpoint/2010/main" val="1122238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dirty="0" smtClean="0"/>
          </a:p>
        </p:txBody>
      </p:sp>
      <p:sp>
        <p:nvSpPr>
          <p:cNvPr id="4" name="Slide Number Placeholder 3"/>
          <p:cNvSpPr>
            <a:spLocks noGrp="1"/>
          </p:cNvSpPr>
          <p:nvPr>
            <p:ph type="sldNum" sz="quarter" idx="10"/>
          </p:nvPr>
        </p:nvSpPr>
        <p:spPr/>
        <p:txBody>
          <a:bodyPr/>
          <a:lstStyle/>
          <a:p>
            <a:fld id="{FFD4E0F6-9815-42BA-AE0E-9C1E287A05DC}" type="slidenum">
              <a:rPr lang="en-US" smtClean="0"/>
              <a:t>11</a:t>
            </a:fld>
            <a:endParaRPr lang="en-US"/>
          </a:p>
        </p:txBody>
      </p:sp>
    </p:spTree>
    <p:extLst>
      <p:ext uri="{BB962C8B-B14F-4D97-AF65-F5344CB8AC3E}">
        <p14:creationId xmlns:p14="http://schemas.microsoft.com/office/powerpoint/2010/main" val="3530608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12</a:t>
            </a:fld>
            <a:endParaRPr lang="en-US"/>
          </a:p>
        </p:txBody>
      </p:sp>
    </p:spTree>
    <p:extLst>
      <p:ext uri="{BB962C8B-B14F-4D97-AF65-F5344CB8AC3E}">
        <p14:creationId xmlns:p14="http://schemas.microsoft.com/office/powerpoint/2010/main" val="755367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FD4E0F6-9815-42BA-AE0E-9C1E287A05DC}" type="slidenum">
              <a:rPr lang="en-US" smtClean="0"/>
              <a:t>13</a:t>
            </a:fld>
            <a:endParaRPr lang="en-US"/>
          </a:p>
        </p:txBody>
      </p:sp>
    </p:spTree>
    <p:extLst>
      <p:ext uri="{BB962C8B-B14F-4D97-AF65-F5344CB8AC3E}">
        <p14:creationId xmlns:p14="http://schemas.microsoft.com/office/powerpoint/2010/main" val="1780437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14</a:t>
            </a:fld>
            <a:endParaRPr lang="en-US"/>
          </a:p>
        </p:txBody>
      </p:sp>
    </p:spTree>
    <p:extLst>
      <p:ext uri="{BB962C8B-B14F-4D97-AF65-F5344CB8AC3E}">
        <p14:creationId xmlns:p14="http://schemas.microsoft.com/office/powerpoint/2010/main" val="59002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15</a:t>
            </a:fld>
            <a:endParaRPr lang="en-US"/>
          </a:p>
        </p:txBody>
      </p:sp>
    </p:spTree>
    <p:extLst>
      <p:ext uri="{BB962C8B-B14F-4D97-AF65-F5344CB8AC3E}">
        <p14:creationId xmlns:p14="http://schemas.microsoft.com/office/powerpoint/2010/main" val="3805607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16</a:t>
            </a:fld>
            <a:endParaRPr lang="en-US"/>
          </a:p>
        </p:txBody>
      </p:sp>
    </p:spTree>
    <p:extLst>
      <p:ext uri="{BB962C8B-B14F-4D97-AF65-F5344CB8AC3E}">
        <p14:creationId xmlns:p14="http://schemas.microsoft.com/office/powerpoint/2010/main" val="2068052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17</a:t>
            </a:fld>
            <a:endParaRPr lang="en-US"/>
          </a:p>
        </p:txBody>
      </p:sp>
    </p:spTree>
    <p:extLst>
      <p:ext uri="{BB962C8B-B14F-4D97-AF65-F5344CB8AC3E}">
        <p14:creationId xmlns:p14="http://schemas.microsoft.com/office/powerpoint/2010/main" val="2306470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18</a:t>
            </a:fld>
            <a:endParaRPr lang="en-US"/>
          </a:p>
        </p:txBody>
      </p:sp>
    </p:spTree>
    <p:extLst>
      <p:ext uri="{BB962C8B-B14F-4D97-AF65-F5344CB8AC3E}">
        <p14:creationId xmlns:p14="http://schemas.microsoft.com/office/powerpoint/2010/main" val="1306115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19</a:t>
            </a:fld>
            <a:endParaRPr lang="en-US"/>
          </a:p>
        </p:txBody>
      </p:sp>
    </p:spTree>
    <p:extLst>
      <p:ext uri="{BB962C8B-B14F-4D97-AF65-F5344CB8AC3E}">
        <p14:creationId xmlns:p14="http://schemas.microsoft.com/office/powerpoint/2010/main" val="1029385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D4E0F6-9815-42BA-AE0E-9C1E287A05DC}" type="slidenum">
              <a:rPr lang="en-US" smtClean="0"/>
              <a:t>2</a:t>
            </a:fld>
            <a:endParaRPr lang="en-US"/>
          </a:p>
        </p:txBody>
      </p:sp>
    </p:spTree>
    <p:extLst>
      <p:ext uri="{BB962C8B-B14F-4D97-AF65-F5344CB8AC3E}">
        <p14:creationId xmlns:p14="http://schemas.microsoft.com/office/powerpoint/2010/main" val="1797773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20</a:t>
            </a:fld>
            <a:endParaRPr lang="en-US"/>
          </a:p>
        </p:txBody>
      </p:sp>
    </p:spTree>
    <p:extLst>
      <p:ext uri="{BB962C8B-B14F-4D97-AF65-F5344CB8AC3E}">
        <p14:creationId xmlns:p14="http://schemas.microsoft.com/office/powerpoint/2010/main" val="48654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21</a:t>
            </a:fld>
            <a:endParaRPr lang="en-US"/>
          </a:p>
        </p:txBody>
      </p:sp>
    </p:spTree>
    <p:extLst>
      <p:ext uri="{BB962C8B-B14F-4D97-AF65-F5344CB8AC3E}">
        <p14:creationId xmlns:p14="http://schemas.microsoft.com/office/powerpoint/2010/main" val="51981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22</a:t>
            </a:fld>
            <a:endParaRPr lang="en-US"/>
          </a:p>
        </p:txBody>
      </p:sp>
    </p:spTree>
    <p:extLst>
      <p:ext uri="{BB962C8B-B14F-4D97-AF65-F5344CB8AC3E}">
        <p14:creationId xmlns:p14="http://schemas.microsoft.com/office/powerpoint/2010/main" val="3534727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23</a:t>
            </a:fld>
            <a:endParaRPr lang="en-US"/>
          </a:p>
        </p:txBody>
      </p:sp>
    </p:spTree>
    <p:extLst>
      <p:ext uri="{BB962C8B-B14F-4D97-AF65-F5344CB8AC3E}">
        <p14:creationId xmlns:p14="http://schemas.microsoft.com/office/powerpoint/2010/main" val="38762285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24</a:t>
            </a:fld>
            <a:endParaRPr lang="en-US"/>
          </a:p>
        </p:txBody>
      </p:sp>
    </p:spTree>
    <p:extLst>
      <p:ext uri="{BB962C8B-B14F-4D97-AF65-F5344CB8AC3E}">
        <p14:creationId xmlns:p14="http://schemas.microsoft.com/office/powerpoint/2010/main" val="3151923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25</a:t>
            </a:fld>
            <a:endParaRPr lang="en-US"/>
          </a:p>
        </p:txBody>
      </p:sp>
    </p:spTree>
    <p:extLst>
      <p:ext uri="{BB962C8B-B14F-4D97-AF65-F5344CB8AC3E}">
        <p14:creationId xmlns:p14="http://schemas.microsoft.com/office/powerpoint/2010/main" val="1324344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26</a:t>
            </a:fld>
            <a:endParaRPr lang="en-US"/>
          </a:p>
        </p:txBody>
      </p:sp>
    </p:spTree>
    <p:extLst>
      <p:ext uri="{BB962C8B-B14F-4D97-AF65-F5344CB8AC3E}">
        <p14:creationId xmlns:p14="http://schemas.microsoft.com/office/powerpoint/2010/main" val="3544991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3</a:t>
            </a:fld>
            <a:endParaRPr lang="en-US"/>
          </a:p>
        </p:txBody>
      </p:sp>
    </p:spTree>
    <p:extLst>
      <p:ext uri="{BB962C8B-B14F-4D97-AF65-F5344CB8AC3E}">
        <p14:creationId xmlns:p14="http://schemas.microsoft.com/office/powerpoint/2010/main" val="617898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4</a:t>
            </a:fld>
            <a:endParaRPr lang="en-US"/>
          </a:p>
        </p:txBody>
      </p:sp>
    </p:spTree>
    <p:extLst>
      <p:ext uri="{BB962C8B-B14F-4D97-AF65-F5344CB8AC3E}">
        <p14:creationId xmlns:p14="http://schemas.microsoft.com/office/powerpoint/2010/main" val="645041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FD4E0F6-9815-42BA-AE0E-9C1E287A05DC}" type="slidenum">
              <a:rPr lang="en-US" smtClean="0"/>
              <a:t>5</a:t>
            </a:fld>
            <a:endParaRPr lang="en-US"/>
          </a:p>
        </p:txBody>
      </p:sp>
    </p:spTree>
    <p:extLst>
      <p:ext uri="{BB962C8B-B14F-4D97-AF65-F5344CB8AC3E}">
        <p14:creationId xmlns:p14="http://schemas.microsoft.com/office/powerpoint/2010/main" val="1877695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6</a:t>
            </a:fld>
            <a:endParaRPr lang="en-US"/>
          </a:p>
        </p:txBody>
      </p:sp>
    </p:spTree>
    <p:extLst>
      <p:ext uri="{BB962C8B-B14F-4D97-AF65-F5344CB8AC3E}">
        <p14:creationId xmlns:p14="http://schemas.microsoft.com/office/powerpoint/2010/main" val="604517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7</a:t>
            </a:fld>
            <a:endParaRPr lang="en-US"/>
          </a:p>
        </p:txBody>
      </p:sp>
    </p:spTree>
    <p:extLst>
      <p:ext uri="{BB962C8B-B14F-4D97-AF65-F5344CB8AC3E}">
        <p14:creationId xmlns:p14="http://schemas.microsoft.com/office/powerpoint/2010/main" val="2400956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8</a:t>
            </a:fld>
            <a:endParaRPr lang="en-US"/>
          </a:p>
        </p:txBody>
      </p:sp>
    </p:spTree>
    <p:extLst>
      <p:ext uri="{BB962C8B-B14F-4D97-AF65-F5344CB8AC3E}">
        <p14:creationId xmlns:p14="http://schemas.microsoft.com/office/powerpoint/2010/main" val="1358217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9</a:t>
            </a:fld>
            <a:endParaRPr lang="en-US"/>
          </a:p>
        </p:txBody>
      </p:sp>
    </p:spTree>
    <p:extLst>
      <p:ext uri="{BB962C8B-B14F-4D97-AF65-F5344CB8AC3E}">
        <p14:creationId xmlns:p14="http://schemas.microsoft.com/office/powerpoint/2010/main" val="36549729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439738" y="1712915"/>
            <a:ext cx="9018588" cy="3919537"/>
          </a:xfrm>
          <a:prstGeom prst="rect">
            <a:avLst/>
          </a:prstGeom>
          <a:solidFill>
            <a:srgbClr val="FF7900"/>
          </a:solidFill>
          <a:ln w="9525">
            <a:noFill/>
            <a:miter lim="800000"/>
            <a:headEnd/>
            <a:tailEnd/>
          </a:ln>
          <a:effectLst/>
        </p:spPr>
        <p:txBody>
          <a:bodyPr wrap="none" anchor="ctr"/>
          <a:lstStyle/>
          <a:p>
            <a:pPr>
              <a:defRPr/>
            </a:pPr>
            <a:endParaRPr lang="fi-FI"/>
          </a:p>
        </p:txBody>
      </p:sp>
      <p:pic>
        <p:nvPicPr>
          <p:cNvPr id="5" name="Picture 6" descr="aalto_TKK_fin"/>
          <p:cNvPicPr>
            <a:picLocks noChangeAspect="1" noChangeArrowheads="1"/>
          </p:cNvPicPr>
          <p:nvPr/>
        </p:nvPicPr>
        <p:blipFill>
          <a:blip r:embed="rId2" cstate="print"/>
          <a:srcRect/>
          <a:stretch>
            <a:fillRect/>
          </a:stretch>
        </p:blipFill>
        <p:spPr bwMode="auto">
          <a:xfrm>
            <a:off x="0" y="2"/>
            <a:ext cx="2297113" cy="1630363"/>
          </a:xfrm>
          <a:prstGeom prst="rect">
            <a:avLst/>
          </a:prstGeom>
          <a:noFill/>
          <a:ln w="9525">
            <a:noFill/>
            <a:miter lim="800000"/>
            <a:headEnd/>
            <a:tailEnd/>
          </a:ln>
        </p:spPr>
      </p:pic>
      <p:sp>
        <p:nvSpPr>
          <p:cNvPr id="206851" name="Rectangle 3"/>
          <p:cNvSpPr>
            <a:spLocks noGrp="1" noChangeArrowheads="1"/>
          </p:cNvSpPr>
          <p:nvPr>
            <p:ph type="ctrTitle"/>
          </p:nvPr>
        </p:nvSpPr>
        <p:spPr>
          <a:xfrm>
            <a:off x="619127" y="1770063"/>
            <a:ext cx="8416925" cy="1331912"/>
          </a:xfrm>
          <a:prstGeom prst="rect">
            <a:avLst/>
          </a:prstGeom>
        </p:spPr>
        <p:txBody>
          <a:bodyPr/>
          <a:lstStyle>
            <a:lvl1pPr>
              <a:defRPr sz="4000">
                <a:solidFill>
                  <a:schemeClr val="bg1"/>
                </a:solidFill>
              </a:defRPr>
            </a:lvl1pPr>
          </a:lstStyle>
          <a:p>
            <a:r>
              <a:rPr lang="en-US"/>
              <a:t>Click to edit Master title style</a:t>
            </a:r>
            <a:endParaRPr lang="fi-FI"/>
          </a:p>
        </p:txBody>
      </p:sp>
      <p:sp>
        <p:nvSpPr>
          <p:cNvPr id="206852" name="Rectangle 4"/>
          <p:cNvSpPr>
            <a:spLocks noGrp="1" noChangeArrowheads="1"/>
          </p:cNvSpPr>
          <p:nvPr>
            <p:ph type="subTitle" idx="1"/>
          </p:nvPr>
        </p:nvSpPr>
        <p:spPr>
          <a:xfrm>
            <a:off x="619125" y="3141665"/>
            <a:ext cx="6807200" cy="2339975"/>
          </a:xfrm>
          <a:prstGeom prst="rect">
            <a:avLst/>
          </a:prstGeom>
        </p:spPr>
        <p:txBody>
          <a:bodyPr/>
          <a:lstStyle>
            <a:lvl1pPr marL="0" indent="0">
              <a:buFontTx/>
              <a:buNone/>
              <a:defRPr>
                <a:solidFill>
                  <a:schemeClr val="bg1"/>
                </a:solidFill>
              </a:defRPr>
            </a:lvl1pPr>
          </a:lstStyle>
          <a:p>
            <a:r>
              <a:rPr lang="en-US"/>
              <a:t>Click to edit Master subtitle style</a:t>
            </a:r>
            <a:endParaRPr lang="fi-FI"/>
          </a:p>
        </p:txBody>
      </p:sp>
      <p:sp>
        <p:nvSpPr>
          <p:cNvPr id="6" name="Date Placeholder 5"/>
          <p:cNvSpPr>
            <a:spLocks noGrp="1" noChangeArrowheads="1"/>
          </p:cNvSpPr>
          <p:nvPr>
            <p:ph type="dt" sz="half" idx="10"/>
          </p:nvPr>
        </p:nvSpPr>
        <p:spPr bwMode="auto">
          <a:xfrm>
            <a:off x="488951" y="6308727"/>
            <a:ext cx="2195513" cy="176213"/>
          </a:xfrm>
          <a:prstGeom prst="rect">
            <a:avLst/>
          </a:prstGeom>
          <a:ln>
            <a:miter lim="800000"/>
            <a:headEnd/>
            <a:tailEnd/>
          </a:ln>
        </p:spPr>
        <p:txBody>
          <a:bodyPr vert="horz" wrap="square" lIns="0" tIns="0" rIns="0" bIns="0" numCol="1" anchor="t" anchorCtr="0" compatLnSpc="1">
            <a:prstTxWarp prst="textNoShape">
              <a:avLst/>
            </a:prstTxWarp>
          </a:bodyPr>
          <a:lstStyle>
            <a:lvl1pPr eaLnBrk="1" hangingPunct="1">
              <a:defRPr sz="1400" b="1" smtClean="0">
                <a:solidFill>
                  <a:schemeClr val="tx1"/>
                </a:solidFill>
                <a:latin typeface="+mn-lt"/>
              </a:defRPr>
            </a:lvl1pPr>
          </a:lstStyle>
          <a:p>
            <a:fld id="{C49B87FF-410C-4C72-89D3-535BAD079C0D}" type="datetimeFigureOut">
              <a:rPr lang="en-US" smtClean="0"/>
              <a:t>9/3/2019</a:t>
            </a:fld>
            <a:endParaRPr lang="en-US"/>
          </a:p>
        </p:txBody>
      </p:sp>
      <p:sp>
        <p:nvSpPr>
          <p:cNvPr id="7" name="Rectangle 7"/>
          <p:cNvSpPr>
            <a:spLocks noGrp="1" noChangeArrowheads="1"/>
          </p:cNvSpPr>
          <p:nvPr>
            <p:ph type="ftr" sz="quarter" idx="11"/>
          </p:nvPr>
        </p:nvSpPr>
        <p:spPr>
          <a:xfrm>
            <a:off x="2952751" y="6245225"/>
            <a:ext cx="4016375" cy="476250"/>
          </a:xfrm>
          <a:prstGeom prst="rect">
            <a:avLst/>
          </a:prstGeom>
        </p:spPr>
        <p:txBody>
          <a:bodyPr lIns="91440" tIns="45720" rIns="91440" bIns="45720"/>
          <a:lstStyle>
            <a:lvl1pPr algn="ctr">
              <a:defRPr sz="1400" b="0" smtClean="0">
                <a:solidFill>
                  <a:srgbClr val="808080"/>
                </a:solidFill>
                <a:latin typeface="Times New Roman" pitchFamily="18" charset="0"/>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9125" y="488950"/>
            <a:ext cx="8650288"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619125" y="1582740"/>
            <a:ext cx="8650288" cy="42941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5"/>
          <p:cNvSpPr>
            <a:spLocks noGrp="1" noChangeArrowheads="1"/>
          </p:cNvSpPr>
          <p:nvPr>
            <p:ph type="ftr" sz="quarter" idx="10"/>
          </p:nvPr>
        </p:nvSpPr>
        <p:spPr>
          <a:xfrm>
            <a:off x="4232275" y="6237288"/>
            <a:ext cx="3398838" cy="144462"/>
          </a:xfrm>
          <a:prstGeom prst="rect">
            <a:avLst/>
          </a:prstGeom>
          <a:ln/>
        </p:spPr>
        <p:txBody>
          <a:bodyPr/>
          <a:lstStyle>
            <a:lvl1pPr>
              <a:defRPr/>
            </a:lvl1pPr>
          </a:lstStyle>
          <a:p>
            <a:endParaRPr lang="en-US"/>
          </a:p>
        </p:txBody>
      </p:sp>
      <p:sp>
        <p:nvSpPr>
          <p:cNvPr id="5" name="Rectangle 6"/>
          <p:cNvSpPr>
            <a:spLocks noGrp="1" noChangeArrowheads="1"/>
          </p:cNvSpPr>
          <p:nvPr>
            <p:ph type="sldNum" sz="quarter" idx="11"/>
          </p:nvPr>
        </p:nvSpPr>
        <p:spPr>
          <a:xfrm>
            <a:off x="9169401" y="6237288"/>
            <a:ext cx="536575" cy="127000"/>
          </a:xfrm>
          <a:prstGeom prst="rect">
            <a:avLst/>
          </a:prstGeom>
          <a:ln/>
        </p:spPr>
        <p:txBody>
          <a:bodyPr/>
          <a:lstStyle>
            <a:lvl1pPr>
              <a:defRPr/>
            </a:lvl1pPr>
          </a:lstStyle>
          <a:p>
            <a:fld id="{41A9CAD9-EE78-478F-A825-D3843E0083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rtl="0" eaLnBrk="1" fontAlgn="base" hangingPunct="1">
        <a:spcBef>
          <a:spcPct val="0"/>
        </a:spcBef>
        <a:spcAft>
          <a:spcPct val="0"/>
        </a:spcAft>
        <a:defRPr sz="3200" b="1">
          <a:solidFill>
            <a:srgbClr val="FF7900"/>
          </a:solidFill>
          <a:latin typeface="+mj-lt"/>
          <a:ea typeface="+mj-ea"/>
          <a:cs typeface="+mj-cs"/>
        </a:defRPr>
      </a:lvl1pPr>
      <a:lvl2pPr algn="l" rtl="0" eaLnBrk="1" fontAlgn="base" hangingPunct="1">
        <a:spcBef>
          <a:spcPct val="0"/>
        </a:spcBef>
        <a:spcAft>
          <a:spcPct val="0"/>
        </a:spcAft>
        <a:defRPr sz="3200" b="1">
          <a:solidFill>
            <a:srgbClr val="FF7900"/>
          </a:solidFill>
          <a:latin typeface="Georgia" pitchFamily="18" charset="0"/>
        </a:defRPr>
      </a:lvl2pPr>
      <a:lvl3pPr algn="l" rtl="0" eaLnBrk="1" fontAlgn="base" hangingPunct="1">
        <a:spcBef>
          <a:spcPct val="0"/>
        </a:spcBef>
        <a:spcAft>
          <a:spcPct val="0"/>
        </a:spcAft>
        <a:defRPr sz="3200" b="1">
          <a:solidFill>
            <a:srgbClr val="FF7900"/>
          </a:solidFill>
          <a:latin typeface="Georgia" pitchFamily="18" charset="0"/>
        </a:defRPr>
      </a:lvl3pPr>
      <a:lvl4pPr algn="l" rtl="0" eaLnBrk="1" fontAlgn="base" hangingPunct="1">
        <a:spcBef>
          <a:spcPct val="0"/>
        </a:spcBef>
        <a:spcAft>
          <a:spcPct val="0"/>
        </a:spcAft>
        <a:defRPr sz="3200" b="1">
          <a:solidFill>
            <a:srgbClr val="FF7900"/>
          </a:solidFill>
          <a:latin typeface="Georgia" pitchFamily="18" charset="0"/>
        </a:defRPr>
      </a:lvl4pPr>
      <a:lvl5pPr algn="l" rtl="0" eaLnBrk="1" fontAlgn="base" hangingPunct="1">
        <a:spcBef>
          <a:spcPct val="0"/>
        </a:spcBef>
        <a:spcAft>
          <a:spcPct val="0"/>
        </a:spcAft>
        <a:defRPr sz="3200" b="1">
          <a:solidFill>
            <a:srgbClr val="FF7900"/>
          </a:solidFill>
          <a:latin typeface="Georgia" pitchFamily="18" charset="0"/>
        </a:defRPr>
      </a:lvl5pPr>
      <a:lvl6pPr marL="457200" algn="l" rtl="0" eaLnBrk="1" fontAlgn="base" hangingPunct="1">
        <a:spcBef>
          <a:spcPct val="0"/>
        </a:spcBef>
        <a:spcAft>
          <a:spcPct val="0"/>
        </a:spcAft>
        <a:defRPr sz="3200" b="1">
          <a:solidFill>
            <a:srgbClr val="FF7900"/>
          </a:solidFill>
          <a:latin typeface="Georgia" pitchFamily="18" charset="0"/>
        </a:defRPr>
      </a:lvl6pPr>
      <a:lvl7pPr marL="914400" algn="l" rtl="0" eaLnBrk="1" fontAlgn="base" hangingPunct="1">
        <a:spcBef>
          <a:spcPct val="0"/>
        </a:spcBef>
        <a:spcAft>
          <a:spcPct val="0"/>
        </a:spcAft>
        <a:defRPr sz="3200" b="1">
          <a:solidFill>
            <a:srgbClr val="FF7900"/>
          </a:solidFill>
          <a:latin typeface="Georgia" pitchFamily="18" charset="0"/>
        </a:defRPr>
      </a:lvl7pPr>
      <a:lvl8pPr marL="1371600" algn="l" rtl="0" eaLnBrk="1" fontAlgn="base" hangingPunct="1">
        <a:spcBef>
          <a:spcPct val="0"/>
        </a:spcBef>
        <a:spcAft>
          <a:spcPct val="0"/>
        </a:spcAft>
        <a:defRPr sz="3200" b="1">
          <a:solidFill>
            <a:srgbClr val="FF7900"/>
          </a:solidFill>
          <a:latin typeface="Georgia" pitchFamily="18" charset="0"/>
        </a:defRPr>
      </a:lvl8pPr>
      <a:lvl9pPr marL="1828800" algn="l" rtl="0" eaLnBrk="1" fontAlgn="base" hangingPunct="1">
        <a:spcBef>
          <a:spcPct val="0"/>
        </a:spcBef>
        <a:spcAft>
          <a:spcPct val="0"/>
        </a:spcAft>
        <a:defRPr sz="3200" b="1">
          <a:solidFill>
            <a:srgbClr val="FF7900"/>
          </a:solidFill>
          <a:latin typeface="Georgia" pitchFamily="18"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notesSlide" Target="../notesSlides/notesSlide10.xml"/><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3.png"/><Relationship Id="rId10" Type="http://schemas.openxmlformats.org/officeDocument/2006/relationships/image" Target="../media/image27.wmf"/><Relationship Id="rId9" Type="http://schemas.openxmlformats.org/officeDocument/2006/relationships/oleObject" Target="../embeddings/oleObject34.bin"/></Relationships>
</file>

<file path=ppt/slides/_rels/slide11.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notesSlide" Target="../notesSlides/notesSlide11.xml"/><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5.PNG"/><Relationship Id="rId5" Type="http://schemas.openxmlformats.org/officeDocument/2006/relationships/image" Target="../media/image34.wmf"/><Relationship Id="rId4" Type="http://schemas.openxmlformats.org/officeDocument/2006/relationships/oleObject" Target="../embeddings/oleObject35.bin"/></Relationships>
</file>

<file path=ppt/slides/_rels/slide12.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8.wmf"/><Relationship Id="rId13" Type="http://schemas.openxmlformats.org/officeDocument/2006/relationships/image" Target="../media/image41.png"/><Relationship Id="rId3" Type="http://schemas.openxmlformats.org/officeDocument/2006/relationships/notesSlide" Target="../notesSlides/notesSlide13.xml"/><Relationship Id="rId7" Type="http://schemas.openxmlformats.org/officeDocument/2006/relationships/oleObject" Target="../embeddings/oleObject38.bin"/><Relationship Id="rId12"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7.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39.wmf"/><Relationship Id="rId4" Type="http://schemas.openxmlformats.org/officeDocument/2006/relationships/image" Target="../media/image36.wmf"/><Relationship Id="rId9" Type="http://schemas.openxmlformats.org/officeDocument/2006/relationships/oleObject" Target="../embeddings/oleObject39.bin"/></Relationships>
</file>

<file path=ppt/slides/_rels/slide14.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notesSlide" Target="../notesSlides/notesSlide14.xml"/><Relationship Id="rId7" Type="http://schemas.openxmlformats.org/officeDocument/2006/relationships/image" Target="../media/image42.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2.bin"/><Relationship Id="rId5" Type="http://schemas.openxmlformats.org/officeDocument/2006/relationships/image" Target="../media/image41.wmf"/><Relationship Id="rId4" Type="http://schemas.openxmlformats.org/officeDocument/2006/relationships/oleObject" Target="../embeddings/oleObject4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44.bin"/><Relationship Id="rId5" Type="http://schemas.openxmlformats.org/officeDocument/2006/relationships/image" Target="../media/image43.wmf"/><Relationship Id="rId4" Type="http://schemas.openxmlformats.org/officeDocument/2006/relationships/oleObject" Target="../embeddings/oleObject43.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7.bin"/><Relationship Id="rId13" Type="http://schemas.openxmlformats.org/officeDocument/2006/relationships/image" Target="../media/image49.wmf"/><Relationship Id="rId3" Type="http://schemas.openxmlformats.org/officeDocument/2006/relationships/notesSlide" Target="../notesSlides/notesSlide16.xml"/><Relationship Id="rId7" Type="http://schemas.openxmlformats.org/officeDocument/2006/relationships/image" Target="../media/image46.wmf"/><Relationship Id="rId12"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6.bin"/><Relationship Id="rId11" Type="http://schemas.openxmlformats.org/officeDocument/2006/relationships/image" Target="../media/image48.wmf"/><Relationship Id="rId5" Type="http://schemas.openxmlformats.org/officeDocument/2006/relationships/image" Target="../media/image45.wmf"/><Relationship Id="rId10" Type="http://schemas.openxmlformats.org/officeDocument/2006/relationships/oleObject" Target="../embeddings/oleObject48.bin"/><Relationship Id="rId4" Type="http://schemas.openxmlformats.org/officeDocument/2006/relationships/oleObject" Target="../embeddings/oleObject45.bin"/><Relationship Id="rId9" Type="http://schemas.openxmlformats.org/officeDocument/2006/relationships/image" Target="../media/image47.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50.wmf"/><Relationship Id="rId4" Type="http://schemas.openxmlformats.org/officeDocument/2006/relationships/oleObject" Target="../embeddings/oleObject50.bin"/></Relationships>
</file>

<file path=ppt/slides/_rels/slide18.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52.emf"/><Relationship Id="rId3" Type="http://schemas.openxmlformats.org/officeDocument/2006/relationships/notesSlide" Target="../notesSlides/notesSlide19.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51.bin"/><Relationship Id="rId5" Type="http://schemas.openxmlformats.org/officeDocument/2006/relationships/image" Target="../media/image5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57.emf"/><Relationship Id="rId3" Type="http://schemas.openxmlformats.org/officeDocument/2006/relationships/notesSlide" Target="../notesSlides/notesSlide20.xml"/><Relationship Id="rId7" Type="http://schemas.openxmlformats.org/officeDocument/2006/relationships/image" Target="../media/image54.wmf"/><Relationship Id="rId12"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53.bin"/><Relationship Id="rId11" Type="http://schemas.openxmlformats.org/officeDocument/2006/relationships/oleObject" Target="../embeddings/oleObject55.bin"/><Relationship Id="rId5" Type="http://schemas.openxmlformats.org/officeDocument/2006/relationships/image" Target="../media/image53.wmf"/><Relationship Id="rId10" Type="http://schemas.openxmlformats.org/officeDocument/2006/relationships/image" Target="../media/image55.wmf"/><Relationship Id="rId4" Type="http://schemas.openxmlformats.org/officeDocument/2006/relationships/oleObject" Target="../embeddings/oleObject52.bin"/><Relationship Id="rId9" Type="http://schemas.openxmlformats.org/officeDocument/2006/relationships/oleObject" Target="../embeddings/oleObject5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52.e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58.wmf"/><Relationship Id="rId5" Type="http://schemas.openxmlformats.org/officeDocument/2006/relationships/oleObject" Target="../embeddings/oleObject56.bin"/><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60.emf"/><Relationship Id="rId5" Type="http://schemas.openxmlformats.org/officeDocument/2006/relationships/image" Target="../media/image59.wmf"/><Relationship Id="rId4" Type="http://schemas.openxmlformats.org/officeDocument/2006/relationships/oleObject" Target="../embeddings/oleObject57.bin"/></Relationships>
</file>

<file path=ppt/slides/_rels/slide23.xml.rels><?xml version="1.0" encoding="UTF-8" standalone="yes"?>
<Relationships xmlns="http://schemas.openxmlformats.org/package/2006/relationships"><Relationship Id="rId8" Type="http://schemas.openxmlformats.org/officeDocument/2006/relationships/image" Target="../media/image62.emf"/><Relationship Id="rId3" Type="http://schemas.openxmlformats.org/officeDocument/2006/relationships/notesSlide" Target="../notesSlides/notesSlide23.xml"/><Relationship Id="rId7" Type="http://schemas.openxmlformats.org/officeDocument/2006/relationships/image" Target="../media/image61.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59.bin"/><Relationship Id="rId5" Type="http://schemas.openxmlformats.org/officeDocument/2006/relationships/image" Target="../media/image59.wmf"/><Relationship Id="rId4" Type="http://schemas.openxmlformats.org/officeDocument/2006/relationships/oleObject" Target="../embeddings/oleObject58.bin"/></Relationships>
</file>

<file path=ppt/slides/_rels/slide24.xml.rels><?xml version="1.0" encoding="UTF-8" standalone="yes"?>
<Relationships xmlns="http://schemas.openxmlformats.org/package/2006/relationships"><Relationship Id="rId8" Type="http://schemas.openxmlformats.org/officeDocument/2006/relationships/image" Target="../media/image64.emf"/><Relationship Id="rId3" Type="http://schemas.openxmlformats.org/officeDocument/2006/relationships/notesSlide" Target="../notesSlides/notesSlide24.xml"/><Relationship Id="rId7"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61.bin"/><Relationship Id="rId5" Type="http://schemas.openxmlformats.org/officeDocument/2006/relationships/image" Target="../media/image59.wmf"/><Relationship Id="rId4" Type="http://schemas.openxmlformats.org/officeDocument/2006/relationships/oleObject" Target="../embeddings/oleObject60.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65.e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20.png"/><Relationship Id="rId5" Type="http://schemas.openxmlformats.org/officeDocument/2006/relationships/image" Target="../media/image59.wmf"/><Relationship Id="rId4" Type="http://schemas.openxmlformats.org/officeDocument/2006/relationships/oleObject" Target="../embeddings/oleObject62.bin"/></Relationships>
</file>

<file path=ppt/slides/_rels/slide26.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8.bin"/><Relationship Id="rId3" Type="http://schemas.openxmlformats.org/officeDocument/2006/relationships/notesSlide" Target="../notesSlides/notesSlide3.xml"/><Relationship Id="rId21" Type="http://schemas.openxmlformats.org/officeDocument/2006/relationships/image" Target="../media/image10.wmf"/><Relationship Id="rId7" Type="http://schemas.openxmlformats.org/officeDocument/2006/relationships/image" Target="../media/image3.png"/><Relationship Id="rId12" Type="http://schemas.openxmlformats.org/officeDocument/2006/relationships/oleObject" Target="../embeddings/oleObject5.bin"/><Relationship Id="rId17" Type="http://schemas.openxmlformats.org/officeDocument/2006/relationships/image" Target="../media/image8.wmf"/><Relationship Id="rId25" Type="http://schemas.openxmlformats.org/officeDocument/2006/relationships/image" Target="../media/image12.wmf"/><Relationship Id="rId2" Type="http://schemas.openxmlformats.org/officeDocument/2006/relationships/slideLayout" Target="../slideLayouts/slideLayout2.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24" Type="http://schemas.openxmlformats.org/officeDocument/2006/relationships/oleObject" Target="../embeddings/oleObject11.bin"/><Relationship Id="rId5" Type="http://schemas.openxmlformats.org/officeDocument/2006/relationships/image" Target="../media/image2.png"/><Relationship Id="rId15" Type="http://schemas.openxmlformats.org/officeDocument/2006/relationships/image" Target="../media/image7.wmf"/><Relationship Id="rId23" Type="http://schemas.openxmlformats.org/officeDocument/2006/relationships/image" Target="../media/image11.wmf"/><Relationship Id="rId10" Type="http://schemas.openxmlformats.org/officeDocument/2006/relationships/oleObject" Target="../embeddings/oleObject4.bin"/><Relationship Id="rId19" Type="http://schemas.openxmlformats.org/officeDocument/2006/relationships/image" Target="../media/image9.wmf"/><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3.bin"/><Relationship Id="rId5" Type="http://schemas.openxmlformats.org/officeDocument/2006/relationships/image" Target="../media/image13.png"/><Relationship Id="rId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9.wmf"/><Relationship Id="rId3" Type="http://schemas.openxmlformats.org/officeDocument/2006/relationships/notesSlide" Target="../notesSlides/notesSlide5.xml"/><Relationship Id="rId7" Type="http://schemas.openxmlformats.org/officeDocument/2006/relationships/image" Target="../media/image16.wmf"/><Relationship Id="rId12"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5.bin"/><Relationship Id="rId11" Type="http://schemas.openxmlformats.org/officeDocument/2006/relationships/image" Target="../media/image18.wmf"/><Relationship Id="rId5" Type="http://schemas.openxmlformats.org/officeDocument/2006/relationships/image" Target="../media/image15.png"/><Relationship Id="rId15" Type="http://schemas.openxmlformats.org/officeDocument/2006/relationships/image" Target="../media/image20.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7.wmf"/><Relationship Id="rId14" Type="http://schemas.openxmlformats.org/officeDocument/2006/relationships/oleObject" Target="../embeddings/oleObject19.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5.wmf"/><Relationship Id="rId3" Type="http://schemas.openxmlformats.org/officeDocument/2006/relationships/notesSlide" Target="../notesSlides/notesSlide6.xml"/><Relationship Id="rId7" Type="http://schemas.openxmlformats.org/officeDocument/2006/relationships/image" Target="../media/image22.wmf"/><Relationship Id="rId12"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1.bin"/><Relationship Id="rId11" Type="http://schemas.openxmlformats.org/officeDocument/2006/relationships/image" Target="../media/image24.wmf"/><Relationship Id="rId5" Type="http://schemas.openxmlformats.org/officeDocument/2006/relationships/image" Target="../media/image21.png"/><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3.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6.wmf"/><Relationship Id="rId4" Type="http://schemas.openxmlformats.org/officeDocument/2006/relationships/oleObject" Target="../embeddings/oleObject25.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image" Target="../media/image31.wmf"/><Relationship Id="rId3" Type="http://schemas.openxmlformats.org/officeDocument/2006/relationships/notesSlide" Target="../notesSlides/notesSlide8.xml"/><Relationship Id="rId7" Type="http://schemas.openxmlformats.org/officeDocument/2006/relationships/image" Target="../media/image28.wmf"/><Relationship Id="rId12"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7.bin"/><Relationship Id="rId11" Type="http://schemas.openxmlformats.org/officeDocument/2006/relationships/image" Target="../media/image30.wmf"/><Relationship Id="rId5" Type="http://schemas.openxmlformats.org/officeDocument/2006/relationships/image" Target="../media/image27.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29.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2.bin"/><Relationship Id="rId5" Type="http://schemas.openxmlformats.org/officeDocument/2006/relationships/image" Target="../media/image32.wmf"/><Relationship Id="rId4" Type="http://schemas.openxmlformats.org/officeDocument/2006/relationships/oleObject" Target="../embeddings/oleObject3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Session </a:t>
            </a:r>
            <a:r>
              <a:rPr lang="en-US" dirty="0"/>
              <a:t>3</a:t>
            </a:r>
          </a:p>
        </p:txBody>
      </p:sp>
      <p:sp>
        <p:nvSpPr>
          <p:cNvPr id="3" name="Subtitle 2"/>
          <p:cNvSpPr>
            <a:spLocks noGrp="1"/>
          </p:cNvSpPr>
          <p:nvPr>
            <p:ph type="subTitle" idx="1"/>
          </p:nvPr>
        </p:nvSpPr>
        <p:spPr/>
        <p:txBody>
          <a:bodyPr/>
          <a:lstStyle/>
          <a:p>
            <a:r>
              <a:rPr lang="en-US" b="1" dirty="0"/>
              <a:t>Power systems</a:t>
            </a:r>
          </a:p>
          <a:p>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2</a:t>
            </a:r>
            <a:endParaRPr lang="en-US" dirty="0"/>
          </a:p>
        </p:txBody>
      </p:sp>
      <p:sp>
        <p:nvSpPr>
          <p:cNvPr id="3" name="Content Placeholder 2"/>
          <p:cNvSpPr>
            <a:spLocks noGrp="1"/>
          </p:cNvSpPr>
          <p:nvPr>
            <p:ph idx="1"/>
          </p:nvPr>
        </p:nvSpPr>
        <p:spPr/>
        <p:txBody>
          <a:bodyPr/>
          <a:lstStyle/>
          <a:p>
            <a:pPr lvl="0"/>
            <a:r>
              <a:rPr lang="en-US" dirty="0"/>
              <a:t>c). load factor</a:t>
            </a:r>
            <a:endParaRPr lang="ru-RU" dirty="0"/>
          </a:p>
          <a:p>
            <a:endParaRPr lang="ru-RU" dirty="0"/>
          </a:p>
        </p:txBody>
      </p:sp>
      <p:sp>
        <p:nvSpPr>
          <p:cNvPr id="12" name="Rectangle 5"/>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6"/>
          <p:cNvSpPr>
            <a:spLocks noChangeArrowheads="1"/>
          </p:cNvSpPr>
          <p:nvPr/>
        </p:nvSpPr>
        <p:spPr bwMode="auto">
          <a:xfrm>
            <a:off x="0" y="9429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4" name="Rectangle 7"/>
          <p:cNvSpPr>
            <a:spLocks noChangeArrowheads="1"/>
          </p:cNvSpPr>
          <p:nvPr/>
        </p:nvSpPr>
        <p:spPr bwMode="auto">
          <a:xfrm>
            <a:off x="0" y="188595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5" name="Rectangle 8"/>
          <p:cNvSpPr>
            <a:spLocks noChangeArrowheads="1"/>
          </p:cNvSpPr>
          <p:nvPr/>
        </p:nvSpPr>
        <p:spPr bwMode="auto">
          <a:xfrm>
            <a:off x="0" y="31527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378325" algn="l"/>
              </a:tabLst>
              <a:defRPr>
                <a:solidFill>
                  <a:schemeClr val="tx1"/>
                </a:solidFill>
                <a:latin typeface="Arial" panose="020B0604020202020204" pitchFamily="34" charset="0"/>
              </a:defRPr>
            </a:lvl1pPr>
            <a:lvl2pPr eaLnBrk="0" fontAlgn="base" hangingPunct="0">
              <a:spcBef>
                <a:spcPct val="0"/>
              </a:spcBef>
              <a:spcAft>
                <a:spcPct val="0"/>
              </a:spcAft>
              <a:tabLst>
                <a:tab pos="4378325" algn="l"/>
              </a:tabLst>
              <a:defRPr>
                <a:solidFill>
                  <a:schemeClr val="tx1"/>
                </a:solidFill>
                <a:latin typeface="Arial" panose="020B0604020202020204" pitchFamily="34" charset="0"/>
              </a:defRPr>
            </a:lvl2pPr>
            <a:lvl3pPr eaLnBrk="0" fontAlgn="base" hangingPunct="0">
              <a:spcBef>
                <a:spcPct val="0"/>
              </a:spcBef>
              <a:spcAft>
                <a:spcPct val="0"/>
              </a:spcAft>
              <a:tabLst>
                <a:tab pos="4378325" algn="l"/>
              </a:tabLst>
              <a:defRPr>
                <a:solidFill>
                  <a:schemeClr val="tx1"/>
                </a:solidFill>
                <a:latin typeface="Arial" panose="020B0604020202020204" pitchFamily="34" charset="0"/>
              </a:defRPr>
            </a:lvl3pPr>
            <a:lvl4pPr eaLnBrk="0" fontAlgn="base" hangingPunct="0">
              <a:spcBef>
                <a:spcPct val="0"/>
              </a:spcBef>
              <a:spcAft>
                <a:spcPct val="0"/>
              </a:spcAft>
              <a:tabLst>
                <a:tab pos="4378325" algn="l"/>
              </a:tabLst>
              <a:defRPr>
                <a:solidFill>
                  <a:schemeClr val="tx1"/>
                </a:solidFill>
                <a:latin typeface="Arial" panose="020B0604020202020204" pitchFamily="34" charset="0"/>
              </a:defRPr>
            </a:lvl4pPr>
            <a:lvl5pPr eaLnBrk="0" fontAlgn="base" hangingPunct="0">
              <a:spcBef>
                <a:spcPct val="0"/>
              </a:spcBef>
              <a:spcAft>
                <a:spcPct val="0"/>
              </a:spcAft>
              <a:tabLst>
                <a:tab pos="4378325" algn="l"/>
              </a:tabLst>
              <a:defRPr>
                <a:solidFill>
                  <a:schemeClr val="tx1"/>
                </a:solidFill>
                <a:latin typeface="Arial" panose="020B0604020202020204" pitchFamily="34" charset="0"/>
              </a:defRPr>
            </a:lvl5pPr>
            <a:lvl6pPr eaLnBrk="0" fontAlgn="base" hangingPunct="0">
              <a:spcBef>
                <a:spcPct val="0"/>
              </a:spcBef>
              <a:spcAft>
                <a:spcPct val="0"/>
              </a:spcAft>
              <a:tabLst>
                <a:tab pos="4378325" algn="l"/>
              </a:tabLst>
              <a:defRPr>
                <a:solidFill>
                  <a:schemeClr val="tx1"/>
                </a:solidFill>
                <a:latin typeface="Arial" panose="020B0604020202020204" pitchFamily="34" charset="0"/>
              </a:defRPr>
            </a:lvl6pPr>
            <a:lvl7pPr eaLnBrk="0" fontAlgn="base" hangingPunct="0">
              <a:spcBef>
                <a:spcPct val="0"/>
              </a:spcBef>
              <a:spcAft>
                <a:spcPct val="0"/>
              </a:spcAft>
              <a:tabLst>
                <a:tab pos="4378325" algn="l"/>
              </a:tabLst>
              <a:defRPr>
                <a:solidFill>
                  <a:schemeClr val="tx1"/>
                </a:solidFill>
                <a:latin typeface="Arial" panose="020B0604020202020204" pitchFamily="34" charset="0"/>
              </a:defRPr>
            </a:lvl7pPr>
            <a:lvl8pPr eaLnBrk="0" fontAlgn="base" hangingPunct="0">
              <a:spcBef>
                <a:spcPct val="0"/>
              </a:spcBef>
              <a:spcAft>
                <a:spcPct val="0"/>
              </a:spcAft>
              <a:tabLst>
                <a:tab pos="4378325" algn="l"/>
              </a:tabLst>
              <a:defRPr>
                <a:solidFill>
                  <a:schemeClr val="tx1"/>
                </a:solidFill>
                <a:latin typeface="Arial" panose="020B0604020202020204" pitchFamily="34" charset="0"/>
              </a:defRPr>
            </a:lvl8pPr>
            <a:lvl9pPr eaLnBrk="0" fontAlgn="base" hangingPunct="0">
              <a:spcBef>
                <a:spcPct val="0"/>
              </a:spcBef>
              <a:spcAft>
                <a:spcPct val="0"/>
              </a:spcAft>
              <a:tabLst>
                <a:tab pos="4378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ru-RU" altLang="ru-RU"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4" name="Rectangle 3"/>
              <p:cNvSpPr/>
              <p:nvPr/>
            </p:nvSpPr>
            <p:spPr>
              <a:xfrm>
                <a:off x="704528" y="2248168"/>
                <a:ext cx="7412038" cy="1809213"/>
              </a:xfrm>
              <a:prstGeom prst="rect">
                <a:avLst/>
              </a:prstGeom>
            </p:spPr>
            <p:txBody>
              <a:bodyPr wrap="square">
                <a:spAutoFit/>
              </a:bodyPr>
              <a:lstStyle/>
              <a:p>
                <a:r>
                  <a:rPr lang="en-US" sz="2200" dirty="0"/>
                  <a:t>Load factor – the average load divided by the peak load in a specified time period</a:t>
                </a:r>
              </a:p>
              <a:p>
                <a:endParaRPr lang="en-US" sz="2200" dirty="0"/>
              </a:p>
              <a:p>
                <a:pPr/>
                <a14:m>
                  <m:oMathPara xmlns:m="http://schemas.openxmlformats.org/officeDocument/2006/math">
                    <m:oMathParaPr>
                      <m:jc m:val="centerGroup"/>
                    </m:oMathParaPr>
                    <m:oMath xmlns:m="http://schemas.openxmlformats.org/officeDocument/2006/math">
                      <m:r>
                        <a:rPr lang="en-US" sz="2200" i="1">
                          <a:latin typeface="Cambria Math" panose="02040503050406030204" pitchFamily="18" charset="0"/>
                        </a:rPr>
                        <m:t>𝐿𝑜𝑎𝑑</m:t>
                      </m:r>
                      <m:r>
                        <a:rPr lang="en-US" sz="2200" i="1">
                          <a:latin typeface="Cambria Math" panose="02040503050406030204" pitchFamily="18" charset="0"/>
                        </a:rPr>
                        <m:t> </m:t>
                      </m:r>
                      <m:r>
                        <a:rPr lang="en-US" sz="2200" i="1">
                          <a:latin typeface="Cambria Math" panose="02040503050406030204" pitchFamily="18" charset="0"/>
                        </a:rPr>
                        <m:t>𝑓𝑎𝑐𝑡𝑜𝑟</m:t>
                      </m:r>
                      <m:r>
                        <a:rPr lang="en-US" sz="2200" i="1">
                          <a:latin typeface="Cambria Math" panose="02040503050406030204" pitchFamily="18" charset="0"/>
                        </a:rPr>
                        <m:t>=</m:t>
                      </m:r>
                      <m:f>
                        <m:fPr>
                          <m:ctrlPr>
                            <a:rPr lang="en-US" sz="2200" i="1">
                              <a:latin typeface="Cambria Math" panose="02040503050406030204" pitchFamily="18" charset="0"/>
                            </a:rPr>
                          </m:ctrlPr>
                        </m:fPr>
                        <m:num>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𝑎𝑣𝑒𝑟𝑎𝑔𝑒</m:t>
                              </m:r>
                            </m:sub>
                          </m:sSub>
                        </m:num>
                        <m:den>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𝑚𝑎𝑥</m:t>
                              </m:r>
                            </m:sub>
                          </m:sSub>
                        </m:den>
                      </m:f>
                    </m:oMath>
                  </m:oMathPara>
                </a14:m>
                <a:endParaRPr lang="ru-RU" sz="2200" dirty="0"/>
              </a:p>
            </p:txBody>
          </p:sp>
        </mc:Choice>
        <mc:Fallback xmlns="">
          <p:sp>
            <p:nvSpPr>
              <p:cNvPr id="4" name="Rectangle 3"/>
              <p:cNvSpPr>
                <a:spLocks noRot="1" noChangeAspect="1" noMove="1" noResize="1" noEditPoints="1" noAdjustHandles="1" noChangeArrowheads="1" noChangeShapeType="1" noTextEdit="1"/>
              </p:cNvSpPr>
              <p:nvPr/>
            </p:nvSpPr>
            <p:spPr>
              <a:xfrm>
                <a:off x="704528" y="2248168"/>
                <a:ext cx="7412038" cy="1809213"/>
              </a:xfrm>
              <a:prstGeom prst="rect">
                <a:avLst/>
              </a:prstGeom>
              <a:blipFill>
                <a:blip r:embed="rId6"/>
                <a:stretch>
                  <a:fillRect l="-1070" t="-2357" r="-329"/>
                </a:stretch>
              </a:blipFill>
            </p:spPr>
            <p:txBody>
              <a:bodyPr/>
              <a:lstStyle/>
              <a:p>
                <a:r>
                  <a:rPr lang="ru-RU">
                    <a:noFill/>
                  </a:rPr>
                  <a:t> </a:t>
                </a:r>
              </a:p>
            </p:txBody>
          </p:sp>
        </mc:Fallback>
      </mc:AlternateContent>
      <p:graphicFrame>
        <p:nvGraphicFramePr>
          <p:cNvPr id="6" name="Object 5"/>
          <p:cNvGraphicFramePr>
            <a:graphicFrameLocks noChangeAspect="1"/>
          </p:cNvGraphicFramePr>
          <p:nvPr>
            <p:extLst>
              <p:ext uri="{D42A27DB-BD31-4B8C-83A1-F6EECF244321}">
                <p14:modId xmlns:p14="http://schemas.microsoft.com/office/powerpoint/2010/main" val="1290952516"/>
              </p:ext>
            </p:extLst>
          </p:nvPr>
        </p:nvGraphicFramePr>
        <p:xfrm>
          <a:off x="1963738" y="4814888"/>
          <a:ext cx="6192837" cy="1089025"/>
        </p:xfrm>
        <a:graphic>
          <a:graphicData uri="http://schemas.openxmlformats.org/presentationml/2006/ole">
            <mc:AlternateContent xmlns:mc="http://schemas.openxmlformats.org/markup-compatibility/2006">
              <mc:Choice xmlns:v="urn:schemas-microsoft-com:vml" Requires="v">
                <p:oleObj spid="_x0000_s51409" name="Equation" r:id="rId7" imgW="2184120" imgH="380880" progId="Equation.3">
                  <p:embed/>
                </p:oleObj>
              </mc:Choice>
              <mc:Fallback>
                <p:oleObj name="Equation" r:id="rId7" imgW="2184120" imgH="380880" progId="Equation.3">
                  <p:embed/>
                  <p:pic>
                    <p:nvPicPr>
                      <p:cNvPr id="0" name="Object 3"/>
                      <p:cNvPicPr>
                        <a:picLocks noChangeAspect="1" noChangeArrowheads="1"/>
                      </p:cNvPicPr>
                      <p:nvPr/>
                    </p:nvPicPr>
                    <p:blipFill>
                      <a:blip r:embed="rId8"/>
                      <a:srcRect/>
                      <a:stretch>
                        <a:fillRect/>
                      </a:stretch>
                    </p:blipFill>
                    <p:spPr bwMode="auto">
                      <a:xfrm>
                        <a:off x="1963738" y="4814888"/>
                        <a:ext cx="6192837" cy="1089025"/>
                      </a:xfrm>
                      <a:prstGeom prst="rect">
                        <a:avLst/>
                      </a:prstGeom>
                      <a:noFill/>
                      <a:ln>
                        <a:solidFill>
                          <a:srgbClr val="FF0000"/>
                        </a:solid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472261592"/>
              </p:ext>
            </p:extLst>
          </p:nvPr>
        </p:nvGraphicFramePr>
        <p:xfrm>
          <a:off x="5816600" y="458788"/>
          <a:ext cx="3154363" cy="679450"/>
        </p:xfrm>
        <a:graphic>
          <a:graphicData uri="http://schemas.openxmlformats.org/presentationml/2006/ole">
            <mc:AlternateContent xmlns:mc="http://schemas.openxmlformats.org/markup-compatibility/2006">
              <mc:Choice xmlns:v="urn:schemas-microsoft-com:vml" Requires="v">
                <p:oleObj spid="_x0000_s51410" name="Equation" r:id="rId9" imgW="1942920" imgH="419040" progId="Equation.3">
                  <p:embed/>
                </p:oleObj>
              </mc:Choice>
              <mc:Fallback>
                <p:oleObj name="Equation" r:id="rId9" imgW="1942920" imgH="419040" progId="Equation.3">
                  <p:embed/>
                  <p:pic>
                    <p:nvPicPr>
                      <p:cNvPr id="8" name="Object 7"/>
                      <p:cNvPicPr>
                        <a:picLocks noChangeAspect="1" noChangeArrowheads="1"/>
                      </p:cNvPicPr>
                      <p:nvPr/>
                    </p:nvPicPr>
                    <p:blipFill>
                      <a:blip r:embed="rId10"/>
                      <a:srcRect/>
                      <a:stretch>
                        <a:fillRect/>
                      </a:stretch>
                    </p:blipFill>
                    <p:spPr bwMode="auto">
                      <a:xfrm>
                        <a:off x="5816600" y="458788"/>
                        <a:ext cx="3154363" cy="679450"/>
                      </a:xfrm>
                      <a:prstGeom prst="rect">
                        <a:avLst/>
                      </a:prstGeom>
                      <a:noFill/>
                    </p:spPr>
                  </p:pic>
                </p:oleObj>
              </mc:Fallback>
            </mc:AlternateContent>
          </a:graphicData>
        </a:graphic>
      </p:graphicFrame>
    </p:spTree>
    <p:extLst>
      <p:ext uri="{BB962C8B-B14F-4D97-AF65-F5344CB8AC3E}">
        <p14:creationId xmlns:p14="http://schemas.microsoft.com/office/powerpoint/2010/main" val="185490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2</a:t>
            </a:r>
            <a:endParaRPr lang="en-US" dirty="0"/>
          </a:p>
        </p:txBody>
      </p:sp>
      <p:sp>
        <p:nvSpPr>
          <p:cNvPr id="3" name="Content Placeholder 2"/>
          <p:cNvSpPr>
            <a:spLocks noGrp="1"/>
          </p:cNvSpPr>
          <p:nvPr>
            <p:ph idx="1"/>
          </p:nvPr>
        </p:nvSpPr>
        <p:spPr/>
        <p:txBody>
          <a:bodyPr/>
          <a:lstStyle/>
          <a:p>
            <a:pPr lvl="0"/>
            <a:r>
              <a:rPr lang="en-US" dirty="0"/>
              <a:t>d). load duration </a:t>
            </a:r>
            <a:r>
              <a:rPr lang="en-US" dirty="0" smtClean="0"/>
              <a:t>time</a:t>
            </a:r>
            <a:endParaRPr lang="ru-RU" dirty="0"/>
          </a:p>
          <a:p>
            <a:endParaRPr lang="ru-RU" dirty="0"/>
          </a:p>
        </p:txBody>
      </p:sp>
      <p:sp>
        <p:nvSpPr>
          <p:cNvPr id="12" name="Rectangle 5"/>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6"/>
          <p:cNvSpPr>
            <a:spLocks noChangeArrowheads="1"/>
          </p:cNvSpPr>
          <p:nvPr/>
        </p:nvSpPr>
        <p:spPr bwMode="auto">
          <a:xfrm>
            <a:off x="0" y="9429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4" name="Rectangle 7"/>
          <p:cNvSpPr>
            <a:spLocks noChangeArrowheads="1"/>
          </p:cNvSpPr>
          <p:nvPr/>
        </p:nvSpPr>
        <p:spPr bwMode="auto">
          <a:xfrm>
            <a:off x="0" y="188595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5" name="Rectangle 8"/>
          <p:cNvSpPr>
            <a:spLocks noChangeArrowheads="1"/>
          </p:cNvSpPr>
          <p:nvPr/>
        </p:nvSpPr>
        <p:spPr bwMode="auto">
          <a:xfrm>
            <a:off x="0" y="31527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378325" algn="l"/>
              </a:tabLst>
              <a:defRPr>
                <a:solidFill>
                  <a:schemeClr val="tx1"/>
                </a:solidFill>
                <a:latin typeface="Arial" panose="020B0604020202020204" pitchFamily="34" charset="0"/>
              </a:defRPr>
            </a:lvl1pPr>
            <a:lvl2pPr eaLnBrk="0" fontAlgn="base" hangingPunct="0">
              <a:spcBef>
                <a:spcPct val="0"/>
              </a:spcBef>
              <a:spcAft>
                <a:spcPct val="0"/>
              </a:spcAft>
              <a:tabLst>
                <a:tab pos="4378325" algn="l"/>
              </a:tabLst>
              <a:defRPr>
                <a:solidFill>
                  <a:schemeClr val="tx1"/>
                </a:solidFill>
                <a:latin typeface="Arial" panose="020B0604020202020204" pitchFamily="34" charset="0"/>
              </a:defRPr>
            </a:lvl2pPr>
            <a:lvl3pPr eaLnBrk="0" fontAlgn="base" hangingPunct="0">
              <a:spcBef>
                <a:spcPct val="0"/>
              </a:spcBef>
              <a:spcAft>
                <a:spcPct val="0"/>
              </a:spcAft>
              <a:tabLst>
                <a:tab pos="4378325" algn="l"/>
              </a:tabLst>
              <a:defRPr>
                <a:solidFill>
                  <a:schemeClr val="tx1"/>
                </a:solidFill>
                <a:latin typeface="Arial" panose="020B0604020202020204" pitchFamily="34" charset="0"/>
              </a:defRPr>
            </a:lvl3pPr>
            <a:lvl4pPr eaLnBrk="0" fontAlgn="base" hangingPunct="0">
              <a:spcBef>
                <a:spcPct val="0"/>
              </a:spcBef>
              <a:spcAft>
                <a:spcPct val="0"/>
              </a:spcAft>
              <a:tabLst>
                <a:tab pos="4378325" algn="l"/>
              </a:tabLst>
              <a:defRPr>
                <a:solidFill>
                  <a:schemeClr val="tx1"/>
                </a:solidFill>
                <a:latin typeface="Arial" panose="020B0604020202020204" pitchFamily="34" charset="0"/>
              </a:defRPr>
            </a:lvl4pPr>
            <a:lvl5pPr eaLnBrk="0" fontAlgn="base" hangingPunct="0">
              <a:spcBef>
                <a:spcPct val="0"/>
              </a:spcBef>
              <a:spcAft>
                <a:spcPct val="0"/>
              </a:spcAft>
              <a:tabLst>
                <a:tab pos="4378325" algn="l"/>
              </a:tabLst>
              <a:defRPr>
                <a:solidFill>
                  <a:schemeClr val="tx1"/>
                </a:solidFill>
                <a:latin typeface="Arial" panose="020B0604020202020204" pitchFamily="34" charset="0"/>
              </a:defRPr>
            </a:lvl5pPr>
            <a:lvl6pPr eaLnBrk="0" fontAlgn="base" hangingPunct="0">
              <a:spcBef>
                <a:spcPct val="0"/>
              </a:spcBef>
              <a:spcAft>
                <a:spcPct val="0"/>
              </a:spcAft>
              <a:tabLst>
                <a:tab pos="4378325" algn="l"/>
              </a:tabLst>
              <a:defRPr>
                <a:solidFill>
                  <a:schemeClr val="tx1"/>
                </a:solidFill>
                <a:latin typeface="Arial" panose="020B0604020202020204" pitchFamily="34" charset="0"/>
              </a:defRPr>
            </a:lvl6pPr>
            <a:lvl7pPr eaLnBrk="0" fontAlgn="base" hangingPunct="0">
              <a:spcBef>
                <a:spcPct val="0"/>
              </a:spcBef>
              <a:spcAft>
                <a:spcPct val="0"/>
              </a:spcAft>
              <a:tabLst>
                <a:tab pos="4378325" algn="l"/>
              </a:tabLst>
              <a:defRPr>
                <a:solidFill>
                  <a:schemeClr val="tx1"/>
                </a:solidFill>
                <a:latin typeface="Arial" panose="020B0604020202020204" pitchFamily="34" charset="0"/>
              </a:defRPr>
            </a:lvl7pPr>
            <a:lvl8pPr eaLnBrk="0" fontAlgn="base" hangingPunct="0">
              <a:spcBef>
                <a:spcPct val="0"/>
              </a:spcBef>
              <a:spcAft>
                <a:spcPct val="0"/>
              </a:spcAft>
              <a:tabLst>
                <a:tab pos="4378325" algn="l"/>
              </a:tabLst>
              <a:defRPr>
                <a:solidFill>
                  <a:schemeClr val="tx1"/>
                </a:solidFill>
                <a:latin typeface="Arial" panose="020B0604020202020204" pitchFamily="34" charset="0"/>
              </a:defRPr>
            </a:lvl8pPr>
            <a:lvl9pPr eaLnBrk="0" fontAlgn="base" hangingPunct="0">
              <a:spcBef>
                <a:spcPct val="0"/>
              </a:spcBef>
              <a:spcAft>
                <a:spcPct val="0"/>
              </a:spcAft>
              <a:tabLst>
                <a:tab pos="4378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ru-RU" altLang="ru-RU"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829952244"/>
              </p:ext>
            </p:extLst>
          </p:nvPr>
        </p:nvGraphicFramePr>
        <p:xfrm>
          <a:off x="2246313" y="2886075"/>
          <a:ext cx="5399087" cy="842963"/>
        </p:xfrm>
        <a:graphic>
          <a:graphicData uri="http://schemas.openxmlformats.org/presentationml/2006/ole">
            <mc:AlternateContent xmlns:mc="http://schemas.openxmlformats.org/markup-compatibility/2006">
              <mc:Choice xmlns:v="urn:schemas-microsoft-com:vml" Requires="v">
                <p:oleObj spid="_x0000_s52437" name="Equation" r:id="rId4" imgW="2425680" imgH="380880" progId="Equation.3">
                  <p:embed/>
                </p:oleObj>
              </mc:Choice>
              <mc:Fallback>
                <p:oleObj name="Equation" r:id="rId4" imgW="2425680" imgH="380880" progId="Equation.3">
                  <p:embed/>
                  <p:pic>
                    <p:nvPicPr>
                      <p:cNvPr id="0" name="Object 4"/>
                      <p:cNvPicPr>
                        <a:picLocks noChangeAspect="1" noChangeArrowheads="1"/>
                      </p:cNvPicPr>
                      <p:nvPr/>
                    </p:nvPicPr>
                    <p:blipFill>
                      <a:blip r:embed="rId5"/>
                      <a:srcRect/>
                      <a:stretch>
                        <a:fillRect/>
                      </a:stretch>
                    </p:blipFill>
                    <p:spPr bwMode="auto">
                      <a:xfrm>
                        <a:off x="2246313" y="2886075"/>
                        <a:ext cx="5399087" cy="842963"/>
                      </a:xfrm>
                      <a:prstGeom prst="rect">
                        <a:avLst/>
                      </a:prstGeom>
                      <a:noFill/>
                      <a:ln>
                        <a:solidFill>
                          <a:srgbClr val="FF0000"/>
                        </a:solidFill>
                      </a:ln>
                    </p:spPr>
                  </p:pic>
                </p:oleObj>
              </mc:Fallback>
            </mc:AlternateContent>
          </a:graphicData>
        </a:graphic>
      </p:graphicFrame>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44688" y="4272687"/>
            <a:ext cx="5906566" cy="2183545"/>
          </a:xfrm>
          <a:prstGeom prst="rect">
            <a:avLst/>
          </a:prstGeom>
        </p:spPr>
      </p:pic>
      <p:graphicFrame>
        <p:nvGraphicFramePr>
          <p:cNvPr id="11" name="Object 10"/>
          <p:cNvGraphicFramePr>
            <a:graphicFrameLocks noChangeAspect="1"/>
          </p:cNvGraphicFramePr>
          <p:nvPr>
            <p:extLst>
              <p:ext uri="{D42A27DB-BD31-4B8C-83A1-F6EECF244321}">
                <p14:modId xmlns:p14="http://schemas.microsoft.com/office/powerpoint/2010/main" val="1472261592"/>
              </p:ext>
            </p:extLst>
          </p:nvPr>
        </p:nvGraphicFramePr>
        <p:xfrm>
          <a:off x="5816600" y="458788"/>
          <a:ext cx="3154363" cy="679450"/>
        </p:xfrm>
        <a:graphic>
          <a:graphicData uri="http://schemas.openxmlformats.org/presentationml/2006/ole">
            <mc:AlternateContent xmlns:mc="http://schemas.openxmlformats.org/markup-compatibility/2006">
              <mc:Choice xmlns:v="urn:schemas-microsoft-com:vml" Requires="v">
                <p:oleObj spid="_x0000_s52438" name="Equation" r:id="rId7" imgW="1942920" imgH="419040" progId="Equation.3">
                  <p:embed/>
                </p:oleObj>
              </mc:Choice>
              <mc:Fallback>
                <p:oleObj name="Equation" r:id="rId7" imgW="1942920" imgH="419040" progId="Equation.3">
                  <p:embed/>
                  <p:pic>
                    <p:nvPicPr>
                      <p:cNvPr id="8" name="Object 7"/>
                      <p:cNvPicPr>
                        <a:picLocks noChangeAspect="1" noChangeArrowheads="1"/>
                      </p:cNvPicPr>
                      <p:nvPr/>
                    </p:nvPicPr>
                    <p:blipFill>
                      <a:blip r:embed="rId8"/>
                      <a:srcRect/>
                      <a:stretch>
                        <a:fillRect/>
                      </a:stretch>
                    </p:blipFill>
                    <p:spPr bwMode="auto">
                      <a:xfrm>
                        <a:off x="5816600" y="458788"/>
                        <a:ext cx="3154363" cy="679450"/>
                      </a:xfrm>
                      <a:prstGeom prst="rect">
                        <a:avLst/>
                      </a:prstGeom>
                      <a:noFill/>
                    </p:spPr>
                  </p:pic>
                </p:oleObj>
              </mc:Fallback>
            </mc:AlternateContent>
          </a:graphicData>
        </a:graphic>
      </p:graphicFrame>
    </p:spTree>
    <p:extLst>
      <p:ext uri="{BB962C8B-B14F-4D97-AF65-F5344CB8AC3E}">
        <p14:creationId xmlns:p14="http://schemas.microsoft.com/office/powerpoint/2010/main" val="2670673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3</a:t>
            </a:r>
            <a:endParaRPr lang="en-US" dirty="0"/>
          </a:p>
        </p:txBody>
      </p:sp>
      <p:sp>
        <p:nvSpPr>
          <p:cNvPr id="3" name="Content Placeholder 2"/>
          <p:cNvSpPr>
            <a:spLocks noGrp="1"/>
          </p:cNvSpPr>
          <p:nvPr>
            <p:ph idx="1"/>
          </p:nvPr>
        </p:nvSpPr>
        <p:spPr>
          <a:xfrm>
            <a:off x="380492" y="3789040"/>
            <a:ext cx="4680520" cy="1701899"/>
          </a:xfrm>
        </p:spPr>
        <p:txBody>
          <a:bodyPr/>
          <a:lstStyle/>
          <a:p>
            <a:pPr marL="457200" lvl="0" indent="-457200">
              <a:buFont typeface="+mj-lt"/>
              <a:buAutoNum type="alphaLcParenR"/>
            </a:pPr>
            <a:r>
              <a:rPr lang="en-US" sz="2000" dirty="0"/>
              <a:t>active power losses </a:t>
            </a:r>
            <a:r>
              <a:rPr lang="en-US" sz="2000" dirty="0" err="1"/>
              <a:t>P</a:t>
            </a:r>
            <a:r>
              <a:rPr lang="en-US" sz="2000" baseline="-25000" dirty="0" err="1"/>
              <a:t>hmax</a:t>
            </a:r>
            <a:r>
              <a:rPr lang="en-US" sz="2000" dirty="0"/>
              <a:t> and </a:t>
            </a:r>
            <a:r>
              <a:rPr lang="en-US" sz="2000" dirty="0" err="1" smtClean="0"/>
              <a:t>P</a:t>
            </a:r>
            <a:r>
              <a:rPr lang="en-US" sz="2000" baseline="-25000" dirty="0" err="1" smtClean="0"/>
              <a:t>hmin</a:t>
            </a:r>
            <a:r>
              <a:rPr lang="en-US" sz="2000" baseline="-25000" dirty="0" smtClean="0"/>
              <a:t/>
            </a:r>
            <a:br>
              <a:rPr lang="en-US" sz="2000" baseline="-25000" dirty="0" smtClean="0"/>
            </a:br>
            <a:endParaRPr lang="ru-RU" sz="2000" dirty="0"/>
          </a:p>
          <a:p>
            <a:pPr marL="457200" lvl="0" indent="-457200">
              <a:buFont typeface="+mj-lt"/>
              <a:buAutoNum type="alphaLcParenR"/>
            </a:pPr>
            <a:r>
              <a:rPr lang="en-US" sz="2000" dirty="0"/>
              <a:t>reactive power losses </a:t>
            </a:r>
            <a:r>
              <a:rPr lang="en-US" sz="2000" dirty="0" smtClean="0"/>
              <a:t/>
            </a:r>
            <a:br>
              <a:rPr lang="en-US" sz="2000" dirty="0" smtClean="0"/>
            </a:br>
            <a:r>
              <a:rPr lang="en-US" sz="2000" dirty="0" err="1" smtClean="0"/>
              <a:t>Q</a:t>
            </a:r>
            <a:r>
              <a:rPr lang="en-US" sz="2000" baseline="-25000" dirty="0" err="1" smtClean="0"/>
              <a:t>hmax</a:t>
            </a:r>
            <a:r>
              <a:rPr lang="en-US" sz="2000" dirty="0" smtClean="0"/>
              <a:t> </a:t>
            </a:r>
            <a:r>
              <a:rPr lang="en-US" sz="2000" dirty="0"/>
              <a:t>and </a:t>
            </a:r>
            <a:r>
              <a:rPr lang="en-US" sz="2000" dirty="0" err="1" smtClean="0"/>
              <a:t>Q</a:t>
            </a:r>
            <a:r>
              <a:rPr lang="en-US" sz="2000" baseline="-25000" dirty="0" err="1" smtClean="0"/>
              <a:t>hmin</a:t>
            </a:r>
            <a:r>
              <a:rPr lang="en-US" sz="2000" baseline="-25000" dirty="0" smtClean="0"/>
              <a:t/>
            </a:r>
            <a:br>
              <a:rPr lang="en-US" sz="2000" baseline="-25000" dirty="0" smtClean="0"/>
            </a:br>
            <a:endParaRPr lang="ru-RU" sz="2000" dirty="0"/>
          </a:p>
          <a:p>
            <a:pPr marL="457200" lvl="0" indent="-457200">
              <a:buFont typeface="+mj-lt"/>
              <a:buAutoNum type="alphaLcParenR"/>
            </a:pPr>
            <a:r>
              <a:rPr lang="en-US" sz="2000" dirty="0"/>
              <a:t>energy losses </a:t>
            </a:r>
            <a:r>
              <a:rPr lang="en-US" sz="2000" dirty="0" err="1"/>
              <a:t>W</a:t>
            </a:r>
            <a:r>
              <a:rPr lang="en-US" sz="2000" baseline="-25000" dirty="0" err="1"/>
              <a:t>h</a:t>
            </a:r>
            <a:endParaRPr lang="ru-RU" sz="2000" dirty="0"/>
          </a:p>
          <a:p>
            <a:pPr marL="457200" lvl="1" indent="0">
              <a:buNone/>
            </a:pPr>
            <a:endParaRPr lang="en-US" dirty="0"/>
          </a:p>
        </p:txBody>
      </p:sp>
      <p:sp>
        <p:nvSpPr>
          <p:cNvPr id="4" name="TextBox 3"/>
          <p:cNvSpPr txBox="1"/>
          <p:nvPr/>
        </p:nvSpPr>
        <p:spPr>
          <a:xfrm>
            <a:off x="488504" y="1412776"/>
            <a:ext cx="9145016" cy="1200329"/>
          </a:xfrm>
          <a:prstGeom prst="rect">
            <a:avLst/>
          </a:prstGeom>
          <a:noFill/>
        </p:spPr>
        <p:txBody>
          <a:bodyPr wrap="square" rtlCol="0">
            <a:spAutoFit/>
          </a:bodyPr>
          <a:lstStyle/>
          <a:p>
            <a:pPr algn="just"/>
            <a:r>
              <a:rPr lang="en-US" dirty="0"/>
              <a:t>At the end of a three-phase line the voltage is 20 kV. The line has following properties: resistance 0.8 </a:t>
            </a:r>
            <a:r>
              <a:rPr lang="en-US" dirty="0">
                <a:sym typeface="Symbol" panose="05050102010706020507" pitchFamily="18" charset="2"/>
              </a:rPr>
              <a:t></a:t>
            </a:r>
            <a:r>
              <a:rPr lang="en-US" dirty="0"/>
              <a:t> and reactance 0.6 </a:t>
            </a:r>
            <a:r>
              <a:rPr lang="en-US" dirty="0">
                <a:sym typeface="Symbol" panose="05050102010706020507" pitchFamily="18" charset="2"/>
              </a:rPr>
              <a:t></a:t>
            </a:r>
            <a:r>
              <a:rPr lang="en-US" dirty="0"/>
              <a:t> per phase. The load at the end of the line has a load duration curve as shown in the </a:t>
            </a:r>
            <a:r>
              <a:rPr lang="en-US"/>
              <a:t>picture </a:t>
            </a:r>
            <a:r>
              <a:rPr lang="en-US" smtClean="0"/>
              <a:t>below. </a:t>
            </a:r>
            <a:r>
              <a:rPr lang="en-US" dirty="0"/>
              <a:t>The power factor of the load is constant cos</a:t>
            </a:r>
            <a:r>
              <a:rPr lang="en-US" dirty="0">
                <a:sym typeface="Symbol" panose="05050102010706020507" pitchFamily="18" charset="2"/>
              </a:rPr>
              <a:t></a:t>
            </a:r>
            <a:r>
              <a:rPr lang="en-US" dirty="0"/>
              <a:t>=0.8</a:t>
            </a:r>
            <a:r>
              <a:rPr lang="en-US" baseline="-25000" dirty="0"/>
              <a:t>ind</a:t>
            </a:r>
            <a:r>
              <a:rPr lang="en-US" dirty="0"/>
              <a:t>. Calculate:</a:t>
            </a:r>
            <a:endParaRPr lang="ru-RU" dirty="0"/>
          </a:p>
        </p:txBody>
      </p:sp>
      <p:pic>
        <p:nvPicPr>
          <p:cNvPr id="4710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9025" y="3068960"/>
            <a:ext cx="4358917" cy="3482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4305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3</a:t>
            </a:r>
            <a:endParaRPr lang="en-US" dirty="0"/>
          </a:p>
        </p:txBody>
      </p:sp>
      <p:sp>
        <p:nvSpPr>
          <p:cNvPr id="12" name="Rectangle 5"/>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6"/>
          <p:cNvSpPr>
            <a:spLocks noChangeArrowheads="1"/>
          </p:cNvSpPr>
          <p:nvPr/>
        </p:nvSpPr>
        <p:spPr bwMode="auto">
          <a:xfrm>
            <a:off x="0" y="9429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4" name="Rectangle 7"/>
          <p:cNvSpPr>
            <a:spLocks noChangeArrowheads="1"/>
          </p:cNvSpPr>
          <p:nvPr/>
        </p:nvSpPr>
        <p:spPr bwMode="auto">
          <a:xfrm>
            <a:off x="0" y="188595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5" name="Rectangle 8"/>
          <p:cNvSpPr>
            <a:spLocks noChangeArrowheads="1"/>
          </p:cNvSpPr>
          <p:nvPr/>
        </p:nvSpPr>
        <p:spPr bwMode="auto">
          <a:xfrm>
            <a:off x="0" y="31527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378325" algn="l"/>
              </a:tabLst>
              <a:defRPr>
                <a:solidFill>
                  <a:schemeClr val="tx1"/>
                </a:solidFill>
                <a:latin typeface="Arial" panose="020B0604020202020204" pitchFamily="34" charset="0"/>
              </a:defRPr>
            </a:lvl1pPr>
            <a:lvl2pPr eaLnBrk="0" fontAlgn="base" hangingPunct="0">
              <a:spcBef>
                <a:spcPct val="0"/>
              </a:spcBef>
              <a:spcAft>
                <a:spcPct val="0"/>
              </a:spcAft>
              <a:tabLst>
                <a:tab pos="4378325" algn="l"/>
              </a:tabLst>
              <a:defRPr>
                <a:solidFill>
                  <a:schemeClr val="tx1"/>
                </a:solidFill>
                <a:latin typeface="Arial" panose="020B0604020202020204" pitchFamily="34" charset="0"/>
              </a:defRPr>
            </a:lvl2pPr>
            <a:lvl3pPr eaLnBrk="0" fontAlgn="base" hangingPunct="0">
              <a:spcBef>
                <a:spcPct val="0"/>
              </a:spcBef>
              <a:spcAft>
                <a:spcPct val="0"/>
              </a:spcAft>
              <a:tabLst>
                <a:tab pos="4378325" algn="l"/>
              </a:tabLst>
              <a:defRPr>
                <a:solidFill>
                  <a:schemeClr val="tx1"/>
                </a:solidFill>
                <a:latin typeface="Arial" panose="020B0604020202020204" pitchFamily="34" charset="0"/>
              </a:defRPr>
            </a:lvl3pPr>
            <a:lvl4pPr eaLnBrk="0" fontAlgn="base" hangingPunct="0">
              <a:spcBef>
                <a:spcPct val="0"/>
              </a:spcBef>
              <a:spcAft>
                <a:spcPct val="0"/>
              </a:spcAft>
              <a:tabLst>
                <a:tab pos="4378325" algn="l"/>
              </a:tabLst>
              <a:defRPr>
                <a:solidFill>
                  <a:schemeClr val="tx1"/>
                </a:solidFill>
                <a:latin typeface="Arial" panose="020B0604020202020204" pitchFamily="34" charset="0"/>
              </a:defRPr>
            </a:lvl4pPr>
            <a:lvl5pPr eaLnBrk="0" fontAlgn="base" hangingPunct="0">
              <a:spcBef>
                <a:spcPct val="0"/>
              </a:spcBef>
              <a:spcAft>
                <a:spcPct val="0"/>
              </a:spcAft>
              <a:tabLst>
                <a:tab pos="4378325" algn="l"/>
              </a:tabLst>
              <a:defRPr>
                <a:solidFill>
                  <a:schemeClr val="tx1"/>
                </a:solidFill>
                <a:latin typeface="Arial" panose="020B0604020202020204" pitchFamily="34" charset="0"/>
              </a:defRPr>
            </a:lvl5pPr>
            <a:lvl6pPr eaLnBrk="0" fontAlgn="base" hangingPunct="0">
              <a:spcBef>
                <a:spcPct val="0"/>
              </a:spcBef>
              <a:spcAft>
                <a:spcPct val="0"/>
              </a:spcAft>
              <a:tabLst>
                <a:tab pos="4378325" algn="l"/>
              </a:tabLst>
              <a:defRPr>
                <a:solidFill>
                  <a:schemeClr val="tx1"/>
                </a:solidFill>
                <a:latin typeface="Arial" panose="020B0604020202020204" pitchFamily="34" charset="0"/>
              </a:defRPr>
            </a:lvl6pPr>
            <a:lvl7pPr eaLnBrk="0" fontAlgn="base" hangingPunct="0">
              <a:spcBef>
                <a:spcPct val="0"/>
              </a:spcBef>
              <a:spcAft>
                <a:spcPct val="0"/>
              </a:spcAft>
              <a:tabLst>
                <a:tab pos="4378325" algn="l"/>
              </a:tabLst>
              <a:defRPr>
                <a:solidFill>
                  <a:schemeClr val="tx1"/>
                </a:solidFill>
                <a:latin typeface="Arial" panose="020B0604020202020204" pitchFamily="34" charset="0"/>
              </a:defRPr>
            </a:lvl7pPr>
            <a:lvl8pPr eaLnBrk="0" fontAlgn="base" hangingPunct="0">
              <a:spcBef>
                <a:spcPct val="0"/>
              </a:spcBef>
              <a:spcAft>
                <a:spcPct val="0"/>
              </a:spcAft>
              <a:tabLst>
                <a:tab pos="4378325" algn="l"/>
              </a:tabLst>
              <a:defRPr>
                <a:solidFill>
                  <a:schemeClr val="tx1"/>
                </a:solidFill>
                <a:latin typeface="Arial" panose="020B0604020202020204" pitchFamily="34" charset="0"/>
              </a:defRPr>
            </a:lvl8pPr>
            <a:lvl9pPr eaLnBrk="0" fontAlgn="base" hangingPunct="0">
              <a:spcBef>
                <a:spcPct val="0"/>
              </a:spcBef>
              <a:spcAft>
                <a:spcPct val="0"/>
              </a:spcAft>
              <a:tabLst>
                <a:tab pos="4378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ru-RU" altLang="ru-RU"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pic>
        <p:nvPicPr>
          <p:cNvPr id="11" name="Picture 3"/>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6438211" y="1171575"/>
            <a:ext cx="3438459" cy="295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Object 5"/>
          <p:cNvGraphicFramePr>
            <a:graphicFrameLocks noChangeAspect="1"/>
          </p:cNvGraphicFramePr>
          <p:nvPr>
            <p:extLst>
              <p:ext uri="{D42A27DB-BD31-4B8C-83A1-F6EECF244321}">
                <p14:modId xmlns:p14="http://schemas.microsoft.com/office/powerpoint/2010/main" val="3795784075"/>
              </p:ext>
            </p:extLst>
          </p:nvPr>
        </p:nvGraphicFramePr>
        <p:xfrm>
          <a:off x="503238" y="1166943"/>
          <a:ext cx="2776537" cy="941258"/>
        </p:xfrm>
        <a:graphic>
          <a:graphicData uri="http://schemas.openxmlformats.org/presentationml/2006/ole">
            <mc:AlternateContent xmlns:mc="http://schemas.openxmlformats.org/markup-compatibility/2006">
              <mc:Choice xmlns:v="urn:schemas-microsoft-com:vml" Requires="v">
                <p:oleObj spid="_x0000_s53653" name="Equation" r:id="rId5" imgW="1155600" imgH="393480" progId="Equation.3">
                  <p:embed/>
                </p:oleObj>
              </mc:Choice>
              <mc:Fallback>
                <p:oleObj name="Equation" r:id="rId5" imgW="1155600" imgH="393480" progId="Equation.3">
                  <p:embed/>
                  <p:pic>
                    <p:nvPicPr>
                      <p:cNvPr id="0" name="Object 2"/>
                      <p:cNvPicPr>
                        <a:picLocks noChangeAspect="1" noChangeArrowheads="1"/>
                      </p:cNvPicPr>
                      <p:nvPr/>
                    </p:nvPicPr>
                    <p:blipFill>
                      <a:blip r:embed="rId6"/>
                      <a:srcRect/>
                      <a:stretch>
                        <a:fillRect/>
                      </a:stretch>
                    </p:blipFill>
                    <p:spPr bwMode="auto">
                      <a:xfrm>
                        <a:off x="503238" y="1166943"/>
                        <a:ext cx="2776537" cy="941258"/>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23006969"/>
              </p:ext>
            </p:extLst>
          </p:nvPr>
        </p:nvGraphicFramePr>
        <p:xfrm>
          <a:off x="503238" y="3038475"/>
          <a:ext cx="5289550" cy="1084263"/>
        </p:xfrm>
        <a:graphic>
          <a:graphicData uri="http://schemas.openxmlformats.org/presentationml/2006/ole">
            <mc:AlternateContent xmlns:mc="http://schemas.openxmlformats.org/markup-compatibility/2006">
              <mc:Choice xmlns:v="urn:schemas-microsoft-com:vml" Requires="v">
                <p:oleObj spid="_x0000_s53654" name="Equation" r:id="rId7" imgW="2806560" imgH="571320" progId="Equation.3">
                  <p:embed/>
                </p:oleObj>
              </mc:Choice>
              <mc:Fallback>
                <p:oleObj name="Equation" r:id="rId7" imgW="2806560" imgH="571320" progId="Equation.3">
                  <p:embed/>
                  <p:pic>
                    <p:nvPicPr>
                      <p:cNvPr id="0" name="Object 1"/>
                      <p:cNvPicPr>
                        <a:picLocks noChangeAspect="1" noChangeArrowheads="1"/>
                      </p:cNvPicPr>
                      <p:nvPr/>
                    </p:nvPicPr>
                    <p:blipFill>
                      <a:blip r:embed="rId8"/>
                      <a:srcRect/>
                      <a:stretch>
                        <a:fillRect/>
                      </a:stretch>
                    </p:blipFill>
                    <p:spPr bwMode="auto">
                      <a:xfrm>
                        <a:off x="503238" y="3038475"/>
                        <a:ext cx="5289550" cy="1084263"/>
                      </a:xfrm>
                      <a:prstGeom prst="rect">
                        <a:avLst/>
                      </a:prstGeom>
                      <a:noFill/>
                    </p:spPr>
                  </p:pic>
                </p:oleObj>
              </mc:Fallback>
            </mc:AlternateContent>
          </a:graphicData>
        </a:graphic>
      </p:graphicFrame>
      <p:sp>
        <p:nvSpPr>
          <p:cNvPr id="9" name="Rectangle 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0" name="Rectangle 4"/>
          <p:cNvSpPr>
            <a:spLocks noChangeArrowheads="1"/>
          </p:cNvSpPr>
          <p:nvPr/>
        </p:nvSpPr>
        <p:spPr bwMode="auto">
          <a:xfrm>
            <a:off x="0" y="88582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2041322638"/>
              </p:ext>
            </p:extLst>
          </p:nvPr>
        </p:nvGraphicFramePr>
        <p:xfrm>
          <a:off x="2044700" y="4241800"/>
          <a:ext cx="7270750" cy="1230313"/>
        </p:xfrm>
        <a:graphic>
          <a:graphicData uri="http://schemas.openxmlformats.org/presentationml/2006/ole">
            <mc:AlternateContent xmlns:mc="http://schemas.openxmlformats.org/markup-compatibility/2006">
              <mc:Choice xmlns:v="urn:schemas-microsoft-com:vml" Requires="v">
                <p:oleObj spid="_x0000_s53655" name="Equation" r:id="rId9" imgW="3543120" imgH="596880" progId="Equation.3">
                  <p:embed/>
                </p:oleObj>
              </mc:Choice>
              <mc:Fallback>
                <p:oleObj name="Equation" r:id="rId9" imgW="3543120" imgH="596880" progId="Equation.3">
                  <p:embed/>
                  <p:pic>
                    <p:nvPicPr>
                      <p:cNvPr id="0" name="Object 6"/>
                      <p:cNvPicPr>
                        <a:picLocks noChangeAspect="1" noChangeArrowheads="1"/>
                      </p:cNvPicPr>
                      <p:nvPr/>
                    </p:nvPicPr>
                    <p:blipFill>
                      <a:blip r:embed="rId10"/>
                      <a:srcRect/>
                      <a:stretch>
                        <a:fillRect/>
                      </a:stretch>
                    </p:blipFill>
                    <p:spPr bwMode="auto">
                      <a:xfrm>
                        <a:off x="2044700" y="4241800"/>
                        <a:ext cx="7270750" cy="1230313"/>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765947837"/>
              </p:ext>
            </p:extLst>
          </p:nvPr>
        </p:nvGraphicFramePr>
        <p:xfrm>
          <a:off x="881063" y="5584825"/>
          <a:ext cx="5722937" cy="1181100"/>
        </p:xfrm>
        <a:graphic>
          <a:graphicData uri="http://schemas.openxmlformats.org/presentationml/2006/ole">
            <mc:AlternateContent xmlns:mc="http://schemas.openxmlformats.org/markup-compatibility/2006">
              <mc:Choice xmlns:v="urn:schemas-microsoft-com:vml" Requires="v">
                <p:oleObj spid="_x0000_s53656" name="Equation" r:id="rId11" imgW="2781000" imgH="571320" progId="Equation.3">
                  <p:embed/>
                </p:oleObj>
              </mc:Choice>
              <mc:Fallback>
                <p:oleObj name="Equation" r:id="rId11" imgW="2781000" imgH="571320" progId="Equation.3">
                  <p:embed/>
                  <p:pic>
                    <p:nvPicPr>
                      <p:cNvPr id="0" name="Object 5"/>
                      <p:cNvPicPr>
                        <a:picLocks noChangeAspect="1" noChangeArrowheads="1"/>
                      </p:cNvPicPr>
                      <p:nvPr/>
                    </p:nvPicPr>
                    <p:blipFill>
                      <a:blip r:embed="rId12"/>
                      <a:srcRect/>
                      <a:stretch>
                        <a:fillRect/>
                      </a:stretch>
                    </p:blipFill>
                    <p:spPr bwMode="auto">
                      <a:xfrm>
                        <a:off x="881063" y="5584825"/>
                        <a:ext cx="5722937" cy="1181100"/>
                      </a:xfrm>
                      <a:prstGeom prst="rect">
                        <a:avLst/>
                      </a:prstGeom>
                      <a:noFill/>
                    </p:spPr>
                  </p:pic>
                </p:oleObj>
              </mc:Fallback>
            </mc:AlternateContent>
          </a:graphicData>
        </a:graphic>
      </p:graphicFrame>
      <p:sp>
        <p:nvSpPr>
          <p:cNvPr id="18" name="Rectangle 7"/>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8"/>
          <p:cNvSpPr>
            <a:spLocks noChangeArrowheads="1"/>
          </p:cNvSpPr>
          <p:nvPr/>
        </p:nvSpPr>
        <p:spPr bwMode="auto">
          <a:xfrm>
            <a:off x="0" y="11334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3" name="TextBox 2"/>
              <p:cNvSpPr txBox="1"/>
              <p:nvPr/>
            </p:nvSpPr>
            <p:spPr>
              <a:xfrm>
                <a:off x="376820" y="2209800"/>
                <a:ext cx="5688632" cy="76944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2200" b="0" i="1" dirty="0" smtClean="0">
                              <a:latin typeface="Cambria Math" panose="02040503050406030204" pitchFamily="18" charset="0"/>
                            </a:rPr>
                          </m:ctrlPr>
                        </m:sSubPr>
                        <m:e>
                          <m:r>
                            <a:rPr lang="en-US" sz="2200" i="1" dirty="0" smtClean="0">
                              <a:latin typeface="Cambria Math" panose="02040503050406030204" pitchFamily="18" charset="0"/>
                            </a:rPr>
                            <m:t>𝑃</m:t>
                          </m:r>
                        </m:e>
                        <m:sub>
                          <m:r>
                            <a:rPr lang="en-US" sz="2200" b="0" i="1" dirty="0" smtClean="0">
                              <a:latin typeface="Cambria Math" panose="02040503050406030204" pitchFamily="18" charset="0"/>
                            </a:rPr>
                            <m:t>h</m:t>
                          </m:r>
                          <m:r>
                            <a:rPr lang="en-US" sz="2200" i="1" dirty="0">
                              <a:latin typeface="Cambria Math" panose="02040503050406030204" pitchFamily="18" charset="0"/>
                            </a:rPr>
                            <m:t>𝑚𝑎𝑥</m:t>
                          </m:r>
                        </m:sub>
                      </m:sSub>
                      <m:r>
                        <a:rPr lang="en-US" sz="2200" i="1" dirty="0" smtClean="0">
                          <a:latin typeface="Cambria Math" panose="02040503050406030204" pitchFamily="18" charset="0"/>
                        </a:rPr>
                        <m:t>=</m:t>
                      </m:r>
                      <m:sSub>
                        <m:sSubPr>
                          <m:ctrlPr>
                            <a:rPr lang="en-US" sz="2200" b="0" i="1" dirty="0" smtClean="0">
                              <a:latin typeface="Cambria Math" panose="02040503050406030204" pitchFamily="18" charset="0"/>
                            </a:rPr>
                          </m:ctrlPr>
                        </m:sSubPr>
                        <m:e>
                          <m:r>
                            <a:rPr lang="en-US" sz="2200" i="1" dirty="0" smtClean="0">
                              <a:latin typeface="Cambria Math" panose="02040503050406030204" pitchFamily="18" charset="0"/>
                            </a:rPr>
                            <m:t>𝑃</m:t>
                          </m:r>
                        </m:e>
                        <m:sub>
                          <m:r>
                            <a:rPr lang="en-US" sz="2200" b="0" i="1" dirty="0" smtClean="0">
                              <a:latin typeface="Cambria Math" panose="02040503050406030204" pitchFamily="18" charset="0"/>
                            </a:rPr>
                            <m:t>h</m:t>
                          </m:r>
                        </m:sub>
                      </m:sSub>
                      <m:d>
                        <m:dPr>
                          <m:ctrlPr>
                            <a:rPr lang="en-US" sz="2200" b="0" i="1" dirty="0" smtClean="0">
                              <a:latin typeface="Cambria Math" panose="02040503050406030204" pitchFamily="18" charset="0"/>
                            </a:rPr>
                          </m:ctrlPr>
                        </m:dPr>
                        <m:e>
                          <m:r>
                            <a:rPr lang="en-US" sz="2200" i="1" dirty="0" smtClean="0">
                              <a:latin typeface="Cambria Math" panose="02040503050406030204" pitchFamily="18" charset="0"/>
                            </a:rPr>
                            <m:t>0</m:t>
                          </m:r>
                        </m:e>
                      </m:d>
                      <m:r>
                        <a:rPr lang="en-US" sz="2200" i="1" dirty="0" smtClean="0">
                          <a:latin typeface="Cambria Math" panose="02040503050406030204" pitchFamily="18" charset="0"/>
                        </a:rPr>
                        <m:t>, </m:t>
                      </m:r>
                      <m:sSub>
                        <m:sSubPr>
                          <m:ctrlPr>
                            <a:rPr lang="en-US" sz="2200" b="0" i="1" dirty="0" smtClean="0">
                              <a:latin typeface="Cambria Math" panose="02040503050406030204" pitchFamily="18" charset="0"/>
                            </a:rPr>
                          </m:ctrlPr>
                        </m:sSubPr>
                        <m:e>
                          <m:r>
                            <a:rPr lang="fi-FI" sz="2200" b="0" i="1" dirty="0" smtClean="0">
                              <a:latin typeface="Cambria Math" panose="02040503050406030204" pitchFamily="18" charset="0"/>
                            </a:rPr>
                            <m:t>  </m:t>
                          </m:r>
                          <m:r>
                            <a:rPr lang="en-US" sz="2200" i="1" dirty="0" err="1" smtClean="0">
                              <a:latin typeface="Cambria Math" panose="02040503050406030204" pitchFamily="18" charset="0"/>
                            </a:rPr>
                            <m:t>𝑃</m:t>
                          </m:r>
                        </m:e>
                        <m:sub>
                          <m:r>
                            <a:rPr lang="en-US" sz="2200" b="0" i="1" dirty="0" smtClean="0">
                              <a:latin typeface="Cambria Math" panose="02040503050406030204" pitchFamily="18" charset="0"/>
                            </a:rPr>
                            <m:t>h𝑚𝑖𝑛</m:t>
                          </m:r>
                        </m:sub>
                      </m:sSub>
                      <m:r>
                        <a:rPr lang="en-US" sz="2200" i="1" dirty="0" smtClean="0">
                          <a:latin typeface="Cambria Math" panose="02040503050406030204" pitchFamily="18" charset="0"/>
                        </a:rPr>
                        <m:t> = </m:t>
                      </m:r>
                      <m:sSub>
                        <m:sSubPr>
                          <m:ctrlPr>
                            <a:rPr lang="en-US" sz="2200" b="0" i="1" dirty="0" smtClean="0">
                              <a:latin typeface="Cambria Math" panose="02040503050406030204" pitchFamily="18" charset="0"/>
                            </a:rPr>
                          </m:ctrlPr>
                        </m:sSubPr>
                        <m:e>
                          <m:r>
                            <a:rPr lang="en-US" sz="2200" i="1" dirty="0" smtClean="0">
                              <a:latin typeface="Cambria Math" panose="02040503050406030204" pitchFamily="18" charset="0"/>
                            </a:rPr>
                            <m:t>𝑃</m:t>
                          </m:r>
                        </m:e>
                        <m:sub>
                          <m:r>
                            <a:rPr lang="en-US" sz="2200" b="0" i="1" dirty="0" smtClean="0">
                              <a:latin typeface="Cambria Math" panose="02040503050406030204" pitchFamily="18" charset="0"/>
                            </a:rPr>
                            <m:t>h</m:t>
                          </m:r>
                        </m:sub>
                      </m:sSub>
                      <m:d>
                        <m:dPr>
                          <m:ctrlPr>
                            <a:rPr lang="en-US" sz="2200" b="0" i="1" dirty="0" smtClean="0">
                              <a:latin typeface="Cambria Math" panose="02040503050406030204" pitchFamily="18" charset="0"/>
                            </a:rPr>
                          </m:ctrlPr>
                        </m:dPr>
                        <m:e>
                          <m:r>
                            <a:rPr lang="en-US" sz="2200" i="1" dirty="0" smtClean="0">
                              <a:latin typeface="Cambria Math" panose="02040503050406030204" pitchFamily="18" charset="0"/>
                            </a:rPr>
                            <m:t>1</m:t>
                          </m:r>
                          <m:r>
                            <a:rPr lang="en-US" sz="2200" i="1" dirty="0" smtClean="0">
                              <a:latin typeface="Cambria Math" panose="02040503050406030204" pitchFamily="18" charset="0"/>
                            </a:rPr>
                            <m:t>𝑎</m:t>
                          </m:r>
                        </m:e>
                      </m:d>
                      <m:r>
                        <a:rPr lang="en-US" sz="2200" b="0" i="1" dirty="0" smtClean="0">
                          <a:latin typeface="Cambria Math" panose="02040503050406030204" pitchFamily="18" charset="0"/>
                        </a:rPr>
                        <m:t>, </m:t>
                      </m:r>
                    </m:oMath>
                  </m:oMathPara>
                </a14:m>
                <a:endParaRPr lang="fi-FI" sz="2200" b="0" i="1" dirty="0" smtClean="0">
                  <a:latin typeface="Cambria Math" panose="02040503050406030204" pitchFamily="18" charset="0"/>
                </a:endParaRPr>
              </a:p>
              <a:p>
                <a14:m>
                  <m:oMath xmlns:m="http://schemas.openxmlformats.org/officeDocument/2006/math">
                    <m:sSub>
                      <m:sSubPr>
                        <m:ctrlPr>
                          <a:rPr lang="en-US" sz="2200" b="0" i="1" dirty="0" smtClean="0">
                            <a:latin typeface="Cambria Math" panose="02040503050406030204" pitchFamily="18" charset="0"/>
                          </a:rPr>
                        </m:ctrlPr>
                      </m:sSubPr>
                      <m:e>
                        <m:r>
                          <a:rPr lang="en-US" sz="2200" b="0" i="1" dirty="0" smtClean="0">
                            <a:latin typeface="Cambria Math" panose="02040503050406030204" pitchFamily="18" charset="0"/>
                          </a:rPr>
                          <m:t>𝑃</m:t>
                        </m:r>
                      </m:e>
                      <m:sub>
                        <m:r>
                          <a:rPr lang="en-US" sz="2200" b="0" i="1" dirty="0" smtClean="0">
                            <a:latin typeface="Cambria Math" panose="02040503050406030204" pitchFamily="18" charset="0"/>
                          </a:rPr>
                          <m:t>h</m:t>
                        </m:r>
                      </m:sub>
                    </m:sSub>
                    <m:r>
                      <a:rPr lang="fi-FI" sz="2200" b="0" i="1" dirty="0" smtClean="0">
                        <a:latin typeface="Cambria Math" panose="02040503050406030204" pitchFamily="18" charset="0"/>
                      </a:rPr>
                      <m:t>(</m:t>
                    </m:r>
                    <m:r>
                      <a:rPr lang="fi-FI" sz="2200" b="0" i="1" dirty="0" smtClean="0">
                        <a:latin typeface="Cambria Math" panose="02040503050406030204" pitchFamily="18" charset="0"/>
                      </a:rPr>
                      <m:t>𝑡</m:t>
                    </m:r>
                    <m:r>
                      <a:rPr lang="fi-FI" sz="2200" b="0" i="1" dirty="0" smtClean="0">
                        <a:latin typeface="Cambria Math" panose="02040503050406030204" pitchFamily="18" charset="0"/>
                      </a:rPr>
                      <m:t>)=3</m:t>
                    </m:r>
                    <m:r>
                      <a:rPr lang="en-US" sz="2200" b="0" i="1" dirty="0" smtClean="0">
                        <a:latin typeface="Cambria Math" panose="02040503050406030204" pitchFamily="18" charset="0"/>
                      </a:rPr>
                      <m:t>𝑅</m:t>
                    </m:r>
                    <m:sSup>
                      <m:sSupPr>
                        <m:ctrlPr>
                          <a:rPr lang="en-US" sz="2200" b="0" i="1" dirty="0" smtClean="0">
                            <a:latin typeface="Cambria Math" panose="02040503050406030204" pitchFamily="18" charset="0"/>
                          </a:rPr>
                        </m:ctrlPr>
                      </m:sSupPr>
                      <m:e>
                        <m:r>
                          <a:rPr lang="fi-FI" sz="2200" b="0" i="1" dirty="0" smtClean="0">
                            <a:latin typeface="Cambria Math" panose="02040503050406030204" pitchFamily="18" charset="0"/>
                          </a:rPr>
                          <m:t>[</m:t>
                        </m:r>
                        <m:r>
                          <a:rPr lang="en-US" sz="2200" b="0" i="1" dirty="0" smtClean="0">
                            <a:latin typeface="Cambria Math" panose="02040503050406030204" pitchFamily="18" charset="0"/>
                          </a:rPr>
                          <m:t>𝐼</m:t>
                        </m:r>
                        <m:d>
                          <m:dPr>
                            <m:ctrlPr>
                              <a:rPr lang="fi-FI" sz="2200" b="0" i="1" dirty="0" smtClean="0">
                                <a:latin typeface="Cambria Math" panose="02040503050406030204" pitchFamily="18" charset="0"/>
                              </a:rPr>
                            </m:ctrlPr>
                          </m:dPr>
                          <m:e>
                            <m:r>
                              <a:rPr lang="fi-FI" sz="2200" b="0" i="1" dirty="0" smtClean="0">
                                <a:latin typeface="Cambria Math" panose="02040503050406030204" pitchFamily="18" charset="0"/>
                              </a:rPr>
                              <m:t>𝑡</m:t>
                            </m:r>
                          </m:e>
                        </m:d>
                        <m:r>
                          <a:rPr lang="fi-FI" sz="2200" b="0" i="1" dirty="0" smtClean="0">
                            <a:latin typeface="Cambria Math" panose="02040503050406030204" pitchFamily="18" charset="0"/>
                          </a:rPr>
                          <m:t>]</m:t>
                        </m:r>
                      </m:e>
                      <m:sup>
                        <m:r>
                          <a:rPr lang="en-US" sz="2200" b="0" i="1" dirty="0" smtClean="0">
                            <a:latin typeface="Cambria Math" panose="02040503050406030204" pitchFamily="18" charset="0"/>
                          </a:rPr>
                          <m:t>2</m:t>
                        </m:r>
                      </m:sup>
                    </m:sSup>
                  </m:oMath>
                </a14:m>
                <a:r>
                  <a:rPr lang="en-US" sz="2200" dirty="0" smtClean="0"/>
                  <a:t> </a:t>
                </a:r>
                <a:endParaRPr lang="en-US" sz="2200" dirty="0"/>
              </a:p>
            </p:txBody>
          </p:sp>
        </mc:Choice>
        <mc:Fallback xmlns="">
          <p:sp>
            <p:nvSpPr>
              <p:cNvPr id="3" name="TextBox 2"/>
              <p:cNvSpPr txBox="1">
                <a:spLocks noRot="1" noChangeAspect="1" noMove="1" noResize="1" noEditPoints="1" noAdjustHandles="1" noChangeArrowheads="1" noChangeShapeType="1" noTextEdit="1"/>
              </p:cNvSpPr>
              <p:nvPr/>
            </p:nvSpPr>
            <p:spPr>
              <a:xfrm>
                <a:off x="376820" y="2209800"/>
                <a:ext cx="5688632" cy="769441"/>
              </a:xfrm>
              <a:prstGeom prst="rect">
                <a:avLst/>
              </a:prstGeom>
              <a:blipFill>
                <a:blip r:embed="rId13"/>
                <a:stretch>
                  <a:fillRect l="-107" b="-9524"/>
                </a:stretch>
              </a:blipFill>
            </p:spPr>
            <p:txBody>
              <a:bodyPr/>
              <a:lstStyle/>
              <a:p>
                <a:r>
                  <a:rPr lang="fi-FI">
                    <a:noFill/>
                  </a:rPr>
                  <a:t> </a:t>
                </a:r>
              </a:p>
            </p:txBody>
          </p:sp>
        </mc:Fallback>
      </mc:AlternateContent>
      <p:cxnSp>
        <p:nvCxnSpPr>
          <p:cNvPr id="24" name="Straight Arrow Connector 23"/>
          <p:cNvCxnSpPr/>
          <p:nvPr/>
        </p:nvCxnSpPr>
        <p:spPr bwMode="auto">
          <a:xfrm flipH="1">
            <a:off x="2288704" y="5373216"/>
            <a:ext cx="932432" cy="79208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848544" y="4123556"/>
            <a:ext cx="2372592" cy="66579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34992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par>
                                <p:cTn id="31" presetID="10"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3</a:t>
            </a:r>
            <a:endParaRPr lang="en-US" dirty="0"/>
          </a:p>
        </p:txBody>
      </p:sp>
      <p:sp>
        <p:nvSpPr>
          <p:cNvPr id="5" name="Content Placeholder 4"/>
          <p:cNvSpPr>
            <a:spLocks noGrp="1"/>
          </p:cNvSpPr>
          <p:nvPr>
            <p:ph idx="1"/>
          </p:nvPr>
        </p:nvSpPr>
        <p:spPr/>
        <p:txBody>
          <a:bodyPr/>
          <a:lstStyle/>
          <a:p>
            <a:pPr lvl="0"/>
            <a:r>
              <a:rPr lang="en-US" dirty="0"/>
              <a:t>a). active power losses </a:t>
            </a:r>
            <a:r>
              <a:rPr lang="en-US" dirty="0" err="1"/>
              <a:t>P</a:t>
            </a:r>
            <a:r>
              <a:rPr lang="en-US" baseline="-25000" dirty="0" err="1"/>
              <a:t>hmax</a:t>
            </a:r>
            <a:r>
              <a:rPr lang="en-US" dirty="0"/>
              <a:t> and </a:t>
            </a:r>
            <a:r>
              <a:rPr lang="en-US" dirty="0" err="1"/>
              <a:t>P</a:t>
            </a:r>
            <a:r>
              <a:rPr lang="en-US" baseline="-25000" dirty="0" err="1"/>
              <a:t>hmin</a:t>
            </a:r>
            <a:endParaRPr lang="ru-RU" dirty="0"/>
          </a:p>
          <a:p>
            <a:endParaRPr lang="ru-RU" dirty="0"/>
          </a:p>
        </p:txBody>
      </p:sp>
      <p:graphicFrame>
        <p:nvGraphicFramePr>
          <p:cNvPr id="6" name="Object 5"/>
          <p:cNvGraphicFramePr>
            <a:graphicFrameLocks noChangeAspect="1"/>
          </p:cNvGraphicFramePr>
          <p:nvPr>
            <p:extLst>
              <p:ext uri="{D42A27DB-BD31-4B8C-83A1-F6EECF244321}">
                <p14:modId xmlns:p14="http://schemas.microsoft.com/office/powerpoint/2010/main" val="2694412707"/>
              </p:ext>
            </p:extLst>
          </p:nvPr>
        </p:nvGraphicFramePr>
        <p:xfrm>
          <a:off x="989013" y="3011488"/>
          <a:ext cx="4225925" cy="692150"/>
        </p:xfrm>
        <a:graphic>
          <a:graphicData uri="http://schemas.openxmlformats.org/presentationml/2006/ole">
            <mc:AlternateContent xmlns:mc="http://schemas.openxmlformats.org/markup-compatibility/2006">
              <mc:Choice xmlns:v="urn:schemas-microsoft-com:vml" Requires="v">
                <p:oleObj spid="_x0000_s54471" name="Equation" r:id="rId4" imgW="2311200" imgH="380880" progId="Equation.3">
                  <p:embed/>
                </p:oleObj>
              </mc:Choice>
              <mc:Fallback>
                <p:oleObj name="Equation" r:id="rId4" imgW="2311200" imgH="380880" progId="Equation.3">
                  <p:embed/>
                  <p:pic>
                    <p:nvPicPr>
                      <p:cNvPr id="0" name="Object 2"/>
                      <p:cNvPicPr>
                        <a:picLocks noChangeAspect="1" noChangeArrowheads="1"/>
                      </p:cNvPicPr>
                      <p:nvPr/>
                    </p:nvPicPr>
                    <p:blipFill>
                      <a:blip r:embed="rId5"/>
                      <a:srcRect/>
                      <a:stretch>
                        <a:fillRect/>
                      </a:stretch>
                    </p:blipFill>
                    <p:spPr bwMode="auto">
                      <a:xfrm>
                        <a:off x="989013" y="3011488"/>
                        <a:ext cx="4225925" cy="692150"/>
                      </a:xfrm>
                      <a:prstGeom prst="rect">
                        <a:avLst/>
                      </a:prstGeom>
                      <a:noFill/>
                      <a:ln>
                        <a:solidFill>
                          <a:srgbClr val="FF0000"/>
                        </a:solid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21950179"/>
              </p:ext>
            </p:extLst>
          </p:nvPr>
        </p:nvGraphicFramePr>
        <p:xfrm>
          <a:off x="977900" y="4294188"/>
          <a:ext cx="4406900" cy="766762"/>
        </p:xfrm>
        <a:graphic>
          <a:graphicData uri="http://schemas.openxmlformats.org/presentationml/2006/ole">
            <mc:AlternateContent xmlns:mc="http://schemas.openxmlformats.org/markup-compatibility/2006">
              <mc:Choice xmlns:v="urn:schemas-microsoft-com:vml" Requires="v">
                <p:oleObj spid="_x0000_s54472" name="Equation" r:id="rId6" imgW="2171520" imgH="380880" progId="Equation.3">
                  <p:embed/>
                </p:oleObj>
              </mc:Choice>
              <mc:Fallback>
                <p:oleObj name="Equation" r:id="rId6" imgW="2171520" imgH="380880" progId="Equation.3">
                  <p:embed/>
                  <p:pic>
                    <p:nvPicPr>
                      <p:cNvPr id="0" name="Object 1"/>
                      <p:cNvPicPr>
                        <a:picLocks noChangeAspect="1" noChangeArrowheads="1"/>
                      </p:cNvPicPr>
                      <p:nvPr/>
                    </p:nvPicPr>
                    <p:blipFill>
                      <a:blip r:embed="rId7"/>
                      <a:srcRect/>
                      <a:stretch>
                        <a:fillRect/>
                      </a:stretch>
                    </p:blipFill>
                    <p:spPr bwMode="auto">
                      <a:xfrm>
                        <a:off x="977900" y="4294188"/>
                        <a:ext cx="4406900" cy="766762"/>
                      </a:xfrm>
                      <a:prstGeom prst="rect">
                        <a:avLst/>
                      </a:prstGeom>
                      <a:noFill/>
                      <a:ln>
                        <a:solidFill>
                          <a:srgbClr val="FF0000"/>
                        </a:solidFill>
                      </a:ln>
                    </p:spPr>
                  </p:pic>
                </p:oleObj>
              </mc:Fallback>
            </mc:AlternateContent>
          </a:graphicData>
        </a:graphic>
      </p:graphicFrame>
      <p:sp>
        <p:nvSpPr>
          <p:cNvPr id="8" name="Rectangle 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9" name="Rectangle 4"/>
          <p:cNvSpPr>
            <a:spLocks noChangeArrowheads="1"/>
          </p:cNvSpPr>
          <p:nvPr/>
        </p:nvSpPr>
        <p:spPr bwMode="auto">
          <a:xfrm>
            <a:off x="0" y="88582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pic>
        <p:nvPicPr>
          <p:cNvPr id="11"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66733" y="2492896"/>
            <a:ext cx="3438459" cy="295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591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3 </a:t>
            </a:r>
          </a:p>
        </p:txBody>
      </p:sp>
      <p:sp>
        <p:nvSpPr>
          <p:cNvPr id="5" name="Content Placeholder 4"/>
          <p:cNvSpPr>
            <a:spLocks noGrp="1"/>
          </p:cNvSpPr>
          <p:nvPr>
            <p:ph idx="1"/>
          </p:nvPr>
        </p:nvSpPr>
        <p:spPr/>
        <p:txBody>
          <a:bodyPr/>
          <a:lstStyle/>
          <a:p>
            <a:r>
              <a:rPr lang="en-US" dirty="0"/>
              <a:t>b). reactive power losses </a:t>
            </a:r>
            <a:r>
              <a:rPr lang="en-US" dirty="0" err="1"/>
              <a:t>Q</a:t>
            </a:r>
            <a:r>
              <a:rPr lang="en-US" baseline="-25000" dirty="0" err="1"/>
              <a:t>hmax</a:t>
            </a:r>
            <a:r>
              <a:rPr lang="en-US" dirty="0"/>
              <a:t> and </a:t>
            </a:r>
            <a:r>
              <a:rPr lang="en-US" dirty="0" err="1"/>
              <a:t>Q</a:t>
            </a:r>
            <a:r>
              <a:rPr lang="en-US" baseline="-25000" dirty="0" err="1"/>
              <a:t>hmin</a:t>
            </a:r>
            <a:endParaRPr lang="ru-RU" dirty="0"/>
          </a:p>
          <a:p>
            <a:pPr lvl="0"/>
            <a:endParaRPr lang="ru-RU" dirty="0"/>
          </a:p>
          <a:p>
            <a:endParaRPr lang="ru-RU" dirty="0"/>
          </a:p>
        </p:txBody>
      </p:sp>
      <p:sp>
        <p:nvSpPr>
          <p:cNvPr id="8" name="Rectangle 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9" name="Rectangle 4"/>
          <p:cNvSpPr>
            <a:spLocks noChangeArrowheads="1"/>
          </p:cNvSpPr>
          <p:nvPr/>
        </p:nvSpPr>
        <p:spPr bwMode="auto">
          <a:xfrm>
            <a:off x="0" y="88582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817600126"/>
              </p:ext>
            </p:extLst>
          </p:nvPr>
        </p:nvGraphicFramePr>
        <p:xfrm>
          <a:off x="2292350" y="2982913"/>
          <a:ext cx="5054600" cy="701675"/>
        </p:xfrm>
        <a:graphic>
          <a:graphicData uri="http://schemas.openxmlformats.org/presentationml/2006/ole">
            <mc:AlternateContent xmlns:mc="http://schemas.openxmlformats.org/markup-compatibility/2006">
              <mc:Choice xmlns:v="urn:schemas-microsoft-com:vml" Requires="v">
                <p:oleObj spid="_x0000_s55491" name="Equation" r:id="rId4" imgW="2730240" imgH="380880" progId="Equation.3">
                  <p:embed/>
                </p:oleObj>
              </mc:Choice>
              <mc:Fallback>
                <p:oleObj name="Equation" r:id="rId4" imgW="2730240" imgH="380880" progId="Equation.3">
                  <p:embed/>
                  <p:pic>
                    <p:nvPicPr>
                      <p:cNvPr id="0" name="Object 2"/>
                      <p:cNvPicPr>
                        <a:picLocks noChangeAspect="1" noChangeArrowheads="1"/>
                      </p:cNvPicPr>
                      <p:nvPr/>
                    </p:nvPicPr>
                    <p:blipFill>
                      <a:blip r:embed="rId5"/>
                      <a:srcRect/>
                      <a:stretch>
                        <a:fillRect/>
                      </a:stretch>
                    </p:blipFill>
                    <p:spPr bwMode="auto">
                      <a:xfrm>
                        <a:off x="2292350" y="2982913"/>
                        <a:ext cx="5054600" cy="701675"/>
                      </a:xfrm>
                      <a:prstGeom prst="rect">
                        <a:avLst/>
                      </a:prstGeom>
                      <a:noFill/>
                      <a:ln>
                        <a:solidFill>
                          <a:srgbClr val="FF0000"/>
                        </a:solid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13355844"/>
              </p:ext>
            </p:extLst>
          </p:nvPr>
        </p:nvGraphicFramePr>
        <p:xfrm>
          <a:off x="2262188" y="4240213"/>
          <a:ext cx="4775200" cy="700087"/>
        </p:xfrm>
        <a:graphic>
          <a:graphicData uri="http://schemas.openxmlformats.org/presentationml/2006/ole">
            <mc:AlternateContent xmlns:mc="http://schemas.openxmlformats.org/markup-compatibility/2006">
              <mc:Choice xmlns:v="urn:schemas-microsoft-com:vml" Requires="v">
                <p:oleObj spid="_x0000_s55492" name="Equation" r:id="rId6" imgW="2577960" imgH="380880" progId="Equation.3">
                  <p:embed/>
                </p:oleObj>
              </mc:Choice>
              <mc:Fallback>
                <p:oleObj name="Equation" r:id="rId6" imgW="2577960" imgH="380880" progId="Equation.3">
                  <p:embed/>
                  <p:pic>
                    <p:nvPicPr>
                      <p:cNvPr id="0" name="Object 1"/>
                      <p:cNvPicPr>
                        <a:picLocks noChangeAspect="1" noChangeArrowheads="1"/>
                      </p:cNvPicPr>
                      <p:nvPr/>
                    </p:nvPicPr>
                    <p:blipFill>
                      <a:blip r:embed="rId7"/>
                      <a:srcRect/>
                      <a:stretch>
                        <a:fillRect/>
                      </a:stretch>
                    </p:blipFill>
                    <p:spPr bwMode="auto">
                      <a:xfrm>
                        <a:off x="2262188" y="4240213"/>
                        <a:ext cx="4775200" cy="700087"/>
                      </a:xfrm>
                      <a:prstGeom prst="rect">
                        <a:avLst/>
                      </a:prstGeom>
                      <a:noFill/>
                      <a:ln>
                        <a:solidFill>
                          <a:srgbClr val="FF0000"/>
                        </a:solidFill>
                      </a:ln>
                    </p:spPr>
                  </p:pic>
                </p:oleObj>
              </mc:Fallback>
            </mc:AlternateContent>
          </a:graphicData>
        </a:graphic>
      </p:graphicFrame>
      <p:sp>
        <p:nvSpPr>
          <p:cNvPr id="10" name="Rectangle 3"/>
          <p:cNvSpPr>
            <a:spLocks noChangeArrowheads="1"/>
          </p:cNvSpPr>
          <p:nvPr/>
        </p:nvSpPr>
        <p:spPr bwMode="auto">
          <a:xfrm>
            <a:off x="184893" y="2933736"/>
            <a:ext cx="892899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2" name="Rectangle 4"/>
          <p:cNvSpPr>
            <a:spLocks noChangeArrowheads="1"/>
          </p:cNvSpPr>
          <p:nvPr/>
        </p:nvSpPr>
        <p:spPr bwMode="auto">
          <a:xfrm>
            <a:off x="184893" y="3819561"/>
            <a:ext cx="892899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86539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619125" y="1361608"/>
            <a:ext cx="8650288" cy="4294187"/>
          </a:xfrm>
        </p:spPr>
        <p:txBody>
          <a:bodyPr/>
          <a:lstStyle/>
          <a:p>
            <a:pPr lvl="0"/>
            <a:r>
              <a:rPr lang="en-US" dirty="0"/>
              <a:t>c). energy losses </a:t>
            </a:r>
            <a:r>
              <a:rPr lang="en-US" dirty="0" err="1"/>
              <a:t>W</a:t>
            </a:r>
            <a:r>
              <a:rPr lang="en-US" baseline="-25000" dirty="0" err="1"/>
              <a:t>h</a:t>
            </a:r>
            <a:endParaRPr lang="ru-RU" dirty="0"/>
          </a:p>
          <a:p>
            <a:endParaRPr lang="ru-RU" dirty="0"/>
          </a:p>
        </p:txBody>
      </p:sp>
      <p:sp>
        <p:nvSpPr>
          <p:cNvPr id="2" name="Title 1"/>
          <p:cNvSpPr>
            <a:spLocks noGrp="1"/>
          </p:cNvSpPr>
          <p:nvPr>
            <p:ph type="title"/>
          </p:nvPr>
        </p:nvSpPr>
        <p:spPr/>
        <p:txBody>
          <a:bodyPr/>
          <a:lstStyle/>
          <a:p>
            <a:r>
              <a:rPr lang="en-US" dirty="0"/>
              <a:t>Question 3 </a:t>
            </a:r>
          </a:p>
        </p:txBody>
      </p:sp>
      <p:graphicFrame>
        <p:nvGraphicFramePr>
          <p:cNvPr id="3" name="Object 2"/>
          <p:cNvGraphicFramePr>
            <a:graphicFrameLocks noChangeAspect="1"/>
          </p:cNvGraphicFramePr>
          <p:nvPr>
            <p:extLst>
              <p:ext uri="{D42A27DB-BD31-4B8C-83A1-F6EECF244321}">
                <p14:modId xmlns:p14="http://schemas.microsoft.com/office/powerpoint/2010/main" val="720907273"/>
              </p:ext>
            </p:extLst>
          </p:nvPr>
        </p:nvGraphicFramePr>
        <p:xfrm>
          <a:off x="1198213" y="1957883"/>
          <a:ext cx="3837337" cy="1172667"/>
        </p:xfrm>
        <a:graphic>
          <a:graphicData uri="http://schemas.openxmlformats.org/presentationml/2006/ole">
            <mc:AlternateContent xmlns:mc="http://schemas.openxmlformats.org/markup-compatibility/2006">
              <mc:Choice xmlns:v="urn:schemas-microsoft-com:vml" Requires="v">
                <p:oleObj spid="_x0000_s56806" name="Equation" r:id="rId4" imgW="2031840" imgH="622080" progId="Equation.3">
                  <p:embed/>
                </p:oleObj>
              </mc:Choice>
              <mc:Fallback>
                <p:oleObj name="Equation" r:id="rId4" imgW="2031840" imgH="622080" progId="Equation.3">
                  <p:embed/>
                  <p:pic>
                    <p:nvPicPr>
                      <p:cNvPr id="0" name="Object 5"/>
                      <p:cNvPicPr>
                        <a:picLocks noChangeAspect="1" noChangeArrowheads="1"/>
                      </p:cNvPicPr>
                      <p:nvPr/>
                    </p:nvPicPr>
                    <p:blipFill>
                      <a:blip r:embed="rId5"/>
                      <a:srcRect/>
                      <a:stretch>
                        <a:fillRect/>
                      </a:stretch>
                    </p:blipFill>
                    <p:spPr bwMode="auto">
                      <a:xfrm>
                        <a:off x="1198213" y="1957883"/>
                        <a:ext cx="3837337" cy="1172667"/>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698088267"/>
              </p:ext>
            </p:extLst>
          </p:nvPr>
        </p:nvGraphicFramePr>
        <p:xfrm>
          <a:off x="1236480" y="3165622"/>
          <a:ext cx="3213100" cy="1080880"/>
        </p:xfrm>
        <a:graphic>
          <a:graphicData uri="http://schemas.openxmlformats.org/presentationml/2006/ole">
            <mc:AlternateContent xmlns:mc="http://schemas.openxmlformats.org/markup-compatibility/2006">
              <mc:Choice xmlns:v="urn:schemas-microsoft-com:vml" Requires="v">
                <p:oleObj spid="_x0000_s56807" name="Equation" r:id="rId6" imgW="1739880" imgH="583920" progId="Equation.3">
                  <p:embed/>
                </p:oleObj>
              </mc:Choice>
              <mc:Fallback>
                <p:oleObj name="Equation" r:id="rId6" imgW="1739880" imgH="583920" progId="Equation.3">
                  <p:embed/>
                  <p:pic>
                    <p:nvPicPr>
                      <p:cNvPr id="0" name="Object 4"/>
                      <p:cNvPicPr>
                        <a:picLocks noChangeAspect="1" noChangeArrowheads="1"/>
                      </p:cNvPicPr>
                      <p:nvPr/>
                    </p:nvPicPr>
                    <p:blipFill>
                      <a:blip r:embed="rId7"/>
                      <a:srcRect/>
                      <a:stretch>
                        <a:fillRect/>
                      </a:stretch>
                    </p:blipFill>
                    <p:spPr bwMode="auto">
                      <a:xfrm>
                        <a:off x="1236480" y="3165622"/>
                        <a:ext cx="3213100" cy="1080880"/>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163586792"/>
              </p:ext>
            </p:extLst>
          </p:nvPr>
        </p:nvGraphicFramePr>
        <p:xfrm>
          <a:off x="1236480" y="4399586"/>
          <a:ext cx="3320284" cy="1025355"/>
        </p:xfrm>
        <a:graphic>
          <a:graphicData uri="http://schemas.openxmlformats.org/presentationml/2006/ole">
            <mc:AlternateContent xmlns:mc="http://schemas.openxmlformats.org/markup-compatibility/2006">
              <mc:Choice xmlns:v="urn:schemas-microsoft-com:vml" Requires="v">
                <p:oleObj spid="_x0000_s56808" name="Equation" r:id="rId8" imgW="1739880" imgH="533160" progId="Equation.3">
                  <p:embed/>
                </p:oleObj>
              </mc:Choice>
              <mc:Fallback>
                <p:oleObj name="Equation" r:id="rId8" imgW="1739880" imgH="533160" progId="Equation.3">
                  <p:embed/>
                  <p:pic>
                    <p:nvPicPr>
                      <p:cNvPr id="0" name="Object 3"/>
                      <p:cNvPicPr>
                        <a:picLocks noChangeAspect="1" noChangeArrowheads="1"/>
                      </p:cNvPicPr>
                      <p:nvPr/>
                    </p:nvPicPr>
                    <p:blipFill>
                      <a:blip r:embed="rId9"/>
                      <a:srcRect/>
                      <a:stretch>
                        <a:fillRect/>
                      </a:stretch>
                    </p:blipFill>
                    <p:spPr bwMode="auto">
                      <a:xfrm>
                        <a:off x="1236480" y="4399586"/>
                        <a:ext cx="3320284" cy="1025355"/>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20605741"/>
              </p:ext>
            </p:extLst>
          </p:nvPr>
        </p:nvGraphicFramePr>
        <p:xfrm>
          <a:off x="1280592" y="5670876"/>
          <a:ext cx="4133800" cy="901640"/>
        </p:xfrm>
        <a:graphic>
          <a:graphicData uri="http://schemas.openxmlformats.org/presentationml/2006/ole">
            <mc:AlternateContent xmlns:mc="http://schemas.openxmlformats.org/markup-compatibility/2006">
              <mc:Choice xmlns:v="urn:schemas-microsoft-com:vml" Requires="v">
                <p:oleObj spid="_x0000_s56809" name="Equation" r:id="rId10" imgW="2260440" imgH="495000" progId="Equation.3">
                  <p:embed/>
                </p:oleObj>
              </mc:Choice>
              <mc:Fallback>
                <p:oleObj name="Equation" r:id="rId10" imgW="2260440" imgH="495000" progId="Equation.3">
                  <p:embed/>
                  <p:pic>
                    <p:nvPicPr>
                      <p:cNvPr id="0" name="Object 2"/>
                      <p:cNvPicPr>
                        <a:picLocks noChangeAspect="1" noChangeArrowheads="1"/>
                      </p:cNvPicPr>
                      <p:nvPr/>
                    </p:nvPicPr>
                    <p:blipFill>
                      <a:blip r:embed="rId11"/>
                      <a:srcRect/>
                      <a:stretch>
                        <a:fillRect/>
                      </a:stretch>
                    </p:blipFill>
                    <p:spPr bwMode="auto">
                      <a:xfrm>
                        <a:off x="1280592" y="5670876"/>
                        <a:ext cx="4133800" cy="90164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71411470"/>
              </p:ext>
            </p:extLst>
          </p:nvPr>
        </p:nvGraphicFramePr>
        <p:xfrm>
          <a:off x="6537176" y="5953821"/>
          <a:ext cx="2293010" cy="560653"/>
        </p:xfrm>
        <a:graphic>
          <a:graphicData uri="http://schemas.openxmlformats.org/presentationml/2006/ole">
            <mc:AlternateContent xmlns:mc="http://schemas.openxmlformats.org/markup-compatibility/2006">
              <mc:Choice xmlns:v="urn:schemas-microsoft-com:vml" Requires="v">
                <p:oleObj spid="_x0000_s56810" name="Equation" r:id="rId12" imgW="1028520" imgH="253800" progId="Equation.3">
                  <p:embed/>
                </p:oleObj>
              </mc:Choice>
              <mc:Fallback>
                <p:oleObj name="Equation" r:id="rId12" imgW="1028520" imgH="253800" progId="Equation.3">
                  <p:embed/>
                  <p:pic>
                    <p:nvPicPr>
                      <p:cNvPr id="0" name="Object 1"/>
                      <p:cNvPicPr>
                        <a:picLocks noChangeAspect="1" noChangeArrowheads="1"/>
                      </p:cNvPicPr>
                      <p:nvPr/>
                    </p:nvPicPr>
                    <p:blipFill>
                      <a:blip r:embed="rId13"/>
                      <a:srcRect/>
                      <a:stretch>
                        <a:fillRect/>
                      </a:stretch>
                    </p:blipFill>
                    <p:spPr bwMode="auto">
                      <a:xfrm>
                        <a:off x="6537176" y="5953821"/>
                        <a:ext cx="2293010" cy="560653"/>
                      </a:xfrm>
                      <a:prstGeom prst="rect">
                        <a:avLst/>
                      </a:prstGeom>
                      <a:noFill/>
                      <a:ln>
                        <a:solidFill>
                          <a:srgbClr val="FF0000"/>
                        </a:solidFill>
                      </a:ln>
                    </p:spPr>
                  </p:pic>
                </p:oleObj>
              </mc:Fallback>
            </mc:AlternateContent>
          </a:graphicData>
        </a:graphic>
      </p:graphicFrame>
      <p:sp>
        <p:nvSpPr>
          <p:cNvPr id="9" name="Rectangle 6"/>
          <p:cNvSpPr>
            <a:spLocks noChangeArrowheads="1"/>
          </p:cNvSpPr>
          <p:nvPr/>
        </p:nvSpPr>
        <p:spPr bwMode="auto">
          <a:xfrm>
            <a:off x="0" y="-52219"/>
            <a:ext cx="114337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0" y="1100306"/>
            <a:ext cx="114337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0" y="2205206"/>
            <a:ext cx="114337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4561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4 </a:t>
            </a:r>
          </a:p>
        </p:txBody>
      </p:sp>
      <p:sp>
        <p:nvSpPr>
          <p:cNvPr id="3" name="Content Placeholder 2"/>
          <p:cNvSpPr>
            <a:spLocks noGrp="1"/>
          </p:cNvSpPr>
          <p:nvPr>
            <p:ph idx="1"/>
          </p:nvPr>
        </p:nvSpPr>
        <p:spPr/>
        <p:txBody>
          <a:bodyPr/>
          <a:lstStyle/>
          <a:p>
            <a:pPr marL="0" lvl="0" indent="0" algn="just">
              <a:spcBef>
                <a:spcPts val="1800"/>
              </a:spcBef>
              <a:buNone/>
            </a:pPr>
            <a:r>
              <a:rPr lang="en-US" sz="2000" dirty="0">
                <a:latin typeface="Times New Roman" panose="02020603050405020304" pitchFamily="18" charset="0"/>
                <a:cs typeface="Times New Roman" panose="02020603050405020304" pitchFamily="18" charset="0"/>
              </a:rPr>
              <a:t>The variation of load (</a:t>
            </a:r>
            <a:r>
              <a:rPr lang="en-US" sz="2000" i="1" dirty="0">
                <a:latin typeface="Times New Roman" panose="02020603050405020304" pitchFamily="18" charset="0"/>
                <a:cs typeface="Times New Roman" panose="02020603050405020304" pitchFamily="18" charset="0"/>
              </a:rPr>
              <a:t>P</a:t>
            </a:r>
            <a:r>
              <a:rPr lang="en-US" sz="2000" dirty="0">
                <a:latin typeface="Times New Roman" panose="02020603050405020304" pitchFamily="18" charset="0"/>
                <a:cs typeface="Times New Roman" panose="02020603050405020304" pitchFamily="18" charset="0"/>
              </a:rPr>
              <a:t>) with time (</a:t>
            </a:r>
            <a:r>
              <a:rPr lang="en-US" sz="2000" i="1" dirty="0">
                <a:latin typeface="Times New Roman" panose="02020603050405020304" pitchFamily="18" charset="0"/>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 in a power supply system is given by the expression</a:t>
            </a:r>
            <a:r>
              <a:rPr lang="fi-FI" sz="2000" dirty="0">
                <a:latin typeface="Times New Roman" panose="02020603050405020304" pitchFamily="18" charset="0"/>
                <a:cs typeface="Times New Roman" panose="02020603050405020304" pitchFamily="18" charset="0"/>
              </a:rPr>
              <a:t>:</a:t>
            </a:r>
          </a:p>
          <a:p>
            <a:pPr marL="457200" lvl="1" indent="0">
              <a:buNone/>
            </a:pPr>
            <a:endParaRPr lang="en-US" dirty="0"/>
          </a:p>
        </p:txBody>
      </p:sp>
      <p:graphicFrame>
        <p:nvGraphicFramePr>
          <p:cNvPr id="17" name="Object 16"/>
          <p:cNvGraphicFramePr>
            <a:graphicFrameLocks noChangeAspect="1"/>
          </p:cNvGraphicFramePr>
          <p:nvPr>
            <p:extLst>
              <p:ext uri="{D42A27DB-BD31-4B8C-83A1-F6EECF244321}">
                <p14:modId xmlns:p14="http://schemas.microsoft.com/office/powerpoint/2010/main" val="830797713"/>
              </p:ext>
            </p:extLst>
          </p:nvPr>
        </p:nvGraphicFramePr>
        <p:xfrm>
          <a:off x="3351213" y="2227263"/>
          <a:ext cx="3182937" cy="387350"/>
        </p:xfrm>
        <a:graphic>
          <a:graphicData uri="http://schemas.openxmlformats.org/presentationml/2006/ole">
            <mc:AlternateContent xmlns:mc="http://schemas.openxmlformats.org/markup-compatibility/2006">
              <mc:Choice xmlns:v="urn:schemas-microsoft-com:vml" Requires="v">
                <p:oleObj spid="_x0000_s34965" name="Equation" r:id="rId4" imgW="1752480" imgH="215640" progId="Equation.3">
                  <p:embed/>
                </p:oleObj>
              </mc:Choice>
              <mc:Fallback>
                <p:oleObj name="Equation" r:id="rId4" imgW="1752480" imgH="215640" progId="Equation.3">
                  <p:embed/>
                  <p:pic>
                    <p:nvPicPr>
                      <p:cNvPr id="0" name="Object 9"/>
                      <p:cNvPicPr>
                        <a:picLocks noChangeAspect="1" noChangeArrowheads="1"/>
                      </p:cNvPicPr>
                      <p:nvPr/>
                    </p:nvPicPr>
                    <p:blipFill>
                      <a:blip r:embed="rId5"/>
                      <a:srcRect/>
                      <a:stretch>
                        <a:fillRect/>
                      </a:stretch>
                    </p:blipFill>
                    <p:spPr bwMode="auto">
                      <a:xfrm>
                        <a:off x="3351213" y="2227263"/>
                        <a:ext cx="3182937" cy="387350"/>
                      </a:xfrm>
                      <a:prstGeom prst="rect">
                        <a:avLst/>
                      </a:prstGeom>
                      <a:noFill/>
                      <a:ln>
                        <a:solidFill>
                          <a:schemeClr val="tx1"/>
                        </a:solidFill>
                      </a:ln>
                    </p:spPr>
                  </p:pic>
                </p:oleObj>
              </mc:Fallback>
            </mc:AlternateContent>
          </a:graphicData>
        </a:graphic>
      </p:graphicFrame>
      <p:sp>
        <p:nvSpPr>
          <p:cNvPr id="18" name="Rectangle 17"/>
          <p:cNvSpPr/>
          <p:nvPr/>
        </p:nvSpPr>
        <p:spPr>
          <a:xfrm>
            <a:off x="619125" y="2843499"/>
            <a:ext cx="9286875" cy="3724096"/>
          </a:xfrm>
          <a:prstGeom prst="rect">
            <a:avLst/>
          </a:prstGeom>
        </p:spPr>
        <p:txBody>
          <a:bodyPr wrap="square">
            <a:spAutoFit/>
          </a:bodyPr>
          <a:lstStyle/>
          <a:p>
            <a:pPr marL="270510" indent="-270510">
              <a:spcAft>
                <a:spcPts val="0"/>
              </a:spcAft>
            </a:pPr>
            <a:r>
              <a:rPr lang="en-US" sz="2000" dirty="0">
                <a:latin typeface="Times New Roman" panose="02020603050405020304" pitchFamily="18" charset="0"/>
                <a:ea typeface="Times New Roman" panose="02020603050405020304" pitchFamily="18" charset="0"/>
              </a:rPr>
              <a:t>where </a:t>
            </a:r>
            <a:r>
              <a:rPr lang="en-US" sz="2000" i="1" dirty="0">
                <a:latin typeface="Times New Roman" panose="02020603050405020304" pitchFamily="18" charset="0"/>
                <a:ea typeface="Times New Roman" panose="02020603050405020304" pitchFamily="18" charset="0"/>
              </a:rPr>
              <a:t>t</a:t>
            </a:r>
            <a:r>
              <a:rPr lang="en-US" sz="2000" dirty="0">
                <a:latin typeface="Times New Roman" panose="02020603050405020304" pitchFamily="18" charset="0"/>
                <a:ea typeface="Times New Roman" panose="02020603050405020304" pitchFamily="18" charset="0"/>
              </a:rPr>
              <a:t> is in hours over a total period of one year.</a:t>
            </a:r>
          </a:p>
          <a:p>
            <a:pPr marL="270510" indent="-270510">
              <a:spcAft>
                <a:spcPts val="0"/>
              </a:spcAft>
            </a:pPr>
            <a:endParaRPr lang="en-US" sz="2000" dirty="0">
              <a:latin typeface="Times New Roman" panose="02020603050405020304" pitchFamily="18" charset="0"/>
              <a:ea typeface="Times New Roman" panose="02020603050405020304" pitchFamily="18" charset="0"/>
            </a:endParaRPr>
          </a:p>
          <a:p>
            <a:pPr marL="270510" indent="-270510">
              <a:spcAft>
                <a:spcPts val="0"/>
              </a:spcAft>
            </a:pPr>
            <a:r>
              <a:rPr lang="en-US" sz="2000" dirty="0">
                <a:latin typeface="Times New Roman" panose="02020603050405020304" pitchFamily="18" charset="0"/>
                <a:ea typeface="Times New Roman" panose="02020603050405020304" pitchFamily="18" charset="0"/>
              </a:rPr>
              <a:t>This load is supplied by three </a:t>
            </a:r>
            <a:r>
              <a:rPr lang="en-US" sz="2000" dirty="0" smtClean="0">
                <a:latin typeface="Times New Roman" panose="02020603050405020304" pitchFamily="18" charset="0"/>
                <a:ea typeface="Times New Roman" panose="02020603050405020304" pitchFamily="18" charset="0"/>
              </a:rPr>
              <a:t>10-MW </a:t>
            </a:r>
            <a:r>
              <a:rPr lang="en-US" sz="2000" dirty="0">
                <a:latin typeface="Times New Roman" panose="02020603050405020304" pitchFamily="18" charset="0"/>
                <a:ea typeface="Times New Roman" panose="02020603050405020304" pitchFamily="18" charset="0"/>
              </a:rPr>
              <a:t>generators and it is advantageous to fully </a:t>
            </a:r>
            <a:r>
              <a:rPr lang="en-US" sz="2000" dirty="0" smtClean="0">
                <a:latin typeface="Times New Roman" panose="02020603050405020304" pitchFamily="18" charset="0"/>
                <a:ea typeface="Times New Roman" panose="02020603050405020304" pitchFamily="18" charset="0"/>
              </a:rPr>
              <a:t>load machine before </a:t>
            </a:r>
            <a:r>
              <a:rPr lang="en-US" sz="2000" dirty="0">
                <a:latin typeface="Times New Roman" panose="02020603050405020304" pitchFamily="18" charset="0"/>
                <a:ea typeface="Times New Roman" panose="02020603050405020304" pitchFamily="18" charset="0"/>
              </a:rPr>
              <a:t>connecting the others. </a:t>
            </a:r>
          </a:p>
          <a:p>
            <a:pPr marL="270510" indent="-270510">
              <a:spcAft>
                <a:spcPts val="0"/>
              </a:spcAft>
            </a:pPr>
            <a:endParaRPr lang="fi-FI" sz="2000" dirty="0">
              <a:effectLst/>
              <a:latin typeface="Times New Roman" panose="02020603050405020304" pitchFamily="18" charset="0"/>
              <a:ea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Determine:</a:t>
            </a:r>
          </a:p>
          <a:p>
            <a:pPr marL="342900" indent="-342900">
              <a:buFont typeface="+mj-lt"/>
              <a:buAutoNum type="alphaLcParenR"/>
            </a:pPr>
            <a:r>
              <a:rPr lang="en-US" sz="2000" dirty="0">
                <a:latin typeface="Times New Roman" panose="02020603050405020304" pitchFamily="18" charset="0"/>
                <a:cs typeface="Times New Roman" panose="02020603050405020304" pitchFamily="18" charset="0"/>
              </a:rPr>
              <a:t>the load factor on the system as a whole;</a:t>
            </a:r>
          </a:p>
          <a:p>
            <a:pPr marL="342900" indent="-342900">
              <a:buFont typeface="+mj-lt"/>
              <a:buAutoNum type="alphaLcParenR"/>
            </a:pPr>
            <a:r>
              <a:rPr lang="en-US" sz="2000" dirty="0">
                <a:latin typeface="Times New Roman" panose="02020603050405020304" pitchFamily="18" charset="0"/>
                <a:cs typeface="Times New Roman" panose="02020603050405020304" pitchFamily="18" charset="0"/>
              </a:rPr>
              <a:t>the total magnitude of installed load if the diversity factor is equal to 3;</a:t>
            </a:r>
          </a:p>
          <a:p>
            <a:pPr marL="342900" indent="-342900">
              <a:buFont typeface="+mj-lt"/>
              <a:buAutoNum type="alphaLcParenR"/>
            </a:pPr>
            <a:r>
              <a:rPr lang="en-US" sz="2000" dirty="0">
                <a:latin typeface="Times New Roman" panose="02020603050405020304" pitchFamily="18" charset="0"/>
                <a:cs typeface="Times New Roman" panose="02020603050405020304" pitchFamily="18" charset="0"/>
              </a:rPr>
              <a:t>the minimum number of hours each machine is in operation;</a:t>
            </a:r>
          </a:p>
          <a:p>
            <a:pPr marL="342900" indent="-342900">
              <a:buFont typeface="+mj-lt"/>
              <a:buAutoNum type="alphaLcParenR"/>
            </a:pPr>
            <a:r>
              <a:rPr lang="en-US" sz="2000" dirty="0">
                <a:latin typeface="Times New Roman" panose="02020603050405020304" pitchFamily="18" charset="0"/>
                <a:cs typeface="Times New Roman" panose="02020603050405020304" pitchFamily="18" charset="0"/>
              </a:rPr>
              <a:t>the approximate peak magnitude of installed load capacity to be cut off to enable only two generators to be used.</a:t>
            </a:r>
          </a:p>
          <a:p>
            <a:pPr marL="270510" indent="-270510">
              <a:spcAft>
                <a:spcPts val="0"/>
              </a:spcAft>
            </a:pPr>
            <a:endParaRPr lang="en-US" sz="16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mc:AlternateContent xmlns:mc="http://schemas.openxmlformats.org/markup-compatibility/2006" xmlns:a14="http://schemas.microsoft.com/office/drawing/2010/main">
        <mc:Choice Requires="a14">
          <p:sp>
            <p:nvSpPr>
              <p:cNvPr id="8" name="TextBox 7"/>
              <p:cNvSpPr txBox="1"/>
              <p:nvPr/>
            </p:nvSpPr>
            <p:spPr>
              <a:xfrm>
                <a:off x="460374" y="1383784"/>
                <a:ext cx="9173145" cy="3257815"/>
              </a:xfrm>
              <a:prstGeom prst="rect">
                <a:avLst/>
              </a:prstGeom>
              <a:noFill/>
            </p:spPr>
            <p:txBody>
              <a:bodyPr wrap="square" rtlCol="0">
                <a:spAutoFit/>
              </a:bodyPr>
              <a:lstStyle/>
              <a:p>
                <a:r>
                  <a:rPr lang="fi-FI" sz="2000" dirty="0"/>
                  <a:t>a</a:t>
                </a:r>
                <a:r>
                  <a:rPr lang="ru-RU" sz="2000" dirty="0"/>
                  <a:t>)</a:t>
                </a:r>
                <a:r>
                  <a:rPr lang="en-US" sz="2000" dirty="0"/>
                  <a:t>. Determine the load factor on the system as a whole:</a:t>
                </a:r>
              </a:p>
              <a:p>
                <a:endParaRPr lang="en-US" sz="2000" dirty="0"/>
              </a:p>
              <a:p>
                <a:r>
                  <a:rPr lang="en-US" sz="2000" dirty="0"/>
                  <a:t>Load factor – the average load divided by the peak load in a specified time period</a:t>
                </a:r>
              </a:p>
              <a:p>
                <a:endParaRPr lang="en-US" sz="2000" dirty="0"/>
              </a:p>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𝐿𝑜𝑎𝑑</m:t>
                      </m:r>
                      <m:r>
                        <a:rPr lang="en-US" sz="2400" b="0" i="1" smtClean="0">
                          <a:latin typeface="Cambria Math" panose="02040503050406030204" pitchFamily="18" charset="0"/>
                        </a:rPr>
                        <m:t> </m:t>
                      </m:r>
                      <m:r>
                        <a:rPr lang="en-US" sz="2400" b="0" i="1" smtClean="0">
                          <a:latin typeface="Cambria Math" panose="02040503050406030204" pitchFamily="18" charset="0"/>
                        </a:rPr>
                        <m:t>𝑓𝑎𝑐𝑡𝑜𝑟</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𝑃</m:t>
                              </m:r>
                            </m:e>
                            <m:sub>
                              <m:r>
                                <a:rPr lang="en-US" sz="2400" b="0" i="1" smtClean="0">
                                  <a:latin typeface="Cambria Math" panose="02040503050406030204" pitchFamily="18" charset="0"/>
                                </a:rPr>
                                <m:t>𝑎𝑣𝑒𝑟𝑎𝑔𝑒</m:t>
                              </m:r>
                            </m:sub>
                          </m:sSub>
                        </m:num>
                        <m:den>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𝑃</m:t>
                              </m:r>
                            </m:e>
                            <m:sub>
                              <m:r>
                                <a:rPr lang="en-US" sz="2400" i="1">
                                  <a:latin typeface="Cambria Math" panose="02040503050406030204" pitchFamily="18" charset="0"/>
                                </a:rPr>
                                <m:t>𝑚𝑎𝑥</m:t>
                              </m:r>
                            </m:sub>
                          </m:sSub>
                        </m:den>
                      </m:f>
                    </m:oMath>
                  </m:oMathPara>
                </a14:m>
                <a:endParaRPr lang="en-US" sz="2400" dirty="0"/>
              </a:p>
              <a:p>
                <a:endParaRPr lang="en-US" sz="2000" dirty="0"/>
              </a:p>
              <a:p>
                <a:endParaRPr lang="en-US" dirty="0"/>
              </a:p>
              <a:p>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460374" y="1383784"/>
                <a:ext cx="9173145" cy="3257815"/>
              </a:xfrm>
              <a:prstGeom prst="rect">
                <a:avLst/>
              </a:prstGeom>
              <a:blipFill rotWithShape="0">
                <a:blip r:embed="rId3"/>
                <a:stretch>
                  <a:fillRect l="-731" t="-1311"/>
                </a:stretch>
              </a:blipFill>
            </p:spPr>
            <p:txBody>
              <a:bodyPr/>
              <a:lstStyle/>
              <a:p>
                <a:r>
                  <a:rPr lang="en-US">
                    <a:noFill/>
                  </a:rPr>
                  <a:t> </a:t>
                </a:r>
              </a:p>
            </p:txBody>
          </p:sp>
        </mc:Fallback>
      </mc:AlternateContent>
    </p:spTree>
    <p:extLst>
      <p:ext uri="{BB962C8B-B14F-4D97-AF65-F5344CB8AC3E}">
        <p14:creationId xmlns:p14="http://schemas.microsoft.com/office/powerpoint/2010/main" val="72284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4 </a:t>
            </a:r>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4" y="1383784"/>
            <a:ext cx="9173145" cy="923330"/>
          </a:xfrm>
          <a:prstGeom prst="rect">
            <a:avLst/>
          </a:prstGeom>
          <a:noFill/>
        </p:spPr>
        <p:txBody>
          <a:bodyPr wrap="square" rtlCol="0">
            <a:spAutoFit/>
          </a:bodyPr>
          <a:lstStyle/>
          <a:p>
            <a:r>
              <a:rPr lang="fi-FI" dirty="0"/>
              <a:t>a</a:t>
            </a:r>
            <a:r>
              <a:rPr lang="ru-RU" dirty="0"/>
              <a:t>)</a:t>
            </a:r>
            <a:r>
              <a:rPr lang="en-US" dirty="0"/>
              <a:t>. Determine the load factor on the system as a whole:</a:t>
            </a:r>
          </a:p>
          <a:p>
            <a:endParaRPr lang="en-US" dirty="0"/>
          </a:p>
          <a:p>
            <a:endParaRPr lang="en-US" dirty="0"/>
          </a:p>
        </p:txBody>
      </p:sp>
      <mc:AlternateContent xmlns:mc="http://schemas.openxmlformats.org/markup-compatibility/2006" xmlns:a14="http://schemas.microsoft.com/office/drawing/2010/main">
        <mc:Choice Requires="a14">
          <p:sp>
            <p:nvSpPr>
              <p:cNvPr id="11" name="Rectangle 10"/>
              <p:cNvSpPr/>
              <p:nvPr/>
            </p:nvSpPr>
            <p:spPr>
              <a:xfrm>
                <a:off x="485771" y="2467095"/>
                <a:ext cx="3853171" cy="1205266"/>
              </a:xfrm>
              <a:prstGeom prst="rect">
                <a:avLst/>
              </a:prstGeom>
            </p:spPr>
            <p:txBody>
              <a:bodyPr wrap="none">
                <a:spAutoFit/>
              </a:bodyPr>
              <a:lstStyle/>
              <a:p>
                <a14:m>
                  <m:oMath xmlns:m="http://schemas.openxmlformats.org/officeDocument/2006/math">
                    <m:r>
                      <a:rPr lang="en-US" i="1" smtClean="0">
                        <a:latin typeface="Cambria Math" panose="02040503050406030204" pitchFamily="18" charset="0"/>
                      </a:rPr>
                      <m:t>𝐿𝑜𝑎𝑑</m:t>
                    </m:r>
                    <m:r>
                      <a:rPr lang="en-US" i="1" smtClean="0">
                        <a:latin typeface="Cambria Math" panose="02040503050406030204" pitchFamily="18" charset="0"/>
                      </a:rPr>
                      <m:t> </m:t>
                    </m:r>
                    <m:r>
                      <a:rPr lang="en-US" i="1" smtClean="0">
                        <a:latin typeface="Cambria Math" panose="02040503050406030204" pitchFamily="18" charset="0"/>
                      </a:rPr>
                      <m:t>𝑓𝑎𝑐𝑡𝑜𝑟</m:t>
                    </m:r>
                    <m:r>
                      <a:rPr lang="en-US" i="1" smtClean="0">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b="0" i="1" smtClean="0">
                                <a:latin typeface="Cambria Math" panose="02040503050406030204" pitchFamily="18" charset="0"/>
                              </a:rPr>
                              <m:t>𝑎𝑣𝑒𝑟𝑎𝑔𝑒</m:t>
                            </m:r>
                          </m:sub>
                        </m:sSub>
                      </m:num>
                      <m:den>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𝑚𝑎𝑥</m:t>
                            </m:r>
                          </m:sub>
                        </m:sSub>
                      </m:den>
                    </m:f>
                  </m:oMath>
                </a14:m>
                <a:r>
                  <a:rPr lang="en-US" dirty="0"/>
                  <a:t> =</a:t>
                </a:r>
                <a14:m>
                  <m:oMath xmlns:m="http://schemas.openxmlformats.org/officeDocument/2006/math">
                    <m:f>
                      <m:fPr>
                        <m:ctrlPr>
                          <a:rPr lang="en-US" b="0" i="1" dirty="0" smtClean="0">
                            <a:latin typeface="Cambria Math" panose="02040503050406030204" pitchFamily="18" charset="0"/>
                          </a:rPr>
                        </m:ctrlPr>
                      </m:fPr>
                      <m:num>
                        <m:f>
                          <m:fPr>
                            <m:ctrlPr>
                              <a:rPr lang="en-US" b="0" i="1" dirty="0" smtClean="0">
                                <a:latin typeface="Cambria Math" panose="02040503050406030204" pitchFamily="18" charset="0"/>
                              </a:rPr>
                            </m:ctrlPr>
                          </m:fPr>
                          <m:num>
                            <m:r>
                              <a:rPr lang="en-US" b="0" i="1" dirty="0" smtClean="0">
                                <a:latin typeface="Cambria Math" panose="02040503050406030204" pitchFamily="18" charset="0"/>
                              </a:rPr>
                              <m:t>1</m:t>
                            </m:r>
                          </m:num>
                          <m:den>
                            <m:r>
                              <a:rPr lang="en-US" b="0" i="1" dirty="0" smtClean="0">
                                <a:latin typeface="Cambria Math" panose="02040503050406030204" pitchFamily="18" charset="0"/>
                              </a:rPr>
                              <m:t>𝑏</m:t>
                            </m:r>
                            <m:r>
                              <a:rPr lang="en-US" b="0" i="1" dirty="0" smtClean="0">
                                <a:latin typeface="Cambria Math" panose="02040503050406030204" pitchFamily="18" charset="0"/>
                              </a:rPr>
                              <m:t>−</m:t>
                            </m:r>
                            <m:r>
                              <a:rPr lang="en-US" b="0" i="1" dirty="0" smtClean="0">
                                <a:latin typeface="Cambria Math" panose="02040503050406030204" pitchFamily="18" charset="0"/>
                              </a:rPr>
                              <m:t>𝑎</m:t>
                            </m:r>
                          </m:den>
                        </m:f>
                        <m:nary>
                          <m:naryPr>
                            <m:ctrlPr>
                              <a:rPr lang="en-US" i="1" dirty="0">
                                <a:latin typeface="Cambria Math" panose="02040503050406030204" pitchFamily="18" charset="0"/>
                              </a:rPr>
                            </m:ctrlPr>
                          </m:naryPr>
                          <m:sub>
                            <m:r>
                              <m:rPr>
                                <m:brk m:alnAt="23"/>
                              </m:rPr>
                              <a:rPr lang="en-US" i="1" dirty="0">
                                <a:latin typeface="Cambria Math" panose="02040503050406030204" pitchFamily="18" charset="0"/>
                              </a:rPr>
                              <m:t>𝑎</m:t>
                            </m:r>
                          </m:sub>
                          <m:sup>
                            <m:r>
                              <a:rPr lang="en-US" i="1" dirty="0">
                                <a:latin typeface="Cambria Math" panose="02040503050406030204" pitchFamily="18" charset="0"/>
                              </a:rPr>
                              <m:t>𝑏</m:t>
                            </m:r>
                          </m:sup>
                          <m:e>
                            <m:r>
                              <a:rPr lang="en-US" i="1" dirty="0">
                                <a:latin typeface="Cambria Math" panose="02040503050406030204" pitchFamily="18" charset="0"/>
                              </a:rPr>
                              <m:t>𝑃</m:t>
                            </m:r>
                            <m:d>
                              <m:dPr>
                                <m:ctrlPr>
                                  <a:rPr lang="en-US" i="1" dirty="0">
                                    <a:latin typeface="Cambria Math" panose="02040503050406030204" pitchFamily="18" charset="0"/>
                                  </a:rPr>
                                </m:ctrlPr>
                              </m:dPr>
                              <m:e>
                                <m:r>
                                  <a:rPr lang="en-US" i="1" dirty="0">
                                    <a:latin typeface="Cambria Math" panose="02040503050406030204" pitchFamily="18" charset="0"/>
                                  </a:rPr>
                                  <m:t>𝑡</m:t>
                                </m:r>
                              </m:e>
                            </m:d>
                            <m:r>
                              <a:rPr lang="en-US" i="1" dirty="0">
                                <a:latin typeface="Cambria Math" panose="02040503050406030204" pitchFamily="18" charset="0"/>
                              </a:rPr>
                              <m:t>𝑑𝑡</m:t>
                            </m:r>
                          </m:e>
                        </m:nary>
                      </m:num>
                      <m:den>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𝑃</m:t>
                            </m:r>
                          </m:e>
                          <m:sub>
                            <m:r>
                              <a:rPr lang="en-US" b="0" i="1" dirty="0" smtClean="0">
                                <a:latin typeface="Cambria Math" panose="02040503050406030204" pitchFamily="18" charset="0"/>
                              </a:rPr>
                              <m:t>𝑚𝑎𝑥</m:t>
                            </m:r>
                          </m:sub>
                        </m:sSub>
                      </m:den>
                    </m:f>
                    <m:r>
                      <a:rPr lang="en-US" b="0" i="1" dirty="0" smtClean="0">
                        <a:latin typeface="Cambria Math" panose="02040503050406030204" pitchFamily="18" charset="0"/>
                      </a:rPr>
                      <m:t>, </m:t>
                    </m:r>
                  </m:oMath>
                </a14:m>
                <a:endParaRPr lang="en-US" b="0" i="1" dirty="0">
                  <a:latin typeface="Cambria Math" panose="02040503050406030204" pitchFamily="18" charset="0"/>
                </a:endParaRPr>
              </a:p>
              <a:p>
                <a:endParaRPr lang="en-US" b="0" i="1" dirty="0">
                  <a:latin typeface="Cambria Math" panose="02040503050406030204" pitchFamily="18" charset="0"/>
                </a:endParaRPr>
              </a:p>
              <a:p>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𝑚𝑎𝑥</m:t>
                        </m:r>
                      </m:sub>
                    </m:sSub>
                    <m:r>
                      <a:rPr lang="en-US" i="1">
                        <a:latin typeface="Cambria Math" panose="02040503050406030204" pitchFamily="18" charset="0"/>
                      </a:rPr>
                      <m:t>=</m:t>
                    </m:r>
                    <m:r>
                      <a:rPr lang="en-US" i="1">
                        <a:latin typeface="Cambria Math" panose="02040503050406030204" pitchFamily="18" charset="0"/>
                      </a:rPr>
                      <m:t>𝑃</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𝑚𝑎𝑥</m:t>
                        </m:r>
                      </m:sub>
                    </m:sSub>
                    <m:r>
                      <a:rPr lang="en-US" i="1">
                        <a:latin typeface="Cambria Math" panose="02040503050406030204" pitchFamily="18" charset="0"/>
                      </a:rPr>
                      <m:t>)</m:t>
                    </m:r>
                  </m:oMath>
                </a14:m>
                <a:endParaRPr lang="en-US" dirty="0"/>
              </a:p>
            </p:txBody>
          </p:sp>
        </mc:Choice>
        <mc:Fallback xmlns="">
          <p:sp>
            <p:nvSpPr>
              <p:cNvPr id="11" name="Rectangle 10"/>
              <p:cNvSpPr>
                <a:spLocks noRot="1" noChangeAspect="1" noMove="1" noResize="1" noEditPoints="1" noAdjustHandles="1" noChangeArrowheads="1" noChangeShapeType="1" noTextEdit="1"/>
              </p:cNvSpPr>
              <p:nvPr/>
            </p:nvSpPr>
            <p:spPr>
              <a:xfrm>
                <a:off x="485771" y="2467095"/>
                <a:ext cx="3853171" cy="1205266"/>
              </a:xfrm>
              <a:prstGeom prst="rect">
                <a:avLst/>
              </a:prstGeom>
              <a:blipFill rotWithShape="0">
                <a:blip r:embed="rId4"/>
                <a:stretch>
                  <a:fillRect l="-1424" b="-76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485771" y="4150805"/>
                <a:ext cx="3845796" cy="39074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max</m:t>
                              </m:r>
                            </m:fName>
                            <m:e>
                              <m:r>
                                <a:rPr lang="en-US" b="0" i="1" smtClean="0">
                                  <a:latin typeface="Cambria Math" panose="02040503050406030204" pitchFamily="18" charset="0"/>
                                </a:rPr>
                                <m:t>𝑝𝑜𝑠𝑠𝑖𝑏𝑙𝑒</m:t>
                              </m:r>
                            </m:e>
                          </m:func>
                        </m:sub>
                      </m:sSub>
                      <m:r>
                        <a:rPr lang="en-US" b="0" i="1" smtClean="0">
                          <a:latin typeface="Cambria Math" panose="02040503050406030204" pitchFamily="18" charset="0"/>
                        </a:rPr>
                        <m:t>=3∗10 </m:t>
                      </m:r>
                      <m:r>
                        <m:rPr>
                          <m:sty m:val="p"/>
                        </m:rPr>
                        <a:rPr lang="en-US" b="0" i="0" smtClean="0">
                          <a:latin typeface="Cambria Math" panose="02040503050406030204" pitchFamily="18" charset="0"/>
                        </a:rPr>
                        <m:t>MW</m:t>
                      </m:r>
                      <m:r>
                        <a:rPr lang="en-US" b="0" i="1" smtClean="0">
                          <a:latin typeface="Cambria Math" panose="02040503050406030204" pitchFamily="18" charset="0"/>
                        </a:rPr>
                        <m:t>=30 </m:t>
                      </m:r>
                      <m:r>
                        <m:rPr>
                          <m:sty m:val="p"/>
                        </m:rPr>
                        <a:rPr lang="en-US" b="0" i="0" smtClean="0">
                          <a:latin typeface="Cambria Math" panose="02040503050406030204" pitchFamily="18" charset="0"/>
                        </a:rPr>
                        <m:t>MW</m:t>
                      </m:r>
                    </m:oMath>
                  </m:oMathPara>
                </a14:m>
                <a:endParaRPr lang="en-US" dirty="0"/>
              </a:p>
            </p:txBody>
          </p:sp>
        </mc:Choice>
        <mc:Fallback xmlns="">
          <p:sp>
            <p:nvSpPr>
              <p:cNvPr id="12" name="Rectangle 11"/>
              <p:cNvSpPr>
                <a:spLocks noRot="1" noChangeAspect="1" noMove="1" noResize="1" noEditPoints="1" noAdjustHandles="1" noChangeArrowheads="1" noChangeShapeType="1" noTextEdit="1"/>
              </p:cNvSpPr>
              <p:nvPr/>
            </p:nvSpPr>
            <p:spPr>
              <a:xfrm>
                <a:off x="485771" y="4150805"/>
                <a:ext cx="3845796" cy="390748"/>
              </a:xfrm>
              <a:prstGeom prst="rect">
                <a:avLst/>
              </a:prstGeom>
              <a:blipFill>
                <a:blip r:embed="rId5"/>
                <a:stretch>
                  <a:fillRect b="-7813"/>
                </a:stretch>
              </a:blipFill>
            </p:spPr>
            <p:txBody>
              <a:bodyPr/>
              <a:lstStyle/>
              <a:p>
                <a:r>
                  <a:rPr lang="fi-FI">
                    <a:noFill/>
                  </a:rPr>
                  <a:t> </a:t>
                </a:r>
              </a:p>
            </p:txBody>
          </p:sp>
        </mc:Fallback>
      </mc:AlternateContent>
      <p:graphicFrame>
        <p:nvGraphicFramePr>
          <p:cNvPr id="15" name="Object 14"/>
          <p:cNvGraphicFramePr>
            <a:graphicFrameLocks noChangeAspect="1"/>
          </p:cNvGraphicFramePr>
          <p:nvPr>
            <p:extLst>
              <p:ext uri="{D42A27DB-BD31-4B8C-83A1-F6EECF244321}">
                <p14:modId xmlns:p14="http://schemas.microsoft.com/office/powerpoint/2010/main" val="2178403604"/>
              </p:ext>
            </p:extLst>
          </p:nvPr>
        </p:nvGraphicFramePr>
        <p:xfrm>
          <a:off x="5691189" y="656059"/>
          <a:ext cx="3736975" cy="409575"/>
        </p:xfrm>
        <a:graphic>
          <a:graphicData uri="http://schemas.openxmlformats.org/presentationml/2006/ole">
            <mc:AlternateContent xmlns:mc="http://schemas.openxmlformats.org/markup-compatibility/2006">
              <mc:Choice xmlns:v="urn:schemas-microsoft-com:vml" Requires="v">
                <p:oleObj spid="_x0000_s35988" name="Kaava" r:id="rId6" imgW="2057400" imgH="228600" progId="Equation.3">
                  <p:embed/>
                </p:oleObj>
              </mc:Choice>
              <mc:Fallback>
                <p:oleObj name="Kaava" r:id="rId6" imgW="2057400" imgH="228600" progId="Equation.3">
                  <p:embed/>
                  <p:pic>
                    <p:nvPicPr>
                      <p:cNvPr id="0" name=""/>
                      <p:cNvPicPr>
                        <a:picLocks noChangeAspect="1" noChangeArrowheads="1"/>
                      </p:cNvPicPr>
                      <p:nvPr/>
                    </p:nvPicPr>
                    <p:blipFill>
                      <a:blip r:embed="rId7"/>
                      <a:srcRect/>
                      <a:stretch>
                        <a:fillRect/>
                      </a:stretch>
                    </p:blipFill>
                    <p:spPr bwMode="auto">
                      <a:xfrm>
                        <a:off x="5691189" y="656059"/>
                        <a:ext cx="3736975" cy="409575"/>
                      </a:xfrm>
                      <a:prstGeom prst="rect">
                        <a:avLst/>
                      </a:prstGeom>
                      <a:noFill/>
                      <a:ln>
                        <a:solidFill>
                          <a:schemeClr val="tx1"/>
                        </a:solidFill>
                      </a:ln>
                    </p:spPr>
                  </p:pic>
                </p:oleObj>
              </mc:Fallback>
            </mc:AlternateContent>
          </a:graphicData>
        </a:graphic>
      </p:graphicFrame>
      <p:pic>
        <p:nvPicPr>
          <p:cNvPr id="22" name="Picture 21"/>
          <p:cNvPicPr>
            <a:picLocks noChangeAspect="1"/>
          </p:cNvPicPr>
          <p:nvPr/>
        </p:nvPicPr>
        <p:blipFill rotWithShape="1">
          <a:blip r:embed="rId8"/>
          <a:srcRect l="5301" t="5086" r="4913"/>
          <a:stretch/>
        </p:blipFill>
        <p:spPr>
          <a:xfrm>
            <a:off x="4423678" y="2132856"/>
            <a:ext cx="5257711" cy="4195757"/>
          </a:xfrm>
          <a:prstGeom prst="rect">
            <a:avLst/>
          </a:prstGeom>
        </p:spPr>
      </p:pic>
    </p:spTree>
    <p:extLst>
      <p:ext uri="{BB962C8B-B14F-4D97-AF65-F5344CB8AC3E}">
        <p14:creationId xmlns:p14="http://schemas.microsoft.com/office/powerpoint/2010/main" val="2841683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endParaRPr lang="en-US" dirty="0"/>
          </a:p>
        </p:txBody>
      </p:sp>
      <p:sp>
        <p:nvSpPr>
          <p:cNvPr id="3" name="Content Placeholder 2"/>
          <p:cNvSpPr>
            <a:spLocks noGrp="1"/>
          </p:cNvSpPr>
          <p:nvPr>
            <p:ph idx="1"/>
          </p:nvPr>
        </p:nvSpPr>
        <p:spPr/>
        <p:txBody>
          <a:bodyPr/>
          <a:lstStyle/>
          <a:p>
            <a:pPr marL="0" indent="0">
              <a:buNone/>
            </a:pPr>
            <a:r>
              <a:rPr lang="en-US" dirty="0"/>
              <a:t>Transform load </a:t>
            </a:r>
            <a:r>
              <a:rPr lang="en-US" u="sng" dirty="0"/>
              <a:t>S</a:t>
            </a:r>
            <a:r>
              <a:rPr lang="en-US" dirty="0"/>
              <a:t>=(200 + j150) kVA into equivalent resistance and reactance which are connected:</a:t>
            </a:r>
            <a:endParaRPr lang="ru-RU" dirty="0"/>
          </a:p>
          <a:p>
            <a:pPr marL="0" indent="0">
              <a:buNone/>
            </a:pPr>
            <a:endParaRPr lang="ru-RU" dirty="0"/>
          </a:p>
          <a:p>
            <a:pPr lvl="0"/>
            <a:r>
              <a:rPr lang="en-US" dirty="0"/>
              <a:t>in series</a:t>
            </a:r>
            <a:endParaRPr lang="ru-RU" dirty="0"/>
          </a:p>
          <a:p>
            <a:pPr lvl="0"/>
            <a:r>
              <a:rPr lang="en-US" dirty="0"/>
              <a:t>in parallel</a:t>
            </a:r>
            <a:endParaRPr lang="ru-RU" dirty="0"/>
          </a:p>
          <a:p>
            <a:pPr marL="0" indent="0">
              <a:buNone/>
            </a:pPr>
            <a:endParaRPr lang="ru-RU" dirty="0"/>
          </a:p>
          <a:p>
            <a:pPr marL="0" indent="0">
              <a:buNone/>
            </a:pPr>
            <a:r>
              <a:rPr lang="en-US" dirty="0"/>
              <a:t>Voltage is 20 kV. </a:t>
            </a:r>
            <a:endParaRPr lang="ru-RU" dirty="0"/>
          </a:p>
          <a:p>
            <a:pPr marL="457200" lvl="1" indent="0">
              <a:buNone/>
            </a:pPr>
            <a:endParaRPr lang="en-US" dirty="0"/>
          </a:p>
        </p:txBody>
      </p:sp>
    </p:spTree>
    <p:extLst>
      <p:ext uri="{BB962C8B-B14F-4D97-AF65-F5344CB8AC3E}">
        <p14:creationId xmlns:p14="http://schemas.microsoft.com/office/powerpoint/2010/main" val="2895563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4 </a:t>
            </a:r>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923330"/>
          </a:xfrm>
          <a:prstGeom prst="rect">
            <a:avLst/>
          </a:prstGeom>
          <a:noFill/>
        </p:spPr>
        <p:txBody>
          <a:bodyPr wrap="square" rtlCol="0">
            <a:spAutoFit/>
          </a:bodyPr>
          <a:lstStyle/>
          <a:p>
            <a:r>
              <a:rPr lang="fi-FI" sz="1600" dirty="0"/>
              <a:t>a</a:t>
            </a:r>
            <a:r>
              <a:rPr lang="ru-RU" sz="1600" dirty="0"/>
              <a:t>)</a:t>
            </a:r>
            <a:r>
              <a:rPr lang="en-US" sz="1600" dirty="0"/>
              <a:t>. Determine the load factor on the system as a whole:</a:t>
            </a:r>
          </a:p>
          <a:p>
            <a:endParaRPr lang="en-US" dirty="0"/>
          </a:p>
          <a:p>
            <a:endParaRPr lang="en-US" dirty="0"/>
          </a:p>
        </p:txBody>
      </p:sp>
      <p:graphicFrame>
        <p:nvGraphicFramePr>
          <p:cNvPr id="15" name="Object 14"/>
          <p:cNvGraphicFramePr>
            <a:graphicFrameLocks noChangeAspect="1"/>
          </p:cNvGraphicFramePr>
          <p:nvPr>
            <p:extLst>
              <p:ext uri="{D42A27DB-BD31-4B8C-83A1-F6EECF244321}">
                <p14:modId xmlns:p14="http://schemas.microsoft.com/office/powerpoint/2010/main" val="1408939109"/>
              </p:ext>
            </p:extLst>
          </p:nvPr>
        </p:nvGraphicFramePr>
        <p:xfrm>
          <a:off x="6000750" y="703263"/>
          <a:ext cx="3182938" cy="385762"/>
        </p:xfrm>
        <a:graphic>
          <a:graphicData uri="http://schemas.openxmlformats.org/presentationml/2006/ole">
            <mc:AlternateContent xmlns:mc="http://schemas.openxmlformats.org/markup-compatibility/2006">
              <mc:Choice xmlns:v="urn:schemas-microsoft-com:vml" Requires="v">
                <p:oleObj spid="_x0000_s38451" name="Equation" r:id="rId4" imgW="1752480" imgH="215640" progId="Equation.3">
                  <p:embed/>
                </p:oleObj>
              </mc:Choice>
              <mc:Fallback>
                <p:oleObj name="Equation" r:id="rId4" imgW="1752480" imgH="215640" progId="Equation.3">
                  <p:embed/>
                  <p:pic>
                    <p:nvPicPr>
                      <p:cNvPr id="0" name=""/>
                      <p:cNvPicPr>
                        <a:picLocks noChangeAspect="1" noChangeArrowheads="1"/>
                      </p:cNvPicPr>
                      <p:nvPr/>
                    </p:nvPicPr>
                    <p:blipFill>
                      <a:blip r:embed="rId5"/>
                      <a:srcRect/>
                      <a:stretch>
                        <a:fillRect/>
                      </a:stretch>
                    </p:blipFill>
                    <p:spPr bwMode="auto">
                      <a:xfrm>
                        <a:off x="6000750" y="703263"/>
                        <a:ext cx="3182938" cy="385762"/>
                      </a:xfrm>
                      <a:prstGeom prst="rect">
                        <a:avLst/>
                      </a:prstGeom>
                      <a:noFill/>
                      <a:ln>
                        <a:solidFill>
                          <a:schemeClr val="tx1"/>
                        </a:solidFill>
                      </a:ln>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807967771"/>
              </p:ext>
            </p:extLst>
          </p:nvPr>
        </p:nvGraphicFramePr>
        <p:xfrm>
          <a:off x="396446" y="2086659"/>
          <a:ext cx="5459630" cy="1991097"/>
        </p:xfrm>
        <a:graphic>
          <a:graphicData uri="http://schemas.openxmlformats.org/presentationml/2006/ole">
            <mc:AlternateContent xmlns:mc="http://schemas.openxmlformats.org/markup-compatibility/2006">
              <mc:Choice xmlns:v="urn:schemas-microsoft-com:vml" Requires="v">
                <p:oleObj spid="_x0000_s38452" name="Equation" r:id="rId6" imgW="3555720" imgH="1295280" progId="Equation.3">
                  <p:embed/>
                </p:oleObj>
              </mc:Choice>
              <mc:Fallback>
                <p:oleObj name="Equation" r:id="rId6" imgW="3555720" imgH="1295280" progId="Equation.3">
                  <p:embed/>
                  <p:pic>
                    <p:nvPicPr>
                      <p:cNvPr id="0" name=""/>
                      <p:cNvPicPr>
                        <a:picLocks noChangeAspect="1" noChangeArrowheads="1"/>
                      </p:cNvPicPr>
                      <p:nvPr/>
                    </p:nvPicPr>
                    <p:blipFill>
                      <a:blip r:embed="rId7"/>
                      <a:srcRect/>
                      <a:stretch>
                        <a:fillRect/>
                      </a:stretch>
                    </p:blipFill>
                    <p:spPr bwMode="auto">
                      <a:xfrm>
                        <a:off x="396446" y="2086659"/>
                        <a:ext cx="5459630" cy="1991097"/>
                      </a:xfrm>
                      <a:prstGeom prst="rect">
                        <a:avLst/>
                      </a:prstGeom>
                      <a:noFill/>
                    </p:spPr>
                  </p:pic>
                </p:oleObj>
              </mc:Fallback>
            </mc:AlternateContent>
          </a:graphicData>
        </a:graphic>
      </p:graphicFrame>
      <p:pic>
        <p:nvPicPr>
          <p:cNvPr id="7" name="Picture 6"/>
          <p:cNvPicPr>
            <a:picLocks noChangeAspect="1"/>
          </p:cNvPicPr>
          <p:nvPr/>
        </p:nvPicPr>
        <p:blipFill rotWithShape="1">
          <a:blip r:embed="rId8"/>
          <a:srcRect l="5590" t="3691" r="6714"/>
          <a:stretch/>
        </p:blipFill>
        <p:spPr>
          <a:xfrm>
            <a:off x="5792147" y="1119404"/>
            <a:ext cx="4082270" cy="3384376"/>
          </a:xfrm>
          <a:prstGeom prst="rect">
            <a:avLst/>
          </a:prstGeom>
        </p:spPr>
      </p:pic>
      <p:graphicFrame>
        <p:nvGraphicFramePr>
          <p:cNvPr id="10" name="Object 9"/>
          <p:cNvGraphicFramePr>
            <a:graphicFrameLocks noChangeAspect="1"/>
          </p:cNvGraphicFramePr>
          <p:nvPr>
            <p:extLst>
              <p:ext uri="{D42A27DB-BD31-4B8C-83A1-F6EECF244321}">
                <p14:modId xmlns:p14="http://schemas.microsoft.com/office/powerpoint/2010/main" val="222640450"/>
              </p:ext>
            </p:extLst>
          </p:nvPr>
        </p:nvGraphicFramePr>
        <p:xfrm>
          <a:off x="344488" y="4461540"/>
          <a:ext cx="6552728" cy="1181288"/>
        </p:xfrm>
        <a:graphic>
          <a:graphicData uri="http://schemas.openxmlformats.org/presentationml/2006/ole">
            <mc:AlternateContent xmlns:mc="http://schemas.openxmlformats.org/markup-compatibility/2006">
              <mc:Choice xmlns:v="urn:schemas-microsoft-com:vml" Requires="v">
                <p:oleObj spid="_x0000_s38453" name="Equation" r:id="rId9" imgW="4724280" imgH="799920" progId="Equation.3">
                  <p:embed/>
                </p:oleObj>
              </mc:Choice>
              <mc:Fallback>
                <p:oleObj name="Equation" r:id="rId9" imgW="4724280" imgH="799920" progId="Equation.3">
                  <p:embed/>
                  <p:pic>
                    <p:nvPicPr>
                      <p:cNvPr id="0" name="Object 10"/>
                      <p:cNvPicPr>
                        <a:picLocks noChangeAspect="1" noChangeArrowheads="1"/>
                      </p:cNvPicPr>
                      <p:nvPr/>
                    </p:nvPicPr>
                    <p:blipFill>
                      <a:blip r:embed="rId10"/>
                      <a:srcRect/>
                      <a:stretch>
                        <a:fillRect/>
                      </a:stretch>
                    </p:blipFill>
                    <p:spPr bwMode="auto">
                      <a:xfrm>
                        <a:off x="344488" y="4461540"/>
                        <a:ext cx="6552728" cy="1181288"/>
                      </a:xfrm>
                      <a:prstGeom prst="rect">
                        <a:avLst/>
                      </a:prstGeom>
                      <a:noFill/>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964647442"/>
              </p:ext>
            </p:extLst>
          </p:nvPr>
        </p:nvGraphicFramePr>
        <p:xfrm>
          <a:off x="474756" y="5906148"/>
          <a:ext cx="3233738" cy="539750"/>
        </p:xfrm>
        <a:graphic>
          <a:graphicData uri="http://schemas.openxmlformats.org/presentationml/2006/ole">
            <mc:AlternateContent xmlns:mc="http://schemas.openxmlformats.org/markup-compatibility/2006">
              <mc:Choice xmlns:v="urn:schemas-microsoft-com:vml" Requires="v">
                <p:oleObj spid="_x0000_s38454" name="Kaava" r:id="rId11" imgW="2743200" imgH="457200" progId="Equation.3">
                  <p:embed/>
                </p:oleObj>
              </mc:Choice>
              <mc:Fallback>
                <p:oleObj name="Kaava" r:id="rId11" imgW="2743200" imgH="457200" progId="Equation.3">
                  <p:embed/>
                  <p:pic>
                    <p:nvPicPr>
                      <p:cNvPr id="0" name=""/>
                      <p:cNvPicPr>
                        <a:picLocks noChangeAspect="1" noChangeArrowheads="1"/>
                      </p:cNvPicPr>
                      <p:nvPr/>
                    </p:nvPicPr>
                    <p:blipFill>
                      <a:blip r:embed="rId12"/>
                      <a:srcRect/>
                      <a:stretch>
                        <a:fillRect/>
                      </a:stretch>
                    </p:blipFill>
                    <p:spPr bwMode="auto">
                      <a:xfrm>
                        <a:off x="474756" y="5906148"/>
                        <a:ext cx="3233738" cy="539750"/>
                      </a:xfrm>
                      <a:prstGeom prst="rect">
                        <a:avLst/>
                      </a:prstGeom>
                      <a:noFill/>
                      <a:ln>
                        <a:solidFill>
                          <a:schemeClr val="tx1"/>
                        </a:solidFill>
                      </a:ln>
                    </p:spPr>
                  </p:pic>
                </p:oleObj>
              </mc:Fallback>
            </mc:AlternateContent>
          </a:graphicData>
        </a:graphic>
      </p:graphicFrame>
    </p:spTree>
    <p:extLst>
      <p:ext uri="{BB962C8B-B14F-4D97-AF65-F5344CB8AC3E}">
        <p14:creationId xmlns:p14="http://schemas.microsoft.com/office/powerpoint/2010/main" val="303971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923330"/>
          </a:xfrm>
          <a:prstGeom prst="rect">
            <a:avLst/>
          </a:prstGeom>
          <a:noFill/>
        </p:spPr>
        <p:txBody>
          <a:bodyPr wrap="square" rtlCol="0">
            <a:spAutoFit/>
          </a:bodyPr>
          <a:lstStyle/>
          <a:p>
            <a:r>
              <a:rPr lang="fi-FI" sz="1600" dirty="0"/>
              <a:t>b</a:t>
            </a:r>
            <a:r>
              <a:rPr lang="ru-RU" sz="1600" dirty="0"/>
              <a:t>)</a:t>
            </a:r>
            <a:r>
              <a:rPr lang="en-US" sz="1600" dirty="0"/>
              <a:t>. The total magnitude of installed load if the diversity factor is equal to 3</a:t>
            </a:r>
          </a:p>
          <a:p>
            <a:endParaRPr lang="en-US" dirty="0"/>
          </a:p>
          <a:p>
            <a:endParaRPr lang="en-US" dirty="0"/>
          </a:p>
        </p:txBody>
      </p:sp>
      <p:sp>
        <p:nvSpPr>
          <p:cNvPr id="5" name="Rectangle 5"/>
          <p:cNvSpPr>
            <a:spLocks noChangeArrowheads="1"/>
          </p:cNvSpPr>
          <p:nvPr/>
        </p:nvSpPr>
        <p:spPr bwMode="auto">
          <a:xfrm>
            <a:off x="460375" y="1780488"/>
            <a:ext cx="931716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kumimoji="0" lang="en-US" altLang="en-US" sz="16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Diversity factor - </a:t>
            </a:r>
            <a:r>
              <a:rPr lang="en-US" sz="1600" dirty="0"/>
              <a:t>defined as the sum of individual maximum demands of the consumers, divided by the maximum load on the system. This factor measures the diversification of the load and is concerned with the installation of sufficient generating and transmission plant. If all the demands occurred simultaneously, that is, unity diversity factor, many more generators would have to be installed. Fortunately, the factor is much higher than unity, especially for domestic loads.</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TextBox 10"/>
              <p:cNvSpPr txBox="1"/>
              <p:nvPr/>
            </p:nvSpPr>
            <p:spPr>
              <a:xfrm>
                <a:off x="591017" y="3315965"/>
                <a:ext cx="4815229" cy="1579278"/>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𝑘</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𝑙</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𝑚𝑎𝑥</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𝑛</m:t>
                            </m:r>
                          </m:sup>
                          <m:e>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𝑖</m:t>
                                </m:r>
                              </m:sub>
                            </m:sSub>
                          </m:e>
                        </m:nary>
                      </m:num>
                      <m:den>
                        <m:sSub>
                          <m:sSubPr>
                            <m:ctrlPr>
                              <a:rPr lang="en-US" i="1" smtClean="0">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𝑚𝑎𝑥</m:t>
                            </m:r>
                          </m:sub>
                        </m:sSub>
                      </m:den>
                    </m:f>
                    <m:r>
                      <a:rPr lang="en-US" b="0" i="1" smtClean="0">
                        <a:latin typeface="Cambria Math" panose="02040503050406030204" pitchFamily="18" charset="0"/>
                      </a:rPr>
                      <m:t>, </m:t>
                    </m:r>
                  </m:oMath>
                </a14:m>
                <a:r>
                  <a:rPr lang="en-US" b="0" i="1" dirty="0">
                    <a:latin typeface="Cambria Math" panose="02040503050406030204" pitchFamily="18" charset="0"/>
                  </a:rPr>
                  <a:t>Diversity factor =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𝑖𝑛𝑠𝑡𝑎𝑙𝑙𝑒𝑑</m:t>
                        </m:r>
                        <m:r>
                          <a:rPr lang="en-US" b="0" i="1" smtClean="0">
                            <a:latin typeface="Cambria Math" panose="02040503050406030204" pitchFamily="18" charset="0"/>
                          </a:rPr>
                          <m:t> </m:t>
                        </m:r>
                        <m:r>
                          <a:rPr lang="en-US" b="0" i="1" smtClean="0">
                            <a:latin typeface="Cambria Math" panose="02040503050406030204" pitchFamily="18" charset="0"/>
                          </a:rPr>
                          <m:t>𝑙𝑜𝑎𝑑</m:t>
                        </m:r>
                      </m:num>
                      <m:den>
                        <m:r>
                          <a:rPr lang="en-US" b="0" i="1" smtClean="0">
                            <a:latin typeface="Cambria Math" panose="02040503050406030204" pitchFamily="18" charset="0"/>
                          </a:rPr>
                          <m:t>𝑟𝑢𝑛𝑛𝑖𝑛𝑔</m:t>
                        </m:r>
                        <m:r>
                          <a:rPr lang="en-US" b="0" i="1" smtClean="0">
                            <a:latin typeface="Cambria Math" panose="02040503050406030204" pitchFamily="18" charset="0"/>
                          </a:rPr>
                          <m:t> </m:t>
                        </m:r>
                        <m:r>
                          <a:rPr lang="en-US" b="0" i="1" smtClean="0">
                            <a:latin typeface="Cambria Math" panose="02040503050406030204" pitchFamily="18" charset="0"/>
                          </a:rPr>
                          <m:t>𝑙𝑜𝑎𝑑</m:t>
                        </m:r>
                      </m:den>
                    </m:f>
                  </m:oMath>
                </a14:m>
                <a:endParaRPr lang="en-US" b="0" i="1" dirty="0">
                  <a:latin typeface="Cambria Math" panose="02040503050406030204" pitchFamily="18" charset="0"/>
                </a:endParaRPr>
              </a:p>
              <a:p>
                <a:endParaRPr lang="en-US"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𝑤h𝑒𝑟𝑒</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𝑙</m:t>
                          </m:r>
                        </m:sub>
                      </m:sSub>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𝑆𝑢𝑚</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𝑖𝑛𝑠𝑡𝑎𝑙𝑙𝑒𝑑</m:t>
                      </m:r>
                      <m:r>
                        <a:rPr lang="en-US" b="0" i="1" smtClean="0">
                          <a:latin typeface="Cambria Math" panose="02040503050406030204" pitchFamily="18" charset="0"/>
                        </a:rPr>
                        <m:t> </m:t>
                      </m:r>
                      <m:r>
                        <a:rPr lang="en-US" b="0" i="1" smtClean="0">
                          <a:latin typeface="Cambria Math" panose="02040503050406030204" pitchFamily="18" charset="0"/>
                        </a:rPr>
                        <m:t>𝑙𝑜𝑎𝑑𝑠</m:t>
                      </m:r>
                      <m:r>
                        <a:rPr lang="en-US" b="0" i="1" smtClean="0">
                          <a:latin typeface="Cambria Math" panose="02040503050406030204" pitchFamily="18" charset="0"/>
                        </a:rPr>
                        <m:t> </m:t>
                      </m:r>
                      <m:r>
                        <a:rPr lang="en-US" b="0" i="1" smtClean="0">
                          <a:latin typeface="Cambria Math" panose="02040503050406030204" pitchFamily="18" charset="0"/>
                        </a:rPr>
                        <m:t>𝑐𝑜𝑛𝑛𝑒𝑐𝑡𝑒𝑑</m:t>
                      </m:r>
                    </m:oMath>
                  </m:oMathPara>
                </a14:m>
                <a:endParaRPr lang="en-US" b="0" dirty="0"/>
              </a:p>
              <a:p>
                <a:endParaRPr lang="en-US" dirty="0"/>
              </a:p>
              <a:p>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591017" y="3315965"/>
                <a:ext cx="4815229" cy="1579278"/>
              </a:xfrm>
              <a:prstGeom prst="rect">
                <a:avLst/>
              </a:prstGeom>
              <a:blipFill rotWithShape="0">
                <a:blip r:embed="rId4"/>
                <a:stretch>
                  <a:fillRect l="-1772"/>
                </a:stretch>
              </a:blipFill>
            </p:spPr>
            <p:txBody>
              <a:bodyPr/>
              <a:lstStyle/>
              <a:p>
                <a:r>
                  <a:rPr lang="en-US">
                    <a:noFill/>
                  </a:rPr>
                  <a:t> </a:t>
                </a:r>
              </a:p>
            </p:txBody>
          </p:sp>
        </mc:Fallback>
      </mc:AlternateContent>
      <p:graphicFrame>
        <p:nvGraphicFramePr>
          <p:cNvPr id="13" name="Object 12"/>
          <p:cNvGraphicFramePr>
            <a:graphicFrameLocks noChangeAspect="1"/>
          </p:cNvGraphicFramePr>
          <p:nvPr>
            <p:extLst>
              <p:ext uri="{D42A27DB-BD31-4B8C-83A1-F6EECF244321}">
                <p14:modId xmlns:p14="http://schemas.microsoft.com/office/powerpoint/2010/main" val="1267363866"/>
              </p:ext>
            </p:extLst>
          </p:nvPr>
        </p:nvGraphicFramePr>
        <p:xfrm>
          <a:off x="536575" y="4779963"/>
          <a:ext cx="4219575" cy="1025525"/>
        </p:xfrm>
        <a:graphic>
          <a:graphicData uri="http://schemas.openxmlformats.org/presentationml/2006/ole">
            <mc:AlternateContent xmlns:mc="http://schemas.openxmlformats.org/markup-compatibility/2006">
              <mc:Choice xmlns:v="urn:schemas-microsoft-com:vml" Requires="v">
                <p:oleObj spid="_x0000_s39050" name="Equation" r:id="rId5" imgW="2349360" imgH="571320" progId="Equation.3">
                  <p:embed/>
                </p:oleObj>
              </mc:Choice>
              <mc:Fallback>
                <p:oleObj name="Equation" r:id="rId5" imgW="2349360" imgH="571320" progId="Equation.3">
                  <p:embed/>
                  <p:pic>
                    <p:nvPicPr>
                      <p:cNvPr id="0" name="Object 7"/>
                      <p:cNvPicPr>
                        <a:picLocks noChangeAspect="1" noChangeArrowheads="1"/>
                      </p:cNvPicPr>
                      <p:nvPr/>
                    </p:nvPicPr>
                    <p:blipFill>
                      <a:blip r:embed="rId6"/>
                      <a:srcRect/>
                      <a:stretch>
                        <a:fillRect/>
                      </a:stretch>
                    </p:blipFill>
                    <p:spPr bwMode="auto">
                      <a:xfrm>
                        <a:off x="536575" y="4779963"/>
                        <a:ext cx="4219575" cy="1025525"/>
                      </a:xfrm>
                      <a:prstGeom prst="rect">
                        <a:avLst/>
                      </a:prstGeom>
                      <a:noFill/>
                    </p:spPr>
                  </p:pic>
                </p:oleObj>
              </mc:Fallback>
            </mc:AlternateContent>
          </a:graphicData>
        </a:graphic>
      </p:graphicFrame>
      <p:pic>
        <p:nvPicPr>
          <p:cNvPr id="20" name="Picture 19"/>
          <p:cNvPicPr>
            <a:picLocks noChangeAspect="1"/>
          </p:cNvPicPr>
          <p:nvPr/>
        </p:nvPicPr>
        <p:blipFill rotWithShape="1">
          <a:blip r:embed="rId7"/>
          <a:srcRect l="5301" t="5086" r="4913"/>
          <a:stretch/>
        </p:blipFill>
        <p:spPr>
          <a:xfrm>
            <a:off x="5889104" y="3225807"/>
            <a:ext cx="3723744" cy="2971621"/>
          </a:xfrm>
          <a:prstGeom prst="rect">
            <a:avLst/>
          </a:prstGeom>
        </p:spPr>
      </p:pic>
    </p:spTree>
    <p:extLst>
      <p:ext uri="{BB962C8B-B14F-4D97-AF65-F5344CB8AC3E}">
        <p14:creationId xmlns:p14="http://schemas.microsoft.com/office/powerpoint/2010/main" val="2077552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1384995"/>
          </a:xfrm>
          <a:prstGeom prst="rect">
            <a:avLst/>
          </a:prstGeom>
          <a:noFill/>
        </p:spPr>
        <p:txBody>
          <a:bodyPr wrap="square" rtlCol="0">
            <a:spAutoFit/>
          </a:bodyPr>
          <a:lstStyle/>
          <a:p>
            <a:r>
              <a:rPr lang="fi-FI" sz="1600" dirty="0"/>
              <a:t>c</a:t>
            </a:r>
            <a:r>
              <a:rPr lang="ru-RU" sz="1600" dirty="0"/>
              <a:t>)</a:t>
            </a:r>
            <a:r>
              <a:rPr lang="en-US" sz="1600" dirty="0"/>
              <a:t>. The minimum number of hours each machine is in operation:</a:t>
            </a:r>
          </a:p>
          <a:p>
            <a:endParaRPr lang="en-US" dirty="0"/>
          </a:p>
          <a:p>
            <a:pPr marL="270510" indent="-270510">
              <a:spcAft>
                <a:spcPts val="0"/>
              </a:spcAft>
            </a:pPr>
            <a:r>
              <a:rPr lang="en-US" sz="1600" dirty="0">
                <a:latin typeface="Times New Roman" panose="02020603050405020304" pitchFamily="18" charset="0"/>
                <a:ea typeface="Times New Roman" panose="02020603050405020304" pitchFamily="18" charset="0"/>
              </a:rPr>
              <a:t>This load is supplied by three </a:t>
            </a:r>
            <a:r>
              <a:rPr lang="en-US" sz="1600" dirty="0" smtClean="0">
                <a:latin typeface="Times New Roman" panose="02020603050405020304" pitchFamily="18" charset="0"/>
                <a:ea typeface="Times New Roman" panose="02020603050405020304" pitchFamily="18" charset="0"/>
              </a:rPr>
              <a:t>10-MW </a:t>
            </a:r>
            <a:r>
              <a:rPr lang="en-US" sz="1600" dirty="0">
                <a:latin typeface="Times New Roman" panose="02020603050405020304" pitchFamily="18" charset="0"/>
                <a:ea typeface="Times New Roman" panose="02020603050405020304" pitchFamily="18" charset="0"/>
              </a:rPr>
              <a:t>generators and it is advantageous to fully load machine </a:t>
            </a:r>
          </a:p>
          <a:p>
            <a:pPr marL="270510" indent="-270510">
              <a:spcAft>
                <a:spcPts val="0"/>
              </a:spcAft>
            </a:pPr>
            <a:r>
              <a:rPr lang="en-US" sz="1600" dirty="0">
                <a:latin typeface="Times New Roman" panose="02020603050405020304" pitchFamily="18" charset="0"/>
                <a:ea typeface="Times New Roman" panose="02020603050405020304" pitchFamily="18" charset="0"/>
              </a:rPr>
              <a:t>before connecting the others. </a:t>
            </a:r>
          </a:p>
          <a:p>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1462011072"/>
              </p:ext>
            </p:extLst>
          </p:nvPr>
        </p:nvGraphicFramePr>
        <p:xfrm>
          <a:off x="5313040" y="645120"/>
          <a:ext cx="3736975" cy="409575"/>
        </p:xfrm>
        <a:graphic>
          <a:graphicData uri="http://schemas.openxmlformats.org/presentationml/2006/ole">
            <mc:AlternateContent xmlns:mc="http://schemas.openxmlformats.org/markup-compatibility/2006">
              <mc:Choice xmlns:v="urn:schemas-microsoft-com:vml" Requires="v">
                <p:oleObj spid="_x0000_s40060" name="Kaava" r:id="rId4" imgW="2057400" imgH="228600" progId="Equation.3">
                  <p:embed/>
                </p:oleObj>
              </mc:Choice>
              <mc:Fallback>
                <p:oleObj name="Kaava" r:id="rId4" imgW="2057400" imgH="228600" progId="Equation.3">
                  <p:embed/>
                  <p:pic>
                    <p:nvPicPr>
                      <p:cNvPr id="0" name=""/>
                      <p:cNvPicPr>
                        <a:picLocks noChangeAspect="1" noChangeArrowheads="1"/>
                      </p:cNvPicPr>
                      <p:nvPr/>
                    </p:nvPicPr>
                    <p:blipFill>
                      <a:blip r:embed="rId5"/>
                      <a:srcRect/>
                      <a:stretch>
                        <a:fillRect/>
                      </a:stretch>
                    </p:blipFill>
                    <p:spPr bwMode="auto">
                      <a:xfrm>
                        <a:off x="5313040" y="645120"/>
                        <a:ext cx="3736975" cy="409575"/>
                      </a:xfrm>
                      <a:prstGeom prst="rect">
                        <a:avLst/>
                      </a:prstGeom>
                      <a:noFill/>
                      <a:ln>
                        <a:solidFill>
                          <a:schemeClr val="tx1"/>
                        </a:solidFill>
                      </a:ln>
                    </p:spPr>
                  </p:pic>
                </p:oleObj>
              </mc:Fallback>
            </mc:AlternateContent>
          </a:graphicData>
        </a:graphic>
      </p:graphicFrame>
      <p:pic>
        <p:nvPicPr>
          <p:cNvPr id="3" name="Picture 2"/>
          <p:cNvPicPr>
            <a:picLocks noChangeAspect="1"/>
          </p:cNvPicPr>
          <p:nvPr/>
        </p:nvPicPr>
        <p:blipFill rotWithShape="1">
          <a:blip r:embed="rId6"/>
          <a:srcRect l="5767" t="6825" r="6543"/>
          <a:stretch/>
        </p:blipFill>
        <p:spPr>
          <a:xfrm>
            <a:off x="5474862" y="2492896"/>
            <a:ext cx="4158658" cy="3335745"/>
          </a:xfrm>
          <a:prstGeom prst="rect">
            <a:avLst/>
          </a:prstGeom>
        </p:spPr>
      </p:pic>
      <p:sp>
        <p:nvSpPr>
          <p:cNvPr id="7" name="TextBox 6"/>
          <p:cNvSpPr txBox="1"/>
          <p:nvPr/>
        </p:nvSpPr>
        <p:spPr>
          <a:xfrm>
            <a:off x="704528" y="3312772"/>
            <a:ext cx="3600399" cy="646331"/>
          </a:xfrm>
          <a:prstGeom prst="rect">
            <a:avLst/>
          </a:prstGeom>
          <a:noFill/>
        </p:spPr>
        <p:txBody>
          <a:bodyPr wrap="square" rtlCol="0">
            <a:spAutoFit/>
          </a:bodyPr>
          <a:lstStyle/>
          <a:p>
            <a:pPr algn="just"/>
            <a:r>
              <a:rPr lang="en-US" dirty="0"/>
              <a:t>Generator 1 works all year long (in this problem)</a:t>
            </a:r>
          </a:p>
        </p:txBody>
      </p:sp>
      <p:sp>
        <p:nvSpPr>
          <p:cNvPr id="4" name="TextBox 3"/>
          <p:cNvSpPr txBox="1"/>
          <p:nvPr/>
        </p:nvSpPr>
        <p:spPr>
          <a:xfrm rot="16200000">
            <a:off x="4582217" y="3466660"/>
            <a:ext cx="1800200" cy="338554"/>
          </a:xfrm>
          <a:prstGeom prst="rect">
            <a:avLst/>
          </a:prstGeom>
          <a:solidFill>
            <a:schemeClr val="bg1"/>
          </a:solidFill>
        </p:spPr>
        <p:txBody>
          <a:bodyPr wrap="square" rtlCol="0">
            <a:spAutoFit/>
          </a:bodyPr>
          <a:lstStyle/>
          <a:p>
            <a:r>
              <a:rPr lang="fi-FI" sz="1600" dirty="0" smtClean="0"/>
              <a:t>Power, MW</a:t>
            </a:r>
            <a:endParaRPr lang="fi-FI" sz="1600" dirty="0"/>
          </a:p>
        </p:txBody>
      </p:sp>
    </p:spTree>
    <p:extLst>
      <p:ext uri="{BB962C8B-B14F-4D97-AF65-F5344CB8AC3E}">
        <p14:creationId xmlns:p14="http://schemas.microsoft.com/office/powerpoint/2010/main" val="2256480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1384995"/>
          </a:xfrm>
          <a:prstGeom prst="rect">
            <a:avLst/>
          </a:prstGeom>
          <a:noFill/>
        </p:spPr>
        <p:txBody>
          <a:bodyPr wrap="square" rtlCol="0">
            <a:spAutoFit/>
          </a:bodyPr>
          <a:lstStyle/>
          <a:p>
            <a:r>
              <a:rPr lang="fi-FI" sz="1600" dirty="0"/>
              <a:t>c</a:t>
            </a:r>
            <a:r>
              <a:rPr lang="ru-RU" sz="1600" dirty="0"/>
              <a:t>)</a:t>
            </a:r>
            <a:r>
              <a:rPr lang="en-US" sz="1600" dirty="0"/>
              <a:t>. The minimum number of hours each machine is in operation:</a:t>
            </a:r>
          </a:p>
          <a:p>
            <a:endParaRPr lang="en-US" dirty="0"/>
          </a:p>
          <a:p>
            <a:pPr marL="270510" indent="-270510">
              <a:spcAft>
                <a:spcPts val="0"/>
              </a:spcAft>
            </a:pPr>
            <a:r>
              <a:rPr lang="en-US" sz="1600" dirty="0">
                <a:latin typeface="Times New Roman" panose="02020603050405020304" pitchFamily="18" charset="0"/>
                <a:ea typeface="Times New Roman" panose="02020603050405020304" pitchFamily="18" charset="0"/>
              </a:rPr>
              <a:t>This load is supplied by three 10MW generators and it is advantageous to fully load machine </a:t>
            </a:r>
          </a:p>
          <a:p>
            <a:pPr marL="270510" indent="-270510">
              <a:spcAft>
                <a:spcPts val="0"/>
              </a:spcAft>
            </a:pPr>
            <a:r>
              <a:rPr lang="en-US" sz="1600" dirty="0">
                <a:latin typeface="Times New Roman" panose="02020603050405020304" pitchFamily="18" charset="0"/>
                <a:ea typeface="Times New Roman" panose="02020603050405020304" pitchFamily="18" charset="0"/>
              </a:rPr>
              <a:t>before connecting the others. </a:t>
            </a:r>
          </a:p>
          <a:p>
            <a:endParaRPr lang="en-US" dirty="0"/>
          </a:p>
        </p:txBody>
      </p:sp>
      <p:graphicFrame>
        <p:nvGraphicFramePr>
          <p:cNvPr id="10" name="Object 9"/>
          <p:cNvGraphicFramePr>
            <a:graphicFrameLocks noChangeAspect="1"/>
          </p:cNvGraphicFramePr>
          <p:nvPr/>
        </p:nvGraphicFramePr>
        <p:xfrm>
          <a:off x="5313040" y="645120"/>
          <a:ext cx="3736975" cy="409575"/>
        </p:xfrm>
        <a:graphic>
          <a:graphicData uri="http://schemas.openxmlformats.org/presentationml/2006/ole">
            <mc:AlternateContent xmlns:mc="http://schemas.openxmlformats.org/markup-compatibility/2006">
              <mc:Choice xmlns:v="urn:schemas-microsoft-com:vml" Requires="v">
                <p:oleObj spid="_x0000_s41219" name="Kaava" r:id="rId4" imgW="2057400" imgH="228600" progId="Equation.3">
                  <p:embed/>
                </p:oleObj>
              </mc:Choice>
              <mc:Fallback>
                <p:oleObj name="Kaava" r:id="rId4" imgW="2057400" imgH="228600" progId="Equation.3">
                  <p:embed/>
                  <p:pic>
                    <p:nvPicPr>
                      <p:cNvPr id="0" name=""/>
                      <p:cNvPicPr>
                        <a:picLocks noChangeAspect="1" noChangeArrowheads="1"/>
                      </p:cNvPicPr>
                      <p:nvPr/>
                    </p:nvPicPr>
                    <p:blipFill>
                      <a:blip r:embed="rId5"/>
                      <a:srcRect/>
                      <a:stretch>
                        <a:fillRect/>
                      </a:stretch>
                    </p:blipFill>
                    <p:spPr bwMode="auto">
                      <a:xfrm>
                        <a:off x="5313040" y="645120"/>
                        <a:ext cx="3736975" cy="409575"/>
                      </a:xfrm>
                      <a:prstGeom prst="rect">
                        <a:avLst/>
                      </a:prstGeom>
                      <a:noFill/>
                      <a:ln>
                        <a:solidFill>
                          <a:schemeClr val="tx1"/>
                        </a:solidFill>
                      </a:ln>
                    </p:spPr>
                  </p:pic>
                </p:oleObj>
              </mc:Fallback>
            </mc:AlternateContent>
          </a:graphicData>
        </a:graphic>
      </p:graphicFrame>
      <p:sp>
        <p:nvSpPr>
          <p:cNvPr id="7" name="TextBox 6"/>
          <p:cNvSpPr txBox="1"/>
          <p:nvPr/>
        </p:nvSpPr>
        <p:spPr>
          <a:xfrm>
            <a:off x="416496" y="2492896"/>
            <a:ext cx="8280920" cy="369332"/>
          </a:xfrm>
          <a:prstGeom prst="rect">
            <a:avLst/>
          </a:prstGeom>
          <a:no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Generator 2 starts to work only when the load reaches over 10 MW</a:t>
            </a:r>
          </a:p>
        </p:txBody>
      </p:sp>
      <p:graphicFrame>
        <p:nvGraphicFramePr>
          <p:cNvPr id="11" name="Object 10"/>
          <p:cNvGraphicFramePr>
            <a:graphicFrameLocks noChangeAspect="1"/>
          </p:cNvGraphicFramePr>
          <p:nvPr>
            <p:extLst>
              <p:ext uri="{D42A27DB-BD31-4B8C-83A1-F6EECF244321}">
                <p14:modId xmlns:p14="http://schemas.microsoft.com/office/powerpoint/2010/main" val="2466222509"/>
              </p:ext>
            </p:extLst>
          </p:nvPr>
        </p:nvGraphicFramePr>
        <p:xfrm>
          <a:off x="898525" y="3213100"/>
          <a:ext cx="3532188" cy="2952750"/>
        </p:xfrm>
        <a:graphic>
          <a:graphicData uri="http://schemas.openxmlformats.org/presentationml/2006/ole">
            <mc:AlternateContent xmlns:mc="http://schemas.openxmlformats.org/markup-compatibility/2006">
              <mc:Choice xmlns:v="urn:schemas-microsoft-com:vml" Requires="v">
                <p:oleObj spid="_x0000_s41220" name="Equation" r:id="rId6" imgW="2197080" imgH="1841400" progId="Equation.3">
                  <p:embed/>
                </p:oleObj>
              </mc:Choice>
              <mc:Fallback>
                <p:oleObj name="Equation" r:id="rId6" imgW="2197080" imgH="1841400" progId="Equation.3">
                  <p:embed/>
                  <p:pic>
                    <p:nvPicPr>
                      <p:cNvPr id="0" name="Object 7"/>
                      <p:cNvPicPr>
                        <a:picLocks noChangeAspect="1" noChangeArrowheads="1"/>
                      </p:cNvPicPr>
                      <p:nvPr/>
                    </p:nvPicPr>
                    <p:blipFill>
                      <a:blip r:embed="rId7"/>
                      <a:srcRect/>
                      <a:stretch>
                        <a:fillRect/>
                      </a:stretch>
                    </p:blipFill>
                    <p:spPr bwMode="auto">
                      <a:xfrm>
                        <a:off x="898525" y="3213100"/>
                        <a:ext cx="3532188" cy="2952750"/>
                      </a:xfrm>
                      <a:prstGeom prst="rect">
                        <a:avLst/>
                      </a:prstGeom>
                      <a:noFill/>
                    </p:spPr>
                  </p:pic>
                </p:oleObj>
              </mc:Fallback>
            </mc:AlternateContent>
          </a:graphicData>
        </a:graphic>
      </p:graphicFrame>
      <p:pic>
        <p:nvPicPr>
          <p:cNvPr id="12" name="Picture 11"/>
          <p:cNvPicPr>
            <a:picLocks noChangeAspect="1"/>
          </p:cNvPicPr>
          <p:nvPr/>
        </p:nvPicPr>
        <p:blipFill rotWithShape="1">
          <a:blip r:embed="rId8"/>
          <a:srcRect l="4602" t="6485" r="6178"/>
          <a:stretch/>
        </p:blipFill>
        <p:spPr>
          <a:xfrm>
            <a:off x="4808984" y="3023432"/>
            <a:ext cx="4608512" cy="3646455"/>
          </a:xfrm>
          <a:prstGeom prst="rect">
            <a:avLst/>
          </a:prstGeom>
        </p:spPr>
      </p:pic>
      <p:sp>
        <p:nvSpPr>
          <p:cNvPr id="9" name="TextBox 8"/>
          <p:cNvSpPr txBox="1"/>
          <p:nvPr/>
        </p:nvSpPr>
        <p:spPr>
          <a:xfrm rot="16200000">
            <a:off x="3977570" y="4318758"/>
            <a:ext cx="1800200" cy="338554"/>
          </a:xfrm>
          <a:prstGeom prst="rect">
            <a:avLst/>
          </a:prstGeom>
          <a:solidFill>
            <a:schemeClr val="bg1"/>
          </a:solidFill>
        </p:spPr>
        <p:txBody>
          <a:bodyPr wrap="square" rtlCol="0">
            <a:spAutoFit/>
          </a:bodyPr>
          <a:lstStyle/>
          <a:p>
            <a:r>
              <a:rPr lang="fi-FI" sz="1600" dirty="0" smtClean="0"/>
              <a:t>Power, MW</a:t>
            </a:r>
            <a:endParaRPr lang="fi-FI" sz="1600" dirty="0"/>
          </a:p>
        </p:txBody>
      </p:sp>
    </p:spTree>
    <p:extLst>
      <p:ext uri="{BB962C8B-B14F-4D97-AF65-F5344CB8AC3E}">
        <p14:creationId xmlns:p14="http://schemas.microsoft.com/office/powerpoint/2010/main" val="26508477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1384995"/>
          </a:xfrm>
          <a:prstGeom prst="rect">
            <a:avLst/>
          </a:prstGeom>
          <a:noFill/>
        </p:spPr>
        <p:txBody>
          <a:bodyPr wrap="square" rtlCol="0">
            <a:spAutoFit/>
          </a:bodyPr>
          <a:lstStyle/>
          <a:p>
            <a:r>
              <a:rPr lang="fi-FI" sz="1600" dirty="0"/>
              <a:t>c</a:t>
            </a:r>
            <a:r>
              <a:rPr lang="ru-RU" sz="1600" dirty="0"/>
              <a:t>)</a:t>
            </a:r>
            <a:r>
              <a:rPr lang="en-US" sz="1600" dirty="0"/>
              <a:t>. The minimum number of hours each machine is in operation:</a:t>
            </a:r>
          </a:p>
          <a:p>
            <a:endParaRPr lang="en-US" dirty="0"/>
          </a:p>
          <a:p>
            <a:pPr marL="270510" indent="-270510">
              <a:spcAft>
                <a:spcPts val="0"/>
              </a:spcAft>
            </a:pPr>
            <a:r>
              <a:rPr lang="en-US" sz="1600" dirty="0">
                <a:latin typeface="Times New Roman" panose="02020603050405020304" pitchFamily="18" charset="0"/>
                <a:ea typeface="Times New Roman" panose="02020603050405020304" pitchFamily="18" charset="0"/>
              </a:rPr>
              <a:t>This load is supplied by three 10MW generators and it is advantageous to fully load machine </a:t>
            </a:r>
          </a:p>
          <a:p>
            <a:pPr marL="270510" indent="-270510">
              <a:spcAft>
                <a:spcPts val="0"/>
              </a:spcAft>
            </a:pPr>
            <a:r>
              <a:rPr lang="en-US" sz="1600" dirty="0">
                <a:latin typeface="Times New Roman" panose="02020603050405020304" pitchFamily="18" charset="0"/>
                <a:ea typeface="Times New Roman" panose="02020603050405020304" pitchFamily="18" charset="0"/>
              </a:rPr>
              <a:t>before connecting the others. </a:t>
            </a:r>
          </a:p>
          <a:p>
            <a:endParaRPr lang="en-US" dirty="0"/>
          </a:p>
        </p:txBody>
      </p:sp>
      <p:graphicFrame>
        <p:nvGraphicFramePr>
          <p:cNvPr id="10" name="Object 9"/>
          <p:cNvGraphicFramePr>
            <a:graphicFrameLocks noChangeAspect="1"/>
          </p:cNvGraphicFramePr>
          <p:nvPr/>
        </p:nvGraphicFramePr>
        <p:xfrm>
          <a:off x="5313040" y="645120"/>
          <a:ext cx="3736975" cy="409575"/>
        </p:xfrm>
        <a:graphic>
          <a:graphicData uri="http://schemas.openxmlformats.org/presentationml/2006/ole">
            <mc:AlternateContent xmlns:mc="http://schemas.openxmlformats.org/markup-compatibility/2006">
              <mc:Choice xmlns:v="urn:schemas-microsoft-com:vml" Requires="v">
                <p:oleObj spid="_x0000_s42228" name="Kaava" r:id="rId4" imgW="2057400" imgH="228600" progId="Equation.3">
                  <p:embed/>
                </p:oleObj>
              </mc:Choice>
              <mc:Fallback>
                <p:oleObj name="Kaava" r:id="rId4" imgW="2057400" imgH="228600" progId="Equation.3">
                  <p:embed/>
                  <p:pic>
                    <p:nvPicPr>
                      <p:cNvPr id="0" name=""/>
                      <p:cNvPicPr>
                        <a:picLocks noChangeAspect="1" noChangeArrowheads="1"/>
                      </p:cNvPicPr>
                      <p:nvPr/>
                    </p:nvPicPr>
                    <p:blipFill>
                      <a:blip r:embed="rId5"/>
                      <a:srcRect/>
                      <a:stretch>
                        <a:fillRect/>
                      </a:stretch>
                    </p:blipFill>
                    <p:spPr bwMode="auto">
                      <a:xfrm>
                        <a:off x="5313040" y="645120"/>
                        <a:ext cx="3736975" cy="409575"/>
                      </a:xfrm>
                      <a:prstGeom prst="rect">
                        <a:avLst/>
                      </a:prstGeom>
                      <a:noFill/>
                      <a:ln>
                        <a:solidFill>
                          <a:schemeClr val="tx1"/>
                        </a:solidFill>
                      </a:ln>
                    </p:spPr>
                  </p:pic>
                </p:oleObj>
              </mc:Fallback>
            </mc:AlternateContent>
          </a:graphicData>
        </a:graphic>
      </p:graphicFrame>
      <p:sp>
        <p:nvSpPr>
          <p:cNvPr id="7" name="TextBox 6"/>
          <p:cNvSpPr txBox="1"/>
          <p:nvPr/>
        </p:nvSpPr>
        <p:spPr>
          <a:xfrm>
            <a:off x="416496" y="2492896"/>
            <a:ext cx="8280920" cy="369332"/>
          </a:xfrm>
          <a:prstGeom prst="rect">
            <a:avLst/>
          </a:prstGeom>
          <a:no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Generator 3 starts to work only when the load reaches over 20 MW</a:t>
            </a:r>
          </a:p>
        </p:txBody>
      </p:sp>
      <p:graphicFrame>
        <p:nvGraphicFramePr>
          <p:cNvPr id="11" name="Object 10"/>
          <p:cNvGraphicFramePr>
            <a:graphicFrameLocks noChangeAspect="1"/>
          </p:cNvGraphicFramePr>
          <p:nvPr>
            <p:extLst>
              <p:ext uri="{D42A27DB-BD31-4B8C-83A1-F6EECF244321}">
                <p14:modId xmlns:p14="http://schemas.microsoft.com/office/powerpoint/2010/main" val="1487043972"/>
              </p:ext>
            </p:extLst>
          </p:nvPr>
        </p:nvGraphicFramePr>
        <p:xfrm>
          <a:off x="460375" y="3090327"/>
          <a:ext cx="3785357" cy="3074978"/>
        </p:xfrm>
        <a:graphic>
          <a:graphicData uri="http://schemas.openxmlformats.org/presentationml/2006/ole">
            <mc:AlternateContent xmlns:mc="http://schemas.openxmlformats.org/markup-compatibility/2006">
              <mc:Choice xmlns:v="urn:schemas-microsoft-com:vml" Requires="v">
                <p:oleObj spid="_x0000_s42229" name="Equation" r:id="rId6" imgW="2260440" imgH="1841400" progId="Equation.3">
                  <p:embed/>
                </p:oleObj>
              </mc:Choice>
              <mc:Fallback>
                <p:oleObj name="Equation" r:id="rId6" imgW="2260440" imgH="1841400" progId="Equation.3">
                  <p:embed/>
                  <p:pic>
                    <p:nvPicPr>
                      <p:cNvPr id="0" name=""/>
                      <p:cNvPicPr>
                        <a:picLocks noChangeAspect="1" noChangeArrowheads="1"/>
                      </p:cNvPicPr>
                      <p:nvPr/>
                    </p:nvPicPr>
                    <p:blipFill>
                      <a:blip r:embed="rId7"/>
                      <a:srcRect/>
                      <a:stretch>
                        <a:fillRect/>
                      </a:stretch>
                    </p:blipFill>
                    <p:spPr bwMode="auto">
                      <a:xfrm>
                        <a:off x="460375" y="3090327"/>
                        <a:ext cx="3785357" cy="3074978"/>
                      </a:xfrm>
                      <a:prstGeom prst="rect">
                        <a:avLst/>
                      </a:prstGeom>
                      <a:noFill/>
                    </p:spPr>
                  </p:pic>
                </p:oleObj>
              </mc:Fallback>
            </mc:AlternateContent>
          </a:graphicData>
        </a:graphic>
      </p:graphicFrame>
      <p:pic>
        <p:nvPicPr>
          <p:cNvPr id="3" name="Picture 2"/>
          <p:cNvPicPr>
            <a:picLocks noChangeAspect="1"/>
          </p:cNvPicPr>
          <p:nvPr/>
        </p:nvPicPr>
        <p:blipFill rotWithShape="1">
          <a:blip r:embed="rId8"/>
          <a:srcRect l="5100" t="5593" r="6237"/>
          <a:stretch/>
        </p:blipFill>
        <p:spPr>
          <a:xfrm>
            <a:off x="4596334" y="2878730"/>
            <a:ext cx="4673079" cy="3756235"/>
          </a:xfrm>
          <a:prstGeom prst="rect">
            <a:avLst/>
          </a:prstGeom>
        </p:spPr>
      </p:pic>
      <p:sp>
        <p:nvSpPr>
          <p:cNvPr id="9" name="TextBox 8"/>
          <p:cNvSpPr txBox="1"/>
          <p:nvPr/>
        </p:nvSpPr>
        <p:spPr>
          <a:xfrm rot="16200000">
            <a:off x="3801105" y="4155373"/>
            <a:ext cx="1800200" cy="338554"/>
          </a:xfrm>
          <a:prstGeom prst="rect">
            <a:avLst/>
          </a:prstGeom>
          <a:solidFill>
            <a:schemeClr val="bg1"/>
          </a:solidFill>
        </p:spPr>
        <p:txBody>
          <a:bodyPr wrap="square" rtlCol="0">
            <a:spAutoFit/>
          </a:bodyPr>
          <a:lstStyle/>
          <a:p>
            <a:r>
              <a:rPr lang="fi-FI" sz="1600" dirty="0" smtClean="0"/>
              <a:t>Power, MW</a:t>
            </a:r>
            <a:endParaRPr lang="fi-FI" sz="1600" dirty="0"/>
          </a:p>
        </p:txBody>
      </p:sp>
      <p:sp>
        <p:nvSpPr>
          <p:cNvPr id="12" name="TextBox 11"/>
          <p:cNvSpPr txBox="1"/>
          <p:nvPr/>
        </p:nvSpPr>
        <p:spPr>
          <a:xfrm rot="16200000">
            <a:off x="3796789" y="4155373"/>
            <a:ext cx="1800200" cy="338554"/>
          </a:xfrm>
          <a:prstGeom prst="rect">
            <a:avLst/>
          </a:prstGeom>
          <a:solidFill>
            <a:schemeClr val="bg1"/>
          </a:solidFill>
        </p:spPr>
        <p:txBody>
          <a:bodyPr wrap="square" rtlCol="0">
            <a:spAutoFit/>
          </a:bodyPr>
          <a:lstStyle/>
          <a:p>
            <a:r>
              <a:rPr lang="fi-FI" sz="1600" dirty="0" smtClean="0"/>
              <a:t>Power, MW</a:t>
            </a:r>
            <a:endParaRPr lang="fi-FI" sz="1600" dirty="0"/>
          </a:p>
        </p:txBody>
      </p:sp>
    </p:spTree>
    <p:extLst>
      <p:ext uri="{BB962C8B-B14F-4D97-AF65-F5344CB8AC3E}">
        <p14:creationId xmlns:p14="http://schemas.microsoft.com/office/powerpoint/2010/main" val="76634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1384995"/>
          </a:xfrm>
          <a:prstGeom prst="rect">
            <a:avLst/>
          </a:prstGeom>
          <a:noFill/>
        </p:spPr>
        <p:txBody>
          <a:bodyPr wrap="square" rtlCol="0">
            <a:spAutoFit/>
          </a:bodyPr>
          <a:lstStyle/>
          <a:p>
            <a:r>
              <a:rPr lang="fi-FI" sz="1600" dirty="0"/>
              <a:t>c</a:t>
            </a:r>
            <a:r>
              <a:rPr lang="ru-RU" sz="1600" dirty="0"/>
              <a:t>)</a:t>
            </a:r>
            <a:r>
              <a:rPr lang="en-US" sz="1600" dirty="0"/>
              <a:t>. The minimum number of hours each machine is in operation:</a:t>
            </a:r>
          </a:p>
          <a:p>
            <a:endParaRPr lang="en-US" dirty="0"/>
          </a:p>
          <a:p>
            <a:pPr marL="270510" indent="-270510">
              <a:spcAft>
                <a:spcPts val="0"/>
              </a:spcAft>
            </a:pPr>
            <a:r>
              <a:rPr lang="en-US" sz="1600" dirty="0">
                <a:latin typeface="Times New Roman" panose="02020603050405020304" pitchFamily="18" charset="0"/>
                <a:ea typeface="Times New Roman" panose="02020603050405020304" pitchFamily="18" charset="0"/>
              </a:rPr>
              <a:t>This load is supplied by three 10MW generators and it is advantageous to fully load machine </a:t>
            </a:r>
          </a:p>
          <a:p>
            <a:pPr marL="270510" indent="-270510">
              <a:spcAft>
                <a:spcPts val="0"/>
              </a:spcAft>
            </a:pPr>
            <a:r>
              <a:rPr lang="en-US" sz="1600" dirty="0">
                <a:latin typeface="Times New Roman" panose="02020603050405020304" pitchFamily="18" charset="0"/>
                <a:ea typeface="Times New Roman" panose="02020603050405020304" pitchFamily="18" charset="0"/>
              </a:rPr>
              <a:t>before connecting the others. </a:t>
            </a:r>
          </a:p>
          <a:p>
            <a:endParaRPr lang="en-US" dirty="0"/>
          </a:p>
        </p:txBody>
      </p:sp>
      <p:graphicFrame>
        <p:nvGraphicFramePr>
          <p:cNvPr id="10" name="Object 9"/>
          <p:cNvGraphicFramePr>
            <a:graphicFrameLocks noChangeAspect="1"/>
          </p:cNvGraphicFramePr>
          <p:nvPr/>
        </p:nvGraphicFramePr>
        <p:xfrm>
          <a:off x="5313040" y="645120"/>
          <a:ext cx="3736975" cy="409575"/>
        </p:xfrm>
        <a:graphic>
          <a:graphicData uri="http://schemas.openxmlformats.org/presentationml/2006/ole">
            <mc:AlternateContent xmlns:mc="http://schemas.openxmlformats.org/markup-compatibility/2006">
              <mc:Choice xmlns:v="urn:schemas-microsoft-com:vml" Requires="v">
                <p:oleObj spid="_x0000_s43132" name="Kaava" r:id="rId4" imgW="2057400" imgH="228600" progId="Equation.3">
                  <p:embed/>
                </p:oleObj>
              </mc:Choice>
              <mc:Fallback>
                <p:oleObj name="Kaava" r:id="rId4" imgW="2057400" imgH="228600" progId="Equation.3">
                  <p:embed/>
                  <p:pic>
                    <p:nvPicPr>
                      <p:cNvPr id="0" name=""/>
                      <p:cNvPicPr>
                        <a:picLocks noChangeAspect="1" noChangeArrowheads="1"/>
                      </p:cNvPicPr>
                      <p:nvPr/>
                    </p:nvPicPr>
                    <p:blipFill>
                      <a:blip r:embed="rId5"/>
                      <a:srcRect/>
                      <a:stretch>
                        <a:fillRect/>
                      </a:stretch>
                    </p:blipFill>
                    <p:spPr bwMode="auto">
                      <a:xfrm>
                        <a:off x="5313040" y="645120"/>
                        <a:ext cx="3736975" cy="409575"/>
                      </a:xfrm>
                      <a:prstGeom prst="rect">
                        <a:avLst/>
                      </a:prstGeom>
                      <a:noFill/>
                      <a:ln>
                        <a:solidFill>
                          <a:schemeClr val="tx1"/>
                        </a:solidFill>
                      </a:ln>
                    </p:spPr>
                  </p:pic>
                </p:oleObj>
              </mc:Fallback>
            </mc:AlternateContent>
          </a:graphicData>
        </a:graphic>
      </p:graphicFrame>
      <p:sp>
        <p:nvSpPr>
          <p:cNvPr id="7" name="TextBox 6"/>
          <p:cNvSpPr txBox="1"/>
          <p:nvPr/>
        </p:nvSpPr>
        <p:spPr>
          <a:xfrm>
            <a:off x="416496" y="2492896"/>
            <a:ext cx="8280920" cy="369332"/>
          </a:xfrm>
          <a:prstGeom prst="rect">
            <a:avLst/>
          </a:prstGeom>
          <a:no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Generator 3 starts to work only when the load reaches over 20 MW</a:t>
            </a:r>
          </a:p>
        </p:txBody>
      </p:sp>
      <mc:AlternateContent xmlns:mc="http://schemas.openxmlformats.org/markup-compatibility/2006" xmlns:a14="http://schemas.microsoft.com/office/drawing/2010/main">
        <mc:Choice Requires="a14">
          <p:sp>
            <p:nvSpPr>
              <p:cNvPr id="4" name="TextBox 3"/>
              <p:cNvSpPr txBox="1"/>
              <p:nvPr/>
            </p:nvSpPr>
            <p:spPr>
              <a:xfrm>
                <a:off x="1064568" y="3646909"/>
                <a:ext cx="3114409" cy="178510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2200" i="1">
                              <a:latin typeface="Cambria Math" panose="02040503050406030204" pitchFamily="18" charset="0"/>
                              <a:cs typeface="Times New Roman" panose="02020603050405020304" pitchFamily="18" charset="0"/>
                            </a:rPr>
                          </m:ctrlPr>
                        </m:sSubPr>
                        <m:e>
                          <m:r>
                            <m:rPr>
                              <m:sty m:val="p"/>
                            </m:rPr>
                            <a:rPr lang="en-US" sz="2200">
                              <a:latin typeface="Cambria Math" panose="02040503050406030204" pitchFamily="18" charset="0"/>
                              <a:cs typeface="Times New Roman" panose="02020603050405020304" pitchFamily="18" charset="0"/>
                            </a:rPr>
                            <m:t>T</m:t>
                          </m:r>
                        </m:e>
                        <m:sub>
                          <m:r>
                            <a:rPr lang="en-US" sz="2200">
                              <a:latin typeface="Cambria Math" panose="02040503050406030204" pitchFamily="18" charset="0"/>
                              <a:cs typeface="Times New Roman" panose="02020603050405020304" pitchFamily="18" charset="0"/>
                            </a:rPr>
                            <m:t>1</m:t>
                          </m:r>
                        </m:sub>
                      </m:sSub>
                      <m:r>
                        <a:rPr lang="en-US" sz="2200">
                          <a:latin typeface="Cambria Math" panose="02040503050406030204" pitchFamily="18" charset="0"/>
                          <a:cs typeface="Times New Roman" panose="02020603050405020304" pitchFamily="18" charset="0"/>
                        </a:rPr>
                        <m:t>=8760 </m:t>
                      </m:r>
                      <m:r>
                        <m:rPr>
                          <m:sty m:val="p"/>
                        </m:rPr>
                        <a:rPr lang="en-US" sz="2200">
                          <a:latin typeface="Cambria Math" panose="02040503050406030204" pitchFamily="18" charset="0"/>
                          <a:cs typeface="Times New Roman" panose="02020603050405020304" pitchFamily="18" charset="0"/>
                        </a:rPr>
                        <m:t>h</m:t>
                      </m:r>
                    </m:oMath>
                  </m:oMathPara>
                </a14:m>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sSub>
                        <m:sSubPr>
                          <m:ctrlPr>
                            <a:rPr lang="en-US" sz="2200" i="1">
                              <a:latin typeface="Cambria Math" panose="02040503050406030204" pitchFamily="18" charset="0"/>
                              <a:cs typeface="Times New Roman" panose="02020603050405020304" pitchFamily="18" charset="0"/>
                            </a:rPr>
                          </m:ctrlPr>
                        </m:sSubPr>
                        <m:e>
                          <m:r>
                            <m:rPr>
                              <m:sty m:val="p"/>
                            </m:rPr>
                            <a:rPr lang="en-US" sz="2200">
                              <a:latin typeface="Cambria Math" panose="02040503050406030204" pitchFamily="18" charset="0"/>
                              <a:cs typeface="Times New Roman" panose="02020603050405020304" pitchFamily="18" charset="0"/>
                            </a:rPr>
                            <m:t>T</m:t>
                          </m:r>
                        </m:e>
                        <m:sub>
                          <m:r>
                            <a:rPr lang="en-US" sz="2200">
                              <a:latin typeface="Cambria Math" panose="02040503050406030204" pitchFamily="18" charset="0"/>
                              <a:cs typeface="Times New Roman" panose="02020603050405020304" pitchFamily="18" charset="0"/>
                            </a:rPr>
                            <m:t>2</m:t>
                          </m:r>
                        </m:sub>
                      </m:sSub>
                      <m:r>
                        <a:rPr lang="en-US" sz="2200">
                          <a:latin typeface="Cambria Math" panose="02040503050406030204" pitchFamily="18" charset="0"/>
                          <a:cs typeface="Times New Roman" panose="02020603050405020304" pitchFamily="18" charset="0"/>
                        </a:rPr>
                        <m:t>=7135.25 </m:t>
                      </m:r>
                      <m:r>
                        <m:rPr>
                          <m:sty m:val="p"/>
                        </m:rPr>
                        <a:rPr lang="en-US" sz="2200">
                          <a:latin typeface="Cambria Math" panose="02040503050406030204" pitchFamily="18" charset="0"/>
                          <a:cs typeface="Times New Roman" panose="02020603050405020304" pitchFamily="18" charset="0"/>
                        </a:rPr>
                        <m:t>h</m:t>
                      </m:r>
                    </m:oMath>
                  </m:oMathPara>
                </a14:m>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sSub>
                        <m:sSubPr>
                          <m:ctrlPr>
                            <a:rPr lang="en-US" sz="2200" i="1">
                              <a:latin typeface="Cambria Math" panose="02040503050406030204" pitchFamily="18" charset="0"/>
                              <a:cs typeface="Times New Roman" panose="02020603050405020304" pitchFamily="18" charset="0"/>
                            </a:rPr>
                          </m:ctrlPr>
                        </m:sSubPr>
                        <m:e>
                          <m:r>
                            <m:rPr>
                              <m:sty m:val="p"/>
                            </m:rPr>
                            <a:rPr lang="en-US" sz="2200">
                              <a:latin typeface="Cambria Math" panose="02040503050406030204" pitchFamily="18" charset="0"/>
                              <a:cs typeface="Times New Roman" panose="02020603050405020304" pitchFamily="18" charset="0"/>
                            </a:rPr>
                            <m:t>T</m:t>
                          </m:r>
                        </m:e>
                        <m:sub>
                          <m:r>
                            <a:rPr lang="en-US" sz="2200">
                              <a:latin typeface="Cambria Math" panose="02040503050406030204" pitchFamily="18" charset="0"/>
                              <a:cs typeface="Times New Roman" panose="02020603050405020304" pitchFamily="18" charset="0"/>
                            </a:rPr>
                            <m:t>3</m:t>
                          </m:r>
                        </m:sub>
                      </m:sSub>
                      <m:r>
                        <a:rPr lang="en-US" sz="2200">
                          <a:latin typeface="Cambria Math" panose="02040503050406030204" pitchFamily="18" charset="0"/>
                          <a:cs typeface="Times New Roman" panose="02020603050405020304" pitchFamily="18" charset="0"/>
                        </a:rPr>
                        <m:t>=2637.36 </m:t>
                      </m:r>
                      <m:r>
                        <m:rPr>
                          <m:sty m:val="p"/>
                        </m:rPr>
                        <a:rPr lang="en-US" sz="2200">
                          <a:latin typeface="Cambria Math" panose="02040503050406030204" pitchFamily="18" charset="0"/>
                          <a:cs typeface="Times New Roman" panose="02020603050405020304" pitchFamily="18" charset="0"/>
                        </a:rPr>
                        <m:t>h</m:t>
                      </m:r>
                    </m:oMath>
                  </m:oMathPara>
                </a14:m>
                <a:endParaRPr lang="en-US" sz="2200" dirty="0">
                  <a:latin typeface="Times New Roman" panose="02020603050405020304" pitchFamily="18" charset="0"/>
                  <a:cs typeface="Times New Roman" panose="020206030504050203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1064568" y="3646909"/>
                <a:ext cx="3114409" cy="1785104"/>
              </a:xfrm>
              <a:prstGeom prst="rect">
                <a:avLst/>
              </a:prstGeom>
              <a:blipFill rotWithShape="0">
                <a:blip r:embed="rId6"/>
                <a:stretch>
                  <a:fillRect l="-196"/>
                </a:stretch>
              </a:blipFill>
            </p:spPr>
            <p:txBody>
              <a:bodyPr/>
              <a:lstStyle/>
              <a:p>
                <a:r>
                  <a:rPr lang="en-US">
                    <a:noFill/>
                  </a:rPr>
                  <a:t> </a:t>
                </a:r>
              </a:p>
            </p:txBody>
          </p:sp>
        </mc:Fallback>
      </mc:AlternateContent>
      <p:pic>
        <p:nvPicPr>
          <p:cNvPr id="5" name="Picture 4"/>
          <p:cNvPicPr>
            <a:picLocks noChangeAspect="1"/>
          </p:cNvPicPr>
          <p:nvPr/>
        </p:nvPicPr>
        <p:blipFill rotWithShape="1">
          <a:blip r:embed="rId7"/>
          <a:srcRect l="5635" t="2251" r="7075"/>
          <a:stretch/>
        </p:blipFill>
        <p:spPr>
          <a:xfrm>
            <a:off x="4376936" y="2776768"/>
            <a:ext cx="4464496" cy="3774137"/>
          </a:xfrm>
          <a:prstGeom prst="rect">
            <a:avLst/>
          </a:prstGeom>
        </p:spPr>
      </p:pic>
      <p:sp>
        <p:nvSpPr>
          <p:cNvPr id="9" name="TextBox 8"/>
          <p:cNvSpPr txBox="1"/>
          <p:nvPr/>
        </p:nvSpPr>
        <p:spPr>
          <a:xfrm rot="16200000">
            <a:off x="3514239" y="4231831"/>
            <a:ext cx="1800200" cy="338554"/>
          </a:xfrm>
          <a:prstGeom prst="rect">
            <a:avLst/>
          </a:prstGeom>
          <a:solidFill>
            <a:schemeClr val="bg1"/>
          </a:solidFill>
        </p:spPr>
        <p:txBody>
          <a:bodyPr wrap="square" rtlCol="0">
            <a:spAutoFit/>
          </a:bodyPr>
          <a:lstStyle/>
          <a:p>
            <a:r>
              <a:rPr lang="fi-FI" sz="1600" dirty="0" smtClean="0"/>
              <a:t>Power, MW</a:t>
            </a:r>
            <a:endParaRPr lang="fi-FI" sz="1600" dirty="0"/>
          </a:p>
        </p:txBody>
      </p:sp>
    </p:spTree>
    <p:extLst>
      <p:ext uri="{BB962C8B-B14F-4D97-AF65-F5344CB8AC3E}">
        <p14:creationId xmlns:p14="http://schemas.microsoft.com/office/powerpoint/2010/main" val="1147025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4</a:t>
            </a:r>
            <a:endParaRPr lang="en-US" dirty="0"/>
          </a:p>
        </p:txBody>
      </p:sp>
      <p:sp>
        <p:nvSpPr>
          <p:cNvPr id="6" name="AutoShape 4" descr="f_{{Load}}={\frac  {{\text{Average load}}}{{\text{Maximum load in given time perio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460375" y="1350901"/>
            <a:ext cx="9173145" cy="584775"/>
          </a:xfrm>
          <a:prstGeom prst="rect">
            <a:avLst/>
          </a:prstGeom>
          <a:noFill/>
        </p:spPr>
        <p:txBody>
          <a:bodyPr wrap="square" rtlCol="0">
            <a:spAutoFit/>
          </a:bodyPr>
          <a:lstStyle/>
          <a:p>
            <a:r>
              <a:rPr lang="fi-FI" sz="1600" dirty="0"/>
              <a:t>d</a:t>
            </a:r>
            <a:r>
              <a:rPr lang="ru-RU" sz="1600" dirty="0"/>
              <a:t>)</a:t>
            </a:r>
            <a:r>
              <a:rPr lang="en-US" sz="1600" dirty="0"/>
              <a:t>. The approximate peak magnitude of installed load capacity to be cut off to enable two generators to be used:</a:t>
            </a:r>
          </a:p>
        </p:txBody>
      </p:sp>
      <mc:AlternateContent xmlns:mc="http://schemas.openxmlformats.org/markup-compatibility/2006" xmlns:a14="http://schemas.microsoft.com/office/drawing/2010/main">
        <mc:Choice Requires="a14">
          <p:sp>
            <p:nvSpPr>
              <p:cNvPr id="11" name="TextBox 10"/>
              <p:cNvSpPr txBox="1"/>
              <p:nvPr/>
            </p:nvSpPr>
            <p:spPr>
              <a:xfrm>
                <a:off x="619125" y="2276872"/>
                <a:ext cx="7557838" cy="3624005"/>
              </a:xfrm>
              <a:prstGeom prst="rect">
                <a:avLst/>
              </a:prstGeom>
              <a:noFill/>
            </p:spPr>
            <p:txBody>
              <a:bodyPr wrap="none" rtlCol="0">
                <a:spAutoFit/>
              </a:bodyPr>
              <a:lstStyle/>
              <a:p>
                <a:pPr/>
                <a14:m>
                  <m:oMathPara xmlns:m="http://schemas.openxmlformats.org/officeDocument/2006/math">
                    <m:oMathParaPr>
                      <m:jc m:val="left"/>
                    </m:oMathParaPr>
                    <m:oMath xmlns:m="http://schemas.openxmlformats.org/officeDocument/2006/math">
                      <m:r>
                        <a:rPr lang="en-US" sz="2200" b="0" i="1" smtClean="0">
                          <a:latin typeface="Cambria Math" panose="02040503050406030204" pitchFamily="18" charset="0"/>
                        </a:rPr>
                        <m:t>𝑇𝑜𝑡𝑎𝑙</m:t>
                      </m:r>
                      <m:r>
                        <a:rPr lang="en-US" sz="2200" b="0" i="1" smtClean="0">
                          <a:latin typeface="Cambria Math" panose="02040503050406030204" pitchFamily="18" charset="0"/>
                        </a:rPr>
                        <m:t> </m:t>
                      </m:r>
                      <m:r>
                        <a:rPr lang="en-US" sz="2200" b="0" i="1" smtClean="0">
                          <a:latin typeface="Cambria Math" panose="02040503050406030204" pitchFamily="18" charset="0"/>
                        </a:rPr>
                        <m:t>𝑚𝑎𝑔𝑛𝑖𝑡𝑢𝑑𝑒</m:t>
                      </m:r>
                      <m:r>
                        <a:rPr lang="en-US" sz="2200" b="0" i="1" smtClean="0">
                          <a:latin typeface="Cambria Math" panose="02040503050406030204" pitchFamily="18" charset="0"/>
                        </a:rPr>
                        <m:t> </m:t>
                      </m:r>
                      <m:r>
                        <a:rPr lang="en-US" sz="2200" b="0" i="1" smtClean="0">
                          <a:latin typeface="Cambria Math" panose="02040503050406030204" pitchFamily="18" charset="0"/>
                        </a:rPr>
                        <m:t>𝑜𝑓</m:t>
                      </m:r>
                      <m:r>
                        <a:rPr lang="en-US" sz="2200" b="0" i="1" smtClean="0">
                          <a:latin typeface="Cambria Math" panose="02040503050406030204" pitchFamily="18" charset="0"/>
                        </a:rPr>
                        <m:t> </m:t>
                      </m:r>
                      <m:r>
                        <a:rPr lang="en-US" sz="2200" b="0" i="1" smtClean="0">
                          <a:latin typeface="Cambria Math" panose="02040503050406030204" pitchFamily="18" charset="0"/>
                        </a:rPr>
                        <m:t>𝑖𝑛𝑠𝑡𝑎𝑙𝑙𝑒𝑑</m:t>
                      </m:r>
                      <m:r>
                        <a:rPr lang="en-US" sz="2200" b="0" i="1" smtClean="0">
                          <a:latin typeface="Cambria Math" panose="02040503050406030204" pitchFamily="18" charset="0"/>
                        </a:rPr>
                        <m:t> </m:t>
                      </m:r>
                      <m:r>
                        <a:rPr lang="en-US" sz="2200" b="0" i="1" smtClean="0">
                          <a:latin typeface="Cambria Math" panose="02040503050406030204" pitchFamily="18" charset="0"/>
                        </a:rPr>
                        <m:t>𝑙𝑜𝑎𝑑</m:t>
                      </m:r>
                      <m:r>
                        <a:rPr lang="en-US" sz="2200" b="0" i="1" smtClean="0">
                          <a:latin typeface="Cambria Math" panose="02040503050406030204" pitchFamily="18" charset="0"/>
                        </a:rPr>
                        <m:t> </m:t>
                      </m:r>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𝑙</m:t>
                          </m:r>
                        </m:sub>
                      </m:sSub>
                      <m:r>
                        <a:rPr lang="en-US" sz="2200" b="0" i="1" smtClean="0">
                          <a:latin typeface="Cambria Math" panose="02040503050406030204" pitchFamily="18" charset="0"/>
                        </a:rPr>
                        <m:t>=</m:t>
                      </m:r>
                      <m:nary>
                        <m:naryPr>
                          <m:chr m:val="∑"/>
                          <m:ctrlPr>
                            <a:rPr lang="en-US" sz="2200" i="1">
                              <a:latin typeface="Cambria Math" panose="02040503050406030204" pitchFamily="18" charset="0"/>
                            </a:rPr>
                          </m:ctrlPr>
                        </m:naryPr>
                        <m:sub>
                          <m:r>
                            <m:rPr>
                              <m:brk m:alnAt="23"/>
                            </m:rPr>
                            <a:rPr lang="en-US" sz="2200" i="1">
                              <a:latin typeface="Cambria Math" panose="02040503050406030204" pitchFamily="18" charset="0"/>
                            </a:rPr>
                            <m:t>𝑖</m:t>
                          </m:r>
                          <m:r>
                            <a:rPr lang="en-US" sz="2200" i="1">
                              <a:latin typeface="Cambria Math" panose="02040503050406030204" pitchFamily="18" charset="0"/>
                            </a:rPr>
                            <m:t>=1</m:t>
                          </m:r>
                        </m:sub>
                        <m:sup>
                          <m:r>
                            <a:rPr lang="en-US" sz="2200" i="1">
                              <a:latin typeface="Cambria Math" panose="02040503050406030204" pitchFamily="18" charset="0"/>
                            </a:rPr>
                            <m:t>𝑛</m:t>
                          </m:r>
                        </m:sup>
                        <m:e>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𝑖</m:t>
                              </m:r>
                            </m:sub>
                          </m:sSub>
                        </m:e>
                      </m:nary>
                      <m:r>
                        <a:rPr lang="en-US" sz="2200" b="0" i="1" smtClean="0">
                          <a:latin typeface="Cambria Math" panose="02040503050406030204" pitchFamily="18" charset="0"/>
                        </a:rPr>
                        <m:t>=</m:t>
                      </m:r>
                      <m:r>
                        <m:rPr>
                          <m:nor/>
                        </m:rPr>
                        <a:rPr lang="en-US" sz="2200" smtClean="0">
                          <a:latin typeface="Times New Roman" panose="02020603050405020304" pitchFamily="18" charset="0"/>
                          <a:cs typeface="Times New Roman" panose="02020603050405020304" pitchFamily="18" charset="0"/>
                        </a:rPr>
                        <m:t>64</m:t>
                      </m:r>
                      <m:r>
                        <m:rPr>
                          <m:nor/>
                        </m:rPr>
                        <a:rPr lang="fi-FI" sz="2200" b="0" i="0" smtClean="0">
                          <a:latin typeface="Times New Roman" panose="02020603050405020304" pitchFamily="18" charset="0"/>
                          <a:cs typeface="Times New Roman" panose="02020603050405020304" pitchFamily="18" charset="0"/>
                        </a:rPr>
                        <m:t> </m:t>
                      </m:r>
                      <m:r>
                        <m:rPr>
                          <m:nor/>
                        </m:rPr>
                        <a:rPr lang="en-US" sz="2200" smtClean="0">
                          <a:latin typeface="Times New Roman" panose="02020603050405020304" pitchFamily="18" charset="0"/>
                          <a:cs typeface="Times New Roman" panose="02020603050405020304" pitchFamily="18" charset="0"/>
                        </a:rPr>
                        <m:t>746</m:t>
                      </m:r>
                      <m:r>
                        <m:rPr>
                          <m:nor/>
                        </m:rPr>
                        <a:rPr lang="fi-FI" sz="2200" b="0" i="0" smtClean="0">
                          <a:latin typeface="Times New Roman" panose="02020603050405020304" pitchFamily="18" charset="0"/>
                          <a:cs typeface="Times New Roman" panose="02020603050405020304" pitchFamily="18" charset="0"/>
                        </a:rPr>
                        <m:t> </m:t>
                      </m:r>
                      <m:r>
                        <m:rPr>
                          <m:nor/>
                        </m:rPr>
                        <a:rPr lang="en-US" sz="2200" b="0" i="0" smtClean="0">
                          <a:latin typeface="Times New Roman" panose="02020603050405020304" pitchFamily="18" charset="0"/>
                          <a:cs typeface="Times New Roman" panose="02020603050405020304" pitchFamily="18" charset="0"/>
                        </a:rPr>
                        <m:t>kW</m:t>
                      </m:r>
                    </m:oMath>
                  </m:oMathPara>
                </a14:m>
                <a:endParaRPr lang="en-US" sz="2200" b="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2 Generators can deliver 20000 kW</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If Diversity factor is 3, then (</a:t>
                </a:r>
                <a14:m>
                  <m:oMath xmlns:m="http://schemas.openxmlformats.org/officeDocument/2006/math">
                    <m:r>
                      <a:rPr lang="en-US" sz="2200" i="1">
                        <a:latin typeface="Cambria Math" panose="02040503050406030204" pitchFamily="18" charset="0"/>
                      </a:rPr>
                      <m:t>𝑘</m:t>
                    </m:r>
                    <m:r>
                      <a:rPr lang="en-US" sz="2200" i="1">
                        <a:latin typeface="Cambria Math" panose="02040503050406030204" pitchFamily="18" charset="0"/>
                      </a:rPr>
                      <m:t>=</m:t>
                    </m:r>
                    <m:f>
                      <m:fPr>
                        <m:ctrlPr>
                          <a:rPr lang="en-US" sz="2200" i="1">
                            <a:latin typeface="Cambria Math" panose="02040503050406030204" pitchFamily="18" charset="0"/>
                          </a:rPr>
                        </m:ctrlPr>
                      </m:fPr>
                      <m:num>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𝑙</m:t>
                            </m:r>
                          </m:sub>
                        </m:sSub>
                      </m:num>
                      <m:den>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𝑚𝑎𝑥</m:t>
                            </m:r>
                          </m:sub>
                        </m:sSub>
                      </m:den>
                    </m:f>
                    <m:r>
                      <a:rPr lang="en-US" sz="2200" i="1">
                        <a:latin typeface="Cambria Math" panose="02040503050406030204" pitchFamily="18" charset="0"/>
                      </a:rPr>
                      <m:t>=</m:t>
                    </m:r>
                    <m:f>
                      <m:fPr>
                        <m:ctrlPr>
                          <a:rPr lang="en-US" sz="2200" i="1">
                            <a:latin typeface="Cambria Math" panose="02040503050406030204" pitchFamily="18" charset="0"/>
                          </a:rPr>
                        </m:ctrlPr>
                      </m:fPr>
                      <m:num>
                        <m:nary>
                          <m:naryPr>
                            <m:chr m:val="∑"/>
                            <m:ctrlPr>
                              <a:rPr lang="en-US" sz="2200" i="1">
                                <a:latin typeface="Cambria Math" panose="02040503050406030204" pitchFamily="18" charset="0"/>
                              </a:rPr>
                            </m:ctrlPr>
                          </m:naryPr>
                          <m:sub>
                            <m:r>
                              <m:rPr>
                                <m:brk m:alnAt="23"/>
                              </m:rPr>
                              <a:rPr lang="en-US" sz="2200" i="1">
                                <a:latin typeface="Cambria Math" panose="02040503050406030204" pitchFamily="18" charset="0"/>
                              </a:rPr>
                              <m:t>𝑖</m:t>
                            </m:r>
                            <m:r>
                              <a:rPr lang="en-US" sz="2200" i="1">
                                <a:latin typeface="Cambria Math" panose="02040503050406030204" pitchFamily="18" charset="0"/>
                              </a:rPr>
                              <m:t>=1</m:t>
                            </m:r>
                          </m:sub>
                          <m:sup>
                            <m:r>
                              <a:rPr lang="en-US" sz="2200" i="1">
                                <a:latin typeface="Cambria Math" panose="02040503050406030204" pitchFamily="18" charset="0"/>
                              </a:rPr>
                              <m:t>𝑛</m:t>
                            </m:r>
                          </m:sup>
                          <m:e>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𝑖</m:t>
                                </m:r>
                              </m:sub>
                            </m:sSub>
                          </m:e>
                        </m:nary>
                      </m:num>
                      <m:den>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𝑚𝑎𝑥</m:t>
                            </m:r>
                          </m:sub>
                        </m:sSub>
                      </m:den>
                    </m:f>
                  </m:oMath>
                </a14:m>
                <a:r>
                  <a:rPr lang="en-US" sz="2200" dirty="0">
                    <a:latin typeface="Times New Roman" panose="02020603050405020304" pitchFamily="18" charset="0"/>
                    <a:cs typeface="Times New Roman" panose="02020603050405020304" pitchFamily="18" charset="0"/>
                  </a:rPr>
                  <a:t>)</a:t>
                </a:r>
              </a:p>
              <a:p>
                <a:endParaRPr lang="en-US" sz="2200" i="1"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𝑙</m:t>
                          </m:r>
                          <m:r>
                            <a:rPr lang="en-US" sz="2200" b="0" i="1" smtClean="0">
                              <a:latin typeface="Cambria Math" panose="02040503050406030204" pitchFamily="18" charset="0"/>
                            </a:rPr>
                            <m:t>2</m:t>
                          </m:r>
                        </m:sub>
                      </m:sSub>
                      <m:r>
                        <a:rPr lang="en-US" sz="2200" b="0" i="1" smtClean="0">
                          <a:latin typeface="Cambria Math" panose="02040503050406030204" pitchFamily="18" charset="0"/>
                        </a:rPr>
                        <m:t>=3∗20000=60000</m:t>
                      </m:r>
                      <m:r>
                        <m:rPr>
                          <m:sty m:val="p"/>
                        </m:rPr>
                        <a:rPr lang="en-US" sz="2200" b="0" i="0" smtClean="0">
                          <a:latin typeface="Cambria Math" panose="02040503050406030204" pitchFamily="18" charset="0"/>
                        </a:rPr>
                        <m:t>kW</m:t>
                      </m:r>
                    </m:oMath>
                  </m:oMathPara>
                </a14:m>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We would need to cut </a:t>
                </a:r>
                <a14:m>
                  <m:oMath xmlns:m="http://schemas.openxmlformats.org/officeDocument/2006/math">
                    <m:r>
                      <a:rPr lang="en-US" sz="2200" i="1" smtClean="0">
                        <a:latin typeface="Cambria Math" panose="02040503050406030204" pitchFamily="18" charset="0"/>
                        <a:ea typeface="Cambria Math" panose="02040503050406030204" pitchFamily="18" charset="0"/>
                      </a:rPr>
                      <m:t>∆</m:t>
                    </m:r>
                    <m:r>
                      <a:rPr lang="en-US" sz="2200" b="0" i="1" smtClean="0">
                        <a:latin typeface="Cambria Math" panose="02040503050406030204" pitchFamily="18" charset="0"/>
                        <a:ea typeface="Cambria Math" panose="02040503050406030204" pitchFamily="18" charset="0"/>
                      </a:rPr>
                      <m:t>𝑃</m:t>
                    </m:r>
                    <m:r>
                      <a:rPr lang="en-US" sz="2200" b="0" i="1" smtClean="0">
                        <a:latin typeface="Cambria Math" panose="02040503050406030204" pitchFamily="18" charset="0"/>
                        <a:ea typeface="Cambria Math" panose="02040503050406030204" pitchFamily="18" charset="0"/>
                      </a:rPr>
                      <m:t>=</m:t>
                    </m:r>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𝑙</m:t>
                        </m:r>
                      </m:sub>
                    </m:sSub>
                    <m:r>
                      <a:rPr lang="en-US" sz="2200" b="0" i="1" smtClean="0">
                        <a:latin typeface="Cambria Math" panose="02040503050406030204" pitchFamily="18" charset="0"/>
                      </a:rPr>
                      <m:t>−</m:t>
                    </m:r>
                    <m:sSub>
                      <m:sSubPr>
                        <m:ctrlPr>
                          <a:rPr lang="en-US" sz="2200" i="1">
                            <a:latin typeface="Cambria Math" panose="02040503050406030204" pitchFamily="18" charset="0"/>
                          </a:rPr>
                        </m:ctrlPr>
                      </m:sSubPr>
                      <m:e>
                        <m:r>
                          <a:rPr lang="en-US" sz="2200" i="1">
                            <a:latin typeface="Cambria Math" panose="02040503050406030204" pitchFamily="18" charset="0"/>
                          </a:rPr>
                          <m:t>𝑃</m:t>
                        </m:r>
                      </m:e>
                      <m:sub>
                        <m:r>
                          <a:rPr lang="en-US" sz="2200" i="1">
                            <a:latin typeface="Cambria Math" panose="02040503050406030204" pitchFamily="18" charset="0"/>
                          </a:rPr>
                          <m:t>𝑙</m:t>
                        </m:r>
                        <m:r>
                          <a:rPr lang="en-US" sz="2200" i="1">
                            <a:latin typeface="Cambria Math" panose="02040503050406030204" pitchFamily="18" charset="0"/>
                          </a:rPr>
                          <m:t>2</m:t>
                        </m:r>
                      </m:sub>
                    </m:sSub>
                  </m:oMath>
                </a14:m>
                <a:r>
                  <a:rPr lang="en-US" sz="2200" dirty="0">
                    <a:latin typeface="Times New Roman" panose="02020603050405020304" pitchFamily="18" charset="0"/>
                    <a:cs typeface="Times New Roman" panose="02020603050405020304" pitchFamily="18" charset="0"/>
                  </a:rPr>
                  <a:t>=64746-60000=4746 kW</a:t>
                </a:r>
              </a:p>
            </p:txBody>
          </p:sp>
        </mc:Choice>
        <mc:Fallback xmlns="">
          <p:sp>
            <p:nvSpPr>
              <p:cNvPr id="11" name="TextBox 10"/>
              <p:cNvSpPr txBox="1">
                <a:spLocks noRot="1" noChangeAspect="1" noMove="1" noResize="1" noEditPoints="1" noAdjustHandles="1" noChangeArrowheads="1" noChangeShapeType="1" noTextEdit="1"/>
              </p:cNvSpPr>
              <p:nvPr/>
            </p:nvSpPr>
            <p:spPr>
              <a:xfrm>
                <a:off x="619125" y="2276872"/>
                <a:ext cx="7557838" cy="3624005"/>
              </a:xfrm>
              <a:prstGeom prst="rect">
                <a:avLst/>
              </a:prstGeom>
              <a:blipFill>
                <a:blip r:embed="rId3"/>
                <a:stretch>
                  <a:fillRect l="-1049" b="-2525"/>
                </a:stretch>
              </a:blipFill>
            </p:spPr>
            <p:txBody>
              <a:bodyPr/>
              <a:lstStyle/>
              <a:p>
                <a:r>
                  <a:rPr lang="fi-FI">
                    <a:noFill/>
                  </a:rPr>
                  <a:t> </a:t>
                </a:r>
              </a:p>
            </p:txBody>
          </p:sp>
        </mc:Fallback>
      </mc:AlternateContent>
    </p:spTree>
    <p:extLst>
      <p:ext uri="{BB962C8B-B14F-4D97-AF65-F5344CB8AC3E}">
        <p14:creationId xmlns:p14="http://schemas.microsoft.com/office/powerpoint/2010/main" val="1291794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r>
              <a:rPr lang="fi-FI" dirty="0" smtClean="0"/>
              <a:t>: </a:t>
            </a:r>
            <a:r>
              <a:rPr lang="en-US" sz="1800" dirty="0"/>
              <a:t>Transform load </a:t>
            </a:r>
            <a:r>
              <a:rPr lang="en-US" sz="1800" u="sng" dirty="0"/>
              <a:t>S</a:t>
            </a:r>
            <a:r>
              <a:rPr lang="en-US" sz="1800" dirty="0"/>
              <a:t>=(200 + j150) kVA into equivalent resistance and </a:t>
            </a:r>
            <a:r>
              <a:rPr lang="en-US" sz="1800" dirty="0" smtClean="0"/>
              <a:t>reactance</a:t>
            </a:r>
            <a:endParaRPr lang="en-US" dirty="0"/>
          </a:p>
        </p:txBody>
      </p:sp>
      <p:sp>
        <p:nvSpPr>
          <p:cNvPr id="4" name="Content Placeholder 3"/>
          <p:cNvSpPr>
            <a:spLocks noGrp="1"/>
          </p:cNvSpPr>
          <p:nvPr>
            <p:ph idx="1"/>
          </p:nvPr>
        </p:nvSpPr>
        <p:spPr/>
        <p:txBody>
          <a:bodyPr/>
          <a:lstStyle/>
          <a:p>
            <a:r>
              <a:rPr lang="fi-FI" dirty="0" smtClean="0"/>
              <a:t>Three-</a:t>
            </a:r>
            <a:r>
              <a:rPr lang="fi-FI" dirty="0" err="1" smtClean="0"/>
              <a:t>phase</a:t>
            </a:r>
            <a:r>
              <a:rPr lang="fi-FI" dirty="0" smtClean="0"/>
              <a:t> </a:t>
            </a:r>
            <a:r>
              <a:rPr lang="fi-FI" dirty="0"/>
              <a:t>equivalent circuit:</a:t>
            </a:r>
            <a:endParaRPr lang="ru-RU" dirty="0"/>
          </a:p>
        </p:txBody>
      </p:sp>
      <p:graphicFrame>
        <p:nvGraphicFramePr>
          <p:cNvPr id="7" name="Object 6"/>
          <p:cNvGraphicFramePr>
            <a:graphicFrameLocks noChangeAspect="1"/>
          </p:cNvGraphicFramePr>
          <p:nvPr>
            <p:extLst>
              <p:ext uri="{D42A27DB-BD31-4B8C-83A1-F6EECF244321}">
                <p14:modId xmlns:p14="http://schemas.microsoft.com/office/powerpoint/2010/main" val="2979208934"/>
              </p:ext>
            </p:extLst>
          </p:nvPr>
        </p:nvGraphicFramePr>
        <p:xfrm>
          <a:off x="7833320" y="2180386"/>
          <a:ext cx="1311029" cy="1650925"/>
        </p:xfrm>
        <a:graphic>
          <a:graphicData uri="http://schemas.openxmlformats.org/presentationml/2006/ole">
            <mc:AlternateContent xmlns:mc="http://schemas.openxmlformats.org/markup-compatibility/2006">
              <mc:Choice xmlns:v="urn:schemas-microsoft-com:vml" Requires="v">
                <p:oleObj spid="_x0000_s57478" name="Точечный рисунок" r:id="rId4" imgW="1028844" imgH="1295238" progId="Paint.Picture">
                  <p:embed/>
                </p:oleObj>
              </mc:Choice>
              <mc:Fallback>
                <p:oleObj name="Точечный рисунок" r:id="rId4" imgW="1028844" imgH="1295238" progId="Paint.Pictur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33320" y="2180386"/>
                        <a:ext cx="1311029" cy="1650925"/>
                      </a:xfrm>
                      <a:prstGeom prst="rect">
                        <a:avLst/>
                      </a:prstGeom>
                      <a:noFill/>
                      <a:ln>
                        <a:noFill/>
                      </a:ln>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12446924"/>
              </p:ext>
            </p:extLst>
          </p:nvPr>
        </p:nvGraphicFramePr>
        <p:xfrm>
          <a:off x="4090766" y="2237713"/>
          <a:ext cx="3018725" cy="1728192"/>
        </p:xfrm>
        <a:graphic>
          <a:graphicData uri="http://schemas.openxmlformats.org/presentationml/2006/ole">
            <mc:AlternateContent xmlns:mc="http://schemas.openxmlformats.org/markup-compatibility/2006">
              <mc:Choice xmlns:v="urn:schemas-microsoft-com:vml" Requires="v">
                <p:oleObj spid="_x0000_s57479" name="Точечный рисунок" r:id="rId6" imgW="2561905" imgH="1467055" progId="Paint.Picture">
                  <p:embed/>
                </p:oleObj>
              </mc:Choice>
              <mc:Fallback>
                <p:oleObj name="Точечный рисунок" r:id="rId6" imgW="2561905" imgH="1467055" progId="Paint.Picture">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90766" y="2237713"/>
                        <a:ext cx="3018725" cy="1728192"/>
                      </a:xfrm>
                      <a:prstGeom prst="rect">
                        <a:avLst/>
                      </a:prstGeom>
                      <a:noFill/>
                      <a:ln>
                        <a:noFill/>
                      </a:ln>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18548530"/>
              </p:ext>
            </p:extLst>
          </p:nvPr>
        </p:nvGraphicFramePr>
        <p:xfrm>
          <a:off x="1220788" y="2441575"/>
          <a:ext cx="2333625" cy="406400"/>
        </p:xfrm>
        <a:graphic>
          <a:graphicData uri="http://schemas.openxmlformats.org/presentationml/2006/ole">
            <mc:AlternateContent xmlns:mc="http://schemas.openxmlformats.org/markup-compatibility/2006">
              <mc:Choice xmlns:v="urn:schemas-microsoft-com:vml" Requires="v">
                <p:oleObj spid="_x0000_s57480" name="Equation" r:id="rId8" imgW="1180800" imgH="203040" progId="Equation.3">
                  <p:embed/>
                </p:oleObj>
              </mc:Choice>
              <mc:Fallback>
                <p:oleObj name="Equation" r:id="rId8" imgW="1180800" imgH="203040" progId="Equation.3">
                  <p:embed/>
                  <p:pic>
                    <p:nvPicPr>
                      <p:cNvPr id="0" name="Object 18"/>
                      <p:cNvPicPr>
                        <a:picLocks noChangeAspect="1" noChangeArrowheads="1"/>
                      </p:cNvPicPr>
                      <p:nvPr/>
                    </p:nvPicPr>
                    <p:blipFill>
                      <a:blip r:embed="rId9"/>
                      <a:srcRect/>
                      <a:stretch>
                        <a:fillRect/>
                      </a:stretch>
                    </p:blipFill>
                    <p:spPr bwMode="auto">
                      <a:xfrm>
                        <a:off x="1220788" y="2441575"/>
                        <a:ext cx="2333625" cy="406400"/>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852328750"/>
              </p:ext>
            </p:extLst>
          </p:nvPr>
        </p:nvGraphicFramePr>
        <p:xfrm>
          <a:off x="876488" y="3005848"/>
          <a:ext cx="3058547" cy="466558"/>
        </p:xfrm>
        <a:graphic>
          <a:graphicData uri="http://schemas.openxmlformats.org/presentationml/2006/ole">
            <mc:AlternateContent xmlns:mc="http://schemas.openxmlformats.org/markup-compatibility/2006">
              <mc:Choice xmlns:v="urn:schemas-microsoft-com:vml" Requires="v">
                <p:oleObj spid="_x0000_s57481" name="Equation" r:id="rId10" imgW="1688367" imgH="253890" progId="Equation.3">
                  <p:embed/>
                </p:oleObj>
              </mc:Choice>
              <mc:Fallback>
                <p:oleObj name="Equation" r:id="rId10" imgW="1688367" imgH="253890" progId="Equation.3">
                  <p:embed/>
                  <p:pic>
                    <p:nvPicPr>
                      <p:cNvPr id="0" name="Object 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6488" y="3005848"/>
                        <a:ext cx="3058547" cy="466558"/>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844784531"/>
              </p:ext>
            </p:extLst>
          </p:nvPr>
        </p:nvGraphicFramePr>
        <p:xfrm>
          <a:off x="7372707" y="4070710"/>
          <a:ext cx="1840085" cy="716493"/>
        </p:xfrm>
        <a:graphic>
          <a:graphicData uri="http://schemas.openxmlformats.org/presentationml/2006/ole">
            <mc:AlternateContent xmlns:mc="http://schemas.openxmlformats.org/markup-compatibility/2006">
              <mc:Choice xmlns:v="urn:schemas-microsoft-com:vml" Requires="v">
                <p:oleObj spid="_x0000_s57482" name="Equation" r:id="rId12" imgW="1079500" imgH="419100" progId="Equation.3">
                  <p:embed/>
                </p:oleObj>
              </mc:Choice>
              <mc:Fallback>
                <p:oleObj name="Equation" r:id="rId12" imgW="1079500" imgH="419100" progId="Equation.3">
                  <p:embed/>
                  <p:pic>
                    <p:nvPicPr>
                      <p:cNvPr id="0" name="Object 2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72707" y="4070710"/>
                        <a:ext cx="1840085" cy="716493"/>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924033986"/>
              </p:ext>
            </p:extLst>
          </p:nvPr>
        </p:nvGraphicFramePr>
        <p:xfrm>
          <a:off x="7375691" y="4802509"/>
          <a:ext cx="2448272" cy="673275"/>
        </p:xfrm>
        <a:graphic>
          <a:graphicData uri="http://schemas.openxmlformats.org/presentationml/2006/ole">
            <mc:AlternateContent xmlns:mc="http://schemas.openxmlformats.org/markup-compatibility/2006">
              <mc:Choice xmlns:v="urn:schemas-microsoft-com:vml" Requires="v">
                <p:oleObj spid="_x0000_s57483" name="Equation" r:id="rId14" imgW="1524000" imgH="419100" progId="Equation.3">
                  <p:embed/>
                </p:oleObj>
              </mc:Choice>
              <mc:Fallback>
                <p:oleObj name="Equation" r:id="rId14" imgW="1524000" imgH="419100" progId="Equation.3">
                  <p:embed/>
                  <p:pic>
                    <p:nvPicPr>
                      <p:cNvPr id="0" name="Object 2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75691" y="4802509"/>
                        <a:ext cx="2448272" cy="673275"/>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658362789"/>
              </p:ext>
            </p:extLst>
          </p:nvPr>
        </p:nvGraphicFramePr>
        <p:xfrm>
          <a:off x="7372707" y="5391449"/>
          <a:ext cx="2487646" cy="724877"/>
        </p:xfrm>
        <a:graphic>
          <a:graphicData uri="http://schemas.openxmlformats.org/presentationml/2006/ole">
            <mc:AlternateContent xmlns:mc="http://schemas.openxmlformats.org/markup-compatibility/2006">
              <mc:Choice xmlns:v="urn:schemas-microsoft-com:vml" Requires="v">
                <p:oleObj spid="_x0000_s57484" name="Equation" r:id="rId16" imgW="1435100" imgH="419100" progId="Equation.3">
                  <p:embed/>
                </p:oleObj>
              </mc:Choice>
              <mc:Fallback>
                <p:oleObj name="Equation" r:id="rId16" imgW="1435100" imgH="419100" progId="Equation.3">
                  <p:embed/>
                  <p:pic>
                    <p:nvPicPr>
                      <p:cNvPr id="0" name="Object 2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72707" y="5391449"/>
                        <a:ext cx="2487646" cy="724877"/>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048943268"/>
              </p:ext>
            </p:extLst>
          </p:nvPr>
        </p:nvGraphicFramePr>
        <p:xfrm>
          <a:off x="876488" y="4046814"/>
          <a:ext cx="4531782" cy="892624"/>
        </p:xfrm>
        <a:graphic>
          <a:graphicData uri="http://schemas.openxmlformats.org/presentationml/2006/ole">
            <mc:AlternateContent xmlns:mc="http://schemas.openxmlformats.org/markup-compatibility/2006">
              <mc:Choice xmlns:v="urn:schemas-microsoft-com:vml" Requires="v">
                <p:oleObj spid="_x0000_s57485" name="Equation" r:id="rId18" imgW="2514600" imgH="495300" progId="Equation.3">
                  <p:embed/>
                </p:oleObj>
              </mc:Choice>
              <mc:Fallback>
                <p:oleObj name="Equation" r:id="rId18" imgW="2514600" imgH="495300" progId="Equation.3">
                  <p:embed/>
                  <p:pic>
                    <p:nvPicPr>
                      <p:cNvPr id="0" name="Object 2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76488" y="4046814"/>
                        <a:ext cx="4531782" cy="892624"/>
                      </a:xfrm>
                      <a:prstGeom prst="rect">
                        <a:avLst/>
                      </a:prstGeom>
                      <a:noFill/>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589302307"/>
              </p:ext>
            </p:extLst>
          </p:nvPr>
        </p:nvGraphicFramePr>
        <p:xfrm>
          <a:off x="983717" y="5024075"/>
          <a:ext cx="3930155" cy="1292814"/>
        </p:xfrm>
        <a:graphic>
          <a:graphicData uri="http://schemas.openxmlformats.org/presentationml/2006/ole">
            <mc:AlternateContent xmlns:mc="http://schemas.openxmlformats.org/markup-compatibility/2006">
              <mc:Choice xmlns:v="urn:schemas-microsoft-com:vml" Requires="v">
                <p:oleObj spid="_x0000_s57486" name="Equation" r:id="rId20" imgW="2171700" imgH="711200" progId="Equation.3">
                  <p:embed/>
                </p:oleObj>
              </mc:Choice>
              <mc:Fallback>
                <p:oleObj name="Equation" r:id="rId20" imgW="2171700" imgH="711200" progId="Equation.3">
                  <p:embed/>
                  <p:pic>
                    <p:nvPicPr>
                      <p:cNvPr id="0" name="Object 3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983717" y="5024075"/>
                        <a:ext cx="3930155" cy="1292814"/>
                      </a:xfrm>
                      <a:prstGeom prst="rect">
                        <a:avLst/>
                      </a:prstGeom>
                      <a:noFill/>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960999192"/>
              </p:ext>
            </p:extLst>
          </p:nvPr>
        </p:nvGraphicFramePr>
        <p:xfrm>
          <a:off x="7376442" y="6139450"/>
          <a:ext cx="1836350" cy="546533"/>
        </p:xfrm>
        <a:graphic>
          <a:graphicData uri="http://schemas.openxmlformats.org/presentationml/2006/ole">
            <mc:AlternateContent xmlns:mc="http://schemas.openxmlformats.org/markup-compatibility/2006">
              <mc:Choice xmlns:v="urn:schemas-microsoft-com:vml" Requires="v">
                <p:oleObj spid="_x0000_s57487" name="Equation" r:id="rId22" imgW="799753" imgH="241195" progId="Equation.3">
                  <p:embed/>
                </p:oleObj>
              </mc:Choice>
              <mc:Fallback>
                <p:oleObj name="Equation" r:id="rId22" imgW="799753" imgH="241195" progId="Equation.3">
                  <p:embed/>
                  <p:pic>
                    <p:nvPicPr>
                      <p:cNvPr id="0" name="Object 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376442" y="6139450"/>
                        <a:ext cx="1836350" cy="546533"/>
                      </a:xfrm>
                      <a:prstGeom prst="rect">
                        <a:avLst/>
                      </a:prstGeom>
                      <a:noFill/>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819369364"/>
              </p:ext>
            </p:extLst>
          </p:nvPr>
        </p:nvGraphicFramePr>
        <p:xfrm>
          <a:off x="5200541" y="5295192"/>
          <a:ext cx="1263215" cy="1102442"/>
        </p:xfrm>
        <a:graphic>
          <a:graphicData uri="http://schemas.openxmlformats.org/presentationml/2006/ole">
            <mc:AlternateContent xmlns:mc="http://schemas.openxmlformats.org/markup-compatibility/2006">
              <mc:Choice xmlns:v="urn:schemas-microsoft-com:vml" Requires="v">
                <p:oleObj spid="_x0000_s57488" name="Equation" r:id="rId24" imgW="520700" imgH="457200" progId="Equation.3">
                  <p:embed/>
                </p:oleObj>
              </mc:Choice>
              <mc:Fallback>
                <p:oleObj name="Equation" r:id="rId24" imgW="520700" imgH="457200" progId="Equation.3">
                  <p:embed/>
                  <p:pic>
                    <p:nvPicPr>
                      <p:cNvPr id="0" name="Object 3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200541" y="5295192"/>
                        <a:ext cx="1263215" cy="1102442"/>
                      </a:xfrm>
                      <a:prstGeom prst="rect">
                        <a:avLst/>
                      </a:prstGeom>
                      <a:noFill/>
                      <a:ln>
                        <a:solidFill>
                          <a:schemeClr val="tx1"/>
                        </a:solidFill>
                      </a:ln>
                    </p:spPr>
                  </p:pic>
                </p:oleObj>
              </mc:Fallback>
            </mc:AlternateContent>
          </a:graphicData>
        </a:graphic>
      </p:graphicFrame>
    </p:spTree>
    <p:extLst>
      <p:ext uri="{BB962C8B-B14F-4D97-AF65-F5344CB8AC3E}">
        <p14:creationId xmlns:p14="http://schemas.microsoft.com/office/powerpoint/2010/main" val="315044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ru-RU" dirty="0" smtClean="0"/>
              <a:t>1</a:t>
            </a:r>
            <a:r>
              <a:rPr lang="fi-FI" dirty="0" smtClean="0"/>
              <a:t>: </a:t>
            </a:r>
            <a:r>
              <a:rPr lang="en-US" sz="1800" dirty="0"/>
              <a:t>Transform load S=(200 + j150) kVA into equivalent resistance and reactance </a:t>
            </a:r>
          </a:p>
        </p:txBody>
      </p:sp>
      <p:sp>
        <p:nvSpPr>
          <p:cNvPr id="4" name="Content Placeholder 3"/>
          <p:cNvSpPr>
            <a:spLocks noGrp="1"/>
          </p:cNvSpPr>
          <p:nvPr>
            <p:ph idx="1"/>
          </p:nvPr>
        </p:nvSpPr>
        <p:spPr/>
        <p:txBody>
          <a:bodyPr/>
          <a:lstStyle/>
          <a:p>
            <a:r>
              <a:rPr lang="en-US" dirty="0"/>
              <a:t>O</a:t>
            </a:r>
            <a:r>
              <a:rPr lang="fi-FI" dirty="0" smtClean="0"/>
              <a:t>ne-</a:t>
            </a:r>
            <a:r>
              <a:rPr lang="fi-FI" dirty="0" err="1" smtClean="0"/>
              <a:t>phase</a:t>
            </a:r>
            <a:r>
              <a:rPr lang="fi-FI" dirty="0" smtClean="0"/>
              <a:t> </a:t>
            </a:r>
            <a:r>
              <a:rPr lang="fi-FI" dirty="0"/>
              <a:t>equivalent circuit:</a:t>
            </a:r>
            <a:endParaRPr lang="ru-RU" dirty="0"/>
          </a:p>
          <a:p>
            <a:endParaRPr lang="ru-RU" dirty="0"/>
          </a:p>
        </p:txBody>
      </p:sp>
      <p:graphicFrame>
        <p:nvGraphicFramePr>
          <p:cNvPr id="5" name="Object 4"/>
          <p:cNvGraphicFramePr>
            <a:graphicFrameLocks noChangeAspect="1"/>
          </p:cNvGraphicFramePr>
          <p:nvPr>
            <p:extLst>
              <p:ext uri="{D42A27DB-BD31-4B8C-83A1-F6EECF244321}">
                <p14:modId xmlns:p14="http://schemas.microsoft.com/office/powerpoint/2010/main" val="2891373224"/>
              </p:ext>
            </p:extLst>
          </p:nvPr>
        </p:nvGraphicFramePr>
        <p:xfrm>
          <a:off x="2792760" y="2348880"/>
          <a:ext cx="3930945" cy="1559646"/>
        </p:xfrm>
        <a:graphic>
          <a:graphicData uri="http://schemas.openxmlformats.org/presentationml/2006/ole">
            <mc:AlternateContent xmlns:mc="http://schemas.openxmlformats.org/markup-compatibility/2006">
              <mc:Choice xmlns:v="urn:schemas-microsoft-com:vml" Requires="v">
                <p:oleObj spid="_x0000_s46290" name="Точечный рисунок" r:id="rId4" imgW="2352381" imgH="933580" progId="Paint.Picture">
                  <p:embed/>
                </p:oleObj>
              </mc:Choice>
              <mc:Fallback>
                <p:oleObj name="Точечный рисунок" r:id="rId4" imgW="2352381" imgH="933580" progId="Paint.Picture">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2760" y="2348880"/>
                        <a:ext cx="3930945" cy="1559646"/>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54934096"/>
              </p:ext>
            </p:extLst>
          </p:nvPr>
        </p:nvGraphicFramePr>
        <p:xfrm>
          <a:off x="3106738" y="4238625"/>
          <a:ext cx="3389312" cy="1489075"/>
        </p:xfrm>
        <a:graphic>
          <a:graphicData uri="http://schemas.openxmlformats.org/presentationml/2006/ole">
            <mc:AlternateContent xmlns:mc="http://schemas.openxmlformats.org/markup-compatibility/2006">
              <mc:Choice xmlns:v="urn:schemas-microsoft-com:vml" Requires="v">
                <p:oleObj spid="_x0000_s46291" name="Equation" r:id="rId6" imgW="1447560" imgH="634680" progId="Equation.3">
                  <p:embed/>
                </p:oleObj>
              </mc:Choice>
              <mc:Fallback>
                <p:oleObj name="Equation" r:id="rId6" imgW="1447560" imgH="634680" progId="Equation.3">
                  <p:embed/>
                  <p:pic>
                    <p:nvPicPr>
                      <p:cNvPr id="0" name="Object 4"/>
                      <p:cNvPicPr>
                        <a:picLocks noChangeAspect="1" noChangeArrowheads="1"/>
                      </p:cNvPicPr>
                      <p:nvPr/>
                    </p:nvPicPr>
                    <p:blipFill>
                      <a:blip r:embed="rId7"/>
                      <a:srcRect/>
                      <a:stretch>
                        <a:fillRect/>
                      </a:stretch>
                    </p:blipFill>
                    <p:spPr bwMode="auto">
                      <a:xfrm>
                        <a:off x="3106738" y="4238625"/>
                        <a:ext cx="3389312" cy="1489075"/>
                      </a:xfrm>
                      <a:prstGeom prst="rect">
                        <a:avLst/>
                      </a:prstGeom>
                      <a:noFill/>
                    </p:spPr>
                  </p:pic>
                </p:oleObj>
              </mc:Fallback>
            </mc:AlternateContent>
          </a:graphicData>
        </a:graphic>
      </p:graphicFrame>
    </p:spTree>
    <p:extLst>
      <p:ext uri="{BB962C8B-B14F-4D97-AF65-F5344CB8AC3E}">
        <p14:creationId xmlns:p14="http://schemas.microsoft.com/office/powerpoint/2010/main" val="31005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ru-RU" dirty="0" smtClean="0"/>
              <a:t>1</a:t>
            </a:r>
            <a:r>
              <a:rPr lang="fi-FI" dirty="0" smtClean="0"/>
              <a:t>: </a:t>
            </a:r>
            <a:r>
              <a:rPr lang="en-US" sz="1800" dirty="0"/>
              <a:t>Transform load </a:t>
            </a:r>
            <a:r>
              <a:rPr lang="en-US" sz="1800" u="sng" dirty="0"/>
              <a:t>S</a:t>
            </a:r>
            <a:r>
              <a:rPr lang="en-US" sz="1800" dirty="0"/>
              <a:t>=(200 + j150) kVA into equivalent resistance and reactance</a:t>
            </a:r>
          </a:p>
        </p:txBody>
      </p:sp>
      <p:sp>
        <p:nvSpPr>
          <p:cNvPr id="4" name="Content Placeholder 3"/>
          <p:cNvSpPr>
            <a:spLocks noGrp="1"/>
          </p:cNvSpPr>
          <p:nvPr>
            <p:ph idx="1"/>
          </p:nvPr>
        </p:nvSpPr>
        <p:spPr/>
        <p:txBody>
          <a:bodyPr/>
          <a:lstStyle/>
          <a:p>
            <a:r>
              <a:rPr lang="en-US" dirty="0"/>
              <a:t>a</a:t>
            </a:r>
            <a:r>
              <a:rPr lang="en-US" dirty="0" smtClean="0"/>
              <a:t>) </a:t>
            </a:r>
            <a:r>
              <a:rPr lang="en-US" dirty="0"/>
              <a:t>In series:</a:t>
            </a:r>
            <a:endParaRPr lang="ru-RU" dirty="0"/>
          </a:p>
          <a:p>
            <a:endParaRPr lang="ru-RU" dirty="0"/>
          </a:p>
        </p:txBody>
      </p:sp>
      <p:graphicFrame>
        <p:nvGraphicFramePr>
          <p:cNvPr id="3" name="Object 2"/>
          <p:cNvGraphicFramePr>
            <a:graphicFrameLocks noChangeAspect="1"/>
          </p:cNvGraphicFramePr>
          <p:nvPr>
            <p:extLst>
              <p:ext uri="{D42A27DB-BD31-4B8C-83A1-F6EECF244321}">
                <p14:modId xmlns:p14="http://schemas.microsoft.com/office/powerpoint/2010/main" val="3008253543"/>
              </p:ext>
            </p:extLst>
          </p:nvPr>
        </p:nvGraphicFramePr>
        <p:xfrm>
          <a:off x="3080792" y="1708682"/>
          <a:ext cx="4330946" cy="1728814"/>
        </p:xfrm>
        <a:graphic>
          <a:graphicData uri="http://schemas.openxmlformats.org/presentationml/2006/ole">
            <mc:AlternateContent xmlns:mc="http://schemas.openxmlformats.org/markup-compatibility/2006">
              <mc:Choice xmlns:v="urn:schemas-microsoft-com:vml" Requires="v">
                <p:oleObj spid="_x0000_s47735" name="Точечный рисунок" r:id="rId4" imgW="2314286" imgH="923810" progId="Paint.Picture">
                  <p:embed/>
                </p:oleObj>
              </mc:Choice>
              <mc:Fallback>
                <p:oleObj name="Точечный рисунок" r:id="rId4" imgW="2314286" imgH="923810" progId="Paint.Picture">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0792" y="1708682"/>
                        <a:ext cx="4330946" cy="1728814"/>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69271739"/>
              </p:ext>
            </p:extLst>
          </p:nvPr>
        </p:nvGraphicFramePr>
        <p:xfrm>
          <a:off x="7769703" y="2423884"/>
          <a:ext cx="1741802" cy="507107"/>
        </p:xfrm>
        <a:graphic>
          <a:graphicData uri="http://schemas.openxmlformats.org/presentationml/2006/ole">
            <mc:AlternateContent xmlns:mc="http://schemas.openxmlformats.org/markup-compatibility/2006">
              <mc:Choice xmlns:v="urn:schemas-microsoft-com:vml" Requires="v">
                <p:oleObj spid="_x0000_s47736" name="Equation" r:id="rId6" imgW="748975" imgH="215806" progId="Equation.3">
                  <p:embed/>
                </p:oleObj>
              </mc:Choice>
              <mc:Fallback>
                <p:oleObj name="Equation" r:id="rId6" imgW="748975" imgH="215806"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69703" y="2423884"/>
                        <a:ext cx="1741802" cy="507107"/>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550951467"/>
              </p:ext>
            </p:extLst>
          </p:nvPr>
        </p:nvGraphicFramePr>
        <p:xfrm>
          <a:off x="1524756" y="2357136"/>
          <a:ext cx="949464" cy="828623"/>
        </p:xfrm>
        <a:graphic>
          <a:graphicData uri="http://schemas.openxmlformats.org/presentationml/2006/ole">
            <mc:AlternateContent xmlns:mc="http://schemas.openxmlformats.org/markup-compatibility/2006">
              <mc:Choice xmlns:v="urn:schemas-microsoft-com:vml" Requires="v">
                <p:oleObj spid="_x0000_s47737" name="Equation" r:id="rId8" imgW="520700" imgH="457200" progId="Equation.3">
                  <p:embed/>
                </p:oleObj>
              </mc:Choice>
              <mc:Fallback>
                <p:oleObj name="Equation" r:id="rId8" imgW="520700" imgH="45720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756" y="2357136"/>
                        <a:ext cx="949464" cy="828623"/>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97323239"/>
              </p:ext>
            </p:extLst>
          </p:nvPr>
        </p:nvGraphicFramePr>
        <p:xfrm>
          <a:off x="1721973" y="3481809"/>
          <a:ext cx="6508144" cy="880412"/>
        </p:xfrm>
        <a:graphic>
          <a:graphicData uri="http://schemas.openxmlformats.org/presentationml/2006/ole">
            <mc:AlternateContent xmlns:mc="http://schemas.openxmlformats.org/markup-compatibility/2006">
              <mc:Choice xmlns:v="urn:schemas-microsoft-com:vml" Requires="v">
                <p:oleObj spid="_x0000_s47738" name="Equation" r:id="rId10" imgW="3594100" imgH="482600" progId="Equation.3">
                  <p:embed/>
                </p:oleObj>
              </mc:Choice>
              <mc:Fallback>
                <p:oleObj name="Equation" r:id="rId10" imgW="3594100" imgH="4826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21973" y="3481809"/>
                        <a:ext cx="6508144" cy="880412"/>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3408738"/>
              </p:ext>
            </p:extLst>
          </p:nvPr>
        </p:nvGraphicFramePr>
        <p:xfrm>
          <a:off x="2098675" y="4419600"/>
          <a:ext cx="5575300" cy="965200"/>
        </p:xfrm>
        <a:graphic>
          <a:graphicData uri="http://schemas.openxmlformats.org/presentationml/2006/ole">
            <mc:AlternateContent xmlns:mc="http://schemas.openxmlformats.org/markup-compatibility/2006">
              <mc:Choice xmlns:v="urn:schemas-microsoft-com:vml" Requires="v">
                <p:oleObj spid="_x0000_s47739" name="Equation" r:id="rId12" imgW="3022560" imgH="533160" progId="Equation.3">
                  <p:embed/>
                </p:oleObj>
              </mc:Choice>
              <mc:Fallback>
                <p:oleObj name="Equation" r:id="rId12" imgW="3022560" imgH="533160" progId="Equation.3">
                  <p:embed/>
                  <p:pic>
                    <p:nvPicPr>
                      <p:cNvPr id="0" name="Object 6"/>
                      <p:cNvPicPr>
                        <a:picLocks noChangeAspect="1" noChangeArrowheads="1"/>
                      </p:cNvPicPr>
                      <p:nvPr/>
                    </p:nvPicPr>
                    <p:blipFill>
                      <a:blip r:embed="rId13"/>
                      <a:srcRect/>
                      <a:stretch>
                        <a:fillRect/>
                      </a:stretch>
                    </p:blipFill>
                    <p:spPr bwMode="auto">
                      <a:xfrm>
                        <a:off x="2098675" y="4419600"/>
                        <a:ext cx="5575300" cy="965200"/>
                      </a:xfrm>
                      <a:prstGeom prst="rect">
                        <a:avLst/>
                      </a:prstGeom>
                      <a:noFill/>
                      <a:ln>
                        <a:solidFill>
                          <a:srgbClr val="FF0000"/>
                        </a:solidFill>
                      </a:ln>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552012394"/>
              </p:ext>
            </p:extLst>
          </p:nvPr>
        </p:nvGraphicFramePr>
        <p:xfrm>
          <a:off x="2136775" y="5430838"/>
          <a:ext cx="5478463" cy="965200"/>
        </p:xfrm>
        <a:graphic>
          <a:graphicData uri="http://schemas.openxmlformats.org/presentationml/2006/ole">
            <mc:AlternateContent xmlns:mc="http://schemas.openxmlformats.org/markup-compatibility/2006">
              <mc:Choice xmlns:v="urn:schemas-microsoft-com:vml" Requires="v">
                <p:oleObj spid="_x0000_s47740" name="Equation" r:id="rId14" imgW="3022560" imgH="533160" progId="Equation.3">
                  <p:embed/>
                </p:oleObj>
              </mc:Choice>
              <mc:Fallback>
                <p:oleObj name="Equation" r:id="rId14" imgW="3022560" imgH="533160" progId="Equation.3">
                  <p:embed/>
                  <p:pic>
                    <p:nvPicPr>
                      <p:cNvPr id="0" name="Object 5"/>
                      <p:cNvPicPr>
                        <a:picLocks noChangeAspect="1" noChangeArrowheads="1"/>
                      </p:cNvPicPr>
                      <p:nvPr/>
                    </p:nvPicPr>
                    <p:blipFill>
                      <a:blip r:embed="rId15"/>
                      <a:srcRect/>
                      <a:stretch>
                        <a:fillRect/>
                      </a:stretch>
                    </p:blipFill>
                    <p:spPr bwMode="auto">
                      <a:xfrm>
                        <a:off x="2136775" y="5430838"/>
                        <a:ext cx="5478463" cy="965200"/>
                      </a:xfrm>
                      <a:prstGeom prst="rect">
                        <a:avLst/>
                      </a:prstGeom>
                      <a:noFill/>
                      <a:ln>
                        <a:solidFill>
                          <a:srgbClr val="FF0000"/>
                        </a:solidFill>
                      </a:ln>
                    </p:spPr>
                  </p:pic>
                </p:oleObj>
              </mc:Fallback>
            </mc:AlternateContent>
          </a:graphicData>
        </a:graphic>
      </p:graphicFrame>
      <p:sp>
        <p:nvSpPr>
          <p:cNvPr id="13" name="Rectangle 9"/>
          <p:cNvSpPr>
            <a:spLocks noChangeArrowheads="1"/>
          </p:cNvSpPr>
          <p:nvPr/>
        </p:nvSpPr>
        <p:spPr bwMode="auto">
          <a:xfrm>
            <a:off x="981025" y="2810317"/>
            <a:ext cx="10598571" cy="8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4" name="Rectangle 10"/>
          <p:cNvSpPr>
            <a:spLocks noChangeArrowheads="1"/>
          </p:cNvSpPr>
          <p:nvPr/>
        </p:nvSpPr>
        <p:spPr bwMode="auto">
          <a:xfrm flipV="1">
            <a:off x="981025" y="3857389"/>
            <a:ext cx="1059857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ru-RU" altLang="ru-RU"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15" name="Rectangle 11"/>
          <p:cNvSpPr>
            <a:spLocks noChangeArrowheads="1"/>
          </p:cNvSpPr>
          <p:nvPr/>
        </p:nvSpPr>
        <p:spPr bwMode="auto">
          <a:xfrm>
            <a:off x="981025" y="4210492"/>
            <a:ext cx="10598571" cy="8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6" name="Rectangle 12"/>
          <p:cNvSpPr>
            <a:spLocks noChangeArrowheads="1"/>
          </p:cNvSpPr>
          <p:nvPr/>
        </p:nvSpPr>
        <p:spPr bwMode="auto">
          <a:xfrm>
            <a:off x="981025" y="5162992"/>
            <a:ext cx="10598571" cy="8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7" name="TextBox 16"/>
          <p:cNvSpPr txBox="1"/>
          <p:nvPr/>
        </p:nvSpPr>
        <p:spPr>
          <a:xfrm>
            <a:off x="1317349" y="6442076"/>
            <a:ext cx="6912768" cy="369332"/>
          </a:xfrm>
          <a:prstGeom prst="rect">
            <a:avLst/>
          </a:prstGeom>
          <a:noFill/>
        </p:spPr>
        <p:txBody>
          <a:bodyPr wrap="square" rtlCol="0">
            <a:spAutoFit/>
          </a:bodyPr>
          <a:lstStyle/>
          <a:p>
            <a:r>
              <a:rPr lang="en-US" dirty="0" smtClean="0"/>
              <a:t>Note: Reactance </a:t>
            </a:r>
            <a:r>
              <a:rPr lang="en-US" dirty="0"/>
              <a:t>takes inductive reactive </a:t>
            </a:r>
            <a:r>
              <a:rPr lang="en-US" dirty="0" smtClean="0"/>
              <a:t>power</a:t>
            </a:r>
            <a:r>
              <a:rPr lang="en-US" dirty="0" smtClean="0">
                <a:sym typeface="Wingdings" panose="05000000000000000000" pitchFamily="2" charset="2"/>
              </a:rPr>
              <a:t>  (</a:t>
            </a:r>
            <a:r>
              <a:rPr lang="en-US" dirty="0" smtClean="0"/>
              <a:t>Q </a:t>
            </a:r>
            <a:r>
              <a:rPr lang="en-US" dirty="0"/>
              <a:t>&gt; </a:t>
            </a:r>
            <a:r>
              <a:rPr lang="en-US" dirty="0" smtClean="0"/>
              <a:t>0)</a:t>
            </a:r>
            <a:endParaRPr lang="ru-RU" dirty="0"/>
          </a:p>
        </p:txBody>
      </p:sp>
    </p:spTree>
    <p:extLst>
      <p:ext uri="{BB962C8B-B14F-4D97-AF65-F5344CB8AC3E}">
        <p14:creationId xmlns:p14="http://schemas.microsoft.com/office/powerpoint/2010/main" val="270627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705390009"/>
              </p:ext>
            </p:extLst>
          </p:nvPr>
        </p:nvGraphicFramePr>
        <p:xfrm>
          <a:off x="5192905" y="1006331"/>
          <a:ext cx="3816424" cy="1992877"/>
        </p:xfrm>
        <a:graphic>
          <a:graphicData uri="http://schemas.openxmlformats.org/presentationml/2006/ole">
            <mc:AlternateContent xmlns:mc="http://schemas.openxmlformats.org/markup-compatibility/2006">
              <mc:Choice xmlns:v="urn:schemas-microsoft-com:vml" Requires="v">
                <p:oleObj spid="_x0000_s48669" name="Точечный рисунок" r:id="rId4" imgW="2790476" imgH="1457143" progId="Paint.Picture">
                  <p:embed/>
                </p:oleObj>
              </mc:Choice>
              <mc:Fallback>
                <p:oleObj name="Точечный рисунок" r:id="rId4" imgW="2790476" imgH="1457143" progId="Paint.Picture">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2905" y="1006331"/>
                        <a:ext cx="3816424" cy="1992877"/>
                      </a:xfrm>
                      <a:prstGeom prst="rect">
                        <a:avLst/>
                      </a:prstGeom>
                      <a:noFill/>
                      <a:ln>
                        <a:noFill/>
                      </a:ln>
                    </p:spPr>
                  </p:pic>
                </p:oleObj>
              </mc:Fallback>
            </mc:AlternateContent>
          </a:graphicData>
        </a:graphic>
      </p:graphicFrame>
      <p:sp>
        <p:nvSpPr>
          <p:cNvPr id="2" name="Title 1"/>
          <p:cNvSpPr>
            <a:spLocks noGrp="1"/>
          </p:cNvSpPr>
          <p:nvPr>
            <p:ph type="title"/>
          </p:nvPr>
        </p:nvSpPr>
        <p:spPr/>
        <p:txBody>
          <a:bodyPr/>
          <a:lstStyle/>
          <a:p>
            <a:r>
              <a:rPr lang="en-US" dirty="0"/>
              <a:t>Question </a:t>
            </a:r>
            <a:r>
              <a:rPr lang="ru-RU" dirty="0"/>
              <a:t>1</a:t>
            </a:r>
            <a:r>
              <a:rPr lang="fi-FI" dirty="0"/>
              <a:t>: </a:t>
            </a:r>
            <a:r>
              <a:rPr lang="en-US" sz="1800" dirty="0"/>
              <a:t>Transform load </a:t>
            </a:r>
            <a:r>
              <a:rPr lang="en-US" sz="1800" u="sng" dirty="0"/>
              <a:t>S</a:t>
            </a:r>
            <a:r>
              <a:rPr lang="en-US" sz="1800" dirty="0"/>
              <a:t>=(200 + j150) kVA into equivalent resistance and reactance</a:t>
            </a:r>
            <a:endParaRPr lang="en-US" dirty="0"/>
          </a:p>
        </p:txBody>
      </p:sp>
      <p:sp>
        <p:nvSpPr>
          <p:cNvPr id="4" name="Content Placeholder 3"/>
          <p:cNvSpPr>
            <a:spLocks noGrp="1"/>
          </p:cNvSpPr>
          <p:nvPr>
            <p:ph idx="1"/>
          </p:nvPr>
        </p:nvSpPr>
        <p:spPr/>
        <p:txBody>
          <a:bodyPr/>
          <a:lstStyle/>
          <a:p>
            <a:r>
              <a:rPr lang="en-US" dirty="0"/>
              <a:t>b). In parallel</a:t>
            </a:r>
            <a:r>
              <a:rPr lang="fi-FI" dirty="0"/>
              <a:t>:</a:t>
            </a:r>
            <a:endParaRPr lang="ru-RU" dirty="0"/>
          </a:p>
          <a:p>
            <a:endParaRPr lang="ru-RU" dirty="0"/>
          </a:p>
        </p:txBody>
      </p:sp>
      <p:graphicFrame>
        <p:nvGraphicFramePr>
          <p:cNvPr id="21" name="Object 20"/>
          <p:cNvGraphicFramePr>
            <a:graphicFrameLocks noChangeAspect="1"/>
          </p:cNvGraphicFramePr>
          <p:nvPr>
            <p:extLst>
              <p:ext uri="{D42A27DB-BD31-4B8C-83A1-F6EECF244321}">
                <p14:modId xmlns:p14="http://schemas.microsoft.com/office/powerpoint/2010/main" val="790769469"/>
              </p:ext>
            </p:extLst>
          </p:nvPr>
        </p:nvGraphicFramePr>
        <p:xfrm>
          <a:off x="992560" y="3521412"/>
          <a:ext cx="2520280" cy="1211673"/>
        </p:xfrm>
        <a:graphic>
          <a:graphicData uri="http://schemas.openxmlformats.org/presentationml/2006/ole">
            <mc:AlternateContent xmlns:mc="http://schemas.openxmlformats.org/markup-compatibility/2006">
              <mc:Choice xmlns:v="urn:schemas-microsoft-com:vml" Requires="v">
                <p:oleObj spid="_x0000_s48670" name="Equation" r:id="rId6" imgW="1485900" imgH="711200" progId="Equation.3">
                  <p:embed/>
                </p:oleObj>
              </mc:Choice>
              <mc:Fallback>
                <p:oleObj name="Equation" r:id="rId6" imgW="1485900" imgH="711200" progId="Equation.3">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2560" y="3521412"/>
                        <a:ext cx="2520280" cy="1211673"/>
                      </a:xfrm>
                      <a:prstGeom prst="rect">
                        <a:avLst/>
                      </a:prstGeom>
                      <a:noFill/>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36674487"/>
              </p:ext>
            </p:extLst>
          </p:nvPr>
        </p:nvGraphicFramePr>
        <p:xfrm>
          <a:off x="3912953" y="3499987"/>
          <a:ext cx="2583072" cy="1218430"/>
        </p:xfrm>
        <a:graphic>
          <a:graphicData uri="http://schemas.openxmlformats.org/presentationml/2006/ole">
            <mc:AlternateContent xmlns:mc="http://schemas.openxmlformats.org/markup-compatibility/2006">
              <mc:Choice xmlns:v="urn:schemas-microsoft-com:vml" Requires="v">
                <p:oleObj spid="_x0000_s48671" name="Equation" r:id="rId8" imgW="1511300" imgH="711200" progId="Equation.3">
                  <p:embed/>
                </p:oleObj>
              </mc:Choice>
              <mc:Fallback>
                <p:oleObj name="Equation" r:id="rId8" imgW="1511300" imgH="711200" progId="Equation.3">
                  <p:embed/>
                  <p:pic>
                    <p:nvPicPr>
                      <p:cNvPr id="0" name="Object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12953" y="3499987"/>
                        <a:ext cx="2583072" cy="1218430"/>
                      </a:xfrm>
                      <a:prstGeom prst="rect">
                        <a:avLst/>
                      </a:prstGeom>
                      <a:noFill/>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391703449"/>
              </p:ext>
            </p:extLst>
          </p:nvPr>
        </p:nvGraphicFramePr>
        <p:xfrm>
          <a:off x="1194569" y="4960216"/>
          <a:ext cx="3368675" cy="855663"/>
        </p:xfrm>
        <a:graphic>
          <a:graphicData uri="http://schemas.openxmlformats.org/presentationml/2006/ole">
            <mc:AlternateContent xmlns:mc="http://schemas.openxmlformats.org/markup-compatibility/2006">
              <mc:Choice xmlns:v="urn:schemas-microsoft-com:vml" Requires="v">
                <p:oleObj spid="_x0000_s48672" name="Equation" r:id="rId10" imgW="1587240" imgH="406080" progId="Equation.3">
                  <p:embed/>
                </p:oleObj>
              </mc:Choice>
              <mc:Fallback>
                <p:oleObj name="Equation" r:id="rId10" imgW="1587240" imgH="406080" progId="Equation.3">
                  <p:embed/>
                  <p:pic>
                    <p:nvPicPr>
                      <p:cNvPr id="0" name="Object 22"/>
                      <p:cNvPicPr>
                        <a:picLocks noChangeAspect="1" noChangeArrowheads="1"/>
                      </p:cNvPicPr>
                      <p:nvPr/>
                    </p:nvPicPr>
                    <p:blipFill>
                      <a:blip r:embed="rId11"/>
                      <a:srcRect/>
                      <a:stretch>
                        <a:fillRect/>
                      </a:stretch>
                    </p:blipFill>
                    <p:spPr bwMode="auto">
                      <a:xfrm>
                        <a:off x="1194569" y="4960216"/>
                        <a:ext cx="3368675" cy="855663"/>
                      </a:xfrm>
                      <a:prstGeom prst="rect">
                        <a:avLst/>
                      </a:prstGeom>
                      <a:noFill/>
                      <a:ln>
                        <a:solidFill>
                          <a:srgbClr val="FF0000"/>
                        </a:solidFill>
                      </a:ln>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358744204"/>
              </p:ext>
            </p:extLst>
          </p:nvPr>
        </p:nvGraphicFramePr>
        <p:xfrm>
          <a:off x="4975994" y="5023716"/>
          <a:ext cx="3040062" cy="760413"/>
        </p:xfrm>
        <a:graphic>
          <a:graphicData uri="http://schemas.openxmlformats.org/presentationml/2006/ole">
            <mc:AlternateContent xmlns:mc="http://schemas.openxmlformats.org/markup-compatibility/2006">
              <mc:Choice xmlns:v="urn:schemas-microsoft-com:vml" Requires="v">
                <p:oleObj spid="_x0000_s48673" name="Equation" r:id="rId12" imgW="1612800" imgH="406080" progId="Equation.3">
                  <p:embed/>
                </p:oleObj>
              </mc:Choice>
              <mc:Fallback>
                <p:oleObj name="Equation" r:id="rId12" imgW="1612800" imgH="406080" progId="Equation.3">
                  <p:embed/>
                  <p:pic>
                    <p:nvPicPr>
                      <p:cNvPr id="0" name="Object 24"/>
                      <p:cNvPicPr>
                        <a:picLocks noChangeAspect="1" noChangeArrowheads="1"/>
                      </p:cNvPicPr>
                      <p:nvPr/>
                    </p:nvPicPr>
                    <p:blipFill>
                      <a:blip r:embed="rId13"/>
                      <a:srcRect/>
                      <a:stretch>
                        <a:fillRect/>
                      </a:stretch>
                    </p:blipFill>
                    <p:spPr bwMode="auto">
                      <a:xfrm>
                        <a:off x="4975994" y="5023716"/>
                        <a:ext cx="3040062" cy="760413"/>
                      </a:xfrm>
                      <a:prstGeom prst="rect">
                        <a:avLst/>
                      </a:prstGeom>
                      <a:noFill/>
                      <a:ln>
                        <a:solidFill>
                          <a:srgbClr val="FF0000"/>
                        </a:solidFill>
                      </a:ln>
                    </p:spPr>
                  </p:pic>
                </p:oleObj>
              </mc:Fallback>
            </mc:AlternateContent>
          </a:graphicData>
        </a:graphic>
      </p:graphicFrame>
      <p:sp>
        <p:nvSpPr>
          <p:cNvPr id="28" name="TextBox 27"/>
          <p:cNvSpPr txBox="1"/>
          <p:nvPr/>
        </p:nvSpPr>
        <p:spPr>
          <a:xfrm>
            <a:off x="992560" y="3030605"/>
            <a:ext cx="6186309" cy="369332"/>
          </a:xfrm>
          <a:prstGeom prst="rect">
            <a:avLst/>
          </a:prstGeom>
          <a:noFill/>
        </p:spPr>
        <p:txBody>
          <a:bodyPr wrap="none" rtlCol="0">
            <a:spAutoFit/>
          </a:bodyPr>
          <a:lstStyle/>
          <a:p>
            <a:r>
              <a:rPr lang="en-US" dirty="0"/>
              <a:t>Whole of the voltage is across resistance R and reactance X</a:t>
            </a:r>
            <a:endParaRPr lang="ru-RU" dirty="0"/>
          </a:p>
        </p:txBody>
      </p:sp>
      <p:sp>
        <p:nvSpPr>
          <p:cNvPr id="29" name="TextBox 28"/>
          <p:cNvSpPr txBox="1"/>
          <p:nvPr/>
        </p:nvSpPr>
        <p:spPr>
          <a:xfrm>
            <a:off x="1194569" y="6263307"/>
            <a:ext cx="6912768" cy="369332"/>
          </a:xfrm>
          <a:prstGeom prst="rect">
            <a:avLst/>
          </a:prstGeom>
          <a:noFill/>
        </p:spPr>
        <p:txBody>
          <a:bodyPr wrap="square" rtlCol="0">
            <a:spAutoFit/>
          </a:bodyPr>
          <a:lstStyle/>
          <a:p>
            <a:r>
              <a:rPr lang="en-US" dirty="0" smtClean="0"/>
              <a:t>Note: Reactance </a:t>
            </a:r>
            <a:r>
              <a:rPr lang="en-US" dirty="0"/>
              <a:t>takes inductive reactive </a:t>
            </a:r>
            <a:r>
              <a:rPr lang="en-US" dirty="0" smtClean="0"/>
              <a:t>power</a:t>
            </a:r>
            <a:r>
              <a:rPr lang="en-US" dirty="0" smtClean="0">
                <a:sym typeface="Wingdings" panose="05000000000000000000" pitchFamily="2" charset="2"/>
              </a:rPr>
              <a:t>  (</a:t>
            </a:r>
            <a:r>
              <a:rPr lang="en-US" dirty="0" smtClean="0"/>
              <a:t>Q </a:t>
            </a:r>
            <a:r>
              <a:rPr lang="en-US" dirty="0"/>
              <a:t>&gt; </a:t>
            </a:r>
            <a:r>
              <a:rPr lang="en-US" dirty="0" smtClean="0"/>
              <a:t>0)</a:t>
            </a:r>
            <a:endParaRPr lang="ru-RU" dirty="0"/>
          </a:p>
        </p:txBody>
      </p:sp>
    </p:spTree>
    <p:extLst>
      <p:ext uri="{BB962C8B-B14F-4D97-AF65-F5344CB8AC3E}">
        <p14:creationId xmlns:p14="http://schemas.microsoft.com/office/powerpoint/2010/main" val="395120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2</a:t>
            </a:r>
            <a:endParaRPr lang="en-US" dirty="0"/>
          </a:p>
        </p:txBody>
      </p:sp>
      <p:sp>
        <p:nvSpPr>
          <p:cNvPr id="3" name="Content Placeholder 2"/>
          <p:cNvSpPr>
            <a:spLocks noGrp="1"/>
          </p:cNvSpPr>
          <p:nvPr>
            <p:ph idx="1"/>
          </p:nvPr>
        </p:nvSpPr>
        <p:spPr/>
        <p:txBody>
          <a:bodyPr/>
          <a:lstStyle/>
          <a:p>
            <a:r>
              <a:rPr lang="en-US" dirty="0"/>
              <a:t>A certain load curve can be presented with the following equation:</a:t>
            </a:r>
            <a:endParaRPr lang="ru-RU" dirty="0"/>
          </a:p>
          <a:p>
            <a:pPr marL="0" indent="0">
              <a:buNone/>
            </a:pPr>
            <a:endParaRPr lang="en-US" dirty="0"/>
          </a:p>
          <a:p>
            <a:pPr marL="0" indent="0">
              <a:buNone/>
            </a:pPr>
            <a:endParaRPr lang="en-US" dirty="0"/>
          </a:p>
          <a:p>
            <a:pPr marL="0" indent="0">
              <a:buNone/>
            </a:pPr>
            <a:endParaRPr lang="ru-RU" dirty="0"/>
          </a:p>
          <a:p>
            <a:pPr marL="0" indent="0">
              <a:buNone/>
            </a:pPr>
            <a:r>
              <a:rPr lang="en-US" dirty="0"/>
              <a:t>Calculate:</a:t>
            </a:r>
            <a:endParaRPr lang="ru-RU" dirty="0"/>
          </a:p>
          <a:p>
            <a:pPr marL="457200" lvl="0" indent="-457200">
              <a:buFont typeface="+mj-lt"/>
              <a:buAutoNum type="alphaLcParenR"/>
            </a:pPr>
            <a:r>
              <a:rPr lang="en-US" dirty="0"/>
              <a:t>Annual energy </a:t>
            </a:r>
            <a:endParaRPr lang="ru-RU" dirty="0"/>
          </a:p>
          <a:p>
            <a:pPr marL="457200" lvl="0" indent="-457200">
              <a:buFont typeface="+mj-lt"/>
              <a:buAutoNum type="alphaLcParenR"/>
            </a:pPr>
            <a:r>
              <a:rPr lang="en-US" dirty="0"/>
              <a:t>mean power for one year </a:t>
            </a:r>
            <a:r>
              <a:rPr lang="en-US" dirty="0" err="1"/>
              <a:t>P</a:t>
            </a:r>
            <a:r>
              <a:rPr lang="en-US" baseline="-25000" dirty="0" err="1"/>
              <a:t>k</a:t>
            </a:r>
            <a:endParaRPr lang="ru-RU" dirty="0"/>
          </a:p>
          <a:p>
            <a:pPr marL="457200" lvl="0" indent="-457200">
              <a:buFont typeface="+mj-lt"/>
              <a:buAutoNum type="alphaLcParenR"/>
            </a:pPr>
            <a:r>
              <a:rPr lang="en-US" dirty="0"/>
              <a:t>load factor</a:t>
            </a:r>
            <a:endParaRPr lang="ru-RU" dirty="0"/>
          </a:p>
          <a:p>
            <a:pPr marL="457200" lvl="0" indent="-457200">
              <a:buFont typeface="+mj-lt"/>
              <a:buAutoNum type="alphaLcParenR"/>
            </a:pPr>
            <a:r>
              <a:rPr lang="en-US" dirty="0"/>
              <a:t>load duration time </a:t>
            </a:r>
            <a:r>
              <a:rPr lang="en-US" dirty="0" err="1"/>
              <a:t>t</a:t>
            </a:r>
            <a:r>
              <a:rPr lang="en-US" baseline="-25000" dirty="0" err="1"/>
              <a:t>k</a:t>
            </a:r>
            <a:endParaRPr lang="ru-RU" dirty="0"/>
          </a:p>
          <a:p>
            <a:pPr marL="457200" lvl="1" indent="0">
              <a:buNone/>
            </a:pP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81814610"/>
              </p:ext>
            </p:extLst>
          </p:nvPr>
        </p:nvGraphicFramePr>
        <p:xfrm>
          <a:off x="1082675" y="2468563"/>
          <a:ext cx="4848225" cy="1044575"/>
        </p:xfrm>
        <a:graphic>
          <a:graphicData uri="http://schemas.openxmlformats.org/presentationml/2006/ole">
            <mc:AlternateContent xmlns:mc="http://schemas.openxmlformats.org/markup-compatibility/2006">
              <mc:Choice xmlns:v="urn:schemas-microsoft-com:vml" Requires="v">
                <p:oleObj spid="_x0000_s45170" name="Equation" r:id="rId4" imgW="1942920" imgH="419040" progId="Equation.3">
                  <p:embed/>
                </p:oleObj>
              </mc:Choice>
              <mc:Fallback>
                <p:oleObj name="Equation" r:id="rId4" imgW="1942920" imgH="419040" progId="Equation.3">
                  <p:embed/>
                  <p:pic>
                    <p:nvPicPr>
                      <p:cNvPr id="0" name="Object 1"/>
                      <p:cNvPicPr>
                        <a:picLocks noChangeAspect="1" noChangeArrowheads="1"/>
                      </p:cNvPicPr>
                      <p:nvPr/>
                    </p:nvPicPr>
                    <p:blipFill>
                      <a:blip r:embed="rId5"/>
                      <a:srcRect/>
                      <a:stretch>
                        <a:fillRect/>
                      </a:stretch>
                    </p:blipFill>
                    <p:spPr bwMode="auto">
                      <a:xfrm>
                        <a:off x="1082675" y="2468563"/>
                        <a:ext cx="4848225" cy="1044575"/>
                      </a:xfrm>
                      <a:prstGeom prst="rect">
                        <a:avLst/>
                      </a:prstGeom>
                      <a:noFill/>
                    </p:spPr>
                  </p:pic>
                </p:oleObj>
              </mc:Fallback>
            </mc:AlternateContent>
          </a:graphicData>
        </a:graphic>
      </p:graphicFrame>
    </p:spTree>
    <p:extLst>
      <p:ext uri="{BB962C8B-B14F-4D97-AF65-F5344CB8AC3E}">
        <p14:creationId xmlns:p14="http://schemas.microsoft.com/office/powerpoint/2010/main" val="410876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t>
            </a:r>
            <a:r>
              <a:rPr lang="en-US" dirty="0" smtClean="0"/>
              <a:t>2</a:t>
            </a:r>
            <a:endParaRPr lang="en-US" dirty="0"/>
          </a:p>
        </p:txBody>
      </p:sp>
      <p:sp>
        <p:nvSpPr>
          <p:cNvPr id="3" name="Content Placeholder 2"/>
          <p:cNvSpPr>
            <a:spLocks noGrp="1"/>
          </p:cNvSpPr>
          <p:nvPr>
            <p:ph idx="1"/>
          </p:nvPr>
        </p:nvSpPr>
        <p:spPr/>
        <p:txBody>
          <a:bodyPr/>
          <a:lstStyle/>
          <a:p>
            <a:r>
              <a:rPr lang="en-US" dirty="0"/>
              <a:t>a). annual energy</a:t>
            </a:r>
            <a:endParaRPr lang="ru-RU" dirty="0"/>
          </a:p>
        </p:txBody>
      </p:sp>
      <p:graphicFrame>
        <p:nvGraphicFramePr>
          <p:cNvPr id="8" name="Object 7"/>
          <p:cNvGraphicFramePr>
            <a:graphicFrameLocks noChangeAspect="1"/>
          </p:cNvGraphicFramePr>
          <p:nvPr>
            <p:extLst>
              <p:ext uri="{D42A27DB-BD31-4B8C-83A1-F6EECF244321}">
                <p14:modId xmlns:p14="http://schemas.microsoft.com/office/powerpoint/2010/main" val="1471564849"/>
              </p:ext>
            </p:extLst>
          </p:nvPr>
        </p:nvGraphicFramePr>
        <p:xfrm>
          <a:off x="5816600" y="458788"/>
          <a:ext cx="3154363" cy="679450"/>
        </p:xfrm>
        <a:graphic>
          <a:graphicData uri="http://schemas.openxmlformats.org/presentationml/2006/ole">
            <mc:AlternateContent xmlns:mc="http://schemas.openxmlformats.org/markup-compatibility/2006">
              <mc:Choice xmlns:v="urn:schemas-microsoft-com:vml" Requires="v">
                <p:oleObj spid="_x0000_s49684" name="Equation" r:id="rId4" imgW="1942920" imgH="419040" progId="Equation.3">
                  <p:embed/>
                </p:oleObj>
              </mc:Choice>
              <mc:Fallback>
                <p:oleObj name="Equation" r:id="rId4" imgW="1942920" imgH="419040" progId="Equation.3">
                  <p:embed/>
                  <p:pic>
                    <p:nvPicPr>
                      <p:cNvPr id="5" name="Object 4"/>
                      <p:cNvPicPr>
                        <a:picLocks noChangeAspect="1" noChangeArrowheads="1"/>
                      </p:cNvPicPr>
                      <p:nvPr/>
                    </p:nvPicPr>
                    <p:blipFill>
                      <a:blip r:embed="rId5"/>
                      <a:srcRect/>
                      <a:stretch>
                        <a:fillRect/>
                      </a:stretch>
                    </p:blipFill>
                    <p:spPr bwMode="auto">
                      <a:xfrm>
                        <a:off x="5816600" y="458788"/>
                        <a:ext cx="3154363" cy="679450"/>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875275475"/>
              </p:ext>
            </p:extLst>
          </p:nvPr>
        </p:nvGraphicFramePr>
        <p:xfrm>
          <a:off x="3877676" y="1617207"/>
          <a:ext cx="2133185" cy="1236278"/>
        </p:xfrm>
        <a:graphic>
          <a:graphicData uri="http://schemas.openxmlformats.org/presentationml/2006/ole">
            <mc:AlternateContent xmlns:mc="http://schemas.openxmlformats.org/markup-compatibility/2006">
              <mc:Choice xmlns:v="urn:schemas-microsoft-com:vml" Requires="v">
                <p:oleObj spid="_x0000_s49685" name="Equation" r:id="rId6" imgW="837836" imgH="482391" progId="Equation.3">
                  <p:embed/>
                </p:oleObj>
              </mc:Choice>
              <mc:Fallback>
                <p:oleObj name="Equation" r:id="rId6" imgW="837836" imgH="482391"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77676" y="1617207"/>
                        <a:ext cx="2133185" cy="1236278"/>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3836388"/>
              </p:ext>
            </p:extLst>
          </p:nvPr>
        </p:nvGraphicFramePr>
        <p:xfrm>
          <a:off x="0" y="3160712"/>
          <a:ext cx="4686300" cy="898525"/>
        </p:xfrm>
        <a:graphic>
          <a:graphicData uri="http://schemas.openxmlformats.org/presentationml/2006/ole">
            <mc:AlternateContent xmlns:mc="http://schemas.openxmlformats.org/markup-compatibility/2006">
              <mc:Choice xmlns:v="urn:schemas-microsoft-com:vml" Requires="v">
                <p:oleObj spid="_x0000_s49686" name="Equation" r:id="rId8" imgW="2336760" imgH="444240" progId="Equation.3">
                  <p:embed/>
                </p:oleObj>
              </mc:Choice>
              <mc:Fallback>
                <p:oleObj name="Equation" r:id="rId8" imgW="2336760" imgH="444240" progId="Equation.3">
                  <p:embed/>
                  <p:pic>
                    <p:nvPicPr>
                      <p:cNvPr id="0" name="Object 3"/>
                      <p:cNvPicPr>
                        <a:picLocks noChangeAspect="1" noChangeArrowheads="1"/>
                      </p:cNvPicPr>
                      <p:nvPr/>
                    </p:nvPicPr>
                    <p:blipFill>
                      <a:blip r:embed="rId9"/>
                      <a:srcRect/>
                      <a:stretch>
                        <a:fillRect/>
                      </a:stretch>
                    </p:blipFill>
                    <p:spPr bwMode="auto">
                      <a:xfrm>
                        <a:off x="0" y="3160712"/>
                        <a:ext cx="4686300" cy="898525"/>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14869180"/>
              </p:ext>
            </p:extLst>
          </p:nvPr>
        </p:nvGraphicFramePr>
        <p:xfrm>
          <a:off x="4723968" y="2936724"/>
          <a:ext cx="5153025" cy="1290638"/>
        </p:xfrm>
        <a:graphic>
          <a:graphicData uri="http://schemas.openxmlformats.org/presentationml/2006/ole">
            <mc:AlternateContent xmlns:mc="http://schemas.openxmlformats.org/markup-compatibility/2006">
              <mc:Choice xmlns:v="urn:schemas-microsoft-com:vml" Requires="v">
                <p:oleObj spid="_x0000_s49687" name="Equation" r:id="rId10" imgW="2679480" imgH="672840" progId="Equation.3">
                  <p:embed/>
                </p:oleObj>
              </mc:Choice>
              <mc:Fallback>
                <p:oleObj name="Equation" r:id="rId10" imgW="2679480" imgH="672840" progId="Equation.3">
                  <p:embed/>
                  <p:pic>
                    <p:nvPicPr>
                      <p:cNvPr id="0" name="Object 2"/>
                      <p:cNvPicPr>
                        <a:picLocks noChangeAspect="1" noChangeArrowheads="1"/>
                      </p:cNvPicPr>
                      <p:nvPr/>
                    </p:nvPicPr>
                    <p:blipFill>
                      <a:blip r:embed="rId11"/>
                      <a:srcRect/>
                      <a:stretch>
                        <a:fillRect/>
                      </a:stretch>
                    </p:blipFill>
                    <p:spPr bwMode="auto">
                      <a:xfrm>
                        <a:off x="4723968" y="2936724"/>
                        <a:ext cx="5153025" cy="1290638"/>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799466813"/>
              </p:ext>
            </p:extLst>
          </p:nvPr>
        </p:nvGraphicFramePr>
        <p:xfrm>
          <a:off x="1052513" y="4959350"/>
          <a:ext cx="8247062" cy="741363"/>
        </p:xfrm>
        <a:graphic>
          <a:graphicData uri="http://schemas.openxmlformats.org/presentationml/2006/ole">
            <mc:AlternateContent xmlns:mc="http://schemas.openxmlformats.org/markup-compatibility/2006">
              <mc:Choice xmlns:v="urn:schemas-microsoft-com:vml" Requires="v">
                <p:oleObj spid="_x0000_s49688" name="Equation" r:id="rId12" imgW="3771720" imgH="342720" progId="Equation.3">
                  <p:embed/>
                </p:oleObj>
              </mc:Choice>
              <mc:Fallback>
                <p:oleObj name="Equation" r:id="rId12" imgW="3771720" imgH="342720" progId="Equation.3">
                  <p:embed/>
                  <p:pic>
                    <p:nvPicPr>
                      <p:cNvPr id="0" name="Object 1"/>
                      <p:cNvPicPr>
                        <a:picLocks noChangeAspect="1" noChangeArrowheads="1"/>
                      </p:cNvPicPr>
                      <p:nvPr/>
                    </p:nvPicPr>
                    <p:blipFill>
                      <a:blip r:embed="rId13"/>
                      <a:srcRect/>
                      <a:stretch>
                        <a:fillRect/>
                      </a:stretch>
                    </p:blipFill>
                    <p:spPr bwMode="auto">
                      <a:xfrm>
                        <a:off x="1052513" y="4959350"/>
                        <a:ext cx="8247062" cy="741363"/>
                      </a:xfrm>
                      <a:prstGeom prst="rect">
                        <a:avLst/>
                      </a:prstGeom>
                      <a:noFill/>
                      <a:ln>
                        <a:solidFill>
                          <a:srgbClr val="FF0000"/>
                        </a:solidFill>
                      </a:ln>
                    </p:spPr>
                  </p:pic>
                </p:oleObj>
              </mc:Fallback>
            </mc:AlternateContent>
          </a:graphicData>
        </a:graphic>
      </p:graphicFrame>
      <p:sp>
        <p:nvSpPr>
          <p:cNvPr id="12" name="Rectangle 5"/>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6"/>
          <p:cNvSpPr>
            <a:spLocks noChangeArrowheads="1"/>
          </p:cNvSpPr>
          <p:nvPr/>
        </p:nvSpPr>
        <p:spPr bwMode="auto">
          <a:xfrm>
            <a:off x="0" y="9429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4" name="Rectangle 7"/>
          <p:cNvSpPr>
            <a:spLocks noChangeArrowheads="1"/>
          </p:cNvSpPr>
          <p:nvPr/>
        </p:nvSpPr>
        <p:spPr bwMode="auto">
          <a:xfrm>
            <a:off x="0" y="188595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5" name="Rectangle 8"/>
          <p:cNvSpPr>
            <a:spLocks noChangeArrowheads="1"/>
          </p:cNvSpPr>
          <p:nvPr/>
        </p:nvSpPr>
        <p:spPr bwMode="auto">
          <a:xfrm>
            <a:off x="0" y="31527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378325" algn="l"/>
              </a:tabLst>
              <a:defRPr>
                <a:solidFill>
                  <a:schemeClr val="tx1"/>
                </a:solidFill>
                <a:latin typeface="Arial" panose="020B0604020202020204" pitchFamily="34" charset="0"/>
              </a:defRPr>
            </a:lvl1pPr>
            <a:lvl2pPr eaLnBrk="0" fontAlgn="base" hangingPunct="0">
              <a:spcBef>
                <a:spcPct val="0"/>
              </a:spcBef>
              <a:spcAft>
                <a:spcPct val="0"/>
              </a:spcAft>
              <a:tabLst>
                <a:tab pos="4378325" algn="l"/>
              </a:tabLst>
              <a:defRPr>
                <a:solidFill>
                  <a:schemeClr val="tx1"/>
                </a:solidFill>
                <a:latin typeface="Arial" panose="020B0604020202020204" pitchFamily="34" charset="0"/>
              </a:defRPr>
            </a:lvl2pPr>
            <a:lvl3pPr eaLnBrk="0" fontAlgn="base" hangingPunct="0">
              <a:spcBef>
                <a:spcPct val="0"/>
              </a:spcBef>
              <a:spcAft>
                <a:spcPct val="0"/>
              </a:spcAft>
              <a:tabLst>
                <a:tab pos="4378325" algn="l"/>
              </a:tabLst>
              <a:defRPr>
                <a:solidFill>
                  <a:schemeClr val="tx1"/>
                </a:solidFill>
                <a:latin typeface="Arial" panose="020B0604020202020204" pitchFamily="34" charset="0"/>
              </a:defRPr>
            </a:lvl3pPr>
            <a:lvl4pPr eaLnBrk="0" fontAlgn="base" hangingPunct="0">
              <a:spcBef>
                <a:spcPct val="0"/>
              </a:spcBef>
              <a:spcAft>
                <a:spcPct val="0"/>
              </a:spcAft>
              <a:tabLst>
                <a:tab pos="4378325" algn="l"/>
              </a:tabLst>
              <a:defRPr>
                <a:solidFill>
                  <a:schemeClr val="tx1"/>
                </a:solidFill>
                <a:latin typeface="Arial" panose="020B0604020202020204" pitchFamily="34" charset="0"/>
              </a:defRPr>
            </a:lvl4pPr>
            <a:lvl5pPr eaLnBrk="0" fontAlgn="base" hangingPunct="0">
              <a:spcBef>
                <a:spcPct val="0"/>
              </a:spcBef>
              <a:spcAft>
                <a:spcPct val="0"/>
              </a:spcAft>
              <a:tabLst>
                <a:tab pos="4378325" algn="l"/>
              </a:tabLst>
              <a:defRPr>
                <a:solidFill>
                  <a:schemeClr val="tx1"/>
                </a:solidFill>
                <a:latin typeface="Arial" panose="020B0604020202020204" pitchFamily="34" charset="0"/>
              </a:defRPr>
            </a:lvl5pPr>
            <a:lvl6pPr eaLnBrk="0" fontAlgn="base" hangingPunct="0">
              <a:spcBef>
                <a:spcPct val="0"/>
              </a:spcBef>
              <a:spcAft>
                <a:spcPct val="0"/>
              </a:spcAft>
              <a:tabLst>
                <a:tab pos="4378325" algn="l"/>
              </a:tabLst>
              <a:defRPr>
                <a:solidFill>
                  <a:schemeClr val="tx1"/>
                </a:solidFill>
                <a:latin typeface="Arial" panose="020B0604020202020204" pitchFamily="34" charset="0"/>
              </a:defRPr>
            </a:lvl6pPr>
            <a:lvl7pPr eaLnBrk="0" fontAlgn="base" hangingPunct="0">
              <a:spcBef>
                <a:spcPct val="0"/>
              </a:spcBef>
              <a:spcAft>
                <a:spcPct val="0"/>
              </a:spcAft>
              <a:tabLst>
                <a:tab pos="4378325" algn="l"/>
              </a:tabLst>
              <a:defRPr>
                <a:solidFill>
                  <a:schemeClr val="tx1"/>
                </a:solidFill>
                <a:latin typeface="Arial" panose="020B0604020202020204" pitchFamily="34" charset="0"/>
              </a:defRPr>
            </a:lvl7pPr>
            <a:lvl8pPr eaLnBrk="0" fontAlgn="base" hangingPunct="0">
              <a:spcBef>
                <a:spcPct val="0"/>
              </a:spcBef>
              <a:spcAft>
                <a:spcPct val="0"/>
              </a:spcAft>
              <a:tabLst>
                <a:tab pos="4378325" algn="l"/>
              </a:tabLst>
              <a:defRPr>
                <a:solidFill>
                  <a:schemeClr val="tx1"/>
                </a:solidFill>
                <a:latin typeface="Arial" panose="020B0604020202020204" pitchFamily="34" charset="0"/>
              </a:defRPr>
            </a:lvl8pPr>
            <a:lvl9pPr eaLnBrk="0" fontAlgn="base" hangingPunct="0">
              <a:spcBef>
                <a:spcPct val="0"/>
              </a:spcBef>
              <a:spcAft>
                <a:spcPct val="0"/>
              </a:spcAft>
              <a:tabLst>
                <a:tab pos="4378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ru-RU" altLang="ru-RU"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14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2</a:t>
            </a:r>
          </a:p>
        </p:txBody>
      </p:sp>
      <p:sp>
        <p:nvSpPr>
          <p:cNvPr id="3" name="Content Placeholder 2"/>
          <p:cNvSpPr>
            <a:spLocks noGrp="1"/>
          </p:cNvSpPr>
          <p:nvPr>
            <p:ph idx="1"/>
          </p:nvPr>
        </p:nvSpPr>
        <p:spPr/>
        <p:txBody>
          <a:bodyPr/>
          <a:lstStyle/>
          <a:p>
            <a:pPr lvl="0"/>
            <a:r>
              <a:rPr lang="en-US" dirty="0"/>
              <a:t>b). mean power for one year </a:t>
            </a:r>
            <a:r>
              <a:rPr lang="en-US" dirty="0" err="1"/>
              <a:t>P</a:t>
            </a:r>
            <a:r>
              <a:rPr lang="en-US" baseline="-25000" dirty="0" err="1"/>
              <a:t>k</a:t>
            </a:r>
            <a:endParaRPr lang="ru-RU" dirty="0"/>
          </a:p>
          <a:p>
            <a:endParaRPr lang="ru-RU" dirty="0"/>
          </a:p>
        </p:txBody>
      </p:sp>
      <p:sp>
        <p:nvSpPr>
          <p:cNvPr id="12" name="Rectangle 5"/>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Rectangle 6"/>
          <p:cNvSpPr>
            <a:spLocks noChangeArrowheads="1"/>
          </p:cNvSpPr>
          <p:nvPr/>
        </p:nvSpPr>
        <p:spPr bwMode="auto">
          <a:xfrm>
            <a:off x="0" y="9429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4" name="Rectangle 7"/>
          <p:cNvSpPr>
            <a:spLocks noChangeArrowheads="1"/>
          </p:cNvSpPr>
          <p:nvPr/>
        </p:nvSpPr>
        <p:spPr bwMode="auto">
          <a:xfrm>
            <a:off x="0" y="188595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sp>
        <p:nvSpPr>
          <p:cNvPr id="15" name="Rectangle 8"/>
          <p:cNvSpPr>
            <a:spLocks noChangeArrowheads="1"/>
          </p:cNvSpPr>
          <p:nvPr/>
        </p:nvSpPr>
        <p:spPr bwMode="auto">
          <a:xfrm>
            <a:off x="0" y="3152775"/>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378325" algn="l"/>
              </a:tabLst>
              <a:defRPr>
                <a:solidFill>
                  <a:schemeClr val="tx1"/>
                </a:solidFill>
                <a:latin typeface="Arial" panose="020B0604020202020204" pitchFamily="34" charset="0"/>
              </a:defRPr>
            </a:lvl1pPr>
            <a:lvl2pPr eaLnBrk="0" fontAlgn="base" hangingPunct="0">
              <a:spcBef>
                <a:spcPct val="0"/>
              </a:spcBef>
              <a:spcAft>
                <a:spcPct val="0"/>
              </a:spcAft>
              <a:tabLst>
                <a:tab pos="4378325" algn="l"/>
              </a:tabLst>
              <a:defRPr>
                <a:solidFill>
                  <a:schemeClr val="tx1"/>
                </a:solidFill>
                <a:latin typeface="Arial" panose="020B0604020202020204" pitchFamily="34" charset="0"/>
              </a:defRPr>
            </a:lvl2pPr>
            <a:lvl3pPr eaLnBrk="0" fontAlgn="base" hangingPunct="0">
              <a:spcBef>
                <a:spcPct val="0"/>
              </a:spcBef>
              <a:spcAft>
                <a:spcPct val="0"/>
              </a:spcAft>
              <a:tabLst>
                <a:tab pos="4378325" algn="l"/>
              </a:tabLst>
              <a:defRPr>
                <a:solidFill>
                  <a:schemeClr val="tx1"/>
                </a:solidFill>
                <a:latin typeface="Arial" panose="020B0604020202020204" pitchFamily="34" charset="0"/>
              </a:defRPr>
            </a:lvl3pPr>
            <a:lvl4pPr eaLnBrk="0" fontAlgn="base" hangingPunct="0">
              <a:spcBef>
                <a:spcPct val="0"/>
              </a:spcBef>
              <a:spcAft>
                <a:spcPct val="0"/>
              </a:spcAft>
              <a:tabLst>
                <a:tab pos="4378325" algn="l"/>
              </a:tabLst>
              <a:defRPr>
                <a:solidFill>
                  <a:schemeClr val="tx1"/>
                </a:solidFill>
                <a:latin typeface="Arial" panose="020B0604020202020204" pitchFamily="34" charset="0"/>
              </a:defRPr>
            </a:lvl4pPr>
            <a:lvl5pPr eaLnBrk="0" fontAlgn="base" hangingPunct="0">
              <a:spcBef>
                <a:spcPct val="0"/>
              </a:spcBef>
              <a:spcAft>
                <a:spcPct val="0"/>
              </a:spcAft>
              <a:tabLst>
                <a:tab pos="4378325" algn="l"/>
              </a:tabLst>
              <a:defRPr>
                <a:solidFill>
                  <a:schemeClr val="tx1"/>
                </a:solidFill>
                <a:latin typeface="Arial" panose="020B0604020202020204" pitchFamily="34" charset="0"/>
              </a:defRPr>
            </a:lvl5pPr>
            <a:lvl6pPr eaLnBrk="0" fontAlgn="base" hangingPunct="0">
              <a:spcBef>
                <a:spcPct val="0"/>
              </a:spcBef>
              <a:spcAft>
                <a:spcPct val="0"/>
              </a:spcAft>
              <a:tabLst>
                <a:tab pos="4378325" algn="l"/>
              </a:tabLst>
              <a:defRPr>
                <a:solidFill>
                  <a:schemeClr val="tx1"/>
                </a:solidFill>
                <a:latin typeface="Arial" panose="020B0604020202020204" pitchFamily="34" charset="0"/>
              </a:defRPr>
            </a:lvl6pPr>
            <a:lvl7pPr eaLnBrk="0" fontAlgn="base" hangingPunct="0">
              <a:spcBef>
                <a:spcPct val="0"/>
              </a:spcBef>
              <a:spcAft>
                <a:spcPct val="0"/>
              </a:spcAft>
              <a:tabLst>
                <a:tab pos="4378325" algn="l"/>
              </a:tabLst>
              <a:defRPr>
                <a:solidFill>
                  <a:schemeClr val="tx1"/>
                </a:solidFill>
                <a:latin typeface="Arial" panose="020B0604020202020204" pitchFamily="34" charset="0"/>
              </a:defRPr>
            </a:lvl7pPr>
            <a:lvl8pPr eaLnBrk="0" fontAlgn="base" hangingPunct="0">
              <a:spcBef>
                <a:spcPct val="0"/>
              </a:spcBef>
              <a:spcAft>
                <a:spcPct val="0"/>
              </a:spcAft>
              <a:tabLst>
                <a:tab pos="4378325" algn="l"/>
              </a:tabLst>
              <a:defRPr>
                <a:solidFill>
                  <a:schemeClr val="tx1"/>
                </a:solidFill>
                <a:latin typeface="Arial" panose="020B0604020202020204" pitchFamily="34" charset="0"/>
              </a:defRPr>
            </a:lvl8pPr>
            <a:lvl9pPr eaLnBrk="0" fontAlgn="base" hangingPunct="0">
              <a:spcBef>
                <a:spcPct val="0"/>
              </a:spcBef>
              <a:spcAft>
                <a:spcPct val="0"/>
              </a:spcAft>
              <a:tabLst>
                <a:tab pos="43783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ru-RU" altLang="ru-RU"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378325" algn="l"/>
              </a:tabLst>
            </a:pPr>
            <a:r>
              <a:rPr kumimoji="0" lang="fi-FI" altLang="ru-RU"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fi-FI"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573654602"/>
              </p:ext>
            </p:extLst>
          </p:nvPr>
        </p:nvGraphicFramePr>
        <p:xfrm>
          <a:off x="942975" y="3452813"/>
          <a:ext cx="8223250" cy="996950"/>
        </p:xfrm>
        <a:graphic>
          <a:graphicData uri="http://schemas.openxmlformats.org/presentationml/2006/ole">
            <mc:AlternateContent xmlns:mc="http://schemas.openxmlformats.org/markup-compatibility/2006">
              <mc:Choice xmlns:v="urn:schemas-microsoft-com:vml" Requires="v">
                <p:oleObj spid="_x0000_s50385" name="Equation" r:id="rId4" imgW="2908080" imgH="355320" progId="Equation.3">
                  <p:embed/>
                </p:oleObj>
              </mc:Choice>
              <mc:Fallback>
                <p:oleObj name="Equation" r:id="rId4" imgW="2908080" imgH="355320" progId="Equation.3">
                  <p:embed/>
                  <p:pic>
                    <p:nvPicPr>
                      <p:cNvPr id="0" name="Object 3"/>
                      <p:cNvPicPr>
                        <a:picLocks noChangeAspect="1" noChangeArrowheads="1"/>
                      </p:cNvPicPr>
                      <p:nvPr/>
                    </p:nvPicPr>
                    <p:blipFill>
                      <a:blip r:embed="rId5"/>
                      <a:srcRect/>
                      <a:stretch>
                        <a:fillRect/>
                      </a:stretch>
                    </p:blipFill>
                    <p:spPr bwMode="auto">
                      <a:xfrm>
                        <a:off x="942975" y="3452813"/>
                        <a:ext cx="8223250" cy="996950"/>
                      </a:xfrm>
                      <a:prstGeom prst="rect">
                        <a:avLst/>
                      </a:prstGeom>
                      <a:noFill/>
                      <a:ln>
                        <a:solidFill>
                          <a:srgbClr val="FF0000"/>
                        </a:solid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72261592"/>
              </p:ext>
            </p:extLst>
          </p:nvPr>
        </p:nvGraphicFramePr>
        <p:xfrm>
          <a:off x="5816600" y="458788"/>
          <a:ext cx="3154363" cy="679450"/>
        </p:xfrm>
        <a:graphic>
          <a:graphicData uri="http://schemas.openxmlformats.org/presentationml/2006/ole">
            <mc:AlternateContent xmlns:mc="http://schemas.openxmlformats.org/markup-compatibility/2006">
              <mc:Choice xmlns:v="urn:schemas-microsoft-com:vml" Requires="v">
                <p:oleObj spid="_x0000_s50386" name="Equation" r:id="rId6" imgW="1942920" imgH="419040" progId="Equation.3">
                  <p:embed/>
                </p:oleObj>
              </mc:Choice>
              <mc:Fallback>
                <p:oleObj name="Equation" r:id="rId6" imgW="1942920" imgH="419040" progId="Equation.3">
                  <p:embed/>
                  <p:pic>
                    <p:nvPicPr>
                      <p:cNvPr id="8" name="Object 7"/>
                      <p:cNvPicPr>
                        <a:picLocks noChangeAspect="1" noChangeArrowheads="1"/>
                      </p:cNvPicPr>
                      <p:nvPr/>
                    </p:nvPicPr>
                    <p:blipFill>
                      <a:blip r:embed="rId7"/>
                      <a:srcRect/>
                      <a:stretch>
                        <a:fillRect/>
                      </a:stretch>
                    </p:blipFill>
                    <p:spPr bwMode="auto">
                      <a:xfrm>
                        <a:off x="5816600" y="458788"/>
                        <a:ext cx="3154363" cy="679450"/>
                      </a:xfrm>
                      <a:prstGeom prst="rect">
                        <a:avLst/>
                      </a:prstGeom>
                      <a:noFill/>
                    </p:spPr>
                  </p:pic>
                </p:oleObj>
              </mc:Fallback>
            </mc:AlternateContent>
          </a:graphicData>
        </a:graphic>
      </p:graphicFrame>
    </p:spTree>
    <p:extLst>
      <p:ext uri="{BB962C8B-B14F-4D97-AF65-F5344CB8AC3E}">
        <p14:creationId xmlns:p14="http://schemas.microsoft.com/office/powerpoint/2010/main" val="2116046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Aalto">
  <a:themeElements>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teknillinen_edit">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Aalto</Template>
  <TotalTime>10167</TotalTime>
  <Words>933</Words>
  <Application>Microsoft Office PowerPoint</Application>
  <PresentationFormat>A4 Paper (210x297 mm)</PresentationFormat>
  <Paragraphs>191</Paragraphs>
  <Slides>26</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7" baseType="lpstr">
      <vt:lpstr>Arial</vt:lpstr>
      <vt:lpstr>Calibri</vt:lpstr>
      <vt:lpstr>Cambria Math</vt:lpstr>
      <vt:lpstr>Georgia</vt:lpstr>
      <vt:lpstr>Symbol</vt:lpstr>
      <vt:lpstr>Times New Roman</vt:lpstr>
      <vt:lpstr>Wingdings</vt:lpstr>
      <vt:lpstr>Aalto</vt:lpstr>
      <vt:lpstr>Точечный рисунок</vt:lpstr>
      <vt:lpstr>Equation</vt:lpstr>
      <vt:lpstr>Kaava</vt:lpstr>
      <vt:lpstr>Exercise Session 3</vt:lpstr>
      <vt:lpstr>Question 1</vt:lpstr>
      <vt:lpstr>Question 1: Transform load S=(200 + j150) kVA into equivalent resistance and reactance</vt:lpstr>
      <vt:lpstr>Question 1: Transform load S=(200 + j150) kVA into equivalent resistance and reactance </vt:lpstr>
      <vt:lpstr>Question 1: Transform load S=(200 + j150) kVA into equivalent resistance and reactance</vt:lpstr>
      <vt:lpstr>Question 1: Transform load S=(200 + j150) kVA into equivalent resistance and reactance</vt:lpstr>
      <vt:lpstr>Question 2</vt:lpstr>
      <vt:lpstr>Question 2</vt:lpstr>
      <vt:lpstr>Question 2</vt:lpstr>
      <vt:lpstr>Question 2</vt:lpstr>
      <vt:lpstr>Question 2</vt:lpstr>
      <vt:lpstr>Question 3</vt:lpstr>
      <vt:lpstr>Question 3</vt:lpstr>
      <vt:lpstr>Question 3</vt:lpstr>
      <vt:lpstr>Question 3 </vt:lpstr>
      <vt:lpstr>Question 3 </vt:lpstr>
      <vt:lpstr>Question 4 </vt:lpstr>
      <vt:lpstr>Question 4</vt:lpstr>
      <vt:lpstr>Question 4 </vt:lpstr>
      <vt:lpstr>Question 4 </vt:lpstr>
      <vt:lpstr>Question 4</vt:lpstr>
      <vt:lpstr>Question 4</vt:lpstr>
      <vt:lpstr>Question 4</vt:lpstr>
      <vt:lpstr>Question 4</vt:lpstr>
      <vt:lpstr>Question 4</vt:lpstr>
      <vt:lpstr>Question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c:title>
  <dc:creator>Klüss</dc:creator>
  <cp:lastModifiedBy>Lehtonen Matti</cp:lastModifiedBy>
  <cp:revision>244</cp:revision>
  <cp:lastPrinted>2017-10-06T06:19:40Z</cp:lastPrinted>
  <dcterms:created xsi:type="dcterms:W3CDTF">2012-09-17T04:28:57Z</dcterms:created>
  <dcterms:modified xsi:type="dcterms:W3CDTF">2019-09-03T13:36:37Z</dcterms:modified>
</cp:coreProperties>
</file>