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1" r:id="rId3"/>
    <p:sldId id="275" r:id="rId4"/>
    <p:sldId id="282" r:id="rId5"/>
    <p:sldId id="283" r:id="rId6"/>
    <p:sldId id="272" r:id="rId7"/>
    <p:sldId id="285" r:id="rId8"/>
    <p:sldId id="276" r:id="rId9"/>
    <p:sldId id="284" r:id="rId10"/>
    <p:sldId id="286" r:id="rId11"/>
    <p:sldId id="273" r:id="rId12"/>
    <p:sldId id="287" r:id="rId13"/>
    <p:sldId id="289" r:id="rId14"/>
    <p:sldId id="288" r:id="rId15"/>
    <p:sldId id="290" r:id="rId16"/>
  </p:sldIdLst>
  <p:sldSz cx="9906000" cy="6858000" type="A4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kia Toni" initials="TT" lastIdx="3" clrIdx="0">
    <p:extLst>
      <p:ext uri="{19B8F6BF-5375-455C-9EA6-DF929625EA0E}">
        <p15:presenceInfo xmlns:p15="http://schemas.microsoft.com/office/powerpoint/2012/main" userId="S-1-5-21-2413826791-1553473826-2432194272-193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CFF"/>
    <a:srgbClr val="7CA5FF"/>
    <a:srgbClr val="DCE4FF"/>
    <a:srgbClr val="C5D4FF"/>
    <a:srgbClr val="ADC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85106" autoAdjust="0"/>
  </p:normalViewPr>
  <p:slideViewPr>
    <p:cSldViewPr>
      <p:cViewPr varScale="1">
        <p:scale>
          <a:sx n="112" d="100"/>
          <a:sy n="112" d="100"/>
        </p:scale>
        <p:origin x="600" y="96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20T15:37:58.189" idx="3">
    <p:pos x="2691" y="2842"/>
    <p:text>Naturally, you can also first calculate the short circuit current and calculate the total short circuit apparent power by multiplying the current with voltage and taking the sum of all phases:
Ssc = 3 x Usc,ph x Isc = 71.8 MVA</p:text>
    <p:extLst>
      <p:ext uri="{C676402C-5697-4E1C-873F-D02D1690AC5C}">
        <p15:threadingInfo xmlns:p15="http://schemas.microsoft.com/office/powerpoint/2012/main" timeZoneBias="-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93391-AAF5-467A-95A0-6C121F085553}" type="datetimeFigureOut">
              <a:rPr lang="fi-FI" smtClean="0"/>
              <a:t>20.10.2017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21582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8824"/>
            <a:ext cx="2921582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11EC6-BA62-4696-A8E6-58D81C92EB0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80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9A4B3-27BB-4F5F-B356-2E6ED1F20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51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4E0F6-9815-42BA-AE0E-9C1E287A0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2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43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63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95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60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35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40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7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60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0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59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5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9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9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3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4E0F6-9815-42BA-AE0E-9C1E287A05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5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9738" y="1712915"/>
            <a:ext cx="9018588" cy="3919537"/>
          </a:xfrm>
          <a:prstGeom prst="rect">
            <a:avLst/>
          </a:prstGeom>
          <a:solidFill>
            <a:srgbClr val="FF7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i-FI"/>
          </a:p>
        </p:txBody>
      </p:sp>
      <p:pic>
        <p:nvPicPr>
          <p:cNvPr id="5" name="Picture 6" descr="aalto_TKK_f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229711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9127" y="1770063"/>
            <a:ext cx="8416925" cy="133191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9125" y="3141665"/>
            <a:ext cx="6807200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88951" y="6308727"/>
            <a:ext cx="2195513" cy="1762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chemeClr val="tx1"/>
                </a:solidFill>
                <a:latin typeface="+mn-lt"/>
              </a:defRPr>
            </a:lvl1pPr>
          </a:lstStyle>
          <a:p>
            <a:fld id="{C49B87FF-410C-4C72-89D3-535BAD079C0D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952751" y="6245225"/>
            <a:ext cx="4016375" cy="476250"/>
          </a:xfrm>
          <a:prstGeom prst="rect">
            <a:avLst/>
          </a:prstGeom>
        </p:spPr>
        <p:txBody>
          <a:bodyPr lIns="91440" tIns="45720" rIns="91440" bIns="45720"/>
          <a:lstStyle>
            <a:lvl1pPr algn="ctr">
              <a:defRPr sz="1400" b="0" smtClean="0">
                <a:solidFill>
                  <a:srgbClr val="80808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488950"/>
            <a:ext cx="8650288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582740"/>
            <a:ext cx="8650288" cy="42941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32275" y="6237288"/>
            <a:ext cx="3398838" cy="1444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169401" y="6237288"/>
            <a:ext cx="536575" cy="127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A9CAD9-EE78-478F-A825-D3843E008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7900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2.png"/><Relationship Id="rId7" Type="http://schemas.openxmlformats.org/officeDocument/2006/relationships/image" Target="../media/image120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13.emf"/><Relationship Id="rId10" Type="http://schemas.openxmlformats.org/officeDocument/2006/relationships/image" Target="../media/image27.png"/><Relationship Id="rId4" Type="http://schemas.openxmlformats.org/officeDocument/2006/relationships/image" Target="../media/image200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11" Type="http://schemas.openxmlformats.org/officeDocument/2006/relationships/comments" Target="../comments/comment1.xml"/><Relationship Id="rId5" Type="http://schemas.openxmlformats.org/officeDocument/2006/relationships/image" Target="../media/image11.png"/><Relationship Id="rId10" Type="http://schemas.openxmlformats.org/officeDocument/2006/relationships/image" Target="../media/image5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10" Type="http://schemas.openxmlformats.org/officeDocument/2006/relationships/image" Target="../media/image4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Exercise </a:t>
            </a:r>
            <a:r>
              <a:rPr lang="ru-RU" dirty="0"/>
              <a:t>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Power systems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128" y="507"/>
            <a:ext cx="3770547" cy="2425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685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811" y="4914903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5452" y="1101486"/>
                <a:ext cx="627492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4. Simplifying the circuit</a:t>
                </a:r>
              </a:p>
              <a:p>
                <a:r>
                  <a:rPr lang="en-US" dirty="0" smtClean="0"/>
                  <a:t>5. Calculating the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52" y="1101486"/>
                <a:ext cx="627492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777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250825" y="4024314"/>
            <a:ext cx="3014663" cy="906463"/>
            <a:chOff x="158" y="2535"/>
            <a:chExt cx="1899" cy="571"/>
          </a:xfrm>
        </p:grpSpPr>
        <p:sp>
          <p:nvSpPr>
            <p:cNvPr id="35" name="Freeform 5"/>
            <p:cNvSpPr>
              <a:spLocks noEditPoints="1"/>
            </p:cNvSpPr>
            <p:nvPr/>
          </p:nvSpPr>
          <p:spPr bwMode="auto">
            <a:xfrm>
              <a:off x="1239" y="2792"/>
              <a:ext cx="256" cy="116"/>
            </a:xfrm>
            <a:custGeom>
              <a:avLst/>
              <a:gdLst>
                <a:gd name="T0" fmla="*/ 2 w 607"/>
                <a:gd name="T1" fmla="*/ 92 h 274"/>
                <a:gd name="T2" fmla="*/ 74 w 607"/>
                <a:gd name="T3" fmla="*/ 1 h 274"/>
                <a:gd name="T4" fmla="*/ 153 w 607"/>
                <a:gd name="T5" fmla="*/ 85 h 274"/>
                <a:gd name="T6" fmla="*/ 153 w 607"/>
                <a:gd name="T7" fmla="*/ 92 h 274"/>
                <a:gd name="T8" fmla="*/ 225 w 607"/>
                <a:gd name="T9" fmla="*/ 1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1 h 274"/>
                <a:gd name="T16" fmla="*/ 455 w 607"/>
                <a:gd name="T17" fmla="*/ 85 h 274"/>
                <a:gd name="T18" fmla="*/ 455 w 607"/>
                <a:gd name="T19" fmla="*/ 92 h 274"/>
                <a:gd name="T20" fmla="*/ 528 w 607"/>
                <a:gd name="T21" fmla="*/ 1 h 274"/>
                <a:gd name="T22" fmla="*/ 606 w 607"/>
                <a:gd name="T23" fmla="*/ 85 h 274"/>
                <a:gd name="T24" fmla="*/ 606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6 w 607"/>
                <a:gd name="T31" fmla="*/ 92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3"/>
                    <a:pt x="74" y="1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7"/>
                    <a:pt x="153" y="90"/>
                    <a:pt x="153" y="92"/>
                  </a:cubicBezTo>
                  <a:cubicBezTo>
                    <a:pt x="151" y="44"/>
                    <a:pt x="184" y="3"/>
                    <a:pt x="225" y="1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7"/>
                    <a:pt x="304" y="90"/>
                    <a:pt x="304" y="92"/>
                  </a:cubicBezTo>
                  <a:cubicBezTo>
                    <a:pt x="302" y="44"/>
                    <a:pt x="335" y="3"/>
                    <a:pt x="377" y="1"/>
                  </a:cubicBezTo>
                  <a:cubicBezTo>
                    <a:pt x="418" y="0"/>
                    <a:pt x="454" y="37"/>
                    <a:pt x="455" y="85"/>
                  </a:cubicBezTo>
                  <a:cubicBezTo>
                    <a:pt x="455" y="87"/>
                    <a:pt x="455" y="90"/>
                    <a:pt x="455" y="92"/>
                  </a:cubicBezTo>
                  <a:cubicBezTo>
                    <a:pt x="454" y="44"/>
                    <a:pt x="486" y="3"/>
                    <a:pt x="528" y="1"/>
                  </a:cubicBezTo>
                  <a:cubicBezTo>
                    <a:pt x="570" y="0"/>
                    <a:pt x="605" y="37"/>
                    <a:pt x="606" y="85"/>
                  </a:cubicBezTo>
                  <a:cubicBezTo>
                    <a:pt x="607" y="87"/>
                    <a:pt x="607" y="90"/>
                    <a:pt x="606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>
              <a:off x="1495" y="2908"/>
              <a:ext cx="491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 noEditPoints="1"/>
            </p:cNvSpPr>
            <p:nvPr/>
          </p:nvSpPr>
          <p:spPr bwMode="auto">
            <a:xfrm>
              <a:off x="706" y="2792"/>
              <a:ext cx="257" cy="116"/>
            </a:xfrm>
            <a:custGeom>
              <a:avLst/>
              <a:gdLst>
                <a:gd name="T0" fmla="*/ 2 w 607"/>
                <a:gd name="T1" fmla="*/ 92 h 274"/>
                <a:gd name="T2" fmla="*/ 74 w 607"/>
                <a:gd name="T3" fmla="*/ 1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1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1 h 274"/>
                <a:gd name="T16" fmla="*/ 455 w 607"/>
                <a:gd name="T17" fmla="*/ 85 h 274"/>
                <a:gd name="T18" fmla="*/ 455 w 607"/>
                <a:gd name="T19" fmla="*/ 92 h 274"/>
                <a:gd name="T20" fmla="*/ 528 w 607"/>
                <a:gd name="T21" fmla="*/ 1 h 274"/>
                <a:gd name="T22" fmla="*/ 606 w 607"/>
                <a:gd name="T23" fmla="*/ 85 h 274"/>
                <a:gd name="T24" fmla="*/ 606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6 w 607"/>
                <a:gd name="T31" fmla="*/ 92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3"/>
                    <a:pt x="74" y="1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7"/>
                    <a:pt x="153" y="90"/>
                    <a:pt x="153" y="92"/>
                  </a:cubicBezTo>
                  <a:cubicBezTo>
                    <a:pt x="151" y="44"/>
                    <a:pt x="184" y="3"/>
                    <a:pt x="226" y="1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7"/>
                    <a:pt x="304" y="90"/>
                    <a:pt x="304" y="92"/>
                  </a:cubicBezTo>
                  <a:cubicBezTo>
                    <a:pt x="302" y="44"/>
                    <a:pt x="335" y="3"/>
                    <a:pt x="377" y="1"/>
                  </a:cubicBezTo>
                  <a:cubicBezTo>
                    <a:pt x="418" y="0"/>
                    <a:pt x="454" y="37"/>
                    <a:pt x="455" y="85"/>
                  </a:cubicBezTo>
                  <a:cubicBezTo>
                    <a:pt x="455" y="87"/>
                    <a:pt x="455" y="90"/>
                    <a:pt x="455" y="92"/>
                  </a:cubicBezTo>
                  <a:cubicBezTo>
                    <a:pt x="454" y="44"/>
                    <a:pt x="486" y="3"/>
                    <a:pt x="528" y="1"/>
                  </a:cubicBezTo>
                  <a:cubicBezTo>
                    <a:pt x="570" y="0"/>
                    <a:pt x="605" y="37"/>
                    <a:pt x="606" y="85"/>
                  </a:cubicBezTo>
                  <a:cubicBezTo>
                    <a:pt x="607" y="87"/>
                    <a:pt x="607" y="90"/>
                    <a:pt x="606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158" y="2729"/>
              <a:ext cx="296" cy="297"/>
            </a:xfrm>
            <a:custGeom>
              <a:avLst/>
              <a:gdLst>
                <a:gd name="T0" fmla="*/ 0 w 296"/>
                <a:gd name="T1" fmla="*/ 149 h 297"/>
                <a:gd name="T2" fmla="*/ 148 w 296"/>
                <a:gd name="T3" fmla="*/ 0 h 297"/>
                <a:gd name="T4" fmla="*/ 296 w 296"/>
                <a:gd name="T5" fmla="*/ 149 h 297"/>
                <a:gd name="T6" fmla="*/ 296 w 296"/>
                <a:gd name="T7" fmla="*/ 149 h 297"/>
                <a:gd name="T8" fmla="*/ 148 w 296"/>
                <a:gd name="T9" fmla="*/ 297 h 297"/>
                <a:gd name="T10" fmla="*/ 0 w 296"/>
                <a:gd name="T11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6" h="297">
                  <a:moveTo>
                    <a:pt x="0" y="149"/>
                  </a:moveTo>
                  <a:cubicBezTo>
                    <a:pt x="0" y="66"/>
                    <a:pt x="66" y="0"/>
                    <a:pt x="148" y="0"/>
                  </a:cubicBezTo>
                  <a:cubicBezTo>
                    <a:pt x="230" y="0"/>
                    <a:pt x="296" y="66"/>
                    <a:pt x="296" y="149"/>
                  </a:cubicBezTo>
                  <a:cubicBezTo>
                    <a:pt x="296" y="149"/>
                    <a:pt x="296" y="149"/>
                    <a:pt x="296" y="149"/>
                  </a:cubicBezTo>
                  <a:cubicBezTo>
                    <a:pt x="296" y="230"/>
                    <a:pt x="230" y="297"/>
                    <a:pt x="148" y="297"/>
                  </a:cubicBezTo>
                  <a:cubicBezTo>
                    <a:pt x="66" y="297"/>
                    <a:pt x="0" y="230"/>
                    <a:pt x="0" y="149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 noEditPoints="1"/>
            </p:cNvSpPr>
            <p:nvPr/>
          </p:nvSpPr>
          <p:spPr bwMode="auto">
            <a:xfrm>
              <a:off x="205" y="2842"/>
              <a:ext cx="198" cy="99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1"/>
                    <a:pt x="287" y="234"/>
                    <a:pt x="351" y="234"/>
                  </a:cubicBezTo>
                  <a:cubicBezTo>
                    <a:pt x="416" y="234"/>
                    <a:pt x="468" y="181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2"/>
                    <a:pt x="53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1750" y="2535"/>
              <a:ext cx="307" cy="563"/>
            </a:xfrm>
            <a:custGeom>
              <a:avLst/>
              <a:gdLst>
                <a:gd name="T0" fmla="*/ 0 w 307"/>
                <a:gd name="T1" fmla="*/ 0 h 563"/>
                <a:gd name="T2" fmla="*/ 102 w 307"/>
                <a:gd name="T3" fmla="*/ 204 h 563"/>
                <a:gd name="T4" fmla="*/ 153 w 307"/>
                <a:gd name="T5" fmla="*/ 102 h 563"/>
                <a:gd name="T6" fmla="*/ 307 w 307"/>
                <a:gd name="T7" fmla="*/ 56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7" h="563">
                  <a:moveTo>
                    <a:pt x="0" y="0"/>
                  </a:moveTo>
                  <a:lnTo>
                    <a:pt x="102" y="204"/>
                  </a:lnTo>
                  <a:lnTo>
                    <a:pt x="153" y="102"/>
                  </a:lnTo>
                  <a:lnTo>
                    <a:pt x="307" y="56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1954" y="3003"/>
              <a:ext cx="103" cy="103"/>
            </a:xfrm>
            <a:custGeom>
              <a:avLst/>
              <a:gdLst>
                <a:gd name="T0" fmla="*/ 0 w 103"/>
                <a:gd name="T1" fmla="*/ 51 h 103"/>
                <a:gd name="T2" fmla="*/ 103 w 103"/>
                <a:gd name="T3" fmla="*/ 103 h 103"/>
                <a:gd name="T4" fmla="*/ 103 w 103"/>
                <a:gd name="T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03">
                  <a:moveTo>
                    <a:pt x="0" y="51"/>
                  </a:moveTo>
                  <a:lnTo>
                    <a:pt x="103" y="103"/>
                  </a:lnTo>
                  <a:lnTo>
                    <a:pt x="103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 flipH="1">
              <a:off x="963" y="2908"/>
              <a:ext cx="276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 flipH="1">
              <a:off x="450" y="2908"/>
              <a:ext cx="257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1080246" y="4071915"/>
            <a:ext cx="500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j0.15</a:t>
            </a: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504" y="5256142"/>
            <a:ext cx="1844900" cy="994834"/>
          </a:xfrm>
          <a:prstGeom prst="rect">
            <a:avLst/>
          </a:prstGeom>
        </p:spPr>
      </p:pic>
      <p:sp>
        <p:nvSpPr>
          <p:cNvPr id="107" name="Down Arrow 106"/>
          <p:cNvSpPr/>
          <p:nvPr/>
        </p:nvSpPr>
        <p:spPr bwMode="auto">
          <a:xfrm>
            <a:off x="1393262" y="4845519"/>
            <a:ext cx="628189" cy="386715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08970" y="2750048"/>
                <a:ext cx="3740319" cy="526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Parallel: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0.3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0.3</m:t>
                        </m:r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0.3+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0.15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970" y="2750048"/>
                <a:ext cx="3740319" cy="526619"/>
              </a:xfrm>
              <a:prstGeom prst="rect">
                <a:avLst/>
              </a:prstGeom>
              <a:blipFill rotWithShape="0">
                <a:blip r:embed="rId6"/>
                <a:stretch>
                  <a:fillRect l="-1468" b="-4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 bwMode="auto">
          <a:xfrm>
            <a:off x="3407902" y="3975037"/>
            <a:ext cx="6381045" cy="228826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2811007" y="5371604"/>
            <a:ext cx="540161" cy="711201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46483" y="4679477"/>
                <a:ext cx="6195029" cy="6683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𝑠𝑐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11×0.2</m:t>
                          </m:r>
                          <m:r>
                            <a:rPr lang="fi-FI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=22.</m:t>
                      </m:r>
                      <m:r>
                        <a:rPr lang="fi-FI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kA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483" y="4679477"/>
                <a:ext cx="6195029" cy="6683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3532700" y="4118081"/>
                <a:ext cx="5113387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=0.23</m:t>
                    </m:r>
                    <m:r>
                      <a:rPr lang="fi-FI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i-FI" sz="2000" i="1">
                        <a:latin typeface="Cambria Math" panose="02040503050406030204" pitchFamily="18" charset="0"/>
                      </a:rPr>
                      <m:t>&lt;88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°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sz="2000" b="0" i="1" smtClean="0">
                            <a:latin typeface="Cambria Math" panose="02040503050406030204" pitchFamily="18" charset="0"/>
                          </a:rPr>
                          <m:t>  →</m:t>
                        </m:r>
                        <m:r>
                          <a:rPr lang="fi-FI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=0.232</m:t>
                    </m:r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fi-FI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700" y="4118081"/>
                <a:ext cx="5113387" cy="453137"/>
              </a:xfrm>
              <a:prstGeom prst="rect">
                <a:avLst/>
              </a:prstGeom>
              <a:blipFill rotWithShape="0">
                <a:blip r:embed="rId8"/>
                <a:stretch>
                  <a:fillRect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3582038" y="5458991"/>
                <a:ext cx="3302955" cy="6285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𝑠𝑐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i-FI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0.23</m:t>
                          </m:r>
                          <m:r>
                            <a:rPr lang="fi-FI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fi-FI" sz="2000" b="0" i="1" smtClean="0">
                          <a:latin typeface="Cambria Math" panose="02040503050406030204" pitchFamily="18" charset="0"/>
                        </a:rPr>
                        <m:t>31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MVA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038" y="5458991"/>
                <a:ext cx="3302955" cy="6285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/>
          <p:cNvGrpSpPr>
            <a:grpSpLocks noChangeAspect="1"/>
          </p:cNvGrpSpPr>
          <p:nvPr/>
        </p:nvGrpSpPr>
        <p:grpSpPr bwMode="auto">
          <a:xfrm>
            <a:off x="87536" y="2139753"/>
            <a:ext cx="3312726" cy="1327951"/>
            <a:chOff x="3687" y="2776"/>
            <a:chExt cx="2779" cy="1114"/>
          </a:xfrm>
        </p:grpSpPr>
        <p:sp>
          <p:nvSpPr>
            <p:cNvPr id="51" name="Freeform 5"/>
            <p:cNvSpPr>
              <a:spLocks noEditPoints="1"/>
            </p:cNvSpPr>
            <p:nvPr/>
          </p:nvSpPr>
          <p:spPr bwMode="auto">
            <a:xfrm>
              <a:off x="4321" y="2812"/>
              <a:ext cx="304" cy="138"/>
            </a:xfrm>
            <a:custGeom>
              <a:avLst/>
              <a:gdLst>
                <a:gd name="T0" fmla="*/ 1 w 606"/>
                <a:gd name="T1" fmla="*/ 92 h 274"/>
                <a:gd name="T2" fmla="*/ 74 w 606"/>
                <a:gd name="T3" fmla="*/ 2 h 274"/>
                <a:gd name="T4" fmla="*/ 152 w 606"/>
                <a:gd name="T5" fmla="*/ 85 h 274"/>
                <a:gd name="T6" fmla="*/ 152 w 606"/>
                <a:gd name="T7" fmla="*/ 92 h 274"/>
                <a:gd name="T8" fmla="*/ 225 w 606"/>
                <a:gd name="T9" fmla="*/ 2 h 274"/>
                <a:gd name="T10" fmla="*/ 304 w 606"/>
                <a:gd name="T11" fmla="*/ 85 h 274"/>
                <a:gd name="T12" fmla="*/ 304 w 606"/>
                <a:gd name="T13" fmla="*/ 92 h 274"/>
                <a:gd name="T14" fmla="*/ 376 w 606"/>
                <a:gd name="T15" fmla="*/ 2 h 274"/>
                <a:gd name="T16" fmla="*/ 455 w 606"/>
                <a:gd name="T17" fmla="*/ 85 h 274"/>
                <a:gd name="T18" fmla="*/ 455 w 606"/>
                <a:gd name="T19" fmla="*/ 92 h 274"/>
                <a:gd name="T20" fmla="*/ 527 w 606"/>
                <a:gd name="T21" fmla="*/ 2 h 274"/>
                <a:gd name="T22" fmla="*/ 606 w 606"/>
                <a:gd name="T23" fmla="*/ 85 h 274"/>
                <a:gd name="T24" fmla="*/ 606 w 606"/>
                <a:gd name="T25" fmla="*/ 92 h 274"/>
                <a:gd name="T26" fmla="*/ 1 w 606"/>
                <a:gd name="T27" fmla="*/ 92 h 274"/>
                <a:gd name="T28" fmla="*/ 1 w 606"/>
                <a:gd name="T29" fmla="*/ 274 h 274"/>
                <a:gd name="T30" fmla="*/ 606 w 606"/>
                <a:gd name="T31" fmla="*/ 92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2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2" y="85"/>
                  </a:cubicBezTo>
                  <a:cubicBezTo>
                    <a:pt x="152" y="88"/>
                    <a:pt x="152" y="90"/>
                    <a:pt x="152" y="92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4" y="4"/>
                    <a:pt x="376" y="2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3" y="44"/>
                    <a:pt x="486" y="4"/>
                    <a:pt x="527" y="2"/>
                  </a:cubicBezTo>
                  <a:cubicBezTo>
                    <a:pt x="569" y="0"/>
                    <a:pt x="604" y="37"/>
                    <a:pt x="606" y="85"/>
                  </a:cubicBezTo>
                  <a:cubicBezTo>
                    <a:pt x="606" y="88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"/>
            <p:cNvSpPr>
              <a:spLocks noEditPoints="1"/>
            </p:cNvSpPr>
            <p:nvPr/>
          </p:nvSpPr>
          <p:spPr bwMode="auto">
            <a:xfrm>
              <a:off x="5393" y="3273"/>
              <a:ext cx="304" cy="138"/>
            </a:xfrm>
            <a:custGeom>
              <a:avLst/>
              <a:gdLst>
                <a:gd name="T0" fmla="*/ 2 w 607"/>
                <a:gd name="T1" fmla="*/ 92 h 274"/>
                <a:gd name="T2" fmla="*/ 74 w 607"/>
                <a:gd name="T3" fmla="*/ 2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2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2 h 274"/>
                <a:gd name="T16" fmla="*/ 455 w 607"/>
                <a:gd name="T17" fmla="*/ 85 h 274"/>
                <a:gd name="T18" fmla="*/ 455 w 607"/>
                <a:gd name="T19" fmla="*/ 92 h 274"/>
                <a:gd name="T20" fmla="*/ 528 w 607"/>
                <a:gd name="T21" fmla="*/ 2 h 274"/>
                <a:gd name="T22" fmla="*/ 607 w 607"/>
                <a:gd name="T23" fmla="*/ 85 h 274"/>
                <a:gd name="T24" fmla="*/ 607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7 w 607"/>
                <a:gd name="T31" fmla="*/ 92 h 274"/>
                <a:gd name="T32" fmla="*/ 607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4"/>
                    <a:pt x="74" y="2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1" y="44"/>
                    <a:pt x="184" y="4"/>
                    <a:pt x="226" y="2"/>
                  </a:cubicBezTo>
                  <a:cubicBezTo>
                    <a:pt x="267" y="0"/>
                    <a:pt x="303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3" y="44"/>
                    <a:pt x="335" y="4"/>
                    <a:pt x="377" y="2"/>
                  </a:cubicBezTo>
                  <a:cubicBezTo>
                    <a:pt x="419" y="0"/>
                    <a:pt x="454" y="37"/>
                    <a:pt x="455" y="85"/>
                  </a:cubicBezTo>
                  <a:cubicBezTo>
                    <a:pt x="456" y="88"/>
                    <a:pt x="456" y="90"/>
                    <a:pt x="455" y="92"/>
                  </a:cubicBezTo>
                  <a:cubicBezTo>
                    <a:pt x="454" y="44"/>
                    <a:pt x="486" y="4"/>
                    <a:pt x="528" y="2"/>
                  </a:cubicBezTo>
                  <a:cubicBezTo>
                    <a:pt x="570" y="0"/>
                    <a:pt x="605" y="37"/>
                    <a:pt x="607" y="85"/>
                  </a:cubicBezTo>
                  <a:cubicBezTo>
                    <a:pt x="607" y="88"/>
                    <a:pt x="607" y="90"/>
                    <a:pt x="607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7" y="92"/>
                  </a:moveTo>
                  <a:lnTo>
                    <a:pt x="607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"/>
            <p:cNvSpPr>
              <a:spLocks/>
            </p:cNvSpPr>
            <p:nvPr/>
          </p:nvSpPr>
          <p:spPr bwMode="auto">
            <a:xfrm>
              <a:off x="3687" y="2776"/>
              <a:ext cx="352" cy="352"/>
            </a:xfrm>
            <a:custGeom>
              <a:avLst/>
              <a:gdLst>
                <a:gd name="T0" fmla="*/ 0 w 352"/>
                <a:gd name="T1" fmla="*/ 176 h 352"/>
                <a:gd name="T2" fmla="*/ 176 w 352"/>
                <a:gd name="T3" fmla="*/ 0 h 352"/>
                <a:gd name="T4" fmla="*/ 352 w 352"/>
                <a:gd name="T5" fmla="*/ 176 h 352"/>
                <a:gd name="T6" fmla="*/ 352 w 352"/>
                <a:gd name="T7" fmla="*/ 176 h 352"/>
                <a:gd name="T8" fmla="*/ 176 w 352"/>
                <a:gd name="T9" fmla="*/ 352 h 352"/>
                <a:gd name="T10" fmla="*/ 0 w 352"/>
                <a:gd name="T11" fmla="*/ 17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352">
                  <a:moveTo>
                    <a:pt x="0" y="176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2" y="79"/>
                    <a:pt x="352" y="176"/>
                  </a:cubicBezTo>
                  <a:cubicBezTo>
                    <a:pt x="352" y="176"/>
                    <a:pt x="352" y="176"/>
                    <a:pt x="352" y="176"/>
                  </a:cubicBezTo>
                  <a:cubicBezTo>
                    <a:pt x="352" y="274"/>
                    <a:pt x="273" y="352"/>
                    <a:pt x="176" y="352"/>
                  </a:cubicBezTo>
                  <a:cubicBezTo>
                    <a:pt x="79" y="352"/>
                    <a:pt x="0" y="274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8"/>
            <p:cNvSpPr>
              <a:spLocks noEditPoints="1"/>
            </p:cNvSpPr>
            <p:nvPr/>
          </p:nvSpPr>
          <p:spPr bwMode="auto">
            <a:xfrm>
              <a:off x="3744" y="2888"/>
              <a:ext cx="234" cy="118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3"/>
                    <a:pt x="53" y="0"/>
                    <a:pt x="117" y="0"/>
                  </a:cubicBezTo>
                  <a:cubicBezTo>
                    <a:pt x="182" y="0"/>
                    <a:pt x="234" y="53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9"/>
            <p:cNvSpPr>
              <a:spLocks noChangeShapeType="1"/>
            </p:cNvSpPr>
            <p:nvPr/>
          </p:nvSpPr>
          <p:spPr bwMode="auto">
            <a:xfrm>
              <a:off x="5697" y="3411"/>
              <a:ext cx="64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0"/>
            <p:cNvSpPr>
              <a:spLocks noEditPoints="1"/>
            </p:cNvSpPr>
            <p:nvPr/>
          </p:nvSpPr>
          <p:spPr bwMode="auto">
            <a:xfrm>
              <a:off x="4321" y="3601"/>
              <a:ext cx="304" cy="138"/>
            </a:xfrm>
            <a:custGeom>
              <a:avLst/>
              <a:gdLst>
                <a:gd name="T0" fmla="*/ 1 w 606"/>
                <a:gd name="T1" fmla="*/ 93 h 274"/>
                <a:gd name="T2" fmla="*/ 74 w 606"/>
                <a:gd name="T3" fmla="*/ 2 h 274"/>
                <a:gd name="T4" fmla="*/ 152 w 606"/>
                <a:gd name="T5" fmla="*/ 86 h 274"/>
                <a:gd name="T6" fmla="*/ 152 w 606"/>
                <a:gd name="T7" fmla="*/ 93 h 274"/>
                <a:gd name="T8" fmla="*/ 225 w 606"/>
                <a:gd name="T9" fmla="*/ 2 h 274"/>
                <a:gd name="T10" fmla="*/ 304 w 606"/>
                <a:gd name="T11" fmla="*/ 86 h 274"/>
                <a:gd name="T12" fmla="*/ 304 w 606"/>
                <a:gd name="T13" fmla="*/ 93 h 274"/>
                <a:gd name="T14" fmla="*/ 376 w 606"/>
                <a:gd name="T15" fmla="*/ 2 h 274"/>
                <a:gd name="T16" fmla="*/ 455 w 606"/>
                <a:gd name="T17" fmla="*/ 86 h 274"/>
                <a:gd name="T18" fmla="*/ 455 w 606"/>
                <a:gd name="T19" fmla="*/ 93 h 274"/>
                <a:gd name="T20" fmla="*/ 527 w 606"/>
                <a:gd name="T21" fmla="*/ 2 h 274"/>
                <a:gd name="T22" fmla="*/ 606 w 606"/>
                <a:gd name="T23" fmla="*/ 86 h 274"/>
                <a:gd name="T24" fmla="*/ 606 w 606"/>
                <a:gd name="T25" fmla="*/ 93 h 274"/>
                <a:gd name="T26" fmla="*/ 1 w 606"/>
                <a:gd name="T27" fmla="*/ 93 h 274"/>
                <a:gd name="T28" fmla="*/ 1 w 606"/>
                <a:gd name="T29" fmla="*/ 274 h 274"/>
                <a:gd name="T30" fmla="*/ 606 w 606"/>
                <a:gd name="T31" fmla="*/ 93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3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2" y="86"/>
                  </a:cubicBezTo>
                  <a:cubicBezTo>
                    <a:pt x="152" y="88"/>
                    <a:pt x="152" y="90"/>
                    <a:pt x="152" y="93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6"/>
                  </a:cubicBezTo>
                  <a:cubicBezTo>
                    <a:pt x="304" y="88"/>
                    <a:pt x="304" y="90"/>
                    <a:pt x="304" y="93"/>
                  </a:cubicBezTo>
                  <a:cubicBezTo>
                    <a:pt x="302" y="44"/>
                    <a:pt x="334" y="4"/>
                    <a:pt x="376" y="2"/>
                  </a:cubicBezTo>
                  <a:cubicBezTo>
                    <a:pt x="418" y="0"/>
                    <a:pt x="453" y="37"/>
                    <a:pt x="455" y="86"/>
                  </a:cubicBezTo>
                  <a:cubicBezTo>
                    <a:pt x="455" y="88"/>
                    <a:pt x="455" y="90"/>
                    <a:pt x="455" y="93"/>
                  </a:cubicBezTo>
                  <a:cubicBezTo>
                    <a:pt x="453" y="44"/>
                    <a:pt x="486" y="4"/>
                    <a:pt x="527" y="2"/>
                  </a:cubicBezTo>
                  <a:cubicBezTo>
                    <a:pt x="569" y="0"/>
                    <a:pt x="604" y="37"/>
                    <a:pt x="606" y="86"/>
                  </a:cubicBezTo>
                  <a:cubicBezTo>
                    <a:pt x="606" y="88"/>
                    <a:pt x="606" y="90"/>
                    <a:pt x="606" y="93"/>
                  </a:cubicBezTo>
                  <a:moveTo>
                    <a:pt x="1" y="93"/>
                  </a:moveTo>
                  <a:lnTo>
                    <a:pt x="1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3688" y="3538"/>
              <a:ext cx="352" cy="352"/>
            </a:xfrm>
            <a:custGeom>
              <a:avLst/>
              <a:gdLst>
                <a:gd name="T0" fmla="*/ 0 w 352"/>
                <a:gd name="T1" fmla="*/ 176 h 352"/>
                <a:gd name="T2" fmla="*/ 176 w 352"/>
                <a:gd name="T3" fmla="*/ 0 h 352"/>
                <a:gd name="T4" fmla="*/ 352 w 352"/>
                <a:gd name="T5" fmla="*/ 176 h 352"/>
                <a:gd name="T6" fmla="*/ 352 w 352"/>
                <a:gd name="T7" fmla="*/ 176 h 352"/>
                <a:gd name="T8" fmla="*/ 176 w 352"/>
                <a:gd name="T9" fmla="*/ 352 h 352"/>
                <a:gd name="T10" fmla="*/ 0 w 352"/>
                <a:gd name="T11" fmla="*/ 17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352">
                  <a:moveTo>
                    <a:pt x="0" y="176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2" y="79"/>
                    <a:pt x="352" y="176"/>
                  </a:cubicBezTo>
                  <a:cubicBezTo>
                    <a:pt x="352" y="176"/>
                    <a:pt x="352" y="176"/>
                    <a:pt x="352" y="176"/>
                  </a:cubicBezTo>
                  <a:cubicBezTo>
                    <a:pt x="352" y="273"/>
                    <a:pt x="273" y="352"/>
                    <a:pt x="176" y="352"/>
                  </a:cubicBezTo>
                  <a:cubicBezTo>
                    <a:pt x="79" y="352"/>
                    <a:pt x="0" y="273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2"/>
            <p:cNvSpPr>
              <a:spLocks noEditPoints="1"/>
            </p:cNvSpPr>
            <p:nvPr/>
          </p:nvSpPr>
          <p:spPr bwMode="auto">
            <a:xfrm>
              <a:off x="3740" y="3662"/>
              <a:ext cx="234" cy="118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3"/>
                    <a:pt x="53" y="0"/>
                    <a:pt x="117" y="0"/>
                  </a:cubicBezTo>
                  <a:cubicBezTo>
                    <a:pt x="182" y="0"/>
                    <a:pt x="234" y="53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6057" y="2956"/>
              <a:ext cx="363" cy="667"/>
            </a:xfrm>
            <a:custGeom>
              <a:avLst/>
              <a:gdLst>
                <a:gd name="T0" fmla="*/ 0 w 363"/>
                <a:gd name="T1" fmla="*/ 0 h 667"/>
                <a:gd name="T2" fmla="*/ 121 w 363"/>
                <a:gd name="T3" fmla="*/ 243 h 667"/>
                <a:gd name="T4" fmla="*/ 182 w 363"/>
                <a:gd name="T5" fmla="*/ 121 h 667"/>
                <a:gd name="T6" fmla="*/ 363 w 363"/>
                <a:gd name="T7" fmla="*/ 667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667">
                  <a:moveTo>
                    <a:pt x="0" y="0"/>
                  </a:moveTo>
                  <a:lnTo>
                    <a:pt x="121" y="243"/>
                  </a:lnTo>
                  <a:lnTo>
                    <a:pt x="182" y="121"/>
                  </a:lnTo>
                  <a:lnTo>
                    <a:pt x="363" y="667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4"/>
            <p:cNvSpPr>
              <a:spLocks/>
            </p:cNvSpPr>
            <p:nvPr/>
          </p:nvSpPr>
          <p:spPr bwMode="auto">
            <a:xfrm>
              <a:off x="6345" y="3544"/>
              <a:ext cx="121" cy="121"/>
            </a:xfrm>
            <a:custGeom>
              <a:avLst/>
              <a:gdLst>
                <a:gd name="T0" fmla="*/ 0 w 121"/>
                <a:gd name="T1" fmla="*/ 60 h 121"/>
                <a:gd name="T2" fmla="*/ 121 w 121"/>
                <a:gd name="T3" fmla="*/ 121 h 121"/>
                <a:gd name="T4" fmla="*/ 121 w 121"/>
                <a:gd name="T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21">
                  <a:moveTo>
                    <a:pt x="0" y="60"/>
                  </a:moveTo>
                  <a:lnTo>
                    <a:pt x="121" y="121"/>
                  </a:lnTo>
                  <a:lnTo>
                    <a:pt x="121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15"/>
            <p:cNvSpPr>
              <a:spLocks noChangeShapeType="1"/>
            </p:cNvSpPr>
            <p:nvPr/>
          </p:nvSpPr>
          <p:spPr bwMode="auto">
            <a:xfrm>
              <a:off x="4909" y="2986"/>
              <a:ext cx="0" cy="72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4625" y="3654"/>
              <a:ext cx="284" cy="85"/>
            </a:xfrm>
            <a:custGeom>
              <a:avLst/>
              <a:gdLst>
                <a:gd name="T0" fmla="*/ 0 w 284"/>
                <a:gd name="T1" fmla="*/ 85 h 85"/>
                <a:gd name="T2" fmla="*/ 284 w 284"/>
                <a:gd name="T3" fmla="*/ 85 h 85"/>
                <a:gd name="T4" fmla="*/ 284 w 28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85">
                  <a:moveTo>
                    <a:pt x="0" y="85"/>
                  </a:moveTo>
                  <a:lnTo>
                    <a:pt x="284" y="85"/>
                  </a:lnTo>
                  <a:lnTo>
                    <a:pt x="28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4625" y="2950"/>
              <a:ext cx="284" cy="36"/>
            </a:xfrm>
            <a:custGeom>
              <a:avLst/>
              <a:gdLst>
                <a:gd name="T0" fmla="*/ 0 w 284"/>
                <a:gd name="T1" fmla="*/ 0 h 36"/>
                <a:gd name="T2" fmla="*/ 0 w 284"/>
                <a:gd name="T3" fmla="*/ 36 h 36"/>
                <a:gd name="T4" fmla="*/ 284 w 284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36">
                  <a:moveTo>
                    <a:pt x="0" y="0"/>
                  </a:moveTo>
                  <a:lnTo>
                    <a:pt x="0" y="36"/>
                  </a:lnTo>
                  <a:lnTo>
                    <a:pt x="284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18"/>
            <p:cNvSpPr>
              <a:spLocks noChangeShapeType="1"/>
            </p:cNvSpPr>
            <p:nvPr/>
          </p:nvSpPr>
          <p:spPr bwMode="auto">
            <a:xfrm flipH="1">
              <a:off x="4909" y="3411"/>
              <a:ext cx="48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H="1" flipV="1">
              <a:off x="4039" y="3737"/>
              <a:ext cx="282" cy="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20"/>
            <p:cNvSpPr>
              <a:spLocks noChangeShapeType="1"/>
            </p:cNvSpPr>
            <p:nvPr/>
          </p:nvSpPr>
          <p:spPr bwMode="auto">
            <a:xfrm flipH="1">
              <a:off x="4037" y="2950"/>
              <a:ext cx="28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Rectangle 94"/>
          <p:cNvSpPr>
            <a:spLocks noChangeArrowheads="1"/>
          </p:cNvSpPr>
          <p:nvPr/>
        </p:nvSpPr>
        <p:spPr bwMode="auto">
          <a:xfrm>
            <a:off x="885084" y="1827964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94"/>
              <p:cNvSpPr>
                <a:spLocks noChangeArrowheads="1"/>
              </p:cNvSpPr>
              <p:nvPr/>
            </p:nvSpPr>
            <p:spPr bwMode="auto">
              <a:xfrm>
                <a:off x="1617216" y="2919862"/>
                <a:ext cx="1718419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0.0824</a:t>
                </a:r>
                <a:r>
                  <a:rPr lang="fi-FI" dirty="0"/>
                  <a:t> </a:t>
                </a:r>
                <a14:m>
                  <m:oMath xmlns:m="http://schemas.openxmlformats.org/officeDocument/2006/math">
                    <m:r>
                      <a:rPr lang="fi-FI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84.44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l-GR" dirty="0"/>
                      <m:t> </m:t>
                    </m:r>
                  </m:oMath>
                </a14:m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9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7216" y="2919862"/>
                <a:ext cx="171841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8156" t="-28889" r="-709" b="-511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94"/>
          <p:cNvSpPr>
            <a:spLocks noChangeArrowheads="1"/>
          </p:cNvSpPr>
          <p:nvPr/>
        </p:nvSpPr>
        <p:spPr bwMode="auto">
          <a:xfrm>
            <a:off x="847781" y="2788818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j0.3</a:t>
            </a:r>
          </a:p>
        </p:txBody>
      </p:sp>
      <p:sp>
        <p:nvSpPr>
          <p:cNvPr id="91" name="Down Arrow 90"/>
          <p:cNvSpPr/>
          <p:nvPr/>
        </p:nvSpPr>
        <p:spPr bwMode="auto">
          <a:xfrm>
            <a:off x="1366220" y="3493328"/>
            <a:ext cx="628189" cy="386715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4"/>
              <p:cNvSpPr>
                <a:spLocks noChangeArrowheads="1"/>
              </p:cNvSpPr>
              <p:nvPr/>
            </p:nvSpPr>
            <p:spPr bwMode="auto">
              <a:xfrm>
                <a:off x="1661079" y="4110196"/>
                <a:ext cx="1282595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0.0824</a:t>
                </a:r>
                <a14:m>
                  <m:oMath xmlns:m="http://schemas.openxmlformats.org/officeDocument/2006/math">
                    <m:r>
                      <a:rPr lang="fi-FI" sz="14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fi-FI" sz="1400" b="0" i="1" smtClean="0">
                        <a:latin typeface="Cambria Math" panose="02040503050406030204" pitchFamily="18" charset="0"/>
                      </a:rPr>
                      <m:t>84.44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l-GR" sz="1400" dirty="0"/>
                      <m:t> </m:t>
                    </m:r>
                  </m:oMath>
                </a14:m>
                <a:endPara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92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079" y="4110196"/>
                <a:ext cx="1282595" cy="215444"/>
              </a:xfrm>
              <a:prstGeom prst="rect">
                <a:avLst/>
              </a:prstGeom>
              <a:blipFill rotWithShape="0">
                <a:blip r:embed="rId11"/>
                <a:stretch>
                  <a:fillRect l="-8531" t="-25000" b="-472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4"/>
              <p:cNvSpPr>
                <a:spLocks noChangeArrowheads="1"/>
              </p:cNvSpPr>
              <p:nvPr/>
            </p:nvSpPr>
            <p:spPr bwMode="auto">
              <a:xfrm>
                <a:off x="693211" y="5413907"/>
                <a:ext cx="128560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0.232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r>
                      <a:rPr lang="fi-FI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88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l-GR" dirty="0"/>
                      <m:t> </m:t>
                    </m:r>
                  </m:oMath>
                </a14:m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3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3211" y="5413907"/>
                <a:ext cx="1285608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11374" t="-28261" r="-474" b="-5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 bwMode="auto">
          <a:xfrm>
            <a:off x="3656856" y="4217918"/>
            <a:ext cx="1521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0595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2" grpId="0"/>
      <p:bldP spid="107" grpId="0" animBg="1"/>
      <p:bldP spid="46" grpId="0"/>
      <p:bldP spid="47" grpId="0" animBg="1"/>
      <p:bldP spid="48" grpId="0" animBg="1"/>
      <p:bldP spid="49" grpId="0"/>
      <p:bldP spid="55" grpId="0"/>
      <p:bldP spid="113" grpId="0"/>
      <p:bldP spid="68" grpId="0"/>
      <p:bldP spid="69" grpId="0"/>
      <p:bldP spid="90" grpId="0"/>
      <p:bldP spid="91" grpId="0" animBg="1"/>
      <p:bldP spid="92" grpId="0"/>
      <p:bldP spid="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line-to-earth fault occurs in a radial transmission system. The following sequences exist between the source of supply (an infinite </a:t>
            </a:r>
            <a:r>
              <a:rPr lang="en-US" dirty="0" err="1"/>
              <a:t>busbar</a:t>
            </a:r>
            <a:r>
              <a:rPr lang="en-US" dirty="0"/>
              <a:t>) of voltage 1 </a:t>
            </a:r>
            <a:r>
              <a:rPr lang="en-US" dirty="0" err="1"/>
              <a:t>pu</a:t>
            </a:r>
            <a:r>
              <a:rPr lang="en-US" dirty="0"/>
              <a:t> to the point of the fault: Z</a:t>
            </a:r>
            <a:r>
              <a:rPr lang="en-US" baseline="-25000" dirty="0"/>
              <a:t>1</a:t>
            </a:r>
            <a:r>
              <a:rPr lang="en-US" dirty="0"/>
              <a:t> = (0.3+j0.6)</a:t>
            </a:r>
            <a:r>
              <a:rPr lang="en-US" dirty="0" err="1"/>
              <a:t>pu</a:t>
            </a:r>
            <a:r>
              <a:rPr lang="en-US" dirty="0"/>
              <a:t>, Z</a:t>
            </a:r>
            <a:r>
              <a:rPr lang="en-US" baseline="-25000" dirty="0"/>
              <a:t>2</a:t>
            </a:r>
            <a:r>
              <a:rPr lang="en-US" dirty="0"/>
              <a:t> = (0.3+j0.55)</a:t>
            </a:r>
            <a:r>
              <a:rPr lang="en-US" dirty="0" err="1"/>
              <a:t>pu</a:t>
            </a:r>
            <a:r>
              <a:rPr lang="en-US" dirty="0"/>
              <a:t>, Z</a:t>
            </a:r>
            <a:r>
              <a:rPr lang="en-US" baseline="-25000" dirty="0"/>
              <a:t>0</a:t>
            </a:r>
            <a:r>
              <a:rPr lang="en-US" dirty="0"/>
              <a:t> = (1+j0.78)</a:t>
            </a:r>
            <a:r>
              <a:rPr lang="en-US" dirty="0" err="1"/>
              <a:t>pu</a:t>
            </a:r>
            <a:r>
              <a:rPr lang="en-US" dirty="0"/>
              <a:t>. The fault path to earth has a resistance of 0.66 </a:t>
            </a:r>
            <a:r>
              <a:rPr lang="en-US" dirty="0" err="1"/>
              <a:t>pu</a:t>
            </a:r>
            <a:r>
              <a:rPr lang="en-US" dirty="0"/>
              <a:t>. Determine the fault current and the voltage at the point of the fault.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6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(W 7.8)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00"/>
          <a:stretch/>
        </p:blipFill>
        <p:spPr>
          <a:xfrm>
            <a:off x="382349" y="0"/>
            <a:ext cx="9141301" cy="53012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0090" y="5758424"/>
            <a:ext cx="1932699" cy="959544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V="1">
            <a:off x="6146154" y="5229200"/>
            <a:ext cx="390285" cy="45546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3872880" y="3429000"/>
            <a:ext cx="1296144" cy="648072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42298" y="6066642"/>
            <a:ext cx="13869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/>
                </a:solidFill>
              </a:rPr>
              <a:t>I</a:t>
            </a:r>
            <a:r>
              <a:rPr lang="fi-FI" sz="1100" dirty="0" smtClean="0">
                <a:solidFill>
                  <a:schemeClr val="accent2"/>
                </a:solidFill>
              </a:rPr>
              <a:t>S</a:t>
            </a:r>
            <a:r>
              <a:rPr lang="fi-FI" dirty="0" smtClean="0">
                <a:solidFill>
                  <a:schemeClr val="accent2"/>
                </a:solidFill>
              </a:rPr>
              <a:t> =</a:t>
            </a:r>
            <a:r>
              <a:rPr lang="fi-FI" dirty="0">
                <a:solidFill>
                  <a:schemeClr val="accent2"/>
                </a:solidFill>
              </a:rPr>
              <a:t>0 (= </a:t>
            </a:r>
            <a:r>
              <a:rPr lang="fi-FI" dirty="0" smtClean="0">
                <a:solidFill>
                  <a:schemeClr val="accent2"/>
                </a:solidFill>
              </a:rPr>
              <a:t>I</a:t>
            </a:r>
            <a:r>
              <a:rPr lang="fi-FI" sz="1100" dirty="0" smtClean="0">
                <a:solidFill>
                  <a:schemeClr val="accent2"/>
                </a:solidFill>
              </a:rPr>
              <a:t>L2</a:t>
            </a:r>
            <a:r>
              <a:rPr lang="fi-FI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fi-FI" sz="2000" dirty="0" smtClean="0">
                <a:solidFill>
                  <a:schemeClr val="accent2"/>
                </a:solidFill>
              </a:rPr>
              <a:t>I</a:t>
            </a:r>
            <a:r>
              <a:rPr lang="fi-FI" sz="1100" dirty="0" smtClean="0">
                <a:solidFill>
                  <a:schemeClr val="accent2"/>
                </a:solidFill>
              </a:rPr>
              <a:t>T</a:t>
            </a:r>
            <a:r>
              <a:rPr lang="fi-FI" sz="2000" dirty="0" smtClean="0">
                <a:solidFill>
                  <a:schemeClr val="accent2"/>
                </a:solidFill>
              </a:rPr>
              <a:t>=0 </a:t>
            </a:r>
            <a:r>
              <a:rPr lang="fi-FI" dirty="0">
                <a:solidFill>
                  <a:schemeClr val="accent2"/>
                </a:solidFill>
              </a:rPr>
              <a:t>(= </a:t>
            </a:r>
            <a:r>
              <a:rPr lang="fi-FI" dirty="0" smtClean="0">
                <a:solidFill>
                  <a:schemeClr val="accent2"/>
                </a:solidFill>
              </a:rPr>
              <a:t>I</a:t>
            </a:r>
            <a:r>
              <a:rPr lang="fi-FI" sz="1100" dirty="0" smtClean="0">
                <a:solidFill>
                  <a:schemeClr val="accent2"/>
                </a:solidFill>
              </a:rPr>
              <a:t>L3</a:t>
            </a:r>
            <a:r>
              <a:rPr lang="fi-FI" dirty="0" smtClean="0">
                <a:solidFill>
                  <a:schemeClr val="accent2"/>
                </a:solidFill>
              </a:rPr>
              <a:t>)</a:t>
            </a:r>
            <a:endParaRPr lang="fi-FI" dirty="0">
              <a:solidFill>
                <a:schemeClr val="accent2"/>
              </a:solidFill>
            </a:endParaRPr>
          </a:p>
          <a:p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520" y="6074954"/>
            <a:ext cx="4937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accent2"/>
                </a:solidFill>
              </a:rPr>
              <a:t>Inverse</a:t>
            </a:r>
            <a:r>
              <a:rPr lang="fi-FI" dirty="0" smtClean="0">
                <a:solidFill>
                  <a:schemeClr val="accent2"/>
                </a:solidFill>
              </a:rPr>
              <a:t> </a:t>
            </a:r>
            <a:r>
              <a:rPr lang="fi-FI" dirty="0" err="1" smtClean="0">
                <a:solidFill>
                  <a:schemeClr val="accent2"/>
                </a:solidFill>
              </a:rPr>
              <a:t>matrix</a:t>
            </a:r>
            <a:r>
              <a:rPr lang="fi-FI" dirty="0" smtClean="0">
                <a:solidFill>
                  <a:schemeClr val="accent2"/>
                </a:solidFill>
              </a:rPr>
              <a:t> </a:t>
            </a:r>
            <a:r>
              <a:rPr lang="fi-FI" dirty="0" err="1" smtClean="0">
                <a:solidFill>
                  <a:schemeClr val="accent2"/>
                </a:solidFill>
              </a:rPr>
              <a:t>also</a:t>
            </a:r>
            <a:r>
              <a:rPr lang="fi-FI" dirty="0" smtClean="0">
                <a:solidFill>
                  <a:schemeClr val="accent2"/>
                </a:solidFill>
              </a:rPr>
              <a:t> </a:t>
            </a:r>
            <a:r>
              <a:rPr lang="fi-FI" dirty="0" err="1" smtClean="0">
                <a:solidFill>
                  <a:schemeClr val="accent2"/>
                </a:solidFill>
              </a:rPr>
              <a:t>provides</a:t>
            </a:r>
            <a:r>
              <a:rPr lang="fi-FI" dirty="0" smtClean="0">
                <a:solidFill>
                  <a:schemeClr val="accent2"/>
                </a:solidFill>
              </a:rPr>
              <a:t> </a:t>
            </a:r>
            <a:r>
              <a:rPr lang="fi-FI" dirty="0" err="1" smtClean="0">
                <a:solidFill>
                  <a:schemeClr val="accent2"/>
                </a:solidFill>
              </a:rPr>
              <a:t>the</a:t>
            </a:r>
            <a:r>
              <a:rPr lang="fi-FI" dirty="0" smtClean="0">
                <a:solidFill>
                  <a:schemeClr val="accent2"/>
                </a:solidFill>
              </a:rPr>
              <a:t> </a:t>
            </a:r>
            <a:r>
              <a:rPr lang="fi-FI" dirty="0" err="1" smtClean="0">
                <a:solidFill>
                  <a:schemeClr val="accent2"/>
                </a:solidFill>
              </a:rPr>
              <a:t>same</a:t>
            </a:r>
            <a:r>
              <a:rPr lang="fi-FI" dirty="0" smtClean="0">
                <a:solidFill>
                  <a:schemeClr val="accent2"/>
                </a:solidFill>
              </a:rPr>
              <a:t> </a:t>
            </a:r>
            <a:r>
              <a:rPr lang="fi-FI" dirty="0" err="1" smtClean="0">
                <a:solidFill>
                  <a:schemeClr val="accent2"/>
                </a:solidFill>
              </a:rPr>
              <a:t>solution</a:t>
            </a: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2349" y="59809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rgbClr val="C00000"/>
                </a:solidFill>
              </a:rPr>
              <a:t>Some</a:t>
            </a:r>
            <a:r>
              <a:rPr lang="fi-FI" dirty="0" smtClean="0">
                <a:solidFill>
                  <a:srgbClr val="C00000"/>
                </a:solidFill>
              </a:rPr>
              <a:t> </a:t>
            </a:r>
            <a:r>
              <a:rPr lang="fi-FI" dirty="0" err="1" smtClean="0">
                <a:solidFill>
                  <a:srgbClr val="C00000"/>
                </a:solidFill>
              </a:rPr>
              <a:t>background</a:t>
            </a:r>
            <a:r>
              <a:rPr lang="fi-FI" dirty="0" smtClean="0">
                <a:solidFill>
                  <a:srgbClr val="C00000"/>
                </a:solidFill>
              </a:rPr>
              <a:t> </a:t>
            </a:r>
            <a:r>
              <a:rPr lang="fi-FI" dirty="0" err="1" smtClean="0">
                <a:solidFill>
                  <a:srgbClr val="C00000"/>
                </a:solidFill>
              </a:rPr>
              <a:t>first</a:t>
            </a:r>
            <a:endParaRPr lang="fi-FI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0985607">
            <a:off x="7293191" y="5398381"/>
            <a:ext cx="2701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I</a:t>
            </a:r>
            <a:r>
              <a:rPr lang="fi-FI" sz="11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0</a:t>
            </a:r>
            <a:r>
              <a:rPr lang="fi-FI" dirty="0" smtClean="0">
                <a:solidFill>
                  <a:schemeClr val="accent2"/>
                </a:solidFill>
              </a:rPr>
              <a:t> =1/3 x (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I</a:t>
            </a:r>
            <a:r>
              <a:rPr lang="fi-FI" sz="11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R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+0+0)</a:t>
            </a:r>
          </a:p>
          <a:p>
            <a:r>
              <a:rPr lang="fi-FI" dirty="0">
                <a:solidFill>
                  <a:schemeClr val="accent2"/>
                </a:solidFill>
                <a:sym typeface="Wingdings" panose="05000000000000000000" pitchFamily="2" charset="2"/>
              </a:rPr>
              <a:t>	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 I</a:t>
            </a:r>
            <a:r>
              <a:rPr lang="fi-FI" sz="11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R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=3</a:t>
            </a:r>
            <a:r>
              <a:rPr lang="fi-FI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I</a:t>
            </a:r>
            <a:r>
              <a:rPr lang="fi-FI" sz="11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0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(=I</a:t>
            </a:r>
            <a:r>
              <a:rPr lang="fi-FI" sz="11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L1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391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  <p:bldP spid="22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50" r="12563" b="7428"/>
          <a:stretch/>
        </p:blipFill>
        <p:spPr>
          <a:xfrm>
            <a:off x="704529" y="3461742"/>
            <a:ext cx="7992888" cy="9753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r="10091"/>
          <a:stretch/>
        </p:blipFill>
        <p:spPr>
          <a:xfrm>
            <a:off x="704528" y="3461742"/>
            <a:ext cx="3212768" cy="6614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528" y="1470521"/>
            <a:ext cx="7972425" cy="1924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8964" y="1101189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Generally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689304" y="1844824"/>
            <a:ext cx="504056" cy="1008112"/>
          </a:xfrm>
          <a:prstGeom prst="rect">
            <a:avLst/>
          </a:prstGeom>
          <a:noFill/>
          <a:ln>
            <a:prstDash val="dash"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61312" y="1988840"/>
            <a:ext cx="270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Z</a:t>
            </a:r>
            <a:endParaRPr lang="fi-FI" sz="14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664968" y="1988840"/>
            <a:ext cx="144016" cy="720080"/>
          </a:xfrm>
          <a:prstGeom prst="rect">
            <a:avLst/>
          </a:prstGeom>
          <a:solidFill>
            <a:srgbClr val="ADC3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37176" y="1988840"/>
            <a:ext cx="144016" cy="720080"/>
          </a:xfrm>
          <a:prstGeom prst="rect">
            <a:avLst/>
          </a:prstGeom>
          <a:solidFill>
            <a:srgbClr val="C5D4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387845" y="1964718"/>
            <a:ext cx="144016" cy="720080"/>
          </a:xfrm>
          <a:prstGeom prst="rect">
            <a:avLst/>
          </a:prstGeom>
          <a:solidFill>
            <a:srgbClr val="DCE4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22841" y="2170868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U1</a:t>
            </a:r>
            <a:endParaRPr lang="fi-FI" sz="1400" dirty="0"/>
          </a:p>
        </p:txBody>
      </p:sp>
      <p:sp>
        <p:nvSpPr>
          <p:cNvPr id="15" name="Right Brace 14"/>
          <p:cNvSpPr/>
          <p:nvPr/>
        </p:nvSpPr>
        <p:spPr bwMode="auto">
          <a:xfrm>
            <a:off x="4550833" y="2069118"/>
            <a:ext cx="144016" cy="511279"/>
          </a:xfrm>
          <a:prstGeom prst="rightBrace">
            <a:avLst/>
          </a:prstGeom>
          <a:solidFill>
            <a:srgbClr val="ADC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37176" y="217971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U2</a:t>
            </a:r>
            <a:endParaRPr lang="fi-FI" sz="1400" dirty="0"/>
          </a:p>
        </p:txBody>
      </p:sp>
      <p:sp>
        <p:nvSpPr>
          <p:cNvPr id="21" name="Right Brace 20"/>
          <p:cNvSpPr/>
          <p:nvPr/>
        </p:nvSpPr>
        <p:spPr bwMode="auto">
          <a:xfrm>
            <a:off x="6465168" y="2077964"/>
            <a:ext cx="144016" cy="511279"/>
          </a:xfrm>
          <a:prstGeom prst="rightBrace">
            <a:avLst/>
          </a:prstGeom>
          <a:solidFill>
            <a:srgbClr val="C5D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81912" y="2179714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/>
              <a:t>U0</a:t>
            </a:r>
            <a:endParaRPr lang="fi-FI" sz="1400" dirty="0"/>
          </a:p>
        </p:txBody>
      </p:sp>
      <p:sp>
        <p:nvSpPr>
          <p:cNvPr id="23" name="Right Brace 22"/>
          <p:cNvSpPr/>
          <p:nvPr/>
        </p:nvSpPr>
        <p:spPr bwMode="auto">
          <a:xfrm>
            <a:off x="8409904" y="2077964"/>
            <a:ext cx="144016" cy="511279"/>
          </a:xfrm>
          <a:prstGeom prst="rightBrace">
            <a:avLst/>
          </a:prstGeom>
          <a:solidFill>
            <a:srgbClr val="DCE4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80" t="91855" r="8992"/>
          <a:stretch/>
        </p:blipFill>
        <p:spPr>
          <a:xfrm>
            <a:off x="2743040" y="5706224"/>
            <a:ext cx="5112568" cy="55857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60" t="61550" r="31095" b="33200"/>
          <a:stretch/>
        </p:blipFill>
        <p:spPr>
          <a:xfrm>
            <a:off x="3688558" y="4891648"/>
            <a:ext cx="2664296" cy="36004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801167" y="4502202"/>
            <a:ext cx="228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previous</a:t>
            </a:r>
            <a:r>
              <a:rPr lang="fi-FI" dirty="0" smtClean="0"/>
              <a:t> </a:t>
            </a:r>
            <a:r>
              <a:rPr lang="fi-FI" dirty="0" err="1" smtClean="0"/>
              <a:t>slide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28" name="Rectangle 27"/>
          <p:cNvSpPr/>
          <p:nvPr/>
        </p:nvSpPr>
        <p:spPr>
          <a:xfrm>
            <a:off x="6484720" y="4887002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>
                <a:solidFill>
                  <a:schemeClr val="accent2"/>
                </a:solidFill>
                <a:sym typeface="Wingdings" panose="05000000000000000000" pitchFamily="2" charset="2"/>
              </a:rPr>
              <a:t>a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nd I</a:t>
            </a:r>
            <a:r>
              <a:rPr lang="fi-FI" sz="11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L1</a:t>
            </a:r>
            <a:r>
              <a:rPr lang="fi-FI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=3 </a:t>
            </a:r>
            <a:r>
              <a:rPr lang="fi-FI" dirty="0">
                <a:solidFill>
                  <a:schemeClr val="accent2"/>
                </a:solidFill>
                <a:sym typeface="Wingdings" panose="05000000000000000000" pitchFamily="2" charset="2"/>
              </a:rPr>
              <a:t>I</a:t>
            </a:r>
            <a:r>
              <a:rPr lang="fi-FI" sz="1100" dirty="0">
                <a:solidFill>
                  <a:schemeClr val="accent2"/>
                </a:solidFill>
                <a:sym typeface="Wingdings" panose="05000000000000000000" pitchFamily="2" charset="2"/>
              </a:rPr>
              <a:t>0</a:t>
            </a:r>
            <a:endParaRPr lang="fi-FI" dirty="0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2000672" y="5949280"/>
            <a:ext cx="576064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 bwMode="auto">
          <a:xfrm>
            <a:off x="1860009" y="2564904"/>
            <a:ext cx="284679" cy="216024"/>
          </a:xfrm>
          <a:prstGeom prst="rect">
            <a:avLst/>
          </a:prstGeom>
          <a:solidFill>
            <a:srgbClr val="7CA5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84648" y="254515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Z</a:t>
            </a:r>
            <a:r>
              <a:rPr lang="fi-FI" sz="900" b="1" dirty="0" smtClean="0"/>
              <a:t>M</a:t>
            </a:r>
            <a:endParaRPr lang="fi-FI" sz="1400" b="1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7761312" y="2347367"/>
            <a:ext cx="390046" cy="202654"/>
          </a:xfrm>
          <a:prstGeom prst="rect">
            <a:avLst/>
          </a:prstGeom>
          <a:solidFill>
            <a:srgbClr val="D0D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00334" y="2329135"/>
            <a:ext cx="565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3Z</a:t>
            </a:r>
            <a:r>
              <a:rPr lang="fi-FI" sz="900" b="1" dirty="0" smtClean="0"/>
              <a:t>M</a:t>
            </a:r>
            <a:endParaRPr lang="fi-FI" sz="1400" b="1" dirty="0"/>
          </a:p>
        </p:txBody>
      </p:sp>
    </p:spTree>
    <p:extLst>
      <p:ext uri="{BB962C8B-B14F-4D97-AF65-F5344CB8AC3E}">
        <p14:creationId xmlns:p14="http://schemas.microsoft.com/office/powerpoint/2010/main" val="22433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(W 7.8)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40" y="0"/>
            <a:ext cx="914132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85048" y="2708920"/>
            <a:ext cx="1296144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5169024" y="3192491"/>
            <a:ext cx="2088232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6" name="TextBox 5"/>
          <p:cNvSpPr txBox="1"/>
          <p:nvPr/>
        </p:nvSpPr>
        <p:spPr>
          <a:xfrm>
            <a:off x="7257256" y="3192491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i</a:t>
            </a:r>
            <a:r>
              <a:rPr lang="fi-FI" dirty="0" smtClean="0"/>
              <a:t>n </a:t>
            </a:r>
            <a:r>
              <a:rPr lang="fi-FI" dirty="0" err="1" smtClean="0"/>
              <a:t>one-phase</a:t>
            </a:r>
            <a:r>
              <a:rPr lang="fi-FI" dirty="0" smtClean="0"/>
              <a:t> </a:t>
            </a:r>
            <a:r>
              <a:rPr lang="fi-FI" dirty="0" err="1" smtClean="0"/>
              <a:t>earth</a:t>
            </a:r>
            <a:r>
              <a:rPr lang="fi-FI" dirty="0" smtClean="0"/>
              <a:t> </a:t>
            </a:r>
            <a:r>
              <a:rPr lang="fi-FI" dirty="0" err="1" smtClean="0"/>
              <a:t>fault</a:t>
            </a:r>
            <a:endParaRPr lang="fi-FI" dirty="0"/>
          </a:p>
        </p:txBody>
      </p:sp>
      <p:sp>
        <p:nvSpPr>
          <p:cNvPr id="7" name="TextBox 6"/>
          <p:cNvSpPr txBox="1"/>
          <p:nvPr/>
        </p:nvSpPr>
        <p:spPr>
          <a:xfrm>
            <a:off x="6897216" y="551723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=I</a:t>
            </a:r>
            <a:r>
              <a:rPr lang="fi-FI" sz="1200" dirty="0" smtClean="0"/>
              <a:t>L1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8691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848544" y="2181217"/>
          <a:ext cx="163730" cy="286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Equation" r:id="rId4" imgW="114201" imgH="203024" progId="Equation.3">
                  <p:embed/>
                </p:oleObj>
              </mc:Choice>
              <mc:Fallback>
                <p:oleObj name="Equation" r:id="rId4" imgW="114201" imgH="203024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544" y="2181217"/>
                        <a:ext cx="163730" cy="2865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56419" y="2204172"/>
          <a:ext cx="8775700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name="Equation" r:id="rId6" imgW="4152600" imgH="647640" progId="Equation.3">
                  <p:embed/>
                </p:oleObj>
              </mc:Choice>
              <mc:Fallback>
                <p:oleObj name="Equation" r:id="rId6" imgW="4152600" imgH="6476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9" y="2204172"/>
                        <a:ext cx="8775700" cy="1379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33388" y="3770313"/>
          <a:ext cx="8855075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8" imgW="3759120" imgH="495000" progId="Equation.3">
                  <p:embed/>
                </p:oleObj>
              </mc:Choice>
              <mc:Fallback>
                <p:oleObj name="Equation" r:id="rId8" imgW="3759120" imgH="4950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3770313"/>
                        <a:ext cx="8855075" cy="1166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96291" y="1604031"/>
            <a:ext cx="100811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fi-FI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</a:t>
            </a:r>
            <a:r>
              <a:rPr kumimoji="0" lang="fi-FI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i-FI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</a:t>
            </a:r>
            <a:r>
              <a:rPr kumimoji="0" lang="fi-FI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i-FI" alt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</a:t>
            </a:r>
            <a:r>
              <a:rPr kumimoji="0" lang="fi-FI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i-FI" alt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utilize</a:t>
            </a:r>
            <a:r>
              <a:rPr kumimoji="0" lang="fi-FI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i-FI" alt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kumimoji="0" lang="fi-FI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i-FI" alt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following</a:t>
            </a:r>
            <a:r>
              <a:rPr kumimoji="0" lang="fi-FI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fi-FI" altLang="ru-RU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equations</a:t>
            </a:r>
            <a:r>
              <a:rPr kumimoji="0" lang="fi-FI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fi-FI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848544" y="2458985"/>
            <a:ext cx="100811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 flipV="1">
            <a:off x="1118419" y="6096768"/>
            <a:ext cx="100811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4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ru-RU" dirty="0"/>
              <a:t>1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symmetrical three-phase short circuit occurs on the 22kV </a:t>
            </a:r>
            <a:r>
              <a:rPr lang="en-US" dirty="0" err="1"/>
              <a:t>busbars</a:t>
            </a:r>
            <a:r>
              <a:rPr lang="en-US" dirty="0"/>
              <a:t> of the circuit shown as a one-line diagram in the figure below. </a:t>
            </a:r>
            <a:r>
              <a:rPr lang="fi-FI" dirty="0"/>
              <a:t>Calculate the fault current and the fault apparent power.</a:t>
            </a:r>
            <a:endParaRPr lang="ru-RU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672" y="3501008"/>
            <a:ext cx="6368296" cy="16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5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ru-RU" dirty="0"/>
              <a:t>1</a:t>
            </a:r>
            <a:r>
              <a:rPr lang="en-US" dirty="0"/>
              <a:t>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624" y="304498"/>
            <a:ext cx="4424080" cy="16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58"/>
          <p:cNvGrpSpPr>
            <a:grpSpLocks noChangeAspect="1"/>
          </p:cNvGrpSpPr>
          <p:nvPr/>
        </p:nvGrpSpPr>
        <p:grpSpPr bwMode="auto">
          <a:xfrm>
            <a:off x="2648744" y="3772833"/>
            <a:ext cx="4786313" cy="1279525"/>
            <a:chOff x="3059" y="1473"/>
            <a:chExt cx="3015" cy="806"/>
          </a:xfrm>
        </p:grpSpPr>
        <p:sp>
          <p:nvSpPr>
            <p:cNvPr id="30" name="Freeform 59"/>
            <p:cNvSpPr>
              <a:spLocks noEditPoints="1"/>
            </p:cNvSpPr>
            <p:nvPr/>
          </p:nvSpPr>
          <p:spPr bwMode="auto">
            <a:xfrm>
              <a:off x="3622" y="1835"/>
              <a:ext cx="303" cy="138"/>
            </a:xfrm>
            <a:custGeom>
              <a:avLst/>
              <a:gdLst>
                <a:gd name="T0" fmla="*/ 1 w 606"/>
                <a:gd name="T1" fmla="*/ 92 h 274"/>
                <a:gd name="T2" fmla="*/ 74 w 606"/>
                <a:gd name="T3" fmla="*/ 2 h 274"/>
                <a:gd name="T4" fmla="*/ 153 w 606"/>
                <a:gd name="T5" fmla="*/ 85 h 274"/>
                <a:gd name="T6" fmla="*/ 153 w 606"/>
                <a:gd name="T7" fmla="*/ 92 h 274"/>
                <a:gd name="T8" fmla="*/ 225 w 606"/>
                <a:gd name="T9" fmla="*/ 2 h 274"/>
                <a:gd name="T10" fmla="*/ 304 w 606"/>
                <a:gd name="T11" fmla="*/ 85 h 274"/>
                <a:gd name="T12" fmla="*/ 304 w 606"/>
                <a:gd name="T13" fmla="*/ 92 h 274"/>
                <a:gd name="T14" fmla="*/ 376 w 606"/>
                <a:gd name="T15" fmla="*/ 2 h 274"/>
                <a:gd name="T16" fmla="*/ 455 w 606"/>
                <a:gd name="T17" fmla="*/ 85 h 274"/>
                <a:gd name="T18" fmla="*/ 455 w 606"/>
                <a:gd name="T19" fmla="*/ 92 h 274"/>
                <a:gd name="T20" fmla="*/ 528 w 606"/>
                <a:gd name="T21" fmla="*/ 2 h 274"/>
                <a:gd name="T22" fmla="*/ 606 w 606"/>
                <a:gd name="T23" fmla="*/ 85 h 274"/>
                <a:gd name="T24" fmla="*/ 606 w 606"/>
                <a:gd name="T25" fmla="*/ 92 h 274"/>
                <a:gd name="T26" fmla="*/ 1 w 606"/>
                <a:gd name="T27" fmla="*/ 92 h 274"/>
                <a:gd name="T28" fmla="*/ 1 w 606"/>
                <a:gd name="T29" fmla="*/ 274 h 274"/>
                <a:gd name="T30" fmla="*/ 606 w 606"/>
                <a:gd name="T31" fmla="*/ 92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2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5" y="4"/>
                    <a:pt x="376" y="2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3" y="44"/>
                    <a:pt x="486" y="4"/>
                    <a:pt x="528" y="2"/>
                  </a:cubicBezTo>
                  <a:cubicBezTo>
                    <a:pt x="569" y="0"/>
                    <a:pt x="605" y="37"/>
                    <a:pt x="606" y="85"/>
                  </a:cubicBezTo>
                  <a:cubicBezTo>
                    <a:pt x="606" y="88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0"/>
            <p:cNvSpPr>
              <a:spLocks noEditPoints="1"/>
            </p:cNvSpPr>
            <p:nvPr/>
          </p:nvSpPr>
          <p:spPr bwMode="auto">
            <a:xfrm>
              <a:off x="4151" y="1835"/>
              <a:ext cx="304" cy="138"/>
            </a:xfrm>
            <a:custGeom>
              <a:avLst/>
              <a:gdLst>
                <a:gd name="T0" fmla="*/ 2 w 607"/>
                <a:gd name="T1" fmla="*/ 92 h 274"/>
                <a:gd name="T2" fmla="*/ 74 w 607"/>
                <a:gd name="T3" fmla="*/ 2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2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2 h 274"/>
                <a:gd name="T16" fmla="*/ 455 w 607"/>
                <a:gd name="T17" fmla="*/ 85 h 274"/>
                <a:gd name="T18" fmla="*/ 455 w 607"/>
                <a:gd name="T19" fmla="*/ 92 h 274"/>
                <a:gd name="T20" fmla="*/ 528 w 607"/>
                <a:gd name="T21" fmla="*/ 2 h 274"/>
                <a:gd name="T22" fmla="*/ 606 w 607"/>
                <a:gd name="T23" fmla="*/ 85 h 274"/>
                <a:gd name="T24" fmla="*/ 606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6 w 607"/>
                <a:gd name="T31" fmla="*/ 92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4"/>
                    <a:pt x="74" y="2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1" y="44"/>
                    <a:pt x="184" y="4"/>
                    <a:pt x="226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5" y="4"/>
                    <a:pt x="377" y="2"/>
                  </a:cubicBezTo>
                  <a:cubicBezTo>
                    <a:pt x="418" y="0"/>
                    <a:pt x="454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4" y="44"/>
                    <a:pt x="486" y="4"/>
                    <a:pt x="528" y="2"/>
                  </a:cubicBezTo>
                  <a:cubicBezTo>
                    <a:pt x="570" y="0"/>
                    <a:pt x="605" y="37"/>
                    <a:pt x="606" y="85"/>
                  </a:cubicBezTo>
                  <a:cubicBezTo>
                    <a:pt x="607" y="88"/>
                    <a:pt x="607" y="90"/>
                    <a:pt x="606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4" name="Freeform 61"/>
            <p:cNvSpPr>
              <a:spLocks noEditPoints="1"/>
            </p:cNvSpPr>
            <p:nvPr/>
          </p:nvSpPr>
          <p:spPr bwMode="auto">
            <a:xfrm>
              <a:off x="4681" y="1835"/>
              <a:ext cx="304" cy="138"/>
            </a:xfrm>
            <a:custGeom>
              <a:avLst/>
              <a:gdLst>
                <a:gd name="T0" fmla="*/ 2 w 607"/>
                <a:gd name="T1" fmla="*/ 92 h 274"/>
                <a:gd name="T2" fmla="*/ 75 w 607"/>
                <a:gd name="T3" fmla="*/ 2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2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2 h 274"/>
                <a:gd name="T16" fmla="*/ 456 w 607"/>
                <a:gd name="T17" fmla="*/ 85 h 274"/>
                <a:gd name="T18" fmla="*/ 456 w 607"/>
                <a:gd name="T19" fmla="*/ 92 h 274"/>
                <a:gd name="T20" fmla="*/ 528 w 607"/>
                <a:gd name="T21" fmla="*/ 2 h 274"/>
                <a:gd name="T22" fmla="*/ 607 w 607"/>
                <a:gd name="T23" fmla="*/ 85 h 274"/>
                <a:gd name="T24" fmla="*/ 607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7 w 607"/>
                <a:gd name="T31" fmla="*/ 92 h 274"/>
                <a:gd name="T32" fmla="*/ 607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4"/>
                    <a:pt x="75" y="2"/>
                  </a:cubicBezTo>
                  <a:cubicBezTo>
                    <a:pt x="116" y="0"/>
                    <a:pt x="152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2" y="44"/>
                    <a:pt x="184" y="4"/>
                    <a:pt x="226" y="2"/>
                  </a:cubicBezTo>
                  <a:cubicBezTo>
                    <a:pt x="268" y="0"/>
                    <a:pt x="303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3" y="44"/>
                    <a:pt x="335" y="4"/>
                    <a:pt x="377" y="2"/>
                  </a:cubicBezTo>
                  <a:cubicBezTo>
                    <a:pt x="419" y="0"/>
                    <a:pt x="454" y="37"/>
                    <a:pt x="456" y="85"/>
                  </a:cubicBezTo>
                  <a:cubicBezTo>
                    <a:pt x="456" y="88"/>
                    <a:pt x="456" y="90"/>
                    <a:pt x="456" y="92"/>
                  </a:cubicBezTo>
                  <a:cubicBezTo>
                    <a:pt x="454" y="44"/>
                    <a:pt x="486" y="4"/>
                    <a:pt x="528" y="2"/>
                  </a:cubicBezTo>
                  <a:cubicBezTo>
                    <a:pt x="570" y="0"/>
                    <a:pt x="605" y="37"/>
                    <a:pt x="607" y="85"/>
                  </a:cubicBezTo>
                  <a:cubicBezTo>
                    <a:pt x="607" y="88"/>
                    <a:pt x="607" y="90"/>
                    <a:pt x="607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7" y="92"/>
                  </a:moveTo>
                  <a:lnTo>
                    <a:pt x="607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5" name="Freeform 62"/>
            <p:cNvSpPr>
              <a:spLocks noEditPoints="1"/>
            </p:cNvSpPr>
            <p:nvPr/>
          </p:nvSpPr>
          <p:spPr bwMode="auto">
            <a:xfrm>
              <a:off x="5211" y="1835"/>
              <a:ext cx="303" cy="138"/>
            </a:xfrm>
            <a:custGeom>
              <a:avLst/>
              <a:gdLst>
                <a:gd name="T0" fmla="*/ 1 w 606"/>
                <a:gd name="T1" fmla="*/ 92 h 274"/>
                <a:gd name="T2" fmla="*/ 74 w 606"/>
                <a:gd name="T3" fmla="*/ 2 h 274"/>
                <a:gd name="T4" fmla="*/ 152 w 606"/>
                <a:gd name="T5" fmla="*/ 85 h 274"/>
                <a:gd name="T6" fmla="*/ 152 w 606"/>
                <a:gd name="T7" fmla="*/ 92 h 274"/>
                <a:gd name="T8" fmla="*/ 225 w 606"/>
                <a:gd name="T9" fmla="*/ 2 h 274"/>
                <a:gd name="T10" fmla="*/ 304 w 606"/>
                <a:gd name="T11" fmla="*/ 85 h 274"/>
                <a:gd name="T12" fmla="*/ 304 w 606"/>
                <a:gd name="T13" fmla="*/ 92 h 274"/>
                <a:gd name="T14" fmla="*/ 376 w 606"/>
                <a:gd name="T15" fmla="*/ 2 h 274"/>
                <a:gd name="T16" fmla="*/ 455 w 606"/>
                <a:gd name="T17" fmla="*/ 85 h 274"/>
                <a:gd name="T18" fmla="*/ 455 w 606"/>
                <a:gd name="T19" fmla="*/ 92 h 274"/>
                <a:gd name="T20" fmla="*/ 527 w 606"/>
                <a:gd name="T21" fmla="*/ 2 h 274"/>
                <a:gd name="T22" fmla="*/ 606 w 606"/>
                <a:gd name="T23" fmla="*/ 85 h 274"/>
                <a:gd name="T24" fmla="*/ 606 w 606"/>
                <a:gd name="T25" fmla="*/ 92 h 274"/>
                <a:gd name="T26" fmla="*/ 1 w 606"/>
                <a:gd name="T27" fmla="*/ 92 h 274"/>
                <a:gd name="T28" fmla="*/ 1 w 606"/>
                <a:gd name="T29" fmla="*/ 274 h 274"/>
                <a:gd name="T30" fmla="*/ 606 w 606"/>
                <a:gd name="T31" fmla="*/ 92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2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2" y="85"/>
                  </a:cubicBezTo>
                  <a:cubicBezTo>
                    <a:pt x="153" y="88"/>
                    <a:pt x="153" y="90"/>
                    <a:pt x="152" y="92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4" y="4"/>
                    <a:pt x="376" y="2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3" y="44"/>
                    <a:pt x="486" y="4"/>
                    <a:pt x="527" y="2"/>
                  </a:cubicBezTo>
                  <a:cubicBezTo>
                    <a:pt x="569" y="0"/>
                    <a:pt x="604" y="37"/>
                    <a:pt x="606" y="85"/>
                  </a:cubicBezTo>
                  <a:cubicBezTo>
                    <a:pt x="606" y="88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6" name="Freeform 63"/>
            <p:cNvSpPr>
              <a:spLocks/>
            </p:cNvSpPr>
            <p:nvPr/>
          </p:nvSpPr>
          <p:spPr bwMode="auto">
            <a:xfrm>
              <a:off x="3059" y="1779"/>
              <a:ext cx="351" cy="354"/>
            </a:xfrm>
            <a:custGeom>
              <a:avLst/>
              <a:gdLst>
                <a:gd name="T0" fmla="*/ 0 w 351"/>
                <a:gd name="T1" fmla="*/ 177 h 354"/>
                <a:gd name="T2" fmla="*/ 176 w 351"/>
                <a:gd name="T3" fmla="*/ 0 h 354"/>
                <a:gd name="T4" fmla="*/ 351 w 351"/>
                <a:gd name="T5" fmla="*/ 177 h 354"/>
                <a:gd name="T6" fmla="*/ 351 w 351"/>
                <a:gd name="T7" fmla="*/ 177 h 354"/>
                <a:gd name="T8" fmla="*/ 176 w 351"/>
                <a:gd name="T9" fmla="*/ 354 h 354"/>
                <a:gd name="T10" fmla="*/ 0 w 351"/>
                <a:gd name="T11" fmla="*/ 177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54">
                  <a:moveTo>
                    <a:pt x="0" y="177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1" y="79"/>
                    <a:pt x="351" y="177"/>
                  </a:cubicBezTo>
                  <a:cubicBezTo>
                    <a:pt x="351" y="177"/>
                    <a:pt x="351" y="177"/>
                    <a:pt x="351" y="177"/>
                  </a:cubicBezTo>
                  <a:cubicBezTo>
                    <a:pt x="351" y="275"/>
                    <a:pt x="273" y="354"/>
                    <a:pt x="176" y="354"/>
                  </a:cubicBezTo>
                  <a:cubicBezTo>
                    <a:pt x="79" y="354"/>
                    <a:pt x="0" y="275"/>
                    <a:pt x="0" y="17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8" name="Freeform 64"/>
            <p:cNvSpPr>
              <a:spLocks noEditPoints="1"/>
            </p:cNvSpPr>
            <p:nvPr/>
          </p:nvSpPr>
          <p:spPr bwMode="auto">
            <a:xfrm>
              <a:off x="3112" y="1895"/>
              <a:ext cx="234" cy="118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3"/>
                    <a:pt x="53" y="0"/>
                    <a:pt x="117" y="0"/>
                  </a:cubicBezTo>
                  <a:cubicBezTo>
                    <a:pt x="182" y="0"/>
                    <a:pt x="234" y="53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9" name="Line 65"/>
            <p:cNvSpPr>
              <a:spLocks noChangeShapeType="1"/>
            </p:cNvSpPr>
            <p:nvPr/>
          </p:nvSpPr>
          <p:spPr bwMode="auto">
            <a:xfrm>
              <a:off x="3925" y="1973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" name="Line 66"/>
            <p:cNvSpPr>
              <a:spLocks noChangeShapeType="1"/>
            </p:cNvSpPr>
            <p:nvPr/>
          </p:nvSpPr>
          <p:spPr bwMode="auto">
            <a:xfrm>
              <a:off x="4455" y="1973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" name="Line 67"/>
            <p:cNvSpPr>
              <a:spLocks noChangeShapeType="1"/>
            </p:cNvSpPr>
            <p:nvPr/>
          </p:nvSpPr>
          <p:spPr bwMode="auto">
            <a:xfrm>
              <a:off x="4985" y="1973"/>
              <a:ext cx="22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" name="Line 68"/>
            <p:cNvSpPr>
              <a:spLocks noChangeShapeType="1"/>
            </p:cNvSpPr>
            <p:nvPr/>
          </p:nvSpPr>
          <p:spPr bwMode="auto">
            <a:xfrm>
              <a:off x="5514" y="1973"/>
              <a:ext cx="43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" name="Line 69"/>
            <p:cNvSpPr>
              <a:spLocks noChangeShapeType="1"/>
            </p:cNvSpPr>
            <p:nvPr/>
          </p:nvSpPr>
          <p:spPr bwMode="auto">
            <a:xfrm flipH="1" flipV="1">
              <a:off x="3410" y="1973"/>
              <a:ext cx="2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" name="Freeform 70"/>
            <p:cNvSpPr>
              <a:spLocks/>
            </p:cNvSpPr>
            <p:nvPr/>
          </p:nvSpPr>
          <p:spPr bwMode="auto">
            <a:xfrm>
              <a:off x="5711" y="1607"/>
              <a:ext cx="363" cy="672"/>
            </a:xfrm>
            <a:custGeom>
              <a:avLst/>
              <a:gdLst>
                <a:gd name="T0" fmla="*/ 0 w 363"/>
                <a:gd name="T1" fmla="*/ 0 h 672"/>
                <a:gd name="T2" fmla="*/ 121 w 363"/>
                <a:gd name="T3" fmla="*/ 244 h 672"/>
                <a:gd name="T4" fmla="*/ 182 w 363"/>
                <a:gd name="T5" fmla="*/ 122 h 672"/>
                <a:gd name="T6" fmla="*/ 363 w 363"/>
                <a:gd name="T7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672">
                  <a:moveTo>
                    <a:pt x="0" y="0"/>
                  </a:moveTo>
                  <a:lnTo>
                    <a:pt x="121" y="244"/>
                  </a:lnTo>
                  <a:lnTo>
                    <a:pt x="182" y="122"/>
                  </a:lnTo>
                  <a:lnTo>
                    <a:pt x="363" y="672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" name="Freeform 71"/>
            <p:cNvSpPr>
              <a:spLocks/>
            </p:cNvSpPr>
            <p:nvPr/>
          </p:nvSpPr>
          <p:spPr bwMode="auto">
            <a:xfrm>
              <a:off x="5953" y="2157"/>
              <a:ext cx="121" cy="122"/>
            </a:xfrm>
            <a:custGeom>
              <a:avLst/>
              <a:gdLst>
                <a:gd name="T0" fmla="*/ 0 w 121"/>
                <a:gd name="T1" fmla="*/ 61 h 122"/>
                <a:gd name="T2" fmla="*/ 121 w 121"/>
                <a:gd name="T3" fmla="*/ 122 h 122"/>
                <a:gd name="T4" fmla="*/ 121 w 121"/>
                <a:gd name="T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22">
                  <a:moveTo>
                    <a:pt x="0" y="61"/>
                  </a:moveTo>
                  <a:lnTo>
                    <a:pt x="121" y="122"/>
                  </a:lnTo>
                  <a:lnTo>
                    <a:pt x="121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" name="Rectangle 72"/>
            <p:cNvSpPr>
              <a:spLocks noChangeArrowheads="1"/>
            </p:cNvSpPr>
            <p:nvPr/>
          </p:nvSpPr>
          <p:spPr bwMode="auto">
            <a:xfrm>
              <a:off x="3629" y="1481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77" name="Rectangle 73"/>
            <p:cNvSpPr>
              <a:spLocks noChangeArrowheads="1"/>
            </p:cNvSpPr>
            <p:nvPr/>
          </p:nvSpPr>
          <p:spPr bwMode="auto">
            <a:xfrm>
              <a:off x="3741" y="1545"/>
              <a:ext cx="152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78" name="Rectangle 74"/>
            <p:cNvSpPr>
              <a:spLocks noChangeArrowheads="1"/>
            </p:cNvSpPr>
            <p:nvPr/>
          </p:nvSpPr>
          <p:spPr bwMode="auto">
            <a:xfrm>
              <a:off x="4213" y="1481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79" name="Rectangle 75"/>
            <p:cNvSpPr>
              <a:spLocks noChangeArrowheads="1"/>
            </p:cNvSpPr>
            <p:nvPr/>
          </p:nvSpPr>
          <p:spPr bwMode="auto">
            <a:xfrm>
              <a:off x="4317" y="1545"/>
              <a:ext cx="13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80" name="Rectangle 76"/>
            <p:cNvSpPr>
              <a:spLocks noChangeArrowheads="1"/>
            </p:cNvSpPr>
            <p:nvPr/>
          </p:nvSpPr>
          <p:spPr bwMode="auto">
            <a:xfrm>
              <a:off x="4373" y="1545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81" name="Rectangle 77"/>
            <p:cNvSpPr>
              <a:spLocks noChangeArrowheads="1"/>
            </p:cNvSpPr>
            <p:nvPr/>
          </p:nvSpPr>
          <p:spPr bwMode="auto">
            <a:xfrm>
              <a:off x="4702" y="1481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82" name="Rectangle 78"/>
            <p:cNvSpPr>
              <a:spLocks noChangeArrowheads="1"/>
            </p:cNvSpPr>
            <p:nvPr/>
          </p:nvSpPr>
          <p:spPr bwMode="auto">
            <a:xfrm>
              <a:off x="4814" y="1545"/>
              <a:ext cx="12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83" name="Rectangle 79"/>
            <p:cNvSpPr>
              <a:spLocks noChangeArrowheads="1"/>
            </p:cNvSpPr>
            <p:nvPr/>
          </p:nvSpPr>
          <p:spPr bwMode="auto">
            <a:xfrm>
              <a:off x="5262" y="1473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84" name="Rectangle 80"/>
            <p:cNvSpPr>
              <a:spLocks noChangeArrowheads="1"/>
            </p:cNvSpPr>
            <p:nvPr/>
          </p:nvSpPr>
          <p:spPr bwMode="auto">
            <a:xfrm>
              <a:off x="5375" y="1537"/>
              <a:ext cx="13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85" name="Rectangle 81"/>
            <p:cNvSpPr>
              <a:spLocks noChangeArrowheads="1"/>
            </p:cNvSpPr>
            <p:nvPr/>
          </p:nvSpPr>
          <p:spPr bwMode="auto">
            <a:xfrm>
              <a:off x="5423" y="153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298" name="TextBox 11297"/>
              <p:cNvSpPr txBox="1"/>
              <p:nvPr/>
            </p:nvSpPr>
            <p:spPr>
              <a:xfrm>
                <a:off x="344488" y="1484784"/>
                <a:ext cx="608371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Selecting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base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power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MVA</m:t>
                    </m:r>
                  </m:oMath>
                </a14:m>
                <a:endParaRPr lang="en-US" dirty="0" smtClean="0"/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Drawing the equivalent circuit with </a:t>
                </a:r>
                <a:r>
                  <a:rPr lang="en-US" dirty="0" err="1" smtClean="0"/>
                  <a:t>reactances</a:t>
                </a:r>
                <a:endParaRPr lang="en-US" dirty="0" smtClean="0"/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Per Unit (</a:t>
                </a:r>
                <a:r>
                  <a:rPr lang="en-US" dirty="0" err="1" smtClean="0"/>
                  <a:t>p.u</a:t>
                </a:r>
                <a:r>
                  <a:rPr lang="en-US" dirty="0" smtClean="0"/>
                  <a:t>.) values for every component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1298" name="TextBox 112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88" y="1484784"/>
                <a:ext cx="6083717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702" t="-3061" b="-7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99" name="TextBox 11298"/>
              <p:cNvSpPr txBox="1"/>
              <p:nvPr/>
            </p:nvSpPr>
            <p:spPr>
              <a:xfrm>
                <a:off x="6664018" y="2535096"/>
                <a:ext cx="2086969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MVA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299" name="TextBox 112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018" y="2535096"/>
                <a:ext cx="2086969" cy="369332"/>
              </a:xfrm>
              <a:prstGeom prst="rect">
                <a:avLst/>
              </a:prstGeom>
              <a:blipFill>
                <a:blip r:embed="rId6"/>
                <a:stretch>
                  <a:fillRect r="-290" b="-1612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06" name="TextBox 11305"/>
          <p:cNvSpPr txBox="1"/>
          <p:nvPr/>
        </p:nvSpPr>
        <p:spPr>
          <a:xfrm>
            <a:off x="2376285" y="3358207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circuit:</a:t>
            </a:r>
            <a:endParaRPr lang="en-US" dirty="0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534117"/>
              </p:ext>
            </p:extLst>
          </p:nvPr>
        </p:nvGraphicFramePr>
        <p:xfrm>
          <a:off x="152400" y="5242086"/>
          <a:ext cx="7399337" cy="151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7" imgW="3771720" imgH="774360" progId="Equation.3">
                  <p:embed/>
                </p:oleObj>
              </mc:Choice>
              <mc:Fallback>
                <p:oleObj name="Equation" r:id="rId7" imgW="3771720" imgH="7743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242086"/>
                        <a:ext cx="7399337" cy="15192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C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91440" y="1504977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accent2"/>
                </a:solidFill>
              </a:rPr>
              <a:t>Z</a:t>
            </a:r>
            <a:r>
              <a:rPr lang="fi-FI" sz="1200" dirty="0" err="1" smtClean="0">
                <a:solidFill>
                  <a:schemeClr val="accent2"/>
                </a:solidFill>
              </a:rPr>
              <a:t>k</a:t>
            </a:r>
            <a:endParaRPr lang="fi-FI" sz="1200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91432" y="124093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/>
                </a:solidFill>
              </a:rPr>
              <a:t>S</a:t>
            </a:r>
            <a:r>
              <a:rPr lang="fi-FI" sz="1200" dirty="0" smtClean="0">
                <a:solidFill>
                  <a:schemeClr val="accent2"/>
                </a:solidFill>
              </a:rPr>
              <a:t>n</a:t>
            </a:r>
            <a:endParaRPr lang="fi-FI" sz="10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22110" y="10303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/>
                </a:solidFill>
              </a:rPr>
              <a:t>U</a:t>
            </a:r>
            <a:r>
              <a:rPr lang="fi-FI" sz="1200" dirty="0" smtClean="0">
                <a:solidFill>
                  <a:schemeClr val="accent2"/>
                </a:solidFill>
              </a:rPr>
              <a:t>n2,t1</a:t>
            </a:r>
            <a:endParaRPr lang="fi-FI" sz="10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06282" y="5445224"/>
            <a:ext cx="22894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Note</a:t>
            </a:r>
            <a:r>
              <a:rPr lang="fi-FI" dirty="0" smtClean="0"/>
              <a:t>: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simplifies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calculation</a:t>
            </a:r>
            <a:r>
              <a:rPr lang="fi-FI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</a:p>
          <a:p>
            <a:r>
              <a:rPr lang="fi-FI" dirty="0" smtClean="0"/>
              <a:t>U</a:t>
            </a:r>
            <a:r>
              <a:rPr lang="fi-FI" sz="1400" dirty="0" smtClean="0"/>
              <a:t>n2,t1</a:t>
            </a:r>
            <a:r>
              <a:rPr lang="fi-FI" dirty="0" smtClean="0"/>
              <a:t> = U</a:t>
            </a:r>
            <a:r>
              <a:rPr lang="fi-FI" sz="1100" dirty="0" smtClean="0"/>
              <a:t>n1,t2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2" name="TextBox 41"/>
          <p:cNvSpPr txBox="1"/>
          <p:nvPr/>
        </p:nvSpPr>
        <p:spPr>
          <a:xfrm>
            <a:off x="7707502" y="9575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/>
                </a:solidFill>
              </a:rPr>
              <a:t>U</a:t>
            </a:r>
            <a:r>
              <a:rPr lang="fi-FI" sz="1200" dirty="0" smtClean="0">
                <a:solidFill>
                  <a:schemeClr val="accent2"/>
                </a:solidFill>
              </a:rPr>
              <a:t>n1,t2</a:t>
            </a:r>
            <a:endParaRPr lang="fi-FI" sz="1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8" grpId="0"/>
      <p:bldP spid="11299" grpId="0" animBg="1"/>
      <p:bldP spid="1130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ru-RU" dirty="0"/>
              <a:t>1</a:t>
            </a:r>
            <a:r>
              <a:rPr lang="en-US" dirty="0"/>
              <a:t>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624" y="304498"/>
            <a:ext cx="4424080" cy="16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87" name="Group 84"/>
          <p:cNvGrpSpPr>
            <a:grpSpLocks noChangeAspect="1"/>
          </p:cNvGrpSpPr>
          <p:nvPr/>
        </p:nvGrpSpPr>
        <p:grpSpPr bwMode="auto">
          <a:xfrm>
            <a:off x="7041232" y="4599461"/>
            <a:ext cx="2101850" cy="1281112"/>
            <a:chOff x="3888" y="2229"/>
            <a:chExt cx="1324" cy="807"/>
          </a:xfrm>
        </p:grpSpPr>
        <p:sp>
          <p:nvSpPr>
            <p:cNvPr id="11289" name="Freeform 85"/>
            <p:cNvSpPr>
              <a:spLocks noEditPoints="1"/>
            </p:cNvSpPr>
            <p:nvPr/>
          </p:nvSpPr>
          <p:spPr bwMode="auto">
            <a:xfrm>
              <a:off x="4580" y="2581"/>
              <a:ext cx="305" cy="138"/>
            </a:xfrm>
            <a:custGeom>
              <a:avLst/>
              <a:gdLst>
                <a:gd name="T0" fmla="*/ 2 w 609"/>
                <a:gd name="T1" fmla="*/ 92 h 274"/>
                <a:gd name="T2" fmla="*/ 75 w 609"/>
                <a:gd name="T3" fmla="*/ 2 h 274"/>
                <a:gd name="T4" fmla="*/ 153 w 609"/>
                <a:gd name="T5" fmla="*/ 85 h 274"/>
                <a:gd name="T6" fmla="*/ 153 w 609"/>
                <a:gd name="T7" fmla="*/ 92 h 274"/>
                <a:gd name="T8" fmla="*/ 226 w 609"/>
                <a:gd name="T9" fmla="*/ 2 h 274"/>
                <a:gd name="T10" fmla="*/ 305 w 609"/>
                <a:gd name="T11" fmla="*/ 85 h 274"/>
                <a:gd name="T12" fmla="*/ 305 w 609"/>
                <a:gd name="T13" fmla="*/ 92 h 274"/>
                <a:gd name="T14" fmla="*/ 378 w 609"/>
                <a:gd name="T15" fmla="*/ 2 h 274"/>
                <a:gd name="T16" fmla="*/ 457 w 609"/>
                <a:gd name="T17" fmla="*/ 85 h 274"/>
                <a:gd name="T18" fmla="*/ 457 w 609"/>
                <a:gd name="T19" fmla="*/ 92 h 274"/>
                <a:gd name="T20" fmla="*/ 530 w 609"/>
                <a:gd name="T21" fmla="*/ 2 h 274"/>
                <a:gd name="T22" fmla="*/ 609 w 609"/>
                <a:gd name="T23" fmla="*/ 85 h 274"/>
                <a:gd name="T24" fmla="*/ 609 w 609"/>
                <a:gd name="T25" fmla="*/ 92 h 274"/>
                <a:gd name="T26" fmla="*/ 2 w 609"/>
                <a:gd name="T27" fmla="*/ 92 h 274"/>
                <a:gd name="T28" fmla="*/ 2 w 609"/>
                <a:gd name="T29" fmla="*/ 274 h 274"/>
                <a:gd name="T30" fmla="*/ 609 w 609"/>
                <a:gd name="T31" fmla="*/ 92 h 274"/>
                <a:gd name="T32" fmla="*/ 609 w 609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9" h="274">
                  <a:moveTo>
                    <a:pt x="2" y="92"/>
                  </a:moveTo>
                  <a:cubicBezTo>
                    <a:pt x="0" y="44"/>
                    <a:pt x="33" y="3"/>
                    <a:pt x="75" y="2"/>
                  </a:cubicBezTo>
                  <a:cubicBezTo>
                    <a:pt x="116" y="0"/>
                    <a:pt x="152" y="37"/>
                    <a:pt x="153" y="85"/>
                  </a:cubicBezTo>
                  <a:cubicBezTo>
                    <a:pt x="154" y="88"/>
                    <a:pt x="154" y="90"/>
                    <a:pt x="153" y="92"/>
                  </a:cubicBezTo>
                  <a:cubicBezTo>
                    <a:pt x="152" y="44"/>
                    <a:pt x="184" y="3"/>
                    <a:pt x="226" y="2"/>
                  </a:cubicBezTo>
                  <a:cubicBezTo>
                    <a:pt x="268" y="0"/>
                    <a:pt x="303" y="37"/>
                    <a:pt x="305" y="85"/>
                  </a:cubicBezTo>
                  <a:cubicBezTo>
                    <a:pt x="305" y="88"/>
                    <a:pt x="305" y="90"/>
                    <a:pt x="305" y="92"/>
                  </a:cubicBezTo>
                  <a:cubicBezTo>
                    <a:pt x="303" y="44"/>
                    <a:pt x="336" y="3"/>
                    <a:pt x="378" y="2"/>
                  </a:cubicBezTo>
                  <a:cubicBezTo>
                    <a:pt x="420" y="0"/>
                    <a:pt x="455" y="37"/>
                    <a:pt x="457" y="85"/>
                  </a:cubicBezTo>
                  <a:cubicBezTo>
                    <a:pt x="457" y="88"/>
                    <a:pt x="457" y="90"/>
                    <a:pt x="457" y="92"/>
                  </a:cubicBezTo>
                  <a:cubicBezTo>
                    <a:pt x="455" y="44"/>
                    <a:pt x="488" y="3"/>
                    <a:pt x="530" y="2"/>
                  </a:cubicBezTo>
                  <a:cubicBezTo>
                    <a:pt x="572" y="0"/>
                    <a:pt x="607" y="37"/>
                    <a:pt x="609" y="85"/>
                  </a:cubicBezTo>
                  <a:cubicBezTo>
                    <a:pt x="609" y="88"/>
                    <a:pt x="609" y="90"/>
                    <a:pt x="609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9" y="92"/>
                  </a:moveTo>
                  <a:lnTo>
                    <a:pt x="609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0" name="Freeform 86"/>
            <p:cNvSpPr>
              <a:spLocks/>
            </p:cNvSpPr>
            <p:nvPr/>
          </p:nvSpPr>
          <p:spPr bwMode="auto">
            <a:xfrm>
              <a:off x="3888" y="2528"/>
              <a:ext cx="353" cy="353"/>
            </a:xfrm>
            <a:custGeom>
              <a:avLst/>
              <a:gdLst>
                <a:gd name="T0" fmla="*/ 0 w 353"/>
                <a:gd name="T1" fmla="*/ 177 h 353"/>
                <a:gd name="T2" fmla="*/ 177 w 353"/>
                <a:gd name="T3" fmla="*/ 0 h 353"/>
                <a:gd name="T4" fmla="*/ 353 w 353"/>
                <a:gd name="T5" fmla="*/ 177 h 353"/>
                <a:gd name="T6" fmla="*/ 353 w 353"/>
                <a:gd name="T7" fmla="*/ 177 h 353"/>
                <a:gd name="T8" fmla="*/ 177 w 353"/>
                <a:gd name="T9" fmla="*/ 353 h 353"/>
                <a:gd name="T10" fmla="*/ 0 w 353"/>
                <a:gd name="T11" fmla="*/ 177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353">
                  <a:moveTo>
                    <a:pt x="0" y="177"/>
                  </a:moveTo>
                  <a:cubicBezTo>
                    <a:pt x="0" y="79"/>
                    <a:pt x="79" y="0"/>
                    <a:pt x="177" y="0"/>
                  </a:cubicBezTo>
                  <a:cubicBezTo>
                    <a:pt x="274" y="0"/>
                    <a:pt x="353" y="79"/>
                    <a:pt x="353" y="177"/>
                  </a:cubicBezTo>
                  <a:cubicBezTo>
                    <a:pt x="353" y="177"/>
                    <a:pt x="353" y="177"/>
                    <a:pt x="353" y="177"/>
                  </a:cubicBezTo>
                  <a:cubicBezTo>
                    <a:pt x="353" y="274"/>
                    <a:pt x="274" y="353"/>
                    <a:pt x="177" y="353"/>
                  </a:cubicBezTo>
                  <a:cubicBezTo>
                    <a:pt x="79" y="353"/>
                    <a:pt x="0" y="274"/>
                    <a:pt x="0" y="17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1" name="Freeform 87"/>
            <p:cNvSpPr>
              <a:spLocks noEditPoints="1"/>
            </p:cNvSpPr>
            <p:nvPr/>
          </p:nvSpPr>
          <p:spPr bwMode="auto">
            <a:xfrm>
              <a:off x="3940" y="2642"/>
              <a:ext cx="236" cy="118"/>
            </a:xfrm>
            <a:custGeom>
              <a:avLst/>
              <a:gdLst>
                <a:gd name="T0" fmla="*/ 234 w 469"/>
                <a:gd name="T1" fmla="*/ 117 h 234"/>
                <a:gd name="T2" fmla="*/ 352 w 469"/>
                <a:gd name="T3" fmla="*/ 234 h 234"/>
                <a:gd name="T4" fmla="*/ 469 w 469"/>
                <a:gd name="T5" fmla="*/ 117 h 234"/>
                <a:gd name="T6" fmla="*/ 469 w 469"/>
                <a:gd name="T7" fmla="*/ 117 h 234"/>
                <a:gd name="T8" fmla="*/ 0 w 469"/>
                <a:gd name="T9" fmla="*/ 117 h 234"/>
                <a:gd name="T10" fmla="*/ 117 w 469"/>
                <a:gd name="T11" fmla="*/ 0 h 234"/>
                <a:gd name="T12" fmla="*/ 234 w 469"/>
                <a:gd name="T13" fmla="*/ 117 h 234"/>
                <a:gd name="T14" fmla="*/ 234 w 469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9" h="234">
                  <a:moveTo>
                    <a:pt x="234" y="117"/>
                  </a:moveTo>
                  <a:cubicBezTo>
                    <a:pt x="234" y="181"/>
                    <a:pt x="287" y="234"/>
                    <a:pt x="352" y="234"/>
                  </a:cubicBezTo>
                  <a:cubicBezTo>
                    <a:pt x="417" y="234"/>
                    <a:pt x="469" y="181"/>
                    <a:pt x="469" y="117"/>
                  </a:cubicBezTo>
                  <a:cubicBezTo>
                    <a:pt x="469" y="117"/>
                    <a:pt x="469" y="117"/>
                    <a:pt x="469" y="117"/>
                  </a:cubicBezTo>
                  <a:moveTo>
                    <a:pt x="0" y="117"/>
                  </a:moveTo>
                  <a:cubicBezTo>
                    <a:pt x="0" y="52"/>
                    <a:pt x="52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2" name="Line 88"/>
            <p:cNvSpPr>
              <a:spLocks noChangeShapeType="1"/>
            </p:cNvSpPr>
            <p:nvPr/>
          </p:nvSpPr>
          <p:spPr bwMode="auto">
            <a:xfrm>
              <a:off x="4885" y="2719"/>
              <a:ext cx="22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3" name="Freeform 89"/>
            <p:cNvSpPr>
              <a:spLocks/>
            </p:cNvSpPr>
            <p:nvPr/>
          </p:nvSpPr>
          <p:spPr bwMode="auto">
            <a:xfrm>
              <a:off x="4847" y="2366"/>
              <a:ext cx="365" cy="670"/>
            </a:xfrm>
            <a:custGeom>
              <a:avLst/>
              <a:gdLst>
                <a:gd name="T0" fmla="*/ 0 w 365"/>
                <a:gd name="T1" fmla="*/ 0 h 670"/>
                <a:gd name="T2" fmla="*/ 121 w 365"/>
                <a:gd name="T3" fmla="*/ 244 h 670"/>
                <a:gd name="T4" fmla="*/ 183 w 365"/>
                <a:gd name="T5" fmla="*/ 122 h 670"/>
                <a:gd name="T6" fmla="*/ 365 w 365"/>
                <a:gd name="T7" fmla="*/ 67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" h="670">
                  <a:moveTo>
                    <a:pt x="0" y="0"/>
                  </a:moveTo>
                  <a:lnTo>
                    <a:pt x="121" y="244"/>
                  </a:lnTo>
                  <a:lnTo>
                    <a:pt x="183" y="122"/>
                  </a:lnTo>
                  <a:lnTo>
                    <a:pt x="365" y="67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4" name="Freeform 90"/>
            <p:cNvSpPr>
              <a:spLocks/>
            </p:cNvSpPr>
            <p:nvPr/>
          </p:nvSpPr>
          <p:spPr bwMode="auto">
            <a:xfrm>
              <a:off x="5090" y="2914"/>
              <a:ext cx="122" cy="122"/>
            </a:xfrm>
            <a:custGeom>
              <a:avLst/>
              <a:gdLst>
                <a:gd name="T0" fmla="*/ 0 w 122"/>
                <a:gd name="T1" fmla="*/ 61 h 122"/>
                <a:gd name="T2" fmla="*/ 122 w 122"/>
                <a:gd name="T3" fmla="*/ 122 h 122"/>
                <a:gd name="T4" fmla="*/ 122 w 122"/>
                <a:gd name="T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122">
                  <a:moveTo>
                    <a:pt x="0" y="61"/>
                  </a:moveTo>
                  <a:lnTo>
                    <a:pt x="122" y="122"/>
                  </a:lnTo>
                  <a:lnTo>
                    <a:pt x="122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5" name="Rectangle 91"/>
            <p:cNvSpPr>
              <a:spLocks noChangeArrowheads="1"/>
            </p:cNvSpPr>
            <p:nvPr/>
          </p:nvSpPr>
          <p:spPr bwMode="auto">
            <a:xfrm>
              <a:off x="4583" y="2229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96" name="Rectangle 92"/>
            <p:cNvSpPr>
              <a:spLocks noChangeArrowheads="1"/>
            </p:cNvSpPr>
            <p:nvPr/>
          </p:nvSpPr>
          <p:spPr bwMode="auto">
            <a:xfrm>
              <a:off x="4696" y="2374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97" name="Line 93"/>
            <p:cNvSpPr>
              <a:spLocks noChangeShapeType="1"/>
            </p:cNvSpPr>
            <p:nvPr/>
          </p:nvSpPr>
          <p:spPr bwMode="auto">
            <a:xfrm flipH="1">
              <a:off x="4253" y="2719"/>
              <a:ext cx="32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298" name="TextBox 11297"/>
              <p:cNvSpPr txBox="1"/>
              <p:nvPr/>
            </p:nvSpPr>
            <p:spPr>
              <a:xfrm>
                <a:off x="344488" y="1484784"/>
                <a:ext cx="608371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Selecting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base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power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MVA</m:t>
                    </m:r>
                  </m:oMath>
                </a14:m>
                <a:endParaRPr lang="en-US" dirty="0" smtClean="0"/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Drawing the equivalent circuit with </a:t>
                </a:r>
                <a:r>
                  <a:rPr lang="en-US" dirty="0" err="1" smtClean="0"/>
                  <a:t>reactances</a:t>
                </a:r>
                <a:endParaRPr lang="en-US" dirty="0" smtClean="0"/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Per Unit (</a:t>
                </a:r>
                <a:r>
                  <a:rPr lang="en-US" dirty="0" err="1" smtClean="0"/>
                  <a:t>p.u</a:t>
                </a:r>
                <a:r>
                  <a:rPr lang="en-US" dirty="0" smtClean="0"/>
                  <a:t>.) values for every component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1298" name="TextBox 112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88" y="1484784"/>
                <a:ext cx="6083717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702" t="-3061" b="-7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301" name="Table 11300"/>
              <p:cNvGraphicFramePr>
                <a:graphicFrameLocks noGrp="1"/>
              </p:cNvGraphicFramePr>
              <p:nvPr/>
            </p:nvGraphicFramePr>
            <p:xfrm>
              <a:off x="89774" y="4022136"/>
              <a:ext cx="6425865" cy="2250047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8879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630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7493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23431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Name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Calculation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Reactance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665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Generator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0.15×100/25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0.6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665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 (11/132)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baseline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0.09×100/30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0.3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665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 2 (132/22)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0.02×100/5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0.4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665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Line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0.092×100/100</m:t>
                                </m:r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0.092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301" name="Table 11300"/>
              <p:cNvGraphicFramePr>
                <a:graphicFrameLocks noGrp="1"/>
              </p:cNvGraphicFramePr>
              <p:nvPr/>
            </p:nvGraphicFramePr>
            <p:xfrm>
              <a:off x="89774" y="4022136"/>
              <a:ext cx="6425865" cy="2250047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887902"/>
                    <a:gridCol w="1963028"/>
                    <a:gridCol w="1574935"/>
                  </a:tblGrid>
                  <a:tr h="423431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Name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Calculation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Reactance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456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11" t="-100000" r="-123629" b="-3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47516" t="-100000" r="-81988" b="-3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0.6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56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11" t="-200000" r="-123629" b="-2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47516" t="-200000" r="-81988" b="-2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0.3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56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11" t="-300000" r="-123629" b="-1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47516" t="-300000" r="-81988" b="-1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0.4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5665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11" t="-400000" r="-123629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47516" t="-400000" r="-81988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0.092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04" name="TextBox 11303"/>
              <p:cNvSpPr txBox="1"/>
              <p:nvPr/>
            </p:nvSpPr>
            <p:spPr>
              <a:xfrm>
                <a:off x="6609184" y="5928510"/>
                <a:ext cx="3167214" cy="3327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sub>
                    </m:sSub>
                    <m:r>
                      <a:rPr lang="en-US" sz="20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000" dirty="0" smtClean="0"/>
                  <a:t>=1.392</a:t>
                </a:r>
                <a:endParaRPr lang="en-US" sz="2000" dirty="0"/>
              </a:p>
            </p:txBody>
          </p:sp>
        </mc:Choice>
        <mc:Fallback xmlns="">
          <p:sp>
            <p:nvSpPr>
              <p:cNvPr id="11304" name="TextBox 113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184" y="5928510"/>
                <a:ext cx="3167214" cy="332720"/>
              </a:xfrm>
              <a:prstGeom prst="rect">
                <a:avLst/>
              </a:prstGeom>
              <a:blipFill rotWithShape="0">
                <a:blip r:embed="rId7"/>
                <a:stretch>
                  <a:fillRect l="-1724" t="-23214" r="-3640" b="-3392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8"/>
          <p:cNvGrpSpPr>
            <a:grpSpLocks noChangeAspect="1"/>
          </p:cNvGrpSpPr>
          <p:nvPr/>
        </p:nvGrpSpPr>
        <p:grpSpPr bwMode="auto">
          <a:xfrm>
            <a:off x="4648075" y="2605738"/>
            <a:ext cx="4786313" cy="1279525"/>
            <a:chOff x="3059" y="1473"/>
            <a:chExt cx="3015" cy="806"/>
          </a:xfrm>
        </p:grpSpPr>
        <p:sp>
          <p:nvSpPr>
            <p:cNvPr id="52" name="Freeform 59"/>
            <p:cNvSpPr>
              <a:spLocks noEditPoints="1"/>
            </p:cNvSpPr>
            <p:nvPr/>
          </p:nvSpPr>
          <p:spPr bwMode="auto">
            <a:xfrm>
              <a:off x="3622" y="1835"/>
              <a:ext cx="303" cy="138"/>
            </a:xfrm>
            <a:custGeom>
              <a:avLst/>
              <a:gdLst>
                <a:gd name="T0" fmla="*/ 1 w 606"/>
                <a:gd name="T1" fmla="*/ 92 h 274"/>
                <a:gd name="T2" fmla="*/ 74 w 606"/>
                <a:gd name="T3" fmla="*/ 2 h 274"/>
                <a:gd name="T4" fmla="*/ 153 w 606"/>
                <a:gd name="T5" fmla="*/ 85 h 274"/>
                <a:gd name="T6" fmla="*/ 153 w 606"/>
                <a:gd name="T7" fmla="*/ 92 h 274"/>
                <a:gd name="T8" fmla="*/ 225 w 606"/>
                <a:gd name="T9" fmla="*/ 2 h 274"/>
                <a:gd name="T10" fmla="*/ 304 w 606"/>
                <a:gd name="T11" fmla="*/ 85 h 274"/>
                <a:gd name="T12" fmla="*/ 304 w 606"/>
                <a:gd name="T13" fmla="*/ 92 h 274"/>
                <a:gd name="T14" fmla="*/ 376 w 606"/>
                <a:gd name="T15" fmla="*/ 2 h 274"/>
                <a:gd name="T16" fmla="*/ 455 w 606"/>
                <a:gd name="T17" fmla="*/ 85 h 274"/>
                <a:gd name="T18" fmla="*/ 455 w 606"/>
                <a:gd name="T19" fmla="*/ 92 h 274"/>
                <a:gd name="T20" fmla="*/ 528 w 606"/>
                <a:gd name="T21" fmla="*/ 2 h 274"/>
                <a:gd name="T22" fmla="*/ 606 w 606"/>
                <a:gd name="T23" fmla="*/ 85 h 274"/>
                <a:gd name="T24" fmla="*/ 606 w 606"/>
                <a:gd name="T25" fmla="*/ 92 h 274"/>
                <a:gd name="T26" fmla="*/ 1 w 606"/>
                <a:gd name="T27" fmla="*/ 92 h 274"/>
                <a:gd name="T28" fmla="*/ 1 w 606"/>
                <a:gd name="T29" fmla="*/ 274 h 274"/>
                <a:gd name="T30" fmla="*/ 606 w 606"/>
                <a:gd name="T31" fmla="*/ 92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2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5" y="4"/>
                    <a:pt x="376" y="2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3" y="44"/>
                    <a:pt x="486" y="4"/>
                    <a:pt x="528" y="2"/>
                  </a:cubicBezTo>
                  <a:cubicBezTo>
                    <a:pt x="569" y="0"/>
                    <a:pt x="605" y="37"/>
                    <a:pt x="606" y="85"/>
                  </a:cubicBezTo>
                  <a:cubicBezTo>
                    <a:pt x="606" y="88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0"/>
            <p:cNvSpPr>
              <a:spLocks noEditPoints="1"/>
            </p:cNvSpPr>
            <p:nvPr/>
          </p:nvSpPr>
          <p:spPr bwMode="auto">
            <a:xfrm>
              <a:off x="4151" y="1835"/>
              <a:ext cx="304" cy="138"/>
            </a:xfrm>
            <a:custGeom>
              <a:avLst/>
              <a:gdLst>
                <a:gd name="T0" fmla="*/ 2 w 607"/>
                <a:gd name="T1" fmla="*/ 92 h 274"/>
                <a:gd name="T2" fmla="*/ 74 w 607"/>
                <a:gd name="T3" fmla="*/ 2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2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2 h 274"/>
                <a:gd name="T16" fmla="*/ 455 w 607"/>
                <a:gd name="T17" fmla="*/ 85 h 274"/>
                <a:gd name="T18" fmla="*/ 455 w 607"/>
                <a:gd name="T19" fmla="*/ 92 h 274"/>
                <a:gd name="T20" fmla="*/ 528 w 607"/>
                <a:gd name="T21" fmla="*/ 2 h 274"/>
                <a:gd name="T22" fmla="*/ 606 w 607"/>
                <a:gd name="T23" fmla="*/ 85 h 274"/>
                <a:gd name="T24" fmla="*/ 606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6 w 607"/>
                <a:gd name="T31" fmla="*/ 92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4"/>
                    <a:pt x="74" y="2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1" y="44"/>
                    <a:pt x="184" y="4"/>
                    <a:pt x="226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5" y="4"/>
                    <a:pt x="377" y="2"/>
                  </a:cubicBezTo>
                  <a:cubicBezTo>
                    <a:pt x="418" y="0"/>
                    <a:pt x="454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4" y="44"/>
                    <a:pt x="486" y="4"/>
                    <a:pt x="528" y="2"/>
                  </a:cubicBezTo>
                  <a:cubicBezTo>
                    <a:pt x="570" y="0"/>
                    <a:pt x="605" y="37"/>
                    <a:pt x="606" y="85"/>
                  </a:cubicBezTo>
                  <a:cubicBezTo>
                    <a:pt x="607" y="88"/>
                    <a:pt x="607" y="90"/>
                    <a:pt x="606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1"/>
            <p:cNvSpPr>
              <a:spLocks noEditPoints="1"/>
            </p:cNvSpPr>
            <p:nvPr/>
          </p:nvSpPr>
          <p:spPr bwMode="auto">
            <a:xfrm>
              <a:off x="4681" y="1835"/>
              <a:ext cx="304" cy="138"/>
            </a:xfrm>
            <a:custGeom>
              <a:avLst/>
              <a:gdLst>
                <a:gd name="T0" fmla="*/ 2 w 607"/>
                <a:gd name="T1" fmla="*/ 92 h 274"/>
                <a:gd name="T2" fmla="*/ 75 w 607"/>
                <a:gd name="T3" fmla="*/ 2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2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2 h 274"/>
                <a:gd name="T16" fmla="*/ 456 w 607"/>
                <a:gd name="T17" fmla="*/ 85 h 274"/>
                <a:gd name="T18" fmla="*/ 456 w 607"/>
                <a:gd name="T19" fmla="*/ 92 h 274"/>
                <a:gd name="T20" fmla="*/ 528 w 607"/>
                <a:gd name="T21" fmla="*/ 2 h 274"/>
                <a:gd name="T22" fmla="*/ 607 w 607"/>
                <a:gd name="T23" fmla="*/ 85 h 274"/>
                <a:gd name="T24" fmla="*/ 607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7 w 607"/>
                <a:gd name="T31" fmla="*/ 92 h 274"/>
                <a:gd name="T32" fmla="*/ 607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4"/>
                    <a:pt x="75" y="2"/>
                  </a:cubicBezTo>
                  <a:cubicBezTo>
                    <a:pt x="116" y="0"/>
                    <a:pt x="152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2" y="44"/>
                    <a:pt x="184" y="4"/>
                    <a:pt x="226" y="2"/>
                  </a:cubicBezTo>
                  <a:cubicBezTo>
                    <a:pt x="268" y="0"/>
                    <a:pt x="303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3" y="44"/>
                    <a:pt x="335" y="4"/>
                    <a:pt x="377" y="2"/>
                  </a:cubicBezTo>
                  <a:cubicBezTo>
                    <a:pt x="419" y="0"/>
                    <a:pt x="454" y="37"/>
                    <a:pt x="456" y="85"/>
                  </a:cubicBezTo>
                  <a:cubicBezTo>
                    <a:pt x="456" y="88"/>
                    <a:pt x="456" y="90"/>
                    <a:pt x="456" y="92"/>
                  </a:cubicBezTo>
                  <a:cubicBezTo>
                    <a:pt x="454" y="44"/>
                    <a:pt x="486" y="4"/>
                    <a:pt x="528" y="2"/>
                  </a:cubicBezTo>
                  <a:cubicBezTo>
                    <a:pt x="570" y="0"/>
                    <a:pt x="605" y="37"/>
                    <a:pt x="607" y="85"/>
                  </a:cubicBezTo>
                  <a:cubicBezTo>
                    <a:pt x="607" y="88"/>
                    <a:pt x="607" y="90"/>
                    <a:pt x="607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7" y="92"/>
                  </a:moveTo>
                  <a:lnTo>
                    <a:pt x="607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2"/>
            <p:cNvSpPr>
              <a:spLocks noEditPoints="1"/>
            </p:cNvSpPr>
            <p:nvPr/>
          </p:nvSpPr>
          <p:spPr bwMode="auto">
            <a:xfrm>
              <a:off x="5211" y="1835"/>
              <a:ext cx="303" cy="138"/>
            </a:xfrm>
            <a:custGeom>
              <a:avLst/>
              <a:gdLst>
                <a:gd name="T0" fmla="*/ 1 w 606"/>
                <a:gd name="T1" fmla="*/ 92 h 274"/>
                <a:gd name="T2" fmla="*/ 74 w 606"/>
                <a:gd name="T3" fmla="*/ 2 h 274"/>
                <a:gd name="T4" fmla="*/ 152 w 606"/>
                <a:gd name="T5" fmla="*/ 85 h 274"/>
                <a:gd name="T6" fmla="*/ 152 w 606"/>
                <a:gd name="T7" fmla="*/ 92 h 274"/>
                <a:gd name="T8" fmla="*/ 225 w 606"/>
                <a:gd name="T9" fmla="*/ 2 h 274"/>
                <a:gd name="T10" fmla="*/ 304 w 606"/>
                <a:gd name="T11" fmla="*/ 85 h 274"/>
                <a:gd name="T12" fmla="*/ 304 w 606"/>
                <a:gd name="T13" fmla="*/ 92 h 274"/>
                <a:gd name="T14" fmla="*/ 376 w 606"/>
                <a:gd name="T15" fmla="*/ 2 h 274"/>
                <a:gd name="T16" fmla="*/ 455 w 606"/>
                <a:gd name="T17" fmla="*/ 85 h 274"/>
                <a:gd name="T18" fmla="*/ 455 w 606"/>
                <a:gd name="T19" fmla="*/ 92 h 274"/>
                <a:gd name="T20" fmla="*/ 527 w 606"/>
                <a:gd name="T21" fmla="*/ 2 h 274"/>
                <a:gd name="T22" fmla="*/ 606 w 606"/>
                <a:gd name="T23" fmla="*/ 85 h 274"/>
                <a:gd name="T24" fmla="*/ 606 w 606"/>
                <a:gd name="T25" fmla="*/ 92 h 274"/>
                <a:gd name="T26" fmla="*/ 1 w 606"/>
                <a:gd name="T27" fmla="*/ 92 h 274"/>
                <a:gd name="T28" fmla="*/ 1 w 606"/>
                <a:gd name="T29" fmla="*/ 274 h 274"/>
                <a:gd name="T30" fmla="*/ 606 w 606"/>
                <a:gd name="T31" fmla="*/ 92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2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2" y="85"/>
                  </a:cubicBezTo>
                  <a:cubicBezTo>
                    <a:pt x="153" y="88"/>
                    <a:pt x="153" y="90"/>
                    <a:pt x="152" y="92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4" y="4"/>
                    <a:pt x="376" y="2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3" y="44"/>
                    <a:pt x="486" y="4"/>
                    <a:pt x="527" y="2"/>
                  </a:cubicBezTo>
                  <a:cubicBezTo>
                    <a:pt x="569" y="0"/>
                    <a:pt x="604" y="37"/>
                    <a:pt x="606" y="85"/>
                  </a:cubicBezTo>
                  <a:cubicBezTo>
                    <a:pt x="606" y="88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3"/>
            <p:cNvSpPr>
              <a:spLocks/>
            </p:cNvSpPr>
            <p:nvPr/>
          </p:nvSpPr>
          <p:spPr bwMode="auto">
            <a:xfrm>
              <a:off x="3059" y="1779"/>
              <a:ext cx="351" cy="354"/>
            </a:xfrm>
            <a:custGeom>
              <a:avLst/>
              <a:gdLst>
                <a:gd name="T0" fmla="*/ 0 w 351"/>
                <a:gd name="T1" fmla="*/ 177 h 354"/>
                <a:gd name="T2" fmla="*/ 176 w 351"/>
                <a:gd name="T3" fmla="*/ 0 h 354"/>
                <a:gd name="T4" fmla="*/ 351 w 351"/>
                <a:gd name="T5" fmla="*/ 177 h 354"/>
                <a:gd name="T6" fmla="*/ 351 w 351"/>
                <a:gd name="T7" fmla="*/ 177 h 354"/>
                <a:gd name="T8" fmla="*/ 176 w 351"/>
                <a:gd name="T9" fmla="*/ 354 h 354"/>
                <a:gd name="T10" fmla="*/ 0 w 351"/>
                <a:gd name="T11" fmla="*/ 177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54">
                  <a:moveTo>
                    <a:pt x="0" y="177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1" y="79"/>
                    <a:pt x="351" y="177"/>
                  </a:cubicBezTo>
                  <a:cubicBezTo>
                    <a:pt x="351" y="177"/>
                    <a:pt x="351" y="177"/>
                    <a:pt x="351" y="177"/>
                  </a:cubicBezTo>
                  <a:cubicBezTo>
                    <a:pt x="351" y="275"/>
                    <a:pt x="273" y="354"/>
                    <a:pt x="176" y="354"/>
                  </a:cubicBezTo>
                  <a:cubicBezTo>
                    <a:pt x="79" y="354"/>
                    <a:pt x="0" y="275"/>
                    <a:pt x="0" y="17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4"/>
            <p:cNvSpPr>
              <a:spLocks noEditPoints="1"/>
            </p:cNvSpPr>
            <p:nvPr/>
          </p:nvSpPr>
          <p:spPr bwMode="auto">
            <a:xfrm>
              <a:off x="3112" y="1895"/>
              <a:ext cx="234" cy="118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3"/>
                    <a:pt x="53" y="0"/>
                    <a:pt x="117" y="0"/>
                  </a:cubicBezTo>
                  <a:cubicBezTo>
                    <a:pt x="182" y="0"/>
                    <a:pt x="234" y="53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65"/>
            <p:cNvSpPr>
              <a:spLocks noChangeShapeType="1"/>
            </p:cNvSpPr>
            <p:nvPr/>
          </p:nvSpPr>
          <p:spPr bwMode="auto">
            <a:xfrm>
              <a:off x="3925" y="1973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66"/>
            <p:cNvSpPr>
              <a:spLocks noChangeShapeType="1"/>
            </p:cNvSpPr>
            <p:nvPr/>
          </p:nvSpPr>
          <p:spPr bwMode="auto">
            <a:xfrm>
              <a:off x="4455" y="1973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67"/>
            <p:cNvSpPr>
              <a:spLocks noChangeShapeType="1"/>
            </p:cNvSpPr>
            <p:nvPr/>
          </p:nvSpPr>
          <p:spPr bwMode="auto">
            <a:xfrm>
              <a:off x="4985" y="1973"/>
              <a:ext cx="22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68"/>
            <p:cNvSpPr>
              <a:spLocks noChangeShapeType="1"/>
            </p:cNvSpPr>
            <p:nvPr/>
          </p:nvSpPr>
          <p:spPr bwMode="auto">
            <a:xfrm>
              <a:off x="5514" y="1973"/>
              <a:ext cx="43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9"/>
            <p:cNvSpPr>
              <a:spLocks noChangeShapeType="1"/>
            </p:cNvSpPr>
            <p:nvPr/>
          </p:nvSpPr>
          <p:spPr bwMode="auto">
            <a:xfrm flipH="1" flipV="1">
              <a:off x="3410" y="1973"/>
              <a:ext cx="2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0"/>
            <p:cNvSpPr>
              <a:spLocks/>
            </p:cNvSpPr>
            <p:nvPr/>
          </p:nvSpPr>
          <p:spPr bwMode="auto">
            <a:xfrm>
              <a:off x="5711" y="1607"/>
              <a:ext cx="363" cy="672"/>
            </a:xfrm>
            <a:custGeom>
              <a:avLst/>
              <a:gdLst>
                <a:gd name="T0" fmla="*/ 0 w 363"/>
                <a:gd name="T1" fmla="*/ 0 h 672"/>
                <a:gd name="T2" fmla="*/ 121 w 363"/>
                <a:gd name="T3" fmla="*/ 244 h 672"/>
                <a:gd name="T4" fmla="*/ 182 w 363"/>
                <a:gd name="T5" fmla="*/ 122 h 672"/>
                <a:gd name="T6" fmla="*/ 363 w 363"/>
                <a:gd name="T7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672">
                  <a:moveTo>
                    <a:pt x="0" y="0"/>
                  </a:moveTo>
                  <a:lnTo>
                    <a:pt x="121" y="244"/>
                  </a:lnTo>
                  <a:lnTo>
                    <a:pt x="182" y="122"/>
                  </a:lnTo>
                  <a:lnTo>
                    <a:pt x="363" y="672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1"/>
            <p:cNvSpPr>
              <a:spLocks/>
            </p:cNvSpPr>
            <p:nvPr/>
          </p:nvSpPr>
          <p:spPr bwMode="auto">
            <a:xfrm>
              <a:off x="5953" y="2157"/>
              <a:ext cx="121" cy="122"/>
            </a:xfrm>
            <a:custGeom>
              <a:avLst/>
              <a:gdLst>
                <a:gd name="T0" fmla="*/ 0 w 121"/>
                <a:gd name="T1" fmla="*/ 61 h 122"/>
                <a:gd name="T2" fmla="*/ 121 w 121"/>
                <a:gd name="T3" fmla="*/ 122 h 122"/>
                <a:gd name="T4" fmla="*/ 121 w 121"/>
                <a:gd name="T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22">
                  <a:moveTo>
                    <a:pt x="0" y="61"/>
                  </a:moveTo>
                  <a:lnTo>
                    <a:pt x="121" y="122"/>
                  </a:lnTo>
                  <a:lnTo>
                    <a:pt x="121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72"/>
            <p:cNvSpPr>
              <a:spLocks noChangeArrowheads="1"/>
            </p:cNvSpPr>
            <p:nvPr/>
          </p:nvSpPr>
          <p:spPr bwMode="auto">
            <a:xfrm>
              <a:off x="3629" y="1481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73"/>
            <p:cNvSpPr>
              <a:spLocks noChangeArrowheads="1"/>
            </p:cNvSpPr>
            <p:nvPr/>
          </p:nvSpPr>
          <p:spPr bwMode="auto">
            <a:xfrm>
              <a:off x="3741" y="1545"/>
              <a:ext cx="152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74"/>
            <p:cNvSpPr>
              <a:spLocks noChangeArrowheads="1"/>
            </p:cNvSpPr>
            <p:nvPr/>
          </p:nvSpPr>
          <p:spPr bwMode="auto">
            <a:xfrm>
              <a:off x="4213" y="1481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75"/>
            <p:cNvSpPr>
              <a:spLocks noChangeArrowheads="1"/>
            </p:cNvSpPr>
            <p:nvPr/>
          </p:nvSpPr>
          <p:spPr bwMode="auto">
            <a:xfrm>
              <a:off x="4317" y="1545"/>
              <a:ext cx="13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76"/>
            <p:cNvSpPr>
              <a:spLocks noChangeArrowheads="1"/>
            </p:cNvSpPr>
            <p:nvPr/>
          </p:nvSpPr>
          <p:spPr bwMode="auto">
            <a:xfrm>
              <a:off x="4373" y="1545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77"/>
            <p:cNvSpPr>
              <a:spLocks noChangeArrowheads="1"/>
            </p:cNvSpPr>
            <p:nvPr/>
          </p:nvSpPr>
          <p:spPr bwMode="auto">
            <a:xfrm>
              <a:off x="4702" y="1481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78"/>
            <p:cNvSpPr>
              <a:spLocks noChangeArrowheads="1"/>
            </p:cNvSpPr>
            <p:nvPr/>
          </p:nvSpPr>
          <p:spPr bwMode="auto">
            <a:xfrm>
              <a:off x="4814" y="1545"/>
              <a:ext cx="12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9"/>
            <p:cNvSpPr>
              <a:spLocks noChangeArrowheads="1"/>
            </p:cNvSpPr>
            <p:nvPr/>
          </p:nvSpPr>
          <p:spPr bwMode="auto">
            <a:xfrm>
              <a:off x="5262" y="1473"/>
              <a:ext cx="9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80"/>
            <p:cNvSpPr>
              <a:spLocks noChangeArrowheads="1"/>
            </p:cNvSpPr>
            <p:nvPr/>
          </p:nvSpPr>
          <p:spPr bwMode="auto">
            <a:xfrm>
              <a:off x="5375" y="1537"/>
              <a:ext cx="13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81"/>
            <p:cNvSpPr>
              <a:spLocks noChangeArrowheads="1"/>
            </p:cNvSpPr>
            <p:nvPr/>
          </p:nvSpPr>
          <p:spPr bwMode="auto">
            <a:xfrm>
              <a:off x="5423" y="153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" name="Down Arrow 2"/>
          <p:cNvSpPr/>
          <p:nvPr/>
        </p:nvSpPr>
        <p:spPr bwMode="auto">
          <a:xfrm>
            <a:off x="7477664" y="4135117"/>
            <a:ext cx="499672" cy="464343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239882"/>
              </p:ext>
            </p:extLst>
          </p:nvPr>
        </p:nvGraphicFramePr>
        <p:xfrm>
          <a:off x="1117681" y="2893075"/>
          <a:ext cx="1391571" cy="732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8" imgW="723600" imgH="380880" progId="Equation.3">
                  <p:embed/>
                </p:oleObj>
              </mc:Choice>
              <mc:Fallback>
                <p:oleObj name="Equation" r:id="rId8" imgW="723600" imgH="380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17681" y="2893075"/>
                        <a:ext cx="1391571" cy="732406"/>
                      </a:xfrm>
                      <a:prstGeom prst="rect">
                        <a:avLst/>
                      </a:prstGeom>
                      <a:ln>
                        <a:solidFill>
                          <a:srgbClr val="FFC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6191440" y="1504977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schemeClr val="accent2"/>
                </a:solidFill>
              </a:rPr>
              <a:t>Z</a:t>
            </a:r>
            <a:r>
              <a:rPr lang="fi-FI" sz="1200" dirty="0" err="1" smtClean="0">
                <a:solidFill>
                  <a:schemeClr val="accent2"/>
                </a:solidFill>
              </a:rPr>
              <a:t>k</a:t>
            </a:r>
            <a:endParaRPr lang="fi-FI" sz="1200" dirty="0">
              <a:solidFill>
                <a:schemeClr val="accent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91432" y="124093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2"/>
                </a:solidFill>
              </a:rPr>
              <a:t>S</a:t>
            </a:r>
            <a:r>
              <a:rPr lang="fi-FI" sz="1200" dirty="0" smtClean="0">
                <a:solidFill>
                  <a:schemeClr val="accent2"/>
                </a:solidFill>
              </a:rPr>
              <a:t>n</a:t>
            </a:r>
            <a:endParaRPr lang="fi-FI" sz="1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4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ru-RU" dirty="0"/>
              <a:t>1</a:t>
            </a:r>
            <a:r>
              <a:rPr lang="en-US" dirty="0"/>
              <a:t>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624" y="304498"/>
            <a:ext cx="4424080" cy="16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298" name="TextBox 11297"/>
              <p:cNvSpPr txBox="1"/>
              <p:nvPr/>
            </p:nvSpPr>
            <p:spPr>
              <a:xfrm>
                <a:off x="344488" y="1484784"/>
                <a:ext cx="608371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Selecting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base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power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MVA</m:t>
                    </m:r>
                  </m:oMath>
                </a14:m>
                <a:endParaRPr lang="en-US" dirty="0" smtClean="0"/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Drawing the equivalent circuit with reactance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Per Unit (</a:t>
                </a:r>
                <a:r>
                  <a:rPr lang="en-US" dirty="0" err="1" smtClean="0"/>
                  <a:t>p.u</a:t>
                </a:r>
                <a:r>
                  <a:rPr lang="en-US" dirty="0" smtClean="0"/>
                  <a:t>.) values for every component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1298" name="TextBox 112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88" y="1484784"/>
                <a:ext cx="6083717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702" t="-3061" b="-7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99" name="TextBox 11298"/>
              <p:cNvSpPr txBox="1"/>
              <p:nvPr/>
            </p:nvSpPr>
            <p:spPr>
              <a:xfrm>
                <a:off x="7015470" y="1975279"/>
                <a:ext cx="2086969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=100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MVA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299" name="TextBox 112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470" y="1975279"/>
                <a:ext cx="2086969" cy="369332"/>
              </a:xfrm>
              <a:prstGeom prst="rect">
                <a:avLst/>
              </a:prstGeom>
              <a:blipFill>
                <a:blip r:embed="rId6"/>
                <a:stretch>
                  <a:fillRect l="-291" r="-291" b="-14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06" name="TextBox 11305"/>
          <p:cNvSpPr txBox="1"/>
          <p:nvPr/>
        </p:nvSpPr>
        <p:spPr>
          <a:xfrm>
            <a:off x="449082" y="2962312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circuit:</a:t>
            </a:r>
            <a:endParaRPr lang="en-US" dirty="0"/>
          </a:p>
        </p:txBody>
      </p:sp>
      <p:grpSp>
        <p:nvGrpSpPr>
          <p:cNvPr id="40" name="Group 84"/>
          <p:cNvGrpSpPr>
            <a:grpSpLocks noChangeAspect="1"/>
          </p:cNvGrpSpPr>
          <p:nvPr/>
        </p:nvGrpSpPr>
        <p:grpSpPr bwMode="auto">
          <a:xfrm>
            <a:off x="452879" y="3326188"/>
            <a:ext cx="2101850" cy="1281112"/>
            <a:chOff x="3888" y="2229"/>
            <a:chExt cx="1324" cy="807"/>
          </a:xfrm>
        </p:grpSpPr>
        <p:sp>
          <p:nvSpPr>
            <p:cNvPr id="41" name="Freeform 85"/>
            <p:cNvSpPr>
              <a:spLocks noEditPoints="1"/>
            </p:cNvSpPr>
            <p:nvPr/>
          </p:nvSpPr>
          <p:spPr bwMode="auto">
            <a:xfrm>
              <a:off x="4580" y="2581"/>
              <a:ext cx="305" cy="138"/>
            </a:xfrm>
            <a:custGeom>
              <a:avLst/>
              <a:gdLst>
                <a:gd name="T0" fmla="*/ 2 w 609"/>
                <a:gd name="T1" fmla="*/ 92 h 274"/>
                <a:gd name="T2" fmla="*/ 75 w 609"/>
                <a:gd name="T3" fmla="*/ 2 h 274"/>
                <a:gd name="T4" fmla="*/ 153 w 609"/>
                <a:gd name="T5" fmla="*/ 85 h 274"/>
                <a:gd name="T6" fmla="*/ 153 w 609"/>
                <a:gd name="T7" fmla="*/ 92 h 274"/>
                <a:gd name="T8" fmla="*/ 226 w 609"/>
                <a:gd name="T9" fmla="*/ 2 h 274"/>
                <a:gd name="T10" fmla="*/ 305 w 609"/>
                <a:gd name="T11" fmla="*/ 85 h 274"/>
                <a:gd name="T12" fmla="*/ 305 w 609"/>
                <a:gd name="T13" fmla="*/ 92 h 274"/>
                <a:gd name="T14" fmla="*/ 378 w 609"/>
                <a:gd name="T15" fmla="*/ 2 h 274"/>
                <a:gd name="T16" fmla="*/ 457 w 609"/>
                <a:gd name="T17" fmla="*/ 85 h 274"/>
                <a:gd name="T18" fmla="*/ 457 w 609"/>
                <a:gd name="T19" fmla="*/ 92 h 274"/>
                <a:gd name="T20" fmla="*/ 530 w 609"/>
                <a:gd name="T21" fmla="*/ 2 h 274"/>
                <a:gd name="T22" fmla="*/ 609 w 609"/>
                <a:gd name="T23" fmla="*/ 85 h 274"/>
                <a:gd name="T24" fmla="*/ 609 w 609"/>
                <a:gd name="T25" fmla="*/ 92 h 274"/>
                <a:gd name="T26" fmla="*/ 2 w 609"/>
                <a:gd name="T27" fmla="*/ 92 h 274"/>
                <a:gd name="T28" fmla="*/ 2 w 609"/>
                <a:gd name="T29" fmla="*/ 274 h 274"/>
                <a:gd name="T30" fmla="*/ 609 w 609"/>
                <a:gd name="T31" fmla="*/ 92 h 274"/>
                <a:gd name="T32" fmla="*/ 609 w 609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9" h="274">
                  <a:moveTo>
                    <a:pt x="2" y="92"/>
                  </a:moveTo>
                  <a:cubicBezTo>
                    <a:pt x="0" y="44"/>
                    <a:pt x="33" y="3"/>
                    <a:pt x="75" y="2"/>
                  </a:cubicBezTo>
                  <a:cubicBezTo>
                    <a:pt x="116" y="0"/>
                    <a:pt x="152" y="37"/>
                    <a:pt x="153" y="85"/>
                  </a:cubicBezTo>
                  <a:cubicBezTo>
                    <a:pt x="154" y="88"/>
                    <a:pt x="154" y="90"/>
                    <a:pt x="153" y="92"/>
                  </a:cubicBezTo>
                  <a:cubicBezTo>
                    <a:pt x="152" y="44"/>
                    <a:pt x="184" y="3"/>
                    <a:pt x="226" y="2"/>
                  </a:cubicBezTo>
                  <a:cubicBezTo>
                    <a:pt x="268" y="0"/>
                    <a:pt x="303" y="37"/>
                    <a:pt x="305" y="85"/>
                  </a:cubicBezTo>
                  <a:cubicBezTo>
                    <a:pt x="305" y="88"/>
                    <a:pt x="305" y="90"/>
                    <a:pt x="305" y="92"/>
                  </a:cubicBezTo>
                  <a:cubicBezTo>
                    <a:pt x="303" y="44"/>
                    <a:pt x="336" y="3"/>
                    <a:pt x="378" y="2"/>
                  </a:cubicBezTo>
                  <a:cubicBezTo>
                    <a:pt x="420" y="0"/>
                    <a:pt x="455" y="37"/>
                    <a:pt x="457" y="85"/>
                  </a:cubicBezTo>
                  <a:cubicBezTo>
                    <a:pt x="457" y="88"/>
                    <a:pt x="457" y="90"/>
                    <a:pt x="457" y="92"/>
                  </a:cubicBezTo>
                  <a:cubicBezTo>
                    <a:pt x="455" y="44"/>
                    <a:pt x="488" y="3"/>
                    <a:pt x="530" y="2"/>
                  </a:cubicBezTo>
                  <a:cubicBezTo>
                    <a:pt x="572" y="0"/>
                    <a:pt x="607" y="37"/>
                    <a:pt x="609" y="85"/>
                  </a:cubicBezTo>
                  <a:cubicBezTo>
                    <a:pt x="609" y="88"/>
                    <a:pt x="609" y="90"/>
                    <a:pt x="609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9" y="92"/>
                  </a:moveTo>
                  <a:lnTo>
                    <a:pt x="609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6"/>
            <p:cNvSpPr>
              <a:spLocks/>
            </p:cNvSpPr>
            <p:nvPr/>
          </p:nvSpPr>
          <p:spPr bwMode="auto">
            <a:xfrm>
              <a:off x="3888" y="2528"/>
              <a:ext cx="353" cy="353"/>
            </a:xfrm>
            <a:custGeom>
              <a:avLst/>
              <a:gdLst>
                <a:gd name="T0" fmla="*/ 0 w 353"/>
                <a:gd name="T1" fmla="*/ 177 h 353"/>
                <a:gd name="T2" fmla="*/ 177 w 353"/>
                <a:gd name="T3" fmla="*/ 0 h 353"/>
                <a:gd name="T4" fmla="*/ 353 w 353"/>
                <a:gd name="T5" fmla="*/ 177 h 353"/>
                <a:gd name="T6" fmla="*/ 353 w 353"/>
                <a:gd name="T7" fmla="*/ 177 h 353"/>
                <a:gd name="T8" fmla="*/ 177 w 353"/>
                <a:gd name="T9" fmla="*/ 353 h 353"/>
                <a:gd name="T10" fmla="*/ 0 w 353"/>
                <a:gd name="T11" fmla="*/ 177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353">
                  <a:moveTo>
                    <a:pt x="0" y="177"/>
                  </a:moveTo>
                  <a:cubicBezTo>
                    <a:pt x="0" y="79"/>
                    <a:pt x="79" y="0"/>
                    <a:pt x="177" y="0"/>
                  </a:cubicBezTo>
                  <a:cubicBezTo>
                    <a:pt x="274" y="0"/>
                    <a:pt x="353" y="79"/>
                    <a:pt x="353" y="177"/>
                  </a:cubicBezTo>
                  <a:cubicBezTo>
                    <a:pt x="353" y="177"/>
                    <a:pt x="353" y="177"/>
                    <a:pt x="353" y="177"/>
                  </a:cubicBezTo>
                  <a:cubicBezTo>
                    <a:pt x="353" y="274"/>
                    <a:pt x="274" y="353"/>
                    <a:pt x="177" y="353"/>
                  </a:cubicBezTo>
                  <a:cubicBezTo>
                    <a:pt x="79" y="353"/>
                    <a:pt x="0" y="274"/>
                    <a:pt x="0" y="17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7"/>
            <p:cNvSpPr>
              <a:spLocks noEditPoints="1"/>
            </p:cNvSpPr>
            <p:nvPr/>
          </p:nvSpPr>
          <p:spPr bwMode="auto">
            <a:xfrm>
              <a:off x="3940" y="2642"/>
              <a:ext cx="236" cy="118"/>
            </a:xfrm>
            <a:custGeom>
              <a:avLst/>
              <a:gdLst>
                <a:gd name="T0" fmla="*/ 234 w 469"/>
                <a:gd name="T1" fmla="*/ 117 h 234"/>
                <a:gd name="T2" fmla="*/ 352 w 469"/>
                <a:gd name="T3" fmla="*/ 234 h 234"/>
                <a:gd name="T4" fmla="*/ 469 w 469"/>
                <a:gd name="T5" fmla="*/ 117 h 234"/>
                <a:gd name="T6" fmla="*/ 469 w 469"/>
                <a:gd name="T7" fmla="*/ 117 h 234"/>
                <a:gd name="T8" fmla="*/ 0 w 469"/>
                <a:gd name="T9" fmla="*/ 117 h 234"/>
                <a:gd name="T10" fmla="*/ 117 w 469"/>
                <a:gd name="T11" fmla="*/ 0 h 234"/>
                <a:gd name="T12" fmla="*/ 234 w 469"/>
                <a:gd name="T13" fmla="*/ 117 h 234"/>
                <a:gd name="T14" fmla="*/ 234 w 469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9" h="234">
                  <a:moveTo>
                    <a:pt x="234" y="117"/>
                  </a:moveTo>
                  <a:cubicBezTo>
                    <a:pt x="234" y="181"/>
                    <a:pt x="287" y="234"/>
                    <a:pt x="352" y="234"/>
                  </a:cubicBezTo>
                  <a:cubicBezTo>
                    <a:pt x="417" y="234"/>
                    <a:pt x="469" y="181"/>
                    <a:pt x="469" y="117"/>
                  </a:cubicBezTo>
                  <a:cubicBezTo>
                    <a:pt x="469" y="117"/>
                    <a:pt x="469" y="117"/>
                    <a:pt x="469" y="117"/>
                  </a:cubicBezTo>
                  <a:moveTo>
                    <a:pt x="0" y="117"/>
                  </a:moveTo>
                  <a:cubicBezTo>
                    <a:pt x="0" y="52"/>
                    <a:pt x="52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88"/>
            <p:cNvSpPr>
              <a:spLocks noChangeShapeType="1"/>
            </p:cNvSpPr>
            <p:nvPr/>
          </p:nvSpPr>
          <p:spPr bwMode="auto">
            <a:xfrm>
              <a:off x="4885" y="2719"/>
              <a:ext cx="22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9"/>
            <p:cNvSpPr>
              <a:spLocks/>
            </p:cNvSpPr>
            <p:nvPr/>
          </p:nvSpPr>
          <p:spPr bwMode="auto">
            <a:xfrm>
              <a:off x="4847" y="2366"/>
              <a:ext cx="365" cy="670"/>
            </a:xfrm>
            <a:custGeom>
              <a:avLst/>
              <a:gdLst>
                <a:gd name="T0" fmla="*/ 0 w 365"/>
                <a:gd name="T1" fmla="*/ 0 h 670"/>
                <a:gd name="T2" fmla="*/ 121 w 365"/>
                <a:gd name="T3" fmla="*/ 244 h 670"/>
                <a:gd name="T4" fmla="*/ 183 w 365"/>
                <a:gd name="T5" fmla="*/ 122 h 670"/>
                <a:gd name="T6" fmla="*/ 365 w 365"/>
                <a:gd name="T7" fmla="*/ 67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" h="670">
                  <a:moveTo>
                    <a:pt x="0" y="0"/>
                  </a:moveTo>
                  <a:lnTo>
                    <a:pt x="121" y="244"/>
                  </a:lnTo>
                  <a:lnTo>
                    <a:pt x="183" y="122"/>
                  </a:lnTo>
                  <a:lnTo>
                    <a:pt x="365" y="67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90"/>
            <p:cNvSpPr>
              <a:spLocks/>
            </p:cNvSpPr>
            <p:nvPr/>
          </p:nvSpPr>
          <p:spPr bwMode="auto">
            <a:xfrm>
              <a:off x="5090" y="2914"/>
              <a:ext cx="122" cy="122"/>
            </a:xfrm>
            <a:custGeom>
              <a:avLst/>
              <a:gdLst>
                <a:gd name="T0" fmla="*/ 0 w 122"/>
                <a:gd name="T1" fmla="*/ 61 h 122"/>
                <a:gd name="T2" fmla="*/ 122 w 122"/>
                <a:gd name="T3" fmla="*/ 122 h 122"/>
                <a:gd name="T4" fmla="*/ 122 w 122"/>
                <a:gd name="T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122">
                  <a:moveTo>
                    <a:pt x="0" y="61"/>
                  </a:moveTo>
                  <a:lnTo>
                    <a:pt x="122" y="122"/>
                  </a:lnTo>
                  <a:lnTo>
                    <a:pt x="122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91"/>
            <p:cNvSpPr>
              <a:spLocks noChangeArrowheads="1"/>
            </p:cNvSpPr>
            <p:nvPr/>
          </p:nvSpPr>
          <p:spPr bwMode="auto">
            <a:xfrm>
              <a:off x="4583" y="2229"/>
              <a:ext cx="241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92"/>
            <p:cNvSpPr>
              <a:spLocks noChangeArrowheads="1"/>
            </p:cNvSpPr>
            <p:nvPr/>
          </p:nvSpPr>
          <p:spPr bwMode="auto">
            <a:xfrm>
              <a:off x="4696" y="2294"/>
              <a:ext cx="161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Line 93"/>
            <p:cNvSpPr>
              <a:spLocks noChangeShapeType="1"/>
            </p:cNvSpPr>
            <p:nvPr/>
          </p:nvSpPr>
          <p:spPr bwMode="auto">
            <a:xfrm flipH="1">
              <a:off x="4253" y="2719"/>
              <a:ext cx="32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078518" y="4755050"/>
                <a:ext cx="4265655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i-FI" sz="24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𝑠𝑐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1.392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=71.8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MVA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518" y="4755050"/>
                <a:ext cx="4265655" cy="7543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1402226" y="5805264"/>
                <a:ext cx="7382406" cy="794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𝑠𝑐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√3×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√3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22×1.392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=1.885</m:t>
                      </m:r>
                      <m:r>
                        <a:rPr lang="fi-FI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kA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226" y="5805264"/>
                <a:ext cx="7382406" cy="7949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405762"/>
              </p:ext>
            </p:extLst>
          </p:nvPr>
        </p:nvGraphicFramePr>
        <p:xfrm>
          <a:off x="2393950" y="2573338"/>
          <a:ext cx="6105525" cy="216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9" imgW="3111480" imgH="1104840" progId="Equation.3">
                  <p:embed/>
                </p:oleObj>
              </mc:Choice>
              <mc:Fallback>
                <p:oleObj name="Equation" r:id="rId9" imgW="3111480" imgH="1104840" progId="Equation.3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2573338"/>
                        <a:ext cx="6105525" cy="216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77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9" grpId="0" animBg="1"/>
      <p:bldP spid="11306" grpId="0"/>
      <p:bldP spid="3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US" dirty="0" smtClean="0"/>
              <a:t>100-MVA</a:t>
            </a:r>
            <a:r>
              <a:rPr lang="en-US" dirty="0"/>
              <a:t>, </a:t>
            </a:r>
            <a:r>
              <a:rPr lang="en-US" dirty="0" smtClean="0"/>
              <a:t>20-kV turbo generators </a:t>
            </a:r>
            <a:r>
              <a:rPr lang="en-US" dirty="0"/>
              <a:t>(each of transient reactance 0.2 </a:t>
            </a:r>
            <a:r>
              <a:rPr lang="en-US" dirty="0" err="1"/>
              <a:t>pu</a:t>
            </a:r>
            <a:r>
              <a:rPr lang="en-US" dirty="0"/>
              <a:t>) are connected, each through its own </a:t>
            </a:r>
            <a:r>
              <a:rPr lang="en-US" dirty="0" smtClean="0"/>
              <a:t>100-MVA</a:t>
            </a:r>
            <a:r>
              <a:rPr lang="en-US" dirty="0"/>
              <a:t>, 0.1 </a:t>
            </a:r>
            <a:r>
              <a:rPr lang="en-US" dirty="0" err="1"/>
              <a:t>pu</a:t>
            </a:r>
            <a:r>
              <a:rPr lang="en-US" dirty="0"/>
              <a:t> reactance transformer, to a common </a:t>
            </a:r>
            <a:r>
              <a:rPr lang="en-US" dirty="0" smtClean="0"/>
              <a:t>132-kV </a:t>
            </a:r>
            <a:r>
              <a:rPr lang="en-US" dirty="0" err="1"/>
              <a:t>busbar</a:t>
            </a:r>
            <a:r>
              <a:rPr lang="en-US" dirty="0"/>
              <a:t>. From this </a:t>
            </a:r>
            <a:r>
              <a:rPr lang="en-US" dirty="0" err="1"/>
              <a:t>busbar</a:t>
            </a:r>
            <a:r>
              <a:rPr lang="en-US" dirty="0"/>
              <a:t>, a </a:t>
            </a:r>
            <a:r>
              <a:rPr lang="en-US" dirty="0" smtClean="0"/>
              <a:t>132-kV </a:t>
            </a:r>
            <a:r>
              <a:rPr lang="en-US" dirty="0"/>
              <a:t>feeder, </a:t>
            </a:r>
            <a:r>
              <a:rPr lang="en-US" dirty="0" smtClean="0"/>
              <a:t>40 km </a:t>
            </a:r>
            <a:r>
              <a:rPr lang="en-US" dirty="0"/>
              <a:t>in length, supplies an </a:t>
            </a:r>
            <a:r>
              <a:rPr lang="en-US" dirty="0" smtClean="0"/>
              <a:t>11-kV </a:t>
            </a:r>
            <a:r>
              <a:rPr lang="en-US" dirty="0"/>
              <a:t>load through a </a:t>
            </a:r>
            <a:r>
              <a:rPr lang="en-US" dirty="0" smtClean="0"/>
              <a:t>132/11-kV </a:t>
            </a:r>
            <a:r>
              <a:rPr lang="en-US" dirty="0"/>
              <a:t>transformer of </a:t>
            </a:r>
            <a:r>
              <a:rPr lang="en-US" dirty="0" smtClean="0"/>
              <a:t>200 MVA </a:t>
            </a:r>
            <a:r>
              <a:rPr lang="en-US" dirty="0"/>
              <a:t>rating and reactance 0.1 </a:t>
            </a:r>
            <a:r>
              <a:rPr lang="en-US" dirty="0" err="1"/>
              <a:t>pu</a:t>
            </a:r>
            <a:r>
              <a:rPr lang="en-US" dirty="0"/>
              <a:t>. If a balanced three-phase short circuit occurs on the low voltage terminals of the load transformer, determine, using a </a:t>
            </a:r>
            <a:r>
              <a:rPr lang="en-US" dirty="0" smtClean="0"/>
              <a:t>100-MVA </a:t>
            </a:r>
            <a:r>
              <a:rPr lang="en-US" dirty="0"/>
              <a:t>base, the fault current in the feeder and the rating of a suitable circuit breaker at the load end of the feeder. The feeder impedance per phase is (</a:t>
            </a:r>
            <a:r>
              <a:rPr lang="en-US" dirty="0" smtClean="0"/>
              <a:t>0.035+j0.14</a:t>
            </a:r>
            <a:r>
              <a:rPr lang="en-US" dirty="0"/>
              <a:t>)</a:t>
            </a:r>
            <a:r>
              <a:rPr lang="fi-FI" dirty="0">
                <a:sym typeface="Symbol" panose="05050102010706020507" pitchFamily="18" charset="2"/>
              </a:rPr>
              <a:t></a:t>
            </a:r>
            <a:r>
              <a:rPr lang="en-US" dirty="0"/>
              <a:t>/km.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42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1268760"/>
            <a:ext cx="7649082" cy="4920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955" y="34774"/>
            <a:ext cx="3816720" cy="245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685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876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4813" y="1149092"/>
                <a:ext cx="4650195" cy="2031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Selecting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base</a:t>
                </a:r>
                <a:r>
                  <a:rPr lang="fi-FI" dirty="0" smtClean="0"/>
                  <a:t> </a:t>
                </a:r>
                <a:r>
                  <a:rPr lang="fi-FI" dirty="0" err="1" smtClean="0"/>
                  <a:t>power</a:t>
                </a:r>
                <a:r>
                  <a:rPr lang="fi-FI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MVA</m:t>
                    </m:r>
                  </m:oMath>
                </a14:m>
                <a:endParaRPr lang="en-US" dirty="0" smtClean="0"/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Drawing the equivalent circuit with reactance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Per Unit (</a:t>
                </a:r>
                <a:r>
                  <a:rPr lang="en-US" dirty="0" err="1" smtClean="0"/>
                  <a:t>p.u</a:t>
                </a:r>
                <a:r>
                  <a:rPr lang="en-US" dirty="0" smtClean="0"/>
                  <a:t>.) values for every component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Simplifying the circuit</a:t>
                </a:r>
              </a:p>
              <a:p>
                <a:pPr marL="342900" indent="-342900">
                  <a:buAutoNum type="arabicPeriod"/>
                </a:pPr>
                <a:r>
                  <a:rPr lang="en-US" dirty="0" smtClean="0"/>
                  <a:t>Calculating the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13" y="1149092"/>
                <a:ext cx="4650195" cy="2031325"/>
              </a:xfrm>
              <a:prstGeom prst="rect">
                <a:avLst/>
              </a:prstGeom>
              <a:blipFill rotWithShape="0">
                <a:blip r:embed="rId4"/>
                <a:stretch>
                  <a:fillRect l="-917" t="-1497" b="-3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83"/>
          <p:cNvGrpSpPr>
            <a:grpSpLocks noChangeAspect="1"/>
          </p:cNvGrpSpPr>
          <p:nvPr/>
        </p:nvGrpSpPr>
        <p:grpSpPr bwMode="auto">
          <a:xfrm>
            <a:off x="4232920" y="2946793"/>
            <a:ext cx="4028522" cy="1669777"/>
            <a:chOff x="495" y="2370"/>
            <a:chExt cx="3520" cy="1459"/>
          </a:xfrm>
        </p:grpSpPr>
        <p:sp>
          <p:nvSpPr>
            <p:cNvPr id="19" name="Freeform 84"/>
            <p:cNvSpPr>
              <a:spLocks noEditPoints="1"/>
            </p:cNvSpPr>
            <p:nvPr/>
          </p:nvSpPr>
          <p:spPr bwMode="auto">
            <a:xfrm>
              <a:off x="1082" y="2753"/>
              <a:ext cx="304" cy="137"/>
            </a:xfrm>
            <a:custGeom>
              <a:avLst/>
              <a:gdLst>
                <a:gd name="T0" fmla="*/ 1 w 606"/>
                <a:gd name="T1" fmla="*/ 93 h 274"/>
                <a:gd name="T2" fmla="*/ 74 w 606"/>
                <a:gd name="T3" fmla="*/ 2 h 274"/>
                <a:gd name="T4" fmla="*/ 153 w 606"/>
                <a:gd name="T5" fmla="*/ 86 h 274"/>
                <a:gd name="T6" fmla="*/ 153 w 606"/>
                <a:gd name="T7" fmla="*/ 93 h 274"/>
                <a:gd name="T8" fmla="*/ 225 w 606"/>
                <a:gd name="T9" fmla="*/ 2 h 274"/>
                <a:gd name="T10" fmla="*/ 304 w 606"/>
                <a:gd name="T11" fmla="*/ 86 h 274"/>
                <a:gd name="T12" fmla="*/ 304 w 606"/>
                <a:gd name="T13" fmla="*/ 93 h 274"/>
                <a:gd name="T14" fmla="*/ 376 w 606"/>
                <a:gd name="T15" fmla="*/ 2 h 274"/>
                <a:gd name="T16" fmla="*/ 455 w 606"/>
                <a:gd name="T17" fmla="*/ 86 h 274"/>
                <a:gd name="T18" fmla="*/ 455 w 606"/>
                <a:gd name="T19" fmla="*/ 93 h 274"/>
                <a:gd name="T20" fmla="*/ 528 w 606"/>
                <a:gd name="T21" fmla="*/ 2 h 274"/>
                <a:gd name="T22" fmla="*/ 606 w 606"/>
                <a:gd name="T23" fmla="*/ 86 h 274"/>
                <a:gd name="T24" fmla="*/ 606 w 606"/>
                <a:gd name="T25" fmla="*/ 93 h 274"/>
                <a:gd name="T26" fmla="*/ 1 w 606"/>
                <a:gd name="T27" fmla="*/ 93 h 274"/>
                <a:gd name="T28" fmla="*/ 1 w 606"/>
                <a:gd name="T29" fmla="*/ 274 h 274"/>
                <a:gd name="T30" fmla="*/ 606 w 606"/>
                <a:gd name="T31" fmla="*/ 93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3"/>
                  </a:moveTo>
                  <a:cubicBezTo>
                    <a:pt x="0" y="45"/>
                    <a:pt x="32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0"/>
                    <a:pt x="153" y="93"/>
                  </a:cubicBezTo>
                  <a:cubicBezTo>
                    <a:pt x="151" y="45"/>
                    <a:pt x="183" y="4"/>
                    <a:pt x="225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0"/>
                    <a:pt x="304" y="93"/>
                  </a:cubicBezTo>
                  <a:cubicBezTo>
                    <a:pt x="302" y="45"/>
                    <a:pt x="335" y="4"/>
                    <a:pt x="376" y="2"/>
                  </a:cubicBezTo>
                  <a:cubicBezTo>
                    <a:pt x="418" y="0"/>
                    <a:pt x="453" y="38"/>
                    <a:pt x="455" y="86"/>
                  </a:cubicBezTo>
                  <a:cubicBezTo>
                    <a:pt x="455" y="88"/>
                    <a:pt x="455" y="90"/>
                    <a:pt x="455" y="93"/>
                  </a:cubicBezTo>
                  <a:cubicBezTo>
                    <a:pt x="453" y="45"/>
                    <a:pt x="486" y="4"/>
                    <a:pt x="528" y="2"/>
                  </a:cubicBezTo>
                  <a:cubicBezTo>
                    <a:pt x="569" y="0"/>
                    <a:pt x="605" y="38"/>
                    <a:pt x="606" y="86"/>
                  </a:cubicBezTo>
                  <a:cubicBezTo>
                    <a:pt x="606" y="88"/>
                    <a:pt x="606" y="90"/>
                    <a:pt x="606" y="93"/>
                  </a:cubicBezTo>
                  <a:moveTo>
                    <a:pt x="1" y="93"/>
                  </a:moveTo>
                  <a:lnTo>
                    <a:pt x="1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5"/>
            <p:cNvSpPr>
              <a:spLocks noEditPoints="1"/>
            </p:cNvSpPr>
            <p:nvPr/>
          </p:nvSpPr>
          <p:spPr bwMode="auto">
            <a:xfrm>
              <a:off x="1612" y="2753"/>
              <a:ext cx="304" cy="137"/>
            </a:xfrm>
            <a:custGeom>
              <a:avLst/>
              <a:gdLst>
                <a:gd name="T0" fmla="*/ 2 w 607"/>
                <a:gd name="T1" fmla="*/ 93 h 274"/>
                <a:gd name="T2" fmla="*/ 74 w 607"/>
                <a:gd name="T3" fmla="*/ 2 h 274"/>
                <a:gd name="T4" fmla="*/ 153 w 607"/>
                <a:gd name="T5" fmla="*/ 86 h 274"/>
                <a:gd name="T6" fmla="*/ 153 w 607"/>
                <a:gd name="T7" fmla="*/ 93 h 274"/>
                <a:gd name="T8" fmla="*/ 226 w 607"/>
                <a:gd name="T9" fmla="*/ 2 h 274"/>
                <a:gd name="T10" fmla="*/ 304 w 607"/>
                <a:gd name="T11" fmla="*/ 86 h 274"/>
                <a:gd name="T12" fmla="*/ 304 w 607"/>
                <a:gd name="T13" fmla="*/ 93 h 274"/>
                <a:gd name="T14" fmla="*/ 377 w 607"/>
                <a:gd name="T15" fmla="*/ 2 h 274"/>
                <a:gd name="T16" fmla="*/ 455 w 607"/>
                <a:gd name="T17" fmla="*/ 86 h 274"/>
                <a:gd name="T18" fmla="*/ 455 w 607"/>
                <a:gd name="T19" fmla="*/ 93 h 274"/>
                <a:gd name="T20" fmla="*/ 528 w 607"/>
                <a:gd name="T21" fmla="*/ 2 h 274"/>
                <a:gd name="T22" fmla="*/ 606 w 607"/>
                <a:gd name="T23" fmla="*/ 86 h 274"/>
                <a:gd name="T24" fmla="*/ 606 w 607"/>
                <a:gd name="T25" fmla="*/ 93 h 274"/>
                <a:gd name="T26" fmla="*/ 2 w 607"/>
                <a:gd name="T27" fmla="*/ 93 h 274"/>
                <a:gd name="T28" fmla="*/ 2 w 607"/>
                <a:gd name="T29" fmla="*/ 274 h 274"/>
                <a:gd name="T30" fmla="*/ 606 w 607"/>
                <a:gd name="T31" fmla="*/ 93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3"/>
                  </a:moveTo>
                  <a:cubicBezTo>
                    <a:pt x="0" y="45"/>
                    <a:pt x="33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0"/>
                    <a:pt x="153" y="93"/>
                  </a:cubicBezTo>
                  <a:cubicBezTo>
                    <a:pt x="151" y="45"/>
                    <a:pt x="184" y="4"/>
                    <a:pt x="226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0"/>
                    <a:pt x="304" y="93"/>
                  </a:cubicBezTo>
                  <a:cubicBezTo>
                    <a:pt x="302" y="45"/>
                    <a:pt x="335" y="4"/>
                    <a:pt x="377" y="2"/>
                  </a:cubicBezTo>
                  <a:cubicBezTo>
                    <a:pt x="418" y="0"/>
                    <a:pt x="454" y="38"/>
                    <a:pt x="455" y="86"/>
                  </a:cubicBezTo>
                  <a:cubicBezTo>
                    <a:pt x="455" y="88"/>
                    <a:pt x="455" y="90"/>
                    <a:pt x="455" y="93"/>
                  </a:cubicBezTo>
                  <a:cubicBezTo>
                    <a:pt x="454" y="45"/>
                    <a:pt x="486" y="4"/>
                    <a:pt x="528" y="2"/>
                  </a:cubicBezTo>
                  <a:cubicBezTo>
                    <a:pt x="570" y="0"/>
                    <a:pt x="605" y="38"/>
                    <a:pt x="606" y="86"/>
                  </a:cubicBezTo>
                  <a:cubicBezTo>
                    <a:pt x="607" y="88"/>
                    <a:pt x="607" y="90"/>
                    <a:pt x="606" y="93"/>
                  </a:cubicBezTo>
                  <a:moveTo>
                    <a:pt x="2" y="93"/>
                  </a:moveTo>
                  <a:lnTo>
                    <a:pt x="2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6"/>
            <p:cNvSpPr>
              <a:spLocks noEditPoints="1"/>
            </p:cNvSpPr>
            <p:nvPr/>
          </p:nvSpPr>
          <p:spPr bwMode="auto">
            <a:xfrm>
              <a:off x="2683" y="3213"/>
              <a:ext cx="303" cy="137"/>
            </a:xfrm>
            <a:custGeom>
              <a:avLst/>
              <a:gdLst>
                <a:gd name="T0" fmla="*/ 1 w 606"/>
                <a:gd name="T1" fmla="*/ 93 h 274"/>
                <a:gd name="T2" fmla="*/ 74 w 606"/>
                <a:gd name="T3" fmla="*/ 2 h 274"/>
                <a:gd name="T4" fmla="*/ 153 w 606"/>
                <a:gd name="T5" fmla="*/ 86 h 274"/>
                <a:gd name="T6" fmla="*/ 153 w 606"/>
                <a:gd name="T7" fmla="*/ 93 h 274"/>
                <a:gd name="T8" fmla="*/ 225 w 606"/>
                <a:gd name="T9" fmla="*/ 2 h 274"/>
                <a:gd name="T10" fmla="*/ 304 w 606"/>
                <a:gd name="T11" fmla="*/ 86 h 274"/>
                <a:gd name="T12" fmla="*/ 304 w 606"/>
                <a:gd name="T13" fmla="*/ 93 h 274"/>
                <a:gd name="T14" fmla="*/ 376 w 606"/>
                <a:gd name="T15" fmla="*/ 2 h 274"/>
                <a:gd name="T16" fmla="*/ 455 w 606"/>
                <a:gd name="T17" fmla="*/ 86 h 274"/>
                <a:gd name="T18" fmla="*/ 455 w 606"/>
                <a:gd name="T19" fmla="*/ 93 h 274"/>
                <a:gd name="T20" fmla="*/ 528 w 606"/>
                <a:gd name="T21" fmla="*/ 2 h 274"/>
                <a:gd name="T22" fmla="*/ 606 w 606"/>
                <a:gd name="T23" fmla="*/ 86 h 274"/>
                <a:gd name="T24" fmla="*/ 606 w 606"/>
                <a:gd name="T25" fmla="*/ 93 h 274"/>
                <a:gd name="T26" fmla="*/ 1 w 606"/>
                <a:gd name="T27" fmla="*/ 93 h 274"/>
                <a:gd name="T28" fmla="*/ 1 w 606"/>
                <a:gd name="T29" fmla="*/ 274 h 274"/>
                <a:gd name="T30" fmla="*/ 606 w 606"/>
                <a:gd name="T31" fmla="*/ 93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3"/>
                  </a:moveTo>
                  <a:cubicBezTo>
                    <a:pt x="0" y="45"/>
                    <a:pt x="32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1"/>
                    <a:pt x="153" y="93"/>
                  </a:cubicBezTo>
                  <a:cubicBezTo>
                    <a:pt x="151" y="45"/>
                    <a:pt x="183" y="4"/>
                    <a:pt x="225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1"/>
                    <a:pt x="304" y="93"/>
                  </a:cubicBezTo>
                  <a:cubicBezTo>
                    <a:pt x="302" y="45"/>
                    <a:pt x="335" y="4"/>
                    <a:pt x="376" y="2"/>
                  </a:cubicBezTo>
                  <a:cubicBezTo>
                    <a:pt x="418" y="0"/>
                    <a:pt x="453" y="38"/>
                    <a:pt x="455" y="86"/>
                  </a:cubicBezTo>
                  <a:cubicBezTo>
                    <a:pt x="455" y="88"/>
                    <a:pt x="455" y="91"/>
                    <a:pt x="455" y="93"/>
                  </a:cubicBezTo>
                  <a:cubicBezTo>
                    <a:pt x="453" y="45"/>
                    <a:pt x="486" y="4"/>
                    <a:pt x="528" y="2"/>
                  </a:cubicBezTo>
                  <a:cubicBezTo>
                    <a:pt x="569" y="0"/>
                    <a:pt x="605" y="38"/>
                    <a:pt x="606" y="86"/>
                  </a:cubicBezTo>
                  <a:cubicBezTo>
                    <a:pt x="606" y="88"/>
                    <a:pt x="606" y="91"/>
                    <a:pt x="606" y="93"/>
                  </a:cubicBezTo>
                  <a:moveTo>
                    <a:pt x="1" y="93"/>
                  </a:moveTo>
                  <a:lnTo>
                    <a:pt x="1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7"/>
            <p:cNvSpPr>
              <a:spLocks noEditPoints="1"/>
            </p:cNvSpPr>
            <p:nvPr/>
          </p:nvSpPr>
          <p:spPr bwMode="auto">
            <a:xfrm>
              <a:off x="3213" y="3213"/>
              <a:ext cx="303" cy="137"/>
            </a:xfrm>
            <a:custGeom>
              <a:avLst/>
              <a:gdLst>
                <a:gd name="T0" fmla="*/ 2 w 607"/>
                <a:gd name="T1" fmla="*/ 93 h 274"/>
                <a:gd name="T2" fmla="*/ 74 w 607"/>
                <a:gd name="T3" fmla="*/ 2 h 274"/>
                <a:gd name="T4" fmla="*/ 153 w 607"/>
                <a:gd name="T5" fmla="*/ 86 h 274"/>
                <a:gd name="T6" fmla="*/ 153 w 607"/>
                <a:gd name="T7" fmla="*/ 93 h 274"/>
                <a:gd name="T8" fmla="*/ 226 w 607"/>
                <a:gd name="T9" fmla="*/ 2 h 274"/>
                <a:gd name="T10" fmla="*/ 304 w 607"/>
                <a:gd name="T11" fmla="*/ 86 h 274"/>
                <a:gd name="T12" fmla="*/ 304 w 607"/>
                <a:gd name="T13" fmla="*/ 93 h 274"/>
                <a:gd name="T14" fmla="*/ 377 w 607"/>
                <a:gd name="T15" fmla="*/ 2 h 274"/>
                <a:gd name="T16" fmla="*/ 455 w 607"/>
                <a:gd name="T17" fmla="*/ 86 h 274"/>
                <a:gd name="T18" fmla="*/ 455 w 607"/>
                <a:gd name="T19" fmla="*/ 93 h 274"/>
                <a:gd name="T20" fmla="*/ 528 w 607"/>
                <a:gd name="T21" fmla="*/ 2 h 274"/>
                <a:gd name="T22" fmla="*/ 606 w 607"/>
                <a:gd name="T23" fmla="*/ 86 h 274"/>
                <a:gd name="T24" fmla="*/ 606 w 607"/>
                <a:gd name="T25" fmla="*/ 93 h 274"/>
                <a:gd name="T26" fmla="*/ 2 w 607"/>
                <a:gd name="T27" fmla="*/ 93 h 274"/>
                <a:gd name="T28" fmla="*/ 2 w 607"/>
                <a:gd name="T29" fmla="*/ 274 h 274"/>
                <a:gd name="T30" fmla="*/ 606 w 607"/>
                <a:gd name="T31" fmla="*/ 93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3"/>
                  </a:moveTo>
                  <a:cubicBezTo>
                    <a:pt x="0" y="45"/>
                    <a:pt x="33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1"/>
                    <a:pt x="153" y="93"/>
                  </a:cubicBezTo>
                  <a:cubicBezTo>
                    <a:pt x="151" y="45"/>
                    <a:pt x="184" y="4"/>
                    <a:pt x="226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1"/>
                    <a:pt x="304" y="93"/>
                  </a:cubicBezTo>
                  <a:cubicBezTo>
                    <a:pt x="302" y="45"/>
                    <a:pt x="335" y="4"/>
                    <a:pt x="377" y="2"/>
                  </a:cubicBezTo>
                  <a:cubicBezTo>
                    <a:pt x="418" y="0"/>
                    <a:pt x="454" y="38"/>
                    <a:pt x="455" y="86"/>
                  </a:cubicBezTo>
                  <a:cubicBezTo>
                    <a:pt x="455" y="88"/>
                    <a:pt x="455" y="91"/>
                    <a:pt x="455" y="93"/>
                  </a:cubicBezTo>
                  <a:cubicBezTo>
                    <a:pt x="454" y="45"/>
                    <a:pt x="486" y="4"/>
                    <a:pt x="528" y="2"/>
                  </a:cubicBezTo>
                  <a:cubicBezTo>
                    <a:pt x="570" y="0"/>
                    <a:pt x="605" y="38"/>
                    <a:pt x="606" y="86"/>
                  </a:cubicBezTo>
                  <a:cubicBezTo>
                    <a:pt x="607" y="88"/>
                    <a:pt x="607" y="91"/>
                    <a:pt x="606" y="93"/>
                  </a:cubicBezTo>
                  <a:moveTo>
                    <a:pt x="2" y="93"/>
                  </a:moveTo>
                  <a:lnTo>
                    <a:pt x="2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8"/>
            <p:cNvSpPr>
              <a:spLocks/>
            </p:cNvSpPr>
            <p:nvPr/>
          </p:nvSpPr>
          <p:spPr bwMode="auto">
            <a:xfrm>
              <a:off x="495" y="2714"/>
              <a:ext cx="351" cy="351"/>
            </a:xfrm>
            <a:custGeom>
              <a:avLst/>
              <a:gdLst>
                <a:gd name="T0" fmla="*/ 0 w 351"/>
                <a:gd name="T1" fmla="*/ 176 h 351"/>
                <a:gd name="T2" fmla="*/ 176 w 351"/>
                <a:gd name="T3" fmla="*/ 0 h 351"/>
                <a:gd name="T4" fmla="*/ 351 w 351"/>
                <a:gd name="T5" fmla="*/ 176 h 351"/>
                <a:gd name="T6" fmla="*/ 351 w 351"/>
                <a:gd name="T7" fmla="*/ 176 h 351"/>
                <a:gd name="T8" fmla="*/ 176 w 351"/>
                <a:gd name="T9" fmla="*/ 351 h 351"/>
                <a:gd name="T10" fmla="*/ 0 w 351"/>
                <a:gd name="T11" fmla="*/ 17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51">
                  <a:moveTo>
                    <a:pt x="0" y="176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1" y="79"/>
                    <a:pt x="351" y="176"/>
                  </a:cubicBezTo>
                  <a:cubicBezTo>
                    <a:pt x="351" y="176"/>
                    <a:pt x="351" y="176"/>
                    <a:pt x="351" y="176"/>
                  </a:cubicBezTo>
                  <a:cubicBezTo>
                    <a:pt x="351" y="272"/>
                    <a:pt x="273" y="351"/>
                    <a:pt x="176" y="351"/>
                  </a:cubicBezTo>
                  <a:cubicBezTo>
                    <a:pt x="79" y="351"/>
                    <a:pt x="0" y="272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9"/>
            <p:cNvSpPr>
              <a:spLocks noEditPoints="1"/>
            </p:cNvSpPr>
            <p:nvPr/>
          </p:nvSpPr>
          <p:spPr bwMode="auto">
            <a:xfrm>
              <a:off x="545" y="2824"/>
              <a:ext cx="234" cy="117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1"/>
                    <a:pt x="287" y="234"/>
                    <a:pt x="351" y="234"/>
                  </a:cubicBezTo>
                  <a:cubicBezTo>
                    <a:pt x="416" y="234"/>
                    <a:pt x="468" y="181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2"/>
                    <a:pt x="53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90"/>
            <p:cNvSpPr>
              <a:spLocks noChangeShapeType="1"/>
            </p:cNvSpPr>
            <p:nvPr/>
          </p:nvSpPr>
          <p:spPr bwMode="auto">
            <a:xfrm>
              <a:off x="1386" y="2890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91"/>
            <p:cNvSpPr>
              <a:spLocks noChangeShapeType="1"/>
            </p:cNvSpPr>
            <p:nvPr/>
          </p:nvSpPr>
          <p:spPr bwMode="auto">
            <a:xfrm>
              <a:off x="2986" y="3350"/>
              <a:ext cx="22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92"/>
            <p:cNvSpPr>
              <a:spLocks noChangeShapeType="1"/>
            </p:cNvSpPr>
            <p:nvPr/>
          </p:nvSpPr>
          <p:spPr bwMode="auto">
            <a:xfrm>
              <a:off x="3516" y="3350"/>
              <a:ext cx="43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93"/>
            <p:cNvSpPr>
              <a:spLocks noChangeShapeType="1"/>
            </p:cNvSpPr>
            <p:nvPr/>
          </p:nvSpPr>
          <p:spPr bwMode="auto">
            <a:xfrm flipH="1">
              <a:off x="847" y="2890"/>
              <a:ext cx="23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94"/>
            <p:cNvSpPr>
              <a:spLocks noChangeArrowheads="1"/>
            </p:cNvSpPr>
            <p:nvPr/>
          </p:nvSpPr>
          <p:spPr bwMode="auto">
            <a:xfrm>
              <a:off x="1113" y="2378"/>
              <a:ext cx="208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95"/>
            <p:cNvSpPr>
              <a:spLocks noChangeArrowheads="1"/>
            </p:cNvSpPr>
            <p:nvPr/>
          </p:nvSpPr>
          <p:spPr bwMode="auto">
            <a:xfrm>
              <a:off x="1210" y="2442"/>
              <a:ext cx="1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96"/>
            <p:cNvSpPr>
              <a:spLocks noChangeArrowheads="1"/>
            </p:cNvSpPr>
            <p:nvPr/>
          </p:nvSpPr>
          <p:spPr bwMode="auto">
            <a:xfrm>
              <a:off x="1274" y="2442"/>
              <a:ext cx="1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84" name="Freeform 97"/>
            <p:cNvSpPr>
              <a:spLocks noEditPoints="1"/>
            </p:cNvSpPr>
            <p:nvPr/>
          </p:nvSpPr>
          <p:spPr bwMode="auto">
            <a:xfrm>
              <a:off x="1082" y="3541"/>
              <a:ext cx="304" cy="137"/>
            </a:xfrm>
            <a:custGeom>
              <a:avLst/>
              <a:gdLst>
                <a:gd name="T0" fmla="*/ 1 w 606"/>
                <a:gd name="T1" fmla="*/ 92 h 273"/>
                <a:gd name="T2" fmla="*/ 74 w 606"/>
                <a:gd name="T3" fmla="*/ 1 h 273"/>
                <a:gd name="T4" fmla="*/ 153 w 606"/>
                <a:gd name="T5" fmla="*/ 85 h 273"/>
                <a:gd name="T6" fmla="*/ 153 w 606"/>
                <a:gd name="T7" fmla="*/ 92 h 273"/>
                <a:gd name="T8" fmla="*/ 225 w 606"/>
                <a:gd name="T9" fmla="*/ 1 h 273"/>
                <a:gd name="T10" fmla="*/ 304 w 606"/>
                <a:gd name="T11" fmla="*/ 85 h 273"/>
                <a:gd name="T12" fmla="*/ 304 w 606"/>
                <a:gd name="T13" fmla="*/ 92 h 273"/>
                <a:gd name="T14" fmla="*/ 376 w 606"/>
                <a:gd name="T15" fmla="*/ 1 h 273"/>
                <a:gd name="T16" fmla="*/ 455 w 606"/>
                <a:gd name="T17" fmla="*/ 85 h 273"/>
                <a:gd name="T18" fmla="*/ 455 w 606"/>
                <a:gd name="T19" fmla="*/ 92 h 273"/>
                <a:gd name="T20" fmla="*/ 528 w 606"/>
                <a:gd name="T21" fmla="*/ 1 h 273"/>
                <a:gd name="T22" fmla="*/ 606 w 606"/>
                <a:gd name="T23" fmla="*/ 85 h 273"/>
                <a:gd name="T24" fmla="*/ 606 w 606"/>
                <a:gd name="T25" fmla="*/ 92 h 273"/>
                <a:gd name="T26" fmla="*/ 1 w 606"/>
                <a:gd name="T27" fmla="*/ 92 h 273"/>
                <a:gd name="T28" fmla="*/ 1 w 606"/>
                <a:gd name="T29" fmla="*/ 273 h 273"/>
                <a:gd name="T30" fmla="*/ 606 w 606"/>
                <a:gd name="T31" fmla="*/ 92 h 273"/>
                <a:gd name="T32" fmla="*/ 606 w 606"/>
                <a:gd name="T33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3">
                  <a:moveTo>
                    <a:pt x="1" y="92"/>
                  </a:moveTo>
                  <a:cubicBezTo>
                    <a:pt x="0" y="44"/>
                    <a:pt x="32" y="3"/>
                    <a:pt x="74" y="1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7"/>
                    <a:pt x="153" y="90"/>
                    <a:pt x="153" y="92"/>
                  </a:cubicBezTo>
                  <a:cubicBezTo>
                    <a:pt x="151" y="44"/>
                    <a:pt x="183" y="3"/>
                    <a:pt x="225" y="1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7"/>
                    <a:pt x="304" y="90"/>
                    <a:pt x="304" y="92"/>
                  </a:cubicBezTo>
                  <a:cubicBezTo>
                    <a:pt x="302" y="44"/>
                    <a:pt x="335" y="3"/>
                    <a:pt x="376" y="1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7"/>
                    <a:pt x="455" y="90"/>
                    <a:pt x="455" y="92"/>
                  </a:cubicBezTo>
                  <a:cubicBezTo>
                    <a:pt x="453" y="44"/>
                    <a:pt x="486" y="3"/>
                    <a:pt x="528" y="1"/>
                  </a:cubicBezTo>
                  <a:cubicBezTo>
                    <a:pt x="569" y="0"/>
                    <a:pt x="605" y="37"/>
                    <a:pt x="606" y="85"/>
                  </a:cubicBezTo>
                  <a:cubicBezTo>
                    <a:pt x="606" y="87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3"/>
                  </a:lnTo>
                  <a:moveTo>
                    <a:pt x="606" y="92"/>
                  </a:moveTo>
                  <a:lnTo>
                    <a:pt x="606" y="273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5" name="Freeform 98"/>
            <p:cNvSpPr>
              <a:spLocks noEditPoints="1"/>
            </p:cNvSpPr>
            <p:nvPr/>
          </p:nvSpPr>
          <p:spPr bwMode="auto">
            <a:xfrm>
              <a:off x="1612" y="3541"/>
              <a:ext cx="304" cy="137"/>
            </a:xfrm>
            <a:custGeom>
              <a:avLst/>
              <a:gdLst>
                <a:gd name="T0" fmla="*/ 2 w 607"/>
                <a:gd name="T1" fmla="*/ 92 h 273"/>
                <a:gd name="T2" fmla="*/ 74 w 607"/>
                <a:gd name="T3" fmla="*/ 1 h 273"/>
                <a:gd name="T4" fmla="*/ 153 w 607"/>
                <a:gd name="T5" fmla="*/ 85 h 273"/>
                <a:gd name="T6" fmla="*/ 153 w 607"/>
                <a:gd name="T7" fmla="*/ 92 h 273"/>
                <a:gd name="T8" fmla="*/ 226 w 607"/>
                <a:gd name="T9" fmla="*/ 1 h 273"/>
                <a:gd name="T10" fmla="*/ 304 w 607"/>
                <a:gd name="T11" fmla="*/ 85 h 273"/>
                <a:gd name="T12" fmla="*/ 304 w 607"/>
                <a:gd name="T13" fmla="*/ 92 h 273"/>
                <a:gd name="T14" fmla="*/ 377 w 607"/>
                <a:gd name="T15" fmla="*/ 1 h 273"/>
                <a:gd name="T16" fmla="*/ 455 w 607"/>
                <a:gd name="T17" fmla="*/ 85 h 273"/>
                <a:gd name="T18" fmla="*/ 455 w 607"/>
                <a:gd name="T19" fmla="*/ 92 h 273"/>
                <a:gd name="T20" fmla="*/ 528 w 607"/>
                <a:gd name="T21" fmla="*/ 1 h 273"/>
                <a:gd name="T22" fmla="*/ 606 w 607"/>
                <a:gd name="T23" fmla="*/ 85 h 273"/>
                <a:gd name="T24" fmla="*/ 606 w 607"/>
                <a:gd name="T25" fmla="*/ 92 h 273"/>
                <a:gd name="T26" fmla="*/ 2 w 607"/>
                <a:gd name="T27" fmla="*/ 92 h 273"/>
                <a:gd name="T28" fmla="*/ 2 w 607"/>
                <a:gd name="T29" fmla="*/ 273 h 273"/>
                <a:gd name="T30" fmla="*/ 606 w 607"/>
                <a:gd name="T31" fmla="*/ 92 h 273"/>
                <a:gd name="T32" fmla="*/ 606 w 607"/>
                <a:gd name="T33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3">
                  <a:moveTo>
                    <a:pt x="2" y="92"/>
                  </a:moveTo>
                  <a:cubicBezTo>
                    <a:pt x="0" y="44"/>
                    <a:pt x="33" y="3"/>
                    <a:pt x="74" y="1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7"/>
                    <a:pt x="153" y="90"/>
                    <a:pt x="153" y="92"/>
                  </a:cubicBezTo>
                  <a:cubicBezTo>
                    <a:pt x="151" y="44"/>
                    <a:pt x="184" y="3"/>
                    <a:pt x="226" y="1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7"/>
                    <a:pt x="304" y="90"/>
                    <a:pt x="304" y="92"/>
                  </a:cubicBezTo>
                  <a:cubicBezTo>
                    <a:pt x="302" y="44"/>
                    <a:pt x="335" y="3"/>
                    <a:pt x="377" y="1"/>
                  </a:cubicBezTo>
                  <a:cubicBezTo>
                    <a:pt x="418" y="0"/>
                    <a:pt x="454" y="37"/>
                    <a:pt x="455" y="85"/>
                  </a:cubicBezTo>
                  <a:cubicBezTo>
                    <a:pt x="455" y="87"/>
                    <a:pt x="455" y="90"/>
                    <a:pt x="455" y="92"/>
                  </a:cubicBezTo>
                  <a:cubicBezTo>
                    <a:pt x="454" y="44"/>
                    <a:pt x="486" y="3"/>
                    <a:pt x="528" y="1"/>
                  </a:cubicBezTo>
                  <a:cubicBezTo>
                    <a:pt x="570" y="0"/>
                    <a:pt x="605" y="37"/>
                    <a:pt x="606" y="85"/>
                  </a:cubicBezTo>
                  <a:cubicBezTo>
                    <a:pt x="607" y="87"/>
                    <a:pt x="607" y="90"/>
                    <a:pt x="606" y="92"/>
                  </a:cubicBezTo>
                  <a:moveTo>
                    <a:pt x="2" y="92"/>
                  </a:moveTo>
                  <a:lnTo>
                    <a:pt x="2" y="273"/>
                  </a:lnTo>
                  <a:moveTo>
                    <a:pt x="606" y="92"/>
                  </a:moveTo>
                  <a:lnTo>
                    <a:pt x="606" y="273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7" name="Freeform 99"/>
            <p:cNvSpPr>
              <a:spLocks/>
            </p:cNvSpPr>
            <p:nvPr/>
          </p:nvSpPr>
          <p:spPr bwMode="auto">
            <a:xfrm>
              <a:off x="509" y="3478"/>
              <a:ext cx="351" cy="351"/>
            </a:xfrm>
            <a:custGeom>
              <a:avLst/>
              <a:gdLst>
                <a:gd name="T0" fmla="*/ 0 w 351"/>
                <a:gd name="T1" fmla="*/ 176 h 351"/>
                <a:gd name="T2" fmla="*/ 176 w 351"/>
                <a:gd name="T3" fmla="*/ 0 h 351"/>
                <a:gd name="T4" fmla="*/ 351 w 351"/>
                <a:gd name="T5" fmla="*/ 176 h 351"/>
                <a:gd name="T6" fmla="*/ 351 w 351"/>
                <a:gd name="T7" fmla="*/ 176 h 351"/>
                <a:gd name="T8" fmla="*/ 176 w 351"/>
                <a:gd name="T9" fmla="*/ 351 h 351"/>
                <a:gd name="T10" fmla="*/ 0 w 351"/>
                <a:gd name="T11" fmla="*/ 17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51">
                  <a:moveTo>
                    <a:pt x="0" y="176"/>
                  </a:moveTo>
                  <a:cubicBezTo>
                    <a:pt x="0" y="78"/>
                    <a:pt x="79" y="0"/>
                    <a:pt x="176" y="0"/>
                  </a:cubicBezTo>
                  <a:cubicBezTo>
                    <a:pt x="273" y="0"/>
                    <a:pt x="351" y="78"/>
                    <a:pt x="351" y="176"/>
                  </a:cubicBezTo>
                  <a:cubicBezTo>
                    <a:pt x="351" y="176"/>
                    <a:pt x="351" y="176"/>
                    <a:pt x="351" y="176"/>
                  </a:cubicBezTo>
                  <a:cubicBezTo>
                    <a:pt x="351" y="273"/>
                    <a:pt x="273" y="351"/>
                    <a:pt x="176" y="351"/>
                  </a:cubicBezTo>
                  <a:cubicBezTo>
                    <a:pt x="79" y="351"/>
                    <a:pt x="0" y="273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8" name="Freeform 100"/>
            <p:cNvSpPr>
              <a:spLocks noEditPoints="1"/>
            </p:cNvSpPr>
            <p:nvPr/>
          </p:nvSpPr>
          <p:spPr bwMode="auto">
            <a:xfrm>
              <a:off x="568" y="3593"/>
              <a:ext cx="234" cy="117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2"/>
                    <a:pt x="53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9" name="Line 101"/>
            <p:cNvSpPr>
              <a:spLocks noChangeShapeType="1"/>
            </p:cNvSpPr>
            <p:nvPr/>
          </p:nvSpPr>
          <p:spPr bwMode="auto">
            <a:xfrm>
              <a:off x="1386" y="3678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0" name="Line 102"/>
            <p:cNvSpPr>
              <a:spLocks noChangeShapeType="1"/>
            </p:cNvSpPr>
            <p:nvPr/>
          </p:nvSpPr>
          <p:spPr bwMode="auto">
            <a:xfrm flipH="1">
              <a:off x="856" y="3678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1" name="Freeform 103"/>
            <p:cNvSpPr>
              <a:spLocks/>
            </p:cNvSpPr>
            <p:nvPr/>
          </p:nvSpPr>
          <p:spPr bwMode="auto">
            <a:xfrm>
              <a:off x="3652" y="3039"/>
              <a:ext cx="363" cy="666"/>
            </a:xfrm>
            <a:custGeom>
              <a:avLst/>
              <a:gdLst>
                <a:gd name="T0" fmla="*/ 0 w 363"/>
                <a:gd name="T1" fmla="*/ 0 h 666"/>
                <a:gd name="T2" fmla="*/ 121 w 363"/>
                <a:gd name="T3" fmla="*/ 242 h 666"/>
                <a:gd name="T4" fmla="*/ 181 w 363"/>
                <a:gd name="T5" fmla="*/ 120 h 666"/>
                <a:gd name="T6" fmla="*/ 363 w 363"/>
                <a:gd name="T7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666">
                  <a:moveTo>
                    <a:pt x="0" y="0"/>
                  </a:moveTo>
                  <a:lnTo>
                    <a:pt x="121" y="242"/>
                  </a:lnTo>
                  <a:lnTo>
                    <a:pt x="181" y="120"/>
                  </a:lnTo>
                  <a:lnTo>
                    <a:pt x="363" y="666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2" name="Freeform 104"/>
            <p:cNvSpPr>
              <a:spLocks/>
            </p:cNvSpPr>
            <p:nvPr/>
          </p:nvSpPr>
          <p:spPr bwMode="auto">
            <a:xfrm>
              <a:off x="3894" y="3593"/>
              <a:ext cx="121" cy="121"/>
            </a:xfrm>
            <a:custGeom>
              <a:avLst/>
              <a:gdLst>
                <a:gd name="T0" fmla="*/ 0 w 121"/>
                <a:gd name="T1" fmla="*/ 61 h 121"/>
                <a:gd name="T2" fmla="*/ 121 w 121"/>
                <a:gd name="T3" fmla="*/ 121 h 121"/>
                <a:gd name="T4" fmla="*/ 121 w 121"/>
                <a:gd name="T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21">
                  <a:moveTo>
                    <a:pt x="0" y="61"/>
                  </a:moveTo>
                  <a:lnTo>
                    <a:pt x="121" y="121"/>
                  </a:lnTo>
                  <a:lnTo>
                    <a:pt x="121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3" name="Line 105"/>
            <p:cNvSpPr>
              <a:spLocks noChangeShapeType="1"/>
            </p:cNvSpPr>
            <p:nvPr/>
          </p:nvSpPr>
          <p:spPr bwMode="auto">
            <a:xfrm>
              <a:off x="2200" y="2926"/>
              <a:ext cx="0" cy="72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4" name="Freeform 106"/>
            <p:cNvSpPr>
              <a:spLocks/>
            </p:cNvSpPr>
            <p:nvPr/>
          </p:nvSpPr>
          <p:spPr bwMode="auto">
            <a:xfrm>
              <a:off x="1915" y="3593"/>
              <a:ext cx="285" cy="85"/>
            </a:xfrm>
            <a:custGeom>
              <a:avLst/>
              <a:gdLst>
                <a:gd name="T0" fmla="*/ 0 w 285"/>
                <a:gd name="T1" fmla="*/ 85 h 85"/>
                <a:gd name="T2" fmla="*/ 285 w 285"/>
                <a:gd name="T3" fmla="*/ 85 h 85"/>
                <a:gd name="T4" fmla="*/ 285 w 285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85">
                  <a:moveTo>
                    <a:pt x="0" y="85"/>
                  </a:moveTo>
                  <a:lnTo>
                    <a:pt x="285" y="85"/>
                  </a:lnTo>
                  <a:lnTo>
                    <a:pt x="28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5" name="Freeform 107"/>
            <p:cNvSpPr>
              <a:spLocks/>
            </p:cNvSpPr>
            <p:nvPr/>
          </p:nvSpPr>
          <p:spPr bwMode="auto">
            <a:xfrm>
              <a:off x="1915" y="2890"/>
              <a:ext cx="285" cy="36"/>
            </a:xfrm>
            <a:custGeom>
              <a:avLst/>
              <a:gdLst>
                <a:gd name="T0" fmla="*/ 0 w 285"/>
                <a:gd name="T1" fmla="*/ 0 h 36"/>
                <a:gd name="T2" fmla="*/ 0 w 285"/>
                <a:gd name="T3" fmla="*/ 36 h 36"/>
                <a:gd name="T4" fmla="*/ 285 w 285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36">
                  <a:moveTo>
                    <a:pt x="0" y="0"/>
                  </a:moveTo>
                  <a:lnTo>
                    <a:pt x="0" y="36"/>
                  </a:lnTo>
                  <a:lnTo>
                    <a:pt x="285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6" name="Line 108"/>
            <p:cNvSpPr>
              <a:spLocks noChangeShapeType="1"/>
            </p:cNvSpPr>
            <p:nvPr/>
          </p:nvSpPr>
          <p:spPr bwMode="auto">
            <a:xfrm flipH="1">
              <a:off x="2200" y="3350"/>
              <a:ext cx="484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7" name="Rectangle 109"/>
            <p:cNvSpPr>
              <a:spLocks noChangeArrowheads="1"/>
            </p:cNvSpPr>
            <p:nvPr/>
          </p:nvSpPr>
          <p:spPr bwMode="auto">
            <a:xfrm>
              <a:off x="1650" y="2370"/>
              <a:ext cx="208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98" name="Rectangle 110"/>
            <p:cNvSpPr>
              <a:spLocks noChangeArrowheads="1"/>
            </p:cNvSpPr>
            <p:nvPr/>
          </p:nvSpPr>
          <p:spPr bwMode="auto">
            <a:xfrm>
              <a:off x="1746" y="2434"/>
              <a:ext cx="1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99" name="Rectangle 111"/>
            <p:cNvSpPr>
              <a:spLocks noChangeArrowheads="1"/>
            </p:cNvSpPr>
            <p:nvPr/>
          </p:nvSpPr>
          <p:spPr bwMode="auto">
            <a:xfrm>
              <a:off x="1794" y="2434"/>
              <a:ext cx="1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0" name="Rectangle 112"/>
            <p:cNvSpPr>
              <a:spLocks noChangeArrowheads="1"/>
            </p:cNvSpPr>
            <p:nvPr/>
          </p:nvSpPr>
          <p:spPr bwMode="auto">
            <a:xfrm>
              <a:off x="1650" y="3212"/>
              <a:ext cx="208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1" name="Rectangle 113"/>
            <p:cNvSpPr>
              <a:spLocks noChangeArrowheads="1"/>
            </p:cNvSpPr>
            <p:nvPr/>
          </p:nvSpPr>
          <p:spPr bwMode="auto">
            <a:xfrm>
              <a:off x="1746" y="3276"/>
              <a:ext cx="1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2" name="Rectangle 114"/>
            <p:cNvSpPr>
              <a:spLocks noChangeArrowheads="1"/>
            </p:cNvSpPr>
            <p:nvPr/>
          </p:nvSpPr>
          <p:spPr bwMode="auto">
            <a:xfrm>
              <a:off x="1794" y="3276"/>
              <a:ext cx="1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3" name="Rectangle 115"/>
            <p:cNvSpPr>
              <a:spLocks noChangeArrowheads="1"/>
            </p:cNvSpPr>
            <p:nvPr/>
          </p:nvSpPr>
          <p:spPr bwMode="auto">
            <a:xfrm>
              <a:off x="3259" y="2859"/>
              <a:ext cx="208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4" name="Rectangle 116"/>
            <p:cNvSpPr>
              <a:spLocks noChangeArrowheads="1"/>
            </p:cNvSpPr>
            <p:nvPr/>
          </p:nvSpPr>
          <p:spPr bwMode="auto">
            <a:xfrm>
              <a:off x="3347" y="2923"/>
              <a:ext cx="12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5" name="Rectangle 117"/>
            <p:cNvSpPr>
              <a:spLocks noChangeArrowheads="1"/>
            </p:cNvSpPr>
            <p:nvPr/>
          </p:nvSpPr>
          <p:spPr bwMode="auto">
            <a:xfrm>
              <a:off x="3403" y="2923"/>
              <a:ext cx="1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6" name="Rectangle 118"/>
            <p:cNvSpPr>
              <a:spLocks noChangeArrowheads="1"/>
            </p:cNvSpPr>
            <p:nvPr/>
          </p:nvSpPr>
          <p:spPr bwMode="auto">
            <a:xfrm>
              <a:off x="1113" y="3212"/>
              <a:ext cx="208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7" name="Rectangle 119"/>
            <p:cNvSpPr>
              <a:spLocks noChangeArrowheads="1"/>
            </p:cNvSpPr>
            <p:nvPr/>
          </p:nvSpPr>
          <p:spPr bwMode="auto">
            <a:xfrm>
              <a:off x="1210" y="3276"/>
              <a:ext cx="1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8" name="Rectangle 120"/>
            <p:cNvSpPr>
              <a:spLocks noChangeArrowheads="1"/>
            </p:cNvSpPr>
            <p:nvPr/>
          </p:nvSpPr>
          <p:spPr bwMode="auto">
            <a:xfrm>
              <a:off x="1282" y="3276"/>
              <a:ext cx="1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9" name="Rectangle 121"/>
            <p:cNvSpPr>
              <a:spLocks noChangeArrowheads="1"/>
            </p:cNvSpPr>
            <p:nvPr/>
          </p:nvSpPr>
          <p:spPr bwMode="auto">
            <a:xfrm>
              <a:off x="2771" y="2859"/>
              <a:ext cx="208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10" name="Rectangle 122"/>
            <p:cNvSpPr>
              <a:spLocks noChangeArrowheads="1"/>
            </p:cNvSpPr>
            <p:nvPr/>
          </p:nvSpPr>
          <p:spPr bwMode="auto">
            <a:xfrm>
              <a:off x="2859" y="2923"/>
              <a:ext cx="11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2047803" y="3781682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circuit: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412" name="TextBox 16411"/>
              <p:cNvSpPr txBox="1"/>
              <p:nvPr/>
            </p:nvSpPr>
            <p:spPr>
              <a:xfrm>
                <a:off x="69024" y="4714146"/>
                <a:ext cx="7274556" cy="226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Calculating reactance of the line (feeder):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Line impedance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=40∗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0.035+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0.14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=1.4+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5.6=5.77&lt;76°</m:t>
                    </m:r>
                  </m:oMath>
                </a14:m>
                <a:r>
                  <a:rPr lang="el-GR" dirty="0"/>
                  <a:t> Ω</a:t>
                </a:r>
                <a:endParaRPr lang="en-US" dirty="0" smtClean="0"/>
              </a:p>
              <a:p>
                <a:r>
                  <a:rPr lang="en-US" dirty="0" smtClean="0"/>
                  <a:t>Base impedance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132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=174.24</m:t>
                    </m:r>
                  </m:oMath>
                </a14:m>
                <a:r>
                  <a:rPr lang="el-GR" dirty="0" smtClean="0"/>
                  <a:t>Ω</a:t>
                </a:r>
                <a:endParaRPr lang="en-US" dirty="0" smtClean="0"/>
              </a:p>
              <a:p>
                <a:r>
                  <a:rPr lang="en-US" dirty="0" smtClean="0"/>
                  <a:t>Per Unit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5.77</m:t>
                        </m:r>
                        <m:r>
                          <a:rPr lang="fi-FI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76°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174.24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=0.033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76°</m:t>
                    </m:r>
                    <m:r>
                      <m:rPr>
                        <m:nor/>
                      </m:rPr>
                      <a:rPr lang="el-GR" dirty="0"/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6412" name="TextBox 164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4" y="4714146"/>
                <a:ext cx="7274556" cy="2266261"/>
              </a:xfrm>
              <a:prstGeom prst="rect">
                <a:avLst/>
              </a:prstGeom>
              <a:blipFill rotWithShape="0">
                <a:blip r:embed="rId5"/>
                <a:stretch>
                  <a:fillRect l="-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4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128" y="507"/>
            <a:ext cx="3770547" cy="2425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685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48768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fi-FI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5452" y="1101486"/>
                <a:ext cx="627492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3. Calculating Per Unit (</a:t>
                </a:r>
                <a:r>
                  <a:rPr lang="en-US" dirty="0" err="1" smtClean="0"/>
                  <a:t>p.u</a:t>
                </a:r>
                <a:r>
                  <a:rPr lang="en-US" dirty="0" smtClean="0"/>
                  <a:t>.) values for every component</a:t>
                </a:r>
              </a:p>
              <a:p>
                <a:r>
                  <a:rPr lang="en-US" dirty="0" smtClean="0"/>
                  <a:t>4. Simplifying the circuit</a:t>
                </a:r>
              </a:p>
              <a:p>
                <a:r>
                  <a:rPr lang="en-US" dirty="0" smtClean="0"/>
                  <a:t>5. Calculating the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𝑠𝑐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52" y="1101486"/>
                <a:ext cx="6274923" cy="923330"/>
              </a:xfrm>
              <a:prstGeom prst="rect">
                <a:avLst/>
              </a:prstGeom>
              <a:blipFill rotWithShape="0">
                <a:blip r:embed="rId5"/>
                <a:stretch>
                  <a:fillRect l="-777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83"/>
          <p:cNvGrpSpPr>
            <a:grpSpLocks noChangeAspect="1"/>
          </p:cNvGrpSpPr>
          <p:nvPr/>
        </p:nvGrpSpPr>
        <p:grpSpPr bwMode="auto">
          <a:xfrm>
            <a:off x="5594328" y="2489780"/>
            <a:ext cx="4028522" cy="1669777"/>
            <a:chOff x="495" y="2370"/>
            <a:chExt cx="3520" cy="1459"/>
          </a:xfrm>
        </p:grpSpPr>
        <p:sp>
          <p:nvSpPr>
            <p:cNvPr id="19" name="Freeform 84"/>
            <p:cNvSpPr>
              <a:spLocks noEditPoints="1"/>
            </p:cNvSpPr>
            <p:nvPr/>
          </p:nvSpPr>
          <p:spPr bwMode="auto">
            <a:xfrm>
              <a:off x="1082" y="2753"/>
              <a:ext cx="304" cy="137"/>
            </a:xfrm>
            <a:custGeom>
              <a:avLst/>
              <a:gdLst>
                <a:gd name="T0" fmla="*/ 1 w 606"/>
                <a:gd name="T1" fmla="*/ 93 h 274"/>
                <a:gd name="T2" fmla="*/ 74 w 606"/>
                <a:gd name="T3" fmla="*/ 2 h 274"/>
                <a:gd name="T4" fmla="*/ 153 w 606"/>
                <a:gd name="T5" fmla="*/ 86 h 274"/>
                <a:gd name="T6" fmla="*/ 153 w 606"/>
                <a:gd name="T7" fmla="*/ 93 h 274"/>
                <a:gd name="T8" fmla="*/ 225 w 606"/>
                <a:gd name="T9" fmla="*/ 2 h 274"/>
                <a:gd name="T10" fmla="*/ 304 w 606"/>
                <a:gd name="T11" fmla="*/ 86 h 274"/>
                <a:gd name="T12" fmla="*/ 304 w 606"/>
                <a:gd name="T13" fmla="*/ 93 h 274"/>
                <a:gd name="T14" fmla="*/ 376 w 606"/>
                <a:gd name="T15" fmla="*/ 2 h 274"/>
                <a:gd name="T16" fmla="*/ 455 w 606"/>
                <a:gd name="T17" fmla="*/ 86 h 274"/>
                <a:gd name="T18" fmla="*/ 455 w 606"/>
                <a:gd name="T19" fmla="*/ 93 h 274"/>
                <a:gd name="T20" fmla="*/ 528 w 606"/>
                <a:gd name="T21" fmla="*/ 2 h 274"/>
                <a:gd name="T22" fmla="*/ 606 w 606"/>
                <a:gd name="T23" fmla="*/ 86 h 274"/>
                <a:gd name="T24" fmla="*/ 606 w 606"/>
                <a:gd name="T25" fmla="*/ 93 h 274"/>
                <a:gd name="T26" fmla="*/ 1 w 606"/>
                <a:gd name="T27" fmla="*/ 93 h 274"/>
                <a:gd name="T28" fmla="*/ 1 w 606"/>
                <a:gd name="T29" fmla="*/ 274 h 274"/>
                <a:gd name="T30" fmla="*/ 606 w 606"/>
                <a:gd name="T31" fmla="*/ 93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3"/>
                  </a:moveTo>
                  <a:cubicBezTo>
                    <a:pt x="0" y="45"/>
                    <a:pt x="32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0"/>
                    <a:pt x="153" y="93"/>
                  </a:cubicBezTo>
                  <a:cubicBezTo>
                    <a:pt x="151" y="45"/>
                    <a:pt x="183" y="4"/>
                    <a:pt x="225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0"/>
                    <a:pt x="304" y="93"/>
                  </a:cubicBezTo>
                  <a:cubicBezTo>
                    <a:pt x="302" y="45"/>
                    <a:pt x="335" y="4"/>
                    <a:pt x="376" y="2"/>
                  </a:cubicBezTo>
                  <a:cubicBezTo>
                    <a:pt x="418" y="0"/>
                    <a:pt x="453" y="38"/>
                    <a:pt x="455" y="86"/>
                  </a:cubicBezTo>
                  <a:cubicBezTo>
                    <a:pt x="455" y="88"/>
                    <a:pt x="455" y="90"/>
                    <a:pt x="455" y="93"/>
                  </a:cubicBezTo>
                  <a:cubicBezTo>
                    <a:pt x="453" y="45"/>
                    <a:pt x="486" y="4"/>
                    <a:pt x="528" y="2"/>
                  </a:cubicBezTo>
                  <a:cubicBezTo>
                    <a:pt x="569" y="0"/>
                    <a:pt x="605" y="38"/>
                    <a:pt x="606" y="86"/>
                  </a:cubicBezTo>
                  <a:cubicBezTo>
                    <a:pt x="606" y="88"/>
                    <a:pt x="606" y="90"/>
                    <a:pt x="606" y="93"/>
                  </a:cubicBezTo>
                  <a:moveTo>
                    <a:pt x="1" y="93"/>
                  </a:moveTo>
                  <a:lnTo>
                    <a:pt x="1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5"/>
            <p:cNvSpPr>
              <a:spLocks noEditPoints="1"/>
            </p:cNvSpPr>
            <p:nvPr/>
          </p:nvSpPr>
          <p:spPr bwMode="auto">
            <a:xfrm>
              <a:off x="1612" y="2753"/>
              <a:ext cx="304" cy="137"/>
            </a:xfrm>
            <a:custGeom>
              <a:avLst/>
              <a:gdLst>
                <a:gd name="T0" fmla="*/ 2 w 607"/>
                <a:gd name="T1" fmla="*/ 93 h 274"/>
                <a:gd name="T2" fmla="*/ 74 w 607"/>
                <a:gd name="T3" fmla="*/ 2 h 274"/>
                <a:gd name="T4" fmla="*/ 153 w 607"/>
                <a:gd name="T5" fmla="*/ 86 h 274"/>
                <a:gd name="T6" fmla="*/ 153 w 607"/>
                <a:gd name="T7" fmla="*/ 93 h 274"/>
                <a:gd name="T8" fmla="*/ 226 w 607"/>
                <a:gd name="T9" fmla="*/ 2 h 274"/>
                <a:gd name="T10" fmla="*/ 304 w 607"/>
                <a:gd name="T11" fmla="*/ 86 h 274"/>
                <a:gd name="T12" fmla="*/ 304 w 607"/>
                <a:gd name="T13" fmla="*/ 93 h 274"/>
                <a:gd name="T14" fmla="*/ 377 w 607"/>
                <a:gd name="T15" fmla="*/ 2 h 274"/>
                <a:gd name="T16" fmla="*/ 455 w 607"/>
                <a:gd name="T17" fmla="*/ 86 h 274"/>
                <a:gd name="T18" fmla="*/ 455 w 607"/>
                <a:gd name="T19" fmla="*/ 93 h 274"/>
                <a:gd name="T20" fmla="*/ 528 w 607"/>
                <a:gd name="T21" fmla="*/ 2 h 274"/>
                <a:gd name="T22" fmla="*/ 606 w 607"/>
                <a:gd name="T23" fmla="*/ 86 h 274"/>
                <a:gd name="T24" fmla="*/ 606 w 607"/>
                <a:gd name="T25" fmla="*/ 93 h 274"/>
                <a:gd name="T26" fmla="*/ 2 w 607"/>
                <a:gd name="T27" fmla="*/ 93 h 274"/>
                <a:gd name="T28" fmla="*/ 2 w 607"/>
                <a:gd name="T29" fmla="*/ 274 h 274"/>
                <a:gd name="T30" fmla="*/ 606 w 607"/>
                <a:gd name="T31" fmla="*/ 93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3"/>
                  </a:moveTo>
                  <a:cubicBezTo>
                    <a:pt x="0" y="45"/>
                    <a:pt x="33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0"/>
                    <a:pt x="153" y="93"/>
                  </a:cubicBezTo>
                  <a:cubicBezTo>
                    <a:pt x="151" y="45"/>
                    <a:pt x="184" y="4"/>
                    <a:pt x="226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0"/>
                    <a:pt x="304" y="93"/>
                  </a:cubicBezTo>
                  <a:cubicBezTo>
                    <a:pt x="302" y="45"/>
                    <a:pt x="335" y="4"/>
                    <a:pt x="377" y="2"/>
                  </a:cubicBezTo>
                  <a:cubicBezTo>
                    <a:pt x="418" y="0"/>
                    <a:pt x="454" y="38"/>
                    <a:pt x="455" y="86"/>
                  </a:cubicBezTo>
                  <a:cubicBezTo>
                    <a:pt x="455" y="88"/>
                    <a:pt x="455" y="90"/>
                    <a:pt x="455" y="93"/>
                  </a:cubicBezTo>
                  <a:cubicBezTo>
                    <a:pt x="454" y="45"/>
                    <a:pt x="486" y="4"/>
                    <a:pt x="528" y="2"/>
                  </a:cubicBezTo>
                  <a:cubicBezTo>
                    <a:pt x="570" y="0"/>
                    <a:pt x="605" y="38"/>
                    <a:pt x="606" y="86"/>
                  </a:cubicBezTo>
                  <a:cubicBezTo>
                    <a:pt x="607" y="88"/>
                    <a:pt x="607" y="90"/>
                    <a:pt x="606" y="93"/>
                  </a:cubicBezTo>
                  <a:moveTo>
                    <a:pt x="2" y="93"/>
                  </a:moveTo>
                  <a:lnTo>
                    <a:pt x="2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6"/>
            <p:cNvSpPr>
              <a:spLocks noEditPoints="1"/>
            </p:cNvSpPr>
            <p:nvPr/>
          </p:nvSpPr>
          <p:spPr bwMode="auto">
            <a:xfrm>
              <a:off x="2683" y="3213"/>
              <a:ext cx="303" cy="137"/>
            </a:xfrm>
            <a:custGeom>
              <a:avLst/>
              <a:gdLst>
                <a:gd name="T0" fmla="*/ 1 w 606"/>
                <a:gd name="T1" fmla="*/ 93 h 274"/>
                <a:gd name="T2" fmla="*/ 74 w 606"/>
                <a:gd name="T3" fmla="*/ 2 h 274"/>
                <a:gd name="T4" fmla="*/ 153 w 606"/>
                <a:gd name="T5" fmla="*/ 86 h 274"/>
                <a:gd name="T6" fmla="*/ 153 w 606"/>
                <a:gd name="T7" fmla="*/ 93 h 274"/>
                <a:gd name="T8" fmla="*/ 225 w 606"/>
                <a:gd name="T9" fmla="*/ 2 h 274"/>
                <a:gd name="T10" fmla="*/ 304 w 606"/>
                <a:gd name="T11" fmla="*/ 86 h 274"/>
                <a:gd name="T12" fmla="*/ 304 w 606"/>
                <a:gd name="T13" fmla="*/ 93 h 274"/>
                <a:gd name="T14" fmla="*/ 376 w 606"/>
                <a:gd name="T15" fmla="*/ 2 h 274"/>
                <a:gd name="T16" fmla="*/ 455 w 606"/>
                <a:gd name="T17" fmla="*/ 86 h 274"/>
                <a:gd name="T18" fmla="*/ 455 w 606"/>
                <a:gd name="T19" fmla="*/ 93 h 274"/>
                <a:gd name="T20" fmla="*/ 528 w 606"/>
                <a:gd name="T21" fmla="*/ 2 h 274"/>
                <a:gd name="T22" fmla="*/ 606 w 606"/>
                <a:gd name="T23" fmla="*/ 86 h 274"/>
                <a:gd name="T24" fmla="*/ 606 w 606"/>
                <a:gd name="T25" fmla="*/ 93 h 274"/>
                <a:gd name="T26" fmla="*/ 1 w 606"/>
                <a:gd name="T27" fmla="*/ 93 h 274"/>
                <a:gd name="T28" fmla="*/ 1 w 606"/>
                <a:gd name="T29" fmla="*/ 274 h 274"/>
                <a:gd name="T30" fmla="*/ 606 w 606"/>
                <a:gd name="T31" fmla="*/ 93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3"/>
                  </a:moveTo>
                  <a:cubicBezTo>
                    <a:pt x="0" y="45"/>
                    <a:pt x="32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1"/>
                    <a:pt x="153" y="93"/>
                  </a:cubicBezTo>
                  <a:cubicBezTo>
                    <a:pt x="151" y="45"/>
                    <a:pt x="183" y="4"/>
                    <a:pt x="225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1"/>
                    <a:pt x="304" y="93"/>
                  </a:cubicBezTo>
                  <a:cubicBezTo>
                    <a:pt x="302" y="45"/>
                    <a:pt x="335" y="4"/>
                    <a:pt x="376" y="2"/>
                  </a:cubicBezTo>
                  <a:cubicBezTo>
                    <a:pt x="418" y="0"/>
                    <a:pt x="453" y="38"/>
                    <a:pt x="455" y="86"/>
                  </a:cubicBezTo>
                  <a:cubicBezTo>
                    <a:pt x="455" y="88"/>
                    <a:pt x="455" y="91"/>
                    <a:pt x="455" y="93"/>
                  </a:cubicBezTo>
                  <a:cubicBezTo>
                    <a:pt x="453" y="45"/>
                    <a:pt x="486" y="4"/>
                    <a:pt x="528" y="2"/>
                  </a:cubicBezTo>
                  <a:cubicBezTo>
                    <a:pt x="569" y="0"/>
                    <a:pt x="605" y="38"/>
                    <a:pt x="606" y="86"/>
                  </a:cubicBezTo>
                  <a:cubicBezTo>
                    <a:pt x="606" y="88"/>
                    <a:pt x="606" y="91"/>
                    <a:pt x="606" y="93"/>
                  </a:cubicBezTo>
                  <a:moveTo>
                    <a:pt x="1" y="93"/>
                  </a:moveTo>
                  <a:lnTo>
                    <a:pt x="1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7"/>
            <p:cNvSpPr>
              <a:spLocks noEditPoints="1"/>
            </p:cNvSpPr>
            <p:nvPr/>
          </p:nvSpPr>
          <p:spPr bwMode="auto">
            <a:xfrm>
              <a:off x="3213" y="3213"/>
              <a:ext cx="303" cy="137"/>
            </a:xfrm>
            <a:custGeom>
              <a:avLst/>
              <a:gdLst>
                <a:gd name="T0" fmla="*/ 2 w 607"/>
                <a:gd name="T1" fmla="*/ 93 h 274"/>
                <a:gd name="T2" fmla="*/ 74 w 607"/>
                <a:gd name="T3" fmla="*/ 2 h 274"/>
                <a:gd name="T4" fmla="*/ 153 w 607"/>
                <a:gd name="T5" fmla="*/ 86 h 274"/>
                <a:gd name="T6" fmla="*/ 153 w 607"/>
                <a:gd name="T7" fmla="*/ 93 h 274"/>
                <a:gd name="T8" fmla="*/ 226 w 607"/>
                <a:gd name="T9" fmla="*/ 2 h 274"/>
                <a:gd name="T10" fmla="*/ 304 w 607"/>
                <a:gd name="T11" fmla="*/ 86 h 274"/>
                <a:gd name="T12" fmla="*/ 304 w 607"/>
                <a:gd name="T13" fmla="*/ 93 h 274"/>
                <a:gd name="T14" fmla="*/ 377 w 607"/>
                <a:gd name="T15" fmla="*/ 2 h 274"/>
                <a:gd name="T16" fmla="*/ 455 w 607"/>
                <a:gd name="T17" fmla="*/ 86 h 274"/>
                <a:gd name="T18" fmla="*/ 455 w 607"/>
                <a:gd name="T19" fmla="*/ 93 h 274"/>
                <a:gd name="T20" fmla="*/ 528 w 607"/>
                <a:gd name="T21" fmla="*/ 2 h 274"/>
                <a:gd name="T22" fmla="*/ 606 w 607"/>
                <a:gd name="T23" fmla="*/ 86 h 274"/>
                <a:gd name="T24" fmla="*/ 606 w 607"/>
                <a:gd name="T25" fmla="*/ 93 h 274"/>
                <a:gd name="T26" fmla="*/ 2 w 607"/>
                <a:gd name="T27" fmla="*/ 93 h 274"/>
                <a:gd name="T28" fmla="*/ 2 w 607"/>
                <a:gd name="T29" fmla="*/ 274 h 274"/>
                <a:gd name="T30" fmla="*/ 606 w 607"/>
                <a:gd name="T31" fmla="*/ 93 h 274"/>
                <a:gd name="T32" fmla="*/ 606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3"/>
                  </a:moveTo>
                  <a:cubicBezTo>
                    <a:pt x="0" y="45"/>
                    <a:pt x="33" y="4"/>
                    <a:pt x="74" y="2"/>
                  </a:cubicBezTo>
                  <a:cubicBezTo>
                    <a:pt x="116" y="0"/>
                    <a:pt x="151" y="38"/>
                    <a:pt x="153" y="86"/>
                  </a:cubicBezTo>
                  <a:cubicBezTo>
                    <a:pt x="153" y="88"/>
                    <a:pt x="153" y="91"/>
                    <a:pt x="153" y="93"/>
                  </a:cubicBezTo>
                  <a:cubicBezTo>
                    <a:pt x="151" y="45"/>
                    <a:pt x="184" y="4"/>
                    <a:pt x="226" y="2"/>
                  </a:cubicBezTo>
                  <a:cubicBezTo>
                    <a:pt x="267" y="0"/>
                    <a:pt x="302" y="38"/>
                    <a:pt x="304" y="86"/>
                  </a:cubicBezTo>
                  <a:cubicBezTo>
                    <a:pt x="304" y="88"/>
                    <a:pt x="304" y="91"/>
                    <a:pt x="304" y="93"/>
                  </a:cubicBezTo>
                  <a:cubicBezTo>
                    <a:pt x="302" y="45"/>
                    <a:pt x="335" y="4"/>
                    <a:pt x="377" y="2"/>
                  </a:cubicBezTo>
                  <a:cubicBezTo>
                    <a:pt x="418" y="0"/>
                    <a:pt x="454" y="38"/>
                    <a:pt x="455" y="86"/>
                  </a:cubicBezTo>
                  <a:cubicBezTo>
                    <a:pt x="455" y="88"/>
                    <a:pt x="455" y="91"/>
                    <a:pt x="455" y="93"/>
                  </a:cubicBezTo>
                  <a:cubicBezTo>
                    <a:pt x="454" y="45"/>
                    <a:pt x="486" y="4"/>
                    <a:pt x="528" y="2"/>
                  </a:cubicBezTo>
                  <a:cubicBezTo>
                    <a:pt x="570" y="0"/>
                    <a:pt x="605" y="38"/>
                    <a:pt x="606" y="86"/>
                  </a:cubicBezTo>
                  <a:cubicBezTo>
                    <a:pt x="607" y="88"/>
                    <a:pt x="607" y="91"/>
                    <a:pt x="606" y="93"/>
                  </a:cubicBezTo>
                  <a:moveTo>
                    <a:pt x="2" y="93"/>
                  </a:moveTo>
                  <a:lnTo>
                    <a:pt x="2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8"/>
            <p:cNvSpPr>
              <a:spLocks/>
            </p:cNvSpPr>
            <p:nvPr/>
          </p:nvSpPr>
          <p:spPr bwMode="auto">
            <a:xfrm>
              <a:off x="495" y="2714"/>
              <a:ext cx="351" cy="351"/>
            </a:xfrm>
            <a:custGeom>
              <a:avLst/>
              <a:gdLst>
                <a:gd name="T0" fmla="*/ 0 w 351"/>
                <a:gd name="T1" fmla="*/ 176 h 351"/>
                <a:gd name="T2" fmla="*/ 176 w 351"/>
                <a:gd name="T3" fmla="*/ 0 h 351"/>
                <a:gd name="T4" fmla="*/ 351 w 351"/>
                <a:gd name="T5" fmla="*/ 176 h 351"/>
                <a:gd name="T6" fmla="*/ 351 w 351"/>
                <a:gd name="T7" fmla="*/ 176 h 351"/>
                <a:gd name="T8" fmla="*/ 176 w 351"/>
                <a:gd name="T9" fmla="*/ 351 h 351"/>
                <a:gd name="T10" fmla="*/ 0 w 351"/>
                <a:gd name="T11" fmla="*/ 17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51">
                  <a:moveTo>
                    <a:pt x="0" y="176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1" y="79"/>
                    <a:pt x="351" y="176"/>
                  </a:cubicBezTo>
                  <a:cubicBezTo>
                    <a:pt x="351" y="176"/>
                    <a:pt x="351" y="176"/>
                    <a:pt x="351" y="176"/>
                  </a:cubicBezTo>
                  <a:cubicBezTo>
                    <a:pt x="351" y="272"/>
                    <a:pt x="273" y="351"/>
                    <a:pt x="176" y="351"/>
                  </a:cubicBezTo>
                  <a:cubicBezTo>
                    <a:pt x="79" y="351"/>
                    <a:pt x="0" y="272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9"/>
            <p:cNvSpPr>
              <a:spLocks noEditPoints="1"/>
            </p:cNvSpPr>
            <p:nvPr/>
          </p:nvSpPr>
          <p:spPr bwMode="auto">
            <a:xfrm>
              <a:off x="545" y="2824"/>
              <a:ext cx="234" cy="117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1"/>
                    <a:pt x="287" y="234"/>
                    <a:pt x="351" y="234"/>
                  </a:cubicBezTo>
                  <a:cubicBezTo>
                    <a:pt x="416" y="234"/>
                    <a:pt x="468" y="181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2"/>
                    <a:pt x="53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90"/>
            <p:cNvSpPr>
              <a:spLocks noChangeShapeType="1"/>
            </p:cNvSpPr>
            <p:nvPr/>
          </p:nvSpPr>
          <p:spPr bwMode="auto">
            <a:xfrm>
              <a:off x="1386" y="2890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91"/>
            <p:cNvSpPr>
              <a:spLocks noChangeShapeType="1"/>
            </p:cNvSpPr>
            <p:nvPr/>
          </p:nvSpPr>
          <p:spPr bwMode="auto">
            <a:xfrm>
              <a:off x="2986" y="3350"/>
              <a:ext cx="22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92"/>
            <p:cNvSpPr>
              <a:spLocks noChangeShapeType="1"/>
            </p:cNvSpPr>
            <p:nvPr/>
          </p:nvSpPr>
          <p:spPr bwMode="auto">
            <a:xfrm>
              <a:off x="3516" y="3350"/>
              <a:ext cx="43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93"/>
            <p:cNvSpPr>
              <a:spLocks noChangeShapeType="1"/>
            </p:cNvSpPr>
            <p:nvPr/>
          </p:nvSpPr>
          <p:spPr bwMode="auto">
            <a:xfrm flipH="1">
              <a:off x="847" y="2890"/>
              <a:ext cx="23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94"/>
            <p:cNvSpPr>
              <a:spLocks noChangeArrowheads="1"/>
            </p:cNvSpPr>
            <p:nvPr/>
          </p:nvSpPr>
          <p:spPr bwMode="auto">
            <a:xfrm>
              <a:off x="1070" y="2507"/>
              <a:ext cx="325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j0.2</a:t>
              </a:r>
            </a:p>
          </p:txBody>
        </p:sp>
        <p:sp>
          <p:nvSpPr>
            <p:cNvPr id="30" name="Rectangle 95"/>
            <p:cNvSpPr>
              <a:spLocks noChangeArrowheads="1"/>
            </p:cNvSpPr>
            <p:nvPr/>
          </p:nvSpPr>
          <p:spPr bwMode="auto">
            <a:xfrm>
              <a:off x="1210" y="2442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84" name="Freeform 97"/>
            <p:cNvSpPr>
              <a:spLocks noEditPoints="1"/>
            </p:cNvSpPr>
            <p:nvPr/>
          </p:nvSpPr>
          <p:spPr bwMode="auto">
            <a:xfrm>
              <a:off x="1082" y="3541"/>
              <a:ext cx="304" cy="137"/>
            </a:xfrm>
            <a:custGeom>
              <a:avLst/>
              <a:gdLst>
                <a:gd name="T0" fmla="*/ 1 w 606"/>
                <a:gd name="T1" fmla="*/ 92 h 273"/>
                <a:gd name="T2" fmla="*/ 74 w 606"/>
                <a:gd name="T3" fmla="*/ 1 h 273"/>
                <a:gd name="T4" fmla="*/ 153 w 606"/>
                <a:gd name="T5" fmla="*/ 85 h 273"/>
                <a:gd name="T6" fmla="*/ 153 w 606"/>
                <a:gd name="T7" fmla="*/ 92 h 273"/>
                <a:gd name="T8" fmla="*/ 225 w 606"/>
                <a:gd name="T9" fmla="*/ 1 h 273"/>
                <a:gd name="T10" fmla="*/ 304 w 606"/>
                <a:gd name="T11" fmla="*/ 85 h 273"/>
                <a:gd name="T12" fmla="*/ 304 w 606"/>
                <a:gd name="T13" fmla="*/ 92 h 273"/>
                <a:gd name="T14" fmla="*/ 376 w 606"/>
                <a:gd name="T15" fmla="*/ 1 h 273"/>
                <a:gd name="T16" fmla="*/ 455 w 606"/>
                <a:gd name="T17" fmla="*/ 85 h 273"/>
                <a:gd name="T18" fmla="*/ 455 w 606"/>
                <a:gd name="T19" fmla="*/ 92 h 273"/>
                <a:gd name="T20" fmla="*/ 528 w 606"/>
                <a:gd name="T21" fmla="*/ 1 h 273"/>
                <a:gd name="T22" fmla="*/ 606 w 606"/>
                <a:gd name="T23" fmla="*/ 85 h 273"/>
                <a:gd name="T24" fmla="*/ 606 w 606"/>
                <a:gd name="T25" fmla="*/ 92 h 273"/>
                <a:gd name="T26" fmla="*/ 1 w 606"/>
                <a:gd name="T27" fmla="*/ 92 h 273"/>
                <a:gd name="T28" fmla="*/ 1 w 606"/>
                <a:gd name="T29" fmla="*/ 273 h 273"/>
                <a:gd name="T30" fmla="*/ 606 w 606"/>
                <a:gd name="T31" fmla="*/ 92 h 273"/>
                <a:gd name="T32" fmla="*/ 606 w 606"/>
                <a:gd name="T33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3">
                  <a:moveTo>
                    <a:pt x="1" y="92"/>
                  </a:moveTo>
                  <a:cubicBezTo>
                    <a:pt x="0" y="44"/>
                    <a:pt x="32" y="3"/>
                    <a:pt x="74" y="1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7"/>
                    <a:pt x="153" y="90"/>
                    <a:pt x="153" y="92"/>
                  </a:cubicBezTo>
                  <a:cubicBezTo>
                    <a:pt x="151" y="44"/>
                    <a:pt x="183" y="3"/>
                    <a:pt x="225" y="1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7"/>
                    <a:pt x="304" y="90"/>
                    <a:pt x="304" y="92"/>
                  </a:cubicBezTo>
                  <a:cubicBezTo>
                    <a:pt x="302" y="44"/>
                    <a:pt x="335" y="3"/>
                    <a:pt x="376" y="1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7"/>
                    <a:pt x="455" y="90"/>
                    <a:pt x="455" y="92"/>
                  </a:cubicBezTo>
                  <a:cubicBezTo>
                    <a:pt x="453" y="44"/>
                    <a:pt x="486" y="3"/>
                    <a:pt x="528" y="1"/>
                  </a:cubicBezTo>
                  <a:cubicBezTo>
                    <a:pt x="569" y="0"/>
                    <a:pt x="605" y="37"/>
                    <a:pt x="606" y="85"/>
                  </a:cubicBezTo>
                  <a:cubicBezTo>
                    <a:pt x="606" y="87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3"/>
                  </a:lnTo>
                  <a:moveTo>
                    <a:pt x="606" y="92"/>
                  </a:moveTo>
                  <a:lnTo>
                    <a:pt x="606" y="273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5" name="Freeform 98"/>
            <p:cNvSpPr>
              <a:spLocks noEditPoints="1"/>
            </p:cNvSpPr>
            <p:nvPr/>
          </p:nvSpPr>
          <p:spPr bwMode="auto">
            <a:xfrm>
              <a:off x="1612" y="3541"/>
              <a:ext cx="304" cy="137"/>
            </a:xfrm>
            <a:custGeom>
              <a:avLst/>
              <a:gdLst>
                <a:gd name="T0" fmla="*/ 2 w 607"/>
                <a:gd name="T1" fmla="*/ 92 h 273"/>
                <a:gd name="T2" fmla="*/ 74 w 607"/>
                <a:gd name="T3" fmla="*/ 1 h 273"/>
                <a:gd name="T4" fmla="*/ 153 w 607"/>
                <a:gd name="T5" fmla="*/ 85 h 273"/>
                <a:gd name="T6" fmla="*/ 153 w 607"/>
                <a:gd name="T7" fmla="*/ 92 h 273"/>
                <a:gd name="T8" fmla="*/ 226 w 607"/>
                <a:gd name="T9" fmla="*/ 1 h 273"/>
                <a:gd name="T10" fmla="*/ 304 w 607"/>
                <a:gd name="T11" fmla="*/ 85 h 273"/>
                <a:gd name="T12" fmla="*/ 304 w 607"/>
                <a:gd name="T13" fmla="*/ 92 h 273"/>
                <a:gd name="T14" fmla="*/ 377 w 607"/>
                <a:gd name="T15" fmla="*/ 1 h 273"/>
                <a:gd name="T16" fmla="*/ 455 w 607"/>
                <a:gd name="T17" fmla="*/ 85 h 273"/>
                <a:gd name="T18" fmla="*/ 455 w 607"/>
                <a:gd name="T19" fmla="*/ 92 h 273"/>
                <a:gd name="T20" fmla="*/ 528 w 607"/>
                <a:gd name="T21" fmla="*/ 1 h 273"/>
                <a:gd name="T22" fmla="*/ 606 w 607"/>
                <a:gd name="T23" fmla="*/ 85 h 273"/>
                <a:gd name="T24" fmla="*/ 606 w 607"/>
                <a:gd name="T25" fmla="*/ 92 h 273"/>
                <a:gd name="T26" fmla="*/ 2 w 607"/>
                <a:gd name="T27" fmla="*/ 92 h 273"/>
                <a:gd name="T28" fmla="*/ 2 w 607"/>
                <a:gd name="T29" fmla="*/ 273 h 273"/>
                <a:gd name="T30" fmla="*/ 606 w 607"/>
                <a:gd name="T31" fmla="*/ 92 h 273"/>
                <a:gd name="T32" fmla="*/ 606 w 607"/>
                <a:gd name="T33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3">
                  <a:moveTo>
                    <a:pt x="2" y="92"/>
                  </a:moveTo>
                  <a:cubicBezTo>
                    <a:pt x="0" y="44"/>
                    <a:pt x="33" y="3"/>
                    <a:pt x="74" y="1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7"/>
                    <a:pt x="153" y="90"/>
                    <a:pt x="153" y="92"/>
                  </a:cubicBezTo>
                  <a:cubicBezTo>
                    <a:pt x="151" y="44"/>
                    <a:pt x="184" y="3"/>
                    <a:pt x="226" y="1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7"/>
                    <a:pt x="304" y="90"/>
                    <a:pt x="304" y="92"/>
                  </a:cubicBezTo>
                  <a:cubicBezTo>
                    <a:pt x="302" y="44"/>
                    <a:pt x="335" y="3"/>
                    <a:pt x="377" y="1"/>
                  </a:cubicBezTo>
                  <a:cubicBezTo>
                    <a:pt x="418" y="0"/>
                    <a:pt x="454" y="37"/>
                    <a:pt x="455" y="85"/>
                  </a:cubicBezTo>
                  <a:cubicBezTo>
                    <a:pt x="455" y="87"/>
                    <a:pt x="455" y="90"/>
                    <a:pt x="455" y="92"/>
                  </a:cubicBezTo>
                  <a:cubicBezTo>
                    <a:pt x="454" y="44"/>
                    <a:pt x="486" y="3"/>
                    <a:pt x="528" y="1"/>
                  </a:cubicBezTo>
                  <a:cubicBezTo>
                    <a:pt x="570" y="0"/>
                    <a:pt x="605" y="37"/>
                    <a:pt x="606" y="85"/>
                  </a:cubicBezTo>
                  <a:cubicBezTo>
                    <a:pt x="607" y="87"/>
                    <a:pt x="607" y="90"/>
                    <a:pt x="606" y="92"/>
                  </a:cubicBezTo>
                  <a:moveTo>
                    <a:pt x="2" y="92"/>
                  </a:moveTo>
                  <a:lnTo>
                    <a:pt x="2" y="273"/>
                  </a:lnTo>
                  <a:moveTo>
                    <a:pt x="606" y="92"/>
                  </a:moveTo>
                  <a:lnTo>
                    <a:pt x="606" y="273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7" name="Freeform 99"/>
            <p:cNvSpPr>
              <a:spLocks/>
            </p:cNvSpPr>
            <p:nvPr/>
          </p:nvSpPr>
          <p:spPr bwMode="auto">
            <a:xfrm>
              <a:off x="509" y="3478"/>
              <a:ext cx="351" cy="351"/>
            </a:xfrm>
            <a:custGeom>
              <a:avLst/>
              <a:gdLst>
                <a:gd name="T0" fmla="*/ 0 w 351"/>
                <a:gd name="T1" fmla="*/ 176 h 351"/>
                <a:gd name="T2" fmla="*/ 176 w 351"/>
                <a:gd name="T3" fmla="*/ 0 h 351"/>
                <a:gd name="T4" fmla="*/ 351 w 351"/>
                <a:gd name="T5" fmla="*/ 176 h 351"/>
                <a:gd name="T6" fmla="*/ 351 w 351"/>
                <a:gd name="T7" fmla="*/ 176 h 351"/>
                <a:gd name="T8" fmla="*/ 176 w 351"/>
                <a:gd name="T9" fmla="*/ 351 h 351"/>
                <a:gd name="T10" fmla="*/ 0 w 351"/>
                <a:gd name="T11" fmla="*/ 176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1" h="351">
                  <a:moveTo>
                    <a:pt x="0" y="176"/>
                  </a:moveTo>
                  <a:cubicBezTo>
                    <a:pt x="0" y="78"/>
                    <a:pt x="79" y="0"/>
                    <a:pt x="176" y="0"/>
                  </a:cubicBezTo>
                  <a:cubicBezTo>
                    <a:pt x="273" y="0"/>
                    <a:pt x="351" y="78"/>
                    <a:pt x="351" y="176"/>
                  </a:cubicBezTo>
                  <a:cubicBezTo>
                    <a:pt x="351" y="176"/>
                    <a:pt x="351" y="176"/>
                    <a:pt x="351" y="176"/>
                  </a:cubicBezTo>
                  <a:cubicBezTo>
                    <a:pt x="351" y="273"/>
                    <a:pt x="273" y="351"/>
                    <a:pt x="176" y="351"/>
                  </a:cubicBezTo>
                  <a:cubicBezTo>
                    <a:pt x="79" y="351"/>
                    <a:pt x="0" y="273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8" name="Freeform 100"/>
            <p:cNvSpPr>
              <a:spLocks noEditPoints="1"/>
            </p:cNvSpPr>
            <p:nvPr/>
          </p:nvSpPr>
          <p:spPr bwMode="auto">
            <a:xfrm>
              <a:off x="568" y="3593"/>
              <a:ext cx="234" cy="117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2"/>
                    <a:pt x="53" y="0"/>
                    <a:pt x="117" y="0"/>
                  </a:cubicBezTo>
                  <a:cubicBezTo>
                    <a:pt x="182" y="0"/>
                    <a:pt x="234" y="52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9" name="Line 101"/>
            <p:cNvSpPr>
              <a:spLocks noChangeShapeType="1"/>
            </p:cNvSpPr>
            <p:nvPr/>
          </p:nvSpPr>
          <p:spPr bwMode="auto">
            <a:xfrm>
              <a:off x="1386" y="3678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0" name="Line 102"/>
            <p:cNvSpPr>
              <a:spLocks noChangeShapeType="1"/>
            </p:cNvSpPr>
            <p:nvPr/>
          </p:nvSpPr>
          <p:spPr bwMode="auto">
            <a:xfrm flipH="1">
              <a:off x="856" y="3678"/>
              <a:ext cx="227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1" name="Freeform 103"/>
            <p:cNvSpPr>
              <a:spLocks/>
            </p:cNvSpPr>
            <p:nvPr/>
          </p:nvSpPr>
          <p:spPr bwMode="auto">
            <a:xfrm>
              <a:off x="3652" y="3039"/>
              <a:ext cx="363" cy="666"/>
            </a:xfrm>
            <a:custGeom>
              <a:avLst/>
              <a:gdLst>
                <a:gd name="T0" fmla="*/ 0 w 363"/>
                <a:gd name="T1" fmla="*/ 0 h 666"/>
                <a:gd name="T2" fmla="*/ 121 w 363"/>
                <a:gd name="T3" fmla="*/ 242 h 666"/>
                <a:gd name="T4" fmla="*/ 181 w 363"/>
                <a:gd name="T5" fmla="*/ 120 h 666"/>
                <a:gd name="T6" fmla="*/ 363 w 363"/>
                <a:gd name="T7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666">
                  <a:moveTo>
                    <a:pt x="0" y="0"/>
                  </a:moveTo>
                  <a:lnTo>
                    <a:pt x="121" y="242"/>
                  </a:lnTo>
                  <a:lnTo>
                    <a:pt x="181" y="120"/>
                  </a:lnTo>
                  <a:lnTo>
                    <a:pt x="363" y="666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2" name="Freeform 104"/>
            <p:cNvSpPr>
              <a:spLocks/>
            </p:cNvSpPr>
            <p:nvPr/>
          </p:nvSpPr>
          <p:spPr bwMode="auto">
            <a:xfrm>
              <a:off x="3894" y="3593"/>
              <a:ext cx="121" cy="121"/>
            </a:xfrm>
            <a:custGeom>
              <a:avLst/>
              <a:gdLst>
                <a:gd name="T0" fmla="*/ 0 w 121"/>
                <a:gd name="T1" fmla="*/ 61 h 121"/>
                <a:gd name="T2" fmla="*/ 121 w 121"/>
                <a:gd name="T3" fmla="*/ 121 h 121"/>
                <a:gd name="T4" fmla="*/ 121 w 121"/>
                <a:gd name="T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21">
                  <a:moveTo>
                    <a:pt x="0" y="61"/>
                  </a:moveTo>
                  <a:lnTo>
                    <a:pt x="121" y="121"/>
                  </a:lnTo>
                  <a:lnTo>
                    <a:pt x="121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3" name="Line 105"/>
            <p:cNvSpPr>
              <a:spLocks noChangeShapeType="1"/>
            </p:cNvSpPr>
            <p:nvPr/>
          </p:nvSpPr>
          <p:spPr bwMode="auto">
            <a:xfrm>
              <a:off x="2200" y="2926"/>
              <a:ext cx="0" cy="72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4" name="Freeform 106"/>
            <p:cNvSpPr>
              <a:spLocks/>
            </p:cNvSpPr>
            <p:nvPr/>
          </p:nvSpPr>
          <p:spPr bwMode="auto">
            <a:xfrm>
              <a:off x="1915" y="3593"/>
              <a:ext cx="285" cy="85"/>
            </a:xfrm>
            <a:custGeom>
              <a:avLst/>
              <a:gdLst>
                <a:gd name="T0" fmla="*/ 0 w 285"/>
                <a:gd name="T1" fmla="*/ 85 h 85"/>
                <a:gd name="T2" fmla="*/ 285 w 285"/>
                <a:gd name="T3" fmla="*/ 85 h 85"/>
                <a:gd name="T4" fmla="*/ 285 w 285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85">
                  <a:moveTo>
                    <a:pt x="0" y="85"/>
                  </a:moveTo>
                  <a:lnTo>
                    <a:pt x="285" y="85"/>
                  </a:lnTo>
                  <a:lnTo>
                    <a:pt x="28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5" name="Freeform 107"/>
            <p:cNvSpPr>
              <a:spLocks/>
            </p:cNvSpPr>
            <p:nvPr/>
          </p:nvSpPr>
          <p:spPr bwMode="auto">
            <a:xfrm>
              <a:off x="1915" y="2890"/>
              <a:ext cx="285" cy="36"/>
            </a:xfrm>
            <a:custGeom>
              <a:avLst/>
              <a:gdLst>
                <a:gd name="T0" fmla="*/ 0 w 285"/>
                <a:gd name="T1" fmla="*/ 0 h 36"/>
                <a:gd name="T2" fmla="*/ 0 w 285"/>
                <a:gd name="T3" fmla="*/ 36 h 36"/>
                <a:gd name="T4" fmla="*/ 285 w 285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36">
                  <a:moveTo>
                    <a:pt x="0" y="0"/>
                  </a:moveTo>
                  <a:lnTo>
                    <a:pt x="0" y="36"/>
                  </a:lnTo>
                  <a:lnTo>
                    <a:pt x="285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6" name="Line 108"/>
            <p:cNvSpPr>
              <a:spLocks noChangeShapeType="1"/>
            </p:cNvSpPr>
            <p:nvPr/>
          </p:nvSpPr>
          <p:spPr bwMode="auto">
            <a:xfrm flipH="1">
              <a:off x="2200" y="3350"/>
              <a:ext cx="484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7" name="Rectangle 109"/>
            <p:cNvSpPr>
              <a:spLocks noChangeArrowheads="1"/>
            </p:cNvSpPr>
            <p:nvPr/>
          </p:nvSpPr>
          <p:spPr bwMode="auto">
            <a:xfrm>
              <a:off x="1650" y="2370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98" name="Rectangle 110"/>
            <p:cNvSpPr>
              <a:spLocks noChangeArrowheads="1"/>
            </p:cNvSpPr>
            <p:nvPr/>
          </p:nvSpPr>
          <p:spPr bwMode="auto">
            <a:xfrm>
              <a:off x="1746" y="2434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99" name="Rectangle 111"/>
            <p:cNvSpPr>
              <a:spLocks noChangeArrowheads="1"/>
            </p:cNvSpPr>
            <p:nvPr/>
          </p:nvSpPr>
          <p:spPr bwMode="auto">
            <a:xfrm>
              <a:off x="1794" y="2434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0" name="Rectangle 112"/>
            <p:cNvSpPr>
              <a:spLocks noChangeArrowheads="1"/>
            </p:cNvSpPr>
            <p:nvPr/>
          </p:nvSpPr>
          <p:spPr bwMode="auto">
            <a:xfrm>
              <a:off x="1650" y="3212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1" name="Rectangle 113"/>
            <p:cNvSpPr>
              <a:spLocks noChangeArrowheads="1"/>
            </p:cNvSpPr>
            <p:nvPr/>
          </p:nvSpPr>
          <p:spPr bwMode="auto">
            <a:xfrm>
              <a:off x="1746" y="3276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2" name="Rectangle 114"/>
            <p:cNvSpPr>
              <a:spLocks noChangeArrowheads="1"/>
            </p:cNvSpPr>
            <p:nvPr/>
          </p:nvSpPr>
          <p:spPr bwMode="auto">
            <a:xfrm>
              <a:off x="1794" y="3276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3" name="Rectangle 115"/>
            <p:cNvSpPr>
              <a:spLocks noChangeArrowheads="1"/>
            </p:cNvSpPr>
            <p:nvPr/>
          </p:nvSpPr>
          <p:spPr bwMode="auto">
            <a:xfrm>
              <a:off x="3259" y="2859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4" name="Rectangle 116"/>
            <p:cNvSpPr>
              <a:spLocks noChangeArrowheads="1"/>
            </p:cNvSpPr>
            <p:nvPr/>
          </p:nvSpPr>
          <p:spPr bwMode="auto">
            <a:xfrm>
              <a:off x="3347" y="2923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5" name="Rectangle 117"/>
            <p:cNvSpPr>
              <a:spLocks noChangeArrowheads="1"/>
            </p:cNvSpPr>
            <p:nvPr/>
          </p:nvSpPr>
          <p:spPr bwMode="auto">
            <a:xfrm>
              <a:off x="3403" y="2923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6" name="Rectangle 118"/>
            <p:cNvSpPr>
              <a:spLocks noChangeArrowheads="1"/>
            </p:cNvSpPr>
            <p:nvPr/>
          </p:nvSpPr>
          <p:spPr bwMode="auto">
            <a:xfrm>
              <a:off x="1113" y="3212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7" name="Rectangle 119"/>
            <p:cNvSpPr>
              <a:spLocks noChangeArrowheads="1"/>
            </p:cNvSpPr>
            <p:nvPr/>
          </p:nvSpPr>
          <p:spPr bwMode="auto">
            <a:xfrm>
              <a:off x="1210" y="3276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8" name="Rectangle 120"/>
            <p:cNvSpPr>
              <a:spLocks noChangeArrowheads="1"/>
            </p:cNvSpPr>
            <p:nvPr/>
          </p:nvSpPr>
          <p:spPr bwMode="auto">
            <a:xfrm>
              <a:off x="1282" y="3276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09" name="Rectangle 121"/>
            <p:cNvSpPr>
              <a:spLocks noChangeArrowheads="1"/>
            </p:cNvSpPr>
            <p:nvPr/>
          </p:nvSpPr>
          <p:spPr bwMode="auto">
            <a:xfrm>
              <a:off x="2771" y="2859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410" name="Rectangle 122"/>
            <p:cNvSpPr>
              <a:spLocks noChangeArrowheads="1"/>
            </p:cNvSpPr>
            <p:nvPr/>
          </p:nvSpPr>
          <p:spPr bwMode="auto">
            <a:xfrm>
              <a:off x="2880" y="2944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411" name="Table 164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7008168"/>
                  </p:ext>
                </p:extLst>
              </p:nvPr>
            </p:nvGraphicFramePr>
            <p:xfrm>
              <a:off x="190246" y="2965949"/>
              <a:ext cx="5371407" cy="30733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2004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3513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6936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Calculation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Impedance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35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Generator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1(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0.20×100/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j0.2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350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Generator2(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0.20×100/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j0.2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350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Transformer1(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0.10×100/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j0.1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1350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Transformer2(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0.10×100/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j0.1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13504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Transformer3(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mtClean="0">
                                  <a:latin typeface="Cambria Math" panose="02040503050406030204" pitchFamily="18" charset="0"/>
                                </a:rPr>
                                <m:t>0.10×100/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j0.05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1350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Line(feeder)(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dirty="0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0.033</a:t>
                          </a:r>
                          <a14:m>
                            <m:oMath xmlns:m="http://schemas.openxmlformats.org/officeDocument/2006/math">
                              <m:r>
                                <a:rPr lang="fi-FI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76°</m:t>
                              </m:r>
                              <m:r>
                                <m:rPr>
                                  <m:nor/>
                                </m:rPr>
                                <a:rPr lang="el-GR" dirty="0"/>
                                <m:t> </m:t>
                              </m:r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411" name="Table 164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7008168"/>
                  </p:ext>
                </p:extLst>
              </p:nvPr>
            </p:nvGraphicFramePr>
            <p:xfrm>
              <a:off x="190246" y="2965949"/>
              <a:ext cx="5371407" cy="30733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20046"/>
                    <a:gridCol w="2016224"/>
                    <a:gridCol w="1335137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Name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Calculation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Impedance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1350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1" t="-95588" r="-166867" b="-5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604" t="-95588" r="-67372" b="-5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j0.2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baseline="0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1350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1" t="-195588" r="-166867" b="-4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604" t="-195588" r="-67372" b="-4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j0.2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1350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1" t="-295588" r="-166867" b="-3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604" t="-295588" r="-67372" b="-3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j0.1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</a:tr>
                  <a:tr h="41350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1" t="-395588" r="-166867" b="-2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604" t="-395588" r="-67372" b="-2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j0.1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</a:tr>
                  <a:tr h="41350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1" t="-495588" r="-166867" b="-1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604" t="-495588" r="-67372" b="-17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j0.05 </a:t>
                          </a:r>
                          <a:r>
                            <a:rPr lang="en-US" dirty="0" err="1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p.u</a:t>
                          </a:r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1" t="-385714" r="-166867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604" t="-385714" r="-67372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03196" t="-385714" r="-1826" b="-1523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0" name="Rectangle 94"/>
          <p:cNvSpPr>
            <a:spLocks noChangeArrowheads="1"/>
          </p:cNvSpPr>
          <p:nvPr/>
        </p:nvSpPr>
        <p:spPr bwMode="auto">
          <a:xfrm>
            <a:off x="6282152" y="3518657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j0.2</a:t>
            </a:r>
          </a:p>
        </p:txBody>
      </p:sp>
      <p:sp>
        <p:nvSpPr>
          <p:cNvPr id="51" name="Rectangle 94"/>
          <p:cNvSpPr>
            <a:spLocks noChangeArrowheads="1"/>
          </p:cNvSpPr>
          <p:nvPr/>
        </p:nvSpPr>
        <p:spPr bwMode="auto">
          <a:xfrm>
            <a:off x="6865830" y="2627823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j0.1</a:t>
            </a:r>
          </a:p>
        </p:txBody>
      </p:sp>
      <p:sp>
        <p:nvSpPr>
          <p:cNvPr id="52" name="Rectangle 94"/>
          <p:cNvSpPr>
            <a:spLocks noChangeArrowheads="1"/>
          </p:cNvSpPr>
          <p:nvPr/>
        </p:nvSpPr>
        <p:spPr bwMode="auto">
          <a:xfrm>
            <a:off x="6868637" y="3525185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94"/>
              <p:cNvSpPr>
                <a:spLocks noChangeArrowheads="1"/>
              </p:cNvSpPr>
              <p:nvPr/>
            </p:nvSpPr>
            <p:spPr bwMode="auto">
              <a:xfrm>
                <a:off x="7653401" y="3122670"/>
                <a:ext cx="122148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0.033</a:t>
                </a:r>
                <a14:m>
                  <m:oMath xmlns:m="http://schemas.openxmlformats.org/officeDocument/2006/math">
                    <m:r>
                      <a:rPr lang="fi-FI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76°</m:t>
                    </m:r>
                    <m:r>
                      <m:rPr>
                        <m:nor/>
                      </m:rPr>
                      <a:rPr lang="el-GR" dirty="0"/>
                      <m:t> </m:t>
                    </m:r>
                  </m:oMath>
                </a14:m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3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3401" y="3122670"/>
                <a:ext cx="122148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1443" t="-28261" r="-995" b="-5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94"/>
          <p:cNvSpPr>
            <a:spLocks noChangeArrowheads="1"/>
          </p:cNvSpPr>
          <p:nvPr/>
        </p:nvSpPr>
        <p:spPr bwMode="auto">
          <a:xfrm>
            <a:off x="8680954" y="3619132"/>
            <a:ext cx="515010" cy="28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j0.05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6167030" y="5111541"/>
            <a:ext cx="3312726" cy="1327951"/>
            <a:chOff x="3687" y="2776"/>
            <a:chExt cx="2779" cy="1114"/>
          </a:xfrm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4321" y="2812"/>
              <a:ext cx="304" cy="138"/>
            </a:xfrm>
            <a:custGeom>
              <a:avLst/>
              <a:gdLst>
                <a:gd name="T0" fmla="*/ 1 w 606"/>
                <a:gd name="T1" fmla="*/ 92 h 274"/>
                <a:gd name="T2" fmla="*/ 74 w 606"/>
                <a:gd name="T3" fmla="*/ 2 h 274"/>
                <a:gd name="T4" fmla="*/ 152 w 606"/>
                <a:gd name="T5" fmla="*/ 85 h 274"/>
                <a:gd name="T6" fmla="*/ 152 w 606"/>
                <a:gd name="T7" fmla="*/ 92 h 274"/>
                <a:gd name="T8" fmla="*/ 225 w 606"/>
                <a:gd name="T9" fmla="*/ 2 h 274"/>
                <a:gd name="T10" fmla="*/ 304 w 606"/>
                <a:gd name="T11" fmla="*/ 85 h 274"/>
                <a:gd name="T12" fmla="*/ 304 w 606"/>
                <a:gd name="T13" fmla="*/ 92 h 274"/>
                <a:gd name="T14" fmla="*/ 376 w 606"/>
                <a:gd name="T15" fmla="*/ 2 h 274"/>
                <a:gd name="T16" fmla="*/ 455 w 606"/>
                <a:gd name="T17" fmla="*/ 85 h 274"/>
                <a:gd name="T18" fmla="*/ 455 w 606"/>
                <a:gd name="T19" fmla="*/ 92 h 274"/>
                <a:gd name="T20" fmla="*/ 527 w 606"/>
                <a:gd name="T21" fmla="*/ 2 h 274"/>
                <a:gd name="T22" fmla="*/ 606 w 606"/>
                <a:gd name="T23" fmla="*/ 85 h 274"/>
                <a:gd name="T24" fmla="*/ 606 w 606"/>
                <a:gd name="T25" fmla="*/ 92 h 274"/>
                <a:gd name="T26" fmla="*/ 1 w 606"/>
                <a:gd name="T27" fmla="*/ 92 h 274"/>
                <a:gd name="T28" fmla="*/ 1 w 606"/>
                <a:gd name="T29" fmla="*/ 274 h 274"/>
                <a:gd name="T30" fmla="*/ 606 w 606"/>
                <a:gd name="T31" fmla="*/ 92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2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2" y="85"/>
                  </a:cubicBezTo>
                  <a:cubicBezTo>
                    <a:pt x="152" y="88"/>
                    <a:pt x="152" y="90"/>
                    <a:pt x="152" y="92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2" y="44"/>
                    <a:pt x="334" y="4"/>
                    <a:pt x="376" y="2"/>
                  </a:cubicBezTo>
                  <a:cubicBezTo>
                    <a:pt x="418" y="0"/>
                    <a:pt x="453" y="37"/>
                    <a:pt x="455" y="85"/>
                  </a:cubicBezTo>
                  <a:cubicBezTo>
                    <a:pt x="455" y="88"/>
                    <a:pt x="455" y="90"/>
                    <a:pt x="455" y="92"/>
                  </a:cubicBezTo>
                  <a:cubicBezTo>
                    <a:pt x="453" y="44"/>
                    <a:pt x="486" y="4"/>
                    <a:pt x="527" y="2"/>
                  </a:cubicBezTo>
                  <a:cubicBezTo>
                    <a:pt x="569" y="0"/>
                    <a:pt x="604" y="37"/>
                    <a:pt x="606" y="85"/>
                  </a:cubicBezTo>
                  <a:cubicBezTo>
                    <a:pt x="606" y="88"/>
                    <a:pt x="606" y="90"/>
                    <a:pt x="606" y="92"/>
                  </a:cubicBezTo>
                  <a:moveTo>
                    <a:pt x="1" y="92"/>
                  </a:moveTo>
                  <a:lnTo>
                    <a:pt x="1" y="274"/>
                  </a:lnTo>
                  <a:moveTo>
                    <a:pt x="606" y="92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5393" y="3273"/>
              <a:ext cx="304" cy="138"/>
            </a:xfrm>
            <a:custGeom>
              <a:avLst/>
              <a:gdLst>
                <a:gd name="T0" fmla="*/ 2 w 607"/>
                <a:gd name="T1" fmla="*/ 92 h 274"/>
                <a:gd name="T2" fmla="*/ 74 w 607"/>
                <a:gd name="T3" fmla="*/ 2 h 274"/>
                <a:gd name="T4" fmla="*/ 153 w 607"/>
                <a:gd name="T5" fmla="*/ 85 h 274"/>
                <a:gd name="T6" fmla="*/ 153 w 607"/>
                <a:gd name="T7" fmla="*/ 92 h 274"/>
                <a:gd name="T8" fmla="*/ 226 w 607"/>
                <a:gd name="T9" fmla="*/ 2 h 274"/>
                <a:gd name="T10" fmla="*/ 304 w 607"/>
                <a:gd name="T11" fmla="*/ 85 h 274"/>
                <a:gd name="T12" fmla="*/ 304 w 607"/>
                <a:gd name="T13" fmla="*/ 92 h 274"/>
                <a:gd name="T14" fmla="*/ 377 w 607"/>
                <a:gd name="T15" fmla="*/ 2 h 274"/>
                <a:gd name="T16" fmla="*/ 455 w 607"/>
                <a:gd name="T17" fmla="*/ 85 h 274"/>
                <a:gd name="T18" fmla="*/ 455 w 607"/>
                <a:gd name="T19" fmla="*/ 92 h 274"/>
                <a:gd name="T20" fmla="*/ 528 w 607"/>
                <a:gd name="T21" fmla="*/ 2 h 274"/>
                <a:gd name="T22" fmla="*/ 607 w 607"/>
                <a:gd name="T23" fmla="*/ 85 h 274"/>
                <a:gd name="T24" fmla="*/ 607 w 607"/>
                <a:gd name="T25" fmla="*/ 92 h 274"/>
                <a:gd name="T26" fmla="*/ 2 w 607"/>
                <a:gd name="T27" fmla="*/ 92 h 274"/>
                <a:gd name="T28" fmla="*/ 2 w 607"/>
                <a:gd name="T29" fmla="*/ 274 h 274"/>
                <a:gd name="T30" fmla="*/ 607 w 607"/>
                <a:gd name="T31" fmla="*/ 92 h 274"/>
                <a:gd name="T32" fmla="*/ 607 w 607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7" h="274">
                  <a:moveTo>
                    <a:pt x="2" y="92"/>
                  </a:moveTo>
                  <a:cubicBezTo>
                    <a:pt x="0" y="44"/>
                    <a:pt x="33" y="4"/>
                    <a:pt x="74" y="2"/>
                  </a:cubicBezTo>
                  <a:cubicBezTo>
                    <a:pt x="116" y="0"/>
                    <a:pt x="151" y="37"/>
                    <a:pt x="153" y="85"/>
                  </a:cubicBezTo>
                  <a:cubicBezTo>
                    <a:pt x="153" y="88"/>
                    <a:pt x="153" y="90"/>
                    <a:pt x="153" y="92"/>
                  </a:cubicBezTo>
                  <a:cubicBezTo>
                    <a:pt x="151" y="44"/>
                    <a:pt x="184" y="4"/>
                    <a:pt x="226" y="2"/>
                  </a:cubicBezTo>
                  <a:cubicBezTo>
                    <a:pt x="267" y="0"/>
                    <a:pt x="303" y="37"/>
                    <a:pt x="304" y="85"/>
                  </a:cubicBezTo>
                  <a:cubicBezTo>
                    <a:pt x="304" y="88"/>
                    <a:pt x="304" y="90"/>
                    <a:pt x="304" y="92"/>
                  </a:cubicBezTo>
                  <a:cubicBezTo>
                    <a:pt x="303" y="44"/>
                    <a:pt x="335" y="4"/>
                    <a:pt x="377" y="2"/>
                  </a:cubicBezTo>
                  <a:cubicBezTo>
                    <a:pt x="419" y="0"/>
                    <a:pt x="454" y="37"/>
                    <a:pt x="455" y="85"/>
                  </a:cubicBezTo>
                  <a:cubicBezTo>
                    <a:pt x="456" y="88"/>
                    <a:pt x="456" y="90"/>
                    <a:pt x="455" y="92"/>
                  </a:cubicBezTo>
                  <a:cubicBezTo>
                    <a:pt x="454" y="44"/>
                    <a:pt x="486" y="4"/>
                    <a:pt x="528" y="2"/>
                  </a:cubicBezTo>
                  <a:cubicBezTo>
                    <a:pt x="570" y="0"/>
                    <a:pt x="605" y="37"/>
                    <a:pt x="607" y="85"/>
                  </a:cubicBezTo>
                  <a:cubicBezTo>
                    <a:pt x="607" y="88"/>
                    <a:pt x="607" y="90"/>
                    <a:pt x="607" y="92"/>
                  </a:cubicBezTo>
                  <a:moveTo>
                    <a:pt x="2" y="92"/>
                  </a:moveTo>
                  <a:lnTo>
                    <a:pt x="2" y="274"/>
                  </a:lnTo>
                  <a:moveTo>
                    <a:pt x="607" y="92"/>
                  </a:moveTo>
                  <a:lnTo>
                    <a:pt x="607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3687" y="2776"/>
              <a:ext cx="352" cy="352"/>
            </a:xfrm>
            <a:custGeom>
              <a:avLst/>
              <a:gdLst>
                <a:gd name="T0" fmla="*/ 0 w 352"/>
                <a:gd name="T1" fmla="*/ 176 h 352"/>
                <a:gd name="T2" fmla="*/ 176 w 352"/>
                <a:gd name="T3" fmla="*/ 0 h 352"/>
                <a:gd name="T4" fmla="*/ 352 w 352"/>
                <a:gd name="T5" fmla="*/ 176 h 352"/>
                <a:gd name="T6" fmla="*/ 352 w 352"/>
                <a:gd name="T7" fmla="*/ 176 h 352"/>
                <a:gd name="T8" fmla="*/ 176 w 352"/>
                <a:gd name="T9" fmla="*/ 352 h 352"/>
                <a:gd name="T10" fmla="*/ 0 w 352"/>
                <a:gd name="T11" fmla="*/ 17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352">
                  <a:moveTo>
                    <a:pt x="0" y="176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2" y="79"/>
                    <a:pt x="352" y="176"/>
                  </a:cubicBezTo>
                  <a:cubicBezTo>
                    <a:pt x="352" y="176"/>
                    <a:pt x="352" y="176"/>
                    <a:pt x="352" y="176"/>
                  </a:cubicBezTo>
                  <a:cubicBezTo>
                    <a:pt x="352" y="274"/>
                    <a:pt x="273" y="352"/>
                    <a:pt x="176" y="352"/>
                  </a:cubicBezTo>
                  <a:cubicBezTo>
                    <a:pt x="79" y="352"/>
                    <a:pt x="0" y="274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3744" y="2888"/>
              <a:ext cx="234" cy="118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3"/>
                    <a:pt x="53" y="0"/>
                    <a:pt x="117" y="0"/>
                  </a:cubicBezTo>
                  <a:cubicBezTo>
                    <a:pt x="182" y="0"/>
                    <a:pt x="234" y="53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697" y="3411"/>
              <a:ext cx="64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4321" y="3601"/>
              <a:ext cx="304" cy="138"/>
            </a:xfrm>
            <a:custGeom>
              <a:avLst/>
              <a:gdLst>
                <a:gd name="T0" fmla="*/ 1 w 606"/>
                <a:gd name="T1" fmla="*/ 93 h 274"/>
                <a:gd name="T2" fmla="*/ 74 w 606"/>
                <a:gd name="T3" fmla="*/ 2 h 274"/>
                <a:gd name="T4" fmla="*/ 152 w 606"/>
                <a:gd name="T5" fmla="*/ 86 h 274"/>
                <a:gd name="T6" fmla="*/ 152 w 606"/>
                <a:gd name="T7" fmla="*/ 93 h 274"/>
                <a:gd name="T8" fmla="*/ 225 w 606"/>
                <a:gd name="T9" fmla="*/ 2 h 274"/>
                <a:gd name="T10" fmla="*/ 304 w 606"/>
                <a:gd name="T11" fmla="*/ 86 h 274"/>
                <a:gd name="T12" fmla="*/ 304 w 606"/>
                <a:gd name="T13" fmla="*/ 93 h 274"/>
                <a:gd name="T14" fmla="*/ 376 w 606"/>
                <a:gd name="T15" fmla="*/ 2 h 274"/>
                <a:gd name="T16" fmla="*/ 455 w 606"/>
                <a:gd name="T17" fmla="*/ 86 h 274"/>
                <a:gd name="T18" fmla="*/ 455 w 606"/>
                <a:gd name="T19" fmla="*/ 93 h 274"/>
                <a:gd name="T20" fmla="*/ 527 w 606"/>
                <a:gd name="T21" fmla="*/ 2 h 274"/>
                <a:gd name="T22" fmla="*/ 606 w 606"/>
                <a:gd name="T23" fmla="*/ 86 h 274"/>
                <a:gd name="T24" fmla="*/ 606 w 606"/>
                <a:gd name="T25" fmla="*/ 93 h 274"/>
                <a:gd name="T26" fmla="*/ 1 w 606"/>
                <a:gd name="T27" fmla="*/ 93 h 274"/>
                <a:gd name="T28" fmla="*/ 1 w 606"/>
                <a:gd name="T29" fmla="*/ 274 h 274"/>
                <a:gd name="T30" fmla="*/ 606 w 606"/>
                <a:gd name="T31" fmla="*/ 93 h 274"/>
                <a:gd name="T32" fmla="*/ 606 w 606"/>
                <a:gd name="T3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6" h="274">
                  <a:moveTo>
                    <a:pt x="1" y="93"/>
                  </a:moveTo>
                  <a:cubicBezTo>
                    <a:pt x="0" y="44"/>
                    <a:pt x="32" y="4"/>
                    <a:pt x="74" y="2"/>
                  </a:cubicBezTo>
                  <a:cubicBezTo>
                    <a:pt x="116" y="0"/>
                    <a:pt x="151" y="37"/>
                    <a:pt x="152" y="86"/>
                  </a:cubicBezTo>
                  <a:cubicBezTo>
                    <a:pt x="152" y="88"/>
                    <a:pt x="152" y="90"/>
                    <a:pt x="152" y="93"/>
                  </a:cubicBezTo>
                  <a:cubicBezTo>
                    <a:pt x="151" y="44"/>
                    <a:pt x="183" y="4"/>
                    <a:pt x="225" y="2"/>
                  </a:cubicBezTo>
                  <a:cubicBezTo>
                    <a:pt x="267" y="0"/>
                    <a:pt x="302" y="37"/>
                    <a:pt x="304" y="86"/>
                  </a:cubicBezTo>
                  <a:cubicBezTo>
                    <a:pt x="304" y="88"/>
                    <a:pt x="304" y="90"/>
                    <a:pt x="304" y="93"/>
                  </a:cubicBezTo>
                  <a:cubicBezTo>
                    <a:pt x="302" y="44"/>
                    <a:pt x="334" y="4"/>
                    <a:pt x="376" y="2"/>
                  </a:cubicBezTo>
                  <a:cubicBezTo>
                    <a:pt x="418" y="0"/>
                    <a:pt x="453" y="37"/>
                    <a:pt x="455" y="86"/>
                  </a:cubicBezTo>
                  <a:cubicBezTo>
                    <a:pt x="455" y="88"/>
                    <a:pt x="455" y="90"/>
                    <a:pt x="455" y="93"/>
                  </a:cubicBezTo>
                  <a:cubicBezTo>
                    <a:pt x="453" y="44"/>
                    <a:pt x="486" y="4"/>
                    <a:pt x="527" y="2"/>
                  </a:cubicBezTo>
                  <a:cubicBezTo>
                    <a:pt x="569" y="0"/>
                    <a:pt x="604" y="37"/>
                    <a:pt x="606" y="86"/>
                  </a:cubicBezTo>
                  <a:cubicBezTo>
                    <a:pt x="606" y="88"/>
                    <a:pt x="606" y="90"/>
                    <a:pt x="606" y="93"/>
                  </a:cubicBezTo>
                  <a:moveTo>
                    <a:pt x="1" y="93"/>
                  </a:moveTo>
                  <a:lnTo>
                    <a:pt x="1" y="274"/>
                  </a:lnTo>
                  <a:moveTo>
                    <a:pt x="606" y="93"/>
                  </a:moveTo>
                  <a:lnTo>
                    <a:pt x="606" y="274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688" y="3538"/>
              <a:ext cx="352" cy="352"/>
            </a:xfrm>
            <a:custGeom>
              <a:avLst/>
              <a:gdLst>
                <a:gd name="T0" fmla="*/ 0 w 352"/>
                <a:gd name="T1" fmla="*/ 176 h 352"/>
                <a:gd name="T2" fmla="*/ 176 w 352"/>
                <a:gd name="T3" fmla="*/ 0 h 352"/>
                <a:gd name="T4" fmla="*/ 352 w 352"/>
                <a:gd name="T5" fmla="*/ 176 h 352"/>
                <a:gd name="T6" fmla="*/ 352 w 352"/>
                <a:gd name="T7" fmla="*/ 176 h 352"/>
                <a:gd name="T8" fmla="*/ 176 w 352"/>
                <a:gd name="T9" fmla="*/ 352 h 352"/>
                <a:gd name="T10" fmla="*/ 0 w 352"/>
                <a:gd name="T11" fmla="*/ 17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352">
                  <a:moveTo>
                    <a:pt x="0" y="176"/>
                  </a:moveTo>
                  <a:cubicBezTo>
                    <a:pt x="0" y="79"/>
                    <a:pt x="79" y="0"/>
                    <a:pt x="176" y="0"/>
                  </a:cubicBezTo>
                  <a:cubicBezTo>
                    <a:pt x="273" y="0"/>
                    <a:pt x="352" y="79"/>
                    <a:pt x="352" y="176"/>
                  </a:cubicBezTo>
                  <a:cubicBezTo>
                    <a:pt x="352" y="176"/>
                    <a:pt x="352" y="176"/>
                    <a:pt x="352" y="176"/>
                  </a:cubicBezTo>
                  <a:cubicBezTo>
                    <a:pt x="352" y="273"/>
                    <a:pt x="273" y="352"/>
                    <a:pt x="176" y="352"/>
                  </a:cubicBezTo>
                  <a:cubicBezTo>
                    <a:pt x="79" y="352"/>
                    <a:pt x="0" y="273"/>
                    <a:pt x="0" y="17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3740" y="3662"/>
              <a:ext cx="234" cy="118"/>
            </a:xfrm>
            <a:custGeom>
              <a:avLst/>
              <a:gdLst>
                <a:gd name="T0" fmla="*/ 234 w 468"/>
                <a:gd name="T1" fmla="*/ 117 h 234"/>
                <a:gd name="T2" fmla="*/ 351 w 468"/>
                <a:gd name="T3" fmla="*/ 234 h 234"/>
                <a:gd name="T4" fmla="*/ 468 w 468"/>
                <a:gd name="T5" fmla="*/ 117 h 234"/>
                <a:gd name="T6" fmla="*/ 468 w 468"/>
                <a:gd name="T7" fmla="*/ 117 h 234"/>
                <a:gd name="T8" fmla="*/ 0 w 468"/>
                <a:gd name="T9" fmla="*/ 117 h 234"/>
                <a:gd name="T10" fmla="*/ 117 w 468"/>
                <a:gd name="T11" fmla="*/ 0 h 234"/>
                <a:gd name="T12" fmla="*/ 234 w 468"/>
                <a:gd name="T13" fmla="*/ 117 h 234"/>
                <a:gd name="T14" fmla="*/ 234 w 468"/>
                <a:gd name="T15" fmla="*/ 11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8" h="234">
                  <a:moveTo>
                    <a:pt x="234" y="117"/>
                  </a:moveTo>
                  <a:cubicBezTo>
                    <a:pt x="234" y="182"/>
                    <a:pt x="287" y="234"/>
                    <a:pt x="351" y="234"/>
                  </a:cubicBezTo>
                  <a:cubicBezTo>
                    <a:pt x="416" y="234"/>
                    <a:pt x="468" y="182"/>
                    <a:pt x="468" y="117"/>
                  </a:cubicBezTo>
                  <a:cubicBezTo>
                    <a:pt x="468" y="117"/>
                    <a:pt x="468" y="117"/>
                    <a:pt x="468" y="117"/>
                  </a:cubicBezTo>
                  <a:moveTo>
                    <a:pt x="0" y="117"/>
                  </a:moveTo>
                  <a:cubicBezTo>
                    <a:pt x="0" y="53"/>
                    <a:pt x="53" y="0"/>
                    <a:pt x="117" y="0"/>
                  </a:cubicBezTo>
                  <a:cubicBezTo>
                    <a:pt x="182" y="0"/>
                    <a:pt x="234" y="53"/>
                    <a:pt x="234" y="117"/>
                  </a:cubicBezTo>
                  <a:cubicBezTo>
                    <a:pt x="234" y="117"/>
                    <a:pt x="234" y="117"/>
                    <a:pt x="234" y="11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6057" y="2956"/>
              <a:ext cx="363" cy="667"/>
            </a:xfrm>
            <a:custGeom>
              <a:avLst/>
              <a:gdLst>
                <a:gd name="T0" fmla="*/ 0 w 363"/>
                <a:gd name="T1" fmla="*/ 0 h 667"/>
                <a:gd name="T2" fmla="*/ 121 w 363"/>
                <a:gd name="T3" fmla="*/ 243 h 667"/>
                <a:gd name="T4" fmla="*/ 182 w 363"/>
                <a:gd name="T5" fmla="*/ 121 h 667"/>
                <a:gd name="T6" fmla="*/ 363 w 363"/>
                <a:gd name="T7" fmla="*/ 667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3" h="667">
                  <a:moveTo>
                    <a:pt x="0" y="0"/>
                  </a:moveTo>
                  <a:lnTo>
                    <a:pt x="121" y="243"/>
                  </a:lnTo>
                  <a:lnTo>
                    <a:pt x="182" y="121"/>
                  </a:lnTo>
                  <a:lnTo>
                    <a:pt x="363" y="667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2" name="Freeform 14"/>
            <p:cNvSpPr>
              <a:spLocks/>
            </p:cNvSpPr>
            <p:nvPr/>
          </p:nvSpPr>
          <p:spPr bwMode="auto">
            <a:xfrm>
              <a:off x="6345" y="3544"/>
              <a:ext cx="121" cy="121"/>
            </a:xfrm>
            <a:custGeom>
              <a:avLst/>
              <a:gdLst>
                <a:gd name="T0" fmla="*/ 0 w 121"/>
                <a:gd name="T1" fmla="*/ 60 h 121"/>
                <a:gd name="T2" fmla="*/ 121 w 121"/>
                <a:gd name="T3" fmla="*/ 121 h 121"/>
                <a:gd name="T4" fmla="*/ 121 w 121"/>
                <a:gd name="T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21">
                  <a:moveTo>
                    <a:pt x="0" y="60"/>
                  </a:moveTo>
                  <a:lnTo>
                    <a:pt x="121" y="121"/>
                  </a:lnTo>
                  <a:lnTo>
                    <a:pt x="121" y="0"/>
                  </a:ln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3" name="Line 15"/>
            <p:cNvSpPr>
              <a:spLocks noChangeShapeType="1"/>
            </p:cNvSpPr>
            <p:nvPr/>
          </p:nvSpPr>
          <p:spPr bwMode="auto">
            <a:xfrm>
              <a:off x="4909" y="2986"/>
              <a:ext cx="0" cy="72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4" name="Freeform 16"/>
            <p:cNvSpPr>
              <a:spLocks/>
            </p:cNvSpPr>
            <p:nvPr/>
          </p:nvSpPr>
          <p:spPr bwMode="auto">
            <a:xfrm>
              <a:off x="4625" y="3654"/>
              <a:ext cx="284" cy="85"/>
            </a:xfrm>
            <a:custGeom>
              <a:avLst/>
              <a:gdLst>
                <a:gd name="T0" fmla="*/ 0 w 284"/>
                <a:gd name="T1" fmla="*/ 85 h 85"/>
                <a:gd name="T2" fmla="*/ 284 w 284"/>
                <a:gd name="T3" fmla="*/ 85 h 85"/>
                <a:gd name="T4" fmla="*/ 284 w 284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85">
                  <a:moveTo>
                    <a:pt x="0" y="85"/>
                  </a:moveTo>
                  <a:lnTo>
                    <a:pt x="284" y="85"/>
                  </a:lnTo>
                  <a:lnTo>
                    <a:pt x="28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5" name="Freeform 17"/>
            <p:cNvSpPr>
              <a:spLocks/>
            </p:cNvSpPr>
            <p:nvPr/>
          </p:nvSpPr>
          <p:spPr bwMode="auto">
            <a:xfrm>
              <a:off x="4625" y="2950"/>
              <a:ext cx="284" cy="36"/>
            </a:xfrm>
            <a:custGeom>
              <a:avLst/>
              <a:gdLst>
                <a:gd name="T0" fmla="*/ 0 w 284"/>
                <a:gd name="T1" fmla="*/ 0 h 36"/>
                <a:gd name="T2" fmla="*/ 0 w 284"/>
                <a:gd name="T3" fmla="*/ 36 h 36"/>
                <a:gd name="T4" fmla="*/ 284 w 284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36">
                  <a:moveTo>
                    <a:pt x="0" y="0"/>
                  </a:moveTo>
                  <a:lnTo>
                    <a:pt x="0" y="36"/>
                  </a:lnTo>
                  <a:lnTo>
                    <a:pt x="284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 flipH="1">
              <a:off x="4909" y="3411"/>
              <a:ext cx="48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flipH="1" flipV="1">
              <a:off x="4039" y="3737"/>
              <a:ext cx="282" cy="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flipH="1">
              <a:off x="4037" y="2950"/>
              <a:ext cx="28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" name="Down Arrow 34"/>
          <p:cNvSpPr/>
          <p:nvPr/>
        </p:nvSpPr>
        <p:spPr bwMode="auto">
          <a:xfrm>
            <a:off x="7519164" y="4258480"/>
            <a:ext cx="606880" cy="499795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4" name="Rectangle 94"/>
          <p:cNvSpPr>
            <a:spLocks noChangeArrowheads="1"/>
          </p:cNvSpPr>
          <p:nvPr/>
        </p:nvSpPr>
        <p:spPr bwMode="auto">
          <a:xfrm>
            <a:off x="6964578" y="4799752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94"/>
              <p:cNvSpPr>
                <a:spLocks noChangeArrowheads="1"/>
              </p:cNvSpPr>
              <p:nvPr/>
            </p:nvSpPr>
            <p:spPr bwMode="auto">
              <a:xfrm>
                <a:off x="7696710" y="5891650"/>
                <a:ext cx="1718419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0.0824</a:t>
                </a:r>
                <a:r>
                  <a:rPr lang="fi-FI" dirty="0"/>
                  <a:t> </a:t>
                </a:r>
                <a14:m>
                  <m:oMath xmlns:m="http://schemas.openxmlformats.org/officeDocument/2006/math">
                    <m:r>
                      <a:rPr lang="fi-FI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84.44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°</m:t>
                    </m:r>
                    <m:r>
                      <m:rPr>
                        <m:nor/>
                      </m:rPr>
                      <a:rPr lang="el-GR" dirty="0"/>
                      <m:t> </m:t>
                    </m:r>
                  </m:oMath>
                </a14:m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96710" y="5891650"/>
                <a:ext cx="171841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8541" t="-28261" r="-712" b="-5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6927275" y="5760606"/>
            <a:ext cx="37189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j0.3</a:t>
            </a:r>
          </a:p>
        </p:txBody>
      </p: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346542"/>
              </p:ext>
            </p:extLst>
          </p:nvPr>
        </p:nvGraphicFramePr>
        <p:xfrm>
          <a:off x="848544" y="2124177"/>
          <a:ext cx="1391571" cy="732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9" imgW="723600" imgH="380880" progId="Equation.3">
                  <p:embed/>
                </p:oleObj>
              </mc:Choice>
              <mc:Fallback>
                <p:oleObj name="Equation" r:id="rId9" imgW="723600" imgH="380880" progId="Equation.3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48544" y="2124177"/>
                        <a:ext cx="1391571" cy="732406"/>
                      </a:xfrm>
                      <a:prstGeom prst="rect">
                        <a:avLst/>
                      </a:prstGeom>
                      <a:ln>
                        <a:solidFill>
                          <a:srgbClr val="FFC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120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0" grpId="0"/>
      <p:bldP spid="51" grpId="0"/>
      <p:bldP spid="52" grpId="0"/>
      <p:bldP spid="53" grpId="0"/>
      <p:bldP spid="54" grpId="0"/>
      <p:bldP spid="35" grpId="0" animBg="1"/>
      <p:bldP spid="114" grpId="0"/>
      <p:bldP spid="115" grpId="0"/>
      <p:bldP spid="116" grpId="0"/>
    </p:bldLst>
  </p:timing>
</p:sld>
</file>

<file path=ppt/theme/theme1.xml><?xml version="1.0" encoding="utf-8"?>
<a:theme xmlns:a="http://schemas.openxmlformats.org/drawingml/2006/main" name="Aalto">
  <a:themeElements>
    <a:clrScheme name="aalto_teknillinen_edit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teknillinen_edit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aalto_teknillinen_edit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</Template>
  <TotalTime>15804</TotalTime>
  <Words>590</Words>
  <Application>Microsoft Office PowerPoint</Application>
  <PresentationFormat>A4 Paper (210x297 mm)</PresentationFormat>
  <Paragraphs>199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Cambria Math</vt:lpstr>
      <vt:lpstr>Georgia</vt:lpstr>
      <vt:lpstr>Symbol</vt:lpstr>
      <vt:lpstr>Times New Roman</vt:lpstr>
      <vt:lpstr>Wingdings</vt:lpstr>
      <vt:lpstr>Aalto</vt:lpstr>
      <vt:lpstr>Equation</vt:lpstr>
      <vt:lpstr>Microsoft Equation 3.0</vt:lpstr>
      <vt:lpstr>Exercise 5</vt:lpstr>
      <vt:lpstr>Question 1 </vt:lpstr>
      <vt:lpstr>Question 1 </vt:lpstr>
      <vt:lpstr>Question 1 </vt:lpstr>
      <vt:lpstr>Question 1 </vt:lpstr>
      <vt:lpstr>Question 2 </vt:lpstr>
      <vt:lpstr>Question 2</vt:lpstr>
      <vt:lpstr>Question 2</vt:lpstr>
      <vt:lpstr>Question 2</vt:lpstr>
      <vt:lpstr>Question 2</vt:lpstr>
      <vt:lpstr>Question 3 </vt:lpstr>
      <vt:lpstr>Question 3 (W 7.8)</vt:lpstr>
      <vt:lpstr>Question 3 </vt:lpstr>
      <vt:lpstr>Question 3 (W 7.8)</vt:lpstr>
      <vt:lpstr>Question 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5</dc:title>
  <dc:creator>Semen Uimonen</dc:creator>
  <cp:lastModifiedBy>Tukia Toni</cp:lastModifiedBy>
  <cp:revision>289</cp:revision>
  <cp:lastPrinted>2017-10-06T13:28:24Z</cp:lastPrinted>
  <dcterms:created xsi:type="dcterms:W3CDTF">2012-09-17T04:28:57Z</dcterms:created>
  <dcterms:modified xsi:type="dcterms:W3CDTF">2017-10-20T12:53:06Z</dcterms:modified>
</cp:coreProperties>
</file>