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5" r:id="rId2"/>
    <p:sldId id="257" r:id="rId3"/>
    <p:sldId id="326" r:id="rId4"/>
    <p:sldId id="324" r:id="rId5"/>
    <p:sldId id="322" r:id="rId6"/>
    <p:sldId id="340" r:id="rId7"/>
    <p:sldId id="323" r:id="rId8"/>
    <p:sldId id="325" r:id="rId9"/>
    <p:sldId id="327" r:id="rId10"/>
    <p:sldId id="328" r:id="rId11"/>
    <p:sldId id="319" r:id="rId12"/>
    <p:sldId id="329" r:id="rId13"/>
    <p:sldId id="330" r:id="rId14"/>
    <p:sldId id="331" r:id="rId15"/>
    <p:sldId id="332" r:id="rId16"/>
    <p:sldId id="320" r:id="rId17"/>
    <p:sldId id="333" r:id="rId18"/>
    <p:sldId id="337" r:id="rId19"/>
    <p:sldId id="335" r:id="rId20"/>
    <p:sldId id="321" r:id="rId21"/>
    <p:sldId id="336" r:id="rId22"/>
  </p:sldIdLst>
  <p:sldSz cx="9906000" cy="6858000" type="A4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kia Toni" initials="TT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38" autoAdjust="0"/>
  </p:normalViewPr>
  <p:slideViewPr>
    <p:cSldViewPr>
      <p:cViewPr varScale="1">
        <p:scale>
          <a:sx n="113" d="100"/>
          <a:sy n="113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24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17T09:32:40.622" idx="1">
    <p:pos x="418" y="3269"/>
    <p:text>For passive components, the negative and positive sequence impedances are typically the same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22T09:37:27.099" idx="2">
    <p:pos x="5439" y="2515"/>
    <p:text>Idyn = i_s = maximum asymmetric short-circuit current (in Finnish sysäysoikosulkuvirta). Typically, occurs around 10 ms after the fault. Thus, one should use subtransient short circuit current and multiply it with 2.5 (1.8 x sqrt(2)) as mentioned in the lecture slides in a real-system. (note that using Iterm on lecture slides is probably a mistake).</p:text>
    <p:extLst mod="1">
      <p:ext uri="{C676402C-5697-4E1C-873F-D02D1690AC5C}">
        <p15:threadingInfo xmlns:p15="http://schemas.microsoft.com/office/powerpoint/2012/main" timeZoneBias="-120"/>
      </p:ext>
    </p:extLst>
  </p:cm>
  <p:cm authorId="1" dt="2017-11-22T09:49:42.654" idx="3">
    <p:pos x="5439" y="2651"/>
    <p:text>However, here we have presumed worst case that there is no attenuation (no losses) and the problem has constant impedances (x´´ = x´ = x). Thus, we have the multiplier of 2 instead of 1.8.</p:text>
    <p:extLst>
      <p:ext uri="{C676402C-5697-4E1C-873F-D02D1690AC5C}">
        <p15:threadingInfo xmlns:p15="http://schemas.microsoft.com/office/powerpoint/2012/main" timeZoneBias="-120">
          <p15:parentCm authorId="1" idx="2"/>
        </p15:threadingInfo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8.png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png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46.png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0.png"/><Relationship Id="rId5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png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png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A4B3-27BB-4F5F-B356-2E6ED1F2059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E0F6-9815-42BA-AE0E-9C1E287A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17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5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21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68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99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56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09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50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39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51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6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73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5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5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6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81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20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22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5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9738" y="1712915"/>
            <a:ext cx="9018588" cy="3919537"/>
          </a:xfrm>
          <a:prstGeom prst="rect">
            <a:avLst/>
          </a:prstGeom>
          <a:solidFill>
            <a:srgbClr val="FF7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6" descr="aalto_TKK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22971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9127" y="1770063"/>
            <a:ext cx="84169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9125" y="3141665"/>
            <a:ext cx="6807200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88951" y="6308727"/>
            <a:ext cx="2195513" cy="176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C49B87FF-410C-4C72-89D3-535BAD079C0D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1" y="6245225"/>
            <a:ext cx="4016375" cy="476250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400" b="0" smtClean="0">
                <a:solidFill>
                  <a:srgbClr val="80808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8950"/>
            <a:ext cx="8650288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82740"/>
            <a:ext cx="8650288" cy="4294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32275" y="6237288"/>
            <a:ext cx="3398838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9401" y="6237288"/>
            <a:ext cx="536575" cy="127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9CAD9-EE78-478F-A825-D3843E008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6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2.wmf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3.wmf"/><Relationship Id="rId1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41.wmf"/><Relationship Id="rId5" Type="http://schemas.openxmlformats.org/officeDocument/2006/relationships/image" Target="../media/image38.png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0.wmf"/><Relationship Id="rId1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5.wmf"/><Relationship Id="rId5" Type="http://schemas.openxmlformats.org/officeDocument/2006/relationships/image" Target="../media/image38.png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9.wmf"/><Relationship Id="rId5" Type="http://schemas.openxmlformats.org/officeDocument/2006/relationships/image" Target="../media/image46.png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3.wmf"/><Relationship Id="rId5" Type="http://schemas.openxmlformats.org/officeDocument/2006/relationships/image" Target="../media/image46.png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6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2.wmf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5.png"/><Relationship Id="rId10" Type="http://schemas.openxmlformats.org/officeDocument/2006/relationships/image" Target="../media/image1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comments" Target="../comments/comment1.xml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png"/><Relationship Id="rId4" Type="http://schemas.openxmlformats.org/officeDocument/2006/relationships/image" Target="../media/image2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2.wmf"/><Relationship Id="rId18" Type="http://schemas.openxmlformats.org/officeDocument/2006/relationships/image" Target="../media/image24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23.wmf"/><Relationship Id="rId10" Type="http://schemas.openxmlformats.org/officeDocument/2006/relationships/image" Target="../media/image21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12" Type="http://schemas.openxmlformats.org/officeDocument/2006/relationships/comments" Target="../comments/commen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0.png"/><Relationship Id="rId5" Type="http://schemas.openxmlformats.org/officeDocument/2006/relationships/image" Target="../media/image26.wmf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Power systems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2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br>
              <a:rPr lang="en-US" dirty="0" smtClean="0"/>
            </a:br>
            <a:r>
              <a:rPr lang="en-US" sz="2400" b="0" dirty="0" smtClean="0"/>
              <a:t>Maximum peak force</a:t>
            </a:r>
            <a:endParaRPr lang="en-US" sz="2400" b="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44677"/>
              </p:ext>
            </p:extLst>
          </p:nvPr>
        </p:nvGraphicFramePr>
        <p:xfrm>
          <a:off x="692673" y="1627014"/>
          <a:ext cx="4928218" cy="448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50" name="Ekvation" r:id="rId4" imgW="2539800" imgH="228600" progId="Equation.3">
                  <p:embed/>
                </p:oleObj>
              </mc:Choice>
              <mc:Fallback>
                <p:oleObj name="Ekvation" r:id="rId4" imgW="25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73" y="1627014"/>
                        <a:ext cx="4928218" cy="448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251699"/>
              </p:ext>
            </p:extLst>
          </p:nvPr>
        </p:nvGraphicFramePr>
        <p:xfrm>
          <a:off x="663620" y="2812751"/>
          <a:ext cx="2575042" cy="701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51" name="Kaava" r:id="rId6" imgW="1384200" imgH="380880" progId="Equation.3">
                  <p:embed/>
                </p:oleObj>
              </mc:Choice>
              <mc:Fallback>
                <p:oleObj name="Kaava" r:id="rId6" imgW="1384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20" y="2812751"/>
                        <a:ext cx="2575042" cy="701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41914"/>
              </p:ext>
            </p:extLst>
          </p:nvPr>
        </p:nvGraphicFramePr>
        <p:xfrm>
          <a:off x="692150" y="3587750"/>
          <a:ext cx="2100610" cy="703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52" name="Ekvation" r:id="rId8" imgW="1054080" imgH="355320" progId="Equation.3">
                  <p:embed/>
                </p:oleObj>
              </mc:Choice>
              <mc:Fallback>
                <p:oleObj name="Ekvation" r:id="rId8" imgW="10540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3587750"/>
                        <a:ext cx="2100610" cy="703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864368"/>
              </p:ext>
            </p:extLst>
          </p:nvPr>
        </p:nvGraphicFramePr>
        <p:xfrm>
          <a:off x="593725" y="4521200"/>
          <a:ext cx="59070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53" name="Ekvation" r:id="rId10" imgW="2997000" imgH="431640" progId="Equation.3">
                  <p:embed/>
                </p:oleObj>
              </mc:Choice>
              <mc:Fallback>
                <p:oleObj name="Ekvation" r:id="rId10" imgW="299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4521200"/>
                        <a:ext cx="5907088" cy="8128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67639" y="3646095"/>
            <a:ext cx="2827145" cy="22408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04928" y="2455418"/>
            <a:ext cx="2160240" cy="89289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16496" y="2391032"/>
            <a:ext cx="3496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Max force is between lines S and T:</a:t>
            </a: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838" y="298385"/>
            <a:ext cx="3350619" cy="216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7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0552" y="4869160"/>
            <a:ext cx="7916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short circuit occurs in a 24-kV bus bar system. The phase current instantaneous values are </a:t>
            </a:r>
            <a:r>
              <a:rPr lang="en-US" i="1" dirty="0" err="1" smtClean="0"/>
              <a:t>i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30 kA, </a:t>
            </a:r>
            <a:r>
              <a:rPr lang="en-US" i="1" dirty="0" err="1" smtClean="0"/>
              <a:t>i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= 15 </a:t>
            </a:r>
            <a:r>
              <a:rPr lang="en-US" dirty="0"/>
              <a:t>kA and </a:t>
            </a:r>
            <a:r>
              <a:rPr lang="en-US" i="1" dirty="0" err="1" smtClean="0"/>
              <a:t>i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= 15 </a:t>
            </a:r>
            <a:r>
              <a:rPr lang="en-US" dirty="0"/>
              <a:t>kA.</a:t>
            </a: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1277572"/>
            <a:ext cx="4281425" cy="33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18879" y="2776283"/>
            <a:ext cx="10711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0.3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0552" y="5589240"/>
            <a:ext cx="4953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forces (per length) that affect each bus bar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</a:p>
          <a:p>
            <a:pPr marL="342900" indent="-342900">
              <a:spcAft>
                <a:spcPts val="0"/>
              </a:spcAft>
              <a:buFont typeface="+mj-lt"/>
              <a:buAutoNum type="alphaLcParenR"/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Upper system</a:t>
            </a:r>
          </a:p>
          <a:p>
            <a:pPr marL="342900" indent="-342900">
              <a:spcAft>
                <a:spcPts val="0"/>
              </a:spcAft>
              <a:buFont typeface="+mj-lt"/>
              <a:buAutoNum type="alphaLcParenR"/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Lower system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842" y="159549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6779" y="3615719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877851" y="3137318"/>
            <a:ext cx="4723221" cy="158782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81040" y="1243459"/>
            <a:ext cx="4723221" cy="158782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22" y="181016"/>
            <a:ext cx="8650288" cy="1079500"/>
          </a:xfrm>
        </p:spPr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dirty="0" smtClean="0"/>
              <a:t>a) forces per length in the upper system</a:t>
            </a:r>
            <a:endParaRPr lang="en-US" sz="2400" b="0" dirty="0"/>
          </a:p>
        </p:txBody>
      </p:sp>
      <p:sp>
        <p:nvSpPr>
          <p:cNvPr id="4" name="Rectangle 3"/>
          <p:cNvSpPr/>
          <p:nvPr/>
        </p:nvSpPr>
        <p:spPr>
          <a:xfrm>
            <a:off x="6321153" y="536100"/>
            <a:ext cx="3584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R</a:t>
            </a:r>
            <a:r>
              <a:rPr lang="en-US" dirty="0"/>
              <a:t>= 30 kA, </a:t>
            </a:r>
            <a:r>
              <a:rPr lang="en-US" dirty="0" err="1"/>
              <a:t>i</a:t>
            </a:r>
            <a:r>
              <a:rPr lang="en-US" baseline="-25000" dirty="0" err="1"/>
              <a:t>S</a:t>
            </a:r>
            <a:r>
              <a:rPr lang="en-US" dirty="0"/>
              <a:t>=15 kA and </a:t>
            </a:r>
            <a:r>
              <a:rPr lang="en-US" dirty="0" err="1"/>
              <a:t>i</a:t>
            </a:r>
            <a:r>
              <a:rPr lang="en-US" baseline="-25000" dirty="0" err="1"/>
              <a:t>T</a:t>
            </a:r>
            <a:r>
              <a:rPr lang="en-US" dirty="0"/>
              <a:t>=15 kA.</a:t>
            </a:r>
          </a:p>
        </p:txBody>
      </p:sp>
      <p:sp>
        <p:nvSpPr>
          <p:cNvPr id="3" name="Rectangle 2"/>
          <p:cNvSpPr/>
          <p:nvPr/>
        </p:nvSpPr>
        <p:spPr>
          <a:xfrm>
            <a:off x="6465168" y="1615600"/>
            <a:ext cx="10711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0.3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754582"/>
              </p:ext>
            </p:extLst>
          </p:nvPr>
        </p:nvGraphicFramePr>
        <p:xfrm>
          <a:off x="608079" y="1412776"/>
          <a:ext cx="4920985" cy="2729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0" name="Bitmap Image" r:id="rId4" imgW="4619048" imgH="2561905" progId="Paint.Picture">
                  <p:embed/>
                </p:oleObj>
              </mc:Choice>
              <mc:Fallback>
                <p:oleObj name="Bitmap Image" r:id="rId4" imgW="4619048" imgH="256190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79" y="1412776"/>
                        <a:ext cx="4920985" cy="2729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343906"/>
              </p:ext>
            </p:extLst>
          </p:nvPr>
        </p:nvGraphicFramePr>
        <p:xfrm>
          <a:off x="644525" y="4340225"/>
          <a:ext cx="501173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1" name="Ekvation" r:id="rId6" imgW="2577960" imgH="380880" progId="Equation.3">
                  <p:embed/>
                </p:oleObj>
              </mc:Choice>
              <mc:Fallback>
                <p:oleObj name="Ekvation" r:id="rId6" imgW="2577960" imgH="380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4340225"/>
                        <a:ext cx="5011738" cy="744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160095"/>
              </p:ext>
            </p:extLst>
          </p:nvPr>
        </p:nvGraphicFramePr>
        <p:xfrm>
          <a:off x="641350" y="5206509"/>
          <a:ext cx="4743698" cy="67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2" name="Ekvation" r:id="rId8" imgW="2717640" imgH="380880" progId="Equation.3">
                  <p:embed/>
                </p:oleObj>
              </mc:Choice>
              <mc:Fallback>
                <p:oleObj name="Ekvation" r:id="rId8" imgW="2717640" imgH="380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5206509"/>
                        <a:ext cx="4743698" cy="670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847219"/>
              </p:ext>
            </p:extLst>
          </p:nvPr>
        </p:nvGraphicFramePr>
        <p:xfrm>
          <a:off x="738371" y="6080656"/>
          <a:ext cx="4358645" cy="66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3" name="Ekvation" r:id="rId10" imgW="2527200" imgH="380880" progId="Equation.3">
                  <p:embed/>
                </p:oleObj>
              </mc:Choice>
              <mc:Fallback>
                <p:oleObj name="Ekvation" r:id="rId10" imgW="2527200" imgH="380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71" y="6080656"/>
                        <a:ext cx="4358645" cy="660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127708"/>
              </p:ext>
            </p:extLst>
          </p:nvPr>
        </p:nvGraphicFramePr>
        <p:xfrm>
          <a:off x="6681192" y="3541334"/>
          <a:ext cx="20240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4" name="Ekvation" r:id="rId12" imgW="1015920" imgH="355320" progId="Equation.3">
                  <p:embed/>
                </p:oleObj>
              </mc:Choice>
              <mc:Fallback>
                <p:oleObj name="Ekvation" r:id="rId12" imgW="10159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192" y="3541334"/>
                        <a:ext cx="2024062" cy="7048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88167" y="2492896"/>
            <a:ext cx="2160240" cy="89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22" y="181016"/>
            <a:ext cx="8650288" cy="1079500"/>
          </a:xfrm>
        </p:spPr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dirty="0" smtClean="0"/>
              <a:t>a) forces per length in the upper system</a:t>
            </a:r>
            <a:endParaRPr lang="en-US" sz="2400" b="0" dirty="0"/>
          </a:p>
        </p:txBody>
      </p:sp>
      <p:sp>
        <p:nvSpPr>
          <p:cNvPr id="3" name="Rectangle 2"/>
          <p:cNvSpPr/>
          <p:nvPr/>
        </p:nvSpPr>
        <p:spPr>
          <a:xfrm>
            <a:off x="6465168" y="1615600"/>
            <a:ext cx="95571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=0.3 m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8079" y="1412776"/>
          <a:ext cx="4920985" cy="2729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1" name="Bitmap Image" r:id="rId4" imgW="4619048" imgH="2561905" progId="Paint.Picture">
                  <p:embed/>
                </p:oleObj>
              </mc:Choice>
              <mc:Fallback>
                <p:oleObj name="Bitmap Image" r:id="rId4" imgW="4619048" imgH="25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79" y="1412776"/>
                        <a:ext cx="4920985" cy="2729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4568" y="4437112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43737"/>
              </p:ext>
            </p:extLst>
          </p:nvPr>
        </p:nvGraphicFramePr>
        <p:xfrm>
          <a:off x="1097520" y="4312644"/>
          <a:ext cx="4140957" cy="736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2" name="Ekvation" r:id="rId6" imgW="2450880" imgH="431640" progId="Equation.3">
                  <p:embed/>
                </p:oleObj>
              </mc:Choice>
              <mc:Fallback>
                <p:oleObj name="Ekvation" r:id="rId6" imgW="24508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520" y="4312644"/>
                        <a:ext cx="4140957" cy="73621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444704"/>
              </p:ext>
            </p:extLst>
          </p:nvPr>
        </p:nvGraphicFramePr>
        <p:xfrm>
          <a:off x="1097520" y="5189538"/>
          <a:ext cx="4143512" cy="687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3" name="Ekvation" r:id="rId8" imgW="2616120" imgH="431640" progId="Equation.3">
                  <p:embed/>
                </p:oleObj>
              </mc:Choice>
              <mc:Fallback>
                <p:oleObj name="Ekvation" r:id="rId8" imgW="26161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520" y="5189538"/>
                        <a:ext cx="4143512" cy="68773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20484"/>
              </p:ext>
            </p:extLst>
          </p:nvPr>
        </p:nvGraphicFramePr>
        <p:xfrm>
          <a:off x="1097520" y="5989567"/>
          <a:ext cx="4140957" cy="759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4" name="Ekvation" r:id="rId10" imgW="2374560" imgH="431640" progId="Equation.3">
                  <p:embed/>
                </p:oleObj>
              </mc:Choice>
              <mc:Fallback>
                <p:oleObj name="Ekvation" r:id="rId10" imgW="23745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520" y="5989567"/>
                        <a:ext cx="4140957" cy="75901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80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22" y="181016"/>
            <a:ext cx="8650288" cy="1079500"/>
          </a:xfrm>
        </p:spPr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dirty="0"/>
              <a:t>b</a:t>
            </a:r>
            <a:r>
              <a:rPr lang="en-US" sz="2400" b="0" dirty="0" smtClean="0"/>
              <a:t>) forces per length in the lower system</a:t>
            </a:r>
            <a:endParaRPr lang="en-US" sz="2400" b="0" dirty="0"/>
          </a:p>
        </p:txBody>
      </p:sp>
      <p:sp>
        <p:nvSpPr>
          <p:cNvPr id="4" name="Rectangle 3"/>
          <p:cNvSpPr/>
          <p:nvPr/>
        </p:nvSpPr>
        <p:spPr>
          <a:xfrm>
            <a:off x="6321153" y="536100"/>
            <a:ext cx="3584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 smtClean="0"/>
              <a:t>i</a:t>
            </a:r>
            <a:r>
              <a:rPr lang="en-US" baseline="-25000" dirty="0" err="1" smtClean="0"/>
              <a:t>R</a:t>
            </a:r>
            <a:r>
              <a:rPr lang="en-US" dirty="0"/>
              <a:t>= 30 kA, </a:t>
            </a:r>
            <a:r>
              <a:rPr lang="en-US" i="1" dirty="0" err="1"/>
              <a:t>i</a:t>
            </a:r>
            <a:r>
              <a:rPr lang="en-US" baseline="-25000" dirty="0" err="1"/>
              <a:t>S</a:t>
            </a:r>
            <a:r>
              <a:rPr lang="en-US" dirty="0"/>
              <a:t>=15 kA and </a:t>
            </a:r>
            <a:r>
              <a:rPr lang="en-US" i="1" dirty="0" err="1"/>
              <a:t>i</a:t>
            </a:r>
            <a:r>
              <a:rPr lang="en-US" baseline="-25000" dirty="0" err="1" smtClean="0"/>
              <a:t>T</a:t>
            </a:r>
            <a:r>
              <a:rPr lang="en-US" dirty="0" smtClean="0"/>
              <a:t>=15 </a:t>
            </a:r>
            <a:r>
              <a:rPr lang="en-US" dirty="0"/>
              <a:t>kA.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0236"/>
              </p:ext>
            </p:extLst>
          </p:nvPr>
        </p:nvGraphicFramePr>
        <p:xfrm>
          <a:off x="488504" y="1416089"/>
          <a:ext cx="3010559" cy="2449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98" name="Bitmap Image" r:id="rId4" imgW="2657846" imgH="2161905" progId="Paint.Picture">
                  <p:embed/>
                </p:oleObj>
              </mc:Choice>
              <mc:Fallback>
                <p:oleObj name="Bitmap Image" r:id="rId4" imgW="2657846" imgH="216190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504" y="1416089"/>
                        <a:ext cx="3010559" cy="2449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H="1">
            <a:off x="1064568" y="2204864"/>
            <a:ext cx="504056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913725" y="23310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53181" y="2204864"/>
            <a:ext cx="435584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047043" y="230139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1279643" y="3421040"/>
            <a:ext cx="847054" cy="68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609204" y="340610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673136"/>
              </p:ext>
            </p:extLst>
          </p:nvPr>
        </p:nvGraphicFramePr>
        <p:xfrm>
          <a:off x="4356100" y="1399745"/>
          <a:ext cx="4875657" cy="727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99" name="Ekvation" r:id="rId6" imgW="2577960" imgH="380880" progId="Equation.3">
                  <p:embed/>
                </p:oleObj>
              </mc:Choice>
              <mc:Fallback>
                <p:oleObj name="Ekvation" r:id="rId6" imgW="2577960" imgH="380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399745"/>
                        <a:ext cx="4875657" cy="727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8974"/>
              </p:ext>
            </p:extLst>
          </p:nvPr>
        </p:nvGraphicFramePr>
        <p:xfrm>
          <a:off x="3897313" y="2317750"/>
          <a:ext cx="53498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00" name="Ekvation" r:id="rId8" imgW="2603160" imgH="380880" progId="Equation.3">
                  <p:embed/>
                </p:oleObj>
              </mc:Choice>
              <mc:Fallback>
                <p:oleObj name="Ekvation" r:id="rId8" imgW="2603160" imgH="380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2317750"/>
                        <a:ext cx="5349875" cy="78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94926"/>
              </p:ext>
            </p:extLst>
          </p:nvPr>
        </p:nvGraphicFramePr>
        <p:xfrm>
          <a:off x="4257675" y="3235324"/>
          <a:ext cx="4813439" cy="72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01" name="Ekvation" r:id="rId10" imgW="2539800" imgH="380880" progId="Equation.3">
                  <p:embed/>
                </p:oleObj>
              </mc:Choice>
              <mc:Fallback>
                <p:oleObj name="Ekvation" r:id="rId10" imgW="2539800" imgH="3808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3235324"/>
                        <a:ext cx="4813439" cy="7273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556176" y="1432857"/>
            <a:ext cx="95571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=0.3 m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Isosceles Triangle 34"/>
          <p:cNvSpPr/>
          <p:nvPr/>
        </p:nvSpPr>
        <p:spPr bwMode="auto">
          <a:xfrm>
            <a:off x="412925" y="4616020"/>
            <a:ext cx="1935804" cy="1570697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9654" y="494242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875465" y="498305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212791" y="614713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9" name="Arc 38"/>
          <p:cNvSpPr/>
          <p:nvPr/>
        </p:nvSpPr>
        <p:spPr bwMode="auto">
          <a:xfrm>
            <a:off x="355330" y="5921848"/>
            <a:ext cx="451715" cy="494153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9983" y="5709461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 deg.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4376936" y="4616020"/>
            <a:ext cx="792088" cy="9123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4376936" y="4437112"/>
            <a:ext cx="0" cy="22541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796901" y="4100180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 = 0 </a:t>
            </a:r>
            <a:r>
              <a:rPr lang="en-US" dirty="0" err="1" smtClean="0"/>
              <a:t>deg</a:t>
            </a:r>
            <a:endParaRPr lang="en-US" dirty="0"/>
          </a:p>
        </p:txBody>
      </p:sp>
      <p:sp>
        <p:nvSpPr>
          <p:cNvPr id="50" name="Arc 49"/>
          <p:cNvSpPr/>
          <p:nvPr/>
        </p:nvSpPr>
        <p:spPr bwMode="auto">
          <a:xfrm>
            <a:off x="4151077" y="5009534"/>
            <a:ext cx="451715" cy="494153"/>
          </a:xfrm>
          <a:prstGeom prst="arc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76934" y="4684566"/>
            <a:ext cx="9637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-30deg.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222252"/>
              </p:ext>
            </p:extLst>
          </p:nvPr>
        </p:nvGraphicFramePr>
        <p:xfrm>
          <a:off x="5211188" y="4486439"/>
          <a:ext cx="487526" cy="351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02" name="Kaava" r:id="rId12" imgW="266400" imgH="190440" progId="Equation.3">
                  <p:embed/>
                </p:oleObj>
              </mc:Choice>
              <mc:Fallback>
                <p:oleObj name="Kaava" r:id="rId12" imgW="266400" imgH="1904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188" y="4486439"/>
                        <a:ext cx="487526" cy="351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Curved Right Arrow 53"/>
          <p:cNvSpPr/>
          <p:nvPr/>
        </p:nvSpPr>
        <p:spPr bwMode="auto">
          <a:xfrm rot="20434666">
            <a:off x="3656549" y="5118379"/>
            <a:ext cx="731520" cy="121615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4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/>
      <p:bldP spid="39" grpId="0" animBg="1"/>
      <p:bldP spid="40" grpId="0"/>
      <p:bldP spid="47" grpId="0"/>
      <p:bldP spid="50" grpId="0" animBg="1"/>
      <p:bldP spid="51" grpId="0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22" y="181016"/>
            <a:ext cx="8650288" cy="1079500"/>
          </a:xfrm>
        </p:spPr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dirty="0"/>
              <a:t>b</a:t>
            </a:r>
            <a:r>
              <a:rPr lang="en-US" sz="2400" b="0" dirty="0" smtClean="0"/>
              <a:t>) forces per length in the lower system</a:t>
            </a:r>
            <a:endParaRPr lang="en-US" sz="2400" b="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4568" y="4437112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8504" y="1416089"/>
          <a:ext cx="3010559" cy="2449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46" name="Bitmap Image" r:id="rId4" imgW="2657846" imgH="2161905" progId="Paint.Picture">
                  <p:embed/>
                </p:oleObj>
              </mc:Choice>
              <mc:Fallback>
                <p:oleObj name="Bitmap Image" r:id="rId4" imgW="2657846" imgH="21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504" y="1416089"/>
                        <a:ext cx="3010559" cy="2449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H="1">
            <a:off x="1064568" y="2204864"/>
            <a:ext cx="504056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913725" y="23310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853181" y="2204864"/>
            <a:ext cx="435584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047043" y="230139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1279643" y="3421040"/>
            <a:ext cx="847054" cy="68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609204" y="340610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35801"/>
              </p:ext>
            </p:extLst>
          </p:nvPr>
        </p:nvGraphicFramePr>
        <p:xfrm>
          <a:off x="923416" y="4118384"/>
          <a:ext cx="5037696" cy="69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47" name="Ekvation" r:id="rId6" imgW="3124080" imgH="431640" progId="Equation.3">
                  <p:embed/>
                </p:oleObj>
              </mc:Choice>
              <mc:Fallback>
                <p:oleObj name="Ekvation" r:id="rId6" imgW="3124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416" y="4118384"/>
                        <a:ext cx="5037696" cy="6996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686061"/>
              </p:ext>
            </p:extLst>
          </p:nvPr>
        </p:nvGraphicFramePr>
        <p:xfrm>
          <a:off x="923416" y="5023494"/>
          <a:ext cx="5095042" cy="699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48" name="Ekvation" r:id="rId8" imgW="3174840" imgH="431640" progId="Equation.3">
                  <p:embed/>
                </p:oleObj>
              </mc:Choice>
              <mc:Fallback>
                <p:oleObj name="Ekvation" r:id="rId8" imgW="317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416" y="5023494"/>
                        <a:ext cx="5095042" cy="69918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056059"/>
              </p:ext>
            </p:extLst>
          </p:nvPr>
        </p:nvGraphicFramePr>
        <p:xfrm>
          <a:off x="923416" y="5872162"/>
          <a:ext cx="5095041" cy="685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49" name="Ekvation" r:id="rId10" imgW="3238200" imgH="431640" progId="Equation.3">
                  <p:embed/>
                </p:oleObj>
              </mc:Choice>
              <mc:Fallback>
                <p:oleObj name="Ekvation" r:id="rId10" imgW="323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416" y="5872162"/>
                        <a:ext cx="5095041" cy="68553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25208" y="4324241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Directly up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25208" y="5153947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Directly down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20772" y="5983653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Directly down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153093" y="1849120"/>
            <a:ext cx="438207" cy="8004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797732" y="1790700"/>
            <a:ext cx="97815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210deg.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583843"/>
              </p:ext>
            </p:extLst>
          </p:nvPr>
        </p:nvGraphicFramePr>
        <p:xfrm>
          <a:off x="6359525" y="1790700"/>
          <a:ext cx="4635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50" name="Kaava" r:id="rId12" imgW="253800" imgH="190440" progId="Equation.3">
                  <p:embed/>
                </p:oleObj>
              </mc:Choice>
              <mc:Fallback>
                <p:oleObj name="Kaava" r:id="rId12" imgW="253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1790700"/>
                        <a:ext cx="463550" cy="352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 flipH="1">
            <a:off x="6081684" y="2640268"/>
            <a:ext cx="509617" cy="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534923" y="2700365"/>
            <a:ext cx="88036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90deg.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555316"/>
              </p:ext>
            </p:extLst>
          </p:nvPr>
        </p:nvGraphicFramePr>
        <p:xfrm>
          <a:off x="6081684" y="2674466"/>
          <a:ext cx="4635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51" name="Kaava" r:id="rId14" imgW="253800" imgH="190440" progId="Equation.3">
                  <p:embed/>
                </p:oleObj>
              </mc:Choice>
              <mc:Fallback>
                <p:oleObj name="Kaava" r:id="rId14" imgW="253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684" y="2674466"/>
                        <a:ext cx="463550" cy="350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 flipH="1">
            <a:off x="6111523" y="1849120"/>
            <a:ext cx="41569" cy="8216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612612"/>
              </p:ext>
            </p:extLst>
          </p:nvPr>
        </p:nvGraphicFramePr>
        <p:xfrm>
          <a:off x="5595880" y="2064984"/>
          <a:ext cx="371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52" name="Kaava" r:id="rId16" imgW="203040" imgH="190440" progId="Equation.3">
                  <p:embed/>
                </p:oleObj>
              </mc:Choice>
              <mc:Fallback>
                <p:oleObj name="Kaava" r:id="rId16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880" y="2064984"/>
                        <a:ext cx="371475" cy="3524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 flipV="1">
            <a:off x="8748217" y="1352761"/>
            <a:ext cx="0" cy="22541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168182" y="1015829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 = 0 </a:t>
            </a:r>
            <a:r>
              <a:rPr lang="en-US" dirty="0" err="1" smtClean="0"/>
              <a:t>deg</a:t>
            </a:r>
            <a:endParaRPr lang="en-US" dirty="0"/>
          </a:p>
        </p:txBody>
      </p:sp>
      <p:sp>
        <p:nvSpPr>
          <p:cNvPr id="29" name="Curved Right Arrow 28"/>
          <p:cNvSpPr/>
          <p:nvPr/>
        </p:nvSpPr>
        <p:spPr bwMode="auto">
          <a:xfrm rot="20434666">
            <a:off x="8027830" y="2034028"/>
            <a:ext cx="731520" cy="121615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4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7" grpId="0"/>
      <p:bldP spid="28" grpId="0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0592" y="1988840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Two identical transformers each have a nominal or no-load ratio of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33/11 kV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a reactance of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referred to the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11-kV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side; resistance may be neglected. The transformers operate in parallel and supply a load of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 MVA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0.8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p.f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lagging.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current taken by each transformer  when they operate five tap steps apart (each step is 1.25 per cent of the nominal voltage).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 bwMode="auto">
          <a:xfrm>
            <a:off x="6366892" y="2067393"/>
            <a:ext cx="1394420" cy="5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</a:t>
            </a:r>
            <a:br>
              <a:rPr lang="en-US" dirty="0" smtClean="0"/>
            </a:br>
            <a:r>
              <a:rPr lang="en-US" sz="2000" b="0" dirty="0" smtClean="0"/>
              <a:t>Current by each transformer</a:t>
            </a:r>
            <a:endParaRPr lang="en-US" sz="2000" b="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086319"/>
              </p:ext>
            </p:extLst>
          </p:nvPr>
        </p:nvGraphicFramePr>
        <p:xfrm>
          <a:off x="1064568" y="2307180"/>
          <a:ext cx="2913547" cy="734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3" name="Kaava" r:id="rId4" imgW="1714320" imgH="431640" progId="Equation.3">
                  <p:embed/>
                </p:oleObj>
              </mc:Choice>
              <mc:Fallback>
                <p:oleObj name="Kaava" r:id="rId4" imgW="171432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568" y="2307180"/>
                        <a:ext cx="2913547" cy="734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00844"/>
              </p:ext>
            </p:extLst>
          </p:nvPr>
        </p:nvGraphicFramePr>
        <p:xfrm>
          <a:off x="1064569" y="3156717"/>
          <a:ext cx="3202580" cy="646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4" name="Ekvation" r:id="rId6" imgW="2070000" imgH="419040" progId="Equation.3">
                  <p:embed/>
                </p:oleObj>
              </mc:Choice>
              <mc:Fallback>
                <p:oleObj name="Ekvation" r:id="rId6" imgW="20700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569" y="3156717"/>
                        <a:ext cx="3202580" cy="6466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354751"/>
              </p:ext>
            </p:extLst>
          </p:nvPr>
        </p:nvGraphicFramePr>
        <p:xfrm>
          <a:off x="1068388" y="4375150"/>
          <a:ext cx="33559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5" name="Kaava" r:id="rId8" imgW="1625400" imgH="380880" progId="Equation.3">
                  <p:embed/>
                </p:oleObj>
              </mc:Choice>
              <mc:Fallback>
                <p:oleObj name="Kaava" r:id="rId8" imgW="1625400" imgH="380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375150"/>
                        <a:ext cx="3355975" cy="781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029521"/>
              </p:ext>
            </p:extLst>
          </p:nvPr>
        </p:nvGraphicFramePr>
        <p:xfrm>
          <a:off x="977900" y="5851525"/>
          <a:ext cx="55832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6" name="Kaava" r:id="rId10" imgW="2831760" imgH="419040" progId="Equation.3">
                  <p:embed/>
                </p:oleObj>
              </mc:Choice>
              <mc:Fallback>
                <p:oleObj name="Kaava" r:id="rId10" imgW="283176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851525"/>
                        <a:ext cx="5583238" cy="820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2224" y="1888041"/>
            <a:ext cx="4305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select load side as a base reference: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5113" y="4005064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Transformer reactance in per unit: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622318" y="2420469"/>
            <a:ext cx="936104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LOAD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761312" y="1581248"/>
            <a:ext cx="0" cy="491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366892" y="858777"/>
            <a:ext cx="13944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8251463" y="1056247"/>
            <a:ext cx="660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33/</a:t>
            </a:r>
          </a:p>
          <a:p>
            <a:r>
              <a:rPr lang="en-US" dirty="0" smtClean="0"/>
              <a:t>11kV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79546" y="2992715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9 MVA, cos </a:t>
            </a:r>
            <a:r>
              <a:rPr lang="el-GR" dirty="0" smtClean="0"/>
              <a:t>φ</a:t>
            </a:r>
            <a:r>
              <a:rPr lang="fi-FI" dirty="0" smtClean="0"/>
              <a:t> = 0.8</a:t>
            </a:r>
            <a:r>
              <a:rPr lang="fi-FI" sz="1400" dirty="0" smtClean="0"/>
              <a:t>ind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7039305" y="488950"/>
            <a:ext cx="1927" cy="369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770240" y="122694"/>
            <a:ext cx="585574" cy="394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Grid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6536" y="5358251"/>
            <a:ext cx="270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 current in per unit: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 flipV="1">
            <a:off x="7039305" y="2072707"/>
            <a:ext cx="0" cy="347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7568501" y="1079160"/>
            <a:ext cx="385622" cy="3600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568501" y="1226263"/>
            <a:ext cx="38562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" name="Straight Connector 5"/>
          <p:cNvCxnSpPr>
            <a:endCxn id="26" idx="0"/>
          </p:cNvCxnSpPr>
          <p:nvPr/>
        </p:nvCxnSpPr>
        <p:spPr bwMode="auto">
          <a:xfrm>
            <a:off x="7761312" y="861837"/>
            <a:ext cx="0" cy="2173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6366892" y="1575934"/>
            <a:ext cx="0" cy="491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6174081" y="1073846"/>
            <a:ext cx="385622" cy="3600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174081" y="1220949"/>
            <a:ext cx="385622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6" name="Straight Connector 35"/>
          <p:cNvCxnSpPr>
            <a:endCxn id="34" idx="0"/>
          </p:cNvCxnSpPr>
          <p:nvPr/>
        </p:nvCxnSpPr>
        <p:spPr bwMode="auto">
          <a:xfrm>
            <a:off x="6366892" y="856523"/>
            <a:ext cx="0" cy="2173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707024" y="116224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</a:t>
            </a:r>
            <a:endParaRPr lang="fi-FI" dirty="0"/>
          </a:p>
        </p:txBody>
      </p:sp>
      <p:sp>
        <p:nvSpPr>
          <p:cNvPr id="47" name="TextBox 46"/>
          <p:cNvSpPr txBox="1"/>
          <p:nvPr/>
        </p:nvSpPr>
        <p:spPr>
          <a:xfrm>
            <a:off x="7962640" y="115232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B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783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 animBg="1"/>
      <p:bldP spid="37" grpId="0"/>
      <p:bldP spid="38" grpId="0"/>
      <p:bldP spid="43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</a:t>
            </a:r>
            <a:br>
              <a:rPr lang="en-US" dirty="0" smtClean="0"/>
            </a:br>
            <a:r>
              <a:rPr lang="en-US" sz="2000" b="0" dirty="0" smtClean="0"/>
              <a:t>Current by each transformer</a:t>
            </a:r>
            <a:endParaRPr lang="en-US" sz="20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70452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grpSp>
        <p:nvGrpSpPr>
          <p:cNvPr id="29" name="Group 28"/>
          <p:cNvGrpSpPr/>
          <p:nvPr/>
        </p:nvGrpSpPr>
        <p:grpSpPr>
          <a:xfrm>
            <a:off x="5889104" y="2636912"/>
            <a:ext cx="3618196" cy="2603099"/>
            <a:chOff x="5214638" y="3309150"/>
            <a:chExt cx="3618196" cy="2603099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5243884" y="4221088"/>
              <a:ext cx="29523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7165608" y="4113076"/>
              <a:ext cx="504056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16200000">
              <a:off x="6233928" y="4046278"/>
              <a:ext cx="385622" cy="3600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V="1">
              <a:off x="5675932" y="3645024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5675932" y="3645024"/>
              <a:ext cx="2304256" cy="66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7980188" y="3651666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6706571" y="3531538"/>
              <a:ext cx="504056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flipV="1">
              <a:off x="8196212" y="4029657"/>
              <a:ext cx="202119" cy="1846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8449666" y="4221088"/>
              <a:ext cx="2790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flipH="1">
              <a:off x="8724822" y="4221088"/>
              <a:ext cx="3888" cy="163043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 rot="16200000">
              <a:off x="8472794" y="5322842"/>
              <a:ext cx="504056" cy="21602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16200000">
              <a:off x="8472794" y="4638888"/>
              <a:ext cx="504056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flipH="1">
              <a:off x="5243884" y="5851525"/>
              <a:ext cx="348093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531916" y="4221088"/>
              <a:ext cx="0" cy="16304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8127305" y="4221088"/>
              <a:ext cx="0" cy="16304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5557699" y="4871229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U1</a:t>
              </a:r>
              <a:endParaRPr lang="fi-FI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586953" y="4897181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U2</a:t>
              </a:r>
              <a:endParaRPr lang="fi-FI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05712" y="3309150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Ta</a:t>
              </a:r>
              <a:endParaRPr lang="fi-FI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33635" y="3880712"/>
              <a:ext cx="457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Tb</a:t>
              </a:r>
              <a:endParaRPr lang="fi-FI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181319" y="4402316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fi-FI" dirty="0" smtClean="0"/>
                <a:t>U</a:t>
              </a:r>
              <a:endParaRPr lang="fi-FI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75530" y="3834065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+</a:t>
              </a:r>
              <a:endParaRPr lang="fi-FI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78405" y="3848819"/>
              <a:ext cx="271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-</a:t>
              </a:r>
              <a:endParaRPr lang="fi-FI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39996" y="5542917"/>
              <a:ext cx="271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-</a:t>
              </a:r>
              <a:endParaRPr lang="fi-FI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14638" y="4170318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+</a:t>
              </a:r>
              <a:endParaRPr lang="fi-FI" dirty="0"/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>
              <a:off x="8125738" y="4221088"/>
              <a:ext cx="0" cy="16304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7833818" y="5542917"/>
              <a:ext cx="271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-</a:t>
              </a:r>
              <a:endParaRPr lang="fi-FI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808460" y="4170318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+</a:t>
              </a:r>
              <a:endParaRPr lang="fi-FI" dirty="0"/>
            </a:p>
          </p:txBody>
        </p:sp>
        <p:sp>
          <p:nvSpPr>
            <p:cNvPr id="69" name="Freeform 68"/>
            <p:cNvSpPr/>
            <p:nvPr/>
          </p:nvSpPr>
          <p:spPr bwMode="auto">
            <a:xfrm>
              <a:off x="6846845" y="3823275"/>
              <a:ext cx="481294" cy="234396"/>
            </a:xfrm>
            <a:custGeom>
              <a:avLst/>
              <a:gdLst>
                <a:gd name="connsiteX0" fmla="*/ 0 w 481294"/>
                <a:gd name="connsiteY0" fmla="*/ 215999 h 234396"/>
                <a:gd name="connsiteX1" fmla="*/ 440574 w 481294"/>
                <a:gd name="connsiteY1" fmla="*/ 215999 h 234396"/>
                <a:gd name="connsiteX2" fmla="*/ 415636 w 481294"/>
                <a:gd name="connsiteY2" fmla="*/ 24807 h 234396"/>
                <a:gd name="connsiteX3" fmla="*/ 33251 w 481294"/>
                <a:gd name="connsiteY3" fmla="*/ 8181 h 23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1294" h="234396">
                  <a:moveTo>
                    <a:pt x="0" y="215999"/>
                  </a:moveTo>
                  <a:cubicBezTo>
                    <a:pt x="185650" y="231931"/>
                    <a:pt x="371301" y="247864"/>
                    <a:pt x="440574" y="215999"/>
                  </a:cubicBezTo>
                  <a:cubicBezTo>
                    <a:pt x="509847" y="184134"/>
                    <a:pt x="483523" y="59443"/>
                    <a:pt x="415636" y="24807"/>
                  </a:cubicBezTo>
                  <a:cubicBezTo>
                    <a:pt x="347749" y="-9829"/>
                    <a:pt x="190500" y="-824"/>
                    <a:pt x="33251" y="8181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89587" y="3719987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sz="1100" dirty="0" err="1" smtClean="0"/>
                <a:t>circ</a:t>
              </a:r>
              <a:endParaRPr lang="fi-FI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394881" y="2070425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circuit</a:t>
            </a:r>
            <a:endParaRPr lang="fi-FI" dirty="0"/>
          </a:p>
        </p:txBody>
      </p:sp>
      <p:sp>
        <p:nvSpPr>
          <p:cNvPr id="8" name="TextBox 7"/>
          <p:cNvSpPr txBox="1"/>
          <p:nvPr/>
        </p:nvSpPr>
        <p:spPr>
          <a:xfrm>
            <a:off x="200471" y="1854893"/>
            <a:ext cx="56803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approximate solution is to use this equivalent circuit, where </a:t>
            </a:r>
            <a:r>
              <a:rPr lang="el-GR" dirty="0" smtClean="0"/>
              <a:t>Δ</a:t>
            </a:r>
            <a:r>
              <a:rPr lang="en-US" dirty="0" smtClean="0"/>
              <a:t>U is the regulating transformer to accommodate the voltage tap change in the second transformer. This voltage creates a circulating current </a:t>
            </a:r>
            <a:r>
              <a:rPr lang="en-US" dirty="0" err="1" smtClean="0"/>
              <a:t>I</a:t>
            </a:r>
            <a:r>
              <a:rPr lang="en-US" sz="1200" dirty="0" err="1" smtClean="0"/>
              <a:t>circ</a:t>
            </a:r>
            <a:r>
              <a:rPr lang="en-US" sz="1200" dirty="0" smtClean="0"/>
              <a:t> 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With switch </a:t>
            </a:r>
            <a:r>
              <a:rPr lang="en-US" b="1" i="1" dirty="0" smtClean="0"/>
              <a:t>S</a:t>
            </a:r>
            <a:r>
              <a:rPr lang="en-US" dirty="0" smtClean="0"/>
              <a:t> closed, only a very small fraction of that current goes through the load impedance, because it is much larger than the transformers impedance, then superposition principle is applied to </a:t>
            </a:r>
            <a:r>
              <a:rPr lang="el-GR" dirty="0"/>
              <a:t>Δ</a:t>
            </a:r>
            <a:r>
              <a:rPr lang="en-US" dirty="0" smtClean="0"/>
              <a:t>U and the source voltage. With </a:t>
            </a:r>
            <a:r>
              <a:rPr lang="el-GR" dirty="0"/>
              <a:t>Δ</a:t>
            </a:r>
            <a:r>
              <a:rPr lang="en-US" dirty="0" smtClean="0"/>
              <a:t>U short-circuited, the current in each path is half the load current. Then we just need to superimpose the circulating current.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8812461" y="301797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49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</a:t>
            </a:r>
            <a:br>
              <a:rPr lang="en-US" dirty="0" smtClean="0"/>
            </a:br>
            <a:r>
              <a:rPr lang="en-US" sz="2000" b="0" dirty="0" smtClean="0"/>
              <a:t>Current by each transformer, when 5 voltage taps of 1.25%</a:t>
            </a:r>
            <a:endParaRPr lang="en-US" sz="2000" b="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277661"/>
              </p:ext>
            </p:extLst>
          </p:nvPr>
        </p:nvGraphicFramePr>
        <p:xfrm>
          <a:off x="1257300" y="2262188"/>
          <a:ext cx="46180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7" name="Kaava" r:id="rId4" imgW="2438280" imgH="380880" progId="Equation.3">
                  <p:embed/>
                </p:oleObj>
              </mc:Choice>
              <mc:Fallback>
                <p:oleObj name="Kaava" r:id="rId4" imgW="2438280" imgH="3808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262188"/>
                        <a:ext cx="4618038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4312"/>
              </p:ext>
            </p:extLst>
          </p:nvPr>
        </p:nvGraphicFramePr>
        <p:xfrm>
          <a:off x="903288" y="2974975"/>
          <a:ext cx="560705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8" name="Kaava" r:id="rId6" imgW="2997000" imgH="634680" progId="Equation.3">
                  <p:embed/>
                </p:oleObj>
              </mc:Choice>
              <mc:Fallback>
                <p:oleObj name="Kaava" r:id="rId6" imgW="2997000" imgH="634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2974975"/>
                        <a:ext cx="5607050" cy="119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073351"/>
              </p:ext>
            </p:extLst>
          </p:nvPr>
        </p:nvGraphicFramePr>
        <p:xfrm>
          <a:off x="1135547" y="4716924"/>
          <a:ext cx="34210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9" name="Kaava" r:id="rId8" imgW="1434960" imgH="215640" progId="Equation.3">
                  <p:embed/>
                </p:oleObj>
              </mc:Choice>
              <mc:Fallback>
                <p:oleObj name="Kaava" r:id="rId8" imgW="14349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547" y="4716924"/>
                        <a:ext cx="3421062" cy="508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067791"/>
              </p:ext>
            </p:extLst>
          </p:nvPr>
        </p:nvGraphicFramePr>
        <p:xfrm>
          <a:off x="1116013" y="5516563"/>
          <a:ext cx="58166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60" name="Ekvation" r:id="rId10" imgW="2489040" imgH="393480" progId="Equation.3">
                  <p:embed/>
                </p:oleObj>
              </mc:Choice>
              <mc:Fallback>
                <p:oleObj name="Ekvation" r:id="rId10" imgW="24890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516563"/>
                        <a:ext cx="5816600" cy="9128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19125" y="1540115"/>
            <a:ext cx="764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difference due to tap setting creates a current circulating through </a:t>
            </a:r>
          </a:p>
          <a:p>
            <a:r>
              <a:rPr lang="en-US" dirty="0" smtClean="0"/>
              <a:t>the parallel transformers: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952184" y="4443142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628148" y="3423281"/>
            <a:ext cx="648072" cy="52840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Xt</a:t>
            </a:r>
            <a:r>
              <a:rPr kumimoji="0" lang="en-US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181342" y="4790904"/>
            <a:ext cx="936104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LOAD</a:t>
            </a:r>
          </a:p>
        </p:txBody>
      </p:sp>
      <p:cxnSp>
        <p:nvCxnSpPr>
          <p:cNvPr id="13" name="Straight Connector 12"/>
          <p:cNvCxnSpPr>
            <a:stCxn id="10" idx="2"/>
          </p:cNvCxnSpPr>
          <p:nvPr/>
        </p:nvCxnSpPr>
        <p:spPr bwMode="auto">
          <a:xfrm>
            <a:off x="6952184" y="3951683"/>
            <a:ext cx="0" cy="491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8320336" y="3951683"/>
            <a:ext cx="0" cy="491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8022568" y="3448597"/>
            <a:ext cx="648072" cy="52840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XtB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952184" y="3207147"/>
            <a:ext cx="13944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0"/>
          </p:cNvCxnSpPr>
          <p:nvPr/>
        </p:nvCxnSpPr>
        <p:spPr bwMode="auto">
          <a:xfrm flipV="1">
            <a:off x="6952184" y="3207147"/>
            <a:ext cx="0" cy="216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7" idx="0"/>
          </p:cNvCxnSpPr>
          <p:nvPr/>
        </p:nvCxnSpPr>
        <p:spPr bwMode="auto">
          <a:xfrm flipV="1">
            <a:off x="8346604" y="3207147"/>
            <a:ext cx="0" cy="241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7600256" y="2859385"/>
            <a:ext cx="0" cy="347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329264" y="2493129"/>
            <a:ext cx="585574" cy="394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Grid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7598329" y="4443142"/>
            <a:ext cx="0" cy="347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7650302" y="4522652"/>
            <a:ext cx="0" cy="1887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666159" y="443136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sz="1000" dirty="0" err="1" smtClean="0"/>
              <a:t>L</a:t>
            </a:r>
            <a:endParaRPr lang="en-US" sz="10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7675325" y="2937480"/>
            <a:ext cx="0" cy="1887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691182" y="284619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sz="1000" dirty="0" err="1" smtClean="0"/>
              <a:t>L</a:t>
            </a:r>
            <a:endParaRPr lang="en-US" sz="10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839495" y="4151309"/>
            <a:ext cx="0" cy="1887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544601" y="406101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sz="1000" dirty="0" err="1" smtClean="0"/>
              <a:t>L</a:t>
            </a:r>
            <a:r>
              <a:rPr lang="en-US" sz="1600" dirty="0" smtClean="0"/>
              <a:t>/2+i</a:t>
            </a:r>
            <a:r>
              <a:rPr lang="en-US" sz="1100" dirty="0" smtClean="0"/>
              <a:t>circ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5920760" y="403159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sz="1000" dirty="0" err="1" smtClean="0"/>
              <a:t>L</a:t>
            </a:r>
            <a:r>
              <a:rPr lang="en-US" sz="1600" dirty="0" smtClean="0"/>
              <a:t>/2-i</a:t>
            </a:r>
            <a:r>
              <a:rPr lang="en-US" sz="1100" dirty="0" smtClean="0"/>
              <a:t>circ</a:t>
            </a:r>
            <a:endParaRPr lang="en-US" sz="1000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8409384" y="4151309"/>
            <a:ext cx="0" cy="1887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7643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1185863"/>
            <a:ext cx="5544616" cy="358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8483" y="4941168"/>
            <a:ext cx="59180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two-phase zero-impedance fault occurs at point A. The distance between phases in the bus bar system is 2.5 m.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maximum peak force affecting each phase (per length) in area 1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Apply the IEC recommended voltage correction factor (C factor) to calculate the maximum short circuit current.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4848" y="2515773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G:	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X’’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Line:  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0j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16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159" y="3789040"/>
            <a:ext cx="2714625" cy="21431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37176" y="5932165"/>
            <a:ext cx="2758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http://help.easypower.com/ezp/9.6/content/06_IEC_Short_Circuit/Setting_the_Short_Circuit_Method.htm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54832" y="2199613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Three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11-kV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100-MVA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generators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connected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common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busbars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Each is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connected via a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100-MVA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inductor and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identical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circuit breaker. The inductors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have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reactances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of 0.15pu, 0.20pu and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0.30pu.</a:t>
            </a:r>
          </a:p>
          <a:p>
            <a:pPr marL="270510" indent="-270510" algn="just"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 algn="just"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If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generators each have a transient 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reactance of 0.25pu,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the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minimum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circuit-breaker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rating to protect the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generators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against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ault on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common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busbars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270510" indent="-270510" algn="just"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568" y="162147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fi-FI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11571"/>
              </p:ext>
            </p:extLst>
          </p:nvPr>
        </p:nvGraphicFramePr>
        <p:xfrm>
          <a:off x="1620288" y="1621470"/>
          <a:ext cx="2759626" cy="1132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0" name="Ekvation" r:id="rId4" imgW="1815840" imgH="749160" progId="Equation.3">
                  <p:embed/>
                </p:oleObj>
              </mc:Choice>
              <mc:Fallback>
                <p:oleObj name="Ekvation" r:id="rId4" imgW="1815840" imgH="749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288" y="1621470"/>
                        <a:ext cx="2759626" cy="1132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056103" y="314096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fi-FI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955340"/>
              </p:ext>
            </p:extLst>
          </p:nvPr>
        </p:nvGraphicFramePr>
        <p:xfrm>
          <a:off x="1684431" y="3161862"/>
          <a:ext cx="2543083" cy="119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1" name="Ekvation" r:id="rId6" imgW="1549080" imgH="723600" progId="Equation.3">
                  <p:embed/>
                </p:oleObj>
              </mc:Choice>
              <mc:Fallback>
                <p:oleObj name="Ekvation" r:id="rId6" imgW="1549080" imgH="723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431" y="3161862"/>
                        <a:ext cx="2543083" cy="1191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051280" y="473397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fi-FI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657637"/>
              </p:ext>
            </p:extLst>
          </p:nvPr>
        </p:nvGraphicFramePr>
        <p:xfrm>
          <a:off x="1797925" y="4797152"/>
          <a:ext cx="2327988" cy="1097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2" name="Ekvation" r:id="rId8" imgW="1536480" imgH="723600" progId="Equation.3">
                  <p:embed/>
                </p:oleObj>
              </mc:Choice>
              <mc:Fallback>
                <p:oleObj name="Ekvation" r:id="rId8" imgW="1536480" imgH="723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925" y="4797152"/>
                        <a:ext cx="2327988" cy="1097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549624" y="5656108"/>
            <a:ext cx="5140352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Therefore, the minimum circuit-breaker rating to protect the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generators from common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busbar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fault,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since they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were said to be all identical,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en-US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250 MVA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097016" y="328808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Inductor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reactances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0.15pu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0.20pu and 0.30pu.</a:t>
            </a:r>
          </a:p>
          <a:p>
            <a:pPr marL="270510" indent="-270510" algn="just"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100-MVA generators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each have a transient </a:t>
            </a:r>
          </a:p>
          <a:p>
            <a:pPr marL="270510" indent="-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reactance of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0.25pu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944137" y="4209916"/>
            <a:ext cx="19236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97216" y="2857423"/>
            <a:ext cx="19706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6" idx="3"/>
          </p:cNvCxnSpPr>
          <p:nvPr/>
        </p:nvCxnSpPr>
        <p:spPr bwMode="auto">
          <a:xfrm flipV="1">
            <a:off x="7051324" y="3517405"/>
            <a:ext cx="1816504" cy="202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467148" y="3566219"/>
            <a:ext cx="6521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4842107" y="3285907"/>
            <a:ext cx="648072" cy="52840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</a:rPr>
              <a:t>G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105588" y="4017363"/>
            <a:ext cx="936104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alibri" pitchFamily="34" charset="0"/>
              </a:rPr>
              <a:t>L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42107" y="2633460"/>
            <a:ext cx="648072" cy="52840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</a:rPr>
              <a:t>G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8867828" y="3517405"/>
            <a:ext cx="401585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90179" y="2897661"/>
            <a:ext cx="6291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20" idx="1"/>
          </p:cNvCxnSpPr>
          <p:nvPr/>
        </p:nvCxnSpPr>
        <p:spPr bwMode="auto">
          <a:xfrm flipV="1">
            <a:off x="5467148" y="4197383"/>
            <a:ext cx="638440" cy="125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842107" y="3929604"/>
            <a:ext cx="648072" cy="52840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115220" y="3357619"/>
            <a:ext cx="936104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alibri" pitchFamily="34" charset="0"/>
              </a:rPr>
              <a:t>L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92177" y="2677403"/>
            <a:ext cx="936104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290379" y="2684415"/>
            <a:ext cx="936104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breaker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315973" y="3347112"/>
            <a:ext cx="936104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breaker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315973" y="4023520"/>
            <a:ext cx="936104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breaker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8867828" y="2857423"/>
            <a:ext cx="0" cy="13524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9204146" y="3320267"/>
            <a:ext cx="585574" cy="394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Grid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553400" y="2348880"/>
            <a:ext cx="504056" cy="2448272"/>
          </a:xfrm>
          <a:prstGeom prst="rect">
            <a:avLst/>
          </a:prstGeom>
          <a:noFill/>
          <a:ln>
            <a:prstDash val="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33422" y="189518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solidFill>
                  <a:schemeClr val="accent2"/>
                </a:solidFill>
              </a:rPr>
              <a:t>c</a:t>
            </a:r>
            <a:r>
              <a:rPr lang="fi-FI" dirty="0" err="1" smtClean="0">
                <a:solidFill>
                  <a:schemeClr val="accent2"/>
                </a:solidFill>
              </a:rPr>
              <a:t>ommon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bus</a:t>
            </a:r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6514"/>
          <a:stretch/>
        </p:blipFill>
        <p:spPr>
          <a:xfrm>
            <a:off x="539111" y="1196752"/>
            <a:ext cx="5140321" cy="22746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135244"/>
            <a:ext cx="3589981" cy="231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112" y="3573016"/>
            <a:ext cx="1390650" cy="30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7922" y="2808938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sz="1200" dirty="0" smtClean="0"/>
              <a:t>S</a:t>
            </a:r>
            <a:r>
              <a:rPr lang="en-US" dirty="0" smtClean="0"/>
              <a:t> = U</a:t>
            </a:r>
            <a:r>
              <a:rPr lang="en-US" sz="1200" dirty="0" smtClean="0"/>
              <a:t>T 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Z</a:t>
            </a:r>
            <a:r>
              <a:rPr lang="en-US" sz="1400" dirty="0" err="1" smtClean="0"/>
              <a:t>f</a:t>
            </a:r>
            <a:r>
              <a:rPr lang="en-US" dirty="0" smtClean="0"/>
              <a:t> = 0)</a:t>
            </a:r>
            <a:endParaRPr lang="en-US" sz="11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237835"/>
              </p:ext>
            </p:extLst>
          </p:nvPr>
        </p:nvGraphicFramePr>
        <p:xfrm>
          <a:off x="6235924" y="3823099"/>
          <a:ext cx="2520280" cy="2410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1" name="Kaava" r:id="rId7" imgW="1333440" imgH="1282680" progId="Equation.3">
                  <p:embed/>
                </p:oleObj>
              </mc:Choice>
              <mc:Fallback>
                <p:oleObj name="Kaava" r:id="rId7" imgW="133344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924" y="3823099"/>
                        <a:ext cx="2520280" cy="2410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/>
          <a:srcRect b="25797"/>
          <a:stretch/>
        </p:blipFill>
        <p:spPr>
          <a:xfrm>
            <a:off x="992560" y="3933056"/>
            <a:ext cx="3575795" cy="20882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2480" y="4151286"/>
            <a:ext cx="1082348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Zero</a:t>
            </a:r>
          </a:p>
          <a:p>
            <a:r>
              <a:rPr lang="en-US" dirty="0" smtClean="0"/>
              <a:t>Positive</a:t>
            </a:r>
          </a:p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61329" y="255561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Z</a:t>
            </a:r>
            <a:r>
              <a:rPr lang="en-US" sz="1400" dirty="0" err="1"/>
              <a:t>f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2560" y="6118051"/>
            <a:ext cx="357579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58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135244"/>
            <a:ext cx="3589981" cy="231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505978"/>
              </p:ext>
            </p:extLst>
          </p:nvPr>
        </p:nvGraphicFramePr>
        <p:xfrm>
          <a:off x="981075" y="1320800"/>
          <a:ext cx="12509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4" name="Kaava" r:id="rId5" imgW="558720" imgH="419040" progId="Equation.3">
                  <p:embed/>
                </p:oleObj>
              </mc:Choice>
              <mc:Fallback>
                <p:oleObj name="Kaava" r:id="rId5" imgW="558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1075" y="1320800"/>
                        <a:ext cx="125095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4528" y="2553979"/>
            <a:ext cx="6862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smtClean="0"/>
              <a:t>We can see that the voltages of the </a:t>
            </a:r>
          </a:p>
          <a:p>
            <a:r>
              <a:rPr lang="en-US" dirty="0"/>
              <a:t>p</a:t>
            </a:r>
            <a:r>
              <a:rPr lang="en-US" dirty="0" smtClean="0"/>
              <a:t>ositive and negative sequence are the same and </a:t>
            </a:r>
          </a:p>
          <a:p>
            <a:r>
              <a:rPr lang="en-US" dirty="0" smtClean="0"/>
              <a:t>the currents are of the same magnitude but in different directions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We get the following equivalent circuit: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424608" y="4869160"/>
            <a:ext cx="43924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424608" y="4869160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424608" y="5877272"/>
            <a:ext cx="43924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817096" y="4869160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368824" y="4797152"/>
            <a:ext cx="504056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934" y="443711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err="1">
                <a:solidFill>
                  <a:schemeClr val="bg1">
                    <a:lumMod val="65000"/>
                  </a:schemeClr>
                </a:solidFill>
              </a:rPr>
              <a:t>Z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f</a:t>
            </a:r>
            <a:endParaRPr lang="fi-FI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144688" y="4821502"/>
            <a:ext cx="504056" cy="144016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592960" y="4797152"/>
            <a:ext cx="504056" cy="14401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54070" y="4411943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Z</a:t>
            </a:r>
            <a:r>
              <a:rPr lang="en-US" sz="1400" dirty="0" smtClean="0"/>
              <a:t>2</a:t>
            </a:r>
            <a:endParaRPr lang="fi-FI" dirty="0"/>
          </a:p>
        </p:txBody>
      </p:sp>
      <p:sp>
        <p:nvSpPr>
          <p:cNvPr id="32" name="Rectangle 31"/>
          <p:cNvSpPr/>
          <p:nvPr/>
        </p:nvSpPr>
        <p:spPr>
          <a:xfrm>
            <a:off x="2223628" y="4437112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Z</a:t>
            </a:r>
            <a:r>
              <a:rPr lang="en-US" sz="1400" dirty="0"/>
              <a:t>1</a:t>
            </a:r>
            <a:endParaRPr lang="fi-FI" dirty="0"/>
          </a:p>
        </p:txBody>
      </p:sp>
      <p:sp>
        <p:nvSpPr>
          <p:cNvPr id="33" name="Oval 32"/>
          <p:cNvSpPr/>
          <p:nvPr/>
        </p:nvSpPr>
        <p:spPr bwMode="auto">
          <a:xfrm>
            <a:off x="1255010" y="5193196"/>
            <a:ext cx="385622" cy="3600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712640" y="5157192"/>
            <a:ext cx="0" cy="4680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1748638" y="5206552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E</a:t>
            </a:r>
            <a:r>
              <a:rPr lang="en-US" sz="1600" u="sng" dirty="0" smtClean="0"/>
              <a:t>1</a:t>
            </a:r>
            <a:endParaRPr lang="fi-FI" sz="16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152800" y="5085184"/>
            <a:ext cx="10704" cy="638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4088904" y="5121188"/>
            <a:ext cx="0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3163504" y="5206552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>
                <a:solidFill>
                  <a:srgbClr val="0070C0"/>
                </a:solidFill>
              </a:rPr>
              <a:t>U</a:t>
            </a:r>
            <a:r>
              <a:rPr lang="en-US" sz="1400" dirty="0" smtClean="0">
                <a:solidFill>
                  <a:srgbClr val="0070C0"/>
                </a:solidFill>
              </a:rPr>
              <a:t>1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71977" y="5207649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>
                <a:solidFill>
                  <a:schemeClr val="accent2"/>
                </a:solidFill>
              </a:rPr>
              <a:t>U</a:t>
            </a:r>
            <a:r>
              <a:rPr lang="en-US" sz="1400" dirty="0" smtClean="0">
                <a:solidFill>
                  <a:schemeClr val="accent2"/>
                </a:solidFill>
              </a:rPr>
              <a:t>2</a:t>
            </a:r>
            <a:endParaRPr lang="fi-FI" dirty="0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>
            <a:off x="4027794" y="4869160"/>
            <a:ext cx="3491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838722" y="4869160"/>
            <a:ext cx="3860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870161" y="445583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1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972174" y="4475999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>
                <a:solidFill>
                  <a:schemeClr val="accent2"/>
                </a:solidFill>
              </a:rPr>
              <a:t>I</a:t>
            </a:r>
            <a:r>
              <a:rPr lang="en-US" sz="1400" dirty="0" smtClean="0">
                <a:solidFill>
                  <a:schemeClr val="accent2"/>
                </a:solidFill>
              </a:rPr>
              <a:t>2</a:t>
            </a:r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4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22" grpId="0"/>
      <p:bldP spid="23" grpId="0" animBg="1"/>
      <p:bldP spid="28" grpId="0" animBg="1"/>
      <p:bldP spid="31" grpId="0"/>
      <p:bldP spid="32" grpId="0"/>
      <p:bldP spid="33" grpId="0" animBg="1"/>
      <p:bldP spid="36" grpId="0"/>
      <p:bldP spid="39" grpId="0"/>
      <p:bldP spid="4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u="sng" dirty="0" smtClean="0"/>
              <a:t>Maximum</a:t>
            </a:r>
            <a:r>
              <a:rPr lang="en-US" sz="2400" b="0" dirty="0" smtClean="0"/>
              <a:t> peak force</a:t>
            </a:r>
            <a:endParaRPr lang="en-US" sz="2400" b="0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29" y="161163"/>
            <a:ext cx="3350619" cy="216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86306"/>
              </p:ext>
            </p:extLst>
          </p:nvPr>
        </p:nvGraphicFramePr>
        <p:xfrm>
          <a:off x="475912" y="2229254"/>
          <a:ext cx="5331119" cy="193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29" name="Bitmap Image" r:id="rId5" imgW="4563112" imgH="1657581" progId="Paint.Picture">
                  <p:embed/>
                </p:oleObj>
              </mc:Choice>
              <mc:Fallback>
                <p:oleObj name="Bitmap Image" r:id="rId5" imgW="4563112" imgH="165758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12" y="2229254"/>
                        <a:ext cx="5331119" cy="1936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97170" y="1685701"/>
            <a:ext cx="285206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i-FI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Positive</a:t>
            </a:r>
            <a:r>
              <a:rPr lang="fi-FI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sequence</a:t>
            </a:r>
            <a:r>
              <a:rPr lang="fi-FI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network</a:t>
            </a:r>
            <a:r>
              <a:rPr lang="fi-FI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359733"/>
              </p:ext>
            </p:extLst>
          </p:nvPr>
        </p:nvGraphicFramePr>
        <p:xfrm>
          <a:off x="1424608" y="4446094"/>
          <a:ext cx="1656184" cy="111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30" name="Kaava" r:id="rId7" imgW="1054100" imgH="711200" progId="Equation.3">
                  <p:embed/>
                </p:oleObj>
              </mc:Choice>
              <mc:Fallback>
                <p:oleObj name="Kaava" r:id="rId7" imgW="10541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608" y="4446094"/>
                        <a:ext cx="1656184" cy="1119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979800"/>
              </p:ext>
            </p:extLst>
          </p:nvPr>
        </p:nvGraphicFramePr>
        <p:xfrm>
          <a:off x="3675769" y="4563813"/>
          <a:ext cx="4857559" cy="936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631" name="Ekvation" r:id="rId9" imgW="2425680" imgH="469800" progId="Equation.3">
                  <p:embed/>
                </p:oleObj>
              </mc:Choice>
              <mc:Fallback>
                <p:oleObj name="Ekvation" r:id="rId9" imgW="242568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769" y="4563813"/>
                        <a:ext cx="4857559" cy="936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973729" y="2380260"/>
            <a:ext cx="393227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G:	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X’’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M:	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Line:  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0j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16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1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u="sng" dirty="0" smtClean="0"/>
              <a:t>Maximum</a:t>
            </a:r>
            <a:r>
              <a:rPr lang="en-US" sz="2400" b="0" dirty="0" smtClean="0"/>
              <a:t> peak force</a:t>
            </a:r>
            <a:endParaRPr lang="en-US" sz="2400" b="0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29" y="161163"/>
            <a:ext cx="3350619" cy="216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75912" y="2229254"/>
          <a:ext cx="5331119" cy="193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39" name="Bitmap Image" r:id="rId5" imgW="4563112" imgH="1657581" progId="Paint.Picture">
                  <p:embed/>
                </p:oleObj>
              </mc:Choice>
              <mc:Fallback>
                <p:oleObj name="Bitmap Image" r:id="rId5" imgW="4563112" imgH="1657581" progId="Paint.Picture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12" y="2229254"/>
                        <a:ext cx="5331119" cy="1936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97170" y="1685701"/>
            <a:ext cx="285206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i-FI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Positive</a:t>
            </a:r>
            <a:r>
              <a:rPr lang="fi-FI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sequence</a:t>
            </a:r>
            <a:r>
              <a:rPr lang="fi-FI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network</a:t>
            </a:r>
            <a:r>
              <a:rPr lang="fi-FI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424608" y="4446094"/>
          <a:ext cx="1656184" cy="111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0" name="Kaava" r:id="rId7" imgW="1054100" imgH="711200" progId="Equation.3">
                  <p:embed/>
                </p:oleObj>
              </mc:Choice>
              <mc:Fallback>
                <p:oleObj name="Kaava" r:id="rId7" imgW="1054100" imgH="711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608" y="4446094"/>
                        <a:ext cx="1656184" cy="1119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296816" y="5720334"/>
          <a:ext cx="3441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1" name="Ekvation" r:id="rId9" imgW="1841400" imgH="190440" progId="Equation.3">
                  <p:embed/>
                </p:oleObj>
              </mc:Choice>
              <mc:Fallback>
                <p:oleObj name="Ekvation" r:id="rId9" imgW="1841400" imgH="1904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816" y="5720334"/>
                        <a:ext cx="3441700" cy="35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296816" y="6186810"/>
          <a:ext cx="1298134" cy="43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2" name="Kaava" r:id="rId11" imgW="660113" imgH="215806" progId="Equation.3">
                  <p:embed/>
                </p:oleObj>
              </mc:Choice>
              <mc:Fallback>
                <p:oleObj name="Kaava" r:id="rId11" imgW="660113" imgH="215806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816" y="6186810"/>
                        <a:ext cx="1298134" cy="432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675769" y="4563813"/>
          <a:ext cx="4857559" cy="936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3" name="Ekvation" r:id="rId13" imgW="2425680" imgH="469800" progId="Equation.3">
                  <p:embed/>
                </p:oleObj>
              </mc:Choice>
              <mc:Fallback>
                <p:oleObj name="Ekvation" r:id="rId13" imgW="2425680" imgH="46980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769" y="4563813"/>
                        <a:ext cx="4857559" cy="936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973729" y="2380260"/>
            <a:ext cx="393227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G:	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X’’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M:	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Line:  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0j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16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6527" y="3791037"/>
            <a:ext cx="2647950" cy="21812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4541346" y="5678364"/>
            <a:ext cx="483662" cy="397570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5912" y="5389688"/>
            <a:ext cx="1510219" cy="50844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31122" y="4206592"/>
            <a:ext cx="506462" cy="479004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7299" y="6006547"/>
            <a:ext cx="2758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http://help.easypower.com/ezp/9.6/content/06_IEC_Short_Circuit/Setting_the_Short_Circuit_Method.htm</a:t>
            </a:r>
          </a:p>
        </p:txBody>
      </p:sp>
    </p:spTree>
    <p:extLst>
      <p:ext uri="{BB962C8B-B14F-4D97-AF65-F5344CB8AC3E}">
        <p14:creationId xmlns:p14="http://schemas.microsoft.com/office/powerpoint/2010/main" val="32440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dirty="0" smtClean="0"/>
              <a:t>Maximum peak force</a:t>
            </a:r>
            <a:endParaRPr lang="en-US" sz="2400" b="0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29" y="161163"/>
            <a:ext cx="3350619" cy="216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7170" y="1685701"/>
            <a:ext cx="294183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Negative </a:t>
            </a:r>
            <a:r>
              <a:rPr lang="fi-FI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sequence</a:t>
            </a:r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network</a:t>
            </a:r>
            <a:r>
              <a:rPr lang="fi-FI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u="sng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791009"/>
              </p:ext>
            </p:extLst>
          </p:nvPr>
        </p:nvGraphicFramePr>
        <p:xfrm>
          <a:off x="992560" y="4355804"/>
          <a:ext cx="1682328" cy="1252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5" name="Kaava" r:id="rId5" imgW="888840" imgH="660240" progId="Equation.3">
                  <p:embed/>
                </p:oleObj>
              </mc:Choice>
              <mc:Fallback>
                <p:oleObj name="Kaava" r:id="rId5" imgW="888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560" y="4355804"/>
                        <a:ext cx="1682328" cy="1252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550014"/>
              </p:ext>
            </p:extLst>
          </p:nvPr>
        </p:nvGraphicFramePr>
        <p:xfrm>
          <a:off x="3183827" y="4552950"/>
          <a:ext cx="5123562" cy="964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6" name="Ekvation" r:id="rId7" imgW="2489040" imgH="469800" progId="Equation.3">
                  <p:embed/>
                </p:oleObj>
              </mc:Choice>
              <mc:Fallback>
                <p:oleObj name="Ekvation" r:id="rId7" imgW="2489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3827" y="4552950"/>
                        <a:ext cx="5123562" cy="964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973729" y="2380260"/>
            <a:ext cx="393227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G:	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X’’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M:	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10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Line:  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5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0j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16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304606"/>
              </p:ext>
            </p:extLst>
          </p:nvPr>
        </p:nvGraphicFramePr>
        <p:xfrm>
          <a:off x="766127" y="2249102"/>
          <a:ext cx="4255026" cy="1970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7" name="Bitmap Image" r:id="rId9" imgW="2962689" imgH="1371429" progId="Paint.Picture">
                  <p:embed/>
                </p:oleObj>
              </mc:Choice>
              <mc:Fallback>
                <p:oleObj name="Bitmap Image" r:id="rId9" imgW="2962689" imgH="1371429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127" y="2249102"/>
                        <a:ext cx="4255026" cy="1970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6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dirty="0" smtClean="0"/>
              <a:t>Maximum peak force</a:t>
            </a:r>
            <a:endParaRPr lang="en-US" sz="2400" b="0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29" y="161163"/>
            <a:ext cx="3350619" cy="216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7170" y="1685701"/>
            <a:ext cx="355212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i-FI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Two</a:t>
            </a:r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phase</a:t>
            </a:r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short</a:t>
            </a:r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circuit</a:t>
            </a:r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 I</a:t>
            </a:r>
            <a:r>
              <a:rPr lang="fi-FI" sz="1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-I</a:t>
            </a:r>
            <a:r>
              <a:rPr lang="fi-FI" sz="1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fi-FI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endParaRPr lang="en-US" b="1" u="sng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269252"/>
              </p:ext>
            </p:extLst>
          </p:nvPr>
        </p:nvGraphicFramePr>
        <p:xfrm>
          <a:off x="272480" y="2127782"/>
          <a:ext cx="3059686" cy="225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8" name="Bitmap Image" r:id="rId5" imgW="2600000" imgH="1914286" progId="Paint.Picture">
                  <p:embed/>
                </p:oleObj>
              </mc:Choice>
              <mc:Fallback>
                <p:oleObj name="Bitmap Image" r:id="rId5" imgW="2600000" imgH="1914286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80" y="2127782"/>
                        <a:ext cx="3059686" cy="2252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396777"/>
              </p:ext>
            </p:extLst>
          </p:nvPr>
        </p:nvGraphicFramePr>
        <p:xfrm>
          <a:off x="3584848" y="2747257"/>
          <a:ext cx="6249144" cy="9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9" name="Ekvation" r:id="rId7" imgW="3657600" imgH="571320" progId="Equation.3">
                  <p:embed/>
                </p:oleObj>
              </mc:Choice>
              <mc:Fallback>
                <p:oleObj name="Ekvation" r:id="rId7" imgW="3657600" imgH="57132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848" y="2747257"/>
                        <a:ext cx="6249144" cy="9733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34475"/>
              </p:ext>
            </p:extLst>
          </p:nvPr>
        </p:nvGraphicFramePr>
        <p:xfrm>
          <a:off x="893770" y="4555865"/>
          <a:ext cx="4232920" cy="424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0" name="Kaava" r:id="rId9" imgW="2374900" imgH="241300" progId="Equation.3">
                  <p:embed/>
                </p:oleObj>
              </mc:Choice>
              <mc:Fallback>
                <p:oleObj name="Kaava" r:id="rId9" imgW="2374900" imgH="2413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70" y="4555865"/>
                        <a:ext cx="4232920" cy="4249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7947" y="4559892"/>
            <a:ext cx="3166766" cy="1609340"/>
          </a:xfrm>
          <a:prstGeom prst="rect">
            <a:avLst/>
          </a:prstGeom>
        </p:spPr>
      </p:pic>
      <p:graphicFrame>
        <p:nvGraphicFramePr>
          <p:cNvPr id="87041" name="Object 870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651666"/>
              </p:ext>
            </p:extLst>
          </p:nvPr>
        </p:nvGraphicFramePr>
        <p:xfrm>
          <a:off x="866988" y="5113346"/>
          <a:ext cx="4259702" cy="424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1" name="Kaava" r:id="rId12" imgW="2387600" imgH="241300" progId="Equation.3">
                  <p:embed/>
                </p:oleObj>
              </mc:Choice>
              <mc:Fallback>
                <p:oleObj name="Kaava" r:id="rId12" imgW="2387600" imgH="2413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988" y="5113346"/>
                        <a:ext cx="4259702" cy="4242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3" name="Rectangle 47"/>
          <p:cNvSpPr>
            <a:spLocks noChangeArrowheads="1"/>
          </p:cNvSpPr>
          <p:nvPr/>
        </p:nvSpPr>
        <p:spPr bwMode="auto">
          <a:xfrm>
            <a:off x="893770" y="5841247"/>
            <a:ext cx="104701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4" name="Object 87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35979"/>
              </p:ext>
            </p:extLst>
          </p:nvPr>
        </p:nvGraphicFramePr>
        <p:xfrm>
          <a:off x="866987" y="5671968"/>
          <a:ext cx="4325521" cy="427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2" name="Kaava" r:id="rId14" imgW="2413000" imgH="241300" progId="Equation.3">
                  <p:embed/>
                </p:oleObj>
              </mc:Choice>
              <mc:Fallback>
                <p:oleObj name="Kaava" r:id="rId14" imgW="2413000" imgH="2413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987" y="5671968"/>
                        <a:ext cx="4325521" cy="4274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Picture 3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58388" y="4035518"/>
            <a:ext cx="1390650" cy="304800"/>
          </a:xfrm>
          <a:prstGeom prst="rect">
            <a:avLst/>
          </a:prstGeom>
        </p:spPr>
      </p:pic>
      <p:graphicFrame>
        <p:nvGraphicFramePr>
          <p:cNvPr id="87046" name="Object 870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589070"/>
              </p:ext>
            </p:extLst>
          </p:nvPr>
        </p:nvGraphicFramePr>
        <p:xfrm>
          <a:off x="866987" y="6250742"/>
          <a:ext cx="4014005" cy="472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3" name="Ekvation" r:id="rId17" imgW="1968480" imgH="228600" progId="Equation.3">
                  <p:embed/>
                </p:oleObj>
              </mc:Choice>
              <mc:Fallback>
                <p:oleObj name="Ekvation" r:id="rId17" imgW="1968480" imgH="2286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987" y="6250742"/>
                        <a:ext cx="4014005" cy="472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2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b="0" dirty="0" smtClean="0"/>
              <a:t>Maximum peak force</a:t>
            </a:r>
            <a:endParaRPr lang="en-US" sz="2400" b="0" dirty="0"/>
          </a:p>
        </p:txBody>
      </p:sp>
      <p:sp>
        <p:nvSpPr>
          <p:cNvPr id="87043" name="Rectangle 47"/>
          <p:cNvSpPr>
            <a:spLocks noChangeArrowheads="1"/>
          </p:cNvSpPr>
          <p:nvPr/>
        </p:nvSpPr>
        <p:spPr bwMode="auto">
          <a:xfrm>
            <a:off x="893770" y="5841247"/>
            <a:ext cx="104701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6" name="Object 870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09902"/>
              </p:ext>
            </p:extLst>
          </p:nvPr>
        </p:nvGraphicFramePr>
        <p:xfrm>
          <a:off x="636906" y="1584889"/>
          <a:ext cx="3844380" cy="45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43" name="Ekvation" r:id="rId4" imgW="1968480" imgH="228600" progId="Equation.3">
                  <p:embed/>
                </p:oleObj>
              </mc:Choice>
              <mc:Fallback>
                <p:oleObj name="Ekvation" r:id="rId4" imgW="1968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6" y="1584889"/>
                        <a:ext cx="3844380" cy="4541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351794"/>
              </p:ext>
            </p:extLst>
          </p:nvPr>
        </p:nvGraphicFramePr>
        <p:xfrm>
          <a:off x="4278196" y="2170423"/>
          <a:ext cx="1080120" cy="480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44" name="Kaava" r:id="rId6" imgW="520560" imgH="228600" progId="Equation.3">
                  <p:embed/>
                </p:oleObj>
              </mc:Choice>
              <mc:Fallback>
                <p:oleObj name="Kaava" r:id="rId6" imgW="52056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196" y="2170423"/>
                        <a:ext cx="1080120" cy="480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60512" y="2205006"/>
            <a:ext cx="3717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Peak value of the alternating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current: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0512" y="2864247"/>
            <a:ext cx="7841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addition,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is a DC-component. If no attenuation, the amplitude of DC-component can be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equal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the peak value of the alternating current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component.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230435"/>
              </p:ext>
            </p:extLst>
          </p:nvPr>
        </p:nvGraphicFramePr>
        <p:xfrm>
          <a:off x="527286" y="3723767"/>
          <a:ext cx="4923990" cy="44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45" name="Ekvation" r:id="rId8" imgW="2539800" imgH="228600" progId="Equation.3">
                  <p:embed/>
                </p:oleObj>
              </mc:Choice>
              <mc:Fallback>
                <p:oleObj name="Ekvation" r:id="rId8" imgW="253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86" y="3723767"/>
                        <a:ext cx="4923990" cy="4481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0512" y="4296694"/>
            <a:ext cx="4319498" cy="229374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61112" y="3798281"/>
            <a:ext cx="1876425" cy="2600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49344" y="3899119"/>
            <a:ext cx="18101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</a:rPr>
              <a:t>2</a:t>
            </a:r>
          </a:p>
          <a:p>
            <a:r>
              <a:rPr lang="fi-FI" dirty="0" smtClean="0">
                <a:solidFill>
                  <a:schemeClr val="accent2"/>
                </a:solidFill>
              </a:rPr>
              <a:t>1.8 (</a:t>
            </a:r>
            <a:r>
              <a:rPr lang="fi-FI" dirty="0" err="1" smtClean="0">
                <a:solidFill>
                  <a:schemeClr val="accent2"/>
                </a:solidFill>
              </a:rPr>
              <a:t>used</a:t>
            </a:r>
            <a:r>
              <a:rPr lang="fi-FI" dirty="0" smtClean="0">
                <a:solidFill>
                  <a:schemeClr val="accent2"/>
                </a:solidFill>
              </a:rPr>
              <a:t> in </a:t>
            </a:r>
            <a:r>
              <a:rPr lang="fi-FI" dirty="0" err="1" smtClean="0">
                <a:solidFill>
                  <a:schemeClr val="accent2"/>
                </a:solidFill>
              </a:rPr>
              <a:t>real</a:t>
            </a:r>
            <a:endParaRPr lang="fi-FI" dirty="0" smtClean="0">
              <a:solidFill>
                <a:schemeClr val="accent2"/>
              </a:solidFill>
            </a:endParaRPr>
          </a:p>
          <a:p>
            <a:r>
              <a:rPr lang="fi-FI" dirty="0" err="1">
                <a:solidFill>
                  <a:schemeClr val="accent2"/>
                </a:solidFill>
              </a:rPr>
              <a:t>h</a:t>
            </a:r>
            <a:r>
              <a:rPr lang="fi-FI" dirty="0" err="1" smtClean="0">
                <a:solidFill>
                  <a:schemeClr val="accent2"/>
                </a:solidFill>
              </a:rPr>
              <a:t>igh-voltage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fi-FI" dirty="0" err="1" smtClean="0">
                <a:solidFill>
                  <a:schemeClr val="accent2"/>
                </a:solidFill>
              </a:rPr>
              <a:t>systems</a:t>
            </a:r>
            <a:endParaRPr lang="fi-FI" dirty="0" smtClean="0">
              <a:solidFill>
                <a:schemeClr val="accent2"/>
              </a:solidFill>
            </a:endParaRPr>
          </a:p>
          <a:p>
            <a:r>
              <a:rPr lang="fi-FI" dirty="0" err="1">
                <a:solidFill>
                  <a:schemeClr val="accent2"/>
                </a:solidFill>
              </a:rPr>
              <a:t>w</a:t>
            </a:r>
            <a:r>
              <a:rPr lang="fi-FI" dirty="0" err="1" smtClean="0">
                <a:solidFill>
                  <a:schemeClr val="accent2"/>
                </a:solidFill>
              </a:rPr>
              <a:t>hich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have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fi-FI" dirty="0" err="1" smtClean="0">
                <a:solidFill>
                  <a:schemeClr val="accent2"/>
                </a:solidFill>
              </a:rPr>
              <a:t>losses</a:t>
            </a:r>
            <a:r>
              <a:rPr lang="fi-FI" dirty="0" smtClean="0">
                <a:solidFill>
                  <a:schemeClr val="accent2"/>
                </a:solidFill>
              </a:rPr>
              <a:t>,</a:t>
            </a:r>
          </a:p>
          <a:p>
            <a:r>
              <a:rPr lang="fi-FI" dirty="0" err="1">
                <a:solidFill>
                  <a:schemeClr val="accent2"/>
                </a:solidFill>
              </a:rPr>
              <a:t>s</a:t>
            </a:r>
            <a:r>
              <a:rPr lang="fi-FI" dirty="0" err="1" smtClean="0">
                <a:solidFill>
                  <a:schemeClr val="accent2"/>
                </a:solidFill>
              </a:rPr>
              <a:t>ee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lecture</a:t>
            </a:r>
            <a:r>
              <a:rPr lang="fi-FI" dirty="0" smtClean="0">
                <a:solidFill>
                  <a:schemeClr val="accent2"/>
                </a:solidFill>
              </a:rPr>
              <a:t> 9)</a:t>
            </a:r>
            <a:endParaRPr lang="fi-FI" dirty="0">
              <a:solidFill>
                <a:schemeClr val="accent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761312" y="4365104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899324" y="4077072"/>
            <a:ext cx="1163981" cy="948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ys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1208584" y="4077072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215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theme/theme1.xml><?xml version="1.0" encoding="utf-8"?>
<a:theme xmlns:a="http://schemas.openxmlformats.org/drawingml/2006/main" name="Aalto">
  <a:themeElements>
    <a:clrScheme name="aalto_teknillinen_edi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teknillinen_edi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alto_teknillinen_edi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</Template>
  <TotalTime>19670</TotalTime>
  <Words>776</Words>
  <Application>Microsoft Office PowerPoint</Application>
  <PresentationFormat>A4 Paper (210x297 mm)</PresentationFormat>
  <Paragraphs>186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Aalto</vt:lpstr>
      <vt:lpstr>Kaava</vt:lpstr>
      <vt:lpstr>Bitmap Image</vt:lpstr>
      <vt:lpstr>Ekvation</vt:lpstr>
      <vt:lpstr>Microsoft Kaava 3.0</vt:lpstr>
      <vt:lpstr>Exercise 9</vt:lpstr>
      <vt:lpstr>Question 1</vt:lpstr>
      <vt:lpstr>Question 1 </vt:lpstr>
      <vt:lpstr>Question 1 </vt:lpstr>
      <vt:lpstr>Question 1  Maximum peak force</vt:lpstr>
      <vt:lpstr>Question 1  Maximum peak force</vt:lpstr>
      <vt:lpstr>Question 1  Maximum peak force</vt:lpstr>
      <vt:lpstr>Question 1  Maximum peak force</vt:lpstr>
      <vt:lpstr>Question 1  Maximum peak force</vt:lpstr>
      <vt:lpstr>Question 1 Maximum peak force</vt:lpstr>
      <vt:lpstr>Question 2 </vt:lpstr>
      <vt:lpstr>Question 2  a) forces per length in the upper system</vt:lpstr>
      <vt:lpstr>Question 2  a) forces per length in the upper system</vt:lpstr>
      <vt:lpstr>Question 2  b) forces per length in the lower system</vt:lpstr>
      <vt:lpstr>Question 2  b) forces per length in the lower system</vt:lpstr>
      <vt:lpstr>Question 3 </vt:lpstr>
      <vt:lpstr>Question 3  Current by each transformer</vt:lpstr>
      <vt:lpstr>Question 3  Current by each transformer</vt:lpstr>
      <vt:lpstr>Question 3  Current by each transformer, when 5 voltage taps of 1.25%</vt:lpstr>
      <vt:lpstr>Question 4 </vt:lpstr>
      <vt:lpstr>Question 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9</dc:title>
  <dc:creator>Toni Tukia</dc:creator>
  <cp:lastModifiedBy>Matti Lehtonen</cp:lastModifiedBy>
  <cp:revision>534</cp:revision>
  <cp:lastPrinted>2016-10-18T13:24:56Z</cp:lastPrinted>
  <dcterms:created xsi:type="dcterms:W3CDTF">2012-09-17T04:28:57Z</dcterms:created>
  <dcterms:modified xsi:type="dcterms:W3CDTF">2018-07-19T10:01:18Z</dcterms:modified>
</cp:coreProperties>
</file>