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28" r:id="rId3"/>
    <p:sldId id="318" r:id="rId4"/>
    <p:sldId id="319" r:id="rId5"/>
    <p:sldId id="314" r:id="rId6"/>
    <p:sldId id="317" r:id="rId7"/>
    <p:sldId id="315" r:id="rId8"/>
    <p:sldId id="316" r:id="rId9"/>
    <p:sldId id="329" r:id="rId10"/>
    <p:sldId id="321" r:id="rId11"/>
    <p:sldId id="322" r:id="rId12"/>
    <p:sldId id="323" r:id="rId13"/>
    <p:sldId id="324" r:id="rId14"/>
    <p:sldId id="320" r:id="rId15"/>
    <p:sldId id="293" r:id="rId16"/>
    <p:sldId id="325" r:id="rId17"/>
    <p:sldId id="303" r:id="rId18"/>
    <p:sldId id="306" r:id="rId19"/>
    <p:sldId id="305" r:id="rId20"/>
    <p:sldId id="326" r:id="rId21"/>
    <p:sldId id="307" r:id="rId22"/>
    <p:sldId id="310" r:id="rId23"/>
    <p:sldId id="311" r:id="rId24"/>
    <p:sldId id="327" r:id="rId25"/>
    <p:sldId id="330" r:id="rId26"/>
  </p:sldIdLst>
  <p:sldSz cx="18288000" cy="10288588"/>
  <p:notesSz cx="6858000" cy="9144000"/>
  <p:defaultTextStyle>
    <a:defPPr>
      <a:defRPr lang="en-US"/>
    </a:defPPr>
    <a:lvl1pPr marL="0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1pPr>
    <a:lvl2pPr marL="659431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2pPr>
    <a:lvl3pPr marL="1318862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3pPr>
    <a:lvl4pPr marL="1978293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4pPr>
    <a:lvl5pPr marL="2637724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5pPr>
    <a:lvl6pPr marL="3297155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6pPr>
    <a:lvl7pPr marL="3956586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7pPr>
    <a:lvl8pPr marL="4616017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8pPr>
    <a:lvl9pPr marL="5275448" algn="l" defTabSz="1318862" rtl="0" eaLnBrk="1" latinLnBrk="0" hangingPunct="1">
      <a:defRPr sz="25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FFFFFF"/>
    <a:srgbClr val="EF363B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79365" autoAdjust="0"/>
  </p:normalViewPr>
  <p:slideViewPr>
    <p:cSldViewPr snapToGrid="0" snapToObjects="1">
      <p:cViewPr varScale="1">
        <p:scale>
          <a:sx n="50" d="100"/>
          <a:sy n="50" d="100"/>
        </p:scale>
        <p:origin x="21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EC187-845A-CC4B-B0C4-8FC634901603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B686B678-0E48-6848-A622-D8F4564846C8}">
      <dgm:prSet phldrT="[Text]" custT="1"/>
      <dgm:spPr/>
      <dgm:t>
        <a:bodyPr/>
        <a:lstStyle/>
        <a:p>
          <a:r>
            <a:rPr lang="en-US" sz="2800" dirty="0">
              <a:solidFill>
                <a:srgbClr val="7030A0"/>
              </a:solidFill>
            </a:rPr>
            <a:t>8% leaves contact details </a:t>
          </a:r>
        </a:p>
      </dgm:t>
    </dgm:pt>
    <dgm:pt modelId="{B0FF9811-E26B-224C-94E8-340C4438CF6D}" type="parTrans" cxnId="{0921475F-1D62-DA40-A770-467F24D38B64}">
      <dgm:prSet/>
      <dgm:spPr/>
      <dgm:t>
        <a:bodyPr/>
        <a:lstStyle/>
        <a:p>
          <a:endParaRPr lang="en-US"/>
        </a:p>
      </dgm:t>
    </dgm:pt>
    <dgm:pt modelId="{E4F7B36B-C66A-8848-BF13-3C003927D670}" type="sibTrans" cxnId="{0921475F-1D62-DA40-A770-467F24D38B64}">
      <dgm:prSet/>
      <dgm:spPr/>
      <dgm:t>
        <a:bodyPr/>
        <a:lstStyle/>
        <a:p>
          <a:endParaRPr lang="en-US"/>
        </a:p>
      </dgm:t>
    </dgm:pt>
    <dgm:pt modelId="{8B08C63C-A96E-8446-BB8A-3B33D7112089}">
      <dgm:prSet phldrT="[Text]" custT="1"/>
      <dgm:spPr/>
      <dgm:t>
        <a:bodyPr/>
        <a:lstStyle/>
        <a:p>
          <a:r>
            <a:rPr lang="en-US" sz="2800" dirty="0">
              <a:solidFill>
                <a:srgbClr val="7030A0"/>
              </a:solidFill>
            </a:rPr>
            <a:t>40% requests a quote  </a:t>
          </a:r>
        </a:p>
      </dgm:t>
    </dgm:pt>
    <dgm:pt modelId="{6CFCF5E7-4AA6-A244-8FA5-CBD1CA2607EC}" type="parTrans" cxnId="{AD6FAD34-0460-0A4E-A6C4-4500DAF3CBB1}">
      <dgm:prSet/>
      <dgm:spPr/>
      <dgm:t>
        <a:bodyPr/>
        <a:lstStyle/>
        <a:p>
          <a:endParaRPr lang="en-US"/>
        </a:p>
      </dgm:t>
    </dgm:pt>
    <dgm:pt modelId="{D5782358-7E38-344F-A42B-DD4E03DF5487}" type="sibTrans" cxnId="{AD6FAD34-0460-0A4E-A6C4-4500DAF3CBB1}">
      <dgm:prSet/>
      <dgm:spPr/>
      <dgm:t>
        <a:bodyPr/>
        <a:lstStyle/>
        <a:p>
          <a:endParaRPr lang="en-US"/>
        </a:p>
      </dgm:t>
    </dgm:pt>
    <dgm:pt modelId="{EE2C198C-D659-7E45-AC48-026F222897EF}">
      <dgm:prSet phldrT="[Text]" custT="1"/>
      <dgm:spPr/>
      <dgm:t>
        <a:bodyPr/>
        <a:lstStyle/>
        <a:p>
          <a:r>
            <a:rPr lang="en-US" sz="2800" dirty="0">
              <a:solidFill>
                <a:srgbClr val="7030A0"/>
              </a:solidFill>
            </a:rPr>
            <a:t>25% close rate</a:t>
          </a:r>
        </a:p>
      </dgm:t>
    </dgm:pt>
    <dgm:pt modelId="{FA36FC8C-23C7-9644-B8BA-320CF9317C7D}" type="parTrans" cxnId="{FE04B07A-7FAF-2749-BBCD-A5A65A3FD81F}">
      <dgm:prSet/>
      <dgm:spPr/>
      <dgm:t>
        <a:bodyPr/>
        <a:lstStyle/>
        <a:p>
          <a:endParaRPr lang="en-US"/>
        </a:p>
      </dgm:t>
    </dgm:pt>
    <dgm:pt modelId="{6D2B9D27-DFB5-0E41-A86E-1FED629ADC5B}" type="sibTrans" cxnId="{FE04B07A-7FAF-2749-BBCD-A5A65A3FD81F}">
      <dgm:prSet/>
      <dgm:spPr/>
      <dgm:t>
        <a:bodyPr/>
        <a:lstStyle/>
        <a:p>
          <a:endParaRPr lang="en-US"/>
        </a:p>
      </dgm:t>
    </dgm:pt>
    <dgm:pt modelId="{2EAF1206-A957-4846-B191-D998F9EB8A57}" type="pres">
      <dgm:prSet presAssocID="{8B5EC187-845A-CC4B-B0C4-8FC634901603}" presName="compositeShape" presStyleCnt="0">
        <dgm:presLayoutVars>
          <dgm:dir/>
          <dgm:resizeHandles/>
        </dgm:presLayoutVars>
      </dgm:prSet>
      <dgm:spPr/>
    </dgm:pt>
    <dgm:pt modelId="{7DF6CF56-2604-2F47-8185-014B4405948B}" type="pres">
      <dgm:prSet presAssocID="{8B5EC187-845A-CC4B-B0C4-8FC634901603}" presName="pyramid" presStyleLbl="node1" presStyleIdx="0" presStyleCnt="1" custAng="10800000" custLinFactNeighborX="482" custLinFactNeighborY="65193"/>
      <dgm:spPr>
        <a:noFill/>
        <a:ln w="50800">
          <a:solidFill>
            <a:schemeClr val="tx2"/>
          </a:solidFill>
        </a:ln>
      </dgm:spPr>
    </dgm:pt>
    <dgm:pt modelId="{B5323E94-125D-FA46-8D83-173E8C920FB8}" type="pres">
      <dgm:prSet presAssocID="{8B5EC187-845A-CC4B-B0C4-8FC634901603}" presName="theList" presStyleCnt="0"/>
      <dgm:spPr/>
    </dgm:pt>
    <dgm:pt modelId="{562CF639-B863-7E41-8419-891ABFD0D62C}" type="pres">
      <dgm:prSet presAssocID="{B686B678-0E48-6848-A622-D8F4564846C8}" presName="aNode" presStyleLbl="fgAcc1" presStyleIdx="0" presStyleCnt="3">
        <dgm:presLayoutVars>
          <dgm:bulletEnabled val="1"/>
        </dgm:presLayoutVars>
      </dgm:prSet>
      <dgm:spPr/>
    </dgm:pt>
    <dgm:pt modelId="{619B0353-4D1C-F04C-8A8E-B57B39F3138C}" type="pres">
      <dgm:prSet presAssocID="{B686B678-0E48-6848-A622-D8F4564846C8}" presName="aSpace" presStyleCnt="0"/>
      <dgm:spPr/>
    </dgm:pt>
    <dgm:pt modelId="{173F178F-83F8-4047-9390-974C787FA55F}" type="pres">
      <dgm:prSet presAssocID="{8B08C63C-A96E-8446-BB8A-3B33D7112089}" presName="aNode" presStyleLbl="fgAcc1" presStyleIdx="1" presStyleCnt="3">
        <dgm:presLayoutVars>
          <dgm:bulletEnabled val="1"/>
        </dgm:presLayoutVars>
      </dgm:prSet>
      <dgm:spPr/>
    </dgm:pt>
    <dgm:pt modelId="{65392B22-D607-D042-B2B3-9E249E83D4DC}" type="pres">
      <dgm:prSet presAssocID="{8B08C63C-A96E-8446-BB8A-3B33D7112089}" presName="aSpace" presStyleCnt="0"/>
      <dgm:spPr/>
    </dgm:pt>
    <dgm:pt modelId="{3312BA6C-2338-9F47-900F-08D150DC45B5}" type="pres">
      <dgm:prSet presAssocID="{EE2C198C-D659-7E45-AC48-026F222897EF}" presName="aNode" presStyleLbl="fgAcc1" presStyleIdx="2" presStyleCnt="3">
        <dgm:presLayoutVars>
          <dgm:bulletEnabled val="1"/>
        </dgm:presLayoutVars>
      </dgm:prSet>
      <dgm:spPr/>
    </dgm:pt>
    <dgm:pt modelId="{C5C00474-DBDE-8C44-80B1-A61B72153FAA}" type="pres">
      <dgm:prSet presAssocID="{EE2C198C-D659-7E45-AC48-026F222897EF}" presName="aSpace" presStyleCnt="0"/>
      <dgm:spPr/>
    </dgm:pt>
  </dgm:ptLst>
  <dgm:cxnLst>
    <dgm:cxn modelId="{AD6FAD34-0460-0A4E-A6C4-4500DAF3CBB1}" srcId="{8B5EC187-845A-CC4B-B0C4-8FC634901603}" destId="{8B08C63C-A96E-8446-BB8A-3B33D7112089}" srcOrd="1" destOrd="0" parTransId="{6CFCF5E7-4AA6-A244-8FA5-CBD1CA2607EC}" sibTransId="{D5782358-7E38-344F-A42B-DD4E03DF5487}"/>
    <dgm:cxn modelId="{0921475F-1D62-DA40-A770-467F24D38B64}" srcId="{8B5EC187-845A-CC4B-B0C4-8FC634901603}" destId="{B686B678-0E48-6848-A622-D8F4564846C8}" srcOrd="0" destOrd="0" parTransId="{B0FF9811-E26B-224C-94E8-340C4438CF6D}" sibTransId="{E4F7B36B-C66A-8848-BF13-3C003927D670}"/>
    <dgm:cxn modelId="{FE04B07A-7FAF-2749-BBCD-A5A65A3FD81F}" srcId="{8B5EC187-845A-CC4B-B0C4-8FC634901603}" destId="{EE2C198C-D659-7E45-AC48-026F222897EF}" srcOrd="2" destOrd="0" parTransId="{FA36FC8C-23C7-9644-B8BA-320CF9317C7D}" sibTransId="{6D2B9D27-DFB5-0E41-A86E-1FED629ADC5B}"/>
    <dgm:cxn modelId="{96CF7984-1E4C-A14C-82A3-43F438E5FCAE}" type="presOf" srcId="{8B08C63C-A96E-8446-BB8A-3B33D7112089}" destId="{173F178F-83F8-4047-9390-974C787FA55F}" srcOrd="0" destOrd="0" presId="urn:microsoft.com/office/officeart/2005/8/layout/pyramid2"/>
    <dgm:cxn modelId="{2E56589D-FCC6-5B4F-977C-D79EE02EF7F8}" type="presOf" srcId="{EE2C198C-D659-7E45-AC48-026F222897EF}" destId="{3312BA6C-2338-9F47-900F-08D150DC45B5}" srcOrd="0" destOrd="0" presId="urn:microsoft.com/office/officeart/2005/8/layout/pyramid2"/>
    <dgm:cxn modelId="{6083B4A1-0A72-664A-A914-B2F028D4AA90}" type="presOf" srcId="{8B5EC187-845A-CC4B-B0C4-8FC634901603}" destId="{2EAF1206-A957-4846-B191-D998F9EB8A57}" srcOrd="0" destOrd="0" presId="urn:microsoft.com/office/officeart/2005/8/layout/pyramid2"/>
    <dgm:cxn modelId="{8297ADD3-2804-344F-BCDE-F7FCDD6EFCBE}" type="presOf" srcId="{B686B678-0E48-6848-A622-D8F4564846C8}" destId="{562CF639-B863-7E41-8419-891ABFD0D62C}" srcOrd="0" destOrd="0" presId="urn:microsoft.com/office/officeart/2005/8/layout/pyramid2"/>
    <dgm:cxn modelId="{437B3826-89FD-DC4C-A854-29D888484AD5}" type="presParOf" srcId="{2EAF1206-A957-4846-B191-D998F9EB8A57}" destId="{7DF6CF56-2604-2F47-8185-014B4405948B}" srcOrd="0" destOrd="0" presId="urn:microsoft.com/office/officeart/2005/8/layout/pyramid2"/>
    <dgm:cxn modelId="{7CB446D2-2B77-C148-96A0-F2B85A719F54}" type="presParOf" srcId="{2EAF1206-A957-4846-B191-D998F9EB8A57}" destId="{B5323E94-125D-FA46-8D83-173E8C920FB8}" srcOrd="1" destOrd="0" presId="urn:microsoft.com/office/officeart/2005/8/layout/pyramid2"/>
    <dgm:cxn modelId="{F2B63DF3-4271-CF40-9EB6-A1BD2F031F3D}" type="presParOf" srcId="{B5323E94-125D-FA46-8D83-173E8C920FB8}" destId="{562CF639-B863-7E41-8419-891ABFD0D62C}" srcOrd="0" destOrd="0" presId="urn:microsoft.com/office/officeart/2005/8/layout/pyramid2"/>
    <dgm:cxn modelId="{9832C6BF-D6BF-6E4E-83E8-7377625573C6}" type="presParOf" srcId="{B5323E94-125D-FA46-8D83-173E8C920FB8}" destId="{619B0353-4D1C-F04C-8A8E-B57B39F3138C}" srcOrd="1" destOrd="0" presId="urn:microsoft.com/office/officeart/2005/8/layout/pyramid2"/>
    <dgm:cxn modelId="{CAC6B832-5C05-E246-BE6A-B45E77F14FE9}" type="presParOf" srcId="{B5323E94-125D-FA46-8D83-173E8C920FB8}" destId="{173F178F-83F8-4047-9390-974C787FA55F}" srcOrd="2" destOrd="0" presId="urn:microsoft.com/office/officeart/2005/8/layout/pyramid2"/>
    <dgm:cxn modelId="{A9D93A6A-69BE-1349-8EC4-81FB8FAE0826}" type="presParOf" srcId="{B5323E94-125D-FA46-8D83-173E8C920FB8}" destId="{65392B22-D607-D042-B2B3-9E249E83D4DC}" srcOrd="3" destOrd="0" presId="urn:microsoft.com/office/officeart/2005/8/layout/pyramid2"/>
    <dgm:cxn modelId="{4CC1C9B8-AB32-9A40-853F-04B784926DDC}" type="presParOf" srcId="{B5323E94-125D-FA46-8D83-173E8C920FB8}" destId="{3312BA6C-2338-9F47-900F-08D150DC45B5}" srcOrd="4" destOrd="0" presId="urn:microsoft.com/office/officeart/2005/8/layout/pyramid2"/>
    <dgm:cxn modelId="{4CA7740B-EAD7-BD49-A30E-DEE3522150A8}" type="presParOf" srcId="{B5323E94-125D-FA46-8D83-173E8C920FB8}" destId="{C5C00474-DBDE-8C44-80B1-A61B72153FA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6CF56-2604-2F47-8185-014B4405948B}">
      <dsp:nvSpPr>
        <dsp:cNvPr id="0" name=""/>
        <dsp:cNvSpPr/>
      </dsp:nvSpPr>
      <dsp:spPr>
        <a:xfrm rot="10800000">
          <a:off x="1081936" y="0"/>
          <a:ext cx="6410480" cy="6410480"/>
        </a:xfrm>
        <a:prstGeom prst="triangle">
          <a:avLst/>
        </a:prstGeom>
        <a:noFill/>
        <a:ln w="508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CF639-B863-7E41-8419-891ABFD0D62C}">
      <dsp:nvSpPr>
        <dsp:cNvPr id="0" name=""/>
        <dsp:cNvSpPr/>
      </dsp:nvSpPr>
      <dsp:spPr>
        <a:xfrm>
          <a:off x="4256277" y="644491"/>
          <a:ext cx="4166812" cy="15174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7030A0"/>
              </a:solidFill>
            </a:rPr>
            <a:t>8% leaves contact details </a:t>
          </a:r>
        </a:p>
      </dsp:txBody>
      <dsp:txXfrm>
        <a:off x="4330354" y="718568"/>
        <a:ext cx="4018658" cy="1369326"/>
      </dsp:txXfrm>
    </dsp:sp>
    <dsp:sp modelId="{173F178F-83F8-4047-9390-974C787FA55F}">
      <dsp:nvSpPr>
        <dsp:cNvPr id="0" name=""/>
        <dsp:cNvSpPr/>
      </dsp:nvSpPr>
      <dsp:spPr>
        <a:xfrm>
          <a:off x="4256277" y="2351657"/>
          <a:ext cx="4166812" cy="15174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7030A0"/>
              </a:solidFill>
            </a:rPr>
            <a:t>40% requests a quote  </a:t>
          </a:r>
        </a:p>
      </dsp:txBody>
      <dsp:txXfrm>
        <a:off x="4330354" y="2425734"/>
        <a:ext cx="4018658" cy="1369326"/>
      </dsp:txXfrm>
    </dsp:sp>
    <dsp:sp modelId="{3312BA6C-2338-9F47-900F-08D150DC45B5}">
      <dsp:nvSpPr>
        <dsp:cNvPr id="0" name=""/>
        <dsp:cNvSpPr/>
      </dsp:nvSpPr>
      <dsp:spPr>
        <a:xfrm>
          <a:off x="4256277" y="4058822"/>
          <a:ext cx="4166812" cy="15174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7030A0"/>
              </a:solidFill>
            </a:rPr>
            <a:t>25% close rate</a:t>
          </a:r>
        </a:p>
      </dsp:txBody>
      <dsp:txXfrm>
        <a:off x="4330354" y="4132899"/>
        <a:ext cx="4018658" cy="1369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1pPr>
    <a:lvl2pPr marL="659431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2pPr>
    <a:lvl3pPr marL="1318862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3pPr>
    <a:lvl4pPr marL="1978293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4pPr>
    <a:lvl5pPr marL="2637724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5pPr>
    <a:lvl6pPr marL="3297155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6pPr>
    <a:lvl7pPr marL="3956586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7pPr>
    <a:lvl8pPr marL="4616017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8pPr>
    <a:lvl9pPr marL="5275448" algn="l" defTabSz="1318862" rtl="0" eaLnBrk="1" latinLnBrk="0" hangingPunct="1">
      <a:defRPr sz="1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63600" y="3276776"/>
            <a:ext cx="15897112" cy="1326733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3651" y="5144294"/>
            <a:ext cx="15997194" cy="100293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11932771" y="8432079"/>
            <a:ext cx="4928050" cy="58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30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1932771" y="9021007"/>
            <a:ext cx="4928050" cy="588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30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2132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678" y="2919704"/>
            <a:ext cx="8300244" cy="58787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781" b="1" smtClean="0">
                <a:solidFill>
                  <a:srgbClr val="FFFFFF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>
                <a:solidFill>
                  <a:srgbClr val="FFFFFF"/>
                </a:solidFill>
              </a:defRPr>
            </a:lvl2pPr>
            <a:lvl3pPr marL="1448851" indent="-317204">
              <a:buFont typeface="Arial" panose="020B0604020202020204" pitchFamily="34" charset="0"/>
              <a:buChar char="•"/>
              <a:defRPr sz="2880">
                <a:solidFill>
                  <a:srgbClr val="FFFFFF"/>
                </a:solidFill>
              </a:defRPr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266737"/>
            <a:ext cx="16994186" cy="2307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413087" y="2919690"/>
            <a:ext cx="8155782" cy="588212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601" b="1">
                <a:solidFill>
                  <a:srgbClr val="FFFFFF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>
                <a:solidFill>
                  <a:srgbClr val="FFFFFF"/>
                </a:solidFill>
              </a:defRPr>
            </a:lvl2pPr>
            <a:lvl3pPr marL="1448851" indent="-317204">
              <a:buFont typeface="Arial" panose="020B0604020202020204" pitchFamily="34" charset="0"/>
              <a:buChar char="•"/>
              <a:defRPr sz="2880">
                <a:solidFill>
                  <a:srgbClr val="FFFFFF"/>
                </a:solidFill>
              </a:defRPr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90" userDrawn="1">
          <p15:clr>
            <a:srgbClr val="FBAE40"/>
          </p15:clr>
        </p15:guide>
        <p15:guide id="2" pos="5930" userDrawn="1">
          <p15:clr>
            <a:srgbClr val="FBAE40"/>
          </p15:clr>
        </p15:guide>
        <p15:guide id="3" orient="horz" pos="16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388763"/>
            <a:ext cx="16994186" cy="2014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4727" y="2748883"/>
            <a:ext cx="16994186" cy="615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00" userDrawn="1">
          <p15:clr>
            <a:srgbClr val="FBAE40"/>
          </p15:clr>
        </p15:guide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4676" y="2729348"/>
            <a:ext cx="10972028" cy="288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74676" y="5940445"/>
            <a:ext cx="10972028" cy="2960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12576237" y="2729368"/>
            <a:ext cx="5137086" cy="6225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24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386792"/>
            <a:ext cx="16335818" cy="2019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16558" y="3234151"/>
            <a:ext cx="3249336" cy="5247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3061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2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27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308085" y="1038384"/>
            <a:ext cx="10260806" cy="8308538"/>
          </a:xfrm>
          <a:prstGeom prst="rect">
            <a:avLst/>
          </a:prstGeom>
        </p:spPr>
        <p:txBody>
          <a:bodyPr/>
          <a:lstStyle>
            <a:lvl1pPr marL="0" marR="0" indent="0" algn="l" defTabSz="1234525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685" y="5232627"/>
            <a:ext cx="6030910" cy="3336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41" b="1" i="0" baseline="0">
                <a:solidFill>
                  <a:schemeClr val="tx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74678" y="789832"/>
            <a:ext cx="6030912" cy="3745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2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62" userDrawn="1">
          <p15:clr>
            <a:srgbClr val="FBAE40"/>
          </p15:clr>
        </p15:guide>
        <p15:guide id="2" pos="4604" userDrawn="1">
          <p15:clr>
            <a:srgbClr val="FBAE40"/>
          </p15:clr>
        </p15:guide>
        <p15:guide id="3" pos="110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9006" y="387306"/>
            <a:ext cx="16979856" cy="199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662" y="5069791"/>
            <a:ext cx="3078000" cy="3508347"/>
          </a:xfrm>
          <a:prstGeom prst="rect">
            <a:avLst/>
          </a:prstGeom>
        </p:spPr>
        <p:txBody>
          <a:bodyPr lIns="0" tIns="0" rIns="0" bIns="0"/>
          <a:lstStyle>
            <a:lvl1pPr marL="145817" indent="-145817" algn="l" defTabSz="926049" rtl="0" eaLnBrk="1" latinLnBrk="0" hangingPunct="1">
              <a:lnSpc>
                <a:spcPct val="100000"/>
              </a:lnSpc>
              <a:buFont typeface="Arial" charset="0"/>
              <a:buChar char="•"/>
              <a:defRPr sz="252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buNone/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419">
                <a:solidFill>
                  <a:schemeClr val="bg1"/>
                </a:solidFill>
              </a:defRPr>
            </a:lvl3pPr>
          </a:lstStyle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6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91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8377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7349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68283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29281" y="2570700"/>
            <a:ext cx="2401246" cy="2164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376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3002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1990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95036" y="5074296"/>
            <a:ext cx="3078000" cy="4014983"/>
          </a:xfrm>
          <a:prstGeom prst="rect">
            <a:avLst/>
          </a:prstGeom>
        </p:spPr>
        <p:txBody>
          <a:bodyPr lIns="0" tIns="0" rIns="0" bIns="0"/>
          <a:lstStyle>
            <a:lvl1pPr marL="145817" marR="0" indent="-145817" algn="l" defTabSz="926049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520" b="1">
                <a:solidFill>
                  <a:schemeClr val="bg1"/>
                </a:solidFill>
              </a:defRPr>
            </a:lvl1pPr>
            <a:lvl2pPr marL="231477" indent="-231477">
              <a:lnSpc>
                <a:spcPts val="2880"/>
              </a:lnSpc>
              <a:buClr>
                <a:schemeClr val="bg1"/>
              </a:buClr>
              <a:defRPr lang="en-US" sz="243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45817" marR="0" lvl="0" indent="-145817" algn="l" defTabSz="926049" rtl="0" eaLnBrk="1" fontAlgn="auto" latinLnBrk="0" hangingPunct="1">
              <a:lnSpc>
                <a:spcPts val="1755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45817" lvl="0" indent="-145817" algn="l" defTabSz="926049" rtl="0" eaLnBrk="1" latinLnBrk="0" hangingPunct="1">
              <a:lnSpc>
                <a:spcPts val="175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388443"/>
            <a:ext cx="16994186" cy="227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26350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77175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52008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1713600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5165862" y="3102709"/>
            <a:ext cx="1728000" cy="1555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5401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2430" smtClean="0">
                <a:solidFill>
                  <a:schemeClr val="lt1"/>
                </a:solidFill>
              </a:defRPr>
            </a:lvl2pPr>
            <a:lvl3pPr>
              <a:defRPr lang="en-US" sz="243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926049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8508" y="4941229"/>
            <a:ext cx="3078000" cy="39600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096758" y="4969200"/>
            <a:ext cx="3078000" cy="39320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577008" y="4969198"/>
            <a:ext cx="3078000" cy="39320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1038600" y="4969198"/>
            <a:ext cx="3078000" cy="39320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4490862" y="4969195"/>
            <a:ext cx="3078000" cy="39320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2899" y="0"/>
            <a:ext cx="18320898" cy="10288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16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7434737" y="7137803"/>
            <a:ext cx="3418578" cy="72881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3241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702" y="5830117"/>
            <a:ext cx="706616" cy="636053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068" y="5830117"/>
            <a:ext cx="706616" cy="636053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432" y="5830117"/>
            <a:ext cx="706616" cy="636053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798" y="5830117"/>
            <a:ext cx="706616" cy="636053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164" y="5830117"/>
            <a:ext cx="706616" cy="636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533" y="5829925"/>
            <a:ext cx="813886" cy="617369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2801" y="2729730"/>
            <a:ext cx="11991974" cy="26125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7201" b="1">
                <a:solidFill>
                  <a:srgbClr val="FFFFFF"/>
                </a:solidFill>
                <a:latin typeface="+mj-lt"/>
              </a:defRPr>
            </a:lvl1pPr>
            <a:lvl2pPr marL="617262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9144000" y="0"/>
            <a:ext cx="9144000" cy="102885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9144028" y="0"/>
            <a:ext cx="9144000" cy="10288613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884819" y="3177215"/>
            <a:ext cx="759366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9153434" y="3"/>
            <a:ext cx="9144000" cy="10288586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493874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84807" y="1793680"/>
            <a:ext cx="7738274" cy="11417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201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4807" y="3563147"/>
            <a:ext cx="7738274" cy="703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0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84807" y="5589132"/>
            <a:ext cx="7738274" cy="588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884807" y="6178055"/>
            <a:ext cx="7738274" cy="648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41" b="1" i="0" baseline="0">
                <a:solidFill>
                  <a:schemeClr val="bg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28838" y="0"/>
            <a:ext cx="9159164" cy="10288588"/>
          </a:xfrm>
          <a:prstGeom prst="rect">
            <a:avLst/>
          </a:prstGeom>
        </p:spPr>
        <p:txBody>
          <a:bodyPr/>
          <a:lstStyle>
            <a:lvl1pPr marL="0" marR="0" indent="0" algn="l" defTabSz="1234525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321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617262" indent="0">
              <a:buNone/>
              <a:defRPr sz="3781"/>
            </a:lvl2pPr>
            <a:lvl3pPr marL="1234525" indent="0">
              <a:buNone/>
              <a:defRPr sz="3241"/>
            </a:lvl3pPr>
            <a:lvl4pPr marL="1851785" indent="0">
              <a:buNone/>
              <a:defRPr sz="2700"/>
            </a:lvl4pPr>
            <a:lvl5pPr marL="2469048" indent="0">
              <a:buNone/>
              <a:defRPr sz="2700"/>
            </a:lvl5pPr>
            <a:lvl6pPr marL="3086308" indent="0">
              <a:buNone/>
              <a:defRPr sz="2700"/>
            </a:lvl6pPr>
            <a:lvl7pPr marL="3703568" indent="0">
              <a:buNone/>
              <a:defRPr sz="2700"/>
            </a:lvl7pPr>
            <a:lvl8pPr marL="4320828" indent="0">
              <a:buNone/>
              <a:defRPr sz="2700"/>
            </a:lvl8pPr>
            <a:lvl9pPr marL="4938097" indent="0">
              <a:buNone/>
              <a:defRPr sz="27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2291"/>
            <a:ext cx="3773646" cy="30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9430360" y="0"/>
            <a:ext cx="8856000" cy="1028858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9445708" y="0"/>
            <a:ext cx="8856000" cy="1028858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9426804" y="3"/>
            <a:ext cx="8856000" cy="10288586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00FA-8541-DC40-A879-88C97A39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63DF6-80A0-A84C-A282-D0A3CAE9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237E-21CD-FC4E-B8B5-6B1725071E97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97DE-25E5-4041-A084-DE7F3A0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04C54-62C0-E04C-B513-F75F203A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99A0-7084-C74D-8C73-6ED5BB72D5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69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4707" y="388766"/>
            <a:ext cx="16985794" cy="1999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4707" y="2815205"/>
            <a:ext cx="16985794" cy="609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488668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orient="horz" pos="61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4707" y="388765"/>
            <a:ext cx="16985794" cy="1999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4707" y="4381343"/>
            <a:ext cx="16985794" cy="451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488668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4707" y="2732062"/>
            <a:ext cx="16985794" cy="12979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4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orient="horz" pos="61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5811" y="385799"/>
            <a:ext cx="16994186" cy="203290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4678" y="3027875"/>
            <a:ext cx="8300244" cy="5873331"/>
          </a:xfrm>
          <a:prstGeom prst="rect">
            <a:avLst/>
          </a:prstGeom>
        </p:spPr>
        <p:txBody>
          <a:bodyPr lIns="0" tIns="0" rIns="0" bIns="0"/>
          <a:lstStyle>
            <a:lvl1pPr marL="617262" marR="0" indent="-617262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413082" y="3027875"/>
            <a:ext cx="8157368" cy="5873331"/>
          </a:xfrm>
          <a:prstGeom prst="rect">
            <a:avLst/>
          </a:prstGeom>
        </p:spPr>
        <p:txBody>
          <a:bodyPr lIns="0" tIns="0" rIns="0" bIns="0"/>
          <a:lstStyle>
            <a:lvl1pPr marL="617262" marR="0" indent="-617262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781" b="1" baseline="0">
                <a:solidFill>
                  <a:schemeClr val="tx1"/>
                </a:solidFill>
              </a:defRPr>
            </a:lvl1pPr>
            <a:lvl2pPr marL="1131649" indent="-514382">
              <a:buFont typeface="Arial" panose="020B0604020202020204" pitchFamily="34" charset="0"/>
              <a:buChar char="•"/>
              <a:defRPr sz="3781"/>
            </a:lvl2pPr>
            <a:lvl3pPr marL="1448851" indent="-317204">
              <a:buFont typeface="Arial" panose="020B0604020202020204" pitchFamily="34" charset="0"/>
              <a:buChar char="•"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11068" userDrawn="1">
          <p15:clr>
            <a:srgbClr val="FBAE40"/>
          </p15:clr>
        </p15:guide>
        <p15:guide id="5" orient="horz" pos="6139" userDrawn="1">
          <p15:clr>
            <a:srgbClr val="FBAE40"/>
          </p15:clr>
        </p15:guide>
        <p15:guide id="6" pos="5590" userDrawn="1">
          <p15:clr>
            <a:srgbClr val="FBAE40"/>
          </p15:clr>
        </p15:guide>
        <p15:guide id="7" pos="5930" userDrawn="1">
          <p15:clr>
            <a:srgbClr val="FBAE40"/>
          </p15:clr>
        </p15:guide>
        <p15:guide id="8" pos="362" userDrawn="1">
          <p15:clr>
            <a:srgbClr val="FBAE40"/>
          </p15:clr>
        </p15:guide>
        <p15:guide id="9" orient="horz" pos="16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21633" y="0"/>
            <a:ext cx="8866414" cy="1028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21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617262" indent="0">
              <a:buNone/>
              <a:defRPr sz="3781"/>
            </a:lvl2pPr>
            <a:lvl3pPr marL="1234525" indent="0">
              <a:buNone/>
              <a:defRPr sz="3241"/>
            </a:lvl3pPr>
            <a:lvl4pPr marL="1851785" indent="0">
              <a:buNone/>
              <a:defRPr sz="2700"/>
            </a:lvl4pPr>
            <a:lvl5pPr marL="2469048" indent="0">
              <a:buNone/>
              <a:defRPr sz="2700"/>
            </a:lvl5pPr>
            <a:lvl6pPr marL="3086308" indent="0">
              <a:buNone/>
              <a:defRPr sz="2700"/>
            </a:lvl6pPr>
            <a:lvl7pPr marL="3703568" indent="0">
              <a:buNone/>
              <a:defRPr sz="2700"/>
            </a:lvl7pPr>
            <a:lvl8pPr marL="4320828" indent="0">
              <a:buNone/>
              <a:defRPr sz="2700"/>
            </a:lvl8pPr>
            <a:lvl9pPr marL="4938097" indent="0">
              <a:buNone/>
              <a:defRPr sz="27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727" y="3049376"/>
            <a:ext cx="8104442" cy="58518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781" b="1" smtClean="0"/>
            </a:lvl1pPr>
            <a:lvl2pPr marL="617262" indent="0">
              <a:buFontTx/>
              <a:buNone/>
              <a:defRPr sz="3781"/>
            </a:lvl2pPr>
            <a:lvl3pPr marL="1131649" indent="0">
              <a:buFontTx/>
              <a:buNone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727" y="401492"/>
            <a:ext cx="8104442" cy="2083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24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21633" y="0"/>
            <a:ext cx="8866414" cy="10288588"/>
          </a:xfrm>
          <a:prstGeom prst="rect">
            <a:avLst/>
          </a:prstGeom>
        </p:spPr>
        <p:txBody>
          <a:bodyPr/>
          <a:lstStyle>
            <a:lvl1pPr marL="0" marR="0" indent="0" algn="l" defTabSz="1234525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321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617262" indent="0">
              <a:buNone/>
              <a:defRPr sz="3781"/>
            </a:lvl2pPr>
            <a:lvl3pPr marL="1234525" indent="0">
              <a:buNone/>
              <a:defRPr sz="3241"/>
            </a:lvl3pPr>
            <a:lvl4pPr marL="1851785" indent="0">
              <a:buNone/>
              <a:defRPr sz="2700"/>
            </a:lvl4pPr>
            <a:lvl5pPr marL="2469048" indent="0">
              <a:buNone/>
              <a:defRPr sz="2700"/>
            </a:lvl5pPr>
            <a:lvl6pPr marL="3086308" indent="0">
              <a:buNone/>
              <a:defRPr sz="2700"/>
            </a:lvl6pPr>
            <a:lvl7pPr marL="3703568" indent="0">
              <a:buNone/>
              <a:defRPr sz="2700"/>
            </a:lvl7pPr>
            <a:lvl8pPr marL="4320828" indent="0">
              <a:buNone/>
              <a:defRPr sz="2700"/>
            </a:lvl8pPr>
            <a:lvl9pPr marL="4938097" indent="0">
              <a:buNone/>
              <a:defRPr sz="27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676" y="1038395"/>
            <a:ext cx="8436320" cy="7536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941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32" y="0"/>
            <a:ext cx="18288000" cy="1028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511325" y="3519418"/>
            <a:ext cx="15338318" cy="270494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201" b="1" baseline="0">
                <a:solidFill>
                  <a:schemeClr val="bg1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024"/>
            <a:ext cx="3982880" cy="1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4678" y="5232625"/>
            <a:ext cx="6030912" cy="3290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41" b="1" i="0" baseline="0">
                <a:solidFill>
                  <a:schemeClr val="tx1"/>
                </a:solidFill>
                <a:latin typeface="arial" charset="0"/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4678" y="802832"/>
            <a:ext cx="6030912" cy="3496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7201" b="1" baseline="0">
                <a:solidFill>
                  <a:schemeClr val="tx2"/>
                </a:solidFill>
              </a:defRPr>
            </a:lvl1pPr>
            <a:lvl2pPr marL="617262" indent="0">
              <a:buNone/>
              <a:defRPr sz="1890"/>
            </a:lvl2pPr>
            <a:lvl3pPr marL="1234525" indent="0">
              <a:buNone/>
              <a:defRPr sz="162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08058" y="927536"/>
            <a:ext cx="10260804" cy="759588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1234525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81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62" indent="0">
              <a:buFontTx/>
              <a:buNone/>
              <a:defRPr sz="3781"/>
            </a:lvl2pPr>
            <a:lvl3pPr marL="1131649" indent="0">
              <a:buFontTx/>
              <a:buNone/>
              <a:defRPr sz="2880"/>
            </a:lvl3pPr>
            <a:lvl4pPr marL="1851785" indent="0">
              <a:buNone/>
              <a:defRPr sz="1350"/>
            </a:lvl4pPr>
            <a:lvl5pPr marL="2469048" indent="0">
              <a:buNone/>
              <a:defRPr sz="1350"/>
            </a:lvl5pPr>
            <a:lvl6pPr marL="3086308" indent="0">
              <a:buNone/>
              <a:defRPr sz="1350"/>
            </a:lvl6pPr>
            <a:lvl7pPr marL="3703568" indent="0">
              <a:buNone/>
              <a:defRPr sz="1350"/>
            </a:lvl7pPr>
            <a:lvl8pPr marL="4320828" indent="0">
              <a:buNone/>
              <a:defRPr sz="1350"/>
            </a:lvl8pPr>
            <a:lvl9pPr marL="4938097" indent="0">
              <a:buNone/>
              <a:defRPr sz="13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478"/>
            <a:ext cx="4147408" cy="15424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62" userDrawn="1">
          <p15:clr>
            <a:srgbClr val="FBAE40"/>
          </p15:clr>
        </p15:guide>
        <p15:guide id="2" pos="4604" userDrawn="1">
          <p15:clr>
            <a:srgbClr val="FBAE40"/>
          </p15:clr>
        </p15:guide>
        <p15:guide id="3" pos="110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57600" y="9698759"/>
            <a:ext cx="4114800" cy="345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57600" y="9346926"/>
            <a:ext cx="4114800" cy="35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99897"/>
            <a:ext cx="6172200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7" r:id="rId23"/>
  </p:sldLayoutIdLst>
  <p:hf sldNum="0" hdr="0" ftr="0" dt="0"/>
  <p:txStyles>
    <p:titleStyle>
      <a:lvl1pPr algn="l" defTabSz="1234525" rtl="0" eaLnBrk="1" latinLnBrk="0" hangingPunct="1">
        <a:lnSpc>
          <a:spcPct val="90000"/>
        </a:lnSpc>
        <a:spcBef>
          <a:spcPct val="0"/>
        </a:spcBef>
        <a:buNone/>
        <a:defRPr sz="594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34" indent="-308634" algn="l" defTabSz="1234525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3781" kern="1200">
          <a:solidFill>
            <a:schemeClr val="tx1"/>
          </a:solidFill>
          <a:latin typeface="+mn-lt"/>
          <a:ea typeface="+mn-ea"/>
          <a:cs typeface="+mn-cs"/>
        </a:defRPr>
      </a:lvl1pPr>
      <a:lvl2pPr marL="925894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3241" kern="1200">
          <a:solidFill>
            <a:schemeClr val="tx1"/>
          </a:solidFill>
          <a:latin typeface="+mn-lt"/>
          <a:ea typeface="+mn-ea"/>
          <a:cs typeface="+mn-cs"/>
        </a:defRPr>
      </a:lvl2pPr>
      <a:lvl3pPr marL="1543145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414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777674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394945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4012195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629461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5246722" indent="-308634" algn="l" defTabSz="1234525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1pPr>
      <a:lvl2pPr marL="617262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25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3pPr>
      <a:lvl4pPr marL="1851785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46904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08630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370356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320828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4938097" algn="l" defTabSz="1234525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" userDrawn="1">
          <p15:clr>
            <a:srgbClr val="F26B43"/>
          </p15:clr>
        </p15:guide>
        <p15:guide id="3" orient="horz" pos="6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2FA2-3831-6B48-90EE-5544F09B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Calculating Marketing ROI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DDC91-BA61-4240-893A-55283195D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A8279-C223-424C-8B98-9D5B99A6E2E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B9E6A-2B3D-124C-AA99-D513540B8AF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2F242D-80EF-CF4E-9405-764916F9F85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87195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C3D02-C974-0341-BFC0-5EF65D1708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Funnel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678" y="4597402"/>
            <a:ext cx="8300244" cy="4495791"/>
          </a:xfrm>
        </p:spPr>
        <p:txBody>
          <a:bodyPr/>
          <a:lstStyle/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2600" b="0" dirty="0"/>
              <a:t>MROI = </a:t>
            </a:r>
            <a:r>
              <a:rPr lang="en-US" sz="2600" b="0" u="sng" dirty="0"/>
              <a:t>1000 * 8000 * 8% * 40% * 25% -  16 000</a:t>
            </a:r>
          </a:p>
          <a:p>
            <a:pPr marL="0" indent="0">
              <a:buNone/>
            </a:pPr>
            <a:r>
              <a:rPr lang="en-US" sz="2600" b="0" dirty="0"/>
              <a:t>			16 000</a:t>
            </a:r>
          </a:p>
          <a:p>
            <a:pPr marL="0" indent="0">
              <a:buNone/>
            </a:pPr>
            <a:r>
              <a:rPr lang="en-US" sz="2600" b="0" dirty="0"/>
              <a:t>MROI = 300%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F98ABD-8DE7-6144-9F54-66F8C664236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3B6CE-B13D-BB4D-847B-80491CFD36A8}"/>
              </a:ext>
            </a:extLst>
          </p:cNvPr>
          <p:cNvGrpSpPr/>
          <p:nvPr/>
        </p:nvGrpSpPr>
        <p:grpSpPr>
          <a:xfrm>
            <a:off x="-19233" y="5491101"/>
            <a:ext cx="11870943" cy="892552"/>
            <a:chOff x="-19233" y="5491101"/>
            <a:chExt cx="11870943" cy="8925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436C74-41BB-6A4E-98B7-DAC71E4C4B2D}"/>
                </a:ext>
              </a:extLst>
            </p:cNvPr>
            <p:cNvSpPr txBox="1"/>
            <p:nvPr/>
          </p:nvSpPr>
          <p:spPr>
            <a:xfrm>
              <a:off x="-19233" y="5491101"/>
              <a:ext cx="11870943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00965E"/>
                  </a:solidFill>
                </a:rPr>
                <a:t>Average transaction profit (€) * Leads * Conversion rate</a:t>
              </a:r>
              <a:r>
                <a:rPr lang="en-US" sz="2600" dirty="0"/>
                <a:t> – </a:t>
              </a:r>
              <a:r>
                <a:rPr lang="en-US" sz="2600" dirty="0">
                  <a:solidFill>
                    <a:srgbClr val="C00000"/>
                  </a:solidFill>
                </a:rPr>
                <a:t>Cost of marketing (€)</a:t>
              </a:r>
            </a:p>
            <a:p>
              <a:pPr algn="ctr"/>
              <a:r>
                <a:rPr lang="en-US" sz="2600" dirty="0">
                  <a:solidFill>
                    <a:srgbClr val="C00000"/>
                  </a:solidFill>
                </a:rPr>
                <a:t>Cost of marketing (€)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A785988-819F-F34A-B764-3E7D1D8BE1C7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>
              <a:off x="-19233" y="5937377"/>
              <a:ext cx="1127702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EF782F-11D4-0547-8810-00AEE8E34DB9}"/>
              </a:ext>
            </a:extLst>
          </p:cNvPr>
          <p:cNvSpPr txBox="1"/>
          <p:nvPr/>
        </p:nvSpPr>
        <p:spPr>
          <a:xfrm>
            <a:off x="9149872" y="1824675"/>
            <a:ext cx="868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800" dirty="0"/>
              <a:t>8000 LinkedIn users click on an ad (€2 cost-per-click)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5BBAE0-8434-774D-B3B8-DB4806D32D55}"/>
              </a:ext>
            </a:extLst>
          </p:cNvPr>
          <p:cNvGrpSpPr/>
          <p:nvPr/>
        </p:nvGrpSpPr>
        <p:grpSpPr>
          <a:xfrm>
            <a:off x="9056938" y="3027875"/>
            <a:ext cx="9474127" cy="7005724"/>
            <a:chOff x="9056938" y="3027875"/>
            <a:chExt cx="9474127" cy="7005724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CAB23A25-49B1-4644-9638-0734D9C6BC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7648074"/>
                </p:ext>
              </p:extLst>
            </p:nvPr>
          </p:nvGraphicFramePr>
          <p:xfrm>
            <a:off x="9056938" y="3027875"/>
            <a:ext cx="9474127" cy="64104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E66735-1715-5D4B-86B0-439E67339D94}"/>
                </a:ext>
              </a:extLst>
            </p:cNvPr>
            <p:cNvSpPr txBox="1"/>
            <p:nvPr/>
          </p:nvSpPr>
          <p:spPr>
            <a:xfrm>
              <a:off x="10953170" y="9510379"/>
              <a:ext cx="5886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I" sz="2800" dirty="0">
                  <a:solidFill>
                    <a:srgbClr val="7030A0"/>
                  </a:solidFill>
                </a:rPr>
                <a:t>Average transaction profit = € 1000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C07EF3-F974-EA48-B177-248EAE655FF4}"/>
              </a:ext>
            </a:extLst>
          </p:cNvPr>
          <p:cNvSpPr txBox="1"/>
          <p:nvPr/>
        </p:nvSpPr>
        <p:spPr>
          <a:xfrm>
            <a:off x="317500" y="2765557"/>
            <a:ext cx="9677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/>
              <a:t>Instead of modeling sales directly, MROI can also be calculated based on generated leads and </a:t>
            </a:r>
            <a:r>
              <a:rPr lang="en-US" sz="2800" b="0" dirty="0">
                <a:solidFill>
                  <a:srgbClr val="7030A0"/>
                </a:solidFill>
              </a:rPr>
              <a:t>historical conversion rate and sales data</a:t>
            </a:r>
            <a:r>
              <a:rPr lang="en-US" sz="28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1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C3D02-C974-0341-BFC0-5EF65D1708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Customer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7" y="2364639"/>
            <a:ext cx="16985794" cy="6099862"/>
          </a:xfrm>
        </p:spPr>
        <p:txBody>
          <a:bodyPr/>
          <a:lstStyle/>
          <a:p>
            <a:r>
              <a:rPr lang="en-US" sz="3200" b="0" dirty="0"/>
              <a:t>In addition to calculating short-term sales from a campaign (baseline/lift) OR </a:t>
            </a:r>
          </a:p>
          <a:p>
            <a:r>
              <a:rPr lang="en-US" sz="3200" b="0" dirty="0"/>
              <a:t>Projected one-off sales from leads (funnel conversions) </a:t>
            </a:r>
          </a:p>
          <a:p>
            <a:r>
              <a:rPr lang="en-US" sz="3200" b="0" dirty="0"/>
              <a:t>We can also estimate the value of a marketing investment by calculating changes to customer equity, i.e. </a:t>
            </a:r>
            <a:r>
              <a:rPr lang="en-US" sz="3200" b="0" dirty="0">
                <a:solidFill>
                  <a:srgbClr val="00965E"/>
                </a:solidFill>
              </a:rPr>
              <a:t>change to the customer lifetime value* of the firm’s customers</a:t>
            </a:r>
            <a:r>
              <a:rPr lang="en-US" sz="3200" b="0" dirty="0"/>
              <a:t>.</a:t>
            </a:r>
          </a:p>
          <a:p>
            <a:r>
              <a:rPr lang="en-US" sz="3200" b="0" dirty="0"/>
              <a:t> </a:t>
            </a:r>
          </a:p>
          <a:p>
            <a:r>
              <a:rPr lang="en-US" sz="3200" b="0" dirty="0"/>
              <a:t>This way of estimating MROI is most applicable to business models that receive cashflows over extended periods of time rather than one-off sales. </a:t>
            </a:r>
          </a:p>
          <a:p>
            <a:endParaRPr lang="en-US" sz="3200" b="0" dirty="0"/>
          </a:p>
          <a:p>
            <a:r>
              <a:rPr lang="en-US" sz="3200" b="0" dirty="0"/>
              <a:t>*We will look at CLV during week 5 of the course. 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A31BA98-D5F3-3843-BAFC-6C9976A19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247" y="7800787"/>
            <a:ext cx="3733578" cy="209903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730374D-86BA-5344-8598-9EDF7695B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085" y="8464501"/>
            <a:ext cx="3733578" cy="771606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">
            <a:extLst>
              <a:ext uri="{FF2B5EF4-FFF2-40B4-BE49-F238E27FC236}">
                <a16:creationId xmlns:a16="http://schemas.microsoft.com/office/drawing/2014/main" id="{A4831F09-F70E-A146-8A0D-F5223AEE1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6923" y="7785527"/>
            <a:ext cx="3516033" cy="20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1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C3D02-C974-0341-BFC0-5EF65D1708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Comparable cost savings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5811" y="1905516"/>
            <a:ext cx="8300244" cy="5873331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/>
              <a:t>Estimated cost savings due to marketing activities</a:t>
            </a:r>
          </a:p>
          <a:p>
            <a:endParaRPr lang="en-US" sz="3200" b="0" dirty="0"/>
          </a:p>
          <a:p>
            <a:r>
              <a:rPr lang="en-US" sz="3200" b="0" dirty="0"/>
              <a:t>Anheuser-Busch-InBev spends ~$50 million annually on Superbowl ads for its brands (plus production costs!). </a:t>
            </a:r>
          </a:p>
          <a:p>
            <a:pPr marL="0" indent="0">
              <a:buNone/>
            </a:pPr>
            <a:endParaRPr lang="en-US" sz="3200" b="0" dirty="0"/>
          </a:p>
          <a:p>
            <a:r>
              <a:rPr lang="en-US" sz="3200" b="0" dirty="0"/>
              <a:t>How much money would it cost to achieve equivalent increase in reach, customer-based brand equity, sales, etc.?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C43D45-7014-9441-BD15-0834FA725C4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73257-CB1B-4343-9F39-FD0F10F894A2}"/>
              </a:ext>
            </a:extLst>
          </p:cNvPr>
          <p:cNvSpPr txBox="1"/>
          <p:nvPr/>
        </p:nvSpPr>
        <p:spPr>
          <a:xfrm>
            <a:off x="522593" y="7632653"/>
            <a:ext cx="887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965E"/>
                </a:solidFill>
              </a:rPr>
              <a:t>Cost savings from running Superbowl ads (€) </a:t>
            </a:r>
            <a:r>
              <a:rPr lang="en-US" sz="1800" dirty="0"/>
              <a:t>– </a:t>
            </a:r>
            <a:r>
              <a:rPr lang="en-US" sz="1800" dirty="0">
                <a:solidFill>
                  <a:srgbClr val="C00000"/>
                </a:solidFill>
              </a:rPr>
              <a:t>Cost of running the Superbowl ads(€)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Cost of running the Superbowl ads (€)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8070CB-D5C6-224A-96DF-7BA3D808A52E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585811" y="7955254"/>
            <a:ext cx="8816136" cy="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oup of people sitting at a table in a restaurant&#10;&#10;Description automatically generated">
            <a:extLst>
              <a:ext uri="{FF2B5EF4-FFF2-40B4-BE49-F238E27FC236}">
                <a16:creationId xmlns:a16="http://schemas.microsoft.com/office/drawing/2014/main" id="{F03E2384-6BF6-D341-BA65-F0A39F0CC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2" t="-1" r="6114" b="28295"/>
          <a:stretch/>
        </p:blipFill>
        <p:spPr>
          <a:xfrm>
            <a:off x="9764454" y="1536679"/>
            <a:ext cx="8300242" cy="404398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CE2395FB-548F-3647-BD98-D465C8480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454" y="5275716"/>
            <a:ext cx="8368822" cy="2484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080B1C-851D-3141-A935-BF808A011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00" y="7955254"/>
            <a:ext cx="9207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bottle&#10;&#10;Description automatically generated">
            <a:extLst>
              <a:ext uri="{FF2B5EF4-FFF2-40B4-BE49-F238E27FC236}">
                <a16:creationId xmlns:a16="http://schemas.microsoft.com/office/drawing/2014/main" id="{302DCBC7-3126-CE4E-9847-200117BE8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23"/>
          <a:stretch/>
        </p:blipFill>
        <p:spPr>
          <a:xfrm>
            <a:off x="9471902" y="6758333"/>
            <a:ext cx="4967756" cy="35218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C3D02-C974-0341-BFC0-5EF65D1708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Building Marketing 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4707" y="2094363"/>
            <a:ext cx="16985794" cy="6099862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/>
              <a:t>Estimated value of accrued marketing assets (e.g., the brand value or ability to charge a premium) as a result of marketing activities. 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3200" b="0" dirty="0">
                <a:solidFill>
                  <a:srgbClr val="C00000"/>
                </a:solidFill>
              </a:rPr>
              <a:t>Cost side </a:t>
            </a:r>
            <a:r>
              <a:rPr lang="en-US" sz="3200" b="0" dirty="0"/>
              <a:t>is fairly straightforward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965E"/>
                </a:solidFill>
              </a:rPr>
              <a:t>Revenue side</a:t>
            </a:r>
            <a:r>
              <a:rPr lang="en-US" sz="3200" b="0" dirty="0"/>
              <a:t> requires assessing the impact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Marketing Activity =&gt; Marketing Asset (e.g., how did marketing activity affect metrics such as brand awareness, brand perception)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Marketing Asset =&gt; Buying Behavior (how does increased brand awareness affect sales, price premiums. etc.)</a:t>
            </a:r>
          </a:p>
          <a:p>
            <a:endParaRPr lang="en-US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/>
          </a:p>
        </p:txBody>
      </p:sp>
      <p:pic>
        <p:nvPicPr>
          <p:cNvPr id="8" name="Picture 7" descr="A picture containing beverage, food&#10;&#10;Description automatically generated">
            <a:extLst>
              <a:ext uri="{FF2B5EF4-FFF2-40B4-BE49-F238E27FC236}">
                <a16:creationId xmlns:a16="http://schemas.microsoft.com/office/drawing/2014/main" id="{FC24E685-FC37-704F-848B-48BC9E7C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7110902"/>
            <a:ext cx="2971800" cy="2971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8D22DB-FF9B-E842-BBA8-0E824C1B6D31}"/>
              </a:ext>
            </a:extLst>
          </p:cNvPr>
          <p:cNvSpPr txBox="1"/>
          <p:nvPr/>
        </p:nvSpPr>
        <p:spPr>
          <a:xfrm>
            <a:off x="9077604" y="8122800"/>
            <a:ext cx="1489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6000" b="1" dirty="0">
                <a:solidFill>
                  <a:srgbClr val="FF0000"/>
                </a:solidFill>
              </a:rPr>
              <a:t>&gt;2x</a:t>
            </a:r>
          </a:p>
        </p:txBody>
      </p:sp>
    </p:spTree>
    <p:extLst>
      <p:ext uri="{BB962C8B-B14F-4D97-AF65-F5344CB8AC3E}">
        <p14:creationId xmlns:p14="http://schemas.microsoft.com/office/powerpoint/2010/main" val="285853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AD7C-013A-2B4F-ACA0-1C3D0E10C0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The </a:t>
            </a:r>
            <a:r>
              <a:rPr lang="en-FI" dirty="0">
                <a:solidFill>
                  <a:srgbClr val="00965E"/>
                </a:solidFill>
              </a:rPr>
              <a:t>return</a:t>
            </a:r>
            <a:r>
              <a:rPr lang="en-FI" dirty="0"/>
              <a:t> in MROI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Return-side valuation methods</a:t>
            </a:r>
          </a:p>
          <a:p>
            <a:r>
              <a:rPr lang="en-FI" sz="3200" b="0" dirty="0"/>
              <a:t>Baseline/lift</a:t>
            </a:r>
          </a:p>
          <a:p>
            <a:r>
              <a:rPr lang="en-FI" sz="3200" b="0" dirty="0"/>
              <a:t>Funnel conversions</a:t>
            </a:r>
          </a:p>
          <a:p>
            <a:r>
              <a:rPr lang="en-FI" sz="3200" b="0" dirty="0"/>
              <a:t>Customer equity</a:t>
            </a:r>
          </a:p>
          <a:p>
            <a:r>
              <a:rPr lang="en-FI" sz="3200" b="0" dirty="0"/>
              <a:t>Comparable costs</a:t>
            </a:r>
          </a:p>
          <a:p>
            <a:r>
              <a:rPr lang="en-FI" sz="3200" b="0" dirty="0"/>
              <a:t>Marketing assets</a:t>
            </a:r>
          </a:p>
          <a:p>
            <a:pPr marL="0" indent="0">
              <a:buNone/>
            </a:pPr>
            <a:endParaRPr lang="en-FI" sz="32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D7815-5D60-3F4B-A4E4-EB8316250D9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Methods for estimating the return</a:t>
            </a:r>
          </a:p>
          <a:p>
            <a:r>
              <a:rPr lang="en-FI" sz="3200" b="0" dirty="0"/>
              <a:t>Attribution (today)</a:t>
            </a:r>
          </a:p>
          <a:p>
            <a:r>
              <a:rPr lang="en-FI" sz="3200" b="0" dirty="0"/>
              <a:t>Experiments (next week)</a:t>
            </a:r>
          </a:p>
          <a:p>
            <a:r>
              <a:rPr lang="en-FI" sz="3200" b="0" dirty="0"/>
              <a:t>Modeling with regression (week 4)</a:t>
            </a:r>
          </a:p>
          <a:p>
            <a:r>
              <a:rPr lang="en-FI" sz="3200" b="0" dirty="0"/>
              <a:t>Customer lifetime value (week 5)</a:t>
            </a:r>
          </a:p>
          <a:p>
            <a:r>
              <a:rPr lang="en-FI" sz="3200" b="0" dirty="0"/>
              <a:t>Machine learning (week 6)</a:t>
            </a:r>
          </a:p>
          <a:p>
            <a:endParaRPr lang="en-FI" sz="3200" dirty="0"/>
          </a:p>
        </p:txBody>
      </p:sp>
    </p:spTree>
    <p:extLst>
      <p:ext uri="{BB962C8B-B14F-4D97-AF65-F5344CB8AC3E}">
        <p14:creationId xmlns:p14="http://schemas.microsoft.com/office/powerpoint/2010/main" val="122604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3E8D2-A30F-E049-8518-3CFBD28824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Attribution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89DA-F802-8E4A-87DF-72EB03908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808260-D204-E240-B232-98CF66B80F5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D1FD5C-7080-8941-9771-A6C88C88E3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855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798E0E-ECB9-2448-BF30-8C63BE87DA7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Attribution modeling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BB1412-99AF-2B45-8BC4-9EC0CE4717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sz="3200" b="0" dirty="0"/>
              <a:t>I run a small online business. In October, </a:t>
            </a:r>
            <a:r>
              <a:rPr lang="en-FI" sz="3200" b="0" dirty="0">
                <a:solidFill>
                  <a:srgbClr val="C00000"/>
                </a:solidFill>
              </a:rPr>
              <a:t>I spent 1 000 EUR on Facebook advertising</a:t>
            </a:r>
            <a:r>
              <a:rPr lang="en-FI" sz="3200" b="0" dirty="0"/>
              <a:t>. My sales for October were 10 300 EUR, </a:t>
            </a:r>
            <a:r>
              <a:rPr lang="en-FI" sz="3200" b="0" dirty="0">
                <a:solidFill>
                  <a:srgbClr val="00965E"/>
                </a:solidFill>
              </a:rPr>
              <a:t>up 1 700 EUR compared to September </a:t>
            </a:r>
            <a:r>
              <a:rPr lang="en-FI" sz="3200" b="0" dirty="0"/>
              <a:t>(8 600 EUR). My Marketing ROI is (</a:t>
            </a:r>
            <a:r>
              <a:rPr lang="en-FI" sz="3200" b="0" dirty="0">
                <a:solidFill>
                  <a:srgbClr val="00965E"/>
                </a:solidFill>
              </a:rPr>
              <a:t>1700</a:t>
            </a:r>
            <a:r>
              <a:rPr lang="en-FI" sz="3200" b="0" dirty="0"/>
              <a:t> – </a:t>
            </a:r>
            <a:r>
              <a:rPr lang="en-FI" sz="3200" b="0" dirty="0">
                <a:solidFill>
                  <a:srgbClr val="C00000"/>
                </a:solidFill>
              </a:rPr>
              <a:t>1000</a:t>
            </a:r>
            <a:r>
              <a:rPr lang="en-FI" sz="3200" b="0" dirty="0"/>
              <a:t>) / </a:t>
            </a:r>
            <a:r>
              <a:rPr lang="en-FI" sz="3200" b="0" dirty="0">
                <a:solidFill>
                  <a:srgbClr val="C00000"/>
                </a:solidFill>
              </a:rPr>
              <a:t>1000</a:t>
            </a:r>
            <a:r>
              <a:rPr lang="en-FI" sz="3200" b="0" dirty="0"/>
              <a:t> = 70%.</a:t>
            </a:r>
          </a:p>
          <a:p>
            <a:endParaRPr lang="en-FI" sz="3200" b="0" dirty="0"/>
          </a:p>
          <a:p>
            <a:r>
              <a:rPr lang="en-FI" sz="3200" b="0" dirty="0"/>
              <a:t>But what if I also advertised my business on Google, Instagram, and LinkedIn in October?</a:t>
            </a:r>
          </a:p>
          <a:p>
            <a:endParaRPr lang="en-FI" sz="3200" b="0" dirty="0"/>
          </a:p>
          <a:p>
            <a:r>
              <a:rPr lang="en-FI" sz="3200" b="0" dirty="0"/>
              <a:t>Attribution modeling is a way of ‘attributing’ a favourable marketing outcome (e.g. conversion of lead) to a particular marketing channel</a:t>
            </a:r>
          </a:p>
        </p:txBody>
      </p:sp>
    </p:spTree>
    <p:extLst>
      <p:ext uri="{BB962C8B-B14F-4D97-AF65-F5344CB8AC3E}">
        <p14:creationId xmlns:p14="http://schemas.microsoft.com/office/powerpoint/2010/main" val="14587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holding, sign, young&#10;&#10;Description automatically generated">
            <a:extLst>
              <a:ext uri="{FF2B5EF4-FFF2-40B4-BE49-F238E27FC236}">
                <a16:creationId xmlns:a16="http://schemas.microsoft.com/office/drawing/2014/main" id="{E2CB0D52-AF51-D041-BF73-D946DD64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31" y="1769140"/>
            <a:ext cx="3994605" cy="225135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681BD-0418-E54A-875E-3A0A3E49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326" y="1656756"/>
            <a:ext cx="4275496" cy="26721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Picture 12" descr="A screenshot of a person&#10;&#10;Description automatically generated">
            <a:extLst>
              <a:ext uri="{FF2B5EF4-FFF2-40B4-BE49-F238E27FC236}">
                <a16:creationId xmlns:a16="http://schemas.microsoft.com/office/drawing/2014/main" id="{054609FF-CD37-1840-8447-9AB082EB5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312" y="1143734"/>
            <a:ext cx="2867375" cy="36866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7" name="Picture 16" descr="A close up of a stool&#10;&#10;Description automatically generated">
            <a:extLst>
              <a:ext uri="{FF2B5EF4-FFF2-40B4-BE49-F238E27FC236}">
                <a16:creationId xmlns:a16="http://schemas.microsoft.com/office/drawing/2014/main" id="{D34A0061-6C2C-DA4B-8DA7-7F02F1060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4998" y="6721270"/>
            <a:ext cx="3048000" cy="304800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EA0E92D8-1147-E241-9491-9BF6408EDD37}"/>
              </a:ext>
            </a:extLst>
          </p:cNvPr>
          <p:cNvSpPr/>
          <p:nvPr/>
        </p:nvSpPr>
        <p:spPr>
          <a:xfrm>
            <a:off x="3623739" y="2605383"/>
            <a:ext cx="570494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DD55C69-A694-3947-8001-D373C5FDB03D}"/>
              </a:ext>
            </a:extLst>
          </p:cNvPr>
          <p:cNvSpPr/>
          <p:nvPr/>
        </p:nvSpPr>
        <p:spPr>
          <a:xfrm rot="5400000">
            <a:off x="15407476" y="5446578"/>
            <a:ext cx="1263045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825C5CC-DAF0-0345-AC71-D15298B57F2A}"/>
              </a:ext>
            </a:extLst>
          </p:cNvPr>
          <p:cNvSpPr/>
          <p:nvPr/>
        </p:nvSpPr>
        <p:spPr>
          <a:xfrm>
            <a:off x="8588834" y="2642700"/>
            <a:ext cx="570494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130BD9D-17A2-0644-94B8-BF5E6B0B379F}"/>
              </a:ext>
            </a:extLst>
          </p:cNvPr>
          <p:cNvSpPr/>
          <p:nvPr/>
        </p:nvSpPr>
        <p:spPr>
          <a:xfrm>
            <a:off x="13834820" y="2657811"/>
            <a:ext cx="570494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947D3-DA36-8944-B295-4767F5C59AB8}"/>
              </a:ext>
            </a:extLst>
          </p:cNvPr>
          <p:cNvSpPr/>
          <p:nvPr/>
        </p:nvSpPr>
        <p:spPr>
          <a:xfrm>
            <a:off x="1429525" y="6256907"/>
            <a:ext cx="13175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3200" dirty="0"/>
              <a:t>Which channel(s) should get credit for my purchasing the microphone?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D152D-718B-AD4B-A29C-9D5442C617E0}"/>
              </a:ext>
            </a:extLst>
          </p:cNvPr>
          <p:cNvSpPr txBox="1"/>
          <p:nvPr/>
        </p:nvSpPr>
        <p:spPr>
          <a:xfrm>
            <a:off x="5301439" y="1192888"/>
            <a:ext cx="1962717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YouTube 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D72FC-7E8F-DF41-B575-03AA72BDD45B}"/>
              </a:ext>
            </a:extLst>
          </p:cNvPr>
          <p:cNvSpPr txBox="1"/>
          <p:nvPr/>
        </p:nvSpPr>
        <p:spPr>
          <a:xfrm>
            <a:off x="9364101" y="1056633"/>
            <a:ext cx="4270721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Google search ad and SEO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9E3E6-5B1B-8648-8224-177BAE0F860F}"/>
              </a:ext>
            </a:extLst>
          </p:cNvPr>
          <p:cNvSpPr txBox="1"/>
          <p:nvPr/>
        </p:nvSpPr>
        <p:spPr>
          <a:xfrm>
            <a:off x="14980855" y="550172"/>
            <a:ext cx="2116285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Facebook ad</a:t>
            </a:r>
          </a:p>
        </p:txBody>
      </p:sp>
      <p:pic>
        <p:nvPicPr>
          <p:cNvPr id="15" name="Picture 2" descr="Kushagra Bhatnagar | Aalto University">
            <a:extLst>
              <a:ext uri="{FF2B5EF4-FFF2-40B4-BE49-F238E27FC236}">
                <a16:creationId xmlns:a16="http://schemas.microsoft.com/office/drawing/2014/main" id="{E80998B1-26C9-844C-9ECC-B6D2D5DF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6" y="1950461"/>
            <a:ext cx="3123565" cy="20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8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080EB-C7F9-C54A-AD91-D20FA091A4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How do we attribute conversions?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601FB-1705-B744-85DC-F14034AF4B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Rule-based attribution</a:t>
            </a:r>
          </a:p>
          <a:p>
            <a:pPr marL="0" indent="0">
              <a:buNone/>
            </a:pPr>
            <a:r>
              <a:rPr lang="en-US" sz="3200" b="0" dirty="0"/>
              <a:t>Assign credit to different touchpoints based on pre-determined attribution rules (e.g., first-touch, last-touch, linear).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3200" b="0" dirty="0"/>
              <a:t>More commonly used.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endParaRPr lang="en-FI" sz="32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1D145-B96A-974B-B72C-603D4F6D67B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Data-driven attribution</a:t>
            </a:r>
          </a:p>
          <a:p>
            <a:pPr marL="0" indent="0">
              <a:buNone/>
            </a:pPr>
            <a:r>
              <a:rPr lang="en-US" sz="3200" b="0" dirty="0"/>
              <a:t>Attribution is inferred from data by a statistical model rather than based on a rule chosen by the manager.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3200" b="0" dirty="0"/>
              <a:t>More accurate, but requires a significant number of data-points for increased accuracy.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3200" b="0" dirty="0"/>
              <a:t>For most users, a black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06FA5-6EB1-5A4B-BC78-028F7445DFB0}"/>
              </a:ext>
            </a:extLst>
          </p:cNvPr>
          <p:cNvSpPr txBox="1"/>
          <p:nvPr/>
        </p:nvSpPr>
        <p:spPr>
          <a:xfrm>
            <a:off x="9413082" y="9652000"/>
            <a:ext cx="4925516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 * TV + 0.01 * FB + 0.03 * YT</a:t>
            </a:r>
          </a:p>
        </p:txBody>
      </p:sp>
    </p:spTree>
    <p:extLst>
      <p:ext uri="{BB962C8B-B14F-4D97-AF65-F5344CB8AC3E}">
        <p14:creationId xmlns:p14="http://schemas.microsoft.com/office/powerpoint/2010/main" val="347913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C3B37-28DF-7243-8063-3C65EDDD314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Rule-based attribution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6AC3B-A500-804F-AE1B-5C4692B159A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First-touch</a:t>
            </a:r>
            <a:r>
              <a:rPr lang="en-US" sz="3200" b="0" dirty="0"/>
              <a:t> – first interaction receives 100 % of the credit for sales (leads)</a:t>
            </a:r>
          </a:p>
          <a:p>
            <a:r>
              <a:rPr lang="en-US" sz="3200" dirty="0"/>
              <a:t>Last-touch</a:t>
            </a:r>
            <a:r>
              <a:rPr lang="en-US" sz="3200" b="0" dirty="0"/>
              <a:t> – last touch (before conversion) receives 100 % of the credit</a:t>
            </a:r>
          </a:p>
          <a:p>
            <a:r>
              <a:rPr lang="en-US" sz="3200" dirty="0"/>
              <a:t>Linear</a:t>
            </a:r>
            <a:r>
              <a:rPr lang="en-US" sz="3200" b="0" dirty="0"/>
              <a:t> – all touchpoints receive equal credit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1/N, where N is the number of interactions on the conversion path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If a channel is touched X times, that channel receives X/N * 100 % of the credit</a:t>
            </a:r>
          </a:p>
          <a:p>
            <a:r>
              <a:rPr lang="en-US" sz="3200" dirty="0"/>
              <a:t>Time decay</a:t>
            </a:r>
            <a:r>
              <a:rPr lang="en-US" sz="3200" b="0" dirty="0"/>
              <a:t> – all touches receive credit; the most recent ones get most of it</a:t>
            </a:r>
          </a:p>
          <a:p>
            <a:r>
              <a:rPr lang="en-US" sz="3200" dirty="0"/>
              <a:t>Position based</a:t>
            </a:r>
            <a:r>
              <a:rPr lang="en-US" sz="3200" b="0" dirty="0"/>
              <a:t> – first and last touch receive 40 % credit each, rest divide the remaining 20 % equally (these percentages are from GA, other software may use different percentages)</a:t>
            </a:r>
          </a:p>
        </p:txBody>
      </p:sp>
    </p:spTree>
    <p:extLst>
      <p:ext uri="{BB962C8B-B14F-4D97-AF65-F5344CB8AC3E}">
        <p14:creationId xmlns:p14="http://schemas.microsoft.com/office/powerpoint/2010/main" val="83486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1ED56-372C-134A-87D4-7463F3DC41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Age of Measurability &amp; Metrics</a:t>
            </a:r>
          </a:p>
        </p:txBody>
      </p:sp>
      <p:pic>
        <p:nvPicPr>
          <p:cNvPr id="1026" name="Picture 2" descr="True mROI: Pushing the Boundaries of Marketing Measurability | THE DRIP">
            <a:extLst>
              <a:ext uri="{FF2B5EF4-FFF2-40B4-BE49-F238E27FC236}">
                <a16:creationId xmlns:a16="http://schemas.microsoft.com/office/drawing/2014/main" id="{7F5A8E83-4D74-DE44-A90F-3FFEC2FE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1" y="4102865"/>
            <a:ext cx="711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Ways To Make Your Social Media Marketing Measurable - Heidi Cohen">
            <a:extLst>
              <a:ext uri="{FF2B5EF4-FFF2-40B4-BE49-F238E27FC236}">
                <a16:creationId xmlns:a16="http://schemas.microsoft.com/office/drawing/2014/main" id="{6756942C-74D7-AC4E-87BC-FC73AC0A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34" y="2751364"/>
            <a:ext cx="5038011" cy="65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asurable Marketing in a Digital World | Cultivate Communications">
            <a:extLst>
              <a:ext uri="{FF2B5EF4-FFF2-40B4-BE49-F238E27FC236}">
                <a16:creationId xmlns:a16="http://schemas.microsoft.com/office/drawing/2014/main" id="{857697F7-9490-F648-93B8-81AAD359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2198007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03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holding, sign, young&#10;&#10;Description automatically generated">
            <a:extLst>
              <a:ext uri="{FF2B5EF4-FFF2-40B4-BE49-F238E27FC236}">
                <a16:creationId xmlns:a16="http://schemas.microsoft.com/office/drawing/2014/main" id="{E2CB0D52-AF51-D041-BF73-D946DD64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31" y="1769140"/>
            <a:ext cx="3994605" cy="225135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681BD-0418-E54A-875E-3A0A3E49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326" y="1656756"/>
            <a:ext cx="4275496" cy="26721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Picture 12" descr="A screenshot of a person&#10;&#10;Description automatically generated">
            <a:extLst>
              <a:ext uri="{FF2B5EF4-FFF2-40B4-BE49-F238E27FC236}">
                <a16:creationId xmlns:a16="http://schemas.microsoft.com/office/drawing/2014/main" id="{054609FF-CD37-1840-8447-9AB082EB5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312" y="1143734"/>
            <a:ext cx="2867375" cy="36866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7" name="Picture 16" descr="A close up of a stool&#10;&#10;Description automatically generated">
            <a:extLst>
              <a:ext uri="{FF2B5EF4-FFF2-40B4-BE49-F238E27FC236}">
                <a16:creationId xmlns:a16="http://schemas.microsoft.com/office/drawing/2014/main" id="{D34A0061-6C2C-DA4B-8DA7-7F02F1060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4998" y="6721270"/>
            <a:ext cx="3048000" cy="304800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EA0E92D8-1147-E241-9491-9BF6408EDD37}"/>
              </a:ext>
            </a:extLst>
          </p:cNvPr>
          <p:cNvSpPr/>
          <p:nvPr/>
        </p:nvSpPr>
        <p:spPr>
          <a:xfrm>
            <a:off x="3623739" y="2605383"/>
            <a:ext cx="570494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DD55C69-A694-3947-8001-D373C5FDB03D}"/>
              </a:ext>
            </a:extLst>
          </p:cNvPr>
          <p:cNvSpPr/>
          <p:nvPr/>
        </p:nvSpPr>
        <p:spPr>
          <a:xfrm rot="5400000">
            <a:off x="15407476" y="5446578"/>
            <a:ext cx="1263045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825C5CC-DAF0-0345-AC71-D15298B57F2A}"/>
              </a:ext>
            </a:extLst>
          </p:cNvPr>
          <p:cNvSpPr/>
          <p:nvPr/>
        </p:nvSpPr>
        <p:spPr>
          <a:xfrm>
            <a:off x="8588834" y="2642700"/>
            <a:ext cx="570494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130BD9D-17A2-0644-94B8-BF5E6B0B379F}"/>
              </a:ext>
            </a:extLst>
          </p:cNvPr>
          <p:cNvSpPr/>
          <p:nvPr/>
        </p:nvSpPr>
        <p:spPr>
          <a:xfrm>
            <a:off x="13834820" y="2657811"/>
            <a:ext cx="570494" cy="6584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947D3-DA36-8944-B295-4767F5C59AB8}"/>
              </a:ext>
            </a:extLst>
          </p:cNvPr>
          <p:cNvSpPr/>
          <p:nvPr/>
        </p:nvSpPr>
        <p:spPr>
          <a:xfrm>
            <a:off x="540213" y="5376285"/>
            <a:ext cx="13175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First-touch</a:t>
            </a:r>
            <a:r>
              <a:rPr lang="en-US" sz="3200" dirty="0"/>
              <a:t>: </a:t>
            </a:r>
            <a:r>
              <a:rPr lang="en-US" sz="3200" dirty="0" err="1"/>
              <a:t>Youtube</a:t>
            </a:r>
            <a:r>
              <a:rPr lang="en-US" sz="3200" dirty="0"/>
              <a:t> ad gest 100% credit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Last-touch</a:t>
            </a:r>
            <a:r>
              <a:rPr lang="en-US" sz="3200" dirty="0"/>
              <a:t>: Facebook ad get 100% of credit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Linear</a:t>
            </a:r>
            <a:r>
              <a:rPr lang="en-US" sz="3200" dirty="0"/>
              <a:t>: Each ad receives 33% of the credit 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D152D-718B-AD4B-A29C-9D5442C617E0}"/>
              </a:ext>
            </a:extLst>
          </p:cNvPr>
          <p:cNvSpPr txBox="1"/>
          <p:nvPr/>
        </p:nvSpPr>
        <p:spPr>
          <a:xfrm>
            <a:off x="5301439" y="1192888"/>
            <a:ext cx="1835759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Referral 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D72FC-7E8F-DF41-B575-03AA72BDD45B}"/>
              </a:ext>
            </a:extLst>
          </p:cNvPr>
          <p:cNvSpPr txBox="1"/>
          <p:nvPr/>
        </p:nvSpPr>
        <p:spPr>
          <a:xfrm>
            <a:off x="9364101" y="1056633"/>
            <a:ext cx="4270721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Google search ad and SEO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9E3E6-5B1B-8648-8224-177BAE0F860F}"/>
              </a:ext>
            </a:extLst>
          </p:cNvPr>
          <p:cNvSpPr txBox="1"/>
          <p:nvPr/>
        </p:nvSpPr>
        <p:spPr>
          <a:xfrm>
            <a:off x="14980855" y="550172"/>
            <a:ext cx="2116285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Facebook ad</a:t>
            </a:r>
          </a:p>
        </p:txBody>
      </p:sp>
      <p:pic>
        <p:nvPicPr>
          <p:cNvPr id="15" name="Picture 2" descr="Kushagra Bhatnagar | Aalto University">
            <a:extLst>
              <a:ext uri="{FF2B5EF4-FFF2-40B4-BE49-F238E27FC236}">
                <a16:creationId xmlns:a16="http://schemas.microsoft.com/office/drawing/2014/main" id="{7FEF1400-F2A7-8E48-B1AE-5CCF7221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" y="1780327"/>
            <a:ext cx="3378908" cy="22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9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CC5E7-A3DA-224C-B4D5-AD6EE2BC79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Attribution modeling in Google Analytics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B9771C-A7A9-AF40-A259-F0AEB54741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76580D-3E60-904D-B3CF-CEB99C7E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94" y="2557780"/>
            <a:ext cx="16813607" cy="6614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DDD76B-54D3-3242-BE63-77C3C48FBA14}"/>
              </a:ext>
            </a:extLst>
          </p:cNvPr>
          <p:cNvSpPr txBox="1"/>
          <p:nvPr/>
        </p:nvSpPr>
        <p:spPr>
          <a:xfrm>
            <a:off x="5420334" y="1779234"/>
            <a:ext cx="1595309" cy="4918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FI" dirty="0">
                <a:solidFill>
                  <a:srgbClr val="00965E"/>
                </a:solidFill>
              </a:rPr>
              <a:t>Channels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E1A7C-96AA-5349-97CC-1883FC7CF373}"/>
              </a:ext>
            </a:extLst>
          </p:cNvPr>
          <p:cNvSpPr txBox="1"/>
          <p:nvPr/>
        </p:nvSpPr>
        <p:spPr>
          <a:xfrm>
            <a:off x="9163697" y="1779234"/>
            <a:ext cx="1037463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>
                <a:solidFill>
                  <a:srgbClr val="C00000"/>
                </a:solidFill>
              </a:rPr>
              <a:t>Rules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96E01C-C340-B049-9DFF-0016DE60B0EE}"/>
              </a:ext>
            </a:extLst>
          </p:cNvPr>
          <p:cNvCxnSpPr/>
          <p:nvPr/>
        </p:nvCxnSpPr>
        <p:spPr>
          <a:xfrm flipH="1">
            <a:off x="2560320" y="2271035"/>
            <a:ext cx="3429000" cy="2049505"/>
          </a:xfrm>
          <a:prstGeom prst="straightConnector1">
            <a:avLst/>
          </a:prstGeom>
          <a:ln w="19050">
            <a:solidFill>
              <a:srgbClr val="0096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1BD6CE-C93A-EA47-836F-0F8DE7E0550B}"/>
              </a:ext>
            </a:extLst>
          </p:cNvPr>
          <p:cNvCxnSpPr>
            <a:cxnSpLocks/>
          </p:cNvCxnSpPr>
          <p:nvPr/>
        </p:nvCxnSpPr>
        <p:spPr>
          <a:xfrm flipH="1">
            <a:off x="6994621" y="2298415"/>
            <a:ext cx="2103179" cy="103358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7DD770-E0A8-3946-9312-1475B0945DE1}"/>
              </a:ext>
            </a:extLst>
          </p:cNvPr>
          <p:cNvCxnSpPr>
            <a:cxnSpLocks/>
          </p:cNvCxnSpPr>
          <p:nvPr/>
        </p:nvCxnSpPr>
        <p:spPr>
          <a:xfrm>
            <a:off x="10103102" y="2251600"/>
            <a:ext cx="2220148" cy="10247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6E6F31-181C-FB45-8D71-D2063088E734}"/>
              </a:ext>
            </a:extLst>
          </p:cNvPr>
          <p:cNvCxnSpPr>
            <a:cxnSpLocks/>
          </p:cNvCxnSpPr>
          <p:nvPr/>
        </p:nvCxnSpPr>
        <p:spPr>
          <a:xfrm flipH="1">
            <a:off x="9144000" y="2245050"/>
            <a:ext cx="449101" cy="10507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9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773BD-BDD8-C147-AB8E-F4AA0AB3F29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From attribution to ROI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93E5A7-4D32-5D40-BBA6-3676D39EA92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sz="3200" dirty="0"/>
              <a:t>Conversion value</a:t>
            </a:r>
            <a:r>
              <a:rPr lang="en-FI" sz="3200" b="0" dirty="0"/>
              <a:t>: 5 871,55 USD</a:t>
            </a:r>
          </a:p>
          <a:p>
            <a:pPr marL="0" indent="0">
              <a:buNone/>
            </a:pPr>
            <a:r>
              <a:rPr lang="en-FI" sz="3200" dirty="0"/>
              <a:t>Advertising spend</a:t>
            </a:r>
            <a:r>
              <a:rPr lang="en-FI" sz="3200" b="0" dirty="0"/>
              <a:t>:  11 711,08 USD</a:t>
            </a:r>
          </a:p>
          <a:p>
            <a:pPr marL="0" indent="0">
              <a:buNone/>
            </a:pPr>
            <a:r>
              <a:rPr lang="en-FI" sz="3200" dirty="0"/>
              <a:t>Contribution margin</a:t>
            </a:r>
            <a:r>
              <a:rPr lang="en-FI" sz="3200" b="0" dirty="0"/>
              <a:t>: 20% (assumed, not given)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r>
              <a:rPr lang="en-FI" sz="3200" dirty="0"/>
              <a:t>MROI</a:t>
            </a:r>
            <a:r>
              <a:rPr lang="en-FI" sz="3200" b="0" dirty="0"/>
              <a:t> = (</a:t>
            </a:r>
            <a:r>
              <a:rPr lang="en-FI" sz="3200" b="0" dirty="0">
                <a:solidFill>
                  <a:srgbClr val="00965E"/>
                </a:solidFill>
              </a:rPr>
              <a:t>(5871,55 * 0,2)</a:t>
            </a:r>
            <a:r>
              <a:rPr lang="en-FI" sz="3200" b="0" dirty="0"/>
              <a:t> – </a:t>
            </a:r>
            <a:r>
              <a:rPr lang="en-FI" sz="3200" b="0" dirty="0">
                <a:solidFill>
                  <a:srgbClr val="C00000"/>
                </a:solidFill>
              </a:rPr>
              <a:t>11 711,08</a:t>
            </a:r>
            <a:r>
              <a:rPr lang="en-FI" sz="3200" b="0" dirty="0"/>
              <a:t>) / </a:t>
            </a:r>
          </a:p>
          <a:p>
            <a:pPr marL="0" indent="0">
              <a:buNone/>
            </a:pPr>
            <a:r>
              <a:rPr lang="en-FI" sz="3200" b="0" dirty="0">
                <a:solidFill>
                  <a:srgbClr val="C00000"/>
                </a:solidFill>
              </a:rPr>
              <a:t>			11 711,08</a:t>
            </a:r>
            <a:r>
              <a:rPr lang="en-FI" sz="3200" b="0" dirty="0"/>
              <a:t> = – 90%.</a:t>
            </a:r>
            <a:r>
              <a:rPr lang="en-FI" sz="3200" dirty="0"/>
              <a:t> </a:t>
            </a:r>
          </a:p>
          <a:p>
            <a:pPr marL="0" indent="0">
              <a:buNone/>
            </a:pPr>
            <a:endParaRPr lang="en-FI" sz="3200" dirty="0"/>
          </a:p>
          <a:p>
            <a:pPr marL="0" indent="0">
              <a:buNone/>
            </a:pPr>
            <a:r>
              <a:rPr lang="en-FI" sz="3200" dirty="0"/>
              <a:t>ROAS: </a:t>
            </a:r>
            <a:r>
              <a:rPr lang="en-FI" sz="3200" b="0" dirty="0"/>
              <a:t>5 871,55 / 11 711,08 = 50%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F93B08-1EBB-B148-A49F-3B84BBB6EE0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8E0635-CEA9-544F-8B80-FBD11712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080" y="2754077"/>
            <a:ext cx="8203710" cy="642092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46B70D2-C6AE-1349-B151-84AF2C94972B}"/>
              </a:ext>
            </a:extLst>
          </p:cNvPr>
          <p:cNvSpPr/>
          <p:nvPr/>
        </p:nvSpPr>
        <p:spPr>
          <a:xfrm>
            <a:off x="13049250" y="5526389"/>
            <a:ext cx="4521200" cy="6096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27EAA-56A8-5148-B5B0-FF82BDACE608}"/>
              </a:ext>
            </a:extLst>
          </p:cNvPr>
          <p:cNvSpPr txBox="1"/>
          <p:nvPr/>
        </p:nvSpPr>
        <p:spPr>
          <a:xfrm>
            <a:off x="5253634" y="9157976"/>
            <a:ext cx="11543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65E"/>
                </a:solidFill>
              </a:rPr>
              <a:t>Incremental financial value generated by marketing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C00000"/>
                </a:solidFill>
              </a:rPr>
              <a:t>Cost of marketing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Cost of marketing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A73CB9-1686-344D-864B-AF114CC7F717}"/>
              </a:ext>
            </a:extLst>
          </p:cNvPr>
          <p:cNvCxnSpPr>
            <a:cxnSpLocks/>
          </p:cNvCxnSpPr>
          <p:nvPr/>
        </p:nvCxnSpPr>
        <p:spPr>
          <a:xfrm>
            <a:off x="5253634" y="9651369"/>
            <a:ext cx="1154354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2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C93B4-7B06-214E-B241-9E37DDED27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sz="6000" dirty="0"/>
              <a:t>A Caveat: Marketing ROI is not just about efficient resource allocation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8104F-4EAF-A54D-87AE-54C26CF67E3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dirty="0"/>
              <a:t>Some channels or campaigns can be important even if they show poor ROI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Channels/campaigns may serve strategic goals beyond short-term sales lift (e.g., brand building, competitive share of voice)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Low ROI may suggest that a channel is not being used optimally</a:t>
            </a:r>
          </a:p>
          <a:p>
            <a:endParaRPr lang="en-US" sz="3200" b="0" dirty="0"/>
          </a:p>
          <a:p>
            <a:r>
              <a:rPr lang="en-US" sz="3200" dirty="0"/>
              <a:t>ROI based on different attribution rules can also provide insights into the customer purchasing journey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Channels with high MROI based on first-touch attribution are likely to be the first point-of-contact between customer and brand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Channels with high MROI based on last-touch attribution are potentially good for closing the deal</a:t>
            </a:r>
          </a:p>
        </p:txBody>
      </p:sp>
    </p:spTree>
    <p:extLst>
      <p:ext uri="{BB962C8B-B14F-4D97-AF65-F5344CB8AC3E}">
        <p14:creationId xmlns:p14="http://schemas.microsoft.com/office/powerpoint/2010/main" val="16058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3E8D2-A30F-E049-8518-3CFBD28824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 Tutorial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89DA-F802-8E4A-87DF-72EB03908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FI" b="0" dirty="0"/>
              <a:t>Attribution Modelling using Markov Chains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808260-D204-E240-B232-98CF66B80F5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D1FD5C-7080-8941-9771-A6C88C88E3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96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 to Markov Chain Multi-Touch Attribution | by Ben Denis Shaffer |  Towards Data Science">
            <a:extLst>
              <a:ext uri="{FF2B5EF4-FFF2-40B4-BE49-F238E27FC236}">
                <a16:creationId xmlns:a16="http://schemas.microsoft.com/office/drawing/2014/main" id="{C9AEEDB1-30A3-3347-97AA-3B996E58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8175" cy="102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5CA248-B75E-4149-8A9A-6B97ABFA8FF3}"/>
              </a:ext>
            </a:extLst>
          </p:cNvPr>
          <p:cNvSpPr txBox="1"/>
          <p:nvPr/>
        </p:nvSpPr>
        <p:spPr>
          <a:xfrm>
            <a:off x="13458938" y="9796787"/>
            <a:ext cx="4879862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 credit: towards data science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354EF-3088-734E-A233-FC50BF71C4AE}"/>
              </a:ext>
            </a:extLst>
          </p:cNvPr>
          <p:cNvSpPr txBox="1"/>
          <p:nvPr/>
        </p:nvSpPr>
        <p:spPr>
          <a:xfrm>
            <a:off x="1778000" y="660400"/>
            <a:ext cx="2840842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State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CABEC-2B06-F348-A0AF-A8ABD59919F6}"/>
              </a:ext>
            </a:extLst>
          </p:cNvPr>
          <p:cNvSpPr txBox="1"/>
          <p:nvPr/>
        </p:nvSpPr>
        <p:spPr>
          <a:xfrm>
            <a:off x="9702800" y="7010400"/>
            <a:ext cx="2840842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State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32430-0BC8-654C-8195-B6A4757673EB}"/>
              </a:ext>
            </a:extLst>
          </p:cNvPr>
          <p:cNvSpPr txBox="1"/>
          <p:nvPr/>
        </p:nvSpPr>
        <p:spPr>
          <a:xfrm>
            <a:off x="13338175" y="906300"/>
            <a:ext cx="4128438" cy="49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MEMORYLESS (in theory)</a:t>
            </a:r>
          </a:p>
        </p:txBody>
      </p:sp>
    </p:spTree>
    <p:extLst>
      <p:ext uri="{BB962C8B-B14F-4D97-AF65-F5344CB8AC3E}">
        <p14:creationId xmlns:p14="http://schemas.microsoft.com/office/powerpoint/2010/main" val="331539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6579D6-E2B0-3D47-A5DA-FF906064C4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What’s the big deal?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AD4B21-40E4-F343-AA49-55E8B582B5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FI" sz="3200" b="0" dirty="0"/>
              <a:t>Increase profits, transparency and accountability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FI" sz="3200" b="0" dirty="0"/>
              <a:t>Optimize marketing resource allocation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FI" sz="3200" b="0" dirty="0"/>
              <a:t>Legitimize Marketing’s influence within the firm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FI" sz="32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FI" sz="3200" b="0" dirty="0"/>
          </a:p>
          <a:p>
            <a:r>
              <a:rPr lang="en-US" sz="3200" b="0" i="1" dirty="0"/>
              <a:t>“Half the money I spend on advertising is wasted; </a:t>
            </a:r>
          </a:p>
          <a:p>
            <a:r>
              <a:rPr lang="en-US" sz="3200" b="0" i="1" dirty="0"/>
              <a:t>the trouble is I don’t know which half.”</a:t>
            </a:r>
          </a:p>
          <a:p>
            <a:r>
              <a:rPr lang="en-US" sz="3200" b="0" dirty="0"/>
              <a:t>					- John Wanamaker</a:t>
            </a:r>
          </a:p>
          <a:p>
            <a:endParaRPr lang="en-FI" sz="3200" b="0" dirty="0"/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27AA177-8C29-B840-B99D-36153F05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315" y="2388223"/>
            <a:ext cx="5010978" cy="72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704CE8-2DCE-454D-940B-D6E4F10BDF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Marketing return on investment (ROI)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F1BEE5-0A45-6D4F-BB4F-187908E43A8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anchor="ctr"/>
          <a:lstStyle/>
          <a:p>
            <a:r>
              <a:rPr lang="en-US" sz="3200" b="0" dirty="0"/>
              <a:t>The net financial value </a:t>
            </a:r>
            <a:r>
              <a:rPr lang="en-US" sz="3200" b="0" dirty="0">
                <a:solidFill>
                  <a:schemeClr val="tx2"/>
                </a:solidFill>
              </a:rPr>
              <a:t>attributable</a:t>
            </a:r>
            <a:r>
              <a:rPr lang="en-US" sz="3200" b="0" dirty="0"/>
              <a:t> to specific marketing actions, as a </a:t>
            </a:r>
            <a:r>
              <a:rPr lang="en-US" sz="3200" b="0" dirty="0">
                <a:solidFill>
                  <a:schemeClr val="tx2"/>
                </a:solidFill>
              </a:rPr>
              <a:t>percentage</a:t>
            </a:r>
            <a:r>
              <a:rPr lang="en-US" sz="3200" b="0" dirty="0"/>
              <a:t> of the money </a:t>
            </a:r>
            <a:r>
              <a:rPr lang="en-US" sz="3200" b="0" dirty="0">
                <a:solidFill>
                  <a:schemeClr val="tx2"/>
                </a:solidFill>
              </a:rPr>
              <a:t>invested </a:t>
            </a:r>
            <a:r>
              <a:rPr lang="en-US" sz="3200" b="0" dirty="0"/>
              <a:t>into those specific activities.</a:t>
            </a:r>
          </a:p>
          <a:p>
            <a:endParaRPr lang="en-FI" sz="3200" dirty="0"/>
          </a:p>
        </p:txBody>
      </p:sp>
    </p:spTree>
    <p:extLst>
      <p:ext uri="{BB962C8B-B14F-4D97-AF65-F5344CB8AC3E}">
        <p14:creationId xmlns:p14="http://schemas.microsoft.com/office/powerpoint/2010/main" val="127087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080EB-C7F9-C54A-AD91-D20FA091A4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Marketing </a:t>
            </a:r>
            <a:r>
              <a:rPr lang="en-FI" dirty="0">
                <a:solidFill>
                  <a:srgbClr val="00965E"/>
                </a:solidFill>
              </a:rPr>
              <a:t>return</a:t>
            </a:r>
            <a:r>
              <a:rPr lang="en-FI" dirty="0"/>
              <a:t> on </a:t>
            </a:r>
            <a:r>
              <a:rPr lang="en-FI" dirty="0">
                <a:solidFill>
                  <a:srgbClr val="C00000"/>
                </a:solidFill>
              </a:rPr>
              <a:t>investment</a:t>
            </a:r>
            <a:r>
              <a:rPr lang="en-FI" dirty="0"/>
              <a:t> (ROI)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601FB-1705-B744-85DC-F14034AF4B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r>
              <a:rPr lang="en-US" sz="3200" b="0" dirty="0">
                <a:solidFill>
                  <a:srgbClr val="00965E"/>
                </a:solidFill>
              </a:rPr>
              <a:t>Incremental financial value generated by marketing</a:t>
            </a:r>
            <a:r>
              <a:rPr lang="en-US" sz="3200" b="0" dirty="0"/>
              <a:t> – </a:t>
            </a:r>
            <a:r>
              <a:rPr lang="en-US" sz="3200" b="0" dirty="0">
                <a:solidFill>
                  <a:srgbClr val="C00000"/>
                </a:solidFill>
              </a:rPr>
              <a:t>Cost of marketing</a:t>
            </a:r>
          </a:p>
          <a:p>
            <a:pPr marL="0" indent="0" algn="ctr">
              <a:buNone/>
            </a:pPr>
            <a:r>
              <a:rPr lang="en-US" sz="3200" b="0" dirty="0">
                <a:solidFill>
                  <a:srgbClr val="C00000"/>
                </a:solidFill>
              </a:rPr>
              <a:t>Cost of marketing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269EC-636A-D246-A503-7F72806B4BFA}"/>
              </a:ext>
            </a:extLst>
          </p:cNvPr>
          <p:cNvCxnSpPr/>
          <p:nvPr/>
        </p:nvCxnSpPr>
        <p:spPr>
          <a:xfrm>
            <a:off x="2623930" y="5387009"/>
            <a:ext cx="1292087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9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080EB-C7F9-C54A-AD91-D20FA091A4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Marketing return on investment (ROI)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601FB-1705-B744-85DC-F14034AF4B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endParaRPr lang="en-US" sz="3200" b="0" dirty="0"/>
          </a:p>
          <a:p>
            <a:pPr marL="0" indent="0" algn="ctr">
              <a:buNone/>
            </a:pPr>
            <a:r>
              <a:rPr lang="en-US" sz="3200" b="0" dirty="0">
                <a:solidFill>
                  <a:srgbClr val="00965E"/>
                </a:solidFill>
              </a:rPr>
              <a:t>Incremental financial value generated by marketing</a:t>
            </a:r>
            <a:r>
              <a:rPr lang="en-US" sz="3200" b="0" dirty="0"/>
              <a:t> – </a:t>
            </a:r>
            <a:r>
              <a:rPr lang="en-US" sz="3200" b="0" dirty="0">
                <a:solidFill>
                  <a:srgbClr val="C00000"/>
                </a:solidFill>
              </a:rPr>
              <a:t>Cost of marketing</a:t>
            </a:r>
          </a:p>
          <a:p>
            <a:pPr marL="0" indent="0" algn="ctr">
              <a:buNone/>
            </a:pPr>
            <a:r>
              <a:rPr lang="en-US" sz="3200" b="0" dirty="0">
                <a:solidFill>
                  <a:srgbClr val="C00000"/>
                </a:solidFill>
              </a:rPr>
              <a:t>Cost of marketing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269EC-636A-D246-A503-7F72806B4BFA}"/>
              </a:ext>
            </a:extLst>
          </p:cNvPr>
          <p:cNvCxnSpPr/>
          <p:nvPr/>
        </p:nvCxnSpPr>
        <p:spPr>
          <a:xfrm>
            <a:off x="2623930" y="5387009"/>
            <a:ext cx="1292087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2681CE-4F3E-BB48-9F5C-66F295A77FDF}"/>
              </a:ext>
            </a:extLst>
          </p:cNvPr>
          <p:cNvSpPr txBox="1"/>
          <p:nvPr/>
        </p:nvSpPr>
        <p:spPr>
          <a:xfrm>
            <a:off x="397565" y="7513179"/>
            <a:ext cx="1730572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I run a small online business. In October, </a:t>
            </a:r>
            <a:r>
              <a:rPr lang="en-FI" dirty="0">
                <a:solidFill>
                  <a:srgbClr val="C00000"/>
                </a:solidFill>
              </a:rPr>
              <a:t>I spent 1 000 EUR on Facebook advertising</a:t>
            </a:r>
            <a:r>
              <a:rPr lang="en-FI" dirty="0"/>
              <a:t>. My sales for October were 10 300 EUR, </a:t>
            </a:r>
            <a:r>
              <a:rPr lang="en-FI" dirty="0">
                <a:solidFill>
                  <a:srgbClr val="00965E"/>
                </a:solidFill>
              </a:rPr>
              <a:t>up 1 700 EUR compared to September </a:t>
            </a:r>
            <a:r>
              <a:rPr lang="en-FI" dirty="0"/>
              <a:t>(8 600 EUR). My Marketing ROI is (</a:t>
            </a:r>
            <a:r>
              <a:rPr lang="en-FI" dirty="0">
                <a:solidFill>
                  <a:srgbClr val="00965E"/>
                </a:solidFill>
              </a:rPr>
              <a:t>1700</a:t>
            </a:r>
            <a:r>
              <a:rPr lang="en-FI" dirty="0"/>
              <a:t> – </a:t>
            </a:r>
            <a:r>
              <a:rPr lang="en-FI" dirty="0">
                <a:solidFill>
                  <a:srgbClr val="C00000"/>
                </a:solidFill>
              </a:rPr>
              <a:t>1000</a:t>
            </a:r>
            <a:r>
              <a:rPr lang="en-FI" dirty="0"/>
              <a:t>) / </a:t>
            </a:r>
            <a:r>
              <a:rPr lang="en-FI" dirty="0">
                <a:solidFill>
                  <a:srgbClr val="C00000"/>
                </a:solidFill>
              </a:rPr>
              <a:t>1000</a:t>
            </a:r>
            <a:r>
              <a:rPr lang="en-FI" dirty="0"/>
              <a:t> = 70%.</a:t>
            </a:r>
          </a:p>
        </p:txBody>
      </p:sp>
    </p:spTree>
    <p:extLst>
      <p:ext uri="{BB962C8B-B14F-4D97-AF65-F5344CB8AC3E}">
        <p14:creationId xmlns:p14="http://schemas.microsoft.com/office/powerpoint/2010/main" val="163173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C0EAC7-CE29-E142-B02F-A2F5905A18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Marketing ROI</a:t>
            </a:r>
          </a:p>
          <a:p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674" y="2418702"/>
            <a:ext cx="8300244" cy="5873331"/>
          </a:xfrm>
        </p:spPr>
        <p:txBody>
          <a:bodyPr/>
          <a:lstStyle/>
          <a:p>
            <a:pPr marL="0" indent="0">
              <a:buNone/>
            </a:pPr>
            <a:r>
              <a:rPr lang="en-FI" sz="3200" dirty="0">
                <a:solidFill>
                  <a:srgbClr val="C00000"/>
                </a:solidFill>
              </a:rPr>
              <a:t>The cost side of ROI</a:t>
            </a:r>
          </a:p>
          <a:p>
            <a:pPr marL="0" indent="0">
              <a:buNone/>
            </a:pPr>
            <a:r>
              <a:rPr lang="en-FI" sz="3200" dirty="0"/>
              <a:t>Easier to estimate:</a:t>
            </a:r>
          </a:p>
          <a:p>
            <a:r>
              <a:rPr lang="en-FI" sz="3200" b="0" dirty="0"/>
              <a:t>Remember to include </a:t>
            </a:r>
            <a:r>
              <a:rPr lang="en-FI" sz="3200" b="0" u="sng" dirty="0"/>
              <a:t>all costs</a:t>
            </a:r>
          </a:p>
          <a:p>
            <a:pPr lvl="1"/>
            <a:r>
              <a:rPr lang="en-FI" sz="2800" dirty="0"/>
              <a:t>E</a:t>
            </a:r>
            <a:r>
              <a:rPr lang="en-FI" sz="2800" b="0" dirty="0"/>
              <a:t>.g., ad production costs as well as ad spend</a:t>
            </a:r>
          </a:p>
          <a:p>
            <a:pPr lvl="1"/>
            <a:r>
              <a:rPr lang="en-FI" sz="2800" dirty="0"/>
              <a:t>Most digital analytics tools only take media expenditure into account</a:t>
            </a:r>
            <a:endParaRPr lang="en-FI" sz="2800" b="0" dirty="0"/>
          </a:p>
          <a:p>
            <a:r>
              <a:rPr lang="en-FI" sz="3200" b="0" dirty="0"/>
              <a:t>Generally a good idea to include the cost of goods/services sold in both the cost and return side, but many people don’t bother</a:t>
            </a:r>
          </a:p>
          <a:p>
            <a:pPr lvl="1"/>
            <a:r>
              <a:rPr lang="en-FI" sz="2800" b="0" dirty="0"/>
              <a:t>Difficult to do in service business</a:t>
            </a:r>
          </a:p>
          <a:p>
            <a:pPr lvl="1"/>
            <a:r>
              <a:rPr lang="en-FI" sz="2800" b="0" dirty="0"/>
              <a:t>Many digital businesses assume the cost of serving an additional customer is negligible</a:t>
            </a:r>
          </a:p>
          <a:p>
            <a:pPr marL="0" indent="0">
              <a:buNone/>
            </a:pPr>
            <a:endParaRPr lang="en-FI" sz="3200" b="0" dirty="0"/>
          </a:p>
          <a:p>
            <a:pPr marL="0" indent="0">
              <a:buNone/>
            </a:pPr>
            <a:endParaRPr lang="en-FI" sz="32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3CCBC7-427F-FE4C-A399-545EAF63E9A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413084" y="2418701"/>
            <a:ext cx="8874916" cy="5873331"/>
          </a:xfrm>
        </p:spPr>
        <p:txBody>
          <a:bodyPr/>
          <a:lstStyle/>
          <a:p>
            <a:pPr marL="0" indent="0">
              <a:buNone/>
            </a:pPr>
            <a:r>
              <a:rPr lang="en-FI" sz="3200" dirty="0">
                <a:solidFill>
                  <a:srgbClr val="00965E"/>
                </a:solidFill>
              </a:rPr>
              <a:t>The return side of ROI</a:t>
            </a:r>
          </a:p>
          <a:p>
            <a:pPr marL="0" indent="0">
              <a:buNone/>
            </a:pPr>
            <a:r>
              <a:rPr lang="en-FI" sz="3200" dirty="0"/>
              <a:t>Much more difficult to calculate accurately:</a:t>
            </a:r>
          </a:p>
          <a:p>
            <a:r>
              <a:rPr lang="en-FI" sz="3200" b="0" dirty="0"/>
              <a:t>Baseline/lift</a:t>
            </a:r>
          </a:p>
          <a:p>
            <a:r>
              <a:rPr lang="en-FI" sz="3200" b="0" dirty="0"/>
              <a:t>Funnel conversions</a:t>
            </a:r>
          </a:p>
          <a:p>
            <a:r>
              <a:rPr lang="en-FI" sz="3200" b="0" dirty="0"/>
              <a:t>Customer equity</a:t>
            </a:r>
          </a:p>
          <a:p>
            <a:r>
              <a:rPr lang="en-FI" sz="3200" b="0" dirty="0"/>
              <a:t>Comparable costs</a:t>
            </a:r>
          </a:p>
          <a:p>
            <a:r>
              <a:rPr lang="en-FI" sz="3200" b="0" dirty="0"/>
              <a:t>Marketing assets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0485C-E23C-764D-B660-FE6548B6B62B}"/>
              </a:ext>
            </a:extLst>
          </p:cNvPr>
          <p:cNvSpPr txBox="1"/>
          <p:nvPr/>
        </p:nvSpPr>
        <p:spPr>
          <a:xfrm>
            <a:off x="5253634" y="8945715"/>
            <a:ext cx="11543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65E"/>
                </a:solidFill>
              </a:rPr>
              <a:t>Incremental financial value generated by marketing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C00000"/>
                </a:solidFill>
              </a:rPr>
              <a:t>Cost of marketing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Cost of marketing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74FC66-305D-EC47-9C2C-4B0207E8AF4B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5253634" y="9422769"/>
            <a:ext cx="1154354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4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C3D02-C974-0341-BFC0-5EF65D1708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FI" dirty="0"/>
              <a:t>Baseline/lift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1DD9-634E-CD43-B22D-8613BC47EC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3200" b="0" dirty="0"/>
              <a:t>How much more goods/services has the marketer sold as a result of a marketing investment?</a:t>
            </a:r>
          </a:p>
          <a:p>
            <a:endParaRPr lang="en-US" sz="3200" b="0" dirty="0"/>
          </a:p>
          <a:p>
            <a:r>
              <a:rPr lang="en-US" sz="3200" b="0" dirty="0"/>
              <a:t>Sales revenue = Baseline + Lift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Baseline: “Usual” revenue as a function of ongoing marketing activities, competitors’ actions, weather,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Lift: Incremental revenue </a:t>
            </a:r>
            <a:r>
              <a:rPr lang="en-US" sz="3200" i="1" dirty="0"/>
              <a:t>attributed</a:t>
            </a:r>
            <a:r>
              <a:rPr lang="en-US" sz="3200" b="0" dirty="0"/>
              <a:t> to marketing investment</a:t>
            </a:r>
          </a:p>
          <a:p>
            <a:endParaRPr lang="en-US" sz="3200" b="0" dirty="0"/>
          </a:p>
          <a:p>
            <a:r>
              <a:rPr lang="en-US" sz="3200" b="0" dirty="0"/>
              <a:t>MROI = </a:t>
            </a:r>
          </a:p>
          <a:p>
            <a:endParaRPr lang="en-US" sz="3200" b="0" dirty="0"/>
          </a:p>
          <a:p>
            <a:endParaRPr lang="en-US" sz="32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36C74-41BB-6A4E-98B7-DAC71E4C4B2D}"/>
              </a:ext>
            </a:extLst>
          </p:cNvPr>
          <p:cNvSpPr txBox="1"/>
          <p:nvPr/>
        </p:nvSpPr>
        <p:spPr>
          <a:xfrm>
            <a:off x="2069495" y="7066437"/>
            <a:ext cx="9020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65E"/>
                </a:solidFill>
              </a:rPr>
              <a:t>Lift (€) * contribution margin (%)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C00000"/>
                </a:solidFill>
              </a:rPr>
              <a:t>Cost of marketing (€)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Cost of marketing (€)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785988-819F-F34A-B764-3E7D1D8BE1C7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2069495" y="7543491"/>
            <a:ext cx="902041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575E2F-F53F-AF40-A8FC-DBAE6168DE64}"/>
              </a:ext>
            </a:extLst>
          </p:cNvPr>
          <p:cNvSpPr txBox="1"/>
          <p:nvPr/>
        </p:nvSpPr>
        <p:spPr>
          <a:xfrm>
            <a:off x="7772400" y="9392121"/>
            <a:ext cx="10023257" cy="891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Contribution Margin Ratio = </a:t>
            </a:r>
            <a:r>
              <a:rPr lang="en-US" u="sng" dirty="0"/>
              <a:t>Sales Revenue – Variable Costs</a:t>
            </a:r>
          </a:p>
          <a:p>
            <a:r>
              <a:rPr lang="en-US" dirty="0"/>
              <a:t>					Sales Revenue</a:t>
            </a:r>
          </a:p>
        </p:txBody>
      </p:sp>
    </p:spTree>
    <p:extLst>
      <p:ext uri="{BB962C8B-B14F-4D97-AF65-F5344CB8AC3E}">
        <p14:creationId xmlns:p14="http://schemas.microsoft.com/office/powerpoint/2010/main" val="373808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3DA914-83A7-FD45-9972-35D748A1709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*Explaining Contribution Margin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AA6AC-2BD2-B146-8A60-FD0E303FD5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Sales price of 1 burger = 2$</a:t>
            </a:r>
          </a:p>
          <a:p>
            <a:r>
              <a:rPr lang="en-US" dirty="0"/>
              <a:t>Cost of all the ingredients and labor for making 1 burger = 1.5$</a:t>
            </a:r>
          </a:p>
          <a:p>
            <a:endParaRPr lang="en-US" dirty="0"/>
          </a:p>
          <a:p>
            <a:r>
              <a:rPr lang="en-US" dirty="0"/>
              <a:t>Contribution Margin = </a:t>
            </a:r>
            <a:r>
              <a:rPr lang="en-US" u="sng" dirty="0"/>
              <a:t>2$ - 1.5$</a:t>
            </a:r>
            <a:r>
              <a:rPr lang="en-US" dirty="0"/>
              <a:t> = 25%</a:t>
            </a:r>
            <a:endParaRPr lang="en-US" u="sng" dirty="0"/>
          </a:p>
          <a:p>
            <a:r>
              <a:rPr lang="en-US" b="0" dirty="0"/>
              <a:t>				       </a:t>
            </a:r>
            <a:r>
              <a:rPr lang="en-US" dirty="0"/>
              <a:t>2$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0690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9242</TotalTime>
  <Words>1459</Words>
  <Application>Microsoft Macintosh PowerPoint</Application>
  <PresentationFormat>Custom</PresentationFormat>
  <Paragraphs>192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</vt:lpstr>
      <vt:lpstr>Calibri</vt:lpstr>
      <vt:lpstr>Office-teema</vt:lpstr>
      <vt:lpstr>Calculating Marketing ROI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Gloukhovtsev Alexei</dc:creator>
  <cp:lastModifiedBy>Bhatnagar Kushagra</cp:lastModifiedBy>
  <cp:revision>1616</cp:revision>
  <cp:lastPrinted>2019-09-11T08:59:12Z</cp:lastPrinted>
  <dcterms:created xsi:type="dcterms:W3CDTF">2019-09-08T06:45:06Z</dcterms:created>
  <dcterms:modified xsi:type="dcterms:W3CDTF">2022-09-13T12:13:08Z</dcterms:modified>
</cp:coreProperties>
</file>