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3" r:id="rId2"/>
    <p:sldId id="298" r:id="rId3"/>
    <p:sldId id="299" r:id="rId4"/>
    <p:sldId id="300" r:id="rId5"/>
    <p:sldId id="271" r:id="rId6"/>
    <p:sldId id="325" r:id="rId7"/>
    <p:sldId id="345" r:id="rId8"/>
    <p:sldId id="346" r:id="rId9"/>
    <p:sldId id="286" r:id="rId10"/>
    <p:sldId id="296" r:id="rId11"/>
    <p:sldId id="302" r:id="rId12"/>
    <p:sldId id="306" r:id="rId13"/>
    <p:sldId id="342" r:id="rId14"/>
    <p:sldId id="326" r:id="rId15"/>
    <p:sldId id="285" r:id="rId16"/>
    <p:sldId id="327" r:id="rId17"/>
    <p:sldId id="344" r:id="rId18"/>
    <p:sldId id="314" r:id="rId19"/>
    <p:sldId id="343" r:id="rId20"/>
    <p:sldId id="310" r:id="rId21"/>
    <p:sldId id="337" r:id="rId22"/>
    <p:sldId id="312" r:id="rId23"/>
    <p:sldId id="321" r:id="rId24"/>
    <p:sldId id="320" r:id="rId25"/>
    <p:sldId id="315" r:id="rId26"/>
    <p:sldId id="328" r:id="rId27"/>
    <p:sldId id="340" r:id="rId28"/>
    <p:sldId id="339" r:id="rId29"/>
    <p:sldId id="331" r:id="rId30"/>
    <p:sldId id="329" r:id="rId31"/>
    <p:sldId id="338" r:id="rId32"/>
  </p:sldIdLst>
  <p:sldSz cx="18288000" cy="10288588"/>
  <p:notesSz cx="6858000" cy="9144000"/>
  <p:defaultTextStyle>
    <a:defPPr>
      <a:defRPr lang="en-US"/>
    </a:defPPr>
    <a:lvl1pPr marL="0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1pPr>
    <a:lvl2pPr marL="659431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2pPr>
    <a:lvl3pPr marL="1318862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3pPr>
    <a:lvl4pPr marL="1978293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4pPr>
    <a:lvl5pPr marL="2637724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5pPr>
    <a:lvl6pPr marL="3297155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6pPr>
    <a:lvl7pPr marL="3956586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7pPr>
    <a:lvl8pPr marL="4616017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8pPr>
    <a:lvl9pPr marL="5275448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FFFFFF"/>
    <a:srgbClr val="EF363B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79494" autoAdjust="0"/>
  </p:normalViewPr>
  <p:slideViewPr>
    <p:cSldViewPr snapToGrid="0" snapToObjects="1">
      <p:cViewPr varScale="1">
        <p:scale>
          <a:sx n="64" d="100"/>
          <a:sy n="64" d="100"/>
        </p:scale>
        <p:origin x="6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4BED4-0A63-E544-B5FA-78D76451F027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F419A0CE-E988-2441-AAE9-C94305C67518}">
      <dgm:prSet phldrT="[Text]"/>
      <dgm:spPr/>
      <dgm:t>
        <a:bodyPr/>
        <a:lstStyle/>
        <a:p>
          <a:r>
            <a:rPr lang="en-US" dirty="0"/>
            <a:t>Search ad</a:t>
          </a:r>
        </a:p>
      </dgm:t>
    </dgm:pt>
    <dgm:pt modelId="{12982863-A9C7-5A4C-97AB-5485E435EAD6}" type="parTrans" cxnId="{189E7126-76C3-C141-A5E7-F0B95C51995A}">
      <dgm:prSet/>
      <dgm:spPr/>
      <dgm:t>
        <a:bodyPr/>
        <a:lstStyle/>
        <a:p>
          <a:endParaRPr lang="en-US"/>
        </a:p>
      </dgm:t>
    </dgm:pt>
    <dgm:pt modelId="{35F734CD-BCF1-2346-A881-9F5DA08C5842}" type="sibTrans" cxnId="{189E7126-76C3-C141-A5E7-F0B95C51995A}">
      <dgm:prSet/>
      <dgm:spPr/>
      <dgm:t>
        <a:bodyPr/>
        <a:lstStyle/>
        <a:p>
          <a:endParaRPr lang="en-US"/>
        </a:p>
      </dgm:t>
    </dgm:pt>
    <dgm:pt modelId="{8129F3F9-EA23-2941-8988-76C05BA6841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Display ad</a:t>
          </a:r>
        </a:p>
      </dgm:t>
    </dgm:pt>
    <dgm:pt modelId="{43CE4C3E-7A63-1A4C-B169-D6F0CF1E9AEF}" type="parTrans" cxnId="{8D9B80CD-329D-D54B-B262-F308F0D93FB3}">
      <dgm:prSet/>
      <dgm:spPr/>
      <dgm:t>
        <a:bodyPr/>
        <a:lstStyle/>
        <a:p>
          <a:endParaRPr lang="en-US"/>
        </a:p>
      </dgm:t>
    </dgm:pt>
    <dgm:pt modelId="{315FB854-9D6A-4241-8024-777D259FE557}" type="sibTrans" cxnId="{8D9B80CD-329D-D54B-B262-F308F0D93FB3}">
      <dgm:prSet/>
      <dgm:spPr/>
      <dgm:t>
        <a:bodyPr/>
        <a:lstStyle/>
        <a:p>
          <a:endParaRPr lang="en-US"/>
        </a:p>
      </dgm:t>
    </dgm:pt>
    <dgm:pt modelId="{57A79577-81CA-6A4C-8F8F-B20E83250775}">
      <dgm:prSet phldrT="[Text]"/>
      <dgm:spPr/>
      <dgm:t>
        <a:bodyPr/>
        <a:lstStyle/>
        <a:p>
          <a:r>
            <a:rPr lang="en-US" dirty="0"/>
            <a:t>Marketing email</a:t>
          </a:r>
        </a:p>
      </dgm:t>
    </dgm:pt>
    <dgm:pt modelId="{0C806C5B-DED0-204B-A74E-2F0205046BDA}" type="parTrans" cxnId="{D1CC94FA-2AAA-5F43-A4C3-F888AFE002C2}">
      <dgm:prSet/>
      <dgm:spPr/>
      <dgm:t>
        <a:bodyPr/>
        <a:lstStyle/>
        <a:p>
          <a:endParaRPr lang="en-US"/>
        </a:p>
      </dgm:t>
    </dgm:pt>
    <dgm:pt modelId="{BE36CB92-201D-8F4E-AB8B-8A93FBFC5DF8}" type="sibTrans" cxnId="{D1CC94FA-2AAA-5F43-A4C3-F888AFE002C2}">
      <dgm:prSet/>
      <dgm:spPr/>
      <dgm:t>
        <a:bodyPr/>
        <a:lstStyle/>
        <a:p>
          <a:endParaRPr lang="en-US"/>
        </a:p>
      </dgm:t>
    </dgm:pt>
    <dgm:pt modelId="{B8CBEF8B-C613-1F41-8765-0BCB2F7F2477}">
      <dgm:prSet/>
      <dgm:spPr/>
      <dgm:t>
        <a:bodyPr/>
        <a:lstStyle/>
        <a:p>
          <a:r>
            <a:rPr lang="en-US" dirty="0"/>
            <a:t>Conversion</a:t>
          </a:r>
        </a:p>
      </dgm:t>
    </dgm:pt>
    <dgm:pt modelId="{4D93865B-3280-5F4C-9833-C18AC002F1C1}" type="parTrans" cxnId="{EE080573-D070-F940-8A83-3346DC0DF05D}">
      <dgm:prSet/>
      <dgm:spPr/>
      <dgm:t>
        <a:bodyPr/>
        <a:lstStyle/>
        <a:p>
          <a:endParaRPr lang="en-US"/>
        </a:p>
      </dgm:t>
    </dgm:pt>
    <dgm:pt modelId="{E7F5FD36-4CFB-D748-B81C-A0865EE8A519}" type="sibTrans" cxnId="{EE080573-D070-F940-8A83-3346DC0DF05D}">
      <dgm:prSet/>
      <dgm:spPr/>
      <dgm:t>
        <a:bodyPr/>
        <a:lstStyle/>
        <a:p>
          <a:endParaRPr lang="en-US"/>
        </a:p>
      </dgm:t>
    </dgm:pt>
    <dgm:pt modelId="{234365A3-B723-3744-A4F6-EF7BAB50952F}" type="pres">
      <dgm:prSet presAssocID="{9C34BED4-0A63-E544-B5FA-78D76451F027}" presName="Name0" presStyleCnt="0">
        <dgm:presLayoutVars>
          <dgm:dir/>
          <dgm:resizeHandles val="exact"/>
        </dgm:presLayoutVars>
      </dgm:prSet>
      <dgm:spPr/>
    </dgm:pt>
    <dgm:pt modelId="{D71B30DC-81F6-2D4A-B15D-8F8F256F5BEB}" type="pres">
      <dgm:prSet presAssocID="{9C34BED4-0A63-E544-B5FA-78D76451F027}" presName="arrow" presStyleLbl="bgShp" presStyleIdx="0" presStyleCnt="1"/>
      <dgm:spPr/>
    </dgm:pt>
    <dgm:pt modelId="{AB64C7B4-B277-4748-AF4C-7EA404900E06}" type="pres">
      <dgm:prSet presAssocID="{9C34BED4-0A63-E544-B5FA-78D76451F027}" presName="points" presStyleCnt="0"/>
      <dgm:spPr/>
    </dgm:pt>
    <dgm:pt modelId="{EE8CF614-2B71-094A-A27E-59EAB8FD026B}" type="pres">
      <dgm:prSet presAssocID="{F419A0CE-E988-2441-AAE9-C94305C67518}" presName="compositeA" presStyleCnt="0"/>
      <dgm:spPr/>
    </dgm:pt>
    <dgm:pt modelId="{BC5DCF51-690A-5740-A644-651B9A66C361}" type="pres">
      <dgm:prSet presAssocID="{F419A0CE-E988-2441-AAE9-C94305C67518}" presName="textA" presStyleLbl="revTx" presStyleIdx="0" presStyleCnt="4">
        <dgm:presLayoutVars>
          <dgm:bulletEnabled val="1"/>
        </dgm:presLayoutVars>
      </dgm:prSet>
      <dgm:spPr/>
    </dgm:pt>
    <dgm:pt modelId="{0A969BB0-4878-F045-A6A4-A62690AFFCE9}" type="pres">
      <dgm:prSet presAssocID="{F419A0CE-E988-2441-AAE9-C94305C67518}" presName="circleA" presStyleLbl="node1" presStyleIdx="0" presStyleCnt="4"/>
      <dgm:spPr/>
    </dgm:pt>
    <dgm:pt modelId="{16B6B8F5-5C89-FD48-9DAC-A0CF00FCE39D}" type="pres">
      <dgm:prSet presAssocID="{F419A0CE-E988-2441-AAE9-C94305C67518}" presName="spaceA" presStyleCnt="0"/>
      <dgm:spPr/>
    </dgm:pt>
    <dgm:pt modelId="{4714C7AD-6B0F-964C-94E9-5F4A67596456}" type="pres">
      <dgm:prSet presAssocID="{35F734CD-BCF1-2346-A881-9F5DA08C5842}" presName="space" presStyleCnt="0"/>
      <dgm:spPr/>
    </dgm:pt>
    <dgm:pt modelId="{B66AE2AE-46A5-5D49-8791-AF29EDF193B5}" type="pres">
      <dgm:prSet presAssocID="{8129F3F9-EA23-2941-8988-76C05BA6841F}" presName="compositeB" presStyleCnt="0"/>
      <dgm:spPr/>
    </dgm:pt>
    <dgm:pt modelId="{E9EBC499-9695-BB4F-9BAA-B0947DC62357}" type="pres">
      <dgm:prSet presAssocID="{8129F3F9-EA23-2941-8988-76C05BA6841F}" presName="textB" presStyleLbl="revTx" presStyleIdx="1" presStyleCnt="4">
        <dgm:presLayoutVars>
          <dgm:bulletEnabled val="1"/>
        </dgm:presLayoutVars>
      </dgm:prSet>
      <dgm:spPr/>
    </dgm:pt>
    <dgm:pt modelId="{E78E0D1E-C691-A447-9947-CDA190377A3F}" type="pres">
      <dgm:prSet presAssocID="{8129F3F9-EA23-2941-8988-76C05BA6841F}" presName="circleB" presStyleLbl="node1" presStyleIdx="1" presStyleCnt="4"/>
      <dgm:spPr/>
    </dgm:pt>
    <dgm:pt modelId="{3D975E67-91F7-7D45-970C-0A5AFB9DAF4D}" type="pres">
      <dgm:prSet presAssocID="{8129F3F9-EA23-2941-8988-76C05BA6841F}" presName="spaceB" presStyleCnt="0"/>
      <dgm:spPr/>
    </dgm:pt>
    <dgm:pt modelId="{959A27C1-AFB3-FB4A-9DB0-68F20FD91A45}" type="pres">
      <dgm:prSet presAssocID="{315FB854-9D6A-4241-8024-777D259FE557}" presName="space" presStyleCnt="0"/>
      <dgm:spPr/>
    </dgm:pt>
    <dgm:pt modelId="{FB0F3E8E-FD75-5E45-BB91-D420C5FA9E37}" type="pres">
      <dgm:prSet presAssocID="{57A79577-81CA-6A4C-8F8F-B20E83250775}" presName="compositeA" presStyleCnt="0"/>
      <dgm:spPr/>
    </dgm:pt>
    <dgm:pt modelId="{F708F909-F91C-B84F-A6F9-66E85B34CB5F}" type="pres">
      <dgm:prSet presAssocID="{57A79577-81CA-6A4C-8F8F-B20E83250775}" presName="textA" presStyleLbl="revTx" presStyleIdx="2" presStyleCnt="4">
        <dgm:presLayoutVars>
          <dgm:bulletEnabled val="1"/>
        </dgm:presLayoutVars>
      </dgm:prSet>
      <dgm:spPr/>
    </dgm:pt>
    <dgm:pt modelId="{F36E2BAB-683E-6F4F-8D8F-CDE206CF6997}" type="pres">
      <dgm:prSet presAssocID="{57A79577-81CA-6A4C-8F8F-B20E83250775}" presName="circleA" presStyleLbl="node1" presStyleIdx="2" presStyleCnt="4"/>
      <dgm:spPr/>
    </dgm:pt>
    <dgm:pt modelId="{B3F471FF-9D4E-8E40-8CCE-585FA3D1AC2B}" type="pres">
      <dgm:prSet presAssocID="{57A79577-81CA-6A4C-8F8F-B20E83250775}" presName="spaceA" presStyleCnt="0"/>
      <dgm:spPr/>
    </dgm:pt>
    <dgm:pt modelId="{1D845CFC-CA17-9845-9FF8-2B53F2D1DE5E}" type="pres">
      <dgm:prSet presAssocID="{BE36CB92-201D-8F4E-AB8B-8A93FBFC5DF8}" presName="space" presStyleCnt="0"/>
      <dgm:spPr/>
    </dgm:pt>
    <dgm:pt modelId="{9336C020-E304-7F47-81F1-22B1E65FAFC8}" type="pres">
      <dgm:prSet presAssocID="{B8CBEF8B-C613-1F41-8765-0BCB2F7F2477}" presName="compositeB" presStyleCnt="0"/>
      <dgm:spPr/>
    </dgm:pt>
    <dgm:pt modelId="{4AE8A76D-D24B-A048-A5BE-58DBB6BC7E1C}" type="pres">
      <dgm:prSet presAssocID="{B8CBEF8B-C613-1F41-8765-0BCB2F7F2477}" presName="textB" presStyleLbl="revTx" presStyleIdx="3" presStyleCnt="4">
        <dgm:presLayoutVars>
          <dgm:bulletEnabled val="1"/>
        </dgm:presLayoutVars>
      </dgm:prSet>
      <dgm:spPr/>
    </dgm:pt>
    <dgm:pt modelId="{CD4FF576-B290-5941-ADD4-E551B02FB61C}" type="pres">
      <dgm:prSet presAssocID="{B8CBEF8B-C613-1F41-8765-0BCB2F7F2477}" presName="circleB" presStyleLbl="node1" presStyleIdx="3" presStyleCnt="4"/>
      <dgm:spPr/>
    </dgm:pt>
    <dgm:pt modelId="{9C9E6C0D-B747-5949-B629-2CB2BAF801F0}" type="pres">
      <dgm:prSet presAssocID="{B8CBEF8B-C613-1F41-8765-0BCB2F7F2477}" presName="spaceB" presStyleCnt="0"/>
      <dgm:spPr/>
    </dgm:pt>
  </dgm:ptLst>
  <dgm:cxnLst>
    <dgm:cxn modelId="{189E7126-76C3-C141-A5E7-F0B95C51995A}" srcId="{9C34BED4-0A63-E544-B5FA-78D76451F027}" destId="{F419A0CE-E988-2441-AAE9-C94305C67518}" srcOrd="0" destOrd="0" parTransId="{12982863-A9C7-5A4C-97AB-5485E435EAD6}" sibTransId="{35F734CD-BCF1-2346-A881-9F5DA08C5842}"/>
    <dgm:cxn modelId="{C094FE33-3289-B542-B2BC-B1AF37235B55}" type="presOf" srcId="{57A79577-81CA-6A4C-8F8F-B20E83250775}" destId="{F708F909-F91C-B84F-A6F9-66E85B34CB5F}" srcOrd="0" destOrd="0" presId="urn:microsoft.com/office/officeart/2005/8/layout/hProcess11"/>
    <dgm:cxn modelId="{AE163166-A0BC-6542-8793-C5B3C7C5BEF0}" type="presOf" srcId="{B8CBEF8B-C613-1F41-8765-0BCB2F7F2477}" destId="{4AE8A76D-D24B-A048-A5BE-58DBB6BC7E1C}" srcOrd="0" destOrd="0" presId="urn:microsoft.com/office/officeart/2005/8/layout/hProcess11"/>
    <dgm:cxn modelId="{EE080573-D070-F940-8A83-3346DC0DF05D}" srcId="{9C34BED4-0A63-E544-B5FA-78D76451F027}" destId="{B8CBEF8B-C613-1F41-8765-0BCB2F7F2477}" srcOrd="3" destOrd="0" parTransId="{4D93865B-3280-5F4C-9833-C18AC002F1C1}" sibTransId="{E7F5FD36-4CFB-D748-B81C-A0865EE8A519}"/>
    <dgm:cxn modelId="{7808AB7F-AB9F-B141-BD6E-911772B92302}" type="presOf" srcId="{8129F3F9-EA23-2941-8988-76C05BA6841F}" destId="{E9EBC499-9695-BB4F-9BAA-B0947DC62357}" srcOrd="0" destOrd="0" presId="urn:microsoft.com/office/officeart/2005/8/layout/hProcess11"/>
    <dgm:cxn modelId="{B86AB191-D412-6E46-B149-7BA7722994A6}" type="presOf" srcId="{9C34BED4-0A63-E544-B5FA-78D76451F027}" destId="{234365A3-B723-3744-A4F6-EF7BAB50952F}" srcOrd="0" destOrd="0" presId="urn:microsoft.com/office/officeart/2005/8/layout/hProcess11"/>
    <dgm:cxn modelId="{8D9B80CD-329D-D54B-B262-F308F0D93FB3}" srcId="{9C34BED4-0A63-E544-B5FA-78D76451F027}" destId="{8129F3F9-EA23-2941-8988-76C05BA6841F}" srcOrd="1" destOrd="0" parTransId="{43CE4C3E-7A63-1A4C-B169-D6F0CF1E9AEF}" sibTransId="{315FB854-9D6A-4241-8024-777D259FE557}"/>
    <dgm:cxn modelId="{B6EBAAE0-8E8F-FC4B-91F1-6573BD1C44C7}" type="presOf" srcId="{F419A0CE-E988-2441-AAE9-C94305C67518}" destId="{BC5DCF51-690A-5740-A644-651B9A66C361}" srcOrd="0" destOrd="0" presId="urn:microsoft.com/office/officeart/2005/8/layout/hProcess11"/>
    <dgm:cxn modelId="{D1CC94FA-2AAA-5F43-A4C3-F888AFE002C2}" srcId="{9C34BED4-0A63-E544-B5FA-78D76451F027}" destId="{57A79577-81CA-6A4C-8F8F-B20E83250775}" srcOrd="2" destOrd="0" parTransId="{0C806C5B-DED0-204B-A74E-2F0205046BDA}" sibTransId="{BE36CB92-201D-8F4E-AB8B-8A93FBFC5DF8}"/>
    <dgm:cxn modelId="{CF75108E-BA55-0C42-A909-28014E9F4EA6}" type="presParOf" srcId="{234365A3-B723-3744-A4F6-EF7BAB50952F}" destId="{D71B30DC-81F6-2D4A-B15D-8F8F256F5BEB}" srcOrd="0" destOrd="0" presId="urn:microsoft.com/office/officeart/2005/8/layout/hProcess11"/>
    <dgm:cxn modelId="{97CD0E8A-A29D-5A4A-8E92-B3A46F895076}" type="presParOf" srcId="{234365A3-B723-3744-A4F6-EF7BAB50952F}" destId="{AB64C7B4-B277-4748-AF4C-7EA404900E06}" srcOrd="1" destOrd="0" presId="urn:microsoft.com/office/officeart/2005/8/layout/hProcess11"/>
    <dgm:cxn modelId="{FBD3CF13-FE32-F147-9832-D777715BA2E6}" type="presParOf" srcId="{AB64C7B4-B277-4748-AF4C-7EA404900E06}" destId="{EE8CF614-2B71-094A-A27E-59EAB8FD026B}" srcOrd="0" destOrd="0" presId="urn:microsoft.com/office/officeart/2005/8/layout/hProcess11"/>
    <dgm:cxn modelId="{27DA86E1-CCED-DD4B-A9E6-D7E10A244569}" type="presParOf" srcId="{EE8CF614-2B71-094A-A27E-59EAB8FD026B}" destId="{BC5DCF51-690A-5740-A644-651B9A66C361}" srcOrd="0" destOrd="0" presId="urn:microsoft.com/office/officeart/2005/8/layout/hProcess11"/>
    <dgm:cxn modelId="{1F1211D4-6C1F-5E4E-AB93-3C1115724C83}" type="presParOf" srcId="{EE8CF614-2B71-094A-A27E-59EAB8FD026B}" destId="{0A969BB0-4878-F045-A6A4-A62690AFFCE9}" srcOrd="1" destOrd="0" presId="urn:microsoft.com/office/officeart/2005/8/layout/hProcess11"/>
    <dgm:cxn modelId="{C6079ED7-829E-9A4F-A534-E81A82B7B371}" type="presParOf" srcId="{EE8CF614-2B71-094A-A27E-59EAB8FD026B}" destId="{16B6B8F5-5C89-FD48-9DAC-A0CF00FCE39D}" srcOrd="2" destOrd="0" presId="urn:microsoft.com/office/officeart/2005/8/layout/hProcess11"/>
    <dgm:cxn modelId="{777737C6-999E-9C43-B7A3-FDB27B651104}" type="presParOf" srcId="{AB64C7B4-B277-4748-AF4C-7EA404900E06}" destId="{4714C7AD-6B0F-964C-94E9-5F4A67596456}" srcOrd="1" destOrd="0" presId="urn:microsoft.com/office/officeart/2005/8/layout/hProcess11"/>
    <dgm:cxn modelId="{0F720450-DAE0-2741-AA8A-09E883BFB53F}" type="presParOf" srcId="{AB64C7B4-B277-4748-AF4C-7EA404900E06}" destId="{B66AE2AE-46A5-5D49-8791-AF29EDF193B5}" srcOrd="2" destOrd="0" presId="urn:microsoft.com/office/officeart/2005/8/layout/hProcess11"/>
    <dgm:cxn modelId="{B96D8AC4-0D34-DC43-A309-3483CBDBFCEA}" type="presParOf" srcId="{B66AE2AE-46A5-5D49-8791-AF29EDF193B5}" destId="{E9EBC499-9695-BB4F-9BAA-B0947DC62357}" srcOrd="0" destOrd="0" presId="urn:microsoft.com/office/officeart/2005/8/layout/hProcess11"/>
    <dgm:cxn modelId="{127450E9-A3BF-7F42-8A35-1D82DF6591BD}" type="presParOf" srcId="{B66AE2AE-46A5-5D49-8791-AF29EDF193B5}" destId="{E78E0D1E-C691-A447-9947-CDA190377A3F}" srcOrd="1" destOrd="0" presId="urn:microsoft.com/office/officeart/2005/8/layout/hProcess11"/>
    <dgm:cxn modelId="{3F263B37-746C-2344-91CA-121CD0984804}" type="presParOf" srcId="{B66AE2AE-46A5-5D49-8791-AF29EDF193B5}" destId="{3D975E67-91F7-7D45-970C-0A5AFB9DAF4D}" srcOrd="2" destOrd="0" presId="urn:microsoft.com/office/officeart/2005/8/layout/hProcess11"/>
    <dgm:cxn modelId="{C6E117EE-4A5C-0943-8B1B-68184759B893}" type="presParOf" srcId="{AB64C7B4-B277-4748-AF4C-7EA404900E06}" destId="{959A27C1-AFB3-FB4A-9DB0-68F20FD91A45}" srcOrd="3" destOrd="0" presId="urn:microsoft.com/office/officeart/2005/8/layout/hProcess11"/>
    <dgm:cxn modelId="{C5D4EF9B-BF67-9943-8F4F-16C97313DC2D}" type="presParOf" srcId="{AB64C7B4-B277-4748-AF4C-7EA404900E06}" destId="{FB0F3E8E-FD75-5E45-BB91-D420C5FA9E37}" srcOrd="4" destOrd="0" presId="urn:microsoft.com/office/officeart/2005/8/layout/hProcess11"/>
    <dgm:cxn modelId="{D4ADA574-7898-3143-8BCA-20BC6F4DF758}" type="presParOf" srcId="{FB0F3E8E-FD75-5E45-BB91-D420C5FA9E37}" destId="{F708F909-F91C-B84F-A6F9-66E85B34CB5F}" srcOrd="0" destOrd="0" presId="urn:microsoft.com/office/officeart/2005/8/layout/hProcess11"/>
    <dgm:cxn modelId="{3EF30B26-E7F6-2746-864E-16F9358F5A5D}" type="presParOf" srcId="{FB0F3E8E-FD75-5E45-BB91-D420C5FA9E37}" destId="{F36E2BAB-683E-6F4F-8D8F-CDE206CF6997}" srcOrd="1" destOrd="0" presId="urn:microsoft.com/office/officeart/2005/8/layout/hProcess11"/>
    <dgm:cxn modelId="{FD58ECB6-3E21-0045-BA9D-FC598042872F}" type="presParOf" srcId="{FB0F3E8E-FD75-5E45-BB91-D420C5FA9E37}" destId="{B3F471FF-9D4E-8E40-8CCE-585FA3D1AC2B}" srcOrd="2" destOrd="0" presId="urn:microsoft.com/office/officeart/2005/8/layout/hProcess11"/>
    <dgm:cxn modelId="{6B6430B1-0501-494F-9704-273494334D67}" type="presParOf" srcId="{AB64C7B4-B277-4748-AF4C-7EA404900E06}" destId="{1D845CFC-CA17-9845-9FF8-2B53F2D1DE5E}" srcOrd="5" destOrd="0" presId="urn:microsoft.com/office/officeart/2005/8/layout/hProcess11"/>
    <dgm:cxn modelId="{90417C59-7C47-6E42-810F-96FF30C56226}" type="presParOf" srcId="{AB64C7B4-B277-4748-AF4C-7EA404900E06}" destId="{9336C020-E304-7F47-81F1-22B1E65FAFC8}" srcOrd="6" destOrd="0" presId="urn:microsoft.com/office/officeart/2005/8/layout/hProcess11"/>
    <dgm:cxn modelId="{1B0DA4AF-D4D8-704C-B7FD-93E8321AE4DF}" type="presParOf" srcId="{9336C020-E304-7F47-81F1-22B1E65FAFC8}" destId="{4AE8A76D-D24B-A048-A5BE-58DBB6BC7E1C}" srcOrd="0" destOrd="0" presId="urn:microsoft.com/office/officeart/2005/8/layout/hProcess11"/>
    <dgm:cxn modelId="{37505D7D-3067-5F4D-8829-0B7205A95757}" type="presParOf" srcId="{9336C020-E304-7F47-81F1-22B1E65FAFC8}" destId="{CD4FF576-B290-5941-ADD4-E551B02FB61C}" srcOrd="1" destOrd="0" presId="urn:microsoft.com/office/officeart/2005/8/layout/hProcess11"/>
    <dgm:cxn modelId="{E40F70C1-CFA9-8343-ABAB-75EE77E39FA5}" type="presParOf" srcId="{9336C020-E304-7F47-81F1-22B1E65FAFC8}" destId="{9C9E6C0D-B747-5949-B629-2CB2BAF801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4BED4-0A63-E544-B5FA-78D76451F027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F419A0CE-E988-2441-AAE9-C94305C67518}">
      <dgm:prSet phldrT="[Text]"/>
      <dgm:spPr/>
      <dgm:t>
        <a:bodyPr/>
        <a:lstStyle/>
        <a:p>
          <a:r>
            <a:rPr lang="en-US" dirty="0"/>
            <a:t>Search ad</a:t>
          </a:r>
        </a:p>
      </dgm:t>
    </dgm:pt>
    <dgm:pt modelId="{12982863-A9C7-5A4C-97AB-5485E435EAD6}" type="parTrans" cxnId="{189E7126-76C3-C141-A5E7-F0B95C51995A}">
      <dgm:prSet/>
      <dgm:spPr/>
      <dgm:t>
        <a:bodyPr/>
        <a:lstStyle/>
        <a:p>
          <a:endParaRPr lang="en-US"/>
        </a:p>
      </dgm:t>
    </dgm:pt>
    <dgm:pt modelId="{35F734CD-BCF1-2346-A881-9F5DA08C5842}" type="sibTrans" cxnId="{189E7126-76C3-C141-A5E7-F0B95C51995A}">
      <dgm:prSet/>
      <dgm:spPr/>
      <dgm:t>
        <a:bodyPr/>
        <a:lstStyle/>
        <a:p>
          <a:endParaRPr lang="en-US"/>
        </a:p>
      </dgm:t>
    </dgm:pt>
    <dgm:pt modelId="{8129F3F9-EA23-2941-8988-76C05BA6841F}">
      <dgm:prSet phldrT="[Text]"/>
      <dgm:spPr/>
      <dgm:t>
        <a:bodyPr/>
        <a:lstStyle/>
        <a:p>
          <a:r>
            <a:rPr lang="en-US" strike="sngStrike" dirty="0">
              <a:solidFill>
                <a:schemeClr val="tx2"/>
              </a:solidFill>
            </a:rPr>
            <a:t>Display ad</a:t>
          </a:r>
        </a:p>
      </dgm:t>
    </dgm:pt>
    <dgm:pt modelId="{43CE4C3E-7A63-1A4C-B169-D6F0CF1E9AEF}" type="parTrans" cxnId="{8D9B80CD-329D-D54B-B262-F308F0D93FB3}">
      <dgm:prSet/>
      <dgm:spPr/>
      <dgm:t>
        <a:bodyPr/>
        <a:lstStyle/>
        <a:p>
          <a:endParaRPr lang="en-US"/>
        </a:p>
      </dgm:t>
    </dgm:pt>
    <dgm:pt modelId="{315FB854-9D6A-4241-8024-777D259FE557}" type="sibTrans" cxnId="{8D9B80CD-329D-D54B-B262-F308F0D93FB3}">
      <dgm:prSet/>
      <dgm:spPr/>
      <dgm:t>
        <a:bodyPr/>
        <a:lstStyle/>
        <a:p>
          <a:endParaRPr lang="en-US"/>
        </a:p>
      </dgm:t>
    </dgm:pt>
    <dgm:pt modelId="{57A79577-81CA-6A4C-8F8F-B20E83250775}">
      <dgm:prSet phldrT="[Text]"/>
      <dgm:spPr/>
      <dgm:t>
        <a:bodyPr/>
        <a:lstStyle/>
        <a:p>
          <a:r>
            <a:rPr lang="en-US" dirty="0"/>
            <a:t>Marketing email</a:t>
          </a:r>
        </a:p>
      </dgm:t>
    </dgm:pt>
    <dgm:pt modelId="{0C806C5B-DED0-204B-A74E-2F0205046BDA}" type="parTrans" cxnId="{D1CC94FA-2AAA-5F43-A4C3-F888AFE002C2}">
      <dgm:prSet/>
      <dgm:spPr/>
      <dgm:t>
        <a:bodyPr/>
        <a:lstStyle/>
        <a:p>
          <a:endParaRPr lang="en-US"/>
        </a:p>
      </dgm:t>
    </dgm:pt>
    <dgm:pt modelId="{BE36CB92-201D-8F4E-AB8B-8A93FBFC5DF8}" type="sibTrans" cxnId="{D1CC94FA-2AAA-5F43-A4C3-F888AFE002C2}">
      <dgm:prSet/>
      <dgm:spPr/>
      <dgm:t>
        <a:bodyPr/>
        <a:lstStyle/>
        <a:p>
          <a:endParaRPr lang="en-US"/>
        </a:p>
      </dgm:t>
    </dgm:pt>
    <dgm:pt modelId="{B8CBEF8B-C613-1F41-8765-0BCB2F7F2477}">
      <dgm:prSet/>
      <dgm:spPr/>
      <dgm:t>
        <a:bodyPr/>
        <a:lstStyle/>
        <a:p>
          <a:r>
            <a:rPr lang="en-US" dirty="0"/>
            <a:t>Conversion</a:t>
          </a:r>
        </a:p>
      </dgm:t>
    </dgm:pt>
    <dgm:pt modelId="{4D93865B-3280-5F4C-9833-C18AC002F1C1}" type="parTrans" cxnId="{EE080573-D070-F940-8A83-3346DC0DF05D}">
      <dgm:prSet/>
      <dgm:spPr/>
      <dgm:t>
        <a:bodyPr/>
        <a:lstStyle/>
        <a:p>
          <a:endParaRPr lang="en-US"/>
        </a:p>
      </dgm:t>
    </dgm:pt>
    <dgm:pt modelId="{E7F5FD36-4CFB-D748-B81C-A0865EE8A519}" type="sibTrans" cxnId="{EE080573-D070-F940-8A83-3346DC0DF05D}">
      <dgm:prSet/>
      <dgm:spPr/>
      <dgm:t>
        <a:bodyPr/>
        <a:lstStyle/>
        <a:p>
          <a:endParaRPr lang="en-US"/>
        </a:p>
      </dgm:t>
    </dgm:pt>
    <dgm:pt modelId="{234365A3-B723-3744-A4F6-EF7BAB50952F}" type="pres">
      <dgm:prSet presAssocID="{9C34BED4-0A63-E544-B5FA-78D76451F027}" presName="Name0" presStyleCnt="0">
        <dgm:presLayoutVars>
          <dgm:dir/>
          <dgm:resizeHandles val="exact"/>
        </dgm:presLayoutVars>
      </dgm:prSet>
      <dgm:spPr/>
    </dgm:pt>
    <dgm:pt modelId="{D71B30DC-81F6-2D4A-B15D-8F8F256F5BEB}" type="pres">
      <dgm:prSet presAssocID="{9C34BED4-0A63-E544-B5FA-78D76451F027}" presName="arrow" presStyleLbl="bgShp" presStyleIdx="0" presStyleCnt="1"/>
      <dgm:spPr/>
    </dgm:pt>
    <dgm:pt modelId="{AB64C7B4-B277-4748-AF4C-7EA404900E06}" type="pres">
      <dgm:prSet presAssocID="{9C34BED4-0A63-E544-B5FA-78D76451F027}" presName="points" presStyleCnt="0"/>
      <dgm:spPr/>
    </dgm:pt>
    <dgm:pt modelId="{EE8CF614-2B71-094A-A27E-59EAB8FD026B}" type="pres">
      <dgm:prSet presAssocID="{F419A0CE-E988-2441-AAE9-C94305C67518}" presName="compositeA" presStyleCnt="0"/>
      <dgm:spPr/>
    </dgm:pt>
    <dgm:pt modelId="{BC5DCF51-690A-5740-A644-651B9A66C361}" type="pres">
      <dgm:prSet presAssocID="{F419A0CE-E988-2441-AAE9-C94305C67518}" presName="textA" presStyleLbl="revTx" presStyleIdx="0" presStyleCnt="4">
        <dgm:presLayoutVars>
          <dgm:bulletEnabled val="1"/>
        </dgm:presLayoutVars>
      </dgm:prSet>
      <dgm:spPr/>
    </dgm:pt>
    <dgm:pt modelId="{0A969BB0-4878-F045-A6A4-A62690AFFCE9}" type="pres">
      <dgm:prSet presAssocID="{F419A0CE-E988-2441-AAE9-C94305C67518}" presName="circleA" presStyleLbl="node1" presStyleIdx="0" presStyleCnt="4"/>
      <dgm:spPr/>
    </dgm:pt>
    <dgm:pt modelId="{16B6B8F5-5C89-FD48-9DAC-A0CF00FCE39D}" type="pres">
      <dgm:prSet presAssocID="{F419A0CE-E988-2441-AAE9-C94305C67518}" presName="spaceA" presStyleCnt="0"/>
      <dgm:spPr/>
    </dgm:pt>
    <dgm:pt modelId="{4714C7AD-6B0F-964C-94E9-5F4A67596456}" type="pres">
      <dgm:prSet presAssocID="{35F734CD-BCF1-2346-A881-9F5DA08C5842}" presName="space" presStyleCnt="0"/>
      <dgm:spPr/>
    </dgm:pt>
    <dgm:pt modelId="{B66AE2AE-46A5-5D49-8791-AF29EDF193B5}" type="pres">
      <dgm:prSet presAssocID="{8129F3F9-EA23-2941-8988-76C05BA6841F}" presName="compositeB" presStyleCnt="0"/>
      <dgm:spPr/>
    </dgm:pt>
    <dgm:pt modelId="{E9EBC499-9695-BB4F-9BAA-B0947DC62357}" type="pres">
      <dgm:prSet presAssocID="{8129F3F9-EA23-2941-8988-76C05BA6841F}" presName="textB" presStyleLbl="revTx" presStyleIdx="1" presStyleCnt="4">
        <dgm:presLayoutVars>
          <dgm:bulletEnabled val="1"/>
        </dgm:presLayoutVars>
      </dgm:prSet>
      <dgm:spPr/>
    </dgm:pt>
    <dgm:pt modelId="{E78E0D1E-C691-A447-9947-CDA190377A3F}" type="pres">
      <dgm:prSet presAssocID="{8129F3F9-EA23-2941-8988-76C05BA6841F}" presName="circleB" presStyleLbl="node1" presStyleIdx="1" presStyleCnt="4"/>
      <dgm:spPr/>
    </dgm:pt>
    <dgm:pt modelId="{3D975E67-91F7-7D45-970C-0A5AFB9DAF4D}" type="pres">
      <dgm:prSet presAssocID="{8129F3F9-EA23-2941-8988-76C05BA6841F}" presName="spaceB" presStyleCnt="0"/>
      <dgm:spPr/>
    </dgm:pt>
    <dgm:pt modelId="{959A27C1-AFB3-FB4A-9DB0-68F20FD91A45}" type="pres">
      <dgm:prSet presAssocID="{315FB854-9D6A-4241-8024-777D259FE557}" presName="space" presStyleCnt="0"/>
      <dgm:spPr/>
    </dgm:pt>
    <dgm:pt modelId="{FB0F3E8E-FD75-5E45-BB91-D420C5FA9E37}" type="pres">
      <dgm:prSet presAssocID="{57A79577-81CA-6A4C-8F8F-B20E83250775}" presName="compositeA" presStyleCnt="0"/>
      <dgm:spPr/>
    </dgm:pt>
    <dgm:pt modelId="{F708F909-F91C-B84F-A6F9-66E85B34CB5F}" type="pres">
      <dgm:prSet presAssocID="{57A79577-81CA-6A4C-8F8F-B20E83250775}" presName="textA" presStyleLbl="revTx" presStyleIdx="2" presStyleCnt="4">
        <dgm:presLayoutVars>
          <dgm:bulletEnabled val="1"/>
        </dgm:presLayoutVars>
      </dgm:prSet>
      <dgm:spPr/>
    </dgm:pt>
    <dgm:pt modelId="{F36E2BAB-683E-6F4F-8D8F-CDE206CF6997}" type="pres">
      <dgm:prSet presAssocID="{57A79577-81CA-6A4C-8F8F-B20E83250775}" presName="circleA" presStyleLbl="node1" presStyleIdx="2" presStyleCnt="4"/>
      <dgm:spPr/>
    </dgm:pt>
    <dgm:pt modelId="{B3F471FF-9D4E-8E40-8CCE-585FA3D1AC2B}" type="pres">
      <dgm:prSet presAssocID="{57A79577-81CA-6A4C-8F8F-B20E83250775}" presName="spaceA" presStyleCnt="0"/>
      <dgm:spPr/>
    </dgm:pt>
    <dgm:pt modelId="{1D845CFC-CA17-9845-9FF8-2B53F2D1DE5E}" type="pres">
      <dgm:prSet presAssocID="{BE36CB92-201D-8F4E-AB8B-8A93FBFC5DF8}" presName="space" presStyleCnt="0"/>
      <dgm:spPr/>
    </dgm:pt>
    <dgm:pt modelId="{9336C020-E304-7F47-81F1-22B1E65FAFC8}" type="pres">
      <dgm:prSet presAssocID="{B8CBEF8B-C613-1F41-8765-0BCB2F7F2477}" presName="compositeB" presStyleCnt="0"/>
      <dgm:spPr/>
    </dgm:pt>
    <dgm:pt modelId="{4AE8A76D-D24B-A048-A5BE-58DBB6BC7E1C}" type="pres">
      <dgm:prSet presAssocID="{B8CBEF8B-C613-1F41-8765-0BCB2F7F2477}" presName="textB" presStyleLbl="revTx" presStyleIdx="3" presStyleCnt="4">
        <dgm:presLayoutVars>
          <dgm:bulletEnabled val="1"/>
        </dgm:presLayoutVars>
      </dgm:prSet>
      <dgm:spPr/>
    </dgm:pt>
    <dgm:pt modelId="{CD4FF576-B290-5941-ADD4-E551B02FB61C}" type="pres">
      <dgm:prSet presAssocID="{B8CBEF8B-C613-1F41-8765-0BCB2F7F2477}" presName="circleB" presStyleLbl="node1" presStyleIdx="3" presStyleCnt="4"/>
      <dgm:spPr/>
    </dgm:pt>
    <dgm:pt modelId="{9C9E6C0D-B747-5949-B629-2CB2BAF801F0}" type="pres">
      <dgm:prSet presAssocID="{B8CBEF8B-C613-1F41-8765-0BCB2F7F2477}" presName="spaceB" presStyleCnt="0"/>
      <dgm:spPr/>
    </dgm:pt>
  </dgm:ptLst>
  <dgm:cxnLst>
    <dgm:cxn modelId="{189E7126-76C3-C141-A5E7-F0B95C51995A}" srcId="{9C34BED4-0A63-E544-B5FA-78D76451F027}" destId="{F419A0CE-E988-2441-AAE9-C94305C67518}" srcOrd="0" destOrd="0" parTransId="{12982863-A9C7-5A4C-97AB-5485E435EAD6}" sibTransId="{35F734CD-BCF1-2346-A881-9F5DA08C5842}"/>
    <dgm:cxn modelId="{C094FE33-3289-B542-B2BC-B1AF37235B55}" type="presOf" srcId="{57A79577-81CA-6A4C-8F8F-B20E83250775}" destId="{F708F909-F91C-B84F-A6F9-66E85B34CB5F}" srcOrd="0" destOrd="0" presId="urn:microsoft.com/office/officeart/2005/8/layout/hProcess11"/>
    <dgm:cxn modelId="{AE163166-A0BC-6542-8793-C5B3C7C5BEF0}" type="presOf" srcId="{B8CBEF8B-C613-1F41-8765-0BCB2F7F2477}" destId="{4AE8A76D-D24B-A048-A5BE-58DBB6BC7E1C}" srcOrd="0" destOrd="0" presId="urn:microsoft.com/office/officeart/2005/8/layout/hProcess11"/>
    <dgm:cxn modelId="{EE080573-D070-F940-8A83-3346DC0DF05D}" srcId="{9C34BED4-0A63-E544-B5FA-78D76451F027}" destId="{B8CBEF8B-C613-1F41-8765-0BCB2F7F2477}" srcOrd="3" destOrd="0" parTransId="{4D93865B-3280-5F4C-9833-C18AC002F1C1}" sibTransId="{E7F5FD36-4CFB-D748-B81C-A0865EE8A519}"/>
    <dgm:cxn modelId="{7808AB7F-AB9F-B141-BD6E-911772B92302}" type="presOf" srcId="{8129F3F9-EA23-2941-8988-76C05BA6841F}" destId="{E9EBC499-9695-BB4F-9BAA-B0947DC62357}" srcOrd="0" destOrd="0" presId="urn:microsoft.com/office/officeart/2005/8/layout/hProcess11"/>
    <dgm:cxn modelId="{B86AB191-D412-6E46-B149-7BA7722994A6}" type="presOf" srcId="{9C34BED4-0A63-E544-B5FA-78D76451F027}" destId="{234365A3-B723-3744-A4F6-EF7BAB50952F}" srcOrd="0" destOrd="0" presId="urn:microsoft.com/office/officeart/2005/8/layout/hProcess11"/>
    <dgm:cxn modelId="{8D9B80CD-329D-D54B-B262-F308F0D93FB3}" srcId="{9C34BED4-0A63-E544-B5FA-78D76451F027}" destId="{8129F3F9-EA23-2941-8988-76C05BA6841F}" srcOrd="1" destOrd="0" parTransId="{43CE4C3E-7A63-1A4C-B169-D6F0CF1E9AEF}" sibTransId="{315FB854-9D6A-4241-8024-777D259FE557}"/>
    <dgm:cxn modelId="{B6EBAAE0-8E8F-FC4B-91F1-6573BD1C44C7}" type="presOf" srcId="{F419A0CE-E988-2441-AAE9-C94305C67518}" destId="{BC5DCF51-690A-5740-A644-651B9A66C361}" srcOrd="0" destOrd="0" presId="urn:microsoft.com/office/officeart/2005/8/layout/hProcess11"/>
    <dgm:cxn modelId="{D1CC94FA-2AAA-5F43-A4C3-F888AFE002C2}" srcId="{9C34BED4-0A63-E544-B5FA-78D76451F027}" destId="{57A79577-81CA-6A4C-8F8F-B20E83250775}" srcOrd="2" destOrd="0" parTransId="{0C806C5B-DED0-204B-A74E-2F0205046BDA}" sibTransId="{BE36CB92-201D-8F4E-AB8B-8A93FBFC5DF8}"/>
    <dgm:cxn modelId="{CF75108E-BA55-0C42-A909-28014E9F4EA6}" type="presParOf" srcId="{234365A3-B723-3744-A4F6-EF7BAB50952F}" destId="{D71B30DC-81F6-2D4A-B15D-8F8F256F5BEB}" srcOrd="0" destOrd="0" presId="urn:microsoft.com/office/officeart/2005/8/layout/hProcess11"/>
    <dgm:cxn modelId="{97CD0E8A-A29D-5A4A-8E92-B3A46F895076}" type="presParOf" srcId="{234365A3-B723-3744-A4F6-EF7BAB50952F}" destId="{AB64C7B4-B277-4748-AF4C-7EA404900E06}" srcOrd="1" destOrd="0" presId="urn:microsoft.com/office/officeart/2005/8/layout/hProcess11"/>
    <dgm:cxn modelId="{FBD3CF13-FE32-F147-9832-D777715BA2E6}" type="presParOf" srcId="{AB64C7B4-B277-4748-AF4C-7EA404900E06}" destId="{EE8CF614-2B71-094A-A27E-59EAB8FD026B}" srcOrd="0" destOrd="0" presId="urn:microsoft.com/office/officeart/2005/8/layout/hProcess11"/>
    <dgm:cxn modelId="{27DA86E1-CCED-DD4B-A9E6-D7E10A244569}" type="presParOf" srcId="{EE8CF614-2B71-094A-A27E-59EAB8FD026B}" destId="{BC5DCF51-690A-5740-A644-651B9A66C361}" srcOrd="0" destOrd="0" presId="urn:microsoft.com/office/officeart/2005/8/layout/hProcess11"/>
    <dgm:cxn modelId="{1F1211D4-6C1F-5E4E-AB93-3C1115724C83}" type="presParOf" srcId="{EE8CF614-2B71-094A-A27E-59EAB8FD026B}" destId="{0A969BB0-4878-F045-A6A4-A62690AFFCE9}" srcOrd="1" destOrd="0" presId="urn:microsoft.com/office/officeart/2005/8/layout/hProcess11"/>
    <dgm:cxn modelId="{C6079ED7-829E-9A4F-A534-E81A82B7B371}" type="presParOf" srcId="{EE8CF614-2B71-094A-A27E-59EAB8FD026B}" destId="{16B6B8F5-5C89-FD48-9DAC-A0CF00FCE39D}" srcOrd="2" destOrd="0" presId="urn:microsoft.com/office/officeart/2005/8/layout/hProcess11"/>
    <dgm:cxn modelId="{777737C6-999E-9C43-B7A3-FDB27B651104}" type="presParOf" srcId="{AB64C7B4-B277-4748-AF4C-7EA404900E06}" destId="{4714C7AD-6B0F-964C-94E9-5F4A67596456}" srcOrd="1" destOrd="0" presId="urn:microsoft.com/office/officeart/2005/8/layout/hProcess11"/>
    <dgm:cxn modelId="{0F720450-DAE0-2741-AA8A-09E883BFB53F}" type="presParOf" srcId="{AB64C7B4-B277-4748-AF4C-7EA404900E06}" destId="{B66AE2AE-46A5-5D49-8791-AF29EDF193B5}" srcOrd="2" destOrd="0" presId="urn:microsoft.com/office/officeart/2005/8/layout/hProcess11"/>
    <dgm:cxn modelId="{B96D8AC4-0D34-DC43-A309-3483CBDBFCEA}" type="presParOf" srcId="{B66AE2AE-46A5-5D49-8791-AF29EDF193B5}" destId="{E9EBC499-9695-BB4F-9BAA-B0947DC62357}" srcOrd="0" destOrd="0" presId="urn:microsoft.com/office/officeart/2005/8/layout/hProcess11"/>
    <dgm:cxn modelId="{127450E9-A3BF-7F42-8A35-1D82DF6591BD}" type="presParOf" srcId="{B66AE2AE-46A5-5D49-8791-AF29EDF193B5}" destId="{E78E0D1E-C691-A447-9947-CDA190377A3F}" srcOrd="1" destOrd="0" presId="urn:microsoft.com/office/officeart/2005/8/layout/hProcess11"/>
    <dgm:cxn modelId="{3F263B37-746C-2344-91CA-121CD0984804}" type="presParOf" srcId="{B66AE2AE-46A5-5D49-8791-AF29EDF193B5}" destId="{3D975E67-91F7-7D45-970C-0A5AFB9DAF4D}" srcOrd="2" destOrd="0" presId="urn:microsoft.com/office/officeart/2005/8/layout/hProcess11"/>
    <dgm:cxn modelId="{C6E117EE-4A5C-0943-8B1B-68184759B893}" type="presParOf" srcId="{AB64C7B4-B277-4748-AF4C-7EA404900E06}" destId="{959A27C1-AFB3-FB4A-9DB0-68F20FD91A45}" srcOrd="3" destOrd="0" presId="urn:microsoft.com/office/officeart/2005/8/layout/hProcess11"/>
    <dgm:cxn modelId="{C5D4EF9B-BF67-9943-8F4F-16C97313DC2D}" type="presParOf" srcId="{AB64C7B4-B277-4748-AF4C-7EA404900E06}" destId="{FB0F3E8E-FD75-5E45-BB91-D420C5FA9E37}" srcOrd="4" destOrd="0" presId="urn:microsoft.com/office/officeart/2005/8/layout/hProcess11"/>
    <dgm:cxn modelId="{D4ADA574-7898-3143-8BCA-20BC6F4DF758}" type="presParOf" srcId="{FB0F3E8E-FD75-5E45-BB91-D420C5FA9E37}" destId="{F708F909-F91C-B84F-A6F9-66E85B34CB5F}" srcOrd="0" destOrd="0" presId="urn:microsoft.com/office/officeart/2005/8/layout/hProcess11"/>
    <dgm:cxn modelId="{3EF30B26-E7F6-2746-864E-16F9358F5A5D}" type="presParOf" srcId="{FB0F3E8E-FD75-5E45-BB91-D420C5FA9E37}" destId="{F36E2BAB-683E-6F4F-8D8F-CDE206CF6997}" srcOrd="1" destOrd="0" presId="urn:microsoft.com/office/officeart/2005/8/layout/hProcess11"/>
    <dgm:cxn modelId="{FD58ECB6-3E21-0045-BA9D-FC598042872F}" type="presParOf" srcId="{FB0F3E8E-FD75-5E45-BB91-D420C5FA9E37}" destId="{B3F471FF-9D4E-8E40-8CCE-585FA3D1AC2B}" srcOrd="2" destOrd="0" presId="urn:microsoft.com/office/officeart/2005/8/layout/hProcess11"/>
    <dgm:cxn modelId="{6B6430B1-0501-494F-9704-273494334D67}" type="presParOf" srcId="{AB64C7B4-B277-4748-AF4C-7EA404900E06}" destId="{1D845CFC-CA17-9845-9FF8-2B53F2D1DE5E}" srcOrd="5" destOrd="0" presId="urn:microsoft.com/office/officeart/2005/8/layout/hProcess11"/>
    <dgm:cxn modelId="{90417C59-7C47-6E42-810F-96FF30C56226}" type="presParOf" srcId="{AB64C7B4-B277-4748-AF4C-7EA404900E06}" destId="{9336C020-E304-7F47-81F1-22B1E65FAFC8}" srcOrd="6" destOrd="0" presId="urn:microsoft.com/office/officeart/2005/8/layout/hProcess11"/>
    <dgm:cxn modelId="{1B0DA4AF-D4D8-704C-B7FD-93E8321AE4DF}" type="presParOf" srcId="{9336C020-E304-7F47-81F1-22B1E65FAFC8}" destId="{4AE8A76D-D24B-A048-A5BE-58DBB6BC7E1C}" srcOrd="0" destOrd="0" presId="urn:microsoft.com/office/officeart/2005/8/layout/hProcess11"/>
    <dgm:cxn modelId="{37505D7D-3067-5F4D-8829-0B7205A95757}" type="presParOf" srcId="{9336C020-E304-7F47-81F1-22B1E65FAFC8}" destId="{CD4FF576-B290-5941-ADD4-E551B02FB61C}" srcOrd="1" destOrd="0" presId="urn:microsoft.com/office/officeart/2005/8/layout/hProcess11"/>
    <dgm:cxn modelId="{E40F70C1-CFA9-8343-ABAB-75EE77E39FA5}" type="presParOf" srcId="{9336C020-E304-7F47-81F1-22B1E65FAFC8}" destId="{9C9E6C0D-B747-5949-B629-2CB2BAF801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B30DC-81F6-2D4A-B15D-8F8F256F5BEB}">
      <dsp:nvSpPr>
        <dsp:cNvPr id="0" name=""/>
        <dsp:cNvSpPr/>
      </dsp:nvSpPr>
      <dsp:spPr>
        <a:xfrm>
          <a:off x="0" y="1647587"/>
          <a:ext cx="8237936" cy="21967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DCF51-690A-5740-A644-651B9A66C361}">
      <dsp:nvSpPr>
        <dsp:cNvPr id="0" name=""/>
        <dsp:cNvSpPr/>
      </dsp:nvSpPr>
      <dsp:spPr>
        <a:xfrm>
          <a:off x="3710" y="0"/>
          <a:ext cx="1784752" cy="21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Search ad</a:t>
          </a:r>
        </a:p>
      </dsp:txBody>
      <dsp:txXfrm>
        <a:off x="3710" y="0"/>
        <a:ext cx="1784752" cy="2196782"/>
      </dsp:txXfrm>
    </dsp:sp>
    <dsp:sp modelId="{0A969BB0-4878-F045-A6A4-A62690AFFCE9}">
      <dsp:nvSpPr>
        <dsp:cNvPr id="0" name=""/>
        <dsp:cNvSpPr/>
      </dsp:nvSpPr>
      <dsp:spPr>
        <a:xfrm>
          <a:off x="621488" y="2471380"/>
          <a:ext cx="549195" cy="5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BC499-9695-BB4F-9BAA-B0947DC62357}">
      <dsp:nvSpPr>
        <dsp:cNvPr id="0" name=""/>
        <dsp:cNvSpPr/>
      </dsp:nvSpPr>
      <dsp:spPr>
        <a:xfrm>
          <a:off x="1877700" y="3295174"/>
          <a:ext cx="1784752" cy="21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</a:rPr>
            <a:t>Display ad</a:t>
          </a:r>
        </a:p>
      </dsp:txBody>
      <dsp:txXfrm>
        <a:off x="1877700" y="3295174"/>
        <a:ext cx="1784752" cy="2196782"/>
      </dsp:txXfrm>
    </dsp:sp>
    <dsp:sp modelId="{E78E0D1E-C691-A447-9947-CDA190377A3F}">
      <dsp:nvSpPr>
        <dsp:cNvPr id="0" name=""/>
        <dsp:cNvSpPr/>
      </dsp:nvSpPr>
      <dsp:spPr>
        <a:xfrm>
          <a:off x="2495478" y="2471380"/>
          <a:ext cx="549195" cy="5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8F909-F91C-B84F-A6F9-66E85B34CB5F}">
      <dsp:nvSpPr>
        <dsp:cNvPr id="0" name=""/>
        <dsp:cNvSpPr/>
      </dsp:nvSpPr>
      <dsp:spPr>
        <a:xfrm>
          <a:off x="3751690" y="0"/>
          <a:ext cx="1784752" cy="21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Marketing email</a:t>
          </a:r>
        </a:p>
      </dsp:txBody>
      <dsp:txXfrm>
        <a:off x="3751690" y="0"/>
        <a:ext cx="1784752" cy="2196782"/>
      </dsp:txXfrm>
    </dsp:sp>
    <dsp:sp modelId="{F36E2BAB-683E-6F4F-8D8F-CDE206CF6997}">
      <dsp:nvSpPr>
        <dsp:cNvPr id="0" name=""/>
        <dsp:cNvSpPr/>
      </dsp:nvSpPr>
      <dsp:spPr>
        <a:xfrm>
          <a:off x="4369468" y="2471380"/>
          <a:ext cx="549195" cy="5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8A76D-D24B-A048-A5BE-58DBB6BC7E1C}">
      <dsp:nvSpPr>
        <dsp:cNvPr id="0" name=""/>
        <dsp:cNvSpPr/>
      </dsp:nvSpPr>
      <dsp:spPr>
        <a:xfrm>
          <a:off x="5625679" y="3295174"/>
          <a:ext cx="1784752" cy="21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Conversion</a:t>
          </a:r>
        </a:p>
      </dsp:txBody>
      <dsp:txXfrm>
        <a:off x="5625679" y="3295174"/>
        <a:ext cx="1784752" cy="2196782"/>
      </dsp:txXfrm>
    </dsp:sp>
    <dsp:sp modelId="{CD4FF576-B290-5941-ADD4-E551B02FB61C}">
      <dsp:nvSpPr>
        <dsp:cNvPr id="0" name=""/>
        <dsp:cNvSpPr/>
      </dsp:nvSpPr>
      <dsp:spPr>
        <a:xfrm>
          <a:off x="6243457" y="2471380"/>
          <a:ext cx="549195" cy="5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B30DC-81F6-2D4A-B15D-8F8F256F5BEB}">
      <dsp:nvSpPr>
        <dsp:cNvPr id="0" name=""/>
        <dsp:cNvSpPr/>
      </dsp:nvSpPr>
      <dsp:spPr>
        <a:xfrm>
          <a:off x="0" y="1647587"/>
          <a:ext cx="8237936" cy="21967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DCF51-690A-5740-A644-651B9A66C361}">
      <dsp:nvSpPr>
        <dsp:cNvPr id="0" name=""/>
        <dsp:cNvSpPr/>
      </dsp:nvSpPr>
      <dsp:spPr>
        <a:xfrm>
          <a:off x="3710" y="0"/>
          <a:ext cx="1784752" cy="21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Search ad</a:t>
          </a:r>
        </a:p>
      </dsp:txBody>
      <dsp:txXfrm>
        <a:off x="3710" y="0"/>
        <a:ext cx="1784752" cy="2196782"/>
      </dsp:txXfrm>
    </dsp:sp>
    <dsp:sp modelId="{0A969BB0-4878-F045-A6A4-A62690AFFCE9}">
      <dsp:nvSpPr>
        <dsp:cNvPr id="0" name=""/>
        <dsp:cNvSpPr/>
      </dsp:nvSpPr>
      <dsp:spPr>
        <a:xfrm>
          <a:off x="621488" y="2471380"/>
          <a:ext cx="549195" cy="5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BC499-9695-BB4F-9BAA-B0947DC62357}">
      <dsp:nvSpPr>
        <dsp:cNvPr id="0" name=""/>
        <dsp:cNvSpPr/>
      </dsp:nvSpPr>
      <dsp:spPr>
        <a:xfrm>
          <a:off x="1877700" y="3295174"/>
          <a:ext cx="1784752" cy="21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sngStrike" kern="1200" dirty="0">
              <a:solidFill>
                <a:schemeClr val="tx2"/>
              </a:solidFill>
            </a:rPr>
            <a:t>Display ad</a:t>
          </a:r>
        </a:p>
      </dsp:txBody>
      <dsp:txXfrm>
        <a:off x="1877700" y="3295174"/>
        <a:ext cx="1784752" cy="2196782"/>
      </dsp:txXfrm>
    </dsp:sp>
    <dsp:sp modelId="{E78E0D1E-C691-A447-9947-CDA190377A3F}">
      <dsp:nvSpPr>
        <dsp:cNvPr id="0" name=""/>
        <dsp:cNvSpPr/>
      </dsp:nvSpPr>
      <dsp:spPr>
        <a:xfrm>
          <a:off x="2495478" y="2471380"/>
          <a:ext cx="549195" cy="5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8F909-F91C-B84F-A6F9-66E85B34CB5F}">
      <dsp:nvSpPr>
        <dsp:cNvPr id="0" name=""/>
        <dsp:cNvSpPr/>
      </dsp:nvSpPr>
      <dsp:spPr>
        <a:xfrm>
          <a:off x="3751690" y="0"/>
          <a:ext cx="1784752" cy="21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Marketing email</a:t>
          </a:r>
        </a:p>
      </dsp:txBody>
      <dsp:txXfrm>
        <a:off x="3751690" y="0"/>
        <a:ext cx="1784752" cy="2196782"/>
      </dsp:txXfrm>
    </dsp:sp>
    <dsp:sp modelId="{F36E2BAB-683E-6F4F-8D8F-CDE206CF6997}">
      <dsp:nvSpPr>
        <dsp:cNvPr id="0" name=""/>
        <dsp:cNvSpPr/>
      </dsp:nvSpPr>
      <dsp:spPr>
        <a:xfrm>
          <a:off x="4369468" y="2471380"/>
          <a:ext cx="549195" cy="5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8A76D-D24B-A048-A5BE-58DBB6BC7E1C}">
      <dsp:nvSpPr>
        <dsp:cNvPr id="0" name=""/>
        <dsp:cNvSpPr/>
      </dsp:nvSpPr>
      <dsp:spPr>
        <a:xfrm>
          <a:off x="5625679" y="3295174"/>
          <a:ext cx="1784752" cy="21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Conversion</a:t>
          </a:r>
        </a:p>
      </dsp:txBody>
      <dsp:txXfrm>
        <a:off x="5625679" y="3295174"/>
        <a:ext cx="1784752" cy="2196782"/>
      </dsp:txXfrm>
    </dsp:sp>
    <dsp:sp modelId="{CD4FF576-B290-5941-ADD4-E551B02FB61C}">
      <dsp:nvSpPr>
        <dsp:cNvPr id="0" name=""/>
        <dsp:cNvSpPr/>
      </dsp:nvSpPr>
      <dsp:spPr>
        <a:xfrm>
          <a:off x="6243457" y="2471380"/>
          <a:ext cx="549195" cy="5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1pPr>
    <a:lvl2pPr marL="659431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2pPr>
    <a:lvl3pPr marL="1318862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3pPr>
    <a:lvl4pPr marL="1978293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4pPr>
    <a:lvl5pPr marL="2637724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5pPr>
    <a:lvl6pPr marL="3297155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6pPr>
    <a:lvl7pPr marL="3956586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7pPr>
    <a:lvl8pPr marL="4616017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8pPr>
    <a:lvl9pPr marL="5275448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Anyone know (or remember) what happened?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7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6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922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4871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0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7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www.facebook.com</a:t>
            </a:r>
            <a:r>
              <a:rPr lang="en-US" dirty="0"/>
              <a:t>/business/m/one-sheeters/conversion-lift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68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  <p:sp>
        <p:nvSpPr>
          <p:cNvPr id="149" name="Google Shape;149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447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54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29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3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6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9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879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131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364" name="Google Shape;3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38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3" name="Google Shape;433;p37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4" name="Google Shape;434;p37:notes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28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3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8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63600" y="3276776"/>
            <a:ext cx="15897112" cy="1326733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3651" y="5144294"/>
            <a:ext cx="15997194" cy="100293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11932771" y="8432079"/>
            <a:ext cx="4928050" cy="58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30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1932771" y="9021007"/>
            <a:ext cx="4928050" cy="58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30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18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2132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678" y="2919704"/>
            <a:ext cx="8300244" cy="58787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781" b="1" smtClean="0">
                <a:solidFill>
                  <a:srgbClr val="FFFFFF"/>
                </a:solidFill>
              </a:defRPr>
            </a:lvl1pPr>
            <a:lvl2pPr marL="1131649" indent="-514382">
              <a:buFont typeface="Arial" panose="020B0604020202020204" pitchFamily="34" charset="0"/>
              <a:buChar char="•"/>
              <a:defRPr sz="3781">
                <a:solidFill>
                  <a:srgbClr val="FFFFFF"/>
                </a:solidFill>
              </a:defRPr>
            </a:lvl2pPr>
            <a:lvl3pPr marL="1448851" indent="-317204">
              <a:buFont typeface="Arial" panose="020B0604020202020204" pitchFamily="34" charset="0"/>
              <a:buChar char="•"/>
              <a:defRPr sz="2880">
                <a:solidFill>
                  <a:srgbClr val="FFFFFF"/>
                </a:solidFill>
              </a:defRPr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266737"/>
            <a:ext cx="16994186" cy="2307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413087" y="2919690"/>
            <a:ext cx="8155782" cy="588212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601" b="1">
                <a:solidFill>
                  <a:srgbClr val="FFFFFF"/>
                </a:solidFill>
              </a:defRPr>
            </a:lvl1pPr>
            <a:lvl2pPr marL="1131649" indent="-514382">
              <a:buFont typeface="Arial" panose="020B0604020202020204" pitchFamily="34" charset="0"/>
              <a:buChar char="•"/>
              <a:defRPr sz="3781">
                <a:solidFill>
                  <a:srgbClr val="FFFFFF"/>
                </a:solidFill>
              </a:defRPr>
            </a:lvl2pPr>
            <a:lvl3pPr marL="1448851" indent="-317204">
              <a:buFont typeface="Arial" panose="020B0604020202020204" pitchFamily="34" charset="0"/>
              <a:buChar char="•"/>
              <a:defRPr sz="2880">
                <a:solidFill>
                  <a:srgbClr val="FFFFFF"/>
                </a:solidFill>
              </a:defRPr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90" userDrawn="1">
          <p15:clr>
            <a:srgbClr val="FBAE40"/>
          </p15:clr>
        </p15:guide>
        <p15:guide id="2" pos="5930" userDrawn="1">
          <p15:clr>
            <a:srgbClr val="FBAE40"/>
          </p15:clr>
        </p15:guide>
        <p15:guide id="3" orient="horz" pos="16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388763"/>
            <a:ext cx="16994186" cy="2014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4727" y="2748883"/>
            <a:ext cx="16994186" cy="6152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00" userDrawn="1">
          <p15:clr>
            <a:srgbClr val="FBAE40"/>
          </p15:clr>
        </p15:guide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4676" y="2729348"/>
            <a:ext cx="10972028" cy="2887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74676" y="5940445"/>
            <a:ext cx="10972028" cy="2960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12576237" y="2729368"/>
            <a:ext cx="5137086" cy="6225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24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386792"/>
            <a:ext cx="16335818" cy="2019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16558" y="3234151"/>
            <a:ext cx="3249336" cy="5247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3061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27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308085" y="1038384"/>
            <a:ext cx="10260806" cy="8308538"/>
          </a:xfrm>
          <a:prstGeom prst="rect">
            <a:avLst/>
          </a:prstGeom>
        </p:spPr>
        <p:txBody>
          <a:bodyPr/>
          <a:lstStyle>
            <a:lvl1pPr marL="0" marR="0" indent="0" algn="l" defTabSz="1234525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4685" y="5232627"/>
            <a:ext cx="6030910" cy="3336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41" b="1" i="0" baseline="0">
                <a:solidFill>
                  <a:schemeClr val="tx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74678" y="789832"/>
            <a:ext cx="6030912" cy="3745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2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62" userDrawn="1">
          <p15:clr>
            <a:srgbClr val="FBAE40"/>
          </p15:clr>
        </p15:guide>
        <p15:guide id="2" pos="4604" userDrawn="1">
          <p15:clr>
            <a:srgbClr val="FBAE40"/>
          </p15:clr>
        </p15:guide>
        <p15:guide id="3" pos="110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9006" y="387306"/>
            <a:ext cx="16979856" cy="199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662" y="5069791"/>
            <a:ext cx="3078000" cy="3508347"/>
          </a:xfrm>
          <a:prstGeom prst="rect">
            <a:avLst/>
          </a:prstGeom>
        </p:spPr>
        <p:txBody>
          <a:bodyPr lIns="0" tIns="0" rIns="0" bIns="0"/>
          <a:lstStyle>
            <a:lvl1pPr marL="145817" indent="-145817" algn="l" defTabSz="926049" rtl="0" eaLnBrk="1" latinLnBrk="0" hangingPunct="1">
              <a:lnSpc>
                <a:spcPct val="100000"/>
              </a:lnSpc>
              <a:buFont typeface="Arial" charset="0"/>
              <a:buChar char="•"/>
              <a:defRPr sz="252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buNone/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1419">
                <a:solidFill>
                  <a:schemeClr val="bg1"/>
                </a:solidFill>
              </a:defRPr>
            </a:lvl3pPr>
          </a:lstStyle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56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7" marR="0" indent="-145817" algn="l" defTabSz="92604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7" indent="-231477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7" marR="0" lvl="0" indent="-145817" algn="l" defTabSz="926049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91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8377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7349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68283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29281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43002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7" marR="0" indent="-145817" algn="l" defTabSz="92604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7" indent="-231477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7" marR="0" lvl="0" indent="-145817" algn="l" defTabSz="926049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31990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7" marR="0" indent="-145817" algn="l" defTabSz="92604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7" indent="-231477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7" marR="0" lvl="0" indent="-145817" algn="l" defTabSz="926049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95036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7" marR="0" indent="-145817" algn="l" defTabSz="92604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7" indent="-231477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7" marR="0" lvl="0" indent="-145817" algn="l" defTabSz="926049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388443"/>
            <a:ext cx="16994186" cy="2273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26350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77175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25200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1713600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5165862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8508" y="4941229"/>
            <a:ext cx="3078000" cy="39600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096758" y="4969200"/>
            <a:ext cx="3078000" cy="39320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577008" y="4969198"/>
            <a:ext cx="3078000" cy="39320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11038600" y="4969198"/>
            <a:ext cx="3078000" cy="39320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4490862" y="4969195"/>
            <a:ext cx="3078000" cy="39320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2899" y="0"/>
            <a:ext cx="18320898" cy="10288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916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7434737" y="7137803"/>
            <a:ext cx="3418578" cy="72881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3241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702" y="5830117"/>
            <a:ext cx="706616" cy="636053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068" y="5830117"/>
            <a:ext cx="706616" cy="636053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432" y="5830117"/>
            <a:ext cx="706616" cy="636053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798" y="5830117"/>
            <a:ext cx="706616" cy="636053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164" y="5830117"/>
            <a:ext cx="706616" cy="636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533" y="5829925"/>
            <a:ext cx="813886" cy="617369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52801" y="2729730"/>
            <a:ext cx="11991974" cy="26125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7201" b="1">
                <a:solidFill>
                  <a:srgbClr val="FFFFFF"/>
                </a:solidFill>
                <a:latin typeface="+mj-lt"/>
              </a:defRPr>
            </a:lvl1pPr>
            <a:lvl2pPr marL="617262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0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9144000" y="0"/>
            <a:ext cx="9144000" cy="102885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0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9144028" y="0"/>
            <a:ext cx="9144000" cy="10288613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0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9153434" y="3"/>
            <a:ext cx="9144000" cy="10288586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0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563147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28838" y="0"/>
            <a:ext cx="9159164" cy="10288588"/>
          </a:xfrm>
          <a:prstGeom prst="rect">
            <a:avLst/>
          </a:prstGeom>
        </p:spPr>
        <p:txBody>
          <a:bodyPr/>
          <a:lstStyle>
            <a:lvl1pPr marL="0" marR="0" indent="0" algn="l" defTabSz="1234525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321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617262" indent="0">
              <a:buNone/>
              <a:defRPr sz="3781"/>
            </a:lvl2pPr>
            <a:lvl3pPr marL="1234525" indent="0">
              <a:buNone/>
              <a:defRPr sz="3241"/>
            </a:lvl3pPr>
            <a:lvl4pPr marL="1851785" indent="0">
              <a:buNone/>
              <a:defRPr sz="2700"/>
            </a:lvl4pPr>
            <a:lvl5pPr marL="2469048" indent="0">
              <a:buNone/>
              <a:defRPr sz="2700"/>
            </a:lvl5pPr>
            <a:lvl6pPr marL="3086308" indent="0">
              <a:buNone/>
              <a:defRPr sz="2700"/>
            </a:lvl6pPr>
            <a:lvl7pPr marL="3703568" indent="0">
              <a:buNone/>
              <a:defRPr sz="2700"/>
            </a:lvl7pPr>
            <a:lvl8pPr marL="4320828" indent="0">
              <a:buNone/>
              <a:defRPr sz="2700"/>
            </a:lvl8pPr>
            <a:lvl9pPr marL="4938097" indent="0">
              <a:buNone/>
              <a:defRPr sz="27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5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9430360" y="0"/>
            <a:ext cx="8856000" cy="1028858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5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9445708" y="0"/>
            <a:ext cx="8856000" cy="1028858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5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9426804" y="3"/>
            <a:ext cx="8856000" cy="10288586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371600" y="342953"/>
            <a:ext cx="15544800" cy="171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71600" y="2286353"/>
            <a:ext cx="15544800" cy="651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914400" marR="0" lvl="0" indent="-863600" algn="l">
              <a:lnSpc>
                <a:spcPct val="115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6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828800" marR="0" lvl="1" indent="-812800" algn="l">
              <a:lnSpc>
                <a:spcPct val="11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5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743200" marR="0" lvl="2" indent="-762000" algn="l">
              <a:lnSpc>
                <a:spcPct val="11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3657600" marR="0" lvl="3" indent="-711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4572000" marR="0" lvl="4" indent="-711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486400" marR="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6400800" marR="0" lvl="6" indent="-685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7315200" marR="0" lvl="7" indent="-685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229600" marR="0" lvl="8" indent="-685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371600" y="9374047"/>
            <a:ext cx="3810000" cy="68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6248400" y="9374047"/>
            <a:ext cx="5791200" cy="68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2954000" y="9374047"/>
            <a:ext cx="3810000" cy="68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00986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166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260476" y="547773"/>
            <a:ext cx="15773400" cy="1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260476" y="2522133"/>
            <a:ext cx="7737600" cy="123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914400" marR="0" lvl="0" indent="-457200" algn="l">
              <a:lnSpc>
                <a:spcPct val="11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4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828800" marR="0" lvl="1" indent="-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743200" marR="0" lvl="2" indent="-4572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3657600" marR="0" lvl="3" indent="-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4572000" marR="0" lvl="4" indent="-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486400" marR="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6400800" marR="0" lvl="6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7315200" marR="0" lvl="7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229600" marR="0" lvl="8" indent="-4572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1260476" y="3758192"/>
            <a:ext cx="7737600" cy="552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914400" marR="0" lvl="0" indent="-863600" algn="l">
              <a:lnSpc>
                <a:spcPct val="115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6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828800" marR="0" lvl="1" indent="-812800" algn="l">
              <a:lnSpc>
                <a:spcPct val="11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5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743200" marR="0" lvl="2" indent="-762000" algn="l">
              <a:lnSpc>
                <a:spcPct val="11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3657600" marR="0" lvl="3" indent="-711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4572000" marR="0" lvl="4" indent="-711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486400" marR="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6400800" marR="0" lvl="6" indent="-685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7315200" marR="0" lvl="7" indent="-685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229600" marR="0" lvl="8" indent="-685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9258300" y="2522133"/>
            <a:ext cx="7775400" cy="123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914400" marR="0" lvl="0" indent="-457200" algn="l">
              <a:lnSpc>
                <a:spcPct val="11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4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828800" marR="0" lvl="1" indent="-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743200" marR="0" lvl="2" indent="-4572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3657600" marR="0" lvl="3" indent="-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4572000" marR="0" lvl="4" indent="-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486400" marR="0" lvl="5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6400800" marR="0" lvl="6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7315200" marR="0" lvl="7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229600" marR="0" lvl="8" indent="-4572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4"/>
          </p:nvPr>
        </p:nvSpPr>
        <p:spPr>
          <a:xfrm>
            <a:off x="9258300" y="3758192"/>
            <a:ext cx="7775400" cy="552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914400" marR="0" lvl="0" indent="-863600" algn="l">
              <a:lnSpc>
                <a:spcPct val="115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6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828800" marR="0" lvl="1" indent="-812800" algn="l">
              <a:lnSpc>
                <a:spcPct val="11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5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743200" marR="0" lvl="2" indent="-762000" algn="l">
              <a:lnSpc>
                <a:spcPct val="11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3657600" marR="0" lvl="3" indent="-711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4572000" marR="0" lvl="4" indent="-711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486400" marR="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6400800" marR="0" lvl="6" indent="-685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7315200" marR="0" lvl="7" indent="-685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8229600" marR="0" lvl="8" indent="-685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1371600" y="9374047"/>
            <a:ext cx="3810000" cy="68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6248400" y="9374047"/>
            <a:ext cx="5791200" cy="68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2954000" y="9374047"/>
            <a:ext cx="3810000" cy="68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36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4707" y="388766"/>
            <a:ext cx="16985794" cy="1999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4707" y="2815205"/>
            <a:ext cx="16985794" cy="60998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81" b="1" baseline="0">
                <a:solidFill>
                  <a:schemeClr val="tx1"/>
                </a:solidFill>
              </a:defRPr>
            </a:lvl1pPr>
            <a:lvl2pPr marL="1131649" indent="-488668">
              <a:buFont typeface="Arial" panose="020B0604020202020204" pitchFamily="34" charset="0"/>
              <a:buChar char="•"/>
              <a:defRPr sz="3781"/>
            </a:lvl2pPr>
            <a:lvl3pPr marL="1448851" indent="-317204">
              <a:buFont typeface="Arial" panose="020B0604020202020204" pitchFamily="34" charset="0"/>
              <a:buChar char="•"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orient="horz" pos="61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4707" y="388765"/>
            <a:ext cx="16985794" cy="1999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4707" y="4381343"/>
            <a:ext cx="16985794" cy="45198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81" b="1" baseline="0">
                <a:solidFill>
                  <a:schemeClr val="tx1"/>
                </a:solidFill>
              </a:defRPr>
            </a:lvl1pPr>
            <a:lvl2pPr marL="1131649" indent="-488668">
              <a:buFont typeface="Arial" panose="020B0604020202020204" pitchFamily="34" charset="0"/>
              <a:buChar char="•"/>
              <a:defRPr sz="3781"/>
            </a:lvl2pPr>
            <a:lvl3pPr marL="1448851" indent="-317204">
              <a:buFont typeface="Arial" panose="020B0604020202020204" pitchFamily="34" charset="0"/>
              <a:buChar char="•"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4707" y="2732062"/>
            <a:ext cx="16985794" cy="12979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4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orient="horz" pos="61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5811" y="385799"/>
            <a:ext cx="16994186" cy="203290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4678" y="3027875"/>
            <a:ext cx="8300244" cy="5873331"/>
          </a:xfrm>
          <a:prstGeom prst="rect">
            <a:avLst/>
          </a:prstGeom>
        </p:spPr>
        <p:txBody>
          <a:bodyPr lIns="0" tIns="0" rIns="0" bIns="0"/>
          <a:lstStyle>
            <a:lvl1pPr marL="617262" marR="0" indent="-617262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781" b="1" baseline="0">
                <a:solidFill>
                  <a:schemeClr val="tx1"/>
                </a:solidFill>
              </a:defRPr>
            </a:lvl1pPr>
            <a:lvl2pPr marL="1131649" indent="-514382">
              <a:buFont typeface="Arial" panose="020B0604020202020204" pitchFamily="34" charset="0"/>
              <a:buChar char="•"/>
              <a:defRPr sz="3781"/>
            </a:lvl2pPr>
            <a:lvl3pPr marL="1448851" indent="-317204">
              <a:buFont typeface="Arial" panose="020B0604020202020204" pitchFamily="34" charset="0"/>
              <a:buChar char="•"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9413082" y="3027875"/>
            <a:ext cx="8157368" cy="5873331"/>
          </a:xfrm>
          <a:prstGeom prst="rect">
            <a:avLst/>
          </a:prstGeom>
        </p:spPr>
        <p:txBody>
          <a:bodyPr lIns="0" tIns="0" rIns="0" bIns="0"/>
          <a:lstStyle>
            <a:lvl1pPr marL="617262" marR="0" indent="-617262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781" b="1" baseline="0">
                <a:solidFill>
                  <a:schemeClr val="tx1"/>
                </a:solidFill>
              </a:defRPr>
            </a:lvl1pPr>
            <a:lvl2pPr marL="1131649" indent="-514382">
              <a:buFont typeface="Arial" panose="020B0604020202020204" pitchFamily="34" charset="0"/>
              <a:buChar char="•"/>
              <a:defRPr sz="3781"/>
            </a:lvl2pPr>
            <a:lvl3pPr marL="1448851" indent="-317204">
              <a:buFont typeface="Arial" panose="020B0604020202020204" pitchFamily="34" charset="0"/>
              <a:buChar char="•"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139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pos="362" userDrawn="1">
          <p15:clr>
            <a:srgbClr val="FBAE40"/>
          </p15:clr>
        </p15:guide>
        <p15:guide id="9" orient="horz" pos="16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21633" y="0"/>
            <a:ext cx="8866414" cy="1028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21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617262" indent="0">
              <a:buNone/>
              <a:defRPr sz="3781"/>
            </a:lvl2pPr>
            <a:lvl3pPr marL="1234525" indent="0">
              <a:buNone/>
              <a:defRPr sz="3241"/>
            </a:lvl3pPr>
            <a:lvl4pPr marL="1851785" indent="0">
              <a:buNone/>
              <a:defRPr sz="2700"/>
            </a:lvl4pPr>
            <a:lvl5pPr marL="2469048" indent="0">
              <a:buNone/>
              <a:defRPr sz="2700"/>
            </a:lvl5pPr>
            <a:lvl6pPr marL="3086308" indent="0">
              <a:buNone/>
              <a:defRPr sz="2700"/>
            </a:lvl6pPr>
            <a:lvl7pPr marL="3703568" indent="0">
              <a:buNone/>
              <a:defRPr sz="2700"/>
            </a:lvl7pPr>
            <a:lvl8pPr marL="4320828" indent="0">
              <a:buNone/>
              <a:defRPr sz="2700"/>
            </a:lvl8pPr>
            <a:lvl9pPr marL="4938097" indent="0">
              <a:buNone/>
              <a:defRPr sz="27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727" y="3049376"/>
            <a:ext cx="8104442" cy="58518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781" b="1" smtClean="0"/>
            </a:lvl1pPr>
            <a:lvl2pPr marL="617262" indent="0">
              <a:buFontTx/>
              <a:buNone/>
              <a:defRPr sz="3781"/>
            </a:lvl2pPr>
            <a:lvl3pPr marL="1131649" indent="0">
              <a:buFontTx/>
              <a:buNone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401492"/>
            <a:ext cx="8104442" cy="2083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21633" y="0"/>
            <a:ext cx="8866414" cy="10288588"/>
          </a:xfrm>
          <a:prstGeom prst="rect">
            <a:avLst/>
          </a:prstGeom>
        </p:spPr>
        <p:txBody>
          <a:bodyPr/>
          <a:lstStyle>
            <a:lvl1pPr marL="0" marR="0" indent="0" algn="l" defTabSz="1234525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321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617262" indent="0">
              <a:buNone/>
              <a:defRPr sz="3781"/>
            </a:lvl2pPr>
            <a:lvl3pPr marL="1234525" indent="0">
              <a:buNone/>
              <a:defRPr sz="3241"/>
            </a:lvl3pPr>
            <a:lvl4pPr marL="1851785" indent="0">
              <a:buNone/>
              <a:defRPr sz="2700"/>
            </a:lvl4pPr>
            <a:lvl5pPr marL="2469048" indent="0">
              <a:buNone/>
              <a:defRPr sz="2700"/>
            </a:lvl5pPr>
            <a:lvl6pPr marL="3086308" indent="0">
              <a:buNone/>
              <a:defRPr sz="2700"/>
            </a:lvl6pPr>
            <a:lvl7pPr marL="3703568" indent="0">
              <a:buNone/>
              <a:defRPr sz="2700"/>
            </a:lvl7pPr>
            <a:lvl8pPr marL="4320828" indent="0">
              <a:buNone/>
              <a:defRPr sz="2700"/>
            </a:lvl8pPr>
            <a:lvl9pPr marL="4938097" indent="0">
              <a:buNone/>
              <a:defRPr sz="27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5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32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511325" y="3519418"/>
            <a:ext cx="15338318" cy="2704948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201" b="1" baseline="0">
                <a:solidFill>
                  <a:schemeClr val="bg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678" y="5232625"/>
            <a:ext cx="6030912" cy="3290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41" b="1" i="0" baseline="0">
                <a:solidFill>
                  <a:schemeClr val="tx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678" y="802832"/>
            <a:ext cx="6030912" cy="3496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2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08058" y="927536"/>
            <a:ext cx="10260804" cy="759588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81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62" indent="0">
              <a:buFontTx/>
              <a:buNone/>
              <a:defRPr sz="3781"/>
            </a:lvl2pPr>
            <a:lvl3pPr marL="1131649" indent="0">
              <a:buFontTx/>
              <a:buNone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62" userDrawn="1">
          <p15:clr>
            <a:srgbClr val="FBAE40"/>
          </p15:clr>
        </p15:guide>
        <p15:guide id="2" pos="4604" userDrawn="1">
          <p15:clr>
            <a:srgbClr val="FBAE40"/>
          </p15:clr>
        </p15:guide>
        <p15:guide id="3" pos="110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8" r:id="rId23"/>
    <p:sldLayoutId id="2147483719" r:id="rId24"/>
    <p:sldLayoutId id="2147483720" r:id="rId25"/>
  </p:sldLayoutIdLst>
  <p:hf sldNum="0" hdr="0" ftr="0" dt="0"/>
  <p:txStyles>
    <p:titleStyle>
      <a:lvl1pPr algn="l" defTabSz="1234525" rtl="0" eaLnBrk="1" latinLnBrk="0" hangingPunct="1">
        <a:lnSpc>
          <a:spcPct val="90000"/>
        </a:lnSpc>
        <a:spcBef>
          <a:spcPct val="0"/>
        </a:spcBef>
        <a:buNone/>
        <a:defRPr sz="594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34" indent="-308634" algn="l" defTabSz="1234525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3781" kern="1200">
          <a:solidFill>
            <a:schemeClr val="tx1"/>
          </a:solidFill>
          <a:latin typeface="+mn-lt"/>
          <a:ea typeface="+mn-ea"/>
          <a:cs typeface="+mn-cs"/>
        </a:defRPr>
      </a:lvl1pPr>
      <a:lvl2pPr marL="925894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3241" kern="1200">
          <a:solidFill>
            <a:schemeClr val="tx1"/>
          </a:solidFill>
          <a:latin typeface="+mn-lt"/>
          <a:ea typeface="+mn-ea"/>
          <a:cs typeface="+mn-cs"/>
        </a:defRPr>
      </a:lvl2pPr>
      <a:lvl3pPr marL="1543145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414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777674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394945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4012195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629461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5246722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1pPr>
      <a:lvl2pPr marL="617262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25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3pPr>
      <a:lvl4pPr marL="1851785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469048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086308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3703568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320828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4938097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" userDrawn="1">
          <p15:clr>
            <a:srgbClr val="F26B43"/>
          </p15:clr>
        </p15:guide>
        <p15:guide id="3" orient="horz" pos="6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nalysisfactor.com/effect-siz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g.minitab.com/en/adventures-in-statistics-2/understanding-hypothesis-tests-significance-levels-alpha-and-p-values-in-statistic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business/m/one-sheeters/conversion-lif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ma.org/2019/01/02/predicted-ghost-ads-an-accurate-and-cost-effective-method-for-measuring-incrementality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chi-square-independence-tes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chi-square-independence-tes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ettermarketing.pub/the-worst-rebrand-in-the-history-of-orange-juice-1fc68e99ad8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anova-what-is-i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ety.com/2016/digital/news/netflix-ab-tests-image-optimization-trick-1201674325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etflixtechblog.com/selecting-the-best-artwork-for-videos-through-a-b-testing-f6155c4595f6" TargetMode="External"/><Relationship Id="rId4" Type="http://schemas.openxmlformats.org/officeDocument/2006/relationships/hyperlink" Target="https://about.netflix.com/en/news/the-power-of-a-pictur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3E8D2-A30F-E049-8518-3CFBD288242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 err="1"/>
              <a:t>Experiments</a:t>
            </a:r>
            <a:r>
              <a:rPr lang="fi-FI" dirty="0"/>
              <a:t> in Marketing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C89DA-F802-8E4A-87DF-72EB03908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FI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808260-D204-E240-B232-98CF66B80F5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D1FD5C-7080-8941-9771-A6C88C88E3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FI" dirty="0"/>
              <a:t>20.09.2022</a:t>
            </a:r>
          </a:p>
        </p:txBody>
      </p:sp>
    </p:spTree>
    <p:extLst>
      <p:ext uri="{BB962C8B-B14F-4D97-AF65-F5344CB8AC3E}">
        <p14:creationId xmlns:p14="http://schemas.microsoft.com/office/powerpoint/2010/main" val="403855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40AD38-A92F-F645-854E-159FFDC9869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A/B tests and causal inference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02651-B505-A04F-935D-8BE685B763C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437" name="Google Shape;437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8451" y="3005795"/>
            <a:ext cx="12990898" cy="683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63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6E1BC-B761-B14F-9BD9-4344070BAFE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A/B testing and causal inference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76936-8EA4-3642-8C5C-F667597A566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FI" sz="3200" dirty="0"/>
              <a:t>Criteria for causal inference:</a:t>
            </a:r>
          </a:p>
          <a:p>
            <a:pPr marL="742950" indent="-742950">
              <a:buFont typeface="+mj-lt"/>
              <a:buAutoNum type="arabicPeriod"/>
            </a:pPr>
            <a:r>
              <a:rPr lang="en-FI" sz="3200" b="0" dirty="0"/>
              <a:t>	X occurs before Y</a:t>
            </a:r>
          </a:p>
          <a:p>
            <a:pPr marL="742950" indent="-742950">
              <a:buFont typeface="+mj-lt"/>
              <a:buAutoNum type="arabicPeriod"/>
            </a:pPr>
            <a:r>
              <a:rPr lang="en-FI" sz="3200" b="0" dirty="0"/>
              <a:t>	There is a relationship between X and Y</a:t>
            </a:r>
          </a:p>
          <a:p>
            <a:pPr marL="742950" indent="-742950">
              <a:buFont typeface="+mj-lt"/>
              <a:buAutoNum type="arabicPeriod"/>
            </a:pPr>
            <a:r>
              <a:rPr lang="en-FI" sz="3200" b="0" dirty="0"/>
              <a:t>	Other causal factors are accounted for</a:t>
            </a:r>
          </a:p>
          <a:p>
            <a:r>
              <a:rPr lang="en-FI" sz="3200" dirty="0"/>
              <a:t>		 </a:t>
            </a:r>
          </a:p>
          <a:p>
            <a:r>
              <a:rPr lang="en-FI" sz="3200" b="0" dirty="0">
                <a:sym typeface="Wingdings" pitchFamily="2" charset="2"/>
              </a:rPr>
              <a:t>(1.) is usually manipulated by experiment design, (2.) is measured afterwards. </a:t>
            </a:r>
            <a:endParaRPr lang="en-FI" sz="3200" b="0" dirty="0"/>
          </a:p>
          <a:p>
            <a:endParaRPr lang="en-FI" sz="3200" b="0" dirty="0"/>
          </a:p>
          <a:p>
            <a:r>
              <a:rPr lang="en-FI" sz="3200" b="0" dirty="0"/>
              <a:t>(3.) is more complicated. </a:t>
            </a:r>
            <a:r>
              <a:rPr lang="fi-FI" sz="3200" b="0" dirty="0" err="1"/>
              <a:t>We</a:t>
            </a:r>
            <a:r>
              <a:rPr lang="fi-FI" sz="3200" b="0" dirty="0"/>
              <a:t> </a:t>
            </a:r>
            <a:r>
              <a:rPr lang="fi-FI" sz="3200" b="0" dirty="0" err="1"/>
              <a:t>can</a:t>
            </a:r>
            <a:r>
              <a:rPr lang="fi-FI" sz="3200" b="0" dirty="0"/>
              <a:t> </a:t>
            </a:r>
            <a:r>
              <a:rPr lang="fi-FI" sz="3200" b="0" dirty="0" err="1"/>
              <a:t>try</a:t>
            </a:r>
            <a:r>
              <a:rPr lang="fi-FI" sz="3200" b="0" dirty="0"/>
              <a:t> to </a:t>
            </a:r>
            <a:r>
              <a:rPr lang="en-US" sz="3200" b="0" dirty="0"/>
              <a:t>hold other variables constant (e.g., lab experiments)</a:t>
            </a:r>
            <a:r>
              <a:rPr lang="en-FI" sz="3200" b="0" dirty="0"/>
              <a:t>, controlling for variables you cannot manipulate (e.g., including them in the experiment), and randomization (e.g., of experiment participants).</a:t>
            </a:r>
          </a:p>
        </p:txBody>
      </p:sp>
    </p:spTree>
    <p:extLst>
      <p:ext uri="{BB962C8B-B14F-4D97-AF65-F5344CB8AC3E}">
        <p14:creationId xmlns:p14="http://schemas.microsoft.com/office/powerpoint/2010/main" val="38735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627E9-A6A9-2C49-B2F2-7D6B07A5AC8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Experiment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81371-CCBA-134A-B3A2-0D43FCC0E4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Dependent variable</a:t>
            </a:r>
            <a:r>
              <a:rPr lang="en-US" sz="3200" b="0" dirty="0"/>
              <a:t>: the outcome variable</a:t>
            </a:r>
          </a:p>
          <a:p>
            <a:endParaRPr lang="en-US" sz="3200" dirty="0"/>
          </a:p>
          <a:p>
            <a:r>
              <a:rPr lang="en-US" sz="3200" dirty="0"/>
              <a:t>Independent variable (factor): </a:t>
            </a:r>
            <a:r>
              <a:rPr lang="en-US" sz="3200" b="0" dirty="0"/>
              <a:t>a manipulated variable for which the marketing analyst is interested in seeing an effect on the dependent (outcome) variable. Often one of the 4 Ps.</a:t>
            </a:r>
          </a:p>
          <a:p>
            <a:endParaRPr lang="en-US" sz="3200" dirty="0"/>
          </a:p>
          <a:p>
            <a:r>
              <a:rPr lang="en-US" sz="3200" dirty="0"/>
              <a:t>Moderator variable (2</a:t>
            </a:r>
            <a:r>
              <a:rPr lang="en-US" sz="3200" baseline="30000" dirty="0"/>
              <a:t>nd</a:t>
            </a:r>
            <a:r>
              <a:rPr lang="en-US" sz="3200" dirty="0"/>
              <a:t> factor): </a:t>
            </a:r>
            <a:r>
              <a:rPr lang="en-US" sz="3200" b="0" dirty="0"/>
              <a:t>a manipulated variable that changes the way the first independent variable affects the dependent variable.</a:t>
            </a:r>
          </a:p>
          <a:p>
            <a:pPr lvl="1"/>
            <a:r>
              <a:rPr lang="en-US" sz="3200" b="0" dirty="0"/>
              <a:t>Often a segmentation variable </a:t>
            </a:r>
          </a:p>
          <a:p>
            <a:pPr lvl="1"/>
            <a:r>
              <a:rPr lang="en-US" sz="3200" b="0" dirty="0"/>
              <a:t>It’s possible to have multiple factors (moderated moderation…)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374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627E9-A6A9-2C49-B2F2-7D6B07A5AC8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Experiment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81371-CCBA-134A-B3A2-0D43FCC0E4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Dependent variable</a:t>
            </a:r>
            <a:r>
              <a:rPr lang="en-US" sz="3200" b="0" dirty="0"/>
              <a:t>: Perceived attractiveness of a promotional email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Independent variable (factor): </a:t>
            </a:r>
            <a:r>
              <a:rPr lang="en-US" sz="3200" b="0" dirty="0"/>
              <a:t>Call-to-action in the subject line (e.g., “Buy now!”)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Moderator variable (2</a:t>
            </a:r>
            <a:r>
              <a:rPr lang="en-US" sz="3200" baseline="30000" dirty="0"/>
              <a:t>nd</a:t>
            </a:r>
            <a:r>
              <a:rPr lang="en-US" sz="3200" dirty="0"/>
              <a:t> factor):</a:t>
            </a:r>
            <a:r>
              <a:rPr lang="en-US" sz="3200" b="0" dirty="0"/>
              <a:t> Price promotion in the subject line (e.g., “All shoes 25% off”).</a:t>
            </a:r>
          </a:p>
          <a:p>
            <a:endParaRPr lang="en-US" sz="3200" b="0" dirty="0"/>
          </a:p>
          <a:p>
            <a:r>
              <a:rPr lang="en-US" sz="3200" b="0" dirty="0"/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AB6CB1-34FE-8C4C-89F4-8FB90C1AFCE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3361CD2-F38C-B94B-8351-30126A20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080" y="3473008"/>
            <a:ext cx="8605620" cy="49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CC26F8-A0A2-D74C-8D18-AC00A424ED1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Common experiment designs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EA269-DC01-7C42-ADB2-8F9B0ACAA03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One factor, before and after</a:t>
            </a:r>
            <a:endParaRPr lang="en-FI" b="0" dirty="0"/>
          </a:p>
          <a:p>
            <a:pPr marL="0" indent="0">
              <a:buNone/>
            </a:pPr>
            <a:endParaRPr lang="en-FI" b="0" dirty="0"/>
          </a:p>
          <a:p>
            <a:pPr marL="0" indent="0">
              <a:buNone/>
            </a:pPr>
            <a:endParaRPr lang="en-FI" b="0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r>
              <a:rPr lang="en-FI" dirty="0"/>
              <a:t>One factor, after only</a:t>
            </a:r>
            <a:endParaRPr lang="en-FI" b="0" dirty="0"/>
          </a:p>
          <a:p>
            <a:pPr marL="0" indent="0">
              <a:buNone/>
            </a:pP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117AF-A825-014B-8C98-680267137CA1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Two factor, before and after</a:t>
            </a: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r>
              <a:rPr lang="en-FI" dirty="0"/>
              <a:t>Two factor, after only</a:t>
            </a:r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3DC5A3-5F5F-154A-BBE8-608842005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33015"/>
              </p:ext>
            </p:extLst>
          </p:nvPr>
        </p:nvGraphicFramePr>
        <p:xfrm>
          <a:off x="585811" y="4085876"/>
          <a:ext cx="3877308" cy="13853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9327">
                  <a:extLst>
                    <a:ext uri="{9D8B030D-6E8A-4147-A177-3AD203B41FA5}">
                      <a16:colId xmlns:a16="http://schemas.microsoft.com/office/drawing/2014/main" val="2661899760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470578396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1461663822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32136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</a:t>
                      </a:r>
                      <a:r>
                        <a:rPr lang="fi-FI" baseline="-25000" dirty="0"/>
                        <a:t>0</a:t>
                      </a:r>
                      <a:endParaRPr lang="en-FI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CG*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671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95B4FC-1015-B340-A4A4-174810BB5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35676"/>
              </p:ext>
            </p:extLst>
          </p:nvPr>
        </p:nvGraphicFramePr>
        <p:xfrm>
          <a:off x="574678" y="7050056"/>
          <a:ext cx="2907981" cy="13853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9327">
                  <a:extLst>
                    <a:ext uri="{9D8B030D-6E8A-4147-A177-3AD203B41FA5}">
                      <a16:colId xmlns:a16="http://schemas.microsoft.com/office/drawing/2014/main" val="2661899760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1461663822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32136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671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8B06F1-A3BF-D44B-84EF-C460E7510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09284"/>
              </p:ext>
            </p:extLst>
          </p:nvPr>
        </p:nvGraphicFramePr>
        <p:xfrm>
          <a:off x="9413080" y="4085876"/>
          <a:ext cx="3877308" cy="2308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9327">
                  <a:extLst>
                    <a:ext uri="{9D8B030D-6E8A-4147-A177-3AD203B41FA5}">
                      <a16:colId xmlns:a16="http://schemas.microsoft.com/office/drawing/2014/main" val="2661899760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470578396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1461663822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32136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</a:t>
                      </a:r>
                      <a:r>
                        <a:rPr lang="fi-FI" baseline="-25000" dirty="0"/>
                        <a:t>0</a:t>
                      </a:r>
                      <a:endParaRPr lang="en-FI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6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65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630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CA24694-0C05-B94C-9069-C8C564322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0462"/>
              </p:ext>
            </p:extLst>
          </p:nvPr>
        </p:nvGraphicFramePr>
        <p:xfrm>
          <a:off x="9413080" y="7742714"/>
          <a:ext cx="2907981" cy="2308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9327">
                  <a:extLst>
                    <a:ext uri="{9D8B030D-6E8A-4147-A177-3AD203B41FA5}">
                      <a16:colId xmlns:a16="http://schemas.microsoft.com/office/drawing/2014/main" val="2661899760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1461663822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32136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6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65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6301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CAC0929-04AD-4340-8F78-363B92B27D98}"/>
              </a:ext>
            </a:extLst>
          </p:cNvPr>
          <p:cNvSpPr txBox="1"/>
          <p:nvPr/>
        </p:nvSpPr>
        <p:spPr>
          <a:xfrm>
            <a:off x="5027143" y="8653861"/>
            <a:ext cx="2645090" cy="129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>
                <a:solidFill>
                  <a:schemeClr val="tx2"/>
                </a:solidFill>
              </a:rPr>
              <a:t>A/B tests usually employ after-only designs!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D563B7-C333-4946-A9DA-EE8B78A8C75E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3816628" y="7971186"/>
            <a:ext cx="908172" cy="93002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2EA62C-F15A-D241-8A52-2B1D002B9761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672233" y="8584156"/>
            <a:ext cx="1322546" cy="71507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AF77E0-965B-404D-A8F0-2D5B925548BF}"/>
              </a:ext>
            </a:extLst>
          </p:cNvPr>
          <p:cNvSpPr txBox="1"/>
          <p:nvPr/>
        </p:nvSpPr>
        <p:spPr>
          <a:xfrm>
            <a:off x="13490315" y="8064765"/>
            <a:ext cx="5108713" cy="208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i="1" dirty="0">
                <a:solidFill>
                  <a:srgbClr val="C00000"/>
                </a:solidFill>
              </a:rPr>
              <a:t>X</a:t>
            </a:r>
            <a:r>
              <a:rPr lang="en-FI" dirty="0">
                <a:solidFill>
                  <a:srgbClr val="C00000"/>
                </a:solidFill>
              </a:rPr>
              <a:t>: call-to-action</a:t>
            </a:r>
          </a:p>
          <a:p>
            <a:r>
              <a:rPr lang="en-FI" i="1" dirty="0">
                <a:solidFill>
                  <a:srgbClr val="C00000"/>
                </a:solidFill>
              </a:rPr>
              <a:t>Y</a:t>
            </a:r>
            <a:r>
              <a:rPr lang="en-FI" dirty="0">
                <a:solidFill>
                  <a:srgbClr val="C00000"/>
                </a:solidFill>
              </a:rPr>
              <a:t>: price promotion</a:t>
            </a:r>
          </a:p>
          <a:p>
            <a:r>
              <a:rPr lang="en-FI" i="1" dirty="0">
                <a:solidFill>
                  <a:srgbClr val="C00000"/>
                </a:solidFill>
              </a:rPr>
              <a:t>XY</a:t>
            </a:r>
            <a:r>
              <a:rPr lang="en-FI" dirty="0">
                <a:solidFill>
                  <a:srgbClr val="C00000"/>
                </a:solidFill>
              </a:rPr>
              <a:t>: call to action AND price promotion</a:t>
            </a:r>
          </a:p>
          <a:p>
            <a:r>
              <a:rPr lang="en-FI" dirty="0">
                <a:solidFill>
                  <a:srgbClr val="C00000"/>
                </a:solidFill>
              </a:rPr>
              <a:t>O: Attractiveness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5F9675-9B77-694E-AD61-E060316DCA1F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2463671" y="8511844"/>
            <a:ext cx="1026644" cy="5977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2EA141D-D0D1-F54C-B84E-4BBC11F99498}"/>
              </a:ext>
            </a:extLst>
          </p:cNvPr>
          <p:cNvSpPr txBox="1"/>
          <p:nvPr/>
        </p:nvSpPr>
        <p:spPr>
          <a:xfrm>
            <a:off x="1731572" y="9759186"/>
            <a:ext cx="242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*EG: Exposed Group</a:t>
            </a:r>
          </a:p>
          <a:p>
            <a:r>
              <a:rPr lang="en-US" sz="1600" dirty="0"/>
              <a:t>  CG: Control Group</a:t>
            </a:r>
          </a:p>
        </p:txBody>
      </p:sp>
    </p:spTree>
    <p:extLst>
      <p:ext uri="{BB962C8B-B14F-4D97-AF65-F5344CB8AC3E}">
        <p14:creationId xmlns:p14="http://schemas.microsoft.com/office/powerpoint/2010/main" val="127392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6F52-D350-B840-B30A-7C4BD1AAC29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Participants</a:t>
            </a:r>
            <a:endParaRPr lang="en-FI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1FFE6-CEB0-1F4E-9096-1A2C95918EE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Randomization</a:t>
            </a:r>
          </a:p>
          <a:p>
            <a:r>
              <a:rPr lang="en-US" sz="3200" b="0" dirty="0"/>
              <a:t>Randomization is typically the way that other variables are controlled for (e.g., customer demographics, purchasing habits, browsing on mobile vs. desktop, etc</a:t>
            </a:r>
            <a:r>
              <a:rPr lang="en-US" sz="3200" b="0" dirty="0">
                <a:sym typeface="Wingdings" pitchFamily="2" charset="2"/>
              </a:rPr>
              <a:t>.)</a:t>
            </a:r>
            <a:endParaRPr lang="en-US" sz="3200" b="0" dirty="0"/>
          </a:p>
          <a:p>
            <a:endParaRPr lang="en-US" sz="3200" b="0" dirty="0"/>
          </a:p>
          <a:p>
            <a:r>
              <a:rPr lang="en-US" sz="3200" b="0" dirty="0"/>
              <a:t>Essentially assign each customer to experiment group based on a coin-flip.</a:t>
            </a:r>
          </a:p>
          <a:p>
            <a:endParaRPr lang="en-US" sz="3200" b="0" dirty="0"/>
          </a:p>
          <a:p>
            <a:r>
              <a:rPr lang="en-US" sz="3200" b="0" dirty="0"/>
              <a:t>With random assignment into groups and a large enough sample size, any differences between experiment groups should be cancelled out, thus avoiding the danger of biasing the experiment results.</a:t>
            </a:r>
          </a:p>
          <a:p>
            <a:endParaRPr lang="en-US" sz="3200" b="0" dirty="0"/>
          </a:p>
          <a:p>
            <a:endParaRPr lang="en-US" sz="3200" b="0" dirty="0"/>
          </a:p>
          <a:p>
            <a:endParaRPr lang="en-US" sz="3200" b="0" dirty="0"/>
          </a:p>
          <a:p>
            <a:endParaRPr lang="en-US" sz="3200" b="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FI" sz="3200" dirty="0"/>
          </a:p>
        </p:txBody>
      </p:sp>
      <p:sp>
        <p:nvSpPr>
          <p:cNvPr id="349" name="Google Shape;349;p51"/>
          <p:cNvSpPr txBox="1"/>
          <p:nvPr/>
        </p:nvSpPr>
        <p:spPr>
          <a:xfrm>
            <a:off x="13702866" y="9322678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en-US" sz="2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</a:pPr>
              <a:t>15</a:t>
            </a:fld>
            <a:endParaRPr sz="2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9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6F52-D350-B840-B30A-7C4BD1AAC29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Participants</a:t>
            </a:r>
            <a:endParaRPr lang="en-FI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1FFE6-CEB0-1F4E-9096-1A2C95918EE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Sample size</a:t>
            </a:r>
          </a:p>
          <a:p>
            <a:r>
              <a:rPr lang="en-US" sz="3200" b="0" dirty="0"/>
              <a:t>Large sample sizes ensure randomization is effective and that experiments are sufficiently powered (i.e., we have a low probability of making a Type II error).</a:t>
            </a:r>
          </a:p>
          <a:p>
            <a:endParaRPr lang="en-US" sz="3200" b="0" dirty="0"/>
          </a:p>
          <a:p>
            <a:r>
              <a:rPr lang="en-US" sz="3200" b="0" dirty="0"/>
              <a:t>This is a complex issue not covered in this course.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A good rule of thumb is 50 participants for each cell you are testing.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You can find power calculators online that will tell you how many participants you need in your study depending on Type II error tolerance, </a:t>
            </a:r>
            <a:r>
              <a:rPr lang="en-US" sz="3200" b="0" dirty="0">
                <a:hlinkClick r:id="rId3"/>
              </a:rPr>
              <a:t>estimated effect size</a:t>
            </a:r>
            <a:r>
              <a:rPr lang="en-US" sz="3200" b="0" dirty="0"/>
              <a:t>, and </a:t>
            </a:r>
            <a:r>
              <a:rPr lang="en-US" sz="3200" b="0" dirty="0">
                <a:hlinkClick r:id="rId4"/>
              </a:rPr>
              <a:t>significance level</a:t>
            </a:r>
            <a:r>
              <a:rPr lang="en-US" sz="3200" b="0" dirty="0"/>
              <a:t>.</a:t>
            </a:r>
            <a:endParaRPr lang="en-US" sz="3200" dirty="0"/>
          </a:p>
        </p:txBody>
      </p:sp>
      <p:sp>
        <p:nvSpPr>
          <p:cNvPr id="349" name="Google Shape;349;p51"/>
          <p:cNvSpPr txBox="1"/>
          <p:nvPr/>
        </p:nvSpPr>
        <p:spPr>
          <a:xfrm>
            <a:off x="13702866" y="9322678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en-US" sz="2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</a:pPr>
              <a:t>16</a:t>
            </a:fld>
            <a:endParaRPr sz="2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7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578AFB-A80C-3945-A6BC-E12D8C67D9F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Quick Refresher about Errors</a:t>
            </a:r>
          </a:p>
        </p:txBody>
      </p:sp>
      <p:pic>
        <p:nvPicPr>
          <p:cNvPr id="1028" name="Picture 4" descr="Is there a way to remember the definitions of Type I and Type II Errors? -  Cross Validated">
            <a:extLst>
              <a:ext uri="{FF2B5EF4-FFF2-40B4-BE49-F238E27FC236}">
                <a16:creationId xmlns:a16="http://schemas.microsoft.com/office/drawing/2014/main" id="{E3260FBB-9974-A741-A08F-5279487F0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24" y="1694622"/>
            <a:ext cx="9594298" cy="71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4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E92D71-6B2E-8241-8BC0-EF29C7C262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Some platforms that offer A/B testing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9EBD9D2-A926-B849-BC4F-E00A1D78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44" y="2588354"/>
            <a:ext cx="6069557" cy="161873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AEF114E-5A63-0945-9E0D-675A559D2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793" y="1968969"/>
            <a:ext cx="5080000" cy="28575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0BC1E1B-FC1F-C145-92B3-6443A441F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104" y="5620544"/>
            <a:ext cx="7162800" cy="3200400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2A572537-8097-A942-B9CD-A17DC5B1B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9843" y="5995469"/>
            <a:ext cx="5080000" cy="31750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7A4A91-0747-B342-8EF7-42357794F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9194" y="3925349"/>
            <a:ext cx="3707606" cy="37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6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6AD23-BBCC-0740-8165-5C74AC02019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000" dirty="0"/>
              <a:t>Example: A/B testing email subject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E5924-B3F2-014F-8A45-4D88E96782B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4678" y="3027875"/>
            <a:ext cx="7151673" cy="5873331"/>
          </a:xfrm>
        </p:spPr>
        <p:txBody>
          <a:bodyPr/>
          <a:lstStyle/>
          <a:p>
            <a:pPr marL="0" indent="0">
              <a:buNone/>
            </a:pPr>
            <a:r>
              <a:rPr lang="en-FI" sz="3200" dirty="0"/>
              <a:t>Exploration: </a:t>
            </a:r>
          </a:p>
          <a:p>
            <a:pPr marL="0" indent="0">
              <a:buNone/>
            </a:pPr>
            <a:r>
              <a:rPr lang="en-US" sz="3200" b="0" dirty="0"/>
              <a:t>U</a:t>
            </a:r>
            <a:r>
              <a:rPr lang="en-FI" sz="3200" b="0" dirty="0"/>
              <a:t>se 20% of customer base to test two subject lines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r>
              <a:rPr lang="en-FI" sz="3200" dirty="0"/>
              <a:t>Exploitation:</a:t>
            </a:r>
          </a:p>
          <a:p>
            <a:pPr marL="0" indent="0">
              <a:buNone/>
            </a:pPr>
            <a:r>
              <a:rPr lang="en-FI" sz="3200" b="0" dirty="0"/>
              <a:t>Send best performing subject line to remaining 80% of customers</a:t>
            </a:r>
          </a:p>
        </p:txBody>
      </p:sp>
      <p:pic>
        <p:nvPicPr>
          <p:cNvPr id="8" name="Google Shape;339;p51">
            <a:extLst>
              <a:ext uri="{FF2B5EF4-FFF2-40B4-BE49-F238E27FC236}">
                <a16:creationId xmlns:a16="http://schemas.microsoft.com/office/drawing/2014/main" id="{6E28E189-CB80-B14A-97BE-7E13036DFAF9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7648" b="9620"/>
          <a:stretch/>
        </p:blipFill>
        <p:spPr>
          <a:xfrm>
            <a:off x="7726351" y="2828443"/>
            <a:ext cx="9681787" cy="58733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A84FD0-D8FE-9D4C-8F09-429F0F4D4774}"/>
              </a:ext>
            </a:extLst>
          </p:cNvPr>
          <p:cNvSpPr txBox="1"/>
          <p:nvPr/>
        </p:nvSpPr>
        <p:spPr>
          <a:xfrm>
            <a:off x="15361396" y="9110267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000" dirty="0"/>
              <a:t>Source: MailChimp</a:t>
            </a:r>
          </a:p>
        </p:txBody>
      </p:sp>
    </p:spTree>
    <p:extLst>
      <p:ext uri="{BB962C8B-B14F-4D97-AF65-F5344CB8AC3E}">
        <p14:creationId xmlns:p14="http://schemas.microsoft.com/office/powerpoint/2010/main" val="398442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F3E28F-5577-C84A-8335-62E93E6AFCF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000" dirty="0"/>
              <a:t>In 2009, Tropicana wanted a new juicebox, so they redesigned the package.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4319E-0B5F-1446-916A-AC61A493D2D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9B416D-31CC-A147-8A4D-13E6FE8067F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pic>
        <p:nvPicPr>
          <p:cNvPr id="4" name="Google Shape;157;p27">
            <a:extLst>
              <a:ext uri="{FF2B5EF4-FFF2-40B4-BE49-F238E27FC236}">
                <a16:creationId xmlns:a16="http://schemas.microsoft.com/office/drawing/2014/main" id="{24CB5F0C-DA08-E549-9087-C4521CD423E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006" r="50842"/>
          <a:stretch/>
        </p:blipFill>
        <p:spPr>
          <a:xfrm>
            <a:off x="2335716" y="3222840"/>
            <a:ext cx="4778168" cy="558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3;p28">
            <a:extLst>
              <a:ext uri="{FF2B5EF4-FFF2-40B4-BE49-F238E27FC236}">
                <a16:creationId xmlns:a16="http://schemas.microsoft.com/office/drawing/2014/main" id="{182A1142-5641-6942-A97A-190A45AFFB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642" r="1508"/>
          <a:stretch/>
        </p:blipFill>
        <p:spPr>
          <a:xfrm>
            <a:off x="10895233" y="3222840"/>
            <a:ext cx="5057051" cy="558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35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A1A23-C9BA-ED4E-ADEB-ADEA5B50EE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Experiments and channel attribution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367B5-BDF7-4247-83F5-4047D5DD114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FI" sz="3200" dirty="0"/>
              <a:t>Data-driven attribution</a:t>
            </a:r>
          </a:p>
          <a:p>
            <a:r>
              <a:rPr lang="en-FI" sz="3200" b="0" dirty="0"/>
              <a:t>Uses algorithms to calclualte ROI/ROAS based on counterfactual cases</a:t>
            </a:r>
          </a:p>
          <a:p>
            <a:r>
              <a:rPr lang="en-FI" sz="3200" b="0" dirty="0"/>
              <a:t>Compares marketing outcomes among customers who saw a display ad vs. among </a:t>
            </a:r>
            <a:r>
              <a:rPr lang="en-FI" sz="3200" b="0" dirty="0">
                <a:solidFill>
                  <a:schemeClr val="tx2"/>
                </a:solidFill>
              </a:rPr>
              <a:t>similar customers</a:t>
            </a:r>
            <a:r>
              <a:rPr lang="en-FI" sz="3200" b="0" dirty="0"/>
              <a:t> who did not see the ad</a:t>
            </a:r>
          </a:p>
          <a:p>
            <a:r>
              <a:rPr lang="en-FI" sz="3200" b="0" dirty="0"/>
              <a:t>Requires a lot of data (not an option if you have a small business)</a:t>
            </a:r>
          </a:p>
          <a:p>
            <a:endParaRPr lang="en-FI" sz="3200" b="0" dirty="0"/>
          </a:p>
          <a:p>
            <a:r>
              <a:rPr lang="en-FI" sz="3200" dirty="0"/>
              <a:t>Experiments</a:t>
            </a:r>
          </a:p>
          <a:p>
            <a:r>
              <a:rPr lang="en-FI" sz="3200" b="0" dirty="0"/>
              <a:t>Still the most reliable way to measure the effectiveness of advertising</a:t>
            </a:r>
          </a:p>
        </p:txBody>
      </p:sp>
    </p:spTree>
    <p:extLst>
      <p:ext uri="{BB962C8B-B14F-4D97-AF65-F5344CB8AC3E}">
        <p14:creationId xmlns:p14="http://schemas.microsoft.com/office/powerpoint/2010/main" val="347699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A1A23-C9BA-ED4E-ADEB-ADEA5B50EE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Experiments and ROI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14E6C3-4296-1F47-9310-57A2010E3C9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>
                <a:solidFill>
                  <a:schemeClr val="tx2"/>
                </a:solidFill>
              </a:rPr>
              <a:t>Revenue side</a:t>
            </a:r>
          </a:p>
          <a:p>
            <a:pPr marL="0" indent="0">
              <a:buNone/>
            </a:pPr>
            <a:r>
              <a:rPr lang="en-US" sz="3200" b="0" dirty="0"/>
              <a:t>Optimizing the use of different marketing channels, and measuring their impact on the return-side of MROI </a:t>
            </a:r>
          </a:p>
          <a:p>
            <a:r>
              <a:rPr lang="en-US" sz="3200" b="0" dirty="0"/>
              <a:t>Different ad copy, ad formats, e-store layouts, promotional packages</a:t>
            </a:r>
          </a:p>
          <a:p>
            <a:r>
              <a:rPr lang="en-US" sz="3200" b="0" dirty="0"/>
              <a:t>Experiments of more strategic nature are possible but challenging (e.g., store layouts, customer service processes, (digital) product designs)</a:t>
            </a:r>
            <a:endParaRPr lang="en-FI" sz="32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7094F-AAFD-AC4C-AAD2-470A1696133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>
                <a:solidFill>
                  <a:schemeClr val="tx2"/>
                </a:solidFill>
              </a:rPr>
              <a:t>Cost side</a:t>
            </a:r>
          </a:p>
          <a:p>
            <a:pPr marL="0" indent="0">
              <a:buNone/>
            </a:pPr>
            <a:r>
              <a:rPr lang="en-US" sz="3200" b="0" dirty="0"/>
              <a:t>Attribution modeling—or some other process—might suggest that a channel is ineffective </a:t>
            </a:r>
          </a:p>
          <a:p>
            <a:r>
              <a:rPr lang="en-US" sz="3200" b="0" dirty="0"/>
              <a:t>What happens if one channel is removed or investment levels are changed</a:t>
            </a:r>
          </a:p>
          <a:p>
            <a:r>
              <a:rPr lang="en-US" sz="3200" b="0" dirty="0"/>
              <a:t>Creation of ”moderator” variables is advised (e.g., customer segments, regions)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endParaRPr lang="en-FI" sz="3200" b="0" dirty="0"/>
          </a:p>
        </p:txBody>
      </p:sp>
    </p:spTree>
    <p:extLst>
      <p:ext uri="{BB962C8B-B14F-4D97-AF65-F5344CB8AC3E}">
        <p14:creationId xmlns:p14="http://schemas.microsoft.com/office/powerpoint/2010/main" val="415478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9BA16-76F9-E04A-AC5F-3E5ADF4F5DE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Experiments and attribution 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79A56-E9D1-BB49-91B1-D83D24F81C0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5811" y="3027874"/>
            <a:ext cx="8300244" cy="5873331"/>
          </a:xfrm>
        </p:spPr>
        <p:txBody>
          <a:bodyPr/>
          <a:lstStyle/>
          <a:p>
            <a:pPr marL="0" indent="0">
              <a:buNone/>
            </a:pPr>
            <a:r>
              <a:rPr lang="en-FI" dirty="0"/>
              <a:t>Group 1: </a:t>
            </a:r>
            <a:r>
              <a:rPr lang="en-FI" b="0" dirty="0"/>
              <a:t>Conversion value </a:t>
            </a:r>
            <a:r>
              <a:rPr lang="en-FI" b="0" dirty="0">
                <a:solidFill>
                  <a:schemeClr val="tx2"/>
                </a:solidFill>
              </a:rPr>
              <a:t>€ 5 000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BEC83-CF42-064A-8DD4-A7A4340AB37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b="0" dirty="0"/>
              <a:t>Group 2: Conversion value </a:t>
            </a:r>
            <a:r>
              <a:rPr lang="en-FI" b="0" dirty="0">
                <a:solidFill>
                  <a:schemeClr val="tx2"/>
                </a:solidFill>
              </a:rPr>
              <a:t>€ 3 000</a:t>
            </a:r>
          </a:p>
          <a:p>
            <a:pPr marL="0" indent="0">
              <a:buNone/>
            </a:pPr>
            <a:endParaRPr lang="en-FI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FFAF45-F06C-4746-8F55-0C7ED4B97AC2}"/>
              </a:ext>
            </a:extLst>
          </p:cNvPr>
          <p:cNvGraphicFramePr/>
          <p:nvPr/>
        </p:nvGraphicFramePr>
        <p:xfrm>
          <a:off x="585811" y="3509353"/>
          <a:ext cx="8237936" cy="549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0475409-5DCA-5B41-B015-215580356FAA}"/>
              </a:ext>
            </a:extLst>
          </p:cNvPr>
          <p:cNvGraphicFramePr/>
          <p:nvPr/>
        </p:nvGraphicFramePr>
        <p:xfrm>
          <a:off x="9082904" y="3509353"/>
          <a:ext cx="8237936" cy="549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32019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67BD1-7C3E-DA44-8044-FDA94689294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Example: Facebook’s “Conversion Lift”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0EE33-1368-C24D-A1B7-45DB08264B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5F3BFF-5555-C348-8409-77502D3A5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0" y="3038725"/>
            <a:ext cx="11518900" cy="5372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566D86-FACA-354C-A800-3BB8B744BFD3}"/>
              </a:ext>
            </a:extLst>
          </p:cNvPr>
          <p:cNvSpPr txBox="1"/>
          <p:nvPr/>
        </p:nvSpPr>
        <p:spPr>
          <a:xfrm>
            <a:off x="584707" y="8188710"/>
            <a:ext cx="16985794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R</a:t>
            </a:r>
            <a:r>
              <a:rPr lang="en-US" dirty="0"/>
              <a:t>e</a:t>
            </a:r>
            <a:r>
              <a:rPr lang="en-FI" dirty="0"/>
              <a:t>ad more: </a:t>
            </a:r>
          </a:p>
          <a:p>
            <a:r>
              <a:rPr lang="en-US" dirty="0">
                <a:hlinkClick r:id="rId4"/>
              </a:rPr>
              <a:t>https://www.facebook.com/business/m/one-sheeters/conversion-lift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942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2AB87-8E75-0449-8FEC-B90BD945FE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Example: “Ghost Ads”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995B0-608D-D446-BD16-C075196E7E4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4842" y="1999762"/>
            <a:ext cx="9545523" cy="430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88D-360D-3649-A029-E66D4E06666A}"/>
              </a:ext>
            </a:extLst>
          </p:cNvPr>
          <p:cNvSpPr txBox="1"/>
          <p:nvPr/>
        </p:nvSpPr>
        <p:spPr>
          <a:xfrm>
            <a:off x="584706" y="6867121"/>
            <a:ext cx="16985794" cy="208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R</a:t>
            </a:r>
            <a:r>
              <a:rPr lang="en-US" dirty="0"/>
              <a:t>e</a:t>
            </a:r>
            <a:r>
              <a:rPr lang="en-FI" dirty="0"/>
              <a:t>ad more: </a:t>
            </a:r>
          </a:p>
          <a:p>
            <a:r>
              <a:rPr lang="en-US" dirty="0">
                <a:hlinkClick r:id="rId4"/>
              </a:rPr>
              <a:t>https://www.thinkwithgoogle.com/intl/en-gb/marketing-resources/data-measurement/a-revolution-in-measuring-ad-effectiveness/</a:t>
            </a:r>
          </a:p>
          <a:p>
            <a:r>
              <a:rPr lang="en-US" dirty="0">
                <a:hlinkClick r:id="rId4"/>
              </a:rPr>
              <a:t>https://www.ama.org/2019/01/02/predicted-ghost-ads-an-accurate-and-cost-effective-method-for-measuring-incrementality/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1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ED792-235C-5845-8686-7C85A6E9C45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FI" dirty="0"/>
              <a:t>Analyzing experiment data in 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7C8F7-C333-1A42-BF72-A8BDF6A1A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FI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0B84E7-0C05-3740-A33B-B90B1FB3E13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41336B-3B92-9042-BA48-44BD0FA442F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72498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8AFB1-9478-C34C-BCA9-FD41681EA0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600" dirty="0">
                <a:hlinkClick r:id="rId3"/>
              </a:rPr>
              <a:t>Chi-square test</a:t>
            </a:r>
            <a:r>
              <a:rPr lang="en-FI" sz="6600" dirty="0"/>
              <a:t>: are two nominal variables associated?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685FC-48E1-2A44-88EE-8A4E51DDDB7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b="0" dirty="0"/>
              <a:t>We want to test whether one display advertisement performs better than the other in terms of click-through rate.</a:t>
            </a:r>
          </a:p>
          <a:p>
            <a:endParaRPr lang="en-US" sz="3200" dirty="0"/>
          </a:p>
          <a:p>
            <a:r>
              <a:rPr lang="en-US" sz="3200" dirty="0"/>
              <a:t>Hypothesis: </a:t>
            </a:r>
            <a:r>
              <a:rPr lang="en-US" sz="3200" b="0" dirty="0"/>
              <a:t>making the button (“Access FREE Demo”) more “clickable” will increase the number of clicks. </a:t>
            </a:r>
          </a:p>
          <a:p>
            <a:endParaRPr lang="en-US" sz="3200" dirty="0"/>
          </a:p>
          <a:p>
            <a:endParaRPr lang="en-FI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15746-9F97-2844-A3B9-76BF5D17C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883" y="6266270"/>
            <a:ext cx="4360260" cy="363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BD963F-36BD-D245-BDF3-825A71F9A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0241" y="6266271"/>
            <a:ext cx="4360260" cy="36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8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8AFB1-9478-C34C-BCA9-FD41681EA0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600" dirty="0"/>
              <a:t>Chi-square test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685FC-48E1-2A44-88EE-8A4E51DDDB7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Part 1: Testing for the main effect </a:t>
            </a:r>
          </a:p>
          <a:p>
            <a:r>
              <a:rPr lang="en-US" sz="3200" dirty="0"/>
              <a:t>Single factor</a:t>
            </a:r>
            <a:r>
              <a:rPr lang="en-US" sz="3200" b="0"/>
              <a:t>: Clickable </a:t>
            </a:r>
            <a:r>
              <a:rPr lang="en-US" sz="3200" b="0" dirty="0"/>
              <a:t>button (yes vs. no)</a:t>
            </a:r>
          </a:p>
          <a:p>
            <a:r>
              <a:rPr lang="en-US" sz="3200" dirty="0"/>
              <a:t>DV: </a:t>
            </a:r>
            <a:r>
              <a:rPr lang="en-US" sz="3200" b="0" dirty="0"/>
              <a:t>Number of clicks</a:t>
            </a:r>
          </a:p>
          <a:p>
            <a:endParaRPr lang="en-US" sz="3200" dirty="0"/>
          </a:p>
          <a:p>
            <a:r>
              <a:rPr lang="en-FI" sz="3200" dirty="0"/>
              <a:t>Analysis:</a:t>
            </a:r>
            <a:r>
              <a:rPr lang="en-FI" sz="3200" b="0" dirty="0"/>
              <a:t> Chi-square test to compare whether two nominal variables (green button: yes/no) and clicks (yes/no) are associated.</a:t>
            </a:r>
          </a:p>
          <a:p>
            <a:endParaRPr lang="en-FI" sz="3200" b="0" dirty="0"/>
          </a:p>
          <a:p>
            <a:endParaRPr lang="en-FI" sz="3200" b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D9DAE2-E657-8A4F-8215-ACD5E1FABB58}"/>
              </a:ext>
            </a:extLst>
          </p:cNvPr>
          <p:cNvGraphicFramePr>
            <a:graphicFrameLocks noGrp="1"/>
          </p:cNvGraphicFramePr>
          <p:nvPr/>
        </p:nvGraphicFramePr>
        <p:xfrm>
          <a:off x="11428131" y="2388223"/>
          <a:ext cx="2907981" cy="13853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9327">
                  <a:extLst>
                    <a:ext uri="{9D8B030D-6E8A-4147-A177-3AD203B41FA5}">
                      <a16:colId xmlns:a16="http://schemas.microsoft.com/office/drawing/2014/main" val="2661899760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1461663822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32136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630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EBB6949-DF66-D54F-8A70-E9B4541D3F27}"/>
              </a:ext>
            </a:extLst>
          </p:cNvPr>
          <p:cNvSpPr txBox="1"/>
          <p:nvPr/>
        </p:nvSpPr>
        <p:spPr>
          <a:xfrm>
            <a:off x="12869221" y="4650107"/>
            <a:ext cx="5108713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i="1" dirty="0">
                <a:solidFill>
                  <a:srgbClr val="C00000"/>
                </a:solidFill>
              </a:rPr>
              <a:t>X</a:t>
            </a:r>
            <a:r>
              <a:rPr lang="en-FI" dirty="0">
                <a:solidFill>
                  <a:srgbClr val="C00000"/>
                </a:solidFill>
              </a:rPr>
              <a:t>: Green button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E2398B-8FAC-B84E-B297-AEF3D918CAB6}"/>
              </a:ext>
            </a:extLst>
          </p:cNvPr>
          <p:cNvCxnSpPr>
            <a:cxnSpLocks/>
          </p:cNvCxnSpPr>
          <p:nvPr/>
        </p:nvCxnSpPr>
        <p:spPr>
          <a:xfrm flipH="1" flipV="1">
            <a:off x="13449254" y="4001950"/>
            <a:ext cx="465529" cy="5744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2802D2-B6F4-3F42-8A0F-DB2B1AD1CC54}"/>
              </a:ext>
            </a:extLst>
          </p:cNvPr>
          <p:cNvSpPr txBox="1"/>
          <p:nvPr/>
        </p:nvSpPr>
        <p:spPr>
          <a:xfrm>
            <a:off x="8328992" y="9545734"/>
            <a:ext cx="9959008" cy="49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www.spss-tutorials.com</a:t>
            </a:r>
            <a:r>
              <a:rPr lang="en-US" dirty="0">
                <a:hlinkClick r:id="rId3"/>
              </a:rPr>
              <a:t>/chi-square-independence-test/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59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8AFB1-9478-C34C-BCA9-FD41681EA0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600" dirty="0"/>
              <a:t>T-tests and ANOVA: comparing means of two or more groups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685FC-48E1-2A44-88EE-8A4E51DDDB7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b="0" dirty="0"/>
              <a:t>We want to test whether including a call-to-action in a display advertisement increases conversion revenue.</a:t>
            </a:r>
          </a:p>
          <a:p>
            <a:endParaRPr lang="en-US" sz="3200" dirty="0"/>
          </a:p>
          <a:p>
            <a:r>
              <a:rPr lang="en-US" sz="3200" dirty="0"/>
              <a:t>Hypothesis: </a:t>
            </a:r>
            <a:r>
              <a:rPr lang="en-US" sz="3200" b="0" dirty="0"/>
              <a:t>adding a call-to-action button (“get started”) to display ads will increase average order value. </a:t>
            </a:r>
          </a:p>
          <a:p>
            <a:endParaRPr lang="en-US" sz="3200" dirty="0"/>
          </a:p>
          <a:p>
            <a:endParaRPr lang="en-FI" sz="32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DA5315B-5512-BA47-8FDE-81D250442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909" y="5404022"/>
            <a:ext cx="10972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13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8AFB1-9478-C34C-BCA9-FD41681EA0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600" dirty="0"/>
              <a:t>T-tests and ANOVA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685FC-48E1-2A44-88EE-8A4E51DDDB7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Part 1: Testing for the main effect </a:t>
            </a:r>
          </a:p>
          <a:p>
            <a:r>
              <a:rPr lang="en-US" sz="3200" dirty="0"/>
              <a:t>Single factor</a:t>
            </a:r>
            <a:r>
              <a:rPr lang="en-US" sz="3200" b="0" dirty="0"/>
              <a:t>: CTA button (yes vs. no)</a:t>
            </a:r>
          </a:p>
          <a:p>
            <a:r>
              <a:rPr lang="en-US" sz="3200" dirty="0"/>
              <a:t>DV: </a:t>
            </a:r>
            <a:r>
              <a:rPr lang="en-US" sz="3200" b="0" dirty="0"/>
              <a:t>order value</a:t>
            </a:r>
          </a:p>
          <a:p>
            <a:endParaRPr lang="en-US" sz="3200" dirty="0"/>
          </a:p>
          <a:p>
            <a:r>
              <a:rPr lang="en-FI" sz="3200" dirty="0"/>
              <a:t>Analysis:</a:t>
            </a:r>
            <a:r>
              <a:rPr lang="en-FI" sz="3200" b="0" dirty="0"/>
              <a:t> t-test comparing average order value across two groups (consumers exposed to ads with and without the CTA button)</a:t>
            </a:r>
          </a:p>
          <a:p>
            <a:endParaRPr lang="en-FI" sz="3200" b="0" dirty="0"/>
          </a:p>
          <a:p>
            <a:endParaRPr lang="en-FI" sz="3200" b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D9DAE2-E657-8A4F-8215-ACD5E1FAB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27026"/>
              </p:ext>
            </p:extLst>
          </p:nvPr>
        </p:nvGraphicFramePr>
        <p:xfrm>
          <a:off x="11428131" y="2388223"/>
          <a:ext cx="2907981" cy="13853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9327">
                  <a:extLst>
                    <a:ext uri="{9D8B030D-6E8A-4147-A177-3AD203B41FA5}">
                      <a16:colId xmlns:a16="http://schemas.microsoft.com/office/drawing/2014/main" val="2661899760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1461663822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32136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630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EBB6949-DF66-D54F-8A70-E9B4541D3F27}"/>
              </a:ext>
            </a:extLst>
          </p:cNvPr>
          <p:cNvSpPr txBox="1"/>
          <p:nvPr/>
        </p:nvSpPr>
        <p:spPr>
          <a:xfrm>
            <a:off x="12869221" y="4650107"/>
            <a:ext cx="5108713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i="1" dirty="0">
                <a:solidFill>
                  <a:srgbClr val="C00000"/>
                </a:solidFill>
              </a:rPr>
              <a:t>X</a:t>
            </a:r>
            <a:r>
              <a:rPr lang="en-FI" dirty="0">
                <a:solidFill>
                  <a:srgbClr val="C00000"/>
                </a:solidFill>
              </a:rPr>
              <a:t>: call to action button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E2398B-8FAC-B84E-B297-AEF3D918CAB6}"/>
              </a:ext>
            </a:extLst>
          </p:cNvPr>
          <p:cNvCxnSpPr>
            <a:cxnSpLocks/>
          </p:cNvCxnSpPr>
          <p:nvPr/>
        </p:nvCxnSpPr>
        <p:spPr>
          <a:xfrm flipH="1" flipV="1">
            <a:off x="13449254" y="4001950"/>
            <a:ext cx="465529" cy="5744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F3E28F-5577-C84A-8335-62E93E6AFCF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000" dirty="0"/>
              <a:t>In 2009, Tropicana wanted a new juicebox, so they redesigned the package.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4319E-0B5F-1446-916A-AC61A493D2D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>
                <a:solidFill>
                  <a:srgbClr val="C00000"/>
                </a:solidFill>
              </a:rPr>
              <a:t>Customers hate it!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r>
              <a:rPr lang="en-US" sz="3200" b="0" dirty="0"/>
              <a:t>Ad agency defends it.</a:t>
            </a:r>
          </a:p>
          <a:p>
            <a:pPr marL="0" indent="0">
              <a:buNone/>
            </a:pPr>
            <a:r>
              <a:rPr lang="en-US" sz="3200" b="0" dirty="0"/>
              <a:t>Sales plunge 20%.</a:t>
            </a:r>
          </a:p>
          <a:p>
            <a:pPr marL="0" indent="0">
              <a:buNone/>
            </a:pPr>
            <a:r>
              <a:rPr lang="en-US" sz="3200" b="0" dirty="0"/>
              <a:t>Ad agency CEO fired.</a:t>
            </a:r>
          </a:p>
          <a:p>
            <a:pPr marL="0" indent="0">
              <a:buNone/>
            </a:pPr>
            <a:r>
              <a:rPr lang="en-US" sz="3200" b="0" dirty="0"/>
              <a:t>New packaged pulled after 2 months.</a:t>
            </a:r>
          </a:p>
          <a:p>
            <a:pPr marL="0" indent="0">
              <a:buNone/>
            </a:pPr>
            <a:r>
              <a:rPr lang="en-US" sz="3200" b="0" dirty="0"/>
              <a:t>Ad agency shuts down.</a:t>
            </a:r>
          </a:p>
          <a:p>
            <a:pPr marL="0" indent="0">
              <a:buNone/>
            </a:pPr>
            <a:r>
              <a:rPr lang="en-US" sz="3200" b="0" dirty="0"/>
              <a:t>Total cost:</a:t>
            </a:r>
            <a:r>
              <a:rPr lang="en-US" sz="3200" b="0" dirty="0">
                <a:solidFill>
                  <a:srgbClr val="C00000"/>
                </a:solidFill>
              </a:rPr>
              <a:t> $33 Million.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endParaRPr lang="en-FI" sz="3200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9B416D-31CC-A147-8A4D-13E6FE8067F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pic>
        <p:nvPicPr>
          <p:cNvPr id="6" name="Google Shape;163;p28">
            <a:extLst>
              <a:ext uri="{FF2B5EF4-FFF2-40B4-BE49-F238E27FC236}">
                <a16:creationId xmlns:a16="http://schemas.microsoft.com/office/drawing/2014/main" id="{182A1142-5641-6942-A97A-190A45AFFB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642" r="1508"/>
          <a:stretch/>
        </p:blipFill>
        <p:spPr>
          <a:xfrm>
            <a:off x="10895233" y="3222840"/>
            <a:ext cx="5057051" cy="5580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10BFC-4676-ED4D-9346-44C0525CEA77}"/>
              </a:ext>
            </a:extLst>
          </p:cNvPr>
          <p:cNvSpPr txBox="1"/>
          <p:nvPr/>
        </p:nvSpPr>
        <p:spPr>
          <a:xfrm>
            <a:off x="9739460" y="9510379"/>
            <a:ext cx="837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400" dirty="0"/>
              <a:t>Source: </a:t>
            </a:r>
            <a:r>
              <a:rPr lang="en-US" sz="1400" dirty="0">
                <a:hlinkClick r:id="rId4"/>
              </a:rPr>
              <a:t>https://bettermarketing.pub/the-worst-rebrand-in-the-history-of-orange-juice-1fc68e99ad81</a:t>
            </a:r>
            <a:endParaRPr lang="en-US" sz="1400" dirty="0"/>
          </a:p>
          <a:p>
            <a:r>
              <a:rPr lang="en-US" sz="1400" dirty="0"/>
              <a:t> https://</a:t>
            </a:r>
            <a:r>
              <a:rPr lang="en-US" sz="1400" dirty="0" err="1"/>
              <a:t>www.thebrandingjournal.com</a:t>
            </a:r>
            <a:r>
              <a:rPr lang="en-US" sz="1400" dirty="0"/>
              <a:t>/2015/05/what-to-learn-from-</a:t>
            </a:r>
            <a:r>
              <a:rPr lang="en-US" sz="1400" dirty="0" err="1"/>
              <a:t>tropicanas</a:t>
            </a:r>
            <a:r>
              <a:rPr lang="en-US" sz="1400" dirty="0"/>
              <a:t>-packaging-redesign-failure/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2178417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8AFB1-9478-C34C-BCA9-FD41681EA0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600" dirty="0"/>
              <a:t>T-tests and ANOVA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685FC-48E1-2A44-88EE-8A4E51DDDB7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b="0" dirty="0"/>
              <a:t>We further hypothesize that the effect of the CTA button </a:t>
            </a:r>
            <a:r>
              <a:rPr lang="en-US" sz="3200" b="0" dirty="0">
                <a:solidFill>
                  <a:srgbClr val="C00000"/>
                </a:solidFill>
              </a:rPr>
              <a:t>is moderated by customer segment</a:t>
            </a:r>
            <a:r>
              <a:rPr lang="en-US" sz="3200" b="0" dirty="0"/>
              <a:t>: whether or not a customer lives in the Helsinki metro area or not.</a:t>
            </a:r>
          </a:p>
          <a:p>
            <a:endParaRPr lang="en-US" sz="3200" b="0" dirty="0"/>
          </a:p>
          <a:p>
            <a:r>
              <a:rPr lang="en-US" sz="3200" b="0" dirty="0"/>
              <a:t>We call this a </a:t>
            </a:r>
            <a:r>
              <a:rPr lang="en-US" sz="3200" b="0" dirty="0">
                <a:solidFill>
                  <a:srgbClr val="00B050"/>
                </a:solidFill>
              </a:rPr>
              <a:t>2 (CTA: yes vs. no ) </a:t>
            </a:r>
            <a:r>
              <a:rPr lang="en-US" sz="3200" b="0" dirty="0"/>
              <a:t>by</a:t>
            </a:r>
            <a:r>
              <a:rPr lang="en-US" sz="3200" b="0" dirty="0">
                <a:solidFill>
                  <a:srgbClr val="C00000"/>
                </a:solidFill>
              </a:rPr>
              <a:t> 2 (demographics: metro vs. not ) factorial design</a:t>
            </a:r>
            <a:r>
              <a:rPr lang="en-US" sz="3200" b="0" dirty="0">
                <a:solidFill>
                  <a:schemeClr val="tx2"/>
                </a:solidFill>
              </a:rPr>
              <a:t>:</a:t>
            </a:r>
          </a:p>
          <a:p>
            <a:endParaRPr lang="en-FI" sz="32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4E3B99-6924-504D-BC75-70A0698BD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91684"/>
              </p:ext>
            </p:extLst>
          </p:nvPr>
        </p:nvGraphicFramePr>
        <p:xfrm>
          <a:off x="584707" y="6298206"/>
          <a:ext cx="2907981" cy="2308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9327">
                  <a:extLst>
                    <a:ext uri="{9D8B030D-6E8A-4147-A177-3AD203B41FA5}">
                      <a16:colId xmlns:a16="http://schemas.microsoft.com/office/drawing/2014/main" val="2661899760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1461663822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32136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6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65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6301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A3C987-B9DF-5C43-BE4F-1ABC3E27C4D7}"/>
              </a:ext>
            </a:extLst>
          </p:cNvPr>
          <p:cNvSpPr txBox="1"/>
          <p:nvPr/>
        </p:nvSpPr>
        <p:spPr>
          <a:xfrm>
            <a:off x="4788880" y="7943519"/>
            <a:ext cx="5108713" cy="1690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i="1" dirty="0">
                <a:solidFill>
                  <a:srgbClr val="C00000"/>
                </a:solidFill>
              </a:rPr>
              <a:t>X</a:t>
            </a:r>
            <a:r>
              <a:rPr lang="en-FI" dirty="0">
                <a:solidFill>
                  <a:srgbClr val="C00000"/>
                </a:solidFill>
              </a:rPr>
              <a:t>: call-to-action</a:t>
            </a:r>
          </a:p>
          <a:p>
            <a:r>
              <a:rPr lang="en-FI" i="1" dirty="0">
                <a:solidFill>
                  <a:srgbClr val="C00000"/>
                </a:solidFill>
              </a:rPr>
              <a:t>Y</a:t>
            </a:r>
            <a:r>
              <a:rPr lang="en-FI" dirty="0">
                <a:solidFill>
                  <a:srgbClr val="C00000"/>
                </a:solidFill>
              </a:rPr>
              <a:t>: lives in metro area</a:t>
            </a:r>
          </a:p>
          <a:p>
            <a:r>
              <a:rPr lang="en-FI" i="1" dirty="0">
                <a:solidFill>
                  <a:srgbClr val="C00000"/>
                </a:solidFill>
              </a:rPr>
              <a:t>XY</a:t>
            </a:r>
            <a:r>
              <a:rPr lang="en-FI" dirty="0">
                <a:solidFill>
                  <a:srgbClr val="C00000"/>
                </a:solidFill>
              </a:rPr>
              <a:t>: call to action AND lives in metro area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82AE6D-B22C-AF43-AA37-6FAC4A4041E2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619626" y="7792278"/>
            <a:ext cx="1169254" cy="996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86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8AFB1-9478-C34C-BCA9-FD41681EA0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600" dirty="0"/>
              <a:t>T-tests and </a:t>
            </a:r>
            <a:r>
              <a:rPr lang="en-FI" sz="6600" dirty="0">
                <a:hlinkClick r:id="rId3"/>
              </a:rPr>
              <a:t>ANOVA</a:t>
            </a:r>
            <a:endParaRPr lang="en-FI" sz="6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685FC-48E1-2A44-88EE-8A4E51DDDB7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Analysis</a:t>
            </a:r>
            <a:r>
              <a:rPr lang="en-US" sz="3200" b="0" dirty="0"/>
              <a:t>: since we now have more than two groups, we need to run an ANOVA to test for the interaction between X and Y in our design</a:t>
            </a:r>
          </a:p>
          <a:p>
            <a:endParaRPr lang="en-US" sz="3200" b="0" dirty="0"/>
          </a:p>
          <a:p>
            <a:endParaRPr lang="en-FI" sz="32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4E3B99-6924-504D-BC75-70A0698BDEE3}"/>
              </a:ext>
            </a:extLst>
          </p:cNvPr>
          <p:cNvGraphicFramePr>
            <a:graphicFrameLocks noGrp="1"/>
          </p:cNvGraphicFramePr>
          <p:nvPr/>
        </p:nvGraphicFramePr>
        <p:xfrm>
          <a:off x="584707" y="6298206"/>
          <a:ext cx="2907981" cy="2308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9327">
                  <a:extLst>
                    <a:ext uri="{9D8B030D-6E8A-4147-A177-3AD203B41FA5}">
                      <a16:colId xmlns:a16="http://schemas.microsoft.com/office/drawing/2014/main" val="2661899760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1461663822"/>
                    </a:ext>
                  </a:extLst>
                </a:gridCol>
                <a:gridCol w="969327">
                  <a:extLst>
                    <a:ext uri="{9D8B030D-6E8A-4147-A177-3AD203B41FA5}">
                      <a16:colId xmlns:a16="http://schemas.microsoft.com/office/drawing/2014/main" val="32136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6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i="1" dirty="0"/>
                        <a:t>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65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O</a:t>
                      </a:r>
                      <a:r>
                        <a:rPr lang="en-FI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6301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A3C987-B9DF-5C43-BE4F-1ABC3E27C4D7}"/>
              </a:ext>
            </a:extLst>
          </p:cNvPr>
          <p:cNvSpPr txBox="1"/>
          <p:nvPr/>
        </p:nvSpPr>
        <p:spPr>
          <a:xfrm>
            <a:off x="4788880" y="7943519"/>
            <a:ext cx="5108713" cy="1690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i="1" dirty="0">
                <a:solidFill>
                  <a:srgbClr val="C00000"/>
                </a:solidFill>
              </a:rPr>
              <a:t>X</a:t>
            </a:r>
            <a:r>
              <a:rPr lang="en-FI" dirty="0">
                <a:solidFill>
                  <a:srgbClr val="C00000"/>
                </a:solidFill>
              </a:rPr>
              <a:t>: CTA</a:t>
            </a:r>
          </a:p>
          <a:p>
            <a:r>
              <a:rPr lang="en-FI" i="1" dirty="0">
                <a:solidFill>
                  <a:srgbClr val="C00000"/>
                </a:solidFill>
              </a:rPr>
              <a:t>Y</a:t>
            </a:r>
            <a:r>
              <a:rPr lang="en-FI" dirty="0">
                <a:solidFill>
                  <a:srgbClr val="C00000"/>
                </a:solidFill>
              </a:rPr>
              <a:t>: lives in metro area</a:t>
            </a:r>
          </a:p>
          <a:p>
            <a:r>
              <a:rPr lang="en-FI" i="1" dirty="0">
                <a:solidFill>
                  <a:srgbClr val="C00000"/>
                </a:solidFill>
              </a:rPr>
              <a:t>XY</a:t>
            </a:r>
            <a:r>
              <a:rPr lang="en-FI" dirty="0">
                <a:solidFill>
                  <a:srgbClr val="C00000"/>
                </a:solidFill>
              </a:rPr>
              <a:t>: call to action AND lives in metro area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82AE6D-B22C-AF43-AA37-6FAC4A4041E2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619626" y="7792278"/>
            <a:ext cx="1169254" cy="996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18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F3E28F-5577-C84A-8335-62E93E6AFCF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000" dirty="0"/>
              <a:t>In 2009, Tropicana wanted a new juicebox, so they redesigned the package.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4319E-0B5F-1446-916A-AC61A493D2D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>
                <a:solidFill>
                  <a:schemeClr val="tx2"/>
                </a:solidFill>
              </a:rPr>
              <a:t>What’s the moral of the story?</a:t>
            </a:r>
          </a:p>
          <a:p>
            <a:pPr marL="0" indent="0">
              <a:buNone/>
            </a:pPr>
            <a:endParaRPr lang="en-FI" sz="3200" dirty="0"/>
          </a:p>
          <a:p>
            <a:pPr marL="0" indent="0">
              <a:buNone/>
            </a:pPr>
            <a:r>
              <a:rPr lang="en-FI" sz="3200" b="0" dirty="0"/>
              <a:t>Should have A/B tested the new packaging!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r>
              <a:rPr lang="en-FI" sz="3200" b="0" dirty="0"/>
              <a:t>Nowadays, there is no excuse not to A/B test.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9B416D-31CC-A147-8A4D-13E6FE8067F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pic>
        <p:nvPicPr>
          <p:cNvPr id="6" name="Google Shape;163;p28">
            <a:extLst>
              <a:ext uri="{FF2B5EF4-FFF2-40B4-BE49-F238E27FC236}">
                <a16:creationId xmlns:a16="http://schemas.microsoft.com/office/drawing/2014/main" id="{182A1142-5641-6942-A97A-190A45AFFB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642" r="1508"/>
          <a:stretch/>
        </p:blipFill>
        <p:spPr>
          <a:xfrm>
            <a:off x="10895233" y="3222840"/>
            <a:ext cx="5057051" cy="558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36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t="-7905" b="-7905"/>
          <a:stretch/>
        </p:blipFill>
        <p:spPr>
          <a:xfrm>
            <a:off x="717498" y="1868631"/>
            <a:ext cx="7712379" cy="756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 rotWithShape="1">
          <a:blip r:embed="rId4">
            <a:alphaModFix/>
          </a:blip>
          <a:srcRect t="-5419" b="-5419"/>
          <a:stretch/>
        </p:blipFill>
        <p:spPr>
          <a:xfrm>
            <a:off x="9144000" y="2010536"/>
            <a:ext cx="7257060" cy="690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83AC47-0592-EE49-B4ED-68B0EEF665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A/B test example</a:t>
            </a:r>
          </a:p>
        </p:txBody>
      </p:sp>
      <p:sp>
        <p:nvSpPr>
          <p:cNvPr id="248" name="Google Shape;248;p40"/>
          <p:cNvSpPr txBox="1"/>
          <p:nvPr/>
        </p:nvSpPr>
        <p:spPr>
          <a:xfrm>
            <a:off x="0" y="794"/>
            <a:ext cx="25200" cy="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40"/>
          <p:cNvSpPr txBox="1"/>
          <p:nvPr/>
        </p:nvSpPr>
        <p:spPr>
          <a:xfrm>
            <a:off x="0" y="794"/>
            <a:ext cx="25200" cy="19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97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t="-7905" b="-7905"/>
          <a:stretch/>
        </p:blipFill>
        <p:spPr>
          <a:xfrm>
            <a:off x="717498" y="1868631"/>
            <a:ext cx="7712379" cy="756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 rotWithShape="1">
          <a:blip r:embed="rId4">
            <a:alphaModFix/>
          </a:blip>
          <a:srcRect t="-5419" b="-5419"/>
          <a:stretch/>
        </p:blipFill>
        <p:spPr>
          <a:xfrm>
            <a:off x="9144000" y="2010536"/>
            <a:ext cx="7257060" cy="690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83AC47-0592-EE49-B4ED-68B0EEF665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A/B test example</a:t>
            </a:r>
          </a:p>
        </p:txBody>
      </p:sp>
      <p:sp>
        <p:nvSpPr>
          <p:cNvPr id="248" name="Google Shape;248;p40"/>
          <p:cNvSpPr txBox="1"/>
          <p:nvPr/>
        </p:nvSpPr>
        <p:spPr>
          <a:xfrm>
            <a:off x="0" y="794"/>
            <a:ext cx="25200" cy="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40"/>
          <p:cNvSpPr txBox="1"/>
          <p:nvPr/>
        </p:nvSpPr>
        <p:spPr>
          <a:xfrm>
            <a:off x="0" y="794"/>
            <a:ext cx="25200" cy="19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F610CA3B-45B9-7841-95E0-8482D9630839}"/>
              </a:ext>
            </a:extLst>
          </p:cNvPr>
          <p:cNvSpPr/>
          <p:nvPr/>
        </p:nvSpPr>
        <p:spPr>
          <a:xfrm>
            <a:off x="14113178" y="1634463"/>
            <a:ext cx="2542923" cy="2542923"/>
          </a:xfrm>
          <a:prstGeom prst="star5">
            <a:avLst/>
          </a:prstGeom>
          <a:solidFill>
            <a:schemeClr val="tx2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74B49-8817-C14A-9CF4-F35DAC64042D}"/>
              </a:ext>
            </a:extLst>
          </p:cNvPr>
          <p:cNvSpPr txBox="1"/>
          <p:nvPr/>
        </p:nvSpPr>
        <p:spPr>
          <a:xfrm>
            <a:off x="9077604" y="9434776"/>
            <a:ext cx="797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sz="1400" dirty="0"/>
              <a:t>Source: www.abtests.com</a:t>
            </a:r>
          </a:p>
        </p:txBody>
      </p:sp>
    </p:spTree>
    <p:extLst>
      <p:ext uri="{BB962C8B-B14F-4D97-AF65-F5344CB8AC3E}">
        <p14:creationId xmlns:p14="http://schemas.microsoft.com/office/powerpoint/2010/main" val="8463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3C1841-3F21-5A47-BD7D-344C74D4C0F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E9F8D-CEF4-A64E-A3CA-F2A3CE3FA7D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etflix TV App">
            <a:extLst>
              <a:ext uri="{FF2B5EF4-FFF2-40B4-BE49-F238E27FC236}">
                <a16:creationId xmlns:a16="http://schemas.microsoft.com/office/drawing/2014/main" id="{751D0166-BA29-5640-A6AF-AABBA23D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6" y="0"/>
            <a:ext cx="17584169" cy="98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73669-B401-E544-965E-1FC7220E68FF}"/>
              </a:ext>
            </a:extLst>
          </p:cNvPr>
          <p:cNvSpPr txBox="1"/>
          <p:nvPr/>
        </p:nvSpPr>
        <p:spPr>
          <a:xfrm>
            <a:off x="3220279" y="9889482"/>
            <a:ext cx="15067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err="1">
                <a:hlinkClick r:id="rId3"/>
              </a:rPr>
              <a:t>variety.com</a:t>
            </a:r>
            <a:r>
              <a:rPr lang="en-US" sz="1800" dirty="0">
                <a:hlinkClick r:id="rId3"/>
              </a:rPr>
              <a:t>/2016/digital/news/netflix-ab-tests-image-optimization-trick-1201674325/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372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818ED2-3AEC-0444-B0D8-9D0954D0C70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F4E87-7C49-AB42-A2BB-6BEFB683B5E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9A7CF8-E7C0-3A46-80E7-4A06DFAE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56" y="5132766"/>
            <a:ext cx="10475843" cy="51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CCC3FEC-CB64-1B4D-8412-70C73E5A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28998" cy="51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B9FA9-275C-F948-8B26-817649A13F34}"/>
              </a:ext>
            </a:extLst>
          </p:cNvPr>
          <p:cNvSpPr txBox="1"/>
          <p:nvPr/>
        </p:nvSpPr>
        <p:spPr>
          <a:xfrm>
            <a:off x="10011555" y="9796787"/>
            <a:ext cx="8415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err="1">
                <a:hlinkClick r:id="rId4"/>
              </a:rPr>
              <a:t>about.netflix.com</a:t>
            </a:r>
            <a:r>
              <a:rPr lang="en-US" sz="2000" dirty="0">
                <a:hlinkClick r:id="rId4"/>
              </a:rPr>
              <a:t>/</a:t>
            </a:r>
            <a:r>
              <a:rPr lang="en-US" sz="2000" dirty="0" err="1">
                <a:hlinkClick r:id="rId4"/>
              </a:rPr>
              <a:t>en</a:t>
            </a:r>
            <a:r>
              <a:rPr lang="en-US" sz="2000" dirty="0">
                <a:hlinkClick r:id="rId4"/>
              </a:rPr>
              <a:t>/news/the-power-of-a-picture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F6E19-7A51-CE45-81DC-658BAD94779F}"/>
              </a:ext>
            </a:extLst>
          </p:cNvPr>
          <p:cNvSpPr txBox="1"/>
          <p:nvPr/>
        </p:nvSpPr>
        <p:spPr>
          <a:xfrm>
            <a:off x="10428999" y="129252"/>
            <a:ext cx="7859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err="1">
                <a:hlinkClick r:id="rId5"/>
              </a:rPr>
              <a:t>netflixtechblog.com</a:t>
            </a:r>
            <a:r>
              <a:rPr lang="en-US" sz="2000" dirty="0">
                <a:hlinkClick r:id="rId5"/>
              </a:rPr>
              <a:t>/selecting-the-best-artwork-for-videos-through-a-b-testing-f6155c4595f6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019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93DCE-9182-694F-BFA8-B7C0C38102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A/B tests and causal inference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2325C6-2B93-1A45-B104-AD3F696EB6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A/B tests</a:t>
            </a:r>
          </a:p>
          <a:p>
            <a:r>
              <a:rPr lang="en-US" sz="3200" b="0" dirty="0"/>
              <a:t>Focus on the end result: maximizing revenue, conversion rates, etc.</a:t>
            </a:r>
          </a:p>
          <a:p>
            <a:r>
              <a:rPr lang="en-US" sz="3200" b="0" dirty="0"/>
              <a:t>Often test two or more competing elements without necessarily seeking to understand why one works better than another.</a:t>
            </a:r>
          </a:p>
          <a:p>
            <a:r>
              <a:rPr lang="en-US" sz="3200" b="0" dirty="0"/>
              <a:t>Ends justify the means: less concerned with applying proper experimental method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endParaRPr lang="en-US" sz="3200" b="0" dirty="0"/>
          </a:p>
          <a:p>
            <a:endParaRPr lang="en-US" sz="3200" b="0" dirty="0"/>
          </a:p>
          <a:p>
            <a:endParaRPr lang="en-US" sz="3200" b="0" dirty="0"/>
          </a:p>
          <a:p>
            <a:endParaRPr lang="en-FI" sz="32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24281-BF23-7044-BC1D-E9328932DAF8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“Scientific” experiments</a:t>
            </a:r>
          </a:p>
          <a:p>
            <a:r>
              <a:rPr lang="en-US" sz="3200" b="0" dirty="0"/>
              <a:t>Focus on understanding and explaining why a particular element works better </a:t>
            </a:r>
          </a:p>
          <a:p>
            <a:r>
              <a:rPr lang="en-US" sz="3200" b="0" dirty="0"/>
              <a:t>In order to understand why, you need make sure that </a:t>
            </a:r>
            <a:r>
              <a:rPr lang="en-US" sz="3200" b="0" dirty="0">
                <a:solidFill>
                  <a:srgbClr val="C00000"/>
                </a:solidFill>
              </a:rPr>
              <a:t>A vs. B is exactly the same content</a:t>
            </a:r>
            <a:r>
              <a:rPr lang="en-US" sz="3200" b="0" dirty="0"/>
              <a:t> </a:t>
            </a:r>
            <a:r>
              <a:rPr lang="en-US" sz="3200" b="0" dirty="0">
                <a:solidFill>
                  <a:srgbClr val="00965E"/>
                </a:solidFill>
              </a:rPr>
              <a:t>except for the “why” being tested</a:t>
            </a:r>
            <a:r>
              <a:rPr lang="en-US" sz="3200" b="0" dirty="0"/>
              <a:t>.</a:t>
            </a:r>
          </a:p>
          <a:p>
            <a:r>
              <a:rPr lang="en-US" sz="3200" b="0" dirty="0"/>
              <a:t>More rigorous in terms of method</a:t>
            </a:r>
          </a:p>
          <a:p>
            <a:endParaRPr lang="en-FI" sz="3200" b="0" dirty="0"/>
          </a:p>
        </p:txBody>
      </p:sp>
      <p:sp>
        <p:nvSpPr>
          <p:cNvPr id="368" name="Google Shape;368;p55"/>
          <p:cNvSpPr txBox="1"/>
          <p:nvPr/>
        </p:nvSpPr>
        <p:spPr>
          <a:xfrm>
            <a:off x="13702866" y="9322678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en-US" sz="2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</a:pPr>
              <a:t>9</a:t>
            </a:fld>
            <a:endParaRPr sz="2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46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10_EN.potx" id="{7C017439-5F38-4F72-9DDA-0E4E091206CF}" vid="{7F772D11-0CFD-4DE9-8EF1-3AB8060ADA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9790</TotalTime>
  <Words>1584</Words>
  <Application>Microsoft Macintosh PowerPoint</Application>
  <PresentationFormat>Custom</PresentationFormat>
  <Paragraphs>295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</vt:lpstr>
      <vt:lpstr>Calibri</vt:lpstr>
      <vt:lpstr>Times New Roman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Gloukhovtsev Alexei</dc:creator>
  <cp:lastModifiedBy>Bhatnagar Kushagra</cp:lastModifiedBy>
  <cp:revision>1991</cp:revision>
  <cp:lastPrinted>2019-09-11T08:59:12Z</cp:lastPrinted>
  <dcterms:created xsi:type="dcterms:W3CDTF">2019-09-08T06:45:06Z</dcterms:created>
  <dcterms:modified xsi:type="dcterms:W3CDTF">2022-09-20T12:06:12Z</dcterms:modified>
</cp:coreProperties>
</file>