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3" r:id="rId2"/>
    <p:sldId id="339" r:id="rId3"/>
    <p:sldId id="294" r:id="rId4"/>
    <p:sldId id="295" r:id="rId5"/>
    <p:sldId id="325" r:id="rId6"/>
    <p:sldId id="341" r:id="rId7"/>
    <p:sldId id="296" r:id="rId8"/>
    <p:sldId id="297" r:id="rId9"/>
    <p:sldId id="324" r:id="rId10"/>
    <p:sldId id="326" r:id="rId11"/>
    <p:sldId id="327" r:id="rId12"/>
    <p:sldId id="329" r:id="rId13"/>
    <p:sldId id="338" r:id="rId14"/>
    <p:sldId id="330" r:id="rId15"/>
    <p:sldId id="332" r:id="rId16"/>
    <p:sldId id="333" r:id="rId17"/>
    <p:sldId id="301" r:id="rId18"/>
    <p:sldId id="342" r:id="rId19"/>
    <p:sldId id="302" r:id="rId20"/>
    <p:sldId id="304" r:id="rId21"/>
    <p:sldId id="305" r:id="rId22"/>
    <p:sldId id="343" r:id="rId23"/>
    <p:sldId id="306" r:id="rId24"/>
    <p:sldId id="307" r:id="rId25"/>
    <p:sldId id="336" r:id="rId26"/>
    <p:sldId id="337" r:id="rId27"/>
  </p:sldIdLst>
  <p:sldSz cx="18288000" cy="10288588"/>
  <p:notesSz cx="6858000" cy="9144000"/>
  <p:defaultTextStyle>
    <a:defPPr>
      <a:defRPr lang="en-US"/>
    </a:defPPr>
    <a:lvl1pPr marL="0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1pPr>
    <a:lvl2pPr marL="659308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2pPr>
    <a:lvl3pPr marL="1318616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3pPr>
    <a:lvl4pPr marL="1977926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4pPr>
    <a:lvl5pPr marL="2637234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5pPr>
    <a:lvl6pPr marL="3296541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6pPr>
    <a:lvl7pPr marL="3955851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7pPr>
    <a:lvl8pPr marL="4615159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8pPr>
    <a:lvl9pPr marL="5274467" algn="l" defTabSz="1318616" rtl="0" eaLnBrk="1" latinLnBrk="0" hangingPunct="1">
      <a:defRPr sz="25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Gloukhovtsev Alexei" initials="GA" lastIdx="1" clrIdx="1">
    <p:extLst>
      <p:ext uri="{19B8F6BF-5375-455C-9EA6-DF929625EA0E}">
        <p15:presenceInfo xmlns:p15="http://schemas.microsoft.com/office/powerpoint/2012/main" userId="S::alexei.gloukhovtsev@aalto.fi::6fd3c897-1ef0-47b9-bab9-9d4c4f8c7a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965E"/>
    <a:srgbClr val="FFFFFF"/>
    <a:srgbClr val="EF363B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90548" autoAdjust="0"/>
  </p:normalViewPr>
  <p:slideViewPr>
    <p:cSldViewPr snapToGrid="0" snapToObjects="1">
      <p:cViewPr varScale="1">
        <p:scale>
          <a:sx n="58" d="100"/>
          <a:sy n="58" d="100"/>
        </p:scale>
        <p:origin x="191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/Desktop/MMM/MediaInvestmen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/Desktop/MMM/MediaInvestmen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/Desktop/MMM/MediaInvestmen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/Desktop/MMM/MediaInvestment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22.4</c:v>
                </c:pt>
                <c:pt idx="1">
                  <c:v>25.8</c:v>
                </c:pt>
                <c:pt idx="2">
                  <c:v>46.9</c:v>
                </c:pt>
                <c:pt idx="3">
                  <c:v>37</c:v>
                </c:pt>
                <c:pt idx="4">
                  <c:v>43.7</c:v>
                </c:pt>
                <c:pt idx="5">
                  <c:v>47.3</c:v>
                </c:pt>
                <c:pt idx="6">
                  <c:v>49</c:v>
                </c:pt>
                <c:pt idx="7">
                  <c:v>50.3</c:v>
                </c:pt>
                <c:pt idx="8">
                  <c:v>50.5</c:v>
                </c:pt>
                <c:pt idx="9">
                  <c:v>51.8</c:v>
                </c:pt>
                <c:pt idx="10">
                  <c:v>54.6</c:v>
                </c:pt>
                <c:pt idx="11">
                  <c:v>60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75.300000000000011</c:v>
                </c:pt>
                <c:pt idx="1">
                  <c:v>90.300000000000011</c:v>
                </c:pt>
                <c:pt idx="2">
                  <c:v>366.9</c:v>
                </c:pt>
                <c:pt idx="3">
                  <c:v>128.39999999999998</c:v>
                </c:pt>
                <c:pt idx="4">
                  <c:v>170.39999999999998</c:v>
                </c:pt>
                <c:pt idx="5">
                  <c:v>153.60000000000002</c:v>
                </c:pt>
                <c:pt idx="6">
                  <c:v>222.60000000000002</c:v>
                </c:pt>
                <c:pt idx="7">
                  <c:v>234.29999999999998</c:v>
                </c:pt>
                <c:pt idx="8">
                  <c:v>300</c:v>
                </c:pt>
                <c:pt idx="9">
                  <c:v>288.89999999999998</c:v>
                </c:pt>
                <c:pt idx="10">
                  <c:v>510.59999999999997</c:v>
                </c:pt>
                <c:pt idx="11">
                  <c:v>320.10000000000002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BF-6C43-B945-E034F8544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727215"/>
        <c:axId val="610352911"/>
      </c:scatterChart>
      <c:valAx>
        <c:axId val="606727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Marketing investment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10352911"/>
        <c:crosses val="autoZero"/>
        <c:crossBetween val="midCat"/>
      </c:valAx>
      <c:valAx>
        <c:axId val="6103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/>
                  <a:t>Sales</a:t>
                </a:r>
                <a:r>
                  <a:rPr lang="en-US" sz="1500" baseline="0" dirty="0"/>
                  <a:t> </a:t>
                </a:r>
                <a:r>
                  <a:rPr lang="en-US" sz="1500" dirty="0"/>
                  <a:t>revenue (</a:t>
                </a:r>
                <a:r>
                  <a:rPr lang="en-US" sz="1500" dirty="0" err="1"/>
                  <a:t>kEur</a:t>
                </a:r>
                <a:r>
                  <a:rPr lang="en-US" sz="15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067272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5"/>
            <c:backward val="5"/>
            <c:dispRSqr val="0"/>
            <c:dispEq val="1"/>
            <c:trendlineLbl>
              <c:layout>
                <c:manualLayout>
                  <c:x val="-0.48037396298755175"/>
                  <c:y val="-2.27027271010282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</c:trendlineLbl>
          </c:trendline>
          <c:xVal>
            <c:numRef>
              <c:f>Sheet1!$A$2:$A$13</c:f>
              <c:numCache>
                <c:formatCode>General</c:formatCode>
                <c:ptCount val="12"/>
                <c:pt idx="0">
                  <c:v>22.4</c:v>
                </c:pt>
                <c:pt idx="1">
                  <c:v>25.8</c:v>
                </c:pt>
                <c:pt idx="2">
                  <c:v>46.9</c:v>
                </c:pt>
                <c:pt idx="3">
                  <c:v>37</c:v>
                </c:pt>
                <c:pt idx="4">
                  <c:v>43.7</c:v>
                </c:pt>
                <c:pt idx="5">
                  <c:v>47.3</c:v>
                </c:pt>
                <c:pt idx="6">
                  <c:v>49</c:v>
                </c:pt>
                <c:pt idx="7">
                  <c:v>50.3</c:v>
                </c:pt>
                <c:pt idx="8">
                  <c:v>50.5</c:v>
                </c:pt>
                <c:pt idx="9">
                  <c:v>51.8</c:v>
                </c:pt>
                <c:pt idx="10">
                  <c:v>54.6</c:v>
                </c:pt>
                <c:pt idx="11">
                  <c:v>60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75.300000000000011</c:v>
                </c:pt>
                <c:pt idx="1">
                  <c:v>90.300000000000011</c:v>
                </c:pt>
                <c:pt idx="2">
                  <c:v>366.9</c:v>
                </c:pt>
                <c:pt idx="3">
                  <c:v>128.39999999999998</c:v>
                </c:pt>
                <c:pt idx="4">
                  <c:v>170.39999999999998</c:v>
                </c:pt>
                <c:pt idx="5">
                  <c:v>153.60000000000002</c:v>
                </c:pt>
                <c:pt idx="6">
                  <c:v>222.60000000000002</c:v>
                </c:pt>
                <c:pt idx="7">
                  <c:v>234.29999999999998</c:v>
                </c:pt>
                <c:pt idx="8">
                  <c:v>300</c:v>
                </c:pt>
                <c:pt idx="9">
                  <c:v>288.89999999999998</c:v>
                </c:pt>
                <c:pt idx="10">
                  <c:v>510.59999999999997</c:v>
                </c:pt>
                <c:pt idx="11">
                  <c:v>320.10000000000002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BF-6C43-B945-E034F8544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727215"/>
        <c:axId val="610352911"/>
      </c:scatterChart>
      <c:valAx>
        <c:axId val="606727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Marketing investment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10352911"/>
        <c:crosses val="autoZero"/>
        <c:crossBetween val="midCat"/>
      </c:valAx>
      <c:valAx>
        <c:axId val="6103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Sakes revenue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067272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5"/>
            <c:backward val="5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</c:trendlineLbl>
          </c:trendline>
          <c:xVal>
            <c:numRef>
              <c:f>Sheet1!$A$2:$A$13</c:f>
              <c:numCache>
                <c:formatCode>General</c:formatCode>
                <c:ptCount val="12"/>
                <c:pt idx="0">
                  <c:v>22.4</c:v>
                </c:pt>
                <c:pt idx="1">
                  <c:v>25.8</c:v>
                </c:pt>
                <c:pt idx="2">
                  <c:v>46.9</c:v>
                </c:pt>
                <c:pt idx="3">
                  <c:v>37</c:v>
                </c:pt>
                <c:pt idx="4">
                  <c:v>43.7</c:v>
                </c:pt>
                <c:pt idx="5">
                  <c:v>47.3</c:v>
                </c:pt>
                <c:pt idx="6">
                  <c:v>49</c:v>
                </c:pt>
                <c:pt idx="7">
                  <c:v>50.3</c:v>
                </c:pt>
                <c:pt idx="8">
                  <c:v>50.5</c:v>
                </c:pt>
                <c:pt idx="9">
                  <c:v>51.8</c:v>
                </c:pt>
                <c:pt idx="10">
                  <c:v>54.6</c:v>
                </c:pt>
                <c:pt idx="11">
                  <c:v>60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75.300000000000011</c:v>
                </c:pt>
                <c:pt idx="1">
                  <c:v>90.300000000000011</c:v>
                </c:pt>
                <c:pt idx="2">
                  <c:v>366.9</c:v>
                </c:pt>
                <c:pt idx="3">
                  <c:v>128.39999999999998</c:v>
                </c:pt>
                <c:pt idx="4">
                  <c:v>170.39999999999998</c:v>
                </c:pt>
                <c:pt idx="5">
                  <c:v>153.60000000000002</c:v>
                </c:pt>
                <c:pt idx="6">
                  <c:v>222.60000000000002</c:v>
                </c:pt>
                <c:pt idx="7">
                  <c:v>234.29999999999998</c:v>
                </c:pt>
                <c:pt idx="8">
                  <c:v>300</c:v>
                </c:pt>
                <c:pt idx="9">
                  <c:v>288.89999999999998</c:v>
                </c:pt>
                <c:pt idx="10">
                  <c:v>510.59999999999997</c:v>
                </c:pt>
                <c:pt idx="11">
                  <c:v>320.10000000000002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BF-6C43-B945-E034F8544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727215"/>
        <c:axId val="610352911"/>
      </c:scatterChart>
      <c:valAx>
        <c:axId val="606727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Marketing investment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10352911"/>
        <c:crosses val="autoZero"/>
        <c:crossBetween val="midCat"/>
      </c:valAx>
      <c:valAx>
        <c:axId val="6103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Sakes revenue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067272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5"/>
            <c:backward val="5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</c:trendlineLbl>
          </c:trendline>
          <c:xVal>
            <c:numRef>
              <c:f>Sheet1!$A$2:$A$13</c:f>
              <c:numCache>
                <c:formatCode>General</c:formatCode>
                <c:ptCount val="12"/>
                <c:pt idx="0">
                  <c:v>22.4</c:v>
                </c:pt>
                <c:pt idx="1">
                  <c:v>25.8</c:v>
                </c:pt>
                <c:pt idx="2">
                  <c:v>46.9</c:v>
                </c:pt>
                <c:pt idx="3">
                  <c:v>37</c:v>
                </c:pt>
                <c:pt idx="4">
                  <c:v>43.7</c:v>
                </c:pt>
                <c:pt idx="5">
                  <c:v>47.3</c:v>
                </c:pt>
                <c:pt idx="6">
                  <c:v>49</c:v>
                </c:pt>
                <c:pt idx="7">
                  <c:v>50.3</c:v>
                </c:pt>
                <c:pt idx="8">
                  <c:v>50.5</c:v>
                </c:pt>
                <c:pt idx="9">
                  <c:v>51.8</c:v>
                </c:pt>
                <c:pt idx="10">
                  <c:v>54.6</c:v>
                </c:pt>
                <c:pt idx="11">
                  <c:v>60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75.300000000000011</c:v>
                </c:pt>
                <c:pt idx="1">
                  <c:v>90.300000000000011</c:v>
                </c:pt>
                <c:pt idx="2">
                  <c:v>366.9</c:v>
                </c:pt>
                <c:pt idx="3">
                  <c:v>128.39999999999998</c:v>
                </c:pt>
                <c:pt idx="4">
                  <c:v>170.39999999999998</c:v>
                </c:pt>
                <c:pt idx="5">
                  <c:v>153.60000000000002</c:v>
                </c:pt>
                <c:pt idx="6">
                  <c:v>222.60000000000002</c:v>
                </c:pt>
                <c:pt idx="7">
                  <c:v>234.29999999999998</c:v>
                </c:pt>
                <c:pt idx="8">
                  <c:v>300</c:v>
                </c:pt>
                <c:pt idx="9">
                  <c:v>288.89999999999998</c:v>
                </c:pt>
                <c:pt idx="10">
                  <c:v>510.59999999999997</c:v>
                </c:pt>
                <c:pt idx="11">
                  <c:v>320.10000000000002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BF-6C43-B945-E034F8544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727215"/>
        <c:axId val="610352911"/>
      </c:scatterChart>
      <c:valAx>
        <c:axId val="606727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Marketing investment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10352911"/>
        <c:crosses val="autoZero"/>
        <c:crossBetween val="midCat"/>
      </c:valAx>
      <c:valAx>
        <c:axId val="6103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Sakes revenue (kEur)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6067272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F570C-79E2-DE4B-B723-A2058077BE6D}" type="doc">
      <dgm:prSet loTypeId="urn:microsoft.com/office/officeart/2005/8/layout/funnel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2618CFF-E25A-C843-A62A-89FBEBA293DD}">
      <dgm:prSet phldrT="[Text]"/>
      <dgm:spPr/>
      <dgm:t>
        <a:bodyPr/>
        <a:lstStyle/>
        <a:p>
          <a:r>
            <a:rPr lang="en-US" dirty="0"/>
            <a:t>Online advertising</a:t>
          </a:r>
        </a:p>
      </dgm:t>
    </dgm:pt>
    <dgm:pt modelId="{7EBFE19D-C934-974C-B9C9-ED28F5A978FF}" type="parTrans" cxnId="{E9D960BD-8FD2-8A48-9E1F-13E5F8B5B3B5}">
      <dgm:prSet/>
      <dgm:spPr/>
      <dgm:t>
        <a:bodyPr/>
        <a:lstStyle/>
        <a:p>
          <a:endParaRPr lang="en-US"/>
        </a:p>
      </dgm:t>
    </dgm:pt>
    <dgm:pt modelId="{DA6683D3-955A-6848-8D30-32ADDFC20394}" type="sibTrans" cxnId="{E9D960BD-8FD2-8A48-9E1F-13E5F8B5B3B5}">
      <dgm:prSet/>
      <dgm:spPr/>
      <dgm:t>
        <a:bodyPr/>
        <a:lstStyle/>
        <a:p>
          <a:endParaRPr lang="en-US"/>
        </a:p>
      </dgm:t>
    </dgm:pt>
    <dgm:pt modelId="{42ACBA38-991A-F747-9E51-22C1F7E019A9}">
      <dgm:prSet phldrT="[Text]"/>
      <dgm:spPr/>
      <dgm:t>
        <a:bodyPr/>
        <a:lstStyle/>
        <a:p>
          <a:r>
            <a:rPr lang="en-US" dirty="0"/>
            <a:t>Endorsement deals</a:t>
          </a:r>
        </a:p>
      </dgm:t>
    </dgm:pt>
    <dgm:pt modelId="{AEE89513-42B4-FC48-A414-DAD9FABA11D1}" type="parTrans" cxnId="{4D5F11FF-34C2-4941-9FC5-74341C67DF32}">
      <dgm:prSet/>
      <dgm:spPr/>
      <dgm:t>
        <a:bodyPr/>
        <a:lstStyle/>
        <a:p>
          <a:endParaRPr lang="en-US"/>
        </a:p>
      </dgm:t>
    </dgm:pt>
    <dgm:pt modelId="{B5C40B3B-5C0C-CB49-B34F-DE0FC8F8CA49}" type="sibTrans" cxnId="{4D5F11FF-34C2-4941-9FC5-74341C67DF32}">
      <dgm:prSet/>
      <dgm:spPr/>
      <dgm:t>
        <a:bodyPr/>
        <a:lstStyle/>
        <a:p>
          <a:endParaRPr lang="en-US"/>
        </a:p>
      </dgm:t>
    </dgm:pt>
    <dgm:pt modelId="{67E02612-7F82-0447-91CF-5524E83310F1}">
      <dgm:prSet phldrT="[Text]"/>
      <dgm:spPr/>
      <dgm:t>
        <a:bodyPr/>
        <a:lstStyle/>
        <a:p>
          <a:r>
            <a:rPr lang="en-US" dirty="0"/>
            <a:t>Price promotions</a:t>
          </a:r>
        </a:p>
      </dgm:t>
    </dgm:pt>
    <dgm:pt modelId="{FB28054B-E0B9-5F48-883D-4FA87866374C}" type="parTrans" cxnId="{330DC956-8D47-3248-9BFD-F8C8E099CFEC}">
      <dgm:prSet/>
      <dgm:spPr/>
      <dgm:t>
        <a:bodyPr/>
        <a:lstStyle/>
        <a:p>
          <a:endParaRPr lang="en-US"/>
        </a:p>
      </dgm:t>
    </dgm:pt>
    <dgm:pt modelId="{998CBB0F-9BD8-9744-83CC-4B4049ECA3CC}" type="sibTrans" cxnId="{330DC956-8D47-3248-9BFD-F8C8E099CFEC}">
      <dgm:prSet/>
      <dgm:spPr/>
      <dgm:t>
        <a:bodyPr/>
        <a:lstStyle/>
        <a:p>
          <a:endParaRPr lang="en-US"/>
        </a:p>
      </dgm:t>
    </dgm:pt>
    <dgm:pt modelId="{39A78DDA-5C6F-9B43-8967-751EDCD46F2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0D96892-69B9-0244-9E97-A6A9263D5434}" type="sibTrans" cxnId="{260AF68F-25CF-464E-A2DE-FB8482384F14}">
      <dgm:prSet/>
      <dgm:spPr/>
      <dgm:t>
        <a:bodyPr/>
        <a:lstStyle/>
        <a:p>
          <a:endParaRPr lang="en-US"/>
        </a:p>
      </dgm:t>
    </dgm:pt>
    <dgm:pt modelId="{9747F6E8-0A31-DB46-81C1-9F7F9A5315A0}" type="parTrans" cxnId="{260AF68F-25CF-464E-A2DE-FB8482384F14}">
      <dgm:prSet/>
      <dgm:spPr/>
      <dgm:t>
        <a:bodyPr/>
        <a:lstStyle/>
        <a:p>
          <a:endParaRPr lang="en-US"/>
        </a:p>
      </dgm:t>
    </dgm:pt>
    <dgm:pt modelId="{2BDD23DE-1480-5849-8318-4E1FA545E2EC}" type="pres">
      <dgm:prSet presAssocID="{D5FF570C-79E2-DE4B-B723-A2058077BE6D}" presName="Name0" presStyleCnt="0">
        <dgm:presLayoutVars>
          <dgm:chMax val="4"/>
          <dgm:resizeHandles val="exact"/>
        </dgm:presLayoutVars>
      </dgm:prSet>
      <dgm:spPr/>
    </dgm:pt>
    <dgm:pt modelId="{1DFF558D-A637-8D41-B216-F6FF31827B78}" type="pres">
      <dgm:prSet presAssocID="{D5FF570C-79E2-DE4B-B723-A2058077BE6D}" presName="ellipse" presStyleLbl="trBgShp" presStyleIdx="0" presStyleCnt="1"/>
      <dgm:spPr>
        <a:solidFill>
          <a:schemeClr val="accent6">
            <a:lumMod val="95000"/>
            <a:alpha val="40000"/>
          </a:schemeClr>
        </a:solidFill>
      </dgm:spPr>
    </dgm:pt>
    <dgm:pt modelId="{35E7B020-3C1D-2C4B-A841-C27DFAAD2A96}" type="pres">
      <dgm:prSet presAssocID="{D5FF570C-79E2-DE4B-B723-A2058077BE6D}" presName="arrow1" presStyleLbl="fgShp" presStyleIdx="0" presStyleCnt="1" custLinFactNeighborX="807" custLinFactNeighborY="38105"/>
      <dgm:spPr>
        <a:solidFill>
          <a:schemeClr val="tx2"/>
        </a:solidFill>
      </dgm:spPr>
    </dgm:pt>
    <dgm:pt modelId="{393C5CA3-5D03-4D4F-BE2D-7D07C8F3F347}" type="pres">
      <dgm:prSet presAssocID="{D5FF570C-79E2-DE4B-B723-A2058077BE6D}" presName="rectangle" presStyleLbl="revTx" presStyleIdx="0" presStyleCnt="1">
        <dgm:presLayoutVars>
          <dgm:bulletEnabled val="1"/>
        </dgm:presLayoutVars>
      </dgm:prSet>
      <dgm:spPr/>
    </dgm:pt>
    <dgm:pt modelId="{AD2AC0C6-D0B4-F044-8DF6-537F8616AA08}" type="pres">
      <dgm:prSet presAssocID="{42ACBA38-991A-F747-9E51-22C1F7E019A9}" presName="item1" presStyleLbl="node1" presStyleIdx="0" presStyleCnt="3">
        <dgm:presLayoutVars>
          <dgm:bulletEnabled val="1"/>
        </dgm:presLayoutVars>
      </dgm:prSet>
      <dgm:spPr/>
    </dgm:pt>
    <dgm:pt modelId="{3FE4B3E4-579F-9841-BF4A-89BDAF051F81}" type="pres">
      <dgm:prSet presAssocID="{67E02612-7F82-0447-91CF-5524E83310F1}" presName="item2" presStyleLbl="node1" presStyleIdx="1" presStyleCnt="3">
        <dgm:presLayoutVars>
          <dgm:bulletEnabled val="1"/>
        </dgm:presLayoutVars>
      </dgm:prSet>
      <dgm:spPr/>
    </dgm:pt>
    <dgm:pt modelId="{06F648B6-0F6D-A649-91E3-20E511D9F159}" type="pres">
      <dgm:prSet presAssocID="{39A78DDA-5C6F-9B43-8967-751EDCD46F2A}" presName="item3" presStyleLbl="node1" presStyleIdx="2" presStyleCnt="3">
        <dgm:presLayoutVars>
          <dgm:bulletEnabled val="1"/>
        </dgm:presLayoutVars>
      </dgm:prSet>
      <dgm:spPr/>
    </dgm:pt>
    <dgm:pt modelId="{DE446EFC-3042-4640-912E-FDBBFDEA32E7}" type="pres">
      <dgm:prSet presAssocID="{D5FF570C-79E2-DE4B-B723-A2058077BE6D}" presName="funnel" presStyleLbl="trAlignAcc1" presStyleIdx="0" presStyleCnt="1"/>
      <dgm:spPr>
        <a:solidFill>
          <a:schemeClr val="accent6">
            <a:lumMod val="85000"/>
            <a:alpha val="40000"/>
          </a:schemeClr>
        </a:solidFill>
        <a:ln>
          <a:solidFill>
            <a:schemeClr val="tx1"/>
          </a:solidFill>
        </a:ln>
      </dgm:spPr>
    </dgm:pt>
  </dgm:ptLst>
  <dgm:cxnLst>
    <dgm:cxn modelId="{EC801E02-378F-1548-987B-4DB949589C8A}" type="presOf" srcId="{39A78DDA-5C6F-9B43-8967-751EDCD46F2A}" destId="{393C5CA3-5D03-4D4F-BE2D-7D07C8F3F347}" srcOrd="0" destOrd="0" presId="urn:microsoft.com/office/officeart/2005/8/layout/funnel1"/>
    <dgm:cxn modelId="{330DC956-8D47-3248-9BFD-F8C8E099CFEC}" srcId="{D5FF570C-79E2-DE4B-B723-A2058077BE6D}" destId="{67E02612-7F82-0447-91CF-5524E83310F1}" srcOrd="2" destOrd="0" parTransId="{FB28054B-E0B9-5F48-883D-4FA87866374C}" sibTransId="{998CBB0F-9BD8-9744-83CC-4B4049ECA3CC}"/>
    <dgm:cxn modelId="{7D391377-060F-E449-95FB-C0713E4B20F9}" type="presOf" srcId="{D5FF570C-79E2-DE4B-B723-A2058077BE6D}" destId="{2BDD23DE-1480-5849-8318-4E1FA545E2EC}" srcOrd="0" destOrd="0" presId="urn:microsoft.com/office/officeart/2005/8/layout/funnel1"/>
    <dgm:cxn modelId="{260AF68F-25CF-464E-A2DE-FB8482384F14}" srcId="{D5FF570C-79E2-DE4B-B723-A2058077BE6D}" destId="{39A78DDA-5C6F-9B43-8967-751EDCD46F2A}" srcOrd="3" destOrd="0" parTransId="{9747F6E8-0A31-DB46-81C1-9F7F9A5315A0}" sibTransId="{90D96892-69B9-0244-9E97-A6A9263D5434}"/>
    <dgm:cxn modelId="{5BB64BAB-3E76-5646-9C11-22914D9E67BD}" type="presOf" srcId="{67E02612-7F82-0447-91CF-5524E83310F1}" destId="{AD2AC0C6-D0B4-F044-8DF6-537F8616AA08}" srcOrd="0" destOrd="0" presId="urn:microsoft.com/office/officeart/2005/8/layout/funnel1"/>
    <dgm:cxn modelId="{CA20F7B1-3AF8-714E-9499-B2C3A6D9E587}" type="presOf" srcId="{42ACBA38-991A-F747-9E51-22C1F7E019A9}" destId="{3FE4B3E4-579F-9841-BF4A-89BDAF051F81}" srcOrd="0" destOrd="0" presId="urn:microsoft.com/office/officeart/2005/8/layout/funnel1"/>
    <dgm:cxn modelId="{E9D960BD-8FD2-8A48-9E1F-13E5F8B5B3B5}" srcId="{D5FF570C-79E2-DE4B-B723-A2058077BE6D}" destId="{B2618CFF-E25A-C843-A62A-89FBEBA293DD}" srcOrd="0" destOrd="0" parTransId="{7EBFE19D-C934-974C-B9C9-ED28F5A978FF}" sibTransId="{DA6683D3-955A-6848-8D30-32ADDFC20394}"/>
    <dgm:cxn modelId="{EA08F5CA-A07D-3348-B56B-BCBCF9CDE55F}" type="presOf" srcId="{B2618CFF-E25A-C843-A62A-89FBEBA293DD}" destId="{06F648B6-0F6D-A649-91E3-20E511D9F159}" srcOrd="0" destOrd="0" presId="urn:microsoft.com/office/officeart/2005/8/layout/funnel1"/>
    <dgm:cxn modelId="{4D5F11FF-34C2-4941-9FC5-74341C67DF32}" srcId="{D5FF570C-79E2-DE4B-B723-A2058077BE6D}" destId="{42ACBA38-991A-F747-9E51-22C1F7E019A9}" srcOrd="1" destOrd="0" parTransId="{AEE89513-42B4-FC48-A414-DAD9FABA11D1}" sibTransId="{B5C40B3B-5C0C-CB49-B34F-DE0FC8F8CA49}"/>
    <dgm:cxn modelId="{91E159C8-5A88-C14C-9A8C-BCDA9CE1407A}" type="presParOf" srcId="{2BDD23DE-1480-5849-8318-4E1FA545E2EC}" destId="{1DFF558D-A637-8D41-B216-F6FF31827B78}" srcOrd="0" destOrd="0" presId="urn:microsoft.com/office/officeart/2005/8/layout/funnel1"/>
    <dgm:cxn modelId="{224B5785-AD3E-654F-885B-CAFDA32840DA}" type="presParOf" srcId="{2BDD23DE-1480-5849-8318-4E1FA545E2EC}" destId="{35E7B020-3C1D-2C4B-A841-C27DFAAD2A96}" srcOrd="1" destOrd="0" presId="urn:microsoft.com/office/officeart/2005/8/layout/funnel1"/>
    <dgm:cxn modelId="{9651D8B7-D752-3542-8A48-7F98B8EBABFC}" type="presParOf" srcId="{2BDD23DE-1480-5849-8318-4E1FA545E2EC}" destId="{393C5CA3-5D03-4D4F-BE2D-7D07C8F3F347}" srcOrd="2" destOrd="0" presId="urn:microsoft.com/office/officeart/2005/8/layout/funnel1"/>
    <dgm:cxn modelId="{4B75D5E3-98B6-6947-97E0-37B3E8D9779B}" type="presParOf" srcId="{2BDD23DE-1480-5849-8318-4E1FA545E2EC}" destId="{AD2AC0C6-D0B4-F044-8DF6-537F8616AA08}" srcOrd="3" destOrd="0" presId="urn:microsoft.com/office/officeart/2005/8/layout/funnel1"/>
    <dgm:cxn modelId="{BCCCEDAA-6C48-0943-8038-98801ED3DD5F}" type="presParOf" srcId="{2BDD23DE-1480-5849-8318-4E1FA545E2EC}" destId="{3FE4B3E4-579F-9841-BF4A-89BDAF051F81}" srcOrd="4" destOrd="0" presId="urn:microsoft.com/office/officeart/2005/8/layout/funnel1"/>
    <dgm:cxn modelId="{10829A80-579F-9E41-B1B4-ED7AE89EA9DC}" type="presParOf" srcId="{2BDD23DE-1480-5849-8318-4E1FA545E2EC}" destId="{06F648B6-0F6D-A649-91E3-20E511D9F159}" srcOrd="5" destOrd="0" presId="urn:microsoft.com/office/officeart/2005/8/layout/funnel1"/>
    <dgm:cxn modelId="{E7CBCF5F-1CAA-934B-BC89-AE8D9696AC25}" type="presParOf" srcId="{2BDD23DE-1480-5849-8318-4E1FA545E2EC}" destId="{DE446EFC-3042-4640-912E-FDBBFDEA32E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558D-A637-8D41-B216-F6FF31827B78}">
      <dsp:nvSpPr>
        <dsp:cNvPr id="0" name=""/>
        <dsp:cNvSpPr/>
      </dsp:nvSpPr>
      <dsp:spPr>
        <a:xfrm>
          <a:off x="1924574" y="202168"/>
          <a:ext cx="4012264" cy="1393406"/>
        </a:xfrm>
        <a:prstGeom prst="ellipse">
          <a:avLst/>
        </a:prstGeom>
        <a:solidFill>
          <a:schemeClr val="accent6">
            <a:lumMod val="9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7B020-3C1D-2C4B-A841-C27DFAAD2A96}">
      <dsp:nvSpPr>
        <dsp:cNvPr id="0" name=""/>
        <dsp:cNvSpPr/>
      </dsp:nvSpPr>
      <dsp:spPr>
        <a:xfrm>
          <a:off x="3554416" y="3803775"/>
          <a:ext cx="777570" cy="497645"/>
        </a:xfrm>
        <a:prstGeom prst="downArrow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C5CA3-5D03-4D4F-BE2D-7D07C8F3F347}">
      <dsp:nvSpPr>
        <dsp:cNvPr id="0" name=""/>
        <dsp:cNvSpPr/>
      </dsp:nvSpPr>
      <dsp:spPr>
        <a:xfrm>
          <a:off x="2070757" y="4012264"/>
          <a:ext cx="3732339" cy="9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chemeClr val="bg1"/>
            </a:solidFill>
          </a:endParaRPr>
        </a:p>
      </dsp:txBody>
      <dsp:txXfrm>
        <a:off x="2070757" y="4012264"/>
        <a:ext cx="3732339" cy="933084"/>
      </dsp:txXfrm>
    </dsp:sp>
    <dsp:sp modelId="{AD2AC0C6-D0B4-F044-8DF6-537F8616AA08}">
      <dsp:nvSpPr>
        <dsp:cNvPr id="0" name=""/>
        <dsp:cNvSpPr/>
      </dsp:nvSpPr>
      <dsp:spPr>
        <a:xfrm>
          <a:off x="3383296" y="1703190"/>
          <a:ext cx="1399627" cy="13996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Price promotions</a:t>
          </a:r>
        </a:p>
      </dsp:txBody>
      <dsp:txXfrm>
        <a:off x="3588267" y="1908161"/>
        <a:ext cx="989685" cy="989685"/>
      </dsp:txXfrm>
    </dsp:sp>
    <dsp:sp modelId="{3FE4B3E4-579F-9841-BF4A-89BDAF051F81}">
      <dsp:nvSpPr>
        <dsp:cNvPr id="0" name=""/>
        <dsp:cNvSpPr/>
      </dsp:nvSpPr>
      <dsp:spPr>
        <a:xfrm>
          <a:off x="2381785" y="653159"/>
          <a:ext cx="1399627" cy="13996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Endorsement deals</a:t>
          </a:r>
        </a:p>
      </dsp:txBody>
      <dsp:txXfrm>
        <a:off x="2586756" y="858130"/>
        <a:ext cx="989685" cy="989685"/>
      </dsp:txXfrm>
    </dsp:sp>
    <dsp:sp modelId="{06F648B6-0F6D-A649-91E3-20E511D9F159}">
      <dsp:nvSpPr>
        <dsp:cNvPr id="0" name=""/>
        <dsp:cNvSpPr/>
      </dsp:nvSpPr>
      <dsp:spPr>
        <a:xfrm>
          <a:off x="3812515" y="314760"/>
          <a:ext cx="1399627" cy="13996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Online advertising</a:t>
          </a:r>
        </a:p>
      </dsp:txBody>
      <dsp:txXfrm>
        <a:off x="4017486" y="519731"/>
        <a:ext cx="989685" cy="989685"/>
      </dsp:txXfrm>
    </dsp:sp>
    <dsp:sp modelId="{DE446EFC-3042-4640-912E-FDBBFDEA32E7}">
      <dsp:nvSpPr>
        <dsp:cNvPr id="0" name=""/>
        <dsp:cNvSpPr/>
      </dsp:nvSpPr>
      <dsp:spPr>
        <a:xfrm>
          <a:off x="1759729" y="31102"/>
          <a:ext cx="4354395" cy="3483516"/>
        </a:xfrm>
        <a:prstGeom prst="funnel">
          <a:avLst/>
        </a:prstGeom>
        <a:solidFill>
          <a:schemeClr val="accent6">
            <a:lumMod val="85000"/>
            <a:alpha val="4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1pPr>
    <a:lvl2pPr marL="659308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2pPr>
    <a:lvl3pPr marL="1318616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3pPr>
    <a:lvl4pPr marL="1977926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4pPr>
    <a:lvl5pPr marL="2637234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5pPr>
    <a:lvl6pPr marL="3296541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6pPr>
    <a:lvl7pPr marL="3955851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7pPr>
    <a:lvl8pPr marL="4615159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8pPr>
    <a:lvl9pPr marL="5274467" algn="l" defTabSz="131861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7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1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5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4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5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5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63600" y="3276776"/>
            <a:ext cx="15897112" cy="1326733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3653" y="5144294"/>
            <a:ext cx="15997194" cy="100293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11932771" y="8432081"/>
            <a:ext cx="4928050" cy="58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30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1932771" y="9021007"/>
            <a:ext cx="4928050" cy="58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30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212291"/>
            <a:ext cx="3773646" cy="301366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2132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678" y="2919706"/>
            <a:ext cx="8300244" cy="58787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781" b="1" smtClean="0">
                <a:solidFill>
                  <a:srgbClr val="FFFFFF"/>
                </a:solidFill>
              </a:defRPr>
            </a:lvl1pPr>
            <a:lvl2pPr marL="1131616" indent="-514366">
              <a:buFont typeface="Arial" panose="020B0604020202020204" pitchFamily="34" charset="0"/>
              <a:buChar char="•"/>
              <a:defRPr sz="3781">
                <a:solidFill>
                  <a:srgbClr val="FFFFFF"/>
                </a:solidFill>
              </a:defRPr>
            </a:lvl2pPr>
            <a:lvl3pPr marL="1448808" indent="-317195">
              <a:buFont typeface="Arial" panose="020B0604020202020204" pitchFamily="34" charset="0"/>
              <a:buChar char="•"/>
              <a:defRPr sz="2880">
                <a:solidFill>
                  <a:srgbClr val="FFFFFF"/>
                </a:solidFill>
              </a:defRPr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9" y="266739"/>
            <a:ext cx="16994186" cy="2307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413087" y="2919690"/>
            <a:ext cx="8155782" cy="588212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601" b="1">
                <a:solidFill>
                  <a:srgbClr val="FFFFFF"/>
                </a:solidFill>
              </a:defRPr>
            </a:lvl1pPr>
            <a:lvl2pPr marL="1131616" indent="-514366">
              <a:buFont typeface="Arial" panose="020B0604020202020204" pitchFamily="34" charset="0"/>
              <a:buChar char="•"/>
              <a:defRPr sz="3781">
                <a:solidFill>
                  <a:srgbClr val="FFFFFF"/>
                </a:solidFill>
              </a:defRPr>
            </a:lvl2pPr>
            <a:lvl3pPr marL="1448808" indent="-317195">
              <a:buFont typeface="Arial" panose="020B0604020202020204" pitchFamily="34" charset="0"/>
              <a:buChar char="•"/>
              <a:defRPr sz="2880">
                <a:solidFill>
                  <a:srgbClr val="FFFFFF"/>
                </a:solidFill>
              </a:defRPr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90" userDrawn="1">
          <p15:clr>
            <a:srgbClr val="FBAE40"/>
          </p15:clr>
        </p15:guide>
        <p15:guide id="2" pos="5930" userDrawn="1">
          <p15:clr>
            <a:srgbClr val="FBAE40"/>
          </p15:clr>
        </p15:guide>
        <p15:guide id="3" orient="horz" pos="16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9" y="388765"/>
            <a:ext cx="16994186" cy="2014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4729" y="2748885"/>
            <a:ext cx="16994186" cy="615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00" userDrawn="1">
          <p15:clr>
            <a:srgbClr val="FBAE40"/>
          </p15:clr>
        </p15:guide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4676" y="2729348"/>
            <a:ext cx="10972028" cy="288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74676" y="5940445"/>
            <a:ext cx="10972028" cy="2960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12576239" y="2729370"/>
            <a:ext cx="5137086" cy="6225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24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9" y="386792"/>
            <a:ext cx="16335818" cy="2019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16558" y="3234152"/>
            <a:ext cx="3249336" cy="5247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3061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27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308085" y="1038384"/>
            <a:ext cx="10260806" cy="8308538"/>
          </a:xfrm>
          <a:prstGeom prst="rect">
            <a:avLst/>
          </a:prstGeom>
        </p:spPr>
        <p:txBody>
          <a:bodyPr/>
          <a:lstStyle>
            <a:lvl1pPr marL="0" marR="0" indent="0" algn="l" defTabSz="1234489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685" y="5232628"/>
            <a:ext cx="6030910" cy="3336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41" b="1" i="0" baseline="0">
                <a:solidFill>
                  <a:schemeClr val="tx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74678" y="789834"/>
            <a:ext cx="6030912" cy="3745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2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62" userDrawn="1">
          <p15:clr>
            <a:srgbClr val="FBAE40"/>
          </p15:clr>
        </p15:guide>
        <p15:guide id="2" pos="4604" userDrawn="1">
          <p15:clr>
            <a:srgbClr val="FBAE40"/>
          </p15:clr>
        </p15:guide>
        <p15:guide id="3" pos="110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9006" y="387306"/>
            <a:ext cx="16979856" cy="199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662" y="5069792"/>
            <a:ext cx="3078000" cy="3508347"/>
          </a:xfrm>
          <a:prstGeom prst="rect">
            <a:avLst/>
          </a:prstGeom>
        </p:spPr>
        <p:txBody>
          <a:bodyPr lIns="0" tIns="0" rIns="0" bIns="0"/>
          <a:lstStyle>
            <a:lvl1pPr marL="145812" indent="-145812" algn="l" defTabSz="926022" rtl="0" eaLnBrk="1" latinLnBrk="0" hangingPunct="1">
              <a:lnSpc>
                <a:spcPct val="100000"/>
              </a:lnSpc>
              <a:buFont typeface="Arial" charset="0"/>
              <a:buChar char="•"/>
              <a:defRPr sz="252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buNone/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419">
                <a:solidFill>
                  <a:schemeClr val="bg1"/>
                </a:solidFill>
              </a:defRPr>
            </a:lvl3pPr>
          </a:lstStyle>
          <a:p>
            <a:pPr marL="145812" lvl="0" indent="-145812" algn="l" defTabSz="926022" rtl="0" eaLnBrk="1" latinLnBrk="0" hangingPunct="1">
              <a:lnSpc>
                <a:spcPts val="175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6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2" marR="0" indent="-145812" algn="l" defTabSz="926022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0" indent="-231470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2" marR="0" lvl="0" indent="-145812" algn="l" defTabSz="926022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2" lvl="0" indent="-145812" algn="l" defTabSz="926022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93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8377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7351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68283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29281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3002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2" marR="0" indent="-145812" algn="l" defTabSz="926022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0" indent="-231470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2" marR="0" lvl="0" indent="-145812" algn="l" defTabSz="926022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2" lvl="0" indent="-145812" algn="l" defTabSz="926022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1990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2" marR="0" indent="-145812" algn="l" defTabSz="926022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0" indent="-231470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2" marR="0" lvl="0" indent="-145812" algn="l" defTabSz="926022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2" lvl="0" indent="-145812" algn="l" defTabSz="926022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95036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2" marR="0" indent="-145812" algn="l" defTabSz="926022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0" indent="-231470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2" marR="0" lvl="0" indent="-145812" algn="l" defTabSz="926022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2" lvl="0" indent="-145812" algn="l" defTabSz="926022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9" y="388445"/>
            <a:ext cx="16994186" cy="227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26350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77175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5200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1713600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5165862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22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8508" y="4941231"/>
            <a:ext cx="3078000" cy="3960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096758" y="4969202"/>
            <a:ext cx="3078000" cy="39320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577008" y="4969200"/>
            <a:ext cx="3078000" cy="39320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1038600" y="4969200"/>
            <a:ext cx="3078000" cy="39320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4490862" y="4969195"/>
            <a:ext cx="3078000" cy="39320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2899" y="0"/>
            <a:ext cx="18320898" cy="10288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16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7434737" y="7137803"/>
            <a:ext cx="3418578" cy="72881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3241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702" y="5830119"/>
            <a:ext cx="706616" cy="636053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068" y="5830119"/>
            <a:ext cx="706616" cy="636053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432" y="5830119"/>
            <a:ext cx="706616" cy="636053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798" y="5830119"/>
            <a:ext cx="706616" cy="636053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164" y="5830119"/>
            <a:ext cx="706616" cy="636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533" y="5829926"/>
            <a:ext cx="813886" cy="617369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2801" y="2729730"/>
            <a:ext cx="11991974" cy="26125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7201" b="1">
                <a:solidFill>
                  <a:srgbClr val="FFFFFF"/>
                </a:solidFill>
                <a:latin typeface="+mj-lt"/>
              </a:defRPr>
            </a:lvl1pPr>
            <a:lvl2pPr marL="617244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2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9144000" y="0"/>
            <a:ext cx="9144000" cy="102885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2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9144028" y="0"/>
            <a:ext cx="9144000" cy="10288613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2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9153434" y="5"/>
            <a:ext cx="9144000" cy="10288586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2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563149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28838" y="0"/>
            <a:ext cx="9159164" cy="10288588"/>
          </a:xfrm>
          <a:prstGeom prst="rect">
            <a:avLst/>
          </a:prstGeom>
        </p:spPr>
        <p:txBody>
          <a:bodyPr/>
          <a:lstStyle>
            <a:lvl1pPr marL="0" marR="0" indent="0" algn="l" defTabSz="1234489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321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617244" indent="0">
              <a:buNone/>
              <a:defRPr sz="3781"/>
            </a:lvl2pPr>
            <a:lvl3pPr marL="1234489" indent="0">
              <a:buNone/>
              <a:defRPr sz="3241"/>
            </a:lvl3pPr>
            <a:lvl4pPr marL="1851731" indent="0">
              <a:buNone/>
              <a:defRPr sz="2700"/>
            </a:lvl4pPr>
            <a:lvl5pPr marL="2468976" indent="0">
              <a:buNone/>
              <a:defRPr sz="2700"/>
            </a:lvl5pPr>
            <a:lvl6pPr marL="3086220" indent="0">
              <a:buNone/>
              <a:defRPr sz="2700"/>
            </a:lvl6pPr>
            <a:lvl7pPr marL="3703462" indent="0">
              <a:buNone/>
              <a:defRPr sz="2700"/>
            </a:lvl7pPr>
            <a:lvl8pPr marL="4320704" indent="0">
              <a:buNone/>
              <a:defRPr sz="2700"/>
            </a:lvl8pPr>
            <a:lvl9pPr marL="4937955" indent="0">
              <a:buNone/>
              <a:defRPr sz="27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6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9430360" y="0"/>
            <a:ext cx="8856000" cy="1028858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6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9445708" y="0"/>
            <a:ext cx="8856000" cy="1028858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6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9426804" y="5"/>
            <a:ext cx="8856000" cy="10288586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00FA-8541-DC40-A879-88C97A39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63DF6-80A0-A84C-A282-D0A3CAE9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237E-21CD-FC4E-B8B5-6B1725071E97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97DE-25E5-4041-A084-DE7F3A0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04C54-62C0-E04C-B513-F75F203A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99A0-7084-C74D-8C73-6ED5BB72D5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69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4709" y="388768"/>
            <a:ext cx="16985794" cy="1999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4709" y="2815205"/>
            <a:ext cx="16985794" cy="609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81" b="1" baseline="0">
                <a:solidFill>
                  <a:schemeClr val="tx1"/>
                </a:solidFill>
              </a:defRPr>
            </a:lvl1pPr>
            <a:lvl2pPr marL="1131616" indent="-488654">
              <a:buFont typeface="Arial" panose="020B0604020202020204" pitchFamily="34" charset="0"/>
              <a:buChar char="•"/>
              <a:defRPr sz="3781"/>
            </a:lvl2pPr>
            <a:lvl3pPr marL="1448808" indent="-317195">
              <a:buFont typeface="Arial" panose="020B0604020202020204" pitchFamily="34" charset="0"/>
              <a:buChar char="•"/>
              <a:defRPr sz="288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orient="horz" pos="61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4709" y="388765"/>
            <a:ext cx="16985794" cy="1999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4709" y="4381344"/>
            <a:ext cx="16985794" cy="451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81" b="1" baseline="0">
                <a:solidFill>
                  <a:schemeClr val="tx1"/>
                </a:solidFill>
              </a:defRPr>
            </a:lvl1pPr>
            <a:lvl2pPr marL="1131616" indent="-488654">
              <a:buFont typeface="Arial" panose="020B0604020202020204" pitchFamily="34" charset="0"/>
              <a:buChar char="•"/>
              <a:defRPr sz="3781"/>
            </a:lvl2pPr>
            <a:lvl3pPr marL="1448808" indent="-317195">
              <a:buFont typeface="Arial" panose="020B0604020202020204" pitchFamily="34" charset="0"/>
              <a:buChar char="•"/>
              <a:defRPr sz="288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4709" y="2732062"/>
            <a:ext cx="16985794" cy="12979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4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orient="horz" pos="61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5813" y="385799"/>
            <a:ext cx="16994186" cy="20329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4678" y="3027875"/>
            <a:ext cx="8300244" cy="5873331"/>
          </a:xfrm>
          <a:prstGeom prst="rect">
            <a:avLst/>
          </a:prstGeom>
        </p:spPr>
        <p:txBody>
          <a:bodyPr lIns="0" tIns="0" rIns="0" bIns="0"/>
          <a:lstStyle>
            <a:lvl1pPr marL="617244" marR="0" indent="-617244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781" b="1" baseline="0">
                <a:solidFill>
                  <a:schemeClr val="tx1"/>
                </a:solidFill>
              </a:defRPr>
            </a:lvl1pPr>
            <a:lvl2pPr marL="1131616" indent="-514366">
              <a:buFont typeface="Arial" panose="020B0604020202020204" pitchFamily="34" charset="0"/>
              <a:buChar char="•"/>
              <a:defRPr sz="3781"/>
            </a:lvl2pPr>
            <a:lvl3pPr marL="1448808" indent="-317195">
              <a:buFont typeface="Arial" panose="020B0604020202020204" pitchFamily="34" charset="0"/>
              <a:buChar char="•"/>
              <a:defRPr sz="288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413082" y="3027875"/>
            <a:ext cx="8157368" cy="5873331"/>
          </a:xfrm>
          <a:prstGeom prst="rect">
            <a:avLst/>
          </a:prstGeom>
        </p:spPr>
        <p:txBody>
          <a:bodyPr lIns="0" tIns="0" rIns="0" bIns="0"/>
          <a:lstStyle>
            <a:lvl1pPr marL="617244" marR="0" indent="-617244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781" b="1" baseline="0">
                <a:solidFill>
                  <a:schemeClr val="tx1"/>
                </a:solidFill>
              </a:defRPr>
            </a:lvl1pPr>
            <a:lvl2pPr marL="1131616" indent="-514366">
              <a:buFont typeface="Arial" panose="020B0604020202020204" pitchFamily="34" charset="0"/>
              <a:buChar char="•"/>
              <a:defRPr sz="3781"/>
            </a:lvl2pPr>
            <a:lvl3pPr marL="1448808" indent="-317195">
              <a:buFont typeface="Arial" panose="020B0604020202020204" pitchFamily="34" charset="0"/>
              <a:buChar char="•"/>
              <a:defRPr sz="288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139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pos="362" userDrawn="1">
          <p15:clr>
            <a:srgbClr val="FBAE40"/>
          </p15:clr>
        </p15:guide>
        <p15:guide id="9" orient="horz" pos="16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21633" y="0"/>
            <a:ext cx="8866414" cy="1028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21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617244" indent="0">
              <a:buNone/>
              <a:defRPr sz="3781"/>
            </a:lvl2pPr>
            <a:lvl3pPr marL="1234489" indent="0">
              <a:buNone/>
              <a:defRPr sz="3241"/>
            </a:lvl3pPr>
            <a:lvl4pPr marL="1851731" indent="0">
              <a:buNone/>
              <a:defRPr sz="2700"/>
            </a:lvl4pPr>
            <a:lvl5pPr marL="2468976" indent="0">
              <a:buNone/>
              <a:defRPr sz="2700"/>
            </a:lvl5pPr>
            <a:lvl6pPr marL="3086220" indent="0">
              <a:buNone/>
              <a:defRPr sz="2700"/>
            </a:lvl6pPr>
            <a:lvl7pPr marL="3703462" indent="0">
              <a:buNone/>
              <a:defRPr sz="2700"/>
            </a:lvl7pPr>
            <a:lvl8pPr marL="4320704" indent="0">
              <a:buNone/>
              <a:defRPr sz="2700"/>
            </a:lvl8pPr>
            <a:lvl9pPr marL="4937955" indent="0">
              <a:buNone/>
              <a:defRPr sz="27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729" y="3049377"/>
            <a:ext cx="8104442" cy="58518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781" b="1" smtClean="0"/>
            </a:lvl1pPr>
            <a:lvl2pPr marL="617244" indent="0">
              <a:buFontTx/>
              <a:buNone/>
              <a:defRPr sz="3781"/>
            </a:lvl2pPr>
            <a:lvl3pPr marL="1131616" indent="0">
              <a:buFontTx/>
              <a:buNone/>
              <a:defRPr sz="288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9" y="401492"/>
            <a:ext cx="8104442" cy="2083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21633" y="0"/>
            <a:ext cx="8866414" cy="10288588"/>
          </a:xfrm>
          <a:prstGeom prst="rect">
            <a:avLst/>
          </a:prstGeom>
        </p:spPr>
        <p:txBody>
          <a:bodyPr/>
          <a:lstStyle>
            <a:lvl1pPr marL="0" marR="0" indent="0" algn="l" defTabSz="1234489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321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617244" indent="0">
              <a:buNone/>
              <a:defRPr sz="3781"/>
            </a:lvl2pPr>
            <a:lvl3pPr marL="1234489" indent="0">
              <a:buNone/>
              <a:defRPr sz="3241"/>
            </a:lvl3pPr>
            <a:lvl4pPr marL="1851731" indent="0">
              <a:buNone/>
              <a:defRPr sz="2700"/>
            </a:lvl4pPr>
            <a:lvl5pPr marL="2468976" indent="0">
              <a:buNone/>
              <a:defRPr sz="2700"/>
            </a:lvl5pPr>
            <a:lvl6pPr marL="3086220" indent="0">
              <a:buNone/>
              <a:defRPr sz="2700"/>
            </a:lvl6pPr>
            <a:lvl7pPr marL="3703462" indent="0">
              <a:buNone/>
              <a:defRPr sz="2700"/>
            </a:lvl7pPr>
            <a:lvl8pPr marL="4320704" indent="0">
              <a:buNone/>
              <a:defRPr sz="2700"/>
            </a:lvl8pPr>
            <a:lvl9pPr marL="4937955" indent="0">
              <a:buNone/>
              <a:defRPr sz="27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6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32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511325" y="3519418"/>
            <a:ext cx="15338318" cy="270494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201" b="1" baseline="0">
                <a:solidFill>
                  <a:schemeClr val="bg1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678" y="5232627"/>
            <a:ext cx="6030912" cy="3290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41" b="1" i="0" baseline="0">
                <a:solidFill>
                  <a:schemeClr val="tx1"/>
                </a:solidFill>
                <a:latin typeface="arial" charset="0"/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678" y="802834"/>
            <a:ext cx="6030912" cy="3496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2"/>
                </a:solidFill>
              </a:defRPr>
            </a:lvl1pPr>
            <a:lvl2pPr marL="617244" indent="0">
              <a:buNone/>
              <a:defRPr sz="1890"/>
            </a:lvl2pPr>
            <a:lvl3pPr marL="1234489" indent="0">
              <a:buNone/>
              <a:defRPr sz="162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08058" y="927536"/>
            <a:ext cx="10260804" cy="759588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123448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81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44" indent="0">
              <a:buFontTx/>
              <a:buNone/>
              <a:defRPr sz="3781"/>
            </a:lvl2pPr>
            <a:lvl3pPr marL="1131616" indent="0">
              <a:buFontTx/>
              <a:buNone/>
              <a:defRPr sz="2880"/>
            </a:lvl3pPr>
            <a:lvl4pPr marL="1851731" indent="0">
              <a:buNone/>
              <a:defRPr sz="1350"/>
            </a:lvl4pPr>
            <a:lvl5pPr marL="2468976" indent="0">
              <a:buNone/>
              <a:defRPr sz="1350"/>
            </a:lvl5pPr>
            <a:lvl6pPr marL="3086220" indent="0">
              <a:buNone/>
              <a:defRPr sz="1350"/>
            </a:lvl6pPr>
            <a:lvl7pPr marL="3703462" indent="0">
              <a:buNone/>
              <a:defRPr sz="1350"/>
            </a:lvl7pPr>
            <a:lvl8pPr marL="4320704" indent="0">
              <a:buNone/>
              <a:defRPr sz="1350"/>
            </a:lvl8pPr>
            <a:lvl9pPr marL="4937955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62" userDrawn="1">
          <p15:clr>
            <a:srgbClr val="FBAE40"/>
          </p15:clr>
        </p15:guide>
        <p15:guide id="2" pos="4604" userDrawn="1">
          <p15:clr>
            <a:srgbClr val="FBAE40"/>
          </p15:clr>
        </p15:guide>
        <p15:guide id="3" pos="110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7" r:id="rId23"/>
  </p:sldLayoutIdLst>
  <p:hf sldNum="0" hdr="0" ftr="0" dt="0"/>
  <p:txStyles>
    <p:titleStyle>
      <a:lvl1pPr algn="l" defTabSz="1234489" rtl="0" eaLnBrk="1" latinLnBrk="0" hangingPunct="1">
        <a:lnSpc>
          <a:spcPct val="90000"/>
        </a:lnSpc>
        <a:spcBef>
          <a:spcPct val="0"/>
        </a:spcBef>
        <a:buNone/>
        <a:defRPr sz="594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25" indent="-308625" algn="l" defTabSz="1234489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3781" kern="1200">
          <a:solidFill>
            <a:schemeClr val="tx1"/>
          </a:solidFill>
          <a:latin typeface="+mn-lt"/>
          <a:ea typeface="+mn-ea"/>
          <a:cs typeface="+mn-cs"/>
        </a:defRPr>
      </a:lvl1pPr>
      <a:lvl2pPr marL="925867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3241" kern="1200">
          <a:solidFill>
            <a:schemeClr val="tx1"/>
          </a:solidFill>
          <a:latin typeface="+mn-lt"/>
          <a:ea typeface="+mn-ea"/>
          <a:cs typeface="+mn-cs"/>
        </a:defRPr>
      </a:lvl2pPr>
      <a:lvl3pPr marL="1543100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351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777593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394847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4012078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629327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5246569" indent="-308625" algn="l" defTabSz="1234489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1pPr>
      <a:lvl2pPr marL="617244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9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3pPr>
      <a:lvl4pPr marL="1851731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468976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086220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3703462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320704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4937955" algn="l" defTabSz="1234489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" userDrawn="1">
          <p15:clr>
            <a:srgbClr val="F26B43"/>
          </p15:clr>
        </p15:guide>
        <p15:guide id="3" orient="horz" pos="6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3E8D2-A30F-E049-8518-3CFBD28824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 err="1"/>
              <a:t>Modeling</a:t>
            </a:r>
            <a:r>
              <a:rPr lang="fi-FI" dirty="0"/>
              <a:t> Marketing Mix and Marketing </a:t>
            </a:r>
            <a:r>
              <a:rPr lang="fi-FI" dirty="0" err="1"/>
              <a:t>Communications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89DA-F802-8E4A-87DF-72EB03908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808260-D204-E240-B232-98CF66B80F5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D1FD5C-7080-8941-9771-A6C88C88E3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855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8A1DE-0A9F-0746-8BEE-00EEE45BBA0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CF456-45AD-B849-B4BE-EEB2959956D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388225"/>
            <a:ext cx="6519475" cy="6792081"/>
          </a:xfrm>
        </p:spPr>
        <p:txBody>
          <a:bodyPr anchor="t"/>
          <a:lstStyle/>
          <a:p>
            <a:r>
              <a:rPr lang="en-US" sz="3000" b="0" dirty="0"/>
              <a:t>The intercept (</a:t>
            </a:r>
            <a:r>
              <a:rPr lang="en-US" sz="3000" b="0" i="1" dirty="0"/>
              <a:t>b</a:t>
            </a:r>
            <a:r>
              <a:rPr lang="en-US" sz="3000" b="0" i="1" baseline="-25000" dirty="0"/>
              <a:t>0</a:t>
            </a:r>
            <a:r>
              <a:rPr lang="en-US" sz="3000" b="0" baseline="-25000" dirty="0"/>
              <a:t> </a:t>
            </a:r>
            <a:r>
              <a:rPr lang="en-US" sz="3000" b="0" dirty="0"/>
              <a:t>= </a:t>
            </a:r>
            <a:r>
              <a:rPr lang="en-US" sz="3000" b="0" dirty="0">
                <a:solidFill>
                  <a:srgbClr val="00965E"/>
                </a:solidFill>
              </a:rPr>
              <a:t>-148.52</a:t>
            </a:r>
            <a:r>
              <a:rPr lang="en-US" sz="3000" b="0" dirty="0"/>
              <a:t>) is useful if we want to calculate sales revenue for a specific investment amount: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If we spend € 30 000 on marketing, we can expect € 30 000 x </a:t>
            </a:r>
            <a:r>
              <a:rPr lang="en-US" sz="3000" b="0" dirty="0">
                <a:solidFill>
                  <a:srgbClr val="C00000"/>
                </a:solidFill>
              </a:rPr>
              <a:t>8.6014</a:t>
            </a:r>
            <a:r>
              <a:rPr lang="en-US" sz="3000" b="0" dirty="0"/>
              <a:t> </a:t>
            </a:r>
            <a:r>
              <a:rPr lang="en-US" sz="3000" b="0" dirty="0">
                <a:solidFill>
                  <a:srgbClr val="00965E"/>
                </a:solidFill>
              </a:rPr>
              <a:t>– 148.52 </a:t>
            </a:r>
            <a:r>
              <a:rPr lang="en-US" sz="3000" b="0" dirty="0"/>
              <a:t>≈ € 258 164 in revenue.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0" dirty="0"/>
          </a:p>
          <a:p>
            <a:endParaRPr lang="en-US" sz="30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7C8D-EC73-5A43-994B-DF9F20080460}"/>
              </a:ext>
            </a:extLst>
          </p:cNvPr>
          <p:cNvSpPr txBox="1"/>
          <p:nvPr/>
        </p:nvSpPr>
        <p:spPr>
          <a:xfrm>
            <a:off x="11663680" y="2600960"/>
            <a:ext cx="1847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47593B-7245-4747-B844-D52668CC3E08}"/>
              </a:ext>
            </a:extLst>
          </p:cNvPr>
          <p:cNvGraphicFramePr>
            <a:graphicFrameLocks/>
          </p:cNvGraphicFramePr>
          <p:nvPr/>
        </p:nvGraphicFramePr>
        <p:xfrm>
          <a:off x="7295320" y="2169134"/>
          <a:ext cx="10712504" cy="79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86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8A1DE-0A9F-0746-8BEE-00EEE45BBA0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CF456-45AD-B849-B4BE-EEB2959956D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1786069"/>
            <a:ext cx="6519475" cy="6792081"/>
          </a:xfrm>
        </p:spPr>
        <p:txBody>
          <a:bodyPr anchor="t"/>
          <a:lstStyle/>
          <a:p>
            <a:r>
              <a:rPr lang="en-US" sz="3000" b="0" dirty="0"/>
              <a:t>The intercept (</a:t>
            </a:r>
            <a:r>
              <a:rPr lang="en-US" sz="3000" b="0" i="1" dirty="0"/>
              <a:t>b</a:t>
            </a:r>
            <a:r>
              <a:rPr lang="en-US" sz="3000" b="0" i="1" baseline="-25000" dirty="0"/>
              <a:t>0</a:t>
            </a:r>
            <a:r>
              <a:rPr lang="en-US" sz="3000" b="0" baseline="-25000" dirty="0"/>
              <a:t> </a:t>
            </a:r>
            <a:r>
              <a:rPr lang="en-US" sz="3000" b="0" dirty="0"/>
              <a:t>= </a:t>
            </a:r>
            <a:r>
              <a:rPr lang="en-US" sz="3000" b="0" dirty="0">
                <a:solidFill>
                  <a:srgbClr val="00965E"/>
                </a:solidFill>
              </a:rPr>
              <a:t>-148.52</a:t>
            </a:r>
            <a:r>
              <a:rPr lang="en-US" sz="3000" b="0" dirty="0"/>
              <a:t>) is useful if we want to calculate sales revenue for a specific investment amount: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If we spend € 30 000 on marketing, we can expect € 30 000 x </a:t>
            </a:r>
            <a:r>
              <a:rPr lang="en-US" sz="3000" b="0" dirty="0">
                <a:solidFill>
                  <a:srgbClr val="C00000"/>
                </a:solidFill>
              </a:rPr>
              <a:t>8.6014</a:t>
            </a:r>
            <a:r>
              <a:rPr lang="en-US" sz="3000" b="0" dirty="0"/>
              <a:t> </a:t>
            </a:r>
            <a:r>
              <a:rPr lang="en-US" sz="3000" b="0" dirty="0">
                <a:solidFill>
                  <a:srgbClr val="00965E"/>
                </a:solidFill>
              </a:rPr>
              <a:t>– 148.52 </a:t>
            </a:r>
            <a:r>
              <a:rPr lang="en-US" sz="3000" b="0" dirty="0"/>
              <a:t>≈ € 258 164 in revenue.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0" dirty="0"/>
          </a:p>
          <a:p>
            <a:r>
              <a:rPr lang="en-US" sz="3000" b="0" dirty="0"/>
              <a:t>However, we should be careful when extrapolating beyond the scope of the data: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If we spend € 0 on marketing, our model suggests that we should expect - € 148.52k in sales revenue.</a:t>
            </a:r>
          </a:p>
          <a:p>
            <a:endParaRPr lang="en-US" sz="30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7C8D-EC73-5A43-994B-DF9F20080460}"/>
              </a:ext>
            </a:extLst>
          </p:cNvPr>
          <p:cNvSpPr txBox="1"/>
          <p:nvPr/>
        </p:nvSpPr>
        <p:spPr>
          <a:xfrm>
            <a:off x="11663680" y="2600960"/>
            <a:ext cx="1847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47593B-7245-4747-B844-D52668CC3E08}"/>
              </a:ext>
            </a:extLst>
          </p:cNvPr>
          <p:cNvGraphicFramePr>
            <a:graphicFrameLocks/>
          </p:cNvGraphicFramePr>
          <p:nvPr/>
        </p:nvGraphicFramePr>
        <p:xfrm>
          <a:off x="7295320" y="2169134"/>
          <a:ext cx="10712504" cy="79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151DD0A4-72C9-4B40-8C58-BEA84A751DBB}"/>
              </a:ext>
            </a:extLst>
          </p:cNvPr>
          <p:cNvSpPr/>
          <p:nvPr/>
        </p:nvSpPr>
        <p:spPr>
          <a:xfrm rot="5400000">
            <a:off x="13462275" y="-960838"/>
            <a:ext cx="664596" cy="5169877"/>
          </a:xfrm>
          <a:prstGeom prst="leftBrac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F0823B-2077-C44B-B245-2DF48C2AFCC5}"/>
              </a:ext>
            </a:extLst>
          </p:cNvPr>
          <p:cNvCxnSpPr/>
          <p:nvPr/>
        </p:nvCxnSpPr>
        <p:spPr>
          <a:xfrm flipV="1">
            <a:off x="11209634" y="2169134"/>
            <a:ext cx="0" cy="5919789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27E400-E7AC-6440-8789-927DB595997A}"/>
              </a:ext>
            </a:extLst>
          </p:cNvPr>
          <p:cNvCxnSpPr>
            <a:cxnSpLocks/>
          </p:cNvCxnSpPr>
          <p:nvPr/>
        </p:nvCxnSpPr>
        <p:spPr>
          <a:xfrm flipH="1" flipV="1">
            <a:off x="16379511" y="2169134"/>
            <a:ext cx="9351" cy="327037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A115EA-61A7-6B45-8F54-D11C4936F1AC}"/>
              </a:ext>
            </a:extLst>
          </p:cNvPr>
          <p:cNvSpPr txBox="1"/>
          <p:nvPr/>
        </p:nvSpPr>
        <p:spPr>
          <a:xfrm>
            <a:off x="12399800" y="587522"/>
            <a:ext cx="2789546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>
                <a:solidFill>
                  <a:schemeClr val="tx2"/>
                </a:solidFill>
              </a:rPr>
              <a:t>Scope of the data</a:t>
            </a:r>
          </a:p>
        </p:txBody>
      </p:sp>
    </p:spTree>
    <p:extLst>
      <p:ext uri="{BB962C8B-B14F-4D97-AF65-F5344CB8AC3E}">
        <p14:creationId xmlns:p14="http://schemas.microsoft.com/office/powerpoint/2010/main" val="378173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4FB93B-B85B-AC4E-8767-EF488E61C6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Multiple linear regression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99A42-FAF5-6743-83CB-F2EF02CA6706}"/>
              </a:ext>
            </a:extLst>
          </p:cNvPr>
          <p:cNvSpPr txBox="1"/>
          <p:nvPr/>
        </p:nvSpPr>
        <p:spPr>
          <a:xfrm>
            <a:off x="4501661" y="2512885"/>
            <a:ext cx="1735015" cy="829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65E"/>
                </a:solidFill>
              </a:rPr>
              <a:t>x</a:t>
            </a:r>
            <a:r>
              <a:rPr lang="en-FI" sz="3200" baseline="-25000" dirty="0">
                <a:solidFill>
                  <a:srgbClr val="00965E"/>
                </a:solidFill>
              </a:rPr>
              <a:t>1</a:t>
            </a:r>
          </a:p>
          <a:p>
            <a:endParaRPr lang="en-US" sz="3200" dirty="0">
              <a:solidFill>
                <a:srgbClr val="00965E"/>
              </a:solidFill>
            </a:endParaRPr>
          </a:p>
          <a:p>
            <a:r>
              <a:rPr lang="en-US" sz="3200" dirty="0">
                <a:solidFill>
                  <a:srgbClr val="00965E"/>
                </a:solidFill>
              </a:rPr>
              <a:t>x</a:t>
            </a:r>
            <a:r>
              <a:rPr lang="en-FI" sz="3200" baseline="-25000" dirty="0">
                <a:solidFill>
                  <a:srgbClr val="00965E"/>
                </a:solidFill>
              </a:rPr>
              <a:t>2</a:t>
            </a:r>
          </a:p>
          <a:p>
            <a:endParaRPr lang="en-US" sz="3200" dirty="0">
              <a:solidFill>
                <a:srgbClr val="00965E"/>
              </a:solidFill>
            </a:endParaRPr>
          </a:p>
          <a:p>
            <a:r>
              <a:rPr lang="en-US" sz="3200" dirty="0">
                <a:solidFill>
                  <a:srgbClr val="00965E"/>
                </a:solidFill>
              </a:rPr>
              <a:t>…</a:t>
            </a:r>
          </a:p>
          <a:p>
            <a:endParaRPr lang="en-US" sz="3200" dirty="0">
              <a:solidFill>
                <a:srgbClr val="00965E"/>
              </a:solidFill>
            </a:endParaRPr>
          </a:p>
          <a:p>
            <a:r>
              <a:rPr lang="en-US" sz="3200" dirty="0">
                <a:solidFill>
                  <a:srgbClr val="00965E"/>
                </a:solidFill>
              </a:rPr>
              <a:t>x</a:t>
            </a:r>
            <a:r>
              <a:rPr lang="en-FI" sz="3200" baseline="-25000" dirty="0">
                <a:solidFill>
                  <a:srgbClr val="00965E"/>
                </a:solidFill>
              </a:rPr>
              <a:t>k</a:t>
            </a:r>
          </a:p>
          <a:p>
            <a:endParaRPr lang="en-US" sz="3200" dirty="0"/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x</a:t>
            </a:r>
            <a:r>
              <a:rPr lang="en-FI" sz="3200" baseline="-25000" dirty="0">
                <a:solidFill>
                  <a:schemeClr val="accent2"/>
                </a:solidFill>
              </a:rPr>
              <a:t>k+1</a:t>
            </a: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…</a:t>
            </a:r>
          </a:p>
          <a:p>
            <a:endParaRPr lang="en-FI" sz="3200" baseline="-25000" dirty="0">
              <a:solidFill>
                <a:schemeClr val="accent2"/>
              </a:solidFill>
            </a:endParaRPr>
          </a:p>
          <a:p>
            <a:endParaRPr lang="en-FI" sz="3200" baseline="-250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x</a:t>
            </a:r>
            <a:r>
              <a:rPr lang="en-FI" sz="3200" baseline="-25000" dirty="0">
                <a:solidFill>
                  <a:schemeClr val="accent2"/>
                </a:solidFill>
              </a:rPr>
              <a:t>m</a:t>
            </a:r>
          </a:p>
          <a:p>
            <a:endParaRPr lang="en-FI" sz="3200" baseline="-25000" dirty="0"/>
          </a:p>
          <a:p>
            <a:endParaRPr lang="en-FI" sz="3200" baseline="-25000" dirty="0"/>
          </a:p>
          <a:p>
            <a:endParaRPr lang="en-FI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B023F-6D2C-FC45-A966-B4C0EC9F768D}"/>
              </a:ext>
            </a:extLst>
          </p:cNvPr>
          <p:cNvSpPr txBox="1"/>
          <p:nvPr/>
        </p:nvSpPr>
        <p:spPr>
          <a:xfrm>
            <a:off x="579570" y="3393990"/>
            <a:ext cx="3938954" cy="208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>
                <a:solidFill>
                  <a:srgbClr val="00965E"/>
                </a:solidFill>
              </a:rPr>
              <a:t>Marketing spend (€) or marketing activity as a result of spend (impressions, emails sent, etc.)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3D10E-6242-8241-BF9B-9580D9E9B110}"/>
              </a:ext>
            </a:extLst>
          </p:cNvPr>
          <p:cNvSpPr txBox="1"/>
          <p:nvPr/>
        </p:nvSpPr>
        <p:spPr>
          <a:xfrm>
            <a:off x="550262" y="6361681"/>
            <a:ext cx="3938954" cy="2886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>
                <a:solidFill>
                  <a:schemeClr val="accent2"/>
                </a:solidFill>
              </a:rPr>
              <a:t>Control variables: factors that influence sales and may be correlated with marketing spend/activity (weather, competitors’ marketing actions, major holidays, etc.).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8080E-74A8-FF4E-A8ED-096DA66FE3CA}"/>
              </a:ext>
            </a:extLst>
          </p:cNvPr>
          <p:cNvCxnSpPr/>
          <p:nvPr/>
        </p:nvCxnSpPr>
        <p:spPr>
          <a:xfrm>
            <a:off x="5064370" y="2845489"/>
            <a:ext cx="6025661" cy="24267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540F95-0797-6240-8673-2F13E62A06AC}"/>
              </a:ext>
            </a:extLst>
          </p:cNvPr>
          <p:cNvCxnSpPr>
            <a:cxnSpLocks/>
          </p:cNvCxnSpPr>
          <p:nvPr/>
        </p:nvCxnSpPr>
        <p:spPr>
          <a:xfrm>
            <a:off x="5077535" y="3889685"/>
            <a:ext cx="6012496" cy="171187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1B70A2-378F-824E-9406-005C908458C4}"/>
              </a:ext>
            </a:extLst>
          </p:cNvPr>
          <p:cNvCxnSpPr>
            <a:cxnSpLocks/>
          </p:cNvCxnSpPr>
          <p:nvPr/>
        </p:nvCxnSpPr>
        <p:spPr>
          <a:xfrm>
            <a:off x="5064370" y="5743526"/>
            <a:ext cx="6025661" cy="14233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C37A43-7037-114B-BCCF-95053F60716A}"/>
              </a:ext>
            </a:extLst>
          </p:cNvPr>
          <p:cNvCxnSpPr>
            <a:cxnSpLocks/>
          </p:cNvCxnSpPr>
          <p:nvPr/>
        </p:nvCxnSpPr>
        <p:spPr>
          <a:xfrm flipV="1">
            <a:off x="5077535" y="6076197"/>
            <a:ext cx="6012496" cy="117741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D0A2E-72A7-6544-AE0E-2ABE304BAAE4}"/>
              </a:ext>
            </a:extLst>
          </p:cNvPr>
          <p:cNvCxnSpPr>
            <a:cxnSpLocks/>
          </p:cNvCxnSpPr>
          <p:nvPr/>
        </p:nvCxnSpPr>
        <p:spPr>
          <a:xfrm flipV="1">
            <a:off x="5077535" y="6364620"/>
            <a:ext cx="6012496" cy="288387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B2954E-D1E4-A14B-8660-0AE7DC87CD69}"/>
              </a:ext>
            </a:extLst>
          </p:cNvPr>
          <p:cNvSpPr txBox="1"/>
          <p:nvPr/>
        </p:nvSpPr>
        <p:spPr>
          <a:xfrm>
            <a:off x="11079751" y="5522304"/>
            <a:ext cx="4441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  			e</a:t>
            </a:r>
            <a:endParaRPr lang="en-FI" sz="32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94C310-7850-5942-89B2-E12E30B625E8}"/>
              </a:ext>
            </a:extLst>
          </p:cNvPr>
          <p:cNvCxnSpPr>
            <a:cxnSpLocks/>
          </p:cNvCxnSpPr>
          <p:nvPr/>
        </p:nvCxnSpPr>
        <p:spPr>
          <a:xfrm flipH="1">
            <a:off x="11617571" y="5858490"/>
            <a:ext cx="331762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261C6B-8140-704A-8D34-AF8118D639A8}"/>
              </a:ext>
            </a:extLst>
          </p:cNvPr>
          <p:cNvSpPr txBox="1"/>
          <p:nvPr/>
        </p:nvSpPr>
        <p:spPr>
          <a:xfrm>
            <a:off x="14302154" y="6054051"/>
            <a:ext cx="3938954" cy="208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FI" b="1" dirty="0"/>
              <a:t>rror term (e)</a:t>
            </a:r>
            <a:r>
              <a:rPr lang="en-FI" dirty="0"/>
              <a:t>: </a:t>
            </a:r>
          </a:p>
          <a:p>
            <a:r>
              <a:rPr lang="en-FI" dirty="0"/>
              <a:t>Any variation in our dependent variable that is not explained by our independent vartiables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1CE6D4-B8ED-0843-8A28-DD07FA06452F}"/>
              </a:ext>
            </a:extLst>
          </p:cNvPr>
          <p:cNvSpPr txBox="1"/>
          <p:nvPr/>
        </p:nvSpPr>
        <p:spPr>
          <a:xfrm>
            <a:off x="11306908" y="4578862"/>
            <a:ext cx="3938954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Dependent variable (y)</a:t>
            </a:r>
          </a:p>
          <a:p>
            <a:r>
              <a:rPr lang="en-US" dirty="0"/>
              <a:t>E.g., sales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3E8D4-A36E-EA4B-92CD-F4908193775F}"/>
              </a:ext>
            </a:extLst>
          </p:cNvPr>
          <p:cNvSpPr txBox="1"/>
          <p:nvPr/>
        </p:nvSpPr>
        <p:spPr>
          <a:xfrm>
            <a:off x="2233966" y="1731713"/>
            <a:ext cx="6364188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Independent variables (x</a:t>
            </a:r>
            <a:r>
              <a:rPr lang="en-US" b="1" baseline="-25000" dirty="0"/>
              <a:t>1</a:t>
            </a:r>
            <a:r>
              <a:rPr lang="en-US" b="1" dirty="0"/>
              <a:t> – </a:t>
            </a:r>
            <a:r>
              <a:rPr lang="en-US" b="1" dirty="0" err="1"/>
              <a:t>x</a:t>
            </a:r>
            <a:r>
              <a:rPr lang="en-US" b="1" baseline="-25000" dirty="0" err="1"/>
              <a:t>m</a:t>
            </a:r>
            <a:r>
              <a:rPr lang="en-US" b="1" dirty="0"/>
              <a:t>)</a:t>
            </a:r>
            <a:endParaRPr lang="en-US" b="1" baseline="-25000" dirty="0"/>
          </a:p>
          <a:p>
            <a:r>
              <a:rPr lang="en-US" dirty="0"/>
              <a:t>Marketing investments + control variables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85B70F-B77A-6947-A133-72CF2B01327D}"/>
              </a:ext>
            </a:extLst>
          </p:cNvPr>
          <p:cNvSpPr txBox="1"/>
          <p:nvPr/>
        </p:nvSpPr>
        <p:spPr>
          <a:xfrm>
            <a:off x="7733534" y="3241587"/>
            <a:ext cx="1735015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65E"/>
                </a:solidFill>
              </a:rPr>
              <a:t>b</a:t>
            </a:r>
            <a:r>
              <a:rPr lang="en-FI" sz="3200" baseline="-25000" dirty="0">
                <a:solidFill>
                  <a:srgbClr val="00965E"/>
                </a:solidFill>
              </a:rPr>
              <a:t>1</a:t>
            </a:r>
          </a:p>
          <a:p>
            <a:endParaRPr lang="en-US" sz="3200" dirty="0">
              <a:solidFill>
                <a:srgbClr val="00965E"/>
              </a:solidFill>
            </a:endParaRPr>
          </a:p>
          <a:p>
            <a:r>
              <a:rPr lang="en-US" sz="3200" dirty="0">
                <a:solidFill>
                  <a:srgbClr val="00965E"/>
                </a:solidFill>
              </a:rPr>
              <a:t>b</a:t>
            </a:r>
            <a:r>
              <a:rPr lang="en-FI" sz="3200" baseline="-25000" dirty="0">
                <a:solidFill>
                  <a:srgbClr val="00965E"/>
                </a:solidFill>
              </a:rPr>
              <a:t>2</a:t>
            </a:r>
          </a:p>
          <a:p>
            <a:endParaRPr lang="en-US" sz="3200" dirty="0">
              <a:solidFill>
                <a:srgbClr val="00965E"/>
              </a:solidFill>
            </a:endParaRPr>
          </a:p>
          <a:p>
            <a:r>
              <a:rPr lang="en-US" sz="3200" dirty="0">
                <a:solidFill>
                  <a:srgbClr val="00965E"/>
                </a:solidFill>
              </a:rPr>
              <a:t>b</a:t>
            </a:r>
            <a:r>
              <a:rPr lang="en-US" sz="3200" baseline="-25000" dirty="0">
                <a:solidFill>
                  <a:srgbClr val="00965E"/>
                </a:solidFill>
              </a:rPr>
              <a:t>k</a:t>
            </a:r>
            <a:endParaRPr lang="en-US" sz="3200" dirty="0">
              <a:solidFill>
                <a:srgbClr val="00965E"/>
              </a:solidFill>
            </a:endParaRPr>
          </a:p>
          <a:p>
            <a:endParaRPr lang="en-US" sz="3200" dirty="0">
              <a:solidFill>
                <a:srgbClr val="00965E"/>
              </a:solidFill>
            </a:endParaRPr>
          </a:p>
          <a:p>
            <a:r>
              <a:rPr lang="en-US" sz="3200" dirty="0">
                <a:solidFill>
                  <a:srgbClr val="00965E"/>
                </a:solidFill>
              </a:rPr>
              <a:t>b</a:t>
            </a:r>
            <a:r>
              <a:rPr lang="en-FI" sz="3200" baseline="-25000" dirty="0">
                <a:solidFill>
                  <a:srgbClr val="00965E"/>
                </a:solidFill>
              </a:rPr>
              <a:t>k+1</a:t>
            </a:r>
          </a:p>
          <a:p>
            <a:endParaRPr lang="en-US" sz="3200" dirty="0"/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b</a:t>
            </a:r>
            <a:r>
              <a:rPr lang="en-FI" sz="3200" baseline="-25000" dirty="0">
                <a:solidFill>
                  <a:schemeClr val="accent2"/>
                </a:solidFill>
              </a:rPr>
              <a:t>m</a:t>
            </a:r>
          </a:p>
          <a:p>
            <a:endParaRPr lang="en-US" sz="3200" dirty="0">
              <a:solidFill>
                <a:schemeClr val="accent2"/>
              </a:solidFill>
            </a:endParaRPr>
          </a:p>
          <a:p>
            <a:endParaRPr lang="en-FI" sz="3200" baseline="-25000" dirty="0"/>
          </a:p>
          <a:p>
            <a:endParaRPr lang="en-FI" sz="3200" baseline="-25000" dirty="0"/>
          </a:p>
          <a:p>
            <a:endParaRPr lang="en-FI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D011F5-F615-F34F-B155-1820FB8ECB5F}"/>
              </a:ext>
            </a:extLst>
          </p:cNvPr>
          <p:cNvSpPr txBox="1"/>
          <p:nvPr/>
        </p:nvSpPr>
        <p:spPr>
          <a:xfrm>
            <a:off x="8212735" y="2901921"/>
            <a:ext cx="5315695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Regression coefficients (b</a:t>
            </a:r>
            <a:r>
              <a:rPr lang="en-US" b="1" baseline="-25000" dirty="0"/>
              <a:t>1</a:t>
            </a:r>
            <a:r>
              <a:rPr lang="en-US" b="1" dirty="0"/>
              <a:t> – b</a:t>
            </a:r>
            <a:r>
              <a:rPr lang="en-US" b="1" baseline="-25000" dirty="0"/>
              <a:t>m</a:t>
            </a:r>
            <a:r>
              <a:rPr lang="en-US" b="1" dirty="0"/>
              <a:t>)</a:t>
            </a:r>
          </a:p>
          <a:p>
            <a:r>
              <a:rPr lang="en-US" dirty="0"/>
              <a:t>“Elasticities” of demand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0A86E9-A957-4B42-87F8-34764EA3116E}"/>
              </a:ext>
            </a:extLst>
          </p:cNvPr>
          <p:cNvGrpSpPr/>
          <p:nvPr/>
        </p:nvGrpSpPr>
        <p:grpSpPr>
          <a:xfrm>
            <a:off x="9214338" y="8209128"/>
            <a:ext cx="8972349" cy="1079545"/>
            <a:chOff x="9214338" y="8209128"/>
            <a:chExt cx="8972349" cy="1079545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45D4004-502D-5E4A-9BB0-DFAC4297E7AF}"/>
                </a:ext>
              </a:extLst>
            </p:cNvPr>
            <p:cNvSpPr/>
            <p:nvPr/>
          </p:nvSpPr>
          <p:spPr>
            <a:xfrm>
              <a:off x="9214338" y="8209128"/>
              <a:ext cx="8972349" cy="1079545"/>
            </a:xfrm>
            <a:prstGeom prst="roundRect">
              <a:avLst/>
            </a:prstGeom>
            <a:solidFill>
              <a:schemeClr val="tx2">
                <a:alpha val="79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913E54-42DF-9346-972B-66C58A7F2991}"/>
                </a:ext>
              </a:extLst>
            </p:cNvPr>
            <p:cNvSpPr txBox="1"/>
            <p:nvPr/>
          </p:nvSpPr>
          <p:spPr>
            <a:xfrm>
              <a:off x="10064922" y="8385409"/>
              <a:ext cx="7505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y</a:t>
              </a:r>
              <a:r>
                <a:rPr lang="en-FI" sz="3600" i="1" dirty="0">
                  <a:solidFill>
                    <a:schemeClr val="bg1"/>
                  </a:solidFill>
                </a:rPr>
                <a:t> = b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0</a:t>
              </a:r>
              <a:r>
                <a:rPr lang="en-FI" sz="3600" i="1" dirty="0">
                  <a:solidFill>
                    <a:schemeClr val="bg1"/>
                  </a:solidFill>
                </a:rPr>
                <a:t> + b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1</a:t>
              </a:r>
              <a:r>
                <a:rPr lang="en-FI" sz="3600" i="1" dirty="0">
                  <a:solidFill>
                    <a:schemeClr val="bg1"/>
                  </a:solidFill>
                </a:rPr>
                <a:t>x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1</a:t>
              </a:r>
              <a:r>
                <a:rPr lang="en-FI" sz="3600" i="1" dirty="0">
                  <a:solidFill>
                    <a:schemeClr val="bg1"/>
                  </a:solidFill>
                </a:rPr>
                <a:t> + b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2</a:t>
              </a:r>
              <a:r>
                <a:rPr lang="en-FI" sz="3600" i="1" dirty="0">
                  <a:solidFill>
                    <a:schemeClr val="bg1"/>
                  </a:solidFill>
                </a:rPr>
                <a:t>x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2</a:t>
              </a:r>
              <a:r>
                <a:rPr lang="en-FI" sz="3600" i="1" dirty="0">
                  <a:solidFill>
                    <a:schemeClr val="bg1"/>
                  </a:solidFill>
                </a:rPr>
                <a:t> + … + b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m</a:t>
              </a:r>
              <a:r>
                <a:rPr lang="en-FI" sz="3600" i="1" dirty="0">
                  <a:solidFill>
                    <a:schemeClr val="bg1"/>
                  </a:solidFill>
                </a:rPr>
                <a:t>x</a:t>
              </a:r>
              <a:r>
                <a:rPr lang="en-FI" sz="3600" i="1" baseline="-25000" dirty="0">
                  <a:solidFill>
                    <a:schemeClr val="bg1"/>
                  </a:solidFill>
                </a:rPr>
                <a:t>m</a:t>
              </a:r>
              <a:r>
                <a:rPr lang="en-FI" sz="3600" i="1" dirty="0">
                  <a:solidFill>
                    <a:schemeClr val="bg1"/>
                  </a:solidFill>
                </a:rPr>
                <a:t> + e </a:t>
              </a: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495CB4B9-E476-4F4F-8F53-1FAEF294F390}"/>
              </a:ext>
            </a:extLst>
          </p:cNvPr>
          <p:cNvSpPr/>
          <p:nvPr/>
        </p:nvSpPr>
        <p:spPr>
          <a:xfrm rot="16200000">
            <a:off x="8696386" y="1577426"/>
            <a:ext cx="2359463" cy="3643407"/>
          </a:xfrm>
          <a:prstGeom prst="arc">
            <a:avLst/>
          </a:prstGeom>
          <a:ln w="31750">
            <a:solidFill>
              <a:srgbClr val="C0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642B7E-33E0-4742-9283-CE58FD1C41AB}"/>
              </a:ext>
            </a:extLst>
          </p:cNvPr>
          <p:cNvSpPr txBox="1"/>
          <p:nvPr/>
        </p:nvSpPr>
        <p:spPr>
          <a:xfrm>
            <a:off x="9930167" y="1733112"/>
            <a:ext cx="6789752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>
                <a:solidFill>
                  <a:srgbClr val="C00000"/>
                </a:solidFill>
              </a:rPr>
              <a:t>If marketing spend on activity 1 increases by € 1 000, sales will increase by 1 000 * b</a:t>
            </a:r>
            <a:r>
              <a:rPr lang="en-FI" baseline="-25000" dirty="0">
                <a:solidFill>
                  <a:srgbClr val="C00000"/>
                </a:solidFill>
              </a:rPr>
              <a:t>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360BE1-55B9-394D-84B8-A9274A4DF97F}"/>
              </a:ext>
            </a:extLst>
          </p:cNvPr>
          <p:cNvSpPr/>
          <p:nvPr/>
        </p:nvSpPr>
        <p:spPr>
          <a:xfrm>
            <a:off x="10443212" y="9897743"/>
            <a:ext cx="779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dss.princeton.edu</a:t>
            </a:r>
            <a:r>
              <a:rPr lang="en-US" sz="1800" dirty="0"/>
              <a:t>/</a:t>
            </a:r>
            <a:r>
              <a:rPr lang="en-US" sz="1800" dirty="0" err="1"/>
              <a:t>online_help</a:t>
            </a:r>
            <a:r>
              <a:rPr lang="en-US" sz="1800" dirty="0"/>
              <a:t>/analysis/</a:t>
            </a:r>
            <a:r>
              <a:rPr lang="en-US" sz="1800" dirty="0" err="1"/>
              <a:t>interpreting_regression.htm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053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9DE46-211C-8E48-9A5F-EEF4718516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Key Assumptions in Regression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0B61-D0CD-7948-B908-ADDF382605B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GB" dirty="0"/>
              <a:t>Linearity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GB" dirty="0"/>
              <a:t>Independence of error terms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GB" dirty="0"/>
              <a:t>Normally distributed error terms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GB" dirty="0"/>
              <a:t>Error term is not related to the predictors/independent variables (</a:t>
            </a:r>
            <a:r>
              <a:rPr lang="en-GB" i="1" dirty="0"/>
              <a:t>no </a:t>
            </a:r>
            <a:r>
              <a:rPr lang="en-GB" dirty="0"/>
              <a:t>endogeneity)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GB" dirty="0"/>
              <a:t>No (severe) multicollinearity </a:t>
            </a:r>
          </a:p>
          <a:p>
            <a:pPr marL="742950" indent="-742950">
              <a:buAutoNum type="arabicPeriod"/>
            </a:pPr>
            <a:endParaRPr lang="en-GB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0D348-210B-9B4B-8A65-C3C28B50F1E3}"/>
              </a:ext>
            </a:extLst>
          </p:cNvPr>
          <p:cNvSpPr/>
          <p:nvPr/>
        </p:nvSpPr>
        <p:spPr>
          <a:xfrm>
            <a:off x="8778239" y="9638210"/>
            <a:ext cx="1023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MT"/>
              </a:rPr>
              <a:t>http://www2.sas.com/proceedings/forum2007/131-2007.pdf 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335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65AE-E541-F440-9049-098A084491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094363"/>
            <a:ext cx="16985794" cy="6099862"/>
          </a:xfrm>
        </p:spPr>
        <p:txBody>
          <a:bodyPr/>
          <a:lstStyle/>
          <a:p>
            <a:r>
              <a:rPr lang="en-US" sz="3200" b="0" dirty="0"/>
              <a:t>We have data on a headphone manufacturer’s sales and marketing expenditure:</a:t>
            </a: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&gt; head(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watch_data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)</a:t>
            </a: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r>
              <a:rPr lang="en-US" sz="1800" b="0" dirty="0">
                <a:latin typeface="Monaco" pitchFamily="2" charset="77"/>
              </a:rPr>
              <a:t>Product  Year        Sales </a:t>
            </a:r>
            <a:r>
              <a:rPr lang="en-US" sz="1800" b="0" dirty="0" err="1">
                <a:latin typeface="Monaco" pitchFamily="2" charset="77"/>
              </a:rPr>
              <a:t>EURSales</a:t>
            </a:r>
            <a:r>
              <a:rPr lang="en-US" sz="1800" b="0" dirty="0">
                <a:latin typeface="Monaco" pitchFamily="2" charset="77"/>
              </a:rPr>
              <a:t> </a:t>
            </a:r>
            <a:r>
              <a:rPr lang="en-US" sz="1800" b="0" dirty="0" err="1">
                <a:latin typeface="Monaco" pitchFamily="2" charset="77"/>
              </a:rPr>
              <a:t>PricePerUnit</a:t>
            </a:r>
            <a:r>
              <a:rPr lang="en-US" sz="1800" b="0" dirty="0">
                <a:latin typeface="Monaco" pitchFamily="2" charset="77"/>
              </a:rPr>
              <a:t>  Mag  News Outdoor Online  Print Premium</a:t>
            </a:r>
          </a:p>
          <a:p>
            <a:r>
              <a:rPr lang="en-US" sz="1800" b="0" dirty="0">
                <a:latin typeface="Monaco" pitchFamily="2" charset="77"/>
              </a:rPr>
              <a:t>  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  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    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   &lt;</a:t>
            </a:r>
            <a:r>
              <a:rPr lang="en-US" sz="1800" b="0" dirty="0" err="1">
                <a:latin typeface="Monaco" pitchFamily="2" charset="77"/>
              </a:rPr>
              <a:t>dbl</a:t>
            </a:r>
            <a:r>
              <a:rPr lang="en-US" sz="1800" b="0" dirty="0">
                <a:latin typeface="Monaco" pitchFamily="2" charset="77"/>
              </a:rPr>
              <a:t>&gt;</a:t>
            </a:r>
          </a:p>
          <a:p>
            <a:r>
              <a:rPr lang="en-US" sz="1800" b="0" dirty="0">
                <a:latin typeface="Monaco" pitchFamily="2" charset="77"/>
              </a:rPr>
              <a:t>1      15  1995       3000   352040         117. 25714.  291.    333.   1   26005.       1</a:t>
            </a:r>
          </a:p>
          <a:p>
            <a:r>
              <a:rPr lang="en-US" sz="1800" b="0" dirty="0">
                <a:latin typeface="Monaco" pitchFamily="2" charset="77"/>
              </a:rPr>
              <a:t>2      15  1996       3340   370072         111. 25658   178.    625    1   25836.       1</a:t>
            </a:r>
          </a:p>
          <a:p>
            <a:r>
              <a:rPr lang="en-US" sz="1800" b="0" dirty="0">
                <a:latin typeface="Monaco" pitchFamily="2" charset="77"/>
              </a:rPr>
              <a:t>3      15  1997       3440   381152         111. 27014.  202.    516.   1   27216.       1</a:t>
            </a:r>
          </a:p>
          <a:p>
            <a:r>
              <a:rPr lang="en-US" sz="1800" b="0" dirty="0">
                <a:latin typeface="Monaco" pitchFamily="2" charset="77"/>
              </a:rPr>
              <a:t>4      15  1998       3630   419737         116. 27617   308.   1420. 162.  27925.       1</a:t>
            </a:r>
          </a:p>
          <a:p>
            <a:r>
              <a:rPr lang="en-US" sz="1800" b="0" dirty="0">
                <a:latin typeface="Monaco" pitchFamily="2" charset="77"/>
              </a:rPr>
              <a:t>5      15  1999       4050   468302         116. 30605.  258.   1417.  70.3 30863.       1</a:t>
            </a:r>
          </a:p>
          <a:p>
            <a:r>
              <a:rPr lang="en-US" sz="1800" b="0" dirty="0">
                <a:latin typeface="Monaco" pitchFamily="2" charset="77"/>
              </a:rPr>
              <a:t>6      15  2000       4605   560025         122. 33971.  533.   1337. 143.  34505.       1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11238-CDF9-ED45-B73A-B66B4699261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Marketing mix modeling in 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A548D6-3F26-B340-B21C-3FE6CCAB062B}"/>
              </a:ext>
            </a:extLst>
          </p:cNvPr>
          <p:cNvSpPr/>
          <p:nvPr/>
        </p:nvSpPr>
        <p:spPr>
          <a:xfrm>
            <a:off x="3366654" y="5284575"/>
            <a:ext cx="2265218" cy="367615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634347-403F-944A-8DEF-96617C20FD38}"/>
              </a:ext>
            </a:extLst>
          </p:cNvPr>
          <p:cNvSpPr/>
          <p:nvPr/>
        </p:nvSpPr>
        <p:spPr>
          <a:xfrm>
            <a:off x="7167610" y="5284575"/>
            <a:ext cx="4571999" cy="367615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37506C-E85C-8C4F-B4E3-279C5719589A}"/>
              </a:ext>
            </a:extLst>
          </p:cNvPr>
          <p:cNvSpPr txBox="1"/>
          <p:nvPr/>
        </p:nvSpPr>
        <p:spPr>
          <a:xfrm>
            <a:off x="5631872" y="3379675"/>
            <a:ext cx="5315695" cy="4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Sales volume and revenue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C370C620-E504-654D-A96C-E213A4760D86}"/>
              </a:ext>
            </a:extLst>
          </p:cNvPr>
          <p:cNvSpPr/>
          <p:nvPr/>
        </p:nvSpPr>
        <p:spPr>
          <a:xfrm rot="16200000">
            <a:off x="4074469" y="3928401"/>
            <a:ext cx="3114806" cy="2450849"/>
          </a:xfrm>
          <a:prstGeom prst="arc">
            <a:avLst>
              <a:gd name="adj1" fmla="val 16327412"/>
              <a:gd name="adj2" fmla="val 0"/>
            </a:avLst>
          </a:prstGeom>
          <a:ln w="31750">
            <a:solidFill>
              <a:schemeClr val="tx2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126943-AAF9-C44E-A658-354832582759}"/>
              </a:ext>
            </a:extLst>
          </p:cNvPr>
          <p:cNvSpPr txBox="1"/>
          <p:nvPr/>
        </p:nvSpPr>
        <p:spPr>
          <a:xfrm>
            <a:off x="11642096" y="3391678"/>
            <a:ext cx="5315695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Marketing investment and/or activity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9D0B2473-8B75-4140-B78B-CDDD45D3523D}"/>
              </a:ext>
            </a:extLst>
          </p:cNvPr>
          <p:cNvSpPr/>
          <p:nvPr/>
        </p:nvSpPr>
        <p:spPr>
          <a:xfrm rot="10800000" flipH="1">
            <a:off x="10852377" y="2628261"/>
            <a:ext cx="1999458" cy="2450849"/>
          </a:xfrm>
          <a:prstGeom prst="arc">
            <a:avLst>
              <a:gd name="adj1" fmla="val 16327412"/>
              <a:gd name="adj2" fmla="val 0"/>
            </a:avLst>
          </a:prstGeom>
          <a:ln w="31750">
            <a:solidFill>
              <a:schemeClr val="tx2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25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11238-CDF9-ED45-B73A-B66B4699261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Marketing mix modeling in 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65AE-E541-F440-9049-098A084491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094363"/>
            <a:ext cx="16985794" cy="6099862"/>
          </a:xfrm>
        </p:spPr>
        <p:txBody>
          <a:bodyPr/>
          <a:lstStyle/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&gt; 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mmm_results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 &lt;- 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lm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(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EURSales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 ~ 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Print+Outdoor+Online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, </a:t>
            </a:r>
          </a:p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data=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watch_data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)</a:t>
            </a:r>
          </a:p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&gt; summary(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mmm_results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)</a:t>
            </a: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r>
              <a:rPr lang="en-US" sz="1800" b="0" dirty="0">
                <a:latin typeface="Monaco" pitchFamily="2" charset="77"/>
              </a:rPr>
              <a:t>Coefficients:</a:t>
            </a:r>
          </a:p>
          <a:p>
            <a:r>
              <a:rPr lang="en-US" sz="1800" b="0" dirty="0">
                <a:latin typeface="Monaco" pitchFamily="2" charset="77"/>
              </a:rPr>
              <a:t>              Estimate Std. Error t value             </a:t>
            </a:r>
            <a:r>
              <a:rPr lang="en-US" sz="1800" b="0" dirty="0" err="1">
                <a:latin typeface="Monaco" pitchFamily="2" charset="77"/>
              </a:rPr>
              <a:t>Pr</a:t>
            </a:r>
            <a:r>
              <a:rPr lang="en-US" sz="1800" b="0" dirty="0">
                <a:latin typeface="Monaco" pitchFamily="2" charset="77"/>
              </a:rPr>
              <a:t>(&gt;|t|)    </a:t>
            </a:r>
          </a:p>
          <a:p>
            <a:r>
              <a:rPr lang="en-US" sz="1800" b="0" dirty="0">
                <a:latin typeface="Monaco" pitchFamily="2" charset="77"/>
              </a:rPr>
              <a:t>(Intercept) 793.177087  48.813307  16.249 &lt; 0.0000000000000002 ***</a:t>
            </a:r>
          </a:p>
          <a:p>
            <a:r>
              <a:rPr lang="en-US" sz="1800" b="0" dirty="0">
                <a:latin typeface="Monaco" pitchFamily="2" charset="77"/>
              </a:rPr>
              <a:t>Print         6.7328     0.8265     8.146    0.000000000000019 ***</a:t>
            </a:r>
          </a:p>
          <a:p>
            <a:r>
              <a:rPr lang="en-US" sz="1800" b="0" dirty="0">
                <a:latin typeface="Monaco" pitchFamily="2" charset="77"/>
              </a:rPr>
              <a:t>Outdoor       4.91994    1.35993    3.618             0.000361 ***</a:t>
            </a:r>
          </a:p>
          <a:p>
            <a:r>
              <a:rPr lang="en-US" sz="1800" b="0" dirty="0">
                <a:latin typeface="Monaco" pitchFamily="2" charset="77"/>
              </a:rPr>
              <a:t>Online        2.61099     .85791    3.043             0.002593 ** </a:t>
            </a:r>
          </a:p>
          <a:p>
            <a:r>
              <a:rPr lang="en-US" sz="1800" b="0" dirty="0">
                <a:latin typeface="Monaco" pitchFamily="2" charset="77"/>
              </a:rPr>
              <a:t>---</a:t>
            </a:r>
          </a:p>
          <a:p>
            <a:r>
              <a:rPr lang="en-US" sz="1800" b="0" dirty="0" err="1">
                <a:latin typeface="Monaco" pitchFamily="2" charset="77"/>
              </a:rPr>
              <a:t>Signif</a:t>
            </a:r>
            <a:r>
              <a:rPr lang="en-US" sz="1800" b="0" dirty="0">
                <a:latin typeface="Monaco" pitchFamily="2" charset="77"/>
              </a:rPr>
              <a:t>. codes:  0 ‘***’ 0.001 ‘**’ 0.01 ‘*’ 0.05 ‘.’ 0.1 ‘ ’ 1</a:t>
            </a:r>
          </a:p>
          <a:p>
            <a:endParaRPr lang="en-US" sz="1800" b="0" dirty="0">
              <a:latin typeface="Monaco" pitchFamily="2" charset="77"/>
            </a:endParaRPr>
          </a:p>
          <a:p>
            <a:r>
              <a:rPr lang="en-US" sz="1800" b="0" dirty="0">
                <a:latin typeface="Monaco" pitchFamily="2" charset="77"/>
              </a:rPr>
              <a:t>Residual standard error: 695.3 on 246 degrees of freedom</a:t>
            </a:r>
          </a:p>
          <a:p>
            <a:r>
              <a:rPr lang="en-US" sz="1800" b="0" dirty="0">
                <a:latin typeface="Monaco" pitchFamily="2" charset="77"/>
              </a:rPr>
              <a:t>Multiple R-squared:  0.506,	Adjusted R-squared:    0.5 </a:t>
            </a:r>
          </a:p>
          <a:p>
            <a:r>
              <a:rPr lang="en-US" sz="1800" b="0" dirty="0">
                <a:latin typeface="Monaco" pitchFamily="2" charset="77"/>
              </a:rPr>
              <a:t>F-statistic:    84 on 3 and 246 DF,  p-value: &lt; 0.00000000000000022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87F7A1-37F5-D84F-B444-F4E20AB9E668}"/>
              </a:ext>
            </a:extLst>
          </p:cNvPr>
          <p:cNvSpPr/>
          <p:nvPr/>
        </p:nvSpPr>
        <p:spPr>
          <a:xfrm>
            <a:off x="3304308" y="1961060"/>
            <a:ext cx="1059873" cy="56046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909E2-DFD9-444E-AC46-786DCD17D2AF}"/>
              </a:ext>
            </a:extLst>
          </p:cNvPr>
          <p:cNvSpPr/>
          <p:nvPr/>
        </p:nvSpPr>
        <p:spPr>
          <a:xfrm>
            <a:off x="4599708" y="1961060"/>
            <a:ext cx="3047443" cy="56046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DEDD77-0565-E948-A7C7-08AF45B0EBE0}"/>
              </a:ext>
            </a:extLst>
          </p:cNvPr>
          <p:cNvSpPr/>
          <p:nvPr/>
        </p:nvSpPr>
        <p:spPr>
          <a:xfrm>
            <a:off x="2161309" y="4227121"/>
            <a:ext cx="1558636" cy="256853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77EFCD-F1E8-C24F-8A47-06D04BF9C7C2}"/>
              </a:ext>
            </a:extLst>
          </p:cNvPr>
          <p:cNvSpPr/>
          <p:nvPr/>
        </p:nvSpPr>
        <p:spPr>
          <a:xfrm>
            <a:off x="6270088" y="4227120"/>
            <a:ext cx="3308418" cy="256853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868F86-660A-A649-8A4A-1AC166E7C99B}"/>
              </a:ext>
            </a:extLst>
          </p:cNvPr>
          <p:cNvSpPr/>
          <p:nvPr/>
        </p:nvSpPr>
        <p:spPr>
          <a:xfrm>
            <a:off x="4260273" y="8389304"/>
            <a:ext cx="3678382" cy="40140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BAA4C-0D84-8843-8FCC-5919719BDF00}"/>
              </a:ext>
            </a:extLst>
          </p:cNvPr>
          <p:cNvSpPr txBox="1"/>
          <p:nvPr/>
        </p:nvSpPr>
        <p:spPr>
          <a:xfrm>
            <a:off x="10027148" y="2608772"/>
            <a:ext cx="7117852" cy="128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Independent variables (x</a:t>
            </a:r>
            <a:r>
              <a:rPr lang="en-US" b="1" baseline="-25000" dirty="0"/>
              <a:t>1</a:t>
            </a:r>
            <a:r>
              <a:rPr lang="en-US" b="1" dirty="0"/>
              <a:t> – </a:t>
            </a:r>
            <a:r>
              <a:rPr lang="en-US" b="1" dirty="0" err="1"/>
              <a:t>x</a:t>
            </a:r>
            <a:r>
              <a:rPr lang="en-US" b="1" baseline="-25000" dirty="0" err="1"/>
              <a:t>m</a:t>
            </a:r>
            <a:r>
              <a:rPr lang="en-US" b="1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Spend on print and outdoor advertising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Impressions from online advertising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BBC1F-FF27-854C-996A-6DCD6B52E1B0}"/>
              </a:ext>
            </a:extLst>
          </p:cNvPr>
          <p:cNvSpPr txBox="1"/>
          <p:nvPr/>
        </p:nvSpPr>
        <p:spPr>
          <a:xfrm>
            <a:off x="10027148" y="1453905"/>
            <a:ext cx="3938954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Dependent variable (y)</a:t>
            </a:r>
          </a:p>
          <a:p>
            <a:r>
              <a:rPr lang="en-US" dirty="0"/>
              <a:t>Sales volume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C18CDE-EB16-3D45-8293-10868063943D}"/>
              </a:ext>
            </a:extLst>
          </p:cNvPr>
          <p:cNvSpPr txBox="1"/>
          <p:nvPr/>
        </p:nvSpPr>
        <p:spPr>
          <a:xfrm>
            <a:off x="4215699" y="3256281"/>
            <a:ext cx="5315695" cy="4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Regression coefficients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8B286-675E-CE41-8682-0C41E95A9DE2}"/>
              </a:ext>
            </a:extLst>
          </p:cNvPr>
          <p:cNvSpPr txBox="1"/>
          <p:nvPr/>
        </p:nvSpPr>
        <p:spPr>
          <a:xfrm>
            <a:off x="10087739" y="5265613"/>
            <a:ext cx="5315695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P-values for each coefficient</a:t>
            </a:r>
          </a:p>
          <a:p>
            <a:r>
              <a:rPr lang="en-US" dirty="0"/>
              <a:t>Statistically significant if &lt; 0.05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405BB-7753-FB47-9EAD-EF1087780B3E}"/>
              </a:ext>
            </a:extLst>
          </p:cNvPr>
          <p:cNvSpPr txBox="1"/>
          <p:nvPr/>
        </p:nvSpPr>
        <p:spPr>
          <a:xfrm>
            <a:off x="10057443" y="8750705"/>
            <a:ext cx="7057261" cy="128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Adjusted R</a:t>
            </a:r>
            <a:r>
              <a:rPr lang="en-US" b="1" baseline="30000" dirty="0"/>
              <a:t>2: How well does the data fit the model</a:t>
            </a:r>
            <a:endParaRPr lang="en-US" b="1" dirty="0"/>
          </a:p>
          <a:p>
            <a:r>
              <a:rPr lang="en-US" dirty="0"/>
              <a:t>% variation in sales revenue that is explained by our model (i.e., our independent variables)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7C1A3C9-F455-0649-AEE5-36B1A97337AD}"/>
              </a:ext>
            </a:extLst>
          </p:cNvPr>
          <p:cNvSpPr/>
          <p:nvPr/>
        </p:nvSpPr>
        <p:spPr>
          <a:xfrm rot="16200000">
            <a:off x="9499955" y="-4372696"/>
            <a:ext cx="1093043" cy="13206322"/>
          </a:xfrm>
          <a:prstGeom prst="arc">
            <a:avLst>
              <a:gd name="adj1" fmla="val 16327412"/>
              <a:gd name="adj2" fmla="val 0"/>
            </a:avLst>
          </a:prstGeom>
          <a:ln w="317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9107326-4532-7640-A00F-5F88AF1532F0}"/>
              </a:ext>
            </a:extLst>
          </p:cNvPr>
          <p:cNvSpPr/>
          <p:nvPr/>
        </p:nvSpPr>
        <p:spPr>
          <a:xfrm rot="16200000" flipH="1">
            <a:off x="9411122" y="-2022312"/>
            <a:ext cx="1093044" cy="8623993"/>
          </a:xfrm>
          <a:prstGeom prst="arc">
            <a:avLst>
              <a:gd name="adj1" fmla="val 16327412"/>
              <a:gd name="adj2" fmla="val 0"/>
            </a:avLst>
          </a:prstGeom>
          <a:ln w="317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9191425-40EC-BB46-BF04-FD317A01A1C2}"/>
              </a:ext>
            </a:extLst>
          </p:cNvPr>
          <p:cNvSpPr/>
          <p:nvPr/>
        </p:nvSpPr>
        <p:spPr>
          <a:xfrm rot="16200000">
            <a:off x="3293636" y="3169668"/>
            <a:ext cx="1844125" cy="2450849"/>
          </a:xfrm>
          <a:prstGeom prst="arc">
            <a:avLst>
              <a:gd name="adj1" fmla="val 16327412"/>
              <a:gd name="adj2" fmla="val 0"/>
            </a:avLst>
          </a:prstGeom>
          <a:ln w="317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A12F8AC-6F82-5941-BEE9-37EEC99EA461}"/>
              </a:ext>
            </a:extLst>
          </p:cNvPr>
          <p:cNvSpPr/>
          <p:nvPr/>
        </p:nvSpPr>
        <p:spPr>
          <a:xfrm rot="16200000">
            <a:off x="9965111" y="4859501"/>
            <a:ext cx="245256" cy="1580746"/>
          </a:xfrm>
          <a:prstGeom prst="arc">
            <a:avLst>
              <a:gd name="adj1" fmla="val 16327412"/>
              <a:gd name="adj2" fmla="val 0"/>
            </a:avLst>
          </a:prstGeom>
          <a:ln w="317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76998FA-D213-9E48-AFCB-0C44BAE5C85B}"/>
              </a:ext>
            </a:extLst>
          </p:cNvPr>
          <p:cNvSpPr/>
          <p:nvPr/>
        </p:nvSpPr>
        <p:spPr>
          <a:xfrm rot="5962089" flipH="1" flipV="1">
            <a:off x="8582994" y="7608880"/>
            <a:ext cx="631917" cy="2348353"/>
          </a:xfrm>
          <a:prstGeom prst="arc">
            <a:avLst>
              <a:gd name="adj1" fmla="val 16527896"/>
              <a:gd name="adj2" fmla="val 5206117"/>
            </a:avLst>
          </a:prstGeom>
          <a:ln w="317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2FB27-A795-BA45-AD9D-EEF7BBB7F085}"/>
              </a:ext>
            </a:extLst>
          </p:cNvPr>
          <p:cNvSpPr txBox="1"/>
          <p:nvPr/>
        </p:nvSpPr>
        <p:spPr>
          <a:xfrm>
            <a:off x="17812512" y="5340096"/>
            <a:ext cx="1847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D62DB2-510E-A54C-9000-BD991BFC8260}"/>
              </a:ext>
            </a:extLst>
          </p:cNvPr>
          <p:cNvSpPr txBox="1"/>
          <p:nvPr/>
        </p:nvSpPr>
        <p:spPr>
          <a:xfrm>
            <a:off x="10087738" y="6971208"/>
            <a:ext cx="5315695" cy="4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Size and direction of the effect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8133060-F49D-724A-91A1-B1C2E6437B44}"/>
              </a:ext>
            </a:extLst>
          </p:cNvPr>
          <p:cNvSpPr/>
          <p:nvPr/>
        </p:nvSpPr>
        <p:spPr>
          <a:xfrm rot="16562793" flipH="1">
            <a:off x="6061445" y="2457439"/>
            <a:ext cx="1093044" cy="8623993"/>
          </a:xfrm>
          <a:prstGeom prst="arc">
            <a:avLst>
              <a:gd name="adj1" fmla="val 16353297"/>
              <a:gd name="adj2" fmla="val 5171569"/>
            </a:avLst>
          </a:prstGeom>
          <a:ln w="317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870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65AE-E541-F440-9049-098A084491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094363"/>
            <a:ext cx="16985794" cy="6099862"/>
          </a:xfrm>
        </p:spPr>
        <p:txBody>
          <a:bodyPr/>
          <a:lstStyle/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&gt; 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mmm_results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 &lt;- 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lm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(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EURSales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 ~ 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Print+Outdoor+Online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, </a:t>
            </a:r>
          </a:p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data=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watch_data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)</a:t>
            </a:r>
          </a:p>
          <a:p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&gt; summary(</a:t>
            </a:r>
            <a:r>
              <a:rPr lang="en-US" sz="1800" b="0" dirty="0" err="1">
                <a:solidFill>
                  <a:srgbClr val="0070C0"/>
                </a:solidFill>
                <a:latin typeface="Monaco" pitchFamily="2" charset="77"/>
              </a:rPr>
              <a:t>mmm_results</a:t>
            </a:r>
            <a:r>
              <a:rPr lang="en-US" sz="1800" b="0" dirty="0">
                <a:solidFill>
                  <a:srgbClr val="0070C0"/>
                </a:solidFill>
                <a:latin typeface="Monaco" pitchFamily="2" charset="77"/>
              </a:rPr>
              <a:t>)</a:t>
            </a:r>
          </a:p>
          <a:p>
            <a:endParaRPr lang="en-US" sz="1800" b="0" dirty="0">
              <a:solidFill>
                <a:srgbClr val="0070C0"/>
              </a:solidFill>
              <a:latin typeface="Monaco" pitchFamily="2" charset="77"/>
            </a:endParaRPr>
          </a:p>
          <a:p>
            <a:r>
              <a:rPr lang="en-US" sz="1800" b="0" dirty="0">
                <a:latin typeface="Monaco" pitchFamily="2" charset="77"/>
              </a:rPr>
              <a:t>Coefficients:</a:t>
            </a:r>
          </a:p>
          <a:p>
            <a:r>
              <a:rPr lang="en-US" sz="1800" b="0" dirty="0">
                <a:latin typeface="Monaco" pitchFamily="2" charset="77"/>
              </a:rPr>
              <a:t>              Estimate Std. Error t value             </a:t>
            </a:r>
            <a:r>
              <a:rPr lang="en-US" sz="1800" b="0" dirty="0" err="1">
                <a:latin typeface="Monaco" pitchFamily="2" charset="77"/>
              </a:rPr>
              <a:t>Pr</a:t>
            </a:r>
            <a:r>
              <a:rPr lang="en-US" sz="1800" b="0" dirty="0">
                <a:latin typeface="Monaco" pitchFamily="2" charset="77"/>
              </a:rPr>
              <a:t>(&gt;|t|)    </a:t>
            </a:r>
          </a:p>
          <a:p>
            <a:r>
              <a:rPr lang="en-US" sz="1800" b="0" dirty="0">
                <a:latin typeface="Monaco" pitchFamily="2" charset="77"/>
              </a:rPr>
              <a:t>(Intercept) 793.177087  48.813307  16.249 &lt; 0.0000000000000002 ***</a:t>
            </a:r>
          </a:p>
          <a:p>
            <a:r>
              <a:rPr lang="en-US" sz="1800" b="0" dirty="0">
                <a:latin typeface="Monaco" pitchFamily="2" charset="77"/>
              </a:rPr>
              <a:t>Print         </a:t>
            </a:r>
            <a:r>
              <a:rPr lang="en-US" sz="1800" b="0" dirty="0">
                <a:solidFill>
                  <a:srgbClr val="C00000"/>
                </a:solidFill>
                <a:latin typeface="Monaco" pitchFamily="2" charset="77"/>
              </a:rPr>
              <a:t>6.7328</a:t>
            </a:r>
            <a:r>
              <a:rPr lang="en-US" sz="1800" b="0" dirty="0">
                <a:latin typeface="Monaco" pitchFamily="2" charset="77"/>
              </a:rPr>
              <a:t>     0.8265     8.146    0.000000000000019 ***</a:t>
            </a:r>
          </a:p>
          <a:p>
            <a:r>
              <a:rPr lang="en-US" sz="1800" b="0" dirty="0">
                <a:latin typeface="Monaco" pitchFamily="2" charset="77"/>
              </a:rPr>
              <a:t>Outdoor       4.91994    1.35993    3.618             0.000361 ***</a:t>
            </a:r>
          </a:p>
          <a:p>
            <a:r>
              <a:rPr lang="en-US" sz="1800" b="0" dirty="0">
                <a:latin typeface="Monaco" pitchFamily="2" charset="77"/>
              </a:rPr>
              <a:t>Online        </a:t>
            </a:r>
            <a:r>
              <a:rPr lang="en-US" sz="1800" b="0" dirty="0">
                <a:solidFill>
                  <a:srgbClr val="00965E"/>
                </a:solidFill>
                <a:latin typeface="Monaco" pitchFamily="2" charset="77"/>
              </a:rPr>
              <a:t>2.61099</a:t>
            </a:r>
            <a:r>
              <a:rPr lang="en-US" sz="1800" b="0" dirty="0">
                <a:latin typeface="Monaco" pitchFamily="2" charset="77"/>
              </a:rPr>
              <a:t>     .85791    3.043             0.002593 ** </a:t>
            </a:r>
          </a:p>
          <a:p>
            <a:r>
              <a:rPr lang="en-US" sz="1800" b="0" dirty="0">
                <a:latin typeface="Monaco" pitchFamily="2" charset="77"/>
              </a:rPr>
              <a:t>---</a:t>
            </a:r>
          </a:p>
          <a:p>
            <a:r>
              <a:rPr lang="en-US" sz="1800" b="0" dirty="0" err="1">
                <a:latin typeface="Monaco" pitchFamily="2" charset="77"/>
              </a:rPr>
              <a:t>Signif</a:t>
            </a:r>
            <a:r>
              <a:rPr lang="en-US" sz="1800" b="0" dirty="0">
                <a:latin typeface="Monaco" pitchFamily="2" charset="77"/>
              </a:rPr>
              <a:t>. codes:  0 ‘***’ 0.001 ‘**’ 0.01 ‘*’ 0.05 ‘.’ 0.1 ‘ ’ 1</a:t>
            </a:r>
          </a:p>
          <a:p>
            <a:endParaRPr lang="en-US" sz="1800" b="0" dirty="0">
              <a:latin typeface="Monaco" pitchFamily="2" charset="77"/>
            </a:endParaRPr>
          </a:p>
          <a:p>
            <a:r>
              <a:rPr lang="en-US" sz="1800" b="0" dirty="0">
                <a:latin typeface="Monaco" pitchFamily="2" charset="77"/>
              </a:rPr>
              <a:t>Residual standard error: 695.3 on 246 degrees of freedom</a:t>
            </a:r>
          </a:p>
          <a:p>
            <a:r>
              <a:rPr lang="en-US" sz="1800" b="0" dirty="0">
                <a:latin typeface="Monaco" pitchFamily="2" charset="77"/>
              </a:rPr>
              <a:t>Multiple R-squared:  0.506,	Adjusted R-squared:    0.5 </a:t>
            </a:r>
          </a:p>
          <a:p>
            <a:r>
              <a:rPr lang="en-US" sz="1800" b="0" dirty="0">
                <a:latin typeface="Monaco" pitchFamily="2" charset="77"/>
              </a:rPr>
              <a:t>F-statistic:    84 on 3 and 246 DF,  p-value: &lt; 0.00000000000000022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11238-CDF9-ED45-B73A-B66B4699261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From regression to ROI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A45E2-759A-D44C-8964-94A376C789BB}"/>
              </a:ext>
            </a:extLst>
          </p:cNvPr>
          <p:cNvSpPr txBox="1"/>
          <p:nvPr/>
        </p:nvSpPr>
        <p:spPr>
          <a:xfrm>
            <a:off x="10661072" y="2089762"/>
            <a:ext cx="739832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800" b="1" dirty="0"/>
              <a:t>MROI calculations (assuming a 40% contribution margin ratio)</a:t>
            </a:r>
          </a:p>
          <a:p>
            <a:endParaRPr lang="en-FI" sz="2800" dirty="0"/>
          </a:p>
          <a:p>
            <a:r>
              <a:rPr lang="en-FI" sz="2800" dirty="0"/>
              <a:t>The company spends €100 000 on an online advertising campaign that results in 220 000 impressions: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I" sz="2800" dirty="0"/>
              <a:t>Sales lift: 220 000 * </a:t>
            </a:r>
            <a:r>
              <a:rPr lang="en-FI" sz="2800" dirty="0">
                <a:solidFill>
                  <a:srgbClr val="00965E"/>
                </a:solidFill>
              </a:rPr>
              <a:t>2.61099</a:t>
            </a:r>
            <a:r>
              <a:rPr lang="en-FI" sz="2800" dirty="0"/>
              <a:t> ≈ €574 000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I" sz="2800" dirty="0"/>
              <a:t>Profit: €574 000 * 40% ≈ €230 000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I" sz="2800" dirty="0"/>
              <a:t>MROI: (€230 000 – €100 000)/€100 000 = 130%.</a:t>
            </a:r>
          </a:p>
          <a:p>
            <a:endParaRPr lang="en-FI" sz="2800" dirty="0"/>
          </a:p>
          <a:p>
            <a:r>
              <a:rPr lang="en-FI" sz="2800" dirty="0"/>
              <a:t>The company then invests € 200 000 in a print advertising campaign: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I" sz="2800" dirty="0"/>
              <a:t>Sales lift: €200 000 * </a:t>
            </a:r>
            <a:r>
              <a:rPr lang="en-FI" sz="2800" dirty="0">
                <a:solidFill>
                  <a:srgbClr val="C00000"/>
                </a:solidFill>
              </a:rPr>
              <a:t>6.7328</a:t>
            </a:r>
            <a:r>
              <a:rPr lang="en-FI" sz="2800" dirty="0"/>
              <a:t> ≈ €1.35M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I" sz="2800" dirty="0"/>
              <a:t>Profit:  €1.35M * 40% ≈ €0.54M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I" sz="2800" dirty="0"/>
              <a:t>MROI: (€0.54M – €0.2M)/€0.2M = 170%.	 </a:t>
            </a:r>
          </a:p>
          <a:p>
            <a:endParaRPr lang="en-FI" sz="2800" dirty="0"/>
          </a:p>
          <a:p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166055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061C69-B8DD-0641-9693-56DD3D72553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dirty="0"/>
              <a:t>Fine-tuning our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CAF8D-51C4-4741-AF3F-2BF54E17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FI" b="0" dirty="0"/>
              <a:t>All models are wrong… but we can make them less wrong!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614F91-9C79-5C42-9AB8-C13CD2FFBC62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E0CEA5-57F6-3747-8E19-B54174D1E06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5185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8769-5E74-AE40-B2BE-41754C6B0CA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Converting the Regression model to an equation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42EAF-5293-454F-8A93-DCE53D81902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EurSales</a:t>
            </a:r>
            <a:r>
              <a:rPr lang="en-US" dirty="0"/>
              <a:t> = 6.7238 * </a:t>
            </a:r>
            <a:r>
              <a:rPr lang="en-US" b="0" dirty="0"/>
              <a:t>Print</a:t>
            </a:r>
            <a:r>
              <a:rPr lang="en-US" dirty="0"/>
              <a:t> + 4.91994 * </a:t>
            </a:r>
            <a:r>
              <a:rPr lang="en-US" b="0" dirty="0"/>
              <a:t>Outdoor</a:t>
            </a:r>
            <a:r>
              <a:rPr lang="en-US" dirty="0"/>
              <a:t> + 2.6199 * </a:t>
            </a:r>
            <a:r>
              <a:rPr lang="en-US" b="0" dirty="0"/>
              <a:t>Online</a:t>
            </a:r>
            <a:r>
              <a:rPr lang="en-US" dirty="0"/>
              <a:t> + 793.177</a:t>
            </a:r>
          </a:p>
          <a:p>
            <a:endParaRPr lang="en-US" dirty="0"/>
          </a:p>
          <a:p>
            <a:r>
              <a:rPr lang="en-US" dirty="0"/>
              <a:t>E(</a:t>
            </a:r>
            <a:r>
              <a:rPr lang="en-US" dirty="0" err="1"/>
              <a:t>EurSales</a:t>
            </a:r>
            <a:r>
              <a:rPr lang="en-US" dirty="0"/>
              <a:t>) = 6.7238 * </a:t>
            </a:r>
            <a:r>
              <a:rPr lang="en-US" b="0" dirty="0"/>
              <a:t>26005</a:t>
            </a:r>
            <a:r>
              <a:rPr lang="en-US" dirty="0"/>
              <a:t> + 4.91994 * </a:t>
            </a:r>
            <a:r>
              <a:rPr lang="en-US" b="0" dirty="0"/>
              <a:t>333</a:t>
            </a:r>
            <a:r>
              <a:rPr lang="en-US" dirty="0"/>
              <a:t> + 2.6199 * </a:t>
            </a:r>
            <a:r>
              <a:rPr lang="en-US" b="0" dirty="0"/>
              <a:t>1</a:t>
            </a:r>
            <a:r>
              <a:rPr lang="en-US" dirty="0"/>
              <a:t> + 793.177</a:t>
            </a:r>
          </a:p>
          <a:p>
            <a:r>
              <a:rPr lang="en-US" dirty="0"/>
              <a:t>		   = 174852 + 1638 + 2.61 + 793</a:t>
            </a:r>
          </a:p>
          <a:p>
            <a:r>
              <a:rPr lang="en-US" dirty="0"/>
              <a:t>		   = 177285</a:t>
            </a:r>
          </a:p>
          <a:p>
            <a:r>
              <a:rPr lang="en-US" dirty="0"/>
              <a:t>O(</a:t>
            </a:r>
            <a:r>
              <a:rPr lang="en-US" dirty="0" err="1"/>
              <a:t>EurSales</a:t>
            </a:r>
            <a:r>
              <a:rPr lang="en-US" dirty="0"/>
              <a:t>) = 352040</a:t>
            </a:r>
          </a:p>
        </p:txBody>
      </p:sp>
    </p:spTree>
    <p:extLst>
      <p:ext uri="{BB962C8B-B14F-4D97-AF65-F5344CB8AC3E}">
        <p14:creationId xmlns:p14="http://schemas.microsoft.com/office/powerpoint/2010/main" val="217037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CA032B-6B9A-6248-92F9-1BFE36F0765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Omitted variable bias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BFB50-612A-2A40-860B-6141E27F09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b="0" dirty="0"/>
              <a:t>Occurs when a variable that is related to </a:t>
            </a:r>
            <a:r>
              <a:rPr lang="en-FI" sz="3200" b="0" dirty="0">
                <a:solidFill>
                  <a:srgbClr val="C00000"/>
                </a:solidFill>
              </a:rPr>
              <a:t>both </a:t>
            </a:r>
            <a:r>
              <a:rPr lang="en-FI" sz="3200" b="0" dirty="0"/>
              <a:t>the dependent variable and an independent variable is not included in our model.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r>
              <a:rPr lang="en-FI" sz="3200" b="0" dirty="0"/>
              <a:t>Coefficient on the included variable will be biased. 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r>
              <a:rPr lang="en-FI" sz="3200" b="0" dirty="0"/>
              <a:t>This can lead to inflated or deflated ROI estimates. </a:t>
            </a:r>
            <a:r>
              <a:rPr lang="en-FI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0EE66-6E0F-4D4A-B980-ABBC99CB7119}"/>
              </a:ext>
            </a:extLst>
          </p:cNvPr>
          <p:cNvSpPr txBox="1"/>
          <p:nvPr/>
        </p:nvSpPr>
        <p:spPr>
          <a:xfrm>
            <a:off x="9346759" y="2981708"/>
            <a:ext cx="4154556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dirty="0"/>
              <a:t>Indepentent variable</a:t>
            </a:r>
          </a:p>
          <a:p>
            <a:r>
              <a:rPr lang="en-FI" dirty="0"/>
              <a:t>(e.g. ice cream advertising)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CD89E-EFB1-684E-BA48-B0157BCDBC87}"/>
              </a:ext>
            </a:extLst>
          </p:cNvPr>
          <p:cNvSpPr txBox="1"/>
          <p:nvPr/>
        </p:nvSpPr>
        <p:spPr>
          <a:xfrm>
            <a:off x="13238881" y="4520468"/>
            <a:ext cx="4691269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dirty="0"/>
              <a:t>Dependent variable</a:t>
            </a:r>
          </a:p>
          <a:p>
            <a:r>
              <a:rPr lang="en-FI" dirty="0"/>
              <a:t>(e.g. ice cream consumption)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03B7C-A95B-C54D-B8AB-13856B6E36F2}"/>
              </a:ext>
            </a:extLst>
          </p:cNvPr>
          <p:cNvSpPr txBox="1"/>
          <p:nvPr/>
        </p:nvSpPr>
        <p:spPr>
          <a:xfrm>
            <a:off x="9422629" y="6158839"/>
            <a:ext cx="2791149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b="1" dirty="0"/>
              <a:t>Omitted variable</a:t>
            </a:r>
          </a:p>
          <a:p>
            <a:r>
              <a:rPr lang="en-FI" dirty="0"/>
              <a:t>(e.g. weather)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53A203-C25A-174C-AF7F-6E9183D54828}"/>
              </a:ext>
            </a:extLst>
          </p:cNvPr>
          <p:cNvCxnSpPr>
            <a:cxnSpLocks/>
          </p:cNvCxnSpPr>
          <p:nvPr/>
        </p:nvCxnSpPr>
        <p:spPr>
          <a:xfrm>
            <a:off x="11116092" y="4092696"/>
            <a:ext cx="1933596" cy="76085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730A9C-A848-7648-A67F-E4D9CA43D31C}"/>
              </a:ext>
            </a:extLst>
          </p:cNvPr>
          <p:cNvCxnSpPr>
            <a:cxnSpLocks/>
          </p:cNvCxnSpPr>
          <p:nvPr/>
        </p:nvCxnSpPr>
        <p:spPr>
          <a:xfrm flipV="1">
            <a:off x="11318456" y="5314249"/>
            <a:ext cx="1748294" cy="780817"/>
          </a:xfrm>
          <a:prstGeom prst="straightConnector1">
            <a:avLst/>
          </a:prstGeom>
          <a:ln w="317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9249DF-E640-7A44-BE02-759F23B77EED}"/>
              </a:ext>
            </a:extLst>
          </p:cNvPr>
          <p:cNvCxnSpPr>
            <a:cxnSpLocks/>
          </p:cNvCxnSpPr>
          <p:nvPr/>
        </p:nvCxnSpPr>
        <p:spPr>
          <a:xfrm flipV="1">
            <a:off x="10579647" y="4092696"/>
            <a:ext cx="0" cy="2002370"/>
          </a:xfrm>
          <a:prstGeom prst="straightConnector1">
            <a:avLst/>
          </a:prstGeom>
          <a:ln w="317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B5A6A1-32CC-CE47-831A-2B743D4F4C36}"/>
              </a:ext>
            </a:extLst>
          </p:cNvPr>
          <p:cNvSpPr txBox="1"/>
          <p:nvPr/>
        </p:nvSpPr>
        <p:spPr>
          <a:xfrm>
            <a:off x="12299854" y="4028923"/>
            <a:ext cx="524503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b="1" dirty="0"/>
              <a:t>b</a:t>
            </a:r>
            <a:r>
              <a:rPr lang="en-FI" b="1" baseline="-25000" dirty="0"/>
              <a:t>n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368702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5C4943-1953-E645-8E6B-0F189F38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0" y="168216"/>
            <a:ext cx="18015119" cy="83736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23C5DD-24FE-6240-8BD4-787D6FCCDEF5}"/>
              </a:ext>
            </a:extLst>
          </p:cNvPr>
          <p:cNvSpPr/>
          <p:nvPr/>
        </p:nvSpPr>
        <p:spPr>
          <a:xfrm>
            <a:off x="9969190" y="9919256"/>
            <a:ext cx="8318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hbr.org</a:t>
            </a:r>
            <a:r>
              <a:rPr lang="en-US" sz="1800" dirty="0"/>
              <a:t>/2014/02/how-to-explore-cause-and-effect-like-a-data-scientist</a:t>
            </a:r>
          </a:p>
        </p:txBody>
      </p:sp>
    </p:spTree>
    <p:extLst>
      <p:ext uri="{BB962C8B-B14F-4D97-AF65-F5344CB8AC3E}">
        <p14:creationId xmlns:p14="http://schemas.microsoft.com/office/powerpoint/2010/main" val="6932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A489B-D3E0-504F-A038-73DC9CB5395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Direction of bias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DEEC20-5035-6244-ABAA-5E8E9EE80A8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815205"/>
            <a:ext cx="7831921" cy="6099862"/>
          </a:xfrm>
        </p:spPr>
        <p:txBody>
          <a:bodyPr/>
          <a:lstStyle/>
          <a:p>
            <a:r>
              <a:rPr lang="en-US" sz="3200" b="0" dirty="0"/>
              <a:t>If </a:t>
            </a:r>
            <a:r>
              <a:rPr lang="en-US" sz="3200" b="0" dirty="0">
                <a:solidFill>
                  <a:srgbClr val="C00000"/>
                </a:solidFill>
              </a:rPr>
              <a:t>correlation between independent variable and omitted variable</a:t>
            </a:r>
            <a:r>
              <a:rPr lang="en-US" sz="3200" b="0" dirty="0"/>
              <a:t> and </a:t>
            </a:r>
            <a:r>
              <a:rPr lang="en-US" sz="3200" b="0" dirty="0">
                <a:solidFill>
                  <a:srgbClr val="00965E"/>
                </a:solidFill>
              </a:rPr>
              <a:t>effect of omitted variable on dependent variable</a:t>
            </a:r>
            <a:r>
              <a:rPr lang="en-US" sz="3200" b="0" dirty="0"/>
              <a:t> have the same sign (+/-), bias will be positive (coefficient on the independent variable will be inflated compared to “reality”). </a:t>
            </a:r>
          </a:p>
          <a:p>
            <a:endParaRPr lang="en-US" sz="3200" b="0" dirty="0"/>
          </a:p>
          <a:p>
            <a:r>
              <a:rPr lang="en-US" sz="3200" b="0" dirty="0"/>
              <a:t>If the signs are different, bias will be negative.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33EB7-CFD4-2F40-AEC2-139A123387E7}"/>
              </a:ext>
            </a:extLst>
          </p:cNvPr>
          <p:cNvSpPr txBox="1"/>
          <p:nvPr/>
        </p:nvSpPr>
        <p:spPr>
          <a:xfrm>
            <a:off x="9204845" y="7736455"/>
            <a:ext cx="8592940" cy="1289969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/>
              <a:t>If we don’t include weather (e.g., temperature) in our model, our results will suggest that the effect of ice cream advertising on sales (b</a:t>
            </a:r>
            <a:r>
              <a:rPr lang="en-FI" baseline="-25000" dirty="0"/>
              <a:t>n</a:t>
            </a:r>
            <a:r>
              <a:rPr lang="en-FI" dirty="0"/>
              <a:t>) is larger than it actually is!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6F29E5-5607-3D47-8AD2-AAC34F653C7A}"/>
              </a:ext>
            </a:extLst>
          </p:cNvPr>
          <p:cNvSpPr txBox="1"/>
          <p:nvPr/>
        </p:nvSpPr>
        <p:spPr>
          <a:xfrm>
            <a:off x="9346759" y="2981708"/>
            <a:ext cx="4154556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dirty="0"/>
              <a:t>Indepentent variable</a:t>
            </a:r>
          </a:p>
          <a:p>
            <a:r>
              <a:rPr lang="en-FI" dirty="0"/>
              <a:t>(e.g. ice cream advertising)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1A93C-C809-2448-9D54-33C71682E205}"/>
              </a:ext>
            </a:extLst>
          </p:cNvPr>
          <p:cNvSpPr txBox="1"/>
          <p:nvPr/>
        </p:nvSpPr>
        <p:spPr>
          <a:xfrm>
            <a:off x="13238881" y="4520468"/>
            <a:ext cx="4691269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dirty="0"/>
              <a:t>Dependent variable</a:t>
            </a:r>
          </a:p>
          <a:p>
            <a:r>
              <a:rPr lang="en-FI" dirty="0"/>
              <a:t>(e.g. ice cream consumption)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6B06EF-FE87-6D40-80DF-52C85807EFB5}"/>
              </a:ext>
            </a:extLst>
          </p:cNvPr>
          <p:cNvSpPr txBox="1"/>
          <p:nvPr/>
        </p:nvSpPr>
        <p:spPr>
          <a:xfrm>
            <a:off x="9422629" y="6158839"/>
            <a:ext cx="2791149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b="1" dirty="0"/>
              <a:t>Omitted variable</a:t>
            </a:r>
          </a:p>
          <a:p>
            <a:r>
              <a:rPr lang="en-FI" dirty="0"/>
              <a:t>(e.g. weather)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A50ED5-A082-A945-A130-4C27A0ABCBCE}"/>
              </a:ext>
            </a:extLst>
          </p:cNvPr>
          <p:cNvCxnSpPr>
            <a:cxnSpLocks/>
          </p:cNvCxnSpPr>
          <p:nvPr/>
        </p:nvCxnSpPr>
        <p:spPr>
          <a:xfrm>
            <a:off x="11116092" y="4092696"/>
            <a:ext cx="1933596" cy="76085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645BB5-B0F2-084A-89D6-3DFD64744CA1}"/>
              </a:ext>
            </a:extLst>
          </p:cNvPr>
          <p:cNvCxnSpPr>
            <a:cxnSpLocks/>
          </p:cNvCxnSpPr>
          <p:nvPr/>
        </p:nvCxnSpPr>
        <p:spPr>
          <a:xfrm flipV="1">
            <a:off x="11318456" y="5314249"/>
            <a:ext cx="1748294" cy="780817"/>
          </a:xfrm>
          <a:prstGeom prst="straightConnector1">
            <a:avLst/>
          </a:prstGeom>
          <a:ln w="317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0B8410-900B-FB4C-9109-51EEA5B30D67}"/>
              </a:ext>
            </a:extLst>
          </p:cNvPr>
          <p:cNvCxnSpPr>
            <a:cxnSpLocks/>
          </p:cNvCxnSpPr>
          <p:nvPr/>
        </p:nvCxnSpPr>
        <p:spPr>
          <a:xfrm flipV="1">
            <a:off x="10579647" y="4092696"/>
            <a:ext cx="0" cy="2002370"/>
          </a:xfrm>
          <a:prstGeom prst="straightConnector1">
            <a:avLst/>
          </a:prstGeom>
          <a:ln w="317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1325BC-E7E2-5C49-A110-07587FA8090E}"/>
              </a:ext>
            </a:extLst>
          </p:cNvPr>
          <p:cNvSpPr txBox="1"/>
          <p:nvPr/>
        </p:nvSpPr>
        <p:spPr>
          <a:xfrm>
            <a:off x="12299854" y="4028923"/>
            <a:ext cx="524503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b="1" dirty="0"/>
              <a:t>b</a:t>
            </a:r>
            <a:r>
              <a:rPr lang="en-FI" b="1" baseline="-25000" dirty="0"/>
              <a:t>n</a:t>
            </a:r>
            <a:endParaRPr lang="en-FI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30084-D336-2642-B76E-3F8908F62314}"/>
              </a:ext>
            </a:extLst>
          </p:cNvPr>
          <p:cNvSpPr txBox="1"/>
          <p:nvPr/>
        </p:nvSpPr>
        <p:spPr>
          <a:xfrm>
            <a:off x="9974361" y="485355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4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CD338C-71B7-3F45-B9FD-3A4079204A84}"/>
              </a:ext>
            </a:extLst>
          </p:cNvPr>
          <p:cNvSpPr txBox="1"/>
          <p:nvPr/>
        </p:nvSpPr>
        <p:spPr>
          <a:xfrm>
            <a:off x="12192603" y="554041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400" dirty="0">
                <a:solidFill>
                  <a:srgbClr val="00965E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3524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A68CD3-064D-594B-986B-D08F961A26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Common sources of bias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C5C3F-D1A4-6F43-A4BD-6E3E8F3F76D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Effect of price on sales</a:t>
            </a:r>
          </a:p>
          <a:p>
            <a:r>
              <a:rPr lang="en-FI" sz="3200" b="0" dirty="0"/>
              <a:t>Product quality influences sales </a:t>
            </a:r>
            <a:r>
              <a:rPr lang="en-FI" sz="3200" b="0" dirty="0">
                <a:solidFill>
                  <a:srgbClr val="00965E"/>
                </a:solidFill>
              </a:rPr>
              <a:t>positively</a:t>
            </a:r>
          </a:p>
          <a:p>
            <a:r>
              <a:rPr lang="en-FI" sz="3200" b="0" dirty="0"/>
              <a:t>Price and product quality are correlated </a:t>
            </a:r>
            <a:r>
              <a:rPr lang="en-FI" sz="3200" b="0" dirty="0">
                <a:solidFill>
                  <a:srgbClr val="00965E"/>
                </a:solidFill>
              </a:rPr>
              <a:t>positively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endParaRPr lang="en-FI" sz="32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24C7A-F698-EF4B-B979-F3F468678C0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Effect of advertising on sales</a:t>
            </a:r>
          </a:p>
          <a:p>
            <a:r>
              <a:rPr lang="en-FI" sz="3200" b="0" dirty="0"/>
              <a:t>Price influences sales </a:t>
            </a:r>
            <a:r>
              <a:rPr lang="en-FI" sz="3200" b="0" dirty="0">
                <a:solidFill>
                  <a:srgbClr val="C00000"/>
                </a:solidFill>
              </a:rPr>
              <a:t>negatively</a:t>
            </a:r>
          </a:p>
          <a:p>
            <a:r>
              <a:rPr lang="en-FI" sz="3200" b="0" dirty="0"/>
              <a:t>Assume that product price and advertising of a given product are correlated </a:t>
            </a:r>
            <a:r>
              <a:rPr lang="en-FI" sz="3200" b="0" dirty="0">
                <a:solidFill>
                  <a:srgbClr val="00965E"/>
                </a:solidFill>
              </a:rPr>
              <a:t>positively</a:t>
            </a:r>
            <a:r>
              <a:rPr lang="en-FI" sz="3200" b="0" dirty="0"/>
              <a:t> (e.g., a firm advertises more expensive premium products).</a:t>
            </a:r>
          </a:p>
          <a:p>
            <a:pPr marL="0" indent="0">
              <a:buNone/>
            </a:pPr>
            <a:r>
              <a:rPr lang="en-FI" sz="3200" b="0" dirty="0"/>
              <a:t>Different sign =&gt; negative bias.</a:t>
            </a:r>
          </a:p>
          <a:p>
            <a:pPr marL="0" indent="0">
              <a:buNone/>
            </a:pPr>
            <a:r>
              <a:rPr lang="en-FI" sz="3200" b="0" dirty="0"/>
              <a:t>Estimates of advertising effectiveness on sales may be negatively biased (less positive) if price is omitted.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endParaRPr lang="en-FI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4EAD7-4097-7E4F-A49B-12080AB77442}"/>
              </a:ext>
            </a:extLst>
          </p:cNvPr>
          <p:cNvSpPr txBox="1"/>
          <p:nvPr/>
        </p:nvSpPr>
        <p:spPr>
          <a:xfrm>
            <a:off x="574678" y="6955834"/>
            <a:ext cx="8157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200" dirty="0"/>
              <a:t>Same sign =&gt; positive bias.</a:t>
            </a:r>
          </a:p>
          <a:p>
            <a:r>
              <a:rPr lang="en-FI" sz="3200" dirty="0"/>
              <a:t>If product quality is omitted, estimates of price elasticity on demand will be positively biased (i.e. less negative).</a:t>
            </a:r>
          </a:p>
          <a:p>
            <a:endParaRPr lang="en-FI" sz="3200" dirty="0"/>
          </a:p>
        </p:txBody>
      </p:sp>
    </p:spTree>
    <p:extLst>
      <p:ext uri="{BB962C8B-B14F-4D97-AF65-F5344CB8AC3E}">
        <p14:creationId xmlns:p14="http://schemas.microsoft.com/office/powerpoint/2010/main" val="544186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BFA189-BCB3-5241-986B-C280C48DDBA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Common Sources of Bias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38953-A637-C349-85E7-B93F0E905C6F}"/>
              </a:ext>
            </a:extLst>
          </p:cNvPr>
          <p:cNvSpPr/>
          <p:nvPr/>
        </p:nvSpPr>
        <p:spPr>
          <a:xfrm>
            <a:off x="585813" y="3033132"/>
            <a:ext cx="1315844" cy="62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FBD59-7CE3-314A-AD94-C3FAD6A1DB66}"/>
              </a:ext>
            </a:extLst>
          </p:cNvPr>
          <p:cNvSpPr/>
          <p:nvPr/>
        </p:nvSpPr>
        <p:spPr>
          <a:xfrm>
            <a:off x="3592925" y="3033132"/>
            <a:ext cx="1315844" cy="62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F1964C-27E8-0942-90BB-041C34DE3A4B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901657" y="3345366"/>
            <a:ext cx="1691268" cy="0"/>
          </a:xfrm>
          <a:prstGeom prst="straightConnector1">
            <a:avLst/>
          </a:prstGeom>
          <a:ln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A0551B5-6A37-5642-8773-AB0F99B285B2}"/>
              </a:ext>
            </a:extLst>
          </p:cNvPr>
          <p:cNvSpPr txBox="1"/>
          <p:nvPr/>
        </p:nvSpPr>
        <p:spPr>
          <a:xfrm>
            <a:off x="2550695" y="2985006"/>
            <a:ext cx="6463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1B07A-0F4D-9142-A653-7D42441C8E3A}"/>
              </a:ext>
            </a:extLst>
          </p:cNvPr>
          <p:cNvSpPr/>
          <p:nvPr/>
        </p:nvSpPr>
        <p:spPr>
          <a:xfrm>
            <a:off x="596216" y="5144294"/>
            <a:ext cx="1315844" cy="62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12ED35-623D-234F-A4C3-2976768AF83F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1243735" y="3657600"/>
            <a:ext cx="10403" cy="1486694"/>
          </a:xfrm>
          <a:prstGeom prst="straightConnector1">
            <a:avLst/>
          </a:prstGeom>
          <a:ln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07E714-3044-CC40-ADD8-E74827ED43A4}"/>
              </a:ext>
            </a:extLst>
          </p:cNvPr>
          <p:cNvSpPr txBox="1"/>
          <p:nvPr/>
        </p:nvSpPr>
        <p:spPr>
          <a:xfrm>
            <a:off x="1262355" y="4340516"/>
            <a:ext cx="729687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ve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5C8C76-B36E-304A-B4E1-85D1B6728CF5}"/>
              </a:ext>
            </a:extLst>
          </p:cNvPr>
          <p:cNvCxnSpPr>
            <a:stCxn id="10" idx="3"/>
            <a:endCxn id="6" idx="2"/>
          </p:cNvCxnSpPr>
          <p:nvPr/>
        </p:nvCxnSpPr>
        <p:spPr>
          <a:xfrm flipV="1">
            <a:off x="1912060" y="3657600"/>
            <a:ext cx="2338787" cy="179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FB989C-3274-764D-89F3-9ABCDA8CC5F7}"/>
              </a:ext>
            </a:extLst>
          </p:cNvPr>
          <p:cNvSpPr txBox="1"/>
          <p:nvPr/>
        </p:nvSpPr>
        <p:spPr>
          <a:xfrm>
            <a:off x="3307886" y="4272030"/>
            <a:ext cx="729687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F7F7C-4B2B-1F44-A027-C56325A12242}"/>
              </a:ext>
            </a:extLst>
          </p:cNvPr>
          <p:cNvSpPr txBox="1"/>
          <p:nvPr/>
        </p:nvSpPr>
        <p:spPr>
          <a:xfrm>
            <a:off x="0" y="7267901"/>
            <a:ext cx="5183791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will be LESS NEGATIVE</a:t>
            </a:r>
          </a:p>
          <a:p>
            <a:r>
              <a:rPr lang="en-US" dirty="0"/>
              <a:t>than it should be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4C69BD-DF79-054E-B55A-323784F78D47}"/>
              </a:ext>
            </a:extLst>
          </p:cNvPr>
          <p:cNvSpPr/>
          <p:nvPr/>
        </p:nvSpPr>
        <p:spPr>
          <a:xfrm>
            <a:off x="11777962" y="3033132"/>
            <a:ext cx="1315844" cy="62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98E5E-536B-D042-84EE-410C7FB74E2A}"/>
              </a:ext>
            </a:extLst>
          </p:cNvPr>
          <p:cNvSpPr/>
          <p:nvPr/>
        </p:nvSpPr>
        <p:spPr>
          <a:xfrm>
            <a:off x="14785074" y="3033132"/>
            <a:ext cx="1315844" cy="62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557C40-091A-E342-9D60-536BCD333818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13093806" y="3345366"/>
            <a:ext cx="1691268" cy="0"/>
          </a:xfrm>
          <a:prstGeom prst="straightConnector1">
            <a:avLst/>
          </a:prstGeom>
          <a:ln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438C40-36B3-404E-8D70-BB0A0C2DC81D}"/>
              </a:ext>
            </a:extLst>
          </p:cNvPr>
          <p:cNvSpPr txBox="1"/>
          <p:nvPr/>
        </p:nvSpPr>
        <p:spPr>
          <a:xfrm>
            <a:off x="13742844" y="2985006"/>
            <a:ext cx="729687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52B6B1-62CC-7345-B1BC-DCE8E2E148A3}"/>
              </a:ext>
            </a:extLst>
          </p:cNvPr>
          <p:cNvSpPr txBox="1"/>
          <p:nvPr/>
        </p:nvSpPr>
        <p:spPr>
          <a:xfrm>
            <a:off x="11192149" y="7267901"/>
            <a:ext cx="5061001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will be LESS POSITIVE</a:t>
            </a:r>
          </a:p>
          <a:p>
            <a:r>
              <a:rPr lang="en-US" dirty="0"/>
              <a:t>than it should be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11DF6D-EA09-A141-925F-15ECFE5E8778}"/>
              </a:ext>
            </a:extLst>
          </p:cNvPr>
          <p:cNvSpPr/>
          <p:nvPr/>
        </p:nvSpPr>
        <p:spPr>
          <a:xfrm>
            <a:off x="11777962" y="5456527"/>
            <a:ext cx="1315844" cy="62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27C518-DDD9-8145-872D-22F21242A149}"/>
              </a:ext>
            </a:extLst>
          </p:cNvPr>
          <p:cNvCxnSpPr>
            <a:cxnSpLocks/>
            <a:stCxn id="30" idx="0"/>
            <a:endCxn id="20" idx="2"/>
          </p:cNvCxnSpPr>
          <p:nvPr/>
        </p:nvCxnSpPr>
        <p:spPr>
          <a:xfrm flipV="1">
            <a:off x="12435884" y="3657600"/>
            <a:ext cx="0" cy="179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8E301C-CBCE-C448-B24A-29075B6EA11E}"/>
              </a:ext>
            </a:extLst>
          </p:cNvPr>
          <p:cNvSpPr txBox="1"/>
          <p:nvPr/>
        </p:nvSpPr>
        <p:spPr>
          <a:xfrm>
            <a:off x="11713379" y="4269621"/>
            <a:ext cx="729687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ve</a:t>
            </a:r>
            <a:endParaRPr lang="en-US" dirty="0"/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939B58C3-4EF0-7046-82AB-5E9861F81984}"/>
              </a:ext>
            </a:extLst>
          </p:cNvPr>
          <p:cNvCxnSpPr>
            <a:cxnSpLocks/>
            <a:stCxn id="30" idx="3"/>
            <a:endCxn id="21" idx="2"/>
          </p:cNvCxnSpPr>
          <p:nvPr/>
        </p:nvCxnSpPr>
        <p:spPr>
          <a:xfrm flipV="1">
            <a:off x="13093806" y="3657600"/>
            <a:ext cx="2349190" cy="21111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615A245-6071-B144-A78A-47C13F810095}"/>
              </a:ext>
            </a:extLst>
          </p:cNvPr>
          <p:cNvSpPr txBox="1"/>
          <p:nvPr/>
        </p:nvSpPr>
        <p:spPr>
          <a:xfrm>
            <a:off x="14811478" y="4663494"/>
            <a:ext cx="6463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5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C828E8-CB3C-CC4E-9C74-C16944A8C3E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Moderated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5D2DA-ACE8-D241-9125-005A04F2B3B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b="0" dirty="0"/>
              <a:t>Moderation occurs when </a:t>
            </a:r>
            <a:r>
              <a:rPr lang="en-FI" sz="3200" b="0" dirty="0">
                <a:solidFill>
                  <a:srgbClr val="C00000"/>
                </a:solidFill>
              </a:rPr>
              <a:t>the effect of an independent variable on a dependent variable</a:t>
            </a:r>
            <a:r>
              <a:rPr lang="en-FI" sz="3200" b="0" dirty="0"/>
              <a:t> </a:t>
            </a:r>
            <a:r>
              <a:rPr lang="en-FI" sz="3200" b="0" dirty="0">
                <a:solidFill>
                  <a:srgbClr val="00B050"/>
                </a:solidFill>
              </a:rPr>
              <a:t>depends on the value of another independent variable</a:t>
            </a:r>
            <a:r>
              <a:rPr lang="en-FI" sz="3200" b="0" dirty="0"/>
              <a:t>.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r>
              <a:rPr lang="en-FI" sz="3200" b="0" dirty="0"/>
              <a:t>Is it possible that the effect of online ad spend on sales is different for standard and premium products?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B09EA-EF4A-4F48-A352-5427F7E70E64}"/>
              </a:ext>
            </a:extLst>
          </p:cNvPr>
          <p:cNvSpPr txBox="1"/>
          <p:nvPr/>
        </p:nvSpPr>
        <p:spPr>
          <a:xfrm>
            <a:off x="9305988" y="3482385"/>
            <a:ext cx="2601994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dirty="0"/>
              <a:t>Online ad spend</a:t>
            </a:r>
          </a:p>
          <a:p>
            <a:pPr algn="ctr"/>
            <a:r>
              <a:rPr lang="en-FI" dirty="0"/>
              <a:t>(X</a:t>
            </a:r>
            <a:r>
              <a:rPr lang="en-FI" baseline="-25000" dirty="0"/>
              <a:t>1</a:t>
            </a:r>
            <a:r>
              <a:rPr lang="en-FI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99D9D-F365-7647-9DDC-CBB25DCC682D}"/>
              </a:ext>
            </a:extLst>
          </p:cNvPr>
          <p:cNvSpPr txBox="1"/>
          <p:nvPr/>
        </p:nvSpPr>
        <p:spPr>
          <a:xfrm>
            <a:off x="14818870" y="3523553"/>
            <a:ext cx="2307042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dirty="0"/>
              <a:t>Sales revenue</a:t>
            </a:r>
          </a:p>
          <a:p>
            <a:pPr algn="ctr"/>
            <a:r>
              <a:rPr lang="en-FI" dirty="0"/>
              <a:t>(Y)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F8588-EECB-8A4E-8E81-49D9D2F73903}"/>
              </a:ext>
            </a:extLst>
          </p:cNvPr>
          <p:cNvSpPr txBox="1"/>
          <p:nvPr/>
        </p:nvSpPr>
        <p:spPr>
          <a:xfrm>
            <a:off x="12190669" y="5519161"/>
            <a:ext cx="2050561" cy="89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dirty="0"/>
              <a:t>Product type</a:t>
            </a:r>
          </a:p>
          <a:p>
            <a:pPr algn="ctr"/>
            <a:r>
              <a:rPr lang="en-FI" dirty="0"/>
              <a:t>(X</a:t>
            </a:r>
            <a:r>
              <a:rPr lang="en-FI" baseline="-25000" dirty="0"/>
              <a:t>2</a:t>
            </a:r>
            <a:r>
              <a:rPr lang="en-FI" dirty="0"/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F13078-AF4A-5A48-A7C8-65B298D2819E}"/>
              </a:ext>
            </a:extLst>
          </p:cNvPr>
          <p:cNvCxnSpPr/>
          <p:nvPr/>
        </p:nvCxnSpPr>
        <p:spPr>
          <a:xfrm>
            <a:off x="11907982" y="3927764"/>
            <a:ext cx="261593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6DBC95-EAA6-0349-A5B7-32546954DCCA}"/>
              </a:ext>
            </a:extLst>
          </p:cNvPr>
          <p:cNvCxnSpPr>
            <a:cxnSpLocks/>
          </p:cNvCxnSpPr>
          <p:nvPr/>
        </p:nvCxnSpPr>
        <p:spPr>
          <a:xfrm flipV="1">
            <a:off x="13220303" y="4080164"/>
            <a:ext cx="0" cy="143899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5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ACCFF4-D63F-BB47-BB80-035AFAB1562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Regression with moderators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7A61C-C71E-1544-9CD6-DF349161895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678" y="3027875"/>
            <a:ext cx="8569322" cy="5873331"/>
          </a:xfrm>
        </p:spPr>
        <p:txBody>
          <a:bodyPr/>
          <a:lstStyle/>
          <a:p>
            <a:pPr marL="0" indent="0">
              <a:buNone/>
            </a:pPr>
            <a:r>
              <a:rPr lang="en-US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b</a:t>
            </a:r>
            <a:r>
              <a:rPr lang="en-US" sz="40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0" i="1" dirty="0">
                <a:solidFill>
                  <a:srgbClr val="0096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0" i="1" baseline="-25000" dirty="0">
                <a:solidFill>
                  <a:srgbClr val="0096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sz="40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1" dirty="0">
                <a:solidFill>
                  <a:srgbClr val="0096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0" i="1" baseline="-25000" dirty="0">
                <a:solidFill>
                  <a:srgbClr val="0096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</a:p>
          <a:p>
            <a:pPr marL="0" indent="0">
              <a:buNone/>
            </a:pPr>
            <a:endParaRPr lang="en-US" sz="4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B5D89-646D-C246-98E6-0EFB69B00F0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Interpretation:</a:t>
            </a:r>
          </a:p>
          <a:p>
            <a:pPr marL="0" indent="0">
              <a:buNone/>
            </a:pPr>
            <a:r>
              <a:rPr lang="en-US" sz="3200" b="0" i="1" dirty="0">
                <a:cs typeface="Times New Roman" panose="02020603050405020304" pitchFamily="18" charset="0"/>
              </a:rPr>
              <a:t>b</a:t>
            </a:r>
            <a:r>
              <a:rPr lang="en-US" sz="3200" b="0" i="1" baseline="-25000" dirty="0">
                <a:cs typeface="Times New Roman" panose="02020603050405020304" pitchFamily="18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a typeface="Lato"/>
                <a:cs typeface="Times New Roman" panose="02020603050405020304" pitchFamily="18" charset="0"/>
                <a:sym typeface="Lato"/>
              </a:rPr>
              <a:t> = the effect of online ad spend on sales revenue, all else being equal</a:t>
            </a:r>
          </a:p>
          <a:p>
            <a:pPr marL="0" indent="0">
              <a:buNone/>
            </a:pPr>
            <a:r>
              <a:rPr lang="en-US" sz="3200" b="0" i="1" dirty="0">
                <a:cs typeface="Times New Roman" panose="02020603050405020304" pitchFamily="18" charset="0"/>
              </a:rPr>
              <a:t>b</a:t>
            </a:r>
            <a:r>
              <a:rPr lang="en-US" sz="3200" b="0" i="1" baseline="-25000" dirty="0">
                <a:cs typeface="Times New Roman" panose="02020603050405020304" pitchFamily="18" charset="0"/>
              </a:rPr>
              <a:t>3</a:t>
            </a:r>
            <a:r>
              <a:rPr lang="en-US" sz="3200" b="0" baseline="-25000" dirty="0">
                <a:solidFill>
                  <a:srgbClr val="000000"/>
                </a:solidFill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3200" b="0" dirty="0">
                <a:solidFill>
                  <a:srgbClr val="000000"/>
                </a:solidFill>
                <a:ea typeface="Lato"/>
                <a:cs typeface="Times New Roman" panose="02020603050405020304" pitchFamily="18" charset="0"/>
                <a:sym typeface="Lato"/>
              </a:rPr>
              <a:t>= difference in sales between premium and standard products, all else being equal</a:t>
            </a:r>
          </a:p>
          <a:p>
            <a:pPr marL="0" indent="0">
              <a:buNone/>
            </a:pPr>
            <a:r>
              <a:rPr lang="en-US" sz="3200" b="0" i="1" dirty="0">
                <a:cs typeface="Times New Roman" panose="02020603050405020304" pitchFamily="18" charset="0"/>
              </a:rPr>
              <a:t>b</a:t>
            </a:r>
            <a:r>
              <a:rPr lang="en-US" sz="3200" b="0" i="1" baseline="-25000" dirty="0">
                <a:cs typeface="Times New Roman" panose="02020603050405020304" pitchFamily="18" charset="0"/>
              </a:rPr>
              <a:t>4</a:t>
            </a:r>
            <a:r>
              <a:rPr lang="en-US" sz="3200" b="0" dirty="0">
                <a:solidFill>
                  <a:srgbClr val="000000"/>
                </a:solidFill>
                <a:ea typeface="Lato"/>
                <a:cs typeface="Times New Roman" panose="02020603050405020304" pitchFamily="18" charset="0"/>
                <a:sym typeface="Lato"/>
              </a:rPr>
              <a:t> =the difference in the effect of online ad spend on sales revenue for premium products vs. standard products</a:t>
            </a:r>
            <a:endParaRPr lang="en-US" sz="3200" b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0" i="1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2800"/>
              <a:buNone/>
            </a:pPr>
            <a:endParaRPr lang="en-US" sz="32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76DB9-D877-1444-98CA-48677DA7FE90}"/>
              </a:ext>
            </a:extLst>
          </p:cNvPr>
          <p:cNvSpPr txBox="1"/>
          <p:nvPr/>
        </p:nvSpPr>
        <p:spPr>
          <a:xfrm>
            <a:off x="574678" y="4744251"/>
            <a:ext cx="3100529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>
                <a:solidFill>
                  <a:srgbClr val="C00000"/>
                </a:solidFill>
              </a:rPr>
              <a:t>Online ad spend (€)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3AD50-96AA-5C40-A4AA-A52CC24EB076}"/>
              </a:ext>
            </a:extLst>
          </p:cNvPr>
          <p:cNvSpPr txBox="1"/>
          <p:nvPr/>
        </p:nvSpPr>
        <p:spPr>
          <a:xfrm>
            <a:off x="4481087" y="4744251"/>
            <a:ext cx="4351185" cy="128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65E"/>
                </a:solidFill>
              </a:rPr>
              <a:t>Product type: (premium = 1, standard = 0</a:t>
            </a:r>
          </a:p>
          <a:p>
            <a:endParaRPr lang="en-US" dirty="0">
              <a:solidFill>
                <a:srgbClr val="00965E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1E168E-6C27-F246-BADC-ED4F3058742C}"/>
              </a:ext>
            </a:extLst>
          </p:cNvPr>
          <p:cNvCxnSpPr/>
          <p:nvPr/>
        </p:nvCxnSpPr>
        <p:spPr>
          <a:xfrm flipV="1">
            <a:off x="1998921" y="3738795"/>
            <a:ext cx="871870" cy="1005456"/>
          </a:xfrm>
          <a:prstGeom prst="straightConnector1">
            <a:avLst/>
          </a:prstGeom>
          <a:ln w="317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9595A7-3D54-9A47-A9D7-03C4678CE629}"/>
              </a:ext>
            </a:extLst>
          </p:cNvPr>
          <p:cNvCxnSpPr>
            <a:cxnSpLocks/>
          </p:cNvCxnSpPr>
          <p:nvPr/>
        </p:nvCxnSpPr>
        <p:spPr>
          <a:xfrm flipV="1">
            <a:off x="2527038" y="3738795"/>
            <a:ext cx="3320869" cy="1005456"/>
          </a:xfrm>
          <a:prstGeom prst="straightConnector1">
            <a:avLst/>
          </a:prstGeom>
          <a:ln w="317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9CDA5C-B76B-4E40-8840-0747813BC4D4}"/>
              </a:ext>
            </a:extLst>
          </p:cNvPr>
          <p:cNvCxnSpPr>
            <a:cxnSpLocks/>
          </p:cNvCxnSpPr>
          <p:nvPr/>
        </p:nvCxnSpPr>
        <p:spPr>
          <a:xfrm flipH="1" flipV="1">
            <a:off x="4635795" y="3738795"/>
            <a:ext cx="609324" cy="997822"/>
          </a:xfrm>
          <a:prstGeom prst="straightConnector1">
            <a:avLst/>
          </a:prstGeom>
          <a:ln w="31750">
            <a:solidFill>
              <a:srgbClr val="00965E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640851-4C4A-3A49-9822-7AB0FC8B9BDA}"/>
              </a:ext>
            </a:extLst>
          </p:cNvPr>
          <p:cNvCxnSpPr>
            <a:cxnSpLocks/>
          </p:cNvCxnSpPr>
          <p:nvPr/>
        </p:nvCxnSpPr>
        <p:spPr>
          <a:xfrm flipV="1">
            <a:off x="5677786" y="3738795"/>
            <a:ext cx="788949" cy="997822"/>
          </a:xfrm>
          <a:prstGeom prst="straightConnector1">
            <a:avLst/>
          </a:prstGeom>
          <a:ln w="31750">
            <a:solidFill>
              <a:srgbClr val="00965E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90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13D06-F4A3-434D-AA5A-D7DC937984F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Interpretation of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150E1-FF2B-944A-B574-DB0C4A68FF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&gt; </a:t>
            </a:r>
            <a:r>
              <a:rPr lang="en-US" sz="2000" b="0" dirty="0" err="1">
                <a:solidFill>
                  <a:srgbClr val="005EB8"/>
                </a:solidFill>
                <a:latin typeface="Monaco" pitchFamily="2" charset="77"/>
              </a:rPr>
              <a:t>mmm_model</a:t>
            </a:r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&lt;-</a:t>
            </a:r>
            <a:r>
              <a:rPr lang="en-US" sz="2000" b="0" dirty="0" err="1">
                <a:solidFill>
                  <a:srgbClr val="005EB8"/>
                </a:solidFill>
                <a:latin typeface="Monaco" pitchFamily="2" charset="77"/>
              </a:rPr>
              <a:t>lm</a:t>
            </a:r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(</a:t>
            </a:r>
            <a:r>
              <a:rPr lang="en-US" sz="2000" b="0" dirty="0" err="1">
                <a:solidFill>
                  <a:srgbClr val="005EB8"/>
                </a:solidFill>
                <a:latin typeface="Monaco" pitchFamily="2" charset="77"/>
              </a:rPr>
              <a:t>Sales~Online+Premium+Online</a:t>
            </a:r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*Premium, data=</a:t>
            </a:r>
            <a:r>
              <a:rPr lang="en-US" sz="2000" b="0" dirty="0" err="1">
                <a:solidFill>
                  <a:srgbClr val="005EB8"/>
                </a:solidFill>
                <a:latin typeface="Monaco" pitchFamily="2" charset="77"/>
              </a:rPr>
              <a:t>mmm_data</a:t>
            </a:r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)</a:t>
            </a:r>
          </a:p>
          <a:p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&gt; summary(</a:t>
            </a:r>
            <a:r>
              <a:rPr lang="en-US" sz="2000" b="0" dirty="0" err="1">
                <a:solidFill>
                  <a:srgbClr val="005EB8"/>
                </a:solidFill>
                <a:latin typeface="Monaco" pitchFamily="2" charset="77"/>
              </a:rPr>
              <a:t>mmm_model</a:t>
            </a:r>
            <a:r>
              <a:rPr lang="en-US" sz="2000" b="0" dirty="0">
                <a:solidFill>
                  <a:srgbClr val="005EB8"/>
                </a:solidFill>
                <a:latin typeface="Monaco" pitchFamily="2" charset="77"/>
              </a:rPr>
              <a:t>)</a:t>
            </a:r>
          </a:p>
          <a:p>
            <a:endParaRPr lang="en-US" sz="2000" b="0" dirty="0">
              <a:latin typeface="Monaco" pitchFamily="2" charset="77"/>
            </a:endParaRPr>
          </a:p>
          <a:p>
            <a:r>
              <a:rPr lang="en-US" sz="2000" b="0" dirty="0">
                <a:latin typeface="Monaco" pitchFamily="2" charset="77"/>
              </a:rPr>
              <a:t>Coefficients:</a:t>
            </a:r>
          </a:p>
          <a:p>
            <a:r>
              <a:rPr lang="en-US" sz="2000" b="0" dirty="0">
                <a:latin typeface="Monaco" pitchFamily="2" charset="77"/>
              </a:rPr>
              <a:t>              Estimate Std. Error t value            </a:t>
            </a:r>
            <a:r>
              <a:rPr lang="en-US" sz="2000" b="0" dirty="0" err="1">
                <a:latin typeface="Monaco" pitchFamily="2" charset="77"/>
              </a:rPr>
              <a:t>Pr</a:t>
            </a:r>
            <a:r>
              <a:rPr lang="en-US" sz="2000" b="0" dirty="0">
                <a:latin typeface="Monaco" pitchFamily="2" charset="77"/>
              </a:rPr>
              <a:t>(&gt;|t|)    </a:t>
            </a:r>
          </a:p>
          <a:p>
            <a:r>
              <a:rPr lang="en-US" sz="2000" b="0" dirty="0">
                <a:latin typeface="Monaco" pitchFamily="2" charset="77"/>
              </a:rPr>
              <a:t>(Intercept)    951.881     64.814   14.686 &lt;0.0000000000000002  ***</a:t>
            </a:r>
          </a:p>
          <a:p>
            <a:r>
              <a:rPr lang="en-US" sz="2000" b="0" dirty="0">
                <a:latin typeface="Monaco" pitchFamily="2" charset="77"/>
              </a:rPr>
              <a:t>Online           2.586      0.1836   14.09              0.01602 ***    </a:t>
            </a:r>
          </a:p>
          <a:p>
            <a:r>
              <a:rPr lang="en-US" sz="2000" b="0" dirty="0">
                <a:latin typeface="Monaco" pitchFamily="2" charset="77"/>
              </a:rPr>
              <a:t>Premium        363.686    143.974    2.526              0.0122  *  </a:t>
            </a:r>
          </a:p>
          <a:p>
            <a:r>
              <a:rPr lang="en-US" sz="2000" b="0" dirty="0" err="1">
                <a:latin typeface="Monaco" pitchFamily="2" charset="77"/>
              </a:rPr>
              <a:t>Online:Premium</a:t>
            </a:r>
            <a:r>
              <a:rPr lang="en-US" sz="2000" b="0" dirty="0">
                <a:latin typeface="Monaco" pitchFamily="2" charset="77"/>
              </a:rPr>
              <a:t>   3.192      1.839    1.736              0.0838  .  </a:t>
            </a:r>
          </a:p>
          <a:p>
            <a:endParaRPr lang="en-US" sz="2000" b="0" dirty="0">
              <a:latin typeface="Monaco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FA626-A8D2-8F43-8510-2E90D9C1196B}"/>
              </a:ext>
            </a:extLst>
          </p:cNvPr>
          <p:cNvSpPr txBox="1"/>
          <p:nvPr/>
        </p:nvSpPr>
        <p:spPr>
          <a:xfrm>
            <a:off x="11388437" y="623455"/>
            <a:ext cx="6567054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all independent variables are equal to zero (i.e. no advertising spend), we would expect to sales revenue to be €951.88.</a:t>
            </a:r>
          </a:p>
          <a:p>
            <a:endParaRPr lang="en-US" sz="2400" dirty="0"/>
          </a:p>
          <a:p>
            <a:r>
              <a:rPr lang="en-US" sz="2400" dirty="0"/>
              <a:t>The coefficient on online advertising is positive and statistically significant. This tells us that the effect of online advertising on sales revenue is €2.586 per impression, all other things being equal.</a:t>
            </a:r>
          </a:p>
          <a:p>
            <a:endParaRPr lang="en-US" sz="2400" dirty="0"/>
          </a:p>
          <a:p>
            <a:r>
              <a:rPr lang="en-US" sz="2400" dirty="0"/>
              <a:t>The coefficient on premium products is positive and statistically significant. We can expect premium products to contribute €363.69 to sales revenue on top of €951.88 (standard products), all other things being equal.</a:t>
            </a:r>
          </a:p>
          <a:p>
            <a:endParaRPr lang="en-US" sz="2400" dirty="0"/>
          </a:p>
          <a:p>
            <a:r>
              <a:rPr lang="en-US" sz="2400" dirty="0"/>
              <a:t>The coefficient on the interaction term is positive. This tells us that online advertising has a stronger positive effect on sales revenue for premium products. For premium products, we can expect online advertising to contribute €3.192 to sales revenue, over and above any effect for standard products. Note, however, that this effect is only marginally statistically significant.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22C97B-7E6F-5C44-984D-99ABF684B0EF}"/>
              </a:ext>
            </a:extLst>
          </p:cNvPr>
          <p:cNvCxnSpPr/>
          <p:nvPr/>
        </p:nvCxnSpPr>
        <p:spPr>
          <a:xfrm flipH="1">
            <a:off x="4010891" y="1184564"/>
            <a:ext cx="7377546" cy="417714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DFE4B6-927B-B84A-A5A6-B523A84E3B41}"/>
              </a:ext>
            </a:extLst>
          </p:cNvPr>
          <p:cNvCxnSpPr>
            <a:cxnSpLocks/>
          </p:cNvCxnSpPr>
          <p:nvPr/>
        </p:nvCxnSpPr>
        <p:spPr>
          <a:xfrm flipH="1">
            <a:off x="4010891" y="2949334"/>
            <a:ext cx="7377546" cy="291580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BC1E67-6373-1F49-8244-642B6031E016}"/>
              </a:ext>
            </a:extLst>
          </p:cNvPr>
          <p:cNvCxnSpPr>
            <a:cxnSpLocks/>
          </p:cNvCxnSpPr>
          <p:nvPr/>
        </p:nvCxnSpPr>
        <p:spPr>
          <a:xfrm flipH="1">
            <a:off x="4010891" y="5159481"/>
            <a:ext cx="7377546" cy="113263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828AED-204A-4B49-94CB-6E218AF91E89}"/>
              </a:ext>
            </a:extLst>
          </p:cNvPr>
          <p:cNvCxnSpPr>
            <a:cxnSpLocks/>
          </p:cNvCxnSpPr>
          <p:nvPr/>
        </p:nvCxnSpPr>
        <p:spPr>
          <a:xfrm flipH="1" flipV="1">
            <a:off x="4010891" y="6781393"/>
            <a:ext cx="7190509" cy="1780847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8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061C69-B8DD-0641-9693-56DD3D72553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dirty="0"/>
              <a:t>Any 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614F91-9C79-5C42-9AB8-C13CD2FFBC62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E0CEA5-57F6-3747-8E19-B54174D1E06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3730C-278E-9A43-9E37-7F5F5BD6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776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9FAF47-1BD5-5F4E-BA73-BCE1DCA16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226062"/>
              </p:ext>
            </p:extLst>
          </p:nvPr>
        </p:nvGraphicFramePr>
        <p:xfrm>
          <a:off x="-1030602" y="1778905"/>
          <a:ext cx="7873854" cy="497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BB5707-F4D0-2248-8BBF-136EDA8C52CF}"/>
              </a:ext>
            </a:extLst>
          </p:cNvPr>
          <p:cNvSpPr/>
          <p:nvPr/>
        </p:nvSpPr>
        <p:spPr>
          <a:xfrm>
            <a:off x="955605" y="7172016"/>
            <a:ext cx="3901440" cy="56892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 Revenue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D731DE2-4E80-C64D-A7F3-F80486CEB801}"/>
              </a:ext>
            </a:extLst>
          </p:cNvPr>
          <p:cNvSpPr/>
          <p:nvPr/>
        </p:nvSpPr>
        <p:spPr>
          <a:xfrm>
            <a:off x="955605" y="8067563"/>
            <a:ext cx="3901440" cy="56892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Profit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10346D-09D3-FF4C-914A-19F78C5126CF}"/>
              </a:ext>
            </a:extLst>
          </p:cNvPr>
          <p:cNvSpPr/>
          <p:nvPr/>
        </p:nvSpPr>
        <p:spPr>
          <a:xfrm>
            <a:off x="955605" y="6276469"/>
            <a:ext cx="3901440" cy="56892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Unit sales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971F9-F57D-234E-824F-4BB4FF5D4022}"/>
              </a:ext>
            </a:extLst>
          </p:cNvPr>
          <p:cNvSpPr txBox="1"/>
          <p:nvPr/>
        </p:nvSpPr>
        <p:spPr>
          <a:xfrm>
            <a:off x="6843252" y="4421019"/>
            <a:ext cx="88675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4400" dirty="0"/>
              <a:t>How do different marketing actions</a:t>
            </a:r>
          </a:p>
          <a:p>
            <a:r>
              <a:rPr lang="en-FI" sz="4400" dirty="0"/>
              <a:t>influence marketing outcomes?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F8841F4-8282-EF41-ABFB-DD72B7D44C8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84709" y="388768"/>
            <a:ext cx="16985794" cy="1999457"/>
          </a:xfrm>
        </p:spPr>
        <p:txBody>
          <a:bodyPr/>
          <a:lstStyle/>
          <a:p>
            <a:r>
              <a:rPr lang="en-FI" dirty="0"/>
              <a:t>Marketing mix modeling</a:t>
            </a:r>
          </a:p>
        </p:txBody>
      </p:sp>
    </p:spTree>
    <p:extLst>
      <p:ext uri="{BB962C8B-B14F-4D97-AF65-F5344CB8AC3E}">
        <p14:creationId xmlns:p14="http://schemas.microsoft.com/office/powerpoint/2010/main" val="96418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5F521-F99E-D847-BCF8-16B01EBF84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815205"/>
            <a:ext cx="11630708" cy="4176768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AC7120-F763-E748-A9FD-11A957CC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63" y="3111448"/>
            <a:ext cx="2658047" cy="1713195"/>
          </a:xfrm>
          <a:prstGeom prst="rect">
            <a:avLst/>
          </a:prstGeom>
        </p:spPr>
      </p:pic>
      <p:pic>
        <p:nvPicPr>
          <p:cNvPr id="9" name="Picture 8" descr="A picture containing person, person, looking, cellphone&#10;&#10;Description automatically generated">
            <a:extLst>
              <a:ext uri="{FF2B5EF4-FFF2-40B4-BE49-F238E27FC236}">
                <a16:creationId xmlns:a16="http://schemas.microsoft.com/office/drawing/2014/main" id="{A1A48158-7CF3-FB46-B735-389917406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5192204"/>
            <a:ext cx="2432070" cy="1619948"/>
          </a:xfrm>
          <a:prstGeom prst="rect">
            <a:avLst/>
          </a:prstGeom>
        </p:spPr>
      </p:pic>
      <p:pic>
        <p:nvPicPr>
          <p:cNvPr id="11" name="Picture 10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D3BDC989-14FC-0248-8408-E2ED7B69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09" y="7136112"/>
            <a:ext cx="3002553" cy="180342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D2B10DA-5425-8D4F-A63B-C81D9E270A94}"/>
              </a:ext>
            </a:extLst>
          </p:cNvPr>
          <p:cNvSpPr/>
          <p:nvPr/>
        </p:nvSpPr>
        <p:spPr>
          <a:xfrm>
            <a:off x="6971620" y="5064092"/>
            <a:ext cx="3002553" cy="71064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 Interest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CF9C5F6-9362-514E-B66B-9EAA4B285060}"/>
              </a:ext>
            </a:extLst>
          </p:cNvPr>
          <p:cNvSpPr/>
          <p:nvPr/>
        </p:nvSpPr>
        <p:spPr>
          <a:xfrm>
            <a:off x="6971620" y="6407412"/>
            <a:ext cx="3002553" cy="71064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Desire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D42A2E-C63A-EA4D-910D-C22F9469D1A3}"/>
              </a:ext>
            </a:extLst>
          </p:cNvPr>
          <p:cNvSpPr/>
          <p:nvPr/>
        </p:nvSpPr>
        <p:spPr>
          <a:xfrm>
            <a:off x="6971620" y="3720772"/>
            <a:ext cx="3002553" cy="71064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Attention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1D47BE5-3014-584A-8BAF-C3807F827D92}"/>
              </a:ext>
            </a:extLst>
          </p:cNvPr>
          <p:cNvSpPr/>
          <p:nvPr/>
        </p:nvSpPr>
        <p:spPr>
          <a:xfrm>
            <a:off x="6971620" y="7750732"/>
            <a:ext cx="3002553" cy="71064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Action</a:t>
            </a:r>
          </a:p>
        </p:txBody>
      </p:sp>
      <p:pic>
        <p:nvPicPr>
          <p:cNvPr id="14" name="Picture 13" descr="A picture containing person, outdoor, person, building&#10;&#10;Description automatically generated">
            <a:extLst>
              <a:ext uri="{FF2B5EF4-FFF2-40B4-BE49-F238E27FC236}">
                <a16:creationId xmlns:a16="http://schemas.microsoft.com/office/drawing/2014/main" id="{05CADE92-6FE3-7047-B3AD-9BA68B20B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4620" y="3647182"/>
            <a:ext cx="3095806" cy="47099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024498-BE94-1447-853A-1FA0284DABFA}"/>
              </a:ext>
            </a:extLst>
          </p:cNvPr>
          <p:cNvSpPr txBox="1"/>
          <p:nvPr/>
        </p:nvSpPr>
        <p:spPr>
          <a:xfrm>
            <a:off x="0" y="2230430"/>
            <a:ext cx="462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200" b="1" dirty="0"/>
              <a:t>Marketing investments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99AF63-ACA5-E34B-9E14-4F1243C3A4B3}"/>
              </a:ext>
            </a:extLst>
          </p:cNvPr>
          <p:cNvSpPr txBox="1"/>
          <p:nvPr/>
        </p:nvSpPr>
        <p:spPr>
          <a:xfrm>
            <a:off x="5208091" y="2230428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200" b="1" dirty="0"/>
              <a:t>Consumer attitudes and behavior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F450B9-CCA6-D444-8000-D2AE94E87A49}"/>
              </a:ext>
            </a:extLst>
          </p:cNvPr>
          <p:cNvSpPr txBox="1"/>
          <p:nvPr/>
        </p:nvSpPr>
        <p:spPr>
          <a:xfrm>
            <a:off x="13664620" y="2230428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200" b="1" dirty="0"/>
              <a:t>Sales revenue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22949429-4469-E04C-B0A4-A31EED7E6E97}"/>
              </a:ext>
            </a:extLst>
          </p:cNvPr>
          <p:cNvSpPr/>
          <p:nvPr/>
        </p:nvSpPr>
        <p:spPr>
          <a:xfrm rot="16200000">
            <a:off x="4807956" y="5382820"/>
            <a:ext cx="800269" cy="123871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8935F456-9FE7-4B4B-8383-10A13DAE1111}"/>
              </a:ext>
            </a:extLst>
          </p:cNvPr>
          <p:cNvSpPr/>
          <p:nvPr/>
        </p:nvSpPr>
        <p:spPr>
          <a:xfrm rot="16200000">
            <a:off x="11744665" y="5382819"/>
            <a:ext cx="800269" cy="123871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0B0294E7-0507-594E-952E-13C760703A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84709" y="388768"/>
            <a:ext cx="16985794" cy="1999457"/>
          </a:xfrm>
        </p:spPr>
        <p:txBody>
          <a:bodyPr/>
          <a:lstStyle/>
          <a:p>
            <a:r>
              <a:rPr lang="en-FI" dirty="0"/>
              <a:t>Marketing mix modeling</a:t>
            </a:r>
          </a:p>
        </p:txBody>
      </p:sp>
    </p:spTree>
    <p:extLst>
      <p:ext uri="{BB962C8B-B14F-4D97-AF65-F5344CB8AC3E}">
        <p14:creationId xmlns:p14="http://schemas.microsoft.com/office/powerpoint/2010/main" val="271066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5F521-F99E-D847-BCF8-16B01EBF84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815205"/>
            <a:ext cx="11630708" cy="4176768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AC7120-F763-E748-A9FD-11A957CC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63" y="3111448"/>
            <a:ext cx="2658047" cy="1713195"/>
          </a:xfrm>
          <a:prstGeom prst="rect">
            <a:avLst/>
          </a:prstGeom>
        </p:spPr>
      </p:pic>
      <p:pic>
        <p:nvPicPr>
          <p:cNvPr id="9" name="Picture 8" descr="A picture containing person, person, looking, cellphone&#10;&#10;Description automatically generated">
            <a:extLst>
              <a:ext uri="{FF2B5EF4-FFF2-40B4-BE49-F238E27FC236}">
                <a16:creationId xmlns:a16="http://schemas.microsoft.com/office/drawing/2014/main" id="{A1A48158-7CF3-FB46-B735-389917406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5192204"/>
            <a:ext cx="2432070" cy="1619948"/>
          </a:xfrm>
          <a:prstGeom prst="rect">
            <a:avLst/>
          </a:prstGeom>
        </p:spPr>
      </p:pic>
      <p:pic>
        <p:nvPicPr>
          <p:cNvPr id="11" name="Picture 10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D3BDC989-14FC-0248-8408-E2ED7B69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09" y="7136112"/>
            <a:ext cx="3002553" cy="180342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D2B10DA-5425-8D4F-A63B-C81D9E270A94}"/>
              </a:ext>
            </a:extLst>
          </p:cNvPr>
          <p:cNvSpPr/>
          <p:nvPr/>
        </p:nvSpPr>
        <p:spPr>
          <a:xfrm>
            <a:off x="6971620" y="5064092"/>
            <a:ext cx="3002553" cy="7106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 Interest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CF9C5F6-9362-514E-B66B-9EAA4B285060}"/>
              </a:ext>
            </a:extLst>
          </p:cNvPr>
          <p:cNvSpPr/>
          <p:nvPr/>
        </p:nvSpPr>
        <p:spPr>
          <a:xfrm>
            <a:off x="6971620" y="6407412"/>
            <a:ext cx="3002553" cy="7106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Desire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D42A2E-C63A-EA4D-910D-C22F9469D1A3}"/>
              </a:ext>
            </a:extLst>
          </p:cNvPr>
          <p:cNvSpPr/>
          <p:nvPr/>
        </p:nvSpPr>
        <p:spPr>
          <a:xfrm>
            <a:off x="6971620" y="3720772"/>
            <a:ext cx="3002553" cy="7106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Attention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1D47BE5-3014-584A-8BAF-C3807F827D92}"/>
              </a:ext>
            </a:extLst>
          </p:cNvPr>
          <p:cNvSpPr/>
          <p:nvPr/>
        </p:nvSpPr>
        <p:spPr>
          <a:xfrm>
            <a:off x="6971620" y="7750732"/>
            <a:ext cx="3002553" cy="7106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3000" dirty="0"/>
              <a:t>Action</a:t>
            </a:r>
          </a:p>
        </p:txBody>
      </p:sp>
      <p:pic>
        <p:nvPicPr>
          <p:cNvPr id="14" name="Picture 13" descr="A picture containing person, outdoor, person, building&#10;&#10;Description automatically generated">
            <a:extLst>
              <a:ext uri="{FF2B5EF4-FFF2-40B4-BE49-F238E27FC236}">
                <a16:creationId xmlns:a16="http://schemas.microsoft.com/office/drawing/2014/main" id="{05CADE92-6FE3-7047-B3AD-9BA68B20B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4620" y="3647182"/>
            <a:ext cx="3095806" cy="47099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024498-BE94-1447-853A-1FA0284DABFA}"/>
              </a:ext>
            </a:extLst>
          </p:cNvPr>
          <p:cNvSpPr txBox="1"/>
          <p:nvPr/>
        </p:nvSpPr>
        <p:spPr>
          <a:xfrm>
            <a:off x="0" y="2230430"/>
            <a:ext cx="462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200" b="1" dirty="0"/>
              <a:t>Marketing investments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99AF63-ACA5-E34B-9E14-4F1243C3A4B3}"/>
              </a:ext>
            </a:extLst>
          </p:cNvPr>
          <p:cNvSpPr txBox="1"/>
          <p:nvPr/>
        </p:nvSpPr>
        <p:spPr>
          <a:xfrm>
            <a:off x="5208091" y="2230428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200" b="1" dirty="0"/>
              <a:t>Consumer attitudes and behavior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F450B9-CCA6-D444-8000-D2AE94E87A49}"/>
              </a:ext>
            </a:extLst>
          </p:cNvPr>
          <p:cNvSpPr txBox="1"/>
          <p:nvPr/>
        </p:nvSpPr>
        <p:spPr>
          <a:xfrm>
            <a:off x="13664620" y="2230428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200" b="1" dirty="0"/>
              <a:t>Sales revenue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1CBAB-CD17-D44D-B373-80C3318BB889}"/>
              </a:ext>
            </a:extLst>
          </p:cNvPr>
          <p:cNvSpPr txBox="1"/>
          <p:nvPr/>
        </p:nvSpPr>
        <p:spPr>
          <a:xfrm>
            <a:off x="4016004" y="520537"/>
            <a:ext cx="907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200" dirty="0">
                <a:solidFill>
                  <a:srgbClr val="C00000"/>
                </a:solidFill>
              </a:rPr>
              <a:t>We use historical data on these to estimate the impact of marketing investments on sales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1CB507-D21F-0946-9B78-4CF913310DD2}"/>
              </a:ext>
            </a:extLst>
          </p:cNvPr>
          <p:cNvCxnSpPr>
            <a:cxnSpLocks/>
          </p:cNvCxnSpPr>
          <p:nvPr/>
        </p:nvCxnSpPr>
        <p:spPr>
          <a:xfrm flipH="1">
            <a:off x="2205401" y="1312471"/>
            <a:ext cx="2332972" cy="9381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6EDB35-CABB-AF4D-A17E-8DFFAE025EAA}"/>
              </a:ext>
            </a:extLst>
          </p:cNvPr>
          <p:cNvCxnSpPr>
            <a:cxnSpLocks/>
          </p:cNvCxnSpPr>
          <p:nvPr/>
        </p:nvCxnSpPr>
        <p:spPr>
          <a:xfrm>
            <a:off x="12718458" y="1295151"/>
            <a:ext cx="2323954" cy="9773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n Arrow 34">
            <a:extLst>
              <a:ext uri="{FF2B5EF4-FFF2-40B4-BE49-F238E27FC236}">
                <a16:creationId xmlns:a16="http://schemas.microsoft.com/office/drawing/2014/main" id="{22949429-4469-E04C-B0A4-A31EED7E6E97}"/>
              </a:ext>
            </a:extLst>
          </p:cNvPr>
          <p:cNvSpPr/>
          <p:nvPr/>
        </p:nvSpPr>
        <p:spPr>
          <a:xfrm rot="16200000">
            <a:off x="4807956" y="5382820"/>
            <a:ext cx="800269" cy="123871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8935F456-9FE7-4B4B-8383-10A13DAE1111}"/>
              </a:ext>
            </a:extLst>
          </p:cNvPr>
          <p:cNvSpPr/>
          <p:nvPr/>
        </p:nvSpPr>
        <p:spPr>
          <a:xfrm rot="16200000">
            <a:off x="11744665" y="5382819"/>
            <a:ext cx="800269" cy="123871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B47173-0B44-6B43-A2CF-FF0139D7685B}"/>
              </a:ext>
            </a:extLst>
          </p:cNvPr>
          <p:cNvSpPr txBox="1"/>
          <p:nvPr/>
        </p:nvSpPr>
        <p:spPr>
          <a:xfrm>
            <a:off x="3933578" y="9346645"/>
            <a:ext cx="907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200" dirty="0">
                <a:solidFill>
                  <a:srgbClr val="C00000"/>
                </a:solidFill>
              </a:rPr>
              <a:t>These are more of a “black box”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2834A1C-D38E-9D47-99FA-EE88924A76C6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472895" y="8532421"/>
            <a:ext cx="0" cy="8142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44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D1C22B-6DBF-9548-AE47-0F255BDD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16564" cy="84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706985-5FCD-1843-A040-91753DCA7D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97B12-58FD-2741-A304-07F2CEF03C5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ctr"/>
            <a:r>
              <a:rPr lang="en-FI" b="0" dirty="0"/>
              <a:t>What is the association between two continuous variables?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F1CCC8-7C0F-7346-AA79-54B1F3481558}"/>
              </a:ext>
            </a:extLst>
          </p:cNvPr>
          <p:cNvSpPr/>
          <p:nvPr/>
        </p:nvSpPr>
        <p:spPr>
          <a:xfrm>
            <a:off x="3109823" y="4336785"/>
            <a:ext cx="3041705" cy="161501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4400" dirty="0"/>
              <a:t> </a:t>
            </a:r>
            <a:r>
              <a:rPr lang="en-FI" sz="4400" i="1" dirty="0"/>
              <a:t>x</a:t>
            </a:r>
            <a:r>
              <a:rPr lang="en-FI" sz="4400" dirty="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9194ABF-DD80-DB4A-A4B3-04A588B1116F}"/>
              </a:ext>
            </a:extLst>
          </p:cNvPr>
          <p:cNvSpPr/>
          <p:nvPr/>
        </p:nvSpPr>
        <p:spPr>
          <a:xfrm>
            <a:off x="12136474" y="4336785"/>
            <a:ext cx="3041705" cy="161501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4400" dirty="0"/>
              <a:t> </a:t>
            </a:r>
            <a:r>
              <a:rPr lang="en-FI" sz="4400" i="1" dirty="0"/>
              <a:t>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4BAA74-C2F6-684A-9490-F8054227C78C}"/>
              </a:ext>
            </a:extLst>
          </p:cNvPr>
          <p:cNvGrpSpPr/>
          <p:nvPr/>
        </p:nvGrpSpPr>
        <p:grpSpPr>
          <a:xfrm>
            <a:off x="7556753" y="4883468"/>
            <a:ext cx="3041705" cy="521652"/>
            <a:chOff x="2438572" y="3811618"/>
            <a:chExt cx="1562626" cy="521652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E0B4B296-D80A-0B4A-9724-B8AAACF90CC1}"/>
                </a:ext>
              </a:extLst>
            </p:cNvPr>
            <p:cNvSpPr/>
            <p:nvPr/>
          </p:nvSpPr>
          <p:spPr>
            <a:xfrm rot="26759">
              <a:off x="2438572" y="3811618"/>
              <a:ext cx="1562626" cy="521652"/>
            </a:xfrm>
            <a:prstGeom prst="right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>
              <a:extLst>
                <a:ext uri="{FF2B5EF4-FFF2-40B4-BE49-F238E27FC236}">
                  <a16:creationId xmlns:a16="http://schemas.microsoft.com/office/drawing/2014/main" id="{F59649A6-93F7-4345-9236-37A0273C372D}"/>
                </a:ext>
              </a:extLst>
            </p:cNvPr>
            <p:cNvSpPr txBox="1"/>
            <p:nvPr/>
          </p:nvSpPr>
          <p:spPr>
            <a:xfrm rot="26759">
              <a:off x="2438574" y="3915339"/>
              <a:ext cx="1406130" cy="312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536889C-3CDD-6E4B-9FC3-AE4AC6548123}"/>
              </a:ext>
            </a:extLst>
          </p:cNvPr>
          <p:cNvSpPr txBox="1"/>
          <p:nvPr/>
        </p:nvSpPr>
        <p:spPr>
          <a:xfrm>
            <a:off x="2958582" y="6133010"/>
            <a:ext cx="3344185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Marketing investment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4FBA9-8232-4F47-93BD-149015454211}"/>
              </a:ext>
            </a:extLst>
          </p:cNvPr>
          <p:cNvSpPr txBox="1"/>
          <p:nvPr/>
        </p:nvSpPr>
        <p:spPr>
          <a:xfrm>
            <a:off x="12503805" y="6133009"/>
            <a:ext cx="2307042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Sales revenue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D7576-0784-7A40-9737-49AF19526861}"/>
              </a:ext>
            </a:extLst>
          </p:cNvPr>
          <p:cNvSpPr txBox="1"/>
          <p:nvPr/>
        </p:nvSpPr>
        <p:spPr>
          <a:xfrm>
            <a:off x="7939077" y="4420457"/>
            <a:ext cx="2277056" cy="98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y</a:t>
            </a:r>
            <a:r>
              <a:rPr lang="en-FI" sz="3200" i="1" dirty="0"/>
              <a:t> = b</a:t>
            </a:r>
            <a:r>
              <a:rPr lang="en-FI" sz="3200" i="1" baseline="-25000" dirty="0"/>
              <a:t>0</a:t>
            </a:r>
            <a:r>
              <a:rPr lang="en-FI" sz="3200" i="1" dirty="0"/>
              <a:t> + b</a:t>
            </a:r>
            <a:r>
              <a:rPr lang="en-FI" sz="3200" i="1" baseline="-25000" dirty="0"/>
              <a:t>1</a:t>
            </a:r>
            <a:r>
              <a:rPr lang="en-FI" sz="3200" i="1" dirty="0"/>
              <a:t>x </a:t>
            </a:r>
          </a:p>
          <a:p>
            <a:endParaRPr lang="en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D3B20-1818-0B46-9B11-EF42C2A55CE6}"/>
              </a:ext>
            </a:extLst>
          </p:cNvPr>
          <p:cNvSpPr/>
          <p:nvPr/>
        </p:nvSpPr>
        <p:spPr>
          <a:xfrm>
            <a:off x="9544612" y="9797043"/>
            <a:ext cx="8653587" cy="49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hbr.org</a:t>
            </a:r>
            <a:r>
              <a:rPr lang="en-US" dirty="0"/>
              <a:t>/2015/11/a-refresher-on-regression-analysis</a:t>
            </a:r>
          </a:p>
        </p:txBody>
      </p:sp>
    </p:spTree>
    <p:extLst>
      <p:ext uri="{BB962C8B-B14F-4D97-AF65-F5344CB8AC3E}">
        <p14:creationId xmlns:p14="http://schemas.microsoft.com/office/powerpoint/2010/main" val="110692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8A1DE-0A9F-0746-8BEE-00EEE45BBA0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Linear regression*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CF456-45AD-B849-B4BE-EEB2959956D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10" y="2169134"/>
            <a:ext cx="6273290" cy="6792081"/>
          </a:xfrm>
        </p:spPr>
        <p:txBody>
          <a:bodyPr anchor="ctr"/>
          <a:lstStyle/>
          <a:p>
            <a:r>
              <a:rPr lang="en-US" sz="3200" b="0" dirty="0"/>
              <a:t>Let’s plot marketing investment (x) against sales revenue (y) based on data from the previous 12 months.</a:t>
            </a:r>
          </a:p>
          <a:p>
            <a:endParaRPr lang="en-US" sz="3200" b="0" dirty="0">
              <a:latin typeface="Monaco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7C8D-EC73-5A43-994B-DF9F20080460}"/>
              </a:ext>
            </a:extLst>
          </p:cNvPr>
          <p:cNvSpPr txBox="1"/>
          <p:nvPr/>
        </p:nvSpPr>
        <p:spPr>
          <a:xfrm>
            <a:off x="11663680" y="2600960"/>
            <a:ext cx="1847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47593B-7245-4747-B844-D52668CC3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358681"/>
              </p:ext>
            </p:extLst>
          </p:nvPr>
        </p:nvGraphicFramePr>
        <p:xfrm>
          <a:off x="7295320" y="2169134"/>
          <a:ext cx="10712504" cy="79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E1BB59-F8E0-AD4F-91BC-5285AFF46905}"/>
              </a:ext>
            </a:extLst>
          </p:cNvPr>
          <p:cNvSpPr txBox="1"/>
          <p:nvPr/>
        </p:nvSpPr>
        <p:spPr>
          <a:xfrm>
            <a:off x="4728901" y="9919256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* This is not real data</a:t>
            </a:r>
          </a:p>
        </p:txBody>
      </p:sp>
    </p:spTree>
    <p:extLst>
      <p:ext uri="{BB962C8B-B14F-4D97-AF65-F5344CB8AC3E}">
        <p14:creationId xmlns:p14="http://schemas.microsoft.com/office/powerpoint/2010/main" val="71413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8A1DE-0A9F-0746-8BEE-00EEE45BBA0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CF456-45AD-B849-B4BE-EEB2959956D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9" y="2388225"/>
            <a:ext cx="6519475" cy="6792081"/>
          </a:xfrm>
        </p:spPr>
        <p:txBody>
          <a:bodyPr anchor="t"/>
          <a:lstStyle/>
          <a:p>
            <a:r>
              <a:rPr lang="en-US" sz="3000" b="0" dirty="0"/>
              <a:t>The slope of the simple regression line (</a:t>
            </a:r>
            <a:r>
              <a:rPr lang="en-US" sz="3000" b="0" i="1" dirty="0"/>
              <a:t>b</a:t>
            </a:r>
            <a:r>
              <a:rPr lang="en-US" sz="3000" b="0" i="1" baseline="-25000" dirty="0"/>
              <a:t>1</a:t>
            </a:r>
            <a:r>
              <a:rPr lang="en-US" sz="3000" b="0" dirty="0"/>
              <a:t> = </a:t>
            </a:r>
            <a:r>
              <a:rPr lang="en-US" sz="3000" b="0" dirty="0">
                <a:solidFill>
                  <a:srgbClr val="C00000"/>
                </a:solidFill>
              </a:rPr>
              <a:t>8.6014</a:t>
            </a:r>
            <a:r>
              <a:rPr lang="en-US" sz="3000" b="0" dirty="0"/>
              <a:t>) tells us the relationship between marketing spend and sales: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For every € 1 000 spend on marketing, we can expect approximately € 1 000 x </a:t>
            </a:r>
            <a:r>
              <a:rPr lang="en-US" sz="3000" b="0" dirty="0">
                <a:solidFill>
                  <a:srgbClr val="C00000"/>
                </a:solidFill>
              </a:rPr>
              <a:t>8.6014</a:t>
            </a:r>
            <a:r>
              <a:rPr lang="en-US" sz="3000" b="0" dirty="0"/>
              <a:t> ≈ € 8 600 in sales revenue. </a:t>
            </a:r>
          </a:p>
          <a:p>
            <a:endParaRPr lang="en-US" sz="3000" b="0" dirty="0"/>
          </a:p>
          <a:p>
            <a:r>
              <a:rPr lang="en-US" sz="3000" b="0" dirty="0"/>
              <a:t>Think of this as “advertising elasticity of demand”: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How much does demand (y) increase, if marketing spend is increased by (x)?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7C8D-EC73-5A43-994B-DF9F20080460}"/>
              </a:ext>
            </a:extLst>
          </p:cNvPr>
          <p:cNvSpPr txBox="1"/>
          <p:nvPr/>
        </p:nvSpPr>
        <p:spPr>
          <a:xfrm>
            <a:off x="11663680" y="2600960"/>
            <a:ext cx="184731" cy="4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47593B-7245-4747-B844-D52668CC3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577287"/>
              </p:ext>
            </p:extLst>
          </p:nvPr>
        </p:nvGraphicFramePr>
        <p:xfrm>
          <a:off x="7295320" y="2169134"/>
          <a:ext cx="10712504" cy="79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2F3576-8111-B345-8678-AAB71357BB42}"/>
              </a:ext>
            </a:extLst>
          </p:cNvPr>
          <p:cNvCxnSpPr/>
          <p:nvPr/>
        </p:nvCxnSpPr>
        <p:spPr>
          <a:xfrm>
            <a:off x="15678615" y="3367668"/>
            <a:ext cx="1182029" cy="122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5629AC-8C39-C643-A2D2-E7A2651155BD}"/>
              </a:ext>
            </a:extLst>
          </p:cNvPr>
          <p:cNvCxnSpPr/>
          <p:nvPr/>
        </p:nvCxnSpPr>
        <p:spPr>
          <a:xfrm flipH="1" flipV="1">
            <a:off x="16102361" y="5307980"/>
            <a:ext cx="334537" cy="28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59311D-F494-8E4F-B97C-2D67C55655A0}"/>
              </a:ext>
            </a:extLst>
          </p:cNvPr>
          <p:cNvCxnSpPr/>
          <p:nvPr/>
        </p:nvCxnSpPr>
        <p:spPr>
          <a:xfrm>
            <a:off x="14630400" y="5144294"/>
            <a:ext cx="669073" cy="63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13254</TotalTime>
  <Words>2118</Words>
  <Application>Microsoft Macintosh PowerPoint</Application>
  <PresentationFormat>Custom</PresentationFormat>
  <Paragraphs>314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ArialMT</vt:lpstr>
      <vt:lpstr>Calibri</vt:lpstr>
      <vt:lpstr>Monaco</vt:lpstr>
      <vt:lpstr>Times New Roman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Gloukhovtsev Alexei</dc:creator>
  <cp:lastModifiedBy>Bhatnagar Kushagra</cp:lastModifiedBy>
  <cp:revision>2093</cp:revision>
  <cp:lastPrinted>2019-09-11T08:59:12Z</cp:lastPrinted>
  <dcterms:created xsi:type="dcterms:W3CDTF">2019-09-08T06:45:06Z</dcterms:created>
  <dcterms:modified xsi:type="dcterms:W3CDTF">2022-09-27T12:09:25Z</dcterms:modified>
</cp:coreProperties>
</file>