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93" r:id="rId2"/>
    <p:sldId id="334" r:id="rId3"/>
    <p:sldId id="296" r:id="rId4"/>
    <p:sldId id="314" r:id="rId5"/>
    <p:sldId id="298" r:id="rId6"/>
    <p:sldId id="347" r:id="rId7"/>
    <p:sldId id="336" r:id="rId8"/>
    <p:sldId id="299" r:id="rId9"/>
    <p:sldId id="300" r:id="rId10"/>
    <p:sldId id="301" r:id="rId11"/>
    <p:sldId id="337" r:id="rId12"/>
    <p:sldId id="339" r:id="rId13"/>
    <p:sldId id="338" r:id="rId14"/>
    <p:sldId id="340" r:id="rId15"/>
    <p:sldId id="341" r:id="rId16"/>
    <p:sldId id="342" r:id="rId17"/>
    <p:sldId id="343" r:id="rId18"/>
    <p:sldId id="303" r:id="rId19"/>
    <p:sldId id="304" r:id="rId20"/>
    <p:sldId id="344" r:id="rId21"/>
    <p:sldId id="345" r:id="rId22"/>
    <p:sldId id="305" r:id="rId23"/>
    <p:sldId id="329" r:id="rId24"/>
    <p:sldId id="306" r:id="rId25"/>
    <p:sldId id="323" r:id="rId26"/>
    <p:sldId id="307" r:id="rId27"/>
    <p:sldId id="331" r:id="rId28"/>
    <p:sldId id="346" r:id="rId29"/>
    <p:sldId id="330" r:id="rId30"/>
    <p:sldId id="332" r:id="rId31"/>
    <p:sldId id="308" r:id="rId32"/>
    <p:sldId id="309" r:id="rId33"/>
    <p:sldId id="315" r:id="rId34"/>
    <p:sldId id="313" r:id="rId35"/>
    <p:sldId id="335" r:id="rId36"/>
    <p:sldId id="317" r:id="rId37"/>
    <p:sldId id="319" r:id="rId38"/>
    <p:sldId id="318" r:id="rId39"/>
    <p:sldId id="324" r:id="rId40"/>
    <p:sldId id="325" r:id="rId41"/>
    <p:sldId id="326" r:id="rId42"/>
    <p:sldId id="327" r:id="rId43"/>
    <p:sldId id="320" r:id="rId44"/>
    <p:sldId id="321" r:id="rId45"/>
    <p:sldId id="328" r:id="rId46"/>
    <p:sldId id="333" r:id="rId47"/>
  </p:sldIdLst>
  <p:sldSz cx="18288000" cy="10288588"/>
  <p:notesSz cx="6858000" cy="9144000"/>
  <p:defaultTextStyle>
    <a:defPPr>
      <a:defRPr lang="en-US"/>
    </a:defPPr>
    <a:lvl1pPr marL="0" algn="l" defTabSz="1318616" rtl="0" eaLnBrk="1" latinLnBrk="0" hangingPunct="1">
      <a:defRPr sz="2594" kern="1200">
        <a:solidFill>
          <a:schemeClr val="tx1"/>
        </a:solidFill>
        <a:latin typeface="+mn-lt"/>
        <a:ea typeface="+mn-ea"/>
        <a:cs typeface="+mn-cs"/>
      </a:defRPr>
    </a:lvl1pPr>
    <a:lvl2pPr marL="659308" algn="l" defTabSz="1318616" rtl="0" eaLnBrk="1" latinLnBrk="0" hangingPunct="1">
      <a:defRPr sz="2594" kern="1200">
        <a:solidFill>
          <a:schemeClr val="tx1"/>
        </a:solidFill>
        <a:latin typeface="+mn-lt"/>
        <a:ea typeface="+mn-ea"/>
        <a:cs typeface="+mn-cs"/>
      </a:defRPr>
    </a:lvl2pPr>
    <a:lvl3pPr marL="1318616" algn="l" defTabSz="1318616" rtl="0" eaLnBrk="1" latinLnBrk="0" hangingPunct="1">
      <a:defRPr sz="2594" kern="1200">
        <a:solidFill>
          <a:schemeClr val="tx1"/>
        </a:solidFill>
        <a:latin typeface="+mn-lt"/>
        <a:ea typeface="+mn-ea"/>
        <a:cs typeface="+mn-cs"/>
      </a:defRPr>
    </a:lvl3pPr>
    <a:lvl4pPr marL="1977926" algn="l" defTabSz="1318616" rtl="0" eaLnBrk="1" latinLnBrk="0" hangingPunct="1">
      <a:defRPr sz="2594" kern="1200">
        <a:solidFill>
          <a:schemeClr val="tx1"/>
        </a:solidFill>
        <a:latin typeface="+mn-lt"/>
        <a:ea typeface="+mn-ea"/>
        <a:cs typeface="+mn-cs"/>
      </a:defRPr>
    </a:lvl4pPr>
    <a:lvl5pPr marL="2637234" algn="l" defTabSz="1318616" rtl="0" eaLnBrk="1" latinLnBrk="0" hangingPunct="1">
      <a:defRPr sz="2594" kern="1200">
        <a:solidFill>
          <a:schemeClr val="tx1"/>
        </a:solidFill>
        <a:latin typeface="+mn-lt"/>
        <a:ea typeface="+mn-ea"/>
        <a:cs typeface="+mn-cs"/>
      </a:defRPr>
    </a:lvl5pPr>
    <a:lvl6pPr marL="3296541" algn="l" defTabSz="1318616" rtl="0" eaLnBrk="1" latinLnBrk="0" hangingPunct="1">
      <a:defRPr sz="2594" kern="1200">
        <a:solidFill>
          <a:schemeClr val="tx1"/>
        </a:solidFill>
        <a:latin typeface="+mn-lt"/>
        <a:ea typeface="+mn-ea"/>
        <a:cs typeface="+mn-cs"/>
      </a:defRPr>
    </a:lvl6pPr>
    <a:lvl7pPr marL="3955851" algn="l" defTabSz="1318616" rtl="0" eaLnBrk="1" latinLnBrk="0" hangingPunct="1">
      <a:defRPr sz="2594" kern="1200">
        <a:solidFill>
          <a:schemeClr val="tx1"/>
        </a:solidFill>
        <a:latin typeface="+mn-lt"/>
        <a:ea typeface="+mn-ea"/>
        <a:cs typeface="+mn-cs"/>
      </a:defRPr>
    </a:lvl7pPr>
    <a:lvl8pPr marL="4615159" algn="l" defTabSz="1318616" rtl="0" eaLnBrk="1" latinLnBrk="0" hangingPunct="1">
      <a:defRPr sz="2594" kern="1200">
        <a:solidFill>
          <a:schemeClr val="tx1"/>
        </a:solidFill>
        <a:latin typeface="+mn-lt"/>
        <a:ea typeface="+mn-ea"/>
        <a:cs typeface="+mn-cs"/>
      </a:defRPr>
    </a:lvl8pPr>
    <a:lvl9pPr marL="5274467" algn="l" defTabSz="1318616" rtl="0" eaLnBrk="1" latinLnBrk="0" hangingPunct="1">
      <a:defRPr sz="259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 id="2" name="Gloukhovtsev Alexei" initials="GA" lastIdx="2" clrIdx="1">
    <p:extLst>
      <p:ext uri="{19B8F6BF-5375-455C-9EA6-DF929625EA0E}">
        <p15:presenceInfo xmlns:p15="http://schemas.microsoft.com/office/powerpoint/2012/main" userId="S::alexei.gloukhovtsev@aalto.fi::6fd3c897-1ef0-47b9-bab9-9d4c4f8c7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65E"/>
    <a:srgbClr val="FFCD00"/>
    <a:srgbClr val="005EB8"/>
    <a:srgbClr val="FFFFFF"/>
    <a:srgbClr val="EF363B"/>
    <a:srgbClr val="EE3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90586" autoAdjust="0"/>
  </p:normalViewPr>
  <p:slideViewPr>
    <p:cSldViewPr snapToGrid="0" snapToObjects="1">
      <p:cViewPr varScale="1">
        <p:scale>
          <a:sx n="58" d="100"/>
          <a:sy n="58" d="100"/>
        </p:scale>
        <p:origin x="1848"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C6F7B-C232-4E47-BEB3-2689FE3257CA}"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94CF0645-2C45-9940-A8E6-04A32C4F4E1B}">
      <dgm:prSet phldrT="[Text]" custT="1"/>
      <dgm:spPr/>
      <dgm:t>
        <a:bodyPr/>
        <a:lstStyle/>
        <a:p>
          <a:r>
            <a:rPr lang="en-US" sz="3600" dirty="0"/>
            <a:t>Training data</a:t>
          </a:r>
        </a:p>
      </dgm:t>
    </dgm:pt>
    <dgm:pt modelId="{A6E9BA12-D8E6-1346-B9F1-3A6343E64E1E}" type="parTrans" cxnId="{E326D240-C142-5646-B4F6-F5BDE25B45F3}">
      <dgm:prSet/>
      <dgm:spPr/>
      <dgm:t>
        <a:bodyPr/>
        <a:lstStyle/>
        <a:p>
          <a:endParaRPr lang="en-US"/>
        </a:p>
      </dgm:t>
    </dgm:pt>
    <dgm:pt modelId="{0DBBF770-DB5C-B946-838D-C94A72700AD6}" type="sibTrans" cxnId="{E326D240-C142-5646-B4F6-F5BDE25B45F3}">
      <dgm:prSet/>
      <dgm:spPr>
        <a:solidFill>
          <a:schemeClr val="accent1">
            <a:tint val="60000"/>
            <a:hueOff val="0"/>
            <a:satOff val="0"/>
            <a:lumOff val="0"/>
            <a:alpha val="0"/>
          </a:schemeClr>
        </a:solidFill>
      </dgm:spPr>
      <dgm:t>
        <a:bodyPr/>
        <a:lstStyle/>
        <a:p>
          <a:endParaRPr lang="en-US"/>
        </a:p>
      </dgm:t>
    </dgm:pt>
    <dgm:pt modelId="{C635D57A-50E0-974C-83EB-016F81FAEA80}">
      <dgm:prSet phldrT="[Text]" custT="1"/>
      <dgm:spPr/>
      <dgm:t>
        <a:bodyPr/>
        <a:lstStyle/>
        <a:p>
          <a:r>
            <a:rPr lang="en-US" sz="3600" dirty="0"/>
            <a:t>Testing data</a:t>
          </a:r>
        </a:p>
      </dgm:t>
    </dgm:pt>
    <dgm:pt modelId="{FF781F29-7AC2-0148-AC72-A5D8296B9E81}" type="parTrans" cxnId="{5A94645A-0C87-E04D-940A-C1E716F55CE4}">
      <dgm:prSet/>
      <dgm:spPr/>
      <dgm:t>
        <a:bodyPr/>
        <a:lstStyle/>
        <a:p>
          <a:endParaRPr lang="en-US"/>
        </a:p>
      </dgm:t>
    </dgm:pt>
    <dgm:pt modelId="{C4AC5205-E73F-BF46-9C07-2E3629C6E09E}" type="sibTrans" cxnId="{5A94645A-0C87-E04D-940A-C1E716F55CE4}">
      <dgm:prSet/>
      <dgm:spPr>
        <a:solidFill>
          <a:schemeClr val="accent1">
            <a:tint val="60000"/>
            <a:hueOff val="0"/>
            <a:satOff val="0"/>
            <a:lumOff val="0"/>
            <a:alpha val="0"/>
          </a:schemeClr>
        </a:solidFill>
      </dgm:spPr>
      <dgm:t>
        <a:bodyPr/>
        <a:lstStyle/>
        <a:p>
          <a:endParaRPr lang="en-US"/>
        </a:p>
      </dgm:t>
    </dgm:pt>
    <dgm:pt modelId="{5180E017-CC81-A443-A8C9-FF3D7C2CC8AE}">
      <dgm:prSet phldrT="[Text]" custT="1"/>
      <dgm:spPr/>
      <dgm:t>
        <a:bodyPr/>
        <a:lstStyle/>
        <a:p>
          <a:r>
            <a:rPr lang="en-US" sz="3600" dirty="0"/>
            <a:t>Full dataset</a:t>
          </a:r>
        </a:p>
      </dgm:t>
    </dgm:pt>
    <dgm:pt modelId="{B28691B1-F2CA-0A44-917F-4FE6777EDEC2}" type="parTrans" cxnId="{89752D9D-C0C8-BA4B-B82F-BED4CC4EE696}">
      <dgm:prSet/>
      <dgm:spPr/>
      <dgm:t>
        <a:bodyPr/>
        <a:lstStyle/>
        <a:p>
          <a:endParaRPr lang="en-US"/>
        </a:p>
      </dgm:t>
    </dgm:pt>
    <dgm:pt modelId="{36E317A9-2E62-F141-9ADD-11949CE4FBFC}" type="sibTrans" cxnId="{89752D9D-C0C8-BA4B-B82F-BED4CC4EE696}">
      <dgm:prSet/>
      <dgm:spPr>
        <a:solidFill>
          <a:schemeClr val="accent1">
            <a:tint val="60000"/>
            <a:hueOff val="0"/>
            <a:satOff val="0"/>
            <a:lumOff val="0"/>
            <a:alpha val="0"/>
          </a:schemeClr>
        </a:solidFill>
      </dgm:spPr>
      <dgm:t>
        <a:bodyPr/>
        <a:lstStyle/>
        <a:p>
          <a:endParaRPr lang="en-US"/>
        </a:p>
      </dgm:t>
    </dgm:pt>
    <dgm:pt modelId="{84D42C9D-F483-2848-81E4-7AA094E550C9}" type="pres">
      <dgm:prSet presAssocID="{61DC6F7B-C232-4E47-BEB3-2689FE3257CA}" presName="Name0" presStyleCnt="0">
        <dgm:presLayoutVars>
          <dgm:dir/>
          <dgm:resizeHandles val="exact"/>
        </dgm:presLayoutVars>
      </dgm:prSet>
      <dgm:spPr/>
    </dgm:pt>
    <dgm:pt modelId="{2EE593EC-C551-734D-981C-D9C48E083AE5}" type="pres">
      <dgm:prSet presAssocID="{94CF0645-2C45-9940-A8E6-04A32C4F4E1B}" presName="node" presStyleLbl="node1" presStyleIdx="0" presStyleCnt="3" custRadScaleRad="98807" custRadScaleInc="91492">
        <dgm:presLayoutVars>
          <dgm:bulletEnabled val="1"/>
        </dgm:presLayoutVars>
      </dgm:prSet>
      <dgm:spPr/>
    </dgm:pt>
    <dgm:pt modelId="{5C2F1B58-88B2-1B40-BF43-409B29B838EF}" type="pres">
      <dgm:prSet presAssocID="{0DBBF770-DB5C-B946-838D-C94A72700AD6}" presName="sibTrans" presStyleLbl="sibTrans2D1" presStyleIdx="0" presStyleCnt="3"/>
      <dgm:spPr/>
    </dgm:pt>
    <dgm:pt modelId="{72291B34-8F7D-0D4F-BE29-35672DC843DC}" type="pres">
      <dgm:prSet presAssocID="{0DBBF770-DB5C-B946-838D-C94A72700AD6}" presName="connectorText" presStyleLbl="sibTrans2D1" presStyleIdx="0" presStyleCnt="3"/>
      <dgm:spPr/>
    </dgm:pt>
    <dgm:pt modelId="{E60E7821-6818-C548-A527-62844D661B94}" type="pres">
      <dgm:prSet presAssocID="{C635D57A-50E0-974C-83EB-016F81FAEA80}" presName="node" presStyleLbl="node1" presStyleIdx="1" presStyleCnt="3" custRadScaleRad="95034" custRadScaleInc="1132">
        <dgm:presLayoutVars>
          <dgm:bulletEnabled val="1"/>
        </dgm:presLayoutVars>
      </dgm:prSet>
      <dgm:spPr/>
    </dgm:pt>
    <dgm:pt modelId="{24DF6E8D-0EAD-4546-AB70-627B6DDF360B}" type="pres">
      <dgm:prSet presAssocID="{C4AC5205-E73F-BF46-9C07-2E3629C6E09E}" presName="sibTrans" presStyleLbl="sibTrans2D1" presStyleIdx="1" presStyleCnt="3"/>
      <dgm:spPr/>
    </dgm:pt>
    <dgm:pt modelId="{65924D84-5791-2346-916B-22608ACB4A70}" type="pres">
      <dgm:prSet presAssocID="{C4AC5205-E73F-BF46-9C07-2E3629C6E09E}" presName="connectorText" presStyleLbl="sibTrans2D1" presStyleIdx="1" presStyleCnt="3"/>
      <dgm:spPr/>
    </dgm:pt>
    <dgm:pt modelId="{EF916DF4-2DA3-7147-9731-3C4A23813E36}" type="pres">
      <dgm:prSet presAssocID="{5180E017-CC81-A443-A8C9-FF3D7C2CC8AE}" presName="node" presStyleLbl="node1" presStyleIdx="2" presStyleCnt="3" custRadScaleRad="113908" custRadScaleInc="55902">
        <dgm:presLayoutVars>
          <dgm:bulletEnabled val="1"/>
        </dgm:presLayoutVars>
      </dgm:prSet>
      <dgm:spPr/>
    </dgm:pt>
    <dgm:pt modelId="{855AD141-6E3F-B84A-A32F-B457DE31CF62}" type="pres">
      <dgm:prSet presAssocID="{36E317A9-2E62-F141-9ADD-11949CE4FBFC}" presName="sibTrans" presStyleLbl="sibTrans2D1" presStyleIdx="2" presStyleCnt="3"/>
      <dgm:spPr/>
    </dgm:pt>
    <dgm:pt modelId="{128E402A-C882-2141-8C33-BCBE97B4DB57}" type="pres">
      <dgm:prSet presAssocID="{36E317A9-2E62-F141-9ADD-11949CE4FBFC}" presName="connectorText" presStyleLbl="sibTrans2D1" presStyleIdx="2" presStyleCnt="3"/>
      <dgm:spPr/>
    </dgm:pt>
  </dgm:ptLst>
  <dgm:cxnLst>
    <dgm:cxn modelId="{D96CF624-EAFD-7D4D-837B-6C68192FBC06}" type="presOf" srcId="{61DC6F7B-C232-4E47-BEB3-2689FE3257CA}" destId="{84D42C9D-F483-2848-81E4-7AA094E550C9}" srcOrd="0" destOrd="0" presId="urn:microsoft.com/office/officeart/2005/8/layout/cycle7"/>
    <dgm:cxn modelId="{E326D240-C142-5646-B4F6-F5BDE25B45F3}" srcId="{61DC6F7B-C232-4E47-BEB3-2689FE3257CA}" destId="{94CF0645-2C45-9940-A8E6-04A32C4F4E1B}" srcOrd="0" destOrd="0" parTransId="{A6E9BA12-D8E6-1346-B9F1-3A6343E64E1E}" sibTransId="{0DBBF770-DB5C-B946-838D-C94A72700AD6}"/>
    <dgm:cxn modelId="{5A94645A-0C87-E04D-940A-C1E716F55CE4}" srcId="{61DC6F7B-C232-4E47-BEB3-2689FE3257CA}" destId="{C635D57A-50E0-974C-83EB-016F81FAEA80}" srcOrd="1" destOrd="0" parTransId="{FF781F29-7AC2-0148-AC72-A5D8296B9E81}" sibTransId="{C4AC5205-E73F-BF46-9C07-2E3629C6E09E}"/>
    <dgm:cxn modelId="{CBF77778-E669-7D43-91C6-B07E66E9BF5A}" type="presOf" srcId="{0DBBF770-DB5C-B946-838D-C94A72700AD6}" destId="{72291B34-8F7D-0D4F-BE29-35672DC843DC}" srcOrd="1" destOrd="0" presId="urn:microsoft.com/office/officeart/2005/8/layout/cycle7"/>
    <dgm:cxn modelId="{4431B38A-FE9B-4344-9332-CE9EC0D69A43}" type="presOf" srcId="{36E317A9-2E62-F141-9ADD-11949CE4FBFC}" destId="{855AD141-6E3F-B84A-A32F-B457DE31CF62}" srcOrd="0" destOrd="0" presId="urn:microsoft.com/office/officeart/2005/8/layout/cycle7"/>
    <dgm:cxn modelId="{AB8DA898-591F-B54D-A5CC-C427211D1C23}" type="presOf" srcId="{C635D57A-50E0-974C-83EB-016F81FAEA80}" destId="{E60E7821-6818-C548-A527-62844D661B94}" srcOrd="0" destOrd="0" presId="urn:microsoft.com/office/officeart/2005/8/layout/cycle7"/>
    <dgm:cxn modelId="{16374E9C-0E1F-5F41-B107-D5B1E7E01BC1}" type="presOf" srcId="{0DBBF770-DB5C-B946-838D-C94A72700AD6}" destId="{5C2F1B58-88B2-1B40-BF43-409B29B838EF}" srcOrd="0" destOrd="0" presId="urn:microsoft.com/office/officeart/2005/8/layout/cycle7"/>
    <dgm:cxn modelId="{89752D9D-C0C8-BA4B-B82F-BED4CC4EE696}" srcId="{61DC6F7B-C232-4E47-BEB3-2689FE3257CA}" destId="{5180E017-CC81-A443-A8C9-FF3D7C2CC8AE}" srcOrd="2" destOrd="0" parTransId="{B28691B1-F2CA-0A44-917F-4FE6777EDEC2}" sibTransId="{36E317A9-2E62-F141-9ADD-11949CE4FBFC}"/>
    <dgm:cxn modelId="{F06F4BB8-B003-2745-A71D-A186D233B6DB}" type="presOf" srcId="{C4AC5205-E73F-BF46-9C07-2E3629C6E09E}" destId="{65924D84-5791-2346-916B-22608ACB4A70}" srcOrd="1" destOrd="0" presId="urn:microsoft.com/office/officeart/2005/8/layout/cycle7"/>
    <dgm:cxn modelId="{F0E1A9C6-00DE-3848-ADD6-2835248E0340}" type="presOf" srcId="{5180E017-CC81-A443-A8C9-FF3D7C2CC8AE}" destId="{EF916DF4-2DA3-7147-9731-3C4A23813E36}" srcOrd="0" destOrd="0" presId="urn:microsoft.com/office/officeart/2005/8/layout/cycle7"/>
    <dgm:cxn modelId="{BDCB02D7-B1B0-D94D-9919-A8DB0F7FD437}" type="presOf" srcId="{36E317A9-2E62-F141-9ADD-11949CE4FBFC}" destId="{128E402A-C882-2141-8C33-BCBE97B4DB57}" srcOrd="1" destOrd="0" presId="urn:microsoft.com/office/officeart/2005/8/layout/cycle7"/>
    <dgm:cxn modelId="{F4C0A5D8-A38D-9A45-97BD-46B0A4AFBB11}" type="presOf" srcId="{94CF0645-2C45-9940-A8E6-04A32C4F4E1B}" destId="{2EE593EC-C551-734D-981C-D9C48E083AE5}" srcOrd="0" destOrd="0" presId="urn:microsoft.com/office/officeart/2005/8/layout/cycle7"/>
    <dgm:cxn modelId="{73FFDFF0-BB54-1C46-8B32-392D405CE7D6}" type="presOf" srcId="{C4AC5205-E73F-BF46-9C07-2E3629C6E09E}" destId="{24DF6E8D-0EAD-4546-AB70-627B6DDF360B}" srcOrd="0" destOrd="0" presId="urn:microsoft.com/office/officeart/2005/8/layout/cycle7"/>
    <dgm:cxn modelId="{C8855FA9-B827-104D-97F1-63EEA7DF93B1}" type="presParOf" srcId="{84D42C9D-F483-2848-81E4-7AA094E550C9}" destId="{2EE593EC-C551-734D-981C-D9C48E083AE5}" srcOrd="0" destOrd="0" presId="urn:microsoft.com/office/officeart/2005/8/layout/cycle7"/>
    <dgm:cxn modelId="{71787F72-446E-0243-B0CE-3511CF0B9E8C}" type="presParOf" srcId="{84D42C9D-F483-2848-81E4-7AA094E550C9}" destId="{5C2F1B58-88B2-1B40-BF43-409B29B838EF}" srcOrd="1" destOrd="0" presId="urn:microsoft.com/office/officeart/2005/8/layout/cycle7"/>
    <dgm:cxn modelId="{F02C6BC5-63CE-2F40-A366-5D9F38D04477}" type="presParOf" srcId="{5C2F1B58-88B2-1B40-BF43-409B29B838EF}" destId="{72291B34-8F7D-0D4F-BE29-35672DC843DC}" srcOrd="0" destOrd="0" presId="urn:microsoft.com/office/officeart/2005/8/layout/cycle7"/>
    <dgm:cxn modelId="{D1F05752-2974-5C41-AA8E-0218475BB63B}" type="presParOf" srcId="{84D42C9D-F483-2848-81E4-7AA094E550C9}" destId="{E60E7821-6818-C548-A527-62844D661B94}" srcOrd="2" destOrd="0" presId="urn:microsoft.com/office/officeart/2005/8/layout/cycle7"/>
    <dgm:cxn modelId="{4F48D30F-CA0B-2446-815B-74490B54CE2D}" type="presParOf" srcId="{84D42C9D-F483-2848-81E4-7AA094E550C9}" destId="{24DF6E8D-0EAD-4546-AB70-627B6DDF360B}" srcOrd="3" destOrd="0" presId="urn:microsoft.com/office/officeart/2005/8/layout/cycle7"/>
    <dgm:cxn modelId="{A5744DD7-AEB4-8147-93D0-29DB2C4FC5EA}" type="presParOf" srcId="{24DF6E8D-0EAD-4546-AB70-627B6DDF360B}" destId="{65924D84-5791-2346-916B-22608ACB4A70}" srcOrd="0" destOrd="0" presId="urn:microsoft.com/office/officeart/2005/8/layout/cycle7"/>
    <dgm:cxn modelId="{5F26C52E-C40A-1347-8B6D-5852F7D8579A}" type="presParOf" srcId="{84D42C9D-F483-2848-81E4-7AA094E550C9}" destId="{EF916DF4-2DA3-7147-9731-3C4A23813E36}" srcOrd="4" destOrd="0" presId="urn:microsoft.com/office/officeart/2005/8/layout/cycle7"/>
    <dgm:cxn modelId="{DE11F9E8-4194-1849-96E7-D8009FBD3F72}" type="presParOf" srcId="{84D42C9D-F483-2848-81E4-7AA094E550C9}" destId="{855AD141-6E3F-B84A-A32F-B457DE31CF62}" srcOrd="5" destOrd="0" presId="urn:microsoft.com/office/officeart/2005/8/layout/cycle7"/>
    <dgm:cxn modelId="{61F4539E-26CF-EE47-AA3B-1990AF364671}" type="presParOf" srcId="{855AD141-6E3F-B84A-A32F-B457DE31CF62}" destId="{128E402A-C882-2141-8C33-BCBE97B4DB5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B22C1-28E8-CF4D-8BF7-9FE9ABD09424}"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810B0B60-BBE7-2D4E-A137-2271E56A6242}">
      <dgm:prSet phldrT="[Text]"/>
      <dgm:spPr/>
      <dgm:t>
        <a:bodyPr/>
        <a:lstStyle/>
        <a:p>
          <a:r>
            <a:rPr lang="en-US" dirty="0">
              <a:solidFill>
                <a:srgbClr val="FFC000"/>
              </a:solidFill>
            </a:rPr>
            <a:t>Low economic value</a:t>
          </a:r>
        </a:p>
        <a:p>
          <a:r>
            <a:rPr lang="en-US" dirty="0">
              <a:solidFill>
                <a:srgbClr val="FFC000"/>
              </a:solidFill>
            </a:rPr>
            <a:t>High relationship value </a:t>
          </a:r>
        </a:p>
      </dgm:t>
    </dgm:pt>
    <dgm:pt modelId="{D24D51C2-2E73-354E-907D-E730DDAA630A}" type="parTrans" cxnId="{B3FEE468-04D1-744C-8D52-7DEBADE31AA5}">
      <dgm:prSet/>
      <dgm:spPr/>
      <dgm:t>
        <a:bodyPr/>
        <a:lstStyle/>
        <a:p>
          <a:endParaRPr lang="en-US"/>
        </a:p>
      </dgm:t>
    </dgm:pt>
    <dgm:pt modelId="{C75705ED-988C-E642-A08C-78EF06E87A4D}" type="sibTrans" cxnId="{B3FEE468-04D1-744C-8D52-7DEBADE31AA5}">
      <dgm:prSet/>
      <dgm:spPr/>
      <dgm:t>
        <a:bodyPr/>
        <a:lstStyle/>
        <a:p>
          <a:endParaRPr lang="en-US"/>
        </a:p>
      </dgm:t>
    </dgm:pt>
    <dgm:pt modelId="{4BC6A925-9E25-1242-BE1A-146B5422750E}">
      <dgm:prSet phldrT="[Text]"/>
      <dgm:spPr/>
      <dgm:t>
        <a:bodyPr/>
        <a:lstStyle/>
        <a:p>
          <a:r>
            <a:rPr lang="en-US" dirty="0">
              <a:solidFill>
                <a:schemeClr val="tx2"/>
              </a:solidFill>
            </a:rPr>
            <a:t>High economic value</a:t>
          </a:r>
        </a:p>
        <a:p>
          <a:r>
            <a:rPr lang="en-US" dirty="0">
              <a:solidFill>
                <a:schemeClr val="tx2"/>
              </a:solidFill>
            </a:rPr>
            <a:t>High relationship value</a:t>
          </a:r>
        </a:p>
      </dgm:t>
    </dgm:pt>
    <dgm:pt modelId="{69576B27-9C90-7349-87C8-7E424BCC7489}" type="parTrans" cxnId="{E5321F4B-8667-804D-8CA8-D38C6EF24EF5}">
      <dgm:prSet/>
      <dgm:spPr/>
      <dgm:t>
        <a:bodyPr/>
        <a:lstStyle/>
        <a:p>
          <a:endParaRPr lang="en-US"/>
        </a:p>
      </dgm:t>
    </dgm:pt>
    <dgm:pt modelId="{F6257A3A-0647-354E-A9E1-8EE38BF20A63}" type="sibTrans" cxnId="{E5321F4B-8667-804D-8CA8-D38C6EF24EF5}">
      <dgm:prSet/>
      <dgm:spPr/>
      <dgm:t>
        <a:bodyPr/>
        <a:lstStyle/>
        <a:p>
          <a:endParaRPr lang="en-US"/>
        </a:p>
      </dgm:t>
    </dgm:pt>
    <dgm:pt modelId="{4DD8BBCB-BFD6-C440-AD35-CFB596AC726C}">
      <dgm:prSet phldrT="[Text]"/>
      <dgm:spPr/>
      <dgm:t>
        <a:bodyPr/>
        <a:lstStyle/>
        <a:p>
          <a:r>
            <a:rPr lang="en-US" dirty="0">
              <a:solidFill>
                <a:srgbClr val="C00000"/>
              </a:solidFill>
            </a:rPr>
            <a:t>Low economic value</a:t>
          </a:r>
        </a:p>
        <a:p>
          <a:r>
            <a:rPr lang="en-US" dirty="0">
              <a:solidFill>
                <a:srgbClr val="C00000"/>
              </a:solidFill>
            </a:rPr>
            <a:t>Low relationship value</a:t>
          </a:r>
        </a:p>
      </dgm:t>
    </dgm:pt>
    <dgm:pt modelId="{DEEBA958-7C6E-EF44-B4BD-6D3E19B9C082}" type="parTrans" cxnId="{0394CD8B-E489-E24B-8771-E154146D43B2}">
      <dgm:prSet/>
      <dgm:spPr/>
      <dgm:t>
        <a:bodyPr/>
        <a:lstStyle/>
        <a:p>
          <a:endParaRPr lang="en-US"/>
        </a:p>
      </dgm:t>
    </dgm:pt>
    <dgm:pt modelId="{2BAF338C-E638-1A4B-9AB6-83BBE5DB3A56}" type="sibTrans" cxnId="{0394CD8B-E489-E24B-8771-E154146D43B2}">
      <dgm:prSet/>
      <dgm:spPr/>
      <dgm:t>
        <a:bodyPr/>
        <a:lstStyle/>
        <a:p>
          <a:endParaRPr lang="en-US"/>
        </a:p>
      </dgm:t>
    </dgm:pt>
    <dgm:pt modelId="{1D7FD402-9262-084F-ABBD-394D14B6018B}">
      <dgm:prSet phldrT="[Text]"/>
      <dgm:spPr/>
      <dgm:t>
        <a:bodyPr/>
        <a:lstStyle/>
        <a:p>
          <a:r>
            <a:rPr lang="en-US" dirty="0">
              <a:solidFill>
                <a:schemeClr val="tx2"/>
              </a:solidFill>
            </a:rPr>
            <a:t>High economic value</a:t>
          </a:r>
        </a:p>
        <a:p>
          <a:r>
            <a:rPr lang="en-US" dirty="0">
              <a:solidFill>
                <a:schemeClr val="tx2"/>
              </a:solidFill>
            </a:rPr>
            <a:t>Low relationship value</a:t>
          </a:r>
        </a:p>
      </dgm:t>
    </dgm:pt>
    <dgm:pt modelId="{8DD7751B-244A-3144-A5B0-2B7E675C94AF}" type="parTrans" cxnId="{1E238868-FDD6-2341-B120-E89171E1C6E1}">
      <dgm:prSet/>
      <dgm:spPr/>
      <dgm:t>
        <a:bodyPr/>
        <a:lstStyle/>
        <a:p>
          <a:endParaRPr lang="en-US"/>
        </a:p>
      </dgm:t>
    </dgm:pt>
    <dgm:pt modelId="{5C284A76-7A5D-1540-89C3-EB7064B9DFB0}" type="sibTrans" cxnId="{1E238868-FDD6-2341-B120-E89171E1C6E1}">
      <dgm:prSet/>
      <dgm:spPr/>
      <dgm:t>
        <a:bodyPr/>
        <a:lstStyle/>
        <a:p>
          <a:endParaRPr lang="en-US"/>
        </a:p>
      </dgm:t>
    </dgm:pt>
    <dgm:pt modelId="{39B24B7E-1D9D-EA4F-B52C-9D5FFB58E9D0}" type="pres">
      <dgm:prSet presAssocID="{73FB22C1-28E8-CF4D-8BF7-9FE9ABD09424}" presName="matrix" presStyleCnt="0">
        <dgm:presLayoutVars>
          <dgm:chMax val="1"/>
          <dgm:dir/>
          <dgm:resizeHandles val="exact"/>
        </dgm:presLayoutVars>
      </dgm:prSet>
      <dgm:spPr/>
    </dgm:pt>
    <dgm:pt modelId="{FB4035A4-BA4F-2C4E-87A7-E19C8D8818BD}" type="pres">
      <dgm:prSet presAssocID="{73FB22C1-28E8-CF4D-8BF7-9FE9ABD09424}" presName="axisShape" presStyleLbl="bgShp" presStyleIdx="0" presStyleCnt="1"/>
      <dgm:spPr/>
    </dgm:pt>
    <dgm:pt modelId="{70C31CAA-B40F-D240-B51E-67F680253EA1}" type="pres">
      <dgm:prSet presAssocID="{73FB22C1-28E8-CF4D-8BF7-9FE9ABD09424}" presName="rect1" presStyleLbl="node1" presStyleIdx="0" presStyleCnt="4">
        <dgm:presLayoutVars>
          <dgm:chMax val="0"/>
          <dgm:chPref val="0"/>
          <dgm:bulletEnabled val="1"/>
        </dgm:presLayoutVars>
      </dgm:prSet>
      <dgm:spPr/>
    </dgm:pt>
    <dgm:pt modelId="{96FFCA20-722F-734D-882F-F4D475789BBC}" type="pres">
      <dgm:prSet presAssocID="{73FB22C1-28E8-CF4D-8BF7-9FE9ABD09424}" presName="rect2" presStyleLbl="node1" presStyleIdx="1" presStyleCnt="4">
        <dgm:presLayoutVars>
          <dgm:chMax val="0"/>
          <dgm:chPref val="0"/>
          <dgm:bulletEnabled val="1"/>
        </dgm:presLayoutVars>
      </dgm:prSet>
      <dgm:spPr/>
    </dgm:pt>
    <dgm:pt modelId="{0FB8BC1D-C765-6440-B846-523B19EC84CF}" type="pres">
      <dgm:prSet presAssocID="{73FB22C1-28E8-CF4D-8BF7-9FE9ABD09424}" presName="rect3" presStyleLbl="node1" presStyleIdx="2" presStyleCnt="4">
        <dgm:presLayoutVars>
          <dgm:chMax val="0"/>
          <dgm:chPref val="0"/>
          <dgm:bulletEnabled val="1"/>
        </dgm:presLayoutVars>
      </dgm:prSet>
      <dgm:spPr/>
    </dgm:pt>
    <dgm:pt modelId="{08BCF54B-F22B-9B46-A1EF-2A3EC6DFE357}" type="pres">
      <dgm:prSet presAssocID="{73FB22C1-28E8-CF4D-8BF7-9FE9ABD09424}" presName="rect4" presStyleLbl="node1" presStyleIdx="3" presStyleCnt="4">
        <dgm:presLayoutVars>
          <dgm:chMax val="0"/>
          <dgm:chPref val="0"/>
          <dgm:bulletEnabled val="1"/>
        </dgm:presLayoutVars>
      </dgm:prSet>
      <dgm:spPr/>
    </dgm:pt>
  </dgm:ptLst>
  <dgm:cxnLst>
    <dgm:cxn modelId="{E5321F4B-8667-804D-8CA8-D38C6EF24EF5}" srcId="{73FB22C1-28E8-CF4D-8BF7-9FE9ABD09424}" destId="{4BC6A925-9E25-1242-BE1A-146B5422750E}" srcOrd="1" destOrd="0" parTransId="{69576B27-9C90-7349-87C8-7E424BCC7489}" sibTransId="{F6257A3A-0647-354E-A9E1-8EE38BF20A63}"/>
    <dgm:cxn modelId="{1E238868-FDD6-2341-B120-E89171E1C6E1}" srcId="{73FB22C1-28E8-CF4D-8BF7-9FE9ABD09424}" destId="{1D7FD402-9262-084F-ABBD-394D14B6018B}" srcOrd="3" destOrd="0" parTransId="{8DD7751B-244A-3144-A5B0-2B7E675C94AF}" sibTransId="{5C284A76-7A5D-1540-89C3-EB7064B9DFB0}"/>
    <dgm:cxn modelId="{B3FEE468-04D1-744C-8D52-7DEBADE31AA5}" srcId="{73FB22C1-28E8-CF4D-8BF7-9FE9ABD09424}" destId="{810B0B60-BBE7-2D4E-A137-2271E56A6242}" srcOrd="0" destOrd="0" parTransId="{D24D51C2-2E73-354E-907D-E730DDAA630A}" sibTransId="{C75705ED-988C-E642-A08C-78EF06E87A4D}"/>
    <dgm:cxn modelId="{07E0D18A-8BE5-BE4F-9F7A-CF6CCCF89D66}" type="presOf" srcId="{4DD8BBCB-BFD6-C440-AD35-CFB596AC726C}" destId="{0FB8BC1D-C765-6440-B846-523B19EC84CF}" srcOrd="0" destOrd="0" presId="urn:microsoft.com/office/officeart/2005/8/layout/matrix2"/>
    <dgm:cxn modelId="{0394CD8B-E489-E24B-8771-E154146D43B2}" srcId="{73FB22C1-28E8-CF4D-8BF7-9FE9ABD09424}" destId="{4DD8BBCB-BFD6-C440-AD35-CFB596AC726C}" srcOrd="2" destOrd="0" parTransId="{DEEBA958-7C6E-EF44-B4BD-6D3E19B9C082}" sibTransId="{2BAF338C-E638-1A4B-9AB6-83BBE5DB3A56}"/>
    <dgm:cxn modelId="{DA04D08F-F170-5346-BEA3-CC996E74CBA6}" type="presOf" srcId="{1D7FD402-9262-084F-ABBD-394D14B6018B}" destId="{08BCF54B-F22B-9B46-A1EF-2A3EC6DFE357}" srcOrd="0" destOrd="0" presId="urn:microsoft.com/office/officeart/2005/8/layout/matrix2"/>
    <dgm:cxn modelId="{E3D78FA8-EAB0-024B-92CE-31F1BC30B2B4}" type="presOf" srcId="{4BC6A925-9E25-1242-BE1A-146B5422750E}" destId="{96FFCA20-722F-734D-882F-F4D475789BBC}" srcOrd="0" destOrd="0" presId="urn:microsoft.com/office/officeart/2005/8/layout/matrix2"/>
    <dgm:cxn modelId="{417800AD-056D-DA41-A3E0-7D690C1864ED}" type="presOf" srcId="{810B0B60-BBE7-2D4E-A137-2271E56A6242}" destId="{70C31CAA-B40F-D240-B51E-67F680253EA1}" srcOrd="0" destOrd="0" presId="urn:microsoft.com/office/officeart/2005/8/layout/matrix2"/>
    <dgm:cxn modelId="{EA86E8B9-E242-0B4D-9AC5-98DE3CEFCF0C}" type="presOf" srcId="{73FB22C1-28E8-CF4D-8BF7-9FE9ABD09424}" destId="{39B24B7E-1D9D-EA4F-B52C-9D5FFB58E9D0}" srcOrd="0" destOrd="0" presId="urn:microsoft.com/office/officeart/2005/8/layout/matrix2"/>
    <dgm:cxn modelId="{A1F7D5F1-46A9-7E40-B20D-4DED4F48B947}" type="presParOf" srcId="{39B24B7E-1D9D-EA4F-B52C-9D5FFB58E9D0}" destId="{FB4035A4-BA4F-2C4E-87A7-E19C8D8818BD}" srcOrd="0" destOrd="0" presId="urn:microsoft.com/office/officeart/2005/8/layout/matrix2"/>
    <dgm:cxn modelId="{9C8F6535-ABE3-094F-8591-408B94C42327}" type="presParOf" srcId="{39B24B7E-1D9D-EA4F-B52C-9D5FFB58E9D0}" destId="{70C31CAA-B40F-D240-B51E-67F680253EA1}" srcOrd="1" destOrd="0" presId="urn:microsoft.com/office/officeart/2005/8/layout/matrix2"/>
    <dgm:cxn modelId="{857A4466-4717-AC45-AEF5-0BE14E38E009}" type="presParOf" srcId="{39B24B7E-1D9D-EA4F-B52C-9D5FFB58E9D0}" destId="{96FFCA20-722F-734D-882F-F4D475789BBC}" srcOrd="2" destOrd="0" presId="urn:microsoft.com/office/officeart/2005/8/layout/matrix2"/>
    <dgm:cxn modelId="{6B0A3995-93A1-AD41-8275-8C6139DE15AB}" type="presParOf" srcId="{39B24B7E-1D9D-EA4F-B52C-9D5FFB58E9D0}" destId="{0FB8BC1D-C765-6440-B846-523B19EC84CF}" srcOrd="3" destOrd="0" presId="urn:microsoft.com/office/officeart/2005/8/layout/matrix2"/>
    <dgm:cxn modelId="{EFEA4426-C2F2-E749-86A5-D83D6C67F6BB}" type="presParOf" srcId="{39B24B7E-1D9D-EA4F-B52C-9D5FFB58E9D0}" destId="{08BCF54B-F22B-9B46-A1EF-2A3EC6DFE35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593EC-C551-734D-981C-D9C48E083AE5}">
      <dsp:nvSpPr>
        <dsp:cNvPr id="0" name=""/>
        <dsp:cNvSpPr/>
      </dsp:nvSpPr>
      <dsp:spPr>
        <a:xfrm>
          <a:off x="7235096" y="1734932"/>
          <a:ext cx="4208859" cy="2104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Training data</a:t>
          </a:r>
        </a:p>
      </dsp:txBody>
      <dsp:txXfrm>
        <a:off x="7296733" y="1796569"/>
        <a:ext cx="4085585" cy="1981155"/>
      </dsp:txXfrm>
    </dsp:sp>
    <dsp:sp modelId="{5C2F1B58-88B2-1B40-BF43-409B29B838EF}">
      <dsp:nvSpPr>
        <dsp:cNvPr id="0" name=""/>
        <dsp:cNvSpPr/>
      </dsp:nvSpPr>
      <dsp:spPr>
        <a:xfrm rot="5370665">
          <a:off x="8509032" y="4531702"/>
          <a:ext cx="1697045" cy="736550"/>
        </a:xfrm>
        <a:prstGeom prst="lef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29997" y="4679012"/>
        <a:ext cx="1255115" cy="441930"/>
      </dsp:txXfrm>
    </dsp:sp>
    <dsp:sp modelId="{E60E7821-6818-C548-A527-62844D661B94}">
      <dsp:nvSpPr>
        <dsp:cNvPr id="0" name=""/>
        <dsp:cNvSpPr/>
      </dsp:nvSpPr>
      <dsp:spPr>
        <a:xfrm>
          <a:off x="7271155" y="5960592"/>
          <a:ext cx="4208859" cy="2104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Testing data</a:t>
          </a:r>
        </a:p>
      </dsp:txBody>
      <dsp:txXfrm>
        <a:off x="7332792" y="6022229"/>
        <a:ext cx="4085585" cy="1981155"/>
      </dsp:txXfrm>
    </dsp:sp>
    <dsp:sp modelId="{24DF6E8D-0EAD-4546-AB70-627B6DDF360B}">
      <dsp:nvSpPr>
        <dsp:cNvPr id="0" name=""/>
        <dsp:cNvSpPr/>
      </dsp:nvSpPr>
      <dsp:spPr>
        <a:xfrm rot="11822145">
          <a:off x="4891484" y="5530544"/>
          <a:ext cx="1697045" cy="736550"/>
        </a:xfrm>
        <a:prstGeom prst="lef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10800000">
        <a:off x="5112449" y="5677854"/>
        <a:ext cx="1255115" cy="441930"/>
      </dsp:txXfrm>
    </dsp:sp>
    <dsp:sp modelId="{EF916DF4-2DA3-7147-9731-3C4A23813E36}">
      <dsp:nvSpPr>
        <dsp:cNvPr id="0" name=""/>
        <dsp:cNvSpPr/>
      </dsp:nvSpPr>
      <dsp:spPr>
        <a:xfrm>
          <a:off x="0" y="3732616"/>
          <a:ext cx="4208859" cy="2104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Full dataset</a:t>
          </a:r>
        </a:p>
      </dsp:txBody>
      <dsp:txXfrm>
        <a:off x="61637" y="3794253"/>
        <a:ext cx="4085585" cy="1981155"/>
      </dsp:txXfrm>
    </dsp:sp>
    <dsp:sp modelId="{855AD141-6E3F-B84A-A32F-B457DE31CF62}">
      <dsp:nvSpPr>
        <dsp:cNvPr id="0" name=""/>
        <dsp:cNvSpPr/>
      </dsp:nvSpPr>
      <dsp:spPr>
        <a:xfrm rot="20673878">
          <a:off x="4873455" y="3417714"/>
          <a:ext cx="1697045" cy="736550"/>
        </a:xfrm>
        <a:prstGeom prst="lef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094420" y="3565024"/>
        <a:ext cx="1255115" cy="441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035A4-BA4F-2C4E-87A7-E19C8D8818BD}">
      <dsp:nvSpPr>
        <dsp:cNvPr id="0" name=""/>
        <dsp:cNvSpPr/>
      </dsp:nvSpPr>
      <dsp:spPr>
        <a:xfrm>
          <a:off x="1750112" y="0"/>
          <a:ext cx="7000450" cy="700045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31CAA-B40F-D240-B51E-67F680253EA1}">
      <dsp:nvSpPr>
        <dsp:cNvPr id="0" name=""/>
        <dsp:cNvSpPr/>
      </dsp:nvSpPr>
      <dsp:spPr>
        <a:xfrm>
          <a:off x="2205141" y="455029"/>
          <a:ext cx="2800180" cy="2800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C000"/>
              </a:solidFill>
            </a:rPr>
            <a:t>Low economic value</a:t>
          </a:r>
        </a:p>
        <a:p>
          <a:pPr marL="0" lvl="0" indent="0" algn="ctr" defTabSz="1200150">
            <a:lnSpc>
              <a:spcPct val="90000"/>
            </a:lnSpc>
            <a:spcBef>
              <a:spcPct val="0"/>
            </a:spcBef>
            <a:spcAft>
              <a:spcPct val="35000"/>
            </a:spcAft>
            <a:buNone/>
          </a:pPr>
          <a:r>
            <a:rPr lang="en-US" sz="2700" kern="1200" dirty="0">
              <a:solidFill>
                <a:srgbClr val="FFC000"/>
              </a:solidFill>
            </a:rPr>
            <a:t>High relationship value </a:t>
          </a:r>
        </a:p>
      </dsp:txBody>
      <dsp:txXfrm>
        <a:off x="2341835" y="591723"/>
        <a:ext cx="2526792" cy="2526792"/>
      </dsp:txXfrm>
    </dsp:sp>
    <dsp:sp modelId="{96FFCA20-722F-734D-882F-F4D475789BBC}">
      <dsp:nvSpPr>
        <dsp:cNvPr id="0" name=""/>
        <dsp:cNvSpPr/>
      </dsp:nvSpPr>
      <dsp:spPr>
        <a:xfrm>
          <a:off x="5495353" y="455029"/>
          <a:ext cx="2800180" cy="2800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2"/>
              </a:solidFill>
            </a:rPr>
            <a:t>High economic value</a:t>
          </a:r>
        </a:p>
        <a:p>
          <a:pPr marL="0" lvl="0" indent="0" algn="ctr" defTabSz="1200150">
            <a:lnSpc>
              <a:spcPct val="90000"/>
            </a:lnSpc>
            <a:spcBef>
              <a:spcPct val="0"/>
            </a:spcBef>
            <a:spcAft>
              <a:spcPct val="35000"/>
            </a:spcAft>
            <a:buNone/>
          </a:pPr>
          <a:r>
            <a:rPr lang="en-US" sz="2700" kern="1200" dirty="0">
              <a:solidFill>
                <a:schemeClr val="tx2"/>
              </a:solidFill>
            </a:rPr>
            <a:t>High relationship value</a:t>
          </a:r>
        </a:p>
      </dsp:txBody>
      <dsp:txXfrm>
        <a:off x="5632047" y="591723"/>
        <a:ext cx="2526792" cy="2526792"/>
      </dsp:txXfrm>
    </dsp:sp>
    <dsp:sp modelId="{0FB8BC1D-C765-6440-B846-523B19EC84CF}">
      <dsp:nvSpPr>
        <dsp:cNvPr id="0" name=""/>
        <dsp:cNvSpPr/>
      </dsp:nvSpPr>
      <dsp:spPr>
        <a:xfrm>
          <a:off x="2205141" y="3745240"/>
          <a:ext cx="2800180" cy="2800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C00000"/>
              </a:solidFill>
            </a:rPr>
            <a:t>Low economic value</a:t>
          </a:r>
        </a:p>
        <a:p>
          <a:pPr marL="0" lvl="0" indent="0" algn="ctr" defTabSz="1200150">
            <a:lnSpc>
              <a:spcPct val="90000"/>
            </a:lnSpc>
            <a:spcBef>
              <a:spcPct val="0"/>
            </a:spcBef>
            <a:spcAft>
              <a:spcPct val="35000"/>
            </a:spcAft>
            <a:buNone/>
          </a:pPr>
          <a:r>
            <a:rPr lang="en-US" sz="2700" kern="1200" dirty="0">
              <a:solidFill>
                <a:srgbClr val="C00000"/>
              </a:solidFill>
            </a:rPr>
            <a:t>Low relationship value</a:t>
          </a:r>
        </a:p>
      </dsp:txBody>
      <dsp:txXfrm>
        <a:off x="2341835" y="3881934"/>
        <a:ext cx="2526792" cy="2526792"/>
      </dsp:txXfrm>
    </dsp:sp>
    <dsp:sp modelId="{08BCF54B-F22B-9B46-A1EF-2A3EC6DFE357}">
      <dsp:nvSpPr>
        <dsp:cNvPr id="0" name=""/>
        <dsp:cNvSpPr/>
      </dsp:nvSpPr>
      <dsp:spPr>
        <a:xfrm>
          <a:off x="5495353" y="3745240"/>
          <a:ext cx="2800180" cy="2800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2"/>
              </a:solidFill>
            </a:rPr>
            <a:t>High economic value</a:t>
          </a:r>
        </a:p>
        <a:p>
          <a:pPr marL="0" lvl="0" indent="0" algn="ctr" defTabSz="1200150">
            <a:lnSpc>
              <a:spcPct val="90000"/>
            </a:lnSpc>
            <a:spcBef>
              <a:spcPct val="0"/>
            </a:spcBef>
            <a:spcAft>
              <a:spcPct val="35000"/>
            </a:spcAft>
            <a:buNone/>
          </a:pPr>
          <a:r>
            <a:rPr lang="en-US" sz="2700" kern="1200" dirty="0">
              <a:solidFill>
                <a:schemeClr val="tx2"/>
              </a:solidFill>
            </a:rPr>
            <a:t>Low relationship value</a:t>
          </a:r>
        </a:p>
      </dsp:txBody>
      <dsp:txXfrm>
        <a:off x="5632047" y="3881934"/>
        <a:ext cx="2526792" cy="252679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10/4/22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10/4/22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1318616" rtl="0" eaLnBrk="1" latinLnBrk="0" hangingPunct="1">
      <a:defRPr sz="1731" kern="1200">
        <a:solidFill>
          <a:schemeClr val="tx1"/>
        </a:solidFill>
        <a:latin typeface="+mn-lt"/>
        <a:ea typeface="+mn-ea"/>
        <a:cs typeface="+mn-cs"/>
      </a:defRPr>
    </a:lvl1pPr>
    <a:lvl2pPr marL="659308" algn="l" defTabSz="1318616" rtl="0" eaLnBrk="1" latinLnBrk="0" hangingPunct="1">
      <a:defRPr sz="1731" kern="1200">
        <a:solidFill>
          <a:schemeClr val="tx1"/>
        </a:solidFill>
        <a:latin typeface="+mn-lt"/>
        <a:ea typeface="+mn-ea"/>
        <a:cs typeface="+mn-cs"/>
      </a:defRPr>
    </a:lvl2pPr>
    <a:lvl3pPr marL="1318616" algn="l" defTabSz="1318616" rtl="0" eaLnBrk="1" latinLnBrk="0" hangingPunct="1">
      <a:defRPr sz="1731" kern="1200">
        <a:solidFill>
          <a:schemeClr val="tx1"/>
        </a:solidFill>
        <a:latin typeface="+mn-lt"/>
        <a:ea typeface="+mn-ea"/>
        <a:cs typeface="+mn-cs"/>
      </a:defRPr>
    </a:lvl3pPr>
    <a:lvl4pPr marL="1977926" algn="l" defTabSz="1318616" rtl="0" eaLnBrk="1" latinLnBrk="0" hangingPunct="1">
      <a:defRPr sz="1731" kern="1200">
        <a:solidFill>
          <a:schemeClr val="tx1"/>
        </a:solidFill>
        <a:latin typeface="+mn-lt"/>
        <a:ea typeface="+mn-ea"/>
        <a:cs typeface="+mn-cs"/>
      </a:defRPr>
    </a:lvl4pPr>
    <a:lvl5pPr marL="2637234" algn="l" defTabSz="1318616" rtl="0" eaLnBrk="1" latinLnBrk="0" hangingPunct="1">
      <a:defRPr sz="1731" kern="1200">
        <a:solidFill>
          <a:schemeClr val="tx1"/>
        </a:solidFill>
        <a:latin typeface="+mn-lt"/>
        <a:ea typeface="+mn-ea"/>
        <a:cs typeface="+mn-cs"/>
      </a:defRPr>
    </a:lvl5pPr>
    <a:lvl6pPr marL="3296541" algn="l" defTabSz="1318616" rtl="0" eaLnBrk="1" latinLnBrk="0" hangingPunct="1">
      <a:defRPr sz="1731" kern="1200">
        <a:solidFill>
          <a:schemeClr val="tx1"/>
        </a:solidFill>
        <a:latin typeface="+mn-lt"/>
        <a:ea typeface="+mn-ea"/>
        <a:cs typeface="+mn-cs"/>
      </a:defRPr>
    </a:lvl6pPr>
    <a:lvl7pPr marL="3955851" algn="l" defTabSz="1318616" rtl="0" eaLnBrk="1" latinLnBrk="0" hangingPunct="1">
      <a:defRPr sz="1731" kern="1200">
        <a:solidFill>
          <a:schemeClr val="tx1"/>
        </a:solidFill>
        <a:latin typeface="+mn-lt"/>
        <a:ea typeface="+mn-ea"/>
        <a:cs typeface="+mn-cs"/>
      </a:defRPr>
    </a:lvl7pPr>
    <a:lvl8pPr marL="4615159" algn="l" defTabSz="1318616" rtl="0" eaLnBrk="1" latinLnBrk="0" hangingPunct="1">
      <a:defRPr sz="1731" kern="1200">
        <a:solidFill>
          <a:schemeClr val="tx1"/>
        </a:solidFill>
        <a:latin typeface="+mn-lt"/>
        <a:ea typeface="+mn-ea"/>
        <a:cs typeface="+mn-cs"/>
      </a:defRPr>
    </a:lvl8pPr>
    <a:lvl9pPr marL="5274467" algn="l" defTabSz="1318616" rtl="0" eaLnBrk="1" latinLnBrk="0" hangingPunct="1">
      <a:defRPr sz="17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190709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69314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26</a:t>
            </a:fld>
            <a:endParaRPr lang="en-US"/>
          </a:p>
        </p:txBody>
      </p:sp>
    </p:spTree>
    <p:extLst>
      <p:ext uri="{BB962C8B-B14F-4D97-AF65-F5344CB8AC3E}">
        <p14:creationId xmlns:p14="http://schemas.microsoft.com/office/powerpoint/2010/main" val="103120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27</a:t>
            </a:fld>
            <a:endParaRPr lang="en-US"/>
          </a:p>
        </p:txBody>
      </p:sp>
    </p:spTree>
    <p:extLst>
      <p:ext uri="{BB962C8B-B14F-4D97-AF65-F5344CB8AC3E}">
        <p14:creationId xmlns:p14="http://schemas.microsoft.com/office/powerpoint/2010/main" val="133284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29</a:t>
            </a:fld>
            <a:endParaRPr lang="en-US"/>
          </a:p>
        </p:txBody>
      </p:sp>
    </p:spTree>
    <p:extLst>
      <p:ext uri="{BB962C8B-B14F-4D97-AF65-F5344CB8AC3E}">
        <p14:creationId xmlns:p14="http://schemas.microsoft.com/office/powerpoint/2010/main" val="139709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30</a:t>
            </a:fld>
            <a:endParaRPr lang="en-US"/>
          </a:p>
        </p:txBody>
      </p:sp>
    </p:spTree>
    <p:extLst>
      <p:ext uri="{BB962C8B-B14F-4D97-AF65-F5344CB8AC3E}">
        <p14:creationId xmlns:p14="http://schemas.microsoft.com/office/powerpoint/2010/main" val="246905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31</a:t>
            </a:fld>
            <a:endParaRPr lang="en-US"/>
          </a:p>
        </p:txBody>
      </p:sp>
    </p:spTree>
    <p:extLst>
      <p:ext uri="{BB962C8B-B14F-4D97-AF65-F5344CB8AC3E}">
        <p14:creationId xmlns:p14="http://schemas.microsoft.com/office/powerpoint/2010/main" val="377844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34</a:t>
            </a:fld>
            <a:endParaRPr lang="en-US"/>
          </a:p>
        </p:txBody>
      </p:sp>
    </p:spTree>
    <p:extLst>
      <p:ext uri="{BB962C8B-B14F-4D97-AF65-F5344CB8AC3E}">
        <p14:creationId xmlns:p14="http://schemas.microsoft.com/office/powerpoint/2010/main" val="83277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35</a:t>
            </a:fld>
            <a:endParaRPr lang="en-US"/>
          </a:p>
        </p:txBody>
      </p:sp>
    </p:spTree>
    <p:extLst>
      <p:ext uri="{BB962C8B-B14F-4D97-AF65-F5344CB8AC3E}">
        <p14:creationId xmlns:p14="http://schemas.microsoft.com/office/powerpoint/2010/main" val="343233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36</a:t>
            </a:fld>
            <a:endParaRPr lang="en-US"/>
          </a:p>
        </p:txBody>
      </p:sp>
    </p:spTree>
    <p:extLst>
      <p:ext uri="{BB962C8B-B14F-4D97-AF65-F5344CB8AC3E}">
        <p14:creationId xmlns:p14="http://schemas.microsoft.com/office/powerpoint/2010/main" val="162007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37</a:t>
            </a:fld>
            <a:endParaRPr lang="en-US"/>
          </a:p>
        </p:txBody>
      </p:sp>
    </p:spTree>
    <p:extLst>
      <p:ext uri="{BB962C8B-B14F-4D97-AF65-F5344CB8AC3E}">
        <p14:creationId xmlns:p14="http://schemas.microsoft.com/office/powerpoint/2010/main" val="247364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82728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39</a:t>
            </a:fld>
            <a:endParaRPr lang="en-US"/>
          </a:p>
        </p:txBody>
      </p:sp>
    </p:spTree>
    <p:extLst>
      <p:ext uri="{BB962C8B-B14F-4D97-AF65-F5344CB8AC3E}">
        <p14:creationId xmlns:p14="http://schemas.microsoft.com/office/powerpoint/2010/main" val="238542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40</a:t>
            </a:fld>
            <a:endParaRPr lang="en-US"/>
          </a:p>
        </p:txBody>
      </p:sp>
    </p:spTree>
    <p:extLst>
      <p:ext uri="{BB962C8B-B14F-4D97-AF65-F5344CB8AC3E}">
        <p14:creationId xmlns:p14="http://schemas.microsoft.com/office/powerpoint/2010/main" val="5067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41</a:t>
            </a:fld>
            <a:endParaRPr lang="en-US"/>
          </a:p>
        </p:txBody>
      </p:sp>
    </p:spTree>
    <p:extLst>
      <p:ext uri="{BB962C8B-B14F-4D97-AF65-F5344CB8AC3E}">
        <p14:creationId xmlns:p14="http://schemas.microsoft.com/office/powerpoint/2010/main" val="97459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42</a:t>
            </a:fld>
            <a:endParaRPr lang="en-US"/>
          </a:p>
        </p:txBody>
      </p:sp>
    </p:spTree>
    <p:extLst>
      <p:ext uri="{BB962C8B-B14F-4D97-AF65-F5344CB8AC3E}">
        <p14:creationId xmlns:p14="http://schemas.microsoft.com/office/powerpoint/2010/main" val="264315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43</a:t>
            </a:fld>
            <a:endParaRPr lang="en-US"/>
          </a:p>
        </p:txBody>
      </p:sp>
    </p:spTree>
    <p:extLst>
      <p:ext uri="{BB962C8B-B14F-4D97-AF65-F5344CB8AC3E}">
        <p14:creationId xmlns:p14="http://schemas.microsoft.com/office/powerpoint/2010/main" val="37277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3219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10</a:t>
            </a:fld>
            <a:endParaRPr lang="en-US"/>
          </a:p>
        </p:txBody>
      </p:sp>
    </p:spTree>
    <p:extLst>
      <p:ext uri="{BB962C8B-B14F-4D97-AF65-F5344CB8AC3E}">
        <p14:creationId xmlns:p14="http://schemas.microsoft.com/office/powerpoint/2010/main" val="241552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Binomial because categorical variable has two states – Pass or Fail</a:t>
            </a:r>
          </a:p>
        </p:txBody>
      </p:sp>
      <p:sp>
        <p:nvSpPr>
          <p:cNvPr id="4" name="Slide Number Placeholder 3"/>
          <p:cNvSpPr>
            <a:spLocks noGrp="1"/>
          </p:cNvSpPr>
          <p:nvPr>
            <p:ph type="sldNum" sz="quarter" idx="5"/>
          </p:nvPr>
        </p:nvSpPr>
        <p:spPr/>
        <p:txBody>
          <a:bodyPr/>
          <a:lstStyle/>
          <a:p>
            <a:fld id="{DF164E42-DED0-9246-9B1B-B67105F62D49}" type="slidenum">
              <a:rPr lang="en-US" smtClean="0"/>
              <a:t>16</a:t>
            </a:fld>
            <a:endParaRPr lang="en-US"/>
          </a:p>
        </p:txBody>
      </p:sp>
    </p:spTree>
    <p:extLst>
      <p:ext uri="{BB962C8B-B14F-4D97-AF65-F5344CB8AC3E}">
        <p14:creationId xmlns:p14="http://schemas.microsoft.com/office/powerpoint/2010/main" val="291983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Binomial because categorical variable has two states – Pass or Fail</a:t>
            </a:r>
          </a:p>
        </p:txBody>
      </p:sp>
      <p:sp>
        <p:nvSpPr>
          <p:cNvPr id="4" name="Slide Number Placeholder 3"/>
          <p:cNvSpPr>
            <a:spLocks noGrp="1"/>
          </p:cNvSpPr>
          <p:nvPr>
            <p:ph type="sldNum" sz="quarter" idx="5"/>
          </p:nvPr>
        </p:nvSpPr>
        <p:spPr/>
        <p:txBody>
          <a:bodyPr/>
          <a:lstStyle/>
          <a:p>
            <a:fld id="{DF164E42-DED0-9246-9B1B-B67105F62D49}" type="slidenum">
              <a:rPr lang="en-US" smtClean="0"/>
              <a:t>17</a:t>
            </a:fld>
            <a:endParaRPr lang="en-US"/>
          </a:p>
        </p:txBody>
      </p:sp>
    </p:spTree>
    <p:extLst>
      <p:ext uri="{BB962C8B-B14F-4D97-AF65-F5344CB8AC3E}">
        <p14:creationId xmlns:p14="http://schemas.microsoft.com/office/powerpoint/2010/main" val="399261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18</a:t>
            </a:fld>
            <a:endParaRPr lang="en-US"/>
          </a:p>
        </p:txBody>
      </p:sp>
    </p:spTree>
    <p:extLst>
      <p:ext uri="{BB962C8B-B14F-4D97-AF65-F5344CB8AC3E}">
        <p14:creationId xmlns:p14="http://schemas.microsoft.com/office/powerpoint/2010/main" val="308126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19</a:t>
            </a:fld>
            <a:endParaRPr lang="en-US"/>
          </a:p>
        </p:txBody>
      </p:sp>
    </p:spTree>
    <p:extLst>
      <p:ext uri="{BB962C8B-B14F-4D97-AF65-F5344CB8AC3E}">
        <p14:creationId xmlns:p14="http://schemas.microsoft.com/office/powerpoint/2010/main" val="29169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23</a:t>
            </a:fld>
            <a:endParaRPr lang="en-US"/>
          </a:p>
        </p:txBody>
      </p:sp>
    </p:spTree>
    <p:extLst>
      <p:ext uri="{BB962C8B-B14F-4D97-AF65-F5344CB8AC3E}">
        <p14:creationId xmlns:p14="http://schemas.microsoft.com/office/powerpoint/2010/main" val="3451851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7" name="Text Placeholder 3"/>
          <p:cNvSpPr>
            <a:spLocks noGrp="1"/>
          </p:cNvSpPr>
          <p:nvPr>
            <p:ph type="body" sz="half" idx="11" hasCustomPrompt="1"/>
          </p:nvPr>
        </p:nvSpPr>
        <p:spPr>
          <a:xfrm>
            <a:off x="863600" y="3276776"/>
            <a:ext cx="15897112" cy="1326733"/>
          </a:xfrm>
          <a:prstGeom prst="rect">
            <a:avLst/>
          </a:prstGeom>
        </p:spPr>
        <p:txBody>
          <a:bodyPr lIns="0" rIns="0" anchor="b"/>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Headline</a:t>
            </a:r>
          </a:p>
        </p:txBody>
      </p:sp>
      <p:sp>
        <p:nvSpPr>
          <p:cNvPr id="8" name="Text Placeholder 3"/>
          <p:cNvSpPr>
            <a:spLocks noGrp="1"/>
          </p:cNvSpPr>
          <p:nvPr>
            <p:ph type="body" sz="half" idx="2" hasCustomPrompt="1"/>
          </p:nvPr>
        </p:nvSpPr>
        <p:spPr>
          <a:xfrm>
            <a:off x="863653" y="5144294"/>
            <a:ext cx="15997194" cy="1002931"/>
          </a:xfrm>
          <a:prstGeom prst="rect">
            <a:avLst/>
          </a:prstGeom>
        </p:spPr>
        <p:txBody>
          <a:bodyPr lIns="0" r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No Image - Sub</a:t>
            </a:r>
          </a:p>
        </p:txBody>
      </p:sp>
      <p:sp>
        <p:nvSpPr>
          <p:cNvPr id="9" name="Text Placeholder 3"/>
          <p:cNvSpPr>
            <a:spLocks noGrp="1"/>
          </p:cNvSpPr>
          <p:nvPr>
            <p:ph type="body" sz="half" idx="12" hasCustomPrompt="1"/>
          </p:nvPr>
        </p:nvSpPr>
        <p:spPr>
          <a:xfrm>
            <a:off x="11932771" y="8432081"/>
            <a:ext cx="4928050" cy="588928"/>
          </a:xfrm>
          <a:prstGeom prst="rect">
            <a:avLst/>
          </a:prstGeom>
        </p:spPr>
        <p:txBody>
          <a:bodyPr/>
          <a:lstStyle>
            <a:lvl1pPr marL="0" indent="0">
              <a:lnSpc>
                <a:spcPct val="100000"/>
              </a:lnSpc>
              <a:buNone/>
              <a:defRPr sz="2430"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1" name="Text Placeholder 3"/>
          <p:cNvSpPr>
            <a:spLocks noGrp="1"/>
          </p:cNvSpPr>
          <p:nvPr>
            <p:ph type="body" sz="half" idx="13" hasCustomPrompt="1"/>
          </p:nvPr>
        </p:nvSpPr>
        <p:spPr>
          <a:xfrm>
            <a:off x="11932771" y="9021007"/>
            <a:ext cx="4928050" cy="588928"/>
          </a:xfrm>
          <a:prstGeom prst="rect">
            <a:avLst/>
          </a:prstGeom>
        </p:spPr>
        <p:txBody>
          <a:bodyPr/>
          <a:lstStyle>
            <a:lvl1pPr marL="0" indent="0">
              <a:lnSpc>
                <a:spcPct val="100000"/>
              </a:lnSpc>
              <a:buNone/>
              <a:defRPr sz="2430"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Date</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cSld>
  <p:clrMapOvr>
    <a:masterClrMapping/>
  </p:clrMapOvr>
  <p:extLst>
    <p:ext uri="{DCECCB84-F9BA-43D5-87BE-67443E8EF086}">
      <p15:sldGuideLst xmlns:p15="http://schemas.microsoft.com/office/powerpoint/2012/main">
        <p15:guide id="1" orient="horz" pos="5918" userDrawn="1">
          <p15:clr>
            <a:srgbClr val="FBAE40"/>
          </p15:clr>
        </p15:guide>
        <p15:guide id="2" pos="5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2132"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4" name="Text Placeholder 3"/>
          <p:cNvSpPr>
            <a:spLocks noGrp="1"/>
          </p:cNvSpPr>
          <p:nvPr>
            <p:ph type="body" sz="half" idx="2" hasCustomPrompt="1"/>
          </p:nvPr>
        </p:nvSpPr>
        <p:spPr>
          <a:xfrm>
            <a:off x="574678" y="2919706"/>
            <a:ext cx="8300244" cy="587873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781" b="1" smtClean="0">
                <a:solidFill>
                  <a:srgbClr val="FFFFFF"/>
                </a:solidFill>
              </a:defRPr>
            </a:lvl1pPr>
            <a:lvl2pPr marL="1131616" indent="-514366">
              <a:buFont typeface="Arial" panose="020B0604020202020204" pitchFamily="34" charset="0"/>
              <a:buChar char="•"/>
              <a:defRPr sz="3781">
                <a:solidFill>
                  <a:srgbClr val="FFFFFF"/>
                </a:solidFill>
              </a:defRPr>
            </a:lvl2pPr>
            <a:lvl3pPr marL="1448808" indent="-317195">
              <a:buFont typeface="Arial" panose="020B0604020202020204" pitchFamily="34" charset="0"/>
              <a:buChar char="•"/>
              <a:defRPr sz="2880">
                <a:solidFill>
                  <a:srgbClr val="FFFFFF"/>
                </a:solidFill>
              </a:defRPr>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11" name="Text Placeholder 3"/>
          <p:cNvSpPr>
            <a:spLocks noGrp="1"/>
          </p:cNvSpPr>
          <p:nvPr>
            <p:ph type="body" sz="half" idx="10" hasCustomPrompt="1"/>
          </p:nvPr>
        </p:nvSpPr>
        <p:spPr>
          <a:xfrm>
            <a:off x="574729" y="266739"/>
            <a:ext cx="16994186" cy="2307267"/>
          </a:xfrm>
          <a:prstGeom prst="rect">
            <a:avLst/>
          </a:prstGeom>
        </p:spPr>
        <p:txBody>
          <a:bodyPr lIns="0" tIns="0" rIns="0" bIns="0"/>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8" name="Text Placeholder 3"/>
          <p:cNvSpPr>
            <a:spLocks noGrp="1"/>
          </p:cNvSpPr>
          <p:nvPr>
            <p:ph type="body" sz="half" idx="11" hasCustomPrompt="1"/>
          </p:nvPr>
        </p:nvSpPr>
        <p:spPr>
          <a:xfrm>
            <a:off x="9413087" y="2919690"/>
            <a:ext cx="8155782" cy="588212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601" b="1">
                <a:solidFill>
                  <a:srgbClr val="FFFFFF"/>
                </a:solidFill>
              </a:defRPr>
            </a:lvl1pPr>
            <a:lvl2pPr marL="1131616" indent="-514366">
              <a:buFont typeface="Arial" panose="020B0604020202020204" pitchFamily="34" charset="0"/>
              <a:buChar char="•"/>
              <a:defRPr sz="3781">
                <a:solidFill>
                  <a:srgbClr val="FFFFFF"/>
                </a:solidFill>
              </a:defRPr>
            </a:lvl2pPr>
            <a:lvl3pPr marL="1448808" indent="-317195">
              <a:buFont typeface="Arial" panose="020B0604020202020204" pitchFamily="34" charset="0"/>
              <a:buChar char="•"/>
              <a:defRPr sz="2880">
                <a:solidFill>
                  <a:srgbClr val="FFFFFF"/>
                </a:solidFill>
              </a:defRPr>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cSld>
  <p:clrMapOvr>
    <a:masterClrMapping/>
  </p:clrMapOvr>
  <p:extLst>
    <p:ext uri="{DCECCB84-F9BA-43D5-87BE-67443E8EF086}">
      <p15:sldGuideLst xmlns:p15="http://schemas.microsoft.com/office/powerpoint/2012/main">
        <p15:guide id="1" pos="5590" userDrawn="1">
          <p15:clr>
            <a:srgbClr val="FBAE40"/>
          </p15:clr>
        </p15:guide>
        <p15:guide id="2" pos="5930" userDrawn="1">
          <p15:clr>
            <a:srgbClr val="FBAE40"/>
          </p15:clr>
        </p15:guide>
        <p15:guide id="3" orient="horz" pos="16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74729" y="388765"/>
            <a:ext cx="16994186" cy="2014421"/>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574729" y="2748885"/>
            <a:ext cx="16994186" cy="6152322"/>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6200" userDrawn="1">
          <p15:clr>
            <a:srgbClr val="FBAE40"/>
          </p15:clr>
        </p15:guide>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574676" y="2729348"/>
            <a:ext cx="10972028" cy="2887990"/>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574676" y="5940445"/>
            <a:ext cx="10972028" cy="2960759"/>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12576239" y="2729370"/>
            <a:ext cx="5137086" cy="6225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24" dirty="0"/>
          </a:p>
        </p:txBody>
      </p:sp>
      <p:sp>
        <p:nvSpPr>
          <p:cNvPr id="11" name="Text Placeholder 3"/>
          <p:cNvSpPr>
            <a:spLocks noGrp="1"/>
          </p:cNvSpPr>
          <p:nvPr>
            <p:ph type="body" sz="half" idx="10" hasCustomPrompt="1"/>
          </p:nvPr>
        </p:nvSpPr>
        <p:spPr>
          <a:xfrm>
            <a:off x="574729" y="386792"/>
            <a:ext cx="16335818" cy="2019440"/>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13116558" y="3234152"/>
            <a:ext cx="3249336" cy="5247907"/>
          </a:xfrm>
          <a:prstGeom prst="rect">
            <a:avLst/>
          </a:prstGeom>
        </p:spPr>
        <p:txBody>
          <a:bodyPr lIns="0" tIns="0" rIns="0" bIns="0"/>
          <a:lstStyle>
            <a:lvl1pPr marL="0" indent="0">
              <a:lnSpc>
                <a:spcPct val="100000"/>
              </a:lnSpc>
              <a:buNone/>
              <a:defRPr lang="en-US" sz="3061" b="1" kern="1200" dirty="0" smtClean="0">
                <a:solidFill>
                  <a:schemeClr val="bg1"/>
                </a:solidFill>
                <a:latin typeface="+mn-lt"/>
                <a:ea typeface="Arial Hebrew Scholar" charset="-79"/>
                <a:cs typeface="Arial Hebrew Scholar" charset="-79"/>
              </a:defRPr>
            </a:lvl1pPr>
            <a:lvl2pPr>
              <a:defRPr lang="en-US" sz="2700" b="1" kern="1200" dirty="0" smtClean="0">
                <a:solidFill>
                  <a:schemeClr val="bg1"/>
                </a:solidFill>
                <a:latin typeface="+mn-lt"/>
                <a:ea typeface="Arial Hebrew Scholar" charset="-79"/>
                <a:cs typeface="Arial Hebrew Scholar" charset="-79"/>
              </a:defRPr>
            </a:lvl2pPr>
            <a:lvl3pPr>
              <a:defRPr lang="en-US" sz="2700" b="1" kern="1200" dirty="0" smtClean="0">
                <a:solidFill>
                  <a:schemeClr val="bg1"/>
                </a:solidFill>
                <a:latin typeface="+mn-lt"/>
                <a:ea typeface="Arial Hebrew Scholar" charset="-79"/>
                <a:cs typeface="Arial Hebrew Scholar" charset="-79"/>
              </a:defRPr>
            </a:lvl3pPr>
            <a:lvl4pPr>
              <a:defRPr lang="en-US" sz="2700" b="1" kern="1200" dirty="0" smtClean="0">
                <a:solidFill>
                  <a:schemeClr val="bg1"/>
                </a:solidFill>
                <a:latin typeface="+mn-lt"/>
                <a:ea typeface="Arial Hebrew Scholar" charset="-79"/>
                <a:cs typeface="Arial Hebrew Scholar" charset="-79"/>
              </a:defRPr>
            </a:lvl4pPr>
            <a:lvl5pPr>
              <a:defRPr lang="fi-FI" sz="27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7308085" y="1038384"/>
            <a:ext cx="10260806" cy="830853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574685" y="5232628"/>
            <a:ext cx="6030910" cy="3336696"/>
          </a:xfrm>
          <a:prstGeom prst="rect">
            <a:avLst/>
          </a:prstGeom>
        </p:spPr>
        <p:txBody>
          <a:bodyPr lIns="0" tIns="0" rIns="0" bIns="0"/>
          <a:lstStyle>
            <a:lvl1pPr marL="0" indent="0">
              <a:lnSpc>
                <a:spcPct val="100000"/>
              </a:lnSpc>
              <a:spcBef>
                <a:spcPts val="0"/>
              </a:spcBef>
              <a:buNone/>
              <a:defRPr sz="5041" b="1" i="0" baseline="0">
                <a:solidFill>
                  <a:schemeClr val="tx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574678" y="789834"/>
            <a:ext cx="6030912" cy="3745032"/>
          </a:xfrm>
          <a:prstGeom prst="rect">
            <a:avLst/>
          </a:prstGeom>
        </p:spPr>
        <p:txBody>
          <a:bodyPr lIns="0" tIns="0" rIns="0" bIns="0"/>
          <a:lstStyle>
            <a:lvl1pPr marL="0" indent="0">
              <a:lnSpc>
                <a:spcPct val="100000"/>
              </a:lnSpc>
              <a:buNone/>
              <a:defRPr sz="7201" b="1" baseline="0">
                <a:solidFill>
                  <a:schemeClr val="tx2"/>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1" pos="4162" userDrawn="1">
          <p15:clr>
            <a:srgbClr val="FBAE40"/>
          </p15:clr>
        </p15:guide>
        <p15:guide id="2" pos="4604" userDrawn="1">
          <p15:clr>
            <a:srgbClr val="FBAE40"/>
          </p15:clr>
        </p15:guide>
        <p15:guide id="3" pos="110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9006" y="387306"/>
            <a:ext cx="16979856" cy="1992101"/>
          </a:xfrm>
          <a:prstGeom prst="rect">
            <a:avLst/>
          </a:prstGeom>
        </p:spPr>
        <p:txBody>
          <a:bodyPr lIns="0" tIns="0" rIns="0" bIns="0"/>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581662" y="5069792"/>
            <a:ext cx="3078000" cy="3508347"/>
          </a:xfrm>
          <a:prstGeom prst="rect">
            <a:avLst/>
          </a:prstGeom>
        </p:spPr>
        <p:txBody>
          <a:bodyPr lIns="0" tIns="0" rIns="0" bIns="0"/>
          <a:lstStyle>
            <a:lvl1pPr marL="145812" indent="-145812" algn="l" defTabSz="926022" rtl="0" eaLnBrk="1" latinLnBrk="0" hangingPunct="1">
              <a:lnSpc>
                <a:spcPct val="100000"/>
              </a:lnSpc>
              <a:buFont typeface="Arial" charset="0"/>
              <a:buChar char="•"/>
              <a:defRPr sz="2520" b="1">
                <a:solidFill>
                  <a:schemeClr val="bg1"/>
                </a:solidFill>
              </a:defRPr>
            </a:lvl1pPr>
            <a:lvl2pPr marL="0" indent="0">
              <a:lnSpc>
                <a:spcPts val="2700"/>
              </a:lnSpc>
              <a:buNone/>
              <a:defRPr lang="en-US" sz="2430" b="1" kern="1200" dirty="0" smtClean="0">
                <a:solidFill>
                  <a:schemeClr val="bg1"/>
                </a:solidFill>
                <a:latin typeface="+mn-lt"/>
                <a:ea typeface="Arial" charset="0"/>
                <a:cs typeface="Arial" charset="0"/>
              </a:defRPr>
            </a:lvl2pPr>
            <a:lvl3pPr>
              <a:buClr>
                <a:schemeClr val="bg1"/>
              </a:buClr>
              <a:defRPr sz="1419">
                <a:solidFill>
                  <a:schemeClr val="bg1"/>
                </a:solidFill>
              </a:defRPr>
            </a:lvl3pPr>
          </a:lstStyle>
          <a:p>
            <a:pPr marL="145812" lvl="0" indent="-145812" algn="l" defTabSz="926022" rtl="0" eaLnBrk="1" latinLnBrk="0" hangingPunct="1">
              <a:lnSpc>
                <a:spcPts val="175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4079956"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920093"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4418377"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7907351"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11368283"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14829281"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7543002"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11031990"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14495036"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574729" y="388445"/>
            <a:ext cx="16994186" cy="2273713"/>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126350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477175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825200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11713600"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15165862"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588508" y="4941231"/>
            <a:ext cx="3078000" cy="3960001"/>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4096758" y="4969202"/>
            <a:ext cx="3078000" cy="3932007"/>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7577008" y="4969200"/>
            <a:ext cx="3078000" cy="393201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11038600" y="4969200"/>
            <a:ext cx="3078000" cy="393201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14490862" y="4969195"/>
            <a:ext cx="3078000" cy="3932016"/>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32899" y="0"/>
            <a:ext cx="18320898" cy="10288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916"/>
          </a:p>
        </p:txBody>
      </p:sp>
      <p:sp>
        <p:nvSpPr>
          <p:cNvPr id="12" name="Otsikko 1">
            <a:hlinkClick r:id="rId2"/>
          </p:cNvPr>
          <p:cNvSpPr txBox="1">
            <a:spLocks/>
          </p:cNvSpPr>
          <p:nvPr userDrawn="1"/>
        </p:nvSpPr>
        <p:spPr>
          <a:xfrm>
            <a:off x="7434737" y="7137803"/>
            <a:ext cx="3418578" cy="728817"/>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3241"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8702" y="5830119"/>
            <a:ext cx="706616" cy="636053"/>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08068" y="5830119"/>
            <a:ext cx="706616" cy="636053"/>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227432" y="5830119"/>
            <a:ext cx="706616" cy="636053"/>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246798" y="5830119"/>
            <a:ext cx="706616" cy="636053"/>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66164" y="5830119"/>
            <a:ext cx="706616" cy="636053"/>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85533" y="5829926"/>
            <a:ext cx="813886" cy="617369"/>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3152801" y="2729730"/>
            <a:ext cx="11991974" cy="2612597"/>
          </a:xfrm>
          <a:prstGeom prst="rect">
            <a:avLst/>
          </a:prstGeom>
        </p:spPr>
        <p:txBody>
          <a:bodyPr anchor="b" anchorCtr="0"/>
          <a:lstStyle>
            <a:lvl1pPr marL="0" indent="0" algn="ctr">
              <a:lnSpc>
                <a:spcPct val="100000"/>
              </a:lnSpc>
              <a:buNone/>
              <a:defRPr sz="7201" b="1">
                <a:solidFill>
                  <a:srgbClr val="FFFFFF"/>
                </a:solidFill>
                <a:latin typeface="+mj-lt"/>
              </a:defRPr>
            </a:lvl1pPr>
            <a:lvl2pPr marL="617244" indent="0">
              <a:buNone/>
              <a:defRPr/>
            </a:lvl2pPr>
          </a:lstStyle>
          <a:p>
            <a:pPr lvl="0"/>
            <a:r>
              <a:rPr lang="fi-FI" dirty="0"/>
              <a:t>Add text</a:t>
            </a:r>
          </a:p>
        </p:txBody>
      </p:sp>
      <p:pic>
        <p:nvPicPr>
          <p:cNvPr id="15" name="Kuva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879" y="7212291"/>
            <a:ext cx="3773646" cy="3013665"/>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6"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9144000" y="0"/>
            <a:ext cx="9144000" cy="10288588"/>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9144028" y="0"/>
            <a:ext cx="9144000" cy="10288613"/>
          </a:xfrm>
          <a:prstGeom prst="rect">
            <a:avLst/>
          </a:prstGeom>
        </p:spPr>
      </p:pic>
      <p:sp>
        <p:nvSpPr>
          <p:cNvPr id="14"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0"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7"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32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9153434" y="5"/>
            <a:ext cx="9144000" cy="10288586"/>
          </a:xfrm>
          <a:prstGeom prst="rect">
            <a:avLst/>
          </a:prstGeom>
        </p:spPr>
      </p:pic>
      <p:sp>
        <p:nvSpPr>
          <p:cNvPr id="14"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0"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7"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6"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884807" y="3563149"/>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2"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6"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sp>
        <p:nvSpPr>
          <p:cNvPr id="14" name="Picture Placeholder 2"/>
          <p:cNvSpPr>
            <a:spLocks noGrp="1"/>
          </p:cNvSpPr>
          <p:nvPr>
            <p:ph type="pic" idx="13" hasCustomPrompt="1"/>
          </p:nvPr>
        </p:nvSpPr>
        <p:spPr>
          <a:xfrm>
            <a:off x="9128838" y="0"/>
            <a:ext cx="9159164" cy="1028858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sz="4321" b="1" i="0" baseline="0">
                <a:solidFill>
                  <a:schemeClr val="bg1">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59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9430360" y="0"/>
            <a:ext cx="8856000" cy="1028858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59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9445708" y="0"/>
            <a:ext cx="8856000" cy="1028858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59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9426804" y="5"/>
            <a:ext cx="8856000" cy="10288586"/>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4" name="Kuva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00FA-8541-DC40-A879-88C97A399476}"/>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0063DF6-80A0-A84C-A282-D0A3CAE9D8F6}"/>
              </a:ext>
            </a:extLst>
          </p:cNvPr>
          <p:cNvSpPr>
            <a:spLocks noGrp="1"/>
          </p:cNvSpPr>
          <p:nvPr>
            <p:ph type="dt" sz="half" idx="10"/>
          </p:nvPr>
        </p:nvSpPr>
        <p:spPr/>
        <p:txBody>
          <a:bodyPr/>
          <a:lstStyle/>
          <a:p>
            <a:fld id="{7022237E-21CD-FC4E-B8B5-6B1725071E97}" type="datetimeFigureOut">
              <a:rPr lang="fi-FI" smtClean="0"/>
              <a:t>4.10.2022</a:t>
            </a:fld>
            <a:endParaRPr lang="fi-FI"/>
          </a:p>
        </p:txBody>
      </p:sp>
      <p:sp>
        <p:nvSpPr>
          <p:cNvPr id="4" name="Footer Placeholder 3">
            <a:extLst>
              <a:ext uri="{FF2B5EF4-FFF2-40B4-BE49-F238E27FC236}">
                <a16:creationId xmlns:a16="http://schemas.microsoft.com/office/drawing/2014/main" id="{C4B597DE-25E5-4041-A084-DE7F3A04F28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6F604C54-62C0-E04C-B513-F75F203A6782}"/>
              </a:ext>
            </a:extLst>
          </p:cNvPr>
          <p:cNvSpPr>
            <a:spLocks noGrp="1"/>
          </p:cNvSpPr>
          <p:nvPr>
            <p:ph type="sldNum" sz="quarter" idx="12"/>
          </p:nvPr>
        </p:nvSpPr>
        <p:spPr/>
        <p:txBody>
          <a:bodyPr/>
          <a:lstStyle/>
          <a:p>
            <a:fld id="{85F699A0-7084-C74D-8C73-6ED5BB72D55E}" type="slidenum">
              <a:rPr lang="fi-FI" smtClean="0"/>
              <a:t>‹#›</a:t>
            </a:fld>
            <a:endParaRPr lang="fi-FI"/>
          </a:p>
        </p:txBody>
      </p:sp>
    </p:spTree>
    <p:extLst>
      <p:ext uri="{BB962C8B-B14F-4D97-AF65-F5344CB8AC3E}">
        <p14:creationId xmlns:p14="http://schemas.microsoft.com/office/powerpoint/2010/main" val="410369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4709" y="388768"/>
            <a:ext cx="16985794" cy="1999457"/>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13" name="Text Placeholder 3"/>
          <p:cNvSpPr>
            <a:spLocks noGrp="1"/>
          </p:cNvSpPr>
          <p:nvPr>
            <p:ph type="body" sz="half" idx="11" hasCustomPrompt="1"/>
          </p:nvPr>
        </p:nvSpPr>
        <p:spPr>
          <a:xfrm>
            <a:off x="584709" y="2815205"/>
            <a:ext cx="16985794" cy="609986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panose="020B0604020202020204" pitchFamily="34" charset="0"/>
              <a:buNone/>
              <a:tabLst/>
              <a:defRPr sz="3781" b="1" baseline="0">
                <a:solidFill>
                  <a:schemeClr val="tx1"/>
                </a:solidFill>
              </a:defRPr>
            </a:lvl1pPr>
            <a:lvl2pPr marL="1131616" indent="-488654">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guide id="8" orient="horz" pos="6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4709" y="388765"/>
            <a:ext cx="16985794" cy="1999457"/>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13" name="Text Placeholder 3"/>
          <p:cNvSpPr>
            <a:spLocks noGrp="1"/>
          </p:cNvSpPr>
          <p:nvPr>
            <p:ph type="body" sz="half" idx="11" hasCustomPrompt="1"/>
          </p:nvPr>
        </p:nvSpPr>
        <p:spPr>
          <a:xfrm>
            <a:off x="584709" y="4381344"/>
            <a:ext cx="16985794" cy="451986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panose="020B0604020202020204" pitchFamily="34" charset="0"/>
              <a:buNone/>
              <a:tabLst/>
              <a:defRPr sz="3781" b="1" baseline="0">
                <a:solidFill>
                  <a:schemeClr val="tx1"/>
                </a:solidFill>
              </a:defRPr>
            </a:lvl1pPr>
            <a:lvl2pPr marL="1131616" indent="-488654">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584709" y="2732062"/>
            <a:ext cx="16985794" cy="1297903"/>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sz="504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guide id="8" orient="horz" pos="6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5813" y="385799"/>
            <a:ext cx="16994186" cy="2032903"/>
          </a:xfrm>
          <a:prstGeom prst="rect">
            <a:avLst/>
          </a:prstGeom>
        </p:spPr>
        <p:txBody>
          <a:bodyPr lIns="0" tIns="0" rIns="0" bIns="0" anchor="t"/>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13" name="Text Placeholder 3"/>
          <p:cNvSpPr>
            <a:spLocks noGrp="1"/>
          </p:cNvSpPr>
          <p:nvPr>
            <p:ph type="body" sz="half" idx="11" hasCustomPrompt="1"/>
          </p:nvPr>
        </p:nvSpPr>
        <p:spPr>
          <a:xfrm>
            <a:off x="574678" y="3027875"/>
            <a:ext cx="8300244" cy="5873331"/>
          </a:xfrm>
          <a:prstGeom prst="rect">
            <a:avLst/>
          </a:prstGeom>
        </p:spPr>
        <p:txBody>
          <a:bodyPr lIns="0" tIns="0" rIns="0" bIns="0"/>
          <a:lstStyle>
            <a:lvl1pPr marL="617244" marR="0" indent="-617244" algn="l" defTabSz="1234489" rtl="0" eaLnBrk="1" fontAlgn="auto" latinLnBrk="0" hangingPunct="1">
              <a:lnSpc>
                <a:spcPct val="100000"/>
              </a:lnSpc>
              <a:spcBef>
                <a:spcPts val="1350"/>
              </a:spcBef>
              <a:spcAft>
                <a:spcPts val="0"/>
              </a:spcAft>
              <a:buClrTx/>
              <a:buSzTx/>
              <a:buFont typeface="Arial" panose="020B0604020202020204" pitchFamily="34" charset="0"/>
              <a:buChar char="•"/>
              <a:tabLst/>
              <a:defRPr sz="3781" b="1" baseline="0">
                <a:solidFill>
                  <a:schemeClr val="tx1"/>
                </a:solidFill>
              </a:defRPr>
            </a:lvl1pPr>
            <a:lvl2pPr marL="1131616" indent="-514366">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9413082" y="3027875"/>
            <a:ext cx="8157368" cy="5873331"/>
          </a:xfrm>
          <a:prstGeom prst="rect">
            <a:avLst/>
          </a:prstGeom>
        </p:spPr>
        <p:txBody>
          <a:bodyPr lIns="0" tIns="0" rIns="0" bIns="0"/>
          <a:lstStyle>
            <a:lvl1pPr marL="617244" marR="0" indent="-617244" algn="l" defTabSz="1234489" rtl="0" eaLnBrk="1" fontAlgn="auto" latinLnBrk="0" hangingPunct="1">
              <a:lnSpc>
                <a:spcPct val="100000"/>
              </a:lnSpc>
              <a:spcBef>
                <a:spcPts val="1350"/>
              </a:spcBef>
              <a:spcAft>
                <a:spcPts val="0"/>
              </a:spcAft>
              <a:buClrTx/>
              <a:buSzTx/>
              <a:buFont typeface="Arial" panose="020B0604020202020204" pitchFamily="34" charset="0"/>
              <a:buChar char="•"/>
              <a:tabLst/>
              <a:defRPr sz="3781" b="1" baseline="0">
                <a:solidFill>
                  <a:schemeClr val="tx1"/>
                </a:solidFill>
              </a:defRPr>
            </a:lvl1pPr>
            <a:lvl2pPr marL="1131616" indent="-514366">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4" pos="11068" userDrawn="1">
          <p15:clr>
            <a:srgbClr val="FBAE40"/>
          </p15:clr>
        </p15:guide>
        <p15:guide id="5" orient="horz" pos="6139" userDrawn="1">
          <p15:clr>
            <a:srgbClr val="FBAE40"/>
          </p15:clr>
        </p15:guide>
        <p15:guide id="6" pos="5590" userDrawn="1">
          <p15:clr>
            <a:srgbClr val="FBAE40"/>
          </p15:clr>
        </p15:guide>
        <p15:guide id="7" pos="5930" userDrawn="1">
          <p15:clr>
            <a:srgbClr val="FBAE40"/>
          </p15:clr>
        </p15:guide>
        <p15:guide id="8" pos="362" userDrawn="1">
          <p15:clr>
            <a:srgbClr val="FBAE40"/>
          </p15:clr>
        </p15:guide>
        <p15:guide id="9" orient="horz" pos="16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9421633" y="0"/>
            <a:ext cx="8866414" cy="10288588"/>
          </a:xfrm>
          <a:prstGeom prst="rect">
            <a:avLst/>
          </a:prstGeom>
        </p:spPr>
        <p:txBody>
          <a:bodyPr/>
          <a:lstStyle>
            <a:lvl1pPr marL="0" indent="0">
              <a:buNone/>
              <a:defRPr sz="4321" b="1" baseline="0">
                <a:solidFill>
                  <a:schemeClr val="bg1">
                    <a:lumMod val="85000"/>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574729" y="3049377"/>
            <a:ext cx="8104442" cy="5851828"/>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781" b="1" smtClean="0"/>
            </a:lvl1pPr>
            <a:lvl2pPr marL="617244" indent="0">
              <a:buFontTx/>
              <a:buNone/>
              <a:defRPr sz="3781"/>
            </a:lvl2pPr>
            <a:lvl3pPr marL="1131616" indent="0">
              <a:buFontTx/>
              <a:buNone/>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11" name="Text Placeholder 3"/>
          <p:cNvSpPr>
            <a:spLocks noGrp="1"/>
          </p:cNvSpPr>
          <p:nvPr>
            <p:ph type="body" sz="half" idx="10" hasCustomPrompt="1"/>
          </p:nvPr>
        </p:nvSpPr>
        <p:spPr>
          <a:xfrm>
            <a:off x="574729" y="401492"/>
            <a:ext cx="8104442" cy="2083271"/>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61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6" name="Picture Placeholder 2"/>
          <p:cNvSpPr>
            <a:spLocks noGrp="1"/>
          </p:cNvSpPr>
          <p:nvPr>
            <p:ph type="pic" idx="11" hasCustomPrompt="1"/>
          </p:nvPr>
        </p:nvSpPr>
        <p:spPr>
          <a:xfrm>
            <a:off x="9421633" y="0"/>
            <a:ext cx="8866414" cy="1028858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sz="4321" b="1" baseline="0">
                <a:solidFill>
                  <a:schemeClr val="bg1">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2132"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7" name="Text Placeholder 3"/>
          <p:cNvSpPr>
            <a:spLocks noGrp="1"/>
          </p:cNvSpPr>
          <p:nvPr>
            <p:ph type="body" sz="half" idx="11" hasCustomPrompt="1"/>
          </p:nvPr>
        </p:nvSpPr>
        <p:spPr>
          <a:xfrm>
            <a:off x="1511325" y="3519418"/>
            <a:ext cx="15338318" cy="2704948"/>
          </a:xfrm>
          <a:prstGeom prst="rect">
            <a:avLst/>
          </a:prstGeom>
        </p:spPr>
        <p:txBody>
          <a:bodyPr lIns="0" rIns="0"/>
          <a:lstStyle>
            <a:lvl1pPr marL="0" indent="0" algn="l">
              <a:lnSpc>
                <a:spcPct val="100000"/>
              </a:lnSpc>
              <a:spcBef>
                <a:spcPts val="0"/>
              </a:spcBef>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74678" y="5232627"/>
            <a:ext cx="6030912" cy="3290796"/>
          </a:xfrm>
          <a:prstGeom prst="rect">
            <a:avLst/>
          </a:prstGeom>
        </p:spPr>
        <p:txBody>
          <a:bodyPr lIns="0" tIns="0" rIns="0" bIns="0"/>
          <a:lstStyle>
            <a:lvl1pPr marL="0" indent="0">
              <a:lnSpc>
                <a:spcPct val="100000"/>
              </a:lnSpc>
              <a:spcBef>
                <a:spcPts val="0"/>
              </a:spcBef>
              <a:buNone/>
              <a:defRPr sz="5041" b="1" i="0" baseline="0">
                <a:solidFill>
                  <a:schemeClr val="tx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1" name="Text Placeholder 3"/>
          <p:cNvSpPr>
            <a:spLocks noGrp="1"/>
          </p:cNvSpPr>
          <p:nvPr>
            <p:ph type="body" sz="half" idx="10" hasCustomPrompt="1"/>
          </p:nvPr>
        </p:nvSpPr>
        <p:spPr>
          <a:xfrm>
            <a:off x="574678" y="802834"/>
            <a:ext cx="6030912" cy="3496478"/>
          </a:xfrm>
          <a:prstGeom prst="rect">
            <a:avLst/>
          </a:prstGeom>
        </p:spPr>
        <p:txBody>
          <a:bodyPr lIns="0" tIns="0" rIns="0" bIns="0"/>
          <a:lstStyle>
            <a:lvl1pPr marL="0" indent="0">
              <a:lnSpc>
                <a:spcPct val="100000"/>
              </a:lnSpc>
              <a:buNone/>
              <a:defRPr sz="7201" b="1" baseline="0">
                <a:solidFill>
                  <a:schemeClr val="tx2"/>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21" name="Text Placeholder 3"/>
          <p:cNvSpPr>
            <a:spLocks noGrp="1"/>
          </p:cNvSpPr>
          <p:nvPr>
            <p:ph type="body" sz="half" idx="12" hasCustomPrompt="1"/>
          </p:nvPr>
        </p:nvSpPr>
        <p:spPr>
          <a:xfrm>
            <a:off x="7308058" y="927536"/>
            <a:ext cx="10260804" cy="7595887"/>
          </a:xfrm>
          <a:prstGeom prst="rect">
            <a:avLst/>
          </a:prstGeom>
        </p:spPr>
        <p:txBody>
          <a:bodyPr wrap="square"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US" sz="3781" b="1" kern="1200" dirty="0">
                <a:solidFill>
                  <a:schemeClr val="tx1"/>
                </a:solidFill>
                <a:latin typeface="+mn-lt"/>
                <a:ea typeface="+mn-ea"/>
                <a:cs typeface="+mn-cs"/>
              </a:defRPr>
            </a:lvl1pPr>
            <a:lvl2pPr marL="617244" indent="0">
              <a:buFontTx/>
              <a:buNone/>
              <a:defRPr sz="3781"/>
            </a:lvl2pPr>
            <a:lvl3pPr marL="1131616" indent="0">
              <a:buFontTx/>
              <a:buNone/>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1" pos="4162" userDrawn="1">
          <p15:clr>
            <a:srgbClr val="FBAE40"/>
          </p15:clr>
        </p15:guide>
        <p15:guide id="2" pos="4604" userDrawn="1">
          <p15:clr>
            <a:srgbClr val="FBAE40"/>
          </p15:clr>
        </p15:guide>
        <p15:guide id="3" pos="110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 id="2147483717" r:id="rId23"/>
  </p:sldLayoutIdLst>
  <p:hf sldNum="0" hdr="0" ftr="0" dt="0"/>
  <p:txStyles>
    <p:titleStyle>
      <a:lvl1pPr algn="l" defTabSz="1234489" rtl="0" eaLnBrk="1" latinLnBrk="0" hangingPunct="1">
        <a:lnSpc>
          <a:spcPct val="90000"/>
        </a:lnSpc>
        <a:spcBef>
          <a:spcPct val="0"/>
        </a:spcBef>
        <a:buNone/>
        <a:defRPr sz="5941" kern="1200" baseline="0">
          <a:solidFill>
            <a:schemeClr val="tx1"/>
          </a:solidFill>
          <a:latin typeface="+mj-lt"/>
          <a:ea typeface="+mj-ea"/>
          <a:cs typeface="+mj-cs"/>
        </a:defRPr>
      </a:lvl1pPr>
    </p:titleStyle>
    <p:bodyStyle>
      <a:lvl1pPr marL="308625" indent="-308625" algn="l" defTabSz="1234489" rtl="0" eaLnBrk="1" latinLnBrk="0" hangingPunct="1">
        <a:lnSpc>
          <a:spcPct val="90000"/>
        </a:lnSpc>
        <a:spcBef>
          <a:spcPts val="1350"/>
        </a:spcBef>
        <a:buFont typeface="Arial"/>
        <a:buChar char="•"/>
        <a:defRPr sz="3781" kern="1200">
          <a:solidFill>
            <a:schemeClr val="tx1"/>
          </a:solidFill>
          <a:latin typeface="+mn-lt"/>
          <a:ea typeface="+mn-ea"/>
          <a:cs typeface="+mn-cs"/>
        </a:defRPr>
      </a:lvl1pPr>
      <a:lvl2pPr marL="925867" indent="-308625" algn="l" defTabSz="1234489" rtl="0" eaLnBrk="1" latinLnBrk="0" hangingPunct="1">
        <a:lnSpc>
          <a:spcPct val="90000"/>
        </a:lnSpc>
        <a:spcBef>
          <a:spcPts val="675"/>
        </a:spcBef>
        <a:buFont typeface="Arial"/>
        <a:buChar char="•"/>
        <a:defRPr sz="3241" kern="1200">
          <a:solidFill>
            <a:schemeClr val="tx1"/>
          </a:solidFill>
          <a:latin typeface="+mn-lt"/>
          <a:ea typeface="+mn-ea"/>
          <a:cs typeface="+mn-cs"/>
        </a:defRPr>
      </a:lvl2pPr>
      <a:lvl3pPr marL="1543100" indent="-308625" algn="l" defTabSz="1234489" rtl="0" eaLnBrk="1" latinLnBrk="0" hangingPunct="1">
        <a:lnSpc>
          <a:spcPct val="90000"/>
        </a:lnSpc>
        <a:spcBef>
          <a:spcPts val="675"/>
        </a:spcBef>
        <a:buFont typeface="Arial"/>
        <a:buChar char="•"/>
        <a:defRPr sz="2700" kern="1200">
          <a:solidFill>
            <a:schemeClr val="tx1"/>
          </a:solidFill>
          <a:latin typeface="+mn-lt"/>
          <a:ea typeface="+mn-ea"/>
          <a:cs typeface="+mn-cs"/>
        </a:defRPr>
      </a:lvl3pPr>
      <a:lvl4pPr marL="2160351"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4pPr>
      <a:lvl5pPr marL="2777593"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5pPr>
      <a:lvl6pPr marL="3394847"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6pPr>
      <a:lvl7pPr marL="4012078"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7pPr>
      <a:lvl8pPr marL="4629327"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8pPr>
      <a:lvl9pPr marL="5246569"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9pPr>
    </p:bodyStyle>
    <p:otherStyle>
      <a:defPPr>
        <a:defRPr lang="en-US"/>
      </a:defPPr>
      <a:lvl1pPr marL="0" algn="l" defTabSz="1234489" rtl="0" eaLnBrk="1" latinLnBrk="0" hangingPunct="1">
        <a:defRPr sz="2430" kern="1200">
          <a:solidFill>
            <a:schemeClr val="tx1"/>
          </a:solidFill>
          <a:latin typeface="+mn-lt"/>
          <a:ea typeface="+mn-ea"/>
          <a:cs typeface="+mn-cs"/>
        </a:defRPr>
      </a:lvl1pPr>
      <a:lvl2pPr marL="617244" algn="l" defTabSz="1234489" rtl="0" eaLnBrk="1" latinLnBrk="0" hangingPunct="1">
        <a:defRPr sz="2430" kern="1200">
          <a:solidFill>
            <a:schemeClr val="tx1"/>
          </a:solidFill>
          <a:latin typeface="+mn-lt"/>
          <a:ea typeface="+mn-ea"/>
          <a:cs typeface="+mn-cs"/>
        </a:defRPr>
      </a:lvl2pPr>
      <a:lvl3pPr marL="1234489" algn="l" defTabSz="1234489" rtl="0" eaLnBrk="1" latinLnBrk="0" hangingPunct="1">
        <a:defRPr sz="2430" kern="1200">
          <a:solidFill>
            <a:schemeClr val="tx1"/>
          </a:solidFill>
          <a:latin typeface="+mn-lt"/>
          <a:ea typeface="+mn-ea"/>
          <a:cs typeface="+mn-cs"/>
        </a:defRPr>
      </a:lvl3pPr>
      <a:lvl4pPr marL="1851731" algn="l" defTabSz="1234489" rtl="0" eaLnBrk="1" latinLnBrk="0" hangingPunct="1">
        <a:defRPr sz="2430" kern="1200">
          <a:solidFill>
            <a:schemeClr val="tx1"/>
          </a:solidFill>
          <a:latin typeface="+mn-lt"/>
          <a:ea typeface="+mn-ea"/>
          <a:cs typeface="+mn-cs"/>
        </a:defRPr>
      </a:lvl4pPr>
      <a:lvl5pPr marL="2468976" algn="l" defTabSz="1234489" rtl="0" eaLnBrk="1" latinLnBrk="0" hangingPunct="1">
        <a:defRPr sz="2430" kern="1200">
          <a:solidFill>
            <a:schemeClr val="tx1"/>
          </a:solidFill>
          <a:latin typeface="+mn-lt"/>
          <a:ea typeface="+mn-ea"/>
          <a:cs typeface="+mn-cs"/>
        </a:defRPr>
      </a:lvl5pPr>
      <a:lvl6pPr marL="3086220" algn="l" defTabSz="1234489" rtl="0" eaLnBrk="1" latinLnBrk="0" hangingPunct="1">
        <a:defRPr sz="2430" kern="1200">
          <a:solidFill>
            <a:schemeClr val="tx1"/>
          </a:solidFill>
          <a:latin typeface="+mn-lt"/>
          <a:ea typeface="+mn-ea"/>
          <a:cs typeface="+mn-cs"/>
        </a:defRPr>
      </a:lvl6pPr>
      <a:lvl7pPr marL="3703462" algn="l" defTabSz="1234489" rtl="0" eaLnBrk="1" latinLnBrk="0" hangingPunct="1">
        <a:defRPr sz="2430" kern="1200">
          <a:solidFill>
            <a:schemeClr val="tx1"/>
          </a:solidFill>
          <a:latin typeface="+mn-lt"/>
          <a:ea typeface="+mn-ea"/>
          <a:cs typeface="+mn-cs"/>
        </a:defRPr>
      </a:lvl7pPr>
      <a:lvl8pPr marL="4320704" algn="l" defTabSz="1234489" rtl="0" eaLnBrk="1" latinLnBrk="0" hangingPunct="1">
        <a:defRPr sz="2430" kern="1200">
          <a:solidFill>
            <a:schemeClr val="tx1"/>
          </a:solidFill>
          <a:latin typeface="+mn-lt"/>
          <a:ea typeface="+mn-ea"/>
          <a:cs typeface="+mn-cs"/>
        </a:defRPr>
      </a:lvl8pPr>
      <a:lvl9pPr marL="4937955" algn="l" defTabSz="1234489" rtl="0" eaLnBrk="1" latinLnBrk="0" hangingPunct="1">
        <a:defRPr sz="24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userDrawn="1">
          <p15:clr>
            <a:srgbClr val="F26B43"/>
          </p15:clr>
        </p15:guide>
        <p15:guide id="3" orient="horz" pos="65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E3E8D2-A30F-E049-8518-3CFBD288242B}"/>
              </a:ext>
            </a:extLst>
          </p:cNvPr>
          <p:cNvSpPr>
            <a:spLocks noGrp="1"/>
          </p:cNvSpPr>
          <p:nvPr>
            <p:ph type="body" sz="half" idx="11"/>
          </p:nvPr>
        </p:nvSpPr>
        <p:spPr/>
        <p:txBody>
          <a:bodyPr/>
          <a:lstStyle/>
          <a:p>
            <a:r>
              <a:rPr lang="fi-FI" dirty="0" err="1"/>
              <a:t>Customer</a:t>
            </a:r>
            <a:r>
              <a:rPr lang="fi-FI" dirty="0"/>
              <a:t> Analytics</a:t>
            </a:r>
            <a:endParaRPr lang="en-FI" dirty="0"/>
          </a:p>
        </p:txBody>
      </p:sp>
      <p:sp>
        <p:nvSpPr>
          <p:cNvPr id="4" name="Text Placeholder 3">
            <a:extLst>
              <a:ext uri="{FF2B5EF4-FFF2-40B4-BE49-F238E27FC236}">
                <a16:creationId xmlns:a16="http://schemas.microsoft.com/office/drawing/2014/main" id="{4A7C89DA-F802-8E4A-87DF-72EB03908F5C}"/>
              </a:ext>
            </a:extLst>
          </p:cNvPr>
          <p:cNvSpPr>
            <a:spLocks noGrp="1"/>
          </p:cNvSpPr>
          <p:nvPr>
            <p:ph type="body" sz="half" idx="2"/>
          </p:nvPr>
        </p:nvSpPr>
        <p:spPr/>
        <p:txBody>
          <a:bodyPr/>
          <a:lstStyle/>
          <a:p>
            <a:endParaRPr lang="en-FI" b="0" dirty="0"/>
          </a:p>
        </p:txBody>
      </p:sp>
      <p:sp>
        <p:nvSpPr>
          <p:cNvPr id="9" name="Text Placeholder 8">
            <a:extLst>
              <a:ext uri="{FF2B5EF4-FFF2-40B4-BE49-F238E27FC236}">
                <a16:creationId xmlns:a16="http://schemas.microsoft.com/office/drawing/2014/main" id="{A1808260-D204-E240-B232-98CF66B80F53}"/>
              </a:ext>
            </a:extLst>
          </p:cNvPr>
          <p:cNvSpPr>
            <a:spLocks noGrp="1"/>
          </p:cNvSpPr>
          <p:nvPr>
            <p:ph type="body" sz="half" idx="12"/>
          </p:nvPr>
        </p:nvSpPr>
        <p:spPr/>
        <p:txBody>
          <a:bodyPr/>
          <a:lstStyle/>
          <a:p>
            <a:endParaRPr lang="en-FI"/>
          </a:p>
        </p:txBody>
      </p:sp>
      <p:sp>
        <p:nvSpPr>
          <p:cNvPr id="11" name="Text Placeholder 10">
            <a:extLst>
              <a:ext uri="{FF2B5EF4-FFF2-40B4-BE49-F238E27FC236}">
                <a16:creationId xmlns:a16="http://schemas.microsoft.com/office/drawing/2014/main" id="{F8D1FD5C-7080-8941-9771-A6C88C88E3A6}"/>
              </a:ext>
            </a:extLst>
          </p:cNvPr>
          <p:cNvSpPr>
            <a:spLocks noGrp="1"/>
          </p:cNvSpPr>
          <p:nvPr>
            <p:ph type="body" sz="half" idx="13"/>
          </p:nvPr>
        </p:nvSpPr>
        <p:spPr/>
        <p:txBody>
          <a:bodyPr/>
          <a:lstStyle/>
          <a:p>
            <a:endParaRPr lang="en-FI"/>
          </a:p>
        </p:txBody>
      </p:sp>
    </p:spTree>
    <p:extLst>
      <p:ext uri="{BB962C8B-B14F-4D97-AF65-F5344CB8AC3E}">
        <p14:creationId xmlns:p14="http://schemas.microsoft.com/office/powerpoint/2010/main" val="403855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Predicting course completion</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endParaRPr lang="en-US" sz="2000" b="0" dirty="0">
              <a:latin typeface="Monaco" pitchFamily="2" charset="77"/>
            </a:endParaRPr>
          </a:p>
          <a:p>
            <a:r>
              <a:rPr lang="en-US" sz="2000" b="0" dirty="0">
                <a:latin typeface="Monaco" pitchFamily="2" charset="77"/>
              </a:rPr>
              <a:t>   student id 		</a:t>
            </a:r>
            <a:r>
              <a:rPr lang="en-US" sz="2000" b="0" dirty="0" err="1">
                <a:latin typeface="Monaco" pitchFamily="2" charset="77"/>
              </a:rPr>
              <a:t>courseviews_before</a:t>
            </a:r>
            <a:r>
              <a:rPr lang="en-US" sz="2000" b="0" dirty="0">
                <a:latin typeface="Monaco" pitchFamily="2" charset="77"/>
              </a:rPr>
              <a:t> 	</a:t>
            </a:r>
            <a:r>
              <a:rPr lang="en-US" sz="2000" b="0" dirty="0" err="1">
                <a:latin typeface="Monaco" pitchFamily="2" charset="77"/>
              </a:rPr>
              <a:t>courseviews_early</a:t>
            </a:r>
            <a:r>
              <a:rPr lang="en-US" sz="2000" b="0" dirty="0">
                <a:latin typeface="Monaco" pitchFamily="2" charset="77"/>
              </a:rPr>
              <a:t>	attendance 	marketing	pass </a:t>
            </a:r>
          </a:p>
          <a:p>
            <a:r>
              <a:rPr lang="en-US" sz="2000" b="0" dirty="0">
                <a:latin typeface="Monaco" pitchFamily="2" charset="77"/>
              </a:rPr>
              <a:t>1  ACJFYDYAZB			11     			7		1		1		1</a:t>
            </a:r>
          </a:p>
          <a:p>
            <a:r>
              <a:rPr lang="en-US" sz="2000" b="0" dirty="0">
                <a:latin typeface="Monaco" pitchFamily="2" charset="77"/>
              </a:rPr>
              <a:t>2  ACXIIIXBCY			 2       		1		0		1		0</a:t>
            </a:r>
          </a:p>
          <a:p>
            <a:r>
              <a:rPr lang="en-US" sz="2000" b="0" dirty="0">
                <a:latin typeface="Monaco" pitchFamily="2" charset="77"/>
              </a:rPr>
              <a:t>3  AWDVFBVMLM 			 5		   	42		1		0		1</a:t>
            </a:r>
          </a:p>
          <a:p>
            <a:r>
              <a:rPr lang="en-US" sz="2000" b="0" dirty="0">
                <a:latin typeface="Monaco" pitchFamily="2" charset="77"/>
              </a:rPr>
              <a:t>4  BNDTWGKAIH			23     			35		0		1		1</a:t>
            </a:r>
          </a:p>
          <a:p>
            <a:r>
              <a:rPr lang="en-US" sz="2000" b="0" dirty="0">
                <a:latin typeface="Monaco" pitchFamily="2" charset="77"/>
              </a:rPr>
              <a:t>5  BOSTSXPWPS			 5   			10		1		0		1</a:t>
            </a:r>
          </a:p>
          <a:p>
            <a:r>
              <a:rPr lang="en-US" sz="2000" b="0" dirty="0">
                <a:latin typeface="Monaco" pitchFamily="2" charset="77"/>
              </a:rPr>
              <a:t>6  BWQKENFVLW			 5   			0		1		0		0</a:t>
            </a:r>
          </a:p>
          <a:p>
            <a:endParaRPr lang="en-FI" sz="2000" b="0" dirty="0">
              <a:latin typeface="Monaco" pitchFamily="2" charset="77"/>
            </a:endParaRPr>
          </a:p>
        </p:txBody>
      </p:sp>
      <p:sp>
        <p:nvSpPr>
          <p:cNvPr id="4" name="TextBox 3">
            <a:extLst>
              <a:ext uri="{FF2B5EF4-FFF2-40B4-BE49-F238E27FC236}">
                <a16:creationId xmlns:a16="http://schemas.microsoft.com/office/drawing/2014/main" id="{24FA476B-D2C8-1349-A109-5FC36FF38806}"/>
              </a:ext>
            </a:extLst>
          </p:cNvPr>
          <p:cNvSpPr txBox="1"/>
          <p:nvPr/>
        </p:nvSpPr>
        <p:spPr>
          <a:xfrm>
            <a:off x="4670993" y="8976415"/>
            <a:ext cx="10179390" cy="491545"/>
          </a:xfrm>
          <a:prstGeom prst="rect">
            <a:avLst/>
          </a:prstGeom>
          <a:noFill/>
        </p:spPr>
        <p:txBody>
          <a:bodyPr wrap="none" rtlCol="0">
            <a:spAutoFit/>
          </a:bodyPr>
          <a:lstStyle/>
          <a:p>
            <a:r>
              <a:rPr lang="en-FI" dirty="0">
                <a:solidFill>
                  <a:srgbClr val="C00000"/>
                </a:solidFill>
              </a:rPr>
              <a:t>NB: data are simulated and not based on actual course completion! </a:t>
            </a:r>
          </a:p>
        </p:txBody>
      </p:sp>
    </p:spTree>
    <p:extLst>
      <p:ext uri="{BB962C8B-B14F-4D97-AF65-F5344CB8AC3E}">
        <p14:creationId xmlns:p14="http://schemas.microsoft.com/office/powerpoint/2010/main" val="118863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p:txBody>
          <a:bodyPr/>
          <a:lstStyle/>
          <a:p>
            <a:r>
              <a:rPr lang="en-US" dirty="0"/>
              <a:t>Let’s Deconstruct the Logit model</a:t>
            </a:r>
          </a:p>
        </p:txBody>
      </p:sp>
      <p:sp>
        <p:nvSpPr>
          <p:cNvPr id="4" name="TextBox 3">
            <a:extLst>
              <a:ext uri="{FF2B5EF4-FFF2-40B4-BE49-F238E27FC236}">
                <a16:creationId xmlns:a16="http://schemas.microsoft.com/office/drawing/2014/main" id="{33E9D9F7-0ACB-2E4D-975F-D650D4802D8D}"/>
              </a:ext>
            </a:extLst>
          </p:cNvPr>
          <p:cNvSpPr txBox="1"/>
          <p:nvPr/>
        </p:nvSpPr>
        <p:spPr>
          <a:xfrm>
            <a:off x="6333893" y="4898521"/>
            <a:ext cx="7999306" cy="646331"/>
          </a:xfrm>
          <a:prstGeom prst="rect">
            <a:avLst/>
          </a:prstGeom>
          <a:noFill/>
        </p:spPr>
        <p:txBody>
          <a:bodyPr wrap="none" rtlCol="0">
            <a:spAutoFit/>
          </a:bodyPr>
          <a:lstStyle/>
          <a:p>
            <a:r>
              <a:rPr lang="en-US" sz="3600" dirty="0"/>
              <a:t>Pass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a:t>
            </a:r>
          </a:p>
        </p:txBody>
      </p:sp>
    </p:spTree>
    <p:extLst>
      <p:ext uri="{BB962C8B-B14F-4D97-AF65-F5344CB8AC3E}">
        <p14:creationId xmlns:p14="http://schemas.microsoft.com/office/powerpoint/2010/main" val="268573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216A9-A26D-8446-AD31-11D088A8BEB6}"/>
              </a:ext>
            </a:extLst>
          </p:cNvPr>
          <p:cNvSpPr>
            <a:spLocks noGrp="1"/>
          </p:cNvSpPr>
          <p:nvPr>
            <p:ph type="body" sz="half" idx="10"/>
          </p:nvPr>
        </p:nvSpPr>
        <p:spPr/>
        <p:txBody>
          <a:bodyPr/>
          <a:lstStyle/>
          <a:p>
            <a:r>
              <a:rPr lang="en-US" dirty="0"/>
              <a:t>Example: Relationship between Income and Response</a:t>
            </a:r>
          </a:p>
        </p:txBody>
      </p:sp>
      <p:pic>
        <p:nvPicPr>
          <p:cNvPr id="1026" name="Picture 2" descr="LOGISTIC REGRESSION | Data Vedas">
            <a:extLst>
              <a:ext uri="{FF2B5EF4-FFF2-40B4-BE49-F238E27FC236}">
                <a16:creationId xmlns:a16="http://schemas.microsoft.com/office/drawing/2014/main" id="{7C5D6AC4-265E-4C41-8BFA-09E58E373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322" y="2778625"/>
            <a:ext cx="13801904" cy="712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p:txBody>
          <a:bodyPr/>
          <a:lstStyle/>
          <a:p>
            <a:r>
              <a:rPr lang="en-US" dirty="0"/>
              <a:t>Let’s Deconstruct the Logit model</a:t>
            </a:r>
          </a:p>
        </p:txBody>
      </p:sp>
      <p:sp>
        <p:nvSpPr>
          <p:cNvPr id="4" name="TextBox 3">
            <a:extLst>
              <a:ext uri="{FF2B5EF4-FFF2-40B4-BE49-F238E27FC236}">
                <a16:creationId xmlns:a16="http://schemas.microsoft.com/office/drawing/2014/main" id="{33E9D9F7-0ACB-2E4D-975F-D650D4802D8D}"/>
              </a:ext>
            </a:extLst>
          </p:cNvPr>
          <p:cNvSpPr txBox="1"/>
          <p:nvPr/>
        </p:nvSpPr>
        <p:spPr>
          <a:xfrm>
            <a:off x="5062654" y="4821128"/>
            <a:ext cx="9409948" cy="646331"/>
          </a:xfrm>
          <a:prstGeom prst="rect">
            <a:avLst/>
          </a:prstGeom>
          <a:noFill/>
        </p:spPr>
        <p:txBody>
          <a:bodyPr wrap="none" rtlCol="0">
            <a:spAutoFit/>
          </a:bodyPr>
          <a:lstStyle/>
          <a:p>
            <a:r>
              <a:rPr lang="en-US" sz="3600" dirty="0"/>
              <a:t>Prob(Pass )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a:t>
            </a:r>
          </a:p>
        </p:txBody>
      </p:sp>
      <p:sp>
        <p:nvSpPr>
          <p:cNvPr id="3" name="TextBox 2">
            <a:extLst>
              <a:ext uri="{FF2B5EF4-FFF2-40B4-BE49-F238E27FC236}">
                <a16:creationId xmlns:a16="http://schemas.microsoft.com/office/drawing/2014/main" id="{8D2A1DAF-6C21-0F42-8E8F-FCA3C5623AB4}"/>
              </a:ext>
            </a:extLst>
          </p:cNvPr>
          <p:cNvSpPr txBox="1"/>
          <p:nvPr/>
        </p:nvSpPr>
        <p:spPr>
          <a:xfrm>
            <a:off x="6601522" y="7900362"/>
            <a:ext cx="5436745" cy="1446550"/>
          </a:xfrm>
          <a:prstGeom prst="rect">
            <a:avLst/>
          </a:prstGeom>
          <a:noFill/>
        </p:spPr>
        <p:txBody>
          <a:bodyPr wrap="none" rtlCol="0">
            <a:spAutoFit/>
          </a:bodyPr>
          <a:lstStyle/>
          <a:p>
            <a:r>
              <a:rPr lang="en-US" sz="4400" dirty="0"/>
              <a:t>Prob Range =	[0, 1]</a:t>
            </a:r>
          </a:p>
          <a:p>
            <a:r>
              <a:rPr lang="en-US" sz="4400" dirty="0"/>
              <a:t>Midpoint = 	0.5</a:t>
            </a:r>
          </a:p>
        </p:txBody>
      </p:sp>
    </p:spTree>
    <p:extLst>
      <p:ext uri="{BB962C8B-B14F-4D97-AF65-F5344CB8AC3E}">
        <p14:creationId xmlns:p14="http://schemas.microsoft.com/office/powerpoint/2010/main" val="329644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a:xfrm>
            <a:off x="0" y="388768"/>
            <a:ext cx="18288000" cy="1999457"/>
          </a:xfrm>
        </p:spPr>
        <p:txBody>
          <a:bodyPr/>
          <a:lstStyle/>
          <a:p>
            <a:r>
              <a:rPr lang="en-US" sz="6600" dirty="0"/>
              <a:t>Transform the dependent variable into ‘Odds’</a:t>
            </a:r>
          </a:p>
        </p:txBody>
      </p:sp>
      <p:sp>
        <p:nvSpPr>
          <p:cNvPr id="4" name="TextBox 3">
            <a:extLst>
              <a:ext uri="{FF2B5EF4-FFF2-40B4-BE49-F238E27FC236}">
                <a16:creationId xmlns:a16="http://schemas.microsoft.com/office/drawing/2014/main" id="{33E9D9F7-0ACB-2E4D-975F-D650D4802D8D}"/>
              </a:ext>
            </a:extLst>
          </p:cNvPr>
          <p:cNvSpPr txBox="1"/>
          <p:nvPr/>
        </p:nvSpPr>
        <p:spPr>
          <a:xfrm>
            <a:off x="5062654" y="4821128"/>
            <a:ext cx="9196428" cy="1200329"/>
          </a:xfrm>
          <a:prstGeom prst="rect">
            <a:avLst/>
          </a:prstGeom>
          <a:noFill/>
        </p:spPr>
        <p:txBody>
          <a:bodyPr wrap="none" rtlCol="0">
            <a:spAutoFit/>
          </a:bodyPr>
          <a:lstStyle/>
          <a:p>
            <a:r>
              <a:rPr lang="en-US" sz="3600" dirty="0"/>
              <a:t>    </a:t>
            </a:r>
            <a:r>
              <a:rPr lang="en-US" sz="3600" u="sng" dirty="0"/>
              <a:t>    P   </a:t>
            </a:r>
            <a:r>
              <a:rPr lang="en-US" sz="3600" dirty="0"/>
              <a:t>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a:t>
            </a:r>
          </a:p>
          <a:p>
            <a:r>
              <a:rPr lang="en-US" sz="3600" dirty="0"/>
              <a:t>     1 - P</a:t>
            </a:r>
          </a:p>
        </p:txBody>
      </p:sp>
      <p:sp>
        <p:nvSpPr>
          <p:cNvPr id="3" name="TextBox 2">
            <a:extLst>
              <a:ext uri="{FF2B5EF4-FFF2-40B4-BE49-F238E27FC236}">
                <a16:creationId xmlns:a16="http://schemas.microsoft.com/office/drawing/2014/main" id="{8D2A1DAF-6C21-0F42-8E8F-FCA3C5623AB4}"/>
              </a:ext>
            </a:extLst>
          </p:cNvPr>
          <p:cNvSpPr txBox="1"/>
          <p:nvPr/>
        </p:nvSpPr>
        <p:spPr>
          <a:xfrm>
            <a:off x="6601522" y="7900362"/>
            <a:ext cx="7552132" cy="2123658"/>
          </a:xfrm>
          <a:prstGeom prst="rect">
            <a:avLst/>
          </a:prstGeom>
          <a:noFill/>
        </p:spPr>
        <p:txBody>
          <a:bodyPr wrap="none" rtlCol="0">
            <a:spAutoFit/>
          </a:bodyPr>
          <a:lstStyle/>
          <a:p>
            <a:r>
              <a:rPr lang="en-US" sz="4400" dirty="0"/>
              <a:t>Odds Range =	[0, Infinity]</a:t>
            </a:r>
          </a:p>
          <a:p>
            <a:r>
              <a:rPr lang="en-US" sz="4400" dirty="0"/>
              <a:t>Midpoint = 	1 (@ P = 0.5)</a:t>
            </a:r>
          </a:p>
          <a:p>
            <a:r>
              <a:rPr lang="en-US" sz="4400" dirty="0"/>
              <a:t>(Problem of asymmetry)</a:t>
            </a:r>
          </a:p>
        </p:txBody>
      </p:sp>
      <p:sp>
        <p:nvSpPr>
          <p:cNvPr id="5" name="Left Brace 4">
            <a:extLst>
              <a:ext uri="{FF2B5EF4-FFF2-40B4-BE49-F238E27FC236}">
                <a16:creationId xmlns:a16="http://schemas.microsoft.com/office/drawing/2014/main" id="{C14F947E-5FEF-9940-9F9D-A19477E32AE4}"/>
              </a:ext>
            </a:extLst>
          </p:cNvPr>
          <p:cNvSpPr/>
          <p:nvPr/>
        </p:nvSpPr>
        <p:spPr>
          <a:xfrm>
            <a:off x="5352585"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6478E4BD-D004-8744-9DFF-5383712CDABD}"/>
              </a:ext>
            </a:extLst>
          </p:cNvPr>
          <p:cNvSpPr/>
          <p:nvPr/>
        </p:nvSpPr>
        <p:spPr>
          <a:xfrm flipH="1">
            <a:off x="6936059"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a:xfrm>
            <a:off x="0" y="388768"/>
            <a:ext cx="18288000" cy="1999457"/>
          </a:xfrm>
        </p:spPr>
        <p:txBody>
          <a:bodyPr/>
          <a:lstStyle/>
          <a:p>
            <a:r>
              <a:rPr lang="en-US" sz="6600" dirty="0"/>
              <a:t>Transform the dependent variable into </a:t>
            </a:r>
          </a:p>
          <a:p>
            <a:r>
              <a:rPr lang="en-US" sz="6600" dirty="0"/>
              <a:t>‘LOG Odds’</a:t>
            </a:r>
          </a:p>
        </p:txBody>
      </p:sp>
      <p:sp>
        <p:nvSpPr>
          <p:cNvPr id="4" name="TextBox 3">
            <a:extLst>
              <a:ext uri="{FF2B5EF4-FFF2-40B4-BE49-F238E27FC236}">
                <a16:creationId xmlns:a16="http://schemas.microsoft.com/office/drawing/2014/main" id="{33E9D9F7-0ACB-2E4D-975F-D650D4802D8D}"/>
              </a:ext>
            </a:extLst>
          </p:cNvPr>
          <p:cNvSpPr txBox="1"/>
          <p:nvPr/>
        </p:nvSpPr>
        <p:spPr>
          <a:xfrm>
            <a:off x="5062654" y="4821128"/>
            <a:ext cx="9196428" cy="1200329"/>
          </a:xfrm>
          <a:prstGeom prst="rect">
            <a:avLst/>
          </a:prstGeom>
          <a:noFill/>
        </p:spPr>
        <p:txBody>
          <a:bodyPr wrap="none" rtlCol="0">
            <a:spAutoFit/>
          </a:bodyPr>
          <a:lstStyle/>
          <a:p>
            <a:r>
              <a:rPr lang="en-US" sz="3600" dirty="0"/>
              <a:t>    </a:t>
            </a:r>
            <a:r>
              <a:rPr lang="en-US" sz="3600" u="sng" dirty="0"/>
              <a:t>    P   </a:t>
            </a:r>
            <a:r>
              <a:rPr lang="en-US" sz="3600" dirty="0"/>
              <a:t>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a:t>
            </a:r>
          </a:p>
          <a:p>
            <a:r>
              <a:rPr lang="en-US" sz="3600" dirty="0"/>
              <a:t>     1 - P</a:t>
            </a:r>
          </a:p>
        </p:txBody>
      </p:sp>
      <p:sp>
        <p:nvSpPr>
          <p:cNvPr id="3" name="TextBox 2">
            <a:extLst>
              <a:ext uri="{FF2B5EF4-FFF2-40B4-BE49-F238E27FC236}">
                <a16:creationId xmlns:a16="http://schemas.microsoft.com/office/drawing/2014/main" id="{8D2A1DAF-6C21-0F42-8E8F-FCA3C5623AB4}"/>
              </a:ext>
            </a:extLst>
          </p:cNvPr>
          <p:cNvSpPr txBox="1"/>
          <p:nvPr/>
        </p:nvSpPr>
        <p:spPr>
          <a:xfrm>
            <a:off x="6601522" y="7900362"/>
            <a:ext cx="9706632" cy="2123658"/>
          </a:xfrm>
          <a:prstGeom prst="rect">
            <a:avLst/>
          </a:prstGeom>
          <a:noFill/>
        </p:spPr>
        <p:txBody>
          <a:bodyPr wrap="none" rtlCol="0">
            <a:spAutoFit/>
          </a:bodyPr>
          <a:lstStyle/>
          <a:p>
            <a:r>
              <a:rPr lang="en-US" sz="4400" dirty="0"/>
              <a:t>LOG Odds Range =	[- Infinity, Infinity]</a:t>
            </a:r>
          </a:p>
          <a:p>
            <a:r>
              <a:rPr lang="en-US" sz="4400" dirty="0"/>
              <a:t>Midpoint = 	0 (@ Ln(1) = 0)</a:t>
            </a:r>
          </a:p>
          <a:p>
            <a:r>
              <a:rPr lang="en-US" sz="4400" dirty="0"/>
              <a:t>(Problem of asymmetry gone)</a:t>
            </a:r>
          </a:p>
        </p:txBody>
      </p:sp>
      <p:sp>
        <p:nvSpPr>
          <p:cNvPr id="5" name="Left Brace 4">
            <a:extLst>
              <a:ext uri="{FF2B5EF4-FFF2-40B4-BE49-F238E27FC236}">
                <a16:creationId xmlns:a16="http://schemas.microsoft.com/office/drawing/2014/main" id="{B021A025-EECB-7D4E-A6CE-C518649AD278}"/>
              </a:ext>
            </a:extLst>
          </p:cNvPr>
          <p:cNvSpPr/>
          <p:nvPr/>
        </p:nvSpPr>
        <p:spPr>
          <a:xfrm>
            <a:off x="5352585"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2E27B4FC-EEF4-E641-AB34-D8555B5AD53A}"/>
              </a:ext>
            </a:extLst>
          </p:cNvPr>
          <p:cNvSpPr/>
          <p:nvPr/>
        </p:nvSpPr>
        <p:spPr>
          <a:xfrm flipH="1">
            <a:off x="6936059"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A0AA3F7-8E5E-4B40-91ED-B6C3FAD4C56E}"/>
              </a:ext>
            </a:extLst>
          </p:cNvPr>
          <p:cNvSpPr txBox="1"/>
          <p:nvPr/>
        </p:nvSpPr>
        <p:spPr>
          <a:xfrm>
            <a:off x="4616608" y="5018055"/>
            <a:ext cx="755335" cy="707886"/>
          </a:xfrm>
          <a:prstGeom prst="rect">
            <a:avLst/>
          </a:prstGeom>
          <a:noFill/>
        </p:spPr>
        <p:txBody>
          <a:bodyPr wrap="none" rtlCol="0">
            <a:spAutoFit/>
          </a:bodyPr>
          <a:lstStyle/>
          <a:p>
            <a:r>
              <a:rPr lang="en-US" sz="4000" dirty="0"/>
              <a:t>Ln</a:t>
            </a:r>
          </a:p>
        </p:txBody>
      </p:sp>
    </p:spTree>
    <p:extLst>
      <p:ext uri="{BB962C8B-B14F-4D97-AF65-F5344CB8AC3E}">
        <p14:creationId xmlns:p14="http://schemas.microsoft.com/office/powerpoint/2010/main" val="158176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a:xfrm>
            <a:off x="0" y="388768"/>
            <a:ext cx="18288000" cy="1999457"/>
          </a:xfrm>
        </p:spPr>
        <p:txBody>
          <a:bodyPr/>
          <a:lstStyle/>
          <a:p>
            <a:r>
              <a:rPr lang="en-US" sz="6600" dirty="0"/>
              <a:t>Transform the dependent variable into </a:t>
            </a:r>
          </a:p>
          <a:p>
            <a:r>
              <a:rPr lang="en-US" sz="6600" dirty="0"/>
              <a:t>‘LOG Odds’</a:t>
            </a:r>
          </a:p>
        </p:txBody>
      </p:sp>
      <p:sp>
        <p:nvSpPr>
          <p:cNvPr id="4" name="TextBox 3">
            <a:extLst>
              <a:ext uri="{FF2B5EF4-FFF2-40B4-BE49-F238E27FC236}">
                <a16:creationId xmlns:a16="http://schemas.microsoft.com/office/drawing/2014/main" id="{33E9D9F7-0ACB-2E4D-975F-D650D4802D8D}"/>
              </a:ext>
            </a:extLst>
          </p:cNvPr>
          <p:cNvSpPr txBox="1"/>
          <p:nvPr/>
        </p:nvSpPr>
        <p:spPr>
          <a:xfrm>
            <a:off x="5062654" y="4821128"/>
            <a:ext cx="9196428" cy="1200329"/>
          </a:xfrm>
          <a:prstGeom prst="rect">
            <a:avLst/>
          </a:prstGeom>
          <a:noFill/>
        </p:spPr>
        <p:txBody>
          <a:bodyPr wrap="none" rtlCol="0">
            <a:spAutoFit/>
          </a:bodyPr>
          <a:lstStyle/>
          <a:p>
            <a:r>
              <a:rPr lang="en-US" sz="3600" dirty="0"/>
              <a:t>    </a:t>
            </a:r>
            <a:r>
              <a:rPr lang="en-US" sz="3600" u="sng" dirty="0"/>
              <a:t>    P   </a:t>
            </a:r>
            <a:r>
              <a:rPr lang="en-US" sz="3600" dirty="0"/>
              <a:t>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a:t>
            </a:r>
          </a:p>
          <a:p>
            <a:r>
              <a:rPr lang="en-US" sz="3600" dirty="0"/>
              <a:t>     1 - P</a:t>
            </a:r>
          </a:p>
        </p:txBody>
      </p:sp>
      <p:sp>
        <p:nvSpPr>
          <p:cNvPr id="3" name="TextBox 2">
            <a:extLst>
              <a:ext uri="{FF2B5EF4-FFF2-40B4-BE49-F238E27FC236}">
                <a16:creationId xmlns:a16="http://schemas.microsoft.com/office/drawing/2014/main" id="{8D2A1DAF-6C21-0F42-8E8F-FCA3C5623AB4}"/>
              </a:ext>
            </a:extLst>
          </p:cNvPr>
          <p:cNvSpPr txBox="1"/>
          <p:nvPr/>
        </p:nvSpPr>
        <p:spPr>
          <a:xfrm>
            <a:off x="6601522" y="7900362"/>
            <a:ext cx="9706632" cy="2123658"/>
          </a:xfrm>
          <a:prstGeom prst="rect">
            <a:avLst/>
          </a:prstGeom>
          <a:noFill/>
        </p:spPr>
        <p:txBody>
          <a:bodyPr wrap="none" rtlCol="0">
            <a:spAutoFit/>
          </a:bodyPr>
          <a:lstStyle/>
          <a:p>
            <a:r>
              <a:rPr lang="en-US" sz="4400" dirty="0"/>
              <a:t>LOG Odds Range =	[- Infinity, Infinity]</a:t>
            </a:r>
          </a:p>
          <a:p>
            <a:r>
              <a:rPr lang="en-US" sz="4400" dirty="0"/>
              <a:t>Midpoint = 	0 (@ Ln(1) = 0)</a:t>
            </a:r>
          </a:p>
          <a:p>
            <a:r>
              <a:rPr lang="en-US" sz="4400" dirty="0"/>
              <a:t>(Problem of asymmetry gone)</a:t>
            </a:r>
          </a:p>
        </p:txBody>
      </p:sp>
      <p:sp>
        <p:nvSpPr>
          <p:cNvPr id="5" name="Left Brace 4">
            <a:extLst>
              <a:ext uri="{FF2B5EF4-FFF2-40B4-BE49-F238E27FC236}">
                <a16:creationId xmlns:a16="http://schemas.microsoft.com/office/drawing/2014/main" id="{B021A025-EECB-7D4E-A6CE-C518649AD278}"/>
              </a:ext>
            </a:extLst>
          </p:cNvPr>
          <p:cNvSpPr/>
          <p:nvPr/>
        </p:nvSpPr>
        <p:spPr>
          <a:xfrm>
            <a:off x="5352585"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2E27B4FC-EEF4-E641-AB34-D8555B5AD53A}"/>
              </a:ext>
            </a:extLst>
          </p:cNvPr>
          <p:cNvSpPr/>
          <p:nvPr/>
        </p:nvSpPr>
        <p:spPr>
          <a:xfrm flipH="1">
            <a:off x="6936059"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A0AA3F7-8E5E-4B40-91ED-B6C3FAD4C56E}"/>
              </a:ext>
            </a:extLst>
          </p:cNvPr>
          <p:cNvSpPr txBox="1"/>
          <p:nvPr/>
        </p:nvSpPr>
        <p:spPr>
          <a:xfrm>
            <a:off x="4616608" y="5018055"/>
            <a:ext cx="755335" cy="707886"/>
          </a:xfrm>
          <a:prstGeom prst="rect">
            <a:avLst/>
          </a:prstGeom>
          <a:noFill/>
        </p:spPr>
        <p:txBody>
          <a:bodyPr wrap="none" rtlCol="0">
            <a:spAutoFit/>
          </a:bodyPr>
          <a:lstStyle/>
          <a:p>
            <a:r>
              <a:rPr lang="en-US" sz="4000" dirty="0"/>
              <a:t>Ln</a:t>
            </a:r>
          </a:p>
        </p:txBody>
      </p:sp>
      <p:sp>
        <p:nvSpPr>
          <p:cNvPr id="9" name="Double Bracket 8">
            <a:extLst>
              <a:ext uri="{FF2B5EF4-FFF2-40B4-BE49-F238E27FC236}">
                <a16:creationId xmlns:a16="http://schemas.microsoft.com/office/drawing/2014/main" id="{DAEF95D1-3E24-F04A-9032-90368E7A2F2E}"/>
              </a:ext>
            </a:extLst>
          </p:cNvPr>
          <p:cNvSpPr/>
          <p:nvPr/>
        </p:nvSpPr>
        <p:spPr>
          <a:xfrm rot="5400000">
            <a:off x="8379341" y="-249050"/>
            <a:ext cx="2123658" cy="1082450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40998E3-0242-0C48-AB76-0335B6831EDB}"/>
              </a:ext>
            </a:extLst>
          </p:cNvPr>
          <p:cNvSpPr txBox="1"/>
          <p:nvPr/>
        </p:nvSpPr>
        <p:spPr>
          <a:xfrm>
            <a:off x="7270596" y="3523785"/>
            <a:ext cx="5713872" cy="491545"/>
          </a:xfrm>
          <a:prstGeom prst="rect">
            <a:avLst/>
          </a:prstGeom>
          <a:noFill/>
        </p:spPr>
        <p:txBody>
          <a:bodyPr wrap="none" rtlCol="0">
            <a:spAutoFit/>
          </a:bodyPr>
          <a:lstStyle/>
          <a:p>
            <a:r>
              <a:rPr lang="en-US" dirty="0"/>
              <a:t>BINOMIAL LOGISTIC REGRESSION</a:t>
            </a:r>
          </a:p>
        </p:txBody>
      </p:sp>
    </p:spTree>
    <p:extLst>
      <p:ext uri="{BB962C8B-B14F-4D97-AF65-F5344CB8AC3E}">
        <p14:creationId xmlns:p14="http://schemas.microsoft.com/office/powerpoint/2010/main" val="92342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8A520-F02F-854B-B9A5-F0BF38014373}"/>
              </a:ext>
            </a:extLst>
          </p:cNvPr>
          <p:cNvSpPr>
            <a:spLocks noGrp="1"/>
          </p:cNvSpPr>
          <p:nvPr>
            <p:ph type="body" sz="half" idx="10"/>
          </p:nvPr>
        </p:nvSpPr>
        <p:spPr>
          <a:xfrm>
            <a:off x="0" y="388768"/>
            <a:ext cx="18288000" cy="1999457"/>
          </a:xfrm>
        </p:spPr>
        <p:txBody>
          <a:bodyPr/>
          <a:lstStyle/>
          <a:p>
            <a:r>
              <a:rPr lang="en-US" sz="6000" dirty="0"/>
              <a:t>We can add more variables to the Logit model</a:t>
            </a:r>
          </a:p>
        </p:txBody>
      </p:sp>
      <p:sp>
        <p:nvSpPr>
          <p:cNvPr id="3" name="TextBox 2">
            <a:extLst>
              <a:ext uri="{FF2B5EF4-FFF2-40B4-BE49-F238E27FC236}">
                <a16:creationId xmlns:a16="http://schemas.microsoft.com/office/drawing/2014/main" id="{8D2A1DAF-6C21-0F42-8E8F-FCA3C5623AB4}"/>
              </a:ext>
            </a:extLst>
          </p:cNvPr>
          <p:cNvSpPr txBox="1"/>
          <p:nvPr/>
        </p:nvSpPr>
        <p:spPr>
          <a:xfrm>
            <a:off x="6601522" y="7900362"/>
            <a:ext cx="9706632" cy="2123658"/>
          </a:xfrm>
          <a:prstGeom prst="rect">
            <a:avLst/>
          </a:prstGeom>
          <a:noFill/>
        </p:spPr>
        <p:txBody>
          <a:bodyPr wrap="none" rtlCol="0">
            <a:spAutoFit/>
          </a:bodyPr>
          <a:lstStyle/>
          <a:p>
            <a:r>
              <a:rPr lang="en-US" sz="4400" dirty="0"/>
              <a:t>LOG Odds Range =	[- Infinity, Infinity]</a:t>
            </a:r>
          </a:p>
          <a:p>
            <a:r>
              <a:rPr lang="en-US" sz="4400" dirty="0"/>
              <a:t>Midpoint = 	0 (@ Ln(1) = 0)</a:t>
            </a:r>
          </a:p>
          <a:p>
            <a:r>
              <a:rPr lang="en-US" sz="4400" dirty="0"/>
              <a:t>(Problem of asymmetry gone)</a:t>
            </a:r>
          </a:p>
        </p:txBody>
      </p:sp>
      <p:grpSp>
        <p:nvGrpSpPr>
          <p:cNvPr id="8" name="Group 7">
            <a:extLst>
              <a:ext uri="{FF2B5EF4-FFF2-40B4-BE49-F238E27FC236}">
                <a16:creationId xmlns:a16="http://schemas.microsoft.com/office/drawing/2014/main" id="{C96D59C3-F2C3-B04D-ABC6-1C4692A106D4}"/>
              </a:ext>
            </a:extLst>
          </p:cNvPr>
          <p:cNvGrpSpPr/>
          <p:nvPr/>
        </p:nvGrpSpPr>
        <p:grpSpPr>
          <a:xfrm>
            <a:off x="2579263" y="3523785"/>
            <a:ext cx="15577783" cy="2701247"/>
            <a:chOff x="2579263" y="3523785"/>
            <a:chExt cx="15577783" cy="2701247"/>
          </a:xfrm>
        </p:grpSpPr>
        <p:sp>
          <p:nvSpPr>
            <p:cNvPr id="4" name="TextBox 3">
              <a:extLst>
                <a:ext uri="{FF2B5EF4-FFF2-40B4-BE49-F238E27FC236}">
                  <a16:creationId xmlns:a16="http://schemas.microsoft.com/office/drawing/2014/main" id="{33E9D9F7-0ACB-2E4D-975F-D650D4802D8D}"/>
                </a:ext>
              </a:extLst>
            </p:cNvPr>
            <p:cNvSpPr txBox="1"/>
            <p:nvPr/>
          </p:nvSpPr>
          <p:spPr>
            <a:xfrm>
              <a:off x="3613000" y="4821128"/>
              <a:ext cx="14544046" cy="1200329"/>
            </a:xfrm>
            <a:prstGeom prst="rect">
              <a:avLst/>
            </a:prstGeom>
            <a:noFill/>
          </p:spPr>
          <p:txBody>
            <a:bodyPr wrap="none" rtlCol="0">
              <a:spAutoFit/>
            </a:bodyPr>
            <a:lstStyle/>
            <a:p>
              <a:r>
                <a:rPr lang="en-US" sz="3600" dirty="0"/>
                <a:t>    </a:t>
              </a:r>
              <a:r>
                <a:rPr lang="en-US" sz="3600" u="sng" dirty="0"/>
                <a:t>    P   </a:t>
              </a:r>
              <a:r>
                <a:rPr lang="en-US" sz="3600" dirty="0"/>
                <a:t>     = B</a:t>
              </a:r>
              <a:r>
                <a:rPr lang="en-US" sz="3600" baseline="-25000" dirty="0"/>
                <a:t>0</a:t>
              </a:r>
              <a:r>
                <a:rPr lang="en-US" sz="3600" dirty="0"/>
                <a:t> + B</a:t>
              </a:r>
              <a:r>
                <a:rPr lang="en-US" sz="3600" baseline="-25000" dirty="0"/>
                <a:t>1 </a:t>
              </a:r>
              <a:r>
                <a:rPr lang="en-US" sz="3600" dirty="0"/>
                <a:t>(</a:t>
              </a:r>
              <a:r>
                <a:rPr lang="en-US" sz="3600" dirty="0" err="1"/>
                <a:t>Courseviews_Before</a:t>
              </a:r>
              <a:r>
                <a:rPr lang="en-US" sz="3600" dirty="0"/>
                <a:t>) + B2 (</a:t>
              </a:r>
              <a:r>
                <a:rPr lang="en-US" sz="3600" dirty="0" err="1"/>
                <a:t>Courseviews_Early</a:t>
              </a:r>
              <a:r>
                <a:rPr lang="en-US" sz="3600" dirty="0"/>
                <a:t>)</a:t>
              </a:r>
            </a:p>
            <a:p>
              <a:r>
                <a:rPr lang="en-US" sz="3600" dirty="0"/>
                <a:t>     1 - P</a:t>
              </a:r>
            </a:p>
          </p:txBody>
        </p:sp>
        <p:sp>
          <p:nvSpPr>
            <p:cNvPr id="5" name="Left Brace 4">
              <a:extLst>
                <a:ext uri="{FF2B5EF4-FFF2-40B4-BE49-F238E27FC236}">
                  <a16:creationId xmlns:a16="http://schemas.microsoft.com/office/drawing/2014/main" id="{B021A025-EECB-7D4E-A6CE-C518649AD278}"/>
                </a:ext>
              </a:extLst>
            </p:cNvPr>
            <p:cNvSpPr/>
            <p:nvPr/>
          </p:nvSpPr>
          <p:spPr>
            <a:xfrm>
              <a:off x="3902931"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2E27B4FC-EEF4-E641-AB34-D8555B5AD53A}"/>
                </a:ext>
              </a:extLst>
            </p:cNvPr>
            <p:cNvSpPr/>
            <p:nvPr/>
          </p:nvSpPr>
          <p:spPr>
            <a:xfrm flipH="1">
              <a:off x="5486405" y="4821128"/>
              <a:ext cx="334537" cy="12003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A0AA3F7-8E5E-4B40-91ED-B6C3FAD4C56E}"/>
                </a:ext>
              </a:extLst>
            </p:cNvPr>
            <p:cNvSpPr txBox="1"/>
            <p:nvPr/>
          </p:nvSpPr>
          <p:spPr>
            <a:xfrm>
              <a:off x="3166954" y="5018055"/>
              <a:ext cx="755335" cy="707886"/>
            </a:xfrm>
            <a:prstGeom prst="rect">
              <a:avLst/>
            </a:prstGeom>
            <a:noFill/>
          </p:spPr>
          <p:txBody>
            <a:bodyPr wrap="none" rtlCol="0">
              <a:spAutoFit/>
            </a:bodyPr>
            <a:lstStyle/>
            <a:p>
              <a:r>
                <a:rPr lang="en-US" sz="4000" dirty="0"/>
                <a:t>Ln</a:t>
              </a:r>
            </a:p>
          </p:txBody>
        </p:sp>
        <p:sp>
          <p:nvSpPr>
            <p:cNvPr id="9" name="Double Bracket 8">
              <a:extLst>
                <a:ext uri="{FF2B5EF4-FFF2-40B4-BE49-F238E27FC236}">
                  <a16:creationId xmlns:a16="http://schemas.microsoft.com/office/drawing/2014/main" id="{DAEF95D1-3E24-F04A-9032-90368E7A2F2E}"/>
                </a:ext>
              </a:extLst>
            </p:cNvPr>
            <p:cNvSpPr/>
            <p:nvPr/>
          </p:nvSpPr>
          <p:spPr>
            <a:xfrm rot="5400000">
              <a:off x="6929687" y="-249050"/>
              <a:ext cx="2123658" cy="1082450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40998E3-0242-0C48-AB76-0335B6831EDB}"/>
                </a:ext>
              </a:extLst>
            </p:cNvPr>
            <p:cNvSpPr txBox="1"/>
            <p:nvPr/>
          </p:nvSpPr>
          <p:spPr>
            <a:xfrm>
              <a:off x="5820942" y="3523785"/>
              <a:ext cx="5713872" cy="491545"/>
            </a:xfrm>
            <a:prstGeom prst="rect">
              <a:avLst/>
            </a:prstGeom>
            <a:noFill/>
          </p:spPr>
          <p:txBody>
            <a:bodyPr wrap="none" rtlCol="0">
              <a:spAutoFit/>
            </a:bodyPr>
            <a:lstStyle/>
            <a:p>
              <a:r>
                <a:rPr lang="en-US" dirty="0"/>
                <a:t>BINOMIAL LOGISTIC REGRESSION</a:t>
              </a:r>
            </a:p>
          </p:txBody>
        </p:sp>
      </p:grpSp>
    </p:spTree>
    <p:extLst>
      <p:ext uri="{BB962C8B-B14F-4D97-AF65-F5344CB8AC3E}">
        <p14:creationId xmlns:p14="http://schemas.microsoft.com/office/powerpoint/2010/main" val="104806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000" b="0" dirty="0">
                <a:solidFill>
                  <a:srgbClr val="7030A0"/>
                </a:solidFill>
                <a:latin typeface="Monaco" pitchFamily="2" charset="77"/>
              </a:rPr>
              <a:t>&gt; fit&lt;-</a:t>
            </a:r>
            <a:r>
              <a:rPr lang="en-US" sz="2000" b="0" dirty="0" err="1">
                <a:solidFill>
                  <a:srgbClr val="7030A0"/>
                </a:solidFill>
                <a:latin typeface="Monaco" pitchFamily="2" charset="77"/>
              </a:rPr>
              <a:t>glm</a:t>
            </a:r>
            <a:r>
              <a:rPr lang="en-US" sz="2000" b="0" dirty="0">
                <a:solidFill>
                  <a:srgbClr val="7030A0"/>
                </a:solidFill>
                <a:latin typeface="Monaco" pitchFamily="2" charset="77"/>
              </a:rPr>
              <a:t>(pass~ . -id, family=binomial(logit), data=ma2018_data) </a:t>
            </a:r>
          </a:p>
          <a:p>
            <a:r>
              <a:rPr lang="en-US" sz="2000" b="0" dirty="0">
                <a:solidFill>
                  <a:srgbClr val="7030A0"/>
                </a:solidFill>
                <a:latin typeface="Monaco" pitchFamily="2" charset="77"/>
              </a:rPr>
              <a:t>&gt; summary(fit)</a:t>
            </a:r>
          </a:p>
          <a:p>
            <a:endParaRPr lang="en-US" sz="2000" b="0" dirty="0">
              <a:latin typeface="Monaco" pitchFamily="2" charset="77"/>
            </a:endParaRPr>
          </a:p>
          <a:p>
            <a:r>
              <a:rPr lang="en-US" sz="2000" b="0" dirty="0">
                <a:latin typeface="Monaco" pitchFamily="2" charset="77"/>
              </a:rPr>
              <a:t>Coefficients:</a:t>
            </a:r>
          </a:p>
          <a:p>
            <a:r>
              <a:rPr lang="en-US" sz="2000" b="0" dirty="0">
                <a:latin typeface="Monaco" pitchFamily="2" charset="77"/>
              </a:rPr>
              <a:t>			Estimate Std. Error z value </a:t>
            </a:r>
            <a:r>
              <a:rPr lang="en-US" sz="2000" b="0" dirty="0" err="1">
                <a:latin typeface="Monaco" pitchFamily="2" charset="77"/>
              </a:rPr>
              <a:t>Pr</a:t>
            </a:r>
            <a:r>
              <a:rPr lang="en-US" sz="2000" b="0" dirty="0">
                <a:latin typeface="Monaco" pitchFamily="2" charset="77"/>
              </a:rPr>
              <a:t>(&gt;|z|)</a:t>
            </a:r>
          </a:p>
          <a:p>
            <a:r>
              <a:rPr lang="en-US" sz="2000" b="0" dirty="0">
                <a:latin typeface="Monaco" pitchFamily="2" charset="77"/>
              </a:rPr>
              <a:t>(Intercept)		-2.261026 0.601571 -3.759    0.000171 ***</a:t>
            </a:r>
          </a:p>
          <a:p>
            <a:r>
              <a:rPr lang="en-US" sz="2000" b="0" dirty="0" err="1">
                <a:latin typeface="Monaco" pitchFamily="2" charset="77"/>
              </a:rPr>
              <a:t>courseviews_before</a:t>
            </a:r>
            <a:r>
              <a:rPr lang="en-US" sz="2000" b="0" dirty="0">
                <a:latin typeface="Monaco" pitchFamily="2" charset="77"/>
              </a:rPr>
              <a:t> 	 </a:t>
            </a:r>
            <a:r>
              <a:rPr lang="en-US" sz="2000" b="0" dirty="0">
                <a:solidFill>
                  <a:srgbClr val="00965E"/>
                </a:solidFill>
                <a:latin typeface="Monaco" pitchFamily="2" charset="77"/>
              </a:rPr>
              <a:t>0.050823</a:t>
            </a:r>
            <a:r>
              <a:rPr lang="en-US" sz="2000" b="0" dirty="0">
                <a:latin typeface="Monaco" pitchFamily="2" charset="77"/>
              </a:rPr>
              <a:t> 0.024225  2.098    0.035908 *</a:t>
            </a:r>
          </a:p>
          <a:p>
            <a:r>
              <a:rPr lang="en-US" sz="2000" b="0" dirty="0" err="1">
                <a:latin typeface="Monaco" pitchFamily="2" charset="77"/>
              </a:rPr>
              <a:t>courseviews_early</a:t>
            </a:r>
            <a:r>
              <a:rPr lang="en-US" sz="2000" b="0" dirty="0">
                <a:latin typeface="Monaco" pitchFamily="2" charset="77"/>
              </a:rPr>
              <a:t>	 </a:t>
            </a:r>
            <a:r>
              <a:rPr lang="en-US" sz="2000" b="0" dirty="0">
                <a:solidFill>
                  <a:srgbClr val="00965E"/>
                </a:solidFill>
                <a:latin typeface="Monaco" pitchFamily="2" charset="77"/>
              </a:rPr>
              <a:t>1.677243</a:t>
            </a:r>
            <a:r>
              <a:rPr lang="en-US" sz="2000" b="0" dirty="0">
                <a:latin typeface="Monaco" pitchFamily="2" charset="77"/>
              </a:rPr>
              <a:t> 0.586075  2.862.   0.004212 **</a:t>
            </a:r>
          </a:p>
          <a:p>
            <a:r>
              <a:rPr lang="en-US" sz="2000" b="0" dirty="0">
                <a:latin typeface="Monaco" pitchFamily="2" charset="77"/>
              </a:rPr>
              <a:t>attendance 		 </a:t>
            </a:r>
            <a:r>
              <a:rPr lang="en-US" sz="2000" b="0" dirty="0">
                <a:solidFill>
                  <a:srgbClr val="00965E"/>
                </a:solidFill>
                <a:latin typeface="Monaco" pitchFamily="2" charset="77"/>
              </a:rPr>
              <a:t>2.008767</a:t>
            </a:r>
            <a:r>
              <a:rPr lang="en-US" sz="2000" b="0" dirty="0">
                <a:latin typeface="Monaco" pitchFamily="2" charset="77"/>
              </a:rPr>
              <a:t> 0.746092  2.692    0.007094 **</a:t>
            </a:r>
          </a:p>
          <a:p>
            <a:r>
              <a:rPr lang="en-US" sz="2000" b="0" dirty="0">
                <a:latin typeface="Monaco" pitchFamily="2" charset="77"/>
              </a:rPr>
              <a:t>marketing		</a:t>
            </a:r>
            <a:r>
              <a:rPr lang="en-US" sz="2000" b="0" dirty="0">
                <a:solidFill>
                  <a:srgbClr val="C00000"/>
                </a:solidFill>
                <a:latin typeface="Monaco" pitchFamily="2" charset="77"/>
              </a:rPr>
              <a:t>-0.008964</a:t>
            </a:r>
            <a:r>
              <a:rPr lang="en-US" sz="2000" b="0" dirty="0">
                <a:latin typeface="Monaco" pitchFamily="2" charset="77"/>
              </a:rPr>
              <a:t> 0.024537 -0.365    0.714855</a:t>
            </a:r>
          </a:p>
          <a:p>
            <a:endParaRPr lang="en-US" sz="2000" b="0" dirty="0">
              <a:latin typeface="Monaco" pitchFamily="2" charset="77"/>
            </a:endParaRPr>
          </a:p>
          <a:p>
            <a:endParaRPr lang="en-US" sz="2000" b="0" dirty="0">
              <a:latin typeface="Monaco" pitchFamily="2" charset="77"/>
            </a:endParaRPr>
          </a:p>
        </p:txBody>
      </p:sp>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Interpreting the results</a:t>
            </a:r>
          </a:p>
        </p:txBody>
      </p:sp>
      <p:sp>
        <p:nvSpPr>
          <p:cNvPr id="4" name="TextBox 3">
            <a:extLst>
              <a:ext uri="{FF2B5EF4-FFF2-40B4-BE49-F238E27FC236}">
                <a16:creationId xmlns:a16="http://schemas.microsoft.com/office/drawing/2014/main" id="{E317BEEA-E4F8-3143-84BC-3E1BFC4FA857}"/>
              </a:ext>
            </a:extLst>
          </p:cNvPr>
          <p:cNvSpPr txBox="1"/>
          <p:nvPr/>
        </p:nvSpPr>
        <p:spPr>
          <a:xfrm>
            <a:off x="6449926" y="8449944"/>
            <a:ext cx="8238759" cy="1200329"/>
          </a:xfrm>
          <a:prstGeom prst="rect">
            <a:avLst/>
          </a:prstGeom>
          <a:noFill/>
          <a:ln w="25400">
            <a:noFill/>
          </a:ln>
        </p:spPr>
        <p:txBody>
          <a:bodyPr wrap="square" rtlCol="0">
            <a:spAutoFit/>
          </a:bodyPr>
          <a:lstStyle/>
          <a:p>
            <a:r>
              <a:rPr lang="en-US" sz="1800" dirty="0"/>
              <a:t>Interpretation of the regression coefficients:</a:t>
            </a:r>
          </a:p>
          <a:p>
            <a:pPr marL="457200" indent="-457200">
              <a:buFont typeface="Arial" panose="020B0604020202020204" pitchFamily="34" charset="0"/>
              <a:buChar char="•"/>
            </a:pPr>
            <a:r>
              <a:rPr lang="en-US" sz="1800" dirty="0">
                <a:solidFill>
                  <a:srgbClr val="00965E"/>
                </a:solidFill>
              </a:rPr>
              <a:t>Positive: increases probability of outcome</a:t>
            </a:r>
          </a:p>
          <a:p>
            <a:pPr marL="457200" indent="-457200">
              <a:buFont typeface="Arial" panose="020B0604020202020204" pitchFamily="34" charset="0"/>
              <a:buChar char="•"/>
            </a:pPr>
            <a:r>
              <a:rPr lang="en-US" sz="1800" dirty="0">
                <a:solidFill>
                  <a:srgbClr val="C00000"/>
                </a:solidFill>
              </a:rPr>
              <a:t>Negative: decreases probability of outcome</a:t>
            </a:r>
            <a:endParaRPr lang="en-FI" sz="1800" dirty="0">
              <a:solidFill>
                <a:srgbClr val="C00000"/>
              </a:solidFill>
            </a:endParaRPr>
          </a:p>
          <a:p>
            <a:endParaRPr lang="en-FI" sz="1800" dirty="0"/>
          </a:p>
        </p:txBody>
      </p:sp>
      <p:sp>
        <p:nvSpPr>
          <p:cNvPr id="5" name="Rectangle 4">
            <a:extLst>
              <a:ext uri="{FF2B5EF4-FFF2-40B4-BE49-F238E27FC236}">
                <a16:creationId xmlns:a16="http://schemas.microsoft.com/office/drawing/2014/main" id="{B594583A-CF24-2142-955E-36BC2FCDA5CF}"/>
              </a:ext>
            </a:extLst>
          </p:cNvPr>
          <p:cNvSpPr/>
          <p:nvPr/>
        </p:nvSpPr>
        <p:spPr>
          <a:xfrm>
            <a:off x="4174221" y="4689497"/>
            <a:ext cx="1531620" cy="2857500"/>
          </a:xfrm>
          <a:prstGeom prst="rect">
            <a:avLst/>
          </a:prstGeom>
          <a:solidFill>
            <a:schemeClr val="accent1">
              <a:alpha val="0"/>
            </a:schemeClr>
          </a:solid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Arc 5">
            <a:extLst>
              <a:ext uri="{FF2B5EF4-FFF2-40B4-BE49-F238E27FC236}">
                <a16:creationId xmlns:a16="http://schemas.microsoft.com/office/drawing/2014/main" id="{13D3DC32-2D0D-D24C-B9FC-C28099767290}"/>
              </a:ext>
            </a:extLst>
          </p:cNvPr>
          <p:cNvSpPr/>
          <p:nvPr/>
        </p:nvSpPr>
        <p:spPr>
          <a:xfrm rot="10800000">
            <a:off x="4940031" y="6057567"/>
            <a:ext cx="3019791" cy="2857500"/>
          </a:xfrm>
          <a:prstGeom prst="arc">
            <a:avLst/>
          </a:prstGeom>
          <a:ln w="254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7" name="Rectangle 6">
            <a:extLst>
              <a:ext uri="{FF2B5EF4-FFF2-40B4-BE49-F238E27FC236}">
                <a16:creationId xmlns:a16="http://schemas.microsoft.com/office/drawing/2014/main" id="{A43DE9A9-7CFD-E140-A533-3879AEFF3D2F}"/>
              </a:ext>
            </a:extLst>
          </p:cNvPr>
          <p:cNvSpPr/>
          <p:nvPr/>
        </p:nvSpPr>
        <p:spPr>
          <a:xfrm>
            <a:off x="1600201" y="2757084"/>
            <a:ext cx="571500"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0872275F-5538-5344-B3B5-2629333A5794}"/>
              </a:ext>
            </a:extLst>
          </p:cNvPr>
          <p:cNvSpPr/>
          <p:nvPr/>
        </p:nvSpPr>
        <p:spPr>
          <a:xfrm>
            <a:off x="2307773" y="2757084"/>
            <a:ext cx="1725384"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1940A2FB-6892-8546-B0FF-36327DD0CDB5}"/>
              </a:ext>
            </a:extLst>
          </p:cNvPr>
          <p:cNvSpPr/>
          <p:nvPr/>
        </p:nvSpPr>
        <p:spPr>
          <a:xfrm>
            <a:off x="4169229" y="2757084"/>
            <a:ext cx="3586842"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Rectangle 10">
            <a:extLst>
              <a:ext uri="{FF2B5EF4-FFF2-40B4-BE49-F238E27FC236}">
                <a16:creationId xmlns:a16="http://schemas.microsoft.com/office/drawing/2014/main" id="{DEC163C8-8C50-1249-8CC6-E3B78BF1DDC2}"/>
              </a:ext>
            </a:extLst>
          </p:cNvPr>
          <p:cNvSpPr/>
          <p:nvPr/>
        </p:nvSpPr>
        <p:spPr>
          <a:xfrm>
            <a:off x="7916279" y="2760082"/>
            <a:ext cx="2615652"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Arc 13">
            <a:extLst>
              <a:ext uri="{FF2B5EF4-FFF2-40B4-BE49-F238E27FC236}">
                <a16:creationId xmlns:a16="http://schemas.microsoft.com/office/drawing/2014/main" id="{A877D64D-2D44-3640-9023-B0D9E6A97F36}"/>
              </a:ext>
            </a:extLst>
          </p:cNvPr>
          <p:cNvSpPr/>
          <p:nvPr/>
        </p:nvSpPr>
        <p:spPr>
          <a:xfrm rot="10800000" flipV="1">
            <a:off x="1866311" y="1596154"/>
            <a:ext cx="1978848" cy="2156701"/>
          </a:xfrm>
          <a:prstGeom prst="arc">
            <a:avLst/>
          </a:prstGeom>
          <a:ln w="254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15" name="Arc 14">
            <a:extLst>
              <a:ext uri="{FF2B5EF4-FFF2-40B4-BE49-F238E27FC236}">
                <a16:creationId xmlns:a16="http://schemas.microsoft.com/office/drawing/2014/main" id="{B3454764-601A-FC43-A504-FE859B16FB91}"/>
              </a:ext>
            </a:extLst>
          </p:cNvPr>
          <p:cNvSpPr/>
          <p:nvPr/>
        </p:nvSpPr>
        <p:spPr>
          <a:xfrm rot="10800000">
            <a:off x="3430723" y="2669146"/>
            <a:ext cx="1365076" cy="1174949"/>
          </a:xfrm>
          <a:prstGeom prst="arc">
            <a:avLst/>
          </a:prstGeom>
          <a:ln w="254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16" name="Arc 15">
            <a:extLst>
              <a:ext uri="{FF2B5EF4-FFF2-40B4-BE49-F238E27FC236}">
                <a16:creationId xmlns:a16="http://schemas.microsoft.com/office/drawing/2014/main" id="{E3BDF075-F222-C04F-A327-669450B31252}"/>
              </a:ext>
            </a:extLst>
          </p:cNvPr>
          <p:cNvSpPr/>
          <p:nvPr/>
        </p:nvSpPr>
        <p:spPr>
          <a:xfrm rot="10800000" flipV="1">
            <a:off x="6113360" y="1992205"/>
            <a:ext cx="1531620" cy="1316354"/>
          </a:xfrm>
          <a:prstGeom prst="arc">
            <a:avLst/>
          </a:prstGeom>
          <a:ln w="254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18" name="TextBox 17">
            <a:extLst>
              <a:ext uri="{FF2B5EF4-FFF2-40B4-BE49-F238E27FC236}">
                <a16:creationId xmlns:a16="http://schemas.microsoft.com/office/drawing/2014/main" id="{49860952-540C-2B48-A3F8-B3D09B0217D9}"/>
              </a:ext>
            </a:extLst>
          </p:cNvPr>
          <p:cNvSpPr txBox="1"/>
          <p:nvPr/>
        </p:nvSpPr>
        <p:spPr>
          <a:xfrm>
            <a:off x="2855734" y="1422321"/>
            <a:ext cx="7408823" cy="369332"/>
          </a:xfrm>
          <a:prstGeom prst="rect">
            <a:avLst/>
          </a:prstGeom>
          <a:noFill/>
        </p:spPr>
        <p:txBody>
          <a:bodyPr wrap="none" rtlCol="0">
            <a:spAutoFit/>
          </a:bodyPr>
          <a:lstStyle/>
          <a:p>
            <a:r>
              <a:rPr lang="en-US" sz="1800" dirty="0"/>
              <a:t>‘g</a:t>
            </a:r>
            <a:r>
              <a:rPr lang="en-FI" sz="1800" dirty="0"/>
              <a:t>lm’ is the function we need to run a logit model (general linear model)</a:t>
            </a:r>
          </a:p>
        </p:txBody>
      </p:sp>
      <p:sp>
        <p:nvSpPr>
          <p:cNvPr id="19" name="TextBox 18">
            <a:extLst>
              <a:ext uri="{FF2B5EF4-FFF2-40B4-BE49-F238E27FC236}">
                <a16:creationId xmlns:a16="http://schemas.microsoft.com/office/drawing/2014/main" id="{C360BDD3-0284-E148-AE80-8F31AEA51A1D}"/>
              </a:ext>
            </a:extLst>
          </p:cNvPr>
          <p:cNvSpPr txBox="1"/>
          <p:nvPr/>
        </p:nvSpPr>
        <p:spPr>
          <a:xfrm>
            <a:off x="4111268" y="3416778"/>
            <a:ext cx="13829492" cy="923330"/>
          </a:xfrm>
          <a:prstGeom prst="rect">
            <a:avLst/>
          </a:prstGeom>
          <a:noFill/>
        </p:spPr>
        <p:txBody>
          <a:bodyPr wrap="none" rtlCol="0">
            <a:spAutoFit/>
          </a:bodyPr>
          <a:lstStyle/>
          <a:p>
            <a:r>
              <a:rPr lang="en-US" sz="1800" dirty="0"/>
              <a:t>This notation is similar to linear regression. ‘pass’ is our dependent variable. ‘~’ separates our dv from our iv. </a:t>
            </a:r>
          </a:p>
          <a:p>
            <a:r>
              <a:rPr lang="en-US" sz="1800" dirty="0"/>
              <a:t>We want to include all variables in our dataset except student id number ‘id’. </a:t>
            </a:r>
          </a:p>
          <a:p>
            <a:r>
              <a:rPr lang="en-US" sz="1800" dirty="0"/>
              <a:t>Rather than type our all the variables, we can write ‘.’ followed by ‘-id’. This tells R to include all variables in the dataset, except for ‘id’.</a:t>
            </a:r>
          </a:p>
        </p:txBody>
      </p:sp>
      <p:sp>
        <p:nvSpPr>
          <p:cNvPr id="20" name="TextBox 19">
            <a:extLst>
              <a:ext uri="{FF2B5EF4-FFF2-40B4-BE49-F238E27FC236}">
                <a16:creationId xmlns:a16="http://schemas.microsoft.com/office/drawing/2014/main" id="{8A72D49F-EACF-2244-8D25-407DEC065ED1}"/>
              </a:ext>
            </a:extLst>
          </p:cNvPr>
          <p:cNvSpPr txBox="1"/>
          <p:nvPr/>
        </p:nvSpPr>
        <p:spPr>
          <a:xfrm>
            <a:off x="6843252" y="1820477"/>
            <a:ext cx="6635150" cy="369332"/>
          </a:xfrm>
          <a:prstGeom prst="rect">
            <a:avLst/>
          </a:prstGeom>
          <a:noFill/>
        </p:spPr>
        <p:txBody>
          <a:bodyPr wrap="none" rtlCol="0">
            <a:spAutoFit/>
          </a:bodyPr>
          <a:lstStyle/>
          <a:p>
            <a:r>
              <a:rPr lang="fi-FI" sz="1800" dirty="0" err="1"/>
              <a:t>This</a:t>
            </a:r>
            <a:r>
              <a:rPr lang="fi-FI" sz="1800" dirty="0"/>
              <a:t> </a:t>
            </a:r>
            <a:r>
              <a:rPr lang="fi-FI" sz="1800" dirty="0" err="1"/>
              <a:t>part</a:t>
            </a:r>
            <a:r>
              <a:rPr lang="fi-FI" sz="1800" dirty="0"/>
              <a:t> of </a:t>
            </a:r>
            <a:r>
              <a:rPr lang="fi-FI" sz="1800" dirty="0" err="1"/>
              <a:t>the</a:t>
            </a:r>
            <a:r>
              <a:rPr lang="fi-FI" sz="1800" dirty="0"/>
              <a:t> </a:t>
            </a:r>
            <a:r>
              <a:rPr lang="fi-FI" sz="1800" dirty="0" err="1"/>
              <a:t>code</a:t>
            </a:r>
            <a:r>
              <a:rPr lang="fi-FI" sz="1800" dirty="0"/>
              <a:t> </a:t>
            </a:r>
            <a:r>
              <a:rPr lang="fi-FI" sz="1800" dirty="0" err="1"/>
              <a:t>specifies</a:t>
            </a:r>
            <a:r>
              <a:rPr lang="fi-FI" sz="1800" dirty="0"/>
              <a:t> </a:t>
            </a:r>
            <a:r>
              <a:rPr lang="fi-FI" sz="1800" dirty="0" err="1"/>
              <a:t>that</a:t>
            </a:r>
            <a:r>
              <a:rPr lang="fi-FI" sz="1800" dirty="0"/>
              <a:t> </a:t>
            </a:r>
            <a:r>
              <a:rPr lang="fi-FI" sz="1800" dirty="0" err="1"/>
              <a:t>we</a:t>
            </a:r>
            <a:r>
              <a:rPr lang="fi-FI" sz="1800" dirty="0"/>
              <a:t> </a:t>
            </a:r>
            <a:r>
              <a:rPr lang="fi-FI" sz="1800" dirty="0" err="1"/>
              <a:t>want</a:t>
            </a:r>
            <a:r>
              <a:rPr lang="fi-FI" sz="1800" dirty="0"/>
              <a:t> to </a:t>
            </a:r>
            <a:r>
              <a:rPr lang="fi-FI" sz="1800" dirty="0" err="1"/>
              <a:t>run</a:t>
            </a:r>
            <a:r>
              <a:rPr lang="fi-FI" sz="1800" dirty="0"/>
              <a:t> a </a:t>
            </a:r>
            <a:r>
              <a:rPr lang="fi-FI" sz="1800" dirty="0" err="1"/>
              <a:t>logit</a:t>
            </a:r>
            <a:r>
              <a:rPr lang="fi-FI" sz="1800" dirty="0"/>
              <a:t> </a:t>
            </a:r>
            <a:r>
              <a:rPr lang="fi-FI" sz="1800" dirty="0" err="1"/>
              <a:t>model</a:t>
            </a:r>
            <a:endParaRPr lang="en-FI" sz="1800" dirty="0"/>
          </a:p>
        </p:txBody>
      </p:sp>
      <p:cxnSp>
        <p:nvCxnSpPr>
          <p:cNvPr id="22" name="Straight Arrow Connector 21">
            <a:extLst>
              <a:ext uri="{FF2B5EF4-FFF2-40B4-BE49-F238E27FC236}">
                <a16:creationId xmlns:a16="http://schemas.microsoft.com/office/drawing/2014/main" id="{2CB95AF6-EC88-D549-9CC1-E7AA5368EAD9}"/>
              </a:ext>
            </a:extLst>
          </p:cNvPr>
          <p:cNvCxnSpPr/>
          <p:nvPr/>
        </p:nvCxnSpPr>
        <p:spPr>
          <a:xfrm flipH="1">
            <a:off x="10569305" y="2966911"/>
            <a:ext cx="914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EC625D-2050-4145-90EA-9319E97E2D85}"/>
              </a:ext>
            </a:extLst>
          </p:cNvPr>
          <p:cNvSpPr txBox="1"/>
          <p:nvPr/>
        </p:nvSpPr>
        <p:spPr>
          <a:xfrm>
            <a:off x="11410673" y="2776525"/>
            <a:ext cx="6801862" cy="369332"/>
          </a:xfrm>
          <a:prstGeom prst="rect">
            <a:avLst/>
          </a:prstGeom>
          <a:noFill/>
        </p:spPr>
        <p:txBody>
          <a:bodyPr wrap="none" rtlCol="0">
            <a:spAutoFit/>
          </a:bodyPr>
          <a:lstStyle/>
          <a:p>
            <a:r>
              <a:rPr lang="en-FI" sz="1800" dirty="0"/>
              <a:t>As always, at the end we need to include the name of our dataset</a:t>
            </a:r>
          </a:p>
        </p:txBody>
      </p:sp>
    </p:spTree>
    <p:extLst>
      <p:ext uri="{BB962C8B-B14F-4D97-AF65-F5344CB8AC3E}">
        <p14:creationId xmlns:p14="http://schemas.microsoft.com/office/powerpoint/2010/main" val="294034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Intepreting the intercept</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a:xfrm>
            <a:off x="584709" y="2094363"/>
            <a:ext cx="16985794" cy="6099862"/>
          </a:xfrm>
        </p:spPr>
        <p:txBody>
          <a:bodyPr/>
          <a:lstStyle/>
          <a:p>
            <a:r>
              <a:rPr lang="en-US" sz="2800" dirty="0"/>
              <a:t>If a (hypothetical) person: </a:t>
            </a:r>
          </a:p>
          <a:p>
            <a:pPr marL="457200" indent="-457200">
              <a:buFont typeface="Arial" panose="020B0604020202020204" pitchFamily="34" charset="0"/>
              <a:buChar char="•"/>
            </a:pPr>
            <a:r>
              <a:rPr lang="en-US" sz="2800" b="0" dirty="0"/>
              <a:t>does not view the course’s MyCourses pages at all before or in the beginning of the course,</a:t>
            </a:r>
          </a:p>
          <a:p>
            <a:pPr marL="457200" indent="-457200">
              <a:buFont typeface="Arial" panose="020B0604020202020204" pitchFamily="34" charset="0"/>
              <a:buChar char="•"/>
            </a:pPr>
            <a:r>
              <a:rPr lang="en-US" sz="2800" b="0" dirty="0"/>
              <a:t>does not attend the lectures,</a:t>
            </a:r>
          </a:p>
          <a:p>
            <a:pPr marL="457200" indent="-457200">
              <a:buFont typeface="Arial" panose="020B0604020202020204" pitchFamily="34" charset="0"/>
              <a:buChar char="•"/>
            </a:pPr>
            <a:r>
              <a:rPr lang="en-US" sz="2800" b="0" dirty="0"/>
              <a:t>does not major in marketing (i.e., when all variables are zero), </a:t>
            </a:r>
          </a:p>
          <a:p>
            <a:r>
              <a:rPr lang="en-US" sz="2800" b="0" dirty="0"/>
              <a:t>The</a:t>
            </a:r>
            <a:r>
              <a:rPr lang="en-US" sz="2800" b="0" dirty="0">
                <a:solidFill>
                  <a:srgbClr val="00965E"/>
                </a:solidFill>
              </a:rPr>
              <a:t> odds</a:t>
            </a:r>
            <a:r>
              <a:rPr lang="en-US" sz="2800" b="0" dirty="0"/>
              <a:t> of completing the course are [ e </a:t>
            </a:r>
            <a:r>
              <a:rPr lang="en-US" sz="2800" b="0" baseline="30000" dirty="0"/>
              <a:t>(</a:t>
            </a:r>
            <a:r>
              <a:rPr lang="en-US" sz="2800" b="0" baseline="30000" dirty="0">
                <a:solidFill>
                  <a:srgbClr val="C00000"/>
                </a:solidFill>
              </a:rPr>
              <a:t>-2.261026</a:t>
            </a:r>
            <a:r>
              <a:rPr lang="en-US" sz="2800" b="0" baseline="30000" dirty="0"/>
              <a:t> )</a:t>
            </a:r>
            <a:r>
              <a:rPr lang="en-US" sz="2800" b="0" dirty="0"/>
              <a:t> = 0.1042435 ]</a:t>
            </a:r>
          </a:p>
          <a:p>
            <a:endParaRPr lang="en-US" sz="2800" b="0" dirty="0"/>
          </a:p>
        </p:txBody>
      </p:sp>
      <p:sp>
        <p:nvSpPr>
          <p:cNvPr id="4" name="TextBox 3">
            <a:extLst>
              <a:ext uri="{FF2B5EF4-FFF2-40B4-BE49-F238E27FC236}">
                <a16:creationId xmlns:a16="http://schemas.microsoft.com/office/drawing/2014/main" id="{C557370A-FCA1-1C43-A5BF-864D9151AEB3}"/>
              </a:ext>
            </a:extLst>
          </p:cNvPr>
          <p:cNvSpPr txBox="1"/>
          <p:nvPr/>
        </p:nvSpPr>
        <p:spPr>
          <a:xfrm>
            <a:off x="7100624" y="7960828"/>
            <a:ext cx="10469879" cy="1938992"/>
          </a:xfrm>
          <a:prstGeom prst="rect">
            <a:avLst/>
          </a:prstGeom>
          <a:noFill/>
          <a:ln w="25400">
            <a:solidFill>
              <a:schemeClr val="accent1"/>
            </a:solidFill>
          </a:ln>
        </p:spPr>
        <p:txBody>
          <a:bodyPr wrap="square" rtlCol="0">
            <a:spAutoFit/>
          </a:bodyPr>
          <a:lstStyle/>
          <a:p>
            <a:r>
              <a:rPr lang="en-US" sz="2000" dirty="0">
                <a:latin typeface="Monaco" pitchFamily="2" charset="77"/>
              </a:rPr>
              <a:t>			Estimate Std. Error z value </a:t>
            </a:r>
            <a:r>
              <a:rPr lang="en-US" sz="2000" dirty="0" err="1">
                <a:latin typeface="Monaco" pitchFamily="2" charset="77"/>
              </a:rPr>
              <a:t>Pr</a:t>
            </a:r>
            <a:r>
              <a:rPr lang="en-US" sz="2000" dirty="0">
                <a:latin typeface="Monaco" pitchFamily="2" charset="77"/>
              </a:rPr>
              <a:t>(&gt;|z|)</a:t>
            </a:r>
          </a:p>
          <a:p>
            <a:r>
              <a:rPr lang="en-US" sz="2000" dirty="0">
                <a:solidFill>
                  <a:srgbClr val="C00000"/>
                </a:solidFill>
                <a:latin typeface="Monaco" pitchFamily="2" charset="77"/>
              </a:rPr>
              <a:t>(Intercept)		-2.261026 0.601571 -3.759    0.000171 ***</a:t>
            </a:r>
          </a:p>
          <a:p>
            <a:r>
              <a:rPr lang="en-US" sz="2000" dirty="0" err="1">
                <a:latin typeface="Monaco" pitchFamily="2" charset="77"/>
              </a:rPr>
              <a:t>courseviews_before</a:t>
            </a:r>
            <a:r>
              <a:rPr lang="en-US" sz="2000" dirty="0">
                <a:latin typeface="Monaco" pitchFamily="2" charset="77"/>
              </a:rPr>
              <a:t>         0.050823 0.024225  2.098    0.035908 *</a:t>
            </a:r>
          </a:p>
          <a:p>
            <a:r>
              <a:rPr lang="en-US" sz="2000" dirty="0" err="1">
                <a:latin typeface="Monaco" pitchFamily="2" charset="77"/>
              </a:rPr>
              <a:t>courseviews_early</a:t>
            </a:r>
            <a:r>
              <a:rPr lang="en-US" sz="2000" dirty="0">
                <a:latin typeface="Monaco" pitchFamily="2" charset="77"/>
              </a:rPr>
              <a:t>     	 1.677243 0.586075  2.862.   0.004212 **</a:t>
            </a:r>
          </a:p>
          <a:p>
            <a:r>
              <a:rPr lang="en-US" sz="2000" dirty="0">
                <a:latin typeface="Monaco" pitchFamily="2" charset="77"/>
              </a:rPr>
              <a:t>attendance 		 2.008767 0.746092  2.692    0.007094 **</a:t>
            </a:r>
          </a:p>
          <a:p>
            <a:r>
              <a:rPr lang="en-US" sz="2000" dirty="0">
                <a:latin typeface="Monaco" pitchFamily="2" charset="77"/>
              </a:rPr>
              <a:t>marketing         	-0.008964 0.024537 -0.365    0.714855</a:t>
            </a:r>
          </a:p>
        </p:txBody>
      </p:sp>
    </p:spTree>
    <p:extLst>
      <p:ext uri="{BB962C8B-B14F-4D97-AF65-F5344CB8AC3E}">
        <p14:creationId xmlns:p14="http://schemas.microsoft.com/office/powerpoint/2010/main" val="86390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8DB988-95A0-6B43-8FA8-3D85E1555A5B}"/>
              </a:ext>
            </a:extLst>
          </p:cNvPr>
          <p:cNvSpPr>
            <a:spLocks noGrp="1"/>
          </p:cNvSpPr>
          <p:nvPr>
            <p:ph type="body" sz="half" idx="10"/>
          </p:nvPr>
        </p:nvSpPr>
        <p:spPr/>
        <p:txBody>
          <a:bodyPr/>
          <a:lstStyle/>
          <a:p>
            <a:r>
              <a:rPr lang="en-FI" dirty="0"/>
              <a:t>Updates on Assignments </a:t>
            </a:r>
          </a:p>
        </p:txBody>
      </p:sp>
      <p:sp>
        <p:nvSpPr>
          <p:cNvPr id="8" name="Text Placeholder 7">
            <a:extLst>
              <a:ext uri="{FF2B5EF4-FFF2-40B4-BE49-F238E27FC236}">
                <a16:creationId xmlns:a16="http://schemas.microsoft.com/office/drawing/2014/main" id="{464BBD11-D85E-3E4C-A36F-C442C7754F66}"/>
              </a:ext>
            </a:extLst>
          </p:cNvPr>
          <p:cNvSpPr>
            <a:spLocks noGrp="1"/>
          </p:cNvSpPr>
          <p:nvPr>
            <p:ph type="body" sz="half" idx="11"/>
          </p:nvPr>
        </p:nvSpPr>
        <p:spPr/>
        <p:txBody>
          <a:bodyPr/>
          <a:lstStyle/>
          <a:p>
            <a:pPr marL="457200" indent="-457200">
              <a:buFont typeface="Arial" panose="020B0604020202020204" pitchFamily="34" charset="0"/>
              <a:buChar char="•"/>
            </a:pPr>
            <a:r>
              <a:rPr lang="en-FI" sz="3200" b="0" dirty="0"/>
              <a:t>Model answers for Assignment 1 already posted online</a:t>
            </a:r>
          </a:p>
          <a:p>
            <a:pPr marL="457200" indent="-457200">
              <a:buFont typeface="Arial" panose="020B0604020202020204" pitchFamily="34" charset="0"/>
              <a:buChar char="•"/>
            </a:pPr>
            <a:r>
              <a:rPr lang="en-FI" sz="3200" b="0" dirty="0"/>
              <a:t>Model answers for Assignment 2 will be posted tonight</a:t>
            </a:r>
          </a:p>
          <a:p>
            <a:pPr marL="457200" indent="-457200">
              <a:buFont typeface="Arial" panose="020B0604020202020204" pitchFamily="34" charset="0"/>
              <a:buChar char="•"/>
            </a:pPr>
            <a:r>
              <a:rPr lang="en-FI" sz="3200" b="0" dirty="0"/>
              <a:t>Assignment 4 will be posted tonight</a:t>
            </a:r>
          </a:p>
          <a:p>
            <a:pPr marL="457200" indent="-457200">
              <a:buFont typeface="Arial" panose="020B0604020202020204" pitchFamily="34" charset="0"/>
              <a:buChar char="•"/>
            </a:pPr>
            <a:endParaRPr lang="en-FI" sz="3200" b="0" dirty="0"/>
          </a:p>
          <a:p>
            <a:endParaRPr lang="en-FI" sz="3200" dirty="0"/>
          </a:p>
        </p:txBody>
      </p:sp>
    </p:spTree>
    <p:extLst>
      <p:ext uri="{BB962C8B-B14F-4D97-AF65-F5344CB8AC3E}">
        <p14:creationId xmlns:p14="http://schemas.microsoft.com/office/powerpoint/2010/main" val="366803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25B07-C169-CD45-A132-A0343EEC9B5B}"/>
              </a:ext>
            </a:extLst>
          </p:cNvPr>
          <p:cNvSpPr>
            <a:spLocks noGrp="1"/>
          </p:cNvSpPr>
          <p:nvPr>
            <p:ph type="body" sz="half" idx="10"/>
          </p:nvPr>
        </p:nvSpPr>
        <p:spPr/>
        <p:txBody>
          <a:bodyPr/>
          <a:lstStyle/>
          <a:p>
            <a:r>
              <a:rPr lang="en-US" dirty="0"/>
              <a:t>Translating Odds to Probability</a:t>
            </a:r>
          </a:p>
        </p:txBody>
      </p:sp>
      <p:sp>
        <p:nvSpPr>
          <p:cNvPr id="3" name="Text Placeholder 2">
            <a:extLst>
              <a:ext uri="{FF2B5EF4-FFF2-40B4-BE49-F238E27FC236}">
                <a16:creationId xmlns:a16="http://schemas.microsoft.com/office/drawing/2014/main" id="{48D84DDE-F60F-404B-AAF6-1434D2C827E6}"/>
              </a:ext>
            </a:extLst>
          </p:cNvPr>
          <p:cNvSpPr>
            <a:spLocks noGrp="1"/>
          </p:cNvSpPr>
          <p:nvPr>
            <p:ph type="body" sz="half" idx="11"/>
          </p:nvPr>
        </p:nvSpPr>
        <p:spPr/>
        <p:txBody>
          <a:bodyPr/>
          <a:lstStyle/>
          <a:p>
            <a:r>
              <a:rPr lang="en-US" sz="4000" b="0" dirty="0"/>
              <a:t> 	P / (1 – P) = 0.1042435</a:t>
            </a:r>
          </a:p>
          <a:p>
            <a:r>
              <a:rPr lang="en-US" sz="4000" b="0" dirty="0"/>
              <a:t>	P = 0.1042435 – (0.1042435 * P)</a:t>
            </a:r>
          </a:p>
          <a:p>
            <a:r>
              <a:rPr lang="en-US" sz="4000" b="0" dirty="0"/>
              <a:t>	 1.1042435 P = 0.1042435</a:t>
            </a:r>
          </a:p>
          <a:p>
            <a:r>
              <a:rPr lang="en-US" sz="4000" b="0" dirty="0"/>
              <a:t>	P = 0.1042435 / 1.1042435</a:t>
            </a:r>
          </a:p>
          <a:p>
            <a:r>
              <a:rPr lang="en-US" sz="4000" b="0" dirty="0"/>
              <a:t>	P = 0.094 = </a:t>
            </a:r>
            <a:r>
              <a:rPr lang="en-US" sz="4000" b="0" dirty="0" err="1"/>
              <a:t>Approx</a:t>
            </a:r>
            <a:r>
              <a:rPr lang="en-US" sz="4000" b="0" dirty="0"/>
              <a:t> 9.5%</a:t>
            </a:r>
          </a:p>
          <a:p>
            <a:endParaRPr lang="en-US" dirty="0"/>
          </a:p>
        </p:txBody>
      </p:sp>
    </p:spTree>
    <p:extLst>
      <p:ext uri="{BB962C8B-B14F-4D97-AF65-F5344CB8AC3E}">
        <p14:creationId xmlns:p14="http://schemas.microsoft.com/office/powerpoint/2010/main" val="281052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Intepreting the estimates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a:xfrm>
            <a:off x="584709" y="1900805"/>
            <a:ext cx="16985794" cy="6099862"/>
          </a:xfrm>
        </p:spPr>
        <p:txBody>
          <a:bodyPr/>
          <a:lstStyle/>
          <a:p>
            <a:r>
              <a:rPr lang="en-US" sz="2800" b="0" dirty="0"/>
              <a:t>An increase in an independent variable by one unit changes the log-odds of the outcome by b is the regression coefficient (the “estimate”).</a:t>
            </a:r>
          </a:p>
          <a:p>
            <a:endParaRPr lang="en-US" sz="2800" b="0" dirty="0"/>
          </a:p>
          <a:p>
            <a:r>
              <a:rPr lang="en-US" sz="2800" dirty="0" err="1"/>
              <a:t>Courseviews_before</a:t>
            </a:r>
            <a:r>
              <a:rPr lang="en-US" sz="2800" dirty="0"/>
              <a:t>:</a:t>
            </a:r>
            <a:endParaRPr lang="en-US" sz="2800" b="0" dirty="0"/>
          </a:p>
          <a:p>
            <a:r>
              <a:rPr lang="en-US" sz="2800" b="0" dirty="0"/>
              <a:t>For each additional page view in MyCourses before the course starts, the log-odds of completing the course increases by 0.05. </a:t>
            </a:r>
          </a:p>
          <a:p>
            <a:r>
              <a:rPr lang="en-US" sz="2800" b="0" dirty="0"/>
              <a:t>In real terms, change in odds = e </a:t>
            </a:r>
            <a:r>
              <a:rPr lang="en-US" sz="2800" b="0" baseline="30000" dirty="0"/>
              <a:t>0.05 </a:t>
            </a:r>
            <a:r>
              <a:rPr lang="en-US" sz="2800" b="0" dirty="0"/>
              <a:t>= 1.05</a:t>
            </a:r>
          </a:p>
          <a:p>
            <a:endParaRPr lang="en-US" sz="2800" b="0" baseline="30000" dirty="0"/>
          </a:p>
          <a:p>
            <a:r>
              <a:rPr lang="en-US" sz="2800" b="0" dirty="0"/>
              <a:t>Students with one extra lecture attended have 1.05 times the odds of finishing a course than those with one less.</a:t>
            </a:r>
          </a:p>
          <a:p>
            <a:endParaRPr lang="en-US" sz="2800" dirty="0"/>
          </a:p>
        </p:txBody>
      </p:sp>
      <p:sp>
        <p:nvSpPr>
          <p:cNvPr id="4" name="TextBox 3">
            <a:extLst>
              <a:ext uri="{FF2B5EF4-FFF2-40B4-BE49-F238E27FC236}">
                <a16:creationId xmlns:a16="http://schemas.microsoft.com/office/drawing/2014/main" id="{5E17E2F3-B1D7-E24D-AEF9-FDB87C6FC7E0}"/>
              </a:ext>
            </a:extLst>
          </p:cNvPr>
          <p:cNvSpPr txBox="1"/>
          <p:nvPr/>
        </p:nvSpPr>
        <p:spPr>
          <a:xfrm>
            <a:off x="7100624" y="7960828"/>
            <a:ext cx="10469879" cy="1938992"/>
          </a:xfrm>
          <a:prstGeom prst="rect">
            <a:avLst/>
          </a:prstGeom>
          <a:noFill/>
          <a:ln w="25400">
            <a:solidFill>
              <a:schemeClr val="accent1"/>
            </a:solidFill>
          </a:ln>
        </p:spPr>
        <p:txBody>
          <a:bodyPr wrap="square" rtlCol="0">
            <a:spAutoFit/>
          </a:bodyPr>
          <a:lstStyle/>
          <a:p>
            <a:r>
              <a:rPr lang="en-US" sz="2000" dirty="0">
                <a:latin typeface="Monaco" pitchFamily="2" charset="77"/>
              </a:rPr>
              <a:t>			Estimate Std. Error z value </a:t>
            </a:r>
            <a:r>
              <a:rPr lang="en-US" sz="2000" dirty="0" err="1">
                <a:latin typeface="Monaco" pitchFamily="2" charset="77"/>
              </a:rPr>
              <a:t>Pr</a:t>
            </a:r>
            <a:r>
              <a:rPr lang="en-US" sz="2000" dirty="0">
                <a:latin typeface="Monaco" pitchFamily="2" charset="77"/>
              </a:rPr>
              <a:t>(&gt;|z|)</a:t>
            </a:r>
          </a:p>
          <a:p>
            <a:r>
              <a:rPr lang="en-US" sz="2000" dirty="0">
                <a:latin typeface="Monaco" pitchFamily="2" charset="77"/>
              </a:rPr>
              <a:t>(Intercept)		-2.261026 0.601571 -3.759    0.000171 ***</a:t>
            </a:r>
          </a:p>
          <a:p>
            <a:r>
              <a:rPr lang="en-US" sz="2000" dirty="0" err="1">
                <a:solidFill>
                  <a:srgbClr val="C00000"/>
                </a:solidFill>
                <a:latin typeface="Monaco" pitchFamily="2" charset="77"/>
              </a:rPr>
              <a:t>courseviews_before</a:t>
            </a:r>
            <a:r>
              <a:rPr lang="en-US" sz="2000" dirty="0">
                <a:solidFill>
                  <a:srgbClr val="C00000"/>
                </a:solidFill>
                <a:latin typeface="Monaco" pitchFamily="2" charset="77"/>
              </a:rPr>
              <a:t>         0.050823 0.024225  2.098    0.035908 *</a:t>
            </a:r>
          </a:p>
          <a:p>
            <a:r>
              <a:rPr lang="en-US" sz="2000" dirty="0" err="1">
                <a:latin typeface="Monaco" pitchFamily="2" charset="77"/>
              </a:rPr>
              <a:t>courseviews_early</a:t>
            </a:r>
            <a:r>
              <a:rPr lang="en-US" sz="2000" dirty="0">
                <a:latin typeface="Monaco" pitchFamily="2" charset="77"/>
              </a:rPr>
              <a:t>     	 1.677243 0.586075  2.862.   0.004212 **</a:t>
            </a:r>
          </a:p>
          <a:p>
            <a:r>
              <a:rPr lang="en-US" sz="2000" dirty="0">
                <a:solidFill>
                  <a:srgbClr val="C00000"/>
                </a:solidFill>
                <a:latin typeface="Monaco" pitchFamily="2" charset="77"/>
              </a:rPr>
              <a:t>attendance 		 2.008767 0.746092  2.692    0.007094 **</a:t>
            </a:r>
          </a:p>
          <a:p>
            <a:r>
              <a:rPr lang="en-US" sz="2000" dirty="0">
                <a:latin typeface="Monaco" pitchFamily="2" charset="77"/>
              </a:rPr>
              <a:t>marketing         	-0.008964 0.024537 -0.365    0.714855</a:t>
            </a:r>
          </a:p>
        </p:txBody>
      </p:sp>
    </p:spTree>
    <p:extLst>
      <p:ext uri="{BB962C8B-B14F-4D97-AF65-F5344CB8AC3E}">
        <p14:creationId xmlns:p14="http://schemas.microsoft.com/office/powerpoint/2010/main" val="143671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Intepreting the estimates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a:xfrm>
            <a:off x="584709" y="1900805"/>
            <a:ext cx="16985794" cy="6099862"/>
          </a:xfrm>
        </p:spPr>
        <p:txBody>
          <a:bodyPr/>
          <a:lstStyle/>
          <a:p>
            <a:r>
              <a:rPr lang="en-US" sz="2800" b="0" dirty="0"/>
              <a:t>An increase in an independent variable by one unit changes the log-odds of the outcome by b is the regression coefficient (the “estimate”).</a:t>
            </a:r>
          </a:p>
          <a:p>
            <a:endParaRPr lang="en-US" sz="2800" b="0" dirty="0"/>
          </a:p>
          <a:p>
            <a:endParaRPr lang="en-US" sz="2800" dirty="0"/>
          </a:p>
          <a:p>
            <a:r>
              <a:rPr lang="en-US" sz="2800" dirty="0"/>
              <a:t>Attendance</a:t>
            </a:r>
            <a:r>
              <a:rPr lang="en-US" sz="2800" b="0" dirty="0"/>
              <a:t>:</a:t>
            </a:r>
          </a:p>
          <a:p>
            <a:r>
              <a:rPr lang="en-US" sz="2800" b="0" dirty="0"/>
              <a:t>By attending all the lectures, the log-odds of completing the course increase by 2. </a:t>
            </a:r>
          </a:p>
          <a:p>
            <a:r>
              <a:rPr lang="en-US" sz="2800" b="0" dirty="0"/>
              <a:t>In real terms, change in odds = e</a:t>
            </a:r>
            <a:r>
              <a:rPr lang="en-US" sz="2800" b="0" baseline="30000" dirty="0"/>
              <a:t>2</a:t>
            </a:r>
            <a:r>
              <a:rPr lang="en-US" sz="2800" b="0" dirty="0"/>
              <a:t> = 7,45</a:t>
            </a:r>
          </a:p>
          <a:p>
            <a:endParaRPr lang="en-US" sz="2800" b="0" dirty="0"/>
          </a:p>
          <a:p>
            <a:r>
              <a:rPr lang="en-US" sz="2800" b="0" dirty="0"/>
              <a:t>Students who have attended ALL the lectures have 7,45 times the odds of finishing a course compared to those who did not attend all the lectures.</a:t>
            </a:r>
          </a:p>
        </p:txBody>
      </p:sp>
      <p:sp>
        <p:nvSpPr>
          <p:cNvPr id="4" name="TextBox 3">
            <a:extLst>
              <a:ext uri="{FF2B5EF4-FFF2-40B4-BE49-F238E27FC236}">
                <a16:creationId xmlns:a16="http://schemas.microsoft.com/office/drawing/2014/main" id="{5E17E2F3-B1D7-E24D-AEF9-FDB87C6FC7E0}"/>
              </a:ext>
            </a:extLst>
          </p:cNvPr>
          <p:cNvSpPr txBox="1"/>
          <p:nvPr/>
        </p:nvSpPr>
        <p:spPr>
          <a:xfrm>
            <a:off x="7100624" y="7960828"/>
            <a:ext cx="10469879" cy="1938992"/>
          </a:xfrm>
          <a:prstGeom prst="rect">
            <a:avLst/>
          </a:prstGeom>
          <a:noFill/>
          <a:ln w="25400">
            <a:solidFill>
              <a:schemeClr val="accent1"/>
            </a:solidFill>
          </a:ln>
        </p:spPr>
        <p:txBody>
          <a:bodyPr wrap="square" rtlCol="0">
            <a:spAutoFit/>
          </a:bodyPr>
          <a:lstStyle/>
          <a:p>
            <a:r>
              <a:rPr lang="en-US" sz="2000" dirty="0">
                <a:latin typeface="Monaco" pitchFamily="2" charset="77"/>
              </a:rPr>
              <a:t>			Estimate Std. Error z value </a:t>
            </a:r>
            <a:r>
              <a:rPr lang="en-US" sz="2000" dirty="0" err="1">
                <a:latin typeface="Monaco" pitchFamily="2" charset="77"/>
              </a:rPr>
              <a:t>Pr</a:t>
            </a:r>
            <a:r>
              <a:rPr lang="en-US" sz="2000" dirty="0">
                <a:latin typeface="Monaco" pitchFamily="2" charset="77"/>
              </a:rPr>
              <a:t>(&gt;|z|)</a:t>
            </a:r>
          </a:p>
          <a:p>
            <a:r>
              <a:rPr lang="en-US" sz="2000" dirty="0">
                <a:latin typeface="Monaco" pitchFamily="2" charset="77"/>
              </a:rPr>
              <a:t>(Intercept)		-2.261026 0.601571 -3.759    0.000171 ***</a:t>
            </a:r>
          </a:p>
          <a:p>
            <a:r>
              <a:rPr lang="en-US" sz="2000" dirty="0" err="1">
                <a:solidFill>
                  <a:srgbClr val="C00000"/>
                </a:solidFill>
                <a:latin typeface="Monaco" pitchFamily="2" charset="77"/>
              </a:rPr>
              <a:t>courseviews_before</a:t>
            </a:r>
            <a:r>
              <a:rPr lang="en-US" sz="2000" dirty="0">
                <a:solidFill>
                  <a:srgbClr val="C00000"/>
                </a:solidFill>
                <a:latin typeface="Monaco" pitchFamily="2" charset="77"/>
              </a:rPr>
              <a:t>         0.050823 0.024225  2.098    0.035908 *</a:t>
            </a:r>
          </a:p>
          <a:p>
            <a:r>
              <a:rPr lang="en-US" sz="2000" dirty="0" err="1">
                <a:latin typeface="Monaco" pitchFamily="2" charset="77"/>
              </a:rPr>
              <a:t>courseviews_early</a:t>
            </a:r>
            <a:r>
              <a:rPr lang="en-US" sz="2000" dirty="0">
                <a:latin typeface="Monaco" pitchFamily="2" charset="77"/>
              </a:rPr>
              <a:t>     	 1.677243 0.586075  2.862.   0.004212 **</a:t>
            </a:r>
          </a:p>
          <a:p>
            <a:r>
              <a:rPr lang="en-US" sz="2000" dirty="0">
                <a:solidFill>
                  <a:srgbClr val="C00000"/>
                </a:solidFill>
                <a:latin typeface="Monaco" pitchFamily="2" charset="77"/>
              </a:rPr>
              <a:t>attendance 		 2.008767 0.746092  2.692    0.007094 **</a:t>
            </a:r>
          </a:p>
          <a:p>
            <a:r>
              <a:rPr lang="en-US" sz="2000" dirty="0">
                <a:latin typeface="Monaco" pitchFamily="2" charset="77"/>
              </a:rPr>
              <a:t>marketing         	-0.008964 0.024537 -0.365    0.714855</a:t>
            </a:r>
          </a:p>
        </p:txBody>
      </p:sp>
    </p:spTree>
    <p:extLst>
      <p:ext uri="{BB962C8B-B14F-4D97-AF65-F5344CB8AC3E}">
        <p14:creationId xmlns:p14="http://schemas.microsoft.com/office/powerpoint/2010/main" val="109137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Intepreting the estimates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800" b="0" dirty="0"/>
              <a:t>A student views various sections of the course’s MyCourses page 6 times before the course, as well as 2 times in the early stage of the course.</a:t>
            </a:r>
          </a:p>
          <a:p>
            <a:r>
              <a:rPr lang="en-US" sz="2800" b="0" dirty="0"/>
              <a:t>She attends all the lectures, and is a marketing student.</a:t>
            </a:r>
          </a:p>
          <a:p>
            <a:endParaRPr lang="en-US" sz="2800" dirty="0"/>
          </a:p>
          <a:p>
            <a:r>
              <a:rPr lang="en-US" sz="2800" dirty="0"/>
              <a:t>What is her probability of completing the course?</a:t>
            </a:r>
          </a:p>
          <a:p>
            <a:pPr marL="457200" indent="-457200">
              <a:buFont typeface="Arial" panose="020B0604020202020204" pitchFamily="34" charset="0"/>
              <a:buChar char="•"/>
            </a:pPr>
            <a:r>
              <a:rPr lang="en-US" sz="2800" b="0" dirty="0"/>
              <a:t>Log odds: -2,261026 + 6 x 0,050823 + 2 x 1,677243 + 1 x 2,008767 + 1x 0 = 3,407165</a:t>
            </a:r>
          </a:p>
          <a:p>
            <a:pPr marL="457200" indent="-457200">
              <a:buFont typeface="Arial" panose="020B0604020202020204" pitchFamily="34" charset="0"/>
              <a:buChar char="•"/>
            </a:pPr>
            <a:r>
              <a:rPr lang="en-US" sz="2800" b="0" dirty="0"/>
              <a:t>Odds ratio: exp(3,407165) ≈ 30,18</a:t>
            </a:r>
          </a:p>
          <a:p>
            <a:pPr marL="457200" indent="-457200">
              <a:buFont typeface="Arial" panose="020B0604020202020204" pitchFamily="34" charset="0"/>
              <a:buChar char="•"/>
            </a:pPr>
            <a:r>
              <a:rPr lang="en-US" sz="2800" b="0" dirty="0"/>
              <a:t>Probability of completing the course: exp(3,407165) / (1 + exp(3,407165)) ≈ 97%</a:t>
            </a:r>
          </a:p>
          <a:p>
            <a:endParaRPr lang="en-US" sz="2800" b="0" dirty="0"/>
          </a:p>
          <a:p>
            <a:endParaRPr lang="en-US" sz="2800" b="0" dirty="0"/>
          </a:p>
        </p:txBody>
      </p:sp>
      <p:sp>
        <p:nvSpPr>
          <p:cNvPr id="5" name="TextBox 4">
            <a:extLst>
              <a:ext uri="{FF2B5EF4-FFF2-40B4-BE49-F238E27FC236}">
                <a16:creationId xmlns:a16="http://schemas.microsoft.com/office/drawing/2014/main" id="{BCAB4069-E09B-D64B-80F1-472634901020}"/>
              </a:ext>
            </a:extLst>
          </p:cNvPr>
          <p:cNvSpPr txBox="1"/>
          <p:nvPr/>
        </p:nvSpPr>
        <p:spPr>
          <a:xfrm>
            <a:off x="7100624" y="7960828"/>
            <a:ext cx="10469879" cy="1938992"/>
          </a:xfrm>
          <a:prstGeom prst="rect">
            <a:avLst/>
          </a:prstGeom>
          <a:noFill/>
          <a:ln w="25400">
            <a:solidFill>
              <a:schemeClr val="accent1"/>
            </a:solidFill>
          </a:ln>
        </p:spPr>
        <p:txBody>
          <a:bodyPr wrap="square" rtlCol="0">
            <a:spAutoFit/>
          </a:bodyPr>
          <a:lstStyle/>
          <a:p>
            <a:r>
              <a:rPr lang="en-US" sz="2000" dirty="0">
                <a:solidFill>
                  <a:schemeClr val="accent1"/>
                </a:solidFill>
                <a:latin typeface="Monaco" pitchFamily="2" charset="77"/>
              </a:rPr>
              <a:t>			Estimate Std. Error z value </a:t>
            </a:r>
            <a:r>
              <a:rPr lang="en-US" sz="2000" dirty="0" err="1">
                <a:solidFill>
                  <a:schemeClr val="accent1"/>
                </a:solidFill>
                <a:latin typeface="Monaco" pitchFamily="2" charset="77"/>
              </a:rPr>
              <a:t>Pr</a:t>
            </a:r>
            <a:r>
              <a:rPr lang="en-US" sz="2000" dirty="0">
                <a:solidFill>
                  <a:schemeClr val="accent1"/>
                </a:solidFill>
                <a:latin typeface="Monaco" pitchFamily="2" charset="77"/>
              </a:rPr>
              <a:t>(&gt;|z|)</a:t>
            </a:r>
          </a:p>
          <a:p>
            <a:r>
              <a:rPr lang="en-US" sz="2000" dirty="0">
                <a:solidFill>
                  <a:schemeClr val="accent1"/>
                </a:solidFill>
                <a:latin typeface="Monaco" pitchFamily="2" charset="77"/>
              </a:rPr>
              <a:t>(Intercept)		-2.261026 0.601571 -3.759    0.000171 ***</a:t>
            </a:r>
          </a:p>
          <a:p>
            <a:r>
              <a:rPr lang="en-US" sz="2000" dirty="0" err="1">
                <a:solidFill>
                  <a:schemeClr val="accent1"/>
                </a:solidFill>
                <a:latin typeface="Monaco" pitchFamily="2" charset="77"/>
              </a:rPr>
              <a:t>courseviews_before</a:t>
            </a:r>
            <a:r>
              <a:rPr lang="en-US" sz="2000" dirty="0">
                <a:solidFill>
                  <a:schemeClr val="accent1"/>
                </a:solidFill>
                <a:latin typeface="Monaco" pitchFamily="2" charset="77"/>
              </a:rPr>
              <a:t>         0.050823 0.024225  2.098    0.035908 *</a:t>
            </a:r>
          </a:p>
          <a:p>
            <a:r>
              <a:rPr lang="en-US" sz="2000" dirty="0" err="1">
                <a:solidFill>
                  <a:schemeClr val="accent1"/>
                </a:solidFill>
                <a:latin typeface="Monaco" pitchFamily="2" charset="77"/>
              </a:rPr>
              <a:t>courseviews_early</a:t>
            </a:r>
            <a:r>
              <a:rPr lang="en-US" sz="2000" dirty="0">
                <a:solidFill>
                  <a:schemeClr val="accent1"/>
                </a:solidFill>
                <a:latin typeface="Monaco" pitchFamily="2" charset="77"/>
              </a:rPr>
              <a:t>     	 1.677243 0.586075  2.862.   0.004212 **</a:t>
            </a:r>
          </a:p>
          <a:p>
            <a:r>
              <a:rPr lang="en-US" sz="2000" dirty="0">
                <a:solidFill>
                  <a:schemeClr val="accent1"/>
                </a:solidFill>
                <a:latin typeface="Monaco" pitchFamily="2" charset="77"/>
              </a:rPr>
              <a:t>attendance 		 2.008767 0.746092  2.692    0.007094 **</a:t>
            </a:r>
          </a:p>
          <a:p>
            <a:r>
              <a:rPr lang="en-US" sz="2000" dirty="0">
                <a:solidFill>
                  <a:schemeClr val="accent1"/>
                </a:solidFill>
                <a:latin typeface="Monaco" pitchFamily="2" charset="77"/>
              </a:rPr>
              <a:t>marketing         	-0.008964 0.024537 -0.365    0.714855</a:t>
            </a:r>
          </a:p>
        </p:txBody>
      </p:sp>
    </p:spTree>
    <p:extLst>
      <p:ext uri="{BB962C8B-B14F-4D97-AF65-F5344CB8AC3E}">
        <p14:creationId xmlns:p14="http://schemas.microsoft.com/office/powerpoint/2010/main" val="3735833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Evaluating accuracy of predictions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800" b="0" dirty="0"/>
              <a:t>Out of 92 student in our FICTIONAL dataset, 55 did not pass the course (≈ 60%). </a:t>
            </a:r>
          </a:p>
          <a:p>
            <a:pPr marL="457200" indent="-457200">
              <a:buFont typeface="Arial" panose="020B0604020202020204" pitchFamily="34" charset="0"/>
              <a:buChar char="•"/>
            </a:pPr>
            <a:r>
              <a:rPr lang="en-US" sz="2800" b="0" dirty="0"/>
              <a:t>Based on this, we can predict that for every student, it is more likely that they will fail than they will pass.</a:t>
            </a:r>
          </a:p>
          <a:p>
            <a:r>
              <a:rPr lang="en-US" sz="2800" b="0" dirty="0"/>
              <a:t>We predict that every student in our dataset will fail the course. </a:t>
            </a:r>
            <a:r>
              <a:rPr lang="en-US" sz="2800" b="0" dirty="0">
                <a:solidFill>
                  <a:schemeClr val="bg1"/>
                </a:solidFill>
              </a:rPr>
              <a:t>our prediction accuracy would be 60djfiasjdfiaösj%:</a:t>
            </a:r>
          </a:p>
          <a:p>
            <a:endParaRPr lang="en-US" sz="2800" b="0" dirty="0"/>
          </a:p>
          <a:p>
            <a:endParaRPr lang="en-US" sz="2800" b="0" dirty="0"/>
          </a:p>
          <a:p>
            <a:r>
              <a:rPr lang="en-US" sz="2800" b="0" dirty="0">
                <a:latin typeface="Monaco" pitchFamily="2" charset="77"/>
              </a:rPr>
              <a:t>				</a:t>
            </a:r>
          </a:p>
          <a:p>
            <a:r>
              <a:rPr lang="en-US" sz="2000" b="0" dirty="0">
                <a:latin typeface="Monaco" pitchFamily="2" charset="77"/>
              </a:rPr>
              <a:t>Prediction: will not pass 		  92    </a:t>
            </a:r>
          </a:p>
          <a:p>
            <a:r>
              <a:rPr lang="en-US" sz="2000" b="0" dirty="0">
                <a:latin typeface="Monaco" pitchFamily="2" charset="77"/>
              </a:rPr>
              <a:t>Prediction: will pass 			   0</a:t>
            </a:r>
            <a:endParaRPr lang="en-US" sz="2000" b="0" dirty="0">
              <a:solidFill>
                <a:srgbClr val="00965E"/>
              </a:solidFill>
              <a:latin typeface="Monaco" pitchFamily="2" charset="77"/>
            </a:endParaRPr>
          </a:p>
          <a:p>
            <a:endParaRPr lang="en-US" sz="3200" b="0" dirty="0"/>
          </a:p>
          <a:p>
            <a:endParaRPr lang="en-US" sz="3200" b="0" dirty="0"/>
          </a:p>
          <a:p>
            <a:r>
              <a:rPr lang="en-US" sz="2000" b="0" dirty="0">
                <a:latin typeface="Monaco" pitchFamily="2" charset="77"/>
              </a:rPr>
              <a:t>				</a:t>
            </a:r>
          </a:p>
          <a:p>
            <a:r>
              <a:rPr lang="en-US" sz="2000" b="0" dirty="0">
                <a:latin typeface="Monaco" pitchFamily="2" charset="77"/>
              </a:rPr>
              <a:t>				</a:t>
            </a:r>
            <a:endParaRPr lang="en-US" sz="3200" b="0" dirty="0"/>
          </a:p>
        </p:txBody>
      </p:sp>
    </p:spTree>
    <p:extLst>
      <p:ext uri="{BB962C8B-B14F-4D97-AF65-F5344CB8AC3E}">
        <p14:creationId xmlns:p14="http://schemas.microsoft.com/office/powerpoint/2010/main" val="345804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Evaluating accuracy of predictions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800" b="0" dirty="0"/>
              <a:t>Out of 92 student in our dataset, 55 did not pass the course (≈ 60%). </a:t>
            </a:r>
          </a:p>
          <a:p>
            <a:pPr marL="457200" indent="-457200">
              <a:buFont typeface="Arial" panose="020B0604020202020204" pitchFamily="34" charset="0"/>
              <a:buChar char="•"/>
            </a:pPr>
            <a:r>
              <a:rPr lang="en-US" sz="2800" b="0" dirty="0"/>
              <a:t>Based on this, we can predict that for every student, it is more likely that they will fail than they will pass.</a:t>
            </a:r>
          </a:p>
          <a:p>
            <a:r>
              <a:rPr lang="en-US" sz="2800" b="0" dirty="0"/>
              <a:t>If we predict that every student in our dataset would fail the course. Compared to actual data, our prediction accuracy would be 60%:</a:t>
            </a:r>
          </a:p>
          <a:p>
            <a:endParaRPr lang="en-US" sz="2800" b="0" dirty="0"/>
          </a:p>
          <a:p>
            <a:endParaRPr lang="en-US" sz="2800" b="0" dirty="0"/>
          </a:p>
          <a:p>
            <a:r>
              <a:rPr lang="en-US" sz="3200" b="0" dirty="0">
                <a:latin typeface="Monaco" pitchFamily="2" charset="77"/>
              </a:rPr>
              <a:t>		</a:t>
            </a:r>
            <a:r>
              <a:rPr lang="en-US" sz="2000" b="0" dirty="0">
                <a:latin typeface="Monaco" pitchFamily="2" charset="77"/>
              </a:rPr>
              <a:t>		Did not pass Passed </a:t>
            </a:r>
          </a:p>
          <a:p>
            <a:r>
              <a:rPr lang="en-US" sz="2000" b="0" dirty="0">
                <a:latin typeface="Monaco" pitchFamily="2" charset="77"/>
              </a:rPr>
              <a:t>Prediction: will not pass 		  </a:t>
            </a:r>
            <a:r>
              <a:rPr lang="en-US" sz="2000" b="0" dirty="0">
                <a:solidFill>
                  <a:srgbClr val="00965E"/>
                </a:solidFill>
                <a:latin typeface="Monaco" pitchFamily="2" charset="77"/>
              </a:rPr>
              <a:t>55</a:t>
            </a:r>
            <a:r>
              <a:rPr lang="en-US" sz="2000" b="0" dirty="0">
                <a:latin typeface="Monaco" pitchFamily="2" charset="77"/>
              </a:rPr>
              <a:t>     37 </a:t>
            </a:r>
          </a:p>
          <a:p>
            <a:r>
              <a:rPr lang="en-US" sz="2000" b="0" dirty="0">
                <a:latin typeface="Monaco" pitchFamily="2" charset="77"/>
              </a:rPr>
              <a:t>Prediction: will pass 			   0	 </a:t>
            </a:r>
            <a:r>
              <a:rPr lang="en-US" sz="2000" b="0" dirty="0">
                <a:solidFill>
                  <a:srgbClr val="00965E"/>
                </a:solidFill>
                <a:latin typeface="Monaco" pitchFamily="2" charset="77"/>
              </a:rPr>
              <a:t>0</a:t>
            </a:r>
          </a:p>
          <a:p>
            <a:endParaRPr lang="en-US" sz="3200" b="0" dirty="0"/>
          </a:p>
          <a:p>
            <a:endParaRPr lang="en-US" sz="3200" b="0" dirty="0"/>
          </a:p>
          <a:p>
            <a:r>
              <a:rPr lang="en-US" sz="2000" b="0" dirty="0">
                <a:latin typeface="Monaco" pitchFamily="2" charset="77"/>
              </a:rPr>
              <a:t>				</a:t>
            </a:r>
          </a:p>
          <a:p>
            <a:r>
              <a:rPr lang="en-US" sz="2000" b="0" dirty="0">
                <a:latin typeface="Monaco" pitchFamily="2" charset="77"/>
              </a:rPr>
              <a:t>				</a:t>
            </a:r>
            <a:endParaRPr lang="en-US" sz="3200" b="0" dirty="0"/>
          </a:p>
        </p:txBody>
      </p:sp>
      <p:sp>
        <p:nvSpPr>
          <p:cNvPr id="6" name="TextBox 5">
            <a:extLst>
              <a:ext uri="{FF2B5EF4-FFF2-40B4-BE49-F238E27FC236}">
                <a16:creationId xmlns:a16="http://schemas.microsoft.com/office/drawing/2014/main" id="{357B68CC-08D8-5143-9963-0E6BD8AE35C8}"/>
              </a:ext>
            </a:extLst>
          </p:cNvPr>
          <p:cNvSpPr txBox="1"/>
          <p:nvPr/>
        </p:nvSpPr>
        <p:spPr>
          <a:xfrm>
            <a:off x="8041630" y="5766355"/>
            <a:ext cx="7346883" cy="491545"/>
          </a:xfrm>
          <a:prstGeom prst="rect">
            <a:avLst/>
          </a:prstGeom>
          <a:noFill/>
        </p:spPr>
        <p:txBody>
          <a:bodyPr wrap="none" rtlCol="0">
            <a:spAutoFit/>
          </a:bodyPr>
          <a:lstStyle/>
          <a:p>
            <a:r>
              <a:rPr lang="en-FI" dirty="0">
                <a:solidFill>
                  <a:srgbClr val="00965E"/>
                </a:solidFill>
              </a:rPr>
              <a:t>Correct predictions (55) </a:t>
            </a:r>
            <a:r>
              <a:rPr lang="en-FI" dirty="0"/>
              <a:t>/ total cases (92) = 60% </a:t>
            </a:r>
            <a:endParaRPr lang="en-FI" dirty="0">
              <a:solidFill>
                <a:srgbClr val="00965E"/>
              </a:solidFill>
            </a:endParaRPr>
          </a:p>
        </p:txBody>
      </p:sp>
      <p:cxnSp>
        <p:nvCxnSpPr>
          <p:cNvPr id="8" name="Straight Arrow Connector 7">
            <a:extLst>
              <a:ext uri="{FF2B5EF4-FFF2-40B4-BE49-F238E27FC236}">
                <a16:creationId xmlns:a16="http://schemas.microsoft.com/office/drawing/2014/main" id="{973EA4DA-1F53-CF4E-BC6C-9A10AEA60BB2}"/>
              </a:ext>
            </a:extLst>
          </p:cNvPr>
          <p:cNvCxnSpPr/>
          <p:nvPr/>
        </p:nvCxnSpPr>
        <p:spPr>
          <a:xfrm flipH="1">
            <a:off x="7467471" y="6257900"/>
            <a:ext cx="1594884" cy="831204"/>
          </a:xfrm>
          <a:prstGeom prst="straightConnector1">
            <a:avLst/>
          </a:prstGeom>
          <a:ln w="38100">
            <a:solidFill>
              <a:srgbClr val="00965E"/>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8C2587C-B6C7-C04D-8356-A5B473089C6A}"/>
              </a:ext>
            </a:extLst>
          </p:cNvPr>
          <p:cNvCxnSpPr>
            <a:cxnSpLocks/>
          </p:cNvCxnSpPr>
          <p:nvPr/>
        </p:nvCxnSpPr>
        <p:spPr>
          <a:xfrm flipH="1">
            <a:off x="8368640" y="6263265"/>
            <a:ext cx="949842" cy="1317384"/>
          </a:xfrm>
          <a:prstGeom prst="straightConnector1">
            <a:avLst/>
          </a:prstGeom>
          <a:ln w="38100">
            <a:solidFill>
              <a:srgbClr val="00965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90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Evaluating accuracy of predictions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800" b="0" dirty="0"/>
              <a:t>Our logarithmic model fares better:</a:t>
            </a:r>
            <a:r>
              <a:rPr lang="en-US" sz="2800" b="0" dirty="0">
                <a:latin typeface="Monaco" pitchFamily="2" charset="77"/>
              </a:rPr>
              <a:t>				</a:t>
            </a:r>
          </a:p>
          <a:p>
            <a:r>
              <a:rPr lang="en-US" sz="2000" b="0" dirty="0">
                <a:solidFill>
                  <a:srgbClr val="7030A0"/>
                </a:solidFill>
                <a:latin typeface="Monaco" pitchFamily="2" charset="77"/>
              </a:rPr>
              <a:t>&gt; </a:t>
            </a:r>
            <a:r>
              <a:rPr lang="en-US" sz="2000" b="0" dirty="0" err="1">
                <a:solidFill>
                  <a:srgbClr val="7030A0"/>
                </a:solidFill>
                <a:latin typeface="Monaco" pitchFamily="2" charset="77"/>
              </a:rPr>
              <a:t>confusion_matrix</a:t>
            </a:r>
            <a:r>
              <a:rPr lang="en-US" sz="2000" b="0" dirty="0">
                <a:solidFill>
                  <a:srgbClr val="7030A0"/>
                </a:solidFill>
                <a:latin typeface="Monaco" pitchFamily="2" charset="77"/>
              </a:rPr>
              <a:t> &lt;- table(</a:t>
            </a:r>
            <a:r>
              <a:rPr lang="en-US" sz="2000" b="0" dirty="0" err="1">
                <a:solidFill>
                  <a:srgbClr val="7030A0"/>
                </a:solidFill>
                <a:latin typeface="Monaco" pitchFamily="2" charset="77"/>
              </a:rPr>
              <a:t>fit$fitted.values</a:t>
            </a:r>
            <a:r>
              <a:rPr lang="en-US" sz="2000" b="0" dirty="0">
                <a:solidFill>
                  <a:srgbClr val="7030A0"/>
                </a:solidFill>
                <a:latin typeface="Monaco" pitchFamily="2" charset="77"/>
              </a:rPr>
              <a:t>&gt;.5, ma2018_data$pass)</a:t>
            </a:r>
          </a:p>
          <a:p>
            <a:r>
              <a:rPr lang="en-US" sz="2000" b="0" dirty="0">
                <a:solidFill>
                  <a:srgbClr val="7030A0"/>
                </a:solidFill>
                <a:latin typeface="Monaco" pitchFamily="2" charset="77"/>
              </a:rPr>
              <a:t>&gt; </a:t>
            </a:r>
            <a:r>
              <a:rPr lang="en-US" sz="2000" b="0" dirty="0" err="1">
                <a:solidFill>
                  <a:srgbClr val="7030A0"/>
                </a:solidFill>
                <a:latin typeface="Monaco" pitchFamily="2" charset="77"/>
              </a:rPr>
              <a:t>colnames</a:t>
            </a:r>
            <a:r>
              <a:rPr lang="en-US" sz="2000" b="0" dirty="0">
                <a:solidFill>
                  <a:srgbClr val="7030A0"/>
                </a:solidFill>
                <a:latin typeface="Monaco" pitchFamily="2" charset="77"/>
              </a:rPr>
              <a:t>(</a:t>
            </a:r>
            <a:r>
              <a:rPr lang="en-US" sz="2000" b="0" dirty="0" err="1">
                <a:solidFill>
                  <a:srgbClr val="7030A0"/>
                </a:solidFill>
                <a:latin typeface="Monaco" pitchFamily="2" charset="77"/>
              </a:rPr>
              <a:t>confusion_matrix</a:t>
            </a:r>
            <a:r>
              <a:rPr lang="en-US" sz="2000" b="0" dirty="0">
                <a:solidFill>
                  <a:srgbClr val="7030A0"/>
                </a:solidFill>
                <a:latin typeface="Monaco" pitchFamily="2" charset="77"/>
              </a:rPr>
              <a:t>) &lt;- c("Did not pass", "Passed")</a:t>
            </a:r>
          </a:p>
          <a:p>
            <a:r>
              <a:rPr lang="en-US" sz="2000" b="0" dirty="0">
                <a:solidFill>
                  <a:srgbClr val="7030A0"/>
                </a:solidFill>
                <a:latin typeface="Monaco" pitchFamily="2" charset="77"/>
              </a:rPr>
              <a:t>&gt; </a:t>
            </a:r>
            <a:r>
              <a:rPr lang="en-US" sz="2000" b="0" dirty="0" err="1">
                <a:solidFill>
                  <a:srgbClr val="7030A0"/>
                </a:solidFill>
                <a:latin typeface="Monaco" pitchFamily="2" charset="77"/>
              </a:rPr>
              <a:t>rownames</a:t>
            </a:r>
            <a:r>
              <a:rPr lang="en-US" sz="2000" b="0" dirty="0">
                <a:solidFill>
                  <a:srgbClr val="7030A0"/>
                </a:solidFill>
                <a:latin typeface="Monaco" pitchFamily="2" charset="77"/>
              </a:rPr>
              <a:t>(</a:t>
            </a:r>
            <a:r>
              <a:rPr lang="en-US" sz="2000" b="0" dirty="0" err="1">
                <a:solidFill>
                  <a:srgbClr val="7030A0"/>
                </a:solidFill>
                <a:latin typeface="Monaco" pitchFamily="2" charset="77"/>
              </a:rPr>
              <a:t>confusion_matrix</a:t>
            </a:r>
            <a:r>
              <a:rPr lang="en-US" sz="2000" b="0" dirty="0">
                <a:solidFill>
                  <a:srgbClr val="7030A0"/>
                </a:solidFill>
                <a:latin typeface="Monaco" pitchFamily="2" charset="77"/>
              </a:rPr>
              <a:t>) &lt;- c("</a:t>
            </a:r>
            <a:r>
              <a:rPr lang="en-US" sz="2000" b="0" dirty="0" err="1">
                <a:solidFill>
                  <a:srgbClr val="7030A0"/>
                </a:solidFill>
                <a:latin typeface="Monaco" pitchFamily="2" charset="77"/>
              </a:rPr>
              <a:t>Pred</a:t>
            </a:r>
            <a:r>
              <a:rPr lang="en-US" sz="2000" b="0" dirty="0">
                <a:solidFill>
                  <a:srgbClr val="7030A0"/>
                </a:solidFill>
                <a:latin typeface="Monaco" pitchFamily="2" charset="77"/>
              </a:rPr>
              <a:t>: won’t pass", "</a:t>
            </a:r>
            <a:r>
              <a:rPr lang="en-US" sz="2000" b="0" dirty="0" err="1">
                <a:solidFill>
                  <a:srgbClr val="7030A0"/>
                </a:solidFill>
                <a:latin typeface="Monaco" pitchFamily="2" charset="77"/>
              </a:rPr>
              <a:t>Pred</a:t>
            </a:r>
            <a:r>
              <a:rPr lang="en-US" sz="2000" b="0" dirty="0">
                <a:solidFill>
                  <a:srgbClr val="7030A0"/>
                </a:solidFill>
                <a:latin typeface="Monaco" pitchFamily="2" charset="77"/>
              </a:rPr>
              <a:t>: will pass") </a:t>
            </a:r>
          </a:p>
          <a:p>
            <a:r>
              <a:rPr lang="en-US" sz="2000" b="0" dirty="0">
                <a:solidFill>
                  <a:srgbClr val="7030A0"/>
                </a:solidFill>
                <a:latin typeface="Monaco" pitchFamily="2" charset="77"/>
              </a:rPr>
              <a:t>&gt; </a:t>
            </a:r>
            <a:r>
              <a:rPr lang="en-US" sz="2000" b="0" dirty="0" err="1">
                <a:solidFill>
                  <a:srgbClr val="7030A0"/>
                </a:solidFill>
                <a:latin typeface="Monaco" pitchFamily="2" charset="77"/>
              </a:rPr>
              <a:t>confusion_matrix</a:t>
            </a:r>
            <a:endParaRPr lang="en-US" sz="2000" b="0" dirty="0">
              <a:solidFill>
                <a:srgbClr val="7030A0"/>
              </a:solidFill>
              <a:latin typeface="Monaco" pitchFamily="2" charset="77"/>
            </a:endParaRPr>
          </a:p>
          <a:p>
            <a:endParaRPr lang="en-US" sz="2000" b="0" dirty="0">
              <a:latin typeface="Monaco" pitchFamily="2" charset="77"/>
            </a:endParaRPr>
          </a:p>
          <a:p>
            <a:r>
              <a:rPr lang="en-US" sz="2000" b="0" dirty="0">
                <a:latin typeface="Monaco" pitchFamily="2" charset="77"/>
              </a:rPr>
              <a:t>				Did not pass Passed </a:t>
            </a:r>
          </a:p>
          <a:p>
            <a:r>
              <a:rPr lang="en-US" sz="2000" b="0" dirty="0">
                <a:latin typeface="Monaco" pitchFamily="2" charset="77"/>
              </a:rPr>
              <a:t>Prediction: will not pass 		  </a:t>
            </a:r>
            <a:r>
              <a:rPr lang="en-US" sz="2000" b="0" dirty="0">
                <a:solidFill>
                  <a:srgbClr val="00965E"/>
                </a:solidFill>
                <a:latin typeface="Monaco" pitchFamily="2" charset="77"/>
              </a:rPr>
              <a:t>50</a:t>
            </a:r>
            <a:r>
              <a:rPr lang="en-US" sz="2000" b="0" dirty="0">
                <a:latin typeface="Monaco" pitchFamily="2" charset="77"/>
              </a:rPr>
              <a:t>     18 </a:t>
            </a:r>
          </a:p>
          <a:p>
            <a:r>
              <a:rPr lang="en-US" sz="2000" b="0" dirty="0">
                <a:latin typeface="Monaco" pitchFamily="2" charset="77"/>
              </a:rPr>
              <a:t>Prediction: will pass 			   5	 </a:t>
            </a:r>
            <a:r>
              <a:rPr lang="en-US" sz="2000" b="0" dirty="0">
                <a:solidFill>
                  <a:srgbClr val="00965E"/>
                </a:solidFill>
                <a:latin typeface="Monaco" pitchFamily="2" charset="77"/>
              </a:rPr>
              <a:t>19</a:t>
            </a:r>
          </a:p>
          <a:p>
            <a:r>
              <a:rPr lang="en-US" sz="2000" b="0" dirty="0">
                <a:latin typeface="Monaco" pitchFamily="2" charset="77"/>
              </a:rPr>
              <a:t>				</a:t>
            </a:r>
          </a:p>
          <a:p>
            <a:r>
              <a:rPr lang="en-US" sz="2000" b="0" dirty="0">
                <a:solidFill>
                  <a:srgbClr val="7030A0"/>
                </a:solidFill>
                <a:latin typeface="Monaco" pitchFamily="2" charset="77"/>
              </a:rPr>
              <a:t>&gt; accuracy&lt;-sum(</a:t>
            </a:r>
            <a:r>
              <a:rPr lang="en-US" sz="2000" b="0" dirty="0" err="1">
                <a:solidFill>
                  <a:srgbClr val="7030A0"/>
                </a:solidFill>
                <a:latin typeface="Monaco" pitchFamily="2" charset="77"/>
              </a:rPr>
              <a:t>diag</a:t>
            </a:r>
            <a:r>
              <a:rPr lang="en-US" sz="2000" b="0" dirty="0">
                <a:solidFill>
                  <a:srgbClr val="7030A0"/>
                </a:solidFill>
                <a:latin typeface="Monaco" pitchFamily="2" charset="77"/>
              </a:rPr>
              <a:t>(</a:t>
            </a:r>
            <a:r>
              <a:rPr lang="en-US" sz="2000" b="0" dirty="0" err="1">
                <a:solidFill>
                  <a:srgbClr val="7030A0"/>
                </a:solidFill>
                <a:latin typeface="Monaco" pitchFamily="2" charset="77"/>
              </a:rPr>
              <a:t>confusion_matrix</a:t>
            </a:r>
            <a:r>
              <a:rPr lang="en-US" sz="2000" b="0" dirty="0">
                <a:solidFill>
                  <a:srgbClr val="7030A0"/>
                </a:solidFill>
                <a:latin typeface="Monaco" pitchFamily="2" charset="77"/>
              </a:rPr>
              <a:t>))/sum(</a:t>
            </a:r>
            <a:r>
              <a:rPr lang="en-US" sz="2000" b="0" dirty="0" err="1">
                <a:solidFill>
                  <a:srgbClr val="7030A0"/>
                </a:solidFill>
                <a:latin typeface="Monaco" pitchFamily="2" charset="77"/>
              </a:rPr>
              <a:t>confusion_matrix</a:t>
            </a:r>
            <a:r>
              <a:rPr lang="en-US" sz="2000" b="0" dirty="0">
                <a:solidFill>
                  <a:srgbClr val="7030A0"/>
                </a:solidFill>
                <a:latin typeface="Monaco" pitchFamily="2" charset="77"/>
              </a:rPr>
              <a:t>) </a:t>
            </a:r>
          </a:p>
          <a:p>
            <a:r>
              <a:rPr lang="en-US" sz="2000" b="0" dirty="0">
                <a:solidFill>
                  <a:srgbClr val="7030A0"/>
                </a:solidFill>
                <a:latin typeface="Monaco" pitchFamily="2" charset="77"/>
              </a:rPr>
              <a:t>&gt; accuracy</a:t>
            </a:r>
          </a:p>
          <a:p>
            <a:r>
              <a:rPr lang="en-US" sz="2000" b="0" dirty="0">
                <a:latin typeface="Monaco" pitchFamily="2" charset="77"/>
              </a:rPr>
              <a:t>[1] 0.75</a:t>
            </a:r>
          </a:p>
          <a:p>
            <a:endParaRPr lang="en-US" sz="3200" b="0" dirty="0"/>
          </a:p>
        </p:txBody>
      </p:sp>
      <p:sp>
        <p:nvSpPr>
          <p:cNvPr id="7" name="TextBox 6">
            <a:extLst>
              <a:ext uri="{FF2B5EF4-FFF2-40B4-BE49-F238E27FC236}">
                <a16:creationId xmlns:a16="http://schemas.microsoft.com/office/drawing/2014/main" id="{8E2F2F1D-23B2-1247-AD0D-CCBB3D3B4AB7}"/>
              </a:ext>
            </a:extLst>
          </p:cNvPr>
          <p:cNvSpPr txBox="1"/>
          <p:nvPr/>
        </p:nvSpPr>
        <p:spPr>
          <a:xfrm>
            <a:off x="8208335" y="5144294"/>
            <a:ext cx="7909538" cy="491545"/>
          </a:xfrm>
          <a:prstGeom prst="rect">
            <a:avLst/>
          </a:prstGeom>
          <a:noFill/>
        </p:spPr>
        <p:txBody>
          <a:bodyPr wrap="none" rtlCol="0">
            <a:spAutoFit/>
          </a:bodyPr>
          <a:lstStyle/>
          <a:p>
            <a:r>
              <a:rPr lang="en-FI" dirty="0">
                <a:solidFill>
                  <a:srgbClr val="00965E"/>
                </a:solidFill>
              </a:rPr>
              <a:t>Correct predictions (50+19) </a:t>
            </a:r>
            <a:r>
              <a:rPr lang="en-FI" dirty="0"/>
              <a:t>/ total cases (92) = 75% </a:t>
            </a:r>
            <a:endParaRPr lang="en-FI" dirty="0">
              <a:solidFill>
                <a:srgbClr val="00965E"/>
              </a:solidFill>
            </a:endParaRPr>
          </a:p>
        </p:txBody>
      </p:sp>
      <p:cxnSp>
        <p:nvCxnSpPr>
          <p:cNvPr id="8" name="Straight Arrow Connector 7">
            <a:extLst>
              <a:ext uri="{FF2B5EF4-FFF2-40B4-BE49-F238E27FC236}">
                <a16:creationId xmlns:a16="http://schemas.microsoft.com/office/drawing/2014/main" id="{E4868D64-0546-E44E-8208-85E77CF526C7}"/>
              </a:ext>
            </a:extLst>
          </p:cNvPr>
          <p:cNvCxnSpPr/>
          <p:nvPr/>
        </p:nvCxnSpPr>
        <p:spPr>
          <a:xfrm flipH="1">
            <a:off x="7634176" y="5635839"/>
            <a:ext cx="1594884" cy="831204"/>
          </a:xfrm>
          <a:prstGeom prst="straightConnector1">
            <a:avLst/>
          </a:prstGeom>
          <a:ln w="38100">
            <a:solidFill>
              <a:srgbClr val="00965E"/>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48BF3EC-465E-0F49-9B4C-7EDD89FBC8DF}"/>
              </a:ext>
            </a:extLst>
          </p:cNvPr>
          <p:cNvCxnSpPr>
            <a:cxnSpLocks/>
          </p:cNvCxnSpPr>
          <p:nvPr/>
        </p:nvCxnSpPr>
        <p:spPr>
          <a:xfrm flipH="1">
            <a:off x="8535345" y="5641204"/>
            <a:ext cx="949842" cy="1317384"/>
          </a:xfrm>
          <a:prstGeom prst="straightConnector1">
            <a:avLst/>
          </a:prstGeom>
          <a:ln w="38100">
            <a:solidFill>
              <a:srgbClr val="00965E"/>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DCF6B25-AA8F-C749-9E37-32E044201F5F}"/>
              </a:ext>
            </a:extLst>
          </p:cNvPr>
          <p:cNvSpPr/>
          <p:nvPr/>
        </p:nvSpPr>
        <p:spPr>
          <a:xfrm>
            <a:off x="4882243" y="3429000"/>
            <a:ext cx="3069771"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CDB21C3B-8C93-B546-ABC2-80339EEAF5A9}"/>
              </a:ext>
            </a:extLst>
          </p:cNvPr>
          <p:cNvSpPr/>
          <p:nvPr/>
        </p:nvSpPr>
        <p:spPr>
          <a:xfrm>
            <a:off x="8083692" y="3415518"/>
            <a:ext cx="2578865" cy="408214"/>
          </a:xfrm>
          <a:prstGeom prst="rect">
            <a:avLst/>
          </a:prstGeom>
          <a:solidFill>
            <a:schemeClr val="accent1">
              <a:alpha val="0"/>
            </a:schemeClr>
          </a:solidFill>
          <a:ln w="317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Arc 11">
            <a:extLst>
              <a:ext uri="{FF2B5EF4-FFF2-40B4-BE49-F238E27FC236}">
                <a16:creationId xmlns:a16="http://schemas.microsoft.com/office/drawing/2014/main" id="{68783124-250E-984A-B7E6-1EC13C292AC4}"/>
              </a:ext>
            </a:extLst>
          </p:cNvPr>
          <p:cNvSpPr/>
          <p:nvPr/>
        </p:nvSpPr>
        <p:spPr>
          <a:xfrm rot="16200000">
            <a:off x="6843376" y="2401247"/>
            <a:ext cx="1599067" cy="1860980"/>
          </a:xfrm>
          <a:prstGeom prst="arc">
            <a:avLst/>
          </a:prstGeom>
          <a:ln w="254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5" name="TextBox 4">
            <a:extLst>
              <a:ext uri="{FF2B5EF4-FFF2-40B4-BE49-F238E27FC236}">
                <a16:creationId xmlns:a16="http://schemas.microsoft.com/office/drawing/2014/main" id="{CA0C8818-2E4A-DC4B-AE0A-9E56057ED217}"/>
              </a:ext>
            </a:extLst>
          </p:cNvPr>
          <p:cNvSpPr txBox="1"/>
          <p:nvPr/>
        </p:nvSpPr>
        <p:spPr>
          <a:xfrm>
            <a:off x="7642909" y="2319280"/>
            <a:ext cx="6686382" cy="369332"/>
          </a:xfrm>
          <a:prstGeom prst="rect">
            <a:avLst/>
          </a:prstGeom>
          <a:noFill/>
        </p:spPr>
        <p:txBody>
          <a:bodyPr wrap="none" rtlCol="0">
            <a:spAutoFit/>
          </a:bodyPr>
          <a:lstStyle/>
          <a:p>
            <a:r>
              <a:rPr lang="en-US" sz="1800" dirty="0"/>
              <a:t>V</a:t>
            </a:r>
            <a:r>
              <a:rPr lang="en-FI" sz="1800" dirty="0"/>
              <a:t>alues predicted by our model saved to object ‘fit’ (see slide 17)</a:t>
            </a:r>
          </a:p>
        </p:txBody>
      </p:sp>
      <p:cxnSp>
        <p:nvCxnSpPr>
          <p:cNvPr id="13" name="Straight Arrow Connector 12">
            <a:extLst>
              <a:ext uri="{FF2B5EF4-FFF2-40B4-BE49-F238E27FC236}">
                <a16:creationId xmlns:a16="http://schemas.microsoft.com/office/drawing/2014/main" id="{6D0AA46A-543E-CB4B-8763-338463A80824}"/>
              </a:ext>
            </a:extLst>
          </p:cNvPr>
          <p:cNvCxnSpPr/>
          <p:nvPr/>
        </p:nvCxnSpPr>
        <p:spPr>
          <a:xfrm flipH="1">
            <a:off x="10806119" y="3633107"/>
            <a:ext cx="1569256" cy="0"/>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F9E746-8A91-4440-A11E-8FDF2EA0E258}"/>
              </a:ext>
            </a:extLst>
          </p:cNvPr>
          <p:cNvSpPr txBox="1"/>
          <p:nvPr/>
        </p:nvSpPr>
        <p:spPr>
          <a:xfrm>
            <a:off x="12368008" y="3358729"/>
            <a:ext cx="5110968" cy="646331"/>
          </a:xfrm>
          <a:prstGeom prst="rect">
            <a:avLst/>
          </a:prstGeom>
          <a:noFill/>
        </p:spPr>
        <p:txBody>
          <a:bodyPr wrap="square" rtlCol="0">
            <a:spAutoFit/>
          </a:bodyPr>
          <a:lstStyle/>
          <a:p>
            <a:r>
              <a:rPr lang="en-US" sz="1800" dirty="0"/>
              <a:t>A</a:t>
            </a:r>
            <a:r>
              <a:rPr lang="en-FI" sz="1800" dirty="0"/>
              <a:t>ctual data (variable ‘pass’ in the ‘ma2018_data’ dataset</a:t>
            </a:r>
          </a:p>
        </p:txBody>
      </p:sp>
    </p:spTree>
    <p:extLst>
      <p:ext uri="{BB962C8B-B14F-4D97-AF65-F5344CB8AC3E}">
        <p14:creationId xmlns:p14="http://schemas.microsoft.com/office/powerpoint/2010/main" val="270630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Evaluating accuracy of predictions</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endParaRPr lang="en-US" sz="3200" b="0" dirty="0"/>
          </a:p>
          <a:p>
            <a:endParaRPr lang="en-US" sz="3200" b="0" dirty="0"/>
          </a:p>
          <a:p>
            <a:endParaRPr lang="en-US" sz="3200" b="0" dirty="0"/>
          </a:p>
          <a:p>
            <a:endParaRPr lang="en-US" sz="3200" b="0" dirty="0"/>
          </a:p>
          <a:p>
            <a:endParaRPr lang="en-US" sz="3200" b="0" dirty="0"/>
          </a:p>
          <a:p>
            <a:endParaRPr lang="en-US" sz="2800" dirty="0"/>
          </a:p>
          <a:p>
            <a:r>
              <a:rPr lang="en-US" sz="2800" dirty="0"/>
              <a:t>Model accuracy</a:t>
            </a:r>
            <a:r>
              <a:rPr lang="en-US" sz="2800" b="0" dirty="0"/>
              <a:t>: (% of correctly predicted cases): (50+19)/(50+19+5+18) = 0,75</a:t>
            </a:r>
          </a:p>
          <a:p>
            <a:r>
              <a:rPr lang="en-US" sz="2800" dirty="0"/>
              <a:t>Model precision</a:t>
            </a:r>
            <a:r>
              <a:rPr lang="en-US" sz="2800" b="0" dirty="0"/>
              <a:t>: (% of positive predictions that were correct): 19/(19+5) = 0,79 </a:t>
            </a:r>
          </a:p>
          <a:p>
            <a:r>
              <a:rPr lang="en-US" sz="2800" dirty="0"/>
              <a:t>Model recall</a:t>
            </a:r>
            <a:r>
              <a:rPr lang="en-US" sz="2800" b="0" dirty="0"/>
              <a:t>: (% of positive cases in data that were correctly predicted): 19/(19+18) = 0,51</a:t>
            </a:r>
          </a:p>
        </p:txBody>
      </p:sp>
      <p:graphicFrame>
        <p:nvGraphicFramePr>
          <p:cNvPr id="6" name="Table 5">
            <a:extLst>
              <a:ext uri="{FF2B5EF4-FFF2-40B4-BE49-F238E27FC236}">
                <a16:creationId xmlns:a16="http://schemas.microsoft.com/office/drawing/2014/main" id="{E1DB26FA-CC36-D24A-B87B-D0E09559C066}"/>
              </a:ext>
            </a:extLst>
          </p:cNvPr>
          <p:cNvGraphicFramePr>
            <a:graphicFrameLocks noGrp="1"/>
          </p:cNvGraphicFramePr>
          <p:nvPr/>
        </p:nvGraphicFramePr>
        <p:xfrm>
          <a:off x="4077917" y="2815205"/>
          <a:ext cx="8853035" cy="2742264"/>
        </p:xfrm>
        <a:graphic>
          <a:graphicData uri="http://schemas.openxmlformats.org/drawingml/2006/table">
            <a:tbl>
              <a:tblPr>
                <a:tableStyleId>{69012ECD-51FC-41F1-AA8D-1B2483CD663E}</a:tableStyleId>
              </a:tblPr>
              <a:tblGrid>
                <a:gridCol w="862279">
                  <a:extLst>
                    <a:ext uri="{9D8B030D-6E8A-4147-A177-3AD203B41FA5}">
                      <a16:colId xmlns:a16="http://schemas.microsoft.com/office/drawing/2014/main" val="2065094113"/>
                    </a:ext>
                  </a:extLst>
                </a:gridCol>
                <a:gridCol w="3700613">
                  <a:extLst>
                    <a:ext uri="{9D8B030D-6E8A-4147-A177-3AD203B41FA5}">
                      <a16:colId xmlns:a16="http://schemas.microsoft.com/office/drawing/2014/main" val="764543607"/>
                    </a:ext>
                  </a:extLst>
                </a:gridCol>
                <a:gridCol w="2191626">
                  <a:extLst>
                    <a:ext uri="{9D8B030D-6E8A-4147-A177-3AD203B41FA5}">
                      <a16:colId xmlns:a16="http://schemas.microsoft.com/office/drawing/2014/main" val="3328016600"/>
                    </a:ext>
                  </a:extLst>
                </a:gridCol>
                <a:gridCol w="2098517">
                  <a:extLst>
                    <a:ext uri="{9D8B030D-6E8A-4147-A177-3AD203B41FA5}">
                      <a16:colId xmlns:a16="http://schemas.microsoft.com/office/drawing/2014/main" val="4132210752"/>
                    </a:ext>
                  </a:extLst>
                </a:gridCol>
              </a:tblGrid>
              <a:tr h="346668">
                <a:tc rowSpan="2" gridSpan="2">
                  <a:txBody>
                    <a:bodyPr/>
                    <a:lstStyle/>
                    <a:p>
                      <a:pPr algn="l" fontAlgn="b"/>
                      <a:endParaRPr lang="en-FI"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pPr algn="l" fontAlgn="b"/>
                      <a:endParaRPr lang="en-FI" sz="24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2400" u="none" strike="noStrike" dirty="0">
                          <a:solidFill>
                            <a:srgbClr val="7030A0"/>
                          </a:solidFill>
                          <a:effectLst/>
                        </a:rPr>
                        <a:t>Actual data</a:t>
                      </a:r>
                      <a:endParaRPr lang="en-US" sz="2400" b="0" i="0" u="none" strike="noStrike" dirty="0">
                        <a:solidFill>
                          <a:srgbClr val="7030A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FI"/>
                    </a:p>
                  </a:txBody>
                  <a:tcPr/>
                </a:tc>
                <a:extLst>
                  <a:ext uri="{0D108BD9-81ED-4DB2-BD59-A6C34878D82A}">
                    <a16:rowId xmlns:a16="http://schemas.microsoft.com/office/drawing/2014/main" val="2655947069"/>
                  </a:ext>
                </a:extLst>
              </a:tr>
              <a:tr h="371140">
                <a:tc gridSpan="2" vMerge="1">
                  <a:txBody>
                    <a:bodyPr/>
                    <a:lstStyle/>
                    <a:p>
                      <a:pPr algn="l" fontAlgn="b"/>
                      <a:endParaRPr lang="en-US" sz="2400" b="1" i="0" u="none" strike="noStrike" dirty="0">
                        <a:solidFill>
                          <a:srgbClr val="002060"/>
                        </a:solidFill>
                        <a:effectLst/>
                        <a:latin typeface="Calibri" panose="020F0502020204030204" pitchFamily="34" charset="0"/>
                      </a:endParaRPr>
                    </a:p>
                  </a:txBody>
                  <a:tcPr marL="9525" marR="9525" marT="9525" marB="0" anchor="b"/>
                </a:tc>
                <a:tc hMerge="1" vMerge="1">
                  <a:txBody>
                    <a:bodyPr/>
                    <a:lstStyle/>
                    <a:p>
                      <a:pPr algn="l" fontAlgn="b"/>
                      <a:endParaRPr lang="en-US" sz="2400" b="1" i="0" u="none" strike="noStrike" dirty="0">
                        <a:solidFill>
                          <a:srgbClr val="00206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7030A0"/>
                          </a:solidFill>
                          <a:effectLst/>
                        </a:rPr>
                        <a:t>Did not pass</a:t>
                      </a:r>
                      <a:endParaRPr lang="en-US" sz="2400" b="1" i="0" u="none" strike="noStrike" dirty="0">
                        <a:solidFill>
                          <a:srgbClr val="7030A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1" u="none" strike="noStrike" dirty="0">
                          <a:solidFill>
                            <a:srgbClr val="7030A0"/>
                          </a:solidFill>
                          <a:effectLst/>
                        </a:rPr>
                        <a:t>Passed</a:t>
                      </a:r>
                      <a:endParaRPr lang="en-US" sz="2400" b="1" i="0" u="none" strike="noStrike" dirty="0">
                        <a:solidFill>
                          <a:srgbClr val="7030A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8388062"/>
                  </a:ext>
                </a:extLst>
              </a:tr>
              <a:tr h="995847">
                <a:tc rowSpan="2">
                  <a:txBody>
                    <a:bodyPr/>
                    <a:lstStyle/>
                    <a:p>
                      <a:pPr marL="0" marR="0" lvl="0" indent="0" algn="ctr" defTabSz="1234489" rtl="0" eaLnBrk="1" fontAlgn="b" latinLnBrk="0" hangingPunct="1">
                        <a:lnSpc>
                          <a:spcPct val="100000"/>
                        </a:lnSpc>
                        <a:spcBef>
                          <a:spcPts val="0"/>
                        </a:spcBef>
                        <a:spcAft>
                          <a:spcPts val="0"/>
                        </a:spcAft>
                        <a:buClrTx/>
                        <a:buSzTx/>
                        <a:buFontTx/>
                        <a:buNone/>
                        <a:tabLst/>
                        <a:defRPr/>
                      </a:pPr>
                      <a:r>
                        <a:rPr lang="en-US" sz="2400" b="0" u="none" strike="noStrike" dirty="0">
                          <a:solidFill>
                            <a:srgbClr val="002060"/>
                          </a:solidFill>
                          <a:effectLst/>
                        </a:rPr>
                        <a:t>Model's prediction</a:t>
                      </a:r>
                      <a:endParaRPr lang="en-US" sz="2400" b="0" i="0" u="none" strike="noStrike" dirty="0">
                        <a:solidFill>
                          <a:srgbClr val="002060"/>
                        </a:solidFill>
                        <a:effectLst/>
                        <a:latin typeface="Calibri" panose="020F0502020204030204" pitchFamily="34" charset="0"/>
                      </a:endParaRPr>
                    </a:p>
                  </a:txBody>
                  <a:tcPr marL="9525" marR="9525" marT="9525" marB="0"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400" b="1" u="none" strike="noStrike" dirty="0">
                          <a:solidFill>
                            <a:srgbClr val="002060"/>
                          </a:solidFill>
                          <a:effectLst/>
                        </a:rPr>
                        <a:t> Prediction: will not pass</a:t>
                      </a:r>
                      <a:endParaRPr lang="en-US" sz="2400" b="1" i="0" u="none" strike="noStrike" dirty="0">
                        <a:solidFill>
                          <a:srgbClr val="00206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FI" sz="2400" u="none" strike="noStrike" dirty="0">
                          <a:solidFill>
                            <a:srgbClr val="00965E"/>
                          </a:solidFill>
                          <a:effectLst/>
                        </a:rPr>
                        <a:t>True negative: 50</a:t>
                      </a:r>
                      <a:endParaRPr lang="en-FI" sz="2400" b="0" i="0" u="none" strike="noStrike" dirty="0">
                        <a:solidFill>
                          <a:srgbClr val="00965E"/>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FI" sz="2400" u="none" strike="noStrike" dirty="0">
                          <a:solidFill>
                            <a:srgbClr val="C00000"/>
                          </a:solidFill>
                          <a:effectLst/>
                        </a:rPr>
                        <a:t>False negative: 18</a:t>
                      </a:r>
                      <a:endParaRPr lang="en-FI" sz="2400" b="0" i="0" u="none" strike="noStrike" dirty="0">
                        <a:solidFill>
                          <a:srgbClr val="C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2870781"/>
                  </a:ext>
                </a:extLst>
              </a:tr>
              <a:tr h="995847">
                <a:tc vMerge="1">
                  <a:txBody>
                    <a:bodyPr/>
                    <a:lstStyle/>
                    <a:p>
                      <a:pPr algn="l" fontAlgn="b"/>
                      <a:endParaRPr lang="en-US" sz="24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solidFill>
                            <a:srgbClr val="002060"/>
                          </a:solidFill>
                          <a:effectLst/>
                        </a:rPr>
                        <a:t> Prediction: will pass</a:t>
                      </a:r>
                      <a:endParaRPr lang="en-US" sz="2400" b="1" i="0" u="none" strike="noStrike" dirty="0">
                        <a:solidFill>
                          <a:srgbClr val="00206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FI" sz="2400" u="none" strike="noStrike" dirty="0">
                          <a:solidFill>
                            <a:srgbClr val="C00000"/>
                          </a:solidFill>
                          <a:effectLst/>
                        </a:rPr>
                        <a:t>False positive: 5</a:t>
                      </a:r>
                      <a:endParaRPr lang="en-FI" sz="2400" b="0" i="0" u="none" strike="noStrike" dirty="0">
                        <a:solidFill>
                          <a:srgbClr val="C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FI" sz="2400" u="none" strike="noStrike" dirty="0">
                          <a:solidFill>
                            <a:srgbClr val="00965E"/>
                          </a:solidFill>
                          <a:effectLst/>
                        </a:rPr>
                        <a:t>True positive: 19</a:t>
                      </a:r>
                      <a:endParaRPr lang="en-FI" sz="2400" b="0" i="0" u="none" strike="noStrike" dirty="0">
                        <a:solidFill>
                          <a:srgbClr val="00965E"/>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5712138"/>
                  </a:ext>
                </a:extLst>
              </a:tr>
            </a:tbl>
          </a:graphicData>
        </a:graphic>
      </p:graphicFrame>
    </p:spTree>
    <p:extLst>
      <p:ext uri="{BB962C8B-B14F-4D97-AF65-F5344CB8AC3E}">
        <p14:creationId xmlns:p14="http://schemas.microsoft.com/office/powerpoint/2010/main" val="410295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78AFB-A80C-3945-A6BC-E12D8C67D9FF}"/>
              </a:ext>
            </a:extLst>
          </p:cNvPr>
          <p:cNvSpPr>
            <a:spLocks noGrp="1"/>
          </p:cNvSpPr>
          <p:nvPr>
            <p:ph type="body" sz="half" idx="10"/>
          </p:nvPr>
        </p:nvSpPr>
        <p:spPr/>
        <p:txBody>
          <a:bodyPr/>
          <a:lstStyle/>
          <a:p>
            <a:r>
              <a:rPr lang="en-US" dirty="0"/>
              <a:t>Quick Refresher about Errors</a:t>
            </a:r>
          </a:p>
        </p:txBody>
      </p:sp>
      <p:pic>
        <p:nvPicPr>
          <p:cNvPr id="1028" name="Picture 4" descr="Is there a way to remember the definitions of Type I and Type II Errors? -  Cross Validated">
            <a:extLst>
              <a:ext uri="{FF2B5EF4-FFF2-40B4-BE49-F238E27FC236}">
                <a16:creationId xmlns:a16="http://schemas.microsoft.com/office/drawing/2014/main" id="{E3260FBB-9974-A741-A08F-5279487F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824" y="1694622"/>
            <a:ext cx="9594298" cy="718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4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Validating our model</a:t>
            </a:r>
          </a:p>
        </p:txBody>
      </p:sp>
      <p:graphicFrame>
        <p:nvGraphicFramePr>
          <p:cNvPr id="4" name="Diagram 3">
            <a:extLst>
              <a:ext uri="{FF2B5EF4-FFF2-40B4-BE49-F238E27FC236}">
                <a16:creationId xmlns:a16="http://schemas.microsoft.com/office/drawing/2014/main" id="{E1132F36-7E64-C043-808F-63C15A8EA727}"/>
              </a:ext>
            </a:extLst>
          </p:cNvPr>
          <p:cNvGraphicFramePr/>
          <p:nvPr/>
        </p:nvGraphicFramePr>
        <p:xfrm>
          <a:off x="3048000" y="1080294"/>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070F4A70-65F9-D34C-867D-748D49CB42A0}"/>
              </a:ext>
            </a:extLst>
          </p:cNvPr>
          <p:cNvSpPr/>
          <p:nvPr/>
        </p:nvSpPr>
        <p:spPr>
          <a:xfrm rot="19356522">
            <a:off x="8183880" y="3948412"/>
            <a:ext cx="13716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ight Arrow 6">
            <a:extLst>
              <a:ext uri="{FF2B5EF4-FFF2-40B4-BE49-F238E27FC236}">
                <a16:creationId xmlns:a16="http://schemas.microsoft.com/office/drawing/2014/main" id="{413D8E31-A754-774E-A640-8F8438D728B8}"/>
              </a:ext>
            </a:extLst>
          </p:cNvPr>
          <p:cNvSpPr/>
          <p:nvPr/>
        </p:nvSpPr>
        <p:spPr>
          <a:xfrm rot="2319768">
            <a:off x="8159236" y="6283551"/>
            <a:ext cx="13716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ight Arrow 7">
            <a:extLst>
              <a:ext uri="{FF2B5EF4-FFF2-40B4-BE49-F238E27FC236}">
                <a16:creationId xmlns:a16="http://schemas.microsoft.com/office/drawing/2014/main" id="{7EAF5172-D9D0-3E43-80B3-C73A5FB61DCF}"/>
              </a:ext>
            </a:extLst>
          </p:cNvPr>
          <p:cNvSpPr/>
          <p:nvPr/>
        </p:nvSpPr>
        <p:spPr>
          <a:xfrm rot="5400000">
            <a:off x="11760141" y="5587867"/>
            <a:ext cx="1371600" cy="86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TextBox 8">
            <a:extLst>
              <a:ext uri="{FF2B5EF4-FFF2-40B4-BE49-F238E27FC236}">
                <a16:creationId xmlns:a16="http://schemas.microsoft.com/office/drawing/2014/main" id="{E0A10A92-48C9-824B-9C24-343DD11E9DB7}"/>
              </a:ext>
            </a:extLst>
          </p:cNvPr>
          <p:cNvSpPr txBox="1"/>
          <p:nvPr/>
        </p:nvSpPr>
        <p:spPr>
          <a:xfrm>
            <a:off x="3794760" y="4136979"/>
            <a:ext cx="2494594" cy="491545"/>
          </a:xfrm>
          <a:prstGeom prst="rect">
            <a:avLst/>
          </a:prstGeom>
          <a:noFill/>
        </p:spPr>
        <p:txBody>
          <a:bodyPr wrap="none" rtlCol="0">
            <a:spAutoFit/>
          </a:bodyPr>
          <a:lstStyle/>
          <a:p>
            <a:r>
              <a:rPr lang="en-FI" dirty="0"/>
              <a:t>1. </a:t>
            </a:r>
            <a:r>
              <a:rPr lang="en-US" dirty="0"/>
              <a:t>S</a:t>
            </a:r>
            <a:r>
              <a:rPr lang="en-FI" dirty="0"/>
              <a:t>plit the data</a:t>
            </a:r>
          </a:p>
        </p:txBody>
      </p:sp>
      <p:sp>
        <p:nvSpPr>
          <p:cNvPr id="10" name="TextBox 9">
            <a:extLst>
              <a:ext uri="{FF2B5EF4-FFF2-40B4-BE49-F238E27FC236}">
                <a16:creationId xmlns:a16="http://schemas.microsoft.com/office/drawing/2014/main" id="{2297BA02-D485-4C40-985D-852A01068DB2}"/>
              </a:ext>
            </a:extLst>
          </p:cNvPr>
          <p:cNvSpPr txBox="1"/>
          <p:nvPr/>
        </p:nvSpPr>
        <p:spPr>
          <a:xfrm>
            <a:off x="9185625" y="2142452"/>
            <a:ext cx="6520631" cy="491545"/>
          </a:xfrm>
          <a:prstGeom prst="rect">
            <a:avLst/>
          </a:prstGeom>
          <a:noFill/>
        </p:spPr>
        <p:txBody>
          <a:bodyPr wrap="none" rtlCol="0">
            <a:spAutoFit/>
          </a:bodyPr>
          <a:lstStyle/>
          <a:p>
            <a:r>
              <a:rPr lang="en-US" dirty="0"/>
              <a:t>2. Analyze training data to “train” the model</a:t>
            </a:r>
          </a:p>
        </p:txBody>
      </p:sp>
      <p:sp>
        <p:nvSpPr>
          <p:cNvPr id="11" name="TextBox 10">
            <a:extLst>
              <a:ext uri="{FF2B5EF4-FFF2-40B4-BE49-F238E27FC236}">
                <a16:creationId xmlns:a16="http://schemas.microsoft.com/office/drawing/2014/main" id="{172F4333-C8F3-3B4D-9AE7-BB1CD6C2431C}"/>
              </a:ext>
            </a:extLst>
          </p:cNvPr>
          <p:cNvSpPr txBox="1"/>
          <p:nvPr/>
        </p:nvSpPr>
        <p:spPr>
          <a:xfrm>
            <a:off x="7700410" y="9374159"/>
            <a:ext cx="9491060" cy="491545"/>
          </a:xfrm>
          <a:prstGeom prst="rect">
            <a:avLst/>
          </a:prstGeom>
          <a:noFill/>
        </p:spPr>
        <p:txBody>
          <a:bodyPr wrap="none" rtlCol="0">
            <a:spAutoFit/>
          </a:bodyPr>
          <a:lstStyle/>
          <a:p>
            <a:r>
              <a:rPr lang="en-US" dirty="0"/>
              <a:t>3. Validate the model by seeing how well it predicts testing data</a:t>
            </a:r>
          </a:p>
        </p:txBody>
      </p:sp>
    </p:spTree>
    <p:extLst>
      <p:ext uri="{BB962C8B-B14F-4D97-AF65-F5344CB8AC3E}">
        <p14:creationId xmlns:p14="http://schemas.microsoft.com/office/powerpoint/2010/main" val="28048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Today’s Agenda</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Churn modelling</a:t>
            </a:r>
          </a:p>
          <a:p>
            <a:r>
              <a:rPr lang="en-US" sz="3200" b="0" dirty="0"/>
              <a:t>Understand the basic principles of logistic regression</a:t>
            </a:r>
          </a:p>
          <a:p>
            <a:r>
              <a:rPr lang="en-US" sz="3200" b="0" dirty="0"/>
              <a:t>Know how to build, and interpret churn models </a:t>
            </a:r>
          </a:p>
        </p:txBody>
      </p:sp>
      <p:sp>
        <p:nvSpPr>
          <p:cNvPr id="2" name="Text Placeholder 1">
            <a:extLst>
              <a:ext uri="{FF2B5EF4-FFF2-40B4-BE49-F238E27FC236}">
                <a16:creationId xmlns:a16="http://schemas.microsoft.com/office/drawing/2014/main" id="{F17324BC-81E2-EC47-8E2E-35D0340ACF6D}"/>
              </a:ext>
            </a:extLst>
          </p:cNvPr>
          <p:cNvSpPr>
            <a:spLocks noGrp="1"/>
          </p:cNvSpPr>
          <p:nvPr>
            <p:ph type="body" sz="half" idx="12"/>
          </p:nvPr>
        </p:nvSpPr>
        <p:spPr/>
        <p:txBody>
          <a:bodyPr/>
          <a:lstStyle/>
          <a:p>
            <a:pPr marL="0" indent="0">
              <a:buNone/>
            </a:pPr>
            <a:r>
              <a:rPr lang="en-FI" sz="3200" dirty="0"/>
              <a:t>Customer lifetime value</a:t>
            </a:r>
            <a:endParaRPr lang="en-FI" sz="3200" b="0" dirty="0"/>
          </a:p>
          <a:p>
            <a:r>
              <a:rPr lang="en-FI" sz="3200" b="0" dirty="0"/>
              <a:t>Understand the basic principels of CLV across contexts</a:t>
            </a:r>
          </a:p>
          <a:p>
            <a:r>
              <a:rPr lang="en-FI" sz="3200" b="0" dirty="0"/>
              <a:t>Know how to build basic CLV models for subscription-based businesses</a:t>
            </a:r>
          </a:p>
          <a:p>
            <a:pPr marL="0" indent="0">
              <a:buNone/>
            </a:pPr>
            <a:endParaRPr lang="en-FI" sz="3200" dirty="0"/>
          </a:p>
        </p:txBody>
      </p:sp>
    </p:spTree>
    <p:extLst>
      <p:ext uri="{BB962C8B-B14F-4D97-AF65-F5344CB8AC3E}">
        <p14:creationId xmlns:p14="http://schemas.microsoft.com/office/powerpoint/2010/main" val="35529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FI" dirty="0">
                <a:solidFill>
                  <a:schemeClr val="tx2"/>
                </a:solidFill>
              </a:rPr>
              <a:t>Applications of logistic regression</a:t>
            </a: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pPr marL="457200" indent="-457200">
              <a:buFont typeface="Arial" panose="020B0604020202020204" pitchFamily="34" charset="0"/>
              <a:buChar char="•"/>
            </a:pPr>
            <a:r>
              <a:rPr lang="en-US" sz="2800" b="0" dirty="0"/>
              <a:t>Churn modelling </a:t>
            </a:r>
          </a:p>
          <a:p>
            <a:pPr marL="457200" indent="-457200">
              <a:buFont typeface="Arial" panose="020B0604020202020204" pitchFamily="34" charset="0"/>
              <a:buChar char="•"/>
            </a:pPr>
            <a:r>
              <a:rPr lang="en-US" sz="2800" b="0" dirty="0"/>
              <a:t>Modeling conversions</a:t>
            </a:r>
          </a:p>
          <a:p>
            <a:pPr marL="457200" indent="-457200">
              <a:buFont typeface="Arial" panose="020B0604020202020204" pitchFamily="34" charset="0"/>
              <a:buChar char="•"/>
            </a:pPr>
            <a:r>
              <a:rPr lang="en-US" sz="2800" b="0" dirty="0"/>
              <a:t>Predicting customer behavior</a:t>
            </a:r>
          </a:p>
          <a:p>
            <a:endParaRPr lang="en-US" sz="2800" dirty="0"/>
          </a:p>
          <a:p>
            <a:r>
              <a:rPr lang="en-US" sz="2800" dirty="0"/>
              <a:t>Diagnostic analytics:</a:t>
            </a:r>
          </a:p>
          <a:p>
            <a:r>
              <a:rPr lang="en-US" sz="2800" b="0" dirty="0"/>
              <a:t>What are the causes of churn, conversions, other behavior?</a:t>
            </a:r>
          </a:p>
          <a:p>
            <a:endParaRPr lang="en-US" sz="2800" b="0" dirty="0"/>
          </a:p>
          <a:p>
            <a:r>
              <a:rPr lang="en-US" sz="2800" dirty="0"/>
              <a:t>Predictive analytics: </a:t>
            </a:r>
          </a:p>
          <a:p>
            <a:r>
              <a:rPr lang="en-US" sz="2800" b="0" dirty="0"/>
              <a:t>Anticipate behavior (identify users likely to churn, purchase) and take action accordingly.</a:t>
            </a:r>
          </a:p>
          <a:p>
            <a:r>
              <a:rPr lang="en-US" sz="2800" b="0" dirty="0"/>
              <a:t>Usually involved machine learning – more on this next week!</a:t>
            </a:r>
          </a:p>
          <a:p>
            <a:endParaRPr lang="en-US" sz="2800" b="0" dirty="0"/>
          </a:p>
        </p:txBody>
      </p:sp>
    </p:spTree>
    <p:extLst>
      <p:ext uri="{BB962C8B-B14F-4D97-AF65-F5344CB8AC3E}">
        <p14:creationId xmlns:p14="http://schemas.microsoft.com/office/powerpoint/2010/main" val="176783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Churn prediction in a telecom company</a:t>
            </a:r>
            <a:endParaRPr lang="en-FI" sz="6600" dirty="0">
              <a:solidFill>
                <a:schemeClr val="tx2"/>
              </a:solidFill>
            </a:endParaRP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000" b="0" dirty="0">
                <a:solidFill>
                  <a:srgbClr val="7030A0"/>
                </a:solidFill>
                <a:latin typeface="Monaco" pitchFamily="2" charset="77"/>
              </a:rPr>
              <a:t>&gt; fit&lt;-</a:t>
            </a:r>
            <a:r>
              <a:rPr lang="en-US" sz="2000" b="0" dirty="0" err="1">
                <a:solidFill>
                  <a:srgbClr val="7030A0"/>
                </a:solidFill>
                <a:latin typeface="Monaco" pitchFamily="2" charset="77"/>
              </a:rPr>
              <a:t>glm</a:t>
            </a:r>
            <a:r>
              <a:rPr lang="en-US" sz="2000" b="0" dirty="0">
                <a:solidFill>
                  <a:srgbClr val="7030A0"/>
                </a:solidFill>
                <a:latin typeface="Monaco" pitchFamily="2" charset="77"/>
              </a:rPr>
              <a:t>(Churn ~ . -</a:t>
            </a:r>
            <a:r>
              <a:rPr lang="en-US" sz="2000" b="0" dirty="0" err="1">
                <a:solidFill>
                  <a:srgbClr val="7030A0"/>
                </a:solidFill>
                <a:latin typeface="Monaco" pitchFamily="2" charset="77"/>
              </a:rPr>
              <a:t>customerID</a:t>
            </a:r>
            <a:r>
              <a:rPr lang="en-US" sz="2000" b="0" dirty="0">
                <a:solidFill>
                  <a:srgbClr val="7030A0"/>
                </a:solidFill>
                <a:latin typeface="Monaco" pitchFamily="2" charset="77"/>
              </a:rPr>
              <a:t> , family=binomial(logit),data=telco) </a:t>
            </a:r>
          </a:p>
          <a:p>
            <a:r>
              <a:rPr lang="en-US" sz="2000" b="0" dirty="0">
                <a:solidFill>
                  <a:srgbClr val="7030A0"/>
                </a:solidFill>
                <a:latin typeface="Monaco" pitchFamily="2" charset="77"/>
              </a:rPr>
              <a:t>&gt; summary(fit)</a:t>
            </a:r>
          </a:p>
          <a:p>
            <a:r>
              <a:rPr lang="en-US" sz="2000" b="0" dirty="0">
                <a:latin typeface="Monaco" pitchFamily="2" charset="77"/>
              </a:rPr>
              <a:t>Coefficients:</a:t>
            </a:r>
          </a:p>
          <a:p>
            <a:r>
              <a:rPr lang="en-US" sz="2000" b="0" dirty="0">
                <a:latin typeface="Monaco" pitchFamily="2" charset="77"/>
              </a:rPr>
              <a:t>			Estimate Std. Error z value </a:t>
            </a:r>
            <a:r>
              <a:rPr lang="en-US" sz="2000" b="0" dirty="0" err="1">
                <a:latin typeface="Monaco" pitchFamily="2" charset="77"/>
              </a:rPr>
              <a:t>Pr</a:t>
            </a:r>
            <a:r>
              <a:rPr lang="en-US" sz="2000" b="0" dirty="0">
                <a:latin typeface="Monaco" pitchFamily="2" charset="77"/>
              </a:rPr>
              <a:t>(&gt;|z|) 	</a:t>
            </a:r>
          </a:p>
          <a:p>
            <a:r>
              <a:rPr lang="en-US" sz="2000" b="0" dirty="0">
                <a:latin typeface="Monaco" pitchFamily="2" charset="77"/>
              </a:rPr>
              <a:t>(Intercept) 		3.4834051 1.2166126 2.863 0.004194 **</a:t>
            </a:r>
          </a:p>
          <a:p>
            <a:r>
              <a:rPr lang="en-US" sz="2000" b="0" dirty="0" err="1">
                <a:latin typeface="Monaco" pitchFamily="2" charset="77"/>
              </a:rPr>
              <a:t>genderMale</a:t>
            </a:r>
            <a:r>
              <a:rPr lang="en-US" sz="2000" b="0" dirty="0">
                <a:latin typeface="Monaco" pitchFamily="2" charset="77"/>
              </a:rPr>
              <a:t>	       -0.0338220 0.0962781 -0.351 0.725367 </a:t>
            </a:r>
          </a:p>
          <a:p>
            <a:r>
              <a:rPr lang="en-US" sz="2000" b="0" dirty="0" err="1">
                <a:latin typeface="Monaco" pitchFamily="2" charset="77"/>
              </a:rPr>
              <a:t>SeniorCitizen</a:t>
            </a:r>
            <a:r>
              <a:rPr lang="en-US" sz="2000" b="0" dirty="0">
                <a:latin typeface="Monaco" pitchFamily="2" charset="77"/>
              </a:rPr>
              <a:t>		0.0807436 0.1232729 0.655 0.512468 </a:t>
            </a:r>
          </a:p>
          <a:p>
            <a:r>
              <a:rPr lang="en-US" sz="2000" b="0" dirty="0" err="1">
                <a:latin typeface="Monaco" pitchFamily="2" charset="77"/>
              </a:rPr>
              <a:t>PartnerYes</a:t>
            </a:r>
            <a:r>
              <a:rPr lang="en-US" sz="2000" b="0" dirty="0">
                <a:latin typeface="Monaco" pitchFamily="2" charset="77"/>
              </a:rPr>
              <a:t> 	        0.0450094 0.1164443 0.387 0.699103</a:t>
            </a:r>
          </a:p>
          <a:p>
            <a:r>
              <a:rPr lang="en-US" sz="2000" b="0" dirty="0" err="1">
                <a:latin typeface="Monaco" pitchFamily="2" charset="77"/>
              </a:rPr>
              <a:t>DependentsYes</a:t>
            </a:r>
            <a:r>
              <a:rPr lang="en-US" sz="2000" b="0" dirty="0">
                <a:latin typeface="Monaco" pitchFamily="2" charset="77"/>
              </a:rPr>
              <a:t> 	       -0.1596980 0.1327263 -1.203 0.228894 </a:t>
            </a:r>
          </a:p>
          <a:p>
            <a:r>
              <a:rPr lang="en-US" sz="2000" b="0" dirty="0">
                <a:latin typeface="Monaco" pitchFamily="2" charset="77"/>
              </a:rPr>
              <a:t>Tenure		       -0.0594129 0.0098411 -6.037 1.57e-09 ***</a:t>
            </a:r>
          </a:p>
          <a:p>
            <a:r>
              <a:rPr lang="en-US" sz="2000" b="0" dirty="0">
                <a:latin typeface="Monaco" pitchFamily="2" charset="77"/>
              </a:rPr>
              <a:t>... 	</a:t>
            </a:r>
          </a:p>
          <a:p>
            <a:r>
              <a:rPr lang="en-US" sz="2000" b="0" dirty="0" err="1">
                <a:latin typeface="Monaco" pitchFamily="2" charset="77"/>
              </a:rPr>
              <a:t>StreamingTVYes</a:t>
            </a:r>
            <a:r>
              <a:rPr lang="en-US" sz="2000" b="0" dirty="0">
                <a:latin typeface="Monaco" pitchFamily="2" charset="77"/>
              </a:rPr>
              <a:t>          1.4600912 0.075995 -2.733 0.006275 ** </a:t>
            </a:r>
          </a:p>
          <a:p>
            <a:r>
              <a:rPr lang="en-US" sz="2000" b="0" dirty="0" err="1">
                <a:latin typeface="Monaco" pitchFamily="2" charset="77"/>
              </a:rPr>
              <a:t>TotalCharges</a:t>
            </a:r>
            <a:r>
              <a:rPr lang="en-US" sz="2000" b="0" dirty="0">
                <a:latin typeface="Monaco" pitchFamily="2" charset="77"/>
              </a:rPr>
              <a:t> 		0.0003580 0.0001113 3.217 0.001296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p:txBody>
      </p:sp>
      <p:sp>
        <p:nvSpPr>
          <p:cNvPr id="5" name="TextBox 4">
            <a:extLst>
              <a:ext uri="{FF2B5EF4-FFF2-40B4-BE49-F238E27FC236}">
                <a16:creationId xmlns:a16="http://schemas.microsoft.com/office/drawing/2014/main" id="{8B67EB9A-7E08-C844-852E-7A7B0CB366D1}"/>
              </a:ext>
            </a:extLst>
          </p:cNvPr>
          <p:cNvSpPr txBox="1"/>
          <p:nvPr/>
        </p:nvSpPr>
        <p:spPr>
          <a:xfrm>
            <a:off x="10675088" y="4360511"/>
            <a:ext cx="6895415" cy="1689180"/>
          </a:xfrm>
          <a:prstGeom prst="rect">
            <a:avLst/>
          </a:prstGeom>
          <a:noFill/>
        </p:spPr>
        <p:txBody>
          <a:bodyPr wrap="square" rtlCol="0">
            <a:spAutoFit/>
          </a:bodyPr>
          <a:lstStyle/>
          <a:p>
            <a:r>
              <a:rPr lang="en-US" dirty="0">
                <a:solidFill>
                  <a:srgbClr val="C00000"/>
                </a:solidFill>
              </a:rPr>
              <a:t>An increase in the customer’s tenure by 1 month is associated with a change in the odds of churn by 100%*(exp(-0.06)-1) = - 6 %.</a:t>
            </a:r>
            <a:endParaRPr lang="en-FI" dirty="0">
              <a:solidFill>
                <a:srgbClr val="C00000"/>
              </a:solidFill>
            </a:endParaRPr>
          </a:p>
        </p:txBody>
      </p:sp>
      <p:cxnSp>
        <p:nvCxnSpPr>
          <p:cNvPr id="10" name="Straight Arrow Connector 9">
            <a:extLst>
              <a:ext uri="{FF2B5EF4-FFF2-40B4-BE49-F238E27FC236}">
                <a16:creationId xmlns:a16="http://schemas.microsoft.com/office/drawing/2014/main" id="{695E35F6-720A-BA4D-8AF4-801565F3736C}"/>
              </a:ext>
            </a:extLst>
          </p:cNvPr>
          <p:cNvCxnSpPr>
            <a:cxnSpLocks/>
          </p:cNvCxnSpPr>
          <p:nvPr/>
        </p:nvCxnSpPr>
        <p:spPr>
          <a:xfrm flipH="1">
            <a:off x="5553613" y="5650480"/>
            <a:ext cx="6145619" cy="14904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5" name="Picture 1" descr="page21image660727488">
            <a:extLst>
              <a:ext uri="{FF2B5EF4-FFF2-40B4-BE49-F238E27FC236}">
                <a16:creationId xmlns:a16="http://schemas.microsoft.com/office/drawing/2014/main" id="{E7BB9F7A-B484-EA4C-9B7F-E61CEEDED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5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Churn prediction in a telecom company</a:t>
            </a:r>
            <a:endParaRPr lang="en-FI" sz="6600" dirty="0">
              <a:solidFill>
                <a:schemeClr val="tx2"/>
              </a:solidFill>
            </a:endParaRPr>
          </a:p>
        </p:txBody>
      </p:sp>
      <p:sp>
        <p:nvSpPr>
          <p:cNvPr id="3" name="Text Placeholder 2">
            <a:extLst>
              <a:ext uri="{FF2B5EF4-FFF2-40B4-BE49-F238E27FC236}">
                <a16:creationId xmlns:a16="http://schemas.microsoft.com/office/drawing/2014/main" id="{E36F555B-16B9-E640-9A82-71C8BB212FD7}"/>
              </a:ext>
            </a:extLst>
          </p:cNvPr>
          <p:cNvSpPr>
            <a:spLocks noGrp="1"/>
          </p:cNvSpPr>
          <p:nvPr>
            <p:ph type="body" sz="half" idx="11"/>
          </p:nvPr>
        </p:nvSpPr>
        <p:spPr/>
        <p:txBody>
          <a:bodyPr/>
          <a:lstStyle/>
          <a:p>
            <a:r>
              <a:rPr lang="en-US" sz="2000" b="0" dirty="0">
                <a:solidFill>
                  <a:srgbClr val="7030A0"/>
                </a:solidFill>
                <a:latin typeface="Monaco" pitchFamily="2" charset="77"/>
              </a:rPr>
              <a:t>&gt; fit&lt;-</a:t>
            </a:r>
            <a:r>
              <a:rPr lang="en-US" sz="2000" b="0" dirty="0" err="1">
                <a:solidFill>
                  <a:srgbClr val="7030A0"/>
                </a:solidFill>
                <a:latin typeface="Monaco" pitchFamily="2" charset="77"/>
              </a:rPr>
              <a:t>glm</a:t>
            </a:r>
            <a:r>
              <a:rPr lang="en-US" sz="2000" b="0" dirty="0">
                <a:solidFill>
                  <a:srgbClr val="7030A0"/>
                </a:solidFill>
                <a:latin typeface="Monaco" pitchFamily="2" charset="77"/>
              </a:rPr>
              <a:t>(Churn ~ . -</a:t>
            </a:r>
            <a:r>
              <a:rPr lang="en-US" sz="2000" b="0" dirty="0" err="1">
                <a:solidFill>
                  <a:srgbClr val="7030A0"/>
                </a:solidFill>
                <a:latin typeface="Monaco" pitchFamily="2" charset="77"/>
              </a:rPr>
              <a:t>customerID</a:t>
            </a:r>
            <a:r>
              <a:rPr lang="en-US" sz="2000" b="0" dirty="0">
                <a:solidFill>
                  <a:srgbClr val="7030A0"/>
                </a:solidFill>
                <a:latin typeface="Monaco" pitchFamily="2" charset="77"/>
              </a:rPr>
              <a:t> , family=binomial(logit),data=telco) </a:t>
            </a:r>
          </a:p>
          <a:p>
            <a:r>
              <a:rPr lang="en-US" sz="2000" b="0" dirty="0">
                <a:solidFill>
                  <a:srgbClr val="7030A0"/>
                </a:solidFill>
                <a:latin typeface="Monaco" pitchFamily="2" charset="77"/>
              </a:rPr>
              <a:t>&gt; summary(fit)</a:t>
            </a:r>
          </a:p>
          <a:p>
            <a:r>
              <a:rPr lang="en-US" sz="2000" b="0" dirty="0">
                <a:latin typeface="Monaco" pitchFamily="2" charset="77"/>
              </a:rPr>
              <a:t>Coefficients:</a:t>
            </a:r>
          </a:p>
          <a:p>
            <a:r>
              <a:rPr lang="en-US" sz="2000" b="0" dirty="0">
                <a:latin typeface="Monaco" pitchFamily="2" charset="77"/>
              </a:rPr>
              <a:t>			Estimate Std. Error z value </a:t>
            </a:r>
            <a:r>
              <a:rPr lang="en-US" sz="2000" b="0" dirty="0" err="1">
                <a:latin typeface="Monaco" pitchFamily="2" charset="77"/>
              </a:rPr>
              <a:t>Pr</a:t>
            </a:r>
            <a:r>
              <a:rPr lang="en-US" sz="2000" b="0" dirty="0">
                <a:latin typeface="Monaco" pitchFamily="2" charset="77"/>
              </a:rPr>
              <a:t>(&gt;|z|) 	</a:t>
            </a:r>
          </a:p>
          <a:p>
            <a:r>
              <a:rPr lang="en-US" sz="2000" b="0" dirty="0">
                <a:latin typeface="Monaco" pitchFamily="2" charset="77"/>
              </a:rPr>
              <a:t>(Intercept) 		3.4834051 1.2166126 2.863 0.004194 **</a:t>
            </a:r>
          </a:p>
          <a:p>
            <a:r>
              <a:rPr lang="en-US" sz="2000" b="0" dirty="0" err="1">
                <a:latin typeface="Monaco" pitchFamily="2" charset="77"/>
              </a:rPr>
              <a:t>genderMale</a:t>
            </a:r>
            <a:r>
              <a:rPr lang="en-US" sz="2000" b="0" dirty="0">
                <a:latin typeface="Monaco" pitchFamily="2" charset="77"/>
              </a:rPr>
              <a:t>	       -0.0338220 0.0962781 -0.351 0.725367 </a:t>
            </a:r>
          </a:p>
          <a:p>
            <a:r>
              <a:rPr lang="en-US" sz="2000" b="0" dirty="0" err="1">
                <a:latin typeface="Monaco" pitchFamily="2" charset="77"/>
              </a:rPr>
              <a:t>SeniorCitizen</a:t>
            </a:r>
            <a:r>
              <a:rPr lang="en-US" sz="2000" b="0" dirty="0">
                <a:latin typeface="Monaco" pitchFamily="2" charset="77"/>
              </a:rPr>
              <a:t>		0.0807436 0.1232729 0.655 0.512468 </a:t>
            </a:r>
          </a:p>
          <a:p>
            <a:r>
              <a:rPr lang="en-US" sz="2000" b="0" dirty="0" err="1">
                <a:latin typeface="Monaco" pitchFamily="2" charset="77"/>
              </a:rPr>
              <a:t>PartnerYes</a:t>
            </a:r>
            <a:r>
              <a:rPr lang="en-US" sz="2000" b="0" dirty="0">
                <a:latin typeface="Monaco" pitchFamily="2" charset="77"/>
              </a:rPr>
              <a:t> 	        0.0450094 0.1164443 0.387 0.699103</a:t>
            </a:r>
          </a:p>
          <a:p>
            <a:r>
              <a:rPr lang="en-US" sz="2000" b="0" dirty="0" err="1">
                <a:latin typeface="Monaco" pitchFamily="2" charset="77"/>
              </a:rPr>
              <a:t>DependentsYes</a:t>
            </a:r>
            <a:r>
              <a:rPr lang="en-US" sz="2000" b="0" dirty="0">
                <a:latin typeface="Monaco" pitchFamily="2" charset="77"/>
              </a:rPr>
              <a:t> 	       -0.1596980 0.1327263 -1.203 0.228894 </a:t>
            </a:r>
          </a:p>
          <a:p>
            <a:r>
              <a:rPr lang="en-US" sz="2000" b="0" dirty="0">
                <a:latin typeface="Monaco" pitchFamily="2" charset="77"/>
              </a:rPr>
              <a:t>Tenure		       -0.0594129 0.0098411 -6.037 1.57e-09 ***</a:t>
            </a:r>
          </a:p>
          <a:p>
            <a:r>
              <a:rPr lang="en-US" sz="2000" b="0" dirty="0">
                <a:latin typeface="Monaco" pitchFamily="2" charset="77"/>
              </a:rPr>
              <a:t>... 	</a:t>
            </a:r>
          </a:p>
          <a:p>
            <a:r>
              <a:rPr lang="en-US" sz="2000" b="0" dirty="0" err="1">
                <a:latin typeface="Monaco" pitchFamily="2" charset="77"/>
              </a:rPr>
              <a:t>StreamingTVYes</a:t>
            </a:r>
            <a:r>
              <a:rPr lang="en-US" sz="2000" b="0" dirty="0">
                <a:latin typeface="Monaco" pitchFamily="2" charset="77"/>
              </a:rPr>
              <a:t>          1.4600912 0.075995 -2.733 0.006275 ** </a:t>
            </a:r>
          </a:p>
          <a:p>
            <a:r>
              <a:rPr lang="en-US" sz="2000" b="0" dirty="0" err="1">
                <a:latin typeface="Monaco" pitchFamily="2" charset="77"/>
              </a:rPr>
              <a:t>TotalCharges</a:t>
            </a:r>
            <a:r>
              <a:rPr lang="en-US" sz="2000" b="0" dirty="0">
                <a:latin typeface="Monaco" pitchFamily="2" charset="77"/>
              </a:rPr>
              <a:t> 		0.0003580 0.0001113 3.217 0.001296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a:p>
            <a:r>
              <a:rPr lang="en-US" sz="2000" b="0" dirty="0">
                <a:latin typeface="Monaco" pitchFamily="2" charset="77"/>
              </a:rPr>
              <a:t>								</a:t>
            </a:r>
          </a:p>
        </p:txBody>
      </p:sp>
      <p:sp>
        <p:nvSpPr>
          <p:cNvPr id="5" name="TextBox 4">
            <a:extLst>
              <a:ext uri="{FF2B5EF4-FFF2-40B4-BE49-F238E27FC236}">
                <a16:creationId xmlns:a16="http://schemas.microsoft.com/office/drawing/2014/main" id="{8B67EB9A-7E08-C844-852E-7A7B0CB366D1}"/>
              </a:ext>
            </a:extLst>
          </p:cNvPr>
          <p:cNvSpPr txBox="1"/>
          <p:nvPr/>
        </p:nvSpPr>
        <p:spPr>
          <a:xfrm>
            <a:off x="10675088" y="4788082"/>
            <a:ext cx="6895415" cy="1689180"/>
          </a:xfrm>
          <a:prstGeom prst="rect">
            <a:avLst/>
          </a:prstGeom>
          <a:noFill/>
        </p:spPr>
        <p:txBody>
          <a:bodyPr wrap="square" rtlCol="0">
            <a:spAutoFit/>
          </a:bodyPr>
          <a:lstStyle/>
          <a:p>
            <a:r>
              <a:rPr lang="en-US" dirty="0">
                <a:solidFill>
                  <a:srgbClr val="C00000"/>
                </a:solidFill>
              </a:rPr>
              <a:t>Customers with a streaming TV service have 100 %*(exp(1.46) -1) = 329 % higher odds of churning compared to customers without streaming TV</a:t>
            </a:r>
            <a:endParaRPr lang="en-FI" dirty="0">
              <a:solidFill>
                <a:srgbClr val="C00000"/>
              </a:solidFill>
            </a:endParaRPr>
          </a:p>
        </p:txBody>
      </p:sp>
      <p:cxnSp>
        <p:nvCxnSpPr>
          <p:cNvPr id="10" name="Straight Arrow Connector 9">
            <a:extLst>
              <a:ext uri="{FF2B5EF4-FFF2-40B4-BE49-F238E27FC236}">
                <a16:creationId xmlns:a16="http://schemas.microsoft.com/office/drawing/2014/main" id="{695E35F6-720A-BA4D-8AF4-801565F3736C}"/>
              </a:ext>
            </a:extLst>
          </p:cNvPr>
          <p:cNvCxnSpPr>
            <a:cxnSpLocks/>
          </p:cNvCxnSpPr>
          <p:nvPr/>
        </p:nvCxnSpPr>
        <p:spPr>
          <a:xfrm flipH="1">
            <a:off x="5656522" y="6583023"/>
            <a:ext cx="6145619" cy="14904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49" name="Picture 1" descr="page21image660727488">
            <a:extLst>
              <a:ext uri="{FF2B5EF4-FFF2-40B4-BE49-F238E27FC236}">
                <a16:creationId xmlns:a16="http://schemas.microsoft.com/office/drawing/2014/main" id="{B40A2F36-CC31-9347-86FA-451A2951D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08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DBD756-AB2C-DB4E-9FED-4F5AE417860A}"/>
              </a:ext>
            </a:extLst>
          </p:cNvPr>
          <p:cNvSpPr>
            <a:spLocks noGrp="1"/>
          </p:cNvSpPr>
          <p:nvPr>
            <p:ph type="body" sz="half" idx="11"/>
          </p:nvPr>
        </p:nvSpPr>
        <p:spPr/>
        <p:txBody>
          <a:bodyPr/>
          <a:lstStyle/>
          <a:p>
            <a:r>
              <a:rPr lang="en-FI" dirty="0"/>
              <a:t>Customer lifetime value</a:t>
            </a:r>
          </a:p>
        </p:txBody>
      </p:sp>
    </p:spTree>
    <p:extLst>
      <p:ext uri="{BB962C8B-B14F-4D97-AF65-F5344CB8AC3E}">
        <p14:creationId xmlns:p14="http://schemas.microsoft.com/office/powerpoint/2010/main" val="733269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Customer lifetime value</a:t>
            </a:r>
            <a:endParaRPr lang="en-FI" sz="6600" dirty="0">
              <a:solidFill>
                <a:schemeClr val="tx2"/>
              </a:solidFill>
            </a:endParaRPr>
          </a:p>
        </p:txBody>
      </p:sp>
      <p:pic>
        <p:nvPicPr>
          <p:cNvPr id="5121" name="Picture 1" descr="page21image660727488">
            <a:extLst>
              <a:ext uri="{FF2B5EF4-FFF2-40B4-BE49-F238E27FC236}">
                <a16:creationId xmlns:a16="http://schemas.microsoft.com/office/drawing/2014/main" id="{08E5DE78-EFE2-E940-982B-CA706ED4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5839A0D-D385-6D43-81A6-345669E33DB4}"/>
              </a:ext>
            </a:extLst>
          </p:cNvPr>
          <p:cNvCxnSpPr>
            <a:cxnSpLocks/>
          </p:cNvCxnSpPr>
          <p:nvPr/>
        </p:nvCxnSpPr>
        <p:spPr>
          <a:xfrm>
            <a:off x="2161067" y="7393609"/>
            <a:ext cx="13625623" cy="0"/>
          </a:xfrm>
          <a:prstGeom prst="line">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654963-F682-7540-84D8-4C7BC9E7DBC1}"/>
              </a:ext>
            </a:extLst>
          </p:cNvPr>
          <p:cNvCxnSpPr>
            <a:cxnSpLocks/>
          </p:cNvCxnSpPr>
          <p:nvPr/>
        </p:nvCxnSpPr>
        <p:spPr>
          <a:xfrm>
            <a:off x="2161067" y="8906977"/>
            <a:ext cx="13625623" cy="0"/>
          </a:xfrm>
          <a:prstGeom prst="line">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FB2259-9E0B-304F-A612-8F748BD16938}"/>
              </a:ext>
            </a:extLst>
          </p:cNvPr>
          <p:cNvCxnSpPr>
            <a:cxnSpLocks/>
          </p:cNvCxnSpPr>
          <p:nvPr/>
        </p:nvCxnSpPr>
        <p:spPr>
          <a:xfrm flipH="1">
            <a:off x="8668080" y="4698667"/>
            <a:ext cx="1" cy="5143500"/>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9E796A8-9F8B-664D-A29D-7CFBFDF31A02}"/>
              </a:ext>
            </a:extLst>
          </p:cNvPr>
          <p:cNvSpPr txBox="1"/>
          <p:nvPr/>
        </p:nvSpPr>
        <p:spPr>
          <a:xfrm>
            <a:off x="3206750" y="6886571"/>
            <a:ext cx="731312" cy="933927"/>
          </a:xfrm>
          <a:prstGeom prst="rect">
            <a:avLst/>
          </a:prstGeom>
          <a:noFill/>
        </p:spPr>
        <p:txBody>
          <a:bodyPr wrap="square" rtlCol="0">
            <a:spAutoFit/>
          </a:bodyPr>
          <a:lstStyle/>
          <a:p>
            <a:r>
              <a:rPr lang="en-FI" sz="5400" dirty="0">
                <a:solidFill>
                  <a:srgbClr val="FFCD00"/>
                </a:solidFill>
              </a:rPr>
              <a:t>$</a:t>
            </a:r>
          </a:p>
        </p:txBody>
      </p:sp>
      <p:sp>
        <p:nvSpPr>
          <p:cNvPr id="28" name="TextBox 27">
            <a:extLst>
              <a:ext uri="{FF2B5EF4-FFF2-40B4-BE49-F238E27FC236}">
                <a16:creationId xmlns:a16="http://schemas.microsoft.com/office/drawing/2014/main" id="{F4AC97BD-63B2-F24E-B4D1-B68AD5EB2D5E}"/>
              </a:ext>
            </a:extLst>
          </p:cNvPr>
          <p:cNvSpPr txBox="1"/>
          <p:nvPr/>
        </p:nvSpPr>
        <p:spPr>
          <a:xfrm>
            <a:off x="3723131" y="6886571"/>
            <a:ext cx="731312" cy="933927"/>
          </a:xfrm>
          <a:prstGeom prst="rect">
            <a:avLst/>
          </a:prstGeom>
          <a:noFill/>
        </p:spPr>
        <p:txBody>
          <a:bodyPr wrap="square" rtlCol="0">
            <a:spAutoFit/>
          </a:bodyPr>
          <a:lstStyle/>
          <a:p>
            <a:r>
              <a:rPr lang="en-FI" sz="5400" dirty="0">
                <a:solidFill>
                  <a:srgbClr val="FFCD00"/>
                </a:solidFill>
              </a:rPr>
              <a:t>$</a:t>
            </a:r>
          </a:p>
        </p:txBody>
      </p:sp>
      <p:sp>
        <p:nvSpPr>
          <p:cNvPr id="29" name="TextBox 28">
            <a:extLst>
              <a:ext uri="{FF2B5EF4-FFF2-40B4-BE49-F238E27FC236}">
                <a16:creationId xmlns:a16="http://schemas.microsoft.com/office/drawing/2014/main" id="{08D751C7-BF49-8E48-A46B-05576BEB012E}"/>
              </a:ext>
            </a:extLst>
          </p:cNvPr>
          <p:cNvSpPr txBox="1"/>
          <p:nvPr/>
        </p:nvSpPr>
        <p:spPr>
          <a:xfrm>
            <a:off x="4261291" y="6896641"/>
            <a:ext cx="731312" cy="933927"/>
          </a:xfrm>
          <a:prstGeom prst="rect">
            <a:avLst/>
          </a:prstGeom>
          <a:noFill/>
        </p:spPr>
        <p:txBody>
          <a:bodyPr wrap="square" rtlCol="0">
            <a:spAutoFit/>
          </a:bodyPr>
          <a:lstStyle/>
          <a:p>
            <a:r>
              <a:rPr lang="en-FI" sz="5400" dirty="0">
                <a:solidFill>
                  <a:srgbClr val="FFCD00"/>
                </a:solidFill>
              </a:rPr>
              <a:t>$</a:t>
            </a:r>
          </a:p>
        </p:txBody>
      </p:sp>
      <p:sp>
        <p:nvSpPr>
          <p:cNvPr id="30" name="TextBox 29">
            <a:extLst>
              <a:ext uri="{FF2B5EF4-FFF2-40B4-BE49-F238E27FC236}">
                <a16:creationId xmlns:a16="http://schemas.microsoft.com/office/drawing/2014/main" id="{B800B79B-BDE6-CA4F-961F-4BE6932CCA64}"/>
              </a:ext>
            </a:extLst>
          </p:cNvPr>
          <p:cNvSpPr txBox="1"/>
          <p:nvPr/>
        </p:nvSpPr>
        <p:spPr>
          <a:xfrm>
            <a:off x="4823795" y="6896641"/>
            <a:ext cx="731312" cy="933927"/>
          </a:xfrm>
          <a:prstGeom prst="rect">
            <a:avLst/>
          </a:prstGeom>
          <a:noFill/>
        </p:spPr>
        <p:txBody>
          <a:bodyPr wrap="square" rtlCol="0">
            <a:spAutoFit/>
          </a:bodyPr>
          <a:lstStyle/>
          <a:p>
            <a:r>
              <a:rPr lang="en-FI" sz="5400" dirty="0">
                <a:solidFill>
                  <a:srgbClr val="FFCD00"/>
                </a:solidFill>
              </a:rPr>
              <a:t>$</a:t>
            </a:r>
          </a:p>
        </p:txBody>
      </p:sp>
      <p:sp>
        <p:nvSpPr>
          <p:cNvPr id="31" name="TextBox 30">
            <a:extLst>
              <a:ext uri="{FF2B5EF4-FFF2-40B4-BE49-F238E27FC236}">
                <a16:creationId xmlns:a16="http://schemas.microsoft.com/office/drawing/2014/main" id="{AF4DF552-8152-D04E-A6DC-CFD8527D75D8}"/>
              </a:ext>
            </a:extLst>
          </p:cNvPr>
          <p:cNvSpPr txBox="1"/>
          <p:nvPr/>
        </p:nvSpPr>
        <p:spPr>
          <a:xfrm>
            <a:off x="7369207" y="8445311"/>
            <a:ext cx="731312" cy="933927"/>
          </a:xfrm>
          <a:prstGeom prst="rect">
            <a:avLst/>
          </a:prstGeom>
          <a:noFill/>
        </p:spPr>
        <p:txBody>
          <a:bodyPr wrap="square" rtlCol="0">
            <a:spAutoFit/>
          </a:bodyPr>
          <a:lstStyle/>
          <a:p>
            <a:r>
              <a:rPr lang="en-FI" sz="5400" dirty="0">
                <a:solidFill>
                  <a:srgbClr val="FFCD00"/>
                </a:solidFill>
              </a:rPr>
              <a:t>$</a:t>
            </a:r>
          </a:p>
        </p:txBody>
      </p:sp>
      <p:sp>
        <p:nvSpPr>
          <p:cNvPr id="32" name="TextBox 31">
            <a:extLst>
              <a:ext uri="{FF2B5EF4-FFF2-40B4-BE49-F238E27FC236}">
                <a16:creationId xmlns:a16="http://schemas.microsoft.com/office/drawing/2014/main" id="{A06E867B-919A-7C42-8889-1AEA094132A2}"/>
              </a:ext>
            </a:extLst>
          </p:cNvPr>
          <p:cNvSpPr txBox="1"/>
          <p:nvPr/>
        </p:nvSpPr>
        <p:spPr>
          <a:xfrm>
            <a:off x="5129323" y="8445311"/>
            <a:ext cx="731312" cy="933927"/>
          </a:xfrm>
          <a:prstGeom prst="rect">
            <a:avLst/>
          </a:prstGeom>
          <a:noFill/>
        </p:spPr>
        <p:txBody>
          <a:bodyPr wrap="square" rtlCol="0">
            <a:spAutoFit/>
          </a:bodyPr>
          <a:lstStyle/>
          <a:p>
            <a:r>
              <a:rPr lang="en-FI" sz="5400" dirty="0">
                <a:solidFill>
                  <a:srgbClr val="FFCD00"/>
                </a:solidFill>
              </a:rPr>
              <a:t>$</a:t>
            </a:r>
          </a:p>
        </p:txBody>
      </p:sp>
      <p:sp>
        <p:nvSpPr>
          <p:cNvPr id="33" name="TextBox 32">
            <a:extLst>
              <a:ext uri="{FF2B5EF4-FFF2-40B4-BE49-F238E27FC236}">
                <a16:creationId xmlns:a16="http://schemas.microsoft.com/office/drawing/2014/main" id="{D19E674B-5BC8-1742-8030-588E1E2D4E20}"/>
              </a:ext>
            </a:extLst>
          </p:cNvPr>
          <p:cNvSpPr txBox="1"/>
          <p:nvPr/>
        </p:nvSpPr>
        <p:spPr>
          <a:xfrm>
            <a:off x="2889439" y="8445311"/>
            <a:ext cx="731312" cy="933927"/>
          </a:xfrm>
          <a:prstGeom prst="rect">
            <a:avLst/>
          </a:prstGeom>
          <a:noFill/>
        </p:spPr>
        <p:txBody>
          <a:bodyPr wrap="square" rtlCol="0">
            <a:spAutoFit/>
          </a:bodyPr>
          <a:lstStyle/>
          <a:p>
            <a:r>
              <a:rPr lang="en-FI" sz="5400" dirty="0">
                <a:solidFill>
                  <a:srgbClr val="FFCD00"/>
                </a:solidFill>
              </a:rPr>
              <a:t>$</a:t>
            </a:r>
          </a:p>
        </p:txBody>
      </p:sp>
      <p:sp>
        <p:nvSpPr>
          <p:cNvPr id="41" name="TextBox 40">
            <a:extLst>
              <a:ext uri="{FF2B5EF4-FFF2-40B4-BE49-F238E27FC236}">
                <a16:creationId xmlns:a16="http://schemas.microsoft.com/office/drawing/2014/main" id="{79285E23-7284-924D-BE20-5575B593DC08}"/>
              </a:ext>
            </a:extLst>
          </p:cNvPr>
          <p:cNvSpPr txBox="1"/>
          <p:nvPr/>
        </p:nvSpPr>
        <p:spPr>
          <a:xfrm>
            <a:off x="7747621" y="9801509"/>
            <a:ext cx="1957587" cy="491545"/>
          </a:xfrm>
          <a:prstGeom prst="rect">
            <a:avLst/>
          </a:prstGeom>
          <a:noFill/>
        </p:spPr>
        <p:txBody>
          <a:bodyPr wrap="none" rtlCol="0">
            <a:spAutoFit/>
          </a:bodyPr>
          <a:lstStyle/>
          <a:p>
            <a:r>
              <a:rPr lang="en-FI" dirty="0">
                <a:solidFill>
                  <a:schemeClr val="accent3"/>
                </a:solidFill>
              </a:rPr>
              <a:t>Present day</a:t>
            </a:r>
          </a:p>
        </p:txBody>
      </p:sp>
      <p:sp>
        <p:nvSpPr>
          <p:cNvPr id="43" name="TextBox 42">
            <a:extLst>
              <a:ext uri="{FF2B5EF4-FFF2-40B4-BE49-F238E27FC236}">
                <a16:creationId xmlns:a16="http://schemas.microsoft.com/office/drawing/2014/main" id="{A26A3E38-EAD7-A944-9B35-00A54AACF2AF}"/>
              </a:ext>
            </a:extLst>
          </p:cNvPr>
          <p:cNvSpPr txBox="1"/>
          <p:nvPr/>
        </p:nvSpPr>
        <p:spPr>
          <a:xfrm>
            <a:off x="9559431" y="8445311"/>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4" name="TextBox 43">
            <a:extLst>
              <a:ext uri="{FF2B5EF4-FFF2-40B4-BE49-F238E27FC236}">
                <a16:creationId xmlns:a16="http://schemas.microsoft.com/office/drawing/2014/main" id="{94D262E2-2D79-2049-8ADA-A829650DFE41}"/>
              </a:ext>
            </a:extLst>
          </p:cNvPr>
          <p:cNvSpPr txBox="1"/>
          <p:nvPr/>
        </p:nvSpPr>
        <p:spPr>
          <a:xfrm>
            <a:off x="11475528" y="8440013"/>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5" name="TextBox 44">
            <a:extLst>
              <a:ext uri="{FF2B5EF4-FFF2-40B4-BE49-F238E27FC236}">
                <a16:creationId xmlns:a16="http://schemas.microsoft.com/office/drawing/2014/main" id="{4ED24F22-309E-7141-9CDC-05C994623FB7}"/>
              </a:ext>
            </a:extLst>
          </p:cNvPr>
          <p:cNvSpPr txBox="1"/>
          <p:nvPr/>
        </p:nvSpPr>
        <p:spPr>
          <a:xfrm>
            <a:off x="13349756" y="8440012"/>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0" name="TextBox 39">
            <a:extLst>
              <a:ext uri="{FF2B5EF4-FFF2-40B4-BE49-F238E27FC236}">
                <a16:creationId xmlns:a16="http://schemas.microsoft.com/office/drawing/2014/main" id="{AD50B6C7-8EE6-DB4B-AC22-2C2A77B88F0A}"/>
              </a:ext>
            </a:extLst>
          </p:cNvPr>
          <p:cNvSpPr txBox="1"/>
          <p:nvPr/>
        </p:nvSpPr>
        <p:spPr>
          <a:xfrm>
            <a:off x="162712" y="7147836"/>
            <a:ext cx="1921616" cy="491545"/>
          </a:xfrm>
          <a:prstGeom prst="rect">
            <a:avLst/>
          </a:prstGeom>
          <a:noFill/>
        </p:spPr>
        <p:txBody>
          <a:bodyPr wrap="none" rtlCol="0">
            <a:spAutoFit/>
          </a:bodyPr>
          <a:lstStyle/>
          <a:p>
            <a:r>
              <a:rPr lang="en-FI" dirty="0"/>
              <a:t>Customer A</a:t>
            </a:r>
          </a:p>
        </p:txBody>
      </p:sp>
      <p:sp>
        <p:nvSpPr>
          <p:cNvPr id="47" name="TextBox 46">
            <a:extLst>
              <a:ext uri="{FF2B5EF4-FFF2-40B4-BE49-F238E27FC236}">
                <a16:creationId xmlns:a16="http://schemas.microsoft.com/office/drawing/2014/main" id="{DA6D3D8D-9288-A045-A1A5-79E3C8C6C9F7}"/>
              </a:ext>
            </a:extLst>
          </p:cNvPr>
          <p:cNvSpPr txBox="1"/>
          <p:nvPr/>
        </p:nvSpPr>
        <p:spPr>
          <a:xfrm>
            <a:off x="175891" y="8661202"/>
            <a:ext cx="1939955" cy="491545"/>
          </a:xfrm>
          <a:prstGeom prst="rect">
            <a:avLst/>
          </a:prstGeom>
          <a:noFill/>
        </p:spPr>
        <p:txBody>
          <a:bodyPr wrap="none" rtlCol="0">
            <a:spAutoFit/>
          </a:bodyPr>
          <a:lstStyle/>
          <a:p>
            <a:r>
              <a:rPr lang="en-FI" dirty="0"/>
              <a:t>Customer B</a:t>
            </a:r>
          </a:p>
        </p:txBody>
      </p:sp>
      <p:sp>
        <p:nvSpPr>
          <p:cNvPr id="48" name="TextBox 47">
            <a:extLst>
              <a:ext uri="{FF2B5EF4-FFF2-40B4-BE49-F238E27FC236}">
                <a16:creationId xmlns:a16="http://schemas.microsoft.com/office/drawing/2014/main" id="{E07A1A54-F8CA-6F47-9394-D05D9E69FBDB}"/>
              </a:ext>
            </a:extLst>
          </p:cNvPr>
          <p:cNvSpPr txBox="1"/>
          <p:nvPr/>
        </p:nvSpPr>
        <p:spPr>
          <a:xfrm>
            <a:off x="8748705" y="7461316"/>
            <a:ext cx="7443063" cy="491545"/>
          </a:xfrm>
          <a:prstGeom prst="rect">
            <a:avLst/>
          </a:prstGeom>
          <a:noFill/>
        </p:spPr>
        <p:txBody>
          <a:bodyPr wrap="none" rtlCol="0">
            <a:spAutoFit/>
          </a:bodyPr>
          <a:lstStyle/>
          <a:p>
            <a:r>
              <a:rPr lang="en-FI" dirty="0"/>
              <a:t>Historically </a:t>
            </a:r>
            <a:r>
              <a:rPr lang="en-FI" dirty="0">
                <a:solidFill>
                  <a:srgbClr val="00965E"/>
                </a:solidFill>
              </a:rPr>
              <a:t>more profitable</a:t>
            </a:r>
            <a:r>
              <a:rPr lang="en-FI" dirty="0"/>
              <a:t>, but probably churned</a:t>
            </a:r>
          </a:p>
        </p:txBody>
      </p:sp>
      <p:sp>
        <p:nvSpPr>
          <p:cNvPr id="49" name="TextBox 48">
            <a:extLst>
              <a:ext uri="{FF2B5EF4-FFF2-40B4-BE49-F238E27FC236}">
                <a16:creationId xmlns:a16="http://schemas.microsoft.com/office/drawing/2014/main" id="{A580CDF2-C1DF-7847-B804-6675F0D2B02E}"/>
              </a:ext>
            </a:extLst>
          </p:cNvPr>
          <p:cNvSpPr txBox="1"/>
          <p:nvPr/>
        </p:nvSpPr>
        <p:spPr>
          <a:xfrm>
            <a:off x="8748705" y="9143057"/>
            <a:ext cx="9587881" cy="491545"/>
          </a:xfrm>
          <a:prstGeom prst="rect">
            <a:avLst/>
          </a:prstGeom>
          <a:noFill/>
        </p:spPr>
        <p:txBody>
          <a:bodyPr wrap="none" rtlCol="0">
            <a:spAutoFit/>
          </a:bodyPr>
          <a:lstStyle/>
          <a:p>
            <a:r>
              <a:rPr lang="en-FI" dirty="0"/>
              <a:t>Historically less profitable, may be </a:t>
            </a:r>
            <a:r>
              <a:rPr lang="en-FI" dirty="0">
                <a:solidFill>
                  <a:srgbClr val="00965E"/>
                </a:solidFill>
              </a:rPr>
              <a:t>more valuable</a:t>
            </a:r>
            <a:r>
              <a:rPr lang="en-FI" dirty="0"/>
              <a:t> in the long run</a:t>
            </a:r>
          </a:p>
        </p:txBody>
      </p:sp>
      <p:sp>
        <p:nvSpPr>
          <p:cNvPr id="50" name="Text Placeholder 49">
            <a:extLst>
              <a:ext uri="{FF2B5EF4-FFF2-40B4-BE49-F238E27FC236}">
                <a16:creationId xmlns:a16="http://schemas.microsoft.com/office/drawing/2014/main" id="{FCDB399C-7CC7-304E-AFD4-E4DB2B9770E5}"/>
              </a:ext>
            </a:extLst>
          </p:cNvPr>
          <p:cNvSpPr>
            <a:spLocks noGrp="1"/>
          </p:cNvSpPr>
          <p:nvPr>
            <p:ph type="body" sz="half" idx="11"/>
          </p:nvPr>
        </p:nvSpPr>
        <p:spPr/>
        <p:txBody>
          <a:bodyPr/>
          <a:lstStyle/>
          <a:p>
            <a:endParaRPr lang="en-FI"/>
          </a:p>
        </p:txBody>
      </p:sp>
      <p:sp>
        <p:nvSpPr>
          <p:cNvPr id="52" name="Text Placeholder 51">
            <a:extLst>
              <a:ext uri="{FF2B5EF4-FFF2-40B4-BE49-F238E27FC236}">
                <a16:creationId xmlns:a16="http://schemas.microsoft.com/office/drawing/2014/main" id="{01BDB6D3-2D9F-694E-8476-1EB22A760D0D}"/>
              </a:ext>
            </a:extLst>
          </p:cNvPr>
          <p:cNvSpPr>
            <a:spLocks noGrp="1"/>
          </p:cNvSpPr>
          <p:nvPr>
            <p:ph type="body" sz="half" idx="12"/>
          </p:nvPr>
        </p:nvSpPr>
        <p:spPr/>
        <p:txBody>
          <a:bodyPr/>
          <a:lstStyle/>
          <a:p>
            <a:endParaRPr lang="en-FI"/>
          </a:p>
        </p:txBody>
      </p:sp>
    </p:spTree>
    <p:extLst>
      <p:ext uri="{BB962C8B-B14F-4D97-AF65-F5344CB8AC3E}">
        <p14:creationId xmlns:p14="http://schemas.microsoft.com/office/powerpoint/2010/main" val="315442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Customer lifetime value</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a:xfrm>
            <a:off x="636763" y="1760663"/>
            <a:ext cx="8300244" cy="5873331"/>
          </a:xfrm>
        </p:spPr>
        <p:txBody>
          <a:bodyPr/>
          <a:lstStyle/>
          <a:p>
            <a:pPr marL="0" indent="0">
              <a:buNone/>
            </a:pPr>
            <a:r>
              <a:rPr lang="en-US" sz="3200" dirty="0"/>
              <a:t>Customer profitability (CP)</a:t>
            </a:r>
          </a:p>
          <a:p>
            <a:pPr marL="0" indent="0">
              <a:buNone/>
            </a:pPr>
            <a:r>
              <a:rPr lang="en-US" sz="3200" b="0" dirty="0"/>
              <a:t>Customer profitability based on historical revenue and cost data </a:t>
            </a:r>
          </a:p>
          <a:p>
            <a:pPr marL="0" indent="0">
              <a:buNone/>
            </a:pPr>
            <a:endParaRPr lang="en-US" sz="3200" b="0" i="1" dirty="0"/>
          </a:p>
          <a:p>
            <a:pPr marL="0" indent="0">
              <a:buNone/>
            </a:pPr>
            <a:r>
              <a:rPr lang="en-US" sz="3200" b="0" i="1" dirty="0"/>
              <a:t>CP = R – C</a:t>
            </a:r>
          </a:p>
          <a:p>
            <a:pPr marL="0" indent="0">
              <a:buNone/>
            </a:pPr>
            <a:r>
              <a:rPr lang="en-US" sz="3200" b="0" dirty="0"/>
              <a:t>R: revenue associated with customer relationship</a:t>
            </a:r>
          </a:p>
          <a:p>
            <a:pPr marL="0" indent="0">
              <a:buNone/>
            </a:pPr>
            <a:r>
              <a:rPr lang="en-US" sz="3200" b="0" dirty="0"/>
              <a:t>C: costs of serving the customer</a:t>
            </a:r>
          </a:p>
        </p:txBody>
      </p:sp>
      <p:sp>
        <p:nvSpPr>
          <p:cNvPr id="6" name="Text Placeholder 5">
            <a:extLst>
              <a:ext uri="{FF2B5EF4-FFF2-40B4-BE49-F238E27FC236}">
                <a16:creationId xmlns:a16="http://schemas.microsoft.com/office/drawing/2014/main" id="{B192804B-0AA2-D24D-97B6-CA9200E233D8}"/>
              </a:ext>
            </a:extLst>
          </p:cNvPr>
          <p:cNvSpPr>
            <a:spLocks noGrp="1"/>
          </p:cNvSpPr>
          <p:nvPr>
            <p:ph type="body" sz="half" idx="12"/>
          </p:nvPr>
        </p:nvSpPr>
        <p:spPr>
          <a:xfrm>
            <a:off x="9544819" y="1766050"/>
            <a:ext cx="8157368" cy="5873331"/>
          </a:xfrm>
        </p:spPr>
        <p:txBody>
          <a:bodyPr/>
          <a:lstStyle/>
          <a:p>
            <a:pPr marL="0" indent="0">
              <a:buNone/>
            </a:pPr>
            <a:r>
              <a:rPr lang="en-US" sz="3200" dirty="0"/>
              <a:t>Customer lifetime value (CLV)</a:t>
            </a:r>
          </a:p>
          <a:p>
            <a:pPr marL="0" indent="0">
              <a:buNone/>
            </a:pPr>
            <a:r>
              <a:rPr lang="en-US" sz="3200" b="0" dirty="0"/>
              <a:t>Net present value of past </a:t>
            </a:r>
            <a:r>
              <a:rPr lang="en-US" sz="3200" b="0" i="1" dirty="0"/>
              <a:t>and future</a:t>
            </a:r>
            <a:r>
              <a:rPr lang="en-US" sz="3200" b="0" dirty="0"/>
              <a:t> cash flows associated with a customer relationship</a:t>
            </a:r>
          </a:p>
          <a:p>
            <a:pPr marL="0" indent="0">
              <a:buNone/>
            </a:pPr>
            <a:endParaRPr lang="en-US" sz="3200" b="0" i="1" dirty="0"/>
          </a:p>
          <a:p>
            <a:pPr marL="0" indent="0">
              <a:buNone/>
            </a:pPr>
            <a:r>
              <a:rPr lang="en-US" sz="3200" b="0" i="1" dirty="0"/>
              <a:t>CLV = </a:t>
            </a:r>
            <a:r>
              <a:rPr lang="en-US" sz="3200" b="0" i="1" dirty="0" err="1"/>
              <a:t>CP</a:t>
            </a:r>
            <a:r>
              <a:rPr lang="en-US" sz="3200" b="0" i="1" baseline="-25000" dirty="0" err="1"/>
              <a:t>t</a:t>
            </a:r>
            <a:r>
              <a:rPr lang="en-US" sz="3200" b="0" i="1" baseline="-25000" dirty="0"/>
              <a:t>=1</a:t>
            </a:r>
            <a:r>
              <a:rPr lang="en-US" sz="3200" b="0" i="1" dirty="0"/>
              <a:t> /(1+d) + ... + </a:t>
            </a:r>
            <a:r>
              <a:rPr lang="en-US" sz="3200" b="0" i="1" dirty="0" err="1"/>
              <a:t>CP</a:t>
            </a:r>
            <a:r>
              <a:rPr lang="en-US" sz="3200" b="0" i="1" baseline="-25000" dirty="0" err="1"/>
              <a:t>t</a:t>
            </a:r>
            <a:r>
              <a:rPr lang="en-US" sz="3200" b="0" i="1" baseline="-25000" dirty="0"/>
              <a:t>=T</a:t>
            </a:r>
            <a:r>
              <a:rPr lang="en-US" sz="3200" b="0" i="1" dirty="0"/>
              <a:t>/(1+d)T</a:t>
            </a:r>
          </a:p>
          <a:p>
            <a:pPr marL="0" indent="0">
              <a:buNone/>
            </a:pPr>
            <a:r>
              <a:rPr lang="en-US" sz="3200" b="0" dirty="0"/>
              <a:t>CP: profit from customer</a:t>
            </a:r>
          </a:p>
          <a:p>
            <a:pPr marL="0" indent="0">
              <a:buNone/>
            </a:pPr>
            <a:r>
              <a:rPr lang="en-US" sz="3200" b="0" dirty="0"/>
              <a:t>T: customer relationship length</a:t>
            </a:r>
          </a:p>
          <a:p>
            <a:pPr marL="0" indent="0">
              <a:buNone/>
            </a:pPr>
            <a:r>
              <a:rPr lang="en-US" sz="3200" b="0" dirty="0"/>
              <a:t>d: discount factor</a:t>
            </a:r>
          </a:p>
          <a:p>
            <a:pPr marL="0" indent="0">
              <a:buNone/>
            </a:pPr>
            <a:endParaRPr lang="en-US" sz="3200" b="0" dirty="0"/>
          </a:p>
          <a:p>
            <a:pPr marL="0" indent="0">
              <a:buNone/>
            </a:pPr>
            <a:endParaRPr lang="en-US" sz="3200" b="0" dirty="0"/>
          </a:p>
        </p:txBody>
      </p:sp>
      <p:pic>
        <p:nvPicPr>
          <p:cNvPr id="5121" name="Picture 1" descr="page21image660727488">
            <a:extLst>
              <a:ext uri="{FF2B5EF4-FFF2-40B4-BE49-F238E27FC236}">
                <a16:creationId xmlns:a16="http://schemas.microsoft.com/office/drawing/2014/main" id="{08E5DE78-EFE2-E940-982B-CA706ED4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5839A0D-D385-6D43-81A6-345669E33DB4}"/>
              </a:ext>
            </a:extLst>
          </p:cNvPr>
          <p:cNvCxnSpPr>
            <a:cxnSpLocks/>
          </p:cNvCxnSpPr>
          <p:nvPr/>
        </p:nvCxnSpPr>
        <p:spPr>
          <a:xfrm>
            <a:off x="2161067" y="7393609"/>
            <a:ext cx="13625623" cy="0"/>
          </a:xfrm>
          <a:prstGeom prst="line">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654963-F682-7540-84D8-4C7BC9E7DBC1}"/>
              </a:ext>
            </a:extLst>
          </p:cNvPr>
          <p:cNvCxnSpPr>
            <a:cxnSpLocks/>
          </p:cNvCxnSpPr>
          <p:nvPr/>
        </p:nvCxnSpPr>
        <p:spPr>
          <a:xfrm>
            <a:off x="2161067" y="8906977"/>
            <a:ext cx="13625623" cy="0"/>
          </a:xfrm>
          <a:prstGeom prst="line">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FB2259-9E0B-304F-A612-8F748BD16938}"/>
              </a:ext>
            </a:extLst>
          </p:cNvPr>
          <p:cNvCxnSpPr>
            <a:cxnSpLocks/>
          </p:cNvCxnSpPr>
          <p:nvPr/>
        </p:nvCxnSpPr>
        <p:spPr>
          <a:xfrm flipH="1">
            <a:off x="8668080" y="4698667"/>
            <a:ext cx="1" cy="5143500"/>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9E796A8-9F8B-664D-A29D-7CFBFDF31A02}"/>
              </a:ext>
            </a:extLst>
          </p:cNvPr>
          <p:cNvSpPr txBox="1"/>
          <p:nvPr/>
        </p:nvSpPr>
        <p:spPr>
          <a:xfrm>
            <a:off x="3206750" y="6886571"/>
            <a:ext cx="731312" cy="933927"/>
          </a:xfrm>
          <a:prstGeom prst="rect">
            <a:avLst/>
          </a:prstGeom>
          <a:noFill/>
        </p:spPr>
        <p:txBody>
          <a:bodyPr wrap="square" rtlCol="0">
            <a:spAutoFit/>
          </a:bodyPr>
          <a:lstStyle/>
          <a:p>
            <a:r>
              <a:rPr lang="en-FI" sz="5400" dirty="0">
                <a:solidFill>
                  <a:srgbClr val="FFCD00"/>
                </a:solidFill>
              </a:rPr>
              <a:t>$</a:t>
            </a:r>
          </a:p>
        </p:txBody>
      </p:sp>
      <p:sp>
        <p:nvSpPr>
          <p:cNvPr id="28" name="TextBox 27">
            <a:extLst>
              <a:ext uri="{FF2B5EF4-FFF2-40B4-BE49-F238E27FC236}">
                <a16:creationId xmlns:a16="http://schemas.microsoft.com/office/drawing/2014/main" id="{F4AC97BD-63B2-F24E-B4D1-B68AD5EB2D5E}"/>
              </a:ext>
            </a:extLst>
          </p:cNvPr>
          <p:cNvSpPr txBox="1"/>
          <p:nvPr/>
        </p:nvSpPr>
        <p:spPr>
          <a:xfrm>
            <a:off x="3723131" y="6886571"/>
            <a:ext cx="731312" cy="933927"/>
          </a:xfrm>
          <a:prstGeom prst="rect">
            <a:avLst/>
          </a:prstGeom>
          <a:noFill/>
        </p:spPr>
        <p:txBody>
          <a:bodyPr wrap="square" rtlCol="0">
            <a:spAutoFit/>
          </a:bodyPr>
          <a:lstStyle/>
          <a:p>
            <a:r>
              <a:rPr lang="en-FI" sz="5400" dirty="0">
                <a:solidFill>
                  <a:srgbClr val="FFCD00"/>
                </a:solidFill>
              </a:rPr>
              <a:t>$</a:t>
            </a:r>
          </a:p>
        </p:txBody>
      </p:sp>
      <p:sp>
        <p:nvSpPr>
          <p:cNvPr id="29" name="TextBox 28">
            <a:extLst>
              <a:ext uri="{FF2B5EF4-FFF2-40B4-BE49-F238E27FC236}">
                <a16:creationId xmlns:a16="http://schemas.microsoft.com/office/drawing/2014/main" id="{08D751C7-BF49-8E48-A46B-05576BEB012E}"/>
              </a:ext>
            </a:extLst>
          </p:cNvPr>
          <p:cNvSpPr txBox="1"/>
          <p:nvPr/>
        </p:nvSpPr>
        <p:spPr>
          <a:xfrm>
            <a:off x="4261291" y="6896641"/>
            <a:ext cx="731312" cy="933927"/>
          </a:xfrm>
          <a:prstGeom prst="rect">
            <a:avLst/>
          </a:prstGeom>
          <a:noFill/>
        </p:spPr>
        <p:txBody>
          <a:bodyPr wrap="square" rtlCol="0">
            <a:spAutoFit/>
          </a:bodyPr>
          <a:lstStyle/>
          <a:p>
            <a:r>
              <a:rPr lang="en-FI" sz="5400" dirty="0">
                <a:solidFill>
                  <a:srgbClr val="FFCD00"/>
                </a:solidFill>
              </a:rPr>
              <a:t>$</a:t>
            </a:r>
          </a:p>
        </p:txBody>
      </p:sp>
      <p:sp>
        <p:nvSpPr>
          <p:cNvPr id="30" name="TextBox 29">
            <a:extLst>
              <a:ext uri="{FF2B5EF4-FFF2-40B4-BE49-F238E27FC236}">
                <a16:creationId xmlns:a16="http://schemas.microsoft.com/office/drawing/2014/main" id="{B800B79B-BDE6-CA4F-961F-4BE6932CCA64}"/>
              </a:ext>
            </a:extLst>
          </p:cNvPr>
          <p:cNvSpPr txBox="1"/>
          <p:nvPr/>
        </p:nvSpPr>
        <p:spPr>
          <a:xfrm>
            <a:off x="4823795" y="6896641"/>
            <a:ext cx="731312" cy="933927"/>
          </a:xfrm>
          <a:prstGeom prst="rect">
            <a:avLst/>
          </a:prstGeom>
          <a:noFill/>
        </p:spPr>
        <p:txBody>
          <a:bodyPr wrap="square" rtlCol="0">
            <a:spAutoFit/>
          </a:bodyPr>
          <a:lstStyle/>
          <a:p>
            <a:r>
              <a:rPr lang="en-FI" sz="5400" dirty="0">
                <a:solidFill>
                  <a:srgbClr val="FFCD00"/>
                </a:solidFill>
              </a:rPr>
              <a:t>$</a:t>
            </a:r>
          </a:p>
        </p:txBody>
      </p:sp>
      <p:sp>
        <p:nvSpPr>
          <p:cNvPr id="31" name="TextBox 30">
            <a:extLst>
              <a:ext uri="{FF2B5EF4-FFF2-40B4-BE49-F238E27FC236}">
                <a16:creationId xmlns:a16="http://schemas.microsoft.com/office/drawing/2014/main" id="{AF4DF552-8152-D04E-A6DC-CFD8527D75D8}"/>
              </a:ext>
            </a:extLst>
          </p:cNvPr>
          <p:cNvSpPr txBox="1"/>
          <p:nvPr/>
        </p:nvSpPr>
        <p:spPr>
          <a:xfrm>
            <a:off x="7369207" y="8445311"/>
            <a:ext cx="731312" cy="933927"/>
          </a:xfrm>
          <a:prstGeom prst="rect">
            <a:avLst/>
          </a:prstGeom>
          <a:noFill/>
        </p:spPr>
        <p:txBody>
          <a:bodyPr wrap="square" rtlCol="0">
            <a:spAutoFit/>
          </a:bodyPr>
          <a:lstStyle/>
          <a:p>
            <a:r>
              <a:rPr lang="en-FI" sz="5400" dirty="0">
                <a:solidFill>
                  <a:srgbClr val="FFCD00"/>
                </a:solidFill>
              </a:rPr>
              <a:t>$</a:t>
            </a:r>
          </a:p>
        </p:txBody>
      </p:sp>
      <p:sp>
        <p:nvSpPr>
          <p:cNvPr id="32" name="TextBox 31">
            <a:extLst>
              <a:ext uri="{FF2B5EF4-FFF2-40B4-BE49-F238E27FC236}">
                <a16:creationId xmlns:a16="http://schemas.microsoft.com/office/drawing/2014/main" id="{A06E867B-919A-7C42-8889-1AEA094132A2}"/>
              </a:ext>
            </a:extLst>
          </p:cNvPr>
          <p:cNvSpPr txBox="1"/>
          <p:nvPr/>
        </p:nvSpPr>
        <p:spPr>
          <a:xfrm>
            <a:off x="5129323" y="8445311"/>
            <a:ext cx="731312" cy="933927"/>
          </a:xfrm>
          <a:prstGeom prst="rect">
            <a:avLst/>
          </a:prstGeom>
          <a:noFill/>
        </p:spPr>
        <p:txBody>
          <a:bodyPr wrap="square" rtlCol="0">
            <a:spAutoFit/>
          </a:bodyPr>
          <a:lstStyle/>
          <a:p>
            <a:r>
              <a:rPr lang="en-FI" sz="5400" dirty="0">
                <a:solidFill>
                  <a:srgbClr val="FFCD00"/>
                </a:solidFill>
              </a:rPr>
              <a:t>$</a:t>
            </a:r>
          </a:p>
        </p:txBody>
      </p:sp>
      <p:sp>
        <p:nvSpPr>
          <p:cNvPr id="33" name="TextBox 32">
            <a:extLst>
              <a:ext uri="{FF2B5EF4-FFF2-40B4-BE49-F238E27FC236}">
                <a16:creationId xmlns:a16="http://schemas.microsoft.com/office/drawing/2014/main" id="{D19E674B-5BC8-1742-8030-588E1E2D4E20}"/>
              </a:ext>
            </a:extLst>
          </p:cNvPr>
          <p:cNvSpPr txBox="1"/>
          <p:nvPr/>
        </p:nvSpPr>
        <p:spPr>
          <a:xfrm>
            <a:off x="2889439" y="8445311"/>
            <a:ext cx="731312" cy="933927"/>
          </a:xfrm>
          <a:prstGeom prst="rect">
            <a:avLst/>
          </a:prstGeom>
          <a:noFill/>
        </p:spPr>
        <p:txBody>
          <a:bodyPr wrap="square" rtlCol="0">
            <a:spAutoFit/>
          </a:bodyPr>
          <a:lstStyle/>
          <a:p>
            <a:r>
              <a:rPr lang="en-FI" sz="5400" dirty="0">
                <a:solidFill>
                  <a:srgbClr val="FFCD00"/>
                </a:solidFill>
              </a:rPr>
              <a:t>$</a:t>
            </a:r>
          </a:p>
        </p:txBody>
      </p:sp>
      <p:sp>
        <p:nvSpPr>
          <p:cNvPr id="41" name="TextBox 40">
            <a:extLst>
              <a:ext uri="{FF2B5EF4-FFF2-40B4-BE49-F238E27FC236}">
                <a16:creationId xmlns:a16="http://schemas.microsoft.com/office/drawing/2014/main" id="{79285E23-7284-924D-BE20-5575B593DC08}"/>
              </a:ext>
            </a:extLst>
          </p:cNvPr>
          <p:cNvSpPr txBox="1"/>
          <p:nvPr/>
        </p:nvSpPr>
        <p:spPr>
          <a:xfrm>
            <a:off x="7747621" y="9801509"/>
            <a:ext cx="1957587" cy="491545"/>
          </a:xfrm>
          <a:prstGeom prst="rect">
            <a:avLst/>
          </a:prstGeom>
          <a:noFill/>
        </p:spPr>
        <p:txBody>
          <a:bodyPr wrap="none" rtlCol="0">
            <a:spAutoFit/>
          </a:bodyPr>
          <a:lstStyle/>
          <a:p>
            <a:r>
              <a:rPr lang="en-FI" dirty="0">
                <a:solidFill>
                  <a:schemeClr val="accent3"/>
                </a:solidFill>
              </a:rPr>
              <a:t>Present day</a:t>
            </a:r>
          </a:p>
        </p:txBody>
      </p:sp>
      <p:sp>
        <p:nvSpPr>
          <p:cNvPr id="43" name="TextBox 42">
            <a:extLst>
              <a:ext uri="{FF2B5EF4-FFF2-40B4-BE49-F238E27FC236}">
                <a16:creationId xmlns:a16="http://schemas.microsoft.com/office/drawing/2014/main" id="{A26A3E38-EAD7-A944-9B35-00A54AACF2AF}"/>
              </a:ext>
            </a:extLst>
          </p:cNvPr>
          <p:cNvSpPr txBox="1"/>
          <p:nvPr/>
        </p:nvSpPr>
        <p:spPr>
          <a:xfrm>
            <a:off x="9559431" y="8445311"/>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4" name="TextBox 43">
            <a:extLst>
              <a:ext uri="{FF2B5EF4-FFF2-40B4-BE49-F238E27FC236}">
                <a16:creationId xmlns:a16="http://schemas.microsoft.com/office/drawing/2014/main" id="{94D262E2-2D79-2049-8ADA-A829650DFE41}"/>
              </a:ext>
            </a:extLst>
          </p:cNvPr>
          <p:cNvSpPr txBox="1"/>
          <p:nvPr/>
        </p:nvSpPr>
        <p:spPr>
          <a:xfrm>
            <a:off x="11475528" y="8440013"/>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5" name="TextBox 44">
            <a:extLst>
              <a:ext uri="{FF2B5EF4-FFF2-40B4-BE49-F238E27FC236}">
                <a16:creationId xmlns:a16="http://schemas.microsoft.com/office/drawing/2014/main" id="{4ED24F22-309E-7141-9CDC-05C994623FB7}"/>
              </a:ext>
            </a:extLst>
          </p:cNvPr>
          <p:cNvSpPr txBox="1"/>
          <p:nvPr/>
        </p:nvSpPr>
        <p:spPr>
          <a:xfrm>
            <a:off x="13349756" y="8440012"/>
            <a:ext cx="731312" cy="933927"/>
          </a:xfrm>
          <a:prstGeom prst="rect">
            <a:avLst/>
          </a:prstGeom>
          <a:noFill/>
        </p:spPr>
        <p:txBody>
          <a:bodyPr wrap="square" rtlCol="0">
            <a:spAutoFit/>
          </a:bodyPr>
          <a:lstStyle/>
          <a:p>
            <a:r>
              <a:rPr lang="en-FI" sz="5400" dirty="0">
                <a:solidFill>
                  <a:srgbClr val="FFCD00">
                    <a:alpha val="51000"/>
                  </a:srgbClr>
                </a:solidFill>
              </a:rPr>
              <a:t>$</a:t>
            </a:r>
          </a:p>
        </p:txBody>
      </p:sp>
      <p:sp>
        <p:nvSpPr>
          <p:cNvPr id="40" name="TextBox 39">
            <a:extLst>
              <a:ext uri="{FF2B5EF4-FFF2-40B4-BE49-F238E27FC236}">
                <a16:creationId xmlns:a16="http://schemas.microsoft.com/office/drawing/2014/main" id="{AD50B6C7-8EE6-DB4B-AC22-2C2A77B88F0A}"/>
              </a:ext>
            </a:extLst>
          </p:cNvPr>
          <p:cNvSpPr txBox="1"/>
          <p:nvPr/>
        </p:nvSpPr>
        <p:spPr>
          <a:xfrm>
            <a:off x="162712" y="7147836"/>
            <a:ext cx="1921616" cy="491545"/>
          </a:xfrm>
          <a:prstGeom prst="rect">
            <a:avLst/>
          </a:prstGeom>
          <a:noFill/>
        </p:spPr>
        <p:txBody>
          <a:bodyPr wrap="none" rtlCol="0">
            <a:spAutoFit/>
          </a:bodyPr>
          <a:lstStyle/>
          <a:p>
            <a:r>
              <a:rPr lang="en-FI" dirty="0"/>
              <a:t>Customer A</a:t>
            </a:r>
          </a:p>
        </p:txBody>
      </p:sp>
      <p:sp>
        <p:nvSpPr>
          <p:cNvPr id="47" name="TextBox 46">
            <a:extLst>
              <a:ext uri="{FF2B5EF4-FFF2-40B4-BE49-F238E27FC236}">
                <a16:creationId xmlns:a16="http://schemas.microsoft.com/office/drawing/2014/main" id="{DA6D3D8D-9288-A045-A1A5-79E3C8C6C9F7}"/>
              </a:ext>
            </a:extLst>
          </p:cNvPr>
          <p:cNvSpPr txBox="1"/>
          <p:nvPr/>
        </p:nvSpPr>
        <p:spPr>
          <a:xfrm>
            <a:off x="175891" y="8661202"/>
            <a:ext cx="1939955" cy="491545"/>
          </a:xfrm>
          <a:prstGeom prst="rect">
            <a:avLst/>
          </a:prstGeom>
          <a:noFill/>
        </p:spPr>
        <p:txBody>
          <a:bodyPr wrap="none" rtlCol="0">
            <a:spAutoFit/>
          </a:bodyPr>
          <a:lstStyle/>
          <a:p>
            <a:r>
              <a:rPr lang="en-FI" dirty="0"/>
              <a:t>Customer B</a:t>
            </a:r>
          </a:p>
        </p:txBody>
      </p:sp>
      <p:sp>
        <p:nvSpPr>
          <p:cNvPr id="48" name="TextBox 47">
            <a:extLst>
              <a:ext uri="{FF2B5EF4-FFF2-40B4-BE49-F238E27FC236}">
                <a16:creationId xmlns:a16="http://schemas.microsoft.com/office/drawing/2014/main" id="{E07A1A54-F8CA-6F47-9394-D05D9E69FBDB}"/>
              </a:ext>
            </a:extLst>
          </p:cNvPr>
          <p:cNvSpPr txBox="1"/>
          <p:nvPr/>
        </p:nvSpPr>
        <p:spPr>
          <a:xfrm>
            <a:off x="8748705" y="7461316"/>
            <a:ext cx="7443063" cy="491545"/>
          </a:xfrm>
          <a:prstGeom prst="rect">
            <a:avLst/>
          </a:prstGeom>
          <a:noFill/>
        </p:spPr>
        <p:txBody>
          <a:bodyPr wrap="none" rtlCol="0">
            <a:spAutoFit/>
          </a:bodyPr>
          <a:lstStyle/>
          <a:p>
            <a:r>
              <a:rPr lang="en-FI" dirty="0"/>
              <a:t>Historically </a:t>
            </a:r>
            <a:r>
              <a:rPr lang="en-FI" dirty="0">
                <a:solidFill>
                  <a:srgbClr val="00965E"/>
                </a:solidFill>
              </a:rPr>
              <a:t>more profitable</a:t>
            </a:r>
            <a:r>
              <a:rPr lang="en-FI" dirty="0"/>
              <a:t>, but probably churned</a:t>
            </a:r>
          </a:p>
        </p:txBody>
      </p:sp>
      <p:sp>
        <p:nvSpPr>
          <p:cNvPr id="49" name="TextBox 48">
            <a:extLst>
              <a:ext uri="{FF2B5EF4-FFF2-40B4-BE49-F238E27FC236}">
                <a16:creationId xmlns:a16="http://schemas.microsoft.com/office/drawing/2014/main" id="{A580CDF2-C1DF-7847-B804-6675F0D2B02E}"/>
              </a:ext>
            </a:extLst>
          </p:cNvPr>
          <p:cNvSpPr txBox="1"/>
          <p:nvPr/>
        </p:nvSpPr>
        <p:spPr>
          <a:xfrm>
            <a:off x="8748705" y="9143057"/>
            <a:ext cx="9587881" cy="491545"/>
          </a:xfrm>
          <a:prstGeom prst="rect">
            <a:avLst/>
          </a:prstGeom>
          <a:noFill/>
        </p:spPr>
        <p:txBody>
          <a:bodyPr wrap="none" rtlCol="0">
            <a:spAutoFit/>
          </a:bodyPr>
          <a:lstStyle/>
          <a:p>
            <a:r>
              <a:rPr lang="en-FI" dirty="0"/>
              <a:t>Historically less profitable, may be </a:t>
            </a:r>
            <a:r>
              <a:rPr lang="en-FI" dirty="0">
                <a:solidFill>
                  <a:srgbClr val="00965E"/>
                </a:solidFill>
              </a:rPr>
              <a:t>more valuable</a:t>
            </a:r>
            <a:r>
              <a:rPr lang="en-FI" dirty="0"/>
              <a:t> in the long run</a:t>
            </a:r>
          </a:p>
        </p:txBody>
      </p:sp>
    </p:spTree>
    <p:extLst>
      <p:ext uri="{BB962C8B-B14F-4D97-AF65-F5344CB8AC3E}">
        <p14:creationId xmlns:p14="http://schemas.microsoft.com/office/powerpoint/2010/main" val="327728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Customer lifetime value</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p:txBody>
          <a:bodyPr/>
          <a:lstStyle/>
          <a:p>
            <a:pPr marL="0" indent="0">
              <a:buNone/>
            </a:pPr>
            <a:r>
              <a:rPr lang="en-US" sz="2800" b="0" dirty="0"/>
              <a:t>M:	Profit per time period (e.g. 10 EUR per month) = revenue per time period (100 EUR) * contribution 	margin (10%)</a:t>
            </a:r>
          </a:p>
          <a:p>
            <a:pPr marL="0" indent="0">
              <a:buNone/>
            </a:pPr>
            <a:r>
              <a:rPr lang="en-US" sz="2800" b="0" dirty="0"/>
              <a:t>r:	Retention rate (e.g. 90 % per month)</a:t>
            </a:r>
          </a:p>
          <a:p>
            <a:pPr marL="0" indent="0">
              <a:buNone/>
            </a:pPr>
            <a:r>
              <a:rPr lang="en-US" sz="2800" b="0" dirty="0"/>
              <a:t>d:	Discount factor (e.g. 10 % per month)</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B192804B-0AA2-D24D-97B6-CA9200E233D8}"/>
                  </a:ext>
                </a:extLst>
              </p:cNvPr>
              <p:cNvSpPr>
                <a:spLocks noGrp="1"/>
              </p:cNvSpPr>
              <p:nvPr>
                <p:ph type="body" sz="half" idx="12"/>
              </p:nvPr>
            </p:nvSpPr>
            <p:spPr/>
            <p:txBody>
              <a:bodyPr/>
              <a:lstStyle/>
              <a:p>
                <a:pPr marL="0" indent="0">
                  <a:buNone/>
                </a:pPr>
                <a14:m>
                  <m:oMathPara xmlns:m="http://schemas.openxmlformats.org/officeDocument/2006/math">
                    <m:oMathParaPr>
                      <m:jc m:val="centerGroup"/>
                    </m:oMathParaPr>
                    <m:oMath xmlns:m="http://schemas.openxmlformats.org/officeDocument/2006/math">
                      <m:r>
                        <a:rPr lang="fi-FI" sz="3600" b="0" i="1" smtClean="0">
                          <a:latin typeface="Cambria Math" panose="02040503050406030204" pitchFamily="18" charset="0"/>
                        </a:rPr>
                        <m:t>𝐶𝐿𝑉</m:t>
                      </m:r>
                      <m:r>
                        <a:rPr lang="fi-FI" sz="3600" b="0" i="1" smtClean="0">
                          <a:latin typeface="Cambria Math" panose="02040503050406030204" pitchFamily="18" charset="0"/>
                        </a:rPr>
                        <m:t>=</m:t>
                      </m:r>
                      <m:f>
                        <m:fPr>
                          <m:ctrlPr>
                            <a:rPr lang="fi-FI" sz="3600" b="0" i="1" smtClean="0">
                              <a:latin typeface="Cambria Math" panose="02040503050406030204" pitchFamily="18" charset="0"/>
                            </a:rPr>
                          </m:ctrlPr>
                        </m:fPr>
                        <m:num>
                          <m:r>
                            <a:rPr lang="fi-FI" sz="3600" b="0" i="1" smtClean="0">
                              <a:latin typeface="Cambria Math" panose="02040503050406030204" pitchFamily="18" charset="0"/>
                            </a:rPr>
                            <m:t>𝑀</m:t>
                          </m:r>
                          <m:r>
                            <a:rPr lang="fi-FI" sz="3600" b="0" i="1" smtClean="0">
                              <a:latin typeface="Cambria Math" panose="02040503050406030204" pitchFamily="18" charset="0"/>
                            </a:rPr>
                            <m:t>∗</m:t>
                          </m:r>
                          <m:r>
                            <a:rPr lang="fi-FI" sz="3600" b="0" i="1" smtClean="0">
                              <a:latin typeface="Cambria Math" panose="02040503050406030204" pitchFamily="18" charset="0"/>
                            </a:rPr>
                            <m:t>𝑟</m:t>
                          </m:r>
                        </m:num>
                        <m:den>
                          <m:r>
                            <a:rPr lang="fi-FI" sz="3600" b="0" i="1" smtClean="0">
                              <a:latin typeface="Cambria Math" panose="02040503050406030204" pitchFamily="18" charset="0"/>
                            </a:rPr>
                            <m:t>1+</m:t>
                          </m:r>
                          <m:r>
                            <a:rPr lang="fi-FI" sz="3600" b="0" i="1" smtClean="0">
                              <a:latin typeface="Cambria Math" panose="02040503050406030204" pitchFamily="18" charset="0"/>
                            </a:rPr>
                            <m:t>𝑑</m:t>
                          </m:r>
                          <m:r>
                            <a:rPr lang="fi-FI" sz="3600" b="0" i="1" smtClean="0">
                              <a:latin typeface="Cambria Math" panose="02040503050406030204" pitchFamily="18" charset="0"/>
                            </a:rPr>
                            <m:t>−</m:t>
                          </m:r>
                          <m:r>
                            <a:rPr lang="fi-FI" sz="3600" b="0" i="1" smtClean="0">
                              <a:latin typeface="Cambria Math" panose="02040503050406030204" pitchFamily="18" charset="0"/>
                            </a:rPr>
                            <m:t>𝑟</m:t>
                          </m:r>
                        </m:den>
                      </m:f>
                    </m:oMath>
                  </m:oMathPara>
                </a14:m>
                <a:endParaRPr lang="fi-FI" sz="3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fi-FI" sz="3600" b="0" i="1" smtClean="0">
                          <a:latin typeface="Cambria Math" panose="02040503050406030204" pitchFamily="18" charset="0"/>
                        </a:rPr>
                        <m:t> </m:t>
                      </m:r>
                    </m:oMath>
                  </m:oMathPara>
                </a14:m>
                <a:endParaRPr lang="en-US" sz="3600" b="0" dirty="0"/>
              </a:p>
            </p:txBody>
          </p:sp>
        </mc:Choice>
        <mc:Fallback xmlns="">
          <p:sp>
            <p:nvSpPr>
              <p:cNvPr id="6" name="Text Placeholder 5">
                <a:extLst>
                  <a:ext uri="{FF2B5EF4-FFF2-40B4-BE49-F238E27FC236}">
                    <a16:creationId xmlns:a16="http://schemas.microsoft.com/office/drawing/2014/main" id="{B192804B-0AA2-D24D-97B6-CA9200E233D8}"/>
                  </a:ext>
                </a:extLst>
              </p:cNvPr>
              <p:cNvSpPr>
                <a:spLocks noGrp="1" noRot="1" noChangeAspect="1" noMove="1" noResize="1" noEditPoints="1" noAdjustHandles="1" noChangeArrowheads="1" noChangeShapeType="1" noTextEdit="1"/>
              </p:cNvSpPr>
              <p:nvPr>
                <p:ph type="body" sz="half" idx="12"/>
              </p:nvPr>
            </p:nvSpPr>
            <p:spPr>
              <a:blipFill>
                <a:blip r:embed="rId4"/>
                <a:stretch>
                  <a:fillRect b="-39806"/>
                </a:stretch>
              </a:blipFill>
            </p:spPr>
            <p:txBody>
              <a:bodyPr/>
              <a:lstStyle/>
              <a:p>
                <a:r>
                  <a:rPr lang="en-FI">
                    <a:noFill/>
                  </a:rPr>
                  <a:t> </a:t>
                </a:r>
              </a:p>
            </p:txBody>
          </p:sp>
        </mc:Fallback>
      </mc:AlternateContent>
      <p:pic>
        <p:nvPicPr>
          <p:cNvPr id="8193" name="Picture 1" descr="page21image660727488">
            <a:extLst>
              <a:ext uri="{FF2B5EF4-FFF2-40B4-BE49-F238E27FC236}">
                <a16:creationId xmlns:a16="http://schemas.microsoft.com/office/drawing/2014/main" id="{C5A02F14-941B-8E46-8834-DC4F9C1B8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31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Customer lifetime value (Spotify)</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a:xfrm>
            <a:off x="584709" y="3031224"/>
            <a:ext cx="16985794" cy="2659536"/>
          </a:xfrm>
        </p:spPr>
        <p:txBody>
          <a:bodyPr/>
          <a:lstStyle/>
          <a:p>
            <a:pPr marL="0" indent="0">
              <a:buNone/>
            </a:pPr>
            <a:r>
              <a:rPr lang="en-US" sz="2800" dirty="0"/>
              <a:t>Data from 2019 </a:t>
            </a:r>
            <a:r>
              <a:rPr lang="en-US" sz="2800" b="0" dirty="0"/>
              <a:t>(sources: Statista, Reuters)</a:t>
            </a:r>
          </a:p>
          <a:p>
            <a:pPr marL="457200" indent="-457200">
              <a:buFont typeface="Arial" panose="020B0604020202020204" pitchFamily="34" charset="0"/>
              <a:buChar char="•"/>
            </a:pPr>
            <a:r>
              <a:rPr lang="en-US" sz="2800" b="0" dirty="0"/>
              <a:t>Average revenue per subscriber: 4.72 EUR per month</a:t>
            </a:r>
          </a:p>
          <a:p>
            <a:pPr marL="457200" indent="-457200">
              <a:buFont typeface="Arial" panose="020B0604020202020204" pitchFamily="34" charset="0"/>
              <a:buChar char="•"/>
            </a:pPr>
            <a:r>
              <a:rPr lang="en-US" sz="2800" b="0" dirty="0"/>
              <a:t>Contribution margin: ~22%</a:t>
            </a:r>
          </a:p>
          <a:p>
            <a:pPr marL="457200" indent="-457200">
              <a:buFont typeface="Arial" panose="020B0604020202020204" pitchFamily="34" charset="0"/>
              <a:buChar char="•"/>
            </a:pPr>
            <a:r>
              <a:rPr lang="en-US" sz="2800" b="0" dirty="0"/>
              <a:t>Churn: ~5% per month</a:t>
            </a:r>
          </a:p>
          <a:p>
            <a:pPr marL="457200" indent="-457200">
              <a:buFont typeface="Arial" panose="020B0604020202020204" pitchFamily="34" charset="0"/>
              <a:buChar char="•"/>
            </a:pPr>
            <a:r>
              <a:rPr lang="en-US" sz="2800" b="0" dirty="0"/>
              <a:t>Discount rate: 1% per month (assumed)</a:t>
            </a:r>
          </a:p>
          <a:p>
            <a:pPr marL="0" indent="0">
              <a:buNone/>
            </a:pPr>
            <a:endParaRPr lang="en-US" sz="2800" b="0"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B192804B-0AA2-D24D-97B6-CA9200E233D8}"/>
                  </a:ext>
                </a:extLst>
              </p:cNvPr>
              <p:cNvSpPr>
                <a:spLocks noGrp="1"/>
              </p:cNvSpPr>
              <p:nvPr>
                <p:ph type="body" sz="half" idx="12"/>
              </p:nvPr>
            </p:nvSpPr>
            <p:spPr>
              <a:xfrm>
                <a:off x="3955824" y="3941203"/>
                <a:ext cx="16985794" cy="1297903"/>
              </a:xfrm>
            </p:spPr>
            <p:txBody>
              <a:bodyPr/>
              <a:lstStyle/>
              <a:p>
                <a:pPr marL="0" indent="0">
                  <a:buNone/>
                </a:pPr>
                <a14:m>
                  <m:oMathPara xmlns:m="http://schemas.openxmlformats.org/officeDocument/2006/math">
                    <m:oMathParaPr>
                      <m:jc m:val="centerGroup"/>
                    </m:oMathParaPr>
                    <m:oMath xmlns:m="http://schemas.openxmlformats.org/officeDocument/2006/math">
                      <m:r>
                        <a:rPr lang="fi-FI" sz="3600" b="0" i="1" smtClean="0">
                          <a:latin typeface="Cambria Math" panose="02040503050406030204" pitchFamily="18" charset="0"/>
                        </a:rPr>
                        <m:t>𝐶𝐿𝑉</m:t>
                      </m:r>
                      <m:r>
                        <a:rPr lang="fi-FI" sz="3600" b="0" i="1" smtClean="0">
                          <a:latin typeface="Cambria Math" panose="02040503050406030204" pitchFamily="18" charset="0"/>
                        </a:rPr>
                        <m:t>=</m:t>
                      </m:r>
                      <m:f>
                        <m:fPr>
                          <m:ctrlPr>
                            <a:rPr lang="fi-FI" sz="3600" b="0" i="1" smtClean="0">
                              <a:latin typeface="Cambria Math" panose="02040503050406030204" pitchFamily="18" charset="0"/>
                            </a:rPr>
                          </m:ctrlPr>
                        </m:fPr>
                        <m:num>
                          <m:r>
                            <a:rPr lang="fi-FI" sz="3600" b="0" i="1" smtClean="0">
                              <a:latin typeface="Cambria Math" panose="02040503050406030204" pitchFamily="18" charset="0"/>
                            </a:rPr>
                            <m:t>𝑀</m:t>
                          </m:r>
                          <m:r>
                            <a:rPr lang="fi-FI" sz="3600" b="0" i="1" smtClean="0">
                              <a:latin typeface="Cambria Math" panose="02040503050406030204" pitchFamily="18" charset="0"/>
                            </a:rPr>
                            <m:t>∗</m:t>
                          </m:r>
                          <m:r>
                            <a:rPr lang="fi-FI" sz="3600" b="0" i="1" smtClean="0">
                              <a:latin typeface="Cambria Math" panose="02040503050406030204" pitchFamily="18" charset="0"/>
                            </a:rPr>
                            <m:t>𝑟</m:t>
                          </m:r>
                        </m:num>
                        <m:den>
                          <m:r>
                            <a:rPr lang="fi-FI" sz="3600" b="0" i="1" smtClean="0">
                              <a:latin typeface="Cambria Math" panose="02040503050406030204" pitchFamily="18" charset="0"/>
                            </a:rPr>
                            <m:t>1+</m:t>
                          </m:r>
                          <m:r>
                            <a:rPr lang="fi-FI" sz="3600" b="0" i="1" smtClean="0">
                              <a:latin typeface="Cambria Math" panose="02040503050406030204" pitchFamily="18" charset="0"/>
                            </a:rPr>
                            <m:t>𝑑</m:t>
                          </m:r>
                          <m:r>
                            <a:rPr lang="fi-FI" sz="3600" b="0" i="1" smtClean="0">
                              <a:latin typeface="Cambria Math" panose="02040503050406030204" pitchFamily="18" charset="0"/>
                            </a:rPr>
                            <m:t>−</m:t>
                          </m:r>
                          <m:r>
                            <a:rPr lang="fi-FI" sz="3600" b="0" i="1" smtClean="0">
                              <a:latin typeface="Cambria Math" panose="02040503050406030204" pitchFamily="18" charset="0"/>
                            </a:rPr>
                            <m:t>𝑟</m:t>
                          </m:r>
                        </m:den>
                      </m:f>
                    </m:oMath>
                  </m:oMathPara>
                </a14:m>
                <a:endParaRPr lang="fi-FI" sz="3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fi-FI" sz="3600" b="0" i="1" smtClean="0">
                          <a:latin typeface="Cambria Math" panose="02040503050406030204" pitchFamily="18" charset="0"/>
                        </a:rPr>
                        <m:t> </m:t>
                      </m:r>
                    </m:oMath>
                  </m:oMathPara>
                </a14:m>
                <a:endParaRPr lang="en-US" sz="3600" b="0" dirty="0"/>
              </a:p>
            </p:txBody>
          </p:sp>
        </mc:Choice>
        <mc:Fallback xmlns="">
          <p:sp>
            <p:nvSpPr>
              <p:cNvPr id="6" name="Text Placeholder 5">
                <a:extLst>
                  <a:ext uri="{FF2B5EF4-FFF2-40B4-BE49-F238E27FC236}">
                    <a16:creationId xmlns:a16="http://schemas.microsoft.com/office/drawing/2014/main" id="{B192804B-0AA2-D24D-97B6-CA9200E233D8}"/>
                  </a:ext>
                </a:extLst>
              </p:cNvPr>
              <p:cNvSpPr>
                <a:spLocks noGrp="1" noRot="1" noChangeAspect="1" noMove="1" noResize="1" noEditPoints="1" noAdjustHandles="1" noChangeArrowheads="1" noChangeShapeType="1" noTextEdit="1"/>
              </p:cNvSpPr>
              <p:nvPr>
                <p:ph type="body" sz="half" idx="12"/>
              </p:nvPr>
            </p:nvSpPr>
            <p:spPr>
              <a:xfrm>
                <a:off x="3955824" y="3941203"/>
                <a:ext cx="16985794" cy="1297903"/>
              </a:xfrm>
              <a:blipFill>
                <a:blip r:embed="rId3"/>
                <a:stretch>
                  <a:fillRect b="-39806"/>
                </a:stretch>
              </a:blipFill>
            </p:spPr>
            <p:txBody>
              <a:bodyPr/>
              <a:lstStyle/>
              <a:p>
                <a:r>
                  <a:rPr lang="en-FI">
                    <a:noFill/>
                  </a:rPr>
                  <a:t> </a:t>
                </a:r>
              </a:p>
            </p:txBody>
          </p:sp>
        </mc:Fallback>
      </mc:AlternateContent>
      <p:sp>
        <p:nvSpPr>
          <p:cNvPr id="3" name="TextBox 2">
            <a:extLst>
              <a:ext uri="{FF2B5EF4-FFF2-40B4-BE49-F238E27FC236}">
                <a16:creationId xmlns:a16="http://schemas.microsoft.com/office/drawing/2014/main" id="{AC24DA9C-EDC5-914A-92A0-58E97D066A26}"/>
              </a:ext>
            </a:extLst>
          </p:cNvPr>
          <p:cNvSpPr txBox="1"/>
          <p:nvPr/>
        </p:nvSpPr>
        <p:spPr>
          <a:xfrm>
            <a:off x="9162445" y="8020894"/>
            <a:ext cx="8147359" cy="523220"/>
          </a:xfrm>
          <a:prstGeom prst="rect">
            <a:avLst/>
          </a:prstGeom>
          <a:noFill/>
          <a:ln w="25400">
            <a:solidFill>
              <a:schemeClr val="tx1"/>
            </a:solidFill>
          </a:ln>
        </p:spPr>
        <p:txBody>
          <a:bodyPr wrap="none" rtlCol="0">
            <a:spAutoFit/>
          </a:bodyPr>
          <a:lstStyle/>
          <a:p>
            <a:r>
              <a:rPr lang="en-US" sz="2800" dirty="0"/>
              <a:t>CLV ≈ (1.04 * 0.95) / (1 + 0.01 – 0.95) ≈ </a:t>
            </a:r>
            <a:r>
              <a:rPr lang="en-US" sz="2800" b="1" dirty="0"/>
              <a:t>14.5 EUR</a:t>
            </a:r>
            <a:endParaRPr lang="en-FI" sz="2800" b="1" dirty="0"/>
          </a:p>
        </p:txBody>
      </p:sp>
      <p:pic>
        <p:nvPicPr>
          <p:cNvPr id="11" name="Picture 10" descr="A picture containing drawing&#10;&#10;Description automatically generated">
            <a:extLst>
              <a:ext uri="{FF2B5EF4-FFF2-40B4-BE49-F238E27FC236}">
                <a16:creationId xmlns:a16="http://schemas.microsoft.com/office/drawing/2014/main" id="{2FC37E58-A792-0B40-ACB2-876BF53CFE3E}"/>
              </a:ext>
            </a:extLst>
          </p:cNvPr>
          <p:cNvPicPr>
            <a:picLocks noChangeAspect="1"/>
          </p:cNvPicPr>
          <p:nvPr/>
        </p:nvPicPr>
        <p:blipFill>
          <a:blip r:embed="rId4"/>
          <a:stretch>
            <a:fillRect/>
          </a:stretch>
        </p:blipFill>
        <p:spPr>
          <a:xfrm>
            <a:off x="14920137" y="192548"/>
            <a:ext cx="2389667" cy="2389667"/>
          </a:xfrm>
          <a:prstGeom prst="rect">
            <a:avLst/>
          </a:prstGeom>
        </p:spPr>
      </p:pic>
      <p:pic>
        <p:nvPicPr>
          <p:cNvPr id="10241" name="Picture 1" descr="page21image660727488">
            <a:extLst>
              <a:ext uri="{FF2B5EF4-FFF2-40B4-BE49-F238E27FC236}">
                <a16:creationId xmlns:a16="http://schemas.microsoft.com/office/drawing/2014/main" id="{E2C2059A-2076-8645-B8CA-6A2398987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13500" cy="30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6AACF7-6831-4D48-8881-F3337E84049C}"/>
              </a:ext>
            </a:extLst>
          </p:cNvPr>
          <p:cNvSpPr txBox="1"/>
          <p:nvPr/>
        </p:nvSpPr>
        <p:spPr>
          <a:xfrm>
            <a:off x="584709" y="7590007"/>
            <a:ext cx="6942606" cy="1384995"/>
          </a:xfrm>
          <a:prstGeom prst="rect">
            <a:avLst/>
          </a:prstGeom>
          <a:noFill/>
          <a:ln w="25400">
            <a:solidFill>
              <a:schemeClr val="tx1"/>
            </a:solidFill>
          </a:ln>
        </p:spPr>
        <p:txBody>
          <a:bodyPr wrap="none" rtlCol="0">
            <a:spAutoFit/>
          </a:bodyPr>
          <a:lstStyle/>
          <a:p>
            <a:r>
              <a:rPr lang="en-US" sz="2800" dirty="0"/>
              <a:t>M:	4.72 * 0.22 = 1.04 EUR per month</a:t>
            </a:r>
          </a:p>
          <a:p>
            <a:r>
              <a:rPr lang="en-US" sz="2800" dirty="0"/>
              <a:t>r:	1 – 0.5 = 95% per month</a:t>
            </a:r>
          </a:p>
          <a:p>
            <a:r>
              <a:rPr lang="en-US" sz="2800" dirty="0"/>
              <a:t>d:	0.01 %</a:t>
            </a:r>
            <a:endParaRPr lang="en-FI" sz="2800" dirty="0"/>
          </a:p>
        </p:txBody>
      </p:sp>
      <p:sp>
        <p:nvSpPr>
          <p:cNvPr id="7" name="Down Arrow 6">
            <a:extLst>
              <a:ext uri="{FF2B5EF4-FFF2-40B4-BE49-F238E27FC236}">
                <a16:creationId xmlns:a16="http://schemas.microsoft.com/office/drawing/2014/main" id="{803D62FE-AB13-244F-9933-F2939593F078}"/>
              </a:ext>
            </a:extLst>
          </p:cNvPr>
          <p:cNvSpPr/>
          <p:nvPr/>
        </p:nvSpPr>
        <p:spPr>
          <a:xfrm>
            <a:off x="3308852" y="6451049"/>
            <a:ext cx="1293944" cy="744364"/>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Down Arrow 9">
            <a:extLst>
              <a:ext uri="{FF2B5EF4-FFF2-40B4-BE49-F238E27FC236}">
                <a16:creationId xmlns:a16="http://schemas.microsoft.com/office/drawing/2014/main" id="{243396FC-51F3-AE46-8C9E-78A0CF133DEC}"/>
              </a:ext>
            </a:extLst>
          </p:cNvPr>
          <p:cNvSpPr/>
          <p:nvPr/>
        </p:nvSpPr>
        <p:spPr>
          <a:xfrm rot="16200000">
            <a:off x="7597720" y="7943386"/>
            <a:ext cx="1293944" cy="744364"/>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912471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C3A528-A40B-FA4B-B34E-E4181055250F}"/>
              </a:ext>
            </a:extLst>
          </p:cNvPr>
          <p:cNvSpPr>
            <a:spLocks noGrp="1"/>
          </p:cNvSpPr>
          <p:nvPr>
            <p:ph type="body" sz="half" idx="10"/>
          </p:nvPr>
        </p:nvSpPr>
        <p:spPr/>
        <p:txBody>
          <a:bodyPr/>
          <a:lstStyle/>
          <a:p>
            <a:r>
              <a:rPr lang="en-FI" dirty="0">
                <a:solidFill>
                  <a:schemeClr val="tx2"/>
                </a:solidFill>
              </a:rPr>
              <a:t>Uses for customer lifetime value modeling</a:t>
            </a:r>
          </a:p>
        </p:txBody>
      </p:sp>
      <p:sp>
        <p:nvSpPr>
          <p:cNvPr id="6" name="Text Placeholder 5">
            <a:extLst>
              <a:ext uri="{FF2B5EF4-FFF2-40B4-BE49-F238E27FC236}">
                <a16:creationId xmlns:a16="http://schemas.microsoft.com/office/drawing/2014/main" id="{9D56BB2D-2A28-C849-A2CF-022FD7EECC54}"/>
              </a:ext>
            </a:extLst>
          </p:cNvPr>
          <p:cNvSpPr>
            <a:spLocks noGrp="1"/>
          </p:cNvSpPr>
          <p:nvPr>
            <p:ph type="body" sz="half" idx="11"/>
          </p:nvPr>
        </p:nvSpPr>
        <p:spPr/>
        <p:txBody>
          <a:bodyPr/>
          <a:lstStyle/>
          <a:p>
            <a:r>
              <a:rPr lang="en-FI" sz="2800" dirty="0"/>
              <a:t>Marketing ROI: </a:t>
            </a:r>
            <a:r>
              <a:rPr lang="en-FI" sz="2800" b="0" dirty="0"/>
              <a:t>Use CLV in place of short-term sales to estimate ROI</a:t>
            </a:r>
            <a:endParaRPr lang="en-FI" sz="2800" dirty="0"/>
          </a:p>
          <a:p>
            <a:endParaRPr lang="en-FI" sz="2800" dirty="0"/>
          </a:p>
          <a:p>
            <a:r>
              <a:rPr lang="en-FI" sz="2800" dirty="0"/>
              <a:t>Company valuation: </a:t>
            </a:r>
            <a:r>
              <a:rPr lang="en-FI" sz="2800" b="0" dirty="0"/>
              <a:t>what is the value of a company’s customer base (i.e., customer equity)?</a:t>
            </a:r>
          </a:p>
          <a:p>
            <a:endParaRPr lang="en-FI" sz="2800" b="0" dirty="0"/>
          </a:p>
          <a:p>
            <a:r>
              <a:rPr lang="en-FI" sz="2800" dirty="0"/>
              <a:t>What-if analyses</a:t>
            </a:r>
            <a:r>
              <a:rPr lang="en-FI" sz="2800" b="0" dirty="0"/>
              <a:t>: How can changes in customer relationships (retention) affect firm performance?</a:t>
            </a:r>
          </a:p>
          <a:p>
            <a:endParaRPr lang="en-FI" sz="2800" b="0" dirty="0"/>
          </a:p>
          <a:p>
            <a:r>
              <a:rPr lang="en-FI" sz="2800" dirty="0"/>
              <a:t>Customer prioritization and targeting</a:t>
            </a:r>
            <a:r>
              <a:rPr lang="en-FI" sz="2800" b="0" dirty="0"/>
              <a:t>: who are the most profitable customers that the company should prioritize and focus on?</a:t>
            </a:r>
          </a:p>
          <a:p>
            <a:endParaRPr lang="en-FI" sz="2800" dirty="0"/>
          </a:p>
        </p:txBody>
      </p:sp>
    </p:spTree>
    <p:extLst>
      <p:ext uri="{BB962C8B-B14F-4D97-AF65-F5344CB8AC3E}">
        <p14:creationId xmlns:p14="http://schemas.microsoft.com/office/powerpoint/2010/main" val="1353475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C3A528-A40B-FA4B-B34E-E4181055250F}"/>
              </a:ext>
            </a:extLst>
          </p:cNvPr>
          <p:cNvSpPr>
            <a:spLocks noGrp="1"/>
          </p:cNvSpPr>
          <p:nvPr>
            <p:ph type="body" sz="half" idx="10"/>
          </p:nvPr>
        </p:nvSpPr>
        <p:spPr/>
        <p:txBody>
          <a:bodyPr/>
          <a:lstStyle/>
          <a:p>
            <a:r>
              <a:rPr lang="en-FI" dirty="0">
                <a:solidFill>
                  <a:schemeClr val="tx2"/>
                </a:solidFill>
              </a:rPr>
              <a:t>From CLV to ROI (Spotify)</a:t>
            </a:r>
          </a:p>
        </p:txBody>
      </p:sp>
      <p:sp>
        <p:nvSpPr>
          <p:cNvPr id="6" name="Text Placeholder 5">
            <a:extLst>
              <a:ext uri="{FF2B5EF4-FFF2-40B4-BE49-F238E27FC236}">
                <a16:creationId xmlns:a16="http://schemas.microsoft.com/office/drawing/2014/main" id="{9D56BB2D-2A28-C849-A2CF-022FD7EECC54}"/>
              </a:ext>
            </a:extLst>
          </p:cNvPr>
          <p:cNvSpPr>
            <a:spLocks noGrp="1"/>
          </p:cNvSpPr>
          <p:nvPr>
            <p:ph type="body" sz="half" idx="11"/>
          </p:nvPr>
        </p:nvSpPr>
        <p:spPr/>
        <p:txBody>
          <a:bodyPr/>
          <a:lstStyle/>
          <a:p>
            <a:r>
              <a:rPr lang="en-US" sz="2800" dirty="0"/>
              <a:t>Let’s say </a:t>
            </a:r>
            <a:r>
              <a:rPr lang="en-US" sz="2800" dirty="0" err="1"/>
              <a:t>spotify</a:t>
            </a:r>
            <a:r>
              <a:rPr lang="en-US" sz="2800" dirty="0"/>
              <a:t> spends 100 000 EUR on a promotional campaign, acquiring 16 000 new customers as a result.</a:t>
            </a:r>
          </a:p>
          <a:p>
            <a:pPr marL="457200" indent="-457200">
              <a:buFont typeface="Arial" panose="020B0604020202020204" pitchFamily="34" charset="0"/>
              <a:buChar char="•"/>
            </a:pPr>
            <a:r>
              <a:rPr lang="en-US" sz="2800" b="0" dirty="0"/>
              <a:t>Average customer acquisition cost: €100 000 / 16 000 = €6.25 </a:t>
            </a:r>
          </a:p>
          <a:p>
            <a:pPr marL="457200" indent="-457200">
              <a:buFont typeface="Arial" panose="020B0604020202020204" pitchFamily="34" charset="0"/>
              <a:buChar char="•"/>
            </a:pPr>
            <a:r>
              <a:rPr lang="en-US" sz="2800" b="0" dirty="0"/>
              <a:t>CLV: €14.5 (from previous example)</a:t>
            </a:r>
          </a:p>
          <a:p>
            <a:pPr marL="457200" indent="-457200">
              <a:buFont typeface="Arial" panose="020B0604020202020204" pitchFamily="34" charset="0"/>
              <a:buChar char="•"/>
            </a:pPr>
            <a:endParaRPr lang="en-US" sz="2800" b="0" dirty="0"/>
          </a:p>
          <a:p>
            <a:r>
              <a:rPr lang="en-US" sz="2800" dirty="0"/>
              <a:t>ROI of online marketing campaign: (€14.5 – €6.25) / €6.25 ≈ 132%</a:t>
            </a:r>
          </a:p>
          <a:p>
            <a:r>
              <a:rPr lang="en-US" sz="2800" b="0" dirty="0"/>
              <a:t>Note that we are assuming that CLV for customers joining as a result of the campaign is the same as for existing customers.</a:t>
            </a:r>
          </a:p>
          <a:p>
            <a:pPr marL="457200" indent="-457200">
              <a:buFont typeface="Arial" panose="020B0604020202020204" pitchFamily="34" charset="0"/>
              <a:buChar char="•"/>
            </a:pPr>
            <a:r>
              <a:rPr lang="en-US" sz="2800" b="0" dirty="0"/>
              <a:t>Newly acquired customers behave the same way as existing customers</a:t>
            </a:r>
          </a:p>
          <a:p>
            <a:pPr marL="457200" indent="-457200">
              <a:buFont typeface="Arial" panose="020B0604020202020204" pitchFamily="34" charset="0"/>
              <a:buChar char="•"/>
            </a:pPr>
            <a:r>
              <a:rPr lang="en-US" sz="2800" b="0" dirty="0"/>
              <a:t>Revenue is the same (e.g., no promotional discounts associated with marketing campaign)</a:t>
            </a:r>
          </a:p>
          <a:p>
            <a:endParaRPr lang="en-US" sz="2800" dirty="0"/>
          </a:p>
          <a:p>
            <a:endParaRPr lang="en-US" sz="2800" dirty="0"/>
          </a:p>
          <a:p>
            <a:endParaRPr lang="en-US" sz="2800" dirty="0"/>
          </a:p>
          <a:p>
            <a:endParaRPr lang="en-US" sz="2800" dirty="0"/>
          </a:p>
        </p:txBody>
      </p:sp>
      <p:pic>
        <p:nvPicPr>
          <p:cNvPr id="4" name="Picture 3" descr="A picture containing drawing&#10;&#10;Description automatically generated">
            <a:extLst>
              <a:ext uri="{FF2B5EF4-FFF2-40B4-BE49-F238E27FC236}">
                <a16:creationId xmlns:a16="http://schemas.microsoft.com/office/drawing/2014/main" id="{C6BB4532-74B9-634E-B1BD-54880922A057}"/>
              </a:ext>
            </a:extLst>
          </p:cNvPr>
          <p:cNvPicPr>
            <a:picLocks noChangeAspect="1"/>
          </p:cNvPicPr>
          <p:nvPr/>
        </p:nvPicPr>
        <p:blipFill>
          <a:blip r:embed="rId3"/>
          <a:stretch>
            <a:fillRect/>
          </a:stretch>
        </p:blipFill>
        <p:spPr>
          <a:xfrm>
            <a:off x="14920137" y="192548"/>
            <a:ext cx="2389667" cy="2389667"/>
          </a:xfrm>
          <a:prstGeom prst="rect">
            <a:avLst/>
          </a:prstGeom>
        </p:spPr>
      </p:pic>
    </p:spTree>
    <p:extLst>
      <p:ext uri="{BB962C8B-B14F-4D97-AF65-F5344CB8AC3E}">
        <p14:creationId xmlns:p14="http://schemas.microsoft.com/office/powerpoint/2010/main" val="295531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EE878B-94EC-AA4A-B4E0-857DE56891EE}"/>
              </a:ext>
            </a:extLst>
          </p:cNvPr>
          <p:cNvSpPr>
            <a:spLocks noGrp="1"/>
          </p:cNvSpPr>
          <p:nvPr>
            <p:ph type="body" sz="half" idx="11"/>
          </p:nvPr>
        </p:nvSpPr>
        <p:spPr/>
        <p:txBody>
          <a:bodyPr/>
          <a:lstStyle/>
          <a:p>
            <a:r>
              <a:rPr lang="en-FI" dirty="0"/>
              <a:t>Churn modeling</a:t>
            </a:r>
          </a:p>
        </p:txBody>
      </p:sp>
    </p:spTree>
    <p:extLst>
      <p:ext uri="{BB962C8B-B14F-4D97-AF65-F5344CB8AC3E}">
        <p14:creationId xmlns:p14="http://schemas.microsoft.com/office/powerpoint/2010/main" val="2968402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From CLV to valuation (Spotify)</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p:txBody>
          <a:bodyPr/>
          <a:lstStyle/>
          <a:p>
            <a:r>
              <a:rPr lang="en-US" sz="2800" b="0" i="1" dirty="0"/>
              <a:t>“The intrinsic value of a company is the discounted value of cash that can be taken out of a business during its remaining life.”</a:t>
            </a:r>
            <a:r>
              <a:rPr lang="en-US" sz="2800" b="0" dirty="0"/>
              <a:t> – Warren Buffet</a:t>
            </a:r>
            <a:r>
              <a:rPr lang="en-US" sz="2800" dirty="0"/>
              <a:t> </a:t>
            </a:r>
          </a:p>
          <a:p>
            <a:endParaRPr lang="en-US" sz="2800" dirty="0"/>
          </a:p>
          <a:p>
            <a:r>
              <a:rPr lang="en-US" sz="2800" dirty="0"/>
              <a:t>Let’s assume that the value of a business is the combined value of its customers:</a:t>
            </a:r>
          </a:p>
          <a:p>
            <a:pPr marL="457200" indent="-457200">
              <a:buFont typeface="Arial" panose="020B0604020202020204" pitchFamily="34" charset="0"/>
              <a:buChar char="•"/>
            </a:pPr>
            <a:r>
              <a:rPr lang="en-US" sz="2800" b="0" dirty="0"/>
              <a:t>Spotify makes nearly 100% of its profit from Premium subscribers (Source: Spotify)</a:t>
            </a:r>
          </a:p>
          <a:p>
            <a:pPr marL="457200" indent="-457200">
              <a:buFont typeface="Arial" panose="020B0604020202020204" pitchFamily="34" charset="0"/>
              <a:buChar char="•"/>
            </a:pPr>
            <a:r>
              <a:rPr lang="en-US" sz="2800" b="0" dirty="0"/>
              <a:t>Total premium subscribers as of Q3 2020: 144 million (Source: Statista)</a:t>
            </a:r>
          </a:p>
          <a:p>
            <a:pPr marL="457200" indent="-457200">
              <a:buFont typeface="Arial" panose="020B0604020202020204" pitchFamily="34" charset="0"/>
              <a:buChar char="•"/>
            </a:pPr>
            <a:r>
              <a:rPr lang="en-US" sz="2800" b="0" dirty="0"/>
              <a:t>CLV ≈ € 14.5  (see previous slides)</a:t>
            </a:r>
          </a:p>
          <a:p>
            <a:endParaRPr lang="en-US" sz="2800" b="0" dirty="0">
              <a:solidFill>
                <a:schemeClr val="tx2"/>
              </a:solidFill>
            </a:endParaRPr>
          </a:p>
          <a:p>
            <a:r>
              <a:rPr lang="en-US" sz="2800" b="0" dirty="0">
                <a:solidFill>
                  <a:schemeClr val="accent1"/>
                </a:solidFill>
              </a:rPr>
              <a:t>Total customer equity: 144M * 14.5 = 2.088 Billion</a:t>
            </a:r>
          </a:p>
          <a:p>
            <a:r>
              <a:rPr lang="en-US" sz="2800" b="0" dirty="0">
                <a:solidFill>
                  <a:srgbClr val="C00000"/>
                </a:solidFill>
              </a:rPr>
              <a:t>Actual Spotify market cap: 42.33 Billion</a:t>
            </a:r>
          </a:p>
        </p:txBody>
      </p:sp>
      <p:pic>
        <p:nvPicPr>
          <p:cNvPr id="11" name="Picture 10" descr="A picture containing drawing&#10;&#10;Description automatically generated">
            <a:extLst>
              <a:ext uri="{FF2B5EF4-FFF2-40B4-BE49-F238E27FC236}">
                <a16:creationId xmlns:a16="http://schemas.microsoft.com/office/drawing/2014/main" id="{2FC37E58-A792-0B40-ACB2-876BF53CFE3E}"/>
              </a:ext>
            </a:extLst>
          </p:cNvPr>
          <p:cNvPicPr>
            <a:picLocks noChangeAspect="1"/>
          </p:cNvPicPr>
          <p:nvPr/>
        </p:nvPicPr>
        <p:blipFill>
          <a:blip r:embed="rId3"/>
          <a:stretch>
            <a:fillRect/>
          </a:stretch>
        </p:blipFill>
        <p:spPr>
          <a:xfrm>
            <a:off x="14920137" y="192548"/>
            <a:ext cx="2389667" cy="2389667"/>
          </a:xfrm>
          <a:prstGeom prst="rect">
            <a:avLst/>
          </a:prstGeom>
        </p:spPr>
      </p:pic>
    </p:spTree>
    <p:extLst>
      <p:ext uri="{BB962C8B-B14F-4D97-AF65-F5344CB8AC3E}">
        <p14:creationId xmlns:p14="http://schemas.microsoft.com/office/powerpoint/2010/main" val="1714680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What-if analysis (Spotify)</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p:txBody>
          <a:bodyPr/>
          <a:lstStyle/>
          <a:p>
            <a:pPr marL="0" indent="0">
              <a:buNone/>
            </a:pPr>
            <a:r>
              <a:rPr lang="en-US" sz="2800" dirty="0">
                <a:solidFill>
                  <a:schemeClr val="accent1"/>
                </a:solidFill>
              </a:rPr>
              <a:t>Getting from 2.088 Billion to 42.33 Billion</a:t>
            </a:r>
            <a:endParaRPr lang="en-US" sz="2800" b="0" dirty="0">
              <a:solidFill>
                <a:schemeClr val="accent1"/>
              </a:solidFill>
            </a:endParaRPr>
          </a:p>
          <a:p>
            <a:pPr marL="0" indent="0">
              <a:buNone/>
            </a:pPr>
            <a:r>
              <a:rPr lang="en-US" sz="2800" b="0" dirty="0">
                <a:solidFill>
                  <a:schemeClr val="accent1"/>
                </a:solidFill>
              </a:rPr>
              <a:t>Spotify’s long-term business model is based on a combination of growth in user base, improvement in margins, reduction of churn, and increasing prices.</a:t>
            </a:r>
          </a:p>
          <a:p>
            <a:pPr marL="0" indent="0">
              <a:buNone/>
            </a:pPr>
            <a:endParaRPr lang="en-US" sz="2800" b="0" dirty="0">
              <a:solidFill>
                <a:schemeClr val="accent1"/>
              </a:solidFill>
            </a:endParaRPr>
          </a:p>
          <a:p>
            <a:pPr marL="0" indent="0">
              <a:buNone/>
            </a:pPr>
            <a:endParaRPr lang="en-US" sz="2800" b="0" dirty="0">
              <a:solidFill>
                <a:schemeClr val="accent1"/>
              </a:solidFill>
            </a:endParaRPr>
          </a:p>
          <a:p>
            <a:pPr marL="0" indent="0">
              <a:buNone/>
            </a:pPr>
            <a:endParaRPr lang="en-US" sz="2800" b="0" dirty="0">
              <a:solidFill>
                <a:schemeClr val="accent1"/>
              </a:solidFill>
            </a:endParaRPr>
          </a:p>
        </p:txBody>
      </p:sp>
      <p:pic>
        <p:nvPicPr>
          <p:cNvPr id="11" name="Picture 10" descr="A picture containing drawing&#10;&#10;Description automatically generated">
            <a:extLst>
              <a:ext uri="{FF2B5EF4-FFF2-40B4-BE49-F238E27FC236}">
                <a16:creationId xmlns:a16="http://schemas.microsoft.com/office/drawing/2014/main" id="{2FC37E58-A792-0B40-ACB2-876BF53CFE3E}"/>
              </a:ext>
            </a:extLst>
          </p:cNvPr>
          <p:cNvPicPr>
            <a:picLocks noChangeAspect="1"/>
          </p:cNvPicPr>
          <p:nvPr/>
        </p:nvPicPr>
        <p:blipFill>
          <a:blip r:embed="rId3"/>
          <a:stretch>
            <a:fillRect/>
          </a:stretch>
        </p:blipFill>
        <p:spPr>
          <a:xfrm>
            <a:off x="14920137" y="192548"/>
            <a:ext cx="2389667" cy="2389667"/>
          </a:xfrm>
          <a:prstGeom prst="rect">
            <a:avLst/>
          </a:prstGeom>
        </p:spPr>
      </p:pic>
      <p:pic>
        <p:nvPicPr>
          <p:cNvPr id="8" name="Picture 7" descr="Chart, bar chart&#10;&#10;Description automatically generated">
            <a:extLst>
              <a:ext uri="{FF2B5EF4-FFF2-40B4-BE49-F238E27FC236}">
                <a16:creationId xmlns:a16="http://schemas.microsoft.com/office/drawing/2014/main" id="{BF6BB2CC-B427-B64D-9A51-8224A4E69334}"/>
              </a:ext>
            </a:extLst>
          </p:cNvPr>
          <p:cNvPicPr>
            <a:picLocks noChangeAspect="1"/>
          </p:cNvPicPr>
          <p:nvPr/>
        </p:nvPicPr>
        <p:blipFill>
          <a:blip r:embed="rId4"/>
          <a:stretch>
            <a:fillRect/>
          </a:stretch>
        </p:blipFill>
        <p:spPr>
          <a:xfrm>
            <a:off x="584709" y="5389229"/>
            <a:ext cx="4842476" cy="3597960"/>
          </a:xfrm>
          <a:prstGeom prst="rect">
            <a:avLst/>
          </a:prstGeom>
        </p:spPr>
      </p:pic>
      <p:pic>
        <p:nvPicPr>
          <p:cNvPr id="10" name="Picture 9" descr="Chart, bar chart&#10;&#10;Description automatically generated">
            <a:extLst>
              <a:ext uri="{FF2B5EF4-FFF2-40B4-BE49-F238E27FC236}">
                <a16:creationId xmlns:a16="http://schemas.microsoft.com/office/drawing/2014/main" id="{C20BC186-A1A4-CC4F-A9FE-FD7EC0A41507}"/>
              </a:ext>
            </a:extLst>
          </p:cNvPr>
          <p:cNvPicPr>
            <a:picLocks noChangeAspect="1"/>
          </p:cNvPicPr>
          <p:nvPr/>
        </p:nvPicPr>
        <p:blipFill>
          <a:blip r:embed="rId5"/>
          <a:stretch>
            <a:fillRect/>
          </a:stretch>
        </p:blipFill>
        <p:spPr>
          <a:xfrm>
            <a:off x="6501943" y="5500359"/>
            <a:ext cx="4842476" cy="3597960"/>
          </a:xfrm>
          <a:prstGeom prst="rect">
            <a:avLst/>
          </a:prstGeom>
        </p:spPr>
      </p:pic>
      <p:pic>
        <p:nvPicPr>
          <p:cNvPr id="13" name="Picture 12" descr="Chart, bar chart&#10;&#10;Description automatically generated">
            <a:extLst>
              <a:ext uri="{FF2B5EF4-FFF2-40B4-BE49-F238E27FC236}">
                <a16:creationId xmlns:a16="http://schemas.microsoft.com/office/drawing/2014/main" id="{E6239BC6-0D92-D64F-B1FB-4A8C4AB79AF6}"/>
              </a:ext>
            </a:extLst>
          </p:cNvPr>
          <p:cNvPicPr>
            <a:picLocks noChangeAspect="1"/>
          </p:cNvPicPr>
          <p:nvPr/>
        </p:nvPicPr>
        <p:blipFill>
          <a:blip r:embed="rId6"/>
          <a:stretch>
            <a:fillRect/>
          </a:stretch>
        </p:blipFill>
        <p:spPr>
          <a:xfrm>
            <a:off x="12419178" y="5389229"/>
            <a:ext cx="4842476" cy="3597960"/>
          </a:xfrm>
          <a:prstGeom prst="rect">
            <a:avLst/>
          </a:prstGeom>
        </p:spPr>
      </p:pic>
      <p:sp>
        <p:nvSpPr>
          <p:cNvPr id="14" name="TextBox 13">
            <a:extLst>
              <a:ext uri="{FF2B5EF4-FFF2-40B4-BE49-F238E27FC236}">
                <a16:creationId xmlns:a16="http://schemas.microsoft.com/office/drawing/2014/main" id="{AC504BBA-3CDC-3C4D-AB75-9BDE496EC335}"/>
              </a:ext>
            </a:extLst>
          </p:cNvPr>
          <p:cNvSpPr txBox="1"/>
          <p:nvPr/>
        </p:nvSpPr>
        <p:spPr>
          <a:xfrm>
            <a:off x="2109708" y="4825562"/>
            <a:ext cx="1792478" cy="491545"/>
          </a:xfrm>
          <a:prstGeom prst="rect">
            <a:avLst/>
          </a:prstGeom>
          <a:noFill/>
        </p:spPr>
        <p:txBody>
          <a:bodyPr wrap="none" rtlCol="0">
            <a:spAutoFit/>
          </a:bodyPr>
          <a:lstStyle/>
          <a:p>
            <a:r>
              <a:rPr lang="en-FI" dirty="0"/>
              <a:t>User base:</a:t>
            </a:r>
          </a:p>
        </p:txBody>
      </p:sp>
      <p:sp>
        <p:nvSpPr>
          <p:cNvPr id="15" name="TextBox 14">
            <a:extLst>
              <a:ext uri="{FF2B5EF4-FFF2-40B4-BE49-F238E27FC236}">
                <a16:creationId xmlns:a16="http://schemas.microsoft.com/office/drawing/2014/main" id="{21AD7304-CB03-8C47-A820-253BAE6D331E}"/>
              </a:ext>
            </a:extLst>
          </p:cNvPr>
          <p:cNvSpPr txBox="1"/>
          <p:nvPr/>
        </p:nvSpPr>
        <p:spPr>
          <a:xfrm>
            <a:off x="8247761" y="4825561"/>
            <a:ext cx="1292341" cy="491545"/>
          </a:xfrm>
          <a:prstGeom prst="rect">
            <a:avLst/>
          </a:prstGeom>
          <a:noFill/>
        </p:spPr>
        <p:txBody>
          <a:bodyPr wrap="none" rtlCol="0">
            <a:spAutoFit/>
          </a:bodyPr>
          <a:lstStyle/>
          <a:p>
            <a:r>
              <a:rPr lang="en-US" dirty="0"/>
              <a:t>M</a:t>
            </a:r>
            <a:r>
              <a:rPr lang="en-FI" dirty="0"/>
              <a:t>argin:</a:t>
            </a:r>
          </a:p>
        </p:txBody>
      </p:sp>
      <p:sp>
        <p:nvSpPr>
          <p:cNvPr id="16" name="TextBox 15">
            <a:extLst>
              <a:ext uri="{FF2B5EF4-FFF2-40B4-BE49-F238E27FC236}">
                <a16:creationId xmlns:a16="http://schemas.microsoft.com/office/drawing/2014/main" id="{C290CC0A-25F6-B843-9E63-CECDBF77D295}"/>
              </a:ext>
            </a:extLst>
          </p:cNvPr>
          <p:cNvSpPr txBox="1"/>
          <p:nvPr/>
        </p:nvSpPr>
        <p:spPr>
          <a:xfrm>
            <a:off x="14273966" y="4825561"/>
            <a:ext cx="1181734" cy="491545"/>
          </a:xfrm>
          <a:prstGeom prst="rect">
            <a:avLst/>
          </a:prstGeom>
          <a:noFill/>
        </p:spPr>
        <p:txBody>
          <a:bodyPr wrap="none" rtlCol="0">
            <a:spAutoFit/>
          </a:bodyPr>
          <a:lstStyle/>
          <a:p>
            <a:r>
              <a:rPr lang="fi-FI" dirty="0" err="1"/>
              <a:t>Churn</a:t>
            </a:r>
            <a:r>
              <a:rPr lang="en-FI" dirty="0"/>
              <a:t>:</a:t>
            </a:r>
          </a:p>
        </p:txBody>
      </p:sp>
    </p:spTree>
    <p:extLst>
      <p:ext uri="{BB962C8B-B14F-4D97-AF65-F5344CB8AC3E}">
        <p14:creationId xmlns:p14="http://schemas.microsoft.com/office/powerpoint/2010/main" val="316150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86C2-4A3F-524F-B43B-9FE609871B15}"/>
              </a:ext>
            </a:extLst>
          </p:cNvPr>
          <p:cNvSpPr>
            <a:spLocks noGrp="1"/>
          </p:cNvSpPr>
          <p:nvPr>
            <p:ph type="body" sz="half" idx="10"/>
          </p:nvPr>
        </p:nvSpPr>
        <p:spPr/>
        <p:txBody>
          <a:bodyPr/>
          <a:lstStyle/>
          <a:p>
            <a:r>
              <a:rPr lang="en-US" sz="6600" dirty="0">
                <a:solidFill>
                  <a:schemeClr val="tx2"/>
                </a:solidFill>
              </a:rPr>
              <a:t>What-if analysis (Spotify)</a:t>
            </a:r>
            <a:endParaRPr lang="en-FI" sz="6600" dirty="0">
              <a:solidFill>
                <a:schemeClr val="tx2"/>
              </a:solidFill>
            </a:endParaRPr>
          </a:p>
        </p:txBody>
      </p:sp>
      <p:sp>
        <p:nvSpPr>
          <p:cNvPr id="4" name="Text Placeholder 3">
            <a:extLst>
              <a:ext uri="{FF2B5EF4-FFF2-40B4-BE49-F238E27FC236}">
                <a16:creationId xmlns:a16="http://schemas.microsoft.com/office/drawing/2014/main" id="{F656AED4-1D75-5348-B6EF-12DB33A973F5}"/>
              </a:ext>
            </a:extLst>
          </p:cNvPr>
          <p:cNvSpPr>
            <a:spLocks noGrp="1"/>
          </p:cNvSpPr>
          <p:nvPr>
            <p:ph type="body" sz="half" idx="11"/>
          </p:nvPr>
        </p:nvSpPr>
        <p:spPr/>
        <p:txBody>
          <a:bodyPr/>
          <a:lstStyle/>
          <a:p>
            <a:pPr marL="0" indent="0">
              <a:buNone/>
            </a:pPr>
            <a:r>
              <a:rPr lang="en-US" sz="2800" dirty="0">
                <a:solidFill>
                  <a:schemeClr val="accent1"/>
                </a:solidFill>
              </a:rPr>
              <a:t>Getting from 2.088 Billion to 42.33 Billion</a:t>
            </a:r>
            <a:endParaRPr lang="en-US" sz="2800" b="0" dirty="0">
              <a:solidFill>
                <a:schemeClr val="accent1"/>
              </a:solidFill>
            </a:endParaRPr>
          </a:p>
          <a:p>
            <a:pPr marL="0" indent="0">
              <a:buNone/>
            </a:pPr>
            <a:r>
              <a:rPr lang="en-US" sz="2800" b="0" dirty="0">
                <a:solidFill>
                  <a:schemeClr val="accent1"/>
                </a:solidFill>
              </a:rPr>
              <a:t>Spotify’s long-term business model is based on a combination of growth in user base, improvement in margins, reduction of churn, and increasing prices.</a:t>
            </a:r>
          </a:p>
          <a:p>
            <a:pPr marL="0" indent="0">
              <a:buNone/>
            </a:pPr>
            <a:endParaRPr lang="en-US" sz="2800" b="0" dirty="0">
              <a:solidFill>
                <a:schemeClr val="accent1"/>
              </a:solidFill>
            </a:endParaRPr>
          </a:p>
          <a:p>
            <a:pPr marL="0" indent="0">
              <a:buNone/>
            </a:pPr>
            <a:r>
              <a:rPr lang="en-US" sz="2800" b="0" dirty="0">
                <a:solidFill>
                  <a:schemeClr val="accent1"/>
                </a:solidFill>
              </a:rPr>
              <a:t>If monthly churn decreases by 3 percentage points: CLV ≈ €33.97; CE = 4.89 Billion (insufficient)</a:t>
            </a:r>
          </a:p>
          <a:p>
            <a:pPr marL="0" indent="0">
              <a:buNone/>
            </a:pPr>
            <a:endParaRPr lang="en-US" sz="2800" b="0" dirty="0">
              <a:solidFill>
                <a:schemeClr val="accent1"/>
              </a:solidFill>
            </a:endParaRPr>
          </a:p>
          <a:p>
            <a:pPr marL="0" indent="0">
              <a:buNone/>
            </a:pPr>
            <a:r>
              <a:rPr lang="en-US" sz="2800" b="0" dirty="0">
                <a:solidFill>
                  <a:schemeClr val="accent1"/>
                </a:solidFill>
              </a:rPr>
              <a:t>Add a price hike of €5 (costs stay the same): CLV ≈ € 69.9; CE = 9.94 Billion (still insufficient)</a:t>
            </a:r>
          </a:p>
          <a:p>
            <a:pPr marL="0" indent="0">
              <a:buNone/>
            </a:pPr>
            <a:endParaRPr lang="en-US" sz="2800" b="0" dirty="0">
              <a:solidFill>
                <a:schemeClr val="accent1"/>
              </a:solidFill>
            </a:endParaRPr>
          </a:p>
          <a:p>
            <a:r>
              <a:rPr lang="en-US" sz="2800" b="0" dirty="0">
                <a:solidFill>
                  <a:schemeClr val="accent1"/>
                </a:solidFill>
              </a:rPr>
              <a:t>User base x4 (market penetration rate 47.9%): CLV ≈ € 69.9, CE = 39.7 Billion (we’re getting there…)</a:t>
            </a:r>
          </a:p>
          <a:p>
            <a:pPr marL="0" indent="0">
              <a:buNone/>
            </a:pPr>
            <a:endParaRPr lang="en-US" sz="2800" b="0" dirty="0">
              <a:solidFill>
                <a:schemeClr val="accent1"/>
              </a:solidFill>
            </a:endParaRPr>
          </a:p>
          <a:p>
            <a:pPr marL="0" indent="0">
              <a:buNone/>
            </a:pPr>
            <a:endParaRPr lang="en-US" sz="2800" b="0" dirty="0">
              <a:solidFill>
                <a:schemeClr val="accent1"/>
              </a:solidFill>
            </a:endParaRPr>
          </a:p>
        </p:txBody>
      </p:sp>
      <p:pic>
        <p:nvPicPr>
          <p:cNvPr id="11" name="Picture 10" descr="A picture containing drawing&#10;&#10;Description automatically generated">
            <a:extLst>
              <a:ext uri="{FF2B5EF4-FFF2-40B4-BE49-F238E27FC236}">
                <a16:creationId xmlns:a16="http://schemas.microsoft.com/office/drawing/2014/main" id="{2FC37E58-A792-0B40-ACB2-876BF53CFE3E}"/>
              </a:ext>
            </a:extLst>
          </p:cNvPr>
          <p:cNvPicPr>
            <a:picLocks noChangeAspect="1"/>
          </p:cNvPicPr>
          <p:nvPr/>
        </p:nvPicPr>
        <p:blipFill>
          <a:blip r:embed="rId3"/>
          <a:stretch>
            <a:fillRect/>
          </a:stretch>
        </p:blipFill>
        <p:spPr>
          <a:xfrm>
            <a:off x="14920137" y="192548"/>
            <a:ext cx="2389667" cy="2389667"/>
          </a:xfrm>
          <a:prstGeom prst="rect">
            <a:avLst/>
          </a:prstGeom>
        </p:spPr>
      </p:pic>
    </p:spTree>
    <p:extLst>
      <p:ext uri="{BB962C8B-B14F-4D97-AF65-F5344CB8AC3E}">
        <p14:creationId xmlns:p14="http://schemas.microsoft.com/office/powerpoint/2010/main" val="104039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422C3-E2DF-6947-B9B4-86238FD5704E}"/>
              </a:ext>
            </a:extLst>
          </p:cNvPr>
          <p:cNvSpPr>
            <a:spLocks noGrp="1"/>
          </p:cNvSpPr>
          <p:nvPr>
            <p:ph type="body" sz="half" idx="10"/>
          </p:nvPr>
        </p:nvSpPr>
        <p:spPr/>
        <p:txBody>
          <a:bodyPr/>
          <a:lstStyle/>
          <a:p>
            <a:r>
              <a:rPr lang="en-FI" sz="6600" dirty="0">
                <a:solidFill>
                  <a:schemeClr val="tx2"/>
                </a:solidFill>
              </a:rPr>
              <a:t>What-if analysis </a:t>
            </a:r>
          </a:p>
        </p:txBody>
      </p:sp>
      <p:sp>
        <p:nvSpPr>
          <p:cNvPr id="3" name="Text Placeholder 2">
            <a:extLst>
              <a:ext uri="{FF2B5EF4-FFF2-40B4-BE49-F238E27FC236}">
                <a16:creationId xmlns:a16="http://schemas.microsoft.com/office/drawing/2014/main" id="{E65CAAAF-BD28-D640-8830-93CB87161805}"/>
              </a:ext>
            </a:extLst>
          </p:cNvPr>
          <p:cNvSpPr>
            <a:spLocks noGrp="1"/>
          </p:cNvSpPr>
          <p:nvPr>
            <p:ph type="body" sz="half" idx="11"/>
          </p:nvPr>
        </p:nvSpPr>
        <p:spPr/>
        <p:txBody>
          <a:bodyPr/>
          <a:lstStyle/>
          <a:p>
            <a:pPr marL="0" indent="0">
              <a:buNone/>
            </a:pPr>
            <a:r>
              <a:rPr lang="en-US" sz="2800" b="0" dirty="0"/>
              <a:t>The CLV formula assumes that recurring revenue, contribution margin, and retention rate will stay fixed. </a:t>
            </a:r>
          </a:p>
          <a:p>
            <a:pPr marL="0" indent="0">
              <a:buNone/>
            </a:pPr>
            <a:endParaRPr lang="en-US" sz="2800" b="0" dirty="0">
              <a:solidFill>
                <a:srgbClr val="C00000"/>
              </a:solidFill>
            </a:endParaRPr>
          </a:p>
          <a:p>
            <a:pPr marL="0" indent="0">
              <a:buNone/>
            </a:pPr>
            <a:r>
              <a:rPr lang="en-US" sz="2800" b="0" dirty="0">
                <a:solidFill>
                  <a:schemeClr val="accent1"/>
                </a:solidFill>
              </a:rPr>
              <a:t>In reality, these figures are likely to change, leading to biased CLV models. </a:t>
            </a:r>
          </a:p>
          <a:p>
            <a:pPr marL="0" indent="0">
              <a:buNone/>
            </a:pPr>
            <a:endParaRPr lang="en-US" sz="2800" b="0" dirty="0">
              <a:solidFill>
                <a:srgbClr val="C00000"/>
              </a:solidFill>
            </a:endParaRPr>
          </a:p>
          <a:p>
            <a:pPr marL="0" indent="0">
              <a:buNone/>
            </a:pPr>
            <a:r>
              <a:rPr lang="en-US" sz="2800" b="0" dirty="0">
                <a:solidFill>
                  <a:srgbClr val="C00000"/>
                </a:solidFill>
              </a:rPr>
              <a:t>=&gt;We should run multiple CLV calculations with different figures to see how sensitive the results are to fluctuations!</a:t>
            </a:r>
          </a:p>
          <a:p>
            <a:endParaRPr lang="en-US" sz="2800" b="0" dirty="0"/>
          </a:p>
        </p:txBody>
      </p:sp>
      <p:sp>
        <p:nvSpPr>
          <p:cNvPr id="4" name="Text Placeholder 3">
            <a:extLst>
              <a:ext uri="{FF2B5EF4-FFF2-40B4-BE49-F238E27FC236}">
                <a16:creationId xmlns:a16="http://schemas.microsoft.com/office/drawing/2014/main" id="{9400F9BB-97A7-7943-B985-E1C43386BC1E}"/>
              </a:ext>
            </a:extLst>
          </p:cNvPr>
          <p:cNvSpPr>
            <a:spLocks noGrp="1"/>
          </p:cNvSpPr>
          <p:nvPr>
            <p:ph type="body" sz="half" idx="12"/>
          </p:nvPr>
        </p:nvSpPr>
        <p:spPr/>
        <p:txBody>
          <a:bodyPr/>
          <a:lstStyle/>
          <a:p>
            <a:pPr marL="0" indent="0">
              <a:buNone/>
            </a:pPr>
            <a:r>
              <a:rPr lang="en-US" sz="2800" dirty="0"/>
              <a:t>Changes in the marketplace </a:t>
            </a:r>
          </a:p>
          <a:p>
            <a:pPr marL="0" indent="0">
              <a:buNone/>
            </a:pPr>
            <a:r>
              <a:rPr lang="en-US" sz="2800" b="0" dirty="0"/>
              <a:t>New competitors, new products and new technology can affect customer retention rates, the price a firm is able to charge for its products and services, and the costs of providing said products/services.</a:t>
            </a:r>
          </a:p>
          <a:p>
            <a:endParaRPr lang="en-US" sz="2800" b="0" dirty="0"/>
          </a:p>
          <a:p>
            <a:pPr marL="0" indent="0">
              <a:buNone/>
            </a:pPr>
            <a:r>
              <a:rPr lang="en-US" sz="2800" dirty="0"/>
              <a:t>Changes in the business model</a:t>
            </a:r>
          </a:p>
          <a:p>
            <a:pPr marL="0" indent="0">
              <a:buNone/>
            </a:pPr>
            <a:r>
              <a:rPr lang="en-US" sz="2800" b="0" dirty="0"/>
              <a:t>The focal firm may also choose to raise retention rates by investing more in its service quality or lowering the price of its services (or vice versa, raise the price or lower quality to make higher profits, and hope to live with lower retention). </a:t>
            </a:r>
          </a:p>
          <a:p>
            <a:endParaRPr lang="en-FI" sz="2800" dirty="0"/>
          </a:p>
        </p:txBody>
      </p:sp>
    </p:spTree>
    <p:extLst>
      <p:ext uri="{BB962C8B-B14F-4D97-AF65-F5344CB8AC3E}">
        <p14:creationId xmlns:p14="http://schemas.microsoft.com/office/powerpoint/2010/main" val="1853459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0224A1-C4C2-1A47-9A0E-C8C14412FFCF}"/>
              </a:ext>
            </a:extLst>
          </p:cNvPr>
          <p:cNvSpPr>
            <a:spLocks noGrp="1"/>
          </p:cNvSpPr>
          <p:nvPr>
            <p:ph type="body" sz="half" idx="10"/>
          </p:nvPr>
        </p:nvSpPr>
        <p:spPr/>
        <p:txBody>
          <a:bodyPr/>
          <a:lstStyle/>
          <a:p>
            <a:r>
              <a:rPr lang="en-FI" sz="6000" dirty="0">
                <a:solidFill>
                  <a:schemeClr val="tx2"/>
                </a:solidFill>
              </a:rPr>
              <a:t>Prioritization and targeting (case: T-mobile)</a:t>
            </a:r>
          </a:p>
        </p:txBody>
      </p:sp>
      <p:sp>
        <p:nvSpPr>
          <p:cNvPr id="3" name="Text Placeholder 2">
            <a:extLst>
              <a:ext uri="{FF2B5EF4-FFF2-40B4-BE49-F238E27FC236}">
                <a16:creationId xmlns:a16="http://schemas.microsoft.com/office/drawing/2014/main" id="{1ECD6F73-3F47-F04A-8800-C3AE8467452B}"/>
              </a:ext>
            </a:extLst>
          </p:cNvPr>
          <p:cNvSpPr>
            <a:spLocks noGrp="1"/>
          </p:cNvSpPr>
          <p:nvPr>
            <p:ph type="body" sz="half" idx="11"/>
          </p:nvPr>
        </p:nvSpPr>
        <p:spPr/>
        <p:txBody>
          <a:bodyPr/>
          <a:lstStyle/>
          <a:p>
            <a:pPr marL="102878" indent="0">
              <a:buNone/>
            </a:pPr>
            <a:r>
              <a:rPr lang="en-US" sz="2800" dirty="0"/>
              <a:t>Pre-paid customers</a:t>
            </a:r>
          </a:p>
          <a:p>
            <a:pPr marL="102878" indent="0">
              <a:buNone/>
            </a:pPr>
            <a:r>
              <a:rPr lang="en-US" sz="2800" b="0" dirty="0"/>
              <a:t>Monthly ARPU: $37.95</a:t>
            </a:r>
          </a:p>
          <a:p>
            <a:pPr marL="102878" indent="0">
              <a:buNone/>
            </a:pPr>
            <a:r>
              <a:rPr lang="en-US" sz="2800" b="0" dirty="0"/>
              <a:t>Monthly retention: 96%</a:t>
            </a:r>
          </a:p>
          <a:p>
            <a:pPr marL="102878" indent="0">
              <a:buNone/>
            </a:pPr>
            <a:r>
              <a:rPr lang="en-US" sz="2800" b="0" dirty="0"/>
              <a:t>CLV≈ $728</a:t>
            </a:r>
            <a:endParaRPr lang="en-US" sz="2800" dirty="0"/>
          </a:p>
          <a:p>
            <a:pPr marL="102878" indent="0">
              <a:buNone/>
            </a:pPr>
            <a:endParaRPr lang="en-US" sz="2800" dirty="0"/>
          </a:p>
          <a:p>
            <a:pPr marL="102878" indent="0">
              <a:buNone/>
            </a:pPr>
            <a:r>
              <a:rPr lang="en-US" sz="2800" dirty="0"/>
              <a:t>Post-paid customers</a:t>
            </a:r>
          </a:p>
          <a:p>
            <a:pPr marL="102878" indent="0">
              <a:buNone/>
            </a:pPr>
            <a:r>
              <a:rPr lang="en-US" sz="2800" b="0" dirty="0"/>
              <a:t>Post-paid phone ARPU: $46.04</a:t>
            </a:r>
          </a:p>
          <a:p>
            <a:pPr marL="102878" indent="0">
              <a:buNone/>
            </a:pPr>
            <a:r>
              <a:rPr lang="en-US" sz="2800" b="0" dirty="0"/>
              <a:t>Monthly retention: 98%</a:t>
            </a:r>
          </a:p>
          <a:p>
            <a:pPr marL="102878" indent="0">
              <a:buNone/>
            </a:pPr>
            <a:r>
              <a:rPr lang="en-US" sz="2800" b="0" dirty="0"/>
              <a:t>CLV≈ $1500</a:t>
            </a:r>
          </a:p>
          <a:p>
            <a:pPr marL="102878" indent="0">
              <a:buNone/>
            </a:pPr>
            <a:endParaRPr lang="en-US" sz="2800" b="0" dirty="0"/>
          </a:p>
          <a:p>
            <a:pPr marL="102878" indent="0">
              <a:buNone/>
            </a:pPr>
            <a:endParaRPr lang="en-US" sz="2800" b="0" dirty="0"/>
          </a:p>
        </p:txBody>
      </p:sp>
      <p:sp>
        <p:nvSpPr>
          <p:cNvPr id="4" name="Text Placeholder 3">
            <a:extLst>
              <a:ext uri="{FF2B5EF4-FFF2-40B4-BE49-F238E27FC236}">
                <a16:creationId xmlns:a16="http://schemas.microsoft.com/office/drawing/2014/main" id="{C18BE462-744A-C24D-9D83-59796FE4FD3B}"/>
              </a:ext>
            </a:extLst>
          </p:cNvPr>
          <p:cNvSpPr>
            <a:spLocks noGrp="1"/>
          </p:cNvSpPr>
          <p:nvPr>
            <p:ph type="body" sz="half" idx="12"/>
          </p:nvPr>
        </p:nvSpPr>
        <p:spPr/>
        <p:txBody>
          <a:bodyPr/>
          <a:lstStyle/>
          <a:p>
            <a:endParaRPr lang="en-FI"/>
          </a:p>
        </p:txBody>
      </p:sp>
      <p:pic>
        <p:nvPicPr>
          <p:cNvPr id="6" name="Picture 5" descr="Chart, line chart&#10;&#10;Description automatically generated">
            <a:extLst>
              <a:ext uri="{FF2B5EF4-FFF2-40B4-BE49-F238E27FC236}">
                <a16:creationId xmlns:a16="http://schemas.microsoft.com/office/drawing/2014/main" id="{B7263828-593C-C34E-B9C7-76CC6280C5F2}"/>
              </a:ext>
            </a:extLst>
          </p:cNvPr>
          <p:cNvPicPr>
            <a:picLocks noChangeAspect="1"/>
          </p:cNvPicPr>
          <p:nvPr/>
        </p:nvPicPr>
        <p:blipFill>
          <a:blip r:embed="rId2"/>
          <a:stretch>
            <a:fillRect/>
          </a:stretch>
        </p:blipFill>
        <p:spPr>
          <a:xfrm>
            <a:off x="9668465" y="3027875"/>
            <a:ext cx="7911534" cy="5878270"/>
          </a:xfrm>
          <a:prstGeom prst="rect">
            <a:avLst/>
          </a:prstGeom>
        </p:spPr>
      </p:pic>
    </p:spTree>
    <p:extLst>
      <p:ext uri="{BB962C8B-B14F-4D97-AF65-F5344CB8AC3E}">
        <p14:creationId xmlns:p14="http://schemas.microsoft.com/office/powerpoint/2010/main" val="2462289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0224A1-C4C2-1A47-9A0E-C8C14412FFCF}"/>
              </a:ext>
            </a:extLst>
          </p:cNvPr>
          <p:cNvSpPr>
            <a:spLocks noGrp="1"/>
          </p:cNvSpPr>
          <p:nvPr>
            <p:ph type="body" sz="half" idx="10"/>
          </p:nvPr>
        </p:nvSpPr>
        <p:spPr/>
        <p:txBody>
          <a:bodyPr/>
          <a:lstStyle/>
          <a:p>
            <a:r>
              <a:rPr lang="en-FI" sz="6600" dirty="0">
                <a:solidFill>
                  <a:schemeClr val="tx2"/>
                </a:solidFill>
              </a:rPr>
              <a:t>Prioritization and targeting based on CLV</a:t>
            </a:r>
          </a:p>
        </p:txBody>
      </p:sp>
      <p:sp>
        <p:nvSpPr>
          <p:cNvPr id="3" name="Text Placeholder 2">
            <a:extLst>
              <a:ext uri="{FF2B5EF4-FFF2-40B4-BE49-F238E27FC236}">
                <a16:creationId xmlns:a16="http://schemas.microsoft.com/office/drawing/2014/main" id="{1ECD6F73-3F47-F04A-8800-C3AE8467452B}"/>
              </a:ext>
            </a:extLst>
          </p:cNvPr>
          <p:cNvSpPr>
            <a:spLocks noGrp="1"/>
          </p:cNvSpPr>
          <p:nvPr>
            <p:ph type="body" sz="half" idx="11"/>
          </p:nvPr>
        </p:nvSpPr>
        <p:spPr>
          <a:xfrm>
            <a:off x="574678" y="1801252"/>
            <a:ext cx="8300244" cy="5873331"/>
          </a:xfrm>
        </p:spPr>
        <p:txBody>
          <a:bodyPr/>
          <a:lstStyle/>
          <a:p>
            <a:pPr marL="0" indent="0">
              <a:buNone/>
            </a:pPr>
            <a:r>
              <a:rPr lang="en-FI" sz="2800" b="0" dirty="0"/>
              <a:t>Customer lifetime value does not accurately measure the value of a customer to the company </a:t>
            </a:r>
            <a:r>
              <a:rPr lang="en-FI" sz="2800" b="0" dirty="0">
                <a:solidFill>
                  <a:schemeClr val="tx2"/>
                </a:solidFill>
              </a:rPr>
              <a:t>beyond the direct transactions that come as a result of the relationship</a:t>
            </a:r>
            <a:r>
              <a:rPr lang="en-FI" sz="2800" b="0" dirty="0"/>
              <a:t>.</a:t>
            </a:r>
          </a:p>
          <a:p>
            <a:endParaRPr lang="en-FI" sz="2800" b="0" dirty="0"/>
          </a:p>
          <a:p>
            <a:pPr marL="0" indent="0">
              <a:buNone/>
            </a:pPr>
            <a:r>
              <a:rPr lang="en-FI" sz="2800" b="0" dirty="0"/>
              <a:t>Customers with low CLV may still be valuable!</a:t>
            </a:r>
          </a:p>
          <a:p>
            <a:r>
              <a:rPr lang="en-FI" sz="2800" b="0" dirty="0"/>
              <a:t>Halo accounts (e.g., the marketing benefit of having Apple as your client, Coke and Burger King) </a:t>
            </a:r>
          </a:p>
          <a:p>
            <a:r>
              <a:rPr lang="en-FI" sz="2800" b="0" dirty="0"/>
              <a:t>Referral accounts (e.g., customers who bring in other customers, Immigrants with kids in Finland)</a:t>
            </a:r>
          </a:p>
          <a:p>
            <a:r>
              <a:rPr lang="en-US" sz="2800" b="0" dirty="0"/>
              <a:t>Accounts that</a:t>
            </a:r>
            <a:r>
              <a:rPr lang="en-FI" sz="2800" b="0" dirty="0"/>
              <a:t> fuel co-creation and innovation in products and services (e.g. IDBM students at Biz)</a:t>
            </a:r>
          </a:p>
          <a:p>
            <a:pPr lvl="1"/>
            <a:endParaRPr lang="en-FI" sz="2800" dirty="0"/>
          </a:p>
        </p:txBody>
      </p:sp>
      <p:sp>
        <p:nvSpPr>
          <p:cNvPr id="4" name="Text Placeholder 3">
            <a:extLst>
              <a:ext uri="{FF2B5EF4-FFF2-40B4-BE49-F238E27FC236}">
                <a16:creationId xmlns:a16="http://schemas.microsoft.com/office/drawing/2014/main" id="{41C33159-679C-1B45-BB7D-BC07CE76B92A}"/>
              </a:ext>
            </a:extLst>
          </p:cNvPr>
          <p:cNvSpPr>
            <a:spLocks noGrp="1"/>
          </p:cNvSpPr>
          <p:nvPr>
            <p:ph type="body" sz="half" idx="12"/>
          </p:nvPr>
        </p:nvSpPr>
        <p:spPr/>
        <p:txBody>
          <a:bodyPr/>
          <a:lstStyle/>
          <a:p>
            <a:endParaRPr lang="en-FI"/>
          </a:p>
        </p:txBody>
      </p:sp>
      <p:graphicFrame>
        <p:nvGraphicFramePr>
          <p:cNvPr id="5" name="Diagram 4">
            <a:extLst>
              <a:ext uri="{FF2B5EF4-FFF2-40B4-BE49-F238E27FC236}">
                <a16:creationId xmlns:a16="http://schemas.microsoft.com/office/drawing/2014/main" id="{1A4CC566-FF84-DD48-AE33-F138FFC357DF}"/>
              </a:ext>
            </a:extLst>
          </p:cNvPr>
          <p:cNvGraphicFramePr/>
          <p:nvPr>
            <p:extLst>
              <p:ext uri="{D42A27DB-BD31-4B8C-83A1-F6EECF244321}">
                <p14:modId xmlns:p14="http://schemas.microsoft.com/office/powerpoint/2010/main" val="3636911672"/>
              </p:ext>
            </p:extLst>
          </p:nvPr>
        </p:nvGraphicFramePr>
        <p:xfrm>
          <a:off x="8241428" y="2464315"/>
          <a:ext cx="10500675" cy="70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209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DBD756-AB2C-DB4E-9FED-4F5AE417860A}"/>
              </a:ext>
            </a:extLst>
          </p:cNvPr>
          <p:cNvSpPr>
            <a:spLocks noGrp="1"/>
          </p:cNvSpPr>
          <p:nvPr>
            <p:ph type="body" sz="half" idx="11"/>
          </p:nvPr>
        </p:nvSpPr>
        <p:spPr/>
        <p:txBody>
          <a:bodyPr/>
          <a:lstStyle/>
          <a:p>
            <a:r>
              <a:rPr lang="en-FI" dirty="0"/>
              <a:t>Any questions?</a:t>
            </a:r>
          </a:p>
          <a:p>
            <a:endParaRPr lang="en-FI" sz="2800" dirty="0"/>
          </a:p>
          <a:p>
            <a:endParaRPr lang="en-FI" sz="3200" dirty="0"/>
          </a:p>
          <a:p>
            <a:endParaRPr lang="en-FI" sz="3200" dirty="0"/>
          </a:p>
          <a:p>
            <a:r>
              <a:rPr lang="en-FI" sz="3200" dirty="0"/>
              <a:t>Next week:</a:t>
            </a:r>
          </a:p>
          <a:p>
            <a:pPr marL="457200" indent="-457200">
              <a:buFont typeface="Arial" panose="020B0604020202020204" pitchFamily="34" charset="0"/>
              <a:buChar char="•"/>
            </a:pPr>
            <a:r>
              <a:rPr lang="en-FI" sz="3200" b="0" dirty="0"/>
              <a:t>Machine learning for marketers</a:t>
            </a:r>
          </a:p>
          <a:p>
            <a:pPr marL="457200" indent="-457200">
              <a:buFont typeface="Arial" panose="020B0604020202020204" pitchFamily="34" charset="0"/>
              <a:buChar char="•"/>
            </a:pPr>
            <a:r>
              <a:rPr lang="en-FI" sz="3200" b="0" dirty="0"/>
              <a:t>Course wrap-up</a:t>
            </a:r>
          </a:p>
        </p:txBody>
      </p:sp>
    </p:spTree>
    <p:extLst>
      <p:ext uri="{BB962C8B-B14F-4D97-AF65-F5344CB8AC3E}">
        <p14:creationId xmlns:p14="http://schemas.microsoft.com/office/powerpoint/2010/main" val="100652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FF426-0F3A-A843-9C83-7B111BFC4671}"/>
              </a:ext>
            </a:extLst>
          </p:cNvPr>
          <p:cNvSpPr>
            <a:spLocks noGrp="1"/>
          </p:cNvSpPr>
          <p:nvPr>
            <p:ph type="body" sz="half" idx="10"/>
          </p:nvPr>
        </p:nvSpPr>
        <p:spPr/>
        <p:txBody>
          <a:bodyPr/>
          <a:lstStyle/>
          <a:p>
            <a:r>
              <a:rPr lang="en-FI" dirty="0">
                <a:solidFill>
                  <a:schemeClr val="tx2"/>
                </a:solidFill>
              </a:rPr>
              <a:t>Churn modeling</a:t>
            </a:r>
          </a:p>
        </p:txBody>
      </p:sp>
      <p:sp>
        <p:nvSpPr>
          <p:cNvPr id="3" name="Text Placeholder 2">
            <a:extLst>
              <a:ext uri="{FF2B5EF4-FFF2-40B4-BE49-F238E27FC236}">
                <a16:creationId xmlns:a16="http://schemas.microsoft.com/office/drawing/2014/main" id="{00204F65-9473-DC46-B281-D470F6A81466}"/>
              </a:ext>
            </a:extLst>
          </p:cNvPr>
          <p:cNvSpPr>
            <a:spLocks noGrp="1"/>
          </p:cNvSpPr>
          <p:nvPr>
            <p:ph type="body" sz="half" idx="11"/>
          </p:nvPr>
        </p:nvSpPr>
        <p:spPr/>
        <p:txBody>
          <a:bodyPr/>
          <a:lstStyle/>
          <a:p>
            <a:r>
              <a:rPr lang="en-US" sz="3200" b="0" dirty="0"/>
              <a:t>Goal: predict whether a customer will end their relationship with the firm (Churn or No Churn)</a:t>
            </a:r>
          </a:p>
          <a:p>
            <a:endParaRPr lang="en-US" sz="3200" b="0" dirty="0"/>
          </a:p>
          <a:p>
            <a:r>
              <a:rPr lang="en-US" sz="3200" b="0" dirty="0"/>
              <a:t>Marketing Goal: Identifying Marketing Activities that increase / decrease the likelihood that a customer will end their relationship with the firm</a:t>
            </a:r>
            <a:endParaRPr lang="en-FI" sz="3200" dirty="0"/>
          </a:p>
          <a:p>
            <a:endParaRPr lang="en-FI" sz="3200" dirty="0"/>
          </a:p>
          <a:p>
            <a:endParaRPr lang="en-FI" sz="3200" dirty="0"/>
          </a:p>
        </p:txBody>
      </p:sp>
    </p:spTree>
    <p:extLst>
      <p:ext uri="{BB962C8B-B14F-4D97-AF65-F5344CB8AC3E}">
        <p14:creationId xmlns:p14="http://schemas.microsoft.com/office/powerpoint/2010/main" val="396025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5A7667-47F0-774F-A1B0-72C20C8AD754}"/>
              </a:ext>
            </a:extLst>
          </p:cNvPr>
          <p:cNvSpPr>
            <a:spLocks noGrp="1"/>
          </p:cNvSpPr>
          <p:nvPr>
            <p:ph type="body" sz="half" idx="10"/>
          </p:nvPr>
        </p:nvSpPr>
        <p:spPr/>
        <p:txBody>
          <a:bodyPr/>
          <a:lstStyle/>
          <a:p>
            <a:r>
              <a:rPr lang="en-US" dirty="0"/>
              <a:t>Binary variable of interest</a:t>
            </a:r>
          </a:p>
        </p:txBody>
      </p:sp>
      <p:sp>
        <p:nvSpPr>
          <p:cNvPr id="3" name="Text Placeholder 2">
            <a:extLst>
              <a:ext uri="{FF2B5EF4-FFF2-40B4-BE49-F238E27FC236}">
                <a16:creationId xmlns:a16="http://schemas.microsoft.com/office/drawing/2014/main" id="{546E461C-93E9-EB47-8596-2F698F6BDA7A}"/>
              </a:ext>
            </a:extLst>
          </p:cNvPr>
          <p:cNvSpPr>
            <a:spLocks noGrp="1"/>
          </p:cNvSpPr>
          <p:nvPr>
            <p:ph type="body" sz="half" idx="11"/>
          </p:nvPr>
        </p:nvSpPr>
        <p:spPr/>
        <p:txBody>
          <a:bodyPr/>
          <a:lstStyle/>
          <a:p>
            <a:r>
              <a:rPr lang="en-US" dirty="0"/>
              <a:t>1 or 0</a:t>
            </a:r>
          </a:p>
          <a:p>
            <a:r>
              <a:rPr lang="en-US" dirty="0"/>
              <a:t>Retain profitable customers (1)</a:t>
            </a:r>
          </a:p>
          <a:p>
            <a:r>
              <a:rPr lang="en-US" dirty="0"/>
              <a:t>Get rid of unprofitable customers (0)</a:t>
            </a:r>
          </a:p>
          <a:p>
            <a:endParaRPr lang="en-US" dirty="0"/>
          </a:p>
        </p:txBody>
      </p:sp>
    </p:spTree>
    <p:extLst>
      <p:ext uri="{BB962C8B-B14F-4D97-AF65-F5344CB8AC3E}">
        <p14:creationId xmlns:p14="http://schemas.microsoft.com/office/powerpoint/2010/main" val="397766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216A9-A26D-8446-AD31-11D088A8BEB6}"/>
              </a:ext>
            </a:extLst>
          </p:cNvPr>
          <p:cNvSpPr>
            <a:spLocks noGrp="1"/>
          </p:cNvSpPr>
          <p:nvPr>
            <p:ph type="body" sz="half" idx="10"/>
          </p:nvPr>
        </p:nvSpPr>
        <p:spPr/>
        <p:txBody>
          <a:bodyPr/>
          <a:lstStyle/>
          <a:p>
            <a:r>
              <a:rPr lang="en-US" dirty="0"/>
              <a:t>Relationship between Income and Response</a:t>
            </a:r>
          </a:p>
        </p:txBody>
      </p:sp>
      <p:pic>
        <p:nvPicPr>
          <p:cNvPr id="1026" name="Picture 2" descr="LOGISTIC REGRESSION | Data Vedas">
            <a:extLst>
              <a:ext uri="{FF2B5EF4-FFF2-40B4-BE49-F238E27FC236}">
                <a16:creationId xmlns:a16="http://schemas.microsoft.com/office/drawing/2014/main" id="{7C5D6AC4-265E-4C41-8BFA-09E58E373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322" y="2778625"/>
            <a:ext cx="13801904" cy="712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1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FA77D-13B9-C04B-9F13-E4746DE9E458}"/>
              </a:ext>
            </a:extLst>
          </p:cNvPr>
          <p:cNvSpPr>
            <a:spLocks noGrp="1"/>
          </p:cNvSpPr>
          <p:nvPr>
            <p:ph type="body" sz="half" idx="10"/>
          </p:nvPr>
        </p:nvSpPr>
        <p:spPr>
          <a:xfrm>
            <a:off x="584709" y="373792"/>
            <a:ext cx="18287999" cy="1999457"/>
          </a:xfrm>
        </p:spPr>
        <p:txBody>
          <a:bodyPr/>
          <a:lstStyle/>
          <a:p>
            <a:r>
              <a:rPr lang="en-FI" sz="7200" dirty="0">
                <a:solidFill>
                  <a:schemeClr val="tx2"/>
                </a:solidFill>
              </a:rPr>
              <a:t>Method of Choice: Logistic regression</a:t>
            </a:r>
          </a:p>
        </p:txBody>
      </p:sp>
      <p:sp>
        <p:nvSpPr>
          <p:cNvPr id="3" name="Text Placeholder 2">
            <a:extLst>
              <a:ext uri="{FF2B5EF4-FFF2-40B4-BE49-F238E27FC236}">
                <a16:creationId xmlns:a16="http://schemas.microsoft.com/office/drawing/2014/main" id="{44271C63-A48D-7A4A-9F02-97A384FFAAEA}"/>
              </a:ext>
            </a:extLst>
          </p:cNvPr>
          <p:cNvSpPr>
            <a:spLocks noGrp="1"/>
          </p:cNvSpPr>
          <p:nvPr>
            <p:ph type="body" sz="half" idx="11"/>
          </p:nvPr>
        </p:nvSpPr>
        <p:spPr/>
        <p:txBody>
          <a:bodyPr/>
          <a:lstStyle/>
          <a:p>
            <a:r>
              <a:rPr lang="en-US" sz="3200" b="0" dirty="0"/>
              <a:t>Logistic regression is one of the techniques for performing churn modeling.</a:t>
            </a:r>
          </a:p>
          <a:p>
            <a:endParaRPr lang="en-FI" sz="3200" b="0" dirty="0"/>
          </a:p>
          <a:p>
            <a:r>
              <a:rPr lang="en-FI" sz="3200" b="0" dirty="0"/>
              <a:t>Similar principles to linear regression, except </a:t>
            </a:r>
            <a:r>
              <a:rPr lang="en-US" sz="3200" b="0" dirty="0"/>
              <a:t>logistic regression is designed to deal with categorical dependent variables:</a:t>
            </a:r>
          </a:p>
          <a:p>
            <a:pPr marL="571500" indent="-571500">
              <a:buFont typeface="Arial" panose="020B0604020202020204" pitchFamily="34" charset="0"/>
              <a:buChar char="•"/>
            </a:pPr>
            <a:r>
              <a:rPr lang="en-US" sz="3200" b="0" dirty="0"/>
              <a:t>Did a customer churn? (yes/no)</a:t>
            </a:r>
          </a:p>
          <a:p>
            <a:pPr marL="571500" indent="-571500">
              <a:buFont typeface="Arial" panose="020B0604020202020204" pitchFamily="34" charset="0"/>
              <a:buChar char="•"/>
            </a:pPr>
            <a:r>
              <a:rPr lang="en-US" sz="3200" b="0" dirty="0"/>
              <a:t>Is a customer retained? (yes/no)</a:t>
            </a:r>
          </a:p>
          <a:p>
            <a:pPr marL="571500" indent="-571500">
              <a:buFont typeface="Arial" panose="020B0604020202020204" pitchFamily="34" charset="0"/>
              <a:buChar char="•"/>
            </a:pPr>
            <a:r>
              <a:rPr lang="en-US" sz="3200" b="0" dirty="0"/>
              <a:t>Will a customer convert? (yes/no)</a:t>
            </a:r>
          </a:p>
          <a:p>
            <a:pPr marL="571500" indent="-571500">
              <a:buFont typeface="Arial" panose="020B0604020202020204" pitchFamily="34" charset="0"/>
              <a:buChar char="•"/>
            </a:pPr>
            <a:endParaRPr lang="en-US" sz="3200" b="0" dirty="0"/>
          </a:p>
          <a:p>
            <a:r>
              <a:rPr lang="en-US" sz="3200" b="0" dirty="0"/>
              <a:t>Linear regression assumes that the dependent variable is continuous (e.g., revenue).</a:t>
            </a:r>
          </a:p>
          <a:p>
            <a:endParaRPr lang="en-FI" sz="3200" b="0" dirty="0"/>
          </a:p>
        </p:txBody>
      </p:sp>
    </p:spTree>
    <p:extLst>
      <p:ext uri="{BB962C8B-B14F-4D97-AF65-F5344CB8AC3E}">
        <p14:creationId xmlns:p14="http://schemas.microsoft.com/office/powerpoint/2010/main" val="36280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FA77D-13B9-C04B-9F13-E4746DE9E458}"/>
              </a:ext>
            </a:extLst>
          </p:cNvPr>
          <p:cNvSpPr>
            <a:spLocks noGrp="1"/>
          </p:cNvSpPr>
          <p:nvPr>
            <p:ph type="body" sz="half" idx="10"/>
          </p:nvPr>
        </p:nvSpPr>
        <p:spPr/>
        <p:txBody>
          <a:bodyPr/>
          <a:lstStyle/>
          <a:p>
            <a:r>
              <a:rPr lang="en-FI" dirty="0">
                <a:solidFill>
                  <a:schemeClr val="tx2"/>
                </a:solidFill>
              </a:rPr>
              <a:t>Logistic regression</a:t>
            </a:r>
          </a:p>
        </p:txBody>
      </p:sp>
      <p:sp>
        <p:nvSpPr>
          <p:cNvPr id="3" name="Text Placeholder 2">
            <a:extLst>
              <a:ext uri="{FF2B5EF4-FFF2-40B4-BE49-F238E27FC236}">
                <a16:creationId xmlns:a16="http://schemas.microsoft.com/office/drawing/2014/main" id="{44271C63-A48D-7A4A-9F02-97A384FFAAEA}"/>
              </a:ext>
            </a:extLst>
          </p:cNvPr>
          <p:cNvSpPr>
            <a:spLocks noGrp="1"/>
          </p:cNvSpPr>
          <p:nvPr>
            <p:ph type="body" sz="half" idx="11"/>
          </p:nvPr>
        </p:nvSpPr>
        <p:spPr/>
        <p:txBody>
          <a:bodyPr/>
          <a:lstStyle/>
          <a:p>
            <a:r>
              <a:rPr lang="en-US" sz="3200" b="0" dirty="0"/>
              <a:t>Suppose </a:t>
            </a:r>
            <a:r>
              <a:rPr lang="en-US" sz="3200" b="0" i="1" dirty="0"/>
              <a:t>p</a:t>
            </a:r>
            <a:r>
              <a:rPr lang="en-US" sz="3200" b="0" dirty="0"/>
              <a:t> is the </a:t>
            </a:r>
            <a:r>
              <a:rPr lang="en-US" sz="3200" b="0" dirty="0">
                <a:solidFill>
                  <a:srgbClr val="00965E"/>
                </a:solidFill>
              </a:rPr>
              <a:t>probability</a:t>
            </a:r>
            <a:r>
              <a:rPr lang="en-US" sz="3200" b="0" dirty="0"/>
              <a:t> of event Y occurring, given certain values of independent variables </a:t>
            </a:r>
            <a:r>
              <a:rPr lang="en-US" sz="3200" b="0" i="1" dirty="0" err="1"/>
              <a:t>x</a:t>
            </a:r>
            <a:r>
              <a:rPr lang="en-US" sz="3200" b="0" i="1" baseline="-25000" dirty="0" err="1"/>
              <a:t>n</a:t>
            </a:r>
            <a:r>
              <a:rPr lang="en-US" sz="3200" b="0" i="1" baseline="-25000" dirty="0"/>
              <a:t> </a:t>
            </a:r>
            <a:r>
              <a:rPr lang="en-US" sz="3200" b="0" dirty="0"/>
              <a:t>:</a:t>
            </a:r>
            <a:r>
              <a:rPr lang="en-US" sz="3200" b="0" i="1" dirty="0"/>
              <a:t> </a:t>
            </a:r>
            <a:r>
              <a:rPr lang="en-US" sz="3200" b="0" i="1" dirty="0">
                <a:latin typeface="Times New Roman" panose="02020603050405020304" pitchFamily="18" charset="0"/>
                <a:cs typeface="Times New Roman" panose="02020603050405020304" pitchFamily="18" charset="0"/>
              </a:rPr>
              <a:t>p = P(Y=1 | {x</a:t>
            </a:r>
            <a:r>
              <a:rPr lang="en-US" sz="3200" b="0" i="1" baseline="-25000" dirty="0">
                <a:latin typeface="Times New Roman" panose="02020603050405020304" pitchFamily="18" charset="0"/>
                <a:cs typeface="Times New Roman" panose="02020603050405020304" pitchFamily="18" charset="0"/>
              </a:rPr>
              <a:t>1</a:t>
            </a:r>
            <a:r>
              <a:rPr lang="en-US" sz="3200" b="0" i="1" dirty="0">
                <a:latin typeface="Times New Roman" panose="02020603050405020304" pitchFamily="18" charset="0"/>
                <a:cs typeface="Times New Roman" panose="02020603050405020304" pitchFamily="18" charset="0"/>
              </a:rPr>
              <a:t>, x</a:t>
            </a:r>
            <a:r>
              <a:rPr lang="en-US" sz="3200" b="0" i="1" baseline="-25000" dirty="0">
                <a:latin typeface="Times New Roman" panose="02020603050405020304" pitchFamily="18" charset="0"/>
                <a:cs typeface="Times New Roman" panose="02020603050405020304" pitchFamily="18" charset="0"/>
              </a:rPr>
              <a:t>2</a:t>
            </a:r>
            <a:r>
              <a:rPr lang="en-US" sz="3200" b="0" i="1" dirty="0">
                <a:latin typeface="Times New Roman" panose="02020603050405020304" pitchFamily="18" charset="0"/>
                <a:cs typeface="Times New Roman" panose="02020603050405020304" pitchFamily="18" charset="0"/>
              </a:rPr>
              <a:t>, … </a:t>
            </a:r>
            <a:r>
              <a:rPr lang="en-US" sz="3200" b="0" i="1" dirty="0" err="1">
                <a:latin typeface="Times New Roman" panose="02020603050405020304" pitchFamily="18" charset="0"/>
                <a:cs typeface="Times New Roman" panose="02020603050405020304" pitchFamily="18" charset="0"/>
              </a:rPr>
              <a:t>x</a:t>
            </a:r>
            <a:r>
              <a:rPr lang="en-US" sz="3200" b="0" i="1" baseline="-25000" dirty="0" err="1">
                <a:latin typeface="Times New Roman" panose="02020603050405020304" pitchFamily="18" charset="0"/>
                <a:cs typeface="Times New Roman" panose="02020603050405020304" pitchFamily="18" charset="0"/>
              </a:rPr>
              <a:t>n</a:t>
            </a:r>
            <a:r>
              <a:rPr lang="en-US" sz="3200" b="0" i="1" dirty="0">
                <a:latin typeface="Times New Roman" panose="02020603050405020304" pitchFamily="18" charset="0"/>
                <a:cs typeface="Times New Roman" panose="02020603050405020304" pitchFamily="18" charset="0"/>
              </a:rPr>
              <a:t>}</a:t>
            </a:r>
            <a:r>
              <a:rPr lang="en-US" sz="3200" b="0" i="1" dirty="0"/>
              <a:t>.  </a:t>
            </a:r>
          </a:p>
          <a:p>
            <a:endParaRPr lang="en-US" sz="3200" b="0" i="1" dirty="0"/>
          </a:p>
          <a:p>
            <a:r>
              <a:rPr lang="en-US" sz="3200" b="0" dirty="0"/>
              <a:t>The </a:t>
            </a:r>
            <a:r>
              <a:rPr lang="en-US" sz="3200" b="0" dirty="0">
                <a:solidFill>
                  <a:srgbClr val="00965E"/>
                </a:solidFill>
              </a:rPr>
              <a:t>odds</a:t>
            </a:r>
            <a:r>
              <a:rPr lang="en-US" sz="3200" b="0" dirty="0"/>
              <a:t> of the event are </a:t>
            </a:r>
            <a:r>
              <a:rPr lang="en-US" sz="3200" b="0" i="1" dirty="0">
                <a:latin typeface="Times New Roman" panose="02020603050405020304" pitchFamily="18" charset="0"/>
                <a:cs typeface="Times New Roman" panose="02020603050405020304" pitchFamily="18" charset="0"/>
              </a:rPr>
              <a:t>p / ( 1 - p ):</a:t>
            </a:r>
          </a:p>
          <a:p>
            <a:pPr marL="457200" indent="-457200">
              <a:buFont typeface="Arial" panose="020B0604020202020204" pitchFamily="34" charset="0"/>
              <a:buChar char="•"/>
            </a:pPr>
            <a:r>
              <a:rPr lang="en-US" sz="3200" b="0" dirty="0"/>
              <a:t>E.g., If there is a 25% probability of an event occurring, the odds of the event occurring are </a:t>
            </a:r>
            <a:r>
              <a:rPr lang="en-US" sz="3200" b="0" dirty="0">
                <a:cs typeface="Times New Roman" panose="02020603050405020304" pitchFamily="18" charset="0"/>
              </a:rPr>
              <a:t>25% / ( 1 - 25% ) = 25% / 75% = 0.33 = 1 : 3</a:t>
            </a:r>
            <a:endParaRPr lang="en-US" sz="3200" dirty="0">
              <a:cs typeface="Times New Roman" panose="02020603050405020304" pitchFamily="18" charset="0"/>
            </a:endParaRPr>
          </a:p>
          <a:p>
            <a:pPr lvl="1"/>
            <a:endParaRPr lang="en-US" sz="3200" dirty="0">
              <a:cs typeface="Times New Roman" panose="02020603050405020304" pitchFamily="18" charset="0"/>
            </a:endParaRPr>
          </a:p>
          <a:p>
            <a:r>
              <a:rPr lang="en-US" sz="3200" b="0" dirty="0">
                <a:cs typeface="Times New Roman" panose="02020603050405020304" pitchFamily="18" charset="0"/>
              </a:rPr>
              <a:t>Formally, the dependent variable of logistic regression is the </a:t>
            </a:r>
            <a:r>
              <a:rPr lang="en-US" sz="3200" b="0" dirty="0">
                <a:solidFill>
                  <a:srgbClr val="00965E"/>
                </a:solidFill>
                <a:cs typeface="Times New Roman" panose="02020603050405020304" pitchFamily="18" charset="0"/>
              </a:rPr>
              <a:t>logarithm of the odds</a:t>
            </a:r>
            <a:r>
              <a:rPr lang="en-US" sz="3200" b="0" dirty="0">
                <a:cs typeface="Times New Roman" panose="02020603050405020304" pitchFamily="18" charset="0"/>
              </a:rPr>
              <a:t>: </a:t>
            </a:r>
          </a:p>
          <a:p>
            <a:r>
              <a:rPr lang="en-US" sz="3200" b="0" i="1" dirty="0">
                <a:latin typeface="Times New Roman" panose="02020603050405020304" pitchFamily="18" charset="0"/>
                <a:cs typeface="Times New Roman" panose="02020603050405020304" pitchFamily="18" charset="0"/>
              </a:rPr>
              <a:t>log (p / ( 1 - p ) ) = b</a:t>
            </a:r>
            <a:r>
              <a:rPr lang="en-US" sz="3200" b="0" i="1" baseline="-25000" dirty="0">
                <a:latin typeface="Times New Roman" panose="02020603050405020304" pitchFamily="18" charset="0"/>
                <a:cs typeface="Times New Roman" panose="02020603050405020304" pitchFamily="18" charset="0"/>
              </a:rPr>
              <a:t>0</a:t>
            </a:r>
            <a:r>
              <a:rPr lang="en-US" sz="3200" b="0" i="1" dirty="0">
                <a:latin typeface="Times New Roman" panose="02020603050405020304" pitchFamily="18" charset="0"/>
                <a:cs typeface="Times New Roman" panose="02020603050405020304" pitchFamily="18" charset="0"/>
              </a:rPr>
              <a:t> + b</a:t>
            </a:r>
            <a:r>
              <a:rPr lang="en-US" sz="3200" b="0" i="1" baseline="-25000" dirty="0">
                <a:latin typeface="Times New Roman" panose="02020603050405020304" pitchFamily="18" charset="0"/>
                <a:cs typeface="Times New Roman" panose="02020603050405020304" pitchFamily="18" charset="0"/>
              </a:rPr>
              <a:t>1</a:t>
            </a:r>
            <a:r>
              <a:rPr lang="en-US" sz="3200" b="0" i="1" dirty="0">
                <a:latin typeface="Times New Roman" panose="02020603050405020304" pitchFamily="18" charset="0"/>
                <a:cs typeface="Times New Roman" panose="02020603050405020304" pitchFamily="18" charset="0"/>
              </a:rPr>
              <a:t>x</a:t>
            </a:r>
            <a:r>
              <a:rPr lang="en-US" sz="3200" b="0" i="1" baseline="-25000" dirty="0">
                <a:latin typeface="Times New Roman" panose="02020603050405020304" pitchFamily="18" charset="0"/>
                <a:cs typeface="Times New Roman" panose="02020603050405020304" pitchFamily="18" charset="0"/>
              </a:rPr>
              <a:t>1</a:t>
            </a:r>
            <a:r>
              <a:rPr lang="en-US" sz="3200" b="0" i="1" dirty="0">
                <a:latin typeface="Times New Roman" panose="02020603050405020304" pitchFamily="18" charset="0"/>
                <a:cs typeface="Times New Roman" panose="02020603050405020304" pitchFamily="18" charset="0"/>
              </a:rPr>
              <a:t>+ ... +</a:t>
            </a:r>
            <a:r>
              <a:rPr lang="en-US" sz="3200" b="0" i="1" dirty="0" err="1">
                <a:latin typeface="Times New Roman" panose="02020603050405020304" pitchFamily="18" charset="0"/>
                <a:cs typeface="Times New Roman" panose="02020603050405020304" pitchFamily="18" charset="0"/>
              </a:rPr>
              <a:t>b</a:t>
            </a:r>
            <a:r>
              <a:rPr lang="en-US" sz="3200" b="0" i="1" baseline="-25000" dirty="0" err="1">
                <a:latin typeface="Times New Roman" panose="02020603050405020304" pitchFamily="18" charset="0"/>
                <a:cs typeface="Times New Roman" panose="02020603050405020304" pitchFamily="18" charset="0"/>
              </a:rPr>
              <a:t>n</a:t>
            </a:r>
            <a:r>
              <a:rPr lang="en-US" sz="3200" b="0" i="1" dirty="0" err="1">
                <a:latin typeface="Times New Roman" panose="02020603050405020304" pitchFamily="18" charset="0"/>
                <a:cs typeface="Times New Roman" panose="02020603050405020304" pitchFamily="18" charset="0"/>
              </a:rPr>
              <a:t>x</a:t>
            </a:r>
            <a:r>
              <a:rPr lang="en-US" sz="3200" b="0" i="1" baseline="-25000" dirty="0" err="1">
                <a:latin typeface="Times New Roman" panose="02020603050405020304" pitchFamily="18" charset="0"/>
                <a:cs typeface="Times New Roman" panose="02020603050405020304" pitchFamily="18" charset="0"/>
              </a:rPr>
              <a:t>n</a:t>
            </a:r>
            <a:r>
              <a:rPr lang="en-US" sz="3200" b="0" i="1" dirty="0">
                <a:latin typeface="Times New Roman" panose="02020603050405020304" pitchFamily="18" charset="0"/>
                <a:cs typeface="Times New Roman" panose="02020603050405020304" pitchFamily="18" charset="0"/>
              </a:rPr>
              <a:t> + e</a:t>
            </a:r>
          </a:p>
        </p:txBody>
      </p:sp>
    </p:spTree>
    <p:extLst>
      <p:ext uri="{BB962C8B-B14F-4D97-AF65-F5344CB8AC3E}">
        <p14:creationId xmlns:p14="http://schemas.microsoft.com/office/powerpoint/2010/main" val="4275509014"/>
      </p:ext>
    </p:extLst>
  </p:cSld>
  <p:clrMapOvr>
    <a:masterClrMapping/>
  </p:clrMapOvr>
</p:sld>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otx" id="{7C017439-5F38-4F72-9DDA-0E4E091206CF}" vid="{7F772D11-0CFD-4DE9-8EF1-3AB8060ADA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Office-teema</Template>
  <TotalTime>14808</TotalTime>
  <Words>3764</Words>
  <Application>Microsoft Macintosh PowerPoint</Application>
  <PresentationFormat>Custom</PresentationFormat>
  <Paragraphs>469</Paragraphs>
  <Slides>46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vt:lpstr>
      <vt:lpstr>Calibri</vt:lpstr>
      <vt:lpstr>Cambria Math</vt:lpstr>
      <vt:lpstr>Monaco</vt:lpstr>
      <vt:lpstr>Times New Roman</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Gloukhovtsev Alexei</dc:creator>
  <cp:lastModifiedBy>Bhatnagar Kushagra</cp:lastModifiedBy>
  <cp:revision>2506</cp:revision>
  <cp:lastPrinted>2019-09-11T08:59:12Z</cp:lastPrinted>
  <dcterms:created xsi:type="dcterms:W3CDTF">2019-09-08T06:45:06Z</dcterms:created>
  <dcterms:modified xsi:type="dcterms:W3CDTF">2022-10-04T11:46:00Z</dcterms:modified>
</cp:coreProperties>
</file>