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93" r:id="rId2"/>
    <p:sldId id="488" r:id="rId3"/>
    <p:sldId id="256" r:id="rId4"/>
    <p:sldId id="509" r:id="rId5"/>
    <p:sldId id="299" r:id="rId6"/>
    <p:sldId id="300" r:id="rId7"/>
    <p:sldId id="508" r:id="rId8"/>
    <p:sldId id="510" r:id="rId9"/>
    <p:sldId id="303" r:id="rId10"/>
    <p:sldId id="301" r:id="rId11"/>
    <p:sldId id="271" r:id="rId12"/>
    <p:sldId id="261" r:id="rId13"/>
    <p:sldId id="272" r:id="rId14"/>
    <p:sldId id="273" r:id="rId15"/>
    <p:sldId id="305" r:id="rId16"/>
    <p:sldId id="274" r:id="rId17"/>
    <p:sldId id="275" r:id="rId18"/>
    <p:sldId id="502" r:id="rId19"/>
    <p:sldId id="276" r:id="rId20"/>
    <p:sldId id="277" r:id="rId21"/>
    <p:sldId id="306" r:id="rId22"/>
    <p:sldId id="291" r:id="rId23"/>
    <p:sldId id="503" r:id="rId24"/>
    <p:sldId id="262" r:id="rId25"/>
    <p:sldId id="302" r:id="rId26"/>
    <p:sldId id="282" r:id="rId27"/>
    <p:sldId id="504" r:id="rId28"/>
    <p:sldId id="511" r:id="rId29"/>
    <p:sldId id="287" r:id="rId30"/>
    <p:sldId id="491" r:id="rId31"/>
    <p:sldId id="505" r:id="rId32"/>
    <p:sldId id="506" r:id="rId33"/>
    <p:sldId id="512" r:id="rId34"/>
    <p:sldId id="297" r:id="rId35"/>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E"/>
    <a:srgbClr val="FFFFFF"/>
    <a:srgbClr val="EF363B"/>
    <a:srgbClr val="EE353B"/>
    <a:srgbClr val="FF0000"/>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30" autoAdjust="0"/>
    <p:restoredTop sz="84452" autoAdjust="0"/>
  </p:normalViewPr>
  <p:slideViewPr>
    <p:cSldViewPr snapToGrid="0" snapToObjects="1">
      <p:cViewPr varScale="1">
        <p:scale>
          <a:sx n="97" d="100"/>
          <a:sy n="97" d="100"/>
        </p:scale>
        <p:origin x="2872"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8D436E-353C-6F40-98D6-D5B8425DF133}"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US"/>
        </a:p>
      </dgm:t>
    </dgm:pt>
    <dgm:pt modelId="{6B2F2206-34E6-3045-923A-ACABC1A24CBD}">
      <dgm:prSet phldrT="[Text]"/>
      <dgm:spPr>
        <a:solidFill>
          <a:schemeClr val="bg2">
            <a:lumMod val="75000"/>
          </a:schemeClr>
        </a:solidFill>
      </dgm:spPr>
      <dgm:t>
        <a:bodyPr/>
        <a:lstStyle/>
        <a:p>
          <a:r>
            <a:rPr lang="en-US" dirty="0"/>
            <a:t>Organization</a:t>
          </a:r>
        </a:p>
      </dgm:t>
    </dgm:pt>
    <dgm:pt modelId="{76C9D886-6B9E-F449-8CEB-04FDAF59F046}" type="parTrans" cxnId="{8210660B-1F94-5E4A-8569-84DB3B08019F}">
      <dgm:prSet/>
      <dgm:spPr/>
      <dgm:t>
        <a:bodyPr/>
        <a:lstStyle/>
        <a:p>
          <a:endParaRPr lang="en-US"/>
        </a:p>
      </dgm:t>
    </dgm:pt>
    <dgm:pt modelId="{8264F5BD-7087-584D-A71C-41885BCAD005}" type="sibTrans" cxnId="{8210660B-1F94-5E4A-8569-84DB3B08019F}">
      <dgm:prSet/>
      <dgm:spPr/>
      <dgm:t>
        <a:bodyPr/>
        <a:lstStyle/>
        <a:p>
          <a:endParaRPr lang="en-US"/>
        </a:p>
      </dgm:t>
    </dgm:pt>
    <dgm:pt modelId="{F190AA12-5612-794A-8A79-DBEB0150CB40}">
      <dgm:prSet phldrT="[Text]"/>
      <dgm:spPr>
        <a:solidFill>
          <a:schemeClr val="bg2">
            <a:lumMod val="75000"/>
          </a:schemeClr>
        </a:solidFill>
      </dgm:spPr>
      <dgm:t>
        <a:bodyPr/>
        <a:lstStyle/>
        <a:p>
          <a:r>
            <a:rPr lang="en-US" dirty="0"/>
            <a:t>Market</a:t>
          </a:r>
        </a:p>
      </dgm:t>
    </dgm:pt>
    <dgm:pt modelId="{BE8AC21B-4585-734A-B4F8-D13AC3EE8AB1}" type="parTrans" cxnId="{3904C454-25C5-3944-9488-92EBE970C24F}">
      <dgm:prSet/>
      <dgm:spPr/>
      <dgm:t>
        <a:bodyPr/>
        <a:lstStyle/>
        <a:p>
          <a:endParaRPr lang="en-US"/>
        </a:p>
      </dgm:t>
    </dgm:pt>
    <dgm:pt modelId="{8561C5BC-4CF8-E749-BA43-E5E36B0BE793}" type="sibTrans" cxnId="{3904C454-25C5-3944-9488-92EBE970C24F}">
      <dgm:prSet/>
      <dgm:spPr/>
      <dgm:t>
        <a:bodyPr/>
        <a:lstStyle/>
        <a:p>
          <a:endParaRPr lang="en-US"/>
        </a:p>
      </dgm:t>
    </dgm:pt>
    <dgm:pt modelId="{B005C4F8-F9DF-D644-8B62-6126F00C6442}">
      <dgm:prSet phldrT="[Text]"/>
      <dgm:spPr>
        <a:solidFill>
          <a:schemeClr val="bg2">
            <a:lumMod val="75000"/>
          </a:schemeClr>
        </a:solidFill>
      </dgm:spPr>
      <dgm:t>
        <a:bodyPr/>
        <a:lstStyle/>
        <a:p>
          <a:r>
            <a:rPr lang="en-US" dirty="0"/>
            <a:t>Analytics</a:t>
          </a:r>
        </a:p>
      </dgm:t>
    </dgm:pt>
    <dgm:pt modelId="{0AB63DDF-4369-CB4F-BA57-8B5B609FFBF8}" type="parTrans" cxnId="{44965072-F0C7-C044-9E06-25C8691C23E7}">
      <dgm:prSet/>
      <dgm:spPr/>
      <dgm:t>
        <a:bodyPr/>
        <a:lstStyle/>
        <a:p>
          <a:endParaRPr lang="en-US"/>
        </a:p>
      </dgm:t>
    </dgm:pt>
    <dgm:pt modelId="{4DE9A0F1-A16F-4F4D-B8AB-43BE9E5DB3AF}" type="sibTrans" cxnId="{44965072-F0C7-C044-9E06-25C8691C23E7}">
      <dgm:prSet/>
      <dgm:spPr/>
      <dgm:t>
        <a:bodyPr/>
        <a:lstStyle/>
        <a:p>
          <a:endParaRPr lang="en-US"/>
        </a:p>
      </dgm:t>
    </dgm:pt>
    <dgm:pt modelId="{92462A17-0701-8A46-AA86-1C6592ADFA71}" type="pres">
      <dgm:prSet presAssocID="{728D436E-353C-6F40-98D6-D5B8425DF133}" presName="cycle" presStyleCnt="0">
        <dgm:presLayoutVars>
          <dgm:dir/>
          <dgm:resizeHandles val="exact"/>
        </dgm:presLayoutVars>
      </dgm:prSet>
      <dgm:spPr/>
    </dgm:pt>
    <dgm:pt modelId="{3A0DB3FA-41E9-764C-BC62-DEAA93C66833}" type="pres">
      <dgm:prSet presAssocID="{6B2F2206-34E6-3045-923A-ACABC1A24CBD}" presName="node" presStyleLbl="node1" presStyleIdx="0" presStyleCnt="3">
        <dgm:presLayoutVars>
          <dgm:bulletEnabled val="1"/>
        </dgm:presLayoutVars>
      </dgm:prSet>
      <dgm:spPr/>
    </dgm:pt>
    <dgm:pt modelId="{A2E0F5E3-B182-EA46-8E27-EE73CDF29449}" type="pres">
      <dgm:prSet presAssocID="{6B2F2206-34E6-3045-923A-ACABC1A24CBD}" presName="spNode" presStyleCnt="0"/>
      <dgm:spPr/>
    </dgm:pt>
    <dgm:pt modelId="{6CF79BA5-265C-334D-BFBD-84BDBF922EFA}" type="pres">
      <dgm:prSet presAssocID="{8264F5BD-7087-584D-A71C-41885BCAD005}" presName="sibTrans" presStyleLbl="sibTrans1D1" presStyleIdx="0" presStyleCnt="3"/>
      <dgm:spPr/>
    </dgm:pt>
    <dgm:pt modelId="{48B04E0C-FF67-C948-9541-37DD17C1DA1F}" type="pres">
      <dgm:prSet presAssocID="{F190AA12-5612-794A-8A79-DBEB0150CB40}" presName="node" presStyleLbl="node1" presStyleIdx="1" presStyleCnt="3">
        <dgm:presLayoutVars>
          <dgm:bulletEnabled val="1"/>
        </dgm:presLayoutVars>
      </dgm:prSet>
      <dgm:spPr/>
    </dgm:pt>
    <dgm:pt modelId="{D0DB0D90-7B46-E343-940F-BBC4AB363AB9}" type="pres">
      <dgm:prSet presAssocID="{F190AA12-5612-794A-8A79-DBEB0150CB40}" presName="spNode" presStyleCnt="0"/>
      <dgm:spPr/>
    </dgm:pt>
    <dgm:pt modelId="{C479B9FB-AF05-4642-AFBD-4F7285300059}" type="pres">
      <dgm:prSet presAssocID="{8561C5BC-4CF8-E749-BA43-E5E36B0BE793}" presName="sibTrans" presStyleLbl="sibTrans1D1" presStyleIdx="1" presStyleCnt="3"/>
      <dgm:spPr/>
    </dgm:pt>
    <dgm:pt modelId="{627F84B9-A6F6-4740-AA9B-9350D5188560}" type="pres">
      <dgm:prSet presAssocID="{B005C4F8-F9DF-D644-8B62-6126F00C6442}" presName="node" presStyleLbl="node1" presStyleIdx="2" presStyleCnt="3">
        <dgm:presLayoutVars>
          <dgm:bulletEnabled val="1"/>
        </dgm:presLayoutVars>
      </dgm:prSet>
      <dgm:spPr/>
    </dgm:pt>
    <dgm:pt modelId="{74E9137A-0C7F-5343-B0E1-511C48E85872}" type="pres">
      <dgm:prSet presAssocID="{B005C4F8-F9DF-D644-8B62-6126F00C6442}" presName="spNode" presStyleCnt="0"/>
      <dgm:spPr/>
    </dgm:pt>
    <dgm:pt modelId="{7036FE0E-4DC8-654E-B15D-4428BC6DA73C}" type="pres">
      <dgm:prSet presAssocID="{4DE9A0F1-A16F-4F4D-B8AB-43BE9E5DB3AF}" presName="sibTrans" presStyleLbl="sibTrans1D1" presStyleIdx="2" presStyleCnt="3"/>
      <dgm:spPr/>
    </dgm:pt>
  </dgm:ptLst>
  <dgm:cxnLst>
    <dgm:cxn modelId="{8210660B-1F94-5E4A-8569-84DB3B08019F}" srcId="{728D436E-353C-6F40-98D6-D5B8425DF133}" destId="{6B2F2206-34E6-3045-923A-ACABC1A24CBD}" srcOrd="0" destOrd="0" parTransId="{76C9D886-6B9E-F449-8CEB-04FDAF59F046}" sibTransId="{8264F5BD-7087-584D-A71C-41885BCAD005}"/>
    <dgm:cxn modelId="{9DA0A02D-09D0-2047-BC57-E31EB2EE4BF6}" type="presOf" srcId="{F190AA12-5612-794A-8A79-DBEB0150CB40}" destId="{48B04E0C-FF67-C948-9541-37DD17C1DA1F}" srcOrd="0" destOrd="0" presId="urn:microsoft.com/office/officeart/2005/8/layout/cycle5"/>
    <dgm:cxn modelId="{B4F8D053-B7E4-324A-B563-2F6286689CCF}" type="presOf" srcId="{728D436E-353C-6F40-98D6-D5B8425DF133}" destId="{92462A17-0701-8A46-AA86-1C6592ADFA71}" srcOrd="0" destOrd="0" presId="urn:microsoft.com/office/officeart/2005/8/layout/cycle5"/>
    <dgm:cxn modelId="{3904C454-25C5-3944-9488-92EBE970C24F}" srcId="{728D436E-353C-6F40-98D6-D5B8425DF133}" destId="{F190AA12-5612-794A-8A79-DBEB0150CB40}" srcOrd="1" destOrd="0" parTransId="{BE8AC21B-4585-734A-B4F8-D13AC3EE8AB1}" sibTransId="{8561C5BC-4CF8-E749-BA43-E5E36B0BE793}"/>
    <dgm:cxn modelId="{44965072-F0C7-C044-9E06-25C8691C23E7}" srcId="{728D436E-353C-6F40-98D6-D5B8425DF133}" destId="{B005C4F8-F9DF-D644-8B62-6126F00C6442}" srcOrd="2" destOrd="0" parTransId="{0AB63DDF-4369-CB4F-BA57-8B5B609FFBF8}" sibTransId="{4DE9A0F1-A16F-4F4D-B8AB-43BE9E5DB3AF}"/>
    <dgm:cxn modelId="{73B8D67B-50CE-1045-9E5A-D4C5D0B43D7C}" type="presOf" srcId="{B005C4F8-F9DF-D644-8B62-6126F00C6442}" destId="{627F84B9-A6F6-4740-AA9B-9350D5188560}" srcOrd="0" destOrd="0" presId="urn:microsoft.com/office/officeart/2005/8/layout/cycle5"/>
    <dgm:cxn modelId="{0CBF0295-7CC6-5D4E-95B9-1C4CB1841256}" type="presOf" srcId="{8264F5BD-7087-584D-A71C-41885BCAD005}" destId="{6CF79BA5-265C-334D-BFBD-84BDBF922EFA}" srcOrd="0" destOrd="0" presId="urn:microsoft.com/office/officeart/2005/8/layout/cycle5"/>
    <dgm:cxn modelId="{CBCAC797-CB7A-744E-AD94-89D33674F0C3}" type="presOf" srcId="{6B2F2206-34E6-3045-923A-ACABC1A24CBD}" destId="{3A0DB3FA-41E9-764C-BC62-DEAA93C66833}" srcOrd="0" destOrd="0" presId="urn:microsoft.com/office/officeart/2005/8/layout/cycle5"/>
    <dgm:cxn modelId="{FFE5FBA7-7DDD-804E-A205-126A0B149587}" type="presOf" srcId="{8561C5BC-4CF8-E749-BA43-E5E36B0BE793}" destId="{C479B9FB-AF05-4642-AFBD-4F7285300059}" srcOrd="0" destOrd="0" presId="urn:microsoft.com/office/officeart/2005/8/layout/cycle5"/>
    <dgm:cxn modelId="{75E153D2-06C6-D544-8AE2-CB5C488338F1}" type="presOf" srcId="{4DE9A0F1-A16F-4F4D-B8AB-43BE9E5DB3AF}" destId="{7036FE0E-4DC8-654E-B15D-4428BC6DA73C}" srcOrd="0" destOrd="0" presId="urn:microsoft.com/office/officeart/2005/8/layout/cycle5"/>
    <dgm:cxn modelId="{DC284E6F-12B5-AC4A-B906-4442A026ED90}" type="presParOf" srcId="{92462A17-0701-8A46-AA86-1C6592ADFA71}" destId="{3A0DB3FA-41E9-764C-BC62-DEAA93C66833}" srcOrd="0" destOrd="0" presId="urn:microsoft.com/office/officeart/2005/8/layout/cycle5"/>
    <dgm:cxn modelId="{851788B3-B16A-8D44-9A01-094750D2FF38}" type="presParOf" srcId="{92462A17-0701-8A46-AA86-1C6592ADFA71}" destId="{A2E0F5E3-B182-EA46-8E27-EE73CDF29449}" srcOrd="1" destOrd="0" presId="urn:microsoft.com/office/officeart/2005/8/layout/cycle5"/>
    <dgm:cxn modelId="{C72342F3-7106-6245-8E03-B93747A9BA5C}" type="presParOf" srcId="{92462A17-0701-8A46-AA86-1C6592ADFA71}" destId="{6CF79BA5-265C-334D-BFBD-84BDBF922EFA}" srcOrd="2" destOrd="0" presId="urn:microsoft.com/office/officeart/2005/8/layout/cycle5"/>
    <dgm:cxn modelId="{1681DC76-3B60-A745-B3DE-4E4E05D6F409}" type="presParOf" srcId="{92462A17-0701-8A46-AA86-1C6592ADFA71}" destId="{48B04E0C-FF67-C948-9541-37DD17C1DA1F}" srcOrd="3" destOrd="0" presId="urn:microsoft.com/office/officeart/2005/8/layout/cycle5"/>
    <dgm:cxn modelId="{CD7F77F6-C49C-EF4E-8569-22F3A997FCA6}" type="presParOf" srcId="{92462A17-0701-8A46-AA86-1C6592ADFA71}" destId="{D0DB0D90-7B46-E343-940F-BBC4AB363AB9}" srcOrd="4" destOrd="0" presId="urn:microsoft.com/office/officeart/2005/8/layout/cycle5"/>
    <dgm:cxn modelId="{F1BA6D79-41D5-E947-9BFC-51B007700A12}" type="presParOf" srcId="{92462A17-0701-8A46-AA86-1C6592ADFA71}" destId="{C479B9FB-AF05-4642-AFBD-4F7285300059}" srcOrd="5" destOrd="0" presId="urn:microsoft.com/office/officeart/2005/8/layout/cycle5"/>
    <dgm:cxn modelId="{496836C7-E04A-5843-98A4-D25338C59F1B}" type="presParOf" srcId="{92462A17-0701-8A46-AA86-1C6592ADFA71}" destId="{627F84B9-A6F6-4740-AA9B-9350D5188560}" srcOrd="6" destOrd="0" presId="urn:microsoft.com/office/officeart/2005/8/layout/cycle5"/>
    <dgm:cxn modelId="{12B2C12D-821B-C64B-87A3-8E1424F29479}" type="presParOf" srcId="{92462A17-0701-8A46-AA86-1C6592ADFA71}" destId="{74E9137A-0C7F-5343-B0E1-511C48E85872}" srcOrd="7" destOrd="0" presId="urn:microsoft.com/office/officeart/2005/8/layout/cycle5"/>
    <dgm:cxn modelId="{EF3E63AF-8E06-C04B-8A9B-97C99F66D0D5}" type="presParOf" srcId="{92462A17-0701-8A46-AA86-1C6592ADFA71}" destId="{7036FE0E-4DC8-654E-B15D-4428BC6DA73C}"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DB3FA-41E9-764C-BC62-DEAA93C66833}">
      <dsp:nvSpPr>
        <dsp:cNvPr id="0" name=""/>
        <dsp:cNvSpPr/>
      </dsp:nvSpPr>
      <dsp:spPr>
        <a:xfrm>
          <a:off x="1557780" y="978"/>
          <a:ext cx="1555499" cy="1011074"/>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Organization</a:t>
          </a:r>
        </a:p>
      </dsp:txBody>
      <dsp:txXfrm>
        <a:off x="1607137" y="50335"/>
        <a:ext cx="1456785" cy="912360"/>
      </dsp:txXfrm>
    </dsp:sp>
    <dsp:sp modelId="{6CF79BA5-265C-334D-BFBD-84BDBF922EFA}">
      <dsp:nvSpPr>
        <dsp:cNvPr id="0" name=""/>
        <dsp:cNvSpPr/>
      </dsp:nvSpPr>
      <dsp:spPr>
        <a:xfrm>
          <a:off x="988462" y="506515"/>
          <a:ext cx="2694134" cy="2694134"/>
        </a:xfrm>
        <a:custGeom>
          <a:avLst/>
          <a:gdLst/>
          <a:ahLst/>
          <a:cxnLst/>
          <a:rect l="0" t="0" r="0" b="0"/>
          <a:pathLst>
            <a:path>
              <a:moveTo>
                <a:pt x="2333081" y="429261"/>
              </a:moveTo>
              <a:arcTo wR="1347067" hR="1347067" stAng="19023112" swAng="229955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8B04E0C-FF67-C948-9541-37DD17C1DA1F}">
      <dsp:nvSpPr>
        <dsp:cNvPr id="0" name=""/>
        <dsp:cNvSpPr/>
      </dsp:nvSpPr>
      <dsp:spPr>
        <a:xfrm>
          <a:off x="2724374" y="2021579"/>
          <a:ext cx="1555499" cy="1011074"/>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Market</a:t>
          </a:r>
        </a:p>
      </dsp:txBody>
      <dsp:txXfrm>
        <a:off x="2773731" y="2070936"/>
        <a:ext cx="1456785" cy="912360"/>
      </dsp:txXfrm>
    </dsp:sp>
    <dsp:sp modelId="{C479B9FB-AF05-4642-AFBD-4F7285300059}">
      <dsp:nvSpPr>
        <dsp:cNvPr id="0" name=""/>
        <dsp:cNvSpPr/>
      </dsp:nvSpPr>
      <dsp:spPr>
        <a:xfrm>
          <a:off x="988462" y="506515"/>
          <a:ext cx="2694134" cy="2694134"/>
        </a:xfrm>
        <a:custGeom>
          <a:avLst/>
          <a:gdLst/>
          <a:ahLst/>
          <a:cxnLst/>
          <a:rect l="0" t="0" r="0" b="0"/>
          <a:pathLst>
            <a:path>
              <a:moveTo>
                <a:pt x="1759701" y="2629378"/>
              </a:moveTo>
              <a:arcTo wR="1347067" hR="1347067" stAng="4329742" swAng="214051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27F84B9-A6F6-4740-AA9B-9350D5188560}">
      <dsp:nvSpPr>
        <dsp:cNvPr id="0" name=""/>
        <dsp:cNvSpPr/>
      </dsp:nvSpPr>
      <dsp:spPr>
        <a:xfrm>
          <a:off x="391185" y="2021579"/>
          <a:ext cx="1555499" cy="1011074"/>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Analytics</a:t>
          </a:r>
        </a:p>
      </dsp:txBody>
      <dsp:txXfrm>
        <a:off x="440542" y="2070936"/>
        <a:ext cx="1456785" cy="912360"/>
      </dsp:txXfrm>
    </dsp:sp>
    <dsp:sp modelId="{7036FE0E-4DC8-654E-B15D-4428BC6DA73C}">
      <dsp:nvSpPr>
        <dsp:cNvPr id="0" name=""/>
        <dsp:cNvSpPr/>
      </dsp:nvSpPr>
      <dsp:spPr>
        <a:xfrm>
          <a:off x="988462" y="506515"/>
          <a:ext cx="2694134" cy="2694134"/>
        </a:xfrm>
        <a:custGeom>
          <a:avLst/>
          <a:gdLst/>
          <a:ahLst/>
          <a:cxnLst/>
          <a:rect l="0" t="0" r="0" b="0"/>
          <a:pathLst>
            <a:path>
              <a:moveTo>
                <a:pt x="4381" y="1238511"/>
              </a:moveTo>
              <a:arcTo wR="1347067" hR="1347067" stAng="11077337" swAng="229955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9/5/22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9/5/22</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2</a:t>
            </a:fld>
            <a:endParaRPr lang="en-US"/>
          </a:p>
        </p:txBody>
      </p:sp>
    </p:spTree>
    <p:extLst>
      <p:ext uri="{BB962C8B-B14F-4D97-AF65-F5344CB8AC3E}">
        <p14:creationId xmlns:p14="http://schemas.microsoft.com/office/powerpoint/2010/main" val="311329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16</a:t>
            </a:fld>
            <a:endParaRPr lang="en-US"/>
          </a:p>
        </p:txBody>
      </p:sp>
    </p:spTree>
    <p:extLst>
      <p:ext uri="{BB962C8B-B14F-4D97-AF65-F5344CB8AC3E}">
        <p14:creationId xmlns:p14="http://schemas.microsoft.com/office/powerpoint/2010/main" val="263697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17</a:t>
            </a:fld>
            <a:endParaRPr lang="en-US"/>
          </a:p>
        </p:txBody>
      </p:sp>
    </p:spTree>
    <p:extLst>
      <p:ext uri="{BB962C8B-B14F-4D97-AF65-F5344CB8AC3E}">
        <p14:creationId xmlns:p14="http://schemas.microsoft.com/office/powerpoint/2010/main" val="4167592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18</a:t>
            </a:fld>
            <a:endParaRPr lang="en-US"/>
          </a:p>
        </p:txBody>
      </p:sp>
    </p:spTree>
    <p:extLst>
      <p:ext uri="{BB962C8B-B14F-4D97-AF65-F5344CB8AC3E}">
        <p14:creationId xmlns:p14="http://schemas.microsoft.com/office/powerpoint/2010/main" val="2762975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19</a:t>
            </a:fld>
            <a:endParaRPr lang="en-US"/>
          </a:p>
        </p:txBody>
      </p:sp>
    </p:spTree>
    <p:extLst>
      <p:ext uri="{BB962C8B-B14F-4D97-AF65-F5344CB8AC3E}">
        <p14:creationId xmlns:p14="http://schemas.microsoft.com/office/powerpoint/2010/main" val="1546599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The idea is that you are not penalized for collaborating. You can still receive full points for the course. But you have an incentive to collaborate and help each other.</a:t>
            </a:r>
          </a:p>
        </p:txBody>
      </p:sp>
      <p:sp>
        <p:nvSpPr>
          <p:cNvPr id="4" name="Slide Number Placeholder 3"/>
          <p:cNvSpPr>
            <a:spLocks noGrp="1"/>
          </p:cNvSpPr>
          <p:nvPr>
            <p:ph type="sldNum" sz="quarter" idx="5"/>
          </p:nvPr>
        </p:nvSpPr>
        <p:spPr/>
        <p:txBody>
          <a:bodyPr/>
          <a:lstStyle/>
          <a:p>
            <a:fld id="{DF164E42-DED0-9246-9B1B-B67105F62D49}" type="slidenum">
              <a:rPr lang="en-US" smtClean="0"/>
              <a:t>20</a:t>
            </a:fld>
            <a:endParaRPr lang="en-US"/>
          </a:p>
        </p:txBody>
      </p:sp>
    </p:spTree>
    <p:extLst>
      <p:ext uri="{BB962C8B-B14F-4D97-AF65-F5344CB8AC3E}">
        <p14:creationId xmlns:p14="http://schemas.microsoft.com/office/powerpoint/2010/main" val="166661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The idea is that you are not penalized for collaborating. You can still receive full points for the course. But you have an incentive to collaborate and help each other.</a:t>
            </a:r>
          </a:p>
        </p:txBody>
      </p:sp>
      <p:sp>
        <p:nvSpPr>
          <p:cNvPr id="4" name="Slide Number Placeholder 3"/>
          <p:cNvSpPr>
            <a:spLocks noGrp="1"/>
          </p:cNvSpPr>
          <p:nvPr>
            <p:ph type="sldNum" sz="quarter" idx="5"/>
          </p:nvPr>
        </p:nvSpPr>
        <p:spPr/>
        <p:txBody>
          <a:bodyPr/>
          <a:lstStyle/>
          <a:p>
            <a:fld id="{DF164E42-DED0-9246-9B1B-B67105F62D49}" type="slidenum">
              <a:rPr lang="en-US" smtClean="0"/>
              <a:t>21</a:t>
            </a:fld>
            <a:endParaRPr lang="en-US"/>
          </a:p>
        </p:txBody>
      </p:sp>
    </p:spTree>
    <p:extLst>
      <p:ext uri="{BB962C8B-B14F-4D97-AF65-F5344CB8AC3E}">
        <p14:creationId xmlns:p14="http://schemas.microsoft.com/office/powerpoint/2010/main" val="2973667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23</a:t>
            </a:fld>
            <a:endParaRPr lang="en-US"/>
          </a:p>
        </p:txBody>
      </p:sp>
    </p:spTree>
    <p:extLst>
      <p:ext uri="{BB962C8B-B14F-4D97-AF65-F5344CB8AC3E}">
        <p14:creationId xmlns:p14="http://schemas.microsoft.com/office/powerpoint/2010/main" val="4283655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24</a:t>
            </a:fld>
            <a:endParaRPr lang="en-US"/>
          </a:p>
        </p:txBody>
      </p:sp>
    </p:spTree>
    <p:extLst>
      <p:ext uri="{BB962C8B-B14F-4D97-AF65-F5344CB8AC3E}">
        <p14:creationId xmlns:p14="http://schemas.microsoft.com/office/powerpoint/2010/main" val="1937137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The goal: understand analytics in practice.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FI" dirty="0"/>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Why R?</a:t>
            </a:r>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Used by professionals</a:t>
            </a:r>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Looks good on CV</a:t>
            </a:r>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	- Versatile: with the right package, you can do pretty much anything in R.</a:t>
            </a:r>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	- Compatability. It’s free. Anyone can download. You can sendyour script and data, and anyone can run it anywhere in the world. </a:t>
            </a:r>
          </a:p>
        </p:txBody>
      </p:sp>
      <p:sp>
        <p:nvSpPr>
          <p:cNvPr id="4" name="Slide Number Placeholder 3"/>
          <p:cNvSpPr>
            <a:spLocks noGrp="1"/>
          </p:cNvSpPr>
          <p:nvPr>
            <p:ph type="sldNum" sz="quarter" idx="5"/>
          </p:nvPr>
        </p:nvSpPr>
        <p:spPr/>
        <p:txBody>
          <a:bodyPr/>
          <a:lstStyle/>
          <a:p>
            <a:fld id="{DF164E42-DED0-9246-9B1B-B67105F62D49}" type="slidenum">
              <a:rPr lang="en-US" smtClean="0"/>
              <a:t>26</a:t>
            </a:fld>
            <a:endParaRPr lang="en-US"/>
          </a:p>
        </p:txBody>
      </p:sp>
    </p:spTree>
    <p:extLst>
      <p:ext uri="{BB962C8B-B14F-4D97-AF65-F5344CB8AC3E}">
        <p14:creationId xmlns:p14="http://schemas.microsoft.com/office/powerpoint/2010/main" val="1362128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The goal: understand analytics in practice.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FI" dirty="0"/>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Why R?</a:t>
            </a:r>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Used by professionals</a:t>
            </a:r>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Looks good on CV</a:t>
            </a:r>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	- Versatile: with the right package, you can do pretty much anything in R.</a:t>
            </a:r>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	- Compatability. It’s free. Anyone can download. You can sendyour script and data, and anyone can run it anywhere in the world. </a:t>
            </a:r>
          </a:p>
        </p:txBody>
      </p:sp>
      <p:sp>
        <p:nvSpPr>
          <p:cNvPr id="4" name="Slide Number Placeholder 3"/>
          <p:cNvSpPr>
            <a:spLocks noGrp="1"/>
          </p:cNvSpPr>
          <p:nvPr>
            <p:ph type="sldNum" sz="quarter" idx="5"/>
          </p:nvPr>
        </p:nvSpPr>
        <p:spPr/>
        <p:txBody>
          <a:bodyPr/>
          <a:lstStyle/>
          <a:p>
            <a:fld id="{DF164E42-DED0-9246-9B1B-B67105F62D49}" type="slidenum">
              <a:rPr lang="en-US" smtClean="0"/>
              <a:t>27</a:t>
            </a:fld>
            <a:endParaRPr lang="en-US"/>
          </a:p>
        </p:txBody>
      </p:sp>
    </p:spTree>
    <p:extLst>
      <p:ext uri="{BB962C8B-B14F-4D97-AF65-F5344CB8AC3E}">
        <p14:creationId xmlns:p14="http://schemas.microsoft.com/office/powerpoint/2010/main" val="60369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3</a:t>
            </a:fld>
            <a:endParaRPr lang="en-US"/>
          </a:p>
        </p:txBody>
      </p:sp>
    </p:spTree>
    <p:extLst>
      <p:ext uri="{BB962C8B-B14F-4D97-AF65-F5344CB8AC3E}">
        <p14:creationId xmlns:p14="http://schemas.microsoft.com/office/powerpoint/2010/main" val="4152726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Also if you have anything personal you wish to discuss. </a:t>
            </a:r>
          </a:p>
        </p:txBody>
      </p:sp>
      <p:sp>
        <p:nvSpPr>
          <p:cNvPr id="4" name="Slide Number Placeholder 3"/>
          <p:cNvSpPr>
            <a:spLocks noGrp="1"/>
          </p:cNvSpPr>
          <p:nvPr>
            <p:ph type="sldNum" sz="quarter" idx="5"/>
          </p:nvPr>
        </p:nvSpPr>
        <p:spPr/>
        <p:txBody>
          <a:bodyPr/>
          <a:lstStyle/>
          <a:p>
            <a:fld id="{DF164E42-DED0-9246-9B1B-B67105F62D49}" type="slidenum">
              <a:rPr lang="en-US" smtClean="0"/>
              <a:t>29</a:t>
            </a:fld>
            <a:endParaRPr lang="en-US"/>
          </a:p>
        </p:txBody>
      </p:sp>
    </p:spTree>
    <p:extLst>
      <p:ext uri="{BB962C8B-B14F-4D97-AF65-F5344CB8AC3E}">
        <p14:creationId xmlns:p14="http://schemas.microsoft.com/office/powerpoint/2010/main" val="3589395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30</a:t>
            </a:fld>
            <a:endParaRPr lang="en-US"/>
          </a:p>
        </p:txBody>
      </p:sp>
    </p:spTree>
    <p:extLst>
      <p:ext uri="{BB962C8B-B14F-4D97-AF65-F5344CB8AC3E}">
        <p14:creationId xmlns:p14="http://schemas.microsoft.com/office/powerpoint/2010/main" val="78594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5</a:t>
            </a:fld>
            <a:endParaRPr lang="en-US"/>
          </a:p>
        </p:txBody>
      </p:sp>
    </p:spTree>
    <p:extLst>
      <p:ext uri="{BB962C8B-B14F-4D97-AF65-F5344CB8AC3E}">
        <p14:creationId xmlns:p14="http://schemas.microsoft.com/office/powerpoint/2010/main" val="532546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examples from Marketing Analytics course – ice-cream vendor, football stadium etc.</a:t>
            </a:r>
          </a:p>
        </p:txBody>
      </p:sp>
      <p:sp>
        <p:nvSpPr>
          <p:cNvPr id="4" name="Slide Number Placeholder 3"/>
          <p:cNvSpPr>
            <a:spLocks noGrp="1"/>
          </p:cNvSpPr>
          <p:nvPr>
            <p:ph type="sldNum" sz="quarter" idx="5"/>
          </p:nvPr>
        </p:nvSpPr>
        <p:spPr/>
        <p:txBody>
          <a:bodyPr/>
          <a:lstStyle/>
          <a:p>
            <a:fld id="{DF164E42-DED0-9246-9B1B-B67105F62D49}" type="slidenum">
              <a:rPr lang="en-US" smtClean="0"/>
              <a:t>8</a:t>
            </a:fld>
            <a:endParaRPr lang="en-US"/>
          </a:p>
        </p:txBody>
      </p:sp>
    </p:spTree>
    <p:extLst>
      <p:ext uri="{BB962C8B-B14F-4D97-AF65-F5344CB8AC3E}">
        <p14:creationId xmlns:p14="http://schemas.microsoft.com/office/powerpoint/2010/main" val="380959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9</a:t>
            </a:fld>
            <a:endParaRPr lang="en-US"/>
          </a:p>
        </p:txBody>
      </p:sp>
    </p:spTree>
    <p:extLst>
      <p:ext uri="{BB962C8B-B14F-4D97-AF65-F5344CB8AC3E}">
        <p14:creationId xmlns:p14="http://schemas.microsoft.com/office/powerpoint/2010/main" val="1854751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11</a:t>
            </a:fld>
            <a:endParaRPr lang="en-US"/>
          </a:p>
        </p:txBody>
      </p:sp>
    </p:spTree>
    <p:extLst>
      <p:ext uri="{BB962C8B-B14F-4D97-AF65-F5344CB8AC3E}">
        <p14:creationId xmlns:p14="http://schemas.microsoft.com/office/powerpoint/2010/main" val="384603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12</a:t>
            </a:fld>
            <a:endParaRPr lang="en-US"/>
          </a:p>
        </p:txBody>
      </p:sp>
    </p:spTree>
    <p:extLst>
      <p:ext uri="{BB962C8B-B14F-4D97-AF65-F5344CB8AC3E}">
        <p14:creationId xmlns:p14="http://schemas.microsoft.com/office/powerpoint/2010/main" val="3097975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14</a:t>
            </a:fld>
            <a:endParaRPr lang="en-US"/>
          </a:p>
        </p:txBody>
      </p:sp>
    </p:spTree>
    <p:extLst>
      <p:ext uri="{BB962C8B-B14F-4D97-AF65-F5344CB8AC3E}">
        <p14:creationId xmlns:p14="http://schemas.microsoft.com/office/powerpoint/2010/main" val="1109024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15</a:t>
            </a:fld>
            <a:endParaRPr lang="en-US"/>
          </a:p>
        </p:txBody>
      </p:sp>
    </p:spTree>
    <p:extLst>
      <p:ext uri="{BB962C8B-B14F-4D97-AF65-F5344CB8AC3E}">
        <p14:creationId xmlns:p14="http://schemas.microsoft.com/office/powerpoint/2010/main" val="2565191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8" y="1516081"/>
            <a:ext cx="2568543"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15" name="Kuva 1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940" y="4006210"/>
            <a:ext cx="1886823"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4" name="Kuva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00FA-8541-DC40-A879-88C97A399476}"/>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10063DF6-80A0-A84C-A282-D0A3CAE9D8F6}"/>
              </a:ext>
            </a:extLst>
          </p:cNvPr>
          <p:cNvSpPr>
            <a:spLocks noGrp="1"/>
          </p:cNvSpPr>
          <p:nvPr>
            <p:ph type="dt" sz="half" idx="10"/>
          </p:nvPr>
        </p:nvSpPr>
        <p:spPr/>
        <p:txBody>
          <a:bodyPr/>
          <a:lstStyle/>
          <a:p>
            <a:fld id="{7022237E-21CD-FC4E-B8B5-6B1725071E97}" type="datetimeFigureOut">
              <a:rPr lang="fi-FI" smtClean="0"/>
              <a:t>5.9.2022</a:t>
            </a:fld>
            <a:endParaRPr lang="fi-FI"/>
          </a:p>
        </p:txBody>
      </p:sp>
      <p:sp>
        <p:nvSpPr>
          <p:cNvPr id="4" name="Footer Placeholder 3">
            <a:extLst>
              <a:ext uri="{FF2B5EF4-FFF2-40B4-BE49-F238E27FC236}">
                <a16:creationId xmlns:a16="http://schemas.microsoft.com/office/drawing/2014/main" id="{C4B597DE-25E5-4041-A084-DE7F3A04F28B}"/>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6F604C54-62C0-E04C-B513-F75F203A6782}"/>
              </a:ext>
            </a:extLst>
          </p:cNvPr>
          <p:cNvSpPr>
            <a:spLocks noGrp="1"/>
          </p:cNvSpPr>
          <p:nvPr>
            <p:ph type="sldNum" sz="quarter" idx="12"/>
          </p:nvPr>
        </p:nvSpPr>
        <p:spPr/>
        <p:txBody>
          <a:bodyPr/>
          <a:lstStyle/>
          <a:p>
            <a:fld id="{85F699A0-7084-C74D-8C73-6ED5BB72D55E}" type="slidenum">
              <a:rPr lang="fi-FI" smtClean="0"/>
              <a:t>‹#›</a:t>
            </a:fld>
            <a:endParaRPr lang="fi-FI"/>
          </a:p>
        </p:txBody>
      </p:sp>
    </p:spTree>
    <p:extLst>
      <p:ext uri="{BB962C8B-B14F-4D97-AF65-F5344CB8AC3E}">
        <p14:creationId xmlns:p14="http://schemas.microsoft.com/office/powerpoint/2010/main" val="410369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 id="2147483717" r:id="rId23"/>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9E3E8D2-A30F-E049-8518-3CFBD288242B}"/>
              </a:ext>
            </a:extLst>
          </p:cNvPr>
          <p:cNvSpPr>
            <a:spLocks noGrp="1"/>
          </p:cNvSpPr>
          <p:nvPr>
            <p:ph type="body" sz="half" idx="11"/>
          </p:nvPr>
        </p:nvSpPr>
        <p:spPr/>
        <p:txBody>
          <a:bodyPr/>
          <a:lstStyle/>
          <a:p>
            <a:r>
              <a:rPr lang="en-US" dirty="0"/>
              <a:t>Welcome to M</a:t>
            </a:r>
            <a:r>
              <a:rPr lang="en-FI" dirty="0"/>
              <a:t>arketing Analytics</a:t>
            </a:r>
          </a:p>
        </p:txBody>
      </p:sp>
      <p:sp>
        <p:nvSpPr>
          <p:cNvPr id="4" name="Text Placeholder 3">
            <a:extLst>
              <a:ext uri="{FF2B5EF4-FFF2-40B4-BE49-F238E27FC236}">
                <a16:creationId xmlns:a16="http://schemas.microsoft.com/office/drawing/2014/main" id="{4A7C89DA-F802-8E4A-87DF-72EB03908F5C}"/>
              </a:ext>
            </a:extLst>
          </p:cNvPr>
          <p:cNvSpPr>
            <a:spLocks noGrp="1"/>
          </p:cNvSpPr>
          <p:nvPr>
            <p:ph type="body" sz="half" idx="2"/>
          </p:nvPr>
        </p:nvSpPr>
        <p:spPr/>
        <p:txBody>
          <a:bodyPr/>
          <a:lstStyle/>
          <a:p>
            <a:r>
              <a:rPr lang="en-FI" b="0" dirty="0"/>
              <a:t>Course introduction</a:t>
            </a:r>
          </a:p>
        </p:txBody>
      </p:sp>
      <p:sp>
        <p:nvSpPr>
          <p:cNvPr id="9" name="Text Placeholder 8">
            <a:extLst>
              <a:ext uri="{FF2B5EF4-FFF2-40B4-BE49-F238E27FC236}">
                <a16:creationId xmlns:a16="http://schemas.microsoft.com/office/drawing/2014/main" id="{A1808260-D204-E240-B232-98CF66B80F53}"/>
              </a:ext>
            </a:extLst>
          </p:cNvPr>
          <p:cNvSpPr>
            <a:spLocks noGrp="1"/>
          </p:cNvSpPr>
          <p:nvPr>
            <p:ph type="body" sz="half" idx="12"/>
          </p:nvPr>
        </p:nvSpPr>
        <p:spPr/>
        <p:txBody>
          <a:bodyPr/>
          <a:lstStyle/>
          <a:p>
            <a:r>
              <a:rPr lang="en-FI" dirty="0"/>
              <a:t>Kushagra Bhatnagar</a:t>
            </a:r>
          </a:p>
        </p:txBody>
      </p:sp>
      <p:sp>
        <p:nvSpPr>
          <p:cNvPr id="11" name="Text Placeholder 10">
            <a:extLst>
              <a:ext uri="{FF2B5EF4-FFF2-40B4-BE49-F238E27FC236}">
                <a16:creationId xmlns:a16="http://schemas.microsoft.com/office/drawing/2014/main" id="{F8D1FD5C-7080-8941-9771-A6C88C88E3A6}"/>
              </a:ext>
            </a:extLst>
          </p:cNvPr>
          <p:cNvSpPr>
            <a:spLocks noGrp="1"/>
          </p:cNvSpPr>
          <p:nvPr>
            <p:ph type="body" sz="half" idx="13"/>
          </p:nvPr>
        </p:nvSpPr>
        <p:spPr/>
        <p:txBody>
          <a:bodyPr/>
          <a:lstStyle/>
          <a:p>
            <a:r>
              <a:rPr lang="en-FI" dirty="0"/>
              <a:t>05.09.2022</a:t>
            </a:r>
          </a:p>
        </p:txBody>
      </p:sp>
    </p:spTree>
    <p:extLst>
      <p:ext uri="{BB962C8B-B14F-4D97-AF65-F5344CB8AC3E}">
        <p14:creationId xmlns:p14="http://schemas.microsoft.com/office/powerpoint/2010/main" val="4038553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CB9E99-8BD5-064A-A938-42B7884A1C66}"/>
              </a:ext>
            </a:extLst>
          </p:cNvPr>
          <p:cNvSpPr>
            <a:spLocks noGrp="1"/>
          </p:cNvSpPr>
          <p:nvPr>
            <p:ph type="body" sz="half" idx="10"/>
          </p:nvPr>
        </p:nvSpPr>
        <p:spPr/>
        <p:txBody>
          <a:bodyPr/>
          <a:lstStyle/>
          <a:p>
            <a:r>
              <a:rPr lang="en-FI" dirty="0"/>
              <a:t>Useful Side Effects</a:t>
            </a:r>
          </a:p>
        </p:txBody>
      </p:sp>
      <p:sp>
        <p:nvSpPr>
          <p:cNvPr id="3" name="Text Placeholder 2">
            <a:extLst>
              <a:ext uri="{FF2B5EF4-FFF2-40B4-BE49-F238E27FC236}">
                <a16:creationId xmlns:a16="http://schemas.microsoft.com/office/drawing/2014/main" id="{8F1590A0-932E-F143-8F2B-BE5A678090DD}"/>
              </a:ext>
            </a:extLst>
          </p:cNvPr>
          <p:cNvSpPr>
            <a:spLocks noGrp="1"/>
          </p:cNvSpPr>
          <p:nvPr>
            <p:ph type="body" sz="half" idx="11"/>
          </p:nvPr>
        </p:nvSpPr>
        <p:spPr/>
        <p:txBody>
          <a:bodyPr/>
          <a:lstStyle/>
          <a:p>
            <a:r>
              <a:rPr lang="en-US" sz="1600" dirty="0"/>
              <a:t>This course will also help you form an informed opinion on </a:t>
            </a:r>
            <a:endParaRPr lang="en-US" sz="1600" b="0" dirty="0"/>
          </a:p>
          <a:p>
            <a:pPr marL="285750" indent="-285750">
              <a:buFont typeface="Arial" panose="020B0604020202020204" pitchFamily="34" charset="0"/>
              <a:buChar char="•"/>
            </a:pPr>
            <a:r>
              <a:rPr lang="en-US" sz="1600" b="0" dirty="0"/>
              <a:t>Advantages and potential blind sport of data analytics</a:t>
            </a:r>
          </a:p>
          <a:p>
            <a:pPr marL="285750" indent="-285750">
              <a:buFont typeface="Arial" panose="020B0604020202020204" pitchFamily="34" charset="0"/>
              <a:buChar char="•"/>
            </a:pPr>
            <a:r>
              <a:rPr lang="en-US" sz="1600" b="0" dirty="0"/>
              <a:t>Ethical issues surrounding analytics </a:t>
            </a:r>
          </a:p>
          <a:p>
            <a:pPr marL="285750" indent="-285750">
              <a:buFont typeface="Arial" panose="020B0604020202020204" pitchFamily="34" charset="0"/>
              <a:buChar char="•"/>
            </a:pPr>
            <a:r>
              <a:rPr lang="en-US" sz="1600" b="0" dirty="0"/>
              <a:t>Future of (marketing research &amp; strategy) work</a:t>
            </a:r>
          </a:p>
          <a:p>
            <a:endParaRPr lang="en-US" sz="1600" b="0" dirty="0"/>
          </a:p>
          <a:p>
            <a:endParaRPr lang="en-US" sz="1600" dirty="0"/>
          </a:p>
          <a:p>
            <a:endParaRPr lang="en-US" sz="1600" dirty="0"/>
          </a:p>
          <a:p>
            <a:endParaRPr lang="en-US" sz="1600" dirty="0"/>
          </a:p>
          <a:p>
            <a:endParaRPr lang="en-US" sz="1600" dirty="0"/>
          </a:p>
        </p:txBody>
      </p:sp>
      <p:pic>
        <p:nvPicPr>
          <p:cNvPr id="5" name="Picture 4" descr="Shape, arrow&#10;&#10;Description automatically generated">
            <a:extLst>
              <a:ext uri="{FF2B5EF4-FFF2-40B4-BE49-F238E27FC236}">
                <a16:creationId xmlns:a16="http://schemas.microsoft.com/office/drawing/2014/main" id="{9A38B4A9-81F1-0A44-AC2C-A5F388C60A0B}"/>
              </a:ext>
            </a:extLst>
          </p:cNvPr>
          <p:cNvPicPr>
            <a:picLocks noChangeAspect="1"/>
          </p:cNvPicPr>
          <p:nvPr/>
        </p:nvPicPr>
        <p:blipFill>
          <a:blip r:embed="rId2"/>
          <a:stretch>
            <a:fillRect/>
          </a:stretch>
        </p:blipFill>
        <p:spPr>
          <a:xfrm>
            <a:off x="873266" y="3053509"/>
            <a:ext cx="2961755" cy="1982097"/>
          </a:xfrm>
          <a:prstGeom prst="rect">
            <a:avLst/>
          </a:prstGeom>
        </p:spPr>
      </p:pic>
      <p:pic>
        <p:nvPicPr>
          <p:cNvPr id="7" name="Picture 6" descr="A group of people sitting at a table using a computer&#10;&#10;Description automatically generated">
            <a:extLst>
              <a:ext uri="{FF2B5EF4-FFF2-40B4-BE49-F238E27FC236}">
                <a16:creationId xmlns:a16="http://schemas.microsoft.com/office/drawing/2014/main" id="{D9385BF4-ECEE-1E47-9573-F3B7B2D97A5C}"/>
              </a:ext>
            </a:extLst>
          </p:cNvPr>
          <p:cNvPicPr>
            <a:picLocks noChangeAspect="1"/>
          </p:cNvPicPr>
          <p:nvPr/>
        </p:nvPicPr>
        <p:blipFill>
          <a:blip r:embed="rId3"/>
          <a:stretch>
            <a:fillRect/>
          </a:stretch>
        </p:blipFill>
        <p:spPr>
          <a:xfrm>
            <a:off x="3978232" y="3053509"/>
            <a:ext cx="2642796" cy="1982097"/>
          </a:xfrm>
          <a:prstGeom prst="rect">
            <a:avLst/>
          </a:prstGeom>
        </p:spPr>
      </p:pic>
      <p:pic>
        <p:nvPicPr>
          <p:cNvPr id="9" name="Picture 8" descr="A picture containing person, person, wearing, photo&#10;&#10;Description automatically generated">
            <a:extLst>
              <a:ext uri="{FF2B5EF4-FFF2-40B4-BE49-F238E27FC236}">
                <a16:creationId xmlns:a16="http://schemas.microsoft.com/office/drawing/2014/main" id="{22DBFFEF-AD43-C346-ABAF-C34112012838}"/>
              </a:ext>
            </a:extLst>
          </p:cNvPr>
          <p:cNvPicPr>
            <a:picLocks noChangeAspect="1"/>
          </p:cNvPicPr>
          <p:nvPr/>
        </p:nvPicPr>
        <p:blipFill>
          <a:blip r:embed="rId4"/>
          <a:stretch>
            <a:fillRect/>
          </a:stretch>
        </p:blipFill>
        <p:spPr>
          <a:xfrm>
            <a:off x="6764239" y="3053509"/>
            <a:ext cx="1563998" cy="1982097"/>
          </a:xfrm>
          <a:prstGeom prst="rect">
            <a:avLst/>
          </a:prstGeom>
        </p:spPr>
      </p:pic>
    </p:spTree>
    <p:extLst>
      <p:ext uri="{BB962C8B-B14F-4D97-AF65-F5344CB8AC3E}">
        <p14:creationId xmlns:p14="http://schemas.microsoft.com/office/powerpoint/2010/main" val="4047948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FB05F0-9FBF-5E44-9616-FC7C4037B6E7}"/>
              </a:ext>
            </a:extLst>
          </p:cNvPr>
          <p:cNvSpPr>
            <a:spLocks noGrp="1"/>
          </p:cNvSpPr>
          <p:nvPr>
            <p:ph type="body" sz="half" idx="10"/>
          </p:nvPr>
        </p:nvSpPr>
        <p:spPr/>
        <p:txBody>
          <a:bodyPr/>
          <a:lstStyle/>
          <a:p>
            <a:r>
              <a:rPr lang="en-FI" dirty="0"/>
              <a:t>Focus Areas for the course</a:t>
            </a:r>
          </a:p>
        </p:txBody>
      </p:sp>
      <p:sp>
        <p:nvSpPr>
          <p:cNvPr id="3" name="Text Placeholder 2">
            <a:extLst>
              <a:ext uri="{FF2B5EF4-FFF2-40B4-BE49-F238E27FC236}">
                <a16:creationId xmlns:a16="http://schemas.microsoft.com/office/drawing/2014/main" id="{0239A018-0547-A542-847D-935DFB27E796}"/>
              </a:ext>
            </a:extLst>
          </p:cNvPr>
          <p:cNvSpPr>
            <a:spLocks noGrp="1"/>
          </p:cNvSpPr>
          <p:nvPr>
            <p:ph type="body" sz="half" idx="11"/>
          </p:nvPr>
        </p:nvSpPr>
        <p:spPr/>
        <p:txBody>
          <a:bodyPr/>
          <a:lstStyle/>
          <a:p>
            <a:pPr>
              <a:spcBef>
                <a:spcPts val="0"/>
              </a:spcBef>
              <a:buClr>
                <a:srgbClr val="000000"/>
              </a:buClr>
              <a:buSzPts val="1800"/>
            </a:pPr>
            <a:r>
              <a:rPr lang="en-US" sz="1800" dirty="0">
                <a:ea typeface="Arial"/>
                <a:cs typeface="Arial"/>
                <a:sym typeface="Arial"/>
              </a:rPr>
              <a:t>Marketing Analytics broadly involves</a:t>
            </a:r>
          </a:p>
          <a:p>
            <a:pPr marL="457200" indent="-457200">
              <a:spcBef>
                <a:spcPts val="0"/>
              </a:spcBef>
              <a:buClr>
                <a:srgbClr val="000000"/>
              </a:buClr>
              <a:buSzPts val="1800"/>
              <a:buFont typeface="+mj-lt"/>
              <a:buAutoNum type="arabicPeriod"/>
            </a:pPr>
            <a:endParaRPr lang="en-US" sz="1800" b="0" dirty="0">
              <a:solidFill>
                <a:schemeClr val="bg1">
                  <a:lumMod val="75000"/>
                </a:schemeClr>
              </a:solidFill>
              <a:ea typeface="Arial"/>
              <a:cs typeface="Arial"/>
              <a:sym typeface="Arial"/>
            </a:endParaRPr>
          </a:p>
          <a:p>
            <a:pPr marL="457200" indent="-457200">
              <a:spcBef>
                <a:spcPts val="0"/>
              </a:spcBef>
              <a:buClr>
                <a:srgbClr val="000000"/>
              </a:buClr>
              <a:buSzPts val="1800"/>
              <a:buFont typeface="+mj-lt"/>
              <a:buAutoNum type="arabicPeriod"/>
            </a:pPr>
            <a:r>
              <a:rPr lang="en-US" sz="1800" b="0" dirty="0">
                <a:solidFill>
                  <a:schemeClr val="accent3"/>
                </a:solidFill>
                <a:ea typeface="Arial"/>
                <a:cs typeface="Arial"/>
                <a:sym typeface="Arial"/>
              </a:rPr>
              <a:t>Data Management: collecting, cleaning, and integrating data</a:t>
            </a:r>
          </a:p>
          <a:p>
            <a:pPr marL="285811" indent="-342900">
              <a:spcBef>
                <a:spcPts val="0"/>
              </a:spcBef>
              <a:buClr>
                <a:srgbClr val="000000"/>
              </a:buClr>
              <a:buSzPts val="1800"/>
              <a:buFont typeface="+mj-lt"/>
              <a:buAutoNum type="arabicPeriod"/>
            </a:pPr>
            <a:endParaRPr lang="en-US" sz="1800" b="0" dirty="0">
              <a:ea typeface="Arial"/>
              <a:cs typeface="Arial"/>
              <a:sym typeface="Arial"/>
            </a:endParaRPr>
          </a:p>
          <a:p>
            <a:pPr marL="457200" indent="-457200">
              <a:spcBef>
                <a:spcPts val="0"/>
              </a:spcBef>
              <a:buClr>
                <a:srgbClr val="000000"/>
              </a:buClr>
              <a:buSzPts val="1800"/>
              <a:buFont typeface="+mj-lt"/>
              <a:buAutoNum type="arabicPeriod"/>
            </a:pPr>
            <a:r>
              <a:rPr lang="en-US" sz="1800" b="0" dirty="0">
                <a:ea typeface="Arial"/>
                <a:cs typeface="Arial"/>
                <a:sym typeface="Arial"/>
              </a:rPr>
              <a:t>Analytics: using mathematical and statistical tool to analyze data</a:t>
            </a:r>
          </a:p>
          <a:p>
            <a:pPr marL="457200" indent="-457200">
              <a:spcBef>
                <a:spcPts val="0"/>
              </a:spcBef>
              <a:buClr>
                <a:srgbClr val="000000"/>
              </a:buClr>
              <a:buSzPts val="1800"/>
              <a:buFont typeface="+mj-lt"/>
              <a:buAutoNum type="arabicPeriod"/>
            </a:pPr>
            <a:endParaRPr lang="en-US" sz="1800" b="0" dirty="0">
              <a:ea typeface="Arial"/>
              <a:cs typeface="Arial"/>
              <a:sym typeface="Arial"/>
            </a:endParaRPr>
          </a:p>
          <a:p>
            <a:pPr marL="457200" indent="-457200">
              <a:spcBef>
                <a:spcPts val="0"/>
              </a:spcBef>
              <a:buClr>
                <a:srgbClr val="000000"/>
              </a:buClr>
              <a:buSzPts val="1800"/>
              <a:buFont typeface="+mj-lt"/>
              <a:buAutoNum type="arabicPeriod"/>
            </a:pPr>
            <a:r>
              <a:rPr lang="en-US" sz="1800" b="0" dirty="0">
                <a:ea typeface="Arial"/>
                <a:cs typeface="Arial"/>
                <a:sym typeface="Arial"/>
              </a:rPr>
              <a:t>Generating actionable marketing insights and recommendations based on the analysis</a:t>
            </a:r>
          </a:p>
          <a:p>
            <a:pPr marL="457200" indent="-457200">
              <a:spcBef>
                <a:spcPts val="0"/>
              </a:spcBef>
              <a:buClr>
                <a:srgbClr val="000000"/>
              </a:buClr>
              <a:buSzPts val="1800"/>
              <a:buFont typeface="+mj-lt"/>
              <a:buAutoNum type="arabicPeriod"/>
            </a:pPr>
            <a:endParaRPr lang="en-US" sz="1800" b="0" dirty="0">
              <a:ea typeface="Arial"/>
              <a:cs typeface="Arial"/>
              <a:sym typeface="Arial"/>
            </a:endParaRPr>
          </a:p>
          <a:p>
            <a:pPr marL="457200" indent="-457200">
              <a:spcBef>
                <a:spcPts val="0"/>
              </a:spcBef>
              <a:buClr>
                <a:srgbClr val="000000"/>
              </a:buClr>
              <a:buSzPts val="1800"/>
              <a:buFont typeface="+mj-lt"/>
              <a:buAutoNum type="arabicPeriod"/>
            </a:pPr>
            <a:endParaRPr lang="en-US" sz="1800" b="0" dirty="0">
              <a:ea typeface="Arial"/>
              <a:cs typeface="Arial"/>
              <a:sym typeface="Arial"/>
            </a:endParaRPr>
          </a:p>
          <a:p>
            <a:pPr>
              <a:spcBef>
                <a:spcPts val="0"/>
              </a:spcBef>
              <a:buClr>
                <a:srgbClr val="000000"/>
              </a:buClr>
              <a:buSzPts val="1800"/>
            </a:pPr>
            <a:endParaRPr lang="en-US" sz="1800" b="0" dirty="0">
              <a:ea typeface="Arial"/>
              <a:cs typeface="Arial"/>
              <a:sym typeface="Arial"/>
            </a:endParaRPr>
          </a:p>
          <a:p>
            <a:pPr>
              <a:spcBef>
                <a:spcPts val="0"/>
              </a:spcBef>
              <a:buClr>
                <a:srgbClr val="000000"/>
              </a:buClr>
              <a:buSzPts val="1800"/>
            </a:pPr>
            <a:r>
              <a:rPr lang="en-US" sz="1800" b="0" dirty="0">
                <a:ea typeface="Arial"/>
                <a:cs typeface="Arial"/>
                <a:sym typeface="Arial"/>
              </a:rPr>
              <a:t>Most of our examples will deal with well-structured problems and clean data</a:t>
            </a:r>
          </a:p>
        </p:txBody>
      </p:sp>
      <p:sp>
        <p:nvSpPr>
          <p:cNvPr id="4" name="TextBox 3">
            <a:extLst>
              <a:ext uri="{FF2B5EF4-FFF2-40B4-BE49-F238E27FC236}">
                <a16:creationId xmlns:a16="http://schemas.microsoft.com/office/drawing/2014/main" id="{86E2511F-8E3F-3C4B-A4BD-A49047003F72}"/>
              </a:ext>
            </a:extLst>
          </p:cNvPr>
          <p:cNvSpPr txBox="1"/>
          <p:nvPr/>
        </p:nvSpPr>
        <p:spPr>
          <a:xfrm>
            <a:off x="6948497" y="3889094"/>
            <a:ext cx="1903150" cy="300082"/>
          </a:xfrm>
          <a:prstGeom prst="rect">
            <a:avLst/>
          </a:prstGeom>
          <a:noFill/>
        </p:spPr>
        <p:txBody>
          <a:bodyPr wrap="none" rtlCol="0">
            <a:spAutoFit/>
          </a:bodyPr>
          <a:lstStyle/>
          <a:p>
            <a:r>
              <a:rPr lang="en-FI" dirty="0">
                <a:solidFill>
                  <a:srgbClr val="00965E"/>
                </a:solidFill>
              </a:rPr>
              <a:t>We will focus on these</a:t>
            </a:r>
          </a:p>
        </p:txBody>
      </p:sp>
      <p:cxnSp>
        <p:nvCxnSpPr>
          <p:cNvPr id="6" name="Straight Arrow Connector 5">
            <a:extLst>
              <a:ext uri="{FF2B5EF4-FFF2-40B4-BE49-F238E27FC236}">
                <a16:creationId xmlns:a16="http://schemas.microsoft.com/office/drawing/2014/main" id="{AF0E3CA1-8D8C-CE41-9ED4-52BBB49E4886}"/>
              </a:ext>
            </a:extLst>
          </p:cNvPr>
          <p:cNvCxnSpPr>
            <a:cxnSpLocks/>
            <a:stCxn id="4" idx="0"/>
          </p:cNvCxnSpPr>
          <p:nvPr/>
        </p:nvCxnSpPr>
        <p:spPr>
          <a:xfrm flipH="1" flipV="1">
            <a:off x="7222604" y="3426108"/>
            <a:ext cx="677468" cy="462986"/>
          </a:xfrm>
          <a:prstGeom prst="straightConnector1">
            <a:avLst/>
          </a:prstGeom>
          <a:ln w="19050">
            <a:solidFill>
              <a:srgbClr val="00965E"/>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3C29C43-813A-D748-811E-88572E2197F6}"/>
              </a:ext>
            </a:extLst>
          </p:cNvPr>
          <p:cNvCxnSpPr>
            <a:cxnSpLocks/>
            <a:stCxn id="4" idx="0"/>
          </p:cNvCxnSpPr>
          <p:nvPr/>
        </p:nvCxnSpPr>
        <p:spPr>
          <a:xfrm flipH="1" flipV="1">
            <a:off x="7225674" y="2957440"/>
            <a:ext cx="674398" cy="931654"/>
          </a:xfrm>
          <a:prstGeom prst="straightConnector1">
            <a:avLst/>
          </a:prstGeom>
          <a:ln w="19050">
            <a:solidFill>
              <a:srgbClr val="0096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371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FB05F0-9FBF-5E44-9616-FC7C4037B6E7}"/>
              </a:ext>
            </a:extLst>
          </p:cNvPr>
          <p:cNvSpPr>
            <a:spLocks noGrp="1"/>
          </p:cNvSpPr>
          <p:nvPr>
            <p:ph type="body" sz="half" idx="10"/>
          </p:nvPr>
        </p:nvSpPr>
        <p:spPr/>
        <p:txBody>
          <a:bodyPr/>
          <a:lstStyle/>
          <a:p>
            <a:r>
              <a:rPr lang="en-FI" dirty="0"/>
              <a:t>Topical Focus of the course</a:t>
            </a:r>
          </a:p>
        </p:txBody>
      </p:sp>
      <p:sp>
        <p:nvSpPr>
          <p:cNvPr id="3" name="Text Placeholder 2">
            <a:extLst>
              <a:ext uri="{FF2B5EF4-FFF2-40B4-BE49-F238E27FC236}">
                <a16:creationId xmlns:a16="http://schemas.microsoft.com/office/drawing/2014/main" id="{0239A018-0547-A542-847D-935DFB27E796}"/>
              </a:ext>
            </a:extLst>
          </p:cNvPr>
          <p:cNvSpPr>
            <a:spLocks noGrp="1"/>
          </p:cNvSpPr>
          <p:nvPr>
            <p:ph type="body" sz="half" idx="11"/>
          </p:nvPr>
        </p:nvSpPr>
        <p:spPr/>
        <p:txBody>
          <a:bodyPr/>
          <a:lstStyle/>
          <a:p>
            <a:pPr marL="0" indent="0">
              <a:buNone/>
            </a:pPr>
            <a:r>
              <a:rPr lang="en-US" sz="1800" dirty="0"/>
              <a:t>This course provides exposure to key topics in marketing analytics.</a:t>
            </a:r>
          </a:p>
          <a:p>
            <a:endParaRPr lang="en-US" sz="1800" b="0" dirty="0"/>
          </a:p>
          <a:p>
            <a:pPr marL="0" indent="0">
              <a:buNone/>
            </a:pPr>
            <a:r>
              <a:rPr lang="en-US" sz="1800" b="0" dirty="0"/>
              <a:t>We cover some popular topics and discuss the underlying statistical models and principles.</a:t>
            </a:r>
          </a:p>
          <a:p>
            <a:endParaRPr lang="en-US" sz="1800" b="0" dirty="0"/>
          </a:p>
          <a:p>
            <a:endParaRPr lang="en-FI" sz="1800" dirty="0"/>
          </a:p>
        </p:txBody>
      </p:sp>
      <p:sp>
        <p:nvSpPr>
          <p:cNvPr id="4" name="Text Placeholder 3">
            <a:extLst>
              <a:ext uri="{FF2B5EF4-FFF2-40B4-BE49-F238E27FC236}">
                <a16:creationId xmlns:a16="http://schemas.microsoft.com/office/drawing/2014/main" id="{79ED206A-98C1-7449-BB21-5FB9E4603B74}"/>
              </a:ext>
            </a:extLst>
          </p:cNvPr>
          <p:cNvSpPr>
            <a:spLocks noGrp="1"/>
          </p:cNvSpPr>
          <p:nvPr>
            <p:ph type="body" sz="half" idx="12"/>
          </p:nvPr>
        </p:nvSpPr>
        <p:spPr/>
        <p:txBody>
          <a:bodyPr/>
          <a:lstStyle/>
          <a:p>
            <a:pPr marL="0" indent="0">
              <a:buNone/>
            </a:pPr>
            <a:r>
              <a:rPr lang="en-FI" sz="1800" dirty="0"/>
              <a:t>For example, A/B tests:</a:t>
            </a:r>
          </a:p>
          <a:p>
            <a:pPr marL="0" indent="0">
              <a:buNone/>
            </a:pPr>
            <a:endParaRPr lang="en-FI" sz="1800" dirty="0"/>
          </a:p>
          <a:p>
            <a:pPr marL="0" indent="0">
              <a:buNone/>
            </a:pPr>
            <a:endParaRPr lang="en-FI" sz="1800" dirty="0"/>
          </a:p>
          <a:p>
            <a:pPr marL="0" indent="0">
              <a:buNone/>
            </a:pPr>
            <a:endParaRPr lang="en-FI" sz="1800" dirty="0"/>
          </a:p>
          <a:p>
            <a:pPr marL="0" indent="0">
              <a:buNone/>
            </a:pPr>
            <a:endParaRPr lang="en-FI" sz="1800" dirty="0"/>
          </a:p>
          <a:p>
            <a:pPr marL="0" indent="0">
              <a:buNone/>
            </a:pPr>
            <a:endParaRPr lang="en-FI" sz="1800" dirty="0"/>
          </a:p>
          <a:p>
            <a:r>
              <a:rPr lang="en-FI" sz="1800" b="0" dirty="0"/>
              <a:t>What is an A/B test, what are they useful for, when should they be used</a:t>
            </a:r>
          </a:p>
          <a:p>
            <a:r>
              <a:rPr lang="en-FI" sz="1800" b="0" dirty="0"/>
              <a:t>Priciples of experiment design</a:t>
            </a:r>
          </a:p>
          <a:p>
            <a:r>
              <a:rPr lang="en-FI" sz="1800" b="0" dirty="0"/>
              <a:t>Statistical analysis: t-tests, chi-square tests</a:t>
            </a:r>
          </a:p>
          <a:p>
            <a:pPr marL="0" indent="0">
              <a:buNone/>
            </a:pPr>
            <a:endParaRPr lang="en-FI" sz="1800" b="0" dirty="0"/>
          </a:p>
        </p:txBody>
      </p:sp>
      <p:pic>
        <p:nvPicPr>
          <p:cNvPr id="6" name="Picture 5" descr="Graphical user interface&#10;&#10;Description automatically generated">
            <a:extLst>
              <a:ext uri="{FF2B5EF4-FFF2-40B4-BE49-F238E27FC236}">
                <a16:creationId xmlns:a16="http://schemas.microsoft.com/office/drawing/2014/main" id="{1EC883DA-914D-2D4F-A0EC-1C94CAAB52E7}"/>
              </a:ext>
            </a:extLst>
          </p:cNvPr>
          <p:cNvPicPr>
            <a:picLocks noChangeAspect="1"/>
          </p:cNvPicPr>
          <p:nvPr/>
        </p:nvPicPr>
        <p:blipFill>
          <a:blip r:embed="rId3"/>
          <a:stretch>
            <a:fillRect/>
          </a:stretch>
        </p:blipFill>
        <p:spPr>
          <a:xfrm>
            <a:off x="5065036" y="2044187"/>
            <a:ext cx="3361694" cy="1626626"/>
          </a:xfrm>
          <a:prstGeom prst="rect">
            <a:avLst/>
          </a:prstGeom>
        </p:spPr>
      </p:pic>
    </p:spTree>
    <p:extLst>
      <p:ext uri="{BB962C8B-B14F-4D97-AF65-F5344CB8AC3E}">
        <p14:creationId xmlns:p14="http://schemas.microsoft.com/office/powerpoint/2010/main" val="2199324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FB05F0-9FBF-5E44-9616-FC7C4037B6E7}"/>
              </a:ext>
            </a:extLst>
          </p:cNvPr>
          <p:cNvSpPr>
            <a:spLocks noGrp="1"/>
          </p:cNvSpPr>
          <p:nvPr>
            <p:ph type="body" sz="half" idx="10"/>
          </p:nvPr>
        </p:nvSpPr>
        <p:spPr/>
        <p:txBody>
          <a:bodyPr/>
          <a:lstStyle/>
          <a:p>
            <a:r>
              <a:rPr lang="en-FI" dirty="0"/>
              <a:t>Scope of the course</a:t>
            </a:r>
          </a:p>
        </p:txBody>
      </p:sp>
      <p:sp>
        <p:nvSpPr>
          <p:cNvPr id="3" name="Text Placeholder 2">
            <a:extLst>
              <a:ext uri="{FF2B5EF4-FFF2-40B4-BE49-F238E27FC236}">
                <a16:creationId xmlns:a16="http://schemas.microsoft.com/office/drawing/2014/main" id="{0239A018-0547-A542-847D-935DFB27E796}"/>
              </a:ext>
            </a:extLst>
          </p:cNvPr>
          <p:cNvSpPr>
            <a:spLocks noGrp="1"/>
          </p:cNvSpPr>
          <p:nvPr>
            <p:ph type="body" sz="half" idx="11"/>
          </p:nvPr>
        </p:nvSpPr>
        <p:spPr/>
        <p:txBody>
          <a:bodyPr/>
          <a:lstStyle/>
          <a:p>
            <a:pPr marL="0" indent="0">
              <a:buNone/>
            </a:pPr>
            <a:r>
              <a:rPr lang="en-US" sz="1800" dirty="0"/>
              <a:t>Topics covered during the course:</a:t>
            </a:r>
          </a:p>
          <a:p>
            <a:pPr marL="342900" indent="-342900">
              <a:buFont typeface="Arial" panose="020B0604020202020204" pitchFamily="34" charset="0"/>
              <a:buChar char="•"/>
            </a:pPr>
            <a:r>
              <a:rPr lang="en-US" sz="1800" b="0" dirty="0"/>
              <a:t>Return on marketing investment</a:t>
            </a:r>
          </a:p>
          <a:p>
            <a:pPr marL="342900" indent="-342900"/>
            <a:r>
              <a:rPr lang="en-US" sz="1800" b="0" dirty="0"/>
              <a:t>Inbound marketing analytics</a:t>
            </a:r>
          </a:p>
          <a:p>
            <a:pPr marL="342900" indent="-342900">
              <a:buFont typeface="Arial" panose="020B0604020202020204" pitchFamily="34" charset="0"/>
              <a:buChar char="•"/>
            </a:pPr>
            <a:r>
              <a:rPr lang="en-US" sz="1800" b="0" dirty="0"/>
              <a:t>Modelling marketing mix and advertising effectiveness</a:t>
            </a:r>
          </a:p>
          <a:p>
            <a:pPr marL="342900" indent="-342900">
              <a:buFont typeface="Arial" panose="020B0604020202020204" pitchFamily="34" charset="0"/>
              <a:buChar char="•"/>
            </a:pPr>
            <a:r>
              <a:rPr lang="en-US" sz="1800" b="0" dirty="0"/>
              <a:t>Customer analytics</a:t>
            </a:r>
          </a:p>
          <a:p>
            <a:pPr marL="342900" indent="-342900">
              <a:buFont typeface="Arial" panose="020B0604020202020204" pitchFamily="34" charset="0"/>
              <a:buChar char="•"/>
            </a:pPr>
            <a:r>
              <a:rPr lang="en-US" sz="1800" b="0" dirty="0"/>
              <a:t>Machine learning for marketers</a:t>
            </a:r>
          </a:p>
        </p:txBody>
      </p:sp>
      <p:sp>
        <p:nvSpPr>
          <p:cNvPr id="4" name="Text Placeholder 3">
            <a:extLst>
              <a:ext uri="{FF2B5EF4-FFF2-40B4-BE49-F238E27FC236}">
                <a16:creationId xmlns:a16="http://schemas.microsoft.com/office/drawing/2014/main" id="{701736F4-766A-7F47-B06E-5158C52B1A1D}"/>
              </a:ext>
            </a:extLst>
          </p:cNvPr>
          <p:cNvSpPr>
            <a:spLocks noGrp="1"/>
          </p:cNvSpPr>
          <p:nvPr>
            <p:ph type="body" sz="half" idx="12"/>
          </p:nvPr>
        </p:nvSpPr>
        <p:spPr/>
        <p:txBody>
          <a:bodyPr/>
          <a:lstStyle/>
          <a:p>
            <a:pPr marL="0" indent="0">
              <a:buNone/>
            </a:pPr>
            <a:r>
              <a:rPr lang="en-FI" sz="1800" dirty="0"/>
              <a:t>A practice-oriented approach to analytics</a:t>
            </a:r>
            <a:r>
              <a:rPr lang="en-FI" sz="1800" b="0" dirty="0"/>
              <a:t>:</a:t>
            </a:r>
          </a:p>
          <a:p>
            <a:r>
              <a:rPr lang="en-FI" sz="1800" b="0" dirty="0"/>
              <a:t>Relying on foundational statistical techniques (e.g., t-tests, ANOVA, linear regression)</a:t>
            </a:r>
          </a:p>
          <a:p>
            <a:r>
              <a:rPr lang="en-FI" sz="1800" b="0" dirty="0"/>
              <a:t>Using open source R programming language to conduct data analysis</a:t>
            </a:r>
          </a:p>
        </p:txBody>
      </p:sp>
    </p:spTree>
    <p:extLst>
      <p:ext uri="{BB962C8B-B14F-4D97-AF65-F5344CB8AC3E}">
        <p14:creationId xmlns:p14="http://schemas.microsoft.com/office/powerpoint/2010/main" val="1793333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144E86-1470-6C47-AB47-E9A5BDC39F2D}"/>
              </a:ext>
            </a:extLst>
          </p:cNvPr>
          <p:cNvSpPr>
            <a:spLocks noGrp="1"/>
          </p:cNvSpPr>
          <p:nvPr>
            <p:ph type="body" sz="half" idx="10"/>
          </p:nvPr>
        </p:nvSpPr>
        <p:spPr/>
        <p:txBody>
          <a:bodyPr/>
          <a:lstStyle/>
          <a:p>
            <a:r>
              <a:rPr lang="fi-FI" dirty="0"/>
              <a:t>Course Design</a:t>
            </a:r>
            <a:endParaRPr lang="en-FI" dirty="0"/>
          </a:p>
        </p:txBody>
      </p:sp>
      <p:sp>
        <p:nvSpPr>
          <p:cNvPr id="3" name="Text Placeholder 2">
            <a:extLst>
              <a:ext uri="{FF2B5EF4-FFF2-40B4-BE49-F238E27FC236}">
                <a16:creationId xmlns:a16="http://schemas.microsoft.com/office/drawing/2014/main" id="{3E05FDFE-0CF5-6A47-871F-FE4CFEED445F}"/>
              </a:ext>
            </a:extLst>
          </p:cNvPr>
          <p:cNvSpPr>
            <a:spLocks noGrp="1"/>
          </p:cNvSpPr>
          <p:nvPr>
            <p:ph type="body" sz="half" idx="11"/>
          </p:nvPr>
        </p:nvSpPr>
        <p:spPr/>
        <p:txBody>
          <a:bodyPr/>
          <a:lstStyle/>
          <a:p>
            <a:r>
              <a:rPr lang="en-FI" sz="1800" dirty="0"/>
              <a:t>The material is based on:</a:t>
            </a:r>
          </a:p>
          <a:p>
            <a:pPr marL="342900" indent="-342900">
              <a:buFont typeface="Arial" panose="020B0604020202020204" pitchFamily="34" charset="0"/>
              <a:buChar char="•"/>
            </a:pPr>
            <a:r>
              <a:rPr lang="en-FI" sz="1800" b="0" dirty="0"/>
              <a:t>Contemporary textbooks</a:t>
            </a:r>
          </a:p>
          <a:p>
            <a:pPr marL="342900" indent="-342900">
              <a:buFont typeface="Arial" panose="020B0604020202020204" pitchFamily="34" charset="0"/>
              <a:buChar char="•"/>
            </a:pPr>
            <a:r>
              <a:rPr lang="en-FI" sz="1800" b="0" dirty="0"/>
              <a:t>State-of-t</a:t>
            </a:r>
            <a:r>
              <a:rPr lang="en-US" sz="1800" b="0" dirty="0"/>
              <a:t>he</a:t>
            </a:r>
            <a:r>
              <a:rPr lang="en-FI" sz="1800" b="0" dirty="0"/>
              <a:t>-art rese</a:t>
            </a:r>
            <a:r>
              <a:rPr lang="en-US" sz="1800" b="0" dirty="0"/>
              <a:t>ar</a:t>
            </a:r>
            <a:r>
              <a:rPr lang="en-FI" sz="1800" b="0" dirty="0"/>
              <a:t>ch</a:t>
            </a:r>
          </a:p>
          <a:p>
            <a:pPr marL="342900" indent="-342900">
              <a:buFont typeface="Arial" panose="020B0604020202020204" pitchFamily="34" charset="0"/>
              <a:buChar char="•"/>
            </a:pPr>
            <a:r>
              <a:rPr lang="en-US" sz="1800" b="0" dirty="0"/>
              <a:t>I</a:t>
            </a:r>
            <a:r>
              <a:rPr lang="en-FI" sz="1800" b="0" dirty="0"/>
              <a:t>nput from experts in academia and the field: </a:t>
            </a:r>
          </a:p>
          <a:p>
            <a:pPr marL="971489" lvl="1" indent="-342900"/>
            <a:r>
              <a:rPr lang="en-FI" sz="1800" b="0" dirty="0"/>
              <a:t>“What are the essential things about analytics that marketing students must understand?”</a:t>
            </a:r>
            <a:endParaRPr lang="en-US" sz="1800" b="0" dirty="0"/>
          </a:p>
          <a:p>
            <a:endParaRPr lang="en-US" sz="1800" b="0" dirty="0"/>
          </a:p>
          <a:p>
            <a:endParaRPr lang="en-FI" sz="1800" b="0" dirty="0"/>
          </a:p>
        </p:txBody>
      </p:sp>
    </p:spTree>
    <p:extLst>
      <p:ext uri="{BB962C8B-B14F-4D97-AF65-F5344CB8AC3E}">
        <p14:creationId xmlns:p14="http://schemas.microsoft.com/office/powerpoint/2010/main" val="3582773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144E86-1470-6C47-AB47-E9A5BDC39F2D}"/>
              </a:ext>
            </a:extLst>
          </p:cNvPr>
          <p:cNvSpPr>
            <a:spLocks noGrp="1"/>
          </p:cNvSpPr>
          <p:nvPr>
            <p:ph type="body" sz="half" idx="10"/>
          </p:nvPr>
        </p:nvSpPr>
        <p:spPr/>
        <p:txBody>
          <a:bodyPr/>
          <a:lstStyle/>
          <a:p>
            <a:r>
              <a:rPr lang="fi-FI" dirty="0"/>
              <a:t>Course Design</a:t>
            </a:r>
            <a:endParaRPr lang="en-FI" dirty="0"/>
          </a:p>
        </p:txBody>
      </p:sp>
      <p:sp>
        <p:nvSpPr>
          <p:cNvPr id="3" name="Text Placeholder 2">
            <a:extLst>
              <a:ext uri="{FF2B5EF4-FFF2-40B4-BE49-F238E27FC236}">
                <a16:creationId xmlns:a16="http://schemas.microsoft.com/office/drawing/2014/main" id="{3E05FDFE-0CF5-6A47-871F-FE4CFEED445F}"/>
              </a:ext>
            </a:extLst>
          </p:cNvPr>
          <p:cNvSpPr>
            <a:spLocks noGrp="1"/>
          </p:cNvSpPr>
          <p:nvPr>
            <p:ph type="body" sz="half" idx="11"/>
          </p:nvPr>
        </p:nvSpPr>
        <p:spPr>
          <a:xfrm>
            <a:off x="292353" y="1326586"/>
            <a:ext cx="8492897" cy="3388289"/>
          </a:xfrm>
        </p:spPr>
        <p:txBody>
          <a:bodyPr/>
          <a:lstStyle/>
          <a:p>
            <a:r>
              <a:rPr lang="en-FI" sz="1800" dirty="0"/>
              <a:t>Some changes to reflect that the course is now a mandatory core course rather than a specialization course. </a:t>
            </a:r>
          </a:p>
          <a:p>
            <a:pPr marL="285750" indent="-285750">
              <a:buFont typeface="Arial" panose="020B0604020202020204" pitchFamily="34" charset="0"/>
              <a:buChar char="•"/>
            </a:pPr>
            <a:r>
              <a:rPr lang="en-FI" sz="1600" b="0" dirty="0"/>
              <a:t>Slightly less emphasis on statistical methods and techniques </a:t>
            </a:r>
          </a:p>
          <a:p>
            <a:pPr marL="285750" indent="-285750">
              <a:buFont typeface="Arial" panose="020B0604020202020204" pitchFamily="34" charset="0"/>
              <a:buChar char="•"/>
            </a:pPr>
            <a:r>
              <a:rPr lang="en-FI" sz="1600" b="0" dirty="0"/>
              <a:t>Slightly more emphasis on the substantive domain (i.e. Marketing).</a:t>
            </a:r>
            <a:endParaRPr lang="en-FI" sz="1600" dirty="0"/>
          </a:p>
          <a:p>
            <a:endParaRPr lang="en-FI" sz="1800" dirty="0"/>
          </a:p>
          <a:p>
            <a:r>
              <a:rPr lang="en-FI" sz="1800" dirty="0"/>
              <a:t>Also minor changes based on student feedback from Fall 2021:</a:t>
            </a:r>
            <a:endParaRPr lang="en-US" sz="1600" b="0" dirty="0">
              <a:solidFill>
                <a:schemeClr val="accent3"/>
              </a:solidFill>
            </a:endParaRPr>
          </a:p>
          <a:p>
            <a:r>
              <a:rPr lang="en-US" sz="1600" b="0" dirty="0">
                <a:solidFill>
                  <a:schemeClr val="accent3"/>
                </a:solidFill>
              </a:rPr>
              <a:t>“I think the teams platform worked very well in this course. It is a little bit confusing that there are materials both in Teams and MyCourses, it would be easier is everything was in the same place.” </a:t>
            </a:r>
            <a:r>
              <a:rPr lang="en-US" sz="1600" b="0" dirty="0"/>
              <a:t>&gt;&gt; </a:t>
            </a:r>
            <a:r>
              <a:rPr lang="en-US" sz="1600" dirty="0"/>
              <a:t>All the materials will be on MyCourses. All interaction will be through Teams.</a:t>
            </a:r>
          </a:p>
          <a:p>
            <a:r>
              <a:rPr lang="en-US" sz="1600" b="0" dirty="0"/>
              <a:t>“</a:t>
            </a:r>
            <a:r>
              <a:rPr lang="en-US" sz="1600" b="0" dirty="0">
                <a:solidFill>
                  <a:schemeClr val="accent3"/>
                </a:solidFill>
              </a:rPr>
              <a:t>The whole individual/group assignment thing didn’t work. When it’s individual, people are not pressured to do equal workloads, yet somehow our grades are still dependent on each other.” &gt;&gt;  </a:t>
            </a:r>
            <a:r>
              <a:rPr lang="en-US" sz="1600" dirty="0"/>
              <a:t>No more formal incentive for collaborating in study groups</a:t>
            </a:r>
          </a:p>
          <a:p>
            <a:endParaRPr lang="en-US" sz="1600" b="0" dirty="0"/>
          </a:p>
          <a:p>
            <a:endParaRPr lang="en-US" sz="1800" b="0" dirty="0"/>
          </a:p>
          <a:p>
            <a:endParaRPr lang="en-US" sz="1800" b="0" dirty="0"/>
          </a:p>
          <a:p>
            <a:endParaRPr lang="en-FI" sz="1800" b="0" dirty="0"/>
          </a:p>
        </p:txBody>
      </p:sp>
    </p:spTree>
    <p:extLst>
      <p:ext uri="{BB962C8B-B14F-4D97-AF65-F5344CB8AC3E}">
        <p14:creationId xmlns:p14="http://schemas.microsoft.com/office/powerpoint/2010/main" val="1738356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FB05F0-9FBF-5E44-9616-FC7C4037B6E7}"/>
              </a:ext>
            </a:extLst>
          </p:cNvPr>
          <p:cNvSpPr>
            <a:spLocks noGrp="1"/>
          </p:cNvSpPr>
          <p:nvPr>
            <p:ph type="body" sz="half" idx="10"/>
          </p:nvPr>
        </p:nvSpPr>
        <p:spPr/>
        <p:txBody>
          <a:bodyPr/>
          <a:lstStyle/>
          <a:p>
            <a:r>
              <a:rPr lang="en-FI" dirty="0"/>
              <a:t>Our starting point</a:t>
            </a:r>
          </a:p>
        </p:txBody>
      </p:sp>
      <p:sp>
        <p:nvSpPr>
          <p:cNvPr id="3" name="Text Placeholder 2">
            <a:extLst>
              <a:ext uri="{FF2B5EF4-FFF2-40B4-BE49-F238E27FC236}">
                <a16:creationId xmlns:a16="http://schemas.microsoft.com/office/drawing/2014/main" id="{0239A018-0547-A542-847D-935DFB27E796}"/>
              </a:ext>
            </a:extLst>
          </p:cNvPr>
          <p:cNvSpPr>
            <a:spLocks noGrp="1"/>
          </p:cNvSpPr>
          <p:nvPr>
            <p:ph type="body" sz="half" idx="11"/>
          </p:nvPr>
        </p:nvSpPr>
        <p:spPr/>
        <p:txBody>
          <a:bodyPr/>
          <a:lstStyle/>
          <a:p>
            <a:r>
              <a:rPr lang="en-US" sz="1800" dirty="0">
                <a:solidFill>
                  <a:schemeClr val="tx2"/>
                </a:solidFill>
              </a:rPr>
              <a:t>What I assume you know enough:</a:t>
            </a:r>
          </a:p>
          <a:p>
            <a:r>
              <a:rPr lang="en-US" sz="1800" b="0" dirty="0"/>
              <a:t>Basic understanding of stats covered in mandatory courses (we will revise basics, but this will be a “refresher” rather than starting from scratch).</a:t>
            </a:r>
          </a:p>
          <a:p>
            <a:r>
              <a:rPr lang="en-US" sz="1800" b="0" dirty="0"/>
              <a:t>Basic understanding of marketing concepts (these will be introduced, but again, as a refresher). </a:t>
            </a:r>
          </a:p>
          <a:p>
            <a:endParaRPr lang="en-US" sz="1800" b="0" dirty="0"/>
          </a:p>
          <a:p>
            <a:r>
              <a:rPr lang="en-US" sz="1800" dirty="0">
                <a:solidFill>
                  <a:schemeClr val="tx2"/>
                </a:solidFill>
              </a:rPr>
              <a:t>What I assume you don’t know enough:</a:t>
            </a:r>
            <a:endParaRPr lang="en-US" sz="1800" b="0" dirty="0">
              <a:solidFill>
                <a:schemeClr val="tx2"/>
              </a:solidFill>
            </a:endParaRPr>
          </a:p>
          <a:p>
            <a:r>
              <a:rPr lang="en-US" sz="1800" b="0" dirty="0"/>
              <a:t>Applying marketing analytics</a:t>
            </a:r>
          </a:p>
          <a:p>
            <a:r>
              <a:rPr lang="en-US" sz="1800" b="0" dirty="0"/>
              <a:t>Programming languages (including R)</a:t>
            </a:r>
            <a:endParaRPr lang="en-FI" sz="1800" dirty="0"/>
          </a:p>
        </p:txBody>
      </p:sp>
    </p:spTree>
    <p:extLst>
      <p:ext uri="{BB962C8B-B14F-4D97-AF65-F5344CB8AC3E}">
        <p14:creationId xmlns:p14="http://schemas.microsoft.com/office/powerpoint/2010/main" val="1916434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FB05F0-9FBF-5E44-9616-FC7C4037B6E7}"/>
              </a:ext>
            </a:extLst>
          </p:cNvPr>
          <p:cNvSpPr>
            <a:spLocks noGrp="1"/>
          </p:cNvSpPr>
          <p:nvPr>
            <p:ph type="body" sz="half" idx="10"/>
          </p:nvPr>
        </p:nvSpPr>
        <p:spPr/>
        <p:txBody>
          <a:bodyPr/>
          <a:lstStyle/>
          <a:p>
            <a:r>
              <a:rPr lang="en-FI" dirty="0"/>
              <a:t>Session structure</a:t>
            </a:r>
          </a:p>
        </p:txBody>
      </p:sp>
      <p:sp>
        <p:nvSpPr>
          <p:cNvPr id="3" name="Text Placeholder 2">
            <a:extLst>
              <a:ext uri="{FF2B5EF4-FFF2-40B4-BE49-F238E27FC236}">
                <a16:creationId xmlns:a16="http://schemas.microsoft.com/office/drawing/2014/main" id="{0239A018-0547-A542-847D-935DFB27E796}"/>
              </a:ext>
            </a:extLst>
          </p:cNvPr>
          <p:cNvSpPr>
            <a:spLocks noGrp="1"/>
          </p:cNvSpPr>
          <p:nvPr>
            <p:ph type="body" sz="half" idx="11"/>
          </p:nvPr>
        </p:nvSpPr>
        <p:spPr/>
        <p:txBody>
          <a:bodyPr/>
          <a:lstStyle/>
          <a:p>
            <a:pPr marL="0" indent="0">
              <a:buNone/>
            </a:pPr>
            <a:r>
              <a:rPr lang="en-FI" sz="1800" dirty="0"/>
              <a:t>Lectures on Tuesdays</a:t>
            </a:r>
            <a:endParaRPr lang="en-FI" sz="1800" dirty="0">
              <a:sym typeface="Wingdings" pitchFamily="2" charset="2"/>
            </a:endParaRPr>
          </a:p>
          <a:p>
            <a:pPr marL="0" indent="0">
              <a:buNone/>
            </a:pPr>
            <a:r>
              <a:rPr lang="en-FI" sz="1800" b="0" dirty="0">
                <a:sym typeface="Wingdings" pitchFamily="2" charset="2"/>
              </a:rPr>
              <a:t>New topic introduced</a:t>
            </a:r>
          </a:p>
          <a:p>
            <a:r>
              <a:rPr lang="en-FI" sz="1800" b="0" dirty="0">
                <a:sym typeface="Wingdings" pitchFamily="2" charset="2"/>
              </a:rPr>
              <a:t>Basic theory</a:t>
            </a:r>
          </a:p>
          <a:p>
            <a:r>
              <a:rPr lang="en-US" sz="1800" b="0" dirty="0">
                <a:sym typeface="Wingdings" pitchFamily="2" charset="2"/>
              </a:rPr>
              <a:t>Applications </a:t>
            </a:r>
          </a:p>
          <a:p>
            <a:r>
              <a:rPr lang="en-US" sz="1800" b="0" dirty="0">
                <a:sym typeface="Wingdings" pitchFamily="2" charset="2"/>
              </a:rPr>
              <a:t>Guided walkthroughs of analysis</a:t>
            </a:r>
          </a:p>
          <a:p>
            <a:endParaRPr lang="en-US" sz="1800" b="0" dirty="0">
              <a:sym typeface="Wingdings" pitchFamily="2" charset="2"/>
            </a:endParaRPr>
          </a:p>
          <a:p>
            <a:endParaRPr lang="en-FI" sz="1800" dirty="0">
              <a:sym typeface="Wingdings" pitchFamily="2" charset="2"/>
            </a:endParaRPr>
          </a:p>
          <a:p>
            <a:endParaRPr lang="en-FI" sz="1800" dirty="0"/>
          </a:p>
        </p:txBody>
      </p:sp>
      <p:sp>
        <p:nvSpPr>
          <p:cNvPr id="4" name="Text Placeholder 3">
            <a:extLst>
              <a:ext uri="{FF2B5EF4-FFF2-40B4-BE49-F238E27FC236}">
                <a16:creationId xmlns:a16="http://schemas.microsoft.com/office/drawing/2014/main" id="{F36444BB-CF4F-8045-A70C-8D017B6FB6E5}"/>
              </a:ext>
            </a:extLst>
          </p:cNvPr>
          <p:cNvSpPr>
            <a:spLocks noGrp="1"/>
          </p:cNvSpPr>
          <p:nvPr>
            <p:ph type="body" sz="half" idx="12"/>
          </p:nvPr>
        </p:nvSpPr>
        <p:spPr/>
        <p:txBody>
          <a:bodyPr/>
          <a:lstStyle/>
          <a:p>
            <a:pPr marL="0" indent="0">
              <a:buNone/>
            </a:pPr>
            <a:r>
              <a:rPr lang="en-FI" sz="1800" dirty="0"/>
              <a:t>Exercise sessions on Thursdays</a:t>
            </a:r>
          </a:p>
          <a:p>
            <a:r>
              <a:rPr lang="en-FI" sz="1800" b="0" dirty="0"/>
              <a:t>W</a:t>
            </a:r>
            <a:r>
              <a:rPr lang="en-US" sz="1800" b="0" dirty="0"/>
              <a:t>o</a:t>
            </a:r>
            <a:r>
              <a:rPr lang="en-FI" sz="1800" b="0" dirty="0"/>
              <a:t>rk on the exercises in study groups</a:t>
            </a:r>
          </a:p>
          <a:p>
            <a:r>
              <a:rPr lang="en-FI" sz="1800" b="0" dirty="0"/>
              <a:t>Oppo</a:t>
            </a:r>
            <a:r>
              <a:rPr lang="en-US" sz="1800" b="0" dirty="0"/>
              <a:t>r</a:t>
            </a:r>
            <a:r>
              <a:rPr lang="en-FI" sz="1800" b="0" dirty="0"/>
              <a:t>tunity to receive help from course instructor </a:t>
            </a:r>
          </a:p>
          <a:p>
            <a:pPr marL="0" indent="0">
              <a:buNone/>
            </a:pPr>
            <a:endParaRPr lang="en-FI" sz="1800" b="0" dirty="0"/>
          </a:p>
        </p:txBody>
      </p:sp>
      <p:sp>
        <p:nvSpPr>
          <p:cNvPr id="5" name="TextBox 4">
            <a:extLst>
              <a:ext uri="{FF2B5EF4-FFF2-40B4-BE49-F238E27FC236}">
                <a16:creationId xmlns:a16="http://schemas.microsoft.com/office/drawing/2014/main" id="{D4B53B85-859D-A84D-A200-0B3679FCA18F}"/>
              </a:ext>
            </a:extLst>
          </p:cNvPr>
          <p:cNvSpPr txBox="1"/>
          <p:nvPr/>
        </p:nvSpPr>
        <p:spPr>
          <a:xfrm>
            <a:off x="196769" y="4039565"/>
            <a:ext cx="4150123" cy="646331"/>
          </a:xfrm>
          <a:prstGeom prst="rect">
            <a:avLst/>
          </a:prstGeom>
          <a:noFill/>
        </p:spPr>
        <p:txBody>
          <a:bodyPr wrap="square" rtlCol="0">
            <a:spAutoFit/>
          </a:bodyPr>
          <a:lstStyle/>
          <a:p>
            <a:r>
              <a:rPr lang="en-US" sz="1800" dirty="0">
                <a:sym typeface="Wingdings" pitchFamily="2" charset="2"/>
              </a:rPr>
              <a:t>Lectures will be recorded and available for viewing on Teams.</a:t>
            </a:r>
            <a:endParaRPr lang="en-FI" sz="1800" dirty="0">
              <a:sym typeface="Wingdings" pitchFamily="2" charset="2"/>
            </a:endParaRPr>
          </a:p>
        </p:txBody>
      </p:sp>
      <p:sp>
        <p:nvSpPr>
          <p:cNvPr id="6" name="TextBox 5">
            <a:extLst>
              <a:ext uri="{FF2B5EF4-FFF2-40B4-BE49-F238E27FC236}">
                <a16:creationId xmlns:a16="http://schemas.microsoft.com/office/drawing/2014/main" id="{8F9517F0-51EF-6D45-AE7C-03D989CFFEB6}"/>
              </a:ext>
            </a:extLst>
          </p:cNvPr>
          <p:cNvSpPr txBox="1"/>
          <p:nvPr/>
        </p:nvSpPr>
        <p:spPr>
          <a:xfrm>
            <a:off x="4572000" y="4051140"/>
            <a:ext cx="4150123" cy="646331"/>
          </a:xfrm>
          <a:prstGeom prst="rect">
            <a:avLst/>
          </a:prstGeom>
          <a:noFill/>
        </p:spPr>
        <p:txBody>
          <a:bodyPr wrap="square" rtlCol="0">
            <a:spAutoFit/>
          </a:bodyPr>
          <a:lstStyle/>
          <a:p>
            <a:r>
              <a:rPr lang="en-US" sz="1800" dirty="0">
                <a:sym typeface="Wingdings" pitchFamily="2" charset="2"/>
              </a:rPr>
              <a:t>Exercise sessions are not recorded for privacy reasons. </a:t>
            </a:r>
            <a:endParaRPr lang="en-FI" sz="1800" dirty="0">
              <a:sym typeface="Wingdings" pitchFamily="2" charset="2"/>
            </a:endParaRPr>
          </a:p>
        </p:txBody>
      </p:sp>
    </p:spTree>
    <p:extLst>
      <p:ext uri="{BB962C8B-B14F-4D97-AF65-F5344CB8AC3E}">
        <p14:creationId xmlns:p14="http://schemas.microsoft.com/office/powerpoint/2010/main" val="482727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ADC783-8B24-8149-90F7-721145C76E7D}"/>
              </a:ext>
            </a:extLst>
          </p:cNvPr>
          <p:cNvSpPr>
            <a:spLocks noGrp="1"/>
          </p:cNvSpPr>
          <p:nvPr>
            <p:ph type="body" sz="half" idx="10"/>
          </p:nvPr>
        </p:nvSpPr>
        <p:spPr/>
        <p:txBody>
          <a:bodyPr/>
          <a:lstStyle/>
          <a:p>
            <a:r>
              <a:rPr lang="en-US" dirty="0"/>
              <a:t>Lectures</a:t>
            </a:r>
          </a:p>
        </p:txBody>
      </p:sp>
      <p:sp>
        <p:nvSpPr>
          <p:cNvPr id="3" name="Text Placeholder 2">
            <a:extLst>
              <a:ext uri="{FF2B5EF4-FFF2-40B4-BE49-F238E27FC236}">
                <a16:creationId xmlns:a16="http://schemas.microsoft.com/office/drawing/2014/main" id="{AF82865A-9341-B642-81B5-4F74FE061576}"/>
              </a:ext>
            </a:extLst>
          </p:cNvPr>
          <p:cNvSpPr>
            <a:spLocks noGrp="1"/>
          </p:cNvSpPr>
          <p:nvPr>
            <p:ph type="body" sz="half" idx="11"/>
          </p:nvPr>
        </p:nvSpPr>
        <p:spPr/>
        <p:txBody>
          <a:bodyPr/>
          <a:lstStyle/>
          <a:p>
            <a:r>
              <a:rPr lang="en-US" sz="1800" b="0" dirty="0"/>
              <a:t>Tuesdays between </a:t>
            </a:r>
            <a:r>
              <a:rPr lang="en-US" sz="1800" dirty="0"/>
              <a:t>15:15-16:45</a:t>
            </a:r>
            <a:endParaRPr lang="en-US" sz="1800" b="0" dirty="0"/>
          </a:p>
          <a:p>
            <a:endParaRPr lang="en-US" sz="1800" b="0" dirty="0"/>
          </a:p>
          <a:p>
            <a:pPr marL="285750" indent="-285750">
              <a:buFont typeface="Arial" panose="020B0604020202020204" pitchFamily="34" charset="0"/>
              <a:buChar char="•"/>
            </a:pPr>
            <a:r>
              <a:rPr lang="en-US" sz="1800" b="0" dirty="0"/>
              <a:t>Will be held on Microsoft Teams.</a:t>
            </a:r>
          </a:p>
          <a:p>
            <a:pPr marL="285750" indent="-285750">
              <a:buFont typeface="Arial" panose="020B0604020202020204" pitchFamily="34" charset="0"/>
              <a:buChar char="•"/>
            </a:pPr>
            <a:r>
              <a:rPr lang="en-US" sz="1800" b="0" dirty="0"/>
              <a:t>Will be recorded and uploaded within 24 hours (usually sooner).</a:t>
            </a:r>
          </a:p>
          <a:p>
            <a:pPr marL="285750" indent="-285750">
              <a:buFont typeface="Arial" panose="020B0604020202020204" pitchFamily="34" charset="0"/>
              <a:buChar char="•"/>
            </a:pPr>
            <a:r>
              <a:rPr lang="en-US" sz="1800" b="0" dirty="0"/>
              <a:t>Attendance is not mandatory, but recommended.</a:t>
            </a:r>
          </a:p>
          <a:p>
            <a:pPr marL="285750" indent="-285750">
              <a:buFont typeface="Arial" panose="020B0604020202020204" pitchFamily="34" charset="0"/>
              <a:buChar char="•"/>
            </a:pPr>
            <a:endParaRPr lang="en-US" sz="1800" b="0" dirty="0"/>
          </a:p>
          <a:p>
            <a:pPr marL="285750" indent="-285750">
              <a:buFont typeface="Arial" panose="020B0604020202020204" pitchFamily="34" charset="0"/>
              <a:buChar char="•"/>
            </a:pPr>
            <a:r>
              <a:rPr lang="en-US" sz="1800" b="0" dirty="0"/>
              <a:t>PS: For 11th October, Tuesday, A pre-recorded session will be uploaded</a:t>
            </a:r>
          </a:p>
          <a:p>
            <a:endParaRPr lang="en-US" sz="1800" b="0" dirty="0"/>
          </a:p>
          <a:p>
            <a:endParaRPr lang="en-US" sz="1800" b="0" dirty="0"/>
          </a:p>
          <a:p>
            <a:endParaRPr lang="en-US" sz="1800" b="0" dirty="0"/>
          </a:p>
        </p:txBody>
      </p:sp>
    </p:spTree>
    <p:extLst>
      <p:ext uri="{BB962C8B-B14F-4D97-AF65-F5344CB8AC3E}">
        <p14:creationId xmlns:p14="http://schemas.microsoft.com/office/powerpoint/2010/main" val="1783790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FB05F0-9FBF-5E44-9616-FC7C4037B6E7}"/>
              </a:ext>
            </a:extLst>
          </p:cNvPr>
          <p:cNvSpPr>
            <a:spLocks noGrp="1"/>
          </p:cNvSpPr>
          <p:nvPr>
            <p:ph type="body" sz="half" idx="10"/>
          </p:nvPr>
        </p:nvSpPr>
        <p:spPr/>
        <p:txBody>
          <a:bodyPr/>
          <a:lstStyle/>
          <a:p>
            <a:r>
              <a:rPr lang="en-FI" dirty="0"/>
              <a:t>Assessment and grading</a:t>
            </a:r>
          </a:p>
        </p:txBody>
      </p:sp>
      <p:sp>
        <p:nvSpPr>
          <p:cNvPr id="3" name="Text Placeholder 2">
            <a:extLst>
              <a:ext uri="{FF2B5EF4-FFF2-40B4-BE49-F238E27FC236}">
                <a16:creationId xmlns:a16="http://schemas.microsoft.com/office/drawing/2014/main" id="{0239A018-0547-A542-847D-935DFB27E796}"/>
              </a:ext>
            </a:extLst>
          </p:cNvPr>
          <p:cNvSpPr>
            <a:spLocks noGrp="1"/>
          </p:cNvSpPr>
          <p:nvPr>
            <p:ph type="body" sz="half" idx="11"/>
          </p:nvPr>
        </p:nvSpPr>
        <p:spPr/>
        <p:txBody>
          <a:bodyPr/>
          <a:lstStyle/>
          <a:p>
            <a:r>
              <a:rPr lang="en-US" sz="1800" dirty="0"/>
              <a:t>Four independent </a:t>
            </a:r>
            <a:r>
              <a:rPr lang="en-FI" sz="1800" dirty="0"/>
              <a:t>exercises (40% of course grade)</a:t>
            </a:r>
          </a:p>
          <a:p>
            <a:pPr marL="285750" indent="-285750">
              <a:buFont typeface="Arial" panose="020B0604020202020204" pitchFamily="34" charset="0"/>
              <a:buChar char="•"/>
            </a:pPr>
            <a:r>
              <a:rPr lang="en-FI" sz="1800" b="0" dirty="0"/>
              <a:t>Each worth 10 points </a:t>
            </a:r>
          </a:p>
          <a:p>
            <a:pPr marL="285750" indent="-285750">
              <a:buFont typeface="Arial" panose="020B0604020202020204" pitchFamily="34" charset="0"/>
              <a:buChar char="•"/>
            </a:pPr>
            <a:r>
              <a:rPr lang="en-FI" sz="1800" b="0" dirty="0"/>
              <a:t>P</a:t>
            </a:r>
            <a:r>
              <a:rPr lang="en-US" sz="1800" b="0" dirty="0"/>
              <a:t>u</a:t>
            </a:r>
            <a:r>
              <a:rPr lang="en-FI" sz="1800" b="0" dirty="0"/>
              <a:t>blished after Tuesdays lectures (13.09., 20.09., 27.09., 04.10.).</a:t>
            </a:r>
          </a:p>
          <a:p>
            <a:pPr marL="285750" indent="-285750">
              <a:buFont typeface="Arial" panose="020B0604020202020204" pitchFamily="34" charset="0"/>
              <a:buChar char="•"/>
            </a:pPr>
            <a:r>
              <a:rPr lang="en-FI" sz="1800" b="0" dirty="0"/>
              <a:t>Due end of the following week (25.09., 02.10., 09.10., 16.10.).</a:t>
            </a:r>
          </a:p>
          <a:p>
            <a:pPr marL="285750" indent="-285750">
              <a:buFont typeface="Arial" panose="020B0604020202020204" pitchFamily="34" charset="0"/>
              <a:buChar char="•"/>
            </a:pPr>
            <a:r>
              <a:rPr lang="en-FI" sz="1800" b="0" dirty="0"/>
              <a:t>Model answers will be published once everyone has submitted the exercises.</a:t>
            </a:r>
          </a:p>
          <a:p>
            <a:endParaRPr lang="en-FI" sz="1800" dirty="0"/>
          </a:p>
          <a:p>
            <a:r>
              <a:rPr lang="en-FI" sz="1800" dirty="0"/>
              <a:t>Exam (60% of course grade)</a:t>
            </a:r>
          </a:p>
          <a:p>
            <a:pPr marL="285750" indent="-285750">
              <a:buFont typeface="Arial" panose="020B0604020202020204" pitchFamily="34" charset="0"/>
              <a:buChar char="•"/>
            </a:pPr>
            <a:r>
              <a:rPr lang="en-FI" sz="1800" b="0" dirty="0"/>
              <a:t>October 21st, between 13:00-16:00 (retake in January 2023).</a:t>
            </a:r>
          </a:p>
          <a:p>
            <a:pPr marL="285750" indent="-285750">
              <a:buFont typeface="Arial" panose="020B0604020202020204" pitchFamily="34" charset="0"/>
              <a:buChar char="•"/>
            </a:pPr>
            <a:r>
              <a:rPr lang="en-FI" sz="1800" b="0" dirty="0"/>
              <a:t>Held online on MyCourses</a:t>
            </a:r>
          </a:p>
          <a:p>
            <a:endParaRPr lang="en-FI" sz="1800" dirty="0"/>
          </a:p>
        </p:txBody>
      </p:sp>
    </p:spTree>
    <p:extLst>
      <p:ext uri="{BB962C8B-B14F-4D97-AF65-F5344CB8AC3E}">
        <p14:creationId xmlns:p14="http://schemas.microsoft.com/office/powerpoint/2010/main" val="1262760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3AA69-09BC-3F49-A868-F917A079A7EF}"/>
              </a:ext>
            </a:extLst>
          </p:cNvPr>
          <p:cNvSpPr>
            <a:spLocks noGrp="1"/>
          </p:cNvSpPr>
          <p:nvPr>
            <p:ph type="body" sz="half" idx="10"/>
          </p:nvPr>
        </p:nvSpPr>
        <p:spPr/>
        <p:txBody>
          <a:bodyPr/>
          <a:lstStyle/>
          <a:p>
            <a:r>
              <a:rPr lang="en-FI" dirty="0"/>
              <a:t>Course lecturer</a:t>
            </a:r>
          </a:p>
        </p:txBody>
      </p:sp>
      <p:sp>
        <p:nvSpPr>
          <p:cNvPr id="3" name="Text Placeholder 2">
            <a:extLst>
              <a:ext uri="{FF2B5EF4-FFF2-40B4-BE49-F238E27FC236}">
                <a16:creationId xmlns:a16="http://schemas.microsoft.com/office/drawing/2014/main" id="{03C3628C-F4EF-4A4B-A638-69EDF0F0DC38}"/>
              </a:ext>
            </a:extLst>
          </p:cNvPr>
          <p:cNvSpPr>
            <a:spLocks noGrp="1"/>
          </p:cNvSpPr>
          <p:nvPr>
            <p:ph type="body" sz="half" idx="11"/>
          </p:nvPr>
        </p:nvSpPr>
        <p:spPr/>
        <p:txBody>
          <a:bodyPr/>
          <a:lstStyle/>
          <a:p>
            <a:pPr marL="0" indent="0">
              <a:buNone/>
            </a:pPr>
            <a:r>
              <a:rPr lang="en-FI" sz="1800" dirty="0"/>
              <a:t>Kushagra Bhatnagar, B. Tech, MBA, D.Sc.</a:t>
            </a:r>
          </a:p>
          <a:p>
            <a:pPr marL="0" indent="0">
              <a:buNone/>
            </a:pPr>
            <a:r>
              <a:rPr lang="en-FI" sz="1800" b="0" dirty="0"/>
              <a:t>Assistant Professor in Marketing</a:t>
            </a:r>
          </a:p>
          <a:p>
            <a:pPr marL="0" indent="0">
              <a:buNone/>
            </a:pPr>
            <a:endParaRPr lang="en-FI" sz="1800" b="0" dirty="0"/>
          </a:p>
        </p:txBody>
      </p:sp>
      <p:sp>
        <p:nvSpPr>
          <p:cNvPr id="4" name="Text Placeholder 3">
            <a:extLst>
              <a:ext uri="{FF2B5EF4-FFF2-40B4-BE49-F238E27FC236}">
                <a16:creationId xmlns:a16="http://schemas.microsoft.com/office/drawing/2014/main" id="{106E8590-0316-844C-A7A4-14BADDF7D874}"/>
              </a:ext>
            </a:extLst>
          </p:cNvPr>
          <p:cNvSpPr>
            <a:spLocks noGrp="1"/>
          </p:cNvSpPr>
          <p:nvPr>
            <p:ph type="body" sz="half" idx="12"/>
          </p:nvPr>
        </p:nvSpPr>
        <p:spPr/>
        <p:txBody>
          <a:bodyPr/>
          <a:lstStyle/>
          <a:p>
            <a:pPr marL="0" indent="0">
              <a:buNone/>
            </a:pPr>
            <a:r>
              <a:rPr lang="en-FI" sz="1800" dirty="0"/>
              <a:t>Currently teaching at Aalto:</a:t>
            </a:r>
          </a:p>
          <a:p>
            <a:pPr marL="0" indent="0">
              <a:buNone/>
            </a:pPr>
            <a:r>
              <a:rPr lang="en-FI" sz="1800" b="0" dirty="0"/>
              <a:t>Customer Experience Management (B.Sc.)</a:t>
            </a:r>
          </a:p>
          <a:p>
            <a:pPr marL="0" indent="0">
              <a:buNone/>
            </a:pPr>
            <a:r>
              <a:rPr lang="en-FI" sz="1800" b="0" dirty="0"/>
              <a:t>Marketing Analytics (B.Sc. &amp; M.Sc.)</a:t>
            </a:r>
          </a:p>
          <a:p>
            <a:pPr marL="0" indent="0">
              <a:buNone/>
            </a:pPr>
            <a:endParaRPr lang="en-FI" sz="1800" b="0" dirty="0"/>
          </a:p>
          <a:p>
            <a:pPr marL="0" indent="0">
              <a:buNone/>
            </a:pPr>
            <a:r>
              <a:rPr lang="en-FI" sz="1800" dirty="0"/>
              <a:t>Current research interests:</a:t>
            </a:r>
          </a:p>
          <a:p>
            <a:pPr marL="0" indent="0">
              <a:buNone/>
            </a:pPr>
            <a:r>
              <a:rPr lang="en-FI" sz="1800" b="0" dirty="0"/>
              <a:t>Consumer wellbeing</a:t>
            </a:r>
          </a:p>
          <a:p>
            <a:pPr marL="0" indent="0">
              <a:buNone/>
            </a:pPr>
            <a:r>
              <a:rPr lang="en-FI" sz="1800" b="0" dirty="0"/>
              <a:t>Service Interactions</a:t>
            </a:r>
          </a:p>
          <a:p>
            <a:pPr marL="0" indent="0">
              <a:buNone/>
            </a:pPr>
            <a:r>
              <a:rPr lang="en-FI" sz="1800" b="0" dirty="0"/>
              <a:t>Reputation Economy</a:t>
            </a:r>
          </a:p>
          <a:p>
            <a:pPr marL="0" indent="0">
              <a:buNone/>
            </a:pPr>
            <a:endParaRPr lang="en-FI" sz="1800" b="0" dirty="0"/>
          </a:p>
        </p:txBody>
      </p:sp>
      <p:pic>
        <p:nvPicPr>
          <p:cNvPr id="1026" name="Picture 2" descr="Kushagra Bhatnagar | Aalto University">
            <a:extLst>
              <a:ext uri="{FF2B5EF4-FFF2-40B4-BE49-F238E27FC236}">
                <a16:creationId xmlns:a16="http://schemas.microsoft.com/office/drawing/2014/main" id="{8DCAE2E3-B333-7D41-B62B-E36A09659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9" y="2696520"/>
            <a:ext cx="3123565" cy="2081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095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20C92E-06FB-9043-81BD-3B59E8FD759E}"/>
              </a:ext>
            </a:extLst>
          </p:cNvPr>
          <p:cNvSpPr>
            <a:spLocks noGrp="1"/>
          </p:cNvSpPr>
          <p:nvPr>
            <p:ph type="body" sz="half" idx="10"/>
          </p:nvPr>
        </p:nvSpPr>
        <p:spPr/>
        <p:txBody>
          <a:bodyPr/>
          <a:lstStyle/>
          <a:p>
            <a:r>
              <a:rPr lang="en-US" dirty="0"/>
              <a:t>Exercise sessions</a:t>
            </a:r>
            <a:endParaRPr lang="en-FI" dirty="0"/>
          </a:p>
        </p:txBody>
      </p:sp>
      <p:sp>
        <p:nvSpPr>
          <p:cNvPr id="3" name="Text Placeholder 2">
            <a:extLst>
              <a:ext uri="{FF2B5EF4-FFF2-40B4-BE49-F238E27FC236}">
                <a16:creationId xmlns:a16="http://schemas.microsoft.com/office/drawing/2014/main" id="{B441CA87-080A-6848-BB58-5F5C631505CE}"/>
              </a:ext>
            </a:extLst>
          </p:cNvPr>
          <p:cNvSpPr>
            <a:spLocks noGrp="1"/>
          </p:cNvSpPr>
          <p:nvPr>
            <p:ph type="body" sz="half" idx="11"/>
          </p:nvPr>
        </p:nvSpPr>
        <p:spPr>
          <a:xfrm>
            <a:off x="292353" y="1679507"/>
            <a:ext cx="8492897" cy="3388289"/>
          </a:xfrm>
        </p:spPr>
        <p:txBody>
          <a:bodyPr/>
          <a:lstStyle/>
          <a:p>
            <a:r>
              <a:rPr lang="en-US" sz="1800" dirty="0"/>
              <a:t>Thursdays between 15:15-16:45</a:t>
            </a:r>
          </a:p>
          <a:p>
            <a:r>
              <a:rPr lang="en-US" sz="1800" dirty="0"/>
              <a:t>Everyone will be assigned to a study group on Teams. </a:t>
            </a:r>
            <a:r>
              <a:rPr lang="en-US" sz="1800" b="0" dirty="0"/>
              <a:t> </a:t>
            </a:r>
          </a:p>
          <a:p>
            <a:pPr marL="285750" indent="-285750">
              <a:buFont typeface="Arial" panose="020B0604020202020204" pitchFamily="34" charset="0"/>
              <a:buChar char="•"/>
            </a:pPr>
            <a:r>
              <a:rPr lang="en-US" sz="1800" b="0" dirty="0"/>
              <a:t>During Thursday’s exercise sessions, course instructor will go from group to group to offer help where needed.</a:t>
            </a:r>
          </a:p>
          <a:p>
            <a:pPr marL="285750" indent="-285750">
              <a:buFont typeface="Arial" panose="020B0604020202020204" pitchFamily="34" charset="0"/>
              <a:buChar char="•"/>
            </a:pPr>
            <a:r>
              <a:rPr lang="en-US" sz="1800" b="0" dirty="0"/>
              <a:t>You are encouraged to collaborate within your study groups. Work on the exercise problems together, ask questions, and help each other.</a:t>
            </a:r>
          </a:p>
          <a:p>
            <a:r>
              <a:rPr lang="en-US" sz="1800" dirty="0"/>
              <a:t>Assignments still need to be submitted individually. </a:t>
            </a:r>
          </a:p>
          <a:p>
            <a:pPr marL="285750" indent="-285750">
              <a:buFont typeface="Arial" panose="020B0604020202020204" pitchFamily="34" charset="0"/>
              <a:buChar char="•"/>
            </a:pPr>
            <a:r>
              <a:rPr lang="en-US" sz="1800" b="0" dirty="0"/>
              <a:t>You can ask and receive help from your group, but ultimately everyone is responsible for their own work.</a:t>
            </a:r>
          </a:p>
          <a:p>
            <a:endParaRPr lang="en-US" sz="1800" b="0" dirty="0"/>
          </a:p>
          <a:p>
            <a:endParaRPr lang="en-US" sz="1800" b="0" dirty="0"/>
          </a:p>
        </p:txBody>
      </p:sp>
    </p:spTree>
    <p:extLst>
      <p:ext uri="{BB962C8B-B14F-4D97-AF65-F5344CB8AC3E}">
        <p14:creationId xmlns:p14="http://schemas.microsoft.com/office/powerpoint/2010/main" val="1040657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20C92E-06FB-9043-81BD-3B59E8FD759E}"/>
              </a:ext>
            </a:extLst>
          </p:cNvPr>
          <p:cNvSpPr>
            <a:spLocks noGrp="1"/>
          </p:cNvSpPr>
          <p:nvPr>
            <p:ph type="body" sz="half" idx="10"/>
          </p:nvPr>
        </p:nvSpPr>
        <p:spPr/>
        <p:txBody>
          <a:bodyPr/>
          <a:lstStyle/>
          <a:p>
            <a:r>
              <a:rPr lang="en-US" dirty="0"/>
              <a:t>Feedback on study groups</a:t>
            </a:r>
            <a:endParaRPr lang="en-FI" dirty="0"/>
          </a:p>
        </p:txBody>
      </p:sp>
      <p:sp>
        <p:nvSpPr>
          <p:cNvPr id="3" name="Text Placeholder 2">
            <a:extLst>
              <a:ext uri="{FF2B5EF4-FFF2-40B4-BE49-F238E27FC236}">
                <a16:creationId xmlns:a16="http://schemas.microsoft.com/office/drawing/2014/main" id="{B441CA87-080A-6848-BB58-5F5C631505CE}"/>
              </a:ext>
            </a:extLst>
          </p:cNvPr>
          <p:cNvSpPr>
            <a:spLocks noGrp="1"/>
          </p:cNvSpPr>
          <p:nvPr>
            <p:ph type="body" sz="half" idx="11"/>
          </p:nvPr>
        </p:nvSpPr>
        <p:spPr>
          <a:xfrm>
            <a:off x="292352" y="1163355"/>
            <a:ext cx="8492897" cy="3388289"/>
          </a:xfrm>
        </p:spPr>
        <p:txBody>
          <a:bodyPr/>
          <a:lstStyle/>
          <a:p>
            <a:r>
              <a:rPr lang="en-US" sz="1400" b="0" dirty="0"/>
              <a:t>“</a:t>
            </a:r>
            <a:r>
              <a:rPr lang="en-US" sz="1400" b="0" dirty="0">
                <a:solidFill>
                  <a:srgbClr val="00965E"/>
                </a:solidFill>
              </a:rPr>
              <a:t>At first, I was a bit </a:t>
            </a:r>
            <a:r>
              <a:rPr lang="en-US" sz="1400" b="0" dirty="0" err="1">
                <a:solidFill>
                  <a:srgbClr val="00965E"/>
                </a:solidFill>
              </a:rPr>
              <a:t>sceptical</a:t>
            </a:r>
            <a:r>
              <a:rPr lang="en-US" sz="1400" b="0" dirty="0">
                <a:solidFill>
                  <a:srgbClr val="00965E"/>
                </a:solidFill>
              </a:rPr>
              <a:t>, but it was nice to compare answers and get verification for answers</a:t>
            </a:r>
            <a:r>
              <a:rPr lang="en-US" sz="1400" b="0" dirty="0"/>
              <a:t>. </a:t>
            </a:r>
            <a:r>
              <a:rPr lang="en-US" sz="1400" b="0" dirty="0">
                <a:solidFill>
                  <a:schemeClr val="accent2"/>
                </a:solidFill>
              </a:rPr>
              <a:t>I think it turned out nicely!”</a:t>
            </a:r>
          </a:p>
          <a:p>
            <a:r>
              <a:rPr lang="en-US" sz="1400" b="0" dirty="0"/>
              <a:t>“</a:t>
            </a:r>
            <a:r>
              <a:rPr lang="en-US" sz="1400" b="0" dirty="0">
                <a:solidFill>
                  <a:schemeClr val="accent2"/>
                </a:solidFill>
              </a:rPr>
              <a:t>I really liked the individual assignments format, where the work was done in small groups. Almost everyday someone was asking on the </a:t>
            </a:r>
            <a:r>
              <a:rPr lang="en-US" sz="1400" b="0" dirty="0" err="1">
                <a:solidFill>
                  <a:schemeClr val="accent2"/>
                </a:solidFill>
              </a:rPr>
              <a:t>Whatsapp</a:t>
            </a:r>
            <a:r>
              <a:rPr lang="en-US" sz="1400" b="0" dirty="0">
                <a:solidFill>
                  <a:schemeClr val="accent2"/>
                </a:solidFill>
              </a:rPr>
              <a:t> group with help and everyone was interested in helping each other.</a:t>
            </a:r>
            <a:r>
              <a:rPr lang="en-US" sz="1400" b="0" dirty="0"/>
              <a:t> </a:t>
            </a:r>
            <a:r>
              <a:rPr lang="en-US" sz="1400" b="0" dirty="0">
                <a:solidFill>
                  <a:srgbClr val="00965E"/>
                </a:solidFill>
              </a:rPr>
              <a:t>Much better than doing group assignments, which are plagued by freeriding, communications issues etc. Now everyone had the chance to put in as much effort as they liked</a:t>
            </a:r>
            <a:r>
              <a:rPr lang="en-US" sz="1400" b="0" dirty="0"/>
              <a:t>.”</a:t>
            </a:r>
          </a:p>
          <a:p>
            <a:r>
              <a:rPr lang="en-US" sz="1400" b="0" dirty="0"/>
              <a:t>“</a:t>
            </a:r>
            <a:r>
              <a:rPr lang="en-US" sz="1400" b="0" dirty="0">
                <a:solidFill>
                  <a:srgbClr val="C00000"/>
                </a:solidFill>
              </a:rPr>
              <a:t>The individual assignments should be group assignments </a:t>
            </a:r>
            <a:r>
              <a:rPr lang="en-US" sz="1400" b="0" dirty="0">
                <a:solidFill>
                  <a:schemeClr val="accent2"/>
                </a:solidFill>
              </a:rPr>
              <a:t>as they are made together so they should be returned together.” </a:t>
            </a:r>
          </a:p>
          <a:p>
            <a:r>
              <a:rPr lang="en-US" sz="1400" b="0" dirty="0">
                <a:solidFill>
                  <a:schemeClr val="accent2"/>
                </a:solidFill>
              </a:rPr>
              <a:t>“The group work didn't really work out the way it should have.</a:t>
            </a:r>
            <a:r>
              <a:rPr lang="en-US" sz="1400" b="0" dirty="0">
                <a:solidFill>
                  <a:srgbClr val="C00000"/>
                </a:solidFill>
              </a:rPr>
              <a:t> It was confusing, that we did the coding in r together, but then the assignments had to be returned individually</a:t>
            </a:r>
            <a:r>
              <a:rPr lang="en-US" sz="1400" b="0" dirty="0"/>
              <a:t>. “</a:t>
            </a:r>
          </a:p>
        </p:txBody>
      </p:sp>
      <p:sp>
        <p:nvSpPr>
          <p:cNvPr id="4" name="TextBox 3">
            <a:extLst>
              <a:ext uri="{FF2B5EF4-FFF2-40B4-BE49-F238E27FC236}">
                <a16:creationId xmlns:a16="http://schemas.microsoft.com/office/drawing/2014/main" id="{82DBA6CC-68D9-DE44-984B-FD27AB23CC12}"/>
              </a:ext>
            </a:extLst>
          </p:cNvPr>
          <p:cNvSpPr txBox="1"/>
          <p:nvPr/>
        </p:nvSpPr>
        <p:spPr>
          <a:xfrm>
            <a:off x="192474" y="3985414"/>
            <a:ext cx="8759051" cy="921600"/>
          </a:xfrm>
          <a:prstGeom prst="rect">
            <a:avLst/>
          </a:prstGeom>
          <a:noFill/>
          <a:ln w="19050">
            <a:solidFill>
              <a:schemeClr val="tx1"/>
            </a:solidFill>
          </a:ln>
        </p:spPr>
        <p:txBody>
          <a:bodyPr wrap="square" rtlCol="0">
            <a:spAutoFit/>
          </a:bodyPr>
          <a:lstStyle/>
          <a:p>
            <a:r>
              <a:rPr lang="en-FI" sz="1800" b="1" dirty="0">
                <a:solidFill>
                  <a:srgbClr val="00965E"/>
                </a:solidFill>
              </a:rPr>
              <a:t>Why we’re sticking with individual assignments: </a:t>
            </a:r>
          </a:p>
          <a:p>
            <a:pPr marL="285750" indent="-285750">
              <a:buFont typeface="Arial" panose="020B0604020202020204" pitchFamily="34" charset="0"/>
              <a:buChar char="•"/>
            </a:pPr>
            <a:r>
              <a:rPr lang="en-FI" sz="1800" dirty="0"/>
              <a:t>You learn 100% of the material, rather than only “your part” of group assignment</a:t>
            </a:r>
          </a:p>
          <a:p>
            <a:pPr marL="285750" indent="-285750">
              <a:buFont typeface="Arial" panose="020B0604020202020204" pitchFamily="34" charset="0"/>
              <a:buChar char="•"/>
            </a:pPr>
            <a:r>
              <a:rPr lang="en-FI" sz="1800" dirty="0"/>
              <a:t>You are responsible for your own work and your grade. No free-rider issues.</a:t>
            </a:r>
          </a:p>
        </p:txBody>
      </p:sp>
    </p:spTree>
    <p:extLst>
      <p:ext uri="{BB962C8B-B14F-4D97-AF65-F5344CB8AC3E}">
        <p14:creationId xmlns:p14="http://schemas.microsoft.com/office/powerpoint/2010/main" val="702023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A5ABE-51E9-DC45-9E17-77F4432F38E8}"/>
              </a:ext>
            </a:extLst>
          </p:cNvPr>
          <p:cNvSpPr>
            <a:spLocks noGrp="1"/>
          </p:cNvSpPr>
          <p:nvPr>
            <p:ph type="body" sz="half" idx="10"/>
          </p:nvPr>
        </p:nvSpPr>
        <p:spPr/>
        <p:txBody>
          <a:bodyPr/>
          <a:lstStyle/>
          <a:p>
            <a:r>
              <a:rPr lang="en-FI" dirty="0"/>
              <a:t>Form teams for group work</a:t>
            </a:r>
          </a:p>
        </p:txBody>
      </p:sp>
      <p:sp>
        <p:nvSpPr>
          <p:cNvPr id="3" name="Text Placeholder 2">
            <a:extLst>
              <a:ext uri="{FF2B5EF4-FFF2-40B4-BE49-F238E27FC236}">
                <a16:creationId xmlns:a16="http://schemas.microsoft.com/office/drawing/2014/main" id="{96E4124A-9BE9-4A42-91DE-51716FB7B71F}"/>
              </a:ext>
            </a:extLst>
          </p:cNvPr>
          <p:cNvSpPr>
            <a:spLocks noGrp="1"/>
          </p:cNvSpPr>
          <p:nvPr>
            <p:ph type="body" sz="half" idx="11"/>
          </p:nvPr>
        </p:nvSpPr>
        <p:spPr/>
        <p:txBody>
          <a:bodyPr>
            <a:noAutofit/>
          </a:bodyPr>
          <a:lstStyle/>
          <a:p>
            <a:r>
              <a:rPr lang="en-FI" sz="1800" dirty="0"/>
              <a:t>I will assign you to a study group on Tuesday September 21st.</a:t>
            </a:r>
          </a:p>
          <a:p>
            <a:endParaRPr lang="en-FI" sz="1800" dirty="0"/>
          </a:p>
          <a:p>
            <a:r>
              <a:rPr lang="en-FI" sz="1800" b="0" dirty="0"/>
              <a:t>If you wish to be placed in the same group as your friends, you may arrange your own group (4-6 people):</a:t>
            </a:r>
          </a:p>
          <a:p>
            <a:pPr marL="385763" indent="-385763">
              <a:buAutoNum type="arabicPeriod"/>
            </a:pPr>
            <a:r>
              <a:rPr lang="en-FI" sz="1800" b="0" dirty="0"/>
              <a:t>Check who else has joined the Microsoft Teams workspace</a:t>
            </a:r>
          </a:p>
          <a:p>
            <a:pPr marL="385763" indent="-385763">
              <a:buAutoNum type="arabicPeriod"/>
            </a:pPr>
            <a:r>
              <a:rPr lang="en-FI" sz="1800" b="0" dirty="0"/>
              <a:t>Use the chat function to arrange a group</a:t>
            </a:r>
          </a:p>
          <a:p>
            <a:pPr marL="385763" indent="-385763">
              <a:buAutoNum type="arabicPeriod"/>
            </a:pPr>
            <a:r>
              <a:rPr lang="en-FI" sz="1800" b="0" dirty="0"/>
              <a:t>Once you have arranged a group, send me an email by September 13th at the latest.</a:t>
            </a:r>
          </a:p>
          <a:p>
            <a:r>
              <a:rPr lang="en-FI" sz="1800" b="0" dirty="0"/>
              <a:t>I will try to keep all study groups the same size. If you are a group of 2-4, I will likely add other students to your group.</a:t>
            </a:r>
          </a:p>
          <a:p>
            <a:endParaRPr lang="en-FI" sz="1800" dirty="0"/>
          </a:p>
        </p:txBody>
      </p:sp>
    </p:spTree>
    <p:extLst>
      <p:ext uri="{BB962C8B-B14F-4D97-AF65-F5344CB8AC3E}">
        <p14:creationId xmlns:p14="http://schemas.microsoft.com/office/powerpoint/2010/main" val="2452316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E2068-1298-DD47-8605-B0DFFCF86E1B}"/>
              </a:ext>
            </a:extLst>
          </p:cNvPr>
          <p:cNvSpPr>
            <a:spLocks noGrp="1"/>
          </p:cNvSpPr>
          <p:nvPr>
            <p:ph type="body" sz="half" idx="10"/>
          </p:nvPr>
        </p:nvSpPr>
        <p:spPr/>
        <p:txBody>
          <a:bodyPr/>
          <a:lstStyle/>
          <a:p>
            <a:r>
              <a:rPr lang="en-US" dirty="0"/>
              <a:t>Course literature</a:t>
            </a:r>
          </a:p>
        </p:txBody>
      </p:sp>
      <p:sp>
        <p:nvSpPr>
          <p:cNvPr id="3" name="Text Placeholder 2">
            <a:extLst>
              <a:ext uri="{FF2B5EF4-FFF2-40B4-BE49-F238E27FC236}">
                <a16:creationId xmlns:a16="http://schemas.microsoft.com/office/drawing/2014/main" id="{89DA8019-4904-C744-9B29-BED398152C1D}"/>
              </a:ext>
            </a:extLst>
          </p:cNvPr>
          <p:cNvSpPr>
            <a:spLocks noGrp="1"/>
          </p:cNvSpPr>
          <p:nvPr>
            <p:ph type="body" sz="half" idx="11"/>
          </p:nvPr>
        </p:nvSpPr>
        <p:spPr/>
        <p:txBody>
          <a:bodyPr/>
          <a:lstStyle/>
          <a:p>
            <a:r>
              <a:rPr lang="en-US" sz="1800" dirty="0"/>
              <a:t>Course book </a:t>
            </a:r>
            <a:endParaRPr lang="en-US" sz="1800" b="0" dirty="0"/>
          </a:p>
          <a:p>
            <a:r>
              <a:rPr lang="en-US" sz="1800" b="0" dirty="0"/>
              <a:t>Not obligatory, will not be in the exam.</a:t>
            </a:r>
          </a:p>
          <a:p>
            <a:r>
              <a:rPr lang="en-US" sz="1800" b="0" dirty="0"/>
              <a:t>Lecture slides and readings sufficient to do well on the course.</a:t>
            </a:r>
          </a:p>
          <a:p>
            <a:endParaRPr lang="en-US" sz="1800" dirty="0"/>
          </a:p>
          <a:p>
            <a:r>
              <a:rPr lang="en-US" sz="1800" dirty="0"/>
              <a:t>Readings </a:t>
            </a:r>
            <a:endParaRPr lang="en-US" sz="1800" b="0" dirty="0"/>
          </a:p>
          <a:p>
            <a:r>
              <a:rPr lang="en-US" sz="1800" b="0" dirty="0"/>
              <a:t>Will be posted onto Teams in advance of the lectures.</a:t>
            </a:r>
          </a:p>
          <a:p>
            <a:r>
              <a:rPr lang="en-US" sz="1800" b="0" dirty="0"/>
              <a:t>Contextualize and explain some of the topics discussed in class, provide further examples of practical applications.</a:t>
            </a:r>
          </a:p>
          <a:p>
            <a:r>
              <a:rPr lang="en-US" sz="1800" b="0" dirty="0"/>
              <a:t>Not necessary to read in advance of lectures, but will be in the exam.</a:t>
            </a:r>
          </a:p>
          <a:p>
            <a:endParaRPr lang="en-US" sz="1800" b="0" dirty="0"/>
          </a:p>
          <a:p>
            <a:endParaRPr lang="en-US" sz="1800" b="0" dirty="0"/>
          </a:p>
        </p:txBody>
      </p:sp>
    </p:spTree>
    <p:extLst>
      <p:ext uri="{BB962C8B-B14F-4D97-AF65-F5344CB8AC3E}">
        <p14:creationId xmlns:p14="http://schemas.microsoft.com/office/powerpoint/2010/main" val="3641787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6061EE-8FAD-A242-B226-0197EF5D39ED}"/>
              </a:ext>
            </a:extLst>
          </p:cNvPr>
          <p:cNvSpPr>
            <a:spLocks noGrp="1"/>
          </p:cNvSpPr>
          <p:nvPr>
            <p:ph type="body" sz="half" idx="10"/>
          </p:nvPr>
        </p:nvSpPr>
        <p:spPr/>
        <p:txBody>
          <a:bodyPr/>
          <a:lstStyle/>
          <a:p>
            <a:r>
              <a:rPr lang="en-FI" dirty="0"/>
              <a:t>Our tools for this course</a:t>
            </a:r>
          </a:p>
        </p:txBody>
      </p:sp>
      <p:sp>
        <p:nvSpPr>
          <p:cNvPr id="3" name="Text Placeholder 2">
            <a:extLst>
              <a:ext uri="{FF2B5EF4-FFF2-40B4-BE49-F238E27FC236}">
                <a16:creationId xmlns:a16="http://schemas.microsoft.com/office/drawing/2014/main" id="{6E61FD5B-B570-8544-AA5C-F337546F478B}"/>
              </a:ext>
            </a:extLst>
          </p:cNvPr>
          <p:cNvSpPr>
            <a:spLocks noGrp="1"/>
          </p:cNvSpPr>
          <p:nvPr>
            <p:ph type="body" sz="half" idx="11"/>
          </p:nvPr>
        </p:nvSpPr>
        <p:spPr/>
        <p:txBody>
          <a:bodyPr/>
          <a:lstStyle/>
          <a:p>
            <a:endParaRPr lang="en-FI" dirty="0"/>
          </a:p>
        </p:txBody>
      </p:sp>
      <p:pic>
        <p:nvPicPr>
          <p:cNvPr id="4" name="Google Shape;104;p17">
            <a:extLst>
              <a:ext uri="{FF2B5EF4-FFF2-40B4-BE49-F238E27FC236}">
                <a16:creationId xmlns:a16="http://schemas.microsoft.com/office/drawing/2014/main" id="{836D752C-EDBF-314C-B9C1-671EC41765C8}"/>
              </a:ext>
            </a:extLst>
          </p:cNvPr>
          <p:cNvPicPr preferRelativeResize="0"/>
          <p:nvPr/>
        </p:nvPicPr>
        <p:blipFill>
          <a:blip r:embed="rId3">
            <a:alphaModFix/>
          </a:blip>
          <a:stretch>
            <a:fillRect/>
          </a:stretch>
        </p:blipFill>
        <p:spPr>
          <a:xfrm>
            <a:off x="5214081" y="1422314"/>
            <a:ext cx="2246950" cy="3134319"/>
          </a:xfrm>
          <a:prstGeom prst="rect">
            <a:avLst/>
          </a:prstGeom>
          <a:noFill/>
          <a:ln>
            <a:noFill/>
          </a:ln>
        </p:spPr>
      </p:pic>
      <p:pic>
        <p:nvPicPr>
          <p:cNvPr id="5" name="Picture 4">
            <a:extLst>
              <a:ext uri="{FF2B5EF4-FFF2-40B4-BE49-F238E27FC236}">
                <a16:creationId xmlns:a16="http://schemas.microsoft.com/office/drawing/2014/main" id="{019F1FFB-EE68-AE4B-B0BE-3CFCEE934B3E}"/>
              </a:ext>
            </a:extLst>
          </p:cNvPr>
          <p:cNvPicPr>
            <a:picLocks noChangeAspect="1"/>
          </p:cNvPicPr>
          <p:nvPr/>
        </p:nvPicPr>
        <p:blipFill rotWithShape="1">
          <a:blip r:embed="rId4"/>
          <a:srcRect l="543" t="1965"/>
          <a:stretch/>
        </p:blipFill>
        <p:spPr>
          <a:xfrm>
            <a:off x="1313502" y="1833851"/>
            <a:ext cx="2286223" cy="2627053"/>
          </a:xfrm>
          <a:prstGeom prst="rect">
            <a:avLst/>
          </a:prstGeom>
        </p:spPr>
      </p:pic>
      <p:sp>
        <p:nvSpPr>
          <p:cNvPr id="6" name="TextBox 5">
            <a:extLst>
              <a:ext uri="{FF2B5EF4-FFF2-40B4-BE49-F238E27FC236}">
                <a16:creationId xmlns:a16="http://schemas.microsoft.com/office/drawing/2014/main" id="{7468DA85-0C1E-8547-890F-DE25174E4E6C}"/>
              </a:ext>
            </a:extLst>
          </p:cNvPr>
          <p:cNvSpPr txBox="1"/>
          <p:nvPr/>
        </p:nvSpPr>
        <p:spPr>
          <a:xfrm>
            <a:off x="1216417" y="4720119"/>
            <a:ext cx="6644768" cy="246221"/>
          </a:xfrm>
          <a:prstGeom prst="rect">
            <a:avLst/>
          </a:prstGeom>
          <a:noFill/>
        </p:spPr>
        <p:txBody>
          <a:bodyPr wrap="none" rtlCol="0">
            <a:spAutoFit/>
          </a:bodyPr>
          <a:lstStyle/>
          <a:p>
            <a:r>
              <a:rPr lang="en-FI" sz="1000" dirty="0"/>
              <a:t>Source: kdnuggets.com “</a:t>
            </a:r>
            <a:r>
              <a:rPr lang="en-US" sz="1000" dirty="0"/>
              <a:t>Python leads the 11 top Data Science, Machine Learning platforms: Trends and Analysis”</a:t>
            </a:r>
            <a:endParaRPr lang="en-FI" sz="1000" dirty="0"/>
          </a:p>
        </p:txBody>
      </p:sp>
    </p:spTree>
    <p:extLst>
      <p:ext uri="{BB962C8B-B14F-4D97-AF65-F5344CB8AC3E}">
        <p14:creationId xmlns:p14="http://schemas.microsoft.com/office/powerpoint/2010/main" val="843363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7C1FF1-D015-EF44-B831-310DBDB87429}"/>
              </a:ext>
            </a:extLst>
          </p:cNvPr>
          <p:cNvSpPr>
            <a:spLocks noGrp="1"/>
          </p:cNvSpPr>
          <p:nvPr>
            <p:ph type="body" sz="half" idx="10"/>
          </p:nvPr>
        </p:nvSpPr>
        <p:spPr/>
        <p:txBody>
          <a:bodyPr/>
          <a:lstStyle/>
          <a:p>
            <a:r>
              <a:rPr lang="en-FI" dirty="0"/>
              <a:t>Two approaches to analytics</a:t>
            </a:r>
          </a:p>
        </p:txBody>
      </p:sp>
      <p:sp>
        <p:nvSpPr>
          <p:cNvPr id="3" name="Text Placeholder 2">
            <a:extLst>
              <a:ext uri="{FF2B5EF4-FFF2-40B4-BE49-F238E27FC236}">
                <a16:creationId xmlns:a16="http://schemas.microsoft.com/office/drawing/2014/main" id="{A7E77733-4F67-8D4F-AC55-DEF3BFB54645}"/>
              </a:ext>
            </a:extLst>
          </p:cNvPr>
          <p:cNvSpPr>
            <a:spLocks noGrp="1"/>
          </p:cNvSpPr>
          <p:nvPr>
            <p:ph type="body" sz="half" idx="11"/>
          </p:nvPr>
        </p:nvSpPr>
        <p:spPr/>
        <p:txBody>
          <a:bodyPr/>
          <a:lstStyle/>
          <a:p>
            <a:pPr marL="0" indent="0">
              <a:buNone/>
            </a:pPr>
            <a:r>
              <a:rPr lang="en-FI" sz="1800" b="0" dirty="0">
                <a:solidFill>
                  <a:schemeClr val="tx2"/>
                </a:solidFill>
              </a:rPr>
              <a:t>Point-and-click (e.g., Google Analytics):</a:t>
            </a:r>
          </a:p>
        </p:txBody>
      </p:sp>
      <p:sp>
        <p:nvSpPr>
          <p:cNvPr id="4" name="Text Placeholder 3">
            <a:extLst>
              <a:ext uri="{FF2B5EF4-FFF2-40B4-BE49-F238E27FC236}">
                <a16:creationId xmlns:a16="http://schemas.microsoft.com/office/drawing/2014/main" id="{02FB6CB7-27C4-674F-B514-1CD0C16614B6}"/>
              </a:ext>
            </a:extLst>
          </p:cNvPr>
          <p:cNvSpPr>
            <a:spLocks noGrp="1"/>
          </p:cNvSpPr>
          <p:nvPr>
            <p:ph type="body" sz="half" idx="12"/>
          </p:nvPr>
        </p:nvSpPr>
        <p:spPr>
          <a:xfrm>
            <a:off x="4706541" y="1681893"/>
            <a:ext cx="4564782" cy="3262458"/>
          </a:xfrm>
        </p:spPr>
        <p:txBody>
          <a:bodyPr/>
          <a:lstStyle/>
          <a:p>
            <a:pPr marL="0" indent="0">
              <a:buNone/>
            </a:pPr>
            <a:r>
              <a:rPr lang="en-US" sz="1800" b="0" dirty="0">
                <a:solidFill>
                  <a:schemeClr val="tx2"/>
                </a:solidFill>
              </a:rPr>
              <a:t>Build from the ground up (e.g., using R):</a:t>
            </a:r>
            <a:endParaRPr lang="en-US" sz="1000" dirty="0">
              <a:solidFill>
                <a:srgbClr val="C00000"/>
              </a:solidFill>
              <a:latin typeface="Monaco" pitchFamily="2" charset="77"/>
            </a:endParaRPr>
          </a:p>
          <a:p>
            <a:pPr marL="0" indent="0">
              <a:buNone/>
            </a:pPr>
            <a:endParaRPr lang="en-US" sz="400" dirty="0">
              <a:solidFill>
                <a:srgbClr val="C00000"/>
              </a:solidFill>
              <a:latin typeface="Monaco" pitchFamily="2" charset="77"/>
            </a:endParaRPr>
          </a:p>
          <a:p>
            <a:pPr marL="0" indent="0">
              <a:buNone/>
            </a:pPr>
            <a:r>
              <a:rPr lang="en-US" sz="1000" dirty="0">
                <a:solidFill>
                  <a:srgbClr val="C00000"/>
                </a:solidFill>
                <a:latin typeface="Monaco" pitchFamily="2" charset="77"/>
              </a:rPr>
              <a:t>&gt; </a:t>
            </a:r>
            <a:r>
              <a:rPr lang="en-US" sz="1000" dirty="0" err="1">
                <a:solidFill>
                  <a:srgbClr val="C00000"/>
                </a:solidFill>
                <a:latin typeface="Monaco" pitchFamily="2" charset="77"/>
              </a:rPr>
              <a:t>heuristic_models</a:t>
            </a:r>
            <a:r>
              <a:rPr lang="en-US" sz="1000" dirty="0">
                <a:solidFill>
                  <a:srgbClr val="C00000"/>
                </a:solidFill>
                <a:latin typeface="Monaco" pitchFamily="2" charset="77"/>
              </a:rPr>
              <a:t>(</a:t>
            </a:r>
            <a:r>
              <a:rPr lang="en-US" sz="1000" dirty="0" err="1">
                <a:solidFill>
                  <a:srgbClr val="C00000"/>
                </a:solidFill>
                <a:latin typeface="Monaco" pitchFamily="2" charset="77"/>
              </a:rPr>
              <a:t>ga_data_export,"path</a:t>
            </a:r>
            <a:r>
              <a:rPr lang="en-US" sz="1000" dirty="0">
                <a:solidFill>
                  <a:srgbClr val="C00000"/>
                </a:solidFill>
                <a:latin typeface="Monaco" pitchFamily="2" charset="77"/>
              </a:rPr>
              <a:t>", "</a:t>
            </a:r>
            <a:r>
              <a:rPr lang="en-US" sz="1000" dirty="0" err="1">
                <a:solidFill>
                  <a:srgbClr val="C00000"/>
                </a:solidFill>
                <a:latin typeface="Monaco" pitchFamily="2" charset="77"/>
              </a:rPr>
              <a:t>total_conversions</a:t>
            </a:r>
            <a:r>
              <a:rPr lang="en-US" sz="1000" dirty="0">
                <a:solidFill>
                  <a:srgbClr val="C00000"/>
                </a:solidFill>
                <a:latin typeface="Monaco" pitchFamily="2" charset="77"/>
              </a:rPr>
              <a:t>", "</a:t>
            </a:r>
            <a:r>
              <a:rPr lang="en-US" sz="1000" dirty="0" err="1">
                <a:solidFill>
                  <a:srgbClr val="C00000"/>
                </a:solidFill>
                <a:latin typeface="Monaco" pitchFamily="2" charset="77"/>
              </a:rPr>
              <a:t>total_conversion_value</a:t>
            </a:r>
            <a:r>
              <a:rPr lang="en-US" sz="1000" dirty="0">
                <a:solidFill>
                  <a:srgbClr val="C00000"/>
                </a:solidFill>
                <a:latin typeface="Monaco" pitchFamily="2" charset="77"/>
              </a:rPr>
              <a:t>")</a:t>
            </a:r>
            <a:endParaRPr lang="en-US" sz="1000" b="0" dirty="0">
              <a:solidFill>
                <a:srgbClr val="C00000"/>
              </a:solidFill>
              <a:latin typeface="Monaco" pitchFamily="2" charset="77"/>
            </a:endParaRPr>
          </a:p>
          <a:p>
            <a:pPr>
              <a:buFont typeface="Wingdings" pitchFamily="2" charset="2"/>
              <a:buChar char="Ø"/>
            </a:pPr>
            <a:endParaRPr lang="en-US" sz="1000" b="0" dirty="0">
              <a:latin typeface="Monaco" pitchFamily="2" charset="77"/>
            </a:endParaRPr>
          </a:p>
          <a:p>
            <a:pPr marL="0" indent="0">
              <a:buNone/>
            </a:pPr>
            <a:r>
              <a:rPr lang="en-US" sz="1000" dirty="0" err="1">
                <a:latin typeface="Monaco" pitchFamily="2" charset="77"/>
              </a:rPr>
              <a:t>channel_name</a:t>
            </a:r>
            <a:r>
              <a:rPr lang="en-US" sz="1000" dirty="0">
                <a:latin typeface="Monaco" pitchFamily="2" charset="77"/>
              </a:rPr>
              <a:t>         Conversions Conversion value</a:t>
            </a:r>
          </a:p>
          <a:p>
            <a:pPr marL="0" indent="0">
              <a:buNone/>
            </a:pPr>
            <a:r>
              <a:rPr lang="en-US" sz="1000" b="0" dirty="0">
                <a:latin typeface="Monaco" pitchFamily="2" charset="77"/>
              </a:rPr>
              <a:t>1    Organic Search     57892          41473.75</a:t>
            </a:r>
          </a:p>
          <a:p>
            <a:pPr marL="0" indent="0">
              <a:buNone/>
            </a:pPr>
            <a:r>
              <a:rPr lang="en-US" sz="1000" b="0" dirty="0">
                <a:latin typeface="Monaco" pitchFamily="2" charset="77"/>
              </a:rPr>
              <a:t>2            Direct     46418          27570.66</a:t>
            </a:r>
          </a:p>
          <a:p>
            <a:pPr marL="0" indent="0">
              <a:buNone/>
            </a:pPr>
            <a:r>
              <a:rPr lang="en-US" sz="1000" b="0" dirty="0">
                <a:latin typeface="Monaco" pitchFamily="2" charset="77"/>
              </a:rPr>
              <a:t>3          Referral     32170            324.70</a:t>
            </a:r>
          </a:p>
          <a:p>
            <a:pPr marL="0" indent="0">
              <a:buNone/>
            </a:pPr>
            <a:r>
              <a:rPr lang="en-US" sz="1000" b="0" dirty="0">
                <a:latin typeface="Monaco" pitchFamily="2" charset="77"/>
              </a:rPr>
              <a:t>4       Paid Search      6735           5871.55</a:t>
            </a:r>
          </a:p>
          <a:p>
            <a:pPr marL="0" indent="0">
              <a:buNone/>
            </a:pPr>
            <a:r>
              <a:rPr lang="en-US" sz="1000" b="0" dirty="0">
                <a:latin typeface="Monaco" pitchFamily="2" charset="77"/>
              </a:rPr>
              <a:t>5     (unavailable)      3507           1970.06</a:t>
            </a:r>
          </a:p>
          <a:p>
            <a:pPr marL="0" indent="0">
              <a:buNone/>
            </a:pPr>
            <a:r>
              <a:rPr lang="en-US" sz="1000" b="0" dirty="0">
                <a:latin typeface="Monaco" pitchFamily="2" charset="77"/>
              </a:rPr>
              <a:t>6    Social Network      2158            312.70</a:t>
            </a:r>
          </a:p>
          <a:p>
            <a:pPr marL="0" indent="0">
              <a:buNone/>
            </a:pPr>
            <a:r>
              <a:rPr lang="en-US" sz="1000" b="0" dirty="0">
                <a:latin typeface="Monaco" pitchFamily="2" charset="77"/>
              </a:rPr>
              <a:t>7 Other Advertising      1882             99.86</a:t>
            </a:r>
          </a:p>
          <a:p>
            <a:pPr marL="0" indent="0">
              <a:buNone/>
            </a:pPr>
            <a:r>
              <a:rPr lang="en-US" sz="1000" b="0" dirty="0">
                <a:latin typeface="Monaco" pitchFamily="2" charset="77"/>
              </a:rPr>
              <a:t>8           Display       253              0.00</a:t>
            </a:r>
          </a:p>
          <a:p>
            <a:pPr marL="0" indent="0">
              <a:buNone/>
            </a:pPr>
            <a:endParaRPr lang="en-FI" sz="1000" b="0" dirty="0">
              <a:latin typeface="Monaco" pitchFamily="2" charset="77"/>
            </a:endParaRPr>
          </a:p>
        </p:txBody>
      </p:sp>
      <p:pic>
        <p:nvPicPr>
          <p:cNvPr id="5" name="Picture 4" descr="A screenshot of a cell phone&#10;&#10;Description automatically generated">
            <a:extLst>
              <a:ext uri="{FF2B5EF4-FFF2-40B4-BE49-F238E27FC236}">
                <a16:creationId xmlns:a16="http://schemas.microsoft.com/office/drawing/2014/main" id="{8FF75235-DB8F-B443-A011-03F2299B8769}"/>
              </a:ext>
            </a:extLst>
          </p:cNvPr>
          <p:cNvPicPr>
            <a:picLocks noChangeAspect="1"/>
          </p:cNvPicPr>
          <p:nvPr/>
        </p:nvPicPr>
        <p:blipFill rotWithShape="1">
          <a:blip r:embed="rId2"/>
          <a:srcRect t="11343" r="55062" b="7712"/>
          <a:stretch/>
        </p:blipFill>
        <p:spPr>
          <a:xfrm>
            <a:off x="287339" y="2129744"/>
            <a:ext cx="4150121" cy="2940950"/>
          </a:xfrm>
          <a:prstGeom prst="rect">
            <a:avLst/>
          </a:prstGeom>
          <a:ln w="12700">
            <a:solidFill>
              <a:schemeClr val="tx1"/>
            </a:solidFill>
          </a:ln>
        </p:spPr>
      </p:pic>
      <p:sp>
        <p:nvSpPr>
          <p:cNvPr id="6" name="TextBox 5">
            <a:extLst>
              <a:ext uri="{FF2B5EF4-FFF2-40B4-BE49-F238E27FC236}">
                <a16:creationId xmlns:a16="http://schemas.microsoft.com/office/drawing/2014/main" id="{9AF68D75-64A6-2849-B776-064226010998}"/>
              </a:ext>
            </a:extLst>
          </p:cNvPr>
          <p:cNvSpPr txBox="1"/>
          <p:nvPr/>
        </p:nvSpPr>
        <p:spPr>
          <a:xfrm>
            <a:off x="3620425" y="970721"/>
            <a:ext cx="1806970" cy="300082"/>
          </a:xfrm>
          <a:prstGeom prst="rect">
            <a:avLst/>
          </a:prstGeom>
          <a:noFill/>
        </p:spPr>
        <p:txBody>
          <a:bodyPr wrap="none" rtlCol="0">
            <a:spAutoFit/>
          </a:bodyPr>
          <a:lstStyle/>
          <a:p>
            <a:r>
              <a:rPr lang="en-FI" dirty="0">
                <a:solidFill>
                  <a:srgbClr val="00965E"/>
                </a:solidFill>
              </a:rPr>
              <a:t>We will be doing this:</a:t>
            </a:r>
          </a:p>
        </p:txBody>
      </p:sp>
      <p:cxnSp>
        <p:nvCxnSpPr>
          <p:cNvPr id="7" name="Straight Arrow Connector 6">
            <a:extLst>
              <a:ext uri="{FF2B5EF4-FFF2-40B4-BE49-F238E27FC236}">
                <a16:creationId xmlns:a16="http://schemas.microsoft.com/office/drawing/2014/main" id="{6B40DD2E-B1DD-ED46-AE36-5CEFC0DF4BDA}"/>
              </a:ext>
            </a:extLst>
          </p:cNvPr>
          <p:cNvCxnSpPr>
            <a:cxnSpLocks/>
          </p:cNvCxnSpPr>
          <p:nvPr/>
        </p:nvCxnSpPr>
        <p:spPr>
          <a:xfrm>
            <a:off x="4937185" y="1270803"/>
            <a:ext cx="759290" cy="411090"/>
          </a:xfrm>
          <a:prstGeom prst="straightConnector1">
            <a:avLst/>
          </a:prstGeom>
          <a:ln w="19050">
            <a:solidFill>
              <a:srgbClr val="0096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256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96C326-4126-1146-856D-85A1E32EEDBD}"/>
              </a:ext>
            </a:extLst>
          </p:cNvPr>
          <p:cNvSpPr>
            <a:spLocks noGrp="1"/>
          </p:cNvSpPr>
          <p:nvPr>
            <p:ph type="body" sz="half" idx="10"/>
          </p:nvPr>
        </p:nvSpPr>
        <p:spPr/>
        <p:txBody>
          <a:bodyPr/>
          <a:lstStyle/>
          <a:p>
            <a:r>
              <a:rPr lang="en-FI" dirty="0"/>
              <a:t>Our Tools</a:t>
            </a:r>
          </a:p>
        </p:txBody>
      </p:sp>
      <p:sp>
        <p:nvSpPr>
          <p:cNvPr id="3" name="Text Placeholder 2">
            <a:extLst>
              <a:ext uri="{FF2B5EF4-FFF2-40B4-BE49-F238E27FC236}">
                <a16:creationId xmlns:a16="http://schemas.microsoft.com/office/drawing/2014/main" id="{FD76AFDA-0859-1E4D-9BA4-9E0C091AB95D}"/>
              </a:ext>
            </a:extLst>
          </p:cNvPr>
          <p:cNvSpPr>
            <a:spLocks noGrp="1"/>
          </p:cNvSpPr>
          <p:nvPr>
            <p:ph type="body" sz="half" idx="11"/>
          </p:nvPr>
        </p:nvSpPr>
        <p:spPr>
          <a:xfrm>
            <a:off x="292352" y="1402396"/>
            <a:ext cx="8492897" cy="3388289"/>
          </a:xfrm>
        </p:spPr>
        <p:txBody>
          <a:bodyPr/>
          <a:lstStyle/>
          <a:p>
            <a:r>
              <a:rPr lang="en-FI" sz="1800" dirty="0"/>
              <a:t>R Studio is the official supported software in this course.</a:t>
            </a:r>
          </a:p>
          <a:p>
            <a:endParaRPr lang="en-US" sz="1800" dirty="0"/>
          </a:p>
          <a:p>
            <a:r>
              <a:rPr lang="en-US" sz="1800" dirty="0"/>
              <a:t>A “legitimate” programming language used by analytics professionals. Some </a:t>
            </a:r>
            <a:r>
              <a:rPr lang="en-FI" sz="1800" dirty="0"/>
              <a:t>advantages:</a:t>
            </a:r>
          </a:p>
          <a:p>
            <a:pPr marL="285750" lvl="0" indent="-285750" defTabSz="685800">
              <a:spcBef>
                <a:spcPts val="0"/>
              </a:spcBef>
              <a:buFont typeface="Arial" panose="020B0604020202020204" pitchFamily="34" charset="0"/>
              <a:buChar char="•"/>
              <a:defRPr/>
            </a:pPr>
            <a:r>
              <a:rPr lang="en-FI" sz="1800" b="0" dirty="0"/>
              <a:t>Versatility: you can do pretty much anything in R with the right package.</a:t>
            </a:r>
          </a:p>
          <a:p>
            <a:pPr marL="285750" lvl="0" indent="-285750" defTabSz="685800">
              <a:spcBef>
                <a:spcPts val="0"/>
              </a:spcBef>
              <a:buFont typeface="Arial" panose="020B0604020202020204" pitchFamily="34" charset="0"/>
              <a:buChar char="•"/>
              <a:defRPr/>
            </a:pPr>
            <a:r>
              <a:rPr lang="en-FI" sz="1800" b="0" dirty="0"/>
              <a:t>Collaboration: it’s free to download and use, so you can share your work with anyone anywhere in the world by sending your script and data</a:t>
            </a:r>
          </a:p>
          <a:p>
            <a:pPr marL="285750" lvl="0" indent="-285750" defTabSz="685800">
              <a:spcBef>
                <a:spcPts val="0"/>
              </a:spcBef>
              <a:buFont typeface="Arial" panose="020B0604020202020204" pitchFamily="34" charset="0"/>
              <a:buChar char="•"/>
              <a:defRPr/>
            </a:pPr>
            <a:r>
              <a:rPr lang="fi-FI" sz="1800" b="0" dirty="0" err="1"/>
              <a:t>Another</a:t>
            </a:r>
            <a:r>
              <a:rPr lang="fi-FI" sz="1800" b="0" dirty="0"/>
              <a:t> </a:t>
            </a:r>
            <a:r>
              <a:rPr lang="fi-FI" sz="1800" b="0" dirty="0" err="1"/>
              <a:t>useful</a:t>
            </a:r>
            <a:r>
              <a:rPr lang="fi-FI" sz="1800" b="0" dirty="0"/>
              <a:t> </a:t>
            </a:r>
            <a:r>
              <a:rPr lang="fi-FI" sz="1800" b="0" dirty="0" err="1"/>
              <a:t>addition</a:t>
            </a:r>
            <a:r>
              <a:rPr lang="fi-FI" sz="1800" b="0" dirty="0"/>
              <a:t> to </a:t>
            </a:r>
            <a:r>
              <a:rPr lang="fi-FI" sz="1800" b="0" dirty="0" err="1"/>
              <a:t>your</a:t>
            </a:r>
            <a:r>
              <a:rPr lang="fi-FI" sz="1800" b="0" dirty="0"/>
              <a:t> </a:t>
            </a:r>
            <a:r>
              <a:rPr lang="en-US" sz="1800" b="0" dirty="0"/>
              <a:t>CV</a:t>
            </a:r>
          </a:p>
          <a:p>
            <a:pPr marL="285750" lvl="0" indent="-285750" defTabSz="685800">
              <a:spcBef>
                <a:spcPts val="0"/>
              </a:spcBef>
              <a:buFont typeface="Arial" panose="020B0604020202020204" pitchFamily="34" charset="0"/>
              <a:buChar char="•"/>
              <a:defRPr/>
            </a:pPr>
            <a:endParaRPr lang="en-US" sz="1800" b="0" dirty="0"/>
          </a:p>
          <a:p>
            <a:r>
              <a:rPr lang="en-US" sz="1800" b="0" dirty="0"/>
              <a:t>If you have experience using other tools (e.g., Python), you may use them instead. However, you will be “on your own” as there will be no support provided for tools other than R.</a:t>
            </a:r>
          </a:p>
          <a:p>
            <a:endParaRPr lang="en-US" sz="1800" b="0" dirty="0"/>
          </a:p>
          <a:p>
            <a:endParaRPr lang="en-FI" sz="1800" dirty="0"/>
          </a:p>
          <a:p>
            <a:endParaRPr lang="en-FI" sz="1800" dirty="0"/>
          </a:p>
        </p:txBody>
      </p:sp>
    </p:spTree>
    <p:extLst>
      <p:ext uri="{BB962C8B-B14F-4D97-AF65-F5344CB8AC3E}">
        <p14:creationId xmlns:p14="http://schemas.microsoft.com/office/powerpoint/2010/main" val="1544825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96C326-4126-1146-856D-85A1E32EEDBD}"/>
              </a:ext>
            </a:extLst>
          </p:cNvPr>
          <p:cNvSpPr>
            <a:spLocks noGrp="1"/>
          </p:cNvSpPr>
          <p:nvPr>
            <p:ph type="body" sz="half" idx="10"/>
          </p:nvPr>
        </p:nvSpPr>
        <p:spPr/>
        <p:txBody>
          <a:bodyPr/>
          <a:lstStyle/>
          <a:p>
            <a:r>
              <a:rPr lang="en-FI" dirty="0"/>
              <a:t>Our Tools</a:t>
            </a:r>
          </a:p>
        </p:txBody>
      </p:sp>
      <p:sp>
        <p:nvSpPr>
          <p:cNvPr id="3" name="Text Placeholder 2">
            <a:extLst>
              <a:ext uri="{FF2B5EF4-FFF2-40B4-BE49-F238E27FC236}">
                <a16:creationId xmlns:a16="http://schemas.microsoft.com/office/drawing/2014/main" id="{FD76AFDA-0859-1E4D-9BA4-9E0C091AB95D}"/>
              </a:ext>
            </a:extLst>
          </p:cNvPr>
          <p:cNvSpPr>
            <a:spLocks noGrp="1"/>
          </p:cNvSpPr>
          <p:nvPr>
            <p:ph type="body" sz="half" idx="11"/>
          </p:nvPr>
        </p:nvSpPr>
        <p:spPr/>
        <p:txBody>
          <a:bodyPr/>
          <a:lstStyle/>
          <a:p>
            <a:pPr marL="0" indent="0">
              <a:buNone/>
            </a:pPr>
            <a:r>
              <a:rPr lang="en-FI" sz="1800" dirty="0"/>
              <a:t>Your task this week is to complete the Introduction to R + Intermediate R courses on Datacamp.</a:t>
            </a:r>
          </a:p>
          <a:p>
            <a:r>
              <a:rPr lang="en-FI" sz="1800" b="0" dirty="0"/>
              <a:t>You should have received a link to Datacamp by email along with other course material.</a:t>
            </a:r>
          </a:p>
          <a:p>
            <a:r>
              <a:rPr lang="en-FI" sz="1800" b="0" dirty="0"/>
              <a:t>C</a:t>
            </a:r>
            <a:r>
              <a:rPr lang="en-US" sz="1800" b="0" dirty="0"/>
              <a:t>l</a:t>
            </a:r>
            <a:r>
              <a:rPr lang="en-FI" sz="1800" b="0" dirty="0"/>
              <a:t>ick the link and register with your aalto.fi email address. </a:t>
            </a:r>
          </a:p>
          <a:p>
            <a:r>
              <a:rPr lang="en-FI" sz="1800" b="0" dirty="0"/>
              <a:t>Please complete the courses before next Thursday’s working session</a:t>
            </a:r>
          </a:p>
          <a:p>
            <a:pPr marL="0" indent="0">
              <a:buNone/>
            </a:pPr>
            <a:endParaRPr lang="en-FI" sz="1800" b="0" dirty="0"/>
          </a:p>
          <a:p>
            <a:pPr marL="0" indent="0">
              <a:buNone/>
            </a:pPr>
            <a:endParaRPr lang="en-FI" sz="1800" b="0" dirty="0"/>
          </a:p>
          <a:p>
            <a:pPr marL="0" indent="0">
              <a:buNone/>
            </a:pPr>
            <a:endParaRPr lang="en-FI" sz="1800" b="0" dirty="0"/>
          </a:p>
        </p:txBody>
      </p:sp>
      <p:sp>
        <p:nvSpPr>
          <p:cNvPr id="4" name="Text Placeholder 3">
            <a:extLst>
              <a:ext uri="{FF2B5EF4-FFF2-40B4-BE49-F238E27FC236}">
                <a16:creationId xmlns:a16="http://schemas.microsoft.com/office/drawing/2014/main" id="{48DD6DB5-F825-6C4C-98D0-76B8E7F53974}"/>
              </a:ext>
            </a:extLst>
          </p:cNvPr>
          <p:cNvSpPr>
            <a:spLocks noGrp="1"/>
          </p:cNvSpPr>
          <p:nvPr>
            <p:ph type="body" sz="half" idx="12"/>
          </p:nvPr>
        </p:nvSpPr>
        <p:spPr/>
        <p:txBody>
          <a:bodyPr/>
          <a:lstStyle/>
          <a:p>
            <a:endParaRPr lang="en-FI"/>
          </a:p>
        </p:txBody>
      </p:sp>
      <p:pic>
        <p:nvPicPr>
          <p:cNvPr id="6" name="Picture 5" descr="Graphical user interface, application&#10;&#10;Description automatically generated">
            <a:extLst>
              <a:ext uri="{FF2B5EF4-FFF2-40B4-BE49-F238E27FC236}">
                <a16:creationId xmlns:a16="http://schemas.microsoft.com/office/drawing/2014/main" id="{A204097E-601D-6742-8112-D5617CA61E79}"/>
              </a:ext>
            </a:extLst>
          </p:cNvPr>
          <p:cNvPicPr>
            <a:picLocks noChangeAspect="1"/>
          </p:cNvPicPr>
          <p:nvPr/>
        </p:nvPicPr>
        <p:blipFill>
          <a:blip r:embed="rId3"/>
          <a:stretch>
            <a:fillRect/>
          </a:stretch>
        </p:blipFill>
        <p:spPr>
          <a:xfrm>
            <a:off x="4695856" y="1681893"/>
            <a:ext cx="4100053" cy="2607385"/>
          </a:xfrm>
          <a:prstGeom prst="rect">
            <a:avLst/>
          </a:prstGeom>
        </p:spPr>
      </p:pic>
      <p:sp>
        <p:nvSpPr>
          <p:cNvPr id="7" name="TextBox 6">
            <a:extLst>
              <a:ext uri="{FF2B5EF4-FFF2-40B4-BE49-F238E27FC236}">
                <a16:creationId xmlns:a16="http://schemas.microsoft.com/office/drawing/2014/main" id="{A2AB8308-479A-0540-AA57-BDC699E7D2A5}"/>
              </a:ext>
            </a:extLst>
          </p:cNvPr>
          <p:cNvSpPr txBox="1"/>
          <p:nvPr/>
        </p:nvSpPr>
        <p:spPr>
          <a:xfrm>
            <a:off x="1955575" y="5132687"/>
            <a:ext cx="6840334" cy="300082"/>
          </a:xfrm>
          <a:prstGeom prst="rect">
            <a:avLst/>
          </a:prstGeom>
          <a:noFill/>
          <a:ln w="25400">
            <a:solidFill>
              <a:srgbClr val="00965E"/>
            </a:solidFill>
          </a:ln>
        </p:spPr>
        <p:txBody>
          <a:bodyPr wrap="none" rtlCol="0">
            <a:spAutoFit/>
          </a:bodyPr>
          <a:lstStyle/>
          <a:p>
            <a:r>
              <a:rPr lang="en-FI" dirty="0"/>
              <a:t>There will be no exercise session this week to allow you time to go through this course.</a:t>
            </a:r>
          </a:p>
        </p:txBody>
      </p:sp>
    </p:spTree>
    <p:extLst>
      <p:ext uri="{BB962C8B-B14F-4D97-AF65-F5344CB8AC3E}">
        <p14:creationId xmlns:p14="http://schemas.microsoft.com/office/powerpoint/2010/main" val="298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6DD754-6F07-904F-879C-3D52836A12DB}"/>
              </a:ext>
            </a:extLst>
          </p:cNvPr>
          <p:cNvSpPr>
            <a:spLocks noGrp="1"/>
          </p:cNvSpPr>
          <p:nvPr>
            <p:ph type="body" sz="half" idx="10"/>
          </p:nvPr>
        </p:nvSpPr>
        <p:spPr/>
        <p:txBody>
          <a:bodyPr/>
          <a:lstStyle/>
          <a:p>
            <a:r>
              <a:rPr lang="en-US" dirty="0"/>
              <a:t>Course Contents</a:t>
            </a:r>
          </a:p>
        </p:txBody>
      </p:sp>
      <p:sp>
        <p:nvSpPr>
          <p:cNvPr id="3" name="Text Placeholder 2">
            <a:extLst>
              <a:ext uri="{FF2B5EF4-FFF2-40B4-BE49-F238E27FC236}">
                <a16:creationId xmlns:a16="http://schemas.microsoft.com/office/drawing/2014/main" id="{841228B0-2606-1F45-9331-7BD78DF5CA83}"/>
              </a:ext>
            </a:extLst>
          </p:cNvPr>
          <p:cNvSpPr>
            <a:spLocks noGrp="1"/>
          </p:cNvSpPr>
          <p:nvPr>
            <p:ph type="body" sz="half" idx="11"/>
          </p:nvPr>
        </p:nvSpPr>
        <p:spPr/>
        <p:txBody>
          <a:bodyPr/>
          <a:lstStyle/>
          <a:p>
            <a:r>
              <a:rPr lang="en-GB" b="0" dirty="0"/>
              <a:t>Week 1: Course intro and introduction to R </a:t>
            </a:r>
          </a:p>
          <a:p>
            <a:r>
              <a:rPr lang="en-GB" b="0" dirty="0"/>
              <a:t>Week 2: Marketing ROI and attribution modelling </a:t>
            </a:r>
          </a:p>
          <a:p>
            <a:r>
              <a:rPr lang="en-GB" b="0" dirty="0"/>
              <a:t>Week 3: A/B testing and experiments in marketing </a:t>
            </a:r>
          </a:p>
          <a:p>
            <a:r>
              <a:rPr lang="en-GB" b="0" dirty="0"/>
              <a:t>Week 4: Marketing mix modelling </a:t>
            </a:r>
          </a:p>
          <a:p>
            <a:r>
              <a:rPr lang="en-GB" b="0" dirty="0"/>
              <a:t>Week 5: Customer analytics - modelling customer churn and customer lifetime value </a:t>
            </a:r>
          </a:p>
          <a:p>
            <a:r>
              <a:rPr lang="en-GB" b="0" dirty="0"/>
              <a:t>Week 6: Applications of machine learning for marketers</a:t>
            </a:r>
          </a:p>
          <a:p>
            <a:endParaRPr lang="en-US" dirty="0"/>
          </a:p>
        </p:txBody>
      </p:sp>
    </p:spTree>
    <p:extLst>
      <p:ext uri="{BB962C8B-B14F-4D97-AF65-F5344CB8AC3E}">
        <p14:creationId xmlns:p14="http://schemas.microsoft.com/office/powerpoint/2010/main" val="1293476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C3B89-753F-F048-8886-B48A8F6717E6}"/>
              </a:ext>
            </a:extLst>
          </p:cNvPr>
          <p:cNvSpPr>
            <a:spLocks noGrp="1"/>
          </p:cNvSpPr>
          <p:nvPr>
            <p:ph type="body" sz="half" idx="10"/>
          </p:nvPr>
        </p:nvSpPr>
        <p:spPr/>
        <p:txBody>
          <a:bodyPr/>
          <a:lstStyle/>
          <a:p>
            <a:r>
              <a:rPr lang="en-FI" dirty="0"/>
              <a:t>Rules of engagement:</a:t>
            </a:r>
          </a:p>
        </p:txBody>
      </p:sp>
      <p:sp>
        <p:nvSpPr>
          <p:cNvPr id="3" name="Text Placeholder 2">
            <a:extLst>
              <a:ext uri="{FF2B5EF4-FFF2-40B4-BE49-F238E27FC236}">
                <a16:creationId xmlns:a16="http://schemas.microsoft.com/office/drawing/2014/main" id="{38522BED-EACB-CA44-8C7A-90BE63258001}"/>
              </a:ext>
            </a:extLst>
          </p:cNvPr>
          <p:cNvSpPr>
            <a:spLocks noGrp="1"/>
          </p:cNvSpPr>
          <p:nvPr>
            <p:ph type="body" sz="half" idx="11"/>
          </p:nvPr>
        </p:nvSpPr>
        <p:spPr/>
        <p:txBody>
          <a:bodyPr/>
          <a:lstStyle/>
          <a:p>
            <a:r>
              <a:rPr lang="en-US" sz="1800" dirty="0"/>
              <a:t>MyCourses:</a:t>
            </a:r>
            <a:endParaRPr lang="en-US" sz="1800" b="0" dirty="0"/>
          </a:p>
          <a:p>
            <a:pPr marL="285750" indent="-285750">
              <a:buFont typeface="Arial" panose="020B0604020202020204" pitchFamily="34" charset="0"/>
              <a:buChar char="•"/>
            </a:pPr>
            <a:r>
              <a:rPr lang="en-US" sz="1800" b="0" dirty="0"/>
              <a:t>Updates to course practicalities and general informational issues (you will receive these by email via the Announcement Forum)</a:t>
            </a:r>
          </a:p>
          <a:p>
            <a:pPr marL="285750" indent="-285750">
              <a:buFont typeface="Arial" panose="020B0604020202020204" pitchFamily="34" charset="0"/>
              <a:buChar char="•"/>
            </a:pPr>
            <a:r>
              <a:rPr lang="en-US" sz="1800" b="0" dirty="0"/>
              <a:t>Assignment instructions, Assignment submissions, lecture slides, assigned readings</a:t>
            </a:r>
          </a:p>
          <a:p>
            <a:endParaRPr lang="en-US" sz="1800" b="0" dirty="0"/>
          </a:p>
          <a:p>
            <a:r>
              <a:rPr lang="en-US" sz="1800" dirty="0"/>
              <a:t>Everything else will be done via Microsoft teams</a:t>
            </a:r>
          </a:p>
          <a:p>
            <a:pPr marL="285750" indent="-285750">
              <a:buFont typeface="Arial" panose="020B0604020202020204" pitchFamily="34" charset="0"/>
              <a:buChar char="•"/>
            </a:pPr>
            <a:r>
              <a:rPr lang="en-US" sz="1800" b="0" dirty="0"/>
              <a:t>Online lectures, lecture recordings, </a:t>
            </a:r>
          </a:p>
          <a:p>
            <a:pPr marL="285750" indent="-285750">
              <a:buFont typeface="Arial" panose="020B0604020202020204" pitchFamily="34" charset="0"/>
              <a:buChar char="•"/>
            </a:pPr>
            <a:r>
              <a:rPr lang="en-US" sz="1800" b="0" dirty="0"/>
              <a:t>Questions about assignments</a:t>
            </a:r>
          </a:p>
          <a:p>
            <a:pPr marL="285750" indent="-285750">
              <a:buFont typeface="Arial" panose="020B0604020202020204" pitchFamily="34" charset="0"/>
              <a:buChar char="•"/>
            </a:pPr>
            <a:r>
              <a:rPr lang="en-US" sz="1800" b="0" dirty="0"/>
              <a:t>Questions about course practicalities</a:t>
            </a:r>
          </a:p>
        </p:txBody>
      </p:sp>
    </p:spTree>
    <p:extLst>
      <p:ext uri="{BB962C8B-B14F-4D97-AF65-F5344CB8AC3E}">
        <p14:creationId xmlns:p14="http://schemas.microsoft.com/office/powerpoint/2010/main" val="2821842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A1F0BB7-92F7-4C4F-B8C8-3168AE2297DC}"/>
              </a:ext>
            </a:extLst>
          </p:cNvPr>
          <p:cNvSpPr>
            <a:spLocks noGrp="1"/>
          </p:cNvSpPr>
          <p:nvPr>
            <p:ph type="body" sz="half" idx="10"/>
          </p:nvPr>
        </p:nvSpPr>
        <p:spPr/>
        <p:txBody>
          <a:bodyPr/>
          <a:lstStyle/>
          <a:p>
            <a:r>
              <a:rPr lang="en-FI" dirty="0"/>
              <a:t>Why this course?</a:t>
            </a:r>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CF8D2C2A-BA2E-1A42-B5C6-6080738BD700}"/>
                  </a:ext>
                </a:extLst>
              </p:cNvPr>
              <p:cNvSpPr>
                <a:spLocks noGrp="1"/>
              </p:cNvSpPr>
              <p:nvPr>
                <p:ph type="body" sz="half" idx="11"/>
              </p:nvPr>
            </p:nvSpPr>
            <p:spPr>
              <a:xfrm>
                <a:off x="292353" y="1563761"/>
                <a:ext cx="4524712" cy="3388289"/>
              </a:xfrm>
            </p:spPr>
            <p:txBody>
              <a:bodyPr/>
              <a:lstStyle/>
              <a:p>
                <a:r>
                  <a:rPr lang="en-FI" sz="1800" b="0" dirty="0"/>
                  <a:t>Anaytics </a:t>
                </a:r>
                <a14:m>
                  <m:oMath xmlns:m="http://schemas.openxmlformats.org/officeDocument/2006/math">
                    <m:r>
                      <a:rPr lang="en-FI" sz="1800" b="0" i="1" dirty="0" smtClean="0">
                        <a:latin typeface="Cambria Math" panose="02040503050406030204" pitchFamily="18" charset="0"/>
                        <a:ea typeface="Cambria Math" panose="02040503050406030204" pitchFamily="18" charset="0"/>
                      </a:rPr>
                      <m:t>≠</m:t>
                    </m:r>
                    <m:r>
                      <a:rPr lang="fi-FI" sz="1800" b="0" i="1" dirty="0" smtClean="0">
                        <a:latin typeface="Cambria Math" panose="02040503050406030204" pitchFamily="18" charset="0"/>
                        <a:ea typeface="Cambria Math" panose="02040503050406030204" pitchFamily="18" charset="0"/>
                      </a:rPr>
                      <m:t> </m:t>
                    </m:r>
                  </m:oMath>
                </a14:m>
                <a:r>
                  <a:rPr lang="en-FI" sz="1800" b="0" dirty="0"/>
                  <a:t>NEW </a:t>
                </a:r>
              </a:p>
              <a:p>
                <a:r>
                  <a:rPr lang="en-FI" sz="1800" b="0" dirty="0"/>
                  <a:t>Methods have been around for a long time.</a:t>
                </a:r>
              </a:p>
              <a:p>
                <a:endParaRPr lang="en-FI" sz="1800" dirty="0"/>
              </a:p>
              <a:p>
                <a:r>
                  <a:rPr lang="en-FI" sz="1800" b="0" dirty="0"/>
                  <a:t>Digitalization + IOT =&gt; Exponential Increase in Data streams</a:t>
                </a:r>
              </a:p>
              <a:p>
                <a:endParaRPr lang="en-FI" sz="1800" b="0" dirty="0"/>
              </a:p>
              <a:p>
                <a:r>
                  <a:rPr lang="en-FI" sz="1800" b="0" dirty="0"/>
                  <a:t>Computational Power + Cheap Storage=&gt; Analytics Gold</a:t>
                </a:r>
                <a:endParaRPr lang="en-US" sz="1800" b="0" dirty="0"/>
              </a:p>
              <a:p>
                <a:endParaRPr lang="en-FI" sz="1800" b="0" dirty="0"/>
              </a:p>
            </p:txBody>
          </p:sp>
        </mc:Choice>
        <mc:Fallback xmlns="">
          <p:sp>
            <p:nvSpPr>
              <p:cNvPr id="7" name="Text Placeholder 6">
                <a:extLst>
                  <a:ext uri="{FF2B5EF4-FFF2-40B4-BE49-F238E27FC236}">
                    <a16:creationId xmlns:a16="http://schemas.microsoft.com/office/drawing/2014/main" id="{CF8D2C2A-BA2E-1A42-B5C6-6080738BD700}"/>
                  </a:ext>
                </a:extLst>
              </p:cNvPr>
              <p:cNvSpPr>
                <a:spLocks noGrp="1" noRot="1" noChangeAspect="1" noMove="1" noResize="1" noEditPoints="1" noAdjustHandles="1" noChangeArrowheads="1" noChangeShapeType="1" noTextEdit="1"/>
              </p:cNvSpPr>
              <p:nvPr>
                <p:ph type="body" sz="half" idx="11"/>
              </p:nvPr>
            </p:nvSpPr>
            <p:spPr>
              <a:xfrm>
                <a:off x="292353" y="1563761"/>
                <a:ext cx="4524712" cy="3388289"/>
              </a:xfrm>
              <a:blipFill>
                <a:blip r:embed="rId3"/>
                <a:stretch>
                  <a:fillRect l="-3081" t="-2247" r="-3081"/>
                </a:stretch>
              </a:blipFill>
            </p:spPr>
            <p:txBody>
              <a:bodyPr/>
              <a:lstStyle/>
              <a:p>
                <a:r>
                  <a:rPr lang="en-US">
                    <a:noFill/>
                  </a:rPr>
                  <a:t> </a:t>
                </a:r>
              </a:p>
            </p:txBody>
          </p:sp>
        </mc:Fallback>
      </mc:AlternateContent>
      <p:pic>
        <p:nvPicPr>
          <p:cNvPr id="3" name="Picture 2" descr="A picture containing indoor, room, building, living&#10;&#10;Description automatically generated">
            <a:extLst>
              <a:ext uri="{FF2B5EF4-FFF2-40B4-BE49-F238E27FC236}">
                <a16:creationId xmlns:a16="http://schemas.microsoft.com/office/drawing/2014/main" id="{1F2A1FD4-C076-0B4E-A1BE-41EC3DF71ACF}"/>
              </a:ext>
            </a:extLst>
          </p:cNvPr>
          <p:cNvPicPr>
            <a:picLocks noChangeAspect="1"/>
          </p:cNvPicPr>
          <p:nvPr/>
        </p:nvPicPr>
        <p:blipFill>
          <a:blip r:embed="rId4"/>
          <a:stretch>
            <a:fillRect/>
          </a:stretch>
        </p:blipFill>
        <p:spPr>
          <a:xfrm>
            <a:off x="4817065" y="1563761"/>
            <a:ext cx="3968185" cy="2640988"/>
          </a:xfrm>
          <a:prstGeom prst="rect">
            <a:avLst/>
          </a:prstGeom>
        </p:spPr>
      </p:pic>
      <p:sp>
        <p:nvSpPr>
          <p:cNvPr id="4" name="TextBox 3">
            <a:extLst>
              <a:ext uri="{FF2B5EF4-FFF2-40B4-BE49-F238E27FC236}">
                <a16:creationId xmlns:a16="http://schemas.microsoft.com/office/drawing/2014/main" id="{D20EE852-EB17-0946-8A9B-612E1195BCE6}"/>
              </a:ext>
            </a:extLst>
          </p:cNvPr>
          <p:cNvSpPr txBox="1"/>
          <p:nvPr/>
        </p:nvSpPr>
        <p:spPr>
          <a:xfrm>
            <a:off x="4746638" y="4226480"/>
            <a:ext cx="4459875" cy="215444"/>
          </a:xfrm>
          <a:prstGeom prst="rect">
            <a:avLst/>
          </a:prstGeom>
          <a:noFill/>
        </p:spPr>
        <p:txBody>
          <a:bodyPr wrap="none" rtlCol="0">
            <a:spAutoFit/>
          </a:bodyPr>
          <a:lstStyle/>
          <a:p>
            <a:r>
              <a:rPr lang="en-FI" sz="800" dirty="0">
                <a:solidFill>
                  <a:schemeClr val="accent2"/>
                </a:solidFill>
              </a:rPr>
              <a:t>Source: </a:t>
            </a:r>
            <a:r>
              <a:rPr lang="en-US" sz="800" dirty="0">
                <a:solidFill>
                  <a:schemeClr val="accent2"/>
                </a:solidFill>
              </a:rPr>
              <a:t>https://</a:t>
            </a:r>
            <a:r>
              <a:rPr lang="en-US" sz="800" dirty="0" err="1">
                <a:solidFill>
                  <a:schemeClr val="accent2"/>
                </a:solidFill>
              </a:rPr>
              <a:t>bits.blogs.nytimes.com</a:t>
            </a:r>
            <a:r>
              <a:rPr lang="en-US" sz="800" dirty="0">
                <a:solidFill>
                  <a:schemeClr val="accent2"/>
                </a:solidFill>
              </a:rPr>
              <a:t>/2013/06/10/big-data-intelligence-sleuthing-1960s-style/</a:t>
            </a:r>
            <a:endParaRPr lang="en-FI" sz="800" dirty="0">
              <a:solidFill>
                <a:schemeClr val="accent2"/>
              </a:solidFill>
            </a:endParaRPr>
          </a:p>
        </p:txBody>
      </p:sp>
    </p:spTree>
    <p:extLst>
      <p:ext uri="{BB962C8B-B14F-4D97-AF65-F5344CB8AC3E}">
        <p14:creationId xmlns:p14="http://schemas.microsoft.com/office/powerpoint/2010/main" val="476539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16064D-B164-BF4E-863A-74C8D21D1E69}"/>
              </a:ext>
            </a:extLst>
          </p:cNvPr>
          <p:cNvSpPr>
            <a:spLocks noGrp="1"/>
          </p:cNvSpPr>
          <p:nvPr>
            <p:ph type="body" sz="half" idx="10"/>
          </p:nvPr>
        </p:nvSpPr>
        <p:spPr/>
        <p:txBody>
          <a:bodyPr/>
          <a:lstStyle/>
          <a:p>
            <a:r>
              <a:rPr lang="en-US" dirty="0"/>
              <a:t>Question related to the course</a:t>
            </a:r>
          </a:p>
        </p:txBody>
      </p:sp>
      <p:sp>
        <p:nvSpPr>
          <p:cNvPr id="3" name="Text Placeholder 2">
            <a:extLst>
              <a:ext uri="{FF2B5EF4-FFF2-40B4-BE49-F238E27FC236}">
                <a16:creationId xmlns:a16="http://schemas.microsoft.com/office/drawing/2014/main" id="{395EBF00-A0D2-E14F-982F-5D6E872C9C8E}"/>
              </a:ext>
            </a:extLst>
          </p:cNvPr>
          <p:cNvSpPr>
            <a:spLocks noGrp="1"/>
          </p:cNvSpPr>
          <p:nvPr>
            <p:ph type="body" sz="half" idx="11"/>
          </p:nvPr>
        </p:nvSpPr>
        <p:spPr/>
        <p:txBody>
          <a:bodyPr/>
          <a:lstStyle/>
          <a:p>
            <a:pPr marL="0" indent="0">
              <a:buNone/>
            </a:pPr>
            <a:r>
              <a:rPr lang="en-FI" sz="1800" dirty="0"/>
              <a:t>All general questions about the course and its practicalities: </a:t>
            </a:r>
          </a:p>
          <a:p>
            <a:r>
              <a:rPr lang="en-FI" sz="1800" b="0" dirty="0"/>
              <a:t>Teams</a:t>
            </a:r>
          </a:p>
          <a:p>
            <a:r>
              <a:rPr lang="en-FI" sz="1800" b="0" dirty="0"/>
              <a:t>Chat function during the lecture</a:t>
            </a:r>
          </a:p>
          <a:p>
            <a:pPr marL="0" indent="0">
              <a:buNone/>
            </a:pPr>
            <a:endParaRPr lang="en-FI" sz="1800" dirty="0"/>
          </a:p>
          <a:p>
            <a:pPr marL="0" indent="0">
              <a:buNone/>
            </a:pPr>
            <a:r>
              <a:rPr lang="en-FI" sz="1800" b="0" i="1" dirty="0"/>
              <a:t>“Will this be on the exam?”</a:t>
            </a:r>
          </a:p>
          <a:p>
            <a:pPr marL="0" indent="0">
              <a:buNone/>
            </a:pPr>
            <a:r>
              <a:rPr lang="en-FI" sz="1800" b="0" i="1" dirty="0"/>
              <a:t>“I can’t get Teams to work. Help!”</a:t>
            </a:r>
          </a:p>
          <a:p>
            <a:pPr marL="0" indent="0">
              <a:buNone/>
            </a:pPr>
            <a:r>
              <a:rPr lang="en-FI" sz="1800" b="0" i="1" dirty="0"/>
              <a:t>“Can you clarify the assignment instructions?”</a:t>
            </a:r>
          </a:p>
          <a:p>
            <a:pPr marL="0" indent="0">
              <a:buNone/>
            </a:pPr>
            <a:endParaRPr lang="en-FI" sz="1800" dirty="0"/>
          </a:p>
          <a:p>
            <a:pPr marL="0" indent="0">
              <a:buNone/>
            </a:pPr>
            <a:endParaRPr lang="en-FI" sz="1800" dirty="0"/>
          </a:p>
          <a:p>
            <a:pPr marL="0" indent="0">
              <a:buNone/>
            </a:pPr>
            <a:endParaRPr lang="en-FI" sz="1800" dirty="0"/>
          </a:p>
          <a:p>
            <a:pPr marL="0" indent="0">
              <a:buNone/>
            </a:pPr>
            <a:endParaRPr lang="en-FI" sz="1800" dirty="0"/>
          </a:p>
        </p:txBody>
      </p:sp>
      <p:sp>
        <p:nvSpPr>
          <p:cNvPr id="4" name="Text Placeholder 3">
            <a:extLst>
              <a:ext uri="{FF2B5EF4-FFF2-40B4-BE49-F238E27FC236}">
                <a16:creationId xmlns:a16="http://schemas.microsoft.com/office/drawing/2014/main" id="{29256B73-62C5-C44C-8F65-B10EFE1571A7}"/>
              </a:ext>
            </a:extLst>
          </p:cNvPr>
          <p:cNvSpPr>
            <a:spLocks noGrp="1"/>
          </p:cNvSpPr>
          <p:nvPr>
            <p:ph type="body" sz="half" idx="12"/>
          </p:nvPr>
        </p:nvSpPr>
        <p:spPr>
          <a:xfrm>
            <a:off x="4706541" y="1681893"/>
            <a:ext cx="4235440" cy="3262458"/>
          </a:xfrm>
        </p:spPr>
        <p:txBody>
          <a:bodyPr/>
          <a:lstStyle/>
          <a:p>
            <a:pPr marL="0" indent="0">
              <a:buNone/>
            </a:pPr>
            <a:r>
              <a:rPr lang="en-FI" sz="1800" dirty="0"/>
              <a:t>Personal questions related to you or your group specifically: </a:t>
            </a:r>
          </a:p>
          <a:p>
            <a:r>
              <a:rPr lang="en-FI" sz="1800" b="0" dirty="0"/>
              <a:t>Email kushagra.bhatnagar@aalto.fi</a:t>
            </a:r>
          </a:p>
          <a:p>
            <a:r>
              <a:rPr lang="en-FI" sz="1800" b="0" dirty="0"/>
              <a:t>Private message after the lecture</a:t>
            </a:r>
          </a:p>
          <a:p>
            <a:pPr marL="0" indent="0">
              <a:buNone/>
            </a:pPr>
            <a:endParaRPr lang="en-FI" sz="1800" dirty="0"/>
          </a:p>
          <a:p>
            <a:pPr marL="0" indent="0">
              <a:buNone/>
            </a:pPr>
            <a:r>
              <a:rPr lang="en-FI" sz="1800" b="0" i="1" dirty="0"/>
              <a:t>“I’m sick, can I get a deadline extension?”</a:t>
            </a:r>
          </a:p>
          <a:p>
            <a:pPr marL="0" indent="0">
              <a:buNone/>
            </a:pPr>
            <a:r>
              <a:rPr lang="en-FI" sz="1800" b="0" i="1" dirty="0"/>
              <a:t>“My group has a freerider. Can you help?”</a:t>
            </a:r>
          </a:p>
          <a:p>
            <a:pPr marL="0" indent="0">
              <a:buNone/>
            </a:pPr>
            <a:r>
              <a:rPr lang="en-FI" sz="1800" b="0" i="1" dirty="0"/>
              <a:t>“I spilled coffee on my laptop and couldn’t submit the assignment on time.”</a:t>
            </a:r>
          </a:p>
          <a:p>
            <a:pPr marL="0" indent="0">
              <a:buNone/>
            </a:pPr>
            <a:endParaRPr lang="en-FI" sz="1800" dirty="0"/>
          </a:p>
        </p:txBody>
      </p:sp>
    </p:spTree>
    <p:extLst>
      <p:ext uri="{BB962C8B-B14F-4D97-AF65-F5344CB8AC3E}">
        <p14:creationId xmlns:p14="http://schemas.microsoft.com/office/powerpoint/2010/main" val="3130291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6A3055-6D60-0C48-8A51-0C89E49E82CF}"/>
              </a:ext>
            </a:extLst>
          </p:cNvPr>
          <p:cNvSpPr>
            <a:spLocks noGrp="1"/>
          </p:cNvSpPr>
          <p:nvPr>
            <p:ph type="body" sz="half" idx="10"/>
          </p:nvPr>
        </p:nvSpPr>
        <p:spPr/>
        <p:txBody>
          <a:bodyPr/>
          <a:lstStyle/>
          <a:p>
            <a:r>
              <a:rPr lang="en-US" dirty="0"/>
              <a:t>Feedback mechanisms</a:t>
            </a:r>
          </a:p>
        </p:txBody>
      </p:sp>
      <p:sp>
        <p:nvSpPr>
          <p:cNvPr id="3" name="Text Placeholder 2">
            <a:extLst>
              <a:ext uri="{FF2B5EF4-FFF2-40B4-BE49-F238E27FC236}">
                <a16:creationId xmlns:a16="http://schemas.microsoft.com/office/drawing/2014/main" id="{BDB88A17-7052-094C-B55C-16B87D74517F}"/>
              </a:ext>
            </a:extLst>
          </p:cNvPr>
          <p:cNvSpPr>
            <a:spLocks noGrp="1"/>
          </p:cNvSpPr>
          <p:nvPr>
            <p:ph type="body" sz="half" idx="11"/>
          </p:nvPr>
        </p:nvSpPr>
        <p:spPr/>
        <p:txBody>
          <a:bodyPr/>
          <a:lstStyle/>
          <a:p>
            <a:r>
              <a:rPr lang="en-US" sz="1800" dirty="0"/>
              <a:t>Feedback for students:</a:t>
            </a:r>
          </a:p>
          <a:p>
            <a:pPr marL="285750" indent="-285750">
              <a:buFont typeface="Arial" panose="020B0604020202020204" pitchFamily="34" charset="0"/>
              <a:buChar char="•"/>
            </a:pPr>
            <a:r>
              <a:rPr lang="en-US" sz="1800" b="0" dirty="0"/>
              <a:t>In-person exercise sessions are the best opportunity for qualitative feedback. </a:t>
            </a:r>
          </a:p>
          <a:p>
            <a:pPr marL="285750" indent="-285750">
              <a:buFont typeface="Arial" panose="020B0604020202020204" pitchFamily="34" charset="0"/>
              <a:buChar char="•"/>
            </a:pPr>
            <a:r>
              <a:rPr lang="en-US" sz="1800" b="0" dirty="0"/>
              <a:t>You can stay and chat after lectures.</a:t>
            </a:r>
          </a:p>
          <a:p>
            <a:pPr marL="285750" indent="-285750">
              <a:buFont typeface="Arial" panose="020B0604020202020204" pitchFamily="34" charset="0"/>
              <a:buChar char="•"/>
            </a:pPr>
            <a:r>
              <a:rPr lang="en-US" sz="1800" b="0" dirty="0"/>
              <a:t>Ask questions in the General channel or in your private study group channel.</a:t>
            </a:r>
          </a:p>
          <a:p>
            <a:pPr marL="285750" indent="-285750">
              <a:buFont typeface="Arial" panose="020B0604020202020204" pitchFamily="34" charset="0"/>
              <a:buChar char="•"/>
            </a:pPr>
            <a:r>
              <a:rPr lang="en-US" sz="1800" b="0" dirty="0"/>
              <a:t>Weekly grades on exercises</a:t>
            </a:r>
          </a:p>
          <a:p>
            <a:endParaRPr lang="en-US" sz="1800" dirty="0"/>
          </a:p>
          <a:p>
            <a:r>
              <a:rPr lang="en-US" sz="1800" dirty="0"/>
              <a:t>Feedback for teacher:</a:t>
            </a:r>
          </a:p>
          <a:p>
            <a:pPr marL="285750" indent="-285750">
              <a:buFont typeface="Arial" panose="020B0604020202020204" pitchFamily="34" charset="0"/>
              <a:buChar char="•"/>
            </a:pPr>
            <a:r>
              <a:rPr lang="en-US" sz="1800" b="0" dirty="0"/>
              <a:t>Brief anonymous survey every other week (&lt;1 min to complete).</a:t>
            </a:r>
          </a:p>
          <a:p>
            <a:pPr marL="285750" indent="-285750">
              <a:buFont typeface="Arial" panose="020B0604020202020204" pitchFamily="34" charset="0"/>
              <a:buChar char="•"/>
            </a:pPr>
            <a:r>
              <a:rPr lang="en-US" sz="1800" b="0" dirty="0"/>
              <a:t>Teams (after lectures and in the General channel), email.</a:t>
            </a:r>
          </a:p>
        </p:txBody>
      </p:sp>
    </p:spTree>
    <p:extLst>
      <p:ext uri="{BB962C8B-B14F-4D97-AF65-F5344CB8AC3E}">
        <p14:creationId xmlns:p14="http://schemas.microsoft.com/office/powerpoint/2010/main" val="2333846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A1AB8E-6691-E945-BA36-D3F8D3BA69F3}"/>
              </a:ext>
            </a:extLst>
          </p:cNvPr>
          <p:cNvSpPr>
            <a:spLocks noGrp="1"/>
          </p:cNvSpPr>
          <p:nvPr>
            <p:ph type="body" sz="half" idx="10"/>
          </p:nvPr>
        </p:nvSpPr>
        <p:spPr/>
        <p:txBody>
          <a:bodyPr/>
          <a:lstStyle/>
          <a:p>
            <a:r>
              <a:rPr lang="en-FI" sz="3600" dirty="0"/>
              <a:t>Action points to be done by next week</a:t>
            </a:r>
          </a:p>
        </p:txBody>
      </p:sp>
      <p:sp>
        <p:nvSpPr>
          <p:cNvPr id="3" name="Text Placeholder 2">
            <a:extLst>
              <a:ext uri="{FF2B5EF4-FFF2-40B4-BE49-F238E27FC236}">
                <a16:creationId xmlns:a16="http://schemas.microsoft.com/office/drawing/2014/main" id="{612FA2A7-925B-914C-98DA-F9AFF7FCFBEE}"/>
              </a:ext>
            </a:extLst>
          </p:cNvPr>
          <p:cNvSpPr>
            <a:spLocks noGrp="1"/>
          </p:cNvSpPr>
          <p:nvPr>
            <p:ph type="body" sz="half" idx="11"/>
          </p:nvPr>
        </p:nvSpPr>
        <p:spPr/>
        <p:txBody>
          <a:bodyPr/>
          <a:lstStyle/>
          <a:p>
            <a:pPr marL="285750" indent="-285750">
              <a:buFont typeface="Arial" panose="020B0604020202020204" pitchFamily="34" charset="0"/>
              <a:buChar char="•"/>
            </a:pPr>
            <a:r>
              <a:rPr lang="en-FI" sz="1800" b="0" dirty="0"/>
              <a:t>Register to Datacamp with your Aalto email address and complete the “Introduction to R” + “Intermediate R” courses – budget around 6-8 hours for this.</a:t>
            </a:r>
          </a:p>
          <a:p>
            <a:pPr marL="285750" indent="-285750">
              <a:buFont typeface="Arial" panose="020B0604020202020204" pitchFamily="34" charset="0"/>
              <a:buChar char="•"/>
            </a:pPr>
            <a:endParaRPr lang="en-FI" sz="1800" b="0" dirty="0"/>
          </a:p>
          <a:p>
            <a:pPr marL="285750" indent="-285750">
              <a:buFont typeface="Arial" panose="020B0604020202020204" pitchFamily="34" charset="0"/>
              <a:buChar char="•"/>
            </a:pPr>
            <a:r>
              <a:rPr lang="en-FI" sz="1800" b="0" dirty="0"/>
              <a:t>Go over the list of students attending this course, contact anyone you want to work with, and once you have agreed on a group, please email me – deadline  September 13th). </a:t>
            </a:r>
          </a:p>
          <a:p>
            <a:endParaRPr lang="en-FI" sz="1800" b="0" dirty="0"/>
          </a:p>
          <a:p>
            <a:endParaRPr lang="en-FI" sz="1800" b="0" dirty="0"/>
          </a:p>
        </p:txBody>
      </p:sp>
    </p:spTree>
    <p:extLst>
      <p:ext uri="{BB962C8B-B14F-4D97-AF65-F5344CB8AC3E}">
        <p14:creationId xmlns:p14="http://schemas.microsoft.com/office/powerpoint/2010/main" val="754460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D421B-85FF-BE44-A7B0-DE3924F23E37}"/>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934BBC0E-4919-4C4D-9FF8-45CB5022783F}"/>
              </a:ext>
            </a:extLst>
          </p:cNvPr>
          <p:cNvSpPr>
            <a:spLocks noGrp="1"/>
          </p:cNvSpPr>
          <p:nvPr>
            <p:ph type="body" sz="half" idx="11"/>
          </p:nvPr>
        </p:nvSpPr>
        <p:spPr/>
        <p:txBody>
          <a:bodyPr/>
          <a:lstStyle/>
          <a:p>
            <a:endParaRPr lang="en-US"/>
          </a:p>
        </p:txBody>
      </p:sp>
      <p:pic>
        <p:nvPicPr>
          <p:cNvPr id="5" name="Picture 4">
            <a:extLst>
              <a:ext uri="{FF2B5EF4-FFF2-40B4-BE49-F238E27FC236}">
                <a16:creationId xmlns:a16="http://schemas.microsoft.com/office/drawing/2014/main" id="{121739B4-E2D3-454F-8949-05CC464DB1A7}"/>
              </a:ext>
            </a:extLst>
          </p:cNvPr>
          <p:cNvPicPr>
            <a:picLocks noChangeAspect="1"/>
          </p:cNvPicPr>
          <p:nvPr/>
        </p:nvPicPr>
        <p:blipFill>
          <a:blip r:embed="rId2"/>
          <a:stretch>
            <a:fillRect/>
          </a:stretch>
        </p:blipFill>
        <p:spPr>
          <a:xfrm>
            <a:off x="234950" y="349250"/>
            <a:ext cx="8674100" cy="5016500"/>
          </a:xfrm>
          <a:prstGeom prst="rect">
            <a:avLst/>
          </a:prstGeom>
        </p:spPr>
      </p:pic>
    </p:spTree>
    <p:extLst>
      <p:ext uri="{BB962C8B-B14F-4D97-AF65-F5344CB8AC3E}">
        <p14:creationId xmlns:p14="http://schemas.microsoft.com/office/powerpoint/2010/main" val="1401352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3AE6F8-23F8-3744-A060-301487316F96}"/>
              </a:ext>
            </a:extLst>
          </p:cNvPr>
          <p:cNvSpPr>
            <a:spLocks noGrp="1"/>
          </p:cNvSpPr>
          <p:nvPr>
            <p:ph type="body" sz="half" idx="11"/>
          </p:nvPr>
        </p:nvSpPr>
        <p:spPr/>
        <p:txBody>
          <a:bodyPr/>
          <a:lstStyle/>
          <a:p>
            <a:r>
              <a:rPr lang="en-FI" dirty="0"/>
              <a:t>That’s it! Any questions?</a:t>
            </a:r>
          </a:p>
          <a:p>
            <a:endParaRPr lang="en-FI" dirty="0"/>
          </a:p>
          <a:p>
            <a:r>
              <a:rPr lang="en-FI" sz="2000" b="0" dirty="0"/>
              <a:t>Please take the rest of this lecture to get started on Datacamp!</a:t>
            </a:r>
          </a:p>
        </p:txBody>
      </p:sp>
    </p:spTree>
    <p:extLst>
      <p:ext uri="{BB962C8B-B14F-4D97-AF65-F5344CB8AC3E}">
        <p14:creationId xmlns:p14="http://schemas.microsoft.com/office/powerpoint/2010/main" val="72728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0ED8C0-81C6-8241-9E16-B1FA9D301B21}"/>
              </a:ext>
            </a:extLst>
          </p:cNvPr>
          <p:cNvPicPr>
            <a:picLocks noChangeAspect="1"/>
          </p:cNvPicPr>
          <p:nvPr/>
        </p:nvPicPr>
        <p:blipFill>
          <a:blip r:embed="rId2"/>
          <a:stretch>
            <a:fillRect/>
          </a:stretch>
        </p:blipFill>
        <p:spPr>
          <a:xfrm>
            <a:off x="0" y="457117"/>
            <a:ext cx="9144000" cy="4800766"/>
          </a:xfrm>
          <a:prstGeom prst="rect">
            <a:avLst/>
          </a:prstGeom>
        </p:spPr>
      </p:pic>
    </p:spTree>
    <p:extLst>
      <p:ext uri="{BB962C8B-B14F-4D97-AF65-F5344CB8AC3E}">
        <p14:creationId xmlns:p14="http://schemas.microsoft.com/office/powerpoint/2010/main" val="3837733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A1F0BB7-92F7-4C4F-B8C8-3168AE2297DC}"/>
              </a:ext>
            </a:extLst>
          </p:cNvPr>
          <p:cNvSpPr>
            <a:spLocks noGrp="1"/>
          </p:cNvSpPr>
          <p:nvPr>
            <p:ph type="body" sz="half" idx="10"/>
          </p:nvPr>
        </p:nvSpPr>
        <p:spPr/>
        <p:txBody>
          <a:bodyPr/>
          <a:lstStyle/>
          <a:p>
            <a:r>
              <a:rPr lang="en-FI" dirty="0"/>
              <a:t>Why this course?</a:t>
            </a:r>
          </a:p>
        </p:txBody>
      </p:sp>
      <p:sp>
        <p:nvSpPr>
          <p:cNvPr id="7" name="Text Placeholder 6">
            <a:extLst>
              <a:ext uri="{FF2B5EF4-FFF2-40B4-BE49-F238E27FC236}">
                <a16:creationId xmlns:a16="http://schemas.microsoft.com/office/drawing/2014/main" id="{CF8D2C2A-BA2E-1A42-B5C6-6080738BD700}"/>
              </a:ext>
            </a:extLst>
          </p:cNvPr>
          <p:cNvSpPr>
            <a:spLocks noGrp="1"/>
          </p:cNvSpPr>
          <p:nvPr>
            <p:ph type="body" sz="half" idx="11"/>
          </p:nvPr>
        </p:nvSpPr>
        <p:spPr/>
        <p:txBody>
          <a:bodyPr/>
          <a:lstStyle/>
          <a:p>
            <a:r>
              <a:rPr lang="en-FI" sz="1800" b="0" dirty="0"/>
              <a:t>Nearly every organization is now collecting data</a:t>
            </a:r>
          </a:p>
          <a:p>
            <a:r>
              <a:rPr lang="en-US" sz="1800" b="0" dirty="0"/>
              <a:t>Our challenge as marketers or analysts is to make sense of this data</a:t>
            </a:r>
          </a:p>
          <a:p>
            <a:endParaRPr lang="en-US" sz="1800" b="0" dirty="0"/>
          </a:p>
          <a:p>
            <a:endParaRPr lang="en-FI" sz="1800" b="0" dirty="0"/>
          </a:p>
        </p:txBody>
      </p:sp>
      <p:pic>
        <p:nvPicPr>
          <p:cNvPr id="3" name="Picture 2" descr="A screenshot of a video game&#10;&#10;Description automatically generated">
            <a:extLst>
              <a:ext uri="{FF2B5EF4-FFF2-40B4-BE49-F238E27FC236}">
                <a16:creationId xmlns:a16="http://schemas.microsoft.com/office/drawing/2014/main" id="{861B1099-39A2-1B45-AA16-C57372C90F5F}"/>
              </a:ext>
            </a:extLst>
          </p:cNvPr>
          <p:cNvPicPr>
            <a:picLocks noChangeAspect="1"/>
          </p:cNvPicPr>
          <p:nvPr/>
        </p:nvPicPr>
        <p:blipFill>
          <a:blip r:embed="rId3"/>
          <a:stretch>
            <a:fillRect/>
          </a:stretch>
        </p:blipFill>
        <p:spPr>
          <a:xfrm>
            <a:off x="1681301" y="2857500"/>
            <a:ext cx="5715000" cy="1778000"/>
          </a:xfrm>
          <a:prstGeom prst="rect">
            <a:avLst/>
          </a:prstGeom>
        </p:spPr>
      </p:pic>
    </p:spTree>
    <p:extLst>
      <p:ext uri="{BB962C8B-B14F-4D97-AF65-F5344CB8AC3E}">
        <p14:creationId xmlns:p14="http://schemas.microsoft.com/office/powerpoint/2010/main" val="3444450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7C47D9-3E7F-4346-A9D8-E101729BE670}"/>
              </a:ext>
            </a:extLst>
          </p:cNvPr>
          <p:cNvSpPr>
            <a:spLocks noGrp="1"/>
          </p:cNvSpPr>
          <p:nvPr>
            <p:ph type="body" sz="half" idx="10"/>
          </p:nvPr>
        </p:nvSpPr>
        <p:spPr/>
        <p:txBody>
          <a:bodyPr/>
          <a:lstStyle/>
          <a:p>
            <a:r>
              <a:rPr lang="en-US" dirty="0"/>
              <a:t>Using insights from data to maximize positive marketing outcomes</a:t>
            </a:r>
          </a:p>
        </p:txBody>
      </p:sp>
      <p:sp>
        <p:nvSpPr>
          <p:cNvPr id="3" name="Text Placeholder 2">
            <a:extLst>
              <a:ext uri="{FF2B5EF4-FFF2-40B4-BE49-F238E27FC236}">
                <a16:creationId xmlns:a16="http://schemas.microsoft.com/office/drawing/2014/main" id="{D867F609-0283-9144-A45B-5D30FC2B5C38}"/>
              </a:ext>
            </a:extLst>
          </p:cNvPr>
          <p:cNvSpPr>
            <a:spLocks noGrp="1"/>
          </p:cNvSpPr>
          <p:nvPr>
            <p:ph type="body" sz="half" idx="11"/>
          </p:nvPr>
        </p:nvSpPr>
        <p:spPr>
          <a:xfrm>
            <a:off x="509523" y="1568065"/>
            <a:ext cx="8492897" cy="3388289"/>
          </a:xfrm>
        </p:spPr>
        <p:txBody>
          <a:bodyPr/>
          <a:lstStyle/>
          <a:p>
            <a:endParaRPr lang="en-FI" dirty="0"/>
          </a:p>
          <a:p>
            <a:endParaRPr lang="en-FI" dirty="0"/>
          </a:p>
        </p:txBody>
      </p:sp>
      <p:sp>
        <p:nvSpPr>
          <p:cNvPr id="18" name="Google Shape;183;p26">
            <a:extLst>
              <a:ext uri="{FF2B5EF4-FFF2-40B4-BE49-F238E27FC236}">
                <a16:creationId xmlns:a16="http://schemas.microsoft.com/office/drawing/2014/main" id="{0C1CFCB8-E773-F241-8629-202341B40A38}"/>
              </a:ext>
            </a:extLst>
          </p:cNvPr>
          <p:cNvSpPr txBox="1"/>
          <p:nvPr/>
        </p:nvSpPr>
        <p:spPr>
          <a:xfrm>
            <a:off x="8371623" y="4946692"/>
            <a:ext cx="548700" cy="393600"/>
          </a:xfrm>
          <a:prstGeom prst="rect">
            <a:avLst/>
          </a:prstGeom>
          <a:noFill/>
          <a:ln>
            <a:noFill/>
          </a:ln>
        </p:spPr>
        <p:txBody>
          <a:bodyPr spcFirstLastPara="1" wrap="square" lIns="91425" tIns="45700" rIns="91425" bIns="45700" anchor="t" anchorCtr="0">
            <a:noAutofit/>
          </a:bodyPr>
          <a:lstStyle/>
          <a:p>
            <a:pPr>
              <a:buClr>
                <a:srgbClr val="000000"/>
              </a:buClr>
              <a:buSzPts val="1400"/>
            </a:pPr>
            <a:fld id="{00000000-1234-1234-1234-123412341234}" type="slidenum">
              <a:rPr lang="en-US" sz="1400">
                <a:solidFill>
                  <a:srgbClr val="D9D9D9"/>
                </a:solidFill>
                <a:latin typeface="Arial"/>
                <a:ea typeface="Arial"/>
                <a:cs typeface="Arial"/>
                <a:sym typeface="Arial"/>
              </a:rPr>
              <a:pPr>
                <a:buClr>
                  <a:srgbClr val="000000"/>
                </a:buClr>
                <a:buSzPts val="1400"/>
              </a:pPr>
              <a:t>6</a:t>
            </a:fld>
            <a:endParaRPr sz="1400">
              <a:solidFill>
                <a:srgbClr val="D9D9D9"/>
              </a:solidFill>
              <a:latin typeface="Arial"/>
              <a:ea typeface="Arial"/>
              <a:cs typeface="Arial"/>
              <a:sym typeface="Arial"/>
            </a:endParaRPr>
          </a:p>
        </p:txBody>
      </p:sp>
      <p:graphicFrame>
        <p:nvGraphicFramePr>
          <p:cNvPr id="4" name="Diagram 3">
            <a:extLst>
              <a:ext uri="{FF2B5EF4-FFF2-40B4-BE49-F238E27FC236}">
                <a16:creationId xmlns:a16="http://schemas.microsoft.com/office/drawing/2014/main" id="{290E67E0-FE87-C34E-B044-8A3E61C226BC}"/>
              </a:ext>
            </a:extLst>
          </p:cNvPr>
          <p:cNvGraphicFramePr/>
          <p:nvPr>
            <p:extLst>
              <p:ext uri="{D42A27DB-BD31-4B8C-83A1-F6EECF244321}">
                <p14:modId xmlns:p14="http://schemas.microsoft.com/office/powerpoint/2010/main" val="2384024760"/>
              </p:ext>
            </p:extLst>
          </p:nvPr>
        </p:nvGraphicFramePr>
        <p:xfrm>
          <a:off x="3723461" y="1583803"/>
          <a:ext cx="4671060" cy="3388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a:extLst>
              <a:ext uri="{FF2B5EF4-FFF2-40B4-BE49-F238E27FC236}">
                <a16:creationId xmlns:a16="http://schemas.microsoft.com/office/drawing/2014/main" id="{5F423F26-F9D1-4E47-9010-689C0876C4CD}"/>
              </a:ext>
            </a:extLst>
          </p:cNvPr>
          <p:cNvSpPr txBox="1"/>
          <p:nvPr/>
        </p:nvSpPr>
        <p:spPr>
          <a:xfrm>
            <a:off x="7502947" y="2805104"/>
            <a:ext cx="1417376" cy="338554"/>
          </a:xfrm>
          <a:prstGeom prst="rect">
            <a:avLst/>
          </a:prstGeom>
          <a:noFill/>
        </p:spPr>
        <p:txBody>
          <a:bodyPr wrap="none" rtlCol="0">
            <a:spAutoFit/>
          </a:bodyPr>
          <a:lstStyle/>
          <a:p>
            <a:r>
              <a:rPr lang="en-FI" sz="1600" dirty="0"/>
              <a:t>Market action</a:t>
            </a:r>
          </a:p>
        </p:txBody>
      </p:sp>
      <p:sp>
        <p:nvSpPr>
          <p:cNvPr id="19" name="TextBox 18">
            <a:extLst>
              <a:ext uri="{FF2B5EF4-FFF2-40B4-BE49-F238E27FC236}">
                <a16:creationId xmlns:a16="http://schemas.microsoft.com/office/drawing/2014/main" id="{90EE008C-DEE4-8544-BEF1-23DA1652BF91}"/>
              </a:ext>
            </a:extLst>
          </p:cNvPr>
          <p:cNvSpPr txBox="1"/>
          <p:nvPr/>
        </p:nvSpPr>
        <p:spPr>
          <a:xfrm>
            <a:off x="5750252" y="4904829"/>
            <a:ext cx="617477" cy="338554"/>
          </a:xfrm>
          <a:prstGeom prst="rect">
            <a:avLst/>
          </a:prstGeom>
          <a:noFill/>
        </p:spPr>
        <p:txBody>
          <a:bodyPr wrap="none" rtlCol="0">
            <a:spAutoFit/>
          </a:bodyPr>
          <a:lstStyle/>
          <a:p>
            <a:r>
              <a:rPr lang="en-FI" sz="1600" dirty="0"/>
              <a:t>Data</a:t>
            </a:r>
          </a:p>
        </p:txBody>
      </p:sp>
      <p:sp>
        <p:nvSpPr>
          <p:cNvPr id="22" name="TextBox 21">
            <a:extLst>
              <a:ext uri="{FF2B5EF4-FFF2-40B4-BE49-F238E27FC236}">
                <a16:creationId xmlns:a16="http://schemas.microsoft.com/office/drawing/2014/main" id="{AA37989A-CB66-9740-9663-384A20CD9485}"/>
              </a:ext>
            </a:extLst>
          </p:cNvPr>
          <p:cNvSpPr txBox="1"/>
          <p:nvPr/>
        </p:nvSpPr>
        <p:spPr>
          <a:xfrm>
            <a:off x="3789859" y="2805104"/>
            <a:ext cx="788999" cy="338554"/>
          </a:xfrm>
          <a:prstGeom prst="rect">
            <a:avLst/>
          </a:prstGeom>
          <a:noFill/>
        </p:spPr>
        <p:txBody>
          <a:bodyPr wrap="none" rtlCol="0">
            <a:spAutoFit/>
          </a:bodyPr>
          <a:lstStyle/>
          <a:p>
            <a:r>
              <a:rPr lang="en-FI" sz="1600" dirty="0"/>
              <a:t>Insight</a:t>
            </a:r>
          </a:p>
        </p:txBody>
      </p:sp>
    </p:spTree>
    <p:extLst>
      <p:ext uri="{BB962C8B-B14F-4D97-AF65-F5344CB8AC3E}">
        <p14:creationId xmlns:p14="http://schemas.microsoft.com/office/powerpoint/2010/main" val="2499065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BD7938-5F77-4F46-9C8B-31EF6302172F}"/>
              </a:ext>
            </a:extLst>
          </p:cNvPr>
          <p:cNvSpPr>
            <a:spLocks noGrp="1"/>
          </p:cNvSpPr>
          <p:nvPr>
            <p:ph type="body" sz="half" idx="10"/>
          </p:nvPr>
        </p:nvSpPr>
        <p:spPr/>
        <p:txBody>
          <a:bodyPr/>
          <a:lstStyle/>
          <a:p>
            <a:endParaRPr lang="en-US"/>
          </a:p>
        </p:txBody>
      </p:sp>
      <p:pic>
        <p:nvPicPr>
          <p:cNvPr id="1026" name="Picture 2" descr="What Are Analytics? Competitive Advantage Analytics Decision Optimization What’s the best that can happen?">
            <a:extLst>
              <a:ext uri="{FF2B5EF4-FFF2-40B4-BE49-F238E27FC236}">
                <a16:creationId xmlns:a16="http://schemas.microsoft.com/office/drawing/2014/main" id="{9B99907E-27D8-2E4F-B4A5-BBAD96FD0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801" y="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597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F8A4F1-FA83-A745-AFDF-202FB4BA08B6}"/>
              </a:ext>
            </a:extLst>
          </p:cNvPr>
          <p:cNvSpPr>
            <a:spLocks noGrp="1"/>
          </p:cNvSpPr>
          <p:nvPr>
            <p:ph type="body" sz="half" idx="10"/>
          </p:nvPr>
        </p:nvSpPr>
        <p:spPr/>
        <p:txBody>
          <a:bodyPr/>
          <a:lstStyle/>
          <a:p>
            <a:r>
              <a:rPr lang="en-US" dirty="0"/>
              <a:t>Foundations of Marketing Practice</a:t>
            </a:r>
          </a:p>
        </p:txBody>
      </p:sp>
      <p:sp>
        <p:nvSpPr>
          <p:cNvPr id="3" name="Text Placeholder 2">
            <a:extLst>
              <a:ext uri="{FF2B5EF4-FFF2-40B4-BE49-F238E27FC236}">
                <a16:creationId xmlns:a16="http://schemas.microsoft.com/office/drawing/2014/main" id="{FAEDEBC5-EB43-8248-A7FC-4957FECA4925}"/>
              </a:ext>
            </a:extLst>
          </p:cNvPr>
          <p:cNvSpPr>
            <a:spLocks noGrp="1"/>
          </p:cNvSpPr>
          <p:nvPr>
            <p:ph type="body" sz="half" idx="11"/>
          </p:nvPr>
        </p:nvSpPr>
        <p:spPr/>
        <p:txBody>
          <a:bodyPr/>
          <a:lstStyle/>
          <a:p>
            <a:endParaRPr lang="en-US" dirty="0"/>
          </a:p>
          <a:p>
            <a:endParaRPr lang="en-US" dirty="0"/>
          </a:p>
          <a:p>
            <a:r>
              <a:rPr lang="en-US" dirty="0"/>
              <a:t>Segmenting</a:t>
            </a:r>
          </a:p>
          <a:p>
            <a:r>
              <a:rPr lang="en-US" dirty="0"/>
              <a:t>Targeting</a:t>
            </a:r>
          </a:p>
          <a:p>
            <a:r>
              <a:rPr lang="en-US" dirty="0"/>
              <a:t>Positioning</a:t>
            </a:r>
          </a:p>
          <a:p>
            <a:endParaRPr lang="en-US" dirty="0"/>
          </a:p>
          <a:p>
            <a:endParaRPr lang="en-US" dirty="0"/>
          </a:p>
        </p:txBody>
      </p:sp>
      <p:sp>
        <p:nvSpPr>
          <p:cNvPr id="4" name="TextBox 3">
            <a:extLst>
              <a:ext uri="{FF2B5EF4-FFF2-40B4-BE49-F238E27FC236}">
                <a16:creationId xmlns:a16="http://schemas.microsoft.com/office/drawing/2014/main" id="{D2E384B0-F6BE-9145-898C-4BA7A9CB1B56}"/>
              </a:ext>
            </a:extLst>
          </p:cNvPr>
          <p:cNvSpPr txBox="1"/>
          <p:nvPr/>
        </p:nvSpPr>
        <p:spPr>
          <a:xfrm>
            <a:off x="4789170" y="2058724"/>
            <a:ext cx="3307380" cy="300082"/>
          </a:xfrm>
          <a:prstGeom prst="rect">
            <a:avLst/>
          </a:prstGeom>
          <a:noFill/>
        </p:spPr>
        <p:txBody>
          <a:bodyPr wrap="none" rtlCol="0">
            <a:spAutoFit/>
          </a:bodyPr>
          <a:lstStyle/>
          <a:p>
            <a:r>
              <a:rPr lang="en-US" dirty="0"/>
              <a:t>Dependent on different kinds of analytics</a:t>
            </a:r>
          </a:p>
        </p:txBody>
      </p:sp>
      <p:sp>
        <p:nvSpPr>
          <p:cNvPr id="5" name="Rectangle 4">
            <a:extLst>
              <a:ext uri="{FF2B5EF4-FFF2-40B4-BE49-F238E27FC236}">
                <a16:creationId xmlns:a16="http://schemas.microsoft.com/office/drawing/2014/main" id="{E250D20A-423B-F34C-9A44-B46227B5BA43}"/>
              </a:ext>
            </a:extLst>
          </p:cNvPr>
          <p:cNvSpPr/>
          <p:nvPr/>
        </p:nvSpPr>
        <p:spPr>
          <a:xfrm>
            <a:off x="3997022" y="2358806"/>
            <a:ext cx="5054213" cy="1200329"/>
          </a:xfrm>
          <a:prstGeom prst="rect">
            <a:avLst/>
          </a:prstGeom>
        </p:spPr>
        <p:txBody>
          <a:bodyPr wrap="square">
            <a:spAutoFit/>
          </a:bodyPr>
          <a:lstStyle/>
          <a:p>
            <a:r>
              <a:rPr lang="en-FI" sz="2400" dirty="0"/>
              <a:t>Descriptive  -&gt;  Past</a:t>
            </a:r>
          </a:p>
          <a:p>
            <a:r>
              <a:rPr lang="en-FI" sz="2400" dirty="0"/>
              <a:t>Predictive    -&gt;  Likely Future</a:t>
            </a:r>
          </a:p>
          <a:p>
            <a:r>
              <a:rPr lang="en-FI" sz="2400" dirty="0"/>
              <a:t>Prescriptive -&gt;  Actionable Scenario</a:t>
            </a:r>
          </a:p>
        </p:txBody>
      </p:sp>
    </p:spTree>
    <p:extLst>
      <p:ext uri="{BB962C8B-B14F-4D97-AF65-F5344CB8AC3E}">
        <p14:creationId xmlns:p14="http://schemas.microsoft.com/office/powerpoint/2010/main" val="3099502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FB05F0-9FBF-5E44-9616-FC7C4037B6E7}"/>
              </a:ext>
            </a:extLst>
          </p:cNvPr>
          <p:cNvSpPr>
            <a:spLocks noGrp="1"/>
          </p:cNvSpPr>
          <p:nvPr>
            <p:ph type="body" sz="half" idx="10"/>
          </p:nvPr>
        </p:nvSpPr>
        <p:spPr/>
        <p:txBody>
          <a:bodyPr/>
          <a:lstStyle/>
          <a:p>
            <a:r>
              <a:rPr lang="en-FI" sz="3200" dirty="0"/>
              <a:t>Scope: How can analytics help understand/create relevant outcomes</a:t>
            </a:r>
          </a:p>
        </p:txBody>
      </p:sp>
      <p:sp>
        <p:nvSpPr>
          <p:cNvPr id="3" name="Text Placeholder 2">
            <a:extLst>
              <a:ext uri="{FF2B5EF4-FFF2-40B4-BE49-F238E27FC236}">
                <a16:creationId xmlns:a16="http://schemas.microsoft.com/office/drawing/2014/main" id="{0239A018-0547-A542-847D-935DFB27E796}"/>
              </a:ext>
            </a:extLst>
          </p:cNvPr>
          <p:cNvSpPr>
            <a:spLocks noGrp="1"/>
          </p:cNvSpPr>
          <p:nvPr>
            <p:ph type="body" sz="half" idx="11"/>
          </p:nvPr>
        </p:nvSpPr>
        <p:spPr/>
        <p:txBody>
          <a:bodyPr/>
          <a:lstStyle/>
          <a:p>
            <a:r>
              <a:rPr lang="en-US" sz="1800" b="0" dirty="0"/>
              <a:t>Learn the basics of marketing analytics</a:t>
            </a:r>
          </a:p>
          <a:p>
            <a:r>
              <a:rPr lang="en-US" sz="1800" b="0" dirty="0"/>
              <a:t>Develop a broad understanding of the field in a way that:</a:t>
            </a:r>
          </a:p>
          <a:p>
            <a:endParaRPr lang="en-US" sz="1800" b="0" dirty="0"/>
          </a:p>
          <a:p>
            <a:pPr marL="285750" indent="-285750">
              <a:buFont typeface="Arial" panose="020B0604020202020204" pitchFamily="34" charset="0"/>
              <a:buChar char="•"/>
            </a:pPr>
            <a:r>
              <a:rPr lang="en-US" sz="1800" b="0" dirty="0"/>
              <a:t>Gives you an Analytics-grounded understanding of different topics</a:t>
            </a:r>
          </a:p>
          <a:p>
            <a:pPr marL="285750" indent="-285750">
              <a:buFont typeface="Arial" panose="020B0604020202020204" pitchFamily="34" charset="0"/>
              <a:buChar char="•"/>
            </a:pPr>
            <a:r>
              <a:rPr lang="en-US" sz="1800" b="0" dirty="0"/>
              <a:t>Provides a foundation for refining your skills and keeping up with methodological and technological advances in the field</a:t>
            </a:r>
          </a:p>
          <a:p>
            <a:pPr marL="285750" indent="-285750">
              <a:buFont typeface="Arial" panose="020B0604020202020204" pitchFamily="34" charset="0"/>
              <a:buChar char="•"/>
            </a:pPr>
            <a:r>
              <a:rPr lang="en-US" sz="1800" b="0" dirty="0"/>
              <a:t>Enables you to hold your own in a professional setting</a:t>
            </a:r>
          </a:p>
          <a:p>
            <a:pPr marL="285750" indent="-285750">
              <a:buFont typeface="Arial" panose="020B0604020202020204" pitchFamily="34" charset="0"/>
              <a:buChar char="•"/>
            </a:pPr>
            <a:endParaRPr lang="en-US" sz="1800" b="0" dirty="0"/>
          </a:p>
          <a:p>
            <a:endParaRPr lang="en-FI" sz="1800" dirty="0"/>
          </a:p>
        </p:txBody>
      </p:sp>
    </p:spTree>
    <p:extLst>
      <p:ext uri="{BB962C8B-B14F-4D97-AF65-F5344CB8AC3E}">
        <p14:creationId xmlns:p14="http://schemas.microsoft.com/office/powerpoint/2010/main" val="1208353401"/>
      </p:ext>
    </p:extLst>
  </p:cSld>
  <p:clrMapOvr>
    <a:masterClrMapping/>
  </p:clrMapOvr>
</p:sld>
</file>

<file path=ppt/theme/theme1.xml><?xml version="1.0" encoding="utf-8"?>
<a:theme xmlns:a="http://schemas.openxmlformats.org/drawingml/2006/main" name="Office-teema">
  <a:themeElements>
    <a:clrScheme name="Mukautettu 5">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10_EN.potx" id="{7C017439-5F38-4F72-9DDA-0E4E091206CF}" vid="{7F772D11-0CFD-4DE9-8EF1-3AB8060ADA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Office-teema</Template>
  <TotalTime>18020</TotalTime>
  <Words>2336</Words>
  <Application>Microsoft Macintosh PowerPoint</Application>
  <PresentationFormat>On-screen Show (16:10)</PresentationFormat>
  <Paragraphs>306</Paragraphs>
  <Slides>34</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vt:lpstr>
      <vt:lpstr>Calibri</vt:lpstr>
      <vt:lpstr>Cambria Math</vt:lpstr>
      <vt:lpstr>Monaco</vt:lpstr>
      <vt:lpstr>Wingdings</vt:lpstr>
      <vt:lpstr>Office-teema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Gloukhovtsev Alexei</dc:creator>
  <cp:lastModifiedBy>Bhatnagar Kushagra</cp:lastModifiedBy>
  <cp:revision>1719</cp:revision>
  <cp:lastPrinted>2019-09-11T08:59:12Z</cp:lastPrinted>
  <dcterms:created xsi:type="dcterms:W3CDTF">2019-09-08T06:45:06Z</dcterms:created>
  <dcterms:modified xsi:type="dcterms:W3CDTF">2022-09-05T11:57:41Z</dcterms:modified>
</cp:coreProperties>
</file>