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18"/>
  </p:notesMasterIdLst>
  <p:sldIdLst>
    <p:sldId id="256" r:id="rId3"/>
    <p:sldId id="257" r:id="rId4"/>
    <p:sldId id="258" r:id="rId5"/>
    <p:sldId id="261" r:id="rId6"/>
    <p:sldId id="266" r:id="rId7"/>
    <p:sldId id="267" r:id="rId8"/>
    <p:sldId id="268" r:id="rId9"/>
    <p:sldId id="269" r:id="rId10"/>
    <p:sldId id="270" r:id="rId11"/>
    <p:sldId id="271" r:id="rId12"/>
    <p:sldId id="259" r:id="rId13"/>
    <p:sldId id="260" r:id="rId14"/>
    <p:sldId id="263" r:id="rId15"/>
    <p:sldId id="264" r:id="rId16"/>
    <p:sldId id="265" r:id="rId1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46" autoAdjust="0"/>
  </p:normalViewPr>
  <p:slideViewPr>
    <p:cSldViewPr snapToGrid="0">
      <p:cViewPr varScale="1">
        <p:scale>
          <a:sx n="76" d="100"/>
          <a:sy n="76"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6A225-951C-4A67-B8DE-07A5FA8211D4}" type="datetimeFigureOut">
              <a:rPr lang="en-FI" smtClean="0"/>
              <a:t>06/10/2022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83814-8B55-47F7-B280-660B65D8E65D}" type="slidenum">
              <a:rPr lang="en-FI" smtClean="0"/>
              <a:t>‹#›</a:t>
            </a:fld>
            <a:endParaRPr lang="en-FI"/>
          </a:p>
        </p:txBody>
      </p:sp>
    </p:spTree>
    <p:extLst>
      <p:ext uri="{BB962C8B-B14F-4D97-AF65-F5344CB8AC3E}">
        <p14:creationId xmlns:p14="http://schemas.microsoft.com/office/powerpoint/2010/main" val="15653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I am Reino, and I develop professional speakers and subwoofers for music studios and commercial spaces.</a:t>
            </a:r>
            <a:br>
              <a:rPr lang="en-US" dirty="0"/>
            </a:br>
            <a:br>
              <a:rPr lang="en-US" dirty="0"/>
            </a:br>
            <a:r>
              <a:rPr lang="en-US" dirty="0"/>
              <a:t>I would like to share my experience working in research and development department as a mechanical engineer</a:t>
            </a:r>
            <a:r>
              <a:rPr lang="fi-FI" dirty="0"/>
              <a:t>, </a:t>
            </a:r>
            <a:br>
              <a:rPr lang="fi-FI" dirty="0"/>
            </a:br>
            <a:r>
              <a:rPr lang="fi-FI" dirty="0"/>
              <a:t>so that you can learn something about the challenges of the product development process for your future projects.</a:t>
            </a:r>
            <a:br>
              <a:rPr lang="fi-FI" dirty="0"/>
            </a:b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Let’s talk about the process of productizing.</a:t>
            </a:r>
          </a:p>
        </p:txBody>
      </p:sp>
      <p:sp>
        <p:nvSpPr>
          <p:cNvPr id="4" name="Slide Number Placeholder 3"/>
          <p:cNvSpPr>
            <a:spLocks noGrp="1"/>
          </p:cNvSpPr>
          <p:nvPr>
            <p:ph type="sldNum" sz="quarter" idx="5"/>
          </p:nvPr>
        </p:nvSpPr>
        <p:spPr/>
        <p:txBody>
          <a:bodyPr/>
          <a:lstStyle/>
          <a:p>
            <a:fld id="{99883814-8B55-47F7-B280-660B65D8E65D}" type="slidenum">
              <a:rPr lang="en-FI" smtClean="0"/>
              <a:t>1</a:t>
            </a:fld>
            <a:endParaRPr lang="en-FI"/>
          </a:p>
        </p:txBody>
      </p:sp>
    </p:spTree>
    <p:extLst>
      <p:ext uri="{BB962C8B-B14F-4D97-AF65-F5344CB8AC3E}">
        <p14:creationId xmlns:p14="http://schemas.microsoft.com/office/powerpoint/2010/main" val="179157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Finally, you have to buy packaging materials to secure safe delivery of your product to the customers. You might also design a print for the box. Packaging is a part of your product, so think from the customer perspective. It should be reliable, simple, probably good looking. There should be a user manual and some short instructions on the signle list of paper to explain how to use your product. Also unique packaging design can help your product to stand out.</a:t>
            </a:r>
            <a:br>
              <a:rPr lang="fi-FI" dirty="0"/>
            </a:br>
            <a:endParaRPr lang="fi-FI" dirty="0"/>
          </a:p>
          <a:p>
            <a:r>
              <a:rPr lang="fi-FI" dirty="0"/>
              <a:t>Overall, all of these elements are included in the production cost.</a:t>
            </a:r>
          </a:p>
          <a:p>
            <a:r>
              <a:rPr lang="fi-FI" dirty="0"/>
              <a:t>So the production cost combined with the required profit that company has to generate to pay salaries and grow as a business will define the market price of the product.</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10</a:t>
            </a:fld>
            <a:endParaRPr lang="en-FI"/>
          </a:p>
        </p:txBody>
      </p:sp>
    </p:spTree>
    <p:extLst>
      <p:ext uri="{BB962C8B-B14F-4D97-AF65-F5344CB8AC3E}">
        <p14:creationId xmlns:p14="http://schemas.microsoft.com/office/powerpoint/2010/main" val="376552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Let’s say now you considered all the elements that affect the production cost and you have designed product parts. </a:t>
            </a:r>
          </a:p>
          <a:p>
            <a:r>
              <a:rPr lang="fi-FI" dirty="0"/>
              <a:t>To get the cost of the product part from your supplier you will have to make a 3D model and convert it into the two dimensional drawing that has to include technical specifications.</a:t>
            </a:r>
          </a:p>
          <a:p>
            <a:r>
              <a:rPr lang="fi-FI" dirty="0"/>
              <a:t>Next, you will get the quotation, compare it to the quoatations from the other suppliers and choose the supplier with the most reasanoble price. </a:t>
            </a:r>
          </a:p>
          <a:p>
            <a:r>
              <a:rPr lang="fi-FI" dirty="0"/>
              <a:t>After that you will have to order the tooling and check the off-tooling samples if they can fit into your product assembly and if everything is done correctly according to what you requested from the supplier. </a:t>
            </a:r>
          </a:p>
          <a:p>
            <a:r>
              <a:rPr lang="fi-FI" dirty="0"/>
              <a:t>Usually you get the off-tooling sample, and you will have to modify some things. Therefore, you will have to update the revision of your technical drawing to make it clear for the supplier which changes were made and which document version is the correct one to secure that your product parts will be mass manufactured according to the specifications you need.</a:t>
            </a:r>
            <a:br>
              <a:rPr lang="fi-FI" dirty="0"/>
            </a:br>
            <a:r>
              <a:rPr lang="fi-FI" dirty="0"/>
              <a:t>That’s why technical documentation is really important for every part of your product.</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11</a:t>
            </a:fld>
            <a:endParaRPr lang="en-FI"/>
          </a:p>
        </p:txBody>
      </p:sp>
    </p:spTree>
    <p:extLst>
      <p:ext uri="{BB962C8B-B14F-4D97-AF65-F5344CB8AC3E}">
        <p14:creationId xmlns:p14="http://schemas.microsoft.com/office/powerpoint/2010/main" val="161214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your suppliers carefully. They should have sustainable manufacturing, appropriate working conditions and manufacturing quality that meets international standards.</a:t>
            </a:r>
            <a:br>
              <a:rPr lang="en-US" dirty="0"/>
            </a:br>
            <a:br>
              <a:rPr lang="en-US" dirty="0"/>
            </a:br>
            <a:r>
              <a:rPr lang="en-US" dirty="0"/>
              <a:t>Reputation of your suppliers will affect reputation of your company. How is it related to the economic success of your product</a:t>
            </a:r>
            <a:r>
              <a:rPr lang="fi-FI" dirty="0"/>
              <a:t>?</a:t>
            </a:r>
            <a:br>
              <a:rPr lang="fi-FI" dirty="0"/>
            </a:br>
            <a:br>
              <a:rPr lang="fi-FI" dirty="0"/>
            </a:br>
            <a:r>
              <a:rPr lang="en-GB" sz="1800" dirty="0">
                <a:effectLst/>
                <a:latin typeface="Calibri" panose="020F0502020204030204" pitchFamily="34" charset="0"/>
                <a:ea typeface="Calibri" panose="020F0502020204030204" pitchFamily="34" charset="0"/>
                <a:cs typeface="Arial" panose="020B0604020202020204" pitchFamily="34" charset="0"/>
              </a:rPr>
              <a:t>The amount of the product sales depends on the reputation of the company. If the reputation is ruined, if there are any violations such as using child labour or inappropriate working conditions or any hazardous manufacturing methods for the environment, then the economic consequences for your company and for your income are catastrophic. </a:t>
            </a:r>
            <a:br>
              <a:rPr lang="en-GB" sz="1800" dirty="0">
                <a:effectLst/>
                <a:latin typeface="Calibri" panose="020F0502020204030204" pitchFamily="34" charset="0"/>
                <a:ea typeface="Calibri" panose="020F0502020204030204" pitchFamily="34" charset="0"/>
                <a:cs typeface="Arial" panose="020B0604020202020204" pitchFamily="34" charset="0"/>
              </a:rPr>
            </a:br>
            <a:br>
              <a:rPr lang="en-GB" sz="1800" dirty="0">
                <a:effectLst/>
                <a:latin typeface="Calibri" panose="020F0502020204030204" pitchFamily="34" charset="0"/>
                <a:ea typeface="Calibri" panose="020F0502020204030204" pitchFamily="34" charset="0"/>
                <a:cs typeface="Arial" panose="020B0604020202020204" pitchFamily="34" charset="0"/>
              </a:rPr>
            </a:br>
            <a:r>
              <a:rPr lang="en-GB" sz="1800" dirty="0">
                <a:effectLst/>
                <a:latin typeface="Calibri" panose="020F0502020204030204" pitchFamily="34" charset="0"/>
                <a:ea typeface="Calibri" panose="020F0502020204030204" pitchFamily="34" charset="0"/>
                <a:cs typeface="Arial" panose="020B0604020202020204" pitchFamily="34" charset="0"/>
              </a:rPr>
              <a:t>Therefore, the selection of the suppliers is an essential aspect of the product development, because of the ethical and economic reasons. </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12</a:t>
            </a:fld>
            <a:endParaRPr lang="en-FI"/>
          </a:p>
        </p:txBody>
      </p:sp>
    </p:spTree>
    <p:extLst>
      <p:ext uri="{BB962C8B-B14F-4D97-AF65-F5344CB8AC3E}">
        <p14:creationId xmlns:p14="http://schemas.microsoft.com/office/powerpoint/2010/main" val="172795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launch will include marketing and sales materials such as: product photos, videos, final technical specifications, user manual and product cost.</a:t>
            </a:r>
          </a:p>
          <a:p>
            <a:r>
              <a:rPr lang="en-US" dirty="0"/>
              <a:t>You will have to set up the assembly line with all required equipment for workers and start the mass manufacturing.</a:t>
            </a:r>
            <a:br>
              <a:rPr lang="en-US" dirty="0"/>
            </a:br>
            <a:r>
              <a:rPr lang="en-US" dirty="0"/>
              <a:t>Also, you will have to think about logistics and contact distributors to be able to deliver the product to the end user.</a:t>
            </a:r>
          </a:p>
          <a:p>
            <a:r>
              <a:rPr lang="en-US" dirty="0"/>
              <a:t>In case of any possible issues the product service should be provided to the customers to repair the broken parts.</a:t>
            </a:r>
          </a:p>
          <a:p>
            <a:r>
              <a:rPr lang="en-US" dirty="0"/>
              <a:t>Customers should be able to reach your team and get the answers for any possible questions regarding the product installation, usage and any technical issues.</a:t>
            </a:r>
          </a:p>
          <a:p>
            <a:r>
              <a:rPr lang="en-US" dirty="0"/>
              <a:t>You should try to select product materials that can be recycled. </a:t>
            </a:r>
            <a:br>
              <a:rPr lang="en-US" dirty="0"/>
            </a:br>
            <a:r>
              <a:rPr lang="en-US" dirty="0"/>
              <a:t>The end of the product life cycle is quite important. </a:t>
            </a:r>
            <a:br>
              <a:rPr lang="en-US" dirty="0"/>
            </a:br>
            <a:r>
              <a:rPr lang="en-US" dirty="0"/>
              <a:t>If you manage to design sustainable product, then it will positively affect reputation of your company, increase the number of sales and you will also save our environment. </a:t>
            </a:r>
          </a:p>
        </p:txBody>
      </p:sp>
      <p:sp>
        <p:nvSpPr>
          <p:cNvPr id="4" name="Slide Number Placeholder 3"/>
          <p:cNvSpPr>
            <a:spLocks noGrp="1"/>
          </p:cNvSpPr>
          <p:nvPr>
            <p:ph type="sldNum" sz="quarter" idx="5"/>
          </p:nvPr>
        </p:nvSpPr>
        <p:spPr/>
        <p:txBody>
          <a:bodyPr/>
          <a:lstStyle/>
          <a:p>
            <a:fld id="{99883814-8B55-47F7-B280-660B65D8E65D}" type="slidenum">
              <a:rPr lang="en-FI" smtClean="0"/>
              <a:t>13</a:t>
            </a:fld>
            <a:endParaRPr lang="en-FI"/>
          </a:p>
        </p:txBody>
      </p:sp>
    </p:spTree>
    <p:extLst>
      <p:ext uri="{BB962C8B-B14F-4D97-AF65-F5344CB8AC3E}">
        <p14:creationId xmlns:p14="http://schemas.microsoft.com/office/powerpoint/2010/main" val="20701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elements of productizing process that we discussed today are very important for the product development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shared the knowledge about what I learned in R&amp;D work, and I hope you learned something today to succussed with your product development projects in future.</a:t>
            </a:r>
            <a:endParaRPr lang="en-FI" dirty="0"/>
          </a:p>
          <a:p>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14</a:t>
            </a:fld>
            <a:endParaRPr lang="en-FI"/>
          </a:p>
        </p:txBody>
      </p:sp>
    </p:spTree>
    <p:extLst>
      <p:ext uri="{BB962C8B-B14F-4D97-AF65-F5344CB8AC3E}">
        <p14:creationId xmlns:p14="http://schemas.microsoft.com/office/powerpoint/2010/main" val="34130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15</a:t>
            </a:fld>
            <a:endParaRPr lang="en-FI"/>
          </a:p>
        </p:txBody>
      </p:sp>
    </p:spTree>
    <p:extLst>
      <p:ext uri="{BB962C8B-B14F-4D97-AF65-F5344CB8AC3E}">
        <p14:creationId xmlns:p14="http://schemas.microsoft.com/office/powerpoint/2010/main" val="286930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In a real world, outside of university, if you have a product idea then you have to consider certain economic challenges to successfully turn your idea into a product that can survive in the competative market. In order to do that, the product has to satisfy cutomer needs and generate profit for you and your company.</a:t>
            </a:r>
            <a:br>
              <a:rPr lang="fi-FI" dirty="0"/>
            </a:b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So turning the idea into a real product that can be sold, is called productizing.</a:t>
            </a:r>
            <a:br>
              <a:rPr lang="fi-FI" dirty="0"/>
            </a:b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Let’s talk about the elements of the productizing process that you should consider as an engineer.</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2</a:t>
            </a:fld>
            <a:endParaRPr lang="en-FI"/>
          </a:p>
        </p:txBody>
      </p:sp>
    </p:spTree>
    <p:extLst>
      <p:ext uri="{BB962C8B-B14F-4D97-AF65-F5344CB8AC3E}">
        <p14:creationId xmlns:p14="http://schemas.microsoft.com/office/powerpoint/2010/main" val="29220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First of all, you should think about the begging of the product development process.</a:t>
            </a:r>
            <a:br>
              <a:rPr lang="fi-FI" dirty="0"/>
            </a:br>
            <a:r>
              <a:rPr lang="fi-FI" dirty="0"/>
              <a:t>You can come up with your own product idea and create a concept that would consist of some technical requirements and desired visual appearance.</a:t>
            </a:r>
            <a:br>
              <a:rPr lang="fi-FI" dirty="0"/>
            </a:br>
            <a:r>
              <a:rPr lang="fi-FI" dirty="0"/>
              <a:t>However, if you are working in a company, then most likely you will get the product concept already from the managament team.</a:t>
            </a:r>
          </a:p>
          <a:p>
            <a:r>
              <a:rPr lang="fi-FI" dirty="0"/>
              <a:t>The product concept is usually visualised by the industrial designer, then you will have to take the design and turn it into the product that can be manufactured.</a:t>
            </a:r>
            <a:br>
              <a:rPr lang="fi-FI" dirty="0"/>
            </a:br>
            <a:r>
              <a:rPr lang="fi-FI" dirty="0"/>
              <a:t>In order to achieve desired visual aesthetics, functionality and technical requirements, you should consider the cost of the product parts that you will have to design.</a:t>
            </a:r>
            <a:br>
              <a:rPr lang="fi-FI" dirty="0"/>
            </a:b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3</a:t>
            </a:fld>
            <a:endParaRPr lang="en-FI"/>
          </a:p>
        </p:txBody>
      </p:sp>
    </p:spTree>
    <p:extLst>
      <p:ext uri="{BB962C8B-B14F-4D97-AF65-F5344CB8AC3E}">
        <p14:creationId xmlns:p14="http://schemas.microsoft.com/office/powerpoint/2010/main" val="72610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When you design a product you should think about production cost which depends on the following elements, and there are many trade-offs that you will have to consider.</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4</a:t>
            </a:fld>
            <a:endParaRPr lang="en-FI"/>
          </a:p>
        </p:txBody>
      </p:sp>
    </p:spTree>
    <p:extLst>
      <p:ext uri="{BB962C8B-B14F-4D97-AF65-F5344CB8AC3E}">
        <p14:creationId xmlns:p14="http://schemas.microsoft.com/office/powerpoint/2010/main" val="334821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First, you have to evaluate the cost of material. For example, if you design a metal enclosure then you could use steel or aluminum. </a:t>
            </a:r>
            <a:br>
              <a:rPr lang="fi-FI" dirty="0"/>
            </a:br>
            <a:br>
              <a:rPr lang="fi-FI" dirty="0"/>
            </a:br>
            <a:r>
              <a:rPr lang="fi-FI" dirty="0"/>
              <a:t>Steel is usually cheaper than aluminum, steel weights more and it is more durable. However aluminum can be more suitable because of the light weight and the lower cost. </a:t>
            </a:r>
            <a:br>
              <a:rPr lang="fi-FI" dirty="0"/>
            </a:br>
            <a:br>
              <a:rPr lang="fi-FI" dirty="0"/>
            </a:br>
            <a:r>
              <a:rPr lang="fi-FI" dirty="0"/>
              <a:t>So you have to think about the material application and the cost to decide what is more suitable for your product. </a:t>
            </a:r>
            <a:br>
              <a:rPr lang="fi-FI" dirty="0"/>
            </a:br>
            <a:endParaRPr lang="fi-FI" dirty="0"/>
          </a:p>
        </p:txBody>
      </p:sp>
      <p:sp>
        <p:nvSpPr>
          <p:cNvPr id="4" name="Slide Number Placeholder 3"/>
          <p:cNvSpPr>
            <a:spLocks noGrp="1"/>
          </p:cNvSpPr>
          <p:nvPr>
            <p:ph type="sldNum" sz="quarter" idx="5"/>
          </p:nvPr>
        </p:nvSpPr>
        <p:spPr/>
        <p:txBody>
          <a:bodyPr/>
          <a:lstStyle/>
          <a:p>
            <a:fld id="{99883814-8B55-47F7-B280-660B65D8E65D}" type="slidenum">
              <a:rPr lang="en-FI" smtClean="0"/>
              <a:t>5</a:t>
            </a:fld>
            <a:endParaRPr lang="en-FI"/>
          </a:p>
        </p:txBody>
      </p:sp>
    </p:spTree>
    <p:extLst>
      <p:ext uri="{BB962C8B-B14F-4D97-AF65-F5344CB8AC3E}">
        <p14:creationId xmlns:p14="http://schemas.microsoft.com/office/powerpoint/2010/main" val="8116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Next, think about the machine tooling. Let’s say you need to design a plastic part. The cost of the mould for injection moulding can be really expensive, more than 20000 euros for large size plastic part, so the annual need for your product must be more than few thousand pieces. However, you will get quite cheap manufacturing cost per one unit.</a:t>
            </a:r>
            <a:br>
              <a:rPr lang="fi-FI" dirty="0"/>
            </a:br>
            <a:r>
              <a:rPr lang="fi-FI" dirty="0"/>
              <a:t>You can also use Reaction Injection Moulding (RIM) if you need to decrease the cost of the tooling, but it will increase the manufucturing cost of the plastic part. It is more suitable for products with annual need from 1 to few thousand pieces.</a:t>
            </a:r>
            <a:br>
              <a:rPr lang="fi-FI" dirty="0"/>
            </a:br>
            <a:r>
              <a:rPr lang="fi-FI" dirty="0"/>
              <a:t>If you have a really small batch, then 3D printing can be an option. The cost per part is expensive, but from the other hand you don’t have to invest in tooling, because the manufacturer already has the 3D printer.</a:t>
            </a:r>
            <a:br>
              <a:rPr lang="fi-FI" dirty="0"/>
            </a:br>
            <a:r>
              <a:rPr lang="fi-FI" dirty="0"/>
              <a:t>So always think about the investment into the manufacturing tooling and your annual need before you design any part. Otherwise you can end up with the high price for your product and your business team will not be able to sell it or you will have to sell it so cheap that you will barely make any profit.</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6</a:t>
            </a:fld>
            <a:endParaRPr lang="en-FI"/>
          </a:p>
        </p:txBody>
      </p:sp>
    </p:spTree>
    <p:extLst>
      <p:ext uri="{BB962C8B-B14F-4D97-AF65-F5344CB8AC3E}">
        <p14:creationId xmlns:p14="http://schemas.microsoft.com/office/powerpoint/2010/main" val="306690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The batch size is quite important. If you buy more parts then you get less price per unit, if you buy less then price is higher for each part. </a:t>
            </a:r>
            <a:br>
              <a:rPr lang="fi-FI" dirty="0"/>
            </a:br>
            <a:br>
              <a:rPr lang="fi-FI" dirty="0"/>
            </a:br>
            <a:r>
              <a:rPr lang="fi-FI" dirty="0"/>
              <a:t>You should purchase according to your annual need. Various batch sizes should be considered as well to add flexibility for purchasing based on the changing demand. </a:t>
            </a:r>
            <a:br>
              <a:rPr lang="fi-FI" dirty="0"/>
            </a:br>
            <a:br>
              <a:rPr lang="fi-FI" dirty="0"/>
            </a:br>
            <a:r>
              <a:rPr lang="fi-FI" dirty="0"/>
              <a:t>Expected annual need can change and you will need to adjust purchasing of parts. Usually, nobody buys the whole amount of the annual need for the production. </a:t>
            </a:r>
            <a:br>
              <a:rPr lang="fi-FI" dirty="0"/>
            </a:br>
            <a:br>
              <a:rPr lang="fi-FI" dirty="0"/>
            </a:br>
            <a:r>
              <a:rPr lang="fi-FI" dirty="0"/>
              <a:t>It’s done in different parts with smaller batch sizes to reduce the risks related to the changing product demand.</a:t>
            </a:r>
          </a:p>
        </p:txBody>
      </p:sp>
      <p:sp>
        <p:nvSpPr>
          <p:cNvPr id="4" name="Slide Number Placeholder 3"/>
          <p:cNvSpPr>
            <a:spLocks noGrp="1"/>
          </p:cNvSpPr>
          <p:nvPr>
            <p:ph type="sldNum" sz="quarter" idx="5"/>
          </p:nvPr>
        </p:nvSpPr>
        <p:spPr/>
        <p:txBody>
          <a:bodyPr/>
          <a:lstStyle/>
          <a:p>
            <a:fld id="{99883814-8B55-47F7-B280-660B65D8E65D}" type="slidenum">
              <a:rPr lang="en-FI" smtClean="0"/>
              <a:t>7</a:t>
            </a:fld>
            <a:endParaRPr lang="en-FI"/>
          </a:p>
        </p:txBody>
      </p:sp>
    </p:spTree>
    <p:extLst>
      <p:ext uri="{BB962C8B-B14F-4D97-AF65-F5344CB8AC3E}">
        <p14:creationId xmlns:p14="http://schemas.microsoft.com/office/powerpoint/2010/main" val="387097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Warehousing. You have to store the parts before you use them in the product assembly. </a:t>
            </a:r>
            <a:br>
              <a:rPr lang="fi-FI" dirty="0"/>
            </a:br>
            <a:br>
              <a:rPr lang="fi-FI" dirty="0"/>
            </a:br>
            <a:r>
              <a:rPr lang="fi-FI" dirty="0"/>
              <a:t>Keep in mind that you should always have some parts in stock if something goes wrong at the assembly line or if the product needs some service work in future. </a:t>
            </a:r>
            <a:br>
              <a:rPr lang="fi-FI" dirty="0"/>
            </a:br>
            <a:br>
              <a:rPr lang="fi-FI" dirty="0"/>
            </a:br>
            <a:r>
              <a:rPr lang="fi-FI" dirty="0"/>
              <a:t>For example, the customer can have possible issues and then she or he will send you the product that you will have to repair. </a:t>
            </a:r>
            <a:br>
              <a:rPr lang="fi-FI" dirty="0"/>
            </a:br>
            <a:br>
              <a:rPr lang="fi-FI" dirty="0"/>
            </a:br>
            <a:r>
              <a:rPr lang="fi-FI" dirty="0"/>
              <a:t>Without spare parts you will not be able to fix the broken product and that will affect the trust of your customers into your company, then the company can loose the reputation which will affect the amount of sales and your personal income. </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8</a:t>
            </a:fld>
            <a:endParaRPr lang="en-FI"/>
          </a:p>
        </p:txBody>
      </p:sp>
    </p:spTree>
    <p:extLst>
      <p:ext uri="{BB962C8B-B14F-4D97-AF65-F5344CB8AC3E}">
        <p14:creationId xmlns:p14="http://schemas.microsoft.com/office/powerpoint/2010/main" val="356463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Assembly work should be also taken into consideration. Think about how hard it is to assemble and disassemble your product.</a:t>
            </a:r>
            <a:br>
              <a:rPr lang="fi-FI" dirty="0"/>
            </a:br>
            <a:endParaRPr lang="fi-FI" dirty="0"/>
          </a:p>
          <a:p>
            <a:r>
              <a:rPr lang="fi-FI" dirty="0"/>
              <a:t>Don’t design too complicated parts, otherwise it will take a lot of time for assembly, and you will have to pay quite a lot to your workers. </a:t>
            </a:r>
            <a:br>
              <a:rPr lang="fi-FI" dirty="0"/>
            </a:br>
            <a:br>
              <a:rPr lang="fi-FI" dirty="0"/>
            </a:br>
            <a:r>
              <a:rPr lang="fi-FI" dirty="0"/>
              <a:t>Also, product parts that have simple design are more suitable for automated assembly line.</a:t>
            </a:r>
            <a:endParaRPr lang="en-FI" dirty="0"/>
          </a:p>
        </p:txBody>
      </p:sp>
      <p:sp>
        <p:nvSpPr>
          <p:cNvPr id="4" name="Slide Number Placeholder 3"/>
          <p:cNvSpPr>
            <a:spLocks noGrp="1"/>
          </p:cNvSpPr>
          <p:nvPr>
            <p:ph type="sldNum" sz="quarter" idx="5"/>
          </p:nvPr>
        </p:nvSpPr>
        <p:spPr/>
        <p:txBody>
          <a:bodyPr/>
          <a:lstStyle/>
          <a:p>
            <a:fld id="{99883814-8B55-47F7-B280-660B65D8E65D}" type="slidenum">
              <a:rPr lang="en-FI" smtClean="0"/>
              <a:t>9</a:t>
            </a:fld>
            <a:endParaRPr lang="en-FI"/>
          </a:p>
        </p:txBody>
      </p:sp>
    </p:spTree>
    <p:extLst>
      <p:ext uri="{BB962C8B-B14F-4D97-AF65-F5344CB8AC3E}">
        <p14:creationId xmlns:p14="http://schemas.microsoft.com/office/powerpoint/2010/main" val="361276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E161-D30C-61E3-FC67-06C7DB4075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I"/>
          </a:p>
        </p:txBody>
      </p:sp>
      <p:sp>
        <p:nvSpPr>
          <p:cNvPr id="3" name="Subtitle 2">
            <a:extLst>
              <a:ext uri="{FF2B5EF4-FFF2-40B4-BE49-F238E27FC236}">
                <a16:creationId xmlns:a16="http://schemas.microsoft.com/office/drawing/2014/main" id="{EAF2D590-FD48-43A1-AFEA-803E617E6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23528623-4B23-AF74-0135-502451654C06}"/>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a:extLst>
              <a:ext uri="{FF2B5EF4-FFF2-40B4-BE49-F238E27FC236}">
                <a16:creationId xmlns:a16="http://schemas.microsoft.com/office/drawing/2014/main" id="{7F3C2C6D-7A2E-7E43-64A2-21BC038BB58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A331285E-EAA1-CCF7-8BFD-C70061333181}"/>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78227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2ABB-581C-A972-B8C5-3B03163F5C0B}"/>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083C78E4-34DE-3DDF-F476-F17BCF4F0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9EE2D986-4797-B854-CBC0-185680497154}"/>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a:extLst>
              <a:ext uri="{FF2B5EF4-FFF2-40B4-BE49-F238E27FC236}">
                <a16:creationId xmlns:a16="http://schemas.microsoft.com/office/drawing/2014/main" id="{5D5C00B1-CEE9-4D84-B6AD-2C026A34B98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A4909FC-0C31-267B-D8E8-A4932F761D7F}"/>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15176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A0BBE-B30E-70A7-CE8C-4650D25C98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DF7DD6F2-DDBF-6257-1FCE-E26C672402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71FEB5E6-CF89-80DD-3199-D5DB90162428}"/>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a:extLst>
              <a:ext uri="{FF2B5EF4-FFF2-40B4-BE49-F238E27FC236}">
                <a16:creationId xmlns:a16="http://schemas.microsoft.com/office/drawing/2014/main" id="{C6F9AE7F-6F43-9CF0-81E0-EC856CF50C90}"/>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8C3AD7F-8F61-21C6-1732-68F526EBF5A6}"/>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70022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807E004-8D1F-4065-8B53-D700E6EF37CF}" type="datetimeFigureOut">
              <a:rPr lang="en-FI" smtClean="0"/>
              <a:t>06/10/2022</a:t>
            </a:fld>
            <a:endParaRPr lang="en-FI"/>
          </a:p>
        </p:txBody>
      </p:sp>
      <p:sp>
        <p:nvSpPr>
          <p:cNvPr id="5" name="Footer Placeholder 4"/>
          <p:cNvSpPr>
            <a:spLocks noGrp="1"/>
          </p:cNvSpPr>
          <p:nvPr>
            <p:ph type="ftr" sz="quarter" idx="11"/>
          </p:nvPr>
        </p:nvSpPr>
        <p:spPr>
          <a:xfrm>
            <a:off x="1876424" y="5410201"/>
            <a:ext cx="5124886" cy="365125"/>
          </a:xfrm>
        </p:spPr>
        <p:txBody>
          <a:bodyPr/>
          <a:lstStyle/>
          <a:p>
            <a:endParaRPr lang="en-FI"/>
          </a:p>
        </p:txBody>
      </p:sp>
      <p:sp>
        <p:nvSpPr>
          <p:cNvPr id="6" name="Slide Number Placeholder 5"/>
          <p:cNvSpPr>
            <a:spLocks noGrp="1"/>
          </p:cNvSpPr>
          <p:nvPr>
            <p:ph type="sldNum" sz="quarter" idx="12"/>
          </p:nvPr>
        </p:nvSpPr>
        <p:spPr>
          <a:xfrm>
            <a:off x="9896911" y="5410199"/>
            <a:ext cx="771089" cy="365125"/>
          </a:xfrm>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7614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90136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84487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358233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07E004-8D1F-4065-8B53-D700E6EF37CF}" type="datetimeFigureOut">
              <a:rPr lang="en-FI" smtClean="0"/>
              <a:t>06/10/2022</a:t>
            </a:fld>
            <a:endParaRPr lang="en-FI"/>
          </a:p>
        </p:txBody>
      </p:sp>
      <p:sp>
        <p:nvSpPr>
          <p:cNvPr id="8" name="Footer Placeholder 7"/>
          <p:cNvSpPr>
            <a:spLocks noGrp="1"/>
          </p:cNvSpPr>
          <p:nvPr>
            <p:ph type="ftr" sz="quarter" idx="11"/>
          </p:nvPr>
        </p:nvSpPr>
        <p:spPr/>
        <p:txBody>
          <a:bodyPr/>
          <a:lstStyle/>
          <a:p>
            <a:endParaRPr lang="en-FI"/>
          </a:p>
        </p:txBody>
      </p:sp>
      <p:sp>
        <p:nvSpPr>
          <p:cNvPr id="9" name="Slide Number Placeholder 8"/>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55587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07E004-8D1F-4065-8B53-D700E6EF37CF}" type="datetimeFigureOut">
              <a:rPr lang="en-FI" smtClean="0"/>
              <a:t>06/10/2022</a:t>
            </a:fld>
            <a:endParaRPr lang="en-FI"/>
          </a:p>
        </p:txBody>
      </p:sp>
      <p:sp>
        <p:nvSpPr>
          <p:cNvPr id="4" name="Footer Placeholder 3"/>
          <p:cNvSpPr>
            <a:spLocks noGrp="1"/>
          </p:cNvSpPr>
          <p:nvPr>
            <p:ph type="ftr" sz="quarter" idx="11"/>
          </p:nvPr>
        </p:nvSpPr>
        <p:spPr/>
        <p:txBody>
          <a:bodyPr/>
          <a:lstStyle/>
          <a:p>
            <a:endParaRPr lang="en-FI"/>
          </a:p>
        </p:txBody>
      </p:sp>
      <p:sp>
        <p:nvSpPr>
          <p:cNvPr id="5" name="Slide Number Placeholder 4"/>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51579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7E004-8D1F-4065-8B53-D700E6EF37CF}" type="datetimeFigureOut">
              <a:rPr lang="en-FI" smtClean="0"/>
              <a:t>06/10/2022</a:t>
            </a:fld>
            <a:endParaRPr lang="en-FI"/>
          </a:p>
        </p:txBody>
      </p:sp>
      <p:sp>
        <p:nvSpPr>
          <p:cNvPr id="3" name="Footer Placeholder 2"/>
          <p:cNvSpPr>
            <a:spLocks noGrp="1"/>
          </p:cNvSpPr>
          <p:nvPr>
            <p:ph type="ftr" sz="quarter" idx="11"/>
          </p:nvPr>
        </p:nvSpPr>
        <p:spPr/>
        <p:txBody>
          <a:bodyPr/>
          <a:lstStyle/>
          <a:p>
            <a:endParaRPr lang="en-FI"/>
          </a:p>
        </p:txBody>
      </p:sp>
      <p:sp>
        <p:nvSpPr>
          <p:cNvPr id="4" name="Slide Number Placeholder 3"/>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82929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5120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DAC7-5109-FAA6-F744-B2BC91B8F86B}"/>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526FDBEC-1BCE-E75D-098B-FF89E4B662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EE04BFE0-09E0-6795-52A4-EC3F8DD15676}"/>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a:extLst>
              <a:ext uri="{FF2B5EF4-FFF2-40B4-BE49-F238E27FC236}">
                <a16:creationId xmlns:a16="http://schemas.microsoft.com/office/drawing/2014/main" id="{E1C6BF98-16CC-A820-7F28-D0867DB0856B}"/>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4DADEA53-CF6F-12FB-2738-6037525CD8CB}"/>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3390701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696124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416514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232024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4321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p:cNvSpPr>
            <a:spLocks noGrp="1"/>
          </p:cNvSpPr>
          <p:nvPr>
            <p:ph type="ftr" sz="quarter" idx="11"/>
          </p:nvPr>
        </p:nvSpPr>
        <p:spPr/>
        <p:txBody>
          <a:bodyPr/>
          <a:lstStyle/>
          <a:p>
            <a:endParaRPr lang="en-FI"/>
          </a:p>
        </p:txBody>
      </p:sp>
      <p:sp>
        <p:nvSpPr>
          <p:cNvPr id="7" name="Slide Number Placeholder 6"/>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3365696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07E004-8D1F-4065-8B53-D700E6EF37CF}" type="datetimeFigureOut">
              <a:rPr lang="en-FI" smtClean="0"/>
              <a:t>06/10/2022</a:t>
            </a:fld>
            <a:endParaRPr lang="en-FI"/>
          </a:p>
        </p:txBody>
      </p:sp>
      <p:sp>
        <p:nvSpPr>
          <p:cNvPr id="4" name="Footer Placeholder 3"/>
          <p:cNvSpPr>
            <a:spLocks noGrp="1"/>
          </p:cNvSpPr>
          <p:nvPr>
            <p:ph type="ftr" sz="quarter" idx="11"/>
          </p:nvPr>
        </p:nvSpPr>
        <p:spPr/>
        <p:txBody>
          <a:bodyPr/>
          <a:lstStyle/>
          <a:p>
            <a:endParaRPr lang="en-FI"/>
          </a:p>
        </p:txBody>
      </p:sp>
      <p:sp>
        <p:nvSpPr>
          <p:cNvPr id="5" name="Slide Number Placeholder 4"/>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329737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807E004-8D1F-4065-8B53-D700E6EF37CF}" type="datetimeFigureOut">
              <a:rPr lang="en-FI" smtClean="0"/>
              <a:t>06/10/2022</a:t>
            </a:fld>
            <a:endParaRPr lang="en-FI"/>
          </a:p>
        </p:txBody>
      </p:sp>
      <p:sp>
        <p:nvSpPr>
          <p:cNvPr id="4" name="Footer Placeholder 3"/>
          <p:cNvSpPr>
            <a:spLocks noGrp="1"/>
          </p:cNvSpPr>
          <p:nvPr>
            <p:ph type="ftr" sz="quarter" idx="11"/>
          </p:nvPr>
        </p:nvSpPr>
        <p:spPr/>
        <p:txBody>
          <a:bodyPr/>
          <a:lstStyle/>
          <a:p>
            <a:endParaRPr lang="en-FI"/>
          </a:p>
        </p:txBody>
      </p:sp>
      <p:sp>
        <p:nvSpPr>
          <p:cNvPr id="5" name="Slide Number Placeholder 4"/>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1533067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1323684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p:cNvSpPr>
            <a:spLocks noGrp="1"/>
          </p:cNvSpPr>
          <p:nvPr>
            <p:ph type="ftr" sz="quarter" idx="11"/>
          </p:nvPr>
        </p:nvSpPr>
        <p:spPr/>
        <p:txBody>
          <a:bodyPr/>
          <a:lstStyle/>
          <a:p>
            <a:endParaRPr lang="en-FI"/>
          </a:p>
        </p:txBody>
      </p:sp>
      <p:sp>
        <p:nvSpPr>
          <p:cNvPr id="6" name="Slide Number Placeholder 5"/>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407766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C68C-3F38-1A7A-2F87-B90DBC7D88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33DF02EA-6B15-0BE6-6718-B7197C081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BB886-4037-C700-3635-FAEB1F55AD2F}"/>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5" name="Footer Placeholder 4">
            <a:extLst>
              <a:ext uri="{FF2B5EF4-FFF2-40B4-BE49-F238E27FC236}">
                <a16:creationId xmlns:a16="http://schemas.microsoft.com/office/drawing/2014/main" id="{E57814BC-8AE0-86DA-DB1A-C4CC7489905B}"/>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11686A8-2779-9858-5597-CF579B530132}"/>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163761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00CA-9B14-30AA-4BFE-2233D6B7B7BB}"/>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ACCB5834-7B9E-0A62-9E79-05A530ECF9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9E58A50C-1E8C-66CF-A265-DCD27A9DB1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Date Placeholder 4">
            <a:extLst>
              <a:ext uri="{FF2B5EF4-FFF2-40B4-BE49-F238E27FC236}">
                <a16:creationId xmlns:a16="http://schemas.microsoft.com/office/drawing/2014/main" id="{77E7C459-9986-CEB7-DB53-EBDCD5BAA02E}"/>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a:extLst>
              <a:ext uri="{FF2B5EF4-FFF2-40B4-BE49-F238E27FC236}">
                <a16:creationId xmlns:a16="http://schemas.microsoft.com/office/drawing/2014/main" id="{A358B97C-64A1-22D6-4D46-53B53FF7EE4B}"/>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22B05374-011B-7E58-3D4F-277F42871F10}"/>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19643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0066-BBE9-CFBF-1630-8885F7709295}"/>
              </a:ext>
            </a:extLst>
          </p:cNvPr>
          <p:cNvSpPr>
            <a:spLocks noGrp="1"/>
          </p:cNvSpPr>
          <p:nvPr>
            <p:ph type="title"/>
          </p:nvPr>
        </p:nvSpPr>
        <p:spPr>
          <a:xfrm>
            <a:off x="839788" y="365125"/>
            <a:ext cx="10515600" cy="1325563"/>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5F587ADA-4426-9542-8C6D-30679AE93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9CC8F-AF40-AA77-648B-BE9D5A63E5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D46B2BFF-5CAC-7500-B46B-49BB385BB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EA49DD-863B-8F35-F402-8EC2B0152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Date Placeholder 6">
            <a:extLst>
              <a:ext uri="{FF2B5EF4-FFF2-40B4-BE49-F238E27FC236}">
                <a16:creationId xmlns:a16="http://schemas.microsoft.com/office/drawing/2014/main" id="{9E07124F-6DC9-8C7D-B843-ED1BF1015FE0}"/>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8" name="Footer Placeholder 7">
            <a:extLst>
              <a:ext uri="{FF2B5EF4-FFF2-40B4-BE49-F238E27FC236}">
                <a16:creationId xmlns:a16="http://schemas.microsoft.com/office/drawing/2014/main" id="{CD4CA749-1EFE-6295-302A-F9FC7D6B0F75}"/>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6C8B32EE-00D3-5F50-B385-EC1D67B02768}"/>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182581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8102-90FE-6FC3-9695-862CAF194BDD}"/>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652153DE-01A2-869F-0CE9-7F5D5C5F9FCD}"/>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4" name="Footer Placeholder 3">
            <a:extLst>
              <a:ext uri="{FF2B5EF4-FFF2-40B4-BE49-F238E27FC236}">
                <a16:creationId xmlns:a16="http://schemas.microsoft.com/office/drawing/2014/main" id="{94BD9A2E-E9B8-AC78-889C-0D67FCDDAD3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271563E6-9223-9A89-5362-D3B9ED88E243}"/>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165999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3570C-B117-FEAD-AA85-4D1DD44C4A52}"/>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3" name="Footer Placeholder 2">
            <a:extLst>
              <a:ext uri="{FF2B5EF4-FFF2-40B4-BE49-F238E27FC236}">
                <a16:creationId xmlns:a16="http://schemas.microsoft.com/office/drawing/2014/main" id="{21817F21-F7C7-C5EB-C4B9-57A175D9D580}"/>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82E93D17-3336-42CD-0364-9974F1088416}"/>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04006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5038-44F9-7E4E-01EF-E949ED33B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5701D896-C753-6783-C204-6089DC3E5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8A89EAB1-AFEC-6545-CC02-789C0C0BA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CA869-FCB6-E53A-FCB8-20151EE4D3E6}"/>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a:extLst>
              <a:ext uri="{FF2B5EF4-FFF2-40B4-BE49-F238E27FC236}">
                <a16:creationId xmlns:a16="http://schemas.microsoft.com/office/drawing/2014/main" id="{EF2F3DF9-8A75-74B4-17F9-8907F4B0F2BE}"/>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04AE4D3E-E707-3E90-6E83-8F0A6D8A2BB0}"/>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317068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37A5-32D0-C068-F6B5-A803D6B61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DA710D1B-1084-1267-2A2B-7FE097602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C0E1B869-AC96-646C-E1A2-6D0060895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348D0-E52D-935F-54E3-2A4B25A11327}"/>
              </a:ext>
            </a:extLst>
          </p:cNvPr>
          <p:cNvSpPr>
            <a:spLocks noGrp="1"/>
          </p:cNvSpPr>
          <p:nvPr>
            <p:ph type="dt" sz="half" idx="10"/>
          </p:nvPr>
        </p:nvSpPr>
        <p:spPr/>
        <p:txBody>
          <a:bodyPr/>
          <a:lstStyle/>
          <a:p>
            <a:fld id="{9807E004-8D1F-4065-8B53-D700E6EF37CF}" type="datetimeFigureOut">
              <a:rPr lang="en-FI" smtClean="0"/>
              <a:t>06/10/2022</a:t>
            </a:fld>
            <a:endParaRPr lang="en-FI"/>
          </a:p>
        </p:txBody>
      </p:sp>
      <p:sp>
        <p:nvSpPr>
          <p:cNvPr id="6" name="Footer Placeholder 5">
            <a:extLst>
              <a:ext uri="{FF2B5EF4-FFF2-40B4-BE49-F238E27FC236}">
                <a16:creationId xmlns:a16="http://schemas.microsoft.com/office/drawing/2014/main" id="{4CCB029A-5804-08F7-D4FC-48A956E186CC}"/>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2FCCA4F1-FF1E-B14F-A2A9-F53967ED6C7F}"/>
              </a:ext>
            </a:extLst>
          </p:cNvPr>
          <p:cNvSpPr>
            <a:spLocks noGrp="1"/>
          </p:cNvSpPr>
          <p:nvPr>
            <p:ph type="sldNum" sz="quarter" idx="12"/>
          </p:nvPr>
        </p:nvSpPr>
        <p:spPr/>
        <p:txBody>
          <a:bodyPr/>
          <a:lstStyle/>
          <a:p>
            <a:fld id="{BA0B6358-58AA-48BE-8F1E-B020C2870BE0}" type="slidenum">
              <a:rPr lang="en-FI" smtClean="0"/>
              <a:t>‹#›</a:t>
            </a:fld>
            <a:endParaRPr lang="en-FI"/>
          </a:p>
        </p:txBody>
      </p:sp>
    </p:spTree>
    <p:extLst>
      <p:ext uri="{BB962C8B-B14F-4D97-AF65-F5344CB8AC3E}">
        <p14:creationId xmlns:p14="http://schemas.microsoft.com/office/powerpoint/2010/main" val="23363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0090B-636E-1D0E-769F-2B6C210968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650A69FF-BB59-5841-028E-DD22FB08E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1B04588A-8910-1DA6-AED6-115A13450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7E004-8D1F-4065-8B53-D700E6EF37CF}" type="datetimeFigureOut">
              <a:rPr lang="en-FI" smtClean="0"/>
              <a:t>06/10/2022</a:t>
            </a:fld>
            <a:endParaRPr lang="en-FI"/>
          </a:p>
        </p:txBody>
      </p:sp>
      <p:sp>
        <p:nvSpPr>
          <p:cNvPr id="5" name="Footer Placeholder 4">
            <a:extLst>
              <a:ext uri="{FF2B5EF4-FFF2-40B4-BE49-F238E27FC236}">
                <a16:creationId xmlns:a16="http://schemas.microsoft.com/office/drawing/2014/main" id="{E12BCFC6-4B07-EF03-D09B-4C7C5FC1E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0683AE49-E642-2B2B-D473-47DFEC412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B6358-58AA-48BE-8F1E-B020C2870BE0}" type="slidenum">
              <a:rPr lang="en-FI" smtClean="0"/>
              <a:t>‹#›</a:t>
            </a:fld>
            <a:endParaRPr lang="en-FI"/>
          </a:p>
        </p:txBody>
      </p:sp>
    </p:spTree>
    <p:extLst>
      <p:ext uri="{BB962C8B-B14F-4D97-AF65-F5344CB8AC3E}">
        <p14:creationId xmlns:p14="http://schemas.microsoft.com/office/powerpoint/2010/main" val="283314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07E004-8D1F-4065-8B53-D700E6EF37CF}" type="datetimeFigureOut">
              <a:rPr lang="en-FI" smtClean="0"/>
              <a:t>06/10/2022</a:t>
            </a:fld>
            <a:endParaRPr lang="en-FI"/>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FI"/>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0B6358-58AA-48BE-8F1E-B020C2870BE0}" type="slidenum">
              <a:rPr lang="en-FI" smtClean="0"/>
              <a:t>‹#›</a:t>
            </a:fld>
            <a:endParaRPr lang="en-FI"/>
          </a:p>
        </p:txBody>
      </p:sp>
    </p:spTree>
    <p:extLst>
      <p:ext uri="{BB962C8B-B14F-4D97-AF65-F5344CB8AC3E}">
        <p14:creationId xmlns:p14="http://schemas.microsoft.com/office/powerpoint/2010/main" val="217314938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blog.thomasnet.com/how-top-injection-molding-companies-drive-more-opportunity-with-digital-marketing" TargetMode="External"/><Relationship Id="rId13" Type="http://schemas.openxmlformats.org/officeDocument/2006/relationships/hyperlink" Target="https://www.jamestowncontainer.com/wp-content/uploads/2020/06/what-are-corrugated-boxes.jpg" TargetMode="External"/><Relationship Id="rId3" Type="http://schemas.openxmlformats.org/officeDocument/2006/relationships/hyperlink" Target="https://dictionary.cambridge.org/dictionary/english/productize" TargetMode="External"/><Relationship Id="rId7" Type="http://schemas.openxmlformats.org/officeDocument/2006/relationships/hyperlink" Target="https://eagle-aluminum.com/wp-content/uploads/2021/02/Aluminum-vs-Aluminium-Eagle-Mouldings.jpg" TargetMode="External"/><Relationship Id="rId12" Type="http://schemas.openxmlformats.org/officeDocument/2006/relationships/hyperlink" Target="https://themanufacturer-cdn-1.s3.eu-west-2.amazonaws.com/wp-content/uploads/2022/04/22155513/Automotive-automation-3-2.jpg" TargetMode="External"/><Relationship Id="rId17" Type="http://schemas.openxmlformats.org/officeDocument/2006/relationships/hyperlink" Target="https://www.elegantthemes.com/blog/marketing/product-name-generators" TargetMode="External"/><Relationship Id="rId2" Type="http://schemas.openxmlformats.org/officeDocument/2006/relationships/notesSlide" Target="../notesSlides/notesSlide15.xml"/><Relationship Id="rId16" Type="http://schemas.openxmlformats.org/officeDocument/2006/relationships/hyperlink" Target="https://www.ecoenclose.com/blog/packaging-life-cycle-analysis-what-it-tells-us-what-it-doesnt-/" TargetMode="External"/><Relationship Id="rId1" Type="http://schemas.openxmlformats.org/officeDocument/2006/relationships/slideLayout" Target="../slideLayouts/slideLayout2.xml"/><Relationship Id="rId6" Type="http://schemas.openxmlformats.org/officeDocument/2006/relationships/hyperlink" Target="https://mybillbook.in/blog/wp-content/uploads/2021/04/manufacturing-business-accounting-1024x576.png" TargetMode="External"/><Relationship Id="rId11" Type="http://schemas.openxmlformats.org/officeDocument/2006/relationships/hyperlink" Target="https://www.18wheelslogistics.com/uploads/blog_post/large/ModernWarehouseTrendsin2021.jpg" TargetMode="External"/><Relationship Id="rId5" Type="http://schemas.openxmlformats.org/officeDocument/2006/relationships/hyperlink" Target="https://www.totaljobs.com/advice/wp-content/uploads/computer-aided-design-cad-technician-job-description.jpg" TargetMode="External"/><Relationship Id="rId15" Type="http://schemas.openxmlformats.org/officeDocument/2006/relationships/hyperlink" Target="https://www.paint.org/coatingstech-magazine/articles/sustainable-manufacturing/" TargetMode="External"/><Relationship Id="rId10" Type="http://schemas.openxmlformats.org/officeDocument/2006/relationships/hyperlink" Target="https://goldratt.co.uk/wp-content/uploads/2022/01/Small-Batch-Beverage-Manufacturing-v2-1.jpg" TargetMode="External"/><Relationship Id="rId4" Type="http://schemas.openxmlformats.org/officeDocument/2006/relationships/hyperlink" Target="https://www.thesalesblog.com/hubfs/Artboard-5.jpg" TargetMode="External"/><Relationship Id="rId9" Type="http://schemas.openxmlformats.org/officeDocument/2006/relationships/hyperlink" Target="https://www.ledgerinsights.com/ge-research-blockchain-3d-printing-additive-manufacturing/" TargetMode="External"/><Relationship Id="rId14" Type="http://schemas.openxmlformats.org/officeDocument/2006/relationships/hyperlink" Target="https://forums.autodesk.com/t5/autocad-forum/how-can-i-organize-assemblies-and-parts/td-p/87879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B10D-591A-E5B1-DB79-F716C2D27DB0}"/>
              </a:ext>
            </a:extLst>
          </p:cNvPr>
          <p:cNvSpPr>
            <a:spLocks noGrp="1"/>
          </p:cNvSpPr>
          <p:nvPr>
            <p:ph type="ctrTitle"/>
          </p:nvPr>
        </p:nvSpPr>
        <p:spPr>
          <a:xfrm>
            <a:off x="2414544" y="2125830"/>
            <a:ext cx="7788310" cy="1742132"/>
          </a:xfrm>
        </p:spPr>
        <p:txBody>
          <a:bodyPr>
            <a:noAutofit/>
          </a:bodyPr>
          <a:lstStyle/>
          <a:p>
            <a:r>
              <a:rPr lang="en-GB" sz="9000" dirty="0"/>
              <a:t>Productizing</a:t>
            </a:r>
            <a:endParaRPr lang="en-FI" sz="9000" dirty="0"/>
          </a:p>
        </p:txBody>
      </p:sp>
      <p:sp>
        <p:nvSpPr>
          <p:cNvPr id="3" name="Subtitle 2">
            <a:extLst>
              <a:ext uri="{FF2B5EF4-FFF2-40B4-BE49-F238E27FC236}">
                <a16:creationId xmlns:a16="http://schemas.microsoft.com/office/drawing/2014/main" id="{93736CB4-8CFB-95DF-483B-4AE25215DEFD}"/>
              </a:ext>
            </a:extLst>
          </p:cNvPr>
          <p:cNvSpPr>
            <a:spLocks noGrp="1"/>
          </p:cNvSpPr>
          <p:nvPr>
            <p:ph type="subTitle" idx="1"/>
          </p:nvPr>
        </p:nvSpPr>
        <p:spPr>
          <a:xfrm>
            <a:off x="7751135" y="5673060"/>
            <a:ext cx="3778102" cy="438334"/>
          </a:xfrm>
        </p:spPr>
        <p:txBody>
          <a:bodyPr>
            <a:normAutofit fontScale="85000" lnSpcReduction="10000"/>
          </a:bodyPr>
          <a:lstStyle/>
          <a:p>
            <a:pPr>
              <a:lnSpc>
                <a:spcPct val="106000"/>
              </a:lnSpc>
              <a:spcAft>
                <a:spcPts val="800"/>
              </a:spcAft>
            </a:pPr>
            <a:r>
              <a:rPr lang="en-GB" sz="1800" dirty="0">
                <a:effectLst/>
                <a:latin typeface="Georgia" panose="02040502050405020303" pitchFamily="18" charset="0"/>
                <a:ea typeface="Calibri" panose="020F0502020204030204" pitchFamily="34" charset="0"/>
                <a:cs typeface="Arial" panose="020B0604020202020204" pitchFamily="34" charset="0"/>
              </a:rPr>
              <a:t>Copyright ©2022 Reino Iuganson </a:t>
            </a:r>
            <a:endParaRPr lang="en-FI"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273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Packaging materials</a:t>
            </a:r>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Safe delivery</a:t>
            </a:r>
          </a:p>
          <a:p>
            <a:r>
              <a:rPr lang="en-US" dirty="0"/>
              <a:t>User manual</a:t>
            </a:r>
          </a:p>
          <a:p>
            <a:r>
              <a:rPr lang="en-US" dirty="0"/>
              <a:t>Visual aesthetics</a:t>
            </a:r>
          </a:p>
          <a:p>
            <a:endParaRPr lang="en-US" dirty="0"/>
          </a:p>
          <a:p>
            <a:pPr marL="0" indent="0">
              <a:buNone/>
            </a:pPr>
            <a:endParaRPr lang="en-FI" dirty="0"/>
          </a:p>
        </p:txBody>
      </p:sp>
      <p:pic>
        <p:nvPicPr>
          <p:cNvPr id="9" name="Picture 8">
            <a:extLst>
              <a:ext uri="{FF2B5EF4-FFF2-40B4-BE49-F238E27FC236}">
                <a16:creationId xmlns:a16="http://schemas.microsoft.com/office/drawing/2014/main" id="{F79D625F-E725-345A-7BF8-B9573D61C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884" y="1397038"/>
            <a:ext cx="6195064" cy="4644988"/>
          </a:xfrm>
          <a:prstGeom prst="rect">
            <a:avLst/>
          </a:prstGeom>
        </p:spPr>
      </p:pic>
      <p:sp>
        <p:nvSpPr>
          <p:cNvPr id="10" name="TextBox 9">
            <a:extLst>
              <a:ext uri="{FF2B5EF4-FFF2-40B4-BE49-F238E27FC236}">
                <a16:creationId xmlns:a16="http://schemas.microsoft.com/office/drawing/2014/main" id="{A7B8272C-3B06-75AB-D1EB-1AFDE2D97147}"/>
              </a:ext>
            </a:extLst>
          </p:cNvPr>
          <p:cNvSpPr txBox="1"/>
          <p:nvPr/>
        </p:nvSpPr>
        <p:spPr>
          <a:xfrm>
            <a:off x="7499421" y="6176963"/>
            <a:ext cx="2378110" cy="369332"/>
          </a:xfrm>
          <a:prstGeom prst="rect">
            <a:avLst/>
          </a:prstGeom>
          <a:noFill/>
        </p:spPr>
        <p:txBody>
          <a:bodyPr wrap="square" rtlCol="0">
            <a:spAutoFit/>
          </a:bodyPr>
          <a:lstStyle/>
          <a:p>
            <a:r>
              <a:rPr lang="en-US" dirty="0"/>
              <a:t>Figure 10. Packing [11].</a:t>
            </a:r>
            <a:endParaRPr lang="en-FI" dirty="0"/>
          </a:p>
        </p:txBody>
      </p:sp>
    </p:spTree>
    <p:extLst>
      <p:ext uri="{BB962C8B-B14F-4D97-AF65-F5344CB8AC3E}">
        <p14:creationId xmlns:p14="http://schemas.microsoft.com/office/powerpoint/2010/main" val="213818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Technical Documentation</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a:xfrm>
            <a:off x="838200" y="2141537"/>
            <a:ext cx="10515600" cy="4351338"/>
          </a:xfrm>
        </p:spPr>
        <p:txBody>
          <a:bodyPr/>
          <a:lstStyle/>
          <a:p>
            <a:r>
              <a:rPr lang="fi-FI" dirty="0"/>
              <a:t>Revision</a:t>
            </a:r>
          </a:p>
          <a:p>
            <a:r>
              <a:rPr lang="fi-FI" dirty="0"/>
              <a:t>Paint color </a:t>
            </a:r>
          </a:p>
          <a:p>
            <a:r>
              <a:rPr lang="fi-FI" dirty="0"/>
              <a:t>Dimensions</a:t>
            </a:r>
          </a:p>
          <a:p>
            <a:r>
              <a:rPr lang="fi-FI" dirty="0"/>
              <a:t>Material name</a:t>
            </a:r>
          </a:p>
          <a:p>
            <a:r>
              <a:rPr lang="fi-FI" dirty="0"/>
              <a:t>Surface finish type</a:t>
            </a:r>
          </a:p>
          <a:p>
            <a:r>
              <a:rPr lang="fi-FI" dirty="0"/>
              <a:t>Engineering standard</a:t>
            </a:r>
            <a:endParaRPr lang="en-FI" dirty="0"/>
          </a:p>
        </p:txBody>
      </p:sp>
      <p:pic>
        <p:nvPicPr>
          <p:cNvPr id="5" name="Picture 4">
            <a:extLst>
              <a:ext uri="{FF2B5EF4-FFF2-40B4-BE49-F238E27FC236}">
                <a16:creationId xmlns:a16="http://schemas.microsoft.com/office/drawing/2014/main" id="{157461C3-270A-3614-B3D8-DF1A535B6FEF}"/>
              </a:ext>
            </a:extLst>
          </p:cNvPr>
          <p:cNvPicPr>
            <a:picLocks noChangeAspect="1"/>
          </p:cNvPicPr>
          <p:nvPr/>
        </p:nvPicPr>
        <p:blipFill rotWithShape="1">
          <a:blip r:embed="rId3">
            <a:extLst>
              <a:ext uri="{28A0092B-C50C-407E-A947-70E740481C1C}">
                <a14:useLocalDpi xmlns:a14="http://schemas.microsoft.com/office/drawing/2010/main" val="0"/>
              </a:ext>
            </a:extLst>
          </a:blip>
          <a:srcRect l="74" t="2540" r="622" b="1656"/>
          <a:stretch/>
        </p:blipFill>
        <p:spPr>
          <a:xfrm>
            <a:off x="4752032" y="1690688"/>
            <a:ext cx="6601768" cy="4153430"/>
          </a:xfrm>
          <a:prstGeom prst="rect">
            <a:avLst/>
          </a:prstGeom>
          <a:ln w="28575">
            <a:solidFill>
              <a:schemeClr val="tx1"/>
            </a:solidFill>
          </a:ln>
        </p:spPr>
      </p:pic>
      <p:sp>
        <p:nvSpPr>
          <p:cNvPr id="6" name="TextBox 5">
            <a:extLst>
              <a:ext uri="{FF2B5EF4-FFF2-40B4-BE49-F238E27FC236}">
                <a16:creationId xmlns:a16="http://schemas.microsoft.com/office/drawing/2014/main" id="{D828249E-9F5D-05F2-C7E0-8025FA75DAB5}"/>
              </a:ext>
            </a:extLst>
          </p:cNvPr>
          <p:cNvSpPr txBox="1"/>
          <p:nvPr/>
        </p:nvSpPr>
        <p:spPr>
          <a:xfrm>
            <a:off x="6396612" y="6158749"/>
            <a:ext cx="3312607" cy="369332"/>
          </a:xfrm>
          <a:prstGeom prst="rect">
            <a:avLst/>
          </a:prstGeom>
          <a:noFill/>
        </p:spPr>
        <p:txBody>
          <a:bodyPr wrap="square" rtlCol="0">
            <a:spAutoFit/>
          </a:bodyPr>
          <a:lstStyle/>
          <a:p>
            <a:r>
              <a:rPr lang="en-US" dirty="0"/>
              <a:t>Figure 11. Technical drawing [12].</a:t>
            </a:r>
            <a:endParaRPr lang="en-FI" dirty="0"/>
          </a:p>
        </p:txBody>
      </p:sp>
    </p:spTree>
    <p:extLst>
      <p:ext uri="{BB962C8B-B14F-4D97-AF65-F5344CB8AC3E}">
        <p14:creationId xmlns:p14="http://schemas.microsoft.com/office/powerpoint/2010/main" val="13552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Supplier Management </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fi-FI" dirty="0"/>
              <a:t>Quality </a:t>
            </a:r>
          </a:p>
          <a:p>
            <a:r>
              <a:rPr lang="fi-FI" dirty="0"/>
              <a:t>Working conditions</a:t>
            </a:r>
          </a:p>
          <a:p>
            <a:r>
              <a:rPr lang="fi-FI" dirty="0"/>
              <a:t>Sustainable manufacturing</a:t>
            </a:r>
          </a:p>
          <a:p>
            <a:r>
              <a:rPr lang="fi-FI" dirty="0"/>
              <a:t>International standards</a:t>
            </a:r>
          </a:p>
          <a:p>
            <a:r>
              <a:rPr lang="fi-FI" dirty="0"/>
              <a:t>Company reputation</a:t>
            </a:r>
          </a:p>
          <a:p>
            <a:r>
              <a:rPr lang="fi-FI" dirty="0"/>
              <a:t>Economic consequences</a:t>
            </a:r>
          </a:p>
          <a:p>
            <a:endParaRPr lang="fi-FI" dirty="0"/>
          </a:p>
          <a:p>
            <a:endParaRPr lang="en-FI" dirty="0"/>
          </a:p>
        </p:txBody>
      </p:sp>
      <p:pic>
        <p:nvPicPr>
          <p:cNvPr id="5" name="Picture 4">
            <a:extLst>
              <a:ext uri="{FF2B5EF4-FFF2-40B4-BE49-F238E27FC236}">
                <a16:creationId xmlns:a16="http://schemas.microsoft.com/office/drawing/2014/main" id="{3FCD1735-81C5-0C49-9E84-3F51C41E5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081" y="1825625"/>
            <a:ext cx="6461657" cy="3319131"/>
          </a:xfrm>
          <a:prstGeom prst="rect">
            <a:avLst/>
          </a:prstGeom>
        </p:spPr>
      </p:pic>
      <p:sp>
        <p:nvSpPr>
          <p:cNvPr id="6" name="TextBox 5">
            <a:extLst>
              <a:ext uri="{FF2B5EF4-FFF2-40B4-BE49-F238E27FC236}">
                <a16:creationId xmlns:a16="http://schemas.microsoft.com/office/drawing/2014/main" id="{15D0F0A6-BC4D-7FA5-7C8D-B40EFC3EE769}"/>
              </a:ext>
            </a:extLst>
          </p:cNvPr>
          <p:cNvSpPr txBox="1"/>
          <p:nvPr/>
        </p:nvSpPr>
        <p:spPr>
          <a:xfrm>
            <a:off x="7547619" y="5279693"/>
            <a:ext cx="2332579" cy="369332"/>
          </a:xfrm>
          <a:prstGeom prst="rect">
            <a:avLst/>
          </a:prstGeom>
          <a:noFill/>
        </p:spPr>
        <p:txBody>
          <a:bodyPr wrap="square" rtlCol="0">
            <a:spAutoFit/>
          </a:bodyPr>
          <a:lstStyle/>
          <a:p>
            <a:r>
              <a:rPr lang="en-US" dirty="0"/>
              <a:t>Figure 12. Factory [13].</a:t>
            </a:r>
            <a:endParaRPr lang="en-FI" dirty="0"/>
          </a:p>
        </p:txBody>
      </p:sp>
    </p:spTree>
    <p:extLst>
      <p:ext uri="{BB962C8B-B14F-4D97-AF65-F5344CB8AC3E}">
        <p14:creationId xmlns:p14="http://schemas.microsoft.com/office/powerpoint/2010/main" val="86920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Product life cycle</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Product launch</a:t>
            </a:r>
          </a:p>
          <a:p>
            <a:r>
              <a:rPr lang="en-US" dirty="0"/>
              <a:t>Mass manufacturing</a:t>
            </a:r>
          </a:p>
          <a:p>
            <a:r>
              <a:rPr lang="en-US" dirty="0"/>
              <a:t>Distribution</a:t>
            </a:r>
          </a:p>
          <a:p>
            <a:r>
              <a:rPr lang="en-US" dirty="0"/>
              <a:t>Customer use</a:t>
            </a:r>
          </a:p>
          <a:p>
            <a:r>
              <a:rPr lang="en-US" dirty="0"/>
              <a:t>Recycling</a:t>
            </a:r>
          </a:p>
          <a:p>
            <a:endParaRPr lang="en-US" dirty="0"/>
          </a:p>
          <a:p>
            <a:endParaRPr lang="en-US" dirty="0"/>
          </a:p>
          <a:p>
            <a:endParaRPr lang="en-FI" dirty="0"/>
          </a:p>
        </p:txBody>
      </p:sp>
      <p:pic>
        <p:nvPicPr>
          <p:cNvPr id="7" name="Picture 6">
            <a:extLst>
              <a:ext uri="{FF2B5EF4-FFF2-40B4-BE49-F238E27FC236}">
                <a16:creationId xmlns:a16="http://schemas.microsoft.com/office/drawing/2014/main" id="{CE2F352D-C572-606A-E28F-C6275062F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856" y="1027906"/>
            <a:ext cx="6445285" cy="5128292"/>
          </a:xfrm>
          <a:prstGeom prst="rect">
            <a:avLst/>
          </a:prstGeom>
        </p:spPr>
      </p:pic>
      <p:sp>
        <p:nvSpPr>
          <p:cNvPr id="8" name="TextBox 7">
            <a:extLst>
              <a:ext uri="{FF2B5EF4-FFF2-40B4-BE49-F238E27FC236}">
                <a16:creationId xmlns:a16="http://schemas.microsoft.com/office/drawing/2014/main" id="{0ACC3F79-3461-53D5-FAEE-D5DF895FB90A}"/>
              </a:ext>
            </a:extLst>
          </p:cNvPr>
          <p:cNvSpPr txBox="1"/>
          <p:nvPr/>
        </p:nvSpPr>
        <p:spPr>
          <a:xfrm>
            <a:off x="7454619" y="6176963"/>
            <a:ext cx="2037303" cy="370254"/>
          </a:xfrm>
          <a:prstGeom prst="rect">
            <a:avLst/>
          </a:prstGeom>
          <a:noFill/>
        </p:spPr>
        <p:txBody>
          <a:bodyPr wrap="square" rtlCol="0">
            <a:spAutoFit/>
          </a:bodyPr>
          <a:lstStyle/>
          <a:p>
            <a:r>
              <a:rPr lang="en-US" dirty="0"/>
              <a:t>Figure 13. PLC [14].</a:t>
            </a:r>
            <a:endParaRPr lang="en-FI" dirty="0"/>
          </a:p>
        </p:txBody>
      </p:sp>
    </p:spTree>
    <p:extLst>
      <p:ext uri="{BB962C8B-B14F-4D97-AF65-F5344CB8AC3E}">
        <p14:creationId xmlns:p14="http://schemas.microsoft.com/office/powerpoint/2010/main" val="116073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Conclusion</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Productizing</a:t>
            </a:r>
          </a:p>
          <a:p>
            <a:r>
              <a:rPr lang="en-US" dirty="0"/>
              <a:t>R</a:t>
            </a:r>
            <a:r>
              <a:rPr lang="fi-FI" dirty="0"/>
              <a:t>&amp;D work</a:t>
            </a:r>
            <a:endParaRPr lang="en-US" dirty="0"/>
          </a:p>
        </p:txBody>
      </p:sp>
      <p:pic>
        <p:nvPicPr>
          <p:cNvPr id="5" name="Picture 4">
            <a:extLst>
              <a:ext uri="{FF2B5EF4-FFF2-40B4-BE49-F238E27FC236}">
                <a16:creationId xmlns:a16="http://schemas.microsoft.com/office/drawing/2014/main" id="{12CFA0D2-3374-8C5B-A277-08FB64A81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866" y="1542840"/>
            <a:ext cx="7663950" cy="4314520"/>
          </a:xfrm>
          <a:prstGeom prst="rect">
            <a:avLst/>
          </a:prstGeom>
        </p:spPr>
      </p:pic>
      <p:sp>
        <p:nvSpPr>
          <p:cNvPr id="6" name="TextBox 5">
            <a:extLst>
              <a:ext uri="{FF2B5EF4-FFF2-40B4-BE49-F238E27FC236}">
                <a16:creationId xmlns:a16="http://schemas.microsoft.com/office/drawing/2014/main" id="{4F42FFB6-F17F-B16D-70AA-A982FF186974}"/>
              </a:ext>
            </a:extLst>
          </p:cNvPr>
          <p:cNvSpPr txBox="1"/>
          <p:nvPr/>
        </p:nvSpPr>
        <p:spPr>
          <a:xfrm>
            <a:off x="6247434" y="5992297"/>
            <a:ext cx="3182815" cy="369332"/>
          </a:xfrm>
          <a:prstGeom prst="rect">
            <a:avLst/>
          </a:prstGeom>
          <a:noFill/>
        </p:spPr>
        <p:txBody>
          <a:bodyPr wrap="square" rtlCol="0">
            <a:spAutoFit/>
          </a:bodyPr>
          <a:lstStyle/>
          <a:p>
            <a:r>
              <a:rPr lang="en-US" dirty="0"/>
              <a:t>Figure 14. Future projects [15].</a:t>
            </a:r>
            <a:endParaRPr lang="en-FI" dirty="0"/>
          </a:p>
        </p:txBody>
      </p:sp>
    </p:spTree>
    <p:extLst>
      <p:ext uri="{BB962C8B-B14F-4D97-AF65-F5344CB8AC3E}">
        <p14:creationId xmlns:p14="http://schemas.microsoft.com/office/powerpoint/2010/main" val="183037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a:xfrm>
            <a:off x="209550" y="120580"/>
            <a:ext cx="10515600" cy="1325563"/>
          </a:xfrm>
        </p:spPr>
        <p:txBody>
          <a:bodyPr/>
          <a:lstStyle/>
          <a:p>
            <a:r>
              <a:rPr lang="en-US" dirty="0"/>
              <a:t>References</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a:xfrm>
            <a:off x="209550" y="1149718"/>
            <a:ext cx="11772900" cy="5587702"/>
          </a:xfrm>
        </p:spPr>
        <p:txBody>
          <a:bodyPr>
            <a:normAutofit fontScale="85000" lnSpcReduction="20000"/>
          </a:bodyPr>
          <a:lstStyle/>
          <a:p>
            <a:pPr marL="0" indent="0">
              <a:buNone/>
            </a:pPr>
            <a:r>
              <a:rPr lang="en-US" sz="1400" dirty="0"/>
              <a:t>[1]. C. U. Press, ”Productize”, Cambridge University Press, 2022. [Online]. Available: </a:t>
            </a:r>
            <a:r>
              <a:rPr lang="en-US" sz="1400" dirty="0">
                <a:hlinkClick r:id="rId3"/>
              </a:rPr>
              <a:t>https://dictionary.cambridge.org/dictionary/english/productize</a:t>
            </a:r>
            <a:r>
              <a:rPr lang="en-US" sz="1400" dirty="0"/>
              <a:t>. [Accessed July 2022].</a:t>
            </a:r>
            <a:endParaRPr lang="en-US" sz="1000" dirty="0"/>
          </a:p>
          <a:p>
            <a:pPr marL="0" indent="0">
              <a:buNone/>
            </a:pPr>
            <a:r>
              <a:rPr lang="en-US" sz="1400" dirty="0"/>
              <a:t>[2]. Figure 1. Productizing. </a:t>
            </a:r>
            <a:r>
              <a:rPr lang="fi-FI" sz="1400" dirty="0"/>
              <a:t>”</a:t>
            </a:r>
            <a:r>
              <a:rPr lang="en-US" sz="1400" dirty="0"/>
              <a:t>Artboard-5”. Available: </a:t>
            </a:r>
            <a:r>
              <a:rPr lang="en-US" sz="1400" dirty="0">
                <a:hlinkClick r:id="rId4"/>
              </a:rPr>
              <a:t>https://www.thesalesblog.com/hubfs/Artboard-5.jpg</a:t>
            </a:r>
            <a:r>
              <a:rPr lang="en-US" sz="1400" dirty="0"/>
              <a:t>. [Accessed July 2022].</a:t>
            </a:r>
          </a:p>
          <a:p>
            <a:pPr marL="0" indent="0">
              <a:buNone/>
            </a:pPr>
            <a:r>
              <a:rPr lang="en-US" sz="1400" dirty="0"/>
              <a:t>[3]. Figure 2. Industrial design and mechanical engineering. </a:t>
            </a:r>
            <a:r>
              <a:rPr lang="fi-FI" sz="1400" dirty="0"/>
              <a:t>”</a:t>
            </a:r>
            <a:r>
              <a:rPr lang="en-US" sz="1400" dirty="0"/>
              <a:t>Computer-aided-design-cad-technician-job-description”. </a:t>
            </a:r>
            <a:br>
              <a:rPr lang="en-US" sz="1400" dirty="0"/>
            </a:br>
            <a:r>
              <a:rPr lang="en-US" sz="1400" dirty="0"/>
              <a:t>Available: </a:t>
            </a:r>
            <a:r>
              <a:rPr lang="en-US" sz="1400" dirty="0">
                <a:hlinkClick r:id="rId5"/>
              </a:rPr>
              <a:t>https://www.totaljobs.com/advice/wp-content/uploads/computer-aided-design-cad-technician-job-description.jpg</a:t>
            </a:r>
            <a:r>
              <a:rPr lang="en-US" sz="1400" dirty="0"/>
              <a:t> [Accessed July 2022].</a:t>
            </a:r>
          </a:p>
          <a:p>
            <a:pPr marL="0" indent="0">
              <a:buNone/>
            </a:pPr>
            <a:r>
              <a:rPr lang="en-US" sz="1400" dirty="0"/>
              <a:t>[4]. Figure 3. Assembly line. </a:t>
            </a:r>
            <a:r>
              <a:rPr lang="fi-FI" sz="1400" dirty="0"/>
              <a:t>”M</a:t>
            </a:r>
            <a:r>
              <a:rPr lang="en-US" sz="1400" dirty="0"/>
              <a:t>anufacturing-business-accounting-1024x576”.</a:t>
            </a:r>
            <a:br>
              <a:rPr lang="en-US" sz="1400" dirty="0"/>
            </a:br>
            <a:r>
              <a:rPr lang="en-US" sz="1400" dirty="0"/>
              <a:t>Available: </a:t>
            </a:r>
            <a:r>
              <a:rPr lang="en-US" sz="1400" dirty="0">
                <a:hlinkClick r:id="rId6"/>
              </a:rPr>
              <a:t>https://mybillbook.in/blog/wp-content/uploads/2021/04/manufacturing-business-accounting-1024x576.png</a:t>
            </a:r>
            <a:r>
              <a:rPr lang="en-US" sz="1400" dirty="0"/>
              <a:t> [Accessed July 2022].</a:t>
            </a:r>
          </a:p>
          <a:p>
            <a:pPr marL="0" indent="0">
              <a:buNone/>
            </a:pPr>
            <a:r>
              <a:rPr lang="en-US" sz="1400" dirty="0"/>
              <a:t>[5]. Figure 4. Aluminum. </a:t>
            </a:r>
            <a:r>
              <a:rPr lang="fi-FI" sz="1400" dirty="0"/>
              <a:t>”</a:t>
            </a:r>
            <a:r>
              <a:rPr lang="en-US" sz="1400" dirty="0"/>
              <a:t>Aluminum-vs-</a:t>
            </a:r>
            <a:r>
              <a:rPr lang="en-US" sz="1400" dirty="0" err="1"/>
              <a:t>Aluminium</a:t>
            </a:r>
            <a:r>
              <a:rPr lang="en-US" sz="1400" dirty="0"/>
              <a:t>-Eagle-</a:t>
            </a:r>
            <a:r>
              <a:rPr lang="en-US" sz="1400" dirty="0" err="1"/>
              <a:t>Mouldings</a:t>
            </a:r>
            <a:r>
              <a:rPr lang="en-US" sz="1400" dirty="0"/>
              <a:t>”. </a:t>
            </a:r>
            <a:br>
              <a:rPr lang="en-US" sz="1400" dirty="0"/>
            </a:br>
            <a:r>
              <a:rPr lang="en-US" sz="1400" dirty="0"/>
              <a:t>Available: </a:t>
            </a:r>
            <a:r>
              <a:rPr lang="en-US" sz="1400" dirty="0">
                <a:hlinkClick r:id="rId7"/>
              </a:rPr>
              <a:t>https://eagle-aluminum.com/wp-content/uploads/2021/02/Aluminum-vs-Aluminium-Eagle-Mouldings.jpg</a:t>
            </a:r>
            <a:r>
              <a:rPr lang="en-US" sz="1400" dirty="0"/>
              <a:t> [Accessed July 2022].</a:t>
            </a:r>
          </a:p>
          <a:p>
            <a:pPr marL="0" indent="0">
              <a:buNone/>
            </a:pPr>
            <a:r>
              <a:rPr lang="en-US" sz="1400" dirty="0"/>
              <a:t>[6]. Figure 5. Injection molding. </a:t>
            </a:r>
            <a:r>
              <a:rPr lang="fi-FI" sz="1400" dirty="0"/>
              <a:t>”</a:t>
            </a:r>
            <a:r>
              <a:rPr lang="en-US" sz="1400" dirty="0"/>
              <a:t>How-top-injection-molding-companies-drive-more-opportunity-with-digital-marketing”. </a:t>
            </a:r>
            <a:br>
              <a:rPr lang="en-US" sz="1400" dirty="0"/>
            </a:br>
            <a:r>
              <a:rPr lang="en-US" sz="1400" dirty="0"/>
              <a:t>Available: </a:t>
            </a:r>
            <a:r>
              <a:rPr lang="en-US" sz="1400" dirty="0">
                <a:hlinkClick r:id="rId8"/>
              </a:rPr>
              <a:t>https://blog.thomasnet.com/how-top-injection-molding-companies-drive-more-opportunity-with-digital-marketing</a:t>
            </a:r>
            <a:r>
              <a:rPr lang="en-US" sz="1400" dirty="0"/>
              <a:t> [Accessed July 2022].</a:t>
            </a:r>
          </a:p>
          <a:p>
            <a:pPr marL="0" indent="0">
              <a:buNone/>
            </a:pPr>
            <a:r>
              <a:rPr lang="en-US" sz="1400" dirty="0"/>
              <a:t>[7]. Figure 6. 3D printing. </a:t>
            </a:r>
            <a:r>
              <a:rPr lang="fi-FI" sz="1400" dirty="0"/>
              <a:t>”</a:t>
            </a:r>
            <a:r>
              <a:rPr lang="en-US" sz="1400" dirty="0"/>
              <a:t>Ge-research-blockchain-3d-printing-additive-manufacturing”. </a:t>
            </a:r>
            <a:br>
              <a:rPr lang="en-US" sz="1400" dirty="0"/>
            </a:br>
            <a:r>
              <a:rPr lang="en-US" sz="1400" dirty="0"/>
              <a:t>Available: </a:t>
            </a:r>
            <a:r>
              <a:rPr lang="en-US" sz="1400" dirty="0">
                <a:hlinkClick r:id="rId9"/>
              </a:rPr>
              <a:t>https://www.ledgerinsights.com/ge-research-blockchain-3d-printing-additive-manufacturing/</a:t>
            </a:r>
            <a:r>
              <a:rPr lang="en-US" sz="1400" dirty="0"/>
              <a:t> [Accessed July 2022].</a:t>
            </a:r>
          </a:p>
          <a:p>
            <a:pPr marL="0" indent="0">
              <a:buNone/>
            </a:pPr>
            <a:r>
              <a:rPr lang="en-US" sz="1400" dirty="0"/>
              <a:t>[8]. Figure 7. Production batch. </a:t>
            </a:r>
            <a:r>
              <a:rPr lang="fi-FI" sz="1400" dirty="0"/>
              <a:t>”</a:t>
            </a:r>
            <a:r>
              <a:rPr lang="en-US" sz="1400" dirty="0"/>
              <a:t>Small-Batch-Beverage-Manufacturing-v2-1”. </a:t>
            </a:r>
            <a:br>
              <a:rPr lang="en-US" sz="1400" dirty="0"/>
            </a:br>
            <a:r>
              <a:rPr lang="en-US" sz="1400" dirty="0"/>
              <a:t>Available: </a:t>
            </a:r>
            <a:r>
              <a:rPr lang="en-US" sz="1400" dirty="0">
                <a:hlinkClick r:id="rId10"/>
              </a:rPr>
              <a:t>https://goldratt.co.uk/wp-content/uploads/2022/01/Small-Batch-Beverage-Manufacturing-v2-1.jpg</a:t>
            </a:r>
            <a:r>
              <a:rPr lang="en-US" sz="1400" dirty="0"/>
              <a:t> [Accessed July 2022].</a:t>
            </a:r>
          </a:p>
          <a:p>
            <a:pPr marL="0" indent="0">
              <a:buNone/>
            </a:pPr>
            <a:r>
              <a:rPr lang="en-US" sz="1400" dirty="0"/>
              <a:t>[9]. Figure 8. Warehouse. ”ModernWarehouseTrendsin2021”.</a:t>
            </a:r>
            <a:br>
              <a:rPr lang="en-US" sz="1400" dirty="0"/>
            </a:br>
            <a:r>
              <a:rPr lang="en-US" sz="1400" dirty="0"/>
              <a:t>Available: </a:t>
            </a:r>
            <a:r>
              <a:rPr lang="en-US" sz="1400" dirty="0">
                <a:hlinkClick r:id="rId11"/>
              </a:rPr>
              <a:t>https://www.18wheelslogistics.com/uploads/blog_post/large/ModernWarehouseTrendsin2021.jpg</a:t>
            </a:r>
            <a:r>
              <a:rPr lang="en-US" sz="1400" dirty="0"/>
              <a:t> [Accessed July 2022].</a:t>
            </a:r>
          </a:p>
          <a:p>
            <a:pPr marL="0" indent="0">
              <a:buNone/>
            </a:pPr>
            <a:r>
              <a:rPr lang="en-US" sz="1400" dirty="0"/>
              <a:t>[10]. Figure 9. Automated assembly. ”Automotive-automation-3-2”.</a:t>
            </a:r>
            <a:br>
              <a:rPr lang="en-US" sz="1400" dirty="0"/>
            </a:br>
            <a:r>
              <a:rPr lang="en-US" sz="1400" dirty="0"/>
              <a:t>Available: </a:t>
            </a:r>
            <a:r>
              <a:rPr lang="en-US" sz="1400" dirty="0">
                <a:hlinkClick r:id="rId12"/>
              </a:rPr>
              <a:t>https://themanufacturer-cdn-1.s3.eu-west-2.amazonaws.com/wp-content/uploads/2022/04/22155513/Automotive-automation-3-2.jpg</a:t>
            </a:r>
            <a:r>
              <a:rPr lang="en-US" sz="1400" dirty="0"/>
              <a:t> [Accessed July 2022].</a:t>
            </a:r>
          </a:p>
          <a:p>
            <a:pPr marL="0" indent="0">
              <a:buNone/>
            </a:pPr>
            <a:r>
              <a:rPr lang="en-US" sz="1400" dirty="0"/>
              <a:t>[11]. Figure 10. Packing. ”What-are-corrugated-boxes”. </a:t>
            </a:r>
            <a:br>
              <a:rPr lang="en-US" sz="1400" dirty="0"/>
            </a:br>
            <a:r>
              <a:rPr lang="en-US" sz="1400" dirty="0"/>
              <a:t>Available: </a:t>
            </a:r>
            <a:r>
              <a:rPr lang="en-US" sz="1400" dirty="0">
                <a:hlinkClick r:id="rId13"/>
              </a:rPr>
              <a:t>https://www.jamestowncontainer.com/wp-content/uploads/2020/06/what-are-corrugated-boxes.jpg</a:t>
            </a:r>
            <a:r>
              <a:rPr lang="en-US" sz="1400" dirty="0"/>
              <a:t> [Accessed July 2022].</a:t>
            </a:r>
          </a:p>
          <a:p>
            <a:pPr marL="0" indent="0">
              <a:buNone/>
            </a:pPr>
            <a:r>
              <a:rPr lang="en-US" sz="1400" dirty="0"/>
              <a:t>[12]. Figure 11. Technical drawing. Nick DiPietro. </a:t>
            </a:r>
            <a:br>
              <a:rPr lang="en-US" sz="1400" dirty="0"/>
            </a:br>
            <a:r>
              <a:rPr lang="en-US" sz="1400" dirty="0"/>
              <a:t>Available: </a:t>
            </a:r>
            <a:r>
              <a:rPr lang="en-US" sz="1400" dirty="0">
                <a:hlinkClick r:id="rId14"/>
              </a:rPr>
              <a:t>https://forums.autodesk.com/t5/autocad-forum/how-can-i-organize-assemblies-and-parts/td-p/8787910</a:t>
            </a:r>
            <a:r>
              <a:rPr lang="en-US" sz="1400" dirty="0"/>
              <a:t> [Accessed July 2022].</a:t>
            </a:r>
          </a:p>
          <a:p>
            <a:pPr marL="0" indent="0">
              <a:buNone/>
            </a:pPr>
            <a:r>
              <a:rPr lang="en-US" sz="1400" dirty="0"/>
              <a:t>[13]. Figure 12. Factory. Cynthia </a:t>
            </a:r>
            <a:r>
              <a:rPr lang="en-US" sz="1400" dirty="0" err="1"/>
              <a:t>Challener</a:t>
            </a:r>
            <a:r>
              <a:rPr lang="en-US" sz="1400" dirty="0"/>
              <a:t>.</a:t>
            </a:r>
            <a:br>
              <a:rPr lang="en-US" sz="1400" dirty="0"/>
            </a:br>
            <a:r>
              <a:rPr lang="en-US" sz="1400" dirty="0"/>
              <a:t>Available: </a:t>
            </a:r>
            <a:r>
              <a:rPr lang="en-US" sz="1400" dirty="0">
                <a:hlinkClick r:id="rId15"/>
              </a:rPr>
              <a:t>https://www.paint.org/coatingstech-magazine/articles/sustainable-manufacturing/</a:t>
            </a:r>
            <a:r>
              <a:rPr lang="en-US" sz="1400" dirty="0"/>
              <a:t> [Accessed July 2022].</a:t>
            </a:r>
          </a:p>
          <a:p>
            <a:pPr marL="0" indent="0">
              <a:buNone/>
            </a:pPr>
            <a:r>
              <a:rPr lang="en-US" sz="1400" dirty="0"/>
              <a:t>[14]. Figure 13. PLC. ”Packaging-life-cycle-analysis-what-it-tells-us-what-it-doesnt-”. </a:t>
            </a:r>
            <a:br>
              <a:rPr lang="en-US" sz="1400" dirty="0"/>
            </a:br>
            <a:r>
              <a:rPr lang="en-US" sz="1400" dirty="0"/>
              <a:t>Available: </a:t>
            </a:r>
            <a:r>
              <a:rPr lang="en-US" sz="1400" dirty="0">
                <a:hlinkClick r:id="rId16"/>
              </a:rPr>
              <a:t>https://www.ecoenclose.com/blog/packaging-life-cycle-analysis-what-it-tells-us-what-it-doesnt-/</a:t>
            </a:r>
            <a:r>
              <a:rPr lang="en-US" sz="1400" dirty="0"/>
              <a:t> [Accessed July 2022].</a:t>
            </a:r>
          </a:p>
          <a:p>
            <a:pPr marL="0" indent="0">
              <a:buNone/>
            </a:pPr>
            <a:r>
              <a:rPr lang="en-US" sz="1400" dirty="0"/>
              <a:t>[15]. Figure 14. Future projects. Will Morris. </a:t>
            </a:r>
            <a:br>
              <a:rPr lang="en-US" sz="1400" dirty="0"/>
            </a:br>
            <a:r>
              <a:rPr lang="en-US" sz="1400" dirty="0"/>
              <a:t>Available: </a:t>
            </a:r>
            <a:r>
              <a:rPr lang="en-US" sz="1400" dirty="0">
                <a:hlinkClick r:id="rId17"/>
              </a:rPr>
              <a:t>https://www.elegantthemes.com/blog/marketing/product-name-generators</a:t>
            </a:r>
            <a:r>
              <a:rPr lang="en-US" sz="1400" dirty="0"/>
              <a:t> [Accessed July 2022].</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7905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Definition</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a:xfrm>
            <a:off x="838200" y="1544271"/>
            <a:ext cx="10515600" cy="4351338"/>
          </a:xfrm>
        </p:spPr>
        <p:txBody>
          <a:bodyPr/>
          <a:lstStyle/>
          <a:p>
            <a:r>
              <a:rPr lang="en-US" dirty="0"/>
              <a:t>Productizing is the process of turning the product concept into the complete product that can be introduced to the market [1].</a:t>
            </a:r>
            <a:endParaRPr lang="en-FI" dirty="0"/>
          </a:p>
        </p:txBody>
      </p:sp>
      <p:pic>
        <p:nvPicPr>
          <p:cNvPr id="5" name="Picture 4">
            <a:extLst>
              <a:ext uri="{FF2B5EF4-FFF2-40B4-BE49-F238E27FC236}">
                <a16:creationId xmlns:a16="http://schemas.microsoft.com/office/drawing/2014/main" id="{F8416126-2944-7E23-5C57-ABD7CCA2D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444" y="2514843"/>
            <a:ext cx="7331110" cy="3665555"/>
          </a:xfrm>
          <a:prstGeom prst="rect">
            <a:avLst/>
          </a:prstGeom>
        </p:spPr>
      </p:pic>
      <p:sp>
        <p:nvSpPr>
          <p:cNvPr id="6" name="TextBox 5">
            <a:extLst>
              <a:ext uri="{FF2B5EF4-FFF2-40B4-BE49-F238E27FC236}">
                <a16:creationId xmlns:a16="http://schemas.microsoft.com/office/drawing/2014/main" id="{8AB3A98D-875D-EC2B-BBA6-73C95785B6FA}"/>
              </a:ext>
            </a:extLst>
          </p:cNvPr>
          <p:cNvSpPr txBox="1"/>
          <p:nvPr/>
        </p:nvSpPr>
        <p:spPr>
          <a:xfrm>
            <a:off x="4729424" y="6293577"/>
            <a:ext cx="2733151" cy="369332"/>
          </a:xfrm>
          <a:prstGeom prst="rect">
            <a:avLst/>
          </a:prstGeom>
          <a:noFill/>
        </p:spPr>
        <p:txBody>
          <a:bodyPr wrap="square" rtlCol="0">
            <a:spAutoFit/>
          </a:bodyPr>
          <a:lstStyle/>
          <a:p>
            <a:r>
              <a:rPr lang="en-US" dirty="0"/>
              <a:t>Figure 1. Productizing [2].</a:t>
            </a:r>
            <a:endParaRPr lang="en-FI" dirty="0"/>
          </a:p>
        </p:txBody>
      </p:sp>
    </p:spTree>
    <p:extLst>
      <p:ext uri="{BB962C8B-B14F-4D97-AF65-F5344CB8AC3E}">
        <p14:creationId xmlns:p14="http://schemas.microsoft.com/office/powerpoint/2010/main" val="300223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Manufacturability</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a:xfrm>
            <a:off x="788560" y="2215260"/>
            <a:ext cx="10515600" cy="4351338"/>
          </a:xfrm>
        </p:spPr>
        <p:txBody>
          <a:bodyPr/>
          <a:lstStyle/>
          <a:p>
            <a:r>
              <a:rPr lang="fi-FI" dirty="0"/>
              <a:t>Idea</a:t>
            </a:r>
          </a:p>
          <a:p>
            <a:r>
              <a:rPr lang="fi-FI" dirty="0"/>
              <a:t>Product concept</a:t>
            </a:r>
          </a:p>
          <a:p>
            <a:r>
              <a:rPr lang="fi-FI" dirty="0"/>
              <a:t>Industrial design</a:t>
            </a:r>
          </a:p>
          <a:p>
            <a:r>
              <a:rPr lang="fi-FI" dirty="0"/>
              <a:t>Components cost</a:t>
            </a:r>
          </a:p>
          <a:p>
            <a:r>
              <a:rPr lang="fi-FI" dirty="0"/>
              <a:t>Technical requirements</a:t>
            </a:r>
          </a:p>
        </p:txBody>
      </p:sp>
      <p:pic>
        <p:nvPicPr>
          <p:cNvPr id="5" name="Picture 4">
            <a:extLst>
              <a:ext uri="{FF2B5EF4-FFF2-40B4-BE49-F238E27FC236}">
                <a16:creationId xmlns:a16="http://schemas.microsoft.com/office/drawing/2014/main" id="{E10D29AC-81FB-E72D-389B-AAE9E93A9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73" y="1690688"/>
            <a:ext cx="7076358" cy="3980452"/>
          </a:xfrm>
          <a:prstGeom prst="rect">
            <a:avLst/>
          </a:prstGeom>
        </p:spPr>
      </p:pic>
      <p:sp>
        <p:nvSpPr>
          <p:cNvPr id="6" name="TextBox 5">
            <a:extLst>
              <a:ext uri="{FF2B5EF4-FFF2-40B4-BE49-F238E27FC236}">
                <a16:creationId xmlns:a16="http://schemas.microsoft.com/office/drawing/2014/main" id="{C3AF26CB-7EE1-8084-225A-D175E7E5BAFA}"/>
              </a:ext>
            </a:extLst>
          </p:cNvPr>
          <p:cNvSpPr txBox="1"/>
          <p:nvPr/>
        </p:nvSpPr>
        <p:spPr>
          <a:xfrm>
            <a:off x="5443781" y="5934203"/>
            <a:ext cx="5654341" cy="369332"/>
          </a:xfrm>
          <a:prstGeom prst="rect">
            <a:avLst/>
          </a:prstGeom>
          <a:noFill/>
        </p:spPr>
        <p:txBody>
          <a:bodyPr wrap="square" rtlCol="0">
            <a:spAutoFit/>
          </a:bodyPr>
          <a:lstStyle/>
          <a:p>
            <a:r>
              <a:rPr lang="en-US" dirty="0"/>
              <a:t>Figure 2. Industrial design and mechanical engineering [3].</a:t>
            </a:r>
            <a:endParaRPr lang="en-FI" dirty="0"/>
          </a:p>
        </p:txBody>
      </p:sp>
    </p:spTree>
    <p:extLst>
      <p:ext uri="{BB962C8B-B14F-4D97-AF65-F5344CB8AC3E}">
        <p14:creationId xmlns:p14="http://schemas.microsoft.com/office/powerpoint/2010/main" val="308963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Production Cost</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Material cost</a:t>
            </a:r>
          </a:p>
          <a:p>
            <a:r>
              <a:rPr lang="en-US" dirty="0"/>
              <a:t>Machine tooling</a:t>
            </a:r>
          </a:p>
          <a:p>
            <a:r>
              <a:rPr lang="en-US" dirty="0"/>
              <a:t>Batch size</a:t>
            </a:r>
          </a:p>
          <a:p>
            <a:r>
              <a:rPr lang="en-US" dirty="0"/>
              <a:t>Warehouse expenses</a:t>
            </a:r>
          </a:p>
          <a:p>
            <a:r>
              <a:rPr lang="en-US" dirty="0"/>
              <a:t>Assembly work</a:t>
            </a:r>
          </a:p>
          <a:p>
            <a:r>
              <a:rPr lang="en-US" dirty="0"/>
              <a:t>Packaging</a:t>
            </a:r>
            <a:endParaRPr lang="en-FI" dirty="0"/>
          </a:p>
        </p:txBody>
      </p:sp>
      <p:pic>
        <p:nvPicPr>
          <p:cNvPr id="5" name="Picture 4">
            <a:extLst>
              <a:ext uri="{FF2B5EF4-FFF2-40B4-BE49-F238E27FC236}">
                <a16:creationId xmlns:a16="http://schemas.microsoft.com/office/drawing/2014/main" id="{AC8584D6-5EA7-4DF8-DB50-216C00CB6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086" y="783684"/>
            <a:ext cx="5272261" cy="5290632"/>
          </a:xfrm>
          <a:prstGeom prst="rect">
            <a:avLst/>
          </a:prstGeom>
        </p:spPr>
      </p:pic>
      <p:sp>
        <p:nvSpPr>
          <p:cNvPr id="6" name="TextBox 5">
            <a:extLst>
              <a:ext uri="{FF2B5EF4-FFF2-40B4-BE49-F238E27FC236}">
                <a16:creationId xmlns:a16="http://schemas.microsoft.com/office/drawing/2014/main" id="{0140641B-B301-E05B-63E6-2E13C4769082}"/>
              </a:ext>
            </a:extLst>
          </p:cNvPr>
          <p:cNvSpPr txBox="1"/>
          <p:nvPr/>
        </p:nvSpPr>
        <p:spPr>
          <a:xfrm>
            <a:off x="7077388" y="6316969"/>
            <a:ext cx="2699658" cy="369332"/>
          </a:xfrm>
          <a:prstGeom prst="rect">
            <a:avLst/>
          </a:prstGeom>
          <a:noFill/>
        </p:spPr>
        <p:txBody>
          <a:bodyPr wrap="square" rtlCol="0">
            <a:spAutoFit/>
          </a:bodyPr>
          <a:lstStyle/>
          <a:p>
            <a:r>
              <a:rPr lang="en-US" dirty="0"/>
              <a:t>Figure 3. Assembly line [4].</a:t>
            </a:r>
            <a:endParaRPr lang="en-FI" dirty="0"/>
          </a:p>
        </p:txBody>
      </p:sp>
    </p:spTree>
    <p:extLst>
      <p:ext uri="{BB962C8B-B14F-4D97-AF65-F5344CB8AC3E}">
        <p14:creationId xmlns:p14="http://schemas.microsoft.com/office/powerpoint/2010/main" val="110173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Material Cost</a:t>
            </a:r>
            <a:endParaRPr lang="en-FI" dirty="0"/>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a:xfrm>
            <a:off x="838200" y="2141537"/>
            <a:ext cx="10515600" cy="4351338"/>
          </a:xfrm>
        </p:spPr>
        <p:txBody>
          <a:bodyPr/>
          <a:lstStyle/>
          <a:p>
            <a:r>
              <a:rPr lang="en-US" dirty="0"/>
              <a:t>Properties</a:t>
            </a:r>
          </a:p>
          <a:p>
            <a:r>
              <a:rPr lang="en-US" dirty="0"/>
              <a:t>Cost</a:t>
            </a:r>
          </a:p>
          <a:p>
            <a:r>
              <a:rPr lang="en-US" dirty="0"/>
              <a:t>Application</a:t>
            </a:r>
          </a:p>
          <a:p>
            <a:endParaRPr lang="en-FI" dirty="0"/>
          </a:p>
        </p:txBody>
      </p:sp>
      <p:pic>
        <p:nvPicPr>
          <p:cNvPr id="5" name="Picture 4">
            <a:extLst>
              <a:ext uri="{FF2B5EF4-FFF2-40B4-BE49-F238E27FC236}">
                <a16:creationId xmlns:a16="http://schemas.microsoft.com/office/drawing/2014/main" id="{AD961BFD-5E13-0505-8DB7-3EF6BD79C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785" y="1376624"/>
            <a:ext cx="7200509" cy="4800339"/>
          </a:xfrm>
          <a:prstGeom prst="rect">
            <a:avLst/>
          </a:prstGeom>
        </p:spPr>
      </p:pic>
      <p:sp>
        <p:nvSpPr>
          <p:cNvPr id="6" name="TextBox 5">
            <a:extLst>
              <a:ext uri="{FF2B5EF4-FFF2-40B4-BE49-F238E27FC236}">
                <a16:creationId xmlns:a16="http://schemas.microsoft.com/office/drawing/2014/main" id="{3E3BC5CC-08BB-0CF9-1ED2-C6A0687C2AB1}"/>
              </a:ext>
            </a:extLst>
          </p:cNvPr>
          <p:cNvSpPr txBox="1"/>
          <p:nvPr/>
        </p:nvSpPr>
        <p:spPr>
          <a:xfrm>
            <a:off x="6804363" y="6323651"/>
            <a:ext cx="2399354" cy="369332"/>
          </a:xfrm>
          <a:prstGeom prst="rect">
            <a:avLst/>
          </a:prstGeom>
          <a:noFill/>
        </p:spPr>
        <p:txBody>
          <a:bodyPr wrap="square" rtlCol="0">
            <a:spAutoFit/>
          </a:bodyPr>
          <a:lstStyle/>
          <a:p>
            <a:r>
              <a:rPr lang="en-US" dirty="0"/>
              <a:t>Figure 4. Aluminum [5].</a:t>
            </a:r>
            <a:endParaRPr lang="en-FI" dirty="0"/>
          </a:p>
        </p:txBody>
      </p:sp>
    </p:spTree>
    <p:extLst>
      <p:ext uri="{BB962C8B-B14F-4D97-AF65-F5344CB8AC3E}">
        <p14:creationId xmlns:p14="http://schemas.microsoft.com/office/powerpoint/2010/main" val="99801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Machine tooling</a:t>
            </a:r>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Mass production</a:t>
            </a:r>
          </a:p>
          <a:p>
            <a:r>
              <a:rPr lang="en-US" dirty="0"/>
              <a:t>Small batches</a:t>
            </a:r>
          </a:p>
          <a:p>
            <a:r>
              <a:rPr lang="en-US" dirty="0"/>
              <a:t>Prototyping</a:t>
            </a:r>
          </a:p>
          <a:p>
            <a:r>
              <a:rPr lang="en-US" dirty="0"/>
              <a:t>Investment</a:t>
            </a:r>
          </a:p>
          <a:p>
            <a:pPr marL="0" indent="0">
              <a:buNone/>
            </a:pPr>
            <a:endParaRPr lang="en-FI" dirty="0"/>
          </a:p>
        </p:txBody>
      </p:sp>
      <p:pic>
        <p:nvPicPr>
          <p:cNvPr id="5" name="Picture 4">
            <a:extLst>
              <a:ext uri="{FF2B5EF4-FFF2-40B4-BE49-F238E27FC236}">
                <a16:creationId xmlns:a16="http://schemas.microsoft.com/office/drawing/2014/main" id="{42DB39FF-6D3B-F4A6-84F6-3D20C1D11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320" y="0"/>
            <a:ext cx="6562680" cy="3828230"/>
          </a:xfrm>
          <a:prstGeom prst="rect">
            <a:avLst/>
          </a:prstGeom>
        </p:spPr>
      </p:pic>
      <p:pic>
        <p:nvPicPr>
          <p:cNvPr id="7" name="Picture 6">
            <a:extLst>
              <a:ext uri="{FF2B5EF4-FFF2-40B4-BE49-F238E27FC236}">
                <a16:creationId xmlns:a16="http://schemas.microsoft.com/office/drawing/2014/main" id="{54EB8280-102F-C0B8-CEC2-0D65BA863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320" y="3429000"/>
            <a:ext cx="6562680" cy="3429000"/>
          </a:xfrm>
          <a:prstGeom prst="rect">
            <a:avLst/>
          </a:prstGeom>
        </p:spPr>
      </p:pic>
      <p:sp>
        <p:nvSpPr>
          <p:cNvPr id="8" name="TextBox 7">
            <a:extLst>
              <a:ext uri="{FF2B5EF4-FFF2-40B4-BE49-F238E27FC236}">
                <a16:creationId xmlns:a16="http://schemas.microsoft.com/office/drawing/2014/main" id="{CA39AFA4-D950-3E03-7A69-7ECD40E9BFCE}"/>
              </a:ext>
            </a:extLst>
          </p:cNvPr>
          <p:cNvSpPr txBox="1"/>
          <p:nvPr/>
        </p:nvSpPr>
        <p:spPr>
          <a:xfrm>
            <a:off x="754464" y="5871150"/>
            <a:ext cx="5341536" cy="646331"/>
          </a:xfrm>
          <a:prstGeom prst="rect">
            <a:avLst/>
          </a:prstGeom>
          <a:noFill/>
        </p:spPr>
        <p:txBody>
          <a:bodyPr wrap="square" rtlCol="0">
            <a:spAutoFit/>
          </a:bodyPr>
          <a:lstStyle/>
          <a:p>
            <a:r>
              <a:rPr lang="en-US" dirty="0"/>
              <a:t>Figure 5. Injection molding [6]. </a:t>
            </a:r>
            <a:br>
              <a:rPr lang="en-US" dirty="0"/>
            </a:br>
            <a:r>
              <a:rPr lang="en-US" dirty="0"/>
              <a:t>Figure 6. 3D Printing [7].</a:t>
            </a:r>
            <a:endParaRPr lang="en-FI" dirty="0"/>
          </a:p>
        </p:txBody>
      </p:sp>
    </p:spTree>
    <p:extLst>
      <p:ext uri="{BB962C8B-B14F-4D97-AF65-F5344CB8AC3E}">
        <p14:creationId xmlns:p14="http://schemas.microsoft.com/office/powerpoint/2010/main" val="257234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Batch size</a:t>
            </a:r>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Price per unit</a:t>
            </a:r>
          </a:p>
          <a:p>
            <a:r>
              <a:rPr lang="en-US" dirty="0"/>
              <a:t>Annual need</a:t>
            </a:r>
          </a:p>
          <a:p>
            <a:r>
              <a:rPr lang="en-US" dirty="0"/>
              <a:t>Changing demand</a:t>
            </a:r>
          </a:p>
          <a:p>
            <a:pPr marL="0" indent="0">
              <a:buNone/>
            </a:pPr>
            <a:endParaRPr lang="en-FI" dirty="0"/>
          </a:p>
        </p:txBody>
      </p:sp>
      <p:pic>
        <p:nvPicPr>
          <p:cNvPr id="5" name="Picture 4">
            <a:extLst>
              <a:ext uri="{FF2B5EF4-FFF2-40B4-BE49-F238E27FC236}">
                <a16:creationId xmlns:a16="http://schemas.microsoft.com/office/drawing/2014/main" id="{2122D37B-25E6-3C09-A117-4BAF52274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020" y="1175657"/>
            <a:ext cx="7200417" cy="4803112"/>
          </a:xfrm>
          <a:prstGeom prst="rect">
            <a:avLst/>
          </a:prstGeom>
        </p:spPr>
      </p:pic>
      <p:sp>
        <p:nvSpPr>
          <p:cNvPr id="6" name="TextBox 5">
            <a:extLst>
              <a:ext uri="{FF2B5EF4-FFF2-40B4-BE49-F238E27FC236}">
                <a16:creationId xmlns:a16="http://schemas.microsoft.com/office/drawing/2014/main" id="{37F2BD86-A502-0E54-0ECC-0D3FBD58BEF1}"/>
              </a:ext>
            </a:extLst>
          </p:cNvPr>
          <p:cNvSpPr txBox="1"/>
          <p:nvPr/>
        </p:nvSpPr>
        <p:spPr>
          <a:xfrm>
            <a:off x="6538577" y="6176963"/>
            <a:ext cx="3041301" cy="369332"/>
          </a:xfrm>
          <a:prstGeom prst="rect">
            <a:avLst/>
          </a:prstGeom>
          <a:noFill/>
        </p:spPr>
        <p:txBody>
          <a:bodyPr wrap="square" rtlCol="0">
            <a:spAutoFit/>
          </a:bodyPr>
          <a:lstStyle/>
          <a:p>
            <a:r>
              <a:rPr lang="en-US" dirty="0"/>
              <a:t>Figure 7. Production batch [8].</a:t>
            </a:r>
            <a:endParaRPr lang="en-FI" dirty="0"/>
          </a:p>
        </p:txBody>
      </p:sp>
    </p:spTree>
    <p:extLst>
      <p:ext uri="{BB962C8B-B14F-4D97-AF65-F5344CB8AC3E}">
        <p14:creationId xmlns:p14="http://schemas.microsoft.com/office/powerpoint/2010/main" val="84074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Warehousing</a:t>
            </a:r>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Storage</a:t>
            </a:r>
          </a:p>
          <a:p>
            <a:r>
              <a:rPr lang="en-US" dirty="0"/>
              <a:t>Stock</a:t>
            </a:r>
          </a:p>
          <a:p>
            <a:r>
              <a:rPr lang="en-US" dirty="0"/>
              <a:t>Assembly need</a:t>
            </a:r>
          </a:p>
          <a:p>
            <a:r>
              <a:rPr lang="en-US" dirty="0"/>
              <a:t>Customer service</a:t>
            </a:r>
          </a:p>
          <a:p>
            <a:pPr marL="0" indent="0">
              <a:buNone/>
            </a:pPr>
            <a:endParaRPr lang="en-FI" dirty="0"/>
          </a:p>
        </p:txBody>
      </p:sp>
      <p:pic>
        <p:nvPicPr>
          <p:cNvPr id="5" name="Picture 4">
            <a:extLst>
              <a:ext uri="{FF2B5EF4-FFF2-40B4-BE49-F238E27FC236}">
                <a16:creationId xmlns:a16="http://schemas.microsoft.com/office/drawing/2014/main" id="{02B98FBC-0917-D932-102B-4E4B1DF58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858" y="1215852"/>
            <a:ext cx="7441667" cy="4961111"/>
          </a:xfrm>
          <a:prstGeom prst="rect">
            <a:avLst/>
          </a:prstGeom>
        </p:spPr>
      </p:pic>
      <p:sp>
        <p:nvSpPr>
          <p:cNvPr id="6" name="TextBox 5">
            <a:extLst>
              <a:ext uri="{FF2B5EF4-FFF2-40B4-BE49-F238E27FC236}">
                <a16:creationId xmlns:a16="http://schemas.microsoft.com/office/drawing/2014/main" id="{C7E28E85-8414-DACA-6E9C-2ECDCC55ABCA}"/>
              </a:ext>
            </a:extLst>
          </p:cNvPr>
          <p:cNvSpPr txBox="1"/>
          <p:nvPr/>
        </p:nvSpPr>
        <p:spPr>
          <a:xfrm>
            <a:off x="6938370" y="6308209"/>
            <a:ext cx="2488642" cy="369332"/>
          </a:xfrm>
          <a:prstGeom prst="rect">
            <a:avLst/>
          </a:prstGeom>
          <a:noFill/>
        </p:spPr>
        <p:txBody>
          <a:bodyPr wrap="square" rtlCol="0">
            <a:spAutoFit/>
          </a:bodyPr>
          <a:lstStyle/>
          <a:p>
            <a:r>
              <a:rPr lang="en-US" dirty="0"/>
              <a:t>Figure 8. Warehouse [9].</a:t>
            </a:r>
            <a:endParaRPr lang="en-FI" dirty="0"/>
          </a:p>
        </p:txBody>
      </p:sp>
    </p:spTree>
    <p:extLst>
      <p:ext uri="{BB962C8B-B14F-4D97-AF65-F5344CB8AC3E}">
        <p14:creationId xmlns:p14="http://schemas.microsoft.com/office/powerpoint/2010/main" val="409489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E87-75FF-0219-5C04-ECB1DA212A65}"/>
              </a:ext>
            </a:extLst>
          </p:cNvPr>
          <p:cNvSpPr>
            <a:spLocks noGrp="1"/>
          </p:cNvSpPr>
          <p:nvPr>
            <p:ph type="title"/>
          </p:nvPr>
        </p:nvSpPr>
        <p:spPr/>
        <p:txBody>
          <a:bodyPr/>
          <a:lstStyle/>
          <a:p>
            <a:r>
              <a:rPr lang="en-US" dirty="0"/>
              <a:t>Assembly work</a:t>
            </a:r>
          </a:p>
        </p:txBody>
      </p:sp>
      <p:sp>
        <p:nvSpPr>
          <p:cNvPr id="3" name="Content Placeholder 2">
            <a:extLst>
              <a:ext uri="{FF2B5EF4-FFF2-40B4-BE49-F238E27FC236}">
                <a16:creationId xmlns:a16="http://schemas.microsoft.com/office/drawing/2014/main" id="{968191F8-9F68-3634-C24F-14D382DE57C2}"/>
              </a:ext>
            </a:extLst>
          </p:cNvPr>
          <p:cNvSpPr>
            <a:spLocks noGrp="1"/>
          </p:cNvSpPr>
          <p:nvPr>
            <p:ph idx="1"/>
          </p:nvPr>
        </p:nvSpPr>
        <p:spPr/>
        <p:txBody>
          <a:bodyPr/>
          <a:lstStyle/>
          <a:p>
            <a:r>
              <a:rPr lang="en-US" dirty="0"/>
              <a:t>Design</a:t>
            </a:r>
          </a:p>
          <a:p>
            <a:r>
              <a:rPr lang="en-US" dirty="0"/>
              <a:t>Simplicity</a:t>
            </a:r>
          </a:p>
          <a:p>
            <a:r>
              <a:rPr lang="en-US" dirty="0"/>
              <a:t>Automation</a:t>
            </a:r>
          </a:p>
          <a:p>
            <a:pPr marL="0" indent="0">
              <a:buNone/>
            </a:pPr>
            <a:endParaRPr lang="en-FI" dirty="0"/>
          </a:p>
        </p:txBody>
      </p:sp>
      <p:pic>
        <p:nvPicPr>
          <p:cNvPr id="5" name="Picture 4">
            <a:extLst>
              <a:ext uri="{FF2B5EF4-FFF2-40B4-BE49-F238E27FC236}">
                <a16:creationId xmlns:a16="http://schemas.microsoft.com/office/drawing/2014/main" id="{26879B03-5FF6-25C6-5BD9-97712C244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99" y="1690688"/>
            <a:ext cx="7308927" cy="4107465"/>
          </a:xfrm>
          <a:prstGeom prst="rect">
            <a:avLst/>
          </a:prstGeom>
        </p:spPr>
      </p:pic>
      <p:sp>
        <p:nvSpPr>
          <p:cNvPr id="6" name="TextBox 5">
            <a:extLst>
              <a:ext uri="{FF2B5EF4-FFF2-40B4-BE49-F238E27FC236}">
                <a16:creationId xmlns:a16="http://schemas.microsoft.com/office/drawing/2014/main" id="{35E72217-0728-1638-BFE1-BB95168BAF1F}"/>
              </a:ext>
            </a:extLst>
          </p:cNvPr>
          <p:cNvSpPr txBox="1"/>
          <p:nvPr/>
        </p:nvSpPr>
        <p:spPr>
          <a:xfrm>
            <a:off x="6350556" y="6127234"/>
            <a:ext cx="3563815" cy="369332"/>
          </a:xfrm>
          <a:prstGeom prst="rect">
            <a:avLst/>
          </a:prstGeom>
          <a:noFill/>
        </p:spPr>
        <p:txBody>
          <a:bodyPr wrap="square" rtlCol="0">
            <a:spAutoFit/>
          </a:bodyPr>
          <a:lstStyle/>
          <a:p>
            <a:r>
              <a:rPr lang="en-US" dirty="0"/>
              <a:t>Figure 9. Automated assembly [10].</a:t>
            </a:r>
            <a:endParaRPr lang="en-FI" dirty="0"/>
          </a:p>
        </p:txBody>
      </p:sp>
    </p:spTree>
    <p:extLst>
      <p:ext uri="{BB962C8B-B14F-4D97-AF65-F5344CB8AC3E}">
        <p14:creationId xmlns:p14="http://schemas.microsoft.com/office/powerpoint/2010/main" val="391494531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1294</TotalTime>
  <Words>2439</Words>
  <Application>Microsoft Office PowerPoint</Application>
  <PresentationFormat>Widescreen</PresentationFormat>
  <Paragraphs>146</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Georgia</vt:lpstr>
      <vt:lpstr>Tw Cen MT</vt:lpstr>
      <vt:lpstr>Office Theme</vt:lpstr>
      <vt:lpstr>Circuit</vt:lpstr>
      <vt:lpstr>Productizing</vt:lpstr>
      <vt:lpstr>Definition</vt:lpstr>
      <vt:lpstr>Manufacturability</vt:lpstr>
      <vt:lpstr>Production Cost</vt:lpstr>
      <vt:lpstr>Material Cost</vt:lpstr>
      <vt:lpstr>Machine tooling</vt:lpstr>
      <vt:lpstr>Batch size</vt:lpstr>
      <vt:lpstr>Warehousing</vt:lpstr>
      <vt:lpstr>Assembly work</vt:lpstr>
      <vt:lpstr>Packaging materials</vt:lpstr>
      <vt:lpstr>Technical Documentation</vt:lpstr>
      <vt:lpstr>Supplier Management </vt:lpstr>
      <vt:lpstr>Product life cycle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Productizing</dc:title>
  <dc:creator>Reino Iuganson</dc:creator>
  <cp:lastModifiedBy>Reino Iuganson</cp:lastModifiedBy>
  <cp:revision>44</cp:revision>
  <dcterms:created xsi:type="dcterms:W3CDTF">2022-09-24T09:54:40Z</dcterms:created>
  <dcterms:modified xsi:type="dcterms:W3CDTF">2022-10-06T08:04:25Z</dcterms:modified>
</cp:coreProperties>
</file>