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6" r:id="rId1"/>
  </p:sldMasterIdLst>
  <p:notesMasterIdLst>
    <p:notesMasterId r:id="rId14"/>
  </p:notesMasterIdLst>
  <p:handoutMasterIdLst>
    <p:handoutMasterId r:id="rId15"/>
  </p:handoutMasterIdLst>
  <p:sldIdLst>
    <p:sldId id="257" r:id="rId2"/>
    <p:sldId id="305" r:id="rId3"/>
    <p:sldId id="306" r:id="rId4"/>
    <p:sldId id="312" r:id="rId5"/>
    <p:sldId id="302" r:id="rId6"/>
    <p:sldId id="303" r:id="rId7"/>
    <p:sldId id="304" r:id="rId8"/>
    <p:sldId id="307" r:id="rId9"/>
    <p:sldId id="308" r:id="rId10"/>
    <p:sldId id="309" r:id="rId11"/>
    <p:sldId id="310" r:id="rId12"/>
    <p:sldId id="311" r:id="rId13"/>
  </p:sldIdLst>
  <p:sldSz cx="12192000" cy="6858000"/>
  <p:notesSz cx="6858000" cy="9144000"/>
  <p:embeddedFontLst>
    <p:embeddedFont>
      <p:font typeface="Bookman Old Style" panose="02050604050505020204"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Franklin Gothic Book" panose="020B0503020102020204" pitchFamily="34" charset="0"/>
      <p:regular r:id="rId24"/>
      <p:italic r:id="rId25"/>
    </p:embeddedFont>
  </p:embeddedFontLst>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6" d="100"/>
          <a:sy n="106" d="100"/>
        </p:scale>
        <p:origin x="180" y="114"/>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B18C302-19DB-43F2-9694-06F6B9208EED}" type="datetime1">
              <a:rPr lang="fi-FI" smtClean="0"/>
              <a:t>1.9.2022</a:t>
            </a:fld>
            <a:endParaRPr lang="en-US"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E88AB28-299C-4ADC-B973-0D8D2CE50947}" type="datetime1">
              <a:rPr lang="fi-FI" smtClean="0"/>
              <a:t>1.9.2022</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
              <a:t>Muokkaa tekstin perustyylejä napsauttamalla</a:t>
            </a:r>
            <a:endParaRPr lang="en-US"/>
          </a:p>
          <a:p>
            <a:pPr lvl="1" rtl="0"/>
            <a:r>
              <a:rPr lang="fi"/>
              <a:t>Toinen taso</a:t>
            </a:r>
          </a:p>
          <a:p>
            <a:pPr lvl="2" rtl="0"/>
            <a:r>
              <a:rPr lang="fi"/>
              <a:t>Kolmas taso</a:t>
            </a:r>
          </a:p>
          <a:p>
            <a:pPr lvl="3" rtl="0"/>
            <a:r>
              <a:rPr lang="fi"/>
              <a:t>Neljäs taso</a:t>
            </a:r>
          </a:p>
          <a:p>
            <a:pPr lvl="4" rtl="0"/>
            <a:r>
              <a:rPr lang="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EC2523F-FF30-4485-946E-61FB592B4FE2}" type="slidenum">
              <a:rPr lang="en-US" smtClean="0"/>
              <a:pPr/>
              <a:t>2</a:t>
            </a:fld>
            <a:endParaRPr lang="en-US"/>
          </a:p>
        </p:txBody>
      </p:sp>
    </p:spTree>
    <p:extLst>
      <p:ext uri="{BB962C8B-B14F-4D97-AF65-F5344CB8AC3E}">
        <p14:creationId xmlns:p14="http://schemas.microsoft.com/office/powerpoint/2010/main" val="198055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5F938C8-CEDB-4870-9E32-BFAC404E5D4A}" type="slidenum">
              <a:rPr lang="en-US" smtClean="0"/>
              <a:pPr/>
              <a:t>5</a:t>
            </a:fld>
            <a:endParaRPr lang="en-US"/>
          </a:p>
        </p:txBody>
      </p:sp>
    </p:spTree>
    <p:extLst>
      <p:ext uri="{BB962C8B-B14F-4D97-AF65-F5344CB8AC3E}">
        <p14:creationId xmlns:p14="http://schemas.microsoft.com/office/powerpoint/2010/main" val="146945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i-FI"/>
              <a:t>Muokkaa ots. perustyyl. napsautt.</a:t>
            </a:r>
            <a:endParaRPr lang="en-US" dirty="0"/>
          </a:p>
        </p:txBody>
      </p:sp>
      <p:sp>
        <p:nvSpPr>
          <p:cNvPr id="3" name="Alaotsikk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i-FI"/>
              <a:t>Muokkaa alaotsikon perustyyliä napsautt.</a:t>
            </a:r>
            <a:endParaRPr lang="en-US" dirty="0"/>
          </a:p>
        </p:txBody>
      </p:sp>
      <p:cxnSp>
        <p:nvCxnSpPr>
          <p:cNvPr id="9" name="Suora yhdysviiva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Päivämäärän paikkamerkki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25F8144-E807-4002-A68B-D7A94D195A1F}" type="datetime1">
              <a:rPr lang="fi-FI" smtClean="0"/>
              <a:t>1.9.2022</a:t>
            </a:fld>
            <a:endParaRPr lang="en-US" dirty="0"/>
          </a:p>
        </p:txBody>
      </p:sp>
      <p:sp>
        <p:nvSpPr>
          <p:cNvPr id="5" name="Alatunnisteen paikkamerkki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fi-FI"/>
              <a:t>Syksy 2019 Tieteen filosofia ilpo.halonen@aalto.fi</a:t>
            </a:r>
            <a:endParaRPr lang="en-US" dirty="0"/>
          </a:p>
        </p:txBody>
      </p:sp>
      <p:sp>
        <p:nvSpPr>
          <p:cNvPr id="6" name="Dian numeron paikkamerkki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Pystysuuntaisen tekstin paikkamerkki 2"/>
          <p:cNvSpPr>
            <a:spLocks noGrp="1"/>
          </p:cNvSpPr>
          <p:nvPr>
            <p:ph type="body" orient="vert" idx="1"/>
          </p:nvPr>
        </p:nvSpPr>
        <p:spPr/>
        <p:txBody>
          <a:bodyPr vert="eaVert" lIns="45720" tIns="0" rIns="45720" bIns="0"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7" name="Päivämäärän paikkamerkki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B03B9E2F-699A-47F5-B689-2D5C252E6F28}" type="datetime1">
              <a:rPr lang="fi-FI" smtClean="0"/>
              <a:t>1.9.2022</a:t>
            </a:fld>
            <a:endParaRPr lang="en-US" dirty="0"/>
          </a:p>
        </p:txBody>
      </p:sp>
      <p:sp>
        <p:nvSpPr>
          <p:cNvPr id="8" name="Alatunnisteen paikkamerkki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fi-FI"/>
              <a:t>Syksy 2019 Tieteen filosofia ilpo.halonen@aalto.fi</a:t>
            </a:r>
            <a:endParaRPr lang="en-US" dirty="0"/>
          </a:p>
        </p:txBody>
      </p:sp>
      <p:sp>
        <p:nvSpPr>
          <p:cNvPr id="9" name="Dian numeron paikkamerkki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untainen otsikko ja teksti">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ystysuuntainen otsikko 1"/>
          <p:cNvSpPr>
            <a:spLocks noGrp="1"/>
          </p:cNvSpPr>
          <p:nvPr>
            <p:ph type="title" orient="vert"/>
          </p:nvPr>
        </p:nvSpPr>
        <p:spPr>
          <a:xfrm>
            <a:off x="8724900" y="412302"/>
            <a:ext cx="2628900" cy="5759898"/>
          </a:xfrm>
        </p:spPr>
        <p:txBody>
          <a:bodyPr vert="eaVert" rtlCol="0"/>
          <a:lstStyle/>
          <a:p>
            <a:pPr rtl="0"/>
            <a:r>
              <a:rPr lang="fi-FI"/>
              <a:t>Muokkaa ots. perustyyl. napsautt.</a:t>
            </a:r>
            <a:endParaRPr lang="en-US" dirty="0"/>
          </a:p>
        </p:txBody>
      </p:sp>
      <p:sp>
        <p:nvSpPr>
          <p:cNvPr id="3" name="Pystysuuntaisen tekstin paikkamerkki 2"/>
          <p:cNvSpPr>
            <a:spLocks noGrp="1"/>
          </p:cNvSpPr>
          <p:nvPr>
            <p:ph type="body" orient="vert" idx="1"/>
          </p:nvPr>
        </p:nvSpPr>
        <p:spPr>
          <a:xfrm>
            <a:off x="838200" y="412302"/>
            <a:ext cx="7734300" cy="5759898"/>
          </a:xfrm>
        </p:spPr>
        <p:txBody>
          <a:bodyPr vert="eaVert" lIns="45720" tIns="0" rIns="45720" bIns="0"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7" name="Päivämäärän paikkamerkki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E7E33078-EA18-4E06-8AC5-D84CC695B270}" type="datetime1">
              <a:rPr lang="fi-FI" smtClean="0"/>
              <a:t>1.9.2022</a:t>
            </a:fld>
            <a:endParaRPr lang="en-US" dirty="0"/>
          </a:p>
        </p:txBody>
      </p:sp>
      <p:sp>
        <p:nvSpPr>
          <p:cNvPr id="8" name="Alatunnisteen paikkamerkki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fi-FI"/>
              <a:t>Syksy 2019 Tieteen filosofia ilpo.halonen@aalto.fi</a:t>
            </a:r>
            <a:endParaRPr lang="en-US" dirty="0"/>
          </a:p>
        </p:txBody>
      </p:sp>
      <p:sp>
        <p:nvSpPr>
          <p:cNvPr id="10" name="Dian numeron paikkamerkki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Sisällön paikkamerkki 2"/>
          <p:cNvSpPr>
            <a:spLocks noGrp="1"/>
          </p:cNvSpPr>
          <p:nvPr>
            <p:ph idx="1"/>
          </p:nvPr>
        </p:nvSpPr>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7" name="Päivämäärän paikkamerkki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E3BF2EE0-6AC3-407C-AFF8-8FCE1AC4CC8E}" type="datetime1">
              <a:rPr lang="fi-FI" smtClean="0"/>
              <a:t>1.9.2022</a:t>
            </a:fld>
            <a:endParaRPr lang="en-US" dirty="0"/>
          </a:p>
        </p:txBody>
      </p:sp>
      <p:sp>
        <p:nvSpPr>
          <p:cNvPr id="8" name="Alatunnisteen paikkamerkki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fi-FI"/>
              <a:t>Syksy 2019 Tieteen filosofia ilpo.halonen@aalto.fi</a:t>
            </a:r>
            <a:endParaRPr lang="en-US" dirty="0"/>
          </a:p>
        </p:txBody>
      </p:sp>
      <p:sp>
        <p:nvSpPr>
          <p:cNvPr id="9" name="Dian numeron paikkamerkki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i-FI"/>
              <a:t>Muokkaa ots. perustyyl. napsautt.</a:t>
            </a:r>
            <a:endParaRPr lang="en-US" dirty="0"/>
          </a:p>
        </p:txBody>
      </p:sp>
      <p:sp>
        <p:nvSpPr>
          <p:cNvPr id="3" name="Tekstin paikkamerkki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a:t>Muokkaa tekstin perustyylejä napsauttamalla</a:t>
            </a:r>
          </a:p>
        </p:txBody>
      </p:sp>
      <p:cxnSp>
        <p:nvCxnSpPr>
          <p:cNvPr id="9" name="Suora yhdysviiva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Päivämäärän paikkamerkki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289A559A-7B13-49CF-AFC3-B97F888D4135}" type="datetime1">
              <a:rPr lang="fi-FI" smtClean="0"/>
              <a:t>1.9.2022</a:t>
            </a:fld>
            <a:endParaRPr lang="en-US" dirty="0"/>
          </a:p>
        </p:txBody>
      </p:sp>
      <p:sp>
        <p:nvSpPr>
          <p:cNvPr id="8" name="Alatunnisteen paikkamerkki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r>
              <a:rPr lang="fi-FI"/>
              <a:t>Syksy 2019 Tieteen filosofia ilpo.halonen@aalto.fi</a:t>
            </a:r>
            <a:endParaRPr lang="en-US" dirty="0"/>
          </a:p>
        </p:txBody>
      </p:sp>
      <p:sp>
        <p:nvSpPr>
          <p:cNvPr id="11" name="Dian numeron paikkamerkki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Otsikko 7"/>
          <p:cNvSpPr>
            <a:spLocks noGrp="1"/>
          </p:cNvSpPr>
          <p:nvPr>
            <p:ph type="title"/>
          </p:nvPr>
        </p:nvSpPr>
        <p:spPr>
          <a:xfrm>
            <a:off x="1097280" y="286603"/>
            <a:ext cx="10058400" cy="1450757"/>
          </a:xfrm>
        </p:spPr>
        <p:txBody>
          <a:bodyPr rtlCol="0"/>
          <a:lstStyle/>
          <a:p>
            <a:pPr rtl="0"/>
            <a:r>
              <a:rPr lang="fi-FI"/>
              <a:t>Muokkaa ots. perustyyl. napsautt.</a:t>
            </a:r>
            <a:endParaRPr lang="en-US" dirty="0"/>
          </a:p>
        </p:txBody>
      </p:sp>
      <p:sp>
        <p:nvSpPr>
          <p:cNvPr id="3" name="Sisällön paikkamerkki 2"/>
          <p:cNvSpPr>
            <a:spLocks noGrp="1"/>
          </p:cNvSpPr>
          <p:nvPr>
            <p:ph sz="half" idx="1"/>
          </p:nvPr>
        </p:nvSpPr>
        <p:spPr>
          <a:xfrm>
            <a:off x="1097280" y="2120900"/>
            <a:ext cx="4639736" cy="3748193"/>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Sisällön paikkamerkki 3"/>
          <p:cNvSpPr>
            <a:spLocks noGrp="1"/>
          </p:cNvSpPr>
          <p:nvPr>
            <p:ph sz="half" idx="2"/>
          </p:nvPr>
        </p:nvSpPr>
        <p:spPr>
          <a:xfrm>
            <a:off x="6515944" y="2120900"/>
            <a:ext cx="4639736" cy="3748194"/>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2" name="Päivämäärän paikkamerkki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BCB5BF9F-46AE-484A-99AD-49E4538E8784}" type="datetime1">
              <a:rPr lang="fi-FI" smtClean="0"/>
              <a:t>1.9.2022</a:t>
            </a:fld>
            <a:endParaRPr lang="en-US" dirty="0"/>
          </a:p>
        </p:txBody>
      </p:sp>
      <p:sp>
        <p:nvSpPr>
          <p:cNvPr id="9" name="Alatunnisteen paikkamerkki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fi-FI"/>
              <a:t>Syksy 2019 Tieteen filosofia ilpo.halonen@aalto.fi</a:t>
            </a:r>
            <a:endParaRPr lang="en-US" dirty="0"/>
          </a:p>
        </p:txBody>
      </p:sp>
      <p:sp>
        <p:nvSpPr>
          <p:cNvPr id="10" name="Dian numeron paikkamerkki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Otsikko 9"/>
          <p:cNvSpPr>
            <a:spLocks noGrp="1"/>
          </p:cNvSpPr>
          <p:nvPr>
            <p:ph type="title"/>
          </p:nvPr>
        </p:nvSpPr>
        <p:spPr>
          <a:xfrm>
            <a:off x="1097280" y="286603"/>
            <a:ext cx="10058400" cy="1450757"/>
          </a:xfrm>
        </p:spPr>
        <p:txBody>
          <a:bodyPr rtlCol="0"/>
          <a:lstStyle/>
          <a:p>
            <a:pPr rtl="0"/>
            <a:r>
              <a:rPr lang="fi-FI"/>
              <a:t>Muokkaa ots. perustyyl. napsautt.</a:t>
            </a:r>
            <a:endParaRPr lang="en-US" dirty="0"/>
          </a:p>
        </p:txBody>
      </p:sp>
      <p:sp>
        <p:nvSpPr>
          <p:cNvPr id="3" name="Tekstin paikkamerkki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4" name="Sisällön paikkamerkki 3"/>
          <p:cNvSpPr>
            <a:spLocks noGrp="1"/>
          </p:cNvSpPr>
          <p:nvPr>
            <p:ph sz="half" idx="2"/>
          </p:nvPr>
        </p:nvSpPr>
        <p:spPr>
          <a:xfrm>
            <a:off x="1097280" y="2958274"/>
            <a:ext cx="4639736" cy="2910821"/>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5" name="Tekstin paikkamerkki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6" name="Sisällön paikkamerkki 5"/>
          <p:cNvSpPr>
            <a:spLocks noGrp="1"/>
          </p:cNvSpPr>
          <p:nvPr>
            <p:ph sz="quarter" idx="4"/>
          </p:nvPr>
        </p:nvSpPr>
        <p:spPr>
          <a:xfrm>
            <a:off x="6515944" y="2958273"/>
            <a:ext cx="4639736" cy="2910821"/>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2" name="Päivämäärän paikkamerkki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C44E5F95-3BA5-4293-8AED-D0B89CF5559F}" type="datetime1">
              <a:rPr lang="fi-FI" smtClean="0"/>
              <a:t>1.9.2022</a:t>
            </a:fld>
            <a:endParaRPr lang="en-US" dirty="0"/>
          </a:p>
        </p:txBody>
      </p:sp>
      <p:sp>
        <p:nvSpPr>
          <p:cNvPr id="11" name="Alatunnisteen paikkamerkki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fi-FI"/>
              <a:t>Syksy 2019 Tieteen filosofia ilpo.halonen@aalto.fi</a:t>
            </a:r>
            <a:endParaRPr lang="en-US" dirty="0"/>
          </a:p>
        </p:txBody>
      </p:sp>
      <p:sp>
        <p:nvSpPr>
          <p:cNvPr id="12" name="Dian numeron paikkamerkki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6" name="Päivämäärän paikkamerkki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CE52B1AE-2AB8-4899-9F33-A9097AFB61B0}" type="datetime1">
              <a:rPr lang="fi-FI" smtClean="0"/>
              <a:t>1.9.2022</a:t>
            </a:fld>
            <a:endParaRPr lang="en-US" dirty="0"/>
          </a:p>
        </p:txBody>
      </p:sp>
      <p:sp>
        <p:nvSpPr>
          <p:cNvPr id="7" name="Alatunnisteen paikkamerkki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fi-FI"/>
              <a:t>Syksy 2019 Tieteen filosofia ilpo.halonen@aalto.fi</a:t>
            </a:r>
            <a:endParaRPr lang="en-US" dirty="0"/>
          </a:p>
        </p:txBody>
      </p:sp>
      <p:sp>
        <p:nvSpPr>
          <p:cNvPr id="8" name="Dian numeron paikkamerkki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äivämäärän paikkamerkki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62FF854F-7B4A-480A-8A8B-FDFEC6CDCB4C}" type="datetime1">
              <a:rPr lang="fi-FI" smtClean="0"/>
              <a:t>1.9.2022</a:t>
            </a:fld>
            <a:endParaRPr lang="en-US" dirty="0"/>
          </a:p>
        </p:txBody>
      </p:sp>
      <p:sp>
        <p:nvSpPr>
          <p:cNvPr id="3" name="Alatunnisteen paikkamerkki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r>
              <a:rPr lang="fi-FI"/>
              <a:t>Syksy 2019 Tieteen filosofia ilpo.halonen@aalto.fi</a:t>
            </a:r>
            <a:endParaRPr lang="en-US" dirty="0"/>
          </a:p>
        </p:txBody>
      </p:sp>
      <p:sp>
        <p:nvSpPr>
          <p:cNvPr id="4" name="Dian numeron paikkamerkki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643466" y="786383"/>
            <a:ext cx="3517567" cy="2093975"/>
          </a:xfrm>
        </p:spPr>
        <p:txBody>
          <a:bodyPr rtlCol="0" anchor="b">
            <a:normAutofit/>
          </a:bodyPr>
          <a:lstStyle>
            <a:lvl1pPr>
              <a:lnSpc>
                <a:spcPct val="90000"/>
              </a:lnSpc>
              <a:defRPr sz="3400" b="0">
                <a:solidFill>
                  <a:srgbClr val="FFFFFF"/>
                </a:solidFill>
              </a:defRPr>
            </a:lvl1pPr>
          </a:lstStyle>
          <a:p>
            <a:pPr rtl="0"/>
            <a:r>
              <a:rPr lang="fi-FI"/>
              <a:t>Muokkaa ots. perustyyl. napsautt.</a:t>
            </a:r>
            <a:endParaRPr lang="en-US" dirty="0"/>
          </a:p>
        </p:txBody>
      </p:sp>
      <p:sp>
        <p:nvSpPr>
          <p:cNvPr id="3" name="Sisällön paikkamerkki 2"/>
          <p:cNvSpPr>
            <a:spLocks noGrp="1"/>
          </p:cNvSpPr>
          <p:nvPr>
            <p:ph idx="1"/>
          </p:nvPr>
        </p:nvSpPr>
        <p:spPr>
          <a:xfrm>
            <a:off x="5458984" y="812799"/>
            <a:ext cx="5928344" cy="5294757"/>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Tekstin paikkamerkki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5" name="Päivämäärän paikkamerkki 4"/>
          <p:cNvSpPr>
            <a:spLocks noGrp="1"/>
          </p:cNvSpPr>
          <p:nvPr>
            <p:ph type="dt" sz="half" idx="10"/>
          </p:nvPr>
        </p:nvSpPr>
        <p:spPr>
          <a:xfrm>
            <a:off x="643464" y="6446520"/>
            <a:ext cx="3517568" cy="365125"/>
          </a:xfrm>
        </p:spPr>
        <p:txBody>
          <a:bodyPr rtlCol="0"/>
          <a:lstStyle>
            <a:lvl1pPr algn="l">
              <a:defRPr/>
            </a:lvl1pPr>
          </a:lstStyle>
          <a:p>
            <a:pPr rtl="0"/>
            <a:fld id="{A3BBD5AD-4EE7-4CF7-8F15-1E38005A7C5C}" type="datetime1">
              <a:rPr lang="fi-FI" smtClean="0"/>
              <a:t>1.9.2022</a:t>
            </a:fld>
            <a:endParaRPr lang="en-US" dirty="0"/>
          </a:p>
        </p:txBody>
      </p:sp>
      <p:sp>
        <p:nvSpPr>
          <p:cNvPr id="6" name="Alatunnisteen paikkamerkki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r>
              <a:rPr lang="fi-FI"/>
              <a:t>Syksy 2019 Tieteen filosofia ilpo.halonen@aalto.fi</a:t>
            </a:r>
            <a:endParaRPr lang="en-US" dirty="0"/>
          </a:p>
        </p:txBody>
      </p:sp>
      <p:sp>
        <p:nvSpPr>
          <p:cNvPr id="7" name="Dian numeron paikkamerkki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 ja kuvatekst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Kuvan paikkamerkki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a:t>Lisää kuva napsauttamalla kuvaketta</a:t>
            </a:r>
            <a:endParaRPr lang="en-US" dirty="0"/>
          </a:p>
        </p:txBody>
      </p:sp>
      <p:sp>
        <p:nvSpPr>
          <p:cNvPr id="2" name="Otsikk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fi-FI"/>
              <a:t>Muokkaa ots. perustyyl. napsautt.</a:t>
            </a:r>
            <a:endParaRPr lang="en-US" dirty="0"/>
          </a:p>
        </p:txBody>
      </p:sp>
      <p:sp>
        <p:nvSpPr>
          <p:cNvPr id="4" name="Tekstin paikkamerkki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5" name="Päivämäärän paikkamerkki 4"/>
          <p:cNvSpPr>
            <a:spLocks noGrp="1"/>
          </p:cNvSpPr>
          <p:nvPr>
            <p:ph type="dt" sz="half" idx="10"/>
          </p:nvPr>
        </p:nvSpPr>
        <p:spPr/>
        <p:txBody>
          <a:bodyPr rtlCol="0"/>
          <a:lstStyle>
            <a:lvl1pPr>
              <a:defRPr/>
            </a:lvl1pPr>
          </a:lstStyle>
          <a:p>
            <a:pPr rtl="0"/>
            <a:fld id="{ED25E7B8-D441-4A7A-B589-7D0961C86AD7}" type="datetime1">
              <a:rPr lang="fi-FI" smtClean="0"/>
              <a:t>1.9.2022</a:t>
            </a:fld>
            <a:endParaRPr lang="en-US" dirty="0"/>
          </a:p>
        </p:txBody>
      </p:sp>
      <p:sp>
        <p:nvSpPr>
          <p:cNvPr id="6" name="Alatunnisteen paikkamerkki 5"/>
          <p:cNvSpPr>
            <a:spLocks noGrp="1"/>
          </p:cNvSpPr>
          <p:nvPr>
            <p:ph type="ftr" sz="quarter" idx="11"/>
          </p:nvPr>
        </p:nvSpPr>
        <p:spPr>
          <a:xfrm>
            <a:off x="1097279" y="6446838"/>
            <a:ext cx="6818262" cy="365125"/>
          </a:xfrm>
        </p:spPr>
        <p:txBody>
          <a:bodyPr rtlCol="0"/>
          <a:lstStyle/>
          <a:p>
            <a:pPr algn="l" rtl="0"/>
            <a:r>
              <a:rPr lang="fi-FI"/>
              <a:t>Syksy 2019 Tieteen filosofia ilpo.halonen@aalto.fi</a:t>
            </a:r>
            <a:endParaRPr lang="en-US" dirty="0"/>
          </a:p>
        </p:txBody>
      </p:sp>
      <p:sp>
        <p:nvSpPr>
          <p:cNvPr id="7" name="Dian numeron paikkamerkki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on paikkamerkki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i"/>
              <a:t>Muokkaa otsikon perustyyliä napsauttamalla</a:t>
            </a:r>
            <a:endParaRPr lang="en-US" dirty="0"/>
          </a:p>
        </p:txBody>
      </p:sp>
      <p:sp>
        <p:nvSpPr>
          <p:cNvPr id="3" name="Tekstin paikkamerkki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US" dirty="0"/>
          </a:p>
        </p:txBody>
      </p:sp>
      <p:sp>
        <p:nvSpPr>
          <p:cNvPr id="4" name="Päivämäärän paikkamerkki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EAC406EE-868A-4B05-8AE0-FA274CF4BAAA}" type="datetime1">
              <a:rPr lang="fi-FI" smtClean="0"/>
              <a:t>1.9.2022</a:t>
            </a:fld>
            <a:endParaRPr lang="en-US" dirty="0"/>
          </a:p>
        </p:txBody>
      </p:sp>
      <p:sp>
        <p:nvSpPr>
          <p:cNvPr id="5" name="Alatunnisteen paikkamerkki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r>
              <a:rPr lang="fi-FI"/>
              <a:t>Syksy 2019 Tieteen filosofia ilpo.halonen@aalto.fi</a:t>
            </a:r>
            <a:endParaRPr lang="en-US" dirty="0"/>
          </a:p>
        </p:txBody>
      </p:sp>
      <p:sp>
        <p:nvSpPr>
          <p:cNvPr id="6" name="Dian numeron paikkamerkki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Suora yhdysviiva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uorakulmio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Otsikko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fi" sz="7200" dirty="0"/>
              <a:t>Tieteellisestä ajattelusta</a:t>
            </a:r>
          </a:p>
        </p:txBody>
      </p:sp>
      <p:sp>
        <p:nvSpPr>
          <p:cNvPr id="3" name="Alaotsikko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fi" dirty="0">
                <a:solidFill>
                  <a:schemeClr val="tx1">
                    <a:lumMod val="85000"/>
                    <a:lumOff val="15000"/>
                  </a:schemeClr>
                </a:solidFill>
              </a:rPr>
              <a:t>iNFoisku 1 / SYKSY 2022</a:t>
            </a:r>
            <a:endParaRPr lang="fi" sz="2400" dirty="0">
              <a:solidFill>
                <a:schemeClr val="tx1">
                  <a:lumMod val="85000"/>
                  <a:lumOff val="15000"/>
                </a:schemeClr>
              </a:solidFill>
            </a:endParaRPr>
          </a:p>
        </p:txBody>
      </p:sp>
      <p:pic>
        <p:nvPicPr>
          <p:cNvPr id="5" name="Kuva 4" descr="Kuva, jossa on rakennus, istumista, penkki, puoli&#10;&#10;Automaattisesti luotu kuvaus">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uora yhdysviiva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ian numeron paikkamerkki 3">
            <a:extLst>
              <a:ext uri="{FF2B5EF4-FFF2-40B4-BE49-F238E27FC236}">
                <a16:creationId xmlns:a16="http://schemas.microsoft.com/office/drawing/2014/main" id="{65DC471A-A991-4AB9-840B-11D5983D372B}"/>
              </a:ext>
            </a:extLst>
          </p:cNvPr>
          <p:cNvSpPr>
            <a:spLocks noGrp="1"/>
          </p:cNvSpPr>
          <p:nvPr>
            <p:ph type="sldNum" sz="quarter" idx="12"/>
          </p:nvPr>
        </p:nvSpPr>
        <p:spPr/>
        <p:txBody>
          <a:bodyPr/>
          <a:lstStyle/>
          <a:p>
            <a:pPr rtl="0"/>
            <a:fld id="{3A98EE3D-8CD1-4C3F-BD1C-C98C9596463C}" type="slidenum">
              <a:rPr lang="en-US" smtClean="0"/>
              <a:t>1</a:t>
            </a:fld>
            <a:endParaRPr lang="en-US" dirty="0"/>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pPr lvl="1"/>
            <a:fld id="{3A23D811-B95F-4770-B1A6-19F1B6294EBC}" type="slidenum">
              <a:rPr lang="it-IT"/>
              <a:pPr lvl="1"/>
              <a:t>10</a:t>
            </a:fld>
            <a:endParaRPr lang="it-IT"/>
          </a:p>
        </p:txBody>
      </p:sp>
      <p:sp>
        <p:nvSpPr>
          <p:cNvPr id="73730" name="Rectangle 2"/>
          <p:cNvSpPr>
            <a:spLocks noGrp="1" noChangeArrowheads="1"/>
          </p:cNvSpPr>
          <p:nvPr>
            <p:ph type="title"/>
          </p:nvPr>
        </p:nvSpPr>
        <p:spPr/>
        <p:txBody>
          <a:bodyPr/>
          <a:lstStyle/>
          <a:p>
            <a:r>
              <a:rPr lang="fi-FI" b="1" dirty="0"/>
              <a:t>Tiede ja tekniikka</a:t>
            </a:r>
            <a:endParaRPr lang="en-US" b="1" dirty="0"/>
          </a:p>
        </p:txBody>
      </p:sp>
      <p:sp>
        <p:nvSpPr>
          <p:cNvPr id="73731" name="Rectangle 3"/>
          <p:cNvSpPr>
            <a:spLocks noGrp="1" noChangeArrowheads="1"/>
          </p:cNvSpPr>
          <p:nvPr>
            <p:ph type="body" idx="1"/>
          </p:nvPr>
        </p:nvSpPr>
        <p:spPr/>
        <p:txBody>
          <a:bodyPr>
            <a:normAutofit/>
          </a:bodyPr>
          <a:lstStyle/>
          <a:p>
            <a:pPr lvl="1">
              <a:buFont typeface="Arial" panose="020B0604020202020204" pitchFamily="34" charset="0"/>
              <a:buChar char="•"/>
            </a:pPr>
            <a:r>
              <a:rPr lang="fi-FI" sz="2800" dirty="0"/>
              <a:t>von Wright: tiede liittoutunut tekniikan kanssa</a:t>
            </a:r>
          </a:p>
          <a:p>
            <a:pPr lvl="1">
              <a:buFont typeface="Arial" panose="020B0604020202020204" pitchFamily="34" charset="0"/>
              <a:buChar char="•"/>
            </a:pPr>
            <a:r>
              <a:rPr lang="fi-FI" sz="2800" dirty="0"/>
              <a:t>samalla tiede muotoutunut itsenäiseksi arvovapaaksi alueeksi.</a:t>
            </a:r>
          </a:p>
          <a:p>
            <a:pPr lvl="1">
              <a:buFont typeface="Arial" panose="020B0604020202020204" pitchFamily="34" charset="0"/>
              <a:buChar char="•"/>
            </a:pPr>
            <a:r>
              <a:rPr lang="fi-FI" sz="2800" dirty="0"/>
              <a:t>Ihmisen on ollut vaikeata luoda rationaalista asennetta todellisuuteen.</a:t>
            </a:r>
          </a:p>
          <a:p>
            <a:pPr lvl="1">
              <a:buFont typeface="Arial" panose="020B0604020202020204" pitchFamily="34" charset="0"/>
              <a:buChar char="•"/>
            </a:pPr>
            <a:r>
              <a:rPr lang="fi-FI" sz="2800" dirty="0"/>
              <a:t>Kuitenkin rationaalisen asenteen täytyy olla hallitsevana, jos tieteen halutaan esittävän yhteiskunnassa luovaa osaa.</a:t>
            </a:r>
          </a:p>
          <a:p>
            <a:pPr marL="201168" lvl="1" indent="0">
              <a:buNone/>
            </a:pPr>
            <a:r>
              <a:rPr lang="fi-FI" sz="2800" dirty="0"/>
              <a:t> </a:t>
            </a:r>
          </a:p>
          <a:p>
            <a:endParaRPr lang="fi-FI" sz="2800" dirty="0"/>
          </a:p>
        </p:txBody>
      </p:sp>
    </p:spTree>
    <p:extLst>
      <p:ext uri="{BB962C8B-B14F-4D97-AF65-F5344CB8AC3E}">
        <p14:creationId xmlns:p14="http://schemas.microsoft.com/office/powerpoint/2010/main" val="254966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pPr lvl="1"/>
            <a:fld id="{3A23D811-B95F-4770-B1A6-19F1B6294EBC}" type="slidenum">
              <a:rPr lang="it-IT"/>
              <a:pPr lvl="1"/>
              <a:t>11</a:t>
            </a:fld>
            <a:endParaRPr lang="it-IT"/>
          </a:p>
        </p:txBody>
      </p:sp>
      <p:sp>
        <p:nvSpPr>
          <p:cNvPr id="73730" name="Rectangle 2"/>
          <p:cNvSpPr>
            <a:spLocks noGrp="1" noChangeArrowheads="1"/>
          </p:cNvSpPr>
          <p:nvPr>
            <p:ph type="title"/>
          </p:nvPr>
        </p:nvSpPr>
        <p:spPr/>
        <p:txBody>
          <a:bodyPr/>
          <a:lstStyle/>
          <a:p>
            <a:r>
              <a:rPr lang="fi-FI" b="1" dirty="0"/>
              <a:t>Manchester</a:t>
            </a:r>
            <a:endParaRPr lang="en-US" b="1" dirty="0"/>
          </a:p>
        </p:txBody>
      </p:sp>
      <p:sp>
        <p:nvSpPr>
          <p:cNvPr id="73731" name="Rectangle 3"/>
          <p:cNvSpPr>
            <a:spLocks noGrp="1" noChangeArrowheads="1"/>
          </p:cNvSpPr>
          <p:nvPr>
            <p:ph type="body" idx="1"/>
          </p:nvPr>
        </p:nvSpPr>
        <p:spPr/>
        <p:txBody>
          <a:bodyPr>
            <a:normAutofit lnSpcReduction="10000"/>
          </a:bodyPr>
          <a:lstStyle/>
          <a:p>
            <a:pPr lvl="1">
              <a:buFont typeface="Arial" panose="020B0604020202020204" pitchFamily="34" charset="0"/>
              <a:buChar char="•"/>
            </a:pPr>
            <a:r>
              <a:rPr lang="fi-FI" sz="2800" dirty="0"/>
              <a:t>von Wright: Manchester symboloi tieteen, teknologian ja teollisuuden liittoa, joka luonnehtii parin viime vuosisadan tieteellis-teknologista vallankumousta.</a:t>
            </a:r>
          </a:p>
          <a:p>
            <a:pPr lvl="1">
              <a:buFont typeface="Arial" panose="020B0604020202020204" pitchFamily="34" charset="0"/>
              <a:buChar char="•"/>
            </a:pPr>
            <a:r>
              <a:rPr lang="fi-FI" sz="2800" dirty="0"/>
              <a:t>Kirjassa </a:t>
            </a:r>
            <a:r>
              <a:rPr lang="fi-FI" sz="2800" i="1" dirty="0"/>
              <a:t>Tiede ja ihmisjärki (1985) </a:t>
            </a:r>
            <a:r>
              <a:rPr lang="fi-FI" sz="2800" dirty="0"/>
              <a:t>von Wright korostaa länsimaisen tieteen selittävää ja ennustavaa voimaa.</a:t>
            </a:r>
          </a:p>
          <a:p>
            <a:pPr lvl="1">
              <a:buFont typeface="Arial" panose="020B0604020202020204" pitchFamily="34" charset="0"/>
              <a:buChar char="•"/>
            </a:pPr>
            <a:r>
              <a:rPr lang="fi-FI" sz="2800" dirty="0"/>
              <a:t>Sen ansiosta tiede tuottanut valtavan teknologisen tuotoksen.</a:t>
            </a:r>
          </a:p>
          <a:p>
            <a:pPr lvl="1">
              <a:buFont typeface="Arial" panose="020B0604020202020204" pitchFamily="34" charset="0"/>
              <a:buChar char="•"/>
            </a:pPr>
            <a:r>
              <a:rPr lang="fi-FI" sz="2800" dirty="0"/>
              <a:t>Sillä ollut erittäin syvällisiä vaikutuksia ihmisen elämään.</a:t>
            </a:r>
          </a:p>
          <a:p>
            <a:pPr lvl="1">
              <a:buFont typeface="Arial" panose="020B0604020202020204" pitchFamily="34" charset="0"/>
              <a:buChar char="•"/>
            </a:pPr>
            <a:r>
              <a:rPr lang="fi-FI" sz="2800" dirty="0"/>
              <a:t>Vaikutukset olleet sekä myönteisiä että kielteisiä.</a:t>
            </a:r>
          </a:p>
        </p:txBody>
      </p:sp>
    </p:spTree>
    <p:extLst>
      <p:ext uri="{BB962C8B-B14F-4D97-AF65-F5344CB8AC3E}">
        <p14:creationId xmlns:p14="http://schemas.microsoft.com/office/powerpoint/2010/main" val="3830313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43466" y="786384"/>
            <a:ext cx="3517567" cy="1072234"/>
          </a:xfrm>
        </p:spPr>
        <p:txBody>
          <a:bodyPr anchor="b">
            <a:normAutofit/>
          </a:bodyPr>
          <a:lstStyle/>
          <a:p>
            <a:r>
              <a:rPr lang="en-US" b="1" dirty="0" err="1"/>
              <a:t>Viisaus</a:t>
            </a:r>
            <a:r>
              <a:rPr lang="en-US" b="1" dirty="0"/>
              <a:t> </a:t>
            </a:r>
            <a:r>
              <a:rPr lang="en-US" b="1" dirty="0" err="1"/>
              <a:t>hyveenä</a:t>
            </a:r>
            <a:endParaRPr lang="en-US" b="1" dirty="0"/>
          </a:p>
        </p:txBody>
      </p:sp>
      <p:pic>
        <p:nvPicPr>
          <p:cNvPr id="3" name="Kuva 2" descr="Ilkka Niiniluoto&#10;&#10;Kuvaus luotu automaattisesti">
            <a:extLst>
              <a:ext uri="{FF2B5EF4-FFF2-40B4-BE49-F238E27FC236}">
                <a16:creationId xmlns:a16="http://schemas.microsoft.com/office/drawing/2014/main" id="{0DF2D4BB-01B0-41B9-97CB-436881245F81}"/>
              </a:ext>
            </a:extLst>
          </p:cNvPr>
          <p:cNvPicPr>
            <a:picLocks noChangeAspect="1"/>
          </p:cNvPicPr>
          <p:nvPr/>
        </p:nvPicPr>
        <p:blipFill rotWithShape="1">
          <a:blip r:embed="rId2">
            <a:extLst>
              <a:ext uri="{28A0092B-C50C-407E-A947-70E740481C1C}">
                <a14:useLocalDpi xmlns:a14="http://schemas.microsoft.com/office/drawing/2010/main" val="0"/>
              </a:ext>
            </a:extLst>
          </a:blip>
          <a:srcRect t="1213" r="2" b="30464"/>
          <a:stretch/>
        </p:blipFill>
        <p:spPr>
          <a:xfrm>
            <a:off x="5458984" y="812799"/>
            <a:ext cx="5928344" cy="5294757"/>
          </a:xfrm>
          <a:prstGeom prst="rect">
            <a:avLst/>
          </a:prstGeom>
          <a:noFill/>
        </p:spPr>
      </p:pic>
      <p:sp>
        <p:nvSpPr>
          <p:cNvPr id="73731" name="Rectangle 3"/>
          <p:cNvSpPr>
            <a:spLocks noGrp="1" noChangeArrowheads="1"/>
          </p:cNvSpPr>
          <p:nvPr>
            <p:ph type="body" sz="half" idx="2"/>
          </p:nvPr>
        </p:nvSpPr>
        <p:spPr>
          <a:xfrm>
            <a:off x="347871" y="2007704"/>
            <a:ext cx="4075042" cy="4099851"/>
          </a:xfrm>
        </p:spPr>
        <p:txBody>
          <a:bodyPr>
            <a:noAutofit/>
          </a:bodyPr>
          <a:lstStyle/>
          <a:p>
            <a:pPr>
              <a:lnSpc>
                <a:spcPct val="100000"/>
              </a:lnSpc>
            </a:pPr>
            <a:r>
              <a:rPr lang="fi-FI" sz="2400" dirty="0"/>
              <a:t>”Tieteellinen tutkimus on menestynyt loistavasti tiedon tavoittelussa, mutta pelkkä tehokkuus totuuden tavoittelussa ei vielä riitä viisaudeksi, jossa tarvitaan myös eettistä näkemystä hyvästä elämästä ja tiedon vastuullisesta hyväksikäytöstä ihmisen parhaaksi.” (Niiniluoto, 2015, </a:t>
            </a:r>
            <a:r>
              <a:rPr lang="fi-FI" sz="2400" i="1" dirty="0"/>
              <a:t>Hyvän elämän filosofiaa</a:t>
            </a:r>
            <a:r>
              <a:rPr lang="fi-FI" sz="2400" dirty="0"/>
              <a:t>.)</a:t>
            </a:r>
          </a:p>
        </p:txBody>
      </p:sp>
      <p:sp>
        <p:nvSpPr>
          <p:cNvPr id="6" name="Dian numeron paikkamerkki 5"/>
          <p:cNvSpPr>
            <a:spLocks noGrp="1"/>
          </p:cNvSpPr>
          <p:nvPr>
            <p:ph type="sldNum" sz="quarter" idx="12"/>
          </p:nvPr>
        </p:nvSpPr>
        <p:spPr>
          <a:xfrm>
            <a:off x="10993582" y="6446838"/>
            <a:ext cx="780010" cy="365125"/>
          </a:xfrm>
        </p:spPr>
        <p:txBody>
          <a:bodyPr anchor="ctr">
            <a:normAutofit/>
          </a:bodyPr>
          <a:lstStyle/>
          <a:p>
            <a:pPr lvl="1">
              <a:spcAft>
                <a:spcPts val="600"/>
              </a:spcAft>
            </a:pPr>
            <a:fld id="{3A23D811-B95F-4770-B1A6-19F1B6294EBC}" type="slidenum">
              <a:rPr lang="it-IT" sz="800">
                <a:solidFill>
                  <a:schemeClr val="tx2"/>
                </a:solidFill>
              </a:rPr>
              <a:pPr lvl="1">
                <a:spcAft>
                  <a:spcPts val="600"/>
                </a:spcAft>
              </a:pPr>
              <a:t>12</a:t>
            </a:fld>
            <a:endParaRPr lang="it-IT" sz="800">
              <a:solidFill>
                <a:schemeClr val="tx2"/>
              </a:solidFill>
            </a:endParaRPr>
          </a:p>
        </p:txBody>
      </p:sp>
    </p:spTree>
    <p:extLst>
      <p:ext uri="{BB962C8B-B14F-4D97-AF65-F5344CB8AC3E}">
        <p14:creationId xmlns:p14="http://schemas.microsoft.com/office/powerpoint/2010/main" val="388447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pPr lvl="1"/>
            <a:fld id="{A938FC41-A33A-4EB3-A460-D228F94BCF6C}" type="slidenum">
              <a:rPr lang="it-IT"/>
              <a:pPr lvl="1"/>
              <a:t>2</a:t>
            </a:fld>
            <a:endParaRPr lang="it-IT"/>
          </a:p>
        </p:txBody>
      </p:sp>
      <p:sp>
        <p:nvSpPr>
          <p:cNvPr id="6146" name="Rectangle 2"/>
          <p:cNvSpPr>
            <a:spLocks noGrp="1" noChangeArrowheads="1"/>
          </p:cNvSpPr>
          <p:nvPr>
            <p:ph type="title"/>
          </p:nvPr>
        </p:nvSpPr>
        <p:spPr/>
        <p:txBody>
          <a:bodyPr/>
          <a:lstStyle/>
          <a:p>
            <a:r>
              <a:rPr lang="fi-FI" b="1" dirty="0"/>
              <a:t>Mitä tiede on?</a:t>
            </a:r>
            <a:r>
              <a:rPr lang="en-US" dirty="0"/>
              <a:t> </a:t>
            </a:r>
          </a:p>
        </p:txBody>
      </p:sp>
      <p:sp>
        <p:nvSpPr>
          <p:cNvPr id="6147" name="Rectangle 3"/>
          <p:cNvSpPr>
            <a:spLocks noGrp="1" noChangeArrowheads="1"/>
          </p:cNvSpPr>
          <p:nvPr>
            <p:ph type="body" idx="1"/>
          </p:nvPr>
        </p:nvSpPr>
        <p:spPr/>
        <p:txBody>
          <a:bodyPr/>
          <a:lstStyle/>
          <a:p>
            <a:endParaRPr lang="fi-FI" sz="2800" dirty="0"/>
          </a:p>
          <a:p>
            <a:r>
              <a:rPr lang="fi-FI" sz="2800" dirty="0"/>
              <a:t>Tieteellä tarkoitetaan</a:t>
            </a:r>
          </a:p>
          <a:p>
            <a:pPr lvl="1">
              <a:lnSpc>
                <a:spcPct val="90000"/>
              </a:lnSpc>
            </a:pPr>
            <a:r>
              <a:rPr lang="fi-FI" sz="2600" dirty="0"/>
              <a:t>järjestelmällistä ja kriittistä, luontoa, ihmistä ja yhteiskuntaa koskevan uuden tiedon tavoittelua (tieteellinen tutkimus) sekä toisaalta</a:t>
            </a:r>
          </a:p>
          <a:p>
            <a:pPr lvl="1">
              <a:lnSpc>
                <a:spcPct val="90000"/>
              </a:lnSpc>
            </a:pPr>
            <a:r>
              <a:rPr lang="fi-FI" sz="2600" dirty="0"/>
              <a:t>tällaisen tutkimustoiminnan tuloksia (tieteellinen tieto)</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97280" y="286603"/>
            <a:ext cx="10058400" cy="1450757"/>
          </a:xfrm>
        </p:spPr>
        <p:txBody>
          <a:bodyPr anchor="b">
            <a:normAutofit/>
          </a:bodyPr>
          <a:lstStyle/>
          <a:p>
            <a:r>
              <a:rPr lang="fi-FI" b="1" dirty="0"/>
              <a:t>Tieteen tuntomerkit 1</a:t>
            </a:r>
            <a:endParaRPr lang="en-US" b="1" dirty="0"/>
          </a:p>
        </p:txBody>
      </p:sp>
      <p:sp>
        <p:nvSpPr>
          <p:cNvPr id="72707" name="Rectangle 3"/>
          <p:cNvSpPr>
            <a:spLocks noGrp="1" noChangeArrowheads="1"/>
          </p:cNvSpPr>
          <p:nvPr>
            <p:ph sz="half" idx="1"/>
          </p:nvPr>
        </p:nvSpPr>
        <p:spPr>
          <a:xfrm>
            <a:off x="132522" y="2120900"/>
            <a:ext cx="5604494" cy="3748193"/>
          </a:xfrm>
        </p:spPr>
        <p:txBody>
          <a:bodyPr>
            <a:normAutofit/>
          </a:bodyPr>
          <a:lstStyle/>
          <a:p>
            <a:pPr marL="1071400" lvl="6" indent="0">
              <a:buNone/>
            </a:pPr>
            <a:r>
              <a:rPr lang="fi-FI" sz="2800" dirty="0"/>
              <a:t>Platonista alkava perinne: tiede yritetään määritellä viittaamalla aidon tiedon muuttumattomaan kohteeseen ja siitä seuraavaan tiedon varmuuteen: ihanteena on ideaalisia geometrisia olioita koskeva todistuva tieto. </a:t>
            </a:r>
            <a:endParaRPr lang="en-US" sz="2800" dirty="0"/>
          </a:p>
          <a:p>
            <a:pPr lvl="6"/>
            <a:endParaRPr lang="fi-FI" sz="1900" dirty="0"/>
          </a:p>
        </p:txBody>
      </p:sp>
      <p:pic>
        <p:nvPicPr>
          <p:cNvPr id="3" name="Kuva 2" descr="Kuva, joka sisältää kohteen mies, päällä pitäminen, istuminen, vanha&#10;&#10;Kuvaus luotu automaattisesti">
            <a:extLst>
              <a:ext uri="{FF2B5EF4-FFF2-40B4-BE49-F238E27FC236}">
                <a16:creationId xmlns:a16="http://schemas.microsoft.com/office/drawing/2014/main" id="{32B1B83D-3C8A-49A9-A932-007738971E5E}"/>
              </a:ext>
            </a:extLst>
          </p:cNvPr>
          <p:cNvPicPr>
            <a:picLocks noChangeAspect="1"/>
          </p:cNvPicPr>
          <p:nvPr/>
        </p:nvPicPr>
        <p:blipFill rotWithShape="1">
          <a:blip r:embed="rId2">
            <a:extLst>
              <a:ext uri="{28A0092B-C50C-407E-A947-70E740481C1C}">
                <a14:useLocalDpi xmlns:a14="http://schemas.microsoft.com/office/drawing/2010/main" val="0"/>
              </a:ext>
            </a:extLst>
          </a:blip>
          <a:srcRect t="1095" r="-1" b="24694"/>
          <a:stretch/>
        </p:blipFill>
        <p:spPr>
          <a:xfrm>
            <a:off x="6515944" y="2120900"/>
            <a:ext cx="4639736" cy="3748194"/>
          </a:xfrm>
          <a:prstGeom prst="rect">
            <a:avLst/>
          </a:prstGeom>
          <a:noFill/>
        </p:spPr>
      </p:pic>
      <p:sp>
        <p:nvSpPr>
          <p:cNvPr id="6" name="Dian numeron paikkamerkki 5"/>
          <p:cNvSpPr>
            <a:spLocks noGrp="1"/>
          </p:cNvSpPr>
          <p:nvPr>
            <p:ph type="sldNum" sz="quarter" idx="12"/>
          </p:nvPr>
        </p:nvSpPr>
        <p:spPr>
          <a:xfrm>
            <a:off x="10993582" y="6446838"/>
            <a:ext cx="780010" cy="365125"/>
          </a:xfrm>
        </p:spPr>
        <p:txBody>
          <a:bodyPr anchor="ctr">
            <a:normAutofit/>
          </a:bodyPr>
          <a:lstStyle/>
          <a:p>
            <a:pPr lvl="1">
              <a:spcAft>
                <a:spcPts val="600"/>
              </a:spcAft>
            </a:pPr>
            <a:fld id="{9EF8E020-320C-464F-BFBF-FE0F7F864CC2}" type="slidenum">
              <a:rPr lang="it-IT" sz="800">
                <a:solidFill>
                  <a:srgbClr val="FFFFFF"/>
                </a:solidFill>
              </a:rPr>
              <a:pPr lvl="1">
                <a:spcAft>
                  <a:spcPts val="600"/>
                </a:spcAft>
              </a:pPr>
              <a:t>3</a:t>
            </a:fld>
            <a:endParaRPr lang="it-IT" sz="800">
              <a:solidFill>
                <a:srgbClr val="FFFFFF"/>
              </a:solidFill>
            </a:endParaRPr>
          </a:p>
        </p:txBody>
      </p:sp>
    </p:spTree>
    <p:extLst>
      <p:ext uri="{BB962C8B-B14F-4D97-AF65-F5344CB8AC3E}">
        <p14:creationId xmlns:p14="http://schemas.microsoft.com/office/powerpoint/2010/main" val="114332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3DC993AB-E45B-4F33-9252-21EC27CE1449}"/>
              </a:ext>
            </a:extLst>
          </p:cNvPr>
          <p:cNvSpPr>
            <a:spLocks noGrp="1"/>
          </p:cNvSpPr>
          <p:nvPr>
            <p:ph type="sldNum" sz="quarter" idx="12"/>
          </p:nvPr>
        </p:nvSpPr>
        <p:spPr/>
        <p:txBody>
          <a:bodyPr/>
          <a:lstStyle/>
          <a:p>
            <a:pPr rtl="0"/>
            <a:fld id="{3A98EE3D-8CD1-4C3F-BD1C-C98C9596463C}" type="slidenum">
              <a:rPr lang="en-US" smtClean="0"/>
              <a:t>4</a:t>
            </a:fld>
            <a:endParaRPr lang="en-US" dirty="0"/>
          </a:p>
        </p:txBody>
      </p:sp>
      <p:pic>
        <p:nvPicPr>
          <p:cNvPr id="4" name="Kuva 3">
            <a:extLst>
              <a:ext uri="{FF2B5EF4-FFF2-40B4-BE49-F238E27FC236}">
                <a16:creationId xmlns:a16="http://schemas.microsoft.com/office/drawing/2014/main" id="{5FCBEA32-8EB4-4697-92EE-E1C703813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336" y="1156074"/>
            <a:ext cx="6322616" cy="4113509"/>
          </a:xfrm>
          <a:prstGeom prst="rect">
            <a:avLst/>
          </a:prstGeom>
        </p:spPr>
      </p:pic>
    </p:spTree>
    <p:extLst>
      <p:ext uri="{BB962C8B-B14F-4D97-AF65-F5344CB8AC3E}">
        <p14:creationId xmlns:p14="http://schemas.microsoft.com/office/powerpoint/2010/main" val="288719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pPr lvl="1"/>
            <a:fld id="{7E69B35E-6B5A-4471-B395-7A7F735B462B}" type="slidenum">
              <a:rPr lang="it-IT" smtClean="0"/>
              <a:pPr lvl="1"/>
              <a:t>5</a:t>
            </a:fld>
            <a:endParaRPr lang="it-IT"/>
          </a:p>
        </p:txBody>
      </p:sp>
      <p:sp>
        <p:nvSpPr>
          <p:cNvPr id="70658" name="Rectangle 2"/>
          <p:cNvSpPr>
            <a:spLocks noGrp="1" noChangeArrowheads="1"/>
          </p:cNvSpPr>
          <p:nvPr>
            <p:ph type="title"/>
          </p:nvPr>
        </p:nvSpPr>
        <p:spPr/>
        <p:txBody>
          <a:bodyPr/>
          <a:lstStyle/>
          <a:p>
            <a:r>
              <a:rPr lang="fi-FI" b="1" dirty="0"/>
              <a:t>Tieteen tuntomerkit 2</a:t>
            </a:r>
            <a:endParaRPr lang="en-US" b="1" dirty="0"/>
          </a:p>
        </p:txBody>
      </p:sp>
      <p:sp>
        <p:nvSpPr>
          <p:cNvPr id="70659" name="Rectangle 3"/>
          <p:cNvSpPr>
            <a:spLocks noGrp="1" noChangeArrowheads="1"/>
          </p:cNvSpPr>
          <p:nvPr>
            <p:ph type="body" idx="1"/>
          </p:nvPr>
        </p:nvSpPr>
        <p:spPr/>
        <p:txBody>
          <a:bodyPr/>
          <a:lstStyle/>
          <a:p>
            <a:r>
              <a:rPr lang="fi-FI" sz="2800" dirty="0"/>
              <a:t>Milloin tutkimus on tieteellistä? </a:t>
            </a:r>
            <a:br>
              <a:rPr lang="fi-FI" sz="2800" dirty="0"/>
            </a:br>
            <a:r>
              <a:rPr lang="fi-FI" sz="2800" dirty="0"/>
              <a:t>(Ks. Niiniluoto 1984, ”Tieteen tuntomerkit”.)</a:t>
            </a:r>
          </a:p>
          <a:p>
            <a:r>
              <a:rPr lang="fi-FI" sz="2800" dirty="0"/>
              <a:t>Tiede käyttää erityistä tieteellistä menetelmää eli metodia (kreik. </a:t>
            </a:r>
            <a:r>
              <a:rPr lang="fi-FI" sz="2800" i="1" dirty="0" err="1"/>
              <a:t>meta</a:t>
            </a:r>
            <a:r>
              <a:rPr lang="fi-FI" sz="2800" i="1" dirty="0"/>
              <a:t> </a:t>
            </a:r>
            <a:r>
              <a:rPr lang="fi-FI" sz="2800" i="1" dirty="0" err="1"/>
              <a:t>hodos</a:t>
            </a:r>
            <a:r>
              <a:rPr lang="fi-FI" sz="2800" dirty="0"/>
              <a:t> -'pitkin tietä') päämäärän saavuttamiseksi.</a:t>
            </a:r>
          </a:p>
          <a:p>
            <a:r>
              <a:rPr lang="fi-FI" sz="2800" dirty="0"/>
              <a:t>Amerikkalainen filosofi Charles S. </a:t>
            </a:r>
            <a:r>
              <a:rPr lang="fi-FI" sz="2800" dirty="0" err="1"/>
              <a:t>Peirce</a:t>
            </a:r>
            <a:r>
              <a:rPr lang="fi-FI" sz="2800" dirty="0"/>
              <a:t>: näkemys tieteestä ”itseään korjaavana prosessina” – ihmisjärjen ”mainio kyky korjata itseään” tulee esiin tieteen kaikilla aloilla (1898)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43466" y="786383"/>
            <a:ext cx="3517567" cy="1201443"/>
          </a:xfrm>
        </p:spPr>
        <p:txBody>
          <a:bodyPr anchor="b">
            <a:normAutofit/>
          </a:bodyPr>
          <a:lstStyle/>
          <a:p>
            <a:r>
              <a:rPr lang="fi-FI" b="1" dirty="0"/>
              <a:t>Tieteen tuntomerkit 3</a:t>
            </a:r>
            <a:endParaRPr lang="en-US" b="1" dirty="0"/>
          </a:p>
        </p:txBody>
      </p:sp>
      <p:pic>
        <p:nvPicPr>
          <p:cNvPr id="10" name="Kuva 9" descr="Karl Popper&#10;&#10;&#10;Kuvaus luotu automaattisesti">
            <a:extLst>
              <a:ext uri="{FF2B5EF4-FFF2-40B4-BE49-F238E27FC236}">
                <a16:creationId xmlns:a16="http://schemas.microsoft.com/office/drawing/2014/main" id="{DCA0DEF1-6F6B-42C0-9FBA-E41ACFB66D18}"/>
              </a:ext>
            </a:extLst>
          </p:cNvPr>
          <p:cNvPicPr>
            <a:picLocks noChangeAspect="1"/>
          </p:cNvPicPr>
          <p:nvPr/>
        </p:nvPicPr>
        <p:blipFill rotWithShape="1">
          <a:blip r:embed="rId2">
            <a:extLst>
              <a:ext uri="{28A0092B-C50C-407E-A947-70E740481C1C}">
                <a14:useLocalDpi xmlns:a14="http://schemas.microsoft.com/office/drawing/2010/main" val="0"/>
              </a:ext>
            </a:extLst>
          </a:blip>
          <a:srcRect r="1" b="9558"/>
          <a:stretch/>
        </p:blipFill>
        <p:spPr>
          <a:xfrm>
            <a:off x="5458984" y="812799"/>
            <a:ext cx="5928344" cy="5294757"/>
          </a:xfrm>
          <a:prstGeom prst="rect">
            <a:avLst/>
          </a:prstGeom>
          <a:noFill/>
        </p:spPr>
      </p:pic>
      <p:sp>
        <p:nvSpPr>
          <p:cNvPr id="72707" name="Rectangle 3"/>
          <p:cNvSpPr>
            <a:spLocks noGrp="1" noChangeArrowheads="1"/>
          </p:cNvSpPr>
          <p:nvPr>
            <p:ph type="body" sz="half" idx="2"/>
          </p:nvPr>
        </p:nvSpPr>
        <p:spPr>
          <a:xfrm>
            <a:off x="643465" y="2216426"/>
            <a:ext cx="3517567" cy="3891129"/>
          </a:xfrm>
        </p:spPr>
        <p:txBody>
          <a:bodyPr>
            <a:normAutofit lnSpcReduction="10000"/>
          </a:bodyPr>
          <a:lstStyle/>
          <a:p>
            <a:r>
              <a:rPr lang="fi-FI" sz="2800" dirty="0"/>
              <a:t>Miten tiede voidaan erottaa siitä, mikä ei ole tiedettä? </a:t>
            </a:r>
          </a:p>
          <a:p>
            <a:r>
              <a:rPr lang="fi-FI" sz="2800" dirty="0"/>
              <a:t>Tieteen demarkaatio-ongelma (rajanveto-ongelma) (Karl </a:t>
            </a:r>
            <a:r>
              <a:rPr lang="fi-FI" sz="2800" dirty="0" err="1"/>
              <a:t>Popper</a:t>
            </a:r>
            <a:r>
              <a:rPr lang="fi-FI" sz="2800" dirty="0"/>
              <a:t>, </a:t>
            </a:r>
            <a:r>
              <a:rPr lang="fi-FI" sz="2800" i="1" dirty="0" err="1"/>
              <a:t>Logik</a:t>
            </a:r>
            <a:r>
              <a:rPr lang="fi-FI" sz="2800" i="1" dirty="0"/>
              <a:t> </a:t>
            </a:r>
            <a:r>
              <a:rPr lang="fi-FI" sz="2800" i="1" dirty="0" err="1"/>
              <a:t>der</a:t>
            </a:r>
            <a:r>
              <a:rPr lang="fi-FI" sz="2800" i="1" dirty="0"/>
              <a:t> </a:t>
            </a:r>
            <a:r>
              <a:rPr lang="fi-FI" sz="2800" i="1" dirty="0" err="1"/>
              <a:t>Forschung</a:t>
            </a:r>
            <a:r>
              <a:rPr lang="fi-FI" sz="2800" dirty="0"/>
              <a:t> 1934</a:t>
            </a:r>
          </a:p>
          <a:p>
            <a:endParaRPr lang="fi-FI" dirty="0"/>
          </a:p>
          <a:p>
            <a:pPr lvl="6"/>
            <a:endParaRPr lang="fi-FI" sz="1800" dirty="0">
              <a:solidFill>
                <a:srgbClr val="FFFFFF"/>
              </a:solidFill>
            </a:endParaRPr>
          </a:p>
        </p:txBody>
      </p:sp>
      <p:sp>
        <p:nvSpPr>
          <p:cNvPr id="8" name="Tekstiruutu 7">
            <a:extLst>
              <a:ext uri="{FF2B5EF4-FFF2-40B4-BE49-F238E27FC236}">
                <a16:creationId xmlns:a16="http://schemas.microsoft.com/office/drawing/2014/main" id="{79E383BD-CD0E-414B-9DA7-60D3822C9F53}"/>
              </a:ext>
            </a:extLst>
          </p:cNvPr>
          <p:cNvSpPr txBox="1"/>
          <p:nvPr/>
        </p:nvSpPr>
        <p:spPr>
          <a:xfrm>
            <a:off x="3788163" y="3602244"/>
            <a:ext cx="7669175" cy="437043"/>
          </a:xfrm>
          <a:prstGeom prst="rect">
            <a:avLst/>
          </a:prstGeom>
          <a:noFill/>
        </p:spPr>
        <p:txBody>
          <a:bodyPr wrap="square" rtlCol="0">
            <a:spAutoFit/>
          </a:bodyPr>
          <a:lstStyle/>
          <a:p>
            <a:pPr>
              <a:lnSpc>
                <a:spcPct val="80000"/>
              </a:lnSpc>
            </a:pPr>
            <a:endParaRPr lang="en-US" sz="2800" dirty="0"/>
          </a:p>
        </p:txBody>
      </p:sp>
      <p:sp>
        <p:nvSpPr>
          <p:cNvPr id="6" name="Dian numeron paikkamerkki 5" hidden="1"/>
          <p:cNvSpPr>
            <a:spLocks noGrp="1"/>
          </p:cNvSpPr>
          <p:nvPr>
            <p:ph type="sldNum" sz="quarter" idx="12"/>
          </p:nvPr>
        </p:nvSpPr>
        <p:spPr/>
        <p:txBody>
          <a:bodyPr/>
          <a:lstStyle/>
          <a:p>
            <a:pPr lvl="1">
              <a:spcAft>
                <a:spcPts val="600"/>
              </a:spcAft>
            </a:pPr>
            <a:fld id="{9EF8E020-320C-464F-BFBF-FE0F7F864CC2}" type="slidenum">
              <a:rPr lang="it-IT"/>
              <a:pPr lvl="1">
                <a:spcAft>
                  <a:spcPts val="600"/>
                </a:spcAft>
              </a:pPr>
              <a:t>6</a:t>
            </a:fld>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pPr lvl="1"/>
            <a:fld id="{3A23D811-B95F-4770-B1A6-19F1B6294EBC}" type="slidenum">
              <a:rPr lang="it-IT"/>
              <a:pPr lvl="1"/>
              <a:t>7</a:t>
            </a:fld>
            <a:endParaRPr lang="it-IT"/>
          </a:p>
        </p:txBody>
      </p:sp>
      <p:sp>
        <p:nvSpPr>
          <p:cNvPr id="73730" name="Rectangle 2"/>
          <p:cNvSpPr>
            <a:spLocks noGrp="1" noChangeArrowheads="1"/>
          </p:cNvSpPr>
          <p:nvPr>
            <p:ph type="title"/>
          </p:nvPr>
        </p:nvSpPr>
        <p:spPr/>
        <p:txBody>
          <a:bodyPr/>
          <a:lstStyle/>
          <a:p>
            <a:r>
              <a:rPr lang="fi-FI" b="1"/>
              <a:t>Tieteen tuntomerkit 4</a:t>
            </a:r>
            <a:endParaRPr lang="en-US" b="1" dirty="0"/>
          </a:p>
        </p:txBody>
      </p:sp>
      <p:sp>
        <p:nvSpPr>
          <p:cNvPr id="73731" name="Rectangle 3"/>
          <p:cNvSpPr>
            <a:spLocks noGrp="1" noChangeArrowheads="1"/>
          </p:cNvSpPr>
          <p:nvPr>
            <p:ph type="body" idx="1"/>
          </p:nvPr>
        </p:nvSpPr>
        <p:spPr/>
        <p:txBody>
          <a:bodyPr/>
          <a:lstStyle/>
          <a:p>
            <a:r>
              <a:rPr lang="fi-FI" sz="2800" dirty="0"/>
              <a:t>On olemassa eräitä yleisiä piirteitä, jotka näyttävät erottamattomasti liittyvän järkevään tieteenkäsitykseen. Näihin kuuluvat</a:t>
            </a:r>
          </a:p>
          <a:p>
            <a:pPr lvl="1"/>
            <a:r>
              <a:rPr lang="fi-FI" sz="2600" dirty="0"/>
              <a:t>objektiivisuus</a:t>
            </a:r>
          </a:p>
          <a:p>
            <a:pPr lvl="1"/>
            <a:r>
              <a:rPr lang="fi-FI" sz="2600" dirty="0"/>
              <a:t>kriittisyys</a:t>
            </a:r>
          </a:p>
          <a:p>
            <a:pPr lvl="1"/>
            <a:r>
              <a:rPr lang="fi-FI" sz="2600" dirty="0"/>
              <a:t>autonomisuus</a:t>
            </a:r>
          </a:p>
          <a:p>
            <a:pPr lvl="1"/>
            <a:r>
              <a:rPr lang="fi-FI" sz="2600" dirty="0"/>
              <a:t>edistyvyys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pPr lvl="1"/>
            <a:fld id="{3A23D811-B95F-4770-B1A6-19F1B6294EBC}" type="slidenum">
              <a:rPr lang="it-IT"/>
              <a:pPr lvl="1"/>
              <a:t>8</a:t>
            </a:fld>
            <a:endParaRPr lang="it-IT"/>
          </a:p>
        </p:txBody>
      </p:sp>
      <p:sp>
        <p:nvSpPr>
          <p:cNvPr id="73730" name="Rectangle 2"/>
          <p:cNvSpPr>
            <a:spLocks noGrp="1" noChangeArrowheads="1"/>
          </p:cNvSpPr>
          <p:nvPr>
            <p:ph type="title"/>
          </p:nvPr>
        </p:nvSpPr>
        <p:spPr/>
        <p:txBody>
          <a:bodyPr/>
          <a:lstStyle/>
          <a:p>
            <a:r>
              <a:rPr lang="fi-FI" b="1" dirty="0"/>
              <a:t>Antiikin Kreikka</a:t>
            </a:r>
            <a:endParaRPr lang="en-US" b="1" dirty="0"/>
          </a:p>
        </p:txBody>
      </p:sp>
      <p:sp>
        <p:nvSpPr>
          <p:cNvPr id="73731" name="Rectangle 3"/>
          <p:cNvSpPr>
            <a:spLocks noGrp="1" noChangeArrowheads="1"/>
          </p:cNvSpPr>
          <p:nvPr>
            <p:ph type="body" idx="1"/>
          </p:nvPr>
        </p:nvSpPr>
        <p:spPr/>
        <p:txBody>
          <a:bodyPr>
            <a:normAutofit/>
          </a:bodyPr>
          <a:lstStyle/>
          <a:p>
            <a:r>
              <a:rPr lang="fi-FI" sz="2800" dirty="0"/>
              <a:t>Antiikin Kreikassa vuoden 600 eKr. jälkeen tapahtunut kehitys on ratkaisevan tärkeää koko länsimaisen ajattelun ja sivilisaation kehittämisen kannalta.</a:t>
            </a:r>
          </a:p>
        </p:txBody>
      </p:sp>
    </p:spTree>
    <p:extLst>
      <p:ext uri="{BB962C8B-B14F-4D97-AF65-F5344CB8AC3E}">
        <p14:creationId xmlns:p14="http://schemas.microsoft.com/office/powerpoint/2010/main" val="28903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43465" y="418056"/>
            <a:ext cx="3517567" cy="1201443"/>
          </a:xfrm>
        </p:spPr>
        <p:txBody>
          <a:bodyPr anchor="b">
            <a:normAutofit/>
          </a:bodyPr>
          <a:lstStyle/>
          <a:p>
            <a:r>
              <a:rPr lang="fi-FI" b="1" dirty="0"/>
              <a:t>Jerusalem ja Ateena</a:t>
            </a:r>
            <a:endParaRPr lang="en-US" b="1" dirty="0"/>
          </a:p>
        </p:txBody>
      </p:sp>
      <p:pic>
        <p:nvPicPr>
          <p:cNvPr id="10" name="Kuva 9">
            <a:extLst>
              <a:ext uri="{FF2B5EF4-FFF2-40B4-BE49-F238E27FC236}">
                <a16:creationId xmlns:a16="http://schemas.microsoft.com/office/drawing/2014/main" id="{DCA0DEF1-6F6B-42C0-9FBA-E41ACFB66D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2266" y="812799"/>
            <a:ext cx="5361779" cy="5294757"/>
          </a:xfrm>
          <a:prstGeom prst="rect">
            <a:avLst/>
          </a:prstGeom>
          <a:noFill/>
        </p:spPr>
      </p:pic>
      <p:sp>
        <p:nvSpPr>
          <p:cNvPr id="72707" name="Rectangle 3"/>
          <p:cNvSpPr>
            <a:spLocks noGrp="1" noChangeArrowheads="1"/>
          </p:cNvSpPr>
          <p:nvPr>
            <p:ph type="body" sz="half" idx="2"/>
          </p:nvPr>
        </p:nvSpPr>
        <p:spPr>
          <a:xfrm>
            <a:off x="529936" y="1839192"/>
            <a:ext cx="3631096" cy="4268364"/>
          </a:xfrm>
        </p:spPr>
        <p:txBody>
          <a:bodyPr>
            <a:normAutofit lnSpcReduction="10000"/>
          </a:bodyPr>
          <a:lstStyle/>
          <a:p>
            <a:r>
              <a:rPr lang="fi-FI" sz="2800" dirty="0"/>
              <a:t>G. H. von Wright (1916 – 2003) käyttää Jerusalemia ja Ateenaa niiden kahden suuren perinteen symboleina, joiden pohjalta sivilisaatiomme on muotoutunut.</a:t>
            </a:r>
          </a:p>
          <a:p>
            <a:endParaRPr lang="fi-FI" dirty="0"/>
          </a:p>
          <a:p>
            <a:pPr lvl="6"/>
            <a:endParaRPr lang="fi-FI" sz="1800" dirty="0">
              <a:solidFill>
                <a:srgbClr val="FFFFFF"/>
              </a:solidFill>
            </a:endParaRPr>
          </a:p>
        </p:txBody>
      </p:sp>
      <p:sp>
        <p:nvSpPr>
          <p:cNvPr id="8" name="Tekstiruutu 7">
            <a:extLst>
              <a:ext uri="{FF2B5EF4-FFF2-40B4-BE49-F238E27FC236}">
                <a16:creationId xmlns:a16="http://schemas.microsoft.com/office/drawing/2014/main" id="{79E383BD-CD0E-414B-9DA7-60D3822C9F53}"/>
              </a:ext>
            </a:extLst>
          </p:cNvPr>
          <p:cNvSpPr txBox="1"/>
          <p:nvPr/>
        </p:nvSpPr>
        <p:spPr>
          <a:xfrm>
            <a:off x="3788163" y="3602244"/>
            <a:ext cx="7669175" cy="4370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p:txBody>
      </p:sp>
      <p:sp>
        <p:nvSpPr>
          <p:cNvPr id="6" name="Dian numeron paikkamerkki 5" hidden="1"/>
          <p:cNvSpPr>
            <a:spLocks noGrp="1"/>
          </p:cNvSpPr>
          <p:nvPr>
            <p:ph type="sldNum" sz="quarter" idx="12"/>
          </p:nvPr>
        </p:nvSpPr>
        <p:spPr/>
        <p:txBody>
          <a:bodyPr/>
          <a:lstStyle/>
          <a:p>
            <a:pPr marL="457200" marR="0" lvl="1" indent="0" algn="l" defTabSz="914400" rtl="0" eaLnBrk="1" fontAlgn="auto" latinLnBrk="0" hangingPunct="1">
              <a:lnSpc>
                <a:spcPct val="100000"/>
              </a:lnSpc>
              <a:spcBef>
                <a:spcPts val="0"/>
              </a:spcBef>
              <a:spcAft>
                <a:spcPts val="600"/>
              </a:spcAft>
              <a:buClrTx/>
              <a:buSzTx/>
              <a:buFontTx/>
              <a:buNone/>
              <a:tabLst/>
              <a:defRPr/>
            </a:pPr>
            <a:fld id="{9EF8E020-320C-464F-BFBF-FE0F7F864CC2}" type="slidenum">
              <a:rPr kumimoji="0" lang="it-IT" sz="1800" b="0" i="0" u="none" strike="noStrike" kern="1200" cap="none" spc="0" normalizeH="0" baseline="0" noProof="0">
                <a:ln>
                  <a:noFill/>
                </a:ln>
                <a:solidFill>
                  <a:srgbClr val="000000"/>
                </a:solidFill>
                <a:effectLst/>
                <a:uLnTx/>
                <a:uFillTx/>
                <a:latin typeface="Franklin Gothic Book" panose="020F0502020204030204"/>
                <a:ea typeface="+mn-ea"/>
                <a:cs typeface="+mn-cs"/>
              </a:rPr>
              <a:pPr marL="457200" marR="0" lvl="1" indent="0" algn="l" defTabSz="914400" rtl="0" eaLnBrk="1" fontAlgn="auto" latinLnBrk="0" hangingPunct="1">
                <a:lnSpc>
                  <a:spcPct val="100000"/>
                </a:lnSpc>
                <a:spcBef>
                  <a:spcPts val="0"/>
                </a:spcBef>
                <a:spcAft>
                  <a:spcPts val="600"/>
                </a:spcAft>
                <a:buClrTx/>
                <a:buSzTx/>
                <a:buFontTx/>
                <a:buNone/>
                <a:tabLst/>
                <a:defRPr/>
              </a:pPr>
              <a:t>9</a:t>
            </a:fld>
            <a:endParaRPr kumimoji="0" lang="it-IT" sz="1800" b="0" i="0" u="none" strike="noStrike" kern="1200" cap="none" spc="0" normalizeH="0" baseline="0" noProof="0">
              <a:ln>
                <a:noFill/>
              </a:ln>
              <a:solidFill>
                <a:srgbClr val="000000"/>
              </a:solidFill>
              <a:effectLst/>
              <a:uLnTx/>
              <a:uFillTx/>
              <a:latin typeface="Franklin Gothic Book" panose="020F0502020204030204"/>
              <a:ea typeface="+mn-ea"/>
              <a:cs typeface="+mn-cs"/>
            </a:endParaRPr>
          </a:p>
        </p:txBody>
      </p:sp>
    </p:spTree>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755_TF56160789" id="{EC292589-23A5-4911-B1FB-F1D04A48FA99}" vid="{88188127-3B64-41BF-A762-E81AA013BF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399</Words>
  <Application>Microsoft Office PowerPoint</Application>
  <PresentationFormat>Laajakuva</PresentationFormat>
  <Paragraphs>54</Paragraphs>
  <Slides>12</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Arial</vt:lpstr>
      <vt:lpstr>Franklin Gothic Book</vt:lpstr>
      <vt:lpstr>Calibri</vt:lpstr>
      <vt:lpstr>Bookman Old Style</vt:lpstr>
      <vt:lpstr>1_RetrospectVTI</vt:lpstr>
      <vt:lpstr>Tieteellisestä ajattelusta</vt:lpstr>
      <vt:lpstr>Mitä tiede on? </vt:lpstr>
      <vt:lpstr>Tieteen tuntomerkit 1</vt:lpstr>
      <vt:lpstr>PowerPoint-esitys</vt:lpstr>
      <vt:lpstr>Tieteen tuntomerkit 2</vt:lpstr>
      <vt:lpstr>Tieteen tuntomerkit 3</vt:lpstr>
      <vt:lpstr>Tieteen tuntomerkit 4</vt:lpstr>
      <vt:lpstr>Antiikin Kreikka</vt:lpstr>
      <vt:lpstr>Jerusalem ja Ateena</vt:lpstr>
      <vt:lpstr>Tiede ja tekniikka</vt:lpstr>
      <vt:lpstr>Manchester</vt:lpstr>
      <vt:lpstr>Viisaus hyveenä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Tieteellisestä ajattelusta</dc:title>
  <dc:creator>ilpo.halonen@gmail.com</dc:creator>
  <cp:lastModifiedBy>Ilpo Halonen</cp:lastModifiedBy>
  <cp:revision>9</cp:revision>
  <dcterms:created xsi:type="dcterms:W3CDTF">2020-09-03T11:52:38Z</dcterms:created>
  <dcterms:modified xsi:type="dcterms:W3CDTF">2022-09-01T18:55:50Z</dcterms:modified>
</cp:coreProperties>
</file>