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46" r:id="rId1"/>
  </p:sldMasterIdLst>
  <p:notesMasterIdLst>
    <p:notesMasterId r:id="rId12"/>
  </p:notesMasterIdLst>
  <p:handoutMasterIdLst>
    <p:handoutMasterId r:id="rId13"/>
  </p:handoutMasterIdLst>
  <p:sldIdLst>
    <p:sldId id="257" r:id="rId2"/>
    <p:sldId id="360" r:id="rId3"/>
    <p:sldId id="365" r:id="rId4"/>
    <p:sldId id="293" r:id="rId5"/>
    <p:sldId id="368" r:id="rId6"/>
    <p:sldId id="366" r:id="rId7"/>
    <p:sldId id="369" r:id="rId8"/>
    <p:sldId id="299" r:id="rId9"/>
    <p:sldId id="370" r:id="rId10"/>
    <p:sldId id="357" r:id="rId11"/>
  </p:sldIdLst>
  <p:sldSz cx="12192000" cy="6858000"/>
  <p:notesSz cx="6858000" cy="9874250"/>
  <p:embeddedFontLst>
    <p:embeddedFont>
      <p:font typeface="Bookman Old Style" panose="02050604050505020204" pitchFamily="18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ranklin Gothic Book" panose="020B0503020102020204" pitchFamily="34" charset="0"/>
      <p:regular r:id="rId22"/>
      <p:italic r:id="rId23"/>
    </p:embeddedFont>
  </p:embeddedFont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7A00D4-FD1C-4B2C-8BB8-BB6AB8AF28F7}" type="datetime1">
              <a:rPr lang="fi-FI" smtClean="0"/>
              <a:t>12.10.2022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BF8054-F63C-4C3E-9DCC-73AB22BB11CC}" type="datetime1">
              <a:rPr lang="fi-FI" smtClean="0"/>
              <a:t>12.10.2022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Muokkaa tekstin perustyylejä napsauttamalla</a:t>
            </a:r>
            <a:endParaRPr lang="en-US"/>
          </a:p>
          <a:p>
            <a:pPr lvl="1" rtl="0"/>
            <a:r>
              <a:rPr lang="fi"/>
              <a:t>Toinen taso</a:t>
            </a:r>
          </a:p>
          <a:p>
            <a:pPr lvl="2" rtl="0"/>
            <a:r>
              <a:rPr lang="fi"/>
              <a:t>Kolmas taso</a:t>
            </a:r>
          </a:p>
          <a:p>
            <a:pPr lvl="3" rtl="0"/>
            <a:r>
              <a:rPr lang="fi"/>
              <a:t>Neljäs taso</a:t>
            </a:r>
          </a:p>
          <a:p>
            <a:pPr lvl="4" rtl="0"/>
            <a:r>
              <a:rPr lang="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"/>
              <a:t>Muokkaa otsikon perustyyliä napsauttamalla</a:t>
            </a:r>
            <a:endParaRPr lang="en-US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i"/>
              <a:t>Muokkaa tekstin perustyylejä napsauttamalla</a:t>
            </a:r>
          </a:p>
          <a:p>
            <a:pPr lvl="1" rtl="0"/>
            <a:r>
              <a:rPr lang="fi"/>
              <a:t>Toinen taso</a:t>
            </a:r>
          </a:p>
          <a:p>
            <a:pPr lvl="2" rtl="0"/>
            <a:r>
              <a:rPr lang="fi"/>
              <a:t>Kolmas taso</a:t>
            </a:r>
          </a:p>
          <a:p>
            <a:pPr lvl="3" rtl="0"/>
            <a:r>
              <a:rPr lang="fi"/>
              <a:t>Neljäs taso</a:t>
            </a:r>
          </a:p>
          <a:p>
            <a:pPr lvl="4" rtl="0"/>
            <a:r>
              <a:rPr lang="fi"/>
              <a:t>Viides taso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uorakulmio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8182" y="610423"/>
            <a:ext cx="6965922" cy="3686015"/>
          </a:xfrm>
        </p:spPr>
        <p:txBody>
          <a:bodyPr rtlCol="0">
            <a:normAutofit/>
          </a:bodyPr>
          <a:lstStyle/>
          <a:p>
            <a:pPr rtl="0"/>
            <a:r>
              <a:rPr lang="fi" sz="7200" dirty="0"/>
              <a:t>Elämän suuri puu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</a:t>
            </a:r>
            <a:r>
              <a:rPr lang="fi">
                <a:solidFill>
                  <a:schemeClr val="tx1">
                    <a:lumMod val="85000"/>
                    <a:lumOff val="15000"/>
                  </a:schemeClr>
                </a:solidFill>
              </a:rPr>
              <a:t>oisku </a:t>
            </a:r>
            <a:r>
              <a:rPr lang="fi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 / </a:t>
            </a:r>
            <a:r>
              <a:rPr lang="fi">
                <a:solidFill>
                  <a:schemeClr val="tx1">
                    <a:lumMod val="85000"/>
                    <a:lumOff val="15000"/>
                  </a:schemeClr>
                </a:solidFill>
              </a:rPr>
              <a:t>SYKSY 2022</a:t>
            </a:r>
            <a:endParaRPr lang="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Kuva 4" descr="Kuva, jossa on rakennus, istumista, penkki, puoli&#10;&#10;Automaattisesti luotu kuvau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081BDD-FDFB-48C4-AFD4-CE0C2ED5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616902"/>
            <a:ext cx="3517567" cy="7797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Kirjallisuutta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060D1B5F-BD88-4EC7-B6E3-E58CF7888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b="11674"/>
          <a:stretch/>
        </p:blipFill>
        <p:spPr>
          <a:xfrm>
            <a:off x="6096000" y="781621"/>
            <a:ext cx="4303058" cy="5294757"/>
          </a:xfr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30E182D-38A4-448B-B7D3-9E5AFD6D8DCA}"/>
              </a:ext>
            </a:extLst>
          </p:cNvPr>
          <p:cNvSpPr txBox="1"/>
          <p:nvPr/>
        </p:nvSpPr>
        <p:spPr>
          <a:xfrm>
            <a:off x="643465" y="1566154"/>
            <a:ext cx="3626978" cy="454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fi-FI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D3DB00-0154-42CF-B438-827C5BBE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66AFCC-D91D-497D-B9E3-A4C47EED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11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930D67-1CEF-486D-B93F-4F47C5FC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0CEFD76-32C3-4361-A8A5-98F65E27C75A}"/>
              </a:ext>
            </a:extLst>
          </p:cNvPr>
          <p:cNvSpPr txBox="1"/>
          <p:nvPr/>
        </p:nvSpPr>
        <p:spPr>
          <a:xfrm>
            <a:off x="464114" y="1720840"/>
            <a:ext cx="39856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bg1"/>
                </a:solidFill>
              </a:rPr>
              <a:t>Darwin, Charles, </a:t>
            </a:r>
            <a:r>
              <a:rPr lang="fi-FI" sz="2400" i="1" dirty="0">
                <a:solidFill>
                  <a:schemeClr val="bg1"/>
                </a:solidFill>
              </a:rPr>
              <a:t>Lajien synty</a:t>
            </a:r>
            <a:r>
              <a:rPr lang="fi-FI" sz="2400" dirty="0">
                <a:solidFill>
                  <a:schemeClr val="bg1"/>
                </a:solidFill>
              </a:rPr>
              <a:t>, 1859, Vastapaino 2009.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chemeClr val="bg1"/>
                </a:solidFill>
                <a:effectLst/>
              </a:rPr>
              <a:t>Petter Portin, Timo Vuorisalo (toim.),  </a:t>
            </a:r>
            <a:r>
              <a:rPr lang="fi-FI" sz="2400" i="1" dirty="0">
                <a:solidFill>
                  <a:schemeClr val="bg1"/>
                </a:solidFill>
                <a:effectLst/>
              </a:rPr>
              <a:t>Evoluutio NYT! : Charles Darwinin juhlaa, </a:t>
            </a:r>
            <a:r>
              <a:rPr lang="fi-FI" sz="2400" dirty="0">
                <a:solidFill>
                  <a:schemeClr val="bg1"/>
                </a:solidFill>
                <a:effectLst/>
              </a:rPr>
              <a:t>Kirja-Aurora 2008.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Newth</a:t>
            </a:r>
            <a:r>
              <a:rPr lang="fi-FI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fi-FI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Eirik</a:t>
            </a:r>
            <a:r>
              <a:rPr lang="fi-FI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fi-FI" sz="24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Totuuden jäljillä. Luonnontieteiden historia</a:t>
            </a:r>
            <a:r>
              <a:rPr lang="fi-FI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Tammi, Helsinki 2002.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1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9DE086C-9A49-4788-8DA4-D504E10A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75" y="373602"/>
            <a:ext cx="3731310" cy="881051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Me </a:t>
            </a:r>
            <a:r>
              <a:rPr lang="en-US" i="1" dirty="0" err="1"/>
              <a:t>ei</a:t>
            </a:r>
            <a:r>
              <a:rPr lang="en-US" i="1" dirty="0"/>
              <a:t> olla </a:t>
            </a:r>
            <a:r>
              <a:rPr lang="en-US" i="1" dirty="0" err="1"/>
              <a:t>apinoita</a:t>
            </a:r>
            <a:r>
              <a:rPr lang="en-US" i="1" dirty="0"/>
              <a:t>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DAF8D98-8641-427C-BB62-1DBDB86F1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766" y="1353671"/>
            <a:ext cx="4417383" cy="519952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i-FI" sz="2400" dirty="0"/>
              <a:t>”Että kävi vaan </a:t>
            </a:r>
            <a:r>
              <a:rPr lang="fi-FI" sz="2400" dirty="0" err="1"/>
              <a:t>sellanen</a:t>
            </a:r>
            <a:r>
              <a:rPr lang="fi-FI" sz="2400" dirty="0"/>
              <a:t> rapina</a:t>
            </a:r>
            <a:br>
              <a:rPr lang="fi-FI" sz="2400" dirty="0"/>
            </a:br>
            <a:r>
              <a:rPr lang="fi-FI" sz="2400" dirty="0"/>
              <a:t>Ku ihminen ennen </a:t>
            </a:r>
            <a:r>
              <a:rPr lang="fi-FI" sz="2400" dirty="0" err="1"/>
              <a:t>ol</a:t>
            </a:r>
            <a:r>
              <a:rPr lang="fi-FI" sz="2400" dirty="0"/>
              <a:t> apina</a:t>
            </a:r>
            <a:br>
              <a:rPr lang="fi-FI" sz="2400" dirty="0"/>
            </a:br>
            <a:r>
              <a:rPr lang="fi-FI" sz="2400" dirty="0"/>
              <a:t>Puita myöten kuorta syöden</a:t>
            </a:r>
            <a:br>
              <a:rPr lang="fi-FI" sz="2400" dirty="0"/>
            </a:br>
            <a:r>
              <a:rPr lang="fi-FI" sz="2400" dirty="0" err="1"/>
              <a:t>Ennenmuinoin</a:t>
            </a:r>
            <a:r>
              <a:rPr lang="fi-FI" sz="2400" dirty="0"/>
              <a:t> </a:t>
            </a:r>
            <a:r>
              <a:rPr lang="fi-FI" sz="2400" dirty="0" err="1"/>
              <a:t>rapusimme</a:t>
            </a:r>
            <a:r>
              <a:rPr lang="fi-FI" sz="2400" dirty="0"/>
              <a:t> vaan</a:t>
            </a:r>
            <a:br>
              <a:rPr lang="fi-FI" sz="2400" dirty="0"/>
            </a:br>
            <a:r>
              <a:rPr lang="fi-FI" sz="2400" dirty="0"/>
              <a:t>Mutta se tiukalle otti</a:t>
            </a:r>
            <a:br>
              <a:rPr lang="fi-FI" sz="2400" dirty="0"/>
            </a:br>
            <a:r>
              <a:rPr lang="fi-FI" sz="2400" dirty="0"/>
              <a:t>Daytonissa kehitysoppi</a:t>
            </a:r>
            <a:br>
              <a:rPr lang="fi-FI" sz="2400" dirty="0"/>
            </a:br>
            <a:r>
              <a:rPr lang="fi-FI" sz="2400" dirty="0"/>
              <a:t>Apinako niin paljo </a:t>
            </a:r>
            <a:r>
              <a:rPr lang="fi-FI" sz="2400" dirty="0" err="1"/>
              <a:t>muuttuupi</a:t>
            </a:r>
            <a:br>
              <a:rPr lang="fi-FI" sz="2400" dirty="0"/>
            </a:br>
            <a:r>
              <a:rPr lang="fi-FI" sz="2400" dirty="0"/>
              <a:t>Johan siitä hullukin </a:t>
            </a:r>
            <a:r>
              <a:rPr lang="fi-FI" sz="2400" dirty="0" err="1"/>
              <a:t>suuttuupi</a:t>
            </a:r>
            <a:br>
              <a:rPr lang="fi-FI" sz="2400" dirty="0"/>
            </a:br>
            <a:r>
              <a:rPr lang="fi-FI" sz="2400" dirty="0"/>
              <a:t>Ei </a:t>
            </a:r>
            <a:r>
              <a:rPr lang="fi-FI" sz="2400" dirty="0" err="1"/>
              <a:t>ei</a:t>
            </a:r>
            <a:r>
              <a:rPr lang="fi-FI" sz="2400" dirty="0"/>
              <a:t> me ei olla apinoita”</a:t>
            </a:r>
          </a:p>
          <a:p>
            <a:pPr algn="r">
              <a:spcBef>
                <a:spcPts val="600"/>
              </a:spcBef>
            </a:pPr>
            <a:r>
              <a:rPr lang="fi-FI" sz="2400" i="1" dirty="0"/>
              <a:t>Daytonin apinajuttu</a:t>
            </a:r>
          </a:p>
          <a:p>
            <a:pPr>
              <a:spcBef>
                <a:spcPts val="600"/>
              </a:spcBef>
            </a:pPr>
            <a:r>
              <a:rPr lang="fi-FI" i="1" dirty="0"/>
              <a:t>Opettaja John </a:t>
            </a:r>
            <a:r>
              <a:rPr lang="fi-FI" i="1" dirty="0" err="1"/>
              <a:t>Scopes</a:t>
            </a:r>
            <a:r>
              <a:rPr lang="fi-FI" i="1" dirty="0"/>
              <a:t> tuomittiin v. 1925 Tennesseessä 100 dollarin sakkoihin evoluutioteorian opettamisesta koulussa.</a:t>
            </a:r>
            <a:endParaRPr lang="en-US" i="1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0C1881E-5FE6-4410-B9DB-466F88F1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A85AC1A-AFE0-4D7E-9CF7-86E8F879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11</a:t>
            </a: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E41750-32AA-4435-8B2E-66E092E3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2</a:t>
            </a:fld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CD9ECE5-3626-4F42-A326-4BB574FBE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162" y="316141"/>
            <a:ext cx="4417383" cy="59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6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8D72C1-387D-4952-B07B-9BB71D2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fi-FI" dirty="0"/>
              <a:t>Mekanistinen maailmankuva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D86EA9-9633-4057-B178-4893544F8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974715"/>
            <a:ext cx="7472789" cy="435313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1600-1700-luvuilla </a:t>
            </a:r>
            <a:r>
              <a:rPr lang="en-US" sz="2400" dirty="0" err="1"/>
              <a:t>monet</a:t>
            </a:r>
            <a:r>
              <a:rPr lang="en-US" sz="2400" dirty="0"/>
              <a:t> </a:t>
            </a:r>
            <a:r>
              <a:rPr lang="en-US" sz="2400" dirty="0" err="1"/>
              <a:t>tutkijat</a:t>
            </a:r>
            <a:r>
              <a:rPr lang="en-US" sz="2400" dirty="0"/>
              <a:t> </a:t>
            </a:r>
            <a:r>
              <a:rPr lang="en-US" sz="2400" dirty="0" err="1"/>
              <a:t>kannattivat</a:t>
            </a:r>
            <a:r>
              <a:rPr lang="en-US" sz="2400" dirty="0"/>
              <a:t> ns. </a:t>
            </a:r>
            <a:r>
              <a:rPr lang="en-US" sz="2400" dirty="0" err="1"/>
              <a:t>universaalia</a:t>
            </a:r>
            <a:r>
              <a:rPr lang="en-US" sz="2400" dirty="0"/>
              <a:t> m</a:t>
            </a:r>
            <a:r>
              <a:rPr lang="fi-FI" sz="2400" b="0" i="0" dirty="0" err="1">
                <a:solidFill>
                  <a:srgbClr val="202122"/>
                </a:solidFill>
                <a:effectLst/>
              </a:rPr>
              <a:t>ekanismia</a:t>
            </a:r>
            <a:r>
              <a:rPr lang="fi-FI" sz="2400" b="0" i="0" dirty="0">
                <a:solidFill>
                  <a:srgbClr val="202122"/>
                </a:solidFill>
                <a:effectLst/>
              </a:rPr>
              <a:t>, jonka kannattajat katsoivat </a:t>
            </a:r>
            <a:r>
              <a:rPr lang="fi-FI" sz="2400" b="0" i="0" dirty="0">
                <a:solidFill>
                  <a:schemeClr val="tx1"/>
                </a:solidFill>
                <a:effectLst/>
              </a:rPr>
              <a:t>tieteellisen vallankumouksen </a:t>
            </a:r>
            <a:r>
              <a:rPr lang="fi-FI" sz="2400" b="0" i="0" dirty="0">
                <a:solidFill>
                  <a:srgbClr val="202122"/>
                </a:solidFill>
                <a:effectLst/>
              </a:rPr>
              <a:t>saavutusten osoittavan, että kaikki kaikkeuden ilmiöt voitaisiin lopulta selittää ainetta ja </a:t>
            </a:r>
            <a:r>
              <a:rPr lang="fi-FI" sz="2400" b="0" i="0" u="none" strike="noStrike" dirty="0">
                <a:solidFill>
                  <a:schemeClr val="tx1"/>
                </a:solidFill>
                <a:effectLst/>
              </a:rPr>
              <a:t>liikettä</a:t>
            </a:r>
            <a:r>
              <a:rPr lang="fi-FI" sz="2400" b="0" i="0" dirty="0">
                <a:solidFill>
                  <a:srgbClr val="202122"/>
                </a:solidFill>
                <a:effectLst/>
              </a:rPr>
              <a:t> koskevien mekaanisten lakien avulla.</a:t>
            </a:r>
          </a:p>
          <a:p>
            <a:pPr>
              <a:spcBef>
                <a:spcPts val="0"/>
              </a:spcBef>
            </a:pPr>
            <a:r>
              <a:rPr lang="fi-FI" sz="2400" dirty="0">
                <a:solidFill>
                  <a:srgbClr val="202122"/>
                </a:solidFill>
              </a:rPr>
              <a:t>Mutta esim. </a:t>
            </a:r>
            <a:r>
              <a:rPr lang="fi-FI" sz="2400" dirty="0" err="1">
                <a:solidFill>
                  <a:srgbClr val="202122"/>
                </a:solidFill>
              </a:rPr>
              <a:t>Leibniz</a:t>
            </a:r>
            <a:r>
              <a:rPr lang="fi-FI" sz="2400" dirty="0">
                <a:solidFill>
                  <a:srgbClr val="202122"/>
                </a:solidFill>
              </a:rPr>
              <a:t> piti Descartesin filosofiaa, kaiken mekanistisen ajattelun perustaa, erittäin vaarallisena.</a:t>
            </a:r>
          </a:p>
          <a:p>
            <a:pPr>
              <a:spcBef>
                <a:spcPts val="0"/>
              </a:spcBef>
            </a:pPr>
            <a:r>
              <a:rPr lang="fi-FI" sz="2400" dirty="0">
                <a:solidFill>
                  <a:srgbClr val="202122"/>
                </a:solidFill>
              </a:rPr>
              <a:t>Hän ”joutuikin” palaamaan metafysiikkaan, ja tällä paluulla oli suuri merkitys matematiikan, fysiikan ja biologian kehitykselle. </a:t>
            </a:r>
            <a:endParaRPr lang="en-US" sz="24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0BEE492-F8C4-4AAF-B809-B12A561C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123CF0D-3E87-4E0A-A9B4-7C605E2A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11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09A45BD-B902-478A-83EE-14BF8EC0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en-US" smtClean="0"/>
              <a:pPr rtl="0"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DAE10CCA-D52B-4797-9E08-F6C9545829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4917" y="2215657"/>
            <a:ext cx="2780532" cy="3519662"/>
          </a:xfrm>
        </p:spPr>
      </p:pic>
    </p:spTree>
    <p:extLst>
      <p:ext uri="{BB962C8B-B14F-4D97-AF65-F5344CB8AC3E}">
        <p14:creationId xmlns:p14="http://schemas.microsoft.com/office/powerpoint/2010/main" val="372289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sz="3300" i="1" dirty="0"/>
              <a:t>Carl von </a:t>
            </a:r>
            <a:r>
              <a:rPr lang="en-US" sz="3300" i="1" dirty="0" err="1"/>
              <a:t>Linné</a:t>
            </a:r>
            <a:r>
              <a:rPr lang="en-US" sz="3300" i="1" dirty="0"/>
              <a:t>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8642A42-EA6F-447C-ABA6-BB6ABF137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781" y="2120900"/>
            <a:ext cx="2828276" cy="3417865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337418" y="2120900"/>
            <a:ext cx="6818262" cy="3748194"/>
          </a:xfrm>
        </p:spPr>
        <p:txBody>
          <a:bodyPr>
            <a:normAutofit/>
          </a:bodyPr>
          <a:lstStyle/>
          <a:p>
            <a:pPr marL="216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/>
              <a:t>Systema Naturae</a:t>
            </a:r>
            <a:r>
              <a:rPr lang="en-US" sz="2400" dirty="0"/>
              <a:t> (</a:t>
            </a:r>
            <a:r>
              <a:rPr lang="en-US" sz="2400" dirty="0" err="1"/>
              <a:t>Luonnon</a:t>
            </a:r>
            <a:r>
              <a:rPr lang="en-US" sz="2400" dirty="0"/>
              <a:t> </a:t>
            </a:r>
            <a:r>
              <a:rPr lang="en-US" sz="2400" dirty="0" err="1"/>
              <a:t>järjestelmä</a:t>
            </a:r>
            <a:r>
              <a:rPr lang="en-US" sz="2400" dirty="0"/>
              <a:t>) v. 1735.</a:t>
            </a:r>
          </a:p>
          <a:p>
            <a:pPr marL="216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Laati</a:t>
            </a:r>
            <a:r>
              <a:rPr lang="en-US" sz="2400" dirty="0"/>
              <a:t> </a:t>
            </a:r>
            <a:r>
              <a:rPr lang="en-US" sz="2400" dirty="0" err="1"/>
              <a:t>uuden</a:t>
            </a:r>
            <a:r>
              <a:rPr lang="en-US" sz="2400" dirty="0"/>
              <a:t> </a:t>
            </a:r>
            <a:r>
              <a:rPr lang="en-US" sz="2400" dirty="0" err="1"/>
              <a:t>tavan</a:t>
            </a:r>
            <a:r>
              <a:rPr lang="en-US" sz="2400" dirty="0"/>
              <a:t> </a:t>
            </a:r>
            <a:r>
              <a:rPr lang="en-US" sz="2400" dirty="0" err="1"/>
              <a:t>luokitella</a:t>
            </a:r>
            <a:r>
              <a:rPr lang="en-US" sz="2400" dirty="0"/>
              <a:t> </a:t>
            </a:r>
            <a:r>
              <a:rPr lang="en-US" sz="2400" dirty="0" err="1"/>
              <a:t>kasveja</a:t>
            </a:r>
            <a:r>
              <a:rPr lang="en-US" sz="2400" dirty="0"/>
              <a:t> ja </a:t>
            </a:r>
            <a:r>
              <a:rPr lang="en-US" sz="2400" dirty="0" err="1"/>
              <a:t>eläimiä</a:t>
            </a:r>
            <a:r>
              <a:rPr lang="en-US" sz="2400" dirty="0"/>
              <a:t>, jota </a:t>
            </a:r>
            <a:r>
              <a:rPr lang="en-US" sz="2400" dirty="0" err="1"/>
              <a:t>kukaan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Aristoteleen</a:t>
            </a:r>
            <a:r>
              <a:rPr lang="en-US" sz="2400" dirty="0"/>
              <a:t> </a:t>
            </a:r>
            <a:r>
              <a:rPr lang="en-US" sz="2400" dirty="0" err="1"/>
              <a:t>ollut</a:t>
            </a:r>
            <a:r>
              <a:rPr lang="en-US" sz="2400" dirty="0"/>
              <a:t> </a:t>
            </a:r>
            <a:r>
              <a:rPr lang="en-US" sz="2400" dirty="0" err="1"/>
              <a:t>onnistunut</a:t>
            </a:r>
            <a:r>
              <a:rPr lang="en-US" sz="2400" dirty="0"/>
              <a:t> </a:t>
            </a:r>
            <a:r>
              <a:rPr lang="en-US" sz="2400" dirty="0" err="1"/>
              <a:t>tekemään</a:t>
            </a:r>
            <a:endParaRPr lang="en-US" sz="2400" dirty="0"/>
          </a:p>
          <a:p>
            <a:pPr marL="216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Suvut</a:t>
            </a:r>
            <a:r>
              <a:rPr lang="en-US" sz="2400" dirty="0"/>
              <a:t>, </a:t>
            </a:r>
            <a:r>
              <a:rPr lang="en-US" sz="2400" dirty="0" err="1"/>
              <a:t>lajit</a:t>
            </a:r>
            <a:r>
              <a:rPr lang="en-US" sz="2400" dirty="0"/>
              <a:t>, </a:t>
            </a:r>
            <a:r>
              <a:rPr lang="en-US" sz="2400" dirty="0" err="1"/>
              <a:t>heimot,luokat</a:t>
            </a:r>
            <a:r>
              <a:rPr lang="en-US" sz="2400" dirty="0"/>
              <a:t>, </a:t>
            </a:r>
            <a:r>
              <a:rPr lang="en-US" sz="2400" dirty="0" err="1"/>
              <a:t>pääjaksot</a:t>
            </a:r>
            <a:r>
              <a:rPr lang="en-US" sz="2400" dirty="0"/>
              <a:t>, </a:t>
            </a:r>
            <a:r>
              <a:rPr lang="en-US" sz="2400" dirty="0" err="1"/>
              <a:t>päähaarat</a:t>
            </a:r>
            <a:r>
              <a:rPr lang="en-US" sz="2400" dirty="0"/>
              <a:t>.</a:t>
            </a:r>
          </a:p>
          <a:p>
            <a:pPr marL="216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1800-luvun </a:t>
            </a:r>
            <a:r>
              <a:rPr lang="en-US" sz="2400" dirty="0" err="1"/>
              <a:t>alkuun</a:t>
            </a:r>
            <a:r>
              <a:rPr lang="en-US" sz="2400" dirty="0"/>
              <a:t> </a:t>
            </a:r>
            <a:r>
              <a:rPr lang="en-US" sz="2400" dirty="0" err="1"/>
              <a:t>mennessä</a:t>
            </a:r>
            <a:r>
              <a:rPr lang="en-US" sz="2400" dirty="0"/>
              <a:t> </a:t>
            </a:r>
            <a:r>
              <a:rPr lang="en-US" sz="2400" dirty="0" err="1"/>
              <a:t>olivat</a:t>
            </a:r>
            <a:r>
              <a:rPr lang="en-US" sz="2400" dirty="0"/>
              <a:t> </a:t>
            </a:r>
            <a:r>
              <a:rPr lang="en-US" sz="2400" dirty="0" err="1"/>
              <a:t>biologit</a:t>
            </a:r>
            <a:r>
              <a:rPr lang="en-US" sz="2400" dirty="0"/>
              <a:t> </a:t>
            </a:r>
            <a:r>
              <a:rPr lang="en-US" sz="2400" dirty="0" err="1"/>
              <a:t>päässeet</a:t>
            </a:r>
            <a:r>
              <a:rPr lang="en-US" sz="2400" dirty="0"/>
              <a:t> </a:t>
            </a:r>
            <a:r>
              <a:rPr lang="en-US" sz="2400" dirty="0" err="1"/>
              <a:t>näin</a:t>
            </a:r>
            <a:r>
              <a:rPr lang="en-US" sz="2400" dirty="0"/>
              <a:t> </a:t>
            </a:r>
            <a:r>
              <a:rPr lang="en-US" sz="2400" dirty="0" err="1"/>
              <a:t>pitkälle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mitä</a:t>
            </a:r>
            <a:r>
              <a:rPr lang="en-US" sz="2400" dirty="0"/>
              <a:t> </a:t>
            </a:r>
            <a:r>
              <a:rPr lang="en-US" sz="2400" dirty="0" err="1"/>
              <a:t>nämä</a:t>
            </a:r>
            <a:r>
              <a:rPr lang="en-US" sz="2400" dirty="0"/>
              <a:t> </a:t>
            </a:r>
            <a:r>
              <a:rPr lang="en-US" sz="2400" dirty="0" err="1"/>
              <a:t>ryhmät</a:t>
            </a:r>
            <a:r>
              <a:rPr lang="en-US" sz="2400" dirty="0"/>
              <a:t> </a:t>
            </a:r>
            <a:r>
              <a:rPr lang="en-US" sz="2400" dirty="0" err="1"/>
              <a:t>oikeastaan</a:t>
            </a:r>
            <a:r>
              <a:rPr lang="en-US" sz="2400" dirty="0"/>
              <a:t> </a:t>
            </a:r>
            <a:r>
              <a:rPr lang="en-US" sz="2400" dirty="0" err="1"/>
              <a:t>merkitsivät</a:t>
            </a:r>
            <a:r>
              <a:rPr lang="en-US" sz="2400" dirty="0"/>
              <a:t>?</a:t>
            </a:r>
          </a:p>
          <a:p>
            <a:pPr marL="216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Fossiilit</a:t>
            </a:r>
            <a:r>
              <a:rPr lang="en-US" sz="2400" dirty="0"/>
              <a:t>? 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MS-E1011 Infoisku 11</a:t>
            </a:r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B5EFD5-89AB-4D3E-9245-A890A02263F8}" type="slidenum">
              <a:rPr lang="en-US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3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7FBC45-7E86-4CA1-BEEB-B16A0200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Geologian periaatteita</a:t>
            </a: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C13D2DA8-74EA-4F05-8B6A-3676B14D8A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963" y="2518497"/>
            <a:ext cx="4640262" cy="2952894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B554467-85DD-4E22-90C9-2EFC19496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2061" y="2120847"/>
            <a:ext cx="6084103" cy="3748194"/>
          </a:xfrm>
        </p:spPr>
        <p:txBody>
          <a:bodyPr>
            <a:noAutofit/>
          </a:bodyPr>
          <a:lstStyle/>
          <a:p>
            <a:pPr marL="467460" indent="-342900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Vuonna 1830 englantilainen Charles </a:t>
            </a:r>
            <a:r>
              <a:rPr lang="fi-FI" sz="2400" dirty="0" err="1"/>
              <a:t>Lyell</a:t>
            </a:r>
            <a:r>
              <a:rPr lang="fi-FI" sz="2400" dirty="0"/>
              <a:t> julkaisi kirjan nimeltä </a:t>
            </a:r>
            <a:r>
              <a:rPr lang="fi-FI" sz="2400" i="1" dirty="0"/>
              <a:t>Geologian periaatteita</a:t>
            </a:r>
            <a:r>
              <a:rPr lang="fi-FI" sz="2400" dirty="0"/>
              <a:t>.</a:t>
            </a:r>
          </a:p>
          <a:p>
            <a:pPr marL="467460" indent="-342900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 err="1"/>
              <a:t>Lyell</a:t>
            </a:r>
            <a:r>
              <a:rPr lang="fi-FI" sz="2400" dirty="0"/>
              <a:t> oli varma, että suurin osa maanpinnan muutoksista on tapahtunut asteittain ja hitaasti.</a:t>
            </a:r>
          </a:p>
          <a:p>
            <a:pPr marL="467460" indent="-342900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Hän arveli maapallon olevan miljoonia vuosia vanha.</a:t>
            </a:r>
          </a:p>
          <a:p>
            <a:pPr marL="467460" indent="-342900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Myös nuori mies nimeltä Charles Darwin luki kiinnostuneena </a:t>
            </a:r>
            <a:r>
              <a:rPr lang="fi-FI" sz="2400" i="1" dirty="0"/>
              <a:t>Geologian periaatteita. </a:t>
            </a:r>
          </a:p>
          <a:p>
            <a:endParaRPr lang="fi-FI" sz="22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7F8A84-62CC-436A-933A-247067E1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Syksy 2022</a:t>
            </a:r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E270B58-BD69-461C-A4ED-E10962D7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/>
              <a:t>MS-E1011 Infoisku 11</a:t>
            </a:r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CB8C728-0B7A-4644-8727-77AC92F2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9F651C4-E393-4680-B85A-F8021755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53" y="600635"/>
            <a:ext cx="4030047" cy="1031789"/>
          </a:xfrm>
        </p:spPr>
        <p:txBody>
          <a:bodyPr>
            <a:normAutofit/>
          </a:bodyPr>
          <a:lstStyle/>
          <a:p>
            <a:r>
              <a:rPr lang="en-US" i="1" dirty="0"/>
              <a:t>Charles Darwin </a:t>
            </a:r>
            <a:r>
              <a:rPr lang="en-US" dirty="0"/>
              <a:t>(1809-1882)</a:t>
            </a:r>
            <a:endParaRPr lang="en-US" i="1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A73B5BB-D94F-4D50-9E0A-A939B776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777" y="301558"/>
            <a:ext cx="4692805" cy="6028870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DB0B0C-AA53-40AF-81BC-0E80D57F1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260" y="1801906"/>
            <a:ext cx="4383740" cy="4305650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”Charles Darwinia on usein verrattu puolitoista vuosisataa varhaisempaan maanmieheensä, suureen fyysikkoon Isaac Newtoniin, eikä vertaus ole huono. Molemmat vaikuttivat perustavasti ihmisen käsitykseen omasta asemastaan luonnossa.”</a:t>
            </a:r>
          </a:p>
          <a:p>
            <a:pPr algn="r">
              <a:spcBef>
                <a:spcPts val="0"/>
              </a:spcBef>
            </a:pPr>
            <a:r>
              <a:rPr lang="fi-FI" sz="2400" dirty="0"/>
              <a:t>Anto Leikola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D878971-F2FE-4A70-AB96-DF1C4F9C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EE763F-B8C0-4156-B63F-C3694220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11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37F0B77-3A18-4A81-B5F0-1E567BAC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en-US" smtClean="0"/>
              <a:pPr rtl="0"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5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9F651C4-E393-4680-B85A-F8021755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387550"/>
            <a:ext cx="3517567" cy="1236970"/>
          </a:xfrm>
        </p:spPr>
        <p:txBody>
          <a:bodyPr anchor="b">
            <a:normAutofit/>
          </a:bodyPr>
          <a:lstStyle/>
          <a:p>
            <a:r>
              <a:rPr lang="en-US" i="1" dirty="0"/>
              <a:t>Charles Darwin </a:t>
            </a:r>
            <a:r>
              <a:rPr lang="en-US" dirty="0"/>
              <a:t>(1809-1882)</a:t>
            </a:r>
            <a:endParaRPr lang="en-US" i="1" dirty="0"/>
          </a:p>
        </p:txBody>
      </p:sp>
      <p:pic>
        <p:nvPicPr>
          <p:cNvPr id="4" name="Kuva 3" descr="Kuva, joka sisältää kohteen ulko, vesiskootteri, kuljetus, vesi&#10;&#10;Kuvaus luotu automaattisesti">
            <a:extLst>
              <a:ext uri="{FF2B5EF4-FFF2-40B4-BE49-F238E27FC236}">
                <a16:creationId xmlns:a16="http://schemas.microsoft.com/office/drawing/2014/main" id="{15CA8D6B-EF11-46BE-8062-3A4372D02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r="14058" b="-1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DB0B0C-AA53-40AF-81BC-0E80D57F1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8289" y="1721796"/>
            <a:ext cx="4153711" cy="4610910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Teki maailmanympärimatkan Beagle-laivalla 1831-1836.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Darwin ei päässyt eroon oudosta ajatuksestaan, että lajit pystyivät muuttumaan.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Syksyllä 1859 ilmestyi </a:t>
            </a:r>
            <a:r>
              <a:rPr lang="fi-FI" sz="2400" i="1" dirty="0"/>
              <a:t>Lajien synty</a:t>
            </a:r>
            <a:r>
              <a:rPr lang="fi-FI" sz="2400" dirty="0"/>
              <a:t>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Kirja oli valtava menestys: toisten mielestä se oli nerokas, ja toisten mielestä se olisi pitänyt kieltää.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D878971-F2FE-4A70-AB96-DF1C4F9C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8EE763F-B8C0-4156-B63F-C3694220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MS-E1011 Infoisku 11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37F0B77-3A18-4A81-B5F0-1E567BAC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en-US" smtClean="0"/>
              <a:pPr rtl="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0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B10DF-E5B4-411C-8073-A9580375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Kehitysoppi ja luonnonvalinta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A4D2AE-72EE-4F2B-8209-5CC58EEDF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3132" y="2060848"/>
            <a:ext cx="5856050" cy="3958952"/>
          </a:xfrm>
        </p:spPr>
        <p:txBody>
          <a:bodyPr>
            <a:normAutofit lnSpcReduction="10000"/>
          </a:bodyPr>
          <a:lstStyle/>
          <a:p>
            <a:pPr marL="216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Nyt biologien laatima suuri sukupuu sai järkevän selityksen</a:t>
            </a:r>
          </a:p>
          <a:p>
            <a:pPr marL="216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Elämänpuu muistutti monella tavoin oikeaa puuta: vanhoja oksia kuihtui, mutta varresta työntyi koko ajan uusia versoja, dinosaurusten oksa oli kuihtunut miljoonia vuosia sitten</a:t>
            </a:r>
          </a:p>
          <a:p>
            <a:pPr marL="216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Harvat luonnontieteelliset teoriat ovat herättäneet yhtä paljon närkästystä kuin kehitysoppi.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A333E97-CFC2-48D3-8D56-DC2FA5FC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FC24ED1-7CE2-4551-9797-70C33D2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MS-E1011 Infoisku 11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9A6F59-1381-44E3-BE4B-EC467E26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F519-A38F-4AA9-97F5-ADF98E9C1EF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F82401A5-F247-4AEC-B317-E177773DB6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5448" y="2060848"/>
            <a:ext cx="2830962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DB10DF-E5B4-411C-8073-A9580375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i="1" dirty="0"/>
              <a:t>Ihmisen alkuperä </a:t>
            </a:r>
            <a:r>
              <a:rPr lang="fi-FI" dirty="0"/>
              <a:t>(1871)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FBB1032A-4F25-4DBE-AD95-34793EB59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102" y="2525574"/>
            <a:ext cx="5159509" cy="3087285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FA4D2AE-72EE-4F2B-8209-5CC58EEDF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3132" y="2060848"/>
            <a:ext cx="5856050" cy="3958952"/>
          </a:xfrm>
        </p:spPr>
        <p:txBody>
          <a:bodyPr>
            <a:normAutofit/>
          </a:bodyPr>
          <a:lstStyle/>
          <a:p>
            <a:pPr marL="216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Vasta vuonna 1871 Darwin rohkeni julkaista kirjan Ihmisen alkuperä, missä hän väitti ihmisten polveutuvan apinan kaltaisista olennoista.</a:t>
            </a:r>
          </a:p>
          <a:p>
            <a:pPr marL="216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Tämä käsitettiin oitis väärin, että ihmiset polveutuivat apinoista ja alkuihmiset olivat gorilloja.</a:t>
            </a:r>
          </a:p>
          <a:p>
            <a:pPr marL="216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Myöhemmin: sosiaalidarwinismi.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A333E97-CFC2-48D3-8D56-DC2FA5FC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Syksy 2022</a:t>
            </a:r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FC24ED1-7CE2-4551-9797-70C33D2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MS-E1011 Infoisku 11</a:t>
            </a:r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9A6F59-1381-44E3-BE4B-EC467E26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F519-A38F-4AA9-97F5-ADF98E9C1EF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55345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55_TF56160789" id="{EC292589-23A5-4911-B1FB-F1D04A48FA99}" vid="{88188127-3B64-41BF-A762-E81AA013BF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529</Words>
  <Application>Microsoft Office PowerPoint</Application>
  <PresentationFormat>Laajakuva</PresentationFormat>
  <Paragraphs>68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Calibri</vt:lpstr>
      <vt:lpstr>Bookman Old Style</vt:lpstr>
      <vt:lpstr>Arial</vt:lpstr>
      <vt:lpstr>Franklin Gothic Book</vt:lpstr>
      <vt:lpstr>1_RetrospectVTI</vt:lpstr>
      <vt:lpstr>Elämän suuri puu </vt:lpstr>
      <vt:lpstr>Me ei olla apinoita!</vt:lpstr>
      <vt:lpstr>Mekanistinen maailmankuva</vt:lpstr>
      <vt:lpstr>Carl von Linné </vt:lpstr>
      <vt:lpstr>Geologian periaatteita</vt:lpstr>
      <vt:lpstr>Charles Darwin (1809-1882)</vt:lpstr>
      <vt:lpstr>Charles Darwin (1809-1882)</vt:lpstr>
      <vt:lpstr>Kehitysoppi ja luonnonvalinta</vt:lpstr>
      <vt:lpstr>Ihmisen alkuperä (1871)</vt:lpstr>
      <vt:lpstr>Kirjallisuutta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Uusi Atlantis </dc:title>
  <dc:creator>ilpo.halonen@gmail.com</dc:creator>
  <cp:lastModifiedBy>Ilpo Halonen</cp:lastModifiedBy>
  <cp:revision>20</cp:revision>
  <cp:lastPrinted>2020-11-06T13:46:15Z</cp:lastPrinted>
  <dcterms:created xsi:type="dcterms:W3CDTF">2020-11-06T13:14:53Z</dcterms:created>
  <dcterms:modified xsi:type="dcterms:W3CDTF">2022-10-12T08:06:58Z</dcterms:modified>
</cp:coreProperties>
</file>