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46" r:id="rId1"/>
  </p:sldMasterIdLst>
  <p:notesMasterIdLst>
    <p:notesMasterId r:id="rId14"/>
  </p:notesMasterIdLst>
  <p:handoutMasterIdLst>
    <p:handoutMasterId r:id="rId15"/>
  </p:handoutMasterIdLst>
  <p:sldIdLst>
    <p:sldId id="257" r:id="rId2"/>
    <p:sldId id="316" r:id="rId3"/>
    <p:sldId id="317" r:id="rId4"/>
    <p:sldId id="318" r:id="rId5"/>
    <p:sldId id="305" r:id="rId6"/>
    <p:sldId id="319" r:id="rId7"/>
    <p:sldId id="306" r:id="rId8"/>
    <p:sldId id="320" r:id="rId9"/>
    <p:sldId id="323" r:id="rId10"/>
    <p:sldId id="322" r:id="rId11"/>
    <p:sldId id="324" r:id="rId12"/>
    <p:sldId id="321" r:id="rId13"/>
  </p:sldIdLst>
  <p:sldSz cx="12192000" cy="6858000"/>
  <p:notesSz cx="6858000" cy="9144000"/>
  <p:embeddedFontLst>
    <p:embeddedFont>
      <p:font typeface="Bookman Old Style" panose="02050604050505020204" pitchFamily="18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Franklin Gothic Book" panose="020B0503020102020204" pitchFamily="34" charset="0"/>
      <p:regular r:id="rId24"/>
      <p:italic r:id="rId25"/>
    </p:embeddedFont>
  </p:embeddedFontLst>
  <p:defaultTextStyle>
    <a:defPPr rtl="0"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lpo Halonen" userId="9cf957c2b54dfd88" providerId="LiveId" clId="{6896858C-5D65-4532-8378-ECB1CE217520}"/>
    <pc:docChg chg="modSld">
      <pc:chgData name="Ilpo Halonen" userId="9cf957c2b54dfd88" providerId="LiveId" clId="{6896858C-5D65-4532-8378-ECB1CE217520}" dt="2022-09-11T09:50:51.099" v="1" actId="20577"/>
      <pc:docMkLst>
        <pc:docMk/>
      </pc:docMkLst>
      <pc:sldChg chg="modSp mod">
        <pc:chgData name="Ilpo Halonen" userId="9cf957c2b54dfd88" providerId="LiveId" clId="{6896858C-5D65-4532-8378-ECB1CE217520}" dt="2022-09-11T09:50:51.099" v="1" actId="20577"/>
        <pc:sldMkLst>
          <pc:docMk/>
          <pc:sldMk cId="4043737824" sldId="257"/>
        </pc:sldMkLst>
        <pc:spChg chg="mod">
          <ac:chgData name="Ilpo Halonen" userId="9cf957c2b54dfd88" providerId="LiveId" clId="{6896858C-5D65-4532-8378-ECB1CE217520}" dt="2022-09-11T09:50:51.099" v="1" actId="20577"/>
          <ac:spMkLst>
            <pc:docMk/>
            <pc:sldMk cId="4043737824" sldId="257"/>
            <ac:spMk id="3" creationId="{A8E9CFF2-3777-4FF4-A759-8491175B0B7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91EE595-4033-451E-8CDF-7416B0117C1F}" type="datetime1">
              <a:rPr lang="fi-FI" smtClean="0"/>
              <a:t>11.9.2022</a:t>
            </a:fld>
            <a:endParaRPr lang="en-US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233D7BA-79D2-4698-828C-9D57D9D745FE}" type="datetime1">
              <a:rPr lang="fi-FI" smtClean="0"/>
              <a:t>11.9.2022</a:t>
            </a:fld>
            <a:endParaRPr lang="en-US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"/>
              <a:t>Muokkaa tekstin perustyylejä napsauttamalla</a:t>
            </a:r>
            <a:endParaRPr lang="en-US"/>
          </a:p>
          <a:p>
            <a:pPr lvl="1" rtl="0"/>
            <a:r>
              <a:rPr lang="fi"/>
              <a:t>Toinen taso</a:t>
            </a:r>
          </a:p>
          <a:p>
            <a:pPr lvl="2" rtl="0"/>
            <a:r>
              <a:rPr lang="fi"/>
              <a:t>Kolmas taso</a:t>
            </a:r>
          </a:p>
          <a:p>
            <a:pPr lvl="3" rtl="0"/>
            <a:r>
              <a:rPr lang="fi"/>
              <a:t>Neljäs taso</a:t>
            </a:r>
          </a:p>
          <a:p>
            <a:pPr lvl="4" rtl="0"/>
            <a:r>
              <a:rPr lang="fi"/>
              <a:t>Viides taso</a:t>
            </a:r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DC657B-0E3C-4518-BF74-E827D094653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699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50A09A-E21E-4308-A365-938A2668F81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835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390C0B-1E3C-488B-A174-9A995D66BE3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058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2523F-FF30-4485-946E-61FB592B4FE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55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2523F-FF30-4485-946E-61FB592B4FE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94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2523F-FF30-4485-946E-61FB592B4FE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54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2523F-FF30-4485-946E-61FB592B4FE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33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fi-FI"/>
              <a:t>Muokkaa alaotsikon perustyyliä napsautt.</a:t>
            </a:r>
            <a:endParaRPr lang="en-US" dirty="0"/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8809894-748D-4031-B1DB-1D2AC4D327D9}" type="datetime1">
              <a:rPr lang="fi-FI" smtClean="0"/>
              <a:t>11.9.2022</a:t>
            </a:fld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/>
              <a:t>Syksy 2019 Tieteen filosofia ilpo.halonen@aalto.fi</a:t>
            </a:r>
            <a:endParaRPr lang="en-US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89D6F0-A01C-4BE1-A5B7-E7437E9C0DE6}" type="datetime1">
              <a:rPr lang="fi-FI" smtClean="0"/>
              <a:t>11.9.2022</a:t>
            </a:fld>
            <a:endParaRPr lang="en-US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/>
              <a:t>Syksy 2019 Tieteen filosofia ilpo.halonen@aalto.fi</a:t>
            </a:r>
            <a:endParaRPr lang="en-US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untainen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55C482-B707-479A-8615-20FB19D9BFE7}" type="datetime1">
              <a:rPr lang="fi-FI" smtClean="0"/>
              <a:t>11.9.2022</a:t>
            </a:fld>
            <a:endParaRPr lang="en-US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/>
              <a:t>Syksy 2019 Tieteen filosofia ilpo.halonen@aalto.fi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037B65-C1CC-4D7B-960D-10FA6A573084}" type="datetime1">
              <a:rPr lang="fi-FI" smtClean="0"/>
              <a:t>11.9.2022</a:t>
            </a:fld>
            <a:endParaRPr lang="en-US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/>
              <a:t>Syksy 2019 Tieteen filosofia ilpo.halonen@aalto.fi</a:t>
            </a:r>
            <a:endParaRPr lang="en-US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1AFF42-A60D-4969-B1F8-DF6D67F6B2D7}" type="datetime1">
              <a:rPr lang="fi-FI" smtClean="0"/>
              <a:t>11.9.2022</a:t>
            </a:fld>
            <a:endParaRPr lang="en-US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/>
              <a:t>Syksy 2019 Tieteen filosofia ilpo.halonen@aalto.fi</a:t>
            </a:r>
            <a:endParaRPr lang="en-US" dirty="0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95635C-D90B-4899-BF94-D04880246BCC}" type="datetime1">
              <a:rPr lang="fi-FI" smtClean="0"/>
              <a:t>11.9.2022</a:t>
            </a:fld>
            <a:endParaRPr lang="en-US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/>
              <a:t>Syksy 2019 Tieteen filosofia ilpo.halonen@aalto.fi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24CD92-B2AA-49E2-9BC1-16748999B067}" type="datetime1">
              <a:rPr lang="fi-FI" smtClean="0"/>
              <a:t>11.9.2022</a:t>
            </a:fld>
            <a:endParaRPr lang="en-US" dirty="0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/>
              <a:t>Syksy 2019 Tieteen filosofia ilpo.halonen@aalto.fi</a:t>
            </a:r>
            <a:endParaRPr lang="en-US" dirty="0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A44209-3A14-430D-9152-B13FC93A922D}" type="datetime1">
              <a:rPr lang="fi-FI" smtClean="0"/>
              <a:t>11.9.2022</a:t>
            </a:fld>
            <a:endParaRPr lang="en-US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/>
              <a:t>Syksy 2019 Tieteen filosofia ilpo.halonen@aalto.fi</a:t>
            </a:r>
            <a:endParaRPr lang="en-US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772E1C-DDD9-453D-ABB1-D03FB9415897}" type="datetime1">
              <a:rPr lang="fi-FI" smtClean="0"/>
              <a:t>11.9.2022</a:t>
            </a:fld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/>
              <a:t>Syksy 2019 Tieteen filosofia ilpo.halonen@aalto.fi</a:t>
            </a:r>
            <a:endParaRPr lang="en-US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CF3C7886-4397-4468-99C1-52C60B2E1C7E}" type="datetime1">
              <a:rPr lang="fi-FI" smtClean="0"/>
              <a:t>11.9.2022</a:t>
            </a:fld>
            <a:endParaRPr lang="en-US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fi-FI"/>
              <a:t>Syksy 2019 Tieteen filosofia ilpo.halonen@aalto.fi</a:t>
            </a:r>
            <a:endParaRPr lang="en-US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Kuvan paikkamerkki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D1811763-D208-4EC5-AD8C-0E3B5F880F8F}" type="datetime1">
              <a:rPr lang="fi-FI" smtClean="0"/>
              <a:t>11.9.2022</a:t>
            </a:fld>
            <a:endParaRPr lang="en-US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r>
              <a:rPr lang="fi-FI"/>
              <a:t>Syksy 2019 Tieteen filosofia ilpo.halonen@aalto.fi</a:t>
            </a:r>
            <a:endParaRPr lang="en-US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i"/>
              <a:t>Muokkaa otsikon perustyyliä napsauttamalla</a:t>
            </a:r>
            <a:endParaRPr lang="en-US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fi"/>
              <a:t>Muokkaa tekstin perustyylejä napsauttamalla</a:t>
            </a:r>
          </a:p>
          <a:p>
            <a:pPr lvl="1" rtl="0"/>
            <a:r>
              <a:rPr lang="fi"/>
              <a:t>Toinen taso</a:t>
            </a:r>
          </a:p>
          <a:p>
            <a:pPr lvl="2" rtl="0"/>
            <a:r>
              <a:rPr lang="fi"/>
              <a:t>Kolmas taso</a:t>
            </a:r>
          </a:p>
          <a:p>
            <a:pPr lvl="3" rtl="0"/>
            <a:r>
              <a:rPr lang="fi"/>
              <a:t>Neljäs taso</a:t>
            </a:r>
          </a:p>
          <a:p>
            <a:pPr lvl="4" rtl="0"/>
            <a:r>
              <a:rPr lang="fi"/>
              <a:t>Viides taso</a:t>
            </a:r>
            <a:endParaRPr lang="en-US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26476113-47E3-4F6F-814B-68BBF0438CCE}" type="datetime1">
              <a:rPr lang="fi-FI" smtClean="0"/>
              <a:t>11.9.2022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fi-FI"/>
              <a:t>Syksy 2019 Tieteen filosofia ilpo.halonen@aalto.fi</a:t>
            </a:r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Suorakulmio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8182" y="610423"/>
            <a:ext cx="6965922" cy="3686015"/>
          </a:xfrm>
        </p:spPr>
        <p:txBody>
          <a:bodyPr rtlCol="0">
            <a:normAutofit/>
          </a:bodyPr>
          <a:lstStyle/>
          <a:p>
            <a:pPr rtl="0"/>
            <a:r>
              <a:rPr lang="fi" sz="7200" dirty="0"/>
              <a:t>Kreikkalaisesta kosmoksesta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 rtlCol="0">
            <a:normAutofit/>
          </a:bodyPr>
          <a:lstStyle/>
          <a:p>
            <a:pPr rtl="0"/>
            <a:r>
              <a:rPr lang="fi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infoisku 2 / SYKSY 2022</a:t>
            </a:r>
            <a:endParaRPr lang="fi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Kuva 4" descr="Kuva, jossa on rakennus, istumista, penkki, puoli&#10;&#10;Automaattisesti luotu kuvaus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uora yhdysviiva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5DC471A-A991-4AB9-840B-11D5983D3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fi-FI" b="1" dirty="0"/>
              <a:t>Platonin </a:t>
            </a:r>
            <a:r>
              <a:rPr lang="fi-FI" b="1" i="1" dirty="0" err="1"/>
              <a:t>Timaios</a:t>
            </a:r>
            <a:r>
              <a:rPr lang="fi-FI" b="1" i="1" dirty="0"/>
              <a:t>-</a:t>
            </a:r>
            <a:r>
              <a:rPr lang="fi-FI" b="1" dirty="0"/>
              <a:t>dialogi</a:t>
            </a:r>
            <a:endParaRPr lang="en-US" b="1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32B1B83D-3C8A-49A9-A932-007738971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039687" y="2120900"/>
            <a:ext cx="2754921" cy="3748193"/>
          </a:xfrm>
          <a:prstGeom prst="rect">
            <a:avLst/>
          </a:prstGeom>
          <a:noFill/>
        </p:spPr>
      </p:pic>
      <p:sp>
        <p:nvSpPr>
          <p:cNvPr id="7270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5608948" y="2120900"/>
            <a:ext cx="5546732" cy="3748194"/>
          </a:xfrm>
        </p:spPr>
        <p:txBody>
          <a:bodyPr>
            <a:noAutofit/>
          </a:bodyPr>
          <a:lstStyle/>
          <a:p>
            <a:pPr marL="450900" lvl="6" indent="-342900"/>
            <a:r>
              <a:rPr lang="fi-FI" sz="2400" dirty="0"/>
              <a:t>Koska maailma on paras mahdollinen, sen kulkuun ei tarvitse puuttua.</a:t>
            </a:r>
          </a:p>
          <a:p>
            <a:pPr marL="450900" lvl="6" indent="-342900"/>
            <a:r>
              <a:rPr lang="fi-FI" sz="2400" dirty="0"/>
              <a:t>Ajatuksella - kuten </a:t>
            </a:r>
            <a:r>
              <a:rPr lang="fi-FI" sz="2400" i="1" dirty="0" err="1"/>
              <a:t>Timaioksella</a:t>
            </a:r>
            <a:r>
              <a:rPr lang="fi-FI" sz="2400" dirty="0"/>
              <a:t> ylipäänsä - oli suuri vaikutus juutalaiseen, kristilliseen ja islamilaiseen oppiin Jumalasta luojana.</a:t>
            </a:r>
          </a:p>
          <a:p>
            <a:pPr marL="450900" lvl="6" indent="-342900"/>
            <a:r>
              <a:rPr lang="fi-FI" sz="2400" dirty="0"/>
              <a:t>Platonille nousu näkemykseen kosmoksen vain ajatuksella tajuttavasta rakenteesta on rationaalisen sielun suurin tehtävä.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 anchor="ctr">
            <a:normAutofit/>
          </a:bodyPr>
          <a:lstStyle/>
          <a:p>
            <a:pPr lvl="1">
              <a:spcAft>
                <a:spcPts val="600"/>
              </a:spcAft>
            </a:pPr>
            <a:fld id="{9EF8E020-320C-464F-BFBF-FE0F7F864CC2}" type="slidenum">
              <a:rPr lang="it-IT" sz="800">
                <a:solidFill>
                  <a:srgbClr val="FFFFFF"/>
                </a:solidFill>
              </a:rPr>
              <a:pPr lvl="1">
                <a:spcAft>
                  <a:spcPts val="600"/>
                </a:spcAft>
              </a:pPr>
              <a:t>10</a:t>
            </a:fld>
            <a:endParaRPr lang="it-IT" sz="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972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fi-FI" b="1" dirty="0"/>
              <a:t>Platonin </a:t>
            </a:r>
            <a:r>
              <a:rPr lang="fi-FI" b="1" i="1" dirty="0" err="1"/>
              <a:t>Timaios</a:t>
            </a:r>
            <a:r>
              <a:rPr lang="fi-FI" b="1" i="1" dirty="0"/>
              <a:t>-</a:t>
            </a:r>
            <a:r>
              <a:rPr lang="fi-FI" b="1" dirty="0"/>
              <a:t>dialogi</a:t>
            </a:r>
            <a:endParaRPr lang="en-US" b="1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>
            <a:normAutofit/>
          </a:bodyPr>
          <a:lstStyle/>
          <a:p>
            <a:pPr marL="450900" lvl="6" indent="-342900"/>
            <a:endParaRPr lang="fi-FI" sz="2400" i="1" dirty="0"/>
          </a:p>
          <a:p>
            <a:pPr marL="450900" lvl="6" indent="-342900"/>
            <a:r>
              <a:rPr lang="fi-FI" sz="2400" dirty="0"/>
              <a:t>Tämä oppi vaikutti olennaisesti myös Aristoteleen näkemykseen tieteestä.</a:t>
            </a:r>
          </a:p>
          <a:p>
            <a:pPr marL="450900" lvl="6" indent="-342900"/>
            <a:r>
              <a:rPr lang="fi-FI" sz="2400" dirty="0"/>
              <a:t>Meidän päiviimme asti on tällainen näkemys vaikuttanut monien länsimaisten tieteenharjoittajien tulkintaan tietämisen luonteesta. </a:t>
            </a:r>
          </a:p>
          <a:p>
            <a:pPr marL="108000" lvl="6" indent="0">
              <a:buNone/>
            </a:pPr>
            <a:endParaRPr lang="fi-FI" sz="1900" dirty="0"/>
          </a:p>
        </p:txBody>
      </p:sp>
      <p:pic>
        <p:nvPicPr>
          <p:cNvPr id="3" name="Kuva 2" descr="Kuva, joka sisältää kohteen mies, päällä pitäminen, istuminen, vanha&#10;&#10;Kuvaus luotu automaattisesti">
            <a:extLst>
              <a:ext uri="{FF2B5EF4-FFF2-40B4-BE49-F238E27FC236}">
                <a16:creationId xmlns:a16="http://schemas.microsoft.com/office/drawing/2014/main" id="{32B1B83D-3C8A-49A9-A932-007738971E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" r="-1" b="24694"/>
          <a:stretch/>
        </p:blipFill>
        <p:spPr>
          <a:xfrm>
            <a:off x="6515944" y="2120900"/>
            <a:ext cx="4639736" cy="3748194"/>
          </a:xfrm>
          <a:prstGeom prst="rect">
            <a:avLst/>
          </a:prstGeom>
          <a:noFill/>
        </p:spPr>
      </p:pic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 anchor="ctr">
            <a:normAutofit/>
          </a:bodyPr>
          <a:lstStyle/>
          <a:p>
            <a:pPr lvl="1">
              <a:spcAft>
                <a:spcPts val="600"/>
              </a:spcAft>
            </a:pPr>
            <a:fld id="{9EF8E020-320C-464F-BFBF-FE0F7F864CC2}" type="slidenum">
              <a:rPr lang="it-IT" sz="800">
                <a:solidFill>
                  <a:srgbClr val="FFFFFF"/>
                </a:solidFill>
              </a:rPr>
              <a:pPr lvl="1">
                <a:spcAft>
                  <a:spcPts val="600"/>
                </a:spcAft>
              </a:pPr>
              <a:t>11</a:t>
            </a:fld>
            <a:endParaRPr lang="it-IT" sz="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643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43466" y="786383"/>
            <a:ext cx="3517567" cy="1130907"/>
          </a:xfrm>
        </p:spPr>
        <p:txBody>
          <a:bodyPr anchor="b">
            <a:normAutofit/>
          </a:bodyPr>
          <a:lstStyle/>
          <a:p>
            <a:r>
              <a:rPr lang="fi-FI" b="1" dirty="0"/>
              <a:t>Kirjallisuutta</a:t>
            </a:r>
            <a:endParaRPr lang="en-US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364D1989-3946-4105-B2B8-61A8CF97A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043" y="812799"/>
            <a:ext cx="3812225" cy="5294757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43465" y="2192594"/>
            <a:ext cx="3517567" cy="3914961"/>
          </a:xfrm>
        </p:spPr>
        <p:txBody>
          <a:bodyPr>
            <a:normAutofit/>
          </a:bodyPr>
          <a:lstStyle/>
          <a:p>
            <a:pPr marL="72000" lvl="1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rgbClr val="FFFFFF"/>
                </a:solidFill>
              </a:rPr>
              <a:t> </a:t>
            </a:r>
            <a:r>
              <a:rPr lang="fi-FI" sz="2400" dirty="0">
                <a:solidFill>
                  <a:srgbClr val="FFFFFF"/>
                </a:solidFill>
              </a:rPr>
              <a:t>Platon, </a:t>
            </a:r>
            <a:r>
              <a:rPr lang="fi-FI" sz="2400" i="1" dirty="0" err="1">
                <a:solidFill>
                  <a:srgbClr val="FFFFFF"/>
                </a:solidFill>
              </a:rPr>
              <a:t>Timaios</a:t>
            </a:r>
            <a:r>
              <a:rPr lang="fi-FI" sz="2400" i="1" dirty="0">
                <a:solidFill>
                  <a:srgbClr val="FFFFFF"/>
                </a:solidFill>
              </a:rPr>
              <a:t> + </a:t>
            </a:r>
            <a:r>
              <a:rPr lang="fi-FI" sz="2400" dirty="0">
                <a:solidFill>
                  <a:srgbClr val="FFFFFF"/>
                </a:solidFill>
              </a:rPr>
              <a:t>dialogin selitykset</a:t>
            </a:r>
            <a:r>
              <a:rPr lang="fi-FI" sz="2400" i="1" dirty="0">
                <a:solidFill>
                  <a:srgbClr val="FFFFFF"/>
                </a:solidFill>
              </a:rPr>
              <a:t>, </a:t>
            </a:r>
            <a:r>
              <a:rPr lang="fi-FI" sz="2400" dirty="0">
                <a:solidFill>
                  <a:srgbClr val="FFFFFF"/>
                </a:solidFill>
              </a:rPr>
              <a:t>kirjassa Platon</a:t>
            </a:r>
            <a:r>
              <a:rPr lang="fi-FI" sz="2400" i="1" dirty="0">
                <a:solidFill>
                  <a:srgbClr val="FFFFFF"/>
                </a:solidFill>
              </a:rPr>
              <a:t>, Teokset, viides osa, </a:t>
            </a:r>
            <a:r>
              <a:rPr lang="fi-FI" sz="2400" dirty="0">
                <a:solidFill>
                  <a:srgbClr val="FFFFFF"/>
                </a:solidFill>
              </a:rPr>
              <a:t>Otava, Helsinki 1999.</a:t>
            </a:r>
          </a:p>
          <a:p>
            <a:pPr marL="72000" lvl="1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rgbClr val="FFFFFF"/>
                </a:solidFill>
              </a:rPr>
              <a:t> Thesleff, Holger ja Juha Sihvola</a:t>
            </a:r>
            <a:r>
              <a:rPr lang="fi-FI" sz="2400" i="1" dirty="0">
                <a:solidFill>
                  <a:srgbClr val="FFFFFF"/>
                </a:solidFill>
              </a:rPr>
              <a:t>, Antiikin filosofia ja aatemaailma, </a:t>
            </a:r>
            <a:r>
              <a:rPr lang="fi-FI" sz="2400" dirty="0">
                <a:solidFill>
                  <a:srgbClr val="FFFFFF"/>
                </a:solidFill>
              </a:rPr>
              <a:t>WSOY,  Porvoo – Helsinki – Juva 1994</a:t>
            </a:r>
            <a:r>
              <a:rPr lang="fi-FI" sz="2400" i="1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 anchor="ctr">
            <a:normAutofit/>
          </a:bodyPr>
          <a:lstStyle/>
          <a:p>
            <a:pPr lvl="1">
              <a:spcAft>
                <a:spcPts val="600"/>
              </a:spcAft>
            </a:pPr>
            <a:fld id="{A938FC41-A33A-4EB3-A460-D228F94BCF6C}" type="slidenum">
              <a:rPr lang="it-IT" sz="800">
                <a:solidFill>
                  <a:schemeClr val="tx2"/>
                </a:solidFill>
              </a:rPr>
              <a:pPr lvl="1">
                <a:spcAft>
                  <a:spcPts val="600"/>
                </a:spcAft>
              </a:pPr>
              <a:t>12</a:t>
            </a:fld>
            <a:endParaRPr lang="it-IT" sz="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993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43466" y="786383"/>
            <a:ext cx="3517567" cy="669555"/>
          </a:xfrm>
        </p:spPr>
        <p:txBody>
          <a:bodyPr anchor="b">
            <a:normAutofit/>
          </a:bodyPr>
          <a:lstStyle/>
          <a:p>
            <a:r>
              <a:rPr lang="fi-FI" dirty="0"/>
              <a:t>Kosmos 1</a:t>
            </a:r>
            <a:endParaRPr lang="en-US" dirty="0"/>
          </a:p>
        </p:txBody>
      </p:sp>
      <p:pic>
        <p:nvPicPr>
          <p:cNvPr id="6" name="Kuva 5" descr="Kuva, joka sisältää kohteen sininen, istuminen, lautanen, pöytä&#10;&#10;Kuvaus luotu automaattisesti">
            <a:extLst>
              <a:ext uri="{FF2B5EF4-FFF2-40B4-BE49-F238E27FC236}">
                <a16:creationId xmlns:a16="http://schemas.microsoft.com/office/drawing/2014/main" id="{FA3F4F04-3E49-4C2F-AA86-9C8D09D6F2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691" y="812799"/>
            <a:ext cx="5234929" cy="5294757"/>
          </a:xfrm>
          <a:prstGeom prst="rect">
            <a:avLst/>
          </a:prstGeom>
          <a:noFill/>
        </p:spPr>
      </p:pic>
      <p:sp>
        <p:nvSpPr>
          <p:cNvPr id="890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43465" y="1658133"/>
            <a:ext cx="3742104" cy="4511848"/>
          </a:xfrm>
        </p:spPr>
        <p:txBody>
          <a:bodyPr>
            <a:noAutofit/>
          </a:bodyPr>
          <a:lstStyle/>
          <a:p>
            <a:r>
              <a:rPr lang="fi-FI" sz="2400" dirty="0"/>
              <a:t>Kreikkalaiset itse uskoivat elävänsä kosmoksessa – paikassa, jossa vallitsee hyvä järjestys. Kreikkalaiset tekivät eron luonnollisen ja yliluonnollisen välille. Kosmos oli heille täysin luonnollinen paikka, jonka järjestyksen ihmiset pystyisivät selittämään ja ymmärtämään. </a:t>
            </a:r>
            <a:endParaRPr lang="en-US" sz="240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 anchor="ctr">
            <a:norm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fld id="{9F320A0B-9547-49B0-AF27-95A6B543467F}" type="slidenum">
              <a:rPr lang="en-US"/>
              <a:pPr fontAlgn="base">
                <a:spcBef>
                  <a:spcPct val="0"/>
                </a:spcBef>
                <a:spcAft>
                  <a:spcPts val="600"/>
                </a:spcAft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fi-FI"/>
              <a:t>Kosmos 2</a:t>
            </a:r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B71CEB5-6052-4CB5-9EE3-2E7D940A96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475" y="2120900"/>
            <a:ext cx="3645346" cy="3748193"/>
          </a:xfrm>
          <a:prstGeom prst="rect">
            <a:avLst/>
          </a:prstGeom>
          <a:noFill/>
        </p:spPr>
      </p:pic>
      <p:sp>
        <p:nvSpPr>
          <p:cNvPr id="91139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5829300" y="2120899"/>
            <a:ext cx="5944292" cy="38322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2400" dirty="0"/>
              <a:t>Klassisessa kreikassa </a:t>
            </a:r>
            <a:r>
              <a:rPr lang="fi-FI" sz="2400" i="1" dirty="0" err="1"/>
              <a:t>kósmos</a:t>
            </a:r>
            <a:r>
              <a:rPr lang="fi-FI" sz="2400" dirty="0"/>
              <a:t> tarkoittaa järjestystä sekä universumia ja maailmaa.</a:t>
            </a:r>
          </a:p>
          <a:p>
            <a:pPr>
              <a:lnSpc>
                <a:spcPct val="100000"/>
              </a:lnSpc>
            </a:pPr>
            <a:r>
              <a:rPr lang="fi-FI" sz="2400" dirty="0"/>
              <a:t>Kantasana mm. sanoille ’kosmologia’ (oppi maailmankaikkeuden rakenteesta ja historiasta), ’kosmogonia’ (oppi maailmankaikkeuden synnystä) ja ’kosmetiikka’, sillä </a:t>
            </a:r>
            <a:r>
              <a:rPr lang="fi-FI" sz="2400" i="1" dirty="0" err="1"/>
              <a:t>kósmos</a:t>
            </a:r>
            <a:r>
              <a:rPr lang="fi-FI" sz="2400" dirty="0"/>
              <a:t> ei viitannut ainoastaan järjestykseen vaan myös hyvään, kauniiseen, esteettisesti miellyttävään järjestykseen.</a:t>
            </a:r>
            <a:endParaRPr lang="en-US" sz="240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 anchor="ctr">
            <a:norm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fld id="{9F320A0B-9547-49B0-AF27-95A6B543467F}" type="slidenum">
              <a:rPr lang="en-US"/>
              <a:pPr fontAlgn="base">
                <a:spcBef>
                  <a:spcPct val="0"/>
                </a:spcBef>
                <a:spcAft>
                  <a:spcPts val="600"/>
                </a:spcAft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fi-FI" dirty="0"/>
              <a:t>Kosmos 3</a:t>
            </a:r>
            <a:endParaRPr lang="en-US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>
            <a:normAutofit/>
          </a:bodyPr>
          <a:lstStyle/>
          <a:p>
            <a:r>
              <a:rPr lang="fi-FI" sz="2400" dirty="0"/>
              <a:t>Asiat eivät tapahtuneet sattumalta tai jumalten oikusta. </a:t>
            </a:r>
          </a:p>
          <a:p>
            <a:r>
              <a:rPr lang="fi-FI" sz="2400" dirty="0"/>
              <a:t>Mutta mikä oli olympolaisten jumalten (tai muiden kreikkalaisten uskonnollisten näkemysten) rooli?</a:t>
            </a:r>
          </a:p>
          <a:p>
            <a:r>
              <a:rPr lang="fi-FI" sz="2400" dirty="0"/>
              <a:t>Eikö ole luonnollista ajatella, että hyvä ja kaunis järjestys on jumalien aikaansaannosta?</a:t>
            </a:r>
          </a:p>
          <a:p>
            <a:endParaRPr lang="en-US" dirty="0"/>
          </a:p>
        </p:txBody>
      </p:sp>
      <p:pic>
        <p:nvPicPr>
          <p:cNvPr id="6" name="Kuva 5" descr="Kuva, joka sisältää kohteen valokuva, ulko, vanha, rakennus&#10;&#10;Kuvaus luotu automaattisesti">
            <a:extLst>
              <a:ext uri="{FF2B5EF4-FFF2-40B4-BE49-F238E27FC236}">
                <a16:creationId xmlns:a16="http://schemas.microsoft.com/office/drawing/2014/main" id="{0E278FD6-1F67-4537-9ACF-25737604C6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38" r="-3" b="18840"/>
          <a:stretch/>
        </p:blipFill>
        <p:spPr>
          <a:xfrm>
            <a:off x="6515944" y="2120900"/>
            <a:ext cx="4639736" cy="3748194"/>
          </a:xfrm>
          <a:prstGeom prst="rect">
            <a:avLst/>
          </a:prstGeom>
          <a:noFill/>
        </p:spPr>
      </p:pic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 anchor="ctr">
            <a:norm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fld id="{9F320A0B-9547-49B0-AF27-95A6B543467F}" type="slidenum">
              <a:rPr lang="en-US"/>
              <a:pPr fontAlgn="base">
                <a:spcBef>
                  <a:spcPct val="0"/>
                </a:spcBef>
                <a:spcAft>
                  <a:spcPts val="600"/>
                </a:spcAft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A938FC41-A33A-4EB3-A460-D228F94BCF6C}" type="slidenum">
              <a:rPr lang="it-IT"/>
              <a:pPr lvl="1"/>
              <a:t>5</a:t>
            </a:fld>
            <a:endParaRPr lang="it-IT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/>
              <a:t>Esisokraatikot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fi-FI" sz="2600" dirty="0"/>
              <a:t>Luonnonfilosofien keskeinen väite 6. vuosisadalta saakka: yliluonnolliset tekijät eivät puutu luonnolliseen järjestykseen.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600" dirty="0"/>
              <a:t>Ristiriita kansanomaisen näkemysten kanssa: jumalten mahti näkyy juuri ennakoimattomassa puuttumisessa tapausten kulkuun.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600" dirty="0"/>
              <a:t>Ratkaisuehdotus: jumalallinen on tuon ikuisen ja muuttumattoman kosmisen järjestyksen syy.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600" dirty="0"/>
              <a:t>Mutta 5. vuosisadan lopun atomiteoria: jumalallinen ei esiinny missään roolissa, atomien liikkeitä hallitsee sattuma tai välttämättömyys.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fi-FI" b="1" dirty="0" err="1"/>
              <a:t>Esisokraatikot</a:t>
            </a:r>
            <a:endParaRPr lang="en-US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313CC4D2-E406-42E0-922D-06E376591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576" y="2120900"/>
            <a:ext cx="2811144" cy="3748193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5515897" y="2120900"/>
            <a:ext cx="5639783" cy="3916106"/>
          </a:xfrm>
        </p:spPr>
        <p:txBody>
          <a:bodyPr>
            <a:noAutofit/>
          </a:bodyPr>
          <a:lstStyle/>
          <a:p>
            <a:pPr marL="201168" lvl="1" indent="0">
              <a:buNone/>
            </a:pPr>
            <a:r>
              <a:rPr lang="fi-FI" sz="2400" dirty="0"/>
              <a:t>Aristofaneen </a:t>
            </a:r>
            <a:r>
              <a:rPr lang="fi-FI" sz="2400" i="1" dirty="0"/>
              <a:t>Pilvet </a:t>
            </a:r>
            <a:r>
              <a:rPr lang="fi-FI" sz="2400" dirty="0"/>
              <a:t>on 5-näytöksinen huvinäytelmä, joka esitettiin ensimmäisen kerran Ateenassa v. 423 eKr.</a:t>
            </a:r>
          </a:p>
          <a:p>
            <a:pPr marL="201168" lvl="1" indent="0">
              <a:buNone/>
            </a:pPr>
            <a:r>
              <a:rPr lang="fi-FI" sz="2400" dirty="0"/>
              <a:t>Siinä käsitellään näitä teemoja hauskasti ja osuvasti.</a:t>
            </a:r>
          </a:p>
          <a:p>
            <a:pPr marL="201168" lvl="1" indent="0">
              <a:buNone/>
            </a:pPr>
            <a:r>
              <a:rPr lang="fi-FI" sz="2400" dirty="0"/>
              <a:t>Komedian yksi pääteema on Ateenan koulutuksen rappio, kun  jumaluskon tilalle on tullut uusia, kilpailevia rationaalisesti ja tieteellisesti perusteltuja ajatuksia.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 anchor="ctr">
            <a:normAutofit/>
          </a:bodyPr>
          <a:lstStyle/>
          <a:p>
            <a:pPr lvl="1">
              <a:spcAft>
                <a:spcPts val="600"/>
              </a:spcAft>
            </a:pPr>
            <a:fld id="{A938FC41-A33A-4EB3-A460-D228F94BCF6C}" type="slidenum">
              <a:rPr lang="it-IT" sz="800">
                <a:solidFill>
                  <a:srgbClr val="FFFFFF"/>
                </a:solidFill>
              </a:rPr>
              <a:pPr lvl="1">
                <a:spcAft>
                  <a:spcPts val="600"/>
                </a:spcAft>
              </a:pPr>
              <a:t>6</a:t>
            </a:fld>
            <a:endParaRPr lang="it-IT" sz="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38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fi-FI" b="1" dirty="0"/>
              <a:t>Platonin </a:t>
            </a:r>
            <a:r>
              <a:rPr lang="fi-FI" b="1" i="1" dirty="0" err="1"/>
              <a:t>Timaios</a:t>
            </a:r>
            <a:r>
              <a:rPr lang="fi-FI" b="1" i="1" dirty="0"/>
              <a:t>-</a:t>
            </a:r>
            <a:r>
              <a:rPr lang="fi-FI" b="1" dirty="0"/>
              <a:t>dialogi</a:t>
            </a:r>
            <a:endParaRPr lang="en-US" b="1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32B1B83D-3C8A-49A9-A932-007738971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053743" y="2120900"/>
            <a:ext cx="2726810" cy="3748193"/>
          </a:xfrm>
          <a:prstGeom prst="rect">
            <a:avLst/>
          </a:prstGeom>
          <a:noFill/>
        </p:spPr>
      </p:pic>
      <p:sp>
        <p:nvSpPr>
          <p:cNvPr id="7270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6096000" y="2120900"/>
            <a:ext cx="5059680" cy="3748194"/>
          </a:xfrm>
        </p:spPr>
        <p:txBody>
          <a:bodyPr>
            <a:normAutofit/>
          </a:bodyPr>
          <a:lstStyle/>
          <a:p>
            <a:pPr marL="450900" lvl="6" indent="-342900"/>
            <a:r>
              <a:rPr lang="fi-FI" sz="2400" i="1" dirty="0" err="1"/>
              <a:t>Timaios</a:t>
            </a:r>
            <a:r>
              <a:rPr lang="fi-FI" sz="2400" i="1" dirty="0"/>
              <a:t>-</a:t>
            </a:r>
            <a:r>
              <a:rPr lang="fi-FI" sz="2400" dirty="0"/>
              <a:t>dialogi</a:t>
            </a:r>
            <a:r>
              <a:rPr lang="fi-FI" sz="2400" i="1" dirty="0"/>
              <a:t> o</a:t>
            </a:r>
            <a:r>
              <a:rPr lang="fi-FI" sz="2400" dirty="0"/>
              <a:t>n n. vuodelta 360 eKr.</a:t>
            </a:r>
          </a:p>
          <a:p>
            <a:pPr marL="450900" lvl="6" indent="-342900"/>
            <a:r>
              <a:rPr lang="fi-FI" sz="2400" dirty="0"/>
              <a:t>Platonin teosten joukossa </a:t>
            </a:r>
            <a:r>
              <a:rPr lang="fi-FI" sz="2400" i="1" dirty="0" err="1"/>
              <a:t>Timaios</a:t>
            </a:r>
            <a:r>
              <a:rPr lang="fi-FI" sz="2400" dirty="0"/>
              <a:t> kuuluu myöhäisvaiheen dialogeihin.</a:t>
            </a:r>
          </a:p>
          <a:p>
            <a:pPr marL="450900" lvl="6" indent="-342900"/>
            <a:r>
              <a:rPr lang="fi-FI" sz="2400" dirty="0"/>
              <a:t>Platon pyrkii vastaamaan, miksi maailma ei ole kaaos vaan kosmos.</a:t>
            </a:r>
          </a:p>
          <a:p>
            <a:pPr marL="450900" lvl="6" indent="-342900"/>
            <a:r>
              <a:rPr lang="fi-FI" sz="2400" dirty="0"/>
              <a:t>Hänen vastauksensa on kriittinen sekä atomismia että olympolaista uskontoa kohtaan.</a:t>
            </a:r>
          </a:p>
          <a:p>
            <a:pPr marL="108000" lvl="6" indent="0">
              <a:buNone/>
            </a:pPr>
            <a:endParaRPr lang="fi-FI" sz="2400" dirty="0"/>
          </a:p>
          <a:p>
            <a:pPr marL="108000" lvl="6" indent="0">
              <a:buNone/>
            </a:pPr>
            <a:endParaRPr lang="fi-FI" sz="190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 anchor="ctr">
            <a:normAutofit/>
          </a:bodyPr>
          <a:lstStyle/>
          <a:p>
            <a:pPr lvl="1">
              <a:spcAft>
                <a:spcPts val="600"/>
              </a:spcAft>
            </a:pPr>
            <a:fld id="{9EF8E020-320C-464F-BFBF-FE0F7F864CC2}" type="slidenum">
              <a:rPr lang="it-IT" sz="800">
                <a:solidFill>
                  <a:srgbClr val="FFFFFF"/>
                </a:solidFill>
              </a:rPr>
              <a:pPr lvl="1">
                <a:spcAft>
                  <a:spcPts val="600"/>
                </a:spcAft>
              </a:pPr>
              <a:t>7</a:t>
            </a:fld>
            <a:endParaRPr lang="it-IT" sz="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321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43464" y="273010"/>
            <a:ext cx="3517567" cy="1616349"/>
          </a:xfrm>
        </p:spPr>
        <p:txBody>
          <a:bodyPr anchor="b">
            <a:normAutofit/>
          </a:bodyPr>
          <a:lstStyle/>
          <a:p>
            <a:r>
              <a:rPr lang="fi-FI" b="1" dirty="0"/>
              <a:t>Platonin </a:t>
            </a:r>
            <a:r>
              <a:rPr lang="fi-FI" b="1" i="1" dirty="0" err="1"/>
              <a:t>Timaios</a:t>
            </a:r>
            <a:r>
              <a:rPr lang="fi-FI" b="1" i="1" dirty="0"/>
              <a:t>-</a:t>
            </a:r>
            <a:r>
              <a:rPr lang="fi-FI" b="1" dirty="0"/>
              <a:t>dialogi</a:t>
            </a:r>
            <a:endParaRPr lang="en-US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EE582C8-F52A-4F30-8614-C87CB55EB9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622" y="812799"/>
            <a:ext cx="3971067" cy="5294757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43465" y="1984444"/>
            <a:ext cx="3517567" cy="4289896"/>
          </a:xfrm>
        </p:spPr>
        <p:txBody>
          <a:bodyPr>
            <a:noAutofit/>
          </a:bodyPr>
          <a:lstStyle/>
          <a:p>
            <a:pPr marL="72000" lvl="1">
              <a:buFont typeface="Arial" panose="020B0604020202020204" pitchFamily="34" charset="0"/>
              <a:buChar char="•"/>
            </a:pPr>
            <a:r>
              <a:rPr lang="fi-FI" sz="2400" i="1" dirty="0">
                <a:solidFill>
                  <a:srgbClr val="FFFFFF"/>
                </a:solidFill>
              </a:rPr>
              <a:t> </a:t>
            </a:r>
            <a:r>
              <a:rPr lang="fi-FI" sz="2400" i="1" dirty="0" err="1">
                <a:solidFill>
                  <a:srgbClr val="FFFFFF"/>
                </a:solidFill>
              </a:rPr>
              <a:t>Timaios</a:t>
            </a:r>
            <a:r>
              <a:rPr lang="fi-FI" sz="2400" dirty="0">
                <a:solidFill>
                  <a:srgbClr val="FFFFFF"/>
                </a:solidFill>
              </a:rPr>
              <a:t> </a:t>
            </a:r>
            <a:r>
              <a:rPr lang="fi-FI" sz="2400" dirty="0">
                <a:solidFill>
                  <a:schemeClr val="bg1"/>
                </a:solidFill>
              </a:rPr>
              <a:t>poikkeaa Platonin muusta tuotannosta. </a:t>
            </a:r>
          </a:p>
          <a:p>
            <a:pPr marL="72000" lvl="1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bg1"/>
                </a:solidFill>
              </a:rPr>
              <a:t> Se </a:t>
            </a:r>
            <a:r>
              <a:rPr lang="fi-FI" sz="2400" dirty="0">
                <a:solidFill>
                  <a:srgbClr val="FFFFFF"/>
                </a:solidFill>
              </a:rPr>
              <a:t>on tärkeä dialogi siksi, että se on keskeinen 300-luvun ja aikaisempien luonnontieteellisten käsitysten lähde. </a:t>
            </a:r>
          </a:p>
          <a:p>
            <a:pPr marL="72000" lvl="1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rgbClr val="FFFFFF"/>
                </a:solidFill>
              </a:rPr>
              <a:t> Sen aatehistoriallinen vaikutus on huomattava.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 anchor="ctr">
            <a:normAutofit/>
          </a:bodyPr>
          <a:lstStyle/>
          <a:p>
            <a:pPr lvl="1">
              <a:spcAft>
                <a:spcPts val="600"/>
              </a:spcAft>
            </a:pPr>
            <a:fld id="{A938FC41-A33A-4EB3-A460-D228F94BCF6C}" type="slidenum">
              <a:rPr lang="it-IT" sz="800">
                <a:solidFill>
                  <a:schemeClr val="tx2"/>
                </a:solidFill>
              </a:rPr>
              <a:pPr lvl="1">
                <a:spcAft>
                  <a:spcPts val="600"/>
                </a:spcAft>
              </a:pPr>
              <a:t>8</a:t>
            </a:fld>
            <a:endParaRPr lang="it-IT" sz="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591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fi-FI" b="1" dirty="0"/>
              <a:t>Platonin </a:t>
            </a:r>
            <a:r>
              <a:rPr lang="fi-FI" b="1" i="1" dirty="0" err="1"/>
              <a:t>Timaios</a:t>
            </a:r>
            <a:r>
              <a:rPr lang="fi-FI" b="1" i="1" dirty="0"/>
              <a:t>-</a:t>
            </a:r>
            <a:r>
              <a:rPr lang="fi-FI" b="1" dirty="0"/>
              <a:t>dialogi</a:t>
            </a:r>
            <a:endParaRPr lang="en-US" b="1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097280" y="2120900"/>
            <a:ext cx="5821994" cy="3748193"/>
          </a:xfrm>
        </p:spPr>
        <p:txBody>
          <a:bodyPr>
            <a:noAutofit/>
          </a:bodyPr>
          <a:lstStyle/>
          <a:p>
            <a:pPr marL="450900" lvl="6" indent="-342900"/>
            <a:r>
              <a:rPr lang="fi-FI" sz="2400" dirty="0"/>
              <a:t>Platon kehittää teorian hyväntahtoisesta luojajumalasta, </a:t>
            </a:r>
            <a:r>
              <a:rPr lang="fi-FI" sz="2400" i="1" dirty="0" err="1"/>
              <a:t>demiurgista</a:t>
            </a:r>
            <a:r>
              <a:rPr lang="fi-FI" sz="2400" i="1" dirty="0"/>
              <a:t>.</a:t>
            </a:r>
          </a:p>
          <a:p>
            <a:pPr marL="450900" lvl="6" indent="-342900"/>
            <a:r>
              <a:rPr lang="fi-FI" sz="2400" dirty="0"/>
              <a:t>Näkemys  poikkeaa perinteisestä kreikkalaisesta teologiasta.</a:t>
            </a:r>
          </a:p>
          <a:p>
            <a:pPr marL="450900" lvl="6" indent="-342900"/>
            <a:r>
              <a:rPr lang="fi-FI" sz="2400" dirty="0"/>
              <a:t>Platonin mukaan olevaisen järjestystä ei voida ymmärtää ilman oletusta suunnittelevasta kosmisesta intelligenssistä, joka tekee maailmasta käsillä olevan aineksen sallimissa rajoissa niin hyvän kuin mahdollista.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32B1B83D-3C8A-49A9-A932-007738971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0518" y="2120900"/>
            <a:ext cx="2670588" cy="3748194"/>
          </a:xfrm>
          <a:prstGeom prst="rect">
            <a:avLst/>
          </a:prstGeom>
          <a:noFill/>
        </p:spPr>
      </p:pic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 anchor="ctr">
            <a:normAutofit/>
          </a:bodyPr>
          <a:lstStyle/>
          <a:p>
            <a:pPr lvl="1">
              <a:spcAft>
                <a:spcPts val="600"/>
              </a:spcAft>
            </a:pPr>
            <a:fld id="{9EF8E020-320C-464F-BFBF-FE0F7F864CC2}" type="slidenum">
              <a:rPr lang="it-IT" sz="800">
                <a:solidFill>
                  <a:srgbClr val="FFFFFF"/>
                </a:solidFill>
              </a:rPr>
              <a:pPr lvl="1">
                <a:spcAft>
                  <a:spcPts val="600"/>
                </a:spcAft>
              </a:pPr>
              <a:t>9</a:t>
            </a:fld>
            <a:endParaRPr lang="it-IT" sz="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670788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755_TF56160789" id="{EC292589-23A5-4911-B1FB-F1D04A48FA99}" vid="{88188127-3B64-41BF-A762-E81AA013BF0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494</Words>
  <Application>Microsoft Office PowerPoint</Application>
  <PresentationFormat>Laajakuva</PresentationFormat>
  <Paragraphs>63</Paragraphs>
  <Slides>12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7" baseType="lpstr">
      <vt:lpstr>Calibri</vt:lpstr>
      <vt:lpstr>Arial</vt:lpstr>
      <vt:lpstr>Franklin Gothic Book</vt:lpstr>
      <vt:lpstr>Bookman Old Style</vt:lpstr>
      <vt:lpstr>1_RetrospectVTI</vt:lpstr>
      <vt:lpstr>Kreikkalaisesta kosmoksesta</vt:lpstr>
      <vt:lpstr>Kosmos 1</vt:lpstr>
      <vt:lpstr>Kosmos 2</vt:lpstr>
      <vt:lpstr>Kosmos 3</vt:lpstr>
      <vt:lpstr>Esisokraatikot</vt:lpstr>
      <vt:lpstr>Esisokraatikot</vt:lpstr>
      <vt:lpstr>Platonin Timaios-dialogi</vt:lpstr>
      <vt:lpstr>Platonin Timaios-dialogi</vt:lpstr>
      <vt:lpstr>Platonin Timaios-dialogi</vt:lpstr>
      <vt:lpstr>Platonin Timaios-dialogi</vt:lpstr>
      <vt:lpstr>Platonin Timaios-dialogi</vt:lpstr>
      <vt:lpstr>Kirjallisuutta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Kreikkalaisesta kosmoksesta</dc:title>
  <dc:creator>ilpo.halonen@gmail.com</dc:creator>
  <cp:lastModifiedBy>Ilpo Halonen</cp:lastModifiedBy>
  <cp:revision>2</cp:revision>
  <dcterms:created xsi:type="dcterms:W3CDTF">2020-09-12T09:23:53Z</dcterms:created>
  <dcterms:modified xsi:type="dcterms:W3CDTF">2022-09-11T09:51:02Z</dcterms:modified>
</cp:coreProperties>
</file>