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46" r:id="rId1"/>
  </p:sldMasterIdLst>
  <p:notesMasterIdLst>
    <p:notesMasterId r:id="rId13"/>
  </p:notesMasterIdLst>
  <p:handoutMasterIdLst>
    <p:handoutMasterId r:id="rId14"/>
  </p:handoutMasterIdLst>
  <p:sldIdLst>
    <p:sldId id="257" r:id="rId2"/>
    <p:sldId id="325" r:id="rId3"/>
    <p:sldId id="346" r:id="rId4"/>
    <p:sldId id="338" r:id="rId5"/>
    <p:sldId id="341" r:id="rId6"/>
    <p:sldId id="340" r:id="rId7"/>
    <p:sldId id="349" r:id="rId8"/>
    <p:sldId id="347" r:id="rId9"/>
    <p:sldId id="348" r:id="rId10"/>
    <p:sldId id="339" r:id="rId11"/>
    <p:sldId id="321" r:id="rId12"/>
  </p:sldIdLst>
  <p:sldSz cx="12192000" cy="6858000"/>
  <p:notesSz cx="6858000" cy="9144000"/>
  <p:embeddedFontLst>
    <p:embeddedFont>
      <p:font typeface="Bookman Old Style" panose="02050604050505020204" pitchFamily="18"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Franklin Gothic Book" panose="020B0503020102020204" pitchFamily="34" charset="0"/>
      <p:regular r:id="rId23"/>
      <p:italic r:id="rId24"/>
    </p:embeddedFont>
  </p:embeddedFontLst>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7E5557-E55E-4006-84E3-5FC45FB60C05}" v="1" dt="2022-09-21T07:53:20.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6" d="100"/>
          <a:sy n="106" d="100"/>
        </p:scale>
        <p:origin x="180" y="114"/>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po Halonen" userId="9cf957c2b54dfd88" providerId="LiveId" clId="{747E5557-E55E-4006-84E3-5FC45FB60C05}"/>
    <pc:docChg chg="undo custSel modSld">
      <pc:chgData name="Ilpo Halonen" userId="9cf957c2b54dfd88" providerId="LiveId" clId="{747E5557-E55E-4006-84E3-5FC45FB60C05}" dt="2022-09-21T08:06:07.090" v="13" actId="3626"/>
      <pc:docMkLst>
        <pc:docMk/>
      </pc:docMkLst>
      <pc:sldChg chg="modSp mod">
        <pc:chgData name="Ilpo Halonen" userId="9cf957c2b54dfd88" providerId="LiveId" clId="{747E5557-E55E-4006-84E3-5FC45FB60C05}" dt="2022-09-21T07:52:38.056" v="10" actId="20577"/>
        <pc:sldMkLst>
          <pc:docMk/>
          <pc:sldMk cId="4043737824" sldId="257"/>
        </pc:sldMkLst>
        <pc:spChg chg="mod">
          <ac:chgData name="Ilpo Halonen" userId="9cf957c2b54dfd88" providerId="LiveId" clId="{747E5557-E55E-4006-84E3-5FC45FB60C05}" dt="2022-09-21T07:52:38.056" v="10" actId="20577"/>
          <ac:spMkLst>
            <pc:docMk/>
            <pc:sldMk cId="4043737824" sldId="257"/>
            <ac:spMk id="3" creationId="{A8E9CFF2-3777-4FF4-A759-8491175B0B7C}"/>
          </ac:spMkLst>
        </pc:spChg>
      </pc:sldChg>
      <pc:sldChg chg="modSp mod">
        <pc:chgData name="Ilpo Halonen" userId="9cf957c2b54dfd88" providerId="LiveId" clId="{747E5557-E55E-4006-84E3-5FC45FB60C05}" dt="2022-09-21T08:06:07.090" v="13" actId="3626"/>
        <pc:sldMkLst>
          <pc:docMk/>
          <pc:sldMk cId="3293993639" sldId="321"/>
        </pc:sldMkLst>
        <pc:spChg chg="mod">
          <ac:chgData name="Ilpo Halonen" userId="9cf957c2b54dfd88" providerId="LiveId" clId="{747E5557-E55E-4006-84E3-5FC45FB60C05}" dt="2022-09-21T08:06:07.090" v="13" actId="3626"/>
          <ac:spMkLst>
            <pc:docMk/>
            <pc:sldMk cId="3293993639" sldId="321"/>
            <ac:spMk id="614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FB6C045-9B11-428D-A756-F038EC7AB7EA}" type="datetime1">
              <a:rPr lang="fi-FI" smtClean="0"/>
              <a:t>21.9.2022</a:t>
            </a:fld>
            <a:endParaRPr lang="en-US" dirty="0"/>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294EBCF-8B43-4E8A-B256-35254CB56434}" type="datetime1">
              <a:rPr lang="fi-FI" smtClean="0"/>
              <a:t>21.9.2022</a:t>
            </a:fld>
            <a:endParaRPr lang="en-US"/>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
              <a:t>Muokkaa tekstin perustyylejä napsauttamalla</a:t>
            </a:r>
            <a:endParaRPr lang="en-US"/>
          </a:p>
          <a:p>
            <a:pPr lvl="1" rtl="0"/>
            <a:r>
              <a:rPr lang="fi"/>
              <a:t>Toinen taso</a:t>
            </a:r>
          </a:p>
          <a:p>
            <a:pPr lvl="2" rtl="0"/>
            <a:r>
              <a:rPr lang="fi"/>
              <a:t>Kolmas taso</a:t>
            </a:r>
          </a:p>
          <a:p>
            <a:pPr lvl="3" rtl="0"/>
            <a:r>
              <a:rPr lang="fi"/>
              <a:t>Neljäs taso</a:t>
            </a:r>
          </a:p>
          <a:p>
            <a:pPr lvl="4" rtl="0"/>
            <a:r>
              <a:rPr lang="fi"/>
              <a:t>Viides taso</a:t>
            </a:r>
            <a:endParaRPr lang="en-US"/>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2EC2523F-FF30-4485-946E-61FB592B4FE2}" type="slidenum">
              <a:rPr lang="en-US" smtClean="0"/>
              <a:pPr/>
              <a:t>11</a:t>
            </a:fld>
            <a:endParaRPr lang="en-US"/>
          </a:p>
        </p:txBody>
      </p:sp>
    </p:spTree>
    <p:extLst>
      <p:ext uri="{BB962C8B-B14F-4D97-AF65-F5344CB8AC3E}">
        <p14:creationId xmlns:p14="http://schemas.microsoft.com/office/powerpoint/2010/main" val="333583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fi-FI"/>
              <a:t>Muokkaa ots. perustyyl. napsautt.</a:t>
            </a:r>
            <a:endParaRPr lang="en-US" dirty="0"/>
          </a:p>
        </p:txBody>
      </p:sp>
      <p:sp>
        <p:nvSpPr>
          <p:cNvPr id="3" name="Alaotsikko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i-FI"/>
              <a:t>Muokkaa alaotsikon perustyyliä napsautt.</a:t>
            </a:r>
            <a:endParaRPr lang="en-US" dirty="0"/>
          </a:p>
        </p:txBody>
      </p:sp>
      <p:cxnSp>
        <p:nvCxnSpPr>
          <p:cNvPr id="9" name="Suora yhdysviiva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Päivämäärän paikkamerkki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r>
              <a:rPr lang="fi-FI"/>
              <a:t>Syksy 2022</a:t>
            </a:r>
            <a:endParaRPr lang="en-US" dirty="0"/>
          </a:p>
        </p:txBody>
      </p:sp>
      <p:sp>
        <p:nvSpPr>
          <p:cNvPr id="5" name="Alatunnisteen paikkamerkki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fi-FI"/>
              <a:t>MS-E1011 Infoisku 4</a:t>
            </a:r>
            <a:endParaRPr lang="en-US" dirty="0"/>
          </a:p>
        </p:txBody>
      </p:sp>
      <p:sp>
        <p:nvSpPr>
          <p:cNvPr id="6" name="Dian numeron paikkamerkki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untainen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a:t>Muokkaa ots. perustyyl. napsautt.</a:t>
            </a:r>
            <a:endParaRPr lang="en-US" dirty="0"/>
          </a:p>
        </p:txBody>
      </p:sp>
      <p:sp>
        <p:nvSpPr>
          <p:cNvPr id="3" name="Pystysuuntaisen tekstin paikkamerkki 2"/>
          <p:cNvSpPr>
            <a:spLocks noGrp="1"/>
          </p:cNvSpPr>
          <p:nvPr>
            <p:ph type="body" orient="vert" idx="1"/>
          </p:nvPr>
        </p:nvSpPr>
        <p:spPr/>
        <p:txBody>
          <a:bodyPr vert="eaVert" lIns="45720" tIns="0" rIns="45720" bIns="0"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7" name="Päivämäärän paikkamerkki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r>
              <a:rPr lang="fi-FI"/>
              <a:t>Syksy 2022</a:t>
            </a:r>
            <a:endParaRPr lang="en-US" dirty="0"/>
          </a:p>
        </p:txBody>
      </p:sp>
      <p:sp>
        <p:nvSpPr>
          <p:cNvPr id="8" name="Alatunnisteen paikkamerkki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fi-FI"/>
              <a:t>MS-E1011 Infoisku 4</a:t>
            </a:r>
            <a:endParaRPr lang="en-US" dirty="0"/>
          </a:p>
        </p:txBody>
      </p:sp>
      <p:sp>
        <p:nvSpPr>
          <p:cNvPr id="9" name="Dian numeron paikkamerkki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untainen otsikko ja teksti">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ystysuuntainen otsikko 1"/>
          <p:cNvSpPr>
            <a:spLocks noGrp="1"/>
          </p:cNvSpPr>
          <p:nvPr>
            <p:ph type="title" orient="vert"/>
          </p:nvPr>
        </p:nvSpPr>
        <p:spPr>
          <a:xfrm>
            <a:off x="8724900" y="412302"/>
            <a:ext cx="2628900" cy="5759898"/>
          </a:xfrm>
        </p:spPr>
        <p:txBody>
          <a:bodyPr vert="eaVert" rtlCol="0"/>
          <a:lstStyle/>
          <a:p>
            <a:pPr rtl="0"/>
            <a:r>
              <a:rPr lang="fi-FI"/>
              <a:t>Muokkaa ots. perustyyl. napsautt.</a:t>
            </a:r>
            <a:endParaRPr lang="en-US" dirty="0"/>
          </a:p>
        </p:txBody>
      </p:sp>
      <p:sp>
        <p:nvSpPr>
          <p:cNvPr id="3" name="Pystysuuntaisen tekstin paikkamerkki 2"/>
          <p:cNvSpPr>
            <a:spLocks noGrp="1"/>
          </p:cNvSpPr>
          <p:nvPr>
            <p:ph type="body" orient="vert" idx="1"/>
          </p:nvPr>
        </p:nvSpPr>
        <p:spPr>
          <a:xfrm>
            <a:off x="838200" y="412302"/>
            <a:ext cx="7734300" cy="5759898"/>
          </a:xfrm>
        </p:spPr>
        <p:txBody>
          <a:bodyPr vert="eaVert" lIns="45720" tIns="0" rIns="45720" bIns="0"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7" name="Päivämäärän paikkamerkki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r>
              <a:rPr lang="fi-FI"/>
              <a:t>Syksy 2022</a:t>
            </a:r>
            <a:endParaRPr lang="en-US" dirty="0"/>
          </a:p>
        </p:txBody>
      </p:sp>
      <p:sp>
        <p:nvSpPr>
          <p:cNvPr id="8" name="Alatunnisteen paikkamerkki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fi-FI"/>
              <a:t>MS-E1011 Infoisku 4</a:t>
            </a:r>
            <a:endParaRPr lang="en-US" dirty="0"/>
          </a:p>
        </p:txBody>
      </p:sp>
      <p:sp>
        <p:nvSpPr>
          <p:cNvPr id="10" name="Dian numeron paikkamerkki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a:t>Muokkaa ots. perustyyl. napsautt.</a:t>
            </a:r>
            <a:endParaRPr lang="en-US" dirty="0"/>
          </a:p>
        </p:txBody>
      </p:sp>
      <p:sp>
        <p:nvSpPr>
          <p:cNvPr id="3" name="Sisällön paikkamerkki 2"/>
          <p:cNvSpPr>
            <a:spLocks noGrp="1"/>
          </p:cNvSpPr>
          <p:nvPr>
            <p:ph idx="1"/>
          </p:nvPr>
        </p:nvSpPr>
        <p:spPr/>
        <p:txBody>
          <a:bodyPr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7" name="Päivämäärän paikkamerkki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fi-FI"/>
              <a:t>Syksy 2022</a:t>
            </a:r>
            <a:endParaRPr lang="en-US" dirty="0"/>
          </a:p>
        </p:txBody>
      </p:sp>
      <p:sp>
        <p:nvSpPr>
          <p:cNvPr id="8" name="Alatunnisteen paikkamerkki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fi-FI"/>
              <a:t>MS-E1011 Infoisku 4</a:t>
            </a:r>
            <a:endParaRPr lang="en-US" dirty="0"/>
          </a:p>
        </p:txBody>
      </p:sp>
      <p:sp>
        <p:nvSpPr>
          <p:cNvPr id="9" name="Dian numeron paikkamerkki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fi-FI"/>
              <a:t>Muokkaa ots. perustyyl. napsautt.</a:t>
            </a:r>
            <a:endParaRPr lang="en-US" dirty="0"/>
          </a:p>
        </p:txBody>
      </p:sp>
      <p:sp>
        <p:nvSpPr>
          <p:cNvPr id="3" name="Tekstin paikkamerkki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a:t>Muokkaa tekstin perustyylejä napsauttamalla</a:t>
            </a:r>
          </a:p>
        </p:txBody>
      </p:sp>
      <p:cxnSp>
        <p:nvCxnSpPr>
          <p:cNvPr id="9" name="Suora yhdysviiva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Päivämäärän paikkamerkki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r>
              <a:rPr lang="fi-FI"/>
              <a:t>Syksy 2022</a:t>
            </a:r>
            <a:endParaRPr lang="en-US" dirty="0"/>
          </a:p>
        </p:txBody>
      </p:sp>
      <p:sp>
        <p:nvSpPr>
          <p:cNvPr id="8" name="Alatunnisteen paikkamerkki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fi-FI"/>
              <a:t>MS-E1011 Infoisku 4</a:t>
            </a:r>
            <a:endParaRPr lang="en-US" dirty="0"/>
          </a:p>
        </p:txBody>
      </p:sp>
      <p:sp>
        <p:nvSpPr>
          <p:cNvPr id="11" name="Dian numeron paikkamerkki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Otsikko 7"/>
          <p:cNvSpPr>
            <a:spLocks noGrp="1"/>
          </p:cNvSpPr>
          <p:nvPr>
            <p:ph type="title"/>
          </p:nvPr>
        </p:nvSpPr>
        <p:spPr>
          <a:xfrm>
            <a:off x="1097280" y="286603"/>
            <a:ext cx="10058400" cy="1450757"/>
          </a:xfrm>
        </p:spPr>
        <p:txBody>
          <a:bodyPr rtlCol="0"/>
          <a:lstStyle/>
          <a:p>
            <a:pPr rtl="0"/>
            <a:r>
              <a:rPr lang="fi-FI"/>
              <a:t>Muokkaa ots. perustyyl. napsautt.</a:t>
            </a:r>
            <a:endParaRPr lang="en-US" dirty="0"/>
          </a:p>
        </p:txBody>
      </p:sp>
      <p:sp>
        <p:nvSpPr>
          <p:cNvPr id="3" name="Sisällön paikkamerkki 2"/>
          <p:cNvSpPr>
            <a:spLocks noGrp="1"/>
          </p:cNvSpPr>
          <p:nvPr>
            <p:ph sz="half" idx="1"/>
          </p:nvPr>
        </p:nvSpPr>
        <p:spPr>
          <a:xfrm>
            <a:off x="1097280" y="2120900"/>
            <a:ext cx="4639736" cy="3748193"/>
          </a:xfrm>
        </p:spPr>
        <p:txBody>
          <a:bodyPr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4" name="Sisällön paikkamerkki 3"/>
          <p:cNvSpPr>
            <a:spLocks noGrp="1"/>
          </p:cNvSpPr>
          <p:nvPr>
            <p:ph sz="half" idx="2"/>
          </p:nvPr>
        </p:nvSpPr>
        <p:spPr>
          <a:xfrm>
            <a:off x="6515944" y="2120900"/>
            <a:ext cx="4639736" cy="3748194"/>
          </a:xfrm>
        </p:spPr>
        <p:txBody>
          <a:bodyPr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2" name="Päivämäärän paikkamerkki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r>
              <a:rPr lang="fi-FI"/>
              <a:t>Syksy 2022</a:t>
            </a:r>
            <a:endParaRPr lang="en-US" dirty="0"/>
          </a:p>
        </p:txBody>
      </p:sp>
      <p:sp>
        <p:nvSpPr>
          <p:cNvPr id="9" name="Alatunnisteen paikkamerkki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fi-FI"/>
              <a:t>MS-E1011 Infoisku 4</a:t>
            </a:r>
            <a:endParaRPr lang="en-US" dirty="0"/>
          </a:p>
        </p:txBody>
      </p:sp>
      <p:sp>
        <p:nvSpPr>
          <p:cNvPr id="10" name="Dian numeron paikkamerkki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Otsikko 9"/>
          <p:cNvSpPr>
            <a:spLocks noGrp="1"/>
          </p:cNvSpPr>
          <p:nvPr>
            <p:ph type="title"/>
          </p:nvPr>
        </p:nvSpPr>
        <p:spPr>
          <a:xfrm>
            <a:off x="1097280" y="286603"/>
            <a:ext cx="10058400" cy="1450757"/>
          </a:xfrm>
        </p:spPr>
        <p:txBody>
          <a:bodyPr rtlCol="0"/>
          <a:lstStyle/>
          <a:p>
            <a:pPr rtl="0"/>
            <a:r>
              <a:rPr lang="fi-FI"/>
              <a:t>Muokkaa ots. perustyyl. napsautt.</a:t>
            </a:r>
            <a:endParaRPr lang="en-US" dirty="0"/>
          </a:p>
        </p:txBody>
      </p:sp>
      <p:sp>
        <p:nvSpPr>
          <p:cNvPr id="3" name="Tekstin paikkamerkki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a:t>Muokkaa tekstin perustyylejä napsauttamalla</a:t>
            </a:r>
          </a:p>
        </p:txBody>
      </p:sp>
      <p:sp>
        <p:nvSpPr>
          <p:cNvPr id="4" name="Sisällön paikkamerkki 3"/>
          <p:cNvSpPr>
            <a:spLocks noGrp="1"/>
          </p:cNvSpPr>
          <p:nvPr>
            <p:ph sz="half" idx="2"/>
          </p:nvPr>
        </p:nvSpPr>
        <p:spPr>
          <a:xfrm>
            <a:off x="1097280" y="2958274"/>
            <a:ext cx="4639736" cy="2910821"/>
          </a:xfrm>
        </p:spPr>
        <p:txBody>
          <a:bodyPr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5" name="Tekstin paikkamerkki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a:t>Muokkaa tekstin perustyylejä napsauttamalla</a:t>
            </a:r>
          </a:p>
        </p:txBody>
      </p:sp>
      <p:sp>
        <p:nvSpPr>
          <p:cNvPr id="6" name="Sisällön paikkamerkki 5"/>
          <p:cNvSpPr>
            <a:spLocks noGrp="1"/>
          </p:cNvSpPr>
          <p:nvPr>
            <p:ph sz="quarter" idx="4"/>
          </p:nvPr>
        </p:nvSpPr>
        <p:spPr>
          <a:xfrm>
            <a:off x="6515944" y="2958273"/>
            <a:ext cx="4639736" cy="2910821"/>
          </a:xfrm>
        </p:spPr>
        <p:txBody>
          <a:bodyPr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2" name="Päivämäärän paikkamerkki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fi-FI"/>
              <a:t>Syksy 2022</a:t>
            </a:r>
            <a:endParaRPr lang="en-US" dirty="0"/>
          </a:p>
        </p:txBody>
      </p:sp>
      <p:sp>
        <p:nvSpPr>
          <p:cNvPr id="11" name="Alatunnisteen paikkamerkki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fi-FI"/>
              <a:t>MS-E1011 Infoisku 4</a:t>
            </a:r>
            <a:endParaRPr lang="en-US" dirty="0"/>
          </a:p>
        </p:txBody>
      </p:sp>
      <p:sp>
        <p:nvSpPr>
          <p:cNvPr id="12" name="Dian numeron paikkamerkki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fi-FI"/>
              <a:t>Muokkaa ots. perustyyl. napsautt.</a:t>
            </a:r>
            <a:endParaRPr lang="en-US" dirty="0"/>
          </a:p>
        </p:txBody>
      </p:sp>
      <p:sp>
        <p:nvSpPr>
          <p:cNvPr id="6" name="Päivämäärän paikkamerkki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r>
              <a:rPr lang="fi-FI"/>
              <a:t>Syksy 2022</a:t>
            </a:r>
            <a:endParaRPr lang="en-US" dirty="0"/>
          </a:p>
        </p:txBody>
      </p:sp>
      <p:sp>
        <p:nvSpPr>
          <p:cNvPr id="7" name="Alatunnisteen paikkamerkki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fi-FI"/>
              <a:t>MS-E1011 Infoisku 4</a:t>
            </a:r>
            <a:endParaRPr lang="en-US" dirty="0"/>
          </a:p>
        </p:txBody>
      </p:sp>
      <p:sp>
        <p:nvSpPr>
          <p:cNvPr id="8" name="Dian numeron paikkamerkki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äivämäärän paikkamerkki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fi-FI"/>
              <a:t>Syksy 2022</a:t>
            </a:r>
            <a:endParaRPr lang="en-US" dirty="0"/>
          </a:p>
        </p:txBody>
      </p:sp>
      <p:sp>
        <p:nvSpPr>
          <p:cNvPr id="3" name="Alatunnisteen paikkamerkki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fi-FI"/>
              <a:t>MS-E1011 Infoisku 4</a:t>
            </a:r>
            <a:endParaRPr lang="en-US" dirty="0"/>
          </a:p>
        </p:txBody>
      </p:sp>
      <p:sp>
        <p:nvSpPr>
          <p:cNvPr id="4" name="Dian numeron paikkamerkki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43466" y="786383"/>
            <a:ext cx="3517567" cy="2093975"/>
          </a:xfrm>
        </p:spPr>
        <p:txBody>
          <a:bodyPr rtlCol="0" anchor="b">
            <a:normAutofit/>
          </a:bodyPr>
          <a:lstStyle>
            <a:lvl1pPr>
              <a:lnSpc>
                <a:spcPct val="90000"/>
              </a:lnSpc>
              <a:defRPr sz="3400" b="0">
                <a:solidFill>
                  <a:srgbClr val="FFFFFF"/>
                </a:solidFill>
              </a:defRPr>
            </a:lvl1pPr>
          </a:lstStyle>
          <a:p>
            <a:pPr rtl="0"/>
            <a:r>
              <a:rPr lang="fi-FI"/>
              <a:t>Muokkaa ots. perustyyl. napsautt.</a:t>
            </a:r>
            <a:endParaRPr lang="en-US" dirty="0"/>
          </a:p>
        </p:txBody>
      </p:sp>
      <p:sp>
        <p:nvSpPr>
          <p:cNvPr id="3" name="Sisällön paikkamerkki 2"/>
          <p:cNvSpPr>
            <a:spLocks noGrp="1"/>
          </p:cNvSpPr>
          <p:nvPr>
            <p:ph idx="1"/>
          </p:nvPr>
        </p:nvSpPr>
        <p:spPr>
          <a:xfrm>
            <a:off x="5458984" y="812799"/>
            <a:ext cx="5928344" cy="5294757"/>
          </a:xfrm>
        </p:spPr>
        <p:txBody>
          <a:bodyPr rtlCol="0"/>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en-US" dirty="0"/>
          </a:p>
        </p:txBody>
      </p:sp>
      <p:sp>
        <p:nvSpPr>
          <p:cNvPr id="4" name="Tekstin paikkamerkki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i-FI"/>
              <a:t>Muokkaa tekstin perustyylejä napsauttamalla</a:t>
            </a:r>
          </a:p>
        </p:txBody>
      </p:sp>
      <p:sp>
        <p:nvSpPr>
          <p:cNvPr id="5" name="Päivämäärän paikkamerkki 4"/>
          <p:cNvSpPr>
            <a:spLocks noGrp="1"/>
          </p:cNvSpPr>
          <p:nvPr>
            <p:ph type="dt" sz="half" idx="10"/>
          </p:nvPr>
        </p:nvSpPr>
        <p:spPr>
          <a:xfrm>
            <a:off x="643464" y="6446520"/>
            <a:ext cx="3517568" cy="365125"/>
          </a:xfrm>
        </p:spPr>
        <p:txBody>
          <a:bodyPr rtlCol="0"/>
          <a:lstStyle>
            <a:lvl1pPr algn="l">
              <a:defRPr/>
            </a:lvl1pPr>
          </a:lstStyle>
          <a:p>
            <a:pPr rtl="0"/>
            <a:r>
              <a:rPr lang="fi-FI"/>
              <a:t>Syksy 2022</a:t>
            </a:r>
            <a:endParaRPr lang="en-US" dirty="0"/>
          </a:p>
        </p:txBody>
      </p:sp>
      <p:sp>
        <p:nvSpPr>
          <p:cNvPr id="6" name="Alatunnisteen paikkamerkki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fi-FI"/>
              <a:t>MS-E1011 Infoisku 4</a:t>
            </a:r>
            <a:endParaRPr lang="en-US" dirty="0"/>
          </a:p>
        </p:txBody>
      </p:sp>
      <p:sp>
        <p:nvSpPr>
          <p:cNvPr id="7" name="Dian numeron paikkamerkki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uva ja kuvateksti">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Kuvan paikkamerkki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a:t>Lisää kuva napsauttamalla kuvaketta</a:t>
            </a:r>
            <a:endParaRPr lang="en-US" dirty="0"/>
          </a:p>
        </p:txBody>
      </p:sp>
      <p:sp>
        <p:nvSpPr>
          <p:cNvPr id="2" name="Otsikko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fi-FI"/>
              <a:t>Muokkaa ots. perustyyl. napsautt.</a:t>
            </a:r>
            <a:endParaRPr lang="en-US" dirty="0"/>
          </a:p>
        </p:txBody>
      </p:sp>
      <p:sp>
        <p:nvSpPr>
          <p:cNvPr id="4" name="Tekstin paikkamerkki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i-FI"/>
              <a:t>Muokkaa tekstin perustyylejä napsauttamalla</a:t>
            </a:r>
          </a:p>
        </p:txBody>
      </p:sp>
      <p:sp>
        <p:nvSpPr>
          <p:cNvPr id="5" name="Päivämäärän paikkamerkki 4"/>
          <p:cNvSpPr>
            <a:spLocks noGrp="1"/>
          </p:cNvSpPr>
          <p:nvPr>
            <p:ph type="dt" sz="half" idx="10"/>
          </p:nvPr>
        </p:nvSpPr>
        <p:spPr/>
        <p:txBody>
          <a:bodyPr rtlCol="0"/>
          <a:lstStyle>
            <a:lvl1pPr>
              <a:defRPr/>
            </a:lvl1pPr>
          </a:lstStyle>
          <a:p>
            <a:pPr rtl="0"/>
            <a:r>
              <a:rPr lang="fi-FI"/>
              <a:t>Syksy 2022</a:t>
            </a:r>
            <a:endParaRPr lang="en-US" dirty="0"/>
          </a:p>
        </p:txBody>
      </p:sp>
      <p:sp>
        <p:nvSpPr>
          <p:cNvPr id="6" name="Alatunnisteen paikkamerkki 5"/>
          <p:cNvSpPr>
            <a:spLocks noGrp="1"/>
          </p:cNvSpPr>
          <p:nvPr>
            <p:ph type="ftr" sz="quarter" idx="11"/>
          </p:nvPr>
        </p:nvSpPr>
        <p:spPr>
          <a:xfrm>
            <a:off x="1097279" y="6446838"/>
            <a:ext cx="6818262" cy="365125"/>
          </a:xfrm>
        </p:spPr>
        <p:txBody>
          <a:bodyPr rtlCol="0"/>
          <a:lstStyle/>
          <a:p>
            <a:pPr algn="l" rtl="0"/>
            <a:r>
              <a:rPr lang="fi-FI"/>
              <a:t>MS-E1011 Infoisku 4</a:t>
            </a:r>
            <a:endParaRPr lang="en-US" dirty="0"/>
          </a:p>
        </p:txBody>
      </p:sp>
      <p:sp>
        <p:nvSpPr>
          <p:cNvPr id="7" name="Dian numeron paikkamerkki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on paikkamerkki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fi"/>
              <a:t>Muokkaa otsikon perustyyliä napsauttamalla</a:t>
            </a:r>
            <a:endParaRPr lang="en-US" dirty="0"/>
          </a:p>
        </p:txBody>
      </p:sp>
      <p:sp>
        <p:nvSpPr>
          <p:cNvPr id="3" name="Tekstin paikkamerkki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fi"/>
              <a:t>Muokkaa tekstin perustyylejä napsauttamalla</a:t>
            </a:r>
          </a:p>
          <a:p>
            <a:pPr lvl="1" rtl="0"/>
            <a:r>
              <a:rPr lang="fi"/>
              <a:t>Toinen taso</a:t>
            </a:r>
          </a:p>
          <a:p>
            <a:pPr lvl="2" rtl="0"/>
            <a:r>
              <a:rPr lang="fi"/>
              <a:t>Kolmas taso</a:t>
            </a:r>
          </a:p>
          <a:p>
            <a:pPr lvl="3" rtl="0"/>
            <a:r>
              <a:rPr lang="fi"/>
              <a:t>Neljäs taso</a:t>
            </a:r>
          </a:p>
          <a:p>
            <a:pPr lvl="4" rtl="0"/>
            <a:r>
              <a:rPr lang="fi"/>
              <a:t>Viides taso</a:t>
            </a:r>
            <a:endParaRPr lang="en-US" dirty="0"/>
          </a:p>
        </p:txBody>
      </p:sp>
      <p:sp>
        <p:nvSpPr>
          <p:cNvPr id="4" name="Päivämäärän paikkamerkki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r>
              <a:rPr lang="fi-FI"/>
              <a:t>Syksy 2022</a:t>
            </a:r>
            <a:endParaRPr lang="en-US" dirty="0"/>
          </a:p>
        </p:txBody>
      </p:sp>
      <p:sp>
        <p:nvSpPr>
          <p:cNvPr id="5" name="Alatunnisteen paikkamerkki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r>
              <a:rPr lang="fi-FI"/>
              <a:t>MS-E1011 Infoisku 4</a:t>
            </a:r>
            <a:endParaRPr lang="en-US" dirty="0"/>
          </a:p>
        </p:txBody>
      </p:sp>
      <p:sp>
        <p:nvSpPr>
          <p:cNvPr id="6" name="Dian numeron paikkamerkki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a:t>
            </a:fld>
            <a:endParaRPr lang="en-US" dirty="0"/>
          </a:p>
        </p:txBody>
      </p:sp>
      <p:cxnSp>
        <p:nvCxnSpPr>
          <p:cNvPr id="10" name="Suora yhdysviiva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hd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journal.fi/tt/article/view/409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uorakulmio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Otsikko 1">
            <a:extLst>
              <a:ext uri="{FF2B5EF4-FFF2-40B4-BE49-F238E27FC236}">
                <a16:creationId xmlns:a16="http://schemas.microsoft.com/office/drawing/2014/main" id="{78FD68DA-43BA-4508-8DE2-BA9BB7B2FA5B}"/>
              </a:ext>
            </a:extLst>
          </p:cNvPr>
          <p:cNvSpPr>
            <a:spLocks noGrp="1"/>
          </p:cNvSpPr>
          <p:nvPr>
            <p:ph type="ctrTitle"/>
          </p:nvPr>
        </p:nvSpPr>
        <p:spPr>
          <a:xfrm>
            <a:off x="5128182" y="610423"/>
            <a:ext cx="6965922" cy="3686015"/>
          </a:xfrm>
        </p:spPr>
        <p:txBody>
          <a:bodyPr rtlCol="0">
            <a:normAutofit/>
          </a:bodyPr>
          <a:lstStyle/>
          <a:p>
            <a:pPr rtl="0"/>
            <a:r>
              <a:rPr lang="fi" sz="7200"/>
              <a:t>Litteän maan myytistä</a:t>
            </a:r>
            <a:endParaRPr lang="fi" sz="7200" dirty="0"/>
          </a:p>
        </p:txBody>
      </p:sp>
      <p:sp>
        <p:nvSpPr>
          <p:cNvPr id="3" name="Alaotsikko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rtlCol="0">
            <a:normAutofit/>
          </a:bodyPr>
          <a:lstStyle/>
          <a:p>
            <a:pPr rtl="0"/>
            <a:r>
              <a:rPr lang="fi-FI" dirty="0">
                <a:solidFill>
                  <a:schemeClr val="tx1">
                    <a:lumMod val="85000"/>
                    <a:lumOff val="15000"/>
                  </a:schemeClr>
                </a:solidFill>
              </a:rPr>
              <a:t>INF</a:t>
            </a:r>
            <a:r>
              <a:rPr lang="fi">
                <a:solidFill>
                  <a:schemeClr val="tx1">
                    <a:lumMod val="85000"/>
                    <a:lumOff val="15000"/>
                  </a:schemeClr>
                </a:solidFill>
              </a:rPr>
              <a:t>oisku </a:t>
            </a:r>
            <a:r>
              <a:rPr lang="fi" dirty="0">
                <a:solidFill>
                  <a:schemeClr val="tx1">
                    <a:lumMod val="85000"/>
                    <a:lumOff val="15000"/>
                  </a:schemeClr>
                </a:solidFill>
              </a:rPr>
              <a:t>4</a:t>
            </a:r>
            <a:r>
              <a:rPr lang="fi">
                <a:solidFill>
                  <a:schemeClr val="tx1">
                    <a:lumMod val="85000"/>
                    <a:lumOff val="15000"/>
                  </a:schemeClr>
                </a:solidFill>
              </a:rPr>
              <a:t> </a:t>
            </a:r>
            <a:r>
              <a:rPr lang="fi" dirty="0">
                <a:solidFill>
                  <a:schemeClr val="tx1">
                    <a:lumMod val="85000"/>
                    <a:lumOff val="15000"/>
                  </a:schemeClr>
                </a:solidFill>
              </a:rPr>
              <a:t>/ </a:t>
            </a:r>
            <a:r>
              <a:rPr lang="fi">
                <a:solidFill>
                  <a:schemeClr val="tx1">
                    <a:lumMod val="85000"/>
                    <a:lumOff val="15000"/>
                  </a:schemeClr>
                </a:solidFill>
              </a:rPr>
              <a:t>SYKSY 2022</a:t>
            </a:r>
            <a:endParaRPr lang="fi" sz="2400" dirty="0">
              <a:solidFill>
                <a:schemeClr val="tx1">
                  <a:lumMod val="85000"/>
                  <a:lumOff val="15000"/>
                </a:schemeClr>
              </a:solidFill>
            </a:endParaRPr>
          </a:p>
        </p:txBody>
      </p:sp>
      <p:pic>
        <p:nvPicPr>
          <p:cNvPr id="5" name="Kuva 4" descr="Kuva, jossa on rakennus, istumista, penkki, puoli&#10;&#10;Automaattisesti luotu kuvaus">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uora yhdysviiva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97280" y="286603"/>
            <a:ext cx="10058400" cy="1450757"/>
          </a:xfrm>
        </p:spPr>
        <p:txBody>
          <a:bodyPr anchor="b">
            <a:normAutofit/>
          </a:bodyPr>
          <a:lstStyle/>
          <a:p>
            <a:r>
              <a:rPr lang="en-US" dirty="0" err="1"/>
              <a:t>Ongelmana</a:t>
            </a:r>
            <a:r>
              <a:rPr lang="en-US" dirty="0"/>
              <a:t> </a:t>
            </a:r>
            <a:r>
              <a:rPr lang="en-US" dirty="0" err="1"/>
              <a:t>maan</a:t>
            </a:r>
            <a:r>
              <a:rPr lang="en-US" dirty="0"/>
              <a:t> </a:t>
            </a:r>
            <a:r>
              <a:rPr lang="en-US" dirty="0" err="1"/>
              <a:t>ympärysmitta</a:t>
            </a:r>
            <a:endParaRPr lang="en-US" dirty="0"/>
          </a:p>
        </p:txBody>
      </p:sp>
      <p:sp>
        <p:nvSpPr>
          <p:cNvPr id="18435" name="Rectangle 3"/>
          <p:cNvSpPr>
            <a:spLocks noGrp="1" noChangeArrowheads="1"/>
          </p:cNvSpPr>
          <p:nvPr>
            <p:ph sz="half" idx="1"/>
          </p:nvPr>
        </p:nvSpPr>
        <p:spPr>
          <a:xfrm>
            <a:off x="1097280" y="2120900"/>
            <a:ext cx="6509750" cy="3748193"/>
          </a:xfrm>
        </p:spPr>
        <p:txBody>
          <a:bodyPr>
            <a:noAutofit/>
          </a:bodyPr>
          <a:lstStyle/>
          <a:p>
            <a:pPr marL="522900" indent="-342900">
              <a:lnSpc>
                <a:spcPct val="100000"/>
              </a:lnSpc>
              <a:spcAft>
                <a:spcPts val="800"/>
              </a:spcAft>
              <a:buFont typeface="Arial" panose="020B0604020202020204" pitchFamily="34" charset="0"/>
              <a:buChar char="•"/>
            </a:pPr>
            <a:r>
              <a:rPr lang="fi-FI" sz="2400" dirty="0"/>
              <a:t>Kiistan aiheena oli sen sijaan maan ympärysmitta. </a:t>
            </a:r>
          </a:p>
          <a:p>
            <a:pPr marL="522900" indent="-342900">
              <a:lnSpc>
                <a:spcPct val="100000"/>
              </a:lnSpc>
              <a:spcBef>
                <a:spcPts val="0"/>
              </a:spcBef>
              <a:spcAft>
                <a:spcPts val="0"/>
              </a:spcAft>
              <a:buFont typeface="Arial" panose="020B0604020202020204" pitchFamily="34" charset="0"/>
              <a:buChar char="•"/>
            </a:pPr>
            <a:r>
              <a:rPr lang="fi-FI" sz="2400" dirty="0"/>
              <a:t>Kolumbuksen arvion perustana oli </a:t>
            </a:r>
            <a:r>
              <a:rPr lang="fi-FI" sz="2400" dirty="0" err="1"/>
              <a:t>D’Aillyn</a:t>
            </a:r>
            <a:r>
              <a:rPr lang="fi-FI" sz="2400" dirty="0"/>
              <a:t> (1350–1420) mukaan merimatka Euroopasta Aasiaan oli vain noin 15 000 kilometriä.</a:t>
            </a:r>
          </a:p>
          <a:p>
            <a:pPr marL="522900" indent="-342900">
              <a:lnSpc>
                <a:spcPct val="100000"/>
              </a:lnSpc>
              <a:spcAft>
                <a:spcPts val="800"/>
              </a:spcAft>
              <a:buFont typeface="Arial" panose="020B0604020202020204" pitchFamily="34" charset="0"/>
              <a:buChar char="•"/>
            </a:pPr>
            <a:r>
              <a:rPr lang="fi-FI" sz="2400" dirty="0"/>
              <a:t> Erinäisin vippaskonstein Kolumbus onnistui vähentämään matkan Kanarian saarilta Japaniin alle 7 000 kilometriin – todellinen etäisyys on noin 22 000 kilometriä.</a:t>
            </a:r>
            <a:endParaRPr lang="en-US" sz="2400" dirty="0"/>
          </a:p>
        </p:txBody>
      </p:sp>
      <p:pic>
        <p:nvPicPr>
          <p:cNvPr id="3" name="Kuva 2">
            <a:extLst>
              <a:ext uri="{FF2B5EF4-FFF2-40B4-BE49-F238E27FC236}">
                <a16:creationId xmlns:a16="http://schemas.microsoft.com/office/drawing/2014/main" id="{6E41192A-74E4-401D-AC69-027935A316C3}"/>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8819761" y="2043079"/>
            <a:ext cx="1938721" cy="3748194"/>
          </a:xfrm>
          <a:prstGeom prst="rect">
            <a:avLst/>
          </a:prstGeom>
          <a:noFill/>
        </p:spPr>
      </p:pic>
      <p:sp>
        <p:nvSpPr>
          <p:cNvPr id="5" name="Footer Placeholder 4"/>
          <p:cNvSpPr>
            <a:spLocks noGrp="1"/>
          </p:cNvSpPr>
          <p:nvPr>
            <p:ph type="ftr" sz="quarter" idx="11"/>
          </p:nvPr>
        </p:nvSpPr>
        <p:spPr>
          <a:xfrm>
            <a:off x="1097279" y="6446838"/>
            <a:ext cx="6818262"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smtClean="0"/>
              <a:pPr>
                <a:spcAft>
                  <a:spcPts val="600"/>
                </a:spcAft>
              </a:pPr>
              <a:t>10</a:t>
            </a:fld>
            <a:endParaRPr lang="en-US"/>
          </a:p>
        </p:txBody>
      </p:sp>
      <p:sp>
        <p:nvSpPr>
          <p:cNvPr id="2" name="Päivämäärän paikkamerkki 1">
            <a:extLst>
              <a:ext uri="{FF2B5EF4-FFF2-40B4-BE49-F238E27FC236}">
                <a16:creationId xmlns:a16="http://schemas.microsoft.com/office/drawing/2014/main" id="{BEBBC7C2-2275-69DF-B6C9-543660DA0D94}"/>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180871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43466" y="523876"/>
            <a:ext cx="3517567" cy="742950"/>
          </a:xfrm>
        </p:spPr>
        <p:txBody>
          <a:bodyPr anchor="b">
            <a:normAutofit/>
          </a:bodyPr>
          <a:lstStyle/>
          <a:p>
            <a:r>
              <a:rPr lang="fi-FI" b="1" dirty="0"/>
              <a:t>Kirjallisuutta</a:t>
            </a:r>
            <a:endParaRPr lang="en-US" dirty="0"/>
          </a:p>
        </p:txBody>
      </p:sp>
      <p:pic>
        <p:nvPicPr>
          <p:cNvPr id="3" name="Kuva 2">
            <a:extLst>
              <a:ext uri="{FF2B5EF4-FFF2-40B4-BE49-F238E27FC236}">
                <a16:creationId xmlns:a16="http://schemas.microsoft.com/office/drawing/2014/main" id="{364D1989-3946-4105-B2B8-61A8CF97AF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6156" y="812799"/>
            <a:ext cx="3333998" cy="5294757"/>
          </a:xfrm>
          <a:prstGeom prst="rect">
            <a:avLst/>
          </a:prstGeom>
          <a:noFill/>
        </p:spPr>
      </p:pic>
      <p:sp>
        <p:nvSpPr>
          <p:cNvPr id="6147" name="Rectangle 3"/>
          <p:cNvSpPr>
            <a:spLocks noGrp="1" noChangeArrowheads="1"/>
          </p:cNvSpPr>
          <p:nvPr>
            <p:ph type="body" sz="half" idx="2"/>
          </p:nvPr>
        </p:nvSpPr>
        <p:spPr>
          <a:xfrm>
            <a:off x="643465" y="1343026"/>
            <a:ext cx="3892676" cy="4764530"/>
          </a:xfrm>
        </p:spPr>
        <p:txBody>
          <a:bodyPr>
            <a:normAutofit lnSpcReduction="10000"/>
          </a:bodyPr>
          <a:lstStyle/>
          <a:p>
            <a:pPr marL="72000" lvl="1">
              <a:buFont typeface="Arial" panose="020B0604020202020204" pitchFamily="34" charset="0"/>
              <a:buChar char="•"/>
            </a:pPr>
            <a:r>
              <a:rPr lang="fi-FI" sz="2400" dirty="0">
                <a:solidFill>
                  <a:schemeClr val="bg1"/>
                </a:solidFill>
                <a:effectLst/>
                <a:ea typeface="Times New Roman" panose="02020603050405020304" pitchFamily="18" charset="0"/>
              </a:rPr>
              <a:t> </a:t>
            </a:r>
            <a:r>
              <a:rPr lang="en-US" sz="2400" dirty="0" err="1">
                <a:solidFill>
                  <a:schemeClr val="bg1"/>
                </a:solidFill>
                <a:effectLst/>
                <a:ea typeface="Times New Roman" panose="02020603050405020304" pitchFamily="18" charset="0"/>
              </a:rPr>
              <a:t>Kojonen</a:t>
            </a:r>
            <a:r>
              <a:rPr lang="en-US" sz="2400" dirty="0">
                <a:solidFill>
                  <a:schemeClr val="bg1"/>
                </a:solidFill>
                <a:effectLst/>
                <a:ea typeface="Times New Roman" panose="02020603050405020304" pitchFamily="18" charset="0"/>
              </a:rPr>
              <a:t>, Rop</a:t>
            </a:r>
            <a:r>
              <a:rPr lang="en-US" sz="2400" dirty="0">
                <a:solidFill>
                  <a:schemeClr val="bg1"/>
                </a:solidFill>
                <a:effectLst/>
                <a:ea typeface="Times New Roman" panose="02020603050405020304" pitchFamily="18" charset="0"/>
                <a:cs typeface="ArialMT"/>
              </a:rPr>
              <a:t>e, ”</a:t>
            </a:r>
            <a:r>
              <a:rPr lang="en-US" sz="2400" dirty="0" err="1">
                <a:solidFill>
                  <a:schemeClr val="bg1"/>
                </a:solidFill>
                <a:effectLst/>
                <a:ea typeface="Times New Roman" panose="02020603050405020304" pitchFamily="18" charset="0"/>
              </a:rPr>
              <a:t>Li</a:t>
            </a:r>
            <a:r>
              <a:rPr lang="en-US" sz="2400" spc="-10" dirty="0" err="1">
                <a:solidFill>
                  <a:schemeClr val="bg1"/>
                </a:solidFill>
                <a:effectLst/>
                <a:ea typeface="Times New Roman" panose="02020603050405020304" pitchFamily="18" charset="0"/>
              </a:rPr>
              <a:t>t</a:t>
            </a:r>
            <a:r>
              <a:rPr lang="en-US" sz="2400" dirty="0" err="1">
                <a:solidFill>
                  <a:schemeClr val="bg1"/>
                </a:solidFill>
                <a:effectLst/>
                <a:ea typeface="Times New Roman" panose="02020603050405020304" pitchFamily="18" charset="0"/>
              </a:rPr>
              <a:t>teän</a:t>
            </a:r>
            <a:r>
              <a:rPr lang="en-US" sz="2400" dirty="0">
                <a:solidFill>
                  <a:schemeClr val="bg1"/>
                </a:solidFill>
                <a:effectLst/>
                <a:ea typeface="Times New Roman" panose="02020603050405020304" pitchFamily="18" charset="0"/>
              </a:rPr>
              <a:t> </a:t>
            </a:r>
            <a:r>
              <a:rPr lang="en-US" sz="2400" dirty="0" err="1">
                <a:solidFill>
                  <a:schemeClr val="bg1"/>
                </a:solidFill>
                <a:effectLst/>
                <a:ea typeface="Times New Roman" panose="02020603050405020304" pitchFamily="18" charset="0"/>
              </a:rPr>
              <a:t>maan</a:t>
            </a:r>
            <a:r>
              <a:rPr lang="en-US" sz="2400" dirty="0">
                <a:solidFill>
                  <a:schemeClr val="bg1"/>
                </a:solidFill>
                <a:effectLst/>
                <a:ea typeface="Times New Roman" panose="02020603050405020304" pitchFamily="18" charset="0"/>
              </a:rPr>
              <a:t> </a:t>
            </a:r>
            <a:r>
              <a:rPr lang="en-US" sz="2400" dirty="0" err="1">
                <a:solidFill>
                  <a:schemeClr val="bg1"/>
                </a:solidFill>
                <a:effectLst/>
                <a:ea typeface="Times New Roman" panose="02020603050405020304" pitchFamily="18" charset="0"/>
              </a:rPr>
              <a:t>m</a:t>
            </a:r>
            <a:r>
              <a:rPr lang="en-US" sz="2400" spc="-10" dirty="0" err="1">
                <a:solidFill>
                  <a:schemeClr val="bg1"/>
                </a:solidFill>
                <a:effectLst/>
                <a:ea typeface="Times New Roman" panose="02020603050405020304" pitchFamily="18" charset="0"/>
              </a:rPr>
              <a:t>yy</a:t>
            </a:r>
            <a:r>
              <a:rPr lang="en-US" sz="2400" dirty="0" err="1">
                <a:solidFill>
                  <a:schemeClr val="bg1"/>
                </a:solidFill>
                <a:effectLst/>
                <a:ea typeface="Times New Roman" panose="02020603050405020304" pitchFamily="18" charset="0"/>
              </a:rPr>
              <a:t>tti</a:t>
            </a:r>
            <a:r>
              <a:rPr lang="en-US" sz="2400" dirty="0">
                <a:solidFill>
                  <a:schemeClr val="bg1"/>
                </a:solidFill>
                <a:effectLst/>
                <a:ea typeface="Times New Roman" panose="02020603050405020304" pitchFamily="18" charset="0"/>
              </a:rPr>
              <a:t> </a:t>
            </a:r>
            <a:r>
              <a:rPr lang="en-US" sz="2400" dirty="0">
                <a:solidFill>
                  <a:schemeClr val="bg1"/>
                </a:solidFill>
                <a:effectLst/>
                <a:ea typeface="Times New Roman" panose="02020603050405020304" pitchFamily="18" charset="0"/>
                <a:cs typeface="ArialMT"/>
              </a:rPr>
              <a:t>–</a:t>
            </a:r>
            <a:r>
              <a:rPr lang="en-US" sz="2400" dirty="0">
                <a:solidFill>
                  <a:schemeClr val="bg1"/>
                </a:solidFill>
                <a:effectLst/>
                <a:ea typeface="Times New Roman" panose="02020603050405020304" pitchFamily="18" charset="0"/>
              </a:rPr>
              <a:t> </a:t>
            </a:r>
            <a:r>
              <a:rPr lang="en-US" sz="2400" dirty="0" err="1">
                <a:solidFill>
                  <a:schemeClr val="bg1"/>
                </a:solidFill>
                <a:effectLst/>
                <a:ea typeface="Times New Roman" panose="02020603050405020304" pitchFamily="18" charset="0"/>
              </a:rPr>
              <a:t>tapausker</a:t>
            </a:r>
            <a:r>
              <a:rPr lang="en-US" sz="2400" spc="-10" dirty="0" err="1">
                <a:solidFill>
                  <a:schemeClr val="bg1"/>
                </a:solidFill>
                <a:effectLst/>
                <a:ea typeface="Times New Roman" panose="02020603050405020304" pitchFamily="18" charset="0"/>
              </a:rPr>
              <a:t>t</a:t>
            </a:r>
            <a:r>
              <a:rPr lang="en-US" sz="2400" dirty="0" err="1">
                <a:solidFill>
                  <a:schemeClr val="bg1"/>
                </a:solidFill>
                <a:effectLst/>
                <a:ea typeface="Times New Roman" panose="02020603050405020304" pitchFamily="18" charset="0"/>
              </a:rPr>
              <a:t>omus</a:t>
            </a:r>
            <a:r>
              <a:rPr lang="en-US" sz="2400" dirty="0">
                <a:solidFill>
                  <a:schemeClr val="bg1"/>
                </a:solidFill>
                <a:effectLst/>
                <a:ea typeface="Times New Roman" panose="02020603050405020304" pitchFamily="18" charset="0"/>
              </a:rPr>
              <a:t>  </a:t>
            </a:r>
            <a:br>
              <a:rPr lang="en-US" sz="2400" dirty="0">
                <a:solidFill>
                  <a:schemeClr val="bg1"/>
                </a:solidFill>
                <a:effectLst/>
                <a:ea typeface="Times New Roman" panose="02020603050405020304" pitchFamily="18" charset="0"/>
              </a:rPr>
            </a:br>
            <a:r>
              <a:rPr lang="en-US" sz="2400" dirty="0" err="1">
                <a:solidFill>
                  <a:schemeClr val="bg1"/>
                </a:solidFill>
                <a:effectLst/>
                <a:ea typeface="Times New Roman" panose="02020603050405020304" pitchFamily="18" charset="0"/>
              </a:rPr>
              <a:t>uskonnon</a:t>
            </a:r>
            <a:r>
              <a:rPr lang="en-US" sz="2400" dirty="0">
                <a:solidFill>
                  <a:schemeClr val="bg1"/>
                </a:solidFill>
                <a:effectLst/>
                <a:ea typeface="Times New Roman" panose="02020603050405020304" pitchFamily="18" charset="0"/>
              </a:rPr>
              <a:t> </a:t>
            </a:r>
            <a:r>
              <a:rPr lang="en-US" sz="2400" spc="-10" dirty="0">
                <a:solidFill>
                  <a:schemeClr val="bg1"/>
                </a:solidFill>
                <a:effectLst/>
                <a:ea typeface="Times New Roman" panose="02020603050405020304" pitchFamily="18" charset="0"/>
              </a:rPr>
              <a:t>j</a:t>
            </a:r>
            <a:r>
              <a:rPr lang="en-US" sz="2400" dirty="0">
                <a:solidFill>
                  <a:schemeClr val="bg1"/>
                </a:solidFill>
                <a:effectLst/>
                <a:ea typeface="Times New Roman" panose="02020603050405020304" pitchFamily="18" charset="0"/>
              </a:rPr>
              <a:t>a </a:t>
            </a:r>
            <a:r>
              <a:rPr lang="en-US" sz="2400" dirty="0" err="1">
                <a:solidFill>
                  <a:schemeClr val="bg1"/>
                </a:solidFill>
                <a:effectLst/>
                <a:ea typeface="Times New Roman" panose="02020603050405020304" pitchFamily="18" charset="0"/>
              </a:rPr>
              <a:t>luonnont</a:t>
            </a:r>
            <a:r>
              <a:rPr lang="en-US" sz="2400" spc="-10" dirty="0" err="1">
                <a:solidFill>
                  <a:schemeClr val="bg1"/>
                </a:solidFill>
                <a:effectLst/>
                <a:ea typeface="Times New Roman" panose="02020603050405020304" pitchFamily="18" charset="0"/>
              </a:rPr>
              <a:t>i</a:t>
            </a:r>
            <a:r>
              <a:rPr lang="en-US" sz="2400" dirty="0" err="1">
                <a:solidFill>
                  <a:schemeClr val="bg1"/>
                </a:solidFill>
                <a:effectLst/>
                <a:ea typeface="Times New Roman" panose="02020603050405020304" pitchFamily="18" charset="0"/>
              </a:rPr>
              <a:t>eteen</a:t>
            </a:r>
            <a:r>
              <a:rPr lang="en-US" sz="2400" dirty="0">
                <a:solidFill>
                  <a:schemeClr val="bg1"/>
                </a:solidFill>
                <a:effectLst/>
                <a:ea typeface="Times New Roman" panose="02020603050405020304" pitchFamily="18" charset="0"/>
              </a:rPr>
              <a:t> </a:t>
            </a:r>
            <a:r>
              <a:rPr lang="en-US" sz="2400" dirty="0" err="1">
                <a:solidFill>
                  <a:schemeClr val="bg1"/>
                </a:solidFill>
                <a:effectLst/>
                <a:ea typeface="Times New Roman" panose="02020603050405020304" pitchFamily="18" charset="0"/>
              </a:rPr>
              <a:t>his</a:t>
            </a:r>
            <a:r>
              <a:rPr lang="en-US" sz="2400" spc="-10" dirty="0" err="1">
                <a:solidFill>
                  <a:schemeClr val="bg1"/>
                </a:solidFill>
                <a:effectLst/>
                <a:ea typeface="Times New Roman" panose="02020603050405020304" pitchFamily="18" charset="0"/>
              </a:rPr>
              <a:t>t</a:t>
            </a:r>
            <a:r>
              <a:rPr lang="en-US" sz="2400" dirty="0" err="1">
                <a:solidFill>
                  <a:schemeClr val="bg1"/>
                </a:solidFill>
                <a:effectLst/>
                <a:ea typeface="Times New Roman" panose="02020603050405020304" pitchFamily="18" charset="0"/>
              </a:rPr>
              <a:t>oriasta</a:t>
            </a:r>
            <a:r>
              <a:rPr lang="en-US" sz="2400" dirty="0">
                <a:solidFill>
                  <a:schemeClr val="bg1"/>
                </a:solidFill>
                <a:effectLst/>
                <a:ea typeface="Times New Roman" panose="02020603050405020304" pitchFamily="18" charset="0"/>
                <a:cs typeface="ArialMT"/>
              </a:rPr>
              <a:t>”, </a:t>
            </a:r>
            <a:r>
              <a:rPr lang="en-US" sz="2400" i="1" dirty="0" err="1">
                <a:solidFill>
                  <a:schemeClr val="bg1"/>
                </a:solidFill>
                <a:effectLst/>
                <a:ea typeface="Times New Roman" panose="02020603050405020304" pitchFamily="18" charset="0"/>
              </a:rPr>
              <a:t>Tieteessä</a:t>
            </a:r>
            <a:r>
              <a:rPr lang="en-US" sz="2400" i="1" dirty="0">
                <a:solidFill>
                  <a:schemeClr val="bg1"/>
                </a:solidFill>
                <a:effectLst/>
                <a:ea typeface="Times New Roman" panose="02020603050405020304" pitchFamily="18" charset="0"/>
              </a:rPr>
              <a:t> </a:t>
            </a:r>
            <a:r>
              <a:rPr lang="en-US" sz="2400" i="1" dirty="0" err="1">
                <a:solidFill>
                  <a:schemeClr val="bg1"/>
                </a:solidFill>
                <a:effectLst/>
                <a:ea typeface="Times New Roman" panose="02020603050405020304" pitchFamily="18" charset="0"/>
              </a:rPr>
              <a:t>tapahtuu</a:t>
            </a:r>
            <a:r>
              <a:rPr lang="en-US" sz="2400" dirty="0">
                <a:solidFill>
                  <a:schemeClr val="bg1"/>
                </a:solidFill>
                <a:effectLst/>
                <a:ea typeface="Times New Roman" panose="02020603050405020304" pitchFamily="18" charset="0"/>
              </a:rPr>
              <a:t> 3/2011, </a:t>
            </a:r>
            <a:r>
              <a:rPr lang="en-US" sz="2400" dirty="0" err="1">
                <a:solidFill>
                  <a:schemeClr val="bg1"/>
                </a:solidFill>
                <a:effectLst/>
                <a:ea typeface="Times New Roman" panose="02020603050405020304" pitchFamily="18" charset="0"/>
              </a:rPr>
              <a:t>m</a:t>
            </a:r>
            <a:r>
              <a:rPr lang="en-US" sz="2400" spc="-10" dirty="0" err="1">
                <a:solidFill>
                  <a:schemeClr val="bg1"/>
                </a:solidFill>
                <a:effectLst/>
                <a:ea typeface="Times New Roman" panose="02020603050405020304" pitchFamily="18" charset="0"/>
              </a:rPr>
              <a:t>y</a:t>
            </a:r>
            <a:r>
              <a:rPr lang="en-US" sz="2400" dirty="0" err="1">
                <a:solidFill>
                  <a:schemeClr val="bg1"/>
                </a:solidFill>
                <a:effectLst/>
                <a:ea typeface="Times New Roman" panose="02020603050405020304" pitchFamily="18" charset="0"/>
              </a:rPr>
              <a:t>ös</a:t>
            </a:r>
            <a:r>
              <a:rPr lang="en-US" sz="2400" dirty="0">
                <a:solidFill>
                  <a:schemeClr val="bg1"/>
                </a:solidFill>
                <a:effectLst/>
                <a:ea typeface="Times New Roman" panose="02020603050405020304" pitchFamily="18" charset="0"/>
              </a:rPr>
              <a:t>  internet</a:t>
            </a:r>
            <a:r>
              <a:rPr lang="en-US" sz="2400" spc="-15" dirty="0">
                <a:solidFill>
                  <a:schemeClr val="bg1"/>
                </a:solidFill>
                <a:effectLst/>
                <a:ea typeface="Times New Roman" panose="02020603050405020304" pitchFamily="18" charset="0"/>
              </a:rPr>
              <a:t>-</a:t>
            </a:r>
            <a:r>
              <a:rPr lang="en-US" sz="2400" dirty="0" err="1">
                <a:solidFill>
                  <a:schemeClr val="bg1"/>
                </a:solidFill>
                <a:effectLst/>
                <a:ea typeface="Times New Roman" panose="02020603050405020304" pitchFamily="18" charset="0"/>
              </a:rPr>
              <a:t>osoitteessa</a:t>
            </a:r>
            <a:endParaRPr lang="en-US" sz="2400" dirty="0">
              <a:solidFill>
                <a:schemeClr val="bg1"/>
              </a:solidFill>
              <a:effectLst/>
              <a:ea typeface="Times New Roman" panose="02020603050405020304" pitchFamily="18" charset="0"/>
            </a:endParaRPr>
          </a:p>
          <a:p>
            <a:pPr marL="72000" lvl="1"/>
            <a:r>
              <a:rPr lang="fi-FI" sz="2400" u="sng">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https://journal.fi/tt/article/view/4093</a:t>
            </a:r>
            <a:endParaRPr lang="en-US" sz="2400" dirty="0">
              <a:solidFill>
                <a:schemeClr val="bg1"/>
              </a:solidFill>
              <a:effectLst/>
              <a:ea typeface="Times New Roman" panose="02020603050405020304" pitchFamily="18" charset="0"/>
            </a:endParaRPr>
          </a:p>
          <a:p>
            <a:pPr marL="72000" lvl="1">
              <a:buFont typeface="Arial" panose="020B0604020202020204" pitchFamily="34" charset="0"/>
              <a:buChar char="•"/>
            </a:pPr>
            <a:r>
              <a:rPr lang="en-US" sz="2400" dirty="0">
                <a:solidFill>
                  <a:schemeClr val="bg1"/>
                </a:solidFill>
                <a:ea typeface="Times New Roman" panose="02020603050405020304" pitchFamily="18" charset="0"/>
              </a:rPr>
              <a:t> </a:t>
            </a:r>
            <a:r>
              <a:rPr lang="en-US" sz="2400" dirty="0" err="1">
                <a:solidFill>
                  <a:schemeClr val="bg1"/>
                </a:solidFill>
                <a:ea typeface="Times New Roman" panose="02020603050405020304" pitchFamily="18" charset="0"/>
              </a:rPr>
              <a:t>Prause</a:t>
            </a:r>
            <a:r>
              <a:rPr lang="en-US" sz="2400" dirty="0">
                <a:solidFill>
                  <a:schemeClr val="bg1"/>
                </a:solidFill>
                <a:ea typeface="Times New Roman" panose="02020603050405020304" pitchFamily="18" charset="0"/>
              </a:rPr>
              <a:t>, Gerhard, </a:t>
            </a:r>
            <a:r>
              <a:rPr lang="en-US" sz="2400" i="1" dirty="0">
                <a:solidFill>
                  <a:schemeClr val="bg1"/>
                </a:solidFill>
                <a:ea typeface="Times New Roman" panose="02020603050405020304" pitchFamily="18" charset="0"/>
              </a:rPr>
              <a:t>Historian </a:t>
            </a:r>
            <a:r>
              <a:rPr lang="en-US" sz="2400" i="1" dirty="0" err="1">
                <a:solidFill>
                  <a:schemeClr val="bg1"/>
                </a:solidFill>
                <a:ea typeface="Times New Roman" panose="02020603050405020304" pitchFamily="18" charset="0"/>
              </a:rPr>
              <a:t>harhaluulot</a:t>
            </a:r>
            <a:r>
              <a:rPr lang="en-US" sz="2400" i="1" dirty="0">
                <a:solidFill>
                  <a:schemeClr val="bg1"/>
                </a:solidFill>
                <a:ea typeface="Times New Roman" panose="02020603050405020304" pitchFamily="18" charset="0"/>
              </a:rPr>
              <a:t> ja </a:t>
            </a:r>
            <a:r>
              <a:rPr lang="en-US" sz="2400" i="1" dirty="0" err="1">
                <a:solidFill>
                  <a:schemeClr val="bg1"/>
                </a:solidFill>
                <a:ea typeface="Times New Roman" panose="02020603050405020304" pitchFamily="18" charset="0"/>
              </a:rPr>
              <a:t>totena</a:t>
            </a:r>
            <a:r>
              <a:rPr lang="en-US" sz="2400" i="1" dirty="0">
                <a:solidFill>
                  <a:schemeClr val="bg1"/>
                </a:solidFill>
                <a:ea typeface="Times New Roman" panose="02020603050405020304" pitchFamily="18" charset="0"/>
              </a:rPr>
              <a:t> </a:t>
            </a:r>
            <a:r>
              <a:rPr lang="en-US" sz="2400" i="1" dirty="0" err="1">
                <a:solidFill>
                  <a:schemeClr val="bg1"/>
                </a:solidFill>
                <a:ea typeface="Times New Roman" panose="02020603050405020304" pitchFamily="18" charset="0"/>
              </a:rPr>
              <a:t>esitettyjä</a:t>
            </a:r>
            <a:r>
              <a:rPr lang="en-US" sz="2400" i="1" dirty="0">
                <a:solidFill>
                  <a:schemeClr val="bg1"/>
                </a:solidFill>
                <a:ea typeface="Times New Roman" panose="02020603050405020304" pitchFamily="18" charset="0"/>
              </a:rPr>
              <a:t> </a:t>
            </a:r>
            <a:r>
              <a:rPr lang="en-US" sz="2400" i="1" dirty="0" err="1">
                <a:solidFill>
                  <a:schemeClr val="bg1"/>
                </a:solidFill>
                <a:ea typeface="Times New Roman" panose="02020603050405020304" pitchFamily="18" charset="0"/>
              </a:rPr>
              <a:t>taruja</a:t>
            </a:r>
            <a:r>
              <a:rPr lang="en-US" sz="2400" dirty="0">
                <a:solidFill>
                  <a:schemeClr val="bg1"/>
                </a:solidFill>
                <a:ea typeface="Times New Roman" panose="02020603050405020304" pitchFamily="18" charset="0"/>
              </a:rPr>
              <a:t>, WSOY 1969.</a:t>
            </a:r>
            <a:endParaRPr lang="en-US" sz="2400" dirty="0">
              <a:solidFill>
                <a:schemeClr val="bg1"/>
              </a:solidFill>
              <a:effectLst/>
              <a:ea typeface="Times New Roman" panose="02020603050405020304" pitchFamily="18" charset="0"/>
            </a:endParaRPr>
          </a:p>
          <a:p>
            <a:pPr marL="72000" lvl="1"/>
            <a:endParaRPr lang="en-US" sz="2400" u="sng" dirty="0">
              <a:solidFill>
                <a:srgbClr val="00B0F0"/>
              </a:solidFill>
              <a:effectLst/>
              <a:ea typeface="Times New Roman" panose="02020603050405020304" pitchFamily="18" charset="0"/>
            </a:endParaRPr>
          </a:p>
        </p:txBody>
      </p:sp>
      <p:sp>
        <p:nvSpPr>
          <p:cNvPr id="6" name="Dian numeron paikkamerkki 5"/>
          <p:cNvSpPr>
            <a:spLocks noGrp="1"/>
          </p:cNvSpPr>
          <p:nvPr>
            <p:ph type="sldNum" sz="quarter" idx="12"/>
          </p:nvPr>
        </p:nvSpPr>
        <p:spPr>
          <a:xfrm>
            <a:off x="10993582" y="6446838"/>
            <a:ext cx="780010" cy="365125"/>
          </a:xfrm>
        </p:spPr>
        <p:txBody>
          <a:bodyPr anchor="ctr">
            <a:normAutofit/>
          </a:bodyPr>
          <a:lstStyle/>
          <a:p>
            <a:pPr lvl="1">
              <a:spcAft>
                <a:spcPts val="600"/>
              </a:spcAft>
            </a:pPr>
            <a:fld id="{A938FC41-A33A-4EB3-A460-D228F94BCF6C}" type="slidenum">
              <a:rPr lang="it-IT" sz="800">
                <a:solidFill>
                  <a:schemeClr val="tx2"/>
                </a:solidFill>
              </a:rPr>
              <a:pPr lvl="1">
                <a:spcAft>
                  <a:spcPts val="600"/>
                </a:spcAft>
              </a:pPr>
              <a:t>11</a:t>
            </a:fld>
            <a:endParaRPr lang="it-IT" sz="800">
              <a:solidFill>
                <a:schemeClr val="tx2"/>
              </a:solidFill>
            </a:endParaRPr>
          </a:p>
        </p:txBody>
      </p:sp>
      <p:sp>
        <p:nvSpPr>
          <p:cNvPr id="4" name="Alatunnisteen paikkamerkki 3">
            <a:extLst>
              <a:ext uri="{FF2B5EF4-FFF2-40B4-BE49-F238E27FC236}">
                <a16:creationId xmlns:a16="http://schemas.microsoft.com/office/drawing/2014/main" id="{E7AC4F66-0B2E-40B8-B84B-17DF0E3EBBE0}"/>
              </a:ext>
            </a:extLst>
          </p:cNvPr>
          <p:cNvSpPr>
            <a:spLocks noGrp="1"/>
          </p:cNvSpPr>
          <p:nvPr>
            <p:ph type="ftr" sz="quarter" idx="11"/>
          </p:nvPr>
        </p:nvSpPr>
        <p:spPr/>
        <p:txBody>
          <a:bodyPr/>
          <a:lstStyle/>
          <a:p>
            <a:pPr rtl="0"/>
            <a:r>
              <a:rPr lang="fi-FI"/>
              <a:t>MS-E1011 Infoisku 4</a:t>
            </a:r>
            <a:endParaRPr lang="en-US" dirty="0"/>
          </a:p>
        </p:txBody>
      </p:sp>
      <p:sp>
        <p:nvSpPr>
          <p:cNvPr id="2" name="Päivämäärän paikkamerkki 1">
            <a:extLst>
              <a:ext uri="{FF2B5EF4-FFF2-40B4-BE49-F238E27FC236}">
                <a16:creationId xmlns:a16="http://schemas.microsoft.com/office/drawing/2014/main" id="{F641BB18-8F27-5591-DF0E-45C0ED8E618C}"/>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329399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97280" y="286603"/>
            <a:ext cx="10058400" cy="1450757"/>
          </a:xfrm>
        </p:spPr>
        <p:txBody>
          <a:bodyPr anchor="b">
            <a:normAutofit/>
          </a:bodyPr>
          <a:lstStyle/>
          <a:p>
            <a:r>
              <a:rPr lang="fi-FI" dirty="0"/>
              <a:t>Litteän maan myytti</a:t>
            </a:r>
            <a:endParaRPr lang="en-US"/>
          </a:p>
        </p:txBody>
      </p:sp>
      <p:pic>
        <p:nvPicPr>
          <p:cNvPr id="8" name="Kuva 7">
            <a:extLst>
              <a:ext uri="{FF2B5EF4-FFF2-40B4-BE49-F238E27FC236}">
                <a16:creationId xmlns:a16="http://schemas.microsoft.com/office/drawing/2014/main" id="{CE01483A-25D1-4FFD-A2E4-D29146316905}"/>
              </a:ext>
            </a:extLst>
          </p:cNvPr>
          <p:cNvPicPr>
            <a:picLocks noChangeAspect="1"/>
          </p:cNvPicPr>
          <p:nvPr/>
        </p:nvPicPr>
        <p:blipFill rotWithShape="1">
          <a:blip r:embed="rId2">
            <a:extLst>
              <a:ext uri="{28A0092B-C50C-407E-A947-70E740481C1C}">
                <a14:useLocalDpi xmlns:a14="http://schemas.microsoft.com/office/drawing/2010/main" val="0"/>
              </a:ext>
            </a:extLst>
          </a:blip>
          <a:srcRect l="7618" r="7281" b="2"/>
          <a:stretch/>
        </p:blipFill>
        <p:spPr>
          <a:xfrm>
            <a:off x="1097279" y="1985446"/>
            <a:ext cx="4807409" cy="3883647"/>
          </a:xfrm>
          <a:prstGeom prst="rect">
            <a:avLst/>
          </a:prstGeom>
          <a:noFill/>
        </p:spPr>
      </p:pic>
      <p:sp>
        <p:nvSpPr>
          <p:cNvPr id="18435" name="Rectangle 3"/>
          <p:cNvSpPr>
            <a:spLocks noGrp="1" noChangeArrowheads="1"/>
          </p:cNvSpPr>
          <p:nvPr>
            <p:ph sz="half" idx="2"/>
          </p:nvPr>
        </p:nvSpPr>
        <p:spPr>
          <a:xfrm>
            <a:off x="6515944" y="2120900"/>
            <a:ext cx="4639736" cy="3748194"/>
          </a:xfrm>
        </p:spPr>
        <p:txBody>
          <a:bodyPr>
            <a:normAutofit/>
          </a:bodyPr>
          <a:lstStyle/>
          <a:p>
            <a:pPr marL="108000" indent="0">
              <a:spcAft>
                <a:spcPts val="800"/>
              </a:spcAft>
              <a:buNone/>
            </a:pPr>
            <a:r>
              <a:rPr lang="fi-FI" sz="2800" dirty="0"/>
              <a:t>” …monet hyvin koulutetut ihmiset (jopa teologit) uskovat keskiajan kirkonmiesten opettaneen maan olevan litteä, vaikka historiallinen  tutkimus puhuu keskiajan käsityksistä aivan muuta. …</a:t>
            </a:r>
            <a:endParaRPr lang="en-US" sz="2800" dirty="0"/>
          </a:p>
        </p:txBody>
      </p:sp>
      <p:sp>
        <p:nvSpPr>
          <p:cNvPr id="5" name="Footer Placeholder 4"/>
          <p:cNvSpPr>
            <a:spLocks noGrp="1"/>
          </p:cNvSpPr>
          <p:nvPr>
            <p:ph type="ftr" sz="quarter" idx="11"/>
          </p:nvPr>
        </p:nvSpPr>
        <p:spPr>
          <a:xfrm>
            <a:off x="1097279" y="6446838"/>
            <a:ext cx="6818262"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a:pPr>
                <a:spcAft>
                  <a:spcPts val="600"/>
                </a:spcAft>
              </a:pPr>
              <a:t>2</a:t>
            </a:fld>
            <a:endParaRPr lang="en-US"/>
          </a:p>
        </p:txBody>
      </p:sp>
      <p:sp>
        <p:nvSpPr>
          <p:cNvPr id="2" name="Päivämäärän paikkamerkki 1">
            <a:extLst>
              <a:ext uri="{FF2B5EF4-FFF2-40B4-BE49-F238E27FC236}">
                <a16:creationId xmlns:a16="http://schemas.microsoft.com/office/drawing/2014/main" id="{EE55D807-5B80-2C05-5462-BB4C6673B8EC}"/>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320490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97280" y="286603"/>
            <a:ext cx="10058400" cy="1450757"/>
          </a:xfrm>
        </p:spPr>
        <p:txBody>
          <a:bodyPr anchor="b">
            <a:normAutofit/>
          </a:bodyPr>
          <a:lstStyle/>
          <a:p>
            <a:r>
              <a:rPr lang="fi-FI" dirty="0"/>
              <a:t>Litteän maan myytti</a:t>
            </a:r>
            <a:endParaRPr lang="en-US"/>
          </a:p>
        </p:txBody>
      </p:sp>
      <p:pic>
        <p:nvPicPr>
          <p:cNvPr id="8" name="Kuva 7">
            <a:extLst>
              <a:ext uri="{FF2B5EF4-FFF2-40B4-BE49-F238E27FC236}">
                <a16:creationId xmlns:a16="http://schemas.microsoft.com/office/drawing/2014/main" id="{CE01483A-25D1-4FFD-A2E4-D291463169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7279" y="2184929"/>
            <a:ext cx="4807409" cy="3484680"/>
          </a:xfrm>
          <a:prstGeom prst="rect">
            <a:avLst/>
          </a:prstGeom>
          <a:noFill/>
        </p:spPr>
      </p:pic>
      <p:sp>
        <p:nvSpPr>
          <p:cNvPr id="18435" name="Rectangle 3"/>
          <p:cNvSpPr>
            <a:spLocks noGrp="1" noChangeArrowheads="1"/>
          </p:cNvSpPr>
          <p:nvPr>
            <p:ph sz="half" idx="2"/>
          </p:nvPr>
        </p:nvSpPr>
        <p:spPr>
          <a:xfrm>
            <a:off x="6515943" y="2120900"/>
            <a:ext cx="4807409" cy="3748194"/>
          </a:xfrm>
        </p:spPr>
        <p:txBody>
          <a:bodyPr>
            <a:normAutofit/>
          </a:bodyPr>
          <a:lstStyle/>
          <a:p>
            <a:pPr marL="108000" indent="0">
              <a:spcAft>
                <a:spcPts val="800"/>
              </a:spcAft>
              <a:buNone/>
            </a:pPr>
            <a:r>
              <a:rPr lang="fi-FI" sz="2400" dirty="0"/>
              <a:t>… Populaarissa ajattelussa  Kolumbuksenkin matkojen oletetaan kohdanneen vastustusta kirkon taholta siksi, että hänen pelättiin putoavan alas maan reunalta. Joidenkin  versioiden mukaan keskiajalla saattoi joutua jopa roviolle, jos uskoi  pyöreään maahan.” </a:t>
            </a:r>
            <a:endParaRPr lang="en-US" sz="2400" dirty="0"/>
          </a:p>
        </p:txBody>
      </p:sp>
      <p:sp>
        <p:nvSpPr>
          <p:cNvPr id="5" name="Footer Placeholder 4"/>
          <p:cNvSpPr>
            <a:spLocks noGrp="1"/>
          </p:cNvSpPr>
          <p:nvPr>
            <p:ph type="ftr" sz="quarter" idx="11"/>
          </p:nvPr>
        </p:nvSpPr>
        <p:spPr>
          <a:xfrm>
            <a:off x="1097279" y="6446838"/>
            <a:ext cx="6818262"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a:pPr>
                <a:spcAft>
                  <a:spcPts val="600"/>
                </a:spcAft>
              </a:pPr>
              <a:t>3</a:t>
            </a:fld>
            <a:endParaRPr lang="en-US"/>
          </a:p>
        </p:txBody>
      </p:sp>
      <p:sp>
        <p:nvSpPr>
          <p:cNvPr id="2" name="Päivämäärän paikkamerkki 1">
            <a:extLst>
              <a:ext uri="{FF2B5EF4-FFF2-40B4-BE49-F238E27FC236}">
                <a16:creationId xmlns:a16="http://schemas.microsoft.com/office/drawing/2014/main" id="{45F4DEEC-7A19-0633-6E2F-A917441F09BC}"/>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2121566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47482" y="304801"/>
            <a:ext cx="8952193" cy="1216025"/>
          </a:xfrm>
        </p:spPr>
        <p:txBody>
          <a:bodyPr wrap="square" anchor="b">
            <a:normAutofit fontScale="90000"/>
          </a:bodyPr>
          <a:lstStyle/>
          <a:p>
            <a:pPr>
              <a:lnSpc>
                <a:spcPct val="90000"/>
              </a:lnSpc>
            </a:pPr>
            <a:r>
              <a:rPr lang="en-US" dirty="0"/>
              <a:t>Rope </a:t>
            </a:r>
            <a:r>
              <a:rPr lang="en-US" dirty="0" err="1"/>
              <a:t>Kojonen</a:t>
            </a:r>
            <a:r>
              <a:rPr lang="en-US" dirty="0"/>
              <a:t>, </a:t>
            </a:r>
            <a:r>
              <a:rPr lang="en-US" i="1" dirty="0" err="1"/>
              <a:t>Tieteessä</a:t>
            </a:r>
            <a:r>
              <a:rPr lang="en-US" i="1" dirty="0"/>
              <a:t> </a:t>
            </a:r>
            <a:r>
              <a:rPr lang="en-US" i="1" dirty="0" err="1"/>
              <a:t>tapahtuu</a:t>
            </a:r>
            <a:r>
              <a:rPr lang="en-US" i="1" dirty="0"/>
              <a:t> </a:t>
            </a:r>
            <a:r>
              <a:rPr lang="en-US" dirty="0"/>
              <a:t>3/2011 </a:t>
            </a:r>
          </a:p>
        </p:txBody>
      </p:sp>
      <p:sp>
        <p:nvSpPr>
          <p:cNvPr id="18435" name="Rectangle 3"/>
          <p:cNvSpPr>
            <a:spLocks noGrp="1" noChangeArrowheads="1"/>
          </p:cNvSpPr>
          <p:nvPr>
            <p:ph sz="half" idx="1"/>
          </p:nvPr>
        </p:nvSpPr>
        <p:spPr>
          <a:xfrm>
            <a:off x="1235413" y="2205318"/>
            <a:ext cx="4779625" cy="3814482"/>
          </a:xfrm>
        </p:spPr>
        <p:txBody>
          <a:bodyPr wrap="square" anchor="t">
            <a:normAutofit lnSpcReduction="10000"/>
          </a:bodyPr>
          <a:lstStyle/>
          <a:p>
            <a:pPr marL="450900" indent="-342900">
              <a:spcAft>
                <a:spcPts val="800"/>
              </a:spcAft>
              <a:buFont typeface="Arial" panose="020B0604020202020204" pitchFamily="34" charset="0"/>
              <a:buChar char="•"/>
            </a:pPr>
            <a:r>
              <a:rPr lang="fi-FI" sz="2400" dirty="0"/>
              <a:t>Washington </a:t>
            </a:r>
            <a:r>
              <a:rPr lang="fi-FI" sz="2400" dirty="0" err="1"/>
              <a:t>Irvingin</a:t>
            </a:r>
            <a:r>
              <a:rPr lang="fi-FI" sz="2400" dirty="0"/>
              <a:t> (1783–1859) teos </a:t>
            </a:r>
            <a:r>
              <a:rPr lang="fi-FI" sz="2400" i="1" dirty="0"/>
              <a:t>Life and </a:t>
            </a:r>
            <a:r>
              <a:rPr lang="fi-FI" sz="2400" i="1" dirty="0" err="1"/>
              <a:t>voyages</a:t>
            </a:r>
            <a:r>
              <a:rPr lang="fi-FI" sz="2400" i="1" dirty="0"/>
              <a:t> of Christopher Columbus</a:t>
            </a:r>
            <a:r>
              <a:rPr lang="fi-FI" sz="2400" dirty="0"/>
              <a:t> antaa yleisen kuvan litteän maan myytistä. </a:t>
            </a:r>
          </a:p>
          <a:p>
            <a:pPr marL="450900" indent="-342900">
              <a:spcAft>
                <a:spcPts val="800"/>
              </a:spcAft>
              <a:buFont typeface="Arial" panose="020B0604020202020204" pitchFamily="34" charset="0"/>
              <a:buChar char="•"/>
            </a:pPr>
            <a:r>
              <a:rPr lang="fi-FI" sz="2400" dirty="0" err="1"/>
              <a:t>Irvingin</a:t>
            </a:r>
            <a:r>
              <a:rPr lang="fi-FI" sz="2400" dirty="0"/>
              <a:t> mukaan suurin Kolumbuksen kohtaama vastaväite oli pelko siitä, että hän putoaisi maan reunalta.</a:t>
            </a:r>
            <a:endParaRPr lang="en-US" sz="2400" dirty="0"/>
          </a:p>
        </p:txBody>
      </p:sp>
      <p:pic>
        <p:nvPicPr>
          <p:cNvPr id="7" name="Kuva 6">
            <a:extLst>
              <a:ext uri="{FF2B5EF4-FFF2-40B4-BE49-F238E27FC236}">
                <a16:creationId xmlns:a16="http://schemas.microsoft.com/office/drawing/2014/main" id="{07933AAD-1C8A-4742-BB1D-531D3F1830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90167" y="2684145"/>
            <a:ext cx="3924300" cy="2747010"/>
          </a:xfrm>
          <a:prstGeom prst="rect">
            <a:avLst/>
          </a:prstGeom>
          <a:noFill/>
        </p:spPr>
      </p:pic>
      <p:sp>
        <p:nvSpPr>
          <p:cNvPr id="5" name="Footer Placeholder 4"/>
          <p:cNvSpPr>
            <a:spLocks noGrp="1"/>
          </p:cNvSpPr>
          <p:nvPr>
            <p:ph type="ftr" sz="quarter" idx="11"/>
          </p:nvPr>
        </p:nvSpPr>
        <p:spPr>
          <a:xfrm>
            <a:off x="4648200" y="6245225"/>
            <a:ext cx="2895600" cy="476250"/>
          </a:xfrm>
        </p:spPr>
        <p:txBody>
          <a:bodyPr wrap="square" anchor="t">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8077200" y="6245225"/>
            <a:ext cx="1981200" cy="476250"/>
          </a:xfrm>
        </p:spPr>
        <p:txBody>
          <a:bodyPr wrap="square" anchor="t">
            <a:normAutofit/>
          </a:bodyPr>
          <a:lstStyle/>
          <a:p>
            <a:pPr>
              <a:spcAft>
                <a:spcPts val="600"/>
              </a:spcAft>
            </a:pPr>
            <a:fld id="{9E75FE99-7AE3-4080-93FF-982756BC3FC4}" type="slidenum">
              <a:rPr lang="en-US"/>
              <a:pPr>
                <a:spcAft>
                  <a:spcPts val="600"/>
                </a:spcAft>
              </a:pPr>
              <a:t>4</a:t>
            </a:fld>
            <a:endParaRPr lang="en-US"/>
          </a:p>
        </p:txBody>
      </p:sp>
      <p:sp>
        <p:nvSpPr>
          <p:cNvPr id="2" name="Päivämäärän paikkamerkki 1">
            <a:extLst>
              <a:ext uri="{FF2B5EF4-FFF2-40B4-BE49-F238E27FC236}">
                <a16:creationId xmlns:a16="http://schemas.microsoft.com/office/drawing/2014/main" id="{2B7DB522-124A-C45A-ED47-0139BB97778C}"/>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102014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CC948D-F13A-4BD1-B044-C7D956FA5209}"/>
              </a:ext>
            </a:extLst>
          </p:cNvPr>
          <p:cNvSpPr>
            <a:spLocks noGrp="1"/>
          </p:cNvSpPr>
          <p:nvPr>
            <p:ph type="title"/>
          </p:nvPr>
        </p:nvSpPr>
        <p:spPr/>
        <p:txBody>
          <a:bodyPr/>
          <a:lstStyle/>
          <a:p>
            <a:r>
              <a:rPr kumimoji="0" lang="fi-FI" sz="4200" b="0" i="0" u="none" strike="noStrike" kern="1200" cap="none" spc="-50" normalizeH="0" baseline="0" noProof="0" dirty="0">
                <a:ln>
                  <a:noFill/>
                </a:ln>
                <a:solidFill>
                  <a:srgbClr val="000000">
                    <a:lumMod val="75000"/>
                    <a:lumOff val="25000"/>
                  </a:srgbClr>
                </a:solidFill>
                <a:effectLst/>
                <a:uLnTx/>
                <a:uFillTx/>
                <a:latin typeface="Bookman Old Style" panose="020F0302020204030204"/>
                <a:ea typeface="+mj-ea"/>
                <a:cs typeface="+mj-cs"/>
              </a:rPr>
              <a:t>Maakeskeinen kosmologia</a:t>
            </a:r>
            <a:endParaRPr lang="fi-FI" dirty="0"/>
          </a:p>
        </p:txBody>
      </p:sp>
      <p:sp>
        <p:nvSpPr>
          <p:cNvPr id="3" name="Sisällön paikkamerkki 2">
            <a:extLst>
              <a:ext uri="{FF2B5EF4-FFF2-40B4-BE49-F238E27FC236}">
                <a16:creationId xmlns:a16="http://schemas.microsoft.com/office/drawing/2014/main" id="{740FF109-3528-4608-BEED-746B0C507D8D}"/>
              </a:ext>
            </a:extLst>
          </p:cNvPr>
          <p:cNvSpPr>
            <a:spLocks noGrp="1"/>
          </p:cNvSpPr>
          <p:nvPr>
            <p:ph idx="1"/>
          </p:nvPr>
        </p:nvSpPr>
        <p:spPr/>
        <p:txBody>
          <a:bodyPr>
            <a:normAutofit/>
          </a:bodyPr>
          <a:lstStyle/>
          <a:p>
            <a:r>
              <a:rPr lang="en-US" sz="2600" dirty="0" err="1">
                <a:solidFill>
                  <a:schemeClr val="tx1"/>
                </a:solidFill>
                <a:ea typeface="Times New Roman" panose="02020603050405020304" pitchFamily="18" charset="0"/>
                <a:cs typeface="ArialMT"/>
              </a:rPr>
              <a:t>Kirjoituksessaan</a:t>
            </a:r>
            <a:r>
              <a:rPr lang="en-US" sz="2600" dirty="0">
                <a:solidFill>
                  <a:schemeClr val="tx1"/>
                </a:solidFill>
                <a:ea typeface="Times New Roman" panose="02020603050405020304" pitchFamily="18" charset="0"/>
                <a:cs typeface="ArialMT"/>
              </a:rPr>
              <a:t> </a:t>
            </a:r>
            <a:r>
              <a:rPr lang="en-US" sz="2600" dirty="0">
                <a:solidFill>
                  <a:schemeClr val="tx1"/>
                </a:solidFill>
                <a:effectLst/>
                <a:ea typeface="Times New Roman" panose="02020603050405020304" pitchFamily="18" charset="0"/>
                <a:cs typeface="ArialMT"/>
              </a:rPr>
              <a:t>”</a:t>
            </a:r>
            <a:r>
              <a:rPr lang="en-US" sz="2600" dirty="0" err="1">
                <a:solidFill>
                  <a:schemeClr val="tx1"/>
                </a:solidFill>
                <a:effectLst/>
                <a:ea typeface="Times New Roman" panose="02020603050405020304" pitchFamily="18" charset="0"/>
              </a:rPr>
              <a:t>Li</a:t>
            </a:r>
            <a:r>
              <a:rPr lang="en-US" sz="2600" spc="-10" dirty="0" err="1">
                <a:solidFill>
                  <a:schemeClr val="tx1"/>
                </a:solidFill>
                <a:effectLst/>
                <a:ea typeface="Times New Roman" panose="02020603050405020304" pitchFamily="18" charset="0"/>
              </a:rPr>
              <a:t>t</a:t>
            </a:r>
            <a:r>
              <a:rPr lang="en-US" sz="2600" dirty="0" err="1">
                <a:solidFill>
                  <a:schemeClr val="tx1"/>
                </a:solidFill>
                <a:effectLst/>
                <a:ea typeface="Times New Roman" panose="02020603050405020304" pitchFamily="18" charset="0"/>
              </a:rPr>
              <a:t>teän</a:t>
            </a:r>
            <a:r>
              <a:rPr lang="en-US" sz="2600" dirty="0">
                <a:solidFill>
                  <a:schemeClr val="tx1"/>
                </a:solidFill>
                <a:effectLst/>
                <a:ea typeface="Times New Roman" panose="02020603050405020304" pitchFamily="18" charset="0"/>
              </a:rPr>
              <a:t> </a:t>
            </a:r>
            <a:r>
              <a:rPr lang="en-US" sz="2600" dirty="0" err="1">
                <a:solidFill>
                  <a:schemeClr val="tx1"/>
                </a:solidFill>
                <a:effectLst/>
                <a:ea typeface="Times New Roman" panose="02020603050405020304" pitchFamily="18" charset="0"/>
              </a:rPr>
              <a:t>maan</a:t>
            </a:r>
            <a:r>
              <a:rPr lang="en-US" sz="2600" dirty="0">
                <a:solidFill>
                  <a:schemeClr val="tx1"/>
                </a:solidFill>
                <a:effectLst/>
                <a:ea typeface="Times New Roman" panose="02020603050405020304" pitchFamily="18" charset="0"/>
              </a:rPr>
              <a:t> </a:t>
            </a:r>
            <a:r>
              <a:rPr lang="en-US" sz="2600" dirty="0" err="1">
                <a:solidFill>
                  <a:schemeClr val="tx1"/>
                </a:solidFill>
                <a:effectLst/>
                <a:ea typeface="Times New Roman" panose="02020603050405020304" pitchFamily="18" charset="0"/>
              </a:rPr>
              <a:t>m</a:t>
            </a:r>
            <a:r>
              <a:rPr lang="en-US" sz="2600" spc="-10" dirty="0" err="1">
                <a:solidFill>
                  <a:schemeClr val="tx1"/>
                </a:solidFill>
                <a:effectLst/>
                <a:ea typeface="Times New Roman" panose="02020603050405020304" pitchFamily="18" charset="0"/>
              </a:rPr>
              <a:t>yy</a:t>
            </a:r>
            <a:r>
              <a:rPr lang="en-US" sz="2600" dirty="0" err="1">
                <a:solidFill>
                  <a:schemeClr val="tx1"/>
                </a:solidFill>
                <a:effectLst/>
                <a:ea typeface="Times New Roman" panose="02020603050405020304" pitchFamily="18" charset="0"/>
              </a:rPr>
              <a:t>tti</a:t>
            </a:r>
            <a:r>
              <a:rPr lang="en-US" sz="2600" dirty="0">
                <a:solidFill>
                  <a:schemeClr val="tx1"/>
                </a:solidFill>
                <a:effectLst/>
                <a:ea typeface="Times New Roman" panose="02020603050405020304" pitchFamily="18" charset="0"/>
              </a:rPr>
              <a:t> </a:t>
            </a:r>
            <a:r>
              <a:rPr lang="en-US" sz="2600" dirty="0">
                <a:solidFill>
                  <a:schemeClr val="tx1"/>
                </a:solidFill>
                <a:effectLst/>
                <a:ea typeface="Times New Roman" panose="02020603050405020304" pitchFamily="18" charset="0"/>
                <a:cs typeface="ArialMT"/>
              </a:rPr>
              <a:t>–</a:t>
            </a:r>
            <a:r>
              <a:rPr lang="en-US" sz="2600" dirty="0">
                <a:solidFill>
                  <a:schemeClr val="tx1"/>
                </a:solidFill>
                <a:effectLst/>
                <a:ea typeface="Times New Roman" panose="02020603050405020304" pitchFamily="18" charset="0"/>
              </a:rPr>
              <a:t> </a:t>
            </a:r>
            <a:r>
              <a:rPr lang="en-US" sz="2600" dirty="0" err="1">
                <a:solidFill>
                  <a:schemeClr val="tx1"/>
                </a:solidFill>
                <a:effectLst/>
                <a:ea typeface="Times New Roman" panose="02020603050405020304" pitchFamily="18" charset="0"/>
              </a:rPr>
              <a:t>tapausker</a:t>
            </a:r>
            <a:r>
              <a:rPr lang="en-US" sz="2600" spc="-10" dirty="0" err="1">
                <a:solidFill>
                  <a:schemeClr val="tx1"/>
                </a:solidFill>
                <a:effectLst/>
                <a:ea typeface="Times New Roman" panose="02020603050405020304" pitchFamily="18" charset="0"/>
              </a:rPr>
              <a:t>t</a:t>
            </a:r>
            <a:r>
              <a:rPr lang="en-US" sz="2600" dirty="0" err="1">
                <a:solidFill>
                  <a:schemeClr val="tx1"/>
                </a:solidFill>
                <a:effectLst/>
                <a:ea typeface="Times New Roman" panose="02020603050405020304" pitchFamily="18" charset="0"/>
              </a:rPr>
              <a:t>omus</a:t>
            </a:r>
            <a:r>
              <a:rPr lang="en-US" sz="2600" dirty="0">
                <a:solidFill>
                  <a:schemeClr val="tx1"/>
                </a:solidFill>
                <a:effectLst/>
                <a:ea typeface="Times New Roman" panose="02020603050405020304" pitchFamily="18" charset="0"/>
              </a:rPr>
              <a:t> </a:t>
            </a:r>
            <a:r>
              <a:rPr lang="en-US" sz="2600" dirty="0" err="1">
                <a:solidFill>
                  <a:schemeClr val="tx1"/>
                </a:solidFill>
                <a:effectLst/>
                <a:ea typeface="Times New Roman" panose="02020603050405020304" pitchFamily="18" charset="0"/>
              </a:rPr>
              <a:t>uskonnon</a:t>
            </a:r>
            <a:r>
              <a:rPr lang="en-US" sz="2600" dirty="0">
                <a:solidFill>
                  <a:schemeClr val="tx1"/>
                </a:solidFill>
                <a:effectLst/>
                <a:ea typeface="Times New Roman" panose="02020603050405020304" pitchFamily="18" charset="0"/>
              </a:rPr>
              <a:t> </a:t>
            </a:r>
            <a:r>
              <a:rPr lang="en-US" sz="2600" spc="-10" dirty="0">
                <a:solidFill>
                  <a:schemeClr val="tx1"/>
                </a:solidFill>
                <a:effectLst/>
                <a:ea typeface="Times New Roman" panose="02020603050405020304" pitchFamily="18" charset="0"/>
              </a:rPr>
              <a:t>j</a:t>
            </a:r>
            <a:r>
              <a:rPr lang="en-US" sz="2600" dirty="0">
                <a:solidFill>
                  <a:schemeClr val="tx1"/>
                </a:solidFill>
                <a:effectLst/>
                <a:ea typeface="Times New Roman" panose="02020603050405020304" pitchFamily="18" charset="0"/>
              </a:rPr>
              <a:t>a </a:t>
            </a:r>
            <a:r>
              <a:rPr lang="en-US" sz="2600" dirty="0" err="1">
                <a:solidFill>
                  <a:schemeClr val="tx1"/>
                </a:solidFill>
                <a:effectLst/>
                <a:ea typeface="Times New Roman" panose="02020603050405020304" pitchFamily="18" charset="0"/>
              </a:rPr>
              <a:t>luonnont</a:t>
            </a:r>
            <a:r>
              <a:rPr lang="en-US" sz="2600" spc="-10" dirty="0" err="1">
                <a:solidFill>
                  <a:schemeClr val="tx1"/>
                </a:solidFill>
                <a:effectLst/>
                <a:ea typeface="Times New Roman" panose="02020603050405020304" pitchFamily="18" charset="0"/>
              </a:rPr>
              <a:t>i</a:t>
            </a:r>
            <a:r>
              <a:rPr lang="en-US" sz="2600" dirty="0" err="1">
                <a:solidFill>
                  <a:schemeClr val="tx1"/>
                </a:solidFill>
                <a:effectLst/>
                <a:ea typeface="Times New Roman" panose="02020603050405020304" pitchFamily="18" charset="0"/>
              </a:rPr>
              <a:t>eteen</a:t>
            </a:r>
            <a:r>
              <a:rPr lang="en-US" sz="2600" dirty="0">
                <a:solidFill>
                  <a:schemeClr val="tx1"/>
                </a:solidFill>
                <a:effectLst/>
                <a:ea typeface="Times New Roman" panose="02020603050405020304" pitchFamily="18" charset="0"/>
              </a:rPr>
              <a:t> </a:t>
            </a:r>
            <a:r>
              <a:rPr lang="en-US" sz="2600" dirty="0" err="1">
                <a:solidFill>
                  <a:schemeClr val="tx1"/>
                </a:solidFill>
                <a:effectLst/>
                <a:ea typeface="Times New Roman" panose="02020603050405020304" pitchFamily="18" charset="0"/>
              </a:rPr>
              <a:t>his</a:t>
            </a:r>
            <a:r>
              <a:rPr lang="en-US" sz="2600" spc="-10" dirty="0" err="1">
                <a:solidFill>
                  <a:schemeClr val="tx1"/>
                </a:solidFill>
                <a:effectLst/>
                <a:ea typeface="Times New Roman" panose="02020603050405020304" pitchFamily="18" charset="0"/>
              </a:rPr>
              <a:t>t</a:t>
            </a:r>
            <a:r>
              <a:rPr lang="en-US" sz="2600" dirty="0" err="1">
                <a:solidFill>
                  <a:schemeClr val="tx1"/>
                </a:solidFill>
                <a:effectLst/>
                <a:ea typeface="Times New Roman" panose="02020603050405020304" pitchFamily="18" charset="0"/>
              </a:rPr>
              <a:t>oriasta</a:t>
            </a:r>
            <a:r>
              <a:rPr lang="en-US" sz="2600" dirty="0">
                <a:solidFill>
                  <a:schemeClr val="tx1"/>
                </a:solidFill>
                <a:effectLst/>
                <a:ea typeface="Times New Roman" panose="02020603050405020304" pitchFamily="18" charset="0"/>
                <a:cs typeface="ArialMT"/>
              </a:rPr>
              <a:t>” Rope </a:t>
            </a:r>
            <a:r>
              <a:rPr lang="en-US" sz="2600" dirty="0" err="1">
                <a:solidFill>
                  <a:schemeClr val="tx1"/>
                </a:solidFill>
                <a:effectLst/>
                <a:ea typeface="Times New Roman" panose="02020603050405020304" pitchFamily="18" charset="0"/>
                <a:cs typeface="ArialMT"/>
              </a:rPr>
              <a:t>Kojonen</a:t>
            </a:r>
            <a:r>
              <a:rPr lang="en-US" sz="2600" dirty="0">
                <a:solidFill>
                  <a:schemeClr val="tx1"/>
                </a:solidFill>
                <a:effectLst/>
                <a:ea typeface="Times New Roman" panose="02020603050405020304" pitchFamily="18" charset="0"/>
                <a:cs typeface="ArialMT"/>
              </a:rPr>
              <a:t> </a:t>
            </a:r>
            <a:r>
              <a:rPr lang="en-US" sz="2600" dirty="0" err="1">
                <a:solidFill>
                  <a:schemeClr val="tx1"/>
                </a:solidFill>
                <a:effectLst/>
                <a:ea typeface="Times New Roman" panose="02020603050405020304" pitchFamily="18" charset="0"/>
                <a:cs typeface="ArialMT"/>
              </a:rPr>
              <a:t>toteaa</a:t>
            </a:r>
            <a:r>
              <a:rPr lang="en-US" sz="2600" dirty="0">
                <a:solidFill>
                  <a:schemeClr val="tx1"/>
                </a:solidFill>
                <a:effectLst/>
                <a:ea typeface="Times New Roman" panose="02020603050405020304" pitchFamily="18" charset="0"/>
                <a:cs typeface="ArialMT"/>
              </a:rPr>
              <a:t> mm. ”</a:t>
            </a:r>
            <a:r>
              <a:rPr lang="fi-FI" sz="2600" dirty="0">
                <a:solidFill>
                  <a:schemeClr val="tx1"/>
                </a:solidFill>
                <a:effectLst/>
                <a:ea typeface="Times New Roman" panose="02020603050405020304" pitchFamily="18" charset="0"/>
                <a:cs typeface="ArialMT"/>
              </a:rPr>
              <a:t>Myöhemmät Kopernikuksen ja Galileon aikojen kiistat on usein ymmärretty väärin myös maan muotoa koskeneiksi. Kiistojen aiheena oli kuitenkin aurinkokeskeinen maailmankuva, ei maan muoto. Kopernikusta ja Galileota kritisoineet kirkonmiehet ja tähtitieteilijät pitäytyivät perinteiseen maakeskeiseen kosmologiaan, johon kuului myös ajatus maan pyöreästä muodosta.” </a:t>
            </a:r>
            <a:endParaRPr lang="fi-FI" sz="2600" dirty="0">
              <a:solidFill>
                <a:schemeClr val="tx1"/>
              </a:solidFill>
            </a:endParaRPr>
          </a:p>
        </p:txBody>
      </p:sp>
      <p:sp>
        <p:nvSpPr>
          <p:cNvPr id="4" name="Alatunnisteen paikkamerkki 3">
            <a:extLst>
              <a:ext uri="{FF2B5EF4-FFF2-40B4-BE49-F238E27FC236}">
                <a16:creationId xmlns:a16="http://schemas.microsoft.com/office/drawing/2014/main" id="{1AB1694B-6DEA-49A0-A681-3471353A1FD5}"/>
              </a:ext>
            </a:extLst>
          </p:cNvPr>
          <p:cNvSpPr>
            <a:spLocks noGrp="1"/>
          </p:cNvSpPr>
          <p:nvPr>
            <p:ph type="ftr" sz="quarter" idx="11"/>
          </p:nvPr>
        </p:nvSpPr>
        <p:spPr/>
        <p:txBody>
          <a:bodyPr/>
          <a:lstStyle/>
          <a:p>
            <a:pPr rtl="0"/>
            <a:r>
              <a:rPr lang="fi-FI"/>
              <a:t>MS-E1011 Infoisku 4</a:t>
            </a:r>
            <a:endParaRPr lang="en-US" dirty="0"/>
          </a:p>
        </p:txBody>
      </p:sp>
      <p:sp>
        <p:nvSpPr>
          <p:cNvPr id="5" name="Dian numeron paikkamerkki 4">
            <a:extLst>
              <a:ext uri="{FF2B5EF4-FFF2-40B4-BE49-F238E27FC236}">
                <a16:creationId xmlns:a16="http://schemas.microsoft.com/office/drawing/2014/main" id="{4CE1EBFD-C212-48CA-8D55-24CE2236A7D3}"/>
              </a:ext>
            </a:extLst>
          </p:cNvPr>
          <p:cNvSpPr>
            <a:spLocks noGrp="1"/>
          </p:cNvSpPr>
          <p:nvPr>
            <p:ph type="sldNum" sz="quarter" idx="12"/>
          </p:nvPr>
        </p:nvSpPr>
        <p:spPr/>
        <p:txBody>
          <a:bodyPr/>
          <a:lstStyle/>
          <a:p>
            <a:pPr rtl="0"/>
            <a:fld id="{3A98EE3D-8CD1-4C3F-BD1C-C98C9596463C}" type="slidenum">
              <a:rPr lang="en-US" smtClean="0"/>
              <a:t>5</a:t>
            </a:fld>
            <a:endParaRPr lang="en-US" dirty="0"/>
          </a:p>
        </p:txBody>
      </p:sp>
      <p:sp>
        <p:nvSpPr>
          <p:cNvPr id="6" name="Päivämäärän paikkamerkki 5">
            <a:extLst>
              <a:ext uri="{FF2B5EF4-FFF2-40B4-BE49-F238E27FC236}">
                <a16:creationId xmlns:a16="http://schemas.microsoft.com/office/drawing/2014/main" id="{83598704-C1D5-C23B-3042-F5DEE92BF527}"/>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123132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97280" y="286603"/>
            <a:ext cx="10058400" cy="1450757"/>
          </a:xfrm>
        </p:spPr>
        <p:txBody>
          <a:bodyPr anchor="b">
            <a:normAutofit/>
          </a:bodyPr>
          <a:lstStyle/>
          <a:p>
            <a:r>
              <a:rPr lang="en-US" dirty="0" err="1"/>
              <a:t>Antiikin</a:t>
            </a:r>
            <a:r>
              <a:rPr lang="en-US" dirty="0"/>
              <a:t> </a:t>
            </a:r>
            <a:r>
              <a:rPr lang="en-US" dirty="0" err="1"/>
              <a:t>kreikkalaiset</a:t>
            </a:r>
            <a:endParaRPr lang="en-US" dirty="0"/>
          </a:p>
        </p:txBody>
      </p:sp>
      <p:sp>
        <p:nvSpPr>
          <p:cNvPr id="18435" name="Rectangle 3"/>
          <p:cNvSpPr>
            <a:spLocks noGrp="1" noChangeArrowheads="1"/>
          </p:cNvSpPr>
          <p:nvPr>
            <p:ph sz="half" idx="1"/>
          </p:nvPr>
        </p:nvSpPr>
        <p:spPr>
          <a:xfrm>
            <a:off x="1097280" y="2120900"/>
            <a:ext cx="5313248" cy="3748193"/>
          </a:xfrm>
        </p:spPr>
        <p:txBody>
          <a:bodyPr>
            <a:noAutofit/>
          </a:bodyPr>
          <a:lstStyle/>
          <a:p>
            <a:pPr marL="393750" indent="-285750">
              <a:lnSpc>
                <a:spcPct val="100000"/>
              </a:lnSpc>
              <a:spcBef>
                <a:spcPts val="0"/>
              </a:spcBef>
              <a:spcAft>
                <a:spcPts val="0"/>
              </a:spcAft>
              <a:buFont typeface="Arial" panose="020B0604020202020204" pitchFamily="34" charset="0"/>
              <a:buChar char="•"/>
            </a:pPr>
            <a:r>
              <a:rPr lang="fi-FI" sz="2400" dirty="0"/>
              <a:t>Kreikkalaisista filosofeista jo Pythagoras (582–500 eKr.) opetti mm. kuunpimennysten todistavan maan pyöreydestä. </a:t>
            </a:r>
          </a:p>
          <a:p>
            <a:pPr marL="393750" indent="-285750">
              <a:lnSpc>
                <a:spcPct val="100000"/>
              </a:lnSpc>
              <a:spcAft>
                <a:spcPts val="800"/>
              </a:spcAft>
              <a:buFont typeface="Arial" panose="020B0604020202020204" pitchFamily="34" charset="0"/>
              <a:buChar char="•"/>
            </a:pPr>
            <a:r>
              <a:rPr lang="fi-FI" sz="2400" dirty="0"/>
              <a:t>Maan varjo kuun päällä näyttää pyöreältä, joten maan täytyy olla pyöreä.</a:t>
            </a:r>
            <a:endParaRPr lang="en-US" sz="2400" dirty="0"/>
          </a:p>
        </p:txBody>
      </p:sp>
      <p:pic>
        <p:nvPicPr>
          <p:cNvPr id="7" name="Kuva 6">
            <a:extLst>
              <a:ext uri="{FF2B5EF4-FFF2-40B4-BE49-F238E27FC236}">
                <a16:creationId xmlns:a16="http://schemas.microsoft.com/office/drawing/2014/main" id="{07933AAD-1C8A-4742-BB1D-531D3F183003}"/>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6961715" y="2120900"/>
            <a:ext cx="3748194" cy="3748194"/>
          </a:xfrm>
          <a:prstGeom prst="rect">
            <a:avLst/>
          </a:prstGeom>
          <a:noFill/>
        </p:spPr>
      </p:pic>
      <p:sp>
        <p:nvSpPr>
          <p:cNvPr id="5" name="Footer Placeholder 4"/>
          <p:cNvSpPr>
            <a:spLocks noGrp="1"/>
          </p:cNvSpPr>
          <p:nvPr>
            <p:ph type="ftr" sz="quarter" idx="11"/>
          </p:nvPr>
        </p:nvSpPr>
        <p:spPr>
          <a:xfrm>
            <a:off x="1097279" y="6446838"/>
            <a:ext cx="6818262"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a:pPr>
                <a:spcAft>
                  <a:spcPts val="600"/>
                </a:spcAft>
              </a:pPr>
              <a:t>6</a:t>
            </a:fld>
            <a:endParaRPr lang="en-US"/>
          </a:p>
        </p:txBody>
      </p:sp>
      <p:sp>
        <p:nvSpPr>
          <p:cNvPr id="2" name="Päivämäärän paikkamerkki 1">
            <a:extLst>
              <a:ext uri="{FF2B5EF4-FFF2-40B4-BE49-F238E27FC236}">
                <a16:creationId xmlns:a16="http://schemas.microsoft.com/office/drawing/2014/main" id="{BE42FE59-939A-626F-6D76-EFCE6A5394E5}"/>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96521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97280" y="286603"/>
            <a:ext cx="10058400" cy="1450757"/>
          </a:xfrm>
        </p:spPr>
        <p:txBody>
          <a:bodyPr anchor="b">
            <a:normAutofit/>
          </a:bodyPr>
          <a:lstStyle/>
          <a:p>
            <a:r>
              <a:rPr lang="en-US" dirty="0"/>
              <a:t>Aristoteles</a:t>
            </a:r>
          </a:p>
        </p:txBody>
      </p:sp>
      <p:sp>
        <p:nvSpPr>
          <p:cNvPr id="18435" name="Rectangle 3"/>
          <p:cNvSpPr>
            <a:spLocks noGrp="1" noChangeArrowheads="1"/>
          </p:cNvSpPr>
          <p:nvPr>
            <p:ph sz="half" idx="1"/>
          </p:nvPr>
        </p:nvSpPr>
        <p:spPr>
          <a:xfrm>
            <a:off x="1097280" y="2120900"/>
            <a:ext cx="4639736" cy="3748193"/>
          </a:xfrm>
        </p:spPr>
        <p:txBody>
          <a:bodyPr>
            <a:normAutofit/>
          </a:bodyPr>
          <a:lstStyle/>
          <a:p>
            <a:pPr marL="393750" indent="-285750">
              <a:spcBef>
                <a:spcPts val="0"/>
              </a:spcBef>
              <a:spcAft>
                <a:spcPts val="600"/>
              </a:spcAft>
              <a:buFont typeface="Arial" panose="020B0604020202020204" pitchFamily="34" charset="0"/>
              <a:buChar char="•"/>
            </a:pPr>
            <a:r>
              <a:rPr lang="en-US"/>
              <a:t>”</a:t>
            </a:r>
            <a:r>
              <a:rPr lang="fi-FI">
                <a:effectLst/>
              </a:rPr>
              <a:t>On välttämätöntä, että maan muoto on pallomainen. Jokaisella maan osalla on näet painoa, kunnes se saavuttaa keskuksen, ja suuremmat osat työntävät pienempiä, jotka eivät pysty enää liikkumaan vapaasti, vaan pusertuvat yhteen ja liittyvät toinen toisiinsa, kunnes ne saavuttavat keskuksen. …”</a:t>
            </a:r>
            <a:endParaRPr lang="en-US">
              <a:effectLst/>
            </a:endParaRPr>
          </a:p>
          <a:p>
            <a:pPr marL="108000" indent="0">
              <a:spcBef>
                <a:spcPts val="0"/>
              </a:spcBef>
              <a:spcAft>
                <a:spcPts val="600"/>
              </a:spcAft>
              <a:buNone/>
            </a:pPr>
            <a:r>
              <a:rPr lang="en-US" i="1"/>
              <a:t>				</a:t>
            </a:r>
            <a:r>
              <a:rPr lang="en-US" i="1" err="1"/>
              <a:t>Taivaasta</a:t>
            </a:r>
            <a:endParaRPr lang="fi-FI" i="1">
              <a:effectLst/>
            </a:endParaRPr>
          </a:p>
        </p:txBody>
      </p:sp>
      <p:pic>
        <p:nvPicPr>
          <p:cNvPr id="3" name="Kuva 2" descr="Kuva, joka sisältää kohteen teksti&#10;&#10;Kuvaus luotu automaattisesti">
            <a:extLst>
              <a:ext uri="{FF2B5EF4-FFF2-40B4-BE49-F238E27FC236}">
                <a16:creationId xmlns:a16="http://schemas.microsoft.com/office/drawing/2014/main" id="{48C9ECE1-4807-4776-99EE-0608AFE6E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03" y="2120900"/>
            <a:ext cx="2661217" cy="3748194"/>
          </a:xfrm>
          <a:prstGeom prst="rect">
            <a:avLst/>
          </a:prstGeom>
          <a:noFill/>
        </p:spPr>
      </p:pic>
      <p:sp>
        <p:nvSpPr>
          <p:cNvPr id="5" name="Footer Placeholder 4"/>
          <p:cNvSpPr>
            <a:spLocks noGrp="1"/>
          </p:cNvSpPr>
          <p:nvPr>
            <p:ph type="ftr" sz="quarter" idx="11"/>
          </p:nvPr>
        </p:nvSpPr>
        <p:spPr>
          <a:xfrm>
            <a:off x="1097279" y="6446838"/>
            <a:ext cx="6818262"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a:pPr>
                <a:spcAft>
                  <a:spcPts val="600"/>
                </a:spcAft>
              </a:pPr>
              <a:t>7</a:t>
            </a:fld>
            <a:endParaRPr lang="en-US"/>
          </a:p>
        </p:txBody>
      </p:sp>
      <p:sp>
        <p:nvSpPr>
          <p:cNvPr id="2" name="Päivämäärän paikkamerkki 1">
            <a:extLst>
              <a:ext uri="{FF2B5EF4-FFF2-40B4-BE49-F238E27FC236}">
                <a16:creationId xmlns:a16="http://schemas.microsoft.com/office/drawing/2014/main" id="{BB679953-EBAE-120B-C3AD-42FCADB517F6}"/>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1882281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43466" y="786383"/>
            <a:ext cx="3517567" cy="1217515"/>
          </a:xfrm>
        </p:spPr>
        <p:txBody>
          <a:bodyPr anchor="b">
            <a:normAutofit/>
          </a:bodyPr>
          <a:lstStyle/>
          <a:p>
            <a:r>
              <a:rPr lang="en-US" dirty="0" err="1"/>
              <a:t>Antiikin</a:t>
            </a:r>
            <a:r>
              <a:rPr lang="en-US" dirty="0"/>
              <a:t> </a:t>
            </a:r>
            <a:r>
              <a:rPr lang="en-US" dirty="0" err="1"/>
              <a:t>kreikkalaiset</a:t>
            </a:r>
            <a:endParaRPr lang="en-US" dirty="0"/>
          </a:p>
        </p:txBody>
      </p:sp>
      <p:pic>
        <p:nvPicPr>
          <p:cNvPr id="9" name="Kuva 8">
            <a:extLst>
              <a:ext uri="{FF2B5EF4-FFF2-40B4-BE49-F238E27FC236}">
                <a16:creationId xmlns:a16="http://schemas.microsoft.com/office/drawing/2014/main" id="{A9D58B55-C0E6-4A53-A47D-E06129B97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754" y="812799"/>
            <a:ext cx="3732803" cy="5294757"/>
          </a:xfrm>
          <a:prstGeom prst="rect">
            <a:avLst/>
          </a:prstGeom>
          <a:noFill/>
        </p:spPr>
      </p:pic>
      <p:sp>
        <p:nvSpPr>
          <p:cNvPr id="18435" name="Rectangle 3"/>
          <p:cNvSpPr>
            <a:spLocks noGrp="1" noChangeArrowheads="1"/>
          </p:cNvSpPr>
          <p:nvPr>
            <p:ph type="body" sz="half" idx="2"/>
          </p:nvPr>
        </p:nvSpPr>
        <p:spPr>
          <a:xfrm>
            <a:off x="643465" y="2208180"/>
            <a:ext cx="3517567" cy="3899376"/>
          </a:xfrm>
        </p:spPr>
        <p:txBody>
          <a:bodyPr>
            <a:noAutofit/>
          </a:bodyPr>
          <a:lstStyle/>
          <a:p>
            <a:pPr marL="393750" indent="-285750">
              <a:spcAft>
                <a:spcPts val="800"/>
              </a:spcAft>
              <a:buFont typeface="Arial" panose="020B0604020202020204" pitchFamily="34" charset="0"/>
              <a:buChar char="•"/>
            </a:pPr>
            <a:r>
              <a:rPr lang="fi-FI" sz="2400" dirty="0"/>
              <a:t>Aristoteleen mukaan maan pyöreydestä todistaa esimerkiksi se, että vuorelle tai laivan mastoon kiipeämällä voi nähdä kauemmas kuin maan pinnalta, koska maapallo on kaareva. </a:t>
            </a:r>
          </a:p>
        </p:txBody>
      </p:sp>
      <p:sp>
        <p:nvSpPr>
          <p:cNvPr id="5" name="Footer Placeholder 4"/>
          <p:cNvSpPr>
            <a:spLocks noGrp="1"/>
          </p:cNvSpPr>
          <p:nvPr>
            <p:ph type="ftr" sz="quarter" idx="11"/>
          </p:nvPr>
        </p:nvSpPr>
        <p:spPr>
          <a:xfrm>
            <a:off x="5458983" y="6446520"/>
            <a:ext cx="5334019"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a:pPr>
                <a:spcAft>
                  <a:spcPts val="600"/>
                </a:spcAft>
              </a:pPr>
              <a:t>8</a:t>
            </a:fld>
            <a:endParaRPr lang="en-US"/>
          </a:p>
        </p:txBody>
      </p:sp>
      <p:sp>
        <p:nvSpPr>
          <p:cNvPr id="2" name="Päivämäärän paikkamerkki 1">
            <a:extLst>
              <a:ext uri="{FF2B5EF4-FFF2-40B4-BE49-F238E27FC236}">
                <a16:creationId xmlns:a16="http://schemas.microsoft.com/office/drawing/2014/main" id="{9BE4FFE7-1C73-E122-6BC9-04AB6EFA0587}"/>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264110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43466" y="786383"/>
            <a:ext cx="3517567" cy="1168877"/>
          </a:xfrm>
        </p:spPr>
        <p:txBody>
          <a:bodyPr anchor="b">
            <a:normAutofit/>
          </a:bodyPr>
          <a:lstStyle/>
          <a:p>
            <a:r>
              <a:rPr lang="en-US" dirty="0" err="1"/>
              <a:t>Antiikin</a:t>
            </a:r>
            <a:r>
              <a:rPr lang="en-US" dirty="0"/>
              <a:t> </a:t>
            </a:r>
            <a:r>
              <a:rPr lang="en-US" dirty="0" err="1"/>
              <a:t>kreikkalaiset</a:t>
            </a:r>
            <a:endParaRPr lang="en-US" dirty="0"/>
          </a:p>
        </p:txBody>
      </p:sp>
      <p:pic>
        <p:nvPicPr>
          <p:cNvPr id="3" name="Kuva 2">
            <a:extLst>
              <a:ext uri="{FF2B5EF4-FFF2-40B4-BE49-F238E27FC236}">
                <a16:creationId xmlns:a16="http://schemas.microsoft.com/office/drawing/2014/main" id="{FA4248A7-D7AB-4885-9D66-3B4A7A2B0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136" y="812799"/>
            <a:ext cx="3746040" cy="5294757"/>
          </a:xfrm>
          <a:prstGeom prst="rect">
            <a:avLst/>
          </a:prstGeom>
          <a:noFill/>
        </p:spPr>
      </p:pic>
      <p:sp>
        <p:nvSpPr>
          <p:cNvPr id="18435" name="Rectangle 3"/>
          <p:cNvSpPr>
            <a:spLocks noGrp="1" noChangeArrowheads="1"/>
          </p:cNvSpPr>
          <p:nvPr>
            <p:ph type="body" sz="half" idx="2"/>
          </p:nvPr>
        </p:nvSpPr>
        <p:spPr>
          <a:xfrm>
            <a:off x="643465" y="2110902"/>
            <a:ext cx="3517567" cy="3996653"/>
          </a:xfrm>
        </p:spPr>
        <p:txBody>
          <a:bodyPr>
            <a:normAutofit/>
          </a:bodyPr>
          <a:lstStyle/>
          <a:p>
            <a:pPr marL="393750" indent="-285750">
              <a:spcBef>
                <a:spcPts val="0"/>
              </a:spcBef>
              <a:spcAft>
                <a:spcPts val="0"/>
              </a:spcAft>
              <a:buFont typeface="Arial" panose="020B0604020202020204" pitchFamily="34" charset="0"/>
              <a:buChar char="•"/>
            </a:pPr>
            <a:r>
              <a:rPr lang="fi-FI" sz="2400" dirty="0"/>
              <a:t>Ptolemaioksenkin mallissa maa oli kuitenkin pyöreä.</a:t>
            </a:r>
          </a:p>
          <a:p>
            <a:pPr marL="393750" indent="-285750">
              <a:spcAft>
                <a:spcPts val="800"/>
              </a:spcAft>
              <a:buFont typeface="Arial" panose="020B0604020202020204" pitchFamily="34" charset="0"/>
              <a:buChar char="•"/>
            </a:pPr>
            <a:r>
              <a:rPr lang="fi-FI" sz="2400" dirty="0"/>
              <a:t> Kreikkalaisistakin muutama tosin uskoi litteään maahan, esim. </a:t>
            </a:r>
            <a:r>
              <a:rPr lang="fi-FI" sz="2400" dirty="0" err="1"/>
              <a:t>Demokritos</a:t>
            </a:r>
            <a:r>
              <a:rPr lang="fi-FI" sz="2400" dirty="0"/>
              <a:t> ja </a:t>
            </a:r>
            <a:r>
              <a:rPr lang="fi-FI" sz="2400" dirty="0" err="1"/>
              <a:t>Leukippos</a:t>
            </a:r>
            <a:r>
              <a:rPr lang="fi-FI" sz="2400" dirty="0"/>
              <a:t>.</a:t>
            </a:r>
            <a:endParaRPr lang="en-US" sz="2400" dirty="0"/>
          </a:p>
        </p:txBody>
      </p:sp>
      <p:sp>
        <p:nvSpPr>
          <p:cNvPr id="5" name="Footer Placeholder 4"/>
          <p:cNvSpPr>
            <a:spLocks noGrp="1"/>
          </p:cNvSpPr>
          <p:nvPr>
            <p:ph type="ftr" sz="quarter" idx="11"/>
          </p:nvPr>
        </p:nvSpPr>
        <p:spPr>
          <a:xfrm>
            <a:off x="5458983" y="6446520"/>
            <a:ext cx="5334019" cy="365125"/>
          </a:xfrm>
        </p:spPr>
        <p:txBody>
          <a:bodyPr anchor="ctr">
            <a:normAutofit/>
          </a:bodyPr>
          <a:lstStyle/>
          <a:p>
            <a:pPr>
              <a:spcAft>
                <a:spcPts val="600"/>
              </a:spcAft>
            </a:pPr>
            <a:r>
              <a:rPr lang="fi-FI"/>
              <a:t>MS-E1011 Infoisku 4</a:t>
            </a:r>
            <a:endParaRPr lang="en-US"/>
          </a:p>
        </p:txBody>
      </p:sp>
      <p:sp>
        <p:nvSpPr>
          <p:cNvPr id="6" name="Slide Number Placeholder 5"/>
          <p:cNvSpPr>
            <a:spLocks noGrp="1"/>
          </p:cNvSpPr>
          <p:nvPr>
            <p:ph type="sldNum" sz="quarter" idx="12"/>
          </p:nvPr>
        </p:nvSpPr>
        <p:spPr>
          <a:xfrm>
            <a:off x="10993582" y="6446838"/>
            <a:ext cx="780010" cy="365125"/>
          </a:xfrm>
        </p:spPr>
        <p:txBody>
          <a:bodyPr anchor="ctr">
            <a:normAutofit/>
          </a:bodyPr>
          <a:lstStyle/>
          <a:p>
            <a:pPr>
              <a:spcAft>
                <a:spcPts val="600"/>
              </a:spcAft>
            </a:pPr>
            <a:fld id="{9E75FE99-7AE3-4080-93FF-982756BC3FC4}" type="slidenum">
              <a:rPr lang="en-US"/>
              <a:pPr>
                <a:spcAft>
                  <a:spcPts val="600"/>
                </a:spcAft>
              </a:pPr>
              <a:t>9</a:t>
            </a:fld>
            <a:endParaRPr lang="en-US"/>
          </a:p>
        </p:txBody>
      </p:sp>
      <p:sp>
        <p:nvSpPr>
          <p:cNvPr id="2" name="Päivämäärän paikkamerkki 1">
            <a:extLst>
              <a:ext uri="{FF2B5EF4-FFF2-40B4-BE49-F238E27FC236}">
                <a16:creationId xmlns:a16="http://schemas.microsoft.com/office/drawing/2014/main" id="{C010FBFB-D4F0-E30F-5C95-4CACB8F4ABED}"/>
              </a:ext>
            </a:extLst>
          </p:cNvPr>
          <p:cNvSpPr>
            <a:spLocks noGrp="1"/>
          </p:cNvSpPr>
          <p:nvPr>
            <p:ph type="dt" sz="half" idx="10"/>
          </p:nvPr>
        </p:nvSpPr>
        <p:spPr/>
        <p:txBody>
          <a:bodyPr/>
          <a:lstStyle/>
          <a:p>
            <a:pPr rtl="0"/>
            <a:r>
              <a:rPr lang="fi-FI"/>
              <a:t>Syksy 2022</a:t>
            </a:r>
            <a:endParaRPr lang="en-US" dirty="0"/>
          </a:p>
        </p:txBody>
      </p:sp>
    </p:spTree>
    <p:extLst>
      <p:ext uri="{BB962C8B-B14F-4D97-AF65-F5344CB8AC3E}">
        <p14:creationId xmlns:p14="http://schemas.microsoft.com/office/powerpoint/2010/main" val="4127638290"/>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755_TF56160789" id="{EC292589-23A5-4911-B1FB-F1D04A48FA99}" vid="{88188127-3B64-41BF-A762-E81AA013BF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487</Words>
  <Application>Microsoft Office PowerPoint</Application>
  <PresentationFormat>Laajakuva</PresentationFormat>
  <Paragraphs>61</Paragraphs>
  <Slides>11</Slides>
  <Notes>1</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Franklin Gothic Book</vt:lpstr>
      <vt:lpstr>Bookman Old Style</vt:lpstr>
      <vt:lpstr>Calibri</vt:lpstr>
      <vt:lpstr>Arial</vt:lpstr>
      <vt:lpstr>1_RetrospectVTI</vt:lpstr>
      <vt:lpstr>Litteän maan myytistä</vt:lpstr>
      <vt:lpstr>Litteän maan myytti</vt:lpstr>
      <vt:lpstr>Litteän maan myytti</vt:lpstr>
      <vt:lpstr>Rope Kojonen, Tieteessä tapahtuu 3/2011 </vt:lpstr>
      <vt:lpstr>Maakeskeinen kosmologia</vt:lpstr>
      <vt:lpstr>Antiikin kreikkalaiset</vt:lpstr>
      <vt:lpstr>Aristoteles</vt:lpstr>
      <vt:lpstr>Antiikin kreikkalaiset</vt:lpstr>
      <vt:lpstr>Antiikin kreikkalaiset</vt:lpstr>
      <vt:lpstr>Ongelmana maan ympärysmitta</vt:lpstr>
      <vt:lpstr>Kirjallisuutta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Litteän maan myytistä</dc:title>
  <dc:creator>ilpo.halonen@gmail.com</dc:creator>
  <cp:lastModifiedBy>Ilpo Halonen</cp:lastModifiedBy>
  <cp:revision>3</cp:revision>
  <dcterms:created xsi:type="dcterms:W3CDTF">2020-09-27T13:39:51Z</dcterms:created>
  <dcterms:modified xsi:type="dcterms:W3CDTF">2022-09-21T08:06:42Z</dcterms:modified>
</cp:coreProperties>
</file>