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46" r:id="rId1"/>
  </p:sldMasterIdLst>
  <p:notesMasterIdLst>
    <p:notesMasterId r:id="rId18"/>
  </p:notesMasterIdLst>
  <p:handoutMasterIdLst>
    <p:handoutMasterId r:id="rId19"/>
  </p:handoutMasterIdLst>
  <p:sldIdLst>
    <p:sldId id="257" r:id="rId2"/>
    <p:sldId id="325" r:id="rId3"/>
    <p:sldId id="350" r:id="rId4"/>
    <p:sldId id="341" r:id="rId5"/>
    <p:sldId id="346" r:id="rId6"/>
    <p:sldId id="338" r:id="rId7"/>
    <p:sldId id="340" r:id="rId8"/>
    <p:sldId id="351" r:id="rId9"/>
    <p:sldId id="354" r:id="rId10"/>
    <p:sldId id="352" r:id="rId11"/>
    <p:sldId id="353" r:id="rId12"/>
    <p:sldId id="356" r:id="rId13"/>
    <p:sldId id="355" r:id="rId14"/>
    <p:sldId id="347" r:id="rId15"/>
    <p:sldId id="348" r:id="rId16"/>
    <p:sldId id="321" r:id="rId17"/>
  </p:sldIdLst>
  <p:sldSz cx="12192000" cy="6858000"/>
  <p:notesSz cx="6858000" cy="9144000"/>
  <p:embeddedFontLst>
    <p:embeddedFont>
      <p:font typeface="Bookman Old Style" panose="0205060405050502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Franklin Gothic Book" panose="020B0503020102020204" pitchFamily="34" charset="0"/>
      <p:regular r:id="rId28"/>
      <p:italic r:id="rId29"/>
    </p:embeddedFont>
  </p:embeddedFont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6" d="100"/>
          <a:sy n="106" d="100"/>
        </p:scale>
        <p:origin x="180" y="11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5500F693-2A50-4880-8882-55C3F062FEBE}"/>
    <pc:docChg chg="modSld">
      <pc:chgData name="Ilpo Halonen" userId="9cf957c2b54dfd88" providerId="LiveId" clId="{5500F693-2A50-4880-8882-55C3F062FEBE}" dt="2022-09-30T14:25:22.980" v="0" actId="14100"/>
      <pc:docMkLst>
        <pc:docMk/>
      </pc:docMkLst>
      <pc:sldChg chg="modSp mod">
        <pc:chgData name="Ilpo Halonen" userId="9cf957c2b54dfd88" providerId="LiveId" clId="{5500F693-2A50-4880-8882-55C3F062FEBE}" dt="2022-09-30T14:25:22.980" v="0" actId="14100"/>
        <pc:sldMkLst>
          <pc:docMk/>
          <pc:sldMk cId="454986699" sldId="351"/>
        </pc:sldMkLst>
        <pc:spChg chg="mod">
          <ac:chgData name="Ilpo Halonen" userId="9cf957c2b54dfd88" providerId="LiveId" clId="{5500F693-2A50-4880-8882-55C3F062FEBE}" dt="2022-09-30T14:25:22.980" v="0" actId="14100"/>
          <ac:spMkLst>
            <pc:docMk/>
            <pc:sldMk cId="454986699" sldId="351"/>
            <ac:spMk id="1843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28F0AF1-F294-41F9-8E14-1B7CEDB61742}" type="datetime1">
              <a:rPr lang="fi-FI" smtClean="0"/>
              <a:t>30.9.2022</a:t>
            </a:fld>
            <a:endParaRPr lang="en-US" dirty="0"/>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0D79E2F-1250-40B5-B166-CA7B3AE42D12}" type="datetime1">
              <a:rPr lang="fi-FI" smtClean="0"/>
              <a:t>30.9.2022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
              <a:t>Muokkaa tekstin perustyylejä napsauttamalla</a:t>
            </a:r>
            <a:endParaRPr lang="en-US"/>
          </a:p>
          <a:p>
            <a:pPr lvl="1" rtl="0"/>
            <a:r>
              <a:rPr lang="fi"/>
              <a:t>Toinen taso</a:t>
            </a:r>
          </a:p>
          <a:p>
            <a:pPr lvl="2" rtl="0"/>
            <a:r>
              <a:rPr lang="fi"/>
              <a:t>Kolmas taso</a:t>
            </a:r>
          </a:p>
          <a:p>
            <a:pPr lvl="3" rtl="0"/>
            <a:r>
              <a:rPr lang="fi"/>
              <a:t>Neljäs taso</a:t>
            </a:r>
          </a:p>
          <a:p>
            <a:pPr lvl="4" rtl="0"/>
            <a:r>
              <a:rPr lang="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EC2523F-FF30-4485-946E-61FB592B4FE2}" type="slidenum">
              <a:rPr lang="en-US" smtClean="0"/>
              <a:pPr/>
              <a:t>16</a:t>
            </a:fld>
            <a:endParaRPr lang="en-US"/>
          </a:p>
        </p:txBody>
      </p:sp>
    </p:spTree>
    <p:extLst>
      <p:ext uri="{BB962C8B-B14F-4D97-AF65-F5344CB8AC3E}">
        <p14:creationId xmlns:p14="http://schemas.microsoft.com/office/powerpoint/2010/main" val="333583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i-FI"/>
              <a:t>Muokkaa ots. perustyyl. napsautt.</a:t>
            </a:r>
            <a:endParaRPr lang="en-US" dirty="0"/>
          </a:p>
        </p:txBody>
      </p:sp>
      <p:sp>
        <p:nvSpPr>
          <p:cNvPr id="3" name="Alaotsikko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i-FI"/>
              <a:t>Muokkaa alaotsikon perustyyliä napsautt.</a:t>
            </a:r>
            <a:endParaRPr lang="en-US" dirty="0"/>
          </a:p>
        </p:txBody>
      </p:sp>
      <p:cxnSp>
        <p:nvCxnSpPr>
          <p:cNvPr id="9" name="Suora yhdysviiva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r>
              <a:rPr lang="fi-FI"/>
              <a:t>Syksy 2022</a:t>
            </a:r>
            <a:endParaRPr lang="en-US" dirty="0"/>
          </a:p>
        </p:txBody>
      </p:sp>
      <p:sp>
        <p:nvSpPr>
          <p:cNvPr id="5" name="Alatunnisteen paikkamerkki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fi-FI"/>
              <a:t>MS-E1011 Infoisku 5</a:t>
            </a:r>
            <a:endParaRPr lang="en-US" dirty="0"/>
          </a:p>
        </p:txBody>
      </p:sp>
      <p:sp>
        <p:nvSpPr>
          <p:cNvPr id="6" name="Dian numeron paikkamerkki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p:txBody>
          <a:bodyPr vert="eaVert" lIns="45720" tIns="0" rIns="45720" bIns="0"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fi-FI"/>
              <a:t>MS-E1011 Infoisku 5</a:t>
            </a:r>
            <a:endParaRPr lang="en-US" dirty="0"/>
          </a:p>
        </p:txBody>
      </p:sp>
      <p:sp>
        <p:nvSpPr>
          <p:cNvPr id="9" name="Dian numeron paikkamerkki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untainen otsikko ja teksti">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ystysuuntainen otsikko 1"/>
          <p:cNvSpPr>
            <a:spLocks noGrp="1"/>
          </p:cNvSpPr>
          <p:nvPr>
            <p:ph type="title" orient="vert"/>
          </p:nvPr>
        </p:nvSpPr>
        <p:spPr>
          <a:xfrm>
            <a:off x="8724900" y="412302"/>
            <a:ext cx="2628900" cy="5759898"/>
          </a:xfrm>
        </p:spPr>
        <p:txBody>
          <a:bodyPr vert="eaVert" rtlCol="0"/>
          <a:lstStyle/>
          <a:p>
            <a:pPr rtl="0"/>
            <a:r>
              <a:rPr lang="fi-FI"/>
              <a:t>Muokkaa ots. perustyyl. napsautt.</a:t>
            </a:r>
            <a:endParaRPr lang="en-US" dirty="0"/>
          </a:p>
        </p:txBody>
      </p:sp>
      <p:sp>
        <p:nvSpPr>
          <p:cNvPr id="3" name="Pystysuuntaisen tekstin paikkamerkki 2"/>
          <p:cNvSpPr>
            <a:spLocks noGrp="1"/>
          </p:cNvSpPr>
          <p:nvPr>
            <p:ph type="body" orient="vert" idx="1"/>
          </p:nvPr>
        </p:nvSpPr>
        <p:spPr>
          <a:xfrm>
            <a:off x="838200" y="412302"/>
            <a:ext cx="7734300" cy="5759898"/>
          </a:xfrm>
        </p:spPr>
        <p:txBody>
          <a:bodyPr vert="eaVert" lIns="45720" tIns="0" rIns="45720" bIns="0"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fi-FI"/>
              <a:t>MS-E1011 Infoisku 5</a:t>
            </a:r>
            <a:endParaRPr lang="en-US" dirty="0"/>
          </a:p>
        </p:txBody>
      </p:sp>
      <p:sp>
        <p:nvSpPr>
          <p:cNvPr id="10" name="Dian numeron paikkamerkki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3" name="Sisällön paikkamerkki 2"/>
          <p:cNvSpPr>
            <a:spLocks noGrp="1"/>
          </p:cNvSpPr>
          <p:nvPr>
            <p:ph idx="1"/>
          </p:nvPr>
        </p:nvSpPr>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7" name="Päivämäärän paikkamerkki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fi-FI"/>
              <a:t>MS-E1011 Infoisku 5</a:t>
            </a:r>
            <a:endParaRPr lang="en-US" dirty="0"/>
          </a:p>
        </p:txBody>
      </p:sp>
      <p:sp>
        <p:nvSpPr>
          <p:cNvPr id="9" name="Dian numeron paikkamerkki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i-FI"/>
              <a:t>Muokkaa ots. perustyyl. napsautt.</a:t>
            </a:r>
            <a:endParaRPr lang="en-US" dirty="0"/>
          </a:p>
        </p:txBody>
      </p:sp>
      <p:sp>
        <p:nvSpPr>
          <p:cNvPr id="3" name="Tekstin paikkamerkki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i-FI"/>
              <a:t>Muokkaa tekstin perustyylejä napsauttamalla</a:t>
            </a:r>
          </a:p>
        </p:txBody>
      </p:sp>
      <p:cxnSp>
        <p:nvCxnSpPr>
          <p:cNvPr id="9" name="Suora yhdysviiva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äivämäärän paikkamerkki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r>
              <a:rPr lang="fi-FI"/>
              <a:t>Syksy 2022</a:t>
            </a:r>
            <a:endParaRPr lang="en-US" dirty="0"/>
          </a:p>
        </p:txBody>
      </p:sp>
      <p:sp>
        <p:nvSpPr>
          <p:cNvPr id="8" name="Alatunnisteen paikkamerkki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r>
              <a:rPr lang="fi-FI"/>
              <a:t>MS-E1011 Infoisku 5</a:t>
            </a:r>
            <a:endParaRPr lang="en-US" dirty="0"/>
          </a:p>
        </p:txBody>
      </p:sp>
      <p:sp>
        <p:nvSpPr>
          <p:cNvPr id="11" name="Dian numeron paikkamerkki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Otsikko 7"/>
          <p:cNvSpPr>
            <a:spLocks noGrp="1"/>
          </p:cNvSpPr>
          <p:nvPr>
            <p:ph type="title"/>
          </p:nvPr>
        </p:nvSpPr>
        <p:spPr>
          <a:xfrm>
            <a:off x="1097280" y="286603"/>
            <a:ext cx="10058400" cy="1450757"/>
          </a:xfrm>
        </p:spPr>
        <p:txBody>
          <a:bodyPr rtlCol="0"/>
          <a:lstStyle/>
          <a:p>
            <a:pPr rtl="0"/>
            <a:r>
              <a:rPr lang="fi-FI"/>
              <a:t>Muokkaa ots. perustyyl. napsautt.</a:t>
            </a:r>
            <a:endParaRPr lang="en-US" dirty="0"/>
          </a:p>
        </p:txBody>
      </p:sp>
      <p:sp>
        <p:nvSpPr>
          <p:cNvPr id="3" name="Sisällön paikkamerkki 2"/>
          <p:cNvSpPr>
            <a:spLocks noGrp="1"/>
          </p:cNvSpPr>
          <p:nvPr>
            <p:ph sz="half" idx="1"/>
          </p:nvPr>
        </p:nvSpPr>
        <p:spPr>
          <a:xfrm>
            <a:off x="1097280" y="2120900"/>
            <a:ext cx="4639736" cy="3748193"/>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Sisällön paikkamerkki 3"/>
          <p:cNvSpPr>
            <a:spLocks noGrp="1"/>
          </p:cNvSpPr>
          <p:nvPr>
            <p:ph sz="half" idx="2"/>
          </p:nvPr>
        </p:nvSpPr>
        <p:spPr>
          <a:xfrm>
            <a:off x="6515944" y="2120900"/>
            <a:ext cx="4639736" cy="3748194"/>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2" name="Päivämäärän paikkamerkki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r>
              <a:rPr lang="fi-FI"/>
              <a:t>Syksy 2022</a:t>
            </a:r>
            <a:endParaRPr lang="en-US" dirty="0"/>
          </a:p>
        </p:txBody>
      </p:sp>
      <p:sp>
        <p:nvSpPr>
          <p:cNvPr id="9" name="Alatunnisteen paikkamerkki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fi-FI"/>
              <a:t>MS-E1011 Infoisku 5</a:t>
            </a:r>
            <a:endParaRPr lang="en-US" dirty="0"/>
          </a:p>
        </p:txBody>
      </p:sp>
      <p:sp>
        <p:nvSpPr>
          <p:cNvPr id="10" name="Dian numeron paikkamerkki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Otsikko 9"/>
          <p:cNvSpPr>
            <a:spLocks noGrp="1"/>
          </p:cNvSpPr>
          <p:nvPr>
            <p:ph type="title"/>
          </p:nvPr>
        </p:nvSpPr>
        <p:spPr>
          <a:xfrm>
            <a:off x="1097280" y="286603"/>
            <a:ext cx="10058400" cy="1450757"/>
          </a:xfrm>
        </p:spPr>
        <p:txBody>
          <a:bodyPr rtlCol="0"/>
          <a:lstStyle/>
          <a:p>
            <a:pPr rtl="0"/>
            <a:r>
              <a:rPr lang="fi-FI"/>
              <a:t>Muokkaa ots. perustyyl. napsautt.</a:t>
            </a:r>
            <a:endParaRPr lang="en-US" dirty="0"/>
          </a:p>
        </p:txBody>
      </p:sp>
      <p:sp>
        <p:nvSpPr>
          <p:cNvPr id="3" name="Tekstin paikkamerkki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4" name="Sisällön paikkamerkki 3"/>
          <p:cNvSpPr>
            <a:spLocks noGrp="1"/>
          </p:cNvSpPr>
          <p:nvPr>
            <p:ph sz="half" idx="2"/>
          </p:nvPr>
        </p:nvSpPr>
        <p:spPr>
          <a:xfrm>
            <a:off x="1097280" y="2958274"/>
            <a:ext cx="4639736" cy="2910821"/>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5" name="Tekstin paikkamerkki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a:t>Muokkaa tekstin perustyylejä napsauttamalla</a:t>
            </a:r>
          </a:p>
        </p:txBody>
      </p:sp>
      <p:sp>
        <p:nvSpPr>
          <p:cNvPr id="6" name="Sisällön paikkamerkki 5"/>
          <p:cNvSpPr>
            <a:spLocks noGrp="1"/>
          </p:cNvSpPr>
          <p:nvPr>
            <p:ph sz="quarter" idx="4"/>
          </p:nvPr>
        </p:nvSpPr>
        <p:spPr>
          <a:xfrm>
            <a:off x="6515944" y="2958273"/>
            <a:ext cx="4639736" cy="2910821"/>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2" name="Päivämäärän paikkamerkki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r>
              <a:rPr lang="fi-FI"/>
              <a:t>Syksy 2022</a:t>
            </a:r>
            <a:endParaRPr lang="en-US" dirty="0"/>
          </a:p>
        </p:txBody>
      </p:sp>
      <p:sp>
        <p:nvSpPr>
          <p:cNvPr id="11" name="Alatunnisteen paikkamerkki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fi-FI"/>
              <a:t>MS-E1011 Infoisku 5</a:t>
            </a:r>
            <a:endParaRPr lang="en-US" dirty="0"/>
          </a:p>
        </p:txBody>
      </p:sp>
      <p:sp>
        <p:nvSpPr>
          <p:cNvPr id="12" name="Dian numeron paikkamerkki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p>
            <a:pPr rtl="0"/>
            <a:r>
              <a:rPr lang="fi-FI"/>
              <a:t>Muokkaa ots. perustyyl. napsautt.</a:t>
            </a:r>
            <a:endParaRPr lang="en-US" dirty="0"/>
          </a:p>
        </p:txBody>
      </p:sp>
      <p:sp>
        <p:nvSpPr>
          <p:cNvPr id="6" name="Päivämäärän paikkamerkki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r>
              <a:rPr lang="fi-FI"/>
              <a:t>Syksy 2022</a:t>
            </a:r>
            <a:endParaRPr lang="en-US" dirty="0"/>
          </a:p>
        </p:txBody>
      </p:sp>
      <p:sp>
        <p:nvSpPr>
          <p:cNvPr id="7" name="Alatunnisteen paikkamerkki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fi-FI"/>
              <a:t>MS-E1011 Infoisku 5</a:t>
            </a:r>
            <a:endParaRPr lang="en-US" dirty="0"/>
          </a:p>
        </p:txBody>
      </p:sp>
      <p:sp>
        <p:nvSpPr>
          <p:cNvPr id="8" name="Dian numeron paikkamerkki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äivämäärän paikkamerkki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r>
              <a:rPr lang="fi-FI"/>
              <a:t>Syksy 2022</a:t>
            </a:r>
            <a:endParaRPr lang="en-US" dirty="0"/>
          </a:p>
        </p:txBody>
      </p:sp>
      <p:sp>
        <p:nvSpPr>
          <p:cNvPr id="3" name="Alatunnisteen paikkamerkki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r>
              <a:rPr lang="fi-FI"/>
              <a:t>MS-E1011 Infoisku 5</a:t>
            </a:r>
            <a:endParaRPr lang="en-US" dirty="0"/>
          </a:p>
        </p:txBody>
      </p:sp>
      <p:sp>
        <p:nvSpPr>
          <p:cNvPr id="4" name="Dian numeron paikkamerkki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643466" y="786383"/>
            <a:ext cx="3517567" cy="2093975"/>
          </a:xfrm>
        </p:spPr>
        <p:txBody>
          <a:bodyPr rtlCol="0" anchor="b">
            <a:normAutofit/>
          </a:bodyPr>
          <a:lstStyle>
            <a:lvl1pPr>
              <a:lnSpc>
                <a:spcPct val="90000"/>
              </a:lnSpc>
              <a:defRPr sz="3400" b="0">
                <a:solidFill>
                  <a:srgbClr val="FFFFFF"/>
                </a:solidFill>
              </a:defRPr>
            </a:lvl1pPr>
          </a:lstStyle>
          <a:p>
            <a:pPr rtl="0"/>
            <a:r>
              <a:rPr lang="fi-FI"/>
              <a:t>Muokkaa ots. perustyyl. napsautt.</a:t>
            </a:r>
            <a:endParaRPr lang="en-US" dirty="0"/>
          </a:p>
        </p:txBody>
      </p:sp>
      <p:sp>
        <p:nvSpPr>
          <p:cNvPr id="3" name="Sisällön paikkamerkki 2"/>
          <p:cNvSpPr>
            <a:spLocks noGrp="1"/>
          </p:cNvSpPr>
          <p:nvPr>
            <p:ph idx="1"/>
          </p:nvPr>
        </p:nvSpPr>
        <p:spPr>
          <a:xfrm>
            <a:off x="5458984" y="812799"/>
            <a:ext cx="5928344" cy="5294757"/>
          </a:xfrm>
        </p:spPr>
        <p:txBody>
          <a:bodyPr rtlCol="0"/>
          <a:lstStyle/>
          <a:p>
            <a:pPr lvl="0" rtl="0"/>
            <a:r>
              <a:rPr lang="fi-FI"/>
              <a:t>Muokkaa tekstin perustyylejä napsauttamalla</a:t>
            </a:r>
          </a:p>
          <a:p>
            <a:pPr lvl="1" rtl="0"/>
            <a:r>
              <a:rPr lang="fi-FI"/>
              <a:t>toinen taso</a:t>
            </a:r>
          </a:p>
          <a:p>
            <a:pPr lvl="2" rtl="0"/>
            <a:r>
              <a:rPr lang="fi-FI"/>
              <a:t>kolmas taso</a:t>
            </a:r>
          </a:p>
          <a:p>
            <a:pPr lvl="3" rtl="0"/>
            <a:r>
              <a:rPr lang="fi-FI"/>
              <a:t>neljäs taso</a:t>
            </a:r>
          </a:p>
          <a:p>
            <a:pPr lvl="4" rtl="0"/>
            <a:r>
              <a:rPr lang="fi-FI"/>
              <a:t>viides taso</a:t>
            </a:r>
            <a:endParaRPr lang="en-US" dirty="0"/>
          </a:p>
        </p:txBody>
      </p:sp>
      <p:sp>
        <p:nvSpPr>
          <p:cNvPr id="4" name="Tekstin paikkamerkki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a:xfrm>
            <a:off x="643464" y="6446520"/>
            <a:ext cx="3517568" cy="365125"/>
          </a:xfrm>
        </p:spPr>
        <p:txBody>
          <a:bodyPr rtlCol="0"/>
          <a:lstStyle>
            <a:lvl1pPr algn="l">
              <a:defRPr/>
            </a:lvl1pPr>
          </a:lstStyle>
          <a:p>
            <a:pPr rtl="0"/>
            <a:r>
              <a:rPr lang="fi-FI"/>
              <a:t>Syksy 2022</a:t>
            </a:r>
            <a:endParaRPr lang="en-US" dirty="0"/>
          </a:p>
        </p:txBody>
      </p:sp>
      <p:sp>
        <p:nvSpPr>
          <p:cNvPr id="6" name="Alatunnisteen paikkamerkki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r>
              <a:rPr lang="fi-FI"/>
              <a:t>MS-E1011 Infoisku 5</a:t>
            </a:r>
            <a:endParaRPr lang="en-US" dirty="0"/>
          </a:p>
        </p:txBody>
      </p:sp>
      <p:sp>
        <p:nvSpPr>
          <p:cNvPr id="7" name="Dian numeron paikkamerkki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 ja kuvatekst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a:t>Lisää kuva napsauttamalla kuvaketta</a:t>
            </a:r>
            <a:endParaRPr lang="en-US" dirty="0"/>
          </a:p>
        </p:txBody>
      </p:sp>
      <p:sp>
        <p:nvSpPr>
          <p:cNvPr id="2" name="Otsikko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i-FI"/>
              <a:t>Muokkaa ots. perustyyl. napsautt.</a:t>
            </a:r>
            <a:endParaRPr lang="en-US" dirty="0"/>
          </a:p>
        </p:txBody>
      </p:sp>
      <p:sp>
        <p:nvSpPr>
          <p:cNvPr id="4" name="Tekstin paikkamerkki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i-FI"/>
              <a:t>Muokkaa tekstin perustyylejä napsauttamalla</a:t>
            </a:r>
          </a:p>
        </p:txBody>
      </p:sp>
      <p:sp>
        <p:nvSpPr>
          <p:cNvPr id="5" name="Päivämäärän paikkamerkki 4"/>
          <p:cNvSpPr>
            <a:spLocks noGrp="1"/>
          </p:cNvSpPr>
          <p:nvPr>
            <p:ph type="dt" sz="half" idx="10"/>
          </p:nvPr>
        </p:nvSpPr>
        <p:spPr/>
        <p:txBody>
          <a:bodyPr rtlCol="0"/>
          <a:lstStyle>
            <a:lvl1pPr>
              <a:defRPr/>
            </a:lvl1pPr>
          </a:lstStyle>
          <a:p>
            <a:pPr rtl="0"/>
            <a:r>
              <a:rPr lang="fi-FI"/>
              <a:t>Syksy 2022</a:t>
            </a:r>
            <a:endParaRPr lang="en-US" dirty="0"/>
          </a:p>
        </p:txBody>
      </p:sp>
      <p:sp>
        <p:nvSpPr>
          <p:cNvPr id="6" name="Alatunnisteen paikkamerkki 5"/>
          <p:cNvSpPr>
            <a:spLocks noGrp="1"/>
          </p:cNvSpPr>
          <p:nvPr>
            <p:ph type="ftr" sz="quarter" idx="11"/>
          </p:nvPr>
        </p:nvSpPr>
        <p:spPr>
          <a:xfrm>
            <a:off x="1097279" y="6446838"/>
            <a:ext cx="6818262" cy="365125"/>
          </a:xfrm>
        </p:spPr>
        <p:txBody>
          <a:bodyPr rtlCol="0"/>
          <a:lstStyle/>
          <a:p>
            <a:pPr algn="l" rtl="0"/>
            <a:r>
              <a:rPr lang="fi-FI"/>
              <a:t>MS-E1011 Infoisku 5</a:t>
            </a:r>
            <a:endParaRPr lang="en-US" dirty="0"/>
          </a:p>
        </p:txBody>
      </p:sp>
      <p:sp>
        <p:nvSpPr>
          <p:cNvPr id="7" name="Dian numeron paikkamerkki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on paikkamerkki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i"/>
              <a:t>Muokkaa otsikon perustyyliä napsauttamalla</a:t>
            </a:r>
            <a:endParaRPr lang="en-US" dirty="0"/>
          </a:p>
        </p:txBody>
      </p:sp>
      <p:sp>
        <p:nvSpPr>
          <p:cNvPr id="3" name="Tekstin paikkamerkki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i"/>
              <a:t>Muokkaa tekstin perustyylejä napsauttamalla</a:t>
            </a:r>
          </a:p>
          <a:p>
            <a:pPr lvl="1" rtl="0"/>
            <a:r>
              <a:rPr lang="fi"/>
              <a:t>Toinen taso</a:t>
            </a:r>
          </a:p>
          <a:p>
            <a:pPr lvl="2" rtl="0"/>
            <a:r>
              <a:rPr lang="fi"/>
              <a:t>Kolmas taso</a:t>
            </a:r>
          </a:p>
          <a:p>
            <a:pPr lvl="3" rtl="0"/>
            <a:r>
              <a:rPr lang="fi"/>
              <a:t>Neljäs taso</a:t>
            </a:r>
          </a:p>
          <a:p>
            <a:pPr lvl="4" rtl="0"/>
            <a:r>
              <a:rPr lang="fi"/>
              <a:t>Viides taso</a:t>
            </a:r>
            <a:endParaRPr lang="en-US" dirty="0"/>
          </a:p>
        </p:txBody>
      </p:sp>
      <p:sp>
        <p:nvSpPr>
          <p:cNvPr id="4" name="Päivämäärän paikkamerkki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pPr rtl="0"/>
            <a:r>
              <a:rPr lang="fi-FI"/>
              <a:t>Syksy 2022</a:t>
            </a:r>
            <a:endParaRPr lang="en-US" dirty="0"/>
          </a:p>
        </p:txBody>
      </p:sp>
      <p:sp>
        <p:nvSpPr>
          <p:cNvPr id="5" name="Alatunnisteen paikkamerkki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pPr rtl="0"/>
            <a:r>
              <a:rPr lang="fi-FI"/>
              <a:t>MS-E1011 Infoisku 5</a:t>
            </a:r>
            <a:endParaRPr lang="en-US" dirty="0"/>
          </a:p>
        </p:txBody>
      </p:sp>
      <p:sp>
        <p:nvSpPr>
          <p:cNvPr id="6" name="Dian numeron paikkamerkki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pPr rtl="0"/>
            <a:fld id="{3A98EE3D-8CD1-4C3F-BD1C-C98C9596463C}" type="slidenum">
              <a:rPr lang="en-US" smtClean="0"/>
              <a:t>‹#›</a:t>
            </a:fld>
            <a:endParaRPr lang="en-US" dirty="0"/>
          </a:p>
        </p:txBody>
      </p:sp>
      <p:cxnSp>
        <p:nvCxnSpPr>
          <p:cNvPr id="10" name="Suora yhdysviiva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hd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uorakulmio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Otsikko 1">
            <a:extLst>
              <a:ext uri="{FF2B5EF4-FFF2-40B4-BE49-F238E27FC236}">
                <a16:creationId xmlns:a16="http://schemas.microsoft.com/office/drawing/2014/main" id="{78FD68DA-43BA-4508-8DE2-BA9BB7B2FA5B}"/>
              </a:ext>
            </a:extLst>
          </p:cNvPr>
          <p:cNvSpPr>
            <a:spLocks noGrp="1"/>
          </p:cNvSpPr>
          <p:nvPr>
            <p:ph type="ctrTitle"/>
          </p:nvPr>
        </p:nvSpPr>
        <p:spPr>
          <a:xfrm>
            <a:off x="5128182" y="610423"/>
            <a:ext cx="6965922" cy="3686015"/>
          </a:xfrm>
        </p:spPr>
        <p:txBody>
          <a:bodyPr rtlCol="0">
            <a:normAutofit/>
          </a:bodyPr>
          <a:lstStyle/>
          <a:p>
            <a:pPr rtl="0"/>
            <a:r>
              <a:rPr lang="fi" sz="7200" dirty="0"/>
              <a:t>Pallojen maailma</a:t>
            </a:r>
          </a:p>
        </p:txBody>
      </p:sp>
      <p:sp>
        <p:nvSpPr>
          <p:cNvPr id="3" name="Alaotsikko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rtlCol="0">
            <a:normAutofit/>
          </a:bodyPr>
          <a:lstStyle/>
          <a:p>
            <a:pPr rtl="0"/>
            <a:r>
              <a:rPr lang="fi-FI" dirty="0">
                <a:solidFill>
                  <a:schemeClr val="tx1">
                    <a:lumMod val="85000"/>
                    <a:lumOff val="15000"/>
                  </a:schemeClr>
                </a:solidFill>
              </a:rPr>
              <a:t>INF</a:t>
            </a:r>
            <a:r>
              <a:rPr lang="fi" dirty="0">
                <a:solidFill>
                  <a:schemeClr val="tx1">
                    <a:lumMod val="85000"/>
                    <a:lumOff val="15000"/>
                  </a:schemeClr>
                </a:solidFill>
              </a:rPr>
              <a:t>oisku 5 / SYKSY 2022</a:t>
            </a:r>
            <a:endParaRPr lang="fi" sz="2400" dirty="0">
              <a:solidFill>
                <a:schemeClr val="tx1">
                  <a:lumMod val="85000"/>
                  <a:lumOff val="15000"/>
                </a:schemeClr>
              </a:solidFill>
            </a:endParaRPr>
          </a:p>
        </p:txBody>
      </p:sp>
      <p:pic>
        <p:nvPicPr>
          <p:cNvPr id="5" name="Kuva 4" descr="Kuva, jossa on rakennus, istumista, penkki, puoli&#10;&#10;Automaattisesti luotu kuvaus">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uora yhdysviiva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3466" y="786383"/>
            <a:ext cx="3517567" cy="2093975"/>
          </a:xfrm>
        </p:spPr>
        <p:txBody>
          <a:bodyPr anchor="b">
            <a:normAutofit/>
          </a:bodyPr>
          <a:lstStyle/>
          <a:p>
            <a:r>
              <a:rPr lang="en-US" dirty="0" err="1"/>
              <a:t>Ekvatoorio</a:t>
            </a:r>
            <a:endParaRPr lang="en-US" dirty="0"/>
          </a:p>
        </p:txBody>
      </p:sp>
      <p:pic>
        <p:nvPicPr>
          <p:cNvPr id="3" name="Kuva 2">
            <a:extLst>
              <a:ext uri="{FF2B5EF4-FFF2-40B4-BE49-F238E27FC236}">
                <a16:creationId xmlns:a16="http://schemas.microsoft.com/office/drawing/2014/main" id="{48C9ECE1-4807-4776-99EE-0608AFE6E2B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775777" y="812799"/>
            <a:ext cx="5294757" cy="5294757"/>
          </a:xfrm>
          <a:prstGeom prst="rect">
            <a:avLst/>
          </a:prstGeom>
          <a:noFill/>
        </p:spPr>
      </p:pic>
      <p:sp>
        <p:nvSpPr>
          <p:cNvPr id="72" name="Text Placeholder 3">
            <a:extLst>
              <a:ext uri="{FF2B5EF4-FFF2-40B4-BE49-F238E27FC236}">
                <a16:creationId xmlns:a16="http://schemas.microsoft.com/office/drawing/2014/main" id="{A2B6E45C-69EC-4586-9076-5B5FED2B67E6}"/>
              </a:ext>
            </a:extLst>
          </p:cNvPr>
          <p:cNvSpPr>
            <a:spLocks noGrp="1"/>
          </p:cNvSpPr>
          <p:nvPr>
            <p:ph type="body" sz="half" idx="2"/>
          </p:nvPr>
        </p:nvSpPr>
        <p:spPr>
          <a:xfrm>
            <a:off x="643465" y="3043050"/>
            <a:ext cx="3517567" cy="3064505"/>
          </a:xfrm>
        </p:spPr>
        <p:txBody>
          <a:bodyPr/>
          <a:lstStyle/>
          <a:p>
            <a:r>
              <a:rPr lang="en-US" sz="2400" dirty="0" err="1"/>
              <a:t>Pallojen</a:t>
            </a:r>
            <a:r>
              <a:rPr lang="en-US" sz="2400" dirty="0"/>
              <a:t> </a:t>
            </a:r>
            <a:r>
              <a:rPr lang="en-US" sz="2400" dirty="0" err="1"/>
              <a:t>maailmaa</a:t>
            </a:r>
            <a:r>
              <a:rPr lang="en-US" sz="2400" dirty="0"/>
              <a:t> </a:t>
            </a:r>
            <a:r>
              <a:rPr lang="en-US" sz="2400" dirty="0" err="1"/>
              <a:t>käsittelevät</a:t>
            </a:r>
            <a:r>
              <a:rPr lang="en-US" sz="2400" dirty="0"/>
              <a:t> </a:t>
            </a:r>
            <a:r>
              <a:rPr lang="en-US" sz="2400" dirty="0" err="1"/>
              <a:t>teokset</a:t>
            </a:r>
            <a:r>
              <a:rPr lang="en-US" sz="2400" dirty="0"/>
              <a:t> </a:t>
            </a:r>
            <a:r>
              <a:rPr lang="en-US" sz="2400" dirty="0" err="1"/>
              <a:t>sisältävät</a:t>
            </a:r>
            <a:r>
              <a:rPr lang="en-US" sz="2400" dirty="0"/>
              <a:t> </a:t>
            </a:r>
            <a:r>
              <a:rPr lang="en-US" sz="2400" dirty="0" err="1"/>
              <a:t>perinpohjaisesti</a:t>
            </a:r>
            <a:r>
              <a:rPr lang="en-US" sz="2400" dirty="0"/>
              <a:t> </a:t>
            </a:r>
            <a:r>
              <a:rPr lang="en-US" sz="2400" dirty="0" err="1"/>
              <a:t>useita</a:t>
            </a:r>
            <a:r>
              <a:rPr lang="en-US" sz="2400" dirty="0"/>
              <a:t> </a:t>
            </a:r>
            <a:r>
              <a:rPr lang="en-US" sz="2400" dirty="0" err="1"/>
              <a:t>planeettaliikettä</a:t>
            </a:r>
            <a:r>
              <a:rPr lang="en-US" sz="2400" dirty="0"/>
              <a:t> </a:t>
            </a:r>
            <a:r>
              <a:rPr lang="en-US" sz="2400" dirty="0" err="1"/>
              <a:t>esittäviä</a:t>
            </a:r>
            <a:r>
              <a:rPr lang="en-US" sz="2400" dirty="0"/>
              <a:t> </a:t>
            </a:r>
            <a:r>
              <a:rPr lang="en-US" sz="2400" dirty="0" err="1"/>
              <a:t>mekanismeja</a:t>
            </a:r>
            <a:r>
              <a:rPr lang="en-US" sz="2400" dirty="0"/>
              <a:t>…</a:t>
            </a:r>
          </a:p>
        </p:txBody>
      </p:sp>
      <p:sp>
        <p:nvSpPr>
          <p:cNvPr id="5" name="Footer Placeholder 4"/>
          <p:cNvSpPr>
            <a:spLocks noGrp="1"/>
          </p:cNvSpPr>
          <p:nvPr>
            <p:ph type="ftr" sz="quarter" idx="11"/>
          </p:nvPr>
        </p:nvSpPr>
        <p:spPr>
          <a:xfrm>
            <a:off x="5458983" y="6446520"/>
            <a:ext cx="5334019"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10</a:t>
            </a:fld>
            <a:endParaRPr lang="en-US"/>
          </a:p>
        </p:txBody>
      </p:sp>
      <p:sp>
        <p:nvSpPr>
          <p:cNvPr id="2" name="Päivämäärän paikkamerkki 1">
            <a:extLst>
              <a:ext uri="{FF2B5EF4-FFF2-40B4-BE49-F238E27FC236}">
                <a16:creationId xmlns:a16="http://schemas.microsoft.com/office/drawing/2014/main" id="{448478AD-6662-3375-25CE-9A1CB623C4FE}"/>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378766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err="1"/>
              <a:t>Kuun</a:t>
            </a:r>
            <a:r>
              <a:rPr lang="en-US" dirty="0"/>
              <a:t> </a:t>
            </a:r>
            <a:r>
              <a:rPr lang="en-US" dirty="0" err="1"/>
              <a:t>liike</a:t>
            </a:r>
            <a:endParaRPr lang="en-US" dirty="0"/>
          </a:p>
        </p:txBody>
      </p:sp>
      <p:sp>
        <p:nvSpPr>
          <p:cNvPr id="18435" name="Rectangle 3"/>
          <p:cNvSpPr>
            <a:spLocks noGrp="1" noChangeArrowheads="1"/>
          </p:cNvSpPr>
          <p:nvPr>
            <p:ph sz="half" idx="1"/>
          </p:nvPr>
        </p:nvSpPr>
        <p:spPr>
          <a:xfrm>
            <a:off x="1097280" y="2120900"/>
            <a:ext cx="4639736" cy="3748193"/>
          </a:xfrm>
        </p:spPr>
        <p:txBody>
          <a:bodyPr>
            <a:normAutofit/>
          </a:bodyPr>
          <a:lstStyle/>
          <a:p>
            <a:pPr marL="393750" indent="-285750">
              <a:spcBef>
                <a:spcPts val="0"/>
              </a:spcBef>
              <a:spcAft>
                <a:spcPts val="600"/>
              </a:spcAft>
              <a:buFont typeface="Arial" panose="020B0604020202020204" pitchFamily="34" charset="0"/>
              <a:buChar char="•"/>
            </a:pPr>
            <a:r>
              <a:rPr lang="fi-FI" sz="2400" dirty="0">
                <a:effectLst/>
              </a:rPr>
              <a:t>Kuvassa Kuun liikkeen parametreja määrättäessä käytetyn mekanismin liikkuvia osia.</a:t>
            </a:r>
          </a:p>
        </p:txBody>
      </p:sp>
      <p:pic>
        <p:nvPicPr>
          <p:cNvPr id="3" name="Kuva 2">
            <a:extLst>
              <a:ext uri="{FF2B5EF4-FFF2-40B4-BE49-F238E27FC236}">
                <a16:creationId xmlns:a16="http://schemas.microsoft.com/office/drawing/2014/main" id="{48C9ECE1-4807-4776-99EE-0608AFE6E2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05272" y="1975258"/>
            <a:ext cx="3377003" cy="4349259"/>
          </a:xfrm>
          <a:prstGeom prst="rect">
            <a:avLst/>
          </a:prstGeom>
          <a:noFill/>
        </p:spPr>
      </p:pic>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11</a:t>
            </a:fld>
            <a:endParaRPr lang="en-US"/>
          </a:p>
        </p:txBody>
      </p:sp>
      <p:sp>
        <p:nvSpPr>
          <p:cNvPr id="2" name="Päivämäärän paikkamerkki 1">
            <a:extLst>
              <a:ext uri="{FF2B5EF4-FFF2-40B4-BE49-F238E27FC236}">
                <a16:creationId xmlns:a16="http://schemas.microsoft.com/office/drawing/2014/main" id="{D36B407B-BDD4-22B9-FCD5-9A84801C9103}"/>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85094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515761-D6B7-4CD8-B2AC-19B7B46B4D52}"/>
              </a:ext>
            </a:extLst>
          </p:cNvPr>
          <p:cNvSpPr>
            <a:spLocks noGrp="1"/>
          </p:cNvSpPr>
          <p:nvPr>
            <p:ph type="title"/>
          </p:nvPr>
        </p:nvSpPr>
        <p:spPr/>
        <p:txBody>
          <a:bodyPr/>
          <a:lstStyle/>
          <a:p>
            <a:r>
              <a:rPr lang="fi-FI" dirty="0"/>
              <a:t>… ja vielä lisää palloja …</a:t>
            </a:r>
          </a:p>
        </p:txBody>
      </p:sp>
      <p:sp>
        <p:nvSpPr>
          <p:cNvPr id="3" name="Sisällön paikkamerkki 2">
            <a:extLst>
              <a:ext uri="{FF2B5EF4-FFF2-40B4-BE49-F238E27FC236}">
                <a16:creationId xmlns:a16="http://schemas.microsoft.com/office/drawing/2014/main" id="{A081B6C9-78B4-41BA-8DEA-93E5B3003B4F}"/>
              </a:ext>
            </a:extLst>
          </p:cNvPr>
          <p:cNvSpPr>
            <a:spLocks noGrp="1"/>
          </p:cNvSpPr>
          <p:nvPr>
            <p:ph sz="half" idx="1"/>
          </p:nvPr>
        </p:nvSpPr>
        <p:spPr/>
        <p:txBody>
          <a:bodyPr>
            <a:normAutofit/>
          </a:bodyPr>
          <a:lstStyle/>
          <a:p>
            <a:r>
              <a:rPr lang="fi-FI" sz="2400" dirty="0"/>
              <a:t>Jalustalla sijaitsevan taivaanpallon ympyröitä ja Maapalloa esittävä laite teoksesta vuodelta 1574. </a:t>
            </a:r>
          </a:p>
        </p:txBody>
      </p:sp>
      <p:sp>
        <p:nvSpPr>
          <p:cNvPr id="5" name="Alatunnisteen paikkamerkki 4">
            <a:extLst>
              <a:ext uri="{FF2B5EF4-FFF2-40B4-BE49-F238E27FC236}">
                <a16:creationId xmlns:a16="http://schemas.microsoft.com/office/drawing/2014/main" id="{9F201BDC-6B40-4D90-8EC0-92F80F7EA2E6}"/>
              </a:ext>
            </a:extLst>
          </p:cNvPr>
          <p:cNvSpPr>
            <a:spLocks noGrp="1"/>
          </p:cNvSpPr>
          <p:nvPr>
            <p:ph type="ftr" sz="quarter" idx="11"/>
          </p:nvPr>
        </p:nvSpPr>
        <p:spPr/>
        <p:txBody>
          <a:bodyPr/>
          <a:lstStyle/>
          <a:p>
            <a:pPr rtl="0"/>
            <a:r>
              <a:rPr lang="fi-FI"/>
              <a:t>MS-E1011 Infoisku 5</a:t>
            </a:r>
            <a:endParaRPr lang="en-US" dirty="0"/>
          </a:p>
        </p:txBody>
      </p:sp>
      <p:sp>
        <p:nvSpPr>
          <p:cNvPr id="6" name="Dian numeron paikkamerkki 5">
            <a:extLst>
              <a:ext uri="{FF2B5EF4-FFF2-40B4-BE49-F238E27FC236}">
                <a16:creationId xmlns:a16="http://schemas.microsoft.com/office/drawing/2014/main" id="{7EE94AEE-A07C-4FAC-896E-014E1365FED3}"/>
              </a:ext>
            </a:extLst>
          </p:cNvPr>
          <p:cNvSpPr>
            <a:spLocks noGrp="1"/>
          </p:cNvSpPr>
          <p:nvPr>
            <p:ph type="sldNum" sz="quarter" idx="12"/>
          </p:nvPr>
        </p:nvSpPr>
        <p:spPr/>
        <p:txBody>
          <a:bodyPr/>
          <a:lstStyle/>
          <a:p>
            <a:pPr rtl="0"/>
            <a:fld id="{3A98EE3D-8CD1-4C3F-BD1C-C98C9596463C}" type="slidenum">
              <a:rPr lang="en-US" smtClean="0"/>
              <a:t>12</a:t>
            </a:fld>
            <a:endParaRPr lang="en-US" dirty="0"/>
          </a:p>
        </p:txBody>
      </p:sp>
      <p:pic>
        <p:nvPicPr>
          <p:cNvPr id="10" name="Sisällön paikkamerkki 9">
            <a:extLst>
              <a:ext uri="{FF2B5EF4-FFF2-40B4-BE49-F238E27FC236}">
                <a16:creationId xmlns:a16="http://schemas.microsoft.com/office/drawing/2014/main" id="{C20EACDD-3437-4ABF-97F9-853D9098BA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20160" y="2120899"/>
            <a:ext cx="3162090" cy="4092922"/>
          </a:xfrm>
        </p:spPr>
      </p:pic>
      <p:sp>
        <p:nvSpPr>
          <p:cNvPr id="4" name="Päivämäärän paikkamerkki 3">
            <a:extLst>
              <a:ext uri="{FF2B5EF4-FFF2-40B4-BE49-F238E27FC236}">
                <a16:creationId xmlns:a16="http://schemas.microsoft.com/office/drawing/2014/main" id="{C977AEFC-F27D-5675-A1A3-47FD15D11D5A}"/>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56114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081BDD-FDFB-48C4-AFD4-CE0C2ED5D2BF}"/>
              </a:ext>
            </a:extLst>
          </p:cNvPr>
          <p:cNvSpPr>
            <a:spLocks noGrp="1"/>
          </p:cNvSpPr>
          <p:nvPr>
            <p:ph type="title"/>
          </p:nvPr>
        </p:nvSpPr>
        <p:spPr>
          <a:xfrm>
            <a:off x="643466" y="786383"/>
            <a:ext cx="3517567" cy="2093975"/>
          </a:xfrm>
        </p:spPr>
        <p:txBody>
          <a:bodyPr anchor="b">
            <a:normAutofit/>
          </a:bodyPr>
          <a:lstStyle/>
          <a:p>
            <a:r>
              <a:rPr lang="fi-FI" sz="3100"/>
              <a:t>2000 vuotta myöhemmin - pallojen maailman loppu?</a:t>
            </a:r>
          </a:p>
        </p:txBody>
      </p:sp>
      <p:pic>
        <p:nvPicPr>
          <p:cNvPr id="8" name="Sisällön paikkamerkki 7" descr="Kuva, joka sisältää kohteen henkilö, mies, sisä, pitäminen&#10;&#10;Kuvaus luotu automaattisesti">
            <a:extLst>
              <a:ext uri="{FF2B5EF4-FFF2-40B4-BE49-F238E27FC236}">
                <a16:creationId xmlns:a16="http://schemas.microsoft.com/office/drawing/2014/main" id="{E07CC80C-F877-4AE6-B2F3-527C3C4814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00" r="-2" b="28824"/>
          <a:stretch/>
        </p:blipFill>
        <p:spPr>
          <a:xfrm>
            <a:off x="5458984" y="276224"/>
            <a:ext cx="5928344" cy="6086475"/>
          </a:xfrm>
          <a:noFill/>
        </p:spPr>
      </p:pic>
      <p:sp>
        <p:nvSpPr>
          <p:cNvPr id="3" name="Sisällön paikkamerkki 2">
            <a:extLst>
              <a:ext uri="{FF2B5EF4-FFF2-40B4-BE49-F238E27FC236}">
                <a16:creationId xmlns:a16="http://schemas.microsoft.com/office/drawing/2014/main" id="{92D3DF48-D08D-4333-B085-2B2C6C820A35}"/>
              </a:ext>
            </a:extLst>
          </p:cNvPr>
          <p:cNvSpPr>
            <a:spLocks noGrp="1"/>
          </p:cNvSpPr>
          <p:nvPr>
            <p:ph type="body" sz="half" idx="2"/>
          </p:nvPr>
        </p:nvSpPr>
        <p:spPr>
          <a:xfrm>
            <a:off x="643465" y="3043050"/>
            <a:ext cx="3517567" cy="3064505"/>
          </a:xfrm>
        </p:spPr>
        <p:txBody>
          <a:bodyPr>
            <a:normAutofit/>
          </a:bodyPr>
          <a:lstStyle/>
          <a:p>
            <a:pPr marL="180000">
              <a:buFont typeface="Arial" panose="020B0604020202020204" pitchFamily="34" charset="0"/>
              <a:buChar char="•"/>
            </a:pPr>
            <a:r>
              <a:rPr lang="fi-FI"/>
              <a:t> Vuoden 1605 tienoilla Johannes </a:t>
            </a:r>
            <a:r>
              <a:rPr lang="fi-FI" err="1"/>
              <a:t>Kepler</a:t>
            </a:r>
            <a:r>
              <a:rPr lang="fi-FI"/>
              <a:t> sitten keksi, että planeettojen radat ovat ilmeisesti ellipsejä.</a:t>
            </a:r>
          </a:p>
          <a:p>
            <a:pPr marL="180000">
              <a:buFont typeface="Arial" panose="020B0604020202020204" pitchFamily="34" charset="0"/>
              <a:buChar char="•"/>
            </a:pPr>
            <a:r>
              <a:rPr lang="fi-FI"/>
              <a:t> Siihen perustuvan aurinkokuntamallinsa hän julkaisi 1609 nimellä </a:t>
            </a:r>
            <a:r>
              <a:rPr lang="fi-FI" i="1"/>
              <a:t>Astronomia nova </a:t>
            </a:r>
            <a:r>
              <a:rPr lang="fi-FI"/>
              <a:t>(”Uusi tähtitiede”).</a:t>
            </a:r>
          </a:p>
        </p:txBody>
      </p:sp>
      <p:sp>
        <p:nvSpPr>
          <p:cNvPr id="5" name="Alatunnisteen paikkamerkki 4">
            <a:extLst>
              <a:ext uri="{FF2B5EF4-FFF2-40B4-BE49-F238E27FC236}">
                <a16:creationId xmlns:a16="http://schemas.microsoft.com/office/drawing/2014/main" id="{E566AFCC-D91D-497D-B9E3-A4C47EEDC900}"/>
              </a:ext>
            </a:extLst>
          </p:cNvPr>
          <p:cNvSpPr>
            <a:spLocks noGrp="1"/>
          </p:cNvSpPr>
          <p:nvPr>
            <p:ph type="ftr" sz="quarter" idx="11"/>
          </p:nvPr>
        </p:nvSpPr>
        <p:spPr>
          <a:xfrm>
            <a:off x="5458983" y="6446520"/>
            <a:ext cx="5334019" cy="365125"/>
          </a:xfrm>
        </p:spPr>
        <p:txBody>
          <a:bodyPr anchor="ctr">
            <a:normAutofit/>
          </a:bodyPr>
          <a:lstStyle/>
          <a:p>
            <a:pPr rtl="0">
              <a:spcAft>
                <a:spcPts val="600"/>
              </a:spcAft>
            </a:pPr>
            <a:r>
              <a:rPr lang="fi-FI"/>
              <a:t>MS-E1011 Infoisku 5</a:t>
            </a:r>
            <a:endParaRPr lang="en-US"/>
          </a:p>
        </p:txBody>
      </p:sp>
      <p:sp>
        <p:nvSpPr>
          <p:cNvPr id="6" name="Dian numeron paikkamerkki 5">
            <a:extLst>
              <a:ext uri="{FF2B5EF4-FFF2-40B4-BE49-F238E27FC236}">
                <a16:creationId xmlns:a16="http://schemas.microsoft.com/office/drawing/2014/main" id="{4895177C-0692-4FEC-86F8-9A35035B865A}"/>
              </a:ext>
            </a:extLst>
          </p:cNvPr>
          <p:cNvSpPr>
            <a:spLocks noGrp="1"/>
          </p:cNvSpPr>
          <p:nvPr>
            <p:ph type="sldNum" sz="quarter" idx="12"/>
          </p:nvPr>
        </p:nvSpPr>
        <p:spPr>
          <a:xfrm>
            <a:off x="10993582" y="6446838"/>
            <a:ext cx="780010" cy="365125"/>
          </a:xfrm>
        </p:spPr>
        <p:txBody>
          <a:bodyPr anchor="ctr">
            <a:normAutofit/>
          </a:bodyPr>
          <a:lstStyle/>
          <a:p>
            <a:pPr rtl="0">
              <a:spcAft>
                <a:spcPts val="600"/>
              </a:spcAft>
            </a:pPr>
            <a:fld id="{3A98EE3D-8CD1-4C3F-BD1C-C98C9596463C}" type="slidenum">
              <a:rPr lang="en-US" smtClean="0"/>
              <a:pPr rtl="0">
                <a:spcAft>
                  <a:spcPts val="600"/>
                </a:spcAft>
              </a:pPr>
              <a:t>13</a:t>
            </a:fld>
            <a:endParaRPr lang="en-US"/>
          </a:p>
        </p:txBody>
      </p:sp>
      <p:sp>
        <p:nvSpPr>
          <p:cNvPr id="4" name="Päivämäärän paikkamerkki 3">
            <a:extLst>
              <a:ext uri="{FF2B5EF4-FFF2-40B4-BE49-F238E27FC236}">
                <a16:creationId xmlns:a16="http://schemas.microsoft.com/office/drawing/2014/main" id="{DEE6EE11-BE07-3F5A-FCED-985A258414F3}"/>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6101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3466" y="786383"/>
            <a:ext cx="3517567" cy="1217515"/>
          </a:xfrm>
        </p:spPr>
        <p:txBody>
          <a:bodyPr anchor="b">
            <a:normAutofit fontScale="90000"/>
          </a:bodyPr>
          <a:lstStyle/>
          <a:p>
            <a:r>
              <a:rPr lang="en-US" dirty="0" err="1"/>
              <a:t>Tanssi</a:t>
            </a:r>
            <a:r>
              <a:rPr lang="en-US" dirty="0"/>
              <a:t> </a:t>
            </a:r>
            <a:r>
              <a:rPr lang="en-US" dirty="0" err="1"/>
              <a:t>auringon</a:t>
            </a:r>
            <a:r>
              <a:rPr lang="en-US" dirty="0"/>
              <a:t> </a:t>
            </a:r>
            <a:r>
              <a:rPr lang="en-US" dirty="0" err="1"/>
              <a:t>ympäri</a:t>
            </a:r>
            <a:endParaRPr lang="en-US" dirty="0"/>
          </a:p>
        </p:txBody>
      </p:sp>
      <p:pic>
        <p:nvPicPr>
          <p:cNvPr id="9" name="Kuva 8">
            <a:extLst>
              <a:ext uri="{FF2B5EF4-FFF2-40B4-BE49-F238E27FC236}">
                <a16:creationId xmlns:a16="http://schemas.microsoft.com/office/drawing/2014/main" id="{A9D58B55-C0E6-4A53-A47D-E06129B9790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24474" y="184921"/>
            <a:ext cx="4208188" cy="5922635"/>
          </a:xfrm>
          <a:prstGeom prst="rect">
            <a:avLst/>
          </a:prstGeom>
          <a:noFill/>
        </p:spPr>
      </p:pic>
      <p:sp>
        <p:nvSpPr>
          <p:cNvPr id="18435" name="Rectangle 3"/>
          <p:cNvSpPr>
            <a:spLocks noGrp="1" noChangeArrowheads="1"/>
          </p:cNvSpPr>
          <p:nvPr>
            <p:ph type="body" sz="half" idx="2"/>
          </p:nvPr>
        </p:nvSpPr>
        <p:spPr>
          <a:xfrm>
            <a:off x="643465" y="2208180"/>
            <a:ext cx="3517567" cy="3899376"/>
          </a:xfrm>
        </p:spPr>
        <p:txBody>
          <a:bodyPr>
            <a:noAutofit/>
          </a:bodyPr>
          <a:lstStyle/>
          <a:p>
            <a:pPr marR="0" lvl="0" algn="l" defTabSz="914400" rtl="0" eaLnBrk="1" fontAlgn="auto" latinLnBrk="0" hangingPunct="1">
              <a:lnSpc>
                <a:spcPct val="90000"/>
              </a:lnSpc>
              <a:spcBef>
                <a:spcPts val="0"/>
              </a:spcBef>
              <a:spcAft>
                <a:spcPts val="0"/>
              </a:spcAft>
              <a:buClr>
                <a:srgbClr val="9BA8B7"/>
              </a:buClr>
              <a:buSzPct val="100000"/>
              <a:tabLst/>
              <a:defRPr/>
            </a:pPr>
            <a:r>
              <a:rPr kumimoji="0" lang="fi-FI" sz="2400" b="0" i="0" u="none" strike="noStrike" kern="1200" cap="none" spc="0" normalizeH="0" baseline="0" noProof="0" dirty="0">
                <a:ln>
                  <a:noFill/>
                </a:ln>
                <a:solidFill>
                  <a:srgbClr val="FFFFFF"/>
                </a:solidFill>
                <a:effectLst/>
                <a:uLnTx/>
                <a:uFillTx/>
                <a:latin typeface="Franklin Gothic Book" panose="020F0502020204030204"/>
                <a:ea typeface="+mn-ea"/>
                <a:cs typeface="+mn-cs"/>
              </a:rPr>
              <a:t>Raimo Lehti jatkoi aurinkokeskisen maailmankuvan perinpohjaiseen esittelyyn vuonna 1989 ilmestyneessä kirjassa  </a:t>
            </a:r>
            <a:r>
              <a:rPr kumimoji="0" lang="fi-FI" sz="2400" b="0" i="1" u="none" strike="noStrike" kern="1200" cap="none" spc="0" normalizeH="0" baseline="0" noProof="0" dirty="0">
                <a:ln>
                  <a:noFill/>
                </a:ln>
                <a:solidFill>
                  <a:srgbClr val="FFFFFF"/>
                </a:solidFill>
                <a:effectLst/>
                <a:uLnTx/>
                <a:uFillTx/>
                <a:latin typeface="Franklin Gothic Book" panose="020F0502020204030204"/>
                <a:ea typeface="+mn-ea"/>
                <a:cs typeface="+mn-cs"/>
              </a:rPr>
              <a:t>Tanssi auringon ympäri. Kopernikus, </a:t>
            </a:r>
            <a:r>
              <a:rPr kumimoji="0" lang="fi-FI" sz="2400" b="0" i="1" u="none" strike="noStrike" kern="1200" cap="none" spc="0" normalizeH="0" baseline="0" noProof="0" dirty="0" err="1">
                <a:ln>
                  <a:noFill/>
                </a:ln>
                <a:solidFill>
                  <a:srgbClr val="FFFFFF"/>
                </a:solidFill>
                <a:effectLst/>
                <a:uLnTx/>
                <a:uFillTx/>
                <a:latin typeface="Franklin Gothic Book" panose="020F0502020204030204"/>
                <a:ea typeface="+mn-ea"/>
                <a:cs typeface="+mn-cs"/>
              </a:rPr>
              <a:t>Kepler</a:t>
            </a:r>
            <a:r>
              <a:rPr kumimoji="0" lang="fi-FI" sz="2400" b="0" i="1" u="none" strike="noStrike" kern="1200" cap="none" spc="0" normalizeH="0" baseline="0" noProof="0" dirty="0">
                <a:ln>
                  <a:noFill/>
                </a:ln>
                <a:solidFill>
                  <a:srgbClr val="FFFFFF"/>
                </a:solidFill>
                <a:effectLst/>
                <a:uLnTx/>
                <a:uFillTx/>
                <a:latin typeface="Franklin Gothic Book" panose="020F0502020204030204"/>
                <a:ea typeface="+mn-ea"/>
                <a:cs typeface="+mn-cs"/>
              </a:rPr>
              <a:t> ja aurinkokeskisen tähtitieteen synty</a:t>
            </a:r>
            <a:r>
              <a:rPr lang="fi-FI" sz="2400" dirty="0">
                <a:latin typeface="Franklin Gothic Book" panose="020F0502020204030204"/>
              </a:rPr>
              <a:t>. </a:t>
            </a:r>
            <a:endParaRPr kumimoji="0" lang="fi-FI" sz="24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5" name="Footer Placeholder 4"/>
          <p:cNvSpPr>
            <a:spLocks noGrp="1"/>
          </p:cNvSpPr>
          <p:nvPr>
            <p:ph type="ftr" sz="quarter" idx="11"/>
          </p:nvPr>
        </p:nvSpPr>
        <p:spPr>
          <a:xfrm>
            <a:off x="5458983" y="6446520"/>
            <a:ext cx="5334019"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14</a:t>
            </a:fld>
            <a:endParaRPr lang="en-US"/>
          </a:p>
        </p:txBody>
      </p:sp>
      <p:sp>
        <p:nvSpPr>
          <p:cNvPr id="2" name="Päivämäärän paikkamerkki 1">
            <a:extLst>
              <a:ext uri="{FF2B5EF4-FFF2-40B4-BE49-F238E27FC236}">
                <a16:creationId xmlns:a16="http://schemas.microsoft.com/office/drawing/2014/main" id="{906065DF-4398-4A40-0ECF-532D05AA716C}"/>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264110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i="1" dirty="0" err="1"/>
              <a:t>Sfairopoiia</a:t>
            </a:r>
            <a:endParaRPr lang="en-US" i="1" dirty="0"/>
          </a:p>
        </p:txBody>
      </p:sp>
      <p:pic>
        <p:nvPicPr>
          <p:cNvPr id="3" name="Kuva 2">
            <a:extLst>
              <a:ext uri="{FF2B5EF4-FFF2-40B4-BE49-F238E27FC236}">
                <a16:creationId xmlns:a16="http://schemas.microsoft.com/office/drawing/2014/main" id="{FA4248A7-D7AB-4885-9D66-3B4A7A2B0D8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2152133" y="2120900"/>
            <a:ext cx="2530030" cy="3748193"/>
          </a:xfrm>
          <a:prstGeom prst="rect">
            <a:avLst/>
          </a:prstGeom>
          <a:noFill/>
        </p:spPr>
      </p:pic>
      <p:sp>
        <p:nvSpPr>
          <p:cNvPr id="18435" name="Rectangle 3"/>
          <p:cNvSpPr>
            <a:spLocks noGrp="1" noChangeArrowheads="1"/>
          </p:cNvSpPr>
          <p:nvPr>
            <p:ph sz="half" idx="2"/>
          </p:nvPr>
        </p:nvSpPr>
        <p:spPr>
          <a:xfrm>
            <a:off x="6515944" y="2120900"/>
            <a:ext cx="4639736" cy="3748194"/>
          </a:xfrm>
        </p:spPr>
        <p:txBody>
          <a:bodyPr>
            <a:normAutofit/>
          </a:bodyPr>
          <a:lstStyle/>
          <a:p>
            <a:pPr marL="393750" indent="-285750">
              <a:spcBef>
                <a:spcPts val="0"/>
              </a:spcBef>
              <a:spcAft>
                <a:spcPts val="0"/>
              </a:spcAft>
              <a:buFont typeface="Arial" panose="020B0604020202020204" pitchFamily="34" charset="0"/>
              <a:buChar char="•"/>
            </a:pPr>
            <a:r>
              <a:rPr lang="fi-FI" sz="2400" dirty="0"/>
              <a:t>Lehti palasi pallojen maailman pariin viimeiseksi jääneessä kirjassaan </a:t>
            </a:r>
            <a:r>
              <a:rPr lang="fi-FI" sz="2400" i="1" dirty="0" err="1"/>
              <a:t>Sfairopoiia</a:t>
            </a:r>
            <a:r>
              <a:rPr lang="fi-FI" sz="2400" i="1" dirty="0"/>
              <a:t>. Pallojen ja ympyröiden koneistot vanhalla ajalla</a:t>
            </a:r>
            <a:r>
              <a:rPr lang="fi-FI" sz="2400" dirty="0"/>
              <a:t>, 2009.</a:t>
            </a:r>
          </a:p>
          <a:p>
            <a:pPr marL="393750" indent="-285750">
              <a:spcBef>
                <a:spcPts val="0"/>
              </a:spcBef>
              <a:spcAft>
                <a:spcPts val="0"/>
              </a:spcAft>
              <a:buFont typeface="Arial" panose="020B0604020202020204" pitchFamily="34" charset="0"/>
              <a:buChar char="•"/>
            </a:pPr>
            <a:endParaRPr lang="en-US" dirty="0"/>
          </a:p>
        </p:txBody>
      </p:sp>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15</a:t>
            </a:fld>
            <a:endParaRPr lang="en-US"/>
          </a:p>
        </p:txBody>
      </p:sp>
      <p:sp>
        <p:nvSpPr>
          <p:cNvPr id="2" name="Päivämäärän paikkamerkki 1">
            <a:extLst>
              <a:ext uri="{FF2B5EF4-FFF2-40B4-BE49-F238E27FC236}">
                <a16:creationId xmlns:a16="http://schemas.microsoft.com/office/drawing/2014/main" id="{C30CF935-2E79-5A7E-4FBC-52F19AA0F60B}"/>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412763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3466" y="786384"/>
            <a:ext cx="3517567" cy="604672"/>
          </a:xfrm>
        </p:spPr>
        <p:txBody>
          <a:bodyPr anchor="b">
            <a:normAutofit/>
          </a:bodyPr>
          <a:lstStyle/>
          <a:p>
            <a:r>
              <a:rPr lang="fi-FI" b="1" dirty="0"/>
              <a:t>Kirjallisuutta</a:t>
            </a:r>
            <a:endParaRPr lang="en-US" dirty="0"/>
          </a:p>
        </p:txBody>
      </p:sp>
      <p:pic>
        <p:nvPicPr>
          <p:cNvPr id="5" name="Kuva 4" descr="Kuva, joka sisältää kohteen teksti&#10;&#10;Kuvaus luotu automaattisesti">
            <a:extLst>
              <a:ext uri="{FF2B5EF4-FFF2-40B4-BE49-F238E27FC236}">
                <a16:creationId xmlns:a16="http://schemas.microsoft.com/office/drawing/2014/main" id="{7F6B3491-75B9-4817-AC9F-D1EEFCD56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939" y="812799"/>
            <a:ext cx="3600434" cy="5294757"/>
          </a:xfrm>
          <a:prstGeom prst="rect">
            <a:avLst/>
          </a:prstGeom>
          <a:noFill/>
        </p:spPr>
      </p:pic>
      <p:sp>
        <p:nvSpPr>
          <p:cNvPr id="6147" name="Rectangle 3"/>
          <p:cNvSpPr>
            <a:spLocks noGrp="1" noChangeArrowheads="1"/>
          </p:cNvSpPr>
          <p:nvPr>
            <p:ph type="body" sz="half" idx="2"/>
          </p:nvPr>
        </p:nvSpPr>
        <p:spPr>
          <a:xfrm>
            <a:off x="643465" y="1391056"/>
            <a:ext cx="3909080" cy="4931923"/>
          </a:xfrm>
        </p:spPr>
        <p:txBody>
          <a:bodyPr>
            <a:normAutofit fontScale="70000" lnSpcReduction="20000"/>
          </a:bodyPr>
          <a:lstStyle/>
          <a:p>
            <a:pPr marL="342900" indent="-342900">
              <a:lnSpc>
                <a:spcPct val="90000"/>
              </a:lnSpc>
              <a:buFont typeface="Arial" panose="020B0604020202020204" pitchFamily="34" charset="0"/>
              <a:buChar char="•"/>
            </a:pPr>
            <a:r>
              <a:rPr lang="fi-FI" sz="3400" dirty="0">
                <a:solidFill>
                  <a:srgbClr val="FFFFFF"/>
                </a:solidFill>
                <a:effectLst/>
              </a:rPr>
              <a:t>Lehti, Raimo, </a:t>
            </a:r>
            <a:r>
              <a:rPr lang="fi-FI" sz="3400" i="1" dirty="0">
                <a:solidFill>
                  <a:srgbClr val="FFFFFF"/>
                </a:solidFill>
                <a:effectLst/>
              </a:rPr>
              <a:t>Pallojen maailma. Tähtitiede ennen Kopernikusta</a:t>
            </a:r>
            <a:r>
              <a:rPr lang="fi-FI" sz="3400" dirty="0">
                <a:solidFill>
                  <a:srgbClr val="FFFFFF"/>
                </a:solidFill>
                <a:effectLst/>
              </a:rPr>
              <a:t>, Näyttelyluettelo, Helsingin yliopiston kirjasto 1984.</a:t>
            </a:r>
          </a:p>
          <a:p>
            <a:pPr marL="342000" indent="-342000">
              <a:lnSpc>
                <a:spcPct val="90000"/>
              </a:lnSpc>
              <a:buFont typeface="Arial" panose="020B0604020202020204" pitchFamily="34" charset="0"/>
              <a:buChar char="•"/>
            </a:pPr>
            <a:r>
              <a:rPr lang="fi-FI" sz="3400" dirty="0">
                <a:solidFill>
                  <a:srgbClr val="FFFFFF"/>
                </a:solidFill>
                <a:effectLst/>
              </a:rPr>
              <a:t>Lehti, Raimo, </a:t>
            </a:r>
            <a:r>
              <a:rPr lang="fi-FI" sz="3400" i="1" dirty="0">
                <a:solidFill>
                  <a:srgbClr val="FFFFFF"/>
                </a:solidFill>
                <a:effectLst/>
              </a:rPr>
              <a:t>Tanssi auringon ympäri. Kopernikus, </a:t>
            </a:r>
            <a:r>
              <a:rPr lang="fi-FI" sz="3400" i="1" dirty="0" err="1">
                <a:solidFill>
                  <a:srgbClr val="FFFFFF"/>
                </a:solidFill>
                <a:effectLst/>
              </a:rPr>
              <a:t>Kepler</a:t>
            </a:r>
            <a:r>
              <a:rPr lang="fi-FI" sz="3400" i="1" dirty="0">
                <a:solidFill>
                  <a:srgbClr val="FFFFFF"/>
                </a:solidFill>
                <a:effectLst/>
              </a:rPr>
              <a:t> ja aurinkokeskisen tähtitieteen synty</a:t>
            </a:r>
            <a:r>
              <a:rPr lang="fi-FI" sz="3400" dirty="0">
                <a:solidFill>
                  <a:srgbClr val="FFFFFF"/>
                </a:solidFill>
                <a:effectLst/>
              </a:rPr>
              <a:t>, Prometheus, Pohjoinen, Oulu 1989.</a:t>
            </a:r>
          </a:p>
          <a:p>
            <a:pPr marL="342000" indent="-342000">
              <a:lnSpc>
                <a:spcPct val="90000"/>
              </a:lnSpc>
              <a:buFont typeface="Arial" panose="020B0604020202020204" pitchFamily="34" charset="0"/>
              <a:buChar char="•"/>
            </a:pPr>
            <a:r>
              <a:rPr lang="fi-FI" sz="3400" dirty="0">
                <a:solidFill>
                  <a:srgbClr val="FFFFFF"/>
                </a:solidFill>
                <a:effectLst/>
              </a:rPr>
              <a:t>Lehti Raimo, </a:t>
            </a:r>
            <a:r>
              <a:rPr lang="fi-FI" sz="3400" i="1" dirty="0" err="1">
                <a:solidFill>
                  <a:srgbClr val="FFFFFF"/>
                </a:solidFill>
                <a:effectLst/>
              </a:rPr>
              <a:t>Sfairopoiia</a:t>
            </a:r>
            <a:r>
              <a:rPr lang="fi-FI" sz="3400" i="1" dirty="0">
                <a:solidFill>
                  <a:srgbClr val="FFFFFF"/>
                </a:solidFill>
                <a:effectLst/>
              </a:rPr>
              <a:t>. Pallojen ja ympyröiden koneistot vanhalla ajalla</a:t>
            </a:r>
            <a:r>
              <a:rPr lang="fi-FI" sz="3400" dirty="0">
                <a:solidFill>
                  <a:srgbClr val="FFFFFF"/>
                </a:solidFill>
                <a:effectLst/>
              </a:rPr>
              <a:t>, Tähtitieteellinen yhdistys Ursa ry, Helsinki 2009.</a:t>
            </a:r>
          </a:p>
          <a:p>
            <a:pPr marL="72000" lvl="1">
              <a:lnSpc>
                <a:spcPct val="90000"/>
              </a:lnSpc>
            </a:pPr>
            <a:endParaRPr lang="en-US" sz="1500" u="sng" dirty="0">
              <a:solidFill>
                <a:srgbClr val="FFFFFF"/>
              </a:solidFill>
              <a:effectLst/>
            </a:endParaRPr>
          </a:p>
        </p:txBody>
      </p:sp>
      <p:sp>
        <p:nvSpPr>
          <p:cNvPr id="4" name="Alatunnisteen paikkamerkki 3">
            <a:extLst>
              <a:ext uri="{FF2B5EF4-FFF2-40B4-BE49-F238E27FC236}">
                <a16:creationId xmlns:a16="http://schemas.microsoft.com/office/drawing/2014/main" id="{E7AC4F66-0B2E-40B8-B84B-17DF0E3EBBE0}"/>
              </a:ext>
            </a:extLst>
          </p:cNvPr>
          <p:cNvSpPr>
            <a:spLocks noGrp="1"/>
          </p:cNvSpPr>
          <p:nvPr>
            <p:ph type="ftr" sz="quarter" idx="11"/>
          </p:nvPr>
        </p:nvSpPr>
        <p:spPr>
          <a:xfrm>
            <a:off x="5458983" y="6446520"/>
            <a:ext cx="5334019" cy="365125"/>
          </a:xfrm>
        </p:spPr>
        <p:txBody>
          <a:bodyPr anchor="ctr">
            <a:normAutofit/>
          </a:bodyPr>
          <a:lstStyle/>
          <a:p>
            <a:pPr rtl="0">
              <a:spcAft>
                <a:spcPts val="600"/>
              </a:spcAft>
            </a:pPr>
            <a:r>
              <a:rPr lang="fi-FI"/>
              <a:t>MS-E1011 Infoisku 5</a:t>
            </a:r>
            <a:endParaRPr lang="en-US"/>
          </a:p>
        </p:txBody>
      </p:sp>
      <p:sp>
        <p:nvSpPr>
          <p:cNvPr id="6" name="Dian numeron paikkamerkki 5"/>
          <p:cNvSpPr>
            <a:spLocks noGrp="1"/>
          </p:cNvSpPr>
          <p:nvPr>
            <p:ph type="sldNum" sz="quarter" idx="12"/>
          </p:nvPr>
        </p:nvSpPr>
        <p:spPr>
          <a:xfrm>
            <a:off x="10993582" y="6446838"/>
            <a:ext cx="780010" cy="365125"/>
          </a:xfrm>
        </p:spPr>
        <p:txBody>
          <a:bodyPr anchor="ctr">
            <a:normAutofit/>
          </a:bodyPr>
          <a:lstStyle/>
          <a:p>
            <a:pPr lvl="1">
              <a:spcAft>
                <a:spcPts val="600"/>
              </a:spcAft>
            </a:pPr>
            <a:fld id="{A938FC41-A33A-4EB3-A460-D228F94BCF6C}" type="slidenum">
              <a:rPr lang="it-IT" sz="800">
                <a:solidFill>
                  <a:schemeClr val="tx2"/>
                </a:solidFill>
              </a:rPr>
              <a:pPr lvl="1">
                <a:spcAft>
                  <a:spcPts val="600"/>
                </a:spcAft>
              </a:pPr>
              <a:t>16</a:t>
            </a:fld>
            <a:endParaRPr lang="it-IT" sz="800">
              <a:solidFill>
                <a:schemeClr val="tx2"/>
              </a:solidFill>
            </a:endParaRPr>
          </a:p>
        </p:txBody>
      </p:sp>
      <p:sp>
        <p:nvSpPr>
          <p:cNvPr id="2" name="Päivämäärän paikkamerkki 1">
            <a:extLst>
              <a:ext uri="{FF2B5EF4-FFF2-40B4-BE49-F238E27FC236}">
                <a16:creationId xmlns:a16="http://schemas.microsoft.com/office/drawing/2014/main" id="{3EEFA697-05F6-0794-C6A7-AF40A6739D78}"/>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329399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err="1"/>
              <a:t>Raimo</a:t>
            </a:r>
            <a:r>
              <a:rPr lang="en-US" dirty="0"/>
              <a:t> </a:t>
            </a:r>
            <a:r>
              <a:rPr lang="en-US" dirty="0" err="1"/>
              <a:t>Lehti</a:t>
            </a:r>
            <a:endParaRPr lang="en-US" dirty="0"/>
          </a:p>
        </p:txBody>
      </p:sp>
      <p:sp>
        <p:nvSpPr>
          <p:cNvPr id="18435" name="Rectangle 3"/>
          <p:cNvSpPr>
            <a:spLocks noGrp="1" noChangeArrowheads="1"/>
          </p:cNvSpPr>
          <p:nvPr>
            <p:ph sz="half" idx="2"/>
          </p:nvPr>
        </p:nvSpPr>
        <p:spPr>
          <a:xfrm>
            <a:off x="3595456" y="2120900"/>
            <a:ext cx="7560224" cy="3748194"/>
          </a:xfrm>
        </p:spPr>
        <p:txBody>
          <a:bodyPr>
            <a:normAutofit lnSpcReduction="10000"/>
          </a:bodyPr>
          <a:lstStyle/>
          <a:p>
            <a:pPr marL="565200" indent="-457200">
              <a:spcAft>
                <a:spcPts val="800"/>
              </a:spcAft>
              <a:buFont typeface="Arial" panose="020B0604020202020204" pitchFamily="34" charset="0"/>
              <a:buChar char="•"/>
            </a:pPr>
            <a:r>
              <a:rPr lang="fi-FI" sz="2800" dirty="0"/>
              <a:t>Raimo Lehti (1931-2008) oli Teknillisen korkeakoulun matematiikan professori vuosina 1967–1989.</a:t>
            </a:r>
          </a:p>
          <a:p>
            <a:pPr marL="565200" indent="-457200">
              <a:spcAft>
                <a:spcPts val="800"/>
              </a:spcAft>
              <a:buFont typeface="Arial" panose="020B0604020202020204" pitchFamily="34" charset="0"/>
              <a:buChar char="•"/>
            </a:pPr>
            <a:r>
              <a:rPr lang="fi-FI" sz="2800" dirty="0"/>
              <a:t>Matematiikan lisäksi hän oli perehtynyt tieteen, erityisesti tähtitieteen, historiaan.</a:t>
            </a:r>
          </a:p>
          <a:p>
            <a:pPr marL="565200" indent="-457200">
              <a:spcAft>
                <a:spcPts val="800"/>
              </a:spcAft>
              <a:buFont typeface="Arial" panose="020B0604020202020204" pitchFamily="34" charset="0"/>
              <a:buChar char="•"/>
            </a:pPr>
            <a:r>
              <a:rPr lang="fi-FI" sz="2800" dirty="0"/>
              <a:t>Matematiikan lisäksi hän opetti tieteen historiaa ja filosofiaa yli 30 vuotta.</a:t>
            </a:r>
            <a:endParaRPr lang="en-US" sz="2800" dirty="0"/>
          </a:p>
        </p:txBody>
      </p:sp>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2</a:t>
            </a:fld>
            <a:endParaRPr lang="en-US"/>
          </a:p>
        </p:txBody>
      </p:sp>
      <p:pic>
        <p:nvPicPr>
          <p:cNvPr id="3" name="Kuva 2" descr="Kuva, joka sisältää kohteen mies, henkilö, silmälasit, solmio&#10;&#10;Kuvaus luotu automaattisesti">
            <a:extLst>
              <a:ext uri="{FF2B5EF4-FFF2-40B4-BE49-F238E27FC236}">
                <a16:creationId xmlns:a16="http://schemas.microsoft.com/office/drawing/2014/main" id="{E1A24F2F-742A-42CF-A572-6AA450B06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301" y="2295369"/>
            <a:ext cx="2021169" cy="3072176"/>
          </a:xfrm>
          <a:prstGeom prst="rect">
            <a:avLst/>
          </a:prstGeom>
        </p:spPr>
      </p:pic>
      <p:sp>
        <p:nvSpPr>
          <p:cNvPr id="2" name="Päivämäärän paikkamerkki 1">
            <a:extLst>
              <a:ext uri="{FF2B5EF4-FFF2-40B4-BE49-F238E27FC236}">
                <a16:creationId xmlns:a16="http://schemas.microsoft.com/office/drawing/2014/main" id="{D0035049-1603-7D6D-A60D-8D7FC4AAEE30}"/>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320490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3466" y="786383"/>
            <a:ext cx="3517567" cy="1499617"/>
          </a:xfrm>
        </p:spPr>
        <p:txBody>
          <a:bodyPr anchor="b">
            <a:normAutofit/>
          </a:bodyPr>
          <a:lstStyle/>
          <a:p>
            <a:r>
              <a:rPr lang="en-US" dirty="0" err="1"/>
              <a:t>Pallojen</a:t>
            </a:r>
            <a:r>
              <a:rPr lang="en-US" dirty="0"/>
              <a:t> </a:t>
            </a:r>
            <a:r>
              <a:rPr lang="en-US" dirty="0" err="1"/>
              <a:t>maailma</a:t>
            </a:r>
            <a:endParaRPr lang="en-US" dirty="0"/>
          </a:p>
        </p:txBody>
      </p:sp>
      <p:pic>
        <p:nvPicPr>
          <p:cNvPr id="3" name="Kuva 2" descr="Kuva, joka sisältää kohteen teksti, kirja&#10;&#10;Kuvaus luotu automaattisesti">
            <a:extLst>
              <a:ext uri="{FF2B5EF4-FFF2-40B4-BE49-F238E27FC236}">
                <a16:creationId xmlns:a16="http://schemas.microsoft.com/office/drawing/2014/main" id="{AAC35E08-BD79-4FD2-AF40-0894506BE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477" y="812799"/>
            <a:ext cx="3931357" cy="5294757"/>
          </a:xfrm>
          <a:prstGeom prst="rect">
            <a:avLst/>
          </a:prstGeom>
          <a:noFill/>
        </p:spPr>
      </p:pic>
      <p:sp>
        <p:nvSpPr>
          <p:cNvPr id="18435" name="Rectangle 3"/>
          <p:cNvSpPr>
            <a:spLocks noGrp="1" noChangeArrowheads="1"/>
          </p:cNvSpPr>
          <p:nvPr>
            <p:ph type="body" sz="half" idx="2"/>
          </p:nvPr>
        </p:nvSpPr>
        <p:spPr>
          <a:xfrm>
            <a:off x="643465" y="3043050"/>
            <a:ext cx="3517567" cy="3064505"/>
          </a:xfrm>
        </p:spPr>
        <p:txBody>
          <a:bodyPr>
            <a:normAutofit/>
          </a:bodyPr>
          <a:lstStyle/>
          <a:p>
            <a:pPr marL="108000" indent="0">
              <a:spcAft>
                <a:spcPts val="800"/>
              </a:spcAft>
              <a:buNone/>
            </a:pPr>
            <a:r>
              <a:rPr lang="en-US" sz="2400" dirty="0" err="1"/>
              <a:t>Vuonna</a:t>
            </a:r>
            <a:r>
              <a:rPr lang="en-US" sz="2400" dirty="0"/>
              <a:t> 1984 </a:t>
            </a:r>
            <a:r>
              <a:rPr lang="en-US" sz="2400" dirty="0" err="1"/>
              <a:t>hän</a:t>
            </a:r>
            <a:r>
              <a:rPr lang="en-US" sz="2400" dirty="0"/>
              <a:t> </a:t>
            </a:r>
            <a:r>
              <a:rPr lang="en-US" sz="2400" dirty="0" err="1"/>
              <a:t>suunnitteli</a:t>
            </a:r>
            <a:r>
              <a:rPr lang="en-US" sz="2400" dirty="0"/>
              <a:t> Helsingin </a:t>
            </a:r>
            <a:r>
              <a:rPr lang="en-US" sz="2400" dirty="0" err="1"/>
              <a:t>yliopiston</a:t>
            </a:r>
            <a:r>
              <a:rPr lang="en-US" sz="2400" dirty="0"/>
              <a:t> </a:t>
            </a:r>
            <a:r>
              <a:rPr lang="en-US" sz="2400" dirty="0" err="1"/>
              <a:t>kirjastossa</a:t>
            </a:r>
            <a:r>
              <a:rPr lang="en-US" sz="2400" dirty="0"/>
              <a:t> </a:t>
            </a:r>
            <a:r>
              <a:rPr lang="en-US" sz="2400" dirty="0" err="1"/>
              <a:t>järjestetyn</a:t>
            </a:r>
            <a:r>
              <a:rPr lang="en-US" sz="2400" dirty="0"/>
              <a:t> </a:t>
            </a:r>
            <a:r>
              <a:rPr lang="en-US" sz="2400" dirty="0" err="1"/>
              <a:t>näyttelyn</a:t>
            </a:r>
            <a:r>
              <a:rPr lang="en-US" sz="2400" dirty="0"/>
              <a:t> ”</a:t>
            </a:r>
            <a:r>
              <a:rPr lang="en-US" sz="2400" dirty="0" err="1"/>
              <a:t>Pallojen</a:t>
            </a:r>
            <a:r>
              <a:rPr lang="en-US" sz="2400" dirty="0"/>
              <a:t> </a:t>
            </a:r>
            <a:r>
              <a:rPr lang="en-US" sz="2400" dirty="0" err="1"/>
              <a:t>maailma</a:t>
            </a:r>
            <a:r>
              <a:rPr lang="en-US" sz="2400" dirty="0"/>
              <a:t>. </a:t>
            </a:r>
            <a:r>
              <a:rPr lang="en-US" sz="2400" dirty="0" err="1"/>
              <a:t>Tähtitiedettä</a:t>
            </a:r>
            <a:r>
              <a:rPr lang="en-US" sz="2400" dirty="0"/>
              <a:t> </a:t>
            </a:r>
            <a:r>
              <a:rPr lang="en-US" sz="2400" dirty="0" err="1"/>
              <a:t>ennen</a:t>
            </a:r>
            <a:r>
              <a:rPr lang="en-US" sz="2400" dirty="0"/>
              <a:t> </a:t>
            </a:r>
            <a:r>
              <a:rPr lang="en-US" sz="2400" dirty="0" err="1"/>
              <a:t>Kopernikusta</a:t>
            </a:r>
            <a:r>
              <a:rPr lang="en-US" sz="2400" dirty="0"/>
              <a:t>”.</a:t>
            </a:r>
            <a:r>
              <a:rPr lang="en-US" dirty="0"/>
              <a:t>  </a:t>
            </a:r>
          </a:p>
        </p:txBody>
      </p:sp>
      <p:sp>
        <p:nvSpPr>
          <p:cNvPr id="5" name="Footer Placeholder 4"/>
          <p:cNvSpPr>
            <a:spLocks noGrp="1"/>
          </p:cNvSpPr>
          <p:nvPr>
            <p:ph type="ftr" sz="quarter" idx="11"/>
          </p:nvPr>
        </p:nvSpPr>
        <p:spPr>
          <a:xfrm>
            <a:off x="5458983" y="6446520"/>
            <a:ext cx="5334019"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3</a:t>
            </a:fld>
            <a:endParaRPr lang="en-US"/>
          </a:p>
        </p:txBody>
      </p:sp>
      <p:sp>
        <p:nvSpPr>
          <p:cNvPr id="2" name="Päivämäärän paikkamerkki 1">
            <a:extLst>
              <a:ext uri="{FF2B5EF4-FFF2-40B4-BE49-F238E27FC236}">
                <a16:creationId xmlns:a16="http://schemas.microsoft.com/office/drawing/2014/main" id="{6CC5175A-88B7-5E76-00EA-F44EA4E99AFA}"/>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326386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CC948D-F13A-4BD1-B044-C7D956FA5209}"/>
              </a:ext>
            </a:extLst>
          </p:cNvPr>
          <p:cNvSpPr>
            <a:spLocks noGrp="1"/>
          </p:cNvSpPr>
          <p:nvPr>
            <p:ph type="title"/>
          </p:nvPr>
        </p:nvSpPr>
        <p:spPr/>
        <p:txBody>
          <a:bodyPr/>
          <a:lstStyle/>
          <a:p>
            <a:r>
              <a:rPr lang="fi-FI" dirty="0"/>
              <a:t>Pallojen maailma</a:t>
            </a:r>
          </a:p>
        </p:txBody>
      </p:sp>
      <p:sp>
        <p:nvSpPr>
          <p:cNvPr id="3" name="Sisällön paikkamerkki 2">
            <a:extLst>
              <a:ext uri="{FF2B5EF4-FFF2-40B4-BE49-F238E27FC236}">
                <a16:creationId xmlns:a16="http://schemas.microsoft.com/office/drawing/2014/main" id="{740FF109-3528-4608-BEED-746B0C507D8D}"/>
              </a:ext>
            </a:extLst>
          </p:cNvPr>
          <p:cNvSpPr>
            <a:spLocks noGrp="1"/>
          </p:cNvSpPr>
          <p:nvPr>
            <p:ph idx="1"/>
          </p:nvPr>
        </p:nvSpPr>
        <p:spPr/>
        <p:txBody>
          <a:bodyPr>
            <a:normAutofit/>
          </a:bodyPr>
          <a:lstStyle/>
          <a:p>
            <a:r>
              <a:rPr lang="fi-FI" sz="2600" dirty="0">
                <a:solidFill>
                  <a:schemeClr val="tx1"/>
                </a:solidFill>
                <a:ea typeface="Times New Roman" panose="02020603050405020304" pitchFamily="18" charset="0"/>
                <a:cs typeface="ArialMT"/>
              </a:rPr>
              <a:t>Laajan näyttelyluettelon johdannossa Raimo Lehti kirjoittaa mm. seuraavasti:</a:t>
            </a:r>
          </a:p>
          <a:p>
            <a:r>
              <a:rPr lang="fi-FI" sz="2600" dirty="0">
                <a:solidFill>
                  <a:schemeClr val="tx1"/>
                </a:solidFill>
              </a:rPr>
              <a:t>”Varhainen Maapalloa ja sen osia koskeva kirjallisuus on kosmografiaa eli ’maailman kuvaamista’. Se käsittelee aina Maata taivaanpallon ja planeettojen pallonkuorien muodostaman pallojen maailman osana. Maapalloa kuvailevissa teoksissa yleensä  laajempi osa käsittelee pallotähtitiedettä ja kosmoksen kokonaisuutta.”</a:t>
            </a:r>
          </a:p>
        </p:txBody>
      </p:sp>
      <p:sp>
        <p:nvSpPr>
          <p:cNvPr id="4" name="Alatunnisteen paikkamerkki 3">
            <a:extLst>
              <a:ext uri="{FF2B5EF4-FFF2-40B4-BE49-F238E27FC236}">
                <a16:creationId xmlns:a16="http://schemas.microsoft.com/office/drawing/2014/main" id="{1AB1694B-6DEA-49A0-A681-3471353A1FD5}"/>
              </a:ext>
            </a:extLst>
          </p:cNvPr>
          <p:cNvSpPr>
            <a:spLocks noGrp="1"/>
          </p:cNvSpPr>
          <p:nvPr>
            <p:ph type="ftr" sz="quarter" idx="11"/>
          </p:nvPr>
        </p:nvSpPr>
        <p:spPr/>
        <p:txBody>
          <a:bodyPr/>
          <a:lstStyle/>
          <a:p>
            <a:pPr rtl="0"/>
            <a:r>
              <a:rPr lang="fi-FI"/>
              <a:t>MS-E1011 Infoisku 5</a:t>
            </a:r>
            <a:endParaRPr lang="en-US" dirty="0"/>
          </a:p>
        </p:txBody>
      </p:sp>
      <p:sp>
        <p:nvSpPr>
          <p:cNvPr id="5" name="Dian numeron paikkamerkki 4">
            <a:extLst>
              <a:ext uri="{FF2B5EF4-FFF2-40B4-BE49-F238E27FC236}">
                <a16:creationId xmlns:a16="http://schemas.microsoft.com/office/drawing/2014/main" id="{4CE1EBFD-C212-48CA-8D55-24CE2236A7D3}"/>
              </a:ext>
            </a:extLst>
          </p:cNvPr>
          <p:cNvSpPr>
            <a:spLocks noGrp="1"/>
          </p:cNvSpPr>
          <p:nvPr>
            <p:ph type="sldNum" sz="quarter" idx="12"/>
          </p:nvPr>
        </p:nvSpPr>
        <p:spPr/>
        <p:txBody>
          <a:bodyPr/>
          <a:lstStyle/>
          <a:p>
            <a:pPr rtl="0"/>
            <a:fld id="{3A98EE3D-8CD1-4C3F-BD1C-C98C9596463C}" type="slidenum">
              <a:rPr lang="en-US" smtClean="0"/>
              <a:t>4</a:t>
            </a:fld>
            <a:endParaRPr lang="en-US" dirty="0"/>
          </a:p>
        </p:txBody>
      </p:sp>
      <p:sp>
        <p:nvSpPr>
          <p:cNvPr id="6" name="Päivämäärän paikkamerkki 5">
            <a:extLst>
              <a:ext uri="{FF2B5EF4-FFF2-40B4-BE49-F238E27FC236}">
                <a16:creationId xmlns:a16="http://schemas.microsoft.com/office/drawing/2014/main" id="{07B12C43-1EE5-EBC4-D828-E1297B902171}"/>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23132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fi-FI" dirty="0"/>
              <a:t>Kahden pallon universumin</a:t>
            </a:r>
            <a:endParaRPr lang="en-US" dirty="0"/>
          </a:p>
        </p:txBody>
      </p:sp>
      <p:pic>
        <p:nvPicPr>
          <p:cNvPr id="8" name="Kuva 7">
            <a:extLst>
              <a:ext uri="{FF2B5EF4-FFF2-40B4-BE49-F238E27FC236}">
                <a16:creationId xmlns:a16="http://schemas.microsoft.com/office/drawing/2014/main" id="{CE01483A-25D1-4FFD-A2E4-D291463169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97279" y="2309495"/>
            <a:ext cx="3738800" cy="3848471"/>
          </a:xfrm>
          <a:prstGeom prst="rect">
            <a:avLst/>
          </a:prstGeom>
          <a:noFill/>
        </p:spPr>
      </p:pic>
      <p:sp>
        <p:nvSpPr>
          <p:cNvPr id="18435" name="Rectangle 3"/>
          <p:cNvSpPr>
            <a:spLocks noGrp="1" noChangeArrowheads="1"/>
          </p:cNvSpPr>
          <p:nvPr>
            <p:ph sz="half" idx="2"/>
          </p:nvPr>
        </p:nvSpPr>
        <p:spPr>
          <a:xfrm>
            <a:off x="5042517" y="2120900"/>
            <a:ext cx="6280835" cy="3748194"/>
          </a:xfrm>
        </p:spPr>
        <p:txBody>
          <a:bodyPr>
            <a:noAutofit/>
          </a:bodyPr>
          <a:lstStyle/>
          <a:p>
            <a:pPr marL="450900" indent="-342900">
              <a:lnSpc>
                <a:spcPct val="100000"/>
              </a:lnSpc>
              <a:spcBef>
                <a:spcPts val="0"/>
              </a:spcBef>
              <a:spcAft>
                <a:spcPts val="0"/>
              </a:spcAft>
              <a:buFont typeface="Arial" panose="020B0604020202020204" pitchFamily="34" charset="0"/>
              <a:buChar char="•"/>
            </a:pPr>
            <a:r>
              <a:rPr lang="fi-FI" sz="2200" dirty="0"/>
              <a:t>Aristoteleen teoksissa on kreikkalainen ”kahden pallon universumi” sijoitettu yhtenäisen kosmologisen ja metafyysisen järjestelmän puitteisiin. </a:t>
            </a:r>
          </a:p>
          <a:p>
            <a:pPr marL="450900" indent="-342900">
              <a:lnSpc>
                <a:spcPct val="100000"/>
              </a:lnSpc>
              <a:spcBef>
                <a:spcPts val="0"/>
              </a:spcBef>
              <a:spcAft>
                <a:spcPts val="0"/>
              </a:spcAft>
              <a:buFont typeface="Arial" panose="020B0604020202020204" pitchFamily="34" charset="0"/>
              <a:buChar char="•"/>
            </a:pPr>
            <a:r>
              <a:rPr lang="fi-FI" sz="2200" dirty="0"/>
              <a:t>Tämän kosmologian geometrinen perusnäkemys fysikaalista maailmaa rajoittavasta kiertävästä taivaanpallosta ja sen keskellä sijaitsevasta liikkumattomasta Maapallosta esiintyy samanlaisena miltei kaikilla kreikkalaisilla tähtitieteilijöillä ja filosofeilla 400-luvun eKr. jälkeen. </a:t>
            </a:r>
            <a:endParaRPr lang="en-US" sz="2200" dirty="0"/>
          </a:p>
        </p:txBody>
      </p:sp>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5</a:t>
            </a:r>
            <a:endParaRPr lang="en-US" dirty="0"/>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5</a:t>
            </a:fld>
            <a:endParaRPr lang="en-US"/>
          </a:p>
        </p:txBody>
      </p:sp>
      <p:sp>
        <p:nvSpPr>
          <p:cNvPr id="2" name="Päivämäärän paikkamerkki 1">
            <a:extLst>
              <a:ext uri="{FF2B5EF4-FFF2-40B4-BE49-F238E27FC236}">
                <a16:creationId xmlns:a16="http://schemas.microsoft.com/office/drawing/2014/main" id="{94CB718A-5C99-A848-964C-31CB2223841C}"/>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212156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3466" y="786384"/>
            <a:ext cx="3517567" cy="1490092"/>
          </a:xfrm>
        </p:spPr>
        <p:txBody>
          <a:bodyPr anchor="b">
            <a:normAutofit fontScale="90000"/>
          </a:bodyPr>
          <a:lstStyle/>
          <a:p>
            <a:r>
              <a:rPr lang="pt-BR" dirty="0"/>
              <a:t>Klaudios Ptolemaios (n. 85–n. 165)</a:t>
            </a:r>
            <a:endParaRPr lang="en-US" dirty="0"/>
          </a:p>
        </p:txBody>
      </p:sp>
      <p:pic>
        <p:nvPicPr>
          <p:cNvPr id="7" name="Kuva 6">
            <a:extLst>
              <a:ext uri="{FF2B5EF4-FFF2-40B4-BE49-F238E27FC236}">
                <a16:creationId xmlns:a16="http://schemas.microsoft.com/office/drawing/2014/main" id="{07933AAD-1C8A-4742-BB1D-531D3F1830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5775777" y="812799"/>
            <a:ext cx="5294757" cy="5294757"/>
          </a:xfrm>
          <a:prstGeom prst="rect">
            <a:avLst/>
          </a:prstGeom>
          <a:noFill/>
        </p:spPr>
      </p:pic>
      <p:sp>
        <p:nvSpPr>
          <p:cNvPr id="18435" name="Rectangle 3"/>
          <p:cNvSpPr>
            <a:spLocks noGrp="1" noChangeArrowheads="1"/>
          </p:cNvSpPr>
          <p:nvPr>
            <p:ph type="body" sz="half" idx="2"/>
          </p:nvPr>
        </p:nvSpPr>
        <p:spPr>
          <a:xfrm>
            <a:off x="643465" y="2505076"/>
            <a:ext cx="3517567" cy="3602480"/>
          </a:xfrm>
        </p:spPr>
        <p:txBody>
          <a:bodyPr>
            <a:normAutofit/>
          </a:bodyPr>
          <a:lstStyle/>
          <a:p>
            <a:pPr marL="450900" indent="-342900">
              <a:spcAft>
                <a:spcPts val="800"/>
              </a:spcAft>
              <a:buFont typeface="Arial" panose="020B0604020202020204" pitchFamily="34" charset="0"/>
              <a:buChar char="•"/>
            </a:pPr>
            <a:r>
              <a:rPr lang="fi-FI" sz="2400" dirty="0"/>
              <a:t>Ptolemaioksen systeemissä planeetat sijaitsivat </a:t>
            </a:r>
            <a:r>
              <a:rPr lang="fi-FI" sz="2400" dirty="0" err="1"/>
              <a:t>episykliympyröillä</a:t>
            </a:r>
            <a:r>
              <a:rPr lang="fi-FI" sz="2400" dirty="0"/>
              <a:t>, joiden avulla selitettiin planeettojen taantuvat eli </a:t>
            </a:r>
            <a:r>
              <a:rPr lang="fi-FI" sz="2400" dirty="0" err="1"/>
              <a:t>retrogradiset</a:t>
            </a:r>
            <a:r>
              <a:rPr lang="fi-FI" sz="2400" dirty="0"/>
              <a:t> liikkeet.</a:t>
            </a:r>
            <a:endParaRPr lang="en-US" sz="2400" dirty="0"/>
          </a:p>
        </p:txBody>
      </p:sp>
      <p:sp>
        <p:nvSpPr>
          <p:cNvPr id="5" name="Footer Placeholder 4"/>
          <p:cNvSpPr>
            <a:spLocks noGrp="1"/>
          </p:cNvSpPr>
          <p:nvPr>
            <p:ph type="ftr" sz="quarter" idx="11"/>
          </p:nvPr>
        </p:nvSpPr>
        <p:spPr>
          <a:xfrm>
            <a:off x="5458983" y="6446520"/>
            <a:ext cx="5334019"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6</a:t>
            </a:fld>
            <a:endParaRPr lang="en-US"/>
          </a:p>
        </p:txBody>
      </p:sp>
      <p:sp>
        <p:nvSpPr>
          <p:cNvPr id="2" name="Päivämäärän paikkamerkki 1">
            <a:extLst>
              <a:ext uri="{FF2B5EF4-FFF2-40B4-BE49-F238E27FC236}">
                <a16:creationId xmlns:a16="http://schemas.microsoft.com/office/drawing/2014/main" id="{3F8DE734-4F39-CA27-DB32-889FD366DD8B}"/>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02014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err="1"/>
              <a:t>Planeettojen</a:t>
            </a:r>
            <a:r>
              <a:rPr lang="en-US" dirty="0"/>
              <a:t> </a:t>
            </a:r>
            <a:r>
              <a:rPr lang="en-US" dirty="0" err="1"/>
              <a:t>pallonkuoret</a:t>
            </a:r>
            <a:endParaRPr lang="en-US" dirty="0"/>
          </a:p>
        </p:txBody>
      </p:sp>
      <p:sp>
        <p:nvSpPr>
          <p:cNvPr id="18435" name="Rectangle 3"/>
          <p:cNvSpPr>
            <a:spLocks noGrp="1" noChangeArrowheads="1"/>
          </p:cNvSpPr>
          <p:nvPr>
            <p:ph sz="half" idx="1"/>
          </p:nvPr>
        </p:nvSpPr>
        <p:spPr>
          <a:xfrm>
            <a:off x="1097280" y="2120900"/>
            <a:ext cx="3531870" cy="3748193"/>
          </a:xfrm>
        </p:spPr>
        <p:txBody>
          <a:bodyPr>
            <a:noAutofit/>
          </a:bodyPr>
          <a:lstStyle/>
          <a:p>
            <a:pPr marL="393750" indent="-285750">
              <a:lnSpc>
                <a:spcPct val="100000"/>
              </a:lnSpc>
              <a:spcBef>
                <a:spcPts val="0"/>
              </a:spcBef>
              <a:spcAft>
                <a:spcPts val="0"/>
              </a:spcAft>
              <a:buFont typeface="Arial" panose="020B0604020202020204" pitchFamily="34" charset="0"/>
              <a:buChar char="•"/>
            </a:pPr>
            <a:r>
              <a:rPr lang="en-US" sz="2400" dirty="0" err="1"/>
              <a:t>Ptolemaioksen</a:t>
            </a:r>
            <a:r>
              <a:rPr lang="en-US" sz="2400" dirty="0"/>
              <a:t> </a:t>
            </a:r>
            <a:r>
              <a:rPr lang="en-US" sz="2400" dirty="0" err="1"/>
              <a:t>systeemin</a:t>
            </a:r>
            <a:r>
              <a:rPr lang="en-US" sz="2400" dirty="0"/>
              <a:t> </a:t>
            </a:r>
            <a:r>
              <a:rPr lang="en-US" sz="2400" dirty="0" err="1"/>
              <a:t>kuvitusta</a:t>
            </a:r>
            <a:r>
              <a:rPr lang="en-US" sz="2400" dirty="0"/>
              <a:t> 1500-luvulla </a:t>
            </a:r>
            <a:r>
              <a:rPr lang="en-US" sz="2400" dirty="0" err="1"/>
              <a:t>julkaistusta</a:t>
            </a:r>
            <a:r>
              <a:rPr lang="en-US" sz="2400" dirty="0"/>
              <a:t> </a:t>
            </a:r>
            <a:r>
              <a:rPr lang="en-US" sz="2400" dirty="0" err="1"/>
              <a:t>kirjasta</a:t>
            </a:r>
            <a:r>
              <a:rPr lang="en-US" sz="2400" dirty="0"/>
              <a:t>.</a:t>
            </a:r>
          </a:p>
        </p:txBody>
      </p:sp>
      <p:pic>
        <p:nvPicPr>
          <p:cNvPr id="7" name="Kuva 6">
            <a:extLst>
              <a:ext uri="{FF2B5EF4-FFF2-40B4-BE49-F238E27FC236}">
                <a16:creationId xmlns:a16="http://schemas.microsoft.com/office/drawing/2014/main" id="{07933AAD-1C8A-4742-BB1D-531D3F1830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52432" y="1947099"/>
            <a:ext cx="6142288" cy="4184126"/>
          </a:xfrm>
          <a:prstGeom prst="rect">
            <a:avLst/>
          </a:prstGeom>
          <a:noFill/>
        </p:spPr>
      </p:pic>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7</a:t>
            </a:fld>
            <a:endParaRPr lang="en-US"/>
          </a:p>
        </p:txBody>
      </p:sp>
      <p:sp>
        <p:nvSpPr>
          <p:cNvPr id="2" name="Päivämäärän paikkamerkki 1">
            <a:extLst>
              <a:ext uri="{FF2B5EF4-FFF2-40B4-BE49-F238E27FC236}">
                <a16:creationId xmlns:a16="http://schemas.microsoft.com/office/drawing/2014/main" id="{A39217C4-EBFC-FBD9-3C79-772007B90CC7}"/>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96521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7280" y="286603"/>
            <a:ext cx="10058400" cy="1450757"/>
          </a:xfrm>
        </p:spPr>
        <p:txBody>
          <a:bodyPr anchor="b">
            <a:normAutofit/>
          </a:bodyPr>
          <a:lstStyle/>
          <a:p>
            <a:r>
              <a:rPr lang="en-US" dirty="0" err="1"/>
              <a:t>Planeettojen</a:t>
            </a:r>
            <a:r>
              <a:rPr lang="en-US" dirty="0"/>
              <a:t> </a:t>
            </a:r>
            <a:r>
              <a:rPr lang="en-US" dirty="0" err="1"/>
              <a:t>pallonkuoret</a:t>
            </a:r>
            <a:endParaRPr lang="en-US" dirty="0"/>
          </a:p>
        </p:txBody>
      </p:sp>
      <p:sp>
        <p:nvSpPr>
          <p:cNvPr id="18435" name="Rectangle 3"/>
          <p:cNvSpPr>
            <a:spLocks noGrp="1" noChangeArrowheads="1"/>
          </p:cNvSpPr>
          <p:nvPr>
            <p:ph sz="half" idx="1"/>
          </p:nvPr>
        </p:nvSpPr>
        <p:spPr>
          <a:xfrm>
            <a:off x="1097280" y="2120900"/>
            <a:ext cx="3809698" cy="3748193"/>
          </a:xfrm>
        </p:spPr>
        <p:txBody>
          <a:bodyPr>
            <a:noAutofit/>
          </a:bodyPr>
          <a:lstStyle/>
          <a:p>
            <a:pPr marL="393750" indent="-285750">
              <a:lnSpc>
                <a:spcPct val="100000"/>
              </a:lnSpc>
              <a:spcBef>
                <a:spcPts val="0"/>
              </a:spcBef>
              <a:spcAft>
                <a:spcPts val="0"/>
              </a:spcAft>
              <a:buFont typeface="Arial" panose="020B0604020202020204" pitchFamily="34" charset="0"/>
              <a:buChar char="•"/>
            </a:pPr>
            <a:r>
              <a:rPr lang="en-US" sz="2400" dirty="0" err="1"/>
              <a:t>Ptolemaioslaista</a:t>
            </a:r>
            <a:r>
              <a:rPr lang="en-US" sz="2400" dirty="0"/>
              <a:t> </a:t>
            </a:r>
            <a:r>
              <a:rPr lang="en-US" sz="2400" dirty="0" err="1"/>
              <a:t>planeettaliikettä</a:t>
            </a:r>
            <a:r>
              <a:rPr lang="en-US" sz="2400" dirty="0"/>
              <a:t> </a:t>
            </a:r>
            <a:r>
              <a:rPr lang="en-US" sz="2400" dirty="0" err="1"/>
              <a:t>valaisevat</a:t>
            </a:r>
            <a:r>
              <a:rPr lang="en-US" sz="2400" dirty="0"/>
              <a:t> </a:t>
            </a:r>
            <a:r>
              <a:rPr lang="en-US" sz="2400" dirty="0" err="1"/>
              <a:t>kuvat</a:t>
            </a:r>
            <a:r>
              <a:rPr lang="en-US" sz="2400" dirty="0"/>
              <a:t> </a:t>
            </a:r>
            <a:r>
              <a:rPr lang="en-US" sz="2400" dirty="0" err="1"/>
              <a:t>esitetään</a:t>
            </a:r>
            <a:r>
              <a:rPr lang="en-US" sz="2400" dirty="0"/>
              <a:t> </a:t>
            </a:r>
            <a:r>
              <a:rPr lang="en-US" sz="2400" dirty="0" err="1"/>
              <a:t>yleensä</a:t>
            </a:r>
            <a:r>
              <a:rPr lang="en-US" sz="2400" dirty="0"/>
              <a:t> </a:t>
            </a:r>
            <a:r>
              <a:rPr lang="en-US" sz="2400" dirty="0" err="1"/>
              <a:t>tasokuvioina</a:t>
            </a:r>
            <a:r>
              <a:rPr lang="en-US" sz="2400" dirty="0"/>
              <a:t> … </a:t>
            </a:r>
            <a:r>
              <a:rPr lang="en-US" sz="2400" dirty="0" err="1"/>
              <a:t>Tosiasiassa</a:t>
            </a:r>
            <a:r>
              <a:rPr lang="en-US" sz="2400" dirty="0"/>
              <a:t> </a:t>
            </a:r>
            <a:r>
              <a:rPr lang="en-US" sz="2400" dirty="0" err="1"/>
              <a:t>eri</a:t>
            </a:r>
            <a:r>
              <a:rPr lang="en-US" sz="2400" dirty="0"/>
              <a:t> </a:t>
            </a:r>
            <a:r>
              <a:rPr lang="en-US" sz="2400" dirty="0" err="1"/>
              <a:t>kiertoliikkeet</a:t>
            </a:r>
            <a:r>
              <a:rPr lang="en-US" sz="2400" dirty="0"/>
              <a:t> </a:t>
            </a:r>
            <a:r>
              <a:rPr lang="en-US" sz="2400" dirty="0" err="1"/>
              <a:t>tapahtuvat</a:t>
            </a:r>
            <a:r>
              <a:rPr lang="en-US" sz="2400" dirty="0"/>
              <a:t> </a:t>
            </a:r>
            <a:r>
              <a:rPr lang="en-US" sz="2400" dirty="0" err="1"/>
              <a:t>toisiaan</a:t>
            </a:r>
            <a:r>
              <a:rPr lang="en-US" sz="2400" dirty="0"/>
              <a:t> </a:t>
            </a:r>
            <a:r>
              <a:rPr lang="en-US" sz="2400" dirty="0" err="1"/>
              <a:t>vastaan</a:t>
            </a:r>
            <a:r>
              <a:rPr lang="en-US" sz="2400" dirty="0"/>
              <a:t> </a:t>
            </a:r>
            <a:r>
              <a:rPr lang="en-US" sz="2400" dirty="0" err="1"/>
              <a:t>kaltevissa</a:t>
            </a:r>
            <a:r>
              <a:rPr lang="en-US" sz="2400" dirty="0"/>
              <a:t> </a:t>
            </a:r>
            <a:r>
              <a:rPr lang="en-US" sz="2400" dirty="0" err="1"/>
              <a:t>tasoissa</a:t>
            </a:r>
            <a:r>
              <a:rPr lang="en-US" sz="2400" dirty="0"/>
              <a:t>.</a:t>
            </a:r>
          </a:p>
        </p:txBody>
      </p:sp>
      <p:pic>
        <p:nvPicPr>
          <p:cNvPr id="7" name="Kuva 6">
            <a:extLst>
              <a:ext uri="{FF2B5EF4-FFF2-40B4-BE49-F238E27FC236}">
                <a16:creationId xmlns:a16="http://schemas.microsoft.com/office/drawing/2014/main" id="{07933AAD-1C8A-4742-BB1D-531D3F1830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87147" y="1947099"/>
            <a:ext cx="4258349" cy="4406076"/>
          </a:xfrm>
          <a:prstGeom prst="rect">
            <a:avLst/>
          </a:prstGeom>
          <a:noFill/>
        </p:spPr>
      </p:pic>
      <p:sp>
        <p:nvSpPr>
          <p:cNvPr id="5" name="Footer Placeholder 4"/>
          <p:cNvSpPr>
            <a:spLocks noGrp="1"/>
          </p:cNvSpPr>
          <p:nvPr>
            <p:ph type="ftr" sz="quarter" idx="11"/>
          </p:nvPr>
        </p:nvSpPr>
        <p:spPr>
          <a:xfrm>
            <a:off x="1097279" y="6446838"/>
            <a:ext cx="6818262" cy="365125"/>
          </a:xfrm>
        </p:spPr>
        <p:txBody>
          <a:bodyPr anchor="ctr">
            <a:normAutofit/>
          </a:bodyPr>
          <a:lstStyle/>
          <a:p>
            <a:pPr>
              <a:spcAft>
                <a:spcPts val="600"/>
              </a:spcAft>
            </a:pPr>
            <a:r>
              <a:rPr lang="fi-FI"/>
              <a:t>MS-E1011 Infoisku 5</a:t>
            </a:r>
            <a:endParaRPr lang="en-US"/>
          </a:p>
        </p:txBody>
      </p:sp>
      <p:sp>
        <p:nvSpPr>
          <p:cNvPr id="6" name="Slide Number Placeholder 5"/>
          <p:cNvSpPr>
            <a:spLocks noGrp="1"/>
          </p:cNvSpPr>
          <p:nvPr>
            <p:ph type="sldNum" sz="quarter" idx="12"/>
          </p:nvPr>
        </p:nvSpPr>
        <p:spPr>
          <a:xfrm>
            <a:off x="10993582" y="6446838"/>
            <a:ext cx="780010" cy="365125"/>
          </a:xfrm>
        </p:spPr>
        <p:txBody>
          <a:bodyPr anchor="ctr">
            <a:normAutofit/>
          </a:bodyPr>
          <a:lstStyle/>
          <a:p>
            <a:pPr>
              <a:spcAft>
                <a:spcPts val="600"/>
              </a:spcAft>
            </a:pPr>
            <a:fld id="{9E75FE99-7AE3-4080-93FF-982756BC3FC4}" type="slidenum">
              <a:rPr lang="en-US"/>
              <a:pPr>
                <a:spcAft>
                  <a:spcPts val="600"/>
                </a:spcAft>
              </a:pPr>
              <a:t>8</a:t>
            </a:fld>
            <a:endParaRPr lang="en-US"/>
          </a:p>
        </p:txBody>
      </p:sp>
      <p:sp>
        <p:nvSpPr>
          <p:cNvPr id="2" name="Päivämäärän paikkamerkki 1">
            <a:extLst>
              <a:ext uri="{FF2B5EF4-FFF2-40B4-BE49-F238E27FC236}">
                <a16:creationId xmlns:a16="http://schemas.microsoft.com/office/drawing/2014/main" id="{6338B85B-12E7-5072-59D5-764E9AC0AAEB}"/>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45498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515761-D6B7-4CD8-B2AC-19B7B46B4D52}"/>
              </a:ext>
            </a:extLst>
          </p:cNvPr>
          <p:cNvSpPr>
            <a:spLocks noGrp="1"/>
          </p:cNvSpPr>
          <p:nvPr>
            <p:ph type="title"/>
          </p:nvPr>
        </p:nvSpPr>
        <p:spPr/>
        <p:txBody>
          <a:bodyPr/>
          <a:lstStyle/>
          <a:p>
            <a:r>
              <a:rPr lang="fi-FI" dirty="0"/>
              <a:t>Lisää palloja …</a:t>
            </a:r>
          </a:p>
        </p:txBody>
      </p:sp>
      <p:sp>
        <p:nvSpPr>
          <p:cNvPr id="3" name="Sisällön paikkamerkki 2">
            <a:extLst>
              <a:ext uri="{FF2B5EF4-FFF2-40B4-BE49-F238E27FC236}">
                <a16:creationId xmlns:a16="http://schemas.microsoft.com/office/drawing/2014/main" id="{A081B6C9-78B4-41BA-8DEA-93E5B3003B4F}"/>
              </a:ext>
            </a:extLst>
          </p:cNvPr>
          <p:cNvSpPr>
            <a:spLocks noGrp="1"/>
          </p:cNvSpPr>
          <p:nvPr>
            <p:ph sz="half" idx="1"/>
          </p:nvPr>
        </p:nvSpPr>
        <p:spPr/>
        <p:txBody>
          <a:bodyPr>
            <a:normAutofit/>
          </a:bodyPr>
          <a:lstStyle/>
          <a:p>
            <a:r>
              <a:rPr lang="fi-FI" sz="2400" dirty="0"/>
              <a:t>”Erehdyksiin perustuva olettamus prekession epätasaisuudesta johti valitettavaan ja turhaan Ptolemaioksen teorian mutkistumiseen, jota nykyistä lukijaa suorastaan kauhistuttavalla tavalla valaisee … teoksen kuva … [vuodelta 1556]…”</a:t>
            </a:r>
          </a:p>
          <a:p>
            <a:pPr lvl="8"/>
            <a:r>
              <a:rPr lang="fi-FI" sz="2400" dirty="0"/>
              <a:t>Lehti 1984, 44.</a:t>
            </a:r>
          </a:p>
        </p:txBody>
      </p:sp>
      <p:pic>
        <p:nvPicPr>
          <p:cNvPr id="8" name="Sisällön paikkamerkki 7">
            <a:extLst>
              <a:ext uri="{FF2B5EF4-FFF2-40B4-BE49-F238E27FC236}">
                <a16:creationId xmlns:a16="http://schemas.microsoft.com/office/drawing/2014/main" id="{AE4E99AA-1F6E-4BAB-8D0E-629A74C204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3396" y="1890474"/>
            <a:ext cx="3676196" cy="4350528"/>
          </a:xfrm>
        </p:spPr>
      </p:pic>
      <p:sp>
        <p:nvSpPr>
          <p:cNvPr id="5" name="Alatunnisteen paikkamerkki 4">
            <a:extLst>
              <a:ext uri="{FF2B5EF4-FFF2-40B4-BE49-F238E27FC236}">
                <a16:creationId xmlns:a16="http://schemas.microsoft.com/office/drawing/2014/main" id="{9F201BDC-6B40-4D90-8EC0-92F80F7EA2E6}"/>
              </a:ext>
            </a:extLst>
          </p:cNvPr>
          <p:cNvSpPr>
            <a:spLocks noGrp="1"/>
          </p:cNvSpPr>
          <p:nvPr>
            <p:ph type="ftr" sz="quarter" idx="11"/>
          </p:nvPr>
        </p:nvSpPr>
        <p:spPr/>
        <p:txBody>
          <a:bodyPr/>
          <a:lstStyle/>
          <a:p>
            <a:pPr rtl="0"/>
            <a:r>
              <a:rPr lang="fi-FI"/>
              <a:t>MS-E1011 Infoisku 5</a:t>
            </a:r>
            <a:endParaRPr lang="en-US" dirty="0"/>
          </a:p>
        </p:txBody>
      </p:sp>
      <p:sp>
        <p:nvSpPr>
          <p:cNvPr id="6" name="Dian numeron paikkamerkki 5">
            <a:extLst>
              <a:ext uri="{FF2B5EF4-FFF2-40B4-BE49-F238E27FC236}">
                <a16:creationId xmlns:a16="http://schemas.microsoft.com/office/drawing/2014/main" id="{7EE94AEE-A07C-4FAC-896E-014E1365FED3}"/>
              </a:ext>
            </a:extLst>
          </p:cNvPr>
          <p:cNvSpPr>
            <a:spLocks noGrp="1"/>
          </p:cNvSpPr>
          <p:nvPr>
            <p:ph type="sldNum" sz="quarter" idx="12"/>
          </p:nvPr>
        </p:nvSpPr>
        <p:spPr/>
        <p:txBody>
          <a:bodyPr/>
          <a:lstStyle/>
          <a:p>
            <a:pPr rtl="0"/>
            <a:fld id="{3A98EE3D-8CD1-4C3F-BD1C-C98C9596463C}" type="slidenum">
              <a:rPr lang="en-US" smtClean="0"/>
              <a:t>9</a:t>
            </a:fld>
            <a:endParaRPr lang="en-US" dirty="0"/>
          </a:p>
        </p:txBody>
      </p:sp>
      <p:sp>
        <p:nvSpPr>
          <p:cNvPr id="4" name="Päivämäärän paikkamerkki 3">
            <a:extLst>
              <a:ext uri="{FF2B5EF4-FFF2-40B4-BE49-F238E27FC236}">
                <a16:creationId xmlns:a16="http://schemas.microsoft.com/office/drawing/2014/main" id="{47AF2F19-A363-B77E-DE51-39B68632FFB8}"/>
              </a:ext>
            </a:extLst>
          </p:cNvPr>
          <p:cNvSpPr>
            <a:spLocks noGrp="1"/>
          </p:cNvSpPr>
          <p:nvPr>
            <p:ph type="dt" sz="half" idx="10"/>
          </p:nvPr>
        </p:nvSpPr>
        <p:spPr/>
        <p:txBody>
          <a:bodyPr/>
          <a:lstStyle/>
          <a:p>
            <a:pPr rtl="0"/>
            <a:r>
              <a:rPr lang="fi-FI"/>
              <a:t>Syksy 2022</a:t>
            </a:r>
            <a:endParaRPr lang="en-US" dirty="0"/>
          </a:p>
        </p:txBody>
      </p:sp>
    </p:spTree>
    <p:extLst>
      <p:ext uri="{BB962C8B-B14F-4D97-AF65-F5344CB8AC3E}">
        <p14:creationId xmlns:p14="http://schemas.microsoft.com/office/powerpoint/2010/main" val="1818574817"/>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755_TF56160789" id="{EC292589-23A5-4911-B1FB-F1D04A48FA99}" vid="{88188127-3B64-41BF-A762-E81AA013BF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535</Words>
  <Application>Microsoft Office PowerPoint</Application>
  <PresentationFormat>Laajakuva</PresentationFormat>
  <Paragraphs>86</Paragraphs>
  <Slides>16</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Calibri</vt:lpstr>
      <vt:lpstr>Arial</vt:lpstr>
      <vt:lpstr>Franklin Gothic Book</vt:lpstr>
      <vt:lpstr>Bookman Old Style</vt:lpstr>
      <vt:lpstr>1_RetrospectVTI</vt:lpstr>
      <vt:lpstr>Pallojen maailma</vt:lpstr>
      <vt:lpstr>Raimo Lehti</vt:lpstr>
      <vt:lpstr>Pallojen maailma</vt:lpstr>
      <vt:lpstr>Pallojen maailma</vt:lpstr>
      <vt:lpstr>Kahden pallon universumin</vt:lpstr>
      <vt:lpstr>Klaudios Ptolemaios (n. 85–n. 165)</vt:lpstr>
      <vt:lpstr>Planeettojen pallonkuoret</vt:lpstr>
      <vt:lpstr>Planeettojen pallonkuoret</vt:lpstr>
      <vt:lpstr>Lisää palloja …</vt:lpstr>
      <vt:lpstr>Ekvatoorio</vt:lpstr>
      <vt:lpstr>Kuun liike</vt:lpstr>
      <vt:lpstr>… ja vielä lisää palloja …</vt:lpstr>
      <vt:lpstr>2000 vuotta myöhemmin - pallojen maailman loppu?</vt:lpstr>
      <vt:lpstr>Tanssi auringon ympäri</vt:lpstr>
      <vt:lpstr>Sfairopoiia</vt:lpstr>
      <vt:lpstr>Kirjallisuutta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Pallojen maailma</dc:title>
  <dc:creator>ilpo.halonen@gmail.com</dc:creator>
  <cp:lastModifiedBy>Ilpo Halonen</cp:lastModifiedBy>
  <cp:revision>3</cp:revision>
  <dcterms:created xsi:type="dcterms:W3CDTF">2020-10-02T15:07:09Z</dcterms:created>
  <dcterms:modified xsi:type="dcterms:W3CDTF">2022-09-30T14:25:35Z</dcterms:modified>
</cp:coreProperties>
</file>