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350" r:id="rId3"/>
    <p:sldId id="352" r:id="rId4"/>
    <p:sldId id="355" r:id="rId5"/>
    <p:sldId id="358" r:id="rId6"/>
    <p:sldId id="347" r:id="rId7"/>
    <p:sldId id="321" r:id="rId8"/>
    <p:sldId id="361" r:id="rId9"/>
    <p:sldId id="359" r:id="rId10"/>
    <p:sldId id="360" r:id="rId11"/>
    <p:sldId id="356" r:id="rId12"/>
    <p:sldId id="348" r:id="rId13"/>
    <p:sldId id="357" r:id="rId14"/>
  </p:sldIdLst>
  <p:sldSz cx="12192000" cy="6858000"/>
  <p:notesSz cx="6858000" cy="91440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</p:embeddedFont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po Halonen" userId="9cf957c2b54dfd88" providerId="LiveId" clId="{EC95372B-A882-45BF-BC53-C8055342730B}"/>
    <pc:docChg chg="undo custSel addSld modSld sldOrd">
      <pc:chgData name="Ilpo Halonen" userId="9cf957c2b54dfd88" providerId="LiveId" clId="{EC95372B-A882-45BF-BC53-C8055342730B}" dt="2022-10-08T17:06:46.221" v="476" actId="313"/>
      <pc:docMkLst>
        <pc:docMk/>
      </pc:docMkLst>
      <pc:sldChg chg="modSp mod">
        <pc:chgData name="Ilpo Halonen" userId="9cf957c2b54dfd88" providerId="LiveId" clId="{EC95372B-A882-45BF-BC53-C8055342730B}" dt="2022-10-02T13:16:26.187" v="1" actId="20577"/>
        <pc:sldMkLst>
          <pc:docMk/>
          <pc:sldMk cId="4043737824" sldId="257"/>
        </pc:sldMkLst>
        <pc:spChg chg="mod">
          <ac:chgData name="Ilpo Halonen" userId="9cf957c2b54dfd88" providerId="LiveId" clId="{EC95372B-A882-45BF-BC53-C8055342730B}" dt="2022-10-02T13:16:26.187" v="1" actId="20577"/>
          <ac:spMkLst>
            <pc:docMk/>
            <pc:sldMk cId="4043737824" sldId="257"/>
            <ac:spMk id="2" creationId="{78FD68DA-43BA-4508-8DE2-BA9BB7B2FA5B}"/>
          </ac:spMkLst>
        </pc:spChg>
      </pc:sldChg>
      <pc:sldChg chg="modSp mod">
        <pc:chgData name="Ilpo Halonen" userId="9cf957c2b54dfd88" providerId="LiveId" clId="{EC95372B-A882-45BF-BC53-C8055342730B}" dt="2022-10-08T17:06:46.221" v="476" actId="313"/>
        <pc:sldMkLst>
          <pc:docMk/>
          <pc:sldMk cId="326386742" sldId="350"/>
        </pc:sldMkLst>
        <pc:spChg chg="mod">
          <ac:chgData name="Ilpo Halonen" userId="9cf957c2b54dfd88" providerId="LiveId" clId="{EC95372B-A882-45BF-BC53-C8055342730B}" dt="2022-10-08T17:06:46.221" v="476" actId="313"/>
          <ac:spMkLst>
            <pc:docMk/>
            <pc:sldMk cId="326386742" sldId="350"/>
            <ac:spMk id="18435" creationId="{00000000-0000-0000-0000-000000000000}"/>
          </ac:spMkLst>
        </pc:spChg>
      </pc:sldChg>
      <pc:sldChg chg="modSp add mod modClrScheme chgLayout">
        <pc:chgData name="Ilpo Halonen" userId="9cf957c2b54dfd88" providerId="LiveId" clId="{EC95372B-A882-45BF-BC53-C8055342730B}" dt="2022-10-08T16:47:05.025" v="24" actId="114"/>
        <pc:sldMkLst>
          <pc:docMk/>
          <pc:sldMk cId="2278170399" sldId="360"/>
        </pc:sldMkLst>
        <pc:spChg chg="mod">
          <ac:chgData name="Ilpo Halonen" userId="9cf957c2b54dfd88" providerId="LiveId" clId="{EC95372B-A882-45BF-BC53-C8055342730B}" dt="2022-10-08T16:46:01.590" v="4" actId="26606"/>
          <ac:spMkLst>
            <pc:docMk/>
            <pc:sldMk cId="2278170399" sldId="360"/>
            <ac:spMk id="2" creationId="{97074FDF-9C3A-4315-99CE-A17E010C1A98}"/>
          </ac:spMkLst>
        </pc:spChg>
        <pc:spChg chg="mod">
          <ac:chgData name="Ilpo Halonen" userId="9cf957c2b54dfd88" providerId="LiveId" clId="{EC95372B-A882-45BF-BC53-C8055342730B}" dt="2022-10-08T16:46:01.590" v="4" actId="26606"/>
          <ac:spMkLst>
            <pc:docMk/>
            <pc:sldMk cId="2278170399" sldId="360"/>
            <ac:spMk id="3" creationId="{2A946949-0A05-E834-27B2-4B891D42E94E}"/>
          </ac:spMkLst>
        </pc:spChg>
        <pc:spChg chg="mod">
          <ac:chgData name="Ilpo Halonen" userId="9cf957c2b54dfd88" providerId="LiveId" clId="{EC95372B-A882-45BF-BC53-C8055342730B}" dt="2022-10-08T16:46:01.590" v="4" actId="26606"/>
          <ac:spMkLst>
            <pc:docMk/>
            <pc:sldMk cId="2278170399" sldId="360"/>
            <ac:spMk id="5" creationId="{00000000-0000-0000-0000-000000000000}"/>
          </ac:spMkLst>
        </pc:spChg>
        <pc:spChg chg="mod">
          <ac:chgData name="Ilpo Halonen" userId="9cf957c2b54dfd88" providerId="LiveId" clId="{EC95372B-A882-45BF-BC53-C8055342730B}" dt="2022-10-08T16:46:19.202" v="16" actId="20577"/>
          <ac:spMkLst>
            <pc:docMk/>
            <pc:sldMk cId="2278170399" sldId="360"/>
            <ac:spMk id="18434" creationId="{00000000-0000-0000-0000-000000000000}"/>
          </ac:spMkLst>
        </pc:spChg>
        <pc:spChg chg="mod ord">
          <ac:chgData name="Ilpo Halonen" userId="9cf957c2b54dfd88" providerId="LiveId" clId="{EC95372B-A882-45BF-BC53-C8055342730B}" dt="2022-10-08T16:47:05.025" v="24" actId="114"/>
          <ac:spMkLst>
            <pc:docMk/>
            <pc:sldMk cId="2278170399" sldId="360"/>
            <ac:spMk id="18435" creationId="{00000000-0000-0000-0000-000000000000}"/>
          </ac:spMkLst>
        </pc:spChg>
        <pc:picChg chg="mod">
          <ac:chgData name="Ilpo Halonen" userId="9cf957c2b54dfd88" providerId="LiveId" clId="{EC95372B-A882-45BF-BC53-C8055342730B}" dt="2022-10-08T16:46:01.590" v="4" actId="26606"/>
          <ac:picMkLst>
            <pc:docMk/>
            <pc:sldMk cId="2278170399" sldId="360"/>
            <ac:picMk id="4" creationId="{1B4DCC77-DD62-444B-B751-320661EB15CB}"/>
          </ac:picMkLst>
        </pc:picChg>
      </pc:sldChg>
      <pc:sldChg chg="modSp add mod ord">
        <pc:chgData name="Ilpo Halonen" userId="9cf957c2b54dfd88" providerId="LiveId" clId="{EC95372B-A882-45BF-BC53-C8055342730B}" dt="2022-10-08T16:54:48.400" v="184" actId="6549"/>
        <pc:sldMkLst>
          <pc:docMk/>
          <pc:sldMk cId="376793720" sldId="361"/>
        </pc:sldMkLst>
        <pc:spChg chg="mod">
          <ac:chgData name="Ilpo Halonen" userId="9cf957c2b54dfd88" providerId="LiveId" clId="{EC95372B-A882-45BF-BC53-C8055342730B}" dt="2022-10-08T16:48:56.583" v="47" actId="20577"/>
          <ac:spMkLst>
            <pc:docMk/>
            <pc:sldMk cId="376793720" sldId="361"/>
            <ac:spMk id="18434" creationId="{00000000-0000-0000-0000-000000000000}"/>
          </ac:spMkLst>
        </pc:spChg>
        <pc:spChg chg="mod">
          <ac:chgData name="Ilpo Halonen" userId="9cf957c2b54dfd88" providerId="LiveId" clId="{EC95372B-A882-45BF-BC53-C8055342730B}" dt="2022-10-08T16:54:48.400" v="184" actId="6549"/>
          <ac:spMkLst>
            <pc:docMk/>
            <pc:sldMk cId="376793720" sldId="361"/>
            <ac:spMk id="18435" creationId="{00000000-0000-0000-0000-000000000000}"/>
          </ac:spMkLst>
        </pc:spChg>
        <pc:picChg chg="mod">
          <ac:chgData name="Ilpo Halonen" userId="9cf957c2b54dfd88" providerId="LiveId" clId="{EC95372B-A882-45BF-BC53-C8055342730B}" dt="2022-10-08T16:53:33.508" v="172" actId="1076"/>
          <ac:picMkLst>
            <pc:docMk/>
            <pc:sldMk cId="376793720" sldId="361"/>
            <ac:picMk id="4" creationId="{1B4DCC77-DD62-444B-B751-320661EB15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E5DE19-0D84-4ECF-87CE-A8A163D90AF9}" type="datetime1">
              <a:rPr lang="fi-FI" smtClean="0"/>
              <a:t>8.10.2022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3B10DB-C664-4C87-8B18-478844079E05}" type="datetime1">
              <a:rPr lang="fi-FI" smtClean="0"/>
              <a:t>8.10.2022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523F-FF30-4485-946E-61FB592B4F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MS-E1011 Infoisku 6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182" y="610423"/>
            <a:ext cx="6965922" cy="3686015"/>
          </a:xfrm>
        </p:spPr>
        <p:txBody>
          <a:bodyPr rtlCol="0">
            <a:normAutofit/>
          </a:bodyPr>
          <a:lstStyle/>
          <a:p>
            <a:pPr rtl="0"/>
            <a:r>
              <a:rPr lang="fi" sz="7200"/>
              <a:t>Kirjallisuutta tieteestä</a:t>
            </a:r>
            <a:endParaRPr lang="fi" sz="7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isku 6 / SYKSY 2022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100" i="1" dirty="0" err="1"/>
              <a:t>Kova</a:t>
            </a:r>
            <a:r>
              <a:rPr lang="en-US" sz="3100" i="1" dirty="0"/>
              <a:t> </a:t>
            </a:r>
            <a:r>
              <a:rPr lang="en-US" sz="3100" i="1" dirty="0" err="1"/>
              <a:t>tieteiskirjallisuus</a:t>
            </a:r>
            <a:endParaRPr lang="en-US" sz="3100" i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89846" y="812799"/>
            <a:ext cx="3666619" cy="5294757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Muistoja planeetta Maasta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–trilogia:</a:t>
            </a:r>
          </a:p>
          <a:p>
            <a:pPr>
              <a:lnSpc>
                <a:spcPct val="107000"/>
              </a:lnSpc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Kolmen kappaleen probleema.</a:t>
            </a:r>
          </a:p>
          <a:p>
            <a:pPr>
              <a:lnSpc>
                <a:spcPct val="107000"/>
              </a:lnSpc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Synkkä metsä. </a:t>
            </a:r>
          </a:p>
          <a:p>
            <a:pPr>
              <a:lnSpc>
                <a:spcPct val="107000"/>
              </a:lnSpc>
            </a:pP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Kuolema on ikuinen.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endParaRPr kumimoji="0" lang="fi-FI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946949-0A05-E834-27B2-4B891D42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17546"/>
          </a:xfrm>
        </p:spPr>
        <p:txBody>
          <a:bodyPr anchor="b">
            <a:normAutofit fontScale="90000"/>
          </a:bodyPr>
          <a:lstStyle/>
          <a:p>
            <a:r>
              <a:rPr lang="fi-FI" sz="3600" dirty="0"/>
              <a:t>Robert </a:t>
            </a:r>
            <a:r>
              <a:rPr lang="fi-FI" sz="3600" dirty="0" err="1"/>
              <a:t>Heinlein</a:t>
            </a:r>
            <a:r>
              <a:rPr lang="fi-FI" sz="3600" dirty="0"/>
              <a:t>, </a:t>
            </a:r>
            <a:r>
              <a:rPr lang="fi-FI" sz="3600" i="1" dirty="0" err="1"/>
              <a:t>All</a:t>
            </a:r>
            <a:r>
              <a:rPr lang="fi-FI" sz="3600" i="1" dirty="0"/>
              <a:t> </a:t>
            </a:r>
            <a:r>
              <a:rPr lang="fi-FI" sz="3600" i="1" dirty="0" err="1"/>
              <a:t>You</a:t>
            </a:r>
            <a:r>
              <a:rPr lang="fi-FI" sz="3600" i="1" dirty="0"/>
              <a:t> </a:t>
            </a:r>
            <a:r>
              <a:rPr lang="fi-FI" sz="3600" i="1" dirty="0" err="1"/>
              <a:t>Zombies</a:t>
            </a:r>
            <a:r>
              <a:rPr lang="fi-FI" sz="3600" i="1" dirty="0"/>
              <a:t> </a:t>
            </a:r>
            <a:r>
              <a:rPr lang="fi-FI" sz="3600" dirty="0"/>
              <a:t>(1959)</a:t>
            </a:r>
            <a:r>
              <a:rPr lang="fi-FI" sz="3600" i="1" dirty="0"/>
              <a:t>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25ED33-0A5B-4CE0-A386-A81D57DE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525"/>
            <a:ext cx="4546060" cy="5810205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33FC19C-9DA3-4440-A88B-85C8D677B496}"/>
              </a:ext>
            </a:extLst>
          </p:cNvPr>
          <p:cNvSpPr txBox="1"/>
          <p:nvPr/>
        </p:nvSpPr>
        <p:spPr>
          <a:xfrm>
            <a:off x="797858" y="2990797"/>
            <a:ext cx="3110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Novelli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Elokuva:</a:t>
            </a:r>
          </a:p>
          <a:p>
            <a:r>
              <a:rPr lang="fi-FI" sz="2400" i="1" dirty="0">
                <a:solidFill>
                  <a:schemeClr val="bg1"/>
                </a:solidFill>
              </a:rPr>
              <a:t>	</a:t>
            </a:r>
            <a:r>
              <a:rPr lang="fi-FI" sz="2400" i="1" dirty="0" err="1">
                <a:solidFill>
                  <a:schemeClr val="bg1"/>
                </a:solidFill>
              </a:rPr>
              <a:t>Predestination</a:t>
            </a:r>
            <a:r>
              <a:rPr lang="fi-FI" sz="2400" dirty="0">
                <a:solidFill>
                  <a:schemeClr val="bg1"/>
                </a:solidFill>
              </a:rPr>
              <a:t> 	(2014)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35D1B51-0030-E347-0936-46A4D39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3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Douglas Adams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A4248A7-D7AB-4885-9D66-3B4A7A2B0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953" y="1968129"/>
            <a:ext cx="2522149" cy="403994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 marL="393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Linnunradan käsikirja liftareille</a:t>
            </a:r>
            <a:endParaRPr lang="fi-FI" sz="2400" i="1" dirty="0"/>
          </a:p>
          <a:p>
            <a:pPr marL="393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400" i="1" dirty="0"/>
          </a:p>
          <a:p>
            <a:pPr marL="393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Viisiosainen</a:t>
            </a:r>
            <a:r>
              <a:rPr lang="en-US" sz="2400" dirty="0"/>
              <a:t> </a:t>
            </a:r>
            <a:r>
              <a:rPr lang="en-US" sz="2400" dirty="0" err="1"/>
              <a:t>trilogia</a:t>
            </a:r>
            <a:endParaRPr lang="en-US" sz="2400" dirty="0"/>
          </a:p>
          <a:p>
            <a:pPr marL="393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elokuva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266BF5C-CE26-4EA7-B898-15A31DA4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25FE1E-1648-F3F4-A707-782196E2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17546"/>
          </a:xfrm>
        </p:spPr>
        <p:txBody>
          <a:bodyPr anchor="b">
            <a:normAutofit fontScale="90000"/>
          </a:bodyPr>
          <a:lstStyle/>
          <a:p>
            <a:r>
              <a:rPr lang="fi-FI" sz="3600" dirty="0"/>
              <a:t>Alan </a:t>
            </a:r>
            <a:r>
              <a:rPr lang="fi-FI" sz="3600" dirty="0" err="1"/>
              <a:t>Lightman</a:t>
            </a:r>
            <a:r>
              <a:rPr lang="fi-FI" sz="3600" dirty="0"/>
              <a:t>,  </a:t>
            </a:r>
            <a:r>
              <a:rPr lang="fi-FI" sz="3600" i="1" dirty="0"/>
              <a:t>Einsteinin unet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25ED33-0A5B-4CE0-A386-A81D57DE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407" y="485525"/>
            <a:ext cx="4065246" cy="5810205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30E182D-38A4-448B-B7D3-9E5AFD6D8DCA}"/>
              </a:ext>
            </a:extLst>
          </p:cNvPr>
          <p:cNvSpPr txBox="1"/>
          <p:nvPr/>
        </p:nvSpPr>
        <p:spPr>
          <a:xfrm>
            <a:off x="817123" y="2752927"/>
            <a:ext cx="2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”Kun matkalainen tulevaisuudesta joutuu puhumaan, hän ei puhu vaan uikuttaa …”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91E622-9C52-A50D-C99C-3D16B9B7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6" y="786383"/>
            <a:ext cx="3517567" cy="2794899"/>
          </a:xfrm>
        </p:spPr>
        <p:txBody>
          <a:bodyPr anchor="b">
            <a:normAutofit/>
          </a:bodyPr>
          <a:lstStyle/>
          <a:p>
            <a:r>
              <a:rPr lang="en-US" dirty="0"/>
              <a:t>Leena </a:t>
            </a:r>
            <a:r>
              <a:rPr lang="en-US" dirty="0" err="1"/>
              <a:t>Krohn</a:t>
            </a:r>
            <a:r>
              <a:rPr lang="en-US" dirty="0"/>
              <a:t>, </a:t>
            </a:r>
            <a:r>
              <a:rPr lang="en-US" i="1" dirty="0" err="1"/>
              <a:t>Matemaattisia</a:t>
            </a:r>
            <a:r>
              <a:rPr lang="en-US" i="1" dirty="0"/>
              <a:t> </a:t>
            </a:r>
            <a:r>
              <a:rPr lang="en-US" i="1" dirty="0" err="1"/>
              <a:t>olioita</a:t>
            </a:r>
            <a:r>
              <a:rPr lang="en-US" i="1" dirty="0"/>
              <a:t> tai </a:t>
            </a:r>
            <a:r>
              <a:rPr lang="en-US" i="1" dirty="0" err="1"/>
              <a:t>jaettuja</a:t>
            </a:r>
            <a:r>
              <a:rPr lang="en-US" i="1" dirty="0"/>
              <a:t> </a:t>
            </a:r>
            <a:r>
              <a:rPr lang="en-US" i="1" dirty="0" err="1"/>
              <a:t>unia</a:t>
            </a:r>
            <a:endParaRPr lang="en-US" i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AC35E08-BD79-4FD2-AF40-0894506B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698" y="321012"/>
            <a:ext cx="4015152" cy="578654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3775294"/>
            <a:ext cx="3810840" cy="2671225"/>
          </a:xfrm>
        </p:spPr>
        <p:txBody>
          <a:bodyPr>
            <a:normAutofit lnSpcReduction="10000"/>
          </a:bodyPr>
          <a:lstStyle/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”</a:t>
            </a:r>
            <a:r>
              <a:rPr lang="en-US" dirty="0" err="1"/>
              <a:t>Sillä</a:t>
            </a:r>
            <a:r>
              <a:rPr lang="en-US" dirty="0"/>
              <a:t> </a:t>
            </a:r>
            <a:r>
              <a:rPr lang="en-US" dirty="0" err="1"/>
              <a:t>gorgonoidit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aineettomia</a:t>
            </a:r>
            <a:r>
              <a:rPr lang="en-US" dirty="0"/>
              <a:t> ja </a:t>
            </a:r>
            <a:r>
              <a:rPr lang="en-US" dirty="0" err="1"/>
              <a:t>matemaattisia</a:t>
            </a:r>
            <a:r>
              <a:rPr lang="en-US" dirty="0"/>
              <a:t> </a:t>
            </a:r>
            <a:r>
              <a:rPr lang="en-US" dirty="0" err="1"/>
              <a:t>olentoja</a:t>
            </a:r>
            <a:r>
              <a:rPr lang="en-US" dirty="0"/>
              <a:t>. …”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”</a:t>
            </a:r>
            <a:r>
              <a:rPr lang="fi-FI" dirty="0" err="1"/>
              <a:t>Gorgonoidien</a:t>
            </a:r>
            <a:r>
              <a:rPr lang="fi-FI" dirty="0"/>
              <a:t> lisäksi olen saanut seurata myös </a:t>
            </a:r>
            <a:r>
              <a:rPr lang="fi-FI" dirty="0" err="1"/>
              <a:t>tubanidien</a:t>
            </a:r>
            <a:r>
              <a:rPr lang="fi-FI" dirty="0"/>
              <a:t>, </a:t>
            </a:r>
            <a:r>
              <a:rPr lang="fi-FI" dirty="0" err="1"/>
              <a:t>pacmantistien</a:t>
            </a:r>
            <a:r>
              <a:rPr lang="fi-FI" dirty="0"/>
              <a:t> ja </a:t>
            </a:r>
            <a:r>
              <a:rPr lang="fi-FI" dirty="0" err="1"/>
              <a:t>lissajounien</a:t>
            </a:r>
            <a:r>
              <a:rPr lang="fi-FI" dirty="0"/>
              <a:t> kehitystä.”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”Voi, miten tyrmistyttävän kaunis onkaan </a:t>
            </a:r>
            <a:r>
              <a:rPr lang="fi-FI" dirty="0" err="1"/>
              <a:t>lissajounin</a:t>
            </a:r>
            <a:r>
              <a:rPr lang="fi-FI" dirty="0"/>
              <a:t> </a:t>
            </a:r>
            <a:r>
              <a:rPr lang="fi-FI"/>
              <a:t>tuoksuton geometria!”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3FB69-90BA-41F0-9017-5C885387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0A06CB8-C547-E1EF-B436-F4BBB357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/>
              <a:t>Olli Jalonen, </a:t>
            </a:r>
            <a:r>
              <a:rPr lang="fi-FI" i="1" dirty="0"/>
              <a:t>Taivaanpallo</a:t>
            </a:r>
            <a:r>
              <a:rPr lang="fi-FI" dirty="0"/>
              <a:t> (Finlandia-palkinto  2018) 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C9ECE1-4807-4776-99EE-0608AFE6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39694" y="2004168"/>
            <a:ext cx="3532954" cy="4256571"/>
          </a:xfrm>
          <a:prstGeom prst="rect">
            <a:avLst/>
          </a:prstGeom>
          <a:noFill/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2B6E45C-69EC-4586-9076-5B5FED2B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fi-FI" sz="2400" dirty="0"/>
              <a:t>Myös:</a:t>
            </a:r>
          </a:p>
          <a:p>
            <a:r>
              <a:rPr lang="fi-FI" sz="2400" i="1" dirty="0"/>
              <a:t>Merenpeitto</a:t>
            </a:r>
            <a:br>
              <a:rPr lang="fi-FI" sz="2400" dirty="0"/>
            </a:br>
            <a:r>
              <a:rPr lang="fi-FI" sz="2400" i="1" dirty="0"/>
              <a:t>14 solmua Greenwichiin</a:t>
            </a:r>
            <a:br>
              <a:rPr lang="fi-FI" dirty="0"/>
            </a:b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638CE5-6FA1-4A4D-8856-C69C936C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0813EE-6621-0929-A71B-4964EABF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17546"/>
          </a:xfrm>
        </p:spPr>
        <p:txBody>
          <a:bodyPr anchor="b">
            <a:normAutofit/>
          </a:bodyPr>
          <a:lstStyle/>
          <a:p>
            <a:r>
              <a:rPr lang="fi-FI" sz="3600" dirty="0"/>
              <a:t>Umberto Eco, </a:t>
            </a:r>
            <a:r>
              <a:rPr lang="fi-FI" sz="3600" i="1" dirty="0"/>
              <a:t>Ruusun nimi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07CC80C-F877-4AE6-B2F3-527C3C481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3464"/>
          <a:stretch/>
        </p:blipFill>
        <p:spPr>
          <a:xfrm rot="5400000">
            <a:off x="5383662" y="351545"/>
            <a:ext cx="6170296" cy="6019653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3DF48-D08D-4333-B085-2B2C6C82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447366"/>
            <a:ext cx="3517567" cy="3660190"/>
          </a:xfrm>
        </p:spPr>
        <p:txBody>
          <a:bodyPr>
            <a:normAutofit fontScale="85000" lnSpcReduction="20000"/>
          </a:bodyPr>
          <a:lstStyle/>
          <a:p>
            <a:pPr marL="1800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sz="2800" dirty="0"/>
              <a:t>Maailmanmenestys vuodelta 1980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800" dirty="0"/>
              <a:t>  dekkarimuotoinen romaani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800" dirty="0"/>
              <a:t> Kirjan tapahtumat sijoittuvat keskiajalle vuoteen 1327, kuvitteelliseen italialaiseen luostariin.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B1CCF2-9ED9-3D54-6718-E34A434E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81BDD-FDFB-48C4-AFD4-CE0C2ED5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17546"/>
          </a:xfrm>
        </p:spPr>
        <p:txBody>
          <a:bodyPr anchor="b">
            <a:normAutofit/>
          </a:bodyPr>
          <a:lstStyle/>
          <a:p>
            <a:r>
              <a:rPr lang="fi-FI" sz="3600" dirty="0"/>
              <a:t>Galileo Galilei</a:t>
            </a:r>
            <a:endParaRPr lang="fi-FI" sz="3600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3DF48-D08D-4333-B085-2B2C6C82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447366"/>
            <a:ext cx="3517567" cy="3660190"/>
          </a:xfrm>
        </p:spPr>
        <p:txBody>
          <a:bodyPr>
            <a:normAutofit fontScale="92500"/>
          </a:bodyPr>
          <a:lstStyle/>
          <a:p>
            <a:pPr marL="180000">
              <a:buFont typeface="Arial" panose="020B0604020202020204" pitchFamily="34" charset="0"/>
              <a:buChar char="•"/>
            </a:pPr>
            <a:r>
              <a:rPr lang="fi-FI" sz="2600" dirty="0"/>
              <a:t>  Näytelmä: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600" dirty="0"/>
              <a:t> Bertolt Brecht, </a:t>
            </a:r>
            <a:r>
              <a:rPr lang="fi-FI" sz="2600" i="1" dirty="0"/>
              <a:t>Galilein elämä</a:t>
            </a:r>
            <a:r>
              <a:rPr lang="fi-FI" sz="2600" dirty="0"/>
              <a:t> (vuodelta 1943)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600" dirty="0"/>
              <a:t> Myös historiallinen romaani: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fi-FI" sz="2600" dirty="0"/>
              <a:t> Dava </a:t>
            </a:r>
            <a:r>
              <a:rPr lang="fi-FI" sz="2600" dirty="0" err="1"/>
              <a:t>Sobel</a:t>
            </a:r>
            <a:r>
              <a:rPr lang="fi-FI" sz="2600" dirty="0"/>
              <a:t>, </a:t>
            </a:r>
            <a:r>
              <a:rPr lang="fi-FI" sz="2600" i="1" dirty="0"/>
              <a:t>Galileon tytär</a:t>
            </a:r>
          </a:p>
          <a:p>
            <a:pPr marL="1800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6AFCC-D91D-497D-B9E3-A4C47EED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D3DB00-0154-42CF-B438-827C5BBE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pic>
        <p:nvPicPr>
          <p:cNvPr id="10" name="Sisällön paikkamerkki 9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766473E7-CE93-4BA3-919D-A6AFB495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3" y="309460"/>
            <a:ext cx="3638143" cy="6139788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634F90-125A-7B83-EC51-07F7F329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i="1" dirty="0"/>
              <a:t>Einstein-</a:t>
            </a:r>
            <a:r>
              <a:rPr lang="en-US" i="1" dirty="0" err="1"/>
              <a:t>koodi</a:t>
            </a:r>
            <a:endParaRPr lang="en-US" i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79" y="2120900"/>
            <a:ext cx="5366273" cy="3748193"/>
          </a:xfr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lang="fi-FI" sz="2400" dirty="0"/>
              <a:t>”Onko Jumalan olemassaolo mahdollista todistaa tieteellisesti? Einstein-koodi vie lukijan huimaan seikkailuun tieteen, filosofian ja mystiikan maailmaan …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Einstein-koodi on kiehtova yhdistelmä uskontoja ja tiedettä, mielikuvituksen rajoja koetteleva löytöretki maailmankaikkeuden alkulähteille ja elämän tarkoitukseen.”</a:t>
            </a:r>
            <a:endParaRPr kumimoji="0" lang="fi-FI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Kuva 3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48" y="2023353"/>
            <a:ext cx="3035102" cy="4289897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39D69E2-85C3-6FC2-D03D-1CB44071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0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6" y="786384"/>
            <a:ext cx="3517567" cy="604672"/>
          </a:xfrm>
        </p:spPr>
        <p:txBody>
          <a:bodyPr anchor="b">
            <a:normAutofit fontScale="90000"/>
          </a:bodyPr>
          <a:lstStyle/>
          <a:p>
            <a:r>
              <a:rPr lang="fi-FI" b="1" dirty="0"/>
              <a:t>Science Fiction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6B3491-75B9-4817-AC9F-D1EEFCD56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983" y="241156"/>
            <a:ext cx="3089590" cy="529475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465" y="1918447"/>
            <a:ext cx="3909080" cy="44045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Abbott, Edwin, </a:t>
            </a:r>
            <a:r>
              <a:rPr lang="fi-FI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Tasomaa : moniulotteinen romanssi </a:t>
            </a:r>
            <a:r>
              <a:rPr lang="fi-F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(1884, suom.1997)</a:t>
            </a:r>
          </a:p>
          <a:p>
            <a:r>
              <a:rPr lang="fi-F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H.G. Wells, </a:t>
            </a:r>
            <a:r>
              <a:rPr lang="fi-FI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Aikakone, Maailmojen sota, Tohtori Moreaun saari</a:t>
            </a:r>
            <a:r>
              <a:rPr lang="fi-F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(1895-1898)</a:t>
            </a:r>
            <a:endParaRPr lang="en-US" sz="2400" u="sng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AC4F66-0B2E-40B8-B84B-17DF0E3E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23F6FC-48CD-4B76-A8C8-6C989CEC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Syksy 2022</a:t>
            </a:r>
            <a:endParaRPr lang="en-US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AA46271-0584-487C-9808-4AF72EF76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30" y="2244869"/>
            <a:ext cx="3571875" cy="437197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C489B2-D348-E82D-8577-27351AD5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i="1" dirty="0" err="1"/>
              <a:t>Tieteellinen</a:t>
            </a:r>
            <a:r>
              <a:rPr lang="en-US" i="1" dirty="0"/>
              <a:t> </a:t>
            </a:r>
            <a:r>
              <a:rPr lang="en-US" i="1" dirty="0" err="1"/>
              <a:t>fiktio</a:t>
            </a:r>
            <a:endParaRPr lang="en-US" i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79" y="2120900"/>
            <a:ext cx="6543846" cy="3748193"/>
          </a:xfr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John L.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Casti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The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Cambridge Quintet.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päivällispöydän ääressä filosofi Ludwig Wittgenstein, matemaatikko Alan Turing, fyysikko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Erwin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Schrödinger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genetiikan tutkija J.B.S.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Haldane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ja isäntänä kahden kulttuurin käsitteen luoja kirjailija-kemisti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C.P.Snow</a:t>
            </a:r>
            <a:endParaRPr kumimoji="0" lang="fi-FI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Font typeface="Arial" panose="020B0604020202020204" pitchFamily="34" charset="0"/>
              <a:buChar char="•"/>
              <a:defRPr/>
            </a:pPr>
            <a:r>
              <a:rPr lang="fi-FI" sz="2400" dirty="0"/>
              <a:t>h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 pohtivat yhteisen pöydän ääressä kesällä 1949 mahdollisuutta rakentaa ajattelevia koneita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174" y="1947150"/>
            <a:ext cx="2863506" cy="4289897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39D69E2-85C3-6FC2-D03D-1CB44071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i="1" dirty="0"/>
              <a:t>Hard SF – </a:t>
            </a:r>
            <a:r>
              <a:rPr lang="en-US" i="1" dirty="0" err="1"/>
              <a:t>kova</a:t>
            </a:r>
            <a:r>
              <a:rPr lang="en-US" i="1" dirty="0"/>
              <a:t> </a:t>
            </a:r>
            <a:r>
              <a:rPr lang="en-US" i="1" dirty="0" err="1"/>
              <a:t>tieteiskirjallisuus</a:t>
            </a:r>
            <a:endParaRPr lang="en-US" i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79" y="2120900"/>
            <a:ext cx="5366273" cy="3748193"/>
          </a:xfr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Poul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Anderson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Tau nolla (1970, suom.)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endParaRPr kumimoji="0" lang="fi-FI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Neal</a:t>
            </a: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Stephenson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Cryptonomicon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r>
              <a:rPr kumimoji="0" lang="fi-FI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David </a:t>
            </a:r>
            <a:r>
              <a:rPr kumimoji="0" lang="fi-FI" sz="24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Brin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The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Practice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i-FI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Effect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BA8B7"/>
              </a:buClr>
              <a:buSzPct val="100000"/>
              <a:tabLst/>
              <a:defRPr/>
            </a:pPr>
            <a:endParaRPr kumimoji="0" lang="fi-FI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B4DCC77-DD62-444B-B751-320661EB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255" y="2023353"/>
            <a:ext cx="2617888" cy="4289897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074FDF-9C3A-4315-99CE-A17E010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Syksy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MS-E1011 Infoisku 6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946949-0A05-E834-27B2-4B891D42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5734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409</Words>
  <Application>Microsoft Office PowerPoint</Application>
  <PresentationFormat>Laajakuva</PresentationFormat>
  <Paragraphs>85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Franklin Gothic Book</vt:lpstr>
      <vt:lpstr>Calibri</vt:lpstr>
      <vt:lpstr>Bookman Old Style</vt:lpstr>
      <vt:lpstr>Arial</vt:lpstr>
      <vt:lpstr>1_RetrospectVTI</vt:lpstr>
      <vt:lpstr>Kirjallisuutta tieteestä</vt:lpstr>
      <vt:lpstr>Leena Krohn, Matemaattisia olioita tai jaettuja unia</vt:lpstr>
      <vt:lpstr>Olli Jalonen, Taivaanpallo (Finlandia-palkinto  2018) </vt:lpstr>
      <vt:lpstr>Umberto Eco, Ruusun nimi</vt:lpstr>
      <vt:lpstr>Galileo Galilei</vt:lpstr>
      <vt:lpstr>Einstein-koodi</vt:lpstr>
      <vt:lpstr>Science Fiction</vt:lpstr>
      <vt:lpstr>Tieteellinen fiktio</vt:lpstr>
      <vt:lpstr>Hard SF – kova tieteiskirjallisuus</vt:lpstr>
      <vt:lpstr>Kova tieteiskirjallisuus</vt:lpstr>
      <vt:lpstr>Robert Heinlein, All You Zombies (1959) </vt:lpstr>
      <vt:lpstr>Douglas Adams</vt:lpstr>
      <vt:lpstr>Alan Lightman,  Einsteinin unet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Kirjallisuutta tieteestä</dc:title>
  <dc:creator>ilpo.halonen@gmail.com</dc:creator>
  <cp:lastModifiedBy>Ilpo Halonen</cp:lastModifiedBy>
  <cp:revision>6</cp:revision>
  <dcterms:created xsi:type="dcterms:W3CDTF">2020-10-10T10:10:21Z</dcterms:created>
  <dcterms:modified xsi:type="dcterms:W3CDTF">2022-10-08T17:07:01Z</dcterms:modified>
</cp:coreProperties>
</file>