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46" r:id="rId1"/>
  </p:sldMasterIdLst>
  <p:notesMasterIdLst>
    <p:notesMasterId r:id="rId13"/>
  </p:notesMasterIdLst>
  <p:handoutMasterIdLst>
    <p:handoutMasterId r:id="rId14"/>
  </p:handoutMasterIdLst>
  <p:sldIdLst>
    <p:sldId id="257" r:id="rId2"/>
    <p:sldId id="360" r:id="rId3"/>
    <p:sldId id="350" r:id="rId4"/>
    <p:sldId id="352" r:id="rId5"/>
    <p:sldId id="359" r:id="rId6"/>
    <p:sldId id="355" r:id="rId7"/>
    <p:sldId id="347" r:id="rId8"/>
    <p:sldId id="356" r:id="rId9"/>
    <p:sldId id="361" r:id="rId10"/>
    <p:sldId id="348" r:id="rId11"/>
    <p:sldId id="357" r:id="rId12"/>
  </p:sldIdLst>
  <p:sldSz cx="12192000" cy="6858000"/>
  <p:notesSz cx="6858000" cy="9144000"/>
  <p:embeddedFontLst>
    <p:embeddedFont>
      <p:font typeface="Bookman Old Style" panose="02050604050505020204" pitchFamily="18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ranklin Gothic Book" panose="020B0503020102020204" pitchFamily="34" charset="0"/>
      <p:regular r:id="rId23"/>
      <p:italic r:id="rId24"/>
    </p:embeddedFont>
  </p:embeddedFontLst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29B199-CC4F-454C-83B5-8C7F54A6C374}" type="datetime1">
              <a:rPr lang="fi-FI" smtClean="0"/>
              <a:t>12.10.2022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AEFB3CE-0590-49C6-8175-FD022AA2CDAB}" type="datetime1">
              <a:rPr lang="fi-FI" smtClean="0"/>
              <a:t>12.10.2022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"/>
              <a:t>Muokkaa tekstin perustyylejä napsauttamalla</a:t>
            </a:r>
            <a:endParaRPr lang="en-US"/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i-FI"/>
              <a:t>Muokkaa alaotsikon perustyyliä napsautt.</a:t>
            </a:r>
            <a:endParaRPr lang="en-US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/>
              <a:t>Syksy 2022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MS-E1011 Infoisku 7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/>
              <a:t>Syksy 2022</a:t>
            </a:r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MS-E1011 Infoisku 7</a:t>
            </a:r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/>
              <a:t>Syksy 2022</a:t>
            </a:r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MS-E1011 Infoisku 7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/>
              <a:t>Syksy 2022</a:t>
            </a:r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MS-E1011 Infoisku 7</a:t>
            </a:r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/>
              <a:t>Syksy 2022</a:t>
            </a:r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MS-E1011 Infoisku 7</a:t>
            </a:r>
            <a:endParaRPr lang="en-US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/>
              <a:t>Syksy 2022</a:t>
            </a:r>
            <a:endParaRPr lang="en-US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MS-E1011 Infoisku 7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/>
              <a:t>Syksy 2022</a:t>
            </a:r>
            <a:endParaRPr lang="en-US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MS-E1011 Infoisku 7</a:t>
            </a:r>
            <a:endParaRPr lang="en-US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/>
              <a:t>Syksy 2022</a:t>
            </a:r>
            <a:endParaRPr lang="en-US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MS-E1011 Infoisku 7</a:t>
            </a:r>
            <a:endParaRPr lang="en-US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/>
              <a:t>Syksy 2022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MS-E1011 Infoisku 7</a:t>
            </a:r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fi-FI"/>
              <a:t>Syksy 2022</a:t>
            </a:r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i-FI"/>
              <a:t>MS-E1011 Infoisku 7</a:t>
            </a:r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i-FI"/>
              <a:t>Syksy 2022</a:t>
            </a:r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r>
              <a:rPr lang="fi-FI"/>
              <a:t>MS-E1011 Infoisku 7</a:t>
            </a:r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"/>
              <a:t>Muokkaa otsikon perustyyliä napsauttamalla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i"/>
              <a:t>Muokkaa tekstin perustyylejä napsauttamalla</a:t>
            </a:r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r>
              <a:rPr lang="fi-FI"/>
              <a:t>Syksy 2022</a:t>
            </a:r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fi-FI"/>
              <a:t>MS-E1011 Infoisku 7</a:t>
            </a:r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uorakulmio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8182" y="610423"/>
            <a:ext cx="6965922" cy="3686015"/>
          </a:xfrm>
        </p:spPr>
        <p:txBody>
          <a:bodyPr rtlCol="0">
            <a:normAutofit/>
          </a:bodyPr>
          <a:lstStyle/>
          <a:p>
            <a:pPr rtl="0"/>
            <a:r>
              <a:rPr lang="fi" sz="7200" dirty="0"/>
              <a:t>Kuun elämäkerta Galileihin asti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fi-FI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inf</a:t>
            </a:r>
            <a:r>
              <a:rPr lang="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oisku 7 / SYKSY 2022</a:t>
            </a:r>
            <a:endParaRPr lang="fi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Kuva 4" descr="Kuva, jossa on rakennus, istumista, penkki, puoli&#10;&#10;Automaattisesti luotu kuvau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 err="1"/>
              <a:t>Kuun</a:t>
            </a:r>
            <a:r>
              <a:rPr lang="en-US" dirty="0"/>
              <a:t> </a:t>
            </a:r>
            <a:r>
              <a:rPr lang="en-US" dirty="0" err="1"/>
              <a:t>myöhemmistä</a:t>
            </a:r>
            <a:r>
              <a:rPr lang="en-US" dirty="0"/>
              <a:t> </a:t>
            </a:r>
            <a:r>
              <a:rPr lang="en-US" dirty="0" err="1"/>
              <a:t>vaiheista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 lnSpcReduction="10000"/>
          </a:bodyPr>
          <a:lstStyle/>
          <a:p>
            <a:pPr marL="393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/>
              <a:t>Ensimmäinen miehittämätön luotain laskeutui Kuun pinnalle vuonna 1959.</a:t>
            </a:r>
          </a:p>
          <a:p>
            <a:pPr marL="393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/>
              <a:t>Vuosina 1969–1972 sinne suuntautui kuusi miehitettyä avaruuslentoa, joista ensimmäinen oli Apollo 11 vuonna 1969.</a:t>
            </a:r>
          </a:p>
          <a:p>
            <a:pPr marL="393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/>
              <a:t>Suomalainen Nokia on valittu rakentamaan ensimmäistä mobiiliverkkoa (4G) Kuuhun. </a:t>
            </a:r>
          </a:p>
          <a:p>
            <a:pPr marL="393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/>
              <a:t>Valinnan on tehnyt USA:n ilmailu- ja avaruushallintovirasto Nasa ja siitä </a:t>
            </a:r>
            <a:r>
              <a:rPr lang="fi-FI"/>
              <a:t>kerrottiin lokakuussa 2020.</a:t>
            </a:r>
            <a:endParaRPr lang="fi-FI" dirty="0"/>
          </a:p>
          <a:p>
            <a:pPr marL="393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A4248A7-D7AB-4885-9D66-3B4A7A2B0D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0027"/>
          <a:stretch/>
        </p:blipFill>
        <p:spPr>
          <a:xfrm>
            <a:off x="6515944" y="2120900"/>
            <a:ext cx="4639736" cy="3748194"/>
          </a:xfrm>
          <a:prstGeom prst="rect">
            <a:avLst/>
          </a:prstGeom>
          <a:noFill/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266BF5C-CE26-4EA7-B898-15A31DA40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/>
              <a:t>Syksy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MS-E1011 Infoisku 7</a:t>
            </a:r>
            <a:endParaRPr lang="en-US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9E85191-698F-4FD2-8F56-C212B2D4D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3A98EE3D-8CD1-4C3F-BD1C-C98C9596463C}" type="slidenum">
              <a:rPr lang="en-US" smtClean="0"/>
              <a:pPr rtl="0"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3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081BDD-FDFB-48C4-AFD4-CE0C2ED5D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4"/>
            <a:ext cx="3517567" cy="728651"/>
          </a:xfrm>
        </p:spPr>
        <p:txBody>
          <a:bodyPr anchor="b">
            <a:normAutofit/>
          </a:bodyPr>
          <a:lstStyle/>
          <a:p>
            <a:r>
              <a:rPr lang="fi-FI" sz="4000" dirty="0"/>
              <a:t>Kirjallisuutta</a:t>
            </a:r>
            <a:endParaRPr lang="fi-FI" sz="4000" i="1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6AFCC-D91D-497D-B9E3-A4C47EED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/>
              <a:t>MS-E1011 Infoisku 7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D3DB00-0154-42CF-B438-827C5BBE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/>
              <a:t>Syksy 2022</a:t>
            </a:r>
            <a:endParaRPr lang="en-US" dirty="0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3525ED33-0A5B-4CE0-A386-A81D57DE7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6407" y="526600"/>
            <a:ext cx="4065246" cy="5728055"/>
          </a:xfr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B30E182D-38A4-448B-B7D3-9E5AFD6D8DCA}"/>
              </a:ext>
            </a:extLst>
          </p:cNvPr>
          <p:cNvSpPr txBox="1"/>
          <p:nvPr/>
        </p:nvSpPr>
        <p:spPr>
          <a:xfrm>
            <a:off x="744071" y="1891553"/>
            <a:ext cx="35906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”Kuu ennen Galileita”, teoksessa Galileo Galilei, </a:t>
            </a:r>
            <a:r>
              <a:rPr lang="fi-FI" sz="2400" i="1" dirty="0" err="1">
                <a:solidFill>
                  <a:schemeClr val="bg1"/>
                </a:solidFill>
              </a:rPr>
              <a:t>Sidereus</a:t>
            </a:r>
            <a:r>
              <a:rPr lang="fi-FI" sz="2400" i="1" dirty="0">
                <a:solidFill>
                  <a:schemeClr val="bg1"/>
                </a:solidFill>
              </a:rPr>
              <a:t> </a:t>
            </a:r>
            <a:r>
              <a:rPr lang="fi-FI" sz="2400" i="1" dirty="0" err="1">
                <a:solidFill>
                  <a:schemeClr val="bg1"/>
                </a:solidFill>
              </a:rPr>
              <a:t>Nuncius</a:t>
            </a:r>
            <a:r>
              <a:rPr lang="fi-FI" sz="2400" dirty="0">
                <a:solidFill>
                  <a:schemeClr val="bg1"/>
                </a:solidFill>
              </a:rPr>
              <a:t>, suomeksi toimittanut Raimo Lehti, Tähtitieteellinen yhdistys Ursa, Helsinki 1999, 139-160.</a:t>
            </a:r>
          </a:p>
          <a:p>
            <a:r>
              <a:rPr lang="fi-FI" sz="2400" dirty="0">
                <a:solidFill>
                  <a:schemeClr val="bg1"/>
                </a:solidFill>
              </a:rPr>
              <a:t>Whitehouse, David, </a:t>
            </a:r>
            <a:r>
              <a:rPr lang="fi-FI" sz="2400" i="1" dirty="0">
                <a:solidFill>
                  <a:schemeClr val="bg1"/>
                </a:solidFill>
              </a:rPr>
              <a:t>Kuun elämäkerta</a:t>
            </a:r>
            <a:r>
              <a:rPr lang="fi-FI" sz="2400" dirty="0">
                <a:solidFill>
                  <a:schemeClr val="bg1"/>
                </a:solidFill>
              </a:rPr>
              <a:t>, WSOY, Helsinki 2004.</a:t>
            </a: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930D67-1CEF-486D-B93F-4F47C5FCC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1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9DE086C-9A49-4788-8DA4-D504E10AF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/>
          <a:lstStyle/>
          <a:p>
            <a:r>
              <a:rPr lang="en-US" dirty="0" err="1"/>
              <a:t>Kuu</a:t>
            </a:r>
            <a:r>
              <a:rPr lang="en-US" dirty="0"/>
              <a:t> – </a:t>
            </a:r>
            <a:r>
              <a:rPr lang="en-US" dirty="0" err="1"/>
              <a:t>seuralaisemme</a:t>
            </a:r>
            <a:r>
              <a:rPr lang="en-US" dirty="0"/>
              <a:t> </a:t>
            </a:r>
            <a:r>
              <a:rPr lang="en-US" dirty="0" err="1"/>
              <a:t>aikojen</a:t>
            </a:r>
            <a:r>
              <a:rPr lang="en-US" dirty="0"/>
              <a:t> </a:t>
            </a:r>
            <a:r>
              <a:rPr lang="en-US" dirty="0" err="1"/>
              <a:t>alusta</a:t>
            </a:r>
            <a:r>
              <a:rPr lang="en-US" dirty="0"/>
              <a:t> </a:t>
            </a:r>
            <a:r>
              <a:rPr lang="en-US" dirty="0" err="1"/>
              <a:t>asti</a:t>
            </a:r>
            <a:endParaRPr lang="en-US" dirty="0"/>
          </a:p>
        </p:txBody>
      </p:sp>
      <p:pic>
        <p:nvPicPr>
          <p:cNvPr id="5" name="Kuva 4" descr="Kuva, joka sisältää kohteen vanha, istuminen, valokuva, pöytä&#10;&#10;Kuvaus luotu automaattisesti">
            <a:extLst>
              <a:ext uri="{FF2B5EF4-FFF2-40B4-BE49-F238E27FC236}">
                <a16:creationId xmlns:a16="http://schemas.microsoft.com/office/drawing/2014/main" id="{D05D521A-AA30-4790-89D9-302D0F9B62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r="-2" b="-2"/>
          <a:stretch/>
        </p:blipFill>
        <p:spPr>
          <a:xfrm>
            <a:off x="5458984" y="812799"/>
            <a:ext cx="5928344" cy="5294757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DAF8D98-8641-427C-BB62-1DBDB86F1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731311" cy="3064505"/>
          </a:xfrm>
        </p:spPr>
        <p:txBody>
          <a:bodyPr>
            <a:normAutofit/>
          </a:bodyPr>
          <a:lstStyle/>
          <a:p>
            <a:r>
              <a:rPr lang="fi-FI" sz="2400" dirty="0"/>
              <a:t>”Hei Kuu-ukko, ei pidä sinun sureman.</a:t>
            </a:r>
          </a:p>
          <a:p>
            <a:r>
              <a:rPr lang="fi-FI" sz="2400" dirty="0"/>
              <a:t>Tämä rakettimme hetkessä valmistuu</a:t>
            </a:r>
          </a:p>
          <a:p>
            <a:r>
              <a:rPr lang="fi-FI" sz="2400" dirty="0"/>
              <a:t>Ja sen määränpää on kuu.”</a:t>
            </a:r>
            <a:endParaRPr lang="en-US" sz="240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0C1881E-5FE6-4410-B9DB-466F88F1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/>
              <a:t>Syksy 2022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85AC1A-AFE0-4D7E-9CF7-86E8F879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/>
              <a:t>MS-E1011 Infoisku 7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E41750-32AA-4435-8B2E-66E092E3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6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 err="1"/>
              <a:t>Kuun</a:t>
            </a:r>
            <a:r>
              <a:rPr lang="en-US" dirty="0"/>
              <a:t> </a:t>
            </a:r>
            <a:r>
              <a:rPr lang="en-US" dirty="0" err="1"/>
              <a:t>valon</a:t>
            </a:r>
            <a:r>
              <a:rPr lang="en-US" dirty="0"/>
              <a:t> </a:t>
            </a:r>
            <a:r>
              <a:rPr lang="en-US" dirty="0" err="1"/>
              <a:t>alkuperä</a:t>
            </a:r>
            <a:endParaRPr lang="en-US" dirty="0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D34FB79F-5753-496F-AA61-80F79155E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</a:t>
            </a:r>
            <a:r>
              <a:rPr lang="en-US" sz="2400" dirty="0" err="1"/>
              <a:t>Omaa</a:t>
            </a:r>
            <a:r>
              <a:rPr lang="en-US" sz="2400" dirty="0"/>
              <a:t> </a:t>
            </a:r>
            <a:r>
              <a:rPr lang="en-US" sz="2400" dirty="0" err="1"/>
              <a:t>valoa</a:t>
            </a:r>
            <a:r>
              <a:rPr lang="en-US" sz="2400" dirty="0"/>
              <a:t> </a:t>
            </a:r>
            <a:r>
              <a:rPr lang="en-US" sz="2400" dirty="0" err="1"/>
              <a:t>vai</a:t>
            </a:r>
            <a:r>
              <a:rPr lang="en-US" sz="2400" dirty="0"/>
              <a:t> </a:t>
            </a:r>
            <a:r>
              <a:rPr lang="en-US" sz="2400" dirty="0" err="1"/>
              <a:t>lainavaloa</a:t>
            </a:r>
            <a:r>
              <a:rPr lang="en-US" sz="2400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</a:t>
            </a:r>
            <a:r>
              <a:rPr lang="en-US" sz="2400" dirty="0" err="1"/>
              <a:t>Varhaiset</a:t>
            </a:r>
            <a:r>
              <a:rPr lang="en-US" sz="2400" dirty="0"/>
              <a:t> </a:t>
            </a:r>
            <a:r>
              <a:rPr lang="en-US" sz="2400" dirty="0" err="1"/>
              <a:t>esisokraatikot</a:t>
            </a:r>
            <a:r>
              <a:rPr lang="en-US" sz="2400" dirty="0"/>
              <a:t>: </a:t>
            </a:r>
            <a:r>
              <a:rPr lang="en-US" sz="2400" dirty="0" err="1"/>
              <a:t>Kuu</a:t>
            </a:r>
            <a:r>
              <a:rPr lang="en-US" sz="2400" dirty="0"/>
              <a:t>       </a:t>
            </a:r>
            <a:r>
              <a:rPr lang="en-US" sz="2400" dirty="0" err="1"/>
              <a:t>itsevalaiseva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</a:t>
            </a:r>
            <a:r>
              <a:rPr lang="en-US" sz="2400" dirty="0" err="1"/>
              <a:t>Edistysaskel</a:t>
            </a:r>
            <a:r>
              <a:rPr lang="en-US" sz="2400" dirty="0"/>
              <a:t>: </a:t>
            </a:r>
            <a:r>
              <a:rPr lang="en-US" sz="2400" dirty="0" err="1"/>
              <a:t>lainavalo</a:t>
            </a:r>
            <a:endParaRPr lang="en-US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err="1"/>
              <a:t>Empedokles</a:t>
            </a:r>
            <a:r>
              <a:rPr lang="en-US" sz="2400" dirty="0"/>
              <a:t>, </a:t>
            </a:r>
            <a:r>
              <a:rPr lang="en-US" sz="2400" dirty="0" err="1"/>
              <a:t>Anaksagoras</a:t>
            </a:r>
            <a:endParaRPr lang="en-US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err="1"/>
              <a:t>Aristarkhos</a:t>
            </a:r>
            <a:endParaRPr lang="en-US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Aristoteles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AC35E08-BD79-4FD2-AF40-0894506BE1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r="21698" b="-3"/>
          <a:stretch/>
        </p:blipFill>
        <p:spPr>
          <a:xfrm>
            <a:off x="6515944" y="2120900"/>
            <a:ext cx="4639736" cy="3748194"/>
          </a:xfrm>
          <a:prstGeom prst="rect">
            <a:avLst/>
          </a:prstGeom>
          <a:noFill/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83FB69-90BA-41F0-9017-5C885387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/>
              <a:t>Syksy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MS-E1011 Infoisku 7</a:t>
            </a:r>
            <a:endParaRPr lang="en-US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CB485B-04A7-4F3E-A145-E15ABBD1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fi-FI" dirty="0"/>
              <a:t>Kuu maankaltaisena kappaleena </a:t>
            </a:r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8C9ECE1-4807-4776-99EE-0608AFE6E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694" y="2228073"/>
            <a:ext cx="3532954" cy="3808760"/>
          </a:xfrm>
          <a:prstGeom prst="rect">
            <a:avLst/>
          </a:prstGeom>
          <a:noFill/>
        </p:spPr>
      </p:pic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A2B6E45C-69EC-4586-9076-5B5FED2B6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9941" y="2120899"/>
            <a:ext cx="6361890" cy="3915933"/>
          </a:xfrm>
        </p:spPr>
        <p:txBody>
          <a:bodyPr>
            <a:normAutofit fontScale="25000" lnSpcReduction="20000"/>
          </a:bodyPr>
          <a:lstStyle/>
          <a:p>
            <a:r>
              <a:rPr lang="fi-FI" sz="9600" dirty="0"/>
              <a:t>Plutarkhos (n. 46-120 </a:t>
            </a:r>
            <a:r>
              <a:rPr lang="fi-FI" sz="9600" dirty="0" err="1"/>
              <a:t>jKr</a:t>
            </a:r>
            <a:r>
              <a:rPr lang="fi-FI" sz="9600" dirty="0"/>
              <a:t>),</a:t>
            </a:r>
            <a:r>
              <a:rPr lang="fi-FI" sz="9600" i="1" dirty="0"/>
              <a:t> De </a:t>
            </a:r>
            <a:r>
              <a:rPr lang="fi-FI" sz="9600" i="1" dirty="0" err="1"/>
              <a:t>Facie</a:t>
            </a:r>
            <a:r>
              <a:rPr lang="fi-FI" sz="9600" i="1" dirty="0"/>
              <a:t> in </a:t>
            </a:r>
            <a:r>
              <a:rPr lang="fi-FI" sz="9600" i="1" dirty="0" err="1"/>
              <a:t>Orbe</a:t>
            </a:r>
            <a:r>
              <a:rPr lang="fi-FI" sz="9600" i="1" dirty="0"/>
              <a:t> </a:t>
            </a:r>
            <a:r>
              <a:rPr lang="fi-FI" sz="9600" i="1" dirty="0" err="1"/>
              <a:t>Lunae</a:t>
            </a:r>
            <a:r>
              <a:rPr lang="fi-FI" sz="9600" i="1" dirty="0"/>
              <a:t>: </a:t>
            </a:r>
            <a:r>
              <a:rPr lang="fi-FI" sz="9600" dirty="0"/>
              <a:t>eniten renessanssiajan näkemyksiin vaikuttanut antiikin teos</a:t>
            </a:r>
            <a:endParaRPr lang="fi-FI" sz="96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9600" dirty="0"/>
              <a:t> Kuun maata kohti kääntyneet kasvot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9600" dirty="0"/>
              <a:t> Kuun fysikaaliset ominaisuudet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9600"/>
              <a:t> Kuun </a:t>
            </a:r>
            <a:r>
              <a:rPr lang="fi-FI" sz="9600" dirty="0"/>
              <a:t>tummien läikkien olemus</a:t>
            </a:r>
          </a:p>
          <a:p>
            <a:r>
              <a:rPr lang="fi-FI" sz="9600" dirty="0"/>
              <a:t>Oma kanta: Kuu on kuin Maa, siellä on rotkoja ja laaksoja kuten Maankin pinnalla.</a:t>
            </a:r>
          </a:p>
          <a:p>
            <a:endParaRPr lang="fi-FI" sz="2400" dirty="0"/>
          </a:p>
          <a:p>
            <a:br>
              <a:rPr lang="fi-FI" dirty="0"/>
            </a:br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638CE5-6FA1-4A4D-8856-C69C936C1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/>
              <a:t>Syksy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MS-E1011 Infoisku 7</a:t>
            </a:r>
            <a:endParaRPr lang="en-US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401D02-7119-404E-9BF3-2DB35FF65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60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Uusi </a:t>
            </a:r>
            <a:r>
              <a:rPr lang="en-US" dirty="0" err="1"/>
              <a:t>aika</a:t>
            </a:r>
            <a:r>
              <a:rPr lang="en-US" dirty="0"/>
              <a:t>: Michel de Montaigne (1533-1593)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B4DCC77-DD62-444B-B751-320661EB1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97664" y="2120900"/>
            <a:ext cx="3438967" cy="3748193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564221" y="2120900"/>
            <a:ext cx="5972783" cy="3748194"/>
          </a:xfrm>
        </p:spPr>
        <p:txBody>
          <a:bodyPr>
            <a:no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9BA8B7"/>
              </a:buClr>
              <a:buSzPct val="100000"/>
              <a:tabLst/>
              <a:defRPr/>
            </a:pPr>
            <a:r>
              <a:rPr kumimoji="0" lang="fi-FI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”Eikö se ole inhimillisen itserakkauden unelmia, kun kuusta tehdään taivaalla liikkuva maa, kun kuvitellaan siellä olevan vuoria, laaksoja, kuten </a:t>
            </a:r>
            <a:r>
              <a:rPr kumimoji="0" lang="fi-FI" sz="24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Anaksagoras</a:t>
            </a:r>
            <a:r>
              <a:rPr kumimoji="0" lang="fi-FI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kun sijoitetaan sinne ihmisasuntoja ja perustetaan sinne siirtoloita meidän mukavuudeksemme, kuten tekevät Platon ja Plutarkhos, ja meidän maastamme tehdään valaiseva ja loistava taivaankappale?”</a:t>
            </a:r>
            <a:endParaRPr kumimoji="0" lang="fi-FI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7074FDF-9C3A-4315-99CE-A17E010C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/>
              <a:t>Syksy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MS-E1011 Infoisku 7</a:t>
            </a:r>
            <a:endParaRPr lang="en-US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198DC99-5097-4C3E-AA4A-F4A3E73A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3A98EE3D-8CD1-4C3F-BD1C-C98C9596463C}" type="slidenum">
              <a:rPr lang="en-US" smtClean="0"/>
              <a:pPr rtl="0"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5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081BDD-FDFB-48C4-AFD4-CE0C2ED5D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4"/>
            <a:ext cx="3517567" cy="1517546"/>
          </a:xfrm>
        </p:spPr>
        <p:txBody>
          <a:bodyPr anchor="b">
            <a:normAutofit fontScale="90000"/>
          </a:bodyPr>
          <a:lstStyle/>
          <a:p>
            <a:r>
              <a:rPr lang="fi-FI" sz="3600" dirty="0"/>
              <a:t>Leonardo da Vinci (1452-1519)</a:t>
            </a:r>
            <a:endParaRPr lang="fi-FI" sz="3600" i="1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E07CC80C-F877-4AE6-B2F3-527C3C481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9" b="10519"/>
          <a:stretch/>
        </p:blipFill>
        <p:spPr>
          <a:xfrm>
            <a:off x="5383662" y="351545"/>
            <a:ext cx="6170296" cy="6019653"/>
          </a:xfrm>
          <a:noFill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D3DF48-D08D-4333-B085-2B2C6C820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2447366"/>
            <a:ext cx="3517567" cy="3660190"/>
          </a:xfrm>
        </p:spPr>
        <p:txBody>
          <a:bodyPr>
            <a:normAutofit fontScale="85000" lnSpcReduction="20000"/>
          </a:bodyPr>
          <a:lstStyle/>
          <a:p>
            <a:pPr marL="180000">
              <a:buFont typeface="Arial" panose="020B0604020202020204" pitchFamily="34" charset="0"/>
              <a:buChar char="•"/>
            </a:pPr>
            <a:r>
              <a:rPr lang="fi-FI" sz="2800" dirty="0"/>
              <a:t> Kuun heijastava pinta muodostuu eri suuntaisista heijastavista pinnanpaloista kuten aaltoileva meri.</a:t>
            </a:r>
          </a:p>
          <a:p>
            <a:pPr marL="180000">
              <a:buFont typeface="Arial" panose="020B0604020202020204" pitchFamily="34" charset="0"/>
              <a:buChar char="•"/>
            </a:pPr>
            <a:r>
              <a:rPr lang="fi-FI" sz="2800" dirty="0"/>
              <a:t> Missä määrin Leonardon ajatukset ovat vaikuttaneet Galileihin?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6AFCC-D91D-497D-B9E3-A4C47EED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/>
              <a:t>MS-E1011 Infoisku 7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D3DB00-0154-42CF-B438-827C5BBE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/>
              <a:t>Syksy 2022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4A3802-05D2-4B15-BC72-822D7D3D8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3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William Gilbert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B4DCC77-DD62-444B-B751-320661EB1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02506" y="2120900"/>
            <a:ext cx="3829283" cy="3748193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9BA8B7"/>
              </a:buClr>
              <a:buSzPct val="100000"/>
              <a:tabLst/>
              <a:defRPr/>
            </a:pPr>
            <a:r>
              <a:rPr kumimoji="0" lang="fi-FI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Ensimmäisen kartan Kuusta piirsi William Gilbert 1500-luvun lopulla, mutta se julkaistiin vasta vuonna 1651.</a:t>
            </a:r>
          </a:p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9BA8B7"/>
              </a:buClr>
              <a:buSzPct val="100000"/>
              <a:tabLst/>
              <a:defRPr/>
            </a:pPr>
            <a:r>
              <a:rPr lang="fi-FI" sz="2400" dirty="0"/>
              <a:t>Gilbert piti tummia alueita mantereina ja vaaleita alueita merinä ja antoi niille nimiä </a:t>
            </a:r>
            <a:r>
              <a:rPr lang="fi-FI" sz="2400" i="1" dirty="0"/>
              <a:t>(</a:t>
            </a:r>
            <a:r>
              <a:rPr lang="fi-FI" sz="2400" i="1" dirty="0" err="1"/>
              <a:t>Insula</a:t>
            </a:r>
            <a:r>
              <a:rPr lang="fi-FI" sz="2400" i="1" dirty="0"/>
              <a:t> Borealis, Sinus Orientalis)</a:t>
            </a:r>
            <a:r>
              <a:rPr lang="fi-FI" sz="2400" dirty="0"/>
              <a:t>.</a:t>
            </a:r>
            <a:endParaRPr kumimoji="0" lang="fi-FI" sz="24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7074FDF-9C3A-4315-99CE-A17E010C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/>
              <a:t>Syksy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MS-E1011 Infoisku 7</a:t>
            </a:r>
            <a:endParaRPr lang="en-US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8DE823C-2C72-486E-8163-88CE3295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3A98EE3D-8CD1-4C3F-BD1C-C98C9596463C}" type="slidenum">
              <a:rPr lang="en-US" smtClean="0"/>
              <a:pPr rtl="0"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06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081BDD-FDFB-48C4-AFD4-CE0C2ED5D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Michael Mästlin, Johannes Kepler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33FC19C-9DA3-4440-A88B-85C8D677B496}"/>
              </a:ext>
            </a:extLst>
          </p:cNvPr>
          <p:cNvSpPr txBox="1"/>
          <p:nvPr/>
        </p:nvSpPr>
        <p:spPr>
          <a:xfrm>
            <a:off x="1036320" y="2120900"/>
            <a:ext cx="5140744" cy="3748193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/>
          <a:p>
            <a:pPr marL="324000" indent="-342900"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fi-FI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Kepler</a:t>
            </a:r>
            <a:r>
              <a:rPr lang="fi-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kommentoi </a:t>
            </a:r>
            <a:r>
              <a:rPr lang="fi-FI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Mästlinin</a:t>
            </a:r>
            <a:r>
              <a:rPr lang="fi-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teosta vuodelta 1596, joka ei ole säilynyt.</a:t>
            </a:r>
          </a:p>
          <a:p>
            <a:pPr marL="324000" indent="-342900"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fi-FI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Kepler</a:t>
            </a:r>
            <a:r>
              <a:rPr lang="fi-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oli vakuuttunut Kuun maankaltaisuudesta.</a:t>
            </a:r>
          </a:p>
          <a:p>
            <a:pPr marL="324000" indent="-342900"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fi-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Tätä aihetta hän käsitteli perusteellisemmin kuin muut ennen kaukoputkea kirjoittaneet vuonna 1604.</a:t>
            </a:r>
          </a:p>
          <a:p>
            <a:pPr marL="324000" indent="-342900"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fi-FI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Kepler</a:t>
            </a:r>
            <a:r>
              <a:rPr lang="fi-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palasi Kuusta kirjoittamaansa uudelleen vuonna 1610 joutuessaan ottamaan kantaa Galilein teokseen </a:t>
            </a:r>
            <a:r>
              <a:rPr lang="fi-FI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Sidereus</a:t>
            </a:r>
            <a:r>
              <a:rPr lang="fi-FI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Nuncius</a:t>
            </a:r>
            <a:r>
              <a:rPr lang="fi-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Calibri" panose="020F0502020204030204" pitchFamily="34" charset="0"/>
              <a:buChar char="•"/>
            </a:pPr>
            <a:endParaRPr lang="fi-FI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3525ED33-0A5B-4CE0-A386-A81D57DE7D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3" r="-3" b="23570"/>
          <a:stretch/>
        </p:blipFill>
        <p:spPr>
          <a:xfrm>
            <a:off x="6515944" y="2120900"/>
            <a:ext cx="4639736" cy="3748194"/>
          </a:xfrm>
          <a:noFill/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D3DB00-0154-42CF-B438-827C5BBE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Syksy 2022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6AFCC-D91D-497D-B9E3-A4C47EED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MS-E1011 Infoisku 7</a:t>
            </a:r>
            <a:endParaRPr lang="en-US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9AA4C3C-6DAE-4A9A-B61A-D665C0214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39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 err="1"/>
              <a:t>Sidereus</a:t>
            </a:r>
            <a:r>
              <a:rPr lang="en-US" dirty="0"/>
              <a:t> </a:t>
            </a:r>
            <a:r>
              <a:rPr lang="en-US" dirty="0" err="1"/>
              <a:t>Nuncius</a:t>
            </a:r>
            <a:endParaRPr lang="en-US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B4DCC77-DD62-444B-B751-320661EB1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6664" y="2120900"/>
            <a:ext cx="3144254" cy="4034717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 lnSpcReduction="10000"/>
          </a:bodyPr>
          <a:lstStyle/>
          <a:p>
            <a:pPr marL="144000">
              <a:spcBef>
                <a:spcPts val="0"/>
              </a:spcBef>
              <a:spcAft>
                <a:spcPts val="600"/>
              </a:spcAft>
              <a:buClr>
                <a:srgbClr val="9BA8B7"/>
              </a:buClr>
              <a:buFont typeface="Arial" panose="020B0604020202020204" pitchFamily="34" charset="0"/>
              <a:buChar char="•"/>
              <a:defRPr/>
            </a:pPr>
            <a:r>
              <a:rPr kumimoji="0" lang="fi-FI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Syksyllä 1609 rakensi Galileo Galilei ensimmäiset kaukoputkensa. </a:t>
            </a:r>
          </a:p>
          <a:p>
            <a:pPr marL="144000">
              <a:spcBef>
                <a:spcPts val="0"/>
              </a:spcBef>
              <a:spcAft>
                <a:spcPts val="600"/>
              </a:spcAft>
              <a:buClr>
                <a:srgbClr val="9BA8B7"/>
              </a:buClr>
              <a:buFont typeface="Arial" panose="020B0604020202020204" pitchFamily="34" charset="0"/>
              <a:buChar char="•"/>
              <a:defRPr/>
            </a:pPr>
            <a:r>
              <a:rPr kumimoji="0" lang="fi-FI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Näillä hän havainnoi syystalvella 1609 Kuuta. </a:t>
            </a:r>
          </a:p>
          <a:p>
            <a:pPr marL="144000">
              <a:spcBef>
                <a:spcPts val="0"/>
              </a:spcBef>
              <a:spcAft>
                <a:spcPts val="600"/>
              </a:spcAft>
              <a:buClr>
                <a:srgbClr val="9BA8B7"/>
              </a:buClr>
              <a:buFont typeface="Arial" panose="020B0604020202020204" pitchFamily="34" charset="0"/>
              <a:buChar char="•"/>
              <a:defRPr/>
            </a:pPr>
            <a:r>
              <a:rPr kumimoji="0" lang="fi-FI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i-FI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Sidereus</a:t>
            </a:r>
            <a:r>
              <a:rPr kumimoji="0" lang="fi-FI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i-FI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Nuncius</a:t>
            </a:r>
            <a:r>
              <a:rPr kumimoji="0" lang="fi-FI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i-FI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(”Tähtimaailman sanansaattaja”) ilmestyi 13.3.1610 Venetsiassa 550 kappaleen painoksena.</a:t>
            </a:r>
          </a:p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9BA8B7"/>
              </a:buClr>
              <a:buSzPct val="100000"/>
              <a:tabLst/>
              <a:defRPr/>
            </a:pPr>
            <a:endParaRPr kumimoji="0" lang="fi-FI" sz="24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7074FDF-9C3A-4315-99CE-A17E010C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/>
              <a:t>Syksy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MS-E1011 Infoisku 7</a:t>
            </a:r>
            <a:endParaRPr lang="en-US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8DE823C-2C72-486E-8163-88CE3295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3A98EE3D-8CD1-4C3F-BD1C-C98C9596463C}" type="slidenum">
              <a:rPr lang="en-US" smtClean="0"/>
              <a:pPr rtl="0"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9499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55_TF56160789" id="{EC292589-23A5-4911-B1FB-F1D04A48FA99}" vid="{88188127-3B64-41BF-A762-E81AA013BF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480</Words>
  <Application>Microsoft Office PowerPoint</Application>
  <PresentationFormat>Laajakuva</PresentationFormat>
  <Paragraphs>76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Calibri</vt:lpstr>
      <vt:lpstr>Bookman Old Style</vt:lpstr>
      <vt:lpstr>Arial</vt:lpstr>
      <vt:lpstr>Franklin Gothic Book</vt:lpstr>
      <vt:lpstr>1_RetrospectVTI</vt:lpstr>
      <vt:lpstr>Kuun elämäkerta Galileihin asti </vt:lpstr>
      <vt:lpstr>Kuu – seuralaisemme aikojen alusta asti</vt:lpstr>
      <vt:lpstr>Kuun valon alkuperä</vt:lpstr>
      <vt:lpstr>Kuu maankaltaisena kappaleena </vt:lpstr>
      <vt:lpstr>Uusi aika: Michel de Montaigne (1533-1593)</vt:lpstr>
      <vt:lpstr>Leonardo da Vinci (1452-1519)</vt:lpstr>
      <vt:lpstr>William Gilbert</vt:lpstr>
      <vt:lpstr>Michael Mästlin, Johannes Kepler </vt:lpstr>
      <vt:lpstr>Sidereus Nuncius</vt:lpstr>
      <vt:lpstr>Kuun myöhemmistä vaiheista</vt:lpstr>
      <vt:lpstr>Kirjallisuutta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Kuun elämäkerta Galileihin asti </dc:title>
  <dc:creator>ilpo.halonen@gmail.com</dc:creator>
  <cp:lastModifiedBy>Ilpo Halonen</cp:lastModifiedBy>
  <cp:revision>2</cp:revision>
  <dcterms:created xsi:type="dcterms:W3CDTF">2020-10-23T09:58:49Z</dcterms:created>
  <dcterms:modified xsi:type="dcterms:W3CDTF">2022-10-12T07:32:55Z</dcterms:modified>
</cp:coreProperties>
</file>