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746" r:id="rId1"/>
  </p:sldMasterIdLst>
  <p:notesMasterIdLst>
    <p:notesMasterId r:id="rId13"/>
  </p:notesMasterIdLst>
  <p:handoutMasterIdLst>
    <p:handoutMasterId r:id="rId14"/>
  </p:handoutMasterIdLst>
  <p:sldIdLst>
    <p:sldId id="257" r:id="rId2"/>
    <p:sldId id="360" r:id="rId3"/>
    <p:sldId id="365" r:id="rId4"/>
    <p:sldId id="364" r:id="rId5"/>
    <p:sldId id="293" r:id="rId6"/>
    <p:sldId id="366" r:id="rId7"/>
    <p:sldId id="294" r:id="rId8"/>
    <p:sldId id="295" r:id="rId9"/>
    <p:sldId id="299" r:id="rId10"/>
    <p:sldId id="368" r:id="rId11"/>
    <p:sldId id="357" r:id="rId12"/>
  </p:sldIdLst>
  <p:sldSz cx="12192000" cy="6858000"/>
  <p:notesSz cx="6858000" cy="9874250"/>
  <p:embeddedFontLst>
    <p:embeddedFont>
      <p:font typeface="Bookman Old Style" panose="02050604050505020204" pitchFamily="18" charset="0"/>
      <p:regular r:id="rId15"/>
      <p:bold r:id="rId16"/>
      <p:italic r:id="rId17"/>
      <p:boldItalic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Franklin Gothic Book" panose="020B0503020102020204" pitchFamily="34" charset="0"/>
      <p:regular r:id="rId23"/>
      <p:italic r:id="rId24"/>
    </p:embeddedFont>
  </p:embeddedFontLst>
  <p:defaultTextStyle>
    <a:defPPr rtl="0"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BA8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4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18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0" d="100"/>
          <a:sy n="120" d="100"/>
        </p:scale>
        <p:origin x="5040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4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Relationship Id="rId22" Type="http://schemas.openxmlformats.org/officeDocument/2006/relationships/font" Target="fonts/font8.fntdata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lpo Halonen" userId="9cf957c2b54dfd88" providerId="LiveId" clId="{115E71FF-0227-43E9-B29C-1734B373E601}"/>
    <pc:docChg chg="custSel modSld">
      <pc:chgData name="Ilpo Halonen" userId="9cf957c2b54dfd88" providerId="LiveId" clId="{115E71FF-0227-43E9-B29C-1734B373E601}" dt="2022-11-04T08:56:57.200" v="12" actId="27636"/>
      <pc:docMkLst>
        <pc:docMk/>
      </pc:docMkLst>
      <pc:sldChg chg="modSp mod">
        <pc:chgData name="Ilpo Halonen" userId="9cf957c2b54dfd88" providerId="LiveId" clId="{115E71FF-0227-43E9-B29C-1734B373E601}" dt="2022-11-04T08:55:37.914" v="4" actId="948"/>
        <pc:sldMkLst>
          <pc:docMk/>
          <pc:sldMk cId="3689338238" sldId="293"/>
        </pc:sldMkLst>
        <pc:spChg chg="mod">
          <ac:chgData name="Ilpo Halonen" userId="9cf957c2b54dfd88" providerId="LiveId" clId="{115E71FF-0227-43E9-B29C-1734B373E601}" dt="2022-11-04T08:55:37.914" v="4" actId="948"/>
          <ac:spMkLst>
            <pc:docMk/>
            <pc:sldMk cId="3689338238" sldId="293"/>
            <ac:spMk id="15363" creationId="{00000000-0000-0000-0000-000000000000}"/>
          </ac:spMkLst>
        </pc:spChg>
      </pc:sldChg>
      <pc:sldChg chg="modSp mod">
        <pc:chgData name="Ilpo Halonen" userId="9cf957c2b54dfd88" providerId="LiveId" clId="{115E71FF-0227-43E9-B29C-1734B373E601}" dt="2022-11-04T08:56:42.878" v="10" actId="14100"/>
        <pc:sldMkLst>
          <pc:docMk/>
          <pc:sldMk cId="411904692" sldId="294"/>
        </pc:sldMkLst>
        <pc:spChg chg="mod">
          <ac:chgData name="Ilpo Halonen" userId="9cf957c2b54dfd88" providerId="LiveId" clId="{115E71FF-0227-43E9-B29C-1734B373E601}" dt="2022-11-04T08:56:42.878" v="10" actId="14100"/>
          <ac:spMkLst>
            <pc:docMk/>
            <pc:sldMk cId="411904692" sldId="294"/>
            <ac:spMk id="15363" creationId="{00000000-0000-0000-0000-000000000000}"/>
          </ac:spMkLst>
        </pc:spChg>
      </pc:sldChg>
      <pc:sldChg chg="modSp mod">
        <pc:chgData name="Ilpo Halonen" userId="9cf957c2b54dfd88" providerId="LiveId" clId="{115E71FF-0227-43E9-B29C-1734B373E601}" dt="2022-11-04T08:56:57.200" v="12" actId="27636"/>
        <pc:sldMkLst>
          <pc:docMk/>
          <pc:sldMk cId="1915999335" sldId="295"/>
        </pc:sldMkLst>
        <pc:spChg chg="mod">
          <ac:chgData name="Ilpo Halonen" userId="9cf957c2b54dfd88" providerId="LiveId" clId="{115E71FF-0227-43E9-B29C-1734B373E601}" dt="2022-11-04T08:56:57.200" v="12" actId="27636"/>
          <ac:spMkLst>
            <pc:docMk/>
            <pc:sldMk cId="1915999335" sldId="295"/>
            <ac:spMk id="15363" creationId="{00000000-0000-0000-0000-000000000000}"/>
          </ac:spMkLst>
        </pc:spChg>
      </pc:sldChg>
      <pc:sldChg chg="modSp mod">
        <pc:chgData name="Ilpo Halonen" userId="9cf957c2b54dfd88" providerId="LiveId" clId="{115E71FF-0227-43E9-B29C-1734B373E601}" dt="2022-11-04T08:55:11.578" v="3" actId="948"/>
        <pc:sldMkLst>
          <pc:docMk/>
          <pc:sldMk cId="3692757383" sldId="364"/>
        </pc:sldMkLst>
        <pc:spChg chg="mod">
          <ac:chgData name="Ilpo Halonen" userId="9cf957c2b54dfd88" providerId="LiveId" clId="{115E71FF-0227-43E9-B29C-1734B373E601}" dt="2022-11-04T08:55:11.578" v="3" actId="948"/>
          <ac:spMkLst>
            <pc:docMk/>
            <pc:sldMk cId="3692757383" sldId="364"/>
            <ac:spMk id="15363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40A979A6-3805-406A-8CF4-6656DF167307}" type="datetime1">
              <a:rPr lang="fi-FI" smtClean="0"/>
              <a:t>4.11.2022</a:t>
            </a:fld>
            <a:endParaRPr lang="en-US" dirty="0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2"/>
          </p:nvPr>
        </p:nvSpPr>
        <p:spPr>
          <a:xfrm>
            <a:off x="0" y="9378824"/>
            <a:ext cx="2971800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3"/>
          </p:nvPr>
        </p:nvSpPr>
        <p:spPr>
          <a:xfrm>
            <a:off x="3884613" y="9378824"/>
            <a:ext cx="2971800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ED92CB86-0DB9-4A70-B1CF-B23508471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557642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43B8A3F2-5BA1-4005-829D-B24EEF6DA1D5}" type="datetime1">
              <a:rPr lang="fi-FI" smtClean="0"/>
              <a:t>4.11.2022</a:t>
            </a:fld>
            <a:endParaRPr lang="en-US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466725" y="1233488"/>
            <a:ext cx="5924550" cy="3333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751983"/>
            <a:ext cx="5486400" cy="388798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fi"/>
              <a:t>Muokkaa tekstin perustyylejä napsauttamalla</a:t>
            </a:r>
            <a:endParaRPr lang="en-US"/>
          </a:p>
          <a:p>
            <a:pPr lvl="1" rtl="0"/>
            <a:r>
              <a:rPr lang="fi"/>
              <a:t>Toinen taso</a:t>
            </a:r>
          </a:p>
          <a:p>
            <a:pPr lvl="2" rtl="0"/>
            <a:r>
              <a:rPr lang="fi"/>
              <a:t>Kolmas taso</a:t>
            </a:r>
          </a:p>
          <a:p>
            <a:pPr lvl="3" rtl="0"/>
            <a:r>
              <a:rPr lang="fi"/>
              <a:t>Neljäs taso</a:t>
            </a:r>
          </a:p>
          <a:p>
            <a:pPr lvl="4" rtl="0"/>
            <a:r>
              <a:rPr lang="fi"/>
              <a:t>Viides taso</a:t>
            </a:r>
            <a:endParaRPr lang="en-US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9378824"/>
            <a:ext cx="2971800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9378824"/>
            <a:ext cx="2971800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C2B151B-D7D1-48E5-8230-5AADBC794F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59278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orakulmio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fi-FI"/>
              <a:t>Muokkaa alaotsikon perustyyliä napsautt.</a:t>
            </a:r>
            <a:endParaRPr lang="en-US" dirty="0"/>
          </a:p>
        </p:txBody>
      </p:sp>
      <p:cxnSp>
        <p:nvCxnSpPr>
          <p:cNvPr id="9" name="Suora yhdysviiva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i-FI"/>
              <a:t>Syksy 2022</a:t>
            </a:r>
            <a:endParaRPr lang="en-US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i-FI"/>
              <a:t>MS-E1011 Infoisku 9</a:t>
            </a:r>
            <a:endParaRPr lang="en-US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8331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untainen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Pystysuuntaise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 rtlCol="0"/>
          <a:lstStyle/>
          <a:p>
            <a:pPr lvl="0" rtl="0"/>
            <a:r>
              <a:rPr lang="fi-FI"/>
              <a:t>Muokkaa tekstin perustyylejä napsauttamalla</a:t>
            </a:r>
          </a:p>
          <a:p>
            <a:pPr lvl="1" rtl="0"/>
            <a:r>
              <a:rPr lang="fi-FI"/>
              <a:t>toinen taso</a:t>
            </a:r>
          </a:p>
          <a:p>
            <a:pPr lvl="2" rtl="0"/>
            <a:r>
              <a:rPr lang="fi-FI"/>
              <a:t>kolmas taso</a:t>
            </a:r>
          </a:p>
          <a:p>
            <a:pPr lvl="3" rtl="0"/>
            <a:r>
              <a:rPr lang="fi-FI"/>
              <a:t>neljäs taso</a:t>
            </a:r>
          </a:p>
          <a:p>
            <a:pPr lvl="4" rtl="0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i-FI"/>
              <a:t>Syksy 2022</a:t>
            </a:r>
            <a:endParaRPr lang="en-US" dirty="0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i-FI"/>
              <a:t>MS-E1011 Infoisku 9</a:t>
            </a:r>
            <a:endParaRPr lang="en-US" dirty="0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269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Pystysuuntainen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orakulmio 8">
            <a:extLst>
              <a:ext uri="{FF2B5EF4-FFF2-40B4-BE49-F238E27FC236}">
                <a16:creationId xmlns:a16="http://schemas.microsoft.com/office/drawing/2014/main" id="{E1B68A5B-D9FA-424B-A4EB-30E7223836B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Pystysuuntainen otsikko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 rtlCol="0"/>
          <a:lstStyle/>
          <a:p>
            <a:pPr rtl="0"/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Pystysuuntaisen tekstin paikkamerkki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 rtlCol="0"/>
          <a:lstStyle/>
          <a:p>
            <a:pPr lvl="0" rtl="0"/>
            <a:r>
              <a:rPr lang="fi-FI"/>
              <a:t>Muokkaa tekstin perustyylejä napsauttamalla</a:t>
            </a:r>
          </a:p>
          <a:p>
            <a:pPr lvl="1" rtl="0"/>
            <a:r>
              <a:rPr lang="fi-FI"/>
              <a:t>toinen taso</a:t>
            </a:r>
          </a:p>
          <a:p>
            <a:pPr lvl="2" rtl="0"/>
            <a:r>
              <a:rPr lang="fi-FI"/>
              <a:t>kolmas taso</a:t>
            </a:r>
          </a:p>
          <a:p>
            <a:pPr lvl="3" rtl="0"/>
            <a:r>
              <a:rPr lang="fi-FI"/>
              <a:t>neljäs taso</a:t>
            </a:r>
          </a:p>
          <a:p>
            <a:pPr lvl="4" rtl="0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i-FI"/>
              <a:t>Syksy 2022</a:t>
            </a:r>
            <a:endParaRPr lang="en-US" dirty="0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i-FI"/>
              <a:t>MS-E1011 Infoisku 9</a:t>
            </a:r>
            <a:endParaRPr lang="en-US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827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fi-FI"/>
              <a:t>Muokkaa tekstin perustyylejä napsauttamalla</a:t>
            </a:r>
          </a:p>
          <a:p>
            <a:pPr lvl="1" rtl="0"/>
            <a:r>
              <a:rPr lang="fi-FI"/>
              <a:t>toinen taso</a:t>
            </a:r>
          </a:p>
          <a:p>
            <a:pPr lvl="2" rtl="0"/>
            <a:r>
              <a:rPr lang="fi-FI"/>
              <a:t>kolmas taso</a:t>
            </a:r>
          </a:p>
          <a:p>
            <a:pPr lvl="3" rtl="0"/>
            <a:r>
              <a:rPr lang="fi-FI"/>
              <a:t>neljäs taso</a:t>
            </a:r>
          </a:p>
          <a:p>
            <a:pPr lvl="4" rtl="0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i-FI"/>
              <a:t>Syksy 2022</a:t>
            </a:r>
            <a:endParaRPr lang="en-US" dirty="0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i-FI"/>
              <a:t>MS-E1011 Infoisku 9</a:t>
            </a:r>
            <a:endParaRPr lang="en-US" dirty="0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670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Osan ylätunnis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orakulmio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rtlCol="0"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rtlCol="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fi-FI"/>
              <a:t>Muokkaa tekstin perustyylejä napsauttamalla</a:t>
            </a:r>
          </a:p>
        </p:txBody>
      </p:sp>
      <p:cxnSp>
        <p:nvCxnSpPr>
          <p:cNvPr id="9" name="Suora yhdysviiva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i-FI"/>
              <a:t>Syksy 2022</a:t>
            </a:r>
            <a:endParaRPr lang="en-US" dirty="0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i-FI"/>
              <a:t>MS-E1011 Infoisku 9</a:t>
            </a:r>
            <a:endParaRPr lang="en-US" dirty="0"/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162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tsikko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 rtlCol="0"/>
          <a:lstStyle/>
          <a:p>
            <a:pPr lvl="0" rtl="0"/>
            <a:r>
              <a:rPr lang="fi-FI"/>
              <a:t>Muokkaa tekstin perustyylejä napsauttamalla</a:t>
            </a:r>
          </a:p>
          <a:p>
            <a:pPr lvl="1" rtl="0"/>
            <a:r>
              <a:rPr lang="fi-FI"/>
              <a:t>toinen taso</a:t>
            </a:r>
          </a:p>
          <a:p>
            <a:pPr lvl="2" rtl="0"/>
            <a:r>
              <a:rPr lang="fi-FI"/>
              <a:t>kolmas taso</a:t>
            </a:r>
          </a:p>
          <a:p>
            <a:pPr lvl="3" rtl="0"/>
            <a:r>
              <a:rPr lang="fi-FI"/>
              <a:t>neljäs taso</a:t>
            </a:r>
          </a:p>
          <a:p>
            <a:pPr lvl="4" rtl="0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 rtlCol="0"/>
          <a:lstStyle/>
          <a:p>
            <a:pPr lvl="0" rtl="0"/>
            <a:r>
              <a:rPr lang="fi-FI"/>
              <a:t>Muokkaa tekstin perustyylejä napsauttamalla</a:t>
            </a:r>
          </a:p>
          <a:p>
            <a:pPr lvl="1" rtl="0"/>
            <a:r>
              <a:rPr lang="fi-FI"/>
              <a:t>toinen taso</a:t>
            </a:r>
          </a:p>
          <a:p>
            <a:pPr lvl="2" rtl="0"/>
            <a:r>
              <a:rPr lang="fi-FI"/>
              <a:t>kolmas taso</a:t>
            </a:r>
          </a:p>
          <a:p>
            <a:pPr lvl="3" rtl="0"/>
            <a:r>
              <a:rPr lang="fi-FI"/>
              <a:t>neljäs taso</a:t>
            </a:r>
          </a:p>
          <a:p>
            <a:pPr lvl="4" rtl="0"/>
            <a:r>
              <a:rPr lang="fi-FI"/>
              <a:t>viides taso</a:t>
            </a:r>
            <a:endParaRPr lang="en-US" dirty="0"/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i-FI"/>
              <a:t>Syksy 2022</a:t>
            </a:r>
            <a:endParaRPr lang="en-US" dirty="0"/>
          </a:p>
        </p:txBody>
      </p:sp>
      <p:sp>
        <p:nvSpPr>
          <p:cNvPr id="9" name="Alatunnisteen paikkamerkki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i-FI"/>
              <a:t>MS-E1011 Infoisku 9</a:t>
            </a:r>
            <a:endParaRPr lang="en-US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66630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tsikko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rtlCol="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 rtlCol="0"/>
          <a:lstStyle/>
          <a:p>
            <a:pPr lvl="0" rtl="0"/>
            <a:r>
              <a:rPr lang="fi-FI"/>
              <a:t>Muokkaa tekstin perustyylejä napsauttamalla</a:t>
            </a:r>
          </a:p>
          <a:p>
            <a:pPr lvl="1" rtl="0"/>
            <a:r>
              <a:rPr lang="fi-FI"/>
              <a:t>toinen taso</a:t>
            </a:r>
          </a:p>
          <a:p>
            <a:pPr lvl="2" rtl="0"/>
            <a:r>
              <a:rPr lang="fi-FI"/>
              <a:t>kolmas taso</a:t>
            </a:r>
          </a:p>
          <a:p>
            <a:pPr lvl="3" rtl="0"/>
            <a:r>
              <a:rPr lang="fi-FI"/>
              <a:t>neljäs taso</a:t>
            </a:r>
          </a:p>
          <a:p>
            <a:pPr lvl="4" rtl="0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rtlCol="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 rtlCol="0"/>
          <a:lstStyle/>
          <a:p>
            <a:pPr lvl="0" rtl="0"/>
            <a:r>
              <a:rPr lang="fi-FI"/>
              <a:t>Muokkaa tekstin perustyylejä napsauttamalla</a:t>
            </a:r>
          </a:p>
          <a:p>
            <a:pPr lvl="1" rtl="0"/>
            <a:r>
              <a:rPr lang="fi-FI"/>
              <a:t>toinen taso</a:t>
            </a:r>
          </a:p>
          <a:p>
            <a:pPr lvl="2" rtl="0"/>
            <a:r>
              <a:rPr lang="fi-FI"/>
              <a:t>kolmas taso</a:t>
            </a:r>
          </a:p>
          <a:p>
            <a:pPr lvl="3" rtl="0"/>
            <a:r>
              <a:rPr lang="fi-FI"/>
              <a:t>neljäs taso</a:t>
            </a:r>
          </a:p>
          <a:p>
            <a:pPr lvl="4" rtl="0"/>
            <a:r>
              <a:rPr lang="fi-FI"/>
              <a:t>viides taso</a:t>
            </a:r>
            <a:endParaRPr lang="en-US" dirty="0"/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i-FI"/>
              <a:t>Syksy 2022</a:t>
            </a:r>
            <a:endParaRPr lang="en-US" dirty="0"/>
          </a:p>
        </p:txBody>
      </p:sp>
      <p:sp>
        <p:nvSpPr>
          <p:cNvPr id="11" name="Alatunnisteen paikkamerkki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i-FI"/>
              <a:t>MS-E1011 Infoisku 9</a:t>
            </a:r>
            <a:endParaRPr lang="en-US" dirty="0"/>
          </a:p>
        </p:txBody>
      </p:sp>
      <p:sp>
        <p:nvSpPr>
          <p:cNvPr id="12" name="Dian numeron paikkamerkki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8194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6" name="Päivämäärän paikkamerkki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i-FI"/>
              <a:t>Syksy 2022</a:t>
            </a:r>
            <a:endParaRPr lang="en-US" dirty="0"/>
          </a:p>
        </p:txBody>
      </p:sp>
      <p:sp>
        <p:nvSpPr>
          <p:cNvPr id="7" name="Alatunnisteen paikkamerkki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i-FI"/>
              <a:t>MS-E1011 Infoisku 9</a:t>
            </a:r>
            <a:endParaRPr lang="en-US" dirty="0"/>
          </a:p>
        </p:txBody>
      </p:sp>
      <p:sp>
        <p:nvSpPr>
          <p:cNvPr id="8" name="Dian numeron paikkamerkki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860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orakulmio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i-FI"/>
              <a:t>Syksy 2022</a:t>
            </a:r>
            <a:endParaRPr lang="en-US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i-FI"/>
              <a:t>MS-E1011 Infoisku 9</a:t>
            </a:r>
            <a:endParaRPr lang="en-US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422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orakulmi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rtlCol="0" anchor="b">
            <a:normAutofit/>
          </a:bodyPr>
          <a:lstStyle>
            <a:lvl1pPr>
              <a:lnSpc>
                <a:spcPct val="90000"/>
              </a:lnSpc>
              <a:defRPr sz="34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 rtlCol="0"/>
          <a:lstStyle/>
          <a:p>
            <a:pPr lvl="0" rtl="0"/>
            <a:r>
              <a:rPr lang="fi-FI"/>
              <a:t>Muokkaa tekstin perustyylejä napsauttamalla</a:t>
            </a:r>
          </a:p>
          <a:p>
            <a:pPr lvl="1" rtl="0"/>
            <a:r>
              <a:rPr lang="fi-FI"/>
              <a:t>toinen taso</a:t>
            </a:r>
          </a:p>
          <a:p>
            <a:pPr lvl="2" rtl="0"/>
            <a:r>
              <a:rPr lang="fi-FI"/>
              <a:t>kolmas taso</a:t>
            </a:r>
          </a:p>
          <a:p>
            <a:pPr lvl="3" rtl="0"/>
            <a:r>
              <a:rPr lang="fi-FI"/>
              <a:t>neljäs taso</a:t>
            </a:r>
          </a:p>
          <a:p>
            <a:pPr lvl="4" rtl="0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 rtlCol="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r>
              <a:rPr lang="fi-FI"/>
              <a:t>Syksy 2022</a:t>
            </a:r>
            <a:endParaRPr lang="en-US" dirty="0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 rtlCol="0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rtl="0"/>
            <a:r>
              <a:rPr lang="fi-FI"/>
              <a:t>MS-E1011 Infoisku 9</a:t>
            </a:r>
            <a:endParaRPr lang="en-US" dirty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282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uva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orakulmio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Kuvan paikkamerkki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rtlCol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fi-FI"/>
              <a:t>Syksy 2022</a:t>
            </a:r>
            <a:endParaRPr lang="en-US" dirty="0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 rtlCol="0"/>
          <a:lstStyle/>
          <a:p>
            <a:pPr algn="l" rtl="0"/>
            <a:r>
              <a:rPr lang="fi-FI"/>
              <a:t>MS-E1011 Infoisku 9</a:t>
            </a:r>
            <a:endParaRPr lang="en-US" dirty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267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orakulmio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fi"/>
              <a:t>Muokkaa otsikon perustyyliä napsauttamalla</a:t>
            </a:r>
            <a:endParaRPr lang="en-US" dirty="0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fi"/>
              <a:t>Muokkaa tekstin perustyylejä napsauttamalla</a:t>
            </a:r>
          </a:p>
          <a:p>
            <a:pPr lvl="1" rtl="0"/>
            <a:r>
              <a:rPr lang="fi"/>
              <a:t>Toinen taso</a:t>
            </a:r>
          </a:p>
          <a:p>
            <a:pPr lvl="2" rtl="0"/>
            <a:r>
              <a:rPr lang="fi"/>
              <a:t>Kolmas taso</a:t>
            </a:r>
          </a:p>
          <a:p>
            <a:pPr lvl="3" rtl="0"/>
            <a:r>
              <a:rPr lang="fi"/>
              <a:t>Neljäs taso</a:t>
            </a:r>
          </a:p>
          <a:p>
            <a:pPr lvl="4" rtl="0"/>
            <a:r>
              <a:rPr lang="fi"/>
              <a:t>Viides taso</a:t>
            </a:r>
            <a:endParaRPr lang="en-US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pPr rtl="0"/>
            <a:r>
              <a:rPr lang="fi-FI"/>
              <a:t>Syksy 2022</a:t>
            </a:r>
            <a:endParaRPr lang="en-US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rgbClr val="FFFFFF"/>
                </a:solidFill>
              </a:defRPr>
            </a:lvl1pPr>
          </a:lstStyle>
          <a:p>
            <a:pPr rtl="0"/>
            <a:r>
              <a:rPr lang="fi-FI"/>
              <a:t>MS-E1011 Infoisku 9</a:t>
            </a:r>
            <a:endParaRPr lang="en-US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FFFFFF"/>
                </a:solidFill>
              </a:defRPr>
            </a:lvl1pPr>
          </a:lstStyle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uora yhdysviiva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4982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47" r:id="rId3"/>
    <p:sldLayoutId id="2147483743" r:id="rId4"/>
    <p:sldLayoutId id="2147483738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700" i="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1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Suorakulmio 21">
            <a:extLst>
              <a:ext uri="{FF2B5EF4-FFF2-40B4-BE49-F238E27FC236}">
                <a16:creationId xmlns:a16="http://schemas.microsoft.com/office/drawing/2014/main" id="{A9286AD2-18A9-4868-A4E3-7A2097A208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1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78FD68DA-43BA-4508-8DE2-BA9BB7B2FA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28182" y="610423"/>
            <a:ext cx="6965922" cy="3686015"/>
          </a:xfrm>
        </p:spPr>
        <p:txBody>
          <a:bodyPr rtlCol="0">
            <a:normAutofit/>
          </a:bodyPr>
          <a:lstStyle/>
          <a:p>
            <a:pPr rtl="0"/>
            <a:r>
              <a:rPr lang="fi" sz="7200" dirty="0"/>
              <a:t>Uusi Atlantis 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A8E9CFF2-3777-4FF4-A759-8491175B0B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89753" y="4672739"/>
            <a:ext cx="6269347" cy="1021498"/>
          </a:xfrm>
        </p:spPr>
        <p:txBody>
          <a:bodyPr rtlCol="0">
            <a:normAutofit/>
          </a:bodyPr>
          <a:lstStyle/>
          <a:p>
            <a:pPr rtl="0"/>
            <a:r>
              <a:rPr lang="fi-FI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INF</a:t>
            </a:r>
            <a:r>
              <a:rPr lang="fi">
                <a:solidFill>
                  <a:schemeClr val="tx1">
                    <a:lumMod val="85000"/>
                    <a:lumOff val="15000"/>
                  </a:schemeClr>
                </a:solidFill>
              </a:rPr>
              <a:t>oisku </a:t>
            </a:r>
            <a:r>
              <a:rPr lang="fi" dirty="0">
                <a:solidFill>
                  <a:schemeClr val="tx1">
                    <a:lumMod val="85000"/>
                    <a:lumOff val="15000"/>
                  </a:schemeClr>
                </a:solidFill>
              </a:rPr>
              <a:t>9 / </a:t>
            </a:r>
            <a:r>
              <a:rPr lang="fi">
                <a:solidFill>
                  <a:schemeClr val="tx1">
                    <a:lumMod val="85000"/>
                    <a:lumOff val="15000"/>
                  </a:schemeClr>
                </a:solidFill>
              </a:rPr>
              <a:t>SYKSY 2022</a:t>
            </a:r>
            <a:endParaRPr lang="fi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Kuva 4" descr="Kuva, jossa on rakennus, istumista, penkki, puoli&#10;&#10;Automaattisesti luotu kuvaus">
            <a:extLst>
              <a:ext uri="{FF2B5EF4-FFF2-40B4-BE49-F238E27FC236}">
                <a16:creationId xmlns:a16="http://schemas.microsoft.com/office/drawing/2014/main" id="{282CF6DD-7FE8-4063-9551-1B7BBCE92A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1"/>
            <a:ext cx="4635315" cy="6857999"/>
          </a:xfrm>
          <a:prstGeom prst="rect">
            <a:avLst/>
          </a:prstGeom>
        </p:spPr>
      </p:pic>
      <p:cxnSp>
        <p:nvCxnSpPr>
          <p:cNvPr id="24" name="Suora yhdysviiva 23">
            <a:extLst>
              <a:ext uri="{FF2B5EF4-FFF2-40B4-BE49-F238E27FC236}">
                <a16:creationId xmlns:a16="http://schemas.microsoft.com/office/drawing/2014/main" id="{E7A7CD63-7EC3-44F3-95D0-595C4019FF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27754" y="4498925"/>
            <a:ext cx="5636107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37378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F7FBC45-7E86-4CA1-BEEB-B16A0200D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i="1" dirty="0" err="1"/>
              <a:t>Gulliverin</a:t>
            </a:r>
            <a:r>
              <a:rPr lang="fi-FI" i="1" dirty="0"/>
              <a:t> retket</a:t>
            </a:r>
          </a:p>
        </p:txBody>
      </p:sp>
      <p:pic>
        <p:nvPicPr>
          <p:cNvPr id="9" name="Sisällön paikkamerkki 8" descr="Kuva, joka sisältää kohteen teksti, vesi, ulko, luonto&#10;&#10;Kuvaus luotu automaattisesti">
            <a:extLst>
              <a:ext uri="{FF2B5EF4-FFF2-40B4-BE49-F238E27FC236}">
                <a16:creationId xmlns:a16="http://schemas.microsoft.com/office/drawing/2014/main" id="{C13D2DA8-74EA-4F05-8B6A-3676B14D8A6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963" y="2243184"/>
            <a:ext cx="4640262" cy="3503520"/>
          </a:xfrm>
        </p:spPr>
      </p:pic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FB554467-85DD-4E22-90C9-2EFC19496E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5999" y="2120900"/>
            <a:ext cx="5531225" cy="3748194"/>
          </a:xfrm>
        </p:spPr>
        <p:txBody>
          <a:bodyPr>
            <a:noAutofit/>
          </a:bodyPr>
          <a:lstStyle/>
          <a:p>
            <a:r>
              <a:rPr lang="fi-FI" sz="2200" dirty="0"/>
              <a:t>”Kahdeksannentoista vuosisadan loisteliain utopistinen satiiri tai satiirinen utopia on itseoikeutetusti Jonathan Swiftin ( 1667-1745) </a:t>
            </a:r>
            <a:r>
              <a:rPr lang="fi-FI" sz="2200" i="1" dirty="0" err="1"/>
              <a:t>Gulliverin</a:t>
            </a:r>
            <a:r>
              <a:rPr lang="fi-FI" sz="2200" i="1" dirty="0"/>
              <a:t> retket </a:t>
            </a:r>
            <a:r>
              <a:rPr lang="fi-FI" sz="2200" dirty="0"/>
              <a:t>(1726, uusin suom. 2000). ... </a:t>
            </a:r>
            <a:r>
              <a:rPr lang="fi-FI" sz="2200" dirty="0" err="1"/>
              <a:t>Gulliverin</a:t>
            </a:r>
            <a:r>
              <a:rPr lang="fi-FI" sz="2200" dirty="0"/>
              <a:t> retkissä hupailun aiheena ovat kuvitelmat täydellisistä ihmisistä, tieteen ja tekniikan suomasta autuudesta tai ajatukset ikuisesta onnesta ja kuolemattomuudesta.”</a:t>
            </a:r>
            <a:br>
              <a:rPr lang="fi-FI" sz="2200" dirty="0"/>
            </a:br>
            <a:r>
              <a:rPr lang="fi-FI" sz="2200" dirty="0"/>
              <a:t>	Mikko Lahtinen, </a:t>
            </a:r>
            <a:r>
              <a:rPr lang="fi-FI" sz="2200" i="1" dirty="0"/>
              <a:t>Matkoja utopiaan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AC7F8A84-62CC-436A-933A-247067E1A4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fi-FI"/>
              <a:t>Syksy 2022</a:t>
            </a:r>
            <a:endParaRPr lang="en-US" dirty="0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5E270B58-BD69-461C-A4ED-E10962D77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i-FI"/>
              <a:t>MS-E1011 Infoisku 9</a:t>
            </a:r>
            <a:endParaRPr lang="en-US" dirty="0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7CB8C728-0B7A-4644-8727-77AC92F28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2111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4081BDD-FDFB-48C4-AFD4-CE0C2ED5D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5" y="616902"/>
            <a:ext cx="3517567" cy="77977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i-FI" dirty="0"/>
              <a:t>Kirjallisuutta</a:t>
            </a:r>
          </a:p>
        </p:txBody>
      </p:sp>
      <p:pic>
        <p:nvPicPr>
          <p:cNvPr id="11" name="Sisällön paikkamerkki 10">
            <a:extLst>
              <a:ext uri="{FF2B5EF4-FFF2-40B4-BE49-F238E27FC236}">
                <a16:creationId xmlns:a16="http://schemas.microsoft.com/office/drawing/2014/main" id="{060D1B5F-BD88-4EC7-B6E3-E58CF78887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09" r="1" b="1"/>
          <a:stretch/>
        </p:blipFill>
        <p:spPr>
          <a:xfrm>
            <a:off x="5458984" y="812799"/>
            <a:ext cx="5928344" cy="5294757"/>
          </a:xfrm>
          <a:noFill/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B30E182D-38A4-448B-B7D3-9E5AFD6D8DCA}"/>
              </a:ext>
            </a:extLst>
          </p:cNvPr>
          <p:cNvSpPr txBox="1"/>
          <p:nvPr/>
        </p:nvSpPr>
        <p:spPr>
          <a:xfrm>
            <a:off x="643465" y="1566154"/>
            <a:ext cx="3626978" cy="45414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</a:pPr>
            <a:r>
              <a:rPr lang="fi-FI" sz="2000" kern="1200" dirty="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rPr>
              <a:t>Campanella </a:t>
            </a:r>
            <a:r>
              <a:rPr lang="fi-FI" sz="2000" kern="1200" dirty="0" err="1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rPr>
              <a:t>Tommaso</a:t>
            </a:r>
            <a:r>
              <a:rPr lang="fi-FI" sz="2000" kern="1200" dirty="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rPr>
              <a:t>, Francis </a:t>
            </a:r>
            <a:r>
              <a:rPr lang="fi-FI" sz="2000" kern="1200" dirty="0" err="1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rPr>
              <a:t>Bacon</a:t>
            </a:r>
            <a:r>
              <a:rPr lang="fi-FI" sz="2000" kern="1200" dirty="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rPr>
              <a:t> &amp; David Hume, </a:t>
            </a:r>
            <a:r>
              <a:rPr lang="fi-FI" sz="2000" i="1" kern="1200" dirty="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rPr>
              <a:t>Matkoja utopiaan</a:t>
            </a:r>
            <a:r>
              <a:rPr lang="fi-FI" sz="2000" kern="1200" dirty="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rPr>
              <a:t>, toim. Mikko Lahtinen, Vastapaino, Tampere 2002 (2. </a:t>
            </a:r>
            <a:r>
              <a:rPr lang="fi-FI" sz="2000" kern="1200" dirty="0" err="1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rPr>
              <a:t>uud</a:t>
            </a:r>
            <a:r>
              <a:rPr lang="fi-FI" sz="2000" kern="1200" dirty="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rPr>
              <a:t>. Laitos 2017). (Sisältää teokset Campanella, Aurinkokaupunki, </a:t>
            </a:r>
            <a:r>
              <a:rPr lang="fi-FI" sz="2000" kern="1200" dirty="0" err="1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rPr>
              <a:t>Bacon</a:t>
            </a:r>
            <a:r>
              <a:rPr lang="fi-FI" sz="2000" kern="1200" dirty="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rPr>
              <a:t>, Uusi Atlantis &amp; Hume, Täydellisen valtion idea.)</a:t>
            </a:r>
          </a:p>
          <a:p>
            <a:pPr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</a:pPr>
            <a:r>
              <a:rPr lang="fi-FI" sz="2000" kern="120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Roinila</a:t>
            </a:r>
            <a:r>
              <a:rPr lang="fi-FI" sz="20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Markku, ”Parempaa maailmaa etsimässä”, https://agricolaverkko.fi/review/parempaa-maailmaa-etsimassa/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9D3DB00-0154-42CF-B438-827C5BBE2D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fi-FI"/>
              <a:t>Syksy 2022</a:t>
            </a:r>
            <a:endParaRPr lang="en-US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566AFCC-D91D-497D-B9E3-A4C47EEDC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fi-FI"/>
              <a:t>MS-E1011 Infoisku 9</a:t>
            </a:r>
            <a:endParaRPr lang="en-US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A930D67-1CEF-486D-B93F-4F47C5FCC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3582" y="6446838"/>
            <a:ext cx="78001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3A98EE3D-8CD1-4C3F-BD1C-C98C9596463C}" type="slidenum">
              <a:rPr lang="en-US" smtClean="0"/>
              <a:pPr>
                <a:spcAft>
                  <a:spcPts val="600"/>
                </a:spcAft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1185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F9DE086C-9A49-4788-8DA4-D504E10AF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786384"/>
            <a:ext cx="3731310" cy="881051"/>
          </a:xfrm>
        </p:spPr>
        <p:txBody>
          <a:bodyPr/>
          <a:lstStyle/>
          <a:p>
            <a:r>
              <a:rPr lang="en-US" i="1" dirty="0" err="1"/>
              <a:t>Matkoja</a:t>
            </a:r>
            <a:r>
              <a:rPr lang="en-US" i="1" dirty="0"/>
              <a:t> </a:t>
            </a:r>
            <a:r>
              <a:rPr lang="en-US" i="1" dirty="0" err="1"/>
              <a:t>utopiaan</a:t>
            </a:r>
            <a:endParaRPr lang="en-US" i="1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DAF8D98-8641-427C-BB62-1DBDB86F1C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465" y="1864660"/>
            <a:ext cx="3731312" cy="4242896"/>
          </a:xfrm>
        </p:spPr>
        <p:txBody>
          <a:bodyPr>
            <a:normAutofit fontScale="92500" lnSpcReduction="10000"/>
          </a:bodyPr>
          <a:lstStyle/>
          <a:p>
            <a:r>
              <a:rPr lang="fi-FI" sz="2400" dirty="0"/>
              <a:t>Campanella </a:t>
            </a:r>
            <a:r>
              <a:rPr lang="fi-FI" sz="2400" dirty="0" err="1"/>
              <a:t>Tommaso</a:t>
            </a:r>
            <a:r>
              <a:rPr lang="fi-FI" sz="2400" dirty="0"/>
              <a:t>, Francis </a:t>
            </a:r>
            <a:r>
              <a:rPr lang="fi-FI" sz="2400" dirty="0" err="1"/>
              <a:t>Bacon</a:t>
            </a:r>
            <a:r>
              <a:rPr lang="fi-FI" sz="2400" dirty="0"/>
              <a:t> &amp; David Hume, </a:t>
            </a:r>
            <a:r>
              <a:rPr lang="fi-FI" sz="2400" i="1" dirty="0"/>
              <a:t>Matkoja utopiaan</a:t>
            </a:r>
            <a:r>
              <a:rPr lang="fi-FI" sz="2400" dirty="0"/>
              <a:t>, toim. Mikko Lahtinen, Vastapaino, Tampere 2002 (2. </a:t>
            </a:r>
            <a:r>
              <a:rPr lang="fi-FI" sz="2400" dirty="0" err="1"/>
              <a:t>uud</a:t>
            </a:r>
            <a:r>
              <a:rPr lang="fi-FI" sz="2400" dirty="0"/>
              <a:t>. Laitos 2017). (Sisältää teokset Campanella, Aurinkokaupunki, </a:t>
            </a:r>
            <a:r>
              <a:rPr lang="fi-FI" sz="2400" dirty="0" err="1"/>
              <a:t>Bacon</a:t>
            </a:r>
            <a:r>
              <a:rPr lang="fi-FI" sz="2400" dirty="0"/>
              <a:t>, Uusi Atlantis &amp; Hume, Täydellisen valtion idea.) (Ks. erityisesti kirjan sisältämät laajat esittelytekstit.)</a:t>
            </a:r>
            <a:endParaRPr lang="en-US" sz="2400" dirty="0"/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70C1881E-5FE6-4410-B9DB-466F88F168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fi-FI"/>
              <a:t>Syksy 2022</a:t>
            </a:r>
            <a:endParaRPr lang="en-US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DA85AC1A-AFE0-4D7E-9CF7-86E8F8793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fi-FI"/>
              <a:t>MS-E1011 Infoisku 9</a:t>
            </a:r>
            <a:endParaRPr lang="en-US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EE41750-32AA-4435-8B2E-66E092E39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pPr rtl="0"/>
              <a:t>2</a:t>
            </a:fld>
            <a:endParaRPr lang="en-US" dirty="0"/>
          </a:p>
        </p:txBody>
      </p:sp>
      <p:pic>
        <p:nvPicPr>
          <p:cNvPr id="7" name="Kuva 6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ACD9ECE5-3626-4F42-A326-4BB574FBE8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2162" y="46355"/>
            <a:ext cx="4417383" cy="6482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7603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E8D72C1-387D-4952-B07B-9BB71D23E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anchor="b">
            <a:normAutofit/>
          </a:bodyPr>
          <a:lstStyle/>
          <a:p>
            <a:r>
              <a:rPr lang="fi-FI" dirty="0"/>
              <a:t>Utopia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BD86EA9-9633-4057-B178-4893544F89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7279" y="2097741"/>
            <a:ext cx="6746839" cy="4230111"/>
          </a:xfrm>
        </p:spPr>
        <p:txBody>
          <a:bodyPr>
            <a:normAutofit fontScale="40000" lnSpcReduction="20000"/>
          </a:bodyPr>
          <a:lstStyle/>
          <a:p>
            <a:pPr marL="21600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fi-FI" sz="6000" dirty="0"/>
              <a:t>Utopia (sananmukaisesti ”paikka, jota ei ole”) tarkoittaa jonkinlaista tulevaisuuden ihanneyhteiskuntaa.</a:t>
            </a:r>
          </a:p>
          <a:p>
            <a:pPr marL="21600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fi-FI" sz="6000" dirty="0"/>
              <a:t>Termi tulee Thomas Moren samannimisestä vuonna 1516 ilmestyneestä kirjasta, jossa hän kuvaa omaa ihannekuvaansa kollektivistisesta yhteiskunnasta. </a:t>
            </a:r>
          </a:p>
          <a:p>
            <a:pPr marL="21600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fi-FI" sz="6000" dirty="0"/>
              <a:t>Myöhemmin termi utopia on laajentunut tarkoittamaan yleisesti jonkun henkilön ihannekuvaa yhteiskunnasta ja siitä, kuinka asioiden tulisi olla. </a:t>
            </a:r>
          </a:p>
          <a:p>
            <a:pPr marL="21600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fi-FI" sz="6000" dirty="0"/>
              <a:t>Utopian vastakohtana on dystopia eli antiutopia.</a:t>
            </a:r>
          </a:p>
          <a:p>
            <a:endParaRPr lang="en-US" dirty="0"/>
          </a:p>
        </p:txBody>
      </p:sp>
      <p:pic>
        <p:nvPicPr>
          <p:cNvPr id="9" name="Sisällön paikkamerkki 8" descr="Kuva, joka sisältää kohteen teksti, kirja&#10;&#10;Kuvaus luotu automaattisesti">
            <a:extLst>
              <a:ext uri="{FF2B5EF4-FFF2-40B4-BE49-F238E27FC236}">
                <a16:creationId xmlns:a16="http://schemas.microsoft.com/office/drawing/2014/main" id="{70FD2DF4-607E-47A4-B12C-1FB5174DF1D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082" y="1994800"/>
            <a:ext cx="2823598" cy="4230111"/>
          </a:xfrm>
          <a:noFill/>
        </p:spPr>
      </p:pic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30BEE492-F8C4-4AAF-B809-B12A561CEB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18426" y="6446838"/>
            <a:ext cx="258485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fi-FI"/>
              <a:t>Syksy 2022</a:t>
            </a:r>
            <a:endParaRPr lang="en-US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4123CF0D-3E87-4E0A-A9B4-7C605E2AE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fi-FI"/>
              <a:t>MS-E1011 Infoisku 9</a:t>
            </a:r>
            <a:endParaRPr lang="en-US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009A45BD-B902-478A-83EE-14BF8EC01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3582" y="6446838"/>
            <a:ext cx="78001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3A98EE3D-8CD1-4C3F-BD1C-C98C9596463C}" type="slidenum">
              <a:rPr lang="en-US" smtClean="0"/>
              <a:pPr rtl="0">
                <a:spcAft>
                  <a:spcPts val="600"/>
                </a:spcAft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8917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anchor="b">
            <a:normAutofit/>
          </a:bodyPr>
          <a:lstStyle/>
          <a:p>
            <a:r>
              <a:rPr lang="fi-FI" sz="3300" i="1"/>
              <a:t>New Atlantis: A </a:t>
            </a:r>
            <a:r>
              <a:rPr lang="fi-FI" sz="3300" i="1" err="1"/>
              <a:t>Worke</a:t>
            </a:r>
            <a:r>
              <a:rPr lang="fi-FI" sz="3300" i="1"/>
              <a:t> </a:t>
            </a:r>
            <a:r>
              <a:rPr lang="fi-FI" sz="3300" i="1" err="1"/>
              <a:t>Unfinished</a:t>
            </a:r>
            <a:r>
              <a:rPr lang="fi-FI" sz="3300" i="1"/>
              <a:t> </a:t>
            </a:r>
            <a:r>
              <a:rPr lang="fi-FI" sz="3300" i="1" err="1"/>
              <a:t>written</a:t>
            </a:r>
            <a:r>
              <a:rPr lang="fi-FI" sz="3300" i="1"/>
              <a:t> </a:t>
            </a:r>
            <a:r>
              <a:rPr lang="fi-FI" sz="3300" i="1" err="1"/>
              <a:t>by</a:t>
            </a:r>
            <a:r>
              <a:rPr lang="fi-FI" sz="3300" i="1"/>
              <a:t> </a:t>
            </a:r>
            <a:r>
              <a:rPr lang="fi-FI" sz="3300" i="1" err="1"/>
              <a:t>the</a:t>
            </a:r>
            <a:r>
              <a:rPr lang="fi-FI" sz="3300" i="1"/>
              <a:t> </a:t>
            </a:r>
            <a:r>
              <a:rPr lang="fi-FI" sz="3300" i="1" err="1"/>
              <a:t>Right</a:t>
            </a:r>
            <a:r>
              <a:rPr lang="fi-FI" sz="3300" i="1"/>
              <a:t> </a:t>
            </a:r>
            <a:r>
              <a:rPr lang="fi-FI" sz="3300" i="1" err="1"/>
              <a:t>Honourable</a:t>
            </a:r>
            <a:r>
              <a:rPr lang="fi-FI" sz="3300" i="1"/>
              <a:t> Francis Lord </a:t>
            </a:r>
            <a:r>
              <a:rPr lang="fi-FI" sz="3300" i="1" err="1"/>
              <a:t>Verulam</a:t>
            </a:r>
            <a:r>
              <a:rPr lang="fi-FI" sz="3300" i="1"/>
              <a:t>, </a:t>
            </a:r>
            <a:r>
              <a:rPr lang="fi-FI" sz="3300" i="1" err="1"/>
              <a:t>Viscount</a:t>
            </a:r>
            <a:r>
              <a:rPr lang="fi-FI" sz="3300" i="1"/>
              <a:t> Saint Alban</a:t>
            </a:r>
            <a:endParaRPr lang="en-US" sz="3300" i="1"/>
          </a:p>
        </p:txBody>
      </p:sp>
      <p:sp>
        <p:nvSpPr>
          <p:cNvPr id="1536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097279" y="2120900"/>
            <a:ext cx="5478619" cy="3748193"/>
          </a:xfrm>
        </p:spPr>
        <p:txBody>
          <a:bodyPr>
            <a:normAutofit/>
          </a:bodyPr>
          <a:lstStyle/>
          <a:p>
            <a:pPr marL="180000" indent="-180000">
              <a:buFont typeface="Arial" panose="020B0604020202020204" pitchFamily="34" charset="0"/>
              <a:buChar char="•"/>
            </a:pPr>
            <a:r>
              <a:rPr lang="en-US" sz="2400" dirty="0"/>
              <a:t>Utopian </a:t>
            </a:r>
            <a:r>
              <a:rPr lang="en-US" sz="2400" dirty="0" err="1"/>
              <a:t>lajityypin</a:t>
            </a:r>
            <a:r>
              <a:rPr lang="en-US" sz="2400" dirty="0"/>
              <a:t> </a:t>
            </a:r>
            <a:r>
              <a:rPr lang="en-US" sz="2400" dirty="0" err="1"/>
              <a:t>edustaja</a:t>
            </a:r>
            <a:r>
              <a:rPr lang="en-US" sz="2400" dirty="0"/>
              <a:t>, </a:t>
            </a:r>
            <a:r>
              <a:rPr lang="en-US" sz="2400" dirty="0" err="1"/>
              <a:t>joka</a:t>
            </a:r>
            <a:r>
              <a:rPr lang="en-US" sz="2400" dirty="0"/>
              <a:t> </a:t>
            </a:r>
            <a:r>
              <a:rPr lang="en-US" sz="2400" dirty="0" err="1"/>
              <a:t>ilmestyi</a:t>
            </a:r>
            <a:r>
              <a:rPr lang="en-US" sz="2400" dirty="0"/>
              <a:t> </a:t>
            </a:r>
            <a:r>
              <a:rPr lang="en-US" sz="2400" dirty="0" err="1"/>
              <a:t>vuonna</a:t>
            </a:r>
            <a:r>
              <a:rPr lang="en-US" sz="2400" dirty="0"/>
              <a:t> 1627, </a:t>
            </a:r>
            <a:r>
              <a:rPr lang="en-US" sz="2400" dirty="0" err="1"/>
              <a:t>eli</a:t>
            </a:r>
            <a:r>
              <a:rPr lang="en-US" sz="2400" dirty="0"/>
              <a:t> </a:t>
            </a:r>
            <a:r>
              <a:rPr lang="en-US" sz="2400" dirty="0" err="1"/>
              <a:t>Baconin</a:t>
            </a:r>
            <a:r>
              <a:rPr lang="en-US" sz="2400" dirty="0"/>
              <a:t> </a:t>
            </a:r>
            <a:r>
              <a:rPr lang="en-US" sz="2400" dirty="0" err="1"/>
              <a:t>kuolemaa</a:t>
            </a:r>
            <a:r>
              <a:rPr lang="en-US" sz="2400" dirty="0"/>
              <a:t> </a:t>
            </a:r>
            <a:r>
              <a:rPr lang="en-US" sz="2400" dirty="0" err="1"/>
              <a:t>seuranneena</a:t>
            </a:r>
            <a:r>
              <a:rPr lang="en-US" sz="2400" dirty="0"/>
              <a:t> </a:t>
            </a:r>
            <a:r>
              <a:rPr lang="en-US" sz="2400" dirty="0" err="1"/>
              <a:t>vuonna</a:t>
            </a:r>
            <a:r>
              <a:rPr lang="en-US" sz="2400" dirty="0"/>
              <a:t>.</a:t>
            </a:r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en-US" sz="2400" dirty="0" err="1"/>
              <a:t>Alkaa</a:t>
            </a:r>
            <a:r>
              <a:rPr lang="en-US" sz="2400" dirty="0"/>
              <a:t> </a:t>
            </a:r>
            <a:r>
              <a:rPr lang="en-US" sz="2400" dirty="0" err="1"/>
              <a:t>laivamatkalla</a:t>
            </a:r>
            <a:r>
              <a:rPr lang="en-US" sz="2400" dirty="0"/>
              <a:t>, </a:t>
            </a:r>
            <a:r>
              <a:rPr lang="en-US" sz="2400" dirty="0" err="1"/>
              <a:t>jolla</a:t>
            </a:r>
            <a:r>
              <a:rPr lang="en-US" sz="2400" dirty="0"/>
              <a:t> </a:t>
            </a:r>
            <a:r>
              <a:rPr lang="en-US" sz="2400" dirty="0" err="1"/>
              <a:t>eksyttyään</a:t>
            </a:r>
            <a:r>
              <a:rPr lang="en-US" sz="2400" dirty="0"/>
              <a:t> </a:t>
            </a:r>
            <a:r>
              <a:rPr lang="en-US" sz="2400" dirty="0" err="1"/>
              <a:t>matkalaiset</a:t>
            </a:r>
            <a:r>
              <a:rPr lang="en-US" sz="2400" dirty="0"/>
              <a:t> </a:t>
            </a:r>
            <a:r>
              <a:rPr lang="en-US" sz="2400" dirty="0" err="1"/>
              <a:t>päätyvät</a:t>
            </a:r>
            <a:r>
              <a:rPr lang="en-US" sz="2400" dirty="0"/>
              <a:t> </a:t>
            </a:r>
            <a:r>
              <a:rPr lang="en-US" sz="2400" dirty="0" err="1"/>
              <a:t>onnekkaasti</a:t>
            </a:r>
            <a:r>
              <a:rPr lang="en-US" sz="2400" dirty="0"/>
              <a:t> </a:t>
            </a:r>
            <a:r>
              <a:rPr lang="en-US" sz="2400" dirty="0" err="1"/>
              <a:t>tuntemattomaan</a:t>
            </a:r>
            <a:r>
              <a:rPr lang="en-US" sz="2400" dirty="0"/>
              <a:t> </a:t>
            </a:r>
            <a:r>
              <a:rPr lang="en-US" sz="2400" dirty="0" err="1"/>
              <a:t>Bensalemin</a:t>
            </a:r>
            <a:r>
              <a:rPr lang="en-US" sz="2400" dirty="0"/>
              <a:t> </a:t>
            </a:r>
            <a:r>
              <a:rPr lang="en-US" sz="2400" dirty="0" err="1"/>
              <a:t>saareen</a:t>
            </a:r>
            <a:r>
              <a:rPr lang="en-US" sz="2400" dirty="0"/>
              <a:t> </a:t>
            </a:r>
            <a:r>
              <a:rPr lang="en-US" sz="2400" dirty="0" err="1"/>
              <a:t>Etelämerellä</a:t>
            </a:r>
            <a:r>
              <a:rPr lang="en-US" sz="2400" dirty="0"/>
              <a:t>.</a:t>
            </a:r>
          </a:p>
        </p:txBody>
      </p:sp>
      <p:pic>
        <p:nvPicPr>
          <p:cNvPr id="3" name="Kuva 2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4A8F1FEB-EFE4-47AE-BBA1-2E477DD32A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026" y="1987717"/>
            <a:ext cx="2500008" cy="4310360"/>
          </a:xfrm>
          <a:prstGeom prst="rect">
            <a:avLst/>
          </a:prstGeom>
          <a:noFill/>
        </p:spPr>
      </p:pic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8218426" y="6446838"/>
            <a:ext cx="258485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fi-FI"/>
              <a:t>Syksy 2022</a:t>
            </a:r>
            <a:endParaRPr lang="en-US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fi-FI"/>
              <a:t>MS-E1011 Infoisku 9</a:t>
            </a:r>
            <a:endParaRPr lang="en-US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10993582" y="6446838"/>
            <a:ext cx="78001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6EB5EFD5-89AB-4D3E-9245-A890A02263F8}" type="slidenum">
              <a:rPr lang="en-US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7573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anchor="b">
            <a:normAutofit/>
          </a:bodyPr>
          <a:lstStyle/>
          <a:p>
            <a:r>
              <a:rPr lang="fi-FI" sz="3300" i="1"/>
              <a:t>New Atlantis: A </a:t>
            </a:r>
            <a:r>
              <a:rPr lang="fi-FI" sz="3300" i="1" err="1"/>
              <a:t>Worke</a:t>
            </a:r>
            <a:r>
              <a:rPr lang="fi-FI" sz="3300" i="1"/>
              <a:t> </a:t>
            </a:r>
            <a:r>
              <a:rPr lang="fi-FI" sz="3300" i="1" err="1"/>
              <a:t>Unfinished</a:t>
            </a:r>
            <a:r>
              <a:rPr lang="fi-FI" sz="3300" i="1"/>
              <a:t> </a:t>
            </a:r>
            <a:r>
              <a:rPr lang="fi-FI" sz="3300" i="1" err="1"/>
              <a:t>written</a:t>
            </a:r>
            <a:r>
              <a:rPr lang="fi-FI" sz="3300" i="1"/>
              <a:t> </a:t>
            </a:r>
            <a:r>
              <a:rPr lang="fi-FI" sz="3300" i="1" err="1"/>
              <a:t>by</a:t>
            </a:r>
            <a:r>
              <a:rPr lang="fi-FI" sz="3300" i="1"/>
              <a:t> </a:t>
            </a:r>
            <a:r>
              <a:rPr lang="fi-FI" sz="3300" i="1" err="1"/>
              <a:t>the</a:t>
            </a:r>
            <a:r>
              <a:rPr lang="fi-FI" sz="3300" i="1"/>
              <a:t> </a:t>
            </a:r>
            <a:r>
              <a:rPr lang="fi-FI" sz="3300" i="1" err="1"/>
              <a:t>Right</a:t>
            </a:r>
            <a:r>
              <a:rPr lang="fi-FI" sz="3300" i="1"/>
              <a:t> </a:t>
            </a:r>
            <a:r>
              <a:rPr lang="fi-FI" sz="3300" i="1" err="1"/>
              <a:t>Honourable</a:t>
            </a:r>
            <a:r>
              <a:rPr lang="fi-FI" sz="3300" i="1"/>
              <a:t> Francis Lord </a:t>
            </a:r>
            <a:r>
              <a:rPr lang="fi-FI" sz="3300" i="1" err="1"/>
              <a:t>Verulam</a:t>
            </a:r>
            <a:r>
              <a:rPr lang="fi-FI" sz="3300" i="1"/>
              <a:t>, </a:t>
            </a:r>
            <a:r>
              <a:rPr lang="fi-FI" sz="3300" i="1" err="1"/>
              <a:t>Viscount</a:t>
            </a:r>
            <a:r>
              <a:rPr lang="fi-FI" sz="3300" i="1"/>
              <a:t> Saint Alban</a:t>
            </a:r>
            <a:endParaRPr lang="en-US" sz="3300" i="1"/>
          </a:p>
        </p:txBody>
      </p:sp>
      <p:pic>
        <p:nvPicPr>
          <p:cNvPr id="3" name="Kuva 2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48642A42-EA6F-447C-ABA6-BB6ABF1379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527" y="2120900"/>
            <a:ext cx="2695241" cy="3748193"/>
          </a:xfrm>
          <a:prstGeom prst="rect">
            <a:avLst/>
          </a:prstGeom>
          <a:noFill/>
        </p:spPr>
      </p:pic>
      <p:sp>
        <p:nvSpPr>
          <p:cNvPr id="15363" name="Rectangle 3"/>
          <p:cNvSpPr>
            <a:spLocks noGrp="1" noChangeArrowheads="1"/>
          </p:cNvSpPr>
          <p:nvPr>
            <p:ph sz="half" idx="2"/>
          </p:nvPr>
        </p:nvSpPr>
        <p:spPr>
          <a:xfrm>
            <a:off x="5154706" y="2120900"/>
            <a:ext cx="6000974" cy="3748194"/>
          </a:xfrm>
        </p:spPr>
        <p:txBody>
          <a:bodyPr>
            <a:normAutofit lnSpcReduction="10000"/>
          </a:bodyPr>
          <a:lstStyle/>
          <a:p>
            <a:pPr marL="180000" indent="-18000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Bacon </a:t>
            </a:r>
            <a:r>
              <a:rPr lang="en-US" sz="2400" dirty="0" err="1"/>
              <a:t>toivoi</a:t>
            </a:r>
            <a:r>
              <a:rPr lang="en-US" sz="2400" dirty="0"/>
              <a:t>, </a:t>
            </a:r>
            <a:r>
              <a:rPr lang="en-US" sz="2400" dirty="0" err="1"/>
              <a:t>että</a:t>
            </a:r>
            <a:r>
              <a:rPr lang="en-US" sz="2400" dirty="0"/>
              <a:t> </a:t>
            </a:r>
            <a:r>
              <a:rPr lang="en-US" sz="2400" dirty="0" err="1"/>
              <a:t>tieteen</a:t>
            </a:r>
            <a:r>
              <a:rPr lang="en-US" sz="2400" dirty="0"/>
              <a:t> </a:t>
            </a:r>
            <a:r>
              <a:rPr lang="en-US" sz="2400" dirty="0" err="1"/>
              <a:t>avulla</a:t>
            </a:r>
            <a:r>
              <a:rPr lang="en-US" sz="2400" dirty="0"/>
              <a:t> </a:t>
            </a:r>
            <a:r>
              <a:rPr lang="en-US" sz="2400" dirty="0" err="1"/>
              <a:t>saavutetaan</a:t>
            </a:r>
            <a:r>
              <a:rPr lang="en-US" sz="2400" dirty="0"/>
              <a:t> </a:t>
            </a:r>
            <a:r>
              <a:rPr lang="en-US" sz="2400" dirty="0" err="1"/>
              <a:t>kyky</a:t>
            </a:r>
            <a:r>
              <a:rPr lang="en-US" sz="2400" dirty="0"/>
              <a:t> </a:t>
            </a:r>
            <a:r>
              <a:rPr lang="en-US" sz="2400" dirty="0" err="1"/>
              <a:t>hallita</a:t>
            </a:r>
            <a:r>
              <a:rPr lang="en-US" sz="2400" dirty="0"/>
              <a:t> </a:t>
            </a:r>
            <a:r>
              <a:rPr lang="en-US" sz="2400" dirty="0" err="1"/>
              <a:t>luontoa</a:t>
            </a:r>
            <a:r>
              <a:rPr lang="en-US" sz="2400" dirty="0"/>
              <a:t> </a:t>
            </a:r>
            <a:r>
              <a:rPr lang="en-US" sz="2400" dirty="0" err="1"/>
              <a:t>eli</a:t>
            </a:r>
            <a:r>
              <a:rPr lang="en-US" sz="2400" dirty="0"/>
              <a:t> </a:t>
            </a:r>
            <a:r>
              <a:rPr lang="en-US" sz="2400" dirty="0" err="1"/>
              <a:t>ihmisen</a:t>
            </a:r>
            <a:r>
              <a:rPr lang="en-US" sz="2400" dirty="0"/>
              <a:t> </a:t>
            </a:r>
            <a:r>
              <a:rPr lang="en-US" sz="2400" dirty="0" err="1"/>
              <a:t>elinolosuhteita</a:t>
            </a:r>
            <a:r>
              <a:rPr lang="en-US" sz="2400" dirty="0"/>
              <a:t>.</a:t>
            </a:r>
          </a:p>
          <a:p>
            <a:pPr marL="180000" indent="-18000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2400" dirty="0" err="1"/>
              <a:t>Tämän</a:t>
            </a:r>
            <a:r>
              <a:rPr lang="en-US" sz="2400" dirty="0"/>
              <a:t> </a:t>
            </a:r>
            <a:r>
              <a:rPr lang="en-US" sz="2400" dirty="0" err="1"/>
              <a:t>hallinnoinnin</a:t>
            </a:r>
            <a:r>
              <a:rPr lang="en-US" sz="2400" dirty="0"/>
              <a:t> </a:t>
            </a:r>
            <a:r>
              <a:rPr lang="en-US" sz="2400" dirty="0" err="1"/>
              <a:t>unelman</a:t>
            </a:r>
            <a:r>
              <a:rPr lang="en-US" sz="2400" dirty="0"/>
              <a:t> </a:t>
            </a:r>
            <a:r>
              <a:rPr lang="en-US" sz="2400" dirty="0" err="1"/>
              <a:t>ilmentymänä</a:t>
            </a:r>
            <a:r>
              <a:rPr lang="en-US" sz="2400" dirty="0"/>
              <a:t> </a:t>
            </a:r>
            <a:r>
              <a:rPr lang="en-US" sz="2400" dirty="0" err="1"/>
              <a:t>ovat</a:t>
            </a:r>
            <a:r>
              <a:rPr lang="en-US" sz="2400" dirty="0"/>
              <a:t> </a:t>
            </a:r>
            <a:r>
              <a:rPr lang="en-US" sz="2400" dirty="0" err="1"/>
              <a:t>Bensalemin</a:t>
            </a:r>
            <a:r>
              <a:rPr lang="en-US" sz="2400" dirty="0"/>
              <a:t> </a:t>
            </a:r>
            <a:r>
              <a:rPr lang="en-US" sz="2400" dirty="0" err="1"/>
              <a:t>virkamiehet</a:t>
            </a:r>
            <a:r>
              <a:rPr lang="en-US" sz="2400" dirty="0"/>
              <a:t>.</a:t>
            </a:r>
          </a:p>
          <a:p>
            <a:pPr marL="180000" indent="-18000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fi-FI" sz="2400" dirty="0"/>
              <a:t>Saaren tiedeyhteisön eli Salomonin huoneen perustehtävä: ”Sen tarkoitus on ihmisen valtapiirin laajentaminen ja tiedon soveltaminen kaikkeen mahdolliseen.”</a:t>
            </a:r>
          </a:p>
          <a:p>
            <a:endParaRPr lang="en-US" sz="2400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8218426" y="6446838"/>
            <a:ext cx="258485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fi-FI"/>
              <a:t>Syksy 2022</a:t>
            </a:r>
            <a:endParaRPr lang="en-US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fi-FI"/>
              <a:t>MS-E1011 Infoisku 9</a:t>
            </a:r>
            <a:endParaRPr lang="en-US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10993582" y="6446838"/>
            <a:ext cx="78001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6EB5EFD5-89AB-4D3E-9245-A890A02263F8}" type="slidenum">
              <a:rPr lang="en-US"/>
              <a:pPr>
                <a:spcAft>
                  <a:spcPts val="600"/>
                </a:spcAft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3382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B9F651C4-E393-4680-B85A-F8021755F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484" y="786384"/>
            <a:ext cx="3775550" cy="719687"/>
          </a:xfrm>
        </p:spPr>
        <p:txBody>
          <a:bodyPr/>
          <a:lstStyle/>
          <a:p>
            <a:r>
              <a:rPr lang="en-US" i="1" dirty="0" err="1"/>
              <a:t>Salomonin</a:t>
            </a:r>
            <a:r>
              <a:rPr lang="en-US" i="1" dirty="0"/>
              <a:t> </a:t>
            </a:r>
            <a:r>
              <a:rPr lang="en-US" i="1" dirty="0" err="1"/>
              <a:t>huone</a:t>
            </a:r>
            <a:endParaRPr lang="en-US" i="1" dirty="0"/>
          </a:p>
        </p:txBody>
      </p:sp>
      <p:pic>
        <p:nvPicPr>
          <p:cNvPr id="9" name="Kuva 8" descr="Kuva, joka sisältää kohteen teksti, kirja&#10;&#10;Kuvaus luotu automaattisesti">
            <a:extLst>
              <a:ext uri="{FF2B5EF4-FFF2-40B4-BE49-F238E27FC236}">
                <a16:creationId xmlns:a16="http://schemas.microsoft.com/office/drawing/2014/main" id="{DA73B5BB-D94F-4D50-9E0A-A939B776EA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154" y="365668"/>
            <a:ext cx="4105834" cy="6015875"/>
          </a:xfrm>
          <a:prstGeom prst="rect">
            <a:avLst/>
          </a:prstGeom>
          <a:noFill/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4DB0B0C-AA53-40AF-81BC-0E80D57F11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5483" y="1658472"/>
            <a:ext cx="3989294" cy="444908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fi-FI" sz="2200" dirty="0"/>
              <a:t>”Tieteen painotus näkyy teoksen rakenteessa, sillä kliimaksissa vieraat johdatetaan Salomonin </a:t>
            </a:r>
            <a:r>
              <a:rPr lang="fi-FI" sz="2200" dirty="0">
                <a:solidFill>
                  <a:schemeClr val="bg1"/>
                </a:solidFill>
              </a:rPr>
              <a:t>taloon</a:t>
            </a:r>
            <a:r>
              <a:rPr lang="fi-FI" sz="2200" dirty="0"/>
              <a:t>, jossa yksi viisaista kertoo heille tieteen avaamista ihmeellisistä mahdollisuuksista. Tieteellisiä kokeita selostetaan perinpohjaisesti eikä välillä voi välttyä tunteelta </a:t>
            </a:r>
            <a:r>
              <a:rPr lang="fi-FI" sz="2200" dirty="0" err="1"/>
              <a:t>Baconin</a:t>
            </a:r>
            <a:r>
              <a:rPr lang="fi-FI" sz="2200" dirty="0"/>
              <a:t> vision profeetallisuudesta.”</a:t>
            </a:r>
            <a:br>
              <a:rPr lang="fi-FI" sz="2200" dirty="0"/>
            </a:br>
            <a:r>
              <a:rPr lang="fi-FI" sz="2200" dirty="0"/>
              <a:t>		Markku </a:t>
            </a:r>
            <a:r>
              <a:rPr lang="fi-FI" sz="2200" dirty="0" err="1"/>
              <a:t>Roinila</a:t>
            </a:r>
            <a:endParaRPr lang="fi-FI" sz="2200" dirty="0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4D878971-F2FE-4A70-AB96-DF1C4F9C6E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fi-FI"/>
              <a:t>Syksy 2022</a:t>
            </a:r>
            <a:endParaRPr lang="en-US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E8EE763F-B8C0-4156-B63F-C36942209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fi-FI"/>
              <a:t>MS-E1011 Infoisku 9</a:t>
            </a:r>
            <a:endParaRPr lang="en-US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337F0B77-3A18-4A81-B5F0-1E567BAC3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3582" y="6446838"/>
            <a:ext cx="78001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3A98EE3D-8CD1-4C3F-BD1C-C98C9596463C}" type="slidenum">
              <a:rPr lang="en-US" smtClean="0"/>
              <a:pPr rtl="0">
                <a:spcAft>
                  <a:spcPts val="600"/>
                </a:spcAft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8576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43465" y="447419"/>
            <a:ext cx="3686488" cy="1129966"/>
          </a:xfrm>
        </p:spPr>
        <p:txBody>
          <a:bodyPr anchor="b">
            <a:normAutofit/>
          </a:bodyPr>
          <a:lstStyle/>
          <a:p>
            <a:r>
              <a:rPr lang="fi-FI" i="1" dirty="0"/>
              <a:t>Salomonin huone</a:t>
            </a:r>
            <a:endParaRPr lang="en-US" i="1" dirty="0"/>
          </a:p>
        </p:txBody>
      </p:sp>
      <p:pic>
        <p:nvPicPr>
          <p:cNvPr id="3" name="Kuva 2" descr="Kuva, joka sisältää kohteen teksti, kirja&#10;&#10;Kuvaus luotu automaattisesti">
            <a:extLst>
              <a:ext uri="{FF2B5EF4-FFF2-40B4-BE49-F238E27FC236}">
                <a16:creationId xmlns:a16="http://schemas.microsoft.com/office/drawing/2014/main" id="{9C775D6C-3D28-4EB2-B907-864008A072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517" y="812799"/>
            <a:ext cx="3759277" cy="5294757"/>
          </a:xfrm>
          <a:prstGeom prst="rect">
            <a:avLst/>
          </a:prstGeom>
          <a:noFill/>
        </p:spPr>
      </p:pic>
      <p:sp>
        <p:nvSpPr>
          <p:cNvPr id="15363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525101" y="1577386"/>
            <a:ext cx="4128380" cy="4530170"/>
          </a:xfrm>
        </p:spPr>
        <p:txBody>
          <a:bodyPr>
            <a:noAutofit/>
          </a:bodyPr>
          <a:lstStyle/>
          <a:p>
            <a:pPr marL="522900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Tiedeyhteisöllä</a:t>
            </a:r>
            <a:r>
              <a:rPr lang="en-US" sz="2400" dirty="0"/>
              <a:t> on </a:t>
            </a:r>
            <a:r>
              <a:rPr lang="en-US" sz="2400" dirty="0" err="1"/>
              <a:t>autonominen</a:t>
            </a:r>
            <a:r>
              <a:rPr lang="en-US" sz="2400" dirty="0"/>
              <a:t> </a:t>
            </a:r>
            <a:r>
              <a:rPr lang="en-US" sz="2400" dirty="0" err="1"/>
              <a:t>valtiollisesta</a:t>
            </a:r>
            <a:r>
              <a:rPr lang="en-US" sz="2400" dirty="0"/>
              <a:t> </a:t>
            </a:r>
            <a:r>
              <a:rPr lang="en-US" sz="2400" dirty="0" err="1"/>
              <a:t>kontrollista</a:t>
            </a:r>
            <a:r>
              <a:rPr lang="en-US" sz="2400" dirty="0"/>
              <a:t> </a:t>
            </a:r>
            <a:r>
              <a:rPr lang="en-US" sz="2400" dirty="0" err="1"/>
              <a:t>vapaa</a:t>
            </a:r>
            <a:r>
              <a:rPr lang="en-US" sz="2400" dirty="0"/>
              <a:t> </a:t>
            </a:r>
            <a:r>
              <a:rPr lang="en-US" sz="2400" dirty="0" err="1"/>
              <a:t>asema</a:t>
            </a:r>
            <a:r>
              <a:rPr lang="en-US" sz="2400" dirty="0"/>
              <a:t>.</a:t>
            </a:r>
          </a:p>
          <a:p>
            <a:pPr marL="522900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Ero</a:t>
            </a:r>
            <a:r>
              <a:rPr lang="en-US" sz="2400" dirty="0"/>
              <a:t> </a:t>
            </a:r>
            <a:r>
              <a:rPr lang="en-US" sz="2400" dirty="0" err="1"/>
              <a:t>nykyiseen</a:t>
            </a:r>
            <a:r>
              <a:rPr lang="en-US" sz="2400" dirty="0"/>
              <a:t>: ”Me [</a:t>
            </a:r>
            <a:r>
              <a:rPr lang="en-US" sz="2400" dirty="0" err="1"/>
              <a:t>tiedemiehet</a:t>
            </a:r>
            <a:r>
              <a:rPr lang="en-US" sz="2400" dirty="0"/>
              <a:t>] </a:t>
            </a:r>
            <a:r>
              <a:rPr lang="en-US" sz="2400" dirty="0" err="1"/>
              <a:t>vannomme</a:t>
            </a:r>
            <a:r>
              <a:rPr lang="en-US" sz="2400" dirty="0"/>
              <a:t> </a:t>
            </a:r>
            <a:r>
              <a:rPr lang="en-US" sz="2400" dirty="0" err="1"/>
              <a:t>kaikki</a:t>
            </a:r>
            <a:r>
              <a:rPr lang="en-US" sz="2400" dirty="0"/>
              <a:t> </a:t>
            </a:r>
            <a:r>
              <a:rPr lang="en-US" sz="2400" dirty="0" err="1"/>
              <a:t>salaavamme</a:t>
            </a:r>
            <a:r>
              <a:rPr lang="en-US" sz="2400" dirty="0"/>
              <a:t> ne </a:t>
            </a:r>
            <a:r>
              <a:rPr lang="en-US" sz="2400" dirty="0" err="1"/>
              <a:t>asiat</a:t>
            </a:r>
            <a:r>
              <a:rPr lang="en-US" sz="2400" dirty="0"/>
              <a:t>, </a:t>
            </a:r>
            <a:r>
              <a:rPr lang="en-US" sz="2400" dirty="0" err="1"/>
              <a:t>jotka</a:t>
            </a:r>
            <a:r>
              <a:rPr lang="en-US" sz="2400" dirty="0"/>
              <a:t> </a:t>
            </a:r>
            <a:r>
              <a:rPr lang="en-US" sz="2400" dirty="0" err="1"/>
              <a:t>katsomme</a:t>
            </a:r>
            <a:r>
              <a:rPr lang="en-US" sz="2400" dirty="0"/>
              <a:t> </a:t>
            </a:r>
            <a:r>
              <a:rPr lang="en-US" sz="2400" dirty="0" err="1"/>
              <a:t>aiheelliseksi</a:t>
            </a:r>
            <a:r>
              <a:rPr lang="en-US" sz="2400" dirty="0"/>
              <a:t> </a:t>
            </a:r>
            <a:r>
              <a:rPr lang="en-US" sz="2400" dirty="0" err="1"/>
              <a:t>pitää</a:t>
            </a:r>
            <a:r>
              <a:rPr lang="en-US" sz="2400" dirty="0"/>
              <a:t> </a:t>
            </a:r>
            <a:r>
              <a:rPr lang="en-US" sz="2400" dirty="0" err="1"/>
              <a:t>salassa</a:t>
            </a:r>
            <a:r>
              <a:rPr lang="en-US" sz="2400" dirty="0"/>
              <a:t>. </a:t>
            </a:r>
            <a:r>
              <a:rPr lang="en-US" sz="2400" dirty="0" err="1"/>
              <a:t>Osan</a:t>
            </a:r>
            <a:r>
              <a:rPr lang="en-US" sz="2400" dirty="0"/>
              <a:t> … </a:t>
            </a:r>
            <a:r>
              <a:rPr lang="en-US" sz="2400" dirty="0" err="1"/>
              <a:t>paljastamme</a:t>
            </a:r>
            <a:r>
              <a:rPr lang="en-US" sz="2400" dirty="0"/>
              <a:t> </a:t>
            </a:r>
            <a:r>
              <a:rPr lang="en-US" sz="2400" dirty="0" err="1"/>
              <a:t>valtiolle</a:t>
            </a:r>
            <a:r>
              <a:rPr lang="en-US" sz="2400" dirty="0"/>
              <a:t> …”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fi-FI"/>
              <a:t>Syksy 2022</a:t>
            </a:r>
            <a:endParaRPr lang="en-US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fi-FI"/>
              <a:t>MS-E1011 Infoisku 9</a:t>
            </a:r>
            <a:endParaRPr lang="en-US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10993582" y="6446838"/>
            <a:ext cx="78001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6EB5EFD5-89AB-4D3E-9245-A890A02263F8}" type="slidenum">
              <a:rPr lang="en-US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046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43466" y="786384"/>
            <a:ext cx="3517567" cy="838136"/>
          </a:xfrm>
        </p:spPr>
        <p:txBody>
          <a:bodyPr anchor="b">
            <a:normAutofit/>
          </a:bodyPr>
          <a:lstStyle/>
          <a:p>
            <a:r>
              <a:rPr lang="fi-FI" i="1" dirty="0"/>
              <a:t>Uusi Atlantis</a:t>
            </a:r>
            <a:endParaRPr lang="en-US" i="1" dirty="0"/>
          </a:p>
        </p:txBody>
      </p:sp>
      <p:pic>
        <p:nvPicPr>
          <p:cNvPr id="3" name="Kuva 2" descr="Kuva, joka sisältää kohteen vuori, luonto, kuilu, tie&#10;&#10;Kuvaus luotu automaattisesti">
            <a:extLst>
              <a:ext uri="{FF2B5EF4-FFF2-40B4-BE49-F238E27FC236}">
                <a16:creationId xmlns:a16="http://schemas.microsoft.com/office/drawing/2014/main" id="{09A4AC12-C9CA-4FEF-9EC9-A00A670F6F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4" r="25005" b="-2"/>
          <a:stretch/>
        </p:blipFill>
        <p:spPr>
          <a:xfrm>
            <a:off x="5458984" y="812799"/>
            <a:ext cx="5928344" cy="5294757"/>
          </a:xfrm>
          <a:prstGeom prst="rect">
            <a:avLst/>
          </a:prstGeom>
          <a:noFill/>
        </p:spPr>
      </p:pic>
      <p:sp>
        <p:nvSpPr>
          <p:cNvPr id="15363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643465" y="1760706"/>
            <a:ext cx="3517568" cy="4346849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Bacon </a:t>
            </a:r>
            <a:r>
              <a:rPr lang="en-US" sz="2400" dirty="0" err="1"/>
              <a:t>haluaa</a:t>
            </a:r>
            <a:r>
              <a:rPr lang="en-US" sz="2400" dirty="0"/>
              <a:t> </a:t>
            </a:r>
            <a:r>
              <a:rPr lang="en-US" sz="2400" dirty="0" err="1"/>
              <a:t>tehdä</a:t>
            </a:r>
            <a:r>
              <a:rPr lang="en-US" sz="2400" dirty="0"/>
              <a:t> </a:t>
            </a:r>
            <a:r>
              <a:rPr lang="en-US" sz="2400" dirty="0" err="1"/>
              <a:t>tieteestä</a:t>
            </a:r>
            <a:r>
              <a:rPr lang="en-US" sz="2400" dirty="0"/>
              <a:t> </a:t>
            </a:r>
            <a:r>
              <a:rPr lang="en-US" sz="2400" dirty="0" err="1"/>
              <a:t>erikoistuneiden</a:t>
            </a:r>
            <a:r>
              <a:rPr lang="en-US" sz="2400" dirty="0"/>
              <a:t> </a:t>
            </a:r>
            <a:r>
              <a:rPr lang="en-US" sz="2400" dirty="0" err="1"/>
              <a:t>asiantuntijoiden</a:t>
            </a:r>
            <a:r>
              <a:rPr lang="en-US" sz="2400" dirty="0"/>
              <a:t> </a:t>
            </a:r>
            <a:r>
              <a:rPr lang="en-US" sz="2400" dirty="0" err="1"/>
              <a:t>ammattikunnan</a:t>
            </a:r>
            <a:r>
              <a:rPr lang="en-US" sz="24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Tämä</a:t>
            </a:r>
            <a:r>
              <a:rPr lang="en-US" sz="2400" dirty="0"/>
              <a:t> </a:t>
            </a:r>
            <a:r>
              <a:rPr lang="en-US" sz="2400" dirty="0" err="1"/>
              <a:t>selittää</a:t>
            </a:r>
            <a:r>
              <a:rPr lang="en-US" sz="2400" dirty="0"/>
              <a:t> </a:t>
            </a:r>
            <a:r>
              <a:rPr lang="en-US" sz="2400" dirty="0" err="1"/>
              <a:t>kirjan</a:t>
            </a:r>
            <a:r>
              <a:rPr lang="en-US" sz="2400" dirty="0"/>
              <a:t> </a:t>
            </a:r>
            <a:r>
              <a:rPr lang="en-US" sz="2400" dirty="0" err="1"/>
              <a:t>elitismin</a:t>
            </a:r>
            <a:r>
              <a:rPr lang="en-US" sz="2400" dirty="0"/>
              <a:t> – </a:t>
            </a:r>
            <a:r>
              <a:rPr lang="en-US" sz="2400" dirty="0" err="1"/>
              <a:t>tosin</a:t>
            </a:r>
            <a:r>
              <a:rPr lang="en-US" sz="2400" dirty="0"/>
              <a:t> </a:t>
            </a:r>
            <a:r>
              <a:rPr lang="en-US" sz="2400" dirty="0" err="1"/>
              <a:t>lähes</a:t>
            </a:r>
            <a:r>
              <a:rPr lang="en-US" sz="2400" dirty="0"/>
              <a:t> </a:t>
            </a:r>
            <a:r>
              <a:rPr lang="en-US" sz="2400" dirty="0" err="1"/>
              <a:t>kuka</a:t>
            </a:r>
            <a:r>
              <a:rPr lang="en-US" sz="2400" dirty="0"/>
              <a:t> </a:t>
            </a:r>
            <a:r>
              <a:rPr lang="en-US" sz="2400" dirty="0" err="1"/>
              <a:t>tahansa</a:t>
            </a:r>
            <a:r>
              <a:rPr lang="en-US" sz="2400" dirty="0"/>
              <a:t> </a:t>
            </a:r>
            <a:r>
              <a:rPr lang="en-US" sz="2400" dirty="0" err="1"/>
              <a:t>saattoi</a:t>
            </a:r>
            <a:r>
              <a:rPr lang="en-US" sz="2400" dirty="0"/>
              <a:t> </a:t>
            </a:r>
            <a:r>
              <a:rPr lang="en-US" sz="2400" dirty="0" err="1"/>
              <a:t>päästä</a:t>
            </a:r>
            <a:r>
              <a:rPr lang="en-US" sz="2400" dirty="0"/>
              <a:t> </a:t>
            </a:r>
            <a:r>
              <a:rPr lang="en-US" sz="2400" dirty="0" err="1"/>
              <a:t>ammattikunnan</a:t>
            </a:r>
            <a:r>
              <a:rPr lang="en-US" sz="2400" dirty="0"/>
              <a:t> </a:t>
            </a:r>
            <a:r>
              <a:rPr lang="en-US" sz="2400" dirty="0" err="1"/>
              <a:t>jäseneksi</a:t>
            </a:r>
            <a:r>
              <a:rPr lang="en-US" sz="2400" dirty="0"/>
              <a:t>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fi-FI"/>
              <a:t>Syksy 2022</a:t>
            </a:r>
            <a:endParaRPr lang="en-US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fi-FI"/>
              <a:t>MS-E1011 Infoisku 9</a:t>
            </a:r>
            <a:endParaRPr lang="en-US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10993582" y="6446838"/>
            <a:ext cx="78001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6EB5EFD5-89AB-4D3E-9245-A890A02263F8}" type="slidenum">
              <a:rPr lang="en-US"/>
              <a:pPr>
                <a:spcAft>
                  <a:spcPts val="600"/>
                </a:spcAft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9993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7DB10DF-E5B4-411C-8073-A95803753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Käytännön sovellus: Pohjois-Amerikan asuttaminen?</a:t>
            </a:r>
          </a:p>
        </p:txBody>
      </p:sp>
      <p:pic>
        <p:nvPicPr>
          <p:cNvPr id="8" name="Sisällön paikkamerkki 7">
            <a:extLst>
              <a:ext uri="{FF2B5EF4-FFF2-40B4-BE49-F238E27FC236}">
                <a16:creationId xmlns:a16="http://schemas.microsoft.com/office/drawing/2014/main" id="{FBB1032A-4F25-4DBE-AD95-34793EB599D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903930" y="2060848"/>
            <a:ext cx="2970009" cy="3780000"/>
          </a:xfrm>
          <a:prstGeom prst="rect">
            <a:avLst/>
          </a:prstGeom>
        </p:spPr>
      </p:pic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6FA4D2AE-72EE-4F2B-8209-5CC58EEDF8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79458" y="2060848"/>
            <a:ext cx="4220997" cy="3958952"/>
          </a:xfrm>
        </p:spPr>
        <p:txBody>
          <a:bodyPr/>
          <a:lstStyle/>
          <a:p>
            <a:pPr marL="0" indent="0">
              <a:buNone/>
            </a:pPr>
            <a:r>
              <a:rPr lang="fi-FI" sz="2600" dirty="0"/>
              <a:t>Thomas </a:t>
            </a:r>
            <a:r>
              <a:rPr lang="fi-FI" sz="2600" dirty="0" err="1"/>
              <a:t>Jefferson</a:t>
            </a:r>
            <a:r>
              <a:rPr lang="fi-FI" sz="2600" dirty="0"/>
              <a:t>: </a:t>
            </a:r>
            <a:br>
              <a:rPr lang="fi-FI" sz="2600" dirty="0"/>
            </a:br>
            <a:r>
              <a:rPr lang="fi-FI" sz="2600" dirty="0"/>
              <a:t>”</a:t>
            </a:r>
            <a:r>
              <a:rPr lang="fi-FI" sz="2600" dirty="0" err="1"/>
              <a:t>Bacon</a:t>
            </a:r>
            <a:r>
              <a:rPr lang="fi-FI" sz="2600" dirty="0"/>
              <a:t>, Locke and Newton, … I </a:t>
            </a:r>
            <a:r>
              <a:rPr lang="fi-FI" sz="2600" dirty="0" err="1"/>
              <a:t>consider</a:t>
            </a:r>
            <a:r>
              <a:rPr lang="fi-FI" sz="2600" dirty="0"/>
              <a:t> </a:t>
            </a:r>
            <a:r>
              <a:rPr lang="fi-FI" sz="2600" dirty="0" err="1"/>
              <a:t>them</a:t>
            </a:r>
            <a:r>
              <a:rPr lang="fi-FI" sz="2600" dirty="0"/>
              <a:t> as </a:t>
            </a:r>
            <a:r>
              <a:rPr lang="fi-FI" sz="2600" dirty="0" err="1"/>
              <a:t>the</a:t>
            </a:r>
            <a:r>
              <a:rPr lang="fi-FI" sz="2600" dirty="0"/>
              <a:t> </a:t>
            </a:r>
            <a:r>
              <a:rPr lang="fi-FI" sz="2600" dirty="0" err="1"/>
              <a:t>three</a:t>
            </a:r>
            <a:r>
              <a:rPr lang="fi-FI" sz="2600" dirty="0"/>
              <a:t> </a:t>
            </a:r>
            <a:r>
              <a:rPr lang="fi-FI" sz="2600" dirty="0" err="1"/>
              <a:t>greatest</a:t>
            </a:r>
            <a:r>
              <a:rPr lang="fi-FI" sz="2600" dirty="0"/>
              <a:t> </a:t>
            </a:r>
            <a:r>
              <a:rPr lang="fi-FI" sz="2600" dirty="0" err="1"/>
              <a:t>men</a:t>
            </a:r>
            <a:r>
              <a:rPr lang="fi-FI" sz="2600" dirty="0"/>
              <a:t> </a:t>
            </a:r>
            <a:r>
              <a:rPr lang="fi-FI" sz="2600" dirty="0" err="1"/>
              <a:t>that</a:t>
            </a:r>
            <a:r>
              <a:rPr lang="fi-FI" sz="2600" dirty="0"/>
              <a:t> </a:t>
            </a:r>
            <a:r>
              <a:rPr lang="fi-FI" sz="2600" dirty="0" err="1"/>
              <a:t>have</a:t>
            </a:r>
            <a:r>
              <a:rPr lang="fi-FI" sz="2600" dirty="0"/>
              <a:t> </a:t>
            </a:r>
            <a:r>
              <a:rPr lang="fi-FI" sz="2600" dirty="0" err="1"/>
              <a:t>ever</a:t>
            </a:r>
            <a:r>
              <a:rPr lang="fi-FI" sz="2600" dirty="0"/>
              <a:t> </a:t>
            </a:r>
            <a:r>
              <a:rPr lang="fi-FI" sz="2600" dirty="0" err="1"/>
              <a:t>lived</a:t>
            </a:r>
            <a:r>
              <a:rPr lang="fi-FI" sz="2600" dirty="0"/>
              <a:t>, </a:t>
            </a:r>
            <a:r>
              <a:rPr lang="fi-FI" sz="2600" dirty="0" err="1"/>
              <a:t>without</a:t>
            </a:r>
            <a:r>
              <a:rPr lang="fi-FI" sz="2600" dirty="0"/>
              <a:t> </a:t>
            </a:r>
            <a:r>
              <a:rPr lang="fi-FI" sz="2600" dirty="0" err="1"/>
              <a:t>any</a:t>
            </a:r>
            <a:r>
              <a:rPr lang="fi-FI" sz="2600" dirty="0"/>
              <a:t> </a:t>
            </a:r>
            <a:r>
              <a:rPr lang="fi-FI" sz="2600" dirty="0" err="1"/>
              <a:t>exception</a:t>
            </a:r>
            <a:r>
              <a:rPr lang="fi-FI" sz="2600" dirty="0"/>
              <a:t>, and as </a:t>
            </a:r>
            <a:r>
              <a:rPr lang="fi-FI" sz="2600" dirty="0" err="1"/>
              <a:t>having</a:t>
            </a:r>
            <a:r>
              <a:rPr lang="fi-FI" sz="2600" dirty="0"/>
              <a:t> </a:t>
            </a:r>
            <a:r>
              <a:rPr lang="fi-FI" sz="2600" dirty="0" err="1"/>
              <a:t>laid</a:t>
            </a:r>
            <a:r>
              <a:rPr lang="fi-FI" sz="2600" dirty="0"/>
              <a:t> </a:t>
            </a:r>
            <a:r>
              <a:rPr lang="fi-FI" sz="2600" dirty="0" err="1"/>
              <a:t>the</a:t>
            </a:r>
            <a:r>
              <a:rPr lang="fi-FI" sz="2600" dirty="0"/>
              <a:t> </a:t>
            </a:r>
            <a:r>
              <a:rPr lang="fi-FI" sz="2600" dirty="0" err="1"/>
              <a:t>foundations</a:t>
            </a:r>
            <a:r>
              <a:rPr lang="fi-FI" sz="2600" dirty="0"/>
              <a:t> … in </a:t>
            </a:r>
            <a:r>
              <a:rPr lang="fi-FI" sz="2600" dirty="0" err="1"/>
              <a:t>the</a:t>
            </a:r>
            <a:r>
              <a:rPr lang="fi-FI" sz="2600" dirty="0"/>
              <a:t> </a:t>
            </a:r>
            <a:r>
              <a:rPr lang="fi-FI" sz="2600" dirty="0" err="1"/>
              <a:t>Physical</a:t>
            </a:r>
            <a:r>
              <a:rPr lang="fi-FI" sz="2600" dirty="0"/>
              <a:t> &amp; </a:t>
            </a:r>
            <a:r>
              <a:rPr lang="fi-FI" sz="2600" dirty="0" err="1"/>
              <a:t>Moral</a:t>
            </a:r>
            <a:r>
              <a:rPr lang="fi-FI" sz="2600" dirty="0"/>
              <a:t> </a:t>
            </a:r>
            <a:r>
              <a:rPr lang="fi-FI" sz="2600" dirty="0" err="1"/>
              <a:t>sciences</a:t>
            </a:r>
            <a:r>
              <a:rPr lang="fi-FI" sz="2600" dirty="0"/>
              <a:t> …”</a:t>
            </a:r>
          </a:p>
          <a:p>
            <a:endParaRPr lang="fi-FI" dirty="0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EA333E97-CFC2-48D3-8D56-DC2FA5FCE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Syksy 2022</a:t>
            </a:r>
            <a:endParaRPr lang="en-US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0FC24ED1-7CE2-4551-9797-70C33D252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MS-E1011 Infoisku 9</a:t>
            </a:r>
            <a:endParaRPr lang="en-US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0A9A6F59-1381-44E3-BE4B-EC467E263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CF519-A38F-4AA9-97F5-ADF98E9C1EF0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55159"/>
      </p:ext>
    </p:extLst>
  </p:cSld>
  <p:clrMapOvr>
    <a:masterClrMapping/>
  </p:clrMapOvr>
</p:sld>
</file>

<file path=ppt/theme/theme1.xml><?xml version="1.0" encoding="utf-8"?>
<a:theme xmlns:a="http://schemas.openxmlformats.org/drawingml/2006/main" name="1_RetrospectVTI">
  <a:themeElements>
    <a:clrScheme name="Custom 37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9BA8B7"/>
      </a:accent1>
      <a:accent2>
        <a:srgbClr val="E6A02E"/>
      </a:accent2>
      <a:accent3>
        <a:srgbClr val="BF6A3B"/>
      </a:accent3>
      <a:accent4>
        <a:srgbClr val="92987A"/>
      </a:accent4>
      <a:accent5>
        <a:srgbClr val="857659"/>
      </a:accent5>
      <a:accent6>
        <a:srgbClr val="A0988C"/>
      </a:accent6>
      <a:hlink>
        <a:srgbClr val="00B0F0"/>
      </a:hlink>
      <a:folHlink>
        <a:srgbClr val="738F97"/>
      </a:folHlink>
    </a:clrScheme>
    <a:fontScheme name="Retrospect">
      <a:majorFont>
        <a:latin typeface="Bookman Old Style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1798755_TF56160789" id="{EC292589-23A5-4911-B1FB-F1D04A48FA99}" vid="{88188127-3B64-41BF-A762-E81AA013BF0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567</Words>
  <Application>Microsoft Office PowerPoint</Application>
  <PresentationFormat>Laajakuva</PresentationFormat>
  <Paragraphs>61</Paragraphs>
  <Slides>11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11</vt:i4>
      </vt:variant>
    </vt:vector>
  </HeadingPairs>
  <TitlesOfParts>
    <vt:vector size="16" baseType="lpstr">
      <vt:lpstr>Calibri</vt:lpstr>
      <vt:lpstr>Bookman Old Style</vt:lpstr>
      <vt:lpstr>Arial</vt:lpstr>
      <vt:lpstr>Franklin Gothic Book</vt:lpstr>
      <vt:lpstr>1_RetrospectVTI</vt:lpstr>
      <vt:lpstr>Uusi Atlantis </vt:lpstr>
      <vt:lpstr>Matkoja utopiaan</vt:lpstr>
      <vt:lpstr>Utopia</vt:lpstr>
      <vt:lpstr>New Atlantis: A Worke Unfinished written by the Right Honourable Francis Lord Verulam, Viscount Saint Alban</vt:lpstr>
      <vt:lpstr>New Atlantis: A Worke Unfinished written by the Right Honourable Francis Lord Verulam, Viscount Saint Alban</vt:lpstr>
      <vt:lpstr>Salomonin huone</vt:lpstr>
      <vt:lpstr>Salomonin huone</vt:lpstr>
      <vt:lpstr>Uusi Atlantis</vt:lpstr>
      <vt:lpstr>Käytännön sovellus: Pohjois-Amerikan asuttaminen?</vt:lpstr>
      <vt:lpstr>Gulliverin retket</vt:lpstr>
      <vt:lpstr>Kirjallisuutta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Uusi Atlantis</dc:title>
  <dc:creator>ilpo.halonen@gmail.com</dc:creator>
  <cp:lastModifiedBy>Ilpo Halonen</cp:lastModifiedBy>
  <cp:revision>4</cp:revision>
  <cp:lastPrinted>2020-11-06T13:46:15Z</cp:lastPrinted>
  <dcterms:created xsi:type="dcterms:W3CDTF">2020-11-06T13:14:53Z</dcterms:created>
  <dcterms:modified xsi:type="dcterms:W3CDTF">2022-11-04T08:57:45Z</dcterms:modified>
</cp:coreProperties>
</file>