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  <p:sldMasterId id="2147483671" r:id="rId2"/>
  </p:sldMasterIdLst>
  <p:notesMasterIdLst>
    <p:notesMasterId r:id="rId37"/>
  </p:notesMasterIdLst>
  <p:handoutMasterIdLst>
    <p:handoutMasterId r:id="rId38"/>
  </p:handoutMasterIdLst>
  <p:sldIdLst>
    <p:sldId id="256" r:id="rId3"/>
    <p:sldId id="547" r:id="rId4"/>
    <p:sldId id="434" r:id="rId5"/>
    <p:sldId id="593" r:id="rId6"/>
    <p:sldId id="543" r:id="rId7"/>
    <p:sldId id="531" r:id="rId8"/>
    <p:sldId id="546" r:id="rId9"/>
    <p:sldId id="594" r:id="rId10"/>
    <p:sldId id="507" r:id="rId11"/>
    <p:sldId id="550" r:id="rId12"/>
    <p:sldId id="548" r:id="rId13"/>
    <p:sldId id="551" r:id="rId14"/>
    <p:sldId id="549" r:id="rId15"/>
    <p:sldId id="533" r:id="rId16"/>
    <p:sldId id="542" r:id="rId17"/>
    <p:sldId id="534" r:id="rId18"/>
    <p:sldId id="464" r:id="rId19"/>
    <p:sldId id="448" r:id="rId20"/>
    <p:sldId id="477" r:id="rId21"/>
    <p:sldId id="450" r:id="rId22"/>
    <p:sldId id="446" r:id="rId23"/>
    <p:sldId id="595" r:id="rId24"/>
    <p:sldId id="570" r:id="rId25"/>
    <p:sldId id="442" r:id="rId26"/>
    <p:sldId id="568" r:id="rId27"/>
    <p:sldId id="496" r:id="rId28"/>
    <p:sldId id="569" r:id="rId29"/>
    <p:sldId id="443" r:id="rId30"/>
    <p:sldId id="532" r:id="rId31"/>
    <p:sldId id="522" r:id="rId32"/>
    <p:sldId id="561" r:id="rId33"/>
    <p:sldId id="502" r:id="rId34"/>
    <p:sldId id="385" r:id="rId35"/>
    <p:sldId id="504" r:id="rId36"/>
  </p:sldIdLst>
  <p:sldSz cx="9144000" cy="6858000" type="screen4x3"/>
  <p:notesSz cx="6794500" cy="9906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D9D9D9"/>
    <a:srgbClr val="F2F2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8818" autoAdjust="0"/>
    <p:restoredTop sz="86472" autoAdjust="0"/>
  </p:normalViewPr>
  <p:slideViewPr>
    <p:cSldViewPr snapToGrid="0">
      <p:cViewPr varScale="1">
        <p:scale>
          <a:sx n="93" d="100"/>
          <a:sy n="93" d="100"/>
        </p:scale>
        <p:origin x="189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384"/>
    </p:cViewPr>
  </p:sorterViewPr>
  <p:notesViewPr>
    <p:cSldViewPr snapToGrid="0">
      <p:cViewPr varScale="1">
        <p:scale>
          <a:sx n="79" d="100"/>
          <a:sy n="79" d="100"/>
        </p:scale>
        <p:origin x="40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09F13D-1E55-8240-AA5D-42AAA5D42CBC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91141F-B04E-094E-AB75-AC1A26730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3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9A4132-3F75-8341-B317-41EC4CB09E98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FFEF59-5AFB-184A-87D4-266ACAFBE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922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FEF59-5AFB-184A-87D4-266ACAFBE9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3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FEF59-5AFB-184A-87D4-266ACAFBE9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7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FEF59-5AFB-184A-87D4-266ACAFBE91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9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1772223"/>
            <a:ext cx="7772400" cy="1086181"/>
          </a:xfrm>
        </p:spPr>
        <p:txBody>
          <a:bodyPr lIns="0" tIns="0" rIns="0" bIns="0" anchor="t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2858400"/>
            <a:ext cx="6285600" cy="233953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2405" y="5961600"/>
            <a:ext cx="2049245" cy="177800"/>
          </a:xfrm>
        </p:spPr>
        <p:txBody>
          <a:bodyPr wrap="none" lIns="0" tIns="0" rIns="0" bIns="0"/>
          <a:lstStyle>
            <a:lvl1pPr marL="0">
              <a:spcBef>
                <a:spcPts val="0"/>
              </a:spcBef>
              <a:buNone/>
              <a:defRPr sz="1200" b="1"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2400" y="6137467"/>
            <a:ext cx="2049244" cy="457200"/>
          </a:xfrm>
        </p:spPr>
        <p:txBody>
          <a:bodyPr wrap="none" lIns="0" tIns="0" rIns="0" bIns="0"/>
          <a:lstStyle>
            <a:lvl1pPr marL="0">
              <a:spcBef>
                <a:spcPts val="0"/>
              </a:spcBef>
              <a:buNone/>
              <a:defRPr sz="1200" b="1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2862387" y="6137467"/>
            <a:ext cx="2027114" cy="457200"/>
          </a:xfrm>
        </p:spPr>
        <p:txBody>
          <a:bodyPr wrap="none" lIns="0" tIns="0" rIns="0" bIns="0"/>
          <a:lstStyle>
            <a:lvl1pPr marL="0">
              <a:spcBef>
                <a:spcPts val="0"/>
              </a:spcBef>
              <a:buNone/>
              <a:defRPr sz="1200" b="1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7427603" y="5961599"/>
            <a:ext cx="1132198" cy="633600"/>
          </a:xfrm>
        </p:spPr>
        <p:txBody>
          <a:bodyPr wrap="none" lIns="0" tIns="0" rIns="0" bIns="0"/>
          <a:lstStyle>
            <a:lvl1pPr marL="0">
              <a:spcBef>
                <a:spcPts val="0"/>
              </a:spcBef>
              <a:buNone/>
              <a:defRPr sz="1200" b="1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143298" y="5961070"/>
            <a:ext cx="1962357" cy="634132"/>
          </a:xfrm>
        </p:spPr>
        <p:txBody>
          <a:bodyPr wrap="none" lIns="0" tIns="0" rIns="0" bIns="0"/>
          <a:lstStyle>
            <a:lvl1pPr marL="0">
              <a:spcBef>
                <a:spcPts val="0"/>
              </a:spcBef>
              <a:buNone/>
              <a:defRPr sz="1200" b="1">
                <a:solidFill>
                  <a:schemeClr val="bg2"/>
                </a:solidFill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1"/>
          </p:nvPr>
        </p:nvSpPr>
        <p:spPr>
          <a:xfrm>
            <a:off x="2860675" y="5961063"/>
            <a:ext cx="2027238" cy="177800"/>
          </a:xfrm>
        </p:spPr>
        <p:txBody>
          <a:bodyPr lIns="0" tIns="0" rIns="0" bIns="0" anchor="t"/>
          <a:lstStyle>
            <a:lvl1pPr>
              <a:defRPr b="1"/>
            </a:lvl1pPr>
          </a:lstStyle>
          <a:p>
            <a:fld id="{B0C22E30-874B-054F-A14C-84F0E82959FF}" type="datetime1">
              <a:rPr lang="en-US"/>
              <a:pPr/>
              <a:t>9/8/22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2400" y="1497600"/>
            <a:ext cx="6285600" cy="4136400"/>
          </a:xfrm>
        </p:spPr>
        <p:txBody>
          <a:bodyPr lIns="0" tIns="0" rIns="0" bIns="0">
            <a:normAutofit/>
          </a:bodyPr>
          <a:lstStyle>
            <a:lvl1pPr>
              <a:lnSpc>
                <a:spcPts val="2000"/>
              </a:lnSpc>
              <a:buNone/>
              <a:defRPr sz="1600" b="1"/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72400" y="487740"/>
            <a:ext cx="7772400" cy="900000"/>
          </a:xfrm>
        </p:spPr>
        <p:txBody>
          <a:bodyPr lIns="0" tIns="0" rIns="0" bIns="0" anchor="t">
            <a:noAutofit/>
          </a:bodyPr>
          <a:lstStyle>
            <a:lvl1pPr algn="l"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143500" y="6145216"/>
            <a:ext cx="1536700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59593" y="6145216"/>
            <a:ext cx="1701801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429000" y="6145215"/>
            <a:ext cx="1544638" cy="127000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>
          <a:xfrm>
            <a:off x="3429000" y="6273803"/>
            <a:ext cx="1544638" cy="125413"/>
          </a:xfrm>
        </p:spPr>
        <p:txBody>
          <a:bodyPr lIns="0" tIns="0" rIns="0" bIns="0" anchor="t"/>
          <a:lstStyle>
            <a:lvl1pPr>
              <a:defRPr sz="900" b="1"/>
            </a:lvl1pPr>
          </a:lstStyle>
          <a:p>
            <a:fld id="{76CDBBF2-14D8-F647-A500-84255816AA25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3429000" y="6402390"/>
            <a:ext cx="1544638" cy="125412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fld id="{37BF1A9E-DD38-3347-AE17-8536056F73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400" y="406402"/>
            <a:ext cx="8326438" cy="5472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72400" y="547000"/>
            <a:ext cx="7772400" cy="2206400"/>
          </a:xfrm>
        </p:spPr>
        <p:txBody>
          <a:bodyPr lIns="0" tIns="0" rIns="0" bIns="0" anchor="t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143500" y="6145216"/>
            <a:ext cx="1536700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59593" y="6145216"/>
            <a:ext cx="1701801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429000" y="6145215"/>
            <a:ext cx="1544638" cy="127000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3429000" y="6273803"/>
            <a:ext cx="1544638" cy="125413"/>
          </a:xfrm>
        </p:spPr>
        <p:txBody>
          <a:bodyPr lIns="0" tIns="0" rIns="0" bIns="0" anchor="t"/>
          <a:lstStyle>
            <a:lvl1pPr>
              <a:defRPr sz="900" b="1"/>
            </a:lvl1pPr>
          </a:lstStyle>
          <a:p>
            <a:fld id="{6A5FC63A-CC8B-FF47-8F43-F23FAC47F211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3429000" y="6402390"/>
            <a:ext cx="1544638" cy="125412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fld id="{3F4F25EC-6EAC-FE41-AEE9-70F3221588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2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3088" y="5813425"/>
            <a:ext cx="7988300" cy="65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accent2"/>
                </a:solidFill>
                <a:ea typeface="ＭＳ Ｐゴシック" pitchFamily="-106" charset="-128"/>
                <a:cs typeface="ＭＳ Ｐゴシック" pitchFamily="-106" charset="-128"/>
              </a:rPr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088" y="1138239"/>
            <a:ext cx="7988300" cy="6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accent2"/>
                </a:solidFill>
                <a:ea typeface="ＭＳ Ｐゴシック" pitchFamily="-106" charset="-128"/>
                <a:cs typeface="ＭＳ Ｐゴシック" pitchFamily="-106" charset="-128"/>
              </a:rPr>
              <a:t> 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2400" y="1497600"/>
            <a:ext cx="6285600" cy="4136400"/>
          </a:xfrm>
        </p:spPr>
        <p:txBody>
          <a:bodyPr lIns="0" tIns="0" rIns="0" bIns="0">
            <a:normAutofit/>
          </a:bodyPr>
          <a:lstStyle>
            <a:lvl1pPr>
              <a:lnSpc>
                <a:spcPts val="2000"/>
              </a:lnSpc>
              <a:buNone/>
              <a:defRPr sz="1600" b="1"/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72400" y="487740"/>
            <a:ext cx="7772400" cy="900000"/>
          </a:xfrm>
        </p:spPr>
        <p:txBody>
          <a:bodyPr lIns="0" tIns="0" rIns="0" bIns="0" anchor="t">
            <a:noAutofit/>
          </a:bodyPr>
          <a:lstStyle>
            <a:lvl1pPr algn="l"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143500" y="6145216"/>
            <a:ext cx="1536700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59593" y="6145216"/>
            <a:ext cx="1701801" cy="382645"/>
          </a:xfrm>
        </p:spPr>
        <p:txBody>
          <a:bodyPr lIns="0" tIns="0" rIns="0" bIns="0"/>
          <a:lstStyle>
            <a:lvl1pPr marL="0">
              <a:lnSpc>
                <a:spcPts val="951"/>
              </a:lnSpc>
              <a:spcBef>
                <a:spcPts val="0"/>
              </a:spcBef>
              <a:buNone/>
              <a:defRPr sz="951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429000" y="6145215"/>
            <a:ext cx="1544638" cy="127000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9"/>
          </p:nvPr>
        </p:nvSpPr>
        <p:spPr>
          <a:xfrm>
            <a:off x="3429000" y="6273803"/>
            <a:ext cx="1544638" cy="125413"/>
          </a:xfrm>
        </p:spPr>
        <p:txBody>
          <a:bodyPr lIns="0" tIns="0" rIns="0" bIns="0" anchor="t"/>
          <a:lstStyle>
            <a:lvl1pPr>
              <a:defRPr sz="900" b="1"/>
            </a:lvl1pPr>
          </a:lstStyle>
          <a:p>
            <a:fld id="{867045CA-4EAE-5E40-BDB7-142FBDE0766A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3429000" y="6402390"/>
            <a:ext cx="1544638" cy="125412"/>
          </a:xfrm>
        </p:spPr>
        <p:txBody>
          <a:bodyPr lIns="0" tIns="0" rIns="0" bIns="0" anchor="t"/>
          <a:lstStyle>
            <a:lvl1pPr algn="l">
              <a:defRPr sz="900" b="1"/>
            </a:lvl1pPr>
          </a:lstStyle>
          <a:p>
            <a:fld id="{92468A8F-45F4-D649-9202-FA9D5F97EF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204BD-B59C-8049-BFA6-235A883C0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1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6" y="190504"/>
            <a:ext cx="8228013" cy="13112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595313" y="6518276"/>
            <a:ext cx="5632450" cy="474664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Institute of Industrial Management and Innovation Research</a:t>
            </a:r>
          </a:p>
        </p:txBody>
      </p:sp>
    </p:spTree>
    <p:extLst>
      <p:ext uri="{BB962C8B-B14F-4D97-AF65-F5344CB8AC3E}">
        <p14:creationId xmlns:p14="http://schemas.microsoft.com/office/powerpoint/2010/main" val="26565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EA1CF74-22B6-ED4E-9DAB-874A4E97A97B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9DBE4BA-0934-A040-98A1-7050BA3AC8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406" y="1712916"/>
            <a:ext cx="8328025" cy="3921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032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1"/>
          <a:stretch>
            <a:fillRect/>
          </a:stretch>
        </p:blipFill>
        <p:spPr bwMode="auto">
          <a:xfrm>
            <a:off x="1594" y="0"/>
            <a:ext cx="20970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</p:sldLayoutIdLst>
  <p:hf sldNum="0"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DFE5090-32D1-F047-A081-8C6BA47DC8D4}" type="datetime1">
              <a:rPr lang="en-US"/>
              <a:pPr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AA3C22-4E81-E34E-9787-67CE7B69415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5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26126"/>
          <a:stretch>
            <a:fillRect/>
          </a:stretch>
        </p:blipFill>
        <p:spPr bwMode="auto">
          <a:xfrm>
            <a:off x="0" y="6126165"/>
            <a:ext cx="2451100" cy="63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5" r:id="rId5"/>
  </p:sldLayoutIdLst>
  <p:hf sldNum="0" hdr="0" ft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-fdJzvpX60?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dp.fi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9"/>
          <p:cNvSpPr>
            <a:spLocks noGrp="1"/>
          </p:cNvSpPr>
          <p:nvPr>
            <p:ph type="ctrTitle"/>
          </p:nvPr>
        </p:nvSpPr>
        <p:spPr>
          <a:xfrm>
            <a:off x="487363" y="1771650"/>
            <a:ext cx="8570912" cy="108743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sz="4000" dirty="0">
                <a:latin typeface="Arial" charset="0"/>
                <a:ea typeface="ＭＳ Ｐゴシック" charset="0"/>
                <a:cs typeface="ＭＳ Ｐゴシック" charset="0"/>
              </a:rPr>
              <a:t>Product </a:t>
            </a:r>
            <a:r>
              <a:rPr lang="fi-FI" sz="4000" dirty="0" err="1">
                <a:latin typeface="Arial" charset="0"/>
                <a:ea typeface="ＭＳ Ｐゴシック" charset="0"/>
                <a:cs typeface="ＭＳ Ｐゴシック" charset="0"/>
              </a:rPr>
              <a:t>Development</a:t>
            </a:r>
            <a:r>
              <a:rPr lang="fi-FI" sz="4000" dirty="0">
                <a:latin typeface="Arial" charset="0"/>
                <a:ea typeface="ＭＳ Ｐゴシック" charset="0"/>
                <a:cs typeface="ＭＳ Ｐゴシック" charset="0"/>
              </a:rPr>
              <a:t> Project</a:t>
            </a:r>
            <a:br>
              <a:rPr lang="fi-FI" sz="4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i-FI" sz="3200" dirty="0" err="1"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  <a:r>
              <a:rPr lang="fi-FI" sz="3200" dirty="0">
                <a:latin typeface="Arial" charset="0"/>
                <a:ea typeface="ＭＳ Ｐゴシック" charset="0"/>
                <a:cs typeface="ＭＳ Ｐゴシック" charset="0"/>
              </a:rPr>
              <a:t> to PDP 2022 - 2023</a:t>
            </a:r>
            <a:br>
              <a:rPr lang="fi-FI" sz="32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32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fi-FI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573093" y="5961063"/>
            <a:ext cx="2047875" cy="177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i-FI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92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573091" y="6137275"/>
            <a:ext cx="2047875" cy="457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i-FI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93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862266" y="6137275"/>
            <a:ext cx="2027237" cy="457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i-FI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94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7427918" y="5961065"/>
            <a:ext cx="1131887" cy="6334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i-FI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95" name="Text Placeholder 25"/>
          <p:cNvSpPr>
            <a:spLocks noGrp="1"/>
          </p:cNvSpPr>
          <p:nvPr>
            <p:ph type="body" sz="quarter" idx="20"/>
          </p:nvPr>
        </p:nvSpPr>
        <p:spPr>
          <a:xfrm>
            <a:off x="5143501" y="5961065"/>
            <a:ext cx="1962151" cy="6334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i-FI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n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7983"/>
          <a:stretch/>
        </p:blipFill>
        <p:spPr bwMode="auto">
          <a:xfrm>
            <a:off x="0" y="0"/>
            <a:ext cx="9144000" cy="59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32760" y="3779520"/>
            <a:ext cx="3916680" cy="18592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TEAM</a:t>
            </a:r>
          </a:p>
        </p:txBody>
      </p:sp>
      <p:cxnSp>
        <p:nvCxnSpPr>
          <p:cNvPr id="5" name="Straight Arrow Connector 4"/>
          <p:cNvCxnSpPr>
            <a:stCxn id="2" idx="7"/>
          </p:cNvCxnSpPr>
          <p:nvPr/>
        </p:nvCxnSpPr>
        <p:spPr>
          <a:xfrm flipV="1">
            <a:off x="6375855" y="2816946"/>
            <a:ext cx="1293307" cy="1234863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515353" y="2680803"/>
            <a:ext cx="2242979" cy="1316107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991048" y="2389242"/>
            <a:ext cx="799061" cy="1602625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435896" y="2524487"/>
            <a:ext cx="746387" cy="1244951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85609" y="2184274"/>
            <a:ext cx="1037849" cy="1575077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158752" y="2389242"/>
            <a:ext cx="47067" cy="1390281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7"/>
          </p:cNvCxnSpPr>
          <p:nvPr/>
        </p:nvCxnSpPr>
        <p:spPr>
          <a:xfrm flipV="1">
            <a:off x="6375855" y="2504311"/>
            <a:ext cx="76200" cy="1547495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4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n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7983"/>
          <a:stretch/>
        </p:blipFill>
        <p:spPr bwMode="auto">
          <a:xfrm>
            <a:off x="0" y="0"/>
            <a:ext cx="9144000" cy="59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32760" y="3779520"/>
            <a:ext cx="3916680" cy="18592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SPONSOR</a:t>
            </a: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H="1" flipV="1">
            <a:off x="2374494" y="2580392"/>
            <a:ext cx="1231855" cy="1471417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44134" y="2900428"/>
            <a:ext cx="3062215" cy="1118104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1"/>
          </p:cNvCxnSpPr>
          <p:nvPr/>
        </p:nvCxnSpPr>
        <p:spPr>
          <a:xfrm flipV="1">
            <a:off x="3606345" y="2260352"/>
            <a:ext cx="0" cy="1791457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1"/>
          </p:cNvCxnSpPr>
          <p:nvPr/>
        </p:nvCxnSpPr>
        <p:spPr>
          <a:xfrm flipV="1">
            <a:off x="3606345" y="1371602"/>
            <a:ext cx="4741243" cy="2680204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4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n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7983"/>
          <a:stretch/>
        </p:blipFill>
        <p:spPr bwMode="auto">
          <a:xfrm>
            <a:off x="0" y="0"/>
            <a:ext cx="9144000" cy="59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32760" y="3779520"/>
            <a:ext cx="3916680" cy="18592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RESOURCES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0220" y="4829048"/>
            <a:ext cx="2803112" cy="809755"/>
          </a:xfrm>
          <a:prstGeom prst="straightConnector1">
            <a:avLst/>
          </a:prstGeom>
          <a:ln>
            <a:headEnd type="none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79379" y="501445"/>
            <a:ext cx="2437267" cy="3278075"/>
          </a:xfrm>
          <a:prstGeom prst="straightConnector1">
            <a:avLst/>
          </a:prstGeom>
          <a:ln>
            <a:headEnd type="none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05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n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7983"/>
          <a:stretch/>
        </p:blipFill>
        <p:spPr bwMode="auto">
          <a:xfrm>
            <a:off x="0" y="0"/>
            <a:ext cx="9144000" cy="59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32762" y="3779520"/>
            <a:ext cx="4090711" cy="18592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DEMONSTRATION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321278" y="722673"/>
            <a:ext cx="756837" cy="3056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25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PdP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basic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always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10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ects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8756"/>
          <a:stretch/>
        </p:blipFill>
        <p:spPr>
          <a:xfrm>
            <a:off x="0" y="1866900"/>
            <a:ext cx="9144000" cy="3735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650" y="1562101"/>
            <a:ext cx="7372351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" y="5058700"/>
            <a:ext cx="1946787" cy="870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itle 2"/>
          <p:cNvSpPr>
            <a:spLocks noGrp="1"/>
          </p:cNvSpPr>
          <p:nvPr>
            <p:ph type="ctrTitle"/>
          </p:nvPr>
        </p:nvSpPr>
        <p:spPr>
          <a:xfrm>
            <a:off x="573088" y="330197"/>
            <a:ext cx="7772400" cy="900112"/>
          </a:xfrm>
        </p:spPr>
        <p:txBody>
          <a:bodyPr/>
          <a:lstStyle/>
          <a:p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PdP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Extended –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up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to 15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ects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333" b="13333"/>
          <a:stretch/>
        </p:blipFill>
        <p:spPr>
          <a:xfrm>
            <a:off x="0" y="910204"/>
            <a:ext cx="9144000" cy="33528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137912" y="4904240"/>
            <a:ext cx="5460783" cy="6153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Requires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theory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lecture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minilecture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 (to 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your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dirty="0" err="1">
                <a:latin typeface="Arial" charset="0"/>
                <a:ea typeface="ＭＳ Ｐゴシック" charset="0"/>
                <a:cs typeface="ＭＳ Ｐゴシック" charset="0"/>
              </a:rPr>
              <a:t>project</a:t>
            </a:r>
            <a:r>
              <a:rPr lang="fi-FI" sz="2400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476749"/>
            <a:ext cx="4572002" cy="23812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</a:rPr>
              <a:t>	-Ideation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-Electronics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-VR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-Futurism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-3D printing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-User 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84EEB-9EF9-CCE7-9F8A-5E905EE5594B}"/>
              </a:ext>
            </a:extLst>
          </p:cNvPr>
          <p:cNvSpPr txBox="1"/>
          <p:nvPr/>
        </p:nvSpPr>
        <p:spPr>
          <a:xfrm>
            <a:off x="7290486" y="5519575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+PM (2)</a:t>
            </a:r>
          </a:p>
        </p:txBody>
      </p:sp>
    </p:spTree>
    <p:extLst>
      <p:ext uri="{BB962C8B-B14F-4D97-AF65-F5344CB8AC3E}">
        <p14:creationId xmlns:p14="http://schemas.microsoft.com/office/powerpoint/2010/main" val="2988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338" b="20762"/>
          <a:stretch/>
        </p:blipFill>
        <p:spPr>
          <a:xfrm>
            <a:off x="0" y="1587287"/>
            <a:ext cx="9144000" cy="4313677"/>
          </a:xfrm>
          <a:prstGeom prst="rect">
            <a:avLst/>
          </a:prstGeom>
        </p:spPr>
      </p:pic>
      <p:sp>
        <p:nvSpPr>
          <p:cNvPr id="63491" name="Title 2"/>
          <p:cNvSpPr>
            <a:spLocks noGrp="1"/>
          </p:cNvSpPr>
          <p:nvPr>
            <p:ph type="ctrTitle"/>
          </p:nvPr>
        </p:nvSpPr>
        <p:spPr>
          <a:xfrm>
            <a:off x="302821" y="0"/>
            <a:ext cx="8538358" cy="900112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PdP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Incredible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up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to 25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ects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fi-FI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combining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PdP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(15) + MEC-E3999 (10)</a:t>
            </a: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						[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tailor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made for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talk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professor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000" dirty="0" err="1">
                <a:latin typeface="Arial" charset="0"/>
                <a:ea typeface="ＭＳ Ｐゴシック" charset="0"/>
                <a:cs typeface="ＭＳ Ｐゴシック" charset="0"/>
              </a:rPr>
              <a:t>first</a:t>
            </a:r>
            <a:r>
              <a:rPr lang="fi-FI" sz="2000" dirty="0">
                <a:latin typeface="Arial" charset="0"/>
                <a:ea typeface="ＭＳ Ｐゴシック" charset="0"/>
                <a:cs typeface="ＭＳ Ｐゴシック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3280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9" y="1979617"/>
            <a:ext cx="3084512" cy="41370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Language</a:t>
            </a:r>
            <a:r>
              <a:rPr lang="mr-IN" sz="2400" b="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US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CAD…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Manufacturing…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Materials…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Project…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Business…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Service…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Automation…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Electronics…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Software…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Integrated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studies</a:t>
            </a:r>
            <a:br>
              <a:rPr lang="fi-FI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have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any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other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course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excercises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could</a:t>
            </a:r>
            <a:b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combined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PdP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project</a:t>
            </a:r>
            <a:r>
              <a:rPr lang="fi-FI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454C4AC-CA90-D241-A9BC-EA6E8B2AD173}"/>
              </a:ext>
            </a:extLst>
          </p:cNvPr>
          <p:cNvSpPr txBox="1">
            <a:spLocks/>
          </p:cNvSpPr>
          <p:nvPr/>
        </p:nvSpPr>
        <p:spPr bwMode="auto">
          <a:xfrm>
            <a:off x="4014954" y="1979616"/>
            <a:ext cx="3644630" cy="4137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891" indent="-342891" algn="l" defTabSz="457189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32" indent="-28574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Communication…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FEM…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Simulation...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Testing…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Management…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Marketing…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UX…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Signal processing…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Radio engineering…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5300" name="Rectangle 2"/>
          <p:cNvSpPr txBox="1">
            <a:spLocks noChangeArrowheads="1"/>
          </p:cNvSpPr>
          <p:nvPr/>
        </p:nvSpPr>
        <p:spPr bwMode="auto">
          <a:xfrm>
            <a:off x="1103317" y="537882"/>
            <a:ext cx="7221537" cy="12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b="1" dirty="0">
                <a:solidFill>
                  <a:schemeClr val="accent2"/>
                </a:solidFill>
                <a:latin typeface="Myriad Pro" charset="0"/>
              </a:rPr>
              <a:t>TEAM</a:t>
            </a:r>
          </a:p>
          <a:p>
            <a:r>
              <a:rPr lang="fi-FI" b="1" dirty="0">
                <a:latin typeface="Myriad Pro" charset="0"/>
              </a:rPr>
              <a:t>Learning </a:t>
            </a:r>
            <a:r>
              <a:rPr lang="fi-FI" b="1" dirty="0" err="1">
                <a:latin typeface="Myriad Pro" charset="0"/>
              </a:rPr>
              <a:t>objectives</a:t>
            </a:r>
            <a:endParaRPr lang="en-US" b="1" dirty="0">
              <a:latin typeface="Myriad Pro" charset="0"/>
            </a:endParaRPr>
          </a:p>
        </p:txBody>
      </p:sp>
      <p:sp>
        <p:nvSpPr>
          <p:cNvPr id="55301" name="Rectangle 3"/>
          <p:cNvSpPr txBox="1">
            <a:spLocks noChangeArrowheads="1"/>
          </p:cNvSpPr>
          <p:nvPr/>
        </p:nvSpPr>
        <p:spPr bwMode="auto">
          <a:xfrm>
            <a:off x="550863" y="1712915"/>
            <a:ext cx="7981951" cy="38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891" indent="-342891">
              <a:spcBef>
                <a:spcPct val="20000"/>
              </a:spcBef>
              <a:buFontTx/>
              <a:buChar char="-"/>
            </a:pP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all</a:t>
            </a:r>
            <a:r>
              <a:rPr lang="fi-FI" sz="2400" dirty="0">
                <a:latin typeface="Myriad Pro" charset="0"/>
              </a:rPr>
              <a:t> the </a:t>
            </a:r>
            <a:r>
              <a:rPr lang="fi-FI" sz="2400" dirty="0" err="1">
                <a:latin typeface="Myriad Pro" charset="0"/>
              </a:rPr>
              <a:t>necessary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development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 charset="0"/>
              </a:rPr>
              <a:t>phases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are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completed</a:t>
            </a:r>
            <a:r>
              <a:rPr lang="fi-FI" sz="2400" dirty="0">
                <a:latin typeface="Myriad Pro" charset="0"/>
              </a:rPr>
              <a:t> and a </a:t>
            </a:r>
            <a:r>
              <a:rPr lang="fi-FI" sz="2400" b="1" dirty="0" err="1">
                <a:solidFill>
                  <a:srgbClr val="3EA5FF"/>
                </a:solidFill>
                <a:latin typeface="Myriad Pro" charset="0"/>
              </a:rPr>
              <a:t>prototype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introduced</a:t>
            </a:r>
            <a:endParaRPr lang="fi-FI" sz="2400" dirty="0">
              <a:latin typeface="Myriad Pro" charset="0"/>
            </a:endParaRPr>
          </a:p>
          <a:p>
            <a:pPr marL="342891" indent="-342891">
              <a:spcBef>
                <a:spcPct val="20000"/>
              </a:spcBef>
              <a:buFontTx/>
              <a:buChar char="-"/>
            </a:pP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by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practicing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project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work</a:t>
            </a:r>
            <a:r>
              <a:rPr lang="fi-FI" sz="2400" dirty="0">
                <a:latin typeface="Myriad Pro" charset="0"/>
              </a:rPr>
              <a:t> in an</a:t>
            </a:r>
            <a:r>
              <a:rPr lang="fi-FI" sz="2400" b="1" dirty="0">
                <a:latin typeface="Myriad Pro" charset="0"/>
              </a:rPr>
              <a:t> </a:t>
            </a:r>
            <a:r>
              <a:rPr lang="fi-FI" sz="2400" b="1" dirty="0" err="1">
                <a:solidFill>
                  <a:srgbClr val="3EA5FF"/>
                </a:solidFill>
                <a:latin typeface="Myriad Pro" charset="0"/>
              </a:rPr>
              <a:t>interdisciplinary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team</a:t>
            </a:r>
            <a:r>
              <a:rPr lang="fi-FI" sz="2400" dirty="0">
                <a:latin typeface="Myriad Pro" charset="0"/>
              </a:rPr>
              <a:t>, </a:t>
            </a:r>
            <a:r>
              <a:rPr lang="fi-FI" sz="2400" dirty="0" err="1">
                <a:latin typeface="Myriad Pro" charset="0"/>
              </a:rPr>
              <a:t>students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shall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become</a:t>
            </a:r>
            <a:r>
              <a:rPr lang="fi-FI" sz="2400" dirty="0">
                <a:latin typeface="Myriad Pro" charset="0"/>
              </a:rPr>
              <a:t> </a:t>
            </a:r>
            <a:r>
              <a:rPr lang="fi-FI" sz="2400" dirty="0" err="1">
                <a:latin typeface="Myriad Pro" charset="0"/>
              </a:rPr>
              <a:t>able</a:t>
            </a:r>
            <a:r>
              <a:rPr lang="fi-FI" sz="2400" dirty="0">
                <a:latin typeface="Myriad Pro" charset="0"/>
              </a:rPr>
              <a:t> to:</a:t>
            </a:r>
          </a:p>
          <a:p>
            <a:pPr marL="1142971" lvl="2" indent="-228594">
              <a:spcBef>
                <a:spcPct val="20000"/>
              </a:spcBef>
              <a:buFontTx/>
              <a:buChar char="-"/>
            </a:pPr>
            <a:r>
              <a:rPr lang="fi-FI" dirty="0" err="1">
                <a:latin typeface="Myriad Pro" charset="0"/>
              </a:rPr>
              <a:t>work</a:t>
            </a:r>
            <a:r>
              <a:rPr lang="fi-FI" dirty="0">
                <a:latin typeface="Myriad Pro" charset="0"/>
              </a:rPr>
              <a:t> out </a:t>
            </a:r>
            <a:r>
              <a:rPr lang="fi-FI" b="1" dirty="0" err="1">
                <a:solidFill>
                  <a:srgbClr val="3EA5FF"/>
                </a:solidFill>
                <a:latin typeface="Myriad Pro" charset="0"/>
              </a:rPr>
              <a:t>project</a:t>
            </a:r>
            <a:r>
              <a:rPr lang="fi-FI" b="1" dirty="0">
                <a:solidFill>
                  <a:srgbClr val="3EA5FF"/>
                </a:solidFill>
                <a:latin typeface="Myriad Pro" charset="0"/>
              </a:rPr>
              <a:t> </a:t>
            </a:r>
            <a:r>
              <a:rPr lang="fi-FI" b="1" dirty="0" err="1">
                <a:solidFill>
                  <a:srgbClr val="3EA5FF"/>
                </a:solidFill>
                <a:latin typeface="Myriad Pro" charset="0"/>
              </a:rPr>
              <a:t>plan</a:t>
            </a:r>
            <a:r>
              <a:rPr lang="fi-FI" b="1" dirty="0">
                <a:solidFill>
                  <a:srgbClr val="3EA5FF"/>
                </a:solidFill>
                <a:latin typeface="Myriad Pro" charset="0"/>
              </a:rPr>
              <a:t> </a:t>
            </a:r>
            <a:r>
              <a:rPr lang="fi-FI" dirty="0">
                <a:latin typeface="Myriad Pro" charset="0"/>
              </a:rPr>
              <a:t>&amp; </a:t>
            </a:r>
            <a:r>
              <a:rPr lang="fi-FI" dirty="0" err="1">
                <a:latin typeface="Myriad Pro" charset="0"/>
              </a:rPr>
              <a:t>schedules</a:t>
            </a:r>
            <a:endParaRPr lang="fi-FI" dirty="0">
              <a:latin typeface="Myriad Pro" charset="0"/>
            </a:endParaRPr>
          </a:p>
          <a:p>
            <a:pPr marL="1142971" lvl="2" indent="-228594">
              <a:spcBef>
                <a:spcPct val="20000"/>
              </a:spcBef>
              <a:buFontTx/>
              <a:buChar char="-"/>
            </a:pPr>
            <a:r>
              <a:rPr lang="fi-FI" dirty="0" err="1">
                <a:latin typeface="Myriad Pro" charset="0"/>
              </a:rPr>
              <a:t>manage</a:t>
            </a:r>
            <a:r>
              <a:rPr lang="fi-FI" dirty="0">
                <a:latin typeface="Myriad Pro" charset="0"/>
              </a:rPr>
              <a:t> </a:t>
            </a:r>
            <a:r>
              <a:rPr lang="fi-FI" b="1" dirty="0" err="1">
                <a:solidFill>
                  <a:srgbClr val="3EA5FF"/>
                </a:solidFill>
                <a:latin typeface="Myriad Pro" charset="0"/>
              </a:rPr>
              <a:t>resources</a:t>
            </a:r>
            <a:r>
              <a:rPr lang="fi-FI" dirty="0">
                <a:latin typeface="Myriad Pro" charset="0"/>
              </a:rPr>
              <a:t> &amp; </a:t>
            </a:r>
            <a:r>
              <a:rPr lang="fi-FI" dirty="0" err="1">
                <a:latin typeface="Myriad Pro" charset="0"/>
              </a:rPr>
              <a:t>risks</a:t>
            </a:r>
            <a:endParaRPr lang="fi-FI" dirty="0">
              <a:latin typeface="Myriad Pro" charset="0"/>
            </a:endParaRPr>
          </a:p>
          <a:p>
            <a:pPr marL="1142971" lvl="2" indent="-228594">
              <a:spcBef>
                <a:spcPct val="20000"/>
              </a:spcBef>
              <a:buFontTx/>
              <a:buChar char="-"/>
            </a:pPr>
            <a:r>
              <a:rPr lang="fi-FI" dirty="0" err="1">
                <a:latin typeface="Myriad Pro" charset="0"/>
              </a:rPr>
              <a:t>complete</a:t>
            </a:r>
            <a:r>
              <a:rPr lang="fi-FI" dirty="0">
                <a:latin typeface="Myriad Pro" charset="0"/>
              </a:rPr>
              <a:t> a </a:t>
            </a:r>
            <a:r>
              <a:rPr lang="fi-FI" dirty="0" err="1">
                <a:latin typeface="Myriad Pro" charset="0"/>
              </a:rPr>
              <a:t>project</a:t>
            </a:r>
            <a:r>
              <a:rPr lang="fi-FI" dirty="0">
                <a:latin typeface="Myriad Pro" charset="0"/>
              </a:rPr>
              <a:t> </a:t>
            </a:r>
            <a:r>
              <a:rPr lang="fi-FI" dirty="0" err="1">
                <a:latin typeface="Myriad Pro" charset="0"/>
              </a:rPr>
              <a:t>succesfully</a:t>
            </a:r>
            <a:endParaRPr lang="fi-FI" dirty="0">
              <a:latin typeface="Myriad Pro" charset="0"/>
            </a:endParaRPr>
          </a:p>
          <a:p>
            <a:pPr marL="1142971" lvl="2" indent="-228594">
              <a:spcBef>
                <a:spcPct val="20000"/>
              </a:spcBef>
              <a:buFontTx/>
              <a:buChar char="-"/>
            </a:pPr>
            <a:r>
              <a:rPr lang="fi-FI" b="1" dirty="0" err="1">
                <a:solidFill>
                  <a:srgbClr val="3EA5FF"/>
                </a:solidFill>
                <a:latin typeface="Myriad Pro" charset="0"/>
              </a:rPr>
              <a:t>communicate</a:t>
            </a:r>
            <a:r>
              <a:rPr lang="fi-FI" dirty="0">
                <a:latin typeface="Myriad Pro" charset="0"/>
              </a:rPr>
              <a:t> &amp; </a:t>
            </a:r>
            <a:r>
              <a:rPr lang="fi-FI" dirty="0" err="1">
                <a:latin typeface="Myriad Pro" charset="0"/>
              </a:rPr>
              <a:t>document</a:t>
            </a:r>
            <a:r>
              <a:rPr lang="fi-FI" dirty="0">
                <a:latin typeface="Myriad Pro" charset="0"/>
              </a:rPr>
              <a:t> </a:t>
            </a:r>
            <a:r>
              <a:rPr lang="fi-FI" dirty="0" err="1">
                <a:latin typeface="Myriad Pro" charset="0"/>
              </a:rPr>
              <a:t>effectively</a:t>
            </a:r>
            <a:endParaRPr lang="en-US" dirty="0">
              <a:latin typeface="Myriad Pro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836617" y="520700"/>
            <a:ext cx="72215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i-FI" b="1">
                <a:solidFill>
                  <a:schemeClr val="accent2"/>
                </a:solidFill>
                <a:latin typeface="Myriad Pro" charset="0"/>
              </a:rPr>
              <a:t>There is no ”I” in TEAM</a:t>
            </a:r>
            <a:endParaRPr lang="en-US" b="1">
              <a:solidFill>
                <a:schemeClr val="accent2"/>
              </a:solidFill>
              <a:latin typeface="Myriad Pro" charset="0"/>
            </a:endParaRPr>
          </a:p>
        </p:txBody>
      </p:sp>
      <p:pic>
        <p:nvPicPr>
          <p:cNvPr id="86018" name="Picture 2" descr="http://blueprintbasketball.com/wp-content/uploads/2012/10/There-is-an-I-in-TE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8" y="1905000"/>
            <a:ext cx="4524375" cy="27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60AB47-C305-E240-8B7C-AC35040D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28" r="21490"/>
          <a:stretch/>
        </p:blipFill>
        <p:spPr>
          <a:xfrm>
            <a:off x="5642441" y="0"/>
            <a:ext cx="3501559" cy="570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4FB81-BD0B-554A-8A8F-44D937D9E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4" t="10372" r="46805" b="20854"/>
          <a:stretch/>
        </p:blipFill>
        <p:spPr>
          <a:xfrm>
            <a:off x="0" y="0"/>
            <a:ext cx="3128211" cy="5704665"/>
          </a:xfrm>
          <a:prstGeom prst="rect">
            <a:avLst/>
          </a:prstGeom>
        </p:spPr>
      </p:pic>
      <p:pic>
        <p:nvPicPr>
          <p:cNvPr id="1026" name="Picture 2" descr="El Santo - Wikipedia">
            <a:extLst>
              <a:ext uri="{FF2B5EF4-FFF2-40B4-BE49-F238E27FC236}">
                <a16:creationId xmlns:a16="http://schemas.microsoft.com/office/drawing/2014/main" id="{7B9C9A4F-66BF-4D28-0176-95F964782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80" y="0"/>
            <a:ext cx="2897093" cy="43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7348" name="Rectangle 2"/>
          <p:cNvSpPr txBox="1">
            <a:spLocks noChangeArrowheads="1"/>
          </p:cNvSpPr>
          <p:nvPr/>
        </p:nvSpPr>
        <p:spPr bwMode="auto">
          <a:xfrm>
            <a:off x="611186" y="330197"/>
            <a:ext cx="72215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b="1" dirty="0">
                <a:solidFill>
                  <a:schemeClr val="accent2"/>
                </a:solidFill>
                <a:latin typeface="Myriad Pro" charset="0"/>
              </a:rPr>
              <a:t>PERSONAL</a:t>
            </a:r>
          </a:p>
          <a:p>
            <a:r>
              <a:rPr lang="fi-FI" b="1" dirty="0">
                <a:latin typeface="Myriad Pro" charset="0"/>
              </a:rPr>
              <a:t>Learning </a:t>
            </a:r>
            <a:r>
              <a:rPr lang="fi-FI" b="1" dirty="0" err="1">
                <a:latin typeface="Myriad Pro" charset="0"/>
              </a:rPr>
              <a:t>objectives</a:t>
            </a:r>
            <a:endParaRPr lang="en-US" b="1" dirty="0">
              <a:latin typeface="Myriad Pro" charset="0"/>
            </a:endParaRPr>
          </a:p>
        </p:txBody>
      </p:sp>
      <p:sp>
        <p:nvSpPr>
          <p:cNvPr id="57349" name="Rectangle 3"/>
          <p:cNvSpPr txBox="1">
            <a:spLocks noChangeArrowheads="1"/>
          </p:cNvSpPr>
          <p:nvPr/>
        </p:nvSpPr>
        <p:spPr bwMode="auto">
          <a:xfrm>
            <a:off x="550863" y="1712915"/>
            <a:ext cx="7981951" cy="38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becomes better aware of the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quality</a:t>
            </a:r>
            <a:r>
              <a:rPr lang="en-US" sz="2400" b="1" dirty="0">
                <a:latin typeface="Myriad Pro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o</a:t>
            </a:r>
            <a:r>
              <a:rPr lang="en-US" sz="2400" dirty="0">
                <a:solidFill>
                  <a:srgbClr val="00B0F0"/>
                </a:solidFill>
                <a:latin typeface="Myriad Pro" charset="0"/>
              </a:rPr>
              <a:t>f</a:t>
            </a:r>
            <a:r>
              <a:rPr lang="en-US" sz="2400" dirty="0">
                <a:latin typeface="Myriad Pro" charset="0"/>
              </a:rPr>
              <a:t> his or her own design, engineering, or business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skills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understands the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potential</a:t>
            </a:r>
            <a:r>
              <a:rPr lang="en-US" sz="2400" dirty="0">
                <a:latin typeface="Myriad Pro" charset="0"/>
              </a:rPr>
              <a:t> and the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challenges</a:t>
            </a:r>
            <a:r>
              <a:rPr lang="en-US" sz="2400" b="1" dirty="0">
                <a:latin typeface="Myriad Pro" charset="0"/>
              </a:rPr>
              <a:t> </a:t>
            </a:r>
            <a:r>
              <a:rPr lang="en-US" sz="2400" dirty="0">
                <a:latin typeface="Myriad Pro" charset="0"/>
              </a:rPr>
              <a:t>of interdisciplinary teamwork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understands how successful PD is based on both traditional and exceptional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methods and tools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understands PD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costs</a:t>
            </a:r>
            <a:r>
              <a:rPr lang="en-US" sz="2400" dirty="0">
                <a:latin typeface="Myriad Pro" charset="0"/>
              </a:rPr>
              <a:t> and economy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is able to deliver high quality oral and written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reports</a:t>
            </a:r>
            <a:r>
              <a:rPr lang="en-US" sz="2400" dirty="0">
                <a:latin typeface="Myriad Pro" charset="0"/>
              </a:rPr>
              <a:t>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>
                <a:latin typeface="Myriad Pro" charset="0"/>
              </a:rPr>
              <a:t> is prepared for </a:t>
            </a:r>
            <a:r>
              <a:rPr lang="en-US" sz="2400" b="1" dirty="0">
                <a:solidFill>
                  <a:srgbClr val="00B0F0"/>
                </a:solidFill>
                <a:latin typeface="Myriad Pro" charset="0"/>
              </a:rPr>
              <a:t>negotiation</a:t>
            </a:r>
            <a:r>
              <a:rPr lang="en-US" sz="2400" dirty="0">
                <a:latin typeface="Myriad Pro" charset="0"/>
              </a:rPr>
              <a:t> situations, and to deal with agreements, NDA’s and IPR’s</a:t>
            </a:r>
            <a:r>
              <a:rPr lang="en-US" sz="2400" baseline="30000" dirty="0">
                <a:latin typeface="Myriad Pro" charset="0"/>
              </a:rPr>
              <a:t> (1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fi-FI" sz="2400" dirty="0">
              <a:latin typeface="Myriad Pro" charset="0"/>
            </a:endParaRPr>
          </a:p>
          <a:p>
            <a:pPr>
              <a:lnSpc>
                <a:spcPct val="80000"/>
              </a:lnSpc>
            </a:pPr>
            <a:r>
              <a:rPr lang="fi-FI" sz="1400" baseline="30000" dirty="0">
                <a:latin typeface="Myriad Pro" charset="0"/>
              </a:rPr>
              <a:t>(1 </a:t>
            </a:r>
            <a:r>
              <a:rPr lang="fi-FI" sz="1400" dirty="0" err="1">
                <a:latin typeface="Myriad Pro" charset="0"/>
              </a:rPr>
              <a:t>non-disclosure</a:t>
            </a:r>
            <a:r>
              <a:rPr lang="fi-FI" sz="1400" dirty="0">
                <a:latin typeface="Myriad Pro" charset="0"/>
              </a:rPr>
              <a:t> </a:t>
            </a:r>
            <a:r>
              <a:rPr lang="fi-FI" sz="1400" dirty="0" err="1">
                <a:latin typeface="Myriad Pro" charset="0"/>
              </a:rPr>
              <a:t>agreement</a:t>
            </a:r>
            <a:endParaRPr lang="fi-FI" sz="1400" dirty="0">
              <a:latin typeface="Myriad Pro" charset="0"/>
            </a:endParaRPr>
          </a:p>
          <a:p>
            <a:pPr>
              <a:lnSpc>
                <a:spcPct val="80000"/>
              </a:lnSpc>
            </a:pPr>
            <a:r>
              <a:rPr lang="fi-FI" sz="1400" dirty="0">
                <a:latin typeface="Myriad Pro" charset="0"/>
              </a:rPr>
              <a:t>     </a:t>
            </a:r>
            <a:r>
              <a:rPr lang="fi-FI" sz="1400" dirty="0" err="1">
                <a:latin typeface="Myriad Pro" charset="0"/>
              </a:rPr>
              <a:t>intellectual</a:t>
            </a:r>
            <a:r>
              <a:rPr lang="fi-FI" sz="1400" dirty="0">
                <a:latin typeface="Myriad Pro" charset="0"/>
              </a:rPr>
              <a:t> </a:t>
            </a:r>
            <a:r>
              <a:rPr lang="fi-FI" sz="1400" dirty="0" err="1">
                <a:latin typeface="Myriad Pro" charset="0"/>
              </a:rPr>
              <a:t>property</a:t>
            </a:r>
            <a:r>
              <a:rPr lang="fi-FI" sz="1400" dirty="0">
                <a:latin typeface="Myriad Pro" charset="0"/>
              </a:rPr>
              <a:t> </a:t>
            </a:r>
            <a:r>
              <a:rPr lang="fi-FI" sz="1400" dirty="0" err="1">
                <a:latin typeface="Myriad Pro" charset="0"/>
              </a:rPr>
              <a:t>rights</a:t>
            </a:r>
            <a:endParaRPr lang="en-US" sz="2400" dirty="0">
              <a:latin typeface="Myriad Pro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8" y="1387476"/>
            <a:ext cx="7918451" cy="51403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OUTCOME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(e.g. how tough was the challenge, patents, 				inventions, creativity, attractiveness, quality etc.) 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PROJECT 	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(e.g. planning, execution, risk management, 				keeping schedules, reporting etc.) 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R&amp;D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(demonstrated use of proper R&amp;D methods, e.g. 			from course text book) 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(e.g. CPM’s, produced material, presentations, 				Gala)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GRADING -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aspects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8" y="1387476"/>
            <a:ext cx="7918451" cy="51403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JUDGE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responsible 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WITNESSES 	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extended DF teaching team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EVIDENCE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prototype, report, sponsor statement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APPLICANT FOR THE DECISION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the team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GRADING –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analogy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Court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Justice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957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8" y="1387476"/>
            <a:ext cx="7918451" cy="51403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ETHICAL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every students has the right to be graded fairly</a:t>
            </a:r>
          </a:p>
          <a:p>
            <a:pPr>
              <a:lnSpc>
                <a:spcPct val="100000"/>
              </a:lnSpc>
            </a:pP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TEAM 	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team grade supports team working</a:t>
            </a:r>
          </a:p>
          <a:p>
            <a:pPr>
              <a:lnSpc>
                <a:spcPct val="100000"/>
              </a:lnSpc>
            </a:pP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INDIVIDUALS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heroes may get a raise</a:t>
            </a:r>
          </a:p>
          <a:p>
            <a:pPr>
              <a:lnSpc>
                <a:spcPct val="100000"/>
              </a:lnSpc>
            </a:pP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DECISION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			will be made together in the grading session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GRADING –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teams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or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individuals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346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8" y="1497017"/>
            <a:ext cx="7918451" cy="4137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Proper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understanding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of PDP</a:t>
            </a:r>
          </a:p>
          <a:p>
            <a:pPr>
              <a:lnSpc>
                <a:spcPct val="100000"/>
              </a:lnSpc>
            </a:pP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	-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do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we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”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sell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” for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companies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	-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responsibilities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Contract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Project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plan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Meetings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Decision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making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Report</a:t>
            </a:r>
          </a:p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Prototype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Title 2"/>
          <p:cNvSpPr>
            <a:spLocks noGrp="1"/>
          </p:cNvSpPr>
          <p:nvPr>
            <p:ph type="ctrTitle"/>
          </p:nvPr>
        </p:nvSpPr>
        <p:spPr>
          <a:xfrm>
            <a:off x="573088" y="487364"/>
            <a:ext cx="7772400" cy="900112"/>
          </a:xfrm>
        </p:spPr>
        <p:txBody>
          <a:bodyPr/>
          <a:lstStyle/>
          <a:p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ROLES – team /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sponsor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staff</a:t>
            </a:r>
            <a:br>
              <a:rPr lang="fi-FI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58374" name="Picture 2" descr="C:\Users\kee\kuvia\2010-04-06\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757489"/>
            <a:ext cx="5467351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8133" y="6193564"/>
            <a:ext cx="2147841" cy="533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440" y="71439"/>
            <a:ext cx="2916237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71443" y="2349501"/>
            <a:ext cx="2916237" cy="213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71443" y="4652963"/>
            <a:ext cx="2916237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3095626" y="71439"/>
            <a:ext cx="2916239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3" name="Rectangle 12"/>
          <p:cNvSpPr/>
          <p:nvPr/>
        </p:nvSpPr>
        <p:spPr>
          <a:xfrm>
            <a:off x="3095626" y="2349501"/>
            <a:ext cx="2916239" cy="213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3095626" y="4652963"/>
            <a:ext cx="2916239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6121400" y="71439"/>
            <a:ext cx="2914651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6" name="Rectangle 15"/>
          <p:cNvSpPr/>
          <p:nvPr/>
        </p:nvSpPr>
        <p:spPr>
          <a:xfrm>
            <a:off x="6121400" y="2349501"/>
            <a:ext cx="2914651" cy="213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7" name="Rectangle 16"/>
          <p:cNvSpPr/>
          <p:nvPr/>
        </p:nvSpPr>
        <p:spPr>
          <a:xfrm>
            <a:off x="6121400" y="4652963"/>
            <a:ext cx="2914651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40D48F-7424-DF45-97B1-637E3CA0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882" y="894599"/>
            <a:ext cx="2165686" cy="487279"/>
          </a:xfrm>
          <a:prstGeom prst="rect">
            <a:avLst/>
          </a:prstGeom>
        </p:spPr>
      </p:pic>
      <p:pic>
        <p:nvPicPr>
          <p:cNvPr id="1032" name="Picture 8" descr="FoamWood - Bio-based materials inspired by nature">
            <a:extLst>
              <a:ext uri="{FF2B5EF4-FFF2-40B4-BE49-F238E27FC236}">
                <a16:creationId xmlns:a16="http://schemas.microsoft.com/office/drawing/2014/main" id="{CB76E215-BC66-854E-862D-28CD5E70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58" y="799040"/>
            <a:ext cx="2801773" cy="6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B3443-D888-6F20-85AC-7FBC0E06D2B1}"/>
              </a:ext>
            </a:extLst>
          </p:cNvPr>
          <p:cNvSpPr txBox="1"/>
          <p:nvPr/>
        </p:nvSpPr>
        <p:spPr>
          <a:xfrm>
            <a:off x="692630" y="939562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/>
              <a:t>PLUSCON</a:t>
            </a:r>
          </a:p>
        </p:txBody>
      </p:sp>
      <p:pic>
        <p:nvPicPr>
          <p:cNvPr id="2050" name="Picture 2" descr="Wärtsilä logo color positive RGB - WEC Finland">
            <a:extLst>
              <a:ext uri="{FF2B5EF4-FFF2-40B4-BE49-F238E27FC236}">
                <a16:creationId xmlns:a16="http://schemas.microsoft.com/office/drawing/2014/main" id="{A9D01507-607C-DCD1-67A6-7ECF0474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6" y="2561645"/>
            <a:ext cx="2730843" cy="17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edestä turvallinen kaikille – Safera Oy">
            <a:extLst>
              <a:ext uri="{FF2B5EF4-FFF2-40B4-BE49-F238E27FC236}">
                <a16:creationId xmlns:a16="http://schemas.microsoft.com/office/drawing/2014/main" id="{117962FF-5330-51EC-66EC-09068C49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18" y="3040448"/>
            <a:ext cx="2370164" cy="77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cla Oy on nyt Mitsubishi Logisnext Europe Oy - Raskas Kalusto">
            <a:extLst>
              <a:ext uri="{FF2B5EF4-FFF2-40B4-BE49-F238E27FC236}">
                <a16:creationId xmlns:a16="http://schemas.microsoft.com/office/drawing/2014/main" id="{01A68E47-2CF6-458A-7B53-A647F1BB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99" y="2659856"/>
            <a:ext cx="2715452" cy="153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7FF13-76FE-EAE6-5569-99143BEE5830}"/>
              </a:ext>
            </a:extLst>
          </p:cNvPr>
          <p:cNvSpPr txBox="1"/>
          <p:nvPr/>
        </p:nvSpPr>
        <p:spPr>
          <a:xfrm>
            <a:off x="692630" y="5488930"/>
            <a:ext cx="177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/>
              <a:t>ENERGY-X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1C7E0-F13C-924E-E4AD-3300B5262879}"/>
              </a:ext>
            </a:extLst>
          </p:cNvPr>
          <p:cNvSpPr txBox="1"/>
          <p:nvPr/>
        </p:nvSpPr>
        <p:spPr>
          <a:xfrm>
            <a:off x="3428097" y="5488930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/>
              <a:t>MICROALGAE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787B2-50C1-DEAB-976A-DAEF8F0D6B6A}"/>
              </a:ext>
            </a:extLst>
          </p:cNvPr>
          <p:cNvSpPr txBox="1"/>
          <p:nvPr/>
        </p:nvSpPr>
        <p:spPr>
          <a:xfrm>
            <a:off x="6770843" y="5488930"/>
            <a:ext cx="161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b="1" dirty="0"/>
              <a:t>ATTRACT</a:t>
            </a:r>
          </a:p>
        </p:txBody>
      </p:sp>
    </p:spTree>
    <p:extLst>
      <p:ext uri="{BB962C8B-B14F-4D97-AF65-F5344CB8AC3E}">
        <p14:creationId xmlns:p14="http://schemas.microsoft.com/office/powerpoint/2010/main" val="1107479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487741"/>
            <a:ext cx="7772400" cy="5471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Important dates – </a:t>
            </a:r>
            <a:r>
              <a:rPr lang="en-US" b="0" dirty="0">
                <a:solidFill>
                  <a:schemeClr val="tx1"/>
                </a:solidFill>
              </a:rPr>
              <a:t>first weeks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699" y="1281357"/>
            <a:ext cx="81234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07.09.		Intro 1								all</a:t>
            </a:r>
          </a:p>
          <a:p>
            <a:r>
              <a:rPr lang="en-US" dirty="0">
                <a:solidFill>
                  <a:schemeClr val="accent3"/>
                </a:solidFill>
              </a:rPr>
              <a:t>09.09. 	Informal session					interested ones</a:t>
            </a:r>
          </a:p>
          <a:p>
            <a:r>
              <a:rPr lang="en-US" dirty="0">
                <a:solidFill>
                  <a:schemeClr val="accent3"/>
                </a:solidFill>
              </a:rPr>
              <a:t>14.09.		Intro 2								all</a:t>
            </a:r>
          </a:p>
          <a:p>
            <a:r>
              <a:rPr lang="en-US" dirty="0">
                <a:solidFill>
                  <a:schemeClr val="accent3"/>
                </a:solidFill>
              </a:rPr>
              <a:t>21.09.		Toolbox							all</a:t>
            </a:r>
          </a:p>
          <a:p>
            <a:r>
              <a:rPr lang="en-US" dirty="0">
                <a:solidFill>
                  <a:schemeClr val="accent3"/>
                </a:solidFill>
              </a:rPr>
              <a:t>23.09.		Student Profile DL				all</a:t>
            </a:r>
          </a:p>
          <a:p>
            <a:r>
              <a:rPr lang="en-US" dirty="0">
                <a:solidFill>
                  <a:schemeClr val="accent3"/>
                </a:solidFill>
              </a:rPr>
              <a:t>28.09.		Team forming					all</a:t>
            </a:r>
          </a:p>
          <a:p>
            <a:r>
              <a:rPr lang="en-US" dirty="0">
                <a:solidFill>
                  <a:schemeClr val="accent3"/>
                </a:solidFill>
              </a:rPr>
              <a:t>01.10.		PM training						interested ones</a:t>
            </a:r>
          </a:p>
          <a:p>
            <a:r>
              <a:rPr lang="en-US" dirty="0">
                <a:solidFill>
                  <a:schemeClr val="accent3"/>
                </a:solidFill>
              </a:rPr>
              <a:t>04.10.		Economy							economy officers</a:t>
            </a:r>
          </a:p>
          <a:p>
            <a:r>
              <a:rPr lang="en-US" dirty="0">
                <a:solidFill>
                  <a:schemeClr val="accent3"/>
                </a:solidFill>
              </a:rPr>
              <a:t>10.10.		Economy							economy officers</a:t>
            </a:r>
          </a:p>
          <a:p>
            <a:r>
              <a:rPr lang="en-US" dirty="0">
                <a:solidFill>
                  <a:schemeClr val="accent3"/>
                </a:solidFill>
              </a:rPr>
              <a:t>09.10.		Safety								safety officers</a:t>
            </a:r>
          </a:p>
          <a:p>
            <a:r>
              <a:rPr lang="en-US" dirty="0">
                <a:solidFill>
                  <a:schemeClr val="accent3"/>
                </a:solidFill>
              </a:rPr>
              <a:t>12.10.		Join lecture. Reframing WS	all + sponsors</a:t>
            </a:r>
          </a:p>
          <a:p>
            <a:r>
              <a:rPr lang="en-US" dirty="0">
                <a:solidFill>
                  <a:schemeClr val="accent3"/>
                </a:solidFill>
              </a:rPr>
              <a:t>19.10.		Fruitful cooperation				all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00" y="487741"/>
            <a:ext cx="7772400" cy="5471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More important dates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699" y="1281357"/>
            <a:ext cx="81234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07.-11.11.		PD6 week								all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27.01.			Half-way Show							all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03.-04.03.	PM Winter Camp						PMs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12.05.			</a:t>
            </a:r>
            <a:r>
              <a:rPr lang="en-US" dirty="0">
                <a:solidFill>
                  <a:schemeClr val="accent3"/>
                </a:solidFill>
                <a:latin typeface="Bauhaus 93" pitchFamily="82" charset="77"/>
              </a:rPr>
              <a:t>The Product Design Gala</a:t>
            </a:r>
            <a:r>
              <a:rPr lang="en-US" dirty="0">
                <a:solidFill>
                  <a:schemeClr val="accent3"/>
                </a:solidFill>
              </a:rPr>
              <a:t>				all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15.-19.05.	Grading sessions						all</a:t>
            </a:r>
          </a:p>
        </p:txBody>
      </p:sp>
    </p:spTree>
    <p:extLst>
      <p:ext uri="{BB962C8B-B14F-4D97-AF65-F5344CB8AC3E}">
        <p14:creationId xmlns:p14="http://schemas.microsoft.com/office/powerpoint/2010/main" val="195751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559425" y="342903"/>
            <a:ext cx="3378200" cy="930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Role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of PM</a:t>
            </a:r>
          </a:p>
          <a:p>
            <a:pPr>
              <a:lnSpc>
                <a:spcPct val="100000"/>
              </a:lnSpc>
            </a:pP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Roles</a:t>
            </a:r>
            <a:r>
              <a:rPr lang="fi-FI" sz="2400" b="0" dirty="0">
                <a:latin typeface="Arial" charset="0"/>
                <a:ea typeface="ＭＳ Ｐゴシック" charset="0"/>
                <a:cs typeface="ＭＳ Ｐゴシック" charset="0"/>
              </a:rPr>
              <a:t> of team </a:t>
            </a:r>
            <a:r>
              <a:rPr lang="fi-FI" sz="2400" b="0" dirty="0" err="1">
                <a:latin typeface="Arial" charset="0"/>
                <a:ea typeface="ＭＳ Ｐゴシック" charset="0"/>
                <a:cs typeface="ＭＳ Ｐゴシック" charset="0"/>
              </a:rPr>
              <a:t>members</a:t>
            </a:r>
            <a:endParaRPr lang="fi-FI" sz="2400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Title 2"/>
          <p:cNvSpPr>
            <a:spLocks noGrp="1"/>
          </p:cNvSpPr>
          <p:nvPr>
            <p:ph type="ctrTitle"/>
          </p:nvPr>
        </p:nvSpPr>
        <p:spPr>
          <a:xfrm>
            <a:off x="0" y="271463"/>
            <a:ext cx="7772400" cy="900112"/>
          </a:xfrm>
        </p:spPr>
        <p:txBody>
          <a:bodyPr/>
          <a:lstStyle/>
          <a:p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	Project </a:t>
            </a: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managers</a:t>
            </a:r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195"/>
          <a:stretch/>
        </p:blipFill>
        <p:spPr>
          <a:xfrm>
            <a:off x="0" y="1261535"/>
            <a:ext cx="9144000" cy="5596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F9275A-4D75-1D41-994E-C6EECF073BCB}"/>
              </a:ext>
            </a:extLst>
          </p:cNvPr>
          <p:cNvSpPr/>
          <p:nvPr/>
        </p:nvSpPr>
        <p:spPr>
          <a:xfrm>
            <a:off x="-724395" y="3930732"/>
            <a:ext cx="10485912" cy="2090058"/>
          </a:xfrm>
          <a:prstGeom prst="rect">
            <a:avLst/>
          </a:prstGeom>
          <a:solidFill>
            <a:srgbClr val="DDDDDD">
              <a:alpha val="63137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dirty="0" err="1"/>
              <a:t>Should</a:t>
            </a:r>
            <a:r>
              <a:rPr lang="fi-FI" sz="4000" dirty="0"/>
              <a:t> </a:t>
            </a:r>
            <a:r>
              <a:rPr lang="fi-FI" sz="4000" dirty="0" err="1"/>
              <a:t>you</a:t>
            </a:r>
            <a:r>
              <a:rPr lang="fi-FI" sz="4000" dirty="0"/>
              <a:t> </a:t>
            </a:r>
            <a:r>
              <a:rPr lang="fi-FI" sz="4000" dirty="0" err="1"/>
              <a:t>become</a:t>
            </a:r>
            <a:r>
              <a:rPr lang="fi-FI" sz="4000" dirty="0"/>
              <a:t> a team </a:t>
            </a:r>
            <a:r>
              <a:rPr lang="fi-FI" sz="4000" dirty="0" err="1"/>
              <a:t>leader</a:t>
            </a:r>
            <a:r>
              <a:rPr lang="fi-FI" sz="40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587501" y="692289"/>
            <a:ext cx="6735765" cy="1311275"/>
          </a:xfrm>
        </p:spPr>
        <p:txBody>
          <a:bodyPr/>
          <a:lstStyle/>
          <a:p>
            <a:r>
              <a:rPr lang="fi-FI" sz="3200" dirty="0">
                <a:latin typeface="Arial" charset="0"/>
                <a:ea typeface="ＭＳ Ｐゴシック" charset="0"/>
                <a:cs typeface="ＭＳ Ｐゴシック" charset="0"/>
              </a:rPr>
              <a:t> MOST IMPORTANTLY</a:t>
            </a:r>
          </a:p>
        </p:txBody>
      </p:sp>
      <p:pic>
        <p:nvPicPr>
          <p:cNvPr id="67587" name="Picture 7" descr="pdp_text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9" y="5900738"/>
            <a:ext cx="27003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8" descr="logo_dr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4945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93750" y="2434244"/>
            <a:ext cx="7556499" cy="3035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eaLnBrk="0" hangingPunct="0">
              <a:buClr>
                <a:srgbClr val="4D4D4D"/>
              </a:buClr>
              <a:defRPr/>
            </a:pPr>
            <a:endParaRPr lang="fi-FI" b="1" kern="0" dirty="0">
              <a:solidFill>
                <a:srgbClr val="4D4D4D"/>
              </a:solidFill>
              <a:latin typeface="+mj-lt"/>
              <a:ea typeface="ＭＳ Ｐゴシック" pitchFamily="34" charset="-128"/>
              <a:cs typeface="+mj-cs"/>
            </a:endParaRPr>
          </a:p>
          <a:p>
            <a:pPr marL="342891" indent="-342891" eaLnBrk="0" hangingPunct="0">
              <a:lnSpc>
                <a:spcPct val="150000"/>
              </a:lnSpc>
              <a:buClr>
                <a:srgbClr val="4D4D4D"/>
              </a:buClr>
              <a:buFont typeface="Arial"/>
              <a:buChar char="•"/>
              <a:defRPr/>
            </a:pP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The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Project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flyers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at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MyCourses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after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Sept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15th </a:t>
            </a:r>
          </a:p>
          <a:p>
            <a:pPr marL="342891" indent="-342891" eaLnBrk="0" hangingPunct="0">
              <a:lnSpc>
                <a:spcPct val="150000"/>
              </a:lnSpc>
              <a:buClr>
                <a:srgbClr val="4D4D4D"/>
              </a:buClr>
              <a:buFont typeface="Arial"/>
              <a:buChar char="•"/>
              <a:defRPr/>
            </a:pP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Everything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is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still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subject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for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change</a:t>
            </a:r>
            <a:endParaRPr lang="fi-FI" b="1" kern="0" dirty="0">
              <a:latin typeface="+mj-lt"/>
              <a:ea typeface="ＭＳ Ｐゴシック" pitchFamily="34" charset="-128"/>
              <a:cs typeface="+mj-cs"/>
            </a:endParaRPr>
          </a:p>
          <a:p>
            <a:pPr marL="342891" indent="-342891" eaLnBrk="0" hangingPunct="0">
              <a:lnSpc>
                <a:spcPct val="150000"/>
              </a:lnSpc>
              <a:buClr>
                <a:srgbClr val="4D4D4D"/>
              </a:buClr>
              <a:buFont typeface="Arial"/>
              <a:buChar char="•"/>
              <a:defRPr/>
            </a:pPr>
            <a:r>
              <a:rPr lang="fi-FI" b="1" kern="0" dirty="0" err="1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Your</a:t>
            </a:r>
            <a:r>
              <a:rPr lang="fi-FI" b="1" kern="0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fi-FI" b="1" kern="0" dirty="0" err="1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profiles</a:t>
            </a:r>
            <a:r>
              <a:rPr lang="fi-FI" b="1" kern="0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 </a:t>
            </a:r>
            <a:r>
              <a:rPr lang="fi-FI" b="1" kern="0" dirty="0" err="1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needed</a:t>
            </a:r>
            <a:r>
              <a:rPr lang="fi-FI" b="1" kern="0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rPr>
              <a:t> at 23.09.</a:t>
            </a:r>
          </a:p>
          <a:p>
            <a:pPr marL="342891" indent="-342891" eaLnBrk="0" hangingPunct="0">
              <a:lnSpc>
                <a:spcPct val="150000"/>
              </a:lnSpc>
              <a:buClr>
                <a:srgbClr val="4D4D4D"/>
              </a:buClr>
              <a:buFont typeface="Arial"/>
              <a:buChar char="•"/>
              <a:defRPr/>
            </a:pP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Team </a:t>
            </a:r>
            <a:r>
              <a:rPr lang="fi-FI" b="1" kern="0" dirty="0" err="1">
                <a:latin typeface="+mj-lt"/>
                <a:ea typeface="ＭＳ Ｐゴシック" pitchFamily="34" charset="-128"/>
                <a:cs typeface="+mj-cs"/>
              </a:rPr>
              <a:t>forming</a:t>
            </a:r>
            <a:r>
              <a:rPr lang="fi-FI" b="1" kern="0" dirty="0">
                <a:latin typeface="+mj-lt"/>
                <a:ea typeface="ＭＳ Ｐゴシック" pitchFamily="34" charset="-128"/>
                <a:cs typeface="+mj-cs"/>
              </a:rPr>
              <a:t>  at 28.09.</a:t>
            </a:r>
          </a:p>
          <a:p>
            <a:pPr eaLnBrk="0" hangingPunct="0">
              <a:lnSpc>
                <a:spcPct val="150000"/>
              </a:lnSpc>
              <a:buClr>
                <a:srgbClr val="4D4D4D"/>
              </a:buClr>
              <a:defRPr/>
            </a:pPr>
            <a:endParaRPr lang="fi-FI" b="1" kern="0" dirty="0">
              <a:solidFill>
                <a:srgbClr val="4D4D4D"/>
              </a:solidFill>
              <a:latin typeface="+mj-lt"/>
              <a:ea typeface="ＭＳ Ｐゴシック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112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133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87375" y="5083175"/>
            <a:ext cx="1111251" cy="649288"/>
          </a:xfrm>
        </p:spPr>
        <p:txBody>
          <a:bodyPr/>
          <a:lstStyle/>
          <a:p>
            <a:r>
              <a:rPr lang="fi-FI" sz="2800">
                <a:latin typeface="Arial" charset="0"/>
                <a:ea typeface="ＭＳ Ｐゴシック" charset="0"/>
                <a:cs typeface="ＭＳ Ｐゴシック" charset="0"/>
              </a:rPr>
              <a:t>Day 1</a:t>
            </a: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074742" y="812802"/>
            <a:ext cx="7126287" cy="4005263"/>
          </a:xfrm>
          <a:custGeom>
            <a:avLst/>
            <a:gdLst>
              <a:gd name="T0" fmla="*/ 0 w 7271657"/>
              <a:gd name="T1" fmla="*/ 4005263 h 4194629"/>
              <a:gd name="T2" fmla="*/ 1223275 w 7271657"/>
              <a:gd name="T3" fmla="*/ 2633217 h 4194629"/>
              <a:gd name="T4" fmla="*/ 3171980 w 7271657"/>
              <a:gd name="T5" fmla="*/ 2342178 h 4194629"/>
              <a:gd name="T6" fmla="*/ 5703875 w 7271657"/>
              <a:gd name="T7" fmla="*/ 1413622 h 4194629"/>
              <a:gd name="T8" fmla="*/ 7126287 w 7271657"/>
              <a:gd name="T9" fmla="*/ 0 h 4194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71657" h="4194629">
                <a:moveTo>
                  <a:pt x="0" y="4194629"/>
                </a:moveTo>
                <a:cubicBezTo>
                  <a:pt x="354391" y="3621314"/>
                  <a:pt x="708782" y="3048000"/>
                  <a:pt x="1248229" y="2757714"/>
                </a:cubicBezTo>
                <a:cubicBezTo>
                  <a:pt x="1787676" y="2467428"/>
                  <a:pt x="2474686" y="2665790"/>
                  <a:pt x="3236686" y="2452914"/>
                </a:cubicBezTo>
                <a:cubicBezTo>
                  <a:pt x="3998686" y="2240038"/>
                  <a:pt x="5147734" y="1889276"/>
                  <a:pt x="5820229" y="1480457"/>
                </a:cubicBezTo>
                <a:cubicBezTo>
                  <a:pt x="6492724" y="1071638"/>
                  <a:pt x="6983790" y="220133"/>
                  <a:pt x="7271657" y="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7837492" y="474665"/>
            <a:ext cx="11398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marL="342891" indent="-342891" eaLnBrk="0" hangingPunct="0">
              <a:lnSpc>
                <a:spcPts val="2000"/>
              </a:lnSpc>
              <a:spcBef>
                <a:spcPct val="20000"/>
              </a:spcBef>
              <a:defRPr/>
            </a:pPr>
            <a:r>
              <a:rPr lang="fi-FI" sz="2800" b="1" dirty="0" err="1">
                <a:latin typeface="+mn-lt"/>
                <a:ea typeface="ＭＳ Ｐゴシック" pitchFamily="-108" charset="-128"/>
                <a:cs typeface="ＭＳ Ｐゴシック" pitchFamily="-108" charset="-128"/>
              </a:rPr>
              <a:t>Gala</a:t>
            </a:r>
            <a:r>
              <a:rPr lang="fi-FI" sz="2800" b="1" dirty="0"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87426" y="4659314"/>
            <a:ext cx="260351" cy="260351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D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i-FI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004175" y="719138"/>
            <a:ext cx="261939" cy="260351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D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i-FI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7825" y="979488"/>
            <a:ext cx="9142698" cy="4652417"/>
            <a:chOff x="378051" y="979488"/>
            <a:chExt cx="9141977" cy="4652416"/>
          </a:xfrm>
        </p:grpSpPr>
        <p:sp>
          <p:nvSpPr>
            <p:cNvPr id="13323" name="Text Placeholder 6"/>
            <p:cNvSpPr txBox="1">
              <a:spLocks/>
            </p:cNvSpPr>
            <p:nvPr/>
          </p:nvSpPr>
          <p:spPr bwMode="auto">
            <a:xfrm>
              <a:off x="561975" y="979488"/>
              <a:ext cx="4075906" cy="4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 dirty="0" err="1"/>
                <a:t>Why</a:t>
              </a:r>
              <a:r>
                <a:rPr lang="fi-FI" sz="2800" b="1" dirty="0"/>
                <a:t> </a:t>
              </a:r>
              <a:r>
                <a:rPr lang="fi-FI" sz="2800" b="1" dirty="0" err="1"/>
                <a:t>are</a:t>
              </a:r>
              <a:r>
                <a:rPr lang="fi-FI" sz="2800" b="1" dirty="0"/>
                <a:t> </a:t>
              </a:r>
              <a:r>
                <a:rPr lang="fi-FI" sz="2800" b="1" dirty="0" err="1"/>
                <a:t>we</a:t>
              </a:r>
              <a:r>
                <a:rPr lang="fi-FI" sz="2800" b="1" dirty="0"/>
                <a:t> </a:t>
              </a:r>
              <a:r>
                <a:rPr lang="fi-FI" sz="2800" b="1" dirty="0" err="1"/>
                <a:t>doing</a:t>
              </a:r>
              <a:r>
                <a:rPr lang="fi-FI" sz="2800" b="1" dirty="0"/>
                <a:t> </a:t>
              </a:r>
              <a:r>
                <a:rPr lang="fi-FI" sz="2800" b="1" dirty="0" err="1"/>
                <a:t>this</a:t>
              </a:r>
              <a:r>
                <a:rPr lang="fi-FI" sz="2800" b="1" dirty="0"/>
                <a:t>? </a:t>
              </a:r>
            </a:p>
          </p:txBody>
        </p:sp>
        <p:sp>
          <p:nvSpPr>
            <p:cNvPr id="13324" name="Text Placeholder 6"/>
            <p:cNvSpPr txBox="1">
              <a:spLocks/>
            </p:cNvSpPr>
            <p:nvPr/>
          </p:nvSpPr>
          <p:spPr bwMode="auto">
            <a:xfrm>
              <a:off x="378051" y="2579460"/>
              <a:ext cx="5253492" cy="4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 dirty="0" err="1"/>
                <a:t>What</a:t>
              </a:r>
              <a:r>
                <a:rPr lang="fi-FI" sz="2800" b="1" dirty="0"/>
                <a:t> </a:t>
              </a:r>
              <a:r>
                <a:rPr lang="fi-FI" sz="2800" b="1" dirty="0" err="1"/>
                <a:t>roles</a:t>
              </a:r>
              <a:r>
                <a:rPr lang="fi-FI" sz="2800" b="1" dirty="0"/>
                <a:t> </a:t>
              </a:r>
              <a:r>
                <a:rPr lang="fi-FI" sz="2800" b="1" dirty="0" err="1"/>
                <a:t>are</a:t>
              </a:r>
              <a:r>
                <a:rPr lang="fi-FI" sz="2800" b="1" dirty="0"/>
                <a:t> </a:t>
              </a:r>
              <a:r>
                <a:rPr lang="fi-FI" sz="2800" b="1" dirty="0" err="1"/>
                <a:t>there</a:t>
              </a:r>
              <a:r>
                <a:rPr lang="fi-FI" sz="2800" b="1" dirty="0"/>
                <a:t>? </a:t>
              </a:r>
            </a:p>
          </p:txBody>
        </p:sp>
        <p:sp>
          <p:nvSpPr>
            <p:cNvPr id="13325" name="Text Placeholder 6"/>
            <p:cNvSpPr txBox="1">
              <a:spLocks/>
            </p:cNvSpPr>
            <p:nvPr/>
          </p:nvSpPr>
          <p:spPr bwMode="auto">
            <a:xfrm>
              <a:off x="2650274" y="3595801"/>
              <a:ext cx="6377385" cy="4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/>
                <a:t>How the work is evaluated?</a:t>
              </a:r>
            </a:p>
          </p:txBody>
        </p:sp>
        <p:sp>
          <p:nvSpPr>
            <p:cNvPr id="13326" name="Text Placeholder 6"/>
            <p:cNvSpPr txBox="1">
              <a:spLocks/>
            </p:cNvSpPr>
            <p:nvPr/>
          </p:nvSpPr>
          <p:spPr bwMode="auto">
            <a:xfrm>
              <a:off x="1487869" y="4414689"/>
              <a:ext cx="8032159" cy="5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 dirty="0"/>
                <a:t>How </a:t>
              </a:r>
              <a:r>
                <a:rPr lang="fi-FI" sz="2800" b="1" dirty="0" err="1"/>
                <a:t>are</a:t>
              </a:r>
              <a:r>
                <a:rPr lang="fi-FI" sz="2800" b="1" dirty="0"/>
                <a:t> </a:t>
              </a:r>
              <a:r>
                <a:rPr lang="fi-FI" sz="2800" b="1" dirty="0" err="1"/>
                <a:t>projects</a:t>
              </a:r>
              <a:r>
                <a:rPr lang="fi-FI" sz="2800" b="1" dirty="0"/>
                <a:t> </a:t>
              </a:r>
              <a:r>
                <a:rPr lang="fi-FI" sz="2800" b="1" dirty="0" err="1"/>
                <a:t>resourced</a:t>
              </a:r>
              <a:r>
                <a:rPr lang="fi-FI" sz="2800" b="1" dirty="0"/>
                <a:t> and </a:t>
              </a:r>
              <a:r>
                <a:rPr lang="fi-FI" sz="2800" b="1" dirty="0" err="1"/>
                <a:t>supported</a:t>
              </a:r>
              <a:r>
                <a:rPr lang="fi-FI" sz="2800" b="1" dirty="0"/>
                <a:t>?</a:t>
              </a:r>
            </a:p>
          </p:txBody>
        </p:sp>
        <p:sp>
          <p:nvSpPr>
            <p:cNvPr id="13327" name="Text Placeholder 6"/>
            <p:cNvSpPr txBox="1">
              <a:spLocks/>
            </p:cNvSpPr>
            <p:nvPr/>
          </p:nvSpPr>
          <p:spPr bwMode="auto">
            <a:xfrm>
              <a:off x="1247775" y="1733778"/>
              <a:ext cx="5253492" cy="4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 dirty="0" err="1"/>
                <a:t>What</a:t>
              </a:r>
              <a:r>
                <a:rPr lang="fi-FI" sz="2800" b="1" dirty="0"/>
                <a:t> </a:t>
              </a:r>
              <a:r>
                <a:rPr lang="fi-FI" sz="2800" b="1" dirty="0" err="1"/>
                <a:t>are</a:t>
              </a:r>
              <a:r>
                <a:rPr lang="fi-FI" sz="2800" b="1" dirty="0"/>
                <a:t> </a:t>
              </a:r>
              <a:r>
                <a:rPr lang="fi-FI" sz="2800" b="1" dirty="0" err="1"/>
                <a:t>the</a:t>
              </a:r>
              <a:r>
                <a:rPr lang="fi-FI" sz="2800" b="1" dirty="0"/>
                <a:t> </a:t>
              </a:r>
              <a:r>
                <a:rPr lang="fi-FI" sz="2800" b="1" dirty="0" err="1"/>
                <a:t>expectations</a:t>
              </a:r>
              <a:r>
                <a:rPr lang="fi-FI" sz="2800" b="1" dirty="0"/>
                <a:t>? </a:t>
              </a:r>
            </a:p>
          </p:txBody>
        </p:sp>
        <p:sp>
          <p:nvSpPr>
            <p:cNvPr id="16" name="Text Placeholder 6">
              <a:extLst>
                <a:ext uri="{FF2B5EF4-FFF2-40B4-BE49-F238E27FC236}">
                  <a16:creationId xmlns:a16="http://schemas.microsoft.com/office/drawing/2014/main" id="{FA4D292B-E311-2B43-890B-CB9AE7BA9E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99927" y="5159963"/>
              <a:ext cx="5665793" cy="4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342891" indent="-342891" eaLnBrk="0" hangingPunct="0">
                <a:lnSpc>
                  <a:spcPts val="2000"/>
                </a:lnSpc>
                <a:spcBef>
                  <a:spcPct val="20000"/>
                </a:spcBef>
              </a:pPr>
              <a:r>
                <a:rPr lang="fi-FI" sz="2800" b="1" dirty="0"/>
                <a:t>How </a:t>
              </a:r>
              <a:r>
                <a:rPr lang="fi-FI" sz="2800" b="1" dirty="0" err="1"/>
                <a:t>does</a:t>
              </a:r>
              <a:r>
                <a:rPr lang="fi-FI" sz="2800" b="1" dirty="0"/>
                <a:t> </a:t>
              </a:r>
              <a:r>
                <a:rPr lang="fi-FI" sz="2800" b="1" dirty="0" err="1"/>
                <a:t>the</a:t>
              </a:r>
              <a:r>
                <a:rPr lang="fi-FI" sz="2800" b="1" dirty="0"/>
                <a:t> </a:t>
              </a:r>
              <a:r>
                <a:rPr lang="fi-FI" sz="2800" b="1" dirty="0" err="1"/>
                <a:t>learning</a:t>
              </a:r>
              <a:r>
                <a:rPr lang="fi-FI" sz="2800" b="1" dirty="0"/>
                <a:t> </a:t>
              </a:r>
              <a:r>
                <a:rPr lang="fi-FI" sz="2800" b="1" dirty="0" err="1"/>
                <a:t>happen</a:t>
              </a:r>
              <a:r>
                <a:rPr lang="fi-FI" sz="2800" b="1" dirty="0"/>
                <a:t>?</a:t>
              </a:r>
            </a:p>
          </p:txBody>
        </p:sp>
      </p:grpSp>
      <p:sp>
        <p:nvSpPr>
          <p:cNvPr id="13322" name="TextBox 1"/>
          <p:cNvSpPr txBox="1">
            <a:spLocks noChangeArrowheads="1"/>
          </p:cNvSpPr>
          <p:nvPr/>
        </p:nvSpPr>
        <p:spPr bwMode="auto">
          <a:xfrm>
            <a:off x="7142908" y="1009654"/>
            <a:ext cx="1726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i-FI" sz="2400" dirty="0"/>
              <a:t>12.05.2023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1434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89" y="3529374"/>
            <a:ext cx="8111027" cy="38258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i-FI" sz="3200" dirty="0" err="1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What</a:t>
            </a:r>
            <a:r>
              <a:rPr lang="fi-FI" sz="32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fi-FI" sz="3200" dirty="0" err="1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if</a:t>
            </a:r>
            <a:r>
              <a:rPr lang="fi-FI" sz="32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 …?</a:t>
            </a:r>
          </a:p>
          <a:p>
            <a:pPr>
              <a:defRPr/>
            </a:pPr>
            <a:endParaRPr lang="fi-FI" sz="3200" dirty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879" b="16802"/>
          <a:stretch/>
        </p:blipFill>
        <p:spPr>
          <a:xfrm>
            <a:off x="0" y="2"/>
            <a:ext cx="9144000" cy="3006503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680A0B6-F80C-B14F-8FA0-3E7ED174A968}"/>
              </a:ext>
            </a:extLst>
          </p:cNvPr>
          <p:cNvSpPr txBox="1">
            <a:spLocks/>
          </p:cNvSpPr>
          <p:nvPr/>
        </p:nvSpPr>
        <p:spPr bwMode="auto">
          <a:xfrm>
            <a:off x="725489" y="4337847"/>
            <a:ext cx="8111027" cy="20754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defTabSz="457189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32" indent="-28574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3200" dirty="0">
                <a:ea typeface="ＭＳ Ｐゴシック" pitchFamily="34" charset="-128"/>
              </a:rPr>
              <a:t>I </a:t>
            </a:r>
            <a:r>
              <a:rPr lang="fi-FI" sz="3200" dirty="0" err="1">
                <a:ea typeface="ＭＳ Ｐゴシック" pitchFamily="34" charset="-128"/>
              </a:rPr>
              <a:t>find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myself</a:t>
            </a:r>
            <a:r>
              <a:rPr lang="fi-FI" sz="3200" dirty="0">
                <a:ea typeface="ＭＳ Ｐゴシック" pitchFamily="34" charset="-128"/>
              </a:rPr>
              <a:t> in a </a:t>
            </a:r>
            <a:r>
              <a:rPr lang="fi-FI" sz="3200" dirty="0" err="1">
                <a:ea typeface="ＭＳ Ｐゴシック" pitchFamily="34" charset="-128"/>
              </a:rPr>
              <a:t>wrong</a:t>
            </a:r>
            <a:r>
              <a:rPr lang="fi-FI" sz="3200" dirty="0">
                <a:ea typeface="ＭＳ Ｐゴシック" pitchFamily="34" charset="-128"/>
              </a:rPr>
              <a:t> team</a:t>
            </a: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r>
              <a:rPr lang="fi-FI" sz="3200" dirty="0">
                <a:ea typeface="ＭＳ Ｐゴシック" pitchFamily="34" charset="-128"/>
              </a:rPr>
              <a:t>I </a:t>
            </a:r>
            <a:r>
              <a:rPr lang="fi-FI" sz="3200" dirty="0" err="1">
                <a:ea typeface="ＭＳ Ｐゴシック" pitchFamily="34" charset="-128"/>
              </a:rPr>
              <a:t>find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myself</a:t>
            </a:r>
            <a:r>
              <a:rPr lang="fi-FI" sz="3200" dirty="0">
                <a:ea typeface="ＭＳ Ｐゴシック" pitchFamily="34" charset="-128"/>
              </a:rPr>
              <a:t> in a </a:t>
            </a:r>
            <a:r>
              <a:rPr lang="fi-FI" sz="3200" dirty="0" err="1">
                <a:ea typeface="ＭＳ Ｐゴシック" pitchFamily="34" charset="-128"/>
              </a:rPr>
              <a:t>wrong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project</a:t>
            </a: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r>
              <a:rPr lang="fi-FI" sz="3200" dirty="0" err="1">
                <a:ea typeface="ＭＳ Ｐゴシック" pitchFamily="34" charset="-128"/>
              </a:rPr>
              <a:t>There</a:t>
            </a:r>
            <a:r>
              <a:rPr lang="fi-FI" sz="3200" dirty="0">
                <a:ea typeface="ＭＳ Ｐゴシック" pitchFamily="34" charset="-128"/>
              </a:rPr>
              <a:t> is a </a:t>
            </a:r>
            <a:r>
              <a:rPr lang="fi-FI" sz="3200" dirty="0" err="1">
                <a:ea typeface="ＭＳ Ｐゴシック" pitchFamily="34" charset="-128"/>
              </a:rPr>
              <a:t>major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misunderstanding</a:t>
            </a: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8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1434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73089" y="3529374"/>
            <a:ext cx="8111027" cy="38258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fi-FI" sz="3200" dirty="0" err="1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We</a:t>
            </a:r>
            <a:r>
              <a:rPr lang="fi-FI" sz="32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fi-FI" sz="3200" dirty="0" err="1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promise</a:t>
            </a:r>
            <a:r>
              <a:rPr lang="fi-FI" sz="32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 </a:t>
            </a:r>
            <a:r>
              <a:rPr lang="fi-FI" sz="3200" dirty="0" err="1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that</a:t>
            </a:r>
            <a:endParaRPr lang="fi-FI" sz="3200" dirty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879" b="16802"/>
          <a:stretch/>
        </p:blipFill>
        <p:spPr>
          <a:xfrm>
            <a:off x="0" y="2"/>
            <a:ext cx="9144000" cy="3006503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680A0B6-F80C-B14F-8FA0-3E7ED174A968}"/>
              </a:ext>
            </a:extLst>
          </p:cNvPr>
          <p:cNvSpPr txBox="1">
            <a:spLocks/>
          </p:cNvSpPr>
          <p:nvPr/>
        </p:nvSpPr>
        <p:spPr bwMode="auto">
          <a:xfrm>
            <a:off x="725489" y="4337847"/>
            <a:ext cx="8111027" cy="20754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defTabSz="457189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32" indent="-28574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3200" dirty="0" err="1">
                <a:ea typeface="ＭＳ Ｐゴシック" pitchFamily="34" charset="-128"/>
              </a:rPr>
              <a:t>You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will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become</a:t>
            </a:r>
            <a:r>
              <a:rPr lang="fi-FI" sz="3200" dirty="0">
                <a:ea typeface="ＭＳ Ｐゴシック" pitchFamily="34" charset="-128"/>
              </a:rPr>
              <a:t> a team </a:t>
            </a:r>
            <a:r>
              <a:rPr lang="fi-FI" sz="3200" dirty="0" err="1">
                <a:ea typeface="ＭＳ Ｐゴシック" pitchFamily="34" charset="-128"/>
              </a:rPr>
              <a:t>member</a:t>
            </a: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r>
              <a:rPr lang="fi-FI" sz="3200" dirty="0" err="1">
                <a:ea typeface="ＭＳ Ｐゴシック" pitchFamily="34" charset="-128"/>
              </a:rPr>
              <a:t>Your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wish</a:t>
            </a:r>
            <a:r>
              <a:rPr lang="fi-FI" sz="3200" dirty="0">
                <a:ea typeface="ＭＳ Ｐゴシック" pitchFamily="34" charset="-128"/>
              </a:rPr>
              <a:t> for </a:t>
            </a:r>
            <a:r>
              <a:rPr lang="fi-FI" sz="3200" dirty="0" err="1">
                <a:ea typeface="ＭＳ Ｐゴシック" pitchFamily="34" charset="-128"/>
              </a:rPr>
              <a:t>project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will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be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considered</a:t>
            </a: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r>
              <a:rPr lang="fi-FI" sz="3200" dirty="0" err="1">
                <a:ea typeface="ＭＳ Ｐゴシック" pitchFamily="34" charset="-128"/>
              </a:rPr>
              <a:t>Whatever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happens</a:t>
            </a:r>
            <a:r>
              <a:rPr lang="fi-FI" sz="3200" dirty="0">
                <a:ea typeface="ＭＳ Ｐゴシック" pitchFamily="34" charset="-128"/>
              </a:rPr>
              <a:t> is </a:t>
            </a:r>
            <a:r>
              <a:rPr lang="fi-FI" sz="3200" dirty="0" err="1">
                <a:ea typeface="ＭＳ Ｐゴシック" pitchFamily="34" charset="-128"/>
              </a:rPr>
              <a:t>the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right</a:t>
            </a:r>
            <a:r>
              <a:rPr lang="fi-FI" sz="3200" dirty="0">
                <a:ea typeface="ＭＳ Ｐゴシック" pitchFamily="34" charset="-128"/>
              </a:rPr>
              <a:t> </a:t>
            </a:r>
            <a:r>
              <a:rPr lang="fi-FI" sz="3200" dirty="0" err="1">
                <a:ea typeface="ＭＳ Ｐゴシック" pitchFamily="34" charset="-128"/>
              </a:rPr>
              <a:t>thing</a:t>
            </a: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ea typeface="ＭＳ Ｐゴシック" pitchFamily="34" charset="-128"/>
            </a:endParaRPr>
          </a:p>
          <a:p>
            <a:pPr>
              <a:defRPr/>
            </a:pPr>
            <a:endParaRPr lang="fi-FI" sz="3200" dirty="0">
              <a:solidFill>
                <a:schemeClr val="bg1">
                  <a:lumMod val="50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40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7" descr="pdp_tex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9" y="5900738"/>
            <a:ext cx="27003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942873"/>
            <a:ext cx="9144000" cy="1877437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Face your moment of truth now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quit now = OK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when teams are set, it’s not </a:t>
            </a:r>
            <a:r>
              <a:rPr lang="en-US" sz="2000" b="1" i="1" u="sng" dirty="0">
                <a:solidFill>
                  <a:schemeClr val="bg1"/>
                </a:solidFill>
              </a:rPr>
              <a:t>your private matter anymore</a:t>
            </a:r>
            <a:endParaRPr lang="en-US" sz="2000" dirty="0">
              <a:solidFill>
                <a:schemeClr val="bg1"/>
              </a:solidFill>
            </a:endParaRP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quit later = to ruin your reputation, to let your team down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ED0CD-9D80-7877-D535-C0D66C896770}"/>
              </a:ext>
            </a:extLst>
          </p:cNvPr>
          <p:cNvSpPr txBox="1"/>
          <p:nvPr/>
        </p:nvSpPr>
        <p:spPr>
          <a:xfrm>
            <a:off x="259840" y="2555643"/>
            <a:ext cx="8085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4000" dirty="0"/>
              <a:t>There is one thing that is no right!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42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DSC_00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>
            <a:off x="1" y="1"/>
            <a:ext cx="9144000" cy="591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7" descr="pdp_text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9" y="5900738"/>
            <a:ext cx="27003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8" descr="logo_dr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4945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187519" cy="5803900"/>
          </a:xfrm>
          <a:prstGeom prst="rect">
            <a:avLst/>
          </a:prstGeom>
        </p:spPr>
      </p:pic>
      <p:pic>
        <p:nvPicPr>
          <p:cNvPr id="2" name="Online Media 1" descr="Simon Sinek TED Talk Start with Why">
            <a:hlinkClick r:id="" action="ppaction://media"/>
            <a:extLst>
              <a:ext uri="{FF2B5EF4-FFF2-40B4-BE49-F238E27FC236}">
                <a16:creationId xmlns:a16="http://schemas.microsoft.com/office/drawing/2014/main" id="{981E9CCB-2A06-0A4D-A217-1045937143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5"/>
            <a:ext cx="15367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5"/>
            <a:ext cx="1701800" cy="382588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187519" cy="580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6502" y="1397000"/>
            <a:ext cx="22475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buFont typeface="Arial" charset="0"/>
              <a:buChar char="•"/>
            </a:pPr>
            <a:r>
              <a:rPr lang="en-US" dirty="0"/>
              <a:t>Learning</a:t>
            </a:r>
          </a:p>
          <a:p>
            <a:pPr marL="342891" indent="-342891">
              <a:buFont typeface="Arial" charset="0"/>
              <a:buChar char="•"/>
            </a:pPr>
            <a:r>
              <a:rPr lang="en-US" dirty="0"/>
              <a:t>Track record</a:t>
            </a:r>
          </a:p>
          <a:p>
            <a:pPr marL="342891" indent="-342891">
              <a:buFont typeface="Arial" charset="0"/>
              <a:buChar char="•"/>
            </a:pPr>
            <a:r>
              <a:rPr lang="en-US" dirty="0"/>
              <a:t>Alumni</a:t>
            </a:r>
          </a:p>
          <a:p>
            <a:pPr marL="342891" indent="-342891">
              <a:buFont typeface="Arial" charset="0"/>
              <a:buChar char="•"/>
            </a:pPr>
            <a:r>
              <a:rPr lang="en-US" dirty="0"/>
              <a:t>Research</a:t>
            </a:r>
          </a:p>
          <a:p>
            <a:pPr marL="342891" indent="-34289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7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94" y="0"/>
            <a:ext cx="686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1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6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F1338042-6499-B329-0F10-8BF8B5194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3616"/>
            <a:ext cx="9144000" cy="53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3088" y="1497014"/>
            <a:ext cx="6284912" cy="4138612"/>
          </a:xfrm>
        </p:spPr>
        <p:txBody>
          <a:bodyPr/>
          <a:lstStyle/>
          <a:p>
            <a:endParaRPr lang="fi-FI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3554" name="Title 2"/>
          <p:cNvSpPr>
            <a:spLocks noGrp="1"/>
          </p:cNvSpPr>
          <p:nvPr>
            <p:ph type="ctrTitle"/>
          </p:nvPr>
        </p:nvSpPr>
        <p:spPr>
          <a:xfrm>
            <a:off x="573089" y="487363"/>
            <a:ext cx="8364537" cy="900112"/>
          </a:xfrm>
        </p:spPr>
        <p:txBody>
          <a:bodyPr/>
          <a:lstStyle/>
          <a:p>
            <a:r>
              <a:rPr lang="fi-FI" dirty="0" err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PdP</a:t>
            </a:r>
            <a:r>
              <a:rPr lang="fi-FI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– the </a:t>
            </a:r>
            <a:r>
              <a:rPr lang="fi-FI" dirty="0" err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academic</a:t>
            </a:r>
            <a:r>
              <a:rPr lang="fi-FI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years</a:t>
            </a:r>
            <a:r>
              <a:rPr lang="fi-FI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1997-2022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143501" y="6145213"/>
            <a:ext cx="1536700" cy="128587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859588" y="6145213"/>
            <a:ext cx="1701800" cy="128587"/>
          </a:xfr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23557" name="TextBox 13"/>
          <p:cNvSpPr txBox="1">
            <a:spLocks noChangeArrowheads="1"/>
          </p:cNvSpPr>
          <p:nvPr/>
        </p:nvSpPr>
        <p:spPr bwMode="auto">
          <a:xfrm>
            <a:off x="5146678" y="1435103"/>
            <a:ext cx="2858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3600" dirty="0">
                <a:latin typeface="Aharoni" charset="0"/>
                <a:ea typeface="MS PGothic" charset="0"/>
                <a:cs typeface="MS PGothic" charset="0"/>
              </a:rPr>
              <a:t>  308 </a:t>
            </a:r>
            <a:r>
              <a:rPr lang="fi-FI" sz="3600" dirty="0" err="1">
                <a:latin typeface="Aharoni" charset="0"/>
                <a:ea typeface="MS PGothic" charset="0"/>
                <a:cs typeface="MS PGothic" charset="0"/>
              </a:rPr>
              <a:t>projects</a:t>
            </a:r>
            <a:endParaRPr lang="fi-FI" sz="3600" dirty="0">
              <a:latin typeface="Aharoni" charset="0"/>
              <a:ea typeface="MS PGothic" charset="0"/>
              <a:cs typeface="MS PGothic" charset="0"/>
            </a:endParaRPr>
          </a:p>
        </p:txBody>
      </p:sp>
      <p:sp>
        <p:nvSpPr>
          <p:cNvPr id="23558" name="TextBox 14"/>
          <p:cNvSpPr txBox="1">
            <a:spLocks noChangeArrowheads="1"/>
          </p:cNvSpPr>
          <p:nvPr/>
        </p:nvSpPr>
        <p:spPr bwMode="auto">
          <a:xfrm>
            <a:off x="4994278" y="2597154"/>
            <a:ext cx="2898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3600" dirty="0">
                <a:latin typeface="Aharoni" charset="0"/>
                <a:ea typeface="MS PGothic" charset="0"/>
                <a:cs typeface="MS PGothic" charset="0"/>
              </a:rPr>
              <a:t>2972 </a:t>
            </a:r>
            <a:r>
              <a:rPr lang="fi-FI" sz="3600" dirty="0" err="1">
                <a:latin typeface="Aharoni" charset="0"/>
                <a:ea typeface="MS PGothic" charset="0"/>
                <a:cs typeface="MS PGothic" charset="0"/>
              </a:rPr>
              <a:t>students</a:t>
            </a:r>
            <a:endParaRPr lang="fi-FI" sz="3600" dirty="0">
              <a:latin typeface="Aharoni" charset="0"/>
              <a:ea typeface="MS PGothic" charset="0"/>
              <a:cs typeface="MS PGothic" charset="0"/>
            </a:endParaRPr>
          </a:p>
        </p:txBody>
      </p:sp>
      <p:sp>
        <p:nvSpPr>
          <p:cNvPr id="23559" name="TextBox 15"/>
          <p:cNvSpPr txBox="1">
            <a:spLocks noChangeArrowheads="1"/>
          </p:cNvSpPr>
          <p:nvPr/>
        </p:nvSpPr>
        <p:spPr bwMode="auto">
          <a:xfrm>
            <a:off x="3876678" y="3330578"/>
            <a:ext cx="5373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4400">
                <a:latin typeface="Aharoni" charset="0"/>
                <a:ea typeface="MS PGothic" charset="0"/>
                <a:cs typeface="MS PGothic" charset="0"/>
              </a:rPr>
              <a:t>  </a:t>
            </a:r>
          </a:p>
        </p:txBody>
      </p: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5332417" y="3603629"/>
            <a:ext cx="5667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3600" dirty="0">
                <a:latin typeface="Aharoni" charset="0"/>
                <a:ea typeface="MS PGothic" charset="0"/>
                <a:cs typeface="MS PGothic" charset="0"/>
              </a:rPr>
              <a:t>   25 </a:t>
            </a:r>
            <a:r>
              <a:rPr lang="fi-FI" sz="3600" dirty="0" err="1">
                <a:latin typeface="Aharoni" charset="0"/>
                <a:ea typeface="MS PGothic" charset="0"/>
                <a:cs typeface="MS PGothic" charset="0"/>
              </a:rPr>
              <a:t>universities</a:t>
            </a:r>
            <a:endParaRPr lang="fi-FI" sz="3600" dirty="0">
              <a:latin typeface="Aharoni" charset="0"/>
              <a:ea typeface="MS PGothic" charset="0"/>
              <a:cs typeface="MS PGothic" charset="0"/>
            </a:endParaRPr>
          </a:p>
        </p:txBody>
      </p:sp>
      <p:pic>
        <p:nvPicPr>
          <p:cNvPr id="1229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343025"/>
            <a:ext cx="13335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6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8240"/>
          <a:stretch>
            <a:fillRect/>
          </a:stretch>
        </p:blipFill>
        <p:spPr bwMode="auto">
          <a:xfrm>
            <a:off x="3" y="1139825"/>
            <a:ext cx="4638675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14"/>
          <p:cNvSpPr txBox="1">
            <a:spLocks noChangeArrowheads="1"/>
          </p:cNvSpPr>
          <p:nvPr/>
        </p:nvSpPr>
        <p:spPr bwMode="auto">
          <a:xfrm>
            <a:off x="5349878" y="4568829"/>
            <a:ext cx="5667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3600" dirty="0">
                <a:latin typeface="Aharoni" charset="0"/>
                <a:ea typeface="MS PGothic" charset="0"/>
                <a:cs typeface="MS PGothic" charset="0"/>
              </a:rPr>
              <a:t> 141 </a:t>
            </a:r>
            <a:r>
              <a:rPr lang="fi-FI" sz="3600" dirty="0" err="1">
                <a:latin typeface="Aharoni" charset="0"/>
                <a:ea typeface="MS PGothic" charset="0"/>
                <a:cs typeface="MS PGothic" charset="0"/>
              </a:rPr>
              <a:t>partners</a:t>
            </a:r>
            <a:endParaRPr lang="fi-FI" sz="3600" dirty="0">
              <a:latin typeface="Aharon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915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alto_science_and_technology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FED100"/>
      </a:accent1>
      <a:accent2>
        <a:srgbClr val="E00034"/>
      </a:accent2>
      <a:accent3>
        <a:srgbClr val="0065BD"/>
      </a:accent3>
      <a:accent4>
        <a:srgbClr val="009B3A"/>
      </a:accent4>
      <a:accent5>
        <a:srgbClr val="6639B7"/>
      </a:accent5>
      <a:accent6>
        <a:srgbClr val="FF7900"/>
      </a:accent6>
      <a:hlink>
        <a:srgbClr val="000000"/>
      </a:hlink>
      <a:folHlink>
        <a:srgbClr val="928B81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alto Content - Green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FED100"/>
      </a:accent1>
      <a:accent2>
        <a:srgbClr val="E00034"/>
      </a:accent2>
      <a:accent3>
        <a:srgbClr val="0065BD"/>
      </a:accent3>
      <a:accent4>
        <a:srgbClr val="009B3A"/>
      </a:accent4>
      <a:accent5>
        <a:srgbClr val="6639B7"/>
      </a:accent5>
      <a:accent6>
        <a:srgbClr val="FF79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aalto_science_and_technology</Template>
  <TotalTime>12239</TotalTime>
  <Words>1012</Words>
  <Application>Microsoft Macintosh PowerPoint</Application>
  <PresentationFormat>On-screen Show (4:3)</PresentationFormat>
  <Paragraphs>171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Aharoni</vt:lpstr>
      <vt:lpstr>Arial</vt:lpstr>
      <vt:lpstr>Bauhaus 93</vt:lpstr>
      <vt:lpstr>Calibri</vt:lpstr>
      <vt:lpstr>Myriad Pro</vt:lpstr>
      <vt:lpstr>Times New Roman</vt:lpstr>
      <vt:lpstr>aalto_science_and_technology</vt:lpstr>
      <vt:lpstr>Aalto Content - Green</vt:lpstr>
      <vt:lpstr>Product Development Project  Introduction to PDP 2022 - 2023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PdP – the academic years 1997-2022</vt:lpstr>
      <vt:lpstr>PowerPoint Presentation</vt:lpstr>
      <vt:lpstr>PowerPoint Presentation</vt:lpstr>
      <vt:lpstr>PowerPoint Presentation</vt:lpstr>
      <vt:lpstr>PowerPoint Presentation</vt:lpstr>
      <vt:lpstr>PdP basic – always 10 ects</vt:lpstr>
      <vt:lpstr>PdP Extended – up to 15 ects</vt:lpstr>
      <vt:lpstr>PdP Incredible = up to 25 ects  by combining PdP (15) + MEC-E3999 (10)              [tailor made for you – talk to the professor first]</vt:lpstr>
      <vt:lpstr>Integrated studies Do you have any other course excercises that could be combined with PdP project?</vt:lpstr>
      <vt:lpstr>PowerPoint Presentation</vt:lpstr>
      <vt:lpstr>PowerPoint Presentation</vt:lpstr>
      <vt:lpstr>PowerPoint Presentation</vt:lpstr>
      <vt:lpstr>GRADING - aspects on quality</vt:lpstr>
      <vt:lpstr>GRADING – analogy to Court of Justice</vt:lpstr>
      <vt:lpstr>GRADING – teams or individuals</vt:lpstr>
      <vt:lpstr>ROLES – team / sponsor / staff </vt:lpstr>
      <vt:lpstr>PowerPoint Presentation</vt:lpstr>
      <vt:lpstr>Important dates – first weeks </vt:lpstr>
      <vt:lpstr>More important dates </vt:lpstr>
      <vt:lpstr> Project managers</vt:lpstr>
      <vt:lpstr> MOST IMPORTANTLY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Reetta Lindberg</dc:creator>
  <cp:lastModifiedBy>Ekman Kalevi</cp:lastModifiedBy>
  <cp:revision>335</cp:revision>
  <cp:lastPrinted>2020-09-09T08:07:15Z</cp:lastPrinted>
  <dcterms:created xsi:type="dcterms:W3CDTF">2009-12-23T09:38:09Z</dcterms:created>
  <dcterms:modified xsi:type="dcterms:W3CDTF">2022-09-08T06:29:50Z</dcterms:modified>
</cp:coreProperties>
</file>