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0"/>
  </p:notesMasterIdLst>
  <p:sldIdLst>
    <p:sldId id="365" r:id="rId2"/>
    <p:sldId id="256" r:id="rId3"/>
    <p:sldId id="257" r:id="rId4"/>
    <p:sldId id="301" r:id="rId5"/>
    <p:sldId id="337" r:id="rId6"/>
    <p:sldId id="293" r:id="rId7"/>
    <p:sldId id="294" r:id="rId8"/>
    <p:sldId id="295" r:id="rId9"/>
    <p:sldId id="297" r:id="rId10"/>
    <p:sldId id="280" r:id="rId11"/>
    <p:sldId id="282" r:id="rId12"/>
    <p:sldId id="281" r:id="rId13"/>
    <p:sldId id="283" r:id="rId14"/>
    <p:sldId id="284" r:id="rId15"/>
    <p:sldId id="285" r:id="rId16"/>
    <p:sldId id="286" r:id="rId17"/>
    <p:sldId id="366" r:id="rId18"/>
    <p:sldId id="354" r:id="rId19"/>
    <p:sldId id="289" r:id="rId20"/>
    <p:sldId id="290" r:id="rId21"/>
    <p:sldId id="291" r:id="rId22"/>
    <p:sldId id="292" r:id="rId23"/>
    <p:sldId id="367" r:id="rId24"/>
    <p:sldId id="368" r:id="rId25"/>
    <p:sldId id="259" r:id="rId26"/>
    <p:sldId id="260" r:id="rId27"/>
    <p:sldId id="261" r:id="rId28"/>
    <p:sldId id="288" r:id="rId29"/>
    <p:sldId id="276" r:id="rId30"/>
    <p:sldId id="277" r:id="rId31"/>
    <p:sldId id="278" r:id="rId32"/>
    <p:sldId id="348" r:id="rId33"/>
    <p:sldId id="302" r:id="rId34"/>
    <p:sldId id="303" r:id="rId35"/>
    <p:sldId id="334" r:id="rId36"/>
    <p:sldId id="363" r:id="rId37"/>
    <p:sldId id="335" r:id="rId38"/>
    <p:sldId id="336" r:id="rId39"/>
    <p:sldId id="267" r:id="rId40"/>
    <p:sldId id="258" r:id="rId41"/>
    <p:sldId id="268" r:id="rId42"/>
    <p:sldId id="269" r:id="rId43"/>
    <p:sldId id="270" r:id="rId44"/>
    <p:sldId id="271" r:id="rId45"/>
    <p:sldId id="272" r:id="rId46"/>
    <p:sldId id="273" r:id="rId47"/>
    <p:sldId id="274" r:id="rId48"/>
    <p:sldId id="275" r:id="rId49"/>
  </p:sldIdLst>
  <p:sldSz cx="9144000" cy="6858000" type="screen4x3"/>
  <p:notesSz cx="6796088" cy="992505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1pPr>
    <a:lvl2pPr marL="735013" indent="-277813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91"/>
    <p:restoredTop sz="94671"/>
  </p:normalViewPr>
  <p:slideViewPr>
    <p:cSldViewPr>
      <p:cViewPr>
        <p:scale>
          <a:sx n="147" d="100"/>
          <a:sy n="147" d="100"/>
        </p:scale>
        <p:origin x="144" y="75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4.xml"/><Relationship Id="rId2" Type="http://schemas.openxmlformats.org/officeDocument/2006/relationships/slide" Target="slides/slide33.xml"/><Relationship Id="rId1" Type="http://schemas.openxmlformats.org/officeDocument/2006/relationships/slide" Target="slides/slide28.xml"/><Relationship Id="rId6" Type="http://schemas.openxmlformats.org/officeDocument/2006/relationships/slide" Target="slides/slide38.xml"/><Relationship Id="rId5" Type="http://schemas.openxmlformats.org/officeDocument/2006/relationships/slide" Target="slides/slide37.xml"/><Relationship Id="rId4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>
            <a:extLst>
              <a:ext uri="{FF2B5EF4-FFF2-40B4-BE49-F238E27FC236}">
                <a16:creationId xmlns:a16="http://schemas.microsoft.com/office/drawing/2014/main" id="{D8297EE7-9FEC-BE69-EA71-08784DF98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fi-FI"/>
          </a:p>
        </p:txBody>
      </p:sp>
      <p:sp>
        <p:nvSpPr>
          <p:cNvPr id="2051" name="AutoShape 2">
            <a:extLst>
              <a:ext uri="{FF2B5EF4-FFF2-40B4-BE49-F238E27FC236}">
                <a16:creationId xmlns:a16="http://schemas.microsoft.com/office/drawing/2014/main" id="{1649ABC7-8E8F-AE13-EDC1-6F65FB568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fi-FI"/>
          </a:p>
        </p:txBody>
      </p:sp>
      <p:sp>
        <p:nvSpPr>
          <p:cNvPr id="2052" name="AutoShape 3">
            <a:extLst>
              <a:ext uri="{FF2B5EF4-FFF2-40B4-BE49-F238E27FC236}">
                <a16:creationId xmlns:a16="http://schemas.microsoft.com/office/drawing/2014/main" id="{F1CB9254-1757-EF19-9F7A-A92DF475B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fi-FI"/>
          </a:p>
        </p:txBody>
      </p:sp>
      <p:sp>
        <p:nvSpPr>
          <p:cNvPr id="2053" name="AutoShape 4">
            <a:extLst>
              <a:ext uri="{FF2B5EF4-FFF2-40B4-BE49-F238E27FC236}">
                <a16:creationId xmlns:a16="http://schemas.microsoft.com/office/drawing/2014/main" id="{DE687BA5-3E0A-9C47-C43F-87E40D32C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fi-FI"/>
          </a:p>
        </p:txBody>
      </p:sp>
      <p:sp>
        <p:nvSpPr>
          <p:cNvPr id="2054" name="AutoShape 5">
            <a:extLst>
              <a:ext uri="{FF2B5EF4-FFF2-40B4-BE49-F238E27FC236}">
                <a16:creationId xmlns:a16="http://schemas.microsoft.com/office/drawing/2014/main" id="{F735CBEB-045A-6675-0553-86524AA68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fi-FI"/>
          </a:p>
        </p:txBody>
      </p:sp>
      <p:sp>
        <p:nvSpPr>
          <p:cNvPr id="2055" name="AutoShape 6">
            <a:extLst>
              <a:ext uri="{FF2B5EF4-FFF2-40B4-BE49-F238E27FC236}">
                <a16:creationId xmlns:a16="http://schemas.microsoft.com/office/drawing/2014/main" id="{078A1261-C047-AB90-9A99-C8FA7FAAD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fi-FI"/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F3049782-AD10-3287-487E-4877DF58338E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3687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B39626AD-809E-699C-BC1C-885E5BDDF4E5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49688" y="0"/>
            <a:ext cx="293687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58" name="Rectangle 9">
            <a:extLst>
              <a:ext uri="{FF2B5EF4-FFF2-40B4-BE49-F238E27FC236}">
                <a16:creationId xmlns:a16="http://schemas.microsoft.com/office/drawing/2014/main" id="{BE89CC27-90D0-FA07-C049-C73529DB3E25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917575" y="744538"/>
            <a:ext cx="4953000" cy="37131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47A308B8-37F8-4520-7C71-B46B9C83A79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2925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en-US" noProof="0"/>
          </a:p>
        </p:txBody>
      </p:sp>
      <p:sp>
        <p:nvSpPr>
          <p:cNvPr id="2059" name="Rectangle 11">
            <a:extLst>
              <a:ext uri="{FF2B5EF4-FFF2-40B4-BE49-F238E27FC236}">
                <a16:creationId xmlns:a16="http://schemas.microsoft.com/office/drawing/2014/main" id="{1180B1F8-1B94-C79D-8D24-7F54EF4CD9C0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426575"/>
            <a:ext cx="293687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60" name="Rectangle 12">
            <a:extLst>
              <a:ext uri="{FF2B5EF4-FFF2-40B4-BE49-F238E27FC236}">
                <a16:creationId xmlns:a16="http://schemas.microsoft.com/office/drawing/2014/main" id="{6A610491-9028-4158-4B67-BB5B9A20625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49688" y="9426575"/>
            <a:ext cx="293687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fld id="{99DAF29F-523A-4C47-9B5D-7AA67BA0043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>
            <a:extLst>
              <a:ext uri="{FF2B5EF4-FFF2-40B4-BE49-F238E27FC236}">
                <a16:creationId xmlns:a16="http://schemas.microsoft.com/office/drawing/2014/main" id="{C92AB531-B5B0-7E15-B432-C7C5351B25A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DDE51E-E305-864A-9CE7-3F607A4A1BA0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4099" name="Text Box 1">
            <a:extLst>
              <a:ext uri="{FF2B5EF4-FFF2-40B4-BE49-F238E27FC236}">
                <a16:creationId xmlns:a16="http://schemas.microsoft.com/office/drawing/2014/main" id="{EE72BA6D-63C8-785E-1F2E-DDECC1EB2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fi-FI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416BD57B-11F0-B42E-7084-126CF873BADA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79450" y="4714875"/>
            <a:ext cx="5430838" cy="44592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2">
            <a:extLst>
              <a:ext uri="{FF2B5EF4-FFF2-40B4-BE49-F238E27FC236}">
                <a16:creationId xmlns:a16="http://schemas.microsoft.com/office/drawing/2014/main" id="{61F0619C-8439-41AE-9CE5-D3E69A7D857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2CA61B1-53A7-474C-B733-9F8B7363F886}" type="slidenum">
              <a:rPr lang="en-GB" altLang="en-US"/>
              <a:pPr>
                <a:spcBef>
                  <a:spcPct val="0"/>
                </a:spcBef>
              </a:pPr>
              <a:t>12</a:t>
            </a:fld>
            <a:endParaRPr lang="en-GB" altLang="en-US"/>
          </a:p>
        </p:txBody>
      </p:sp>
      <p:sp>
        <p:nvSpPr>
          <p:cNvPr id="50179" name="Text Box 1">
            <a:extLst>
              <a:ext uri="{FF2B5EF4-FFF2-40B4-BE49-F238E27FC236}">
                <a16:creationId xmlns:a16="http://schemas.microsoft.com/office/drawing/2014/main" id="{B77EE06A-4456-2895-FBA6-53D0B02C2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fi-FI"/>
          </a:p>
        </p:txBody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1BF633B3-7228-B367-C70A-D2F8E9BCEF40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79450" y="4714875"/>
            <a:ext cx="5430838" cy="44592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2">
            <a:extLst>
              <a:ext uri="{FF2B5EF4-FFF2-40B4-BE49-F238E27FC236}">
                <a16:creationId xmlns:a16="http://schemas.microsoft.com/office/drawing/2014/main" id="{19812C72-92D5-5A6D-163C-118521585E9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C02D28D-504C-F545-99D1-93A91E4366FF}" type="slidenum">
              <a:rPr lang="en-GB" altLang="en-US"/>
              <a:pPr>
                <a:spcBef>
                  <a:spcPct val="0"/>
                </a:spcBef>
              </a:pPr>
              <a:t>13</a:t>
            </a:fld>
            <a:endParaRPr lang="en-GB" altLang="en-US"/>
          </a:p>
        </p:txBody>
      </p:sp>
      <p:sp>
        <p:nvSpPr>
          <p:cNvPr id="54275" name="Text Box 1">
            <a:extLst>
              <a:ext uri="{FF2B5EF4-FFF2-40B4-BE49-F238E27FC236}">
                <a16:creationId xmlns:a16="http://schemas.microsoft.com/office/drawing/2014/main" id="{AD8BA48D-49B7-65D7-F39A-33E18B226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fi-FI"/>
          </a:p>
        </p:txBody>
      </p:sp>
      <p:sp>
        <p:nvSpPr>
          <p:cNvPr id="54276" name="Rectangle 2">
            <a:extLst>
              <a:ext uri="{FF2B5EF4-FFF2-40B4-BE49-F238E27FC236}">
                <a16:creationId xmlns:a16="http://schemas.microsoft.com/office/drawing/2014/main" id="{F85ED715-3B9A-8475-3313-984D61FDFB22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79450" y="4714875"/>
            <a:ext cx="5430838" cy="44592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2">
            <a:extLst>
              <a:ext uri="{FF2B5EF4-FFF2-40B4-BE49-F238E27FC236}">
                <a16:creationId xmlns:a16="http://schemas.microsoft.com/office/drawing/2014/main" id="{4D1C4858-6263-EF12-E3E2-6C0612FAE8C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78D768F-E516-384A-8753-254A3CE366B7}" type="slidenum">
              <a:rPr lang="en-GB" altLang="en-US"/>
              <a:pPr>
                <a:spcBef>
                  <a:spcPct val="0"/>
                </a:spcBef>
              </a:pPr>
              <a:t>14</a:t>
            </a:fld>
            <a:endParaRPr lang="en-GB" altLang="en-US"/>
          </a:p>
        </p:txBody>
      </p:sp>
      <p:sp>
        <p:nvSpPr>
          <p:cNvPr id="56323" name="Text Box 1">
            <a:extLst>
              <a:ext uri="{FF2B5EF4-FFF2-40B4-BE49-F238E27FC236}">
                <a16:creationId xmlns:a16="http://schemas.microsoft.com/office/drawing/2014/main" id="{2CF8DA58-B924-F12D-0614-976FA0D3B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fi-FI"/>
          </a:p>
        </p:txBody>
      </p:sp>
      <p:sp>
        <p:nvSpPr>
          <p:cNvPr id="56324" name="Rectangle 2">
            <a:extLst>
              <a:ext uri="{FF2B5EF4-FFF2-40B4-BE49-F238E27FC236}">
                <a16:creationId xmlns:a16="http://schemas.microsoft.com/office/drawing/2014/main" id="{002621CC-CD9B-945D-01DD-F76429D1252B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79450" y="4714875"/>
            <a:ext cx="5430838" cy="44592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2">
            <a:extLst>
              <a:ext uri="{FF2B5EF4-FFF2-40B4-BE49-F238E27FC236}">
                <a16:creationId xmlns:a16="http://schemas.microsoft.com/office/drawing/2014/main" id="{6FC041B9-D9AF-4E3F-E4B2-6F33F81E8DB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A33DC1C-5AA9-304E-B7EB-2C01074DBE40}" type="slidenum">
              <a:rPr lang="en-GB" altLang="en-US"/>
              <a:pPr>
                <a:spcBef>
                  <a:spcPct val="0"/>
                </a:spcBef>
              </a:pPr>
              <a:t>15</a:t>
            </a:fld>
            <a:endParaRPr lang="en-GB" altLang="en-US"/>
          </a:p>
        </p:txBody>
      </p:sp>
      <p:sp>
        <p:nvSpPr>
          <p:cNvPr id="58371" name="Text Box 1">
            <a:extLst>
              <a:ext uri="{FF2B5EF4-FFF2-40B4-BE49-F238E27FC236}">
                <a16:creationId xmlns:a16="http://schemas.microsoft.com/office/drawing/2014/main" id="{109DED6F-D7E7-E57C-2894-92AA596EE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fi-FI"/>
          </a:p>
        </p:txBody>
      </p:sp>
      <p:sp>
        <p:nvSpPr>
          <p:cNvPr id="58372" name="Rectangle 2">
            <a:extLst>
              <a:ext uri="{FF2B5EF4-FFF2-40B4-BE49-F238E27FC236}">
                <a16:creationId xmlns:a16="http://schemas.microsoft.com/office/drawing/2014/main" id="{A2CA7D91-2368-D58B-98B9-80853187FFCA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79450" y="4714875"/>
            <a:ext cx="5430838" cy="44592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2">
            <a:extLst>
              <a:ext uri="{FF2B5EF4-FFF2-40B4-BE49-F238E27FC236}">
                <a16:creationId xmlns:a16="http://schemas.microsoft.com/office/drawing/2014/main" id="{A7BF762A-A172-6FA8-05A5-627F15FD42B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49767FC-311C-B34F-9BE8-24E0F79A59F1}" type="slidenum">
              <a:rPr lang="en-GB" altLang="en-US"/>
              <a:pPr>
                <a:spcBef>
                  <a:spcPct val="0"/>
                </a:spcBef>
              </a:pPr>
              <a:t>16</a:t>
            </a:fld>
            <a:endParaRPr lang="en-GB" altLang="en-US"/>
          </a:p>
        </p:txBody>
      </p:sp>
      <p:sp>
        <p:nvSpPr>
          <p:cNvPr id="60419" name="Text Box 1">
            <a:extLst>
              <a:ext uri="{FF2B5EF4-FFF2-40B4-BE49-F238E27FC236}">
                <a16:creationId xmlns:a16="http://schemas.microsoft.com/office/drawing/2014/main" id="{B8EB35A0-8B26-7425-49A0-5E3ACC784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fi-FI"/>
          </a:p>
        </p:txBody>
      </p:sp>
      <p:sp>
        <p:nvSpPr>
          <p:cNvPr id="60420" name="Rectangle 2">
            <a:extLst>
              <a:ext uri="{FF2B5EF4-FFF2-40B4-BE49-F238E27FC236}">
                <a16:creationId xmlns:a16="http://schemas.microsoft.com/office/drawing/2014/main" id="{CF91A8D1-921D-8954-85F5-9D95D4B47CDB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79450" y="4714875"/>
            <a:ext cx="5430838" cy="44592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2">
            <a:extLst>
              <a:ext uri="{FF2B5EF4-FFF2-40B4-BE49-F238E27FC236}">
                <a16:creationId xmlns:a16="http://schemas.microsoft.com/office/drawing/2014/main" id="{D1D378FE-33CF-AE91-1297-6BD33A04FC6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5AAE14F-3AF8-4249-B23A-2BC0D7132245}" type="slidenum">
              <a:rPr lang="en-GB" altLang="en-US"/>
              <a:pPr>
                <a:spcBef>
                  <a:spcPct val="0"/>
                </a:spcBef>
              </a:pPr>
              <a:t>17</a:t>
            </a:fld>
            <a:endParaRPr lang="en-GB" altLang="en-US"/>
          </a:p>
        </p:txBody>
      </p:sp>
      <p:sp>
        <p:nvSpPr>
          <p:cNvPr id="62467" name="Text Box 1">
            <a:extLst>
              <a:ext uri="{FF2B5EF4-FFF2-40B4-BE49-F238E27FC236}">
                <a16:creationId xmlns:a16="http://schemas.microsoft.com/office/drawing/2014/main" id="{DAE417C1-4137-D4FF-5A50-F7077818E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fi-FI"/>
          </a:p>
        </p:txBody>
      </p:sp>
      <p:sp>
        <p:nvSpPr>
          <p:cNvPr id="62468" name="Rectangle 2">
            <a:extLst>
              <a:ext uri="{FF2B5EF4-FFF2-40B4-BE49-F238E27FC236}">
                <a16:creationId xmlns:a16="http://schemas.microsoft.com/office/drawing/2014/main" id="{ADCB7E06-1B2A-D626-A62A-4C7D1EADE569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79450" y="4714875"/>
            <a:ext cx="5430838" cy="44592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2519190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4DA48F7D-A105-F84D-A215-FF5FBCA840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94124A2-F4BC-EB40-8BD4-1428E55CA800}" type="slidenum">
              <a:rPr lang="en-US" altLang="fi-FI" smtClean="0"/>
              <a:pPr>
                <a:spcBef>
                  <a:spcPct val="0"/>
                </a:spcBef>
              </a:pPr>
              <a:t>18</a:t>
            </a:fld>
            <a:endParaRPr lang="en-US" altLang="fi-FI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F9325F25-D22D-7E48-A9DA-82B9C0F37B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49825" cy="3713162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C5E162CF-8167-8E4F-9BFC-A575644175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2">
            <a:extLst>
              <a:ext uri="{FF2B5EF4-FFF2-40B4-BE49-F238E27FC236}">
                <a16:creationId xmlns:a16="http://schemas.microsoft.com/office/drawing/2014/main" id="{E0A6C953-8801-2535-83C8-EB8D65ED94E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2F8ECB-13BB-4F4B-86F9-94F6A8D5E697}" type="slidenum">
              <a:rPr lang="en-GB" altLang="en-US"/>
              <a:pPr>
                <a:spcBef>
                  <a:spcPct val="0"/>
                </a:spcBef>
              </a:pPr>
              <a:t>19</a:t>
            </a:fld>
            <a:endParaRPr lang="en-GB" altLang="en-US"/>
          </a:p>
        </p:txBody>
      </p:sp>
      <p:sp>
        <p:nvSpPr>
          <p:cNvPr id="64515" name="Text Box 1">
            <a:extLst>
              <a:ext uri="{FF2B5EF4-FFF2-40B4-BE49-F238E27FC236}">
                <a16:creationId xmlns:a16="http://schemas.microsoft.com/office/drawing/2014/main" id="{74E109D2-2444-C757-E235-CE73857FF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fi-FI"/>
          </a:p>
        </p:txBody>
      </p:sp>
      <p:sp>
        <p:nvSpPr>
          <p:cNvPr id="64516" name="Rectangle 2">
            <a:extLst>
              <a:ext uri="{FF2B5EF4-FFF2-40B4-BE49-F238E27FC236}">
                <a16:creationId xmlns:a16="http://schemas.microsoft.com/office/drawing/2014/main" id="{96A04B1D-AE6C-DED7-27F6-9CD6D584A293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79450" y="4714875"/>
            <a:ext cx="5430838" cy="44592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6176273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2">
            <a:extLst>
              <a:ext uri="{FF2B5EF4-FFF2-40B4-BE49-F238E27FC236}">
                <a16:creationId xmlns:a16="http://schemas.microsoft.com/office/drawing/2014/main" id="{9D2210C6-A410-B7A7-32D3-162CBCA985A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864993C-FC2C-BB4D-B6B0-8B511B2EF02B}" type="slidenum">
              <a:rPr lang="en-GB" altLang="en-US"/>
              <a:pPr>
                <a:spcBef>
                  <a:spcPct val="0"/>
                </a:spcBef>
              </a:pPr>
              <a:t>20</a:t>
            </a:fld>
            <a:endParaRPr lang="en-GB" altLang="en-US"/>
          </a:p>
        </p:txBody>
      </p:sp>
      <p:sp>
        <p:nvSpPr>
          <p:cNvPr id="66563" name="Text Box 1">
            <a:extLst>
              <a:ext uri="{FF2B5EF4-FFF2-40B4-BE49-F238E27FC236}">
                <a16:creationId xmlns:a16="http://schemas.microsoft.com/office/drawing/2014/main" id="{1D254699-C788-B22B-AB65-986B70BD7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fi-FI"/>
          </a:p>
        </p:txBody>
      </p:sp>
      <p:sp>
        <p:nvSpPr>
          <p:cNvPr id="66564" name="Rectangle 2">
            <a:extLst>
              <a:ext uri="{FF2B5EF4-FFF2-40B4-BE49-F238E27FC236}">
                <a16:creationId xmlns:a16="http://schemas.microsoft.com/office/drawing/2014/main" id="{72C2B951-DC3B-F368-0B20-BEA7BC1EDEE0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79450" y="4714875"/>
            <a:ext cx="5430838" cy="44592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8219189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2">
            <a:extLst>
              <a:ext uri="{FF2B5EF4-FFF2-40B4-BE49-F238E27FC236}">
                <a16:creationId xmlns:a16="http://schemas.microsoft.com/office/drawing/2014/main" id="{59EBAB23-1E40-9C9D-A11F-E00584AA5BD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2A0F874-8332-5F43-ACBC-0D23BE7FC458}" type="slidenum">
              <a:rPr lang="en-GB" altLang="en-US"/>
              <a:pPr>
                <a:spcBef>
                  <a:spcPct val="0"/>
                </a:spcBef>
              </a:pPr>
              <a:t>21</a:t>
            </a:fld>
            <a:endParaRPr lang="en-GB" altLang="en-US"/>
          </a:p>
        </p:txBody>
      </p:sp>
      <p:sp>
        <p:nvSpPr>
          <p:cNvPr id="68611" name="Text Box 1">
            <a:extLst>
              <a:ext uri="{FF2B5EF4-FFF2-40B4-BE49-F238E27FC236}">
                <a16:creationId xmlns:a16="http://schemas.microsoft.com/office/drawing/2014/main" id="{88154E7C-01F8-C4C7-B1BE-AA15C4695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fi-FI"/>
          </a:p>
        </p:txBody>
      </p:sp>
      <p:sp>
        <p:nvSpPr>
          <p:cNvPr id="68612" name="Rectangle 2">
            <a:extLst>
              <a:ext uri="{FF2B5EF4-FFF2-40B4-BE49-F238E27FC236}">
                <a16:creationId xmlns:a16="http://schemas.microsoft.com/office/drawing/2014/main" id="{6A44A295-0617-2526-A4A1-03ED57786A75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79450" y="4714875"/>
            <a:ext cx="5430838" cy="44592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283648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>
            <a:extLst>
              <a:ext uri="{FF2B5EF4-FFF2-40B4-BE49-F238E27FC236}">
                <a16:creationId xmlns:a16="http://schemas.microsoft.com/office/drawing/2014/main" id="{FD580E64-13EB-A622-236A-7DD997AFB11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354E7A2-892B-6849-AE8A-E765C29819AD}" type="slidenum">
              <a:rPr lang="en-GB" altLang="en-US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E45DAD42-1712-5447-B655-D40546A18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fi-FI"/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318EF68F-35A3-2EF2-0A0B-35DDB74F1FB3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79450" y="4714875"/>
            <a:ext cx="5430838" cy="44592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2">
            <a:extLst>
              <a:ext uri="{FF2B5EF4-FFF2-40B4-BE49-F238E27FC236}">
                <a16:creationId xmlns:a16="http://schemas.microsoft.com/office/drawing/2014/main" id="{FD88CA8E-3E00-549F-26A8-7C383E04626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99B83E5-45DF-B94A-AC87-CDC61F6E6D20}" type="slidenum">
              <a:rPr lang="en-GB" altLang="en-US"/>
              <a:pPr>
                <a:spcBef>
                  <a:spcPct val="0"/>
                </a:spcBef>
              </a:pPr>
              <a:t>22</a:t>
            </a:fld>
            <a:endParaRPr lang="en-GB" altLang="en-US"/>
          </a:p>
        </p:txBody>
      </p:sp>
      <p:sp>
        <p:nvSpPr>
          <p:cNvPr id="70659" name="Text Box 1">
            <a:extLst>
              <a:ext uri="{FF2B5EF4-FFF2-40B4-BE49-F238E27FC236}">
                <a16:creationId xmlns:a16="http://schemas.microsoft.com/office/drawing/2014/main" id="{412A8794-E39C-5BBC-7284-46FBBE5D9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fi-FI"/>
          </a:p>
        </p:txBody>
      </p:sp>
      <p:sp>
        <p:nvSpPr>
          <p:cNvPr id="70660" name="Rectangle 2">
            <a:extLst>
              <a:ext uri="{FF2B5EF4-FFF2-40B4-BE49-F238E27FC236}">
                <a16:creationId xmlns:a16="http://schemas.microsoft.com/office/drawing/2014/main" id="{DA564B73-1FA7-4A53-0F49-C84A57AB4D74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79450" y="4714875"/>
            <a:ext cx="5430838" cy="44592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23380597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2">
            <a:extLst>
              <a:ext uri="{FF2B5EF4-FFF2-40B4-BE49-F238E27FC236}">
                <a16:creationId xmlns:a16="http://schemas.microsoft.com/office/drawing/2014/main" id="{164B8A98-F941-A51C-61CC-E3C8827FF57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6964E7F-E039-AC43-BB72-720B6F2E173A}" type="slidenum">
              <a:rPr lang="en-GB" altLang="en-US"/>
              <a:pPr>
                <a:spcBef>
                  <a:spcPct val="0"/>
                </a:spcBef>
              </a:pPr>
              <a:t>23</a:t>
            </a:fld>
            <a:endParaRPr lang="en-GB" altLang="en-US"/>
          </a:p>
        </p:txBody>
      </p:sp>
      <p:sp>
        <p:nvSpPr>
          <p:cNvPr id="80899" name="Text Box 1">
            <a:extLst>
              <a:ext uri="{FF2B5EF4-FFF2-40B4-BE49-F238E27FC236}">
                <a16:creationId xmlns:a16="http://schemas.microsoft.com/office/drawing/2014/main" id="{23B48097-58D5-BB20-3B83-7E81E6BFA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fi-FI"/>
          </a:p>
        </p:txBody>
      </p:sp>
      <p:sp>
        <p:nvSpPr>
          <p:cNvPr id="80900" name="Rectangle 2">
            <a:extLst>
              <a:ext uri="{FF2B5EF4-FFF2-40B4-BE49-F238E27FC236}">
                <a16:creationId xmlns:a16="http://schemas.microsoft.com/office/drawing/2014/main" id="{2329F68C-9027-C275-7E04-24FF7424BC66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79450" y="4714875"/>
            <a:ext cx="5430838" cy="44592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6308988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2">
            <a:extLst>
              <a:ext uri="{FF2B5EF4-FFF2-40B4-BE49-F238E27FC236}">
                <a16:creationId xmlns:a16="http://schemas.microsoft.com/office/drawing/2014/main" id="{90AC8102-CC8C-5D4F-467C-C653E352EBA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55EA386-1928-E847-AA32-09ECA6B3240C}" type="slidenum">
              <a:rPr lang="en-GB" altLang="en-US"/>
              <a:pPr>
                <a:spcBef>
                  <a:spcPct val="0"/>
                </a:spcBef>
              </a:pPr>
              <a:t>24</a:t>
            </a:fld>
            <a:endParaRPr lang="en-GB" altLang="en-US"/>
          </a:p>
        </p:txBody>
      </p:sp>
      <p:sp>
        <p:nvSpPr>
          <p:cNvPr id="82947" name="Text Box 1">
            <a:extLst>
              <a:ext uri="{FF2B5EF4-FFF2-40B4-BE49-F238E27FC236}">
                <a16:creationId xmlns:a16="http://schemas.microsoft.com/office/drawing/2014/main" id="{B09866C7-B6D2-43D3-2E8E-B4C8F193E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fi-FI"/>
          </a:p>
        </p:txBody>
      </p:sp>
      <p:sp>
        <p:nvSpPr>
          <p:cNvPr id="82948" name="Rectangle 2">
            <a:extLst>
              <a:ext uri="{FF2B5EF4-FFF2-40B4-BE49-F238E27FC236}">
                <a16:creationId xmlns:a16="http://schemas.microsoft.com/office/drawing/2014/main" id="{B546ED47-F2D1-845B-78B5-0DC9B6B83FFC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79450" y="4714875"/>
            <a:ext cx="5430838" cy="44592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21563907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2">
            <a:extLst>
              <a:ext uri="{FF2B5EF4-FFF2-40B4-BE49-F238E27FC236}">
                <a16:creationId xmlns:a16="http://schemas.microsoft.com/office/drawing/2014/main" id="{8DEBDE87-1A55-D7D8-5E41-D7F14D2B181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AE7EF18-5CB0-AB4A-BB4D-987800B28782}" type="slidenum">
              <a:rPr lang="en-GB" altLang="en-US"/>
              <a:pPr>
                <a:spcBef>
                  <a:spcPct val="0"/>
                </a:spcBef>
              </a:pPr>
              <a:t>25</a:t>
            </a:fld>
            <a:endParaRPr lang="en-GB" altLang="en-US"/>
          </a:p>
        </p:txBody>
      </p:sp>
      <p:sp>
        <p:nvSpPr>
          <p:cNvPr id="15363" name="Text Box 1">
            <a:extLst>
              <a:ext uri="{FF2B5EF4-FFF2-40B4-BE49-F238E27FC236}">
                <a16:creationId xmlns:a16="http://schemas.microsoft.com/office/drawing/2014/main" id="{E12CD139-D689-97DD-E300-88F1E4F85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fi-FI"/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A7FBF45E-1ADC-579D-5CE2-65F623BDD307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79450" y="4714875"/>
            <a:ext cx="5430838" cy="44592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19562006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2">
            <a:extLst>
              <a:ext uri="{FF2B5EF4-FFF2-40B4-BE49-F238E27FC236}">
                <a16:creationId xmlns:a16="http://schemas.microsoft.com/office/drawing/2014/main" id="{E7F5E123-B29F-529A-DE1C-C619BD02C9D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7B55AD4-E617-8241-8BD3-B55D154BA194}" type="slidenum">
              <a:rPr lang="en-GB" altLang="en-US"/>
              <a:pPr>
                <a:spcBef>
                  <a:spcPct val="0"/>
                </a:spcBef>
              </a:pPr>
              <a:t>26</a:t>
            </a:fld>
            <a:endParaRPr lang="en-GB" altLang="en-US"/>
          </a:p>
        </p:txBody>
      </p:sp>
      <p:sp>
        <p:nvSpPr>
          <p:cNvPr id="17411" name="Text Box 1">
            <a:extLst>
              <a:ext uri="{FF2B5EF4-FFF2-40B4-BE49-F238E27FC236}">
                <a16:creationId xmlns:a16="http://schemas.microsoft.com/office/drawing/2014/main" id="{7F3CDCC1-6952-6BDA-839E-0DDE6EB29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fi-FI"/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7374FD83-BE1B-A481-B71D-1521742989BB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79450" y="4714875"/>
            <a:ext cx="5430838" cy="44592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462911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2">
            <a:extLst>
              <a:ext uri="{FF2B5EF4-FFF2-40B4-BE49-F238E27FC236}">
                <a16:creationId xmlns:a16="http://schemas.microsoft.com/office/drawing/2014/main" id="{BD8C2137-8979-EE29-19CE-A36527CB43D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99AFAB3-380D-1E46-946C-E29B7B065788}" type="slidenum">
              <a:rPr lang="en-GB" altLang="en-US"/>
              <a:pPr>
                <a:spcBef>
                  <a:spcPct val="0"/>
                </a:spcBef>
              </a:pPr>
              <a:t>27</a:t>
            </a:fld>
            <a:endParaRPr lang="en-GB" altLang="en-US"/>
          </a:p>
        </p:txBody>
      </p:sp>
      <p:sp>
        <p:nvSpPr>
          <p:cNvPr id="19459" name="Text Box 1">
            <a:extLst>
              <a:ext uri="{FF2B5EF4-FFF2-40B4-BE49-F238E27FC236}">
                <a16:creationId xmlns:a16="http://schemas.microsoft.com/office/drawing/2014/main" id="{7F035672-3626-C77E-783E-23259EB2B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fi-FI"/>
          </a:p>
        </p:txBody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7D1D0928-BB18-8387-90E5-18308651C966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79450" y="4714875"/>
            <a:ext cx="5430838" cy="44592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24163253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C0094C47-6DD1-CD47-9D7A-CCE356BF9E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CDE191B-5085-BF49-A1AC-2298C32B1A95}" type="slidenum">
              <a:rPr lang="en-US" altLang="fi-FI" smtClean="0"/>
              <a:pPr>
                <a:spcBef>
                  <a:spcPct val="0"/>
                </a:spcBef>
              </a:pPr>
              <a:t>28</a:t>
            </a:fld>
            <a:endParaRPr lang="en-US" altLang="fi-FI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FA8D5643-10BA-DE43-B153-1A3E77CD46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49825" cy="3713162"/>
          </a:xfrm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2FFD6583-44C5-3040-925B-767F51BCFD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2">
            <a:extLst>
              <a:ext uri="{FF2B5EF4-FFF2-40B4-BE49-F238E27FC236}">
                <a16:creationId xmlns:a16="http://schemas.microsoft.com/office/drawing/2014/main" id="{2F2534A2-30B6-AC58-AD24-B194FFD98B9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ECECF6C-6A62-844E-B6E6-A38AEA4146F7}" type="slidenum">
              <a:rPr lang="en-GB" altLang="en-US"/>
              <a:pPr>
                <a:spcBef>
                  <a:spcPct val="0"/>
                </a:spcBef>
              </a:pPr>
              <a:t>29</a:t>
            </a:fld>
            <a:endParaRPr lang="en-GB" altLang="en-US"/>
          </a:p>
        </p:txBody>
      </p:sp>
      <p:sp>
        <p:nvSpPr>
          <p:cNvPr id="39939" name="Text Box 1">
            <a:extLst>
              <a:ext uri="{FF2B5EF4-FFF2-40B4-BE49-F238E27FC236}">
                <a16:creationId xmlns:a16="http://schemas.microsoft.com/office/drawing/2014/main" id="{A3056BB3-1E6C-1243-BA00-A1BE06CED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fi-FI"/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897E37DC-403A-7A97-4866-8D8242994680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79450" y="4714875"/>
            <a:ext cx="5430838" cy="44592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280903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2">
            <a:extLst>
              <a:ext uri="{FF2B5EF4-FFF2-40B4-BE49-F238E27FC236}">
                <a16:creationId xmlns:a16="http://schemas.microsoft.com/office/drawing/2014/main" id="{BEC41A4F-AB63-726A-5AFC-2D3D2203692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61AA81C-17FF-5A4F-9B04-D224627A4B54}" type="slidenum">
              <a:rPr lang="en-GB" altLang="en-US"/>
              <a:pPr>
                <a:spcBef>
                  <a:spcPct val="0"/>
                </a:spcBef>
              </a:pPr>
              <a:t>30</a:t>
            </a:fld>
            <a:endParaRPr lang="en-GB" altLang="en-US"/>
          </a:p>
        </p:txBody>
      </p:sp>
      <p:sp>
        <p:nvSpPr>
          <p:cNvPr id="41987" name="Text Box 1">
            <a:extLst>
              <a:ext uri="{FF2B5EF4-FFF2-40B4-BE49-F238E27FC236}">
                <a16:creationId xmlns:a16="http://schemas.microsoft.com/office/drawing/2014/main" id="{8162465E-7E20-16BC-30A6-955D718DE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fi-FI"/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E74B2CC0-EB7F-5D2D-892A-FA33912DBD8E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79450" y="4714875"/>
            <a:ext cx="5430838" cy="44592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14356708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2">
            <a:extLst>
              <a:ext uri="{FF2B5EF4-FFF2-40B4-BE49-F238E27FC236}">
                <a16:creationId xmlns:a16="http://schemas.microsoft.com/office/drawing/2014/main" id="{ADF6304C-A770-B22F-2596-5E1E9FD9642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27CFD9C-04DF-E746-9252-62A5BAACF22E}" type="slidenum">
              <a:rPr lang="en-GB" altLang="en-US"/>
              <a:pPr>
                <a:spcBef>
                  <a:spcPct val="0"/>
                </a:spcBef>
              </a:pPr>
              <a:t>31</a:t>
            </a:fld>
            <a:endParaRPr lang="en-GB" altLang="en-US"/>
          </a:p>
        </p:txBody>
      </p:sp>
      <p:sp>
        <p:nvSpPr>
          <p:cNvPr id="44035" name="Text Box 1">
            <a:extLst>
              <a:ext uri="{FF2B5EF4-FFF2-40B4-BE49-F238E27FC236}">
                <a16:creationId xmlns:a16="http://schemas.microsoft.com/office/drawing/2014/main" id="{5438BD14-EB38-4B51-96C2-01C1976A7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fi-FI"/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A8A67197-3E79-A1AA-19F6-18963E192390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79450" y="4714875"/>
            <a:ext cx="5430838" cy="44592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2959059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0A8D8AE8-0500-B041-A64D-8BD695A9D1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56C2914-C711-984F-B004-2A488516CE79}" type="slidenum">
              <a:rPr lang="en-US" altLang="fi-FI" smtClean="0"/>
              <a:pPr>
                <a:spcBef>
                  <a:spcPct val="0"/>
                </a:spcBef>
              </a:pPr>
              <a:t>5</a:t>
            </a:fld>
            <a:endParaRPr lang="en-US" altLang="fi-FI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CB87E0F6-F0F1-2347-9D83-18956A9B1F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49825" cy="3713162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11A070AA-271C-984B-8CAD-C14E2CAEC2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21C3EC25-36CF-5240-91C7-7BDE89EECD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D9D6C20-1E54-E64F-B09F-8C83F595CF1C}" type="slidenum">
              <a:rPr lang="en-US" altLang="fi-FI" smtClean="0"/>
              <a:pPr>
                <a:spcBef>
                  <a:spcPct val="0"/>
                </a:spcBef>
              </a:pPr>
              <a:t>32</a:t>
            </a:fld>
            <a:endParaRPr lang="en-US" altLang="fi-FI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16A6BC15-BC89-9043-B136-022D61EA22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49825" cy="3713162"/>
          </a:xfrm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D7AF9D76-D045-AA40-9B29-6D5E7C030B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2F8633CF-553B-50D1-BB5C-CB6CE64375D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1363" indent="-2841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1413" indent="-227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98613" indent="-227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5813" indent="-227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3013" indent="-227013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0213" indent="-227013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7413" indent="-227013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4613" indent="-227013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163EC2C-8461-574E-976D-50277D745429}" type="slidenum">
              <a:rPr lang="en-US" altLang="en-US">
                <a:solidFill>
                  <a:schemeClr val="tx1"/>
                </a:solidFill>
              </a:rPr>
              <a:pPr>
                <a:spcBef>
                  <a:spcPct val="0"/>
                </a:spcBef>
              </a:pPr>
              <a:t>33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1DA607B4-15EE-BCC9-2F32-8A4167A2D05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19163" y="744538"/>
            <a:ext cx="4949825" cy="3713162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3BD0A433-8BBB-8F54-49C5-503A52FD5A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D3F92642-3933-752B-A2A8-8A61A2B663D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1363" indent="-2841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1413" indent="-227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98613" indent="-227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5813" indent="-227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3013" indent="-227013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0213" indent="-227013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7413" indent="-227013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4613" indent="-227013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E6ACF8E-E14A-8248-A138-E83EA4DD8EFA}" type="slidenum">
              <a:rPr lang="en-US" altLang="en-US">
                <a:solidFill>
                  <a:schemeClr val="tx1"/>
                </a:solidFill>
              </a:rPr>
              <a:pPr>
                <a:spcBef>
                  <a:spcPct val="0"/>
                </a:spcBef>
              </a:pPr>
              <a:t>34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E1DD4DEB-824D-7BB0-0B14-25C0E3CDBCE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19163" y="744538"/>
            <a:ext cx="4949825" cy="3713162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B1BB8FD9-7374-FA54-9B87-43516F9C89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B7C6980F-AC8E-DA48-8AB6-5931FBAD8F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F296BC6-44D9-BF40-9B74-28EA8A47E984}" type="slidenum">
              <a:rPr lang="en-US" altLang="fi-FI" smtClean="0"/>
              <a:pPr>
                <a:spcBef>
                  <a:spcPct val="0"/>
                </a:spcBef>
              </a:pPr>
              <a:t>35</a:t>
            </a:fld>
            <a:endParaRPr lang="en-US" altLang="fi-FI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B71B331B-E95D-F349-AE17-D7DB080C71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49825" cy="3713162"/>
          </a:xfrm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688B0839-15B5-354E-BBFE-EE43F64E37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A708603A-13EB-3D43-AF46-8099A70014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AE8849D-E776-9747-8F09-3FFBED0A5FA6}" type="slidenum">
              <a:rPr lang="en-US" altLang="fi-FI" smtClean="0"/>
              <a:pPr>
                <a:spcBef>
                  <a:spcPct val="0"/>
                </a:spcBef>
              </a:pPr>
              <a:t>37</a:t>
            </a:fld>
            <a:endParaRPr lang="en-US" altLang="fi-FI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80B7692C-35B1-3E42-838C-59DB12606E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3F74AB12-06B2-7F4C-8603-C8FF6CAD6F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A0EE6160-B902-F242-B97A-83D8A3A183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75F0F25-4BAE-9E40-A077-D1054E328B82}" type="slidenum">
              <a:rPr lang="en-US" altLang="fi-FI" smtClean="0"/>
              <a:pPr>
                <a:spcBef>
                  <a:spcPct val="0"/>
                </a:spcBef>
              </a:pPr>
              <a:t>38</a:t>
            </a:fld>
            <a:endParaRPr lang="en-US" altLang="fi-FI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C8C3190B-7FF3-1249-B40B-00F1D98D05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F7E41C92-7E38-8346-B420-78DA15AE56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2">
            <a:extLst>
              <a:ext uri="{FF2B5EF4-FFF2-40B4-BE49-F238E27FC236}">
                <a16:creationId xmlns:a16="http://schemas.microsoft.com/office/drawing/2014/main" id="{166304E6-7537-DF14-0B9C-D03AFB190B6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34B57DD-EEB4-1C44-A7A0-4493FB37BC61}" type="slidenum">
              <a:rPr lang="en-GB" altLang="en-US"/>
              <a:pPr>
                <a:spcBef>
                  <a:spcPct val="0"/>
                </a:spcBef>
              </a:pPr>
              <a:t>39</a:t>
            </a:fld>
            <a:endParaRPr lang="en-GB" altLang="en-US"/>
          </a:p>
        </p:txBody>
      </p:sp>
      <p:sp>
        <p:nvSpPr>
          <p:cNvPr id="21507" name="Text Box 1">
            <a:extLst>
              <a:ext uri="{FF2B5EF4-FFF2-40B4-BE49-F238E27FC236}">
                <a16:creationId xmlns:a16="http://schemas.microsoft.com/office/drawing/2014/main" id="{8744197C-2A7E-D3AE-FDBF-A95C4AD03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fi-FI"/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2DCF8B8E-0071-A397-C99A-349FAF6DA7CA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79450" y="4714875"/>
            <a:ext cx="5430838" cy="44592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2">
            <a:extLst>
              <a:ext uri="{FF2B5EF4-FFF2-40B4-BE49-F238E27FC236}">
                <a16:creationId xmlns:a16="http://schemas.microsoft.com/office/drawing/2014/main" id="{A43B303B-27CB-4BBA-B67C-DF6AF53A640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D28F025-D3FF-784A-A84F-A8023D32CA33}" type="slidenum">
              <a:rPr lang="en-GB" altLang="en-US"/>
              <a:pPr>
                <a:spcBef>
                  <a:spcPct val="0"/>
                </a:spcBef>
              </a:pPr>
              <a:t>40</a:t>
            </a:fld>
            <a:endParaRPr lang="en-GB" altLang="en-US"/>
          </a:p>
        </p:txBody>
      </p:sp>
      <p:sp>
        <p:nvSpPr>
          <p:cNvPr id="9219" name="Text Box 1">
            <a:extLst>
              <a:ext uri="{FF2B5EF4-FFF2-40B4-BE49-F238E27FC236}">
                <a16:creationId xmlns:a16="http://schemas.microsoft.com/office/drawing/2014/main" id="{543D09A9-CCBB-A56B-D65C-7477E9756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fi-FI"/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6C0715B4-1C57-B95D-C657-4AE88D9E7805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79450" y="4714875"/>
            <a:ext cx="5430838" cy="44592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2">
            <a:extLst>
              <a:ext uri="{FF2B5EF4-FFF2-40B4-BE49-F238E27FC236}">
                <a16:creationId xmlns:a16="http://schemas.microsoft.com/office/drawing/2014/main" id="{DD5FB55A-7342-5489-319C-1FDF9E48672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53DCD33-E5AB-AF46-B35B-A5F70E329CC2}" type="slidenum">
              <a:rPr lang="en-GB" altLang="en-US"/>
              <a:pPr>
                <a:spcBef>
                  <a:spcPct val="0"/>
                </a:spcBef>
              </a:pPr>
              <a:t>41</a:t>
            </a:fld>
            <a:endParaRPr lang="en-GB" altLang="en-US"/>
          </a:p>
        </p:txBody>
      </p:sp>
      <p:sp>
        <p:nvSpPr>
          <p:cNvPr id="23555" name="Text Box 1">
            <a:extLst>
              <a:ext uri="{FF2B5EF4-FFF2-40B4-BE49-F238E27FC236}">
                <a16:creationId xmlns:a16="http://schemas.microsoft.com/office/drawing/2014/main" id="{90EC67E0-4EE7-6B36-8592-35A3D17B4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744538"/>
            <a:ext cx="4959350" cy="37195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fi-FI"/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F5BCA990-544A-9C76-0070-78DDF2FD739E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79450" y="4714875"/>
            <a:ext cx="5430838" cy="44592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2">
            <a:extLst>
              <a:ext uri="{FF2B5EF4-FFF2-40B4-BE49-F238E27FC236}">
                <a16:creationId xmlns:a16="http://schemas.microsoft.com/office/drawing/2014/main" id="{89184B90-7F96-EAE2-D656-6A09EA82B22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6B93099-FD74-524B-8FFC-A972BBAEE545}" type="slidenum">
              <a:rPr lang="en-GB" altLang="en-US"/>
              <a:pPr>
                <a:spcBef>
                  <a:spcPct val="0"/>
                </a:spcBef>
              </a:pPr>
              <a:t>42</a:t>
            </a:fld>
            <a:endParaRPr lang="en-GB" altLang="en-US"/>
          </a:p>
        </p:txBody>
      </p:sp>
      <p:sp>
        <p:nvSpPr>
          <p:cNvPr id="25603" name="Text Box 1">
            <a:extLst>
              <a:ext uri="{FF2B5EF4-FFF2-40B4-BE49-F238E27FC236}">
                <a16:creationId xmlns:a16="http://schemas.microsoft.com/office/drawing/2014/main" id="{CD341A72-32D1-2908-5A11-90D53405A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fi-FI"/>
          </a:p>
        </p:txBody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F3AC3AA7-16B1-0CAB-313F-3C8F5CDD4EFA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79450" y="4714875"/>
            <a:ext cx="5430838" cy="44592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2">
            <a:extLst>
              <a:ext uri="{FF2B5EF4-FFF2-40B4-BE49-F238E27FC236}">
                <a16:creationId xmlns:a16="http://schemas.microsoft.com/office/drawing/2014/main" id="{8F705421-B416-9917-B7AD-CBB33D1C645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9AB84CD-1DAA-E54E-ABBA-19C7BA232E68}" type="slidenum">
              <a:rPr lang="en-GB" altLang="en-US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72707" name="Text Box 1">
            <a:extLst>
              <a:ext uri="{FF2B5EF4-FFF2-40B4-BE49-F238E27FC236}">
                <a16:creationId xmlns:a16="http://schemas.microsoft.com/office/drawing/2014/main" id="{27D0B1A7-4FB7-7EF2-EE76-A2A775910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fi-FI"/>
          </a:p>
        </p:txBody>
      </p:sp>
      <p:sp>
        <p:nvSpPr>
          <p:cNvPr id="72708" name="Rectangle 2">
            <a:extLst>
              <a:ext uri="{FF2B5EF4-FFF2-40B4-BE49-F238E27FC236}">
                <a16:creationId xmlns:a16="http://schemas.microsoft.com/office/drawing/2014/main" id="{08304819-6AB3-4EDA-BC46-856CAB008322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79450" y="4714875"/>
            <a:ext cx="5430838" cy="44592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2">
            <a:extLst>
              <a:ext uri="{FF2B5EF4-FFF2-40B4-BE49-F238E27FC236}">
                <a16:creationId xmlns:a16="http://schemas.microsoft.com/office/drawing/2014/main" id="{71577D67-EC4E-FC08-303E-C3D5F3E8E9A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8DA2209-305A-7348-8D90-8F77226CE0A5}" type="slidenum">
              <a:rPr lang="en-GB" altLang="en-US"/>
              <a:pPr>
                <a:spcBef>
                  <a:spcPct val="0"/>
                </a:spcBef>
              </a:pPr>
              <a:t>43</a:t>
            </a:fld>
            <a:endParaRPr lang="en-GB" altLang="en-US"/>
          </a:p>
        </p:txBody>
      </p:sp>
      <p:sp>
        <p:nvSpPr>
          <p:cNvPr id="27651" name="Text Box 1">
            <a:extLst>
              <a:ext uri="{FF2B5EF4-FFF2-40B4-BE49-F238E27FC236}">
                <a16:creationId xmlns:a16="http://schemas.microsoft.com/office/drawing/2014/main" id="{6B0AA83F-B63A-E0FA-EDBA-AD066C5F8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fi-FI"/>
          </a:p>
        </p:txBody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26FF2979-6C6B-0999-E481-63753F492F76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79450" y="4714875"/>
            <a:ext cx="5430838" cy="44592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2">
            <a:extLst>
              <a:ext uri="{FF2B5EF4-FFF2-40B4-BE49-F238E27FC236}">
                <a16:creationId xmlns:a16="http://schemas.microsoft.com/office/drawing/2014/main" id="{FF104B81-0FFA-69D9-C850-ABBF0DEA164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12CFBE8-4466-124E-801D-479C93FA45B9}" type="slidenum">
              <a:rPr lang="en-GB" altLang="en-US"/>
              <a:pPr>
                <a:spcBef>
                  <a:spcPct val="0"/>
                </a:spcBef>
              </a:pPr>
              <a:t>44</a:t>
            </a:fld>
            <a:endParaRPr lang="en-GB" altLang="en-US"/>
          </a:p>
        </p:txBody>
      </p:sp>
      <p:sp>
        <p:nvSpPr>
          <p:cNvPr id="29699" name="Text Box 1">
            <a:extLst>
              <a:ext uri="{FF2B5EF4-FFF2-40B4-BE49-F238E27FC236}">
                <a16:creationId xmlns:a16="http://schemas.microsoft.com/office/drawing/2014/main" id="{7F9F2036-367B-55C9-7008-059C55EC2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fi-FI"/>
          </a:p>
        </p:txBody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6E853DF1-52E5-1A08-84FD-7E0D500BA432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79450" y="4714875"/>
            <a:ext cx="5430838" cy="44592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2">
            <a:extLst>
              <a:ext uri="{FF2B5EF4-FFF2-40B4-BE49-F238E27FC236}">
                <a16:creationId xmlns:a16="http://schemas.microsoft.com/office/drawing/2014/main" id="{6BCF5338-81C4-474C-804A-F37841FD068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4E50DD1-2654-524A-A7A7-8C714A322DA7}" type="slidenum">
              <a:rPr lang="en-GB" altLang="en-US"/>
              <a:pPr>
                <a:spcBef>
                  <a:spcPct val="0"/>
                </a:spcBef>
              </a:pPr>
              <a:t>45</a:t>
            </a:fld>
            <a:endParaRPr lang="en-GB" altLang="en-US"/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AAC5F966-ABC2-5704-89A3-C1B3476C2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fi-FI"/>
          </a:p>
        </p:txBody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889BB6DA-94CE-B4A9-BAA3-3BD18C041E19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79450" y="4714875"/>
            <a:ext cx="5430838" cy="44592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2">
            <a:extLst>
              <a:ext uri="{FF2B5EF4-FFF2-40B4-BE49-F238E27FC236}">
                <a16:creationId xmlns:a16="http://schemas.microsoft.com/office/drawing/2014/main" id="{9544B2BF-4D5D-4F3E-B2EE-4350098B791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2FE2AF-9932-1041-851E-106F67FB889B}" type="slidenum">
              <a:rPr lang="en-GB" altLang="en-US"/>
              <a:pPr>
                <a:spcBef>
                  <a:spcPct val="0"/>
                </a:spcBef>
              </a:pPr>
              <a:t>46</a:t>
            </a:fld>
            <a:endParaRPr lang="en-GB" altLang="en-US"/>
          </a:p>
        </p:txBody>
      </p:sp>
      <p:sp>
        <p:nvSpPr>
          <p:cNvPr id="33795" name="Text Box 1">
            <a:extLst>
              <a:ext uri="{FF2B5EF4-FFF2-40B4-BE49-F238E27FC236}">
                <a16:creationId xmlns:a16="http://schemas.microsoft.com/office/drawing/2014/main" id="{47F3B8FB-1167-002F-1A27-C40F32C2B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fi-FI"/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FC8AC8DA-1B36-7FC8-B61E-467831525830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79450" y="4714875"/>
            <a:ext cx="5430838" cy="44592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2">
            <a:extLst>
              <a:ext uri="{FF2B5EF4-FFF2-40B4-BE49-F238E27FC236}">
                <a16:creationId xmlns:a16="http://schemas.microsoft.com/office/drawing/2014/main" id="{60F55A4A-69AC-CBEB-853E-7BA0542CBEE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A2EF0E5-7B46-094B-8D39-CBC94C96B0CD}" type="slidenum">
              <a:rPr lang="en-GB" altLang="en-US"/>
              <a:pPr>
                <a:spcBef>
                  <a:spcPct val="0"/>
                </a:spcBef>
              </a:pPr>
              <a:t>47</a:t>
            </a:fld>
            <a:endParaRPr lang="en-GB" altLang="en-US"/>
          </a:p>
        </p:txBody>
      </p:sp>
      <p:sp>
        <p:nvSpPr>
          <p:cNvPr id="35843" name="Text Box 1">
            <a:extLst>
              <a:ext uri="{FF2B5EF4-FFF2-40B4-BE49-F238E27FC236}">
                <a16:creationId xmlns:a16="http://schemas.microsoft.com/office/drawing/2014/main" id="{1379DF87-736E-4524-0852-E361DC070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fi-FI"/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3582A062-C4E8-46CB-93CA-3062A2652A2C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79450" y="4714875"/>
            <a:ext cx="5430838" cy="44592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2">
            <a:extLst>
              <a:ext uri="{FF2B5EF4-FFF2-40B4-BE49-F238E27FC236}">
                <a16:creationId xmlns:a16="http://schemas.microsoft.com/office/drawing/2014/main" id="{57BAA2DB-2A35-3006-09BB-3C38C4068DC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109394B-2939-214C-8E6C-0978A80005C7}" type="slidenum">
              <a:rPr lang="en-GB" altLang="en-US"/>
              <a:pPr>
                <a:spcBef>
                  <a:spcPct val="0"/>
                </a:spcBef>
              </a:pPr>
              <a:t>48</a:t>
            </a:fld>
            <a:endParaRPr lang="en-GB" altLang="en-US"/>
          </a:p>
        </p:txBody>
      </p:sp>
      <p:sp>
        <p:nvSpPr>
          <p:cNvPr id="37891" name="Text Box 1">
            <a:extLst>
              <a:ext uri="{FF2B5EF4-FFF2-40B4-BE49-F238E27FC236}">
                <a16:creationId xmlns:a16="http://schemas.microsoft.com/office/drawing/2014/main" id="{AA350466-2DE2-F367-BDE6-E717C036E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fi-FI"/>
          </a:p>
        </p:txBody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38BD0F41-E41C-27A7-37CF-028AD6FBA1CC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79450" y="4714875"/>
            <a:ext cx="5430838" cy="44592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2">
            <a:extLst>
              <a:ext uri="{FF2B5EF4-FFF2-40B4-BE49-F238E27FC236}">
                <a16:creationId xmlns:a16="http://schemas.microsoft.com/office/drawing/2014/main" id="{5BC051D5-6540-A79C-24FD-0B8A065D9F3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35E10A6-E65E-7D48-90AE-1B8D4CF418FB}" type="slidenum">
              <a:rPr lang="en-GB" altLang="en-US"/>
              <a:pPr>
                <a:spcBef>
                  <a:spcPct val="0"/>
                </a:spcBef>
              </a:pPr>
              <a:t>7</a:t>
            </a:fld>
            <a:endParaRPr lang="en-GB" altLang="en-US"/>
          </a:p>
        </p:txBody>
      </p:sp>
      <p:sp>
        <p:nvSpPr>
          <p:cNvPr id="74755" name="Text Box 1">
            <a:extLst>
              <a:ext uri="{FF2B5EF4-FFF2-40B4-BE49-F238E27FC236}">
                <a16:creationId xmlns:a16="http://schemas.microsoft.com/office/drawing/2014/main" id="{81F2F466-81D1-388B-D399-76585851B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fi-FI"/>
          </a:p>
        </p:txBody>
      </p:sp>
      <p:sp>
        <p:nvSpPr>
          <p:cNvPr id="74756" name="Rectangle 2">
            <a:extLst>
              <a:ext uri="{FF2B5EF4-FFF2-40B4-BE49-F238E27FC236}">
                <a16:creationId xmlns:a16="http://schemas.microsoft.com/office/drawing/2014/main" id="{07DCCCC1-5049-30B0-A720-5CFD09341A94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79450" y="4714875"/>
            <a:ext cx="5430838" cy="44592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2">
            <a:extLst>
              <a:ext uri="{FF2B5EF4-FFF2-40B4-BE49-F238E27FC236}">
                <a16:creationId xmlns:a16="http://schemas.microsoft.com/office/drawing/2014/main" id="{6042905C-C277-384B-0769-6FAEA71A349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4E16869-7B7C-684B-B703-93C25B226F16}" type="slidenum">
              <a:rPr lang="en-GB" altLang="en-US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  <p:sp>
        <p:nvSpPr>
          <p:cNvPr id="76803" name="Text Box 1">
            <a:extLst>
              <a:ext uri="{FF2B5EF4-FFF2-40B4-BE49-F238E27FC236}">
                <a16:creationId xmlns:a16="http://schemas.microsoft.com/office/drawing/2014/main" id="{6349222C-6390-984F-D88E-5FEA7F41C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fi-FI"/>
          </a:p>
        </p:txBody>
      </p:sp>
      <p:sp>
        <p:nvSpPr>
          <p:cNvPr id="76804" name="Rectangle 2">
            <a:extLst>
              <a:ext uri="{FF2B5EF4-FFF2-40B4-BE49-F238E27FC236}">
                <a16:creationId xmlns:a16="http://schemas.microsoft.com/office/drawing/2014/main" id="{4E1C0E7D-AB68-AEF2-628A-84D37353C1FC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79450" y="4714875"/>
            <a:ext cx="5430838" cy="44592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2">
            <a:extLst>
              <a:ext uri="{FF2B5EF4-FFF2-40B4-BE49-F238E27FC236}">
                <a16:creationId xmlns:a16="http://schemas.microsoft.com/office/drawing/2014/main" id="{CA7EE67C-9AE4-3311-EE77-1C035CE699E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807E5AF-0D3A-4C43-AE50-39E10A9F9F0C}" type="slidenum">
              <a:rPr lang="en-GB" altLang="en-US"/>
              <a:pPr>
                <a:spcBef>
                  <a:spcPct val="0"/>
                </a:spcBef>
              </a:pPr>
              <a:t>9</a:t>
            </a:fld>
            <a:endParaRPr lang="en-GB" altLang="en-US"/>
          </a:p>
        </p:txBody>
      </p:sp>
      <p:sp>
        <p:nvSpPr>
          <p:cNvPr id="78851" name="Text Box 1">
            <a:extLst>
              <a:ext uri="{FF2B5EF4-FFF2-40B4-BE49-F238E27FC236}">
                <a16:creationId xmlns:a16="http://schemas.microsoft.com/office/drawing/2014/main" id="{DCCE43D3-949A-00D4-BC77-8AD666453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fi-FI"/>
          </a:p>
        </p:txBody>
      </p:sp>
      <p:sp>
        <p:nvSpPr>
          <p:cNvPr id="78852" name="Rectangle 2">
            <a:extLst>
              <a:ext uri="{FF2B5EF4-FFF2-40B4-BE49-F238E27FC236}">
                <a16:creationId xmlns:a16="http://schemas.microsoft.com/office/drawing/2014/main" id="{96A402DC-83DB-5C4C-AEA2-F2C67E6C4A4D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79450" y="4714875"/>
            <a:ext cx="5430838" cy="44592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1234269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2">
            <a:extLst>
              <a:ext uri="{FF2B5EF4-FFF2-40B4-BE49-F238E27FC236}">
                <a16:creationId xmlns:a16="http://schemas.microsoft.com/office/drawing/2014/main" id="{45E802CC-1BEC-6C3B-A9C4-280E0DFDD8C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D96963-3480-EE4F-9E10-34B53488D870}" type="slidenum">
              <a:rPr lang="en-GB" altLang="en-US"/>
              <a:pPr>
                <a:spcBef>
                  <a:spcPct val="0"/>
                </a:spcBef>
              </a:pPr>
              <a:t>10</a:t>
            </a:fld>
            <a:endParaRPr lang="en-GB" altLang="en-US"/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EB9B6003-1597-8D12-438F-000822260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fi-FI"/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DD4B4109-182C-4067-7B35-BF7B1DCD3552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79450" y="4714875"/>
            <a:ext cx="5430838" cy="44592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2">
            <a:extLst>
              <a:ext uri="{FF2B5EF4-FFF2-40B4-BE49-F238E27FC236}">
                <a16:creationId xmlns:a16="http://schemas.microsoft.com/office/drawing/2014/main" id="{A69F2589-4877-C036-7397-91301029697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62997BF-48B8-BE44-81E6-D26B6C2C03AE}" type="slidenum">
              <a:rPr lang="en-GB" altLang="en-US"/>
              <a:pPr>
                <a:spcBef>
                  <a:spcPct val="0"/>
                </a:spcBef>
              </a:pPr>
              <a:t>11</a:t>
            </a:fld>
            <a:endParaRPr lang="en-GB" altLang="en-US"/>
          </a:p>
        </p:txBody>
      </p:sp>
      <p:sp>
        <p:nvSpPr>
          <p:cNvPr id="52227" name="Text Box 1">
            <a:extLst>
              <a:ext uri="{FF2B5EF4-FFF2-40B4-BE49-F238E27FC236}">
                <a16:creationId xmlns:a16="http://schemas.microsoft.com/office/drawing/2014/main" id="{9E6C66FD-01DF-10D7-7AE5-A2425AE44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fi-FI"/>
          </a:p>
        </p:txBody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8A25C4B6-0F54-69A8-D680-85764EA97AA4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79450" y="4714875"/>
            <a:ext cx="5430838" cy="44592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50C1165-0921-697B-FA63-75BC2DE0AA6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A79BD8F-B474-D46F-3424-DE8A8B8526E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Muoviteknologia</a:t>
            </a:r>
          </a:p>
          <a:p>
            <a:pPr>
              <a:defRPr/>
            </a:pPr>
            <a:r>
              <a:rPr lang="en-GB" altLang="en-US"/>
              <a:t>Teppo Vienamo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E3B20B8-F53E-A42A-6A18-B74DD9375D6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CEC672-1A12-324E-9AF3-28C8DE1CB01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660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289DD3B-37DC-7566-61D7-6A7C2352AF2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48E1A1E-8441-7227-F8EF-38A6C9F3B03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Muoviteknologia</a:t>
            </a:r>
          </a:p>
          <a:p>
            <a:pPr>
              <a:defRPr/>
            </a:pPr>
            <a:r>
              <a:rPr lang="en-GB" altLang="en-US"/>
              <a:t>Teppo Vienamo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1AB608F-783F-BF00-B769-B351AD5EE28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09926A-2B60-D643-B971-65E0AF4EA0E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343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8750" y="234950"/>
            <a:ext cx="1939925" cy="5972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34950"/>
            <a:ext cx="5670550" cy="5972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FE5F9AD-7237-8B0B-EE1A-2F7B0084B71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64510DC-7AB4-3D2B-4E10-CCAEB7CE981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Muoviteknologia</a:t>
            </a:r>
          </a:p>
          <a:p>
            <a:pPr>
              <a:defRPr/>
            </a:pPr>
            <a:r>
              <a:rPr lang="en-GB" altLang="en-US"/>
              <a:t>Teppo Vienamo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50822A4-7610-C6F9-CFE8-FCE2E4F7DCA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937DE9-4FC4-1444-A122-03E4F2B588A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9157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4950"/>
            <a:ext cx="7762875" cy="1427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4FC0490-FBAA-F1DF-FA22-FE970BA3288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F386673-96B3-A54F-7858-B461790B493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Muoviteknologia</a:t>
            </a:r>
          </a:p>
          <a:p>
            <a:pPr>
              <a:defRPr/>
            </a:pPr>
            <a:r>
              <a:rPr lang="en-GB" altLang="en-US"/>
              <a:t>Teppo Vienamo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56B2907-B6E8-1BBC-458F-D6EC90FA1A4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604B91-5A6C-674D-B648-1DB9665DD05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220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A65DE02-8CD2-4FA5-3521-A874C18FAC3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DA78F4C-0BD2-FF0A-7C3B-EC5A3DFF51B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Muoviteknologia</a:t>
            </a:r>
          </a:p>
          <a:p>
            <a:pPr>
              <a:defRPr/>
            </a:pPr>
            <a:r>
              <a:rPr lang="en-GB" altLang="en-US"/>
              <a:t>Teppo Vienamo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3062D13-B882-2BA9-43D4-1F6ABF8ED84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3B7FEC-073A-1141-B15C-227FDABB36B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4446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5873BCF-6560-9BF1-BF60-C66C3B853C2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F8B927-5FDB-CC21-7B0E-87187BC601B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Muoviteknologia</a:t>
            </a:r>
          </a:p>
          <a:p>
            <a:pPr>
              <a:defRPr/>
            </a:pPr>
            <a:r>
              <a:rPr lang="en-GB" altLang="en-US"/>
              <a:t>Teppo Vienamo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332400A-7191-263B-012D-B8FFF13336C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94C36-B3B4-284D-85B9-CC6FBB26A0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7481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5238" cy="4225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981200"/>
            <a:ext cx="3805237" cy="4225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D354D5-BD00-9DF4-4504-327A5F24DE4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1286DB-2D67-6F39-080A-417462F777A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Muoviteknologia</a:t>
            </a:r>
          </a:p>
          <a:p>
            <a:pPr>
              <a:defRPr/>
            </a:pPr>
            <a:r>
              <a:rPr lang="en-GB" altLang="en-US"/>
              <a:t>Teppo Vienamo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1868199-7907-A31D-5261-9678C5DE137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F14C40-E096-7145-8BD3-2C64A4DE47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2595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D41566A-B061-CCF5-BC4E-9F60E0D0E4D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95EA982-EDD3-3558-5135-F5F2F541D07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Muoviteknologia</a:t>
            </a:r>
          </a:p>
          <a:p>
            <a:pPr>
              <a:defRPr/>
            </a:pPr>
            <a:r>
              <a:rPr lang="en-GB" altLang="en-US"/>
              <a:t>Teppo Vienamo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206A45C4-58B2-EE4B-1781-743C9C21E6A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18D473-7413-6A45-9E55-FC9858498A4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094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9EF6BBA-A9A3-408C-0461-49B5DFF6492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10A10F0-D1AC-9EE4-466F-AA91A836084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Muoviteknologia</a:t>
            </a:r>
          </a:p>
          <a:p>
            <a:pPr>
              <a:defRPr/>
            </a:pPr>
            <a:r>
              <a:rPr lang="en-GB" altLang="en-US"/>
              <a:t>Teppo Vienamo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DE5652D-FE82-7E31-55A9-82B8D4ACB33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FD08C-ACD0-F64F-B9C2-69511EBCC46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9069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EB8F6774-9927-A58F-A5D2-4E308C4F502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9B3F1163-DEE2-0ACF-B98A-85AA3072CAE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Muoviteknologia</a:t>
            </a:r>
          </a:p>
          <a:p>
            <a:pPr>
              <a:defRPr/>
            </a:pPr>
            <a:r>
              <a:rPr lang="en-GB" altLang="en-US"/>
              <a:t>Teppo Vienamo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4DCA5F7-221B-E9C6-A523-48DAF87DAE3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EF0FFE-5AC2-C54A-9787-880193968F1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344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1E4947-55CC-54B6-DD8A-2ABA630836A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A7022F-F53E-DB8B-F506-402591581C8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Muoviteknologia</a:t>
            </a:r>
          </a:p>
          <a:p>
            <a:pPr>
              <a:defRPr/>
            </a:pPr>
            <a:r>
              <a:rPr lang="en-GB" altLang="en-US"/>
              <a:t>Teppo Vienamo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3C69AE1-1CF2-8D88-884B-3336CE1C0EF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BF3060-2AEF-B945-A179-45B7AC3A177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94510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621287-5BC4-13D9-FFB7-6564AA7E6CC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89DE85-7598-6986-7C67-C52B19F029A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Muoviteknologia</a:t>
            </a:r>
          </a:p>
          <a:p>
            <a:pPr>
              <a:defRPr/>
            </a:pPr>
            <a:r>
              <a:rPr lang="en-GB" altLang="en-US"/>
              <a:t>Teppo Vienamo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45D19F5-5C4F-5A6C-3157-D8A243C3F97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ADF5CE-64F0-C54E-87BA-8F82AF22FE8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7398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">
            <a:extLst>
              <a:ext uri="{FF2B5EF4-FFF2-40B4-BE49-F238E27FC236}">
                <a16:creationId xmlns:a16="http://schemas.microsoft.com/office/drawing/2014/main" id="{E6F4EEB0-8E49-2313-6B79-DC1CCC6379C1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752600"/>
            <a:ext cx="9144000" cy="1588"/>
          </a:xfrm>
          <a:prstGeom prst="line">
            <a:avLst/>
          </a:prstGeom>
          <a:noFill/>
          <a:ln w="76320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318BFFB2-40B5-7C95-32FF-4A9AE8D69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fi-FI"/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ABA03FF0-C525-8D5D-2DA5-AD680D9E8C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34950"/>
            <a:ext cx="7762875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9" name="Rectangle 4">
            <a:extLst>
              <a:ext uri="{FF2B5EF4-FFF2-40B4-BE49-F238E27FC236}">
                <a16:creationId xmlns:a16="http://schemas.microsoft.com/office/drawing/2014/main" id="{E0520FB5-E203-057B-45AC-9036BE5113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2875" cy="422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E1ACA6B9-F7FE-BA1D-57E5-6AE743935A8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962400" y="6248400"/>
            <a:ext cx="18954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3449AA0-A6C7-2F8C-A80B-153ACCF0946A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609600" y="6096000"/>
            <a:ext cx="2886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cs typeface="Lucida Sans Unicode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Muoviteknologia</a:t>
            </a:r>
          </a:p>
          <a:p>
            <a:pPr>
              <a:defRPr/>
            </a:pPr>
            <a:r>
              <a:rPr lang="en-GB" altLang="en-US"/>
              <a:t>Teppo Vienamo</a:t>
            </a:r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78AD97A5-F853-4419-2D11-D3E44C6FF5F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54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</a:lstStyle>
          <a:p>
            <a:fld id="{8BFEAD75-6104-044C-B23A-ABE7EC6B8CA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449263" rtl="0" eaLnBrk="0" fontAlgn="base" hangingPunct="0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itchFamily="34" charset="0"/>
        </a:defRPr>
      </a:lvl2pPr>
      <a:lvl3pPr algn="l" defTabSz="449263" rtl="0" eaLnBrk="0" fontAlgn="base" hangingPunct="0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itchFamily="34" charset="0"/>
        </a:defRPr>
      </a:lvl3pPr>
      <a:lvl4pPr algn="l" defTabSz="449263" rtl="0" eaLnBrk="0" fontAlgn="base" hangingPunct="0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itchFamily="34" charset="0"/>
        </a:defRPr>
      </a:lvl4pPr>
      <a:lvl5pPr algn="l" defTabSz="449263" rtl="0" eaLnBrk="0" fontAlgn="base" hangingPunct="0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itchFamily="34" charset="0"/>
        </a:defRPr>
      </a:lvl5pPr>
      <a:lvl6pPr marL="457200" algn="l" defTabSz="449263" rtl="0" fontAlgn="base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</a:defRPr>
      </a:lvl6pPr>
      <a:lvl7pPr marL="914400" algn="l" defTabSz="449263" rtl="0" fontAlgn="base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</a:defRPr>
      </a:lvl7pPr>
      <a:lvl8pPr marL="1371600" algn="l" defTabSz="449263" rtl="0" fontAlgn="base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</a:defRPr>
      </a:lvl8pPr>
      <a:lvl9pPr marL="1828800" algn="l" defTabSz="449263" rtl="0" fontAlgn="base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</a:defRPr>
      </a:lvl9pPr>
    </p:titleStyle>
    <p:bodyStyle>
      <a:lvl1pPr marL="334963" indent="-334963" algn="l" defTabSz="449263" rtl="0" eaLnBrk="0" fontAlgn="base" hangingPunct="0">
        <a:lnSpc>
          <a:spcPct val="71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5013" indent="-277813" algn="l" defTabSz="449263" rtl="0" eaLnBrk="0" fontAlgn="base" hangingPunct="0">
        <a:lnSpc>
          <a:spcPct val="71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lnSpc>
          <a:spcPct val="71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lnSpc>
          <a:spcPct val="7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lnSpc>
          <a:spcPct val="7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>
        <a:lnSpc>
          <a:spcPct val="7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>
        <a:lnSpc>
          <a:spcPct val="7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>
        <a:lnSpc>
          <a:spcPct val="7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>
        <a:lnSpc>
          <a:spcPct val="7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tinternet.com/%7Ehognosesam/gcse/page53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www.pac-it.org.nz/booklet/materials/plastics_injection_moulding.html" TargetMode="Externa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ubscriber.scoot.co.uk/hymid/4.htm" TargetMode="External"/><Relationship Id="rId5" Type="http://schemas.openxmlformats.org/officeDocument/2006/relationships/image" Target="../media/image17.gif"/><Relationship Id="rId4" Type="http://schemas.openxmlformats.org/officeDocument/2006/relationships/hyperlink" Target="http://www.bath.ac.uk/%7Een9ng/page6.ht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fi/imgres?imgurl=www.mech.uwa.edu.au/mbb/MBB_Lecture_Notes/PolyRheol/Lecture_Notes/Scans-Polymers/BlowMoulding.JPG&amp;imgrefurl=http://www.mech.uwa.edu.au/mbb/MBB_Lecture_Notes/PolyRheol/Lecture_Notes.html&amp;hl=fi&amp;h=1659&amp;w=1200&amp;start=2&amp;prev=/images%3Fq%3Dblowmoulding%26svnum%3D10%26hl%3Dfi%26lr%3D%26ie%3DUTF-8%26oe%3DUTF-8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FQ6R85puS0" TargetMode="Externa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a4SoqYg-Us" TargetMode="Externa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Yb_UjgJ5E0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xX6g4bJkI0" TargetMode="Externa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etrotexeurope.com/fabrication_processes/re_rim.html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ilfoam.com/process.htm" TargetMode="External"/><Relationship Id="rId4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5B5F62C9-E0DC-1847-82A5-0F921F2563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altLang="en-US" dirty="0"/>
              <a:t>Plastics product manufacturing</a:t>
            </a:r>
          </a:p>
        </p:txBody>
      </p:sp>
      <p:sp>
        <p:nvSpPr>
          <p:cNvPr id="4099" name="Subtitle 2">
            <a:extLst>
              <a:ext uri="{FF2B5EF4-FFF2-40B4-BE49-F238E27FC236}">
                <a16:creationId xmlns:a16="http://schemas.microsoft.com/office/drawing/2014/main" id="{F4C49FCA-33D0-4145-9677-D2A5E76068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altLang="en-US" dirty="0"/>
              <a:t>Teolliset Valmistustekniikat ja materiaalit</a:t>
            </a:r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16F2D-508D-3511-C9A9-3242CEFE5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Muoviteknologia</a:t>
            </a:r>
          </a:p>
          <a:p>
            <a:pPr>
              <a:defRPr/>
            </a:pPr>
            <a:r>
              <a:rPr lang="en-GB" altLang="en-US"/>
              <a:t>Teppo Vienamo</a:t>
            </a:r>
          </a:p>
        </p:txBody>
      </p:sp>
      <p:sp>
        <p:nvSpPr>
          <p:cNvPr id="47107" name="Rectangle 1">
            <a:extLst>
              <a:ext uri="{FF2B5EF4-FFF2-40B4-BE49-F238E27FC236}">
                <a16:creationId xmlns:a16="http://schemas.microsoft.com/office/drawing/2014/main" id="{29121A27-22A3-21DE-3E93-DF47ED1C8B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Injection moulding</a:t>
            </a:r>
          </a:p>
        </p:txBody>
      </p:sp>
      <p:sp>
        <p:nvSpPr>
          <p:cNvPr id="47108" name="Rectangle 2">
            <a:extLst>
              <a:ext uri="{FF2B5EF4-FFF2-40B4-BE49-F238E27FC236}">
                <a16:creationId xmlns:a16="http://schemas.microsoft.com/office/drawing/2014/main" id="{ED36FA85-EE44-6931-AB02-7B5D4DD4BA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965700" cy="4114800"/>
          </a:xfrm>
        </p:spPr>
        <p:txBody>
          <a:bodyPr/>
          <a:lstStyle/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400" dirty="0">
                <a:cs typeface="Times New Roman" panose="02020603050405020304" pitchFamily="18" charset="0"/>
              </a:rPr>
              <a:t>Series size over 10 000  </a:t>
            </a:r>
          </a:p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400" dirty="0">
                <a:cs typeface="Times New Roman" panose="02020603050405020304" pitchFamily="18" charset="0"/>
              </a:rPr>
              <a:t>Structures and functions integration</a:t>
            </a:r>
          </a:p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400" dirty="0">
                <a:cs typeface="Times New Roman" panose="02020603050405020304" pitchFamily="18" charset="0"/>
              </a:rPr>
              <a:t>Accurate products</a:t>
            </a:r>
          </a:p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400" dirty="0">
                <a:cs typeface="Times New Roman" panose="02020603050405020304" pitchFamily="18" charset="0"/>
              </a:rPr>
              <a:t>Ready after moulding, no post processing</a:t>
            </a:r>
            <a:r>
              <a:rPr lang="en-GB" altLang="en-US" sz="2400" dirty="0"/>
              <a:t> </a:t>
            </a:r>
          </a:p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400" dirty="0"/>
              <a:t>All thermoplastics and some others</a:t>
            </a:r>
          </a:p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GB" altLang="en-US" sz="2400" dirty="0"/>
          </a:p>
        </p:txBody>
      </p:sp>
      <p:pic>
        <p:nvPicPr>
          <p:cNvPr id="47109" name="Picture 4">
            <a:extLst>
              <a:ext uri="{FF2B5EF4-FFF2-40B4-BE49-F238E27FC236}">
                <a16:creationId xmlns:a16="http://schemas.microsoft.com/office/drawing/2014/main" id="{77BE9BD5-FECF-C4D3-4287-ADEAD0661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31813"/>
            <a:ext cx="38100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7086416-B548-FA8D-58C6-8D54ED891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Muoviteknologia</a:t>
            </a:r>
          </a:p>
          <a:p>
            <a:pPr>
              <a:defRPr/>
            </a:pPr>
            <a:r>
              <a:rPr lang="en-GB" altLang="en-US"/>
              <a:t>Teppo Vienamo</a:t>
            </a:r>
          </a:p>
        </p:txBody>
      </p:sp>
      <p:sp>
        <p:nvSpPr>
          <p:cNvPr id="51203" name="Rectangle 1">
            <a:extLst>
              <a:ext uri="{FF2B5EF4-FFF2-40B4-BE49-F238E27FC236}">
                <a16:creationId xmlns:a16="http://schemas.microsoft.com/office/drawing/2014/main" id="{2D1547BC-F315-E1E2-CDB2-2ECC0FA0BA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371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Injection moulding method</a:t>
            </a:r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45F40CFD-AFC0-ED63-8E32-2CC04C464E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3810000" cy="4114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700"/>
              </a:spcBef>
              <a:tabLst>
                <a:tab pos="33496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n-US" sz="2800" b="1"/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tabLst>
                <a:tab pos="33496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n-US" sz="2800" b="1"/>
          </a:p>
        </p:txBody>
      </p:sp>
      <p:sp>
        <p:nvSpPr>
          <p:cNvPr id="51205" name="Rectangle 3">
            <a:extLst>
              <a:ext uri="{FF2B5EF4-FFF2-40B4-BE49-F238E27FC236}">
                <a16:creationId xmlns:a16="http://schemas.microsoft.com/office/drawing/2014/main" id="{01AA7C49-6C0E-24CA-AE56-41552AA72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200" y="6324600"/>
            <a:ext cx="21336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lnSpc>
                <a:spcPct val="7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lnSpc>
                <a:spcPct val="7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lnSpc>
                <a:spcPct val="7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lnSpc>
                <a:spcPct val="7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900" b="1">
                <a:solidFill>
                  <a:srgbClr val="CCCCFF"/>
                </a:solidFill>
                <a:hlinkClick r:id="rId3"/>
              </a:rPr>
              <a:t>www.btinternet.com/~hognosesam/ gcse/page53.html</a:t>
            </a:r>
            <a:r>
              <a:rPr lang="en-GB" altLang="en-US" sz="900"/>
              <a:t>.</a:t>
            </a:r>
            <a:r>
              <a:rPr lang="en-GB" altLang="en-US" sz="1700"/>
              <a:t> </a:t>
            </a:r>
          </a:p>
        </p:txBody>
      </p:sp>
      <p:sp>
        <p:nvSpPr>
          <p:cNvPr id="51206" name="Rectangle 4">
            <a:extLst>
              <a:ext uri="{FF2B5EF4-FFF2-40B4-BE49-F238E27FC236}">
                <a16:creationId xmlns:a16="http://schemas.microsoft.com/office/drawing/2014/main" id="{72A27002-7CB8-D562-6AE7-A6632D07E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6019800"/>
            <a:ext cx="34290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lnSpc>
                <a:spcPct val="7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lnSpc>
                <a:spcPct val="7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lnSpc>
                <a:spcPct val="7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lnSpc>
                <a:spcPct val="7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10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http://www.design-technology.org/injectiondrawing.JPG</a:t>
            </a:r>
            <a:r>
              <a:rPr lang="en-GB" altLang="en-US" sz="11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1207" name="Text Box 5">
            <a:extLst>
              <a:ext uri="{FF2B5EF4-FFF2-40B4-BE49-F238E27FC236}">
                <a16:creationId xmlns:a16="http://schemas.microsoft.com/office/drawing/2014/main" id="{8345EBAA-DEF7-F740-6742-3E395DB21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5475" y="5105400"/>
            <a:ext cx="4589463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lnSpc>
                <a:spcPct val="7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lnSpc>
                <a:spcPct val="7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lnSpc>
                <a:spcPct val="7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lnSpc>
                <a:spcPct val="7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400">
                <a:cs typeface="Times New Roman" panose="02020603050405020304" pitchFamily="18" charset="0"/>
              </a:rPr>
              <a:t>http://www.design-technology.org/injectiondrawing.JPG</a:t>
            </a:r>
            <a:r>
              <a:rPr lang="en-GB" altLang="en-US" sz="1400"/>
              <a:t> </a:t>
            </a:r>
          </a:p>
        </p:txBody>
      </p:sp>
      <p:pic>
        <p:nvPicPr>
          <p:cNvPr id="51208" name="Picture 6">
            <a:extLst>
              <a:ext uri="{FF2B5EF4-FFF2-40B4-BE49-F238E27FC236}">
                <a16:creationId xmlns:a16="http://schemas.microsoft.com/office/drawing/2014/main" id="{B20073D6-F335-558A-E9FC-ECAF81F50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0" y="381000"/>
            <a:ext cx="8077200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09" name="Rectangle 7">
            <a:extLst>
              <a:ext uri="{FF2B5EF4-FFF2-40B4-BE49-F238E27FC236}">
                <a16:creationId xmlns:a16="http://schemas.microsoft.com/office/drawing/2014/main" id="{1104B32A-BFC1-4B99-A58D-2B219FE68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-206375"/>
            <a:ext cx="4495800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lnSpc>
                <a:spcPct val="7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lnSpc>
                <a:spcPct val="7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lnSpc>
                <a:spcPct val="7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lnSpc>
                <a:spcPct val="7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200" b="1">
                <a:solidFill>
                  <a:srgbClr val="CCCCFF"/>
                </a:solidFill>
                <a:hlinkClick r:id="rId5"/>
              </a:rPr>
              <a:t>www.pac-it.org.nz/.../ plastics_injection_moulding.html</a:t>
            </a:r>
            <a:r>
              <a:rPr lang="en-GB" altLang="en-US" sz="1200"/>
              <a:t>.</a:t>
            </a:r>
            <a:r>
              <a:rPr lang="en-GB" altLang="en-US" sz="2100"/>
              <a:t> </a:t>
            </a:r>
          </a:p>
        </p:txBody>
      </p:sp>
      <p:sp>
        <p:nvSpPr>
          <p:cNvPr id="51210" name="Text Box 8">
            <a:extLst>
              <a:ext uri="{FF2B5EF4-FFF2-40B4-BE49-F238E27FC236}">
                <a16:creationId xmlns:a16="http://schemas.microsoft.com/office/drawing/2014/main" id="{B1222D2C-4E17-5BBD-5302-73F714316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981200"/>
            <a:ext cx="3581400" cy="361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>
              <a:lnSpc>
                <a:spcPct val="7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lnSpc>
                <a:spcPct val="7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lnSpc>
                <a:spcPct val="7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lnSpc>
                <a:spcPct val="7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lnSpc>
                <a:spcPct val="7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50"/>
              </a:spcBef>
              <a:buFont typeface="Times New Roman" panose="02020603050405020304" pitchFamily="18" charset="0"/>
              <a:buAutoNum type="arabicPeriod"/>
            </a:pPr>
            <a:r>
              <a:rPr lang="en-GB" altLang="en-US" sz="2000"/>
              <a:t>Plastics granulates are melted by heating and friction while screw  withdraws and collects melt  to the front</a:t>
            </a:r>
          </a:p>
          <a:p>
            <a:pPr eaLnBrk="1" hangingPunct="1">
              <a:lnSpc>
                <a:spcPct val="100000"/>
              </a:lnSpc>
              <a:spcBef>
                <a:spcPts val="1250"/>
              </a:spcBef>
              <a:buFont typeface="Times New Roman" panose="02020603050405020304" pitchFamily="18" charset="0"/>
              <a:buAutoNum type="arabicPeriod"/>
            </a:pPr>
            <a:r>
              <a:rPr lang="en-GB" altLang="en-US" sz="2000"/>
              <a:t>Screw injects melt in to the mould</a:t>
            </a:r>
          </a:p>
          <a:p>
            <a:pPr eaLnBrk="1" hangingPunct="1">
              <a:lnSpc>
                <a:spcPct val="100000"/>
              </a:lnSpc>
              <a:spcBef>
                <a:spcPts val="1250"/>
              </a:spcBef>
              <a:buFont typeface="Times New Roman" panose="02020603050405020304" pitchFamily="18" charset="0"/>
              <a:buAutoNum type="arabicPeriod"/>
            </a:pPr>
            <a:r>
              <a:rPr lang="en-GB" altLang="en-US" sz="2000"/>
              <a:t>Part gets cooled</a:t>
            </a:r>
          </a:p>
          <a:p>
            <a:pPr eaLnBrk="1" hangingPunct="1">
              <a:lnSpc>
                <a:spcPct val="100000"/>
              </a:lnSpc>
              <a:spcBef>
                <a:spcPts val="1250"/>
              </a:spcBef>
              <a:buFont typeface="Times New Roman" panose="02020603050405020304" pitchFamily="18" charset="0"/>
              <a:buAutoNum type="arabicPeriod"/>
            </a:pPr>
            <a:r>
              <a:rPr lang="en-GB" altLang="en-US" sz="2000"/>
              <a:t>Mould opens and part is ejected</a:t>
            </a:r>
          </a:p>
        </p:txBody>
      </p:sp>
      <p:pic>
        <p:nvPicPr>
          <p:cNvPr id="51211" name="Picture 9">
            <a:extLst>
              <a:ext uri="{FF2B5EF4-FFF2-40B4-BE49-F238E27FC236}">
                <a16:creationId xmlns:a16="http://schemas.microsoft.com/office/drawing/2014/main" id="{39475428-9D09-5696-0250-E8457F4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916113"/>
            <a:ext cx="4333875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6CBF4-540D-3D95-9CCF-E882A97DF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Muoviteknologia</a:t>
            </a:r>
          </a:p>
          <a:p>
            <a:pPr>
              <a:defRPr/>
            </a:pPr>
            <a:r>
              <a:rPr lang="en-GB" altLang="en-US"/>
              <a:t>Teppo Vienamo</a:t>
            </a:r>
          </a:p>
        </p:txBody>
      </p:sp>
      <p:sp>
        <p:nvSpPr>
          <p:cNvPr id="49155" name="Rectangle 1">
            <a:extLst>
              <a:ext uri="{FF2B5EF4-FFF2-40B4-BE49-F238E27FC236}">
                <a16:creationId xmlns:a16="http://schemas.microsoft.com/office/drawing/2014/main" id="{EAE2C719-AAFD-72D4-1C8B-D9BBC93493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Typical use</a:t>
            </a:r>
          </a:p>
        </p:txBody>
      </p:sp>
      <p:sp>
        <p:nvSpPr>
          <p:cNvPr id="49156" name="Rectangle 2">
            <a:extLst>
              <a:ext uri="{FF2B5EF4-FFF2-40B4-BE49-F238E27FC236}">
                <a16:creationId xmlns:a16="http://schemas.microsoft.com/office/drawing/2014/main" id="{D89EFD8A-5C00-CB96-687D-F857C20113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dirty="0"/>
              <a:t>Most common method</a:t>
            </a:r>
          </a:p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dirty="0"/>
              <a:t>Electronics, gadget chases</a:t>
            </a:r>
          </a:p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dirty="0"/>
              <a:t>Dishes </a:t>
            </a:r>
          </a:p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dirty="0"/>
              <a:t>Sport equipment</a:t>
            </a:r>
          </a:p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dirty="0"/>
              <a:t>Car parts</a:t>
            </a:r>
          </a:p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dirty="0"/>
              <a:t>E.G.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C2BFFF0-43FD-A079-AF02-1F857DAA1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Muoviteknologia</a:t>
            </a:r>
          </a:p>
          <a:p>
            <a:pPr>
              <a:defRPr/>
            </a:pPr>
            <a:r>
              <a:rPr lang="en-GB" altLang="en-US"/>
              <a:t>Teppo Vienamo</a:t>
            </a:r>
          </a:p>
        </p:txBody>
      </p:sp>
      <p:sp>
        <p:nvSpPr>
          <p:cNvPr id="53251" name="Rectangle 1">
            <a:extLst>
              <a:ext uri="{FF2B5EF4-FFF2-40B4-BE49-F238E27FC236}">
                <a16:creationId xmlns:a16="http://schemas.microsoft.com/office/drawing/2014/main" id="{D7CF3798-1E05-6980-9989-6639B79D2D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Design guides</a:t>
            </a:r>
          </a:p>
        </p:txBody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id="{C62BC95F-918A-9B4F-FACC-F48915E58F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724400" cy="4114800"/>
          </a:xfrm>
        </p:spPr>
        <p:txBody>
          <a:bodyPr/>
          <a:lstStyle/>
          <a:p>
            <a:pPr marL="333375" indent="-333375" eaLnBrk="1" hangingPunct="1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800"/>
              <a:t>Even wall thickness</a:t>
            </a:r>
          </a:p>
          <a:p>
            <a:pPr marL="333375" indent="-333375" eaLnBrk="1" hangingPunct="1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None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GB" altLang="en-US" sz="2800"/>
          </a:p>
          <a:p>
            <a:pPr marL="333375" indent="-333375" eaLnBrk="1" hangingPunct="1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None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GB" altLang="en-US" sz="2800"/>
          </a:p>
          <a:p>
            <a:pPr marL="333375" indent="-333375" eaLnBrk="1" hangingPunct="1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None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GB" altLang="en-US" sz="2800"/>
          </a:p>
          <a:p>
            <a:pPr marL="333375" indent="-333375" eaLnBrk="1" hangingPunct="1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None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GB" altLang="en-US" sz="2800"/>
          </a:p>
          <a:p>
            <a:pPr marL="333375" indent="-333375" eaLnBrk="1" hangingPunct="1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None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GB" altLang="en-US" sz="2800"/>
          </a:p>
          <a:p>
            <a:pPr marL="333375" indent="-333375" eaLnBrk="1" hangingPunct="1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800"/>
              <a:t>Avoid planar surfaces</a:t>
            </a:r>
          </a:p>
        </p:txBody>
      </p:sp>
      <p:graphicFrame>
        <p:nvGraphicFramePr>
          <p:cNvPr id="53253" name="Object 3">
            <a:extLst>
              <a:ext uri="{FF2B5EF4-FFF2-40B4-BE49-F238E27FC236}">
                <a16:creationId xmlns:a16="http://schemas.microsoft.com/office/drawing/2014/main" id="{6C5EF9A1-B997-F78F-DC0B-9EF5C2D679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25000" y="3733800"/>
          <a:ext cx="2681288" cy="138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445000" imgH="2298700" progId="">
                  <p:embed/>
                </p:oleObj>
              </mc:Choice>
              <mc:Fallback>
                <p:oleObj r:id="rId3" imgW="4445000" imgH="22987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0" y="3733800"/>
                        <a:ext cx="2681288" cy="1385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4" name="Object 6">
            <a:extLst>
              <a:ext uri="{FF2B5EF4-FFF2-40B4-BE49-F238E27FC236}">
                <a16:creationId xmlns:a16="http://schemas.microsoft.com/office/drawing/2014/main" id="{C756DF9D-AE45-FCB9-515D-7F4BE223F1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35600" y="1052513"/>
          <a:ext cx="2682875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5880100" imgH="1485900" progId="">
                  <p:embed/>
                </p:oleObj>
              </mc:Choice>
              <mc:Fallback>
                <p:oleObj r:id="rId5" imgW="5880100" imgH="148590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1052513"/>
                        <a:ext cx="2682875" cy="67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5" name="Object 7">
            <a:extLst>
              <a:ext uri="{FF2B5EF4-FFF2-40B4-BE49-F238E27FC236}">
                <a16:creationId xmlns:a16="http://schemas.microsoft.com/office/drawing/2014/main" id="{0661E7DF-E2ED-8EE5-A279-6EF3509C13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13400" y="4221163"/>
          <a:ext cx="2127250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3187700" imgH="1930400" progId="">
                  <p:embed/>
                </p:oleObj>
              </mc:Choice>
              <mc:Fallback>
                <p:oleObj r:id="rId7" imgW="3187700" imgH="193040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400" y="4221163"/>
                        <a:ext cx="2127250" cy="128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256" name="Picture 14">
            <a:extLst>
              <a:ext uri="{FF2B5EF4-FFF2-40B4-BE49-F238E27FC236}">
                <a16:creationId xmlns:a16="http://schemas.microsoft.com/office/drawing/2014/main" id="{FDCD6284-322F-09FC-6AE8-69D96DA4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844675"/>
            <a:ext cx="29146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929CEC3-0DEE-D45B-4074-C6F0A9651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Muoviteknologia</a:t>
            </a:r>
          </a:p>
          <a:p>
            <a:pPr>
              <a:defRPr/>
            </a:pPr>
            <a:r>
              <a:rPr lang="en-GB" altLang="en-US"/>
              <a:t>Teppo Vienamo</a:t>
            </a:r>
          </a:p>
        </p:txBody>
      </p:sp>
      <p:sp>
        <p:nvSpPr>
          <p:cNvPr id="55299" name="Rectangle 1">
            <a:extLst>
              <a:ext uri="{FF2B5EF4-FFF2-40B4-BE49-F238E27FC236}">
                <a16:creationId xmlns:a16="http://schemas.microsoft.com/office/drawing/2014/main" id="{42AC4F26-CF41-73A4-F17B-8472898D09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Design guidelines</a:t>
            </a:r>
          </a:p>
        </p:txBody>
      </p:sp>
      <p:sp>
        <p:nvSpPr>
          <p:cNvPr id="55300" name="Rectangle 2">
            <a:extLst>
              <a:ext uri="{FF2B5EF4-FFF2-40B4-BE49-F238E27FC236}">
                <a16:creationId xmlns:a16="http://schemas.microsoft.com/office/drawing/2014/main" id="{250B5472-BDB2-B747-3B23-E6F7522562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/>
              <a:t>Draft </a:t>
            </a:r>
          </a:p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GB" altLang="en-US"/>
          </a:p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/>
              <a:t>Sink mark</a:t>
            </a:r>
          </a:p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None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GB" altLang="en-US"/>
          </a:p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/>
              <a:t>Weld line</a:t>
            </a:r>
          </a:p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None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GB" altLang="en-US"/>
          </a:p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None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GB" altLang="en-US"/>
          </a:p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None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GB" altLang="en-US"/>
          </a:p>
        </p:txBody>
      </p:sp>
      <p:pic>
        <p:nvPicPr>
          <p:cNvPr id="55301" name="Picture 3">
            <a:extLst>
              <a:ext uri="{FF2B5EF4-FFF2-40B4-BE49-F238E27FC236}">
                <a16:creationId xmlns:a16="http://schemas.microsoft.com/office/drawing/2014/main" id="{C9C7A175-050D-86AB-70B9-327B56D2B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068638"/>
            <a:ext cx="2919413" cy="175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02" name="Line 4">
            <a:extLst>
              <a:ext uri="{FF2B5EF4-FFF2-40B4-BE49-F238E27FC236}">
                <a16:creationId xmlns:a16="http://schemas.microsoft.com/office/drawing/2014/main" id="{D8AEA1B2-B889-7364-0E88-35C257A7302D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6238" y="3429000"/>
            <a:ext cx="1295400" cy="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pic>
        <p:nvPicPr>
          <p:cNvPr id="55303" name="Picture 5">
            <a:extLst>
              <a:ext uri="{FF2B5EF4-FFF2-40B4-BE49-F238E27FC236}">
                <a16:creationId xmlns:a16="http://schemas.microsoft.com/office/drawing/2014/main" id="{13F47091-67A1-047B-1C58-C7771C5ED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5084763"/>
            <a:ext cx="22764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4" name="Picture 8">
            <a:extLst>
              <a:ext uri="{FF2B5EF4-FFF2-40B4-BE49-F238E27FC236}">
                <a16:creationId xmlns:a16="http://schemas.microsoft.com/office/drawing/2014/main" id="{AAFC9287-A27E-9B03-D2A2-0D38543B9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92150"/>
            <a:ext cx="3559175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56860D-6C48-08B8-936F-9BB0E868D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Muoviteknologia</a:t>
            </a:r>
          </a:p>
          <a:p>
            <a:pPr>
              <a:defRPr/>
            </a:pPr>
            <a:r>
              <a:rPr lang="en-GB" altLang="en-US"/>
              <a:t>Teppo Vienamo</a:t>
            </a:r>
          </a:p>
        </p:txBody>
      </p:sp>
      <p:sp>
        <p:nvSpPr>
          <p:cNvPr id="57347" name="Rectangle 1">
            <a:extLst>
              <a:ext uri="{FF2B5EF4-FFF2-40B4-BE49-F238E27FC236}">
                <a16:creationId xmlns:a16="http://schemas.microsoft.com/office/drawing/2014/main" id="{01663504-B63A-F706-4186-19FE8AB249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Mould shrinkage </a:t>
            </a:r>
          </a:p>
        </p:txBody>
      </p:sp>
      <p:sp>
        <p:nvSpPr>
          <p:cNvPr id="57348" name="Rectangle 2">
            <a:extLst>
              <a:ext uri="{FF2B5EF4-FFF2-40B4-BE49-F238E27FC236}">
                <a16:creationId xmlns:a16="http://schemas.microsoft.com/office/drawing/2014/main" id="{D2E0094D-2A53-6911-0973-85319ECAAC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dirty="0"/>
              <a:t>Up to 3 % </a:t>
            </a:r>
          </a:p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dirty="0"/>
              <a:t>Warp </a:t>
            </a:r>
          </a:p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None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GB" altLang="en-US" dirty="0"/>
          </a:p>
        </p:txBody>
      </p:sp>
      <p:pic>
        <p:nvPicPr>
          <p:cNvPr id="57349" name="Picture 3">
            <a:extLst>
              <a:ext uri="{FF2B5EF4-FFF2-40B4-BE49-F238E27FC236}">
                <a16:creationId xmlns:a16="http://schemas.microsoft.com/office/drawing/2014/main" id="{986C04A3-9043-E6FB-B115-A4CF06095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989138"/>
            <a:ext cx="428625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EABBF49-014A-5826-04BE-DFF3D485C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Muoviteknologia</a:t>
            </a:r>
          </a:p>
          <a:p>
            <a:pPr>
              <a:defRPr/>
            </a:pPr>
            <a:r>
              <a:rPr lang="en-GB" altLang="en-US"/>
              <a:t>Teppo Vienamo</a:t>
            </a:r>
          </a:p>
        </p:txBody>
      </p:sp>
      <p:sp>
        <p:nvSpPr>
          <p:cNvPr id="59395" name="Rectangle 1">
            <a:extLst>
              <a:ext uri="{FF2B5EF4-FFF2-40B4-BE49-F238E27FC236}">
                <a16:creationId xmlns:a16="http://schemas.microsoft.com/office/drawing/2014/main" id="{C3322FDA-8081-85E8-BBCD-34C66DA943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Co-injection moulding</a:t>
            </a:r>
            <a:r>
              <a:rPr lang="en-GB" altLang="en-US"/>
              <a:t> </a:t>
            </a:r>
          </a:p>
        </p:txBody>
      </p:sp>
      <p:pic>
        <p:nvPicPr>
          <p:cNvPr id="59396" name="Picture 2">
            <a:extLst>
              <a:ext uri="{FF2B5EF4-FFF2-40B4-BE49-F238E27FC236}">
                <a16:creationId xmlns:a16="http://schemas.microsoft.com/office/drawing/2014/main" id="{A46E8727-B15E-37B7-FA6F-725A21BA2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05000"/>
            <a:ext cx="2590800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397" name="Text Box 3">
            <a:extLst>
              <a:ext uri="{FF2B5EF4-FFF2-40B4-BE49-F238E27FC236}">
                <a16:creationId xmlns:a16="http://schemas.microsoft.com/office/drawing/2014/main" id="{C28CEECB-E44B-A2E8-D132-236339D8F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25" y="1752600"/>
            <a:ext cx="330835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lnSpc>
                <a:spcPct val="7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lnSpc>
                <a:spcPct val="7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lnSpc>
                <a:spcPct val="7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lnSpc>
                <a:spcPct val="7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400" b="1">
                <a:solidFill>
                  <a:srgbClr val="CCCCFF"/>
                </a:solidFill>
                <a:hlinkClick r:id="rId4"/>
              </a:rPr>
              <a:t>www.bath.ac.uk/~en9ng/ page6.htm</a:t>
            </a:r>
            <a:r>
              <a:rPr lang="en-GB" altLang="en-US" sz="1400"/>
              <a:t>. </a:t>
            </a:r>
          </a:p>
        </p:txBody>
      </p:sp>
      <p:pic>
        <p:nvPicPr>
          <p:cNvPr id="59398" name="Picture 4">
            <a:extLst>
              <a:ext uri="{FF2B5EF4-FFF2-40B4-BE49-F238E27FC236}">
                <a16:creationId xmlns:a16="http://schemas.microsoft.com/office/drawing/2014/main" id="{9B42302B-44E5-739E-16A0-0C7F7E403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00400"/>
            <a:ext cx="2667000" cy="245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399" name="Text Box 5">
            <a:extLst>
              <a:ext uri="{FF2B5EF4-FFF2-40B4-BE49-F238E27FC236}">
                <a16:creationId xmlns:a16="http://schemas.microsoft.com/office/drawing/2014/main" id="{B6536F63-C0FC-7CAD-76B0-B94E684A7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6588" y="6096000"/>
            <a:ext cx="29194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lnSpc>
                <a:spcPct val="7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lnSpc>
                <a:spcPct val="7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lnSpc>
                <a:spcPct val="7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lnSpc>
                <a:spcPct val="7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200" b="1">
                <a:solidFill>
                  <a:srgbClr val="CCCCFF"/>
                </a:solidFill>
                <a:hlinkClick r:id="rId6"/>
              </a:rPr>
              <a:t>subscriber.scoot.co.uk/ hymid/4.htm</a:t>
            </a:r>
            <a:r>
              <a:rPr lang="en-GB" altLang="en-US" sz="1200"/>
              <a:t>. </a:t>
            </a:r>
          </a:p>
        </p:txBody>
      </p:sp>
      <p:sp>
        <p:nvSpPr>
          <p:cNvPr id="59400" name="Rectangle 6">
            <a:extLst>
              <a:ext uri="{FF2B5EF4-FFF2-40B4-BE49-F238E27FC236}">
                <a16:creationId xmlns:a16="http://schemas.microsoft.com/office/drawing/2014/main" id="{38A3329E-4376-F591-1A3F-4608FA2194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3810000" cy="4573588"/>
          </a:xfrm>
        </p:spPr>
        <p:txBody>
          <a:bodyPr/>
          <a:lstStyle/>
          <a:p>
            <a:pPr marL="333375" indent="-333375" eaLnBrk="1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800"/>
              <a:t>Surface and core different material</a:t>
            </a:r>
          </a:p>
          <a:p>
            <a:pPr marL="733425" lvl="1" indent="-276225" eaLnBrk="1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400"/>
              <a:t>Recycled  </a:t>
            </a:r>
          </a:p>
          <a:p>
            <a:pPr marL="733425" lvl="1" indent="-276225" eaLnBrk="1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400"/>
              <a:t>Soft surface </a:t>
            </a:r>
          </a:p>
          <a:p>
            <a:pPr marL="333375" indent="-333375" eaLnBrk="1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800"/>
              <a:t>Joint in mould</a:t>
            </a:r>
          </a:p>
          <a:p>
            <a:pPr marL="733425" lvl="1" indent="-276225" eaLnBrk="1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400"/>
              <a:t>Technically superior</a:t>
            </a:r>
          </a:p>
          <a:p>
            <a:pPr marL="733425" lvl="1" indent="-276225" eaLnBrk="1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400"/>
              <a:t>Finished product</a:t>
            </a:r>
          </a:p>
          <a:p>
            <a:pPr marL="733425" lvl="1" indent="-276225" eaLnBrk="1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400"/>
              <a:t>Quicker cooling</a:t>
            </a:r>
          </a:p>
          <a:p>
            <a:pPr marL="733425" lvl="1" indent="-276225" eaLnBrk="1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400"/>
              <a:t>Aesthetics </a:t>
            </a:r>
          </a:p>
          <a:p>
            <a:pPr marL="733425" lvl="1" indent="-276225" eaLnBrk="1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400"/>
              <a:t>Expensive mould</a:t>
            </a:r>
          </a:p>
          <a:p>
            <a:pPr marL="333375" indent="-333375" eaLnBrk="1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GB" altLang="en-US" sz="2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EC58E6C-D967-442B-7411-DC782D7DA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Muoviteknologia</a:t>
            </a:r>
          </a:p>
          <a:p>
            <a:pPr>
              <a:defRPr/>
            </a:pPr>
            <a:r>
              <a:rPr lang="en-GB" altLang="en-US"/>
              <a:t>Teppo Vienamo</a:t>
            </a:r>
          </a:p>
        </p:txBody>
      </p:sp>
      <p:sp>
        <p:nvSpPr>
          <p:cNvPr id="61443" name="Rectangle 1">
            <a:extLst>
              <a:ext uri="{FF2B5EF4-FFF2-40B4-BE49-F238E27FC236}">
                <a16:creationId xmlns:a16="http://schemas.microsoft.com/office/drawing/2014/main" id="{5C6FA1D4-7273-EFB7-0F7F-89561A2C92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34950"/>
            <a:ext cx="7772400" cy="14351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Gas assisted injection moulding </a:t>
            </a:r>
          </a:p>
        </p:txBody>
      </p:sp>
      <p:sp>
        <p:nvSpPr>
          <p:cNvPr id="61444" name="Rectangle 2">
            <a:extLst>
              <a:ext uri="{FF2B5EF4-FFF2-40B4-BE49-F238E27FC236}">
                <a16:creationId xmlns:a16="http://schemas.microsoft.com/office/drawing/2014/main" id="{55443CF8-37E2-ADD5-65F5-D00B71AA6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429000" cy="3892550"/>
          </a:xfrm>
        </p:spPr>
        <p:txBody>
          <a:bodyPr/>
          <a:lstStyle/>
          <a:p>
            <a:pPr marL="374650" indent="-37465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74650" algn="l"/>
                <a:tab pos="485775" algn="l"/>
                <a:tab pos="935038" algn="l"/>
                <a:tab pos="1384300" algn="l"/>
                <a:tab pos="1833563" algn="l"/>
                <a:tab pos="2282825" algn="l"/>
                <a:tab pos="2732088" algn="l"/>
                <a:tab pos="3181350" algn="l"/>
                <a:tab pos="3630613" algn="l"/>
                <a:tab pos="4079875" algn="l"/>
                <a:tab pos="4529138" algn="l"/>
                <a:tab pos="4978400" algn="l"/>
                <a:tab pos="5427663" algn="l"/>
                <a:tab pos="5876925" algn="l"/>
                <a:tab pos="6326188" algn="l"/>
                <a:tab pos="6775450" algn="l"/>
                <a:tab pos="7224713" algn="l"/>
                <a:tab pos="7673975" algn="l"/>
                <a:tab pos="8123238" algn="l"/>
                <a:tab pos="8572500" algn="l"/>
                <a:tab pos="9021763" algn="l"/>
              </a:tabLst>
            </a:pPr>
            <a:r>
              <a:rPr lang="en-GB" altLang="en-US" sz="2000" dirty="0"/>
              <a:t>Thick parts</a:t>
            </a:r>
          </a:p>
          <a:p>
            <a:pPr marL="374650" indent="-37465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74650" algn="l"/>
                <a:tab pos="485775" algn="l"/>
                <a:tab pos="935038" algn="l"/>
                <a:tab pos="1384300" algn="l"/>
                <a:tab pos="1833563" algn="l"/>
                <a:tab pos="2282825" algn="l"/>
                <a:tab pos="2732088" algn="l"/>
                <a:tab pos="3181350" algn="l"/>
                <a:tab pos="3630613" algn="l"/>
                <a:tab pos="4079875" algn="l"/>
                <a:tab pos="4529138" algn="l"/>
                <a:tab pos="4978400" algn="l"/>
                <a:tab pos="5427663" algn="l"/>
                <a:tab pos="5876925" algn="l"/>
                <a:tab pos="6326188" algn="l"/>
                <a:tab pos="6775450" algn="l"/>
                <a:tab pos="7224713" algn="l"/>
                <a:tab pos="7673975" algn="l"/>
                <a:tab pos="8123238" algn="l"/>
                <a:tab pos="8572500" algn="l"/>
                <a:tab pos="9021763" algn="l"/>
              </a:tabLst>
            </a:pPr>
            <a:r>
              <a:rPr lang="en-GB" altLang="en-US" sz="2000" dirty="0"/>
              <a:t>No sinks</a:t>
            </a:r>
          </a:p>
          <a:p>
            <a:pPr marL="374650" indent="-37465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74650" algn="l"/>
                <a:tab pos="485775" algn="l"/>
                <a:tab pos="935038" algn="l"/>
                <a:tab pos="1384300" algn="l"/>
                <a:tab pos="1833563" algn="l"/>
                <a:tab pos="2282825" algn="l"/>
                <a:tab pos="2732088" algn="l"/>
                <a:tab pos="3181350" algn="l"/>
                <a:tab pos="3630613" algn="l"/>
                <a:tab pos="4079875" algn="l"/>
                <a:tab pos="4529138" algn="l"/>
                <a:tab pos="4978400" algn="l"/>
                <a:tab pos="5427663" algn="l"/>
                <a:tab pos="5876925" algn="l"/>
                <a:tab pos="6326188" algn="l"/>
                <a:tab pos="6775450" algn="l"/>
                <a:tab pos="7224713" algn="l"/>
                <a:tab pos="7673975" algn="l"/>
                <a:tab pos="8123238" algn="l"/>
                <a:tab pos="8572500" algn="l"/>
                <a:tab pos="9021763" algn="l"/>
              </a:tabLst>
            </a:pPr>
            <a:r>
              <a:rPr lang="en-GB" altLang="en-US" sz="2000" dirty="0"/>
              <a:t>Cheaper mould </a:t>
            </a:r>
          </a:p>
          <a:p>
            <a:pPr marL="374650" indent="-37465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74650" algn="l"/>
                <a:tab pos="485775" algn="l"/>
                <a:tab pos="935038" algn="l"/>
                <a:tab pos="1384300" algn="l"/>
                <a:tab pos="1833563" algn="l"/>
                <a:tab pos="2282825" algn="l"/>
                <a:tab pos="2732088" algn="l"/>
                <a:tab pos="3181350" algn="l"/>
                <a:tab pos="3630613" algn="l"/>
                <a:tab pos="4079875" algn="l"/>
                <a:tab pos="4529138" algn="l"/>
                <a:tab pos="4978400" algn="l"/>
                <a:tab pos="5427663" algn="l"/>
                <a:tab pos="5876925" algn="l"/>
                <a:tab pos="6326188" algn="l"/>
                <a:tab pos="6775450" algn="l"/>
                <a:tab pos="7224713" algn="l"/>
                <a:tab pos="7673975" algn="l"/>
                <a:tab pos="8123238" algn="l"/>
                <a:tab pos="8572500" algn="l"/>
                <a:tab pos="9021763" algn="l"/>
              </a:tabLst>
            </a:pPr>
            <a:r>
              <a:rPr lang="en-GB" altLang="en-US" sz="2000" dirty="0"/>
              <a:t>Light weight part</a:t>
            </a:r>
          </a:p>
          <a:p>
            <a:pPr marL="374650" indent="-37465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74650" algn="l"/>
                <a:tab pos="485775" algn="l"/>
                <a:tab pos="935038" algn="l"/>
                <a:tab pos="1384300" algn="l"/>
                <a:tab pos="1833563" algn="l"/>
                <a:tab pos="2282825" algn="l"/>
                <a:tab pos="2732088" algn="l"/>
                <a:tab pos="3181350" algn="l"/>
                <a:tab pos="3630613" algn="l"/>
                <a:tab pos="4079875" algn="l"/>
                <a:tab pos="4529138" algn="l"/>
                <a:tab pos="4978400" algn="l"/>
                <a:tab pos="5427663" algn="l"/>
                <a:tab pos="5876925" algn="l"/>
                <a:tab pos="6326188" algn="l"/>
                <a:tab pos="6775450" algn="l"/>
                <a:tab pos="7224713" algn="l"/>
                <a:tab pos="7673975" algn="l"/>
                <a:tab pos="8123238" algn="l"/>
                <a:tab pos="8572500" algn="l"/>
                <a:tab pos="9021763" algn="l"/>
              </a:tabLst>
            </a:pPr>
            <a:r>
              <a:rPr lang="en-GB" altLang="en-US" sz="2000" dirty="0"/>
              <a:t>Rigid </a:t>
            </a:r>
          </a:p>
          <a:p>
            <a:pPr marL="374650" indent="-37465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374650" algn="l"/>
                <a:tab pos="485775" algn="l"/>
                <a:tab pos="935038" algn="l"/>
                <a:tab pos="1384300" algn="l"/>
                <a:tab pos="1833563" algn="l"/>
                <a:tab pos="2282825" algn="l"/>
                <a:tab pos="2732088" algn="l"/>
                <a:tab pos="3181350" algn="l"/>
                <a:tab pos="3630613" algn="l"/>
                <a:tab pos="4079875" algn="l"/>
                <a:tab pos="4529138" algn="l"/>
                <a:tab pos="4978400" algn="l"/>
                <a:tab pos="5427663" algn="l"/>
                <a:tab pos="5876925" algn="l"/>
                <a:tab pos="6326188" algn="l"/>
                <a:tab pos="6775450" algn="l"/>
                <a:tab pos="7224713" algn="l"/>
                <a:tab pos="7673975" algn="l"/>
                <a:tab pos="8123238" algn="l"/>
                <a:tab pos="8572500" algn="l"/>
                <a:tab pos="9021763" algn="l"/>
              </a:tabLst>
            </a:pPr>
            <a:endParaRPr lang="en-GB" altLang="en-US" sz="2000" dirty="0"/>
          </a:p>
          <a:p>
            <a:pPr marL="374650" indent="-37465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374650" algn="l"/>
                <a:tab pos="485775" algn="l"/>
                <a:tab pos="935038" algn="l"/>
                <a:tab pos="1384300" algn="l"/>
                <a:tab pos="1833563" algn="l"/>
                <a:tab pos="2282825" algn="l"/>
                <a:tab pos="2732088" algn="l"/>
                <a:tab pos="3181350" algn="l"/>
                <a:tab pos="3630613" algn="l"/>
                <a:tab pos="4079875" algn="l"/>
                <a:tab pos="4529138" algn="l"/>
                <a:tab pos="4978400" algn="l"/>
                <a:tab pos="5427663" algn="l"/>
                <a:tab pos="5876925" algn="l"/>
                <a:tab pos="6326188" algn="l"/>
                <a:tab pos="6775450" algn="l"/>
                <a:tab pos="7224713" algn="l"/>
                <a:tab pos="7673975" algn="l"/>
                <a:tab pos="8123238" algn="l"/>
                <a:tab pos="8572500" algn="l"/>
                <a:tab pos="9021763" algn="l"/>
              </a:tabLst>
            </a:pPr>
            <a:r>
              <a:rPr lang="en-GB" altLang="en-US" sz="2000" dirty="0"/>
              <a:t>-	Material distributes  some random</a:t>
            </a:r>
          </a:p>
          <a:p>
            <a:pPr marL="374650" indent="-37465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374650" algn="l"/>
                <a:tab pos="485775" algn="l"/>
                <a:tab pos="935038" algn="l"/>
                <a:tab pos="1384300" algn="l"/>
                <a:tab pos="1833563" algn="l"/>
                <a:tab pos="2282825" algn="l"/>
                <a:tab pos="2732088" algn="l"/>
                <a:tab pos="3181350" algn="l"/>
                <a:tab pos="3630613" algn="l"/>
                <a:tab pos="4079875" algn="l"/>
                <a:tab pos="4529138" algn="l"/>
                <a:tab pos="4978400" algn="l"/>
                <a:tab pos="5427663" algn="l"/>
                <a:tab pos="5876925" algn="l"/>
                <a:tab pos="6326188" algn="l"/>
                <a:tab pos="6775450" algn="l"/>
                <a:tab pos="7224713" algn="l"/>
                <a:tab pos="7673975" algn="l"/>
                <a:tab pos="8123238" algn="l"/>
                <a:tab pos="8572500" algn="l"/>
                <a:tab pos="9021763" algn="l"/>
              </a:tabLst>
            </a:pPr>
            <a:r>
              <a:rPr lang="en-GB" altLang="en-US" sz="2000" dirty="0"/>
              <a:t>-	Rare method</a:t>
            </a:r>
          </a:p>
          <a:p>
            <a:pPr marL="374650" indent="-37465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374650" algn="l"/>
                <a:tab pos="485775" algn="l"/>
                <a:tab pos="935038" algn="l"/>
                <a:tab pos="1384300" algn="l"/>
                <a:tab pos="1833563" algn="l"/>
                <a:tab pos="2282825" algn="l"/>
                <a:tab pos="2732088" algn="l"/>
                <a:tab pos="3181350" algn="l"/>
                <a:tab pos="3630613" algn="l"/>
                <a:tab pos="4079875" algn="l"/>
                <a:tab pos="4529138" algn="l"/>
                <a:tab pos="4978400" algn="l"/>
                <a:tab pos="5427663" algn="l"/>
                <a:tab pos="5876925" algn="l"/>
                <a:tab pos="6326188" algn="l"/>
                <a:tab pos="6775450" algn="l"/>
                <a:tab pos="7224713" algn="l"/>
                <a:tab pos="7673975" algn="l"/>
                <a:tab pos="8123238" algn="l"/>
                <a:tab pos="8572500" algn="l"/>
                <a:tab pos="9021763" algn="l"/>
              </a:tabLst>
            </a:pPr>
            <a:endParaRPr lang="en-GB" altLang="en-US" sz="2000" dirty="0"/>
          </a:p>
        </p:txBody>
      </p:sp>
      <p:pic>
        <p:nvPicPr>
          <p:cNvPr id="61446" name="Picture 4">
            <a:extLst>
              <a:ext uri="{FF2B5EF4-FFF2-40B4-BE49-F238E27FC236}">
                <a16:creationId xmlns:a16="http://schemas.microsoft.com/office/drawing/2014/main" id="{B6FD0392-7922-5A22-BF34-E44887502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3657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6" descr="menet-01-20b">
            <a:extLst>
              <a:ext uri="{FF2B5EF4-FFF2-40B4-BE49-F238E27FC236}">
                <a16:creationId xmlns:a16="http://schemas.microsoft.com/office/drawing/2014/main" id="{B92373B4-7BDD-87DE-EC7E-E14A3897A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844675"/>
            <a:ext cx="4114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0914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latunnisteen paikkamerkki 4">
            <a:extLst>
              <a:ext uri="{FF2B5EF4-FFF2-40B4-BE49-F238E27FC236}">
                <a16:creationId xmlns:a16="http://schemas.microsoft.com/office/drawing/2014/main" id="{8B7D805C-EA0C-D04B-B4A4-829D5D649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400"/>
              <a:t>Muoviteknologia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i-FI" sz="1400"/>
              <a:t>Teppo Vienamo</a:t>
            </a: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2D1E018E-CC04-E249-AF63-A3BA33D41C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Erikoismenetelmiä</a:t>
            </a: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3515E72E-C7C0-1A4C-927C-1E9502536B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fi-FI" altLang="fi-FI" dirty="0" err="1"/>
              <a:t>Foamed</a:t>
            </a:r>
            <a:r>
              <a:rPr lang="fi-FI" altLang="fi-FI" dirty="0"/>
              <a:t> </a:t>
            </a:r>
            <a:r>
              <a:rPr lang="fi-FI" altLang="fi-FI" dirty="0" err="1"/>
              <a:t>substances</a:t>
            </a:r>
            <a:endParaRPr lang="fi-FI" altLang="fi-FI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fi-FI" altLang="fi-FI" dirty="0"/>
              <a:t>To </a:t>
            </a:r>
            <a:r>
              <a:rPr lang="fi-FI" altLang="fi-FI" dirty="0" err="1"/>
              <a:t>make</a:t>
            </a:r>
            <a:r>
              <a:rPr lang="fi-FI" altLang="fi-FI" dirty="0"/>
              <a:t> a </a:t>
            </a:r>
            <a:r>
              <a:rPr lang="fi-FI" altLang="fi-FI" dirty="0" err="1"/>
              <a:t>massive</a:t>
            </a:r>
            <a:r>
              <a:rPr lang="fi-FI" altLang="fi-FI" dirty="0"/>
              <a:t> </a:t>
            </a:r>
            <a:r>
              <a:rPr lang="fi-FI" altLang="fi-FI" dirty="0" err="1"/>
              <a:t>piece</a:t>
            </a:r>
            <a:endParaRPr lang="fi-FI" altLang="fi-FI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fi-FI" altLang="fi-FI" dirty="0"/>
          </a:p>
          <a:p>
            <a:pPr eaLnBrk="1" hangingPunct="1">
              <a:buFontTx/>
              <a:buNone/>
            </a:pPr>
            <a:r>
              <a:rPr lang="fi-FI" altLang="fi-FI" dirty="0" err="1"/>
              <a:t>Inserts</a:t>
            </a:r>
            <a:r>
              <a:rPr lang="fi-FI" altLang="fi-FI" dirty="0"/>
              <a:t> in </a:t>
            </a:r>
            <a:r>
              <a:rPr lang="fi-FI" altLang="fi-FI" dirty="0" err="1"/>
              <a:t>the</a:t>
            </a:r>
            <a:r>
              <a:rPr lang="fi-FI" altLang="fi-FI" dirty="0"/>
              <a:t> </a:t>
            </a:r>
            <a:r>
              <a:rPr lang="fi-FI" altLang="fi-FI" dirty="0" err="1"/>
              <a:t>mold</a:t>
            </a:r>
            <a:endParaRPr lang="fi-FI" altLang="fi-FI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fi-FI" altLang="fi-FI" dirty="0" err="1"/>
              <a:t>Threads</a:t>
            </a:r>
            <a:endParaRPr lang="fi-FI" altLang="fi-FI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fi-FI" altLang="fi-FI" dirty="0" err="1"/>
              <a:t>Textile</a:t>
            </a:r>
            <a:r>
              <a:rPr lang="fi-FI" altLang="fi-FI" dirty="0"/>
              <a:t> </a:t>
            </a:r>
            <a:r>
              <a:rPr lang="fi-FI" altLang="fi-FI" dirty="0" err="1"/>
              <a:t>strips</a:t>
            </a:r>
            <a:endParaRPr lang="fi-FI" altLang="fi-FI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fi-FI" altLang="fi-FI" dirty="0" err="1"/>
              <a:t>Nets</a:t>
            </a:r>
            <a:r>
              <a:rPr lang="fi-FI" altLang="fi-FI" dirty="0"/>
              <a:t> </a:t>
            </a:r>
          </a:p>
        </p:txBody>
      </p:sp>
      <p:pic>
        <p:nvPicPr>
          <p:cNvPr id="36869" name="Picture 4" descr="menet-01-20c">
            <a:extLst>
              <a:ext uri="{FF2B5EF4-FFF2-40B4-BE49-F238E27FC236}">
                <a16:creationId xmlns:a16="http://schemas.microsoft.com/office/drawing/2014/main" id="{5372D0FE-F5C4-5246-8E29-F17447462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933825"/>
            <a:ext cx="2232025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29F2FA8-DB8E-27F6-1C42-7DC7DCA20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Muoviteknologia</a:t>
            </a:r>
          </a:p>
          <a:p>
            <a:pPr>
              <a:defRPr/>
            </a:pPr>
            <a:r>
              <a:rPr lang="en-GB" altLang="en-US"/>
              <a:t>Teppo Vienamo</a:t>
            </a:r>
          </a:p>
        </p:txBody>
      </p:sp>
      <p:sp>
        <p:nvSpPr>
          <p:cNvPr id="63491" name="Rectangle 1">
            <a:extLst>
              <a:ext uri="{FF2B5EF4-FFF2-40B4-BE49-F238E27FC236}">
                <a16:creationId xmlns:a16="http://schemas.microsoft.com/office/drawing/2014/main" id="{E9E77BF7-E492-AADE-0C4C-358E4E4F64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dirty="0"/>
              <a:t>Blow moulding</a:t>
            </a:r>
          </a:p>
        </p:txBody>
      </p:sp>
      <p:pic>
        <p:nvPicPr>
          <p:cNvPr id="63492" name="Picture 2">
            <a:extLst>
              <a:ext uri="{FF2B5EF4-FFF2-40B4-BE49-F238E27FC236}">
                <a16:creationId xmlns:a16="http://schemas.microsoft.com/office/drawing/2014/main" id="{1CC548CE-2BC7-5E6B-9E90-17A2450AB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377950"/>
            <a:ext cx="3148012" cy="258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3" name="Picture 3">
            <a:extLst>
              <a:ext uri="{FF2B5EF4-FFF2-40B4-BE49-F238E27FC236}">
                <a16:creationId xmlns:a16="http://schemas.microsoft.com/office/drawing/2014/main" id="{8A5D0191-27A3-F0B7-3A94-C5ABB180B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068763"/>
            <a:ext cx="38862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494" name="Rectangle 4">
            <a:extLst>
              <a:ext uri="{FF2B5EF4-FFF2-40B4-BE49-F238E27FC236}">
                <a16:creationId xmlns:a16="http://schemas.microsoft.com/office/drawing/2014/main" id="{A9274234-61F6-FC04-BE5B-A6685DD4B1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0725" y="1825625"/>
            <a:ext cx="4267200" cy="4114800"/>
          </a:xfrm>
        </p:spPr>
        <p:txBody>
          <a:bodyPr lIns="91440" tIns="45720" rIns="91440" bIns="45720"/>
          <a:lstStyle/>
          <a:p>
            <a:pPr marL="333375" indent="-333375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800" dirty="0">
                <a:cs typeface="Times New Roman" panose="02020603050405020304" pitchFamily="18" charset="0"/>
              </a:rPr>
              <a:t>Large series </a:t>
            </a:r>
          </a:p>
          <a:p>
            <a:pPr marL="333375" indent="-333375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800" dirty="0">
                <a:cs typeface="Times New Roman" panose="02020603050405020304" pitchFamily="18" charset="0"/>
              </a:rPr>
              <a:t>Hollow  barrel like parts, bottles, canisters air channels</a:t>
            </a:r>
          </a:p>
          <a:p>
            <a:pPr marL="333375" indent="-333375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800" dirty="0">
                <a:cs typeface="Times New Roman" panose="02020603050405020304" pitchFamily="18" charset="0"/>
              </a:rPr>
              <a:t>Tool cases</a:t>
            </a:r>
          </a:p>
          <a:p>
            <a:pPr marL="333375" indent="-333375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GB" altLang="en-US" sz="2800" dirty="0">
              <a:cs typeface="Times New Roman" panose="02020603050405020304" pitchFamily="18" charset="0"/>
            </a:endParaRPr>
          </a:p>
          <a:p>
            <a:pPr marL="333375" indent="-333375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800" dirty="0">
                <a:cs typeface="Times New Roman" panose="02020603050405020304" pitchFamily="18" charset="0"/>
              </a:rPr>
              <a:t>PE, PET, PP, PS, etc.</a:t>
            </a:r>
          </a:p>
        </p:txBody>
      </p:sp>
      <p:sp>
        <p:nvSpPr>
          <p:cNvPr id="63495" name="Rectangle 5">
            <a:extLst>
              <a:ext uri="{FF2B5EF4-FFF2-40B4-BE49-F238E27FC236}">
                <a16:creationId xmlns:a16="http://schemas.microsoft.com/office/drawing/2014/main" id="{F9FFF257-3AAF-9CA9-ECA9-9BC527A48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257800"/>
            <a:ext cx="1981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lnSpc>
                <a:spcPct val="7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lnSpc>
                <a:spcPct val="7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lnSpc>
                <a:spcPct val="7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lnSpc>
                <a:spcPct val="7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700" b="1"/>
              <a:t>www.blowmoulding</a:t>
            </a:r>
            <a:r>
              <a:rPr lang="en-GB" altLang="en-US" sz="600" b="1"/>
              <a:t>.it/GRANDI/ Prodotto02.jpg</a:t>
            </a:r>
            <a:r>
              <a:rPr lang="en-GB" altLang="en-US" sz="1100"/>
              <a:t> </a:t>
            </a:r>
          </a:p>
        </p:txBody>
      </p:sp>
      <p:sp>
        <p:nvSpPr>
          <p:cNvPr id="63496" name="Rectangle 6">
            <a:extLst>
              <a:ext uri="{FF2B5EF4-FFF2-40B4-BE49-F238E27FC236}">
                <a16:creationId xmlns:a16="http://schemas.microsoft.com/office/drawing/2014/main" id="{BA70F10F-415C-39D6-5E2B-04933364A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8175" y="533400"/>
            <a:ext cx="1447800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lnSpc>
                <a:spcPct val="7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lnSpc>
                <a:spcPct val="7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lnSpc>
                <a:spcPct val="7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lnSpc>
                <a:spcPct val="7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600">
                <a:solidFill>
                  <a:srgbClr val="008000"/>
                </a:solidFill>
              </a:rPr>
              <a:t>www.portmanproducts.co.uk/ case.gif</a:t>
            </a:r>
          </a:p>
        </p:txBody>
      </p:sp>
    </p:spTree>
    <p:extLst>
      <p:ext uri="{BB962C8B-B14F-4D97-AF65-F5344CB8AC3E}">
        <p14:creationId xmlns:p14="http://schemas.microsoft.com/office/powerpoint/2010/main" val="22078158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8021644-6FC4-4BBF-F250-DB80070EF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 dirty="0"/>
          </a:p>
        </p:txBody>
      </p:sp>
      <p:sp>
        <p:nvSpPr>
          <p:cNvPr id="3075" name="Rectangle 1">
            <a:extLst>
              <a:ext uri="{FF2B5EF4-FFF2-40B4-BE49-F238E27FC236}">
                <a16:creationId xmlns:a16="http://schemas.microsoft.com/office/drawing/2014/main" id="{55FBDBB5-A918-2DD5-BDCA-D41D7E6D83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Plastics part production methods</a:t>
            </a:r>
          </a:p>
        </p:txBody>
      </p:sp>
      <p:sp>
        <p:nvSpPr>
          <p:cNvPr id="3076" name="Rectangle 2">
            <a:extLst>
              <a:ext uri="{FF2B5EF4-FFF2-40B4-BE49-F238E27FC236}">
                <a16:creationId xmlns:a16="http://schemas.microsoft.com/office/drawing/2014/main" id="{91DD3A23-7CC1-F3AC-79CB-F365E4D7925F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85800" y="1828800"/>
            <a:ext cx="8458200" cy="40687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tabLst>
                <a:tab pos="33496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2400"/>
              <a:t>Machining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tabLst>
                <a:tab pos="33496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2400"/>
              <a:t>Laminating  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tabLst>
                <a:tab pos="33496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2400"/>
              <a:t>Thermoforming 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tabLst>
                <a:tab pos="33496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2400"/>
              <a:t>Polyurethane methods 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tabLst>
                <a:tab pos="33496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2400"/>
              <a:t>Rotational moulding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tabLst>
                <a:tab pos="33496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2400"/>
              <a:t>Blow moulding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tabLst>
                <a:tab pos="33496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2400"/>
              <a:t>Expandable Foam (Styrox) 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tabLst>
                <a:tab pos="33496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2400"/>
              <a:t>Injection moulding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tabLst>
                <a:tab pos="33496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2400"/>
              <a:t>Extrusion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tabLst>
                <a:tab pos="33496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n-US" sz="2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3413964-566A-BBF2-7251-CC0C91E0E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Muoviteknologia</a:t>
            </a:r>
          </a:p>
          <a:p>
            <a:pPr>
              <a:defRPr/>
            </a:pPr>
            <a:r>
              <a:rPr lang="en-GB" altLang="en-US"/>
              <a:t>Teppo Vienamo</a:t>
            </a:r>
          </a:p>
        </p:txBody>
      </p:sp>
      <p:sp>
        <p:nvSpPr>
          <p:cNvPr id="65539" name="Rectangle 1">
            <a:extLst>
              <a:ext uri="{FF2B5EF4-FFF2-40B4-BE49-F238E27FC236}">
                <a16:creationId xmlns:a16="http://schemas.microsoft.com/office/drawing/2014/main" id="{60FF23C9-7128-F19C-ACE9-7C70FD55FE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Method </a:t>
            </a:r>
          </a:p>
        </p:txBody>
      </p:sp>
      <p:sp>
        <p:nvSpPr>
          <p:cNvPr id="65540" name="Rectangle 2">
            <a:extLst>
              <a:ext uri="{FF2B5EF4-FFF2-40B4-BE49-F238E27FC236}">
                <a16:creationId xmlns:a16="http://schemas.microsoft.com/office/drawing/2014/main" id="{2CE0CA89-68F4-841C-FAF7-F63F7A1ACF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505200" cy="4114800"/>
          </a:xfrm>
        </p:spPr>
        <p:txBody>
          <a:bodyPr/>
          <a:lstStyle/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/>
              <a:t>extruded hose</a:t>
            </a:r>
          </a:p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/>
              <a:t>Closed between mold halves </a:t>
            </a:r>
          </a:p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/>
              <a:t>Pressurised air</a:t>
            </a:r>
          </a:p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/>
              <a:t>cooling</a:t>
            </a:r>
          </a:p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/>
              <a:t>opening</a:t>
            </a:r>
          </a:p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/>
              <a:t>cutting</a:t>
            </a:r>
          </a:p>
        </p:txBody>
      </p:sp>
      <p:sp>
        <p:nvSpPr>
          <p:cNvPr id="65541" name="Rectangle 3">
            <a:extLst>
              <a:ext uri="{FF2B5EF4-FFF2-40B4-BE49-F238E27FC236}">
                <a16:creationId xmlns:a16="http://schemas.microsoft.com/office/drawing/2014/main" id="{27CAFD7D-8A28-2650-9B44-70FFA3A42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410200"/>
            <a:ext cx="22860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lnSpc>
                <a:spcPct val="7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lnSpc>
                <a:spcPct val="7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lnSpc>
                <a:spcPct val="7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lnSpc>
                <a:spcPct val="7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br>
              <a:rPr lang="en-GB" altLang="en-US" sz="900">
                <a:latin typeface="Times New Roman" panose="02020603050405020304" pitchFamily="18" charset="0"/>
              </a:rPr>
            </a:br>
            <a:r>
              <a:rPr lang="en-GB" altLang="en-US" sz="900" b="1"/>
              <a:t>BlowMoulding</a:t>
            </a:r>
            <a:r>
              <a:rPr lang="en-GB" altLang="en-US" sz="900"/>
              <a:t>.JPG</a:t>
            </a:r>
            <a:br>
              <a:rPr lang="en-GB" altLang="en-US" sz="900"/>
            </a:br>
            <a:r>
              <a:rPr lang="en-GB" altLang="en-US" sz="500"/>
              <a:t>1200 x 1659 kuvapistettä - 137 kt</a:t>
            </a:r>
            <a:br>
              <a:rPr lang="en-GB" altLang="en-US" sz="500"/>
            </a:br>
            <a:r>
              <a:rPr lang="en-GB" altLang="en-US" sz="500">
                <a:solidFill>
                  <a:srgbClr val="008000"/>
                </a:solidFill>
              </a:rPr>
              <a:t>www.mech.uwa.edu.au/.../Scans-Polymers/ BlowMoulding.JPG</a:t>
            </a:r>
            <a:r>
              <a:rPr lang="en-GB" altLang="en-US" sz="500"/>
              <a:t> </a:t>
            </a:r>
          </a:p>
        </p:txBody>
      </p:sp>
      <p:pic>
        <p:nvPicPr>
          <p:cNvPr id="65542" name="Picture 4">
            <a:hlinkClick r:id="rId3"/>
            <a:extLst>
              <a:ext uri="{FF2B5EF4-FFF2-40B4-BE49-F238E27FC236}">
                <a16:creationId xmlns:a16="http://schemas.microsoft.com/office/drawing/2014/main" id="{17AF0ECD-7376-4A1D-C925-0274639A6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8800"/>
            <a:ext cx="29829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43" name="Picture 5">
            <a:extLst>
              <a:ext uri="{FF2B5EF4-FFF2-40B4-BE49-F238E27FC236}">
                <a16:creationId xmlns:a16="http://schemas.microsoft.com/office/drawing/2014/main" id="{2166A40A-CDCB-1C6C-4D66-58D40B459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989138"/>
            <a:ext cx="3222625" cy="357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4865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1" name="Picture 5">
            <a:extLst>
              <a:ext uri="{FF2B5EF4-FFF2-40B4-BE49-F238E27FC236}">
                <a16:creationId xmlns:a16="http://schemas.microsoft.com/office/drawing/2014/main" id="{CA8E52BF-4F42-77EE-6280-DA2D6ED01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13" y="278606"/>
            <a:ext cx="2879725" cy="221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C400DD0-090C-BCCF-B262-4AE1EF37A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Muoviteknologia</a:t>
            </a:r>
          </a:p>
          <a:p>
            <a:pPr>
              <a:defRPr/>
            </a:pPr>
            <a:r>
              <a:rPr lang="en-GB" altLang="en-US"/>
              <a:t>Teppo Vienamo</a:t>
            </a:r>
          </a:p>
        </p:txBody>
      </p:sp>
      <p:sp>
        <p:nvSpPr>
          <p:cNvPr id="67587" name="Rectangle 1">
            <a:extLst>
              <a:ext uri="{FF2B5EF4-FFF2-40B4-BE49-F238E27FC236}">
                <a16:creationId xmlns:a16="http://schemas.microsoft.com/office/drawing/2014/main" id="{C27CAEDE-DD43-AD3D-B5AE-32C9CCE986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Injection blow moulding </a:t>
            </a:r>
          </a:p>
        </p:txBody>
      </p:sp>
      <p:sp>
        <p:nvSpPr>
          <p:cNvPr id="67588" name="Rectangle 2">
            <a:extLst>
              <a:ext uri="{FF2B5EF4-FFF2-40B4-BE49-F238E27FC236}">
                <a16:creationId xmlns:a16="http://schemas.microsoft.com/office/drawing/2014/main" id="{6E11C206-5E3B-7208-CF5E-2D26777C30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309938" cy="4114800"/>
          </a:xfrm>
        </p:spPr>
        <p:txBody>
          <a:bodyPr/>
          <a:lstStyle/>
          <a:p>
            <a:pPr marL="333375" indent="-333375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400" dirty="0"/>
              <a:t>Injection moulded preform, heated</a:t>
            </a:r>
          </a:p>
          <a:p>
            <a:pPr marL="333375" indent="-333375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400" dirty="0"/>
              <a:t>Blown open in a mould</a:t>
            </a:r>
          </a:p>
          <a:p>
            <a:pPr marL="333375" indent="-333375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400" dirty="0"/>
              <a:t>Accurate mouth</a:t>
            </a:r>
          </a:p>
          <a:p>
            <a:pPr marL="333375" indent="-333375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400" dirty="0" err="1"/>
              <a:t>E.g</a:t>
            </a:r>
            <a:r>
              <a:rPr lang="en-GB" altLang="en-US" sz="2400" dirty="0"/>
              <a:t> water bottles</a:t>
            </a:r>
          </a:p>
          <a:p>
            <a:pPr marL="333375" indent="-333375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400" dirty="0"/>
              <a:t>PET, PC</a:t>
            </a:r>
          </a:p>
        </p:txBody>
      </p:sp>
      <p:pic>
        <p:nvPicPr>
          <p:cNvPr id="67589" name="Picture 3">
            <a:extLst>
              <a:ext uri="{FF2B5EF4-FFF2-40B4-BE49-F238E27FC236}">
                <a16:creationId xmlns:a16="http://schemas.microsoft.com/office/drawing/2014/main" id="{3A0BDAA2-4FE8-7F98-E038-ABFADB61C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596752"/>
            <a:ext cx="4826000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590" name="Picture 4">
            <a:extLst>
              <a:ext uri="{FF2B5EF4-FFF2-40B4-BE49-F238E27FC236}">
                <a16:creationId xmlns:a16="http://schemas.microsoft.com/office/drawing/2014/main" id="{B62C3445-6E51-D691-4446-6AA869B6C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4562475"/>
            <a:ext cx="433387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9805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8E753-E5C4-61DF-D577-AD32DB0FE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Muoviteknologia</a:t>
            </a:r>
          </a:p>
          <a:p>
            <a:pPr>
              <a:defRPr/>
            </a:pPr>
            <a:r>
              <a:rPr lang="en-GB" altLang="en-US"/>
              <a:t>Teppo Vienamo</a:t>
            </a:r>
          </a:p>
        </p:txBody>
      </p:sp>
      <p:sp>
        <p:nvSpPr>
          <p:cNvPr id="69635" name="Rectangle 1">
            <a:extLst>
              <a:ext uri="{FF2B5EF4-FFF2-40B4-BE49-F238E27FC236}">
                <a16:creationId xmlns:a16="http://schemas.microsoft.com/office/drawing/2014/main" id="{00D90053-FA63-3690-D454-284659215D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Design guidelines</a:t>
            </a:r>
          </a:p>
        </p:txBody>
      </p:sp>
      <p:sp>
        <p:nvSpPr>
          <p:cNvPr id="69636" name="Rectangle 2">
            <a:extLst>
              <a:ext uri="{FF2B5EF4-FFF2-40B4-BE49-F238E27FC236}">
                <a16:creationId xmlns:a16="http://schemas.microsoft.com/office/drawing/2014/main" id="{78D0A649-6DBC-A4E5-AC7C-8482EBAC0A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/>
              <a:t>Planar surfaces bends outwards</a:t>
            </a:r>
          </a:p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/>
              <a:t>Corners stretch thin</a:t>
            </a:r>
          </a:p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/>
              <a:t>Inserts possible </a:t>
            </a:r>
          </a:p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/>
              <a:t>Double cavity bottles</a:t>
            </a:r>
          </a:p>
        </p:txBody>
      </p:sp>
    </p:spTree>
    <p:extLst>
      <p:ext uri="{BB962C8B-B14F-4D97-AF65-F5344CB8AC3E}">
        <p14:creationId xmlns:p14="http://schemas.microsoft.com/office/powerpoint/2010/main" val="4516237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91EA9D2-CBC9-8984-E072-7B63A15CE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Muoviteknologia</a:t>
            </a:r>
          </a:p>
          <a:p>
            <a:pPr>
              <a:defRPr/>
            </a:pPr>
            <a:r>
              <a:rPr lang="en-GB" altLang="en-US"/>
              <a:t>Teppo Vienamo</a:t>
            </a:r>
          </a:p>
        </p:txBody>
      </p:sp>
      <p:sp>
        <p:nvSpPr>
          <p:cNvPr id="79875" name="Rectangle 1">
            <a:extLst>
              <a:ext uri="{FF2B5EF4-FFF2-40B4-BE49-F238E27FC236}">
                <a16:creationId xmlns:a16="http://schemas.microsoft.com/office/drawing/2014/main" id="{A1D5A654-4521-B41C-ECE9-3378B78001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34950"/>
            <a:ext cx="7772400" cy="14351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dirty="0"/>
              <a:t>EPS Encapsulated Polystyrene (also PP, PA)</a:t>
            </a:r>
          </a:p>
        </p:txBody>
      </p:sp>
      <p:sp>
        <p:nvSpPr>
          <p:cNvPr id="79876" name="Rectangle 2">
            <a:extLst>
              <a:ext uri="{FF2B5EF4-FFF2-40B4-BE49-F238E27FC236}">
                <a16:creationId xmlns:a16="http://schemas.microsoft.com/office/drawing/2014/main" id="{DD53A4CA-5D76-1960-834E-622E626C37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886200" cy="4114800"/>
          </a:xfrm>
        </p:spPr>
        <p:txBody>
          <a:bodyPr/>
          <a:lstStyle/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800" dirty="0"/>
              <a:t>Pre-inflated grains to mould</a:t>
            </a:r>
          </a:p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800" dirty="0"/>
              <a:t>Swelling by steam</a:t>
            </a:r>
          </a:p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800" dirty="0"/>
              <a:t>Cooling with water</a:t>
            </a:r>
          </a:p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800" dirty="0"/>
              <a:t>Opening </a:t>
            </a:r>
          </a:p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GB" altLang="en-US" sz="2800" dirty="0"/>
          </a:p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800" dirty="0"/>
              <a:t>Steam and water vent marks</a:t>
            </a:r>
          </a:p>
        </p:txBody>
      </p:sp>
      <p:sp>
        <p:nvSpPr>
          <p:cNvPr id="79877" name="Rectangle 3">
            <a:extLst>
              <a:ext uri="{FF2B5EF4-FFF2-40B4-BE49-F238E27FC236}">
                <a16:creationId xmlns:a16="http://schemas.microsoft.com/office/drawing/2014/main" id="{526052FC-A3D0-89EC-1F48-7B543A95D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410200"/>
            <a:ext cx="2286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fi-FI"/>
          </a:p>
        </p:txBody>
      </p:sp>
      <p:sp>
        <p:nvSpPr>
          <p:cNvPr id="79878" name="Text Box 4">
            <a:extLst>
              <a:ext uri="{FF2B5EF4-FFF2-40B4-BE49-F238E27FC236}">
                <a16:creationId xmlns:a16="http://schemas.microsoft.com/office/drawing/2014/main" id="{AF43D8CB-13A7-CC06-5DB9-8CB4040F2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813050"/>
            <a:ext cx="18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fi-FI"/>
          </a:p>
        </p:txBody>
      </p:sp>
      <p:pic>
        <p:nvPicPr>
          <p:cNvPr id="79879" name="Picture 5">
            <a:extLst>
              <a:ext uri="{FF2B5EF4-FFF2-40B4-BE49-F238E27FC236}">
                <a16:creationId xmlns:a16="http://schemas.microsoft.com/office/drawing/2014/main" id="{D1BE945D-9702-077A-1EC3-5D8594A9D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2205038"/>
            <a:ext cx="433387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6198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F7CDC-468A-D340-9C4B-95BFB75D8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Muoviteknologia</a:t>
            </a:r>
          </a:p>
          <a:p>
            <a:pPr>
              <a:defRPr/>
            </a:pPr>
            <a:r>
              <a:rPr lang="en-GB" altLang="en-US"/>
              <a:t>Teppo Vienamo</a:t>
            </a:r>
          </a:p>
        </p:txBody>
      </p:sp>
      <p:sp>
        <p:nvSpPr>
          <p:cNvPr id="81923" name="Rectangle 1">
            <a:extLst>
              <a:ext uri="{FF2B5EF4-FFF2-40B4-BE49-F238E27FC236}">
                <a16:creationId xmlns:a16="http://schemas.microsoft.com/office/drawing/2014/main" id="{726EE881-CF46-EFC9-F767-4E417BB555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Typical products</a:t>
            </a:r>
          </a:p>
        </p:txBody>
      </p:sp>
      <p:sp>
        <p:nvSpPr>
          <p:cNvPr id="81924" name="Rectangle 2">
            <a:extLst>
              <a:ext uri="{FF2B5EF4-FFF2-40B4-BE49-F238E27FC236}">
                <a16:creationId xmlns:a16="http://schemas.microsoft.com/office/drawing/2014/main" id="{3E6148E1-AE74-393B-D745-CCAAB3BB98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dirty="0"/>
              <a:t>Bicycle helmets</a:t>
            </a:r>
          </a:p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dirty="0"/>
              <a:t>Shock absorption for packaging</a:t>
            </a:r>
          </a:p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dirty="0"/>
              <a:t>Thermal insulation, cold boxes</a:t>
            </a:r>
          </a:p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dirty="0"/>
              <a:t>Reinforced plastics laminate core</a:t>
            </a:r>
          </a:p>
        </p:txBody>
      </p:sp>
    </p:spTree>
    <p:extLst>
      <p:ext uri="{BB962C8B-B14F-4D97-AF65-F5344CB8AC3E}">
        <p14:creationId xmlns:p14="http://schemas.microsoft.com/office/powerpoint/2010/main" val="21985147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AC31BAE-3478-C5FE-BD90-C9D9EF6B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Muoviteknologia</a:t>
            </a:r>
          </a:p>
          <a:p>
            <a:pPr>
              <a:defRPr/>
            </a:pPr>
            <a:r>
              <a:rPr lang="en-GB" altLang="en-US"/>
              <a:t>Teppo Vienamo</a:t>
            </a:r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id="{1E2F676A-9431-8689-10C1-97975BE964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4000"/>
              <a:t>Thermoforming, Vacuum forming</a:t>
            </a:r>
          </a:p>
        </p:txBody>
      </p:sp>
      <p:pic>
        <p:nvPicPr>
          <p:cNvPr id="14340" name="Picture 7">
            <a:extLst>
              <a:ext uri="{FF2B5EF4-FFF2-40B4-BE49-F238E27FC236}">
                <a16:creationId xmlns:a16="http://schemas.microsoft.com/office/drawing/2014/main" id="{982D9A79-5C1D-4BF4-BB18-691DEA79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989138"/>
            <a:ext cx="353853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2">
            <a:extLst>
              <a:ext uri="{FF2B5EF4-FFF2-40B4-BE49-F238E27FC236}">
                <a16:creationId xmlns:a16="http://schemas.microsoft.com/office/drawing/2014/main" id="{4ED8CB37-22A6-4D07-CAE8-F887482C52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830888" cy="4114800"/>
          </a:xfrm>
        </p:spPr>
        <p:txBody>
          <a:bodyPr/>
          <a:lstStyle/>
          <a:p>
            <a:pPr marL="333375" indent="-333375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400"/>
              <a:t>Thermoplastics</a:t>
            </a:r>
          </a:p>
          <a:p>
            <a:pPr marL="333375" indent="-333375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400"/>
              <a:t>Small series in large objects</a:t>
            </a:r>
          </a:p>
          <a:p>
            <a:pPr marL="333375" indent="-333375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400"/>
              <a:t>Large quantities in thin packages </a:t>
            </a:r>
          </a:p>
          <a:p>
            <a:pPr marL="333375" indent="-333375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400"/>
              <a:t>Material thinners unequally </a:t>
            </a:r>
          </a:p>
          <a:p>
            <a:pPr marL="333375" indent="-333375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400"/>
              <a:t>Usually natural mold, E.G. wood, epoxy or aluminium</a:t>
            </a:r>
          </a:p>
          <a:p>
            <a:pPr marL="333375" indent="-333375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400"/>
              <a:t>ABS, PS and PE-HD, thickness 1-8 mm </a:t>
            </a:r>
          </a:p>
          <a:p>
            <a:pPr marL="333375" indent="-333375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400"/>
              <a:t>Often a lot vaste from a sheet </a:t>
            </a:r>
          </a:p>
        </p:txBody>
      </p:sp>
    </p:spTree>
    <p:extLst>
      <p:ext uri="{BB962C8B-B14F-4D97-AF65-F5344CB8AC3E}">
        <p14:creationId xmlns:p14="http://schemas.microsoft.com/office/powerpoint/2010/main" val="31483604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F199A50-D1BC-BA98-46FD-51800D9A6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Muoviteknologia</a:t>
            </a:r>
          </a:p>
          <a:p>
            <a:pPr>
              <a:defRPr/>
            </a:pPr>
            <a:r>
              <a:rPr lang="en-GB" altLang="en-US"/>
              <a:t>Teppo Vienamo</a:t>
            </a:r>
          </a:p>
        </p:txBody>
      </p:sp>
      <p:sp>
        <p:nvSpPr>
          <p:cNvPr id="16387" name="Rectangle 1">
            <a:extLst>
              <a:ext uri="{FF2B5EF4-FFF2-40B4-BE49-F238E27FC236}">
                <a16:creationId xmlns:a16="http://schemas.microsoft.com/office/drawing/2014/main" id="{EBC1AC4A-C38E-3EE2-5924-584C9C057E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Use</a:t>
            </a:r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808BCE84-32B8-DAAF-69B6-6C1056DB2D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marL="333375" indent="-333375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400" dirty="0"/>
              <a:t>Refrigerator inside</a:t>
            </a:r>
          </a:p>
          <a:p>
            <a:pPr marL="333375" indent="-333375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400" dirty="0" err="1"/>
              <a:t>Terhi</a:t>
            </a:r>
            <a:r>
              <a:rPr lang="en-GB" altLang="en-US" sz="2400" dirty="0"/>
              <a:t>-boats </a:t>
            </a:r>
          </a:p>
          <a:p>
            <a:pPr marL="333375" indent="-333375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400" dirty="0"/>
              <a:t>Vehicle </a:t>
            </a:r>
          </a:p>
          <a:p>
            <a:pPr marL="333375" indent="-333375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400" dirty="0"/>
              <a:t>Small series device</a:t>
            </a:r>
          </a:p>
          <a:p>
            <a:pPr marL="333375" indent="-333375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400" dirty="0"/>
              <a:t>Packaging</a:t>
            </a:r>
          </a:p>
          <a:p>
            <a:pPr marL="333375" indent="-333375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400" dirty="0"/>
              <a:t>Briefcase</a:t>
            </a:r>
          </a:p>
          <a:p>
            <a:pPr marL="333375" indent="-333375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400" dirty="0"/>
              <a:t>Tray </a:t>
            </a:r>
          </a:p>
          <a:p>
            <a:pPr marL="333375" indent="-333375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400" dirty="0"/>
              <a:t>Ski box, trailer cover</a:t>
            </a:r>
          </a:p>
        </p:txBody>
      </p:sp>
      <p:grpSp>
        <p:nvGrpSpPr>
          <p:cNvPr id="16389" name="Group 3">
            <a:extLst>
              <a:ext uri="{FF2B5EF4-FFF2-40B4-BE49-F238E27FC236}">
                <a16:creationId xmlns:a16="http://schemas.microsoft.com/office/drawing/2014/main" id="{0092091C-9207-5A15-F575-714C4E796736}"/>
              </a:ext>
            </a:extLst>
          </p:cNvPr>
          <p:cNvGrpSpPr>
            <a:grpSpLocks/>
          </p:cNvGrpSpPr>
          <p:nvPr/>
        </p:nvGrpSpPr>
        <p:grpSpPr bwMode="auto">
          <a:xfrm>
            <a:off x="6553200" y="0"/>
            <a:ext cx="2589213" cy="2354263"/>
            <a:chOff x="4128" y="0"/>
            <a:chExt cx="1631" cy="1483"/>
          </a:xfrm>
        </p:grpSpPr>
        <p:pic>
          <p:nvPicPr>
            <p:cNvPr id="16395" name="Picture 4">
              <a:extLst>
                <a:ext uri="{FF2B5EF4-FFF2-40B4-BE49-F238E27FC236}">
                  <a16:creationId xmlns:a16="http://schemas.microsoft.com/office/drawing/2014/main" id="{2804720F-3580-4BB1-5435-C93C0D6C3E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0"/>
              <a:ext cx="1632" cy="1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396" name="Rectangle 5">
              <a:extLst>
                <a:ext uri="{FF2B5EF4-FFF2-40B4-BE49-F238E27FC236}">
                  <a16:creationId xmlns:a16="http://schemas.microsoft.com/office/drawing/2014/main" id="{BADCBF59-2930-2A42-EEE0-8447423F5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2" y="1358"/>
              <a:ext cx="1320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lnSpc>
                  <a:spcPct val="71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lnSpc>
                  <a:spcPct val="71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lnSpc>
                  <a:spcPct val="71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lnSpc>
                  <a:spcPct val="71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lnSpc>
                  <a:spcPct val="71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700"/>
                <a:t>http://www.terhi.fi/static_2003/fin/boat_bigfun.php</a:t>
              </a:r>
            </a:p>
          </p:txBody>
        </p:sp>
      </p:grpSp>
      <p:grpSp>
        <p:nvGrpSpPr>
          <p:cNvPr id="16390" name="Group 6">
            <a:extLst>
              <a:ext uri="{FF2B5EF4-FFF2-40B4-BE49-F238E27FC236}">
                <a16:creationId xmlns:a16="http://schemas.microsoft.com/office/drawing/2014/main" id="{124D3839-E0D1-C3A5-8FA1-AB7F5DC19769}"/>
              </a:ext>
            </a:extLst>
          </p:cNvPr>
          <p:cNvGrpSpPr>
            <a:grpSpLocks/>
          </p:cNvGrpSpPr>
          <p:nvPr/>
        </p:nvGrpSpPr>
        <p:grpSpPr bwMode="auto">
          <a:xfrm>
            <a:off x="6191250" y="1993900"/>
            <a:ext cx="2951163" cy="3262313"/>
            <a:chOff x="3900" y="1256"/>
            <a:chExt cx="1859" cy="2055"/>
          </a:xfrm>
        </p:grpSpPr>
        <p:pic>
          <p:nvPicPr>
            <p:cNvPr id="16393" name="Picture 7">
              <a:extLst>
                <a:ext uri="{FF2B5EF4-FFF2-40B4-BE49-F238E27FC236}">
                  <a16:creationId xmlns:a16="http://schemas.microsoft.com/office/drawing/2014/main" id="{BFD9B1ED-0F93-4C6E-843D-462D96E32A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1" y="1256"/>
              <a:ext cx="1639" cy="17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394" name="Rectangle 8">
              <a:extLst>
                <a:ext uri="{FF2B5EF4-FFF2-40B4-BE49-F238E27FC236}">
                  <a16:creationId xmlns:a16="http://schemas.microsoft.com/office/drawing/2014/main" id="{67388109-0042-856D-B4B9-41DECE7EE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0" y="3119"/>
              <a:ext cx="1796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lnSpc>
                  <a:spcPct val="71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lnSpc>
                  <a:spcPct val="71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lnSpc>
                  <a:spcPct val="71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lnSpc>
                  <a:spcPct val="71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lnSpc>
                  <a:spcPct val="71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1400"/>
                <a:t>http://www.muoviura.fi/index2.htm</a:t>
              </a:r>
            </a:p>
          </p:txBody>
        </p:sp>
      </p:grpSp>
      <p:pic>
        <p:nvPicPr>
          <p:cNvPr id="16391" name="Picture 9">
            <a:extLst>
              <a:ext uri="{FF2B5EF4-FFF2-40B4-BE49-F238E27FC236}">
                <a16:creationId xmlns:a16="http://schemas.microsoft.com/office/drawing/2014/main" id="{381B9FB0-2173-F4CD-B334-EC1D2A58D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892675"/>
            <a:ext cx="2617788" cy="196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2" name="Picture 10">
            <a:extLst>
              <a:ext uri="{FF2B5EF4-FFF2-40B4-BE49-F238E27FC236}">
                <a16:creationId xmlns:a16="http://schemas.microsoft.com/office/drawing/2014/main" id="{62F1302A-6317-018E-935A-344C2C609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0"/>
            <a:ext cx="2800350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3773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D16D9C6-B849-3BE7-47E3-5200F4F49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Muoviteknologia</a:t>
            </a:r>
          </a:p>
          <a:p>
            <a:pPr>
              <a:defRPr/>
            </a:pPr>
            <a:r>
              <a:rPr lang="en-GB" altLang="en-US"/>
              <a:t>Teppo Vienamo</a:t>
            </a:r>
          </a:p>
        </p:txBody>
      </p:sp>
      <p:sp>
        <p:nvSpPr>
          <p:cNvPr id="18435" name="Rectangle 1">
            <a:extLst>
              <a:ext uri="{FF2B5EF4-FFF2-40B4-BE49-F238E27FC236}">
                <a16:creationId xmlns:a16="http://schemas.microsoft.com/office/drawing/2014/main" id="{A037FD03-8553-1801-4FA2-8D8C5795E8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Vacuum forming method</a:t>
            </a: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A20042F2-0557-718D-E7C6-766EC3A774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dirty="0"/>
              <a:t>Sheet is heated</a:t>
            </a:r>
          </a:p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dirty="0"/>
              <a:t>Blow to a bubble</a:t>
            </a:r>
          </a:p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dirty="0"/>
              <a:t>Lifting mould </a:t>
            </a:r>
          </a:p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dirty="0"/>
              <a:t>Vacuum </a:t>
            </a:r>
          </a:p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dirty="0"/>
              <a:t>Cooling off</a:t>
            </a:r>
          </a:p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dirty="0"/>
              <a:t>Cutting </a:t>
            </a:r>
          </a:p>
        </p:txBody>
      </p:sp>
      <p:pic>
        <p:nvPicPr>
          <p:cNvPr id="10245" name="VFQ6R85puS0">
            <a:extLst>
              <a:ext uri="{FF2B5EF4-FFF2-40B4-BE49-F238E27FC236}">
                <a16:creationId xmlns:a16="http://schemas.microsoft.com/office/drawing/2014/main" id="{6C46B149-0D2B-7973-8DF4-19120575662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781300"/>
            <a:ext cx="4572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3725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latunnisteen paikkamerkki 4">
            <a:extLst>
              <a:ext uri="{FF2B5EF4-FFF2-40B4-BE49-F238E27FC236}">
                <a16:creationId xmlns:a16="http://schemas.microsoft.com/office/drawing/2014/main" id="{B6D4885F-9704-CF48-9AD4-9C0EB6BDD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400"/>
              <a:t>Muoviteknologia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i-FI" sz="1400"/>
              <a:t>Teppo Vienamo</a:t>
            </a: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1FB5192A-8744-BD42-A494-646F84D028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Kuumapuristus</a:t>
            </a:r>
          </a:p>
        </p:txBody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32680837-600C-9546-80AE-BA1C9AE855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105400" cy="4114800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fi-FI" sz="2800" dirty="0"/>
              <a:t>Thermoplastic  foam, often PE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fi-FI" sz="2800" dirty="0"/>
              <a:t>Lamination to fabric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fi-FI" sz="2800" dirty="0"/>
              <a:t>Aluminium or even wooden moulds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fi-FI" sz="2800" dirty="0"/>
              <a:t>Inexpensive tools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fi-FI" sz="2800" dirty="0"/>
              <a:t>Sewing industry</a:t>
            </a:r>
          </a:p>
        </p:txBody>
      </p:sp>
      <p:pic>
        <p:nvPicPr>
          <p:cNvPr id="67589" name="Picture 4" descr="koho">
            <a:extLst>
              <a:ext uri="{FF2B5EF4-FFF2-40B4-BE49-F238E27FC236}">
                <a16:creationId xmlns:a16="http://schemas.microsoft.com/office/drawing/2014/main" id="{D7CFBB65-1ED2-7249-ADD5-8444715F4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100"/>
            <a:ext cx="33528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590" name="Group 5">
            <a:extLst>
              <a:ext uri="{FF2B5EF4-FFF2-40B4-BE49-F238E27FC236}">
                <a16:creationId xmlns:a16="http://schemas.microsoft.com/office/drawing/2014/main" id="{3A8D7B7B-822F-324F-B82F-B31F037ABA4E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2667000"/>
            <a:ext cx="3352800" cy="2898775"/>
            <a:chOff x="3120" y="2256"/>
            <a:chExt cx="2640" cy="2089"/>
          </a:xfrm>
        </p:grpSpPr>
        <p:pic>
          <p:nvPicPr>
            <p:cNvPr id="67591" name="Picture 6" descr="suojat">
              <a:extLst>
                <a:ext uri="{FF2B5EF4-FFF2-40B4-BE49-F238E27FC236}">
                  <a16:creationId xmlns:a16="http://schemas.microsoft.com/office/drawing/2014/main" id="{0CB20AAC-52CA-0B4B-994F-B49A20BCF4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2256"/>
              <a:ext cx="2640" cy="1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592" name="Rectangle 7">
              <a:extLst>
                <a:ext uri="{FF2B5EF4-FFF2-40B4-BE49-F238E27FC236}">
                  <a16:creationId xmlns:a16="http://schemas.microsoft.com/office/drawing/2014/main" id="{1DABCFAF-598D-B04C-9A2D-46B3606B9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4147"/>
              <a:ext cx="2036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200"/>
                <a:t>http://www.meluton.fi/muovaus.html</a:t>
              </a: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0E281B-3A8E-38F1-0AA2-F77D5F420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Muoviteknologia</a:t>
            </a:r>
          </a:p>
          <a:p>
            <a:pPr>
              <a:defRPr/>
            </a:pPr>
            <a:r>
              <a:rPr lang="en-GB" altLang="en-US"/>
              <a:t>Teppo Vienamo</a:t>
            </a:r>
          </a:p>
        </p:txBody>
      </p:sp>
      <p:sp>
        <p:nvSpPr>
          <p:cNvPr id="38915" name="Rectangle 1">
            <a:extLst>
              <a:ext uri="{FF2B5EF4-FFF2-40B4-BE49-F238E27FC236}">
                <a16:creationId xmlns:a16="http://schemas.microsoft.com/office/drawing/2014/main" id="{2AEEAC59-B6DC-D01D-E1DF-16944ECD51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GB" altLang="en-US">
                <a:cs typeface="Arial" panose="020B0604020202020204" pitchFamily="34" charset="0"/>
              </a:rPr>
              <a:t>Rotational moulding</a:t>
            </a:r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40CF6B95-D79F-07A2-2EFF-54F6F17ADD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749800" cy="4114800"/>
          </a:xfrm>
        </p:spPr>
        <p:txBody>
          <a:bodyPr/>
          <a:lstStyle/>
          <a:p>
            <a:pPr marL="333375" indent="-333375" eaLnBrk="1" hangingPunct="1">
              <a:lnSpc>
                <a:spcPct val="8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800"/>
              <a:t>Big hollow objects</a:t>
            </a:r>
          </a:p>
          <a:p>
            <a:pPr marL="333375" indent="-333375" eaLnBrk="1" hangingPunct="1">
              <a:lnSpc>
                <a:spcPct val="8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800"/>
              <a:t>Unexpensive moulds, </a:t>
            </a:r>
          </a:p>
          <a:p>
            <a:pPr marL="333375" indent="-333375" eaLnBrk="1" hangingPunct="1">
              <a:lnSpc>
                <a:spcPct val="8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800"/>
              <a:t>Medium size series</a:t>
            </a:r>
          </a:p>
          <a:p>
            <a:pPr marL="333375" indent="-333375" eaLnBrk="1" hangingPunct="1">
              <a:lnSpc>
                <a:spcPct val="8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800"/>
              <a:t>Equal thickness  </a:t>
            </a:r>
          </a:p>
          <a:p>
            <a:pPr marL="333375" indent="-333375" eaLnBrk="1" hangingPunct="1">
              <a:lnSpc>
                <a:spcPct val="8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800"/>
              <a:t>Production cycle 5-25 min</a:t>
            </a:r>
          </a:p>
          <a:p>
            <a:pPr marL="333375" indent="-333375" eaLnBrk="1" hangingPunct="1">
              <a:lnSpc>
                <a:spcPct val="8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800"/>
              <a:t>Thermoplastics  PE-HD, PE-MD, PE-LD, (PA, PC)‏</a:t>
            </a:r>
          </a:p>
        </p:txBody>
      </p:sp>
      <p:pic>
        <p:nvPicPr>
          <p:cNvPr id="38917" name="Picture 3">
            <a:extLst>
              <a:ext uri="{FF2B5EF4-FFF2-40B4-BE49-F238E27FC236}">
                <a16:creationId xmlns:a16="http://schemas.microsoft.com/office/drawing/2014/main" id="{E7B1A06A-A933-3B32-785C-352C6BD63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125538"/>
            <a:ext cx="3376613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0000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997160EB-BF3F-11B2-D28D-6C13E79B1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 dirty="0"/>
          </a:p>
        </p:txBody>
      </p:sp>
      <p:sp>
        <p:nvSpPr>
          <p:cNvPr id="5123" name="Text Box 1">
            <a:extLst>
              <a:ext uri="{FF2B5EF4-FFF2-40B4-BE49-F238E27FC236}">
                <a16:creationId xmlns:a16="http://schemas.microsoft.com/office/drawing/2014/main" id="{4608F7C4-1B23-1189-C778-F6C6DCF6E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800225"/>
            <a:ext cx="3671887" cy="36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lnSpc>
                <a:spcPct val="7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lnSpc>
                <a:spcPct val="7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lnSpc>
                <a:spcPct val="7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lnSpc>
                <a:spcPct val="7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2600" dirty="0">
                <a:cs typeface="Arial" panose="020B0604020202020204" pitchFamily="34" charset="0"/>
              </a:rPr>
              <a:t>Injection moulding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2600" dirty="0">
                <a:cs typeface="Arial" panose="020B0604020202020204" pitchFamily="34" charset="0"/>
              </a:rPr>
              <a:t>Blow moulding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2600" dirty="0">
                <a:cs typeface="Arial" panose="020B0604020202020204" pitchFamily="34" charset="0"/>
              </a:rPr>
              <a:t>Rotational mounding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2600" dirty="0">
                <a:cs typeface="Arial" panose="020B0604020202020204" pitchFamily="34" charset="0"/>
              </a:rPr>
              <a:t>Vacuum forming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2600" dirty="0">
                <a:cs typeface="Arial" panose="020B0604020202020204" pitchFamily="34" charset="0"/>
              </a:rPr>
              <a:t>Resin Casting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2600" dirty="0">
                <a:cs typeface="Arial" panose="020B0604020202020204" pitchFamily="34" charset="0"/>
              </a:rPr>
              <a:t>Laminating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2600" dirty="0">
                <a:cs typeface="Arial" panose="020B0604020202020204" pitchFamily="34" charset="0"/>
              </a:rPr>
              <a:t>Cutting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2600" dirty="0">
                <a:cs typeface="Arial" panose="020B0604020202020204" pitchFamily="34" charset="0"/>
              </a:rPr>
              <a:t>Clueing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2600" dirty="0">
                <a:cs typeface="Arial" panose="020B0604020202020204" pitchFamily="34" charset="0"/>
              </a:rPr>
              <a:t>Bending  </a:t>
            </a:r>
          </a:p>
        </p:txBody>
      </p:sp>
      <p:sp>
        <p:nvSpPr>
          <p:cNvPr id="5131" name="Text Box 9">
            <a:extLst>
              <a:ext uri="{FF2B5EF4-FFF2-40B4-BE49-F238E27FC236}">
                <a16:creationId xmlns:a16="http://schemas.microsoft.com/office/drawing/2014/main" id="{DB17DABC-3A45-138E-E375-19C6E9CE0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8" y="5445224"/>
            <a:ext cx="1305463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lnSpc>
                <a:spcPct val="7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lnSpc>
                <a:spcPct val="7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lnSpc>
                <a:spcPct val="7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lnSpc>
                <a:spcPct val="7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2000" dirty="0">
                <a:cs typeface="Arial" panose="020B0604020202020204" pitchFamily="34" charset="0"/>
              </a:rPr>
              <a:t>Quantity</a:t>
            </a:r>
            <a:r>
              <a:rPr lang="en-GB" altLang="en-US" sz="2400" dirty="0">
                <a:cs typeface="Arial" panose="020B0604020202020204" pitchFamily="34" charset="0"/>
              </a:rPr>
              <a:t>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03EA96C-C935-FCF3-6D92-0ED801D404A1}"/>
              </a:ext>
            </a:extLst>
          </p:cNvPr>
          <p:cNvGrpSpPr/>
          <p:nvPr/>
        </p:nvGrpSpPr>
        <p:grpSpPr>
          <a:xfrm>
            <a:off x="2771775" y="2132682"/>
            <a:ext cx="5832475" cy="3086044"/>
            <a:chOff x="2771775" y="2132682"/>
            <a:chExt cx="5832475" cy="3384550"/>
          </a:xfrm>
        </p:grpSpPr>
        <p:sp>
          <p:nvSpPr>
            <p:cNvPr id="5124" name="Line 2">
              <a:extLst>
                <a:ext uri="{FF2B5EF4-FFF2-40B4-BE49-F238E27FC236}">
                  <a16:creationId xmlns:a16="http://schemas.microsoft.com/office/drawing/2014/main" id="{AB8949E5-B029-45F9-27FA-074CDBE9AF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1775" y="5515644"/>
              <a:ext cx="2016125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125" name="Line 3">
              <a:extLst>
                <a:ext uri="{FF2B5EF4-FFF2-40B4-BE49-F238E27FC236}">
                  <a16:creationId xmlns:a16="http://schemas.microsoft.com/office/drawing/2014/main" id="{57C93956-2EF2-1E1E-550A-D887CA5974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3363" y="4723482"/>
              <a:ext cx="2303462" cy="15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126" name="Line 4">
              <a:extLst>
                <a:ext uri="{FF2B5EF4-FFF2-40B4-BE49-F238E27FC236}">
                  <a16:creationId xmlns:a16="http://schemas.microsoft.com/office/drawing/2014/main" id="{5C3E0927-5952-2E09-88B4-1B36F58A65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0700" y="4291682"/>
              <a:ext cx="2735263" cy="15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127" name="Line 5">
              <a:extLst>
                <a:ext uri="{FF2B5EF4-FFF2-40B4-BE49-F238E27FC236}">
                  <a16:creationId xmlns:a16="http://schemas.microsoft.com/office/drawing/2014/main" id="{E6A4A7C5-C109-9B0A-8FF6-63F3CF4D13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8038" y="3859882"/>
              <a:ext cx="2592387" cy="15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128" name="Line 6">
              <a:extLst>
                <a:ext uri="{FF2B5EF4-FFF2-40B4-BE49-F238E27FC236}">
                  <a16:creationId xmlns:a16="http://schemas.microsoft.com/office/drawing/2014/main" id="{4514AD42-A4EE-9F0A-3F59-2D81BAD893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5738" y="3428082"/>
              <a:ext cx="3924300" cy="15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129" name="Line 7">
              <a:extLst>
                <a:ext uri="{FF2B5EF4-FFF2-40B4-BE49-F238E27FC236}">
                  <a16:creationId xmlns:a16="http://schemas.microsoft.com/office/drawing/2014/main" id="{D21A9A45-6D6E-4C15-D536-1D186ECE1C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0563" y="2996282"/>
              <a:ext cx="2592387" cy="15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130" name="Line 8">
              <a:extLst>
                <a:ext uri="{FF2B5EF4-FFF2-40B4-BE49-F238E27FC236}">
                  <a16:creationId xmlns:a16="http://schemas.microsoft.com/office/drawing/2014/main" id="{FC10263B-40FC-6739-EE32-2605EE356F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68988" y="2132682"/>
              <a:ext cx="2735262" cy="15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132" name="Line 10">
              <a:extLst>
                <a:ext uri="{FF2B5EF4-FFF2-40B4-BE49-F238E27FC236}">
                  <a16:creationId xmlns:a16="http://schemas.microsoft.com/office/drawing/2014/main" id="{944587C2-4C76-DBC3-E9E0-E938EC092A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1775" y="5156869"/>
              <a:ext cx="3240088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133" name="Line 11">
              <a:extLst>
                <a:ext uri="{FF2B5EF4-FFF2-40B4-BE49-F238E27FC236}">
                  <a16:creationId xmlns:a16="http://schemas.microsoft.com/office/drawing/2014/main" id="{739F3B05-FB5F-3CD3-619F-20CA28310D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68988" y="2564482"/>
              <a:ext cx="2735262" cy="15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134" name="Line 12">
              <a:extLst>
                <a:ext uri="{FF2B5EF4-FFF2-40B4-BE49-F238E27FC236}">
                  <a16:creationId xmlns:a16="http://schemas.microsoft.com/office/drawing/2014/main" id="{CE288F77-F0EC-6F3A-E9F9-0E016945BA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92950" y="2132682"/>
              <a:ext cx="1511300" cy="1587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135" name="Line 13">
              <a:extLst>
                <a:ext uri="{FF2B5EF4-FFF2-40B4-BE49-F238E27FC236}">
                  <a16:creationId xmlns:a16="http://schemas.microsoft.com/office/drawing/2014/main" id="{D1CA9C6F-DFFE-B009-6002-F59B731418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80175" y="2564482"/>
              <a:ext cx="2124075" cy="1587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136" name="Line 14">
              <a:extLst>
                <a:ext uri="{FF2B5EF4-FFF2-40B4-BE49-F238E27FC236}">
                  <a16:creationId xmlns:a16="http://schemas.microsoft.com/office/drawing/2014/main" id="{77F5559D-375E-89C0-80F6-A14DAC0FEA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8263" y="2996282"/>
              <a:ext cx="1295400" cy="1587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137" name="Line 15">
              <a:extLst>
                <a:ext uri="{FF2B5EF4-FFF2-40B4-BE49-F238E27FC236}">
                  <a16:creationId xmlns:a16="http://schemas.microsoft.com/office/drawing/2014/main" id="{94C00C30-12CA-A341-9542-9F8B7E0382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6463" y="3428082"/>
              <a:ext cx="2843212" cy="3175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138" name="Line 16">
              <a:extLst>
                <a:ext uri="{FF2B5EF4-FFF2-40B4-BE49-F238E27FC236}">
                  <a16:creationId xmlns:a16="http://schemas.microsoft.com/office/drawing/2014/main" id="{1B7F0ADF-511B-025A-B452-6A59063493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1275" y="4291682"/>
              <a:ext cx="1225550" cy="1587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139" name="Line 17">
              <a:extLst>
                <a:ext uri="{FF2B5EF4-FFF2-40B4-BE49-F238E27FC236}">
                  <a16:creationId xmlns:a16="http://schemas.microsoft.com/office/drawing/2014/main" id="{022088A5-A2D7-99FD-E187-B70BA3D5B7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2138" y="5156869"/>
              <a:ext cx="1728787" cy="1588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140" name="Line 18">
              <a:extLst>
                <a:ext uri="{FF2B5EF4-FFF2-40B4-BE49-F238E27FC236}">
                  <a16:creationId xmlns:a16="http://schemas.microsoft.com/office/drawing/2014/main" id="{EB363C4B-BF98-ECC4-0CE3-7D04CD58CA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7888" y="5515644"/>
              <a:ext cx="866775" cy="1588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141" name="Line 19">
              <a:extLst>
                <a:ext uri="{FF2B5EF4-FFF2-40B4-BE49-F238E27FC236}">
                  <a16:creationId xmlns:a16="http://schemas.microsoft.com/office/drawing/2014/main" id="{702648F3-9592-8849-E7EF-AEFDCAACC8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4300" y="3859882"/>
              <a:ext cx="1225550" cy="1587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142" name="Line 20">
              <a:extLst>
                <a:ext uri="{FF2B5EF4-FFF2-40B4-BE49-F238E27FC236}">
                  <a16:creationId xmlns:a16="http://schemas.microsoft.com/office/drawing/2014/main" id="{CC35915F-F810-5969-DFCA-F3554C586C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8038" y="4723482"/>
              <a:ext cx="1225550" cy="1587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5143" name="Rectangle 21">
            <a:extLst>
              <a:ext uri="{FF2B5EF4-FFF2-40B4-BE49-F238E27FC236}">
                <a16:creationId xmlns:a16="http://schemas.microsoft.com/office/drawing/2014/main" id="{3F1CF33A-F930-07C2-4280-02AE6D099E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Production method / quantity</a:t>
            </a:r>
          </a:p>
        </p:txBody>
      </p:sp>
      <p:sp>
        <p:nvSpPr>
          <p:cNvPr id="5144" name="Text Box 22">
            <a:extLst>
              <a:ext uri="{FF2B5EF4-FFF2-40B4-BE49-F238E27FC236}">
                <a16:creationId xmlns:a16="http://schemas.microsoft.com/office/drawing/2014/main" id="{FA6D0E51-48F1-D478-6065-EE35A9800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5445224"/>
            <a:ext cx="6227762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lnSpc>
                <a:spcPct val="7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lnSpc>
                <a:spcPct val="7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lnSpc>
                <a:spcPct val="7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lnSpc>
                <a:spcPct val="7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50"/>
              </a:spcBef>
            </a:pPr>
            <a:r>
              <a:rPr lang="en-GB" altLang="en-US" sz="2000" dirty="0">
                <a:cs typeface="Arial" panose="020B0604020202020204" pitchFamily="34" charset="0"/>
              </a:rPr>
              <a:t>1	10	100	1000	10 000	100 000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49DFDD1-8CFB-9439-8EC1-7CE78A53A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Muoviteknologia</a:t>
            </a:r>
          </a:p>
          <a:p>
            <a:pPr>
              <a:defRPr/>
            </a:pPr>
            <a:r>
              <a:rPr lang="en-GB" altLang="en-US"/>
              <a:t>Teppo Vienamo</a:t>
            </a:r>
          </a:p>
        </p:txBody>
      </p:sp>
      <p:sp>
        <p:nvSpPr>
          <p:cNvPr id="40963" name="Rectangle 1">
            <a:extLst>
              <a:ext uri="{FF2B5EF4-FFF2-40B4-BE49-F238E27FC236}">
                <a16:creationId xmlns:a16="http://schemas.microsoft.com/office/drawing/2014/main" id="{E0574024-303E-5DCA-F43A-461986BE01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2550"/>
            <a:ext cx="7772400" cy="17399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3600" b="1">
                <a:cs typeface="Arial" panose="020B0604020202020204" pitchFamily="34" charset="0"/>
              </a:rPr>
              <a:t>Rotational</a:t>
            </a:r>
            <a:br>
              <a:rPr lang="en-GB" altLang="en-US" sz="3600" b="1">
                <a:cs typeface="Arial" panose="020B0604020202020204" pitchFamily="34" charset="0"/>
              </a:rPr>
            </a:br>
            <a:r>
              <a:rPr lang="en-GB" altLang="en-US" sz="3600" b="1">
                <a:cs typeface="Arial" panose="020B0604020202020204" pitchFamily="34" charset="0"/>
              </a:rPr>
              <a:t>moulding </a:t>
            </a:r>
            <a:br>
              <a:rPr lang="en-GB" altLang="en-US" sz="3600" b="1">
                <a:cs typeface="Arial" panose="020B0604020202020204" pitchFamily="34" charset="0"/>
              </a:rPr>
            </a:br>
            <a:r>
              <a:rPr lang="en-GB" altLang="en-US" sz="3600" b="1">
                <a:cs typeface="Arial" panose="020B0604020202020204" pitchFamily="34" charset="0"/>
              </a:rPr>
              <a:t>method</a:t>
            </a:r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E3DCDB35-D1EE-4F33-0CBF-C20A0225B0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2662238" cy="4438650"/>
          </a:xfrm>
        </p:spPr>
        <p:txBody>
          <a:bodyPr/>
          <a:lstStyle/>
          <a:p>
            <a:pPr marL="333375" indent="-333375" ea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1600"/>
              <a:t>Rotational moulding machine rotates mould around two axis </a:t>
            </a:r>
          </a:p>
          <a:p>
            <a:pPr marL="333375" indent="-333375" ea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1600"/>
              <a:t>Closed thin walled metallic mould </a:t>
            </a:r>
          </a:p>
          <a:p>
            <a:pPr marL="333375" indent="-333375" ea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1600"/>
              <a:t>Plastic powder in to cold mould </a:t>
            </a:r>
          </a:p>
          <a:p>
            <a:pPr marL="333375" indent="-333375" ea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1600"/>
              <a:t>Rotating mould to oven</a:t>
            </a:r>
          </a:p>
          <a:p>
            <a:pPr marL="333375" indent="-333375" ea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1600"/>
              <a:t>Plastic melts and gets  sinter</a:t>
            </a:r>
          </a:p>
          <a:p>
            <a:pPr marL="333375" indent="-333375" ea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1600"/>
              <a:t>Cooling and opening the mould</a:t>
            </a:r>
          </a:p>
          <a:p>
            <a:pPr marL="333375" indent="-333375" ea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GB" altLang="en-US" sz="1600"/>
          </a:p>
        </p:txBody>
      </p:sp>
      <p:pic>
        <p:nvPicPr>
          <p:cNvPr id="40965" name="Picture 3">
            <a:extLst>
              <a:ext uri="{FF2B5EF4-FFF2-40B4-BE49-F238E27FC236}">
                <a16:creationId xmlns:a16="http://schemas.microsoft.com/office/drawing/2014/main" id="{1061E2D9-B083-B0EF-9D24-B39B80C2D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060575"/>
            <a:ext cx="5435600" cy="195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6" name="Rectangle 4">
            <a:extLst>
              <a:ext uri="{FF2B5EF4-FFF2-40B4-BE49-F238E27FC236}">
                <a16:creationId xmlns:a16="http://schemas.microsoft.com/office/drawing/2014/main" id="{1F67DF9D-C5AF-A3F6-2ED6-3FAD3FFEA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5445125"/>
            <a:ext cx="24384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lnSpc>
                <a:spcPct val="7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lnSpc>
                <a:spcPct val="7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lnSpc>
                <a:spcPct val="7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lnSpc>
                <a:spcPct val="7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000"/>
              <a:t>http://www.reinhardtindia.com/rotational.html</a:t>
            </a:r>
          </a:p>
        </p:txBody>
      </p:sp>
      <p:pic>
        <p:nvPicPr>
          <p:cNvPr id="40967" name="Picture 5">
            <a:extLst>
              <a:ext uri="{FF2B5EF4-FFF2-40B4-BE49-F238E27FC236}">
                <a16:creationId xmlns:a16="http://schemas.microsoft.com/office/drawing/2014/main" id="{A24EF621-6B2A-F2D5-DA0B-1F87E0BF8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4450"/>
            <a:ext cx="3913187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8" name="Picture 6">
            <a:extLst>
              <a:ext uri="{FF2B5EF4-FFF2-40B4-BE49-F238E27FC236}">
                <a16:creationId xmlns:a16="http://schemas.microsoft.com/office/drawing/2014/main" id="{C9451D61-F77F-C55F-867E-B8E3C77CC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567113"/>
            <a:ext cx="4427537" cy="329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3" name="Va4SoqYg-Us">
            <a:extLst>
              <a:ext uri="{FF2B5EF4-FFF2-40B4-BE49-F238E27FC236}">
                <a16:creationId xmlns:a16="http://schemas.microsoft.com/office/drawing/2014/main" id="{5FD1C2EB-ECEC-F41E-69B3-D9DBD1E4212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260350"/>
            <a:ext cx="5878513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2728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9DAE5A9-B793-1EEE-CD87-4DA56F4F6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Muoviteknologia</a:t>
            </a:r>
          </a:p>
          <a:p>
            <a:pPr>
              <a:defRPr/>
            </a:pPr>
            <a:r>
              <a:rPr lang="en-GB" altLang="en-US"/>
              <a:t>Teppo Vienamo</a:t>
            </a:r>
          </a:p>
        </p:txBody>
      </p:sp>
      <p:sp>
        <p:nvSpPr>
          <p:cNvPr id="43011" name="Rectangle 1">
            <a:extLst>
              <a:ext uri="{FF2B5EF4-FFF2-40B4-BE49-F238E27FC236}">
                <a16:creationId xmlns:a16="http://schemas.microsoft.com/office/drawing/2014/main" id="{9626DB82-8EA5-9857-1D9F-251D62D326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GB" altLang="en-US">
                <a:cs typeface="Arial" panose="020B0604020202020204" pitchFamily="34" charset="0"/>
              </a:rPr>
              <a:t>Typical products</a:t>
            </a:r>
          </a:p>
        </p:txBody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0DF13B4C-C337-52BB-A283-5725E9B953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marL="333375" indent="-333375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400">
                <a:cs typeface="Arial" panose="020B0604020202020204" pitchFamily="34" charset="0"/>
              </a:rPr>
              <a:t>Tanks and liquid containers</a:t>
            </a:r>
          </a:p>
          <a:p>
            <a:pPr marL="333375" indent="-333375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400">
                <a:cs typeface="Arial" panose="020B0604020202020204" pitchFamily="34" charset="0"/>
              </a:rPr>
              <a:t>Composter </a:t>
            </a:r>
          </a:p>
          <a:p>
            <a:pPr marL="333375" indent="-333375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400">
                <a:cs typeface="Arial" panose="020B0604020202020204" pitchFamily="34" charset="0"/>
              </a:rPr>
              <a:t>Planting plot </a:t>
            </a:r>
          </a:p>
          <a:p>
            <a:pPr marL="333375" indent="-333375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400">
                <a:cs typeface="Arial" panose="020B0604020202020204" pitchFamily="34" charset="0"/>
              </a:rPr>
              <a:t>Rapids canoe</a:t>
            </a:r>
          </a:p>
          <a:p>
            <a:pPr marL="333375" indent="-333375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400">
                <a:cs typeface="Arial" panose="020B0604020202020204" pitchFamily="34" charset="0"/>
              </a:rPr>
              <a:t>Fuel tanks</a:t>
            </a:r>
          </a:p>
          <a:p>
            <a:pPr marL="333375" indent="-333375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400">
                <a:cs typeface="Arial" panose="020B0604020202020204" pitchFamily="34" charset="0"/>
              </a:rPr>
              <a:t>Balls </a:t>
            </a:r>
          </a:p>
          <a:p>
            <a:pPr marL="333375" indent="-333375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400">
                <a:cs typeface="Arial" panose="020B0604020202020204" pitchFamily="34" charset="0"/>
              </a:rPr>
              <a:t>Toys</a:t>
            </a:r>
          </a:p>
          <a:p>
            <a:pPr marL="333375" indent="-333375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GB" altLang="en-US" sz="2400">
              <a:cs typeface="Arial" panose="020B0604020202020204" pitchFamily="34" charset="0"/>
            </a:endParaRPr>
          </a:p>
        </p:txBody>
      </p:sp>
      <p:pic>
        <p:nvPicPr>
          <p:cNvPr id="43013" name="Picture 8">
            <a:extLst>
              <a:ext uri="{FF2B5EF4-FFF2-40B4-BE49-F238E27FC236}">
                <a16:creationId xmlns:a16="http://schemas.microsoft.com/office/drawing/2014/main" id="{DA6117EE-3402-1881-E152-501085DDB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-80963"/>
            <a:ext cx="2828925" cy="329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7" descr="http://www.hometone.com/wp-content/uploads/2012/07/kon01_uExBR_1822.jpg">
            <a:extLst>
              <a:ext uri="{FF2B5EF4-FFF2-40B4-BE49-F238E27FC236}">
                <a16:creationId xmlns:a16="http://schemas.microsoft.com/office/drawing/2014/main" id="{ABD34BE9-78B9-F03E-5938-A8C1052CA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63" y="3170238"/>
            <a:ext cx="523875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CE193D9-AF26-5D9D-833A-CCACF02B60E6}"/>
              </a:ext>
            </a:extLst>
          </p:cNvPr>
          <p:cNvSpPr/>
          <p:nvPr/>
        </p:nvSpPr>
        <p:spPr>
          <a:xfrm>
            <a:off x="4610100" y="6637338"/>
            <a:ext cx="4572000" cy="2190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050" dirty="0"/>
              <a:t>http://www.hometone.com/wp-content/uploads/2012/07/kon01_uExBR_1822.jpg</a:t>
            </a:r>
          </a:p>
        </p:txBody>
      </p:sp>
      <p:sp>
        <p:nvSpPr>
          <p:cNvPr id="43016" name="Rectangle 2">
            <a:extLst>
              <a:ext uri="{FF2B5EF4-FFF2-40B4-BE49-F238E27FC236}">
                <a16:creationId xmlns:a16="http://schemas.microsoft.com/office/drawing/2014/main" id="{0EDEAFA7-8F3A-9206-96C1-8AC2DEF42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775" y="2862263"/>
            <a:ext cx="2700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fi-FI" sz="900">
                <a:solidFill>
                  <a:schemeClr val="tx1"/>
                </a:solidFill>
              </a:rPr>
              <a:t>http://www.taloon.com/kuvat/k/biolan/biolan_pikakompostori_220_eco_vihrea.jpg</a:t>
            </a:r>
          </a:p>
        </p:txBody>
      </p:sp>
    </p:spTree>
    <p:extLst>
      <p:ext uri="{BB962C8B-B14F-4D97-AF65-F5344CB8AC3E}">
        <p14:creationId xmlns:p14="http://schemas.microsoft.com/office/powerpoint/2010/main" val="13006543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latunnisteen paikkamerkki 4">
            <a:extLst>
              <a:ext uri="{FF2B5EF4-FFF2-40B4-BE49-F238E27FC236}">
                <a16:creationId xmlns:a16="http://schemas.microsoft.com/office/drawing/2014/main" id="{E4B0E116-81A3-9841-8760-D92F32B6B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400"/>
              <a:t>Muoviteknologia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i-FI" sz="1400"/>
              <a:t>Teppo Vienamo</a:t>
            </a: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1B487CA1-F6F3-B447-AA3B-D615740D68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 dirty="0"/>
              <a:t>Casting</a:t>
            </a:r>
          </a:p>
        </p:txBody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DDD78C56-81D5-B54A-AF25-E251319342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Kertamuovit (ja kestomuovit)</a:t>
            </a:r>
          </a:p>
          <a:p>
            <a:pPr eaLnBrk="1" hangingPunct="1"/>
            <a:r>
              <a:rPr lang="fi-FI" altLang="fi-FI" dirty="0"/>
              <a:t>Sekoitetaan hartsi ja kovettaja </a:t>
            </a:r>
          </a:p>
          <a:p>
            <a:pPr eaLnBrk="1" hangingPunct="1"/>
            <a:r>
              <a:rPr lang="fi-FI" altLang="fi-FI" dirty="0"/>
              <a:t>Irrotusaine </a:t>
            </a:r>
          </a:p>
          <a:p>
            <a:pPr eaLnBrk="1" hangingPunct="1"/>
            <a:r>
              <a:rPr lang="fi-FI" altLang="fi-FI" dirty="0"/>
              <a:t>Kaadetaan muottiin</a:t>
            </a:r>
          </a:p>
          <a:p>
            <a:pPr eaLnBrk="1" hangingPunct="1"/>
            <a:endParaRPr lang="en-US" altLang="fi-FI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>
            <a:extLst>
              <a:ext uri="{FF2B5EF4-FFF2-40B4-BE49-F238E27FC236}">
                <a16:creationId xmlns:a16="http://schemas.microsoft.com/office/drawing/2014/main" id="{9A113CFF-D833-D659-39F9-E9032BCDC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0"/>
            <a:ext cx="6124575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Alatunnisteen paikkamerkki 4">
            <a:extLst>
              <a:ext uri="{FF2B5EF4-FFF2-40B4-BE49-F238E27FC236}">
                <a16:creationId xmlns:a16="http://schemas.microsoft.com/office/drawing/2014/main" id="{DEFA8B2C-5EB5-F047-56EE-840EA329B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lnSpc>
                <a:spcPct val="7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lnSpc>
                <a:spcPct val="7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lnSpc>
                <a:spcPct val="7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en-US" sz="1400">
                <a:solidFill>
                  <a:schemeClr val="tx1"/>
                </a:solidFill>
              </a:rPr>
              <a:t>Muoviteknologia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en-US" sz="1400">
                <a:solidFill>
                  <a:schemeClr val="tx1"/>
                </a:solidFill>
              </a:rPr>
              <a:t>Teppo Vienamo</a:t>
            </a: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061C700B-1827-3F18-C91F-D2F54EB0E1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Composite plastics</a:t>
            </a: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4A5B6A73-5C86-ABF9-D037-269F438EB7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844675"/>
            <a:ext cx="7772400" cy="4114800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Fibers</a:t>
            </a:r>
          </a:p>
          <a:p>
            <a:pPr marL="7429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/>
              <a:t>Glass, </a:t>
            </a:r>
          </a:p>
          <a:p>
            <a:pPr marL="7429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/>
              <a:t>Carbon </a:t>
            </a:r>
          </a:p>
          <a:p>
            <a:pPr marL="7429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/>
              <a:t>Aramid </a:t>
            </a:r>
          </a:p>
          <a:p>
            <a:pPr marL="7429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/>
              <a:t>Natural fibers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Matrix</a:t>
            </a:r>
          </a:p>
          <a:p>
            <a:pPr marL="7429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/>
              <a:t>Polyester</a:t>
            </a:r>
          </a:p>
          <a:p>
            <a:pPr marL="7429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/>
              <a:t>epoxy </a:t>
            </a:r>
          </a:p>
          <a:p>
            <a:pPr marL="7429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sz="1800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sz="1800" dirty="0"/>
          </a:p>
        </p:txBody>
      </p:sp>
      <p:pic>
        <p:nvPicPr>
          <p:cNvPr id="10246" name="Picture 2">
            <a:extLst>
              <a:ext uri="{FF2B5EF4-FFF2-40B4-BE49-F238E27FC236}">
                <a16:creationId xmlns:a16="http://schemas.microsoft.com/office/drawing/2014/main" id="{24D16B97-4455-33B1-6783-AD2E7C428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6325"/>
            <a:ext cx="74199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1">
            <a:extLst>
              <a:ext uri="{FF2B5EF4-FFF2-40B4-BE49-F238E27FC236}">
                <a16:creationId xmlns:a16="http://schemas.microsoft.com/office/drawing/2014/main" id="{78771B16-E5F1-725D-E85F-54C28EE37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2350" y="4046538"/>
            <a:ext cx="29670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fi-FI"/>
              <a:t>http://w1.siemens.com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latunnisteen paikkamerkki 4">
            <a:extLst>
              <a:ext uri="{FF2B5EF4-FFF2-40B4-BE49-F238E27FC236}">
                <a16:creationId xmlns:a16="http://schemas.microsoft.com/office/drawing/2014/main" id="{9FF50B11-BC3F-F3F6-8421-67B731861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lnSpc>
                <a:spcPct val="7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lnSpc>
                <a:spcPct val="7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lnSpc>
                <a:spcPct val="7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en-US" sz="1400">
                <a:solidFill>
                  <a:schemeClr val="tx1"/>
                </a:solidFill>
              </a:rPr>
              <a:t>Muoviteknologia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en-US" sz="1400">
                <a:solidFill>
                  <a:schemeClr val="tx1"/>
                </a:solidFill>
              </a:rPr>
              <a:t>Teppo Vienamo</a:t>
            </a: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10529BA-9530-7BF5-3572-69F8CE7641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Hand lay up</a:t>
            </a:r>
            <a:endParaRPr lang="fi-FI" altLang="en-US"/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D65D3023-F486-204B-A0F3-3BDE50F14A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fi-FI" sz="1800"/>
              <a:t>Resin+fibre, 1+1&gt;2</a:t>
            </a:r>
          </a:p>
          <a:p>
            <a:pPr eaLnBrk="1" hangingPunct="1"/>
            <a:r>
              <a:rPr lang="en-US" altLang="fi-FI" sz="1800"/>
              <a:t>•Composite material properties:</a:t>
            </a:r>
          </a:p>
          <a:p>
            <a:pPr eaLnBrk="1" hangingPunct="1"/>
            <a:r>
              <a:rPr lang="en-US" altLang="fi-FI" sz="1800"/>
              <a:t>+ Easy to produce complex shapes</a:t>
            </a:r>
          </a:p>
          <a:p>
            <a:pPr eaLnBrk="1" hangingPunct="1"/>
            <a:r>
              <a:rPr lang="en-US" altLang="fi-FI" sz="1800"/>
              <a:t>+ Large one piece parts</a:t>
            </a:r>
          </a:p>
          <a:p>
            <a:pPr eaLnBrk="1" hangingPunct="1"/>
            <a:r>
              <a:rPr lang="en-US" altLang="fi-FI" sz="1800"/>
              <a:t>+ In mould coating</a:t>
            </a:r>
          </a:p>
          <a:p>
            <a:pPr eaLnBrk="1" hangingPunct="1"/>
            <a:r>
              <a:rPr lang="en-US" altLang="fi-FI" sz="1800"/>
              <a:t>+ Tailored strength properties (directional)</a:t>
            </a:r>
          </a:p>
          <a:p>
            <a:pPr eaLnBrk="1" hangingPunct="1"/>
            <a:r>
              <a:rPr lang="en-US" altLang="fi-FI" sz="1800"/>
              <a:t>+ Chemical, corrosion resistance</a:t>
            </a:r>
          </a:p>
          <a:p>
            <a:pPr eaLnBrk="1" hangingPunct="1"/>
            <a:r>
              <a:rPr lang="en-US" altLang="fi-FI" sz="1800"/>
              <a:t>+ Strength/weight ratio</a:t>
            </a:r>
          </a:p>
          <a:p>
            <a:pPr eaLnBrk="1" hangingPunct="1"/>
            <a:r>
              <a:rPr lang="en-US" altLang="fi-FI" sz="1800"/>
              <a:t>+ Difficult to copy (piracy)</a:t>
            </a:r>
          </a:p>
          <a:p>
            <a:pPr eaLnBrk="1" hangingPunct="1"/>
            <a:r>
              <a:rPr lang="en-US" altLang="fi-FI" sz="1800"/>
              <a:t>+/-Heat/electrical resistance</a:t>
            </a:r>
          </a:p>
          <a:p>
            <a:pPr eaLnBrk="1" hangingPunct="1"/>
            <a:r>
              <a:rPr lang="en-US" altLang="fi-FI" sz="1800"/>
              <a:t>+/-Manufacturing</a:t>
            </a:r>
          </a:p>
          <a:p>
            <a:pPr eaLnBrk="1" hangingPunct="1"/>
            <a:r>
              <a:rPr lang="en-US" altLang="fi-FI" sz="1800"/>
              <a:t>+/-Reparability</a:t>
            </a:r>
          </a:p>
          <a:p>
            <a:pPr eaLnBrk="1" hangingPunct="1"/>
            <a:r>
              <a:rPr lang="en-US" altLang="fi-FI" sz="1800"/>
              <a:t>+/-Price</a:t>
            </a:r>
            <a:endParaRPr lang="fi-FI" altLang="en-US" sz="1800"/>
          </a:p>
        </p:txBody>
      </p:sp>
      <p:pic>
        <p:nvPicPr>
          <p:cNvPr id="12293" name="Picture 2">
            <a:extLst>
              <a:ext uri="{FF2B5EF4-FFF2-40B4-BE49-F238E27FC236}">
                <a16:creationId xmlns:a16="http://schemas.microsoft.com/office/drawing/2014/main" id="{A73341CF-4561-8C7A-C61C-AE9EB4631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20713"/>
            <a:ext cx="4071937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latunnisteen paikkamerkki 4">
            <a:extLst>
              <a:ext uri="{FF2B5EF4-FFF2-40B4-BE49-F238E27FC236}">
                <a16:creationId xmlns:a16="http://schemas.microsoft.com/office/drawing/2014/main" id="{5DE0E7F1-9EDB-AB41-9C79-09F784BBF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400"/>
              <a:t>Muoviteknologia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i-FI" sz="1400"/>
              <a:t>Teppo Vienamo</a:t>
            </a: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AF03071B-130C-174C-B439-0C4C7E7C5F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Suunnitteluohjeita</a:t>
            </a:r>
          </a:p>
        </p:txBody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4C67B698-3DC3-9944-A0FD-931665A03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724400" cy="4114800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fi-FI" dirty="0"/>
              <a:t>no sharp corners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fi-FI" dirty="0"/>
              <a:t>possible to do by hand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GB" altLang="fi-FI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fi-FI" dirty="0"/>
              <a:t>laminating the parts together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GB" altLang="fi-FI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fi-FI" dirty="0"/>
              <a:t>inserts possible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>
            <a:extLst>
              <a:ext uri="{FF2B5EF4-FFF2-40B4-BE49-F238E27FC236}">
                <a16:creationId xmlns:a16="http://schemas.microsoft.com/office/drawing/2014/main" id="{8400060A-34E2-124E-8565-7176E920C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9875" name="Content Placeholder 2">
            <a:extLst>
              <a:ext uri="{FF2B5EF4-FFF2-40B4-BE49-F238E27FC236}">
                <a16:creationId xmlns:a16="http://schemas.microsoft.com/office/drawing/2014/main" id="{18B54FAE-E858-8C40-9500-9DBC5ADA6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9876" name="Footer Placeholder 3">
            <a:extLst>
              <a:ext uri="{FF2B5EF4-FFF2-40B4-BE49-F238E27FC236}">
                <a16:creationId xmlns:a16="http://schemas.microsoft.com/office/drawing/2014/main" id="{5ABB4DE1-009F-074D-B48C-807C25466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Muoviteknologia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Teppo Vienamo</a:t>
            </a:r>
          </a:p>
        </p:txBody>
      </p:sp>
      <p:pic>
        <p:nvPicPr>
          <p:cNvPr id="5" name="wYb_UjgJ5E0">
            <a:extLst>
              <a:ext uri="{FF2B5EF4-FFF2-40B4-BE49-F238E27FC236}">
                <a16:creationId xmlns:a16="http://schemas.microsoft.com/office/drawing/2014/main" id="{0969724F-051A-2449-9C95-BCF48F92DD3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836613"/>
            <a:ext cx="921702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Alatunnisteen paikkamerkki 4">
            <a:extLst>
              <a:ext uri="{FF2B5EF4-FFF2-40B4-BE49-F238E27FC236}">
                <a16:creationId xmlns:a16="http://schemas.microsoft.com/office/drawing/2014/main" id="{8FAED422-2057-2A4D-9CE9-CB1C62F5A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400"/>
              <a:t>Muoviteknologia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i-FI" sz="1400"/>
              <a:t>Teppo Vienamo</a:t>
            </a: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B5B3B444-515C-5C4F-9C41-25BAAF58E6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>
                <a:cs typeface="Times New Roman" panose="02020603050405020304" pitchFamily="18" charset="0"/>
              </a:rPr>
              <a:t>Ruiskulaminointi</a:t>
            </a:r>
            <a:endParaRPr lang="fi-FI" altLang="fi-FI"/>
          </a:p>
        </p:txBody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9EF47A0C-2072-B04D-8553-BAFD5A1F82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3810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/>
              <a:t>kuten avolaminointi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/>
              <a:t>ruiskulla hartsi ja katkokuitu muottiin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/>
              <a:t>nopeampi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/>
              <a:t>kuidun määrää vaikea hallita</a:t>
            </a:r>
          </a:p>
        </p:txBody>
      </p:sp>
      <p:graphicFrame>
        <p:nvGraphicFramePr>
          <p:cNvPr id="84997" name="Object 4">
            <a:extLst>
              <a:ext uri="{FF2B5EF4-FFF2-40B4-BE49-F238E27FC236}">
                <a16:creationId xmlns:a16="http://schemas.microsoft.com/office/drawing/2014/main" id="{B265EFA7-19CF-A54A-8B92-62EB8B9662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9600" y="2895600"/>
          <a:ext cx="4724400" cy="256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6756400" imgH="3670300" progId="Photoshop.Image.5">
                  <p:embed/>
                </p:oleObj>
              </mc:Choice>
              <mc:Fallback>
                <p:oleObj name="Image" r:id="rId3" imgW="6756400" imgH="3670300" progId="Photoshop.Image.5">
                  <p:embed/>
                  <p:pic>
                    <p:nvPicPr>
                      <p:cNvPr id="84997" name="Object 4">
                        <a:extLst>
                          <a:ext uri="{FF2B5EF4-FFF2-40B4-BE49-F238E27FC236}">
                            <a16:creationId xmlns:a16="http://schemas.microsoft.com/office/drawing/2014/main" id="{B265EFA7-19CF-A54A-8B92-62EB8B9662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895600"/>
                        <a:ext cx="4724400" cy="2566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4998" name="Picture 2">
            <a:extLst>
              <a:ext uri="{FF2B5EF4-FFF2-40B4-BE49-F238E27FC236}">
                <a16:creationId xmlns:a16="http://schemas.microsoft.com/office/drawing/2014/main" id="{9A8863DB-D7BF-834C-B088-535CAB6CE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2643188"/>
            <a:ext cx="4357688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Alatunnisteen paikkamerkki 4">
            <a:extLst>
              <a:ext uri="{FF2B5EF4-FFF2-40B4-BE49-F238E27FC236}">
                <a16:creationId xmlns:a16="http://schemas.microsoft.com/office/drawing/2014/main" id="{7CF54C85-A331-8F47-A4CA-625DDACA8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400"/>
              <a:t>Muoviteknologia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i-FI" sz="1400"/>
              <a:t>Teppo Vienamo</a:t>
            </a: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E4082D77-82F7-CE4B-B351-13217375CA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Säkkimenetelmä</a:t>
            </a:r>
          </a:p>
        </p:txBody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55F80C0F-29EF-6F47-BB20-144AF4CBED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572000" cy="3505200"/>
          </a:xfrm>
        </p:spPr>
        <p:txBody>
          <a:bodyPr/>
          <a:lstStyle/>
          <a:p>
            <a:pPr marL="384175" indent="-384175" eaLnBrk="1" hangingPunct="1"/>
            <a:r>
              <a:rPr lang="fi-FI" altLang="fi-FI"/>
              <a:t>kuten avolaminointi</a:t>
            </a:r>
          </a:p>
          <a:p>
            <a:pPr marL="384175" indent="-384175" eaLnBrk="1" hangingPunct="1"/>
            <a:r>
              <a:rPr lang="fi-FI" altLang="fi-FI"/>
              <a:t>alipainesäkillä ilman poisto</a:t>
            </a:r>
          </a:p>
        </p:txBody>
      </p:sp>
      <p:pic>
        <p:nvPicPr>
          <p:cNvPr id="87045" name="Picture 2">
            <a:extLst>
              <a:ext uri="{FF2B5EF4-FFF2-40B4-BE49-F238E27FC236}">
                <a16:creationId xmlns:a16="http://schemas.microsoft.com/office/drawing/2014/main" id="{8411DB98-34D5-194C-AEC9-2D277F693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573463"/>
            <a:ext cx="4357687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2FECD-7EFD-852E-BCE9-15D125330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Muoviteknologia</a:t>
            </a:r>
          </a:p>
          <a:p>
            <a:pPr>
              <a:defRPr/>
            </a:pPr>
            <a:r>
              <a:rPr lang="en-GB" altLang="en-US"/>
              <a:t>Teppo Vienamo</a:t>
            </a:r>
          </a:p>
        </p:txBody>
      </p:sp>
      <p:sp>
        <p:nvSpPr>
          <p:cNvPr id="20483" name="Rectangle 1">
            <a:extLst>
              <a:ext uri="{FF2B5EF4-FFF2-40B4-BE49-F238E27FC236}">
                <a16:creationId xmlns:a16="http://schemas.microsoft.com/office/drawing/2014/main" id="{6BBD80A8-C2FE-EC78-09B1-15C04CA229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Polyurethane methods </a:t>
            </a:r>
          </a:p>
        </p:txBody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BACBC6CF-FF30-ECDE-60BD-CF7E4B5C35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2517775" cy="4114800"/>
          </a:xfrm>
        </p:spPr>
        <p:txBody>
          <a:bodyPr/>
          <a:lstStyle/>
          <a:p>
            <a:pPr marL="333375" indent="-333375" eaLnBrk="1" hangingPunct="1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1800"/>
              <a:t>Hard integral urethane</a:t>
            </a:r>
          </a:p>
          <a:p>
            <a:pPr marL="333375" indent="-333375" eaLnBrk="1" hangingPunct="1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1800"/>
              <a:t>Flexible  integral urethane</a:t>
            </a:r>
          </a:p>
          <a:p>
            <a:pPr marL="333375" indent="-333375" eaLnBrk="1" hangingPunct="1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1800"/>
              <a:t>Cold cast cushion polyurethane</a:t>
            </a:r>
          </a:p>
          <a:p>
            <a:pPr marL="333375" indent="-333375" eaLnBrk="1" hangingPunct="1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1800"/>
              <a:t>RIM reaction injection moulding</a:t>
            </a:r>
          </a:p>
          <a:p>
            <a:pPr marL="333375" indent="-333375" eaLnBrk="1" hangingPunct="1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1800"/>
              <a:t>RRIM reinforced reaction injection moulding</a:t>
            </a:r>
          </a:p>
          <a:p>
            <a:pPr marL="333375" indent="-333375" eaLnBrk="1" hangingPunct="1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1800"/>
              <a:t>Urethane elastomer</a:t>
            </a:r>
          </a:p>
        </p:txBody>
      </p:sp>
      <p:pic>
        <p:nvPicPr>
          <p:cNvPr id="11269" name="vxX6g4bJkI0">
            <a:extLst>
              <a:ext uri="{FF2B5EF4-FFF2-40B4-BE49-F238E27FC236}">
                <a16:creationId xmlns:a16="http://schemas.microsoft.com/office/drawing/2014/main" id="{C08A80D5-EE32-BFD0-C332-157768655B3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038350"/>
            <a:ext cx="5800725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90C22B89-FC48-3494-D34A-889129473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fi-FI"/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46FC0732-AFE1-A990-894A-2FAAF33EF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fi-FI"/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DDD2FB3B-D5E7-EC24-7151-F74802BA8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557338"/>
            <a:ext cx="5327650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B16B19-50E8-3504-C96F-BAE68D7D6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 dirty="0"/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CB971152-4350-DAE5-C138-89C91135A6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Machining plastics </a:t>
            </a: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261186AB-EDEA-6BBD-0B19-DD8F01D9C7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916113"/>
            <a:ext cx="3600450" cy="4221162"/>
          </a:xfrm>
        </p:spPr>
        <p:txBody>
          <a:bodyPr/>
          <a:lstStyle/>
          <a:p>
            <a:pPr marL="333375" indent="-333375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1600"/>
              <a:t>No moulds needed</a:t>
            </a:r>
          </a:p>
          <a:p>
            <a:pPr marL="333375" indent="-333375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1600">
                <a:cs typeface="Arial" panose="020B0604020202020204" pitchFamily="34" charset="0"/>
              </a:rPr>
              <a:t>Methods</a:t>
            </a:r>
          </a:p>
          <a:p>
            <a:pPr marL="733425" lvl="1" indent="-276225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–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1400"/>
              <a:t>Sawing  </a:t>
            </a:r>
          </a:p>
          <a:p>
            <a:pPr marL="733425" lvl="1" indent="-276225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–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1400"/>
              <a:t>Lathe </a:t>
            </a:r>
          </a:p>
          <a:p>
            <a:pPr marL="733425" lvl="1" indent="-276225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–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1400"/>
              <a:t>Milling</a:t>
            </a:r>
          </a:p>
          <a:p>
            <a:pPr marL="733425" lvl="1" indent="-276225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–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1400"/>
              <a:t>Punching</a:t>
            </a:r>
          </a:p>
          <a:p>
            <a:pPr marL="733425" lvl="1" indent="-276225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–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1400"/>
              <a:t>Water and laser cutting</a:t>
            </a:r>
          </a:p>
          <a:p>
            <a:pPr marL="333375" indent="-333375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1600"/>
              <a:t>Semi-finished products </a:t>
            </a:r>
          </a:p>
          <a:p>
            <a:pPr marL="733425" lvl="1" indent="-276225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–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1400"/>
              <a:t>Rods </a:t>
            </a:r>
          </a:p>
          <a:p>
            <a:pPr marL="733425" lvl="1" indent="-276225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–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1400"/>
              <a:t>Sheets  </a:t>
            </a:r>
          </a:p>
          <a:p>
            <a:pPr marL="733425" lvl="1" indent="-276225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–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1400"/>
              <a:t>Profiles  </a:t>
            </a:r>
          </a:p>
          <a:p>
            <a:pPr marL="733425" lvl="1" indent="-276225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–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1400"/>
              <a:t>Tubes and pipes</a:t>
            </a:r>
          </a:p>
          <a:p>
            <a:pPr marL="733425" lvl="1" indent="-276225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–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1400"/>
              <a:t>Films </a:t>
            </a:r>
          </a:p>
          <a:p>
            <a:pPr marL="333375" indent="-333375"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1600"/>
              <a:t>Wood and metal machines</a:t>
            </a:r>
          </a:p>
          <a:p>
            <a:pPr marL="733425" lvl="1" indent="-276225"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–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1400"/>
              <a:t>Special blade</a:t>
            </a:r>
          </a:p>
          <a:p>
            <a:pPr marL="733425" lvl="1" indent="-276225"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–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1400"/>
              <a:t>Small series</a:t>
            </a:r>
          </a:p>
          <a:p>
            <a:pPr marL="733425" lvl="1" indent="-276225"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–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1400"/>
              <a:t>CAD </a:t>
            </a:r>
          </a:p>
          <a:p>
            <a:pPr marL="333375" indent="-333375"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GB" altLang="en-US" sz="1400"/>
          </a:p>
        </p:txBody>
      </p:sp>
      <p:pic>
        <p:nvPicPr>
          <p:cNvPr id="8197" name="Picture 3">
            <a:extLst>
              <a:ext uri="{FF2B5EF4-FFF2-40B4-BE49-F238E27FC236}">
                <a16:creationId xmlns:a16="http://schemas.microsoft.com/office/drawing/2014/main" id="{7D2CB8C7-89CC-D952-BD70-AE9001FB6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916113"/>
            <a:ext cx="42481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4531C-F3EE-AD58-6F7F-A53002785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Muoviteknologia</a:t>
            </a:r>
          </a:p>
          <a:p>
            <a:pPr>
              <a:defRPr/>
            </a:pPr>
            <a:r>
              <a:rPr lang="en-GB" altLang="en-US"/>
              <a:t>Teppo Vienamo</a:t>
            </a:r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3334B616-EBB2-5390-4079-821D2BB30C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79400"/>
            <a:ext cx="7769225" cy="1344613"/>
          </a:xfrm>
        </p:spPr>
        <p:txBody>
          <a:bodyPr lIns="0" tIns="0" rIns="0" bIns="0"/>
          <a:lstStyle/>
          <a:p>
            <a:pPr eaLnBrk="1" hangingPunct="1">
              <a:lnSpc>
                <a:spcPct val="8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Hard integral polyurethane</a:t>
            </a:r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8E38F6A6-8DF3-46B6-2772-FCEE9DD02E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69225" cy="4143375"/>
          </a:xfrm>
        </p:spPr>
        <p:txBody>
          <a:bodyPr lIns="0" tIns="0" rIns="0" bIns="0"/>
          <a:lstStyle/>
          <a:p>
            <a:pPr eaLnBrk="1" hangingPunct="1">
              <a:lnSpc>
                <a:spcPct val="87000"/>
              </a:lnSpc>
              <a:buFont typeface="Times New Roman" panose="02020603050405020304" pitchFamily="18" charset="0"/>
              <a:buChar char="•"/>
              <a:tabLst>
                <a:tab pos="33496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Heat forms bubbles</a:t>
            </a:r>
          </a:p>
          <a:p>
            <a:pPr eaLnBrk="1" hangingPunct="1">
              <a:lnSpc>
                <a:spcPct val="87000"/>
              </a:lnSpc>
              <a:buFont typeface="Times New Roman" panose="02020603050405020304" pitchFamily="18" charset="0"/>
              <a:buChar char="•"/>
              <a:tabLst>
                <a:tab pos="33496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Cold mould surface prevents bubbles </a:t>
            </a:r>
          </a:p>
          <a:p>
            <a:pPr eaLnBrk="1" hangingPunct="1">
              <a:lnSpc>
                <a:spcPct val="87000"/>
              </a:lnSpc>
              <a:buFont typeface="Times New Roman" panose="02020603050405020304" pitchFamily="18" charset="0"/>
              <a:buChar char="•"/>
              <a:tabLst>
                <a:tab pos="33496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Small series gadget</a:t>
            </a:r>
          </a:p>
          <a:p>
            <a:pPr eaLnBrk="1" hangingPunct="1">
              <a:lnSpc>
                <a:spcPct val="87000"/>
              </a:lnSpc>
              <a:buFont typeface="Times New Roman" panose="02020603050405020304" pitchFamily="18" charset="0"/>
              <a:buChar char="•"/>
              <a:tabLst>
                <a:tab pos="33496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Allows material thickness differences</a:t>
            </a:r>
          </a:p>
          <a:p>
            <a:pPr eaLnBrk="1" hangingPunct="1">
              <a:lnSpc>
                <a:spcPct val="87000"/>
              </a:lnSpc>
              <a:buFont typeface="Times New Roman" panose="02020603050405020304" pitchFamily="18" charset="0"/>
              <a:buChar char="•"/>
              <a:tabLst>
                <a:tab pos="33496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Insert typical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C5116-FE9E-DA1A-7F25-79B9C3211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Muoviteknologia</a:t>
            </a:r>
          </a:p>
          <a:p>
            <a:pPr>
              <a:defRPr/>
            </a:pPr>
            <a:r>
              <a:rPr lang="en-GB" altLang="en-US"/>
              <a:t>Teppo Vienamo</a:t>
            </a:r>
          </a:p>
        </p:txBody>
      </p:sp>
      <p:sp>
        <p:nvSpPr>
          <p:cNvPr id="24579" name="Rectangle 1">
            <a:extLst>
              <a:ext uri="{FF2B5EF4-FFF2-40B4-BE49-F238E27FC236}">
                <a16:creationId xmlns:a16="http://schemas.microsoft.com/office/drawing/2014/main" id="{12252DB6-A511-A27C-DE3D-7B8B180168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Flexible integral urethane </a:t>
            </a: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48EAA4A5-7E5E-3855-ACB0-7C14A1BFA5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600"/>
              <a:t>Flexible</a:t>
            </a:r>
          </a:p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600"/>
              <a:t>Skin and foamed core</a:t>
            </a:r>
          </a:p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600"/>
              <a:t>Sprayed to open mould</a:t>
            </a:r>
          </a:p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600"/>
              <a:t>Low mould pressure</a:t>
            </a:r>
          </a:p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600"/>
              <a:t>Production cycle 20 min</a:t>
            </a:r>
          </a:p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600"/>
              <a:t>Moulds</a:t>
            </a:r>
          </a:p>
          <a:p>
            <a:pPr lvl="1" eaLnBrk="1" hangingPunct="1">
              <a:lnSpc>
                <a:spcPct val="100000"/>
              </a:lnSpc>
              <a:buFont typeface="Times New Roman" panose="02020603050405020304" pitchFamily="18" charset="0"/>
              <a:buChar char="–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600"/>
              <a:t>Laminated</a:t>
            </a:r>
          </a:p>
          <a:p>
            <a:pPr lvl="1" eaLnBrk="1" hangingPunct="1">
              <a:lnSpc>
                <a:spcPct val="100000"/>
              </a:lnSpc>
              <a:buFont typeface="Times New Roman" panose="02020603050405020304" pitchFamily="18" charset="0"/>
              <a:buChar char="–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600"/>
              <a:t>CNC milled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A906EBD-9AEB-E27D-45CD-D7AA80FD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Muoviteknologia</a:t>
            </a:r>
          </a:p>
          <a:p>
            <a:pPr>
              <a:defRPr/>
            </a:pPr>
            <a:r>
              <a:rPr lang="en-GB" altLang="en-US"/>
              <a:t>Teppo Vienamo</a:t>
            </a:r>
          </a:p>
        </p:txBody>
      </p:sp>
      <p:sp>
        <p:nvSpPr>
          <p:cNvPr id="26627" name="Rectangle 1">
            <a:extLst>
              <a:ext uri="{FF2B5EF4-FFF2-40B4-BE49-F238E27FC236}">
                <a16:creationId xmlns:a16="http://schemas.microsoft.com/office/drawing/2014/main" id="{E95F71E0-CBC2-B226-343C-1A4DF58AC8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34950"/>
            <a:ext cx="7772400" cy="14351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br>
              <a:rPr lang="en-GB" altLang="en-US"/>
            </a:br>
            <a:r>
              <a:rPr lang="en-GB" altLang="en-US"/>
              <a:t>RIM (</a:t>
            </a:r>
            <a:r>
              <a:rPr lang="en-GB" altLang="en-US" sz="3600"/>
              <a:t>Reaction Injection Molding)</a:t>
            </a:r>
            <a:r>
              <a:rPr lang="en-GB" altLang="en-US"/>
              <a:t> </a:t>
            </a:r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5308A055-D1E2-00E0-72E4-93EFA8B1AD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962400" cy="4497388"/>
          </a:xfrm>
        </p:spPr>
        <p:txBody>
          <a:bodyPr/>
          <a:lstStyle/>
          <a:p>
            <a:pPr marL="333375" indent="-333375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400"/>
              <a:t>Thermoset method , polyurethane </a:t>
            </a:r>
          </a:p>
          <a:p>
            <a:pPr marL="333375" indent="-333375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400"/>
              <a:t>Middle size series</a:t>
            </a:r>
          </a:p>
          <a:p>
            <a:pPr marL="333375" indent="-333375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400"/>
              <a:t>Epoxy or aluminium moulds</a:t>
            </a:r>
          </a:p>
          <a:p>
            <a:pPr marL="333375" indent="-333375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400"/>
              <a:t>Production cycle 0,5 min- minutes</a:t>
            </a:r>
          </a:p>
          <a:p>
            <a:pPr marL="333375" indent="-333375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400"/>
              <a:t>Mould pressure high, lower than injection moulding</a:t>
            </a:r>
          </a:p>
          <a:p>
            <a:pPr marL="333375" indent="-333375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GB" altLang="en-US" sz="2400"/>
          </a:p>
        </p:txBody>
      </p:sp>
      <p:grpSp>
        <p:nvGrpSpPr>
          <p:cNvPr id="26629" name="Group 3">
            <a:extLst>
              <a:ext uri="{FF2B5EF4-FFF2-40B4-BE49-F238E27FC236}">
                <a16:creationId xmlns:a16="http://schemas.microsoft.com/office/drawing/2014/main" id="{BA267E2A-5984-CA74-3573-1369EE6F9753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1905000"/>
            <a:ext cx="2341563" cy="3444875"/>
            <a:chOff x="3504" y="1200"/>
            <a:chExt cx="1475" cy="2170"/>
          </a:xfrm>
        </p:grpSpPr>
        <p:pic>
          <p:nvPicPr>
            <p:cNvPr id="26630" name="Picture 4">
              <a:extLst>
                <a:ext uri="{FF2B5EF4-FFF2-40B4-BE49-F238E27FC236}">
                  <a16:creationId xmlns:a16="http://schemas.microsoft.com/office/drawing/2014/main" id="{F4DD02FD-4EEE-FF7E-F446-93D764F35D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200"/>
              <a:ext cx="1476" cy="1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6631" name="Rectangle 5">
              <a:extLst>
                <a:ext uri="{FF2B5EF4-FFF2-40B4-BE49-F238E27FC236}">
                  <a16:creationId xmlns:a16="http://schemas.microsoft.com/office/drawing/2014/main" id="{6DC73E9A-D67D-78D7-D5B6-B67CBC925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3024"/>
              <a:ext cx="1392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lnSpc>
                  <a:spcPct val="71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lnSpc>
                  <a:spcPct val="71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lnSpc>
                  <a:spcPct val="71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lnSpc>
                  <a:spcPct val="71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lnSpc>
                  <a:spcPct val="71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1000" b="1">
                  <a:solidFill>
                    <a:srgbClr val="CCCCFF"/>
                  </a:solidFill>
                  <a:hlinkClick r:id="rId4"/>
                </a:rPr>
                <a:t>www.vetrotexeurope.com/fabrication_processes/ re_rim.html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A85BDA1-0E73-B50D-C126-80A5B7A69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Muoviteknologia</a:t>
            </a:r>
          </a:p>
          <a:p>
            <a:pPr>
              <a:defRPr/>
            </a:pPr>
            <a:r>
              <a:rPr lang="en-GB" altLang="en-US"/>
              <a:t>Teppo Vienamo</a:t>
            </a:r>
          </a:p>
        </p:txBody>
      </p:sp>
      <p:sp>
        <p:nvSpPr>
          <p:cNvPr id="28675" name="Rectangle 1">
            <a:extLst>
              <a:ext uri="{FF2B5EF4-FFF2-40B4-BE49-F238E27FC236}">
                <a16:creationId xmlns:a16="http://schemas.microsoft.com/office/drawing/2014/main" id="{12F4D70B-1758-D0C3-4811-3A47E8D970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RIM method</a:t>
            </a:r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8AA6C12D-02C3-CE7C-AFEE-E8F4E57A87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marL="333375" indent="-333375" eaLnBrk="1" hangingPunct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/>
              <a:t>polyol and isocyanate are mixed in a nozzle </a:t>
            </a:r>
          </a:p>
          <a:p>
            <a:pPr marL="333375" indent="-333375" eaLnBrk="1" hangingPunct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/>
              <a:t>Injected in a hot mould</a:t>
            </a:r>
          </a:p>
          <a:p>
            <a:pPr marL="333375" indent="-333375" eaLnBrk="1" hangingPunct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/>
              <a:t>Mixture reacts and hardens </a:t>
            </a:r>
          </a:p>
        </p:txBody>
      </p:sp>
      <p:grpSp>
        <p:nvGrpSpPr>
          <p:cNvPr id="28677" name="Group 3">
            <a:extLst>
              <a:ext uri="{FF2B5EF4-FFF2-40B4-BE49-F238E27FC236}">
                <a16:creationId xmlns:a16="http://schemas.microsoft.com/office/drawing/2014/main" id="{F1964CB2-E2B3-22A6-2A44-2BB89460F2D6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2286000"/>
            <a:ext cx="2627313" cy="2752725"/>
            <a:chOff x="3024" y="1440"/>
            <a:chExt cx="1655" cy="1734"/>
          </a:xfrm>
        </p:grpSpPr>
        <p:pic>
          <p:nvPicPr>
            <p:cNvPr id="28681" name="Picture 4">
              <a:extLst>
                <a:ext uri="{FF2B5EF4-FFF2-40B4-BE49-F238E27FC236}">
                  <a16:creationId xmlns:a16="http://schemas.microsoft.com/office/drawing/2014/main" id="{A1760C57-75E0-6D91-2058-3B12BAAA0E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440"/>
              <a:ext cx="1656" cy="1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8682" name="Rectangle 5">
              <a:extLst>
                <a:ext uri="{FF2B5EF4-FFF2-40B4-BE49-F238E27FC236}">
                  <a16:creationId xmlns:a16="http://schemas.microsoft.com/office/drawing/2014/main" id="{6F016B70-580A-2F06-1F02-8CB8EA4A1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001"/>
              <a:ext cx="115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lnSpc>
                  <a:spcPct val="71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lnSpc>
                  <a:spcPct val="71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lnSpc>
                  <a:spcPct val="71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lnSpc>
                  <a:spcPct val="71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lnSpc>
                  <a:spcPct val="71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1200"/>
                <a:t>http://www.profmer.com/</a:t>
              </a:r>
            </a:p>
          </p:txBody>
        </p:sp>
      </p:grpSp>
      <p:grpSp>
        <p:nvGrpSpPr>
          <p:cNvPr id="28678" name="Group 6">
            <a:extLst>
              <a:ext uri="{FF2B5EF4-FFF2-40B4-BE49-F238E27FC236}">
                <a16:creationId xmlns:a16="http://schemas.microsoft.com/office/drawing/2014/main" id="{82976BD6-C10B-223A-B02B-8D961F6A08D3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1981200"/>
            <a:ext cx="4352925" cy="4146550"/>
            <a:chOff x="2784" y="1248"/>
            <a:chExt cx="2742" cy="2612"/>
          </a:xfrm>
        </p:grpSpPr>
        <p:pic>
          <p:nvPicPr>
            <p:cNvPr id="28679" name="Picture 7">
              <a:extLst>
                <a:ext uri="{FF2B5EF4-FFF2-40B4-BE49-F238E27FC236}">
                  <a16:creationId xmlns:a16="http://schemas.microsoft.com/office/drawing/2014/main" id="{96EDB9F0-6DAF-3CB0-6653-DEAB1E9E7A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248"/>
              <a:ext cx="2743" cy="2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8680" name="Rectangle 8">
              <a:extLst>
                <a:ext uri="{FF2B5EF4-FFF2-40B4-BE49-F238E27FC236}">
                  <a16:creationId xmlns:a16="http://schemas.microsoft.com/office/drawing/2014/main" id="{BE15991F-E642-F28E-6EA1-C969FB685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3696"/>
              <a:ext cx="864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lnSpc>
                  <a:spcPct val="71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lnSpc>
                  <a:spcPct val="71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lnSpc>
                  <a:spcPct val="71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lnSpc>
                  <a:spcPct val="71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lnSpc>
                  <a:spcPct val="71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600" b="1">
                  <a:solidFill>
                    <a:srgbClr val="CCCCFF"/>
                  </a:solidFill>
                  <a:hlinkClick r:id="rId5"/>
                </a:rPr>
                <a:t>www.milfoam.com/ process.htm</a:t>
              </a:r>
              <a:r>
                <a:rPr lang="en-GB" altLang="en-US" sz="1100"/>
                <a:t> 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90A3B5C-C3E5-5882-D25A-D6BA724F7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Muoviteknologia</a:t>
            </a:r>
          </a:p>
          <a:p>
            <a:pPr>
              <a:defRPr/>
            </a:pPr>
            <a:r>
              <a:rPr lang="en-GB" altLang="en-US"/>
              <a:t>Teppo Vienamo</a:t>
            </a:r>
          </a:p>
        </p:txBody>
      </p:sp>
      <p:sp>
        <p:nvSpPr>
          <p:cNvPr id="30723" name="Rectangle 1">
            <a:extLst>
              <a:ext uri="{FF2B5EF4-FFF2-40B4-BE49-F238E27FC236}">
                <a16:creationId xmlns:a16="http://schemas.microsoft.com/office/drawing/2014/main" id="{6CB0E763-EB49-B39E-2400-7680B7ADD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95275"/>
            <a:ext cx="7772400" cy="131286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4000" b="1"/>
              <a:t>RIM, RRIM reaction injection molding</a:t>
            </a:r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454E13FF-0C98-0EDB-820F-161DD67949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602163"/>
          </a:xfrm>
        </p:spPr>
        <p:txBody>
          <a:bodyPr/>
          <a:lstStyle/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/>
              <a:t>Micro shell, massive, flexible polyurethane</a:t>
            </a:r>
          </a:p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/>
              <a:t>vehicles </a:t>
            </a:r>
          </a:p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/>
              <a:t>Instead of large injection moulding</a:t>
            </a:r>
          </a:p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None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GB" altLang="en-US"/>
          </a:p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None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GB" altLang="en-US"/>
          </a:p>
        </p:txBody>
      </p:sp>
      <p:grpSp>
        <p:nvGrpSpPr>
          <p:cNvPr id="30725" name="Group 3">
            <a:extLst>
              <a:ext uri="{FF2B5EF4-FFF2-40B4-BE49-F238E27FC236}">
                <a16:creationId xmlns:a16="http://schemas.microsoft.com/office/drawing/2014/main" id="{CB28D403-F13C-82F1-11F9-39716832A55D}"/>
              </a:ext>
            </a:extLst>
          </p:cNvPr>
          <p:cNvGrpSpPr>
            <a:grpSpLocks/>
          </p:cNvGrpSpPr>
          <p:nvPr/>
        </p:nvGrpSpPr>
        <p:grpSpPr bwMode="auto">
          <a:xfrm>
            <a:off x="3589338" y="4724400"/>
            <a:ext cx="5553075" cy="1784350"/>
            <a:chOff x="2261" y="2976"/>
            <a:chExt cx="3498" cy="1124"/>
          </a:xfrm>
        </p:grpSpPr>
        <p:pic>
          <p:nvPicPr>
            <p:cNvPr id="30726" name="Picture 4">
              <a:extLst>
                <a:ext uri="{FF2B5EF4-FFF2-40B4-BE49-F238E27FC236}">
                  <a16:creationId xmlns:a16="http://schemas.microsoft.com/office/drawing/2014/main" id="{506979F1-35FA-ADBA-C488-015445C47B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1" y="2976"/>
              <a:ext cx="3499" cy="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727" name="Rectangle 5">
              <a:extLst>
                <a:ext uri="{FF2B5EF4-FFF2-40B4-BE49-F238E27FC236}">
                  <a16:creationId xmlns:a16="http://schemas.microsoft.com/office/drawing/2014/main" id="{39D17795-A9D2-1AD4-F786-3EA976381E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8" y="3984"/>
              <a:ext cx="1341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lnSpc>
                  <a:spcPct val="71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lnSpc>
                  <a:spcPct val="71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lnSpc>
                  <a:spcPct val="71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lnSpc>
                  <a:spcPct val="71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lnSpc>
                  <a:spcPct val="71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600">
                  <a:cs typeface="Arial" panose="020B0604020202020204" pitchFamily="34" charset="0"/>
                </a:rPr>
                <a:t>http://www.artekno.fi/artekno-pur_oy/polyuretaanituotteet/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D0C18-C435-125F-2D7D-4FF946759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Muoviteknologia</a:t>
            </a:r>
          </a:p>
          <a:p>
            <a:pPr>
              <a:defRPr/>
            </a:pPr>
            <a:r>
              <a:rPr lang="en-GB" altLang="en-US"/>
              <a:t>Teppo Vienamo</a:t>
            </a:r>
          </a:p>
        </p:txBody>
      </p:sp>
      <p:sp>
        <p:nvSpPr>
          <p:cNvPr id="32771" name="Rectangle 1">
            <a:extLst>
              <a:ext uri="{FF2B5EF4-FFF2-40B4-BE49-F238E27FC236}">
                <a16:creationId xmlns:a16="http://schemas.microsoft.com/office/drawing/2014/main" id="{4F6C7FC2-B4A9-E44F-8B2F-37E6EE19F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95275"/>
            <a:ext cx="7772400" cy="131286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4000"/>
              <a:t>Cold cast soft polyurethane, cushion</a:t>
            </a:r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56DB2CE5-95D3-D1BF-223C-71FBEA537A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/>
              <a:t>Soft foam</a:t>
            </a:r>
          </a:p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/>
              <a:t>Little proses heat, no skin</a:t>
            </a:r>
          </a:p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/>
              <a:t>Upholstering or in mould coating </a:t>
            </a:r>
          </a:p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/>
              <a:t>Inserts</a:t>
            </a:r>
          </a:p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/>
              <a:t>Seat padding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78A4A2A-D130-B2C0-8419-B9957171B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Muoviteknologia</a:t>
            </a:r>
          </a:p>
          <a:p>
            <a:pPr>
              <a:defRPr/>
            </a:pPr>
            <a:r>
              <a:rPr lang="en-GB" altLang="en-US"/>
              <a:t>Teppo Vienamo</a:t>
            </a:r>
          </a:p>
        </p:txBody>
      </p:sp>
      <p:sp>
        <p:nvSpPr>
          <p:cNvPr id="34819" name="Rectangle 1">
            <a:extLst>
              <a:ext uri="{FF2B5EF4-FFF2-40B4-BE49-F238E27FC236}">
                <a16:creationId xmlns:a16="http://schemas.microsoft.com/office/drawing/2014/main" id="{408CDDCB-6051-DD9B-439D-E483C279FC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Urethane elastomer, </a:t>
            </a:r>
            <a:r>
              <a:rPr lang="en-GB" altLang="en-US" sz="2000"/>
              <a:t>Profmer Oy</a:t>
            </a:r>
            <a:br>
              <a:rPr lang="en-GB" altLang="en-US" sz="2000"/>
            </a:br>
            <a:endParaRPr lang="en-GB" altLang="en-US" sz="2000"/>
          </a:p>
        </p:txBody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CFF031CD-79E8-91BD-7BAF-3BA40083C9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326063" cy="4398963"/>
          </a:xfrm>
        </p:spPr>
        <p:txBody>
          <a:bodyPr/>
          <a:lstStyle/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/>
              <a:t>Hardness rates</a:t>
            </a:r>
          </a:p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/>
              <a:t>Dyed material</a:t>
            </a:r>
          </a:p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/>
              <a:t>Soft  moulds, copied by casting</a:t>
            </a:r>
          </a:p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/>
              <a:t>Effect surface, flow marks </a:t>
            </a:r>
          </a:p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None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GB" altLang="en-US"/>
          </a:p>
        </p:txBody>
      </p:sp>
      <p:pic>
        <p:nvPicPr>
          <p:cNvPr id="34821" name="Picture 3">
            <a:extLst>
              <a:ext uri="{FF2B5EF4-FFF2-40B4-BE49-F238E27FC236}">
                <a16:creationId xmlns:a16="http://schemas.microsoft.com/office/drawing/2014/main" id="{40AAAD9A-CBA3-6429-37A2-834A63783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05038"/>
            <a:ext cx="381000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0FAB7-5F81-6AAD-2FC6-13FF8413E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Muoviteknologia</a:t>
            </a:r>
          </a:p>
          <a:p>
            <a:pPr>
              <a:defRPr/>
            </a:pPr>
            <a:r>
              <a:rPr lang="en-GB" altLang="en-US"/>
              <a:t>Teppo Vienamo</a:t>
            </a:r>
          </a:p>
        </p:txBody>
      </p:sp>
      <p:sp>
        <p:nvSpPr>
          <p:cNvPr id="36867" name="Rectangle 1">
            <a:extLst>
              <a:ext uri="{FF2B5EF4-FFF2-40B4-BE49-F238E27FC236}">
                <a16:creationId xmlns:a16="http://schemas.microsoft.com/office/drawing/2014/main" id="{6F4EFF2A-DC99-F23F-43A3-5458F28826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Design guidelines</a:t>
            </a:r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C0B4B712-3076-C134-37BC-FEE143223B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/>
              <a:t>Inserts are common </a:t>
            </a:r>
          </a:p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/>
              <a:t>Allows thickness variation </a:t>
            </a:r>
          </a:p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/>
              <a:t>Air departing problem</a:t>
            </a:r>
          </a:p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/>
              <a:t>UV protection  by paint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latunnisteen paikkamerkki 4">
            <a:extLst>
              <a:ext uri="{FF2B5EF4-FFF2-40B4-BE49-F238E27FC236}">
                <a16:creationId xmlns:a16="http://schemas.microsoft.com/office/drawing/2014/main" id="{2AAC299E-0DF8-A34A-9505-A27DC4DA8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400"/>
              <a:t>Muoviteknologia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i-FI" sz="1400"/>
              <a:t>Teppo Vienamo</a:t>
            </a: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37DDF3D2-F34A-4443-A9DF-7E440C9803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fi-FI" dirty="0"/>
              <a:t>Methods for m</a:t>
            </a:r>
            <a:r>
              <a:rPr lang="en-GB" altLang="en-US" dirty="0"/>
              <a:t>ass production </a:t>
            </a:r>
            <a:endParaRPr lang="en-GB" altLang="fi-FI" dirty="0"/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76C9142-05FC-7B4C-8BE9-C5080AE588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fi-FI" dirty="0"/>
              <a:t>Extrusion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fi-FI" dirty="0"/>
              <a:t>Injection moulding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fi-FI" dirty="0"/>
              <a:t>Blow moulding</a:t>
            </a:r>
          </a:p>
          <a:p>
            <a:pPr eaLnBrk="1" hangingPunct="1"/>
            <a:endParaRPr lang="en-GB" altLang="fi-FI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879A6-66BC-C840-79EF-4672AAD08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Muoviteknologia</a:t>
            </a:r>
          </a:p>
          <a:p>
            <a:pPr>
              <a:defRPr/>
            </a:pPr>
            <a:r>
              <a:rPr lang="en-GB" altLang="en-US"/>
              <a:t>Teppo Vienamo</a:t>
            </a:r>
          </a:p>
        </p:txBody>
      </p:sp>
      <p:sp>
        <p:nvSpPr>
          <p:cNvPr id="71683" name="Rectangle 1">
            <a:extLst>
              <a:ext uri="{FF2B5EF4-FFF2-40B4-BE49-F238E27FC236}">
                <a16:creationId xmlns:a16="http://schemas.microsoft.com/office/drawing/2014/main" id="{99EF450D-6F2D-782B-DF6D-775CFFB02E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Extrusion</a:t>
            </a:r>
          </a:p>
        </p:txBody>
      </p:sp>
      <p:sp>
        <p:nvSpPr>
          <p:cNvPr id="71684" name="Rectangle 2">
            <a:extLst>
              <a:ext uri="{FF2B5EF4-FFF2-40B4-BE49-F238E27FC236}">
                <a16:creationId xmlns:a16="http://schemas.microsoft.com/office/drawing/2014/main" id="{6E98EACC-7238-50A5-B5F4-46749D2607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dirty="0"/>
              <a:t>Profiles, tubes, sheets, film</a:t>
            </a:r>
          </a:p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dirty="0"/>
              <a:t>Calibrating line for accurate shapes</a:t>
            </a:r>
          </a:p>
          <a:p>
            <a:pPr marL="333375" indent="-3333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dirty="0"/>
              <a:t>Thermoplastics, (some thermosets) PE-HD, PP, PVC PMMA, rubbers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16D7D7-C10D-FB62-B561-015054A62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Muoviteknologia</a:t>
            </a:r>
          </a:p>
          <a:p>
            <a:pPr>
              <a:defRPr/>
            </a:pPr>
            <a:r>
              <a:rPr lang="en-GB" altLang="en-US"/>
              <a:t>Teppo Vienamo</a:t>
            </a:r>
          </a:p>
        </p:txBody>
      </p:sp>
      <p:sp>
        <p:nvSpPr>
          <p:cNvPr id="73731" name="Rectangle 1">
            <a:extLst>
              <a:ext uri="{FF2B5EF4-FFF2-40B4-BE49-F238E27FC236}">
                <a16:creationId xmlns:a16="http://schemas.microsoft.com/office/drawing/2014/main" id="{8708C3F6-02E1-7047-F2FD-D183265FF9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b="1"/>
              <a:t>method</a:t>
            </a:r>
          </a:p>
        </p:txBody>
      </p:sp>
      <p:sp>
        <p:nvSpPr>
          <p:cNvPr id="73732" name="Rectangle 2">
            <a:extLst>
              <a:ext uri="{FF2B5EF4-FFF2-40B4-BE49-F238E27FC236}">
                <a16:creationId xmlns:a16="http://schemas.microsoft.com/office/drawing/2014/main" id="{99EDA230-7107-B42F-5F6D-BFA580A245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1700" y="2257425"/>
            <a:ext cx="3310260" cy="3536950"/>
          </a:xfrm>
        </p:spPr>
        <p:txBody>
          <a:bodyPr/>
          <a:lstStyle/>
          <a:p>
            <a:pPr marL="333375" indent="-333375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400" dirty="0"/>
              <a:t>Plastics granulate plasticised by pressure, friction and heat</a:t>
            </a:r>
          </a:p>
          <a:p>
            <a:pPr marL="333375" indent="-333375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400" dirty="0"/>
              <a:t>Screw pushes melt to nozzle </a:t>
            </a:r>
          </a:p>
          <a:p>
            <a:pPr marL="333375" indent="-333375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400" dirty="0"/>
              <a:t>Calibrating  / cooling</a:t>
            </a:r>
          </a:p>
        </p:txBody>
      </p:sp>
      <p:pic>
        <p:nvPicPr>
          <p:cNvPr id="73733" name="Picture 3">
            <a:extLst>
              <a:ext uri="{FF2B5EF4-FFF2-40B4-BE49-F238E27FC236}">
                <a16:creationId xmlns:a16="http://schemas.microsoft.com/office/drawing/2014/main" id="{62D71BFF-D99C-01C9-1104-D41FE217D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276475"/>
            <a:ext cx="4032250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ED502-0394-FD75-E415-A39C64792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Muoviteknologia</a:t>
            </a:r>
          </a:p>
          <a:p>
            <a:pPr>
              <a:defRPr/>
            </a:pPr>
            <a:r>
              <a:rPr lang="en-GB" altLang="en-US"/>
              <a:t>Teppo Vienamo</a:t>
            </a:r>
          </a:p>
        </p:txBody>
      </p:sp>
      <p:sp>
        <p:nvSpPr>
          <p:cNvPr id="75779" name="Rectangle 1">
            <a:extLst>
              <a:ext uri="{FF2B5EF4-FFF2-40B4-BE49-F238E27FC236}">
                <a16:creationId xmlns:a16="http://schemas.microsoft.com/office/drawing/2014/main" id="{1AA466FE-9883-753B-882F-964C74CE6F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>
                <a:cs typeface="Arial" panose="020B0604020202020204" pitchFamily="34" charset="0"/>
              </a:rPr>
              <a:t>Typical products</a:t>
            </a:r>
          </a:p>
        </p:txBody>
      </p:sp>
      <p:sp>
        <p:nvSpPr>
          <p:cNvPr id="75780" name="Rectangle 2">
            <a:extLst>
              <a:ext uri="{FF2B5EF4-FFF2-40B4-BE49-F238E27FC236}">
                <a16:creationId xmlns:a16="http://schemas.microsoft.com/office/drawing/2014/main" id="{73386B62-F718-5D1A-43F4-B9987425ED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marL="333375" indent="-333375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400">
                <a:cs typeface="Arial" panose="020B0604020202020204" pitchFamily="34" charset="0"/>
              </a:rPr>
              <a:t>Films</a:t>
            </a:r>
          </a:p>
          <a:p>
            <a:pPr marL="333375" indent="-333375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400">
                <a:cs typeface="Arial" panose="020B0604020202020204" pitchFamily="34" charset="0"/>
              </a:rPr>
              <a:t>Pipes</a:t>
            </a:r>
          </a:p>
          <a:p>
            <a:pPr marL="333375" indent="-333375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400">
                <a:cs typeface="Arial" panose="020B0604020202020204" pitchFamily="34" charset="0"/>
              </a:rPr>
              <a:t>Seals</a:t>
            </a:r>
          </a:p>
          <a:p>
            <a:pPr marL="333375" indent="-333375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400">
                <a:cs typeface="Arial" panose="020B0604020202020204" pitchFamily="34" charset="0"/>
              </a:rPr>
              <a:t>Building profiles</a:t>
            </a:r>
          </a:p>
          <a:p>
            <a:pPr marL="333375" indent="-333375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400">
                <a:cs typeface="Arial" panose="020B0604020202020204" pitchFamily="34" charset="0"/>
              </a:rPr>
              <a:t>Cover profiles</a:t>
            </a:r>
          </a:p>
          <a:p>
            <a:pPr marL="333375" indent="-333375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400">
                <a:cs typeface="Arial" panose="020B0604020202020204" pitchFamily="34" charset="0"/>
              </a:rPr>
              <a:t>Sheets</a:t>
            </a:r>
          </a:p>
          <a:p>
            <a:pPr marL="333375" indent="-333375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400">
                <a:cs typeface="Arial" panose="020B0604020202020204" pitchFamily="34" charset="0"/>
              </a:rPr>
              <a:t>Window frames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28A63B7-DC51-E164-E78F-495933D03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Muoviteknologia</a:t>
            </a:r>
          </a:p>
          <a:p>
            <a:pPr>
              <a:defRPr/>
            </a:pPr>
            <a:r>
              <a:rPr lang="en-GB" altLang="en-US"/>
              <a:t>Teppo Vienamo</a:t>
            </a:r>
          </a:p>
        </p:txBody>
      </p:sp>
      <p:sp>
        <p:nvSpPr>
          <p:cNvPr id="77827" name="Rectangle 1">
            <a:extLst>
              <a:ext uri="{FF2B5EF4-FFF2-40B4-BE49-F238E27FC236}">
                <a16:creationId xmlns:a16="http://schemas.microsoft.com/office/drawing/2014/main" id="{913969D9-6005-9DA4-33B2-BD28EADE43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Special methods</a:t>
            </a:r>
          </a:p>
        </p:txBody>
      </p:sp>
      <p:sp>
        <p:nvSpPr>
          <p:cNvPr id="77828" name="Rectangle 2">
            <a:extLst>
              <a:ext uri="{FF2B5EF4-FFF2-40B4-BE49-F238E27FC236}">
                <a16:creationId xmlns:a16="http://schemas.microsoft.com/office/drawing/2014/main" id="{4FF5EDE5-38FE-090C-6ABC-D6F715C9F8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916113"/>
            <a:ext cx="4089400" cy="4114800"/>
          </a:xfrm>
        </p:spPr>
        <p:txBody>
          <a:bodyPr/>
          <a:lstStyle/>
          <a:p>
            <a:pPr marL="333375" indent="-333375" eaLnBrk="1" hangingPunct="1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800" dirty="0"/>
              <a:t>Film production</a:t>
            </a:r>
          </a:p>
          <a:p>
            <a:pPr marL="333375" indent="-333375" eaLnBrk="1" hangingPunct="1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800" dirty="0"/>
              <a:t>Corrugated tube</a:t>
            </a:r>
          </a:p>
          <a:p>
            <a:pPr marL="333375" indent="-333375" eaLnBrk="1" hangingPunct="1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800" dirty="0"/>
              <a:t>Dual-extrusion</a:t>
            </a:r>
          </a:p>
          <a:p>
            <a:pPr marL="333375" indent="-333375" eaLnBrk="1" hangingPunct="1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33337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en-US" sz="2800" dirty="0"/>
              <a:t>Big cylinders by adding small profile to the side of it self a thread like spiral</a:t>
            </a:r>
          </a:p>
        </p:txBody>
      </p:sp>
      <p:pic>
        <p:nvPicPr>
          <p:cNvPr id="77829" name="Picture 3">
            <a:extLst>
              <a:ext uri="{FF2B5EF4-FFF2-40B4-BE49-F238E27FC236}">
                <a16:creationId xmlns:a16="http://schemas.microsoft.com/office/drawing/2014/main" id="{52BFE8A2-EF87-26A6-8F1C-F90F9E70C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22707" r="16537" b="11159"/>
          <a:stretch>
            <a:fillRect/>
          </a:stretch>
        </p:blipFill>
        <p:spPr bwMode="auto">
          <a:xfrm>
            <a:off x="5472113" y="4198938"/>
            <a:ext cx="3671887" cy="265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6375" t="22707" r="16537" b="1115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830" name="Rectangle 4">
            <a:extLst>
              <a:ext uri="{FF2B5EF4-FFF2-40B4-BE49-F238E27FC236}">
                <a16:creationId xmlns:a16="http://schemas.microsoft.com/office/drawing/2014/main" id="{C7CDD841-6D06-1C1D-0245-4AD538340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100" y="6673850"/>
            <a:ext cx="2495550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lnSpc>
                <a:spcPct val="7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lnSpc>
                <a:spcPct val="7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lnSpc>
                <a:spcPct val="7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lnSpc>
                <a:spcPct val="7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600">
                <a:cs typeface="Arial" panose="020B0604020202020204" pitchFamily="34" charset="0"/>
              </a:rPr>
              <a:t>http://plastics.turkavkaz.ru/processes/extrusion/blown-film-extrusion/</a:t>
            </a:r>
          </a:p>
        </p:txBody>
      </p:sp>
      <p:pic>
        <p:nvPicPr>
          <p:cNvPr id="77831" name="Picture 5">
            <a:extLst>
              <a:ext uri="{FF2B5EF4-FFF2-40B4-BE49-F238E27FC236}">
                <a16:creationId xmlns:a16="http://schemas.microsoft.com/office/drawing/2014/main" id="{1D4912F1-B8F7-88DA-C01D-AFA15CD26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0"/>
            <a:ext cx="363220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3307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7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7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10009</TotalTime>
  <Words>1427</Words>
  <Application>Microsoft Macintosh PowerPoint</Application>
  <PresentationFormat>On-screen Show (4:3)</PresentationFormat>
  <Paragraphs>466</Paragraphs>
  <Slides>48</Slides>
  <Notes>45</Notes>
  <HiddenSlides>8</HiddenSlides>
  <MMClips>4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Times New Roman</vt:lpstr>
      <vt:lpstr>Arial</vt:lpstr>
      <vt:lpstr>Lucida Sans Unicode</vt:lpstr>
      <vt:lpstr>Oletusrakenne</vt:lpstr>
      <vt:lpstr>Image</vt:lpstr>
      <vt:lpstr>Plastics product manufacturing</vt:lpstr>
      <vt:lpstr>Plastics part production methods</vt:lpstr>
      <vt:lpstr>Production method / quantity</vt:lpstr>
      <vt:lpstr>PowerPoint Presentation</vt:lpstr>
      <vt:lpstr>Methods for mass production </vt:lpstr>
      <vt:lpstr>Extrusion</vt:lpstr>
      <vt:lpstr>method</vt:lpstr>
      <vt:lpstr>Typical products</vt:lpstr>
      <vt:lpstr>Special methods</vt:lpstr>
      <vt:lpstr>Injection moulding</vt:lpstr>
      <vt:lpstr>Injection moulding method</vt:lpstr>
      <vt:lpstr>Typical use</vt:lpstr>
      <vt:lpstr>Design guides</vt:lpstr>
      <vt:lpstr>Design guidelines</vt:lpstr>
      <vt:lpstr>Mould shrinkage </vt:lpstr>
      <vt:lpstr>Co-injection moulding </vt:lpstr>
      <vt:lpstr>Gas assisted injection moulding </vt:lpstr>
      <vt:lpstr>Erikoismenetelmiä</vt:lpstr>
      <vt:lpstr>Blow moulding</vt:lpstr>
      <vt:lpstr>Method </vt:lpstr>
      <vt:lpstr>Injection blow moulding </vt:lpstr>
      <vt:lpstr>Design guidelines</vt:lpstr>
      <vt:lpstr>EPS Encapsulated Polystyrene (also PP, PA)</vt:lpstr>
      <vt:lpstr>Typical products</vt:lpstr>
      <vt:lpstr>Thermoforming, Vacuum forming</vt:lpstr>
      <vt:lpstr>Use</vt:lpstr>
      <vt:lpstr>Vacuum forming method</vt:lpstr>
      <vt:lpstr>Kuumapuristus</vt:lpstr>
      <vt:lpstr>  Rotational moulding</vt:lpstr>
      <vt:lpstr>Rotational moulding  method</vt:lpstr>
      <vt:lpstr>  Typical products</vt:lpstr>
      <vt:lpstr>Casting</vt:lpstr>
      <vt:lpstr>Composite plastics</vt:lpstr>
      <vt:lpstr>Hand lay up</vt:lpstr>
      <vt:lpstr>Suunnitteluohjeita</vt:lpstr>
      <vt:lpstr>PowerPoint Presentation</vt:lpstr>
      <vt:lpstr>Ruiskulaminointi</vt:lpstr>
      <vt:lpstr>Säkkimenetelmä</vt:lpstr>
      <vt:lpstr>Polyurethane methods </vt:lpstr>
      <vt:lpstr>Machining plastics </vt:lpstr>
      <vt:lpstr>Hard integral polyurethane</vt:lpstr>
      <vt:lpstr>Flexible integral urethane </vt:lpstr>
      <vt:lpstr> RIM (Reaction Injection Molding) </vt:lpstr>
      <vt:lpstr>RIM method</vt:lpstr>
      <vt:lpstr>RIM, RRIM reaction injection molding</vt:lpstr>
      <vt:lpstr>Cold cast soft polyurethane, cushion</vt:lpstr>
      <vt:lpstr>Urethane elastomer, Profmer Oy </vt:lpstr>
      <vt:lpstr>Design guidelines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MUOVITEKNOLOGIA</dc:title>
  <dc:creator>Teppo Vienamo</dc:creator>
  <cp:lastModifiedBy>Vienamo Teppo</cp:lastModifiedBy>
  <cp:revision>19</cp:revision>
  <dcterms:modified xsi:type="dcterms:W3CDTF">2022-09-19T05:54:38Z</dcterms:modified>
</cp:coreProperties>
</file>