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5" r:id="rId2"/>
  </p:sldMasterIdLst>
  <p:notesMasterIdLst>
    <p:notesMasterId r:id="rId40"/>
  </p:notesMasterIdLst>
  <p:handoutMasterIdLst>
    <p:handoutMasterId r:id="rId41"/>
  </p:handoutMasterIdLst>
  <p:sldIdLst>
    <p:sldId id="257" r:id="rId3"/>
    <p:sldId id="306" r:id="rId4"/>
    <p:sldId id="460" r:id="rId5"/>
    <p:sldId id="259" r:id="rId6"/>
    <p:sldId id="258" r:id="rId7"/>
    <p:sldId id="261" r:id="rId8"/>
    <p:sldId id="461" r:id="rId9"/>
    <p:sldId id="462" r:id="rId10"/>
    <p:sldId id="471" r:id="rId11"/>
    <p:sldId id="465" r:id="rId12"/>
    <p:sldId id="466" r:id="rId13"/>
    <p:sldId id="464" r:id="rId14"/>
    <p:sldId id="268" r:id="rId15"/>
    <p:sldId id="270" r:id="rId16"/>
    <p:sldId id="271" r:id="rId17"/>
    <p:sldId id="536" r:id="rId18"/>
    <p:sldId id="274" r:id="rId19"/>
    <p:sldId id="273" r:id="rId20"/>
    <p:sldId id="297" r:id="rId21"/>
    <p:sldId id="275" r:id="rId22"/>
    <p:sldId id="277" r:id="rId23"/>
    <p:sldId id="301" r:id="rId24"/>
    <p:sldId id="302" r:id="rId25"/>
    <p:sldId id="303" r:id="rId26"/>
    <p:sldId id="304" r:id="rId27"/>
    <p:sldId id="305" r:id="rId28"/>
    <p:sldId id="298" r:id="rId29"/>
    <p:sldId id="279" r:id="rId30"/>
    <p:sldId id="300" r:id="rId31"/>
    <p:sldId id="280" r:id="rId32"/>
    <p:sldId id="472" r:id="rId33"/>
    <p:sldId id="473" r:id="rId34"/>
    <p:sldId id="474" r:id="rId35"/>
    <p:sldId id="475" r:id="rId36"/>
    <p:sldId id="282" r:id="rId37"/>
    <p:sldId id="284" r:id="rId38"/>
    <p:sldId id="296" r:id="rId39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80094" autoAdjust="0"/>
  </p:normalViewPr>
  <p:slideViewPr>
    <p:cSldViewPr snapToGrid="0" snapToObjects="1">
      <p:cViewPr varScale="1">
        <p:scale>
          <a:sx n="116" d="100"/>
          <a:sy n="116" d="100"/>
        </p:scale>
        <p:origin x="14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59854-ED9C-46D7-82E8-4E79F4BE93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A51EDB-59DA-47E5-8590-134B06150E14}">
      <dgm:prSet phldrT="[Text]"/>
      <dgm:spPr/>
      <dgm:t>
        <a:bodyPr/>
        <a:lstStyle/>
        <a:p>
          <a:r>
            <a:rPr lang="fi-FI" dirty="0" err="1"/>
            <a:t>Assessment</a:t>
          </a:r>
          <a:endParaRPr lang="en-GB" dirty="0"/>
        </a:p>
      </dgm:t>
    </dgm:pt>
    <dgm:pt modelId="{DB53EEBA-AA47-4A56-ACE1-FD5751EAAF06}" type="parTrans" cxnId="{56BE3227-DDA2-4395-BFBD-3E7EB7EAC0BE}">
      <dgm:prSet/>
      <dgm:spPr/>
      <dgm:t>
        <a:bodyPr/>
        <a:lstStyle/>
        <a:p>
          <a:endParaRPr lang="en-GB"/>
        </a:p>
      </dgm:t>
    </dgm:pt>
    <dgm:pt modelId="{A7A6287D-45EB-4258-B803-E4CAC9F53DEC}" type="sibTrans" cxnId="{56BE3227-DDA2-4395-BFBD-3E7EB7EAC0BE}">
      <dgm:prSet/>
      <dgm:spPr/>
      <dgm:t>
        <a:bodyPr/>
        <a:lstStyle/>
        <a:p>
          <a:endParaRPr lang="en-GB"/>
        </a:p>
      </dgm:t>
    </dgm:pt>
    <dgm:pt modelId="{963F5E27-8DAB-48F4-B84F-6C04544D2CFB}">
      <dgm:prSet phldrT="[Text]"/>
      <dgm:spPr/>
      <dgm:t>
        <a:bodyPr/>
        <a:lstStyle/>
        <a:p>
          <a:r>
            <a:rPr lang="fi-FI" dirty="0" err="1"/>
            <a:t>Instructor</a:t>
          </a:r>
          <a:r>
            <a:rPr lang="fi-FI" dirty="0"/>
            <a:t> </a:t>
          </a:r>
          <a:r>
            <a:rPr lang="fi-FI" dirty="0" err="1"/>
            <a:t>Assessment</a:t>
          </a:r>
          <a:endParaRPr lang="en-GB" dirty="0"/>
        </a:p>
      </dgm:t>
    </dgm:pt>
    <dgm:pt modelId="{30A1BBF3-3319-4A72-AE55-12B5C637AD86}" type="parTrans" cxnId="{ECC0E9C5-7BBD-4E2A-8B35-5CDBD6599FEE}">
      <dgm:prSet/>
      <dgm:spPr/>
      <dgm:t>
        <a:bodyPr/>
        <a:lstStyle/>
        <a:p>
          <a:endParaRPr lang="en-GB"/>
        </a:p>
      </dgm:t>
    </dgm:pt>
    <dgm:pt modelId="{2C45DB45-0554-401B-9DA9-FFF69B433F39}" type="sibTrans" cxnId="{ECC0E9C5-7BBD-4E2A-8B35-5CDBD6599FEE}">
      <dgm:prSet/>
      <dgm:spPr/>
      <dgm:t>
        <a:bodyPr/>
        <a:lstStyle/>
        <a:p>
          <a:endParaRPr lang="en-GB"/>
        </a:p>
      </dgm:t>
    </dgm:pt>
    <dgm:pt modelId="{4CB42102-AFE1-4CB7-9A4E-C0EECC909771}">
      <dgm:prSet phldrT="[Text]"/>
      <dgm:spPr/>
      <dgm:t>
        <a:bodyPr/>
        <a:lstStyle/>
        <a:p>
          <a:r>
            <a:rPr lang="fi-FI" dirty="0" err="1"/>
            <a:t>Formative</a:t>
          </a:r>
          <a:endParaRPr lang="en-GB" dirty="0"/>
        </a:p>
      </dgm:t>
    </dgm:pt>
    <dgm:pt modelId="{6DF326EC-E9CE-4F25-988D-0A8DC02F46CE}" type="parTrans" cxnId="{E5502F64-BD2A-4430-B141-64D205A6D250}">
      <dgm:prSet/>
      <dgm:spPr/>
      <dgm:t>
        <a:bodyPr/>
        <a:lstStyle/>
        <a:p>
          <a:endParaRPr lang="en-GB"/>
        </a:p>
      </dgm:t>
    </dgm:pt>
    <dgm:pt modelId="{6DC0EDEA-29DC-452E-9C95-9A14BE5E1B2C}" type="sibTrans" cxnId="{E5502F64-BD2A-4430-B141-64D205A6D250}">
      <dgm:prSet/>
      <dgm:spPr/>
      <dgm:t>
        <a:bodyPr/>
        <a:lstStyle/>
        <a:p>
          <a:endParaRPr lang="en-GB"/>
        </a:p>
      </dgm:t>
    </dgm:pt>
    <dgm:pt modelId="{1D48FF74-9A6D-478A-BB2B-DACAED662149}">
      <dgm:prSet phldrT="[Text]"/>
      <dgm:spPr/>
      <dgm:t>
        <a:bodyPr/>
        <a:lstStyle/>
        <a:p>
          <a:r>
            <a:rPr lang="fi-FI" dirty="0" err="1"/>
            <a:t>Summative</a:t>
          </a:r>
          <a:endParaRPr lang="en-GB" dirty="0"/>
        </a:p>
      </dgm:t>
    </dgm:pt>
    <dgm:pt modelId="{328ABE3F-5B50-47BD-A902-A3607A376C71}" type="parTrans" cxnId="{92CACCD3-2D70-48B2-84FA-051E5450E35D}">
      <dgm:prSet/>
      <dgm:spPr/>
      <dgm:t>
        <a:bodyPr/>
        <a:lstStyle/>
        <a:p>
          <a:endParaRPr lang="en-GB"/>
        </a:p>
      </dgm:t>
    </dgm:pt>
    <dgm:pt modelId="{9341A6BA-1398-4B67-A10C-0F0446B7EA61}" type="sibTrans" cxnId="{92CACCD3-2D70-48B2-84FA-051E5450E35D}">
      <dgm:prSet/>
      <dgm:spPr/>
      <dgm:t>
        <a:bodyPr/>
        <a:lstStyle/>
        <a:p>
          <a:endParaRPr lang="en-GB"/>
        </a:p>
      </dgm:t>
    </dgm:pt>
    <dgm:pt modelId="{E4440D24-D723-4FCC-8857-40B10A16532C}" type="pres">
      <dgm:prSet presAssocID="{CE259854-ED9C-46D7-82E8-4E79F4BE93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FBC330-FA6D-40BB-8E09-6A08E9655ED4}" type="pres">
      <dgm:prSet presAssocID="{D4A51EDB-59DA-47E5-8590-134B06150E14}" presName="root1" presStyleCnt="0"/>
      <dgm:spPr/>
    </dgm:pt>
    <dgm:pt modelId="{174C701F-9225-4221-BAC2-C03A2DCC8DBF}" type="pres">
      <dgm:prSet presAssocID="{D4A51EDB-59DA-47E5-8590-134B06150E14}" presName="LevelOneTextNode" presStyleLbl="node0" presStyleIdx="0" presStyleCnt="1" custLinFactNeighborX="-565" custLinFactNeighborY="-52313">
        <dgm:presLayoutVars>
          <dgm:chPref val="3"/>
        </dgm:presLayoutVars>
      </dgm:prSet>
      <dgm:spPr/>
    </dgm:pt>
    <dgm:pt modelId="{73B60A42-AF49-4107-A6CF-0B4F3F6C1437}" type="pres">
      <dgm:prSet presAssocID="{D4A51EDB-59DA-47E5-8590-134B06150E14}" presName="level2hierChild" presStyleCnt="0"/>
      <dgm:spPr/>
    </dgm:pt>
    <dgm:pt modelId="{0175C317-0F8E-4A00-8F8B-39EBB31729EF}" type="pres">
      <dgm:prSet presAssocID="{30A1BBF3-3319-4A72-AE55-12B5C637AD86}" presName="conn2-1" presStyleLbl="parChTrans1D2" presStyleIdx="0" presStyleCnt="1"/>
      <dgm:spPr/>
    </dgm:pt>
    <dgm:pt modelId="{D1D38882-9D05-40A1-8826-0653FAAA60A7}" type="pres">
      <dgm:prSet presAssocID="{30A1BBF3-3319-4A72-AE55-12B5C637AD86}" presName="connTx" presStyleLbl="parChTrans1D2" presStyleIdx="0" presStyleCnt="1"/>
      <dgm:spPr/>
    </dgm:pt>
    <dgm:pt modelId="{0717FB0D-1A6E-4664-96A9-CD6BAB046816}" type="pres">
      <dgm:prSet presAssocID="{963F5E27-8DAB-48F4-B84F-6C04544D2CFB}" presName="root2" presStyleCnt="0"/>
      <dgm:spPr/>
    </dgm:pt>
    <dgm:pt modelId="{D67AE7BF-752E-4E0D-A05A-6A29F0CDC774}" type="pres">
      <dgm:prSet presAssocID="{963F5E27-8DAB-48F4-B84F-6C04544D2CFB}" presName="LevelTwoTextNode" presStyleLbl="node2" presStyleIdx="0" presStyleCnt="1" custLinFactNeighborX="131" custLinFactNeighborY="-52558">
        <dgm:presLayoutVars>
          <dgm:chPref val="3"/>
        </dgm:presLayoutVars>
      </dgm:prSet>
      <dgm:spPr/>
    </dgm:pt>
    <dgm:pt modelId="{5447916C-4AAB-4B71-AFAE-F779DFD89ABE}" type="pres">
      <dgm:prSet presAssocID="{963F5E27-8DAB-48F4-B84F-6C04544D2CFB}" presName="level3hierChild" presStyleCnt="0"/>
      <dgm:spPr/>
    </dgm:pt>
    <dgm:pt modelId="{C3676780-40B8-4824-A1F0-92EAA4D88D7A}" type="pres">
      <dgm:prSet presAssocID="{6DF326EC-E9CE-4F25-988D-0A8DC02F46CE}" presName="conn2-1" presStyleLbl="parChTrans1D3" presStyleIdx="0" presStyleCnt="2"/>
      <dgm:spPr/>
    </dgm:pt>
    <dgm:pt modelId="{DC5DD0B4-9D35-4DED-BAA5-4045DCAED1BB}" type="pres">
      <dgm:prSet presAssocID="{6DF326EC-E9CE-4F25-988D-0A8DC02F46CE}" presName="connTx" presStyleLbl="parChTrans1D3" presStyleIdx="0" presStyleCnt="2"/>
      <dgm:spPr/>
    </dgm:pt>
    <dgm:pt modelId="{CCDCE189-8CE1-4EF6-AD9F-997E9960145B}" type="pres">
      <dgm:prSet presAssocID="{4CB42102-AFE1-4CB7-9A4E-C0EECC909771}" presName="root2" presStyleCnt="0"/>
      <dgm:spPr/>
    </dgm:pt>
    <dgm:pt modelId="{37506F46-4F49-49A8-8170-E41BA459F7CB}" type="pres">
      <dgm:prSet presAssocID="{4CB42102-AFE1-4CB7-9A4E-C0EECC909771}" presName="LevelTwoTextNode" presStyleLbl="node3" presStyleIdx="0" presStyleCnt="2" custLinFactNeighborX="131" custLinFactNeighborY="-52558">
        <dgm:presLayoutVars>
          <dgm:chPref val="3"/>
        </dgm:presLayoutVars>
      </dgm:prSet>
      <dgm:spPr/>
    </dgm:pt>
    <dgm:pt modelId="{435BDEB9-8483-476E-8BB1-A6D160A33965}" type="pres">
      <dgm:prSet presAssocID="{4CB42102-AFE1-4CB7-9A4E-C0EECC909771}" presName="level3hierChild" presStyleCnt="0"/>
      <dgm:spPr/>
    </dgm:pt>
    <dgm:pt modelId="{54675A54-1657-4D3D-AE74-D581C6692B0C}" type="pres">
      <dgm:prSet presAssocID="{328ABE3F-5B50-47BD-A902-A3607A376C71}" presName="conn2-1" presStyleLbl="parChTrans1D3" presStyleIdx="1" presStyleCnt="2"/>
      <dgm:spPr/>
    </dgm:pt>
    <dgm:pt modelId="{1EF44AA3-09D2-46C4-B8E5-85791A6767FF}" type="pres">
      <dgm:prSet presAssocID="{328ABE3F-5B50-47BD-A902-A3607A376C71}" presName="connTx" presStyleLbl="parChTrans1D3" presStyleIdx="1" presStyleCnt="2"/>
      <dgm:spPr/>
    </dgm:pt>
    <dgm:pt modelId="{59021299-257F-488F-A91E-DDA3B62CC383}" type="pres">
      <dgm:prSet presAssocID="{1D48FF74-9A6D-478A-BB2B-DACAED662149}" presName="root2" presStyleCnt="0"/>
      <dgm:spPr/>
    </dgm:pt>
    <dgm:pt modelId="{0129567F-4068-4F85-A3ED-73D9D829077E}" type="pres">
      <dgm:prSet presAssocID="{1D48FF74-9A6D-478A-BB2B-DACAED662149}" presName="LevelTwoTextNode" presStyleLbl="node3" presStyleIdx="1" presStyleCnt="2" custLinFactNeighborX="131" custLinFactNeighborY="-52558">
        <dgm:presLayoutVars>
          <dgm:chPref val="3"/>
        </dgm:presLayoutVars>
      </dgm:prSet>
      <dgm:spPr/>
    </dgm:pt>
    <dgm:pt modelId="{84F0EDA9-D442-42DA-BFDF-6D1318C8E5FC}" type="pres">
      <dgm:prSet presAssocID="{1D48FF74-9A6D-478A-BB2B-DACAED662149}" presName="level3hierChild" presStyleCnt="0"/>
      <dgm:spPr/>
    </dgm:pt>
  </dgm:ptLst>
  <dgm:cxnLst>
    <dgm:cxn modelId="{57843425-DA80-443E-98D1-E1009992DFE8}" type="presOf" srcId="{1D48FF74-9A6D-478A-BB2B-DACAED662149}" destId="{0129567F-4068-4F85-A3ED-73D9D829077E}" srcOrd="0" destOrd="0" presId="urn:microsoft.com/office/officeart/2005/8/layout/hierarchy2"/>
    <dgm:cxn modelId="{56BE3227-DDA2-4395-BFBD-3E7EB7EAC0BE}" srcId="{CE259854-ED9C-46D7-82E8-4E79F4BE93E5}" destId="{D4A51EDB-59DA-47E5-8590-134B06150E14}" srcOrd="0" destOrd="0" parTransId="{DB53EEBA-AA47-4A56-ACE1-FD5751EAAF06}" sibTransId="{A7A6287D-45EB-4258-B803-E4CAC9F53DEC}"/>
    <dgm:cxn modelId="{63F5AB2E-A2B6-4DA9-A5FF-F25F4D833A53}" type="presOf" srcId="{328ABE3F-5B50-47BD-A902-A3607A376C71}" destId="{1EF44AA3-09D2-46C4-B8E5-85791A6767FF}" srcOrd="1" destOrd="0" presId="urn:microsoft.com/office/officeart/2005/8/layout/hierarchy2"/>
    <dgm:cxn modelId="{51E6B332-F06D-4FFD-A942-301A96A5FFAA}" type="presOf" srcId="{963F5E27-8DAB-48F4-B84F-6C04544D2CFB}" destId="{D67AE7BF-752E-4E0D-A05A-6A29F0CDC774}" srcOrd="0" destOrd="0" presId="urn:microsoft.com/office/officeart/2005/8/layout/hierarchy2"/>
    <dgm:cxn modelId="{45A9065E-477A-4771-A38A-77C855A889BB}" type="presOf" srcId="{328ABE3F-5B50-47BD-A902-A3607A376C71}" destId="{54675A54-1657-4D3D-AE74-D581C6692B0C}" srcOrd="0" destOrd="0" presId="urn:microsoft.com/office/officeart/2005/8/layout/hierarchy2"/>
    <dgm:cxn modelId="{E5502F64-BD2A-4430-B141-64D205A6D250}" srcId="{963F5E27-8DAB-48F4-B84F-6C04544D2CFB}" destId="{4CB42102-AFE1-4CB7-9A4E-C0EECC909771}" srcOrd="0" destOrd="0" parTransId="{6DF326EC-E9CE-4F25-988D-0A8DC02F46CE}" sibTransId="{6DC0EDEA-29DC-452E-9C95-9A14BE5E1B2C}"/>
    <dgm:cxn modelId="{923AD865-660D-4AE6-AC1D-E56271F9CE2C}" type="presOf" srcId="{30A1BBF3-3319-4A72-AE55-12B5C637AD86}" destId="{0175C317-0F8E-4A00-8F8B-39EBB31729EF}" srcOrd="0" destOrd="0" presId="urn:microsoft.com/office/officeart/2005/8/layout/hierarchy2"/>
    <dgm:cxn modelId="{24576568-8DEB-45DF-A0ED-D37976E3D881}" type="presOf" srcId="{30A1BBF3-3319-4A72-AE55-12B5C637AD86}" destId="{D1D38882-9D05-40A1-8826-0653FAAA60A7}" srcOrd="1" destOrd="0" presId="urn:microsoft.com/office/officeart/2005/8/layout/hierarchy2"/>
    <dgm:cxn modelId="{7581DAA4-7BEF-4F63-A88D-0DE1FEB72EF9}" type="presOf" srcId="{CE259854-ED9C-46D7-82E8-4E79F4BE93E5}" destId="{E4440D24-D723-4FCC-8857-40B10A16532C}" srcOrd="0" destOrd="0" presId="urn:microsoft.com/office/officeart/2005/8/layout/hierarchy2"/>
    <dgm:cxn modelId="{ECC0E9C5-7BBD-4E2A-8B35-5CDBD6599FEE}" srcId="{D4A51EDB-59DA-47E5-8590-134B06150E14}" destId="{963F5E27-8DAB-48F4-B84F-6C04544D2CFB}" srcOrd="0" destOrd="0" parTransId="{30A1BBF3-3319-4A72-AE55-12B5C637AD86}" sibTransId="{2C45DB45-0554-401B-9DA9-FFF69B433F39}"/>
    <dgm:cxn modelId="{994C92CA-1CA7-4B78-98CB-1A3D3BD41BA4}" type="presOf" srcId="{6DF326EC-E9CE-4F25-988D-0A8DC02F46CE}" destId="{C3676780-40B8-4824-A1F0-92EAA4D88D7A}" srcOrd="0" destOrd="0" presId="urn:microsoft.com/office/officeart/2005/8/layout/hierarchy2"/>
    <dgm:cxn modelId="{8D1B8BCB-664B-453A-8DBE-9B2E8AD57B11}" type="presOf" srcId="{D4A51EDB-59DA-47E5-8590-134B06150E14}" destId="{174C701F-9225-4221-BAC2-C03A2DCC8DBF}" srcOrd="0" destOrd="0" presId="urn:microsoft.com/office/officeart/2005/8/layout/hierarchy2"/>
    <dgm:cxn modelId="{92CACCD3-2D70-48B2-84FA-051E5450E35D}" srcId="{963F5E27-8DAB-48F4-B84F-6C04544D2CFB}" destId="{1D48FF74-9A6D-478A-BB2B-DACAED662149}" srcOrd="1" destOrd="0" parTransId="{328ABE3F-5B50-47BD-A902-A3607A376C71}" sibTransId="{9341A6BA-1398-4B67-A10C-0F0446B7EA61}"/>
    <dgm:cxn modelId="{409A08EF-0BBB-4A95-9C56-22CD460D3F73}" type="presOf" srcId="{4CB42102-AFE1-4CB7-9A4E-C0EECC909771}" destId="{37506F46-4F49-49A8-8170-E41BA459F7CB}" srcOrd="0" destOrd="0" presId="urn:microsoft.com/office/officeart/2005/8/layout/hierarchy2"/>
    <dgm:cxn modelId="{09AF74F0-C107-46DA-9B19-3340079DD29B}" type="presOf" srcId="{6DF326EC-E9CE-4F25-988D-0A8DC02F46CE}" destId="{DC5DD0B4-9D35-4DED-BAA5-4045DCAED1BB}" srcOrd="1" destOrd="0" presId="urn:microsoft.com/office/officeart/2005/8/layout/hierarchy2"/>
    <dgm:cxn modelId="{31113E46-7F55-4640-9E78-90B128BBBE23}" type="presParOf" srcId="{E4440D24-D723-4FCC-8857-40B10A16532C}" destId="{C5FBC330-FA6D-40BB-8E09-6A08E9655ED4}" srcOrd="0" destOrd="0" presId="urn:microsoft.com/office/officeart/2005/8/layout/hierarchy2"/>
    <dgm:cxn modelId="{CBDC790A-1F77-4EA4-BD6B-CF8FF0575CE4}" type="presParOf" srcId="{C5FBC330-FA6D-40BB-8E09-6A08E9655ED4}" destId="{174C701F-9225-4221-BAC2-C03A2DCC8DBF}" srcOrd="0" destOrd="0" presId="urn:microsoft.com/office/officeart/2005/8/layout/hierarchy2"/>
    <dgm:cxn modelId="{3B0D7B72-0B40-42D2-BC49-C450F9668638}" type="presParOf" srcId="{C5FBC330-FA6D-40BB-8E09-6A08E9655ED4}" destId="{73B60A42-AF49-4107-A6CF-0B4F3F6C1437}" srcOrd="1" destOrd="0" presId="urn:microsoft.com/office/officeart/2005/8/layout/hierarchy2"/>
    <dgm:cxn modelId="{BA1B3B3C-3C7C-43E6-B34A-6A7ACB730F48}" type="presParOf" srcId="{73B60A42-AF49-4107-A6CF-0B4F3F6C1437}" destId="{0175C317-0F8E-4A00-8F8B-39EBB31729EF}" srcOrd="0" destOrd="0" presId="urn:microsoft.com/office/officeart/2005/8/layout/hierarchy2"/>
    <dgm:cxn modelId="{0DCA901E-0370-42D6-85FB-1951B019608B}" type="presParOf" srcId="{0175C317-0F8E-4A00-8F8B-39EBB31729EF}" destId="{D1D38882-9D05-40A1-8826-0653FAAA60A7}" srcOrd="0" destOrd="0" presId="urn:microsoft.com/office/officeart/2005/8/layout/hierarchy2"/>
    <dgm:cxn modelId="{08E1F29B-2871-4FF4-98FC-BFCCD9A78D45}" type="presParOf" srcId="{73B60A42-AF49-4107-A6CF-0B4F3F6C1437}" destId="{0717FB0D-1A6E-4664-96A9-CD6BAB046816}" srcOrd="1" destOrd="0" presId="urn:microsoft.com/office/officeart/2005/8/layout/hierarchy2"/>
    <dgm:cxn modelId="{C7B07906-D331-47A1-ADAE-802E400B9488}" type="presParOf" srcId="{0717FB0D-1A6E-4664-96A9-CD6BAB046816}" destId="{D67AE7BF-752E-4E0D-A05A-6A29F0CDC774}" srcOrd="0" destOrd="0" presId="urn:microsoft.com/office/officeart/2005/8/layout/hierarchy2"/>
    <dgm:cxn modelId="{AB2B5177-4C4C-4340-96BC-4D9970BBFBC7}" type="presParOf" srcId="{0717FB0D-1A6E-4664-96A9-CD6BAB046816}" destId="{5447916C-4AAB-4B71-AFAE-F779DFD89ABE}" srcOrd="1" destOrd="0" presId="urn:microsoft.com/office/officeart/2005/8/layout/hierarchy2"/>
    <dgm:cxn modelId="{3B89B856-A3AB-4B7E-92B5-C4BA3EEE46A9}" type="presParOf" srcId="{5447916C-4AAB-4B71-AFAE-F779DFD89ABE}" destId="{C3676780-40B8-4824-A1F0-92EAA4D88D7A}" srcOrd="0" destOrd="0" presId="urn:microsoft.com/office/officeart/2005/8/layout/hierarchy2"/>
    <dgm:cxn modelId="{BBAA887C-7703-4199-8103-19B493EBDECE}" type="presParOf" srcId="{C3676780-40B8-4824-A1F0-92EAA4D88D7A}" destId="{DC5DD0B4-9D35-4DED-BAA5-4045DCAED1BB}" srcOrd="0" destOrd="0" presId="urn:microsoft.com/office/officeart/2005/8/layout/hierarchy2"/>
    <dgm:cxn modelId="{4ADF9EC2-F5B8-4561-8330-1F2469136246}" type="presParOf" srcId="{5447916C-4AAB-4B71-AFAE-F779DFD89ABE}" destId="{CCDCE189-8CE1-4EF6-AD9F-997E9960145B}" srcOrd="1" destOrd="0" presId="urn:microsoft.com/office/officeart/2005/8/layout/hierarchy2"/>
    <dgm:cxn modelId="{7606559E-CF83-46FE-B7CA-8D851B5A3CC1}" type="presParOf" srcId="{CCDCE189-8CE1-4EF6-AD9F-997E9960145B}" destId="{37506F46-4F49-49A8-8170-E41BA459F7CB}" srcOrd="0" destOrd="0" presId="urn:microsoft.com/office/officeart/2005/8/layout/hierarchy2"/>
    <dgm:cxn modelId="{42512824-BE3A-4241-8274-533AB3C6BF96}" type="presParOf" srcId="{CCDCE189-8CE1-4EF6-AD9F-997E9960145B}" destId="{435BDEB9-8483-476E-8BB1-A6D160A33965}" srcOrd="1" destOrd="0" presId="urn:microsoft.com/office/officeart/2005/8/layout/hierarchy2"/>
    <dgm:cxn modelId="{6FAEC683-1EB6-41DF-A974-6F6F72A50660}" type="presParOf" srcId="{5447916C-4AAB-4B71-AFAE-F779DFD89ABE}" destId="{54675A54-1657-4D3D-AE74-D581C6692B0C}" srcOrd="2" destOrd="0" presId="urn:microsoft.com/office/officeart/2005/8/layout/hierarchy2"/>
    <dgm:cxn modelId="{17B54C28-9FAF-4648-B928-257E14072E93}" type="presParOf" srcId="{54675A54-1657-4D3D-AE74-D581C6692B0C}" destId="{1EF44AA3-09D2-46C4-B8E5-85791A6767FF}" srcOrd="0" destOrd="0" presId="urn:microsoft.com/office/officeart/2005/8/layout/hierarchy2"/>
    <dgm:cxn modelId="{5D225B84-19A7-4478-8E01-B858E81B6650}" type="presParOf" srcId="{5447916C-4AAB-4B71-AFAE-F779DFD89ABE}" destId="{59021299-257F-488F-A91E-DDA3B62CC383}" srcOrd="3" destOrd="0" presId="urn:microsoft.com/office/officeart/2005/8/layout/hierarchy2"/>
    <dgm:cxn modelId="{9CCAE877-A45B-4EC1-A22E-75DB535FA41F}" type="presParOf" srcId="{59021299-257F-488F-A91E-DDA3B62CC383}" destId="{0129567F-4068-4F85-A3ED-73D9D829077E}" srcOrd="0" destOrd="0" presId="urn:microsoft.com/office/officeart/2005/8/layout/hierarchy2"/>
    <dgm:cxn modelId="{F0AB5022-828A-4A65-9A28-6B0145ABB3F6}" type="presParOf" srcId="{59021299-257F-488F-A91E-DDA3B62CC383}" destId="{84F0EDA9-D442-42DA-BFDF-6D1318C8E5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C701F-9225-4221-BAC2-C03A2DCC8DBF}">
      <dsp:nvSpPr>
        <dsp:cNvPr id="0" name=""/>
        <dsp:cNvSpPr/>
      </dsp:nvSpPr>
      <dsp:spPr>
        <a:xfrm>
          <a:off x="0" y="1437928"/>
          <a:ext cx="1603107" cy="801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Assessment</a:t>
          </a:r>
          <a:endParaRPr lang="en-GB" sz="2200" kern="1200" dirty="0"/>
        </a:p>
      </dsp:txBody>
      <dsp:txXfrm>
        <a:off x="23477" y="1461405"/>
        <a:ext cx="1556153" cy="754599"/>
      </dsp:txXfrm>
    </dsp:sp>
    <dsp:sp modelId="{0175C317-0F8E-4A00-8F8B-39EBB31729EF}">
      <dsp:nvSpPr>
        <dsp:cNvPr id="0" name=""/>
        <dsp:cNvSpPr/>
      </dsp:nvSpPr>
      <dsp:spPr>
        <a:xfrm rot="21589540">
          <a:off x="1603106" y="1821749"/>
          <a:ext cx="645441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645441" y="15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9690" y="1821587"/>
        <a:ext cx="32272" cy="32272"/>
      </dsp:txXfrm>
    </dsp:sp>
    <dsp:sp modelId="{D67AE7BF-752E-4E0D-A05A-6A29F0CDC774}">
      <dsp:nvSpPr>
        <dsp:cNvPr id="0" name=""/>
        <dsp:cNvSpPr/>
      </dsp:nvSpPr>
      <dsp:spPr>
        <a:xfrm>
          <a:off x="2248546" y="1435964"/>
          <a:ext cx="1603107" cy="801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Instructor</a:t>
          </a:r>
          <a:r>
            <a:rPr lang="fi-FI" sz="2200" kern="1200" dirty="0"/>
            <a:t> </a:t>
          </a:r>
          <a:r>
            <a:rPr lang="fi-FI" sz="2200" kern="1200" dirty="0" err="1"/>
            <a:t>Assessment</a:t>
          </a:r>
          <a:endParaRPr lang="en-GB" sz="2200" kern="1200" dirty="0"/>
        </a:p>
      </dsp:txBody>
      <dsp:txXfrm>
        <a:off x="2272023" y="1459441"/>
        <a:ext cx="1556153" cy="754599"/>
      </dsp:txXfrm>
    </dsp:sp>
    <dsp:sp modelId="{C3676780-40B8-4824-A1F0-92EAA4D88D7A}">
      <dsp:nvSpPr>
        <dsp:cNvPr id="0" name=""/>
        <dsp:cNvSpPr/>
      </dsp:nvSpPr>
      <dsp:spPr>
        <a:xfrm rot="19457586">
          <a:off x="3777428" y="1590320"/>
          <a:ext cx="789689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89689" y="15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52530" y="1586552"/>
        <a:ext cx="39484" cy="39484"/>
      </dsp:txXfrm>
    </dsp:sp>
    <dsp:sp modelId="{37506F46-4F49-49A8-8170-E41BA459F7CB}">
      <dsp:nvSpPr>
        <dsp:cNvPr id="0" name=""/>
        <dsp:cNvSpPr/>
      </dsp:nvSpPr>
      <dsp:spPr>
        <a:xfrm>
          <a:off x="4492892" y="975071"/>
          <a:ext cx="1603107" cy="801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Formative</a:t>
          </a:r>
          <a:endParaRPr lang="en-GB" sz="2200" kern="1200" dirty="0"/>
        </a:p>
      </dsp:txBody>
      <dsp:txXfrm>
        <a:off x="4516369" y="998548"/>
        <a:ext cx="1556153" cy="754599"/>
      </dsp:txXfrm>
    </dsp:sp>
    <dsp:sp modelId="{54675A54-1657-4D3D-AE74-D581C6692B0C}">
      <dsp:nvSpPr>
        <dsp:cNvPr id="0" name=""/>
        <dsp:cNvSpPr/>
      </dsp:nvSpPr>
      <dsp:spPr>
        <a:xfrm rot="2142414">
          <a:off x="3777428" y="2051214"/>
          <a:ext cx="789689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89689" y="159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52530" y="2047446"/>
        <a:ext cx="39484" cy="39484"/>
      </dsp:txXfrm>
    </dsp:sp>
    <dsp:sp modelId="{0129567F-4068-4F85-A3ED-73D9D829077E}">
      <dsp:nvSpPr>
        <dsp:cNvPr id="0" name=""/>
        <dsp:cNvSpPr/>
      </dsp:nvSpPr>
      <dsp:spPr>
        <a:xfrm>
          <a:off x="4492892" y="1896858"/>
          <a:ext cx="1603107" cy="801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/>
            <a:t>Summative</a:t>
          </a:r>
          <a:endParaRPr lang="en-GB" sz="2200" kern="1200" dirty="0"/>
        </a:p>
      </dsp:txBody>
      <dsp:txXfrm>
        <a:off x="4516369" y="1920335"/>
        <a:ext cx="1556153" cy="75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0D3A071-9CC9-48AC-9D2F-A9841C2BE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91000"/>
            <a:ext cx="1850304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8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520091"/>
            <a:ext cx="6683765" cy="10674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1"/>
            <a:ext cx="6686550" cy="3148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9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3078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CBC861-03F0-400F-8E2A-500431955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4882"/>
            <a:ext cx="1991440" cy="9520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CD30196-688A-4A13-B795-86CB97F9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en-GB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B029E0-B8CA-4313-A5E2-B76B123D4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E1D5A5A-6EC4-429D-8903-8B585A0516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33655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1A079E9-1E77-49C6-B99C-B0FADB9417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33655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78619C4-AF8E-430B-93EA-DE240ED3D1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33655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4F816EB-6077-445A-ADDC-F2D87F59F9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33655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11ACF50A-566E-43FC-B378-B4C409FAA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33655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81E2B16-37A1-4E1B-A15A-2AFBF19EB9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F8CF593-B534-407C-B2EA-E4AF9450B5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103FBCE-6866-423B-BA54-BC3CF58C78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4113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39351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37171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8" y="5060534"/>
            <a:ext cx="1654660" cy="3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186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7" r:id="rId23"/>
    <p:sldLayoutId id="2147483718" r:id="rId24"/>
    <p:sldLayoutId id="2147483719" r:id="rId25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10/13/22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9" y="1685714"/>
            <a:ext cx="3869137" cy="570773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 Management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Dr. Kushagra Bhatnagar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73409A-BD9A-F5F3-3F00-6745082FCE8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GB" dirty="0"/>
              <a:t>Sept-Oct 2022</a:t>
            </a:r>
          </a:p>
        </p:txBody>
      </p:sp>
      <p:pic>
        <p:nvPicPr>
          <p:cNvPr id="19" name="Picture Placeholder 18" descr="A picture containing text, newspaper, suit&#10;&#10;Description automatically generated">
            <a:extLst>
              <a:ext uri="{FF2B5EF4-FFF2-40B4-BE49-F238E27FC236}">
                <a16:creationId xmlns:a16="http://schemas.microsoft.com/office/drawing/2014/main" id="{F9C9884F-0A1E-945D-678E-569DEEE9A9E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4222434" y="1398625"/>
            <a:ext cx="45434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41F3-E0E4-4A0E-A618-C2E4682EFA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Class </a:t>
            </a:r>
            <a:r>
              <a:rPr lang="fi-FI" dirty="0" err="1"/>
              <a:t>schedule</a:t>
            </a:r>
            <a:r>
              <a:rPr lang="fi-FI" dirty="0"/>
              <a:t> </a:t>
            </a:r>
          </a:p>
          <a:p>
            <a:r>
              <a:rPr lang="fi-FI" sz="1800" dirty="0"/>
              <a:t>(</a:t>
            </a:r>
            <a:r>
              <a:rPr lang="en-GB" sz="1800" dirty="0"/>
              <a:t>PLEASE CLICK A PHOTO FOR YOUR REFERENCE)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52ABF-E824-461D-856A-6AC90ED79DD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351272"/>
            <a:ext cx="8492897" cy="30494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07.09 (13:15-15:00) – </a:t>
            </a:r>
            <a:r>
              <a:rPr lang="fi-FI" sz="1300" b="0" dirty="0" err="1"/>
              <a:t>Individual</a:t>
            </a:r>
            <a:r>
              <a:rPr lang="fi-FI" sz="1300" b="0" dirty="0"/>
              <a:t> Pre - </a:t>
            </a:r>
            <a:r>
              <a:rPr lang="fi-FI" sz="1300" b="0" dirty="0" err="1"/>
              <a:t>Assignment</a:t>
            </a:r>
            <a:endParaRPr lang="en-GB" sz="13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09.09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– </a:t>
            </a:r>
            <a:r>
              <a:rPr lang="fi-FI" sz="1300" b="0" dirty="0" err="1"/>
              <a:t>This</a:t>
            </a:r>
            <a:r>
              <a:rPr lang="fi-FI" sz="1300" b="0" dirty="0"/>
              <a:t> session </a:t>
            </a:r>
            <a:r>
              <a:rPr lang="fi-FI" sz="1300" b="0" dirty="0" err="1"/>
              <a:t>was</a:t>
            </a:r>
            <a:r>
              <a:rPr lang="fi-FI" sz="1300" b="0" dirty="0"/>
              <a:t> </a:t>
            </a:r>
            <a:r>
              <a:rPr lang="fi-FI" sz="1300" b="0" dirty="0" err="1"/>
              <a:t>cancelled</a:t>
            </a:r>
            <a:r>
              <a:rPr lang="fi-FI" sz="1300" b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14.09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16.09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21.09 (13:15-15:00) - 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(Action session – Real World </a:t>
            </a:r>
            <a:r>
              <a:rPr lang="fi-FI" sz="1300" b="0" dirty="0" err="1"/>
              <a:t>Task</a:t>
            </a:r>
            <a:r>
              <a:rPr lang="fi-FI" sz="1300" b="0" dirty="0"/>
              <a:t>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23.09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28.09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30.09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(Action Session – Real World </a:t>
            </a:r>
            <a:r>
              <a:rPr lang="fi-FI" sz="1300" b="0" dirty="0" err="1"/>
              <a:t>Task</a:t>
            </a:r>
            <a:r>
              <a:rPr lang="fi-FI" sz="1300" b="0" dirty="0"/>
              <a:t>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05.10 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0" dirty="0"/>
              <a:t>07.10 (</a:t>
            </a:r>
            <a:r>
              <a:rPr lang="en-GB" sz="1300" dirty="0"/>
              <a:t>13:00-14.45</a:t>
            </a:r>
            <a:r>
              <a:rPr lang="en-GB" sz="1300" b="0" dirty="0"/>
              <a:t>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</a:t>
            </a:r>
            <a:r>
              <a:rPr lang="fi-FI" sz="1300" dirty="0"/>
              <a:t>(</a:t>
            </a:r>
            <a:r>
              <a:rPr lang="fi-FI" sz="1300" dirty="0" err="1"/>
              <a:t>Starts</a:t>
            </a:r>
            <a:r>
              <a:rPr lang="fi-FI" sz="1300" dirty="0"/>
              <a:t> and </a:t>
            </a:r>
            <a:r>
              <a:rPr lang="fi-FI" sz="1300" dirty="0" err="1"/>
              <a:t>ends</a:t>
            </a:r>
            <a:r>
              <a:rPr lang="fi-FI" sz="1300" dirty="0"/>
              <a:t> 15 </a:t>
            </a:r>
            <a:r>
              <a:rPr lang="fi-FI" sz="1300" dirty="0" err="1"/>
              <a:t>mins</a:t>
            </a:r>
            <a:r>
              <a:rPr lang="fi-FI" sz="1300" dirty="0"/>
              <a:t> </a:t>
            </a:r>
            <a:r>
              <a:rPr lang="fi-FI" sz="1300" dirty="0" err="1"/>
              <a:t>earlier</a:t>
            </a:r>
            <a:r>
              <a:rPr lang="fi-FI" sz="13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b="0" dirty="0"/>
              <a:t>12.10 </a:t>
            </a:r>
            <a:r>
              <a:rPr lang="en-GB" sz="1300" b="0" dirty="0"/>
              <a:t>(13:15-15:00) - Classroom Session 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(</a:t>
            </a:r>
            <a:r>
              <a:rPr lang="fi-FI" sz="1300" b="0" dirty="0" err="1"/>
              <a:t>Introducing</a:t>
            </a:r>
            <a:r>
              <a:rPr lang="fi-FI" sz="1300" b="0" dirty="0"/>
              <a:t> case and </a:t>
            </a:r>
            <a:r>
              <a:rPr lang="fi-FI" sz="1300" b="0" dirty="0" err="1"/>
              <a:t>questions</a:t>
            </a:r>
            <a:r>
              <a:rPr lang="fi-FI" sz="1300" b="0" dirty="0"/>
              <a:t> for </a:t>
            </a:r>
            <a:r>
              <a:rPr lang="fi-FI" sz="1300" b="0" dirty="0" err="1"/>
              <a:t>Take</a:t>
            </a:r>
            <a:r>
              <a:rPr lang="fi-FI" sz="1300" b="0" dirty="0"/>
              <a:t>-home </a:t>
            </a:r>
            <a:r>
              <a:rPr lang="fi-FI" sz="1300" b="0" dirty="0" err="1"/>
              <a:t>exam</a:t>
            </a:r>
            <a:r>
              <a:rPr lang="fi-FI" sz="13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b="0" dirty="0"/>
              <a:t>14.10 (13:15-15:00) - </a:t>
            </a:r>
            <a:r>
              <a:rPr lang="fi-FI" sz="1300" b="0" dirty="0" err="1"/>
              <a:t>Classroom</a:t>
            </a:r>
            <a:r>
              <a:rPr lang="fi-FI" sz="1300" b="0" dirty="0"/>
              <a:t> Session </a:t>
            </a:r>
            <a:r>
              <a:rPr lang="en-GB" sz="1300" b="0" dirty="0"/>
              <a:t>U356, </a:t>
            </a:r>
            <a:r>
              <a:rPr lang="fi-FI" sz="1300" b="0" dirty="0" err="1"/>
              <a:t>Kandidatikeskus</a:t>
            </a:r>
            <a:r>
              <a:rPr lang="fi-FI" sz="1300" b="0" dirty="0"/>
              <a:t> (</a:t>
            </a:r>
            <a:r>
              <a:rPr lang="fi-FI" sz="1300" b="0" dirty="0" err="1"/>
              <a:t>This</a:t>
            </a:r>
            <a:r>
              <a:rPr lang="fi-FI" sz="1300" b="0" dirty="0"/>
              <a:t> </a:t>
            </a:r>
            <a:r>
              <a:rPr lang="fi-FI" sz="1300" b="0" dirty="0" err="1"/>
              <a:t>will</a:t>
            </a:r>
            <a:r>
              <a:rPr lang="fi-FI" sz="1300" b="0" dirty="0"/>
              <a:t> </a:t>
            </a:r>
            <a:r>
              <a:rPr lang="fi-FI" sz="1300" b="0" dirty="0" err="1"/>
              <a:t>be</a:t>
            </a:r>
            <a:r>
              <a:rPr lang="fi-FI" sz="1300" b="0" dirty="0"/>
              <a:t> </a:t>
            </a:r>
            <a:r>
              <a:rPr lang="fi-FI" sz="1300" b="0" dirty="0" err="1"/>
              <a:t>reserved</a:t>
            </a:r>
            <a:r>
              <a:rPr lang="fi-FI" sz="1300" b="0" dirty="0"/>
              <a:t> for </a:t>
            </a:r>
            <a:r>
              <a:rPr lang="fi-FI" sz="1300" b="0" dirty="0" err="1"/>
              <a:t>group</a:t>
            </a:r>
            <a:r>
              <a:rPr lang="fi-FI" sz="1300" b="0" dirty="0"/>
              <a:t> </a:t>
            </a:r>
            <a:r>
              <a:rPr lang="fi-FI" sz="1300" b="0" dirty="0" err="1"/>
              <a:t>presentations</a:t>
            </a:r>
            <a:r>
              <a:rPr lang="fi-FI" sz="1300" b="0" dirty="0"/>
              <a:t>)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25108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AF02-720D-4492-AB81-DB008976F1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Weekly</a:t>
            </a:r>
            <a:r>
              <a:rPr lang="fi-FI" dirty="0"/>
              <a:t> </a:t>
            </a:r>
            <a:r>
              <a:rPr lang="fi-FI" dirty="0" err="1"/>
              <a:t>plan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1811F-4875-4DB5-833B-8AAC98DB5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CXM and </a:t>
            </a:r>
            <a:r>
              <a:rPr lang="fi-FI" dirty="0" err="1"/>
              <a:t>practicalities</a:t>
            </a:r>
            <a:r>
              <a:rPr lang="fi-FI" dirty="0"/>
              <a:t> </a:t>
            </a:r>
          </a:p>
          <a:p>
            <a:r>
              <a:rPr lang="fi-FI" dirty="0"/>
              <a:t>Approaches and Building </a:t>
            </a:r>
            <a:r>
              <a:rPr lang="fi-FI" dirty="0" err="1"/>
              <a:t>blocks</a:t>
            </a:r>
            <a:r>
              <a:rPr lang="fi-FI" dirty="0"/>
              <a:t> of </a:t>
            </a:r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Experience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45391-1CA7-41DC-82D3-0B7FDA7D7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9740" y="2726012"/>
            <a:ext cx="1539000" cy="1980000"/>
          </a:xfrm>
        </p:spPr>
        <p:txBody>
          <a:bodyPr/>
          <a:lstStyle/>
          <a:p>
            <a:r>
              <a:rPr lang="fi-FI" dirty="0"/>
              <a:t>Action Session 1 - </a:t>
            </a:r>
            <a:r>
              <a:rPr lang="fi-FI" dirty="0" err="1"/>
              <a:t>Touchpoints</a:t>
            </a:r>
            <a:r>
              <a:rPr lang="fi-FI" dirty="0"/>
              <a:t> and </a:t>
            </a:r>
            <a:r>
              <a:rPr lang="fi-FI" dirty="0" err="1"/>
              <a:t>Journies</a:t>
            </a:r>
            <a:endParaRPr lang="fi-FI" dirty="0"/>
          </a:p>
          <a:p>
            <a:r>
              <a:rPr lang="fi-FI" dirty="0" err="1"/>
              <a:t>Touchpoints</a:t>
            </a:r>
            <a:r>
              <a:rPr lang="fi-FI" dirty="0"/>
              <a:t>, </a:t>
            </a:r>
            <a:r>
              <a:rPr lang="fi-FI" dirty="0" err="1"/>
              <a:t>Journies</a:t>
            </a:r>
            <a:r>
              <a:rPr lang="fi-FI" dirty="0"/>
              <a:t> and </a:t>
            </a:r>
            <a:r>
              <a:rPr lang="fi-FI" dirty="0" err="1"/>
              <a:t>Narratives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B66E3-7369-4316-88A6-0742AFCA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331" y="1336552"/>
            <a:ext cx="1116000" cy="1106552"/>
          </a:xfrm>
        </p:spPr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2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A43E20-B5FB-4972-BA7A-CAD838146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1503" y="1336552"/>
            <a:ext cx="1116000" cy="1106552"/>
          </a:xfrm>
        </p:spPr>
        <p:txBody>
          <a:bodyPr/>
          <a:lstStyle/>
          <a:p>
            <a:r>
              <a:rPr lang="fi-FI" dirty="0"/>
              <a:t>Week3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63C86D-A232-4C63-8318-CC14A1B4E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80675" y="1336552"/>
            <a:ext cx="1116000" cy="1106552"/>
          </a:xfrm>
        </p:spPr>
        <p:txBody>
          <a:bodyPr/>
          <a:lstStyle/>
          <a:p>
            <a:r>
              <a:rPr lang="fi-FI" dirty="0"/>
              <a:t>Week4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4518FD-A11D-4E5E-A928-E9CF752A45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30017" y="1336552"/>
            <a:ext cx="1116000" cy="1106552"/>
          </a:xfrm>
        </p:spPr>
        <p:txBody>
          <a:bodyPr/>
          <a:lstStyle/>
          <a:p>
            <a:r>
              <a:rPr lang="fi-FI" dirty="0"/>
              <a:t>Week5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66FD84-12DE-4F4B-BB80-A76501065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59018" y="1336552"/>
            <a:ext cx="1116000" cy="1106552"/>
          </a:xfrm>
        </p:spPr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6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54580-234F-4735-83C7-7A618F46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47232" y="2726012"/>
            <a:ext cx="1539000" cy="1980000"/>
          </a:xfrm>
        </p:spPr>
        <p:txBody>
          <a:bodyPr/>
          <a:lstStyle/>
          <a:p>
            <a:r>
              <a:rPr lang="fi-FI" dirty="0"/>
              <a:t>Innovation </a:t>
            </a:r>
            <a:r>
              <a:rPr lang="fi-FI" dirty="0" err="1"/>
              <a:t>through</a:t>
            </a:r>
            <a:r>
              <a:rPr lang="fi-FI" dirty="0"/>
              <a:t> CXM</a:t>
            </a:r>
          </a:p>
          <a:p>
            <a:r>
              <a:rPr lang="fi-FI" dirty="0"/>
              <a:t>Action Session 2 – </a:t>
            </a:r>
            <a:r>
              <a:rPr lang="fi-FI" dirty="0" err="1"/>
              <a:t>Personas</a:t>
            </a:r>
            <a:r>
              <a:rPr lang="fi-FI" dirty="0"/>
              <a:t>, </a:t>
            </a:r>
            <a:r>
              <a:rPr lang="fi-FI" dirty="0" err="1"/>
              <a:t>Profiles</a:t>
            </a:r>
            <a:r>
              <a:rPr lang="fi-FI" dirty="0"/>
              <a:t> and </a:t>
            </a:r>
            <a:r>
              <a:rPr lang="fi-FI" dirty="0" err="1"/>
              <a:t>Co-creation</a:t>
            </a:r>
            <a:endParaRPr lang="fi-FI" dirty="0"/>
          </a:p>
          <a:p>
            <a:endParaRPr lang="fi-FI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AC53D8-5604-4D01-A61F-001047B3C7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84619" y="2711402"/>
            <a:ext cx="1539000" cy="2200000"/>
          </a:xfrm>
        </p:spPr>
        <p:txBody>
          <a:bodyPr/>
          <a:lstStyle/>
          <a:p>
            <a:r>
              <a:rPr lang="fi-FI" dirty="0" err="1"/>
              <a:t>Metrics</a:t>
            </a:r>
            <a:r>
              <a:rPr lang="fi-FI" dirty="0"/>
              <a:t> and </a:t>
            </a:r>
            <a:r>
              <a:rPr lang="fi-FI" dirty="0" err="1"/>
              <a:t>Measurement</a:t>
            </a:r>
            <a:r>
              <a:rPr lang="fi-FI" dirty="0"/>
              <a:t> – </a:t>
            </a:r>
            <a:r>
              <a:rPr lang="fi-FI" dirty="0" err="1"/>
              <a:t>Re-visting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Firm</a:t>
            </a:r>
            <a:endParaRPr lang="fi-FI" dirty="0"/>
          </a:p>
          <a:p>
            <a:r>
              <a:rPr lang="fi-FI" dirty="0" err="1"/>
              <a:t>Aligning</a:t>
            </a:r>
            <a:r>
              <a:rPr lang="fi-FI" dirty="0"/>
              <a:t> </a:t>
            </a:r>
            <a:r>
              <a:rPr lang="fi-FI" dirty="0" err="1"/>
              <a:t>Brand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, </a:t>
            </a:r>
            <a:r>
              <a:rPr lang="fi-FI" dirty="0" err="1"/>
              <a:t>Research</a:t>
            </a:r>
            <a:r>
              <a:rPr lang="fi-FI" dirty="0"/>
              <a:t> and </a:t>
            </a:r>
            <a:r>
              <a:rPr lang="fi-FI" dirty="0" err="1"/>
              <a:t>Context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FEBD31-01A2-442A-A347-12E860A82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57688" y="2711402"/>
            <a:ext cx="1539000" cy="2200000"/>
          </a:xfrm>
        </p:spPr>
        <p:txBody>
          <a:bodyPr/>
          <a:lstStyle/>
          <a:p>
            <a:r>
              <a:rPr lang="fi-FI" dirty="0"/>
              <a:t>Future of CXM</a:t>
            </a:r>
          </a:p>
          <a:p>
            <a:r>
              <a:rPr lang="fi-FI" dirty="0" err="1"/>
              <a:t>Presentations</a:t>
            </a:r>
            <a:r>
              <a:rPr lang="fi-FI" dirty="0"/>
              <a:t> and </a:t>
            </a:r>
            <a:r>
              <a:rPr lang="fi-FI" dirty="0" err="1"/>
              <a:t>Wrap</a:t>
            </a:r>
            <a:r>
              <a:rPr lang="fi-FI" dirty="0"/>
              <a:t> </a:t>
            </a:r>
            <a:r>
              <a:rPr lang="fi-FI" dirty="0" err="1"/>
              <a:t>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4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768CD1-8BAB-406B-B59B-7BA8E3FFA62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readings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0273C-AACC-44C5-8A55-49B0DFEA7FD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course readings include 20 mandatory articles, and 6 optional/additional yet highly recommended readings.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All readings will be uploaded in </a:t>
            </a:r>
            <a:r>
              <a:rPr lang="en-US" b="0" dirty="0" err="1"/>
              <a:t>mycourses</a:t>
            </a:r>
            <a:r>
              <a:rPr lang="en-US" b="0" dirty="0"/>
              <a:t> in folders labeled by Weeks (NOTE: We are now in Week 2 of the course)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4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Course 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9629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34162" y="185454"/>
            <a:ext cx="8702020" cy="11106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Assessment – Your road to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3229645" y="1296092"/>
            <a:ext cx="2094808" cy="3563826"/>
          </a:xfrm>
        </p:spPr>
        <p:txBody>
          <a:bodyPr/>
          <a:lstStyle/>
          <a:p>
            <a:r>
              <a:rPr lang="en-US" dirty="0"/>
              <a:t>Grading scale </a:t>
            </a:r>
          </a:p>
          <a:p>
            <a:r>
              <a:rPr lang="en-US" b="0" dirty="0"/>
              <a:t>90-100 %	5	</a:t>
            </a:r>
          </a:p>
          <a:p>
            <a:r>
              <a:rPr lang="en-US" b="0" dirty="0"/>
              <a:t>80-89 %	4	</a:t>
            </a:r>
          </a:p>
          <a:p>
            <a:r>
              <a:rPr lang="en-US" b="0" dirty="0"/>
              <a:t>70-79 %	3	</a:t>
            </a:r>
          </a:p>
          <a:p>
            <a:r>
              <a:rPr lang="en-US" b="0" dirty="0"/>
              <a:t>60-69 %	2	</a:t>
            </a:r>
          </a:p>
          <a:p>
            <a:r>
              <a:rPr lang="en-US" b="0" dirty="0"/>
              <a:t>50-59 %	1	</a:t>
            </a:r>
          </a:p>
          <a:p>
            <a:r>
              <a:rPr lang="en-US" b="0" dirty="0"/>
              <a:t>0-49%	Fail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(1/4)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997527"/>
            <a:ext cx="8492897" cy="3954523"/>
          </a:xfrm>
        </p:spPr>
        <p:txBody>
          <a:bodyPr/>
          <a:lstStyle/>
          <a:p>
            <a:r>
              <a:rPr lang="en-US" sz="1800" dirty="0"/>
              <a:t>“Reading” Assignments (20%)</a:t>
            </a:r>
          </a:p>
          <a:p>
            <a:endParaRPr lang="en-US" sz="1800" dirty="0"/>
          </a:p>
          <a:p>
            <a:pPr marL="457200" indent="-457200">
              <a:buAutoNum type="arabicParenBoth"/>
            </a:pPr>
            <a:r>
              <a:rPr lang="en-US" sz="1800" b="0" dirty="0"/>
              <a:t>You will be given a set of articles and a set of open-ended questions.</a:t>
            </a:r>
          </a:p>
          <a:p>
            <a:pPr marL="457200" indent="-457200">
              <a:buAutoNum type="arabicParenBoth"/>
            </a:pPr>
            <a:r>
              <a:rPr lang="en-US" sz="1800" b="0" dirty="0"/>
              <a:t>You have to answer the questions based on your understanding of the articles.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919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(2/4)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997527"/>
            <a:ext cx="8492897" cy="3954523"/>
          </a:xfrm>
        </p:spPr>
        <p:txBody>
          <a:bodyPr/>
          <a:lstStyle/>
          <a:p>
            <a:r>
              <a:rPr lang="en-US" sz="1800" dirty="0"/>
              <a:t>“Real-World” Assignments (20%)</a:t>
            </a:r>
          </a:p>
          <a:p>
            <a:endParaRPr lang="en-US" sz="1800" dirty="0"/>
          </a:p>
          <a:p>
            <a:pPr marL="457200" indent="-457200">
              <a:buAutoNum type="arabicParenBoth"/>
            </a:pPr>
            <a:r>
              <a:rPr lang="en-US" sz="1800" b="0" dirty="0"/>
              <a:t>You will be given a set of tasks about real-world issues/challenges/successes</a:t>
            </a:r>
          </a:p>
          <a:p>
            <a:pPr marL="457200" indent="-457200">
              <a:buAutoNum type="arabicParenBoth"/>
            </a:pPr>
            <a:r>
              <a:rPr lang="en-US" sz="1800" b="0" dirty="0"/>
              <a:t>You have to collect data using the format provided to you for the task.</a:t>
            </a:r>
          </a:p>
          <a:p>
            <a:pPr marL="457200" indent="-457200">
              <a:buAutoNum type="arabicParenBoth"/>
            </a:pPr>
            <a:r>
              <a:rPr lang="en-US" sz="1800" b="0" dirty="0"/>
              <a:t>You have to interpret your findings and report them in the given format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759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(3/4)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1033909"/>
            <a:ext cx="8492897" cy="3954523"/>
          </a:xfrm>
        </p:spPr>
        <p:txBody>
          <a:bodyPr/>
          <a:lstStyle/>
          <a:p>
            <a:r>
              <a:rPr lang="en-US" sz="2000" dirty="0"/>
              <a:t>Group Project (35%)</a:t>
            </a:r>
          </a:p>
          <a:p>
            <a:endParaRPr lang="en-US" sz="1800" dirty="0"/>
          </a:p>
          <a:p>
            <a:r>
              <a:rPr lang="en-US" sz="2000" dirty="0"/>
              <a:t>Overall task: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Please choose a well-known service brand (e.g. telecom, sports, music, hotel, restaurant, education, technology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Identify a customer experience innovation this brand might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Argue why this particular experience innovation will be relevant and impactful for the brand</a:t>
            </a:r>
          </a:p>
        </p:txBody>
      </p:sp>
    </p:spTree>
    <p:extLst>
      <p:ext uri="{BB962C8B-B14F-4D97-AF65-F5344CB8AC3E}">
        <p14:creationId xmlns:p14="http://schemas.microsoft.com/office/powerpoint/2010/main" val="259569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(3/4)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2" y="939562"/>
            <a:ext cx="8492897" cy="3954523"/>
          </a:xfrm>
        </p:spPr>
        <p:txBody>
          <a:bodyPr/>
          <a:lstStyle/>
          <a:p>
            <a:r>
              <a:rPr lang="en-US" sz="1800" dirty="0"/>
              <a:t>Group Project (35%)</a:t>
            </a:r>
          </a:p>
          <a:p>
            <a:r>
              <a:rPr lang="en-US" sz="1800" b="0" dirty="0"/>
              <a:t>Consists of three components:</a:t>
            </a:r>
          </a:p>
          <a:p>
            <a:r>
              <a:rPr lang="en-US" sz="1800" b="0" dirty="0"/>
              <a:t>1. Project proposal (max.1 page long)</a:t>
            </a:r>
          </a:p>
          <a:p>
            <a:r>
              <a:rPr lang="en-US" sz="1800" b="0" dirty="0"/>
              <a:t>2. Presentation (15 min presentation, 5 minutes Q&amp;A) (Takes place of 14.10)</a:t>
            </a:r>
          </a:p>
          <a:p>
            <a:r>
              <a:rPr lang="en-US" sz="1800" b="0" dirty="0"/>
              <a:t>2. Management report (max. 10 pages) (Due on 23.10)</a:t>
            </a:r>
          </a:p>
          <a:p>
            <a:endParaRPr lang="en-US" sz="1800" b="0" dirty="0"/>
          </a:p>
          <a:p>
            <a:r>
              <a:rPr lang="en-US" sz="1800" b="0" dirty="0"/>
              <a:t>Form a team of 4-6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It is your own responsibility to form a group (e.g. by posting on MyCourses)</a:t>
            </a:r>
          </a:p>
        </p:txBody>
      </p:sp>
    </p:spTree>
    <p:extLst>
      <p:ext uri="{BB962C8B-B14F-4D97-AF65-F5344CB8AC3E}">
        <p14:creationId xmlns:p14="http://schemas.microsoft.com/office/powerpoint/2010/main" val="274466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(3/4)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2" y="880238"/>
            <a:ext cx="8492897" cy="3954523"/>
          </a:xfrm>
        </p:spPr>
        <p:txBody>
          <a:bodyPr/>
          <a:lstStyle/>
          <a:p>
            <a:r>
              <a:rPr lang="en-US" sz="2000" dirty="0"/>
              <a:t>Group Project (35%)</a:t>
            </a:r>
          </a:p>
          <a:p>
            <a:endParaRPr lang="en-US" sz="2000" dirty="0"/>
          </a:p>
          <a:p>
            <a:r>
              <a:rPr lang="en-US" sz="2000" dirty="0"/>
              <a:t>Project proposal: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Submit a maximum of one-page long proposal which clearly indicates (1) a brand you chose (2) problem the brand is facing (3) customer experience innovation you suggest to mitigate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1-inch margins, Times New Roman 12, 1.15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Please note that you may always change the originally proposed brand and/or innovation throughout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950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909B71-AAED-4AA8-BD76-BA9E2EE4240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About the </a:t>
            </a:r>
            <a:r>
              <a:rPr lang="fi-FI" dirty="0" err="1"/>
              <a:t>instructor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21D8B2-3BE0-4F5C-98E9-8F9E357844B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sz="2000" b="0" dirty="0"/>
              <a:t>Born in New Delhi, India</a:t>
            </a:r>
          </a:p>
          <a:p>
            <a:r>
              <a:rPr lang="en-GB" sz="2000" b="0" dirty="0"/>
              <a:t>Bachelors in Computer Science</a:t>
            </a:r>
          </a:p>
          <a:p>
            <a:r>
              <a:rPr lang="en-GB" sz="2000" b="0" dirty="0"/>
              <a:t>MBA (Triple Accredited)</a:t>
            </a:r>
          </a:p>
          <a:p>
            <a:r>
              <a:rPr lang="en-GB" sz="2000" b="0" dirty="0"/>
              <a:t>Professional experience across Investment Banking, Advertising, Marketing Consulting</a:t>
            </a:r>
          </a:p>
          <a:p>
            <a:r>
              <a:rPr lang="en-GB" sz="2000" b="0" dirty="0"/>
              <a:t>Co-founder – Brand consulting firm (2011-2015)</a:t>
            </a:r>
          </a:p>
          <a:p>
            <a:r>
              <a:rPr lang="en-GB" sz="2000" b="0" dirty="0"/>
              <a:t>PhD, Aalto University School of Business (2015 - 2020)</a:t>
            </a:r>
          </a:p>
          <a:p>
            <a:r>
              <a:rPr lang="en-GB" sz="2000" b="0" dirty="0"/>
              <a:t>Assistant Professor (2020 – current)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44634-296E-466A-B0DF-45603C9A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798" y="285751"/>
            <a:ext cx="1604202" cy="21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1" y="74632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(3/4)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0" y="748145"/>
            <a:ext cx="8492897" cy="4131426"/>
          </a:xfrm>
        </p:spPr>
        <p:txBody>
          <a:bodyPr/>
          <a:lstStyle/>
          <a:p>
            <a:r>
              <a:rPr lang="en-US" sz="1800" dirty="0"/>
              <a:t>Group Project (35%)</a:t>
            </a:r>
          </a:p>
          <a:p>
            <a:r>
              <a:rPr lang="en-US" sz="1800" dirty="0"/>
              <a:t>Presentation (15 minutes)</a:t>
            </a:r>
          </a:p>
          <a:p>
            <a:r>
              <a:rPr lang="en-US" sz="1600" dirty="0"/>
              <a:t>Guiding questions:</a:t>
            </a:r>
          </a:p>
          <a:p>
            <a:r>
              <a:rPr lang="en-US" sz="1600" b="0" dirty="0"/>
              <a:t> What is the focal challenge this brand faces?</a:t>
            </a:r>
          </a:p>
          <a:p>
            <a:r>
              <a:rPr lang="en-US" sz="1600" b="0" dirty="0"/>
              <a:t> Why can this challenge be addressed with a customer experience innovation?</a:t>
            </a:r>
          </a:p>
          <a:p>
            <a:r>
              <a:rPr lang="en-US" sz="1600" b="0" dirty="0"/>
              <a:t> Why is your customer experience innovation particularly suited to address this problem?</a:t>
            </a:r>
          </a:p>
          <a:p>
            <a:r>
              <a:rPr lang="en-US" sz="1600" b="0" dirty="0"/>
              <a:t> What is the outcome you want to achieve with this experience innovation (e.g., Sales, Brand Image...)?</a:t>
            </a:r>
          </a:p>
          <a:p>
            <a:r>
              <a:rPr lang="en-US" sz="1600" b="0" dirty="0"/>
              <a:t> How can you be sure that your experience innovation will achieve this outcome?</a:t>
            </a:r>
          </a:p>
          <a:p>
            <a:r>
              <a:rPr lang="en-US" sz="1600" b="0" dirty="0"/>
              <a:t> Why should the company invest in your idea and not in competing projects?</a:t>
            </a:r>
          </a:p>
          <a:p>
            <a:r>
              <a:rPr lang="en-US" sz="1800" dirty="0"/>
              <a:t>Goal of the presentation is to convince the audience that your project should be implemented.</a:t>
            </a:r>
          </a:p>
        </p:txBody>
      </p:sp>
    </p:spTree>
    <p:extLst>
      <p:ext uri="{BB962C8B-B14F-4D97-AF65-F5344CB8AC3E}">
        <p14:creationId xmlns:p14="http://schemas.microsoft.com/office/powerpoint/2010/main" val="1685345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1" y="74632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(3/4)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0" y="707639"/>
            <a:ext cx="8492897" cy="4131426"/>
          </a:xfrm>
        </p:spPr>
        <p:txBody>
          <a:bodyPr/>
          <a:lstStyle/>
          <a:p>
            <a:r>
              <a:rPr lang="en-US" sz="1800" dirty="0"/>
              <a:t>Group Project (35%)</a:t>
            </a:r>
          </a:p>
          <a:p>
            <a:r>
              <a:rPr lang="en-US" sz="1800" dirty="0"/>
              <a:t>Presentation should: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include supporting material, such as current managerial or trend studies (from Nielsen, </a:t>
            </a:r>
            <a:r>
              <a:rPr lang="en-US" sz="1800" b="0" dirty="0" err="1"/>
              <a:t>Gfk</a:t>
            </a:r>
            <a:r>
              <a:rPr lang="en-US" sz="1800" b="0" dirty="0"/>
              <a:t>, McKinsey, etc.) to illustrate upcoming business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include a short analysis of a current customer experience related problem by looking at consumer reviews or consumer forums (e.g., some text excerpt from reviews)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emphasize the specific outcomes of your experience innovation and to provide reasoning why the experience innovation will reach the goal (e.g., innovation has been effective in another industry)</a:t>
            </a:r>
          </a:p>
          <a:p>
            <a:r>
              <a:rPr lang="en-US" sz="1800" dirty="0"/>
              <a:t>Do not forget to identify Customer Personas, sketch a CX journey and to utilize tools that are to be covered throughout the course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6996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1" y="74632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(3/4)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0" y="853494"/>
            <a:ext cx="8492897" cy="4131426"/>
          </a:xfrm>
        </p:spPr>
        <p:txBody>
          <a:bodyPr/>
          <a:lstStyle/>
          <a:p>
            <a:r>
              <a:rPr lang="en-US" sz="1800" dirty="0"/>
              <a:t>Group Project (35%)</a:t>
            </a:r>
          </a:p>
          <a:p>
            <a:r>
              <a:rPr lang="en-US" sz="1800" dirty="0"/>
              <a:t>Management report (10 pages, 1-inch margins, Times New Roman 12)</a:t>
            </a:r>
          </a:p>
          <a:p>
            <a:r>
              <a:rPr lang="en-US" sz="1800" dirty="0"/>
              <a:t>A short explanation of your presentation following the same questions as the</a:t>
            </a:r>
          </a:p>
          <a:p>
            <a:r>
              <a:rPr lang="en-US" sz="1800" dirty="0"/>
              <a:t>presentation</a:t>
            </a:r>
          </a:p>
          <a:p>
            <a:r>
              <a:rPr lang="en-US" sz="1800" b="0" dirty="0"/>
              <a:t>•    Summarize the most critical information to one (1) executive summary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Justify your choices, i.e., develop a coherent line of argumentation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Include grounded argumentation of your suggested CXM innovation and</a:t>
            </a:r>
          </a:p>
          <a:p>
            <a:r>
              <a:rPr lang="en-US" sz="1800" b="0" dirty="0"/>
              <a:t>propose relevant CX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Explain the research processes for the reader (customer persona, journey</a:t>
            </a:r>
          </a:p>
          <a:p>
            <a:r>
              <a:rPr lang="en-US" sz="1800" b="0" dirty="0"/>
              <a:t>mapping, ideation process,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Utilize course literature and additional sources</a:t>
            </a:r>
          </a:p>
        </p:txBody>
      </p:sp>
    </p:spTree>
    <p:extLst>
      <p:ext uri="{BB962C8B-B14F-4D97-AF65-F5344CB8AC3E}">
        <p14:creationId xmlns:p14="http://schemas.microsoft.com/office/powerpoint/2010/main" val="83543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D2A1C6-3F76-4F0C-B411-682E87DDBB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8BE20"/>
                </a:solidFill>
              </a:rPr>
              <a:t>Group Project – Grading Rubrics</a:t>
            </a:r>
            <a:endParaRPr lang="fi-FI" dirty="0">
              <a:solidFill>
                <a:srgbClr val="78BE2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A3A68-58C2-4562-A142-32A8568958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149350"/>
            <a:ext cx="8492897" cy="3420400"/>
          </a:xfrm>
        </p:spPr>
        <p:txBody>
          <a:bodyPr/>
          <a:lstStyle/>
          <a:p>
            <a:r>
              <a:rPr lang="en-US" dirty="0"/>
              <a:t>Group Project consists of three deliverables:</a:t>
            </a:r>
          </a:p>
          <a:p>
            <a:pPr marL="342900" indent="-342900">
              <a:buFontTx/>
              <a:buChar char="-"/>
            </a:pPr>
            <a:r>
              <a:rPr lang="en-US" b="0" dirty="0"/>
              <a:t>Project proposal (not graded)</a:t>
            </a:r>
          </a:p>
          <a:p>
            <a:pPr marL="342900" indent="-342900">
              <a:buFontTx/>
              <a:buChar char="-"/>
            </a:pPr>
            <a:r>
              <a:rPr lang="en-US" b="0" dirty="0"/>
              <a:t>Project presentation (max. 30 points)</a:t>
            </a:r>
          </a:p>
          <a:p>
            <a:pPr marL="342900" indent="-342900">
              <a:buFontTx/>
              <a:buChar char="-"/>
            </a:pPr>
            <a:r>
              <a:rPr lang="en-US" b="0" dirty="0"/>
              <a:t>Project report (max. 30 points)</a:t>
            </a:r>
          </a:p>
          <a:p>
            <a:endParaRPr lang="en-US" b="0" dirty="0"/>
          </a:p>
          <a:p>
            <a:r>
              <a:rPr lang="en-US" b="0" dirty="0"/>
              <a:t>Both presentation and the report are graded based on </a:t>
            </a:r>
            <a:r>
              <a:rPr lang="en-US" u="sng" dirty="0"/>
              <a:t>three rubrics</a:t>
            </a:r>
            <a:r>
              <a:rPr lang="en-US" b="0" dirty="0"/>
              <a:t>: (1) description of the innovation idea (2) analysis and logic of idea development (3) reporting skills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15068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027B6-1060-4787-A86B-AC8719A743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8BE20"/>
                </a:solidFill>
              </a:rPr>
              <a:t>Rubric 1: Description of the innovation idea (max. 10 points)</a:t>
            </a:r>
            <a:endParaRPr lang="fi-FI" sz="3600" dirty="0">
              <a:solidFill>
                <a:srgbClr val="78BE2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ED3AE-A4C8-4044-A2F0-FC4C2788835E}"/>
              </a:ext>
            </a:extLst>
          </p:cNvPr>
          <p:cNvGraphicFramePr>
            <a:graphicFrameLocks noGrp="1"/>
          </p:cNvGraphicFramePr>
          <p:nvPr/>
        </p:nvGraphicFramePr>
        <p:xfrm>
          <a:off x="177801" y="1667709"/>
          <a:ext cx="8778239" cy="30732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4618">
                  <a:extLst>
                    <a:ext uri="{9D8B030D-6E8A-4147-A177-3AD203B41FA5}">
                      <a16:colId xmlns:a16="http://schemas.microsoft.com/office/drawing/2014/main" val="2806849032"/>
                    </a:ext>
                  </a:extLst>
                </a:gridCol>
                <a:gridCol w="1773525">
                  <a:extLst>
                    <a:ext uri="{9D8B030D-6E8A-4147-A177-3AD203B41FA5}">
                      <a16:colId xmlns:a16="http://schemas.microsoft.com/office/drawing/2014/main" val="2818686702"/>
                    </a:ext>
                  </a:extLst>
                </a:gridCol>
                <a:gridCol w="1735711">
                  <a:extLst>
                    <a:ext uri="{9D8B030D-6E8A-4147-A177-3AD203B41FA5}">
                      <a16:colId xmlns:a16="http://schemas.microsoft.com/office/drawing/2014/main" val="3397106408"/>
                    </a:ext>
                  </a:extLst>
                </a:gridCol>
                <a:gridCol w="1754618">
                  <a:extLst>
                    <a:ext uri="{9D8B030D-6E8A-4147-A177-3AD203B41FA5}">
                      <a16:colId xmlns:a16="http://schemas.microsoft.com/office/drawing/2014/main" val="1452709287"/>
                    </a:ext>
                  </a:extLst>
                </a:gridCol>
                <a:gridCol w="1759767">
                  <a:extLst>
                    <a:ext uri="{9D8B030D-6E8A-4147-A177-3AD203B41FA5}">
                      <a16:colId xmlns:a16="http://schemas.microsoft.com/office/drawing/2014/main" val="2499969672"/>
                    </a:ext>
                  </a:extLst>
                </a:gridCol>
              </a:tblGrid>
              <a:tr h="689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Poor </a:t>
                      </a:r>
                    </a:p>
                    <a:p>
                      <a:pPr algn="ctr"/>
                      <a:r>
                        <a:rPr lang="en-US" sz="1600" dirty="0"/>
                        <a:t>(1-2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Satisfactory </a:t>
                      </a:r>
                    </a:p>
                    <a:p>
                      <a:pPr algn="ctr"/>
                      <a:r>
                        <a:rPr lang="en-US" sz="1600" dirty="0"/>
                        <a:t>(3-4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 </a:t>
                      </a:r>
                    </a:p>
                    <a:p>
                      <a:pPr algn="ctr"/>
                      <a:r>
                        <a:rPr lang="en-US" sz="1600" dirty="0"/>
                        <a:t>(5-6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Very good </a:t>
                      </a:r>
                    </a:p>
                    <a:p>
                      <a:pPr algn="ctr"/>
                      <a:r>
                        <a:rPr lang="en-US" sz="1600" dirty="0"/>
                        <a:t>(7-8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Excellent </a:t>
                      </a:r>
                    </a:p>
                    <a:p>
                      <a:pPr algn="ctr"/>
                      <a:r>
                        <a:rPr lang="en-US" sz="1600" dirty="0"/>
                        <a:t>(9-10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615181"/>
                  </a:ext>
                </a:extLst>
              </a:tr>
              <a:tr h="238330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innovation does not answer the needs of the company.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Details of the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innovation are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random.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innovation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answers some of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needs of the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company. Details of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innovation are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or partly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unsuitable.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innovation</a:t>
                      </a:r>
                    </a:p>
                    <a:p>
                      <a:r>
                        <a:rPr lang="en-US" sz="1400" dirty="0"/>
                        <a:t>answers some of</a:t>
                      </a:r>
                    </a:p>
                    <a:p>
                      <a:r>
                        <a:rPr lang="en-US" sz="1400" dirty="0"/>
                        <a:t>the needs of the</a:t>
                      </a:r>
                    </a:p>
                    <a:p>
                      <a:r>
                        <a:rPr lang="en-US" sz="1400" dirty="0"/>
                        <a:t>company. Details of</a:t>
                      </a:r>
                    </a:p>
                    <a:p>
                      <a:r>
                        <a:rPr lang="en-US" sz="1400" dirty="0"/>
                        <a:t>the innovation are</a:t>
                      </a:r>
                    </a:p>
                    <a:p>
                      <a:r>
                        <a:rPr lang="en-US" sz="1400" dirty="0"/>
                        <a:t>appropriate and</a:t>
                      </a:r>
                    </a:p>
                    <a:p>
                      <a:r>
                        <a:rPr lang="en-US" sz="1400" dirty="0"/>
                        <a:t>somewhat</a:t>
                      </a:r>
                    </a:p>
                    <a:p>
                      <a:r>
                        <a:rPr lang="en-US" sz="1400" dirty="0"/>
                        <a:t>interesting.</a:t>
                      </a:r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innovation</a:t>
                      </a:r>
                    </a:p>
                    <a:p>
                      <a:r>
                        <a:rPr lang="en-US" sz="1400" dirty="0"/>
                        <a:t>answers the needs</a:t>
                      </a:r>
                    </a:p>
                    <a:p>
                      <a:r>
                        <a:rPr lang="en-US" sz="1400" dirty="0"/>
                        <a:t>of the company.</a:t>
                      </a:r>
                    </a:p>
                    <a:p>
                      <a:r>
                        <a:rPr lang="en-US" sz="1400" dirty="0"/>
                        <a:t>Details of the</a:t>
                      </a:r>
                    </a:p>
                    <a:p>
                      <a:r>
                        <a:rPr lang="en-US" sz="1400" dirty="0"/>
                        <a:t>innovation are mostly</a:t>
                      </a:r>
                    </a:p>
                    <a:p>
                      <a:r>
                        <a:rPr lang="en-US" sz="1400" dirty="0"/>
                        <a:t>creative and</a:t>
                      </a:r>
                    </a:p>
                    <a:p>
                      <a:r>
                        <a:rPr lang="en-US" sz="1400" dirty="0"/>
                        <a:t>interesting.</a:t>
                      </a:r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innovation</a:t>
                      </a:r>
                    </a:p>
                    <a:p>
                      <a:r>
                        <a:rPr lang="en-US" sz="1400" dirty="0"/>
                        <a:t>clearly answers</a:t>
                      </a:r>
                    </a:p>
                    <a:p>
                      <a:r>
                        <a:rPr lang="en-US" sz="1400" dirty="0"/>
                        <a:t>the needs of the</a:t>
                      </a:r>
                    </a:p>
                    <a:p>
                      <a:r>
                        <a:rPr lang="en-US" sz="1400" dirty="0"/>
                        <a:t>company. Details of</a:t>
                      </a:r>
                    </a:p>
                    <a:p>
                      <a:r>
                        <a:rPr lang="en-US" sz="1400" dirty="0"/>
                        <a:t>the innovation are</a:t>
                      </a:r>
                    </a:p>
                    <a:p>
                      <a:r>
                        <a:rPr lang="en-US" sz="1400" dirty="0"/>
                        <a:t>creative and</a:t>
                      </a:r>
                    </a:p>
                    <a:p>
                      <a:r>
                        <a:rPr lang="en-US" sz="1400" dirty="0"/>
                        <a:t>interesting.</a:t>
                      </a:r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45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764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027B6-1060-4787-A86B-AC8719A743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8BE20"/>
                </a:solidFill>
              </a:rPr>
              <a:t>Rubric 2: Analysis and logic of idea development (max. 10 points)</a:t>
            </a:r>
            <a:endParaRPr lang="fi-FI" sz="3600" dirty="0">
              <a:solidFill>
                <a:srgbClr val="78BE2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ED3AE-A4C8-4044-A2F0-FC4C2788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78199"/>
              </p:ext>
            </p:extLst>
          </p:nvPr>
        </p:nvGraphicFramePr>
        <p:xfrm>
          <a:off x="187961" y="1484630"/>
          <a:ext cx="8768081" cy="3789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2588">
                  <a:extLst>
                    <a:ext uri="{9D8B030D-6E8A-4147-A177-3AD203B41FA5}">
                      <a16:colId xmlns:a16="http://schemas.microsoft.com/office/drawing/2014/main" val="2806849032"/>
                    </a:ext>
                  </a:extLst>
                </a:gridCol>
                <a:gridCol w="1771473">
                  <a:extLst>
                    <a:ext uri="{9D8B030D-6E8A-4147-A177-3AD203B41FA5}">
                      <a16:colId xmlns:a16="http://schemas.microsoft.com/office/drawing/2014/main" val="2818686702"/>
                    </a:ext>
                  </a:extLst>
                </a:gridCol>
                <a:gridCol w="1733702">
                  <a:extLst>
                    <a:ext uri="{9D8B030D-6E8A-4147-A177-3AD203B41FA5}">
                      <a16:colId xmlns:a16="http://schemas.microsoft.com/office/drawing/2014/main" val="3397106408"/>
                    </a:ext>
                  </a:extLst>
                </a:gridCol>
                <a:gridCol w="1752588">
                  <a:extLst>
                    <a:ext uri="{9D8B030D-6E8A-4147-A177-3AD203B41FA5}">
                      <a16:colId xmlns:a16="http://schemas.microsoft.com/office/drawing/2014/main" val="1452709287"/>
                    </a:ext>
                  </a:extLst>
                </a:gridCol>
                <a:gridCol w="1757730">
                  <a:extLst>
                    <a:ext uri="{9D8B030D-6E8A-4147-A177-3AD203B41FA5}">
                      <a16:colId xmlns:a16="http://schemas.microsoft.com/office/drawing/2014/main" val="2499969672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Poor </a:t>
                      </a:r>
                    </a:p>
                    <a:p>
                      <a:pPr algn="ctr"/>
                      <a:r>
                        <a:rPr lang="en-US" sz="1600" dirty="0"/>
                        <a:t>(1-2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Satisfactory </a:t>
                      </a:r>
                    </a:p>
                    <a:p>
                      <a:pPr algn="ctr"/>
                      <a:r>
                        <a:rPr lang="en-US" sz="1600" dirty="0"/>
                        <a:t>(3-4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 </a:t>
                      </a:r>
                    </a:p>
                    <a:p>
                      <a:pPr algn="ctr"/>
                      <a:r>
                        <a:rPr lang="en-US" sz="1600" dirty="0"/>
                        <a:t>(5-6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Very good </a:t>
                      </a:r>
                    </a:p>
                    <a:p>
                      <a:pPr algn="ctr"/>
                      <a:r>
                        <a:rPr lang="en-US" sz="1600" dirty="0"/>
                        <a:t>(7-8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Excellent </a:t>
                      </a:r>
                    </a:p>
                    <a:p>
                      <a:pPr algn="ctr"/>
                      <a:r>
                        <a:rPr lang="en-US" sz="1600" dirty="0"/>
                        <a:t>(9-10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615181"/>
                  </a:ext>
                </a:extLst>
              </a:tr>
              <a:tr h="262217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The presentation/ report shows little</a:t>
                      </a:r>
                    </a:p>
                    <a:p>
                      <a:r>
                        <a:rPr lang="en-US" sz="1200" noProof="0" dirty="0"/>
                        <a:t>evidence of analysis</a:t>
                      </a:r>
                    </a:p>
                    <a:p>
                      <a:r>
                        <a:rPr lang="en-US" sz="1200" noProof="0" dirty="0"/>
                        <a:t>and uses few</a:t>
                      </a:r>
                    </a:p>
                    <a:p>
                      <a:r>
                        <a:rPr lang="en-US" sz="1200" noProof="0" dirty="0"/>
                        <a:t>appropriate readings</a:t>
                      </a:r>
                    </a:p>
                    <a:p>
                      <a:r>
                        <a:rPr lang="en-US" sz="1200" noProof="0" dirty="0"/>
                        <a:t>and other resources.</a:t>
                      </a:r>
                    </a:p>
                    <a:p>
                      <a:r>
                        <a:rPr lang="en-US" sz="1200" noProof="0" dirty="0"/>
                        <a:t>Development of ideas is minimal. The innovation shows a low level of strategic</a:t>
                      </a:r>
                    </a:p>
                    <a:p>
                      <a:r>
                        <a:rPr lang="en-US" sz="1200" noProof="0" dirty="0"/>
                        <a:t>understanding in the</a:t>
                      </a:r>
                    </a:p>
                    <a:p>
                      <a:r>
                        <a:rPr lang="en-US" sz="1200" noProof="0" dirty="0"/>
                        <a:t>area of customer experience management.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The presentation/  report shows little</a:t>
                      </a:r>
                    </a:p>
                    <a:p>
                      <a:r>
                        <a:rPr lang="en-US" sz="1200" noProof="0" dirty="0"/>
                        <a:t>evidence of analysis</a:t>
                      </a:r>
                    </a:p>
                    <a:p>
                      <a:r>
                        <a:rPr lang="en-US" sz="1200" noProof="0" dirty="0"/>
                        <a:t>but uses some</a:t>
                      </a:r>
                    </a:p>
                    <a:p>
                      <a:r>
                        <a:rPr lang="en-US" sz="1200" noProof="0" dirty="0"/>
                        <a:t>appropriate readings</a:t>
                      </a:r>
                    </a:p>
                    <a:p>
                      <a:r>
                        <a:rPr lang="en-US" sz="1200" noProof="0" dirty="0"/>
                        <a:t>and other resources.</a:t>
                      </a:r>
                    </a:p>
                    <a:p>
                      <a:r>
                        <a:rPr lang="en-US" sz="1200" noProof="0" dirty="0"/>
                        <a:t>Development of ideas</a:t>
                      </a:r>
                    </a:p>
                    <a:p>
                      <a:r>
                        <a:rPr lang="en-US" sz="1200" noProof="0" dirty="0"/>
                        <a:t>needs some work.</a:t>
                      </a:r>
                    </a:p>
                    <a:p>
                      <a:r>
                        <a:rPr lang="en-US" sz="1200" noProof="0" dirty="0"/>
                        <a:t>The innovation shows a low level of strategic</a:t>
                      </a:r>
                    </a:p>
                    <a:p>
                      <a:r>
                        <a:rPr lang="en-US" sz="1200" noProof="0" dirty="0"/>
                        <a:t>understanding in the</a:t>
                      </a:r>
                    </a:p>
                    <a:p>
                      <a:r>
                        <a:rPr lang="en-US" sz="1200" noProof="0" dirty="0"/>
                        <a:t>area of customer experience management.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presentation/ report shows</a:t>
                      </a:r>
                    </a:p>
                    <a:p>
                      <a:r>
                        <a:rPr lang="en-US" sz="1200" dirty="0"/>
                        <a:t>evidence of analysis</a:t>
                      </a:r>
                    </a:p>
                    <a:p>
                      <a:r>
                        <a:rPr lang="en-US" sz="1200" dirty="0"/>
                        <a:t>and uses some</a:t>
                      </a:r>
                    </a:p>
                    <a:p>
                      <a:r>
                        <a:rPr lang="en-US" sz="1200" dirty="0"/>
                        <a:t>appropriate and</a:t>
                      </a:r>
                    </a:p>
                    <a:p>
                      <a:r>
                        <a:rPr lang="en-US" sz="1200" dirty="0"/>
                        <a:t>relevant course</a:t>
                      </a:r>
                    </a:p>
                    <a:p>
                      <a:r>
                        <a:rPr lang="en-US" sz="1200" dirty="0"/>
                        <a:t>readings and other</a:t>
                      </a:r>
                    </a:p>
                    <a:p>
                      <a:r>
                        <a:rPr lang="en-US" sz="1200" dirty="0"/>
                        <a:t>resources. Development of ideas</a:t>
                      </a:r>
                    </a:p>
                    <a:p>
                      <a:r>
                        <a:rPr lang="en-US" sz="1200" dirty="0"/>
                        <a:t>is mostly logical. The</a:t>
                      </a:r>
                    </a:p>
                    <a:p>
                      <a:r>
                        <a:rPr lang="en-US" sz="1200" dirty="0"/>
                        <a:t>innovation shows an</a:t>
                      </a:r>
                    </a:p>
                    <a:p>
                      <a:r>
                        <a:rPr lang="en-US" sz="1200" dirty="0"/>
                        <a:t>adequate level of</a:t>
                      </a:r>
                    </a:p>
                    <a:p>
                      <a:r>
                        <a:rPr lang="en-US" sz="1200" dirty="0"/>
                        <a:t>strategic</a:t>
                      </a:r>
                    </a:p>
                    <a:p>
                      <a:r>
                        <a:rPr lang="en-US" sz="1200" dirty="0"/>
                        <a:t>understanding in the</a:t>
                      </a:r>
                    </a:p>
                    <a:p>
                      <a:r>
                        <a:rPr lang="en-US" sz="1200" dirty="0"/>
                        <a:t>area of </a:t>
                      </a:r>
                      <a:r>
                        <a:rPr lang="en-US" sz="1200" noProof="0" dirty="0"/>
                        <a:t>customer experience management</a:t>
                      </a:r>
                      <a:r>
                        <a:rPr lang="en-US" sz="1200" dirty="0"/>
                        <a:t>.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presentation/ report shows</a:t>
                      </a:r>
                    </a:p>
                    <a:p>
                      <a:r>
                        <a:rPr lang="en-US" sz="1200" dirty="0"/>
                        <a:t>evidence of analysis</a:t>
                      </a:r>
                    </a:p>
                    <a:p>
                      <a:r>
                        <a:rPr lang="en-US" sz="1200" dirty="0"/>
                        <a:t>and uses appropriate</a:t>
                      </a:r>
                    </a:p>
                    <a:p>
                      <a:r>
                        <a:rPr lang="en-US" sz="1200" dirty="0"/>
                        <a:t>and relevant course</a:t>
                      </a:r>
                    </a:p>
                    <a:p>
                      <a:r>
                        <a:rPr lang="en-US" sz="1200" dirty="0"/>
                        <a:t>readings and other</a:t>
                      </a:r>
                    </a:p>
                    <a:p>
                      <a:r>
                        <a:rPr lang="en-US" sz="1200" dirty="0"/>
                        <a:t>resources.</a:t>
                      </a:r>
                    </a:p>
                    <a:p>
                      <a:r>
                        <a:rPr lang="en-US" sz="1200" dirty="0"/>
                        <a:t>Development of ideas</a:t>
                      </a:r>
                    </a:p>
                    <a:p>
                      <a:r>
                        <a:rPr lang="en-US" sz="1200" dirty="0"/>
                        <a:t>is logical. The innovation shows a good level of strategic</a:t>
                      </a:r>
                    </a:p>
                    <a:p>
                      <a:r>
                        <a:rPr lang="en-US" sz="1200" dirty="0"/>
                        <a:t>understanding in the</a:t>
                      </a:r>
                    </a:p>
                    <a:p>
                      <a:r>
                        <a:rPr lang="en-US" sz="1200" dirty="0"/>
                        <a:t>area of </a:t>
                      </a:r>
                      <a:r>
                        <a:rPr lang="en-US" sz="1200" noProof="0" dirty="0"/>
                        <a:t>customer experience management</a:t>
                      </a:r>
                      <a:r>
                        <a:rPr lang="en-US" sz="1200" dirty="0"/>
                        <a:t>.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presentation/ report shows</a:t>
                      </a:r>
                    </a:p>
                    <a:p>
                      <a:r>
                        <a:rPr lang="en-US" sz="1200" dirty="0"/>
                        <a:t>strong evidence of</a:t>
                      </a:r>
                    </a:p>
                    <a:p>
                      <a:r>
                        <a:rPr lang="en-US" sz="1200" dirty="0"/>
                        <a:t>analysis and uses</a:t>
                      </a:r>
                    </a:p>
                    <a:p>
                      <a:r>
                        <a:rPr lang="en-US" sz="1200" dirty="0"/>
                        <a:t>appropriate and</a:t>
                      </a:r>
                    </a:p>
                    <a:p>
                      <a:r>
                        <a:rPr lang="en-US" sz="1200" dirty="0"/>
                        <a:t>relevant course</a:t>
                      </a:r>
                    </a:p>
                    <a:p>
                      <a:r>
                        <a:rPr lang="en-US" sz="1200" dirty="0"/>
                        <a:t>readings and other</a:t>
                      </a:r>
                    </a:p>
                    <a:p>
                      <a:r>
                        <a:rPr lang="en-US" sz="1200" dirty="0"/>
                        <a:t>resources. Development of ideas</a:t>
                      </a:r>
                    </a:p>
                    <a:p>
                      <a:r>
                        <a:rPr lang="en-US" sz="1200" dirty="0"/>
                        <a:t>is insightful and</a:t>
                      </a:r>
                    </a:p>
                    <a:p>
                      <a:r>
                        <a:rPr lang="en-US" sz="1200" dirty="0"/>
                        <a:t>logical. The innovation</a:t>
                      </a:r>
                    </a:p>
                    <a:p>
                      <a:r>
                        <a:rPr lang="en-US" sz="1200" dirty="0"/>
                        <a:t>shows a high level of</a:t>
                      </a:r>
                    </a:p>
                    <a:p>
                      <a:r>
                        <a:rPr lang="en-US" sz="1200" dirty="0"/>
                        <a:t>strategic understanding in the</a:t>
                      </a:r>
                    </a:p>
                    <a:p>
                      <a:r>
                        <a:rPr lang="en-US" sz="1200" dirty="0"/>
                        <a:t>area of </a:t>
                      </a:r>
                      <a:r>
                        <a:rPr lang="en-US" sz="1200" noProof="0" dirty="0"/>
                        <a:t>customer experience management</a:t>
                      </a:r>
                      <a:r>
                        <a:rPr lang="en-US" sz="1200" dirty="0"/>
                        <a:t>.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45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804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027B6-1060-4787-A86B-AC8719A743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8BE20"/>
                </a:solidFill>
              </a:rPr>
              <a:t>Rubric 3: Reporting skills (max. 10 points)</a:t>
            </a:r>
            <a:endParaRPr lang="fi-FI" sz="3600" dirty="0">
              <a:solidFill>
                <a:srgbClr val="78BE2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ED3AE-A4C8-4044-A2F0-FC4C2788835E}"/>
              </a:ext>
            </a:extLst>
          </p:cNvPr>
          <p:cNvGraphicFramePr>
            <a:graphicFrameLocks noGrp="1"/>
          </p:cNvGraphicFramePr>
          <p:nvPr/>
        </p:nvGraphicFramePr>
        <p:xfrm>
          <a:off x="177801" y="1459231"/>
          <a:ext cx="8778239" cy="31262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4618">
                  <a:extLst>
                    <a:ext uri="{9D8B030D-6E8A-4147-A177-3AD203B41FA5}">
                      <a16:colId xmlns:a16="http://schemas.microsoft.com/office/drawing/2014/main" val="2806849032"/>
                    </a:ext>
                  </a:extLst>
                </a:gridCol>
                <a:gridCol w="1773525">
                  <a:extLst>
                    <a:ext uri="{9D8B030D-6E8A-4147-A177-3AD203B41FA5}">
                      <a16:colId xmlns:a16="http://schemas.microsoft.com/office/drawing/2014/main" val="2818686702"/>
                    </a:ext>
                  </a:extLst>
                </a:gridCol>
                <a:gridCol w="1735711">
                  <a:extLst>
                    <a:ext uri="{9D8B030D-6E8A-4147-A177-3AD203B41FA5}">
                      <a16:colId xmlns:a16="http://schemas.microsoft.com/office/drawing/2014/main" val="3397106408"/>
                    </a:ext>
                  </a:extLst>
                </a:gridCol>
                <a:gridCol w="1754618">
                  <a:extLst>
                    <a:ext uri="{9D8B030D-6E8A-4147-A177-3AD203B41FA5}">
                      <a16:colId xmlns:a16="http://schemas.microsoft.com/office/drawing/2014/main" val="1452709287"/>
                    </a:ext>
                  </a:extLst>
                </a:gridCol>
                <a:gridCol w="1759767">
                  <a:extLst>
                    <a:ext uri="{9D8B030D-6E8A-4147-A177-3AD203B41FA5}">
                      <a16:colId xmlns:a16="http://schemas.microsoft.com/office/drawing/2014/main" val="2499969672"/>
                    </a:ext>
                  </a:extLst>
                </a:gridCol>
              </a:tblGrid>
              <a:tr h="619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Poor </a:t>
                      </a:r>
                    </a:p>
                    <a:p>
                      <a:pPr algn="ctr"/>
                      <a:r>
                        <a:rPr lang="en-US" sz="1600" dirty="0"/>
                        <a:t>(1-2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Satisfactory </a:t>
                      </a:r>
                    </a:p>
                    <a:p>
                      <a:pPr algn="ctr"/>
                      <a:r>
                        <a:rPr lang="en-US" sz="1600" dirty="0"/>
                        <a:t>(3-4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 </a:t>
                      </a:r>
                    </a:p>
                    <a:p>
                      <a:pPr algn="ctr"/>
                      <a:r>
                        <a:rPr lang="en-US" sz="1600" dirty="0"/>
                        <a:t>(5-6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Very good </a:t>
                      </a:r>
                    </a:p>
                    <a:p>
                      <a:pPr algn="ctr"/>
                      <a:r>
                        <a:rPr lang="en-US" sz="1600" dirty="0"/>
                        <a:t>(7-8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Excellent </a:t>
                      </a:r>
                    </a:p>
                    <a:p>
                      <a:pPr algn="ctr"/>
                      <a:r>
                        <a:rPr lang="en-US" sz="1600" dirty="0"/>
                        <a:t>(9-10 points)</a:t>
                      </a:r>
                      <a:endParaRPr lang="fi-FI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615181"/>
                  </a:ext>
                </a:extLst>
              </a:tr>
              <a:tr h="250647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The use of language has significant errors.</a:t>
                      </a:r>
                    </a:p>
                    <a:p>
                      <a:r>
                        <a:rPr lang="en-US" sz="1400" noProof="0" dirty="0"/>
                        <a:t>Lacks basic reporting skills, stylistic choices</a:t>
                      </a:r>
                    </a:p>
                    <a:p>
                      <a:r>
                        <a:rPr lang="en-US" sz="1400" noProof="0" dirty="0"/>
                        <a:t>are random.</a:t>
                      </a:r>
                    </a:p>
                    <a:p>
                      <a:r>
                        <a:rPr lang="en-US" sz="1400" noProof="0" dirty="0"/>
                        <a:t>Significant errors in</a:t>
                      </a:r>
                    </a:p>
                    <a:p>
                      <a:r>
                        <a:rPr lang="en-US" sz="1400" noProof="0" dirty="0"/>
                        <a:t>referencing or</a:t>
                      </a:r>
                    </a:p>
                    <a:p>
                      <a:r>
                        <a:rPr lang="en-US" sz="1400" noProof="0" dirty="0"/>
                        <a:t>references are</a:t>
                      </a:r>
                    </a:p>
                    <a:p>
                      <a:r>
                        <a:rPr lang="en-US" sz="1400" noProof="0" dirty="0"/>
                        <a:t>completely lacking.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The use of language has errors. Shows</a:t>
                      </a:r>
                    </a:p>
                    <a:p>
                      <a:r>
                        <a:rPr lang="en-US" sz="1400" noProof="0" dirty="0"/>
                        <a:t>some reporting skills but stylistic choices and visuality does not</a:t>
                      </a:r>
                    </a:p>
                    <a:p>
                      <a:r>
                        <a:rPr lang="en-US" sz="1400" noProof="0" dirty="0"/>
                        <a:t>support the delivery.</a:t>
                      </a:r>
                    </a:p>
                    <a:p>
                      <a:r>
                        <a:rPr lang="en-US" sz="1400" noProof="0" dirty="0"/>
                        <a:t>Clear issues with</a:t>
                      </a:r>
                    </a:p>
                    <a:p>
                      <a:r>
                        <a:rPr lang="en-US" sz="1400" noProof="0" dirty="0"/>
                        <a:t>referencing.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use of language has few errors. Shows basic reporting skills; visuality does</a:t>
                      </a:r>
                    </a:p>
                    <a:p>
                      <a:r>
                        <a:rPr lang="en-US" sz="1400" dirty="0"/>
                        <a:t>support the delivery.</a:t>
                      </a:r>
                    </a:p>
                    <a:p>
                      <a:r>
                        <a:rPr lang="en-US" sz="1400" dirty="0"/>
                        <a:t>Referencing is</a:t>
                      </a:r>
                    </a:p>
                    <a:p>
                      <a:r>
                        <a:rPr lang="en-US" sz="1400" dirty="0"/>
                        <a:t>adequate, with some mistakes.</a:t>
                      </a:r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use of language is consistent and</a:t>
                      </a:r>
                    </a:p>
                    <a:p>
                      <a:r>
                        <a:rPr lang="en-US" sz="1400" dirty="0"/>
                        <a:t>fluent. Shows good</a:t>
                      </a:r>
                    </a:p>
                    <a:p>
                      <a:r>
                        <a:rPr lang="en-US" sz="1400" dirty="0"/>
                        <a:t>reporting skills and</a:t>
                      </a:r>
                    </a:p>
                    <a:p>
                      <a:r>
                        <a:rPr lang="en-US" sz="1400" dirty="0"/>
                        <a:t>visual clarity.</a:t>
                      </a:r>
                    </a:p>
                    <a:p>
                      <a:r>
                        <a:rPr lang="en-US" sz="1400" dirty="0"/>
                        <a:t>Referencing is mostly well done.</a:t>
                      </a:r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use of language is consistent and</a:t>
                      </a:r>
                    </a:p>
                    <a:p>
                      <a:r>
                        <a:rPr lang="en-US" sz="1400" dirty="0"/>
                        <a:t>fluent. Shows strong reporting skills and</a:t>
                      </a:r>
                    </a:p>
                    <a:p>
                      <a:r>
                        <a:rPr lang="en-US" sz="1400" dirty="0"/>
                        <a:t>visual clarity.</a:t>
                      </a:r>
                    </a:p>
                    <a:p>
                      <a:r>
                        <a:rPr lang="en-US" sz="1400" dirty="0"/>
                        <a:t>Excellent referencing.</a:t>
                      </a:r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45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8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0" y="147560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Deliverables (4/4)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1" y="986444"/>
            <a:ext cx="8492897" cy="4073236"/>
          </a:xfrm>
        </p:spPr>
        <p:txBody>
          <a:bodyPr/>
          <a:lstStyle/>
          <a:p>
            <a:r>
              <a:rPr lang="en-US" sz="2000" dirty="0"/>
              <a:t>Take-home exam (25%)</a:t>
            </a:r>
          </a:p>
          <a:p>
            <a:endParaRPr lang="en-US" sz="1800" dirty="0"/>
          </a:p>
          <a:p>
            <a:r>
              <a:rPr lang="en-US" sz="1800" dirty="0"/>
              <a:t>Discussion of a case study guided by questions.</a:t>
            </a:r>
          </a:p>
          <a:p>
            <a:r>
              <a:rPr lang="en-US" sz="1800" dirty="0"/>
              <a:t>Case/brand and questions will be introduced during the second-last lecture (12.10.2022)</a:t>
            </a:r>
          </a:p>
        </p:txBody>
      </p:sp>
    </p:spTree>
    <p:extLst>
      <p:ext uri="{BB962C8B-B14F-4D97-AF65-F5344CB8AC3E}">
        <p14:creationId xmlns:p14="http://schemas.microsoft.com/office/powerpoint/2010/main" val="1043224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1" y="74632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0" y="906087"/>
            <a:ext cx="8492897" cy="3973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Group Composition (21.09.2022)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Group project proposal (28.09.2022 at 23.55)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Presentation submission (14.10.2022 at 11:55)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Management report submission (23.10.2022 at 23:55)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Take home exam (23.10.2022 at 23:55)</a:t>
            </a:r>
          </a:p>
        </p:txBody>
      </p:sp>
    </p:spTree>
    <p:extLst>
      <p:ext uri="{BB962C8B-B14F-4D97-AF65-F5344CB8AC3E}">
        <p14:creationId xmlns:p14="http://schemas.microsoft.com/office/powerpoint/2010/main" val="304468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641139-EFEE-4E22-83EB-F788E4E033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Break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749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45FA-DCFC-DA48-BC47-E1A87106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28" y="482243"/>
            <a:ext cx="6683765" cy="960668"/>
          </a:xfrm>
        </p:spPr>
        <p:txBody>
          <a:bodyPr/>
          <a:lstStyle/>
          <a:p>
            <a:r>
              <a:rPr lang="en-US" b="1" dirty="0"/>
              <a:t>Consulting Experience</a:t>
            </a:r>
          </a:p>
        </p:txBody>
      </p:sp>
      <p:pic>
        <p:nvPicPr>
          <p:cNvPr id="1026" name="Picture 2" descr="Dunkin donuts - Dunkin' Donuts - xcv.wiki">
            <a:extLst>
              <a:ext uri="{FF2B5EF4-FFF2-40B4-BE49-F238E27FC236}">
                <a16:creationId xmlns:a16="http://schemas.microsoft.com/office/drawing/2014/main" id="{04560430-6C7F-A74E-B5AA-C4DA3F72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822" y="2700584"/>
            <a:ext cx="1821997" cy="6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al Media Campaign Review: Pepsi IPL Hashtag Contests">
            <a:extLst>
              <a:ext uri="{FF2B5EF4-FFF2-40B4-BE49-F238E27FC236}">
                <a16:creationId xmlns:a16="http://schemas.microsoft.com/office/drawing/2014/main" id="{73499851-3775-2C43-8C4D-E305AF83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59" y="4117618"/>
            <a:ext cx="1207532" cy="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stle Cerelac Rice 1 Stage Infant Cereal at Rs 162/gram | नेस्ले बेबी फूड,  नेस्ले का बच्चों का भोजन - MBJ Mart, Baripada | ID: 19533352855">
            <a:extLst>
              <a:ext uri="{FF2B5EF4-FFF2-40B4-BE49-F238E27FC236}">
                <a16:creationId xmlns:a16="http://schemas.microsoft.com/office/drawing/2014/main" id="{54F8B249-1667-D04C-B260-5933C459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816" y="1420106"/>
            <a:ext cx="1142522" cy="12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CA61777-5ADB-9D44-A257-43C03416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076" y="980580"/>
            <a:ext cx="2276430" cy="8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box Logo | Symbol, History, PNG (3840*2160)">
            <a:extLst>
              <a:ext uri="{FF2B5EF4-FFF2-40B4-BE49-F238E27FC236}">
                <a16:creationId xmlns:a16="http://schemas.microsoft.com/office/drawing/2014/main" id="{FD4D64F6-C89A-B14B-9036-7EDECEA0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640" y="1621899"/>
            <a:ext cx="2307772" cy="12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F4B1C74-9802-D04B-97C8-C0355C26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9" y="1999064"/>
            <a:ext cx="1418300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cDowell's No.1">
            <a:extLst>
              <a:ext uri="{FF2B5EF4-FFF2-40B4-BE49-F238E27FC236}">
                <a16:creationId xmlns:a16="http://schemas.microsoft.com/office/drawing/2014/main" id="{C56F25FE-FDC2-AE4A-9D98-920C539F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9675" y="3947806"/>
            <a:ext cx="2521422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agpiper">
            <a:extLst>
              <a:ext uri="{FF2B5EF4-FFF2-40B4-BE49-F238E27FC236}">
                <a16:creationId xmlns:a16="http://schemas.microsoft.com/office/drawing/2014/main" id="{ED005AED-1E94-354B-BD29-974C0F25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864" y="2585231"/>
            <a:ext cx="1355568" cy="29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Nestle a+">
            <a:extLst>
              <a:ext uri="{FF2B5EF4-FFF2-40B4-BE49-F238E27FC236}">
                <a16:creationId xmlns:a16="http://schemas.microsoft.com/office/drawing/2014/main" id="{297DE921-8C0F-5D4B-8B1E-50D0B108B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1154" y="4293484"/>
            <a:ext cx="999000" cy="9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Nestlé – Wikipedia">
            <a:extLst>
              <a:ext uri="{FF2B5EF4-FFF2-40B4-BE49-F238E27FC236}">
                <a16:creationId xmlns:a16="http://schemas.microsoft.com/office/drawing/2014/main" id="{8C03E4E8-261F-CF44-9652-51503943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339" y="3490502"/>
            <a:ext cx="946145" cy="9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Nescafe Logo | Symbol, History, PNG (3840*2160)">
            <a:extLst>
              <a:ext uri="{FF2B5EF4-FFF2-40B4-BE49-F238E27FC236}">
                <a16:creationId xmlns:a16="http://schemas.microsoft.com/office/drawing/2014/main" id="{F41FCEF7-A14E-E841-BDFB-813909A5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821" y="4321061"/>
            <a:ext cx="1986452" cy="11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Mountain Dew Logo Vector (.EPS) Free Download">
            <a:extLst>
              <a:ext uri="{FF2B5EF4-FFF2-40B4-BE49-F238E27FC236}">
                <a16:creationId xmlns:a16="http://schemas.microsoft.com/office/drawing/2014/main" id="{15A647E2-76BB-474A-A948-2ADF9DB1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277" y="1709053"/>
            <a:ext cx="1216036" cy="9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oca Cola Logo PNG Transparent – Brands Logos">
            <a:extLst>
              <a:ext uri="{FF2B5EF4-FFF2-40B4-BE49-F238E27FC236}">
                <a16:creationId xmlns:a16="http://schemas.microsoft.com/office/drawing/2014/main" id="{DBAF8473-8EA1-FF4C-9E99-F1A2D5B9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87" y="1383602"/>
            <a:ext cx="1355568" cy="4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arlsberg Logo transparent PNG - StickPNG">
            <a:extLst>
              <a:ext uri="{FF2B5EF4-FFF2-40B4-BE49-F238E27FC236}">
                <a16:creationId xmlns:a16="http://schemas.microsoft.com/office/drawing/2014/main" id="{D56FC6B2-98F9-E04A-8945-B8DF480C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046" y="3303592"/>
            <a:ext cx="1525882" cy="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78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What is Customer Experience Management?</a:t>
            </a:r>
          </a:p>
        </p:txBody>
      </p:sp>
    </p:spTree>
    <p:extLst>
      <p:ext uri="{BB962C8B-B14F-4D97-AF65-F5344CB8AC3E}">
        <p14:creationId xmlns:p14="http://schemas.microsoft.com/office/powerpoint/2010/main" val="304726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C08BE3-5765-A244-9F94-7C3D8FC1B7FE}"/>
              </a:ext>
            </a:extLst>
          </p:cNvPr>
          <p:cNvSpPr txBox="1"/>
          <p:nvPr/>
        </p:nvSpPr>
        <p:spPr>
          <a:xfrm>
            <a:off x="0" y="2472779"/>
            <a:ext cx="3402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CUSTOMER</a:t>
            </a:r>
          </a:p>
        </p:txBody>
      </p:sp>
      <p:pic>
        <p:nvPicPr>
          <p:cNvPr id="1026" name="Picture 2" descr="Introducing Anthropology of Consumption Understanding daily life in China  Dominique Desjeux, anthropologist Professor at the Sorbonne (University of  Paris-Descartes) - ppt download">
            <a:extLst>
              <a:ext uri="{FF2B5EF4-FFF2-40B4-BE49-F238E27FC236}">
                <a16:creationId xmlns:a16="http://schemas.microsoft.com/office/drawing/2014/main" id="{EC075ECE-04B3-B54E-92E1-3541E9F2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19" y="520546"/>
            <a:ext cx="5574535" cy="41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C08BE3-5765-A244-9F94-7C3D8FC1B7FE}"/>
              </a:ext>
            </a:extLst>
          </p:cNvPr>
          <p:cNvSpPr txBox="1"/>
          <p:nvPr/>
        </p:nvSpPr>
        <p:spPr>
          <a:xfrm>
            <a:off x="0" y="2472779"/>
            <a:ext cx="3402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CUSTOMER</a:t>
            </a:r>
          </a:p>
        </p:txBody>
      </p:sp>
      <p:pic>
        <p:nvPicPr>
          <p:cNvPr id="2050" name="Picture 2" descr="Institutional advertising - Objective of Institutional Advertising">
            <a:extLst>
              <a:ext uri="{FF2B5EF4-FFF2-40B4-BE49-F238E27FC236}">
                <a16:creationId xmlns:a16="http://schemas.microsoft.com/office/drawing/2014/main" id="{2ED82160-9625-7D4A-8214-C1E60951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19" y="704594"/>
            <a:ext cx="5741081" cy="43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29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C08BE3-5765-A244-9F94-7C3D8FC1B7FE}"/>
              </a:ext>
            </a:extLst>
          </p:cNvPr>
          <p:cNvSpPr txBox="1"/>
          <p:nvPr/>
        </p:nvSpPr>
        <p:spPr>
          <a:xfrm>
            <a:off x="2660258" y="247277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EXPERIENCE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616F5-C1FF-C544-B2FA-EFCC340D8A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422" y="0"/>
            <a:ext cx="1507578" cy="205845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F613C51-1450-5743-8A8A-BC44978D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73" y="0"/>
            <a:ext cx="1430052" cy="20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9D7AC-ADC3-DE4E-8B6B-31CCE2186B9A}"/>
              </a:ext>
            </a:extLst>
          </p:cNvPr>
          <p:cNvSpPr txBox="1"/>
          <p:nvPr/>
        </p:nvSpPr>
        <p:spPr>
          <a:xfrm>
            <a:off x="8174516" y="2058451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Dewey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1C631-95E8-C547-B67A-396D810C3E9F}"/>
              </a:ext>
            </a:extLst>
          </p:cNvPr>
          <p:cNvSpPr txBox="1"/>
          <p:nvPr/>
        </p:nvSpPr>
        <p:spPr>
          <a:xfrm>
            <a:off x="6375616" y="2058451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Husserl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5977DC8-81C5-684D-8B40-8BC001E3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03" y="0"/>
            <a:ext cx="1430053" cy="20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FE5A11-856A-3B4F-98F6-B9D8FEDFA4E6}"/>
              </a:ext>
            </a:extLst>
          </p:cNvPr>
          <p:cNvSpPr txBox="1"/>
          <p:nvPr/>
        </p:nvSpPr>
        <p:spPr>
          <a:xfrm>
            <a:off x="4667448" y="2069468"/>
            <a:ext cx="982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Heidegger</a:t>
            </a:r>
          </a:p>
        </p:txBody>
      </p:sp>
      <p:pic>
        <p:nvPicPr>
          <p:cNvPr id="3078" name="Picture 6" descr="Walt Disney – Wikipedia">
            <a:extLst>
              <a:ext uri="{FF2B5EF4-FFF2-40B4-BE49-F238E27FC236}">
                <a16:creationId xmlns:a16="http://schemas.microsoft.com/office/drawing/2014/main" id="{AA1353D7-49EA-C344-84E7-A4C3724B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62" y="0"/>
            <a:ext cx="1379645" cy="20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07F0BA-D743-ED49-8F94-50A8346913FF}"/>
              </a:ext>
            </a:extLst>
          </p:cNvPr>
          <p:cNvSpPr txBox="1"/>
          <p:nvPr/>
        </p:nvSpPr>
        <p:spPr>
          <a:xfrm>
            <a:off x="3224131" y="2069468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Disney</a:t>
            </a:r>
          </a:p>
        </p:txBody>
      </p:sp>
      <p:pic>
        <p:nvPicPr>
          <p:cNvPr id="3080" name="Picture 8" descr="image of las vegas on 1941">
            <a:extLst>
              <a:ext uri="{FF2B5EF4-FFF2-40B4-BE49-F238E27FC236}">
                <a16:creationId xmlns:a16="http://schemas.microsoft.com/office/drawing/2014/main" id="{23A94105-BF6B-7541-B16C-8AED33D5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322"/>
            <a:ext cx="3823483" cy="23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861B346-CBB3-D640-8B97-2C8DF486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r="13495"/>
          <a:stretch/>
        </p:blipFill>
        <p:spPr bwMode="auto">
          <a:xfrm>
            <a:off x="311342" y="0"/>
            <a:ext cx="2222790" cy="20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04215D-461D-914E-BF7F-E3657E09ABF2}"/>
              </a:ext>
            </a:extLst>
          </p:cNvPr>
          <p:cNvSpPr txBox="1"/>
          <p:nvPr/>
        </p:nvSpPr>
        <p:spPr>
          <a:xfrm>
            <a:off x="1166897" y="2058451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Blitz</a:t>
            </a:r>
          </a:p>
        </p:txBody>
      </p:sp>
      <p:pic>
        <p:nvPicPr>
          <p:cNvPr id="3084" name="Picture 12" descr="Experience | Premium All-Inclusive Family Holidays | Club Med™">
            <a:extLst>
              <a:ext uri="{FF2B5EF4-FFF2-40B4-BE49-F238E27FC236}">
                <a16:creationId xmlns:a16="http://schemas.microsoft.com/office/drawing/2014/main" id="{424B488B-8325-424B-A8F5-DCF58232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83" y="3325322"/>
            <a:ext cx="3568835" cy="23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Whitewater Rafting - Clear Creek County Tourism Bureau">
            <a:extLst>
              <a:ext uri="{FF2B5EF4-FFF2-40B4-BE49-F238E27FC236}">
                <a16:creationId xmlns:a16="http://schemas.microsoft.com/office/drawing/2014/main" id="{2032531B-43CA-F44B-8557-4A00485A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93" y="4538948"/>
            <a:ext cx="1767290" cy="11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his is what Burning Man looked like in 1992, when it was still underground">
            <a:extLst>
              <a:ext uri="{FF2B5EF4-FFF2-40B4-BE49-F238E27FC236}">
                <a16:creationId xmlns:a16="http://schemas.microsoft.com/office/drawing/2014/main" id="{69A527A4-BBCC-3544-B3B9-A1D70076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18" y="3325322"/>
            <a:ext cx="1821114" cy="12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06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C5426-8D75-E046-9280-31115B829EEA}"/>
              </a:ext>
            </a:extLst>
          </p:cNvPr>
          <p:cNvSpPr txBox="1"/>
          <p:nvPr/>
        </p:nvSpPr>
        <p:spPr>
          <a:xfrm>
            <a:off x="2457478" y="4554967"/>
            <a:ext cx="4229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MANAGEMENT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1E8953-DAD7-8E4E-B9CB-B60C6E5F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3390" cy="32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 Functions of Management Process: Planning, Organizing, Leading,  Controlling">
            <a:extLst>
              <a:ext uri="{FF2B5EF4-FFF2-40B4-BE49-F238E27FC236}">
                <a16:creationId xmlns:a16="http://schemas.microsoft.com/office/drawing/2014/main" id="{4F98CE40-1CBE-F94B-BA7B-01C53E0B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0"/>
            <a:ext cx="3242221" cy="32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34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Customer experience (definitions)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2" y="972590"/>
            <a:ext cx="8492897" cy="4070635"/>
          </a:xfrm>
        </p:spPr>
        <p:txBody>
          <a:bodyPr/>
          <a:lstStyle/>
          <a:p>
            <a:endParaRPr lang="en-US" sz="2000" b="0" dirty="0"/>
          </a:p>
          <a:p>
            <a:r>
              <a:rPr lang="en-US" sz="2000" b="0" dirty="0"/>
              <a:t>... customer’s cognitive, emotional, behavioral, sensorial, and social responses to a firm’s offerings across the customer journey.</a:t>
            </a:r>
          </a:p>
          <a:p>
            <a:r>
              <a:rPr lang="en-US" sz="2000" b="0" dirty="0"/>
              <a:t>... the subjective internal consumer response to any direct or indirect contact with a company along the customer journey.</a:t>
            </a:r>
          </a:p>
          <a:p>
            <a:r>
              <a:rPr lang="en-US" sz="2000" dirty="0"/>
              <a:t>Direct contact </a:t>
            </a:r>
            <a:r>
              <a:rPr lang="en-US" sz="2000" b="0" dirty="0"/>
              <a:t>= initiated by the customer (e.g. purchase, use, and service)</a:t>
            </a:r>
          </a:p>
          <a:p>
            <a:r>
              <a:rPr lang="en-US" sz="2000" dirty="0"/>
              <a:t>Indirect contact  </a:t>
            </a:r>
            <a:r>
              <a:rPr lang="en-US" sz="2000" b="0" dirty="0"/>
              <a:t>= initiated by the company or other consumers (e.g., advertising or Word of mouth)</a:t>
            </a:r>
            <a:endParaRPr lang="en-US" b="0" dirty="0"/>
          </a:p>
          <a:p>
            <a:endParaRPr lang="da-DK" sz="1600" b="0" dirty="0"/>
          </a:p>
          <a:p>
            <a:pPr algn="r"/>
            <a:r>
              <a:rPr lang="da-DK" sz="1100" b="0" dirty="0"/>
              <a:t>Meyer &amp; Schwager, 2007; Verhoef et al., 2009 / 2016; </a:t>
            </a:r>
          </a:p>
          <a:p>
            <a:pPr algn="r"/>
            <a:r>
              <a:rPr lang="da-DK" sz="1100" b="0" dirty="0"/>
              <a:t>Brakuset al., 2009, Schmitt, 1999</a:t>
            </a: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41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Customer experience – what is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1" y="1326586"/>
            <a:ext cx="7508701" cy="2963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433670" y="5049988"/>
            <a:ext cx="8492897" cy="351036"/>
          </a:xfrm>
        </p:spPr>
        <p:txBody>
          <a:bodyPr/>
          <a:lstStyle/>
          <a:p>
            <a:pPr algn="r"/>
            <a:r>
              <a:rPr lang="en-US" sz="1100" b="0" dirty="0"/>
              <a:t>Adapted from: </a:t>
            </a:r>
            <a:r>
              <a:rPr lang="en-US" sz="1100" b="0" dirty="0" err="1"/>
              <a:t>Brakuset</a:t>
            </a:r>
            <a:r>
              <a:rPr lang="en-US" sz="1100" b="0" dirty="0"/>
              <a:t> al., 2009; Richardson,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40543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76400" y="1695867"/>
            <a:ext cx="5995987" cy="847756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072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Today’s lecture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1147157"/>
            <a:ext cx="8492897" cy="380489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 round</a:t>
            </a:r>
          </a:p>
          <a:p>
            <a:pPr marL="457200" indent="-457200">
              <a:buAutoNum type="arabicPeriod"/>
            </a:pPr>
            <a:r>
              <a:rPr lang="en-US" dirty="0"/>
              <a:t>Course practicalities</a:t>
            </a:r>
          </a:p>
          <a:p>
            <a:pPr marL="457200" indent="-457200">
              <a:buAutoNum type="arabicPeriod"/>
            </a:pPr>
            <a:r>
              <a:rPr lang="en-US" dirty="0"/>
              <a:t>Course overview</a:t>
            </a:r>
          </a:p>
          <a:p>
            <a:pPr marL="457200" indent="-457200">
              <a:buAutoNum type="arabicPeriod"/>
            </a:pPr>
            <a:r>
              <a:rPr lang="en-US" dirty="0"/>
              <a:t>What is CXM?</a:t>
            </a:r>
          </a:p>
          <a:p>
            <a:pPr marL="457200" indent="-457200">
              <a:buAutoNum type="arabicPeriod"/>
            </a:pPr>
            <a:r>
              <a:rPr lang="en-US" dirty="0"/>
              <a:t>Why CXM is important?</a:t>
            </a:r>
          </a:p>
        </p:txBody>
      </p:sp>
    </p:spTree>
    <p:extLst>
      <p:ext uri="{BB962C8B-B14F-4D97-AF65-F5344CB8AC3E}">
        <p14:creationId xmlns:p14="http://schemas.microsoft.com/office/powerpoint/2010/main" val="261028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Let’s get to know each other better</a:t>
            </a:r>
          </a:p>
        </p:txBody>
      </p:sp>
    </p:spTree>
    <p:extLst>
      <p:ext uri="{BB962C8B-B14F-4D97-AF65-F5344CB8AC3E}">
        <p14:creationId xmlns:p14="http://schemas.microsoft.com/office/powerpoint/2010/main" val="276432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Now it’s your turn!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1205345"/>
            <a:ext cx="7130912" cy="37467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are you?</a:t>
            </a:r>
          </a:p>
          <a:p>
            <a:r>
              <a:rPr lang="en-US" dirty="0"/>
              <a:t>And </a:t>
            </a:r>
            <a:r>
              <a:rPr lang="en-US" u="sng" dirty="0"/>
              <a:t>one</a:t>
            </a:r>
            <a:r>
              <a:rPr lang="en-US" dirty="0"/>
              <a:t> of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your expectations for this course?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you recall a memorable customer experience? (good or bad)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3C572-A2B5-4EE8-8737-27C66C2F905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Objectives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235BD-5FFF-4127-8777-EB87DD6A52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412076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To reinforce the relevance of focusing on customer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To understand the building blocks or antecedents of customer experience​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To understand customer experience from multiple perspectives and points of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To introduce conceptual tools and techniques that can help create compelling customer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Capstone objective: To test/improve your ability to cohesively combine learning from multiple courses/sources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27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C7F8C-9B2D-4BAC-A227-2F3DD51390B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Learning </a:t>
            </a:r>
            <a:r>
              <a:rPr lang="fi-FI" dirty="0" err="1"/>
              <a:t>Outcomes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27090-9AA6-4490-B5C5-BA56F089A5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8418"/>
            <a:ext cx="8492897" cy="3049460"/>
          </a:xfrm>
        </p:spPr>
        <p:txBody>
          <a:bodyPr/>
          <a:lstStyle/>
          <a:p>
            <a:r>
              <a:rPr lang="en-US" b="0" dirty="0"/>
              <a:t>On successful completion of this course, students will be able to: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0" dirty="0"/>
              <a:t>Understand the need for customer experience management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0" dirty="0"/>
              <a:t>Identify the drivers of outstanding customer experiences;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0" dirty="0"/>
              <a:t>Systematically diagnose and review an existing customer journey and corresponding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38310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DCC66-6D33-41F2-9B9F-991A0E81A6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Assessment</a:t>
            </a:r>
            <a:r>
              <a:rPr lang="fi-FI" dirty="0"/>
              <a:t> Plan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87999F-23D9-4173-ACC4-45D1D3D10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760570"/>
              </p:ext>
            </p:extLst>
          </p:nvPr>
        </p:nvGraphicFramePr>
        <p:xfrm>
          <a:off x="196431" y="825499"/>
          <a:ext cx="6096000" cy="451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531584-3671-449D-A408-025F89E59623}"/>
              </a:ext>
            </a:extLst>
          </p:cNvPr>
          <p:cNvSpPr txBox="1"/>
          <p:nvPr/>
        </p:nvSpPr>
        <p:spPr>
          <a:xfrm>
            <a:off x="6526227" y="669839"/>
            <a:ext cx="2025226" cy="71558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”</a:t>
            </a:r>
            <a:r>
              <a:rPr lang="fi-FI" dirty="0" err="1"/>
              <a:t>reading</a:t>
            </a:r>
            <a:r>
              <a:rPr lang="fi-FI" dirty="0"/>
              <a:t>” </a:t>
            </a:r>
            <a:r>
              <a:rPr lang="fi-FI" dirty="0" err="1"/>
              <a:t>assignments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be </a:t>
            </a:r>
            <a:r>
              <a:rPr lang="fi-FI" dirty="0" err="1"/>
              <a:t>due</a:t>
            </a:r>
            <a:r>
              <a:rPr lang="fi-FI" dirty="0"/>
              <a:t> on 25.09, 09.10.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A4E5D-7853-421C-9227-E170C40B696D}"/>
              </a:ext>
            </a:extLst>
          </p:cNvPr>
          <p:cNvSpPr txBox="1"/>
          <p:nvPr/>
        </p:nvSpPr>
        <p:spPr>
          <a:xfrm>
            <a:off x="6526227" y="1581067"/>
            <a:ext cx="2025226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”</a:t>
            </a:r>
            <a:r>
              <a:rPr lang="fi-FI" dirty="0" err="1"/>
              <a:t>real-world</a:t>
            </a:r>
            <a:r>
              <a:rPr lang="fi-FI" dirty="0"/>
              <a:t>” </a:t>
            </a:r>
            <a:r>
              <a:rPr lang="fi-FI" dirty="0" err="1"/>
              <a:t>assignments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on 02.10 and 16.10.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4CB3-AC27-1445-8E5C-C49FB553C4F3}"/>
              </a:ext>
            </a:extLst>
          </p:cNvPr>
          <p:cNvSpPr txBox="1"/>
          <p:nvPr/>
        </p:nvSpPr>
        <p:spPr>
          <a:xfrm>
            <a:off x="6526227" y="2799204"/>
            <a:ext cx="2025226" cy="71558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One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-Home </a:t>
            </a:r>
            <a:r>
              <a:rPr lang="fi-FI" dirty="0" err="1"/>
              <a:t>exam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on 06.11.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50CA2-FC10-DF42-AC41-2A7348240222}"/>
              </a:ext>
            </a:extLst>
          </p:cNvPr>
          <p:cNvSpPr txBox="1"/>
          <p:nvPr/>
        </p:nvSpPr>
        <p:spPr>
          <a:xfrm>
            <a:off x="6526227" y="3683548"/>
            <a:ext cx="2025226" cy="113107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One Group </a:t>
            </a:r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happen</a:t>
            </a:r>
            <a:r>
              <a:rPr lang="fi-FI" dirty="0"/>
              <a:t> on 14.10 and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on 23.10.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1CB85-9EC7-D24D-96EC-3B34E6D2AE8D}"/>
              </a:ext>
            </a:extLst>
          </p:cNvPr>
          <p:cNvSpPr txBox="1"/>
          <p:nvPr/>
        </p:nvSpPr>
        <p:spPr>
          <a:xfrm>
            <a:off x="8622292" y="93250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2F103-C17A-7541-9980-54FDA564B6EF}"/>
              </a:ext>
            </a:extLst>
          </p:cNvPr>
          <p:cNvSpPr txBox="1"/>
          <p:nvPr/>
        </p:nvSpPr>
        <p:spPr>
          <a:xfrm>
            <a:off x="8658506" y="1973655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84E71-2501-1547-90EE-FAB6627B5925}"/>
              </a:ext>
            </a:extLst>
          </p:cNvPr>
          <p:cNvSpPr txBox="1"/>
          <p:nvPr/>
        </p:nvSpPr>
        <p:spPr>
          <a:xfrm>
            <a:off x="8613085" y="3006953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052A4-5261-E741-9E0E-B5D95A175477}"/>
              </a:ext>
            </a:extLst>
          </p:cNvPr>
          <p:cNvSpPr txBox="1"/>
          <p:nvPr/>
        </p:nvSpPr>
        <p:spPr>
          <a:xfrm>
            <a:off x="8658505" y="3890210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214344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-teema">
  <a:themeElements>
    <a:clrScheme name="Custom 1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FFFFFF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2B0823-C468-4AFC-876C-343B1A23636D}" vid="{168511C6-8D0B-401F-ACF1-1F1896840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3670</TotalTime>
  <Words>2146</Words>
  <Application>Microsoft Macintosh PowerPoint</Application>
  <PresentationFormat>On-screen Show (16:10)</PresentationFormat>
  <Paragraphs>340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</vt:lpstr>
      <vt:lpstr>Calibri</vt:lpstr>
      <vt:lpstr>Office-teema</vt:lpstr>
      <vt:lpstr>Office-teema</vt:lpstr>
      <vt:lpstr>   Customer Experience Management</vt:lpstr>
      <vt:lpstr>PowerPoint Presentation</vt:lpstr>
      <vt:lpstr>Consulting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Experience Management</dc:title>
  <dc:creator>Padhaiskaya Tatsiana</dc:creator>
  <cp:lastModifiedBy>Bhatnagar Kushagra</cp:lastModifiedBy>
  <cp:revision>136</cp:revision>
  <dcterms:created xsi:type="dcterms:W3CDTF">2020-06-12T10:37:52Z</dcterms:created>
  <dcterms:modified xsi:type="dcterms:W3CDTF">2022-10-13T08:51:55Z</dcterms:modified>
</cp:coreProperties>
</file>