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466" r:id="rId3"/>
    <p:sldId id="285" r:id="rId4"/>
    <p:sldId id="286" r:id="rId5"/>
    <p:sldId id="287" r:id="rId6"/>
    <p:sldId id="288" r:id="rId7"/>
    <p:sldId id="537" r:id="rId8"/>
    <p:sldId id="536" r:id="rId9"/>
    <p:sldId id="290" r:id="rId10"/>
    <p:sldId id="541" r:id="rId11"/>
    <p:sldId id="293" r:id="rId12"/>
    <p:sldId id="539" r:id="rId13"/>
    <p:sldId id="542" r:id="rId14"/>
    <p:sldId id="294" r:id="rId15"/>
    <p:sldId id="291" r:id="rId16"/>
    <p:sldId id="543" r:id="rId17"/>
    <p:sldId id="540" r:id="rId18"/>
    <p:sldId id="302" r:id="rId19"/>
    <p:sldId id="538" r:id="rId20"/>
    <p:sldId id="535" r:id="rId21"/>
    <p:sldId id="544" r:id="rId22"/>
    <p:sldId id="295" r:id="rId23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363B"/>
    <a:srgbClr val="00965E"/>
    <a:srgbClr val="EE353B"/>
    <a:srgbClr val="FF0000"/>
    <a:srgbClr val="005EB8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00" autoAdjust="0"/>
    <p:restoredTop sz="95204" autoAdjust="0"/>
  </p:normalViewPr>
  <p:slideViewPr>
    <p:cSldViewPr snapToGrid="0" snapToObjects="1">
      <p:cViewPr varScale="1">
        <p:scale>
          <a:sx n="109" d="100"/>
          <a:sy n="109" d="100"/>
        </p:scale>
        <p:origin x="224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9/15/22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9/15/22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aaltobiz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www.aalto.fi/snapchat/" TargetMode="External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aaltobiz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hyperlink" Target="https://www.youtube.com/user/aaltouniversity" TargetMode="External"/><Relationship Id="rId4" Type="http://schemas.openxmlformats.org/officeDocument/2006/relationships/hyperlink" Target="https://www.facebook.com/aaltobiz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s://www.linkedin.com/school/aalto-university/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Date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2A74CD6-20E7-4615-B9CF-4B8A7B527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06210"/>
            <a:ext cx="1886823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Process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6441E2E8-A0AE-4545-84B3-D0D1F835A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4B408B3-A120-4BDA-9CCA-15A5BC134C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200" y="2761199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38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tx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en-GB" noProof="0"/>
              <a:t>Add text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9B64BB6-E4F0-485B-9067-6459869EA9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tx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en-GB" noProof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85362C26-8171-4321-8F32-E82EE7B3E3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700" y="147081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GB" noProof="0"/>
              <a:t>2014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69275DD0-F8ED-4B34-AFE4-76341EF594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51478" y="147081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GB" noProof="0"/>
              <a:t>2015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4B65ECC1-A3F2-4007-86EF-63D9F1A376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3001" y="147081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GB" noProof="0"/>
              <a:t>2016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B443D59B-9A4E-484C-9EA2-387B85037D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27495" y="147081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GB" noProof="0"/>
              <a:t>2017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00EE8630-E2C8-4C1D-A0C1-9D457077F8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9018" y="147081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GB" noProof="0"/>
              <a:t>2018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00E451EE-0FDE-4EEE-A9B2-582CBF4ADA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tx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en-GB" noProof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CAB9C1E6-A5FE-44DE-88E9-1E9B2F39C4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tx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en-GB" noProof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A2CFFA32-24A2-474D-A5C7-0C06678729E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tx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noProof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en-GB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pic>
        <p:nvPicPr>
          <p:cNvPr id="19" name="Kuva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4B72183-4D42-482E-B4DE-D814A279E4D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60239"/>
            <a:ext cx="1539000" cy="2144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Point 1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024D431-7E4E-4628-AB13-0C1B378E7F2D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76024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Point 2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A099528-46CF-4D76-B994-C91452CA2F28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760239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Point 3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66B8669-98AE-401D-8A6E-FE7DECB7C16E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760239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Point 4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B86F51F-A123-4303-B058-63EA517D44A8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0238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Point 4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3CCEFBD9-9725-44AD-B531-1F6A0D2044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54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GB" noProof="0"/>
              <a:t>1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3AA9377D-5653-4D0F-8330-07E7AD6043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59879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GB" noProof="0"/>
              <a:t>2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835225AC-830B-4E03-AE4B-1FF98AEFA1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00004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GB" noProof="0"/>
              <a:t>3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9335F79D-92E0-4B5F-AAC8-2B6656DB1E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0800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GB" noProof="0"/>
              <a:t>4</a:t>
            </a:r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87AF65E6-5944-4015-86D5-365D2047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6931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GB" noProof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losing slide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 noProof="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n-GB" sz="1800" spc="0" baseline="0" noProof="0">
                <a:solidFill>
                  <a:schemeClr val="tx1"/>
                </a:solidFill>
                <a:latin typeface="Arial"/>
                <a:cs typeface="Arial"/>
              </a:rPr>
              <a:t>aalto.fi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chemeClr val="tx1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en-GB" noProof="0"/>
              <a:t>Add text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F94320B-1A3F-4013-829D-4202AB357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006210"/>
            <a:ext cx="1886823" cy="1674000"/>
          </a:xfrm>
          <a:prstGeom prst="rect">
            <a:avLst/>
          </a:prstGeom>
        </p:spPr>
      </p:pic>
      <p:pic>
        <p:nvPicPr>
          <p:cNvPr id="13" name="Picture 28">
            <a:hlinkClick r:id="rId4"/>
            <a:extLst>
              <a:ext uri="{FF2B5EF4-FFF2-40B4-BE49-F238E27FC236}">
                <a16:creationId xmlns:a16="http://schemas.microsoft.com/office/drawing/2014/main" id="{9CA840A3-034E-4929-B28E-AF112F0231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065" y="3012528"/>
            <a:ext cx="419100" cy="419100"/>
          </a:xfrm>
          <a:prstGeom prst="rect">
            <a:avLst/>
          </a:prstGeom>
        </p:spPr>
      </p:pic>
      <p:pic>
        <p:nvPicPr>
          <p:cNvPr id="14" name="Picture 29">
            <a:hlinkClick r:id="rId6"/>
            <a:extLst>
              <a:ext uri="{FF2B5EF4-FFF2-40B4-BE49-F238E27FC236}">
                <a16:creationId xmlns:a16="http://schemas.microsoft.com/office/drawing/2014/main" id="{B9EAEAD6-9ADE-4826-98B9-FD651EF45F9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316" y="3012528"/>
            <a:ext cx="419100" cy="419100"/>
          </a:xfrm>
          <a:prstGeom prst="rect">
            <a:avLst/>
          </a:prstGeom>
        </p:spPr>
      </p:pic>
      <p:pic>
        <p:nvPicPr>
          <p:cNvPr id="15" name="Picture 30">
            <a:hlinkClick r:id="rId8"/>
            <a:extLst>
              <a:ext uri="{FF2B5EF4-FFF2-40B4-BE49-F238E27FC236}">
                <a16:creationId xmlns:a16="http://schemas.microsoft.com/office/drawing/2014/main" id="{A5CAD8FB-1951-490E-8C8A-F4009BB6F9B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567" y="3012528"/>
            <a:ext cx="419100" cy="419100"/>
          </a:xfrm>
          <a:prstGeom prst="rect">
            <a:avLst/>
          </a:prstGeom>
        </p:spPr>
      </p:pic>
      <p:pic>
        <p:nvPicPr>
          <p:cNvPr id="17" name="Picture 31">
            <a:hlinkClick r:id="rId10"/>
            <a:extLst>
              <a:ext uri="{FF2B5EF4-FFF2-40B4-BE49-F238E27FC236}">
                <a16:creationId xmlns:a16="http://schemas.microsoft.com/office/drawing/2014/main" id="{345539DB-AF72-4BFA-9D6C-D594C6378C3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818" y="3012528"/>
            <a:ext cx="419100" cy="419100"/>
          </a:xfrm>
          <a:prstGeom prst="rect">
            <a:avLst/>
          </a:prstGeom>
        </p:spPr>
      </p:pic>
      <p:pic>
        <p:nvPicPr>
          <p:cNvPr id="18" name="Picture 32">
            <a:hlinkClick r:id="rId12"/>
            <a:extLst>
              <a:ext uri="{FF2B5EF4-FFF2-40B4-BE49-F238E27FC236}">
                <a16:creationId xmlns:a16="http://schemas.microsoft.com/office/drawing/2014/main" id="{95742D9D-5312-4566-AFFE-6D8D2ED045E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069" y="2995568"/>
            <a:ext cx="419100" cy="419100"/>
          </a:xfrm>
          <a:prstGeom prst="rect">
            <a:avLst/>
          </a:prstGeom>
        </p:spPr>
      </p:pic>
      <p:pic>
        <p:nvPicPr>
          <p:cNvPr id="19" name="Picture 33">
            <a:hlinkClick r:id="rId14"/>
            <a:extLst>
              <a:ext uri="{FF2B5EF4-FFF2-40B4-BE49-F238E27FC236}">
                <a16:creationId xmlns:a16="http://schemas.microsoft.com/office/drawing/2014/main" id="{3E7D1935-A498-43D5-96AB-D4F688483DF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319" y="2995568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73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13" noProof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GB" noProof="0"/>
              <a:t>Click icon to add image.</a:t>
            </a:r>
          </a:p>
          <a:p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DE6FEC0-D463-4F39-9043-DB3EB64D7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06210"/>
            <a:ext cx="1886823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410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GB" noProof="0"/>
              <a:t>Click icon to add image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noProof="0"/>
              <a:t>dd.mm.yyyy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Your text here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Divider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13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GB" noProof="0"/>
              <a:t>Click icon to add image.</a:t>
            </a:r>
            <a:br>
              <a:rPr lang="en-GB" noProof="0"/>
            </a:br>
            <a:br>
              <a:rPr lang="en-GB" noProof="0"/>
            </a:br>
            <a:r>
              <a:rPr lang="en-GB" noProof="0"/>
              <a:t>Fit the image to frame </a:t>
            </a:r>
            <a:br>
              <a:rPr lang="en-GB" noProof="0"/>
            </a:br>
            <a:r>
              <a:rPr lang="en-GB" noProof="0"/>
              <a:t>by choosing: </a:t>
            </a:r>
            <a:br>
              <a:rPr lang="en-GB" noProof="0"/>
            </a:br>
            <a:r>
              <a:rPr lang="en-GB" noProof="0"/>
              <a:t>crop&gt;fit / rajaa&gt;sovita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Lorem ipsum dolor sit amet, consectetur adipiscing elit. Maecenas velit velit, consequat eget ullamcorper a, maximus ac ex.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2CCC480-13D2-4814-87C1-ECF3FE05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1842CE2-1B1D-49EA-9D06-D1D577851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noProof="0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38E9F79E-594E-4FED-A2F4-706A9F56D293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287338" y="1526921"/>
            <a:ext cx="8497107" cy="3417429"/>
          </a:xfrm>
          <a:prstGeom prst="rect">
            <a:avLst/>
          </a:prstGeom>
        </p:spPr>
        <p:txBody>
          <a:bodyPr/>
          <a:lstStyle>
            <a:lvl1pPr marL="0" marR="0" indent="0" algn="ctr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en-GB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737528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dd.mm.yyyy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7" r:id="rId4"/>
    <p:sldLayoutId id="2147483694" r:id="rId5"/>
    <p:sldLayoutId id="2147483695" r:id="rId6"/>
    <p:sldLayoutId id="2147483702" r:id="rId7"/>
    <p:sldLayoutId id="2147483701" r:id="rId8"/>
    <p:sldLayoutId id="2147483708" r:id="rId9"/>
    <p:sldLayoutId id="2147483691" r:id="rId10"/>
    <p:sldLayoutId id="2147483699" r:id="rId11"/>
    <p:sldLayoutId id="2147483679" r:id="rId12"/>
    <p:sldLayoutId id="2147483709" r:id="rId13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PERSPECTIVES ON CXM</a:t>
            </a:r>
            <a:endParaRPr lang="fi-FI" sz="36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16 SEPTEMBER</a:t>
            </a:r>
            <a:endParaRPr lang="fi-FI" dirty="0"/>
          </a:p>
        </p:txBody>
      </p:sp>
      <p:sp>
        <p:nvSpPr>
          <p:cNvPr id="6" name="Kuvan paikkamerkki 5"/>
          <p:cNvSpPr>
            <a:spLocks noGrp="1"/>
          </p:cNvSpPr>
          <p:nvPr>
            <p:ph type="pic" idx="13"/>
          </p:nvPr>
        </p:nvSpPr>
        <p:spPr/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/>
          <p:nvPr/>
        </p:nvCxnSpPr>
        <p:spPr>
          <a:xfrm>
            <a:off x="442403" y="1874112"/>
            <a:ext cx="379683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E95E47-3051-6D4E-BF37-A35899EE0EF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4000" dirty="0"/>
              <a:t>Current Trend – The ‘x’ Experience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3927D-6981-334E-A1B4-184153838C0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2400" b="0" dirty="0"/>
              <a:t>Arms race of better, more engaging, exciting customer experience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02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Benefits of investing in CX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92353" y="906087"/>
            <a:ext cx="1602949" cy="4045963"/>
          </a:xfrm>
        </p:spPr>
        <p:txBody>
          <a:bodyPr/>
          <a:lstStyle/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Revenue growth</a:t>
            </a:r>
          </a:p>
          <a:p>
            <a:r>
              <a:rPr lang="en-US" b="0" dirty="0"/>
              <a:t>(%, average)</a:t>
            </a:r>
          </a:p>
          <a:p>
            <a:endParaRPr lang="en-US" b="0" dirty="0"/>
          </a:p>
          <a:p>
            <a:r>
              <a:rPr lang="en-US" b="0" dirty="0"/>
              <a:t>Net income</a:t>
            </a:r>
          </a:p>
          <a:p>
            <a:r>
              <a:rPr lang="en-US" b="0" dirty="0"/>
              <a:t>growth</a:t>
            </a:r>
          </a:p>
          <a:p>
            <a:r>
              <a:rPr lang="en-US" b="0" dirty="0"/>
              <a:t>(%, average)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6946" y="879718"/>
            <a:ext cx="30590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Companies investing in the </a:t>
            </a:r>
          </a:p>
          <a:p>
            <a:pPr algn="ctr"/>
            <a:r>
              <a:rPr lang="en-US" dirty="0"/>
              <a:t>development of management </a:t>
            </a:r>
          </a:p>
          <a:p>
            <a:pPr algn="ctr"/>
            <a:r>
              <a:rPr lang="en-US" dirty="0"/>
              <a:t>systems and customer experience*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9852" y="1033249"/>
            <a:ext cx="25353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Others</a:t>
            </a:r>
          </a:p>
        </p:txBody>
      </p:sp>
      <p:sp>
        <p:nvSpPr>
          <p:cNvPr id="6" name="Oval 5"/>
          <p:cNvSpPr/>
          <p:nvPr/>
        </p:nvSpPr>
        <p:spPr>
          <a:xfrm>
            <a:off x="3179619" y="1595299"/>
            <a:ext cx="1471353" cy="1374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7.07 %</a:t>
            </a:r>
          </a:p>
        </p:txBody>
      </p:sp>
      <p:sp>
        <p:nvSpPr>
          <p:cNvPr id="7" name="Oval 6"/>
          <p:cNvSpPr/>
          <p:nvPr/>
        </p:nvSpPr>
        <p:spPr>
          <a:xfrm>
            <a:off x="3179618" y="3238879"/>
            <a:ext cx="1471353" cy="1374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8.61 %</a:t>
            </a:r>
          </a:p>
        </p:txBody>
      </p:sp>
      <p:sp>
        <p:nvSpPr>
          <p:cNvPr id="8" name="Oval 7"/>
          <p:cNvSpPr/>
          <p:nvPr/>
        </p:nvSpPr>
        <p:spPr>
          <a:xfrm>
            <a:off x="6641866" y="1604946"/>
            <a:ext cx="1471353" cy="1374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2.88 %</a:t>
            </a:r>
          </a:p>
        </p:txBody>
      </p:sp>
      <p:sp>
        <p:nvSpPr>
          <p:cNvPr id="9" name="Oval 8"/>
          <p:cNvSpPr/>
          <p:nvPr/>
        </p:nvSpPr>
        <p:spPr>
          <a:xfrm>
            <a:off x="6641865" y="3238879"/>
            <a:ext cx="1471353" cy="13748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6.04 %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2662" y="4995948"/>
            <a:ext cx="5336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*= 250 largest companies in Finland based on revenue</a:t>
            </a:r>
          </a:p>
          <a:p>
            <a:pPr algn="r"/>
            <a:r>
              <a:rPr lang="en-US" sz="1100" dirty="0"/>
              <a:t>NIBS, 2016/2017</a:t>
            </a:r>
          </a:p>
        </p:txBody>
      </p:sp>
    </p:spTree>
    <p:extLst>
      <p:ext uri="{BB962C8B-B14F-4D97-AF65-F5344CB8AC3E}">
        <p14:creationId xmlns:p14="http://schemas.microsoft.com/office/powerpoint/2010/main" val="592999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CCFC20-CE31-F243-9D5A-1D5D5F6D593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40706-EB4F-0F4B-A48B-2DBAAEE57886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eimagining the Student Experience – Chronicle Store">
            <a:extLst>
              <a:ext uri="{FF2B5EF4-FFF2-40B4-BE49-F238E27FC236}">
                <a16:creationId xmlns:a16="http://schemas.microsoft.com/office/drawing/2014/main" id="{0A783211-6023-2848-9E0C-5EF5F6BFC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436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Patient Experience: The Importance of Care, Communication, and  Compassion in the Hospital Room: Boyle, Brian: 9781632207104: Amazon.com:  Books">
            <a:extLst>
              <a:ext uri="{FF2B5EF4-FFF2-40B4-BE49-F238E27FC236}">
                <a16:creationId xmlns:a16="http://schemas.microsoft.com/office/drawing/2014/main" id="{F67CB7B2-05DB-5E44-B45F-D3ADB30E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80" y="0"/>
            <a:ext cx="263939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ow to Improve the Airport Experience for Passengers | VPS">
            <a:extLst>
              <a:ext uri="{FF2B5EF4-FFF2-40B4-BE49-F238E27FC236}">
                <a16:creationId xmlns:a16="http://schemas.microsoft.com/office/drawing/2014/main" id="{3ECEAB31-2F07-2141-AF1F-78F18D83A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3"/>
          <a:stretch/>
        </p:blipFill>
        <p:spPr bwMode="auto">
          <a:xfrm>
            <a:off x="3782280" y="3302150"/>
            <a:ext cx="5361720" cy="24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Ep. 9: The Employee Experience Framework - bettHR">
            <a:extLst>
              <a:ext uri="{FF2B5EF4-FFF2-40B4-BE49-F238E27FC236}">
                <a16:creationId xmlns:a16="http://schemas.microsoft.com/office/drawing/2014/main" id="{015984EC-DA64-0649-9278-F4977FC40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63"/>
          <a:stretch/>
        </p:blipFill>
        <p:spPr bwMode="auto">
          <a:xfrm>
            <a:off x="6119447" y="1"/>
            <a:ext cx="3024554" cy="33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34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865266-F477-A446-8920-F71F8D898807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4000" dirty="0"/>
              <a:t>Resulting Challenge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C2BD0-6B6A-0447-A57E-FC18C5BA5A7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sz="2400" b="0" dirty="0"/>
              <a:t>Companies need to embed customer experience strategies and activities within broader marketing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95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>
          <a:xfrm>
            <a:off x="292353" y="215948"/>
            <a:ext cx="8851647" cy="1110638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Despite the benefits, most companies still falter</a:t>
            </a:r>
          </a:p>
          <a:p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92353" y="2152995"/>
            <a:ext cx="1188720" cy="2701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633" y="1385847"/>
            <a:ext cx="128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80%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6793" y="1862050"/>
            <a:ext cx="155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 the companies think they provide superior experiences</a:t>
            </a:r>
          </a:p>
        </p:txBody>
      </p:sp>
      <p:sp>
        <p:nvSpPr>
          <p:cNvPr id="7" name="Right Brace 6"/>
          <p:cNvSpPr/>
          <p:nvPr/>
        </p:nvSpPr>
        <p:spPr>
          <a:xfrm>
            <a:off x="3126993" y="1645920"/>
            <a:ext cx="418383" cy="32087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65418" y="4239491"/>
            <a:ext cx="1512917" cy="615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32987" y="2492992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8%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12108" y="3181575"/>
            <a:ext cx="16121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of their customers describe their experiences as superior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4917346" y="2835679"/>
            <a:ext cx="2360815" cy="413558"/>
          </a:xfrm>
          <a:prstGeom prst="triangle">
            <a:avLst>
              <a:gd name="adj" fmla="val 4788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97746" y="780300"/>
            <a:ext cx="23441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Enormous room for improvement!</a:t>
            </a:r>
          </a:p>
          <a:p>
            <a:endParaRPr lang="en-US" sz="1800" dirty="0"/>
          </a:p>
          <a:p>
            <a:r>
              <a:rPr lang="en-US" sz="1800" dirty="0"/>
              <a:t>Most companies still lack a clear set of strategies for customer experience management.</a:t>
            </a:r>
          </a:p>
          <a:p>
            <a:endParaRPr lang="en-US" sz="1800" dirty="0"/>
          </a:p>
          <a:p>
            <a:r>
              <a:rPr lang="en-US" sz="1800" dirty="0"/>
              <a:t>Companies have difficulties to calculate the ROI of customer experiences and to link experiences to business outcomes.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4829" y="5414918"/>
            <a:ext cx="23525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Bain &amp; Company, 2015</a:t>
            </a:r>
          </a:p>
        </p:txBody>
      </p:sp>
    </p:spTree>
    <p:extLst>
      <p:ext uri="{BB962C8B-B14F-4D97-AF65-F5344CB8AC3E}">
        <p14:creationId xmlns:p14="http://schemas.microsoft.com/office/powerpoint/2010/main" val="1338703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>
          <a:xfrm>
            <a:off x="292353" y="116195"/>
            <a:ext cx="8492897" cy="1110638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Customer Experience – Levers &amp; Outcomes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71" y="872837"/>
            <a:ext cx="6423691" cy="3283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1993" y="5228294"/>
            <a:ext cx="24023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/>
              <a:t>Verhoef</a:t>
            </a:r>
            <a:r>
              <a:rPr lang="en-US" sz="1100" dirty="0"/>
              <a:t> et al.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3379" y="4407419"/>
            <a:ext cx="6030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86 % of customers would pay even more for better customer experience</a:t>
            </a:r>
          </a:p>
        </p:txBody>
      </p:sp>
    </p:spTree>
    <p:extLst>
      <p:ext uri="{BB962C8B-B14F-4D97-AF65-F5344CB8AC3E}">
        <p14:creationId xmlns:p14="http://schemas.microsoft.com/office/powerpoint/2010/main" val="2155502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F4ADBD-A448-4141-96A4-8F261DCC1BA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63F7D-BB6E-6947-A6BE-578B1372F0A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932271-A6A6-784C-9171-7D0A60FF5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455"/>
            <a:ext cx="9144000" cy="527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9871AF-7DFF-4844-9156-A0E51AD737C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3CB6C-9417-204A-A803-D67CA7C5F38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FFB24-CD06-CF43-A817-352A7C1CA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" y="0"/>
            <a:ext cx="912661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63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>
          <a:xfrm>
            <a:off x="292353" y="215948"/>
            <a:ext cx="8492897" cy="673514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Customer Experience Management – Chasing Innovation!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92353" y="1563761"/>
            <a:ext cx="8492897" cy="1179439"/>
          </a:xfrm>
        </p:spPr>
        <p:txBody>
          <a:bodyPr/>
          <a:lstStyle/>
          <a:p>
            <a:r>
              <a:rPr lang="en-US" i="1" dirty="0"/>
              <a:t>“If I had asked people what they wanted, they would have said faster horses.” </a:t>
            </a:r>
            <a:endParaRPr lang="en-US" b="0" dirty="0"/>
          </a:p>
          <a:p>
            <a:r>
              <a:rPr lang="en-US" b="0" dirty="0"/>
              <a:t>– Henry Ford, Founder Ford Motor Company </a:t>
            </a:r>
          </a:p>
          <a:p>
            <a:endParaRPr lang="en-US" b="0" dirty="0"/>
          </a:p>
        </p:txBody>
      </p:sp>
      <p:grpSp>
        <p:nvGrpSpPr>
          <p:cNvPr id="8" name="Group 7"/>
          <p:cNvGrpSpPr/>
          <p:nvPr/>
        </p:nvGrpSpPr>
        <p:grpSpPr>
          <a:xfrm>
            <a:off x="6957751" y="3358342"/>
            <a:ext cx="282633" cy="1416460"/>
            <a:chOff x="6957751" y="3358342"/>
            <a:chExt cx="282633" cy="1416460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6957751" y="3358342"/>
              <a:ext cx="282633" cy="1005840"/>
            </a:xfrm>
            <a:prstGeom prst="triangle">
              <a:avLst>
                <a:gd name="adj" fmla="val 531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007625" y="4591922"/>
              <a:ext cx="224444" cy="182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29047" y="3574473"/>
            <a:ext cx="4779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However, there is the need to continuously test the innovation in the light of the customer’s perceptions and expectations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1745" y="5278582"/>
            <a:ext cx="22444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err="1"/>
              <a:t>Vlaskovits</a:t>
            </a:r>
            <a:r>
              <a:rPr lang="en-US" sz="1100" dirty="0"/>
              <a:t> 2011</a:t>
            </a:r>
          </a:p>
        </p:txBody>
      </p:sp>
    </p:spTree>
    <p:extLst>
      <p:ext uri="{BB962C8B-B14F-4D97-AF65-F5344CB8AC3E}">
        <p14:creationId xmlns:p14="http://schemas.microsoft.com/office/powerpoint/2010/main" val="300642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99703F-E4F9-4F4B-801E-6C2A3C33E4F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Experiences are…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20BA-FEC9-5A4B-9FC5-F19927E5A77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Momentary or Long-term?</a:t>
            </a:r>
          </a:p>
          <a:p>
            <a:r>
              <a:rPr lang="en-US" dirty="0"/>
              <a:t>Subjective or Shared?</a:t>
            </a:r>
          </a:p>
          <a:p>
            <a:r>
              <a:rPr lang="en-US" dirty="0"/>
              <a:t>Cumulative or Disjointed?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8AF02-720D-4492-AB81-DB008976F1C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dirty="0" err="1"/>
              <a:t>Weekly</a:t>
            </a:r>
            <a:r>
              <a:rPr lang="fi-FI" dirty="0"/>
              <a:t> </a:t>
            </a:r>
            <a:r>
              <a:rPr lang="fi-FI" dirty="0" err="1"/>
              <a:t>plan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61811F-4875-4DB5-833B-8AAC98DB5C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err="1"/>
              <a:t>Introduction</a:t>
            </a:r>
            <a:r>
              <a:rPr lang="fi-FI" dirty="0"/>
              <a:t> to CXM and </a:t>
            </a:r>
            <a:r>
              <a:rPr lang="fi-FI" dirty="0" err="1"/>
              <a:t>practicalities</a:t>
            </a:r>
            <a:r>
              <a:rPr lang="fi-FI" dirty="0"/>
              <a:t> </a:t>
            </a:r>
          </a:p>
          <a:p>
            <a:r>
              <a:rPr lang="fi-FI" dirty="0">
                <a:highlight>
                  <a:srgbClr val="FFFF00"/>
                </a:highlight>
              </a:rPr>
              <a:t>Approaches and Building </a:t>
            </a:r>
            <a:r>
              <a:rPr lang="fi-FI" dirty="0" err="1">
                <a:highlight>
                  <a:srgbClr val="FFFF00"/>
                </a:highlight>
              </a:rPr>
              <a:t>blocks</a:t>
            </a:r>
            <a:r>
              <a:rPr lang="fi-FI" dirty="0">
                <a:highlight>
                  <a:srgbClr val="FFFF00"/>
                </a:highlight>
              </a:rPr>
              <a:t> of </a:t>
            </a:r>
            <a:r>
              <a:rPr lang="fi-FI" dirty="0" err="1">
                <a:highlight>
                  <a:srgbClr val="FFFF00"/>
                </a:highlight>
              </a:rPr>
              <a:t>Customer</a:t>
            </a:r>
            <a:r>
              <a:rPr lang="fi-FI" dirty="0">
                <a:highlight>
                  <a:srgbClr val="FFFF00"/>
                </a:highlight>
              </a:rPr>
              <a:t> </a:t>
            </a:r>
            <a:r>
              <a:rPr lang="fi-FI" dirty="0" err="1">
                <a:highlight>
                  <a:srgbClr val="FFFF00"/>
                </a:highlight>
              </a:rPr>
              <a:t>Experience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45391-1CA7-41DC-82D3-0B7FDA7D76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49740" y="2726012"/>
            <a:ext cx="1539000" cy="1980000"/>
          </a:xfrm>
        </p:spPr>
        <p:txBody>
          <a:bodyPr/>
          <a:lstStyle/>
          <a:p>
            <a:r>
              <a:rPr lang="fi-FI" dirty="0"/>
              <a:t>Action Session 1 - </a:t>
            </a:r>
            <a:r>
              <a:rPr lang="fi-FI" dirty="0" err="1"/>
              <a:t>Touchpoints</a:t>
            </a:r>
            <a:r>
              <a:rPr lang="fi-FI" dirty="0"/>
              <a:t> and </a:t>
            </a:r>
            <a:r>
              <a:rPr lang="fi-FI" dirty="0" err="1"/>
              <a:t>Journies</a:t>
            </a:r>
            <a:endParaRPr lang="fi-FI" dirty="0"/>
          </a:p>
          <a:p>
            <a:r>
              <a:rPr lang="fi-FI" dirty="0" err="1"/>
              <a:t>Touchpoints</a:t>
            </a:r>
            <a:r>
              <a:rPr lang="fi-FI" dirty="0"/>
              <a:t>, </a:t>
            </a:r>
            <a:r>
              <a:rPr lang="fi-FI" dirty="0" err="1"/>
              <a:t>Journies</a:t>
            </a:r>
            <a:r>
              <a:rPr lang="fi-FI" dirty="0"/>
              <a:t> and </a:t>
            </a:r>
            <a:r>
              <a:rPr lang="fi-FI" dirty="0" err="1"/>
              <a:t>Narratives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AB66E3-7369-4316-88A6-0742AFCABB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2331" y="1336552"/>
            <a:ext cx="1116000" cy="1106552"/>
          </a:xfrm>
        </p:spPr>
        <p:txBody>
          <a:bodyPr/>
          <a:lstStyle/>
          <a:p>
            <a:r>
              <a:rPr lang="fi-FI" dirty="0" err="1"/>
              <a:t>Week</a:t>
            </a:r>
            <a:r>
              <a:rPr lang="fi-FI" dirty="0"/>
              <a:t> 2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A43E20-B5FB-4972-BA7A-CAD838146E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41503" y="1336552"/>
            <a:ext cx="1116000" cy="1106552"/>
          </a:xfrm>
        </p:spPr>
        <p:txBody>
          <a:bodyPr/>
          <a:lstStyle/>
          <a:p>
            <a:r>
              <a:rPr lang="fi-FI" dirty="0"/>
              <a:t>Week3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63C86D-A232-4C63-8318-CC14A1B4E3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80675" y="1336552"/>
            <a:ext cx="1116000" cy="1106552"/>
          </a:xfrm>
        </p:spPr>
        <p:txBody>
          <a:bodyPr/>
          <a:lstStyle/>
          <a:p>
            <a:r>
              <a:rPr lang="fi-FI" dirty="0"/>
              <a:t>Week4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4518FD-A11D-4E5E-A928-E9CF752A45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30017" y="1336552"/>
            <a:ext cx="1116000" cy="1106552"/>
          </a:xfrm>
        </p:spPr>
        <p:txBody>
          <a:bodyPr/>
          <a:lstStyle/>
          <a:p>
            <a:r>
              <a:rPr lang="fi-FI" dirty="0"/>
              <a:t>Week5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966FD84-12DE-4F4B-BB80-A76501065E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59018" y="1336552"/>
            <a:ext cx="1116000" cy="1106552"/>
          </a:xfrm>
        </p:spPr>
        <p:txBody>
          <a:bodyPr/>
          <a:lstStyle/>
          <a:p>
            <a:r>
              <a:rPr lang="fi-FI" dirty="0" err="1"/>
              <a:t>Week</a:t>
            </a:r>
            <a:r>
              <a:rPr lang="fi-FI" dirty="0"/>
              <a:t> 6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054580-234F-4735-83C7-7A618F4608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47232" y="2726012"/>
            <a:ext cx="1539000" cy="1980000"/>
          </a:xfrm>
        </p:spPr>
        <p:txBody>
          <a:bodyPr/>
          <a:lstStyle/>
          <a:p>
            <a:r>
              <a:rPr lang="fi-FI" dirty="0"/>
              <a:t>Innovation </a:t>
            </a:r>
            <a:r>
              <a:rPr lang="fi-FI" dirty="0" err="1"/>
              <a:t>through</a:t>
            </a:r>
            <a:r>
              <a:rPr lang="fi-FI" dirty="0"/>
              <a:t> CXM</a:t>
            </a:r>
          </a:p>
          <a:p>
            <a:r>
              <a:rPr lang="fi-FI" dirty="0"/>
              <a:t>Action Session 2 – </a:t>
            </a:r>
            <a:r>
              <a:rPr lang="fi-FI" dirty="0" err="1"/>
              <a:t>Personas</a:t>
            </a:r>
            <a:r>
              <a:rPr lang="fi-FI" dirty="0"/>
              <a:t>, </a:t>
            </a:r>
            <a:r>
              <a:rPr lang="fi-FI" dirty="0" err="1"/>
              <a:t>Profiles</a:t>
            </a:r>
            <a:r>
              <a:rPr lang="fi-FI" dirty="0"/>
              <a:t> and </a:t>
            </a:r>
            <a:r>
              <a:rPr lang="fi-FI" dirty="0" err="1"/>
              <a:t>Co-creation</a:t>
            </a:r>
            <a:endParaRPr lang="fi-FI" dirty="0"/>
          </a:p>
          <a:p>
            <a:endParaRPr lang="fi-FI" dirty="0"/>
          </a:p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AC53D8-5604-4D01-A61F-001047B3C72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84619" y="2711402"/>
            <a:ext cx="1539000" cy="2200000"/>
          </a:xfrm>
        </p:spPr>
        <p:txBody>
          <a:bodyPr/>
          <a:lstStyle/>
          <a:p>
            <a:r>
              <a:rPr lang="fi-FI" dirty="0" err="1"/>
              <a:t>Metrics</a:t>
            </a:r>
            <a:r>
              <a:rPr lang="fi-FI" dirty="0"/>
              <a:t> and </a:t>
            </a:r>
            <a:r>
              <a:rPr lang="fi-FI" dirty="0" err="1"/>
              <a:t>Measurement</a:t>
            </a:r>
            <a:r>
              <a:rPr lang="fi-FI" dirty="0"/>
              <a:t> – </a:t>
            </a:r>
            <a:r>
              <a:rPr lang="fi-FI" dirty="0" err="1"/>
              <a:t>Re-visting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Firm</a:t>
            </a:r>
            <a:endParaRPr lang="fi-FI" dirty="0"/>
          </a:p>
          <a:p>
            <a:r>
              <a:rPr lang="fi-FI" dirty="0" err="1"/>
              <a:t>Aligning</a:t>
            </a:r>
            <a:r>
              <a:rPr lang="fi-FI" dirty="0"/>
              <a:t> </a:t>
            </a:r>
            <a:r>
              <a:rPr lang="fi-FI" dirty="0" err="1"/>
              <a:t>Brand</a:t>
            </a:r>
            <a:r>
              <a:rPr lang="fi-FI" dirty="0"/>
              <a:t> </a:t>
            </a:r>
            <a:r>
              <a:rPr lang="fi-FI" dirty="0" err="1"/>
              <a:t>Strategy</a:t>
            </a:r>
            <a:r>
              <a:rPr lang="fi-FI" dirty="0"/>
              <a:t>, </a:t>
            </a:r>
            <a:r>
              <a:rPr lang="fi-FI" dirty="0" err="1"/>
              <a:t>Research</a:t>
            </a:r>
            <a:r>
              <a:rPr lang="fi-FI" dirty="0"/>
              <a:t> and </a:t>
            </a:r>
            <a:r>
              <a:rPr lang="fi-FI" dirty="0" err="1"/>
              <a:t>Context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9FEBD31-01A2-442A-A347-12E860A82AE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57688" y="2711402"/>
            <a:ext cx="1539000" cy="2200000"/>
          </a:xfrm>
        </p:spPr>
        <p:txBody>
          <a:bodyPr/>
          <a:lstStyle/>
          <a:p>
            <a:r>
              <a:rPr lang="fi-FI" dirty="0"/>
              <a:t>Future of CXM</a:t>
            </a:r>
          </a:p>
          <a:p>
            <a:r>
              <a:rPr lang="fi-FI" dirty="0" err="1"/>
              <a:t>Presentations</a:t>
            </a:r>
            <a:r>
              <a:rPr lang="fi-FI" dirty="0"/>
              <a:t> and </a:t>
            </a:r>
            <a:r>
              <a:rPr lang="fi-FI" dirty="0" err="1"/>
              <a:t>Wrap</a:t>
            </a:r>
            <a:r>
              <a:rPr lang="fi-FI" dirty="0"/>
              <a:t> </a:t>
            </a:r>
            <a:r>
              <a:rPr lang="fi-FI" dirty="0" err="1"/>
              <a:t>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142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7DFB7EC-14C9-AEC7-444E-34A7C1749E1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GB" dirty="0"/>
              <a:t>We interact with brands more than we think we do..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2C4877-4598-2035-A305-3E81D67947D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was your last memorable customer experience?</a:t>
            </a:r>
          </a:p>
          <a:p>
            <a:endParaRPr lang="en-GB" dirty="0"/>
          </a:p>
          <a:p>
            <a:r>
              <a:rPr lang="en-GB" dirty="0"/>
              <a:t>Which of the following brands might provide you with a valuable customer experience?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FBECE1-46DC-0905-1D1C-CDA6F3707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11" y="3656493"/>
            <a:ext cx="1368323" cy="768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CF9B55-300E-8866-3332-7D070599D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1" y="3818582"/>
            <a:ext cx="1734911" cy="9715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5B07B3-B924-DB3E-71A0-C52DACAE8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656" y="3248575"/>
            <a:ext cx="939209" cy="939209"/>
          </a:xfrm>
          <a:prstGeom prst="rect">
            <a:avLst/>
          </a:prstGeom>
        </p:spPr>
      </p:pic>
      <p:pic>
        <p:nvPicPr>
          <p:cNvPr id="5122" name="Picture 2" descr="Grammarly - Grammar Keyboard – Google Play ‑sovellukset">
            <a:extLst>
              <a:ext uri="{FF2B5EF4-FFF2-40B4-BE49-F238E27FC236}">
                <a16:creationId xmlns:a16="http://schemas.microsoft.com/office/drawing/2014/main" id="{1AE7FA82-469E-4B4A-A959-B3A14B09D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24" y="404092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arley-Davidson Motor Company – Wikipedia">
            <a:extLst>
              <a:ext uri="{FF2B5EF4-FFF2-40B4-BE49-F238E27FC236}">
                <a16:creationId xmlns:a16="http://schemas.microsoft.com/office/drawing/2014/main" id="{35753AD1-779A-4B4A-B45D-C3EC95797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10" y="3418917"/>
            <a:ext cx="982655" cy="76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73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126582-D850-EE49-BF72-F6E9B6C430D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D5E90-7E9B-A842-8564-CD46B914BAE4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KTM Track Day For Duke 390 &amp; RC 390 Owners At BIC On 26th April">
            <a:extLst>
              <a:ext uri="{FF2B5EF4-FFF2-40B4-BE49-F238E27FC236}">
                <a16:creationId xmlns:a16="http://schemas.microsoft.com/office/drawing/2014/main" id="{B1B36840-1A5F-7F4D-BE22-E4DED292C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0"/>
            <a:ext cx="39751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528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Key Takeaways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1229" y="1326586"/>
            <a:ext cx="71156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People don’t buy products, the buy experiences.</a:t>
            </a:r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dirty="0"/>
              <a:t>Customer experience is the subjective internal consumer response to any direct or indirect contact with a company along the customer journey.</a:t>
            </a:r>
          </a:p>
          <a:p>
            <a:endParaRPr lang="en-US" sz="2000" dirty="0"/>
          </a:p>
          <a:p>
            <a:r>
              <a:rPr lang="en-US" sz="2000" dirty="0"/>
              <a:t>Companies need to stage the customer experience in order to create a competitive advantage.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5" name="object 3"/>
          <p:cNvSpPr txBox="1"/>
          <p:nvPr/>
        </p:nvSpPr>
        <p:spPr>
          <a:xfrm>
            <a:off x="490534" y="1436598"/>
            <a:ext cx="538480" cy="307777"/>
          </a:xfrm>
          <a:prstGeom prst="rect">
            <a:avLst/>
          </a:prstGeom>
          <a:solidFill>
            <a:srgbClr val="78BD1F"/>
          </a:solidFill>
        </p:spPr>
        <p:txBody>
          <a:bodyPr vert="horz" wrap="square" lIns="0" tIns="0" rIns="0" bIns="0" rtlCol="0">
            <a:spAutoFit/>
          </a:bodyPr>
          <a:lstStyle/>
          <a:p>
            <a:pPr marL="236220">
              <a:lnSpc>
                <a:spcPts val="2365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514878" y="2408660"/>
            <a:ext cx="538480" cy="300355"/>
          </a:xfrm>
          <a:prstGeom prst="rect">
            <a:avLst/>
          </a:prstGeom>
          <a:solidFill>
            <a:srgbClr val="78BD1F"/>
          </a:solidFill>
        </p:spPr>
        <p:txBody>
          <a:bodyPr vert="horz" wrap="square" lIns="0" tIns="0" rIns="0" bIns="0" rtlCol="0">
            <a:spAutoFit/>
          </a:bodyPr>
          <a:lstStyle/>
          <a:p>
            <a:pPr marL="270510">
              <a:lnSpc>
                <a:spcPts val="2365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18" y="3373300"/>
            <a:ext cx="648546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7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Why has Customer Experience become so important?</a:t>
            </a:r>
          </a:p>
        </p:txBody>
      </p:sp>
    </p:spTree>
    <p:extLst>
      <p:ext uri="{BB962C8B-B14F-4D97-AF65-F5344CB8AC3E}">
        <p14:creationId xmlns:p14="http://schemas.microsoft.com/office/powerpoint/2010/main" val="63219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92353" y="266007"/>
            <a:ext cx="4504091" cy="4821562"/>
          </a:xfrm>
        </p:spPr>
        <p:txBody>
          <a:bodyPr/>
          <a:lstStyle/>
          <a:p>
            <a:r>
              <a:rPr lang="en-US" sz="2400" dirty="0"/>
              <a:t>Harvard Business School Analytics Services (2017): 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73%</a:t>
            </a:r>
            <a:r>
              <a:rPr lang="en-US" b="0" dirty="0"/>
              <a:t> of CEO respondents named customer experience as a critical competitive advantage. </a:t>
            </a:r>
          </a:p>
          <a:p>
            <a:r>
              <a:rPr lang="en-US" b="0" dirty="0"/>
              <a:t>Its importance was expected to increase.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45A69-05FC-BF45-8067-7418EBB2BC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554" y="266007"/>
            <a:ext cx="3507718" cy="48215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748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Experience Economy – from commodities to experiences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92353" y="5032327"/>
            <a:ext cx="8492897" cy="259770"/>
          </a:xfrm>
        </p:spPr>
        <p:txBody>
          <a:bodyPr/>
          <a:lstStyle/>
          <a:p>
            <a:pPr algn="r"/>
            <a:r>
              <a:rPr lang="en-US" sz="1400" b="0" dirty="0"/>
              <a:t> </a:t>
            </a:r>
            <a:r>
              <a:rPr lang="en-US" sz="1100" b="0" dirty="0"/>
              <a:t>Pine &amp; Gilmore, 1998; Pine 2004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04" y="1787237"/>
            <a:ext cx="8099393" cy="2914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FFB72C-3302-014A-A117-01535B427566}"/>
              </a:ext>
            </a:extLst>
          </p:cNvPr>
          <p:cNvSpPr txBox="1"/>
          <p:nvPr/>
        </p:nvSpPr>
        <p:spPr>
          <a:xfrm>
            <a:off x="793215" y="4263528"/>
            <a:ext cx="1511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Engineering - QA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EDF29-CE32-7049-B47D-4133111F41CC}"/>
              </a:ext>
            </a:extLst>
          </p:cNvPr>
          <p:cNvSpPr txBox="1"/>
          <p:nvPr/>
        </p:nvSpPr>
        <p:spPr>
          <a:xfrm>
            <a:off x="2686280" y="3776950"/>
            <a:ext cx="18197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HRM – </a:t>
            </a:r>
          </a:p>
          <a:p>
            <a:r>
              <a:rPr lang="en-US" dirty="0"/>
              <a:t>Service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DDA07-15C6-E045-A090-B3C2E1ABEEDF}"/>
              </a:ext>
            </a:extLst>
          </p:cNvPr>
          <p:cNvSpPr txBox="1"/>
          <p:nvPr/>
        </p:nvSpPr>
        <p:spPr>
          <a:xfrm>
            <a:off x="4538800" y="3400540"/>
            <a:ext cx="14350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CRM – </a:t>
            </a:r>
          </a:p>
          <a:p>
            <a:r>
              <a:rPr lang="en-US" dirty="0"/>
              <a:t>Market Learning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0FFED-2BEE-CE4F-986A-6EC3461CB6D4}"/>
              </a:ext>
            </a:extLst>
          </p:cNvPr>
          <p:cNvSpPr txBox="1"/>
          <p:nvPr/>
        </p:nvSpPr>
        <p:spPr>
          <a:xfrm>
            <a:off x="6431864" y="2990483"/>
            <a:ext cx="20601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Customer-centric Insight</a:t>
            </a:r>
          </a:p>
        </p:txBody>
      </p:sp>
    </p:spTree>
    <p:extLst>
      <p:ext uri="{BB962C8B-B14F-4D97-AF65-F5344CB8AC3E}">
        <p14:creationId xmlns:p14="http://schemas.microsoft.com/office/powerpoint/2010/main" val="18767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 drove the evolution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92353" y="1055717"/>
            <a:ext cx="8492897" cy="38963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Product innovation no longer a competitive advantage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Customers expectations have become higher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Readily available Customer data and customer relationship management readily available for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Rising wealth, critical consumption, media literacy, and advertising 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Brand ubiquity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Customer experience and branded IP still difficult for competitors to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5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 An old photo of the Ford Model T assembly line | Download Scientific  Diagram">
            <a:extLst>
              <a:ext uri="{FF2B5EF4-FFF2-40B4-BE49-F238E27FC236}">
                <a16:creationId xmlns:a16="http://schemas.microsoft.com/office/drawing/2014/main" id="{F3F87FD8-872F-5C49-9C18-F614106A6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448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y customer can have a car painted any colour that he wants so long as it  is black.” - Kwize">
            <a:extLst>
              <a:ext uri="{FF2B5EF4-FFF2-40B4-BE49-F238E27FC236}">
                <a16:creationId xmlns:a16="http://schemas.microsoft.com/office/drawing/2014/main" id="{7967A160-D9D5-E145-97EA-D72C4F240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50677"/>
            <a:ext cx="3360615" cy="176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FD6ED2-7E0D-8040-80CA-7FC41DD83130}"/>
              </a:ext>
            </a:extLst>
          </p:cNvPr>
          <p:cNvSpPr txBox="1"/>
          <p:nvPr/>
        </p:nvSpPr>
        <p:spPr>
          <a:xfrm>
            <a:off x="5275440" y="4902414"/>
            <a:ext cx="3868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INSIDE-OUT VIEW of Marketing</a:t>
            </a:r>
          </a:p>
        </p:txBody>
      </p:sp>
    </p:spTree>
    <p:extLst>
      <p:ext uri="{BB962C8B-B14F-4D97-AF65-F5344CB8AC3E}">
        <p14:creationId xmlns:p14="http://schemas.microsoft.com/office/powerpoint/2010/main" val="325423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86C6B6-B9CE-1649-86F9-5011DC301CC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DDC75-2AA5-9347-AA5A-3827A2CA0979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 better mousetrap - Marketoonist | Tom Fishburne">
            <a:extLst>
              <a:ext uri="{FF2B5EF4-FFF2-40B4-BE49-F238E27FC236}">
                <a16:creationId xmlns:a16="http://schemas.microsoft.com/office/drawing/2014/main" id="{A4FDAE67-8547-4549-82E6-8D41A98FC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69" y="0"/>
            <a:ext cx="766646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87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>
          <a:xfrm>
            <a:off x="292353" y="215948"/>
            <a:ext cx="8851647" cy="111063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Challenges of experience economy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>
          <a:xfrm>
            <a:off x="292353" y="972589"/>
            <a:ext cx="8492897" cy="3229499"/>
          </a:xfrm>
        </p:spPr>
        <p:txBody>
          <a:bodyPr/>
          <a:lstStyle/>
          <a:p>
            <a:r>
              <a:rPr lang="en-US" sz="2000" dirty="0"/>
              <a:t>People don’t ‘only’ buy products, they buy experiences.</a:t>
            </a:r>
          </a:p>
          <a:p>
            <a:r>
              <a:rPr lang="en-US" sz="2000" b="0" dirty="0"/>
              <a:t>”An experience is not an amorphous construct; it is as real an offering as any service, good, or commodity” (Pine &amp; Gilmore, 1998)</a:t>
            </a:r>
          </a:p>
        </p:txBody>
      </p:sp>
    </p:spTree>
    <p:extLst>
      <p:ext uri="{BB962C8B-B14F-4D97-AF65-F5344CB8AC3E}">
        <p14:creationId xmlns:p14="http://schemas.microsoft.com/office/powerpoint/2010/main" val="3916395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5">
      <a:dk1>
        <a:sysClr val="windowText" lastClr="000000"/>
      </a:dk1>
      <a:lt1>
        <a:sysClr val="window" lastClr="FFFFFF"/>
      </a:lt1>
      <a:dk2>
        <a:srgbClr val="78BE20"/>
      </a:dk2>
      <a:lt2>
        <a:srgbClr val="AED879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BIZ_1610_EN.pptx" id="{EC6E3AE2-1BDE-421F-8314-35A9DDFB8605}" vid="{62C2226C-79BD-4E50-AC62-889D4E413A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1407</TotalTime>
  <Words>570</Words>
  <Application>Microsoft Macintosh PowerPoint</Application>
  <PresentationFormat>On-screen Show (16:10)</PresentationFormat>
  <Paragraphs>105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Arial</vt:lpstr>
      <vt:lpstr>Calibri</vt:lpstr>
      <vt:lpstr>Office-teema</vt:lpstr>
      <vt:lpstr>PERSPECTIVES ON CXM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CONCEPTS</dc:title>
  <dc:creator>Bhatnagar Kushagra</dc:creator>
  <cp:lastModifiedBy>Bhatnagar Kushagra</cp:lastModifiedBy>
  <cp:revision>33</cp:revision>
  <dcterms:created xsi:type="dcterms:W3CDTF">2022-09-15T10:35:21Z</dcterms:created>
  <dcterms:modified xsi:type="dcterms:W3CDTF">2022-09-16T10:03:11Z</dcterms:modified>
</cp:coreProperties>
</file>