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301" r:id="rId3"/>
    <p:sldId id="300" r:id="rId4"/>
    <p:sldId id="305" r:id="rId5"/>
    <p:sldId id="304" r:id="rId6"/>
    <p:sldId id="306" r:id="rId7"/>
    <p:sldId id="310" r:id="rId8"/>
    <p:sldId id="309" r:id="rId9"/>
    <p:sldId id="307" r:id="rId10"/>
    <p:sldId id="308" r:id="rId11"/>
    <p:sldId id="540" r:id="rId12"/>
    <p:sldId id="262" r:id="rId13"/>
    <p:sldId id="538" r:id="rId14"/>
    <p:sldId id="266" r:id="rId15"/>
    <p:sldId id="553" r:id="rId16"/>
    <p:sldId id="543" r:id="rId17"/>
    <p:sldId id="544" r:id="rId18"/>
    <p:sldId id="542" r:id="rId19"/>
    <p:sldId id="268" r:id="rId20"/>
    <p:sldId id="554" r:id="rId21"/>
    <p:sldId id="555" r:id="rId22"/>
    <p:sldId id="312" r:id="rId23"/>
    <p:sldId id="541" r:id="rId24"/>
    <p:sldId id="313" r:id="rId25"/>
    <p:sldId id="267" r:id="rId26"/>
    <p:sldId id="316" r:id="rId27"/>
    <p:sldId id="552" r:id="rId28"/>
    <p:sldId id="302" r:id="rId29"/>
    <p:sldId id="318" r:id="rId30"/>
    <p:sldId id="261" r:id="rId31"/>
    <p:sldId id="557" r:id="rId32"/>
    <p:sldId id="322" r:id="rId33"/>
    <p:sldId id="323" r:id="rId34"/>
    <p:sldId id="547" r:id="rId35"/>
    <p:sldId id="549" r:id="rId36"/>
    <p:sldId id="550" r:id="rId37"/>
    <p:sldId id="551" r:id="rId38"/>
    <p:sldId id="258" r:id="rId39"/>
    <p:sldId id="259" r:id="rId40"/>
    <p:sldId id="260" r:id="rId41"/>
    <p:sldId id="548" r:id="rId42"/>
    <p:sldId id="311" r:id="rId43"/>
    <p:sldId id="264" r:id="rId44"/>
    <p:sldId id="536" r:id="rId45"/>
    <p:sldId id="324" r:id="rId46"/>
    <p:sldId id="296" r:id="rId47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1" autoAdjust="0"/>
    <p:restoredTop sz="95221" autoAdjust="0"/>
  </p:normalViewPr>
  <p:slideViewPr>
    <p:cSldViewPr snapToGrid="0" snapToObjects="1">
      <p:cViewPr varScale="1">
        <p:scale>
          <a:sx n="109" d="100"/>
          <a:sy n="109" d="100"/>
        </p:scale>
        <p:origin x="13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6D048F-018A-4E27-B3DB-A73DD0C0770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50F2F5B-092E-4632-8055-A8614B65B1C8}">
      <dgm:prSet phldrT="[Text]"/>
      <dgm:spPr/>
      <dgm:t>
        <a:bodyPr/>
        <a:lstStyle/>
        <a:p>
          <a:r>
            <a:rPr lang="en-GB" dirty="0"/>
            <a:t>Consideration</a:t>
          </a:r>
        </a:p>
      </dgm:t>
    </dgm:pt>
    <dgm:pt modelId="{A07F7B15-45C4-4FB2-BA64-114CC7E4D78E}" type="parTrans" cxnId="{7BC2ADA8-0F65-4DDF-BA18-2EC4F7F504EF}">
      <dgm:prSet/>
      <dgm:spPr/>
      <dgm:t>
        <a:bodyPr/>
        <a:lstStyle/>
        <a:p>
          <a:endParaRPr lang="en-GB"/>
        </a:p>
      </dgm:t>
    </dgm:pt>
    <dgm:pt modelId="{9FFCB431-C0F5-4526-BF71-25F6FD225606}" type="sibTrans" cxnId="{7BC2ADA8-0F65-4DDF-BA18-2EC4F7F504EF}">
      <dgm:prSet/>
      <dgm:spPr/>
      <dgm:t>
        <a:bodyPr/>
        <a:lstStyle/>
        <a:p>
          <a:endParaRPr lang="en-GB"/>
        </a:p>
      </dgm:t>
    </dgm:pt>
    <dgm:pt modelId="{BEC8225B-139D-4AB1-87DD-3124750A9698}">
      <dgm:prSet phldrT="[Text]"/>
      <dgm:spPr/>
      <dgm:t>
        <a:bodyPr/>
        <a:lstStyle/>
        <a:p>
          <a:r>
            <a:rPr lang="en-GB" dirty="0"/>
            <a:t>Evaluation</a:t>
          </a:r>
        </a:p>
      </dgm:t>
    </dgm:pt>
    <dgm:pt modelId="{B845A1B5-FBD3-42C5-B3A5-3D8197457CC8}" type="parTrans" cxnId="{31BA7651-DCE8-4292-A0BD-172A629846F7}">
      <dgm:prSet/>
      <dgm:spPr/>
      <dgm:t>
        <a:bodyPr/>
        <a:lstStyle/>
        <a:p>
          <a:endParaRPr lang="en-GB"/>
        </a:p>
      </dgm:t>
    </dgm:pt>
    <dgm:pt modelId="{567CB02D-F23B-4CF9-B5E6-F813738C5B13}" type="sibTrans" cxnId="{31BA7651-DCE8-4292-A0BD-172A629846F7}">
      <dgm:prSet/>
      <dgm:spPr/>
      <dgm:t>
        <a:bodyPr/>
        <a:lstStyle/>
        <a:p>
          <a:endParaRPr lang="en-GB"/>
        </a:p>
      </dgm:t>
    </dgm:pt>
    <dgm:pt modelId="{36E73164-978E-476B-AE98-655CF1AB8B6E}">
      <dgm:prSet phldrT="[Text]"/>
      <dgm:spPr/>
      <dgm:t>
        <a:bodyPr/>
        <a:lstStyle/>
        <a:p>
          <a:r>
            <a:rPr lang="en-GB" dirty="0"/>
            <a:t>Purchase</a:t>
          </a:r>
        </a:p>
      </dgm:t>
    </dgm:pt>
    <dgm:pt modelId="{BD388707-40FF-4303-AB4E-5CC43F9E0484}" type="parTrans" cxnId="{72397ADD-FA30-4409-ACDD-7607E5AD1DCE}">
      <dgm:prSet/>
      <dgm:spPr/>
      <dgm:t>
        <a:bodyPr/>
        <a:lstStyle/>
        <a:p>
          <a:endParaRPr lang="en-GB"/>
        </a:p>
      </dgm:t>
    </dgm:pt>
    <dgm:pt modelId="{02B90DD4-14E7-455B-B953-6762A55427E4}" type="sibTrans" cxnId="{72397ADD-FA30-4409-ACDD-7607E5AD1DCE}">
      <dgm:prSet/>
      <dgm:spPr/>
      <dgm:t>
        <a:bodyPr/>
        <a:lstStyle/>
        <a:p>
          <a:endParaRPr lang="en-GB"/>
        </a:p>
      </dgm:t>
    </dgm:pt>
    <dgm:pt modelId="{3DFECCF1-654A-4CA0-B8C5-ECB75EBD4BB5}">
      <dgm:prSet/>
      <dgm:spPr/>
      <dgm:t>
        <a:bodyPr/>
        <a:lstStyle/>
        <a:p>
          <a:r>
            <a:rPr lang="en-GB" dirty="0"/>
            <a:t>Enjoy</a:t>
          </a:r>
        </a:p>
      </dgm:t>
    </dgm:pt>
    <dgm:pt modelId="{7DBCB7CE-8DE6-4BC0-8CD6-704FE2443F7A}" type="parTrans" cxnId="{10041D33-FA0A-4490-A9C5-E4EB6A341ED1}">
      <dgm:prSet/>
      <dgm:spPr/>
      <dgm:t>
        <a:bodyPr/>
        <a:lstStyle/>
        <a:p>
          <a:endParaRPr lang="en-GB"/>
        </a:p>
      </dgm:t>
    </dgm:pt>
    <dgm:pt modelId="{C67C28A3-40ED-4651-88EF-586E8CE2F9D9}" type="sibTrans" cxnId="{10041D33-FA0A-4490-A9C5-E4EB6A341ED1}">
      <dgm:prSet/>
      <dgm:spPr/>
      <dgm:t>
        <a:bodyPr/>
        <a:lstStyle/>
        <a:p>
          <a:endParaRPr lang="en-GB"/>
        </a:p>
      </dgm:t>
    </dgm:pt>
    <dgm:pt modelId="{6EBA2BF3-2D11-4DBF-833E-F189EA037F41}">
      <dgm:prSet/>
      <dgm:spPr/>
      <dgm:t>
        <a:bodyPr/>
        <a:lstStyle/>
        <a:p>
          <a:r>
            <a:rPr lang="en-GB" dirty="0"/>
            <a:t>Bond/Advocate</a:t>
          </a:r>
        </a:p>
      </dgm:t>
    </dgm:pt>
    <dgm:pt modelId="{C2E57E45-EE4F-4D80-AFF4-EA921FC0D902}" type="parTrans" cxnId="{B2E0233E-0B70-49E5-ADC3-524D3CDBAFDE}">
      <dgm:prSet/>
      <dgm:spPr/>
      <dgm:t>
        <a:bodyPr/>
        <a:lstStyle/>
        <a:p>
          <a:endParaRPr lang="en-GB"/>
        </a:p>
      </dgm:t>
    </dgm:pt>
    <dgm:pt modelId="{39B206C3-1DE6-4079-B49C-E7A8B0B83AEB}" type="sibTrans" cxnId="{B2E0233E-0B70-49E5-ADC3-524D3CDBAFDE}">
      <dgm:prSet/>
      <dgm:spPr/>
      <dgm:t>
        <a:bodyPr/>
        <a:lstStyle/>
        <a:p>
          <a:endParaRPr lang="en-GB"/>
        </a:p>
      </dgm:t>
    </dgm:pt>
    <dgm:pt modelId="{549BD595-471F-4BCA-9936-43ECF75B07A4}" type="pres">
      <dgm:prSet presAssocID="{816D048F-018A-4E27-B3DB-A73DD0C0770E}" presName="Name0" presStyleCnt="0">
        <dgm:presLayoutVars>
          <dgm:dir/>
          <dgm:resizeHandles val="exact"/>
        </dgm:presLayoutVars>
      </dgm:prSet>
      <dgm:spPr/>
    </dgm:pt>
    <dgm:pt modelId="{D46B79B0-58F6-4461-97C5-A77F1E7C74C1}" type="pres">
      <dgm:prSet presAssocID="{450F2F5B-092E-4632-8055-A8614B65B1C8}" presName="parTxOnly" presStyleLbl="node1" presStyleIdx="0" presStyleCnt="5">
        <dgm:presLayoutVars>
          <dgm:bulletEnabled val="1"/>
        </dgm:presLayoutVars>
      </dgm:prSet>
      <dgm:spPr/>
    </dgm:pt>
    <dgm:pt modelId="{03068916-BDC3-45B2-84EE-580B38B97476}" type="pres">
      <dgm:prSet presAssocID="{9FFCB431-C0F5-4526-BF71-25F6FD225606}" presName="parSpace" presStyleCnt="0"/>
      <dgm:spPr/>
    </dgm:pt>
    <dgm:pt modelId="{855AA6D8-19E0-4CF5-A594-3C0F1225B393}" type="pres">
      <dgm:prSet presAssocID="{BEC8225B-139D-4AB1-87DD-3124750A9698}" presName="parTxOnly" presStyleLbl="node1" presStyleIdx="1" presStyleCnt="5">
        <dgm:presLayoutVars>
          <dgm:bulletEnabled val="1"/>
        </dgm:presLayoutVars>
      </dgm:prSet>
      <dgm:spPr/>
    </dgm:pt>
    <dgm:pt modelId="{2C9B5483-3D3E-4B33-A253-88934167FFF9}" type="pres">
      <dgm:prSet presAssocID="{567CB02D-F23B-4CF9-B5E6-F813738C5B13}" presName="parSpace" presStyleCnt="0"/>
      <dgm:spPr/>
    </dgm:pt>
    <dgm:pt modelId="{20703BFA-6DE6-42DC-B626-D0C3DB0EEF9D}" type="pres">
      <dgm:prSet presAssocID="{36E73164-978E-476B-AE98-655CF1AB8B6E}" presName="parTxOnly" presStyleLbl="node1" presStyleIdx="2" presStyleCnt="5">
        <dgm:presLayoutVars>
          <dgm:bulletEnabled val="1"/>
        </dgm:presLayoutVars>
      </dgm:prSet>
      <dgm:spPr/>
    </dgm:pt>
    <dgm:pt modelId="{62966599-6D06-453C-8595-F44EFBC30BCE}" type="pres">
      <dgm:prSet presAssocID="{02B90DD4-14E7-455B-B953-6762A55427E4}" presName="parSpace" presStyleCnt="0"/>
      <dgm:spPr/>
    </dgm:pt>
    <dgm:pt modelId="{11C8CF2E-B87D-4683-8A8D-1690CAC7C03F}" type="pres">
      <dgm:prSet presAssocID="{3DFECCF1-654A-4CA0-B8C5-ECB75EBD4BB5}" presName="parTxOnly" presStyleLbl="node1" presStyleIdx="3" presStyleCnt="5">
        <dgm:presLayoutVars>
          <dgm:bulletEnabled val="1"/>
        </dgm:presLayoutVars>
      </dgm:prSet>
      <dgm:spPr/>
    </dgm:pt>
    <dgm:pt modelId="{1C5008C2-36F8-45E4-92EC-2BE3237F6B72}" type="pres">
      <dgm:prSet presAssocID="{C67C28A3-40ED-4651-88EF-586E8CE2F9D9}" presName="parSpace" presStyleCnt="0"/>
      <dgm:spPr/>
    </dgm:pt>
    <dgm:pt modelId="{734A3932-B901-4AD1-AA2E-8EA073D981DB}" type="pres">
      <dgm:prSet presAssocID="{6EBA2BF3-2D11-4DBF-833E-F189EA037F4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B293010D-2043-409B-9A71-9D6075623E4C}" type="presOf" srcId="{3DFECCF1-654A-4CA0-B8C5-ECB75EBD4BB5}" destId="{11C8CF2E-B87D-4683-8A8D-1690CAC7C03F}" srcOrd="0" destOrd="0" presId="urn:microsoft.com/office/officeart/2005/8/layout/hChevron3"/>
    <dgm:cxn modelId="{10041D33-FA0A-4490-A9C5-E4EB6A341ED1}" srcId="{816D048F-018A-4E27-B3DB-A73DD0C0770E}" destId="{3DFECCF1-654A-4CA0-B8C5-ECB75EBD4BB5}" srcOrd="3" destOrd="0" parTransId="{7DBCB7CE-8DE6-4BC0-8CD6-704FE2443F7A}" sibTransId="{C67C28A3-40ED-4651-88EF-586E8CE2F9D9}"/>
    <dgm:cxn modelId="{B2E0233E-0B70-49E5-ADC3-524D3CDBAFDE}" srcId="{816D048F-018A-4E27-B3DB-A73DD0C0770E}" destId="{6EBA2BF3-2D11-4DBF-833E-F189EA037F41}" srcOrd="4" destOrd="0" parTransId="{C2E57E45-EE4F-4D80-AFF4-EA921FC0D902}" sibTransId="{39B206C3-1DE6-4079-B49C-E7A8B0B83AEB}"/>
    <dgm:cxn modelId="{3E534644-5816-4BE2-9BF7-99B3D80B47C6}" type="presOf" srcId="{BEC8225B-139D-4AB1-87DD-3124750A9698}" destId="{855AA6D8-19E0-4CF5-A594-3C0F1225B393}" srcOrd="0" destOrd="0" presId="urn:microsoft.com/office/officeart/2005/8/layout/hChevron3"/>
    <dgm:cxn modelId="{31BA7651-DCE8-4292-A0BD-172A629846F7}" srcId="{816D048F-018A-4E27-B3DB-A73DD0C0770E}" destId="{BEC8225B-139D-4AB1-87DD-3124750A9698}" srcOrd="1" destOrd="0" parTransId="{B845A1B5-FBD3-42C5-B3A5-3D8197457CC8}" sibTransId="{567CB02D-F23B-4CF9-B5E6-F813738C5B13}"/>
    <dgm:cxn modelId="{491A6B9E-2D23-4DA0-8380-1A2A67E10BF9}" type="presOf" srcId="{36E73164-978E-476B-AE98-655CF1AB8B6E}" destId="{20703BFA-6DE6-42DC-B626-D0C3DB0EEF9D}" srcOrd="0" destOrd="0" presId="urn:microsoft.com/office/officeart/2005/8/layout/hChevron3"/>
    <dgm:cxn modelId="{D93EB2A3-5161-431A-876F-ADBBCDE7320B}" type="presOf" srcId="{6EBA2BF3-2D11-4DBF-833E-F189EA037F41}" destId="{734A3932-B901-4AD1-AA2E-8EA073D981DB}" srcOrd="0" destOrd="0" presId="urn:microsoft.com/office/officeart/2005/8/layout/hChevron3"/>
    <dgm:cxn modelId="{7BC2ADA8-0F65-4DDF-BA18-2EC4F7F504EF}" srcId="{816D048F-018A-4E27-B3DB-A73DD0C0770E}" destId="{450F2F5B-092E-4632-8055-A8614B65B1C8}" srcOrd="0" destOrd="0" parTransId="{A07F7B15-45C4-4FB2-BA64-114CC7E4D78E}" sibTransId="{9FFCB431-C0F5-4526-BF71-25F6FD225606}"/>
    <dgm:cxn modelId="{F53F2BCB-047D-4830-99AA-9DCA6F839EEE}" type="presOf" srcId="{450F2F5B-092E-4632-8055-A8614B65B1C8}" destId="{D46B79B0-58F6-4461-97C5-A77F1E7C74C1}" srcOrd="0" destOrd="0" presId="urn:microsoft.com/office/officeart/2005/8/layout/hChevron3"/>
    <dgm:cxn modelId="{00B54AD8-E2BE-497F-8FE6-60EDE6B86991}" type="presOf" srcId="{816D048F-018A-4E27-B3DB-A73DD0C0770E}" destId="{549BD595-471F-4BCA-9936-43ECF75B07A4}" srcOrd="0" destOrd="0" presId="urn:microsoft.com/office/officeart/2005/8/layout/hChevron3"/>
    <dgm:cxn modelId="{72397ADD-FA30-4409-ACDD-7607E5AD1DCE}" srcId="{816D048F-018A-4E27-B3DB-A73DD0C0770E}" destId="{36E73164-978E-476B-AE98-655CF1AB8B6E}" srcOrd="2" destOrd="0" parTransId="{BD388707-40FF-4303-AB4E-5CC43F9E0484}" sibTransId="{02B90DD4-14E7-455B-B953-6762A55427E4}"/>
    <dgm:cxn modelId="{76883911-8411-4DFE-B8D4-6CC040F0971F}" type="presParOf" srcId="{549BD595-471F-4BCA-9936-43ECF75B07A4}" destId="{D46B79B0-58F6-4461-97C5-A77F1E7C74C1}" srcOrd="0" destOrd="0" presId="urn:microsoft.com/office/officeart/2005/8/layout/hChevron3"/>
    <dgm:cxn modelId="{F27A326A-83A2-433C-93F1-D0190DA917DD}" type="presParOf" srcId="{549BD595-471F-4BCA-9936-43ECF75B07A4}" destId="{03068916-BDC3-45B2-84EE-580B38B97476}" srcOrd="1" destOrd="0" presId="urn:microsoft.com/office/officeart/2005/8/layout/hChevron3"/>
    <dgm:cxn modelId="{C4D7D17C-1499-422A-9A21-7D08BA075652}" type="presParOf" srcId="{549BD595-471F-4BCA-9936-43ECF75B07A4}" destId="{855AA6D8-19E0-4CF5-A594-3C0F1225B393}" srcOrd="2" destOrd="0" presId="urn:microsoft.com/office/officeart/2005/8/layout/hChevron3"/>
    <dgm:cxn modelId="{DB161577-EACC-4839-93C0-82B2E68BFCCA}" type="presParOf" srcId="{549BD595-471F-4BCA-9936-43ECF75B07A4}" destId="{2C9B5483-3D3E-4B33-A253-88934167FFF9}" srcOrd="3" destOrd="0" presId="urn:microsoft.com/office/officeart/2005/8/layout/hChevron3"/>
    <dgm:cxn modelId="{6369555D-8306-4CB4-8F36-A38E35564283}" type="presParOf" srcId="{549BD595-471F-4BCA-9936-43ECF75B07A4}" destId="{20703BFA-6DE6-42DC-B626-D0C3DB0EEF9D}" srcOrd="4" destOrd="0" presId="urn:microsoft.com/office/officeart/2005/8/layout/hChevron3"/>
    <dgm:cxn modelId="{2A80675A-40FF-4FC5-B6E7-146D795037A2}" type="presParOf" srcId="{549BD595-471F-4BCA-9936-43ECF75B07A4}" destId="{62966599-6D06-453C-8595-F44EFBC30BCE}" srcOrd="5" destOrd="0" presId="urn:microsoft.com/office/officeart/2005/8/layout/hChevron3"/>
    <dgm:cxn modelId="{FC24B3B8-57FC-459D-A6EB-BA37F18177B6}" type="presParOf" srcId="{549BD595-471F-4BCA-9936-43ECF75B07A4}" destId="{11C8CF2E-B87D-4683-8A8D-1690CAC7C03F}" srcOrd="6" destOrd="0" presId="urn:microsoft.com/office/officeart/2005/8/layout/hChevron3"/>
    <dgm:cxn modelId="{3D8F4C81-7AC7-4FD3-BE94-E5193C039639}" type="presParOf" srcId="{549BD595-471F-4BCA-9936-43ECF75B07A4}" destId="{1C5008C2-36F8-45E4-92EC-2BE3237F6B72}" srcOrd="7" destOrd="0" presId="urn:microsoft.com/office/officeart/2005/8/layout/hChevron3"/>
    <dgm:cxn modelId="{8954CAF9-ABE2-4B5B-BBBB-5B1F8219854B}" type="presParOf" srcId="{549BD595-471F-4BCA-9936-43ECF75B07A4}" destId="{734A3932-B901-4AD1-AA2E-8EA073D981DB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AF7814-5FFB-45C7-818D-3EB98C6B83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8F1C6C-FDA5-43AA-8F61-CD973DEDC1F1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Customer Touchpoint </a:t>
          </a:r>
          <a:endParaRPr lang="en-US" dirty="0">
            <a:solidFill>
              <a:schemeClr val="tx2"/>
            </a:solidFill>
          </a:endParaRPr>
        </a:p>
      </dgm:t>
    </dgm:pt>
    <dgm:pt modelId="{93375CFD-6620-4316-BD57-DCF5295AA995}" type="parTrans" cxnId="{17EA7639-91EE-403B-AFFE-9275DE681084}">
      <dgm:prSet/>
      <dgm:spPr/>
      <dgm:t>
        <a:bodyPr/>
        <a:lstStyle/>
        <a:p>
          <a:endParaRPr lang="en-US"/>
        </a:p>
      </dgm:t>
    </dgm:pt>
    <dgm:pt modelId="{C6C13BFA-EC44-495A-BF75-8D9F5708E77A}" type="sibTrans" cxnId="{17EA7639-91EE-403B-AFFE-9275DE681084}">
      <dgm:prSet/>
      <dgm:spPr/>
      <dgm:t>
        <a:bodyPr/>
        <a:lstStyle/>
        <a:p>
          <a:endParaRPr lang="en-US"/>
        </a:p>
      </dgm:t>
    </dgm:pt>
    <dgm:pt modelId="{907EAA70-DD49-452B-AF2D-17760B113F6D}">
      <dgm:prSet/>
      <dgm:spPr/>
      <dgm:t>
        <a:bodyPr/>
        <a:lstStyle/>
        <a:p>
          <a:r>
            <a:rPr lang="en-GB"/>
            <a:t>A direct or indirect brand encounter</a:t>
          </a:r>
          <a:endParaRPr lang="en-US"/>
        </a:p>
      </dgm:t>
    </dgm:pt>
    <dgm:pt modelId="{B83754E0-861B-4E6D-840F-12FDC2531B9C}" type="parTrans" cxnId="{C872DF35-C431-4659-A69D-B0688D756F6E}">
      <dgm:prSet/>
      <dgm:spPr/>
      <dgm:t>
        <a:bodyPr/>
        <a:lstStyle/>
        <a:p>
          <a:endParaRPr lang="en-US"/>
        </a:p>
      </dgm:t>
    </dgm:pt>
    <dgm:pt modelId="{B1913B99-E792-4983-A5C4-A8ED76F929E5}" type="sibTrans" cxnId="{C872DF35-C431-4659-A69D-B0688D756F6E}">
      <dgm:prSet/>
      <dgm:spPr/>
      <dgm:t>
        <a:bodyPr/>
        <a:lstStyle/>
        <a:p>
          <a:endParaRPr lang="en-US"/>
        </a:p>
      </dgm:t>
    </dgm:pt>
    <dgm:pt modelId="{2F0D68C3-2D31-42B2-851D-665FB4C45416}">
      <dgm:prSet/>
      <dgm:spPr/>
      <dgm:t>
        <a:bodyPr/>
        <a:lstStyle/>
        <a:p>
          <a:r>
            <a:rPr lang="en-GB"/>
            <a:t>Provides a view on a single customer interaction</a:t>
          </a:r>
          <a:endParaRPr lang="en-US"/>
        </a:p>
      </dgm:t>
    </dgm:pt>
    <dgm:pt modelId="{9F4CFBB2-39C2-4F4B-A7E2-D9ACCCC89606}" type="parTrans" cxnId="{0AD39D62-7996-44E3-8D77-CEA4A355FDFF}">
      <dgm:prSet/>
      <dgm:spPr/>
      <dgm:t>
        <a:bodyPr/>
        <a:lstStyle/>
        <a:p>
          <a:endParaRPr lang="en-US"/>
        </a:p>
      </dgm:t>
    </dgm:pt>
    <dgm:pt modelId="{E6229592-D111-4FCE-BE60-84B3C30860C8}" type="sibTrans" cxnId="{0AD39D62-7996-44E3-8D77-CEA4A355FDFF}">
      <dgm:prSet/>
      <dgm:spPr/>
      <dgm:t>
        <a:bodyPr/>
        <a:lstStyle/>
        <a:p>
          <a:endParaRPr lang="en-US"/>
        </a:p>
      </dgm:t>
    </dgm:pt>
    <dgm:pt modelId="{AE724B4C-7880-4439-AF71-4B5ED3FFE1BF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Customer Journey</a:t>
          </a:r>
          <a:endParaRPr lang="en-US" dirty="0">
            <a:solidFill>
              <a:schemeClr val="tx2"/>
            </a:solidFill>
          </a:endParaRPr>
        </a:p>
      </dgm:t>
    </dgm:pt>
    <dgm:pt modelId="{058D8EED-6FA9-40C9-ABDC-16EDB9350817}" type="parTrans" cxnId="{5338FDA3-312E-435E-844C-2E01440DED05}">
      <dgm:prSet/>
      <dgm:spPr/>
      <dgm:t>
        <a:bodyPr/>
        <a:lstStyle/>
        <a:p>
          <a:endParaRPr lang="en-US"/>
        </a:p>
      </dgm:t>
    </dgm:pt>
    <dgm:pt modelId="{DD827284-D223-4F37-B44E-F853E0FEA022}" type="sibTrans" cxnId="{5338FDA3-312E-435E-844C-2E01440DED05}">
      <dgm:prSet/>
      <dgm:spPr/>
      <dgm:t>
        <a:bodyPr/>
        <a:lstStyle/>
        <a:p>
          <a:endParaRPr lang="en-US"/>
        </a:p>
      </dgm:t>
    </dgm:pt>
    <dgm:pt modelId="{44F16749-3120-4785-9E2F-BB45C9DE69C3}">
      <dgm:prSet/>
      <dgm:spPr/>
      <dgm:t>
        <a:bodyPr/>
        <a:lstStyle/>
        <a:p>
          <a:r>
            <a:rPr lang="en-GB"/>
            <a:t>Flow of customer interactions</a:t>
          </a:r>
          <a:endParaRPr lang="en-US"/>
        </a:p>
      </dgm:t>
    </dgm:pt>
    <dgm:pt modelId="{160B5C12-16A7-408C-8E77-591B16727F74}" type="parTrans" cxnId="{7E7DA550-332E-4CF4-AB99-E09EF1792782}">
      <dgm:prSet/>
      <dgm:spPr/>
      <dgm:t>
        <a:bodyPr/>
        <a:lstStyle/>
        <a:p>
          <a:endParaRPr lang="en-US"/>
        </a:p>
      </dgm:t>
    </dgm:pt>
    <dgm:pt modelId="{15517602-F521-419C-B2F2-1A32C81BE7B1}" type="sibTrans" cxnId="{7E7DA550-332E-4CF4-AB99-E09EF1792782}">
      <dgm:prSet/>
      <dgm:spPr/>
      <dgm:t>
        <a:bodyPr/>
        <a:lstStyle/>
        <a:p>
          <a:endParaRPr lang="en-US"/>
        </a:p>
      </dgm:t>
    </dgm:pt>
    <dgm:pt modelId="{603AA2C6-CD17-4CEE-B440-D9D6AD6B63F1}">
      <dgm:prSet/>
      <dgm:spPr/>
      <dgm:t>
        <a:bodyPr/>
        <a:lstStyle/>
        <a:p>
          <a:r>
            <a:rPr lang="en-GB"/>
            <a:t>Provides a view on cumulative customer interactions and experiences</a:t>
          </a:r>
          <a:endParaRPr lang="en-US"/>
        </a:p>
      </dgm:t>
    </dgm:pt>
    <dgm:pt modelId="{3ACACD78-502D-4EF9-9522-52A59A8FD4A4}" type="parTrans" cxnId="{A368F933-2043-46AF-9D8F-B8273AE2C8FF}">
      <dgm:prSet/>
      <dgm:spPr/>
      <dgm:t>
        <a:bodyPr/>
        <a:lstStyle/>
        <a:p>
          <a:endParaRPr lang="en-US"/>
        </a:p>
      </dgm:t>
    </dgm:pt>
    <dgm:pt modelId="{BA6A2F67-2999-4DAC-965E-B89326039FE3}" type="sibTrans" cxnId="{A368F933-2043-46AF-9D8F-B8273AE2C8FF}">
      <dgm:prSet/>
      <dgm:spPr/>
      <dgm:t>
        <a:bodyPr/>
        <a:lstStyle/>
        <a:p>
          <a:endParaRPr lang="en-US"/>
        </a:p>
      </dgm:t>
    </dgm:pt>
    <dgm:pt modelId="{FC0FDD18-89C0-48A1-9BD8-589ECE4DD0D1}">
      <dgm:prSet/>
      <dgm:spPr/>
      <dgm:t>
        <a:bodyPr/>
        <a:lstStyle/>
        <a:p>
          <a:r>
            <a:rPr lang="en-GB" dirty="0">
              <a:solidFill>
                <a:schemeClr val="tx2"/>
              </a:solidFill>
            </a:rPr>
            <a:t>Customer Experience</a:t>
          </a:r>
          <a:endParaRPr lang="en-US" dirty="0">
            <a:solidFill>
              <a:schemeClr val="tx2"/>
            </a:solidFill>
          </a:endParaRPr>
        </a:p>
      </dgm:t>
    </dgm:pt>
    <dgm:pt modelId="{D70DEF61-00C2-4C71-83D5-B58B7ED2ECBE}" type="parTrans" cxnId="{9FC82DCB-FA66-44D6-9C5C-3BE3E128DA66}">
      <dgm:prSet/>
      <dgm:spPr/>
      <dgm:t>
        <a:bodyPr/>
        <a:lstStyle/>
        <a:p>
          <a:endParaRPr lang="en-US"/>
        </a:p>
      </dgm:t>
    </dgm:pt>
    <dgm:pt modelId="{051DDB09-5CC5-418E-BDF0-380452AC3EB8}" type="sibTrans" cxnId="{9FC82DCB-FA66-44D6-9C5C-3BE3E128DA66}">
      <dgm:prSet/>
      <dgm:spPr/>
      <dgm:t>
        <a:bodyPr/>
        <a:lstStyle/>
        <a:p>
          <a:endParaRPr lang="en-US"/>
        </a:p>
      </dgm:t>
    </dgm:pt>
    <dgm:pt modelId="{7C908727-9ADC-4669-B065-BCC61C565EF8}">
      <dgm:prSet/>
      <dgm:spPr/>
      <dgm:t>
        <a:bodyPr/>
        <a:lstStyle/>
        <a:p>
          <a:r>
            <a:rPr lang="en-GB"/>
            <a:t>Consumer’s overall response to any indirect or direct contact with a company along the customer journey</a:t>
          </a:r>
          <a:endParaRPr lang="en-US"/>
        </a:p>
      </dgm:t>
    </dgm:pt>
    <dgm:pt modelId="{CB30A856-6D94-4A81-BE3D-657001C71405}" type="parTrans" cxnId="{4E53F793-E527-4809-9BB0-3702A812AEB3}">
      <dgm:prSet/>
      <dgm:spPr/>
      <dgm:t>
        <a:bodyPr/>
        <a:lstStyle/>
        <a:p>
          <a:endParaRPr lang="en-US"/>
        </a:p>
      </dgm:t>
    </dgm:pt>
    <dgm:pt modelId="{54E28817-1BE5-487F-975B-1387EDDE2365}" type="sibTrans" cxnId="{4E53F793-E527-4809-9BB0-3702A812AEB3}">
      <dgm:prSet/>
      <dgm:spPr/>
      <dgm:t>
        <a:bodyPr/>
        <a:lstStyle/>
        <a:p>
          <a:endParaRPr lang="en-US"/>
        </a:p>
      </dgm:t>
    </dgm:pt>
    <dgm:pt modelId="{487931C8-DF35-4AD2-8655-F9277310B3A3}">
      <dgm:prSet/>
      <dgm:spPr/>
      <dgm:t>
        <a:bodyPr/>
        <a:lstStyle/>
        <a:p>
          <a:r>
            <a:rPr lang="en-GB"/>
            <a:t>Considers the subjective internal consumer response </a:t>
          </a:r>
          <a:endParaRPr lang="en-US"/>
        </a:p>
      </dgm:t>
    </dgm:pt>
    <dgm:pt modelId="{9186B79A-3202-4085-AEC6-6873182EFB38}" type="parTrans" cxnId="{FDF7F51C-D6B0-456A-8C85-5B6C86270F62}">
      <dgm:prSet/>
      <dgm:spPr/>
      <dgm:t>
        <a:bodyPr/>
        <a:lstStyle/>
        <a:p>
          <a:endParaRPr lang="en-US"/>
        </a:p>
      </dgm:t>
    </dgm:pt>
    <dgm:pt modelId="{111DB234-04E2-47FD-97C7-DA1F25548BDA}" type="sibTrans" cxnId="{FDF7F51C-D6B0-456A-8C85-5B6C86270F62}">
      <dgm:prSet/>
      <dgm:spPr/>
      <dgm:t>
        <a:bodyPr/>
        <a:lstStyle/>
        <a:p>
          <a:endParaRPr lang="en-US"/>
        </a:p>
      </dgm:t>
    </dgm:pt>
    <dgm:pt modelId="{AB6127A7-71DF-491B-8787-D733BD90F9D8}" type="pres">
      <dgm:prSet presAssocID="{D6AF7814-5FFB-45C7-818D-3EB98C6B831C}" presName="vert0" presStyleCnt="0">
        <dgm:presLayoutVars>
          <dgm:dir/>
          <dgm:animOne val="branch"/>
          <dgm:animLvl val="lvl"/>
        </dgm:presLayoutVars>
      </dgm:prSet>
      <dgm:spPr/>
    </dgm:pt>
    <dgm:pt modelId="{87FA1BD2-113D-4EF6-A438-B63FADB15496}" type="pres">
      <dgm:prSet presAssocID="{048F1C6C-FDA5-43AA-8F61-CD973DEDC1F1}" presName="thickLine" presStyleLbl="alignNode1" presStyleIdx="0" presStyleCnt="3"/>
      <dgm:spPr/>
    </dgm:pt>
    <dgm:pt modelId="{F5A6F5CC-794F-4ECD-9ADB-E590848E87D5}" type="pres">
      <dgm:prSet presAssocID="{048F1C6C-FDA5-43AA-8F61-CD973DEDC1F1}" presName="horz1" presStyleCnt="0"/>
      <dgm:spPr/>
    </dgm:pt>
    <dgm:pt modelId="{BD2B5EA5-F8E1-4515-AADA-08ADCAD5F48A}" type="pres">
      <dgm:prSet presAssocID="{048F1C6C-FDA5-43AA-8F61-CD973DEDC1F1}" presName="tx1" presStyleLbl="revTx" presStyleIdx="0" presStyleCnt="9"/>
      <dgm:spPr/>
    </dgm:pt>
    <dgm:pt modelId="{129C1D9D-2261-42B7-80AF-13F5871F7D9B}" type="pres">
      <dgm:prSet presAssocID="{048F1C6C-FDA5-43AA-8F61-CD973DEDC1F1}" presName="vert1" presStyleCnt="0"/>
      <dgm:spPr/>
    </dgm:pt>
    <dgm:pt modelId="{ADFC8B99-A588-4570-9600-8585830F9E7A}" type="pres">
      <dgm:prSet presAssocID="{907EAA70-DD49-452B-AF2D-17760B113F6D}" presName="vertSpace2a" presStyleCnt="0"/>
      <dgm:spPr/>
    </dgm:pt>
    <dgm:pt modelId="{AB60D23F-ED00-4D18-94AA-355105E2AFC7}" type="pres">
      <dgm:prSet presAssocID="{907EAA70-DD49-452B-AF2D-17760B113F6D}" presName="horz2" presStyleCnt="0"/>
      <dgm:spPr/>
    </dgm:pt>
    <dgm:pt modelId="{E64DA556-2EDB-4F8C-847C-BD977191855A}" type="pres">
      <dgm:prSet presAssocID="{907EAA70-DD49-452B-AF2D-17760B113F6D}" presName="horzSpace2" presStyleCnt="0"/>
      <dgm:spPr/>
    </dgm:pt>
    <dgm:pt modelId="{4BDBDA2D-1CC1-4011-BDBF-400D40A59346}" type="pres">
      <dgm:prSet presAssocID="{907EAA70-DD49-452B-AF2D-17760B113F6D}" presName="tx2" presStyleLbl="revTx" presStyleIdx="1" presStyleCnt="9"/>
      <dgm:spPr/>
    </dgm:pt>
    <dgm:pt modelId="{29AB87EE-6308-4886-8C3B-23E2E079C6F0}" type="pres">
      <dgm:prSet presAssocID="{907EAA70-DD49-452B-AF2D-17760B113F6D}" presName="vert2" presStyleCnt="0"/>
      <dgm:spPr/>
    </dgm:pt>
    <dgm:pt modelId="{7E1999F9-58B2-4CE3-91FA-A47AD6F605E7}" type="pres">
      <dgm:prSet presAssocID="{907EAA70-DD49-452B-AF2D-17760B113F6D}" presName="thinLine2b" presStyleLbl="callout" presStyleIdx="0" presStyleCnt="6"/>
      <dgm:spPr/>
    </dgm:pt>
    <dgm:pt modelId="{F4114EE9-B886-4F0E-9139-6E857FEFB53B}" type="pres">
      <dgm:prSet presAssocID="{907EAA70-DD49-452B-AF2D-17760B113F6D}" presName="vertSpace2b" presStyleCnt="0"/>
      <dgm:spPr/>
    </dgm:pt>
    <dgm:pt modelId="{94EEACB9-1B2C-40B1-92F5-B761CF73C3C6}" type="pres">
      <dgm:prSet presAssocID="{2F0D68C3-2D31-42B2-851D-665FB4C45416}" presName="horz2" presStyleCnt="0"/>
      <dgm:spPr/>
    </dgm:pt>
    <dgm:pt modelId="{2C258A40-F9C9-4322-9E11-1A32BB8FFAE0}" type="pres">
      <dgm:prSet presAssocID="{2F0D68C3-2D31-42B2-851D-665FB4C45416}" presName="horzSpace2" presStyleCnt="0"/>
      <dgm:spPr/>
    </dgm:pt>
    <dgm:pt modelId="{E8B424A7-7D09-4790-AA00-C3CC97BE9455}" type="pres">
      <dgm:prSet presAssocID="{2F0D68C3-2D31-42B2-851D-665FB4C45416}" presName="tx2" presStyleLbl="revTx" presStyleIdx="2" presStyleCnt="9"/>
      <dgm:spPr/>
    </dgm:pt>
    <dgm:pt modelId="{91494B7B-B211-4886-817D-3974C20F24D0}" type="pres">
      <dgm:prSet presAssocID="{2F0D68C3-2D31-42B2-851D-665FB4C45416}" presName="vert2" presStyleCnt="0"/>
      <dgm:spPr/>
    </dgm:pt>
    <dgm:pt modelId="{BAF494BE-F874-4B59-A39C-A4F1475832E6}" type="pres">
      <dgm:prSet presAssocID="{2F0D68C3-2D31-42B2-851D-665FB4C45416}" presName="thinLine2b" presStyleLbl="callout" presStyleIdx="1" presStyleCnt="6"/>
      <dgm:spPr/>
    </dgm:pt>
    <dgm:pt modelId="{CE0AE9C3-EE83-4BA7-8560-1276C5026144}" type="pres">
      <dgm:prSet presAssocID="{2F0D68C3-2D31-42B2-851D-665FB4C45416}" presName="vertSpace2b" presStyleCnt="0"/>
      <dgm:spPr/>
    </dgm:pt>
    <dgm:pt modelId="{EBC84C11-38B4-47C0-9B72-07759AE64FA6}" type="pres">
      <dgm:prSet presAssocID="{AE724B4C-7880-4439-AF71-4B5ED3FFE1BF}" presName="thickLine" presStyleLbl="alignNode1" presStyleIdx="1" presStyleCnt="3"/>
      <dgm:spPr/>
    </dgm:pt>
    <dgm:pt modelId="{E7201F7F-82DB-4A4E-B79E-E808E9DE7903}" type="pres">
      <dgm:prSet presAssocID="{AE724B4C-7880-4439-AF71-4B5ED3FFE1BF}" presName="horz1" presStyleCnt="0"/>
      <dgm:spPr/>
    </dgm:pt>
    <dgm:pt modelId="{3D439E6F-9EA5-4F22-B619-6C8C28BDE21B}" type="pres">
      <dgm:prSet presAssocID="{AE724B4C-7880-4439-AF71-4B5ED3FFE1BF}" presName="tx1" presStyleLbl="revTx" presStyleIdx="3" presStyleCnt="9"/>
      <dgm:spPr/>
    </dgm:pt>
    <dgm:pt modelId="{BCA4BCB1-5BEE-4B75-8C98-FC92B3A6F8FA}" type="pres">
      <dgm:prSet presAssocID="{AE724B4C-7880-4439-AF71-4B5ED3FFE1BF}" presName="vert1" presStyleCnt="0"/>
      <dgm:spPr/>
    </dgm:pt>
    <dgm:pt modelId="{8A58EB95-8550-44DD-A7D3-DF9F0385970F}" type="pres">
      <dgm:prSet presAssocID="{44F16749-3120-4785-9E2F-BB45C9DE69C3}" presName="vertSpace2a" presStyleCnt="0"/>
      <dgm:spPr/>
    </dgm:pt>
    <dgm:pt modelId="{D11DB174-FB6A-4573-BE5C-942B1FF04FCC}" type="pres">
      <dgm:prSet presAssocID="{44F16749-3120-4785-9E2F-BB45C9DE69C3}" presName="horz2" presStyleCnt="0"/>
      <dgm:spPr/>
    </dgm:pt>
    <dgm:pt modelId="{B7E9FBC5-9185-4373-A8DB-DCD7DB14FB63}" type="pres">
      <dgm:prSet presAssocID="{44F16749-3120-4785-9E2F-BB45C9DE69C3}" presName="horzSpace2" presStyleCnt="0"/>
      <dgm:spPr/>
    </dgm:pt>
    <dgm:pt modelId="{6D2074FE-2F53-4D93-ABD9-D8E22E1000FC}" type="pres">
      <dgm:prSet presAssocID="{44F16749-3120-4785-9E2F-BB45C9DE69C3}" presName="tx2" presStyleLbl="revTx" presStyleIdx="4" presStyleCnt="9"/>
      <dgm:spPr/>
    </dgm:pt>
    <dgm:pt modelId="{767EF6A3-F067-4D3C-981F-F600CBFF90A7}" type="pres">
      <dgm:prSet presAssocID="{44F16749-3120-4785-9E2F-BB45C9DE69C3}" presName="vert2" presStyleCnt="0"/>
      <dgm:spPr/>
    </dgm:pt>
    <dgm:pt modelId="{D8E46CBD-6E3F-4395-A839-D29FEDAA02AF}" type="pres">
      <dgm:prSet presAssocID="{44F16749-3120-4785-9E2F-BB45C9DE69C3}" presName="thinLine2b" presStyleLbl="callout" presStyleIdx="2" presStyleCnt="6"/>
      <dgm:spPr/>
    </dgm:pt>
    <dgm:pt modelId="{02875742-7C1F-4ABC-A57A-06F1EBA3B6E2}" type="pres">
      <dgm:prSet presAssocID="{44F16749-3120-4785-9E2F-BB45C9DE69C3}" presName="vertSpace2b" presStyleCnt="0"/>
      <dgm:spPr/>
    </dgm:pt>
    <dgm:pt modelId="{B588A000-E21D-462C-A06F-AA15B5BDB6B7}" type="pres">
      <dgm:prSet presAssocID="{603AA2C6-CD17-4CEE-B440-D9D6AD6B63F1}" presName="horz2" presStyleCnt="0"/>
      <dgm:spPr/>
    </dgm:pt>
    <dgm:pt modelId="{825C54C2-B9C7-42E1-A255-FF60488EC135}" type="pres">
      <dgm:prSet presAssocID="{603AA2C6-CD17-4CEE-B440-D9D6AD6B63F1}" presName="horzSpace2" presStyleCnt="0"/>
      <dgm:spPr/>
    </dgm:pt>
    <dgm:pt modelId="{73BB6838-EE65-4FE7-B655-DA90BBF9EAF7}" type="pres">
      <dgm:prSet presAssocID="{603AA2C6-CD17-4CEE-B440-D9D6AD6B63F1}" presName="tx2" presStyleLbl="revTx" presStyleIdx="5" presStyleCnt="9"/>
      <dgm:spPr/>
    </dgm:pt>
    <dgm:pt modelId="{00B450D0-2221-4733-9E0D-061EDC685B72}" type="pres">
      <dgm:prSet presAssocID="{603AA2C6-CD17-4CEE-B440-D9D6AD6B63F1}" presName="vert2" presStyleCnt="0"/>
      <dgm:spPr/>
    </dgm:pt>
    <dgm:pt modelId="{313B416E-9A94-404D-9110-7A93565DD731}" type="pres">
      <dgm:prSet presAssocID="{603AA2C6-CD17-4CEE-B440-D9D6AD6B63F1}" presName="thinLine2b" presStyleLbl="callout" presStyleIdx="3" presStyleCnt="6"/>
      <dgm:spPr/>
    </dgm:pt>
    <dgm:pt modelId="{CBABA0DA-8F0C-4A2D-8BCF-08B960CCF7D8}" type="pres">
      <dgm:prSet presAssocID="{603AA2C6-CD17-4CEE-B440-D9D6AD6B63F1}" presName="vertSpace2b" presStyleCnt="0"/>
      <dgm:spPr/>
    </dgm:pt>
    <dgm:pt modelId="{A87AB920-9686-4CD4-9966-0BEE52428EA6}" type="pres">
      <dgm:prSet presAssocID="{FC0FDD18-89C0-48A1-9BD8-589ECE4DD0D1}" presName="thickLine" presStyleLbl="alignNode1" presStyleIdx="2" presStyleCnt="3"/>
      <dgm:spPr/>
    </dgm:pt>
    <dgm:pt modelId="{405438E2-6D0C-438E-AF1F-FEF1FD58D572}" type="pres">
      <dgm:prSet presAssocID="{FC0FDD18-89C0-48A1-9BD8-589ECE4DD0D1}" presName="horz1" presStyleCnt="0"/>
      <dgm:spPr/>
    </dgm:pt>
    <dgm:pt modelId="{67F75BD0-C55D-411C-8341-4826FC1CAC26}" type="pres">
      <dgm:prSet presAssocID="{FC0FDD18-89C0-48A1-9BD8-589ECE4DD0D1}" presName="tx1" presStyleLbl="revTx" presStyleIdx="6" presStyleCnt="9"/>
      <dgm:spPr/>
    </dgm:pt>
    <dgm:pt modelId="{D64F1CB1-C1F1-4E0F-9DD5-C3A0BE89E0F2}" type="pres">
      <dgm:prSet presAssocID="{FC0FDD18-89C0-48A1-9BD8-589ECE4DD0D1}" presName="vert1" presStyleCnt="0"/>
      <dgm:spPr/>
    </dgm:pt>
    <dgm:pt modelId="{5DE11E65-5FC9-4846-AAF2-B3F85C86F2BD}" type="pres">
      <dgm:prSet presAssocID="{7C908727-9ADC-4669-B065-BCC61C565EF8}" presName="vertSpace2a" presStyleCnt="0"/>
      <dgm:spPr/>
    </dgm:pt>
    <dgm:pt modelId="{60175574-CF83-4CB2-B022-7150AA27029C}" type="pres">
      <dgm:prSet presAssocID="{7C908727-9ADC-4669-B065-BCC61C565EF8}" presName="horz2" presStyleCnt="0"/>
      <dgm:spPr/>
    </dgm:pt>
    <dgm:pt modelId="{9DF61626-C853-4971-AAAE-E9F750175DD0}" type="pres">
      <dgm:prSet presAssocID="{7C908727-9ADC-4669-B065-BCC61C565EF8}" presName="horzSpace2" presStyleCnt="0"/>
      <dgm:spPr/>
    </dgm:pt>
    <dgm:pt modelId="{BF818DF2-65BF-4E9E-81D4-66BC7A59B85C}" type="pres">
      <dgm:prSet presAssocID="{7C908727-9ADC-4669-B065-BCC61C565EF8}" presName="tx2" presStyleLbl="revTx" presStyleIdx="7" presStyleCnt="9"/>
      <dgm:spPr/>
    </dgm:pt>
    <dgm:pt modelId="{0A335FD7-FC4C-47A5-8A3B-DB66F194A313}" type="pres">
      <dgm:prSet presAssocID="{7C908727-9ADC-4669-B065-BCC61C565EF8}" presName="vert2" presStyleCnt="0"/>
      <dgm:spPr/>
    </dgm:pt>
    <dgm:pt modelId="{0BF18B62-FB99-4672-911E-3B3FF9D5F576}" type="pres">
      <dgm:prSet presAssocID="{7C908727-9ADC-4669-B065-BCC61C565EF8}" presName="thinLine2b" presStyleLbl="callout" presStyleIdx="4" presStyleCnt="6"/>
      <dgm:spPr/>
    </dgm:pt>
    <dgm:pt modelId="{D6725794-89FB-4DF7-9081-CFA8F0871822}" type="pres">
      <dgm:prSet presAssocID="{7C908727-9ADC-4669-B065-BCC61C565EF8}" presName="vertSpace2b" presStyleCnt="0"/>
      <dgm:spPr/>
    </dgm:pt>
    <dgm:pt modelId="{604753C9-4AE6-4CD6-B05C-F21EF67B8606}" type="pres">
      <dgm:prSet presAssocID="{487931C8-DF35-4AD2-8655-F9277310B3A3}" presName="horz2" presStyleCnt="0"/>
      <dgm:spPr/>
    </dgm:pt>
    <dgm:pt modelId="{83153A4C-E79B-4BDA-9FDB-A5439628352B}" type="pres">
      <dgm:prSet presAssocID="{487931C8-DF35-4AD2-8655-F9277310B3A3}" presName="horzSpace2" presStyleCnt="0"/>
      <dgm:spPr/>
    </dgm:pt>
    <dgm:pt modelId="{7FF0A314-BB2B-4FF7-AA48-1D4062303858}" type="pres">
      <dgm:prSet presAssocID="{487931C8-DF35-4AD2-8655-F9277310B3A3}" presName="tx2" presStyleLbl="revTx" presStyleIdx="8" presStyleCnt="9"/>
      <dgm:spPr/>
    </dgm:pt>
    <dgm:pt modelId="{F1CCB3F7-A43B-4A20-B7E7-66CFA659113A}" type="pres">
      <dgm:prSet presAssocID="{487931C8-DF35-4AD2-8655-F9277310B3A3}" presName="vert2" presStyleCnt="0"/>
      <dgm:spPr/>
    </dgm:pt>
    <dgm:pt modelId="{98572CB9-DADD-48B1-8618-B979F37AA4ED}" type="pres">
      <dgm:prSet presAssocID="{487931C8-DF35-4AD2-8655-F9277310B3A3}" presName="thinLine2b" presStyleLbl="callout" presStyleIdx="5" presStyleCnt="6"/>
      <dgm:spPr/>
    </dgm:pt>
    <dgm:pt modelId="{59DF4852-C886-4177-8451-55AC0794D7D3}" type="pres">
      <dgm:prSet presAssocID="{487931C8-DF35-4AD2-8655-F9277310B3A3}" presName="vertSpace2b" presStyleCnt="0"/>
      <dgm:spPr/>
    </dgm:pt>
  </dgm:ptLst>
  <dgm:cxnLst>
    <dgm:cxn modelId="{A74DDB13-5181-4041-A5CA-E53643D547E8}" type="presOf" srcId="{603AA2C6-CD17-4CEE-B440-D9D6AD6B63F1}" destId="{73BB6838-EE65-4FE7-B655-DA90BBF9EAF7}" srcOrd="0" destOrd="0" presId="urn:microsoft.com/office/officeart/2008/layout/LinedList"/>
    <dgm:cxn modelId="{BF8F2718-E26A-4970-B6DC-BA523F0C31F5}" type="presOf" srcId="{2F0D68C3-2D31-42B2-851D-665FB4C45416}" destId="{E8B424A7-7D09-4790-AA00-C3CC97BE9455}" srcOrd="0" destOrd="0" presId="urn:microsoft.com/office/officeart/2008/layout/LinedList"/>
    <dgm:cxn modelId="{FDF7F51C-D6B0-456A-8C85-5B6C86270F62}" srcId="{FC0FDD18-89C0-48A1-9BD8-589ECE4DD0D1}" destId="{487931C8-DF35-4AD2-8655-F9277310B3A3}" srcOrd="1" destOrd="0" parTransId="{9186B79A-3202-4085-AEC6-6873182EFB38}" sibTransId="{111DB234-04E2-47FD-97C7-DA1F25548BDA}"/>
    <dgm:cxn modelId="{A368F933-2043-46AF-9D8F-B8273AE2C8FF}" srcId="{AE724B4C-7880-4439-AF71-4B5ED3FFE1BF}" destId="{603AA2C6-CD17-4CEE-B440-D9D6AD6B63F1}" srcOrd="1" destOrd="0" parTransId="{3ACACD78-502D-4EF9-9522-52A59A8FD4A4}" sibTransId="{BA6A2F67-2999-4DAC-965E-B89326039FE3}"/>
    <dgm:cxn modelId="{C872DF35-C431-4659-A69D-B0688D756F6E}" srcId="{048F1C6C-FDA5-43AA-8F61-CD973DEDC1F1}" destId="{907EAA70-DD49-452B-AF2D-17760B113F6D}" srcOrd="0" destOrd="0" parTransId="{B83754E0-861B-4E6D-840F-12FDC2531B9C}" sibTransId="{B1913B99-E792-4983-A5C4-A8ED76F929E5}"/>
    <dgm:cxn modelId="{17EA7639-91EE-403B-AFFE-9275DE681084}" srcId="{D6AF7814-5FFB-45C7-818D-3EB98C6B831C}" destId="{048F1C6C-FDA5-43AA-8F61-CD973DEDC1F1}" srcOrd="0" destOrd="0" parTransId="{93375CFD-6620-4316-BD57-DCF5295AA995}" sibTransId="{C6C13BFA-EC44-495A-BF75-8D9F5708E77A}"/>
    <dgm:cxn modelId="{9865854C-3BA5-4232-96BB-0AFCD6B4CD6B}" type="presOf" srcId="{048F1C6C-FDA5-43AA-8F61-CD973DEDC1F1}" destId="{BD2B5EA5-F8E1-4515-AADA-08ADCAD5F48A}" srcOrd="0" destOrd="0" presId="urn:microsoft.com/office/officeart/2008/layout/LinedList"/>
    <dgm:cxn modelId="{7E7DA550-332E-4CF4-AB99-E09EF1792782}" srcId="{AE724B4C-7880-4439-AF71-4B5ED3FFE1BF}" destId="{44F16749-3120-4785-9E2F-BB45C9DE69C3}" srcOrd="0" destOrd="0" parTransId="{160B5C12-16A7-408C-8E77-591B16727F74}" sibTransId="{15517602-F521-419C-B2F2-1A32C81BE7B1}"/>
    <dgm:cxn modelId="{0AD39D62-7996-44E3-8D77-CEA4A355FDFF}" srcId="{048F1C6C-FDA5-43AA-8F61-CD973DEDC1F1}" destId="{2F0D68C3-2D31-42B2-851D-665FB4C45416}" srcOrd="1" destOrd="0" parTransId="{9F4CFBB2-39C2-4F4B-A7E2-D9ACCCC89606}" sibTransId="{E6229592-D111-4FCE-BE60-84B3C30860C8}"/>
    <dgm:cxn modelId="{FDE25566-D80C-4D4F-B83D-74704F660C5D}" type="presOf" srcId="{FC0FDD18-89C0-48A1-9BD8-589ECE4DD0D1}" destId="{67F75BD0-C55D-411C-8341-4826FC1CAC26}" srcOrd="0" destOrd="0" presId="urn:microsoft.com/office/officeart/2008/layout/LinedList"/>
    <dgm:cxn modelId="{46B2E675-EBD7-4EE9-A592-A9955E27EE87}" type="presOf" srcId="{44F16749-3120-4785-9E2F-BB45C9DE69C3}" destId="{6D2074FE-2F53-4D93-ABD9-D8E22E1000FC}" srcOrd="0" destOrd="0" presId="urn:microsoft.com/office/officeart/2008/layout/LinedList"/>
    <dgm:cxn modelId="{4E53F793-E527-4809-9BB0-3702A812AEB3}" srcId="{FC0FDD18-89C0-48A1-9BD8-589ECE4DD0D1}" destId="{7C908727-9ADC-4669-B065-BCC61C565EF8}" srcOrd="0" destOrd="0" parTransId="{CB30A856-6D94-4A81-BE3D-657001C71405}" sibTransId="{54E28817-1BE5-487F-975B-1387EDDE2365}"/>
    <dgm:cxn modelId="{5338FDA3-312E-435E-844C-2E01440DED05}" srcId="{D6AF7814-5FFB-45C7-818D-3EB98C6B831C}" destId="{AE724B4C-7880-4439-AF71-4B5ED3FFE1BF}" srcOrd="1" destOrd="0" parTransId="{058D8EED-6FA9-40C9-ABDC-16EDB9350817}" sibTransId="{DD827284-D223-4F37-B44E-F853E0FEA022}"/>
    <dgm:cxn modelId="{948E08B0-0017-49D9-9091-900814159845}" type="presOf" srcId="{7C908727-9ADC-4669-B065-BCC61C565EF8}" destId="{BF818DF2-65BF-4E9E-81D4-66BC7A59B85C}" srcOrd="0" destOrd="0" presId="urn:microsoft.com/office/officeart/2008/layout/LinedList"/>
    <dgm:cxn modelId="{9FC82DCB-FA66-44D6-9C5C-3BE3E128DA66}" srcId="{D6AF7814-5FFB-45C7-818D-3EB98C6B831C}" destId="{FC0FDD18-89C0-48A1-9BD8-589ECE4DD0D1}" srcOrd="2" destOrd="0" parTransId="{D70DEF61-00C2-4C71-83D5-B58B7ED2ECBE}" sibTransId="{051DDB09-5CC5-418E-BDF0-380452AC3EB8}"/>
    <dgm:cxn modelId="{890D91CF-5BCD-4F09-A5E7-71B9D2EEA1CC}" type="presOf" srcId="{487931C8-DF35-4AD2-8655-F9277310B3A3}" destId="{7FF0A314-BB2B-4FF7-AA48-1D4062303858}" srcOrd="0" destOrd="0" presId="urn:microsoft.com/office/officeart/2008/layout/LinedList"/>
    <dgm:cxn modelId="{9C6563D5-0303-4DBB-B60E-1FC1781DE987}" type="presOf" srcId="{D6AF7814-5FFB-45C7-818D-3EB98C6B831C}" destId="{AB6127A7-71DF-491B-8787-D733BD90F9D8}" srcOrd="0" destOrd="0" presId="urn:microsoft.com/office/officeart/2008/layout/LinedList"/>
    <dgm:cxn modelId="{503EDCD9-97D9-4085-ACEB-6BCF03A11092}" type="presOf" srcId="{907EAA70-DD49-452B-AF2D-17760B113F6D}" destId="{4BDBDA2D-1CC1-4011-BDBF-400D40A59346}" srcOrd="0" destOrd="0" presId="urn:microsoft.com/office/officeart/2008/layout/LinedList"/>
    <dgm:cxn modelId="{A66CD0E2-D6C6-4E08-BDAD-153AA9B42704}" type="presOf" srcId="{AE724B4C-7880-4439-AF71-4B5ED3FFE1BF}" destId="{3D439E6F-9EA5-4F22-B619-6C8C28BDE21B}" srcOrd="0" destOrd="0" presId="urn:microsoft.com/office/officeart/2008/layout/LinedList"/>
    <dgm:cxn modelId="{797182A3-BB16-4BAA-A984-00D93DC99022}" type="presParOf" srcId="{AB6127A7-71DF-491B-8787-D733BD90F9D8}" destId="{87FA1BD2-113D-4EF6-A438-B63FADB15496}" srcOrd="0" destOrd="0" presId="urn:microsoft.com/office/officeart/2008/layout/LinedList"/>
    <dgm:cxn modelId="{BDC1FA61-9DF5-4CB5-90F4-644832A920D1}" type="presParOf" srcId="{AB6127A7-71DF-491B-8787-D733BD90F9D8}" destId="{F5A6F5CC-794F-4ECD-9ADB-E590848E87D5}" srcOrd="1" destOrd="0" presId="urn:microsoft.com/office/officeart/2008/layout/LinedList"/>
    <dgm:cxn modelId="{265E1D01-1745-4339-AD13-511F2D535ED8}" type="presParOf" srcId="{F5A6F5CC-794F-4ECD-9ADB-E590848E87D5}" destId="{BD2B5EA5-F8E1-4515-AADA-08ADCAD5F48A}" srcOrd="0" destOrd="0" presId="urn:microsoft.com/office/officeart/2008/layout/LinedList"/>
    <dgm:cxn modelId="{757FBF2F-C27F-4AD6-B753-E1A4F5024ACB}" type="presParOf" srcId="{F5A6F5CC-794F-4ECD-9ADB-E590848E87D5}" destId="{129C1D9D-2261-42B7-80AF-13F5871F7D9B}" srcOrd="1" destOrd="0" presId="urn:microsoft.com/office/officeart/2008/layout/LinedList"/>
    <dgm:cxn modelId="{9FFE71EB-4A0F-4909-A788-DD58DB8B3D53}" type="presParOf" srcId="{129C1D9D-2261-42B7-80AF-13F5871F7D9B}" destId="{ADFC8B99-A588-4570-9600-8585830F9E7A}" srcOrd="0" destOrd="0" presId="urn:microsoft.com/office/officeart/2008/layout/LinedList"/>
    <dgm:cxn modelId="{D2233300-22F1-4740-A5B9-F77A8FE7F5CE}" type="presParOf" srcId="{129C1D9D-2261-42B7-80AF-13F5871F7D9B}" destId="{AB60D23F-ED00-4D18-94AA-355105E2AFC7}" srcOrd="1" destOrd="0" presId="urn:microsoft.com/office/officeart/2008/layout/LinedList"/>
    <dgm:cxn modelId="{7790C3D6-0977-457E-8E5A-26BA3D359F50}" type="presParOf" srcId="{AB60D23F-ED00-4D18-94AA-355105E2AFC7}" destId="{E64DA556-2EDB-4F8C-847C-BD977191855A}" srcOrd="0" destOrd="0" presId="urn:microsoft.com/office/officeart/2008/layout/LinedList"/>
    <dgm:cxn modelId="{3FEB5A0A-3FA4-4266-A516-9770775A930D}" type="presParOf" srcId="{AB60D23F-ED00-4D18-94AA-355105E2AFC7}" destId="{4BDBDA2D-1CC1-4011-BDBF-400D40A59346}" srcOrd="1" destOrd="0" presId="urn:microsoft.com/office/officeart/2008/layout/LinedList"/>
    <dgm:cxn modelId="{36500CD9-ADC6-4D87-ABB1-435EDFD9F6D6}" type="presParOf" srcId="{AB60D23F-ED00-4D18-94AA-355105E2AFC7}" destId="{29AB87EE-6308-4886-8C3B-23E2E079C6F0}" srcOrd="2" destOrd="0" presId="urn:microsoft.com/office/officeart/2008/layout/LinedList"/>
    <dgm:cxn modelId="{A00444FB-3BE3-45D4-BA4F-8017F75F5A66}" type="presParOf" srcId="{129C1D9D-2261-42B7-80AF-13F5871F7D9B}" destId="{7E1999F9-58B2-4CE3-91FA-A47AD6F605E7}" srcOrd="2" destOrd="0" presId="urn:microsoft.com/office/officeart/2008/layout/LinedList"/>
    <dgm:cxn modelId="{DEA35628-AAC4-4F10-ABAD-05C243758394}" type="presParOf" srcId="{129C1D9D-2261-42B7-80AF-13F5871F7D9B}" destId="{F4114EE9-B886-4F0E-9139-6E857FEFB53B}" srcOrd="3" destOrd="0" presId="urn:microsoft.com/office/officeart/2008/layout/LinedList"/>
    <dgm:cxn modelId="{FC28875B-6CF5-4ADC-AF35-CF5A4787A5E0}" type="presParOf" srcId="{129C1D9D-2261-42B7-80AF-13F5871F7D9B}" destId="{94EEACB9-1B2C-40B1-92F5-B761CF73C3C6}" srcOrd="4" destOrd="0" presId="urn:microsoft.com/office/officeart/2008/layout/LinedList"/>
    <dgm:cxn modelId="{909A0FAE-4764-4302-BF43-DA798FA3ED8D}" type="presParOf" srcId="{94EEACB9-1B2C-40B1-92F5-B761CF73C3C6}" destId="{2C258A40-F9C9-4322-9E11-1A32BB8FFAE0}" srcOrd="0" destOrd="0" presId="urn:microsoft.com/office/officeart/2008/layout/LinedList"/>
    <dgm:cxn modelId="{B168F068-868E-43EB-9998-32D5DEF9E325}" type="presParOf" srcId="{94EEACB9-1B2C-40B1-92F5-B761CF73C3C6}" destId="{E8B424A7-7D09-4790-AA00-C3CC97BE9455}" srcOrd="1" destOrd="0" presId="urn:microsoft.com/office/officeart/2008/layout/LinedList"/>
    <dgm:cxn modelId="{EC29E358-74A5-49BE-A429-5C851133A2D9}" type="presParOf" srcId="{94EEACB9-1B2C-40B1-92F5-B761CF73C3C6}" destId="{91494B7B-B211-4886-817D-3974C20F24D0}" srcOrd="2" destOrd="0" presId="urn:microsoft.com/office/officeart/2008/layout/LinedList"/>
    <dgm:cxn modelId="{D42A3B33-D4C9-4FE4-A83C-A1E44837DE6F}" type="presParOf" srcId="{129C1D9D-2261-42B7-80AF-13F5871F7D9B}" destId="{BAF494BE-F874-4B59-A39C-A4F1475832E6}" srcOrd="5" destOrd="0" presId="urn:microsoft.com/office/officeart/2008/layout/LinedList"/>
    <dgm:cxn modelId="{16CDB48B-D318-45CE-95A0-915A716726DD}" type="presParOf" srcId="{129C1D9D-2261-42B7-80AF-13F5871F7D9B}" destId="{CE0AE9C3-EE83-4BA7-8560-1276C5026144}" srcOrd="6" destOrd="0" presId="urn:microsoft.com/office/officeart/2008/layout/LinedList"/>
    <dgm:cxn modelId="{B53AAAC6-F3EA-4B31-929B-0CE6C917290C}" type="presParOf" srcId="{AB6127A7-71DF-491B-8787-D733BD90F9D8}" destId="{EBC84C11-38B4-47C0-9B72-07759AE64FA6}" srcOrd="2" destOrd="0" presId="urn:microsoft.com/office/officeart/2008/layout/LinedList"/>
    <dgm:cxn modelId="{3B8E3B15-00D8-4516-BB8C-794566983D84}" type="presParOf" srcId="{AB6127A7-71DF-491B-8787-D733BD90F9D8}" destId="{E7201F7F-82DB-4A4E-B79E-E808E9DE7903}" srcOrd="3" destOrd="0" presId="urn:microsoft.com/office/officeart/2008/layout/LinedList"/>
    <dgm:cxn modelId="{A8C17679-1B1D-4F26-B122-376FC8BEE507}" type="presParOf" srcId="{E7201F7F-82DB-4A4E-B79E-E808E9DE7903}" destId="{3D439E6F-9EA5-4F22-B619-6C8C28BDE21B}" srcOrd="0" destOrd="0" presId="urn:microsoft.com/office/officeart/2008/layout/LinedList"/>
    <dgm:cxn modelId="{967F8773-D71B-4031-A03F-AF6F654DA46F}" type="presParOf" srcId="{E7201F7F-82DB-4A4E-B79E-E808E9DE7903}" destId="{BCA4BCB1-5BEE-4B75-8C98-FC92B3A6F8FA}" srcOrd="1" destOrd="0" presId="urn:microsoft.com/office/officeart/2008/layout/LinedList"/>
    <dgm:cxn modelId="{F4EC31D9-57BC-4A11-ACF7-5189958955D1}" type="presParOf" srcId="{BCA4BCB1-5BEE-4B75-8C98-FC92B3A6F8FA}" destId="{8A58EB95-8550-44DD-A7D3-DF9F0385970F}" srcOrd="0" destOrd="0" presId="urn:microsoft.com/office/officeart/2008/layout/LinedList"/>
    <dgm:cxn modelId="{4514EA26-E236-4F6C-8167-43BF36C3C106}" type="presParOf" srcId="{BCA4BCB1-5BEE-4B75-8C98-FC92B3A6F8FA}" destId="{D11DB174-FB6A-4573-BE5C-942B1FF04FCC}" srcOrd="1" destOrd="0" presId="urn:microsoft.com/office/officeart/2008/layout/LinedList"/>
    <dgm:cxn modelId="{C0E78D61-F148-46B3-9E33-5490F58AE136}" type="presParOf" srcId="{D11DB174-FB6A-4573-BE5C-942B1FF04FCC}" destId="{B7E9FBC5-9185-4373-A8DB-DCD7DB14FB63}" srcOrd="0" destOrd="0" presId="urn:microsoft.com/office/officeart/2008/layout/LinedList"/>
    <dgm:cxn modelId="{E1DA1FE5-3B19-46B1-BD79-B60F73723B39}" type="presParOf" srcId="{D11DB174-FB6A-4573-BE5C-942B1FF04FCC}" destId="{6D2074FE-2F53-4D93-ABD9-D8E22E1000FC}" srcOrd="1" destOrd="0" presId="urn:microsoft.com/office/officeart/2008/layout/LinedList"/>
    <dgm:cxn modelId="{586BE970-88E7-403D-A708-71788CD93787}" type="presParOf" srcId="{D11DB174-FB6A-4573-BE5C-942B1FF04FCC}" destId="{767EF6A3-F067-4D3C-981F-F600CBFF90A7}" srcOrd="2" destOrd="0" presId="urn:microsoft.com/office/officeart/2008/layout/LinedList"/>
    <dgm:cxn modelId="{766586ED-CABE-43D2-88BE-EE606D2544DB}" type="presParOf" srcId="{BCA4BCB1-5BEE-4B75-8C98-FC92B3A6F8FA}" destId="{D8E46CBD-6E3F-4395-A839-D29FEDAA02AF}" srcOrd="2" destOrd="0" presId="urn:microsoft.com/office/officeart/2008/layout/LinedList"/>
    <dgm:cxn modelId="{814C2981-7EF4-4BE0-B924-C6BAF7908496}" type="presParOf" srcId="{BCA4BCB1-5BEE-4B75-8C98-FC92B3A6F8FA}" destId="{02875742-7C1F-4ABC-A57A-06F1EBA3B6E2}" srcOrd="3" destOrd="0" presId="urn:microsoft.com/office/officeart/2008/layout/LinedList"/>
    <dgm:cxn modelId="{AD1B85EF-0ABB-4625-A12D-62D361AF7A5A}" type="presParOf" srcId="{BCA4BCB1-5BEE-4B75-8C98-FC92B3A6F8FA}" destId="{B588A000-E21D-462C-A06F-AA15B5BDB6B7}" srcOrd="4" destOrd="0" presId="urn:microsoft.com/office/officeart/2008/layout/LinedList"/>
    <dgm:cxn modelId="{47CCFC6D-E995-4206-8DF2-1F9FD9D7C976}" type="presParOf" srcId="{B588A000-E21D-462C-A06F-AA15B5BDB6B7}" destId="{825C54C2-B9C7-42E1-A255-FF60488EC135}" srcOrd="0" destOrd="0" presId="urn:microsoft.com/office/officeart/2008/layout/LinedList"/>
    <dgm:cxn modelId="{EFCDA0BF-93DC-41F3-A8D0-7723301FCFB2}" type="presParOf" srcId="{B588A000-E21D-462C-A06F-AA15B5BDB6B7}" destId="{73BB6838-EE65-4FE7-B655-DA90BBF9EAF7}" srcOrd="1" destOrd="0" presId="urn:microsoft.com/office/officeart/2008/layout/LinedList"/>
    <dgm:cxn modelId="{AD927F18-13E6-40CD-862C-D9B21462B312}" type="presParOf" srcId="{B588A000-E21D-462C-A06F-AA15B5BDB6B7}" destId="{00B450D0-2221-4733-9E0D-061EDC685B72}" srcOrd="2" destOrd="0" presId="urn:microsoft.com/office/officeart/2008/layout/LinedList"/>
    <dgm:cxn modelId="{342F1A78-1F6C-406D-B4EB-34659D223E55}" type="presParOf" srcId="{BCA4BCB1-5BEE-4B75-8C98-FC92B3A6F8FA}" destId="{313B416E-9A94-404D-9110-7A93565DD731}" srcOrd="5" destOrd="0" presId="urn:microsoft.com/office/officeart/2008/layout/LinedList"/>
    <dgm:cxn modelId="{D50538E0-E62E-4EE2-A3D8-12A04F3D2576}" type="presParOf" srcId="{BCA4BCB1-5BEE-4B75-8C98-FC92B3A6F8FA}" destId="{CBABA0DA-8F0C-4A2D-8BCF-08B960CCF7D8}" srcOrd="6" destOrd="0" presId="urn:microsoft.com/office/officeart/2008/layout/LinedList"/>
    <dgm:cxn modelId="{7F9DABA9-B443-4228-A393-A90D56AB542E}" type="presParOf" srcId="{AB6127A7-71DF-491B-8787-D733BD90F9D8}" destId="{A87AB920-9686-4CD4-9966-0BEE52428EA6}" srcOrd="4" destOrd="0" presId="urn:microsoft.com/office/officeart/2008/layout/LinedList"/>
    <dgm:cxn modelId="{4E69825A-63FA-4F90-AA11-10252F0C6563}" type="presParOf" srcId="{AB6127A7-71DF-491B-8787-D733BD90F9D8}" destId="{405438E2-6D0C-438E-AF1F-FEF1FD58D572}" srcOrd="5" destOrd="0" presId="urn:microsoft.com/office/officeart/2008/layout/LinedList"/>
    <dgm:cxn modelId="{327E3A58-9913-48C4-B2A0-FDFE4B65917D}" type="presParOf" srcId="{405438E2-6D0C-438E-AF1F-FEF1FD58D572}" destId="{67F75BD0-C55D-411C-8341-4826FC1CAC26}" srcOrd="0" destOrd="0" presId="urn:microsoft.com/office/officeart/2008/layout/LinedList"/>
    <dgm:cxn modelId="{C431C61B-D7BF-400F-B7A6-92402B9C79FC}" type="presParOf" srcId="{405438E2-6D0C-438E-AF1F-FEF1FD58D572}" destId="{D64F1CB1-C1F1-4E0F-9DD5-C3A0BE89E0F2}" srcOrd="1" destOrd="0" presId="urn:microsoft.com/office/officeart/2008/layout/LinedList"/>
    <dgm:cxn modelId="{633FB4D5-61CD-400A-9FFD-BEF772E2C26E}" type="presParOf" srcId="{D64F1CB1-C1F1-4E0F-9DD5-C3A0BE89E0F2}" destId="{5DE11E65-5FC9-4846-AAF2-B3F85C86F2BD}" srcOrd="0" destOrd="0" presId="urn:microsoft.com/office/officeart/2008/layout/LinedList"/>
    <dgm:cxn modelId="{0B6E182A-F988-4803-8155-1579C3F356E5}" type="presParOf" srcId="{D64F1CB1-C1F1-4E0F-9DD5-C3A0BE89E0F2}" destId="{60175574-CF83-4CB2-B022-7150AA27029C}" srcOrd="1" destOrd="0" presId="urn:microsoft.com/office/officeart/2008/layout/LinedList"/>
    <dgm:cxn modelId="{27BF70A3-5F92-4553-99D2-C3F6DF6639B3}" type="presParOf" srcId="{60175574-CF83-4CB2-B022-7150AA27029C}" destId="{9DF61626-C853-4971-AAAE-E9F750175DD0}" srcOrd="0" destOrd="0" presId="urn:microsoft.com/office/officeart/2008/layout/LinedList"/>
    <dgm:cxn modelId="{A46BF9C8-43C6-49C6-9B86-D4662E65C1D5}" type="presParOf" srcId="{60175574-CF83-4CB2-B022-7150AA27029C}" destId="{BF818DF2-65BF-4E9E-81D4-66BC7A59B85C}" srcOrd="1" destOrd="0" presId="urn:microsoft.com/office/officeart/2008/layout/LinedList"/>
    <dgm:cxn modelId="{4F7F759B-56A1-445E-AB00-F13280BBB67C}" type="presParOf" srcId="{60175574-CF83-4CB2-B022-7150AA27029C}" destId="{0A335FD7-FC4C-47A5-8A3B-DB66F194A313}" srcOrd="2" destOrd="0" presId="urn:microsoft.com/office/officeart/2008/layout/LinedList"/>
    <dgm:cxn modelId="{C08893FD-6706-49E0-8925-DFBCA26600C7}" type="presParOf" srcId="{D64F1CB1-C1F1-4E0F-9DD5-C3A0BE89E0F2}" destId="{0BF18B62-FB99-4672-911E-3B3FF9D5F576}" srcOrd="2" destOrd="0" presId="urn:microsoft.com/office/officeart/2008/layout/LinedList"/>
    <dgm:cxn modelId="{C7853DA1-4595-4739-97CD-A27851B75D9B}" type="presParOf" srcId="{D64F1CB1-C1F1-4E0F-9DD5-C3A0BE89E0F2}" destId="{D6725794-89FB-4DF7-9081-CFA8F0871822}" srcOrd="3" destOrd="0" presId="urn:microsoft.com/office/officeart/2008/layout/LinedList"/>
    <dgm:cxn modelId="{B237464F-1494-4A0F-97F5-91BB3066B61D}" type="presParOf" srcId="{D64F1CB1-C1F1-4E0F-9DD5-C3A0BE89E0F2}" destId="{604753C9-4AE6-4CD6-B05C-F21EF67B8606}" srcOrd="4" destOrd="0" presId="urn:microsoft.com/office/officeart/2008/layout/LinedList"/>
    <dgm:cxn modelId="{675073F3-B152-424C-AE39-C0823621C632}" type="presParOf" srcId="{604753C9-4AE6-4CD6-B05C-F21EF67B8606}" destId="{83153A4C-E79B-4BDA-9FDB-A5439628352B}" srcOrd="0" destOrd="0" presId="urn:microsoft.com/office/officeart/2008/layout/LinedList"/>
    <dgm:cxn modelId="{7C3F4D77-08B4-4A33-B1F2-FAE85F7AFAF9}" type="presParOf" srcId="{604753C9-4AE6-4CD6-B05C-F21EF67B8606}" destId="{7FF0A314-BB2B-4FF7-AA48-1D4062303858}" srcOrd="1" destOrd="0" presId="urn:microsoft.com/office/officeart/2008/layout/LinedList"/>
    <dgm:cxn modelId="{546FA70F-C969-45D2-975D-19EDFF20F27A}" type="presParOf" srcId="{604753C9-4AE6-4CD6-B05C-F21EF67B8606}" destId="{F1CCB3F7-A43B-4A20-B7E7-66CFA659113A}" srcOrd="2" destOrd="0" presId="urn:microsoft.com/office/officeart/2008/layout/LinedList"/>
    <dgm:cxn modelId="{1A9E63F4-FF9F-40AB-8A19-D7C9D1B56FC0}" type="presParOf" srcId="{D64F1CB1-C1F1-4E0F-9DD5-C3A0BE89E0F2}" destId="{98572CB9-DADD-48B1-8618-B979F37AA4ED}" srcOrd="5" destOrd="0" presId="urn:microsoft.com/office/officeart/2008/layout/LinedList"/>
    <dgm:cxn modelId="{59DA6ADA-82E4-4EEE-A4AF-613737F45169}" type="presParOf" srcId="{D64F1CB1-C1F1-4E0F-9DD5-C3A0BE89E0F2}" destId="{59DF4852-C886-4177-8451-55AC0794D7D3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CA7157-5FA4-436A-8F37-898EB806EF9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BBCE727A-D8CA-4EBE-9BB5-53158398940B}">
      <dgm:prSet phldrT="[Text]" custT="1"/>
      <dgm:spPr/>
      <dgm:t>
        <a:bodyPr/>
        <a:lstStyle/>
        <a:p>
          <a:r>
            <a:rPr lang="en-GB" sz="1800" dirty="0"/>
            <a:t>Number</a:t>
          </a:r>
        </a:p>
      </dgm:t>
    </dgm:pt>
    <dgm:pt modelId="{4565C1CC-EDEF-41DD-9D96-909AEB717688}" type="parTrans" cxnId="{723BC5B2-1632-4607-9A4F-BCB70C6E13E5}">
      <dgm:prSet/>
      <dgm:spPr/>
      <dgm:t>
        <a:bodyPr/>
        <a:lstStyle/>
        <a:p>
          <a:endParaRPr lang="en-GB"/>
        </a:p>
      </dgm:t>
    </dgm:pt>
    <dgm:pt modelId="{0A68E8B4-27E3-41BA-B876-774A5D4E0EA3}" type="sibTrans" cxnId="{723BC5B2-1632-4607-9A4F-BCB70C6E13E5}">
      <dgm:prSet/>
      <dgm:spPr/>
      <dgm:t>
        <a:bodyPr/>
        <a:lstStyle/>
        <a:p>
          <a:endParaRPr lang="en-GB"/>
        </a:p>
      </dgm:t>
    </dgm:pt>
    <dgm:pt modelId="{C68D4375-98E7-463E-96CA-764DA0F30432}">
      <dgm:prSet phldrT="[Text]" custT="1"/>
      <dgm:spPr/>
      <dgm:t>
        <a:bodyPr/>
        <a:lstStyle/>
        <a:p>
          <a:r>
            <a:rPr lang="en-GB" sz="1800" dirty="0"/>
            <a:t>Variety</a:t>
          </a:r>
        </a:p>
      </dgm:t>
    </dgm:pt>
    <dgm:pt modelId="{49C7EEBD-28E3-47F9-B757-71DCD35FFB63}" type="parTrans" cxnId="{AF474432-7C8F-4D7A-A576-163743A8F484}">
      <dgm:prSet/>
      <dgm:spPr/>
      <dgm:t>
        <a:bodyPr/>
        <a:lstStyle/>
        <a:p>
          <a:endParaRPr lang="en-GB"/>
        </a:p>
      </dgm:t>
    </dgm:pt>
    <dgm:pt modelId="{68B54B85-5787-42D0-98CD-38BEA9BCB42D}" type="sibTrans" cxnId="{AF474432-7C8F-4D7A-A576-163743A8F484}">
      <dgm:prSet/>
      <dgm:spPr/>
      <dgm:t>
        <a:bodyPr/>
        <a:lstStyle/>
        <a:p>
          <a:endParaRPr lang="en-GB"/>
        </a:p>
      </dgm:t>
    </dgm:pt>
    <dgm:pt modelId="{A8D26F3E-30DF-49AD-A98B-E8B462C468AD}">
      <dgm:prSet phldrT="[Text]" custT="1"/>
      <dgm:spPr/>
      <dgm:t>
        <a:bodyPr/>
        <a:lstStyle/>
        <a:p>
          <a:r>
            <a:rPr lang="en-GB" sz="1800" dirty="0"/>
            <a:t>Design</a:t>
          </a:r>
        </a:p>
      </dgm:t>
    </dgm:pt>
    <dgm:pt modelId="{261E2EE3-7DF6-4440-BB00-EECC9994AE36}" type="parTrans" cxnId="{481685D3-11F0-42CC-A9A3-5E76857D6C32}">
      <dgm:prSet/>
      <dgm:spPr/>
      <dgm:t>
        <a:bodyPr/>
        <a:lstStyle/>
        <a:p>
          <a:endParaRPr lang="en-GB"/>
        </a:p>
      </dgm:t>
    </dgm:pt>
    <dgm:pt modelId="{502ED248-AE6D-4FF8-904B-CE4A04846788}" type="sibTrans" cxnId="{481685D3-11F0-42CC-A9A3-5E76857D6C32}">
      <dgm:prSet/>
      <dgm:spPr/>
      <dgm:t>
        <a:bodyPr/>
        <a:lstStyle/>
        <a:p>
          <a:endParaRPr lang="en-GB"/>
        </a:p>
      </dgm:t>
    </dgm:pt>
    <dgm:pt modelId="{8A412769-3581-40F3-A03A-34D7B05DE9B4}">
      <dgm:prSet custT="1"/>
      <dgm:spPr/>
      <dgm:t>
        <a:bodyPr/>
        <a:lstStyle/>
        <a:p>
          <a:r>
            <a:rPr lang="en-GB" sz="2800" dirty="0"/>
            <a:t>Impact</a:t>
          </a:r>
        </a:p>
      </dgm:t>
    </dgm:pt>
    <dgm:pt modelId="{E6427BFA-C7B1-4BAC-B05F-C476A97B6D83}" type="parTrans" cxnId="{A3CB8CFF-BDEB-410E-9E19-129038C7A792}">
      <dgm:prSet/>
      <dgm:spPr/>
      <dgm:t>
        <a:bodyPr/>
        <a:lstStyle/>
        <a:p>
          <a:endParaRPr lang="en-GB"/>
        </a:p>
      </dgm:t>
    </dgm:pt>
    <dgm:pt modelId="{5E5A8FAA-6F2D-4B15-860B-BB4BEF654BEA}" type="sibTrans" cxnId="{A3CB8CFF-BDEB-410E-9E19-129038C7A792}">
      <dgm:prSet/>
      <dgm:spPr/>
      <dgm:t>
        <a:bodyPr/>
        <a:lstStyle/>
        <a:p>
          <a:endParaRPr lang="en-GB"/>
        </a:p>
      </dgm:t>
    </dgm:pt>
    <dgm:pt modelId="{C6ECC74B-C1EA-4834-93BF-200AC2A767EE}" type="pres">
      <dgm:prSet presAssocID="{ACCA7157-5FA4-436A-8F37-898EB806EF9B}" presName="Name0" presStyleCnt="0">
        <dgm:presLayoutVars>
          <dgm:dir/>
          <dgm:resizeHandles val="exact"/>
        </dgm:presLayoutVars>
      </dgm:prSet>
      <dgm:spPr/>
    </dgm:pt>
    <dgm:pt modelId="{C295AC69-F0F0-485A-8021-02E9CAEC3274}" type="pres">
      <dgm:prSet presAssocID="{BBCE727A-D8CA-4EBE-9BB5-53158398940B}" presName="parTxOnly" presStyleLbl="node1" presStyleIdx="0" presStyleCnt="4" custLinFactNeighborX="-92257" custLinFactNeighborY="-30752">
        <dgm:presLayoutVars>
          <dgm:bulletEnabled val="1"/>
        </dgm:presLayoutVars>
      </dgm:prSet>
      <dgm:spPr/>
    </dgm:pt>
    <dgm:pt modelId="{1D257ED4-D98A-4CE4-A4F7-184663BAD9A2}" type="pres">
      <dgm:prSet presAssocID="{0A68E8B4-27E3-41BA-B876-774A5D4E0EA3}" presName="parSpace" presStyleCnt="0"/>
      <dgm:spPr/>
    </dgm:pt>
    <dgm:pt modelId="{B10CEC90-BF5C-4F11-835C-76F41D9894DA}" type="pres">
      <dgm:prSet presAssocID="{C68D4375-98E7-463E-96CA-764DA0F30432}" presName="parTxOnly" presStyleLbl="node1" presStyleIdx="1" presStyleCnt="4">
        <dgm:presLayoutVars>
          <dgm:bulletEnabled val="1"/>
        </dgm:presLayoutVars>
      </dgm:prSet>
      <dgm:spPr/>
    </dgm:pt>
    <dgm:pt modelId="{2FC0AC6A-8BE9-4892-9511-A2CCC1A64BD7}" type="pres">
      <dgm:prSet presAssocID="{68B54B85-5787-42D0-98CD-38BEA9BCB42D}" presName="parSpace" presStyleCnt="0"/>
      <dgm:spPr/>
    </dgm:pt>
    <dgm:pt modelId="{D82CE180-C9EA-4867-B50D-43DAB6F1452E}" type="pres">
      <dgm:prSet presAssocID="{A8D26F3E-30DF-49AD-A98B-E8B462C468AD}" presName="parTxOnly" presStyleLbl="node1" presStyleIdx="2" presStyleCnt="4">
        <dgm:presLayoutVars>
          <dgm:bulletEnabled val="1"/>
        </dgm:presLayoutVars>
      </dgm:prSet>
      <dgm:spPr/>
    </dgm:pt>
    <dgm:pt modelId="{0678285F-F2ED-44D5-B720-7D53892463D4}" type="pres">
      <dgm:prSet presAssocID="{502ED248-AE6D-4FF8-904B-CE4A04846788}" presName="parSpace" presStyleCnt="0"/>
      <dgm:spPr/>
    </dgm:pt>
    <dgm:pt modelId="{2A736F88-5177-4ACA-AFDF-4B14287FC13E}" type="pres">
      <dgm:prSet presAssocID="{8A412769-3581-40F3-A03A-34D7B05DE9B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44CDD2E-01C5-4707-9FCD-858C5F157652}" type="presOf" srcId="{C68D4375-98E7-463E-96CA-764DA0F30432}" destId="{B10CEC90-BF5C-4F11-835C-76F41D9894DA}" srcOrd="0" destOrd="0" presId="urn:microsoft.com/office/officeart/2005/8/layout/hChevron3"/>
    <dgm:cxn modelId="{AF474432-7C8F-4D7A-A576-163743A8F484}" srcId="{ACCA7157-5FA4-436A-8F37-898EB806EF9B}" destId="{C68D4375-98E7-463E-96CA-764DA0F30432}" srcOrd="1" destOrd="0" parTransId="{49C7EEBD-28E3-47F9-B757-71DCD35FFB63}" sibTransId="{68B54B85-5787-42D0-98CD-38BEA9BCB42D}"/>
    <dgm:cxn modelId="{3C907F4D-0C2C-4D61-93AA-B19365E9799F}" type="presOf" srcId="{BBCE727A-D8CA-4EBE-9BB5-53158398940B}" destId="{C295AC69-F0F0-485A-8021-02E9CAEC3274}" srcOrd="0" destOrd="0" presId="urn:microsoft.com/office/officeart/2005/8/layout/hChevron3"/>
    <dgm:cxn modelId="{0963616D-FEE6-4BCC-ADF5-ABEB76AE0617}" type="presOf" srcId="{A8D26F3E-30DF-49AD-A98B-E8B462C468AD}" destId="{D82CE180-C9EA-4867-B50D-43DAB6F1452E}" srcOrd="0" destOrd="0" presId="urn:microsoft.com/office/officeart/2005/8/layout/hChevron3"/>
    <dgm:cxn modelId="{F3AA11A1-6A0A-4B90-A5C8-DFB1780FEC7D}" type="presOf" srcId="{8A412769-3581-40F3-A03A-34D7B05DE9B4}" destId="{2A736F88-5177-4ACA-AFDF-4B14287FC13E}" srcOrd="0" destOrd="0" presId="urn:microsoft.com/office/officeart/2005/8/layout/hChevron3"/>
    <dgm:cxn modelId="{723BC5B2-1632-4607-9A4F-BCB70C6E13E5}" srcId="{ACCA7157-5FA4-436A-8F37-898EB806EF9B}" destId="{BBCE727A-D8CA-4EBE-9BB5-53158398940B}" srcOrd="0" destOrd="0" parTransId="{4565C1CC-EDEF-41DD-9D96-909AEB717688}" sibTransId="{0A68E8B4-27E3-41BA-B876-774A5D4E0EA3}"/>
    <dgm:cxn modelId="{481685D3-11F0-42CC-A9A3-5E76857D6C32}" srcId="{ACCA7157-5FA4-436A-8F37-898EB806EF9B}" destId="{A8D26F3E-30DF-49AD-A98B-E8B462C468AD}" srcOrd="2" destOrd="0" parTransId="{261E2EE3-7DF6-4440-BB00-EECC9994AE36}" sibTransId="{502ED248-AE6D-4FF8-904B-CE4A04846788}"/>
    <dgm:cxn modelId="{0A4D9EF4-295B-462B-92B8-BA7607389E98}" type="presOf" srcId="{ACCA7157-5FA4-436A-8F37-898EB806EF9B}" destId="{C6ECC74B-C1EA-4834-93BF-200AC2A767EE}" srcOrd="0" destOrd="0" presId="urn:microsoft.com/office/officeart/2005/8/layout/hChevron3"/>
    <dgm:cxn modelId="{A3CB8CFF-BDEB-410E-9E19-129038C7A792}" srcId="{ACCA7157-5FA4-436A-8F37-898EB806EF9B}" destId="{8A412769-3581-40F3-A03A-34D7B05DE9B4}" srcOrd="3" destOrd="0" parTransId="{E6427BFA-C7B1-4BAC-B05F-C476A97B6D83}" sibTransId="{5E5A8FAA-6F2D-4B15-860B-BB4BEF654BEA}"/>
    <dgm:cxn modelId="{0863F120-4505-4E33-9558-F46B7AD67B26}" type="presParOf" srcId="{C6ECC74B-C1EA-4834-93BF-200AC2A767EE}" destId="{C295AC69-F0F0-485A-8021-02E9CAEC3274}" srcOrd="0" destOrd="0" presId="urn:microsoft.com/office/officeart/2005/8/layout/hChevron3"/>
    <dgm:cxn modelId="{43CFFF04-8649-422E-AA62-A70D748E8E9F}" type="presParOf" srcId="{C6ECC74B-C1EA-4834-93BF-200AC2A767EE}" destId="{1D257ED4-D98A-4CE4-A4F7-184663BAD9A2}" srcOrd="1" destOrd="0" presId="urn:microsoft.com/office/officeart/2005/8/layout/hChevron3"/>
    <dgm:cxn modelId="{F051A2C9-33B6-4FD3-9AF4-5790493B6205}" type="presParOf" srcId="{C6ECC74B-C1EA-4834-93BF-200AC2A767EE}" destId="{B10CEC90-BF5C-4F11-835C-76F41D9894DA}" srcOrd="2" destOrd="0" presId="urn:microsoft.com/office/officeart/2005/8/layout/hChevron3"/>
    <dgm:cxn modelId="{C776501E-ABC8-400B-8003-B87184E578CF}" type="presParOf" srcId="{C6ECC74B-C1EA-4834-93BF-200AC2A767EE}" destId="{2FC0AC6A-8BE9-4892-9511-A2CCC1A64BD7}" srcOrd="3" destOrd="0" presId="urn:microsoft.com/office/officeart/2005/8/layout/hChevron3"/>
    <dgm:cxn modelId="{0EEE87E9-3D9A-44F3-AFC7-350080DDB055}" type="presParOf" srcId="{C6ECC74B-C1EA-4834-93BF-200AC2A767EE}" destId="{D82CE180-C9EA-4867-B50D-43DAB6F1452E}" srcOrd="4" destOrd="0" presId="urn:microsoft.com/office/officeart/2005/8/layout/hChevron3"/>
    <dgm:cxn modelId="{609A5FBC-1939-4AE4-A839-1816814AF101}" type="presParOf" srcId="{C6ECC74B-C1EA-4834-93BF-200AC2A767EE}" destId="{0678285F-F2ED-44D5-B720-7D53892463D4}" srcOrd="5" destOrd="0" presId="urn:microsoft.com/office/officeart/2005/8/layout/hChevron3"/>
    <dgm:cxn modelId="{694CE552-BD17-407F-96FC-7C2C8630B8F5}" type="presParOf" srcId="{C6ECC74B-C1EA-4834-93BF-200AC2A767EE}" destId="{2A736F88-5177-4ACA-AFDF-4B14287FC13E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DFF648-C32C-44E2-A70E-407870CF9273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7C3E54-9EAF-49EC-B59C-29FFCD00FE74}">
      <dgm:prSet/>
      <dgm:spPr/>
      <dgm:t>
        <a:bodyPr/>
        <a:lstStyle/>
        <a:p>
          <a:pPr algn="ctr"/>
          <a:r>
            <a:rPr lang="en-GB" b="1" dirty="0"/>
            <a:t>What is Customer Journey Map</a:t>
          </a:r>
          <a:endParaRPr lang="en-US" b="1" dirty="0"/>
        </a:p>
      </dgm:t>
    </dgm:pt>
    <dgm:pt modelId="{EE8663A6-7D1C-4C16-869B-F760D7927B1C}" type="parTrans" cxnId="{53F613C8-760C-4115-81C3-CB0C5FB4DCEF}">
      <dgm:prSet/>
      <dgm:spPr/>
      <dgm:t>
        <a:bodyPr/>
        <a:lstStyle/>
        <a:p>
          <a:endParaRPr lang="en-US"/>
        </a:p>
      </dgm:t>
    </dgm:pt>
    <dgm:pt modelId="{230AF885-E310-486B-8167-FDA07827CE5B}" type="sibTrans" cxnId="{53F613C8-760C-4115-81C3-CB0C5FB4DCE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01EB516E-9FD0-4AD9-88FC-8A14BCBF74A7}">
      <dgm:prSet/>
      <dgm:spPr/>
      <dgm:t>
        <a:bodyPr/>
        <a:lstStyle/>
        <a:p>
          <a:pPr algn="ctr"/>
          <a:r>
            <a:rPr lang="en-GB" b="0" dirty="0"/>
            <a:t>A diagram that identifies, aggregates and illustrates the key interactions a customer has with the company along the customer journey</a:t>
          </a:r>
          <a:endParaRPr lang="en-US" dirty="0"/>
        </a:p>
      </dgm:t>
    </dgm:pt>
    <dgm:pt modelId="{EE6D59FA-5E89-408C-93B0-F7FD213E9EA3}" type="parTrans" cxnId="{067E3BDC-181F-4CBE-80E6-8B242ACF22A1}">
      <dgm:prSet/>
      <dgm:spPr/>
      <dgm:t>
        <a:bodyPr/>
        <a:lstStyle/>
        <a:p>
          <a:endParaRPr lang="en-US"/>
        </a:p>
      </dgm:t>
    </dgm:pt>
    <dgm:pt modelId="{428935AF-6E9F-438C-815F-47770A58CF07}" type="sibTrans" cxnId="{067E3BDC-181F-4CBE-80E6-8B242ACF22A1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356A14E4-687A-4963-B9F0-EDE07FE8A4E1}">
      <dgm:prSet/>
      <dgm:spPr/>
      <dgm:t>
        <a:bodyPr/>
        <a:lstStyle/>
        <a:p>
          <a:pPr algn="ctr"/>
          <a:r>
            <a:rPr lang="en-GB" b="0" dirty="0"/>
            <a:t>Portrays the flow of customer experience across the major and minor touchpoints over time</a:t>
          </a:r>
          <a:endParaRPr lang="en-US" dirty="0"/>
        </a:p>
      </dgm:t>
    </dgm:pt>
    <dgm:pt modelId="{5EFF0449-6262-44A9-B62C-E1F2D8B75837}" type="parTrans" cxnId="{34037D8C-42BF-4052-8D21-CF21EBD1677E}">
      <dgm:prSet/>
      <dgm:spPr/>
      <dgm:t>
        <a:bodyPr/>
        <a:lstStyle/>
        <a:p>
          <a:endParaRPr lang="en-US"/>
        </a:p>
      </dgm:t>
    </dgm:pt>
    <dgm:pt modelId="{F1BC945C-CD3B-404D-93D7-45813114C17F}" type="sibTrans" cxnId="{34037D8C-42BF-4052-8D21-CF21EBD1677E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25D71816-A365-4492-8BDE-C19A6E0BB48A}">
      <dgm:prSet/>
      <dgm:spPr/>
      <dgm:t>
        <a:bodyPr/>
        <a:lstStyle/>
        <a:p>
          <a:pPr algn="ctr"/>
          <a:r>
            <a:rPr lang="en-GB" b="0" dirty="0"/>
            <a:t>Takes the customer’s perspective</a:t>
          </a:r>
          <a:endParaRPr lang="en-US" dirty="0"/>
        </a:p>
      </dgm:t>
    </dgm:pt>
    <dgm:pt modelId="{386BF5F9-93A5-4B05-85C7-72323B5F2364}" type="parTrans" cxnId="{0E572AE7-4C63-4D03-AA81-503C1D10A21E}">
      <dgm:prSet/>
      <dgm:spPr/>
      <dgm:t>
        <a:bodyPr/>
        <a:lstStyle/>
        <a:p>
          <a:endParaRPr lang="en-US"/>
        </a:p>
      </dgm:t>
    </dgm:pt>
    <dgm:pt modelId="{3CCD735A-E21C-4EF3-849C-92786BE6549C}" type="sibTrans" cxnId="{0E572AE7-4C63-4D03-AA81-503C1D10A21E}">
      <dgm:prSet/>
      <dgm:spPr/>
      <dgm:t>
        <a:bodyPr/>
        <a:lstStyle/>
        <a:p>
          <a:endParaRPr lang="en-US"/>
        </a:p>
      </dgm:t>
    </dgm:pt>
    <dgm:pt modelId="{4AF389B7-DCBE-4578-A571-62B7C819920B}" type="pres">
      <dgm:prSet presAssocID="{DADFF648-C32C-44E2-A70E-407870CF9273}" presName="outerComposite" presStyleCnt="0">
        <dgm:presLayoutVars>
          <dgm:chMax val="5"/>
          <dgm:dir/>
          <dgm:resizeHandles val="exact"/>
        </dgm:presLayoutVars>
      </dgm:prSet>
      <dgm:spPr/>
    </dgm:pt>
    <dgm:pt modelId="{28054A5D-1835-4CBB-BFFE-2AF82CE837F9}" type="pres">
      <dgm:prSet presAssocID="{DADFF648-C32C-44E2-A70E-407870CF9273}" presName="dummyMaxCanvas" presStyleCnt="0">
        <dgm:presLayoutVars/>
      </dgm:prSet>
      <dgm:spPr/>
    </dgm:pt>
    <dgm:pt modelId="{74CED1D2-3107-4C80-867F-0470F785B460}" type="pres">
      <dgm:prSet presAssocID="{DADFF648-C32C-44E2-A70E-407870CF9273}" presName="FourNodes_1" presStyleLbl="node1" presStyleIdx="0" presStyleCnt="4">
        <dgm:presLayoutVars>
          <dgm:bulletEnabled val="1"/>
        </dgm:presLayoutVars>
      </dgm:prSet>
      <dgm:spPr/>
    </dgm:pt>
    <dgm:pt modelId="{BBB7F83C-2E7C-41B8-9746-0AF193DCCA47}" type="pres">
      <dgm:prSet presAssocID="{DADFF648-C32C-44E2-A70E-407870CF9273}" presName="FourNodes_2" presStyleLbl="node1" presStyleIdx="1" presStyleCnt="4">
        <dgm:presLayoutVars>
          <dgm:bulletEnabled val="1"/>
        </dgm:presLayoutVars>
      </dgm:prSet>
      <dgm:spPr/>
    </dgm:pt>
    <dgm:pt modelId="{AC89E0A8-EF39-47C6-A7BC-843715135DA8}" type="pres">
      <dgm:prSet presAssocID="{DADFF648-C32C-44E2-A70E-407870CF9273}" presName="FourNodes_3" presStyleLbl="node1" presStyleIdx="2" presStyleCnt="4">
        <dgm:presLayoutVars>
          <dgm:bulletEnabled val="1"/>
        </dgm:presLayoutVars>
      </dgm:prSet>
      <dgm:spPr/>
    </dgm:pt>
    <dgm:pt modelId="{3B2B981C-C1C7-4163-A57A-5F6E359C5385}" type="pres">
      <dgm:prSet presAssocID="{DADFF648-C32C-44E2-A70E-407870CF9273}" presName="FourNodes_4" presStyleLbl="node1" presStyleIdx="3" presStyleCnt="4">
        <dgm:presLayoutVars>
          <dgm:bulletEnabled val="1"/>
        </dgm:presLayoutVars>
      </dgm:prSet>
      <dgm:spPr/>
    </dgm:pt>
    <dgm:pt modelId="{7137978F-25F6-44C1-AEDB-4EA40519AF3C}" type="pres">
      <dgm:prSet presAssocID="{DADFF648-C32C-44E2-A70E-407870CF9273}" presName="FourConn_1-2" presStyleLbl="fgAccFollowNode1" presStyleIdx="0" presStyleCnt="3">
        <dgm:presLayoutVars>
          <dgm:bulletEnabled val="1"/>
        </dgm:presLayoutVars>
      </dgm:prSet>
      <dgm:spPr/>
    </dgm:pt>
    <dgm:pt modelId="{508CF69C-5C6B-45F9-A89F-CB71D2C65B6D}" type="pres">
      <dgm:prSet presAssocID="{DADFF648-C32C-44E2-A70E-407870CF9273}" presName="FourConn_2-3" presStyleLbl="fgAccFollowNode1" presStyleIdx="1" presStyleCnt="3">
        <dgm:presLayoutVars>
          <dgm:bulletEnabled val="1"/>
        </dgm:presLayoutVars>
      </dgm:prSet>
      <dgm:spPr/>
    </dgm:pt>
    <dgm:pt modelId="{299C691E-B38F-4DD1-8AC4-F44DC77787D9}" type="pres">
      <dgm:prSet presAssocID="{DADFF648-C32C-44E2-A70E-407870CF9273}" presName="FourConn_3-4" presStyleLbl="fgAccFollowNode1" presStyleIdx="2" presStyleCnt="3">
        <dgm:presLayoutVars>
          <dgm:bulletEnabled val="1"/>
        </dgm:presLayoutVars>
      </dgm:prSet>
      <dgm:spPr/>
    </dgm:pt>
    <dgm:pt modelId="{82DB4BBF-9620-4FE0-B256-B6487412B44E}" type="pres">
      <dgm:prSet presAssocID="{DADFF648-C32C-44E2-A70E-407870CF9273}" presName="FourNodes_1_text" presStyleLbl="node1" presStyleIdx="3" presStyleCnt="4">
        <dgm:presLayoutVars>
          <dgm:bulletEnabled val="1"/>
        </dgm:presLayoutVars>
      </dgm:prSet>
      <dgm:spPr/>
    </dgm:pt>
    <dgm:pt modelId="{EFDC6895-E109-4D26-8CD7-77F53A278417}" type="pres">
      <dgm:prSet presAssocID="{DADFF648-C32C-44E2-A70E-407870CF9273}" presName="FourNodes_2_text" presStyleLbl="node1" presStyleIdx="3" presStyleCnt="4">
        <dgm:presLayoutVars>
          <dgm:bulletEnabled val="1"/>
        </dgm:presLayoutVars>
      </dgm:prSet>
      <dgm:spPr/>
    </dgm:pt>
    <dgm:pt modelId="{83BB4C1A-4D5B-4F81-9928-7ED827D705ED}" type="pres">
      <dgm:prSet presAssocID="{DADFF648-C32C-44E2-A70E-407870CF9273}" presName="FourNodes_3_text" presStyleLbl="node1" presStyleIdx="3" presStyleCnt="4">
        <dgm:presLayoutVars>
          <dgm:bulletEnabled val="1"/>
        </dgm:presLayoutVars>
      </dgm:prSet>
      <dgm:spPr/>
    </dgm:pt>
    <dgm:pt modelId="{A10CFF17-86FE-45D6-B47D-D77EC2293B09}" type="pres">
      <dgm:prSet presAssocID="{DADFF648-C32C-44E2-A70E-407870CF927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E9AD308-8EF8-47C4-B654-A9DC645FA81D}" type="presOf" srcId="{01EB516E-9FD0-4AD9-88FC-8A14BCBF74A7}" destId="{BBB7F83C-2E7C-41B8-9746-0AF193DCCA47}" srcOrd="0" destOrd="0" presId="urn:microsoft.com/office/officeart/2005/8/layout/vProcess5"/>
    <dgm:cxn modelId="{BF0AC230-C240-4563-90F6-CC3992553779}" type="presOf" srcId="{356A14E4-687A-4963-B9F0-EDE07FE8A4E1}" destId="{83BB4C1A-4D5B-4F81-9928-7ED827D705ED}" srcOrd="1" destOrd="0" presId="urn:microsoft.com/office/officeart/2005/8/layout/vProcess5"/>
    <dgm:cxn modelId="{A61C3F35-CF5A-489C-B4C4-2AEC8841E199}" type="presOf" srcId="{277C3E54-9EAF-49EC-B59C-29FFCD00FE74}" destId="{74CED1D2-3107-4C80-867F-0470F785B460}" srcOrd="0" destOrd="0" presId="urn:microsoft.com/office/officeart/2005/8/layout/vProcess5"/>
    <dgm:cxn modelId="{31ACB33B-8FA7-4342-9C08-A380E1F2F468}" type="presOf" srcId="{230AF885-E310-486B-8167-FDA07827CE5B}" destId="{7137978F-25F6-44C1-AEDB-4EA40519AF3C}" srcOrd="0" destOrd="0" presId="urn:microsoft.com/office/officeart/2005/8/layout/vProcess5"/>
    <dgm:cxn modelId="{B27CE045-10C6-4FE6-A960-04C577A377F5}" type="presOf" srcId="{25D71816-A365-4492-8BDE-C19A6E0BB48A}" destId="{A10CFF17-86FE-45D6-B47D-D77EC2293B09}" srcOrd="1" destOrd="0" presId="urn:microsoft.com/office/officeart/2005/8/layout/vProcess5"/>
    <dgm:cxn modelId="{E7171248-01BF-43E1-B667-5E8C0E74845F}" type="presOf" srcId="{277C3E54-9EAF-49EC-B59C-29FFCD00FE74}" destId="{82DB4BBF-9620-4FE0-B256-B6487412B44E}" srcOrd="1" destOrd="0" presId="urn:microsoft.com/office/officeart/2005/8/layout/vProcess5"/>
    <dgm:cxn modelId="{7C8F2271-ED0A-4645-A4EF-31DC53D8AD8D}" type="presOf" srcId="{DADFF648-C32C-44E2-A70E-407870CF9273}" destId="{4AF389B7-DCBE-4578-A571-62B7C819920B}" srcOrd="0" destOrd="0" presId="urn:microsoft.com/office/officeart/2005/8/layout/vProcess5"/>
    <dgm:cxn modelId="{026E7781-779F-47FC-AB53-511C4FBA4DBB}" type="presOf" srcId="{F1BC945C-CD3B-404D-93D7-45813114C17F}" destId="{299C691E-B38F-4DD1-8AC4-F44DC77787D9}" srcOrd="0" destOrd="0" presId="urn:microsoft.com/office/officeart/2005/8/layout/vProcess5"/>
    <dgm:cxn modelId="{32B2708A-F707-408B-8AFB-5B793976E72B}" type="presOf" srcId="{356A14E4-687A-4963-B9F0-EDE07FE8A4E1}" destId="{AC89E0A8-EF39-47C6-A7BC-843715135DA8}" srcOrd="0" destOrd="0" presId="urn:microsoft.com/office/officeart/2005/8/layout/vProcess5"/>
    <dgm:cxn modelId="{34037D8C-42BF-4052-8D21-CF21EBD1677E}" srcId="{DADFF648-C32C-44E2-A70E-407870CF9273}" destId="{356A14E4-687A-4963-B9F0-EDE07FE8A4E1}" srcOrd="2" destOrd="0" parTransId="{5EFF0449-6262-44A9-B62C-E1F2D8B75837}" sibTransId="{F1BC945C-CD3B-404D-93D7-45813114C17F}"/>
    <dgm:cxn modelId="{8318458D-E5A3-4163-9BD9-DAD4E027F6C3}" type="presOf" srcId="{01EB516E-9FD0-4AD9-88FC-8A14BCBF74A7}" destId="{EFDC6895-E109-4D26-8CD7-77F53A278417}" srcOrd="1" destOrd="0" presId="urn:microsoft.com/office/officeart/2005/8/layout/vProcess5"/>
    <dgm:cxn modelId="{7A71908E-9469-4D73-8C6F-DEC313AA6CC3}" type="presOf" srcId="{25D71816-A365-4492-8BDE-C19A6E0BB48A}" destId="{3B2B981C-C1C7-4163-A57A-5F6E359C5385}" srcOrd="0" destOrd="0" presId="urn:microsoft.com/office/officeart/2005/8/layout/vProcess5"/>
    <dgm:cxn modelId="{1411E0A8-0C9A-4B4A-AD4B-E9EDA73CE757}" type="presOf" srcId="{428935AF-6E9F-438C-815F-47770A58CF07}" destId="{508CF69C-5C6B-45F9-A89F-CB71D2C65B6D}" srcOrd="0" destOrd="0" presId="urn:microsoft.com/office/officeart/2005/8/layout/vProcess5"/>
    <dgm:cxn modelId="{53F613C8-760C-4115-81C3-CB0C5FB4DCEF}" srcId="{DADFF648-C32C-44E2-A70E-407870CF9273}" destId="{277C3E54-9EAF-49EC-B59C-29FFCD00FE74}" srcOrd="0" destOrd="0" parTransId="{EE8663A6-7D1C-4C16-869B-F760D7927B1C}" sibTransId="{230AF885-E310-486B-8167-FDA07827CE5B}"/>
    <dgm:cxn modelId="{067E3BDC-181F-4CBE-80E6-8B242ACF22A1}" srcId="{DADFF648-C32C-44E2-A70E-407870CF9273}" destId="{01EB516E-9FD0-4AD9-88FC-8A14BCBF74A7}" srcOrd="1" destOrd="0" parTransId="{EE6D59FA-5E89-408C-93B0-F7FD213E9EA3}" sibTransId="{428935AF-6E9F-438C-815F-47770A58CF07}"/>
    <dgm:cxn modelId="{0E572AE7-4C63-4D03-AA81-503C1D10A21E}" srcId="{DADFF648-C32C-44E2-A70E-407870CF9273}" destId="{25D71816-A365-4492-8BDE-C19A6E0BB48A}" srcOrd="3" destOrd="0" parTransId="{386BF5F9-93A5-4B05-85C7-72323B5F2364}" sibTransId="{3CCD735A-E21C-4EF3-849C-92786BE6549C}"/>
    <dgm:cxn modelId="{88C83C37-2749-40A6-BAE4-94E6222D8D89}" type="presParOf" srcId="{4AF389B7-DCBE-4578-A571-62B7C819920B}" destId="{28054A5D-1835-4CBB-BFFE-2AF82CE837F9}" srcOrd="0" destOrd="0" presId="urn:microsoft.com/office/officeart/2005/8/layout/vProcess5"/>
    <dgm:cxn modelId="{6BCBB9FC-EE2C-4CBF-B621-8FD04C5B1BCC}" type="presParOf" srcId="{4AF389B7-DCBE-4578-A571-62B7C819920B}" destId="{74CED1D2-3107-4C80-867F-0470F785B460}" srcOrd="1" destOrd="0" presId="urn:microsoft.com/office/officeart/2005/8/layout/vProcess5"/>
    <dgm:cxn modelId="{7D78D795-A3B5-4616-AE5F-8F051DA5A0AF}" type="presParOf" srcId="{4AF389B7-DCBE-4578-A571-62B7C819920B}" destId="{BBB7F83C-2E7C-41B8-9746-0AF193DCCA47}" srcOrd="2" destOrd="0" presId="urn:microsoft.com/office/officeart/2005/8/layout/vProcess5"/>
    <dgm:cxn modelId="{AEFEF4C5-2A6E-49C4-AA2A-686822F3F0A9}" type="presParOf" srcId="{4AF389B7-DCBE-4578-A571-62B7C819920B}" destId="{AC89E0A8-EF39-47C6-A7BC-843715135DA8}" srcOrd="3" destOrd="0" presId="urn:microsoft.com/office/officeart/2005/8/layout/vProcess5"/>
    <dgm:cxn modelId="{BBF5F312-6567-40D4-A3A0-6291197F76CD}" type="presParOf" srcId="{4AF389B7-DCBE-4578-A571-62B7C819920B}" destId="{3B2B981C-C1C7-4163-A57A-5F6E359C5385}" srcOrd="4" destOrd="0" presId="urn:microsoft.com/office/officeart/2005/8/layout/vProcess5"/>
    <dgm:cxn modelId="{BCA94060-4122-4E71-A73F-8E5ADC738AE3}" type="presParOf" srcId="{4AF389B7-DCBE-4578-A571-62B7C819920B}" destId="{7137978F-25F6-44C1-AEDB-4EA40519AF3C}" srcOrd="5" destOrd="0" presId="urn:microsoft.com/office/officeart/2005/8/layout/vProcess5"/>
    <dgm:cxn modelId="{E7B4439D-CB24-48D5-ADB4-8A4A202B865B}" type="presParOf" srcId="{4AF389B7-DCBE-4578-A571-62B7C819920B}" destId="{508CF69C-5C6B-45F9-A89F-CB71D2C65B6D}" srcOrd="6" destOrd="0" presId="urn:microsoft.com/office/officeart/2005/8/layout/vProcess5"/>
    <dgm:cxn modelId="{73797A7D-35D1-4A72-8736-384971616C86}" type="presParOf" srcId="{4AF389B7-DCBE-4578-A571-62B7C819920B}" destId="{299C691E-B38F-4DD1-8AC4-F44DC77787D9}" srcOrd="7" destOrd="0" presId="urn:microsoft.com/office/officeart/2005/8/layout/vProcess5"/>
    <dgm:cxn modelId="{C7CDB241-7896-41CA-BEA0-49C98E00B7F8}" type="presParOf" srcId="{4AF389B7-DCBE-4578-A571-62B7C819920B}" destId="{82DB4BBF-9620-4FE0-B256-B6487412B44E}" srcOrd="8" destOrd="0" presId="urn:microsoft.com/office/officeart/2005/8/layout/vProcess5"/>
    <dgm:cxn modelId="{FE80C0B5-942A-4A3E-B38B-55892A7B9BE3}" type="presParOf" srcId="{4AF389B7-DCBE-4578-A571-62B7C819920B}" destId="{EFDC6895-E109-4D26-8CD7-77F53A278417}" srcOrd="9" destOrd="0" presId="urn:microsoft.com/office/officeart/2005/8/layout/vProcess5"/>
    <dgm:cxn modelId="{3D422717-D482-4027-9000-96CF0A2DD913}" type="presParOf" srcId="{4AF389B7-DCBE-4578-A571-62B7C819920B}" destId="{83BB4C1A-4D5B-4F81-9928-7ED827D705ED}" srcOrd="10" destOrd="0" presId="urn:microsoft.com/office/officeart/2005/8/layout/vProcess5"/>
    <dgm:cxn modelId="{DF8EA0CF-2C44-467E-8CAC-44FEF10A0206}" type="presParOf" srcId="{4AF389B7-DCBE-4578-A571-62B7C819920B}" destId="{A10CFF17-86FE-45D6-B47D-D77EC2293B0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68DD62-99F4-4D7A-8C55-DC8D42CC95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7301D-EA99-44A2-B0FF-56529E5B005E}">
      <dgm:prSet/>
      <dgm:spPr>
        <a:solidFill>
          <a:schemeClr val="bg2"/>
        </a:solidFill>
      </dgm:spPr>
      <dgm:t>
        <a:bodyPr/>
        <a:lstStyle/>
        <a:p>
          <a:r>
            <a:rPr lang="en-GB" b="1" baseline="0"/>
            <a:t>Key Ingredients of a customer journey map</a:t>
          </a:r>
          <a:endParaRPr lang="en-US"/>
        </a:p>
      </dgm:t>
    </dgm:pt>
    <dgm:pt modelId="{ACF4E8ED-7659-40D1-9431-A030B3EFE94B}" type="parTrans" cxnId="{DD82AC58-5A4F-4C75-A8AF-87D13A0023A6}">
      <dgm:prSet/>
      <dgm:spPr/>
      <dgm:t>
        <a:bodyPr/>
        <a:lstStyle/>
        <a:p>
          <a:endParaRPr lang="en-US"/>
        </a:p>
      </dgm:t>
    </dgm:pt>
    <dgm:pt modelId="{344DB0FA-4C67-436E-A87E-E22AB04CE49A}" type="sibTrans" cxnId="{DD82AC58-5A4F-4C75-A8AF-87D13A0023A6}">
      <dgm:prSet/>
      <dgm:spPr/>
      <dgm:t>
        <a:bodyPr/>
        <a:lstStyle/>
        <a:p>
          <a:endParaRPr lang="en-US"/>
        </a:p>
      </dgm:t>
    </dgm:pt>
    <dgm:pt modelId="{623B7BA7-4D0D-4F92-BC3F-CE0F02BAF863}">
      <dgm:prSet/>
      <dgm:spPr/>
      <dgm:t>
        <a:bodyPr/>
        <a:lstStyle/>
        <a:p>
          <a:r>
            <a:rPr lang="en-GB" b="1" baseline="0" dirty="0"/>
            <a:t>Motivation and Goals</a:t>
          </a:r>
          <a:endParaRPr lang="en-US" b="1" dirty="0"/>
        </a:p>
      </dgm:t>
    </dgm:pt>
    <dgm:pt modelId="{CAAEC7C4-D8DB-42ED-8B3D-7283D063DEB5}" type="parTrans" cxnId="{27D1FF90-139D-42AB-84AC-065576F50FC7}">
      <dgm:prSet/>
      <dgm:spPr/>
      <dgm:t>
        <a:bodyPr/>
        <a:lstStyle/>
        <a:p>
          <a:endParaRPr lang="en-US"/>
        </a:p>
      </dgm:t>
    </dgm:pt>
    <dgm:pt modelId="{F32CAF15-1555-4441-B0C6-EA2AE34CCB36}" type="sibTrans" cxnId="{27D1FF90-139D-42AB-84AC-065576F50FC7}">
      <dgm:prSet/>
      <dgm:spPr/>
      <dgm:t>
        <a:bodyPr/>
        <a:lstStyle/>
        <a:p>
          <a:endParaRPr lang="en-US"/>
        </a:p>
      </dgm:t>
    </dgm:pt>
    <dgm:pt modelId="{AE265D6C-8705-4E6D-8C63-B39BFAD4228B}">
      <dgm:prSet/>
      <dgm:spPr/>
      <dgm:t>
        <a:bodyPr/>
        <a:lstStyle/>
        <a:p>
          <a:r>
            <a:rPr lang="en-GB" b="0"/>
            <a:t>What is the customer’s underlying motivation in every stage?</a:t>
          </a:r>
          <a:endParaRPr lang="en-US"/>
        </a:p>
      </dgm:t>
    </dgm:pt>
    <dgm:pt modelId="{B7BA37D2-EF45-4D20-A4DA-86119AA303B8}" type="parTrans" cxnId="{41793E72-C4AF-49D6-A500-5E838459C857}">
      <dgm:prSet/>
      <dgm:spPr/>
      <dgm:t>
        <a:bodyPr/>
        <a:lstStyle/>
        <a:p>
          <a:endParaRPr lang="en-US"/>
        </a:p>
      </dgm:t>
    </dgm:pt>
    <dgm:pt modelId="{7F289C05-3BE5-434D-BFE5-E90AD6FF906A}" type="sibTrans" cxnId="{41793E72-C4AF-49D6-A500-5E838459C857}">
      <dgm:prSet/>
      <dgm:spPr/>
      <dgm:t>
        <a:bodyPr/>
        <a:lstStyle/>
        <a:p>
          <a:endParaRPr lang="en-US"/>
        </a:p>
      </dgm:t>
    </dgm:pt>
    <dgm:pt modelId="{0AEC74EC-BB11-4EF1-B325-1B1885B81A56}">
      <dgm:prSet/>
      <dgm:spPr/>
      <dgm:t>
        <a:bodyPr/>
        <a:lstStyle/>
        <a:p>
          <a:r>
            <a:rPr lang="en-GB" b="0"/>
            <a:t>What does the customer expect? What do they wish to achieve?</a:t>
          </a:r>
          <a:endParaRPr lang="en-US"/>
        </a:p>
      </dgm:t>
    </dgm:pt>
    <dgm:pt modelId="{E1E9D0BF-8F09-41DA-90DD-B87FA3DCF657}" type="parTrans" cxnId="{7AF1B9FC-6543-49E9-A940-AE4635E35065}">
      <dgm:prSet/>
      <dgm:spPr/>
      <dgm:t>
        <a:bodyPr/>
        <a:lstStyle/>
        <a:p>
          <a:endParaRPr lang="en-US"/>
        </a:p>
      </dgm:t>
    </dgm:pt>
    <dgm:pt modelId="{63DB90E6-56F1-492C-B850-90298221422C}" type="sibTrans" cxnId="{7AF1B9FC-6543-49E9-A940-AE4635E35065}">
      <dgm:prSet/>
      <dgm:spPr/>
      <dgm:t>
        <a:bodyPr/>
        <a:lstStyle/>
        <a:p>
          <a:endParaRPr lang="en-US"/>
        </a:p>
      </dgm:t>
    </dgm:pt>
    <dgm:pt modelId="{6D53EE72-A96E-4A59-930D-8CDCFA309C33}">
      <dgm:prSet/>
      <dgm:spPr/>
      <dgm:t>
        <a:bodyPr/>
        <a:lstStyle/>
        <a:p>
          <a:r>
            <a:rPr lang="en-GB" b="1" baseline="0" dirty="0"/>
            <a:t>Touchpoints</a:t>
          </a:r>
          <a:endParaRPr lang="en-US" b="1" dirty="0"/>
        </a:p>
      </dgm:t>
    </dgm:pt>
    <dgm:pt modelId="{8A358796-CBF0-4685-AADD-9381FC7AE994}" type="parTrans" cxnId="{B82AE4BB-9FCF-4235-B481-2E5E06688315}">
      <dgm:prSet/>
      <dgm:spPr/>
      <dgm:t>
        <a:bodyPr/>
        <a:lstStyle/>
        <a:p>
          <a:endParaRPr lang="en-US"/>
        </a:p>
      </dgm:t>
    </dgm:pt>
    <dgm:pt modelId="{4EB11F70-1A65-41F7-94F2-11DCB20C23CC}" type="sibTrans" cxnId="{B82AE4BB-9FCF-4235-B481-2E5E06688315}">
      <dgm:prSet/>
      <dgm:spPr/>
      <dgm:t>
        <a:bodyPr/>
        <a:lstStyle/>
        <a:p>
          <a:endParaRPr lang="en-US"/>
        </a:p>
      </dgm:t>
    </dgm:pt>
    <dgm:pt modelId="{BE9469D4-79BF-4E6F-A041-EF74AFC7C527}">
      <dgm:prSet/>
      <dgm:spPr/>
      <dgm:t>
        <a:bodyPr/>
        <a:lstStyle/>
        <a:p>
          <a:r>
            <a:rPr lang="en-GB" b="0"/>
            <a:t>What are the most important touchpoints in each stage? (i.e. 80/20 rule)</a:t>
          </a:r>
          <a:endParaRPr lang="en-US"/>
        </a:p>
      </dgm:t>
    </dgm:pt>
    <dgm:pt modelId="{D3238ACF-D0A8-4385-8306-1A3203E3F62D}" type="parTrans" cxnId="{07AF1253-62F5-44AD-8E3E-8A46FA8F4A24}">
      <dgm:prSet/>
      <dgm:spPr/>
      <dgm:t>
        <a:bodyPr/>
        <a:lstStyle/>
        <a:p>
          <a:endParaRPr lang="en-US"/>
        </a:p>
      </dgm:t>
    </dgm:pt>
    <dgm:pt modelId="{49B685F2-63CD-4CB3-8B08-1925D6ED44C5}" type="sibTrans" cxnId="{07AF1253-62F5-44AD-8E3E-8A46FA8F4A24}">
      <dgm:prSet/>
      <dgm:spPr/>
      <dgm:t>
        <a:bodyPr/>
        <a:lstStyle/>
        <a:p>
          <a:endParaRPr lang="en-US"/>
        </a:p>
      </dgm:t>
    </dgm:pt>
    <dgm:pt modelId="{04D0E2E4-9483-4159-96AC-09A17FB3028C}">
      <dgm:prSet/>
      <dgm:spPr/>
      <dgm:t>
        <a:bodyPr/>
        <a:lstStyle/>
        <a:p>
          <a:r>
            <a:rPr lang="en-GB" b="0"/>
            <a:t>How are the touchpoints connected? Which are the predominant paths?</a:t>
          </a:r>
          <a:endParaRPr lang="en-US"/>
        </a:p>
      </dgm:t>
    </dgm:pt>
    <dgm:pt modelId="{0834B6B0-CC62-448B-82B5-C9064CEB1194}" type="parTrans" cxnId="{F9E1B4CE-4AE3-4C60-A7DF-207D5A8449D3}">
      <dgm:prSet/>
      <dgm:spPr/>
      <dgm:t>
        <a:bodyPr/>
        <a:lstStyle/>
        <a:p>
          <a:endParaRPr lang="en-US"/>
        </a:p>
      </dgm:t>
    </dgm:pt>
    <dgm:pt modelId="{FC09D5F2-5D57-40BF-9818-F00298FA0927}" type="sibTrans" cxnId="{F9E1B4CE-4AE3-4C60-A7DF-207D5A8449D3}">
      <dgm:prSet/>
      <dgm:spPr/>
      <dgm:t>
        <a:bodyPr/>
        <a:lstStyle/>
        <a:p>
          <a:endParaRPr lang="en-US"/>
        </a:p>
      </dgm:t>
    </dgm:pt>
    <dgm:pt modelId="{D833456F-1956-4C93-BC04-31D002D3B6D6}">
      <dgm:prSet/>
      <dgm:spPr/>
      <dgm:t>
        <a:bodyPr/>
        <a:lstStyle/>
        <a:p>
          <a:r>
            <a:rPr lang="en-GB" b="1" baseline="0" dirty="0"/>
            <a:t>Integration and Design</a:t>
          </a:r>
          <a:endParaRPr lang="en-US" b="1" dirty="0"/>
        </a:p>
      </dgm:t>
    </dgm:pt>
    <dgm:pt modelId="{F856E9B5-D62F-4AA9-89ED-5870AFDCDCF3}" type="parTrans" cxnId="{BB0782AE-6796-4224-B908-8D30E4C240BF}">
      <dgm:prSet/>
      <dgm:spPr/>
      <dgm:t>
        <a:bodyPr/>
        <a:lstStyle/>
        <a:p>
          <a:endParaRPr lang="en-US"/>
        </a:p>
      </dgm:t>
    </dgm:pt>
    <dgm:pt modelId="{C0FEEF89-8C6D-40C7-8651-F2D9C117B7D5}" type="sibTrans" cxnId="{BB0782AE-6796-4224-B908-8D30E4C240BF}">
      <dgm:prSet/>
      <dgm:spPr/>
      <dgm:t>
        <a:bodyPr/>
        <a:lstStyle/>
        <a:p>
          <a:endParaRPr lang="en-US"/>
        </a:p>
      </dgm:t>
    </dgm:pt>
    <dgm:pt modelId="{F5D31D18-356A-4065-AA35-8A597730E929}">
      <dgm:prSet/>
      <dgm:spPr/>
      <dgm:t>
        <a:bodyPr/>
        <a:lstStyle/>
        <a:p>
          <a:r>
            <a:rPr lang="en-GB" b="0"/>
            <a:t>Does the customer always get the same impression/information along the touchpoints?</a:t>
          </a:r>
          <a:endParaRPr lang="en-US"/>
        </a:p>
      </dgm:t>
    </dgm:pt>
    <dgm:pt modelId="{0A7C0EC5-9237-4C86-8087-8D5685C93FA7}" type="parTrans" cxnId="{17B6B83B-2D64-41F7-9DDE-8BBED46F8B42}">
      <dgm:prSet/>
      <dgm:spPr/>
      <dgm:t>
        <a:bodyPr/>
        <a:lstStyle/>
        <a:p>
          <a:endParaRPr lang="en-US"/>
        </a:p>
      </dgm:t>
    </dgm:pt>
    <dgm:pt modelId="{3256FB3D-BE2E-4D31-8FED-F3BDC12C8B56}" type="sibTrans" cxnId="{17B6B83B-2D64-41F7-9DDE-8BBED46F8B42}">
      <dgm:prSet/>
      <dgm:spPr/>
      <dgm:t>
        <a:bodyPr/>
        <a:lstStyle/>
        <a:p>
          <a:endParaRPr lang="en-US"/>
        </a:p>
      </dgm:t>
    </dgm:pt>
    <dgm:pt modelId="{299D8912-1613-4940-AFAE-9A624A8C9231}">
      <dgm:prSet/>
      <dgm:spPr/>
      <dgm:t>
        <a:bodyPr/>
        <a:lstStyle/>
        <a:p>
          <a:r>
            <a:rPr lang="en-GB" b="0"/>
            <a:t>How should the touchpoint be designed to guide the customer to the next stage (emotionality, clarity, differentiation)</a:t>
          </a:r>
          <a:endParaRPr lang="en-US"/>
        </a:p>
      </dgm:t>
    </dgm:pt>
    <dgm:pt modelId="{D1A6033F-9C7A-4325-901D-8CD2E130D352}" type="parTrans" cxnId="{79FFEC5F-0FE3-4E16-94CB-384056C950ED}">
      <dgm:prSet/>
      <dgm:spPr/>
      <dgm:t>
        <a:bodyPr/>
        <a:lstStyle/>
        <a:p>
          <a:endParaRPr lang="en-US"/>
        </a:p>
      </dgm:t>
    </dgm:pt>
    <dgm:pt modelId="{DEFDCCA5-415D-470C-B1DD-2AE1D2478312}" type="sibTrans" cxnId="{79FFEC5F-0FE3-4E16-94CB-384056C950ED}">
      <dgm:prSet/>
      <dgm:spPr/>
      <dgm:t>
        <a:bodyPr/>
        <a:lstStyle/>
        <a:p>
          <a:endParaRPr lang="en-US"/>
        </a:p>
      </dgm:t>
    </dgm:pt>
    <dgm:pt modelId="{2B666271-3C6C-4E11-825C-BABDBB94A7BD}">
      <dgm:prSet/>
      <dgm:spPr/>
      <dgm:t>
        <a:bodyPr/>
        <a:lstStyle/>
        <a:p>
          <a:endParaRPr lang="en-US" b="1" dirty="0"/>
        </a:p>
      </dgm:t>
    </dgm:pt>
    <dgm:pt modelId="{6A36AF55-BD1D-4ACC-9A3E-0DB64C5127C7}" type="parTrans" cxnId="{7CAE3C8B-7F8A-42B5-BA4D-157DAA25AE0A}">
      <dgm:prSet/>
      <dgm:spPr/>
      <dgm:t>
        <a:bodyPr/>
        <a:lstStyle/>
        <a:p>
          <a:endParaRPr lang="en-GB"/>
        </a:p>
      </dgm:t>
    </dgm:pt>
    <dgm:pt modelId="{88F1AA88-4CC4-4DC6-A75D-C6760A95ADD1}" type="sibTrans" cxnId="{7CAE3C8B-7F8A-42B5-BA4D-157DAA25AE0A}">
      <dgm:prSet/>
      <dgm:spPr/>
      <dgm:t>
        <a:bodyPr/>
        <a:lstStyle/>
        <a:p>
          <a:endParaRPr lang="en-GB"/>
        </a:p>
      </dgm:t>
    </dgm:pt>
    <dgm:pt modelId="{7D649D7F-7D10-4C32-B7E4-240DCBF39670}">
      <dgm:prSet/>
      <dgm:spPr/>
      <dgm:t>
        <a:bodyPr/>
        <a:lstStyle/>
        <a:p>
          <a:endParaRPr lang="en-US" b="1" dirty="0"/>
        </a:p>
      </dgm:t>
    </dgm:pt>
    <dgm:pt modelId="{794D4FA8-1963-446F-AB92-EC351315CBF8}" type="parTrans" cxnId="{4FC40BE4-40E8-4E6E-B4DB-9CAB1D7AAC70}">
      <dgm:prSet/>
      <dgm:spPr/>
      <dgm:t>
        <a:bodyPr/>
        <a:lstStyle/>
        <a:p>
          <a:endParaRPr lang="en-GB"/>
        </a:p>
      </dgm:t>
    </dgm:pt>
    <dgm:pt modelId="{974380B3-2A57-4CA0-B11C-18D56FBFD781}" type="sibTrans" cxnId="{4FC40BE4-40E8-4E6E-B4DB-9CAB1D7AAC70}">
      <dgm:prSet/>
      <dgm:spPr/>
      <dgm:t>
        <a:bodyPr/>
        <a:lstStyle/>
        <a:p>
          <a:endParaRPr lang="en-GB"/>
        </a:p>
      </dgm:t>
    </dgm:pt>
    <dgm:pt modelId="{F371606C-09E5-430A-B129-0B5237E813D0}" type="pres">
      <dgm:prSet presAssocID="{C768DD62-99F4-4D7A-8C55-DC8D42CC958C}" presName="linear" presStyleCnt="0">
        <dgm:presLayoutVars>
          <dgm:dir/>
          <dgm:animLvl val="lvl"/>
          <dgm:resizeHandles val="exact"/>
        </dgm:presLayoutVars>
      </dgm:prSet>
      <dgm:spPr/>
    </dgm:pt>
    <dgm:pt modelId="{FE6CCB8E-5BB4-4153-945A-C1AB94864C86}" type="pres">
      <dgm:prSet presAssocID="{3937301D-EA99-44A2-B0FF-56529E5B005E}" presName="parentLin" presStyleCnt="0"/>
      <dgm:spPr/>
    </dgm:pt>
    <dgm:pt modelId="{40A047F5-0903-4B85-BF72-02DBC6B44E14}" type="pres">
      <dgm:prSet presAssocID="{3937301D-EA99-44A2-B0FF-56529E5B005E}" presName="parentLeftMargin" presStyleLbl="node1" presStyleIdx="0" presStyleCnt="1"/>
      <dgm:spPr/>
    </dgm:pt>
    <dgm:pt modelId="{33219056-861F-4FE6-A97F-10437D88B71C}" type="pres">
      <dgm:prSet presAssocID="{3937301D-EA99-44A2-B0FF-56529E5B005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DD10F00-CE12-4E7C-9D60-4344557E38C2}" type="pres">
      <dgm:prSet presAssocID="{3937301D-EA99-44A2-B0FF-56529E5B005E}" presName="negativeSpace" presStyleCnt="0"/>
      <dgm:spPr/>
    </dgm:pt>
    <dgm:pt modelId="{882A939A-D19E-4F39-B352-FE7607FF9498}" type="pres">
      <dgm:prSet presAssocID="{3937301D-EA99-44A2-B0FF-56529E5B005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78EE704-6158-4B6C-B7BE-C942B3D0F55F}" type="presOf" srcId="{D833456F-1956-4C93-BC04-31D002D3B6D6}" destId="{882A939A-D19E-4F39-B352-FE7607FF9498}" srcOrd="0" destOrd="8" presId="urn:microsoft.com/office/officeart/2005/8/layout/list1"/>
    <dgm:cxn modelId="{693D3706-A12E-4B66-9219-11854FE7ADC4}" type="presOf" srcId="{AE265D6C-8705-4E6D-8C63-B39BFAD4228B}" destId="{882A939A-D19E-4F39-B352-FE7607FF9498}" srcOrd="0" destOrd="1" presId="urn:microsoft.com/office/officeart/2005/8/layout/list1"/>
    <dgm:cxn modelId="{2F1F4B1D-ADF5-44E8-84DB-FEFBC7EA377E}" type="presOf" srcId="{299D8912-1613-4940-AFAE-9A624A8C9231}" destId="{882A939A-D19E-4F39-B352-FE7607FF9498}" srcOrd="0" destOrd="10" presId="urn:microsoft.com/office/officeart/2005/8/layout/list1"/>
    <dgm:cxn modelId="{2CC64734-802C-4092-8760-2418A907248E}" type="presOf" srcId="{04D0E2E4-9483-4159-96AC-09A17FB3028C}" destId="{882A939A-D19E-4F39-B352-FE7607FF9498}" srcOrd="0" destOrd="6" presId="urn:microsoft.com/office/officeart/2005/8/layout/list1"/>
    <dgm:cxn modelId="{17B6B83B-2D64-41F7-9DDE-8BBED46F8B42}" srcId="{D833456F-1956-4C93-BC04-31D002D3B6D6}" destId="{F5D31D18-356A-4065-AA35-8A597730E929}" srcOrd="0" destOrd="0" parTransId="{0A7C0EC5-9237-4C86-8087-8D5685C93FA7}" sibTransId="{3256FB3D-BE2E-4D31-8FED-F3BDC12C8B56}"/>
    <dgm:cxn modelId="{0894633E-6959-418C-B2F9-ED295FEC394E}" type="presOf" srcId="{7D649D7F-7D10-4C32-B7E4-240DCBF39670}" destId="{882A939A-D19E-4F39-B352-FE7607FF9498}" srcOrd="0" destOrd="7" presId="urn:microsoft.com/office/officeart/2005/8/layout/list1"/>
    <dgm:cxn modelId="{07AF1253-62F5-44AD-8E3E-8A46FA8F4A24}" srcId="{6D53EE72-A96E-4A59-930D-8CDCFA309C33}" destId="{BE9469D4-79BF-4E6F-A041-EF74AFC7C527}" srcOrd="0" destOrd="0" parTransId="{D3238ACF-D0A8-4385-8306-1A3203E3F62D}" sibTransId="{49B685F2-63CD-4CB3-8B08-1925D6ED44C5}"/>
    <dgm:cxn modelId="{1FE22555-FA6C-4EC4-B736-61753E4214A0}" type="presOf" srcId="{6D53EE72-A96E-4A59-930D-8CDCFA309C33}" destId="{882A939A-D19E-4F39-B352-FE7607FF9498}" srcOrd="0" destOrd="4" presId="urn:microsoft.com/office/officeart/2005/8/layout/list1"/>
    <dgm:cxn modelId="{DD82AC58-5A4F-4C75-A8AF-87D13A0023A6}" srcId="{C768DD62-99F4-4D7A-8C55-DC8D42CC958C}" destId="{3937301D-EA99-44A2-B0FF-56529E5B005E}" srcOrd="0" destOrd="0" parTransId="{ACF4E8ED-7659-40D1-9431-A030B3EFE94B}" sibTransId="{344DB0FA-4C67-436E-A87E-E22AB04CE49A}"/>
    <dgm:cxn modelId="{79FFEC5F-0FE3-4E16-94CB-384056C950ED}" srcId="{D833456F-1956-4C93-BC04-31D002D3B6D6}" destId="{299D8912-1613-4940-AFAE-9A624A8C9231}" srcOrd="1" destOrd="0" parTransId="{D1A6033F-9C7A-4325-901D-8CD2E130D352}" sibTransId="{DEFDCCA5-415D-470C-B1DD-2AE1D2478312}"/>
    <dgm:cxn modelId="{0E5B576F-5D25-4AE8-8D2E-56BE12DF8163}" type="presOf" srcId="{2B666271-3C6C-4E11-825C-BABDBB94A7BD}" destId="{882A939A-D19E-4F39-B352-FE7607FF9498}" srcOrd="0" destOrd="3" presId="urn:microsoft.com/office/officeart/2005/8/layout/list1"/>
    <dgm:cxn modelId="{41793E72-C4AF-49D6-A500-5E838459C857}" srcId="{623B7BA7-4D0D-4F92-BC3F-CE0F02BAF863}" destId="{AE265D6C-8705-4E6D-8C63-B39BFAD4228B}" srcOrd="0" destOrd="0" parTransId="{B7BA37D2-EF45-4D20-A4DA-86119AA303B8}" sibTransId="{7F289C05-3BE5-434D-BFE5-E90AD6FF906A}"/>
    <dgm:cxn modelId="{7CAE3C8B-7F8A-42B5-BA4D-157DAA25AE0A}" srcId="{3937301D-EA99-44A2-B0FF-56529E5B005E}" destId="{2B666271-3C6C-4E11-825C-BABDBB94A7BD}" srcOrd="1" destOrd="0" parTransId="{6A36AF55-BD1D-4ACC-9A3E-0DB64C5127C7}" sibTransId="{88F1AA88-4CC4-4DC6-A75D-C6760A95ADD1}"/>
    <dgm:cxn modelId="{27D1FF90-139D-42AB-84AC-065576F50FC7}" srcId="{3937301D-EA99-44A2-B0FF-56529E5B005E}" destId="{623B7BA7-4D0D-4F92-BC3F-CE0F02BAF863}" srcOrd="0" destOrd="0" parTransId="{CAAEC7C4-D8DB-42ED-8B3D-7283D063DEB5}" sibTransId="{F32CAF15-1555-4441-B0C6-EA2AE34CCB36}"/>
    <dgm:cxn modelId="{A5333C94-154C-442B-9F2E-7FE01D4FE827}" type="presOf" srcId="{C768DD62-99F4-4D7A-8C55-DC8D42CC958C}" destId="{F371606C-09E5-430A-B129-0B5237E813D0}" srcOrd="0" destOrd="0" presId="urn:microsoft.com/office/officeart/2005/8/layout/list1"/>
    <dgm:cxn modelId="{3702259D-EB58-4847-9F75-7D93392A7488}" type="presOf" srcId="{3937301D-EA99-44A2-B0FF-56529E5B005E}" destId="{40A047F5-0903-4B85-BF72-02DBC6B44E14}" srcOrd="0" destOrd="0" presId="urn:microsoft.com/office/officeart/2005/8/layout/list1"/>
    <dgm:cxn modelId="{BB0782AE-6796-4224-B908-8D30E4C240BF}" srcId="{3937301D-EA99-44A2-B0FF-56529E5B005E}" destId="{D833456F-1956-4C93-BC04-31D002D3B6D6}" srcOrd="4" destOrd="0" parTransId="{F856E9B5-D62F-4AA9-89ED-5870AFDCDCF3}" sibTransId="{C0FEEF89-8C6D-40C7-8651-F2D9C117B7D5}"/>
    <dgm:cxn modelId="{B82AE4BB-9FCF-4235-B481-2E5E06688315}" srcId="{3937301D-EA99-44A2-B0FF-56529E5B005E}" destId="{6D53EE72-A96E-4A59-930D-8CDCFA309C33}" srcOrd="2" destOrd="0" parTransId="{8A358796-CBF0-4685-AADD-9381FC7AE994}" sibTransId="{4EB11F70-1A65-41F7-94F2-11DCB20C23CC}"/>
    <dgm:cxn modelId="{CAD075C5-18FE-4A31-BD42-509F6452821F}" type="presOf" srcId="{3937301D-EA99-44A2-B0FF-56529E5B005E}" destId="{33219056-861F-4FE6-A97F-10437D88B71C}" srcOrd="1" destOrd="0" presId="urn:microsoft.com/office/officeart/2005/8/layout/list1"/>
    <dgm:cxn modelId="{F9E1B4CE-4AE3-4C60-A7DF-207D5A8449D3}" srcId="{6D53EE72-A96E-4A59-930D-8CDCFA309C33}" destId="{04D0E2E4-9483-4159-96AC-09A17FB3028C}" srcOrd="1" destOrd="0" parTransId="{0834B6B0-CC62-448B-82B5-C9064CEB1194}" sibTransId="{FC09D5F2-5D57-40BF-9818-F00298FA0927}"/>
    <dgm:cxn modelId="{55D5E4CE-F926-40FC-B5B1-19B30E0FD5E3}" type="presOf" srcId="{623B7BA7-4D0D-4F92-BC3F-CE0F02BAF863}" destId="{882A939A-D19E-4F39-B352-FE7607FF9498}" srcOrd="0" destOrd="0" presId="urn:microsoft.com/office/officeart/2005/8/layout/list1"/>
    <dgm:cxn modelId="{B5ECF2CF-76D9-4C29-AE42-E099AEFEC302}" type="presOf" srcId="{0AEC74EC-BB11-4EF1-B325-1B1885B81A56}" destId="{882A939A-D19E-4F39-B352-FE7607FF9498}" srcOrd="0" destOrd="2" presId="urn:microsoft.com/office/officeart/2005/8/layout/list1"/>
    <dgm:cxn modelId="{B9B06ADB-76EF-4378-9780-5B206CF03F47}" type="presOf" srcId="{F5D31D18-356A-4065-AA35-8A597730E929}" destId="{882A939A-D19E-4F39-B352-FE7607FF9498}" srcOrd="0" destOrd="9" presId="urn:microsoft.com/office/officeart/2005/8/layout/list1"/>
    <dgm:cxn modelId="{4FC40BE4-40E8-4E6E-B4DB-9CAB1D7AAC70}" srcId="{3937301D-EA99-44A2-B0FF-56529E5B005E}" destId="{7D649D7F-7D10-4C32-B7E4-240DCBF39670}" srcOrd="3" destOrd="0" parTransId="{794D4FA8-1963-446F-AB92-EC351315CBF8}" sibTransId="{974380B3-2A57-4CA0-B11C-18D56FBFD781}"/>
    <dgm:cxn modelId="{7AF1B9FC-6543-49E9-A940-AE4635E35065}" srcId="{623B7BA7-4D0D-4F92-BC3F-CE0F02BAF863}" destId="{0AEC74EC-BB11-4EF1-B325-1B1885B81A56}" srcOrd="1" destOrd="0" parTransId="{E1E9D0BF-8F09-41DA-90DD-B87FA3DCF657}" sibTransId="{63DB90E6-56F1-492C-B850-90298221422C}"/>
    <dgm:cxn modelId="{31EE0DFE-E60C-4638-8D6A-AF458433FCAA}" type="presOf" srcId="{BE9469D4-79BF-4E6F-A041-EF74AFC7C527}" destId="{882A939A-D19E-4F39-B352-FE7607FF9498}" srcOrd="0" destOrd="5" presId="urn:microsoft.com/office/officeart/2005/8/layout/list1"/>
    <dgm:cxn modelId="{EEF7C32C-9F3B-43D2-8056-6AFC4DA05682}" type="presParOf" srcId="{F371606C-09E5-430A-B129-0B5237E813D0}" destId="{FE6CCB8E-5BB4-4153-945A-C1AB94864C86}" srcOrd="0" destOrd="0" presId="urn:microsoft.com/office/officeart/2005/8/layout/list1"/>
    <dgm:cxn modelId="{9803CF99-4185-471C-BFF5-AD4B2306B91F}" type="presParOf" srcId="{FE6CCB8E-5BB4-4153-945A-C1AB94864C86}" destId="{40A047F5-0903-4B85-BF72-02DBC6B44E14}" srcOrd="0" destOrd="0" presId="urn:microsoft.com/office/officeart/2005/8/layout/list1"/>
    <dgm:cxn modelId="{951AD33B-EED0-4F36-A8E3-11BAD625447F}" type="presParOf" srcId="{FE6CCB8E-5BB4-4153-945A-C1AB94864C86}" destId="{33219056-861F-4FE6-A97F-10437D88B71C}" srcOrd="1" destOrd="0" presId="urn:microsoft.com/office/officeart/2005/8/layout/list1"/>
    <dgm:cxn modelId="{DB9B7567-876A-4143-BEAD-E093B7184730}" type="presParOf" srcId="{F371606C-09E5-430A-B129-0B5237E813D0}" destId="{7DD10F00-CE12-4E7C-9D60-4344557E38C2}" srcOrd="1" destOrd="0" presId="urn:microsoft.com/office/officeart/2005/8/layout/list1"/>
    <dgm:cxn modelId="{42A77D14-91E7-4579-8CA5-16EA6451CAE3}" type="presParOf" srcId="{F371606C-09E5-430A-B129-0B5237E813D0}" destId="{882A939A-D19E-4F39-B352-FE7607FF949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8DD62-99F4-4D7A-8C55-DC8D42CC95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7301D-EA99-44A2-B0FF-56529E5B005E}">
      <dgm:prSet/>
      <dgm:spPr>
        <a:solidFill>
          <a:schemeClr val="bg2"/>
        </a:solidFill>
      </dgm:spPr>
      <dgm:t>
        <a:bodyPr/>
        <a:lstStyle/>
        <a:p>
          <a:r>
            <a:rPr lang="en-GB" b="1" baseline="0"/>
            <a:t>Key Ingredients of a customer journey map</a:t>
          </a:r>
          <a:endParaRPr lang="en-US"/>
        </a:p>
      </dgm:t>
    </dgm:pt>
    <dgm:pt modelId="{ACF4E8ED-7659-40D1-9431-A030B3EFE94B}" type="parTrans" cxnId="{DD82AC58-5A4F-4C75-A8AF-87D13A0023A6}">
      <dgm:prSet/>
      <dgm:spPr/>
      <dgm:t>
        <a:bodyPr/>
        <a:lstStyle/>
        <a:p>
          <a:endParaRPr lang="en-US"/>
        </a:p>
      </dgm:t>
    </dgm:pt>
    <dgm:pt modelId="{344DB0FA-4C67-436E-A87E-E22AB04CE49A}" type="sibTrans" cxnId="{DD82AC58-5A4F-4C75-A8AF-87D13A0023A6}">
      <dgm:prSet/>
      <dgm:spPr/>
      <dgm:t>
        <a:bodyPr/>
        <a:lstStyle/>
        <a:p>
          <a:endParaRPr lang="en-US"/>
        </a:p>
      </dgm:t>
    </dgm:pt>
    <dgm:pt modelId="{623B7BA7-4D0D-4F92-BC3F-CE0F02BAF863}">
      <dgm:prSet/>
      <dgm:spPr/>
      <dgm:t>
        <a:bodyPr/>
        <a:lstStyle/>
        <a:p>
          <a:r>
            <a:rPr lang="en-GB" b="1" baseline="0" dirty="0"/>
            <a:t>Barriers and Opportunities</a:t>
          </a:r>
          <a:endParaRPr lang="en-US" b="1" dirty="0"/>
        </a:p>
      </dgm:t>
    </dgm:pt>
    <dgm:pt modelId="{CAAEC7C4-D8DB-42ED-8B3D-7283D063DEB5}" type="parTrans" cxnId="{27D1FF90-139D-42AB-84AC-065576F50FC7}">
      <dgm:prSet/>
      <dgm:spPr/>
      <dgm:t>
        <a:bodyPr/>
        <a:lstStyle/>
        <a:p>
          <a:endParaRPr lang="en-US"/>
        </a:p>
      </dgm:t>
    </dgm:pt>
    <dgm:pt modelId="{F32CAF15-1555-4441-B0C6-EA2AE34CCB36}" type="sibTrans" cxnId="{27D1FF90-139D-42AB-84AC-065576F50FC7}">
      <dgm:prSet/>
      <dgm:spPr/>
      <dgm:t>
        <a:bodyPr/>
        <a:lstStyle/>
        <a:p>
          <a:endParaRPr lang="en-US"/>
        </a:p>
      </dgm:t>
    </dgm:pt>
    <dgm:pt modelId="{AE265D6C-8705-4E6D-8C63-B39BFAD4228B}">
      <dgm:prSet/>
      <dgm:spPr/>
      <dgm:t>
        <a:bodyPr/>
        <a:lstStyle/>
        <a:p>
          <a:r>
            <a:rPr lang="en-GB" b="0" dirty="0"/>
            <a:t>What are the current pain points that prevent customers from going to the next stage?</a:t>
          </a:r>
          <a:endParaRPr lang="en-US" dirty="0"/>
        </a:p>
      </dgm:t>
    </dgm:pt>
    <dgm:pt modelId="{B7BA37D2-EF45-4D20-A4DA-86119AA303B8}" type="parTrans" cxnId="{41793E72-C4AF-49D6-A500-5E838459C857}">
      <dgm:prSet/>
      <dgm:spPr/>
      <dgm:t>
        <a:bodyPr/>
        <a:lstStyle/>
        <a:p>
          <a:endParaRPr lang="en-US"/>
        </a:p>
      </dgm:t>
    </dgm:pt>
    <dgm:pt modelId="{7F289C05-3BE5-434D-BFE5-E90AD6FF906A}" type="sibTrans" cxnId="{41793E72-C4AF-49D6-A500-5E838459C857}">
      <dgm:prSet/>
      <dgm:spPr/>
      <dgm:t>
        <a:bodyPr/>
        <a:lstStyle/>
        <a:p>
          <a:endParaRPr lang="en-US"/>
        </a:p>
      </dgm:t>
    </dgm:pt>
    <dgm:pt modelId="{0AEC74EC-BB11-4EF1-B325-1B1885B81A56}">
      <dgm:prSet/>
      <dgm:spPr/>
      <dgm:t>
        <a:bodyPr/>
        <a:lstStyle/>
        <a:p>
          <a:r>
            <a:rPr lang="en-GB" b="0" dirty="0"/>
            <a:t>What would be the alternative journeys that bring the customer faster to the next stage?</a:t>
          </a:r>
          <a:endParaRPr lang="en-US" dirty="0"/>
        </a:p>
      </dgm:t>
    </dgm:pt>
    <dgm:pt modelId="{E1E9D0BF-8F09-41DA-90DD-B87FA3DCF657}" type="parTrans" cxnId="{7AF1B9FC-6543-49E9-A940-AE4635E35065}">
      <dgm:prSet/>
      <dgm:spPr/>
      <dgm:t>
        <a:bodyPr/>
        <a:lstStyle/>
        <a:p>
          <a:endParaRPr lang="en-US"/>
        </a:p>
      </dgm:t>
    </dgm:pt>
    <dgm:pt modelId="{63DB90E6-56F1-492C-B850-90298221422C}" type="sibTrans" cxnId="{7AF1B9FC-6543-49E9-A940-AE4635E35065}">
      <dgm:prSet/>
      <dgm:spPr/>
      <dgm:t>
        <a:bodyPr/>
        <a:lstStyle/>
        <a:p>
          <a:endParaRPr lang="en-US"/>
        </a:p>
      </dgm:t>
    </dgm:pt>
    <dgm:pt modelId="{6D53EE72-A96E-4A59-930D-8CDCFA309C33}">
      <dgm:prSet/>
      <dgm:spPr/>
      <dgm:t>
        <a:bodyPr/>
        <a:lstStyle/>
        <a:p>
          <a:r>
            <a:rPr lang="en-GB" b="1" baseline="0" dirty="0"/>
            <a:t>Internal Ownership</a:t>
          </a:r>
          <a:endParaRPr lang="en-US" b="1" dirty="0"/>
        </a:p>
      </dgm:t>
    </dgm:pt>
    <dgm:pt modelId="{8A358796-CBF0-4685-AADD-9381FC7AE994}" type="parTrans" cxnId="{B82AE4BB-9FCF-4235-B481-2E5E06688315}">
      <dgm:prSet/>
      <dgm:spPr/>
      <dgm:t>
        <a:bodyPr/>
        <a:lstStyle/>
        <a:p>
          <a:endParaRPr lang="en-US"/>
        </a:p>
      </dgm:t>
    </dgm:pt>
    <dgm:pt modelId="{4EB11F70-1A65-41F7-94F2-11DCB20C23CC}" type="sibTrans" cxnId="{B82AE4BB-9FCF-4235-B481-2E5E06688315}">
      <dgm:prSet/>
      <dgm:spPr/>
      <dgm:t>
        <a:bodyPr/>
        <a:lstStyle/>
        <a:p>
          <a:endParaRPr lang="en-US"/>
        </a:p>
      </dgm:t>
    </dgm:pt>
    <dgm:pt modelId="{BE9469D4-79BF-4E6F-A041-EF74AFC7C527}">
      <dgm:prSet/>
      <dgm:spPr/>
      <dgm:t>
        <a:bodyPr/>
        <a:lstStyle/>
        <a:p>
          <a:r>
            <a:rPr lang="en-GB" b="0" dirty="0"/>
            <a:t>Who is responsible for the touchpoints within the company?</a:t>
          </a:r>
          <a:endParaRPr lang="en-US" dirty="0"/>
        </a:p>
      </dgm:t>
    </dgm:pt>
    <dgm:pt modelId="{D3238ACF-D0A8-4385-8306-1A3203E3F62D}" type="parTrans" cxnId="{07AF1253-62F5-44AD-8E3E-8A46FA8F4A24}">
      <dgm:prSet/>
      <dgm:spPr/>
      <dgm:t>
        <a:bodyPr/>
        <a:lstStyle/>
        <a:p>
          <a:endParaRPr lang="en-US"/>
        </a:p>
      </dgm:t>
    </dgm:pt>
    <dgm:pt modelId="{49B685F2-63CD-4CB3-8B08-1925D6ED44C5}" type="sibTrans" cxnId="{07AF1253-62F5-44AD-8E3E-8A46FA8F4A24}">
      <dgm:prSet/>
      <dgm:spPr/>
      <dgm:t>
        <a:bodyPr/>
        <a:lstStyle/>
        <a:p>
          <a:endParaRPr lang="en-US"/>
        </a:p>
      </dgm:t>
    </dgm:pt>
    <dgm:pt modelId="{3E212293-96E9-45F2-AD35-A81593DD2D4C}">
      <dgm:prSet/>
      <dgm:spPr/>
      <dgm:t>
        <a:bodyPr/>
        <a:lstStyle/>
        <a:p>
          <a:r>
            <a:rPr lang="en-US" dirty="0"/>
            <a:t>Will the company need to exert more control over non-brand owned touchpoints?</a:t>
          </a:r>
        </a:p>
      </dgm:t>
    </dgm:pt>
    <dgm:pt modelId="{3A68BBB4-69A6-4572-A7D4-CE45847E6B2D}" type="parTrans" cxnId="{D7FCC57F-3C1A-44BB-AA11-D5F2145C7CA3}">
      <dgm:prSet/>
      <dgm:spPr/>
      <dgm:t>
        <a:bodyPr/>
        <a:lstStyle/>
        <a:p>
          <a:endParaRPr lang="en-GB"/>
        </a:p>
      </dgm:t>
    </dgm:pt>
    <dgm:pt modelId="{1E5ACB22-39E8-4DA5-99F2-3C161DF9A29D}" type="sibTrans" cxnId="{D7FCC57F-3C1A-44BB-AA11-D5F2145C7CA3}">
      <dgm:prSet/>
      <dgm:spPr/>
      <dgm:t>
        <a:bodyPr/>
        <a:lstStyle/>
        <a:p>
          <a:endParaRPr lang="en-GB"/>
        </a:p>
      </dgm:t>
    </dgm:pt>
    <dgm:pt modelId="{0E7D7BB0-5905-4862-9C42-E49E54F8A51A}">
      <dgm:prSet/>
      <dgm:spPr/>
      <dgm:t>
        <a:bodyPr/>
        <a:lstStyle/>
        <a:p>
          <a:r>
            <a:rPr lang="en-US" dirty="0"/>
            <a:t>Who will take ownership for key interactions and customer experience innovations?</a:t>
          </a:r>
        </a:p>
      </dgm:t>
    </dgm:pt>
    <dgm:pt modelId="{BC03BA04-FF07-457F-B57F-0C3C885297E3}" type="parTrans" cxnId="{C2815072-B3CC-452D-ABDF-D45D2581FE41}">
      <dgm:prSet/>
      <dgm:spPr/>
      <dgm:t>
        <a:bodyPr/>
        <a:lstStyle/>
        <a:p>
          <a:endParaRPr lang="en-GB"/>
        </a:p>
      </dgm:t>
    </dgm:pt>
    <dgm:pt modelId="{B3A41774-18C8-4936-8D5E-B64DE0B8491A}" type="sibTrans" cxnId="{C2815072-B3CC-452D-ABDF-D45D2581FE41}">
      <dgm:prSet/>
      <dgm:spPr/>
      <dgm:t>
        <a:bodyPr/>
        <a:lstStyle/>
        <a:p>
          <a:endParaRPr lang="en-GB"/>
        </a:p>
      </dgm:t>
    </dgm:pt>
    <dgm:pt modelId="{7E481278-21D3-4126-9FEC-D8EACF7E1067}">
      <dgm:prSet/>
      <dgm:spPr/>
      <dgm:t>
        <a:bodyPr/>
        <a:lstStyle/>
        <a:p>
          <a:r>
            <a:rPr lang="en-US" dirty="0"/>
            <a:t>Which business units need to work together to stage the customer experience along the customer journey?</a:t>
          </a:r>
        </a:p>
      </dgm:t>
    </dgm:pt>
    <dgm:pt modelId="{4055C77A-E501-44A6-870E-16E28704E434}" type="parTrans" cxnId="{F4DDE274-AE85-48D4-B52A-F0ECE14D2264}">
      <dgm:prSet/>
      <dgm:spPr/>
      <dgm:t>
        <a:bodyPr/>
        <a:lstStyle/>
        <a:p>
          <a:endParaRPr lang="en-GB"/>
        </a:p>
      </dgm:t>
    </dgm:pt>
    <dgm:pt modelId="{AFE8C93D-30A6-4A87-8D2C-167602E35819}" type="sibTrans" cxnId="{F4DDE274-AE85-48D4-B52A-F0ECE14D2264}">
      <dgm:prSet/>
      <dgm:spPr/>
      <dgm:t>
        <a:bodyPr/>
        <a:lstStyle/>
        <a:p>
          <a:endParaRPr lang="en-GB"/>
        </a:p>
      </dgm:t>
    </dgm:pt>
    <dgm:pt modelId="{20B2902C-D91D-46AE-9273-B5441B2E2489}">
      <dgm:prSet/>
      <dgm:spPr/>
      <dgm:t>
        <a:bodyPr/>
        <a:lstStyle/>
        <a:p>
          <a:endParaRPr lang="en-US" b="1" dirty="0"/>
        </a:p>
      </dgm:t>
    </dgm:pt>
    <dgm:pt modelId="{0D4D29CE-A73B-48B2-9013-3E750BBEFE04}" type="parTrans" cxnId="{CE901253-1F06-46D0-A8C2-E2D05D0F2141}">
      <dgm:prSet/>
      <dgm:spPr/>
    </dgm:pt>
    <dgm:pt modelId="{3E216C78-1499-4688-84B7-33615671E3CB}" type="sibTrans" cxnId="{CE901253-1F06-46D0-A8C2-E2D05D0F2141}">
      <dgm:prSet/>
      <dgm:spPr/>
    </dgm:pt>
    <dgm:pt modelId="{F371606C-09E5-430A-B129-0B5237E813D0}" type="pres">
      <dgm:prSet presAssocID="{C768DD62-99F4-4D7A-8C55-DC8D42CC958C}" presName="linear" presStyleCnt="0">
        <dgm:presLayoutVars>
          <dgm:dir/>
          <dgm:animLvl val="lvl"/>
          <dgm:resizeHandles val="exact"/>
        </dgm:presLayoutVars>
      </dgm:prSet>
      <dgm:spPr/>
    </dgm:pt>
    <dgm:pt modelId="{FE6CCB8E-5BB4-4153-945A-C1AB94864C86}" type="pres">
      <dgm:prSet presAssocID="{3937301D-EA99-44A2-B0FF-56529E5B005E}" presName="parentLin" presStyleCnt="0"/>
      <dgm:spPr/>
    </dgm:pt>
    <dgm:pt modelId="{40A047F5-0903-4B85-BF72-02DBC6B44E14}" type="pres">
      <dgm:prSet presAssocID="{3937301D-EA99-44A2-B0FF-56529E5B005E}" presName="parentLeftMargin" presStyleLbl="node1" presStyleIdx="0" presStyleCnt="1"/>
      <dgm:spPr/>
    </dgm:pt>
    <dgm:pt modelId="{33219056-861F-4FE6-A97F-10437D88B71C}" type="pres">
      <dgm:prSet presAssocID="{3937301D-EA99-44A2-B0FF-56529E5B005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DD10F00-CE12-4E7C-9D60-4344557E38C2}" type="pres">
      <dgm:prSet presAssocID="{3937301D-EA99-44A2-B0FF-56529E5B005E}" presName="negativeSpace" presStyleCnt="0"/>
      <dgm:spPr/>
    </dgm:pt>
    <dgm:pt modelId="{882A939A-D19E-4F39-B352-FE7607FF9498}" type="pres">
      <dgm:prSet presAssocID="{3937301D-EA99-44A2-B0FF-56529E5B005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93D3706-A12E-4B66-9219-11854FE7ADC4}" type="presOf" srcId="{AE265D6C-8705-4E6D-8C63-B39BFAD4228B}" destId="{882A939A-D19E-4F39-B352-FE7607FF9498}" srcOrd="0" destOrd="1" presId="urn:microsoft.com/office/officeart/2005/8/layout/list1"/>
    <dgm:cxn modelId="{859A2428-ABCD-4F59-9749-F4713C38EF14}" type="presOf" srcId="{0E7D7BB0-5905-4862-9C42-E49E54F8A51A}" destId="{882A939A-D19E-4F39-B352-FE7607FF9498}" srcOrd="0" destOrd="7" presId="urn:microsoft.com/office/officeart/2005/8/layout/list1"/>
    <dgm:cxn modelId="{CE901253-1F06-46D0-A8C2-E2D05D0F2141}" srcId="{3937301D-EA99-44A2-B0FF-56529E5B005E}" destId="{20B2902C-D91D-46AE-9273-B5441B2E2489}" srcOrd="1" destOrd="0" parTransId="{0D4D29CE-A73B-48B2-9013-3E750BBEFE04}" sibTransId="{3E216C78-1499-4688-84B7-33615671E3CB}"/>
    <dgm:cxn modelId="{07AF1253-62F5-44AD-8E3E-8A46FA8F4A24}" srcId="{6D53EE72-A96E-4A59-930D-8CDCFA309C33}" destId="{BE9469D4-79BF-4E6F-A041-EF74AFC7C527}" srcOrd="0" destOrd="0" parTransId="{D3238ACF-D0A8-4385-8306-1A3203E3F62D}" sibTransId="{49B685F2-63CD-4CB3-8B08-1925D6ED44C5}"/>
    <dgm:cxn modelId="{1FE22555-FA6C-4EC4-B736-61753E4214A0}" type="presOf" srcId="{6D53EE72-A96E-4A59-930D-8CDCFA309C33}" destId="{882A939A-D19E-4F39-B352-FE7607FF9498}" srcOrd="0" destOrd="5" presId="urn:microsoft.com/office/officeart/2005/8/layout/list1"/>
    <dgm:cxn modelId="{AA12B857-AED0-411A-932B-A5F97D2CE7F7}" type="presOf" srcId="{3E212293-96E9-45F2-AD35-A81593DD2D4C}" destId="{882A939A-D19E-4F39-B352-FE7607FF9498}" srcOrd="0" destOrd="3" presId="urn:microsoft.com/office/officeart/2005/8/layout/list1"/>
    <dgm:cxn modelId="{DD82AC58-5A4F-4C75-A8AF-87D13A0023A6}" srcId="{C768DD62-99F4-4D7A-8C55-DC8D42CC958C}" destId="{3937301D-EA99-44A2-B0FF-56529E5B005E}" srcOrd="0" destOrd="0" parTransId="{ACF4E8ED-7659-40D1-9431-A030B3EFE94B}" sibTransId="{344DB0FA-4C67-436E-A87E-E22AB04CE49A}"/>
    <dgm:cxn modelId="{41793E72-C4AF-49D6-A500-5E838459C857}" srcId="{623B7BA7-4D0D-4F92-BC3F-CE0F02BAF863}" destId="{AE265D6C-8705-4E6D-8C63-B39BFAD4228B}" srcOrd="0" destOrd="0" parTransId="{B7BA37D2-EF45-4D20-A4DA-86119AA303B8}" sibTransId="{7F289C05-3BE5-434D-BFE5-E90AD6FF906A}"/>
    <dgm:cxn modelId="{C2815072-B3CC-452D-ABDF-D45D2581FE41}" srcId="{6D53EE72-A96E-4A59-930D-8CDCFA309C33}" destId="{0E7D7BB0-5905-4862-9C42-E49E54F8A51A}" srcOrd="1" destOrd="0" parTransId="{BC03BA04-FF07-457F-B57F-0C3C885297E3}" sibTransId="{B3A41774-18C8-4936-8D5E-B64DE0B8491A}"/>
    <dgm:cxn modelId="{93089274-DF77-493B-B0D7-75067C061A08}" type="presOf" srcId="{7E481278-21D3-4126-9FEC-D8EACF7E1067}" destId="{882A939A-D19E-4F39-B352-FE7607FF9498}" srcOrd="0" destOrd="8" presId="urn:microsoft.com/office/officeart/2005/8/layout/list1"/>
    <dgm:cxn modelId="{F4DDE274-AE85-48D4-B52A-F0ECE14D2264}" srcId="{6D53EE72-A96E-4A59-930D-8CDCFA309C33}" destId="{7E481278-21D3-4126-9FEC-D8EACF7E1067}" srcOrd="2" destOrd="0" parTransId="{4055C77A-E501-44A6-870E-16E28704E434}" sibTransId="{AFE8C93D-30A6-4A87-8D2C-167602E35819}"/>
    <dgm:cxn modelId="{D7FCC57F-3C1A-44BB-AA11-D5F2145C7CA3}" srcId="{623B7BA7-4D0D-4F92-BC3F-CE0F02BAF863}" destId="{3E212293-96E9-45F2-AD35-A81593DD2D4C}" srcOrd="2" destOrd="0" parTransId="{3A68BBB4-69A6-4572-A7D4-CE45847E6B2D}" sibTransId="{1E5ACB22-39E8-4DA5-99F2-3C161DF9A29D}"/>
    <dgm:cxn modelId="{27D1FF90-139D-42AB-84AC-065576F50FC7}" srcId="{3937301D-EA99-44A2-B0FF-56529E5B005E}" destId="{623B7BA7-4D0D-4F92-BC3F-CE0F02BAF863}" srcOrd="0" destOrd="0" parTransId="{CAAEC7C4-D8DB-42ED-8B3D-7283D063DEB5}" sibTransId="{F32CAF15-1555-4441-B0C6-EA2AE34CCB36}"/>
    <dgm:cxn modelId="{A5333C94-154C-442B-9F2E-7FE01D4FE827}" type="presOf" srcId="{C768DD62-99F4-4D7A-8C55-DC8D42CC958C}" destId="{F371606C-09E5-430A-B129-0B5237E813D0}" srcOrd="0" destOrd="0" presId="urn:microsoft.com/office/officeart/2005/8/layout/list1"/>
    <dgm:cxn modelId="{3702259D-EB58-4847-9F75-7D93392A7488}" type="presOf" srcId="{3937301D-EA99-44A2-B0FF-56529E5B005E}" destId="{40A047F5-0903-4B85-BF72-02DBC6B44E14}" srcOrd="0" destOrd="0" presId="urn:microsoft.com/office/officeart/2005/8/layout/list1"/>
    <dgm:cxn modelId="{B82AE4BB-9FCF-4235-B481-2E5E06688315}" srcId="{3937301D-EA99-44A2-B0FF-56529E5B005E}" destId="{6D53EE72-A96E-4A59-930D-8CDCFA309C33}" srcOrd="2" destOrd="0" parTransId="{8A358796-CBF0-4685-AADD-9381FC7AE994}" sibTransId="{4EB11F70-1A65-41F7-94F2-11DCB20C23CC}"/>
    <dgm:cxn modelId="{CAD075C5-18FE-4A31-BD42-509F6452821F}" type="presOf" srcId="{3937301D-EA99-44A2-B0FF-56529E5B005E}" destId="{33219056-861F-4FE6-A97F-10437D88B71C}" srcOrd="1" destOrd="0" presId="urn:microsoft.com/office/officeart/2005/8/layout/list1"/>
    <dgm:cxn modelId="{55D5E4CE-F926-40FC-B5B1-19B30E0FD5E3}" type="presOf" srcId="{623B7BA7-4D0D-4F92-BC3F-CE0F02BAF863}" destId="{882A939A-D19E-4F39-B352-FE7607FF9498}" srcOrd="0" destOrd="0" presId="urn:microsoft.com/office/officeart/2005/8/layout/list1"/>
    <dgm:cxn modelId="{B5ECF2CF-76D9-4C29-AE42-E099AEFEC302}" type="presOf" srcId="{0AEC74EC-BB11-4EF1-B325-1B1885B81A56}" destId="{882A939A-D19E-4F39-B352-FE7607FF9498}" srcOrd="0" destOrd="2" presId="urn:microsoft.com/office/officeart/2005/8/layout/list1"/>
    <dgm:cxn modelId="{4CB925F7-75D4-4427-A815-5ADA62BEB298}" type="presOf" srcId="{20B2902C-D91D-46AE-9273-B5441B2E2489}" destId="{882A939A-D19E-4F39-B352-FE7607FF9498}" srcOrd="0" destOrd="4" presId="urn:microsoft.com/office/officeart/2005/8/layout/list1"/>
    <dgm:cxn modelId="{7AF1B9FC-6543-49E9-A940-AE4635E35065}" srcId="{623B7BA7-4D0D-4F92-BC3F-CE0F02BAF863}" destId="{0AEC74EC-BB11-4EF1-B325-1B1885B81A56}" srcOrd="1" destOrd="0" parTransId="{E1E9D0BF-8F09-41DA-90DD-B87FA3DCF657}" sibTransId="{63DB90E6-56F1-492C-B850-90298221422C}"/>
    <dgm:cxn modelId="{31EE0DFE-E60C-4638-8D6A-AF458433FCAA}" type="presOf" srcId="{BE9469D4-79BF-4E6F-A041-EF74AFC7C527}" destId="{882A939A-D19E-4F39-B352-FE7607FF9498}" srcOrd="0" destOrd="6" presId="urn:microsoft.com/office/officeart/2005/8/layout/list1"/>
    <dgm:cxn modelId="{EEF7C32C-9F3B-43D2-8056-6AFC4DA05682}" type="presParOf" srcId="{F371606C-09E5-430A-B129-0B5237E813D0}" destId="{FE6CCB8E-5BB4-4153-945A-C1AB94864C86}" srcOrd="0" destOrd="0" presId="urn:microsoft.com/office/officeart/2005/8/layout/list1"/>
    <dgm:cxn modelId="{9803CF99-4185-471C-BFF5-AD4B2306B91F}" type="presParOf" srcId="{FE6CCB8E-5BB4-4153-945A-C1AB94864C86}" destId="{40A047F5-0903-4B85-BF72-02DBC6B44E14}" srcOrd="0" destOrd="0" presId="urn:microsoft.com/office/officeart/2005/8/layout/list1"/>
    <dgm:cxn modelId="{951AD33B-EED0-4F36-A8E3-11BAD625447F}" type="presParOf" srcId="{FE6CCB8E-5BB4-4153-945A-C1AB94864C86}" destId="{33219056-861F-4FE6-A97F-10437D88B71C}" srcOrd="1" destOrd="0" presId="urn:microsoft.com/office/officeart/2005/8/layout/list1"/>
    <dgm:cxn modelId="{DB9B7567-876A-4143-BEAD-E093B7184730}" type="presParOf" srcId="{F371606C-09E5-430A-B129-0B5237E813D0}" destId="{7DD10F00-CE12-4E7C-9D60-4344557E38C2}" srcOrd="1" destOrd="0" presId="urn:microsoft.com/office/officeart/2005/8/layout/list1"/>
    <dgm:cxn modelId="{42A77D14-91E7-4579-8CA5-16EA6451CAE3}" type="presParOf" srcId="{F371606C-09E5-430A-B129-0B5237E813D0}" destId="{882A939A-D19E-4F39-B352-FE7607FF949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F888D25-0844-4F45-993E-E03493B106AB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69AB9C8-5D6A-42F3-BF0C-FEAF86C87121}">
      <dgm:prSet/>
      <dgm:spPr/>
      <dgm:t>
        <a:bodyPr/>
        <a:lstStyle/>
        <a:p>
          <a:r>
            <a:rPr lang="en-GB" b="1" baseline="0"/>
            <a:t>Tool for cross-department conversation and collaboration</a:t>
          </a:r>
          <a:endParaRPr lang="en-US"/>
        </a:p>
      </dgm:t>
    </dgm:pt>
    <dgm:pt modelId="{6E342B6C-6165-4127-9186-4DFAE51DDFB6}" type="parTrans" cxnId="{647ABB83-DAC8-4AFE-A21D-6D96782E27C3}">
      <dgm:prSet/>
      <dgm:spPr/>
      <dgm:t>
        <a:bodyPr/>
        <a:lstStyle/>
        <a:p>
          <a:endParaRPr lang="en-US"/>
        </a:p>
      </dgm:t>
    </dgm:pt>
    <dgm:pt modelId="{8C119382-8AB6-42B2-97C7-080223ED45E5}" type="sibTrans" cxnId="{647ABB83-DAC8-4AFE-A21D-6D96782E27C3}">
      <dgm:prSet/>
      <dgm:spPr/>
      <dgm:t>
        <a:bodyPr/>
        <a:lstStyle/>
        <a:p>
          <a:endParaRPr lang="en-US"/>
        </a:p>
      </dgm:t>
    </dgm:pt>
    <dgm:pt modelId="{A28E351F-2FEC-496D-B183-EA926009AB45}">
      <dgm:prSet/>
      <dgm:spPr/>
      <dgm:t>
        <a:bodyPr/>
        <a:lstStyle/>
        <a:p>
          <a:r>
            <a:rPr lang="en-GB" b="1" baseline="0"/>
            <a:t>From inside-out to outside-in: Needs to be based on customer input</a:t>
          </a:r>
          <a:endParaRPr lang="en-US"/>
        </a:p>
      </dgm:t>
    </dgm:pt>
    <dgm:pt modelId="{2FAFFE8C-EF5C-46DE-AB39-9351AA1D54A7}" type="parTrans" cxnId="{C603155E-9609-4394-BED1-AA58DC3F6D9F}">
      <dgm:prSet/>
      <dgm:spPr/>
      <dgm:t>
        <a:bodyPr/>
        <a:lstStyle/>
        <a:p>
          <a:endParaRPr lang="en-US"/>
        </a:p>
      </dgm:t>
    </dgm:pt>
    <dgm:pt modelId="{CAB4C8FE-99C5-4EF3-BBAA-31B6A98CF45E}" type="sibTrans" cxnId="{C603155E-9609-4394-BED1-AA58DC3F6D9F}">
      <dgm:prSet/>
      <dgm:spPr/>
      <dgm:t>
        <a:bodyPr/>
        <a:lstStyle/>
        <a:p>
          <a:endParaRPr lang="en-US"/>
        </a:p>
      </dgm:t>
    </dgm:pt>
    <dgm:pt modelId="{F2F42B5B-F53E-4801-AE41-8FF28865B0C9}">
      <dgm:prSet/>
      <dgm:spPr/>
      <dgm:t>
        <a:bodyPr/>
        <a:lstStyle/>
        <a:p>
          <a:r>
            <a:rPr lang="en-GB" b="1" baseline="0"/>
            <a:t>Complementary to service blueprinting</a:t>
          </a:r>
          <a:endParaRPr lang="en-US"/>
        </a:p>
      </dgm:t>
    </dgm:pt>
    <dgm:pt modelId="{D5D89994-9CBD-4F46-BD0A-B22911E041FA}" type="parTrans" cxnId="{E34E2D6F-B2D7-4611-84B1-9C289474DF7E}">
      <dgm:prSet/>
      <dgm:spPr/>
      <dgm:t>
        <a:bodyPr/>
        <a:lstStyle/>
        <a:p>
          <a:endParaRPr lang="en-US"/>
        </a:p>
      </dgm:t>
    </dgm:pt>
    <dgm:pt modelId="{563882A1-4017-40C9-A106-E819F8BD07F6}" type="sibTrans" cxnId="{E34E2D6F-B2D7-4611-84B1-9C289474DF7E}">
      <dgm:prSet/>
      <dgm:spPr/>
      <dgm:t>
        <a:bodyPr/>
        <a:lstStyle/>
        <a:p>
          <a:endParaRPr lang="en-US"/>
        </a:p>
      </dgm:t>
    </dgm:pt>
    <dgm:pt modelId="{C03F0212-BA91-476A-8CBD-0C5A21274EB7}">
      <dgm:prSet/>
      <dgm:spPr/>
      <dgm:t>
        <a:bodyPr/>
        <a:lstStyle/>
        <a:p>
          <a:r>
            <a:rPr lang="en-GB" b="1" baseline="0" dirty="0"/>
            <a:t>Can be on a very general or more specific level</a:t>
          </a:r>
        </a:p>
        <a:p>
          <a:r>
            <a:rPr lang="en-GB" b="1" baseline="0" dirty="0"/>
            <a:t>(e.g. , limited to a journey stage, customer group, channel type, product etc.)</a:t>
          </a:r>
          <a:endParaRPr lang="en-US" dirty="0"/>
        </a:p>
      </dgm:t>
    </dgm:pt>
    <dgm:pt modelId="{29CAF4C1-D888-4016-A142-0E36C3F8B068}" type="parTrans" cxnId="{E7C45340-5BC6-4567-9011-4C7B3CFED41D}">
      <dgm:prSet/>
      <dgm:spPr/>
      <dgm:t>
        <a:bodyPr/>
        <a:lstStyle/>
        <a:p>
          <a:endParaRPr lang="en-US"/>
        </a:p>
      </dgm:t>
    </dgm:pt>
    <dgm:pt modelId="{F25DF818-D339-4AEF-94D3-72744BD2B805}" type="sibTrans" cxnId="{E7C45340-5BC6-4567-9011-4C7B3CFED41D}">
      <dgm:prSet/>
      <dgm:spPr/>
      <dgm:t>
        <a:bodyPr/>
        <a:lstStyle/>
        <a:p>
          <a:endParaRPr lang="en-US"/>
        </a:p>
      </dgm:t>
    </dgm:pt>
    <dgm:pt modelId="{0A12D40F-278C-4998-B845-4BF10E819492}" type="pres">
      <dgm:prSet presAssocID="{BF888D25-0844-4F45-993E-E03493B106AB}" presName="linear" presStyleCnt="0">
        <dgm:presLayoutVars>
          <dgm:animLvl val="lvl"/>
          <dgm:resizeHandles val="exact"/>
        </dgm:presLayoutVars>
      </dgm:prSet>
      <dgm:spPr/>
    </dgm:pt>
    <dgm:pt modelId="{C3C1B361-5AAC-4C0F-8923-95B2F6E9F68A}" type="pres">
      <dgm:prSet presAssocID="{069AB9C8-5D6A-42F3-BF0C-FEAF86C8712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CA5B66C-D03E-4879-B0B5-75F0F3853089}" type="pres">
      <dgm:prSet presAssocID="{8C119382-8AB6-42B2-97C7-080223ED45E5}" presName="spacer" presStyleCnt="0"/>
      <dgm:spPr/>
    </dgm:pt>
    <dgm:pt modelId="{A1CE9770-5B51-4D62-A073-065B4B5727C4}" type="pres">
      <dgm:prSet presAssocID="{A28E351F-2FEC-496D-B183-EA926009AB4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443121-EE3B-4E75-9323-B92A2BCA1DC5}" type="pres">
      <dgm:prSet presAssocID="{CAB4C8FE-99C5-4EF3-BBAA-31B6A98CF45E}" presName="spacer" presStyleCnt="0"/>
      <dgm:spPr/>
    </dgm:pt>
    <dgm:pt modelId="{B50B6AB5-76CD-491A-85DB-FB2847590DEB}" type="pres">
      <dgm:prSet presAssocID="{F2F42B5B-F53E-4801-AE41-8FF28865B0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7F0053E-8642-4172-B9A8-C2464C724535}" type="pres">
      <dgm:prSet presAssocID="{563882A1-4017-40C9-A106-E819F8BD07F6}" presName="spacer" presStyleCnt="0"/>
      <dgm:spPr/>
    </dgm:pt>
    <dgm:pt modelId="{A883274C-619C-4E6F-9D6F-47DEA414110B}" type="pres">
      <dgm:prSet presAssocID="{C03F0212-BA91-476A-8CBD-0C5A21274EB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7C45340-5BC6-4567-9011-4C7B3CFED41D}" srcId="{BF888D25-0844-4F45-993E-E03493B106AB}" destId="{C03F0212-BA91-476A-8CBD-0C5A21274EB7}" srcOrd="3" destOrd="0" parTransId="{29CAF4C1-D888-4016-A142-0E36C3F8B068}" sibTransId="{F25DF818-D339-4AEF-94D3-72744BD2B805}"/>
    <dgm:cxn modelId="{8C3AA449-86E9-4C5B-BB7B-B4ECDFF1D6F9}" type="presOf" srcId="{069AB9C8-5D6A-42F3-BF0C-FEAF86C87121}" destId="{C3C1B361-5AAC-4C0F-8923-95B2F6E9F68A}" srcOrd="0" destOrd="0" presId="urn:microsoft.com/office/officeart/2005/8/layout/vList2"/>
    <dgm:cxn modelId="{961BEC57-E74C-4A0D-8D8F-1437B2FAA394}" type="presOf" srcId="{C03F0212-BA91-476A-8CBD-0C5A21274EB7}" destId="{A883274C-619C-4E6F-9D6F-47DEA414110B}" srcOrd="0" destOrd="0" presId="urn:microsoft.com/office/officeart/2005/8/layout/vList2"/>
    <dgm:cxn modelId="{C603155E-9609-4394-BED1-AA58DC3F6D9F}" srcId="{BF888D25-0844-4F45-993E-E03493B106AB}" destId="{A28E351F-2FEC-496D-B183-EA926009AB45}" srcOrd="1" destOrd="0" parTransId="{2FAFFE8C-EF5C-46DE-AB39-9351AA1D54A7}" sibTransId="{CAB4C8FE-99C5-4EF3-BBAA-31B6A98CF45E}"/>
    <dgm:cxn modelId="{3EEA616E-8B14-4198-B141-B70C65B4F8F5}" type="presOf" srcId="{BF888D25-0844-4F45-993E-E03493B106AB}" destId="{0A12D40F-278C-4998-B845-4BF10E819492}" srcOrd="0" destOrd="0" presId="urn:microsoft.com/office/officeart/2005/8/layout/vList2"/>
    <dgm:cxn modelId="{8FC6AC6E-DC28-4D09-BDAE-0FEE6B8C7C15}" type="presOf" srcId="{F2F42B5B-F53E-4801-AE41-8FF28865B0C9}" destId="{B50B6AB5-76CD-491A-85DB-FB2847590DEB}" srcOrd="0" destOrd="0" presId="urn:microsoft.com/office/officeart/2005/8/layout/vList2"/>
    <dgm:cxn modelId="{E34E2D6F-B2D7-4611-84B1-9C289474DF7E}" srcId="{BF888D25-0844-4F45-993E-E03493B106AB}" destId="{F2F42B5B-F53E-4801-AE41-8FF28865B0C9}" srcOrd="2" destOrd="0" parTransId="{D5D89994-9CBD-4F46-BD0A-B22911E041FA}" sibTransId="{563882A1-4017-40C9-A106-E819F8BD07F6}"/>
    <dgm:cxn modelId="{647ABB83-DAC8-4AFE-A21D-6D96782E27C3}" srcId="{BF888D25-0844-4F45-993E-E03493B106AB}" destId="{069AB9C8-5D6A-42F3-BF0C-FEAF86C87121}" srcOrd="0" destOrd="0" parTransId="{6E342B6C-6165-4127-9186-4DFAE51DDFB6}" sibTransId="{8C119382-8AB6-42B2-97C7-080223ED45E5}"/>
    <dgm:cxn modelId="{AEACE4AF-6A5A-4C89-A26B-4C3A62EB7245}" type="presOf" srcId="{A28E351F-2FEC-496D-B183-EA926009AB45}" destId="{A1CE9770-5B51-4D62-A073-065B4B5727C4}" srcOrd="0" destOrd="0" presId="urn:microsoft.com/office/officeart/2005/8/layout/vList2"/>
    <dgm:cxn modelId="{E98AD3D5-7180-4E41-BBFE-BF291EF0A979}" type="presParOf" srcId="{0A12D40F-278C-4998-B845-4BF10E819492}" destId="{C3C1B361-5AAC-4C0F-8923-95B2F6E9F68A}" srcOrd="0" destOrd="0" presId="urn:microsoft.com/office/officeart/2005/8/layout/vList2"/>
    <dgm:cxn modelId="{6255F3D5-5491-4553-944B-EF2D738785E4}" type="presParOf" srcId="{0A12D40F-278C-4998-B845-4BF10E819492}" destId="{6CA5B66C-D03E-4879-B0B5-75F0F3853089}" srcOrd="1" destOrd="0" presId="urn:microsoft.com/office/officeart/2005/8/layout/vList2"/>
    <dgm:cxn modelId="{45A1D70C-1A85-4FF4-B001-D24544B1D316}" type="presParOf" srcId="{0A12D40F-278C-4998-B845-4BF10E819492}" destId="{A1CE9770-5B51-4D62-A073-065B4B5727C4}" srcOrd="2" destOrd="0" presId="urn:microsoft.com/office/officeart/2005/8/layout/vList2"/>
    <dgm:cxn modelId="{D91F7AEB-3EEC-4092-92A7-DDA49D2FC4A7}" type="presParOf" srcId="{0A12D40F-278C-4998-B845-4BF10E819492}" destId="{40443121-EE3B-4E75-9323-B92A2BCA1DC5}" srcOrd="3" destOrd="0" presId="urn:microsoft.com/office/officeart/2005/8/layout/vList2"/>
    <dgm:cxn modelId="{6A7C6F87-5F1E-4D42-B6CE-6AA7EE4CDB8B}" type="presParOf" srcId="{0A12D40F-278C-4998-B845-4BF10E819492}" destId="{B50B6AB5-76CD-491A-85DB-FB2847590DEB}" srcOrd="4" destOrd="0" presId="urn:microsoft.com/office/officeart/2005/8/layout/vList2"/>
    <dgm:cxn modelId="{648E3952-EBD6-4974-9200-D6B54497D117}" type="presParOf" srcId="{0A12D40F-278C-4998-B845-4BF10E819492}" destId="{97F0053E-8642-4172-B9A8-C2464C724535}" srcOrd="5" destOrd="0" presId="urn:microsoft.com/office/officeart/2005/8/layout/vList2"/>
    <dgm:cxn modelId="{27503D21-4A87-4E50-8E4E-0D20003FEE2F}" type="presParOf" srcId="{0A12D40F-278C-4998-B845-4BF10E819492}" destId="{A883274C-619C-4E6F-9D6F-47DEA414110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4A8452-A8E0-4F5A-9EE3-BB9F4832C7F7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57357C-FDF9-48AA-9472-65E3986533AE}">
      <dgm:prSet/>
      <dgm:spPr/>
      <dgm:t>
        <a:bodyPr/>
        <a:lstStyle/>
        <a:p>
          <a:r>
            <a:rPr lang="en-US"/>
            <a:t>Customer’s perspective, not internal ‘process view’</a:t>
          </a:r>
        </a:p>
      </dgm:t>
    </dgm:pt>
    <dgm:pt modelId="{99D0B144-AD9E-4430-8F2C-C47FFFBB44D2}" type="parTrans" cxnId="{42753FE0-4CAE-4886-B965-14003BA56286}">
      <dgm:prSet/>
      <dgm:spPr/>
      <dgm:t>
        <a:bodyPr/>
        <a:lstStyle/>
        <a:p>
          <a:endParaRPr lang="en-US"/>
        </a:p>
      </dgm:t>
    </dgm:pt>
    <dgm:pt modelId="{28046723-7066-46DA-B3AC-8F4224FF5BBD}" type="sibTrans" cxnId="{42753FE0-4CAE-4886-B965-14003BA56286}">
      <dgm:prSet/>
      <dgm:spPr/>
      <dgm:t>
        <a:bodyPr/>
        <a:lstStyle/>
        <a:p>
          <a:endParaRPr lang="en-US"/>
        </a:p>
      </dgm:t>
    </dgm:pt>
    <dgm:pt modelId="{E881D410-C1E4-4BE5-B87D-8D077C114436}">
      <dgm:prSet/>
      <dgm:spPr/>
      <dgm:t>
        <a:bodyPr/>
        <a:lstStyle/>
        <a:p>
          <a:r>
            <a:rPr lang="en-US"/>
            <a:t>Different from service blueprinting, yet complementary methods</a:t>
          </a:r>
        </a:p>
      </dgm:t>
    </dgm:pt>
    <dgm:pt modelId="{13953B94-799C-47B5-804C-A925004C2078}" type="parTrans" cxnId="{5657999D-CF6C-41EA-B876-F7B3A5EDDBDD}">
      <dgm:prSet/>
      <dgm:spPr/>
      <dgm:t>
        <a:bodyPr/>
        <a:lstStyle/>
        <a:p>
          <a:endParaRPr lang="en-US"/>
        </a:p>
      </dgm:t>
    </dgm:pt>
    <dgm:pt modelId="{56AC1859-31A2-4309-9147-4701F5E5A922}" type="sibTrans" cxnId="{5657999D-CF6C-41EA-B876-F7B3A5EDDBDD}">
      <dgm:prSet/>
      <dgm:spPr/>
      <dgm:t>
        <a:bodyPr/>
        <a:lstStyle/>
        <a:p>
          <a:endParaRPr lang="en-US"/>
        </a:p>
      </dgm:t>
    </dgm:pt>
    <dgm:pt modelId="{36EEB241-3BD4-4675-BDD9-1B2E1A724FC9}">
      <dgm:prSet/>
      <dgm:spPr/>
      <dgm:t>
        <a:bodyPr/>
        <a:lstStyle/>
        <a:p>
          <a:r>
            <a:rPr lang="en-US"/>
            <a:t>Complex task and no ‘right approach’</a:t>
          </a:r>
        </a:p>
      </dgm:t>
    </dgm:pt>
    <dgm:pt modelId="{80891782-D734-45FC-A271-D8B759236CE1}" type="parTrans" cxnId="{DD4A723D-B26D-4BB4-B04E-C9C857817406}">
      <dgm:prSet/>
      <dgm:spPr/>
      <dgm:t>
        <a:bodyPr/>
        <a:lstStyle/>
        <a:p>
          <a:endParaRPr lang="en-US"/>
        </a:p>
      </dgm:t>
    </dgm:pt>
    <dgm:pt modelId="{0DBB2AB1-B495-4511-8D86-4633CCC11494}" type="sibTrans" cxnId="{DD4A723D-B26D-4BB4-B04E-C9C857817406}">
      <dgm:prSet/>
      <dgm:spPr/>
      <dgm:t>
        <a:bodyPr/>
        <a:lstStyle/>
        <a:p>
          <a:endParaRPr lang="en-US"/>
        </a:p>
      </dgm:t>
    </dgm:pt>
    <dgm:pt modelId="{66EA3BD9-2AB7-460E-9B82-E81623485A8C}" type="pres">
      <dgm:prSet presAssocID="{8B4A8452-A8E0-4F5A-9EE3-BB9F4832C7F7}" presName="root" presStyleCnt="0">
        <dgm:presLayoutVars>
          <dgm:dir/>
          <dgm:resizeHandles val="exact"/>
        </dgm:presLayoutVars>
      </dgm:prSet>
      <dgm:spPr/>
    </dgm:pt>
    <dgm:pt modelId="{C29653E2-D841-4253-82CF-B73613DAB6E8}" type="pres">
      <dgm:prSet presAssocID="{8C57357C-FDF9-48AA-9472-65E3986533AE}" presName="compNode" presStyleCnt="0"/>
      <dgm:spPr/>
    </dgm:pt>
    <dgm:pt modelId="{763AC1B1-CF15-424B-B53A-8F055C61506F}" type="pres">
      <dgm:prSet presAssocID="{8C57357C-FDF9-48AA-9472-65E3986533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s"/>
        </a:ext>
      </dgm:extLst>
    </dgm:pt>
    <dgm:pt modelId="{084EC9DD-26BF-4017-86E5-0AD0A586AB3E}" type="pres">
      <dgm:prSet presAssocID="{8C57357C-FDF9-48AA-9472-65E3986533AE}" presName="spaceRect" presStyleCnt="0"/>
      <dgm:spPr/>
    </dgm:pt>
    <dgm:pt modelId="{60DC384F-5283-478F-A431-72A0AC733D31}" type="pres">
      <dgm:prSet presAssocID="{8C57357C-FDF9-48AA-9472-65E3986533AE}" presName="textRect" presStyleLbl="revTx" presStyleIdx="0" presStyleCnt="3">
        <dgm:presLayoutVars>
          <dgm:chMax val="1"/>
          <dgm:chPref val="1"/>
        </dgm:presLayoutVars>
      </dgm:prSet>
      <dgm:spPr/>
    </dgm:pt>
    <dgm:pt modelId="{7EEA3CC5-28F2-4B9C-8219-4CE8B482F20E}" type="pres">
      <dgm:prSet presAssocID="{28046723-7066-46DA-B3AC-8F4224FF5BBD}" presName="sibTrans" presStyleCnt="0"/>
      <dgm:spPr/>
    </dgm:pt>
    <dgm:pt modelId="{33527CC4-24D5-42F1-A815-07E68509E3B9}" type="pres">
      <dgm:prSet presAssocID="{E881D410-C1E4-4BE5-B87D-8D077C114436}" presName="compNode" presStyleCnt="0"/>
      <dgm:spPr/>
    </dgm:pt>
    <dgm:pt modelId="{72F7FA98-EE47-46DF-B3EC-BFF025BD8A7F}" type="pres">
      <dgm:prSet presAssocID="{E881D410-C1E4-4BE5-B87D-8D077C11443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C43FED1-5A67-470E-8327-DE9C7CB05004}" type="pres">
      <dgm:prSet presAssocID="{E881D410-C1E4-4BE5-B87D-8D077C114436}" presName="spaceRect" presStyleCnt="0"/>
      <dgm:spPr/>
    </dgm:pt>
    <dgm:pt modelId="{953B6CC2-7281-4385-B598-6278BE404FE5}" type="pres">
      <dgm:prSet presAssocID="{E881D410-C1E4-4BE5-B87D-8D077C114436}" presName="textRect" presStyleLbl="revTx" presStyleIdx="1" presStyleCnt="3">
        <dgm:presLayoutVars>
          <dgm:chMax val="1"/>
          <dgm:chPref val="1"/>
        </dgm:presLayoutVars>
      </dgm:prSet>
      <dgm:spPr/>
    </dgm:pt>
    <dgm:pt modelId="{66BFD777-729C-4131-BF65-45E8EF3A3D62}" type="pres">
      <dgm:prSet presAssocID="{56AC1859-31A2-4309-9147-4701F5E5A922}" presName="sibTrans" presStyleCnt="0"/>
      <dgm:spPr/>
    </dgm:pt>
    <dgm:pt modelId="{D5E248CC-99E3-42D9-B245-50FDFB507983}" type="pres">
      <dgm:prSet presAssocID="{36EEB241-3BD4-4675-BDD9-1B2E1A724FC9}" presName="compNode" presStyleCnt="0"/>
      <dgm:spPr/>
    </dgm:pt>
    <dgm:pt modelId="{FA92C4CB-D5FC-4E0C-BB99-C69DC8D429C7}" type="pres">
      <dgm:prSet presAssocID="{36EEB241-3BD4-4675-BDD9-1B2E1A724FC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69EBCA0C-421A-4242-81C4-985A5ED922B5}" type="pres">
      <dgm:prSet presAssocID="{36EEB241-3BD4-4675-BDD9-1B2E1A724FC9}" presName="spaceRect" presStyleCnt="0"/>
      <dgm:spPr/>
    </dgm:pt>
    <dgm:pt modelId="{4167F0CC-3BDB-45BE-8BDC-08645AC81822}" type="pres">
      <dgm:prSet presAssocID="{36EEB241-3BD4-4675-BDD9-1B2E1A724FC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E57EE0F-84C1-4C5C-B4E6-2BB13A5C939A}" type="presOf" srcId="{8B4A8452-A8E0-4F5A-9EE3-BB9F4832C7F7}" destId="{66EA3BD9-2AB7-460E-9B82-E81623485A8C}" srcOrd="0" destOrd="0" presId="urn:microsoft.com/office/officeart/2018/2/layout/IconLabelList"/>
    <dgm:cxn modelId="{3006EB15-B51A-4B4F-812C-70375C3827AD}" type="presOf" srcId="{8C57357C-FDF9-48AA-9472-65E3986533AE}" destId="{60DC384F-5283-478F-A431-72A0AC733D31}" srcOrd="0" destOrd="0" presId="urn:microsoft.com/office/officeart/2018/2/layout/IconLabelList"/>
    <dgm:cxn modelId="{DD4A723D-B26D-4BB4-B04E-C9C857817406}" srcId="{8B4A8452-A8E0-4F5A-9EE3-BB9F4832C7F7}" destId="{36EEB241-3BD4-4675-BDD9-1B2E1A724FC9}" srcOrd="2" destOrd="0" parTransId="{80891782-D734-45FC-A271-D8B759236CE1}" sibTransId="{0DBB2AB1-B495-4511-8D86-4633CCC11494}"/>
    <dgm:cxn modelId="{B44CAF81-6305-49C4-9CBD-8E90C17507BA}" type="presOf" srcId="{36EEB241-3BD4-4675-BDD9-1B2E1A724FC9}" destId="{4167F0CC-3BDB-45BE-8BDC-08645AC81822}" srcOrd="0" destOrd="0" presId="urn:microsoft.com/office/officeart/2018/2/layout/IconLabelList"/>
    <dgm:cxn modelId="{5657999D-CF6C-41EA-B876-F7B3A5EDDBDD}" srcId="{8B4A8452-A8E0-4F5A-9EE3-BB9F4832C7F7}" destId="{E881D410-C1E4-4BE5-B87D-8D077C114436}" srcOrd="1" destOrd="0" parTransId="{13953B94-799C-47B5-804C-A925004C2078}" sibTransId="{56AC1859-31A2-4309-9147-4701F5E5A922}"/>
    <dgm:cxn modelId="{42753FE0-4CAE-4886-B965-14003BA56286}" srcId="{8B4A8452-A8E0-4F5A-9EE3-BB9F4832C7F7}" destId="{8C57357C-FDF9-48AA-9472-65E3986533AE}" srcOrd="0" destOrd="0" parTransId="{99D0B144-AD9E-4430-8F2C-C47FFFBB44D2}" sibTransId="{28046723-7066-46DA-B3AC-8F4224FF5BBD}"/>
    <dgm:cxn modelId="{381356E4-4652-406C-BA0F-2A4365C3D577}" type="presOf" srcId="{E881D410-C1E4-4BE5-B87D-8D077C114436}" destId="{953B6CC2-7281-4385-B598-6278BE404FE5}" srcOrd="0" destOrd="0" presId="urn:microsoft.com/office/officeart/2018/2/layout/IconLabelList"/>
    <dgm:cxn modelId="{26C9B1D2-AF0C-4C18-B864-66A5B8253B25}" type="presParOf" srcId="{66EA3BD9-2AB7-460E-9B82-E81623485A8C}" destId="{C29653E2-D841-4253-82CF-B73613DAB6E8}" srcOrd="0" destOrd="0" presId="urn:microsoft.com/office/officeart/2018/2/layout/IconLabelList"/>
    <dgm:cxn modelId="{D115E263-0B7E-4903-B483-E481EF824C63}" type="presParOf" srcId="{C29653E2-D841-4253-82CF-B73613DAB6E8}" destId="{763AC1B1-CF15-424B-B53A-8F055C61506F}" srcOrd="0" destOrd="0" presId="urn:microsoft.com/office/officeart/2018/2/layout/IconLabelList"/>
    <dgm:cxn modelId="{2A3399AD-4F4A-404A-A4FC-EA972C5D7E40}" type="presParOf" srcId="{C29653E2-D841-4253-82CF-B73613DAB6E8}" destId="{084EC9DD-26BF-4017-86E5-0AD0A586AB3E}" srcOrd="1" destOrd="0" presId="urn:microsoft.com/office/officeart/2018/2/layout/IconLabelList"/>
    <dgm:cxn modelId="{2265A524-E9FA-41A1-9DCA-5F36ABE4877E}" type="presParOf" srcId="{C29653E2-D841-4253-82CF-B73613DAB6E8}" destId="{60DC384F-5283-478F-A431-72A0AC733D31}" srcOrd="2" destOrd="0" presId="urn:microsoft.com/office/officeart/2018/2/layout/IconLabelList"/>
    <dgm:cxn modelId="{92B19521-F10F-44EA-A03F-36904469ABB3}" type="presParOf" srcId="{66EA3BD9-2AB7-460E-9B82-E81623485A8C}" destId="{7EEA3CC5-28F2-4B9C-8219-4CE8B482F20E}" srcOrd="1" destOrd="0" presId="urn:microsoft.com/office/officeart/2018/2/layout/IconLabelList"/>
    <dgm:cxn modelId="{69DE5744-34CC-44E4-A49C-58016265A68B}" type="presParOf" srcId="{66EA3BD9-2AB7-460E-9B82-E81623485A8C}" destId="{33527CC4-24D5-42F1-A815-07E68509E3B9}" srcOrd="2" destOrd="0" presId="urn:microsoft.com/office/officeart/2018/2/layout/IconLabelList"/>
    <dgm:cxn modelId="{5397614F-E954-4745-91B9-B9E51BD7F0E2}" type="presParOf" srcId="{33527CC4-24D5-42F1-A815-07E68509E3B9}" destId="{72F7FA98-EE47-46DF-B3EC-BFF025BD8A7F}" srcOrd="0" destOrd="0" presId="urn:microsoft.com/office/officeart/2018/2/layout/IconLabelList"/>
    <dgm:cxn modelId="{4D813ACC-C86F-4708-B78A-A40F6DB4C9B0}" type="presParOf" srcId="{33527CC4-24D5-42F1-A815-07E68509E3B9}" destId="{2C43FED1-5A67-470E-8327-DE9C7CB05004}" srcOrd="1" destOrd="0" presId="urn:microsoft.com/office/officeart/2018/2/layout/IconLabelList"/>
    <dgm:cxn modelId="{BA81D857-DA16-4D59-BD7C-8DB88C9967C5}" type="presParOf" srcId="{33527CC4-24D5-42F1-A815-07E68509E3B9}" destId="{953B6CC2-7281-4385-B598-6278BE404FE5}" srcOrd="2" destOrd="0" presId="urn:microsoft.com/office/officeart/2018/2/layout/IconLabelList"/>
    <dgm:cxn modelId="{65DAD3C0-3FC8-4A71-A886-A837B0B6DABA}" type="presParOf" srcId="{66EA3BD9-2AB7-460E-9B82-E81623485A8C}" destId="{66BFD777-729C-4131-BF65-45E8EF3A3D62}" srcOrd="3" destOrd="0" presId="urn:microsoft.com/office/officeart/2018/2/layout/IconLabelList"/>
    <dgm:cxn modelId="{3C36F120-C5F6-4D7F-BA73-C12ADB405331}" type="presParOf" srcId="{66EA3BD9-2AB7-460E-9B82-E81623485A8C}" destId="{D5E248CC-99E3-42D9-B245-50FDFB507983}" srcOrd="4" destOrd="0" presId="urn:microsoft.com/office/officeart/2018/2/layout/IconLabelList"/>
    <dgm:cxn modelId="{6299CFAE-43F7-4ABE-9E14-69899F7E14FB}" type="presParOf" srcId="{D5E248CC-99E3-42D9-B245-50FDFB507983}" destId="{FA92C4CB-D5FC-4E0C-BB99-C69DC8D429C7}" srcOrd="0" destOrd="0" presId="urn:microsoft.com/office/officeart/2018/2/layout/IconLabelList"/>
    <dgm:cxn modelId="{B9C86CFB-E11E-40A1-BD27-479C7FE4BA53}" type="presParOf" srcId="{D5E248CC-99E3-42D9-B245-50FDFB507983}" destId="{69EBCA0C-421A-4242-81C4-985A5ED922B5}" srcOrd="1" destOrd="0" presId="urn:microsoft.com/office/officeart/2018/2/layout/IconLabelList"/>
    <dgm:cxn modelId="{5BC92F92-5BB9-4131-B65C-A7A30F4C28A5}" type="presParOf" srcId="{D5E248CC-99E3-42D9-B245-50FDFB507983}" destId="{4167F0CC-3BDB-45BE-8BDC-08645AC818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B79B0-58F6-4461-97C5-A77F1E7C74C1}">
      <dsp:nvSpPr>
        <dsp:cNvPr id="0" name=""/>
        <dsp:cNvSpPr/>
      </dsp:nvSpPr>
      <dsp:spPr>
        <a:xfrm>
          <a:off x="920" y="354556"/>
          <a:ext cx="1795282" cy="718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Consideration</a:t>
          </a:r>
        </a:p>
      </dsp:txBody>
      <dsp:txXfrm>
        <a:off x="920" y="354556"/>
        <a:ext cx="1615754" cy="718112"/>
      </dsp:txXfrm>
    </dsp:sp>
    <dsp:sp modelId="{855AA6D8-19E0-4CF5-A594-3C0F1225B393}">
      <dsp:nvSpPr>
        <dsp:cNvPr id="0" name=""/>
        <dsp:cNvSpPr/>
      </dsp:nvSpPr>
      <dsp:spPr>
        <a:xfrm>
          <a:off x="1437146" y="354556"/>
          <a:ext cx="1795282" cy="718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Evaluation</a:t>
          </a:r>
        </a:p>
      </dsp:txBody>
      <dsp:txXfrm>
        <a:off x="1796202" y="354556"/>
        <a:ext cx="1077170" cy="718112"/>
      </dsp:txXfrm>
    </dsp:sp>
    <dsp:sp modelId="{20703BFA-6DE6-42DC-B626-D0C3DB0EEF9D}">
      <dsp:nvSpPr>
        <dsp:cNvPr id="0" name=""/>
        <dsp:cNvSpPr/>
      </dsp:nvSpPr>
      <dsp:spPr>
        <a:xfrm>
          <a:off x="2873372" y="354556"/>
          <a:ext cx="1795282" cy="718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Purchase</a:t>
          </a:r>
        </a:p>
      </dsp:txBody>
      <dsp:txXfrm>
        <a:off x="3232428" y="354556"/>
        <a:ext cx="1077170" cy="718112"/>
      </dsp:txXfrm>
    </dsp:sp>
    <dsp:sp modelId="{11C8CF2E-B87D-4683-8A8D-1690CAC7C03F}">
      <dsp:nvSpPr>
        <dsp:cNvPr id="0" name=""/>
        <dsp:cNvSpPr/>
      </dsp:nvSpPr>
      <dsp:spPr>
        <a:xfrm>
          <a:off x="4309598" y="354556"/>
          <a:ext cx="1795282" cy="718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Enjoy</a:t>
          </a:r>
        </a:p>
      </dsp:txBody>
      <dsp:txXfrm>
        <a:off x="4668654" y="354556"/>
        <a:ext cx="1077170" cy="718112"/>
      </dsp:txXfrm>
    </dsp:sp>
    <dsp:sp modelId="{734A3932-B901-4AD1-AA2E-8EA073D981DB}">
      <dsp:nvSpPr>
        <dsp:cNvPr id="0" name=""/>
        <dsp:cNvSpPr/>
      </dsp:nvSpPr>
      <dsp:spPr>
        <a:xfrm>
          <a:off x="5745824" y="354556"/>
          <a:ext cx="1795282" cy="7181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Bond/Advocate</a:t>
          </a:r>
        </a:p>
      </dsp:txBody>
      <dsp:txXfrm>
        <a:off x="6104880" y="354556"/>
        <a:ext cx="1077170" cy="718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A1BD2-113D-4EF6-A438-B63FADB15496}">
      <dsp:nvSpPr>
        <dsp:cNvPr id="0" name=""/>
        <dsp:cNvSpPr/>
      </dsp:nvSpPr>
      <dsp:spPr>
        <a:xfrm>
          <a:off x="0" y="1501"/>
          <a:ext cx="84970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B5EA5-F8E1-4515-AADA-08ADCAD5F48A}">
      <dsp:nvSpPr>
        <dsp:cNvPr id="0" name=""/>
        <dsp:cNvSpPr/>
      </dsp:nvSpPr>
      <dsp:spPr>
        <a:xfrm>
          <a:off x="0" y="1501"/>
          <a:ext cx="1699418" cy="102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2"/>
              </a:solidFill>
            </a:rPr>
            <a:t>Customer Touchpoint </a:t>
          </a:r>
          <a:endParaRPr lang="en-US" sz="2300" kern="1200" dirty="0">
            <a:solidFill>
              <a:schemeClr val="tx2"/>
            </a:solidFill>
          </a:endParaRPr>
        </a:p>
      </dsp:txBody>
      <dsp:txXfrm>
        <a:off x="0" y="1501"/>
        <a:ext cx="1699418" cy="1024227"/>
      </dsp:txXfrm>
    </dsp:sp>
    <dsp:sp modelId="{4BDBDA2D-1CC1-4011-BDBF-400D40A59346}">
      <dsp:nvSpPr>
        <dsp:cNvPr id="0" name=""/>
        <dsp:cNvSpPr/>
      </dsp:nvSpPr>
      <dsp:spPr>
        <a:xfrm>
          <a:off x="1826874" y="25307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 direct or indirect brand encounter</a:t>
          </a:r>
          <a:endParaRPr lang="en-US" sz="1400" kern="1200"/>
        </a:p>
      </dsp:txBody>
      <dsp:txXfrm>
        <a:off x="1826874" y="25307"/>
        <a:ext cx="6670218" cy="476105"/>
      </dsp:txXfrm>
    </dsp:sp>
    <dsp:sp modelId="{7E1999F9-58B2-4CE3-91FA-A47AD6F605E7}">
      <dsp:nvSpPr>
        <dsp:cNvPr id="0" name=""/>
        <dsp:cNvSpPr/>
      </dsp:nvSpPr>
      <dsp:spPr>
        <a:xfrm>
          <a:off x="1699418" y="501412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424A7-7D09-4790-AA00-C3CC97BE9455}">
      <dsp:nvSpPr>
        <dsp:cNvPr id="0" name=""/>
        <dsp:cNvSpPr/>
      </dsp:nvSpPr>
      <dsp:spPr>
        <a:xfrm>
          <a:off x="1826874" y="525218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Provides a view on a single customer interaction</a:t>
          </a:r>
          <a:endParaRPr lang="en-US" sz="1400" kern="1200"/>
        </a:p>
      </dsp:txBody>
      <dsp:txXfrm>
        <a:off x="1826874" y="525218"/>
        <a:ext cx="6670218" cy="476105"/>
      </dsp:txXfrm>
    </dsp:sp>
    <dsp:sp modelId="{BAF494BE-F874-4B59-A39C-A4F1475832E6}">
      <dsp:nvSpPr>
        <dsp:cNvPr id="0" name=""/>
        <dsp:cNvSpPr/>
      </dsp:nvSpPr>
      <dsp:spPr>
        <a:xfrm>
          <a:off x="1699418" y="1001323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84C11-38B4-47C0-9B72-07759AE64FA6}">
      <dsp:nvSpPr>
        <dsp:cNvPr id="0" name=""/>
        <dsp:cNvSpPr/>
      </dsp:nvSpPr>
      <dsp:spPr>
        <a:xfrm>
          <a:off x="0" y="1025729"/>
          <a:ext cx="84970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39E6F-9EA5-4F22-B619-6C8C28BDE21B}">
      <dsp:nvSpPr>
        <dsp:cNvPr id="0" name=""/>
        <dsp:cNvSpPr/>
      </dsp:nvSpPr>
      <dsp:spPr>
        <a:xfrm>
          <a:off x="0" y="1025729"/>
          <a:ext cx="1699418" cy="102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2"/>
              </a:solidFill>
            </a:rPr>
            <a:t>Customer Journey</a:t>
          </a:r>
          <a:endParaRPr lang="en-US" sz="2300" kern="1200" dirty="0">
            <a:solidFill>
              <a:schemeClr val="tx2"/>
            </a:solidFill>
          </a:endParaRPr>
        </a:p>
      </dsp:txBody>
      <dsp:txXfrm>
        <a:off x="0" y="1025729"/>
        <a:ext cx="1699418" cy="1024227"/>
      </dsp:txXfrm>
    </dsp:sp>
    <dsp:sp modelId="{6D2074FE-2F53-4D93-ABD9-D8E22E1000FC}">
      <dsp:nvSpPr>
        <dsp:cNvPr id="0" name=""/>
        <dsp:cNvSpPr/>
      </dsp:nvSpPr>
      <dsp:spPr>
        <a:xfrm>
          <a:off x="1826874" y="1049534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Flow of customer interactions</a:t>
          </a:r>
          <a:endParaRPr lang="en-US" sz="1400" kern="1200"/>
        </a:p>
      </dsp:txBody>
      <dsp:txXfrm>
        <a:off x="1826874" y="1049534"/>
        <a:ext cx="6670218" cy="476105"/>
      </dsp:txXfrm>
    </dsp:sp>
    <dsp:sp modelId="{D8E46CBD-6E3F-4395-A839-D29FEDAA02AF}">
      <dsp:nvSpPr>
        <dsp:cNvPr id="0" name=""/>
        <dsp:cNvSpPr/>
      </dsp:nvSpPr>
      <dsp:spPr>
        <a:xfrm>
          <a:off x="1699418" y="1525640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B6838-EE65-4FE7-B655-DA90BBF9EAF7}">
      <dsp:nvSpPr>
        <dsp:cNvPr id="0" name=""/>
        <dsp:cNvSpPr/>
      </dsp:nvSpPr>
      <dsp:spPr>
        <a:xfrm>
          <a:off x="1826874" y="1549445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Provides a view on cumulative customer interactions and experiences</a:t>
          </a:r>
          <a:endParaRPr lang="en-US" sz="1400" kern="1200"/>
        </a:p>
      </dsp:txBody>
      <dsp:txXfrm>
        <a:off x="1826874" y="1549445"/>
        <a:ext cx="6670218" cy="476105"/>
      </dsp:txXfrm>
    </dsp:sp>
    <dsp:sp modelId="{313B416E-9A94-404D-9110-7A93565DD731}">
      <dsp:nvSpPr>
        <dsp:cNvPr id="0" name=""/>
        <dsp:cNvSpPr/>
      </dsp:nvSpPr>
      <dsp:spPr>
        <a:xfrm>
          <a:off x="1699418" y="2025551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AB920-9686-4CD4-9966-0BEE52428EA6}">
      <dsp:nvSpPr>
        <dsp:cNvPr id="0" name=""/>
        <dsp:cNvSpPr/>
      </dsp:nvSpPr>
      <dsp:spPr>
        <a:xfrm>
          <a:off x="0" y="2049956"/>
          <a:ext cx="84970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75BD0-C55D-411C-8341-4826FC1CAC26}">
      <dsp:nvSpPr>
        <dsp:cNvPr id="0" name=""/>
        <dsp:cNvSpPr/>
      </dsp:nvSpPr>
      <dsp:spPr>
        <a:xfrm>
          <a:off x="0" y="2049956"/>
          <a:ext cx="1699418" cy="1024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chemeClr val="tx2"/>
              </a:solidFill>
            </a:rPr>
            <a:t>Customer Experience</a:t>
          </a:r>
          <a:endParaRPr lang="en-US" sz="2300" kern="1200" dirty="0">
            <a:solidFill>
              <a:schemeClr val="tx2"/>
            </a:solidFill>
          </a:endParaRPr>
        </a:p>
      </dsp:txBody>
      <dsp:txXfrm>
        <a:off x="0" y="2049956"/>
        <a:ext cx="1699418" cy="1024227"/>
      </dsp:txXfrm>
    </dsp:sp>
    <dsp:sp modelId="{BF818DF2-65BF-4E9E-81D4-66BC7A59B85C}">
      <dsp:nvSpPr>
        <dsp:cNvPr id="0" name=""/>
        <dsp:cNvSpPr/>
      </dsp:nvSpPr>
      <dsp:spPr>
        <a:xfrm>
          <a:off x="1826874" y="2073762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Consumer’s overall response to any indirect or direct contact with a company along the customer journey</a:t>
          </a:r>
          <a:endParaRPr lang="en-US" sz="1400" kern="1200"/>
        </a:p>
      </dsp:txBody>
      <dsp:txXfrm>
        <a:off x="1826874" y="2073762"/>
        <a:ext cx="6670218" cy="476105"/>
      </dsp:txXfrm>
    </dsp:sp>
    <dsp:sp modelId="{0BF18B62-FB99-4672-911E-3B3FF9D5F576}">
      <dsp:nvSpPr>
        <dsp:cNvPr id="0" name=""/>
        <dsp:cNvSpPr/>
      </dsp:nvSpPr>
      <dsp:spPr>
        <a:xfrm>
          <a:off x="1699418" y="2549867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0A314-BB2B-4FF7-AA48-1D4062303858}">
      <dsp:nvSpPr>
        <dsp:cNvPr id="0" name=""/>
        <dsp:cNvSpPr/>
      </dsp:nvSpPr>
      <dsp:spPr>
        <a:xfrm>
          <a:off x="1826874" y="2573673"/>
          <a:ext cx="6670218" cy="47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Considers the subjective internal consumer response </a:t>
          </a:r>
          <a:endParaRPr lang="en-US" sz="1400" kern="1200"/>
        </a:p>
      </dsp:txBody>
      <dsp:txXfrm>
        <a:off x="1826874" y="2573673"/>
        <a:ext cx="6670218" cy="476105"/>
      </dsp:txXfrm>
    </dsp:sp>
    <dsp:sp modelId="{98572CB9-DADD-48B1-8618-B979F37AA4ED}">
      <dsp:nvSpPr>
        <dsp:cNvPr id="0" name=""/>
        <dsp:cNvSpPr/>
      </dsp:nvSpPr>
      <dsp:spPr>
        <a:xfrm>
          <a:off x="1699418" y="3049778"/>
          <a:ext cx="6797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5AC69-F0F0-485A-8021-02E9CAEC3274}">
      <dsp:nvSpPr>
        <dsp:cNvPr id="0" name=""/>
        <dsp:cNvSpPr/>
      </dsp:nvSpPr>
      <dsp:spPr>
        <a:xfrm>
          <a:off x="0" y="0"/>
          <a:ext cx="1971079" cy="7476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Number</a:t>
          </a:r>
        </a:p>
      </dsp:txBody>
      <dsp:txXfrm>
        <a:off x="0" y="0"/>
        <a:ext cx="1784160" cy="747676"/>
      </dsp:txXfrm>
    </dsp:sp>
    <dsp:sp modelId="{B10CEC90-BF5C-4F11-835C-76F41D9894DA}">
      <dsp:nvSpPr>
        <dsp:cNvPr id="0" name=""/>
        <dsp:cNvSpPr/>
      </dsp:nvSpPr>
      <dsp:spPr>
        <a:xfrm>
          <a:off x="1578828" y="0"/>
          <a:ext cx="1971079" cy="7476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Variety</a:t>
          </a:r>
        </a:p>
      </dsp:txBody>
      <dsp:txXfrm>
        <a:off x="1952666" y="0"/>
        <a:ext cx="1223403" cy="747676"/>
      </dsp:txXfrm>
    </dsp:sp>
    <dsp:sp modelId="{D82CE180-C9EA-4867-B50D-43DAB6F1452E}">
      <dsp:nvSpPr>
        <dsp:cNvPr id="0" name=""/>
        <dsp:cNvSpPr/>
      </dsp:nvSpPr>
      <dsp:spPr>
        <a:xfrm>
          <a:off x="3155692" y="0"/>
          <a:ext cx="1971079" cy="7476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Design</a:t>
          </a:r>
        </a:p>
      </dsp:txBody>
      <dsp:txXfrm>
        <a:off x="3529530" y="0"/>
        <a:ext cx="1223403" cy="747676"/>
      </dsp:txXfrm>
    </dsp:sp>
    <dsp:sp modelId="{2A736F88-5177-4ACA-AFDF-4B14287FC13E}">
      <dsp:nvSpPr>
        <dsp:cNvPr id="0" name=""/>
        <dsp:cNvSpPr/>
      </dsp:nvSpPr>
      <dsp:spPr>
        <a:xfrm>
          <a:off x="4732555" y="0"/>
          <a:ext cx="1971079" cy="7476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Impact</a:t>
          </a:r>
        </a:p>
      </dsp:txBody>
      <dsp:txXfrm>
        <a:off x="5106393" y="0"/>
        <a:ext cx="1223403" cy="7476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ED1D2-3107-4C80-867F-0470F785B460}">
      <dsp:nvSpPr>
        <dsp:cNvPr id="0" name=""/>
        <dsp:cNvSpPr/>
      </dsp:nvSpPr>
      <dsp:spPr>
        <a:xfrm>
          <a:off x="0" y="0"/>
          <a:ext cx="6797674" cy="677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What is Customer Journey Map</a:t>
          </a:r>
          <a:endParaRPr lang="en-US" sz="1400" b="1" kern="1200" dirty="0"/>
        </a:p>
      </dsp:txBody>
      <dsp:txXfrm>
        <a:off x="19849" y="19849"/>
        <a:ext cx="6009112" cy="638006"/>
      </dsp:txXfrm>
    </dsp:sp>
    <dsp:sp modelId="{BBB7F83C-2E7C-41B8-9746-0AF193DCCA47}">
      <dsp:nvSpPr>
        <dsp:cNvPr id="0" name=""/>
        <dsp:cNvSpPr/>
      </dsp:nvSpPr>
      <dsp:spPr>
        <a:xfrm>
          <a:off x="569305" y="800923"/>
          <a:ext cx="6797674" cy="677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A diagram that identifies, aggregates and illustrates the key interactions a customer has with the company along the customer journey</a:t>
          </a:r>
          <a:endParaRPr lang="en-US" sz="1400" kern="1200" dirty="0"/>
        </a:p>
      </dsp:txBody>
      <dsp:txXfrm>
        <a:off x="589154" y="820772"/>
        <a:ext cx="5748163" cy="638006"/>
      </dsp:txXfrm>
    </dsp:sp>
    <dsp:sp modelId="{AC89E0A8-EF39-47C6-A7BC-843715135DA8}">
      <dsp:nvSpPr>
        <dsp:cNvPr id="0" name=""/>
        <dsp:cNvSpPr/>
      </dsp:nvSpPr>
      <dsp:spPr>
        <a:xfrm>
          <a:off x="1130113" y="1601847"/>
          <a:ext cx="6797674" cy="677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Portrays the flow of customer experience across the major and minor touchpoints over time</a:t>
          </a:r>
          <a:endParaRPr lang="en-US" sz="1400" kern="1200" dirty="0"/>
        </a:p>
      </dsp:txBody>
      <dsp:txXfrm>
        <a:off x="1149962" y="1621696"/>
        <a:ext cx="5756660" cy="638006"/>
      </dsp:txXfrm>
    </dsp:sp>
    <dsp:sp modelId="{3B2B981C-C1C7-4163-A57A-5F6E359C5385}">
      <dsp:nvSpPr>
        <dsp:cNvPr id="0" name=""/>
        <dsp:cNvSpPr/>
      </dsp:nvSpPr>
      <dsp:spPr>
        <a:xfrm>
          <a:off x="1699418" y="2402771"/>
          <a:ext cx="6797674" cy="677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Takes the customer’s perspective</a:t>
          </a:r>
          <a:endParaRPr lang="en-US" sz="1400" kern="1200" dirty="0"/>
        </a:p>
      </dsp:txBody>
      <dsp:txXfrm>
        <a:off x="1719267" y="2422620"/>
        <a:ext cx="5748163" cy="638006"/>
      </dsp:txXfrm>
    </dsp:sp>
    <dsp:sp modelId="{7137978F-25F6-44C1-AEDB-4EA40519AF3C}">
      <dsp:nvSpPr>
        <dsp:cNvPr id="0" name=""/>
        <dsp:cNvSpPr/>
      </dsp:nvSpPr>
      <dsp:spPr>
        <a:xfrm>
          <a:off x="6357166" y="519060"/>
          <a:ext cx="440508" cy="440508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456280" y="519060"/>
        <a:ext cx="242280" cy="331482"/>
      </dsp:txXfrm>
    </dsp:sp>
    <dsp:sp modelId="{508CF69C-5C6B-45F9-A89F-CB71D2C65B6D}">
      <dsp:nvSpPr>
        <dsp:cNvPr id="0" name=""/>
        <dsp:cNvSpPr/>
      </dsp:nvSpPr>
      <dsp:spPr>
        <a:xfrm>
          <a:off x="6926471" y="1319983"/>
          <a:ext cx="440508" cy="440508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025585" y="1319983"/>
        <a:ext cx="242280" cy="331482"/>
      </dsp:txXfrm>
    </dsp:sp>
    <dsp:sp modelId="{299C691E-B38F-4DD1-8AC4-F44DC77787D9}">
      <dsp:nvSpPr>
        <dsp:cNvPr id="0" name=""/>
        <dsp:cNvSpPr/>
      </dsp:nvSpPr>
      <dsp:spPr>
        <a:xfrm>
          <a:off x="7487279" y="2120907"/>
          <a:ext cx="440508" cy="440508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586393" y="2120907"/>
        <a:ext cx="242280" cy="331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A939A-D19E-4F39-B352-FE7607FF9498}">
      <dsp:nvSpPr>
        <dsp:cNvPr id="0" name=""/>
        <dsp:cNvSpPr/>
      </dsp:nvSpPr>
      <dsp:spPr>
        <a:xfrm>
          <a:off x="0" y="282433"/>
          <a:ext cx="8497093" cy="270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70764" rIns="65946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baseline="0" dirty="0"/>
            <a:t>Motivation and Goals</a:t>
          </a:r>
          <a:endParaRPr lang="en-US" sz="1300" b="1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What is the customer’s underlying motivation in every stage?</a:t>
          </a:r>
          <a:endParaRPr lang="en-US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What does the customer expect? What do they wish to achieve?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baseline="0" dirty="0"/>
            <a:t>Touchpoints</a:t>
          </a:r>
          <a:endParaRPr lang="en-US" sz="1300" b="1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What are the most important touchpoints in each stage? (i.e. 80/20 rule)</a:t>
          </a:r>
          <a:endParaRPr lang="en-US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How are the touchpoints connected? Which are the predominant paths?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baseline="0" dirty="0"/>
            <a:t>Integration and Design</a:t>
          </a:r>
          <a:endParaRPr lang="en-US" sz="1300" b="1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Does the customer always get the same impression/information along the touchpoints?</a:t>
          </a:r>
          <a:endParaRPr lang="en-US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0" kern="1200"/>
            <a:t>How should the touchpoint be designed to guide the customer to the next stage (emotionality, clarity, differentiation)</a:t>
          </a:r>
          <a:endParaRPr lang="en-US" sz="1300" kern="1200"/>
        </a:p>
      </dsp:txBody>
      <dsp:txXfrm>
        <a:off x="0" y="282433"/>
        <a:ext cx="8497093" cy="2702700"/>
      </dsp:txXfrm>
    </dsp:sp>
    <dsp:sp modelId="{33219056-861F-4FE6-A97F-10437D88B71C}">
      <dsp:nvSpPr>
        <dsp:cNvPr id="0" name=""/>
        <dsp:cNvSpPr/>
      </dsp:nvSpPr>
      <dsp:spPr>
        <a:xfrm>
          <a:off x="424854" y="90553"/>
          <a:ext cx="5947965" cy="38376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baseline="0"/>
            <a:t>Key Ingredients of a customer journey map</a:t>
          </a:r>
          <a:endParaRPr lang="en-US" sz="1300" kern="1200"/>
        </a:p>
      </dsp:txBody>
      <dsp:txXfrm>
        <a:off x="443588" y="109287"/>
        <a:ext cx="5910497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A939A-D19E-4F39-B352-FE7607FF9498}">
      <dsp:nvSpPr>
        <dsp:cNvPr id="0" name=""/>
        <dsp:cNvSpPr/>
      </dsp:nvSpPr>
      <dsp:spPr>
        <a:xfrm>
          <a:off x="0" y="384312"/>
          <a:ext cx="8497093" cy="251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69" tIns="291592" rIns="65946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baseline="0" dirty="0"/>
            <a:t>Barriers and Opportunities</a:t>
          </a:r>
          <a:endParaRPr lang="en-US" sz="1400" b="1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kern="1200" dirty="0"/>
            <a:t>What are the current pain points that prevent customers from going to the next stage?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kern="1200" dirty="0"/>
            <a:t>What would be the alternative journeys that bring the customer faster to the next stage?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Will the company need to exert more control over non-brand owned touchpoints?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baseline="0" dirty="0"/>
            <a:t>Internal Ownership</a:t>
          </a:r>
          <a:endParaRPr lang="en-US" sz="1400" b="1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kern="1200" dirty="0"/>
            <a:t>Who is responsible for the touchpoints within the company?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Who will take ownership for key interactions and customer experience innovations?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Which business units need to work together to stage the customer experience along the customer journey?</a:t>
          </a:r>
        </a:p>
      </dsp:txBody>
      <dsp:txXfrm>
        <a:off x="0" y="384312"/>
        <a:ext cx="8497093" cy="2513700"/>
      </dsp:txXfrm>
    </dsp:sp>
    <dsp:sp modelId="{33219056-861F-4FE6-A97F-10437D88B71C}">
      <dsp:nvSpPr>
        <dsp:cNvPr id="0" name=""/>
        <dsp:cNvSpPr/>
      </dsp:nvSpPr>
      <dsp:spPr>
        <a:xfrm>
          <a:off x="424854" y="177672"/>
          <a:ext cx="5947965" cy="41328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9" tIns="0" rIns="2248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/>
            <a:t>Key Ingredients of a customer journey map</a:t>
          </a:r>
          <a:endParaRPr lang="en-US" sz="1400" kern="1200"/>
        </a:p>
      </dsp:txBody>
      <dsp:txXfrm>
        <a:off x="445029" y="197847"/>
        <a:ext cx="5907615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1B361-5AAC-4C0F-8923-95B2F6E9F68A}">
      <dsp:nvSpPr>
        <dsp:cNvPr id="0" name=""/>
        <dsp:cNvSpPr/>
      </dsp:nvSpPr>
      <dsp:spPr>
        <a:xfrm>
          <a:off x="0" y="127628"/>
          <a:ext cx="6686550" cy="614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/>
            <a:t>Tool for cross-department conversation and collaboration</a:t>
          </a:r>
          <a:endParaRPr lang="en-US" sz="1400" kern="1200"/>
        </a:p>
      </dsp:txBody>
      <dsp:txXfrm>
        <a:off x="29985" y="157613"/>
        <a:ext cx="6626580" cy="554280"/>
      </dsp:txXfrm>
    </dsp:sp>
    <dsp:sp modelId="{A1CE9770-5B51-4D62-A073-065B4B5727C4}">
      <dsp:nvSpPr>
        <dsp:cNvPr id="0" name=""/>
        <dsp:cNvSpPr/>
      </dsp:nvSpPr>
      <dsp:spPr>
        <a:xfrm>
          <a:off x="0" y="782198"/>
          <a:ext cx="6686550" cy="614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/>
            <a:t>From inside-out to outside-in: Needs to be based on customer input</a:t>
          </a:r>
          <a:endParaRPr lang="en-US" sz="1400" kern="1200"/>
        </a:p>
      </dsp:txBody>
      <dsp:txXfrm>
        <a:off x="29985" y="812183"/>
        <a:ext cx="6626580" cy="554280"/>
      </dsp:txXfrm>
    </dsp:sp>
    <dsp:sp modelId="{B50B6AB5-76CD-491A-85DB-FB2847590DEB}">
      <dsp:nvSpPr>
        <dsp:cNvPr id="0" name=""/>
        <dsp:cNvSpPr/>
      </dsp:nvSpPr>
      <dsp:spPr>
        <a:xfrm>
          <a:off x="0" y="1436768"/>
          <a:ext cx="6686550" cy="614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/>
            <a:t>Complementary to service blueprinting</a:t>
          </a:r>
          <a:endParaRPr lang="en-US" sz="1400" kern="1200"/>
        </a:p>
      </dsp:txBody>
      <dsp:txXfrm>
        <a:off x="29985" y="1466753"/>
        <a:ext cx="6626580" cy="554280"/>
      </dsp:txXfrm>
    </dsp:sp>
    <dsp:sp modelId="{A883274C-619C-4E6F-9D6F-47DEA414110B}">
      <dsp:nvSpPr>
        <dsp:cNvPr id="0" name=""/>
        <dsp:cNvSpPr/>
      </dsp:nvSpPr>
      <dsp:spPr>
        <a:xfrm>
          <a:off x="0" y="2091338"/>
          <a:ext cx="6686550" cy="614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 dirty="0"/>
            <a:t>Can be on a very general or more specific level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baseline="0" dirty="0"/>
            <a:t>(e.g. , limited to a journey stage, customer group, channel type, product etc.)</a:t>
          </a:r>
          <a:endParaRPr lang="en-US" sz="1400" kern="1200" dirty="0"/>
        </a:p>
      </dsp:txBody>
      <dsp:txXfrm>
        <a:off x="29985" y="2121323"/>
        <a:ext cx="6626580" cy="554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AC1B1-CF15-424B-B53A-8F055C61506F}">
      <dsp:nvSpPr>
        <dsp:cNvPr id="0" name=""/>
        <dsp:cNvSpPr/>
      </dsp:nvSpPr>
      <dsp:spPr>
        <a:xfrm>
          <a:off x="849553" y="473960"/>
          <a:ext cx="1092533" cy="10925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C384F-5283-478F-A431-72A0AC733D31}">
      <dsp:nvSpPr>
        <dsp:cNvPr id="0" name=""/>
        <dsp:cNvSpPr/>
      </dsp:nvSpPr>
      <dsp:spPr>
        <a:xfrm>
          <a:off x="181893" y="1886515"/>
          <a:ext cx="242785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Customer’s perspective, not internal ‘process view’</a:t>
          </a:r>
        </a:p>
      </dsp:txBody>
      <dsp:txXfrm>
        <a:off x="181893" y="1886515"/>
        <a:ext cx="2427852" cy="720000"/>
      </dsp:txXfrm>
    </dsp:sp>
    <dsp:sp modelId="{72F7FA98-EE47-46DF-B3EC-BFF025BD8A7F}">
      <dsp:nvSpPr>
        <dsp:cNvPr id="0" name=""/>
        <dsp:cNvSpPr/>
      </dsp:nvSpPr>
      <dsp:spPr>
        <a:xfrm>
          <a:off x="3702279" y="473960"/>
          <a:ext cx="1092533" cy="10925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B6CC2-7281-4385-B598-6278BE404FE5}">
      <dsp:nvSpPr>
        <dsp:cNvPr id="0" name=""/>
        <dsp:cNvSpPr/>
      </dsp:nvSpPr>
      <dsp:spPr>
        <a:xfrm>
          <a:off x="3034620" y="1886515"/>
          <a:ext cx="242785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Different from service blueprinting, yet complementary methods</a:t>
          </a:r>
        </a:p>
      </dsp:txBody>
      <dsp:txXfrm>
        <a:off x="3034620" y="1886515"/>
        <a:ext cx="2427852" cy="720000"/>
      </dsp:txXfrm>
    </dsp:sp>
    <dsp:sp modelId="{FA92C4CB-D5FC-4E0C-BB99-C69DC8D429C7}">
      <dsp:nvSpPr>
        <dsp:cNvPr id="0" name=""/>
        <dsp:cNvSpPr/>
      </dsp:nvSpPr>
      <dsp:spPr>
        <a:xfrm>
          <a:off x="6555006" y="473960"/>
          <a:ext cx="1092533" cy="10925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7F0CC-3BDB-45BE-8BDC-08645AC81822}">
      <dsp:nvSpPr>
        <dsp:cNvPr id="0" name=""/>
        <dsp:cNvSpPr/>
      </dsp:nvSpPr>
      <dsp:spPr>
        <a:xfrm>
          <a:off x="5887346" y="1886515"/>
          <a:ext cx="242785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Complex task and no ‘right approach’</a:t>
          </a:r>
        </a:p>
      </dsp:txBody>
      <dsp:txXfrm>
        <a:off x="5887346" y="1886515"/>
        <a:ext cx="242785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5A5A5A"/>
                </a:solidFill>
                <a:effectLst/>
                <a:latin typeface="Mulish"/>
              </a:rPr>
              <a:t>One of the most expensive water brands in the world, Minus 181 has done a lot of work to bring fresh water to your table. </a:t>
            </a:r>
          </a:p>
          <a:p>
            <a:pPr algn="l"/>
            <a:r>
              <a:rPr lang="en-US" b="0" i="0" dirty="0">
                <a:solidFill>
                  <a:srgbClr val="5A5A5A"/>
                </a:solidFill>
                <a:effectLst/>
                <a:latin typeface="Mulish"/>
              </a:rPr>
              <a:t>By punching a 181-meter-deep (hence the name) drill down into a pocket of water encased between two impenetrable layers of Ice-Age clay, Minus 181 has tapped into a water source with exceptional quality and a well-balanced taste.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2A74CD6-20E7-4615-B9CF-4B8A7B527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441E2E8-A0AE-4545-84B3-D0D1F835A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4B408B3-A120-4BDA-9CCA-15A5BC134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00" y="276119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0"/>
              <a:t>Add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9B64BB6-E4F0-485B-9067-6459869EA9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85362C26-8171-4321-8F32-E82EE7B3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700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2014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9275DD0-F8ED-4B34-AFE4-76341EF5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1478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2015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4B65ECC1-A3F2-4007-86EF-63D9F1A376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3001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2016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B443D59B-9A4E-484C-9EA2-387B85037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7495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2017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00EE8630-E2C8-4C1D-A0C1-9D457077F8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47081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2018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00E451EE-0FDE-4EEE-A9B2-582CBF4ADA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CAB9C1E6-A5FE-44DE-88E9-1E9B2F39C4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A2CFFA32-24A2-474D-A5C7-0C06678729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tx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4B72183-4D42-482E-B4DE-D814A279E4D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60239"/>
            <a:ext cx="1539000" cy="2144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1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024D431-7E4E-4628-AB13-0C1B378E7F2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2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A099528-46CF-4D76-B994-C91452CA2F2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6B8669-98AE-401D-8A6E-FE7DECB7C16E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4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B86F51F-A123-4303-B058-63EA517D44A8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Point 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CCEFBD9-9725-44AD-B531-1F6A0D2044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1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AA9377D-5653-4D0F-8330-07E7AD6043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59879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835225AC-830B-4E03-AE4B-1FF98AEFA1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004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3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9335F79D-92E0-4B5F-AAC8-2B6656DB1E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0800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4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87AF65E6-5944-4015-86D5-365D2047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GB" noProof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94320B-1A3F-4013-829D-4202AB357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  <p:pic>
        <p:nvPicPr>
          <p:cNvPr id="13" name="Picture 28">
            <a:hlinkClick r:id="rId4"/>
            <a:extLst>
              <a:ext uri="{FF2B5EF4-FFF2-40B4-BE49-F238E27FC236}">
                <a16:creationId xmlns:a16="http://schemas.microsoft.com/office/drawing/2014/main" id="{9CA840A3-034E-4929-B28E-AF112F0231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65" y="3012528"/>
            <a:ext cx="419100" cy="419100"/>
          </a:xfrm>
          <a:prstGeom prst="rect">
            <a:avLst/>
          </a:prstGeom>
        </p:spPr>
      </p:pic>
      <p:pic>
        <p:nvPicPr>
          <p:cNvPr id="14" name="Picture 29">
            <a:hlinkClick r:id="rId6"/>
            <a:extLst>
              <a:ext uri="{FF2B5EF4-FFF2-40B4-BE49-F238E27FC236}">
                <a16:creationId xmlns:a16="http://schemas.microsoft.com/office/drawing/2014/main" id="{B9EAEAD6-9ADE-4826-98B9-FD651EF45F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16" y="3012528"/>
            <a:ext cx="419100" cy="419100"/>
          </a:xfrm>
          <a:prstGeom prst="rect">
            <a:avLst/>
          </a:prstGeom>
        </p:spPr>
      </p:pic>
      <p:pic>
        <p:nvPicPr>
          <p:cNvPr id="15" name="Picture 30">
            <a:hlinkClick r:id="rId8"/>
            <a:extLst>
              <a:ext uri="{FF2B5EF4-FFF2-40B4-BE49-F238E27FC236}">
                <a16:creationId xmlns:a16="http://schemas.microsoft.com/office/drawing/2014/main" id="{A5CAD8FB-1951-490E-8C8A-F4009BB6F9B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567" y="3012528"/>
            <a:ext cx="419100" cy="419100"/>
          </a:xfrm>
          <a:prstGeom prst="rect">
            <a:avLst/>
          </a:prstGeom>
        </p:spPr>
      </p:pic>
      <p:pic>
        <p:nvPicPr>
          <p:cNvPr id="17" name="Picture 31">
            <a:hlinkClick r:id="rId10"/>
            <a:extLst>
              <a:ext uri="{FF2B5EF4-FFF2-40B4-BE49-F238E27FC236}">
                <a16:creationId xmlns:a16="http://schemas.microsoft.com/office/drawing/2014/main" id="{345539DB-AF72-4BFA-9D6C-D594C6378C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18" y="3012528"/>
            <a:ext cx="419100" cy="419100"/>
          </a:xfrm>
          <a:prstGeom prst="rect">
            <a:avLst/>
          </a:prstGeom>
        </p:spPr>
      </p:pic>
      <p:pic>
        <p:nvPicPr>
          <p:cNvPr id="18" name="Picture 32">
            <a:hlinkClick r:id="rId12"/>
            <a:extLst>
              <a:ext uri="{FF2B5EF4-FFF2-40B4-BE49-F238E27FC236}">
                <a16:creationId xmlns:a16="http://schemas.microsoft.com/office/drawing/2014/main" id="{95742D9D-5312-4566-AFFE-6D8D2ED045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069" y="2995568"/>
            <a:ext cx="419100" cy="419100"/>
          </a:xfrm>
          <a:prstGeom prst="rect">
            <a:avLst/>
          </a:prstGeom>
        </p:spPr>
      </p:pic>
      <p:pic>
        <p:nvPicPr>
          <p:cNvPr id="19" name="Picture 33">
            <a:hlinkClick r:id="rId14"/>
            <a:extLst>
              <a:ext uri="{FF2B5EF4-FFF2-40B4-BE49-F238E27FC236}">
                <a16:creationId xmlns:a16="http://schemas.microsoft.com/office/drawing/2014/main" id="{3E7D1935-A498-43D5-96AB-D4F688483D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319" y="2995568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5" y="520091"/>
            <a:ext cx="6683765" cy="10674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778001"/>
            <a:ext cx="6686550" cy="3148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9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DE6FEC0-D463-4F39-9043-DB3EB64D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2CCC480-13D2-4814-87C1-ECF3FE05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1842CE2-1B1D-49EA-9D06-D1D57785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38E9F79E-594E-4FED-A2F4-706A9F56D293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526921"/>
            <a:ext cx="8497107" cy="3417429"/>
          </a:xfrm>
          <a:prstGeom prst="rect">
            <a:avLst/>
          </a:prstGeom>
        </p:spPr>
        <p:txBody>
          <a:bodyPr/>
          <a:lstStyle>
            <a:lvl1pPr marL="0" marR="0" indent="0" algn="ctr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3752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8" r:id="rId9"/>
    <p:sldLayoutId id="2147483691" r:id="rId10"/>
    <p:sldLayoutId id="2147483699" r:id="rId11"/>
    <p:sldLayoutId id="2147483679" r:id="rId12"/>
    <p:sldLayoutId id="2147483709" r:id="rId13"/>
    <p:sldLayoutId id="2147483710" r:id="rId14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11" Type="http://schemas.openxmlformats.org/officeDocument/2006/relationships/image" Target="../media/image60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59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Session 3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 err="1"/>
              <a:t>Visualising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Journeys</a:t>
            </a:r>
            <a:r>
              <a:rPr lang="fi-FI" dirty="0"/>
              <a:t> and </a:t>
            </a:r>
            <a:r>
              <a:rPr lang="fi-FI" dirty="0" err="1"/>
              <a:t>Touchpoints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>
          <a:xfrm>
            <a:off x="442403" y="3468007"/>
            <a:ext cx="3869137" cy="327132"/>
          </a:xfrm>
        </p:spPr>
        <p:txBody>
          <a:bodyPr/>
          <a:lstStyle/>
          <a:p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>
          <a:xfrm>
            <a:off x="442403" y="3795136"/>
            <a:ext cx="3869137" cy="360060"/>
          </a:xfrm>
        </p:spPr>
        <p:txBody>
          <a:bodyPr/>
          <a:lstStyle/>
          <a:p>
            <a:r>
              <a:rPr lang="fi-FI" dirty="0"/>
              <a:t>21.09.22</a:t>
            </a:r>
          </a:p>
        </p:txBody>
      </p:sp>
      <p:sp>
        <p:nvSpPr>
          <p:cNvPr id="6" name="Kuvan paikkamerkki 5"/>
          <p:cNvSpPr>
            <a:spLocks noGrp="1"/>
          </p:cNvSpPr>
          <p:nvPr>
            <p:ph type="pic" idx="13"/>
          </p:nvPr>
        </p:nvSpPr>
        <p:spPr/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403" y="1874112"/>
            <a:ext cx="379683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F8AB6D-42B6-9D46-B4F0-57FFF59F101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2531"/>
            <a:ext cx="9144000" cy="1110638"/>
          </a:xfrm>
        </p:spPr>
        <p:txBody>
          <a:bodyPr/>
          <a:lstStyle/>
          <a:p>
            <a:r>
              <a:rPr lang="en-US" sz="2400" dirty="0"/>
              <a:t>Netflix creates new “</a:t>
            </a:r>
            <a:r>
              <a:rPr lang="en-US" sz="2400" dirty="0" err="1"/>
              <a:t>Think+Act</a:t>
            </a:r>
            <a:r>
              <a:rPr lang="en-US" sz="2400" dirty="0"/>
              <a:t>” combination - Bingeing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B21E9-7148-2D42-9C74-5F23FA2A2D1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he Science Behind Why We Binge-Watch - Wistia Blog">
            <a:extLst>
              <a:ext uri="{FF2B5EF4-FFF2-40B4-BE49-F238E27FC236}">
                <a16:creationId xmlns:a16="http://schemas.microsoft.com/office/drawing/2014/main" id="{4D13DB8D-AB16-B64C-BF9A-5F14C392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37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64A1E-355E-C410-F74F-948AB60FA6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Customer Experience and Journey are Intertwined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6CAC9-5E64-74C4-24C7-0B6BFE71A74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Customer Experience Management </a:t>
            </a:r>
          </a:p>
          <a:p>
            <a:r>
              <a:rPr lang="en-GB" b="0" dirty="0"/>
              <a:t>The </a:t>
            </a:r>
            <a:r>
              <a:rPr lang="en-GB" dirty="0"/>
              <a:t>Designing and Staging </a:t>
            </a:r>
            <a:r>
              <a:rPr lang="en-GB" b="0" dirty="0"/>
              <a:t>of the customer experience along the customer journey in such a way that </a:t>
            </a:r>
            <a:r>
              <a:rPr lang="en-GB" dirty="0"/>
              <a:t>value for both customer and company is created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44636B9-1528-6A3E-479E-1C7191C09910}"/>
              </a:ext>
            </a:extLst>
          </p:cNvPr>
          <p:cNvGraphicFramePr/>
          <p:nvPr/>
        </p:nvGraphicFramePr>
        <p:xfrm>
          <a:off x="942754" y="3149453"/>
          <a:ext cx="7542027" cy="1427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F1880C-C683-C236-B366-E052971EEE8C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Source:Meyer</a:t>
            </a:r>
            <a:r>
              <a:rPr lang="en-GB" sz="800" dirty="0"/>
              <a:t> &amp; </a:t>
            </a:r>
            <a:r>
              <a:rPr lang="en-GB" sz="800" dirty="0" err="1"/>
              <a:t>Schwager</a:t>
            </a:r>
            <a:r>
              <a:rPr lang="en-GB" sz="800" dirty="0"/>
              <a:t>, 2007, Verhoef et al. 2009/2016</a:t>
            </a:r>
          </a:p>
        </p:txBody>
      </p:sp>
    </p:spTree>
    <p:extLst>
      <p:ext uri="{BB962C8B-B14F-4D97-AF65-F5344CB8AC3E}">
        <p14:creationId xmlns:p14="http://schemas.microsoft.com/office/powerpoint/2010/main" val="316501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446DB2-F50A-B64F-BE9D-C7D98B44AD9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What do we need to visualize journeys accurately?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5BA4F1-EADA-6A40-8AFA-58CC75DC1A5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3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C240B8-26A3-ADE0-3568-C466AEBC48C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r>
              <a:rPr lang="en-GB" dirty="0"/>
              <a:t>Key Definitions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7A0425C-036E-AA62-6A99-8A2A384D8D31}"/>
              </a:ext>
            </a:extLst>
          </p:cNvPr>
          <p:cNvGraphicFramePr/>
          <p:nvPr/>
        </p:nvGraphicFramePr>
        <p:xfrm>
          <a:off x="287339" y="1494064"/>
          <a:ext cx="8497093" cy="30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DA8ABB-F884-12FA-A923-45B3717D3907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Source:Meyer</a:t>
            </a:r>
            <a:r>
              <a:rPr lang="en-GB" sz="800" dirty="0"/>
              <a:t> &amp; </a:t>
            </a:r>
            <a:r>
              <a:rPr lang="en-GB" sz="800" dirty="0" err="1"/>
              <a:t>Schwager</a:t>
            </a:r>
            <a:r>
              <a:rPr lang="en-GB" sz="800" dirty="0"/>
              <a:t>, 2007, Verhoef et al. 2009, </a:t>
            </a:r>
            <a:r>
              <a:rPr lang="en-GB" sz="800" dirty="0" err="1"/>
              <a:t>Brakus</a:t>
            </a:r>
            <a:r>
              <a:rPr lang="en-GB" sz="800" dirty="0"/>
              <a:t> et al. 2009, Court et al. 2009 </a:t>
            </a:r>
          </a:p>
        </p:txBody>
      </p:sp>
    </p:spTree>
    <p:extLst>
      <p:ext uri="{BB962C8B-B14F-4D97-AF65-F5344CB8AC3E}">
        <p14:creationId xmlns:p14="http://schemas.microsoft.com/office/powerpoint/2010/main" val="167009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7DA4B-5360-4B4B-8634-F34AC754F42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TOUCHPOINTS</a:t>
            </a:r>
          </a:p>
        </p:txBody>
      </p:sp>
    </p:spTree>
    <p:extLst>
      <p:ext uri="{BB962C8B-B14F-4D97-AF65-F5344CB8AC3E}">
        <p14:creationId xmlns:p14="http://schemas.microsoft.com/office/powerpoint/2010/main" val="238230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Customer touchpoint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3" y="1055717"/>
            <a:ext cx="8492897" cy="3896334"/>
          </a:xfrm>
        </p:spPr>
        <p:txBody>
          <a:bodyPr/>
          <a:lstStyle/>
          <a:p>
            <a:r>
              <a:rPr lang="en-US" b="0" dirty="0"/>
              <a:t>...is any direct or indirect brand encounter</a:t>
            </a:r>
          </a:p>
          <a:p>
            <a:r>
              <a:rPr lang="en-US" b="0" dirty="0"/>
              <a:t>...provides a view on a single customer interaction</a:t>
            </a:r>
          </a:p>
          <a:p>
            <a:endParaRPr lang="en-US" b="0" dirty="0"/>
          </a:p>
          <a:p>
            <a:r>
              <a:rPr lang="en-US" dirty="0"/>
              <a:t>Direct encounter = </a:t>
            </a:r>
            <a:r>
              <a:rPr lang="en-US" b="0" dirty="0"/>
              <a:t>initiated by the customer (e.g. purchase, use, and service)</a:t>
            </a:r>
          </a:p>
          <a:p>
            <a:r>
              <a:rPr lang="en-US" dirty="0"/>
              <a:t>Indirect encounter = </a:t>
            </a:r>
            <a:r>
              <a:rPr lang="en-US" b="0" dirty="0"/>
              <a:t>initiated by the company or other consumers (e.g., advertising or Word of Mouth)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0252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10D06-F627-CFCB-17A4-627B431EE0E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3200" dirty="0"/>
              <a:t>Brands are everywhere in our daily lives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D54D3-3384-FE6E-2451-90902C9B4E1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 descr="Facebook Logo Sosiaalinen Verkosto - Ilmainen kuva Pixabayssa">
            <a:extLst>
              <a:ext uri="{FF2B5EF4-FFF2-40B4-BE49-F238E27FC236}">
                <a16:creationId xmlns:a16="http://schemas.microsoft.com/office/drawing/2014/main" id="{59335ACB-534B-F0CD-20B3-09606CDE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62" y="920588"/>
            <a:ext cx="751257" cy="75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E5D218B-66BA-14F1-6756-E8AA9D50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507" y="1882319"/>
            <a:ext cx="545694" cy="54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644575E-5418-A03E-6C7B-099F0D5B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20" y="1134841"/>
            <a:ext cx="537382" cy="4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75582AC-15BA-D8B8-F257-CE1F63BF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54" y="920588"/>
            <a:ext cx="2311258" cy="15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azer Experience Visitor Centre (Vantaa) - All You Need to Know BEFORE You  Go">
            <a:extLst>
              <a:ext uri="{FF2B5EF4-FFF2-40B4-BE49-F238E27FC236}">
                <a16:creationId xmlns:a16="http://schemas.microsoft.com/office/drawing/2014/main" id="{5738995B-2498-F669-E2E2-70E9109F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94" y="920587"/>
            <a:ext cx="1623174" cy="16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pple Just Did the 1 Thing No Brand Should Ever Do | Inc.com">
            <a:extLst>
              <a:ext uri="{FF2B5EF4-FFF2-40B4-BE49-F238E27FC236}">
                <a16:creationId xmlns:a16="http://schemas.microsoft.com/office/drawing/2014/main" id="{7EAA68A4-14D0-990C-079F-D3706E4F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9" y="254052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Phone 13 Models Compared: Every Big Difference, From Price to Size - CNET">
            <a:extLst>
              <a:ext uri="{FF2B5EF4-FFF2-40B4-BE49-F238E27FC236}">
                <a16:creationId xmlns:a16="http://schemas.microsoft.com/office/drawing/2014/main" id="{669DD05C-361F-EE3E-1171-86F4928F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12" y="254376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mazon website on a computer screen. Amazon.com is an American electronic  commerce company Stock Photo - Alamy">
            <a:extLst>
              <a:ext uri="{FF2B5EF4-FFF2-40B4-BE49-F238E27FC236}">
                <a16:creationId xmlns:a16="http://schemas.microsoft.com/office/drawing/2014/main" id="{019A9A96-3EEC-4C98-6381-9535FD12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7" y="954032"/>
            <a:ext cx="2052025" cy="15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8CFA8183-F998-9C52-281E-444BE809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24" y="1831468"/>
            <a:ext cx="702133" cy="5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07EEF7-32D4-0478-590A-1A7B944AC45B}"/>
              </a:ext>
            </a:extLst>
          </p:cNvPr>
          <p:cNvSpPr/>
          <p:nvPr/>
        </p:nvSpPr>
        <p:spPr>
          <a:xfrm>
            <a:off x="441559" y="4373037"/>
            <a:ext cx="8312578" cy="442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Multiple touchpoints influence the customer experience</a:t>
            </a:r>
          </a:p>
        </p:txBody>
      </p:sp>
      <p:pic>
        <p:nvPicPr>
          <p:cNvPr id="4120" name="Picture 24" descr="Should Marketers Rely on Non-Electronic Word-of-Mouth Marketing Today?">
            <a:extLst>
              <a:ext uri="{FF2B5EF4-FFF2-40B4-BE49-F238E27FC236}">
                <a16:creationId xmlns:a16="http://schemas.microsoft.com/office/drawing/2014/main" id="{F7F8CA5B-387E-953C-2D29-42A3DBEE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63" y="2848011"/>
            <a:ext cx="2004875" cy="13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34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438B37-4387-5461-2EB7-C9A36EEACB0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2800" dirty="0"/>
              <a:t>We encounter a variety of different touchpoints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5C995-B6BD-E156-0886-AEB7A1CAE8D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371275"/>
            <a:ext cx="8492897" cy="3049460"/>
          </a:xfrm>
        </p:spPr>
        <p:txBody>
          <a:bodyPr/>
          <a:lstStyle/>
          <a:p>
            <a:r>
              <a:rPr lang="en-GB" b="0" dirty="0"/>
              <a:t>Companies can easily have more than 100 different touchpoints</a:t>
            </a:r>
          </a:p>
          <a:p>
            <a:r>
              <a:rPr lang="en-GB" b="0" dirty="0"/>
              <a:t>However about 50 different touchpoints need to be taken into consideration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0" dirty="0"/>
              <a:t>Need to unveil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F127D-1AF4-F030-488C-C57406ED6C82}"/>
              </a:ext>
            </a:extLst>
          </p:cNvPr>
          <p:cNvSpPr/>
          <p:nvPr/>
        </p:nvSpPr>
        <p:spPr>
          <a:xfrm>
            <a:off x="460744" y="2601654"/>
            <a:ext cx="7690884" cy="511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Identifying the relevant touchpoints is crucial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8DC7AAE-C3F2-3F76-0B18-73AAC76A33FC}"/>
              </a:ext>
            </a:extLst>
          </p:cNvPr>
          <p:cNvGraphicFramePr/>
          <p:nvPr/>
        </p:nvGraphicFramePr>
        <p:xfrm>
          <a:off x="1346791" y="3773228"/>
          <a:ext cx="6705600" cy="74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9B6CEB-5AC7-E84F-0506-820A8A20A459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Source:ESCH</a:t>
            </a:r>
            <a:r>
              <a:rPr lang="en-GB" sz="800" dirty="0"/>
              <a:t>. The Brand Consultants 2013; </a:t>
            </a:r>
            <a:r>
              <a:rPr lang="en-GB" sz="800" dirty="0" err="1"/>
              <a:t>Esch</a:t>
            </a:r>
            <a:r>
              <a:rPr lang="en-GB" sz="800" dirty="0"/>
              <a:t> et al., 2015; </a:t>
            </a:r>
            <a:r>
              <a:rPr lang="en-GB" sz="800" dirty="0" err="1"/>
              <a:t>Puhlmann</a:t>
            </a:r>
            <a:r>
              <a:rPr lang="en-GB" sz="800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75427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51A7DD-F847-0E13-7AFC-9A4A0751A4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sz="3600" dirty="0"/>
              <a:t>Do you think the quality is that better?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49638-4FDE-823C-98D2-BA819B15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78" y="2236368"/>
            <a:ext cx="1741745" cy="2248536"/>
          </a:xfrm>
          <a:prstGeom prst="rect">
            <a:avLst/>
          </a:prstGeom>
        </p:spPr>
      </p:pic>
      <p:pic>
        <p:nvPicPr>
          <p:cNvPr id="3074" name="Picture 2" descr="Luis Vuitton Tote Store, 52% OFF | kiiltokodinpuhdistus.fi">
            <a:extLst>
              <a:ext uri="{FF2B5EF4-FFF2-40B4-BE49-F238E27FC236}">
                <a16:creationId xmlns:a16="http://schemas.microsoft.com/office/drawing/2014/main" id="{085908D1-FF3E-E05F-3AB5-51C7B53B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52" y="2376342"/>
            <a:ext cx="2352010" cy="23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54F6774-5B86-DBD0-0211-CB06DA65CFA8}"/>
              </a:ext>
            </a:extLst>
          </p:cNvPr>
          <p:cNvSpPr/>
          <p:nvPr/>
        </p:nvSpPr>
        <p:spPr>
          <a:xfrm>
            <a:off x="3654057" y="3461346"/>
            <a:ext cx="2000619" cy="900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+ 600%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40180A1-574B-2D60-D1CB-EB1A71DA137E}"/>
              </a:ext>
            </a:extLst>
          </p:cNvPr>
          <p:cNvSpPr/>
          <p:nvPr/>
        </p:nvSpPr>
        <p:spPr>
          <a:xfrm>
            <a:off x="3654057" y="1722462"/>
            <a:ext cx="2000619" cy="900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+2500%</a:t>
            </a:r>
          </a:p>
        </p:txBody>
      </p:sp>
      <p:pic>
        <p:nvPicPr>
          <p:cNvPr id="3078" name="Picture 6" descr="MINUS 181 | still">
            <a:extLst>
              <a:ext uri="{FF2B5EF4-FFF2-40B4-BE49-F238E27FC236}">
                <a16:creationId xmlns:a16="http://schemas.microsoft.com/office/drawing/2014/main" id="{62A3BFA9-BA97-CE3C-406C-3DC27461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07" y="1313763"/>
            <a:ext cx="1126278" cy="14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7F98C-8CDD-CAFA-5C04-77B82CC71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659" y="1355631"/>
            <a:ext cx="404083" cy="14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3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74567-1192-9547-8719-AE5C3262F46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Fine-grained understanding of interactions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21AD9-7069-3844-A532-D755DB5B49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Does not yet include the “experiential” perspective very deeply</a:t>
            </a:r>
          </a:p>
          <a:p>
            <a:endParaRPr lang="en-US" dirty="0"/>
          </a:p>
          <a:p>
            <a:r>
              <a:rPr lang="en-US" dirty="0"/>
              <a:t>More granular way of identifying points of interaction</a:t>
            </a:r>
          </a:p>
        </p:txBody>
      </p:sp>
    </p:spTree>
    <p:extLst>
      <p:ext uri="{BB962C8B-B14F-4D97-AF65-F5344CB8AC3E}">
        <p14:creationId xmlns:p14="http://schemas.microsoft.com/office/powerpoint/2010/main" val="17633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C8FEAA-AAB4-3F4F-8676-1E9A391FD83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Recap and Reiterate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B97C78-81F6-C34E-8A69-DF4A9D99B53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Customers buy experiences (most of the time)</a:t>
            </a:r>
          </a:p>
        </p:txBody>
      </p:sp>
    </p:spTree>
    <p:extLst>
      <p:ext uri="{BB962C8B-B14F-4D97-AF65-F5344CB8AC3E}">
        <p14:creationId xmlns:p14="http://schemas.microsoft.com/office/powerpoint/2010/main" val="1543504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623637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Classification of touchpoints by Media Type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3" y="947651"/>
            <a:ext cx="2017951" cy="3676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93" y="947651"/>
            <a:ext cx="1987468" cy="786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351" y="1734103"/>
            <a:ext cx="2017951" cy="28897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869" y="947651"/>
            <a:ext cx="2005758" cy="7620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290" y="1709717"/>
            <a:ext cx="204233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Classification of touchpoints by channel</a:t>
            </a:r>
          </a:p>
        </p:txBody>
      </p:sp>
      <p:sp>
        <p:nvSpPr>
          <p:cNvPr id="5" name="object 15"/>
          <p:cNvSpPr txBox="1"/>
          <p:nvPr/>
        </p:nvSpPr>
        <p:spPr>
          <a:xfrm>
            <a:off x="1199988" y="2596111"/>
            <a:ext cx="2416048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3800" algn="l"/>
              </a:tabLst>
            </a:pP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fline</a:t>
            </a:r>
            <a:r>
              <a:rPr lang="en-US" sz="2700" spc="-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Online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485834" y="1054316"/>
            <a:ext cx="8383846" cy="394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102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735269" cy="623637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Classification of touchpoints by ownership/control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4043686" y="4161813"/>
            <a:ext cx="704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389" y="1447800"/>
            <a:ext cx="7775576" cy="3702303"/>
            <a:chOff x="1933955" y="1392936"/>
            <a:chExt cx="7775576" cy="3702303"/>
          </a:xfrm>
        </p:grpSpPr>
        <p:sp>
          <p:nvSpPr>
            <p:cNvPr id="20" name="object 3"/>
            <p:cNvSpPr/>
            <p:nvPr/>
          </p:nvSpPr>
          <p:spPr>
            <a:xfrm>
              <a:off x="4485132" y="3429000"/>
              <a:ext cx="2473960" cy="1666239"/>
            </a:xfrm>
            <a:custGeom>
              <a:avLst/>
              <a:gdLst/>
              <a:ahLst/>
              <a:cxnLst/>
              <a:rect l="l" t="t" r="r" b="b"/>
              <a:pathLst>
                <a:path w="2473959" h="1666239">
                  <a:moveTo>
                    <a:pt x="1236726" y="0"/>
                  </a:moveTo>
                  <a:lnTo>
                    <a:pt x="1180117" y="857"/>
                  </a:lnTo>
                  <a:lnTo>
                    <a:pt x="1124161" y="3403"/>
                  </a:lnTo>
                  <a:lnTo>
                    <a:pt x="1068913" y="7602"/>
                  </a:lnTo>
                  <a:lnTo>
                    <a:pt x="1014427" y="13418"/>
                  </a:lnTo>
                  <a:lnTo>
                    <a:pt x="960759" y="20812"/>
                  </a:lnTo>
                  <a:lnTo>
                    <a:pt x="907961" y="29749"/>
                  </a:lnTo>
                  <a:lnTo>
                    <a:pt x="856090" y="40192"/>
                  </a:lnTo>
                  <a:lnTo>
                    <a:pt x="805199" y="52104"/>
                  </a:lnTo>
                  <a:lnTo>
                    <a:pt x="755344" y="65448"/>
                  </a:lnTo>
                  <a:lnTo>
                    <a:pt x="706578" y="80188"/>
                  </a:lnTo>
                  <a:lnTo>
                    <a:pt x="658957" y="96286"/>
                  </a:lnTo>
                  <a:lnTo>
                    <a:pt x="612535" y="113707"/>
                  </a:lnTo>
                  <a:lnTo>
                    <a:pt x="567366" y="132413"/>
                  </a:lnTo>
                  <a:lnTo>
                    <a:pt x="523505" y="152367"/>
                  </a:lnTo>
                  <a:lnTo>
                    <a:pt x="481007" y="173533"/>
                  </a:lnTo>
                  <a:lnTo>
                    <a:pt x="439926" y="195874"/>
                  </a:lnTo>
                  <a:lnTo>
                    <a:pt x="400318" y="219354"/>
                  </a:lnTo>
                  <a:lnTo>
                    <a:pt x="362235" y="243935"/>
                  </a:lnTo>
                  <a:lnTo>
                    <a:pt x="325734" y="269581"/>
                  </a:lnTo>
                  <a:lnTo>
                    <a:pt x="290868" y="296254"/>
                  </a:lnTo>
                  <a:lnTo>
                    <a:pt x="257693" y="323920"/>
                  </a:lnTo>
                  <a:lnTo>
                    <a:pt x="226262" y="352539"/>
                  </a:lnTo>
                  <a:lnTo>
                    <a:pt x="196631" y="382077"/>
                  </a:lnTo>
                  <a:lnTo>
                    <a:pt x="168853" y="412496"/>
                  </a:lnTo>
                  <a:lnTo>
                    <a:pt x="142984" y="443758"/>
                  </a:lnTo>
                  <a:lnTo>
                    <a:pt x="119078" y="475829"/>
                  </a:lnTo>
                  <a:lnTo>
                    <a:pt x="97190" y="508670"/>
                  </a:lnTo>
                  <a:lnTo>
                    <a:pt x="77374" y="542246"/>
                  </a:lnTo>
                  <a:lnTo>
                    <a:pt x="59685" y="576518"/>
                  </a:lnTo>
                  <a:lnTo>
                    <a:pt x="44178" y="611452"/>
                  </a:lnTo>
                  <a:lnTo>
                    <a:pt x="19925" y="683153"/>
                  </a:lnTo>
                  <a:lnTo>
                    <a:pt x="5054" y="757056"/>
                  </a:lnTo>
                  <a:lnTo>
                    <a:pt x="0" y="832866"/>
                  </a:lnTo>
                  <a:lnTo>
                    <a:pt x="1272" y="870991"/>
                  </a:lnTo>
                  <a:lnTo>
                    <a:pt x="11290" y="945884"/>
                  </a:lnTo>
                  <a:lnTo>
                    <a:pt x="30906" y="1018722"/>
                  </a:lnTo>
                  <a:lnTo>
                    <a:pt x="59685" y="1089213"/>
                  </a:lnTo>
                  <a:lnTo>
                    <a:pt x="77374" y="1123485"/>
                  </a:lnTo>
                  <a:lnTo>
                    <a:pt x="97190" y="1157061"/>
                  </a:lnTo>
                  <a:lnTo>
                    <a:pt x="119078" y="1189902"/>
                  </a:lnTo>
                  <a:lnTo>
                    <a:pt x="142984" y="1221973"/>
                  </a:lnTo>
                  <a:lnTo>
                    <a:pt x="168853" y="1253236"/>
                  </a:lnTo>
                  <a:lnTo>
                    <a:pt x="196631" y="1283654"/>
                  </a:lnTo>
                  <a:lnTo>
                    <a:pt x="226262" y="1313192"/>
                  </a:lnTo>
                  <a:lnTo>
                    <a:pt x="257693" y="1341811"/>
                  </a:lnTo>
                  <a:lnTo>
                    <a:pt x="290868" y="1369477"/>
                  </a:lnTo>
                  <a:lnTo>
                    <a:pt x="325734" y="1396150"/>
                  </a:lnTo>
                  <a:lnTo>
                    <a:pt x="362235" y="1421796"/>
                  </a:lnTo>
                  <a:lnTo>
                    <a:pt x="400318" y="1446377"/>
                  </a:lnTo>
                  <a:lnTo>
                    <a:pt x="439926" y="1469857"/>
                  </a:lnTo>
                  <a:lnTo>
                    <a:pt x="481007" y="1492198"/>
                  </a:lnTo>
                  <a:lnTo>
                    <a:pt x="523505" y="1513364"/>
                  </a:lnTo>
                  <a:lnTo>
                    <a:pt x="567366" y="1533318"/>
                  </a:lnTo>
                  <a:lnTo>
                    <a:pt x="612535" y="1552024"/>
                  </a:lnTo>
                  <a:lnTo>
                    <a:pt x="658957" y="1569445"/>
                  </a:lnTo>
                  <a:lnTo>
                    <a:pt x="706578" y="1585543"/>
                  </a:lnTo>
                  <a:lnTo>
                    <a:pt x="755344" y="1600283"/>
                  </a:lnTo>
                  <a:lnTo>
                    <a:pt x="805199" y="1613627"/>
                  </a:lnTo>
                  <a:lnTo>
                    <a:pt x="856090" y="1625539"/>
                  </a:lnTo>
                  <a:lnTo>
                    <a:pt x="907961" y="1635982"/>
                  </a:lnTo>
                  <a:lnTo>
                    <a:pt x="960759" y="1644919"/>
                  </a:lnTo>
                  <a:lnTo>
                    <a:pt x="1014427" y="1652313"/>
                  </a:lnTo>
                  <a:lnTo>
                    <a:pt x="1068913" y="1658129"/>
                  </a:lnTo>
                  <a:lnTo>
                    <a:pt x="1124161" y="1662328"/>
                  </a:lnTo>
                  <a:lnTo>
                    <a:pt x="1180117" y="1664874"/>
                  </a:lnTo>
                  <a:lnTo>
                    <a:pt x="1236726" y="1665732"/>
                  </a:lnTo>
                  <a:lnTo>
                    <a:pt x="1293334" y="1664874"/>
                  </a:lnTo>
                  <a:lnTo>
                    <a:pt x="1349290" y="1662328"/>
                  </a:lnTo>
                  <a:lnTo>
                    <a:pt x="1404538" y="1658129"/>
                  </a:lnTo>
                  <a:lnTo>
                    <a:pt x="1459024" y="1652313"/>
                  </a:lnTo>
                  <a:lnTo>
                    <a:pt x="1512692" y="1644919"/>
                  </a:lnTo>
                  <a:lnTo>
                    <a:pt x="1565490" y="1635982"/>
                  </a:lnTo>
                  <a:lnTo>
                    <a:pt x="1617361" y="1625539"/>
                  </a:lnTo>
                  <a:lnTo>
                    <a:pt x="1668252" y="1613627"/>
                  </a:lnTo>
                  <a:lnTo>
                    <a:pt x="1718107" y="1600283"/>
                  </a:lnTo>
                  <a:lnTo>
                    <a:pt x="1766873" y="1585543"/>
                  </a:lnTo>
                  <a:lnTo>
                    <a:pt x="1814494" y="1569445"/>
                  </a:lnTo>
                  <a:lnTo>
                    <a:pt x="1860916" y="1552024"/>
                  </a:lnTo>
                  <a:lnTo>
                    <a:pt x="1906085" y="1533318"/>
                  </a:lnTo>
                  <a:lnTo>
                    <a:pt x="1949946" y="1513364"/>
                  </a:lnTo>
                  <a:lnTo>
                    <a:pt x="1992444" y="1492198"/>
                  </a:lnTo>
                  <a:lnTo>
                    <a:pt x="2033525" y="1469857"/>
                  </a:lnTo>
                  <a:lnTo>
                    <a:pt x="2073133" y="1446377"/>
                  </a:lnTo>
                  <a:lnTo>
                    <a:pt x="2111216" y="1421796"/>
                  </a:lnTo>
                  <a:lnTo>
                    <a:pt x="2147717" y="1396150"/>
                  </a:lnTo>
                  <a:lnTo>
                    <a:pt x="2182583" y="1369477"/>
                  </a:lnTo>
                  <a:lnTo>
                    <a:pt x="2215758" y="1341811"/>
                  </a:lnTo>
                  <a:lnTo>
                    <a:pt x="2247189" y="1313192"/>
                  </a:lnTo>
                  <a:lnTo>
                    <a:pt x="2276820" y="1283654"/>
                  </a:lnTo>
                  <a:lnTo>
                    <a:pt x="2304598" y="1253235"/>
                  </a:lnTo>
                  <a:lnTo>
                    <a:pt x="2330467" y="1221973"/>
                  </a:lnTo>
                  <a:lnTo>
                    <a:pt x="2354373" y="1189902"/>
                  </a:lnTo>
                  <a:lnTo>
                    <a:pt x="2376261" y="1157061"/>
                  </a:lnTo>
                  <a:lnTo>
                    <a:pt x="2396077" y="1123485"/>
                  </a:lnTo>
                  <a:lnTo>
                    <a:pt x="2413766" y="1089213"/>
                  </a:lnTo>
                  <a:lnTo>
                    <a:pt x="2429273" y="1054279"/>
                  </a:lnTo>
                  <a:lnTo>
                    <a:pt x="2453526" y="982578"/>
                  </a:lnTo>
                  <a:lnTo>
                    <a:pt x="2468397" y="908675"/>
                  </a:lnTo>
                  <a:lnTo>
                    <a:pt x="2473451" y="832866"/>
                  </a:lnTo>
                  <a:lnTo>
                    <a:pt x="2472179" y="794740"/>
                  </a:lnTo>
                  <a:lnTo>
                    <a:pt x="2462161" y="719847"/>
                  </a:lnTo>
                  <a:lnTo>
                    <a:pt x="2442545" y="647009"/>
                  </a:lnTo>
                  <a:lnTo>
                    <a:pt x="2413766" y="576518"/>
                  </a:lnTo>
                  <a:lnTo>
                    <a:pt x="2396077" y="542246"/>
                  </a:lnTo>
                  <a:lnTo>
                    <a:pt x="2376261" y="508670"/>
                  </a:lnTo>
                  <a:lnTo>
                    <a:pt x="2354373" y="475829"/>
                  </a:lnTo>
                  <a:lnTo>
                    <a:pt x="2330467" y="443758"/>
                  </a:lnTo>
                  <a:lnTo>
                    <a:pt x="2304598" y="412495"/>
                  </a:lnTo>
                  <a:lnTo>
                    <a:pt x="2276820" y="382077"/>
                  </a:lnTo>
                  <a:lnTo>
                    <a:pt x="2247189" y="352539"/>
                  </a:lnTo>
                  <a:lnTo>
                    <a:pt x="2215758" y="323920"/>
                  </a:lnTo>
                  <a:lnTo>
                    <a:pt x="2182583" y="296254"/>
                  </a:lnTo>
                  <a:lnTo>
                    <a:pt x="2147717" y="269581"/>
                  </a:lnTo>
                  <a:lnTo>
                    <a:pt x="2111216" y="243935"/>
                  </a:lnTo>
                  <a:lnTo>
                    <a:pt x="2073133" y="219354"/>
                  </a:lnTo>
                  <a:lnTo>
                    <a:pt x="2033525" y="195874"/>
                  </a:lnTo>
                  <a:lnTo>
                    <a:pt x="1992444" y="173533"/>
                  </a:lnTo>
                  <a:lnTo>
                    <a:pt x="1949946" y="152367"/>
                  </a:lnTo>
                  <a:lnTo>
                    <a:pt x="1906085" y="132413"/>
                  </a:lnTo>
                  <a:lnTo>
                    <a:pt x="1860916" y="113707"/>
                  </a:lnTo>
                  <a:lnTo>
                    <a:pt x="1814494" y="96286"/>
                  </a:lnTo>
                  <a:lnTo>
                    <a:pt x="1766873" y="80188"/>
                  </a:lnTo>
                  <a:lnTo>
                    <a:pt x="1718107" y="65448"/>
                  </a:lnTo>
                  <a:lnTo>
                    <a:pt x="1668252" y="52104"/>
                  </a:lnTo>
                  <a:lnTo>
                    <a:pt x="1617361" y="40192"/>
                  </a:lnTo>
                  <a:lnTo>
                    <a:pt x="1565490" y="29749"/>
                  </a:lnTo>
                  <a:lnTo>
                    <a:pt x="1512692" y="20812"/>
                  </a:lnTo>
                  <a:lnTo>
                    <a:pt x="1459024" y="13418"/>
                  </a:lnTo>
                  <a:lnTo>
                    <a:pt x="1404538" y="7602"/>
                  </a:lnTo>
                  <a:lnTo>
                    <a:pt x="1349290" y="3403"/>
                  </a:lnTo>
                  <a:lnTo>
                    <a:pt x="1293334" y="857"/>
                  </a:lnTo>
                  <a:lnTo>
                    <a:pt x="123672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33955" y="1392936"/>
              <a:ext cx="7775576" cy="3241166"/>
              <a:chOff x="1933955" y="1392936"/>
              <a:chExt cx="7775576" cy="3241166"/>
            </a:xfrm>
          </p:grpSpPr>
          <p:sp>
            <p:nvSpPr>
              <p:cNvPr id="22" name="object 4"/>
              <p:cNvSpPr txBox="1"/>
              <p:nvPr/>
            </p:nvSpPr>
            <p:spPr>
              <a:xfrm>
                <a:off x="4948173" y="3876547"/>
                <a:ext cx="1547495" cy="757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indent="10033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Customer  </a:t>
                </a:r>
                <a:r>
                  <a:rPr sz="2400" dirty="0">
                    <a:solidFill>
                      <a:srgbClr val="FFFFFF"/>
                    </a:solidFill>
                    <a:latin typeface="Arial"/>
                    <a:cs typeface="Arial"/>
                  </a:rPr>
                  <a:t>E</a:t>
                </a:r>
                <a:r>
                  <a:rPr sz="2400" spc="-20" dirty="0">
                    <a:solidFill>
                      <a:srgbClr val="FFFFFF"/>
                    </a:solidFill>
                    <a:latin typeface="Arial"/>
                    <a:cs typeface="Arial"/>
                  </a:rPr>
                  <a:t>x</a:t>
                </a:r>
                <a:r>
                  <a:rPr sz="24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peri</a:t>
                </a:r>
                <a:r>
                  <a:rPr sz="2400" spc="-15" dirty="0">
                    <a:solidFill>
                      <a:srgbClr val="FFFFFF"/>
                    </a:solidFill>
                    <a:latin typeface="Arial"/>
                    <a:cs typeface="Arial"/>
                  </a:rPr>
                  <a:t>e</a:t>
                </a:r>
                <a:r>
                  <a:rPr sz="24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nce</a:t>
                </a:r>
                <a:endParaRPr sz="2400">
                  <a:latin typeface="Arial"/>
                  <a:cs typeface="Arial"/>
                </a:endParaRPr>
              </a:p>
            </p:txBody>
          </p:sp>
          <p:sp>
            <p:nvSpPr>
              <p:cNvPr id="23" name="object 5"/>
              <p:cNvSpPr txBox="1"/>
              <p:nvPr/>
            </p:nvSpPr>
            <p:spPr>
              <a:xfrm>
                <a:off x="1933955" y="1392936"/>
                <a:ext cx="1793875" cy="1196340"/>
              </a:xfrm>
              <a:prstGeom prst="rect">
                <a:avLst/>
              </a:prstGeom>
              <a:solidFill>
                <a:srgbClr val="90B1E3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sz="2000" dirty="0">
                  <a:latin typeface="Times New Roman"/>
                  <a:cs typeface="Times New Roman"/>
                </a:endParaRPr>
              </a:p>
              <a:p>
                <a:pPr marL="225425">
                  <a:lnSpc>
                    <a:spcPct val="100000"/>
                  </a:lnSpc>
                  <a:spcBef>
                    <a:spcPts val="1285"/>
                  </a:spcBef>
                </a:pPr>
                <a:r>
                  <a:rPr sz="18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Brand</a:t>
                </a:r>
                <a:r>
                  <a:rPr sz="1800" spc="-10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1800" spc="-15" dirty="0">
                    <a:solidFill>
                      <a:srgbClr val="FFFFFF"/>
                    </a:solidFill>
                    <a:latin typeface="Arial"/>
                    <a:cs typeface="Arial"/>
                  </a:rPr>
                  <a:t>owned</a:t>
                </a:r>
                <a:endParaRPr sz="1800" dirty="0">
                  <a:latin typeface="Arial"/>
                  <a:cs typeface="Arial"/>
                </a:endParaRPr>
              </a:p>
            </p:txBody>
          </p:sp>
          <p:sp>
            <p:nvSpPr>
              <p:cNvPr id="24" name="object 6"/>
              <p:cNvSpPr txBox="1"/>
              <p:nvPr/>
            </p:nvSpPr>
            <p:spPr>
              <a:xfrm>
                <a:off x="3927347" y="1392936"/>
                <a:ext cx="1793875" cy="1196340"/>
              </a:xfrm>
              <a:prstGeom prst="rect">
                <a:avLst/>
              </a:prstGeom>
              <a:solidFill>
                <a:srgbClr val="90B1E3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sz="2000">
                  <a:latin typeface="Times New Roman"/>
                  <a:cs typeface="Times New Roman"/>
                </a:endParaRPr>
              </a:p>
              <a:p>
                <a:pPr marL="152400">
                  <a:lnSpc>
                    <a:spcPct val="100000"/>
                  </a:lnSpc>
                  <a:spcBef>
                    <a:spcPts val="1285"/>
                  </a:spcBef>
                </a:pPr>
                <a:r>
                  <a:rPr sz="1800" spc="-10" dirty="0">
                    <a:solidFill>
                      <a:srgbClr val="FFFFFF"/>
                    </a:solidFill>
                    <a:latin typeface="Arial"/>
                    <a:cs typeface="Arial"/>
                  </a:rPr>
                  <a:t>Partner-owned</a:t>
                </a:r>
                <a:endParaRPr sz="1800">
                  <a:latin typeface="Arial"/>
                  <a:cs typeface="Arial"/>
                </a:endParaRPr>
              </a:p>
            </p:txBody>
          </p:sp>
          <p:sp>
            <p:nvSpPr>
              <p:cNvPr id="25" name="object 7"/>
              <p:cNvSpPr txBox="1"/>
              <p:nvPr/>
            </p:nvSpPr>
            <p:spPr>
              <a:xfrm>
                <a:off x="5898327" y="1410843"/>
                <a:ext cx="1793875" cy="1196340"/>
              </a:xfrm>
              <a:prstGeom prst="rect">
                <a:avLst/>
              </a:prstGeom>
              <a:solidFill>
                <a:srgbClr val="90B1E3"/>
              </a:solidFill>
            </p:spPr>
            <p:txBody>
              <a:bodyPr vert="horz" wrap="square" lIns="0" tIns="4445" rIns="0" bIns="0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35"/>
                  </a:spcBef>
                </a:pPr>
                <a:endParaRPr sz="2150">
                  <a:latin typeface="Times New Roman"/>
                  <a:cs typeface="Times New Roman"/>
                </a:endParaRPr>
              </a:p>
              <a:p>
                <a:pPr marL="563245" marR="356870" indent="-200025">
                  <a:lnSpc>
                    <a:spcPct val="100000"/>
                  </a:lnSpc>
                </a:pPr>
                <a:r>
                  <a:rPr sz="18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C</a:t>
                </a:r>
                <a:r>
                  <a:rPr sz="1800" spc="-15" dirty="0">
                    <a:solidFill>
                      <a:srgbClr val="FFFFFF"/>
                    </a:solidFill>
                    <a:latin typeface="Arial"/>
                    <a:cs typeface="Arial"/>
                  </a:rPr>
                  <a:t>u</a:t>
                </a:r>
                <a:r>
                  <a:rPr sz="1800" dirty="0">
                    <a:solidFill>
                      <a:srgbClr val="FFFFFF"/>
                    </a:solidFill>
                    <a:latin typeface="Arial"/>
                    <a:cs typeface="Arial"/>
                  </a:rPr>
                  <a:t>stom</a:t>
                </a:r>
                <a:r>
                  <a:rPr sz="1800" spc="-15" dirty="0">
                    <a:solidFill>
                      <a:srgbClr val="FFFFFF"/>
                    </a:solidFill>
                    <a:latin typeface="Arial"/>
                    <a:cs typeface="Arial"/>
                  </a:rPr>
                  <a:t>e</a:t>
                </a:r>
                <a:r>
                  <a:rPr sz="1800" dirty="0">
                    <a:solidFill>
                      <a:srgbClr val="FFFFFF"/>
                    </a:solidFill>
                    <a:latin typeface="Arial"/>
                    <a:cs typeface="Arial"/>
                  </a:rPr>
                  <a:t>r-  </a:t>
                </a:r>
                <a:r>
                  <a:rPr sz="1800" spc="-15" dirty="0">
                    <a:solidFill>
                      <a:srgbClr val="FFFFFF"/>
                    </a:solidFill>
                    <a:latin typeface="Arial"/>
                    <a:cs typeface="Arial"/>
                  </a:rPr>
                  <a:t>owned</a:t>
                </a:r>
                <a:endParaRPr sz="1800">
                  <a:latin typeface="Arial"/>
                  <a:cs typeface="Arial"/>
                </a:endParaRPr>
              </a:p>
            </p:txBody>
          </p:sp>
          <p:sp>
            <p:nvSpPr>
              <p:cNvPr id="26" name="object 8"/>
              <p:cNvSpPr txBox="1"/>
              <p:nvPr/>
            </p:nvSpPr>
            <p:spPr>
              <a:xfrm>
                <a:off x="7915656" y="1392936"/>
                <a:ext cx="1793875" cy="1196340"/>
              </a:xfrm>
              <a:prstGeom prst="rect">
                <a:avLst/>
              </a:prstGeom>
              <a:solidFill>
                <a:srgbClr val="90B1E3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sz="2000">
                  <a:latin typeface="Times New Roman"/>
                  <a:cs typeface="Times New Roman"/>
                </a:endParaRPr>
              </a:p>
              <a:p>
                <a:pPr marL="151130">
                  <a:lnSpc>
                    <a:spcPct val="100000"/>
                  </a:lnSpc>
                  <a:spcBef>
                    <a:spcPts val="1285"/>
                  </a:spcBef>
                </a:pPr>
                <a:r>
                  <a:rPr sz="1800" spc="-5" dirty="0">
                    <a:solidFill>
                      <a:srgbClr val="FFFFFF"/>
                    </a:solidFill>
                    <a:latin typeface="Arial"/>
                    <a:cs typeface="Arial"/>
                  </a:rPr>
                  <a:t>Social/external</a:t>
                </a:r>
                <a:endParaRPr sz="1800">
                  <a:latin typeface="Arial"/>
                  <a:cs typeface="Arial"/>
                </a:endParaRPr>
              </a:p>
            </p:txBody>
          </p:sp>
          <p:sp>
            <p:nvSpPr>
              <p:cNvPr id="27" name="object 9"/>
              <p:cNvSpPr/>
              <p:nvPr/>
            </p:nvSpPr>
            <p:spPr>
              <a:xfrm>
                <a:off x="2821813" y="2572892"/>
                <a:ext cx="600075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6000750" h="1102360">
                    <a:moveTo>
                      <a:pt x="2025904" y="1100836"/>
                    </a:moveTo>
                    <a:lnTo>
                      <a:pt x="2005914" y="1072515"/>
                    </a:lnTo>
                    <a:lnTo>
                      <a:pt x="1952244" y="996442"/>
                    </a:lnTo>
                    <a:lnTo>
                      <a:pt x="1934222" y="1029995"/>
                    </a:lnTo>
                    <a:lnTo>
                      <a:pt x="18034" y="381"/>
                    </a:lnTo>
                    <a:lnTo>
                      <a:pt x="0" y="33909"/>
                    </a:lnTo>
                    <a:lnTo>
                      <a:pt x="1916201" y="1063536"/>
                    </a:lnTo>
                    <a:lnTo>
                      <a:pt x="1898142" y="1097153"/>
                    </a:lnTo>
                    <a:lnTo>
                      <a:pt x="2025904" y="1100836"/>
                    </a:lnTo>
                    <a:close/>
                  </a:path>
                  <a:path w="6000750" h="1102360">
                    <a:moveTo>
                      <a:pt x="4008882" y="32258"/>
                    </a:moveTo>
                    <a:lnTo>
                      <a:pt x="3985768" y="2032"/>
                    </a:lnTo>
                    <a:lnTo>
                      <a:pt x="2979216" y="772363"/>
                    </a:lnTo>
                    <a:lnTo>
                      <a:pt x="2956052" y="742061"/>
                    </a:lnTo>
                    <a:lnTo>
                      <a:pt x="2900540" y="855967"/>
                    </a:lnTo>
                    <a:lnTo>
                      <a:pt x="2881947" y="805815"/>
                    </a:lnTo>
                    <a:lnTo>
                      <a:pt x="2856484" y="737108"/>
                    </a:lnTo>
                    <a:lnTo>
                      <a:pt x="2830449" y="764921"/>
                    </a:lnTo>
                    <a:lnTo>
                      <a:pt x="2017014" y="3175"/>
                    </a:lnTo>
                    <a:lnTo>
                      <a:pt x="1990852" y="30988"/>
                    </a:lnTo>
                    <a:lnTo>
                      <a:pt x="2804401" y="792746"/>
                    </a:lnTo>
                    <a:lnTo>
                      <a:pt x="2778379" y="820547"/>
                    </a:lnTo>
                    <a:lnTo>
                      <a:pt x="2900146" y="856767"/>
                    </a:lnTo>
                    <a:lnTo>
                      <a:pt x="2900045" y="856996"/>
                    </a:lnTo>
                    <a:lnTo>
                      <a:pt x="2900578" y="856894"/>
                    </a:lnTo>
                    <a:lnTo>
                      <a:pt x="2900934" y="856996"/>
                    </a:lnTo>
                    <a:lnTo>
                      <a:pt x="2900870" y="856843"/>
                    </a:lnTo>
                    <a:lnTo>
                      <a:pt x="3025521" y="832866"/>
                    </a:lnTo>
                    <a:lnTo>
                      <a:pt x="3011233" y="814197"/>
                    </a:lnTo>
                    <a:lnTo>
                      <a:pt x="3002394" y="802640"/>
                    </a:lnTo>
                    <a:lnTo>
                      <a:pt x="4008882" y="32258"/>
                    </a:lnTo>
                    <a:close/>
                  </a:path>
                  <a:path w="6000750" h="1102360">
                    <a:moveTo>
                      <a:pt x="6000369" y="34290"/>
                    </a:moveTo>
                    <a:lnTo>
                      <a:pt x="5983605" y="0"/>
                    </a:lnTo>
                    <a:lnTo>
                      <a:pt x="3869131" y="1033564"/>
                    </a:lnTo>
                    <a:lnTo>
                      <a:pt x="3852418" y="999363"/>
                    </a:lnTo>
                    <a:lnTo>
                      <a:pt x="3774808" y="1100836"/>
                    </a:lnTo>
                    <a:lnTo>
                      <a:pt x="3902583" y="1101979"/>
                    </a:lnTo>
                    <a:lnTo>
                      <a:pt x="3889972" y="1076198"/>
                    </a:lnTo>
                    <a:lnTo>
                      <a:pt x="3885882" y="1067854"/>
                    </a:lnTo>
                    <a:lnTo>
                      <a:pt x="6000369" y="34290"/>
                    </a:lnTo>
                    <a:close/>
                  </a:path>
                </a:pathLst>
              </a:custGeom>
              <a:solidFill>
                <a:srgbClr val="6E685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894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D80D18-FEAF-4CDB-2F0D-D231CF0610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Short group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15FDB-E488-2E5A-0A99-BACE79A92D9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How do consumers interact with brands?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2 Groups, 10 mins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Discuss the touchpoints a consumer may have with Finnair in a typical holiday or air-travel scenario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Write down all the touchpoints you may come up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Try to summarize the encounters in categories</a:t>
            </a:r>
          </a:p>
        </p:txBody>
      </p:sp>
      <p:pic>
        <p:nvPicPr>
          <p:cNvPr id="2050" name="Picture 2" descr="Finnair Logo | Finnair">
            <a:extLst>
              <a:ext uri="{FF2B5EF4-FFF2-40B4-BE49-F238E27FC236}">
                <a16:creationId xmlns:a16="http://schemas.microsoft.com/office/drawing/2014/main" id="{EB7878B0-58A0-DA35-8EC6-EBCC5811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65" y="477239"/>
            <a:ext cx="2010661" cy="11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87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623637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Customer response to touchpoint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87" y="963001"/>
            <a:ext cx="7391774" cy="4150057"/>
          </a:xfrm>
          <a:prstGeom prst="rect">
            <a:avLst/>
          </a:prstGeom>
        </p:spPr>
      </p:pic>
      <p:grpSp>
        <p:nvGrpSpPr>
          <p:cNvPr id="5" name="object 2"/>
          <p:cNvGrpSpPr/>
          <p:nvPr/>
        </p:nvGrpSpPr>
        <p:grpSpPr>
          <a:xfrm>
            <a:off x="661444" y="1566783"/>
            <a:ext cx="7715279" cy="3420637"/>
            <a:chOff x="467867" y="912875"/>
            <a:chExt cx="8208645" cy="4104640"/>
          </a:xfrm>
        </p:grpSpPr>
        <p:sp>
          <p:nvSpPr>
            <p:cNvPr id="6" name="object 3"/>
            <p:cNvSpPr/>
            <p:nvPr/>
          </p:nvSpPr>
          <p:spPr>
            <a:xfrm>
              <a:off x="467867" y="912875"/>
              <a:ext cx="8208645" cy="4104640"/>
            </a:xfrm>
            <a:custGeom>
              <a:avLst/>
              <a:gdLst/>
              <a:ahLst/>
              <a:cxnLst/>
              <a:rect l="l" t="t" r="r" b="b"/>
              <a:pathLst>
                <a:path w="8208645" h="4104640">
                  <a:moveTo>
                    <a:pt x="0" y="4104132"/>
                  </a:moveTo>
                  <a:lnTo>
                    <a:pt x="8208264" y="4104132"/>
                  </a:lnTo>
                  <a:lnTo>
                    <a:pt x="8208264" y="0"/>
                  </a:lnTo>
                  <a:lnTo>
                    <a:pt x="0" y="0"/>
                  </a:lnTo>
                  <a:lnTo>
                    <a:pt x="0" y="4104132"/>
                  </a:lnTo>
                  <a:close/>
                </a:path>
              </a:pathLst>
            </a:custGeom>
            <a:ln w="609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/>
            <p:cNvSpPr/>
            <p:nvPr/>
          </p:nvSpPr>
          <p:spPr>
            <a:xfrm>
              <a:off x="3447288" y="2187701"/>
              <a:ext cx="3084195" cy="2446020"/>
            </a:xfrm>
            <a:custGeom>
              <a:avLst/>
              <a:gdLst/>
              <a:ahLst/>
              <a:cxnLst/>
              <a:rect l="l" t="t" r="r" b="b"/>
              <a:pathLst>
                <a:path w="3084195" h="2446020">
                  <a:moveTo>
                    <a:pt x="262128" y="1379220"/>
                  </a:moveTo>
                  <a:lnTo>
                    <a:pt x="131064" y="1032510"/>
                  </a:lnTo>
                  <a:lnTo>
                    <a:pt x="131064" y="1205865"/>
                  </a:lnTo>
                  <a:lnTo>
                    <a:pt x="0" y="1205865"/>
                  </a:lnTo>
                  <a:lnTo>
                    <a:pt x="0" y="1552575"/>
                  </a:lnTo>
                  <a:lnTo>
                    <a:pt x="131064" y="1552575"/>
                  </a:lnTo>
                  <a:lnTo>
                    <a:pt x="131064" y="1725930"/>
                  </a:lnTo>
                  <a:lnTo>
                    <a:pt x="262128" y="1379220"/>
                  </a:lnTo>
                  <a:close/>
                </a:path>
                <a:path w="3084195" h="2446020">
                  <a:moveTo>
                    <a:pt x="3083814" y="0"/>
                  </a:moveTo>
                  <a:lnTo>
                    <a:pt x="2956814" y="40767"/>
                  </a:lnTo>
                  <a:lnTo>
                    <a:pt x="2952623" y="48895"/>
                  </a:lnTo>
                  <a:lnTo>
                    <a:pt x="2957449" y="64135"/>
                  </a:lnTo>
                  <a:lnTo>
                    <a:pt x="2965704" y="68326"/>
                  </a:lnTo>
                  <a:lnTo>
                    <a:pt x="3018142" y="51435"/>
                  </a:lnTo>
                  <a:lnTo>
                    <a:pt x="1867535" y="1332357"/>
                  </a:lnTo>
                  <a:lnTo>
                    <a:pt x="1878088" y="1341805"/>
                  </a:lnTo>
                  <a:lnTo>
                    <a:pt x="1878330" y="1342364"/>
                  </a:lnTo>
                  <a:lnTo>
                    <a:pt x="1878228" y="1342745"/>
                  </a:lnTo>
                  <a:lnTo>
                    <a:pt x="1868551" y="1353312"/>
                  </a:lnTo>
                  <a:lnTo>
                    <a:pt x="3013316" y="2400998"/>
                  </a:lnTo>
                  <a:lnTo>
                    <a:pt x="2959481" y="2389352"/>
                  </a:lnTo>
                  <a:lnTo>
                    <a:pt x="2951861" y="2394305"/>
                  </a:lnTo>
                  <a:lnTo>
                    <a:pt x="2950083" y="2402128"/>
                  </a:lnTo>
                  <a:lnTo>
                    <a:pt x="2948432" y="2409939"/>
                  </a:lnTo>
                  <a:lnTo>
                    <a:pt x="2953385" y="2417648"/>
                  </a:lnTo>
                  <a:lnTo>
                    <a:pt x="3083814" y="2445855"/>
                  </a:lnTo>
                  <a:lnTo>
                    <a:pt x="3081096" y="2437142"/>
                  </a:lnTo>
                  <a:lnTo>
                    <a:pt x="3046476" y="2326119"/>
                  </a:lnTo>
                  <a:lnTo>
                    <a:pt x="3044190" y="2318486"/>
                  </a:lnTo>
                  <a:lnTo>
                    <a:pt x="3036062" y="2314219"/>
                  </a:lnTo>
                  <a:lnTo>
                    <a:pt x="3020822" y="2318982"/>
                  </a:lnTo>
                  <a:lnTo>
                    <a:pt x="3016504" y="2327084"/>
                  </a:lnTo>
                  <a:lnTo>
                    <a:pt x="3018917" y="2334730"/>
                  </a:lnTo>
                  <a:lnTo>
                    <a:pt x="3032861" y="2379624"/>
                  </a:lnTo>
                  <a:lnTo>
                    <a:pt x="1929396" y="1369771"/>
                  </a:lnTo>
                  <a:lnTo>
                    <a:pt x="3000375" y="1625739"/>
                  </a:lnTo>
                  <a:lnTo>
                    <a:pt x="2947797" y="1641602"/>
                  </a:lnTo>
                  <a:lnTo>
                    <a:pt x="2943352" y="1649730"/>
                  </a:lnTo>
                  <a:lnTo>
                    <a:pt x="2945765" y="1657350"/>
                  </a:lnTo>
                  <a:lnTo>
                    <a:pt x="2948051" y="1664970"/>
                  </a:lnTo>
                  <a:lnTo>
                    <a:pt x="2956052" y="1669415"/>
                  </a:lnTo>
                  <a:lnTo>
                    <a:pt x="3059379" y="1638173"/>
                  </a:lnTo>
                  <a:lnTo>
                    <a:pt x="3083814" y="1630807"/>
                  </a:lnTo>
                  <a:lnTo>
                    <a:pt x="2993136" y="1544193"/>
                  </a:lnTo>
                  <a:lnTo>
                    <a:pt x="2987421" y="1538605"/>
                  </a:lnTo>
                  <a:lnTo>
                    <a:pt x="2978150" y="1538859"/>
                  </a:lnTo>
                  <a:lnTo>
                    <a:pt x="2967101" y="1550416"/>
                  </a:lnTo>
                  <a:lnTo>
                    <a:pt x="2967355" y="1559560"/>
                  </a:lnTo>
                  <a:lnTo>
                    <a:pt x="2973197" y="1565021"/>
                  </a:lnTo>
                  <a:lnTo>
                    <a:pt x="3007131" y="1597545"/>
                  </a:lnTo>
                  <a:lnTo>
                    <a:pt x="1923275" y="1338503"/>
                  </a:lnTo>
                  <a:lnTo>
                    <a:pt x="3014192" y="861555"/>
                  </a:lnTo>
                  <a:lnTo>
                    <a:pt x="2986532" y="899541"/>
                  </a:lnTo>
                  <a:lnTo>
                    <a:pt x="2981706" y="906018"/>
                  </a:lnTo>
                  <a:lnTo>
                    <a:pt x="2983230" y="915035"/>
                  </a:lnTo>
                  <a:lnTo>
                    <a:pt x="2989580" y="919734"/>
                  </a:lnTo>
                  <a:lnTo>
                    <a:pt x="2996057" y="924433"/>
                  </a:lnTo>
                  <a:lnTo>
                    <a:pt x="3005201" y="923036"/>
                  </a:lnTo>
                  <a:lnTo>
                    <a:pt x="3083814" y="815340"/>
                  </a:lnTo>
                  <a:lnTo>
                    <a:pt x="3068510" y="813562"/>
                  </a:lnTo>
                  <a:lnTo>
                    <a:pt x="2959227" y="800862"/>
                  </a:lnTo>
                  <a:lnTo>
                    <a:pt x="2951353" y="799846"/>
                  </a:lnTo>
                  <a:lnTo>
                    <a:pt x="2944114" y="805561"/>
                  </a:lnTo>
                  <a:lnTo>
                    <a:pt x="2943225" y="813562"/>
                  </a:lnTo>
                  <a:lnTo>
                    <a:pt x="2942209" y="821436"/>
                  </a:lnTo>
                  <a:lnTo>
                    <a:pt x="2947924" y="828675"/>
                  </a:lnTo>
                  <a:lnTo>
                    <a:pt x="3002584" y="835037"/>
                  </a:lnTo>
                  <a:lnTo>
                    <a:pt x="1933308" y="1302473"/>
                  </a:lnTo>
                  <a:lnTo>
                    <a:pt x="3039605" y="70739"/>
                  </a:lnTo>
                  <a:lnTo>
                    <a:pt x="3030093" y="116840"/>
                  </a:lnTo>
                  <a:lnTo>
                    <a:pt x="3028442" y="124714"/>
                  </a:lnTo>
                  <a:lnTo>
                    <a:pt x="3033522" y="132334"/>
                  </a:lnTo>
                  <a:lnTo>
                    <a:pt x="3049143" y="135636"/>
                  </a:lnTo>
                  <a:lnTo>
                    <a:pt x="3056763" y="130556"/>
                  </a:lnTo>
                  <a:lnTo>
                    <a:pt x="3058414" y="122682"/>
                  </a:lnTo>
                  <a:lnTo>
                    <a:pt x="3081388" y="11684"/>
                  </a:lnTo>
                  <a:lnTo>
                    <a:pt x="3083814" y="0"/>
                  </a:lnTo>
                  <a:close/>
                </a:path>
              </a:pathLst>
            </a:custGeom>
            <a:solidFill>
              <a:srgbClr val="78BD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/>
            <p:cNvSpPr/>
            <p:nvPr/>
          </p:nvSpPr>
          <p:spPr>
            <a:xfrm>
              <a:off x="3808475" y="2941320"/>
              <a:ext cx="1516379" cy="11765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400555" y="3011423"/>
              <a:ext cx="1990725" cy="1111250"/>
            </a:xfrm>
            <a:custGeom>
              <a:avLst/>
              <a:gdLst/>
              <a:ahLst/>
              <a:cxnLst/>
              <a:rect l="l" t="t" r="r" b="b"/>
              <a:pathLst>
                <a:path w="1990725" h="1111250">
                  <a:moveTo>
                    <a:pt x="0" y="1110995"/>
                  </a:moveTo>
                  <a:lnTo>
                    <a:pt x="1990344" y="1110995"/>
                  </a:lnTo>
                  <a:lnTo>
                    <a:pt x="1990344" y="0"/>
                  </a:lnTo>
                  <a:lnTo>
                    <a:pt x="0" y="0"/>
                  </a:lnTo>
                  <a:lnTo>
                    <a:pt x="0" y="1110995"/>
                  </a:lnTo>
                  <a:close/>
                </a:path>
              </a:pathLst>
            </a:custGeom>
            <a:ln w="914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7DC6DD3-69D1-466F-AA59-127ADF01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5" y="3101719"/>
            <a:ext cx="2536640" cy="13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2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4EC6D-8DB8-C044-9B46-96F8162568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JOURNIES</a:t>
            </a:r>
          </a:p>
        </p:txBody>
      </p:sp>
    </p:spTree>
    <p:extLst>
      <p:ext uri="{BB962C8B-B14F-4D97-AF65-F5344CB8AC3E}">
        <p14:creationId xmlns:p14="http://schemas.microsoft.com/office/powerpoint/2010/main" val="1609128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What is a customer journey?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3" y="1479665"/>
            <a:ext cx="8492897" cy="3472385"/>
          </a:xfrm>
        </p:spPr>
        <p:txBody>
          <a:bodyPr/>
          <a:lstStyle/>
          <a:p>
            <a:r>
              <a:rPr lang="en-US" dirty="0"/>
              <a:t>Customer Journey</a:t>
            </a:r>
          </a:p>
          <a:p>
            <a:r>
              <a:rPr lang="en-US" b="0" dirty="0"/>
              <a:t>...is the flow of customer interactions across multiple touchpoints over time (e.g. before purchase, during purchase, after purchase)</a:t>
            </a:r>
          </a:p>
          <a:p>
            <a:r>
              <a:rPr lang="en-US" b="0" dirty="0"/>
              <a:t>...provides a view on cumulative customer interactions and experiences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2353" y="3729665"/>
            <a:ext cx="8402865" cy="858722"/>
            <a:chOff x="1176464" y="4097972"/>
            <a:chExt cx="6815391" cy="617855"/>
          </a:xfrm>
        </p:grpSpPr>
        <p:grpSp>
          <p:nvGrpSpPr>
            <p:cNvPr id="6" name="object 7"/>
            <p:cNvGrpSpPr/>
            <p:nvPr/>
          </p:nvGrpSpPr>
          <p:grpSpPr>
            <a:xfrm>
              <a:off x="1176464" y="4097972"/>
              <a:ext cx="1503045" cy="617855"/>
              <a:chOff x="1176464" y="4097972"/>
              <a:chExt cx="1503045" cy="617855"/>
            </a:xfrm>
          </p:grpSpPr>
          <p:sp>
            <p:nvSpPr>
              <p:cNvPr id="24" name="object 8"/>
              <p:cNvSpPr/>
              <p:nvPr/>
            </p:nvSpPr>
            <p:spPr>
              <a:xfrm>
                <a:off x="1189482" y="4110989"/>
                <a:ext cx="147701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7010" h="591820">
                    <a:moveTo>
                      <a:pt x="1181100" y="0"/>
                    </a:moveTo>
                    <a:lnTo>
                      <a:pt x="0" y="0"/>
                    </a:lnTo>
                    <a:lnTo>
                      <a:pt x="295656" y="295656"/>
                    </a:lnTo>
                    <a:lnTo>
                      <a:pt x="0" y="591312"/>
                    </a:lnTo>
                    <a:lnTo>
                      <a:pt x="1181100" y="591312"/>
                    </a:lnTo>
                    <a:lnTo>
                      <a:pt x="1476756" y="295656"/>
                    </a:lnTo>
                    <a:lnTo>
                      <a:pt x="1181100" y="0"/>
                    </a:lnTo>
                    <a:close/>
                  </a:path>
                </a:pathLst>
              </a:custGeom>
              <a:solidFill>
                <a:srgbClr val="78BD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/>
              <p:cNvSpPr/>
              <p:nvPr/>
            </p:nvSpPr>
            <p:spPr>
              <a:xfrm>
                <a:off x="1189482" y="4110989"/>
                <a:ext cx="147701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7010" h="591820">
                    <a:moveTo>
                      <a:pt x="0" y="0"/>
                    </a:moveTo>
                    <a:lnTo>
                      <a:pt x="1181100" y="0"/>
                    </a:lnTo>
                    <a:lnTo>
                      <a:pt x="1476756" y="295656"/>
                    </a:lnTo>
                    <a:lnTo>
                      <a:pt x="1181100" y="591312"/>
                    </a:lnTo>
                    <a:lnTo>
                      <a:pt x="0" y="591312"/>
                    </a:lnTo>
                    <a:lnTo>
                      <a:pt x="295656" y="295656"/>
                    </a:lnTo>
                    <a:lnTo>
                      <a:pt x="0" y="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10"/>
            <p:cNvSpPr txBox="1"/>
            <p:nvPr/>
          </p:nvSpPr>
          <p:spPr>
            <a:xfrm>
              <a:off x="1541525" y="4315205"/>
              <a:ext cx="795655" cy="131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Con</a:t>
              </a:r>
              <a:r>
                <a:rPr sz="1100" b="1" dirty="0">
                  <a:solidFill>
                    <a:srgbClr val="FFFFFF"/>
                  </a:solidFill>
                  <a:latin typeface="Arial"/>
                  <a:cs typeface="Arial"/>
                </a:rPr>
                <a:t>sid</a:t>
              </a: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erati</a:t>
              </a:r>
              <a:r>
                <a:rPr sz="1100" b="1" dirty="0">
                  <a:solidFill>
                    <a:srgbClr val="FFFFFF"/>
                  </a:solidFill>
                  <a:latin typeface="Arial"/>
                  <a:cs typeface="Arial"/>
                </a:rPr>
                <a:t>on</a:t>
              </a:r>
              <a:endParaRPr sz="1100" dirty="0">
                <a:latin typeface="Arial"/>
                <a:cs typeface="Arial"/>
              </a:endParaRPr>
            </a:p>
          </p:txBody>
        </p:sp>
        <p:grpSp>
          <p:nvGrpSpPr>
            <p:cNvPr id="8" name="object 11"/>
            <p:cNvGrpSpPr/>
            <p:nvPr/>
          </p:nvGrpSpPr>
          <p:grpSpPr>
            <a:xfrm>
              <a:off x="2505392" y="4097972"/>
              <a:ext cx="1501775" cy="617855"/>
              <a:chOff x="2505392" y="4097972"/>
              <a:chExt cx="1501775" cy="617855"/>
            </a:xfrm>
          </p:grpSpPr>
          <p:sp>
            <p:nvSpPr>
              <p:cNvPr id="22" name="object 12"/>
              <p:cNvSpPr/>
              <p:nvPr/>
            </p:nvSpPr>
            <p:spPr>
              <a:xfrm>
                <a:off x="2518409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39" h="591820">
                    <a:moveTo>
                      <a:pt x="1179576" y="0"/>
                    </a:moveTo>
                    <a:lnTo>
                      <a:pt x="0" y="0"/>
                    </a:lnTo>
                    <a:lnTo>
                      <a:pt x="295656" y="295656"/>
                    </a:lnTo>
                    <a:lnTo>
                      <a:pt x="0" y="591312"/>
                    </a:lnTo>
                    <a:lnTo>
                      <a:pt x="1179576" y="591312"/>
                    </a:lnTo>
                    <a:lnTo>
                      <a:pt x="1475231" y="295656"/>
                    </a:lnTo>
                    <a:lnTo>
                      <a:pt x="1179576" y="0"/>
                    </a:lnTo>
                    <a:close/>
                  </a:path>
                </a:pathLst>
              </a:custGeom>
              <a:solidFill>
                <a:srgbClr val="78BD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3"/>
              <p:cNvSpPr/>
              <p:nvPr/>
            </p:nvSpPr>
            <p:spPr>
              <a:xfrm>
                <a:off x="2518409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39" h="591820">
                    <a:moveTo>
                      <a:pt x="0" y="0"/>
                    </a:moveTo>
                    <a:lnTo>
                      <a:pt x="1179576" y="0"/>
                    </a:lnTo>
                    <a:lnTo>
                      <a:pt x="1475231" y="295656"/>
                    </a:lnTo>
                    <a:lnTo>
                      <a:pt x="1179576" y="591312"/>
                    </a:lnTo>
                    <a:lnTo>
                      <a:pt x="0" y="591312"/>
                    </a:lnTo>
                    <a:lnTo>
                      <a:pt x="295656" y="295656"/>
                    </a:lnTo>
                    <a:lnTo>
                      <a:pt x="0" y="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14"/>
            <p:cNvSpPr txBox="1"/>
            <p:nvPr/>
          </p:nvSpPr>
          <p:spPr>
            <a:xfrm>
              <a:off x="2966085" y="4315205"/>
              <a:ext cx="603885" cy="131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Evaluation</a:t>
              </a:r>
              <a:endParaRPr sz="1100" dirty="0">
                <a:latin typeface="Arial"/>
                <a:cs typeface="Arial"/>
              </a:endParaRPr>
            </a:p>
          </p:txBody>
        </p:sp>
        <p:grpSp>
          <p:nvGrpSpPr>
            <p:cNvPr id="10" name="object 15"/>
            <p:cNvGrpSpPr/>
            <p:nvPr/>
          </p:nvGrpSpPr>
          <p:grpSpPr>
            <a:xfrm>
              <a:off x="3834320" y="4097972"/>
              <a:ext cx="1501775" cy="617855"/>
              <a:chOff x="3834320" y="4097972"/>
              <a:chExt cx="1501775" cy="617855"/>
            </a:xfrm>
          </p:grpSpPr>
          <p:sp>
            <p:nvSpPr>
              <p:cNvPr id="20" name="object 16"/>
              <p:cNvSpPr/>
              <p:nvPr/>
            </p:nvSpPr>
            <p:spPr>
              <a:xfrm>
                <a:off x="3847338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39" h="591820">
                    <a:moveTo>
                      <a:pt x="1179576" y="0"/>
                    </a:moveTo>
                    <a:lnTo>
                      <a:pt x="0" y="0"/>
                    </a:lnTo>
                    <a:lnTo>
                      <a:pt x="295656" y="295656"/>
                    </a:lnTo>
                    <a:lnTo>
                      <a:pt x="0" y="591312"/>
                    </a:lnTo>
                    <a:lnTo>
                      <a:pt x="1179576" y="591312"/>
                    </a:lnTo>
                    <a:lnTo>
                      <a:pt x="1475232" y="295656"/>
                    </a:lnTo>
                    <a:lnTo>
                      <a:pt x="1179576" y="0"/>
                    </a:lnTo>
                    <a:close/>
                  </a:path>
                </a:pathLst>
              </a:custGeom>
              <a:solidFill>
                <a:srgbClr val="78BD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7"/>
              <p:cNvSpPr/>
              <p:nvPr/>
            </p:nvSpPr>
            <p:spPr>
              <a:xfrm>
                <a:off x="3847338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39" h="591820">
                    <a:moveTo>
                      <a:pt x="0" y="0"/>
                    </a:moveTo>
                    <a:lnTo>
                      <a:pt x="1179576" y="0"/>
                    </a:lnTo>
                    <a:lnTo>
                      <a:pt x="1475232" y="295656"/>
                    </a:lnTo>
                    <a:lnTo>
                      <a:pt x="1179576" y="591312"/>
                    </a:lnTo>
                    <a:lnTo>
                      <a:pt x="0" y="591312"/>
                    </a:lnTo>
                    <a:lnTo>
                      <a:pt x="295656" y="295656"/>
                    </a:lnTo>
                    <a:lnTo>
                      <a:pt x="0" y="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18"/>
            <p:cNvSpPr txBox="1"/>
            <p:nvPr/>
          </p:nvSpPr>
          <p:spPr>
            <a:xfrm>
              <a:off x="4325239" y="4315205"/>
              <a:ext cx="541655" cy="131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Purchase</a:t>
              </a:r>
              <a:endParaRPr sz="1100" dirty="0">
                <a:latin typeface="Arial"/>
                <a:cs typeface="Arial"/>
              </a:endParaRPr>
            </a:p>
          </p:txBody>
        </p:sp>
        <p:grpSp>
          <p:nvGrpSpPr>
            <p:cNvPr id="12" name="object 19"/>
            <p:cNvGrpSpPr/>
            <p:nvPr/>
          </p:nvGrpSpPr>
          <p:grpSpPr>
            <a:xfrm>
              <a:off x="5161724" y="4097972"/>
              <a:ext cx="1503045" cy="617855"/>
              <a:chOff x="5161724" y="4097972"/>
              <a:chExt cx="1503045" cy="617855"/>
            </a:xfrm>
          </p:grpSpPr>
          <p:sp>
            <p:nvSpPr>
              <p:cNvPr id="18" name="object 20"/>
              <p:cNvSpPr/>
              <p:nvPr/>
            </p:nvSpPr>
            <p:spPr>
              <a:xfrm>
                <a:off x="5174741" y="4110989"/>
                <a:ext cx="147701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7009" h="591820">
                    <a:moveTo>
                      <a:pt x="1181100" y="0"/>
                    </a:moveTo>
                    <a:lnTo>
                      <a:pt x="0" y="0"/>
                    </a:lnTo>
                    <a:lnTo>
                      <a:pt x="295656" y="295656"/>
                    </a:lnTo>
                    <a:lnTo>
                      <a:pt x="0" y="591312"/>
                    </a:lnTo>
                    <a:lnTo>
                      <a:pt x="1181100" y="591312"/>
                    </a:lnTo>
                    <a:lnTo>
                      <a:pt x="1476756" y="295656"/>
                    </a:lnTo>
                    <a:lnTo>
                      <a:pt x="1181100" y="0"/>
                    </a:lnTo>
                    <a:close/>
                  </a:path>
                </a:pathLst>
              </a:custGeom>
              <a:solidFill>
                <a:srgbClr val="78BD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1"/>
              <p:cNvSpPr/>
              <p:nvPr/>
            </p:nvSpPr>
            <p:spPr>
              <a:xfrm>
                <a:off x="5174741" y="4110989"/>
                <a:ext cx="147701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7009" h="591820">
                    <a:moveTo>
                      <a:pt x="0" y="0"/>
                    </a:moveTo>
                    <a:lnTo>
                      <a:pt x="1181100" y="0"/>
                    </a:lnTo>
                    <a:lnTo>
                      <a:pt x="1476756" y="295656"/>
                    </a:lnTo>
                    <a:lnTo>
                      <a:pt x="1181100" y="591312"/>
                    </a:lnTo>
                    <a:lnTo>
                      <a:pt x="0" y="591312"/>
                    </a:lnTo>
                    <a:lnTo>
                      <a:pt x="295656" y="295656"/>
                    </a:lnTo>
                    <a:lnTo>
                      <a:pt x="0" y="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22"/>
            <p:cNvSpPr txBox="1"/>
            <p:nvPr/>
          </p:nvSpPr>
          <p:spPr>
            <a:xfrm>
              <a:off x="5542279" y="4315205"/>
              <a:ext cx="763905" cy="131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Con</a:t>
              </a:r>
              <a:r>
                <a:rPr sz="1100" b="1" dirty="0">
                  <a:solidFill>
                    <a:srgbClr val="FFFFFF"/>
                  </a:solidFill>
                  <a:latin typeface="Arial"/>
                  <a:cs typeface="Arial"/>
                </a:rPr>
                <a:t>s</a:t>
              </a: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u</a:t>
              </a:r>
              <a:r>
                <a:rPr sz="1100" b="1" dirty="0">
                  <a:solidFill>
                    <a:srgbClr val="FFFFFF"/>
                  </a:solidFill>
                  <a:latin typeface="Arial"/>
                  <a:cs typeface="Arial"/>
                </a:rPr>
                <a:t>mption</a:t>
              </a:r>
              <a:endParaRPr sz="1100" dirty="0">
                <a:latin typeface="Arial"/>
                <a:cs typeface="Arial"/>
              </a:endParaRPr>
            </a:p>
          </p:txBody>
        </p:sp>
        <p:grpSp>
          <p:nvGrpSpPr>
            <p:cNvPr id="14" name="object 23"/>
            <p:cNvGrpSpPr/>
            <p:nvPr/>
          </p:nvGrpSpPr>
          <p:grpSpPr>
            <a:xfrm>
              <a:off x="6490715" y="4098035"/>
              <a:ext cx="1501140" cy="617220"/>
              <a:chOff x="6490715" y="4098035"/>
              <a:chExt cx="1501140" cy="617220"/>
            </a:xfrm>
          </p:grpSpPr>
          <p:sp>
            <p:nvSpPr>
              <p:cNvPr id="16" name="object 24"/>
              <p:cNvSpPr/>
              <p:nvPr/>
            </p:nvSpPr>
            <p:spPr>
              <a:xfrm>
                <a:off x="6503669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40" h="591820">
                    <a:moveTo>
                      <a:pt x="1179576" y="0"/>
                    </a:moveTo>
                    <a:lnTo>
                      <a:pt x="0" y="0"/>
                    </a:lnTo>
                    <a:lnTo>
                      <a:pt x="295655" y="295656"/>
                    </a:lnTo>
                    <a:lnTo>
                      <a:pt x="0" y="591312"/>
                    </a:lnTo>
                    <a:lnTo>
                      <a:pt x="1179576" y="591312"/>
                    </a:lnTo>
                    <a:lnTo>
                      <a:pt x="1475231" y="295656"/>
                    </a:lnTo>
                    <a:lnTo>
                      <a:pt x="1179576" y="0"/>
                    </a:lnTo>
                    <a:close/>
                  </a:path>
                </a:pathLst>
              </a:custGeom>
              <a:solidFill>
                <a:srgbClr val="78BD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5"/>
              <p:cNvSpPr/>
              <p:nvPr/>
            </p:nvSpPr>
            <p:spPr>
              <a:xfrm>
                <a:off x="6503669" y="4110989"/>
                <a:ext cx="1475740" cy="591820"/>
              </a:xfrm>
              <a:custGeom>
                <a:avLst/>
                <a:gdLst/>
                <a:ahLst/>
                <a:cxnLst/>
                <a:rect l="l" t="t" r="r" b="b"/>
                <a:pathLst>
                  <a:path w="1475740" h="591820">
                    <a:moveTo>
                      <a:pt x="0" y="0"/>
                    </a:moveTo>
                    <a:lnTo>
                      <a:pt x="1179576" y="0"/>
                    </a:lnTo>
                    <a:lnTo>
                      <a:pt x="1475231" y="295656"/>
                    </a:lnTo>
                    <a:lnTo>
                      <a:pt x="1179576" y="591312"/>
                    </a:lnTo>
                    <a:lnTo>
                      <a:pt x="0" y="591312"/>
                    </a:lnTo>
                    <a:lnTo>
                      <a:pt x="295655" y="295656"/>
                    </a:lnTo>
                    <a:lnTo>
                      <a:pt x="0" y="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26"/>
            <p:cNvSpPr txBox="1"/>
            <p:nvPr/>
          </p:nvSpPr>
          <p:spPr>
            <a:xfrm>
              <a:off x="6939533" y="4315205"/>
              <a:ext cx="628650" cy="1310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Arial"/>
                  <a:cs typeface="Arial"/>
                </a:rPr>
                <a:t>After-Sales</a:t>
              </a:r>
              <a:endParaRPr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10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8ACC5-B79D-6239-635C-AE53B0113A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55651" y="1272546"/>
            <a:ext cx="7669159" cy="1352265"/>
          </a:xfrm>
        </p:spPr>
        <p:txBody>
          <a:bodyPr/>
          <a:lstStyle/>
          <a:p>
            <a:pPr algn="ctr"/>
            <a:r>
              <a:rPr lang="en-GB" sz="3600" dirty="0"/>
              <a:t>Use the “customer’s eye view” to overcome the fragmented, siloed understanding of customer journeys between different departments</a:t>
            </a:r>
          </a:p>
        </p:txBody>
      </p:sp>
    </p:spTree>
    <p:extLst>
      <p:ext uri="{BB962C8B-B14F-4D97-AF65-F5344CB8AC3E}">
        <p14:creationId xmlns:p14="http://schemas.microsoft.com/office/powerpoint/2010/main" val="1854019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74567-1192-9547-8719-AE5C3262F46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Customer-side understanding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21AD9-7069-3844-A532-D755DB5B49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Includes the “experiential” perspective very deeply</a:t>
            </a:r>
          </a:p>
          <a:p>
            <a:endParaRPr lang="en-US" dirty="0"/>
          </a:p>
          <a:p>
            <a:r>
              <a:rPr lang="en-US" dirty="0"/>
              <a:t>Requires new kinds of insight, knowledge, data</a:t>
            </a:r>
          </a:p>
          <a:p>
            <a:endParaRPr lang="en-US" dirty="0"/>
          </a:p>
          <a:p>
            <a:r>
              <a:rPr lang="en-US" dirty="0"/>
              <a:t>What is the story you want customers to tell about your offering?</a:t>
            </a:r>
          </a:p>
        </p:txBody>
      </p:sp>
    </p:spTree>
    <p:extLst>
      <p:ext uri="{BB962C8B-B14F-4D97-AF65-F5344CB8AC3E}">
        <p14:creationId xmlns:p14="http://schemas.microsoft.com/office/powerpoint/2010/main" val="453233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63195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The full CX journey matters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3" y="847898"/>
            <a:ext cx="8492897" cy="3971148"/>
          </a:xfrm>
        </p:spPr>
        <p:txBody>
          <a:bodyPr/>
          <a:lstStyle/>
          <a:p>
            <a:r>
              <a:rPr lang="en-US" dirty="0"/>
              <a:t>Changing from a touchpoint to a journey orientation requires: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Not looking at single transactions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Identifying the entire journey of the customer (dynamic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Managing the cumulative experience across multiple touchpoints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Accompanying the customer over the entire decision-making process &amp; beyond</a:t>
            </a:r>
            <a:endParaRPr lang="en-US" dirty="0"/>
          </a:p>
          <a:p>
            <a:r>
              <a:rPr lang="en-US" dirty="0"/>
              <a:t>Challenges for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No map of the customer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Cross-functional disconnections within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Common focus on touchpoint optimization, not journey orientation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92" y="4291137"/>
            <a:ext cx="787061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1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Customer Experience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292353" y="864525"/>
            <a:ext cx="8492897" cy="40875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… is how the company orchestrates the customer’s experience along the customer journey in a mutually-valuable way</a:t>
            </a:r>
          </a:p>
          <a:p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It should engage with every RELEVANT touchpoint that lies on the customer journey.</a:t>
            </a:r>
          </a:p>
          <a:p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Those that are more controlled (e.g. owned &amp; paid) as well as those that are less controlled (e.g. earned)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203" y="5012575"/>
            <a:ext cx="4164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100" dirty="0"/>
              <a:t>Meyer &amp; Schwager, 2007; Verhoef et al., 2009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410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230F1-C4D6-3544-9D8A-429C296DB68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F4A1AC-0FDB-2D45-B9D1-DBBFCD4E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18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7B6D39-5378-BD47-B1B4-C4494561122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CBA56-B74C-154D-AC47-912A60459B5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006B38A-1D67-8F47-B13F-4873BD49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0"/>
            <a:ext cx="797718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08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492897" cy="63195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The customer journey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53" y="819595"/>
            <a:ext cx="8212024" cy="4109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2407" y="5045414"/>
            <a:ext cx="2751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Edelman 2010</a:t>
            </a:r>
          </a:p>
        </p:txBody>
      </p:sp>
    </p:spTree>
    <p:extLst>
      <p:ext uri="{BB962C8B-B14F-4D97-AF65-F5344CB8AC3E}">
        <p14:creationId xmlns:p14="http://schemas.microsoft.com/office/powerpoint/2010/main" val="340605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450295" y="141133"/>
            <a:ext cx="8492897" cy="1110638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The Different Stages of the Customer Journey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5" y="1085603"/>
            <a:ext cx="8212024" cy="410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95" y="1235677"/>
            <a:ext cx="7791363" cy="3718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265" y="5278151"/>
            <a:ext cx="2749534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8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202F-6C33-876C-AAAB-1171C234BCE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400" dirty="0"/>
              <a:t>Mapping the customer journey</a:t>
            </a:r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18DA6697-4605-E7B4-CE58-83E59C16F520}"/>
              </a:ext>
            </a:extLst>
          </p:cNvPr>
          <p:cNvGraphicFramePr/>
          <p:nvPr/>
        </p:nvGraphicFramePr>
        <p:xfrm>
          <a:off x="287339" y="1494064"/>
          <a:ext cx="8497093" cy="308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568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587CE-DD56-3409-EB70-385286EB0C1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400" dirty="0"/>
              <a:t>Mapping the customer journey- Approach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FD8B7A08-E02F-18F4-F813-2828BD1C1159}"/>
              </a:ext>
            </a:extLst>
          </p:cNvPr>
          <p:cNvGraphicFramePr/>
          <p:nvPr/>
        </p:nvGraphicFramePr>
        <p:xfrm>
          <a:off x="287339" y="1494064"/>
          <a:ext cx="8497093" cy="30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5626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587CE-DD56-3409-EB70-385286EB0C1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400"/>
              <a:t>Mapping the customer journey- Approach</a:t>
            </a:r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FD8B7A08-E02F-18F4-F813-2828BD1C1159}"/>
              </a:ext>
            </a:extLst>
          </p:cNvPr>
          <p:cNvGraphicFramePr/>
          <p:nvPr/>
        </p:nvGraphicFramePr>
        <p:xfrm>
          <a:off x="287339" y="1494064"/>
          <a:ext cx="8497093" cy="30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453C12-973D-61AD-9CDA-1C98B273EFF6}"/>
              </a:ext>
            </a:extLst>
          </p:cNvPr>
          <p:cNvSpPr txBox="1"/>
          <p:nvPr/>
        </p:nvSpPr>
        <p:spPr>
          <a:xfrm>
            <a:off x="2707759" y="4815220"/>
            <a:ext cx="5380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Source:Richardson</a:t>
            </a:r>
            <a:r>
              <a:rPr lang="en-GB" sz="800" dirty="0"/>
              <a:t> 2015, Verhoef et al, 2016 </a:t>
            </a:r>
          </a:p>
        </p:txBody>
      </p:sp>
    </p:spTree>
    <p:extLst>
      <p:ext uri="{BB962C8B-B14F-4D97-AF65-F5344CB8AC3E}">
        <p14:creationId xmlns:p14="http://schemas.microsoft.com/office/powerpoint/2010/main" val="3673759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700F14-7685-DDA8-52C5-E41E3563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5" y="753832"/>
            <a:ext cx="6683765" cy="960668"/>
          </a:xfrm>
        </p:spPr>
        <p:txBody>
          <a:bodyPr>
            <a:normAutofit/>
          </a:bodyPr>
          <a:lstStyle/>
          <a:p>
            <a:r>
              <a:rPr lang="en-GB" sz="3100"/>
              <a:t>Mapping the customer journey - Summary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BB853B5C-73B6-D3E6-939B-63DEAD22CB8A}"/>
              </a:ext>
            </a:extLst>
          </p:cNvPr>
          <p:cNvGraphicFramePr/>
          <p:nvPr/>
        </p:nvGraphicFramePr>
        <p:xfrm>
          <a:off x="1941909" y="1885951"/>
          <a:ext cx="6686550" cy="283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Wrench outline">
            <a:extLst>
              <a:ext uri="{FF2B5EF4-FFF2-40B4-BE49-F238E27FC236}">
                <a16:creationId xmlns:a16="http://schemas.microsoft.com/office/drawing/2014/main" id="{F7BA7FB8-504B-E425-71CC-4BFC321F6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4893" y="2064931"/>
            <a:ext cx="452327" cy="452327"/>
          </a:xfrm>
          <a:prstGeom prst="rect">
            <a:avLst/>
          </a:prstGeom>
        </p:spPr>
      </p:pic>
      <p:pic>
        <p:nvPicPr>
          <p:cNvPr id="9" name="Graphic 8" descr="Customer review outline">
            <a:extLst>
              <a:ext uri="{FF2B5EF4-FFF2-40B4-BE49-F238E27FC236}">
                <a16:creationId xmlns:a16="http://schemas.microsoft.com/office/drawing/2014/main" id="{B9AC11BD-E8F0-A704-47B5-9E4FC3196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8278" y="2712190"/>
            <a:ext cx="485555" cy="485555"/>
          </a:xfrm>
          <a:prstGeom prst="rect">
            <a:avLst/>
          </a:prstGeom>
        </p:spPr>
      </p:pic>
      <p:pic>
        <p:nvPicPr>
          <p:cNvPr id="11" name="Graphic 10" descr="Flowchart outline">
            <a:extLst>
              <a:ext uri="{FF2B5EF4-FFF2-40B4-BE49-F238E27FC236}">
                <a16:creationId xmlns:a16="http://schemas.microsoft.com/office/drawing/2014/main" id="{21B51E75-E194-60C3-DABE-42CE8A3A3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40007" y="4035809"/>
            <a:ext cx="427212" cy="427212"/>
          </a:xfrm>
          <a:prstGeom prst="rect">
            <a:avLst/>
          </a:prstGeom>
        </p:spPr>
      </p:pic>
      <p:pic>
        <p:nvPicPr>
          <p:cNvPr id="13" name="Graphic 12" descr="Chevron arrows outline">
            <a:extLst>
              <a:ext uri="{FF2B5EF4-FFF2-40B4-BE49-F238E27FC236}">
                <a16:creationId xmlns:a16="http://schemas.microsoft.com/office/drawing/2014/main" id="{0BCEBAE1-37C2-63DE-38B6-0F94F10498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5929" y="3449093"/>
            <a:ext cx="335369" cy="3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53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B6EA37-DEFE-7846-8B04-4AC142D1D4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Pre-Purchase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27471-27D5-1E49-906A-B30BBAA3ACB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e Zero Moment of Truth Macro Study">
            <a:extLst>
              <a:ext uri="{FF2B5EF4-FFF2-40B4-BE49-F238E27FC236}">
                <a16:creationId xmlns:a16="http://schemas.microsoft.com/office/drawing/2014/main" id="{B506E3A4-5609-B447-99C9-75260F1A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272"/>
            <a:ext cx="8112369" cy="45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48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BFB048-674B-6044-90CD-F64242187B3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Mid-Purchase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85863-C8F0-484F-BFB0-894062F9B8F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Louis Vuitton New Bond Street, newly renovated art and fashion, Faye McLeod and Peter Marino">
            <a:extLst>
              <a:ext uri="{FF2B5EF4-FFF2-40B4-BE49-F238E27FC236}">
                <a16:creationId xmlns:a16="http://schemas.microsoft.com/office/drawing/2014/main" id="{BB86D9EF-D5AF-4E46-89A4-5FF76E2B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7" y="822569"/>
            <a:ext cx="7338646" cy="48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6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F47E1-AE05-2345-8BAE-09AA6AE1394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Customer Experience Innovation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F1AD4-B8B8-E545-9EDF-E1374A87CA5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2400" b="0" dirty="0"/>
              <a:t>Crafting new experiences OR bettering existing ones</a:t>
            </a:r>
          </a:p>
          <a:p>
            <a:endParaRPr lang="en-US" sz="2400" b="0" dirty="0"/>
          </a:p>
          <a:p>
            <a:r>
              <a:rPr lang="en-US" sz="2400" b="0" dirty="0"/>
              <a:t>Experience driven innovation is </a:t>
            </a:r>
            <a:r>
              <a:rPr lang="en-US" sz="2400" b="0" i="1" dirty="0"/>
              <a:t>not </a:t>
            </a:r>
            <a:r>
              <a:rPr lang="en-US" sz="2400" b="0" dirty="0"/>
              <a:t>product or operation focused; instead, it is a </a:t>
            </a:r>
            <a:r>
              <a:rPr lang="en-US" sz="2400" dirty="0"/>
              <a:t>truly customer-centric process</a:t>
            </a:r>
          </a:p>
          <a:p>
            <a:endParaRPr lang="en-US" sz="2400" b="0" dirty="0"/>
          </a:p>
          <a:p>
            <a:r>
              <a:rPr lang="en-US" sz="2400" b="0" dirty="0"/>
              <a:t>Customer experience innovation makes customers perceive the company as more relevant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7851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747A6-7956-3844-952D-F5A167AC84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Post-Purchase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E6901-4FE2-4945-9E80-80BB0ED20FE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Status needs</a:t>
            </a:r>
          </a:p>
        </p:txBody>
      </p:sp>
      <p:pic>
        <p:nvPicPr>
          <p:cNvPr id="8194" name="Picture 2" descr="Mixology Class (USA) - Casa BACARDÍ | Wine Paths">
            <a:extLst>
              <a:ext uri="{FF2B5EF4-FFF2-40B4-BE49-F238E27FC236}">
                <a16:creationId xmlns:a16="http://schemas.microsoft.com/office/drawing/2014/main" id="{F82D430D-F53F-8D40-AAE6-D46A3941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45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DC8EA-0110-FA01-C76F-A3E7875F3E0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9" y="314186"/>
            <a:ext cx="8497093" cy="1007055"/>
          </a:xfrm>
        </p:spPr>
        <p:txBody>
          <a:bodyPr>
            <a:normAutofit/>
          </a:bodyPr>
          <a:lstStyle/>
          <a:p>
            <a:r>
              <a:rPr lang="en-GB" dirty="0"/>
              <a:t>Important to remember!</a:t>
            </a:r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8183AC00-F86D-2459-AF98-55523BA176DA}"/>
              </a:ext>
            </a:extLst>
          </p:cNvPr>
          <p:cNvGraphicFramePr/>
          <p:nvPr/>
        </p:nvGraphicFramePr>
        <p:xfrm>
          <a:off x="287339" y="1494064"/>
          <a:ext cx="8497093" cy="308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1319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78616B-E25A-AF43-8195-6F5A18CDDE1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Integrating Journeys and Touchpoints</a:t>
            </a:r>
          </a:p>
        </p:txBody>
      </p:sp>
    </p:spTree>
    <p:extLst>
      <p:ext uri="{BB962C8B-B14F-4D97-AF65-F5344CB8AC3E}">
        <p14:creationId xmlns:p14="http://schemas.microsoft.com/office/powerpoint/2010/main" val="3404510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0F663-EF1C-C74F-9B7F-6CFEDA80B36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Data &amp; Research + Empathy &amp; Imagination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320AA-86FC-5448-A5CE-F27D399B994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Can the marketer/designer/orchestrator put themselves in the customer’s shoes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51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B3BC95-20A6-2725-F13A-458667E430C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Reformulating the promised branded experience - Starbucks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1367E-2AAC-277E-F282-408F4B74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0" y="1633494"/>
            <a:ext cx="7294599" cy="3432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2DE1A0-9222-0929-B530-797DE879F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082" y="3255779"/>
            <a:ext cx="1118750" cy="11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41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>
          <a:xfrm>
            <a:off x="292352" y="141134"/>
            <a:ext cx="8492897" cy="1110638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Key takeaways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>
          <a:xfrm>
            <a:off x="1113905" y="814647"/>
            <a:ext cx="7671343" cy="4070901"/>
          </a:xfrm>
        </p:spPr>
        <p:txBody>
          <a:bodyPr/>
          <a:lstStyle/>
          <a:p>
            <a:r>
              <a:rPr lang="en-US" sz="1800" dirty="0"/>
              <a:t>CXM is the company’s strategy to design and implement the customer’s experience along the customer journey in such a way that they create value for both to the customer and the company.</a:t>
            </a:r>
          </a:p>
          <a:p>
            <a:r>
              <a:rPr lang="en-US" sz="1800" dirty="0"/>
              <a:t>Multiple different touchpoint types determine the customer’s perception of the brand</a:t>
            </a:r>
          </a:p>
          <a:p>
            <a:r>
              <a:rPr lang="en-US" sz="1800" b="0" dirty="0"/>
              <a:t>Need to distinguish between (</a:t>
            </a:r>
            <a:r>
              <a:rPr lang="en-US" sz="1800" b="0" dirty="0" err="1"/>
              <a:t>i</a:t>
            </a:r>
            <a:r>
              <a:rPr lang="en-US" sz="1800" b="0" dirty="0"/>
              <a:t>) paid, owned, and earned, (ii) offline, online, mobile (iii) brand-owned, customer-owned, etc.</a:t>
            </a:r>
          </a:p>
          <a:p>
            <a:r>
              <a:rPr lang="en-US" sz="1800" b="0" dirty="0"/>
              <a:t>Not only the occurrence, but also the valence of touchpoints  (i.e., consumer’s perceptual response to the touchpoint) matters</a:t>
            </a:r>
          </a:p>
          <a:p>
            <a:r>
              <a:rPr lang="en-US" sz="1800" dirty="0"/>
              <a:t>Need to manage cumulative experience over time, i.e., managing the customer journey</a:t>
            </a:r>
          </a:p>
          <a:p>
            <a:r>
              <a:rPr lang="en-US" sz="1800" dirty="0"/>
              <a:t>Distinguish the different stages of the customer journey:  consideration, evaluation, purchase, enjoy-advocate-bond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bject 3"/>
          <p:cNvSpPr txBox="1"/>
          <p:nvPr/>
        </p:nvSpPr>
        <p:spPr>
          <a:xfrm>
            <a:off x="444881" y="1095089"/>
            <a:ext cx="478790" cy="300355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36220">
              <a:lnSpc>
                <a:spcPts val="236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385191" y="1839467"/>
            <a:ext cx="538480" cy="300355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70510">
              <a:lnSpc>
                <a:spcPts val="236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28" y="2404401"/>
            <a:ext cx="597460" cy="64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8" y="3050633"/>
            <a:ext cx="597460" cy="646232"/>
          </a:xfrm>
          <a:prstGeom prst="rect">
            <a:avLst/>
          </a:prstGeom>
        </p:spPr>
      </p:pic>
      <p:sp>
        <p:nvSpPr>
          <p:cNvPr id="8" name="object 11"/>
          <p:cNvSpPr txBox="1"/>
          <p:nvPr/>
        </p:nvSpPr>
        <p:spPr>
          <a:xfrm>
            <a:off x="421328" y="3795547"/>
            <a:ext cx="480059" cy="300355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ts val="2365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421328" y="4343097"/>
            <a:ext cx="480059" cy="307777"/>
          </a:xfrm>
          <a:prstGeom prst="rect">
            <a:avLst/>
          </a:prstGeom>
          <a:solidFill>
            <a:srgbClr val="78BD1F"/>
          </a:solidFill>
        </p:spPr>
        <p:txBody>
          <a:bodyPr vert="horz" wrap="square" lIns="0" tIns="0" rIns="0" bIns="0" rtlCol="0">
            <a:spAutoFit/>
          </a:bodyPr>
          <a:lstStyle/>
          <a:p>
            <a:pPr marL="235585">
              <a:lnSpc>
                <a:spcPts val="2365"/>
              </a:lnSpc>
            </a:pPr>
            <a:r>
              <a:rPr lang="en-US" sz="24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545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76400" y="1695867"/>
            <a:ext cx="5995987" cy="847756"/>
          </a:xfrm>
        </p:spPr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0725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66A78-90FE-4547-922B-D168921243C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Experience is Multidimensional!!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9FF44-0555-B54B-B047-1B492DB173D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Sense</a:t>
            </a:r>
          </a:p>
          <a:p>
            <a:r>
              <a:rPr lang="en-US" dirty="0"/>
              <a:t>Feel</a:t>
            </a:r>
          </a:p>
          <a:p>
            <a:r>
              <a:rPr lang="en-US" dirty="0"/>
              <a:t>Think</a:t>
            </a:r>
          </a:p>
          <a:p>
            <a:r>
              <a:rPr lang="en-US" dirty="0"/>
              <a:t>Act</a:t>
            </a:r>
          </a:p>
          <a:p>
            <a:r>
              <a:rPr lang="en-US" dirty="0"/>
              <a:t>Relate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60586-1D3E-4A40-8302-CAEB9BEF6BF6}"/>
              </a:ext>
            </a:extLst>
          </p:cNvPr>
          <p:cNvSpPr txBox="1"/>
          <p:nvPr/>
        </p:nvSpPr>
        <p:spPr>
          <a:xfrm>
            <a:off x="3287653" y="5007114"/>
            <a:ext cx="5856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Multidimensional perspective helps us reflect on</a:t>
            </a:r>
          </a:p>
          <a:p>
            <a:r>
              <a:rPr lang="en-US" sz="2000" dirty="0"/>
              <a:t>undercover or less-salient touchpoints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3D4D2-260B-424F-A29E-8D898BE0D6A2}"/>
              </a:ext>
            </a:extLst>
          </p:cNvPr>
          <p:cNvSpPr txBox="1"/>
          <p:nvPr/>
        </p:nvSpPr>
        <p:spPr>
          <a:xfrm>
            <a:off x="199292" y="3634154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Schmitt 1999</a:t>
            </a:r>
          </a:p>
        </p:txBody>
      </p:sp>
    </p:spTree>
    <p:extLst>
      <p:ext uri="{BB962C8B-B14F-4D97-AF65-F5344CB8AC3E}">
        <p14:creationId xmlns:p14="http://schemas.microsoft.com/office/powerpoint/2010/main" val="370716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on Stars Star Ratings Review - Free vector graphic on Pixabay">
            <a:extLst>
              <a:ext uri="{FF2B5EF4-FFF2-40B4-BE49-F238E27FC236}">
                <a16:creationId xmlns:a16="http://schemas.microsoft.com/office/drawing/2014/main" id="{54432512-FE02-024B-8908-D61A4DE5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4" y="0"/>
            <a:ext cx="2162908" cy="21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CBD21-693A-B140-AE53-331F572FB913}"/>
              </a:ext>
            </a:extLst>
          </p:cNvPr>
          <p:cNvSpPr txBox="1"/>
          <p:nvPr/>
        </p:nvSpPr>
        <p:spPr>
          <a:xfrm>
            <a:off x="0" y="2438400"/>
            <a:ext cx="24513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Amazon’s Star Rating system</a:t>
            </a:r>
          </a:p>
        </p:txBody>
      </p:sp>
      <p:pic>
        <p:nvPicPr>
          <p:cNvPr id="1030" name="Picture 6" descr="Product Recommendation: How Amazon Succeeds With It – Mageplaza">
            <a:extLst>
              <a:ext uri="{FF2B5EF4-FFF2-40B4-BE49-F238E27FC236}">
                <a16:creationId xmlns:a16="http://schemas.microsoft.com/office/drawing/2014/main" id="{692D3390-2F5D-674F-B0BB-5620F461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34" y="-2931"/>
            <a:ext cx="4023457" cy="21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6ABC4-7B51-F54F-84B0-1BFDB1E066D4}"/>
              </a:ext>
            </a:extLst>
          </p:cNvPr>
          <p:cNvSpPr txBox="1"/>
          <p:nvPr/>
        </p:nvSpPr>
        <p:spPr>
          <a:xfrm>
            <a:off x="4429473" y="2438400"/>
            <a:ext cx="3143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Amazon’s “Recommendations” system</a:t>
            </a:r>
          </a:p>
        </p:txBody>
      </p:sp>
    </p:spTree>
    <p:extLst>
      <p:ext uri="{BB962C8B-B14F-4D97-AF65-F5344CB8AC3E}">
        <p14:creationId xmlns:p14="http://schemas.microsoft.com/office/powerpoint/2010/main" val="160062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FA9C5-A70A-7547-8E9F-6154CE8C5D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The LINEAR Gaming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6929-C371-1A4B-8FA8-E5633B8DE9E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573DD11-5128-9246-81F3-FF082A4E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6586"/>
            <a:ext cx="5576428" cy="27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view: Duke Nukem 3D: 20th Anniversary Edition World Tour - Hardcore Gamer">
            <a:extLst>
              <a:ext uri="{FF2B5EF4-FFF2-40B4-BE49-F238E27FC236}">
                <a16:creationId xmlns:a16="http://schemas.microsoft.com/office/drawing/2014/main" id="{5D701AAD-8838-1248-9310-638E144D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6" y="1326586"/>
            <a:ext cx="4473744" cy="278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8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pen World (Concept) - Giant Bomb">
            <a:extLst>
              <a:ext uri="{FF2B5EF4-FFF2-40B4-BE49-F238E27FC236}">
                <a16:creationId xmlns:a16="http://schemas.microsoft.com/office/drawing/2014/main" id="{0BBADB36-8A38-7246-9D36-BE778727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06668"/>
            <a:ext cx="5108331" cy="51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6C9A3-9E2F-A54A-8408-25AA7AD7112F}"/>
              </a:ext>
            </a:extLst>
          </p:cNvPr>
          <p:cNvSpPr txBox="1"/>
          <p:nvPr/>
        </p:nvSpPr>
        <p:spPr>
          <a:xfrm>
            <a:off x="2673563" y="237336"/>
            <a:ext cx="37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 Open-World Game Experience</a:t>
            </a:r>
          </a:p>
        </p:txBody>
      </p:sp>
      <p:pic>
        <p:nvPicPr>
          <p:cNvPr id="4100" name="Picture 4" descr="In game design, what is the benefit of having an open world versus a more linear  world? What are the perceived downsides of linear games? - Quora">
            <a:extLst>
              <a:ext uri="{FF2B5EF4-FFF2-40B4-BE49-F238E27FC236}">
                <a16:creationId xmlns:a16="http://schemas.microsoft.com/office/drawing/2014/main" id="{BE19932D-937A-6446-971F-43B8C8960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606668"/>
            <a:ext cx="2321169" cy="23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675BC-B2C4-B047-806D-691AC702075D}"/>
              </a:ext>
            </a:extLst>
          </p:cNvPr>
          <p:cNvSpPr txBox="1"/>
          <p:nvPr/>
        </p:nvSpPr>
        <p:spPr>
          <a:xfrm>
            <a:off x="7042638" y="2906917"/>
            <a:ext cx="17350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PT Serif" panose="020A0603040505020204" pitchFamily="18" charset="77"/>
              </a:rPr>
              <a:t>“wide as an ocean, </a:t>
            </a:r>
          </a:p>
          <a:p>
            <a:r>
              <a:rPr lang="en-GB" b="0" i="0" dirty="0">
                <a:solidFill>
                  <a:srgbClr val="222222"/>
                </a:solidFill>
                <a:effectLst/>
                <a:latin typeface="PT Serif" panose="020A0603040505020204" pitchFamily="18" charset="77"/>
              </a:rPr>
              <a:t>deep as a puddle”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5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6563C-FF9E-2746-BB24-5D55FD5FCC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E370A-F5F5-5D40-88D7-02C0D226579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Orkut Nostalgia: How people remembered the popular social media site of  2000s | Technology News – India TV">
            <a:extLst>
              <a:ext uri="{FF2B5EF4-FFF2-40B4-BE49-F238E27FC236}">
                <a16:creationId xmlns:a16="http://schemas.microsoft.com/office/drawing/2014/main" id="{D477D4C8-245E-9F4C-9608-315281C47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5044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8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10_EN.pptx" id="{EC6E3AE2-1BDE-421F-8314-35A9DDFB8605}" vid="{62C2226C-79BD-4E50-AC62-889D4E413A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1391</TotalTime>
  <Words>1378</Words>
  <Application>Microsoft Macintosh PowerPoint</Application>
  <PresentationFormat>On-screen Show (16:10)</PresentationFormat>
  <Paragraphs>203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Arial</vt:lpstr>
      <vt:lpstr>Calibri</vt:lpstr>
      <vt:lpstr>Mulish</vt:lpstr>
      <vt:lpstr>PT Serif</vt:lpstr>
      <vt:lpstr>Times New Roman</vt:lpstr>
      <vt:lpstr>Office-teema</vt:lpstr>
      <vt:lpstr>Session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the customer journey -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3</dc:title>
  <dc:creator>Bhatnagar Kushagra</dc:creator>
  <cp:lastModifiedBy>Bhatnagar Kushagra</cp:lastModifiedBy>
  <cp:revision>64</cp:revision>
  <dcterms:created xsi:type="dcterms:W3CDTF">2022-09-20T10:46:24Z</dcterms:created>
  <dcterms:modified xsi:type="dcterms:W3CDTF">2022-09-21T09:57:35Z</dcterms:modified>
</cp:coreProperties>
</file>