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466" r:id="rId2"/>
    <p:sldId id="327" r:id="rId3"/>
    <p:sldId id="479" r:id="rId4"/>
    <p:sldId id="480" r:id="rId5"/>
    <p:sldId id="481" r:id="rId6"/>
    <p:sldId id="563" r:id="rId7"/>
    <p:sldId id="556" r:id="rId8"/>
    <p:sldId id="557" r:id="rId9"/>
    <p:sldId id="558" r:id="rId10"/>
    <p:sldId id="564" r:id="rId11"/>
    <p:sldId id="565" r:id="rId12"/>
    <p:sldId id="482" r:id="rId13"/>
    <p:sldId id="483" r:id="rId14"/>
    <p:sldId id="559" r:id="rId15"/>
    <p:sldId id="560" r:id="rId16"/>
    <p:sldId id="561" r:id="rId17"/>
    <p:sldId id="484" r:id="rId18"/>
    <p:sldId id="467" r:id="rId19"/>
    <p:sldId id="470" r:id="rId20"/>
    <p:sldId id="468" r:id="rId21"/>
    <p:sldId id="473" r:id="rId22"/>
    <p:sldId id="474" r:id="rId23"/>
    <p:sldId id="469" r:id="rId24"/>
    <p:sldId id="485" r:id="rId25"/>
    <p:sldId id="569" r:id="rId26"/>
    <p:sldId id="471" r:id="rId27"/>
    <p:sldId id="472" r:id="rId28"/>
    <p:sldId id="567" r:id="rId29"/>
    <p:sldId id="568" r:id="rId30"/>
    <p:sldId id="566" r:id="rId31"/>
    <p:sldId id="475" r:id="rId32"/>
    <p:sldId id="476" r:id="rId33"/>
    <p:sldId id="477" r:id="rId34"/>
    <p:sldId id="478" r:id="rId35"/>
    <p:sldId id="486" r:id="rId36"/>
    <p:sldId id="280" r:id="rId37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EF363B"/>
    <a:srgbClr val="00965E"/>
    <a:srgbClr val="EE353B"/>
    <a:srgbClr val="FF0000"/>
    <a:srgbClr val="005EB8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80094" autoAdjust="0"/>
  </p:normalViewPr>
  <p:slideViewPr>
    <p:cSldViewPr snapToGrid="0" snapToObjects="1">
      <p:cViewPr>
        <p:scale>
          <a:sx n="95" d="100"/>
          <a:sy n="95" d="100"/>
        </p:scale>
        <p:origin x="2152" y="5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6420E7-B167-4796-A15E-5FEF8B951BD2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6F7EAD17-FF9F-4BB9-A3C1-665391752EF7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General Idea</a:t>
          </a:r>
        </a:p>
      </dgm:t>
    </dgm:pt>
    <dgm:pt modelId="{9E0F16A4-C67A-442D-95E6-8C5B82FC96CD}" type="parTrans" cxnId="{9C7F0704-8727-405B-A710-900C10588FA1}">
      <dgm:prSet/>
      <dgm:spPr/>
      <dgm:t>
        <a:bodyPr/>
        <a:lstStyle/>
        <a:p>
          <a:endParaRPr lang="en-GB"/>
        </a:p>
      </dgm:t>
    </dgm:pt>
    <dgm:pt modelId="{21D21088-D72F-4143-BC5C-54A12F63E7D3}" type="sibTrans" cxnId="{9C7F0704-8727-405B-A710-900C10588FA1}">
      <dgm:prSet/>
      <dgm:spPr/>
      <dgm:t>
        <a:bodyPr/>
        <a:lstStyle/>
        <a:p>
          <a:endParaRPr lang="en-GB"/>
        </a:p>
      </dgm:t>
    </dgm:pt>
    <dgm:pt modelId="{920A6DF1-A02A-4BF0-B7D1-B5D1A0860783}">
      <dgm:prSet phldrT="[Text]"/>
      <dgm:spPr/>
      <dgm:t>
        <a:bodyPr/>
        <a:lstStyle/>
        <a:p>
          <a:pPr>
            <a:lnSpc>
              <a:spcPct val="100000"/>
            </a:lnSpc>
          </a:pPr>
          <a:endParaRPr lang="en-GB" dirty="0"/>
        </a:p>
      </dgm:t>
    </dgm:pt>
    <dgm:pt modelId="{2C2961D2-B0D4-4EA6-9385-6FF0CD5DBC35}" type="parTrans" cxnId="{66C44CDF-054A-4B94-88B4-DFE3A620A983}">
      <dgm:prSet/>
      <dgm:spPr/>
      <dgm:t>
        <a:bodyPr/>
        <a:lstStyle/>
        <a:p>
          <a:endParaRPr lang="en-GB"/>
        </a:p>
      </dgm:t>
    </dgm:pt>
    <dgm:pt modelId="{EC604F3A-2865-4137-9E86-A151B4772A6A}" type="sibTrans" cxnId="{66C44CDF-054A-4B94-88B4-DFE3A620A983}">
      <dgm:prSet/>
      <dgm:spPr/>
      <dgm:t>
        <a:bodyPr/>
        <a:lstStyle/>
        <a:p>
          <a:endParaRPr lang="en-GB"/>
        </a:p>
      </dgm:t>
    </dgm:pt>
    <dgm:pt modelId="{E4888B0C-D759-40F8-AD4E-4C130878153E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b="0"/>
            <a:t>Co-creation principally refers to the joint value creation by both the company and the customer</a:t>
          </a:r>
          <a:endParaRPr lang="en-GB"/>
        </a:p>
      </dgm:t>
    </dgm:pt>
    <dgm:pt modelId="{E28CEA1B-0ABC-4CB9-BFEA-0FB1E52A0BB2}" type="parTrans" cxnId="{387FC6A2-B8F8-4CD4-8E4E-07560EBB34C4}">
      <dgm:prSet/>
      <dgm:spPr/>
      <dgm:t>
        <a:bodyPr/>
        <a:lstStyle/>
        <a:p>
          <a:endParaRPr lang="en-GB"/>
        </a:p>
      </dgm:t>
    </dgm:pt>
    <dgm:pt modelId="{07364B7E-EE7C-4EE5-A68C-95EEF17087AD}" type="sibTrans" cxnId="{387FC6A2-B8F8-4CD4-8E4E-07560EBB34C4}">
      <dgm:prSet/>
      <dgm:spPr/>
      <dgm:t>
        <a:bodyPr/>
        <a:lstStyle/>
        <a:p>
          <a:endParaRPr lang="en-GB"/>
        </a:p>
      </dgm:t>
    </dgm:pt>
    <dgm:pt modelId="{963FC96A-0783-4800-A61A-00F282D98BF9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0"/>
            <a:t>Context specific</a:t>
          </a:r>
          <a:endParaRPr lang="en-GB"/>
        </a:p>
      </dgm:t>
    </dgm:pt>
    <dgm:pt modelId="{628B979D-E5D5-40D8-A87D-A05F9D6917DB}" type="parTrans" cxnId="{EBDCEBD3-39FF-4B96-9940-8181B3C9EE69}">
      <dgm:prSet/>
      <dgm:spPr/>
      <dgm:t>
        <a:bodyPr/>
        <a:lstStyle/>
        <a:p>
          <a:endParaRPr lang="en-GB"/>
        </a:p>
      </dgm:t>
    </dgm:pt>
    <dgm:pt modelId="{05B55ABC-BBD8-4287-A34F-7D972DBBB16D}" type="sibTrans" cxnId="{EBDCEBD3-39FF-4B96-9940-8181B3C9EE69}">
      <dgm:prSet/>
      <dgm:spPr/>
      <dgm:t>
        <a:bodyPr/>
        <a:lstStyle/>
        <a:p>
          <a:endParaRPr lang="en-GB"/>
        </a:p>
      </dgm:t>
    </dgm:pt>
    <dgm:pt modelId="{A769F6AF-E2A2-4740-A47E-ED077FF78C11}">
      <dgm:prSet phldrT="[Text]"/>
      <dgm:spPr/>
      <dgm:t>
        <a:bodyPr/>
        <a:lstStyle/>
        <a:p>
          <a:pPr>
            <a:lnSpc>
              <a:spcPct val="100000"/>
            </a:lnSpc>
            <a:buNone/>
          </a:pPr>
          <a:endParaRPr lang="en-GB" dirty="0"/>
        </a:p>
      </dgm:t>
    </dgm:pt>
    <dgm:pt modelId="{C28EBCC3-7271-4D4A-A548-56318041EFED}" type="parTrans" cxnId="{1111B519-C32A-4D20-A626-B3D6CFCE7D76}">
      <dgm:prSet/>
      <dgm:spPr/>
      <dgm:t>
        <a:bodyPr/>
        <a:lstStyle/>
        <a:p>
          <a:endParaRPr lang="en-GB"/>
        </a:p>
      </dgm:t>
    </dgm:pt>
    <dgm:pt modelId="{EB142FAD-E98F-4FAD-9987-D4E9D83DA00B}" type="sibTrans" cxnId="{1111B519-C32A-4D20-A626-B3D6CFCE7D76}">
      <dgm:prSet/>
      <dgm:spPr/>
      <dgm:t>
        <a:bodyPr/>
        <a:lstStyle/>
        <a:p>
          <a:endParaRPr lang="en-GB"/>
        </a:p>
      </dgm:t>
    </dgm:pt>
    <dgm:pt modelId="{8F6DA2A2-01F4-471B-9F34-E503CA7C2A1E}">
      <dgm:prSet phldrT="[Text]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None/>
          </a:pPr>
          <a:r>
            <a:rPr lang="en-GB" b="0" dirty="0"/>
            <a:t>Customers co-create during new product development by customizing product functionality design, or both</a:t>
          </a:r>
        </a:p>
        <a:p>
          <a:pPr>
            <a:lnSpc>
              <a:spcPct val="100000"/>
            </a:lnSpc>
            <a:buFont typeface="Arial" panose="020B0604020202020204" pitchFamily="34" charset="0"/>
            <a:buNone/>
          </a:pPr>
          <a:r>
            <a:rPr lang="en-GB" b="0" dirty="0"/>
            <a:t>Co-creation activities can take place along the entire customer journey (e.g., consideration, enjoyment, advocacy and bonding)</a:t>
          </a:r>
          <a:endParaRPr lang="en-GB" dirty="0"/>
        </a:p>
      </dgm:t>
    </dgm:pt>
    <dgm:pt modelId="{795A0DC0-7254-4C2F-A781-018F4FA70CBD}" type="parTrans" cxnId="{7F641266-295F-4635-A324-BF38CABACA44}">
      <dgm:prSet/>
      <dgm:spPr/>
      <dgm:t>
        <a:bodyPr/>
        <a:lstStyle/>
        <a:p>
          <a:endParaRPr lang="en-GB"/>
        </a:p>
      </dgm:t>
    </dgm:pt>
    <dgm:pt modelId="{30B2E194-56E1-4D92-B134-9E0F69FC7DA6}" type="sibTrans" cxnId="{7F641266-295F-4635-A324-BF38CABACA44}">
      <dgm:prSet/>
      <dgm:spPr/>
      <dgm:t>
        <a:bodyPr/>
        <a:lstStyle/>
        <a:p>
          <a:endParaRPr lang="en-GB"/>
        </a:p>
      </dgm:t>
    </dgm:pt>
    <dgm:pt modelId="{65BFD673-D939-4764-B0C2-6D78971B143C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0"/>
            <a:t>Constitutive dimensions </a:t>
          </a:r>
          <a:endParaRPr lang="en-GB"/>
        </a:p>
      </dgm:t>
    </dgm:pt>
    <dgm:pt modelId="{B599D8E5-D69E-43B5-A115-A70DE4D1C42B}" type="parTrans" cxnId="{939BBD5C-0203-458A-A4E8-104670E1F07B}">
      <dgm:prSet/>
      <dgm:spPr/>
      <dgm:t>
        <a:bodyPr/>
        <a:lstStyle/>
        <a:p>
          <a:endParaRPr lang="en-GB"/>
        </a:p>
      </dgm:t>
    </dgm:pt>
    <dgm:pt modelId="{AAFC1293-99D7-4F29-94B7-71BDC893E422}" type="sibTrans" cxnId="{939BBD5C-0203-458A-A4E8-104670E1F07B}">
      <dgm:prSet/>
      <dgm:spPr/>
      <dgm:t>
        <a:bodyPr/>
        <a:lstStyle/>
        <a:p>
          <a:endParaRPr lang="en-GB"/>
        </a:p>
      </dgm:t>
    </dgm:pt>
    <dgm:pt modelId="{B5D48971-93FA-436C-96C8-37F6A7B87B55}">
      <dgm:prSet phldrT="[Text]"/>
      <dgm:spPr/>
      <dgm:t>
        <a:bodyPr/>
        <a:lstStyle/>
        <a:p>
          <a:pPr>
            <a:lnSpc>
              <a:spcPct val="100000"/>
            </a:lnSpc>
          </a:pPr>
          <a:endParaRPr lang="en-GB" dirty="0"/>
        </a:p>
      </dgm:t>
    </dgm:pt>
    <dgm:pt modelId="{10417E4F-6C25-4025-96EA-EAE88D1EE796}" type="parTrans" cxnId="{EE43C69B-D1F9-49C0-AFC5-252BDD72FB66}">
      <dgm:prSet/>
      <dgm:spPr/>
      <dgm:t>
        <a:bodyPr/>
        <a:lstStyle/>
        <a:p>
          <a:endParaRPr lang="en-GB"/>
        </a:p>
      </dgm:t>
    </dgm:pt>
    <dgm:pt modelId="{35A0AF70-EAB1-44E8-9A2F-4A2F9A176F35}" type="sibTrans" cxnId="{EE43C69B-D1F9-49C0-AFC5-252BDD72FB66}">
      <dgm:prSet/>
      <dgm:spPr/>
      <dgm:t>
        <a:bodyPr/>
        <a:lstStyle/>
        <a:p>
          <a:endParaRPr lang="en-GB"/>
        </a:p>
      </dgm:t>
    </dgm:pt>
    <dgm:pt modelId="{162B208B-3FC0-494A-A8E4-B4E3C251259E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b="0" dirty="0"/>
            <a:t>i) Customization as a key benefit</a:t>
          </a:r>
        </a:p>
        <a:p>
          <a:pPr>
            <a:lnSpc>
              <a:spcPct val="100000"/>
            </a:lnSpc>
          </a:pPr>
          <a:r>
            <a:rPr lang="en-GB" b="0" dirty="0"/>
            <a:t>ii) Effort</a:t>
          </a:r>
        </a:p>
        <a:p>
          <a:pPr>
            <a:lnSpc>
              <a:spcPct val="100000"/>
            </a:lnSpc>
          </a:pPr>
          <a:r>
            <a:rPr lang="en-GB" b="0" dirty="0"/>
            <a:t>iii) Information sharing, as primary costs</a:t>
          </a:r>
          <a:endParaRPr lang="en-GB" dirty="0"/>
        </a:p>
      </dgm:t>
    </dgm:pt>
    <dgm:pt modelId="{987C617A-299A-4964-A265-F35C44DA0D85}" type="parTrans" cxnId="{E0FC6A2F-5B85-4CD2-BF5B-D8443AA3F530}">
      <dgm:prSet/>
      <dgm:spPr/>
      <dgm:t>
        <a:bodyPr/>
        <a:lstStyle/>
        <a:p>
          <a:endParaRPr lang="en-GB"/>
        </a:p>
      </dgm:t>
    </dgm:pt>
    <dgm:pt modelId="{6D0241D6-883A-42ED-9D22-BC746CFED1E3}" type="sibTrans" cxnId="{E0FC6A2F-5B85-4CD2-BF5B-D8443AA3F530}">
      <dgm:prSet/>
      <dgm:spPr/>
      <dgm:t>
        <a:bodyPr/>
        <a:lstStyle/>
        <a:p>
          <a:endParaRPr lang="en-GB"/>
        </a:p>
      </dgm:t>
    </dgm:pt>
    <dgm:pt modelId="{8CC356FD-29E2-4D2F-A407-F3B4B5E72E4A}" type="pres">
      <dgm:prSet presAssocID="{F26420E7-B167-4796-A15E-5FEF8B951BD2}" presName="root" presStyleCnt="0">
        <dgm:presLayoutVars>
          <dgm:dir/>
          <dgm:resizeHandles val="exact"/>
        </dgm:presLayoutVars>
      </dgm:prSet>
      <dgm:spPr/>
    </dgm:pt>
    <dgm:pt modelId="{0B979AE7-D092-4E44-99A8-8DF72C514E66}" type="pres">
      <dgm:prSet presAssocID="{6F7EAD17-FF9F-4BB9-A3C1-665391752EF7}" presName="compNode" presStyleCnt="0"/>
      <dgm:spPr/>
    </dgm:pt>
    <dgm:pt modelId="{6FCF24C1-C7E5-4201-9A37-4BD32FBBB142}" type="pres">
      <dgm:prSet presAssocID="{6F7EAD17-FF9F-4BB9-A3C1-665391752EF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D8FCA6FA-3BB8-4DAE-A742-49EDEAF356A0}" type="pres">
      <dgm:prSet presAssocID="{6F7EAD17-FF9F-4BB9-A3C1-665391752EF7}" presName="iconSpace" presStyleCnt="0"/>
      <dgm:spPr/>
    </dgm:pt>
    <dgm:pt modelId="{7D97DE56-EA46-4BD1-AAD8-752D89A1FEE9}" type="pres">
      <dgm:prSet presAssocID="{6F7EAD17-FF9F-4BB9-A3C1-665391752EF7}" presName="parTx" presStyleLbl="revTx" presStyleIdx="0" presStyleCnt="6">
        <dgm:presLayoutVars>
          <dgm:chMax val="0"/>
          <dgm:chPref val="0"/>
        </dgm:presLayoutVars>
      </dgm:prSet>
      <dgm:spPr/>
    </dgm:pt>
    <dgm:pt modelId="{1251B45F-6C94-42EF-BA7C-5AC6E603C9F2}" type="pres">
      <dgm:prSet presAssocID="{6F7EAD17-FF9F-4BB9-A3C1-665391752EF7}" presName="txSpace" presStyleCnt="0"/>
      <dgm:spPr/>
    </dgm:pt>
    <dgm:pt modelId="{4550E6B9-2952-4D61-B0E1-F601F502C3CC}" type="pres">
      <dgm:prSet presAssocID="{6F7EAD17-FF9F-4BB9-A3C1-665391752EF7}" presName="desTx" presStyleLbl="revTx" presStyleIdx="1" presStyleCnt="6">
        <dgm:presLayoutVars/>
      </dgm:prSet>
      <dgm:spPr/>
    </dgm:pt>
    <dgm:pt modelId="{5165FDE0-5502-4AAC-8CF9-C256349ACA4D}" type="pres">
      <dgm:prSet presAssocID="{21D21088-D72F-4143-BC5C-54A12F63E7D3}" presName="sibTrans" presStyleCnt="0"/>
      <dgm:spPr/>
    </dgm:pt>
    <dgm:pt modelId="{25FA06F5-DF9A-4CA0-80D2-EA6385C2422B}" type="pres">
      <dgm:prSet presAssocID="{963FC96A-0783-4800-A61A-00F282D98BF9}" presName="compNode" presStyleCnt="0"/>
      <dgm:spPr/>
    </dgm:pt>
    <dgm:pt modelId="{D8EF4D77-614B-4122-BCC0-52886F544ADF}" type="pres">
      <dgm:prSet presAssocID="{963FC96A-0783-4800-A61A-00F282D98BF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0FBF4FBA-D3B0-406E-882C-D86B6C64BB07}" type="pres">
      <dgm:prSet presAssocID="{963FC96A-0783-4800-A61A-00F282D98BF9}" presName="iconSpace" presStyleCnt="0"/>
      <dgm:spPr/>
    </dgm:pt>
    <dgm:pt modelId="{5C8A40EA-452B-4215-AF54-814F999413F3}" type="pres">
      <dgm:prSet presAssocID="{963FC96A-0783-4800-A61A-00F282D98BF9}" presName="parTx" presStyleLbl="revTx" presStyleIdx="2" presStyleCnt="6">
        <dgm:presLayoutVars>
          <dgm:chMax val="0"/>
          <dgm:chPref val="0"/>
        </dgm:presLayoutVars>
      </dgm:prSet>
      <dgm:spPr/>
    </dgm:pt>
    <dgm:pt modelId="{8CDDCC30-0A55-460D-8A03-E72EA7826A94}" type="pres">
      <dgm:prSet presAssocID="{963FC96A-0783-4800-A61A-00F282D98BF9}" presName="txSpace" presStyleCnt="0"/>
      <dgm:spPr/>
    </dgm:pt>
    <dgm:pt modelId="{30A53A90-08C6-4289-833E-69B9E7206869}" type="pres">
      <dgm:prSet presAssocID="{963FC96A-0783-4800-A61A-00F282D98BF9}" presName="desTx" presStyleLbl="revTx" presStyleIdx="3" presStyleCnt="6">
        <dgm:presLayoutVars/>
      </dgm:prSet>
      <dgm:spPr/>
    </dgm:pt>
    <dgm:pt modelId="{27D3F289-E34C-42A7-AA18-892B68539945}" type="pres">
      <dgm:prSet presAssocID="{05B55ABC-BBD8-4287-A34F-7D972DBBB16D}" presName="sibTrans" presStyleCnt="0"/>
      <dgm:spPr/>
    </dgm:pt>
    <dgm:pt modelId="{326DC173-5959-4287-B8B6-EB8DB9140FA3}" type="pres">
      <dgm:prSet presAssocID="{65BFD673-D939-4764-B0C2-6D78971B143C}" presName="compNode" presStyleCnt="0"/>
      <dgm:spPr/>
    </dgm:pt>
    <dgm:pt modelId="{E9CAECAD-962C-48AC-A54F-DF0FD12B2997}" type="pres">
      <dgm:prSet presAssocID="{65BFD673-D939-4764-B0C2-6D78971B143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A28B4703-7D90-4159-B0FE-7EF6000B46EF}" type="pres">
      <dgm:prSet presAssocID="{65BFD673-D939-4764-B0C2-6D78971B143C}" presName="iconSpace" presStyleCnt="0"/>
      <dgm:spPr/>
    </dgm:pt>
    <dgm:pt modelId="{A374D47F-CA47-4C86-AFB6-207684434786}" type="pres">
      <dgm:prSet presAssocID="{65BFD673-D939-4764-B0C2-6D78971B143C}" presName="parTx" presStyleLbl="revTx" presStyleIdx="4" presStyleCnt="6">
        <dgm:presLayoutVars>
          <dgm:chMax val="0"/>
          <dgm:chPref val="0"/>
        </dgm:presLayoutVars>
      </dgm:prSet>
      <dgm:spPr/>
    </dgm:pt>
    <dgm:pt modelId="{EB4F253B-1225-44AE-8B48-17135DADB534}" type="pres">
      <dgm:prSet presAssocID="{65BFD673-D939-4764-B0C2-6D78971B143C}" presName="txSpace" presStyleCnt="0"/>
      <dgm:spPr/>
    </dgm:pt>
    <dgm:pt modelId="{B3FC8E14-010D-4942-A070-8080F06C6B66}" type="pres">
      <dgm:prSet presAssocID="{65BFD673-D939-4764-B0C2-6D78971B143C}" presName="desTx" presStyleLbl="revTx" presStyleIdx="5" presStyleCnt="6">
        <dgm:presLayoutVars/>
      </dgm:prSet>
      <dgm:spPr/>
    </dgm:pt>
  </dgm:ptLst>
  <dgm:cxnLst>
    <dgm:cxn modelId="{9C7F0704-8727-405B-A710-900C10588FA1}" srcId="{F26420E7-B167-4796-A15E-5FEF8B951BD2}" destId="{6F7EAD17-FF9F-4BB9-A3C1-665391752EF7}" srcOrd="0" destOrd="0" parTransId="{9E0F16A4-C67A-442D-95E6-8C5B82FC96CD}" sibTransId="{21D21088-D72F-4143-BC5C-54A12F63E7D3}"/>
    <dgm:cxn modelId="{1111B519-C32A-4D20-A626-B3D6CFCE7D76}" srcId="{963FC96A-0783-4800-A61A-00F282D98BF9}" destId="{A769F6AF-E2A2-4740-A47E-ED077FF78C11}" srcOrd="0" destOrd="0" parTransId="{C28EBCC3-7271-4D4A-A548-56318041EFED}" sibTransId="{EB142FAD-E98F-4FAD-9987-D4E9D83DA00B}"/>
    <dgm:cxn modelId="{4172D21B-9EAA-40CE-9789-9A4BA4A90EEE}" type="presOf" srcId="{A769F6AF-E2A2-4740-A47E-ED077FF78C11}" destId="{30A53A90-08C6-4289-833E-69B9E7206869}" srcOrd="0" destOrd="0" presId="urn:microsoft.com/office/officeart/2018/5/layout/CenteredIconLabelDescriptionList"/>
    <dgm:cxn modelId="{09F6AE1F-2C32-45B3-B12C-D0E9C0DC862C}" type="presOf" srcId="{F26420E7-B167-4796-A15E-5FEF8B951BD2}" destId="{8CC356FD-29E2-4D2F-A407-F3B4B5E72E4A}" srcOrd="0" destOrd="0" presId="urn:microsoft.com/office/officeart/2018/5/layout/CenteredIconLabelDescriptionList"/>
    <dgm:cxn modelId="{1B927526-9DFA-4387-BC3A-24B3508E3C8A}" type="presOf" srcId="{8F6DA2A2-01F4-471B-9F34-E503CA7C2A1E}" destId="{30A53A90-08C6-4289-833E-69B9E7206869}" srcOrd="0" destOrd="1" presId="urn:microsoft.com/office/officeart/2018/5/layout/CenteredIconLabelDescriptionList"/>
    <dgm:cxn modelId="{E0FC6A2F-5B85-4CD2-BF5B-D8443AA3F530}" srcId="{65BFD673-D939-4764-B0C2-6D78971B143C}" destId="{162B208B-3FC0-494A-A8E4-B4E3C251259E}" srcOrd="1" destOrd="0" parTransId="{987C617A-299A-4964-A265-F35C44DA0D85}" sibTransId="{6D0241D6-883A-42ED-9D22-BC746CFED1E3}"/>
    <dgm:cxn modelId="{EED6B747-196E-44B0-BD36-0363B26EB4C1}" type="presOf" srcId="{162B208B-3FC0-494A-A8E4-B4E3C251259E}" destId="{B3FC8E14-010D-4942-A070-8080F06C6B66}" srcOrd="0" destOrd="1" presId="urn:microsoft.com/office/officeart/2018/5/layout/CenteredIconLabelDescriptionList"/>
    <dgm:cxn modelId="{939BBD5C-0203-458A-A4E8-104670E1F07B}" srcId="{F26420E7-B167-4796-A15E-5FEF8B951BD2}" destId="{65BFD673-D939-4764-B0C2-6D78971B143C}" srcOrd="2" destOrd="0" parTransId="{B599D8E5-D69E-43B5-A115-A70DE4D1C42B}" sibTransId="{AAFC1293-99D7-4F29-94B7-71BDC893E422}"/>
    <dgm:cxn modelId="{7F641266-295F-4635-A324-BF38CABACA44}" srcId="{963FC96A-0783-4800-A61A-00F282D98BF9}" destId="{8F6DA2A2-01F4-471B-9F34-E503CA7C2A1E}" srcOrd="1" destOrd="0" parTransId="{795A0DC0-7254-4C2F-A781-018F4FA70CBD}" sibTransId="{30B2E194-56E1-4D92-B134-9E0F69FC7DA6}"/>
    <dgm:cxn modelId="{EADF687D-C942-496F-B79F-E90F247E494D}" type="presOf" srcId="{920A6DF1-A02A-4BF0-B7D1-B5D1A0860783}" destId="{4550E6B9-2952-4D61-B0E1-F601F502C3CC}" srcOrd="0" destOrd="0" presId="urn:microsoft.com/office/officeart/2018/5/layout/CenteredIconLabelDescriptionList"/>
    <dgm:cxn modelId="{CBC7B984-CED8-4AC7-91DB-04ADF9D34E5A}" type="presOf" srcId="{E4888B0C-D759-40F8-AD4E-4C130878153E}" destId="{4550E6B9-2952-4D61-B0E1-F601F502C3CC}" srcOrd="0" destOrd="1" presId="urn:microsoft.com/office/officeart/2018/5/layout/CenteredIconLabelDescriptionList"/>
    <dgm:cxn modelId="{2EDC059B-6626-4C08-AC5D-92BC9F57B9BB}" type="presOf" srcId="{963FC96A-0783-4800-A61A-00F282D98BF9}" destId="{5C8A40EA-452B-4215-AF54-814F999413F3}" srcOrd="0" destOrd="0" presId="urn:microsoft.com/office/officeart/2018/5/layout/CenteredIconLabelDescriptionList"/>
    <dgm:cxn modelId="{EE43C69B-D1F9-49C0-AFC5-252BDD72FB66}" srcId="{65BFD673-D939-4764-B0C2-6D78971B143C}" destId="{B5D48971-93FA-436C-96C8-37F6A7B87B55}" srcOrd="0" destOrd="0" parTransId="{10417E4F-6C25-4025-96EA-EAE88D1EE796}" sibTransId="{35A0AF70-EAB1-44E8-9A2F-4A2F9A176F35}"/>
    <dgm:cxn modelId="{387FC6A2-B8F8-4CD4-8E4E-07560EBB34C4}" srcId="{6F7EAD17-FF9F-4BB9-A3C1-665391752EF7}" destId="{E4888B0C-D759-40F8-AD4E-4C130878153E}" srcOrd="1" destOrd="0" parTransId="{E28CEA1B-0ABC-4CB9-BFEA-0FB1E52A0BB2}" sibTransId="{07364B7E-EE7C-4EE5-A68C-95EEF17087AD}"/>
    <dgm:cxn modelId="{3AE5D5A9-533A-46EB-B899-A7D4E314159F}" type="presOf" srcId="{B5D48971-93FA-436C-96C8-37F6A7B87B55}" destId="{B3FC8E14-010D-4942-A070-8080F06C6B66}" srcOrd="0" destOrd="0" presId="urn:microsoft.com/office/officeart/2018/5/layout/CenteredIconLabelDescriptionList"/>
    <dgm:cxn modelId="{47B3EAAB-9F80-4DB2-96F9-0173DD8A489C}" type="presOf" srcId="{6F7EAD17-FF9F-4BB9-A3C1-665391752EF7}" destId="{7D97DE56-EA46-4BD1-AAD8-752D89A1FEE9}" srcOrd="0" destOrd="0" presId="urn:microsoft.com/office/officeart/2018/5/layout/CenteredIconLabelDescriptionList"/>
    <dgm:cxn modelId="{32FE72C3-2A1D-4882-9093-50538431D7A0}" type="presOf" srcId="{65BFD673-D939-4764-B0C2-6D78971B143C}" destId="{A374D47F-CA47-4C86-AFB6-207684434786}" srcOrd="0" destOrd="0" presId="urn:microsoft.com/office/officeart/2018/5/layout/CenteredIconLabelDescriptionList"/>
    <dgm:cxn modelId="{EBDCEBD3-39FF-4B96-9940-8181B3C9EE69}" srcId="{F26420E7-B167-4796-A15E-5FEF8B951BD2}" destId="{963FC96A-0783-4800-A61A-00F282D98BF9}" srcOrd="1" destOrd="0" parTransId="{628B979D-E5D5-40D8-A87D-A05F9D6917DB}" sibTransId="{05B55ABC-BBD8-4287-A34F-7D972DBBB16D}"/>
    <dgm:cxn modelId="{66C44CDF-054A-4B94-88B4-DFE3A620A983}" srcId="{6F7EAD17-FF9F-4BB9-A3C1-665391752EF7}" destId="{920A6DF1-A02A-4BF0-B7D1-B5D1A0860783}" srcOrd="0" destOrd="0" parTransId="{2C2961D2-B0D4-4EA6-9385-6FF0CD5DBC35}" sibTransId="{EC604F3A-2865-4137-9E86-A151B4772A6A}"/>
    <dgm:cxn modelId="{FDD717DD-8075-4761-BFA5-15FDE7BC1397}" type="presParOf" srcId="{8CC356FD-29E2-4D2F-A407-F3B4B5E72E4A}" destId="{0B979AE7-D092-4E44-99A8-8DF72C514E66}" srcOrd="0" destOrd="0" presId="urn:microsoft.com/office/officeart/2018/5/layout/CenteredIconLabelDescriptionList"/>
    <dgm:cxn modelId="{9AFAF2ED-68F1-4522-8D2D-E1A2E737B160}" type="presParOf" srcId="{0B979AE7-D092-4E44-99A8-8DF72C514E66}" destId="{6FCF24C1-C7E5-4201-9A37-4BD32FBBB142}" srcOrd="0" destOrd="0" presId="urn:microsoft.com/office/officeart/2018/5/layout/CenteredIconLabelDescriptionList"/>
    <dgm:cxn modelId="{3680AE73-5C63-4C15-9122-D3CFB5B1939E}" type="presParOf" srcId="{0B979AE7-D092-4E44-99A8-8DF72C514E66}" destId="{D8FCA6FA-3BB8-4DAE-A742-49EDEAF356A0}" srcOrd="1" destOrd="0" presId="urn:microsoft.com/office/officeart/2018/5/layout/CenteredIconLabelDescriptionList"/>
    <dgm:cxn modelId="{9FE6C61F-F17F-4AE5-B097-8B1A6F31740D}" type="presParOf" srcId="{0B979AE7-D092-4E44-99A8-8DF72C514E66}" destId="{7D97DE56-EA46-4BD1-AAD8-752D89A1FEE9}" srcOrd="2" destOrd="0" presId="urn:microsoft.com/office/officeart/2018/5/layout/CenteredIconLabelDescriptionList"/>
    <dgm:cxn modelId="{B8FB87D8-1ED8-4755-85D7-EA724D24540E}" type="presParOf" srcId="{0B979AE7-D092-4E44-99A8-8DF72C514E66}" destId="{1251B45F-6C94-42EF-BA7C-5AC6E603C9F2}" srcOrd="3" destOrd="0" presId="urn:microsoft.com/office/officeart/2018/5/layout/CenteredIconLabelDescriptionList"/>
    <dgm:cxn modelId="{CF91A181-ED4E-4970-9964-74AC5D1A063C}" type="presParOf" srcId="{0B979AE7-D092-4E44-99A8-8DF72C514E66}" destId="{4550E6B9-2952-4D61-B0E1-F601F502C3CC}" srcOrd="4" destOrd="0" presId="urn:microsoft.com/office/officeart/2018/5/layout/CenteredIconLabelDescriptionList"/>
    <dgm:cxn modelId="{77482C86-F2C3-4777-9BF4-2F0ED229648D}" type="presParOf" srcId="{8CC356FD-29E2-4D2F-A407-F3B4B5E72E4A}" destId="{5165FDE0-5502-4AAC-8CF9-C256349ACA4D}" srcOrd="1" destOrd="0" presId="urn:microsoft.com/office/officeart/2018/5/layout/CenteredIconLabelDescriptionList"/>
    <dgm:cxn modelId="{5E6290B0-6642-4D24-8230-5992C8CB3B88}" type="presParOf" srcId="{8CC356FD-29E2-4D2F-A407-F3B4B5E72E4A}" destId="{25FA06F5-DF9A-4CA0-80D2-EA6385C2422B}" srcOrd="2" destOrd="0" presId="urn:microsoft.com/office/officeart/2018/5/layout/CenteredIconLabelDescriptionList"/>
    <dgm:cxn modelId="{36124853-9ADA-4C01-AFA0-0AA3B583DEA9}" type="presParOf" srcId="{25FA06F5-DF9A-4CA0-80D2-EA6385C2422B}" destId="{D8EF4D77-614B-4122-BCC0-52886F544ADF}" srcOrd="0" destOrd="0" presId="urn:microsoft.com/office/officeart/2018/5/layout/CenteredIconLabelDescriptionList"/>
    <dgm:cxn modelId="{28601333-9834-4FEE-89C7-7F808FC7DF92}" type="presParOf" srcId="{25FA06F5-DF9A-4CA0-80D2-EA6385C2422B}" destId="{0FBF4FBA-D3B0-406E-882C-D86B6C64BB07}" srcOrd="1" destOrd="0" presId="urn:microsoft.com/office/officeart/2018/5/layout/CenteredIconLabelDescriptionList"/>
    <dgm:cxn modelId="{5AF6E3DF-BF61-4A60-81BF-F89F4C1DD10E}" type="presParOf" srcId="{25FA06F5-DF9A-4CA0-80D2-EA6385C2422B}" destId="{5C8A40EA-452B-4215-AF54-814F999413F3}" srcOrd="2" destOrd="0" presId="urn:microsoft.com/office/officeart/2018/5/layout/CenteredIconLabelDescriptionList"/>
    <dgm:cxn modelId="{5C89FE8A-A529-458C-BB70-E69DC2FBCBE1}" type="presParOf" srcId="{25FA06F5-DF9A-4CA0-80D2-EA6385C2422B}" destId="{8CDDCC30-0A55-460D-8A03-E72EA7826A94}" srcOrd="3" destOrd="0" presId="urn:microsoft.com/office/officeart/2018/5/layout/CenteredIconLabelDescriptionList"/>
    <dgm:cxn modelId="{940549F8-F271-46ED-9F4C-EC1DB6BDECEE}" type="presParOf" srcId="{25FA06F5-DF9A-4CA0-80D2-EA6385C2422B}" destId="{30A53A90-08C6-4289-833E-69B9E7206869}" srcOrd="4" destOrd="0" presId="urn:microsoft.com/office/officeart/2018/5/layout/CenteredIconLabelDescriptionList"/>
    <dgm:cxn modelId="{963CF3E6-598A-4BBE-9F8F-3493E1679A62}" type="presParOf" srcId="{8CC356FD-29E2-4D2F-A407-F3B4B5E72E4A}" destId="{27D3F289-E34C-42A7-AA18-892B68539945}" srcOrd="3" destOrd="0" presId="urn:microsoft.com/office/officeart/2018/5/layout/CenteredIconLabelDescriptionList"/>
    <dgm:cxn modelId="{BEB78F8C-520E-4AAB-B161-B7A2F1665033}" type="presParOf" srcId="{8CC356FD-29E2-4D2F-A407-F3B4B5E72E4A}" destId="{326DC173-5959-4287-B8B6-EB8DB9140FA3}" srcOrd="4" destOrd="0" presId="urn:microsoft.com/office/officeart/2018/5/layout/CenteredIconLabelDescriptionList"/>
    <dgm:cxn modelId="{DB75A49C-CF87-4270-AF41-79AD507772B6}" type="presParOf" srcId="{326DC173-5959-4287-B8B6-EB8DB9140FA3}" destId="{E9CAECAD-962C-48AC-A54F-DF0FD12B2997}" srcOrd="0" destOrd="0" presId="urn:microsoft.com/office/officeart/2018/5/layout/CenteredIconLabelDescriptionList"/>
    <dgm:cxn modelId="{CF1EAFCB-6D66-4FFA-A8E0-5DD29F29323D}" type="presParOf" srcId="{326DC173-5959-4287-B8B6-EB8DB9140FA3}" destId="{A28B4703-7D90-4159-B0FE-7EF6000B46EF}" srcOrd="1" destOrd="0" presId="urn:microsoft.com/office/officeart/2018/5/layout/CenteredIconLabelDescriptionList"/>
    <dgm:cxn modelId="{87A39646-5211-4274-8DE4-536A56370D8D}" type="presParOf" srcId="{326DC173-5959-4287-B8B6-EB8DB9140FA3}" destId="{A374D47F-CA47-4C86-AFB6-207684434786}" srcOrd="2" destOrd="0" presId="urn:microsoft.com/office/officeart/2018/5/layout/CenteredIconLabelDescriptionList"/>
    <dgm:cxn modelId="{C38D8F6A-1443-4CE7-B8BD-4BB197415CAF}" type="presParOf" srcId="{326DC173-5959-4287-B8B6-EB8DB9140FA3}" destId="{EB4F253B-1225-44AE-8B48-17135DADB534}" srcOrd="3" destOrd="0" presId="urn:microsoft.com/office/officeart/2018/5/layout/CenteredIconLabelDescriptionList"/>
    <dgm:cxn modelId="{CF75C514-D12A-43FE-ACAE-2FE4E21C3A94}" type="presParOf" srcId="{326DC173-5959-4287-B8B6-EB8DB9140FA3}" destId="{B3FC8E14-010D-4942-A070-8080F06C6B66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479DB9-A815-48FE-BF47-AD116CA0D9DE}" type="doc">
      <dgm:prSet loTypeId="urn:microsoft.com/office/officeart/2011/layout/HexagonRadial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3C43EAA5-DA39-4C0D-9B90-1B153F905E75}">
      <dgm:prSet phldrT="[Text]"/>
      <dgm:spPr/>
      <dgm:t>
        <a:bodyPr/>
        <a:lstStyle/>
        <a:p>
          <a:r>
            <a:rPr lang="en-GB" dirty="0"/>
            <a:t>Experience Innovation</a:t>
          </a:r>
        </a:p>
      </dgm:t>
    </dgm:pt>
    <dgm:pt modelId="{26BFEFD7-BF4D-47C9-9D24-2A9EC542168E}" type="parTrans" cxnId="{1A11AAC4-AD7F-45AA-B807-42F820C9B477}">
      <dgm:prSet/>
      <dgm:spPr/>
      <dgm:t>
        <a:bodyPr/>
        <a:lstStyle/>
        <a:p>
          <a:endParaRPr lang="en-GB"/>
        </a:p>
      </dgm:t>
    </dgm:pt>
    <dgm:pt modelId="{822D4A1B-C74D-4FCE-94EC-520A3918654D}" type="sibTrans" cxnId="{1A11AAC4-AD7F-45AA-B807-42F820C9B477}">
      <dgm:prSet/>
      <dgm:spPr/>
      <dgm:t>
        <a:bodyPr/>
        <a:lstStyle/>
        <a:p>
          <a:endParaRPr lang="en-GB"/>
        </a:p>
      </dgm:t>
    </dgm:pt>
    <dgm:pt modelId="{0D9F3D89-202E-4A76-85CC-F471E32864A0}">
      <dgm:prSet phldrT="[Text]"/>
      <dgm:spPr/>
      <dgm:t>
        <a:bodyPr/>
        <a:lstStyle/>
        <a:p>
          <a:r>
            <a:rPr lang="en-GB" dirty="0"/>
            <a:t>Overall Challenge?</a:t>
          </a:r>
        </a:p>
      </dgm:t>
    </dgm:pt>
    <dgm:pt modelId="{866FC592-3AE5-40AB-89CC-CA37883BA95B}" type="parTrans" cxnId="{42BE5B02-6930-4179-AC24-033FA79E2A7A}">
      <dgm:prSet/>
      <dgm:spPr/>
      <dgm:t>
        <a:bodyPr/>
        <a:lstStyle/>
        <a:p>
          <a:endParaRPr lang="en-GB"/>
        </a:p>
      </dgm:t>
    </dgm:pt>
    <dgm:pt modelId="{EEF8680D-AEE8-4488-BE53-B4167323D1AA}" type="sibTrans" cxnId="{42BE5B02-6930-4179-AC24-033FA79E2A7A}">
      <dgm:prSet/>
      <dgm:spPr/>
      <dgm:t>
        <a:bodyPr/>
        <a:lstStyle/>
        <a:p>
          <a:endParaRPr lang="en-GB"/>
        </a:p>
      </dgm:t>
    </dgm:pt>
    <dgm:pt modelId="{296C5483-0096-48F2-859F-C4634D07F475}">
      <dgm:prSet phldrT="[Text]"/>
      <dgm:spPr/>
      <dgm:t>
        <a:bodyPr/>
        <a:lstStyle/>
        <a:p>
          <a:r>
            <a:rPr lang="en-GB" dirty="0"/>
            <a:t>Target Group?</a:t>
          </a:r>
        </a:p>
      </dgm:t>
    </dgm:pt>
    <dgm:pt modelId="{769B4E7E-4D1D-443C-97E7-0331B14B5C5B}" type="parTrans" cxnId="{A8E9DA9B-EFC5-4B93-9FC2-B8A19F18E96C}">
      <dgm:prSet/>
      <dgm:spPr/>
      <dgm:t>
        <a:bodyPr/>
        <a:lstStyle/>
        <a:p>
          <a:endParaRPr lang="en-GB"/>
        </a:p>
      </dgm:t>
    </dgm:pt>
    <dgm:pt modelId="{7A36540C-52EE-43DA-9FCF-1EED5ECDBDAB}" type="sibTrans" cxnId="{A8E9DA9B-EFC5-4B93-9FC2-B8A19F18E96C}">
      <dgm:prSet/>
      <dgm:spPr/>
      <dgm:t>
        <a:bodyPr/>
        <a:lstStyle/>
        <a:p>
          <a:endParaRPr lang="en-GB"/>
        </a:p>
      </dgm:t>
    </dgm:pt>
    <dgm:pt modelId="{6F9E21A1-8BA0-4405-8BB4-911B1F5D3EC6}">
      <dgm:prSet phldrT="[Text]"/>
      <dgm:spPr/>
      <dgm:t>
        <a:bodyPr/>
        <a:lstStyle/>
        <a:p>
          <a:r>
            <a:rPr lang="en-GB" dirty="0"/>
            <a:t>Customer Benefit?</a:t>
          </a:r>
        </a:p>
      </dgm:t>
    </dgm:pt>
    <dgm:pt modelId="{2087C77C-2814-43BB-BA91-FD03A654AE07}" type="parTrans" cxnId="{F58444C5-E46E-4486-A9CB-55894F48AA76}">
      <dgm:prSet/>
      <dgm:spPr/>
      <dgm:t>
        <a:bodyPr/>
        <a:lstStyle/>
        <a:p>
          <a:endParaRPr lang="en-GB"/>
        </a:p>
      </dgm:t>
    </dgm:pt>
    <dgm:pt modelId="{978D8209-326C-4BD1-8609-7458243AE95F}" type="sibTrans" cxnId="{F58444C5-E46E-4486-A9CB-55894F48AA76}">
      <dgm:prSet/>
      <dgm:spPr/>
      <dgm:t>
        <a:bodyPr/>
        <a:lstStyle/>
        <a:p>
          <a:endParaRPr lang="en-GB"/>
        </a:p>
      </dgm:t>
    </dgm:pt>
    <dgm:pt modelId="{75F69552-7629-430D-BA2A-E14279DF122E}">
      <dgm:prSet phldrT="[Text]"/>
      <dgm:spPr/>
      <dgm:t>
        <a:bodyPr/>
        <a:lstStyle/>
        <a:p>
          <a:r>
            <a:rPr lang="en-GB" dirty="0"/>
            <a:t>Focal Outcome?</a:t>
          </a:r>
        </a:p>
      </dgm:t>
    </dgm:pt>
    <dgm:pt modelId="{0E80AFEE-EC6E-4B1C-82B2-FDEB9BF49647}" type="parTrans" cxnId="{FBC46125-35A9-4664-99FD-69747E7C1E33}">
      <dgm:prSet/>
      <dgm:spPr/>
      <dgm:t>
        <a:bodyPr/>
        <a:lstStyle/>
        <a:p>
          <a:endParaRPr lang="en-GB"/>
        </a:p>
      </dgm:t>
    </dgm:pt>
    <dgm:pt modelId="{108515EB-EE93-4D6E-B211-C4987A358DAD}" type="sibTrans" cxnId="{FBC46125-35A9-4664-99FD-69747E7C1E33}">
      <dgm:prSet/>
      <dgm:spPr/>
      <dgm:t>
        <a:bodyPr/>
        <a:lstStyle/>
        <a:p>
          <a:endParaRPr lang="en-GB"/>
        </a:p>
      </dgm:t>
    </dgm:pt>
    <dgm:pt modelId="{1D547484-0967-4303-ABB8-8EF22421E43D}">
      <dgm:prSet phldrT="[Text]"/>
      <dgm:spPr/>
      <dgm:t>
        <a:bodyPr/>
        <a:lstStyle/>
        <a:p>
          <a:r>
            <a:rPr lang="en-GB" dirty="0"/>
            <a:t>Effect Assessment?</a:t>
          </a:r>
        </a:p>
      </dgm:t>
    </dgm:pt>
    <dgm:pt modelId="{86A77B15-853B-44F2-B734-136635AE9646}" type="parTrans" cxnId="{3D3E077E-BCFF-4250-815F-C0ABD9F0DA29}">
      <dgm:prSet/>
      <dgm:spPr/>
      <dgm:t>
        <a:bodyPr/>
        <a:lstStyle/>
        <a:p>
          <a:endParaRPr lang="en-GB"/>
        </a:p>
      </dgm:t>
    </dgm:pt>
    <dgm:pt modelId="{5A61B9EE-1511-45A5-87D8-FDBF9E63B1D2}" type="sibTrans" cxnId="{3D3E077E-BCFF-4250-815F-C0ABD9F0DA29}">
      <dgm:prSet/>
      <dgm:spPr/>
      <dgm:t>
        <a:bodyPr/>
        <a:lstStyle/>
        <a:p>
          <a:endParaRPr lang="en-GB"/>
        </a:p>
      </dgm:t>
    </dgm:pt>
    <dgm:pt modelId="{D2FC0FC1-E357-47A2-AFE8-A76D7C817583}">
      <dgm:prSet phldrT="[Text]"/>
      <dgm:spPr/>
      <dgm:t>
        <a:bodyPr/>
        <a:lstStyle/>
        <a:p>
          <a:r>
            <a:rPr lang="en-GB" dirty="0"/>
            <a:t>Implementation</a:t>
          </a:r>
        </a:p>
      </dgm:t>
    </dgm:pt>
    <dgm:pt modelId="{F09D90AB-CA0C-41E0-9F5E-7D9B6A45B21B}" type="parTrans" cxnId="{E97668B2-72AE-421D-9DB0-545AD890B4C8}">
      <dgm:prSet/>
      <dgm:spPr/>
      <dgm:t>
        <a:bodyPr/>
        <a:lstStyle/>
        <a:p>
          <a:endParaRPr lang="en-GB"/>
        </a:p>
      </dgm:t>
    </dgm:pt>
    <dgm:pt modelId="{1926A83E-AA10-45AB-B260-D63ED4F7A4C5}" type="sibTrans" cxnId="{E97668B2-72AE-421D-9DB0-545AD890B4C8}">
      <dgm:prSet/>
      <dgm:spPr/>
      <dgm:t>
        <a:bodyPr/>
        <a:lstStyle/>
        <a:p>
          <a:endParaRPr lang="en-GB"/>
        </a:p>
      </dgm:t>
    </dgm:pt>
    <dgm:pt modelId="{C32571AF-D9C6-4824-AC27-C2EF1F6B1F17}" type="pres">
      <dgm:prSet presAssocID="{FC479DB9-A815-48FE-BF47-AD116CA0D9D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4612477-1B5D-41FF-9DD4-0C19BC4E0BD5}" type="pres">
      <dgm:prSet presAssocID="{3C43EAA5-DA39-4C0D-9B90-1B153F905E75}" presName="Parent" presStyleLbl="node0" presStyleIdx="0" presStyleCnt="1">
        <dgm:presLayoutVars>
          <dgm:chMax val="6"/>
          <dgm:chPref val="6"/>
        </dgm:presLayoutVars>
      </dgm:prSet>
      <dgm:spPr/>
    </dgm:pt>
    <dgm:pt modelId="{9C9FF194-0DD2-4A41-B548-0A02A12BDFE1}" type="pres">
      <dgm:prSet presAssocID="{0D9F3D89-202E-4A76-85CC-F471E32864A0}" presName="Accent1" presStyleCnt="0"/>
      <dgm:spPr/>
    </dgm:pt>
    <dgm:pt modelId="{8CB0E248-7371-4568-9BDE-8135E09D0806}" type="pres">
      <dgm:prSet presAssocID="{0D9F3D89-202E-4A76-85CC-F471E32864A0}" presName="Accent" presStyleLbl="bgShp" presStyleIdx="0" presStyleCnt="6"/>
      <dgm:spPr/>
    </dgm:pt>
    <dgm:pt modelId="{C6BA5FEF-0885-4134-B69B-E3324680AB04}" type="pres">
      <dgm:prSet presAssocID="{0D9F3D89-202E-4A76-85CC-F471E32864A0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803D1420-0BCF-4D0C-80AE-6F9EE246DEA1}" type="pres">
      <dgm:prSet presAssocID="{296C5483-0096-48F2-859F-C4634D07F475}" presName="Accent2" presStyleCnt="0"/>
      <dgm:spPr/>
    </dgm:pt>
    <dgm:pt modelId="{20BFC3EA-A63A-447F-B51E-5D179D536A5B}" type="pres">
      <dgm:prSet presAssocID="{296C5483-0096-48F2-859F-C4634D07F475}" presName="Accent" presStyleLbl="bgShp" presStyleIdx="1" presStyleCnt="6"/>
      <dgm:spPr/>
    </dgm:pt>
    <dgm:pt modelId="{594C5794-8191-427D-9F9C-7D2B6D74CDFE}" type="pres">
      <dgm:prSet presAssocID="{296C5483-0096-48F2-859F-C4634D07F475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4A7215D9-8A39-4608-A876-C3E321A1C0E5}" type="pres">
      <dgm:prSet presAssocID="{6F9E21A1-8BA0-4405-8BB4-911B1F5D3EC6}" presName="Accent3" presStyleCnt="0"/>
      <dgm:spPr/>
    </dgm:pt>
    <dgm:pt modelId="{8D7E03FF-BED9-40E2-8C5F-3604B40ED82D}" type="pres">
      <dgm:prSet presAssocID="{6F9E21A1-8BA0-4405-8BB4-911B1F5D3EC6}" presName="Accent" presStyleLbl="bgShp" presStyleIdx="2" presStyleCnt="6"/>
      <dgm:spPr/>
    </dgm:pt>
    <dgm:pt modelId="{C37D7DD5-ED56-47BE-AC02-B5BEC222721C}" type="pres">
      <dgm:prSet presAssocID="{6F9E21A1-8BA0-4405-8BB4-911B1F5D3EC6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4D3DD0B-ABF1-4830-9387-B93097B1B508}" type="pres">
      <dgm:prSet presAssocID="{75F69552-7629-430D-BA2A-E14279DF122E}" presName="Accent4" presStyleCnt="0"/>
      <dgm:spPr/>
    </dgm:pt>
    <dgm:pt modelId="{BC42D179-59A9-42DD-999E-92BD8434D866}" type="pres">
      <dgm:prSet presAssocID="{75F69552-7629-430D-BA2A-E14279DF122E}" presName="Accent" presStyleLbl="bgShp" presStyleIdx="3" presStyleCnt="6"/>
      <dgm:spPr/>
    </dgm:pt>
    <dgm:pt modelId="{59AFA99D-44EE-4AD2-8DD0-999A8621A9D9}" type="pres">
      <dgm:prSet presAssocID="{75F69552-7629-430D-BA2A-E14279DF122E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D80EB7E9-0232-4428-AFA6-34B2A4B5639E}" type="pres">
      <dgm:prSet presAssocID="{1D547484-0967-4303-ABB8-8EF22421E43D}" presName="Accent5" presStyleCnt="0"/>
      <dgm:spPr/>
    </dgm:pt>
    <dgm:pt modelId="{C691CD0B-C6C0-49C4-90BC-A0CCB367AF16}" type="pres">
      <dgm:prSet presAssocID="{1D547484-0967-4303-ABB8-8EF22421E43D}" presName="Accent" presStyleLbl="bgShp" presStyleIdx="4" presStyleCnt="6"/>
      <dgm:spPr/>
    </dgm:pt>
    <dgm:pt modelId="{8C04D6BC-92F9-4D8C-96A6-9A718A032795}" type="pres">
      <dgm:prSet presAssocID="{1D547484-0967-4303-ABB8-8EF22421E43D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292EB89A-4D18-45B6-91AE-7FA6B089ACC8}" type="pres">
      <dgm:prSet presAssocID="{D2FC0FC1-E357-47A2-AFE8-A76D7C817583}" presName="Accent6" presStyleCnt="0"/>
      <dgm:spPr/>
    </dgm:pt>
    <dgm:pt modelId="{E35D6CDA-94F8-4A34-8E1B-B8571692CFFC}" type="pres">
      <dgm:prSet presAssocID="{D2FC0FC1-E357-47A2-AFE8-A76D7C817583}" presName="Accent" presStyleLbl="bgShp" presStyleIdx="5" presStyleCnt="6"/>
      <dgm:spPr/>
    </dgm:pt>
    <dgm:pt modelId="{F7482C5D-A4E5-4B1F-B64E-7E6ED0D0DEFD}" type="pres">
      <dgm:prSet presAssocID="{D2FC0FC1-E357-47A2-AFE8-A76D7C817583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2BE5B02-6930-4179-AC24-033FA79E2A7A}" srcId="{3C43EAA5-DA39-4C0D-9B90-1B153F905E75}" destId="{0D9F3D89-202E-4A76-85CC-F471E32864A0}" srcOrd="0" destOrd="0" parTransId="{866FC592-3AE5-40AB-89CC-CA37883BA95B}" sibTransId="{EEF8680D-AEE8-4488-BE53-B4167323D1AA}"/>
    <dgm:cxn modelId="{546B8D15-E6AD-43BB-8FDB-FD83194DC3EC}" type="presOf" srcId="{0D9F3D89-202E-4A76-85CC-F471E32864A0}" destId="{C6BA5FEF-0885-4134-B69B-E3324680AB04}" srcOrd="0" destOrd="0" presId="urn:microsoft.com/office/officeart/2011/layout/HexagonRadial"/>
    <dgm:cxn modelId="{A8B8EA22-1505-4A7C-95C7-B8AC58235E70}" type="presOf" srcId="{1D547484-0967-4303-ABB8-8EF22421E43D}" destId="{8C04D6BC-92F9-4D8C-96A6-9A718A032795}" srcOrd="0" destOrd="0" presId="urn:microsoft.com/office/officeart/2011/layout/HexagonRadial"/>
    <dgm:cxn modelId="{FBC46125-35A9-4664-99FD-69747E7C1E33}" srcId="{3C43EAA5-DA39-4C0D-9B90-1B153F905E75}" destId="{75F69552-7629-430D-BA2A-E14279DF122E}" srcOrd="3" destOrd="0" parTransId="{0E80AFEE-EC6E-4B1C-82B2-FDEB9BF49647}" sibTransId="{108515EB-EE93-4D6E-B211-C4987A358DAD}"/>
    <dgm:cxn modelId="{B8905B3E-865A-4093-A35F-5300C6B6345D}" type="presOf" srcId="{FC479DB9-A815-48FE-BF47-AD116CA0D9DE}" destId="{C32571AF-D9C6-4824-AC27-C2EF1F6B1F17}" srcOrd="0" destOrd="0" presId="urn:microsoft.com/office/officeart/2011/layout/HexagonRadial"/>
    <dgm:cxn modelId="{1A5ED347-2F01-4E51-BFC9-397ABF96FEBF}" type="presOf" srcId="{296C5483-0096-48F2-859F-C4634D07F475}" destId="{594C5794-8191-427D-9F9C-7D2B6D74CDFE}" srcOrd="0" destOrd="0" presId="urn:microsoft.com/office/officeart/2011/layout/HexagonRadial"/>
    <dgm:cxn modelId="{BA03D25F-9228-4547-A92F-A2D44374A3C2}" type="presOf" srcId="{75F69552-7629-430D-BA2A-E14279DF122E}" destId="{59AFA99D-44EE-4AD2-8DD0-999A8621A9D9}" srcOrd="0" destOrd="0" presId="urn:microsoft.com/office/officeart/2011/layout/HexagonRadial"/>
    <dgm:cxn modelId="{3D3E077E-BCFF-4250-815F-C0ABD9F0DA29}" srcId="{3C43EAA5-DA39-4C0D-9B90-1B153F905E75}" destId="{1D547484-0967-4303-ABB8-8EF22421E43D}" srcOrd="4" destOrd="0" parTransId="{86A77B15-853B-44F2-B734-136635AE9646}" sibTransId="{5A61B9EE-1511-45A5-87D8-FDBF9E63B1D2}"/>
    <dgm:cxn modelId="{41FE3287-257B-4B7D-8342-8AC33F3AA23E}" type="presOf" srcId="{6F9E21A1-8BA0-4405-8BB4-911B1F5D3EC6}" destId="{C37D7DD5-ED56-47BE-AC02-B5BEC222721C}" srcOrd="0" destOrd="0" presId="urn:microsoft.com/office/officeart/2011/layout/HexagonRadial"/>
    <dgm:cxn modelId="{A8E9DA9B-EFC5-4B93-9FC2-B8A19F18E96C}" srcId="{3C43EAA5-DA39-4C0D-9B90-1B153F905E75}" destId="{296C5483-0096-48F2-859F-C4634D07F475}" srcOrd="1" destOrd="0" parTransId="{769B4E7E-4D1D-443C-97E7-0331B14B5C5B}" sibTransId="{7A36540C-52EE-43DA-9FCF-1EED5ECDBDAB}"/>
    <dgm:cxn modelId="{E97668B2-72AE-421D-9DB0-545AD890B4C8}" srcId="{3C43EAA5-DA39-4C0D-9B90-1B153F905E75}" destId="{D2FC0FC1-E357-47A2-AFE8-A76D7C817583}" srcOrd="5" destOrd="0" parTransId="{F09D90AB-CA0C-41E0-9F5E-7D9B6A45B21B}" sibTransId="{1926A83E-AA10-45AB-B260-D63ED4F7A4C5}"/>
    <dgm:cxn modelId="{1A11AAC4-AD7F-45AA-B807-42F820C9B477}" srcId="{FC479DB9-A815-48FE-BF47-AD116CA0D9DE}" destId="{3C43EAA5-DA39-4C0D-9B90-1B153F905E75}" srcOrd="0" destOrd="0" parTransId="{26BFEFD7-BF4D-47C9-9D24-2A9EC542168E}" sibTransId="{822D4A1B-C74D-4FCE-94EC-520A3918654D}"/>
    <dgm:cxn modelId="{F58444C5-E46E-4486-A9CB-55894F48AA76}" srcId="{3C43EAA5-DA39-4C0D-9B90-1B153F905E75}" destId="{6F9E21A1-8BA0-4405-8BB4-911B1F5D3EC6}" srcOrd="2" destOrd="0" parTransId="{2087C77C-2814-43BB-BA91-FD03A654AE07}" sibTransId="{978D8209-326C-4BD1-8609-7458243AE95F}"/>
    <dgm:cxn modelId="{D9071AE5-F3A9-43FF-969E-BDA1F02EECD5}" type="presOf" srcId="{3C43EAA5-DA39-4C0D-9B90-1B153F905E75}" destId="{24612477-1B5D-41FF-9DD4-0C19BC4E0BD5}" srcOrd="0" destOrd="0" presId="urn:microsoft.com/office/officeart/2011/layout/HexagonRadial"/>
    <dgm:cxn modelId="{283299F1-45C0-45C7-9819-2B197F1FABAA}" type="presOf" srcId="{D2FC0FC1-E357-47A2-AFE8-A76D7C817583}" destId="{F7482C5D-A4E5-4B1F-B64E-7E6ED0D0DEFD}" srcOrd="0" destOrd="0" presId="urn:microsoft.com/office/officeart/2011/layout/HexagonRadial"/>
    <dgm:cxn modelId="{72B1907F-9718-4332-B5AA-25996509C1BD}" type="presParOf" srcId="{C32571AF-D9C6-4824-AC27-C2EF1F6B1F17}" destId="{24612477-1B5D-41FF-9DD4-0C19BC4E0BD5}" srcOrd="0" destOrd="0" presId="urn:microsoft.com/office/officeart/2011/layout/HexagonRadial"/>
    <dgm:cxn modelId="{F76446F5-DB54-40A8-A072-E5A1A45CC382}" type="presParOf" srcId="{C32571AF-D9C6-4824-AC27-C2EF1F6B1F17}" destId="{9C9FF194-0DD2-4A41-B548-0A02A12BDFE1}" srcOrd="1" destOrd="0" presId="urn:microsoft.com/office/officeart/2011/layout/HexagonRadial"/>
    <dgm:cxn modelId="{57FCC9A4-5F29-4FD5-844F-23249149245F}" type="presParOf" srcId="{9C9FF194-0DD2-4A41-B548-0A02A12BDFE1}" destId="{8CB0E248-7371-4568-9BDE-8135E09D0806}" srcOrd="0" destOrd="0" presId="urn:microsoft.com/office/officeart/2011/layout/HexagonRadial"/>
    <dgm:cxn modelId="{A7313DCD-26E0-4B99-8EDB-218A8F2EA5FE}" type="presParOf" srcId="{C32571AF-D9C6-4824-AC27-C2EF1F6B1F17}" destId="{C6BA5FEF-0885-4134-B69B-E3324680AB04}" srcOrd="2" destOrd="0" presId="urn:microsoft.com/office/officeart/2011/layout/HexagonRadial"/>
    <dgm:cxn modelId="{AA1EBD9C-B9C5-4057-91EF-1B0AC8E3442F}" type="presParOf" srcId="{C32571AF-D9C6-4824-AC27-C2EF1F6B1F17}" destId="{803D1420-0BCF-4D0C-80AE-6F9EE246DEA1}" srcOrd="3" destOrd="0" presId="urn:microsoft.com/office/officeart/2011/layout/HexagonRadial"/>
    <dgm:cxn modelId="{CEBBA133-20E5-4E68-BABF-138EA63F969A}" type="presParOf" srcId="{803D1420-0BCF-4D0C-80AE-6F9EE246DEA1}" destId="{20BFC3EA-A63A-447F-B51E-5D179D536A5B}" srcOrd="0" destOrd="0" presId="urn:microsoft.com/office/officeart/2011/layout/HexagonRadial"/>
    <dgm:cxn modelId="{4F1FF97B-4972-481B-AD16-70C65C905F5B}" type="presParOf" srcId="{C32571AF-D9C6-4824-AC27-C2EF1F6B1F17}" destId="{594C5794-8191-427D-9F9C-7D2B6D74CDFE}" srcOrd="4" destOrd="0" presId="urn:microsoft.com/office/officeart/2011/layout/HexagonRadial"/>
    <dgm:cxn modelId="{39AD1C51-A195-40B8-8D84-1909C42C9ABE}" type="presParOf" srcId="{C32571AF-D9C6-4824-AC27-C2EF1F6B1F17}" destId="{4A7215D9-8A39-4608-A876-C3E321A1C0E5}" srcOrd="5" destOrd="0" presId="urn:microsoft.com/office/officeart/2011/layout/HexagonRadial"/>
    <dgm:cxn modelId="{009FEF6B-1BAA-447A-B5D0-603A23B509D1}" type="presParOf" srcId="{4A7215D9-8A39-4608-A876-C3E321A1C0E5}" destId="{8D7E03FF-BED9-40E2-8C5F-3604B40ED82D}" srcOrd="0" destOrd="0" presId="urn:microsoft.com/office/officeart/2011/layout/HexagonRadial"/>
    <dgm:cxn modelId="{2396974B-6B82-4D9A-B501-72049E1332A8}" type="presParOf" srcId="{C32571AF-D9C6-4824-AC27-C2EF1F6B1F17}" destId="{C37D7DD5-ED56-47BE-AC02-B5BEC222721C}" srcOrd="6" destOrd="0" presId="urn:microsoft.com/office/officeart/2011/layout/HexagonRadial"/>
    <dgm:cxn modelId="{2798E537-0077-47AD-9D70-96BE116C3126}" type="presParOf" srcId="{C32571AF-D9C6-4824-AC27-C2EF1F6B1F17}" destId="{D4D3DD0B-ABF1-4830-9387-B93097B1B508}" srcOrd="7" destOrd="0" presId="urn:microsoft.com/office/officeart/2011/layout/HexagonRadial"/>
    <dgm:cxn modelId="{59AFD4BC-D756-4D70-B617-E6497D9787AF}" type="presParOf" srcId="{D4D3DD0B-ABF1-4830-9387-B93097B1B508}" destId="{BC42D179-59A9-42DD-999E-92BD8434D866}" srcOrd="0" destOrd="0" presId="urn:microsoft.com/office/officeart/2011/layout/HexagonRadial"/>
    <dgm:cxn modelId="{1220FCEF-5F17-4429-BC16-BF7B868DA170}" type="presParOf" srcId="{C32571AF-D9C6-4824-AC27-C2EF1F6B1F17}" destId="{59AFA99D-44EE-4AD2-8DD0-999A8621A9D9}" srcOrd="8" destOrd="0" presId="urn:microsoft.com/office/officeart/2011/layout/HexagonRadial"/>
    <dgm:cxn modelId="{99F5773E-4791-4787-8DD6-F1624FE7EF2D}" type="presParOf" srcId="{C32571AF-D9C6-4824-AC27-C2EF1F6B1F17}" destId="{D80EB7E9-0232-4428-AFA6-34B2A4B5639E}" srcOrd="9" destOrd="0" presId="urn:microsoft.com/office/officeart/2011/layout/HexagonRadial"/>
    <dgm:cxn modelId="{49152E22-70AD-49B5-B046-C67F51D4BE86}" type="presParOf" srcId="{D80EB7E9-0232-4428-AFA6-34B2A4B5639E}" destId="{C691CD0B-C6C0-49C4-90BC-A0CCB367AF16}" srcOrd="0" destOrd="0" presId="urn:microsoft.com/office/officeart/2011/layout/HexagonRadial"/>
    <dgm:cxn modelId="{C0F85992-CCFA-48FA-930D-F340E7524888}" type="presParOf" srcId="{C32571AF-D9C6-4824-AC27-C2EF1F6B1F17}" destId="{8C04D6BC-92F9-4D8C-96A6-9A718A032795}" srcOrd="10" destOrd="0" presId="urn:microsoft.com/office/officeart/2011/layout/HexagonRadial"/>
    <dgm:cxn modelId="{3700356E-77B8-4171-A031-5A369594A4E9}" type="presParOf" srcId="{C32571AF-D9C6-4824-AC27-C2EF1F6B1F17}" destId="{292EB89A-4D18-45B6-91AE-7FA6B089ACC8}" srcOrd="11" destOrd="0" presId="urn:microsoft.com/office/officeart/2011/layout/HexagonRadial"/>
    <dgm:cxn modelId="{4A1B3EB1-4D8D-4617-B5E1-3D9ACBCFEF0C}" type="presParOf" srcId="{292EB89A-4D18-45B6-91AE-7FA6B089ACC8}" destId="{E35D6CDA-94F8-4A34-8E1B-B8571692CFFC}" srcOrd="0" destOrd="0" presId="urn:microsoft.com/office/officeart/2011/layout/HexagonRadial"/>
    <dgm:cxn modelId="{F09E6713-39A2-4641-B53B-A2520EEF90EA}" type="presParOf" srcId="{C32571AF-D9C6-4824-AC27-C2EF1F6B1F17}" destId="{F7482C5D-A4E5-4B1F-B64E-7E6ED0D0DEF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B25CED-43C1-4DB4-8CEE-A19D812D109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0493CC-0194-430C-AEDB-10BABC0033FC}">
      <dgm:prSet/>
      <dgm:spPr>
        <a:solidFill>
          <a:schemeClr val="tx2"/>
        </a:solidFill>
      </dgm:spPr>
      <dgm:t>
        <a:bodyPr/>
        <a:lstStyle/>
        <a:p>
          <a:r>
            <a:rPr lang="en-GB" b="1" dirty="0"/>
            <a:t>Preliminary Considerations</a:t>
          </a:r>
          <a:endParaRPr lang="en-US" b="1" dirty="0"/>
        </a:p>
      </dgm:t>
    </dgm:pt>
    <dgm:pt modelId="{AAB64D1F-8D4F-4906-B0E9-0CF7E4AB64F5}" type="parTrans" cxnId="{9C51C153-E0ED-485D-A6B9-981D6432B8D6}">
      <dgm:prSet/>
      <dgm:spPr/>
      <dgm:t>
        <a:bodyPr/>
        <a:lstStyle/>
        <a:p>
          <a:endParaRPr lang="en-US"/>
        </a:p>
      </dgm:t>
    </dgm:pt>
    <dgm:pt modelId="{E337643F-83A9-41ED-99A1-A11691CE301B}" type="sibTrans" cxnId="{9C51C153-E0ED-485D-A6B9-981D6432B8D6}">
      <dgm:prSet/>
      <dgm:spPr/>
      <dgm:t>
        <a:bodyPr/>
        <a:lstStyle/>
        <a:p>
          <a:endParaRPr lang="en-US"/>
        </a:p>
      </dgm:t>
    </dgm:pt>
    <dgm:pt modelId="{9E20E3AD-4799-497C-8477-C14BB8374041}">
      <dgm:prSet/>
      <dgm:spPr/>
      <dgm:t>
        <a:bodyPr/>
        <a:lstStyle/>
        <a:p>
          <a:r>
            <a:rPr lang="en-GB" b="1" dirty="0"/>
            <a:t>What are current or upcoming challenges the company faces? </a:t>
          </a:r>
          <a:r>
            <a:rPr lang="en-GB" b="0" dirty="0"/>
            <a:t>(e.g., current customer complaints, increased competition, evolving trends)</a:t>
          </a:r>
          <a:endParaRPr lang="en-US" dirty="0"/>
        </a:p>
      </dgm:t>
    </dgm:pt>
    <dgm:pt modelId="{521D4208-8C79-4B4F-AFE0-E810EEB45EF2}" type="parTrans" cxnId="{40EF94FC-9573-4556-80DD-C9F428BE3D15}">
      <dgm:prSet/>
      <dgm:spPr/>
      <dgm:t>
        <a:bodyPr/>
        <a:lstStyle/>
        <a:p>
          <a:endParaRPr lang="en-US"/>
        </a:p>
      </dgm:t>
    </dgm:pt>
    <dgm:pt modelId="{37A9278D-8E42-4568-8D8F-F32683C03054}" type="sibTrans" cxnId="{40EF94FC-9573-4556-80DD-C9F428BE3D15}">
      <dgm:prSet/>
      <dgm:spPr/>
      <dgm:t>
        <a:bodyPr/>
        <a:lstStyle/>
        <a:p>
          <a:endParaRPr lang="en-US"/>
        </a:p>
      </dgm:t>
    </dgm:pt>
    <dgm:pt modelId="{A114007D-2D68-417D-88EC-DCB91B6DB2E6}">
      <dgm:prSet/>
      <dgm:spPr/>
      <dgm:t>
        <a:bodyPr/>
        <a:lstStyle/>
        <a:p>
          <a:r>
            <a:rPr lang="en-GB" b="0"/>
            <a:t>Why will these challenges deteriorate the customer experience if no customer experience innovation is conducted now?</a:t>
          </a:r>
          <a:endParaRPr lang="en-US"/>
        </a:p>
      </dgm:t>
    </dgm:pt>
    <dgm:pt modelId="{2C2C49E1-EBA5-4068-8AAD-6E2567C74748}" type="parTrans" cxnId="{73CB6C9A-DC84-4840-84FB-9D3A74974E9A}">
      <dgm:prSet/>
      <dgm:spPr/>
      <dgm:t>
        <a:bodyPr/>
        <a:lstStyle/>
        <a:p>
          <a:endParaRPr lang="en-US"/>
        </a:p>
      </dgm:t>
    </dgm:pt>
    <dgm:pt modelId="{62C3AE23-6D00-4229-A5F3-6FFAAD82BB90}" type="sibTrans" cxnId="{73CB6C9A-DC84-4840-84FB-9D3A74974E9A}">
      <dgm:prSet/>
      <dgm:spPr/>
      <dgm:t>
        <a:bodyPr/>
        <a:lstStyle/>
        <a:p>
          <a:endParaRPr lang="en-US"/>
        </a:p>
      </dgm:t>
    </dgm:pt>
    <dgm:pt modelId="{ABC0FB9E-DDB2-4989-BFCF-D15AAF1D62BD}">
      <dgm:prSet/>
      <dgm:spPr>
        <a:solidFill>
          <a:schemeClr val="tx2"/>
        </a:solidFill>
      </dgm:spPr>
      <dgm:t>
        <a:bodyPr/>
        <a:lstStyle/>
        <a:p>
          <a:r>
            <a:rPr lang="en-GB" b="1" dirty="0"/>
            <a:t>Strategic Considerations</a:t>
          </a:r>
          <a:endParaRPr lang="en-US" b="1" dirty="0"/>
        </a:p>
      </dgm:t>
    </dgm:pt>
    <dgm:pt modelId="{922409B5-164D-4AF9-947A-E0D7C5D5EDAC}" type="parTrans" cxnId="{5A52C024-4A7B-46FD-A8FA-0539D474FF77}">
      <dgm:prSet/>
      <dgm:spPr/>
      <dgm:t>
        <a:bodyPr/>
        <a:lstStyle/>
        <a:p>
          <a:endParaRPr lang="en-US"/>
        </a:p>
      </dgm:t>
    </dgm:pt>
    <dgm:pt modelId="{B5136726-DA9C-450F-89D6-6639ACF6DFAA}" type="sibTrans" cxnId="{5A52C024-4A7B-46FD-A8FA-0539D474FF77}">
      <dgm:prSet/>
      <dgm:spPr/>
      <dgm:t>
        <a:bodyPr/>
        <a:lstStyle/>
        <a:p>
          <a:endParaRPr lang="en-US"/>
        </a:p>
      </dgm:t>
    </dgm:pt>
    <dgm:pt modelId="{374A86FD-E435-43FA-A0AA-D579F293BD53}">
      <dgm:prSet/>
      <dgm:spPr/>
      <dgm:t>
        <a:bodyPr/>
        <a:lstStyle/>
        <a:p>
          <a:r>
            <a:rPr lang="en-GB" b="1" dirty="0"/>
            <a:t>Which target groups do you address with the customer experience innovation?</a:t>
          </a:r>
          <a:endParaRPr lang="en-US" b="1" dirty="0"/>
        </a:p>
      </dgm:t>
    </dgm:pt>
    <dgm:pt modelId="{D98D2A17-CC10-450C-A968-D8527937E389}" type="parTrans" cxnId="{25859A1F-0A91-4A7C-A9D4-699584C239CD}">
      <dgm:prSet/>
      <dgm:spPr/>
      <dgm:t>
        <a:bodyPr/>
        <a:lstStyle/>
        <a:p>
          <a:endParaRPr lang="en-US"/>
        </a:p>
      </dgm:t>
    </dgm:pt>
    <dgm:pt modelId="{B97707D1-D5AE-4C3D-8BF7-6F52A70F226B}" type="sibTrans" cxnId="{25859A1F-0A91-4A7C-A9D4-699584C239CD}">
      <dgm:prSet/>
      <dgm:spPr/>
      <dgm:t>
        <a:bodyPr/>
        <a:lstStyle/>
        <a:p>
          <a:endParaRPr lang="en-US"/>
        </a:p>
      </dgm:t>
    </dgm:pt>
    <dgm:pt modelId="{BE7F0AE4-363E-4A8D-BF7F-BAD5C6A8B7CE}">
      <dgm:prSet/>
      <dgm:spPr/>
      <dgm:t>
        <a:bodyPr/>
        <a:lstStyle/>
        <a:p>
          <a:r>
            <a:rPr lang="en-GB" b="0" dirty="0"/>
            <a:t>Why is your customer experience innovation relevant for this target group? ( especially considering the needs and wants of the target group?</a:t>
          </a:r>
          <a:endParaRPr lang="en-US" dirty="0"/>
        </a:p>
      </dgm:t>
    </dgm:pt>
    <dgm:pt modelId="{40D1C4A4-BBB1-4A11-8619-4D437814ED53}" type="parTrans" cxnId="{021E50D3-4B83-4F78-BF21-C1699CC63C90}">
      <dgm:prSet/>
      <dgm:spPr/>
      <dgm:t>
        <a:bodyPr/>
        <a:lstStyle/>
        <a:p>
          <a:endParaRPr lang="en-US"/>
        </a:p>
      </dgm:t>
    </dgm:pt>
    <dgm:pt modelId="{9B7F1811-6732-4472-A191-F5BDBBA8E005}" type="sibTrans" cxnId="{021E50D3-4B83-4F78-BF21-C1699CC63C90}">
      <dgm:prSet/>
      <dgm:spPr/>
      <dgm:t>
        <a:bodyPr/>
        <a:lstStyle/>
        <a:p>
          <a:endParaRPr lang="en-US"/>
        </a:p>
      </dgm:t>
    </dgm:pt>
    <dgm:pt modelId="{F0CBC376-538A-4E14-98E2-CEE1FF6FDD6E}">
      <dgm:prSet/>
      <dgm:spPr/>
      <dgm:t>
        <a:bodyPr/>
        <a:lstStyle/>
        <a:p>
          <a:r>
            <a:rPr lang="en-GB" b="1" dirty="0"/>
            <a:t>How will the customer experience innovation influence the entire customer journey?</a:t>
          </a:r>
          <a:r>
            <a:rPr lang="en-GB" b="0" dirty="0"/>
            <a:t> (e.g., which barriers or opportunities do you address)</a:t>
          </a:r>
          <a:endParaRPr lang="en-US" dirty="0"/>
        </a:p>
      </dgm:t>
    </dgm:pt>
    <dgm:pt modelId="{3FBD7D51-A46E-40BB-8D8E-2154FF1D2080}" type="parTrans" cxnId="{121C62BD-DDCD-45E0-82B0-D83206799352}">
      <dgm:prSet/>
      <dgm:spPr/>
      <dgm:t>
        <a:bodyPr/>
        <a:lstStyle/>
        <a:p>
          <a:endParaRPr lang="en-US"/>
        </a:p>
      </dgm:t>
    </dgm:pt>
    <dgm:pt modelId="{56490FA6-E7D0-4B4C-807C-E96ED213BA17}" type="sibTrans" cxnId="{121C62BD-DDCD-45E0-82B0-D83206799352}">
      <dgm:prSet/>
      <dgm:spPr/>
      <dgm:t>
        <a:bodyPr/>
        <a:lstStyle/>
        <a:p>
          <a:endParaRPr lang="en-US"/>
        </a:p>
      </dgm:t>
    </dgm:pt>
    <dgm:pt modelId="{5F000A49-C3F8-48A3-AE1E-F47108FFA672}">
      <dgm:prSet/>
      <dgm:spPr/>
      <dgm:t>
        <a:bodyPr/>
        <a:lstStyle/>
        <a:p>
          <a:r>
            <a:rPr lang="en-GB" b="0" dirty="0"/>
            <a:t>How will the experience innovation effect the business-units within the company? (especially consider how the business – units measure their success?</a:t>
          </a:r>
          <a:endParaRPr lang="en-US" dirty="0"/>
        </a:p>
      </dgm:t>
    </dgm:pt>
    <dgm:pt modelId="{0C80AB57-DEBD-4D95-BC5B-314CE9624D54}" type="parTrans" cxnId="{426DC077-6A48-49DF-ACB5-249AC5CAFA2F}">
      <dgm:prSet/>
      <dgm:spPr/>
      <dgm:t>
        <a:bodyPr/>
        <a:lstStyle/>
        <a:p>
          <a:endParaRPr lang="en-US"/>
        </a:p>
      </dgm:t>
    </dgm:pt>
    <dgm:pt modelId="{7F39D7A4-DCAD-4637-B8C5-47BA2E2F9EF8}" type="sibTrans" cxnId="{426DC077-6A48-49DF-ACB5-249AC5CAFA2F}">
      <dgm:prSet/>
      <dgm:spPr/>
      <dgm:t>
        <a:bodyPr/>
        <a:lstStyle/>
        <a:p>
          <a:endParaRPr lang="en-US"/>
        </a:p>
      </dgm:t>
    </dgm:pt>
    <dgm:pt modelId="{C5EB41C9-2F3A-4723-9E31-7865EBFF1658}">
      <dgm:prSet/>
      <dgm:spPr/>
      <dgm:t>
        <a:bodyPr/>
        <a:lstStyle/>
        <a:p>
          <a:r>
            <a:rPr lang="en-GB" b="1" dirty="0"/>
            <a:t>What is the exact outcome you aim to achieve with the customer experience innovation)</a:t>
          </a:r>
          <a:r>
            <a:rPr lang="en-GB" b="0" dirty="0"/>
            <a:t> (e.g., sales, brand image, Word of Mouth)</a:t>
          </a:r>
          <a:endParaRPr lang="en-US" dirty="0"/>
        </a:p>
      </dgm:t>
    </dgm:pt>
    <dgm:pt modelId="{5465FCBF-6991-4951-946D-88839F2C6FE8}" type="parTrans" cxnId="{D52F2C40-D113-4B52-BF37-C76A9140F6E7}">
      <dgm:prSet/>
      <dgm:spPr/>
      <dgm:t>
        <a:bodyPr/>
        <a:lstStyle/>
        <a:p>
          <a:endParaRPr lang="en-US"/>
        </a:p>
      </dgm:t>
    </dgm:pt>
    <dgm:pt modelId="{7514BAB5-F6E5-4441-B6DA-64C26D0CB23C}" type="sibTrans" cxnId="{D52F2C40-D113-4B52-BF37-C76A9140F6E7}">
      <dgm:prSet/>
      <dgm:spPr/>
      <dgm:t>
        <a:bodyPr/>
        <a:lstStyle/>
        <a:p>
          <a:endParaRPr lang="en-US"/>
        </a:p>
      </dgm:t>
    </dgm:pt>
    <dgm:pt modelId="{8F4C32C6-5D52-4BCF-B05E-A8169F7F52E1}" type="pres">
      <dgm:prSet presAssocID="{ECB25CED-43C1-4DB4-8CEE-A19D812D1095}" presName="linear" presStyleCnt="0">
        <dgm:presLayoutVars>
          <dgm:dir/>
          <dgm:animLvl val="lvl"/>
          <dgm:resizeHandles val="exact"/>
        </dgm:presLayoutVars>
      </dgm:prSet>
      <dgm:spPr/>
    </dgm:pt>
    <dgm:pt modelId="{518EAC4F-48ED-4EAE-ADCD-F7B7B1CD5350}" type="pres">
      <dgm:prSet presAssocID="{3E0493CC-0194-430C-AEDB-10BABC0033FC}" presName="parentLin" presStyleCnt="0"/>
      <dgm:spPr/>
    </dgm:pt>
    <dgm:pt modelId="{089BB943-5D49-47EB-9641-55C8431F642C}" type="pres">
      <dgm:prSet presAssocID="{3E0493CC-0194-430C-AEDB-10BABC0033FC}" presName="parentLeftMargin" presStyleLbl="node1" presStyleIdx="0" presStyleCnt="2"/>
      <dgm:spPr/>
    </dgm:pt>
    <dgm:pt modelId="{572A7A38-BC71-4A1A-BD44-49624A9B23A8}" type="pres">
      <dgm:prSet presAssocID="{3E0493CC-0194-430C-AEDB-10BABC0033F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23956A6-BD5A-41F3-9F56-394CEC30BDEB}" type="pres">
      <dgm:prSet presAssocID="{3E0493CC-0194-430C-AEDB-10BABC0033FC}" presName="negativeSpace" presStyleCnt="0"/>
      <dgm:spPr/>
    </dgm:pt>
    <dgm:pt modelId="{5C15C378-F7C8-4F6C-96E1-A0F1B7BD15A2}" type="pres">
      <dgm:prSet presAssocID="{3E0493CC-0194-430C-AEDB-10BABC0033FC}" presName="childText" presStyleLbl="conFgAcc1" presStyleIdx="0" presStyleCnt="2">
        <dgm:presLayoutVars>
          <dgm:bulletEnabled val="1"/>
        </dgm:presLayoutVars>
      </dgm:prSet>
      <dgm:spPr/>
    </dgm:pt>
    <dgm:pt modelId="{387F9020-BCCB-49A9-9CC0-ABBBACFF05F2}" type="pres">
      <dgm:prSet presAssocID="{E337643F-83A9-41ED-99A1-A11691CE301B}" presName="spaceBetweenRectangles" presStyleCnt="0"/>
      <dgm:spPr/>
    </dgm:pt>
    <dgm:pt modelId="{4CF1B092-2BB9-41BD-A4C1-706C6884D6BB}" type="pres">
      <dgm:prSet presAssocID="{ABC0FB9E-DDB2-4989-BFCF-D15AAF1D62BD}" presName="parentLin" presStyleCnt="0"/>
      <dgm:spPr/>
    </dgm:pt>
    <dgm:pt modelId="{784796EF-F90D-4474-8ECC-2F0DCAE85190}" type="pres">
      <dgm:prSet presAssocID="{ABC0FB9E-DDB2-4989-BFCF-D15AAF1D62BD}" presName="parentLeftMargin" presStyleLbl="node1" presStyleIdx="0" presStyleCnt="2"/>
      <dgm:spPr/>
    </dgm:pt>
    <dgm:pt modelId="{AD239642-D3E4-4DD8-8AE3-77919BB60D8E}" type="pres">
      <dgm:prSet presAssocID="{ABC0FB9E-DDB2-4989-BFCF-D15AAF1D62B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06605AB-541D-45C0-AAE2-10F0A98E2BFA}" type="pres">
      <dgm:prSet presAssocID="{ABC0FB9E-DDB2-4989-BFCF-D15AAF1D62BD}" presName="negativeSpace" presStyleCnt="0"/>
      <dgm:spPr/>
    </dgm:pt>
    <dgm:pt modelId="{069CF31E-D0DE-469D-BABE-2C63F7FDB5DA}" type="pres">
      <dgm:prSet presAssocID="{ABC0FB9E-DDB2-4989-BFCF-D15AAF1D62B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762B517-5D44-4AC5-A0F4-CDB710E25DCE}" type="presOf" srcId="{5F000A49-C3F8-48A3-AE1E-F47108FFA672}" destId="{069CF31E-D0DE-469D-BABE-2C63F7FDB5DA}" srcOrd="0" destOrd="3" presId="urn:microsoft.com/office/officeart/2005/8/layout/list1"/>
    <dgm:cxn modelId="{EF6DA21C-335F-4A9D-AC98-30BD4AD5E597}" type="presOf" srcId="{9E20E3AD-4799-497C-8477-C14BB8374041}" destId="{5C15C378-F7C8-4F6C-96E1-A0F1B7BD15A2}" srcOrd="0" destOrd="0" presId="urn:microsoft.com/office/officeart/2005/8/layout/list1"/>
    <dgm:cxn modelId="{8778F81C-C077-4BA3-9D16-11541D78D681}" type="presOf" srcId="{3E0493CC-0194-430C-AEDB-10BABC0033FC}" destId="{572A7A38-BC71-4A1A-BD44-49624A9B23A8}" srcOrd="1" destOrd="0" presId="urn:microsoft.com/office/officeart/2005/8/layout/list1"/>
    <dgm:cxn modelId="{25859A1F-0A91-4A7C-A9D4-699584C239CD}" srcId="{ABC0FB9E-DDB2-4989-BFCF-D15AAF1D62BD}" destId="{374A86FD-E435-43FA-A0AA-D579F293BD53}" srcOrd="0" destOrd="0" parTransId="{D98D2A17-CC10-450C-A968-D8527937E389}" sibTransId="{B97707D1-D5AE-4C3D-8BF7-6F52A70F226B}"/>
    <dgm:cxn modelId="{5A52C024-4A7B-46FD-A8FA-0539D474FF77}" srcId="{ECB25CED-43C1-4DB4-8CEE-A19D812D1095}" destId="{ABC0FB9E-DDB2-4989-BFCF-D15AAF1D62BD}" srcOrd="1" destOrd="0" parTransId="{922409B5-164D-4AF9-947A-E0D7C5D5EDAC}" sibTransId="{B5136726-DA9C-450F-89D6-6639ACF6DFAA}"/>
    <dgm:cxn modelId="{69ECE63C-54FC-4EB4-9146-42179C8B2A91}" type="presOf" srcId="{F0CBC376-538A-4E14-98E2-CEE1FF6FDD6E}" destId="{069CF31E-D0DE-469D-BABE-2C63F7FDB5DA}" srcOrd="0" destOrd="2" presId="urn:microsoft.com/office/officeart/2005/8/layout/list1"/>
    <dgm:cxn modelId="{D52F2C40-D113-4B52-BF37-C76A9140F6E7}" srcId="{ABC0FB9E-DDB2-4989-BFCF-D15AAF1D62BD}" destId="{C5EB41C9-2F3A-4723-9E31-7865EBFF1658}" srcOrd="4" destOrd="0" parTransId="{5465FCBF-6991-4951-946D-88839F2C6FE8}" sibTransId="{7514BAB5-F6E5-4441-B6DA-64C26D0CB23C}"/>
    <dgm:cxn modelId="{F375964F-9803-4068-A5B8-8A83A52B7EF2}" type="presOf" srcId="{ABC0FB9E-DDB2-4989-BFCF-D15AAF1D62BD}" destId="{AD239642-D3E4-4DD8-8AE3-77919BB60D8E}" srcOrd="1" destOrd="0" presId="urn:microsoft.com/office/officeart/2005/8/layout/list1"/>
    <dgm:cxn modelId="{9C51C153-E0ED-485D-A6B9-981D6432B8D6}" srcId="{ECB25CED-43C1-4DB4-8CEE-A19D812D1095}" destId="{3E0493CC-0194-430C-AEDB-10BABC0033FC}" srcOrd="0" destOrd="0" parTransId="{AAB64D1F-8D4F-4906-B0E9-0CF7E4AB64F5}" sibTransId="{E337643F-83A9-41ED-99A1-A11691CE301B}"/>
    <dgm:cxn modelId="{D47EAA5F-4826-4A44-A847-E491B5CD4862}" type="presOf" srcId="{374A86FD-E435-43FA-A0AA-D579F293BD53}" destId="{069CF31E-D0DE-469D-BABE-2C63F7FDB5DA}" srcOrd="0" destOrd="0" presId="urn:microsoft.com/office/officeart/2005/8/layout/list1"/>
    <dgm:cxn modelId="{82913B65-15B0-4FFA-A541-9EDED5FC91C7}" type="presOf" srcId="{ABC0FB9E-DDB2-4989-BFCF-D15AAF1D62BD}" destId="{784796EF-F90D-4474-8ECC-2F0DCAE85190}" srcOrd="0" destOrd="0" presId="urn:microsoft.com/office/officeart/2005/8/layout/list1"/>
    <dgm:cxn modelId="{426DC077-6A48-49DF-ACB5-249AC5CAFA2F}" srcId="{ABC0FB9E-DDB2-4989-BFCF-D15AAF1D62BD}" destId="{5F000A49-C3F8-48A3-AE1E-F47108FFA672}" srcOrd="3" destOrd="0" parTransId="{0C80AB57-DEBD-4D95-BC5B-314CE9624D54}" sibTransId="{7F39D7A4-DCAD-4637-B8C5-47BA2E2F9EF8}"/>
    <dgm:cxn modelId="{2165577A-4A15-4094-9281-911114156088}" type="presOf" srcId="{A114007D-2D68-417D-88EC-DCB91B6DB2E6}" destId="{5C15C378-F7C8-4F6C-96E1-A0F1B7BD15A2}" srcOrd="0" destOrd="1" presId="urn:microsoft.com/office/officeart/2005/8/layout/list1"/>
    <dgm:cxn modelId="{32B21E85-D360-4A8F-9187-6426DFE358C9}" type="presOf" srcId="{C5EB41C9-2F3A-4723-9E31-7865EBFF1658}" destId="{069CF31E-D0DE-469D-BABE-2C63F7FDB5DA}" srcOrd="0" destOrd="4" presId="urn:microsoft.com/office/officeart/2005/8/layout/list1"/>
    <dgm:cxn modelId="{7A48BF89-E539-4E58-BED1-E8A5725922EF}" type="presOf" srcId="{3E0493CC-0194-430C-AEDB-10BABC0033FC}" destId="{089BB943-5D49-47EB-9641-55C8431F642C}" srcOrd="0" destOrd="0" presId="urn:microsoft.com/office/officeart/2005/8/layout/list1"/>
    <dgm:cxn modelId="{73CB6C9A-DC84-4840-84FB-9D3A74974E9A}" srcId="{3E0493CC-0194-430C-AEDB-10BABC0033FC}" destId="{A114007D-2D68-417D-88EC-DCB91B6DB2E6}" srcOrd="1" destOrd="0" parTransId="{2C2C49E1-EBA5-4068-8AAD-6E2567C74748}" sibTransId="{62C3AE23-6D00-4229-A5F3-6FFAAD82BB90}"/>
    <dgm:cxn modelId="{36C1A5AD-67DF-4C08-ADC4-86C22050BB1A}" type="presOf" srcId="{BE7F0AE4-363E-4A8D-BF7F-BAD5C6A8B7CE}" destId="{069CF31E-D0DE-469D-BABE-2C63F7FDB5DA}" srcOrd="0" destOrd="1" presId="urn:microsoft.com/office/officeart/2005/8/layout/list1"/>
    <dgm:cxn modelId="{5B5531B2-03DD-4078-B6C0-7F74CFBF27E2}" type="presOf" srcId="{ECB25CED-43C1-4DB4-8CEE-A19D812D1095}" destId="{8F4C32C6-5D52-4BCF-B05E-A8169F7F52E1}" srcOrd="0" destOrd="0" presId="urn:microsoft.com/office/officeart/2005/8/layout/list1"/>
    <dgm:cxn modelId="{121C62BD-DDCD-45E0-82B0-D83206799352}" srcId="{ABC0FB9E-DDB2-4989-BFCF-D15AAF1D62BD}" destId="{F0CBC376-538A-4E14-98E2-CEE1FF6FDD6E}" srcOrd="2" destOrd="0" parTransId="{3FBD7D51-A46E-40BB-8D8E-2154FF1D2080}" sibTransId="{56490FA6-E7D0-4B4C-807C-E96ED213BA17}"/>
    <dgm:cxn modelId="{021E50D3-4B83-4F78-BF21-C1699CC63C90}" srcId="{ABC0FB9E-DDB2-4989-BFCF-D15AAF1D62BD}" destId="{BE7F0AE4-363E-4A8D-BF7F-BAD5C6A8B7CE}" srcOrd="1" destOrd="0" parTransId="{40D1C4A4-BBB1-4A11-8619-4D437814ED53}" sibTransId="{9B7F1811-6732-4472-A191-F5BDBBA8E005}"/>
    <dgm:cxn modelId="{40EF94FC-9573-4556-80DD-C9F428BE3D15}" srcId="{3E0493CC-0194-430C-AEDB-10BABC0033FC}" destId="{9E20E3AD-4799-497C-8477-C14BB8374041}" srcOrd="0" destOrd="0" parTransId="{521D4208-8C79-4B4F-AFE0-E810EEB45EF2}" sibTransId="{37A9278D-8E42-4568-8D8F-F32683C03054}"/>
    <dgm:cxn modelId="{3EDCCDAE-8362-4886-97B6-695365B2B287}" type="presParOf" srcId="{8F4C32C6-5D52-4BCF-B05E-A8169F7F52E1}" destId="{518EAC4F-48ED-4EAE-ADCD-F7B7B1CD5350}" srcOrd="0" destOrd="0" presId="urn:microsoft.com/office/officeart/2005/8/layout/list1"/>
    <dgm:cxn modelId="{34EF9D5F-6BD7-43A9-9557-086BF150E355}" type="presParOf" srcId="{518EAC4F-48ED-4EAE-ADCD-F7B7B1CD5350}" destId="{089BB943-5D49-47EB-9641-55C8431F642C}" srcOrd="0" destOrd="0" presId="urn:microsoft.com/office/officeart/2005/8/layout/list1"/>
    <dgm:cxn modelId="{352599CB-9EBA-4F8A-BA40-2CAD17386DD4}" type="presParOf" srcId="{518EAC4F-48ED-4EAE-ADCD-F7B7B1CD5350}" destId="{572A7A38-BC71-4A1A-BD44-49624A9B23A8}" srcOrd="1" destOrd="0" presId="urn:microsoft.com/office/officeart/2005/8/layout/list1"/>
    <dgm:cxn modelId="{64D42CEA-9320-4E6B-B510-9B2F1B921579}" type="presParOf" srcId="{8F4C32C6-5D52-4BCF-B05E-A8169F7F52E1}" destId="{723956A6-BD5A-41F3-9F56-394CEC30BDEB}" srcOrd="1" destOrd="0" presId="urn:microsoft.com/office/officeart/2005/8/layout/list1"/>
    <dgm:cxn modelId="{78442F36-16F5-409E-A052-175B4E30A58D}" type="presParOf" srcId="{8F4C32C6-5D52-4BCF-B05E-A8169F7F52E1}" destId="{5C15C378-F7C8-4F6C-96E1-A0F1B7BD15A2}" srcOrd="2" destOrd="0" presId="urn:microsoft.com/office/officeart/2005/8/layout/list1"/>
    <dgm:cxn modelId="{C2F76EF2-E1D4-4E3E-877D-76C27BA3AF9A}" type="presParOf" srcId="{8F4C32C6-5D52-4BCF-B05E-A8169F7F52E1}" destId="{387F9020-BCCB-49A9-9CC0-ABBBACFF05F2}" srcOrd="3" destOrd="0" presId="urn:microsoft.com/office/officeart/2005/8/layout/list1"/>
    <dgm:cxn modelId="{3564FF41-5E88-4BAD-9BA9-D167503080EE}" type="presParOf" srcId="{8F4C32C6-5D52-4BCF-B05E-A8169F7F52E1}" destId="{4CF1B092-2BB9-41BD-A4C1-706C6884D6BB}" srcOrd="4" destOrd="0" presId="urn:microsoft.com/office/officeart/2005/8/layout/list1"/>
    <dgm:cxn modelId="{6A619D1D-88D8-422D-BE71-C06D28D19418}" type="presParOf" srcId="{4CF1B092-2BB9-41BD-A4C1-706C6884D6BB}" destId="{784796EF-F90D-4474-8ECC-2F0DCAE85190}" srcOrd="0" destOrd="0" presId="urn:microsoft.com/office/officeart/2005/8/layout/list1"/>
    <dgm:cxn modelId="{8310938A-D8E1-4BA0-B727-AE71246B3A9F}" type="presParOf" srcId="{4CF1B092-2BB9-41BD-A4C1-706C6884D6BB}" destId="{AD239642-D3E4-4DD8-8AE3-77919BB60D8E}" srcOrd="1" destOrd="0" presId="urn:microsoft.com/office/officeart/2005/8/layout/list1"/>
    <dgm:cxn modelId="{9C45CF0D-6ADD-41F9-9C03-46D1371FDE6A}" type="presParOf" srcId="{8F4C32C6-5D52-4BCF-B05E-A8169F7F52E1}" destId="{C06605AB-541D-45C0-AAE2-10F0A98E2BFA}" srcOrd="5" destOrd="0" presId="urn:microsoft.com/office/officeart/2005/8/layout/list1"/>
    <dgm:cxn modelId="{18272AB3-E790-43F1-8718-3549CC642C54}" type="presParOf" srcId="{8F4C32C6-5D52-4BCF-B05E-A8169F7F52E1}" destId="{069CF31E-D0DE-469D-BABE-2C63F7FDB5D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B25CED-43C1-4DB4-8CEE-A19D812D109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0493CC-0194-430C-AEDB-10BABC0033FC}">
      <dgm:prSet/>
      <dgm:spPr>
        <a:solidFill>
          <a:schemeClr val="tx2"/>
        </a:solidFill>
      </dgm:spPr>
      <dgm:t>
        <a:bodyPr/>
        <a:lstStyle/>
        <a:p>
          <a:r>
            <a:rPr lang="en-GB" b="1" dirty="0"/>
            <a:t>Effect Assessment</a:t>
          </a:r>
          <a:endParaRPr lang="en-US" b="1" dirty="0"/>
        </a:p>
      </dgm:t>
    </dgm:pt>
    <dgm:pt modelId="{AAB64D1F-8D4F-4906-B0E9-0CF7E4AB64F5}" type="parTrans" cxnId="{9C51C153-E0ED-485D-A6B9-981D6432B8D6}">
      <dgm:prSet/>
      <dgm:spPr/>
      <dgm:t>
        <a:bodyPr/>
        <a:lstStyle/>
        <a:p>
          <a:endParaRPr lang="en-US"/>
        </a:p>
      </dgm:t>
    </dgm:pt>
    <dgm:pt modelId="{E337643F-83A9-41ED-99A1-A11691CE301B}" type="sibTrans" cxnId="{9C51C153-E0ED-485D-A6B9-981D6432B8D6}">
      <dgm:prSet/>
      <dgm:spPr/>
      <dgm:t>
        <a:bodyPr/>
        <a:lstStyle/>
        <a:p>
          <a:endParaRPr lang="en-US"/>
        </a:p>
      </dgm:t>
    </dgm:pt>
    <dgm:pt modelId="{9E20E3AD-4799-497C-8477-C14BB8374041}">
      <dgm:prSet/>
      <dgm:spPr/>
      <dgm:t>
        <a:bodyPr/>
        <a:lstStyle/>
        <a:p>
          <a:r>
            <a:rPr lang="en-GB" b="0" dirty="0"/>
            <a:t>How much will the implementation of the customer experience innovation cost?</a:t>
          </a:r>
          <a:endParaRPr lang="en-US" b="0" dirty="0"/>
        </a:p>
      </dgm:t>
    </dgm:pt>
    <dgm:pt modelId="{521D4208-8C79-4B4F-AFE0-E810EEB45EF2}" type="parTrans" cxnId="{40EF94FC-9573-4556-80DD-C9F428BE3D15}">
      <dgm:prSet/>
      <dgm:spPr/>
      <dgm:t>
        <a:bodyPr/>
        <a:lstStyle/>
        <a:p>
          <a:endParaRPr lang="en-US"/>
        </a:p>
      </dgm:t>
    </dgm:pt>
    <dgm:pt modelId="{37A9278D-8E42-4568-8D8F-F32683C03054}" type="sibTrans" cxnId="{40EF94FC-9573-4556-80DD-C9F428BE3D15}">
      <dgm:prSet/>
      <dgm:spPr/>
      <dgm:t>
        <a:bodyPr/>
        <a:lstStyle/>
        <a:p>
          <a:endParaRPr lang="en-US"/>
        </a:p>
      </dgm:t>
    </dgm:pt>
    <dgm:pt modelId="{A114007D-2D68-417D-88EC-DCB91B6DB2E6}">
      <dgm:prSet/>
      <dgm:spPr/>
      <dgm:t>
        <a:bodyPr/>
        <a:lstStyle/>
        <a:p>
          <a:r>
            <a:rPr lang="en-GB" b="1" dirty="0"/>
            <a:t>How do you expect the business performance to increase based on your customer experience innovation?</a:t>
          </a:r>
          <a:endParaRPr lang="en-US" b="1" dirty="0"/>
        </a:p>
      </dgm:t>
    </dgm:pt>
    <dgm:pt modelId="{2C2C49E1-EBA5-4068-8AAD-6E2567C74748}" type="parTrans" cxnId="{73CB6C9A-DC84-4840-84FB-9D3A74974E9A}">
      <dgm:prSet/>
      <dgm:spPr/>
      <dgm:t>
        <a:bodyPr/>
        <a:lstStyle/>
        <a:p>
          <a:endParaRPr lang="en-US"/>
        </a:p>
      </dgm:t>
    </dgm:pt>
    <dgm:pt modelId="{62C3AE23-6D00-4229-A5F3-6FFAAD82BB90}" type="sibTrans" cxnId="{73CB6C9A-DC84-4840-84FB-9D3A74974E9A}">
      <dgm:prSet/>
      <dgm:spPr/>
      <dgm:t>
        <a:bodyPr/>
        <a:lstStyle/>
        <a:p>
          <a:endParaRPr lang="en-US"/>
        </a:p>
      </dgm:t>
    </dgm:pt>
    <dgm:pt modelId="{ABC0FB9E-DDB2-4989-BFCF-D15AAF1D62BD}">
      <dgm:prSet/>
      <dgm:spPr>
        <a:solidFill>
          <a:schemeClr val="tx2"/>
        </a:solidFill>
      </dgm:spPr>
      <dgm:t>
        <a:bodyPr/>
        <a:lstStyle/>
        <a:p>
          <a:r>
            <a:rPr lang="en-GB" b="1" dirty="0"/>
            <a:t>Implementation</a:t>
          </a:r>
          <a:endParaRPr lang="en-US" b="1" dirty="0"/>
        </a:p>
      </dgm:t>
    </dgm:pt>
    <dgm:pt modelId="{922409B5-164D-4AF9-947A-E0D7C5D5EDAC}" type="parTrans" cxnId="{5A52C024-4A7B-46FD-A8FA-0539D474FF77}">
      <dgm:prSet/>
      <dgm:spPr/>
      <dgm:t>
        <a:bodyPr/>
        <a:lstStyle/>
        <a:p>
          <a:endParaRPr lang="en-US"/>
        </a:p>
      </dgm:t>
    </dgm:pt>
    <dgm:pt modelId="{B5136726-DA9C-450F-89D6-6639ACF6DFAA}" type="sibTrans" cxnId="{5A52C024-4A7B-46FD-A8FA-0539D474FF77}">
      <dgm:prSet/>
      <dgm:spPr/>
      <dgm:t>
        <a:bodyPr/>
        <a:lstStyle/>
        <a:p>
          <a:endParaRPr lang="en-US"/>
        </a:p>
      </dgm:t>
    </dgm:pt>
    <dgm:pt modelId="{374A86FD-E435-43FA-A0AA-D579F293BD53}">
      <dgm:prSet/>
      <dgm:spPr/>
      <dgm:t>
        <a:bodyPr/>
        <a:lstStyle/>
        <a:p>
          <a:r>
            <a:rPr lang="en-GB" b="1" dirty="0"/>
            <a:t>Do you have direct control over the implementation of your customer experience innovation?</a:t>
          </a:r>
          <a:endParaRPr lang="en-US" b="1" dirty="0"/>
        </a:p>
      </dgm:t>
    </dgm:pt>
    <dgm:pt modelId="{D98D2A17-CC10-450C-A968-D8527937E389}" type="parTrans" cxnId="{25859A1F-0A91-4A7C-A9D4-699584C239CD}">
      <dgm:prSet/>
      <dgm:spPr/>
      <dgm:t>
        <a:bodyPr/>
        <a:lstStyle/>
        <a:p>
          <a:endParaRPr lang="en-US"/>
        </a:p>
      </dgm:t>
    </dgm:pt>
    <dgm:pt modelId="{B97707D1-D5AE-4C3D-8BF7-6F52A70F226B}" type="sibTrans" cxnId="{25859A1F-0A91-4A7C-A9D4-699584C239CD}">
      <dgm:prSet/>
      <dgm:spPr/>
      <dgm:t>
        <a:bodyPr/>
        <a:lstStyle/>
        <a:p>
          <a:endParaRPr lang="en-US"/>
        </a:p>
      </dgm:t>
    </dgm:pt>
    <dgm:pt modelId="{BE7F0AE4-363E-4A8D-BF7F-BAD5C6A8B7CE}">
      <dgm:prSet/>
      <dgm:spPr/>
      <dgm:t>
        <a:bodyPr/>
        <a:lstStyle/>
        <a:p>
          <a:r>
            <a:rPr lang="en-GB" b="0" dirty="0"/>
            <a:t>Who will be responsible for the customer experience innovation within your company?</a:t>
          </a:r>
          <a:endParaRPr lang="en-US" dirty="0"/>
        </a:p>
      </dgm:t>
    </dgm:pt>
    <dgm:pt modelId="{40D1C4A4-BBB1-4A11-8619-4D437814ED53}" type="parTrans" cxnId="{021E50D3-4B83-4F78-BF21-C1699CC63C90}">
      <dgm:prSet/>
      <dgm:spPr/>
      <dgm:t>
        <a:bodyPr/>
        <a:lstStyle/>
        <a:p>
          <a:endParaRPr lang="en-US"/>
        </a:p>
      </dgm:t>
    </dgm:pt>
    <dgm:pt modelId="{9B7F1811-6732-4472-A191-F5BDBBA8E005}" type="sibTrans" cxnId="{021E50D3-4B83-4F78-BF21-C1699CC63C90}">
      <dgm:prSet/>
      <dgm:spPr/>
      <dgm:t>
        <a:bodyPr/>
        <a:lstStyle/>
        <a:p>
          <a:endParaRPr lang="en-US"/>
        </a:p>
      </dgm:t>
    </dgm:pt>
    <dgm:pt modelId="{F0CBC376-538A-4E14-98E2-CEE1FF6FDD6E}">
      <dgm:prSet/>
      <dgm:spPr/>
      <dgm:t>
        <a:bodyPr/>
        <a:lstStyle/>
        <a:p>
          <a:r>
            <a:rPr lang="en-GB" b="1" dirty="0"/>
            <a:t>How will the different units within the company need to work together to achieve the desired outcomes? (e.g., new structures and processes)</a:t>
          </a:r>
          <a:endParaRPr lang="en-US" dirty="0"/>
        </a:p>
      </dgm:t>
    </dgm:pt>
    <dgm:pt modelId="{3FBD7D51-A46E-40BB-8D8E-2154FF1D2080}" type="parTrans" cxnId="{121C62BD-DDCD-45E0-82B0-D83206799352}">
      <dgm:prSet/>
      <dgm:spPr/>
      <dgm:t>
        <a:bodyPr/>
        <a:lstStyle/>
        <a:p>
          <a:endParaRPr lang="en-US"/>
        </a:p>
      </dgm:t>
    </dgm:pt>
    <dgm:pt modelId="{56490FA6-E7D0-4B4C-807C-E96ED213BA17}" type="sibTrans" cxnId="{121C62BD-DDCD-45E0-82B0-D83206799352}">
      <dgm:prSet/>
      <dgm:spPr/>
      <dgm:t>
        <a:bodyPr/>
        <a:lstStyle/>
        <a:p>
          <a:endParaRPr lang="en-US"/>
        </a:p>
      </dgm:t>
    </dgm:pt>
    <dgm:pt modelId="{99EED4C8-0FE5-4B5E-A0D3-1C5F900D273B}">
      <dgm:prSet/>
      <dgm:spPr/>
      <dgm:t>
        <a:bodyPr/>
        <a:lstStyle/>
        <a:p>
          <a:endParaRPr lang="en-US" dirty="0"/>
        </a:p>
      </dgm:t>
    </dgm:pt>
    <dgm:pt modelId="{BFAC3E47-1417-4BB3-97D9-F87C07EFB60D}" type="parTrans" cxnId="{9DA381A1-A1D0-4141-A20D-4E0BB460EDBB}">
      <dgm:prSet/>
      <dgm:spPr/>
      <dgm:t>
        <a:bodyPr/>
        <a:lstStyle/>
        <a:p>
          <a:endParaRPr lang="en-GB"/>
        </a:p>
      </dgm:t>
    </dgm:pt>
    <dgm:pt modelId="{5347C7B8-07DB-4DD5-A2D5-987CDE734430}" type="sibTrans" cxnId="{9DA381A1-A1D0-4141-A20D-4E0BB460EDBB}">
      <dgm:prSet/>
      <dgm:spPr/>
      <dgm:t>
        <a:bodyPr/>
        <a:lstStyle/>
        <a:p>
          <a:endParaRPr lang="en-GB"/>
        </a:p>
      </dgm:t>
    </dgm:pt>
    <dgm:pt modelId="{76F6D9E9-6A8D-4093-A733-9DAC09C4623B}">
      <dgm:prSet/>
      <dgm:spPr/>
      <dgm:t>
        <a:bodyPr/>
        <a:lstStyle/>
        <a:p>
          <a:r>
            <a:rPr lang="en-US" dirty="0"/>
            <a:t>How can the effectiveness of your </a:t>
          </a:r>
          <a:r>
            <a:rPr lang="en-GB" b="0" dirty="0"/>
            <a:t>customer experience innovation be assessed? (e.g., pilot study, a/b testing)</a:t>
          </a:r>
          <a:endParaRPr lang="en-US" dirty="0"/>
        </a:p>
      </dgm:t>
    </dgm:pt>
    <dgm:pt modelId="{7FADFAA7-602C-4208-B5FC-9206B6491186}" type="parTrans" cxnId="{FC06CA7B-F5D0-4AB4-B71B-4AF73961EFB5}">
      <dgm:prSet/>
      <dgm:spPr/>
      <dgm:t>
        <a:bodyPr/>
        <a:lstStyle/>
        <a:p>
          <a:endParaRPr lang="en-GB"/>
        </a:p>
      </dgm:t>
    </dgm:pt>
    <dgm:pt modelId="{38624504-3842-4E02-97A9-D48B06E068E2}" type="sibTrans" cxnId="{FC06CA7B-F5D0-4AB4-B71B-4AF73961EFB5}">
      <dgm:prSet/>
      <dgm:spPr/>
      <dgm:t>
        <a:bodyPr/>
        <a:lstStyle/>
        <a:p>
          <a:endParaRPr lang="en-GB"/>
        </a:p>
      </dgm:t>
    </dgm:pt>
    <dgm:pt modelId="{524EF752-8745-40F5-A346-44415EAB6B47}">
      <dgm:prSet/>
      <dgm:spPr/>
      <dgm:t>
        <a:bodyPr/>
        <a:lstStyle/>
        <a:p>
          <a:r>
            <a:rPr lang="en-US" b="1" dirty="0"/>
            <a:t>Could the same effect be achieved by a competing </a:t>
          </a:r>
          <a:r>
            <a:rPr lang="en-GB" b="1" dirty="0"/>
            <a:t>customer experience innovation?</a:t>
          </a:r>
          <a:endParaRPr lang="en-US" b="1" dirty="0"/>
        </a:p>
      </dgm:t>
    </dgm:pt>
    <dgm:pt modelId="{604C657E-9C54-4D4B-9692-8CFF383FBA35}" type="parTrans" cxnId="{FF417B61-261D-44CA-8F3A-B7E38E08C08F}">
      <dgm:prSet/>
      <dgm:spPr/>
      <dgm:t>
        <a:bodyPr/>
        <a:lstStyle/>
        <a:p>
          <a:endParaRPr lang="en-GB"/>
        </a:p>
      </dgm:t>
    </dgm:pt>
    <dgm:pt modelId="{2158DAF0-B552-417A-BF63-637CC7E22441}" type="sibTrans" cxnId="{FF417B61-261D-44CA-8F3A-B7E38E08C08F}">
      <dgm:prSet/>
      <dgm:spPr/>
      <dgm:t>
        <a:bodyPr/>
        <a:lstStyle/>
        <a:p>
          <a:endParaRPr lang="en-GB"/>
        </a:p>
      </dgm:t>
    </dgm:pt>
    <dgm:pt modelId="{8F4C32C6-5D52-4BCF-B05E-A8169F7F52E1}" type="pres">
      <dgm:prSet presAssocID="{ECB25CED-43C1-4DB4-8CEE-A19D812D1095}" presName="linear" presStyleCnt="0">
        <dgm:presLayoutVars>
          <dgm:dir/>
          <dgm:animLvl val="lvl"/>
          <dgm:resizeHandles val="exact"/>
        </dgm:presLayoutVars>
      </dgm:prSet>
      <dgm:spPr/>
    </dgm:pt>
    <dgm:pt modelId="{518EAC4F-48ED-4EAE-ADCD-F7B7B1CD5350}" type="pres">
      <dgm:prSet presAssocID="{3E0493CC-0194-430C-AEDB-10BABC0033FC}" presName="parentLin" presStyleCnt="0"/>
      <dgm:spPr/>
    </dgm:pt>
    <dgm:pt modelId="{089BB943-5D49-47EB-9641-55C8431F642C}" type="pres">
      <dgm:prSet presAssocID="{3E0493CC-0194-430C-AEDB-10BABC0033FC}" presName="parentLeftMargin" presStyleLbl="node1" presStyleIdx="0" presStyleCnt="2"/>
      <dgm:spPr/>
    </dgm:pt>
    <dgm:pt modelId="{572A7A38-BC71-4A1A-BD44-49624A9B23A8}" type="pres">
      <dgm:prSet presAssocID="{3E0493CC-0194-430C-AEDB-10BABC0033F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23956A6-BD5A-41F3-9F56-394CEC30BDEB}" type="pres">
      <dgm:prSet presAssocID="{3E0493CC-0194-430C-AEDB-10BABC0033FC}" presName="negativeSpace" presStyleCnt="0"/>
      <dgm:spPr/>
    </dgm:pt>
    <dgm:pt modelId="{5C15C378-F7C8-4F6C-96E1-A0F1B7BD15A2}" type="pres">
      <dgm:prSet presAssocID="{3E0493CC-0194-430C-AEDB-10BABC0033FC}" presName="childText" presStyleLbl="conFgAcc1" presStyleIdx="0" presStyleCnt="2">
        <dgm:presLayoutVars>
          <dgm:bulletEnabled val="1"/>
        </dgm:presLayoutVars>
      </dgm:prSet>
      <dgm:spPr/>
    </dgm:pt>
    <dgm:pt modelId="{387F9020-BCCB-49A9-9CC0-ABBBACFF05F2}" type="pres">
      <dgm:prSet presAssocID="{E337643F-83A9-41ED-99A1-A11691CE301B}" presName="spaceBetweenRectangles" presStyleCnt="0"/>
      <dgm:spPr/>
    </dgm:pt>
    <dgm:pt modelId="{4CF1B092-2BB9-41BD-A4C1-706C6884D6BB}" type="pres">
      <dgm:prSet presAssocID="{ABC0FB9E-DDB2-4989-BFCF-D15AAF1D62BD}" presName="parentLin" presStyleCnt="0"/>
      <dgm:spPr/>
    </dgm:pt>
    <dgm:pt modelId="{784796EF-F90D-4474-8ECC-2F0DCAE85190}" type="pres">
      <dgm:prSet presAssocID="{ABC0FB9E-DDB2-4989-BFCF-D15AAF1D62BD}" presName="parentLeftMargin" presStyleLbl="node1" presStyleIdx="0" presStyleCnt="2"/>
      <dgm:spPr/>
    </dgm:pt>
    <dgm:pt modelId="{AD239642-D3E4-4DD8-8AE3-77919BB60D8E}" type="pres">
      <dgm:prSet presAssocID="{ABC0FB9E-DDB2-4989-BFCF-D15AAF1D62B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06605AB-541D-45C0-AAE2-10F0A98E2BFA}" type="pres">
      <dgm:prSet presAssocID="{ABC0FB9E-DDB2-4989-BFCF-D15AAF1D62BD}" presName="negativeSpace" presStyleCnt="0"/>
      <dgm:spPr/>
    </dgm:pt>
    <dgm:pt modelId="{069CF31E-D0DE-469D-BABE-2C63F7FDB5DA}" type="pres">
      <dgm:prSet presAssocID="{ABC0FB9E-DDB2-4989-BFCF-D15AAF1D62B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F6DA21C-335F-4A9D-AC98-30BD4AD5E597}" type="presOf" srcId="{9E20E3AD-4799-497C-8477-C14BB8374041}" destId="{5C15C378-F7C8-4F6C-96E1-A0F1B7BD15A2}" srcOrd="0" destOrd="0" presId="urn:microsoft.com/office/officeart/2005/8/layout/list1"/>
    <dgm:cxn modelId="{8778F81C-C077-4BA3-9D16-11541D78D681}" type="presOf" srcId="{3E0493CC-0194-430C-AEDB-10BABC0033FC}" destId="{572A7A38-BC71-4A1A-BD44-49624A9B23A8}" srcOrd="1" destOrd="0" presId="urn:microsoft.com/office/officeart/2005/8/layout/list1"/>
    <dgm:cxn modelId="{25859A1F-0A91-4A7C-A9D4-699584C239CD}" srcId="{ABC0FB9E-DDB2-4989-BFCF-D15AAF1D62BD}" destId="{374A86FD-E435-43FA-A0AA-D579F293BD53}" srcOrd="0" destOrd="0" parTransId="{D98D2A17-CC10-450C-A968-D8527937E389}" sibTransId="{B97707D1-D5AE-4C3D-8BF7-6F52A70F226B}"/>
    <dgm:cxn modelId="{5A52C024-4A7B-46FD-A8FA-0539D474FF77}" srcId="{ECB25CED-43C1-4DB4-8CEE-A19D812D1095}" destId="{ABC0FB9E-DDB2-4989-BFCF-D15AAF1D62BD}" srcOrd="1" destOrd="0" parTransId="{922409B5-164D-4AF9-947A-E0D7C5D5EDAC}" sibTransId="{B5136726-DA9C-450F-89D6-6639ACF6DFAA}"/>
    <dgm:cxn modelId="{69ECE63C-54FC-4EB4-9146-42179C8B2A91}" type="presOf" srcId="{F0CBC376-538A-4E14-98E2-CEE1FF6FDD6E}" destId="{069CF31E-D0DE-469D-BABE-2C63F7FDB5DA}" srcOrd="0" destOrd="2" presId="urn:microsoft.com/office/officeart/2005/8/layout/list1"/>
    <dgm:cxn modelId="{6B48AC4A-A36F-4785-A481-D82E1E6C6D64}" type="presOf" srcId="{524EF752-8745-40F5-A346-44415EAB6B47}" destId="{5C15C378-F7C8-4F6C-96E1-A0F1B7BD15A2}" srcOrd="0" destOrd="3" presId="urn:microsoft.com/office/officeart/2005/8/layout/list1"/>
    <dgm:cxn modelId="{F375964F-9803-4068-A5B8-8A83A52B7EF2}" type="presOf" srcId="{ABC0FB9E-DDB2-4989-BFCF-D15AAF1D62BD}" destId="{AD239642-D3E4-4DD8-8AE3-77919BB60D8E}" srcOrd="1" destOrd="0" presId="urn:microsoft.com/office/officeart/2005/8/layout/list1"/>
    <dgm:cxn modelId="{9C51C153-E0ED-485D-A6B9-981D6432B8D6}" srcId="{ECB25CED-43C1-4DB4-8CEE-A19D812D1095}" destId="{3E0493CC-0194-430C-AEDB-10BABC0033FC}" srcOrd="0" destOrd="0" parTransId="{AAB64D1F-8D4F-4906-B0E9-0CF7E4AB64F5}" sibTransId="{E337643F-83A9-41ED-99A1-A11691CE301B}"/>
    <dgm:cxn modelId="{21AC915B-AC8B-4AD8-A2BA-886B4C396828}" type="presOf" srcId="{76F6D9E9-6A8D-4093-A733-9DAC09C4623B}" destId="{5C15C378-F7C8-4F6C-96E1-A0F1B7BD15A2}" srcOrd="0" destOrd="2" presId="urn:microsoft.com/office/officeart/2005/8/layout/list1"/>
    <dgm:cxn modelId="{D47EAA5F-4826-4A44-A847-E491B5CD4862}" type="presOf" srcId="{374A86FD-E435-43FA-A0AA-D579F293BD53}" destId="{069CF31E-D0DE-469D-BABE-2C63F7FDB5DA}" srcOrd="0" destOrd="0" presId="urn:microsoft.com/office/officeart/2005/8/layout/list1"/>
    <dgm:cxn modelId="{FF417B61-261D-44CA-8F3A-B7E38E08C08F}" srcId="{3E0493CC-0194-430C-AEDB-10BABC0033FC}" destId="{524EF752-8745-40F5-A346-44415EAB6B47}" srcOrd="3" destOrd="0" parTransId="{604C657E-9C54-4D4B-9692-8CFF383FBA35}" sibTransId="{2158DAF0-B552-417A-BF63-637CC7E22441}"/>
    <dgm:cxn modelId="{82913B65-15B0-4FFA-A541-9EDED5FC91C7}" type="presOf" srcId="{ABC0FB9E-DDB2-4989-BFCF-D15AAF1D62BD}" destId="{784796EF-F90D-4474-8ECC-2F0DCAE85190}" srcOrd="0" destOrd="0" presId="urn:microsoft.com/office/officeart/2005/8/layout/list1"/>
    <dgm:cxn modelId="{2165577A-4A15-4094-9281-911114156088}" type="presOf" srcId="{A114007D-2D68-417D-88EC-DCB91B6DB2E6}" destId="{5C15C378-F7C8-4F6C-96E1-A0F1B7BD15A2}" srcOrd="0" destOrd="1" presId="urn:microsoft.com/office/officeart/2005/8/layout/list1"/>
    <dgm:cxn modelId="{FC06CA7B-F5D0-4AB4-B71B-4AF73961EFB5}" srcId="{3E0493CC-0194-430C-AEDB-10BABC0033FC}" destId="{76F6D9E9-6A8D-4093-A733-9DAC09C4623B}" srcOrd="2" destOrd="0" parTransId="{7FADFAA7-602C-4208-B5FC-9206B6491186}" sibTransId="{38624504-3842-4E02-97A9-D48B06E068E2}"/>
    <dgm:cxn modelId="{7A48BF89-E539-4E58-BED1-E8A5725922EF}" type="presOf" srcId="{3E0493CC-0194-430C-AEDB-10BABC0033FC}" destId="{089BB943-5D49-47EB-9641-55C8431F642C}" srcOrd="0" destOrd="0" presId="urn:microsoft.com/office/officeart/2005/8/layout/list1"/>
    <dgm:cxn modelId="{73CB6C9A-DC84-4840-84FB-9D3A74974E9A}" srcId="{3E0493CC-0194-430C-AEDB-10BABC0033FC}" destId="{A114007D-2D68-417D-88EC-DCB91B6DB2E6}" srcOrd="1" destOrd="0" parTransId="{2C2C49E1-EBA5-4068-8AAD-6E2567C74748}" sibTransId="{62C3AE23-6D00-4229-A5F3-6FFAAD82BB90}"/>
    <dgm:cxn modelId="{9DA381A1-A1D0-4141-A20D-4E0BB460EDBB}" srcId="{3E0493CC-0194-430C-AEDB-10BABC0033FC}" destId="{99EED4C8-0FE5-4B5E-A0D3-1C5F900D273B}" srcOrd="4" destOrd="0" parTransId="{BFAC3E47-1417-4BB3-97D9-F87C07EFB60D}" sibTransId="{5347C7B8-07DB-4DD5-A2D5-987CDE734430}"/>
    <dgm:cxn modelId="{36C1A5AD-67DF-4C08-ADC4-86C22050BB1A}" type="presOf" srcId="{BE7F0AE4-363E-4A8D-BF7F-BAD5C6A8B7CE}" destId="{069CF31E-D0DE-469D-BABE-2C63F7FDB5DA}" srcOrd="0" destOrd="1" presId="urn:microsoft.com/office/officeart/2005/8/layout/list1"/>
    <dgm:cxn modelId="{5B5531B2-03DD-4078-B6C0-7F74CFBF27E2}" type="presOf" srcId="{ECB25CED-43C1-4DB4-8CEE-A19D812D1095}" destId="{8F4C32C6-5D52-4BCF-B05E-A8169F7F52E1}" srcOrd="0" destOrd="0" presId="urn:microsoft.com/office/officeart/2005/8/layout/list1"/>
    <dgm:cxn modelId="{121C62BD-DDCD-45E0-82B0-D83206799352}" srcId="{ABC0FB9E-DDB2-4989-BFCF-D15AAF1D62BD}" destId="{F0CBC376-538A-4E14-98E2-CEE1FF6FDD6E}" srcOrd="2" destOrd="0" parTransId="{3FBD7D51-A46E-40BB-8D8E-2154FF1D2080}" sibTransId="{56490FA6-E7D0-4B4C-807C-E96ED213BA17}"/>
    <dgm:cxn modelId="{021E50D3-4B83-4F78-BF21-C1699CC63C90}" srcId="{ABC0FB9E-DDB2-4989-BFCF-D15AAF1D62BD}" destId="{BE7F0AE4-363E-4A8D-BF7F-BAD5C6A8B7CE}" srcOrd="1" destOrd="0" parTransId="{40D1C4A4-BBB1-4A11-8619-4D437814ED53}" sibTransId="{9B7F1811-6732-4472-A191-F5BDBBA8E005}"/>
    <dgm:cxn modelId="{2FCD62E4-4952-4703-B9E0-C56D9BAC708D}" type="presOf" srcId="{99EED4C8-0FE5-4B5E-A0D3-1C5F900D273B}" destId="{5C15C378-F7C8-4F6C-96E1-A0F1B7BD15A2}" srcOrd="0" destOrd="4" presId="urn:microsoft.com/office/officeart/2005/8/layout/list1"/>
    <dgm:cxn modelId="{40EF94FC-9573-4556-80DD-C9F428BE3D15}" srcId="{3E0493CC-0194-430C-AEDB-10BABC0033FC}" destId="{9E20E3AD-4799-497C-8477-C14BB8374041}" srcOrd="0" destOrd="0" parTransId="{521D4208-8C79-4B4F-AFE0-E810EEB45EF2}" sibTransId="{37A9278D-8E42-4568-8D8F-F32683C03054}"/>
    <dgm:cxn modelId="{3EDCCDAE-8362-4886-97B6-695365B2B287}" type="presParOf" srcId="{8F4C32C6-5D52-4BCF-B05E-A8169F7F52E1}" destId="{518EAC4F-48ED-4EAE-ADCD-F7B7B1CD5350}" srcOrd="0" destOrd="0" presId="urn:microsoft.com/office/officeart/2005/8/layout/list1"/>
    <dgm:cxn modelId="{34EF9D5F-6BD7-43A9-9557-086BF150E355}" type="presParOf" srcId="{518EAC4F-48ED-4EAE-ADCD-F7B7B1CD5350}" destId="{089BB943-5D49-47EB-9641-55C8431F642C}" srcOrd="0" destOrd="0" presId="urn:microsoft.com/office/officeart/2005/8/layout/list1"/>
    <dgm:cxn modelId="{352599CB-9EBA-4F8A-BA40-2CAD17386DD4}" type="presParOf" srcId="{518EAC4F-48ED-4EAE-ADCD-F7B7B1CD5350}" destId="{572A7A38-BC71-4A1A-BD44-49624A9B23A8}" srcOrd="1" destOrd="0" presId="urn:microsoft.com/office/officeart/2005/8/layout/list1"/>
    <dgm:cxn modelId="{64D42CEA-9320-4E6B-B510-9B2F1B921579}" type="presParOf" srcId="{8F4C32C6-5D52-4BCF-B05E-A8169F7F52E1}" destId="{723956A6-BD5A-41F3-9F56-394CEC30BDEB}" srcOrd="1" destOrd="0" presId="urn:microsoft.com/office/officeart/2005/8/layout/list1"/>
    <dgm:cxn modelId="{78442F36-16F5-409E-A052-175B4E30A58D}" type="presParOf" srcId="{8F4C32C6-5D52-4BCF-B05E-A8169F7F52E1}" destId="{5C15C378-F7C8-4F6C-96E1-A0F1B7BD15A2}" srcOrd="2" destOrd="0" presId="urn:microsoft.com/office/officeart/2005/8/layout/list1"/>
    <dgm:cxn modelId="{C2F76EF2-E1D4-4E3E-877D-76C27BA3AF9A}" type="presParOf" srcId="{8F4C32C6-5D52-4BCF-B05E-A8169F7F52E1}" destId="{387F9020-BCCB-49A9-9CC0-ABBBACFF05F2}" srcOrd="3" destOrd="0" presId="urn:microsoft.com/office/officeart/2005/8/layout/list1"/>
    <dgm:cxn modelId="{3564FF41-5E88-4BAD-9BA9-D167503080EE}" type="presParOf" srcId="{8F4C32C6-5D52-4BCF-B05E-A8169F7F52E1}" destId="{4CF1B092-2BB9-41BD-A4C1-706C6884D6BB}" srcOrd="4" destOrd="0" presId="urn:microsoft.com/office/officeart/2005/8/layout/list1"/>
    <dgm:cxn modelId="{6A619D1D-88D8-422D-BE71-C06D28D19418}" type="presParOf" srcId="{4CF1B092-2BB9-41BD-A4C1-706C6884D6BB}" destId="{784796EF-F90D-4474-8ECC-2F0DCAE85190}" srcOrd="0" destOrd="0" presId="urn:microsoft.com/office/officeart/2005/8/layout/list1"/>
    <dgm:cxn modelId="{8310938A-D8E1-4BA0-B727-AE71246B3A9F}" type="presParOf" srcId="{4CF1B092-2BB9-41BD-A4C1-706C6884D6BB}" destId="{AD239642-D3E4-4DD8-8AE3-77919BB60D8E}" srcOrd="1" destOrd="0" presId="urn:microsoft.com/office/officeart/2005/8/layout/list1"/>
    <dgm:cxn modelId="{9C45CF0D-6ADD-41F9-9C03-46D1371FDE6A}" type="presParOf" srcId="{8F4C32C6-5D52-4BCF-B05E-A8169F7F52E1}" destId="{C06605AB-541D-45C0-AAE2-10F0A98E2BFA}" srcOrd="5" destOrd="0" presId="urn:microsoft.com/office/officeart/2005/8/layout/list1"/>
    <dgm:cxn modelId="{18272AB3-E790-43F1-8718-3549CC642C54}" type="presParOf" srcId="{8F4C32C6-5D52-4BCF-B05E-A8169F7F52E1}" destId="{069CF31E-D0DE-469D-BABE-2C63F7FDB5D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CF24C1-C7E5-4201-9A37-4BD32FBBB142}">
      <dsp:nvSpPr>
        <dsp:cNvPr id="0" name=""/>
        <dsp:cNvSpPr/>
      </dsp:nvSpPr>
      <dsp:spPr>
        <a:xfrm>
          <a:off x="829006" y="197930"/>
          <a:ext cx="886547" cy="7724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7DE56-EA46-4BD1-AAD8-752D89A1FEE9}">
      <dsp:nvSpPr>
        <dsp:cNvPr id="0" name=""/>
        <dsp:cNvSpPr/>
      </dsp:nvSpPr>
      <dsp:spPr>
        <a:xfrm>
          <a:off x="5783" y="1085605"/>
          <a:ext cx="2532992" cy="331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800" kern="1200"/>
            <a:t>General Idea</a:t>
          </a:r>
        </a:p>
      </dsp:txBody>
      <dsp:txXfrm>
        <a:off x="5783" y="1085605"/>
        <a:ext cx="2532992" cy="331046"/>
      </dsp:txXfrm>
    </dsp:sp>
    <dsp:sp modelId="{4550E6B9-2952-4D61-B0E1-F601F502C3CC}">
      <dsp:nvSpPr>
        <dsp:cNvPr id="0" name=""/>
        <dsp:cNvSpPr/>
      </dsp:nvSpPr>
      <dsp:spPr>
        <a:xfrm>
          <a:off x="5783" y="1470249"/>
          <a:ext cx="2532992" cy="1407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 dirty="0"/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0" kern="1200"/>
            <a:t>Co-creation principally refers to the joint value creation by both the company and the customer</a:t>
          </a:r>
          <a:endParaRPr lang="en-GB" sz="1300" kern="1200"/>
        </a:p>
      </dsp:txBody>
      <dsp:txXfrm>
        <a:off x="5783" y="1470249"/>
        <a:ext cx="2532992" cy="1407506"/>
      </dsp:txXfrm>
    </dsp:sp>
    <dsp:sp modelId="{D8EF4D77-614B-4122-BCC0-52886F544ADF}">
      <dsp:nvSpPr>
        <dsp:cNvPr id="0" name=""/>
        <dsp:cNvSpPr/>
      </dsp:nvSpPr>
      <dsp:spPr>
        <a:xfrm>
          <a:off x="3805272" y="197930"/>
          <a:ext cx="886547" cy="7724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A40EA-452B-4215-AF54-814F999413F3}">
      <dsp:nvSpPr>
        <dsp:cNvPr id="0" name=""/>
        <dsp:cNvSpPr/>
      </dsp:nvSpPr>
      <dsp:spPr>
        <a:xfrm>
          <a:off x="2982050" y="1085605"/>
          <a:ext cx="2532992" cy="331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800" b="0" kern="1200"/>
            <a:t>Context specific</a:t>
          </a:r>
          <a:endParaRPr lang="en-GB" sz="1800" kern="1200"/>
        </a:p>
      </dsp:txBody>
      <dsp:txXfrm>
        <a:off x="2982050" y="1085605"/>
        <a:ext cx="2532992" cy="331046"/>
      </dsp:txXfrm>
    </dsp:sp>
    <dsp:sp modelId="{30A53A90-08C6-4289-833E-69B9E7206869}">
      <dsp:nvSpPr>
        <dsp:cNvPr id="0" name=""/>
        <dsp:cNvSpPr/>
      </dsp:nvSpPr>
      <dsp:spPr>
        <a:xfrm>
          <a:off x="2982050" y="1470249"/>
          <a:ext cx="2532992" cy="1407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 dirty="0"/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300" b="0" kern="1200" dirty="0"/>
            <a:t>Customers co-create during new product development by customizing product functionality design, or both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300" b="0" kern="1200" dirty="0"/>
            <a:t>Co-creation activities can take place along the entire customer journey (e.g., consideration, enjoyment, advocacy and bonding)</a:t>
          </a:r>
          <a:endParaRPr lang="en-GB" sz="1300" kern="1200" dirty="0"/>
        </a:p>
      </dsp:txBody>
      <dsp:txXfrm>
        <a:off x="2982050" y="1470249"/>
        <a:ext cx="2532992" cy="1407506"/>
      </dsp:txXfrm>
    </dsp:sp>
    <dsp:sp modelId="{E9CAECAD-962C-48AC-A54F-DF0FD12B2997}">
      <dsp:nvSpPr>
        <dsp:cNvPr id="0" name=""/>
        <dsp:cNvSpPr/>
      </dsp:nvSpPr>
      <dsp:spPr>
        <a:xfrm>
          <a:off x="6781539" y="197930"/>
          <a:ext cx="886547" cy="7724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4D47F-CA47-4C86-AFB6-207684434786}">
      <dsp:nvSpPr>
        <dsp:cNvPr id="0" name=""/>
        <dsp:cNvSpPr/>
      </dsp:nvSpPr>
      <dsp:spPr>
        <a:xfrm>
          <a:off x="5958316" y="1085605"/>
          <a:ext cx="2532992" cy="331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800" b="0" kern="1200"/>
            <a:t>Constitutive dimensions </a:t>
          </a:r>
          <a:endParaRPr lang="en-GB" sz="1800" kern="1200"/>
        </a:p>
      </dsp:txBody>
      <dsp:txXfrm>
        <a:off x="5958316" y="1085605"/>
        <a:ext cx="2532992" cy="331046"/>
      </dsp:txXfrm>
    </dsp:sp>
    <dsp:sp modelId="{B3FC8E14-010D-4942-A070-8080F06C6B66}">
      <dsp:nvSpPr>
        <dsp:cNvPr id="0" name=""/>
        <dsp:cNvSpPr/>
      </dsp:nvSpPr>
      <dsp:spPr>
        <a:xfrm>
          <a:off x="5958316" y="1470249"/>
          <a:ext cx="2532992" cy="1407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 dirty="0"/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0" kern="1200" dirty="0"/>
            <a:t>i) Customization as a key benefit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0" kern="1200" dirty="0"/>
            <a:t>ii) Effort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0" kern="1200" dirty="0"/>
            <a:t>iii) Information sharing, as primary costs</a:t>
          </a:r>
          <a:endParaRPr lang="en-GB" sz="1300" kern="1200" dirty="0"/>
        </a:p>
      </dsp:txBody>
      <dsp:txXfrm>
        <a:off x="5958316" y="1470249"/>
        <a:ext cx="2532992" cy="14075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12477-1B5D-41FF-9DD4-0C19BC4E0BD5}">
      <dsp:nvSpPr>
        <dsp:cNvPr id="0" name=""/>
        <dsp:cNvSpPr/>
      </dsp:nvSpPr>
      <dsp:spPr>
        <a:xfrm>
          <a:off x="2273710" y="1324004"/>
          <a:ext cx="1682867" cy="1455748"/>
        </a:xfrm>
        <a:prstGeom prst="hexagon">
          <a:avLst>
            <a:gd name="adj" fmla="val 2857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Experience Innovation</a:t>
          </a:r>
        </a:p>
      </dsp:txBody>
      <dsp:txXfrm>
        <a:off x="2552585" y="1565242"/>
        <a:ext cx="1125117" cy="973272"/>
      </dsp:txXfrm>
    </dsp:sp>
    <dsp:sp modelId="{20BFC3EA-A63A-447F-B51E-5D179D536A5B}">
      <dsp:nvSpPr>
        <dsp:cNvPr id="0" name=""/>
        <dsp:cNvSpPr/>
      </dsp:nvSpPr>
      <dsp:spPr>
        <a:xfrm>
          <a:off x="3327508" y="627527"/>
          <a:ext cx="634940" cy="547085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A5FEF-0885-4134-B69B-E3324680AB04}">
      <dsp:nvSpPr>
        <dsp:cNvPr id="0" name=""/>
        <dsp:cNvSpPr/>
      </dsp:nvSpPr>
      <dsp:spPr>
        <a:xfrm>
          <a:off x="2428726" y="0"/>
          <a:ext cx="1379097" cy="1193081"/>
        </a:xfrm>
        <a:prstGeom prst="hexagon">
          <a:avLst>
            <a:gd name="adj" fmla="val 2857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Overall Challenge?</a:t>
          </a:r>
        </a:p>
      </dsp:txBody>
      <dsp:txXfrm>
        <a:off x="2657272" y="197719"/>
        <a:ext cx="922005" cy="797643"/>
      </dsp:txXfrm>
    </dsp:sp>
    <dsp:sp modelId="{8D7E03FF-BED9-40E2-8C5F-3604B40ED82D}">
      <dsp:nvSpPr>
        <dsp:cNvPr id="0" name=""/>
        <dsp:cNvSpPr/>
      </dsp:nvSpPr>
      <dsp:spPr>
        <a:xfrm>
          <a:off x="4068534" y="1650285"/>
          <a:ext cx="634940" cy="547085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4C5794-8191-427D-9F9C-7D2B6D74CDFE}">
      <dsp:nvSpPr>
        <dsp:cNvPr id="0" name=""/>
        <dsp:cNvSpPr/>
      </dsp:nvSpPr>
      <dsp:spPr>
        <a:xfrm>
          <a:off x="3693519" y="733825"/>
          <a:ext cx="1379097" cy="1193081"/>
        </a:xfrm>
        <a:prstGeom prst="hexagon">
          <a:avLst>
            <a:gd name="adj" fmla="val 2857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Target Group?</a:t>
          </a:r>
        </a:p>
      </dsp:txBody>
      <dsp:txXfrm>
        <a:off x="3922065" y="931544"/>
        <a:ext cx="922005" cy="797643"/>
      </dsp:txXfrm>
    </dsp:sp>
    <dsp:sp modelId="{BC42D179-59A9-42DD-999E-92BD8434D866}">
      <dsp:nvSpPr>
        <dsp:cNvPr id="0" name=""/>
        <dsp:cNvSpPr/>
      </dsp:nvSpPr>
      <dsp:spPr>
        <a:xfrm>
          <a:off x="3553770" y="2804788"/>
          <a:ext cx="634940" cy="547085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D7DD5-ED56-47BE-AC02-B5BEC222721C}">
      <dsp:nvSpPr>
        <dsp:cNvPr id="0" name=""/>
        <dsp:cNvSpPr/>
      </dsp:nvSpPr>
      <dsp:spPr>
        <a:xfrm>
          <a:off x="3693519" y="2176440"/>
          <a:ext cx="1379097" cy="1193081"/>
        </a:xfrm>
        <a:prstGeom prst="hexagon">
          <a:avLst>
            <a:gd name="adj" fmla="val 2857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Customer Benefit?</a:t>
          </a:r>
        </a:p>
      </dsp:txBody>
      <dsp:txXfrm>
        <a:off x="3922065" y="2374159"/>
        <a:ext cx="922005" cy="797643"/>
      </dsp:txXfrm>
    </dsp:sp>
    <dsp:sp modelId="{C691CD0B-C6C0-49C4-90BC-A0CCB367AF16}">
      <dsp:nvSpPr>
        <dsp:cNvPr id="0" name=""/>
        <dsp:cNvSpPr/>
      </dsp:nvSpPr>
      <dsp:spPr>
        <a:xfrm>
          <a:off x="2276842" y="2924630"/>
          <a:ext cx="634940" cy="547085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AFA99D-44EE-4AD2-8DD0-999A8621A9D9}">
      <dsp:nvSpPr>
        <dsp:cNvPr id="0" name=""/>
        <dsp:cNvSpPr/>
      </dsp:nvSpPr>
      <dsp:spPr>
        <a:xfrm>
          <a:off x="2428726" y="2911086"/>
          <a:ext cx="1379097" cy="1193081"/>
        </a:xfrm>
        <a:prstGeom prst="hexagon">
          <a:avLst>
            <a:gd name="adj" fmla="val 2857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Focal Outcome?</a:t>
          </a:r>
        </a:p>
      </dsp:txBody>
      <dsp:txXfrm>
        <a:off x="2657272" y="3108805"/>
        <a:ext cx="922005" cy="797643"/>
      </dsp:txXfrm>
    </dsp:sp>
    <dsp:sp modelId="{E35D6CDA-94F8-4A34-8E1B-B8571692CFFC}">
      <dsp:nvSpPr>
        <dsp:cNvPr id="0" name=""/>
        <dsp:cNvSpPr/>
      </dsp:nvSpPr>
      <dsp:spPr>
        <a:xfrm>
          <a:off x="1523681" y="1902281"/>
          <a:ext cx="634940" cy="547085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4D6BC-92F9-4D8C-96A6-9A718A032795}">
      <dsp:nvSpPr>
        <dsp:cNvPr id="0" name=""/>
        <dsp:cNvSpPr/>
      </dsp:nvSpPr>
      <dsp:spPr>
        <a:xfrm>
          <a:off x="1158062" y="2177261"/>
          <a:ext cx="1379097" cy="1193081"/>
        </a:xfrm>
        <a:prstGeom prst="hexagon">
          <a:avLst>
            <a:gd name="adj" fmla="val 2857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Effect Assessment?</a:t>
          </a:r>
        </a:p>
      </dsp:txBody>
      <dsp:txXfrm>
        <a:off x="1386608" y="2374980"/>
        <a:ext cx="922005" cy="797643"/>
      </dsp:txXfrm>
    </dsp:sp>
    <dsp:sp modelId="{F7482C5D-A4E5-4B1F-B64E-7E6ED0D0DEFD}">
      <dsp:nvSpPr>
        <dsp:cNvPr id="0" name=""/>
        <dsp:cNvSpPr/>
      </dsp:nvSpPr>
      <dsp:spPr>
        <a:xfrm>
          <a:off x="1158062" y="732183"/>
          <a:ext cx="1379097" cy="1193081"/>
        </a:xfrm>
        <a:prstGeom prst="hexagon">
          <a:avLst>
            <a:gd name="adj" fmla="val 2857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Implementation</a:t>
          </a:r>
        </a:p>
      </dsp:txBody>
      <dsp:txXfrm>
        <a:off x="1386608" y="929902"/>
        <a:ext cx="922005" cy="7976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5C378-F7C8-4F6C-96E1-A0F1B7BD15A2}">
      <dsp:nvSpPr>
        <dsp:cNvPr id="0" name=""/>
        <dsp:cNvSpPr/>
      </dsp:nvSpPr>
      <dsp:spPr>
        <a:xfrm>
          <a:off x="0" y="206549"/>
          <a:ext cx="8497093" cy="1001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69" tIns="249936" rIns="65946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/>
            <a:t>What are current or upcoming challenges the company faces? </a:t>
          </a:r>
          <a:r>
            <a:rPr lang="en-GB" sz="1200" b="0" kern="1200" dirty="0"/>
            <a:t>(e.g., current customer complaints, increased competition, evolving trends)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/>
            <a:t>Why will these challenges deteriorate the customer experience if no customer experience innovation is conducted now?</a:t>
          </a:r>
          <a:endParaRPr lang="en-US" sz="1200" kern="1200"/>
        </a:p>
      </dsp:txBody>
      <dsp:txXfrm>
        <a:off x="0" y="206549"/>
        <a:ext cx="8497093" cy="1001700"/>
      </dsp:txXfrm>
    </dsp:sp>
    <dsp:sp modelId="{572A7A38-BC71-4A1A-BD44-49624A9B23A8}">
      <dsp:nvSpPr>
        <dsp:cNvPr id="0" name=""/>
        <dsp:cNvSpPr/>
      </dsp:nvSpPr>
      <dsp:spPr>
        <a:xfrm>
          <a:off x="424854" y="29429"/>
          <a:ext cx="5947965" cy="354240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9" tIns="0" rIns="22481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Preliminary Considerations</a:t>
          </a:r>
          <a:endParaRPr lang="en-US" sz="1200" b="1" kern="1200" dirty="0"/>
        </a:p>
      </dsp:txBody>
      <dsp:txXfrm>
        <a:off x="442147" y="46722"/>
        <a:ext cx="5913379" cy="319654"/>
      </dsp:txXfrm>
    </dsp:sp>
    <dsp:sp modelId="{069CF31E-D0DE-469D-BABE-2C63F7FDB5DA}">
      <dsp:nvSpPr>
        <dsp:cNvPr id="0" name=""/>
        <dsp:cNvSpPr/>
      </dsp:nvSpPr>
      <dsp:spPr>
        <a:xfrm>
          <a:off x="0" y="1450170"/>
          <a:ext cx="8497093" cy="189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69" tIns="249936" rIns="65946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/>
            <a:t>Which target groups do you address with the customer experience innovation?</a:t>
          </a:r>
          <a:endParaRPr lang="en-US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dirty="0"/>
            <a:t>Why is your customer experience innovation relevant for this target group? ( especially considering the needs and wants of the target group?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/>
            <a:t>How will the customer experience innovation influence the entire customer journey?</a:t>
          </a:r>
          <a:r>
            <a:rPr lang="en-GB" sz="1200" b="0" kern="1200" dirty="0"/>
            <a:t> (e.g., which barriers or opportunities do you address)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dirty="0"/>
            <a:t>How will the experience innovation effect the business-units within the company? (especially consider how the business – units measure their success?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/>
            <a:t>What is the exact outcome you aim to achieve with the customer experience innovation)</a:t>
          </a:r>
          <a:r>
            <a:rPr lang="en-GB" sz="1200" b="0" kern="1200" dirty="0"/>
            <a:t> (e.g., sales, brand image, Word of Mouth)</a:t>
          </a:r>
          <a:endParaRPr lang="en-US" sz="1200" kern="1200" dirty="0"/>
        </a:p>
      </dsp:txBody>
      <dsp:txXfrm>
        <a:off x="0" y="1450170"/>
        <a:ext cx="8497093" cy="1890000"/>
      </dsp:txXfrm>
    </dsp:sp>
    <dsp:sp modelId="{AD239642-D3E4-4DD8-8AE3-77919BB60D8E}">
      <dsp:nvSpPr>
        <dsp:cNvPr id="0" name=""/>
        <dsp:cNvSpPr/>
      </dsp:nvSpPr>
      <dsp:spPr>
        <a:xfrm>
          <a:off x="424854" y="1273049"/>
          <a:ext cx="5947965" cy="354240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9" tIns="0" rIns="22481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Strategic Considerations</a:t>
          </a:r>
          <a:endParaRPr lang="en-US" sz="1200" b="1" kern="1200" dirty="0"/>
        </a:p>
      </dsp:txBody>
      <dsp:txXfrm>
        <a:off x="442147" y="1290342"/>
        <a:ext cx="5913379" cy="319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5C378-F7C8-4F6C-96E1-A0F1B7BD15A2}">
      <dsp:nvSpPr>
        <dsp:cNvPr id="0" name=""/>
        <dsp:cNvSpPr/>
      </dsp:nvSpPr>
      <dsp:spPr>
        <a:xfrm>
          <a:off x="0" y="367199"/>
          <a:ext cx="8497093" cy="1549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69" tIns="249936" rIns="65946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dirty="0"/>
            <a:t>How much will the implementation of the customer experience innovation cost?</a:t>
          </a:r>
          <a:endParaRPr lang="en-US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/>
            <a:t>How do you expect the business performance to increase based on your customer experience innovation?</a:t>
          </a:r>
          <a:endParaRPr lang="en-US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How can the effectiveness of your </a:t>
          </a:r>
          <a:r>
            <a:rPr lang="en-GB" sz="1200" b="0" kern="1200" dirty="0"/>
            <a:t>customer experience innovation be assessed? (e.g., pilot study, a/b testing)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/>
            <a:t>Could the same effect be achieved by a competing </a:t>
          </a:r>
          <a:r>
            <a:rPr lang="en-GB" sz="1200" b="1" kern="1200" dirty="0"/>
            <a:t>customer experience innovation?</a:t>
          </a:r>
          <a:endParaRPr lang="en-US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</dsp:txBody>
      <dsp:txXfrm>
        <a:off x="0" y="367199"/>
        <a:ext cx="8497093" cy="1549800"/>
      </dsp:txXfrm>
    </dsp:sp>
    <dsp:sp modelId="{572A7A38-BC71-4A1A-BD44-49624A9B23A8}">
      <dsp:nvSpPr>
        <dsp:cNvPr id="0" name=""/>
        <dsp:cNvSpPr/>
      </dsp:nvSpPr>
      <dsp:spPr>
        <a:xfrm>
          <a:off x="424854" y="190079"/>
          <a:ext cx="5947965" cy="354240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9" tIns="0" rIns="22481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Effect Assessment</a:t>
          </a:r>
          <a:endParaRPr lang="en-US" sz="1200" b="1" kern="1200" dirty="0"/>
        </a:p>
      </dsp:txBody>
      <dsp:txXfrm>
        <a:off x="442147" y="207372"/>
        <a:ext cx="5913379" cy="319654"/>
      </dsp:txXfrm>
    </dsp:sp>
    <dsp:sp modelId="{069CF31E-D0DE-469D-BABE-2C63F7FDB5DA}">
      <dsp:nvSpPr>
        <dsp:cNvPr id="0" name=""/>
        <dsp:cNvSpPr/>
      </dsp:nvSpPr>
      <dsp:spPr>
        <a:xfrm>
          <a:off x="0" y="2158920"/>
          <a:ext cx="8497093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69" tIns="249936" rIns="65946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/>
            <a:t>Do you have direct control over the implementation of your customer experience innovation?</a:t>
          </a:r>
          <a:endParaRPr lang="en-US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dirty="0"/>
            <a:t>Who will be responsible for the customer experience innovation within your company?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/>
            <a:t>How will the different units within the company need to work together to achieve the desired outcomes? (e.g., new structures and processes)</a:t>
          </a:r>
          <a:endParaRPr lang="en-US" sz="1200" kern="1200" dirty="0"/>
        </a:p>
      </dsp:txBody>
      <dsp:txXfrm>
        <a:off x="0" y="2158920"/>
        <a:ext cx="8497093" cy="1020600"/>
      </dsp:txXfrm>
    </dsp:sp>
    <dsp:sp modelId="{AD239642-D3E4-4DD8-8AE3-77919BB60D8E}">
      <dsp:nvSpPr>
        <dsp:cNvPr id="0" name=""/>
        <dsp:cNvSpPr/>
      </dsp:nvSpPr>
      <dsp:spPr>
        <a:xfrm>
          <a:off x="424854" y="1981800"/>
          <a:ext cx="5947965" cy="354240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9" tIns="0" rIns="22481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Implementation</a:t>
          </a:r>
          <a:endParaRPr lang="en-US" sz="1200" b="1" kern="1200" dirty="0"/>
        </a:p>
      </dsp:txBody>
      <dsp:txXfrm>
        <a:off x="442147" y="1999093"/>
        <a:ext cx="5913379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9/30/22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9/30/22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25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85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85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" name="Kuv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21807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148164"/>
            <a:ext cx="8497093" cy="12816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3" y="1621799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94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63" y="152692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516070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299738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516081"/>
            <a:ext cx="2167128" cy="34578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4851"/>
            <a:ext cx="8167909" cy="1121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796473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7" name="Kuva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42" y="576791"/>
            <a:ext cx="5130403" cy="4615142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2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38728"/>
            <a:ext cx="3015456" cy="2080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1513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816115"/>
            <a:ext cx="1539000" cy="1948781"/>
          </a:xfrm>
          <a:prstGeom prst="rect">
            <a:avLst/>
          </a:prstGeom>
        </p:spPr>
        <p:txBody>
          <a:bodyPr lIns="0" tIns="0" rIns="0" bIns="0"/>
          <a:lstStyle>
            <a:lvl1pPr marL="80996" indent="-80996" algn="l" defTabSz="51438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45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88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74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41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40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2018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Kuva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768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744703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76024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76023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pic>
        <p:nvPicPr>
          <p:cNvPr id="19" name="Kuva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8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 dirty="0">
                <a:latin typeface="Arial"/>
                <a:cs typeface="Arial"/>
              </a:rPr>
              <a:t>aalto.fi</a:t>
            </a:r>
          </a:p>
        </p:txBody>
      </p:sp>
      <p:pic>
        <p:nvPicPr>
          <p:cNvPr id="7" name="Picture 6" descr="FB.png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351" y="3238454"/>
            <a:ext cx="353308" cy="353308"/>
          </a:xfrm>
          <a:prstGeom prst="rect">
            <a:avLst/>
          </a:prstGeom>
        </p:spPr>
      </p:pic>
      <p:pic>
        <p:nvPicPr>
          <p:cNvPr id="8" name="Picture 7" descr="IG.png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034" y="3238454"/>
            <a:ext cx="353308" cy="353308"/>
          </a:xfrm>
          <a:prstGeom prst="rect">
            <a:avLst/>
          </a:prstGeom>
        </p:spPr>
      </p:pic>
      <p:pic>
        <p:nvPicPr>
          <p:cNvPr id="9" name="Picture 8" descr="Twitter.png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716" y="3238454"/>
            <a:ext cx="353308" cy="353308"/>
          </a:xfrm>
          <a:prstGeom prst="rect">
            <a:avLst/>
          </a:prstGeom>
        </p:spPr>
      </p:pic>
      <p:pic>
        <p:nvPicPr>
          <p:cNvPr id="10" name="Picture 9" descr="Youtube.png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99" y="3238454"/>
            <a:ext cx="353308" cy="353308"/>
          </a:xfrm>
          <a:prstGeom prst="rect">
            <a:avLst/>
          </a:prstGeom>
        </p:spPr>
      </p:pic>
      <p:pic>
        <p:nvPicPr>
          <p:cNvPr id="11" name="Picture 10" descr="SC.png">
            <a:hlinkClick r:id="rId11"/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082" y="3238454"/>
            <a:ext cx="353308" cy="353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66" y="3238347"/>
            <a:ext cx="406943" cy="342930"/>
          </a:xfrm>
          <a:prstGeom prst="rect">
            <a:avLst/>
          </a:prstGeom>
        </p:spPr>
      </p:pic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76400" y="1516282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866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3" r="14072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0815"/>
          <a:stretch/>
        </p:blipFill>
        <p:spPr>
          <a:xfrm>
            <a:off x="4572014" y="0"/>
            <a:ext cx="4572000" cy="5715014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22626" r="53157"/>
          <a:stretch/>
        </p:blipFill>
        <p:spPr>
          <a:xfrm>
            <a:off x="4576717" y="1"/>
            <a:ext cx="4572000" cy="5714999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7" name="Kuva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9" r="22506"/>
          <a:stretch/>
        </p:blipFill>
        <p:spPr>
          <a:xfrm>
            <a:off x="4715180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r="14927"/>
          <a:stretch/>
        </p:blipFill>
        <p:spPr>
          <a:xfrm>
            <a:off x="4722854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r="21909"/>
          <a:stretch/>
        </p:blipFill>
        <p:spPr>
          <a:xfrm>
            <a:off x="4713402" y="1"/>
            <a:ext cx="4428000" cy="5714999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. Proces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3078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6CBC861-03F0-400F-8E2A-500431955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64882"/>
            <a:ext cx="1991440" cy="952000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CD30196-688A-4A13-B795-86CB97F91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711402"/>
            <a:ext cx="1539000" cy="2200000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en-GB" noProof="1"/>
              <a:t>Add text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BB029E0-B8CA-4313-A5E2-B76B123D4B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0003" y="2711402"/>
            <a:ext cx="1539000" cy="220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8E1D5A5A-6EC4-429D-8903-8B585A0516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331" y="1336552"/>
            <a:ext cx="1116000" cy="12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2014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1A079E9-1E77-49C6-B99C-B0FADB9417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1503" y="1336552"/>
            <a:ext cx="1116000" cy="12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2015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178619C4-AF8E-430B-93EA-DE240ED3D1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0675" y="1336552"/>
            <a:ext cx="1116000" cy="12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2016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94F816EB-6077-445A-ADDC-F2D87F59F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847" y="1336552"/>
            <a:ext cx="1116000" cy="12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2017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11ACF50A-566E-43FC-B378-B4C409FAAC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9018" y="1336552"/>
            <a:ext cx="1116000" cy="12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2018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81E2B16-37A1-4E1B-A15A-2AFBF19EB9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69175" y="2711402"/>
            <a:ext cx="1539000" cy="220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CF8CF593-B534-407C-B2EA-E4AF9450B5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347" y="2711402"/>
            <a:ext cx="1539000" cy="220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2103FBCE-6866-423B-BA54-BC3CF58C78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711402"/>
            <a:ext cx="1539000" cy="220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210544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31595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9" y="134257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GB" noProof="0"/>
              <a:t>Click icon to add table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pic>
        <p:nvPicPr>
          <p:cNvPr id="13" name="Kuva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5322"/>
            <a:ext cx="2073704" cy="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47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327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156376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34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2433703"/>
            <a:ext cx="8492897" cy="251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53" y="1517578"/>
            <a:ext cx="8492897" cy="7209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905" y="214300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81893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81893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410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63" y="169383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23017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30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45949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15218"/>
            <a:ext cx="5130402" cy="4219286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8" r:id="rId23"/>
    <p:sldLayoutId id="2147483719" r:id="rId24"/>
  </p:sldLayoutIdLst>
  <p:hf sldNum="0" hdr="0" ftr="0" dt="0"/>
  <p:txStyles>
    <p:titleStyle>
      <a:lvl1pPr algn="l" defTabSz="68573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3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5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>
          <p15:clr>
            <a:srgbClr val="F26B43"/>
          </p15:clr>
        </p15:guide>
        <p15:guide id="3" orient="horz" pos="3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dition.cnn.com/videos/us/2019/01/03/customer-attacks-mcdonalds-employee-llr-orig.cnn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idewithvia.com/news/viavan-launches-its-first-on-demand-mobility-service-in-finland-with-hsl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8AF02-720D-4492-AB81-DB008976F1C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err="1"/>
              <a:t>Weekly</a:t>
            </a:r>
            <a:r>
              <a:rPr lang="fi-FI" dirty="0"/>
              <a:t> </a:t>
            </a:r>
            <a:r>
              <a:rPr lang="fi-FI" dirty="0" err="1"/>
              <a:t>plan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61811F-4875-4DB5-833B-8AAC98DB5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 err="1"/>
              <a:t>Introduction</a:t>
            </a:r>
            <a:r>
              <a:rPr lang="fi-FI" dirty="0"/>
              <a:t> to CXM and </a:t>
            </a:r>
            <a:r>
              <a:rPr lang="fi-FI" dirty="0" err="1"/>
              <a:t>practicalities</a:t>
            </a:r>
            <a:r>
              <a:rPr lang="fi-FI" dirty="0"/>
              <a:t> </a:t>
            </a:r>
          </a:p>
          <a:p>
            <a:r>
              <a:rPr lang="fi-FI" dirty="0"/>
              <a:t>Approaches and Building </a:t>
            </a:r>
            <a:r>
              <a:rPr lang="fi-FI" dirty="0" err="1"/>
              <a:t>blocks</a:t>
            </a:r>
            <a:r>
              <a:rPr lang="fi-FI" dirty="0"/>
              <a:t> of </a:t>
            </a:r>
            <a:r>
              <a:rPr lang="fi-FI" dirty="0" err="1"/>
              <a:t>Customer</a:t>
            </a:r>
            <a:r>
              <a:rPr lang="fi-FI" dirty="0"/>
              <a:t> </a:t>
            </a:r>
            <a:r>
              <a:rPr lang="fi-FI" dirty="0" err="1"/>
              <a:t>Experience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A45391-1CA7-41DC-82D3-0B7FDA7D76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49740" y="2726012"/>
            <a:ext cx="1539000" cy="1980000"/>
          </a:xfrm>
        </p:spPr>
        <p:txBody>
          <a:bodyPr/>
          <a:lstStyle/>
          <a:p>
            <a:r>
              <a:rPr lang="fi-FI" dirty="0" err="1"/>
              <a:t>Touchpoints</a:t>
            </a:r>
            <a:r>
              <a:rPr lang="fi-FI" dirty="0"/>
              <a:t>, </a:t>
            </a:r>
            <a:r>
              <a:rPr lang="fi-FI" dirty="0" err="1"/>
              <a:t>Journies</a:t>
            </a:r>
            <a:r>
              <a:rPr lang="fi-FI" dirty="0"/>
              <a:t> and </a:t>
            </a:r>
            <a:r>
              <a:rPr lang="fi-FI" dirty="0" err="1"/>
              <a:t>Narratives</a:t>
            </a:r>
            <a:endParaRPr lang="fi-FI" dirty="0"/>
          </a:p>
          <a:p>
            <a:r>
              <a:rPr lang="fi-FI" dirty="0"/>
              <a:t>Service Design, and </a:t>
            </a:r>
            <a:r>
              <a:rPr lang="fi-FI" dirty="0" err="1"/>
              <a:t>Personas</a:t>
            </a:r>
            <a:endParaRPr lang="fi-FI" dirty="0"/>
          </a:p>
          <a:p>
            <a:endParaRPr lang="fi-FI" dirty="0">
              <a:solidFill>
                <a:srgbClr val="EE353B"/>
              </a:solidFill>
            </a:endParaRPr>
          </a:p>
          <a:p>
            <a:endParaRPr lang="fi-FI" dirty="0"/>
          </a:p>
          <a:p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AB66E3-7369-4316-88A6-0742AFCAB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2331" y="1336552"/>
            <a:ext cx="1116000" cy="1106552"/>
          </a:xfrm>
        </p:spPr>
        <p:txBody>
          <a:bodyPr/>
          <a:lstStyle/>
          <a:p>
            <a:r>
              <a:rPr lang="fi-FI" dirty="0" err="1"/>
              <a:t>Week</a:t>
            </a:r>
            <a:r>
              <a:rPr lang="fi-FI" dirty="0"/>
              <a:t> 2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A43E20-B5FB-4972-BA7A-CAD838146E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41503" y="1336552"/>
            <a:ext cx="1116000" cy="1106552"/>
          </a:xfrm>
        </p:spPr>
        <p:txBody>
          <a:bodyPr/>
          <a:lstStyle/>
          <a:p>
            <a:r>
              <a:rPr lang="fi-FI" dirty="0"/>
              <a:t>Week3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63C86D-A232-4C63-8318-CC14A1B4E3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80675" y="1336552"/>
            <a:ext cx="1116000" cy="1106552"/>
          </a:xfrm>
        </p:spPr>
        <p:txBody>
          <a:bodyPr/>
          <a:lstStyle/>
          <a:p>
            <a:r>
              <a:rPr lang="fi-FI" dirty="0"/>
              <a:t>Week4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4518FD-A11D-4E5E-A928-E9CF752A45A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30017" y="1336552"/>
            <a:ext cx="1116000" cy="1106552"/>
          </a:xfrm>
        </p:spPr>
        <p:txBody>
          <a:bodyPr/>
          <a:lstStyle/>
          <a:p>
            <a:r>
              <a:rPr lang="fi-FI" dirty="0"/>
              <a:t>Week5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66FD84-12DE-4F4B-BB80-A76501065E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459018" y="1336552"/>
            <a:ext cx="1116000" cy="1106552"/>
          </a:xfrm>
        </p:spPr>
        <p:txBody>
          <a:bodyPr/>
          <a:lstStyle/>
          <a:p>
            <a:r>
              <a:rPr lang="fi-FI" dirty="0" err="1"/>
              <a:t>Week</a:t>
            </a:r>
            <a:r>
              <a:rPr lang="fi-FI" dirty="0"/>
              <a:t> 6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054580-234F-4735-83C7-7A618F4608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47232" y="2726012"/>
            <a:ext cx="1539000" cy="1980000"/>
          </a:xfrm>
        </p:spPr>
        <p:txBody>
          <a:bodyPr/>
          <a:lstStyle/>
          <a:p>
            <a:r>
              <a:rPr lang="fi-FI" dirty="0"/>
              <a:t>Action Session 1 – </a:t>
            </a:r>
            <a:r>
              <a:rPr lang="fi-FI" dirty="0" err="1"/>
              <a:t>Touchpoints</a:t>
            </a:r>
            <a:r>
              <a:rPr lang="fi-FI" dirty="0"/>
              <a:t>, </a:t>
            </a:r>
            <a:r>
              <a:rPr lang="fi-FI" dirty="0" err="1"/>
              <a:t>Journies</a:t>
            </a:r>
            <a:r>
              <a:rPr lang="fi-FI" dirty="0"/>
              <a:t>, </a:t>
            </a:r>
            <a:r>
              <a:rPr lang="fi-FI" dirty="0" err="1"/>
              <a:t>Personas</a:t>
            </a:r>
            <a:endParaRPr lang="fi-FI" dirty="0"/>
          </a:p>
          <a:p>
            <a:r>
              <a:rPr lang="fi-FI" dirty="0">
                <a:solidFill>
                  <a:srgbClr val="FF0000"/>
                </a:solidFill>
              </a:rPr>
              <a:t>Innovation </a:t>
            </a:r>
            <a:r>
              <a:rPr lang="fi-FI" dirty="0" err="1">
                <a:solidFill>
                  <a:srgbClr val="FF0000"/>
                </a:solidFill>
              </a:rPr>
              <a:t>through</a:t>
            </a:r>
            <a:r>
              <a:rPr lang="fi-FI" dirty="0">
                <a:solidFill>
                  <a:srgbClr val="FF0000"/>
                </a:solidFill>
              </a:rPr>
              <a:t> CXM</a:t>
            </a:r>
          </a:p>
          <a:p>
            <a:endParaRPr lang="fi-FI" dirty="0"/>
          </a:p>
          <a:p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AC53D8-5604-4D01-A61F-001047B3C72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84619" y="2711402"/>
            <a:ext cx="1539000" cy="2200000"/>
          </a:xfrm>
        </p:spPr>
        <p:txBody>
          <a:bodyPr/>
          <a:lstStyle/>
          <a:p>
            <a:r>
              <a:rPr lang="fi-FI" dirty="0" err="1"/>
              <a:t>Metrics</a:t>
            </a:r>
            <a:r>
              <a:rPr lang="fi-FI" dirty="0"/>
              <a:t> and </a:t>
            </a:r>
            <a:r>
              <a:rPr lang="fi-FI" dirty="0" err="1"/>
              <a:t>Measurement</a:t>
            </a:r>
            <a:r>
              <a:rPr lang="fi-FI" dirty="0"/>
              <a:t> – </a:t>
            </a:r>
            <a:r>
              <a:rPr lang="fi-FI" dirty="0" err="1"/>
              <a:t>Re-visting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Firm</a:t>
            </a:r>
            <a:endParaRPr lang="fi-FI" dirty="0"/>
          </a:p>
          <a:p>
            <a:r>
              <a:rPr lang="fi-FI" dirty="0" err="1"/>
              <a:t>Aligning</a:t>
            </a:r>
            <a:r>
              <a:rPr lang="fi-FI" dirty="0"/>
              <a:t>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Strategy</a:t>
            </a:r>
            <a:r>
              <a:rPr lang="fi-FI" dirty="0"/>
              <a:t>, </a:t>
            </a:r>
            <a:r>
              <a:rPr lang="fi-FI" dirty="0" err="1"/>
              <a:t>Research</a:t>
            </a:r>
            <a:r>
              <a:rPr lang="fi-FI" dirty="0"/>
              <a:t> and </a:t>
            </a:r>
            <a:r>
              <a:rPr lang="fi-FI" dirty="0" err="1"/>
              <a:t>Context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9FEBD31-01A2-442A-A347-12E860A82A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57688" y="2711402"/>
            <a:ext cx="1539000" cy="2200000"/>
          </a:xfrm>
        </p:spPr>
        <p:txBody>
          <a:bodyPr/>
          <a:lstStyle/>
          <a:p>
            <a:r>
              <a:rPr lang="fi-FI" dirty="0"/>
              <a:t>Future of CXM</a:t>
            </a:r>
          </a:p>
          <a:p>
            <a:r>
              <a:rPr lang="fi-FI" dirty="0" err="1"/>
              <a:t>Presentations</a:t>
            </a:r>
            <a:r>
              <a:rPr lang="fi-FI" dirty="0"/>
              <a:t> and </a:t>
            </a:r>
            <a:r>
              <a:rPr lang="fi-FI" dirty="0" err="1"/>
              <a:t>Wrap</a:t>
            </a:r>
            <a:r>
              <a:rPr lang="fi-FI" dirty="0"/>
              <a:t> </a:t>
            </a:r>
            <a:r>
              <a:rPr lang="fi-FI" dirty="0" err="1"/>
              <a:t>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3142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B0FA52-9E86-F253-2DB8-941D20ED10E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sz="2400" dirty="0"/>
              <a:t>Customer Experience Innovation – Co-Creation</a:t>
            </a:r>
          </a:p>
          <a:p>
            <a:r>
              <a:rPr lang="en-GB" sz="2400" dirty="0"/>
              <a:t>Lego Ideas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DDBBF-15AA-190D-165B-52269C384FD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dirty="0"/>
              <a:t>Do you have an idea for a Lego Product? </a:t>
            </a:r>
          </a:p>
        </p:txBody>
      </p:sp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1E9B6AA-C349-5162-FEE9-B045185E6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56" y="2006246"/>
            <a:ext cx="7627088" cy="278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81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B0FA52-9E86-F253-2DB8-941D20ED10E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sz="2400" dirty="0"/>
              <a:t>Customer Experience Innovation – Co-Creation</a:t>
            </a:r>
          </a:p>
          <a:p>
            <a:r>
              <a:rPr lang="en-GB" sz="2400" dirty="0"/>
              <a:t>Lego Ideas</a:t>
            </a:r>
          </a:p>
          <a:p>
            <a:endParaRPr lang="en-GB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1AEA2D8-2A97-F074-FE0D-FBE77C8DC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27" y="1186520"/>
            <a:ext cx="8109098" cy="3529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BEA353-0DE9-BD37-FC13-BBA4ED9963F3}"/>
              </a:ext>
            </a:extLst>
          </p:cNvPr>
          <p:cNvSpPr txBox="1"/>
          <p:nvPr/>
        </p:nvSpPr>
        <p:spPr>
          <a:xfrm>
            <a:off x="2707759" y="4815220"/>
            <a:ext cx="5380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Source: ideas.lego.com </a:t>
            </a:r>
          </a:p>
        </p:txBody>
      </p:sp>
    </p:spTree>
    <p:extLst>
      <p:ext uri="{BB962C8B-B14F-4D97-AF65-F5344CB8AC3E}">
        <p14:creationId xmlns:p14="http://schemas.microsoft.com/office/powerpoint/2010/main" val="2687320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63543-38F4-3447-BA4F-3D0441801F0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Expanded understanding of co-creation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43B62-2BD7-3741-B268-71E004ED48E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o-creating services—conceptual clarification, forms and outcomes | Emerald  Insight">
            <a:extLst>
              <a:ext uri="{FF2B5EF4-FFF2-40B4-BE49-F238E27FC236}">
                <a16:creationId xmlns:a16="http://schemas.microsoft.com/office/drawing/2014/main" id="{AAEB3F53-82D9-924E-BF1A-1916573D1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207"/>
            <a:ext cx="8163443" cy="425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853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8D47C2-925C-854D-869B-CD9A92F52C0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B40E4-6926-FC40-923A-89DA19859D0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Man attacks McDonald's employee over a straw - CNN Video">
            <a:extLst>
              <a:ext uri="{FF2B5EF4-FFF2-40B4-BE49-F238E27FC236}">
                <a16:creationId xmlns:a16="http://schemas.microsoft.com/office/drawing/2014/main" id="{B3E518D6-617C-AF42-82FF-967D21738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62028E-51C2-3248-A637-9794C4611141}"/>
              </a:ext>
            </a:extLst>
          </p:cNvPr>
          <p:cNvSpPr txBox="1"/>
          <p:nvPr/>
        </p:nvSpPr>
        <p:spPr>
          <a:xfrm>
            <a:off x="-1" y="-54919"/>
            <a:ext cx="859267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edition.cnn.com</a:t>
            </a:r>
            <a:r>
              <a:rPr lang="en-US" dirty="0">
                <a:hlinkClick r:id="rId3"/>
              </a:rPr>
              <a:t>/videos/us/2019/01/03/customer-attacks-</a:t>
            </a:r>
            <a:r>
              <a:rPr lang="en-US" dirty="0" err="1">
                <a:hlinkClick r:id="rId3"/>
              </a:rPr>
              <a:t>mcdonalds</a:t>
            </a:r>
            <a:r>
              <a:rPr lang="en-US" dirty="0">
                <a:hlinkClick r:id="rId3"/>
              </a:rPr>
              <a:t>-employee-</a:t>
            </a:r>
            <a:r>
              <a:rPr lang="en-US" dirty="0" err="1">
                <a:hlinkClick r:id="rId3"/>
              </a:rPr>
              <a:t>llr</a:t>
            </a:r>
            <a:r>
              <a:rPr lang="en-US" dirty="0">
                <a:hlinkClick r:id="rId3"/>
              </a:rPr>
              <a:t>-</a:t>
            </a:r>
            <a:r>
              <a:rPr lang="en-US" dirty="0" err="1">
                <a:hlinkClick r:id="rId3"/>
              </a:rPr>
              <a:t>orig.cnn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100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CD92C2-5A80-49CD-DAD7-1486B4750A5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sz="2400" dirty="0"/>
              <a:t>Customer Experience Innovation – Tesco Virtual Store</a:t>
            </a:r>
          </a:p>
          <a:p>
            <a:endParaRPr lang="en-GB" dirty="0"/>
          </a:p>
        </p:txBody>
      </p:sp>
      <p:pic>
        <p:nvPicPr>
          <p:cNvPr id="1026" name="Picture 2" descr="Tesco opens worlds first virtual store | Tesco | Archello">
            <a:extLst>
              <a:ext uri="{FF2B5EF4-FFF2-40B4-BE49-F238E27FC236}">
                <a16:creationId xmlns:a16="http://schemas.microsoft.com/office/drawing/2014/main" id="{C26CAF53-8A9E-4FD9-F698-487CD9D20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74" y="817713"/>
            <a:ext cx="6087435" cy="393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071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CD92C2-5A80-49CD-DAD7-1486B4750A5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sz="2400" dirty="0"/>
              <a:t>Customer Experience Innovation – Amazon Go</a:t>
            </a:r>
          </a:p>
          <a:p>
            <a:endParaRPr lang="en-GB" dirty="0"/>
          </a:p>
        </p:txBody>
      </p:sp>
      <p:pic>
        <p:nvPicPr>
          <p:cNvPr id="2050" name="Picture 2" descr="Amazon Go draws high interest from U.S. shoppers | Supermarket News">
            <a:extLst>
              <a:ext uri="{FF2B5EF4-FFF2-40B4-BE49-F238E27FC236}">
                <a16:creationId xmlns:a16="http://schemas.microsoft.com/office/drawing/2014/main" id="{FD055140-68FD-3380-AD3E-3A37F1CEE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44" y="921173"/>
            <a:ext cx="7003312" cy="363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94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CD92C2-5A80-49CD-DAD7-1486B4750A5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sz="2400" dirty="0"/>
              <a:t>Customer Experience Innovation – Pop Up Brand Store</a:t>
            </a:r>
          </a:p>
          <a:p>
            <a:endParaRPr lang="en-GB" dirty="0"/>
          </a:p>
        </p:txBody>
      </p:sp>
      <p:pic>
        <p:nvPicPr>
          <p:cNvPr id="3074" name="Picture 2" descr="Branded Pop-up Stores: This Year's Biggest Luxury Retail Trend | TDF">
            <a:extLst>
              <a:ext uri="{FF2B5EF4-FFF2-40B4-BE49-F238E27FC236}">
                <a16:creationId xmlns:a16="http://schemas.microsoft.com/office/drawing/2014/main" id="{612723A1-5778-1FC0-FC84-2B40EEC7D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2" y="1571625"/>
            <a:ext cx="367426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H&amp;M pop up store">
            <a:extLst>
              <a:ext uri="{FF2B5EF4-FFF2-40B4-BE49-F238E27FC236}">
                <a16:creationId xmlns:a16="http://schemas.microsoft.com/office/drawing/2014/main" id="{9AE0B904-7B5B-E0DB-3FC0-37B28891F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945" y="1531747"/>
            <a:ext cx="3979715" cy="265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586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D0E3E-8AFE-514B-9268-9DB61BED3CA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Innovation through Technology!!</a:t>
            </a:r>
          </a:p>
        </p:txBody>
      </p:sp>
    </p:spTree>
    <p:extLst>
      <p:ext uri="{BB962C8B-B14F-4D97-AF65-F5344CB8AC3E}">
        <p14:creationId xmlns:p14="http://schemas.microsoft.com/office/powerpoint/2010/main" val="1324807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08C527-E836-F343-98AA-08348728897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D8C20-5BC5-1A43-ACF7-26DD8A06A32F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ViaVan's fourth shared ride service launches in Milton Keynes">
            <a:extLst>
              <a:ext uri="{FF2B5EF4-FFF2-40B4-BE49-F238E27FC236}">
                <a16:creationId xmlns:a16="http://schemas.microsoft.com/office/drawing/2014/main" id="{0F075FBC-5BA3-0A41-9E32-E317AA21E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961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1E194D-9BAF-CE49-8C66-74D5FB54EA0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6C6B2-8A2F-2844-82D9-D614D63A6E9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8DA729C-10F4-9A45-A0F2-315CE769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767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A1C91-4C9F-C84A-ACD0-C743416A170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8C82D-2D2E-8E42-B115-9E28BF97D130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643FA2D-825A-E545-AD8A-24DB7D3FB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623"/>
            <a:ext cx="9144000" cy="534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092284-D100-F24D-85E8-D0A0D975082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93DE6-0BF4-D84F-B1C6-745408604C00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49ADC-02F3-F449-9C20-1AB21773E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25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6324FB-CFF9-4F4E-B775-A55F0153426C}"/>
              </a:ext>
            </a:extLst>
          </p:cNvPr>
          <p:cNvSpPr txBox="1"/>
          <p:nvPr/>
        </p:nvSpPr>
        <p:spPr>
          <a:xfrm>
            <a:off x="0" y="3827267"/>
            <a:ext cx="87852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ridewithvia.com</a:t>
            </a:r>
            <a:r>
              <a:rPr lang="en-US" dirty="0">
                <a:hlinkClick r:id="rId3"/>
              </a:rPr>
              <a:t>/news/viavan-launches-its-first-on-demand-mobility-service-in-finland-with-hsl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862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8C4B6A-DF52-0446-8E6D-37F3203181E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A3517-6364-6E44-B8AA-331E5F0CB8D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A new on-demand mobility service launches in Espoo | News | HSL | HSL.fi">
            <a:extLst>
              <a:ext uri="{FF2B5EF4-FFF2-40B4-BE49-F238E27FC236}">
                <a16:creationId xmlns:a16="http://schemas.microsoft.com/office/drawing/2014/main" id="{271C1DAC-E256-D44A-9115-8006A10DA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730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41D14C-0D53-F746-986B-CEE2C20902D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7E6E3-95BD-CC4F-9686-D49411B14D0F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0131BDE-B903-2046-977F-6830B3E2B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0"/>
            <a:ext cx="7334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954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BE80DE-D11D-194F-8390-5CAA25C5D09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Identifying Partnerships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62609-8623-0940-8F65-62738228024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“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Inter"/>
              </a:rPr>
              <a:t>ViaVan’s</a:t>
            </a:r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 vision is to work with cities to launch efficient technology-based public transport solutions that have the power to reduce congestion and emissions in cities,” said Chris Snyder,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Inter"/>
              </a:rPr>
              <a:t>ViaVan</a:t>
            </a:r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 CEO. “The response from riders in Espoo has been extraordinarily positive, and through our partnership with HSL, we are one step closer to </a:t>
            </a:r>
            <a:r>
              <a:rPr lang="en-GB" b="0" i="0" dirty="0">
                <a:solidFill>
                  <a:srgbClr val="FF0000"/>
                </a:solidFill>
                <a:effectLst/>
                <a:latin typeface="Inter"/>
              </a:rPr>
              <a:t>achieving our joint goal to make the private car obsolete</a:t>
            </a:r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."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70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E4C65C-E6E8-7146-A255-A6470F11E18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4D215-E61D-6E4A-90B7-212CF75E31E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20348-66C7-9349-8712-2C197DBF1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13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28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A167AE-C45E-AC4B-B86C-BE631DDE5EF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6F934-B993-8049-AE1C-0E6D39217DB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51 Finnish Nightmares That Every Introvert Will Relate To | Bored Panda">
            <a:extLst>
              <a:ext uri="{FF2B5EF4-FFF2-40B4-BE49-F238E27FC236}">
                <a16:creationId xmlns:a16="http://schemas.microsoft.com/office/drawing/2014/main" id="{4B2AD744-424C-164A-938E-6A944B8C8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0"/>
            <a:ext cx="85661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297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46022-3FCB-3E44-ADDE-1A2079CB3CE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MOBILITY - SCOOTERS</a:t>
            </a:r>
          </a:p>
        </p:txBody>
      </p:sp>
    </p:spTree>
    <p:extLst>
      <p:ext uri="{BB962C8B-B14F-4D97-AF65-F5344CB8AC3E}">
        <p14:creationId xmlns:p14="http://schemas.microsoft.com/office/powerpoint/2010/main" val="1113668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B4EA2-4DFD-7B41-AA13-1CFE3CCEEEA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2C52C-11E8-9443-9913-7B84786EF94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ity scooters come to Helsinki - Smart Cities World">
            <a:extLst>
              <a:ext uri="{FF2B5EF4-FFF2-40B4-BE49-F238E27FC236}">
                <a16:creationId xmlns:a16="http://schemas.microsoft.com/office/drawing/2014/main" id="{1961489D-938E-1C43-AADC-868DDA6A1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198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1209F6-B0DF-AC4E-8EF8-F9F0D529484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613B7-9CDF-5842-A4A0-A23F386AC811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elsinki to start regulating speeds of electric kick scooters">
            <a:extLst>
              <a:ext uri="{FF2B5EF4-FFF2-40B4-BE49-F238E27FC236}">
                <a16:creationId xmlns:a16="http://schemas.microsoft.com/office/drawing/2014/main" id="{E88143FD-F37A-F24C-9347-9D7DA3E8C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02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667FC5-9DDF-0C4E-8165-7DF6898DB0A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4A4C6-F2B3-B842-87E4-F73E55169BBE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GUB - Phone Holder | Buy Now at Pure Electric">
            <a:extLst>
              <a:ext uri="{FF2B5EF4-FFF2-40B4-BE49-F238E27FC236}">
                <a16:creationId xmlns:a16="http://schemas.microsoft.com/office/drawing/2014/main" id="{1949B4ED-2304-E848-AA10-0DE91B2CE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039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99E60D0-9381-AD4C-BB01-F49BFF5F987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Innovation?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A7BDDF8-30BC-D246-9035-8D74C5097EEF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Where does it come from?</a:t>
            </a:r>
          </a:p>
        </p:txBody>
      </p:sp>
    </p:spTree>
    <p:extLst>
      <p:ext uri="{BB962C8B-B14F-4D97-AF65-F5344CB8AC3E}">
        <p14:creationId xmlns:p14="http://schemas.microsoft.com/office/powerpoint/2010/main" val="2780507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7F192-0512-AF4A-A1DC-DF8BD1A09CD1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Contextualized Understanding of Innovation</a:t>
            </a:r>
          </a:p>
        </p:txBody>
      </p:sp>
    </p:spTree>
    <p:extLst>
      <p:ext uri="{BB962C8B-B14F-4D97-AF65-F5344CB8AC3E}">
        <p14:creationId xmlns:p14="http://schemas.microsoft.com/office/powerpoint/2010/main" val="3655124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1B021A-4710-8041-9A4A-04CD0B9E15D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3AB87-70D4-A746-8D2C-844F4A4DEBAF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heck-in at the airport | Finnair Finland">
            <a:extLst>
              <a:ext uri="{FF2B5EF4-FFF2-40B4-BE49-F238E27FC236}">
                <a16:creationId xmlns:a16="http://schemas.microsoft.com/office/drawing/2014/main" id="{4D167A58-0285-FE42-9F58-8CBD29E2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911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E71813-F2C2-CE46-B2F1-555D7B2E2D7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E64CD-B21E-E94D-BFEB-76E9423199D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Uudistusten kevät Pietarsaaren Prismassa: Itsepalvelukassat käyttöön,  myymäläleipomo avaa pian ja kauppakassipalvelu aloittaa toimintansa.">
            <a:extLst>
              <a:ext uri="{FF2B5EF4-FFF2-40B4-BE49-F238E27FC236}">
                <a16:creationId xmlns:a16="http://schemas.microsoft.com/office/drawing/2014/main" id="{80E6AABF-20C1-8647-8E2D-5A47C64A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880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CDEB6A-4593-3F4B-864F-D320FCE036F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1F45A-1CE4-D442-821E-546E657BA67C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CD364-F78B-ED4C-8C6F-F536380D0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01" y="0"/>
            <a:ext cx="9196002" cy="1741974"/>
          </a:xfrm>
          <a:prstGeom prst="rect">
            <a:avLst/>
          </a:prstGeom>
        </p:spPr>
      </p:pic>
      <p:pic>
        <p:nvPicPr>
          <p:cNvPr id="8194" name="Picture 2" descr="SunnyBee launches India’s first self-checkout grocery store">
            <a:extLst>
              <a:ext uri="{FF2B5EF4-FFF2-40B4-BE49-F238E27FC236}">
                <a16:creationId xmlns:a16="http://schemas.microsoft.com/office/drawing/2014/main" id="{3EA3D5F4-F1FB-A44D-95DF-D60116DDD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97" y="1617895"/>
            <a:ext cx="6911721" cy="405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230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EB107-BC7B-5B43-988D-2786FEB7D20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The Costs of Innovation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4B85E-4886-7A4E-BEDF-4B8614807A6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b="0" i="0" dirty="0" err="1">
                <a:solidFill>
                  <a:srgbClr val="222222"/>
                </a:solidFill>
                <a:effectLst/>
                <a:latin typeface="ABeeZee"/>
              </a:rPr>
              <a:t>SunnyBee</a:t>
            </a:r>
            <a:r>
              <a:rPr lang="en-GB" b="0" i="0" dirty="0">
                <a:solidFill>
                  <a:srgbClr val="222222"/>
                </a:solidFill>
                <a:effectLst/>
                <a:latin typeface="ABeeZee"/>
              </a:rPr>
              <a:t> Market, founded in July 2015, is a one-stop premium food store that offers a wide assortment of more than 5,000 SKUs across multiple categories like regular &amp; exotic F&amp;V, Dairy, Staples, Indian and International foods. Operating 6 stores in Chennai,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BeeZee"/>
              </a:rPr>
              <a:t>SunnyBee</a:t>
            </a:r>
            <a:r>
              <a:rPr lang="en-GB" b="0" i="0" dirty="0">
                <a:solidFill>
                  <a:srgbClr val="222222"/>
                </a:solidFill>
                <a:effectLst/>
                <a:latin typeface="ABeeZee"/>
              </a:rPr>
              <a:t> Market also conducts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BeeZee"/>
              </a:rPr>
              <a:t>SunnyBee</a:t>
            </a:r>
            <a:r>
              <a:rPr lang="en-GB" b="0" i="0" dirty="0">
                <a:solidFill>
                  <a:srgbClr val="222222"/>
                </a:solidFill>
                <a:effectLst/>
                <a:latin typeface="ABeeZee"/>
              </a:rPr>
              <a:t>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BeeZee"/>
              </a:rPr>
              <a:t>Santhai</a:t>
            </a:r>
            <a:r>
              <a:rPr lang="en-GB" b="0" i="0" dirty="0">
                <a:solidFill>
                  <a:srgbClr val="222222"/>
                </a:solidFill>
                <a:effectLst/>
                <a:latin typeface="ABeeZee"/>
              </a:rPr>
              <a:t>, a farmer and consumer connect platform where farmers sell their produce directly to consumers.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8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AB4303-2A20-5D48-A6BE-3AE901B22DA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4A83E-B4D2-054E-9072-51D49908123E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CXM approaches offer a significant advantage over engineering or other producer-centric modes of innovation</a:t>
            </a:r>
          </a:p>
          <a:p>
            <a:endParaRPr lang="en-US" dirty="0"/>
          </a:p>
          <a:p>
            <a:r>
              <a:rPr lang="en-US" dirty="0"/>
              <a:t>Innovation that takes a broadened view of the customer’s role in co-creating the experience will likely succeed</a:t>
            </a:r>
          </a:p>
        </p:txBody>
      </p:sp>
    </p:spTree>
    <p:extLst>
      <p:ext uri="{BB962C8B-B14F-4D97-AF65-F5344CB8AC3E}">
        <p14:creationId xmlns:p14="http://schemas.microsoft.com/office/powerpoint/2010/main" val="2800428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821366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0AC057-0315-2449-B8A5-CDD20BC3F88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D2418-D570-4E49-B36A-B4B5B5B408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BB2F806-CB58-6F43-8F6B-F260EFA81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timuMax Pro - New Improved formula – Strom Sports Nutrition Ireland">
            <a:extLst>
              <a:ext uri="{FF2B5EF4-FFF2-40B4-BE49-F238E27FC236}">
                <a16:creationId xmlns:a16="http://schemas.microsoft.com/office/drawing/2014/main" id="{40A1C290-09D3-734C-8BEC-716A281A4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23213" r="19945" b="13350"/>
          <a:stretch/>
        </p:blipFill>
        <p:spPr bwMode="auto">
          <a:xfrm>
            <a:off x="2857500" y="0"/>
            <a:ext cx="2702651" cy="285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Ovaltine New Improved Chocolate Taste 22 Jun 2012">
            <a:extLst>
              <a:ext uri="{FF2B5EF4-FFF2-40B4-BE49-F238E27FC236}">
                <a16:creationId xmlns:a16="http://schemas.microsoft.com/office/drawing/2014/main" id="{BB0E15BE-CE08-D14C-9451-8A1C3BF7E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7499"/>
            <a:ext cx="2857499" cy="28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oca-Cola Is Changing Coke Zero's Flavor, Risking Backlash - The New York  Times">
            <a:extLst>
              <a:ext uri="{FF2B5EF4-FFF2-40B4-BE49-F238E27FC236}">
                <a16:creationId xmlns:a16="http://schemas.microsoft.com/office/drawing/2014/main" id="{4BC04FE0-FAF3-4041-94F8-3719EF58F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8" y="2501427"/>
            <a:ext cx="4920876" cy="322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662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641E7-1FB1-7545-8D7C-95DED5C84DD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Co-created Innovation</a:t>
            </a:r>
          </a:p>
        </p:txBody>
      </p:sp>
    </p:spTree>
    <p:extLst>
      <p:ext uri="{BB962C8B-B14F-4D97-AF65-F5344CB8AC3E}">
        <p14:creationId xmlns:p14="http://schemas.microsoft.com/office/powerpoint/2010/main" val="3586076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D40346E-E283-9D6F-9132-DA353CA60E9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39" y="314186"/>
            <a:ext cx="8497093" cy="1007055"/>
          </a:xfrm>
        </p:spPr>
        <p:txBody>
          <a:bodyPr/>
          <a:lstStyle/>
          <a:p>
            <a:r>
              <a:rPr lang="en-GB" sz="2400" dirty="0"/>
              <a:t>Customer Experience Innovation – Co-Creation</a:t>
            </a:r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A8F3B46-51C9-501B-28AA-F978CAFF900F}"/>
              </a:ext>
            </a:extLst>
          </p:cNvPr>
          <p:cNvGraphicFramePr/>
          <p:nvPr/>
        </p:nvGraphicFramePr>
        <p:xfrm>
          <a:off x="287339" y="1153820"/>
          <a:ext cx="8497093" cy="3075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4BD76-FED7-50AE-FF3C-3DC40415FE1D}"/>
              </a:ext>
            </a:extLst>
          </p:cNvPr>
          <p:cNvSpPr txBox="1"/>
          <p:nvPr/>
        </p:nvSpPr>
        <p:spPr>
          <a:xfrm>
            <a:off x="2707759" y="4815220"/>
            <a:ext cx="5380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Source: Edgar 2008, Falk 2015, Prahalad and Ramaswamy 2004. </a:t>
            </a:r>
          </a:p>
        </p:txBody>
      </p:sp>
    </p:spTree>
    <p:extLst>
      <p:ext uri="{BB962C8B-B14F-4D97-AF65-F5344CB8AC3E}">
        <p14:creationId xmlns:p14="http://schemas.microsoft.com/office/powerpoint/2010/main" val="1549595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31B72E-6A59-1D82-1C83-05561A65AB2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sz="3200" dirty="0"/>
              <a:t>Innovation Customer Experiences - Steps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6B187F2-A0F2-D601-B54B-FB76BB795E44}"/>
              </a:ext>
            </a:extLst>
          </p:cNvPr>
          <p:cNvGraphicFramePr/>
          <p:nvPr/>
        </p:nvGraphicFramePr>
        <p:xfrm>
          <a:off x="1609060" y="973322"/>
          <a:ext cx="6230680" cy="410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6138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C5FBB0-0666-6277-5A75-44E6D066DD6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39" y="314186"/>
            <a:ext cx="8497093" cy="10070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Customer Experience Innovation – Crucial Considerations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72159366-617B-728B-DEFF-B7B0D2109309}"/>
              </a:ext>
            </a:extLst>
          </p:cNvPr>
          <p:cNvGraphicFramePr/>
          <p:nvPr/>
        </p:nvGraphicFramePr>
        <p:xfrm>
          <a:off x="287339" y="1200150"/>
          <a:ext cx="8497093" cy="336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1584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C5FBB0-0666-6277-5A75-44E6D066DD6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39" y="314186"/>
            <a:ext cx="8497093" cy="10070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Customer Experience Innovation – Crucial Considerations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72159366-617B-728B-DEFF-B7B0D2109309}"/>
              </a:ext>
            </a:extLst>
          </p:cNvPr>
          <p:cNvGraphicFramePr/>
          <p:nvPr/>
        </p:nvGraphicFramePr>
        <p:xfrm>
          <a:off x="287339" y="1200150"/>
          <a:ext cx="8497093" cy="336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1080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5">
      <a:dk1>
        <a:sysClr val="windowText" lastClr="000000"/>
      </a:dk1>
      <a:lt1>
        <a:sysClr val="window" lastClr="FFFFFF"/>
      </a:lt1>
      <a:dk2>
        <a:srgbClr val="78BE20"/>
      </a:dk2>
      <a:lt2>
        <a:srgbClr val="AED879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BIZ_1610_EN.potx" id="{7C017439-5F38-4F72-9DDA-0E4E091206CF}" vid="{7F772D11-0CFD-4DE9-8EF1-3AB8060ADA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1837</TotalTime>
  <Words>764</Words>
  <Application>Microsoft Macintosh PowerPoint</Application>
  <PresentationFormat>On-screen Show (16:10)</PresentationFormat>
  <Paragraphs>83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ABeeZee</vt:lpstr>
      <vt:lpstr>Arial</vt:lpstr>
      <vt:lpstr>Arial</vt:lpstr>
      <vt:lpstr>Calibri</vt:lpstr>
      <vt:lpstr>Inter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Customer Experience Management</dc:title>
  <dc:creator>Padhaiskaya Tatsiana</dc:creator>
  <cp:lastModifiedBy>Bhatnagar Kushagra</cp:lastModifiedBy>
  <cp:revision>137</cp:revision>
  <dcterms:created xsi:type="dcterms:W3CDTF">2020-06-12T10:37:52Z</dcterms:created>
  <dcterms:modified xsi:type="dcterms:W3CDTF">2022-09-30T10:05:42Z</dcterms:modified>
</cp:coreProperties>
</file>