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3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3" r:id="rId2"/>
  </p:sldMasterIdLst>
  <p:notesMasterIdLst>
    <p:notesMasterId r:id="rId42"/>
  </p:notesMasterIdLst>
  <p:handoutMasterIdLst>
    <p:handoutMasterId r:id="rId43"/>
  </p:handoutMasterIdLst>
  <p:sldIdLst>
    <p:sldId id="466" r:id="rId3"/>
    <p:sldId id="257" r:id="rId4"/>
    <p:sldId id="467" r:id="rId5"/>
    <p:sldId id="469" r:id="rId6"/>
    <p:sldId id="473" r:id="rId7"/>
    <p:sldId id="474" r:id="rId8"/>
    <p:sldId id="272" r:id="rId9"/>
    <p:sldId id="274" r:id="rId10"/>
    <p:sldId id="575" r:id="rId11"/>
    <p:sldId id="579" r:id="rId12"/>
    <p:sldId id="273" r:id="rId13"/>
    <p:sldId id="578" r:id="rId14"/>
    <p:sldId id="591" r:id="rId15"/>
    <p:sldId id="277" r:id="rId16"/>
    <p:sldId id="275" r:id="rId17"/>
    <p:sldId id="276" r:id="rId18"/>
    <p:sldId id="313" r:id="rId19"/>
    <p:sldId id="294" r:id="rId20"/>
    <p:sldId id="323" r:id="rId21"/>
    <p:sldId id="325" r:id="rId22"/>
    <p:sldId id="303" r:id="rId23"/>
    <p:sldId id="319" r:id="rId24"/>
    <p:sldId id="304" r:id="rId25"/>
    <p:sldId id="321" r:id="rId26"/>
    <p:sldId id="305" r:id="rId27"/>
    <p:sldId id="320" r:id="rId28"/>
    <p:sldId id="595" r:id="rId29"/>
    <p:sldId id="596" r:id="rId30"/>
    <p:sldId id="468" r:id="rId31"/>
    <p:sldId id="470" r:id="rId32"/>
    <p:sldId id="471" r:id="rId33"/>
    <p:sldId id="597" r:id="rId34"/>
    <p:sldId id="472" r:id="rId35"/>
    <p:sldId id="598" r:id="rId36"/>
    <p:sldId id="599" r:id="rId37"/>
    <p:sldId id="282" r:id="rId38"/>
    <p:sldId id="326" r:id="rId39"/>
    <p:sldId id="594" r:id="rId40"/>
    <p:sldId id="258" r:id="rId41"/>
  </p:sldIdLst>
  <p:sldSz cx="9144000" cy="5715000" type="screen16x1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363B"/>
    <a:srgbClr val="00965E"/>
    <a:srgbClr val="EE353B"/>
    <a:srgbClr val="FF0000"/>
    <a:srgbClr val="005EB8"/>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3" autoAdjust="0"/>
    <p:restoredTop sz="95141" autoAdjust="0"/>
  </p:normalViewPr>
  <p:slideViewPr>
    <p:cSldViewPr snapToGrid="0" snapToObjects="1">
      <p:cViewPr varScale="1">
        <p:scale>
          <a:sx n="110" d="100"/>
          <a:sy n="110" d="100"/>
        </p:scale>
        <p:origin x="166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F668F6-19CA-4AB1-B9CA-08C41710044B}" type="doc">
      <dgm:prSet loTypeId="urn:microsoft.com/office/officeart/2005/8/layout/hierarchy1" loCatId="hierarchy" qsTypeId="urn:microsoft.com/office/officeart/2005/8/quickstyle/simple2" qsCatId="simple" csTypeId="urn:microsoft.com/office/officeart/2005/8/colors/accent0_3" csCatId="mainScheme"/>
      <dgm:spPr/>
      <dgm:t>
        <a:bodyPr/>
        <a:lstStyle/>
        <a:p>
          <a:endParaRPr lang="en-US"/>
        </a:p>
      </dgm:t>
    </dgm:pt>
    <dgm:pt modelId="{63EA6749-B10B-4231-945D-73EE44EB9106}">
      <dgm:prSet/>
      <dgm:spPr/>
      <dgm:t>
        <a:bodyPr/>
        <a:lstStyle/>
        <a:p>
          <a:r>
            <a:rPr lang="en-GB" b="1" baseline="0"/>
            <a:t>Customers seldom respond to Failures</a:t>
          </a:r>
          <a:endParaRPr lang="en-US"/>
        </a:p>
      </dgm:t>
    </dgm:pt>
    <dgm:pt modelId="{762D0709-DFF2-4DF4-90CB-2653F0DFC65E}" type="parTrans" cxnId="{4C587D8B-6847-4DC1-A0E1-81C3C044C19E}">
      <dgm:prSet/>
      <dgm:spPr/>
      <dgm:t>
        <a:bodyPr/>
        <a:lstStyle/>
        <a:p>
          <a:endParaRPr lang="en-US"/>
        </a:p>
      </dgm:t>
    </dgm:pt>
    <dgm:pt modelId="{F9778354-D5EA-4B50-847C-05A32943939B}" type="sibTrans" cxnId="{4C587D8B-6847-4DC1-A0E1-81C3C044C19E}">
      <dgm:prSet/>
      <dgm:spPr/>
      <dgm:t>
        <a:bodyPr/>
        <a:lstStyle/>
        <a:p>
          <a:endParaRPr lang="en-US"/>
        </a:p>
      </dgm:t>
    </dgm:pt>
    <dgm:pt modelId="{BD632306-5EEC-4BB4-A7D7-DC15657D2BD5}">
      <dgm:prSet/>
      <dgm:spPr/>
      <dgm:t>
        <a:bodyPr/>
        <a:lstStyle/>
        <a:p>
          <a:r>
            <a:rPr lang="en-GB" b="1" baseline="0"/>
            <a:t>Only 5-10% of the customers who have been unhappy </a:t>
          </a:r>
          <a:r>
            <a:rPr lang="en-US" b="1" baseline="0"/>
            <a:t>with a service do actually complain</a:t>
          </a:r>
          <a:endParaRPr lang="en-US"/>
        </a:p>
      </dgm:t>
    </dgm:pt>
    <dgm:pt modelId="{DE5B60A3-21D4-40C7-B390-AF8BE3271E08}" type="parTrans" cxnId="{A3F1EF9F-DB03-43DA-B713-115179898934}">
      <dgm:prSet/>
      <dgm:spPr/>
      <dgm:t>
        <a:bodyPr/>
        <a:lstStyle/>
        <a:p>
          <a:endParaRPr lang="en-US"/>
        </a:p>
      </dgm:t>
    </dgm:pt>
    <dgm:pt modelId="{AD93355F-4547-41CE-B32E-8BD5FCB80FF5}" type="sibTrans" cxnId="{A3F1EF9F-DB03-43DA-B713-115179898934}">
      <dgm:prSet/>
      <dgm:spPr/>
      <dgm:t>
        <a:bodyPr/>
        <a:lstStyle/>
        <a:p>
          <a:endParaRPr lang="en-US"/>
        </a:p>
      </dgm:t>
    </dgm:pt>
    <dgm:pt modelId="{5B5518D9-2FE5-425A-BD7D-49A7728650AD}">
      <dgm:prSet/>
      <dgm:spPr/>
      <dgm:t>
        <a:bodyPr/>
        <a:lstStyle/>
        <a:p>
          <a:r>
            <a:rPr lang="en-US" b="1" baseline="0"/>
            <a:t>Customers are often unaware of complaint processes, perceive the complaint payoff as unworthy and feel that complaining is unpleasant</a:t>
          </a:r>
          <a:endParaRPr lang="en-US"/>
        </a:p>
      </dgm:t>
    </dgm:pt>
    <dgm:pt modelId="{6124159F-867E-4AB2-9577-B8A32C9E0E3F}" type="parTrans" cxnId="{7FF68AEE-6A06-4626-94FE-5F498BF8C9BA}">
      <dgm:prSet/>
      <dgm:spPr/>
      <dgm:t>
        <a:bodyPr/>
        <a:lstStyle/>
        <a:p>
          <a:endParaRPr lang="en-US"/>
        </a:p>
      </dgm:t>
    </dgm:pt>
    <dgm:pt modelId="{922F6A59-E293-450B-8805-F8FC10A0F8EC}" type="sibTrans" cxnId="{7FF68AEE-6A06-4626-94FE-5F498BF8C9BA}">
      <dgm:prSet/>
      <dgm:spPr/>
      <dgm:t>
        <a:bodyPr/>
        <a:lstStyle/>
        <a:p>
          <a:endParaRPr lang="en-US"/>
        </a:p>
      </dgm:t>
    </dgm:pt>
    <dgm:pt modelId="{80E333D4-15D7-464B-8000-F2F52E24457F}">
      <dgm:prSet/>
      <dgm:spPr/>
      <dgm:t>
        <a:bodyPr/>
        <a:lstStyle/>
        <a:p>
          <a:r>
            <a:rPr lang="en-US" b="1" baseline="0"/>
            <a:t>Consumers are more likely to complain about services that are expensive, high risk, and ego-involving (like vacation, air travel, and medical services)</a:t>
          </a:r>
          <a:endParaRPr lang="en-US"/>
        </a:p>
      </dgm:t>
    </dgm:pt>
    <dgm:pt modelId="{02074EB7-44DF-4A16-A5EC-2DFF464659BB}" type="parTrans" cxnId="{5B4FAAE0-8142-4D2E-9A8C-79D46612074B}">
      <dgm:prSet/>
      <dgm:spPr/>
      <dgm:t>
        <a:bodyPr/>
        <a:lstStyle/>
        <a:p>
          <a:endParaRPr lang="en-US"/>
        </a:p>
      </dgm:t>
    </dgm:pt>
    <dgm:pt modelId="{7B0E0ED9-32EC-41E5-8B8E-00AA0761840B}" type="sibTrans" cxnId="{5B4FAAE0-8142-4D2E-9A8C-79D46612074B}">
      <dgm:prSet/>
      <dgm:spPr/>
      <dgm:t>
        <a:bodyPr/>
        <a:lstStyle/>
        <a:p>
          <a:endParaRPr lang="en-US"/>
        </a:p>
      </dgm:t>
    </dgm:pt>
    <dgm:pt modelId="{C955FAA3-94F6-4009-9FC3-4376B479AA5B}" type="pres">
      <dgm:prSet presAssocID="{ACF668F6-19CA-4AB1-B9CA-08C41710044B}" presName="hierChild1" presStyleCnt="0">
        <dgm:presLayoutVars>
          <dgm:chPref val="1"/>
          <dgm:dir/>
          <dgm:animOne val="branch"/>
          <dgm:animLvl val="lvl"/>
          <dgm:resizeHandles/>
        </dgm:presLayoutVars>
      </dgm:prSet>
      <dgm:spPr/>
    </dgm:pt>
    <dgm:pt modelId="{FF8BF62D-4FD4-4685-BA6D-C1FC7017E1FC}" type="pres">
      <dgm:prSet presAssocID="{63EA6749-B10B-4231-945D-73EE44EB9106}" presName="hierRoot1" presStyleCnt="0"/>
      <dgm:spPr/>
    </dgm:pt>
    <dgm:pt modelId="{0C2173EE-606B-4AB5-9DEA-CC756681BE88}" type="pres">
      <dgm:prSet presAssocID="{63EA6749-B10B-4231-945D-73EE44EB9106}" presName="composite" presStyleCnt="0"/>
      <dgm:spPr/>
    </dgm:pt>
    <dgm:pt modelId="{625D29A3-7B9E-459F-8968-8CF038BDA54B}" type="pres">
      <dgm:prSet presAssocID="{63EA6749-B10B-4231-945D-73EE44EB9106}" presName="background" presStyleLbl="node0" presStyleIdx="0" presStyleCnt="1"/>
      <dgm:spPr/>
    </dgm:pt>
    <dgm:pt modelId="{595C5EDB-0263-4512-BBBD-8D95914B4DD3}" type="pres">
      <dgm:prSet presAssocID="{63EA6749-B10B-4231-945D-73EE44EB9106}" presName="text" presStyleLbl="fgAcc0" presStyleIdx="0" presStyleCnt="1">
        <dgm:presLayoutVars>
          <dgm:chPref val="3"/>
        </dgm:presLayoutVars>
      </dgm:prSet>
      <dgm:spPr/>
    </dgm:pt>
    <dgm:pt modelId="{409B4C05-8618-49E6-BA47-60097272074D}" type="pres">
      <dgm:prSet presAssocID="{63EA6749-B10B-4231-945D-73EE44EB9106}" presName="hierChild2" presStyleCnt="0"/>
      <dgm:spPr/>
    </dgm:pt>
    <dgm:pt modelId="{81B2F730-2C9C-4D3F-B717-D78365F3E526}" type="pres">
      <dgm:prSet presAssocID="{DE5B60A3-21D4-40C7-B390-AF8BE3271E08}" presName="Name10" presStyleLbl="parChTrans1D2" presStyleIdx="0" presStyleCnt="3"/>
      <dgm:spPr/>
    </dgm:pt>
    <dgm:pt modelId="{3F036920-5464-4737-A396-0D089B9B8387}" type="pres">
      <dgm:prSet presAssocID="{BD632306-5EEC-4BB4-A7D7-DC15657D2BD5}" presName="hierRoot2" presStyleCnt="0"/>
      <dgm:spPr/>
    </dgm:pt>
    <dgm:pt modelId="{8CAA619B-8FB3-4748-842B-80449177625E}" type="pres">
      <dgm:prSet presAssocID="{BD632306-5EEC-4BB4-A7D7-DC15657D2BD5}" presName="composite2" presStyleCnt="0"/>
      <dgm:spPr/>
    </dgm:pt>
    <dgm:pt modelId="{21CA7EF1-2A08-4550-B9B5-B8385B785141}" type="pres">
      <dgm:prSet presAssocID="{BD632306-5EEC-4BB4-A7D7-DC15657D2BD5}" presName="background2" presStyleLbl="node2" presStyleIdx="0" presStyleCnt="3"/>
      <dgm:spPr/>
    </dgm:pt>
    <dgm:pt modelId="{43A1BEDA-E0CC-4734-82AD-F8BA7AEE05B4}" type="pres">
      <dgm:prSet presAssocID="{BD632306-5EEC-4BB4-A7D7-DC15657D2BD5}" presName="text2" presStyleLbl="fgAcc2" presStyleIdx="0" presStyleCnt="3">
        <dgm:presLayoutVars>
          <dgm:chPref val="3"/>
        </dgm:presLayoutVars>
      </dgm:prSet>
      <dgm:spPr/>
    </dgm:pt>
    <dgm:pt modelId="{E9E86FE5-1CAB-4462-9006-601113664936}" type="pres">
      <dgm:prSet presAssocID="{BD632306-5EEC-4BB4-A7D7-DC15657D2BD5}" presName="hierChild3" presStyleCnt="0"/>
      <dgm:spPr/>
    </dgm:pt>
    <dgm:pt modelId="{91C5C58D-9F3A-4698-AF1A-D3621762D587}" type="pres">
      <dgm:prSet presAssocID="{6124159F-867E-4AB2-9577-B8A32C9E0E3F}" presName="Name10" presStyleLbl="parChTrans1D2" presStyleIdx="1" presStyleCnt="3"/>
      <dgm:spPr/>
    </dgm:pt>
    <dgm:pt modelId="{AEF6AACA-1004-40D3-8098-0E4F12B051B3}" type="pres">
      <dgm:prSet presAssocID="{5B5518D9-2FE5-425A-BD7D-49A7728650AD}" presName="hierRoot2" presStyleCnt="0"/>
      <dgm:spPr/>
    </dgm:pt>
    <dgm:pt modelId="{8BA2B8D0-C332-47D1-BF88-BA21CB62303C}" type="pres">
      <dgm:prSet presAssocID="{5B5518D9-2FE5-425A-BD7D-49A7728650AD}" presName="composite2" presStyleCnt="0"/>
      <dgm:spPr/>
    </dgm:pt>
    <dgm:pt modelId="{4AC0EA87-C563-4855-9337-275DE0F8939E}" type="pres">
      <dgm:prSet presAssocID="{5B5518D9-2FE5-425A-BD7D-49A7728650AD}" presName="background2" presStyleLbl="node2" presStyleIdx="1" presStyleCnt="3"/>
      <dgm:spPr/>
    </dgm:pt>
    <dgm:pt modelId="{4C12A104-3B50-4F45-916D-C749BE61FD16}" type="pres">
      <dgm:prSet presAssocID="{5B5518D9-2FE5-425A-BD7D-49A7728650AD}" presName="text2" presStyleLbl="fgAcc2" presStyleIdx="1" presStyleCnt="3">
        <dgm:presLayoutVars>
          <dgm:chPref val="3"/>
        </dgm:presLayoutVars>
      </dgm:prSet>
      <dgm:spPr/>
    </dgm:pt>
    <dgm:pt modelId="{1BA6F9CB-C538-4A7F-B880-573DAE7E850C}" type="pres">
      <dgm:prSet presAssocID="{5B5518D9-2FE5-425A-BD7D-49A7728650AD}" presName="hierChild3" presStyleCnt="0"/>
      <dgm:spPr/>
    </dgm:pt>
    <dgm:pt modelId="{02BCAEEF-7F5C-46B9-BCBF-CDB5540B28D8}" type="pres">
      <dgm:prSet presAssocID="{02074EB7-44DF-4A16-A5EC-2DFF464659BB}" presName="Name10" presStyleLbl="parChTrans1D2" presStyleIdx="2" presStyleCnt="3"/>
      <dgm:spPr/>
    </dgm:pt>
    <dgm:pt modelId="{6E769CB6-B441-43C1-AD6C-EA253760FD12}" type="pres">
      <dgm:prSet presAssocID="{80E333D4-15D7-464B-8000-F2F52E24457F}" presName="hierRoot2" presStyleCnt="0"/>
      <dgm:spPr/>
    </dgm:pt>
    <dgm:pt modelId="{4B95ABEF-A5F8-4AD9-A764-1D59FDDFD73F}" type="pres">
      <dgm:prSet presAssocID="{80E333D4-15D7-464B-8000-F2F52E24457F}" presName="composite2" presStyleCnt="0"/>
      <dgm:spPr/>
    </dgm:pt>
    <dgm:pt modelId="{9C753D97-6F17-4134-B3ED-B346A48C4660}" type="pres">
      <dgm:prSet presAssocID="{80E333D4-15D7-464B-8000-F2F52E24457F}" presName="background2" presStyleLbl="node2" presStyleIdx="2" presStyleCnt="3"/>
      <dgm:spPr/>
    </dgm:pt>
    <dgm:pt modelId="{ACFAECD5-3332-454D-928E-FF023D42A487}" type="pres">
      <dgm:prSet presAssocID="{80E333D4-15D7-464B-8000-F2F52E24457F}" presName="text2" presStyleLbl="fgAcc2" presStyleIdx="2" presStyleCnt="3">
        <dgm:presLayoutVars>
          <dgm:chPref val="3"/>
        </dgm:presLayoutVars>
      </dgm:prSet>
      <dgm:spPr/>
    </dgm:pt>
    <dgm:pt modelId="{AED4D714-127C-4DC8-A776-63C5C4EAB83F}" type="pres">
      <dgm:prSet presAssocID="{80E333D4-15D7-464B-8000-F2F52E24457F}" presName="hierChild3" presStyleCnt="0"/>
      <dgm:spPr/>
    </dgm:pt>
  </dgm:ptLst>
  <dgm:cxnLst>
    <dgm:cxn modelId="{13A34F43-EEC4-4B5E-9F09-50E3D6EEB7C8}" type="presOf" srcId="{63EA6749-B10B-4231-945D-73EE44EB9106}" destId="{595C5EDB-0263-4512-BBBD-8D95914B4DD3}" srcOrd="0" destOrd="0" presId="urn:microsoft.com/office/officeart/2005/8/layout/hierarchy1"/>
    <dgm:cxn modelId="{55B2894D-06BE-43C8-A5A7-F4D910498A65}" type="presOf" srcId="{80E333D4-15D7-464B-8000-F2F52E24457F}" destId="{ACFAECD5-3332-454D-928E-FF023D42A487}" srcOrd="0" destOrd="0" presId="urn:microsoft.com/office/officeart/2005/8/layout/hierarchy1"/>
    <dgm:cxn modelId="{4CE83454-0ADD-4A8C-B715-1010299A2B76}" type="presOf" srcId="{DE5B60A3-21D4-40C7-B390-AF8BE3271E08}" destId="{81B2F730-2C9C-4D3F-B717-D78365F3E526}" srcOrd="0" destOrd="0" presId="urn:microsoft.com/office/officeart/2005/8/layout/hierarchy1"/>
    <dgm:cxn modelId="{F8825D68-D30C-456F-9575-599379FB44F0}" type="presOf" srcId="{02074EB7-44DF-4A16-A5EC-2DFF464659BB}" destId="{02BCAEEF-7F5C-46B9-BCBF-CDB5540B28D8}" srcOrd="0" destOrd="0" presId="urn:microsoft.com/office/officeart/2005/8/layout/hierarchy1"/>
    <dgm:cxn modelId="{ED619280-325E-4DB0-9BCF-75D582B6C866}" type="presOf" srcId="{BD632306-5EEC-4BB4-A7D7-DC15657D2BD5}" destId="{43A1BEDA-E0CC-4734-82AD-F8BA7AEE05B4}" srcOrd="0" destOrd="0" presId="urn:microsoft.com/office/officeart/2005/8/layout/hierarchy1"/>
    <dgm:cxn modelId="{4C587D8B-6847-4DC1-A0E1-81C3C044C19E}" srcId="{ACF668F6-19CA-4AB1-B9CA-08C41710044B}" destId="{63EA6749-B10B-4231-945D-73EE44EB9106}" srcOrd="0" destOrd="0" parTransId="{762D0709-DFF2-4DF4-90CB-2653F0DFC65E}" sibTransId="{F9778354-D5EA-4B50-847C-05A32943939B}"/>
    <dgm:cxn modelId="{70491595-72C5-4D98-989D-F9BFA42ECE58}" type="presOf" srcId="{5B5518D9-2FE5-425A-BD7D-49A7728650AD}" destId="{4C12A104-3B50-4F45-916D-C749BE61FD16}" srcOrd="0" destOrd="0" presId="urn:microsoft.com/office/officeart/2005/8/layout/hierarchy1"/>
    <dgm:cxn modelId="{A3F1EF9F-DB03-43DA-B713-115179898934}" srcId="{63EA6749-B10B-4231-945D-73EE44EB9106}" destId="{BD632306-5EEC-4BB4-A7D7-DC15657D2BD5}" srcOrd="0" destOrd="0" parTransId="{DE5B60A3-21D4-40C7-B390-AF8BE3271E08}" sibTransId="{AD93355F-4547-41CE-B32E-8BD5FCB80FF5}"/>
    <dgm:cxn modelId="{FACF4BAD-A457-4CA6-970F-5214CF238DA4}" type="presOf" srcId="{ACF668F6-19CA-4AB1-B9CA-08C41710044B}" destId="{C955FAA3-94F6-4009-9FC3-4376B479AA5B}" srcOrd="0" destOrd="0" presId="urn:microsoft.com/office/officeart/2005/8/layout/hierarchy1"/>
    <dgm:cxn modelId="{5B4FAAE0-8142-4D2E-9A8C-79D46612074B}" srcId="{63EA6749-B10B-4231-945D-73EE44EB9106}" destId="{80E333D4-15D7-464B-8000-F2F52E24457F}" srcOrd="2" destOrd="0" parTransId="{02074EB7-44DF-4A16-A5EC-2DFF464659BB}" sibTransId="{7B0E0ED9-32EC-41E5-8B8E-00AA0761840B}"/>
    <dgm:cxn modelId="{5A2231E8-FD52-441A-A5BA-866D9214A43D}" type="presOf" srcId="{6124159F-867E-4AB2-9577-B8A32C9E0E3F}" destId="{91C5C58D-9F3A-4698-AF1A-D3621762D587}" srcOrd="0" destOrd="0" presId="urn:microsoft.com/office/officeart/2005/8/layout/hierarchy1"/>
    <dgm:cxn modelId="{7FF68AEE-6A06-4626-94FE-5F498BF8C9BA}" srcId="{63EA6749-B10B-4231-945D-73EE44EB9106}" destId="{5B5518D9-2FE5-425A-BD7D-49A7728650AD}" srcOrd="1" destOrd="0" parTransId="{6124159F-867E-4AB2-9577-B8A32C9E0E3F}" sibTransId="{922F6A59-E293-450B-8805-F8FC10A0F8EC}"/>
    <dgm:cxn modelId="{E2A180FD-C4DF-44DB-A9AE-FCEE7E75EF33}" type="presParOf" srcId="{C955FAA3-94F6-4009-9FC3-4376B479AA5B}" destId="{FF8BF62D-4FD4-4685-BA6D-C1FC7017E1FC}" srcOrd="0" destOrd="0" presId="urn:microsoft.com/office/officeart/2005/8/layout/hierarchy1"/>
    <dgm:cxn modelId="{E3A42FFC-2D23-4A37-B167-B991D7C2F923}" type="presParOf" srcId="{FF8BF62D-4FD4-4685-BA6D-C1FC7017E1FC}" destId="{0C2173EE-606B-4AB5-9DEA-CC756681BE88}" srcOrd="0" destOrd="0" presId="urn:microsoft.com/office/officeart/2005/8/layout/hierarchy1"/>
    <dgm:cxn modelId="{813D861E-0125-4B84-B8EF-55B9E753217C}" type="presParOf" srcId="{0C2173EE-606B-4AB5-9DEA-CC756681BE88}" destId="{625D29A3-7B9E-459F-8968-8CF038BDA54B}" srcOrd="0" destOrd="0" presId="urn:microsoft.com/office/officeart/2005/8/layout/hierarchy1"/>
    <dgm:cxn modelId="{11462F2E-8DB0-47F7-B32E-D2E7BD982A8D}" type="presParOf" srcId="{0C2173EE-606B-4AB5-9DEA-CC756681BE88}" destId="{595C5EDB-0263-4512-BBBD-8D95914B4DD3}" srcOrd="1" destOrd="0" presId="urn:microsoft.com/office/officeart/2005/8/layout/hierarchy1"/>
    <dgm:cxn modelId="{CB0A8A70-B270-4E5B-BECB-9E7BE45CDACC}" type="presParOf" srcId="{FF8BF62D-4FD4-4685-BA6D-C1FC7017E1FC}" destId="{409B4C05-8618-49E6-BA47-60097272074D}" srcOrd="1" destOrd="0" presId="urn:microsoft.com/office/officeart/2005/8/layout/hierarchy1"/>
    <dgm:cxn modelId="{FF2FBCB8-5C23-4D93-9C40-8E22725DC0EF}" type="presParOf" srcId="{409B4C05-8618-49E6-BA47-60097272074D}" destId="{81B2F730-2C9C-4D3F-B717-D78365F3E526}" srcOrd="0" destOrd="0" presId="urn:microsoft.com/office/officeart/2005/8/layout/hierarchy1"/>
    <dgm:cxn modelId="{F2DC060C-BF21-41B5-80C1-5BB7D045EF14}" type="presParOf" srcId="{409B4C05-8618-49E6-BA47-60097272074D}" destId="{3F036920-5464-4737-A396-0D089B9B8387}" srcOrd="1" destOrd="0" presId="urn:microsoft.com/office/officeart/2005/8/layout/hierarchy1"/>
    <dgm:cxn modelId="{DA1E8AA1-CC82-4F82-AA98-CAA3E08916EA}" type="presParOf" srcId="{3F036920-5464-4737-A396-0D089B9B8387}" destId="{8CAA619B-8FB3-4748-842B-80449177625E}" srcOrd="0" destOrd="0" presId="urn:microsoft.com/office/officeart/2005/8/layout/hierarchy1"/>
    <dgm:cxn modelId="{6A79638F-2E27-4338-9D8F-4CE0F9409D64}" type="presParOf" srcId="{8CAA619B-8FB3-4748-842B-80449177625E}" destId="{21CA7EF1-2A08-4550-B9B5-B8385B785141}" srcOrd="0" destOrd="0" presId="urn:microsoft.com/office/officeart/2005/8/layout/hierarchy1"/>
    <dgm:cxn modelId="{E11250E3-E9A8-468F-924F-BAA3F81E0EC1}" type="presParOf" srcId="{8CAA619B-8FB3-4748-842B-80449177625E}" destId="{43A1BEDA-E0CC-4734-82AD-F8BA7AEE05B4}" srcOrd="1" destOrd="0" presId="urn:microsoft.com/office/officeart/2005/8/layout/hierarchy1"/>
    <dgm:cxn modelId="{C6D22950-B480-43F5-8C8E-D99D88E51493}" type="presParOf" srcId="{3F036920-5464-4737-A396-0D089B9B8387}" destId="{E9E86FE5-1CAB-4462-9006-601113664936}" srcOrd="1" destOrd="0" presId="urn:microsoft.com/office/officeart/2005/8/layout/hierarchy1"/>
    <dgm:cxn modelId="{B7ED4F26-0141-4A0E-B600-E99B3BE070B3}" type="presParOf" srcId="{409B4C05-8618-49E6-BA47-60097272074D}" destId="{91C5C58D-9F3A-4698-AF1A-D3621762D587}" srcOrd="2" destOrd="0" presId="urn:microsoft.com/office/officeart/2005/8/layout/hierarchy1"/>
    <dgm:cxn modelId="{40D43B8F-C18E-4C98-947B-53A5D37AECA5}" type="presParOf" srcId="{409B4C05-8618-49E6-BA47-60097272074D}" destId="{AEF6AACA-1004-40D3-8098-0E4F12B051B3}" srcOrd="3" destOrd="0" presId="urn:microsoft.com/office/officeart/2005/8/layout/hierarchy1"/>
    <dgm:cxn modelId="{F2432259-51F8-4FD0-BF33-AF2B0D3607CB}" type="presParOf" srcId="{AEF6AACA-1004-40D3-8098-0E4F12B051B3}" destId="{8BA2B8D0-C332-47D1-BF88-BA21CB62303C}" srcOrd="0" destOrd="0" presId="urn:microsoft.com/office/officeart/2005/8/layout/hierarchy1"/>
    <dgm:cxn modelId="{147801CD-DFC8-4B62-A4A1-6E3B06738F6E}" type="presParOf" srcId="{8BA2B8D0-C332-47D1-BF88-BA21CB62303C}" destId="{4AC0EA87-C563-4855-9337-275DE0F8939E}" srcOrd="0" destOrd="0" presId="urn:microsoft.com/office/officeart/2005/8/layout/hierarchy1"/>
    <dgm:cxn modelId="{68A3E781-FE83-4B90-943A-DE5A9B3888D5}" type="presParOf" srcId="{8BA2B8D0-C332-47D1-BF88-BA21CB62303C}" destId="{4C12A104-3B50-4F45-916D-C749BE61FD16}" srcOrd="1" destOrd="0" presId="urn:microsoft.com/office/officeart/2005/8/layout/hierarchy1"/>
    <dgm:cxn modelId="{E379C325-CBB6-459D-8BFF-36F91C8B6CBC}" type="presParOf" srcId="{AEF6AACA-1004-40D3-8098-0E4F12B051B3}" destId="{1BA6F9CB-C538-4A7F-B880-573DAE7E850C}" srcOrd="1" destOrd="0" presId="urn:microsoft.com/office/officeart/2005/8/layout/hierarchy1"/>
    <dgm:cxn modelId="{A288249C-DE03-4E61-8EEE-F40E9FD4722D}" type="presParOf" srcId="{409B4C05-8618-49E6-BA47-60097272074D}" destId="{02BCAEEF-7F5C-46B9-BCBF-CDB5540B28D8}" srcOrd="4" destOrd="0" presId="urn:microsoft.com/office/officeart/2005/8/layout/hierarchy1"/>
    <dgm:cxn modelId="{00C28077-5B63-4D58-9C9B-B5A4A20AA9BF}" type="presParOf" srcId="{409B4C05-8618-49E6-BA47-60097272074D}" destId="{6E769CB6-B441-43C1-AD6C-EA253760FD12}" srcOrd="5" destOrd="0" presId="urn:microsoft.com/office/officeart/2005/8/layout/hierarchy1"/>
    <dgm:cxn modelId="{B27FAFC4-59D5-41A6-94F4-F52DDFEF6314}" type="presParOf" srcId="{6E769CB6-B441-43C1-AD6C-EA253760FD12}" destId="{4B95ABEF-A5F8-4AD9-A764-1D59FDDFD73F}" srcOrd="0" destOrd="0" presId="urn:microsoft.com/office/officeart/2005/8/layout/hierarchy1"/>
    <dgm:cxn modelId="{98438293-C1C3-42B6-A655-FA2F8FCA99BB}" type="presParOf" srcId="{4B95ABEF-A5F8-4AD9-A764-1D59FDDFD73F}" destId="{9C753D97-6F17-4134-B3ED-B346A48C4660}" srcOrd="0" destOrd="0" presId="urn:microsoft.com/office/officeart/2005/8/layout/hierarchy1"/>
    <dgm:cxn modelId="{50998BF1-42C6-44BD-ACD8-3BB030C81F25}" type="presParOf" srcId="{4B95ABEF-A5F8-4AD9-A764-1D59FDDFD73F}" destId="{ACFAECD5-3332-454D-928E-FF023D42A487}" srcOrd="1" destOrd="0" presId="urn:microsoft.com/office/officeart/2005/8/layout/hierarchy1"/>
    <dgm:cxn modelId="{5E53615C-C433-4695-B198-60D31B44CF9F}" type="presParOf" srcId="{6E769CB6-B441-43C1-AD6C-EA253760FD12}" destId="{AED4D714-127C-4DC8-A776-63C5C4EAB83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323900-FEDC-4A09-9ED1-EC1FF16C9209}"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751FAFAC-C79E-495B-B0FE-FDAB6480DA01}">
      <dgm:prSet/>
      <dgm:spPr/>
      <dgm:t>
        <a:bodyPr/>
        <a:lstStyle/>
        <a:p>
          <a:pPr>
            <a:defRPr b="1"/>
          </a:pPr>
          <a:r>
            <a:rPr lang="en-US" b="0" baseline="0" dirty="0">
              <a:solidFill>
                <a:schemeClr val="tx2"/>
              </a:solidFill>
            </a:rPr>
            <a:t>Make it easy for customers to give feedback</a:t>
          </a:r>
          <a:endParaRPr lang="en-US" dirty="0">
            <a:solidFill>
              <a:schemeClr val="tx2"/>
            </a:solidFill>
          </a:endParaRPr>
        </a:p>
      </dgm:t>
    </dgm:pt>
    <dgm:pt modelId="{8816EE06-AF27-4344-B70D-6208C69EA02E}" type="parTrans" cxnId="{8C68CFD1-7B41-4A2A-9B28-D4B381888A5E}">
      <dgm:prSet/>
      <dgm:spPr/>
      <dgm:t>
        <a:bodyPr/>
        <a:lstStyle/>
        <a:p>
          <a:endParaRPr lang="en-US"/>
        </a:p>
      </dgm:t>
    </dgm:pt>
    <dgm:pt modelId="{B2A5C054-4AAF-4860-B80A-7A50CA244B2F}" type="sibTrans" cxnId="{8C68CFD1-7B41-4A2A-9B28-D4B381888A5E}">
      <dgm:prSet/>
      <dgm:spPr/>
      <dgm:t>
        <a:bodyPr/>
        <a:lstStyle/>
        <a:p>
          <a:endParaRPr lang="en-US"/>
        </a:p>
      </dgm:t>
    </dgm:pt>
    <dgm:pt modelId="{2EFC93B2-559A-45BF-B79C-6951C7E5B6A9}">
      <dgm:prSet/>
      <dgm:spPr/>
      <dgm:t>
        <a:bodyPr/>
        <a:lstStyle/>
        <a:p>
          <a:pPr>
            <a:buFont typeface="Arial" panose="020B0604020202020204" pitchFamily="34" charset="0"/>
            <a:buNone/>
          </a:pPr>
          <a:r>
            <a:rPr lang="en-US" b="0" dirty="0"/>
            <a:t>Special toll-free phone lines </a:t>
          </a:r>
          <a:endParaRPr lang="en-US" dirty="0"/>
        </a:p>
      </dgm:t>
    </dgm:pt>
    <dgm:pt modelId="{B7FDB827-0E8B-4384-A6A0-516312ABF75D}" type="parTrans" cxnId="{8DFEE9B3-A916-4239-9058-8CFB83450867}">
      <dgm:prSet/>
      <dgm:spPr/>
      <dgm:t>
        <a:bodyPr/>
        <a:lstStyle/>
        <a:p>
          <a:endParaRPr lang="en-US"/>
        </a:p>
      </dgm:t>
    </dgm:pt>
    <dgm:pt modelId="{009DAFEC-30C6-47B7-A5AC-7487E4E54712}" type="sibTrans" cxnId="{8DFEE9B3-A916-4239-9058-8CFB83450867}">
      <dgm:prSet/>
      <dgm:spPr/>
      <dgm:t>
        <a:bodyPr/>
        <a:lstStyle/>
        <a:p>
          <a:endParaRPr lang="en-US"/>
        </a:p>
      </dgm:t>
    </dgm:pt>
    <dgm:pt modelId="{6B2B8F57-A297-45CE-B026-4189CC455EC5}">
      <dgm:prSet/>
      <dgm:spPr/>
      <dgm:t>
        <a:bodyPr/>
        <a:lstStyle/>
        <a:p>
          <a:pPr>
            <a:buFont typeface="Arial" panose="020B0604020202020204" pitchFamily="34" charset="0"/>
            <a:buNone/>
          </a:pPr>
          <a:r>
            <a:rPr lang="en-US" b="0" dirty="0"/>
            <a:t>Links on websites and social media pages </a:t>
          </a:r>
          <a:endParaRPr lang="en-US" dirty="0"/>
        </a:p>
      </dgm:t>
    </dgm:pt>
    <dgm:pt modelId="{886FD10D-F376-4E71-9DA4-A9EF71983FFA}" type="parTrans" cxnId="{3BD067C6-DCDC-458B-9C0D-010DD09939E5}">
      <dgm:prSet/>
      <dgm:spPr/>
      <dgm:t>
        <a:bodyPr/>
        <a:lstStyle/>
        <a:p>
          <a:endParaRPr lang="en-US"/>
        </a:p>
      </dgm:t>
    </dgm:pt>
    <dgm:pt modelId="{D1CF95EF-9FDD-491C-9A0C-E2BECF848B38}" type="sibTrans" cxnId="{3BD067C6-DCDC-458B-9C0D-010DD09939E5}">
      <dgm:prSet/>
      <dgm:spPr/>
      <dgm:t>
        <a:bodyPr/>
        <a:lstStyle/>
        <a:p>
          <a:endParaRPr lang="en-US"/>
        </a:p>
      </dgm:t>
    </dgm:pt>
    <dgm:pt modelId="{AC9494CF-4CCA-41C3-B7BF-5334CB4FD548}">
      <dgm:prSet/>
      <dgm:spPr/>
      <dgm:t>
        <a:bodyPr/>
        <a:lstStyle/>
        <a:p>
          <a:pPr>
            <a:buFont typeface="Arial" panose="020B0604020202020204" pitchFamily="34" charset="0"/>
            <a:buNone/>
          </a:pPr>
          <a:r>
            <a:rPr lang="en-US" b="0" dirty="0"/>
            <a:t>Display customer comment cards clearly in their branches</a:t>
          </a:r>
          <a:endParaRPr lang="en-US" dirty="0"/>
        </a:p>
      </dgm:t>
    </dgm:pt>
    <dgm:pt modelId="{A69DD77D-E25A-465C-8F3D-286D79892AB8}" type="parTrans" cxnId="{D86CFC72-4D33-41DE-85A4-DB44F6A6BA04}">
      <dgm:prSet/>
      <dgm:spPr/>
      <dgm:t>
        <a:bodyPr/>
        <a:lstStyle/>
        <a:p>
          <a:endParaRPr lang="en-US"/>
        </a:p>
      </dgm:t>
    </dgm:pt>
    <dgm:pt modelId="{B16B5C71-5267-4440-81B1-14C5A49E7F9D}" type="sibTrans" cxnId="{D86CFC72-4D33-41DE-85A4-DB44F6A6BA04}">
      <dgm:prSet/>
      <dgm:spPr/>
      <dgm:t>
        <a:bodyPr/>
        <a:lstStyle/>
        <a:p>
          <a:endParaRPr lang="en-US"/>
        </a:p>
      </dgm:t>
    </dgm:pt>
    <dgm:pt modelId="{9B9ED6FC-9B36-422F-9568-49EB700CB30A}">
      <dgm:prSet/>
      <dgm:spPr/>
      <dgm:t>
        <a:bodyPr/>
        <a:lstStyle/>
        <a:p>
          <a:pPr>
            <a:defRPr b="1"/>
          </a:pPr>
          <a:r>
            <a:rPr lang="en-GB" b="0" baseline="0" dirty="0">
              <a:solidFill>
                <a:schemeClr val="tx2"/>
              </a:solidFill>
            </a:rPr>
            <a:t>Enable effective service recovery</a:t>
          </a:r>
          <a:endParaRPr lang="en-US" dirty="0">
            <a:solidFill>
              <a:schemeClr val="tx2"/>
            </a:solidFill>
          </a:endParaRPr>
        </a:p>
      </dgm:t>
    </dgm:pt>
    <dgm:pt modelId="{5DF91EFE-7935-4AD1-848E-6567E6A633AB}" type="parTrans" cxnId="{ECC4BBD2-A51A-4C4A-BEE1-164655481289}">
      <dgm:prSet/>
      <dgm:spPr/>
      <dgm:t>
        <a:bodyPr/>
        <a:lstStyle/>
        <a:p>
          <a:endParaRPr lang="en-US"/>
        </a:p>
      </dgm:t>
    </dgm:pt>
    <dgm:pt modelId="{54675D87-72A1-4328-96F4-9C74190B0F42}" type="sibTrans" cxnId="{ECC4BBD2-A51A-4C4A-BEE1-164655481289}">
      <dgm:prSet/>
      <dgm:spPr/>
      <dgm:t>
        <a:bodyPr/>
        <a:lstStyle/>
        <a:p>
          <a:endParaRPr lang="en-US"/>
        </a:p>
      </dgm:t>
    </dgm:pt>
    <dgm:pt modelId="{7E1DB7E8-3CF7-42F6-8BA0-1915C9B96DBF}">
      <dgm:prSet/>
      <dgm:spPr/>
      <dgm:t>
        <a:bodyPr/>
        <a:lstStyle/>
        <a:p>
          <a:r>
            <a:rPr lang="en-US" b="0"/>
            <a:t>Recovery procedures need to be planned </a:t>
          </a:r>
          <a:endParaRPr lang="en-US"/>
        </a:p>
      </dgm:t>
    </dgm:pt>
    <dgm:pt modelId="{76510CB7-89FA-46A9-9987-A2ED47A341F9}" type="parTrans" cxnId="{034275CB-9D40-49DF-B113-6131D7854799}">
      <dgm:prSet/>
      <dgm:spPr/>
      <dgm:t>
        <a:bodyPr/>
        <a:lstStyle/>
        <a:p>
          <a:endParaRPr lang="en-US"/>
        </a:p>
      </dgm:t>
    </dgm:pt>
    <dgm:pt modelId="{C3A0F9A9-B09F-4860-B79E-2E033DAF6C21}" type="sibTrans" cxnId="{034275CB-9D40-49DF-B113-6131D7854799}">
      <dgm:prSet/>
      <dgm:spPr/>
      <dgm:t>
        <a:bodyPr/>
        <a:lstStyle/>
        <a:p>
          <a:endParaRPr lang="en-US"/>
        </a:p>
      </dgm:t>
    </dgm:pt>
    <dgm:pt modelId="{4F0283D6-1C4B-415C-8FD0-16C3AF18A999}">
      <dgm:prSet/>
      <dgm:spPr/>
      <dgm:t>
        <a:bodyPr/>
        <a:lstStyle/>
        <a:p>
          <a:r>
            <a:rPr lang="en-US" b="0"/>
            <a:t>Recovery skills must be taught </a:t>
          </a:r>
          <a:endParaRPr lang="en-US"/>
        </a:p>
      </dgm:t>
    </dgm:pt>
    <dgm:pt modelId="{B00A926B-CC92-4409-A4B9-A021307F19E1}" type="parTrans" cxnId="{2B58E5F1-8ECC-4F50-86F5-59F6D8623E8A}">
      <dgm:prSet/>
      <dgm:spPr/>
      <dgm:t>
        <a:bodyPr/>
        <a:lstStyle/>
        <a:p>
          <a:endParaRPr lang="en-US"/>
        </a:p>
      </dgm:t>
    </dgm:pt>
    <dgm:pt modelId="{732C0A0E-6D82-415E-BE34-F5548B9583D8}" type="sibTrans" cxnId="{2B58E5F1-8ECC-4F50-86F5-59F6D8623E8A}">
      <dgm:prSet/>
      <dgm:spPr/>
      <dgm:t>
        <a:bodyPr/>
        <a:lstStyle/>
        <a:p>
          <a:endParaRPr lang="en-US"/>
        </a:p>
      </dgm:t>
    </dgm:pt>
    <dgm:pt modelId="{3142D897-0D9C-42F8-AF29-9B9A6AA32A77}">
      <dgm:prSet/>
      <dgm:spPr/>
      <dgm:t>
        <a:bodyPr/>
        <a:lstStyle/>
        <a:p>
          <a:r>
            <a:rPr lang="en-US" b="0"/>
            <a:t>Recovery requires empowered employees</a:t>
          </a:r>
          <a:endParaRPr lang="en-US"/>
        </a:p>
      </dgm:t>
    </dgm:pt>
    <dgm:pt modelId="{33E7D34A-512A-4962-B1F2-AA67C71EC1C8}" type="parTrans" cxnId="{620686A4-4652-4C58-8C16-76451A55BCA4}">
      <dgm:prSet/>
      <dgm:spPr/>
      <dgm:t>
        <a:bodyPr/>
        <a:lstStyle/>
        <a:p>
          <a:endParaRPr lang="en-US"/>
        </a:p>
      </dgm:t>
    </dgm:pt>
    <dgm:pt modelId="{2F0F27CA-9A13-4EA1-B5E2-BD6DCCF18479}" type="sibTrans" cxnId="{620686A4-4652-4C58-8C16-76451A55BCA4}">
      <dgm:prSet/>
      <dgm:spPr/>
      <dgm:t>
        <a:bodyPr/>
        <a:lstStyle/>
        <a:p>
          <a:endParaRPr lang="en-US"/>
        </a:p>
      </dgm:t>
    </dgm:pt>
    <dgm:pt modelId="{14331E3A-10F9-4737-84E7-41ECEE7AAE6B}">
      <dgm:prSet/>
      <dgm:spPr/>
      <dgm:t>
        <a:bodyPr/>
        <a:lstStyle/>
        <a:p>
          <a:pPr>
            <a:defRPr b="1"/>
          </a:pPr>
          <a:r>
            <a:rPr lang="en-GB" b="0" baseline="0" dirty="0">
              <a:solidFill>
                <a:schemeClr val="tx2"/>
              </a:solidFill>
            </a:rPr>
            <a:t>Establish appropriate compensation levels depending on</a:t>
          </a:r>
          <a:endParaRPr lang="en-US" dirty="0">
            <a:solidFill>
              <a:schemeClr val="tx2"/>
            </a:solidFill>
          </a:endParaRPr>
        </a:p>
      </dgm:t>
    </dgm:pt>
    <dgm:pt modelId="{375904E4-0817-4F78-87F7-B3E6DE2CB84D}" type="parTrans" cxnId="{34F0B707-9CC8-47EB-8AC2-32D98AA4A2A2}">
      <dgm:prSet/>
      <dgm:spPr/>
      <dgm:t>
        <a:bodyPr/>
        <a:lstStyle/>
        <a:p>
          <a:endParaRPr lang="en-US"/>
        </a:p>
      </dgm:t>
    </dgm:pt>
    <dgm:pt modelId="{13D0A9D2-9003-4562-9C32-940B622088C9}" type="sibTrans" cxnId="{34F0B707-9CC8-47EB-8AC2-32D98AA4A2A2}">
      <dgm:prSet/>
      <dgm:spPr/>
      <dgm:t>
        <a:bodyPr/>
        <a:lstStyle/>
        <a:p>
          <a:endParaRPr lang="en-US"/>
        </a:p>
      </dgm:t>
    </dgm:pt>
    <dgm:pt modelId="{189513CF-91B6-40AE-BE9C-C054785946B0}">
      <dgm:prSet/>
      <dgm:spPr/>
      <dgm:t>
        <a:bodyPr/>
        <a:lstStyle/>
        <a:p>
          <a:r>
            <a:rPr lang="en-US" b="0"/>
            <a:t>the positioning of your firm (high vs. low-tier) </a:t>
          </a:r>
          <a:endParaRPr lang="en-US"/>
        </a:p>
      </dgm:t>
    </dgm:pt>
    <dgm:pt modelId="{D5C36429-D9BB-4467-8453-186F671EFFC6}" type="parTrans" cxnId="{FF5438B3-DA0A-4D4F-B071-6A52E64F0111}">
      <dgm:prSet/>
      <dgm:spPr/>
      <dgm:t>
        <a:bodyPr/>
        <a:lstStyle/>
        <a:p>
          <a:endParaRPr lang="en-US"/>
        </a:p>
      </dgm:t>
    </dgm:pt>
    <dgm:pt modelId="{35BB8260-1636-453A-8533-8DE742195913}" type="sibTrans" cxnId="{FF5438B3-DA0A-4D4F-B071-6A52E64F0111}">
      <dgm:prSet/>
      <dgm:spPr/>
      <dgm:t>
        <a:bodyPr/>
        <a:lstStyle/>
        <a:p>
          <a:endParaRPr lang="en-US"/>
        </a:p>
      </dgm:t>
    </dgm:pt>
    <dgm:pt modelId="{736D5853-B77F-42E0-BC4B-BCF2687E6EF4}">
      <dgm:prSet/>
      <dgm:spPr/>
      <dgm:t>
        <a:bodyPr/>
        <a:lstStyle/>
        <a:p>
          <a:r>
            <a:rPr lang="en-US" b="0"/>
            <a:t>failure severity </a:t>
          </a:r>
          <a:endParaRPr lang="en-US"/>
        </a:p>
      </dgm:t>
    </dgm:pt>
    <dgm:pt modelId="{FF0E954C-52B8-4603-8853-D8118EFF1F91}" type="parTrans" cxnId="{4A378279-18CA-4616-8584-0E796A53B227}">
      <dgm:prSet/>
      <dgm:spPr/>
      <dgm:t>
        <a:bodyPr/>
        <a:lstStyle/>
        <a:p>
          <a:endParaRPr lang="en-US"/>
        </a:p>
      </dgm:t>
    </dgm:pt>
    <dgm:pt modelId="{3A13D875-125A-485B-BE76-2FE0353F0B6C}" type="sibTrans" cxnId="{4A378279-18CA-4616-8584-0E796A53B227}">
      <dgm:prSet/>
      <dgm:spPr/>
      <dgm:t>
        <a:bodyPr/>
        <a:lstStyle/>
        <a:p>
          <a:endParaRPr lang="en-US"/>
        </a:p>
      </dgm:t>
    </dgm:pt>
    <dgm:pt modelId="{A4254156-282B-474C-800E-E4F79A00999D}">
      <dgm:prSet/>
      <dgm:spPr/>
      <dgm:t>
        <a:bodyPr/>
        <a:lstStyle/>
        <a:p>
          <a:r>
            <a:rPr lang="en-US"/>
            <a:t>customer tier</a:t>
          </a:r>
        </a:p>
      </dgm:t>
    </dgm:pt>
    <dgm:pt modelId="{BDF00601-7B16-432E-A7A8-CDC69E876367}" type="parTrans" cxnId="{88F0C54A-97CD-4B61-8D80-F46DDD2A840E}">
      <dgm:prSet/>
      <dgm:spPr/>
      <dgm:t>
        <a:bodyPr/>
        <a:lstStyle/>
        <a:p>
          <a:endParaRPr lang="en-US"/>
        </a:p>
      </dgm:t>
    </dgm:pt>
    <dgm:pt modelId="{A101C254-C276-44E0-8008-E51D14590F21}" type="sibTrans" cxnId="{88F0C54A-97CD-4B61-8D80-F46DDD2A840E}">
      <dgm:prSet/>
      <dgm:spPr/>
      <dgm:t>
        <a:bodyPr/>
        <a:lstStyle/>
        <a:p>
          <a:endParaRPr lang="en-US"/>
        </a:p>
      </dgm:t>
    </dgm:pt>
    <dgm:pt modelId="{10AA7FE9-549D-45CA-B747-5C131860D8A2}" type="pres">
      <dgm:prSet presAssocID="{47323900-FEDC-4A09-9ED1-EC1FF16C9209}" presName="root" presStyleCnt="0">
        <dgm:presLayoutVars>
          <dgm:dir/>
          <dgm:resizeHandles val="exact"/>
        </dgm:presLayoutVars>
      </dgm:prSet>
      <dgm:spPr/>
    </dgm:pt>
    <dgm:pt modelId="{558D78D6-6670-4695-AF6E-AF0E4462F1CA}" type="pres">
      <dgm:prSet presAssocID="{751FAFAC-C79E-495B-B0FE-FDAB6480DA01}" presName="compNode" presStyleCnt="0"/>
      <dgm:spPr/>
    </dgm:pt>
    <dgm:pt modelId="{9F1FA9B9-F166-421F-859A-3836CC646C70}" type="pres">
      <dgm:prSet presAssocID="{751FAFAC-C79E-495B-B0FE-FDAB6480DA0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AD9141A3-0FBD-44F0-A618-0844DE2DA55A}" type="pres">
      <dgm:prSet presAssocID="{751FAFAC-C79E-495B-B0FE-FDAB6480DA01}" presName="iconSpace" presStyleCnt="0"/>
      <dgm:spPr/>
    </dgm:pt>
    <dgm:pt modelId="{023E0F04-F00F-487A-A868-0FEF64EA487D}" type="pres">
      <dgm:prSet presAssocID="{751FAFAC-C79E-495B-B0FE-FDAB6480DA01}" presName="parTx" presStyleLbl="revTx" presStyleIdx="0" presStyleCnt="6">
        <dgm:presLayoutVars>
          <dgm:chMax val="0"/>
          <dgm:chPref val="0"/>
        </dgm:presLayoutVars>
      </dgm:prSet>
      <dgm:spPr/>
    </dgm:pt>
    <dgm:pt modelId="{75FA504B-2DA9-4EA3-B4F6-8CE3618A6BD9}" type="pres">
      <dgm:prSet presAssocID="{751FAFAC-C79E-495B-B0FE-FDAB6480DA01}" presName="txSpace" presStyleCnt="0"/>
      <dgm:spPr/>
    </dgm:pt>
    <dgm:pt modelId="{671DD237-6546-4697-B230-65C96AB8BF17}" type="pres">
      <dgm:prSet presAssocID="{751FAFAC-C79E-495B-B0FE-FDAB6480DA01}" presName="desTx" presStyleLbl="revTx" presStyleIdx="1" presStyleCnt="6">
        <dgm:presLayoutVars/>
      </dgm:prSet>
      <dgm:spPr/>
    </dgm:pt>
    <dgm:pt modelId="{90FE3EF8-9C2A-44F9-9F5A-2313100A3716}" type="pres">
      <dgm:prSet presAssocID="{B2A5C054-4AAF-4860-B80A-7A50CA244B2F}" presName="sibTrans" presStyleCnt="0"/>
      <dgm:spPr/>
    </dgm:pt>
    <dgm:pt modelId="{A84E29D1-0B0F-4228-8150-A9CDC7EA50FA}" type="pres">
      <dgm:prSet presAssocID="{9B9ED6FC-9B36-422F-9568-49EB700CB30A}" presName="compNode" presStyleCnt="0"/>
      <dgm:spPr/>
    </dgm:pt>
    <dgm:pt modelId="{E696A51A-90C2-4ACD-B1FC-F1B1CD826340}" type="pres">
      <dgm:prSet presAssocID="{9B9ED6FC-9B36-422F-9568-49EB700CB3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EBA367A-6F3D-4101-B684-5E2C93B801CD}" type="pres">
      <dgm:prSet presAssocID="{9B9ED6FC-9B36-422F-9568-49EB700CB30A}" presName="iconSpace" presStyleCnt="0"/>
      <dgm:spPr/>
    </dgm:pt>
    <dgm:pt modelId="{9ECDE132-7021-452A-9E6C-2CA757279913}" type="pres">
      <dgm:prSet presAssocID="{9B9ED6FC-9B36-422F-9568-49EB700CB30A}" presName="parTx" presStyleLbl="revTx" presStyleIdx="2" presStyleCnt="6">
        <dgm:presLayoutVars>
          <dgm:chMax val="0"/>
          <dgm:chPref val="0"/>
        </dgm:presLayoutVars>
      </dgm:prSet>
      <dgm:spPr/>
    </dgm:pt>
    <dgm:pt modelId="{25BE6A32-E2C7-4D50-9B01-BB12D7C4FC95}" type="pres">
      <dgm:prSet presAssocID="{9B9ED6FC-9B36-422F-9568-49EB700CB30A}" presName="txSpace" presStyleCnt="0"/>
      <dgm:spPr/>
    </dgm:pt>
    <dgm:pt modelId="{CA53CB06-0941-459B-B50F-9850406E7ABA}" type="pres">
      <dgm:prSet presAssocID="{9B9ED6FC-9B36-422F-9568-49EB700CB30A}" presName="desTx" presStyleLbl="revTx" presStyleIdx="3" presStyleCnt="6">
        <dgm:presLayoutVars/>
      </dgm:prSet>
      <dgm:spPr/>
    </dgm:pt>
    <dgm:pt modelId="{170C3DB4-0A93-47D3-A925-C23B8A90B01B}" type="pres">
      <dgm:prSet presAssocID="{54675D87-72A1-4328-96F4-9C74190B0F42}" presName="sibTrans" presStyleCnt="0"/>
      <dgm:spPr/>
    </dgm:pt>
    <dgm:pt modelId="{30E7D15C-0CF4-47CC-8475-02C485837AB2}" type="pres">
      <dgm:prSet presAssocID="{14331E3A-10F9-4737-84E7-41ECEE7AAE6B}" presName="compNode" presStyleCnt="0"/>
      <dgm:spPr/>
    </dgm:pt>
    <dgm:pt modelId="{F0962C0F-8C35-4919-99BB-3FAD623DB70E}" type="pres">
      <dgm:prSet presAssocID="{14331E3A-10F9-4737-84E7-41ECEE7AAE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D96D854-BE8C-47CA-842E-13B9B42068F5}" type="pres">
      <dgm:prSet presAssocID="{14331E3A-10F9-4737-84E7-41ECEE7AAE6B}" presName="iconSpace" presStyleCnt="0"/>
      <dgm:spPr/>
    </dgm:pt>
    <dgm:pt modelId="{AF3E70F7-32BD-4507-BEE1-6D7DCADBD657}" type="pres">
      <dgm:prSet presAssocID="{14331E3A-10F9-4737-84E7-41ECEE7AAE6B}" presName="parTx" presStyleLbl="revTx" presStyleIdx="4" presStyleCnt="6">
        <dgm:presLayoutVars>
          <dgm:chMax val="0"/>
          <dgm:chPref val="0"/>
        </dgm:presLayoutVars>
      </dgm:prSet>
      <dgm:spPr/>
    </dgm:pt>
    <dgm:pt modelId="{CE6CEA99-593B-4421-959D-6978B0E60CF0}" type="pres">
      <dgm:prSet presAssocID="{14331E3A-10F9-4737-84E7-41ECEE7AAE6B}" presName="txSpace" presStyleCnt="0"/>
      <dgm:spPr/>
    </dgm:pt>
    <dgm:pt modelId="{F466622C-D151-49CC-B73B-EB5DBC7E27F2}" type="pres">
      <dgm:prSet presAssocID="{14331E3A-10F9-4737-84E7-41ECEE7AAE6B}" presName="desTx" presStyleLbl="revTx" presStyleIdx="5" presStyleCnt="6">
        <dgm:presLayoutVars/>
      </dgm:prSet>
      <dgm:spPr/>
    </dgm:pt>
  </dgm:ptLst>
  <dgm:cxnLst>
    <dgm:cxn modelId="{34F0B707-9CC8-47EB-8AC2-32D98AA4A2A2}" srcId="{47323900-FEDC-4A09-9ED1-EC1FF16C9209}" destId="{14331E3A-10F9-4737-84E7-41ECEE7AAE6B}" srcOrd="2" destOrd="0" parTransId="{375904E4-0817-4F78-87F7-B3E6DE2CB84D}" sibTransId="{13D0A9D2-9003-4562-9C32-940B622088C9}"/>
    <dgm:cxn modelId="{A5906B08-9CC6-4A75-91DC-56CD19BEBA20}" type="presOf" srcId="{A4254156-282B-474C-800E-E4F79A00999D}" destId="{F466622C-D151-49CC-B73B-EB5DBC7E27F2}" srcOrd="0" destOrd="2" presId="urn:microsoft.com/office/officeart/2018/5/layout/CenteredIconLabelDescriptionList"/>
    <dgm:cxn modelId="{2D89EA12-7BA5-46F5-8E76-55E409657405}" type="presOf" srcId="{47323900-FEDC-4A09-9ED1-EC1FF16C9209}" destId="{10AA7FE9-549D-45CA-B747-5C131860D8A2}" srcOrd="0" destOrd="0" presId="urn:microsoft.com/office/officeart/2018/5/layout/CenteredIconLabelDescriptionList"/>
    <dgm:cxn modelId="{AE80923F-937B-4DD4-9D40-D74266AA5D5B}" type="presOf" srcId="{6B2B8F57-A297-45CE-B026-4189CC455EC5}" destId="{671DD237-6546-4697-B230-65C96AB8BF17}" srcOrd="0" destOrd="1" presId="urn:microsoft.com/office/officeart/2018/5/layout/CenteredIconLabelDescriptionList"/>
    <dgm:cxn modelId="{B5FBB440-9E10-43E8-ACB1-94CAC17F9B84}" type="presOf" srcId="{AC9494CF-4CCA-41C3-B7BF-5334CB4FD548}" destId="{671DD237-6546-4697-B230-65C96AB8BF17}" srcOrd="0" destOrd="2" presId="urn:microsoft.com/office/officeart/2018/5/layout/CenteredIconLabelDescriptionList"/>
    <dgm:cxn modelId="{17141B41-23FB-40C1-B67A-28F7DA13CC5D}" type="presOf" srcId="{3142D897-0D9C-42F8-AF29-9B9A6AA32A77}" destId="{CA53CB06-0941-459B-B50F-9850406E7ABA}" srcOrd="0" destOrd="2" presId="urn:microsoft.com/office/officeart/2018/5/layout/CenteredIconLabelDescriptionList"/>
    <dgm:cxn modelId="{88F0C54A-97CD-4B61-8D80-F46DDD2A840E}" srcId="{14331E3A-10F9-4737-84E7-41ECEE7AAE6B}" destId="{A4254156-282B-474C-800E-E4F79A00999D}" srcOrd="2" destOrd="0" parTransId="{BDF00601-7B16-432E-A7A8-CDC69E876367}" sibTransId="{A101C254-C276-44E0-8008-E51D14590F21}"/>
    <dgm:cxn modelId="{804A776F-0BA8-41AC-A83C-2382877F0DAA}" type="presOf" srcId="{736D5853-B77F-42E0-BC4B-BCF2687E6EF4}" destId="{F466622C-D151-49CC-B73B-EB5DBC7E27F2}" srcOrd="0" destOrd="1" presId="urn:microsoft.com/office/officeart/2018/5/layout/CenteredIconLabelDescriptionList"/>
    <dgm:cxn modelId="{EBB2C06F-B358-4D10-AE55-94A0243ECD2F}" type="presOf" srcId="{189513CF-91B6-40AE-BE9C-C054785946B0}" destId="{F466622C-D151-49CC-B73B-EB5DBC7E27F2}" srcOrd="0" destOrd="0" presId="urn:microsoft.com/office/officeart/2018/5/layout/CenteredIconLabelDescriptionList"/>
    <dgm:cxn modelId="{D86CFC72-4D33-41DE-85A4-DB44F6A6BA04}" srcId="{751FAFAC-C79E-495B-B0FE-FDAB6480DA01}" destId="{AC9494CF-4CCA-41C3-B7BF-5334CB4FD548}" srcOrd="2" destOrd="0" parTransId="{A69DD77D-E25A-465C-8F3D-286D79892AB8}" sibTransId="{B16B5C71-5267-4440-81B1-14C5A49E7F9D}"/>
    <dgm:cxn modelId="{4A378279-18CA-4616-8584-0E796A53B227}" srcId="{14331E3A-10F9-4737-84E7-41ECEE7AAE6B}" destId="{736D5853-B77F-42E0-BC4B-BCF2687E6EF4}" srcOrd="1" destOrd="0" parTransId="{FF0E954C-52B8-4603-8853-D8118EFF1F91}" sibTransId="{3A13D875-125A-485B-BE76-2FE0353F0B6C}"/>
    <dgm:cxn modelId="{0E7DCA7F-B7E6-45C1-A5A4-FEB232A03070}" type="presOf" srcId="{9B9ED6FC-9B36-422F-9568-49EB700CB30A}" destId="{9ECDE132-7021-452A-9E6C-2CA757279913}" srcOrd="0" destOrd="0" presId="urn:microsoft.com/office/officeart/2018/5/layout/CenteredIconLabelDescriptionList"/>
    <dgm:cxn modelId="{3ED40F81-774D-4DA1-8865-E0C3AAC22F8E}" type="presOf" srcId="{4F0283D6-1C4B-415C-8FD0-16C3AF18A999}" destId="{CA53CB06-0941-459B-B50F-9850406E7ABA}" srcOrd="0" destOrd="1" presId="urn:microsoft.com/office/officeart/2018/5/layout/CenteredIconLabelDescriptionList"/>
    <dgm:cxn modelId="{B6DCEF90-F582-4344-B91E-099CC05DAE53}" type="presOf" srcId="{14331E3A-10F9-4737-84E7-41ECEE7AAE6B}" destId="{AF3E70F7-32BD-4507-BEE1-6D7DCADBD657}" srcOrd="0" destOrd="0" presId="urn:microsoft.com/office/officeart/2018/5/layout/CenteredIconLabelDescriptionList"/>
    <dgm:cxn modelId="{38F2AD99-79D4-4CF1-A293-BFD04070D97A}" type="presOf" srcId="{751FAFAC-C79E-495B-B0FE-FDAB6480DA01}" destId="{023E0F04-F00F-487A-A868-0FEF64EA487D}" srcOrd="0" destOrd="0" presId="urn:microsoft.com/office/officeart/2018/5/layout/CenteredIconLabelDescriptionList"/>
    <dgm:cxn modelId="{4D8A9F9F-9F06-4E4F-A4BF-6173D1E5D7C6}" type="presOf" srcId="{2EFC93B2-559A-45BF-B79C-6951C7E5B6A9}" destId="{671DD237-6546-4697-B230-65C96AB8BF17}" srcOrd="0" destOrd="0" presId="urn:microsoft.com/office/officeart/2018/5/layout/CenteredIconLabelDescriptionList"/>
    <dgm:cxn modelId="{620686A4-4652-4C58-8C16-76451A55BCA4}" srcId="{9B9ED6FC-9B36-422F-9568-49EB700CB30A}" destId="{3142D897-0D9C-42F8-AF29-9B9A6AA32A77}" srcOrd="2" destOrd="0" parTransId="{33E7D34A-512A-4962-B1F2-AA67C71EC1C8}" sibTransId="{2F0F27CA-9A13-4EA1-B5E2-BD6DCCF18479}"/>
    <dgm:cxn modelId="{FF5438B3-DA0A-4D4F-B071-6A52E64F0111}" srcId="{14331E3A-10F9-4737-84E7-41ECEE7AAE6B}" destId="{189513CF-91B6-40AE-BE9C-C054785946B0}" srcOrd="0" destOrd="0" parTransId="{D5C36429-D9BB-4467-8453-186F671EFFC6}" sibTransId="{35BB8260-1636-453A-8533-8DE742195913}"/>
    <dgm:cxn modelId="{8DFEE9B3-A916-4239-9058-8CFB83450867}" srcId="{751FAFAC-C79E-495B-B0FE-FDAB6480DA01}" destId="{2EFC93B2-559A-45BF-B79C-6951C7E5B6A9}" srcOrd="0" destOrd="0" parTransId="{B7FDB827-0E8B-4384-A6A0-516312ABF75D}" sibTransId="{009DAFEC-30C6-47B7-A5AC-7487E4E54712}"/>
    <dgm:cxn modelId="{4088DDB8-86D3-4A81-A573-345FF42FEE0E}" type="presOf" srcId="{7E1DB7E8-3CF7-42F6-8BA0-1915C9B96DBF}" destId="{CA53CB06-0941-459B-B50F-9850406E7ABA}" srcOrd="0" destOrd="0" presId="urn:microsoft.com/office/officeart/2018/5/layout/CenteredIconLabelDescriptionList"/>
    <dgm:cxn modelId="{3BD067C6-DCDC-458B-9C0D-010DD09939E5}" srcId="{751FAFAC-C79E-495B-B0FE-FDAB6480DA01}" destId="{6B2B8F57-A297-45CE-B026-4189CC455EC5}" srcOrd="1" destOrd="0" parTransId="{886FD10D-F376-4E71-9DA4-A9EF71983FFA}" sibTransId="{D1CF95EF-9FDD-491C-9A0C-E2BECF848B38}"/>
    <dgm:cxn modelId="{034275CB-9D40-49DF-B113-6131D7854799}" srcId="{9B9ED6FC-9B36-422F-9568-49EB700CB30A}" destId="{7E1DB7E8-3CF7-42F6-8BA0-1915C9B96DBF}" srcOrd="0" destOrd="0" parTransId="{76510CB7-89FA-46A9-9987-A2ED47A341F9}" sibTransId="{C3A0F9A9-B09F-4860-B79E-2E033DAF6C21}"/>
    <dgm:cxn modelId="{8C68CFD1-7B41-4A2A-9B28-D4B381888A5E}" srcId="{47323900-FEDC-4A09-9ED1-EC1FF16C9209}" destId="{751FAFAC-C79E-495B-B0FE-FDAB6480DA01}" srcOrd="0" destOrd="0" parTransId="{8816EE06-AF27-4344-B70D-6208C69EA02E}" sibTransId="{B2A5C054-4AAF-4860-B80A-7A50CA244B2F}"/>
    <dgm:cxn modelId="{ECC4BBD2-A51A-4C4A-BEE1-164655481289}" srcId="{47323900-FEDC-4A09-9ED1-EC1FF16C9209}" destId="{9B9ED6FC-9B36-422F-9568-49EB700CB30A}" srcOrd="1" destOrd="0" parTransId="{5DF91EFE-7935-4AD1-848E-6567E6A633AB}" sibTransId="{54675D87-72A1-4328-96F4-9C74190B0F42}"/>
    <dgm:cxn modelId="{2B58E5F1-8ECC-4F50-86F5-59F6D8623E8A}" srcId="{9B9ED6FC-9B36-422F-9568-49EB700CB30A}" destId="{4F0283D6-1C4B-415C-8FD0-16C3AF18A999}" srcOrd="1" destOrd="0" parTransId="{B00A926B-CC92-4409-A4B9-A021307F19E1}" sibTransId="{732C0A0E-6D82-415E-BE34-F5548B9583D8}"/>
    <dgm:cxn modelId="{4B3DFEA2-8838-4D9F-9942-2D0931B4E5D0}" type="presParOf" srcId="{10AA7FE9-549D-45CA-B747-5C131860D8A2}" destId="{558D78D6-6670-4695-AF6E-AF0E4462F1CA}" srcOrd="0" destOrd="0" presId="urn:microsoft.com/office/officeart/2018/5/layout/CenteredIconLabelDescriptionList"/>
    <dgm:cxn modelId="{750BA03D-9A01-484E-83FE-2C1DD633752E}" type="presParOf" srcId="{558D78D6-6670-4695-AF6E-AF0E4462F1CA}" destId="{9F1FA9B9-F166-421F-859A-3836CC646C70}" srcOrd="0" destOrd="0" presId="urn:microsoft.com/office/officeart/2018/5/layout/CenteredIconLabelDescriptionList"/>
    <dgm:cxn modelId="{83A8A530-C548-4EE7-BE2D-E4ACDBC645BC}" type="presParOf" srcId="{558D78D6-6670-4695-AF6E-AF0E4462F1CA}" destId="{AD9141A3-0FBD-44F0-A618-0844DE2DA55A}" srcOrd="1" destOrd="0" presId="urn:microsoft.com/office/officeart/2018/5/layout/CenteredIconLabelDescriptionList"/>
    <dgm:cxn modelId="{8219454D-1FEA-4341-9240-845D26C42E56}" type="presParOf" srcId="{558D78D6-6670-4695-AF6E-AF0E4462F1CA}" destId="{023E0F04-F00F-487A-A868-0FEF64EA487D}" srcOrd="2" destOrd="0" presId="urn:microsoft.com/office/officeart/2018/5/layout/CenteredIconLabelDescriptionList"/>
    <dgm:cxn modelId="{5EAA8479-21D9-4EB6-AE79-20F17CDDC603}" type="presParOf" srcId="{558D78D6-6670-4695-AF6E-AF0E4462F1CA}" destId="{75FA504B-2DA9-4EA3-B4F6-8CE3618A6BD9}" srcOrd="3" destOrd="0" presId="urn:microsoft.com/office/officeart/2018/5/layout/CenteredIconLabelDescriptionList"/>
    <dgm:cxn modelId="{651E3D38-58B6-4B2A-A990-91BFB6DF7E61}" type="presParOf" srcId="{558D78D6-6670-4695-AF6E-AF0E4462F1CA}" destId="{671DD237-6546-4697-B230-65C96AB8BF17}" srcOrd="4" destOrd="0" presId="urn:microsoft.com/office/officeart/2018/5/layout/CenteredIconLabelDescriptionList"/>
    <dgm:cxn modelId="{2438E33C-9B35-41C0-8BBE-5FA82447E53B}" type="presParOf" srcId="{10AA7FE9-549D-45CA-B747-5C131860D8A2}" destId="{90FE3EF8-9C2A-44F9-9F5A-2313100A3716}" srcOrd="1" destOrd="0" presId="urn:microsoft.com/office/officeart/2018/5/layout/CenteredIconLabelDescriptionList"/>
    <dgm:cxn modelId="{943E352D-419A-4AB2-ABD7-D4DFBB36FD9A}" type="presParOf" srcId="{10AA7FE9-549D-45CA-B747-5C131860D8A2}" destId="{A84E29D1-0B0F-4228-8150-A9CDC7EA50FA}" srcOrd="2" destOrd="0" presId="urn:microsoft.com/office/officeart/2018/5/layout/CenteredIconLabelDescriptionList"/>
    <dgm:cxn modelId="{57EEECFA-D107-46FA-88FA-DB42E184D900}" type="presParOf" srcId="{A84E29D1-0B0F-4228-8150-A9CDC7EA50FA}" destId="{E696A51A-90C2-4ACD-B1FC-F1B1CD826340}" srcOrd="0" destOrd="0" presId="urn:microsoft.com/office/officeart/2018/5/layout/CenteredIconLabelDescriptionList"/>
    <dgm:cxn modelId="{6BD44E40-8E8A-4772-B5FF-86CF7E51E060}" type="presParOf" srcId="{A84E29D1-0B0F-4228-8150-A9CDC7EA50FA}" destId="{1EBA367A-6F3D-4101-B684-5E2C93B801CD}" srcOrd="1" destOrd="0" presId="urn:microsoft.com/office/officeart/2018/5/layout/CenteredIconLabelDescriptionList"/>
    <dgm:cxn modelId="{B075DE79-782C-4923-8F7D-C9D418FA4EF6}" type="presParOf" srcId="{A84E29D1-0B0F-4228-8150-A9CDC7EA50FA}" destId="{9ECDE132-7021-452A-9E6C-2CA757279913}" srcOrd="2" destOrd="0" presId="urn:microsoft.com/office/officeart/2018/5/layout/CenteredIconLabelDescriptionList"/>
    <dgm:cxn modelId="{B7CDB6AA-9BEC-471B-B93D-0A58ADBD70F3}" type="presParOf" srcId="{A84E29D1-0B0F-4228-8150-A9CDC7EA50FA}" destId="{25BE6A32-E2C7-4D50-9B01-BB12D7C4FC95}" srcOrd="3" destOrd="0" presId="urn:microsoft.com/office/officeart/2018/5/layout/CenteredIconLabelDescriptionList"/>
    <dgm:cxn modelId="{EE8DA41F-9550-49A9-8722-C1C0082D8196}" type="presParOf" srcId="{A84E29D1-0B0F-4228-8150-A9CDC7EA50FA}" destId="{CA53CB06-0941-459B-B50F-9850406E7ABA}" srcOrd="4" destOrd="0" presId="urn:microsoft.com/office/officeart/2018/5/layout/CenteredIconLabelDescriptionList"/>
    <dgm:cxn modelId="{C5C98A1A-9A84-47A6-9207-34217FEFD660}" type="presParOf" srcId="{10AA7FE9-549D-45CA-B747-5C131860D8A2}" destId="{170C3DB4-0A93-47D3-A925-C23B8A90B01B}" srcOrd="3" destOrd="0" presId="urn:microsoft.com/office/officeart/2018/5/layout/CenteredIconLabelDescriptionList"/>
    <dgm:cxn modelId="{6A8E8B03-2B48-4B76-96DC-287C9A5EA02D}" type="presParOf" srcId="{10AA7FE9-549D-45CA-B747-5C131860D8A2}" destId="{30E7D15C-0CF4-47CC-8475-02C485837AB2}" srcOrd="4" destOrd="0" presId="urn:microsoft.com/office/officeart/2018/5/layout/CenteredIconLabelDescriptionList"/>
    <dgm:cxn modelId="{5AE3E372-265C-4885-95F0-213D44A93EFF}" type="presParOf" srcId="{30E7D15C-0CF4-47CC-8475-02C485837AB2}" destId="{F0962C0F-8C35-4919-99BB-3FAD623DB70E}" srcOrd="0" destOrd="0" presId="urn:microsoft.com/office/officeart/2018/5/layout/CenteredIconLabelDescriptionList"/>
    <dgm:cxn modelId="{43E427D4-1EEF-4C9B-8876-01A94938EE41}" type="presParOf" srcId="{30E7D15C-0CF4-47CC-8475-02C485837AB2}" destId="{ED96D854-BE8C-47CA-842E-13B9B42068F5}" srcOrd="1" destOrd="0" presId="urn:microsoft.com/office/officeart/2018/5/layout/CenteredIconLabelDescriptionList"/>
    <dgm:cxn modelId="{4327BCA3-81C9-4A27-A39C-34005734C77A}" type="presParOf" srcId="{30E7D15C-0CF4-47CC-8475-02C485837AB2}" destId="{AF3E70F7-32BD-4507-BEE1-6D7DCADBD657}" srcOrd="2" destOrd="0" presId="urn:microsoft.com/office/officeart/2018/5/layout/CenteredIconLabelDescriptionList"/>
    <dgm:cxn modelId="{B0584247-786D-4D92-AAC3-2202D48A49E2}" type="presParOf" srcId="{30E7D15C-0CF4-47CC-8475-02C485837AB2}" destId="{CE6CEA99-593B-4421-959D-6978B0E60CF0}" srcOrd="3" destOrd="0" presId="urn:microsoft.com/office/officeart/2018/5/layout/CenteredIconLabelDescriptionList"/>
    <dgm:cxn modelId="{F2AD1E4D-8F01-4331-8CE1-4567D5EE7B8C}" type="presParOf" srcId="{30E7D15C-0CF4-47CC-8475-02C485837AB2}" destId="{F466622C-D151-49CC-B73B-EB5DBC7E27F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30093B-B378-428B-8A72-6D0D6B6C7137}" type="doc">
      <dgm:prSet loTypeId="urn:microsoft.com/office/officeart/2005/8/layout/list1" loCatId="list" qsTypeId="urn:microsoft.com/office/officeart/2005/8/quickstyle/simple1" qsCatId="simple" csTypeId="urn:microsoft.com/office/officeart/2005/8/colors/accent0_1" csCatId="mainScheme"/>
      <dgm:spPr/>
      <dgm:t>
        <a:bodyPr/>
        <a:lstStyle/>
        <a:p>
          <a:endParaRPr lang="en-US"/>
        </a:p>
      </dgm:t>
    </dgm:pt>
    <dgm:pt modelId="{6BAFB8C0-6782-4236-9B10-EDB9045ADB0B}">
      <dgm:prSet/>
      <dgm:spPr/>
      <dgm:t>
        <a:bodyPr/>
        <a:lstStyle/>
        <a:p>
          <a:r>
            <a:rPr lang="en-US"/>
            <a:t>2008</a:t>
          </a:r>
        </a:p>
      </dgm:t>
    </dgm:pt>
    <dgm:pt modelId="{23A119A4-C7A1-499F-9C24-884C8D71047D}" type="parTrans" cxnId="{E401282B-6AE6-46C9-B280-3B4802CADF1A}">
      <dgm:prSet/>
      <dgm:spPr/>
      <dgm:t>
        <a:bodyPr/>
        <a:lstStyle/>
        <a:p>
          <a:endParaRPr lang="en-US"/>
        </a:p>
      </dgm:t>
    </dgm:pt>
    <dgm:pt modelId="{054FF11F-1622-492E-A0F3-C9C412081A77}" type="sibTrans" cxnId="{E401282B-6AE6-46C9-B280-3B4802CADF1A}">
      <dgm:prSet/>
      <dgm:spPr/>
      <dgm:t>
        <a:bodyPr/>
        <a:lstStyle/>
        <a:p>
          <a:endParaRPr lang="en-US"/>
        </a:p>
      </dgm:t>
    </dgm:pt>
    <dgm:pt modelId="{DAF7395C-4F84-4671-A3CB-090DEE48B46D}">
      <dgm:prSet/>
      <dgm:spPr/>
      <dgm:t>
        <a:bodyPr/>
        <a:lstStyle/>
        <a:p>
          <a:r>
            <a:rPr lang="en-US"/>
            <a:t>Dave Carroll’s (a professional musician) Taylor guitar (worth 3,500 USD) had been damaged during transfer at Chicago’s O’Hare airport. </a:t>
          </a:r>
        </a:p>
      </dgm:t>
    </dgm:pt>
    <dgm:pt modelId="{53AE5FE1-1D6D-430B-9763-EBB07287ADD8}" type="parTrans" cxnId="{BB8E4D1F-7A43-48C9-A00A-8FA8B6D5A87E}">
      <dgm:prSet/>
      <dgm:spPr/>
      <dgm:t>
        <a:bodyPr/>
        <a:lstStyle/>
        <a:p>
          <a:endParaRPr lang="en-US"/>
        </a:p>
      </dgm:t>
    </dgm:pt>
    <dgm:pt modelId="{D2ED9E30-143D-4790-934D-351BD9611165}" type="sibTrans" cxnId="{BB8E4D1F-7A43-48C9-A00A-8FA8B6D5A87E}">
      <dgm:prSet/>
      <dgm:spPr/>
      <dgm:t>
        <a:bodyPr/>
        <a:lstStyle/>
        <a:p>
          <a:endParaRPr lang="en-US"/>
        </a:p>
      </dgm:t>
    </dgm:pt>
    <dgm:pt modelId="{1A61E210-C6EB-4FD1-AC66-4AF71DB12898}">
      <dgm:prSet/>
      <dgm:spPr/>
      <dgm:t>
        <a:bodyPr/>
        <a:lstStyle/>
        <a:p>
          <a:r>
            <a:rPr lang="en-US"/>
            <a:t>The flight attendant did not care when Carroll pointed to the potential mishandling of baggage. He was told to talk to a lead agent at the O’Hare airport, then to ground crew in Omaha, then to ground crew in Halifax. </a:t>
          </a:r>
        </a:p>
      </dgm:t>
    </dgm:pt>
    <dgm:pt modelId="{1B6CD10F-C4D3-4BBB-A743-A98299A57D4A}" type="parTrans" cxnId="{7986E9E7-E7E4-4BC1-A831-C96C6D680B06}">
      <dgm:prSet/>
      <dgm:spPr/>
      <dgm:t>
        <a:bodyPr/>
        <a:lstStyle/>
        <a:p>
          <a:endParaRPr lang="en-US"/>
        </a:p>
      </dgm:t>
    </dgm:pt>
    <dgm:pt modelId="{26064721-674F-455F-9891-83B97DD67427}" type="sibTrans" cxnId="{7986E9E7-E7E4-4BC1-A831-C96C6D680B06}">
      <dgm:prSet/>
      <dgm:spPr/>
      <dgm:t>
        <a:bodyPr/>
        <a:lstStyle/>
        <a:p>
          <a:endParaRPr lang="en-US"/>
        </a:p>
      </dgm:t>
    </dgm:pt>
    <dgm:pt modelId="{D1488637-26B6-4C0A-B65C-D2695B36B8C1}">
      <dgm:prSet/>
      <dgm:spPr/>
      <dgm:t>
        <a:bodyPr/>
        <a:lstStyle/>
        <a:p>
          <a:r>
            <a:rPr lang="en-US"/>
            <a:t>Dave Carroll had spent numerous months seeking for compensation; he was redirected from a call center in India to baggage office in Chicago, to central baggage center in NYC, and back again to the call center. </a:t>
          </a:r>
        </a:p>
      </dgm:t>
    </dgm:pt>
    <dgm:pt modelId="{BB3D5C78-32F0-4CFB-ADEA-9101FF0F622D}" type="parTrans" cxnId="{99988CBD-7B8D-490B-9071-DB50253DF302}">
      <dgm:prSet/>
      <dgm:spPr/>
      <dgm:t>
        <a:bodyPr/>
        <a:lstStyle/>
        <a:p>
          <a:endParaRPr lang="en-US"/>
        </a:p>
      </dgm:t>
    </dgm:pt>
    <dgm:pt modelId="{0D34D04A-AA3A-4A4B-B3AA-65A50E9BAB47}" type="sibTrans" cxnId="{99988CBD-7B8D-490B-9071-DB50253DF302}">
      <dgm:prSet/>
      <dgm:spPr/>
      <dgm:t>
        <a:bodyPr/>
        <a:lstStyle/>
        <a:p>
          <a:endParaRPr lang="en-US"/>
        </a:p>
      </dgm:t>
    </dgm:pt>
    <dgm:pt modelId="{BA8128BB-FDB7-40D0-8411-64C0CE915F97}">
      <dgm:prSet/>
      <dgm:spPr/>
      <dgm:t>
        <a:bodyPr/>
        <a:lstStyle/>
        <a:p>
          <a:r>
            <a:rPr lang="en-US"/>
            <a:t>Ms. Irlweg, customer service representative of United Airlines finally concluded that Dave Carroll’s complaint cannot be handled (checked in the guitar, did not make the claim within the 24-hour timeframe)</a:t>
          </a:r>
        </a:p>
      </dgm:t>
    </dgm:pt>
    <dgm:pt modelId="{641373B7-9750-410A-A99E-5B152427A8CC}" type="parTrans" cxnId="{426A7ABE-6771-49A7-A900-A145DB49A676}">
      <dgm:prSet/>
      <dgm:spPr/>
      <dgm:t>
        <a:bodyPr/>
        <a:lstStyle/>
        <a:p>
          <a:endParaRPr lang="en-US"/>
        </a:p>
      </dgm:t>
    </dgm:pt>
    <dgm:pt modelId="{56C0792B-D979-45FC-96FF-D3325A1548B1}" type="sibTrans" cxnId="{426A7ABE-6771-49A7-A900-A145DB49A676}">
      <dgm:prSet/>
      <dgm:spPr/>
      <dgm:t>
        <a:bodyPr/>
        <a:lstStyle/>
        <a:p>
          <a:endParaRPr lang="en-US"/>
        </a:p>
      </dgm:t>
    </dgm:pt>
    <dgm:pt modelId="{0A1B4270-04F9-4C80-B3FC-072BD6E2DC8F}">
      <dgm:prSet/>
      <dgm:spPr/>
      <dgm:t>
        <a:bodyPr/>
        <a:lstStyle/>
        <a:p>
          <a:r>
            <a:rPr lang="en-US"/>
            <a:t>2009</a:t>
          </a:r>
        </a:p>
      </dgm:t>
    </dgm:pt>
    <dgm:pt modelId="{58DD825B-C4E4-4B6A-BAF8-4A304A3F85C8}" type="parTrans" cxnId="{C9AC6DF8-6EC2-4EDB-8565-9EAABFFDD37A}">
      <dgm:prSet/>
      <dgm:spPr/>
      <dgm:t>
        <a:bodyPr/>
        <a:lstStyle/>
        <a:p>
          <a:endParaRPr lang="en-US"/>
        </a:p>
      </dgm:t>
    </dgm:pt>
    <dgm:pt modelId="{87F13B6D-E38F-48C3-8A11-2C65874638E5}" type="sibTrans" cxnId="{C9AC6DF8-6EC2-4EDB-8565-9EAABFFDD37A}">
      <dgm:prSet/>
      <dgm:spPr/>
      <dgm:t>
        <a:bodyPr/>
        <a:lstStyle/>
        <a:p>
          <a:endParaRPr lang="en-US"/>
        </a:p>
      </dgm:t>
    </dgm:pt>
    <dgm:pt modelId="{0451213B-0E14-4597-BC84-E2CD27DCE4A2}">
      <dgm:prSet/>
      <dgm:spPr/>
      <dgm:t>
        <a:bodyPr/>
        <a:lstStyle/>
        <a:p>
          <a:r>
            <a:rPr lang="en-US"/>
            <a:t>Dave Carroll decided to produce three songs describing his experiences with United as a response and posted the video of the firstsong ”United breaks guitars” on YouTube on Monday, July 6th. </a:t>
          </a:r>
        </a:p>
      </dgm:t>
    </dgm:pt>
    <dgm:pt modelId="{E6839C00-FD9D-489F-8839-E79875A05B3C}" type="parTrans" cxnId="{7B982AC2-C3D3-4090-B743-7FCA9698494B}">
      <dgm:prSet/>
      <dgm:spPr/>
      <dgm:t>
        <a:bodyPr/>
        <a:lstStyle/>
        <a:p>
          <a:endParaRPr lang="en-US"/>
        </a:p>
      </dgm:t>
    </dgm:pt>
    <dgm:pt modelId="{4A2A58C7-ECAF-40C8-BC7D-C45E6BB0432A}" type="sibTrans" cxnId="{7B982AC2-C3D3-4090-B743-7FCA9698494B}">
      <dgm:prSet/>
      <dgm:spPr/>
      <dgm:t>
        <a:bodyPr/>
        <a:lstStyle/>
        <a:p>
          <a:endParaRPr lang="en-US"/>
        </a:p>
      </dgm:t>
    </dgm:pt>
    <dgm:pt modelId="{02584FAE-1CCD-406E-BA63-3E9A87C9413F}">
      <dgm:prSet/>
      <dgm:spPr/>
      <dgm:t>
        <a:bodyPr/>
        <a:lstStyle/>
        <a:p>
          <a:r>
            <a:rPr lang="en-US"/>
            <a:t>The clip quickly became popular on multiple platforms such as Twitter, Consumer Reports magazine, Los Angeles Times, HuffingtonPost, CNN, CBS Morning Show, and others picked up on the issue within 2-3 days after the video had been launched</a:t>
          </a:r>
        </a:p>
      </dgm:t>
    </dgm:pt>
    <dgm:pt modelId="{8BCB27BF-1DC9-49D4-9E6C-CB760F68394C}" type="parTrans" cxnId="{1A91AC12-2BA3-44BF-A96F-895E3C6B0195}">
      <dgm:prSet/>
      <dgm:spPr/>
      <dgm:t>
        <a:bodyPr/>
        <a:lstStyle/>
        <a:p>
          <a:endParaRPr lang="en-US"/>
        </a:p>
      </dgm:t>
    </dgm:pt>
    <dgm:pt modelId="{9C89463F-0D5F-4305-AB21-0D316B16ED6D}" type="sibTrans" cxnId="{1A91AC12-2BA3-44BF-A96F-895E3C6B0195}">
      <dgm:prSet/>
      <dgm:spPr/>
      <dgm:t>
        <a:bodyPr/>
        <a:lstStyle/>
        <a:p>
          <a:endParaRPr lang="en-US"/>
        </a:p>
      </dgm:t>
    </dgm:pt>
    <dgm:pt modelId="{406E7CCC-3361-4C80-96B6-8232061B9F74}">
      <dgm:prSet/>
      <dgm:spPr/>
      <dgm:t>
        <a:bodyPr/>
        <a:lstStyle/>
        <a:p>
          <a:r>
            <a:rPr lang="en-US"/>
            <a:t>Video had been viewed 4.6 million times within three weeks after its upload </a:t>
          </a:r>
        </a:p>
      </dgm:t>
    </dgm:pt>
    <dgm:pt modelId="{DC05D44C-A581-47C0-9437-EE05A6EA0EA2}" type="parTrans" cxnId="{34AA658B-26EB-42EB-AD83-4A4CC171E84B}">
      <dgm:prSet/>
      <dgm:spPr/>
      <dgm:t>
        <a:bodyPr/>
        <a:lstStyle/>
        <a:p>
          <a:endParaRPr lang="en-US"/>
        </a:p>
      </dgm:t>
    </dgm:pt>
    <dgm:pt modelId="{181EC303-189F-45A9-B6D5-DCA98008A748}" type="sibTrans" cxnId="{34AA658B-26EB-42EB-AD83-4A4CC171E84B}">
      <dgm:prSet/>
      <dgm:spPr/>
      <dgm:t>
        <a:bodyPr/>
        <a:lstStyle/>
        <a:p>
          <a:endParaRPr lang="en-US"/>
        </a:p>
      </dgm:t>
    </dgm:pt>
    <dgm:pt modelId="{7406B510-C371-4236-AEDE-79CD08AD23EC}">
      <dgm:prSet/>
      <dgm:spPr/>
      <dgm:t>
        <a:bodyPr/>
        <a:lstStyle/>
        <a:p>
          <a:r>
            <a:rPr lang="en-US"/>
            <a:t>Top 20 iTunes download in Canada in July 2009; number one country music download in UK in July 2009.</a:t>
          </a:r>
        </a:p>
      </dgm:t>
    </dgm:pt>
    <dgm:pt modelId="{C15C84B6-67C1-46C4-B28D-D4228D04B6AC}" type="parTrans" cxnId="{BB88CAD6-694B-49DA-BD0B-A099548AD2CF}">
      <dgm:prSet/>
      <dgm:spPr/>
      <dgm:t>
        <a:bodyPr/>
        <a:lstStyle/>
        <a:p>
          <a:endParaRPr lang="en-US"/>
        </a:p>
      </dgm:t>
    </dgm:pt>
    <dgm:pt modelId="{5FF52235-586F-449E-80FB-06B2CB1A8467}" type="sibTrans" cxnId="{BB88CAD6-694B-49DA-BD0B-A099548AD2CF}">
      <dgm:prSet/>
      <dgm:spPr/>
      <dgm:t>
        <a:bodyPr/>
        <a:lstStyle/>
        <a:p>
          <a:endParaRPr lang="en-US"/>
        </a:p>
      </dgm:t>
    </dgm:pt>
    <dgm:pt modelId="{AE2588DC-898E-4FC5-8A32-2C3B8F674CCC}">
      <dgm:prSet/>
      <dgm:spPr/>
      <dgm:t>
        <a:bodyPr/>
        <a:lstStyle/>
        <a:p>
          <a:r>
            <a:rPr lang="en-US"/>
            <a:t>2012</a:t>
          </a:r>
        </a:p>
      </dgm:t>
    </dgm:pt>
    <dgm:pt modelId="{522ABEDD-7394-4766-AEC0-43CD0E692503}" type="parTrans" cxnId="{6CC6A894-D18E-4537-9D2C-8B9871A586BD}">
      <dgm:prSet/>
      <dgm:spPr/>
      <dgm:t>
        <a:bodyPr/>
        <a:lstStyle/>
        <a:p>
          <a:endParaRPr lang="en-US"/>
        </a:p>
      </dgm:t>
    </dgm:pt>
    <dgm:pt modelId="{DCA12446-E240-4B66-B1DC-EE406C365099}" type="sibTrans" cxnId="{6CC6A894-D18E-4537-9D2C-8B9871A586BD}">
      <dgm:prSet/>
      <dgm:spPr/>
      <dgm:t>
        <a:bodyPr/>
        <a:lstStyle/>
        <a:p>
          <a:endParaRPr lang="en-US"/>
        </a:p>
      </dgm:t>
    </dgm:pt>
    <dgm:pt modelId="{4954EB69-33B3-4490-9AD9-C453FCE51140}">
      <dgm:prSet/>
      <dgm:spPr/>
      <dgm:t>
        <a:bodyPr/>
        <a:lstStyle/>
        <a:p>
          <a:r>
            <a:rPr lang="en-US"/>
            <a:t>Carroll and "United Breaks Guitars" were featured in the CBC/CNBC documentary Customer (Dis)Service </a:t>
          </a:r>
        </a:p>
      </dgm:t>
    </dgm:pt>
    <dgm:pt modelId="{D335E30E-F1C7-4BAA-9B81-74451E7F40D8}" type="parTrans" cxnId="{89E7E2BA-BA4F-4A9A-B858-FF0313ADB3C4}">
      <dgm:prSet/>
      <dgm:spPr/>
      <dgm:t>
        <a:bodyPr/>
        <a:lstStyle/>
        <a:p>
          <a:endParaRPr lang="en-US"/>
        </a:p>
      </dgm:t>
    </dgm:pt>
    <dgm:pt modelId="{6EB19454-4E5C-46DD-A6BE-B5058EE8DCD9}" type="sibTrans" cxnId="{89E7E2BA-BA4F-4A9A-B858-FF0313ADB3C4}">
      <dgm:prSet/>
      <dgm:spPr/>
      <dgm:t>
        <a:bodyPr/>
        <a:lstStyle/>
        <a:p>
          <a:endParaRPr lang="en-US"/>
        </a:p>
      </dgm:t>
    </dgm:pt>
    <dgm:pt modelId="{46AC95AC-63DD-4FC5-B754-2B121970DF3A}">
      <dgm:prSet/>
      <dgm:spPr/>
      <dgm:t>
        <a:bodyPr/>
        <a:lstStyle/>
        <a:p>
          <a:r>
            <a:rPr lang="en-US"/>
            <a:t>Carroll published a book, United Breaks Guitars: The Power of One Voice in the Age of Social Media</a:t>
          </a:r>
        </a:p>
      </dgm:t>
    </dgm:pt>
    <dgm:pt modelId="{67124348-882F-4B27-842D-946C2EFB5513}" type="parTrans" cxnId="{6B62CC67-2D73-46A8-A653-66DC17A1AEA2}">
      <dgm:prSet/>
      <dgm:spPr/>
      <dgm:t>
        <a:bodyPr/>
        <a:lstStyle/>
        <a:p>
          <a:endParaRPr lang="en-US"/>
        </a:p>
      </dgm:t>
    </dgm:pt>
    <dgm:pt modelId="{C8976A35-4EAC-4C49-B224-992D93CD906A}" type="sibTrans" cxnId="{6B62CC67-2D73-46A8-A653-66DC17A1AEA2}">
      <dgm:prSet/>
      <dgm:spPr/>
      <dgm:t>
        <a:bodyPr/>
        <a:lstStyle/>
        <a:p>
          <a:endParaRPr lang="en-US"/>
        </a:p>
      </dgm:t>
    </dgm:pt>
    <dgm:pt modelId="{62F8AD34-7544-46A1-BC37-E4F58D023AC2}" type="pres">
      <dgm:prSet presAssocID="{5B30093B-B378-428B-8A72-6D0D6B6C7137}" presName="linear" presStyleCnt="0">
        <dgm:presLayoutVars>
          <dgm:dir/>
          <dgm:animLvl val="lvl"/>
          <dgm:resizeHandles val="exact"/>
        </dgm:presLayoutVars>
      </dgm:prSet>
      <dgm:spPr/>
    </dgm:pt>
    <dgm:pt modelId="{D5A87CDC-4D6B-4234-82C4-D5648805AB90}" type="pres">
      <dgm:prSet presAssocID="{6BAFB8C0-6782-4236-9B10-EDB9045ADB0B}" presName="parentLin" presStyleCnt="0"/>
      <dgm:spPr/>
    </dgm:pt>
    <dgm:pt modelId="{14416A3F-4F17-4EFA-9F7C-AEAAED266C30}" type="pres">
      <dgm:prSet presAssocID="{6BAFB8C0-6782-4236-9B10-EDB9045ADB0B}" presName="parentLeftMargin" presStyleLbl="node1" presStyleIdx="0" presStyleCnt="3"/>
      <dgm:spPr/>
    </dgm:pt>
    <dgm:pt modelId="{21AE6A2A-12E4-4D18-AD0B-F3AD8E083A5D}" type="pres">
      <dgm:prSet presAssocID="{6BAFB8C0-6782-4236-9B10-EDB9045ADB0B}" presName="parentText" presStyleLbl="node1" presStyleIdx="0" presStyleCnt="3">
        <dgm:presLayoutVars>
          <dgm:chMax val="0"/>
          <dgm:bulletEnabled val="1"/>
        </dgm:presLayoutVars>
      </dgm:prSet>
      <dgm:spPr/>
    </dgm:pt>
    <dgm:pt modelId="{C1CE0E08-6FD1-4846-A606-4468782CB07B}" type="pres">
      <dgm:prSet presAssocID="{6BAFB8C0-6782-4236-9B10-EDB9045ADB0B}" presName="negativeSpace" presStyleCnt="0"/>
      <dgm:spPr/>
    </dgm:pt>
    <dgm:pt modelId="{54A9CEFF-E6D4-46AE-9822-EA8281D46FE0}" type="pres">
      <dgm:prSet presAssocID="{6BAFB8C0-6782-4236-9B10-EDB9045ADB0B}" presName="childText" presStyleLbl="conFgAcc1" presStyleIdx="0" presStyleCnt="3">
        <dgm:presLayoutVars>
          <dgm:bulletEnabled val="1"/>
        </dgm:presLayoutVars>
      </dgm:prSet>
      <dgm:spPr/>
    </dgm:pt>
    <dgm:pt modelId="{53A05854-9D34-4A1C-9B07-081287B2FB2A}" type="pres">
      <dgm:prSet presAssocID="{054FF11F-1622-492E-A0F3-C9C412081A77}" presName="spaceBetweenRectangles" presStyleCnt="0"/>
      <dgm:spPr/>
    </dgm:pt>
    <dgm:pt modelId="{5277FC26-0ED9-467C-B134-D95B1054BCA0}" type="pres">
      <dgm:prSet presAssocID="{0A1B4270-04F9-4C80-B3FC-072BD6E2DC8F}" presName="parentLin" presStyleCnt="0"/>
      <dgm:spPr/>
    </dgm:pt>
    <dgm:pt modelId="{348C5BB2-D4B9-47DA-8E1B-F1401AA138CB}" type="pres">
      <dgm:prSet presAssocID="{0A1B4270-04F9-4C80-B3FC-072BD6E2DC8F}" presName="parentLeftMargin" presStyleLbl="node1" presStyleIdx="0" presStyleCnt="3"/>
      <dgm:spPr/>
    </dgm:pt>
    <dgm:pt modelId="{41AF028E-9824-46D7-8957-0D9F3ABB74C6}" type="pres">
      <dgm:prSet presAssocID="{0A1B4270-04F9-4C80-B3FC-072BD6E2DC8F}" presName="parentText" presStyleLbl="node1" presStyleIdx="1" presStyleCnt="3">
        <dgm:presLayoutVars>
          <dgm:chMax val="0"/>
          <dgm:bulletEnabled val="1"/>
        </dgm:presLayoutVars>
      </dgm:prSet>
      <dgm:spPr/>
    </dgm:pt>
    <dgm:pt modelId="{B8E07DE9-C11C-453C-BF6C-8250ED47C7D3}" type="pres">
      <dgm:prSet presAssocID="{0A1B4270-04F9-4C80-B3FC-072BD6E2DC8F}" presName="negativeSpace" presStyleCnt="0"/>
      <dgm:spPr/>
    </dgm:pt>
    <dgm:pt modelId="{FE6C0449-93F6-4FFC-8B16-8AD555ACFBB2}" type="pres">
      <dgm:prSet presAssocID="{0A1B4270-04F9-4C80-B3FC-072BD6E2DC8F}" presName="childText" presStyleLbl="conFgAcc1" presStyleIdx="1" presStyleCnt="3">
        <dgm:presLayoutVars>
          <dgm:bulletEnabled val="1"/>
        </dgm:presLayoutVars>
      </dgm:prSet>
      <dgm:spPr/>
    </dgm:pt>
    <dgm:pt modelId="{79DF4679-B3A7-4CC0-8061-D0BFC118B8DC}" type="pres">
      <dgm:prSet presAssocID="{87F13B6D-E38F-48C3-8A11-2C65874638E5}" presName="spaceBetweenRectangles" presStyleCnt="0"/>
      <dgm:spPr/>
    </dgm:pt>
    <dgm:pt modelId="{E4377C54-EEBE-4436-9D1E-AC472EA45112}" type="pres">
      <dgm:prSet presAssocID="{AE2588DC-898E-4FC5-8A32-2C3B8F674CCC}" presName="parentLin" presStyleCnt="0"/>
      <dgm:spPr/>
    </dgm:pt>
    <dgm:pt modelId="{E5BD62CD-9F09-4E97-B414-B73B7634CC6B}" type="pres">
      <dgm:prSet presAssocID="{AE2588DC-898E-4FC5-8A32-2C3B8F674CCC}" presName="parentLeftMargin" presStyleLbl="node1" presStyleIdx="1" presStyleCnt="3"/>
      <dgm:spPr/>
    </dgm:pt>
    <dgm:pt modelId="{57B6F9B6-3F50-403E-9B1E-C5929A604067}" type="pres">
      <dgm:prSet presAssocID="{AE2588DC-898E-4FC5-8A32-2C3B8F674CCC}" presName="parentText" presStyleLbl="node1" presStyleIdx="2" presStyleCnt="3">
        <dgm:presLayoutVars>
          <dgm:chMax val="0"/>
          <dgm:bulletEnabled val="1"/>
        </dgm:presLayoutVars>
      </dgm:prSet>
      <dgm:spPr/>
    </dgm:pt>
    <dgm:pt modelId="{92524314-4769-4969-91B3-4AB765B3631B}" type="pres">
      <dgm:prSet presAssocID="{AE2588DC-898E-4FC5-8A32-2C3B8F674CCC}" presName="negativeSpace" presStyleCnt="0"/>
      <dgm:spPr/>
    </dgm:pt>
    <dgm:pt modelId="{DA39738A-D3D7-470F-8A5F-6500F8A6E348}" type="pres">
      <dgm:prSet presAssocID="{AE2588DC-898E-4FC5-8A32-2C3B8F674CCC}" presName="childText" presStyleLbl="conFgAcc1" presStyleIdx="2" presStyleCnt="3">
        <dgm:presLayoutVars>
          <dgm:bulletEnabled val="1"/>
        </dgm:presLayoutVars>
      </dgm:prSet>
      <dgm:spPr/>
    </dgm:pt>
  </dgm:ptLst>
  <dgm:cxnLst>
    <dgm:cxn modelId="{1A91AC12-2BA3-44BF-A96F-895E3C6B0195}" srcId="{0A1B4270-04F9-4C80-B3FC-072BD6E2DC8F}" destId="{02584FAE-1CCD-406E-BA63-3E9A87C9413F}" srcOrd="1" destOrd="0" parTransId="{8BCB27BF-1DC9-49D4-9E6C-CB760F68394C}" sibTransId="{9C89463F-0D5F-4305-AB21-0D316B16ED6D}"/>
    <dgm:cxn modelId="{82598F1D-358A-417F-B594-8C9A7DD1C36E}" type="presOf" srcId="{46AC95AC-63DD-4FC5-B754-2B121970DF3A}" destId="{DA39738A-D3D7-470F-8A5F-6500F8A6E348}" srcOrd="0" destOrd="1" presId="urn:microsoft.com/office/officeart/2005/8/layout/list1"/>
    <dgm:cxn modelId="{BB8E4D1F-7A43-48C9-A00A-8FA8B6D5A87E}" srcId="{6BAFB8C0-6782-4236-9B10-EDB9045ADB0B}" destId="{DAF7395C-4F84-4671-A3CB-090DEE48B46D}" srcOrd="0" destOrd="0" parTransId="{53AE5FE1-1D6D-430B-9763-EBB07287ADD8}" sibTransId="{D2ED9E30-143D-4790-934D-351BD9611165}"/>
    <dgm:cxn modelId="{F665CE28-6E09-45F7-8F0C-A890960AD0F1}" type="presOf" srcId="{DAF7395C-4F84-4671-A3CB-090DEE48B46D}" destId="{54A9CEFF-E6D4-46AE-9822-EA8281D46FE0}" srcOrd="0" destOrd="0" presId="urn:microsoft.com/office/officeart/2005/8/layout/list1"/>
    <dgm:cxn modelId="{D292A42A-33B8-474C-8992-134BD9B2E76E}" type="presOf" srcId="{1A61E210-C6EB-4FD1-AC66-4AF71DB12898}" destId="{54A9CEFF-E6D4-46AE-9822-EA8281D46FE0}" srcOrd="0" destOrd="1" presId="urn:microsoft.com/office/officeart/2005/8/layout/list1"/>
    <dgm:cxn modelId="{E401282B-6AE6-46C9-B280-3B4802CADF1A}" srcId="{5B30093B-B378-428B-8A72-6D0D6B6C7137}" destId="{6BAFB8C0-6782-4236-9B10-EDB9045ADB0B}" srcOrd="0" destOrd="0" parTransId="{23A119A4-C7A1-499F-9C24-884C8D71047D}" sibTransId="{054FF11F-1622-492E-A0F3-C9C412081A77}"/>
    <dgm:cxn modelId="{61495F32-B53E-4B73-A62A-5DFC203340DE}" type="presOf" srcId="{5B30093B-B378-428B-8A72-6D0D6B6C7137}" destId="{62F8AD34-7544-46A1-BC37-E4F58D023AC2}" srcOrd="0" destOrd="0" presId="urn:microsoft.com/office/officeart/2005/8/layout/list1"/>
    <dgm:cxn modelId="{75921834-CAA1-436C-99CC-BB6A87BDE991}" type="presOf" srcId="{AE2588DC-898E-4FC5-8A32-2C3B8F674CCC}" destId="{E5BD62CD-9F09-4E97-B414-B73B7634CC6B}" srcOrd="0" destOrd="0" presId="urn:microsoft.com/office/officeart/2005/8/layout/list1"/>
    <dgm:cxn modelId="{33DE093B-6727-424E-835F-3D2C095D5FE6}" type="presOf" srcId="{0A1B4270-04F9-4C80-B3FC-072BD6E2DC8F}" destId="{348C5BB2-D4B9-47DA-8E1B-F1401AA138CB}" srcOrd="0" destOrd="0" presId="urn:microsoft.com/office/officeart/2005/8/layout/list1"/>
    <dgm:cxn modelId="{C067503E-12EE-4AE3-8B65-655BF18948F5}" type="presOf" srcId="{4954EB69-33B3-4490-9AD9-C453FCE51140}" destId="{DA39738A-D3D7-470F-8A5F-6500F8A6E348}" srcOrd="0" destOrd="0" presId="urn:microsoft.com/office/officeart/2005/8/layout/list1"/>
    <dgm:cxn modelId="{ACD4804D-E15C-4390-80E2-FD96AEDC72AA}" type="presOf" srcId="{D1488637-26B6-4C0A-B65C-D2695B36B8C1}" destId="{54A9CEFF-E6D4-46AE-9822-EA8281D46FE0}" srcOrd="0" destOrd="2" presId="urn:microsoft.com/office/officeart/2005/8/layout/list1"/>
    <dgm:cxn modelId="{6B62CC67-2D73-46A8-A653-66DC17A1AEA2}" srcId="{AE2588DC-898E-4FC5-8A32-2C3B8F674CCC}" destId="{46AC95AC-63DD-4FC5-B754-2B121970DF3A}" srcOrd="1" destOrd="0" parTransId="{67124348-882F-4B27-842D-946C2EFB5513}" sibTransId="{C8976A35-4EAC-4C49-B224-992D93CD906A}"/>
    <dgm:cxn modelId="{6A77326C-4458-4061-A616-BE320755385F}" type="presOf" srcId="{0451213B-0E14-4597-BC84-E2CD27DCE4A2}" destId="{FE6C0449-93F6-4FFC-8B16-8AD555ACFBB2}" srcOrd="0" destOrd="0" presId="urn:microsoft.com/office/officeart/2005/8/layout/list1"/>
    <dgm:cxn modelId="{BA0AF085-3740-4544-8861-BE8A53262176}" type="presOf" srcId="{AE2588DC-898E-4FC5-8A32-2C3B8F674CCC}" destId="{57B6F9B6-3F50-403E-9B1E-C5929A604067}" srcOrd="1" destOrd="0" presId="urn:microsoft.com/office/officeart/2005/8/layout/list1"/>
    <dgm:cxn modelId="{34AA658B-26EB-42EB-AD83-4A4CC171E84B}" srcId="{0A1B4270-04F9-4C80-B3FC-072BD6E2DC8F}" destId="{406E7CCC-3361-4C80-96B6-8232061B9F74}" srcOrd="2" destOrd="0" parTransId="{DC05D44C-A581-47C0-9437-EE05A6EA0EA2}" sibTransId="{181EC303-189F-45A9-B6D5-DCA98008A748}"/>
    <dgm:cxn modelId="{6CC6A894-D18E-4537-9D2C-8B9871A586BD}" srcId="{5B30093B-B378-428B-8A72-6D0D6B6C7137}" destId="{AE2588DC-898E-4FC5-8A32-2C3B8F674CCC}" srcOrd="2" destOrd="0" parTransId="{522ABEDD-7394-4766-AEC0-43CD0E692503}" sibTransId="{DCA12446-E240-4B66-B1DC-EE406C365099}"/>
    <dgm:cxn modelId="{CA5B20A4-D696-41FD-9CE8-4B50FE0AB940}" type="presOf" srcId="{02584FAE-1CCD-406E-BA63-3E9A87C9413F}" destId="{FE6C0449-93F6-4FFC-8B16-8AD555ACFBB2}" srcOrd="0" destOrd="1" presId="urn:microsoft.com/office/officeart/2005/8/layout/list1"/>
    <dgm:cxn modelId="{B60304B5-1658-4400-8380-E8CDCECABA75}" type="presOf" srcId="{6BAFB8C0-6782-4236-9B10-EDB9045ADB0B}" destId="{21AE6A2A-12E4-4D18-AD0B-F3AD8E083A5D}" srcOrd="1" destOrd="0" presId="urn:microsoft.com/office/officeart/2005/8/layout/list1"/>
    <dgm:cxn modelId="{64CA99B5-92A9-43FF-B2D0-F8F394075233}" type="presOf" srcId="{6BAFB8C0-6782-4236-9B10-EDB9045ADB0B}" destId="{14416A3F-4F17-4EFA-9F7C-AEAAED266C30}" srcOrd="0" destOrd="0" presId="urn:microsoft.com/office/officeart/2005/8/layout/list1"/>
    <dgm:cxn modelId="{89E7E2BA-BA4F-4A9A-B858-FF0313ADB3C4}" srcId="{AE2588DC-898E-4FC5-8A32-2C3B8F674CCC}" destId="{4954EB69-33B3-4490-9AD9-C453FCE51140}" srcOrd="0" destOrd="0" parTransId="{D335E30E-F1C7-4BAA-9B81-74451E7F40D8}" sibTransId="{6EB19454-4E5C-46DD-A6BE-B5058EE8DCD9}"/>
    <dgm:cxn modelId="{99988CBD-7B8D-490B-9071-DB50253DF302}" srcId="{6BAFB8C0-6782-4236-9B10-EDB9045ADB0B}" destId="{D1488637-26B6-4C0A-B65C-D2695B36B8C1}" srcOrd="2" destOrd="0" parTransId="{BB3D5C78-32F0-4CFB-ADEA-9101FF0F622D}" sibTransId="{0D34D04A-AA3A-4A4B-B3AA-65A50E9BAB47}"/>
    <dgm:cxn modelId="{426A7ABE-6771-49A7-A900-A145DB49A676}" srcId="{6BAFB8C0-6782-4236-9B10-EDB9045ADB0B}" destId="{BA8128BB-FDB7-40D0-8411-64C0CE915F97}" srcOrd="3" destOrd="0" parTransId="{641373B7-9750-410A-A99E-5B152427A8CC}" sibTransId="{56C0792B-D979-45FC-96FF-D3325A1548B1}"/>
    <dgm:cxn modelId="{7B982AC2-C3D3-4090-B743-7FCA9698494B}" srcId="{0A1B4270-04F9-4C80-B3FC-072BD6E2DC8F}" destId="{0451213B-0E14-4597-BC84-E2CD27DCE4A2}" srcOrd="0" destOrd="0" parTransId="{E6839C00-FD9D-489F-8839-E79875A05B3C}" sibTransId="{4A2A58C7-ECAF-40C8-BC7D-C45E6BB0432A}"/>
    <dgm:cxn modelId="{605FCECD-8933-4CB2-9E6B-DF254BA1E94B}" type="presOf" srcId="{406E7CCC-3361-4C80-96B6-8232061B9F74}" destId="{FE6C0449-93F6-4FFC-8B16-8AD555ACFBB2}" srcOrd="0" destOrd="2" presId="urn:microsoft.com/office/officeart/2005/8/layout/list1"/>
    <dgm:cxn modelId="{EFE84BD4-FDCB-48C2-A5CD-45D0371DD598}" type="presOf" srcId="{BA8128BB-FDB7-40D0-8411-64C0CE915F97}" destId="{54A9CEFF-E6D4-46AE-9822-EA8281D46FE0}" srcOrd="0" destOrd="3" presId="urn:microsoft.com/office/officeart/2005/8/layout/list1"/>
    <dgm:cxn modelId="{BB88CAD6-694B-49DA-BD0B-A099548AD2CF}" srcId="{0A1B4270-04F9-4C80-B3FC-072BD6E2DC8F}" destId="{7406B510-C371-4236-AEDE-79CD08AD23EC}" srcOrd="3" destOrd="0" parTransId="{C15C84B6-67C1-46C4-B28D-D4228D04B6AC}" sibTransId="{5FF52235-586F-449E-80FB-06B2CB1A8467}"/>
    <dgm:cxn modelId="{7986E9E7-E7E4-4BC1-A831-C96C6D680B06}" srcId="{6BAFB8C0-6782-4236-9B10-EDB9045ADB0B}" destId="{1A61E210-C6EB-4FD1-AC66-4AF71DB12898}" srcOrd="1" destOrd="0" parTransId="{1B6CD10F-C4D3-4BBB-A743-A98299A57D4A}" sibTransId="{26064721-674F-455F-9891-83B97DD67427}"/>
    <dgm:cxn modelId="{BBB024E8-CCBF-405E-86A8-77CC4527C5B1}" type="presOf" srcId="{0A1B4270-04F9-4C80-B3FC-072BD6E2DC8F}" destId="{41AF028E-9824-46D7-8957-0D9F3ABB74C6}" srcOrd="1" destOrd="0" presId="urn:microsoft.com/office/officeart/2005/8/layout/list1"/>
    <dgm:cxn modelId="{1C04EAE9-7A22-4AEE-B88D-888F78E4677F}" type="presOf" srcId="{7406B510-C371-4236-AEDE-79CD08AD23EC}" destId="{FE6C0449-93F6-4FFC-8B16-8AD555ACFBB2}" srcOrd="0" destOrd="3" presId="urn:microsoft.com/office/officeart/2005/8/layout/list1"/>
    <dgm:cxn modelId="{C9AC6DF8-6EC2-4EDB-8565-9EAABFFDD37A}" srcId="{5B30093B-B378-428B-8A72-6D0D6B6C7137}" destId="{0A1B4270-04F9-4C80-B3FC-072BD6E2DC8F}" srcOrd="1" destOrd="0" parTransId="{58DD825B-C4E4-4B6A-BAF8-4A304A3F85C8}" sibTransId="{87F13B6D-E38F-48C3-8A11-2C65874638E5}"/>
    <dgm:cxn modelId="{5F794E31-866E-4313-8895-6679D5A43450}" type="presParOf" srcId="{62F8AD34-7544-46A1-BC37-E4F58D023AC2}" destId="{D5A87CDC-4D6B-4234-82C4-D5648805AB90}" srcOrd="0" destOrd="0" presId="urn:microsoft.com/office/officeart/2005/8/layout/list1"/>
    <dgm:cxn modelId="{BCDC65C9-5C64-4C2F-855D-41C4123A0F8A}" type="presParOf" srcId="{D5A87CDC-4D6B-4234-82C4-D5648805AB90}" destId="{14416A3F-4F17-4EFA-9F7C-AEAAED266C30}" srcOrd="0" destOrd="0" presId="urn:microsoft.com/office/officeart/2005/8/layout/list1"/>
    <dgm:cxn modelId="{3D76C534-BEFB-497F-AD98-6FD18A46492A}" type="presParOf" srcId="{D5A87CDC-4D6B-4234-82C4-D5648805AB90}" destId="{21AE6A2A-12E4-4D18-AD0B-F3AD8E083A5D}" srcOrd="1" destOrd="0" presId="urn:microsoft.com/office/officeart/2005/8/layout/list1"/>
    <dgm:cxn modelId="{E0948505-7525-45DC-B3FF-5282942A2BDE}" type="presParOf" srcId="{62F8AD34-7544-46A1-BC37-E4F58D023AC2}" destId="{C1CE0E08-6FD1-4846-A606-4468782CB07B}" srcOrd="1" destOrd="0" presId="urn:microsoft.com/office/officeart/2005/8/layout/list1"/>
    <dgm:cxn modelId="{A6BFA803-F391-48D8-9D2A-204E59FAD892}" type="presParOf" srcId="{62F8AD34-7544-46A1-BC37-E4F58D023AC2}" destId="{54A9CEFF-E6D4-46AE-9822-EA8281D46FE0}" srcOrd="2" destOrd="0" presId="urn:microsoft.com/office/officeart/2005/8/layout/list1"/>
    <dgm:cxn modelId="{F935589D-2783-40D4-9C7A-58F6C2B166D9}" type="presParOf" srcId="{62F8AD34-7544-46A1-BC37-E4F58D023AC2}" destId="{53A05854-9D34-4A1C-9B07-081287B2FB2A}" srcOrd="3" destOrd="0" presId="urn:microsoft.com/office/officeart/2005/8/layout/list1"/>
    <dgm:cxn modelId="{BD2E22F4-05DD-4DAF-BC59-657DECDC31F6}" type="presParOf" srcId="{62F8AD34-7544-46A1-BC37-E4F58D023AC2}" destId="{5277FC26-0ED9-467C-B134-D95B1054BCA0}" srcOrd="4" destOrd="0" presId="urn:microsoft.com/office/officeart/2005/8/layout/list1"/>
    <dgm:cxn modelId="{BA3DAB31-4E57-4EFE-9A3D-F729A6682ABC}" type="presParOf" srcId="{5277FC26-0ED9-467C-B134-D95B1054BCA0}" destId="{348C5BB2-D4B9-47DA-8E1B-F1401AA138CB}" srcOrd="0" destOrd="0" presId="urn:microsoft.com/office/officeart/2005/8/layout/list1"/>
    <dgm:cxn modelId="{5A919330-4020-4DD2-8B60-0D1F57F3EDD9}" type="presParOf" srcId="{5277FC26-0ED9-467C-B134-D95B1054BCA0}" destId="{41AF028E-9824-46D7-8957-0D9F3ABB74C6}" srcOrd="1" destOrd="0" presId="urn:microsoft.com/office/officeart/2005/8/layout/list1"/>
    <dgm:cxn modelId="{7C2CE7E4-3299-4FF8-8898-7E14F37F6D99}" type="presParOf" srcId="{62F8AD34-7544-46A1-BC37-E4F58D023AC2}" destId="{B8E07DE9-C11C-453C-BF6C-8250ED47C7D3}" srcOrd="5" destOrd="0" presId="urn:microsoft.com/office/officeart/2005/8/layout/list1"/>
    <dgm:cxn modelId="{5CADA8FE-3ED2-4797-BC4D-8ED39F7F0512}" type="presParOf" srcId="{62F8AD34-7544-46A1-BC37-E4F58D023AC2}" destId="{FE6C0449-93F6-4FFC-8B16-8AD555ACFBB2}" srcOrd="6" destOrd="0" presId="urn:microsoft.com/office/officeart/2005/8/layout/list1"/>
    <dgm:cxn modelId="{6773E8F7-19A4-4255-8540-14A74999A813}" type="presParOf" srcId="{62F8AD34-7544-46A1-BC37-E4F58D023AC2}" destId="{79DF4679-B3A7-4CC0-8061-D0BFC118B8DC}" srcOrd="7" destOrd="0" presId="urn:microsoft.com/office/officeart/2005/8/layout/list1"/>
    <dgm:cxn modelId="{7FD6DDBA-56BB-4DEC-BEA0-65CCFA6A286A}" type="presParOf" srcId="{62F8AD34-7544-46A1-BC37-E4F58D023AC2}" destId="{E4377C54-EEBE-4436-9D1E-AC472EA45112}" srcOrd="8" destOrd="0" presId="urn:microsoft.com/office/officeart/2005/8/layout/list1"/>
    <dgm:cxn modelId="{87777338-EF74-4410-8776-1C4E47979C43}" type="presParOf" srcId="{E4377C54-EEBE-4436-9D1E-AC472EA45112}" destId="{E5BD62CD-9F09-4E97-B414-B73B7634CC6B}" srcOrd="0" destOrd="0" presId="urn:microsoft.com/office/officeart/2005/8/layout/list1"/>
    <dgm:cxn modelId="{2578292A-6B1F-46B6-ACC9-355F88499795}" type="presParOf" srcId="{E4377C54-EEBE-4436-9D1E-AC472EA45112}" destId="{57B6F9B6-3F50-403E-9B1E-C5929A604067}" srcOrd="1" destOrd="0" presId="urn:microsoft.com/office/officeart/2005/8/layout/list1"/>
    <dgm:cxn modelId="{41463CE0-E5C2-448E-8949-D30BE697E15D}" type="presParOf" srcId="{62F8AD34-7544-46A1-BC37-E4F58D023AC2}" destId="{92524314-4769-4969-91B3-4AB765B3631B}" srcOrd="9" destOrd="0" presId="urn:microsoft.com/office/officeart/2005/8/layout/list1"/>
    <dgm:cxn modelId="{9FD5FBAA-5E20-4E81-8164-41A22506AA61}" type="presParOf" srcId="{62F8AD34-7544-46A1-BC37-E4F58D023AC2}" destId="{DA39738A-D3D7-470F-8A5F-6500F8A6E34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CAEEF-7F5C-46B9-BCBF-CDB5540B28D8}">
      <dsp:nvSpPr>
        <dsp:cNvPr id="0" name=""/>
        <dsp:cNvSpPr/>
      </dsp:nvSpPr>
      <dsp:spPr>
        <a:xfrm>
          <a:off x="4146066" y="1172247"/>
          <a:ext cx="2254550" cy="536480"/>
        </a:xfrm>
        <a:custGeom>
          <a:avLst/>
          <a:gdLst/>
          <a:ahLst/>
          <a:cxnLst/>
          <a:rect l="0" t="0" r="0" b="0"/>
          <a:pathLst>
            <a:path>
              <a:moveTo>
                <a:pt x="0" y="0"/>
              </a:moveTo>
              <a:lnTo>
                <a:pt x="0" y="365595"/>
              </a:lnTo>
              <a:lnTo>
                <a:pt x="2254550" y="365595"/>
              </a:lnTo>
              <a:lnTo>
                <a:pt x="2254550" y="53648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C5C58D-9F3A-4698-AF1A-D3621762D587}">
      <dsp:nvSpPr>
        <dsp:cNvPr id="0" name=""/>
        <dsp:cNvSpPr/>
      </dsp:nvSpPr>
      <dsp:spPr>
        <a:xfrm>
          <a:off x="4100346" y="1172247"/>
          <a:ext cx="91440" cy="536480"/>
        </a:xfrm>
        <a:custGeom>
          <a:avLst/>
          <a:gdLst/>
          <a:ahLst/>
          <a:cxnLst/>
          <a:rect l="0" t="0" r="0" b="0"/>
          <a:pathLst>
            <a:path>
              <a:moveTo>
                <a:pt x="45720" y="0"/>
              </a:moveTo>
              <a:lnTo>
                <a:pt x="45720" y="53648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B2F730-2C9C-4D3F-B717-D78365F3E526}">
      <dsp:nvSpPr>
        <dsp:cNvPr id="0" name=""/>
        <dsp:cNvSpPr/>
      </dsp:nvSpPr>
      <dsp:spPr>
        <a:xfrm>
          <a:off x="1891515" y="1172247"/>
          <a:ext cx="2254550" cy="536480"/>
        </a:xfrm>
        <a:custGeom>
          <a:avLst/>
          <a:gdLst/>
          <a:ahLst/>
          <a:cxnLst/>
          <a:rect l="0" t="0" r="0" b="0"/>
          <a:pathLst>
            <a:path>
              <a:moveTo>
                <a:pt x="2254550" y="0"/>
              </a:moveTo>
              <a:lnTo>
                <a:pt x="2254550" y="365595"/>
              </a:lnTo>
              <a:lnTo>
                <a:pt x="0" y="365595"/>
              </a:lnTo>
              <a:lnTo>
                <a:pt x="0" y="53648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5D29A3-7B9E-459F-8968-8CF038BDA54B}">
      <dsp:nvSpPr>
        <dsp:cNvPr id="0" name=""/>
        <dsp:cNvSpPr/>
      </dsp:nvSpPr>
      <dsp:spPr>
        <a:xfrm>
          <a:off x="3223750" y="905"/>
          <a:ext cx="1844632" cy="11713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95C5EDB-0263-4512-BBBD-8D95914B4DD3}">
      <dsp:nvSpPr>
        <dsp:cNvPr id="0" name=""/>
        <dsp:cNvSpPr/>
      </dsp:nvSpPr>
      <dsp:spPr>
        <a:xfrm>
          <a:off x="3428709" y="195616"/>
          <a:ext cx="1844632" cy="117134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baseline="0"/>
            <a:t>Customers seldom respond to Failures</a:t>
          </a:r>
          <a:endParaRPr lang="en-US" sz="1100" kern="1200"/>
        </a:p>
      </dsp:txBody>
      <dsp:txXfrm>
        <a:off x="3463016" y="229923"/>
        <a:ext cx="1776018" cy="1102727"/>
      </dsp:txXfrm>
    </dsp:sp>
    <dsp:sp modelId="{21CA7EF1-2A08-4550-B9B5-B8385B785141}">
      <dsp:nvSpPr>
        <dsp:cNvPr id="0" name=""/>
        <dsp:cNvSpPr/>
      </dsp:nvSpPr>
      <dsp:spPr>
        <a:xfrm>
          <a:off x="969199" y="1708727"/>
          <a:ext cx="1844632" cy="11713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3A1BEDA-E0CC-4734-82AD-F8BA7AEE05B4}">
      <dsp:nvSpPr>
        <dsp:cNvPr id="0" name=""/>
        <dsp:cNvSpPr/>
      </dsp:nvSpPr>
      <dsp:spPr>
        <a:xfrm>
          <a:off x="1174158" y="1903438"/>
          <a:ext cx="1844632" cy="117134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baseline="0"/>
            <a:t>Only 5-10% of the customers who have been unhappy </a:t>
          </a:r>
          <a:r>
            <a:rPr lang="en-US" sz="1100" b="1" kern="1200" baseline="0"/>
            <a:t>with a service do actually complain</a:t>
          </a:r>
          <a:endParaRPr lang="en-US" sz="1100" kern="1200"/>
        </a:p>
      </dsp:txBody>
      <dsp:txXfrm>
        <a:off x="1208465" y="1937745"/>
        <a:ext cx="1776018" cy="1102727"/>
      </dsp:txXfrm>
    </dsp:sp>
    <dsp:sp modelId="{4AC0EA87-C563-4855-9337-275DE0F8939E}">
      <dsp:nvSpPr>
        <dsp:cNvPr id="0" name=""/>
        <dsp:cNvSpPr/>
      </dsp:nvSpPr>
      <dsp:spPr>
        <a:xfrm>
          <a:off x="3223750" y="1708727"/>
          <a:ext cx="1844632" cy="11713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C12A104-3B50-4F45-916D-C749BE61FD16}">
      <dsp:nvSpPr>
        <dsp:cNvPr id="0" name=""/>
        <dsp:cNvSpPr/>
      </dsp:nvSpPr>
      <dsp:spPr>
        <a:xfrm>
          <a:off x="3428709" y="1903438"/>
          <a:ext cx="1844632" cy="117134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a:t>Customers are often unaware of complaint processes, perceive the complaint payoff as unworthy and feel that complaining is unpleasant</a:t>
          </a:r>
          <a:endParaRPr lang="en-US" sz="1100" kern="1200"/>
        </a:p>
      </dsp:txBody>
      <dsp:txXfrm>
        <a:off x="3463016" y="1937745"/>
        <a:ext cx="1776018" cy="1102727"/>
      </dsp:txXfrm>
    </dsp:sp>
    <dsp:sp modelId="{9C753D97-6F17-4134-B3ED-B346A48C4660}">
      <dsp:nvSpPr>
        <dsp:cNvPr id="0" name=""/>
        <dsp:cNvSpPr/>
      </dsp:nvSpPr>
      <dsp:spPr>
        <a:xfrm>
          <a:off x="5478301" y="1708727"/>
          <a:ext cx="1844632" cy="11713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CFAECD5-3332-454D-928E-FF023D42A487}">
      <dsp:nvSpPr>
        <dsp:cNvPr id="0" name=""/>
        <dsp:cNvSpPr/>
      </dsp:nvSpPr>
      <dsp:spPr>
        <a:xfrm>
          <a:off x="5683260" y="1903438"/>
          <a:ext cx="1844632" cy="117134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baseline="0"/>
            <a:t>Consumers are more likely to complain about services that are expensive, high risk, and ego-involving (like vacation, air travel, and medical services)</a:t>
          </a:r>
          <a:endParaRPr lang="en-US" sz="1100" kern="1200"/>
        </a:p>
      </dsp:txBody>
      <dsp:txXfrm>
        <a:off x="5717567" y="1937745"/>
        <a:ext cx="1776018" cy="1102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FA9B9-F166-421F-859A-3836CC646C70}">
      <dsp:nvSpPr>
        <dsp:cNvPr id="0" name=""/>
        <dsp:cNvSpPr/>
      </dsp:nvSpPr>
      <dsp:spPr>
        <a:xfrm>
          <a:off x="829006" y="315820"/>
          <a:ext cx="886547" cy="8865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3E0F04-F00F-487A-A868-0FEF64EA487D}">
      <dsp:nvSpPr>
        <dsp:cNvPr id="0" name=""/>
        <dsp:cNvSpPr/>
      </dsp:nvSpPr>
      <dsp:spPr>
        <a:xfrm>
          <a:off x="5783" y="1307667"/>
          <a:ext cx="2532992" cy="558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b="0" kern="1200" baseline="0" dirty="0">
              <a:solidFill>
                <a:schemeClr val="tx2"/>
              </a:solidFill>
            </a:rPr>
            <a:t>Make it easy for customers to give feedback</a:t>
          </a:r>
          <a:endParaRPr lang="en-US" sz="1400" kern="1200" dirty="0">
            <a:solidFill>
              <a:schemeClr val="tx2"/>
            </a:solidFill>
          </a:endParaRPr>
        </a:p>
      </dsp:txBody>
      <dsp:txXfrm>
        <a:off x="5783" y="1307667"/>
        <a:ext cx="2532992" cy="558049"/>
      </dsp:txXfrm>
    </dsp:sp>
    <dsp:sp modelId="{671DD237-6546-4697-B230-65C96AB8BF17}">
      <dsp:nvSpPr>
        <dsp:cNvPr id="0" name=""/>
        <dsp:cNvSpPr/>
      </dsp:nvSpPr>
      <dsp:spPr>
        <a:xfrm>
          <a:off x="5783" y="1914694"/>
          <a:ext cx="2532992" cy="84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b="0" kern="1200" dirty="0"/>
            <a:t>Special toll-free phone lines </a:t>
          </a:r>
          <a:endParaRPr lang="en-US" sz="1100" kern="1200" dirty="0"/>
        </a:p>
        <a:p>
          <a:pPr marL="0" lvl="0" indent="0" algn="ctr" defTabSz="488950">
            <a:lnSpc>
              <a:spcPct val="90000"/>
            </a:lnSpc>
            <a:spcBef>
              <a:spcPct val="0"/>
            </a:spcBef>
            <a:spcAft>
              <a:spcPct val="35000"/>
            </a:spcAft>
            <a:buFont typeface="Arial" panose="020B0604020202020204" pitchFamily="34" charset="0"/>
            <a:buNone/>
          </a:pPr>
          <a:r>
            <a:rPr lang="en-US" sz="1100" b="0" kern="1200" dirty="0"/>
            <a:t>Links on websites and social media pages </a:t>
          </a:r>
          <a:endParaRPr lang="en-US" sz="1100" kern="1200" dirty="0"/>
        </a:p>
        <a:p>
          <a:pPr marL="0" lvl="0" indent="0" algn="ctr" defTabSz="488950">
            <a:lnSpc>
              <a:spcPct val="90000"/>
            </a:lnSpc>
            <a:spcBef>
              <a:spcPct val="0"/>
            </a:spcBef>
            <a:spcAft>
              <a:spcPct val="35000"/>
            </a:spcAft>
            <a:buFont typeface="Arial" panose="020B0604020202020204" pitchFamily="34" charset="0"/>
            <a:buNone/>
          </a:pPr>
          <a:r>
            <a:rPr lang="en-US" sz="1100" b="0" kern="1200" dirty="0"/>
            <a:t>Display customer comment cards clearly in their branches</a:t>
          </a:r>
          <a:endParaRPr lang="en-US" sz="1100" kern="1200" dirty="0"/>
        </a:p>
      </dsp:txBody>
      <dsp:txXfrm>
        <a:off x="5783" y="1914694"/>
        <a:ext cx="2532992" cy="849960"/>
      </dsp:txXfrm>
    </dsp:sp>
    <dsp:sp modelId="{E696A51A-90C2-4ACD-B1FC-F1B1CD826340}">
      <dsp:nvSpPr>
        <dsp:cNvPr id="0" name=""/>
        <dsp:cNvSpPr/>
      </dsp:nvSpPr>
      <dsp:spPr>
        <a:xfrm>
          <a:off x="3805272" y="315820"/>
          <a:ext cx="886547" cy="8865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CDE132-7021-452A-9E6C-2CA757279913}">
      <dsp:nvSpPr>
        <dsp:cNvPr id="0" name=""/>
        <dsp:cNvSpPr/>
      </dsp:nvSpPr>
      <dsp:spPr>
        <a:xfrm>
          <a:off x="2982050" y="1307667"/>
          <a:ext cx="2532992" cy="558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b="0" kern="1200" baseline="0" dirty="0">
              <a:solidFill>
                <a:schemeClr val="tx2"/>
              </a:solidFill>
            </a:rPr>
            <a:t>Enable effective service recovery</a:t>
          </a:r>
          <a:endParaRPr lang="en-US" sz="1400" kern="1200" dirty="0">
            <a:solidFill>
              <a:schemeClr val="tx2"/>
            </a:solidFill>
          </a:endParaRPr>
        </a:p>
      </dsp:txBody>
      <dsp:txXfrm>
        <a:off x="2982050" y="1307667"/>
        <a:ext cx="2532992" cy="558049"/>
      </dsp:txXfrm>
    </dsp:sp>
    <dsp:sp modelId="{CA53CB06-0941-459B-B50F-9850406E7ABA}">
      <dsp:nvSpPr>
        <dsp:cNvPr id="0" name=""/>
        <dsp:cNvSpPr/>
      </dsp:nvSpPr>
      <dsp:spPr>
        <a:xfrm>
          <a:off x="2982050" y="1914694"/>
          <a:ext cx="2532992" cy="84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kern="1200"/>
            <a:t>Recovery procedures need to be planned </a:t>
          </a:r>
          <a:endParaRPr lang="en-US" sz="1100" kern="1200"/>
        </a:p>
        <a:p>
          <a:pPr marL="0" lvl="0" indent="0" algn="ctr" defTabSz="488950">
            <a:lnSpc>
              <a:spcPct val="90000"/>
            </a:lnSpc>
            <a:spcBef>
              <a:spcPct val="0"/>
            </a:spcBef>
            <a:spcAft>
              <a:spcPct val="35000"/>
            </a:spcAft>
            <a:buNone/>
          </a:pPr>
          <a:r>
            <a:rPr lang="en-US" sz="1100" b="0" kern="1200"/>
            <a:t>Recovery skills must be taught </a:t>
          </a:r>
          <a:endParaRPr lang="en-US" sz="1100" kern="1200"/>
        </a:p>
        <a:p>
          <a:pPr marL="0" lvl="0" indent="0" algn="ctr" defTabSz="488950">
            <a:lnSpc>
              <a:spcPct val="90000"/>
            </a:lnSpc>
            <a:spcBef>
              <a:spcPct val="0"/>
            </a:spcBef>
            <a:spcAft>
              <a:spcPct val="35000"/>
            </a:spcAft>
            <a:buNone/>
          </a:pPr>
          <a:r>
            <a:rPr lang="en-US" sz="1100" b="0" kern="1200"/>
            <a:t>Recovery requires empowered employees</a:t>
          </a:r>
          <a:endParaRPr lang="en-US" sz="1100" kern="1200"/>
        </a:p>
      </dsp:txBody>
      <dsp:txXfrm>
        <a:off x="2982050" y="1914694"/>
        <a:ext cx="2532992" cy="849960"/>
      </dsp:txXfrm>
    </dsp:sp>
    <dsp:sp modelId="{F0962C0F-8C35-4919-99BB-3FAD623DB70E}">
      <dsp:nvSpPr>
        <dsp:cNvPr id="0" name=""/>
        <dsp:cNvSpPr/>
      </dsp:nvSpPr>
      <dsp:spPr>
        <a:xfrm>
          <a:off x="6781539" y="315820"/>
          <a:ext cx="886547" cy="8865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3E70F7-32BD-4507-BEE1-6D7DCADBD657}">
      <dsp:nvSpPr>
        <dsp:cNvPr id="0" name=""/>
        <dsp:cNvSpPr/>
      </dsp:nvSpPr>
      <dsp:spPr>
        <a:xfrm>
          <a:off x="5958316" y="1307667"/>
          <a:ext cx="2532992" cy="558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b="0" kern="1200" baseline="0" dirty="0">
              <a:solidFill>
                <a:schemeClr val="tx2"/>
              </a:solidFill>
            </a:rPr>
            <a:t>Establish appropriate compensation levels depending on</a:t>
          </a:r>
          <a:endParaRPr lang="en-US" sz="1400" kern="1200" dirty="0">
            <a:solidFill>
              <a:schemeClr val="tx2"/>
            </a:solidFill>
          </a:endParaRPr>
        </a:p>
      </dsp:txBody>
      <dsp:txXfrm>
        <a:off x="5958316" y="1307667"/>
        <a:ext cx="2532992" cy="558049"/>
      </dsp:txXfrm>
    </dsp:sp>
    <dsp:sp modelId="{F466622C-D151-49CC-B73B-EB5DBC7E27F2}">
      <dsp:nvSpPr>
        <dsp:cNvPr id="0" name=""/>
        <dsp:cNvSpPr/>
      </dsp:nvSpPr>
      <dsp:spPr>
        <a:xfrm>
          <a:off x="5958316" y="1914694"/>
          <a:ext cx="2532992" cy="84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kern="1200"/>
            <a:t>the positioning of your firm (high vs. low-tier) </a:t>
          </a:r>
          <a:endParaRPr lang="en-US" sz="1100" kern="1200"/>
        </a:p>
        <a:p>
          <a:pPr marL="0" lvl="0" indent="0" algn="ctr" defTabSz="488950">
            <a:lnSpc>
              <a:spcPct val="90000"/>
            </a:lnSpc>
            <a:spcBef>
              <a:spcPct val="0"/>
            </a:spcBef>
            <a:spcAft>
              <a:spcPct val="35000"/>
            </a:spcAft>
            <a:buNone/>
          </a:pPr>
          <a:r>
            <a:rPr lang="en-US" sz="1100" b="0" kern="1200"/>
            <a:t>failure severity </a:t>
          </a:r>
          <a:endParaRPr lang="en-US" sz="1100" kern="1200"/>
        </a:p>
        <a:p>
          <a:pPr marL="0" lvl="0" indent="0" algn="ctr" defTabSz="488950">
            <a:lnSpc>
              <a:spcPct val="90000"/>
            </a:lnSpc>
            <a:spcBef>
              <a:spcPct val="0"/>
            </a:spcBef>
            <a:spcAft>
              <a:spcPct val="35000"/>
            </a:spcAft>
            <a:buNone/>
          </a:pPr>
          <a:r>
            <a:rPr lang="en-US" sz="1100" kern="1200"/>
            <a:t>customer tier</a:t>
          </a:r>
        </a:p>
      </dsp:txBody>
      <dsp:txXfrm>
        <a:off x="5958316" y="1914694"/>
        <a:ext cx="2532992" cy="849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9CEFF-E6D4-46AE-9822-EA8281D46FE0}">
      <dsp:nvSpPr>
        <dsp:cNvPr id="0" name=""/>
        <dsp:cNvSpPr/>
      </dsp:nvSpPr>
      <dsp:spPr>
        <a:xfrm>
          <a:off x="0" y="238602"/>
          <a:ext cx="8497093" cy="1033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9469" tIns="166624" rIns="659469" bIns="56896" numCol="1" spcCol="1270" anchor="t" anchorCtr="0">
          <a:noAutofit/>
        </a:bodyPr>
        <a:lstStyle/>
        <a:p>
          <a:pPr marL="57150" lvl="1" indent="-57150" algn="l" defTabSz="355600">
            <a:lnSpc>
              <a:spcPct val="90000"/>
            </a:lnSpc>
            <a:spcBef>
              <a:spcPct val="0"/>
            </a:spcBef>
            <a:spcAft>
              <a:spcPct val="15000"/>
            </a:spcAft>
            <a:buChar char="•"/>
          </a:pPr>
          <a:r>
            <a:rPr lang="en-US" sz="800" kern="1200"/>
            <a:t>Dave Carroll’s (a professional musician) Taylor guitar (worth 3,500 USD) had been damaged during transfer at Chicago’s O’Hare airport. </a:t>
          </a:r>
        </a:p>
        <a:p>
          <a:pPr marL="57150" lvl="1" indent="-57150" algn="l" defTabSz="355600">
            <a:lnSpc>
              <a:spcPct val="90000"/>
            </a:lnSpc>
            <a:spcBef>
              <a:spcPct val="0"/>
            </a:spcBef>
            <a:spcAft>
              <a:spcPct val="15000"/>
            </a:spcAft>
            <a:buChar char="•"/>
          </a:pPr>
          <a:r>
            <a:rPr lang="en-US" sz="800" kern="1200"/>
            <a:t>The flight attendant did not care when Carroll pointed to the potential mishandling of baggage. He was told to talk to a lead agent at the O’Hare airport, then to ground crew in Omaha, then to ground crew in Halifax. </a:t>
          </a:r>
        </a:p>
        <a:p>
          <a:pPr marL="57150" lvl="1" indent="-57150" algn="l" defTabSz="355600">
            <a:lnSpc>
              <a:spcPct val="90000"/>
            </a:lnSpc>
            <a:spcBef>
              <a:spcPct val="0"/>
            </a:spcBef>
            <a:spcAft>
              <a:spcPct val="15000"/>
            </a:spcAft>
            <a:buChar char="•"/>
          </a:pPr>
          <a:r>
            <a:rPr lang="en-US" sz="800" kern="1200"/>
            <a:t>Dave Carroll had spent numerous months seeking for compensation; he was redirected from a call center in India to baggage office in Chicago, to central baggage center in NYC, and back again to the call center. </a:t>
          </a:r>
        </a:p>
        <a:p>
          <a:pPr marL="57150" lvl="1" indent="-57150" algn="l" defTabSz="355600">
            <a:lnSpc>
              <a:spcPct val="90000"/>
            </a:lnSpc>
            <a:spcBef>
              <a:spcPct val="0"/>
            </a:spcBef>
            <a:spcAft>
              <a:spcPct val="15000"/>
            </a:spcAft>
            <a:buChar char="•"/>
          </a:pPr>
          <a:r>
            <a:rPr lang="en-US" sz="800" kern="1200"/>
            <a:t>Ms. Irlweg, customer service representative of United Airlines finally concluded that Dave Carroll’s complaint cannot be handled (checked in the guitar, did not make the claim within the 24-hour timeframe)</a:t>
          </a:r>
        </a:p>
      </dsp:txBody>
      <dsp:txXfrm>
        <a:off x="0" y="238602"/>
        <a:ext cx="8497093" cy="1033200"/>
      </dsp:txXfrm>
    </dsp:sp>
    <dsp:sp modelId="{21AE6A2A-12E4-4D18-AD0B-F3AD8E083A5D}">
      <dsp:nvSpPr>
        <dsp:cNvPr id="0" name=""/>
        <dsp:cNvSpPr/>
      </dsp:nvSpPr>
      <dsp:spPr>
        <a:xfrm>
          <a:off x="424854" y="120522"/>
          <a:ext cx="5947965" cy="236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819" tIns="0" rIns="224819" bIns="0" numCol="1" spcCol="1270" anchor="ctr" anchorCtr="0">
          <a:noAutofit/>
        </a:bodyPr>
        <a:lstStyle/>
        <a:p>
          <a:pPr marL="0" lvl="0" indent="0" algn="l" defTabSz="355600">
            <a:lnSpc>
              <a:spcPct val="90000"/>
            </a:lnSpc>
            <a:spcBef>
              <a:spcPct val="0"/>
            </a:spcBef>
            <a:spcAft>
              <a:spcPct val="35000"/>
            </a:spcAft>
            <a:buNone/>
          </a:pPr>
          <a:r>
            <a:rPr lang="en-US" sz="800" kern="1200"/>
            <a:t>2008</a:t>
          </a:r>
        </a:p>
      </dsp:txBody>
      <dsp:txXfrm>
        <a:off x="436382" y="132050"/>
        <a:ext cx="5924909" cy="213104"/>
      </dsp:txXfrm>
    </dsp:sp>
    <dsp:sp modelId="{FE6C0449-93F6-4FFC-8B16-8AD555ACFBB2}">
      <dsp:nvSpPr>
        <dsp:cNvPr id="0" name=""/>
        <dsp:cNvSpPr/>
      </dsp:nvSpPr>
      <dsp:spPr>
        <a:xfrm>
          <a:off x="0" y="1433083"/>
          <a:ext cx="8497093" cy="907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9469" tIns="166624" rIns="659469" bIns="56896" numCol="1" spcCol="1270" anchor="t" anchorCtr="0">
          <a:noAutofit/>
        </a:bodyPr>
        <a:lstStyle/>
        <a:p>
          <a:pPr marL="57150" lvl="1" indent="-57150" algn="l" defTabSz="355600">
            <a:lnSpc>
              <a:spcPct val="90000"/>
            </a:lnSpc>
            <a:spcBef>
              <a:spcPct val="0"/>
            </a:spcBef>
            <a:spcAft>
              <a:spcPct val="15000"/>
            </a:spcAft>
            <a:buChar char="•"/>
          </a:pPr>
          <a:r>
            <a:rPr lang="en-US" sz="800" kern="1200"/>
            <a:t>Dave Carroll decided to produce three songs describing his experiences with United as a response and posted the video of the firstsong ”United breaks guitars” on YouTube on Monday, July 6th. </a:t>
          </a:r>
        </a:p>
        <a:p>
          <a:pPr marL="57150" lvl="1" indent="-57150" algn="l" defTabSz="355600">
            <a:lnSpc>
              <a:spcPct val="90000"/>
            </a:lnSpc>
            <a:spcBef>
              <a:spcPct val="0"/>
            </a:spcBef>
            <a:spcAft>
              <a:spcPct val="15000"/>
            </a:spcAft>
            <a:buChar char="•"/>
          </a:pPr>
          <a:r>
            <a:rPr lang="en-US" sz="800" kern="1200"/>
            <a:t>The clip quickly became popular on multiple platforms such as Twitter, Consumer Reports magazine, Los Angeles Times, HuffingtonPost, CNN, CBS Morning Show, and others picked up on the issue within 2-3 days after the video had been launched</a:t>
          </a:r>
        </a:p>
        <a:p>
          <a:pPr marL="57150" lvl="1" indent="-57150" algn="l" defTabSz="355600">
            <a:lnSpc>
              <a:spcPct val="90000"/>
            </a:lnSpc>
            <a:spcBef>
              <a:spcPct val="0"/>
            </a:spcBef>
            <a:spcAft>
              <a:spcPct val="15000"/>
            </a:spcAft>
            <a:buChar char="•"/>
          </a:pPr>
          <a:r>
            <a:rPr lang="en-US" sz="800" kern="1200"/>
            <a:t>Video had been viewed 4.6 million times within three weeks after its upload </a:t>
          </a:r>
        </a:p>
        <a:p>
          <a:pPr marL="57150" lvl="1" indent="-57150" algn="l" defTabSz="355600">
            <a:lnSpc>
              <a:spcPct val="90000"/>
            </a:lnSpc>
            <a:spcBef>
              <a:spcPct val="0"/>
            </a:spcBef>
            <a:spcAft>
              <a:spcPct val="15000"/>
            </a:spcAft>
            <a:buChar char="•"/>
          </a:pPr>
          <a:r>
            <a:rPr lang="en-US" sz="800" kern="1200"/>
            <a:t>Top 20 iTunes download in Canada in July 2009; number one country music download in UK in July 2009.</a:t>
          </a:r>
        </a:p>
      </dsp:txBody>
      <dsp:txXfrm>
        <a:off x="0" y="1433083"/>
        <a:ext cx="8497093" cy="907200"/>
      </dsp:txXfrm>
    </dsp:sp>
    <dsp:sp modelId="{41AF028E-9824-46D7-8957-0D9F3ABB74C6}">
      <dsp:nvSpPr>
        <dsp:cNvPr id="0" name=""/>
        <dsp:cNvSpPr/>
      </dsp:nvSpPr>
      <dsp:spPr>
        <a:xfrm>
          <a:off x="424854" y="1315003"/>
          <a:ext cx="5947965" cy="236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819" tIns="0" rIns="224819" bIns="0" numCol="1" spcCol="1270" anchor="ctr" anchorCtr="0">
          <a:noAutofit/>
        </a:bodyPr>
        <a:lstStyle/>
        <a:p>
          <a:pPr marL="0" lvl="0" indent="0" algn="l" defTabSz="355600">
            <a:lnSpc>
              <a:spcPct val="90000"/>
            </a:lnSpc>
            <a:spcBef>
              <a:spcPct val="0"/>
            </a:spcBef>
            <a:spcAft>
              <a:spcPct val="35000"/>
            </a:spcAft>
            <a:buNone/>
          </a:pPr>
          <a:r>
            <a:rPr lang="en-US" sz="800" kern="1200"/>
            <a:t>2009</a:t>
          </a:r>
        </a:p>
      </dsp:txBody>
      <dsp:txXfrm>
        <a:off x="436382" y="1326531"/>
        <a:ext cx="5924909" cy="213104"/>
      </dsp:txXfrm>
    </dsp:sp>
    <dsp:sp modelId="{DA39738A-D3D7-470F-8A5F-6500F8A6E348}">
      <dsp:nvSpPr>
        <dsp:cNvPr id="0" name=""/>
        <dsp:cNvSpPr/>
      </dsp:nvSpPr>
      <dsp:spPr>
        <a:xfrm>
          <a:off x="0" y="2501563"/>
          <a:ext cx="8497093" cy="453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9469" tIns="166624" rIns="659469" bIns="56896" numCol="1" spcCol="1270" anchor="t" anchorCtr="0">
          <a:noAutofit/>
        </a:bodyPr>
        <a:lstStyle/>
        <a:p>
          <a:pPr marL="57150" lvl="1" indent="-57150" algn="l" defTabSz="355600">
            <a:lnSpc>
              <a:spcPct val="90000"/>
            </a:lnSpc>
            <a:spcBef>
              <a:spcPct val="0"/>
            </a:spcBef>
            <a:spcAft>
              <a:spcPct val="15000"/>
            </a:spcAft>
            <a:buChar char="•"/>
          </a:pPr>
          <a:r>
            <a:rPr lang="en-US" sz="800" kern="1200"/>
            <a:t>Carroll and "United Breaks Guitars" were featured in the CBC/CNBC documentary Customer (Dis)Service </a:t>
          </a:r>
        </a:p>
        <a:p>
          <a:pPr marL="57150" lvl="1" indent="-57150" algn="l" defTabSz="355600">
            <a:lnSpc>
              <a:spcPct val="90000"/>
            </a:lnSpc>
            <a:spcBef>
              <a:spcPct val="0"/>
            </a:spcBef>
            <a:spcAft>
              <a:spcPct val="15000"/>
            </a:spcAft>
            <a:buChar char="•"/>
          </a:pPr>
          <a:r>
            <a:rPr lang="en-US" sz="800" kern="1200"/>
            <a:t>Carroll published a book, United Breaks Guitars: The Power of One Voice in the Age of Social Media</a:t>
          </a:r>
        </a:p>
      </dsp:txBody>
      <dsp:txXfrm>
        <a:off x="0" y="2501563"/>
        <a:ext cx="8497093" cy="453600"/>
      </dsp:txXfrm>
    </dsp:sp>
    <dsp:sp modelId="{57B6F9B6-3F50-403E-9B1E-C5929A604067}">
      <dsp:nvSpPr>
        <dsp:cNvPr id="0" name=""/>
        <dsp:cNvSpPr/>
      </dsp:nvSpPr>
      <dsp:spPr>
        <a:xfrm>
          <a:off x="424854" y="2383483"/>
          <a:ext cx="5947965" cy="236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819" tIns="0" rIns="224819" bIns="0" numCol="1" spcCol="1270" anchor="ctr" anchorCtr="0">
          <a:noAutofit/>
        </a:bodyPr>
        <a:lstStyle/>
        <a:p>
          <a:pPr marL="0" lvl="0" indent="0" algn="l" defTabSz="355600">
            <a:lnSpc>
              <a:spcPct val="90000"/>
            </a:lnSpc>
            <a:spcBef>
              <a:spcPct val="0"/>
            </a:spcBef>
            <a:spcAft>
              <a:spcPct val="35000"/>
            </a:spcAft>
            <a:buNone/>
          </a:pPr>
          <a:r>
            <a:rPr lang="en-US" sz="800" kern="1200"/>
            <a:t>2012</a:t>
          </a:r>
        </a:p>
      </dsp:txBody>
      <dsp:txXfrm>
        <a:off x="436382" y="2395011"/>
        <a:ext cx="5924909" cy="2131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10/5/22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10/5/22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F164E42-DED0-9246-9B1B-B67105F62D49}" type="slidenum">
              <a:rPr lang="en-US" smtClean="0"/>
              <a:t>2</a:t>
            </a:fld>
            <a:endParaRPr lang="en-US"/>
          </a:p>
        </p:txBody>
      </p:sp>
    </p:spTree>
    <p:extLst>
      <p:ext uri="{BB962C8B-B14F-4D97-AF65-F5344CB8AC3E}">
        <p14:creationId xmlns:p14="http://schemas.microsoft.com/office/powerpoint/2010/main" val="58633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new construct, but still an ill-defined umbrella construct</a:t>
            </a:r>
          </a:p>
        </p:txBody>
      </p:sp>
      <p:sp>
        <p:nvSpPr>
          <p:cNvPr id="4" name="Slide Number Placeholder 3"/>
          <p:cNvSpPr>
            <a:spLocks noGrp="1"/>
          </p:cNvSpPr>
          <p:nvPr>
            <p:ph type="sldNum" sz="quarter" idx="5"/>
          </p:nvPr>
        </p:nvSpPr>
        <p:spPr/>
        <p:txBody>
          <a:bodyPr/>
          <a:lstStyle/>
          <a:p>
            <a:fld id="{DF164E42-DED0-9246-9B1B-B67105F62D49}" type="slidenum">
              <a:rPr lang="en-US" smtClean="0"/>
              <a:t>3</a:t>
            </a:fld>
            <a:endParaRPr lang="en-US"/>
          </a:p>
        </p:txBody>
      </p:sp>
    </p:spTree>
    <p:extLst>
      <p:ext uri="{BB962C8B-B14F-4D97-AF65-F5344CB8AC3E}">
        <p14:creationId xmlns:p14="http://schemas.microsoft.com/office/powerpoint/2010/main" val="3796869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twitter.com/aaltobiz" TargetMode="Externa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www.aalto.fi/snapchat/" TargetMode="External"/><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hyperlink" Target="https://www.instagram.com/aaltobiz" TargetMode="Externa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hyperlink" Target="https://www.youtube.com/user/aaltouniversity" TargetMode="External"/><Relationship Id="rId4" Type="http://schemas.openxmlformats.org/officeDocument/2006/relationships/hyperlink" Target="https://www.facebook.com/aaltobiz" TargetMode="External"/><Relationship Id="rId9" Type="http://schemas.openxmlformats.org/officeDocument/2006/relationships/image" Target="../media/image6.png"/><Relationship Id="rId14" Type="http://schemas.openxmlformats.org/officeDocument/2006/relationships/hyperlink" Target="https://www.linkedin.com/school/aalto-university/"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14.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s://www.youtube.com/user/aaltouniversity" TargetMode="External"/><Relationship Id="rId1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twitter.com/aaltobiz" TargetMode="Externa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www.aalto.fi/snapchat/" TargetMode="External"/><Relationship Id="rId2" Type="http://schemas.openxmlformats.org/officeDocument/2006/relationships/hyperlink" Target="http://biz.aalto.fi/" TargetMode="External"/><Relationship Id="rId1" Type="http://schemas.openxmlformats.org/officeDocument/2006/relationships/slideMaster" Target="../slideMasters/slideMaster2.xml"/><Relationship Id="rId6" Type="http://schemas.openxmlformats.org/officeDocument/2006/relationships/hyperlink" Target="https://www.instagram.com/aaltobiz" TargetMode="Externa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hyperlink" Target="https://www.youtube.com/user/aaltouniversity" TargetMode="External"/><Relationship Id="rId4" Type="http://schemas.openxmlformats.org/officeDocument/2006/relationships/hyperlink" Target="https://www.facebook.com/aaltobiz" TargetMode="External"/><Relationship Id="rId9" Type="http://schemas.openxmlformats.org/officeDocument/2006/relationships/image" Target="../media/image6.png"/><Relationship Id="rId14" Type="http://schemas.openxmlformats.org/officeDocument/2006/relationships/hyperlink" Target="https://www.linkedin.com/school/aalto-university/"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noProof="0"/>
          </a:p>
        </p:txBody>
      </p:sp>
      <p:sp>
        <p:nvSpPr>
          <p:cNvPr id="7" name="Text Placeholder 3"/>
          <p:cNvSpPr>
            <a:spLocks noGrp="1"/>
          </p:cNvSpPr>
          <p:nvPr>
            <p:ph type="body" sz="half" idx="11" hasCustomPrompt="1"/>
          </p:nvPr>
        </p:nvSpPr>
        <p:spPr>
          <a:xfrm>
            <a:off x="431800" y="1820150"/>
            <a:ext cx="7948556" cy="736960"/>
          </a:xfrm>
          <a:prstGeom prst="rect">
            <a:avLst/>
          </a:prstGeom>
        </p:spPr>
        <p:txBody>
          <a:bodyPr lIns="0" rIns="0" anchor="b"/>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Headline</a:t>
            </a:r>
          </a:p>
        </p:txBody>
      </p:sp>
      <p:sp>
        <p:nvSpPr>
          <p:cNvPr id="8" name="Text Placeholder 3"/>
          <p:cNvSpPr>
            <a:spLocks noGrp="1"/>
          </p:cNvSpPr>
          <p:nvPr>
            <p:ph type="body" sz="half" idx="2" hasCustomPrompt="1"/>
          </p:nvPr>
        </p:nvSpPr>
        <p:spPr>
          <a:xfrm>
            <a:off x="431825" y="2857500"/>
            <a:ext cx="7998597" cy="557098"/>
          </a:xfrm>
          <a:prstGeom prst="rect">
            <a:avLst/>
          </a:prstGeom>
        </p:spPr>
        <p:txBody>
          <a:bodyPr lIns="0" rIns="0"/>
          <a:lstStyle>
            <a:lvl1pPr marL="0" indent="0">
              <a:lnSpc>
                <a:spcPct val="100000"/>
              </a:lnSpc>
              <a:buNone/>
              <a:defRPr sz="2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No Image - Sub</a:t>
            </a:r>
          </a:p>
        </p:txBody>
      </p:sp>
      <p:sp>
        <p:nvSpPr>
          <p:cNvPr id="9" name="Text Placeholder 3"/>
          <p:cNvSpPr>
            <a:spLocks noGrp="1"/>
          </p:cNvSpPr>
          <p:nvPr>
            <p:ph type="body" sz="half" idx="12" hasCustomPrompt="1"/>
          </p:nvPr>
        </p:nvSpPr>
        <p:spPr>
          <a:xfrm>
            <a:off x="5966385" y="4683765"/>
            <a:ext cx="2464025" cy="327132"/>
          </a:xfrm>
          <a:prstGeom prst="rect">
            <a:avLst/>
          </a:prstGeom>
        </p:spPr>
        <p:txBody>
          <a:bodyPr/>
          <a:lstStyle>
            <a:lvl1pPr marL="0" indent="0">
              <a:lnSpc>
                <a:spcPct val="100000"/>
              </a:lnSpc>
              <a:buNone/>
              <a:defRPr sz="135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Name</a:t>
            </a:r>
          </a:p>
        </p:txBody>
      </p:sp>
      <p:sp>
        <p:nvSpPr>
          <p:cNvPr id="11" name="Text Placeholder 3"/>
          <p:cNvSpPr>
            <a:spLocks noGrp="1"/>
          </p:cNvSpPr>
          <p:nvPr>
            <p:ph type="body" sz="half" idx="13" hasCustomPrompt="1"/>
          </p:nvPr>
        </p:nvSpPr>
        <p:spPr>
          <a:xfrm>
            <a:off x="5966385" y="5010897"/>
            <a:ext cx="2464025" cy="327132"/>
          </a:xfrm>
          <a:prstGeom prst="rect">
            <a:avLst/>
          </a:prstGeom>
        </p:spPr>
        <p:txBody>
          <a:bodyPr/>
          <a:lstStyle>
            <a:lvl1pPr marL="0" indent="0">
              <a:lnSpc>
                <a:spcPct val="100000"/>
              </a:lnSpc>
              <a:buNone/>
              <a:defRPr sz="135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Date</a:t>
            </a:r>
          </a:p>
        </p:txBody>
      </p:sp>
      <p:pic>
        <p:nvPicPr>
          <p:cNvPr id="10" name="Kuva 9">
            <a:extLst>
              <a:ext uri="{FF2B5EF4-FFF2-40B4-BE49-F238E27FC236}">
                <a16:creationId xmlns:a16="http://schemas.microsoft.com/office/drawing/2014/main" id="{B2A74CD6-20E7-4615-B9CF-4B8A7B5277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006210"/>
            <a:ext cx="1886823" cy="1674000"/>
          </a:xfrm>
          <a:prstGeom prst="rect">
            <a:avLst/>
          </a:prstGeom>
        </p:spPr>
      </p:pic>
    </p:spTree>
  </p:cSld>
  <p:clrMapOvr>
    <a:masterClrMapping/>
  </p:clrMapOvr>
  <p:extLst>
    <p:ext uri="{DCECCB84-F9BA-43D5-87BE-67443E8EF086}">
      <p15:sldGuideLst xmlns:p15="http://schemas.microsoft.com/office/powerpoint/2012/main">
        <p15:guide id="1" orient="horz" pos="3287" userDrawn="1">
          <p15:clr>
            <a:srgbClr val="FBAE40"/>
          </p15:clr>
        </p15:guide>
        <p15:guide id="2" pos="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rocess slide">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15137"/>
            <a:ext cx="8489928" cy="1106552"/>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a:t>
            </a:r>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19" name="Kuva 18">
            <a:extLst>
              <a:ext uri="{FF2B5EF4-FFF2-40B4-BE49-F238E27FC236}">
                <a16:creationId xmlns:a16="http://schemas.microsoft.com/office/drawing/2014/main" id="{6441E2E8-A0AE-4545-84B3-D0D1F835AD1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821491"/>
            <a:ext cx="1991440" cy="856800"/>
          </a:xfrm>
          <a:prstGeom prst="rect">
            <a:avLst/>
          </a:prstGeom>
        </p:spPr>
      </p:pic>
      <p:sp>
        <p:nvSpPr>
          <p:cNvPr id="20" name="Text Placeholder 5">
            <a:extLst>
              <a:ext uri="{FF2B5EF4-FFF2-40B4-BE49-F238E27FC236}">
                <a16:creationId xmlns:a16="http://schemas.microsoft.com/office/drawing/2014/main" id="{F4B408B3-A120-4BDA-9CCA-15A5BC134C87}"/>
              </a:ext>
            </a:extLst>
          </p:cNvPr>
          <p:cNvSpPr>
            <a:spLocks noGrp="1"/>
          </p:cNvSpPr>
          <p:nvPr>
            <p:ph type="body" sz="quarter" idx="11" hasCustomPrompt="1"/>
          </p:nvPr>
        </p:nvSpPr>
        <p:spPr>
          <a:xfrm>
            <a:off x="295200" y="2761199"/>
            <a:ext cx="1539000" cy="2160000"/>
          </a:xfrm>
          <a:prstGeom prst="rect">
            <a:avLst/>
          </a:prstGeom>
        </p:spPr>
        <p:txBody>
          <a:bodyPr lIns="0" tIns="0" rIns="0" bIns="0"/>
          <a:lstStyle>
            <a:lvl1pPr marL="80996" indent="-80996" algn="l" defTabSz="514386" rtl="0" eaLnBrk="1" latinLnBrk="0" hangingPunct="1">
              <a:lnSpc>
                <a:spcPct val="100000"/>
              </a:lnSpc>
              <a:buFont typeface="Arial" charset="0"/>
              <a:buChar char="•"/>
              <a:defRPr sz="1400" b="1">
                <a:solidFill>
                  <a:schemeClr val="tx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0996" lvl="0" indent="-80996" algn="l" defTabSz="514386" rtl="0" eaLnBrk="1" latinLnBrk="0" hangingPunct="1">
              <a:lnSpc>
                <a:spcPts val="975"/>
              </a:lnSpc>
              <a:buFont typeface="Arial" charset="0"/>
              <a:buChar char="•"/>
            </a:pPr>
            <a:r>
              <a:rPr lang="en-GB" noProof="0"/>
              <a:t>Add text</a:t>
            </a:r>
          </a:p>
        </p:txBody>
      </p:sp>
      <p:sp>
        <p:nvSpPr>
          <p:cNvPr id="21" name="Text Placeholder 5">
            <a:extLst>
              <a:ext uri="{FF2B5EF4-FFF2-40B4-BE49-F238E27FC236}">
                <a16:creationId xmlns:a16="http://schemas.microsoft.com/office/drawing/2014/main" id="{B9B64BB6-E4F0-485B-9067-6459869EA934}"/>
              </a:ext>
            </a:extLst>
          </p:cNvPr>
          <p:cNvSpPr>
            <a:spLocks noGrp="1"/>
          </p:cNvSpPr>
          <p:nvPr>
            <p:ph type="body" sz="quarter" idx="12" hasCustomPrompt="1"/>
          </p:nvPr>
        </p:nvSpPr>
        <p:spPr>
          <a:xfrm>
            <a:off x="2039978" y="2761200"/>
            <a:ext cx="1539000" cy="2160000"/>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tx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en-GB" noProof="0"/>
              <a:t>Add text</a:t>
            </a:r>
          </a:p>
          <a:p>
            <a:pPr marL="80996" lvl="0" indent="-80996" algn="l" defTabSz="514386" rtl="0" eaLnBrk="1" latinLnBrk="0" hangingPunct="1">
              <a:lnSpc>
                <a:spcPts val="975"/>
              </a:lnSpc>
              <a:buFont typeface="Arial" charset="0"/>
              <a:buChar char="•"/>
            </a:pPr>
            <a:endParaRPr lang="en-GB" noProof="0"/>
          </a:p>
        </p:txBody>
      </p:sp>
      <p:sp>
        <p:nvSpPr>
          <p:cNvPr id="25" name="Text Placeholder 23">
            <a:extLst>
              <a:ext uri="{FF2B5EF4-FFF2-40B4-BE49-F238E27FC236}">
                <a16:creationId xmlns:a16="http://schemas.microsoft.com/office/drawing/2014/main" id="{85362C26-8171-4321-8F32-E82EE7B3E358}"/>
              </a:ext>
            </a:extLst>
          </p:cNvPr>
          <p:cNvSpPr>
            <a:spLocks noGrp="1"/>
          </p:cNvSpPr>
          <p:nvPr>
            <p:ph type="body" sz="quarter" idx="16" hasCustomPrompt="1"/>
          </p:nvPr>
        </p:nvSpPr>
        <p:spPr>
          <a:xfrm>
            <a:off x="506700" y="147081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2014</a:t>
            </a:r>
          </a:p>
        </p:txBody>
      </p:sp>
      <p:sp>
        <p:nvSpPr>
          <p:cNvPr id="30" name="Text Placeholder 23">
            <a:extLst>
              <a:ext uri="{FF2B5EF4-FFF2-40B4-BE49-F238E27FC236}">
                <a16:creationId xmlns:a16="http://schemas.microsoft.com/office/drawing/2014/main" id="{69275DD0-F8ED-4B34-AFE4-76341EF5942D}"/>
              </a:ext>
            </a:extLst>
          </p:cNvPr>
          <p:cNvSpPr>
            <a:spLocks noGrp="1"/>
          </p:cNvSpPr>
          <p:nvPr>
            <p:ph type="body" sz="quarter" idx="17" hasCustomPrompt="1"/>
          </p:nvPr>
        </p:nvSpPr>
        <p:spPr>
          <a:xfrm>
            <a:off x="2251478" y="147081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2015</a:t>
            </a:r>
          </a:p>
        </p:txBody>
      </p:sp>
      <p:sp>
        <p:nvSpPr>
          <p:cNvPr id="31" name="Text Placeholder 23">
            <a:extLst>
              <a:ext uri="{FF2B5EF4-FFF2-40B4-BE49-F238E27FC236}">
                <a16:creationId xmlns:a16="http://schemas.microsoft.com/office/drawing/2014/main" id="{4B65ECC1-A3F2-4007-86EF-63D9F1A3762F}"/>
              </a:ext>
            </a:extLst>
          </p:cNvPr>
          <p:cNvSpPr>
            <a:spLocks noGrp="1"/>
          </p:cNvSpPr>
          <p:nvPr>
            <p:ph type="body" sz="quarter" idx="18" hasCustomPrompt="1"/>
          </p:nvPr>
        </p:nvSpPr>
        <p:spPr>
          <a:xfrm>
            <a:off x="3983001" y="147081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2016</a:t>
            </a:r>
          </a:p>
        </p:txBody>
      </p:sp>
      <p:sp>
        <p:nvSpPr>
          <p:cNvPr id="32" name="Text Placeholder 23">
            <a:extLst>
              <a:ext uri="{FF2B5EF4-FFF2-40B4-BE49-F238E27FC236}">
                <a16:creationId xmlns:a16="http://schemas.microsoft.com/office/drawing/2014/main" id="{B443D59B-9A4E-484C-9EA2-387B85037DB4}"/>
              </a:ext>
            </a:extLst>
          </p:cNvPr>
          <p:cNvSpPr>
            <a:spLocks noGrp="1"/>
          </p:cNvSpPr>
          <p:nvPr>
            <p:ph type="body" sz="quarter" idx="19" hasCustomPrompt="1"/>
          </p:nvPr>
        </p:nvSpPr>
        <p:spPr>
          <a:xfrm>
            <a:off x="5727495" y="147081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2017</a:t>
            </a:r>
          </a:p>
        </p:txBody>
      </p:sp>
      <p:sp>
        <p:nvSpPr>
          <p:cNvPr id="33" name="Text Placeholder 23">
            <a:extLst>
              <a:ext uri="{FF2B5EF4-FFF2-40B4-BE49-F238E27FC236}">
                <a16:creationId xmlns:a16="http://schemas.microsoft.com/office/drawing/2014/main" id="{00EE8630-E2C8-4C1D-A0C1-9D457077F859}"/>
              </a:ext>
            </a:extLst>
          </p:cNvPr>
          <p:cNvSpPr>
            <a:spLocks noGrp="1"/>
          </p:cNvSpPr>
          <p:nvPr>
            <p:ph type="body" sz="quarter" idx="20" hasCustomPrompt="1"/>
          </p:nvPr>
        </p:nvSpPr>
        <p:spPr>
          <a:xfrm>
            <a:off x="7459018" y="147081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2018</a:t>
            </a:r>
          </a:p>
        </p:txBody>
      </p:sp>
      <p:sp>
        <p:nvSpPr>
          <p:cNvPr id="34" name="Text Placeholder 5">
            <a:extLst>
              <a:ext uri="{FF2B5EF4-FFF2-40B4-BE49-F238E27FC236}">
                <a16:creationId xmlns:a16="http://schemas.microsoft.com/office/drawing/2014/main" id="{00E451EE-0FDE-4EEE-A9B2-582CBF4ADAAD}"/>
              </a:ext>
            </a:extLst>
          </p:cNvPr>
          <p:cNvSpPr>
            <a:spLocks noGrp="1"/>
          </p:cNvSpPr>
          <p:nvPr>
            <p:ph type="body" sz="quarter" idx="23" hasCustomPrompt="1"/>
          </p:nvPr>
        </p:nvSpPr>
        <p:spPr>
          <a:xfrm>
            <a:off x="3771501" y="2761200"/>
            <a:ext cx="1539000" cy="2160000"/>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tx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en-GB" noProof="0"/>
              <a:t>Add text</a:t>
            </a:r>
          </a:p>
          <a:p>
            <a:pPr marL="80996" lvl="0" indent="-80996" algn="l" defTabSz="514386" rtl="0" eaLnBrk="1" latinLnBrk="0" hangingPunct="1">
              <a:lnSpc>
                <a:spcPts val="975"/>
              </a:lnSpc>
              <a:buFont typeface="Arial" charset="0"/>
              <a:buChar char="•"/>
            </a:pPr>
            <a:endParaRPr lang="en-GB" noProof="0"/>
          </a:p>
        </p:txBody>
      </p:sp>
      <p:sp>
        <p:nvSpPr>
          <p:cNvPr id="35" name="Text Placeholder 5">
            <a:extLst>
              <a:ext uri="{FF2B5EF4-FFF2-40B4-BE49-F238E27FC236}">
                <a16:creationId xmlns:a16="http://schemas.microsoft.com/office/drawing/2014/main" id="{CAB9C1E6-A5FE-44DE-88E9-1E9B2F39C49A}"/>
              </a:ext>
            </a:extLst>
          </p:cNvPr>
          <p:cNvSpPr>
            <a:spLocks noGrp="1"/>
          </p:cNvSpPr>
          <p:nvPr>
            <p:ph type="body" sz="quarter" idx="24" hasCustomPrompt="1"/>
          </p:nvPr>
        </p:nvSpPr>
        <p:spPr>
          <a:xfrm>
            <a:off x="5515995" y="2761200"/>
            <a:ext cx="1539000" cy="2160000"/>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tx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en-GB" noProof="0"/>
              <a:t>Add text</a:t>
            </a:r>
          </a:p>
          <a:p>
            <a:pPr marL="80996" lvl="0" indent="-80996" algn="l" defTabSz="514386" rtl="0" eaLnBrk="1" latinLnBrk="0" hangingPunct="1">
              <a:lnSpc>
                <a:spcPts val="975"/>
              </a:lnSpc>
              <a:buFont typeface="Arial" charset="0"/>
              <a:buChar char="•"/>
            </a:pPr>
            <a:endParaRPr lang="en-GB" noProof="0"/>
          </a:p>
        </p:txBody>
      </p:sp>
      <p:sp>
        <p:nvSpPr>
          <p:cNvPr id="36" name="Text Placeholder 5">
            <a:extLst>
              <a:ext uri="{FF2B5EF4-FFF2-40B4-BE49-F238E27FC236}">
                <a16:creationId xmlns:a16="http://schemas.microsoft.com/office/drawing/2014/main" id="{A2CFFA32-24A2-474D-A5C7-0C06678729E3}"/>
              </a:ext>
            </a:extLst>
          </p:cNvPr>
          <p:cNvSpPr>
            <a:spLocks noGrp="1"/>
          </p:cNvSpPr>
          <p:nvPr>
            <p:ph type="body" sz="quarter" idx="25" hasCustomPrompt="1"/>
          </p:nvPr>
        </p:nvSpPr>
        <p:spPr>
          <a:xfrm>
            <a:off x="7247518" y="2761200"/>
            <a:ext cx="1539000" cy="2160000"/>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tx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en-GB" noProof="0"/>
              <a:t>Add text</a:t>
            </a:r>
          </a:p>
          <a:p>
            <a:pPr marL="80996" lvl="0" indent="-80996" algn="l" defTabSz="514386" rtl="0" eaLnBrk="1" latinLnBrk="0" hangingPunct="1">
              <a:lnSpc>
                <a:spcPts val="975"/>
              </a:lnSpc>
              <a:buFont typeface="Arial" charset="0"/>
              <a:buChar char="•"/>
            </a:pPr>
            <a:endParaRPr lang="en-GB" noProof="0"/>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sp>
        <p:nvSpPr>
          <p:cNvPr id="11" name="Text Placeholder 3"/>
          <p:cNvSpPr>
            <a:spLocks noGrp="1"/>
          </p:cNvSpPr>
          <p:nvPr>
            <p:ph type="body" sz="half" idx="10" hasCustomPrompt="1"/>
          </p:nvPr>
        </p:nvSpPr>
        <p:spPr>
          <a:xfrm>
            <a:off x="287363" y="215768"/>
            <a:ext cx="8497093" cy="1262979"/>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a:t>
            </a:r>
          </a:p>
        </p:txBody>
      </p:sp>
      <p:pic>
        <p:nvPicPr>
          <p:cNvPr id="19" name="Kuva 1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
        <p:nvSpPr>
          <p:cNvPr id="18" name="Text Placeholder 3">
            <a:extLst>
              <a:ext uri="{FF2B5EF4-FFF2-40B4-BE49-F238E27FC236}">
                <a16:creationId xmlns:a16="http://schemas.microsoft.com/office/drawing/2014/main" id="{84B72183-4D42-482E-B4DE-D814A279E4D3}"/>
              </a:ext>
            </a:extLst>
          </p:cNvPr>
          <p:cNvSpPr>
            <a:spLocks noGrp="1"/>
          </p:cNvSpPr>
          <p:nvPr>
            <p:ph type="body" sz="half" idx="2" hasCustomPrompt="1"/>
          </p:nvPr>
        </p:nvSpPr>
        <p:spPr>
          <a:xfrm>
            <a:off x="294254" y="2760239"/>
            <a:ext cx="1539000" cy="2144463"/>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Point 1</a:t>
            </a:r>
          </a:p>
        </p:txBody>
      </p:sp>
      <p:sp>
        <p:nvSpPr>
          <p:cNvPr id="20" name="Text Placeholder 3">
            <a:extLst>
              <a:ext uri="{FF2B5EF4-FFF2-40B4-BE49-F238E27FC236}">
                <a16:creationId xmlns:a16="http://schemas.microsoft.com/office/drawing/2014/main" id="{5024D431-7E4E-4628-AB13-0C1B378E7F2D}"/>
              </a:ext>
            </a:extLst>
          </p:cNvPr>
          <p:cNvSpPr>
            <a:spLocks noGrp="1"/>
          </p:cNvSpPr>
          <p:nvPr>
            <p:ph type="body" sz="half" idx="21" hasCustomPrompt="1"/>
          </p:nvPr>
        </p:nvSpPr>
        <p:spPr>
          <a:xfrm>
            <a:off x="2048379" y="2760240"/>
            <a:ext cx="1539000" cy="2160000"/>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Point 2</a:t>
            </a:r>
          </a:p>
        </p:txBody>
      </p:sp>
      <p:sp>
        <p:nvSpPr>
          <p:cNvPr id="21" name="Text Placeholder 3">
            <a:extLst>
              <a:ext uri="{FF2B5EF4-FFF2-40B4-BE49-F238E27FC236}">
                <a16:creationId xmlns:a16="http://schemas.microsoft.com/office/drawing/2014/main" id="{1A099528-46CF-4D76-B994-C91452CA2F28}"/>
              </a:ext>
            </a:extLst>
          </p:cNvPr>
          <p:cNvSpPr>
            <a:spLocks noGrp="1"/>
          </p:cNvSpPr>
          <p:nvPr>
            <p:ph type="body" sz="half" idx="22" hasCustomPrompt="1"/>
          </p:nvPr>
        </p:nvSpPr>
        <p:spPr>
          <a:xfrm>
            <a:off x="3788504" y="2760239"/>
            <a:ext cx="1539000" cy="2160000"/>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Point 3</a:t>
            </a:r>
          </a:p>
        </p:txBody>
      </p:sp>
      <p:sp>
        <p:nvSpPr>
          <p:cNvPr id="22" name="Text Placeholder 3">
            <a:extLst>
              <a:ext uri="{FF2B5EF4-FFF2-40B4-BE49-F238E27FC236}">
                <a16:creationId xmlns:a16="http://schemas.microsoft.com/office/drawing/2014/main" id="{766B8669-98AE-401D-8A6E-FE7DECB7C16E}"/>
              </a:ext>
            </a:extLst>
          </p:cNvPr>
          <p:cNvSpPr>
            <a:spLocks noGrp="1"/>
          </p:cNvSpPr>
          <p:nvPr>
            <p:ph type="body" sz="half" idx="23" hasCustomPrompt="1"/>
          </p:nvPr>
        </p:nvSpPr>
        <p:spPr>
          <a:xfrm>
            <a:off x="5519300" y="2760239"/>
            <a:ext cx="1539000" cy="2160000"/>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Point 4</a:t>
            </a:r>
          </a:p>
        </p:txBody>
      </p:sp>
      <p:sp>
        <p:nvSpPr>
          <p:cNvPr id="23" name="Text Placeholder 3">
            <a:extLst>
              <a:ext uri="{FF2B5EF4-FFF2-40B4-BE49-F238E27FC236}">
                <a16:creationId xmlns:a16="http://schemas.microsoft.com/office/drawing/2014/main" id="{1B86F51F-A123-4303-B058-63EA517D44A8}"/>
              </a:ext>
            </a:extLst>
          </p:cNvPr>
          <p:cNvSpPr>
            <a:spLocks noGrp="1"/>
          </p:cNvSpPr>
          <p:nvPr>
            <p:ph type="body" sz="half" idx="24" hasCustomPrompt="1"/>
          </p:nvPr>
        </p:nvSpPr>
        <p:spPr>
          <a:xfrm>
            <a:off x="7245431" y="2760238"/>
            <a:ext cx="1539000" cy="2160000"/>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Point 4</a:t>
            </a:r>
          </a:p>
        </p:txBody>
      </p:sp>
      <p:sp>
        <p:nvSpPr>
          <p:cNvPr id="25" name="Text Placeholder 23">
            <a:extLst>
              <a:ext uri="{FF2B5EF4-FFF2-40B4-BE49-F238E27FC236}">
                <a16:creationId xmlns:a16="http://schemas.microsoft.com/office/drawing/2014/main" id="{3CCEFBD9-9725-44AD-B531-1F6A0D20446E}"/>
              </a:ext>
            </a:extLst>
          </p:cNvPr>
          <p:cNvSpPr>
            <a:spLocks noGrp="1"/>
          </p:cNvSpPr>
          <p:nvPr>
            <p:ph type="body" sz="quarter" idx="16" hasCustomPrompt="1"/>
          </p:nvPr>
        </p:nvSpPr>
        <p:spPr>
          <a:xfrm>
            <a:off x="505754"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1</a:t>
            </a:r>
          </a:p>
        </p:txBody>
      </p:sp>
      <p:sp>
        <p:nvSpPr>
          <p:cNvPr id="30" name="Text Placeholder 23">
            <a:extLst>
              <a:ext uri="{FF2B5EF4-FFF2-40B4-BE49-F238E27FC236}">
                <a16:creationId xmlns:a16="http://schemas.microsoft.com/office/drawing/2014/main" id="{3AA9377D-5653-4D0F-8330-07E7AD604332}"/>
              </a:ext>
            </a:extLst>
          </p:cNvPr>
          <p:cNvSpPr>
            <a:spLocks noGrp="1"/>
          </p:cNvSpPr>
          <p:nvPr>
            <p:ph type="body" sz="quarter" idx="17" hasCustomPrompt="1"/>
          </p:nvPr>
        </p:nvSpPr>
        <p:spPr>
          <a:xfrm>
            <a:off x="2259879"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2</a:t>
            </a:r>
          </a:p>
        </p:txBody>
      </p:sp>
      <p:sp>
        <p:nvSpPr>
          <p:cNvPr id="31" name="Text Placeholder 23">
            <a:extLst>
              <a:ext uri="{FF2B5EF4-FFF2-40B4-BE49-F238E27FC236}">
                <a16:creationId xmlns:a16="http://schemas.microsoft.com/office/drawing/2014/main" id="{835225AC-830B-4E03-AE4B-1FF98AEFA162}"/>
              </a:ext>
            </a:extLst>
          </p:cNvPr>
          <p:cNvSpPr>
            <a:spLocks noGrp="1"/>
          </p:cNvSpPr>
          <p:nvPr>
            <p:ph type="body" sz="quarter" idx="18" hasCustomPrompt="1"/>
          </p:nvPr>
        </p:nvSpPr>
        <p:spPr>
          <a:xfrm>
            <a:off x="4000004"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3</a:t>
            </a:r>
          </a:p>
        </p:txBody>
      </p:sp>
      <p:sp>
        <p:nvSpPr>
          <p:cNvPr id="32" name="Text Placeholder 23">
            <a:extLst>
              <a:ext uri="{FF2B5EF4-FFF2-40B4-BE49-F238E27FC236}">
                <a16:creationId xmlns:a16="http://schemas.microsoft.com/office/drawing/2014/main" id="{9335F79D-92E0-4B5F-AAC8-2B6656DB1E60}"/>
              </a:ext>
            </a:extLst>
          </p:cNvPr>
          <p:cNvSpPr>
            <a:spLocks noGrp="1"/>
          </p:cNvSpPr>
          <p:nvPr>
            <p:ph type="body" sz="quarter" idx="19" hasCustomPrompt="1"/>
          </p:nvPr>
        </p:nvSpPr>
        <p:spPr>
          <a:xfrm>
            <a:off x="5730800"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4</a:t>
            </a:r>
          </a:p>
        </p:txBody>
      </p:sp>
      <p:sp>
        <p:nvSpPr>
          <p:cNvPr id="38" name="Text Placeholder 23">
            <a:extLst>
              <a:ext uri="{FF2B5EF4-FFF2-40B4-BE49-F238E27FC236}">
                <a16:creationId xmlns:a16="http://schemas.microsoft.com/office/drawing/2014/main" id="{87AF65E6-5944-4015-86D5-365D20471993}"/>
              </a:ext>
            </a:extLst>
          </p:cNvPr>
          <p:cNvSpPr>
            <a:spLocks noGrp="1"/>
          </p:cNvSpPr>
          <p:nvPr>
            <p:ph type="body" sz="quarter" idx="20" hasCustomPrompt="1"/>
          </p:nvPr>
        </p:nvSpPr>
        <p:spPr>
          <a:xfrm>
            <a:off x="7456931"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GB" noProof="0"/>
              <a:t>5</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Closing slide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noProof="0"/>
          </a:p>
        </p:txBody>
      </p:sp>
      <p:sp>
        <p:nvSpPr>
          <p:cNvPr id="12" name="Otsikko 1">
            <a:hlinkClick r:id="rId2"/>
          </p:cNvPr>
          <p:cNvSpPr txBox="1">
            <a:spLocks/>
          </p:cNvSpPr>
          <p:nvPr userDrawn="1"/>
        </p:nvSpPr>
        <p:spPr>
          <a:xfrm>
            <a:off x="3717368" y="3964834"/>
            <a:ext cx="1709289" cy="404836"/>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en-GB" sz="1800" spc="0" baseline="0" noProof="0">
                <a:solidFill>
                  <a:schemeClr val="tx1"/>
                </a:solidFill>
                <a:latin typeface="Arial"/>
                <a:cs typeface="Arial"/>
              </a:rPr>
              <a:t>aalto.fi</a:t>
            </a:r>
          </a:p>
        </p:txBody>
      </p:sp>
      <p:sp>
        <p:nvSpPr>
          <p:cNvPr id="16" name="Tekstin paikkamerkki 2">
            <a:extLst>
              <a:ext uri="{FF2B5EF4-FFF2-40B4-BE49-F238E27FC236}">
                <a16:creationId xmlns:a16="http://schemas.microsoft.com/office/drawing/2014/main" id="{B67CF44B-9D5D-46DC-B676-986416FB8384}"/>
              </a:ext>
            </a:extLst>
          </p:cNvPr>
          <p:cNvSpPr>
            <a:spLocks noGrp="1"/>
          </p:cNvSpPr>
          <p:nvPr userDrawn="1">
            <p:ph type="body" sz="quarter" idx="10" hasCustomPrompt="1"/>
          </p:nvPr>
        </p:nvSpPr>
        <p:spPr>
          <a:xfrm>
            <a:off x="1576400" y="1516282"/>
            <a:ext cx="5995987" cy="1451219"/>
          </a:xfrm>
          <a:prstGeom prst="rect">
            <a:avLst/>
          </a:prstGeom>
        </p:spPr>
        <p:txBody>
          <a:bodyPr anchor="b" anchorCtr="0"/>
          <a:lstStyle>
            <a:lvl1pPr marL="0" indent="0" algn="ctr">
              <a:lnSpc>
                <a:spcPct val="100000"/>
              </a:lnSpc>
              <a:buNone/>
              <a:defRPr sz="4000" b="1">
                <a:solidFill>
                  <a:schemeClr val="tx1"/>
                </a:solidFill>
                <a:latin typeface="+mj-lt"/>
              </a:defRPr>
            </a:lvl1pPr>
            <a:lvl2pPr marL="342866" indent="0">
              <a:buNone/>
              <a:defRPr/>
            </a:lvl2pPr>
          </a:lstStyle>
          <a:p>
            <a:pPr lvl="0"/>
            <a:r>
              <a:rPr lang="en-GB" noProof="0"/>
              <a:t>Add text</a:t>
            </a:r>
          </a:p>
        </p:txBody>
      </p:sp>
      <p:pic>
        <p:nvPicPr>
          <p:cNvPr id="4" name="Kuva 3">
            <a:extLst>
              <a:ext uri="{FF2B5EF4-FFF2-40B4-BE49-F238E27FC236}">
                <a16:creationId xmlns:a16="http://schemas.microsoft.com/office/drawing/2014/main" id="{FF94320B-1A3F-4013-829D-4202AB35739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4006210"/>
            <a:ext cx="1886823" cy="1674000"/>
          </a:xfrm>
          <a:prstGeom prst="rect">
            <a:avLst/>
          </a:prstGeom>
        </p:spPr>
      </p:pic>
      <p:pic>
        <p:nvPicPr>
          <p:cNvPr id="13" name="Picture 28">
            <a:hlinkClick r:id="rId4"/>
            <a:extLst>
              <a:ext uri="{FF2B5EF4-FFF2-40B4-BE49-F238E27FC236}">
                <a16:creationId xmlns:a16="http://schemas.microsoft.com/office/drawing/2014/main" id="{9CA840A3-034E-4929-B28E-AF112F02311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72065" y="3012528"/>
            <a:ext cx="419100" cy="419100"/>
          </a:xfrm>
          <a:prstGeom prst="rect">
            <a:avLst/>
          </a:prstGeom>
        </p:spPr>
      </p:pic>
      <p:pic>
        <p:nvPicPr>
          <p:cNvPr id="14" name="Picture 29">
            <a:hlinkClick r:id="rId6"/>
            <a:extLst>
              <a:ext uri="{FF2B5EF4-FFF2-40B4-BE49-F238E27FC236}">
                <a16:creationId xmlns:a16="http://schemas.microsoft.com/office/drawing/2014/main" id="{B9EAEAD6-9ADE-4826-98B9-FD651EF45F9D}"/>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586316" y="3012528"/>
            <a:ext cx="419100" cy="419100"/>
          </a:xfrm>
          <a:prstGeom prst="rect">
            <a:avLst/>
          </a:prstGeom>
        </p:spPr>
      </p:pic>
      <p:pic>
        <p:nvPicPr>
          <p:cNvPr id="15" name="Picture 30">
            <a:hlinkClick r:id="rId8"/>
            <a:extLst>
              <a:ext uri="{FF2B5EF4-FFF2-40B4-BE49-F238E27FC236}">
                <a16:creationId xmlns:a16="http://schemas.microsoft.com/office/drawing/2014/main" id="{A5CAD8FB-1951-490E-8C8A-F4009BB6F9B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100567" y="3012528"/>
            <a:ext cx="419100" cy="419100"/>
          </a:xfrm>
          <a:prstGeom prst="rect">
            <a:avLst/>
          </a:prstGeom>
        </p:spPr>
      </p:pic>
      <p:pic>
        <p:nvPicPr>
          <p:cNvPr id="17" name="Picture 31">
            <a:hlinkClick r:id="rId10"/>
            <a:extLst>
              <a:ext uri="{FF2B5EF4-FFF2-40B4-BE49-F238E27FC236}">
                <a16:creationId xmlns:a16="http://schemas.microsoft.com/office/drawing/2014/main" id="{345539DB-AF72-4BFA-9D6C-D594C6378C39}"/>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614818" y="3012528"/>
            <a:ext cx="419100" cy="419100"/>
          </a:xfrm>
          <a:prstGeom prst="rect">
            <a:avLst/>
          </a:prstGeom>
        </p:spPr>
      </p:pic>
      <p:pic>
        <p:nvPicPr>
          <p:cNvPr id="18" name="Picture 32">
            <a:hlinkClick r:id="rId12"/>
            <a:extLst>
              <a:ext uri="{FF2B5EF4-FFF2-40B4-BE49-F238E27FC236}">
                <a16:creationId xmlns:a16="http://schemas.microsoft.com/office/drawing/2014/main" id="{95742D9D-5312-4566-AFFE-6D8D2ED045E0}"/>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129069" y="2995568"/>
            <a:ext cx="419100" cy="419100"/>
          </a:xfrm>
          <a:prstGeom prst="rect">
            <a:avLst/>
          </a:prstGeom>
        </p:spPr>
      </p:pic>
      <p:pic>
        <p:nvPicPr>
          <p:cNvPr id="19" name="Picture 33">
            <a:hlinkClick r:id="rId14"/>
            <a:extLst>
              <a:ext uri="{FF2B5EF4-FFF2-40B4-BE49-F238E27FC236}">
                <a16:creationId xmlns:a16="http://schemas.microsoft.com/office/drawing/2014/main" id="{3E7D1935-A498-43D5-96AB-D4F688483DF7}"/>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5643319" y="2995568"/>
            <a:ext cx="419100" cy="419100"/>
          </a:xfrm>
          <a:prstGeom prst="rect">
            <a:avLst/>
          </a:prstGeom>
        </p:spPr>
      </p:pic>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2" name="Otsikko 1">
            <a:hlinkClick r:id="rId2"/>
          </p:cNvPr>
          <p:cNvSpPr txBox="1">
            <a:spLocks/>
          </p:cNvSpPr>
          <p:nvPr userDrawn="1"/>
        </p:nvSpPr>
        <p:spPr>
          <a:xfrm>
            <a:off x="3717368" y="3964834"/>
            <a:ext cx="1709289" cy="404836"/>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dirty="0">
                <a:latin typeface="Arial"/>
                <a:cs typeface="Arial"/>
              </a:rPr>
              <a:t>aalto.fi</a:t>
            </a:r>
          </a:p>
        </p:txBody>
      </p:sp>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4351" y="3238454"/>
            <a:ext cx="353308" cy="353308"/>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04034" y="3238454"/>
            <a:ext cx="353308" cy="353308"/>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113716" y="3238454"/>
            <a:ext cx="353308" cy="353308"/>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623399" y="3238454"/>
            <a:ext cx="353308" cy="353308"/>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133082" y="3238454"/>
            <a:ext cx="353308" cy="353308"/>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42766" y="3238347"/>
            <a:ext cx="406943" cy="342930"/>
          </a:xfrm>
          <a:prstGeom prst="rect">
            <a:avLst/>
          </a:prstGeom>
        </p:spPr>
      </p:pic>
      <p:sp>
        <p:nvSpPr>
          <p:cNvPr id="16" name="Tekstin paikkamerkki 2">
            <a:extLst>
              <a:ext uri="{FF2B5EF4-FFF2-40B4-BE49-F238E27FC236}">
                <a16:creationId xmlns:a16="http://schemas.microsoft.com/office/drawing/2014/main" id="{B67CF44B-9D5D-46DC-B676-986416FB8384}"/>
              </a:ext>
            </a:extLst>
          </p:cNvPr>
          <p:cNvSpPr>
            <a:spLocks noGrp="1"/>
          </p:cNvSpPr>
          <p:nvPr userDrawn="1">
            <p:ph type="body" sz="quarter" idx="10" hasCustomPrompt="1"/>
          </p:nvPr>
        </p:nvSpPr>
        <p:spPr>
          <a:xfrm>
            <a:off x="1576400" y="1516282"/>
            <a:ext cx="5995987" cy="1451219"/>
          </a:xfrm>
          <a:prstGeom prst="rect">
            <a:avLst/>
          </a:prstGeom>
        </p:spPr>
        <p:txBody>
          <a:bodyPr anchor="b" anchorCtr="0"/>
          <a:lstStyle>
            <a:lvl1pPr marL="0" indent="0" algn="ctr">
              <a:lnSpc>
                <a:spcPct val="100000"/>
              </a:lnSpc>
              <a:buNone/>
              <a:defRPr sz="4000" b="1">
                <a:solidFill>
                  <a:srgbClr val="FFFFFF"/>
                </a:solidFill>
                <a:latin typeface="+mj-lt"/>
              </a:defRPr>
            </a:lvl1pPr>
            <a:lvl2pPr marL="342866" indent="0">
              <a:buNone/>
              <a:defRPr/>
            </a:lvl2pPr>
          </a:lstStyle>
          <a:p>
            <a:pPr lvl="0"/>
            <a:r>
              <a:rPr lang="fi-FI" dirty="0"/>
              <a:t>Add text</a:t>
            </a:r>
          </a:p>
        </p:txBody>
      </p:sp>
      <p:pic>
        <p:nvPicPr>
          <p:cNvPr id="15" name="Kuva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40" y="4006210"/>
            <a:ext cx="1886823" cy="1674000"/>
          </a:xfrm>
          <a:prstGeom prst="rect">
            <a:avLst/>
          </a:prstGeom>
        </p:spPr>
      </p:pic>
    </p:spTree>
    <p:extLst>
      <p:ext uri="{BB962C8B-B14F-4D97-AF65-F5344CB8AC3E}">
        <p14:creationId xmlns:p14="http://schemas.microsoft.com/office/powerpoint/2010/main" val="159002506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Header Slide">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noProof="0"/>
          </a:p>
        </p:txBody>
      </p:sp>
      <p:sp>
        <p:nvSpPr>
          <p:cNvPr id="7" name="Text Placeholder 3"/>
          <p:cNvSpPr>
            <a:spLocks noGrp="1"/>
          </p:cNvSpPr>
          <p:nvPr>
            <p:ph type="body" sz="half" idx="11" hasCustomPrompt="1"/>
          </p:nvPr>
        </p:nvSpPr>
        <p:spPr>
          <a:xfrm>
            <a:off x="431800" y="1820150"/>
            <a:ext cx="7948556" cy="736960"/>
          </a:xfrm>
          <a:prstGeom prst="rect">
            <a:avLst/>
          </a:prstGeom>
        </p:spPr>
        <p:txBody>
          <a:bodyPr lIns="0" rIns="0" anchor="b"/>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Headline</a:t>
            </a:r>
          </a:p>
        </p:txBody>
      </p:sp>
      <p:sp>
        <p:nvSpPr>
          <p:cNvPr id="8" name="Text Placeholder 3"/>
          <p:cNvSpPr>
            <a:spLocks noGrp="1"/>
          </p:cNvSpPr>
          <p:nvPr>
            <p:ph type="body" sz="half" idx="2" hasCustomPrompt="1"/>
          </p:nvPr>
        </p:nvSpPr>
        <p:spPr>
          <a:xfrm>
            <a:off x="431801" y="2857500"/>
            <a:ext cx="7998597" cy="557098"/>
          </a:xfrm>
          <a:prstGeom prst="rect">
            <a:avLst/>
          </a:prstGeom>
        </p:spPr>
        <p:txBody>
          <a:bodyPr lIns="0" rIns="0"/>
          <a:lstStyle>
            <a:lvl1pPr marL="0" indent="0">
              <a:lnSpc>
                <a:spcPct val="100000"/>
              </a:lnSpc>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No Image - Sub</a:t>
            </a:r>
          </a:p>
        </p:txBody>
      </p:sp>
      <p:sp>
        <p:nvSpPr>
          <p:cNvPr id="9" name="Text Placeholder 3"/>
          <p:cNvSpPr>
            <a:spLocks noGrp="1"/>
          </p:cNvSpPr>
          <p:nvPr>
            <p:ph type="body" sz="half" idx="12" hasCustomPrompt="1"/>
          </p:nvPr>
        </p:nvSpPr>
        <p:spPr>
          <a:xfrm>
            <a:off x="5966373" y="4683765"/>
            <a:ext cx="2464025" cy="327132"/>
          </a:xfrm>
          <a:prstGeom prst="rect">
            <a:avLst/>
          </a:prstGeom>
        </p:spPr>
        <p:txBody>
          <a:bodyPr/>
          <a:lstStyle>
            <a:lvl1pPr marL="0" indent="0">
              <a:buNone/>
              <a:defRPr sz="135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Name</a:t>
            </a:r>
          </a:p>
        </p:txBody>
      </p:sp>
      <p:sp>
        <p:nvSpPr>
          <p:cNvPr id="11" name="Text Placeholder 3"/>
          <p:cNvSpPr>
            <a:spLocks noGrp="1"/>
          </p:cNvSpPr>
          <p:nvPr>
            <p:ph type="body" sz="half" idx="13" hasCustomPrompt="1"/>
          </p:nvPr>
        </p:nvSpPr>
        <p:spPr>
          <a:xfrm>
            <a:off x="5966373" y="5010897"/>
            <a:ext cx="2464025" cy="327132"/>
          </a:xfrm>
          <a:prstGeom prst="rect">
            <a:avLst/>
          </a:prstGeom>
        </p:spPr>
        <p:txBody>
          <a:bodyPr/>
          <a:lstStyle>
            <a:lvl1pPr marL="0" indent="0">
              <a:buNone/>
              <a:defRPr sz="135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Date</a:t>
            </a:r>
          </a:p>
        </p:txBody>
      </p:sp>
      <p:pic>
        <p:nvPicPr>
          <p:cNvPr id="3" name="Kuva 2">
            <a:extLst>
              <a:ext uri="{FF2B5EF4-FFF2-40B4-BE49-F238E27FC236}">
                <a16:creationId xmlns:a16="http://schemas.microsoft.com/office/drawing/2014/main" id="{09954DB0-CD15-479C-AFFB-20914C5C914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891000"/>
            <a:ext cx="1850304" cy="1824000"/>
          </a:xfrm>
          <a:prstGeom prst="rect">
            <a:avLst/>
          </a:prstGeom>
        </p:spPr>
      </p:pic>
    </p:spTree>
    <p:extLst>
      <p:ext uri="{BB962C8B-B14F-4D97-AF65-F5344CB8AC3E}">
        <p14:creationId xmlns:p14="http://schemas.microsoft.com/office/powerpoint/2010/main" val="2638406382"/>
      </p:ext>
    </p:extLst>
  </p:cSld>
  <p:clrMapOvr>
    <a:masterClrMapping/>
  </p:clrMapOvr>
  <p:extLst>
    <p:ext uri="{DCECCB84-F9BA-43D5-87BE-67443E8EF086}">
      <p15:sldGuideLst xmlns:p15="http://schemas.microsoft.com/office/powerpoint/2012/main">
        <p15:guide id="1" orient="horz" pos="295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Header Slide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13" noProof="0"/>
          </a:p>
        </p:txBody>
      </p:sp>
      <p:sp>
        <p:nvSpPr>
          <p:cNvPr id="9" name="Title 8"/>
          <p:cNvSpPr>
            <a:spLocks noGrp="1"/>
          </p:cNvSpPr>
          <p:nvPr>
            <p:ph type="title" hasCustomPrompt="1"/>
          </p:nvPr>
        </p:nvSpPr>
        <p:spPr>
          <a:xfrm>
            <a:off x="442399" y="996333"/>
            <a:ext cx="3869137" cy="634192"/>
          </a:xfrm>
          <a:prstGeom prst="rect">
            <a:avLst/>
          </a:prstGeom>
        </p:spPr>
        <p:txBody>
          <a:bodyPr lIns="0" tIns="0" rIns="0" bIns="0" anchor="b"/>
          <a:lstStyle>
            <a:lvl1pPr>
              <a:lnSpc>
                <a:spcPct val="100000"/>
              </a:lnSpc>
              <a:defRPr sz="4000" b="1" baseline="0">
                <a:solidFill>
                  <a:schemeClr val="tx1"/>
                </a:solidFill>
              </a:defRPr>
            </a:lvl1pPr>
          </a:lstStyle>
          <a:p>
            <a:r>
              <a:rPr lang="en-GB" noProof="0"/>
              <a:t>Headline</a:t>
            </a:r>
          </a:p>
        </p:txBody>
      </p:sp>
      <p:sp>
        <p:nvSpPr>
          <p:cNvPr id="13" name="Text Placeholder 3"/>
          <p:cNvSpPr>
            <a:spLocks noGrp="1"/>
          </p:cNvSpPr>
          <p:nvPr>
            <p:ph type="body" sz="half" idx="2" hasCustomPrompt="1"/>
          </p:nvPr>
        </p:nvSpPr>
        <p:spPr>
          <a:xfrm>
            <a:off x="442399" y="1979220"/>
            <a:ext cx="3869137" cy="390769"/>
          </a:xfrm>
          <a:prstGeom prst="rect">
            <a:avLst/>
          </a:prstGeom>
        </p:spPr>
        <p:txBody>
          <a:bodyPr lIns="0" tIns="0" rIns="0" bIns="0"/>
          <a:lstStyle>
            <a:lvl1pPr marL="0" indent="0">
              <a:lnSpc>
                <a:spcPct val="100000"/>
              </a:lnSpc>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Sub Headline</a:t>
            </a:r>
          </a:p>
        </p:txBody>
      </p:sp>
      <p:sp>
        <p:nvSpPr>
          <p:cNvPr id="12" name="Text Placeholder 3"/>
          <p:cNvSpPr>
            <a:spLocks noGrp="1"/>
          </p:cNvSpPr>
          <p:nvPr>
            <p:ph type="body" sz="half" idx="11" hasCustomPrompt="1"/>
          </p:nvPr>
        </p:nvSpPr>
        <p:spPr>
          <a:xfrm>
            <a:off x="442399" y="3104592"/>
            <a:ext cx="3869137" cy="327132"/>
          </a:xfrm>
          <a:prstGeom prst="rect">
            <a:avLst/>
          </a:prstGeom>
        </p:spPr>
        <p:txBody>
          <a:bodyPr lIns="0" tIns="0" rIns="0" bIns="0"/>
          <a:lstStyle>
            <a:lvl1pPr marL="0" indent="0">
              <a:lnSpc>
                <a:spcPct val="100000"/>
              </a:lnSpc>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Name</a:t>
            </a:r>
          </a:p>
        </p:txBody>
      </p:sp>
      <p:sp>
        <p:nvSpPr>
          <p:cNvPr id="16" name="Text Placeholder 3"/>
          <p:cNvSpPr>
            <a:spLocks noGrp="1"/>
          </p:cNvSpPr>
          <p:nvPr>
            <p:ph type="body" sz="half" idx="12" hasCustomPrompt="1"/>
          </p:nvPr>
        </p:nvSpPr>
        <p:spPr>
          <a:xfrm>
            <a:off x="442399" y="3431723"/>
            <a:ext cx="3869137" cy="360060"/>
          </a:xfrm>
          <a:prstGeom prst="rect">
            <a:avLst/>
          </a:prstGeom>
        </p:spPr>
        <p:txBody>
          <a:bodyPr lIns="0" tIns="0" rIns="0" bIns="0"/>
          <a:lstStyle>
            <a:lvl1pPr marL="0" indent="0">
              <a:lnSpc>
                <a:spcPct val="100000"/>
              </a:lnSpc>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Date</a:t>
            </a:r>
          </a:p>
        </p:txBody>
      </p:sp>
      <p:sp>
        <p:nvSpPr>
          <p:cNvPr id="14" name="Picture Placeholder 2"/>
          <p:cNvSpPr>
            <a:spLocks noGrp="1"/>
          </p:cNvSpPr>
          <p:nvPr>
            <p:ph type="pic" idx="13" hasCustomPrompt="1"/>
          </p:nvPr>
        </p:nvSpPr>
        <p:spPr>
          <a:xfrm>
            <a:off x="4564419" y="0"/>
            <a:ext cx="4579582" cy="5715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a:t>Click icon to add image.</a:t>
            </a:r>
          </a:p>
          <a:p>
            <a:r>
              <a:rPr lang="en-GB" noProof="0"/>
              <a:t>Fit the image to frame </a:t>
            </a:r>
            <a:br>
              <a:rPr lang="en-GB" noProof="0"/>
            </a:br>
            <a:r>
              <a:rPr lang="en-GB" noProof="0"/>
              <a:t>by choosing: </a:t>
            </a:r>
            <a:br>
              <a:rPr lang="en-GB" noProof="0"/>
            </a:br>
            <a:r>
              <a:rPr lang="en-GB" noProof="0"/>
              <a:t>crop&gt;fit / rajaa&gt;sovita</a:t>
            </a:r>
          </a:p>
        </p:txBody>
      </p:sp>
      <p:pic>
        <p:nvPicPr>
          <p:cNvPr id="10" name="Kuva 9">
            <a:extLst>
              <a:ext uri="{FF2B5EF4-FFF2-40B4-BE49-F238E27FC236}">
                <a16:creationId xmlns:a16="http://schemas.microsoft.com/office/drawing/2014/main" id="{E0D3A071-9CC9-48AC-9D2F-A9841C2BEF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891000"/>
            <a:ext cx="1850304" cy="1824000"/>
          </a:xfrm>
          <a:prstGeom prst="rect">
            <a:avLst/>
          </a:prstGeom>
        </p:spPr>
      </p:pic>
    </p:spTree>
    <p:extLst>
      <p:ext uri="{BB962C8B-B14F-4D97-AF65-F5344CB8AC3E}">
        <p14:creationId xmlns:p14="http://schemas.microsoft.com/office/powerpoint/2010/main" val="159397643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29" y="31598"/>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 </a:t>
            </a:r>
          </a:p>
        </p:txBody>
      </p:sp>
      <p:sp>
        <p:nvSpPr>
          <p:cNvPr id="13" name="Text Placeholder 3"/>
          <p:cNvSpPr>
            <a:spLocks noGrp="1"/>
          </p:cNvSpPr>
          <p:nvPr>
            <p:ph type="body" sz="half" idx="11" hasCustomPrompt="1"/>
          </p:nvPr>
        </p:nvSpPr>
        <p:spPr>
          <a:xfrm>
            <a:off x="292329" y="1379408"/>
            <a:ext cx="8492897" cy="3388289"/>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Your text here</a:t>
            </a:r>
          </a:p>
          <a:p>
            <a:pPr lvl="1"/>
            <a:r>
              <a:rPr lang="en-GB" noProof="0"/>
              <a:t>Second level</a:t>
            </a:r>
          </a:p>
          <a:p>
            <a:pPr lvl="2"/>
            <a:r>
              <a:rPr lang="en-GB" noProof="0"/>
              <a:t>Third level</a:t>
            </a:r>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en-GB" noProof="0"/>
              <a:t>dd.mm.yyyy</a:t>
            </a:r>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en-GB" noProof="0"/>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8" name="Kuva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5322"/>
            <a:ext cx="2073704" cy="952000"/>
          </a:xfrm>
          <a:prstGeom prst="rect">
            <a:avLst/>
          </a:prstGeom>
        </p:spPr>
      </p:pic>
    </p:spTree>
    <p:extLst>
      <p:ext uri="{BB962C8B-B14F-4D97-AF65-F5344CB8AC3E}">
        <p14:creationId xmlns:p14="http://schemas.microsoft.com/office/powerpoint/2010/main" val="3541757571"/>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881" y="29950"/>
            <a:ext cx="8497093" cy="1129216"/>
          </a:xfrm>
          <a:prstGeom prst="rect">
            <a:avLst/>
          </a:prstGeom>
        </p:spPr>
        <p:txBody>
          <a:bodyPr lIns="0" tIns="0" rIns="0" bIns="0" anchor="t"/>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a:t>
            </a:r>
          </a:p>
        </p:txBody>
      </p:sp>
      <p:sp>
        <p:nvSpPr>
          <p:cNvPr id="13" name="Text Placeholder 3"/>
          <p:cNvSpPr>
            <a:spLocks noGrp="1"/>
          </p:cNvSpPr>
          <p:nvPr>
            <p:ph type="body" sz="half" idx="11" hasCustomPrompt="1"/>
          </p:nvPr>
        </p:nvSpPr>
        <p:spPr>
          <a:xfrm>
            <a:off x="287339" y="1497543"/>
            <a:ext cx="4150122" cy="3262458"/>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Your text here</a:t>
            </a:r>
          </a:p>
          <a:p>
            <a:pPr lvl="1"/>
            <a:r>
              <a:rPr lang="en-GB" noProof="0"/>
              <a:t>Second level</a:t>
            </a:r>
          </a:p>
          <a:p>
            <a:pPr lvl="2"/>
            <a:r>
              <a:rPr lang="en-GB" noProof="0"/>
              <a:t>Third level</a:t>
            </a:r>
          </a:p>
        </p:txBody>
      </p:sp>
      <p:sp>
        <p:nvSpPr>
          <p:cNvPr id="21" name="Text Placeholder 3"/>
          <p:cNvSpPr>
            <a:spLocks noGrp="1"/>
          </p:cNvSpPr>
          <p:nvPr>
            <p:ph type="body" sz="half" idx="12" hasCustomPrompt="1"/>
          </p:nvPr>
        </p:nvSpPr>
        <p:spPr>
          <a:xfrm>
            <a:off x="4706541" y="1497543"/>
            <a:ext cx="4078684" cy="3262458"/>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Your text here</a:t>
            </a:r>
          </a:p>
          <a:p>
            <a:pPr lvl="1"/>
            <a:r>
              <a:rPr lang="en-GB" noProof="0"/>
              <a:t>Second level</a:t>
            </a:r>
          </a:p>
          <a:p>
            <a:pPr lvl="2"/>
            <a:r>
              <a:rPr lang="en-GB" noProof="0"/>
              <a:t>Third level</a:t>
            </a:r>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en-GB" noProof="0"/>
              <a:t>dd.mm.yyyy</a:t>
            </a:r>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en-GB" noProof="0"/>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GB" noProof="0" smtClean="0"/>
              <a:pPr/>
              <a:t>‹#›</a:t>
            </a:fld>
            <a:endParaRPr lang="en-GB" noProof="0"/>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5322"/>
            <a:ext cx="2073704" cy="952000"/>
          </a:xfrm>
          <a:prstGeom prst="rect">
            <a:avLst/>
          </a:prstGeom>
        </p:spPr>
      </p:pic>
    </p:spTree>
    <p:extLst>
      <p:ext uri="{BB962C8B-B14F-4D97-AF65-F5344CB8AC3E}">
        <p14:creationId xmlns:p14="http://schemas.microsoft.com/office/powerpoint/2010/main" val="3666098209"/>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pos="181">
          <p15:clr>
            <a:srgbClr val="FBAE40"/>
          </p15:clr>
        </p15:guide>
        <p15:guide id="9" orient="horz" pos="84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794" y="0"/>
            <a:ext cx="4433207" cy="57150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Text Placeholder 3"/>
          <p:cNvSpPr>
            <a:spLocks noGrp="1"/>
          </p:cNvSpPr>
          <p:nvPr>
            <p:ph type="body" sz="half" idx="2" hasCustomPrompt="1"/>
          </p:nvPr>
        </p:nvSpPr>
        <p:spPr>
          <a:xfrm>
            <a:off x="287339" y="1509486"/>
            <a:ext cx="4052221" cy="3250514"/>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Your text here</a:t>
            </a:r>
          </a:p>
        </p:txBody>
      </p:sp>
      <p:sp>
        <p:nvSpPr>
          <p:cNvPr id="11" name="Text Placeholder 3"/>
          <p:cNvSpPr>
            <a:spLocks noGrp="1"/>
          </p:cNvSpPr>
          <p:nvPr>
            <p:ph type="body" sz="half" idx="10" hasCustomPrompt="1"/>
          </p:nvPr>
        </p:nvSpPr>
        <p:spPr>
          <a:xfrm>
            <a:off x="287339" y="38667"/>
            <a:ext cx="4052221" cy="115719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a:t>
            </a:r>
          </a:p>
        </p:txBody>
      </p:sp>
      <p:sp>
        <p:nvSpPr>
          <p:cNvPr id="6" name="Päivämäärän paikkamerkki 5"/>
          <p:cNvSpPr>
            <a:spLocks noGrp="1"/>
          </p:cNvSpPr>
          <p:nvPr>
            <p:ph type="dt" sz="half" idx="12"/>
          </p:nvPr>
        </p:nvSpPr>
        <p:spPr/>
        <p:txBody>
          <a:bodyPr/>
          <a:lstStyle/>
          <a:p>
            <a:r>
              <a:rPr lang="en-GB" noProof="0"/>
              <a:t>dd.mm.yyyy</a:t>
            </a:r>
          </a:p>
        </p:txBody>
      </p:sp>
      <p:sp>
        <p:nvSpPr>
          <p:cNvPr id="9" name="Alatunnisteen paikkamerkki 8"/>
          <p:cNvSpPr>
            <a:spLocks noGrp="1"/>
          </p:cNvSpPr>
          <p:nvPr>
            <p:ph type="ftr" sz="quarter" idx="13"/>
          </p:nvPr>
        </p:nvSpPr>
        <p:spPr/>
        <p:txBody>
          <a:bodyPr/>
          <a:lstStyle/>
          <a:p>
            <a:r>
              <a:rPr lang="en-GB" noProof="0"/>
              <a:t>Your text here</a:t>
            </a:r>
          </a:p>
        </p:txBody>
      </p:sp>
      <p:sp>
        <p:nvSpPr>
          <p:cNvPr id="10" name="Dian numeron paikkamerkki 9"/>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14" name="Kuva 1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5322"/>
            <a:ext cx="2073704" cy="952000"/>
          </a:xfrm>
          <a:prstGeom prst="rect">
            <a:avLst/>
          </a:prstGeom>
        </p:spPr>
      </p:pic>
    </p:spTree>
    <p:extLst>
      <p:ext uri="{BB962C8B-B14F-4D97-AF65-F5344CB8AC3E}">
        <p14:creationId xmlns:p14="http://schemas.microsoft.com/office/powerpoint/2010/main" val="158402746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Divider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13" noProof="0"/>
          </a:p>
        </p:txBody>
      </p:sp>
      <p:sp>
        <p:nvSpPr>
          <p:cNvPr id="6" name="Picture Placeholder 2"/>
          <p:cNvSpPr>
            <a:spLocks noGrp="1"/>
          </p:cNvSpPr>
          <p:nvPr>
            <p:ph type="pic" idx="11" hasCustomPrompt="1"/>
          </p:nvPr>
        </p:nvSpPr>
        <p:spPr>
          <a:xfrm>
            <a:off x="4710794" y="0"/>
            <a:ext cx="4433207" cy="5715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chemeClr val="tx1"/>
                </a:solidFill>
              </a:defRPr>
            </a:lvl1pPr>
          </a:lstStyle>
          <a:p>
            <a:r>
              <a:rPr lang="en-GB" noProof="0"/>
              <a:t>dd.mm.yyyy</a:t>
            </a:r>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chemeClr val="tx1"/>
                </a:solidFill>
              </a:defRPr>
            </a:lvl1pPr>
          </a:lstStyle>
          <a:p>
            <a:r>
              <a:rPr lang="en-GB" noProof="0"/>
              <a:t>Your text here</a:t>
            </a:r>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3"/>
            <a:ext cx="4218160" cy="4186208"/>
          </a:xfrm>
          <a:prstGeom prst="rect">
            <a:avLst/>
          </a:prstGeom>
        </p:spPr>
        <p:txBody>
          <a:bodyPr lIns="0" tIns="0" rIns="0" bIns="0"/>
          <a:lstStyle>
            <a:lvl1pPr marL="0" indent="0">
              <a:lnSpc>
                <a:spcPct val="100000"/>
              </a:lnSpc>
              <a:buNone/>
              <a:defRPr sz="3300" b="1">
                <a:solidFill>
                  <a:schemeClr val="tx1"/>
                </a:solidFill>
              </a:defRPr>
            </a:lvl1pPr>
          </a:lstStyle>
          <a:p>
            <a:r>
              <a:rPr lang="en-GB" noProof="0"/>
              <a:t>Lorem ipsum dolor sit amet, consectetur adipiscing elit. Maecenas velit velit, consequat eget ullamcorper a, maximus ac ex.</a:t>
            </a:r>
          </a:p>
        </p:txBody>
      </p:sp>
      <p:pic>
        <p:nvPicPr>
          <p:cNvPr id="12" name="Kuva 11">
            <a:extLst>
              <a:ext uri="{FF2B5EF4-FFF2-40B4-BE49-F238E27FC236}">
                <a16:creationId xmlns:a16="http://schemas.microsoft.com/office/drawing/2014/main" id="{4B777E04-278C-4AC2-9485-062D30E2C3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764882"/>
            <a:ext cx="1991440" cy="952000"/>
          </a:xfrm>
          <a:prstGeom prst="rect">
            <a:avLst/>
          </a:prstGeom>
        </p:spPr>
      </p:pic>
    </p:spTree>
    <p:extLst>
      <p:ext uri="{BB962C8B-B14F-4D97-AF65-F5344CB8AC3E}">
        <p14:creationId xmlns:p14="http://schemas.microsoft.com/office/powerpoint/2010/main" val="2576671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Image ">
    <p:spTree>
      <p:nvGrpSpPr>
        <p:cNvPr id="1" name=""/>
        <p:cNvGrpSpPr/>
        <p:nvPr/>
      </p:nvGrpSpPr>
      <p:grpSpPr>
        <a:xfrm>
          <a:off x="0" y="0"/>
          <a:ext cx="0" cy="0"/>
          <a:chOff x="0" y="0"/>
          <a:chExt cx="0" cy="0"/>
        </a:xfrm>
      </p:grpSpPr>
      <p:sp>
        <p:nvSpPr>
          <p:cNvPr id="11" name="Rectangle 10"/>
          <p:cNvSpPr/>
          <p:nvPr userDrawn="1"/>
        </p:nvSpPr>
        <p:spPr>
          <a:xfrm>
            <a:off x="3"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13" noProof="0"/>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tx1"/>
                </a:solidFill>
              </a:defRPr>
            </a:lvl1pPr>
          </a:lstStyle>
          <a:p>
            <a:r>
              <a:rPr lang="en-GB" noProof="0"/>
              <a:t>Headline</a:t>
            </a:r>
          </a:p>
        </p:txBody>
      </p:sp>
      <p:sp>
        <p:nvSpPr>
          <p:cNvPr id="13" name="Text Placeholder 3"/>
          <p:cNvSpPr>
            <a:spLocks noGrp="1"/>
          </p:cNvSpPr>
          <p:nvPr>
            <p:ph type="body" sz="half" idx="2" hasCustomPrompt="1"/>
          </p:nvPr>
        </p:nvSpPr>
        <p:spPr>
          <a:xfrm>
            <a:off x="442403" y="1979220"/>
            <a:ext cx="3869137" cy="390769"/>
          </a:xfrm>
          <a:prstGeom prst="rect">
            <a:avLst/>
          </a:prstGeom>
        </p:spPr>
        <p:txBody>
          <a:bodyPr lIns="0" tIns="0" rIns="0" bIns="0"/>
          <a:lstStyle>
            <a:lvl1pPr marL="0" indent="0">
              <a:lnSpc>
                <a:spcPct val="100000"/>
              </a:lnSpc>
              <a:buNone/>
              <a:defRPr sz="2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Sub Headline</a:t>
            </a:r>
          </a:p>
        </p:txBody>
      </p:sp>
      <p:sp>
        <p:nvSpPr>
          <p:cNvPr id="12"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buNone/>
              <a:defRPr sz="1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Name</a:t>
            </a:r>
          </a:p>
        </p:txBody>
      </p:sp>
      <p:sp>
        <p:nvSpPr>
          <p:cNvPr id="16"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buNone/>
              <a:defRPr sz="1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Date</a:t>
            </a:r>
          </a:p>
        </p:txBody>
      </p:sp>
      <p:sp>
        <p:nvSpPr>
          <p:cNvPr id="14" name="Picture Placeholder 2"/>
          <p:cNvSpPr>
            <a:spLocks noGrp="1"/>
          </p:cNvSpPr>
          <p:nvPr>
            <p:ph type="pic" idx="13" hasCustomPrompt="1"/>
          </p:nvPr>
        </p:nvSpPr>
        <p:spPr>
          <a:xfrm>
            <a:off x="4564419" y="0"/>
            <a:ext cx="4579582"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GB" noProof="0"/>
              <a:t>Click icon to add image.</a:t>
            </a:r>
          </a:p>
          <a:p>
            <a:r>
              <a:rPr lang="en-GB" noProof="0"/>
              <a:t>Fit the image to frame </a:t>
            </a:r>
            <a:br>
              <a:rPr lang="en-GB" noProof="0"/>
            </a:br>
            <a:r>
              <a:rPr lang="en-GB" noProof="0"/>
              <a:t>by choosing: </a:t>
            </a:r>
            <a:br>
              <a:rPr lang="en-GB" noProof="0"/>
            </a:br>
            <a:r>
              <a:rPr lang="en-GB" noProof="0"/>
              <a:t>crop&gt;fit / rajaa&gt;sovita</a:t>
            </a:r>
          </a:p>
        </p:txBody>
      </p:sp>
      <p:pic>
        <p:nvPicPr>
          <p:cNvPr id="10" name="Kuva 9">
            <a:extLst>
              <a:ext uri="{FF2B5EF4-FFF2-40B4-BE49-F238E27FC236}">
                <a16:creationId xmlns:a16="http://schemas.microsoft.com/office/drawing/2014/main" id="{FDE6FEC0-D463-4F39-9043-DB3EB64D71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006210"/>
            <a:ext cx="1886823" cy="1674000"/>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15:guide id="1" orient="horz" pos="329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 Divider">
    <p:spTree>
      <p:nvGrpSpPr>
        <p:cNvPr id="1" name=""/>
        <p:cNvGrpSpPr/>
        <p:nvPr/>
      </p:nvGrpSpPr>
      <p:grpSpPr>
        <a:xfrm>
          <a:off x="0" y="0"/>
          <a:ext cx="0" cy="0"/>
          <a:chOff x="0" y="0"/>
          <a:chExt cx="0" cy="0"/>
        </a:xfrm>
      </p:grpSpPr>
      <p:sp>
        <p:nvSpPr>
          <p:cNvPr id="5"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noProof="0"/>
          </a:p>
        </p:txBody>
      </p:sp>
      <p:sp>
        <p:nvSpPr>
          <p:cNvPr id="7" name="Text Placeholder 3"/>
          <p:cNvSpPr>
            <a:spLocks noGrp="1"/>
          </p:cNvSpPr>
          <p:nvPr>
            <p:ph type="body" sz="half" idx="11" hasCustomPrompt="1"/>
          </p:nvPr>
        </p:nvSpPr>
        <p:spPr>
          <a:xfrm>
            <a:off x="755651" y="1954917"/>
            <a:ext cx="7669159" cy="1502517"/>
          </a:xfrm>
          <a:prstGeom prst="rect">
            <a:avLst/>
          </a:prstGeom>
        </p:spPr>
        <p:txBody>
          <a:bodyPr lIns="0" rIns="0"/>
          <a:lstStyle>
            <a:lvl1pPr marL="0" indent="0" algn="l">
              <a:lnSpc>
                <a:spcPct val="100000"/>
              </a:lnSpc>
              <a:spcBef>
                <a:spcPts val="0"/>
              </a:spcBef>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8" name="Kuva 7">
            <a:extLst>
              <a:ext uri="{FF2B5EF4-FFF2-40B4-BE49-F238E27FC236}">
                <a16:creationId xmlns:a16="http://schemas.microsoft.com/office/drawing/2014/main" id="{8874F57F-2B71-4CF6-BE75-301149EF1A1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764882"/>
            <a:ext cx="1991440" cy="952000"/>
          </a:xfrm>
          <a:prstGeom prst="rect">
            <a:avLst/>
          </a:prstGeom>
        </p:spPr>
      </p:pic>
    </p:spTree>
    <p:extLst>
      <p:ext uri="{BB962C8B-B14F-4D97-AF65-F5344CB8AC3E}">
        <p14:creationId xmlns:p14="http://schemas.microsoft.com/office/powerpoint/2010/main" val="370696315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39" y="31595"/>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9" y="1342571"/>
            <a:ext cx="8497093" cy="3417429"/>
          </a:xfrm>
          <a:prstGeom prst="rect">
            <a:avLst/>
          </a:prstGeom>
        </p:spPr>
        <p:txBody>
          <a:bodyPr/>
          <a:lstStyle>
            <a:lvl1pPr marL="0" indent="0" algn="ctr">
              <a:buNone/>
              <a:defRPr b="1">
                <a:solidFill>
                  <a:schemeClr val="bg1">
                    <a:lumMod val="85000"/>
                  </a:schemeClr>
                </a:solidFill>
              </a:defRPr>
            </a:lvl1pPr>
          </a:lstStyle>
          <a:p>
            <a:r>
              <a:rPr lang="en-GB" noProof="0"/>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pic>
        <p:nvPicPr>
          <p:cNvPr id="13" name="Kuva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5322"/>
            <a:ext cx="2073704" cy="952000"/>
          </a:xfrm>
          <a:prstGeom prst="rect">
            <a:avLst/>
          </a:prstGeom>
        </p:spPr>
      </p:pic>
    </p:spTree>
    <p:extLst>
      <p:ext uri="{BB962C8B-B14F-4D97-AF65-F5344CB8AC3E}">
        <p14:creationId xmlns:p14="http://schemas.microsoft.com/office/powerpoint/2010/main" val="1039356744"/>
      </p:ext>
    </p:extLst>
  </p:cSld>
  <p:clrMapOvr>
    <a:masterClrMapping/>
  </p:clrMapOvr>
  <p:extLst>
    <p:ext uri="{DCECCB84-F9BA-43D5-87BE-67443E8EF086}">
      <p15:sldGuideLst xmlns:p15="http://schemas.microsoft.com/office/powerpoint/2012/main">
        <p15:guide id="1" orient="horz" pos="3100">
          <p15:clr>
            <a:srgbClr val="FBAE40"/>
          </p15:clr>
        </p15:guide>
        <p15:guide id="4" pos="5534">
          <p15:clr>
            <a:srgbClr val="FBAE40"/>
          </p15:clr>
        </p15:guide>
        <p15:guide id="5" orient="horz" pos="327">
          <p15:clr>
            <a:srgbClr val="FBAE40"/>
          </p15:clr>
        </p15:guide>
        <p15:guide id="6" pos="2795">
          <p15:clr>
            <a:srgbClr val="FBAE40"/>
          </p15:clr>
        </p15:guide>
        <p15:guide id="7" pos="296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 Body slide - Chart">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39" y="31595"/>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 </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pic>
        <p:nvPicPr>
          <p:cNvPr id="13" name="Kuva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5322"/>
            <a:ext cx="2073704" cy="952000"/>
          </a:xfrm>
          <a:prstGeom prst="rect">
            <a:avLst/>
          </a:prstGeom>
        </p:spPr>
      </p:pic>
      <p:sp>
        <p:nvSpPr>
          <p:cNvPr id="10" name="Chart Placeholder 2">
            <a:extLst>
              <a:ext uri="{FF2B5EF4-FFF2-40B4-BE49-F238E27FC236}">
                <a16:creationId xmlns:a16="http://schemas.microsoft.com/office/drawing/2014/main" id="{72753F42-F365-4A79-A0C2-40E4B7E09344}"/>
              </a:ext>
            </a:extLst>
          </p:cNvPr>
          <p:cNvSpPr>
            <a:spLocks noGrp="1"/>
          </p:cNvSpPr>
          <p:nvPr>
            <p:ph type="chart" sz="quarter" idx="12" hasCustomPrompt="1"/>
          </p:nvPr>
        </p:nvSpPr>
        <p:spPr>
          <a:xfrm>
            <a:off x="287339" y="1342571"/>
            <a:ext cx="8497093" cy="3422751"/>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en-GB" noProof="0"/>
              <a:t>Click icon to add chart</a:t>
            </a:r>
          </a:p>
        </p:txBody>
      </p:sp>
    </p:spTree>
    <p:extLst>
      <p:ext uri="{BB962C8B-B14F-4D97-AF65-F5344CB8AC3E}">
        <p14:creationId xmlns:p14="http://schemas.microsoft.com/office/powerpoint/2010/main" val="1534092748"/>
      </p:ext>
    </p:extLst>
  </p:cSld>
  <p:clrMapOvr>
    <a:masterClrMapping/>
  </p:clrMapOvr>
  <p:extLst>
    <p:ext uri="{DCECCB84-F9BA-43D5-87BE-67443E8EF086}">
      <p15:sldGuideLst xmlns:p15="http://schemas.microsoft.com/office/powerpoint/2012/main">
        <p15:guide id="1" orient="horz" pos="3100">
          <p15:clr>
            <a:srgbClr val="FBAE40"/>
          </p15:clr>
        </p15:guide>
        <p15:guide id="4" pos="5534">
          <p15:clr>
            <a:srgbClr val="FBAE40"/>
          </p15:clr>
        </p15:guide>
        <p15:guide id="5" orient="horz" pos="327">
          <p15:clr>
            <a:srgbClr val="FBAE40"/>
          </p15:clr>
        </p15:guide>
        <p15:guide id="6" pos="2795">
          <p15:clr>
            <a:srgbClr val="FBAE40"/>
          </p15:clr>
        </p15:guide>
        <p15:guide id="7" pos="296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 Process slide">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30787"/>
            <a:ext cx="8489928" cy="1106552"/>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a:t>
            </a:r>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7" name="Kuva 6">
            <a:extLst>
              <a:ext uri="{FF2B5EF4-FFF2-40B4-BE49-F238E27FC236}">
                <a16:creationId xmlns:a16="http://schemas.microsoft.com/office/drawing/2014/main" id="{96CBC861-03F0-400F-8E2A-500431955E1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764882"/>
            <a:ext cx="1991440" cy="952000"/>
          </a:xfrm>
          <a:prstGeom prst="rect">
            <a:avLst/>
          </a:prstGeom>
        </p:spPr>
      </p:pic>
      <p:sp>
        <p:nvSpPr>
          <p:cNvPr id="19" name="Text Placeholder 5">
            <a:extLst>
              <a:ext uri="{FF2B5EF4-FFF2-40B4-BE49-F238E27FC236}">
                <a16:creationId xmlns:a16="http://schemas.microsoft.com/office/drawing/2014/main" id="{0CD30196-688A-4A13-B795-86CB97F91D94}"/>
              </a:ext>
            </a:extLst>
          </p:cNvPr>
          <p:cNvSpPr>
            <a:spLocks noGrp="1"/>
          </p:cNvSpPr>
          <p:nvPr>
            <p:ph type="body" sz="quarter" idx="11" hasCustomPrompt="1"/>
          </p:nvPr>
        </p:nvSpPr>
        <p:spPr>
          <a:xfrm>
            <a:off x="290831" y="2711402"/>
            <a:ext cx="1539000" cy="2200000"/>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en-GB" noProof="1"/>
              <a:t>Add text</a:t>
            </a:r>
          </a:p>
        </p:txBody>
      </p:sp>
      <p:sp>
        <p:nvSpPr>
          <p:cNvPr id="20" name="Text Placeholder 5">
            <a:extLst>
              <a:ext uri="{FF2B5EF4-FFF2-40B4-BE49-F238E27FC236}">
                <a16:creationId xmlns:a16="http://schemas.microsoft.com/office/drawing/2014/main" id="{7BB029E0-B8CA-4313-A5E2-B76B123D4B44}"/>
              </a:ext>
            </a:extLst>
          </p:cNvPr>
          <p:cNvSpPr>
            <a:spLocks noGrp="1"/>
          </p:cNvSpPr>
          <p:nvPr>
            <p:ph type="body" sz="quarter" idx="12" hasCustomPrompt="1"/>
          </p:nvPr>
        </p:nvSpPr>
        <p:spPr>
          <a:xfrm>
            <a:off x="2030003" y="2711402"/>
            <a:ext cx="1539000" cy="220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en-GB" noProof="1"/>
              <a:t>Add text</a:t>
            </a:r>
          </a:p>
          <a:p>
            <a:pPr marL="81000" lvl="0" indent="-81000" algn="l" defTabSz="514436" rtl="0" eaLnBrk="1" latinLnBrk="0" hangingPunct="1">
              <a:lnSpc>
                <a:spcPts val="975"/>
              </a:lnSpc>
              <a:buFont typeface="Arial" charset="0"/>
              <a:buChar char="•"/>
            </a:pPr>
            <a:endParaRPr lang="en-GB" noProof="1"/>
          </a:p>
        </p:txBody>
      </p:sp>
      <p:sp>
        <p:nvSpPr>
          <p:cNvPr id="21" name="Text Placeholder 23">
            <a:extLst>
              <a:ext uri="{FF2B5EF4-FFF2-40B4-BE49-F238E27FC236}">
                <a16:creationId xmlns:a16="http://schemas.microsoft.com/office/drawing/2014/main" id="{8E1D5A5A-6EC4-429D-8903-8B585A051642}"/>
              </a:ext>
            </a:extLst>
          </p:cNvPr>
          <p:cNvSpPr>
            <a:spLocks noGrp="1"/>
          </p:cNvSpPr>
          <p:nvPr>
            <p:ph type="body" sz="quarter" idx="16" hasCustomPrompt="1"/>
          </p:nvPr>
        </p:nvSpPr>
        <p:spPr>
          <a:xfrm>
            <a:off x="502331" y="1336552"/>
            <a:ext cx="1116000" cy="12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2014</a:t>
            </a:r>
          </a:p>
        </p:txBody>
      </p:sp>
      <p:sp>
        <p:nvSpPr>
          <p:cNvPr id="25" name="Text Placeholder 23">
            <a:extLst>
              <a:ext uri="{FF2B5EF4-FFF2-40B4-BE49-F238E27FC236}">
                <a16:creationId xmlns:a16="http://schemas.microsoft.com/office/drawing/2014/main" id="{61A079E9-1E77-49C6-B99C-B0FADB9417EF}"/>
              </a:ext>
            </a:extLst>
          </p:cNvPr>
          <p:cNvSpPr>
            <a:spLocks noGrp="1"/>
          </p:cNvSpPr>
          <p:nvPr>
            <p:ph type="body" sz="quarter" idx="17" hasCustomPrompt="1"/>
          </p:nvPr>
        </p:nvSpPr>
        <p:spPr>
          <a:xfrm>
            <a:off x="2241503" y="1336552"/>
            <a:ext cx="1116000" cy="12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2015</a:t>
            </a:r>
          </a:p>
        </p:txBody>
      </p:sp>
      <p:sp>
        <p:nvSpPr>
          <p:cNvPr id="30" name="Text Placeholder 23">
            <a:extLst>
              <a:ext uri="{FF2B5EF4-FFF2-40B4-BE49-F238E27FC236}">
                <a16:creationId xmlns:a16="http://schemas.microsoft.com/office/drawing/2014/main" id="{178619C4-AF8E-430B-93EA-DE240ED3D154}"/>
              </a:ext>
            </a:extLst>
          </p:cNvPr>
          <p:cNvSpPr>
            <a:spLocks noGrp="1"/>
          </p:cNvSpPr>
          <p:nvPr>
            <p:ph type="body" sz="quarter" idx="18" hasCustomPrompt="1"/>
          </p:nvPr>
        </p:nvSpPr>
        <p:spPr>
          <a:xfrm>
            <a:off x="3980675" y="1336552"/>
            <a:ext cx="1116000" cy="12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2016</a:t>
            </a:r>
          </a:p>
        </p:txBody>
      </p:sp>
      <p:sp>
        <p:nvSpPr>
          <p:cNvPr id="31" name="Text Placeholder 23">
            <a:extLst>
              <a:ext uri="{FF2B5EF4-FFF2-40B4-BE49-F238E27FC236}">
                <a16:creationId xmlns:a16="http://schemas.microsoft.com/office/drawing/2014/main" id="{94F816EB-6077-445A-ADDC-F2D87F59F951}"/>
              </a:ext>
            </a:extLst>
          </p:cNvPr>
          <p:cNvSpPr>
            <a:spLocks noGrp="1"/>
          </p:cNvSpPr>
          <p:nvPr>
            <p:ph type="body" sz="quarter" idx="19" hasCustomPrompt="1"/>
          </p:nvPr>
        </p:nvSpPr>
        <p:spPr>
          <a:xfrm>
            <a:off x="5719847" y="1336552"/>
            <a:ext cx="1116000" cy="12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2017</a:t>
            </a:r>
          </a:p>
        </p:txBody>
      </p:sp>
      <p:sp>
        <p:nvSpPr>
          <p:cNvPr id="32" name="Text Placeholder 23">
            <a:extLst>
              <a:ext uri="{FF2B5EF4-FFF2-40B4-BE49-F238E27FC236}">
                <a16:creationId xmlns:a16="http://schemas.microsoft.com/office/drawing/2014/main" id="{11ACF50A-566E-43FC-B378-B4C409FAAC8B}"/>
              </a:ext>
            </a:extLst>
          </p:cNvPr>
          <p:cNvSpPr>
            <a:spLocks noGrp="1"/>
          </p:cNvSpPr>
          <p:nvPr>
            <p:ph type="body" sz="quarter" idx="20" hasCustomPrompt="1"/>
          </p:nvPr>
        </p:nvSpPr>
        <p:spPr>
          <a:xfrm>
            <a:off x="7459018" y="1336552"/>
            <a:ext cx="1116000" cy="12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2018</a:t>
            </a:r>
          </a:p>
        </p:txBody>
      </p:sp>
      <p:sp>
        <p:nvSpPr>
          <p:cNvPr id="33" name="Text Placeholder 5">
            <a:extLst>
              <a:ext uri="{FF2B5EF4-FFF2-40B4-BE49-F238E27FC236}">
                <a16:creationId xmlns:a16="http://schemas.microsoft.com/office/drawing/2014/main" id="{B81E2B16-37A1-4E1B-A15A-2AFBF19EB9A0}"/>
              </a:ext>
            </a:extLst>
          </p:cNvPr>
          <p:cNvSpPr>
            <a:spLocks noGrp="1"/>
          </p:cNvSpPr>
          <p:nvPr>
            <p:ph type="body" sz="quarter" idx="23" hasCustomPrompt="1"/>
          </p:nvPr>
        </p:nvSpPr>
        <p:spPr>
          <a:xfrm>
            <a:off x="3769175" y="2711402"/>
            <a:ext cx="1539000" cy="220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en-GB" noProof="1"/>
              <a:t>Add text</a:t>
            </a:r>
          </a:p>
          <a:p>
            <a:pPr marL="81000" lvl="0" indent="-81000" algn="l" defTabSz="514436" rtl="0" eaLnBrk="1" latinLnBrk="0" hangingPunct="1">
              <a:lnSpc>
                <a:spcPts val="975"/>
              </a:lnSpc>
              <a:buFont typeface="Arial" charset="0"/>
              <a:buChar char="•"/>
            </a:pPr>
            <a:endParaRPr lang="en-GB" noProof="1"/>
          </a:p>
        </p:txBody>
      </p:sp>
      <p:sp>
        <p:nvSpPr>
          <p:cNvPr id="34" name="Text Placeholder 5">
            <a:extLst>
              <a:ext uri="{FF2B5EF4-FFF2-40B4-BE49-F238E27FC236}">
                <a16:creationId xmlns:a16="http://schemas.microsoft.com/office/drawing/2014/main" id="{CF8CF593-B534-407C-B2EA-E4AF9450B54A}"/>
              </a:ext>
            </a:extLst>
          </p:cNvPr>
          <p:cNvSpPr>
            <a:spLocks noGrp="1"/>
          </p:cNvSpPr>
          <p:nvPr>
            <p:ph type="body" sz="quarter" idx="24" hasCustomPrompt="1"/>
          </p:nvPr>
        </p:nvSpPr>
        <p:spPr>
          <a:xfrm>
            <a:off x="5508347" y="2711402"/>
            <a:ext cx="1539000" cy="220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en-GB" noProof="1"/>
              <a:t>Add text</a:t>
            </a:r>
          </a:p>
          <a:p>
            <a:pPr marL="81000" lvl="0" indent="-81000" algn="l" defTabSz="514436" rtl="0" eaLnBrk="1" latinLnBrk="0" hangingPunct="1">
              <a:lnSpc>
                <a:spcPts val="975"/>
              </a:lnSpc>
              <a:buFont typeface="Arial" charset="0"/>
              <a:buChar char="•"/>
            </a:pPr>
            <a:endParaRPr lang="en-GB" noProof="1"/>
          </a:p>
        </p:txBody>
      </p:sp>
      <p:sp>
        <p:nvSpPr>
          <p:cNvPr id="35" name="Text Placeholder 5">
            <a:extLst>
              <a:ext uri="{FF2B5EF4-FFF2-40B4-BE49-F238E27FC236}">
                <a16:creationId xmlns:a16="http://schemas.microsoft.com/office/drawing/2014/main" id="{2103FBCE-6866-423B-BA54-BC3CF58C7878}"/>
              </a:ext>
            </a:extLst>
          </p:cNvPr>
          <p:cNvSpPr>
            <a:spLocks noGrp="1"/>
          </p:cNvSpPr>
          <p:nvPr>
            <p:ph type="body" sz="quarter" idx="25" hasCustomPrompt="1"/>
          </p:nvPr>
        </p:nvSpPr>
        <p:spPr>
          <a:xfrm>
            <a:off x="7247518" y="2711402"/>
            <a:ext cx="1539000" cy="220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en-GB" noProof="1"/>
              <a:t>Add text</a:t>
            </a:r>
          </a:p>
          <a:p>
            <a:pPr marL="81000" lvl="0" indent="-81000" algn="l" defTabSz="514436" rtl="0" eaLnBrk="1" latinLnBrk="0" hangingPunct="1">
              <a:lnSpc>
                <a:spcPts val="975"/>
              </a:lnSpc>
              <a:buFont typeface="Arial" charset="0"/>
              <a:buChar char="•"/>
            </a:pPr>
            <a:endParaRPr lang="en-GB" noProof="1"/>
          </a:p>
        </p:txBody>
      </p:sp>
    </p:spTree>
    <p:extLst>
      <p:ext uri="{BB962C8B-B14F-4D97-AF65-F5344CB8AC3E}">
        <p14:creationId xmlns:p14="http://schemas.microsoft.com/office/powerpoint/2010/main" val="1136126423"/>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sp>
        <p:nvSpPr>
          <p:cNvPr id="11" name="Text Placeholder 3"/>
          <p:cNvSpPr>
            <a:spLocks noGrp="1"/>
          </p:cNvSpPr>
          <p:nvPr>
            <p:ph type="body" sz="half" idx="10" hasCustomPrompt="1"/>
          </p:nvPr>
        </p:nvSpPr>
        <p:spPr>
          <a:xfrm>
            <a:off x="287339" y="31405"/>
            <a:ext cx="8497093" cy="1262979"/>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a:t>
            </a:r>
          </a:p>
        </p:txBody>
      </p:sp>
      <p:pic>
        <p:nvPicPr>
          <p:cNvPr id="19" name="Kuva 1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5322"/>
            <a:ext cx="2073704" cy="952000"/>
          </a:xfrm>
          <a:prstGeom prst="rect">
            <a:avLst/>
          </a:prstGeom>
        </p:spPr>
      </p:pic>
      <p:sp>
        <p:nvSpPr>
          <p:cNvPr id="18" name="Text Placeholder 23">
            <a:extLst>
              <a:ext uri="{FF2B5EF4-FFF2-40B4-BE49-F238E27FC236}">
                <a16:creationId xmlns:a16="http://schemas.microsoft.com/office/drawing/2014/main" id="{3826C66F-A30A-4BE4-AD4F-29552055FAE1}"/>
              </a:ext>
            </a:extLst>
          </p:cNvPr>
          <p:cNvSpPr>
            <a:spLocks noGrp="1"/>
          </p:cNvSpPr>
          <p:nvPr>
            <p:ph type="body" sz="quarter" idx="16" hasCustomPrompt="1"/>
          </p:nvPr>
        </p:nvSpPr>
        <p:spPr>
          <a:xfrm>
            <a:off x="505754" y="1336000"/>
            <a:ext cx="1116000" cy="12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1</a:t>
            </a:r>
          </a:p>
        </p:txBody>
      </p:sp>
      <p:sp>
        <p:nvSpPr>
          <p:cNvPr id="20" name="Text Placeholder 23">
            <a:extLst>
              <a:ext uri="{FF2B5EF4-FFF2-40B4-BE49-F238E27FC236}">
                <a16:creationId xmlns:a16="http://schemas.microsoft.com/office/drawing/2014/main" id="{F9CB4F4C-3FAF-42D6-BE91-819C2FEE99D4}"/>
              </a:ext>
            </a:extLst>
          </p:cNvPr>
          <p:cNvSpPr>
            <a:spLocks noGrp="1"/>
          </p:cNvSpPr>
          <p:nvPr>
            <p:ph type="body" sz="quarter" idx="17" hasCustomPrompt="1"/>
          </p:nvPr>
        </p:nvSpPr>
        <p:spPr>
          <a:xfrm>
            <a:off x="2243548" y="1336000"/>
            <a:ext cx="1116000" cy="12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a:t>
            </a:r>
          </a:p>
        </p:txBody>
      </p:sp>
      <p:sp>
        <p:nvSpPr>
          <p:cNvPr id="21" name="Text Placeholder 23">
            <a:extLst>
              <a:ext uri="{FF2B5EF4-FFF2-40B4-BE49-F238E27FC236}">
                <a16:creationId xmlns:a16="http://schemas.microsoft.com/office/drawing/2014/main" id="{2B90AAE6-D6BE-4E09-B6A1-1E96D0822FCB}"/>
              </a:ext>
            </a:extLst>
          </p:cNvPr>
          <p:cNvSpPr>
            <a:spLocks noGrp="1"/>
          </p:cNvSpPr>
          <p:nvPr>
            <p:ph type="body" sz="quarter" idx="18" hasCustomPrompt="1"/>
          </p:nvPr>
        </p:nvSpPr>
        <p:spPr>
          <a:xfrm>
            <a:off x="3981342" y="1336000"/>
            <a:ext cx="1116000" cy="12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3</a:t>
            </a:r>
          </a:p>
        </p:txBody>
      </p:sp>
      <p:sp>
        <p:nvSpPr>
          <p:cNvPr id="22" name="Text Placeholder 23">
            <a:extLst>
              <a:ext uri="{FF2B5EF4-FFF2-40B4-BE49-F238E27FC236}">
                <a16:creationId xmlns:a16="http://schemas.microsoft.com/office/drawing/2014/main" id="{EB558988-9B86-4C2A-A931-24FCBAAD7BA2}"/>
              </a:ext>
            </a:extLst>
          </p:cNvPr>
          <p:cNvSpPr>
            <a:spLocks noGrp="1"/>
          </p:cNvSpPr>
          <p:nvPr>
            <p:ph type="body" sz="quarter" idx="19" hasCustomPrompt="1"/>
          </p:nvPr>
        </p:nvSpPr>
        <p:spPr>
          <a:xfrm>
            <a:off x="5719136" y="1336000"/>
            <a:ext cx="1116000" cy="12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4</a:t>
            </a:r>
          </a:p>
        </p:txBody>
      </p:sp>
      <p:sp>
        <p:nvSpPr>
          <p:cNvPr id="23" name="Text Placeholder 23">
            <a:extLst>
              <a:ext uri="{FF2B5EF4-FFF2-40B4-BE49-F238E27FC236}">
                <a16:creationId xmlns:a16="http://schemas.microsoft.com/office/drawing/2014/main" id="{A4E339AC-681A-4687-AA6F-2564BD700045}"/>
              </a:ext>
            </a:extLst>
          </p:cNvPr>
          <p:cNvSpPr>
            <a:spLocks noGrp="1"/>
          </p:cNvSpPr>
          <p:nvPr>
            <p:ph type="body" sz="quarter" idx="20" hasCustomPrompt="1"/>
          </p:nvPr>
        </p:nvSpPr>
        <p:spPr>
          <a:xfrm>
            <a:off x="7456931" y="1336000"/>
            <a:ext cx="1116000" cy="12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5</a:t>
            </a:r>
          </a:p>
        </p:txBody>
      </p:sp>
      <p:sp>
        <p:nvSpPr>
          <p:cNvPr id="25" name="Text Placeholder 3">
            <a:extLst>
              <a:ext uri="{FF2B5EF4-FFF2-40B4-BE49-F238E27FC236}">
                <a16:creationId xmlns:a16="http://schemas.microsoft.com/office/drawing/2014/main" id="{444E812B-7DD4-42B0-9C0F-08BEFD367DCB}"/>
              </a:ext>
            </a:extLst>
          </p:cNvPr>
          <p:cNvSpPr>
            <a:spLocks noGrp="1"/>
          </p:cNvSpPr>
          <p:nvPr>
            <p:ph type="body" sz="half" idx="2" hasCustomPrompt="1"/>
          </p:nvPr>
        </p:nvSpPr>
        <p:spPr>
          <a:xfrm>
            <a:off x="294254" y="2712000"/>
            <a:ext cx="1539000" cy="220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1"/>
              <a:t>Point 1</a:t>
            </a:r>
          </a:p>
        </p:txBody>
      </p:sp>
      <p:sp>
        <p:nvSpPr>
          <p:cNvPr id="30" name="Text Placeholder 3">
            <a:extLst>
              <a:ext uri="{FF2B5EF4-FFF2-40B4-BE49-F238E27FC236}">
                <a16:creationId xmlns:a16="http://schemas.microsoft.com/office/drawing/2014/main" id="{6B25A543-3E2F-4CF3-838A-D956BD75A246}"/>
              </a:ext>
            </a:extLst>
          </p:cNvPr>
          <p:cNvSpPr>
            <a:spLocks noGrp="1"/>
          </p:cNvSpPr>
          <p:nvPr>
            <p:ph type="body" sz="half" idx="21" hasCustomPrompt="1"/>
          </p:nvPr>
        </p:nvSpPr>
        <p:spPr>
          <a:xfrm>
            <a:off x="2032048" y="2712000"/>
            <a:ext cx="1539000" cy="220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1"/>
              <a:t>Point 2</a:t>
            </a:r>
          </a:p>
        </p:txBody>
      </p:sp>
      <p:sp>
        <p:nvSpPr>
          <p:cNvPr id="31" name="Text Placeholder 3">
            <a:extLst>
              <a:ext uri="{FF2B5EF4-FFF2-40B4-BE49-F238E27FC236}">
                <a16:creationId xmlns:a16="http://schemas.microsoft.com/office/drawing/2014/main" id="{AFFA594E-57FA-4F87-8704-4C6E6F754CA6}"/>
              </a:ext>
            </a:extLst>
          </p:cNvPr>
          <p:cNvSpPr>
            <a:spLocks noGrp="1"/>
          </p:cNvSpPr>
          <p:nvPr>
            <p:ph type="body" sz="half" idx="22" hasCustomPrompt="1"/>
          </p:nvPr>
        </p:nvSpPr>
        <p:spPr>
          <a:xfrm>
            <a:off x="3769842" y="2712000"/>
            <a:ext cx="1539000" cy="220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1"/>
              <a:t>Point 3</a:t>
            </a:r>
          </a:p>
        </p:txBody>
      </p:sp>
      <p:sp>
        <p:nvSpPr>
          <p:cNvPr id="32" name="Text Placeholder 3">
            <a:extLst>
              <a:ext uri="{FF2B5EF4-FFF2-40B4-BE49-F238E27FC236}">
                <a16:creationId xmlns:a16="http://schemas.microsoft.com/office/drawing/2014/main" id="{79815074-342E-4889-88CD-1CA47A98D62F}"/>
              </a:ext>
            </a:extLst>
          </p:cNvPr>
          <p:cNvSpPr>
            <a:spLocks noGrp="1"/>
          </p:cNvSpPr>
          <p:nvPr>
            <p:ph type="body" sz="half" idx="23" hasCustomPrompt="1"/>
          </p:nvPr>
        </p:nvSpPr>
        <p:spPr>
          <a:xfrm>
            <a:off x="5507636" y="2712000"/>
            <a:ext cx="1539000" cy="220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1"/>
              <a:t>Point 4</a:t>
            </a:r>
          </a:p>
        </p:txBody>
      </p:sp>
      <p:sp>
        <p:nvSpPr>
          <p:cNvPr id="38" name="Text Placeholder 3">
            <a:extLst>
              <a:ext uri="{FF2B5EF4-FFF2-40B4-BE49-F238E27FC236}">
                <a16:creationId xmlns:a16="http://schemas.microsoft.com/office/drawing/2014/main" id="{29F41EE5-04F3-4E4E-A49A-4F451A21AAE5}"/>
              </a:ext>
            </a:extLst>
          </p:cNvPr>
          <p:cNvSpPr>
            <a:spLocks noGrp="1"/>
          </p:cNvSpPr>
          <p:nvPr>
            <p:ph type="body" sz="half" idx="24" hasCustomPrompt="1"/>
          </p:nvPr>
        </p:nvSpPr>
        <p:spPr>
          <a:xfrm>
            <a:off x="7245431" y="2712000"/>
            <a:ext cx="1539000" cy="220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1"/>
              <a:t>Point 4</a:t>
            </a:r>
          </a:p>
        </p:txBody>
      </p:sp>
    </p:spTree>
    <p:extLst>
      <p:ext uri="{BB962C8B-B14F-4D97-AF65-F5344CB8AC3E}">
        <p14:creationId xmlns:p14="http://schemas.microsoft.com/office/powerpoint/2010/main" val="3827109432"/>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 Closing slide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noProof="0"/>
          </a:p>
        </p:txBody>
      </p:sp>
      <p:sp>
        <p:nvSpPr>
          <p:cNvPr id="12" name="Otsikko 1">
            <a:hlinkClick r:id="rId2"/>
          </p:cNvPr>
          <p:cNvSpPr txBox="1">
            <a:spLocks/>
          </p:cNvSpPr>
          <p:nvPr userDrawn="1"/>
        </p:nvSpPr>
        <p:spPr>
          <a:xfrm>
            <a:off x="3717366" y="3964834"/>
            <a:ext cx="1709289" cy="404836"/>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en-GB" sz="1800" spc="0" baseline="0" noProof="0">
                <a:solidFill>
                  <a:schemeClr val="tx1"/>
                </a:solidFill>
                <a:latin typeface="Arial"/>
                <a:cs typeface="Arial"/>
              </a:rPr>
              <a:t>aalto.fi</a:t>
            </a:r>
          </a:p>
        </p:txBody>
      </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9" y="1516268"/>
            <a:ext cx="5995987" cy="1451219"/>
          </a:xfrm>
          <a:prstGeom prst="rect">
            <a:avLst/>
          </a:prstGeom>
        </p:spPr>
        <p:txBody>
          <a:bodyPr anchor="b" anchorCtr="0"/>
          <a:lstStyle>
            <a:lvl1pPr marL="0" indent="0" algn="ctr">
              <a:lnSpc>
                <a:spcPct val="100000"/>
              </a:lnSpc>
              <a:buNone/>
              <a:defRPr sz="4000" b="1">
                <a:solidFill>
                  <a:schemeClr val="tx1"/>
                </a:solidFill>
                <a:latin typeface="+mj-lt"/>
              </a:defRPr>
            </a:lvl1pPr>
            <a:lvl2pPr marL="342900" indent="0">
              <a:buNone/>
              <a:defRPr/>
            </a:lvl2pPr>
          </a:lstStyle>
          <a:p>
            <a:pPr lvl="0"/>
            <a:r>
              <a:rPr lang="en-GB" noProof="0"/>
              <a:t>Add text</a:t>
            </a:r>
          </a:p>
        </p:txBody>
      </p:sp>
      <p:pic>
        <p:nvPicPr>
          <p:cNvPr id="13" name="Kuva 12">
            <a:extLst>
              <a:ext uri="{FF2B5EF4-FFF2-40B4-BE49-F238E27FC236}">
                <a16:creationId xmlns:a16="http://schemas.microsoft.com/office/drawing/2014/main" id="{C9347860-25FE-4238-99AE-A80001A8AC8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3891000"/>
            <a:ext cx="1850304" cy="1824000"/>
          </a:xfrm>
          <a:prstGeom prst="rect">
            <a:avLst/>
          </a:prstGeom>
        </p:spPr>
      </p:pic>
      <p:grpSp>
        <p:nvGrpSpPr>
          <p:cNvPr id="2" name="Ryhmä 1">
            <a:extLst>
              <a:ext uri="{FF2B5EF4-FFF2-40B4-BE49-F238E27FC236}">
                <a16:creationId xmlns:a16="http://schemas.microsoft.com/office/drawing/2014/main" id="{26B21FF2-24DA-4F2F-BA98-59921521DB43}"/>
              </a:ext>
            </a:extLst>
          </p:cNvPr>
          <p:cNvGrpSpPr/>
          <p:nvPr userDrawn="1"/>
        </p:nvGrpSpPr>
        <p:grpSpPr>
          <a:xfrm>
            <a:off x="3072065" y="3090484"/>
            <a:ext cx="2990354" cy="484511"/>
            <a:chOff x="3072065" y="2781436"/>
            <a:chExt cx="2990354" cy="436060"/>
          </a:xfrm>
        </p:grpSpPr>
        <p:pic>
          <p:nvPicPr>
            <p:cNvPr id="14" name="Picture 28">
              <a:hlinkClick r:id="rId4"/>
              <a:extLst>
                <a:ext uri="{FF2B5EF4-FFF2-40B4-BE49-F238E27FC236}">
                  <a16:creationId xmlns:a16="http://schemas.microsoft.com/office/drawing/2014/main" id="{3EF2E1DA-C88B-48C9-8176-65FE844099A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72065" y="2798396"/>
              <a:ext cx="419100" cy="419100"/>
            </a:xfrm>
            <a:prstGeom prst="rect">
              <a:avLst/>
            </a:prstGeom>
          </p:spPr>
        </p:pic>
        <p:pic>
          <p:nvPicPr>
            <p:cNvPr id="15" name="Picture 29">
              <a:hlinkClick r:id="rId6"/>
              <a:extLst>
                <a:ext uri="{FF2B5EF4-FFF2-40B4-BE49-F238E27FC236}">
                  <a16:creationId xmlns:a16="http://schemas.microsoft.com/office/drawing/2014/main" id="{E7E65751-08BE-4F57-B486-459DDCFB154C}"/>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586316" y="2798396"/>
              <a:ext cx="419100" cy="419100"/>
            </a:xfrm>
            <a:prstGeom prst="rect">
              <a:avLst/>
            </a:prstGeom>
          </p:spPr>
        </p:pic>
        <p:pic>
          <p:nvPicPr>
            <p:cNvPr id="17" name="Picture 30">
              <a:hlinkClick r:id="rId8"/>
              <a:extLst>
                <a:ext uri="{FF2B5EF4-FFF2-40B4-BE49-F238E27FC236}">
                  <a16:creationId xmlns:a16="http://schemas.microsoft.com/office/drawing/2014/main" id="{DEFF7CDA-D281-4C4B-82A2-B7F1F2E8C171}"/>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100567" y="2798396"/>
              <a:ext cx="419100" cy="419100"/>
            </a:xfrm>
            <a:prstGeom prst="rect">
              <a:avLst/>
            </a:prstGeom>
          </p:spPr>
        </p:pic>
        <p:pic>
          <p:nvPicPr>
            <p:cNvPr id="18" name="Picture 31">
              <a:hlinkClick r:id="rId10"/>
              <a:extLst>
                <a:ext uri="{FF2B5EF4-FFF2-40B4-BE49-F238E27FC236}">
                  <a16:creationId xmlns:a16="http://schemas.microsoft.com/office/drawing/2014/main" id="{8387CA75-37F7-482D-8285-BA9153DF6E43}"/>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614818" y="2798396"/>
              <a:ext cx="419100" cy="419100"/>
            </a:xfrm>
            <a:prstGeom prst="rect">
              <a:avLst/>
            </a:prstGeom>
          </p:spPr>
        </p:pic>
        <p:pic>
          <p:nvPicPr>
            <p:cNvPr id="19" name="Picture 32">
              <a:hlinkClick r:id="rId12"/>
              <a:extLst>
                <a:ext uri="{FF2B5EF4-FFF2-40B4-BE49-F238E27FC236}">
                  <a16:creationId xmlns:a16="http://schemas.microsoft.com/office/drawing/2014/main" id="{C6AC5F31-1817-4EBD-8227-BB4F487C19C7}"/>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129069" y="2781436"/>
              <a:ext cx="419100" cy="419100"/>
            </a:xfrm>
            <a:prstGeom prst="rect">
              <a:avLst/>
            </a:prstGeom>
          </p:spPr>
        </p:pic>
        <p:pic>
          <p:nvPicPr>
            <p:cNvPr id="20" name="Picture 33">
              <a:hlinkClick r:id="rId14"/>
              <a:extLst>
                <a:ext uri="{FF2B5EF4-FFF2-40B4-BE49-F238E27FC236}">
                  <a16:creationId xmlns:a16="http://schemas.microsoft.com/office/drawing/2014/main" id="{45B5CEB8-F90A-4354-8655-6832A00E3C6E}"/>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5643319" y="2781436"/>
              <a:ext cx="419100" cy="419100"/>
            </a:xfrm>
            <a:prstGeom prst="rect">
              <a:avLst/>
            </a:prstGeom>
          </p:spPr>
        </p:pic>
      </p:grpSp>
    </p:spTree>
    <p:extLst>
      <p:ext uri="{BB962C8B-B14F-4D97-AF65-F5344CB8AC3E}">
        <p14:creationId xmlns:p14="http://schemas.microsoft.com/office/powerpoint/2010/main" val="2316061908"/>
      </p:ext>
    </p:extLst>
  </p:cSld>
  <p:clrMapOvr>
    <a:masterClrMapping/>
  </p:clrMapOvr>
  <p:extLst>
    <p:ext uri="{DCECCB84-F9BA-43D5-87BE-67443E8EF086}">
      <p15:sldGuideLst xmlns:p15="http://schemas.microsoft.com/office/powerpoint/2012/main">
        <p15:guide id="1" orient="horz" pos="1807">
          <p15:clr>
            <a:srgbClr val="FBAE40"/>
          </p15:clr>
        </p15:guide>
        <p15:guide id="2" orient="horz" pos="202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755662" y="1954930"/>
            <a:ext cx="7669159" cy="1502517"/>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1491"/>
            <a:ext cx="1991440" cy="856800"/>
          </a:xfrm>
          <a:prstGeom prst="rect">
            <a:avLst/>
          </a:prstGeom>
        </p:spPr>
      </p:pic>
    </p:spTree>
    <p:extLst>
      <p:ext uri="{BB962C8B-B14F-4D97-AF65-F5344CB8AC3E}">
        <p14:creationId xmlns:p14="http://schemas.microsoft.com/office/powerpoint/2010/main" val="296345911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5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58976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9564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3" y="215948"/>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 </a:t>
            </a:r>
          </a:p>
        </p:txBody>
      </p:sp>
      <p:sp>
        <p:nvSpPr>
          <p:cNvPr id="13" name="Text Placeholder 3"/>
          <p:cNvSpPr>
            <a:spLocks noGrp="1"/>
          </p:cNvSpPr>
          <p:nvPr>
            <p:ph type="body" sz="half" idx="11" hasCustomPrompt="1"/>
          </p:nvPr>
        </p:nvSpPr>
        <p:spPr>
          <a:xfrm>
            <a:off x="292353" y="1563761"/>
            <a:ext cx="8492897" cy="3388289"/>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Your text here</a:t>
            </a:r>
          </a:p>
          <a:p>
            <a:pPr lvl="1"/>
            <a:r>
              <a:rPr lang="en-GB" noProof="0"/>
              <a:t>Second level</a:t>
            </a:r>
          </a:p>
          <a:p>
            <a:pPr lvl="2"/>
            <a:r>
              <a:rPr lang="en-GB" noProof="0"/>
              <a:t>Third level</a:t>
            </a:r>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en-GB" noProof="0"/>
              <a:t>dd.mm.yyyy</a:t>
            </a:r>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en-GB" noProof="0"/>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341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905" y="214300"/>
            <a:ext cx="8497093" cy="1129216"/>
          </a:xfrm>
          <a:prstGeom prst="rect">
            <a:avLst/>
          </a:prstGeom>
        </p:spPr>
        <p:txBody>
          <a:bodyPr lIns="0" tIns="0" rIns="0" bIns="0" anchor="t"/>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a:t>
            </a:r>
          </a:p>
        </p:txBody>
      </p:sp>
      <p:sp>
        <p:nvSpPr>
          <p:cNvPr id="13" name="Text Placeholder 3"/>
          <p:cNvSpPr>
            <a:spLocks noGrp="1"/>
          </p:cNvSpPr>
          <p:nvPr>
            <p:ph type="body" sz="half" idx="11" hasCustomPrompt="1"/>
          </p:nvPr>
        </p:nvSpPr>
        <p:spPr>
          <a:xfrm>
            <a:off x="287339" y="1681893"/>
            <a:ext cx="4150122"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Your text here</a:t>
            </a:r>
          </a:p>
          <a:p>
            <a:pPr lvl="1"/>
            <a:r>
              <a:rPr lang="en-GB" noProof="0"/>
              <a:t>Second level</a:t>
            </a:r>
          </a:p>
          <a:p>
            <a:pPr lvl="2"/>
            <a:r>
              <a:rPr lang="en-GB" noProof="0"/>
              <a:t>Third level</a:t>
            </a:r>
          </a:p>
        </p:txBody>
      </p:sp>
      <p:sp>
        <p:nvSpPr>
          <p:cNvPr id="21" name="Text Placeholder 3"/>
          <p:cNvSpPr>
            <a:spLocks noGrp="1"/>
          </p:cNvSpPr>
          <p:nvPr>
            <p:ph type="body" sz="half" idx="12" hasCustomPrompt="1"/>
          </p:nvPr>
        </p:nvSpPr>
        <p:spPr>
          <a:xfrm>
            <a:off x="4706541" y="1681893"/>
            <a:ext cx="4078684"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Your text here</a:t>
            </a:r>
          </a:p>
          <a:p>
            <a:pPr lvl="1"/>
            <a:r>
              <a:rPr lang="en-GB" noProof="0"/>
              <a:t>Second level</a:t>
            </a:r>
          </a:p>
          <a:p>
            <a:pPr lvl="2"/>
            <a:r>
              <a:rPr lang="en-GB" noProof="0"/>
              <a:t>Third level</a:t>
            </a:r>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en-GB" noProof="0"/>
              <a:t>dd.mm.yyyy</a:t>
            </a:r>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en-GB" noProof="0"/>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GB" noProof="0" smtClean="0"/>
              <a:pPr/>
              <a:t>‹#›</a:t>
            </a:fld>
            <a:endParaRPr lang="en-GB" noProof="0"/>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cSld>
  <p:clrMapOvr>
    <a:masterClrMapping/>
  </p:clrMapOvr>
  <p:extLst>
    <p:ext uri="{DCECCB84-F9BA-43D5-87BE-67443E8EF086}">
      <p15:sldGuideLst xmlns:p15="http://schemas.microsoft.com/office/powerpoint/2012/main">
        <p15:guide id="4" pos="5534" userDrawn="1">
          <p15:clr>
            <a:srgbClr val="FBAE40"/>
          </p15:clr>
        </p15:guide>
        <p15:guide id="5" orient="horz" pos="3410"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9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816" y="0"/>
            <a:ext cx="4433207" cy="5715000"/>
          </a:xfrm>
          <a:prstGeom prst="rect">
            <a:avLst/>
          </a:prstGeom>
        </p:spPr>
        <p:txBody>
          <a:bodyPr/>
          <a:lstStyle>
            <a:lvl1pPr marL="0" indent="0">
              <a:buNone/>
              <a:defRPr sz="2400" b="1" baseline="0">
                <a:solidFill>
                  <a:schemeClr val="bg1">
                    <a:lumMod val="85000"/>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Text Placeholder 3"/>
          <p:cNvSpPr>
            <a:spLocks noGrp="1"/>
          </p:cNvSpPr>
          <p:nvPr>
            <p:ph type="body" sz="half" idx="2" hasCustomPrompt="1"/>
          </p:nvPr>
        </p:nvSpPr>
        <p:spPr>
          <a:xfrm>
            <a:off x="287363" y="1693836"/>
            <a:ext cx="4052221" cy="3250514"/>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100" b="1" smtClean="0"/>
            </a:lvl1pPr>
            <a:lvl2pPr marL="342866" indent="0">
              <a:buFontTx/>
              <a:buNone/>
              <a:defRPr sz="2100"/>
            </a:lvl2pPr>
            <a:lvl3pPr marL="628589" indent="0">
              <a:buFontTx/>
              <a:buNone/>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Your text here</a:t>
            </a:r>
          </a:p>
        </p:txBody>
      </p:sp>
      <p:sp>
        <p:nvSpPr>
          <p:cNvPr id="11" name="Text Placeholder 3"/>
          <p:cNvSpPr>
            <a:spLocks noGrp="1"/>
          </p:cNvSpPr>
          <p:nvPr>
            <p:ph type="body" sz="half" idx="10" hasCustomPrompt="1"/>
          </p:nvPr>
        </p:nvSpPr>
        <p:spPr>
          <a:xfrm>
            <a:off x="287363" y="223017"/>
            <a:ext cx="4052221" cy="1157194"/>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a:t>
            </a:r>
          </a:p>
        </p:txBody>
      </p:sp>
      <p:sp>
        <p:nvSpPr>
          <p:cNvPr id="6" name="Päivämäärän paikkamerkki 5"/>
          <p:cNvSpPr>
            <a:spLocks noGrp="1"/>
          </p:cNvSpPr>
          <p:nvPr>
            <p:ph type="dt" sz="half" idx="12"/>
          </p:nvPr>
        </p:nvSpPr>
        <p:spPr/>
        <p:txBody>
          <a:bodyPr/>
          <a:lstStyle/>
          <a:p>
            <a:r>
              <a:rPr lang="en-GB" noProof="0"/>
              <a:t>dd.mm.yyyy</a:t>
            </a:r>
          </a:p>
        </p:txBody>
      </p:sp>
      <p:sp>
        <p:nvSpPr>
          <p:cNvPr id="9" name="Alatunnisteen paikkamerkki 8"/>
          <p:cNvSpPr>
            <a:spLocks noGrp="1"/>
          </p:cNvSpPr>
          <p:nvPr>
            <p:ph type="ftr" sz="quarter" idx="13"/>
          </p:nvPr>
        </p:nvSpPr>
        <p:spPr/>
        <p:txBody>
          <a:bodyPr/>
          <a:lstStyle/>
          <a:p>
            <a:r>
              <a:rPr lang="en-GB" noProof="0"/>
              <a:t>Your text here</a:t>
            </a:r>
          </a:p>
        </p:txBody>
      </p:sp>
      <p:sp>
        <p:nvSpPr>
          <p:cNvPr id="10" name="Dian numeron paikkamerkki 9"/>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13" name="Kuva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15:guide id="1" orient="horz" pos="34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Divider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13" noProof="0"/>
          </a:p>
        </p:txBody>
      </p:sp>
      <p:sp>
        <p:nvSpPr>
          <p:cNvPr id="6" name="Picture Placeholder 2"/>
          <p:cNvSpPr>
            <a:spLocks noGrp="1"/>
          </p:cNvSpPr>
          <p:nvPr>
            <p:ph type="pic" idx="11" hasCustomPrompt="1"/>
          </p:nvPr>
        </p:nvSpPr>
        <p:spPr>
          <a:xfrm>
            <a:off x="4710816" y="0"/>
            <a:ext cx="4433207"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chemeClr val="tx1"/>
                </a:solidFill>
              </a:defRPr>
            </a:lvl1pPr>
          </a:lstStyle>
          <a:p>
            <a:r>
              <a:rPr lang="en-GB" noProof="0"/>
              <a:t>dd.mm.yyyy</a:t>
            </a:r>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chemeClr val="tx1"/>
                </a:solidFill>
              </a:defRPr>
            </a:lvl1pPr>
          </a:lstStyle>
          <a:p>
            <a:r>
              <a:rPr lang="en-GB" noProof="0"/>
              <a:t>Your text here</a:t>
            </a:r>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tx1"/>
                </a:solidFill>
              </a:defRPr>
            </a:lvl1pPr>
          </a:lstStyle>
          <a:p>
            <a:r>
              <a:rPr lang="en-GB" noProof="0"/>
              <a:t>Lorem ipsum dolor sit amet, consectetur adipiscing elit. Maecenas velit velit, consequat eget ullamcorper a, maximus ac ex.</a:t>
            </a:r>
          </a:p>
        </p:txBody>
      </p:sp>
      <p:pic>
        <p:nvPicPr>
          <p:cNvPr id="3" name="Kuva 2">
            <a:extLst>
              <a:ext uri="{FF2B5EF4-FFF2-40B4-BE49-F238E27FC236}">
                <a16:creationId xmlns:a16="http://schemas.microsoft.com/office/drawing/2014/main" id="{52CCC480-13D2-4814-87C1-ECF3FE05D2A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821491"/>
            <a:ext cx="1991440"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p:spTree>
      <p:nvGrpSpPr>
        <p:cNvPr id="1" name=""/>
        <p:cNvGrpSpPr/>
        <p:nvPr/>
      </p:nvGrpSpPr>
      <p:grpSpPr>
        <a:xfrm>
          <a:off x="0" y="0"/>
          <a:ext cx="0" cy="0"/>
          <a:chOff x="0" y="0"/>
          <a:chExt cx="0" cy="0"/>
        </a:xfrm>
      </p:grpSpPr>
      <p:sp>
        <p:nvSpPr>
          <p:cNvPr id="5"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noProof="0"/>
          </a:p>
        </p:txBody>
      </p:sp>
      <p:sp>
        <p:nvSpPr>
          <p:cNvPr id="7" name="Text Placeholder 3"/>
          <p:cNvSpPr>
            <a:spLocks noGrp="1"/>
          </p:cNvSpPr>
          <p:nvPr>
            <p:ph type="body" sz="half" idx="11" hasCustomPrompt="1"/>
          </p:nvPr>
        </p:nvSpPr>
        <p:spPr>
          <a:xfrm>
            <a:off x="755662" y="1954930"/>
            <a:ext cx="7669159" cy="1502517"/>
          </a:xfrm>
          <a:prstGeom prst="rect">
            <a:avLst/>
          </a:prstGeom>
        </p:spPr>
        <p:txBody>
          <a:bodyPr lIns="0" rIns="0"/>
          <a:lstStyle>
            <a:lvl1pPr marL="0" indent="0" algn="l">
              <a:lnSpc>
                <a:spcPct val="100000"/>
              </a:lnSpc>
              <a:spcBef>
                <a:spcPts val="0"/>
              </a:spcBef>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8" name="Kuva 7">
            <a:extLst>
              <a:ext uri="{FF2B5EF4-FFF2-40B4-BE49-F238E27FC236}">
                <a16:creationId xmlns:a16="http://schemas.microsoft.com/office/drawing/2014/main" id="{61842CE2-1B1D-49EA-9D06-D1D577851B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821491"/>
            <a:ext cx="1991440"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63" y="215946"/>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63" y="1526921"/>
            <a:ext cx="8497093" cy="3417429"/>
          </a:xfrm>
          <a:prstGeom prst="rect">
            <a:avLst/>
          </a:prstGeom>
        </p:spPr>
        <p:txBody>
          <a:bodyPr/>
          <a:lstStyle>
            <a:lvl1pPr marL="0" indent="0" algn="ctr">
              <a:buNone/>
              <a:defRPr b="1">
                <a:solidFill>
                  <a:schemeClr val="bg1">
                    <a:lumMod val="85000"/>
                  </a:schemeClr>
                </a:solidFill>
              </a:defRPr>
            </a:lvl1pPr>
          </a:lstStyle>
          <a:p>
            <a:r>
              <a:rPr lang="en-GB" noProof="0"/>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444" userDrawn="1">
          <p15:clr>
            <a:srgbClr val="FBAE40"/>
          </p15:clr>
        </p15:guide>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Chart">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63" y="215946"/>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GB" noProof="0"/>
              <a:t>Body slide title </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073704" cy="856800"/>
          </a:xfrm>
          <a:prstGeom prst="rect">
            <a:avLst/>
          </a:prstGeom>
        </p:spPr>
      </p:pic>
      <p:sp>
        <p:nvSpPr>
          <p:cNvPr id="10" name="Chart Placeholder 2">
            <a:extLst>
              <a:ext uri="{FF2B5EF4-FFF2-40B4-BE49-F238E27FC236}">
                <a16:creationId xmlns:a16="http://schemas.microsoft.com/office/drawing/2014/main" id="{38E9F79E-594E-4FED-A2F4-706A9F56D293}"/>
              </a:ext>
            </a:extLst>
          </p:cNvPr>
          <p:cNvSpPr>
            <a:spLocks noGrp="1"/>
          </p:cNvSpPr>
          <p:nvPr>
            <p:ph type="chart" sz="quarter" idx="12" hasCustomPrompt="1"/>
          </p:nvPr>
        </p:nvSpPr>
        <p:spPr>
          <a:xfrm>
            <a:off x="287338" y="1526921"/>
            <a:ext cx="8497107" cy="3417429"/>
          </a:xfrm>
          <a:prstGeom prst="rect">
            <a:avLst/>
          </a:prstGeom>
        </p:spPr>
        <p:txBody>
          <a:bodyPr/>
          <a:lstStyle>
            <a:lvl1pPr marL="0" marR="0" indent="0" algn="ctr" defTabSz="685733"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en-GB" noProof="0"/>
              <a:t>Click icon to add chart</a:t>
            </a:r>
          </a:p>
        </p:txBody>
      </p:sp>
    </p:spTree>
    <p:extLst>
      <p:ext uri="{BB962C8B-B14F-4D97-AF65-F5344CB8AC3E}">
        <p14:creationId xmlns:p14="http://schemas.microsoft.com/office/powerpoint/2010/main" val="3737528784"/>
      </p:ext>
    </p:extLst>
  </p:cSld>
  <p:clrMapOvr>
    <a:masterClrMapping/>
  </p:clrMapOvr>
  <p:extLst>
    <p:ext uri="{DCECCB84-F9BA-43D5-87BE-67443E8EF086}">
      <p15:sldGuideLst xmlns:p15="http://schemas.microsoft.com/office/powerpoint/2012/main">
        <p15:guide id="1" orient="horz" pos="3444" userDrawn="1">
          <p15:clr>
            <a:srgbClr val="FBAE40"/>
          </p15:clr>
        </p15:guide>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4" name="Date Placeholder 3"/>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7" r:id="rId4"/>
    <p:sldLayoutId id="2147483694" r:id="rId5"/>
    <p:sldLayoutId id="2147483695" r:id="rId6"/>
    <p:sldLayoutId id="2147483702" r:id="rId7"/>
    <p:sldLayoutId id="2147483701" r:id="rId8"/>
    <p:sldLayoutId id="2147483708" r:id="rId9"/>
    <p:sldLayoutId id="2147483691" r:id="rId10"/>
    <p:sldLayoutId id="2147483699" r:id="rId11"/>
    <p:sldLayoutId id="2147483679" r:id="rId12"/>
    <p:sldLayoutId id="2147483712" r:id="rId13"/>
  </p:sldLayoutIdLst>
  <p:hf sldNum="0" hdr="0" ftr="0" dt="0"/>
  <p:txStyles>
    <p:title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35" indent="-171435" algn="l" defTabSz="685733"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00" indent="-171435" algn="l" defTabSz="685733"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160" indent="-171435" algn="l" defTabSz="68573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03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2895"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76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2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494"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36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33" rtl="0" eaLnBrk="1" latinLnBrk="0" hangingPunct="1">
        <a:defRPr sz="1350" kern="1200">
          <a:solidFill>
            <a:schemeClr val="tx1"/>
          </a:solidFill>
          <a:latin typeface="+mn-lt"/>
          <a:ea typeface="+mn-ea"/>
          <a:cs typeface="+mn-cs"/>
        </a:defRPr>
      </a:lvl1pPr>
      <a:lvl2pPr marL="342866"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598" algn="l" defTabSz="685733" rtl="0" eaLnBrk="1" latinLnBrk="0" hangingPunct="1">
        <a:defRPr sz="1350" kern="1200">
          <a:solidFill>
            <a:schemeClr val="tx1"/>
          </a:solidFill>
          <a:latin typeface="+mn-lt"/>
          <a:ea typeface="+mn-ea"/>
          <a:cs typeface="+mn-cs"/>
        </a:defRPr>
      </a:lvl4pPr>
      <a:lvl5pPr marL="1371465" algn="l" defTabSz="685733" rtl="0" eaLnBrk="1" latinLnBrk="0" hangingPunct="1">
        <a:defRPr sz="1350" kern="1200">
          <a:solidFill>
            <a:schemeClr val="tx1"/>
          </a:solidFill>
          <a:latin typeface="+mn-lt"/>
          <a:ea typeface="+mn-ea"/>
          <a:cs typeface="+mn-cs"/>
        </a:defRPr>
      </a:lvl5pPr>
      <a:lvl6pPr marL="1714330" algn="l" defTabSz="685733" rtl="0" eaLnBrk="1" latinLnBrk="0" hangingPunct="1">
        <a:defRPr sz="1350" kern="1200">
          <a:solidFill>
            <a:schemeClr val="tx1"/>
          </a:solidFill>
          <a:latin typeface="+mn-lt"/>
          <a:ea typeface="+mn-ea"/>
          <a:cs typeface="+mn-cs"/>
        </a:defRPr>
      </a:lvl6pPr>
      <a:lvl7pPr marL="2057195" algn="l" defTabSz="685733" rtl="0" eaLnBrk="1" latinLnBrk="0" hangingPunct="1">
        <a:defRPr sz="1350" kern="1200">
          <a:solidFill>
            <a:schemeClr val="tx1"/>
          </a:solidFill>
          <a:latin typeface="+mn-lt"/>
          <a:ea typeface="+mn-ea"/>
          <a:cs typeface="+mn-cs"/>
        </a:defRPr>
      </a:lvl7pPr>
      <a:lvl8pPr marL="2400060" algn="l" defTabSz="685733" rtl="0" eaLnBrk="1" latinLnBrk="0" hangingPunct="1">
        <a:defRPr sz="1350" kern="1200">
          <a:solidFill>
            <a:schemeClr val="tx1"/>
          </a:solidFill>
          <a:latin typeface="+mn-lt"/>
          <a:ea typeface="+mn-ea"/>
          <a:cs typeface="+mn-cs"/>
        </a:defRPr>
      </a:lvl8pPr>
      <a:lvl9pPr marL="2742930" algn="l" defTabSz="68573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4" name="Date Placeholder 3"/>
          <p:cNvSpPr>
            <a:spLocks noGrp="1"/>
          </p:cNvSpPr>
          <p:nvPr>
            <p:ph type="dt" sz="half" idx="2"/>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spTree>
    <p:extLst>
      <p:ext uri="{BB962C8B-B14F-4D97-AF65-F5344CB8AC3E}">
        <p14:creationId xmlns:p14="http://schemas.microsoft.com/office/powerpoint/2010/main" val="205228433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p15:clr>
            <a:srgbClr val="F26B43"/>
          </p15:clr>
        </p15:guide>
        <p15:guide id="3" orient="horz" pos="32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eg"/><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r2O5qKZlI50"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C38AF02-720D-4492-AB81-DB008976F1CF}"/>
              </a:ext>
            </a:extLst>
          </p:cNvPr>
          <p:cNvSpPr>
            <a:spLocks noGrp="1"/>
          </p:cNvSpPr>
          <p:nvPr>
            <p:ph type="body" sz="half" idx="10"/>
          </p:nvPr>
        </p:nvSpPr>
        <p:spPr/>
        <p:txBody>
          <a:bodyPr/>
          <a:lstStyle/>
          <a:p>
            <a:r>
              <a:rPr lang="fi-FI" dirty="0" err="1"/>
              <a:t>Weekly</a:t>
            </a:r>
            <a:r>
              <a:rPr lang="fi-FI" dirty="0"/>
              <a:t> </a:t>
            </a:r>
            <a:r>
              <a:rPr lang="fi-FI" dirty="0" err="1"/>
              <a:t>plan</a:t>
            </a:r>
            <a:endParaRPr lang="en-GB" dirty="0"/>
          </a:p>
        </p:txBody>
      </p:sp>
      <p:sp>
        <p:nvSpPr>
          <p:cNvPr id="5" name="Text Placeholder 4">
            <a:extLst>
              <a:ext uri="{FF2B5EF4-FFF2-40B4-BE49-F238E27FC236}">
                <a16:creationId xmlns:a16="http://schemas.microsoft.com/office/drawing/2014/main" id="{CD61811F-4875-4DB5-833B-8AAC98DB5C98}"/>
              </a:ext>
            </a:extLst>
          </p:cNvPr>
          <p:cNvSpPr>
            <a:spLocks noGrp="1"/>
          </p:cNvSpPr>
          <p:nvPr>
            <p:ph type="body" sz="quarter" idx="11"/>
          </p:nvPr>
        </p:nvSpPr>
        <p:spPr/>
        <p:txBody>
          <a:bodyPr/>
          <a:lstStyle/>
          <a:p>
            <a:r>
              <a:rPr lang="fi-FI" dirty="0" err="1"/>
              <a:t>Introduction</a:t>
            </a:r>
            <a:r>
              <a:rPr lang="fi-FI" dirty="0"/>
              <a:t> to CXM and </a:t>
            </a:r>
            <a:r>
              <a:rPr lang="fi-FI" dirty="0" err="1"/>
              <a:t>practicalities</a:t>
            </a:r>
            <a:r>
              <a:rPr lang="fi-FI" dirty="0"/>
              <a:t> </a:t>
            </a:r>
          </a:p>
          <a:p>
            <a:r>
              <a:rPr lang="fi-FI" dirty="0"/>
              <a:t>Approaches and Building </a:t>
            </a:r>
            <a:r>
              <a:rPr lang="fi-FI" dirty="0" err="1"/>
              <a:t>blocks</a:t>
            </a:r>
            <a:r>
              <a:rPr lang="fi-FI" dirty="0"/>
              <a:t> of </a:t>
            </a:r>
            <a:r>
              <a:rPr lang="fi-FI" dirty="0" err="1"/>
              <a:t>Customer</a:t>
            </a:r>
            <a:r>
              <a:rPr lang="fi-FI" dirty="0"/>
              <a:t> </a:t>
            </a:r>
            <a:r>
              <a:rPr lang="fi-FI" dirty="0" err="1"/>
              <a:t>Experience</a:t>
            </a:r>
            <a:endParaRPr lang="en-GB" dirty="0"/>
          </a:p>
        </p:txBody>
      </p:sp>
      <p:sp>
        <p:nvSpPr>
          <p:cNvPr id="6" name="Text Placeholder 5">
            <a:extLst>
              <a:ext uri="{FF2B5EF4-FFF2-40B4-BE49-F238E27FC236}">
                <a16:creationId xmlns:a16="http://schemas.microsoft.com/office/drawing/2014/main" id="{54A45391-1CA7-41DC-82D3-0B7FDA7D7628}"/>
              </a:ext>
            </a:extLst>
          </p:cNvPr>
          <p:cNvSpPr>
            <a:spLocks noGrp="1"/>
          </p:cNvSpPr>
          <p:nvPr>
            <p:ph type="body" sz="quarter" idx="12"/>
          </p:nvPr>
        </p:nvSpPr>
        <p:spPr>
          <a:xfrm>
            <a:off x="2249740" y="2726012"/>
            <a:ext cx="1539000" cy="1980000"/>
          </a:xfrm>
        </p:spPr>
        <p:txBody>
          <a:bodyPr/>
          <a:lstStyle/>
          <a:p>
            <a:r>
              <a:rPr lang="fi-FI" dirty="0" err="1"/>
              <a:t>Touchpoints</a:t>
            </a:r>
            <a:r>
              <a:rPr lang="fi-FI" dirty="0"/>
              <a:t>, </a:t>
            </a:r>
            <a:r>
              <a:rPr lang="fi-FI" dirty="0" err="1"/>
              <a:t>Journies</a:t>
            </a:r>
            <a:r>
              <a:rPr lang="fi-FI" dirty="0"/>
              <a:t> and </a:t>
            </a:r>
            <a:r>
              <a:rPr lang="fi-FI" dirty="0" err="1"/>
              <a:t>Narratives</a:t>
            </a:r>
            <a:endParaRPr lang="fi-FI" dirty="0"/>
          </a:p>
          <a:p>
            <a:r>
              <a:rPr lang="fi-FI" dirty="0"/>
              <a:t>Service Design, and </a:t>
            </a:r>
            <a:r>
              <a:rPr lang="fi-FI" dirty="0" err="1"/>
              <a:t>Personas</a:t>
            </a:r>
            <a:endParaRPr lang="fi-FI" dirty="0"/>
          </a:p>
          <a:p>
            <a:endParaRPr lang="fi-FI" dirty="0">
              <a:solidFill>
                <a:srgbClr val="EE353B"/>
              </a:solidFill>
            </a:endParaRPr>
          </a:p>
          <a:p>
            <a:endParaRPr lang="fi-FI" dirty="0"/>
          </a:p>
          <a:p>
            <a:endParaRPr lang="fi-FI" dirty="0"/>
          </a:p>
        </p:txBody>
      </p:sp>
      <p:sp>
        <p:nvSpPr>
          <p:cNvPr id="7" name="Text Placeholder 6">
            <a:extLst>
              <a:ext uri="{FF2B5EF4-FFF2-40B4-BE49-F238E27FC236}">
                <a16:creationId xmlns:a16="http://schemas.microsoft.com/office/drawing/2014/main" id="{19AB66E3-7369-4316-88A6-0742AFCABBC6}"/>
              </a:ext>
            </a:extLst>
          </p:cNvPr>
          <p:cNvSpPr>
            <a:spLocks noGrp="1"/>
          </p:cNvSpPr>
          <p:nvPr>
            <p:ph type="body" sz="quarter" idx="16"/>
          </p:nvPr>
        </p:nvSpPr>
        <p:spPr>
          <a:xfrm>
            <a:off x="502331" y="1336552"/>
            <a:ext cx="1116000" cy="1106552"/>
          </a:xfrm>
        </p:spPr>
        <p:txBody>
          <a:bodyPr/>
          <a:lstStyle/>
          <a:p>
            <a:r>
              <a:rPr lang="fi-FI" dirty="0" err="1"/>
              <a:t>Week</a:t>
            </a:r>
            <a:r>
              <a:rPr lang="fi-FI" dirty="0"/>
              <a:t> 2</a:t>
            </a:r>
            <a:endParaRPr lang="en-GB" dirty="0"/>
          </a:p>
        </p:txBody>
      </p:sp>
      <p:sp>
        <p:nvSpPr>
          <p:cNvPr id="8" name="Text Placeholder 7">
            <a:extLst>
              <a:ext uri="{FF2B5EF4-FFF2-40B4-BE49-F238E27FC236}">
                <a16:creationId xmlns:a16="http://schemas.microsoft.com/office/drawing/2014/main" id="{49A43E20-B5FB-4972-BA7A-CAD838146EF9}"/>
              </a:ext>
            </a:extLst>
          </p:cNvPr>
          <p:cNvSpPr>
            <a:spLocks noGrp="1"/>
          </p:cNvSpPr>
          <p:nvPr>
            <p:ph type="body" sz="quarter" idx="17"/>
          </p:nvPr>
        </p:nvSpPr>
        <p:spPr>
          <a:xfrm>
            <a:off x="2241503" y="1336552"/>
            <a:ext cx="1116000" cy="1106552"/>
          </a:xfrm>
        </p:spPr>
        <p:txBody>
          <a:bodyPr/>
          <a:lstStyle/>
          <a:p>
            <a:r>
              <a:rPr lang="fi-FI" dirty="0"/>
              <a:t>Week3</a:t>
            </a:r>
            <a:endParaRPr lang="en-GB" dirty="0"/>
          </a:p>
        </p:txBody>
      </p:sp>
      <p:sp>
        <p:nvSpPr>
          <p:cNvPr id="9" name="Text Placeholder 8">
            <a:extLst>
              <a:ext uri="{FF2B5EF4-FFF2-40B4-BE49-F238E27FC236}">
                <a16:creationId xmlns:a16="http://schemas.microsoft.com/office/drawing/2014/main" id="{6163C86D-A232-4C63-8318-CC14A1B4E369}"/>
              </a:ext>
            </a:extLst>
          </p:cNvPr>
          <p:cNvSpPr>
            <a:spLocks noGrp="1"/>
          </p:cNvSpPr>
          <p:nvPr>
            <p:ph type="body" sz="quarter" idx="18"/>
          </p:nvPr>
        </p:nvSpPr>
        <p:spPr>
          <a:xfrm>
            <a:off x="3980675" y="1336552"/>
            <a:ext cx="1116000" cy="1106552"/>
          </a:xfrm>
        </p:spPr>
        <p:txBody>
          <a:bodyPr/>
          <a:lstStyle/>
          <a:p>
            <a:r>
              <a:rPr lang="fi-FI" dirty="0"/>
              <a:t>Week4</a:t>
            </a:r>
            <a:endParaRPr lang="en-GB" dirty="0"/>
          </a:p>
        </p:txBody>
      </p:sp>
      <p:sp>
        <p:nvSpPr>
          <p:cNvPr id="10" name="Text Placeholder 9">
            <a:extLst>
              <a:ext uri="{FF2B5EF4-FFF2-40B4-BE49-F238E27FC236}">
                <a16:creationId xmlns:a16="http://schemas.microsoft.com/office/drawing/2014/main" id="{D64518FD-A11D-4E5E-A928-E9CF752A45A2}"/>
              </a:ext>
            </a:extLst>
          </p:cNvPr>
          <p:cNvSpPr>
            <a:spLocks noGrp="1"/>
          </p:cNvSpPr>
          <p:nvPr>
            <p:ph type="body" sz="quarter" idx="19"/>
          </p:nvPr>
        </p:nvSpPr>
        <p:spPr>
          <a:xfrm>
            <a:off x="5830017" y="1336552"/>
            <a:ext cx="1116000" cy="1106552"/>
          </a:xfrm>
        </p:spPr>
        <p:txBody>
          <a:bodyPr/>
          <a:lstStyle/>
          <a:p>
            <a:r>
              <a:rPr lang="fi-FI" dirty="0"/>
              <a:t>Week5</a:t>
            </a:r>
            <a:endParaRPr lang="en-GB" dirty="0"/>
          </a:p>
        </p:txBody>
      </p:sp>
      <p:sp>
        <p:nvSpPr>
          <p:cNvPr id="11" name="Text Placeholder 10">
            <a:extLst>
              <a:ext uri="{FF2B5EF4-FFF2-40B4-BE49-F238E27FC236}">
                <a16:creationId xmlns:a16="http://schemas.microsoft.com/office/drawing/2014/main" id="{D966FD84-12DE-4F4B-BB80-A76501065EBD}"/>
              </a:ext>
            </a:extLst>
          </p:cNvPr>
          <p:cNvSpPr>
            <a:spLocks noGrp="1"/>
          </p:cNvSpPr>
          <p:nvPr>
            <p:ph type="body" sz="quarter" idx="20"/>
          </p:nvPr>
        </p:nvSpPr>
        <p:spPr>
          <a:xfrm>
            <a:off x="7459018" y="1336552"/>
            <a:ext cx="1116000" cy="1106552"/>
          </a:xfrm>
        </p:spPr>
        <p:txBody>
          <a:bodyPr/>
          <a:lstStyle/>
          <a:p>
            <a:r>
              <a:rPr lang="fi-FI" dirty="0" err="1"/>
              <a:t>Week</a:t>
            </a:r>
            <a:r>
              <a:rPr lang="fi-FI" dirty="0"/>
              <a:t> 6</a:t>
            </a:r>
            <a:endParaRPr lang="en-GB" dirty="0"/>
          </a:p>
        </p:txBody>
      </p:sp>
      <p:sp>
        <p:nvSpPr>
          <p:cNvPr id="12" name="Text Placeholder 11">
            <a:extLst>
              <a:ext uri="{FF2B5EF4-FFF2-40B4-BE49-F238E27FC236}">
                <a16:creationId xmlns:a16="http://schemas.microsoft.com/office/drawing/2014/main" id="{04054580-234F-4735-83C7-7A618F460862}"/>
              </a:ext>
            </a:extLst>
          </p:cNvPr>
          <p:cNvSpPr>
            <a:spLocks noGrp="1"/>
          </p:cNvSpPr>
          <p:nvPr>
            <p:ph type="body" sz="quarter" idx="23"/>
          </p:nvPr>
        </p:nvSpPr>
        <p:spPr>
          <a:xfrm>
            <a:off x="3947232" y="2726012"/>
            <a:ext cx="1539000" cy="1980000"/>
          </a:xfrm>
        </p:spPr>
        <p:txBody>
          <a:bodyPr/>
          <a:lstStyle/>
          <a:p>
            <a:r>
              <a:rPr lang="fi-FI" dirty="0"/>
              <a:t>Action Session 1 – </a:t>
            </a:r>
            <a:r>
              <a:rPr lang="fi-FI" dirty="0" err="1"/>
              <a:t>Touchpoints</a:t>
            </a:r>
            <a:r>
              <a:rPr lang="fi-FI" dirty="0"/>
              <a:t>, </a:t>
            </a:r>
            <a:r>
              <a:rPr lang="fi-FI" dirty="0" err="1"/>
              <a:t>Journies</a:t>
            </a:r>
            <a:r>
              <a:rPr lang="fi-FI" dirty="0"/>
              <a:t>, </a:t>
            </a:r>
            <a:r>
              <a:rPr lang="fi-FI" dirty="0" err="1"/>
              <a:t>Personas</a:t>
            </a:r>
            <a:endParaRPr lang="fi-FI" dirty="0"/>
          </a:p>
          <a:p>
            <a:r>
              <a:rPr lang="fi-FI" dirty="0"/>
              <a:t>Innovation </a:t>
            </a:r>
            <a:r>
              <a:rPr lang="fi-FI" dirty="0" err="1"/>
              <a:t>through</a:t>
            </a:r>
            <a:r>
              <a:rPr lang="fi-FI" dirty="0"/>
              <a:t> CXM</a:t>
            </a:r>
          </a:p>
          <a:p>
            <a:endParaRPr lang="fi-FI" dirty="0"/>
          </a:p>
          <a:p>
            <a:endParaRPr lang="en-GB" dirty="0"/>
          </a:p>
        </p:txBody>
      </p:sp>
      <p:sp>
        <p:nvSpPr>
          <p:cNvPr id="13" name="Text Placeholder 12">
            <a:extLst>
              <a:ext uri="{FF2B5EF4-FFF2-40B4-BE49-F238E27FC236}">
                <a16:creationId xmlns:a16="http://schemas.microsoft.com/office/drawing/2014/main" id="{BAAC53D8-5604-4D01-A61F-001047B3C72C}"/>
              </a:ext>
            </a:extLst>
          </p:cNvPr>
          <p:cNvSpPr>
            <a:spLocks noGrp="1"/>
          </p:cNvSpPr>
          <p:nvPr>
            <p:ph type="body" sz="quarter" idx="24"/>
          </p:nvPr>
        </p:nvSpPr>
        <p:spPr>
          <a:xfrm>
            <a:off x="5684619" y="2711402"/>
            <a:ext cx="1539000" cy="2200000"/>
          </a:xfrm>
        </p:spPr>
        <p:txBody>
          <a:bodyPr/>
          <a:lstStyle/>
          <a:p>
            <a:r>
              <a:rPr lang="fi-FI" dirty="0" err="1">
                <a:solidFill>
                  <a:srgbClr val="FF0000"/>
                </a:solidFill>
              </a:rPr>
              <a:t>Metrics</a:t>
            </a:r>
            <a:r>
              <a:rPr lang="fi-FI" dirty="0">
                <a:solidFill>
                  <a:srgbClr val="FF0000"/>
                </a:solidFill>
              </a:rPr>
              <a:t> and </a:t>
            </a:r>
            <a:r>
              <a:rPr lang="fi-FI" dirty="0" err="1">
                <a:solidFill>
                  <a:srgbClr val="FF0000"/>
                </a:solidFill>
              </a:rPr>
              <a:t>Measurement</a:t>
            </a:r>
            <a:r>
              <a:rPr lang="fi-FI" dirty="0">
                <a:solidFill>
                  <a:srgbClr val="FF0000"/>
                </a:solidFill>
              </a:rPr>
              <a:t> – </a:t>
            </a:r>
            <a:r>
              <a:rPr lang="fi-FI" dirty="0" err="1">
                <a:solidFill>
                  <a:srgbClr val="FF0000"/>
                </a:solidFill>
              </a:rPr>
              <a:t>Re-visting</a:t>
            </a:r>
            <a:r>
              <a:rPr lang="fi-FI" dirty="0">
                <a:solidFill>
                  <a:srgbClr val="FF0000"/>
                </a:solidFill>
              </a:rPr>
              <a:t> </a:t>
            </a:r>
            <a:r>
              <a:rPr lang="fi-FI" dirty="0" err="1">
                <a:solidFill>
                  <a:srgbClr val="FF0000"/>
                </a:solidFill>
              </a:rPr>
              <a:t>the</a:t>
            </a:r>
            <a:r>
              <a:rPr lang="fi-FI" dirty="0">
                <a:solidFill>
                  <a:srgbClr val="FF0000"/>
                </a:solidFill>
              </a:rPr>
              <a:t> </a:t>
            </a:r>
            <a:r>
              <a:rPr lang="fi-FI" dirty="0" err="1">
                <a:solidFill>
                  <a:srgbClr val="FF0000"/>
                </a:solidFill>
              </a:rPr>
              <a:t>Firm</a:t>
            </a:r>
            <a:endParaRPr lang="fi-FI" dirty="0">
              <a:solidFill>
                <a:srgbClr val="FF0000"/>
              </a:solidFill>
            </a:endParaRPr>
          </a:p>
          <a:p>
            <a:r>
              <a:rPr lang="fi-FI" dirty="0" err="1"/>
              <a:t>Aligning</a:t>
            </a:r>
            <a:r>
              <a:rPr lang="fi-FI" dirty="0"/>
              <a:t> </a:t>
            </a:r>
            <a:r>
              <a:rPr lang="fi-FI" dirty="0" err="1"/>
              <a:t>Brand</a:t>
            </a:r>
            <a:r>
              <a:rPr lang="fi-FI" dirty="0"/>
              <a:t> </a:t>
            </a:r>
            <a:r>
              <a:rPr lang="fi-FI" dirty="0" err="1"/>
              <a:t>Strategy</a:t>
            </a:r>
            <a:r>
              <a:rPr lang="fi-FI" dirty="0"/>
              <a:t>, </a:t>
            </a:r>
            <a:r>
              <a:rPr lang="fi-FI" dirty="0" err="1"/>
              <a:t>Research</a:t>
            </a:r>
            <a:r>
              <a:rPr lang="fi-FI" dirty="0"/>
              <a:t> and </a:t>
            </a:r>
            <a:r>
              <a:rPr lang="fi-FI" dirty="0" err="1"/>
              <a:t>Context</a:t>
            </a:r>
            <a:endParaRPr lang="en-GB" dirty="0"/>
          </a:p>
        </p:txBody>
      </p:sp>
      <p:sp>
        <p:nvSpPr>
          <p:cNvPr id="14" name="Text Placeholder 13">
            <a:extLst>
              <a:ext uri="{FF2B5EF4-FFF2-40B4-BE49-F238E27FC236}">
                <a16:creationId xmlns:a16="http://schemas.microsoft.com/office/drawing/2014/main" id="{39FEBD31-01A2-442A-A347-12E860A82AE1}"/>
              </a:ext>
            </a:extLst>
          </p:cNvPr>
          <p:cNvSpPr>
            <a:spLocks noGrp="1"/>
          </p:cNvSpPr>
          <p:nvPr>
            <p:ph type="body" sz="quarter" idx="25"/>
          </p:nvPr>
        </p:nvSpPr>
        <p:spPr>
          <a:xfrm>
            <a:off x="7357688" y="2711402"/>
            <a:ext cx="1539000" cy="2200000"/>
          </a:xfrm>
        </p:spPr>
        <p:txBody>
          <a:bodyPr/>
          <a:lstStyle/>
          <a:p>
            <a:r>
              <a:rPr lang="fi-FI" dirty="0"/>
              <a:t>Future of CXM</a:t>
            </a:r>
          </a:p>
          <a:p>
            <a:r>
              <a:rPr lang="fi-FI" dirty="0" err="1"/>
              <a:t>Presentations</a:t>
            </a:r>
            <a:r>
              <a:rPr lang="fi-FI" dirty="0"/>
              <a:t> and </a:t>
            </a:r>
            <a:r>
              <a:rPr lang="fi-FI" dirty="0" err="1"/>
              <a:t>Wrap</a:t>
            </a:r>
            <a:r>
              <a:rPr lang="fi-FI" dirty="0"/>
              <a:t> </a:t>
            </a:r>
            <a:r>
              <a:rPr lang="fi-FI" dirty="0" err="1"/>
              <a:t>Up</a:t>
            </a:r>
            <a:endParaRPr lang="en-GB" dirty="0"/>
          </a:p>
        </p:txBody>
      </p:sp>
    </p:spTree>
    <p:extLst>
      <p:ext uri="{BB962C8B-B14F-4D97-AF65-F5344CB8AC3E}">
        <p14:creationId xmlns:p14="http://schemas.microsoft.com/office/powerpoint/2010/main" val="407314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216B1E-DBCB-6B60-D71A-BD9C9B82D185}"/>
              </a:ext>
            </a:extLst>
          </p:cNvPr>
          <p:cNvSpPr>
            <a:spLocks noGrp="1"/>
          </p:cNvSpPr>
          <p:nvPr>
            <p:ph type="body" sz="half" idx="10"/>
          </p:nvPr>
        </p:nvSpPr>
        <p:spPr>
          <a:xfrm>
            <a:off x="287339" y="314186"/>
            <a:ext cx="8497093" cy="1007055"/>
          </a:xfrm>
        </p:spPr>
        <p:txBody>
          <a:bodyPr>
            <a:normAutofit/>
          </a:bodyPr>
          <a:lstStyle/>
          <a:p>
            <a:pPr>
              <a:lnSpc>
                <a:spcPct val="90000"/>
              </a:lnSpc>
            </a:pPr>
            <a:r>
              <a:rPr lang="en-US" sz="3400" dirty="0"/>
              <a:t>Building Effective Service Recovery Systems</a:t>
            </a:r>
            <a:endParaRPr lang="en-GB" sz="3400" dirty="0"/>
          </a:p>
        </p:txBody>
      </p:sp>
      <p:graphicFrame>
        <p:nvGraphicFramePr>
          <p:cNvPr id="6" name="Text Placeholder 3">
            <a:extLst>
              <a:ext uri="{FF2B5EF4-FFF2-40B4-BE49-F238E27FC236}">
                <a16:creationId xmlns:a16="http://schemas.microsoft.com/office/drawing/2014/main" id="{3A8CF8AA-5A1E-A7A6-DFB8-99FBCA770B5C}"/>
              </a:ext>
            </a:extLst>
          </p:cNvPr>
          <p:cNvGraphicFramePr/>
          <p:nvPr/>
        </p:nvGraphicFramePr>
        <p:xfrm>
          <a:off x="287339" y="1494064"/>
          <a:ext cx="8497093" cy="3080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37B8F26-C096-5F70-604E-D4E28C3CC122}"/>
              </a:ext>
            </a:extLst>
          </p:cNvPr>
          <p:cNvSpPr txBox="1"/>
          <p:nvPr/>
        </p:nvSpPr>
        <p:spPr>
          <a:xfrm>
            <a:off x="2707759" y="4815220"/>
            <a:ext cx="5380075" cy="215444"/>
          </a:xfrm>
          <a:prstGeom prst="rect">
            <a:avLst/>
          </a:prstGeom>
          <a:noFill/>
        </p:spPr>
        <p:txBody>
          <a:bodyPr wrap="square" rtlCol="0">
            <a:spAutoFit/>
          </a:bodyPr>
          <a:lstStyle/>
          <a:p>
            <a:r>
              <a:rPr lang="en-GB" sz="800" dirty="0"/>
              <a:t>Source: </a:t>
            </a:r>
            <a:r>
              <a:rPr lang="en-GB" sz="800" dirty="0" err="1"/>
              <a:t>Witz</a:t>
            </a:r>
            <a:r>
              <a:rPr lang="en-GB" sz="800" dirty="0"/>
              <a:t> &amp; Lovelock (2017)</a:t>
            </a:r>
          </a:p>
        </p:txBody>
      </p:sp>
    </p:spTree>
    <p:extLst>
      <p:ext uri="{BB962C8B-B14F-4D97-AF65-F5344CB8AC3E}">
        <p14:creationId xmlns:p14="http://schemas.microsoft.com/office/powerpoint/2010/main" val="401493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292353" y="215948"/>
            <a:ext cx="8492897" cy="590387"/>
          </a:xfrm>
        </p:spPr>
        <p:txBody>
          <a:bodyPr/>
          <a:lstStyle/>
          <a:p>
            <a:r>
              <a:rPr lang="en-US" sz="3200" dirty="0">
                <a:solidFill>
                  <a:schemeClr val="tx2"/>
                </a:solidFill>
              </a:rPr>
              <a:t>Firm’s Strategic Approach</a:t>
            </a:r>
          </a:p>
        </p:txBody>
      </p:sp>
      <p:sp>
        <p:nvSpPr>
          <p:cNvPr id="4" name="object 3"/>
          <p:cNvSpPr txBox="1"/>
          <p:nvPr/>
        </p:nvSpPr>
        <p:spPr>
          <a:xfrm>
            <a:off x="1016257" y="715161"/>
            <a:ext cx="7045087" cy="321242"/>
          </a:xfrm>
          <a:prstGeom prst="rect">
            <a:avLst/>
          </a:prstGeom>
        </p:spPr>
        <p:txBody>
          <a:bodyPr vert="horz" wrap="square" lIns="0" tIns="13335" rIns="0" bIns="0" rtlCol="0">
            <a:spAutoFit/>
          </a:bodyPr>
          <a:lstStyle/>
          <a:p>
            <a:pPr marL="12700">
              <a:lnSpc>
                <a:spcPct val="100000"/>
              </a:lnSpc>
              <a:spcBef>
                <a:spcPts val="105"/>
              </a:spcBef>
              <a:tabLst>
                <a:tab pos="4324350" algn="l"/>
              </a:tabLst>
            </a:pPr>
            <a:r>
              <a:rPr sz="2000" b="1" spc="-25" dirty="0">
                <a:latin typeface="Arial"/>
                <a:cs typeface="Arial"/>
              </a:rPr>
              <a:t>CXM</a:t>
            </a:r>
            <a:r>
              <a:rPr sz="2000" b="1" spc="-45" dirty="0">
                <a:latin typeface="Arial"/>
                <a:cs typeface="Arial"/>
              </a:rPr>
              <a:t> </a:t>
            </a:r>
            <a:r>
              <a:rPr sz="2000" b="1" spc="-35" dirty="0">
                <a:latin typeface="Arial"/>
                <a:cs typeface="Arial"/>
              </a:rPr>
              <a:t>approach	</a:t>
            </a:r>
            <a:r>
              <a:rPr sz="2000" b="1" spc="-45" dirty="0">
                <a:latin typeface="Arial"/>
                <a:cs typeface="Arial"/>
              </a:rPr>
              <a:t>Traditional </a:t>
            </a:r>
            <a:r>
              <a:rPr lang="en-US" sz="2000" b="1" spc="-35" dirty="0">
                <a:latin typeface="Arial"/>
                <a:cs typeface="Arial"/>
              </a:rPr>
              <a:t>approach</a:t>
            </a:r>
            <a:endParaRPr sz="2000" dirty="0">
              <a:latin typeface="Arial"/>
              <a:cs typeface="Arial"/>
            </a:endParaRPr>
          </a:p>
        </p:txBody>
      </p:sp>
      <p:sp>
        <p:nvSpPr>
          <p:cNvPr id="5" name="object 4"/>
          <p:cNvSpPr txBox="1"/>
          <p:nvPr/>
        </p:nvSpPr>
        <p:spPr>
          <a:xfrm>
            <a:off x="292353" y="1303022"/>
            <a:ext cx="8248020" cy="364490"/>
          </a:xfrm>
          <a:prstGeom prst="rect">
            <a:avLst/>
          </a:prstGeom>
          <a:solidFill>
            <a:srgbClr val="F1F1F1"/>
          </a:solidFill>
          <a:ln w="25907">
            <a:solidFill>
              <a:srgbClr val="24221F"/>
            </a:solidFill>
          </a:ln>
        </p:spPr>
        <p:txBody>
          <a:bodyPr vert="horz" wrap="square" lIns="0" tIns="0" rIns="0" bIns="0" rtlCol="0">
            <a:spAutoFit/>
          </a:bodyPr>
          <a:lstStyle/>
          <a:p>
            <a:pPr marL="90170">
              <a:lnSpc>
                <a:spcPts val="2810"/>
              </a:lnSpc>
            </a:pPr>
            <a:r>
              <a:rPr sz="2400" dirty="0">
                <a:solidFill>
                  <a:srgbClr val="24221F"/>
                </a:solidFill>
                <a:latin typeface="Arial"/>
                <a:cs typeface="Arial"/>
              </a:rPr>
              <a:t>Strategy &amp;</a:t>
            </a:r>
            <a:r>
              <a:rPr sz="2400" spc="-15" dirty="0">
                <a:solidFill>
                  <a:srgbClr val="24221F"/>
                </a:solidFill>
                <a:latin typeface="Arial"/>
                <a:cs typeface="Arial"/>
              </a:rPr>
              <a:t> </a:t>
            </a:r>
            <a:r>
              <a:rPr sz="2400" spc="-5" dirty="0">
                <a:solidFill>
                  <a:srgbClr val="24221F"/>
                </a:solidFill>
                <a:latin typeface="Arial"/>
                <a:cs typeface="Arial"/>
              </a:rPr>
              <a:t>organization</a:t>
            </a:r>
            <a:endParaRPr sz="2400" dirty="0">
              <a:latin typeface="Arial"/>
              <a:cs typeface="Arial"/>
            </a:endParaRPr>
          </a:p>
        </p:txBody>
      </p:sp>
      <p:sp>
        <p:nvSpPr>
          <p:cNvPr id="6" name="object 5"/>
          <p:cNvSpPr txBox="1"/>
          <p:nvPr/>
        </p:nvSpPr>
        <p:spPr>
          <a:xfrm>
            <a:off x="292353" y="1814151"/>
            <a:ext cx="3555614" cy="621324"/>
          </a:xfrm>
          <a:prstGeom prst="rect">
            <a:avLst/>
          </a:prstGeom>
          <a:solidFill>
            <a:srgbClr val="BDF82C"/>
          </a:solidFill>
        </p:spPr>
        <p:txBody>
          <a:bodyPr vert="horz" wrap="square" lIns="0" tIns="5715" rIns="0" bIns="0" rtlCol="0">
            <a:spAutoFit/>
          </a:bodyPr>
          <a:lstStyle/>
          <a:p>
            <a:pPr>
              <a:lnSpc>
                <a:spcPct val="100000"/>
              </a:lnSpc>
              <a:spcBef>
                <a:spcPts val="45"/>
              </a:spcBef>
            </a:pPr>
            <a:endParaRPr sz="1200" dirty="0">
              <a:latin typeface="Times New Roman"/>
              <a:cs typeface="Times New Roman"/>
            </a:endParaRPr>
          </a:p>
          <a:p>
            <a:pPr marL="377825" indent="-287020">
              <a:lnSpc>
                <a:spcPct val="100000"/>
              </a:lnSpc>
              <a:buChar char="•"/>
              <a:tabLst>
                <a:tab pos="377825" algn="l"/>
                <a:tab pos="378460" algn="l"/>
              </a:tabLst>
            </a:pPr>
            <a:r>
              <a:rPr sz="1400" spc="-5" dirty="0">
                <a:solidFill>
                  <a:srgbClr val="24221F"/>
                </a:solidFill>
                <a:latin typeface="Arial"/>
                <a:cs typeface="Arial"/>
              </a:rPr>
              <a:t>Hypothesis</a:t>
            </a:r>
            <a:r>
              <a:rPr sz="1400" spc="-25" dirty="0">
                <a:solidFill>
                  <a:srgbClr val="24221F"/>
                </a:solidFill>
                <a:latin typeface="Arial"/>
                <a:cs typeface="Arial"/>
              </a:rPr>
              <a:t> </a:t>
            </a:r>
            <a:r>
              <a:rPr sz="1400" spc="-5" dirty="0">
                <a:solidFill>
                  <a:srgbClr val="24221F"/>
                </a:solidFill>
                <a:latin typeface="Arial"/>
                <a:cs typeface="Arial"/>
              </a:rPr>
              <a:t>driven</a:t>
            </a:r>
            <a:endParaRPr sz="1400" dirty="0">
              <a:latin typeface="Arial"/>
              <a:cs typeface="Arial"/>
            </a:endParaRPr>
          </a:p>
          <a:p>
            <a:pPr marL="377825" indent="-287020">
              <a:lnSpc>
                <a:spcPct val="100000"/>
              </a:lnSpc>
              <a:buChar char="•"/>
              <a:tabLst>
                <a:tab pos="377825" algn="l"/>
                <a:tab pos="378460" algn="l"/>
              </a:tabLst>
            </a:pPr>
            <a:r>
              <a:rPr sz="1400" spc="-5" dirty="0">
                <a:solidFill>
                  <a:srgbClr val="24221F"/>
                </a:solidFill>
                <a:latin typeface="Arial"/>
                <a:cs typeface="Arial"/>
              </a:rPr>
              <a:t>Cross-functional</a:t>
            </a:r>
            <a:r>
              <a:rPr sz="1400" spc="-45" dirty="0">
                <a:solidFill>
                  <a:srgbClr val="24221F"/>
                </a:solidFill>
                <a:latin typeface="Arial"/>
                <a:cs typeface="Arial"/>
              </a:rPr>
              <a:t> </a:t>
            </a:r>
            <a:r>
              <a:rPr sz="1400" dirty="0">
                <a:solidFill>
                  <a:srgbClr val="24221F"/>
                </a:solidFill>
                <a:latin typeface="Arial"/>
                <a:cs typeface="Arial"/>
              </a:rPr>
              <a:t>teams</a:t>
            </a:r>
            <a:endParaRPr sz="1400" dirty="0">
              <a:latin typeface="Arial"/>
              <a:cs typeface="Arial"/>
            </a:endParaRPr>
          </a:p>
        </p:txBody>
      </p:sp>
      <p:sp>
        <p:nvSpPr>
          <p:cNvPr id="7" name="object 7"/>
          <p:cNvSpPr/>
          <p:nvPr/>
        </p:nvSpPr>
        <p:spPr>
          <a:xfrm>
            <a:off x="292352" y="1070265"/>
            <a:ext cx="3779140" cy="0"/>
          </a:xfrm>
          <a:custGeom>
            <a:avLst/>
            <a:gdLst/>
            <a:ahLst/>
            <a:cxnLst/>
            <a:rect l="l" t="t" r="r" b="b"/>
            <a:pathLst>
              <a:path w="4959985">
                <a:moveTo>
                  <a:pt x="0" y="0"/>
                </a:moveTo>
                <a:lnTo>
                  <a:pt x="4959604" y="0"/>
                </a:lnTo>
              </a:path>
            </a:pathLst>
          </a:custGeom>
          <a:ln w="28956">
            <a:solidFill>
              <a:srgbClr val="24221F"/>
            </a:solidFill>
          </a:ln>
        </p:spPr>
        <p:txBody>
          <a:bodyPr wrap="square" lIns="0" tIns="0" rIns="0" bIns="0" rtlCol="0"/>
          <a:lstStyle/>
          <a:p>
            <a:endParaRPr/>
          </a:p>
        </p:txBody>
      </p:sp>
      <p:sp>
        <p:nvSpPr>
          <p:cNvPr id="8" name="object 8"/>
          <p:cNvSpPr/>
          <p:nvPr/>
        </p:nvSpPr>
        <p:spPr>
          <a:xfrm>
            <a:off x="4480132" y="1060914"/>
            <a:ext cx="4060241" cy="0"/>
          </a:xfrm>
          <a:custGeom>
            <a:avLst/>
            <a:gdLst/>
            <a:ahLst/>
            <a:cxnLst/>
            <a:rect l="l" t="t" r="r" b="b"/>
            <a:pathLst>
              <a:path w="5328920">
                <a:moveTo>
                  <a:pt x="0" y="0"/>
                </a:moveTo>
                <a:lnTo>
                  <a:pt x="5328539" y="0"/>
                </a:lnTo>
              </a:path>
            </a:pathLst>
          </a:custGeom>
          <a:ln w="28956">
            <a:solidFill>
              <a:srgbClr val="24221F"/>
            </a:solidFill>
          </a:ln>
        </p:spPr>
        <p:txBody>
          <a:bodyPr wrap="square" lIns="0" tIns="0" rIns="0" bIns="0" rtlCol="0"/>
          <a:lstStyle/>
          <a:p>
            <a:endParaRPr/>
          </a:p>
        </p:txBody>
      </p:sp>
      <p:sp>
        <p:nvSpPr>
          <p:cNvPr id="9" name="object 9"/>
          <p:cNvSpPr txBox="1"/>
          <p:nvPr/>
        </p:nvSpPr>
        <p:spPr>
          <a:xfrm>
            <a:off x="4469004" y="1799502"/>
            <a:ext cx="4071369" cy="621324"/>
          </a:xfrm>
          <a:prstGeom prst="rect">
            <a:avLst/>
          </a:prstGeom>
          <a:solidFill>
            <a:srgbClr val="857C73"/>
          </a:solidFill>
        </p:spPr>
        <p:txBody>
          <a:bodyPr vert="horz" wrap="square" lIns="0" tIns="5715" rIns="0" bIns="0" rtlCol="0">
            <a:spAutoFit/>
          </a:bodyPr>
          <a:lstStyle/>
          <a:p>
            <a:pPr>
              <a:lnSpc>
                <a:spcPct val="100000"/>
              </a:lnSpc>
              <a:spcBef>
                <a:spcPts val="45"/>
              </a:spcBef>
            </a:pPr>
            <a:endParaRPr sz="1200" dirty="0">
              <a:latin typeface="Times New Roman"/>
              <a:cs typeface="Times New Roman"/>
            </a:endParaRPr>
          </a:p>
          <a:p>
            <a:pPr marL="377825" indent="-287020">
              <a:lnSpc>
                <a:spcPct val="100000"/>
              </a:lnSpc>
              <a:buChar char="•"/>
              <a:tabLst>
                <a:tab pos="377825" algn="l"/>
                <a:tab pos="378460" algn="l"/>
              </a:tabLst>
            </a:pPr>
            <a:r>
              <a:rPr sz="1400" spc="-5" dirty="0">
                <a:solidFill>
                  <a:schemeClr val="bg1"/>
                </a:solidFill>
                <a:latin typeface="Arial"/>
                <a:cs typeface="Arial"/>
              </a:rPr>
              <a:t>Implementation</a:t>
            </a:r>
            <a:r>
              <a:rPr sz="1400" spc="-45" dirty="0">
                <a:solidFill>
                  <a:schemeClr val="bg1"/>
                </a:solidFill>
                <a:latin typeface="Arial"/>
                <a:cs typeface="Arial"/>
              </a:rPr>
              <a:t> </a:t>
            </a:r>
            <a:r>
              <a:rPr sz="1400" spc="-5" dirty="0">
                <a:solidFill>
                  <a:schemeClr val="bg1"/>
                </a:solidFill>
                <a:latin typeface="Arial"/>
                <a:cs typeface="Arial"/>
              </a:rPr>
              <a:t>driven</a:t>
            </a:r>
            <a:endParaRPr sz="1400" dirty="0">
              <a:solidFill>
                <a:schemeClr val="bg1"/>
              </a:solidFill>
              <a:latin typeface="Arial"/>
              <a:cs typeface="Arial"/>
            </a:endParaRPr>
          </a:p>
          <a:p>
            <a:pPr marL="377825" indent="-287020">
              <a:lnSpc>
                <a:spcPct val="100000"/>
              </a:lnSpc>
              <a:buChar char="•"/>
              <a:tabLst>
                <a:tab pos="377825" algn="l"/>
                <a:tab pos="378460" algn="l"/>
              </a:tabLst>
            </a:pPr>
            <a:r>
              <a:rPr sz="1400" spc="-5" dirty="0">
                <a:solidFill>
                  <a:schemeClr val="bg1"/>
                </a:solidFill>
                <a:latin typeface="Arial"/>
                <a:cs typeface="Arial"/>
              </a:rPr>
              <a:t>Departments by</a:t>
            </a:r>
            <a:r>
              <a:rPr sz="1400" spc="-50" dirty="0">
                <a:solidFill>
                  <a:schemeClr val="bg1"/>
                </a:solidFill>
                <a:latin typeface="Arial"/>
                <a:cs typeface="Arial"/>
              </a:rPr>
              <a:t> </a:t>
            </a:r>
            <a:r>
              <a:rPr sz="1400" dirty="0">
                <a:solidFill>
                  <a:schemeClr val="bg1"/>
                </a:solidFill>
                <a:latin typeface="Arial"/>
                <a:cs typeface="Arial"/>
              </a:rPr>
              <a:t>Function</a:t>
            </a:r>
          </a:p>
        </p:txBody>
      </p:sp>
      <p:sp>
        <p:nvSpPr>
          <p:cNvPr id="10" name="object 10"/>
          <p:cNvSpPr txBox="1"/>
          <p:nvPr/>
        </p:nvSpPr>
        <p:spPr>
          <a:xfrm>
            <a:off x="292352" y="2925283"/>
            <a:ext cx="8248021" cy="364490"/>
          </a:xfrm>
          <a:prstGeom prst="rect">
            <a:avLst/>
          </a:prstGeom>
          <a:solidFill>
            <a:srgbClr val="F1F1F1"/>
          </a:solidFill>
          <a:ln w="25907">
            <a:solidFill>
              <a:srgbClr val="24221F"/>
            </a:solidFill>
          </a:ln>
        </p:spPr>
        <p:txBody>
          <a:bodyPr vert="horz" wrap="square" lIns="0" tIns="0" rIns="0" bIns="0" rtlCol="0">
            <a:spAutoFit/>
          </a:bodyPr>
          <a:lstStyle/>
          <a:p>
            <a:pPr marL="90170">
              <a:lnSpc>
                <a:spcPts val="2810"/>
              </a:lnSpc>
            </a:pPr>
            <a:r>
              <a:rPr sz="2400" spc="-5" dirty="0">
                <a:solidFill>
                  <a:srgbClr val="24221F"/>
                </a:solidFill>
                <a:latin typeface="Arial"/>
                <a:cs typeface="Arial"/>
              </a:rPr>
              <a:t>Business</a:t>
            </a:r>
            <a:r>
              <a:rPr sz="2400" spc="15" dirty="0">
                <a:solidFill>
                  <a:srgbClr val="24221F"/>
                </a:solidFill>
                <a:latin typeface="Arial"/>
                <a:cs typeface="Arial"/>
              </a:rPr>
              <a:t> </a:t>
            </a:r>
            <a:r>
              <a:rPr sz="2400" spc="-5" dirty="0">
                <a:solidFill>
                  <a:srgbClr val="24221F"/>
                </a:solidFill>
                <a:latin typeface="Arial"/>
                <a:cs typeface="Arial"/>
              </a:rPr>
              <a:t>development</a:t>
            </a:r>
            <a:endParaRPr sz="2400">
              <a:latin typeface="Arial"/>
              <a:cs typeface="Arial"/>
            </a:endParaRPr>
          </a:p>
        </p:txBody>
      </p:sp>
      <p:sp>
        <p:nvSpPr>
          <p:cNvPr id="11" name="object 11"/>
          <p:cNvSpPr txBox="1"/>
          <p:nvPr/>
        </p:nvSpPr>
        <p:spPr>
          <a:xfrm>
            <a:off x="292352" y="3604945"/>
            <a:ext cx="3555614" cy="1052852"/>
          </a:xfrm>
          <a:prstGeom prst="rect">
            <a:avLst/>
          </a:prstGeom>
          <a:solidFill>
            <a:srgbClr val="BDF82C"/>
          </a:solidFill>
        </p:spPr>
        <p:txBody>
          <a:bodyPr vert="horz" wrap="square" lIns="0" tIns="6350" rIns="0" bIns="0" rtlCol="0">
            <a:spAutoFit/>
          </a:bodyPr>
          <a:lstStyle/>
          <a:p>
            <a:pPr>
              <a:lnSpc>
                <a:spcPct val="100000"/>
              </a:lnSpc>
              <a:spcBef>
                <a:spcPts val="50"/>
              </a:spcBef>
            </a:pPr>
            <a:endParaRPr sz="1200">
              <a:latin typeface="Times New Roman"/>
              <a:cs typeface="Times New Roman"/>
            </a:endParaRPr>
          </a:p>
          <a:p>
            <a:pPr marL="377825" indent="-287020">
              <a:lnSpc>
                <a:spcPct val="100000"/>
              </a:lnSpc>
              <a:buChar char="•"/>
              <a:tabLst>
                <a:tab pos="377825" algn="l"/>
                <a:tab pos="378460" algn="l"/>
              </a:tabLst>
            </a:pPr>
            <a:r>
              <a:rPr sz="1400" spc="-5" dirty="0">
                <a:solidFill>
                  <a:srgbClr val="24221F"/>
                </a:solidFill>
                <a:latin typeface="Arial"/>
                <a:cs typeface="Arial"/>
              </a:rPr>
              <a:t>Customer</a:t>
            </a:r>
            <a:r>
              <a:rPr sz="1400" spc="-45" dirty="0">
                <a:solidFill>
                  <a:srgbClr val="24221F"/>
                </a:solidFill>
                <a:latin typeface="Arial"/>
                <a:cs typeface="Arial"/>
              </a:rPr>
              <a:t> </a:t>
            </a:r>
            <a:r>
              <a:rPr sz="1400" dirty="0">
                <a:solidFill>
                  <a:srgbClr val="24221F"/>
                </a:solidFill>
                <a:latin typeface="Arial"/>
                <a:cs typeface="Arial"/>
              </a:rPr>
              <a:t>centric</a:t>
            </a:r>
            <a:endParaRPr sz="1400">
              <a:latin typeface="Arial"/>
              <a:cs typeface="Arial"/>
            </a:endParaRPr>
          </a:p>
          <a:p>
            <a:pPr marL="377825" indent="-287020">
              <a:lnSpc>
                <a:spcPct val="100000"/>
              </a:lnSpc>
              <a:buChar char="•"/>
              <a:tabLst>
                <a:tab pos="377825" algn="l"/>
                <a:tab pos="378460" algn="l"/>
              </a:tabLst>
            </a:pPr>
            <a:r>
              <a:rPr sz="1400" dirty="0">
                <a:solidFill>
                  <a:srgbClr val="24221F"/>
                </a:solidFill>
                <a:latin typeface="Arial"/>
                <a:cs typeface="Arial"/>
              </a:rPr>
              <a:t>Get out of the </a:t>
            </a:r>
            <a:r>
              <a:rPr sz="1400" spc="-5" dirty="0">
                <a:solidFill>
                  <a:srgbClr val="24221F"/>
                </a:solidFill>
                <a:latin typeface="Arial"/>
                <a:cs typeface="Arial"/>
              </a:rPr>
              <a:t>office </a:t>
            </a:r>
            <a:r>
              <a:rPr sz="1400" dirty="0">
                <a:solidFill>
                  <a:srgbClr val="24221F"/>
                </a:solidFill>
                <a:latin typeface="Arial"/>
                <a:cs typeface="Arial"/>
              </a:rPr>
              <a:t>and test</a:t>
            </a:r>
            <a:r>
              <a:rPr sz="1400" spc="-165" dirty="0">
                <a:solidFill>
                  <a:srgbClr val="24221F"/>
                </a:solidFill>
                <a:latin typeface="Arial"/>
                <a:cs typeface="Arial"/>
              </a:rPr>
              <a:t> </a:t>
            </a:r>
            <a:r>
              <a:rPr sz="1400" dirty="0">
                <a:solidFill>
                  <a:srgbClr val="24221F"/>
                </a:solidFill>
                <a:latin typeface="Arial"/>
                <a:cs typeface="Arial"/>
              </a:rPr>
              <a:t>hypotheses</a:t>
            </a:r>
            <a:endParaRPr sz="1400">
              <a:latin typeface="Arial"/>
              <a:cs typeface="Arial"/>
            </a:endParaRPr>
          </a:p>
          <a:p>
            <a:pPr marL="377825" indent="-287020">
              <a:lnSpc>
                <a:spcPct val="100000"/>
              </a:lnSpc>
              <a:buChar char="•"/>
              <a:tabLst>
                <a:tab pos="377825" algn="l"/>
                <a:tab pos="378460" algn="l"/>
              </a:tabLst>
            </a:pPr>
            <a:r>
              <a:rPr sz="1400" spc="-5" dirty="0">
                <a:solidFill>
                  <a:srgbClr val="24221F"/>
                </a:solidFill>
                <a:latin typeface="Arial"/>
                <a:cs typeface="Arial"/>
              </a:rPr>
              <a:t>Build </a:t>
            </a:r>
            <a:r>
              <a:rPr sz="1400" dirty="0">
                <a:solidFill>
                  <a:srgbClr val="24221F"/>
                </a:solidFill>
                <a:latin typeface="Arial"/>
                <a:cs typeface="Arial"/>
              </a:rPr>
              <a:t>the product </a:t>
            </a:r>
            <a:r>
              <a:rPr sz="1400" spc="-5" dirty="0">
                <a:solidFill>
                  <a:srgbClr val="24221F"/>
                </a:solidFill>
                <a:latin typeface="Arial"/>
                <a:cs typeface="Arial"/>
              </a:rPr>
              <a:t>iteratively and</a:t>
            </a:r>
            <a:r>
              <a:rPr sz="1400" spc="-85" dirty="0">
                <a:solidFill>
                  <a:srgbClr val="24221F"/>
                </a:solidFill>
                <a:latin typeface="Arial"/>
                <a:cs typeface="Arial"/>
              </a:rPr>
              <a:t> </a:t>
            </a:r>
            <a:r>
              <a:rPr sz="1400" spc="-5" dirty="0">
                <a:solidFill>
                  <a:srgbClr val="24221F"/>
                </a:solidFill>
                <a:latin typeface="Arial"/>
                <a:cs typeface="Arial"/>
              </a:rPr>
              <a:t>incrementally</a:t>
            </a:r>
            <a:endParaRPr sz="1400">
              <a:latin typeface="Arial"/>
              <a:cs typeface="Arial"/>
            </a:endParaRPr>
          </a:p>
        </p:txBody>
      </p:sp>
      <p:sp>
        <p:nvSpPr>
          <p:cNvPr id="12" name="object 13"/>
          <p:cNvSpPr txBox="1"/>
          <p:nvPr/>
        </p:nvSpPr>
        <p:spPr>
          <a:xfrm>
            <a:off x="4416362" y="3610108"/>
            <a:ext cx="4136250" cy="1152880"/>
          </a:xfrm>
          <a:prstGeom prst="rect">
            <a:avLst/>
          </a:prstGeom>
          <a:solidFill>
            <a:srgbClr val="857C73"/>
          </a:solidFill>
        </p:spPr>
        <p:txBody>
          <a:bodyPr vert="horz" wrap="square" lIns="0" tIns="74930" rIns="0" bIns="0" rtlCol="0">
            <a:spAutoFit/>
          </a:bodyPr>
          <a:lstStyle/>
          <a:p>
            <a:pPr marL="377825" indent="-287020">
              <a:lnSpc>
                <a:spcPct val="100000"/>
              </a:lnSpc>
              <a:spcBef>
                <a:spcPts val="590"/>
              </a:spcBef>
              <a:buChar char="•"/>
              <a:tabLst>
                <a:tab pos="377825" algn="l"/>
                <a:tab pos="378460" algn="l"/>
              </a:tabLst>
            </a:pPr>
            <a:r>
              <a:rPr sz="1400" spc="-5" dirty="0">
                <a:solidFill>
                  <a:schemeClr val="bg1"/>
                </a:solidFill>
                <a:latin typeface="Arial"/>
                <a:cs typeface="Arial"/>
              </a:rPr>
              <a:t>Product/feature</a:t>
            </a:r>
            <a:r>
              <a:rPr sz="1400" spc="-45" dirty="0">
                <a:solidFill>
                  <a:schemeClr val="bg1"/>
                </a:solidFill>
                <a:latin typeface="Arial"/>
                <a:cs typeface="Arial"/>
              </a:rPr>
              <a:t> </a:t>
            </a:r>
            <a:r>
              <a:rPr sz="1400" dirty="0">
                <a:solidFill>
                  <a:schemeClr val="bg1"/>
                </a:solidFill>
                <a:latin typeface="Arial"/>
                <a:cs typeface="Arial"/>
              </a:rPr>
              <a:t>centric</a:t>
            </a:r>
          </a:p>
          <a:p>
            <a:pPr marL="377825" marR="404495" indent="-287020">
              <a:lnSpc>
                <a:spcPct val="100000"/>
              </a:lnSpc>
              <a:buChar char="•"/>
              <a:tabLst>
                <a:tab pos="377825" algn="l"/>
                <a:tab pos="378460" algn="l"/>
              </a:tabLst>
            </a:pPr>
            <a:r>
              <a:rPr sz="1400" spc="-5" dirty="0">
                <a:solidFill>
                  <a:schemeClr val="bg1"/>
                </a:solidFill>
                <a:latin typeface="Arial"/>
                <a:cs typeface="Arial"/>
              </a:rPr>
              <a:t>Prepare offering </a:t>
            </a:r>
            <a:r>
              <a:rPr sz="1400" dirty="0">
                <a:solidFill>
                  <a:schemeClr val="bg1"/>
                </a:solidFill>
                <a:latin typeface="Arial"/>
                <a:cs typeface="Arial"/>
              </a:rPr>
              <a:t>for market </a:t>
            </a:r>
            <a:r>
              <a:rPr sz="1400" spc="-5" dirty="0">
                <a:solidFill>
                  <a:schemeClr val="bg1"/>
                </a:solidFill>
                <a:latin typeface="Arial"/>
                <a:cs typeface="Arial"/>
              </a:rPr>
              <a:t>following </a:t>
            </a:r>
            <a:r>
              <a:rPr sz="1400" dirty="0">
                <a:solidFill>
                  <a:schemeClr val="bg1"/>
                </a:solidFill>
                <a:latin typeface="Arial"/>
                <a:cs typeface="Arial"/>
              </a:rPr>
              <a:t>a </a:t>
            </a:r>
            <a:r>
              <a:rPr sz="1400" spc="-10" dirty="0">
                <a:solidFill>
                  <a:schemeClr val="bg1"/>
                </a:solidFill>
                <a:latin typeface="Arial"/>
                <a:cs typeface="Arial"/>
              </a:rPr>
              <a:t>linear, </a:t>
            </a:r>
            <a:r>
              <a:rPr sz="1400" spc="-5" dirty="0">
                <a:solidFill>
                  <a:schemeClr val="bg1"/>
                </a:solidFill>
                <a:latin typeface="Arial"/>
                <a:cs typeface="Arial"/>
              </a:rPr>
              <a:t>step-by-step  plan</a:t>
            </a:r>
            <a:endParaRPr sz="1400" dirty="0">
              <a:solidFill>
                <a:schemeClr val="bg1"/>
              </a:solidFill>
              <a:latin typeface="Arial"/>
              <a:cs typeface="Arial"/>
            </a:endParaRPr>
          </a:p>
          <a:p>
            <a:pPr marL="377825" indent="-287020">
              <a:lnSpc>
                <a:spcPct val="100000"/>
              </a:lnSpc>
              <a:buChar char="•"/>
              <a:tabLst>
                <a:tab pos="377825" algn="l"/>
                <a:tab pos="378460" algn="l"/>
              </a:tabLst>
            </a:pPr>
            <a:r>
              <a:rPr sz="1400" spc="-5" dirty="0">
                <a:solidFill>
                  <a:schemeClr val="bg1"/>
                </a:solidFill>
                <a:latin typeface="Arial"/>
                <a:cs typeface="Arial"/>
              </a:rPr>
              <a:t>Fully </a:t>
            </a:r>
            <a:r>
              <a:rPr sz="1400" dirty="0">
                <a:solidFill>
                  <a:schemeClr val="bg1"/>
                </a:solidFill>
                <a:latin typeface="Arial"/>
                <a:cs typeface="Arial"/>
              </a:rPr>
              <a:t>specify the product before </a:t>
            </a:r>
            <a:r>
              <a:rPr sz="1400" spc="-5" dirty="0">
                <a:solidFill>
                  <a:schemeClr val="bg1"/>
                </a:solidFill>
                <a:latin typeface="Arial"/>
                <a:cs typeface="Arial"/>
              </a:rPr>
              <a:t>building</a:t>
            </a:r>
            <a:r>
              <a:rPr sz="1400" spc="-170" dirty="0">
                <a:solidFill>
                  <a:schemeClr val="bg1"/>
                </a:solidFill>
                <a:latin typeface="Arial"/>
                <a:cs typeface="Arial"/>
              </a:rPr>
              <a:t> </a:t>
            </a:r>
            <a:r>
              <a:rPr lang="en-US" sz="1400" dirty="0">
                <a:solidFill>
                  <a:schemeClr val="bg1"/>
                </a:solidFill>
                <a:latin typeface="Arial"/>
                <a:cs typeface="Arial"/>
              </a:rPr>
              <a:t> it</a:t>
            </a:r>
          </a:p>
          <a:p>
            <a:pPr marL="377825" indent="-287020">
              <a:lnSpc>
                <a:spcPct val="100000"/>
              </a:lnSpc>
              <a:buChar char="•"/>
              <a:tabLst>
                <a:tab pos="377825" algn="l"/>
                <a:tab pos="378460" algn="l"/>
              </a:tabLst>
            </a:pPr>
            <a:endParaRPr lang="en-US" sz="1400" spc="-170" dirty="0">
              <a:solidFill>
                <a:schemeClr val="bg1"/>
              </a:solidFill>
              <a:latin typeface="Arial"/>
              <a:cs typeface="Arial"/>
            </a:endParaRPr>
          </a:p>
        </p:txBody>
      </p:sp>
    </p:spTree>
    <p:extLst>
      <p:ext uri="{BB962C8B-B14F-4D97-AF65-F5344CB8AC3E}">
        <p14:creationId xmlns:p14="http://schemas.microsoft.com/office/powerpoint/2010/main" val="372603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ited Breaks Guitars: The Power of One Voice in the Age of Social Media">
            <a:extLst>
              <a:ext uri="{FF2B5EF4-FFF2-40B4-BE49-F238E27FC236}">
                <a16:creationId xmlns:a16="http://schemas.microsoft.com/office/drawing/2014/main" id="{4DC4A7BC-F963-2666-7C6A-07DDEF067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080" y="285750"/>
            <a:ext cx="1193351" cy="186461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
            <a:extLst>
              <a:ext uri="{FF2B5EF4-FFF2-40B4-BE49-F238E27FC236}">
                <a16:creationId xmlns:a16="http://schemas.microsoft.com/office/drawing/2014/main" id="{435F4CE6-8E01-BC2C-45DE-01322AD28749}"/>
              </a:ext>
            </a:extLst>
          </p:cNvPr>
          <p:cNvSpPr>
            <a:spLocks noGrp="1"/>
          </p:cNvSpPr>
          <p:nvPr>
            <p:ph type="body" sz="half" idx="10"/>
          </p:nvPr>
        </p:nvSpPr>
        <p:spPr>
          <a:xfrm>
            <a:off x="287339" y="314186"/>
            <a:ext cx="8497093" cy="1007055"/>
          </a:xfrm>
        </p:spPr>
        <p:txBody>
          <a:bodyPr/>
          <a:lstStyle/>
          <a:p>
            <a:r>
              <a:rPr lang="en-US" sz="2400" dirty="0"/>
              <a:t>Customers can “fall through the cracks”</a:t>
            </a:r>
          </a:p>
          <a:p>
            <a:endParaRPr lang="en-US" dirty="0"/>
          </a:p>
        </p:txBody>
      </p:sp>
      <p:graphicFrame>
        <p:nvGraphicFramePr>
          <p:cNvPr id="5" name="Text Placeholder 2">
            <a:extLst>
              <a:ext uri="{FF2B5EF4-FFF2-40B4-BE49-F238E27FC236}">
                <a16:creationId xmlns:a16="http://schemas.microsoft.com/office/drawing/2014/main" id="{340FAC02-C44F-69D5-C2F4-751531E32168}"/>
              </a:ext>
            </a:extLst>
          </p:cNvPr>
          <p:cNvGraphicFramePr/>
          <p:nvPr/>
        </p:nvGraphicFramePr>
        <p:xfrm>
          <a:off x="287339" y="1763425"/>
          <a:ext cx="8497093" cy="3075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1841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883462-05C4-71CC-6664-E2F0462B5243}"/>
              </a:ext>
            </a:extLst>
          </p:cNvPr>
          <p:cNvSpPr>
            <a:spLocks noGrp="1"/>
          </p:cNvSpPr>
          <p:nvPr>
            <p:ph type="body" sz="half" idx="10"/>
          </p:nvPr>
        </p:nvSpPr>
        <p:spPr/>
        <p:txBody>
          <a:bodyPr/>
          <a:lstStyle/>
          <a:p>
            <a:r>
              <a:rPr lang="en-US" sz="2400" dirty="0"/>
              <a:t>Embracing Iteration instead of linearity</a:t>
            </a:r>
            <a:endParaRPr lang="en-GB" sz="2400" dirty="0"/>
          </a:p>
        </p:txBody>
      </p:sp>
      <p:sp>
        <p:nvSpPr>
          <p:cNvPr id="7" name="Rectangle 6">
            <a:extLst>
              <a:ext uri="{FF2B5EF4-FFF2-40B4-BE49-F238E27FC236}">
                <a16:creationId xmlns:a16="http://schemas.microsoft.com/office/drawing/2014/main" id="{E9AAF4AB-E780-E0B5-A90A-AD9C61D5067C}"/>
              </a:ext>
            </a:extLst>
          </p:cNvPr>
          <p:cNvSpPr/>
          <p:nvPr/>
        </p:nvSpPr>
        <p:spPr>
          <a:xfrm>
            <a:off x="602512" y="1455336"/>
            <a:ext cx="3253562" cy="758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 offering not previously available to customers that results from</a:t>
            </a:r>
            <a:endParaRPr lang="en-GB" dirty="0"/>
          </a:p>
        </p:txBody>
      </p:sp>
      <p:sp>
        <p:nvSpPr>
          <p:cNvPr id="8" name="Rectangle 7">
            <a:extLst>
              <a:ext uri="{FF2B5EF4-FFF2-40B4-BE49-F238E27FC236}">
                <a16:creationId xmlns:a16="http://schemas.microsoft.com/office/drawing/2014/main" id="{4B162A1B-8D8D-0175-CA97-CAE5C535179D}"/>
              </a:ext>
            </a:extLst>
          </p:cNvPr>
          <p:cNvSpPr/>
          <p:nvPr/>
        </p:nvSpPr>
        <p:spPr>
          <a:xfrm>
            <a:off x="4231759" y="1437618"/>
            <a:ext cx="4416054" cy="758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Characteristics and Examples</a:t>
            </a:r>
          </a:p>
        </p:txBody>
      </p:sp>
      <p:sp>
        <p:nvSpPr>
          <p:cNvPr id="10" name="Arrow: Pentagon 9">
            <a:extLst>
              <a:ext uri="{FF2B5EF4-FFF2-40B4-BE49-F238E27FC236}">
                <a16:creationId xmlns:a16="http://schemas.microsoft.com/office/drawing/2014/main" id="{4A9DCFC6-EF3B-617C-DF60-268D0D22C191}"/>
              </a:ext>
            </a:extLst>
          </p:cNvPr>
          <p:cNvSpPr/>
          <p:nvPr/>
        </p:nvSpPr>
        <p:spPr>
          <a:xfrm>
            <a:off x="602512" y="2419356"/>
            <a:ext cx="3253562" cy="7584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addition/removal of new elements to an existing offering (bundling/unbundling)</a:t>
            </a:r>
            <a:endParaRPr lang="en-GB" dirty="0"/>
          </a:p>
        </p:txBody>
      </p:sp>
      <p:sp>
        <p:nvSpPr>
          <p:cNvPr id="11" name="Arrow: Pentagon 10">
            <a:extLst>
              <a:ext uri="{FF2B5EF4-FFF2-40B4-BE49-F238E27FC236}">
                <a16:creationId xmlns:a16="http://schemas.microsoft.com/office/drawing/2014/main" id="{86F06F6A-3E02-CA80-DA19-ABDF2B9E22B1}"/>
              </a:ext>
            </a:extLst>
          </p:cNvPr>
          <p:cNvSpPr/>
          <p:nvPr/>
        </p:nvSpPr>
        <p:spPr>
          <a:xfrm>
            <a:off x="598972" y="3408183"/>
            <a:ext cx="3253562" cy="75845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radical changes in the service delivery process (new delivery style)</a:t>
            </a:r>
            <a:endParaRPr lang="en-GB" dirty="0"/>
          </a:p>
        </p:txBody>
      </p:sp>
      <p:sp>
        <p:nvSpPr>
          <p:cNvPr id="12" name="Arrow: Pentagon 11">
            <a:extLst>
              <a:ext uri="{FF2B5EF4-FFF2-40B4-BE49-F238E27FC236}">
                <a16:creationId xmlns:a16="http://schemas.microsoft.com/office/drawing/2014/main" id="{63C30CD4-6DA1-14E9-0C00-762AAB3FC090}"/>
              </a:ext>
            </a:extLst>
          </p:cNvPr>
          <p:cNvSpPr/>
          <p:nvPr/>
        </p:nvSpPr>
        <p:spPr>
          <a:xfrm>
            <a:off x="598972" y="4386367"/>
            <a:ext cx="3253562" cy="75491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incremental improvements to existing service elements or delivery styles</a:t>
            </a:r>
            <a:endParaRPr lang="en-GB" dirty="0"/>
          </a:p>
        </p:txBody>
      </p:sp>
      <p:sp>
        <p:nvSpPr>
          <p:cNvPr id="13" name="Rectangle 12">
            <a:extLst>
              <a:ext uri="{FF2B5EF4-FFF2-40B4-BE49-F238E27FC236}">
                <a16:creationId xmlns:a16="http://schemas.microsoft.com/office/drawing/2014/main" id="{941595C8-30D5-86CF-3BBE-F5095FEB2527}"/>
              </a:ext>
            </a:extLst>
          </p:cNvPr>
          <p:cNvSpPr/>
          <p:nvPr/>
        </p:nvSpPr>
        <p:spPr>
          <a:xfrm>
            <a:off x="4231759" y="2419357"/>
            <a:ext cx="4416055" cy="75845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solidFill>
              </a:rPr>
              <a:t>New services for markets as yet undefined: e.g., eBay, craigslist </a:t>
            </a:r>
          </a:p>
          <a:p>
            <a:pPr marL="171450" indent="-171450">
              <a:buFont typeface="Arial" panose="020B0604020202020204" pitchFamily="34" charset="0"/>
              <a:buChar char="•"/>
            </a:pPr>
            <a:r>
              <a:rPr lang="en-US" sz="1200" dirty="0">
                <a:solidFill>
                  <a:schemeClr val="tx1"/>
                </a:solidFill>
              </a:rPr>
              <a:t>New services for markets that already exist: e.g., Amazon</a:t>
            </a:r>
          </a:p>
        </p:txBody>
      </p:sp>
      <p:sp>
        <p:nvSpPr>
          <p:cNvPr id="14" name="Rectangle 13">
            <a:extLst>
              <a:ext uri="{FF2B5EF4-FFF2-40B4-BE49-F238E27FC236}">
                <a16:creationId xmlns:a16="http://schemas.microsoft.com/office/drawing/2014/main" id="{DE9D679E-1A0B-C537-166B-2D8391E3F743}"/>
              </a:ext>
            </a:extLst>
          </p:cNvPr>
          <p:cNvSpPr/>
          <p:nvPr/>
        </p:nvSpPr>
        <p:spPr>
          <a:xfrm>
            <a:off x="4235306" y="3408183"/>
            <a:ext cx="4416055" cy="75845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solidFill>
              </a:rPr>
              <a:t>Music or video on demand streaming services: Spotify or Netflix</a:t>
            </a:r>
          </a:p>
          <a:p>
            <a:pPr marL="171450" indent="-171450">
              <a:buFont typeface="Arial" panose="020B0604020202020204" pitchFamily="34" charset="0"/>
              <a:buChar char="•"/>
            </a:pPr>
            <a:r>
              <a:rPr lang="en-US" sz="1200" dirty="0">
                <a:solidFill>
                  <a:schemeClr val="tx1"/>
                </a:solidFill>
              </a:rPr>
              <a:t>Pure online banking providers: Nordea Netbank</a:t>
            </a:r>
            <a:endParaRPr lang="en-GB" sz="1200" dirty="0">
              <a:solidFill>
                <a:schemeClr val="tx1"/>
              </a:solidFill>
            </a:endParaRPr>
          </a:p>
        </p:txBody>
      </p:sp>
      <p:sp>
        <p:nvSpPr>
          <p:cNvPr id="15" name="Rectangle 14">
            <a:extLst>
              <a:ext uri="{FF2B5EF4-FFF2-40B4-BE49-F238E27FC236}">
                <a16:creationId xmlns:a16="http://schemas.microsoft.com/office/drawing/2014/main" id="{97953E24-B620-F899-E3FE-501DB9788EED}"/>
              </a:ext>
            </a:extLst>
          </p:cNvPr>
          <p:cNvSpPr/>
          <p:nvPr/>
        </p:nvSpPr>
        <p:spPr>
          <a:xfrm>
            <a:off x="4245943" y="4382831"/>
            <a:ext cx="4416055" cy="75845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solidFill>
              </a:rPr>
              <a:t>Service improvements: extended service hours, faster delivery</a:t>
            </a:r>
          </a:p>
          <a:p>
            <a:pPr marL="171450" indent="-171450">
              <a:buFont typeface="Arial" panose="020B0604020202020204" pitchFamily="34" charset="0"/>
              <a:buChar char="•"/>
            </a:pPr>
            <a:r>
              <a:rPr lang="en-US" sz="1200" dirty="0">
                <a:solidFill>
                  <a:schemeClr val="tx1"/>
                </a:solidFill>
              </a:rPr>
              <a:t>Multi-channel offerings: online check-in with Finnair App</a:t>
            </a:r>
            <a:endParaRPr lang="en-GB" sz="1200" dirty="0">
              <a:solidFill>
                <a:schemeClr val="tx1"/>
              </a:solidFill>
            </a:endParaRPr>
          </a:p>
        </p:txBody>
      </p:sp>
      <p:sp>
        <p:nvSpPr>
          <p:cNvPr id="16" name="TextBox 15">
            <a:extLst>
              <a:ext uri="{FF2B5EF4-FFF2-40B4-BE49-F238E27FC236}">
                <a16:creationId xmlns:a16="http://schemas.microsoft.com/office/drawing/2014/main" id="{D425B705-4BE4-F6DD-4DE7-006C99D8ADF6}"/>
              </a:ext>
            </a:extLst>
          </p:cNvPr>
          <p:cNvSpPr txBox="1"/>
          <p:nvPr/>
        </p:nvSpPr>
        <p:spPr>
          <a:xfrm>
            <a:off x="4961861" y="5185366"/>
            <a:ext cx="5380075" cy="215444"/>
          </a:xfrm>
          <a:prstGeom prst="rect">
            <a:avLst/>
          </a:prstGeom>
          <a:noFill/>
        </p:spPr>
        <p:txBody>
          <a:bodyPr wrap="square" rtlCol="0">
            <a:spAutoFit/>
          </a:bodyPr>
          <a:lstStyle/>
          <a:p>
            <a:r>
              <a:rPr lang="en-GB" sz="800" dirty="0"/>
              <a:t>Source: Fitzsimmons and Fitzsimmons (2000)</a:t>
            </a:r>
          </a:p>
        </p:txBody>
      </p:sp>
    </p:spTree>
    <p:extLst>
      <p:ext uri="{BB962C8B-B14F-4D97-AF65-F5344CB8AC3E}">
        <p14:creationId xmlns:p14="http://schemas.microsoft.com/office/powerpoint/2010/main" val="2672124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lstStyle/>
          <a:p>
            <a:r>
              <a:rPr lang="en-US" dirty="0"/>
              <a:t>Building CXM-sensitive Strategy</a:t>
            </a:r>
          </a:p>
        </p:txBody>
      </p:sp>
    </p:spTree>
    <p:extLst>
      <p:ext uri="{BB962C8B-B14F-4D97-AF65-F5344CB8AC3E}">
        <p14:creationId xmlns:p14="http://schemas.microsoft.com/office/powerpoint/2010/main" val="350740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292353" y="215948"/>
            <a:ext cx="8492897" cy="548823"/>
          </a:xfrm>
        </p:spPr>
        <p:txBody>
          <a:bodyPr/>
          <a:lstStyle/>
          <a:p>
            <a:r>
              <a:rPr lang="en-US" sz="3200" dirty="0">
                <a:solidFill>
                  <a:schemeClr val="tx2"/>
                </a:solidFill>
              </a:rPr>
              <a:t>Tools for CX strategy planning</a:t>
            </a:r>
          </a:p>
        </p:txBody>
      </p:sp>
      <p:grpSp>
        <p:nvGrpSpPr>
          <p:cNvPr id="4" name="object 2"/>
          <p:cNvGrpSpPr/>
          <p:nvPr/>
        </p:nvGrpSpPr>
        <p:grpSpPr>
          <a:xfrm>
            <a:off x="146176" y="1345806"/>
            <a:ext cx="8785250" cy="3006019"/>
            <a:chOff x="533400" y="1330452"/>
            <a:chExt cx="11203305" cy="4036060"/>
          </a:xfrm>
        </p:grpSpPr>
        <p:sp>
          <p:nvSpPr>
            <p:cNvPr id="5" name="object 3"/>
            <p:cNvSpPr/>
            <p:nvPr/>
          </p:nvSpPr>
          <p:spPr>
            <a:xfrm>
              <a:off x="1513053" y="1394460"/>
              <a:ext cx="1936555" cy="3971620"/>
            </a:xfrm>
            <a:prstGeom prst="rect">
              <a:avLst/>
            </a:prstGeom>
            <a:blipFill>
              <a:blip r:embed="rId2" cstate="print"/>
              <a:stretch>
                <a:fillRect/>
              </a:stretch>
            </a:blipFill>
          </p:spPr>
          <p:txBody>
            <a:bodyPr wrap="square" lIns="0" tIns="0" rIns="0" bIns="0" rtlCol="0"/>
            <a:lstStyle/>
            <a:p>
              <a:endParaRPr/>
            </a:p>
          </p:txBody>
        </p:sp>
        <p:sp>
          <p:nvSpPr>
            <p:cNvPr id="6" name="object 4"/>
            <p:cNvSpPr/>
            <p:nvPr/>
          </p:nvSpPr>
          <p:spPr>
            <a:xfrm>
              <a:off x="533400" y="1330452"/>
              <a:ext cx="11203305" cy="1714500"/>
            </a:xfrm>
            <a:custGeom>
              <a:avLst/>
              <a:gdLst/>
              <a:ahLst/>
              <a:cxnLst/>
              <a:rect l="l" t="t" r="r" b="b"/>
              <a:pathLst>
                <a:path w="11203305" h="1714500">
                  <a:moveTo>
                    <a:pt x="11202924" y="0"/>
                  </a:moveTo>
                  <a:lnTo>
                    <a:pt x="0" y="0"/>
                  </a:lnTo>
                  <a:lnTo>
                    <a:pt x="0" y="1714500"/>
                  </a:lnTo>
                  <a:lnTo>
                    <a:pt x="11202924" y="1714500"/>
                  </a:lnTo>
                  <a:lnTo>
                    <a:pt x="11202924" y="0"/>
                  </a:lnTo>
                  <a:close/>
                </a:path>
              </a:pathLst>
            </a:custGeom>
            <a:solidFill>
              <a:srgbClr val="BEBEBE">
                <a:alpha val="25097"/>
              </a:srgbClr>
            </a:solidFill>
          </p:spPr>
          <p:txBody>
            <a:bodyPr wrap="square" lIns="0" tIns="0" rIns="0" bIns="0" rtlCol="0"/>
            <a:lstStyle/>
            <a:p>
              <a:endParaRPr/>
            </a:p>
          </p:txBody>
        </p:sp>
      </p:grpSp>
      <p:sp>
        <p:nvSpPr>
          <p:cNvPr id="7" name="object 6"/>
          <p:cNvSpPr txBox="1"/>
          <p:nvPr/>
        </p:nvSpPr>
        <p:spPr>
          <a:xfrm>
            <a:off x="141420" y="554569"/>
            <a:ext cx="8785250" cy="1898597"/>
          </a:xfrm>
          <a:prstGeom prst="rect">
            <a:avLst/>
          </a:prstGeom>
        </p:spPr>
        <p:txBody>
          <a:bodyPr vert="horz" wrap="square" lIns="0" tIns="5715" rIns="0" bIns="0" rtlCol="0">
            <a:spAutoFit/>
          </a:bodyPr>
          <a:lstStyle/>
          <a:p>
            <a:pPr>
              <a:lnSpc>
                <a:spcPct val="100000"/>
              </a:lnSpc>
              <a:spcBef>
                <a:spcPts val="45"/>
              </a:spcBef>
            </a:pPr>
            <a:endParaRPr sz="2700" dirty="0">
              <a:latin typeface="Times New Roman"/>
              <a:cs typeface="Times New Roman"/>
            </a:endParaRPr>
          </a:p>
          <a:p>
            <a:pPr marL="3780790">
              <a:lnSpc>
                <a:spcPct val="100000"/>
              </a:lnSpc>
            </a:pPr>
            <a:r>
              <a:rPr sz="2400" b="1" spc="-5" dirty="0">
                <a:latin typeface="Arial"/>
                <a:cs typeface="Arial"/>
              </a:rPr>
              <a:t>The Environment</a:t>
            </a:r>
            <a:r>
              <a:rPr sz="2400" b="1" dirty="0">
                <a:latin typeface="Arial"/>
                <a:cs typeface="Arial"/>
              </a:rPr>
              <a:t> Map</a:t>
            </a:r>
            <a:endParaRPr sz="2400" dirty="0">
              <a:latin typeface="Arial"/>
              <a:cs typeface="Arial"/>
            </a:endParaRPr>
          </a:p>
          <a:p>
            <a:pPr marL="4067175" marR="481965" indent="-287020">
              <a:lnSpc>
                <a:spcPct val="100000"/>
              </a:lnSpc>
              <a:buChar char="•"/>
              <a:tabLst>
                <a:tab pos="4067175" algn="l"/>
                <a:tab pos="4067810" algn="l"/>
              </a:tabLst>
            </a:pPr>
            <a:r>
              <a:rPr sz="2400" spc="-5" dirty="0">
                <a:latin typeface="Arial"/>
                <a:cs typeface="Arial"/>
              </a:rPr>
              <a:t>Helps you </a:t>
            </a:r>
            <a:r>
              <a:rPr sz="2400" dirty="0">
                <a:latin typeface="Arial"/>
                <a:cs typeface="Arial"/>
              </a:rPr>
              <a:t>to </a:t>
            </a:r>
            <a:r>
              <a:rPr sz="2400" spc="-5" dirty="0">
                <a:latin typeface="Arial"/>
                <a:cs typeface="Arial"/>
              </a:rPr>
              <a:t>understand </a:t>
            </a:r>
            <a:r>
              <a:rPr sz="2400" dirty="0">
                <a:latin typeface="Arial"/>
                <a:cs typeface="Arial"/>
              </a:rPr>
              <a:t>the </a:t>
            </a:r>
            <a:r>
              <a:rPr sz="2400" spc="-5" dirty="0">
                <a:latin typeface="Arial"/>
                <a:cs typeface="Arial"/>
              </a:rPr>
              <a:t>context in which you</a:t>
            </a:r>
            <a:r>
              <a:rPr lang="en-US" sz="2400" spc="-5" dirty="0">
                <a:latin typeface="Arial"/>
                <a:cs typeface="Arial"/>
              </a:rPr>
              <a:t> </a:t>
            </a:r>
            <a:r>
              <a:rPr sz="2400" spc="-5" dirty="0">
                <a:latin typeface="Arial"/>
                <a:cs typeface="Arial"/>
              </a:rPr>
              <a:t>(re-)</a:t>
            </a:r>
            <a:r>
              <a:rPr lang="en-US" sz="2400" spc="-5" dirty="0">
                <a:latin typeface="Arial"/>
                <a:cs typeface="Arial"/>
              </a:rPr>
              <a:t> </a:t>
            </a:r>
            <a:r>
              <a:rPr sz="2400" spc="-5" dirty="0">
                <a:latin typeface="Arial"/>
                <a:cs typeface="Arial"/>
              </a:rPr>
              <a:t>design </a:t>
            </a:r>
            <a:r>
              <a:rPr sz="2400" dirty="0">
                <a:latin typeface="Arial"/>
                <a:cs typeface="Arial"/>
              </a:rPr>
              <a:t>customer</a:t>
            </a:r>
            <a:r>
              <a:rPr sz="2400" spc="5" dirty="0">
                <a:latin typeface="Arial"/>
                <a:cs typeface="Arial"/>
              </a:rPr>
              <a:t> </a:t>
            </a:r>
            <a:r>
              <a:rPr sz="2400" spc="-5" dirty="0">
                <a:latin typeface="Arial"/>
                <a:cs typeface="Arial"/>
              </a:rPr>
              <a:t>experiences.</a:t>
            </a:r>
            <a:endParaRPr sz="2400" dirty="0">
              <a:latin typeface="Arial"/>
              <a:cs typeface="Arial"/>
            </a:endParaRPr>
          </a:p>
        </p:txBody>
      </p:sp>
      <p:sp>
        <p:nvSpPr>
          <p:cNvPr id="8" name="object 8"/>
          <p:cNvSpPr/>
          <p:nvPr/>
        </p:nvSpPr>
        <p:spPr>
          <a:xfrm>
            <a:off x="3201176" y="1503868"/>
            <a:ext cx="504825" cy="2847636"/>
          </a:xfrm>
          <a:custGeom>
            <a:avLst/>
            <a:gdLst/>
            <a:ahLst/>
            <a:cxnLst/>
            <a:rect l="l" t="t" r="r" b="b"/>
            <a:pathLst>
              <a:path w="504825" h="3481070">
                <a:moveTo>
                  <a:pt x="504444" y="3192780"/>
                </a:moveTo>
                <a:lnTo>
                  <a:pt x="0" y="2904744"/>
                </a:lnTo>
                <a:lnTo>
                  <a:pt x="0" y="3480816"/>
                </a:lnTo>
                <a:lnTo>
                  <a:pt x="504444" y="3192780"/>
                </a:lnTo>
                <a:close/>
              </a:path>
              <a:path w="504825" h="3481070">
                <a:moveTo>
                  <a:pt x="504444" y="1883664"/>
                </a:moveTo>
                <a:lnTo>
                  <a:pt x="0" y="1595628"/>
                </a:lnTo>
                <a:lnTo>
                  <a:pt x="0" y="2171700"/>
                </a:lnTo>
                <a:lnTo>
                  <a:pt x="504444" y="1883664"/>
                </a:lnTo>
                <a:close/>
              </a:path>
              <a:path w="504825" h="3481070">
                <a:moveTo>
                  <a:pt x="504444" y="288036"/>
                </a:moveTo>
                <a:lnTo>
                  <a:pt x="0" y="0"/>
                </a:lnTo>
                <a:lnTo>
                  <a:pt x="0" y="576072"/>
                </a:lnTo>
                <a:lnTo>
                  <a:pt x="504444" y="288036"/>
                </a:lnTo>
                <a:close/>
              </a:path>
            </a:pathLst>
          </a:custGeom>
          <a:solidFill>
            <a:srgbClr val="78BD1F"/>
          </a:solidFill>
        </p:spPr>
        <p:txBody>
          <a:bodyPr wrap="square" lIns="0" tIns="0" rIns="0" bIns="0" rtlCol="0"/>
          <a:lstStyle/>
          <a:p>
            <a:endParaRPr/>
          </a:p>
        </p:txBody>
      </p:sp>
      <p:sp>
        <p:nvSpPr>
          <p:cNvPr id="9" name="Rectangle 8"/>
          <p:cNvSpPr/>
          <p:nvPr/>
        </p:nvSpPr>
        <p:spPr>
          <a:xfrm>
            <a:off x="3956858" y="2453166"/>
            <a:ext cx="4572000" cy="2523768"/>
          </a:xfrm>
          <a:prstGeom prst="rect">
            <a:avLst/>
          </a:prstGeom>
        </p:spPr>
        <p:txBody>
          <a:bodyPr>
            <a:spAutoFit/>
          </a:bodyPr>
          <a:lstStyle/>
          <a:p>
            <a:pPr marL="12700">
              <a:lnSpc>
                <a:spcPct val="100000"/>
              </a:lnSpc>
              <a:spcBef>
                <a:spcPts val="100"/>
              </a:spcBef>
            </a:pPr>
            <a:r>
              <a:rPr lang="en-US" sz="2400" b="1" spc="-5" dirty="0">
                <a:cs typeface="Arial"/>
              </a:rPr>
              <a:t>Business </a:t>
            </a:r>
            <a:r>
              <a:rPr lang="en-US" sz="2400" b="1" dirty="0">
                <a:cs typeface="Arial"/>
              </a:rPr>
              <a:t>Model</a:t>
            </a:r>
            <a:r>
              <a:rPr lang="en-US" sz="2400" b="1" spc="-10" dirty="0">
                <a:cs typeface="Arial"/>
              </a:rPr>
              <a:t> </a:t>
            </a:r>
            <a:r>
              <a:rPr lang="en-US" sz="2400" b="1" spc="-5" dirty="0">
                <a:cs typeface="Arial"/>
              </a:rPr>
              <a:t>Canvas</a:t>
            </a:r>
            <a:endParaRPr lang="en-US" sz="2400" dirty="0">
              <a:cs typeface="Arial"/>
            </a:endParaRPr>
          </a:p>
          <a:p>
            <a:pPr marL="299085" indent="-287020">
              <a:lnSpc>
                <a:spcPct val="100000"/>
              </a:lnSpc>
              <a:buChar char="•"/>
              <a:tabLst>
                <a:tab pos="299085" algn="l"/>
                <a:tab pos="299720" algn="l"/>
              </a:tabLst>
            </a:pPr>
            <a:r>
              <a:rPr lang="en-US" sz="2400" spc="-5" dirty="0">
                <a:cs typeface="Arial"/>
              </a:rPr>
              <a:t>Helps you </a:t>
            </a:r>
            <a:r>
              <a:rPr lang="en-US" sz="2400" dirty="0">
                <a:cs typeface="Arial"/>
              </a:rPr>
              <a:t>to </a:t>
            </a:r>
            <a:r>
              <a:rPr lang="en-US" sz="2400" spc="-5" dirty="0">
                <a:cs typeface="Arial"/>
              </a:rPr>
              <a:t>summarize your CX</a:t>
            </a:r>
            <a:r>
              <a:rPr lang="en-US" sz="2400" spc="35" dirty="0">
                <a:cs typeface="Arial"/>
              </a:rPr>
              <a:t> </a:t>
            </a:r>
            <a:r>
              <a:rPr lang="en-US" sz="2400" spc="-20" dirty="0">
                <a:cs typeface="Arial"/>
              </a:rPr>
              <a:t>strategy.</a:t>
            </a:r>
          </a:p>
          <a:p>
            <a:pPr marL="299085" indent="-287020">
              <a:lnSpc>
                <a:spcPct val="100000"/>
              </a:lnSpc>
              <a:buChar char="•"/>
              <a:tabLst>
                <a:tab pos="299085" algn="l"/>
                <a:tab pos="299720" algn="l"/>
              </a:tabLst>
            </a:pPr>
            <a:endParaRPr lang="en-US" sz="1400" dirty="0">
              <a:cs typeface="Arial"/>
            </a:endParaRPr>
          </a:p>
          <a:p>
            <a:pPr marL="12700">
              <a:lnSpc>
                <a:spcPct val="100000"/>
              </a:lnSpc>
            </a:pPr>
            <a:r>
              <a:rPr lang="en-US" sz="2400" b="1" spc="-30" dirty="0">
                <a:cs typeface="Arial"/>
              </a:rPr>
              <a:t>Value </a:t>
            </a:r>
            <a:r>
              <a:rPr lang="en-US" sz="2400" b="1" spc="-5" dirty="0">
                <a:cs typeface="Arial"/>
              </a:rPr>
              <a:t>Proposition Canvas</a:t>
            </a:r>
            <a:endParaRPr lang="en-US" sz="2400" dirty="0">
              <a:cs typeface="Arial"/>
            </a:endParaRPr>
          </a:p>
          <a:p>
            <a:pPr marL="299085" indent="-287020">
              <a:lnSpc>
                <a:spcPct val="100000"/>
              </a:lnSpc>
              <a:buChar char="•"/>
              <a:tabLst>
                <a:tab pos="299085" algn="l"/>
                <a:tab pos="299720" algn="l"/>
              </a:tabLst>
            </a:pPr>
            <a:r>
              <a:rPr lang="en-US" sz="2400" spc="-5" dirty="0">
                <a:cs typeface="Arial"/>
              </a:rPr>
              <a:t>Helps you </a:t>
            </a:r>
            <a:r>
              <a:rPr lang="en-US" sz="2400" dirty="0">
                <a:cs typeface="Arial"/>
              </a:rPr>
              <a:t>to </a:t>
            </a:r>
            <a:r>
              <a:rPr lang="en-US" sz="2400" spc="-5" dirty="0">
                <a:cs typeface="Arial"/>
              </a:rPr>
              <a:t>create value </a:t>
            </a:r>
            <a:r>
              <a:rPr lang="en-US" sz="2400" dirty="0">
                <a:cs typeface="Arial"/>
              </a:rPr>
              <a:t>for </a:t>
            </a:r>
            <a:r>
              <a:rPr lang="en-US" sz="2400" spc="-5" dirty="0">
                <a:cs typeface="Arial"/>
              </a:rPr>
              <a:t>your</a:t>
            </a:r>
            <a:r>
              <a:rPr lang="en-US" sz="2400" spc="45" dirty="0">
                <a:cs typeface="Arial"/>
              </a:rPr>
              <a:t> </a:t>
            </a:r>
            <a:r>
              <a:rPr lang="en-US" sz="2400" spc="-15" dirty="0">
                <a:cs typeface="Arial"/>
              </a:rPr>
              <a:t>customer.</a:t>
            </a:r>
            <a:endParaRPr lang="en-US" sz="2400" dirty="0">
              <a:cs typeface="Arial"/>
            </a:endParaRPr>
          </a:p>
        </p:txBody>
      </p:sp>
    </p:spTree>
    <p:extLst>
      <p:ext uri="{BB962C8B-B14F-4D97-AF65-F5344CB8AC3E}">
        <p14:creationId xmlns:p14="http://schemas.microsoft.com/office/powerpoint/2010/main" val="95781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292353" y="215948"/>
            <a:ext cx="8492897" cy="648576"/>
          </a:xfrm>
        </p:spPr>
        <p:txBody>
          <a:bodyPr/>
          <a:lstStyle/>
          <a:p>
            <a:r>
              <a:rPr lang="en-US" sz="3200" dirty="0">
                <a:solidFill>
                  <a:schemeClr val="tx2"/>
                </a:solidFill>
              </a:rPr>
              <a:t>The Environment map</a:t>
            </a:r>
          </a:p>
        </p:txBody>
      </p:sp>
      <p:grpSp>
        <p:nvGrpSpPr>
          <p:cNvPr id="20" name="Group 19"/>
          <p:cNvGrpSpPr/>
          <p:nvPr/>
        </p:nvGrpSpPr>
        <p:grpSpPr>
          <a:xfrm>
            <a:off x="423949" y="3103418"/>
            <a:ext cx="1862051" cy="1903614"/>
            <a:chOff x="423949" y="1113905"/>
            <a:chExt cx="2211186" cy="2394065"/>
          </a:xfrm>
        </p:grpSpPr>
        <p:sp>
          <p:nvSpPr>
            <p:cNvPr id="21" name="Rectangle 20"/>
            <p:cNvSpPr/>
            <p:nvPr/>
          </p:nvSpPr>
          <p:spPr>
            <a:xfrm>
              <a:off x="423949" y="1113905"/>
              <a:ext cx="2211186" cy="374073"/>
            </a:xfrm>
            <a:prstGeom prst="rect">
              <a:avLst/>
            </a:prstGeom>
          </p:spPr>
          <p:style>
            <a:lnRef idx="2">
              <a:schemeClr val="accent3"/>
            </a:lnRef>
            <a:fillRef idx="1001">
              <a:schemeClr val="dk2"/>
            </a:fillRef>
            <a:effectRef idx="0">
              <a:schemeClr val="accent3"/>
            </a:effectRef>
            <a:fontRef idx="minor">
              <a:schemeClr val="dk1"/>
            </a:fontRef>
          </p:style>
          <p:txBody>
            <a:bodyPr rtlCol="0" anchor="ctr"/>
            <a:lstStyle/>
            <a:p>
              <a:pPr algn="ctr"/>
              <a:endParaRPr lang="en-US"/>
            </a:p>
          </p:txBody>
        </p:sp>
        <p:sp>
          <p:nvSpPr>
            <p:cNvPr id="22" name="Rectangle 21"/>
            <p:cNvSpPr/>
            <p:nvPr/>
          </p:nvSpPr>
          <p:spPr>
            <a:xfrm>
              <a:off x="423949" y="1487978"/>
              <a:ext cx="2211186" cy="20199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23" name="Group 22"/>
          <p:cNvGrpSpPr/>
          <p:nvPr/>
        </p:nvGrpSpPr>
        <p:grpSpPr>
          <a:xfrm>
            <a:off x="6749934" y="955964"/>
            <a:ext cx="1862051" cy="1903614"/>
            <a:chOff x="423949" y="1113905"/>
            <a:chExt cx="2211186" cy="2394065"/>
          </a:xfrm>
        </p:grpSpPr>
        <p:sp>
          <p:nvSpPr>
            <p:cNvPr id="24" name="Rectangle 23"/>
            <p:cNvSpPr/>
            <p:nvPr/>
          </p:nvSpPr>
          <p:spPr>
            <a:xfrm>
              <a:off x="423949" y="1113905"/>
              <a:ext cx="2211186" cy="374073"/>
            </a:xfrm>
            <a:prstGeom prst="rect">
              <a:avLst/>
            </a:prstGeom>
          </p:spPr>
          <p:style>
            <a:lnRef idx="2">
              <a:schemeClr val="accent3"/>
            </a:lnRef>
            <a:fillRef idx="1001">
              <a:schemeClr val="dk2"/>
            </a:fillRef>
            <a:effectRef idx="0">
              <a:schemeClr val="accent3"/>
            </a:effectRef>
            <a:fontRef idx="minor">
              <a:schemeClr val="dk1"/>
            </a:fontRef>
          </p:style>
          <p:txBody>
            <a:bodyPr rtlCol="0" anchor="ctr"/>
            <a:lstStyle/>
            <a:p>
              <a:pPr algn="ctr"/>
              <a:endParaRPr lang="en-US"/>
            </a:p>
          </p:txBody>
        </p:sp>
        <p:sp>
          <p:nvSpPr>
            <p:cNvPr id="25" name="Rectangle 24"/>
            <p:cNvSpPr/>
            <p:nvPr/>
          </p:nvSpPr>
          <p:spPr>
            <a:xfrm>
              <a:off x="423949" y="1487978"/>
              <a:ext cx="2211186" cy="20199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26" name="Group 25"/>
          <p:cNvGrpSpPr/>
          <p:nvPr/>
        </p:nvGrpSpPr>
        <p:grpSpPr>
          <a:xfrm>
            <a:off x="6749934" y="3113668"/>
            <a:ext cx="1862051" cy="1903615"/>
            <a:chOff x="423949" y="1113904"/>
            <a:chExt cx="2211186" cy="2394066"/>
          </a:xfrm>
        </p:grpSpPr>
        <p:sp>
          <p:nvSpPr>
            <p:cNvPr id="27" name="Rectangle 26"/>
            <p:cNvSpPr/>
            <p:nvPr/>
          </p:nvSpPr>
          <p:spPr>
            <a:xfrm>
              <a:off x="423949" y="1113904"/>
              <a:ext cx="2211186" cy="539814"/>
            </a:xfrm>
            <a:prstGeom prst="rect">
              <a:avLst/>
            </a:prstGeom>
          </p:spPr>
          <p:style>
            <a:lnRef idx="2">
              <a:schemeClr val="accent3"/>
            </a:lnRef>
            <a:fillRef idx="1001">
              <a:schemeClr val="dk2"/>
            </a:fillRef>
            <a:effectRef idx="0">
              <a:schemeClr val="accent3"/>
            </a:effectRef>
            <a:fontRef idx="minor">
              <a:schemeClr val="dk1"/>
            </a:fontRef>
          </p:style>
          <p:txBody>
            <a:bodyPr rtlCol="0" anchor="ctr"/>
            <a:lstStyle/>
            <a:p>
              <a:pPr algn="ctr"/>
              <a:endParaRPr lang="en-US"/>
            </a:p>
          </p:txBody>
        </p:sp>
        <p:sp>
          <p:nvSpPr>
            <p:cNvPr id="28" name="Rectangle 27"/>
            <p:cNvSpPr/>
            <p:nvPr/>
          </p:nvSpPr>
          <p:spPr>
            <a:xfrm>
              <a:off x="423949" y="1487978"/>
              <a:ext cx="2211186" cy="20199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29" name="Group 28"/>
          <p:cNvGrpSpPr/>
          <p:nvPr/>
        </p:nvGrpSpPr>
        <p:grpSpPr>
          <a:xfrm>
            <a:off x="457198" y="955964"/>
            <a:ext cx="1862051" cy="1903614"/>
            <a:chOff x="423949" y="1113905"/>
            <a:chExt cx="2211186" cy="2394065"/>
          </a:xfrm>
        </p:grpSpPr>
        <p:sp>
          <p:nvSpPr>
            <p:cNvPr id="30" name="Rectangle 29"/>
            <p:cNvSpPr/>
            <p:nvPr/>
          </p:nvSpPr>
          <p:spPr>
            <a:xfrm>
              <a:off x="423949" y="1113905"/>
              <a:ext cx="2211186" cy="374073"/>
            </a:xfrm>
            <a:prstGeom prst="rect">
              <a:avLst/>
            </a:prstGeom>
          </p:spPr>
          <p:style>
            <a:lnRef idx="2">
              <a:schemeClr val="accent3"/>
            </a:lnRef>
            <a:fillRef idx="1001">
              <a:schemeClr val="dk2"/>
            </a:fillRef>
            <a:effectRef idx="0">
              <a:schemeClr val="accent3"/>
            </a:effectRef>
            <a:fontRef idx="minor">
              <a:schemeClr val="dk1"/>
            </a:fontRef>
          </p:style>
          <p:txBody>
            <a:bodyPr rtlCol="0" anchor="ctr"/>
            <a:lstStyle/>
            <a:p>
              <a:pPr algn="ctr"/>
              <a:endParaRPr lang="en-US"/>
            </a:p>
          </p:txBody>
        </p:sp>
        <p:sp>
          <p:nvSpPr>
            <p:cNvPr id="31" name="Rectangle 30"/>
            <p:cNvSpPr/>
            <p:nvPr/>
          </p:nvSpPr>
          <p:spPr>
            <a:xfrm>
              <a:off x="423949" y="1487978"/>
              <a:ext cx="2211186" cy="20199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32" name="Rectangle 31"/>
          <p:cNvSpPr/>
          <p:nvPr/>
        </p:nvSpPr>
        <p:spPr>
          <a:xfrm>
            <a:off x="423949" y="1271661"/>
            <a:ext cx="1862051" cy="1384995"/>
          </a:xfrm>
          <a:prstGeom prst="rect">
            <a:avLst/>
          </a:prstGeom>
        </p:spPr>
        <p:txBody>
          <a:bodyPr wrap="square">
            <a:spAutoFit/>
          </a:bodyPr>
          <a:lstStyle/>
          <a:p>
            <a:pPr marL="90170" marR="210820">
              <a:lnSpc>
                <a:spcPct val="100000"/>
              </a:lnSpc>
              <a:spcBef>
                <a:spcPts val="105"/>
              </a:spcBef>
              <a:tabLst>
                <a:tab pos="377190" algn="l"/>
                <a:tab pos="377825" algn="l"/>
              </a:tabLst>
            </a:pPr>
            <a:r>
              <a:rPr lang="en-US" sz="1200" spc="-80" dirty="0">
                <a:cs typeface="Arial"/>
              </a:rPr>
              <a:t>Key </a:t>
            </a:r>
            <a:r>
              <a:rPr lang="en-US" sz="1200" spc="-20" dirty="0">
                <a:cs typeface="Arial"/>
              </a:rPr>
              <a:t>customer </a:t>
            </a:r>
            <a:r>
              <a:rPr lang="en-US" sz="1200" spc="-40" dirty="0">
                <a:cs typeface="Arial"/>
              </a:rPr>
              <a:t>issues  </a:t>
            </a:r>
            <a:r>
              <a:rPr lang="en-US" sz="1200" spc="-30" dirty="0">
                <a:cs typeface="Arial"/>
              </a:rPr>
              <a:t>in your</a:t>
            </a:r>
            <a:r>
              <a:rPr lang="en-US" sz="1200" spc="-60" dirty="0">
                <a:cs typeface="Arial"/>
              </a:rPr>
              <a:t> </a:t>
            </a:r>
            <a:r>
              <a:rPr lang="en-US" sz="1200" spc="-30" dirty="0">
                <a:cs typeface="Arial"/>
              </a:rPr>
              <a:t>arena</a:t>
            </a:r>
            <a:r>
              <a:rPr lang="en-US" sz="1200" dirty="0">
                <a:cs typeface="Arial"/>
              </a:rPr>
              <a:t> </a:t>
            </a:r>
          </a:p>
          <a:p>
            <a:pPr marL="90170" marR="210820">
              <a:lnSpc>
                <a:spcPct val="100000"/>
              </a:lnSpc>
              <a:spcBef>
                <a:spcPts val="105"/>
              </a:spcBef>
              <a:tabLst>
                <a:tab pos="377190" algn="l"/>
                <a:tab pos="377825" algn="l"/>
              </a:tabLst>
            </a:pPr>
            <a:r>
              <a:rPr lang="en-US" sz="1200" dirty="0">
                <a:cs typeface="Arial"/>
              </a:rPr>
              <a:t>(</a:t>
            </a:r>
            <a:r>
              <a:rPr lang="en-US" sz="1200" spc="-40" dirty="0">
                <a:cs typeface="Arial"/>
              </a:rPr>
              <a:t>E.g., </a:t>
            </a:r>
            <a:r>
              <a:rPr lang="en-US" sz="1200" spc="-25" dirty="0">
                <a:cs typeface="Arial"/>
              </a:rPr>
              <a:t>what </a:t>
            </a:r>
            <a:r>
              <a:rPr lang="en-US" sz="1200" spc="-20" dirty="0">
                <a:cs typeface="Arial"/>
              </a:rPr>
              <a:t>kind </a:t>
            </a:r>
            <a:r>
              <a:rPr lang="en-US" sz="1200" spc="-35" dirty="0">
                <a:cs typeface="Arial"/>
              </a:rPr>
              <a:t>of </a:t>
            </a:r>
            <a:r>
              <a:rPr lang="en-US" sz="1200" spc="-15" dirty="0">
                <a:cs typeface="Arial"/>
              </a:rPr>
              <a:t>”segments” </a:t>
            </a:r>
            <a:r>
              <a:rPr lang="en-US" sz="1200" spc="-30" dirty="0">
                <a:cs typeface="Arial"/>
              </a:rPr>
              <a:t>are  </a:t>
            </a:r>
            <a:r>
              <a:rPr lang="en-US" sz="1200" spc="-25" dirty="0">
                <a:cs typeface="Arial"/>
              </a:rPr>
              <a:t>growing/ shrinking, </a:t>
            </a:r>
            <a:r>
              <a:rPr lang="en-US" sz="1200" spc="-20" dirty="0">
                <a:cs typeface="Arial"/>
              </a:rPr>
              <a:t>customer</a:t>
            </a:r>
            <a:r>
              <a:rPr lang="en-US" sz="1200" spc="-100" dirty="0">
                <a:cs typeface="Arial"/>
              </a:rPr>
              <a:t> </a:t>
            </a:r>
            <a:r>
              <a:rPr lang="en-US" sz="1200" spc="-20" dirty="0">
                <a:cs typeface="Arial"/>
              </a:rPr>
              <a:t>switching  </a:t>
            </a:r>
            <a:r>
              <a:rPr lang="en-US" sz="1200" spc="-15" dirty="0">
                <a:cs typeface="Arial"/>
              </a:rPr>
              <a:t>costs)</a:t>
            </a:r>
            <a:endParaRPr lang="en-US" sz="1200" dirty="0">
              <a:cs typeface="Arial"/>
            </a:endParaRPr>
          </a:p>
        </p:txBody>
      </p:sp>
      <p:sp>
        <p:nvSpPr>
          <p:cNvPr id="33" name="TextBox 32"/>
          <p:cNvSpPr txBox="1"/>
          <p:nvPr/>
        </p:nvSpPr>
        <p:spPr>
          <a:xfrm>
            <a:off x="423949" y="920018"/>
            <a:ext cx="1862051" cy="369332"/>
          </a:xfrm>
          <a:prstGeom prst="rect">
            <a:avLst/>
          </a:prstGeom>
          <a:noFill/>
        </p:spPr>
        <p:txBody>
          <a:bodyPr wrap="square" rtlCol="0">
            <a:spAutoFit/>
          </a:bodyPr>
          <a:lstStyle/>
          <a:p>
            <a:pPr algn="ctr"/>
            <a:r>
              <a:rPr lang="en-US" sz="1800" b="1" dirty="0"/>
              <a:t>Market forces</a:t>
            </a:r>
          </a:p>
        </p:txBody>
      </p:sp>
      <p:sp>
        <p:nvSpPr>
          <p:cNvPr id="34" name="TextBox 33"/>
          <p:cNvSpPr txBox="1"/>
          <p:nvPr/>
        </p:nvSpPr>
        <p:spPr>
          <a:xfrm>
            <a:off x="6749934" y="920018"/>
            <a:ext cx="1862051" cy="369332"/>
          </a:xfrm>
          <a:prstGeom prst="rect">
            <a:avLst/>
          </a:prstGeom>
          <a:noFill/>
        </p:spPr>
        <p:txBody>
          <a:bodyPr wrap="square" rtlCol="0">
            <a:spAutoFit/>
          </a:bodyPr>
          <a:lstStyle/>
          <a:p>
            <a:pPr algn="ctr"/>
            <a:r>
              <a:rPr lang="en-US" sz="1800" b="1" dirty="0"/>
              <a:t>Key trends</a:t>
            </a:r>
          </a:p>
        </p:txBody>
      </p:sp>
      <p:sp>
        <p:nvSpPr>
          <p:cNvPr id="35" name="TextBox 34"/>
          <p:cNvSpPr txBox="1"/>
          <p:nvPr/>
        </p:nvSpPr>
        <p:spPr>
          <a:xfrm>
            <a:off x="423948" y="3067548"/>
            <a:ext cx="1862051" cy="369332"/>
          </a:xfrm>
          <a:prstGeom prst="rect">
            <a:avLst/>
          </a:prstGeom>
          <a:noFill/>
        </p:spPr>
        <p:txBody>
          <a:bodyPr wrap="square" rtlCol="0">
            <a:spAutoFit/>
          </a:bodyPr>
          <a:lstStyle/>
          <a:p>
            <a:pPr algn="ctr"/>
            <a:r>
              <a:rPr lang="en-US" sz="1800" b="1" dirty="0"/>
              <a:t>Industry forces</a:t>
            </a:r>
          </a:p>
        </p:txBody>
      </p:sp>
      <p:sp>
        <p:nvSpPr>
          <p:cNvPr id="36" name="TextBox 35"/>
          <p:cNvSpPr txBox="1"/>
          <p:nvPr/>
        </p:nvSpPr>
        <p:spPr>
          <a:xfrm>
            <a:off x="6758248" y="3122523"/>
            <a:ext cx="1923010" cy="276999"/>
          </a:xfrm>
          <a:prstGeom prst="rect">
            <a:avLst/>
          </a:prstGeom>
          <a:noFill/>
        </p:spPr>
        <p:txBody>
          <a:bodyPr wrap="square" rtlCol="0">
            <a:spAutoFit/>
          </a:bodyPr>
          <a:lstStyle/>
          <a:p>
            <a:r>
              <a:rPr lang="en-US" sz="1200" b="1" dirty="0"/>
              <a:t>Macroeconomic forces</a:t>
            </a:r>
          </a:p>
        </p:txBody>
      </p:sp>
      <p:sp>
        <p:nvSpPr>
          <p:cNvPr id="37" name="Rectangle 36"/>
          <p:cNvSpPr/>
          <p:nvPr/>
        </p:nvSpPr>
        <p:spPr>
          <a:xfrm>
            <a:off x="432263" y="3505225"/>
            <a:ext cx="1862051" cy="1582484"/>
          </a:xfrm>
          <a:prstGeom prst="rect">
            <a:avLst/>
          </a:prstGeom>
        </p:spPr>
        <p:txBody>
          <a:bodyPr wrap="square">
            <a:spAutoFit/>
          </a:bodyPr>
          <a:lstStyle/>
          <a:p>
            <a:pPr marL="90170" marR="210820">
              <a:spcBef>
                <a:spcPts val="105"/>
              </a:spcBef>
              <a:tabLst>
                <a:tab pos="377190" algn="l"/>
                <a:tab pos="377825" algn="l"/>
              </a:tabLst>
            </a:pPr>
            <a:r>
              <a:rPr lang="en-US" sz="1400" spc="-80" dirty="0">
                <a:cs typeface="Arial"/>
              </a:rPr>
              <a:t>Key </a:t>
            </a:r>
            <a:r>
              <a:rPr lang="en-US" sz="1400" spc="-15" dirty="0">
                <a:cs typeface="Arial"/>
              </a:rPr>
              <a:t>actors </a:t>
            </a:r>
            <a:r>
              <a:rPr lang="en-US" sz="1400" spc="-30" dirty="0">
                <a:cs typeface="Arial"/>
              </a:rPr>
              <a:t>in your  </a:t>
            </a:r>
            <a:r>
              <a:rPr lang="en-US" sz="1400" spc="-20" dirty="0">
                <a:cs typeface="Arial"/>
              </a:rPr>
              <a:t>space, such </a:t>
            </a:r>
            <a:r>
              <a:rPr lang="en-US" sz="1400" spc="-45" dirty="0">
                <a:cs typeface="Arial"/>
              </a:rPr>
              <a:t>as  </a:t>
            </a:r>
            <a:r>
              <a:rPr lang="en-US" sz="1400" spc="-15" dirty="0">
                <a:cs typeface="Arial"/>
              </a:rPr>
              <a:t>competitors,  </a:t>
            </a:r>
            <a:r>
              <a:rPr lang="en-US" sz="1400" spc="-25" dirty="0">
                <a:cs typeface="Arial"/>
              </a:rPr>
              <a:t>new/fading  technology</a:t>
            </a:r>
            <a:r>
              <a:rPr lang="en-US" sz="1400" spc="-85" dirty="0">
                <a:cs typeface="Arial"/>
              </a:rPr>
              <a:t> </a:t>
            </a:r>
            <a:r>
              <a:rPr lang="en-US" sz="1400" spc="-25" dirty="0">
                <a:cs typeface="Arial"/>
              </a:rPr>
              <a:t>providers</a:t>
            </a:r>
            <a:endParaRPr lang="en-US" sz="1400" dirty="0">
              <a:cs typeface="Arial"/>
            </a:endParaRPr>
          </a:p>
          <a:p>
            <a:pPr marL="90170" marR="210820">
              <a:lnSpc>
                <a:spcPct val="100000"/>
              </a:lnSpc>
              <a:spcBef>
                <a:spcPts val="105"/>
              </a:spcBef>
              <a:tabLst>
                <a:tab pos="377190" algn="l"/>
                <a:tab pos="377825" algn="l"/>
              </a:tabLst>
            </a:pPr>
            <a:endParaRPr lang="en-US" sz="1200" dirty="0">
              <a:cs typeface="Arial"/>
            </a:endParaRPr>
          </a:p>
        </p:txBody>
      </p:sp>
      <p:sp>
        <p:nvSpPr>
          <p:cNvPr id="38" name="Rectangle 37"/>
          <p:cNvSpPr/>
          <p:nvPr/>
        </p:nvSpPr>
        <p:spPr>
          <a:xfrm>
            <a:off x="6749934" y="1267094"/>
            <a:ext cx="2460567" cy="1638910"/>
          </a:xfrm>
          <a:prstGeom prst="rect">
            <a:avLst/>
          </a:prstGeom>
        </p:spPr>
        <p:txBody>
          <a:bodyPr wrap="square">
            <a:spAutoFit/>
          </a:bodyPr>
          <a:lstStyle/>
          <a:p>
            <a:pPr marL="377190" marR="906780" indent="-285750" algn="just">
              <a:lnSpc>
                <a:spcPct val="100000"/>
              </a:lnSpc>
              <a:spcBef>
                <a:spcPts val="105"/>
              </a:spcBef>
              <a:buFont typeface="Arial" panose="020B0604020202020204" pitchFamily="34" charset="0"/>
              <a:buChar char="•"/>
              <a:tabLst>
                <a:tab pos="378460" algn="l"/>
                <a:tab pos="379095" algn="l"/>
              </a:tabLst>
            </a:pPr>
            <a:r>
              <a:rPr lang="en-US" sz="1400" dirty="0">
                <a:cs typeface="Arial"/>
              </a:rPr>
              <a:t>Technology innovations</a:t>
            </a:r>
          </a:p>
          <a:p>
            <a:pPr marL="377190" marR="906780" indent="-285750" algn="just">
              <a:lnSpc>
                <a:spcPct val="100000"/>
              </a:lnSpc>
              <a:spcBef>
                <a:spcPts val="105"/>
              </a:spcBef>
              <a:buFont typeface="Arial" panose="020B0604020202020204" pitchFamily="34" charset="0"/>
              <a:buChar char="•"/>
              <a:tabLst>
                <a:tab pos="378460" algn="l"/>
                <a:tab pos="379095" algn="l"/>
              </a:tabLst>
            </a:pPr>
            <a:r>
              <a:rPr lang="en-US" sz="1400" dirty="0">
                <a:cs typeface="Arial"/>
              </a:rPr>
              <a:t>Regulatory constrains</a:t>
            </a:r>
          </a:p>
          <a:p>
            <a:pPr marL="377190" marR="906780" indent="-285750" algn="just">
              <a:lnSpc>
                <a:spcPct val="100000"/>
              </a:lnSpc>
              <a:spcBef>
                <a:spcPts val="105"/>
              </a:spcBef>
              <a:buFont typeface="Arial" panose="020B0604020202020204" pitchFamily="34" charset="0"/>
              <a:buChar char="•"/>
              <a:tabLst>
                <a:tab pos="378460" algn="l"/>
                <a:tab pos="379095" algn="l"/>
              </a:tabLst>
            </a:pPr>
            <a:r>
              <a:rPr lang="en-US" sz="1400" dirty="0">
                <a:cs typeface="Arial"/>
              </a:rPr>
              <a:t>Social trends</a:t>
            </a:r>
          </a:p>
          <a:p>
            <a:pPr marL="91440" marR="906780" algn="just">
              <a:lnSpc>
                <a:spcPct val="100000"/>
              </a:lnSpc>
              <a:spcBef>
                <a:spcPts val="105"/>
              </a:spcBef>
              <a:tabLst>
                <a:tab pos="378460" algn="l"/>
                <a:tab pos="379095" algn="l"/>
              </a:tabLst>
            </a:pPr>
            <a:endParaRPr lang="en-US" sz="1400" dirty="0">
              <a:cs typeface="Arial"/>
            </a:endParaRPr>
          </a:p>
        </p:txBody>
      </p:sp>
      <p:sp>
        <p:nvSpPr>
          <p:cNvPr id="39" name="Rectangle 38"/>
          <p:cNvSpPr/>
          <p:nvPr/>
        </p:nvSpPr>
        <p:spPr>
          <a:xfrm>
            <a:off x="6784570" y="3420450"/>
            <a:ext cx="1862051" cy="1797928"/>
          </a:xfrm>
          <a:prstGeom prst="rect">
            <a:avLst/>
          </a:prstGeom>
        </p:spPr>
        <p:txBody>
          <a:bodyPr wrap="square">
            <a:spAutoFit/>
          </a:bodyPr>
          <a:lstStyle/>
          <a:p>
            <a:pPr marL="91440" marR="708660">
              <a:lnSpc>
                <a:spcPct val="100000"/>
              </a:lnSpc>
              <a:spcBef>
                <a:spcPts val="334"/>
              </a:spcBef>
              <a:tabLst>
                <a:tab pos="378460" algn="l"/>
                <a:tab pos="379095" algn="l"/>
              </a:tabLst>
            </a:pPr>
            <a:r>
              <a:rPr lang="en-US" sz="1400" spc="-30" dirty="0">
                <a:cs typeface="Arial"/>
              </a:rPr>
              <a:t>Global</a:t>
            </a:r>
            <a:r>
              <a:rPr lang="en-US" sz="1400" spc="-114" dirty="0">
                <a:cs typeface="Arial"/>
              </a:rPr>
              <a:t> </a:t>
            </a:r>
            <a:r>
              <a:rPr lang="en-US" sz="1400" spc="-30" dirty="0">
                <a:cs typeface="Arial"/>
              </a:rPr>
              <a:t>market  </a:t>
            </a:r>
            <a:r>
              <a:rPr lang="en-US" sz="1400" spc="-20" dirty="0">
                <a:cs typeface="Arial"/>
              </a:rPr>
              <a:t>conditions</a:t>
            </a:r>
            <a:endParaRPr lang="en-US" sz="1400" dirty="0">
              <a:cs typeface="Arial"/>
            </a:endParaRPr>
          </a:p>
          <a:p>
            <a:pPr marL="91440">
              <a:lnSpc>
                <a:spcPct val="100000"/>
              </a:lnSpc>
              <a:tabLst>
                <a:tab pos="378460" algn="l"/>
                <a:tab pos="379095" algn="l"/>
              </a:tabLst>
            </a:pPr>
            <a:r>
              <a:rPr lang="en-US" sz="1400" spc="-20" dirty="0">
                <a:cs typeface="Arial"/>
              </a:rPr>
              <a:t>Access </a:t>
            </a:r>
            <a:r>
              <a:rPr lang="en-US" sz="1400" spc="-10" dirty="0">
                <a:cs typeface="Arial"/>
              </a:rPr>
              <a:t>to</a:t>
            </a:r>
            <a:r>
              <a:rPr lang="en-US" sz="1400" spc="-80" dirty="0">
                <a:cs typeface="Arial"/>
              </a:rPr>
              <a:t> </a:t>
            </a:r>
            <a:r>
              <a:rPr lang="en-US" sz="1400" spc="-25" dirty="0">
                <a:cs typeface="Arial"/>
              </a:rPr>
              <a:t>resources</a:t>
            </a:r>
            <a:endParaRPr lang="en-US" sz="1400" dirty="0">
              <a:cs typeface="Arial"/>
            </a:endParaRPr>
          </a:p>
          <a:p>
            <a:pPr marL="91440" marR="291465">
              <a:lnSpc>
                <a:spcPct val="100000"/>
              </a:lnSpc>
              <a:tabLst>
                <a:tab pos="378460" algn="l"/>
                <a:tab pos="379095" algn="l"/>
              </a:tabLst>
            </a:pPr>
            <a:r>
              <a:rPr lang="en-US" sz="1400" spc="-35" dirty="0">
                <a:cs typeface="Arial"/>
              </a:rPr>
              <a:t>High </a:t>
            </a:r>
            <a:r>
              <a:rPr lang="en-US" sz="1400" spc="-10" dirty="0">
                <a:cs typeface="Arial"/>
              </a:rPr>
              <a:t>or </a:t>
            </a:r>
            <a:r>
              <a:rPr lang="en-US" sz="1400" spc="-40" dirty="0">
                <a:cs typeface="Arial"/>
              </a:rPr>
              <a:t>low  </a:t>
            </a:r>
            <a:r>
              <a:rPr lang="en-US" sz="1400" spc="-25" dirty="0">
                <a:cs typeface="Arial"/>
              </a:rPr>
              <a:t>commodities</a:t>
            </a:r>
            <a:r>
              <a:rPr lang="en-US" sz="1400" spc="-95" dirty="0">
                <a:cs typeface="Arial"/>
              </a:rPr>
              <a:t> </a:t>
            </a:r>
            <a:r>
              <a:rPr lang="en-US" sz="1400" spc="-15" dirty="0">
                <a:cs typeface="Arial"/>
              </a:rPr>
              <a:t>prices</a:t>
            </a:r>
            <a:endParaRPr lang="en-US" sz="1400" dirty="0">
              <a:cs typeface="Arial"/>
            </a:endParaRPr>
          </a:p>
          <a:p>
            <a:pPr marL="90170" marR="210820">
              <a:lnSpc>
                <a:spcPct val="100000"/>
              </a:lnSpc>
              <a:spcBef>
                <a:spcPts val="105"/>
              </a:spcBef>
              <a:tabLst>
                <a:tab pos="377190" algn="l"/>
                <a:tab pos="377825" algn="l"/>
              </a:tabLst>
            </a:pPr>
            <a:endParaRPr lang="en-US" sz="1200" dirty="0">
              <a:cs typeface="Arial"/>
            </a:endParaRPr>
          </a:p>
        </p:txBody>
      </p:sp>
      <p:sp>
        <p:nvSpPr>
          <p:cNvPr id="40" name="TextBox 39"/>
          <p:cNvSpPr txBox="1"/>
          <p:nvPr/>
        </p:nvSpPr>
        <p:spPr>
          <a:xfrm>
            <a:off x="2997429" y="861829"/>
            <a:ext cx="3067396" cy="4401205"/>
          </a:xfrm>
          <a:prstGeom prst="rect">
            <a:avLst/>
          </a:prstGeom>
          <a:noFill/>
        </p:spPr>
        <p:txBody>
          <a:bodyPr wrap="square" rtlCol="0">
            <a:spAutoFit/>
          </a:bodyPr>
          <a:lstStyle/>
          <a:p>
            <a:pPr marL="299085" marR="5080" indent="-287020">
              <a:lnSpc>
                <a:spcPct val="100000"/>
              </a:lnSpc>
              <a:spcBef>
                <a:spcPts val="105"/>
              </a:spcBef>
              <a:buChar char="-"/>
              <a:tabLst>
                <a:tab pos="299085" algn="l"/>
                <a:tab pos="299720" algn="l"/>
              </a:tabLst>
            </a:pPr>
            <a:r>
              <a:rPr lang="en-US" sz="2000" b="1" spc="-60" dirty="0">
                <a:cs typeface="Arial"/>
              </a:rPr>
              <a:t>You </a:t>
            </a:r>
            <a:r>
              <a:rPr lang="en-US" sz="2000" b="1" dirty="0">
                <a:cs typeface="Arial"/>
              </a:rPr>
              <a:t>never manage customer  experiences in a vacuum. </a:t>
            </a:r>
          </a:p>
          <a:p>
            <a:pPr marL="299085" marR="5080" indent="-287020">
              <a:lnSpc>
                <a:spcPct val="100000"/>
              </a:lnSpc>
              <a:spcBef>
                <a:spcPts val="105"/>
              </a:spcBef>
              <a:buChar char="-"/>
              <a:tabLst>
                <a:tab pos="299085" algn="l"/>
                <a:tab pos="299720" algn="l"/>
              </a:tabLst>
            </a:pPr>
            <a:r>
              <a:rPr lang="en-US" sz="2000" b="1" spc="-60" dirty="0">
                <a:cs typeface="Arial"/>
              </a:rPr>
              <a:t>You  </a:t>
            </a:r>
            <a:r>
              <a:rPr lang="en-US" sz="2000" b="1" dirty="0">
                <a:cs typeface="Arial"/>
              </a:rPr>
              <a:t>design, test, build, and</a:t>
            </a:r>
            <a:r>
              <a:rPr lang="en-US" sz="2000" b="1" spc="-140" dirty="0">
                <a:cs typeface="Arial"/>
              </a:rPr>
              <a:t> </a:t>
            </a:r>
            <a:r>
              <a:rPr lang="en-US" sz="2000" b="1" dirty="0">
                <a:cs typeface="Arial"/>
              </a:rPr>
              <a:t>manage  them in a</a:t>
            </a:r>
            <a:r>
              <a:rPr lang="en-US" sz="2000" b="1" spc="-50" dirty="0">
                <a:cs typeface="Arial"/>
              </a:rPr>
              <a:t> </a:t>
            </a:r>
            <a:r>
              <a:rPr lang="en-US" sz="2000" b="1" dirty="0">
                <a:cs typeface="Arial"/>
              </a:rPr>
              <a:t>context.</a:t>
            </a:r>
          </a:p>
          <a:p>
            <a:pPr marL="299085" marR="159385" indent="-287020">
              <a:lnSpc>
                <a:spcPct val="100000"/>
              </a:lnSpc>
              <a:buChar char="-"/>
              <a:tabLst>
                <a:tab pos="299720" algn="l"/>
              </a:tabLst>
            </a:pPr>
            <a:r>
              <a:rPr lang="en-US" sz="2000" b="1" dirty="0">
                <a:cs typeface="Arial"/>
              </a:rPr>
              <a:t>Zoom out to the big picture to  map the environment in</a:t>
            </a:r>
            <a:r>
              <a:rPr lang="en-US" sz="2000" b="1" spc="-130" dirty="0">
                <a:cs typeface="Arial"/>
              </a:rPr>
              <a:t> </a:t>
            </a:r>
            <a:r>
              <a:rPr lang="en-US" sz="2000" b="1" dirty="0">
                <a:cs typeface="Arial"/>
              </a:rPr>
              <a:t>which  you are making your strategic  choices related to</a:t>
            </a:r>
            <a:r>
              <a:rPr lang="en-US" sz="2000" b="1" spc="-90" dirty="0">
                <a:cs typeface="Arial"/>
              </a:rPr>
              <a:t> </a:t>
            </a:r>
            <a:r>
              <a:rPr lang="en-US" sz="2000" b="1" dirty="0">
                <a:cs typeface="Arial"/>
              </a:rPr>
              <a:t>CX.</a:t>
            </a:r>
          </a:p>
        </p:txBody>
      </p:sp>
    </p:spTree>
    <p:extLst>
      <p:ext uri="{BB962C8B-B14F-4D97-AF65-F5344CB8AC3E}">
        <p14:creationId xmlns:p14="http://schemas.microsoft.com/office/powerpoint/2010/main" val="1367003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lstStyle/>
          <a:p>
            <a:r>
              <a:rPr lang="en-US" dirty="0"/>
              <a:t>Business Model Canvas</a:t>
            </a:r>
          </a:p>
        </p:txBody>
      </p:sp>
    </p:spTree>
    <p:extLst>
      <p:ext uri="{BB962C8B-B14F-4D97-AF65-F5344CB8AC3E}">
        <p14:creationId xmlns:p14="http://schemas.microsoft.com/office/powerpoint/2010/main" val="35058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899" y="209491"/>
            <a:ext cx="7818597" cy="563616"/>
          </a:xfrm>
          <a:prstGeom prst="rect">
            <a:avLst/>
          </a:prstGeom>
        </p:spPr>
        <p:txBody>
          <a:bodyPr vert="horz" wrap="square" lIns="0" tIns="9525" rIns="0" bIns="0" rtlCol="0">
            <a:spAutoFit/>
          </a:bodyPr>
          <a:lstStyle/>
          <a:p>
            <a:pPr marL="9525">
              <a:lnSpc>
                <a:spcPct val="100000"/>
              </a:lnSpc>
              <a:spcBef>
                <a:spcPts val="75"/>
              </a:spcBef>
            </a:pPr>
            <a:r>
              <a:rPr sz="3600" spc="-68" dirty="0">
                <a:solidFill>
                  <a:srgbClr val="78BD1F"/>
                </a:solidFill>
              </a:rPr>
              <a:t>Business </a:t>
            </a:r>
            <a:r>
              <a:rPr sz="3600" spc="-60" dirty="0">
                <a:solidFill>
                  <a:srgbClr val="78BD1F"/>
                </a:solidFill>
              </a:rPr>
              <a:t>Model </a:t>
            </a:r>
            <a:r>
              <a:rPr sz="3600" spc="-64" dirty="0">
                <a:solidFill>
                  <a:srgbClr val="78BD1F"/>
                </a:solidFill>
              </a:rPr>
              <a:t>Canvas</a:t>
            </a:r>
            <a:r>
              <a:rPr sz="3600" spc="-413" dirty="0">
                <a:solidFill>
                  <a:srgbClr val="78BD1F"/>
                </a:solidFill>
              </a:rPr>
              <a:t> </a:t>
            </a:r>
            <a:r>
              <a:rPr sz="3600" spc="-56" dirty="0">
                <a:solidFill>
                  <a:srgbClr val="78BD1F"/>
                </a:solidFill>
              </a:rPr>
              <a:t>(BMC)</a:t>
            </a:r>
            <a:endParaRPr sz="3600" dirty="0"/>
          </a:p>
        </p:txBody>
      </p:sp>
      <p:sp>
        <p:nvSpPr>
          <p:cNvPr id="3" name="object 3"/>
          <p:cNvSpPr txBox="1"/>
          <p:nvPr/>
        </p:nvSpPr>
        <p:spPr>
          <a:xfrm>
            <a:off x="530657" y="1069631"/>
            <a:ext cx="7818596" cy="3384901"/>
          </a:xfrm>
          <a:prstGeom prst="rect">
            <a:avLst/>
          </a:prstGeom>
        </p:spPr>
        <p:txBody>
          <a:bodyPr vert="horz" wrap="square" lIns="0" tIns="9525" rIns="0" bIns="0" rtlCol="0">
            <a:spAutoFit/>
          </a:bodyPr>
          <a:lstStyle/>
          <a:p>
            <a:pPr marL="266700" marR="344805" indent="-257175">
              <a:spcBef>
                <a:spcPts val="75"/>
              </a:spcBef>
              <a:buChar char="•"/>
              <a:tabLst>
                <a:tab pos="266224" algn="l"/>
                <a:tab pos="266700" algn="l"/>
              </a:tabLst>
            </a:pPr>
            <a:r>
              <a:rPr sz="2400" spc="-4" dirty="0">
                <a:cs typeface="Arial"/>
              </a:rPr>
              <a:t>Business Model </a:t>
            </a:r>
            <a:r>
              <a:rPr sz="2400" spc="-8" dirty="0">
                <a:cs typeface="Arial"/>
              </a:rPr>
              <a:t>Canvas </a:t>
            </a:r>
            <a:r>
              <a:rPr sz="2400" spc="-4" dirty="0">
                <a:cs typeface="Arial"/>
              </a:rPr>
              <a:t>is a </a:t>
            </a:r>
            <a:r>
              <a:rPr sz="2400" dirty="0">
                <a:cs typeface="Arial"/>
              </a:rPr>
              <a:t>strategic </a:t>
            </a:r>
            <a:r>
              <a:rPr sz="2400" spc="-4" dirty="0">
                <a:cs typeface="Arial"/>
              </a:rPr>
              <a:t>tool </a:t>
            </a:r>
            <a:r>
              <a:rPr sz="2400" dirty="0">
                <a:cs typeface="Arial"/>
              </a:rPr>
              <a:t>for </a:t>
            </a:r>
            <a:r>
              <a:rPr sz="2400" spc="-4" dirty="0">
                <a:cs typeface="Arial"/>
              </a:rPr>
              <a:t>developing new business models or  documenting and improving existing</a:t>
            </a:r>
            <a:r>
              <a:rPr sz="2400" spc="-38" dirty="0">
                <a:cs typeface="Arial"/>
              </a:rPr>
              <a:t> </a:t>
            </a:r>
            <a:r>
              <a:rPr sz="2400" spc="-4" dirty="0">
                <a:cs typeface="Arial"/>
              </a:rPr>
              <a:t>ones.</a:t>
            </a:r>
            <a:endParaRPr sz="2400" dirty="0">
              <a:cs typeface="Arial"/>
            </a:endParaRPr>
          </a:p>
          <a:p>
            <a:pPr>
              <a:spcBef>
                <a:spcPts val="15"/>
              </a:spcBef>
              <a:buFont typeface="Arial"/>
              <a:buChar char="•"/>
            </a:pPr>
            <a:endParaRPr sz="2400" dirty="0">
              <a:cs typeface="Times New Roman"/>
            </a:endParaRPr>
          </a:p>
          <a:p>
            <a:pPr marL="266700" marR="3810" indent="-257175">
              <a:buChar char="•"/>
              <a:tabLst>
                <a:tab pos="266224" algn="l"/>
                <a:tab pos="266700" algn="l"/>
              </a:tabLst>
            </a:pPr>
            <a:r>
              <a:rPr sz="2400" spc="-4" dirty="0">
                <a:cs typeface="Arial"/>
              </a:rPr>
              <a:t>Business Model </a:t>
            </a:r>
            <a:r>
              <a:rPr sz="2400" spc="-8" dirty="0">
                <a:cs typeface="Arial"/>
              </a:rPr>
              <a:t>Canvas offers </a:t>
            </a:r>
            <a:r>
              <a:rPr sz="2400" dirty="0">
                <a:cs typeface="Arial"/>
              </a:rPr>
              <a:t>the </a:t>
            </a:r>
            <a:r>
              <a:rPr sz="2400" spc="-4" dirty="0">
                <a:cs typeface="Arial"/>
              </a:rPr>
              <a:t>rationale </a:t>
            </a:r>
            <a:r>
              <a:rPr sz="2400" dirty="0">
                <a:cs typeface="Arial"/>
              </a:rPr>
              <a:t>for </a:t>
            </a:r>
            <a:r>
              <a:rPr sz="2400" spc="-4" dirty="0">
                <a:cs typeface="Arial"/>
              </a:rPr>
              <a:t>how an organization </a:t>
            </a:r>
            <a:r>
              <a:rPr sz="2400" dirty="0">
                <a:cs typeface="Arial"/>
              </a:rPr>
              <a:t>creates, </a:t>
            </a:r>
            <a:r>
              <a:rPr sz="2400" spc="-4" dirty="0">
                <a:cs typeface="Arial"/>
              </a:rPr>
              <a:t>delivers,  and captures</a:t>
            </a:r>
            <a:r>
              <a:rPr sz="2400" spc="-11" dirty="0">
                <a:cs typeface="Arial"/>
              </a:rPr>
              <a:t> </a:t>
            </a:r>
            <a:r>
              <a:rPr sz="2400" spc="-4" dirty="0">
                <a:cs typeface="Arial"/>
              </a:rPr>
              <a:t>value</a:t>
            </a:r>
            <a:endParaRPr sz="2400" dirty="0">
              <a:cs typeface="Arial"/>
            </a:endParaRPr>
          </a:p>
          <a:p>
            <a:pPr marL="352425">
              <a:spcBef>
                <a:spcPts val="379"/>
              </a:spcBef>
            </a:pPr>
            <a:r>
              <a:rPr sz="2400" spc="1508" dirty="0">
                <a:cs typeface="Wingdings"/>
              </a:rPr>
              <a:t>→</a:t>
            </a:r>
            <a:r>
              <a:rPr sz="2400" spc="38" dirty="0">
                <a:cs typeface="Times New Roman"/>
              </a:rPr>
              <a:t> </a:t>
            </a:r>
            <a:r>
              <a:rPr sz="2400" spc="-4" dirty="0">
                <a:cs typeface="Arial"/>
              </a:rPr>
              <a:t>a great starting point </a:t>
            </a:r>
            <a:r>
              <a:rPr sz="2400" dirty="0">
                <a:cs typeface="Arial"/>
              </a:rPr>
              <a:t>for </a:t>
            </a:r>
            <a:r>
              <a:rPr sz="2400" spc="-4" dirty="0">
                <a:cs typeface="Arial"/>
              </a:rPr>
              <a:t>structured conversations around </a:t>
            </a:r>
            <a:r>
              <a:rPr sz="2400" dirty="0">
                <a:cs typeface="Arial"/>
              </a:rPr>
              <a:t>customer</a:t>
            </a:r>
            <a:r>
              <a:rPr lang="en-US" sz="2400" dirty="0">
                <a:cs typeface="Arial"/>
              </a:rPr>
              <a:t> </a:t>
            </a:r>
            <a:r>
              <a:rPr sz="2400" spc="-4" dirty="0">
                <a:cs typeface="Arial"/>
              </a:rPr>
              <a:t>experience management and</a:t>
            </a:r>
            <a:r>
              <a:rPr sz="2400" spc="-26" dirty="0">
                <a:cs typeface="Arial"/>
              </a:rPr>
              <a:t> </a:t>
            </a:r>
            <a:r>
              <a:rPr sz="2400" spc="-4" dirty="0">
                <a:cs typeface="Arial"/>
              </a:rPr>
              <a:t>strategy</a:t>
            </a:r>
            <a:endParaRPr sz="2400" dirty="0">
              <a:cs typeface="Arial"/>
            </a:endParaRPr>
          </a:p>
        </p:txBody>
      </p:sp>
    </p:spTree>
    <p:extLst>
      <p:ext uri="{BB962C8B-B14F-4D97-AF65-F5344CB8AC3E}">
        <p14:creationId xmlns:p14="http://schemas.microsoft.com/office/powerpoint/2010/main" val="2210192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088" y="180419"/>
            <a:ext cx="7964952" cy="502061"/>
          </a:xfrm>
          <a:prstGeom prst="rect">
            <a:avLst/>
          </a:prstGeom>
        </p:spPr>
        <p:txBody>
          <a:bodyPr vert="horz" wrap="square" lIns="0" tIns="9525" rIns="0" bIns="0" rtlCol="0">
            <a:spAutoFit/>
          </a:bodyPr>
          <a:lstStyle/>
          <a:p>
            <a:pPr marL="9525">
              <a:lnSpc>
                <a:spcPct val="100000"/>
              </a:lnSpc>
              <a:spcBef>
                <a:spcPts val="75"/>
              </a:spcBef>
            </a:pPr>
            <a:r>
              <a:rPr sz="3200" spc="-68" dirty="0">
                <a:solidFill>
                  <a:srgbClr val="78BD1F"/>
                </a:solidFill>
              </a:rPr>
              <a:t>Business </a:t>
            </a:r>
            <a:r>
              <a:rPr sz="3200" spc="-60" dirty="0">
                <a:solidFill>
                  <a:srgbClr val="78BD1F"/>
                </a:solidFill>
              </a:rPr>
              <a:t>Model </a:t>
            </a:r>
            <a:r>
              <a:rPr sz="3200" spc="-64" dirty="0">
                <a:solidFill>
                  <a:srgbClr val="78BD1F"/>
                </a:solidFill>
              </a:rPr>
              <a:t>Canvas</a:t>
            </a:r>
            <a:r>
              <a:rPr sz="3200" spc="-413" dirty="0">
                <a:solidFill>
                  <a:srgbClr val="78BD1F"/>
                </a:solidFill>
              </a:rPr>
              <a:t> </a:t>
            </a:r>
            <a:r>
              <a:rPr sz="3200" spc="-56" dirty="0">
                <a:solidFill>
                  <a:srgbClr val="78BD1F"/>
                </a:solidFill>
              </a:rPr>
              <a:t>(BMC)</a:t>
            </a:r>
            <a:endParaRPr sz="3200" dirty="0"/>
          </a:p>
        </p:txBody>
      </p:sp>
      <p:pic>
        <p:nvPicPr>
          <p:cNvPr id="6" name="Picture 5" descr="A picture containing chart&#10;&#10;Description automatically generated">
            <a:extLst>
              <a:ext uri="{FF2B5EF4-FFF2-40B4-BE49-F238E27FC236}">
                <a16:creationId xmlns:a16="http://schemas.microsoft.com/office/drawing/2014/main" id="{87C7844E-856F-4464-9912-E8A2144A397A}"/>
              </a:ext>
            </a:extLst>
          </p:cNvPr>
          <p:cNvPicPr>
            <a:picLocks noChangeAspect="1"/>
          </p:cNvPicPr>
          <p:nvPr/>
        </p:nvPicPr>
        <p:blipFill>
          <a:blip r:embed="rId2"/>
          <a:stretch>
            <a:fillRect/>
          </a:stretch>
        </p:blipFill>
        <p:spPr>
          <a:xfrm>
            <a:off x="0" y="0"/>
            <a:ext cx="9245600" cy="5715000"/>
          </a:xfrm>
          <a:prstGeom prst="rect">
            <a:avLst/>
          </a:prstGeom>
        </p:spPr>
      </p:pic>
      <p:sp>
        <p:nvSpPr>
          <p:cNvPr id="12" name="TextBox 11">
            <a:extLst>
              <a:ext uri="{FF2B5EF4-FFF2-40B4-BE49-F238E27FC236}">
                <a16:creationId xmlns:a16="http://schemas.microsoft.com/office/drawing/2014/main" id="{9820B031-86BA-4A2E-8A50-1B7EEFCEBA5C}"/>
              </a:ext>
            </a:extLst>
          </p:cNvPr>
          <p:cNvSpPr txBox="1"/>
          <p:nvPr/>
        </p:nvSpPr>
        <p:spPr>
          <a:xfrm>
            <a:off x="443345" y="1293091"/>
            <a:ext cx="1542473" cy="2585323"/>
          </a:xfrm>
          <a:prstGeom prst="rect">
            <a:avLst/>
          </a:prstGeom>
          <a:noFill/>
        </p:spPr>
        <p:txBody>
          <a:bodyPr wrap="square" rtlCol="0">
            <a:spAutoFit/>
          </a:bodyPr>
          <a:lstStyle/>
          <a:p>
            <a:pPr algn="ctr"/>
            <a:r>
              <a:rPr lang="en-US" dirty="0"/>
              <a:t>Who are our key  partners?</a:t>
            </a:r>
          </a:p>
          <a:p>
            <a:pPr algn="ctr"/>
            <a:r>
              <a:rPr lang="en-US" dirty="0"/>
              <a:t>What are the roles of our partners? What resources do we need from our  partners?</a:t>
            </a:r>
          </a:p>
          <a:p>
            <a:pPr algn="ctr"/>
            <a:r>
              <a:rPr lang="en-US" dirty="0"/>
              <a:t>How they (partners) benefit from the  cooperation?</a:t>
            </a:r>
          </a:p>
        </p:txBody>
      </p:sp>
      <p:sp>
        <p:nvSpPr>
          <p:cNvPr id="13" name="TextBox 12">
            <a:extLst>
              <a:ext uri="{FF2B5EF4-FFF2-40B4-BE49-F238E27FC236}">
                <a16:creationId xmlns:a16="http://schemas.microsoft.com/office/drawing/2014/main" id="{42C46F71-CA90-45D2-AB1C-B5EA230C2F71}"/>
              </a:ext>
            </a:extLst>
          </p:cNvPr>
          <p:cNvSpPr txBox="1"/>
          <p:nvPr/>
        </p:nvSpPr>
        <p:spPr>
          <a:xfrm>
            <a:off x="2142836" y="1385455"/>
            <a:ext cx="1542473" cy="923330"/>
          </a:xfrm>
          <a:prstGeom prst="rect">
            <a:avLst/>
          </a:prstGeom>
          <a:noFill/>
        </p:spPr>
        <p:txBody>
          <a:bodyPr wrap="square" rtlCol="0">
            <a:spAutoFit/>
          </a:bodyPr>
          <a:lstStyle/>
          <a:p>
            <a:pPr algn="ctr"/>
            <a:r>
              <a:rPr lang="en-US" dirty="0"/>
              <a:t>What key activities do our value proposition  require?</a:t>
            </a:r>
          </a:p>
        </p:txBody>
      </p:sp>
      <p:sp>
        <p:nvSpPr>
          <p:cNvPr id="14" name="TextBox 13">
            <a:extLst>
              <a:ext uri="{FF2B5EF4-FFF2-40B4-BE49-F238E27FC236}">
                <a16:creationId xmlns:a16="http://schemas.microsoft.com/office/drawing/2014/main" id="{2BE9EC74-0140-49FF-A3AC-087AB0C88D17}"/>
              </a:ext>
            </a:extLst>
          </p:cNvPr>
          <p:cNvSpPr txBox="1"/>
          <p:nvPr/>
        </p:nvSpPr>
        <p:spPr>
          <a:xfrm>
            <a:off x="2142836" y="2937164"/>
            <a:ext cx="1542473" cy="941250"/>
          </a:xfrm>
          <a:prstGeom prst="rect">
            <a:avLst/>
          </a:prstGeom>
          <a:noFill/>
        </p:spPr>
        <p:txBody>
          <a:bodyPr wrap="square" rtlCol="0">
            <a:spAutoFit/>
          </a:bodyPr>
          <a:lstStyle/>
          <a:p>
            <a:pPr algn="ctr"/>
            <a:r>
              <a:rPr lang="en-US" dirty="0"/>
              <a:t>What skills and  knowledge do our  value proposition  require?</a:t>
            </a:r>
          </a:p>
        </p:txBody>
      </p:sp>
      <p:sp>
        <p:nvSpPr>
          <p:cNvPr id="15" name="TextBox 14">
            <a:extLst>
              <a:ext uri="{FF2B5EF4-FFF2-40B4-BE49-F238E27FC236}">
                <a16:creationId xmlns:a16="http://schemas.microsoft.com/office/drawing/2014/main" id="{B5A43EA9-C604-434A-83E1-D3D72D929258}"/>
              </a:ext>
            </a:extLst>
          </p:cNvPr>
          <p:cNvSpPr txBox="1"/>
          <p:nvPr/>
        </p:nvSpPr>
        <p:spPr>
          <a:xfrm>
            <a:off x="3906982" y="1468582"/>
            <a:ext cx="1468582" cy="1338828"/>
          </a:xfrm>
          <a:prstGeom prst="rect">
            <a:avLst/>
          </a:prstGeom>
          <a:noFill/>
        </p:spPr>
        <p:txBody>
          <a:bodyPr wrap="square" rtlCol="0">
            <a:spAutoFit/>
          </a:bodyPr>
          <a:lstStyle/>
          <a:p>
            <a:endParaRPr lang="en-US" dirty="0"/>
          </a:p>
          <a:p>
            <a:pPr algn="ctr"/>
            <a:r>
              <a:rPr lang="en-US" dirty="0"/>
              <a:t>Which one of our customer’s jobs are we helping get done?</a:t>
            </a:r>
          </a:p>
        </p:txBody>
      </p:sp>
      <p:sp>
        <p:nvSpPr>
          <p:cNvPr id="16" name="TextBox 15">
            <a:extLst>
              <a:ext uri="{FF2B5EF4-FFF2-40B4-BE49-F238E27FC236}">
                <a16:creationId xmlns:a16="http://schemas.microsoft.com/office/drawing/2014/main" id="{A2AFBE5A-9E63-460F-B479-56075026224B}"/>
              </a:ext>
            </a:extLst>
          </p:cNvPr>
          <p:cNvSpPr txBox="1"/>
          <p:nvPr/>
        </p:nvSpPr>
        <p:spPr>
          <a:xfrm>
            <a:off x="5541818" y="1468582"/>
            <a:ext cx="1579418" cy="715581"/>
          </a:xfrm>
          <a:prstGeom prst="rect">
            <a:avLst/>
          </a:prstGeom>
          <a:noFill/>
        </p:spPr>
        <p:txBody>
          <a:bodyPr wrap="square" rtlCol="0">
            <a:spAutoFit/>
          </a:bodyPr>
          <a:lstStyle/>
          <a:p>
            <a:pPr algn="ctr"/>
            <a:r>
              <a:rPr lang="en-US"/>
              <a:t>How do we interact  with our customers?</a:t>
            </a:r>
            <a:endParaRPr lang="en-US" dirty="0"/>
          </a:p>
        </p:txBody>
      </p:sp>
      <p:sp>
        <p:nvSpPr>
          <p:cNvPr id="17" name="TextBox 16">
            <a:extLst>
              <a:ext uri="{FF2B5EF4-FFF2-40B4-BE49-F238E27FC236}">
                <a16:creationId xmlns:a16="http://schemas.microsoft.com/office/drawing/2014/main" id="{AD3014FE-929C-429C-AF52-29D5A31C9694}"/>
              </a:ext>
            </a:extLst>
          </p:cNvPr>
          <p:cNvSpPr txBox="1"/>
          <p:nvPr/>
        </p:nvSpPr>
        <p:spPr>
          <a:xfrm>
            <a:off x="5541818" y="2814782"/>
            <a:ext cx="1579418" cy="1131079"/>
          </a:xfrm>
          <a:prstGeom prst="rect">
            <a:avLst/>
          </a:prstGeom>
          <a:noFill/>
        </p:spPr>
        <p:txBody>
          <a:bodyPr wrap="square" rtlCol="0">
            <a:spAutoFit/>
          </a:bodyPr>
          <a:lstStyle/>
          <a:p>
            <a:pPr algn="ctr"/>
            <a:r>
              <a:rPr lang="en-US"/>
              <a:t>Through which  touchpoints do our  customers want to  be reached?</a:t>
            </a:r>
            <a:endParaRPr lang="en-US" dirty="0"/>
          </a:p>
        </p:txBody>
      </p:sp>
      <p:sp>
        <p:nvSpPr>
          <p:cNvPr id="18" name="TextBox 17">
            <a:extLst>
              <a:ext uri="{FF2B5EF4-FFF2-40B4-BE49-F238E27FC236}">
                <a16:creationId xmlns:a16="http://schemas.microsoft.com/office/drawing/2014/main" id="{87C7191E-B8DC-4FA7-97D4-BA52AA7D5DD0}"/>
              </a:ext>
            </a:extLst>
          </p:cNvPr>
          <p:cNvSpPr txBox="1"/>
          <p:nvPr/>
        </p:nvSpPr>
        <p:spPr>
          <a:xfrm>
            <a:off x="7315200" y="1468582"/>
            <a:ext cx="1468582" cy="923330"/>
          </a:xfrm>
          <a:prstGeom prst="rect">
            <a:avLst/>
          </a:prstGeom>
          <a:noFill/>
        </p:spPr>
        <p:txBody>
          <a:bodyPr wrap="square" rtlCol="0">
            <a:spAutoFit/>
          </a:bodyPr>
          <a:lstStyle/>
          <a:p>
            <a:pPr algn="ctr"/>
            <a:r>
              <a:rPr lang="en-US" dirty="0"/>
              <a:t>For whom are we</a:t>
            </a:r>
          </a:p>
          <a:p>
            <a:pPr algn="ctr"/>
            <a:r>
              <a:rPr lang="en-US" dirty="0"/>
              <a:t>getting a job done?</a:t>
            </a:r>
          </a:p>
        </p:txBody>
      </p:sp>
      <p:sp>
        <p:nvSpPr>
          <p:cNvPr id="19" name="TextBox 18">
            <a:extLst>
              <a:ext uri="{FF2B5EF4-FFF2-40B4-BE49-F238E27FC236}">
                <a16:creationId xmlns:a16="http://schemas.microsoft.com/office/drawing/2014/main" id="{E7C2E7C8-C023-42A0-97A0-B22011AFC781}"/>
              </a:ext>
            </a:extLst>
          </p:cNvPr>
          <p:cNvSpPr txBox="1"/>
          <p:nvPr/>
        </p:nvSpPr>
        <p:spPr>
          <a:xfrm>
            <a:off x="443345" y="4535055"/>
            <a:ext cx="4128655" cy="300082"/>
          </a:xfrm>
          <a:prstGeom prst="rect">
            <a:avLst/>
          </a:prstGeom>
          <a:noFill/>
        </p:spPr>
        <p:txBody>
          <a:bodyPr wrap="square" rtlCol="0">
            <a:spAutoFit/>
          </a:bodyPr>
          <a:lstStyle/>
          <a:p>
            <a:r>
              <a:rPr lang="en-US" dirty="0"/>
              <a:t>What is our cost structure?</a:t>
            </a:r>
          </a:p>
        </p:txBody>
      </p:sp>
      <p:sp>
        <p:nvSpPr>
          <p:cNvPr id="20" name="TextBox 19">
            <a:extLst>
              <a:ext uri="{FF2B5EF4-FFF2-40B4-BE49-F238E27FC236}">
                <a16:creationId xmlns:a16="http://schemas.microsoft.com/office/drawing/2014/main" id="{0910E212-D19D-40B4-BDF4-D748BEA31D0D}"/>
              </a:ext>
            </a:extLst>
          </p:cNvPr>
          <p:cNvSpPr txBox="1"/>
          <p:nvPr/>
        </p:nvSpPr>
        <p:spPr>
          <a:xfrm>
            <a:off x="4775199" y="4431180"/>
            <a:ext cx="3925455" cy="507831"/>
          </a:xfrm>
          <a:prstGeom prst="rect">
            <a:avLst/>
          </a:prstGeom>
          <a:noFill/>
        </p:spPr>
        <p:txBody>
          <a:bodyPr wrap="square" rtlCol="0">
            <a:spAutoFit/>
          </a:bodyPr>
          <a:lstStyle/>
          <a:p>
            <a:r>
              <a:rPr lang="en-US" dirty="0"/>
              <a:t>How do we make money/what we get? How is the price set?</a:t>
            </a:r>
          </a:p>
        </p:txBody>
      </p:sp>
    </p:spTree>
    <p:extLst>
      <p:ext uri="{BB962C8B-B14F-4D97-AF65-F5344CB8AC3E}">
        <p14:creationId xmlns:p14="http://schemas.microsoft.com/office/powerpoint/2010/main" val="324366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Session 7</a:t>
            </a:r>
          </a:p>
        </p:txBody>
      </p:sp>
      <p:sp>
        <p:nvSpPr>
          <p:cNvPr id="3" name="Tekstin paikkamerkki 2"/>
          <p:cNvSpPr>
            <a:spLocks noGrp="1"/>
          </p:cNvSpPr>
          <p:nvPr>
            <p:ph type="body" sz="half" idx="2"/>
          </p:nvPr>
        </p:nvSpPr>
        <p:spPr/>
        <p:txBody>
          <a:bodyPr/>
          <a:lstStyle/>
          <a:p>
            <a:r>
              <a:rPr lang="en-US" dirty="0"/>
              <a:t>CXM as a firm-wide approach</a:t>
            </a:r>
            <a:endParaRPr lang="fi-FI" dirty="0"/>
          </a:p>
        </p:txBody>
      </p:sp>
      <p:sp>
        <p:nvSpPr>
          <p:cNvPr id="4" name="Tekstin paikkamerkki 3"/>
          <p:cNvSpPr>
            <a:spLocks noGrp="1"/>
          </p:cNvSpPr>
          <p:nvPr>
            <p:ph type="body" sz="half" idx="11"/>
          </p:nvPr>
        </p:nvSpPr>
        <p:spPr/>
        <p:txBody>
          <a:bodyPr/>
          <a:lstStyle/>
          <a:p>
            <a:endParaRPr lang="fi-FI"/>
          </a:p>
        </p:txBody>
      </p:sp>
      <p:sp>
        <p:nvSpPr>
          <p:cNvPr id="5" name="Tekstin paikkamerkki 4"/>
          <p:cNvSpPr>
            <a:spLocks noGrp="1"/>
          </p:cNvSpPr>
          <p:nvPr>
            <p:ph type="body" sz="half" idx="12"/>
          </p:nvPr>
        </p:nvSpPr>
        <p:spPr/>
        <p:txBody>
          <a:bodyPr/>
          <a:lstStyle/>
          <a:p>
            <a:endParaRPr lang="fi-FI"/>
          </a:p>
        </p:txBody>
      </p:sp>
      <p:sp>
        <p:nvSpPr>
          <p:cNvPr id="6" name="Kuvan paikkamerkki 5"/>
          <p:cNvSpPr>
            <a:spLocks noGrp="1"/>
          </p:cNvSpPr>
          <p:nvPr>
            <p:ph type="pic" idx="13"/>
          </p:nvPr>
        </p:nvSpPr>
        <p:spPr/>
      </p:sp>
      <p:cxnSp>
        <p:nvCxnSpPr>
          <p:cNvPr id="7" name="Suora yhdysviiva 6">
            <a:extLst>
              <a:ext uri="{FF2B5EF4-FFF2-40B4-BE49-F238E27FC236}">
                <a16:creationId xmlns:a16="http://schemas.microsoft.com/office/drawing/2014/main" id="{44D42085-CC57-854B-9151-3C66E83D17EE}"/>
              </a:ext>
            </a:extLst>
          </p:cNvPr>
          <p:cNvCxnSpPr/>
          <p:nvPr/>
        </p:nvCxnSpPr>
        <p:spPr>
          <a:xfrm>
            <a:off x="442403" y="1874112"/>
            <a:ext cx="379683"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309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p:txBody>
          <a:bodyPr/>
          <a:lstStyle/>
          <a:p>
            <a:r>
              <a:rPr lang="en-US" dirty="0"/>
              <a:t>Value Proposition Canvas</a:t>
            </a:r>
          </a:p>
        </p:txBody>
      </p:sp>
    </p:spTree>
    <p:extLst>
      <p:ext uri="{BB962C8B-B14F-4D97-AF65-F5344CB8AC3E}">
        <p14:creationId xmlns:p14="http://schemas.microsoft.com/office/powerpoint/2010/main" val="3018154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4790" y="1331595"/>
            <a:ext cx="1452416" cy="2978715"/>
          </a:xfrm>
          <a:prstGeom prst="rect">
            <a:avLst/>
          </a:prstGeom>
          <a:blipFill>
            <a:blip r:embed="rId2" cstate="print"/>
            <a:stretch>
              <a:fillRect/>
            </a:stretch>
          </a:blipFill>
        </p:spPr>
        <p:txBody>
          <a:bodyPr wrap="square" lIns="0" tIns="0" rIns="0" bIns="0" rtlCol="0"/>
          <a:lstStyle/>
          <a:p>
            <a:endParaRPr sz="1013"/>
          </a:p>
        </p:txBody>
      </p:sp>
      <p:sp>
        <p:nvSpPr>
          <p:cNvPr id="3" name="object 3"/>
          <p:cNvSpPr/>
          <p:nvPr/>
        </p:nvSpPr>
        <p:spPr>
          <a:xfrm>
            <a:off x="400050" y="3396996"/>
            <a:ext cx="8402479" cy="1182053"/>
          </a:xfrm>
          <a:custGeom>
            <a:avLst/>
            <a:gdLst/>
            <a:ahLst/>
            <a:cxnLst/>
            <a:rect l="l" t="t" r="r" b="b"/>
            <a:pathLst>
              <a:path w="11203305" h="1576070">
                <a:moveTo>
                  <a:pt x="0" y="1575816"/>
                </a:moveTo>
                <a:lnTo>
                  <a:pt x="11202924" y="1575816"/>
                </a:lnTo>
                <a:lnTo>
                  <a:pt x="11202924" y="0"/>
                </a:lnTo>
                <a:lnTo>
                  <a:pt x="0" y="0"/>
                </a:lnTo>
                <a:lnTo>
                  <a:pt x="0" y="1575816"/>
                </a:lnTo>
                <a:close/>
              </a:path>
            </a:pathLst>
          </a:custGeom>
          <a:solidFill>
            <a:srgbClr val="BEBEBE">
              <a:alpha val="25097"/>
            </a:srgbClr>
          </a:solidFill>
        </p:spPr>
        <p:txBody>
          <a:bodyPr wrap="square" lIns="0" tIns="0" rIns="0" bIns="0" rtlCol="0"/>
          <a:lstStyle/>
          <a:p>
            <a:endParaRPr sz="1013"/>
          </a:p>
        </p:txBody>
      </p:sp>
      <p:sp>
        <p:nvSpPr>
          <p:cNvPr id="4" name="object 4"/>
          <p:cNvSpPr txBox="1">
            <a:spLocks noGrp="1"/>
          </p:cNvSpPr>
          <p:nvPr>
            <p:ph type="title"/>
          </p:nvPr>
        </p:nvSpPr>
        <p:spPr>
          <a:xfrm>
            <a:off x="400050" y="385836"/>
            <a:ext cx="7133679" cy="563616"/>
          </a:xfrm>
          <a:prstGeom prst="rect">
            <a:avLst/>
          </a:prstGeom>
        </p:spPr>
        <p:txBody>
          <a:bodyPr vert="horz" wrap="square" lIns="0" tIns="9525" rIns="0" bIns="0" rtlCol="0">
            <a:spAutoFit/>
          </a:bodyPr>
          <a:lstStyle/>
          <a:p>
            <a:pPr marL="9525">
              <a:lnSpc>
                <a:spcPct val="100000"/>
              </a:lnSpc>
              <a:spcBef>
                <a:spcPts val="75"/>
              </a:spcBef>
            </a:pPr>
            <a:r>
              <a:rPr lang="en-US" sz="3600" spc="-60" dirty="0">
                <a:solidFill>
                  <a:srgbClr val="78BD1F"/>
                </a:solidFill>
              </a:rPr>
              <a:t>Value Proposition Canvas</a:t>
            </a:r>
            <a:endParaRPr sz="3600" dirty="0"/>
          </a:p>
        </p:txBody>
      </p:sp>
      <p:sp>
        <p:nvSpPr>
          <p:cNvPr id="5" name="object 5"/>
          <p:cNvSpPr txBox="1"/>
          <p:nvPr/>
        </p:nvSpPr>
        <p:spPr>
          <a:xfrm>
            <a:off x="606829" y="1497740"/>
            <a:ext cx="8644587" cy="2814232"/>
          </a:xfrm>
          <a:prstGeom prst="rect">
            <a:avLst/>
          </a:prstGeom>
        </p:spPr>
        <p:txBody>
          <a:bodyPr vert="horz" wrap="square" lIns="0" tIns="9525" rIns="0" bIns="0" rtlCol="0">
            <a:spAutoFit/>
          </a:bodyPr>
          <a:lstStyle/>
          <a:p>
            <a:pPr marL="2835593">
              <a:spcBef>
                <a:spcPts val="75"/>
              </a:spcBef>
            </a:pPr>
            <a:r>
              <a:rPr sz="1800" b="1" spc="-4" dirty="0">
                <a:latin typeface="Arial"/>
                <a:cs typeface="Arial"/>
              </a:rPr>
              <a:t>The Environment</a:t>
            </a:r>
            <a:r>
              <a:rPr sz="1800" b="1" dirty="0">
                <a:latin typeface="Arial"/>
                <a:cs typeface="Arial"/>
              </a:rPr>
              <a:t> Map</a:t>
            </a:r>
            <a:endParaRPr sz="1800" dirty="0">
              <a:latin typeface="Arial"/>
              <a:cs typeface="Arial"/>
            </a:endParaRPr>
          </a:p>
          <a:p>
            <a:pPr marL="3050381" marR="361474" indent="-215265">
              <a:buChar char="•"/>
              <a:tabLst>
                <a:tab pos="3050381" algn="l"/>
                <a:tab pos="3050858" algn="l"/>
              </a:tabLst>
            </a:pPr>
            <a:r>
              <a:rPr sz="1800" spc="-4" dirty="0">
                <a:latin typeface="Arial"/>
                <a:cs typeface="Arial"/>
              </a:rPr>
              <a:t>Helps you </a:t>
            </a:r>
            <a:r>
              <a:rPr sz="1800" dirty="0">
                <a:latin typeface="Arial"/>
                <a:cs typeface="Arial"/>
              </a:rPr>
              <a:t>to </a:t>
            </a:r>
            <a:r>
              <a:rPr sz="1800" spc="-4" dirty="0">
                <a:latin typeface="Arial"/>
                <a:cs typeface="Arial"/>
              </a:rPr>
              <a:t>understand </a:t>
            </a:r>
            <a:r>
              <a:rPr sz="1800" dirty="0">
                <a:latin typeface="Arial"/>
                <a:cs typeface="Arial"/>
              </a:rPr>
              <a:t>the </a:t>
            </a:r>
            <a:r>
              <a:rPr sz="1800" spc="-4" dirty="0">
                <a:latin typeface="Arial"/>
                <a:cs typeface="Arial"/>
              </a:rPr>
              <a:t>context in which you  (re-)design </a:t>
            </a:r>
            <a:r>
              <a:rPr sz="1800" dirty="0">
                <a:latin typeface="Arial"/>
                <a:cs typeface="Arial"/>
              </a:rPr>
              <a:t>customer</a:t>
            </a:r>
            <a:r>
              <a:rPr sz="1800" spc="4" dirty="0">
                <a:latin typeface="Arial"/>
                <a:cs typeface="Arial"/>
              </a:rPr>
              <a:t> </a:t>
            </a:r>
            <a:r>
              <a:rPr sz="1800" spc="-4" dirty="0">
                <a:latin typeface="Arial"/>
                <a:cs typeface="Arial"/>
              </a:rPr>
              <a:t>experiences.</a:t>
            </a:r>
            <a:endParaRPr sz="1800" dirty="0">
              <a:latin typeface="Arial"/>
              <a:cs typeface="Arial"/>
            </a:endParaRPr>
          </a:p>
          <a:p>
            <a:pPr>
              <a:spcBef>
                <a:spcPts val="4"/>
              </a:spcBef>
              <a:buFont typeface="Arial"/>
              <a:buChar char="•"/>
            </a:pPr>
            <a:endParaRPr sz="1875" dirty="0">
              <a:latin typeface="Times New Roman"/>
              <a:cs typeface="Times New Roman"/>
            </a:endParaRPr>
          </a:p>
          <a:p>
            <a:pPr marL="2835593"/>
            <a:r>
              <a:rPr sz="1800" b="1" spc="-4" dirty="0">
                <a:latin typeface="Arial"/>
                <a:cs typeface="Arial"/>
              </a:rPr>
              <a:t>Business </a:t>
            </a:r>
            <a:r>
              <a:rPr sz="1800" b="1" dirty="0">
                <a:latin typeface="Arial"/>
                <a:cs typeface="Arial"/>
              </a:rPr>
              <a:t>Model</a:t>
            </a:r>
            <a:r>
              <a:rPr sz="1800" b="1" spc="-8" dirty="0">
                <a:latin typeface="Arial"/>
                <a:cs typeface="Arial"/>
              </a:rPr>
              <a:t> </a:t>
            </a:r>
            <a:r>
              <a:rPr sz="1800" b="1" spc="-4" dirty="0">
                <a:latin typeface="Arial"/>
                <a:cs typeface="Arial"/>
              </a:rPr>
              <a:t>Canvas</a:t>
            </a:r>
            <a:endParaRPr sz="1800" dirty="0">
              <a:latin typeface="Arial"/>
              <a:cs typeface="Arial"/>
            </a:endParaRPr>
          </a:p>
          <a:p>
            <a:pPr marL="3050381" indent="-215265">
              <a:buChar char="•"/>
              <a:tabLst>
                <a:tab pos="3050381" algn="l"/>
                <a:tab pos="3050858" algn="l"/>
              </a:tabLst>
            </a:pPr>
            <a:r>
              <a:rPr sz="1800" spc="-4" dirty="0">
                <a:latin typeface="Arial"/>
                <a:cs typeface="Arial"/>
              </a:rPr>
              <a:t>Helps you </a:t>
            </a:r>
            <a:r>
              <a:rPr sz="1800" dirty="0">
                <a:latin typeface="Arial"/>
                <a:cs typeface="Arial"/>
              </a:rPr>
              <a:t>to </a:t>
            </a:r>
            <a:r>
              <a:rPr sz="1800" spc="-4" dirty="0">
                <a:latin typeface="Arial"/>
                <a:cs typeface="Arial"/>
              </a:rPr>
              <a:t>summarize your CX</a:t>
            </a:r>
            <a:r>
              <a:rPr sz="1800" spc="30" dirty="0">
                <a:latin typeface="Arial"/>
                <a:cs typeface="Arial"/>
              </a:rPr>
              <a:t> </a:t>
            </a:r>
            <a:r>
              <a:rPr sz="1800" spc="-15" dirty="0">
                <a:latin typeface="Arial"/>
                <a:cs typeface="Arial"/>
              </a:rPr>
              <a:t>strategy.</a:t>
            </a:r>
            <a:endParaRPr sz="1800" dirty="0">
              <a:latin typeface="Arial"/>
              <a:cs typeface="Arial"/>
            </a:endParaRPr>
          </a:p>
          <a:p>
            <a:pPr>
              <a:lnSpc>
                <a:spcPct val="100000"/>
              </a:lnSpc>
              <a:buFont typeface="Arial"/>
              <a:buChar char="•"/>
            </a:pPr>
            <a:endParaRPr sz="2025" dirty="0">
              <a:latin typeface="Times New Roman"/>
              <a:cs typeface="Times New Roman"/>
            </a:endParaRPr>
          </a:p>
          <a:p>
            <a:pPr>
              <a:spcBef>
                <a:spcPts val="11"/>
              </a:spcBef>
              <a:buFont typeface="Arial"/>
              <a:buChar char="•"/>
            </a:pPr>
            <a:endParaRPr sz="1725" dirty="0">
              <a:latin typeface="Times New Roman"/>
              <a:cs typeface="Times New Roman"/>
            </a:endParaRPr>
          </a:p>
          <a:p>
            <a:pPr marL="2835593"/>
            <a:r>
              <a:rPr sz="1800" b="1" spc="-23" dirty="0">
                <a:latin typeface="Arial"/>
                <a:cs typeface="Arial"/>
              </a:rPr>
              <a:t>Value </a:t>
            </a:r>
            <a:r>
              <a:rPr sz="1800" b="1" spc="-4" dirty="0">
                <a:latin typeface="Arial"/>
                <a:cs typeface="Arial"/>
              </a:rPr>
              <a:t>Proposition Canvas</a:t>
            </a:r>
            <a:endParaRPr sz="1800" dirty="0">
              <a:latin typeface="Arial"/>
              <a:cs typeface="Arial"/>
            </a:endParaRPr>
          </a:p>
          <a:p>
            <a:pPr marL="3050381" indent="-215265">
              <a:buChar char="•"/>
              <a:tabLst>
                <a:tab pos="3050381" algn="l"/>
                <a:tab pos="3050858" algn="l"/>
              </a:tabLst>
            </a:pPr>
            <a:r>
              <a:rPr sz="1800" spc="-4" dirty="0">
                <a:latin typeface="Arial"/>
                <a:cs typeface="Arial"/>
              </a:rPr>
              <a:t>Helps you </a:t>
            </a:r>
            <a:r>
              <a:rPr sz="1800" dirty="0">
                <a:latin typeface="Arial"/>
                <a:cs typeface="Arial"/>
              </a:rPr>
              <a:t>to </a:t>
            </a:r>
            <a:r>
              <a:rPr sz="1800" spc="-4" dirty="0">
                <a:latin typeface="Arial"/>
                <a:cs typeface="Arial"/>
              </a:rPr>
              <a:t>create value </a:t>
            </a:r>
            <a:r>
              <a:rPr sz="1800" dirty="0">
                <a:latin typeface="Arial"/>
                <a:cs typeface="Arial"/>
              </a:rPr>
              <a:t>for </a:t>
            </a:r>
            <a:r>
              <a:rPr sz="1800" spc="-4" dirty="0">
                <a:latin typeface="Arial"/>
                <a:cs typeface="Arial"/>
              </a:rPr>
              <a:t>your</a:t>
            </a:r>
            <a:r>
              <a:rPr sz="1800" spc="38" dirty="0">
                <a:latin typeface="Arial"/>
                <a:cs typeface="Arial"/>
              </a:rPr>
              <a:t> </a:t>
            </a:r>
            <a:r>
              <a:rPr sz="1800" spc="-11" dirty="0">
                <a:latin typeface="Arial"/>
                <a:cs typeface="Arial"/>
              </a:rPr>
              <a:t>customer.</a:t>
            </a:r>
            <a:endParaRPr sz="1800" dirty="0">
              <a:latin typeface="Arial"/>
              <a:cs typeface="Arial"/>
            </a:endParaRPr>
          </a:p>
        </p:txBody>
      </p:sp>
      <p:sp>
        <p:nvSpPr>
          <p:cNvPr id="6" name="object 6"/>
          <p:cNvSpPr/>
          <p:nvPr/>
        </p:nvSpPr>
        <p:spPr>
          <a:xfrm>
            <a:off x="2690622" y="1572767"/>
            <a:ext cx="378619" cy="432435"/>
          </a:xfrm>
          <a:custGeom>
            <a:avLst/>
            <a:gdLst/>
            <a:ahLst/>
            <a:cxnLst/>
            <a:rect l="l" t="t" r="r" b="b"/>
            <a:pathLst>
              <a:path w="504825" h="576580">
                <a:moveTo>
                  <a:pt x="0" y="0"/>
                </a:moveTo>
                <a:lnTo>
                  <a:pt x="0" y="576072"/>
                </a:lnTo>
                <a:lnTo>
                  <a:pt x="504443" y="288036"/>
                </a:lnTo>
                <a:lnTo>
                  <a:pt x="0" y="0"/>
                </a:lnTo>
                <a:close/>
              </a:path>
            </a:pathLst>
          </a:custGeom>
          <a:solidFill>
            <a:srgbClr val="78BD1F"/>
          </a:solidFill>
        </p:spPr>
        <p:txBody>
          <a:bodyPr wrap="square" lIns="0" tIns="0" rIns="0" bIns="0" rtlCol="0"/>
          <a:lstStyle/>
          <a:p>
            <a:endParaRPr sz="1013"/>
          </a:p>
        </p:txBody>
      </p:sp>
      <p:sp>
        <p:nvSpPr>
          <p:cNvPr id="7" name="object 7"/>
          <p:cNvSpPr/>
          <p:nvPr/>
        </p:nvSpPr>
        <p:spPr>
          <a:xfrm>
            <a:off x="2690622" y="2769489"/>
            <a:ext cx="378619" cy="432435"/>
          </a:xfrm>
          <a:custGeom>
            <a:avLst/>
            <a:gdLst/>
            <a:ahLst/>
            <a:cxnLst/>
            <a:rect l="l" t="t" r="r" b="b"/>
            <a:pathLst>
              <a:path w="504825" h="576579">
                <a:moveTo>
                  <a:pt x="0" y="0"/>
                </a:moveTo>
                <a:lnTo>
                  <a:pt x="0" y="576072"/>
                </a:lnTo>
                <a:lnTo>
                  <a:pt x="504443" y="288036"/>
                </a:lnTo>
                <a:lnTo>
                  <a:pt x="0" y="0"/>
                </a:lnTo>
                <a:close/>
              </a:path>
            </a:pathLst>
          </a:custGeom>
          <a:solidFill>
            <a:srgbClr val="78BD1F"/>
          </a:solidFill>
        </p:spPr>
        <p:txBody>
          <a:bodyPr wrap="square" lIns="0" tIns="0" rIns="0" bIns="0" rtlCol="0"/>
          <a:lstStyle/>
          <a:p>
            <a:endParaRPr sz="1013"/>
          </a:p>
        </p:txBody>
      </p:sp>
      <p:sp>
        <p:nvSpPr>
          <p:cNvPr id="8" name="object 8"/>
          <p:cNvSpPr/>
          <p:nvPr/>
        </p:nvSpPr>
        <p:spPr>
          <a:xfrm>
            <a:off x="2690622" y="3751325"/>
            <a:ext cx="378619" cy="432435"/>
          </a:xfrm>
          <a:custGeom>
            <a:avLst/>
            <a:gdLst/>
            <a:ahLst/>
            <a:cxnLst/>
            <a:rect l="l" t="t" r="r" b="b"/>
            <a:pathLst>
              <a:path w="504825" h="576579">
                <a:moveTo>
                  <a:pt x="0" y="0"/>
                </a:moveTo>
                <a:lnTo>
                  <a:pt x="0" y="576071"/>
                </a:lnTo>
                <a:lnTo>
                  <a:pt x="504443" y="288035"/>
                </a:lnTo>
                <a:lnTo>
                  <a:pt x="0" y="0"/>
                </a:lnTo>
                <a:close/>
              </a:path>
            </a:pathLst>
          </a:custGeom>
          <a:solidFill>
            <a:srgbClr val="78BD1F"/>
          </a:solidFill>
        </p:spPr>
        <p:txBody>
          <a:bodyPr wrap="square" lIns="0" tIns="0" rIns="0" bIns="0" rtlCol="0"/>
          <a:lstStyle/>
          <a:p>
            <a:endParaRPr sz="1013"/>
          </a:p>
        </p:txBody>
      </p:sp>
    </p:spTree>
    <p:extLst>
      <p:ext uri="{BB962C8B-B14F-4D97-AF65-F5344CB8AC3E}">
        <p14:creationId xmlns:p14="http://schemas.microsoft.com/office/powerpoint/2010/main" val="2644241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292353" y="215948"/>
            <a:ext cx="8492897" cy="715077"/>
          </a:xfrm>
        </p:spPr>
        <p:txBody>
          <a:bodyPr/>
          <a:lstStyle/>
          <a:p>
            <a:r>
              <a:rPr lang="en-US" sz="3600" dirty="0">
                <a:solidFill>
                  <a:schemeClr val="tx2"/>
                </a:solidFill>
              </a:rPr>
              <a:t>Value Proposition Canvas</a:t>
            </a:r>
          </a:p>
        </p:txBody>
      </p:sp>
      <p:sp>
        <p:nvSpPr>
          <p:cNvPr id="3" name="Text Placeholder 2"/>
          <p:cNvSpPr>
            <a:spLocks noGrp="1"/>
          </p:cNvSpPr>
          <p:nvPr>
            <p:ph type="body" sz="half" idx="11"/>
          </p:nvPr>
        </p:nvSpPr>
        <p:spPr>
          <a:xfrm>
            <a:off x="292353" y="1097282"/>
            <a:ext cx="8492897" cy="1587730"/>
          </a:xfrm>
        </p:spPr>
        <p:txBody>
          <a:bodyPr/>
          <a:lstStyle/>
          <a:p>
            <a:r>
              <a:rPr lang="en-US" sz="2000" dirty="0"/>
              <a:t>Value Proposition Canvas is a tool that helps CX managers to design relevant  experiences. It can be used to map unique value proposition to address the customer pain points, while helping them complete their jobs and delight them with gains along the way.</a:t>
            </a:r>
          </a:p>
          <a:p>
            <a:endParaRPr lang="en-US" sz="2400" b="0" dirty="0"/>
          </a:p>
          <a:p>
            <a:pPr marL="9525" marR="317182">
              <a:spcBef>
                <a:spcPts val="79"/>
              </a:spcBef>
            </a:pPr>
            <a:r>
              <a:rPr lang="en-US" sz="1800" b="0" spc="-4" dirty="0">
                <a:cs typeface="Arial"/>
              </a:rPr>
              <a:t>After </a:t>
            </a:r>
            <a:r>
              <a:rPr lang="en-US" sz="1800" b="0" dirty="0">
                <a:cs typeface="Arial"/>
              </a:rPr>
              <a:t>customer persona</a:t>
            </a:r>
            <a:r>
              <a:rPr lang="en-US" sz="1800" b="0" spc="-94" dirty="0">
                <a:cs typeface="Arial"/>
              </a:rPr>
              <a:t> </a:t>
            </a:r>
            <a:r>
              <a:rPr lang="en-US" sz="1800" b="0" dirty="0">
                <a:cs typeface="Arial"/>
              </a:rPr>
              <a:t>is  made:</a:t>
            </a:r>
          </a:p>
          <a:p>
            <a:pPr>
              <a:spcBef>
                <a:spcPts val="19"/>
              </a:spcBef>
            </a:pPr>
            <a:endParaRPr lang="en-US" sz="2000" dirty="0">
              <a:cs typeface="Times New Roman"/>
            </a:endParaRPr>
          </a:p>
          <a:p>
            <a:pPr marL="352425" marR="552450" indent="-342900">
              <a:buAutoNum type="arabicPeriod"/>
              <a:tabLst>
                <a:tab pos="351949" algn="l"/>
                <a:tab pos="352425" algn="l"/>
              </a:tabLst>
            </a:pPr>
            <a:r>
              <a:rPr lang="en-US" sz="1800" dirty="0">
                <a:cs typeface="Arial"/>
              </a:rPr>
              <a:t>Identify</a:t>
            </a:r>
            <a:r>
              <a:rPr lang="en-US" sz="1800" spc="-79" dirty="0">
                <a:cs typeface="Arial"/>
              </a:rPr>
              <a:t> </a:t>
            </a:r>
            <a:r>
              <a:rPr lang="en-US" sz="1800" dirty="0">
                <a:cs typeface="Arial"/>
              </a:rPr>
              <a:t>customer  jobs/tasks</a:t>
            </a:r>
            <a:endParaRPr lang="en-US" sz="1800" dirty="0">
              <a:cs typeface="Times New Roman"/>
            </a:endParaRPr>
          </a:p>
          <a:p>
            <a:pPr marL="352425" indent="-342900">
              <a:spcBef>
                <a:spcPts val="4"/>
              </a:spcBef>
              <a:buAutoNum type="arabicPeriod"/>
              <a:tabLst>
                <a:tab pos="351949" algn="l"/>
                <a:tab pos="352425" algn="l"/>
              </a:tabLst>
            </a:pPr>
            <a:r>
              <a:rPr lang="en-US" sz="1800" dirty="0">
                <a:cs typeface="Arial"/>
              </a:rPr>
              <a:t>Identify customer</a:t>
            </a:r>
            <a:r>
              <a:rPr lang="en-US" sz="1800" spc="-94" dirty="0">
                <a:cs typeface="Arial"/>
              </a:rPr>
              <a:t> </a:t>
            </a:r>
            <a:r>
              <a:rPr lang="en-US" sz="1800" dirty="0">
                <a:cs typeface="Arial"/>
              </a:rPr>
              <a:t>pains</a:t>
            </a:r>
            <a:endParaRPr lang="en-US" sz="1800" dirty="0">
              <a:cs typeface="Times New Roman"/>
            </a:endParaRPr>
          </a:p>
          <a:p>
            <a:pPr marL="352425" indent="-342900">
              <a:spcBef>
                <a:spcPts val="4"/>
              </a:spcBef>
              <a:buAutoNum type="arabicPeriod"/>
              <a:tabLst>
                <a:tab pos="351949" algn="l"/>
                <a:tab pos="352425" algn="l"/>
              </a:tabLst>
            </a:pPr>
            <a:r>
              <a:rPr lang="en-US" sz="1800" dirty="0">
                <a:cs typeface="Arial"/>
              </a:rPr>
              <a:t>Identify customer</a:t>
            </a:r>
            <a:r>
              <a:rPr lang="en-US" sz="1800" spc="-94" dirty="0">
                <a:cs typeface="Arial"/>
              </a:rPr>
              <a:t> </a:t>
            </a:r>
            <a:r>
              <a:rPr lang="en-US" sz="1800" dirty="0">
                <a:cs typeface="Arial"/>
              </a:rPr>
              <a:t>gains</a:t>
            </a:r>
            <a:endParaRPr lang="en-US" sz="1800" dirty="0">
              <a:cs typeface="Times New Roman"/>
            </a:endParaRPr>
          </a:p>
          <a:p>
            <a:pPr marL="352425" indent="-342900">
              <a:spcBef>
                <a:spcPts val="4"/>
              </a:spcBef>
              <a:buAutoNum type="arabicPeriod"/>
              <a:tabLst>
                <a:tab pos="351949" algn="l"/>
                <a:tab pos="352425" algn="l"/>
              </a:tabLst>
            </a:pPr>
            <a:r>
              <a:rPr lang="en-US" sz="1800" dirty="0">
                <a:cs typeface="Arial"/>
              </a:rPr>
              <a:t>Prioritize jobs,</a:t>
            </a:r>
            <a:r>
              <a:rPr lang="en-US" sz="1800" spc="-98" dirty="0">
                <a:cs typeface="Arial"/>
              </a:rPr>
              <a:t> </a:t>
            </a:r>
            <a:r>
              <a:rPr lang="en-US" sz="1800" dirty="0">
                <a:cs typeface="Arial"/>
              </a:rPr>
              <a:t>pains  and</a:t>
            </a:r>
            <a:r>
              <a:rPr lang="en-US" sz="1800" spc="-8" dirty="0">
                <a:cs typeface="Arial"/>
              </a:rPr>
              <a:t> </a:t>
            </a:r>
            <a:r>
              <a:rPr lang="en-US" sz="1800" dirty="0">
                <a:cs typeface="Arial"/>
              </a:rPr>
              <a:t>gains</a:t>
            </a:r>
          </a:p>
          <a:p>
            <a:endParaRPr lang="en-US" sz="2400" b="0" dirty="0"/>
          </a:p>
          <a:p>
            <a:endParaRPr lang="en-US" dirty="0"/>
          </a:p>
        </p:txBody>
      </p:sp>
    </p:spTree>
    <p:extLst>
      <p:ext uri="{BB962C8B-B14F-4D97-AF65-F5344CB8AC3E}">
        <p14:creationId xmlns:p14="http://schemas.microsoft.com/office/powerpoint/2010/main" val="2680755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591" y="349983"/>
            <a:ext cx="6427096" cy="563616"/>
          </a:xfrm>
          <a:prstGeom prst="rect">
            <a:avLst/>
          </a:prstGeom>
        </p:spPr>
        <p:txBody>
          <a:bodyPr vert="horz" wrap="square" lIns="0" tIns="9525" rIns="0" bIns="0" rtlCol="0">
            <a:spAutoFit/>
          </a:bodyPr>
          <a:lstStyle/>
          <a:p>
            <a:pPr marL="9525">
              <a:lnSpc>
                <a:spcPct val="100000"/>
              </a:lnSpc>
              <a:spcBef>
                <a:spcPts val="75"/>
              </a:spcBef>
            </a:pPr>
            <a:r>
              <a:rPr sz="3600" spc="-94" dirty="0">
                <a:solidFill>
                  <a:srgbClr val="78BD1F"/>
                </a:solidFill>
              </a:rPr>
              <a:t>Value </a:t>
            </a:r>
            <a:r>
              <a:rPr sz="3600" spc="-71" dirty="0">
                <a:solidFill>
                  <a:srgbClr val="78BD1F"/>
                </a:solidFill>
              </a:rPr>
              <a:t>Proposition</a:t>
            </a:r>
            <a:r>
              <a:rPr sz="3600" spc="-240" dirty="0">
                <a:solidFill>
                  <a:srgbClr val="78BD1F"/>
                </a:solidFill>
              </a:rPr>
              <a:t> </a:t>
            </a:r>
            <a:r>
              <a:rPr sz="3600" spc="-64" dirty="0">
                <a:solidFill>
                  <a:srgbClr val="78BD1F"/>
                </a:solidFill>
              </a:rPr>
              <a:t>Canvas</a:t>
            </a:r>
            <a:endParaRPr sz="3600" dirty="0"/>
          </a:p>
        </p:txBody>
      </p:sp>
      <p:sp>
        <p:nvSpPr>
          <p:cNvPr id="3" name="object 3"/>
          <p:cNvSpPr/>
          <p:nvPr/>
        </p:nvSpPr>
        <p:spPr>
          <a:xfrm>
            <a:off x="539494" y="1180407"/>
            <a:ext cx="7806483" cy="3790604"/>
          </a:xfrm>
          <a:prstGeom prst="rect">
            <a:avLst/>
          </a:prstGeom>
          <a:blipFill>
            <a:blip r:embed="rId2" cstate="print"/>
            <a:stretch>
              <a:fillRect/>
            </a:stretch>
          </a:blipFill>
        </p:spPr>
        <p:txBody>
          <a:bodyPr wrap="square" lIns="0" tIns="0" rIns="0" bIns="0" rtlCol="0"/>
          <a:lstStyle/>
          <a:p>
            <a:endParaRPr sz="1013"/>
          </a:p>
        </p:txBody>
      </p:sp>
    </p:spTree>
    <p:extLst>
      <p:ext uri="{BB962C8B-B14F-4D97-AF65-F5344CB8AC3E}">
        <p14:creationId xmlns:p14="http://schemas.microsoft.com/office/powerpoint/2010/main" val="3844043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9276" cy="5715000"/>
          </a:xfrm>
          <a:prstGeom prst="rect">
            <a:avLst/>
          </a:prstGeom>
        </p:spPr>
      </p:pic>
    </p:spTree>
    <p:extLst>
      <p:ext uri="{BB962C8B-B14F-4D97-AF65-F5344CB8AC3E}">
        <p14:creationId xmlns:p14="http://schemas.microsoft.com/office/powerpoint/2010/main" val="4269734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
            <a:extLst>
              <a:ext uri="{FF2B5EF4-FFF2-40B4-BE49-F238E27FC236}">
                <a16:creationId xmlns:a16="http://schemas.microsoft.com/office/drawing/2014/main" id="{C06926F1-1596-4D3A-97ED-3453FF7C527A}"/>
              </a:ext>
            </a:extLst>
          </p:cNvPr>
          <p:cNvSpPr txBox="1">
            <a:spLocks/>
          </p:cNvSpPr>
          <p:nvPr/>
        </p:nvSpPr>
        <p:spPr>
          <a:xfrm>
            <a:off x="205626" y="105424"/>
            <a:ext cx="6427096" cy="563616"/>
          </a:xfrm>
          <a:prstGeom prst="rect">
            <a:avLst/>
          </a:prstGeom>
        </p:spPr>
        <p:txBody>
          <a:bodyPr vert="horz" wrap="square" lIns="0" tIns="9525" rIns="0" bIns="0" rtlCol="0">
            <a:spAutoFit/>
          </a:bodyPr>
          <a:lst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a:lstStyle>
          <a:p>
            <a:pPr marL="9525">
              <a:lnSpc>
                <a:spcPct val="100000"/>
              </a:lnSpc>
              <a:spcBef>
                <a:spcPts val="75"/>
              </a:spcBef>
            </a:pPr>
            <a:r>
              <a:rPr lang="fi-FI" sz="3600" b="1" spc="-94" dirty="0" err="1">
                <a:solidFill>
                  <a:srgbClr val="78BD1F"/>
                </a:solidFill>
              </a:rPr>
              <a:t>The</a:t>
            </a:r>
            <a:r>
              <a:rPr lang="fi-FI" sz="3600" b="1" spc="-94" dirty="0">
                <a:solidFill>
                  <a:srgbClr val="78BD1F"/>
                </a:solidFill>
              </a:rPr>
              <a:t> ”</a:t>
            </a:r>
            <a:r>
              <a:rPr lang="fi-FI" sz="3600" b="1" spc="-94" dirty="0" err="1">
                <a:solidFill>
                  <a:srgbClr val="78BD1F"/>
                </a:solidFill>
              </a:rPr>
              <a:t>usual</a:t>
            </a:r>
            <a:r>
              <a:rPr lang="fi-FI" sz="3600" b="1" spc="-94" dirty="0">
                <a:solidFill>
                  <a:srgbClr val="78BD1F"/>
                </a:solidFill>
              </a:rPr>
              <a:t>” taxi</a:t>
            </a:r>
            <a:endParaRPr lang="fi-FI" sz="3600" b="1" dirty="0"/>
          </a:p>
        </p:txBody>
      </p:sp>
      <p:pic>
        <p:nvPicPr>
          <p:cNvPr id="2050" name="Picture 2" descr="How black and yellow cabs in Delhi and Mumbai are trying to beat Uber and  Ola">
            <a:extLst>
              <a:ext uri="{FF2B5EF4-FFF2-40B4-BE49-F238E27FC236}">
                <a16:creationId xmlns:a16="http://schemas.microsoft.com/office/drawing/2014/main" id="{F4F3F1ED-919F-E243-8DC6-CCDBFCD13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05000"/>
            <a:ext cx="42672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72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292353" y="215948"/>
            <a:ext cx="8932670" cy="598699"/>
          </a:xfrm>
        </p:spPr>
        <p:txBody>
          <a:bodyPr/>
          <a:lstStyle/>
          <a:p>
            <a:r>
              <a:rPr lang="en-US" dirty="0">
                <a:solidFill>
                  <a:schemeClr val="tx2"/>
                </a:solidFill>
              </a:rPr>
              <a:t>The “app” taxi – Uber or equivalent</a:t>
            </a:r>
          </a:p>
        </p:txBody>
      </p:sp>
      <p:pic>
        <p:nvPicPr>
          <p:cNvPr id="1026" name="Picture 2" descr="Become a Rideshare Driver in Your City | Uber">
            <a:extLst>
              <a:ext uri="{FF2B5EF4-FFF2-40B4-BE49-F238E27FC236}">
                <a16:creationId xmlns:a16="http://schemas.microsoft.com/office/drawing/2014/main" id="{71561905-50A3-474E-B9E1-8881CAEAD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21" y="1020061"/>
            <a:ext cx="7974957" cy="447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90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359867" y="242189"/>
            <a:ext cx="4545711" cy="4688378"/>
          </a:xfrm>
          <a:prstGeom prst="rect">
            <a:avLst/>
          </a:prstGeom>
          <a:blipFill>
            <a:blip r:embed="rId2" cstate="print"/>
            <a:stretch>
              <a:fillRect/>
            </a:stretch>
          </a:blipFill>
        </p:spPr>
        <p:txBody>
          <a:bodyPr wrap="square" lIns="0" tIns="0" rIns="0" bIns="0" rtlCol="0"/>
          <a:lstStyle/>
          <a:p>
            <a:endParaRPr sz="1013"/>
          </a:p>
        </p:txBody>
      </p:sp>
      <p:sp>
        <p:nvSpPr>
          <p:cNvPr id="8" name="object 8"/>
          <p:cNvSpPr txBox="1"/>
          <p:nvPr/>
        </p:nvSpPr>
        <p:spPr>
          <a:xfrm>
            <a:off x="238422" y="915720"/>
            <a:ext cx="1885950" cy="296716"/>
          </a:xfrm>
          <a:prstGeom prst="rect">
            <a:avLst/>
          </a:prstGeom>
          <a:solidFill>
            <a:srgbClr val="252525"/>
          </a:solidFill>
        </p:spPr>
        <p:txBody>
          <a:bodyPr vert="horz" wrap="square" lIns="0" tIns="19526" rIns="0" bIns="0" rtlCol="0">
            <a:spAutoFit/>
          </a:bodyPr>
          <a:lstStyle/>
          <a:p>
            <a:pPr marL="218599">
              <a:spcBef>
                <a:spcPts val="153"/>
              </a:spcBef>
            </a:pPr>
            <a:r>
              <a:rPr sz="1800" spc="-4" dirty="0">
                <a:solidFill>
                  <a:srgbClr val="FFFFFF"/>
                </a:solidFill>
                <a:latin typeface="Arial"/>
                <a:cs typeface="Arial"/>
              </a:rPr>
              <a:t>Easy</a:t>
            </a:r>
            <a:r>
              <a:rPr sz="1800" spc="-8" dirty="0">
                <a:solidFill>
                  <a:srgbClr val="FFFFFF"/>
                </a:solidFill>
                <a:latin typeface="Arial"/>
                <a:cs typeface="Arial"/>
              </a:rPr>
              <a:t> </a:t>
            </a:r>
            <a:r>
              <a:rPr sz="1800" spc="-4" dirty="0">
                <a:solidFill>
                  <a:srgbClr val="FFFFFF"/>
                </a:solidFill>
                <a:latin typeface="Arial"/>
                <a:cs typeface="Arial"/>
              </a:rPr>
              <a:t>payment</a:t>
            </a:r>
            <a:endParaRPr sz="1800" dirty="0">
              <a:latin typeface="Arial"/>
              <a:cs typeface="Arial"/>
            </a:endParaRPr>
          </a:p>
        </p:txBody>
      </p:sp>
      <p:sp>
        <p:nvSpPr>
          <p:cNvPr id="11" name="object 11"/>
          <p:cNvSpPr txBox="1"/>
          <p:nvPr/>
        </p:nvSpPr>
        <p:spPr>
          <a:xfrm>
            <a:off x="496504" y="2541784"/>
            <a:ext cx="1885950" cy="297197"/>
          </a:xfrm>
          <a:prstGeom prst="rect">
            <a:avLst/>
          </a:prstGeom>
          <a:solidFill>
            <a:srgbClr val="252525"/>
          </a:solidFill>
        </p:spPr>
        <p:txBody>
          <a:bodyPr vert="horz" wrap="square" lIns="0" tIns="20003" rIns="0" bIns="0" rtlCol="0">
            <a:spAutoFit/>
          </a:bodyPr>
          <a:lstStyle/>
          <a:p>
            <a:pPr marL="262414">
              <a:spcBef>
                <a:spcPts val="158"/>
              </a:spcBef>
            </a:pPr>
            <a:r>
              <a:rPr sz="1800" spc="-4" dirty="0">
                <a:solidFill>
                  <a:srgbClr val="FFFFFF"/>
                </a:solidFill>
                <a:latin typeface="Arial"/>
                <a:cs typeface="Arial"/>
              </a:rPr>
              <a:t>Unsafe</a:t>
            </a:r>
            <a:r>
              <a:rPr sz="1800" spc="4" dirty="0">
                <a:solidFill>
                  <a:srgbClr val="FFFFFF"/>
                </a:solidFill>
                <a:latin typeface="Arial"/>
                <a:cs typeface="Arial"/>
              </a:rPr>
              <a:t> </a:t>
            </a:r>
            <a:r>
              <a:rPr sz="1800" spc="-4" dirty="0">
                <a:solidFill>
                  <a:srgbClr val="FFFFFF"/>
                </a:solidFill>
                <a:latin typeface="Arial"/>
                <a:cs typeface="Arial"/>
              </a:rPr>
              <a:t>driver</a:t>
            </a:r>
            <a:r>
              <a:rPr lang="fi-FI" sz="1800" spc="-4" dirty="0">
                <a:solidFill>
                  <a:srgbClr val="FFFFFF"/>
                </a:solidFill>
                <a:latin typeface="Arial"/>
                <a:cs typeface="Arial"/>
              </a:rPr>
              <a:t>?</a:t>
            </a:r>
            <a:endParaRPr sz="1800" dirty="0">
              <a:latin typeface="Arial"/>
              <a:cs typeface="Arial"/>
            </a:endParaRPr>
          </a:p>
        </p:txBody>
      </p:sp>
      <p:sp>
        <p:nvSpPr>
          <p:cNvPr id="12" name="object 12"/>
          <p:cNvSpPr txBox="1"/>
          <p:nvPr/>
        </p:nvSpPr>
        <p:spPr>
          <a:xfrm>
            <a:off x="711358" y="1407700"/>
            <a:ext cx="1885950" cy="592951"/>
          </a:xfrm>
          <a:prstGeom prst="rect">
            <a:avLst/>
          </a:prstGeom>
          <a:solidFill>
            <a:srgbClr val="252525"/>
          </a:solidFill>
        </p:spPr>
        <p:txBody>
          <a:bodyPr vert="horz" wrap="square" lIns="0" tIns="38576" rIns="0" bIns="0" rtlCol="0">
            <a:spAutoFit/>
          </a:bodyPr>
          <a:lstStyle/>
          <a:p>
            <a:pPr marL="122396" marR="118586" indent="120968">
              <a:spcBef>
                <a:spcPts val="304"/>
              </a:spcBef>
            </a:pPr>
            <a:r>
              <a:rPr sz="1800" dirty="0">
                <a:solidFill>
                  <a:srgbClr val="FFFFFF"/>
                </a:solidFill>
                <a:latin typeface="Arial"/>
                <a:cs typeface="Arial"/>
              </a:rPr>
              <a:t>Compete </a:t>
            </a:r>
            <a:r>
              <a:rPr sz="1800" spc="-4" dirty="0">
                <a:solidFill>
                  <a:srgbClr val="FFFFFF"/>
                </a:solidFill>
                <a:latin typeface="Arial"/>
                <a:cs typeface="Arial"/>
              </a:rPr>
              <a:t>with  other</a:t>
            </a:r>
            <a:r>
              <a:rPr sz="1800" spc="-60" dirty="0">
                <a:solidFill>
                  <a:srgbClr val="FFFFFF"/>
                </a:solidFill>
                <a:latin typeface="Arial"/>
                <a:cs typeface="Arial"/>
              </a:rPr>
              <a:t> </a:t>
            </a:r>
            <a:r>
              <a:rPr sz="1800" dirty="0">
                <a:solidFill>
                  <a:srgbClr val="FFFFFF"/>
                </a:solidFill>
                <a:latin typeface="Arial"/>
                <a:cs typeface="Arial"/>
              </a:rPr>
              <a:t>customers</a:t>
            </a:r>
            <a:endParaRPr sz="1800" dirty="0">
              <a:latin typeface="Arial"/>
              <a:cs typeface="Arial"/>
            </a:endParaRPr>
          </a:p>
        </p:txBody>
      </p:sp>
      <p:sp>
        <p:nvSpPr>
          <p:cNvPr id="16" name="object 7">
            <a:extLst>
              <a:ext uri="{FF2B5EF4-FFF2-40B4-BE49-F238E27FC236}">
                <a16:creationId xmlns:a16="http://schemas.microsoft.com/office/drawing/2014/main" id="{A3F730C0-7938-415C-8EF3-855B70F7488B}"/>
              </a:ext>
            </a:extLst>
          </p:cNvPr>
          <p:cNvSpPr txBox="1"/>
          <p:nvPr/>
        </p:nvSpPr>
        <p:spPr>
          <a:xfrm>
            <a:off x="205626" y="3231515"/>
            <a:ext cx="1777305" cy="297197"/>
          </a:xfrm>
          <a:prstGeom prst="rect">
            <a:avLst/>
          </a:prstGeom>
          <a:solidFill>
            <a:srgbClr val="252525"/>
          </a:solidFill>
        </p:spPr>
        <p:txBody>
          <a:bodyPr vert="horz" wrap="square" lIns="0" tIns="20003" rIns="0" bIns="0" rtlCol="0">
            <a:spAutoFit/>
          </a:bodyPr>
          <a:lstStyle/>
          <a:p>
            <a:pPr marL="236696" algn="ctr">
              <a:spcBef>
                <a:spcPts val="158"/>
              </a:spcBef>
            </a:pPr>
            <a:r>
              <a:rPr lang="en-US" sz="1800" spc="-4" dirty="0">
                <a:solidFill>
                  <a:srgbClr val="FFFFFF"/>
                </a:solidFill>
                <a:latin typeface="Arial"/>
                <a:cs typeface="Arial"/>
              </a:rPr>
              <a:t>Find a taxi</a:t>
            </a:r>
            <a:endParaRPr sz="1800" dirty="0">
              <a:latin typeface="Arial"/>
              <a:cs typeface="Arial"/>
            </a:endParaRPr>
          </a:p>
        </p:txBody>
      </p:sp>
      <p:sp>
        <p:nvSpPr>
          <p:cNvPr id="17" name="object 7">
            <a:extLst>
              <a:ext uri="{FF2B5EF4-FFF2-40B4-BE49-F238E27FC236}">
                <a16:creationId xmlns:a16="http://schemas.microsoft.com/office/drawing/2014/main" id="{558453C0-4BDB-4F35-B85D-AE5E435D20B2}"/>
              </a:ext>
            </a:extLst>
          </p:cNvPr>
          <p:cNvSpPr txBox="1"/>
          <p:nvPr/>
        </p:nvSpPr>
        <p:spPr>
          <a:xfrm>
            <a:off x="154753" y="3871131"/>
            <a:ext cx="1885950" cy="297197"/>
          </a:xfrm>
          <a:prstGeom prst="rect">
            <a:avLst/>
          </a:prstGeom>
          <a:solidFill>
            <a:srgbClr val="252525"/>
          </a:solidFill>
        </p:spPr>
        <p:txBody>
          <a:bodyPr vert="horz" wrap="square" lIns="0" tIns="20003" rIns="0" bIns="0" rtlCol="0">
            <a:spAutoFit/>
          </a:bodyPr>
          <a:lstStyle/>
          <a:p>
            <a:pPr marL="236696">
              <a:spcBef>
                <a:spcPts val="158"/>
              </a:spcBef>
            </a:pPr>
            <a:r>
              <a:rPr lang="en-US" sz="1800" spc="-4" dirty="0">
                <a:solidFill>
                  <a:srgbClr val="FFFFFF"/>
                </a:solidFill>
                <a:latin typeface="Arial"/>
                <a:cs typeface="Arial"/>
              </a:rPr>
              <a:t>Give directions</a:t>
            </a:r>
            <a:endParaRPr sz="1800" dirty="0">
              <a:latin typeface="Arial"/>
              <a:cs typeface="Arial"/>
            </a:endParaRPr>
          </a:p>
        </p:txBody>
      </p:sp>
      <p:sp>
        <p:nvSpPr>
          <p:cNvPr id="19" name="object 7">
            <a:extLst>
              <a:ext uri="{FF2B5EF4-FFF2-40B4-BE49-F238E27FC236}">
                <a16:creationId xmlns:a16="http://schemas.microsoft.com/office/drawing/2014/main" id="{BD5679A0-BF8F-45B8-9D26-5979D4BED527}"/>
              </a:ext>
            </a:extLst>
          </p:cNvPr>
          <p:cNvSpPr txBox="1"/>
          <p:nvPr/>
        </p:nvSpPr>
        <p:spPr>
          <a:xfrm>
            <a:off x="2228424" y="2946188"/>
            <a:ext cx="1885950" cy="297197"/>
          </a:xfrm>
          <a:prstGeom prst="rect">
            <a:avLst/>
          </a:prstGeom>
          <a:solidFill>
            <a:srgbClr val="252525"/>
          </a:solidFill>
        </p:spPr>
        <p:txBody>
          <a:bodyPr vert="horz" wrap="square" lIns="0" tIns="20003" rIns="0" bIns="0" rtlCol="0">
            <a:spAutoFit/>
          </a:bodyPr>
          <a:lstStyle/>
          <a:p>
            <a:pPr marL="236696">
              <a:spcBef>
                <a:spcPts val="158"/>
              </a:spcBef>
            </a:pPr>
            <a:r>
              <a:rPr lang="en-US" sz="1800" spc="-4" dirty="0">
                <a:solidFill>
                  <a:srgbClr val="FFFFFF"/>
                </a:solidFill>
                <a:latin typeface="Arial"/>
                <a:cs typeface="Arial"/>
              </a:rPr>
              <a:t>Pay to driver</a:t>
            </a:r>
            <a:endParaRPr sz="1800" dirty="0">
              <a:latin typeface="Arial"/>
              <a:cs typeface="Arial"/>
            </a:endParaRPr>
          </a:p>
        </p:txBody>
      </p:sp>
      <p:sp>
        <p:nvSpPr>
          <p:cNvPr id="20" name="object 2">
            <a:extLst>
              <a:ext uri="{FF2B5EF4-FFF2-40B4-BE49-F238E27FC236}">
                <a16:creationId xmlns:a16="http://schemas.microsoft.com/office/drawing/2014/main" id="{C06926F1-1596-4D3A-97ED-3453FF7C527A}"/>
              </a:ext>
            </a:extLst>
          </p:cNvPr>
          <p:cNvSpPr txBox="1">
            <a:spLocks/>
          </p:cNvSpPr>
          <p:nvPr/>
        </p:nvSpPr>
        <p:spPr>
          <a:xfrm>
            <a:off x="205626" y="105424"/>
            <a:ext cx="6427096" cy="563616"/>
          </a:xfrm>
          <a:prstGeom prst="rect">
            <a:avLst/>
          </a:prstGeom>
        </p:spPr>
        <p:txBody>
          <a:bodyPr vert="horz" wrap="square" lIns="0" tIns="9525" rIns="0" bIns="0" rtlCol="0">
            <a:spAutoFit/>
          </a:bodyPr>
          <a:lst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a:lstStyle>
          <a:p>
            <a:pPr marL="9525">
              <a:lnSpc>
                <a:spcPct val="100000"/>
              </a:lnSpc>
              <a:spcBef>
                <a:spcPts val="75"/>
              </a:spcBef>
            </a:pPr>
            <a:r>
              <a:rPr lang="en-US" sz="3600" b="1" spc="-94" dirty="0">
                <a:solidFill>
                  <a:srgbClr val="78BD1F"/>
                </a:solidFill>
              </a:rPr>
              <a:t>D</a:t>
            </a:r>
            <a:r>
              <a:rPr lang="fi-FI" sz="3600" b="1" spc="-94" dirty="0" err="1">
                <a:solidFill>
                  <a:srgbClr val="78BD1F"/>
                </a:solidFill>
              </a:rPr>
              <a:t>iscussion</a:t>
            </a:r>
            <a:r>
              <a:rPr lang="fi-FI" sz="3600" b="1" spc="-94" dirty="0">
                <a:solidFill>
                  <a:srgbClr val="78BD1F"/>
                </a:solidFill>
              </a:rPr>
              <a:t> </a:t>
            </a:r>
            <a:r>
              <a:rPr lang="fi-FI" sz="3600" b="1" spc="-94" dirty="0" err="1">
                <a:solidFill>
                  <a:srgbClr val="78BD1F"/>
                </a:solidFill>
              </a:rPr>
              <a:t>time</a:t>
            </a:r>
            <a:endParaRPr lang="fi-FI" sz="3600" b="1" dirty="0"/>
          </a:p>
        </p:txBody>
      </p:sp>
      <p:pic>
        <p:nvPicPr>
          <p:cNvPr id="22" name="Picture 21">
            <a:extLst>
              <a:ext uri="{FF2B5EF4-FFF2-40B4-BE49-F238E27FC236}">
                <a16:creationId xmlns:a16="http://schemas.microsoft.com/office/drawing/2014/main" id="{BEBB2AE3-DF3B-47B9-A0AB-884CD7A5E01B}"/>
              </a:ext>
            </a:extLst>
          </p:cNvPr>
          <p:cNvPicPr>
            <a:picLocks noChangeAspect="1"/>
          </p:cNvPicPr>
          <p:nvPr/>
        </p:nvPicPr>
        <p:blipFill>
          <a:blip r:embed="rId3"/>
          <a:stretch>
            <a:fillRect/>
          </a:stretch>
        </p:blipFill>
        <p:spPr>
          <a:xfrm>
            <a:off x="646795" y="3501703"/>
            <a:ext cx="4064629" cy="2516577"/>
          </a:xfrm>
          <a:prstGeom prst="rect">
            <a:avLst/>
          </a:prstGeom>
        </p:spPr>
      </p:pic>
    </p:spTree>
    <p:extLst>
      <p:ext uri="{BB962C8B-B14F-4D97-AF65-F5344CB8AC3E}">
        <p14:creationId xmlns:p14="http://schemas.microsoft.com/office/powerpoint/2010/main" val="172928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359867" y="242189"/>
            <a:ext cx="4545711" cy="4688378"/>
          </a:xfrm>
          <a:prstGeom prst="rect">
            <a:avLst/>
          </a:prstGeom>
          <a:blipFill>
            <a:blip r:embed="rId2" cstate="print"/>
            <a:stretch>
              <a:fillRect/>
            </a:stretch>
          </a:blipFill>
        </p:spPr>
        <p:txBody>
          <a:bodyPr wrap="square" lIns="0" tIns="0" rIns="0" bIns="0" rtlCol="0"/>
          <a:lstStyle/>
          <a:p>
            <a:endParaRPr sz="1013"/>
          </a:p>
        </p:txBody>
      </p:sp>
      <p:sp>
        <p:nvSpPr>
          <p:cNvPr id="7" name="object 7"/>
          <p:cNvSpPr txBox="1"/>
          <p:nvPr/>
        </p:nvSpPr>
        <p:spPr>
          <a:xfrm>
            <a:off x="2022851" y="2137380"/>
            <a:ext cx="1876728" cy="297197"/>
          </a:xfrm>
          <a:prstGeom prst="rect">
            <a:avLst/>
          </a:prstGeom>
          <a:solidFill>
            <a:srgbClr val="252525"/>
          </a:solidFill>
        </p:spPr>
        <p:txBody>
          <a:bodyPr vert="horz" wrap="square" lIns="0" tIns="20003" rIns="0" bIns="0" rtlCol="0">
            <a:spAutoFit/>
          </a:bodyPr>
          <a:lstStyle/>
          <a:p>
            <a:pPr marL="236696">
              <a:spcBef>
                <a:spcPts val="158"/>
              </a:spcBef>
            </a:pPr>
            <a:r>
              <a:rPr sz="1800" spc="-4" dirty="0">
                <a:solidFill>
                  <a:srgbClr val="FFFFFF"/>
                </a:solidFill>
                <a:latin typeface="Arial"/>
                <a:cs typeface="Arial"/>
              </a:rPr>
              <a:t>Arrive on</a:t>
            </a:r>
            <a:r>
              <a:rPr sz="1800" spc="-15" dirty="0">
                <a:solidFill>
                  <a:srgbClr val="FFFFFF"/>
                </a:solidFill>
                <a:latin typeface="Arial"/>
                <a:cs typeface="Arial"/>
              </a:rPr>
              <a:t> </a:t>
            </a:r>
            <a:r>
              <a:rPr sz="1800" dirty="0">
                <a:solidFill>
                  <a:srgbClr val="FFFFFF"/>
                </a:solidFill>
                <a:latin typeface="Arial"/>
                <a:cs typeface="Arial"/>
              </a:rPr>
              <a:t>time</a:t>
            </a:r>
            <a:endParaRPr sz="1800" dirty="0">
              <a:latin typeface="Arial"/>
              <a:cs typeface="Arial"/>
            </a:endParaRPr>
          </a:p>
        </p:txBody>
      </p:sp>
      <p:sp>
        <p:nvSpPr>
          <p:cNvPr id="8" name="object 8"/>
          <p:cNvSpPr txBox="1"/>
          <p:nvPr/>
        </p:nvSpPr>
        <p:spPr>
          <a:xfrm>
            <a:off x="238422" y="915720"/>
            <a:ext cx="1885950" cy="296716"/>
          </a:xfrm>
          <a:prstGeom prst="rect">
            <a:avLst/>
          </a:prstGeom>
          <a:solidFill>
            <a:srgbClr val="252525"/>
          </a:solidFill>
        </p:spPr>
        <p:txBody>
          <a:bodyPr vert="horz" wrap="square" lIns="0" tIns="19526" rIns="0" bIns="0" rtlCol="0">
            <a:spAutoFit/>
          </a:bodyPr>
          <a:lstStyle/>
          <a:p>
            <a:pPr marL="218599">
              <a:spcBef>
                <a:spcPts val="153"/>
              </a:spcBef>
            </a:pPr>
            <a:r>
              <a:rPr sz="1800" spc="-4" dirty="0">
                <a:solidFill>
                  <a:srgbClr val="FFFFFF"/>
                </a:solidFill>
                <a:latin typeface="Arial"/>
                <a:cs typeface="Arial"/>
              </a:rPr>
              <a:t>Easy</a:t>
            </a:r>
            <a:r>
              <a:rPr sz="1800" spc="-8" dirty="0">
                <a:solidFill>
                  <a:srgbClr val="FFFFFF"/>
                </a:solidFill>
                <a:latin typeface="Arial"/>
                <a:cs typeface="Arial"/>
              </a:rPr>
              <a:t> </a:t>
            </a:r>
            <a:r>
              <a:rPr sz="1800" spc="-4" dirty="0">
                <a:solidFill>
                  <a:srgbClr val="FFFFFF"/>
                </a:solidFill>
                <a:latin typeface="Arial"/>
                <a:cs typeface="Arial"/>
              </a:rPr>
              <a:t>payment</a:t>
            </a:r>
            <a:endParaRPr sz="1800" dirty="0">
              <a:latin typeface="Arial"/>
              <a:cs typeface="Arial"/>
            </a:endParaRPr>
          </a:p>
        </p:txBody>
      </p:sp>
      <p:grpSp>
        <p:nvGrpSpPr>
          <p:cNvPr id="15" name="Group 14">
            <a:extLst>
              <a:ext uri="{FF2B5EF4-FFF2-40B4-BE49-F238E27FC236}">
                <a16:creationId xmlns:a16="http://schemas.microsoft.com/office/drawing/2014/main" id="{C35532B6-D87A-432C-B560-19399E1C4E69}"/>
              </a:ext>
            </a:extLst>
          </p:cNvPr>
          <p:cNvGrpSpPr/>
          <p:nvPr/>
        </p:nvGrpSpPr>
        <p:grpSpPr>
          <a:xfrm>
            <a:off x="2382454" y="788446"/>
            <a:ext cx="1885950" cy="333926"/>
            <a:chOff x="108584" y="1362551"/>
            <a:chExt cx="1885950" cy="333926"/>
          </a:xfrm>
        </p:grpSpPr>
        <p:sp>
          <p:nvSpPr>
            <p:cNvPr id="9" name="object 9"/>
            <p:cNvSpPr/>
            <p:nvPr/>
          </p:nvSpPr>
          <p:spPr>
            <a:xfrm>
              <a:off x="108584" y="1371674"/>
              <a:ext cx="1885950" cy="324803"/>
            </a:xfrm>
            <a:custGeom>
              <a:avLst/>
              <a:gdLst/>
              <a:ahLst/>
              <a:cxnLst/>
              <a:rect l="l" t="t" r="r" b="b"/>
              <a:pathLst>
                <a:path w="2514600" h="433069">
                  <a:moveTo>
                    <a:pt x="0" y="432815"/>
                  </a:moveTo>
                  <a:lnTo>
                    <a:pt x="2514600" y="432815"/>
                  </a:lnTo>
                  <a:lnTo>
                    <a:pt x="2514600" y="0"/>
                  </a:lnTo>
                  <a:lnTo>
                    <a:pt x="0" y="0"/>
                  </a:lnTo>
                  <a:lnTo>
                    <a:pt x="0" y="432815"/>
                  </a:lnTo>
                  <a:close/>
                </a:path>
              </a:pathLst>
            </a:custGeom>
            <a:solidFill>
              <a:srgbClr val="252525"/>
            </a:solidFill>
          </p:spPr>
          <p:txBody>
            <a:bodyPr wrap="square" lIns="0" tIns="0" rIns="0" bIns="0" rtlCol="0"/>
            <a:lstStyle/>
            <a:p>
              <a:endParaRPr sz="1013"/>
            </a:p>
          </p:txBody>
        </p:sp>
        <p:sp>
          <p:nvSpPr>
            <p:cNvPr id="10" name="object 10"/>
            <p:cNvSpPr txBox="1"/>
            <p:nvPr/>
          </p:nvSpPr>
          <p:spPr>
            <a:xfrm>
              <a:off x="475564" y="1362551"/>
              <a:ext cx="972026" cy="286617"/>
            </a:xfrm>
            <a:prstGeom prst="rect">
              <a:avLst/>
            </a:prstGeom>
          </p:spPr>
          <p:txBody>
            <a:bodyPr vert="horz" wrap="square" lIns="0" tIns="9525" rIns="0" bIns="0" rtlCol="0">
              <a:spAutoFit/>
            </a:bodyPr>
            <a:lstStyle/>
            <a:p>
              <a:pPr marL="9525">
                <a:spcBef>
                  <a:spcPts val="75"/>
                </a:spcBef>
              </a:pPr>
              <a:r>
                <a:rPr sz="1800" spc="-4" dirty="0">
                  <a:solidFill>
                    <a:srgbClr val="FFFFFF"/>
                  </a:solidFill>
                  <a:latin typeface="Arial"/>
                  <a:cs typeface="Arial"/>
                </a:rPr>
                <a:t>Fair</a:t>
              </a:r>
              <a:r>
                <a:rPr sz="1800" spc="-38" dirty="0">
                  <a:solidFill>
                    <a:srgbClr val="FFFFFF"/>
                  </a:solidFill>
                  <a:latin typeface="Arial"/>
                  <a:cs typeface="Arial"/>
                </a:rPr>
                <a:t> </a:t>
              </a:r>
              <a:r>
                <a:rPr sz="1800" spc="-4" dirty="0">
                  <a:solidFill>
                    <a:srgbClr val="FFFFFF"/>
                  </a:solidFill>
                  <a:latin typeface="Arial"/>
                  <a:cs typeface="Arial"/>
                </a:rPr>
                <a:t>price</a:t>
              </a:r>
              <a:endParaRPr sz="1800" dirty="0">
                <a:latin typeface="Arial"/>
                <a:cs typeface="Arial"/>
              </a:endParaRPr>
            </a:p>
          </p:txBody>
        </p:sp>
      </p:grpSp>
      <p:sp>
        <p:nvSpPr>
          <p:cNvPr id="12" name="object 12"/>
          <p:cNvSpPr txBox="1"/>
          <p:nvPr/>
        </p:nvSpPr>
        <p:spPr>
          <a:xfrm>
            <a:off x="711358" y="1407700"/>
            <a:ext cx="1885950" cy="592951"/>
          </a:xfrm>
          <a:prstGeom prst="rect">
            <a:avLst/>
          </a:prstGeom>
          <a:solidFill>
            <a:srgbClr val="252525"/>
          </a:solidFill>
        </p:spPr>
        <p:txBody>
          <a:bodyPr vert="horz" wrap="square" lIns="0" tIns="38576" rIns="0" bIns="0" rtlCol="0">
            <a:spAutoFit/>
          </a:bodyPr>
          <a:lstStyle/>
          <a:p>
            <a:pPr marL="122396" marR="118586" indent="120968">
              <a:spcBef>
                <a:spcPts val="304"/>
              </a:spcBef>
            </a:pPr>
            <a:r>
              <a:rPr sz="1800" dirty="0">
                <a:solidFill>
                  <a:srgbClr val="FFFFFF"/>
                </a:solidFill>
                <a:latin typeface="Arial"/>
                <a:cs typeface="Arial"/>
              </a:rPr>
              <a:t>Compete </a:t>
            </a:r>
            <a:r>
              <a:rPr sz="1800" spc="-4" dirty="0">
                <a:solidFill>
                  <a:srgbClr val="FFFFFF"/>
                </a:solidFill>
                <a:latin typeface="Arial"/>
                <a:cs typeface="Arial"/>
              </a:rPr>
              <a:t>with  other</a:t>
            </a:r>
            <a:r>
              <a:rPr sz="1800" spc="-60" dirty="0">
                <a:solidFill>
                  <a:srgbClr val="FFFFFF"/>
                </a:solidFill>
                <a:latin typeface="Arial"/>
                <a:cs typeface="Arial"/>
              </a:rPr>
              <a:t> </a:t>
            </a:r>
            <a:r>
              <a:rPr sz="1800" dirty="0">
                <a:solidFill>
                  <a:srgbClr val="FFFFFF"/>
                </a:solidFill>
                <a:latin typeface="Arial"/>
                <a:cs typeface="Arial"/>
              </a:rPr>
              <a:t>customers</a:t>
            </a:r>
            <a:endParaRPr sz="1800" dirty="0">
              <a:latin typeface="Arial"/>
              <a:cs typeface="Arial"/>
            </a:endParaRPr>
          </a:p>
        </p:txBody>
      </p:sp>
      <p:sp>
        <p:nvSpPr>
          <p:cNvPr id="20" name="object 2">
            <a:extLst>
              <a:ext uri="{FF2B5EF4-FFF2-40B4-BE49-F238E27FC236}">
                <a16:creationId xmlns:a16="http://schemas.microsoft.com/office/drawing/2014/main" id="{C06926F1-1596-4D3A-97ED-3453FF7C527A}"/>
              </a:ext>
            </a:extLst>
          </p:cNvPr>
          <p:cNvSpPr txBox="1">
            <a:spLocks/>
          </p:cNvSpPr>
          <p:nvPr/>
        </p:nvSpPr>
        <p:spPr>
          <a:xfrm>
            <a:off x="205626" y="105424"/>
            <a:ext cx="6427096" cy="563616"/>
          </a:xfrm>
          <a:prstGeom prst="rect">
            <a:avLst/>
          </a:prstGeom>
        </p:spPr>
        <p:txBody>
          <a:bodyPr vert="horz" wrap="square" lIns="0" tIns="9525" rIns="0" bIns="0" rtlCol="0">
            <a:spAutoFit/>
          </a:bodyPr>
          <a:lst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a:lstStyle>
          <a:p>
            <a:pPr marL="9525">
              <a:lnSpc>
                <a:spcPct val="100000"/>
              </a:lnSpc>
              <a:spcBef>
                <a:spcPts val="75"/>
              </a:spcBef>
            </a:pPr>
            <a:r>
              <a:rPr lang="en-US" sz="3600" b="1" spc="-94" dirty="0">
                <a:solidFill>
                  <a:srgbClr val="78BD1F"/>
                </a:solidFill>
              </a:rPr>
              <a:t>D</a:t>
            </a:r>
            <a:r>
              <a:rPr lang="fi-FI" sz="3600" b="1" spc="-94" dirty="0" err="1">
                <a:solidFill>
                  <a:srgbClr val="78BD1F"/>
                </a:solidFill>
              </a:rPr>
              <a:t>iscussion</a:t>
            </a:r>
            <a:r>
              <a:rPr lang="fi-FI" sz="3600" b="1" spc="-94" dirty="0">
                <a:solidFill>
                  <a:srgbClr val="78BD1F"/>
                </a:solidFill>
              </a:rPr>
              <a:t> </a:t>
            </a:r>
            <a:r>
              <a:rPr lang="fi-FI" sz="3600" b="1" spc="-94" dirty="0" err="1">
                <a:solidFill>
                  <a:srgbClr val="78BD1F"/>
                </a:solidFill>
              </a:rPr>
              <a:t>time</a:t>
            </a:r>
            <a:endParaRPr lang="fi-FI" sz="3600" b="1" dirty="0"/>
          </a:p>
        </p:txBody>
      </p:sp>
      <p:pic>
        <p:nvPicPr>
          <p:cNvPr id="4" name="Picture 3">
            <a:extLst>
              <a:ext uri="{FF2B5EF4-FFF2-40B4-BE49-F238E27FC236}">
                <a16:creationId xmlns:a16="http://schemas.microsoft.com/office/drawing/2014/main" id="{2D6B8B16-00F4-2E44-B7F2-60103CFB5A79}"/>
              </a:ext>
            </a:extLst>
          </p:cNvPr>
          <p:cNvPicPr>
            <a:picLocks noChangeAspect="1"/>
          </p:cNvPicPr>
          <p:nvPr/>
        </p:nvPicPr>
        <p:blipFill>
          <a:blip r:embed="rId3"/>
          <a:stretch>
            <a:fillRect/>
          </a:stretch>
        </p:blipFill>
        <p:spPr>
          <a:xfrm>
            <a:off x="5953804" y="1670644"/>
            <a:ext cx="1595490" cy="1680963"/>
          </a:xfrm>
          <a:prstGeom prst="rect">
            <a:avLst/>
          </a:prstGeom>
        </p:spPr>
      </p:pic>
      <p:sp>
        <p:nvSpPr>
          <p:cNvPr id="21" name="object 7">
            <a:extLst>
              <a:ext uri="{FF2B5EF4-FFF2-40B4-BE49-F238E27FC236}">
                <a16:creationId xmlns:a16="http://schemas.microsoft.com/office/drawing/2014/main" id="{B644C776-C8D8-184C-9A05-8FD9586E2486}"/>
              </a:ext>
            </a:extLst>
          </p:cNvPr>
          <p:cNvSpPr txBox="1"/>
          <p:nvPr/>
        </p:nvSpPr>
        <p:spPr>
          <a:xfrm>
            <a:off x="247644" y="2651205"/>
            <a:ext cx="1876728" cy="297197"/>
          </a:xfrm>
          <a:prstGeom prst="rect">
            <a:avLst/>
          </a:prstGeom>
          <a:solidFill>
            <a:srgbClr val="252525"/>
          </a:solidFill>
        </p:spPr>
        <p:txBody>
          <a:bodyPr vert="horz" wrap="square" lIns="0" tIns="20003" rIns="0" bIns="0" rtlCol="0">
            <a:spAutoFit/>
          </a:bodyPr>
          <a:lstStyle/>
          <a:p>
            <a:pPr marL="236696">
              <a:spcBef>
                <a:spcPts val="158"/>
              </a:spcBef>
            </a:pPr>
            <a:r>
              <a:rPr lang="fi-FI" sz="1800" spc="-4" dirty="0">
                <a:solidFill>
                  <a:srgbClr val="FFFFFF"/>
                </a:solidFill>
                <a:latin typeface="Arial"/>
                <a:cs typeface="Arial"/>
              </a:rPr>
              <a:t>SOS </a:t>
            </a:r>
            <a:r>
              <a:rPr lang="fi-FI" sz="1800" spc="-4" dirty="0" err="1">
                <a:solidFill>
                  <a:srgbClr val="FFFFFF"/>
                </a:solidFill>
                <a:latin typeface="Arial"/>
                <a:cs typeface="Arial"/>
              </a:rPr>
              <a:t>button</a:t>
            </a:r>
            <a:endParaRPr sz="1800" dirty="0">
              <a:latin typeface="Arial"/>
              <a:cs typeface="Arial"/>
            </a:endParaRPr>
          </a:p>
        </p:txBody>
      </p:sp>
    </p:spTree>
    <p:extLst>
      <p:ext uri="{BB962C8B-B14F-4D97-AF65-F5344CB8AC3E}">
        <p14:creationId xmlns:p14="http://schemas.microsoft.com/office/powerpoint/2010/main" val="3510487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292353" y="215948"/>
            <a:ext cx="8492897" cy="590387"/>
          </a:xfrm>
        </p:spPr>
        <p:txBody>
          <a:bodyPr/>
          <a:lstStyle/>
          <a:p>
            <a:r>
              <a:rPr lang="en-US" sz="3200" dirty="0">
                <a:solidFill>
                  <a:schemeClr val="tx2"/>
                </a:solidFill>
              </a:rPr>
              <a:t>Understanding Profitability and </a:t>
            </a:r>
            <a:r>
              <a:rPr lang="en-US" sz="3200" dirty="0" err="1">
                <a:solidFill>
                  <a:schemeClr val="tx2"/>
                </a:solidFill>
              </a:rPr>
              <a:t>RoI</a:t>
            </a:r>
            <a:endParaRPr lang="en-US" sz="3200" dirty="0">
              <a:solidFill>
                <a:schemeClr val="tx2"/>
              </a:solidFill>
            </a:endParaRPr>
          </a:p>
        </p:txBody>
      </p:sp>
      <p:sp>
        <p:nvSpPr>
          <p:cNvPr id="4" name="object 3"/>
          <p:cNvSpPr txBox="1"/>
          <p:nvPr/>
        </p:nvSpPr>
        <p:spPr>
          <a:xfrm>
            <a:off x="1016257" y="715161"/>
            <a:ext cx="7045087" cy="321242"/>
          </a:xfrm>
          <a:prstGeom prst="rect">
            <a:avLst/>
          </a:prstGeom>
        </p:spPr>
        <p:txBody>
          <a:bodyPr vert="horz" wrap="square" lIns="0" tIns="13335" rIns="0" bIns="0" rtlCol="0">
            <a:spAutoFit/>
          </a:bodyPr>
          <a:lstStyle/>
          <a:p>
            <a:pPr marL="12700">
              <a:lnSpc>
                <a:spcPct val="100000"/>
              </a:lnSpc>
              <a:spcBef>
                <a:spcPts val="105"/>
              </a:spcBef>
              <a:tabLst>
                <a:tab pos="4324350" algn="l"/>
              </a:tabLst>
            </a:pPr>
            <a:r>
              <a:rPr sz="2000" b="1" spc="-25" dirty="0">
                <a:latin typeface="Arial"/>
                <a:cs typeface="Arial"/>
              </a:rPr>
              <a:t>CXM</a:t>
            </a:r>
            <a:r>
              <a:rPr sz="2000" b="1" spc="-45" dirty="0">
                <a:latin typeface="Arial"/>
                <a:cs typeface="Arial"/>
              </a:rPr>
              <a:t> </a:t>
            </a:r>
            <a:r>
              <a:rPr sz="2000" b="1" spc="-35" dirty="0">
                <a:latin typeface="Arial"/>
                <a:cs typeface="Arial"/>
              </a:rPr>
              <a:t>approach	</a:t>
            </a:r>
            <a:r>
              <a:rPr sz="2000" b="1" spc="-45" dirty="0">
                <a:latin typeface="Arial"/>
                <a:cs typeface="Arial"/>
              </a:rPr>
              <a:t>Traditional </a:t>
            </a:r>
            <a:r>
              <a:rPr lang="en-US" sz="2000" b="1" spc="-35" dirty="0">
                <a:latin typeface="Arial"/>
                <a:cs typeface="Arial"/>
              </a:rPr>
              <a:t>approach</a:t>
            </a:r>
            <a:endParaRPr sz="2000" dirty="0">
              <a:latin typeface="Arial"/>
              <a:cs typeface="Arial"/>
            </a:endParaRPr>
          </a:p>
        </p:txBody>
      </p:sp>
      <p:sp>
        <p:nvSpPr>
          <p:cNvPr id="7" name="object 7"/>
          <p:cNvSpPr/>
          <p:nvPr/>
        </p:nvSpPr>
        <p:spPr>
          <a:xfrm>
            <a:off x="292352" y="1070265"/>
            <a:ext cx="3779140" cy="0"/>
          </a:xfrm>
          <a:custGeom>
            <a:avLst/>
            <a:gdLst/>
            <a:ahLst/>
            <a:cxnLst/>
            <a:rect l="l" t="t" r="r" b="b"/>
            <a:pathLst>
              <a:path w="4959985">
                <a:moveTo>
                  <a:pt x="0" y="0"/>
                </a:moveTo>
                <a:lnTo>
                  <a:pt x="4959604" y="0"/>
                </a:lnTo>
              </a:path>
            </a:pathLst>
          </a:custGeom>
          <a:ln w="28956">
            <a:solidFill>
              <a:srgbClr val="24221F"/>
            </a:solidFill>
          </a:ln>
        </p:spPr>
        <p:txBody>
          <a:bodyPr wrap="square" lIns="0" tIns="0" rIns="0" bIns="0" rtlCol="0"/>
          <a:lstStyle/>
          <a:p>
            <a:endParaRPr/>
          </a:p>
        </p:txBody>
      </p:sp>
      <p:sp>
        <p:nvSpPr>
          <p:cNvPr id="8" name="object 8"/>
          <p:cNvSpPr/>
          <p:nvPr/>
        </p:nvSpPr>
        <p:spPr>
          <a:xfrm>
            <a:off x="4480132" y="1060914"/>
            <a:ext cx="4060241" cy="0"/>
          </a:xfrm>
          <a:custGeom>
            <a:avLst/>
            <a:gdLst/>
            <a:ahLst/>
            <a:cxnLst/>
            <a:rect l="l" t="t" r="r" b="b"/>
            <a:pathLst>
              <a:path w="5328920">
                <a:moveTo>
                  <a:pt x="0" y="0"/>
                </a:moveTo>
                <a:lnTo>
                  <a:pt x="5328539" y="0"/>
                </a:lnTo>
              </a:path>
            </a:pathLst>
          </a:custGeom>
          <a:ln w="28956">
            <a:solidFill>
              <a:srgbClr val="24221F"/>
            </a:solidFill>
          </a:ln>
        </p:spPr>
        <p:txBody>
          <a:bodyPr wrap="square" lIns="0" tIns="0" rIns="0" bIns="0" rtlCol="0"/>
          <a:lstStyle/>
          <a:p>
            <a:endParaRPr/>
          </a:p>
        </p:txBody>
      </p:sp>
      <p:sp>
        <p:nvSpPr>
          <p:cNvPr id="10" name="object 10"/>
          <p:cNvSpPr txBox="1"/>
          <p:nvPr/>
        </p:nvSpPr>
        <p:spPr>
          <a:xfrm>
            <a:off x="272150" y="1281673"/>
            <a:ext cx="8248021" cy="364490"/>
          </a:xfrm>
          <a:prstGeom prst="rect">
            <a:avLst/>
          </a:prstGeom>
          <a:solidFill>
            <a:srgbClr val="F1F1F1"/>
          </a:solidFill>
          <a:ln w="25907">
            <a:solidFill>
              <a:srgbClr val="24221F"/>
            </a:solidFill>
          </a:ln>
        </p:spPr>
        <p:txBody>
          <a:bodyPr vert="horz" wrap="square" lIns="0" tIns="0" rIns="0" bIns="0" rtlCol="0">
            <a:spAutoFit/>
          </a:bodyPr>
          <a:lstStyle/>
          <a:p>
            <a:pPr marL="90170">
              <a:lnSpc>
                <a:spcPts val="2810"/>
              </a:lnSpc>
            </a:pPr>
            <a:r>
              <a:rPr lang="en-US" sz="2400" spc="-5" dirty="0">
                <a:solidFill>
                  <a:srgbClr val="24221F"/>
                </a:solidFill>
                <a:latin typeface="Arial"/>
                <a:cs typeface="Arial"/>
              </a:rPr>
              <a:t>Financial reporting &amp; monitoring</a:t>
            </a:r>
            <a:endParaRPr sz="2400" dirty="0">
              <a:latin typeface="Arial"/>
              <a:cs typeface="Arial"/>
            </a:endParaRPr>
          </a:p>
        </p:txBody>
      </p:sp>
      <p:sp>
        <p:nvSpPr>
          <p:cNvPr id="11" name="object 11"/>
          <p:cNvSpPr txBox="1"/>
          <p:nvPr/>
        </p:nvSpPr>
        <p:spPr>
          <a:xfrm>
            <a:off x="292352" y="1961335"/>
            <a:ext cx="3555614" cy="929742"/>
          </a:xfrm>
          <a:prstGeom prst="rect">
            <a:avLst/>
          </a:prstGeom>
          <a:solidFill>
            <a:srgbClr val="BDF82C"/>
          </a:solidFill>
        </p:spPr>
        <p:txBody>
          <a:bodyPr vert="horz" wrap="square" lIns="0" tIns="6350" rIns="0" bIns="0" rtlCol="0">
            <a:spAutoFit/>
          </a:bodyPr>
          <a:lstStyle/>
          <a:p>
            <a:pPr marL="377825" indent="-287020">
              <a:lnSpc>
                <a:spcPct val="100000"/>
              </a:lnSpc>
              <a:spcBef>
                <a:spcPts val="590"/>
              </a:spcBef>
              <a:buChar char="•"/>
              <a:tabLst>
                <a:tab pos="377825" algn="l"/>
                <a:tab pos="378460" algn="l"/>
              </a:tabLst>
            </a:pPr>
            <a:r>
              <a:rPr lang="en-US" sz="1200" dirty="0">
                <a:solidFill>
                  <a:srgbClr val="24221F"/>
                </a:solidFill>
                <a:cs typeface="Arial"/>
              </a:rPr>
              <a:t>Metrics that</a:t>
            </a:r>
            <a:r>
              <a:rPr lang="en-US" sz="1200" spc="-65" dirty="0">
                <a:solidFill>
                  <a:srgbClr val="24221F"/>
                </a:solidFill>
                <a:cs typeface="Arial"/>
              </a:rPr>
              <a:t> </a:t>
            </a:r>
            <a:r>
              <a:rPr lang="en-US" sz="1200" dirty="0">
                <a:solidFill>
                  <a:srgbClr val="24221F"/>
                </a:solidFill>
                <a:cs typeface="Arial"/>
              </a:rPr>
              <a:t>matter</a:t>
            </a:r>
            <a:endParaRPr lang="en-US" sz="1200" dirty="0">
              <a:cs typeface="Arial"/>
            </a:endParaRPr>
          </a:p>
          <a:p>
            <a:pPr marL="377825" marR="217170" indent="-287020">
              <a:lnSpc>
                <a:spcPct val="100000"/>
              </a:lnSpc>
              <a:buChar char="•"/>
              <a:tabLst>
                <a:tab pos="377825" algn="l"/>
                <a:tab pos="378460" algn="l"/>
              </a:tabLst>
            </a:pPr>
            <a:r>
              <a:rPr lang="en-US" sz="1200" dirty="0">
                <a:solidFill>
                  <a:srgbClr val="24221F"/>
                </a:solidFill>
                <a:cs typeface="Arial"/>
              </a:rPr>
              <a:t>Metrics related to customer acquisition cost,</a:t>
            </a:r>
            <a:r>
              <a:rPr lang="en-US" sz="1200" spc="-254" dirty="0">
                <a:solidFill>
                  <a:srgbClr val="24221F"/>
                </a:solidFill>
                <a:cs typeface="Arial"/>
              </a:rPr>
              <a:t> </a:t>
            </a:r>
            <a:r>
              <a:rPr lang="en-US" sz="1200" dirty="0">
                <a:solidFill>
                  <a:srgbClr val="24221F"/>
                </a:solidFill>
                <a:cs typeface="Arial"/>
              </a:rPr>
              <a:t>customer lifetime </a:t>
            </a:r>
            <a:r>
              <a:rPr lang="en-US" sz="1200" spc="-5" dirty="0">
                <a:solidFill>
                  <a:srgbClr val="24221F"/>
                </a:solidFill>
                <a:cs typeface="Arial"/>
              </a:rPr>
              <a:t>value,</a:t>
            </a:r>
            <a:r>
              <a:rPr lang="en-US" sz="1200" spc="-55" dirty="0">
                <a:solidFill>
                  <a:srgbClr val="24221F"/>
                </a:solidFill>
                <a:cs typeface="Arial"/>
              </a:rPr>
              <a:t> </a:t>
            </a:r>
            <a:r>
              <a:rPr lang="en-US" sz="1200" dirty="0">
                <a:solidFill>
                  <a:srgbClr val="24221F"/>
                </a:solidFill>
                <a:cs typeface="Arial"/>
              </a:rPr>
              <a:t>etc.</a:t>
            </a:r>
            <a:endParaRPr lang="en-US" sz="1200" dirty="0">
              <a:cs typeface="Arial"/>
            </a:endParaRPr>
          </a:p>
          <a:p>
            <a:pPr marL="377825" indent="-287020">
              <a:lnSpc>
                <a:spcPct val="100000"/>
              </a:lnSpc>
              <a:buChar char="•"/>
              <a:tabLst>
                <a:tab pos="377825" algn="l"/>
                <a:tab pos="378460" algn="l"/>
              </a:tabLst>
            </a:pPr>
            <a:r>
              <a:rPr lang="en-US" sz="1200" dirty="0">
                <a:solidFill>
                  <a:srgbClr val="24221F"/>
                </a:solidFill>
                <a:cs typeface="Arial"/>
              </a:rPr>
              <a:t>Operates </a:t>
            </a:r>
            <a:r>
              <a:rPr lang="en-US" sz="1200" spc="-5" dirty="0">
                <a:solidFill>
                  <a:srgbClr val="24221F"/>
                </a:solidFill>
                <a:cs typeface="Arial"/>
              </a:rPr>
              <a:t>on good-enough</a:t>
            </a:r>
            <a:r>
              <a:rPr lang="en-US" sz="1200" spc="-100" dirty="0">
                <a:solidFill>
                  <a:srgbClr val="24221F"/>
                </a:solidFill>
                <a:cs typeface="Arial"/>
              </a:rPr>
              <a:t> </a:t>
            </a:r>
            <a:r>
              <a:rPr lang="en-US" sz="1200" dirty="0">
                <a:solidFill>
                  <a:srgbClr val="24221F"/>
                </a:solidFill>
                <a:cs typeface="Arial"/>
              </a:rPr>
              <a:t>data</a:t>
            </a:r>
          </a:p>
          <a:p>
            <a:pPr marL="90805">
              <a:lnSpc>
                <a:spcPct val="100000"/>
              </a:lnSpc>
              <a:tabLst>
                <a:tab pos="377825" algn="l"/>
                <a:tab pos="378460" algn="l"/>
              </a:tabLst>
            </a:pPr>
            <a:endParaRPr lang="en-US" sz="1200" dirty="0">
              <a:cs typeface="Arial"/>
            </a:endParaRPr>
          </a:p>
        </p:txBody>
      </p:sp>
      <p:sp>
        <p:nvSpPr>
          <p:cNvPr id="12" name="object 13"/>
          <p:cNvSpPr txBox="1"/>
          <p:nvPr/>
        </p:nvSpPr>
        <p:spPr>
          <a:xfrm>
            <a:off x="4416362" y="1966498"/>
            <a:ext cx="4136250" cy="937436"/>
          </a:xfrm>
          <a:prstGeom prst="rect">
            <a:avLst/>
          </a:prstGeom>
          <a:solidFill>
            <a:srgbClr val="857C73"/>
          </a:solidFill>
        </p:spPr>
        <p:txBody>
          <a:bodyPr vert="horz" wrap="square" lIns="0" tIns="74930" rIns="0" bIns="0" rtlCol="0">
            <a:spAutoFit/>
          </a:bodyPr>
          <a:lstStyle/>
          <a:p>
            <a:pPr marL="377825" indent="-287020">
              <a:lnSpc>
                <a:spcPct val="100000"/>
              </a:lnSpc>
              <a:buChar char="•"/>
              <a:tabLst>
                <a:tab pos="377825" algn="l"/>
                <a:tab pos="378460" algn="l"/>
              </a:tabLst>
            </a:pPr>
            <a:r>
              <a:rPr lang="en-US" sz="1400">
                <a:solidFill>
                  <a:schemeClr val="bg1"/>
                </a:solidFill>
                <a:cs typeface="Arial"/>
              </a:rPr>
              <a:t>Accounting</a:t>
            </a:r>
          </a:p>
          <a:p>
            <a:pPr marL="377825" indent="-287020">
              <a:lnSpc>
                <a:spcPct val="100000"/>
              </a:lnSpc>
              <a:buChar char="•"/>
              <a:tabLst>
                <a:tab pos="377825" algn="l"/>
                <a:tab pos="378460" algn="l"/>
              </a:tabLst>
            </a:pPr>
            <a:r>
              <a:rPr lang="en-US" sz="1400">
                <a:solidFill>
                  <a:schemeClr val="bg1"/>
                </a:solidFill>
                <a:cs typeface="Arial"/>
              </a:rPr>
              <a:t>Income statement, balance sheet, cash flow</a:t>
            </a:r>
            <a:r>
              <a:rPr lang="en-US" sz="1400" spc="-215">
                <a:solidFill>
                  <a:schemeClr val="bg1"/>
                </a:solidFill>
                <a:cs typeface="Arial"/>
              </a:rPr>
              <a:t> </a:t>
            </a:r>
            <a:r>
              <a:rPr lang="en-US" sz="1400">
                <a:solidFill>
                  <a:schemeClr val="bg1"/>
                </a:solidFill>
                <a:cs typeface="Arial"/>
              </a:rPr>
              <a:t>statement</a:t>
            </a:r>
          </a:p>
          <a:p>
            <a:pPr marL="377825" indent="-287020">
              <a:lnSpc>
                <a:spcPct val="100000"/>
              </a:lnSpc>
              <a:buChar char="•"/>
              <a:tabLst>
                <a:tab pos="377825" algn="l"/>
                <a:tab pos="378460" algn="l"/>
              </a:tabLst>
            </a:pPr>
            <a:r>
              <a:rPr lang="en-US" sz="1400">
                <a:solidFill>
                  <a:schemeClr val="bg1"/>
                </a:solidFill>
                <a:cs typeface="Arial"/>
              </a:rPr>
              <a:t>Operates </a:t>
            </a:r>
            <a:r>
              <a:rPr lang="en-US" sz="1400" spc="-5">
                <a:solidFill>
                  <a:schemeClr val="bg1"/>
                </a:solidFill>
                <a:cs typeface="Arial"/>
              </a:rPr>
              <a:t>on </a:t>
            </a:r>
            <a:r>
              <a:rPr lang="en-US" sz="1400">
                <a:solidFill>
                  <a:schemeClr val="bg1"/>
                </a:solidFill>
                <a:cs typeface="Arial"/>
              </a:rPr>
              <a:t>complete</a:t>
            </a:r>
            <a:r>
              <a:rPr lang="en-US" sz="1400" spc="-95">
                <a:solidFill>
                  <a:schemeClr val="bg1"/>
                </a:solidFill>
                <a:cs typeface="Arial"/>
              </a:rPr>
              <a:t> </a:t>
            </a:r>
            <a:r>
              <a:rPr lang="en-US" sz="1400">
                <a:solidFill>
                  <a:schemeClr val="bg1"/>
                </a:solidFill>
                <a:cs typeface="Arial"/>
              </a:rPr>
              <a:t>data</a:t>
            </a:r>
            <a:endParaRPr lang="en-US" sz="1400" dirty="0">
              <a:solidFill>
                <a:schemeClr val="bg1"/>
              </a:solidFill>
              <a:cs typeface="Arial"/>
            </a:endParaRPr>
          </a:p>
        </p:txBody>
      </p:sp>
    </p:spTree>
    <p:extLst>
      <p:ext uri="{BB962C8B-B14F-4D97-AF65-F5344CB8AC3E}">
        <p14:creationId xmlns:p14="http://schemas.microsoft.com/office/powerpoint/2010/main" val="185397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5BFA2AD-6B50-A749-91DC-7C4884320213}"/>
              </a:ext>
            </a:extLst>
          </p:cNvPr>
          <p:cNvSpPr>
            <a:spLocks noGrp="1"/>
          </p:cNvSpPr>
          <p:nvPr>
            <p:ph type="body" sz="half" idx="10"/>
          </p:nvPr>
        </p:nvSpPr>
        <p:spPr/>
        <p:txBody>
          <a:bodyPr/>
          <a:lstStyle/>
          <a:p>
            <a:endParaRPr lang="en-US"/>
          </a:p>
        </p:txBody>
      </p:sp>
      <p:sp>
        <p:nvSpPr>
          <p:cNvPr id="14" name="Text Placeholder 13">
            <a:extLst>
              <a:ext uri="{FF2B5EF4-FFF2-40B4-BE49-F238E27FC236}">
                <a16:creationId xmlns:a16="http://schemas.microsoft.com/office/drawing/2014/main" id="{E7F7AD89-09F3-EA4E-999C-2144DF61B73A}"/>
              </a:ext>
            </a:extLst>
          </p:cNvPr>
          <p:cNvSpPr>
            <a:spLocks noGrp="1"/>
          </p:cNvSpPr>
          <p:nvPr>
            <p:ph type="body" sz="half" idx="11"/>
          </p:nvPr>
        </p:nvSpPr>
        <p:spPr/>
        <p:txBody>
          <a:bodyPr/>
          <a:lstStyle/>
          <a:p>
            <a:endParaRPr lang="en-US"/>
          </a:p>
        </p:txBody>
      </p:sp>
      <p:pic>
        <p:nvPicPr>
          <p:cNvPr id="16" name="Picture 15">
            <a:extLst>
              <a:ext uri="{FF2B5EF4-FFF2-40B4-BE49-F238E27FC236}">
                <a16:creationId xmlns:a16="http://schemas.microsoft.com/office/drawing/2014/main" id="{5481C831-304A-0D4A-BF52-1475483944E3}"/>
              </a:ext>
            </a:extLst>
          </p:cNvPr>
          <p:cNvPicPr>
            <a:picLocks noChangeAspect="1"/>
          </p:cNvPicPr>
          <p:nvPr/>
        </p:nvPicPr>
        <p:blipFill>
          <a:blip r:embed="rId3"/>
          <a:stretch>
            <a:fillRect/>
          </a:stretch>
        </p:blipFill>
        <p:spPr>
          <a:xfrm>
            <a:off x="645051" y="0"/>
            <a:ext cx="7853898" cy="5715000"/>
          </a:xfrm>
          <a:prstGeom prst="rect">
            <a:avLst/>
          </a:prstGeom>
        </p:spPr>
      </p:pic>
    </p:spTree>
    <p:extLst>
      <p:ext uri="{BB962C8B-B14F-4D97-AF65-F5344CB8AC3E}">
        <p14:creationId xmlns:p14="http://schemas.microsoft.com/office/powerpoint/2010/main" val="3583951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55D8C5-562C-3D4B-A636-46F6B0F74F17}"/>
              </a:ext>
            </a:extLst>
          </p:cNvPr>
          <p:cNvSpPr>
            <a:spLocks noGrp="1"/>
          </p:cNvSpPr>
          <p:nvPr>
            <p:ph type="body" sz="half" idx="10"/>
          </p:nvPr>
        </p:nvSpPr>
        <p:spPr/>
        <p:txBody>
          <a:bodyPr/>
          <a:lstStyle/>
          <a:p>
            <a:r>
              <a:rPr lang="en-US" dirty="0"/>
              <a:t>How does a firm “know” it’s doing well</a:t>
            </a:r>
          </a:p>
        </p:txBody>
      </p:sp>
      <p:sp>
        <p:nvSpPr>
          <p:cNvPr id="3" name="Text Placeholder 2">
            <a:extLst>
              <a:ext uri="{FF2B5EF4-FFF2-40B4-BE49-F238E27FC236}">
                <a16:creationId xmlns:a16="http://schemas.microsoft.com/office/drawing/2014/main" id="{E11E9F7C-39E0-B444-BD41-48B5AC3D3BB8}"/>
              </a:ext>
            </a:extLst>
          </p:cNvPr>
          <p:cNvSpPr>
            <a:spLocks noGrp="1"/>
          </p:cNvSpPr>
          <p:nvPr>
            <p:ph type="body" sz="half" idx="11"/>
          </p:nvPr>
        </p:nvSpPr>
        <p:spPr/>
        <p:txBody>
          <a:bodyPr/>
          <a:lstStyle/>
          <a:p>
            <a:r>
              <a:rPr lang="en-US" dirty="0"/>
              <a:t>And at what level of granularity?</a:t>
            </a:r>
          </a:p>
          <a:p>
            <a:r>
              <a:rPr lang="en-US" dirty="0"/>
              <a:t>How does it strike a balance between short-term and long-term, instantaneous and cumulative experience?</a:t>
            </a:r>
          </a:p>
        </p:txBody>
      </p:sp>
    </p:spTree>
    <p:extLst>
      <p:ext uri="{BB962C8B-B14F-4D97-AF65-F5344CB8AC3E}">
        <p14:creationId xmlns:p14="http://schemas.microsoft.com/office/powerpoint/2010/main" val="4292692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51C75B-C368-9045-ADCC-A439F9142891}"/>
              </a:ext>
            </a:extLst>
          </p:cNvPr>
          <p:cNvSpPr>
            <a:spLocks noGrp="1"/>
          </p:cNvSpPr>
          <p:nvPr>
            <p:ph type="body" sz="half" idx="10"/>
          </p:nvPr>
        </p:nvSpPr>
        <p:spPr/>
        <p:txBody>
          <a:bodyPr/>
          <a:lstStyle/>
          <a:p>
            <a:r>
              <a:rPr lang="en-US" dirty="0"/>
              <a:t>Measuring CX – Improvements and Alternatives</a:t>
            </a:r>
          </a:p>
        </p:txBody>
      </p:sp>
      <p:sp>
        <p:nvSpPr>
          <p:cNvPr id="3" name="Text Placeholder 2">
            <a:extLst>
              <a:ext uri="{FF2B5EF4-FFF2-40B4-BE49-F238E27FC236}">
                <a16:creationId xmlns:a16="http://schemas.microsoft.com/office/drawing/2014/main" id="{B34DC74C-24C6-AB46-9ECB-68BFDA64A681}"/>
              </a:ext>
            </a:extLst>
          </p:cNvPr>
          <p:cNvSpPr>
            <a:spLocks noGrp="1"/>
          </p:cNvSpPr>
          <p:nvPr>
            <p:ph type="body" sz="half" idx="11"/>
          </p:nvPr>
        </p:nvSpPr>
        <p:spPr/>
        <p:txBody>
          <a:bodyPr/>
          <a:lstStyle/>
          <a:p>
            <a:r>
              <a:rPr lang="en-US" dirty="0"/>
              <a:t>Continuous vs Discrete metrics/approaches</a:t>
            </a:r>
          </a:p>
        </p:txBody>
      </p:sp>
    </p:spTree>
    <p:extLst>
      <p:ext uri="{BB962C8B-B14F-4D97-AF65-F5344CB8AC3E}">
        <p14:creationId xmlns:p14="http://schemas.microsoft.com/office/powerpoint/2010/main" val="3515549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F12EBB-EA6E-D643-945F-BBCBB7E8A9E8}"/>
              </a:ext>
            </a:extLst>
          </p:cNvPr>
          <p:cNvSpPr>
            <a:spLocks noGrp="1"/>
          </p:cNvSpPr>
          <p:nvPr>
            <p:ph type="body" sz="half" idx="10"/>
          </p:nvPr>
        </p:nvSpPr>
        <p:spPr/>
        <p:txBody>
          <a:bodyPr/>
          <a:lstStyle/>
          <a:p>
            <a:endParaRPr lang="en-US"/>
          </a:p>
        </p:txBody>
      </p:sp>
      <p:sp>
        <p:nvSpPr>
          <p:cNvPr id="3" name="Text Placeholder 2">
            <a:extLst>
              <a:ext uri="{FF2B5EF4-FFF2-40B4-BE49-F238E27FC236}">
                <a16:creationId xmlns:a16="http://schemas.microsoft.com/office/drawing/2014/main" id="{B79C3A65-E714-9A47-87EB-DA6B94DFA403}"/>
              </a:ext>
            </a:extLst>
          </p:cNvPr>
          <p:cNvSpPr>
            <a:spLocks noGrp="1"/>
          </p:cNvSpPr>
          <p:nvPr>
            <p:ph type="body" sz="half" idx="11"/>
          </p:nvPr>
        </p:nvSpPr>
        <p:spPr/>
        <p:txBody>
          <a:bodyPr/>
          <a:lstStyle/>
          <a:p>
            <a:endParaRPr lang="en-US"/>
          </a:p>
        </p:txBody>
      </p:sp>
      <p:pic>
        <p:nvPicPr>
          <p:cNvPr id="3074" name="Picture 2" descr="CSAT Guide: What Is Customer Satisfaction Score?">
            <a:extLst>
              <a:ext uri="{FF2B5EF4-FFF2-40B4-BE49-F238E27FC236}">
                <a16:creationId xmlns:a16="http://schemas.microsoft.com/office/drawing/2014/main" id="{99DFC9C2-E809-B24B-9225-73C853E97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5825"/>
            <a:ext cx="91440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116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BF1D8-F5FE-274E-B9C5-E6171724D86A}"/>
              </a:ext>
            </a:extLst>
          </p:cNvPr>
          <p:cNvSpPr>
            <a:spLocks noGrp="1"/>
          </p:cNvSpPr>
          <p:nvPr>
            <p:ph type="body" sz="half" idx="10"/>
          </p:nvPr>
        </p:nvSpPr>
        <p:spPr/>
        <p:txBody>
          <a:bodyPr/>
          <a:lstStyle/>
          <a:p>
            <a:r>
              <a:rPr lang="en-US" dirty="0"/>
              <a:t>NPS</a:t>
            </a:r>
          </a:p>
        </p:txBody>
      </p:sp>
      <p:sp>
        <p:nvSpPr>
          <p:cNvPr id="3" name="Text Placeholder 2">
            <a:extLst>
              <a:ext uri="{FF2B5EF4-FFF2-40B4-BE49-F238E27FC236}">
                <a16:creationId xmlns:a16="http://schemas.microsoft.com/office/drawing/2014/main" id="{AC87A0BC-7E57-244A-AF1E-32984AD2023E}"/>
              </a:ext>
            </a:extLst>
          </p:cNvPr>
          <p:cNvSpPr>
            <a:spLocks noGrp="1"/>
          </p:cNvSpPr>
          <p:nvPr>
            <p:ph type="body" sz="half" idx="11"/>
          </p:nvPr>
        </p:nvSpPr>
        <p:spPr/>
        <p:txBody>
          <a:bodyPr/>
          <a:lstStyle/>
          <a:p>
            <a:endParaRPr lang="en-US"/>
          </a:p>
        </p:txBody>
      </p:sp>
      <p:pic>
        <p:nvPicPr>
          <p:cNvPr id="5122" name="Picture 2" descr="The Best 7 Customer Satisfaction Metrics in 2022 | QuestionPro">
            <a:extLst>
              <a:ext uri="{FF2B5EF4-FFF2-40B4-BE49-F238E27FC236}">
                <a16:creationId xmlns:a16="http://schemas.microsoft.com/office/drawing/2014/main" id="{61FDEB26-B3AD-8249-B419-D413B2098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9144000" cy="547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076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FED98C-D3C1-5F4C-9A21-9AB12FC0A0EC}"/>
              </a:ext>
            </a:extLst>
          </p:cNvPr>
          <p:cNvSpPr>
            <a:spLocks noGrp="1"/>
          </p:cNvSpPr>
          <p:nvPr>
            <p:ph type="body" sz="half" idx="10"/>
          </p:nvPr>
        </p:nvSpPr>
        <p:spPr/>
        <p:txBody>
          <a:bodyPr/>
          <a:lstStyle/>
          <a:p>
            <a:endParaRPr lang="en-US"/>
          </a:p>
        </p:txBody>
      </p:sp>
      <p:sp>
        <p:nvSpPr>
          <p:cNvPr id="3" name="Text Placeholder 2">
            <a:extLst>
              <a:ext uri="{FF2B5EF4-FFF2-40B4-BE49-F238E27FC236}">
                <a16:creationId xmlns:a16="http://schemas.microsoft.com/office/drawing/2014/main" id="{2A8C3A4E-80DF-2D4F-849B-BF0964D8A7E4}"/>
              </a:ext>
            </a:extLst>
          </p:cNvPr>
          <p:cNvSpPr>
            <a:spLocks noGrp="1"/>
          </p:cNvSpPr>
          <p:nvPr>
            <p:ph type="body" sz="half" idx="11"/>
          </p:nvPr>
        </p:nvSpPr>
        <p:spPr/>
        <p:txBody>
          <a:bodyPr/>
          <a:lstStyle/>
          <a:p>
            <a:endParaRPr lang="en-US"/>
          </a:p>
        </p:txBody>
      </p:sp>
      <p:pic>
        <p:nvPicPr>
          <p:cNvPr id="6146" name="Picture 2" descr="Customer Effort Score - focus on simplicity and friction in practice">
            <a:extLst>
              <a:ext uri="{FF2B5EF4-FFF2-40B4-BE49-F238E27FC236}">
                <a16:creationId xmlns:a16="http://schemas.microsoft.com/office/drawing/2014/main" id="{8D65DE54-84C2-4843-8762-62305F1B9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81150"/>
            <a:ext cx="76200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715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898B16-B48C-9946-9588-62B31CABA117}"/>
              </a:ext>
            </a:extLst>
          </p:cNvPr>
          <p:cNvSpPr>
            <a:spLocks noGrp="1"/>
          </p:cNvSpPr>
          <p:nvPr>
            <p:ph type="body" sz="half" idx="10"/>
          </p:nvPr>
        </p:nvSpPr>
        <p:spPr/>
        <p:txBody>
          <a:bodyPr/>
          <a:lstStyle/>
          <a:p>
            <a:endParaRPr lang="en-US"/>
          </a:p>
        </p:txBody>
      </p:sp>
      <p:sp>
        <p:nvSpPr>
          <p:cNvPr id="3" name="Text Placeholder 2">
            <a:extLst>
              <a:ext uri="{FF2B5EF4-FFF2-40B4-BE49-F238E27FC236}">
                <a16:creationId xmlns:a16="http://schemas.microsoft.com/office/drawing/2014/main" id="{E3325F6B-41B3-BC47-BB18-CB8FCF010962}"/>
              </a:ext>
            </a:extLst>
          </p:cNvPr>
          <p:cNvSpPr>
            <a:spLocks noGrp="1"/>
          </p:cNvSpPr>
          <p:nvPr>
            <p:ph type="body" sz="half" idx="11"/>
          </p:nvPr>
        </p:nvSpPr>
        <p:spPr/>
        <p:txBody>
          <a:bodyPr/>
          <a:lstStyle/>
          <a:p>
            <a:endParaRPr lang="en-US"/>
          </a:p>
        </p:txBody>
      </p:sp>
      <p:pic>
        <p:nvPicPr>
          <p:cNvPr id="7170" name="Picture 2" descr="How to Measure Customer Satisfaction">
            <a:extLst>
              <a:ext uri="{FF2B5EF4-FFF2-40B4-BE49-F238E27FC236}">
                <a16:creationId xmlns:a16="http://schemas.microsoft.com/office/drawing/2014/main" id="{234BA1A9-3377-514C-8F62-FBF4E651C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50" y="1974850"/>
            <a:ext cx="6718300" cy="176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010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292353" y="215948"/>
            <a:ext cx="8492897" cy="631950"/>
          </a:xfrm>
        </p:spPr>
        <p:txBody>
          <a:bodyPr/>
          <a:lstStyle/>
          <a:p>
            <a:r>
              <a:rPr lang="en-US" dirty="0">
                <a:solidFill>
                  <a:schemeClr val="tx2"/>
                </a:solidFill>
              </a:rPr>
              <a:t>Key takeaways</a:t>
            </a:r>
          </a:p>
        </p:txBody>
      </p:sp>
      <p:sp>
        <p:nvSpPr>
          <p:cNvPr id="3" name="Text Placeholder 2"/>
          <p:cNvSpPr>
            <a:spLocks noGrp="1"/>
          </p:cNvSpPr>
          <p:nvPr>
            <p:ph type="body" sz="half" idx="11"/>
          </p:nvPr>
        </p:nvSpPr>
        <p:spPr>
          <a:xfrm>
            <a:off x="1305099" y="922713"/>
            <a:ext cx="7480152" cy="4029337"/>
          </a:xfrm>
        </p:spPr>
        <p:txBody>
          <a:bodyPr/>
          <a:lstStyle/>
          <a:p>
            <a:pPr marL="12065" marR="197485">
              <a:spcBef>
                <a:spcPts val="100"/>
              </a:spcBef>
              <a:tabLst>
                <a:tab pos="469265" algn="l"/>
                <a:tab pos="469900" algn="l"/>
              </a:tabLst>
            </a:pPr>
            <a:endParaRPr lang="en-US" sz="2000" spc="-5" dirty="0">
              <a:cs typeface="Arial"/>
            </a:endParaRPr>
          </a:p>
          <a:p>
            <a:pPr marL="12065" marR="197485">
              <a:spcBef>
                <a:spcPts val="100"/>
              </a:spcBef>
              <a:tabLst>
                <a:tab pos="469265" algn="l"/>
                <a:tab pos="469900" algn="l"/>
              </a:tabLst>
            </a:pPr>
            <a:r>
              <a:rPr lang="en-US" sz="2000" spc="-5" dirty="0">
                <a:cs typeface="Arial"/>
              </a:rPr>
              <a:t>To embody CXM, </a:t>
            </a:r>
            <a:r>
              <a:rPr lang="en-US" sz="2000" dirty="0">
                <a:cs typeface="Arial"/>
              </a:rPr>
              <a:t>firms have to change </a:t>
            </a:r>
            <a:r>
              <a:rPr lang="en-US" sz="2000" spc="-5" dirty="0">
                <a:cs typeface="Arial"/>
              </a:rPr>
              <a:t>cultural mindsets, </a:t>
            </a:r>
            <a:r>
              <a:rPr lang="en-US" sz="2000" dirty="0">
                <a:cs typeface="Arial"/>
              </a:rPr>
              <a:t>strategic </a:t>
            </a:r>
            <a:r>
              <a:rPr lang="en-US" sz="2000" spc="-5" dirty="0">
                <a:cs typeface="Arial"/>
              </a:rPr>
              <a:t>directions and </a:t>
            </a:r>
            <a:r>
              <a:rPr lang="en-US" sz="2000" dirty="0">
                <a:cs typeface="Arial"/>
              </a:rPr>
              <a:t>firm </a:t>
            </a:r>
            <a:r>
              <a:rPr lang="en-US" sz="2000" spc="-5" dirty="0">
                <a:cs typeface="Arial"/>
              </a:rPr>
              <a:t>capabilities, as well as identify relevant metrics </a:t>
            </a:r>
            <a:r>
              <a:rPr lang="en-US" sz="2000" dirty="0">
                <a:cs typeface="Arial"/>
              </a:rPr>
              <a:t>to capture incremental success or failure</a:t>
            </a:r>
          </a:p>
          <a:p>
            <a:pPr>
              <a:spcBef>
                <a:spcPts val="10"/>
              </a:spcBef>
              <a:buFont typeface="Arial"/>
              <a:buAutoNum type="arabicPeriod"/>
            </a:pPr>
            <a:endParaRPr lang="en-US" sz="2400" dirty="0">
              <a:cs typeface="Arial"/>
            </a:endParaRPr>
          </a:p>
          <a:p>
            <a:endParaRPr lang="en-US" dirty="0"/>
          </a:p>
        </p:txBody>
      </p:sp>
      <p:sp>
        <p:nvSpPr>
          <p:cNvPr id="4" name="object 3"/>
          <p:cNvSpPr txBox="1"/>
          <p:nvPr/>
        </p:nvSpPr>
        <p:spPr>
          <a:xfrm>
            <a:off x="370067" y="1362193"/>
            <a:ext cx="478790" cy="300355"/>
          </a:xfrm>
          <a:prstGeom prst="rect">
            <a:avLst/>
          </a:prstGeom>
          <a:solidFill>
            <a:srgbClr val="78BD1F"/>
          </a:solidFill>
        </p:spPr>
        <p:txBody>
          <a:bodyPr vert="horz" wrap="square" lIns="0" tIns="0" rIns="0" bIns="0" rtlCol="0">
            <a:spAutoFit/>
          </a:bodyPr>
          <a:lstStyle/>
          <a:p>
            <a:pPr marL="236220">
              <a:lnSpc>
                <a:spcPts val="2365"/>
              </a:lnSpc>
            </a:pPr>
            <a:r>
              <a:rPr sz="2400" b="1" dirty="0">
                <a:solidFill>
                  <a:srgbClr val="FFFFFF"/>
                </a:solidFill>
                <a:latin typeface="Arial"/>
                <a:cs typeface="Arial"/>
              </a:rPr>
              <a:t>1</a:t>
            </a:r>
            <a:endParaRPr sz="2400" dirty="0">
              <a:latin typeface="Arial"/>
              <a:cs typeface="Arial"/>
            </a:endParaRPr>
          </a:p>
        </p:txBody>
      </p:sp>
    </p:spTree>
    <p:extLst>
      <p:ext uri="{BB962C8B-B14F-4D97-AF65-F5344CB8AC3E}">
        <p14:creationId xmlns:p14="http://schemas.microsoft.com/office/powerpoint/2010/main" val="760717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Any questions?</a:t>
            </a:r>
          </a:p>
        </p:txBody>
      </p:sp>
    </p:spTree>
    <p:extLst>
      <p:ext uri="{BB962C8B-B14F-4D97-AF65-F5344CB8AC3E}">
        <p14:creationId xmlns:p14="http://schemas.microsoft.com/office/powerpoint/2010/main" val="1901365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1F3746B4-E5E0-D273-0F3C-9C0044395C8F}"/>
              </a:ext>
            </a:extLst>
          </p:cNvPr>
          <p:cNvSpPr>
            <a:spLocks noGrp="1"/>
          </p:cNvSpPr>
          <p:nvPr>
            <p:ph type="body" sz="half" idx="11"/>
          </p:nvPr>
        </p:nvSpPr>
        <p:spPr>
          <a:xfrm>
            <a:off x="755651" y="1152045"/>
            <a:ext cx="7669159" cy="1352265"/>
          </a:xfrm>
        </p:spPr>
        <p:txBody>
          <a:bodyPr/>
          <a:lstStyle/>
          <a:p>
            <a:pPr algn="ctr"/>
            <a:r>
              <a:rPr lang="en-US" dirty="0"/>
              <a:t>Important!</a:t>
            </a:r>
          </a:p>
          <a:p>
            <a:pPr algn="ctr"/>
            <a:endParaRPr lang="en-US" dirty="0"/>
          </a:p>
          <a:p>
            <a:pPr algn="ctr"/>
            <a:r>
              <a:rPr lang="en-US" dirty="0"/>
              <a:t>Please remember that on Friday 7</a:t>
            </a:r>
            <a:r>
              <a:rPr lang="en-US" baseline="30000" dirty="0"/>
              <a:t>th</a:t>
            </a:r>
            <a:r>
              <a:rPr lang="en-US" dirty="0"/>
              <a:t> October class timings are </a:t>
            </a:r>
            <a:r>
              <a:rPr lang="en-US" u="sng" dirty="0"/>
              <a:t>13:00-14:45</a:t>
            </a:r>
          </a:p>
        </p:txBody>
      </p:sp>
    </p:spTree>
    <p:extLst>
      <p:ext uri="{BB962C8B-B14F-4D97-AF65-F5344CB8AC3E}">
        <p14:creationId xmlns:p14="http://schemas.microsoft.com/office/powerpoint/2010/main" val="2400986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BDA6C58-AC30-B848-A8CC-BCC4B9202925}"/>
              </a:ext>
            </a:extLst>
          </p:cNvPr>
          <p:cNvSpPr>
            <a:spLocks noGrp="1"/>
          </p:cNvSpPr>
          <p:nvPr>
            <p:ph type="body" sz="half" idx="10"/>
          </p:nvPr>
        </p:nvSpPr>
        <p:spPr/>
        <p:txBody>
          <a:bodyPr/>
          <a:lstStyle/>
          <a:p>
            <a:r>
              <a:rPr lang="en-US" dirty="0"/>
              <a:t>Alexa, play the song…</a:t>
            </a:r>
          </a:p>
        </p:txBody>
      </p:sp>
      <p:sp>
        <p:nvSpPr>
          <p:cNvPr id="8" name="Text Placeholder 7">
            <a:extLst>
              <a:ext uri="{FF2B5EF4-FFF2-40B4-BE49-F238E27FC236}">
                <a16:creationId xmlns:a16="http://schemas.microsoft.com/office/drawing/2014/main" id="{44E36394-8CCE-4A49-8BFE-09007E5A8C79}"/>
              </a:ext>
            </a:extLst>
          </p:cNvPr>
          <p:cNvSpPr>
            <a:spLocks noGrp="1"/>
          </p:cNvSpPr>
          <p:nvPr>
            <p:ph type="body" sz="half" idx="11"/>
          </p:nvPr>
        </p:nvSpPr>
        <p:spPr/>
        <p:txBody>
          <a:bodyPr/>
          <a:lstStyle/>
          <a:p>
            <a:r>
              <a:rPr lang="en-US" dirty="0"/>
              <a:t>Master-Servant</a:t>
            </a:r>
          </a:p>
        </p:txBody>
      </p:sp>
    </p:spTree>
    <p:extLst>
      <p:ext uri="{BB962C8B-B14F-4D97-AF65-F5344CB8AC3E}">
        <p14:creationId xmlns:p14="http://schemas.microsoft.com/office/powerpoint/2010/main" val="2096099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991DC-AA2E-6043-9E37-754AC1C4ED6A}"/>
              </a:ext>
            </a:extLst>
          </p:cNvPr>
          <p:cNvSpPr>
            <a:spLocks noGrp="1"/>
          </p:cNvSpPr>
          <p:nvPr>
            <p:ph type="body" sz="half" idx="10"/>
          </p:nvPr>
        </p:nvSpPr>
        <p:spPr/>
        <p:txBody>
          <a:bodyPr/>
          <a:lstStyle/>
          <a:p>
            <a:r>
              <a:rPr lang="en-US" dirty="0"/>
              <a:t>What does it look like to “do” CXM</a:t>
            </a:r>
          </a:p>
        </p:txBody>
      </p:sp>
      <p:sp>
        <p:nvSpPr>
          <p:cNvPr id="3" name="Text Placeholder 2">
            <a:extLst>
              <a:ext uri="{FF2B5EF4-FFF2-40B4-BE49-F238E27FC236}">
                <a16:creationId xmlns:a16="http://schemas.microsoft.com/office/drawing/2014/main" id="{7B65A6AA-8289-1548-B5E6-00DBA63A15F7}"/>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17998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64BB74-822D-5C47-B383-0FBA1A5BFB65}"/>
              </a:ext>
            </a:extLst>
          </p:cNvPr>
          <p:cNvSpPr>
            <a:spLocks noGrp="1"/>
          </p:cNvSpPr>
          <p:nvPr>
            <p:ph type="body" sz="half" idx="10"/>
          </p:nvPr>
        </p:nvSpPr>
        <p:spPr/>
        <p:txBody>
          <a:bodyPr/>
          <a:lstStyle/>
          <a:p>
            <a:r>
              <a:rPr lang="en-US" dirty="0"/>
              <a:t>And why is it so </a:t>
            </a:r>
            <a:r>
              <a:rPr lang="en-US" dirty="0" err="1"/>
              <a:t>d$mn</a:t>
            </a:r>
            <a:r>
              <a:rPr lang="en-US" dirty="0"/>
              <a:t> hard</a:t>
            </a:r>
          </a:p>
        </p:txBody>
      </p:sp>
      <p:sp>
        <p:nvSpPr>
          <p:cNvPr id="3" name="Text Placeholder 2">
            <a:extLst>
              <a:ext uri="{FF2B5EF4-FFF2-40B4-BE49-F238E27FC236}">
                <a16:creationId xmlns:a16="http://schemas.microsoft.com/office/drawing/2014/main" id="{89CF657A-1D51-4C41-9BC5-4D9FF5429F3C}"/>
              </a:ext>
            </a:extLst>
          </p:cNvPr>
          <p:cNvSpPr>
            <a:spLocks noGrp="1"/>
          </p:cNvSpPr>
          <p:nvPr>
            <p:ph type="body" sz="half" idx="11"/>
          </p:nvPr>
        </p:nvSpPr>
        <p:spPr/>
        <p:txBody>
          <a:bodyPr/>
          <a:lstStyle/>
          <a:p>
            <a:endParaRPr lang="en-US"/>
          </a:p>
        </p:txBody>
      </p:sp>
      <p:sp>
        <p:nvSpPr>
          <p:cNvPr id="5" name="TextBox 4">
            <a:extLst>
              <a:ext uri="{FF2B5EF4-FFF2-40B4-BE49-F238E27FC236}">
                <a16:creationId xmlns:a16="http://schemas.microsoft.com/office/drawing/2014/main" id="{2A6C1EE3-2850-4D4F-A14F-A0BE3D11DA80}"/>
              </a:ext>
            </a:extLst>
          </p:cNvPr>
          <p:cNvSpPr txBox="1"/>
          <p:nvPr/>
        </p:nvSpPr>
        <p:spPr>
          <a:xfrm>
            <a:off x="2037144" y="1263679"/>
            <a:ext cx="4583574" cy="300082"/>
          </a:xfrm>
          <a:prstGeom prst="rect">
            <a:avLst/>
          </a:prstGeom>
          <a:noFill/>
        </p:spPr>
        <p:txBody>
          <a:bodyPr wrap="square">
            <a:spAutoFit/>
          </a:bodyPr>
          <a:lstStyle/>
          <a:p>
            <a:r>
              <a:rPr lang="en-GB" dirty="0">
                <a:hlinkClick r:id="rId2"/>
              </a:rPr>
              <a:t>https://www.youtube.com/watch?v=r2O5qKZlI50</a:t>
            </a:r>
            <a:endParaRPr lang="en-GB" dirty="0"/>
          </a:p>
        </p:txBody>
      </p:sp>
    </p:spTree>
    <p:extLst>
      <p:ext uri="{BB962C8B-B14F-4D97-AF65-F5344CB8AC3E}">
        <p14:creationId xmlns:p14="http://schemas.microsoft.com/office/powerpoint/2010/main" val="252418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BB5E83-3573-0B47-9DF6-7730F077E3AE}"/>
              </a:ext>
            </a:extLst>
          </p:cNvPr>
          <p:cNvSpPr>
            <a:spLocks noGrp="1"/>
          </p:cNvSpPr>
          <p:nvPr>
            <p:ph type="body" sz="half" idx="10"/>
          </p:nvPr>
        </p:nvSpPr>
        <p:spPr/>
        <p:txBody>
          <a:bodyPr/>
          <a:lstStyle/>
          <a:p>
            <a:endParaRPr lang="en-US"/>
          </a:p>
        </p:txBody>
      </p:sp>
      <p:sp>
        <p:nvSpPr>
          <p:cNvPr id="3" name="Text Placeholder 2">
            <a:extLst>
              <a:ext uri="{FF2B5EF4-FFF2-40B4-BE49-F238E27FC236}">
                <a16:creationId xmlns:a16="http://schemas.microsoft.com/office/drawing/2014/main" id="{7F2C3FFB-FE08-3E4B-8BE6-1555CD3330CB}"/>
              </a:ext>
            </a:extLst>
          </p:cNvPr>
          <p:cNvSpPr>
            <a:spLocks noGrp="1"/>
          </p:cNvSpPr>
          <p:nvPr>
            <p:ph type="body" sz="half" idx="11"/>
          </p:nvPr>
        </p:nvSpPr>
        <p:spPr/>
        <p:txBody>
          <a:bodyPr/>
          <a:lstStyle/>
          <a:p>
            <a:endParaRPr lang="en-US"/>
          </a:p>
        </p:txBody>
      </p:sp>
      <p:pic>
        <p:nvPicPr>
          <p:cNvPr id="4" name="Picture 3">
            <a:extLst>
              <a:ext uri="{FF2B5EF4-FFF2-40B4-BE49-F238E27FC236}">
                <a16:creationId xmlns:a16="http://schemas.microsoft.com/office/drawing/2014/main" id="{B4D748EB-B8D3-1444-B176-F2A5722BBD6E}"/>
              </a:ext>
            </a:extLst>
          </p:cNvPr>
          <p:cNvPicPr>
            <a:picLocks noChangeAspect="1"/>
          </p:cNvPicPr>
          <p:nvPr/>
        </p:nvPicPr>
        <p:blipFill>
          <a:blip r:embed="rId2"/>
          <a:stretch>
            <a:fillRect/>
          </a:stretch>
        </p:blipFill>
        <p:spPr>
          <a:xfrm>
            <a:off x="0" y="0"/>
            <a:ext cx="9144000" cy="4487557"/>
          </a:xfrm>
          <a:prstGeom prst="rect">
            <a:avLst/>
          </a:prstGeom>
        </p:spPr>
      </p:pic>
      <p:pic>
        <p:nvPicPr>
          <p:cNvPr id="6" name="Picture 5">
            <a:extLst>
              <a:ext uri="{FF2B5EF4-FFF2-40B4-BE49-F238E27FC236}">
                <a16:creationId xmlns:a16="http://schemas.microsoft.com/office/drawing/2014/main" id="{D294EE02-C22C-CF47-9A6F-A848C1DF757F}"/>
              </a:ext>
            </a:extLst>
          </p:cNvPr>
          <p:cNvPicPr>
            <a:picLocks noChangeAspect="1"/>
          </p:cNvPicPr>
          <p:nvPr/>
        </p:nvPicPr>
        <p:blipFill>
          <a:blip r:embed="rId3"/>
          <a:stretch>
            <a:fillRect/>
          </a:stretch>
        </p:blipFill>
        <p:spPr>
          <a:xfrm>
            <a:off x="4235450" y="3943552"/>
            <a:ext cx="4908550" cy="1771448"/>
          </a:xfrm>
          <a:prstGeom prst="rect">
            <a:avLst/>
          </a:prstGeom>
        </p:spPr>
      </p:pic>
    </p:spTree>
    <p:extLst>
      <p:ext uri="{BB962C8B-B14F-4D97-AF65-F5344CB8AC3E}">
        <p14:creationId xmlns:p14="http://schemas.microsoft.com/office/powerpoint/2010/main" val="284941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sz="3200" dirty="0">
                <a:solidFill>
                  <a:schemeClr val="tx2"/>
                </a:solidFill>
              </a:rPr>
              <a:t>CXM is a firm-wide management approach  that entails three main categories…</a:t>
            </a:r>
          </a:p>
        </p:txBody>
      </p:sp>
      <p:pic>
        <p:nvPicPr>
          <p:cNvPr id="4" name="Picture 3"/>
          <p:cNvPicPr>
            <a:picLocks noChangeAspect="1"/>
          </p:cNvPicPr>
          <p:nvPr/>
        </p:nvPicPr>
        <p:blipFill>
          <a:blip r:embed="rId2"/>
          <a:stretch>
            <a:fillRect/>
          </a:stretch>
        </p:blipFill>
        <p:spPr>
          <a:xfrm>
            <a:off x="469036" y="1332429"/>
            <a:ext cx="8205927" cy="2627604"/>
          </a:xfrm>
          <a:prstGeom prst="rect">
            <a:avLst/>
          </a:prstGeom>
        </p:spPr>
      </p:pic>
      <p:sp>
        <p:nvSpPr>
          <p:cNvPr id="5" name="object 7"/>
          <p:cNvSpPr txBox="1"/>
          <p:nvPr/>
        </p:nvSpPr>
        <p:spPr>
          <a:xfrm>
            <a:off x="756285" y="4108946"/>
            <a:ext cx="2360930" cy="848360"/>
          </a:xfrm>
          <a:prstGeom prst="rect">
            <a:avLst/>
          </a:prstGeom>
        </p:spPr>
        <p:txBody>
          <a:bodyPr vert="horz" wrap="square" lIns="0" tIns="12700" rIns="0" bIns="0" rtlCol="0">
            <a:spAutoFit/>
          </a:bodyPr>
          <a:lstStyle/>
          <a:p>
            <a:pPr marL="195580" marR="5080" indent="-182880">
              <a:lnSpc>
                <a:spcPct val="100000"/>
              </a:lnSpc>
              <a:spcBef>
                <a:spcPts val="100"/>
              </a:spcBef>
            </a:pPr>
            <a:r>
              <a:rPr sz="1800" dirty="0">
                <a:latin typeface="Arial"/>
                <a:cs typeface="Arial"/>
              </a:rPr>
              <a:t>E.g. </a:t>
            </a:r>
            <a:r>
              <a:rPr sz="1800" spc="-5" dirty="0">
                <a:latin typeface="Arial"/>
                <a:cs typeface="Arial"/>
              </a:rPr>
              <a:t>touchpoint</a:t>
            </a:r>
            <a:r>
              <a:rPr sz="1800" spc="-55" dirty="0">
                <a:latin typeface="Arial"/>
                <a:cs typeface="Arial"/>
              </a:rPr>
              <a:t> </a:t>
            </a:r>
            <a:r>
              <a:rPr sz="1800" spc="-5" dirty="0">
                <a:latin typeface="Arial"/>
                <a:cs typeface="Arial"/>
              </a:rPr>
              <a:t>journey  orientation,</a:t>
            </a:r>
            <a:r>
              <a:rPr sz="1800" spc="-10" dirty="0">
                <a:latin typeface="Arial"/>
                <a:cs typeface="Arial"/>
              </a:rPr>
              <a:t> </a:t>
            </a:r>
            <a:r>
              <a:rPr sz="1800" spc="-5" dirty="0">
                <a:latin typeface="Arial"/>
                <a:cs typeface="Arial"/>
              </a:rPr>
              <a:t>alliance</a:t>
            </a:r>
            <a:endParaRPr sz="1800" dirty="0">
              <a:latin typeface="Arial"/>
              <a:cs typeface="Arial"/>
            </a:endParaRPr>
          </a:p>
          <a:p>
            <a:pPr marL="646430">
              <a:lnSpc>
                <a:spcPct val="100000"/>
              </a:lnSpc>
            </a:pPr>
            <a:r>
              <a:rPr sz="1800" spc="-5" dirty="0">
                <a:latin typeface="Arial"/>
                <a:cs typeface="Arial"/>
              </a:rPr>
              <a:t>orientation</a:t>
            </a:r>
            <a:endParaRPr sz="1800" dirty="0">
              <a:latin typeface="Arial"/>
              <a:cs typeface="Arial"/>
            </a:endParaRPr>
          </a:p>
        </p:txBody>
      </p:sp>
      <p:sp>
        <p:nvSpPr>
          <p:cNvPr id="6" name="object 8"/>
          <p:cNvSpPr txBox="1"/>
          <p:nvPr/>
        </p:nvSpPr>
        <p:spPr>
          <a:xfrm>
            <a:off x="3464242" y="4133434"/>
            <a:ext cx="2386965" cy="1120820"/>
          </a:xfrm>
          <a:prstGeom prst="rect">
            <a:avLst/>
          </a:prstGeom>
        </p:spPr>
        <p:txBody>
          <a:bodyPr vert="horz" wrap="square" lIns="0" tIns="12700" rIns="0" bIns="0" rtlCol="0">
            <a:spAutoFit/>
          </a:bodyPr>
          <a:lstStyle/>
          <a:p>
            <a:pPr marL="635" algn="ctr">
              <a:lnSpc>
                <a:spcPct val="100000"/>
              </a:lnSpc>
              <a:spcBef>
                <a:spcPts val="100"/>
              </a:spcBef>
            </a:pPr>
            <a:r>
              <a:rPr sz="1800" dirty="0">
                <a:latin typeface="Arial"/>
                <a:cs typeface="Arial"/>
              </a:rPr>
              <a:t>E.g. </a:t>
            </a:r>
            <a:r>
              <a:rPr sz="1800" spc="-5" dirty="0">
                <a:latin typeface="Arial"/>
                <a:cs typeface="Arial"/>
              </a:rPr>
              <a:t>connectivity</a:t>
            </a:r>
            <a:r>
              <a:rPr sz="1800" spc="-30" dirty="0">
                <a:latin typeface="Arial"/>
                <a:cs typeface="Arial"/>
              </a:rPr>
              <a:t> </a:t>
            </a:r>
            <a:r>
              <a:rPr sz="1800" dirty="0">
                <a:latin typeface="Arial"/>
                <a:cs typeface="Arial"/>
              </a:rPr>
              <a:t>of</a:t>
            </a:r>
          </a:p>
          <a:p>
            <a:pPr algn="ctr">
              <a:lnSpc>
                <a:spcPct val="100000"/>
              </a:lnSpc>
            </a:pPr>
            <a:r>
              <a:rPr sz="1800" spc="-5" dirty="0">
                <a:latin typeface="Arial"/>
                <a:cs typeface="Arial"/>
              </a:rPr>
              <a:t>touchpoints </a:t>
            </a:r>
            <a:endParaRPr lang="en-US" sz="1800" spc="-5" dirty="0">
              <a:latin typeface="Arial"/>
              <a:cs typeface="Arial"/>
            </a:endParaRPr>
          </a:p>
          <a:p>
            <a:pPr algn="ctr">
              <a:lnSpc>
                <a:spcPct val="100000"/>
              </a:lnSpc>
            </a:pPr>
            <a:r>
              <a:rPr sz="1800" spc="-5" dirty="0">
                <a:latin typeface="Arial"/>
                <a:cs typeface="Arial"/>
              </a:rPr>
              <a:t>(online</a:t>
            </a:r>
            <a:r>
              <a:rPr sz="1800" spc="-30" dirty="0">
                <a:latin typeface="Arial"/>
                <a:cs typeface="Arial"/>
              </a:rPr>
              <a:t> </a:t>
            </a:r>
            <a:r>
              <a:rPr sz="1800" spc="-10" dirty="0">
                <a:latin typeface="Arial"/>
                <a:cs typeface="Arial"/>
              </a:rPr>
              <a:t>and</a:t>
            </a:r>
            <a:endParaRPr sz="1800" dirty="0">
              <a:latin typeface="Arial"/>
              <a:cs typeface="Arial"/>
            </a:endParaRPr>
          </a:p>
          <a:p>
            <a:pPr marL="635" algn="ctr">
              <a:lnSpc>
                <a:spcPct val="100000"/>
              </a:lnSpc>
            </a:pPr>
            <a:r>
              <a:rPr sz="1800" spc="-10" dirty="0">
                <a:latin typeface="Arial"/>
                <a:cs typeface="Arial"/>
              </a:rPr>
              <a:t>offline)</a:t>
            </a:r>
            <a:endParaRPr sz="1800" dirty="0">
              <a:latin typeface="Arial"/>
              <a:cs typeface="Arial"/>
            </a:endParaRPr>
          </a:p>
        </p:txBody>
      </p:sp>
      <p:sp>
        <p:nvSpPr>
          <p:cNvPr id="7" name="object 9"/>
          <p:cNvSpPr txBox="1"/>
          <p:nvPr/>
        </p:nvSpPr>
        <p:spPr>
          <a:xfrm>
            <a:off x="6306566" y="4108946"/>
            <a:ext cx="2246630" cy="574675"/>
          </a:xfrm>
          <a:prstGeom prst="rect">
            <a:avLst/>
          </a:prstGeom>
        </p:spPr>
        <p:txBody>
          <a:bodyPr vert="horz" wrap="square" lIns="0" tIns="12700" rIns="0" bIns="0" rtlCol="0">
            <a:spAutoFit/>
          </a:bodyPr>
          <a:lstStyle/>
          <a:p>
            <a:pPr algn="ctr">
              <a:lnSpc>
                <a:spcPct val="100000"/>
              </a:lnSpc>
              <a:spcBef>
                <a:spcPts val="100"/>
              </a:spcBef>
            </a:pPr>
            <a:r>
              <a:rPr sz="1800" dirty="0">
                <a:latin typeface="Arial"/>
                <a:cs typeface="Arial"/>
              </a:rPr>
              <a:t>E.g. </a:t>
            </a:r>
            <a:r>
              <a:rPr sz="1800" spc="-5" dirty="0">
                <a:latin typeface="Arial"/>
                <a:cs typeface="Arial"/>
              </a:rPr>
              <a:t>CX modeling</a:t>
            </a:r>
            <a:r>
              <a:rPr sz="1800" spc="-60" dirty="0">
                <a:latin typeface="Arial"/>
                <a:cs typeface="Arial"/>
              </a:rPr>
              <a:t> </a:t>
            </a:r>
            <a:r>
              <a:rPr sz="1800" spc="-5" dirty="0">
                <a:latin typeface="Arial"/>
                <a:cs typeface="Arial"/>
              </a:rPr>
              <a:t>and</a:t>
            </a:r>
            <a:endParaRPr sz="1800" dirty="0">
              <a:latin typeface="Arial"/>
              <a:cs typeface="Arial"/>
            </a:endParaRPr>
          </a:p>
          <a:p>
            <a:pPr algn="ctr">
              <a:lnSpc>
                <a:spcPct val="100000"/>
              </a:lnSpc>
            </a:pPr>
            <a:r>
              <a:rPr sz="1800" spc="-5" dirty="0">
                <a:latin typeface="Arial"/>
                <a:cs typeface="Arial"/>
              </a:rPr>
              <a:t>measurement</a:t>
            </a:r>
            <a:r>
              <a:rPr sz="1800" spc="-10" dirty="0">
                <a:latin typeface="Arial"/>
                <a:cs typeface="Arial"/>
              </a:rPr>
              <a:t> </a:t>
            </a:r>
            <a:r>
              <a:rPr sz="1800" spc="-5" dirty="0">
                <a:latin typeface="Arial"/>
                <a:cs typeface="Arial"/>
              </a:rPr>
              <a:t>skills</a:t>
            </a:r>
            <a:endParaRPr sz="1800" dirty="0">
              <a:latin typeface="Arial"/>
              <a:cs typeface="Arial"/>
            </a:endParaRPr>
          </a:p>
        </p:txBody>
      </p:sp>
      <p:sp>
        <p:nvSpPr>
          <p:cNvPr id="8" name="TextBox 7"/>
          <p:cNvSpPr txBox="1"/>
          <p:nvPr/>
        </p:nvSpPr>
        <p:spPr>
          <a:xfrm>
            <a:off x="6500553" y="5254254"/>
            <a:ext cx="2460567" cy="261610"/>
          </a:xfrm>
          <a:prstGeom prst="rect">
            <a:avLst/>
          </a:prstGeom>
          <a:noFill/>
        </p:spPr>
        <p:txBody>
          <a:bodyPr wrap="square" rtlCol="0">
            <a:spAutoFit/>
          </a:bodyPr>
          <a:lstStyle/>
          <a:p>
            <a:pPr algn="r"/>
            <a:r>
              <a:rPr lang="en-US" sz="1100" dirty="0"/>
              <a:t>Homburg et al., 2017</a:t>
            </a:r>
          </a:p>
        </p:txBody>
      </p:sp>
    </p:spTree>
    <p:extLst>
      <p:ext uri="{BB962C8B-B14F-4D97-AF65-F5344CB8AC3E}">
        <p14:creationId xmlns:p14="http://schemas.microsoft.com/office/powerpoint/2010/main" val="2588093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292353" y="215948"/>
            <a:ext cx="8492897" cy="590387"/>
          </a:xfrm>
        </p:spPr>
        <p:txBody>
          <a:bodyPr/>
          <a:lstStyle/>
          <a:p>
            <a:r>
              <a:rPr lang="en-US" sz="3200" dirty="0">
                <a:solidFill>
                  <a:schemeClr val="tx2"/>
                </a:solidFill>
              </a:rPr>
              <a:t>Cultural Mindset within the firm</a:t>
            </a:r>
          </a:p>
        </p:txBody>
      </p:sp>
      <p:sp>
        <p:nvSpPr>
          <p:cNvPr id="4" name="object 3"/>
          <p:cNvSpPr txBox="1"/>
          <p:nvPr/>
        </p:nvSpPr>
        <p:spPr>
          <a:xfrm>
            <a:off x="1016257" y="715161"/>
            <a:ext cx="7045087" cy="321242"/>
          </a:xfrm>
          <a:prstGeom prst="rect">
            <a:avLst/>
          </a:prstGeom>
        </p:spPr>
        <p:txBody>
          <a:bodyPr vert="horz" wrap="square" lIns="0" tIns="13335" rIns="0" bIns="0" rtlCol="0">
            <a:spAutoFit/>
          </a:bodyPr>
          <a:lstStyle/>
          <a:p>
            <a:pPr marL="12700">
              <a:lnSpc>
                <a:spcPct val="100000"/>
              </a:lnSpc>
              <a:spcBef>
                <a:spcPts val="105"/>
              </a:spcBef>
              <a:tabLst>
                <a:tab pos="4324350" algn="l"/>
              </a:tabLst>
            </a:pPr>
            <a:r>
              <a:rPr sz="2000" b="1" spc="-25" dirty="0">
                <a:latin typeface="Arial"/>
                <a:cs typeface="Arial"/>
              </a:rPr>
              <a:t>CXM</a:t>
            </a:r>
            <a:r>
              <a:rPr sz="2000" b="1" spc="-45" dirty="0">
                <a:latin typeface="Arial"/>
                <a:cs typeface="Arial"/>
              </a:rPr>
              <a:t> </a:t>
            </a:r>
            <a:r>
              <a:rPr sz="2000" b="1" spc="-35" dirty="0">
                <a:latin typeface="Arial"/>
                <a:cs typeface="Arial"/>
              </a:rPr>
              <a:t>approach	</a:t>
            </a:r>
            <a:r>
              <a:rPr sz="2000" b="1" spc="-45" dirty="0">
                <a:latin typeface="Arial"/>
                <a:cs typeface="Arial"/>
              </a:rPr>
              <a:t>Traditional </a:t>
            </a:r>
            <a:r>
              <a:rPr lang="en-US" sz="2000" b="1" spc="-35" dirty="0">
                <a:latin typeface="Arial"/>
                <a:cs typeface="Arial"/>
              </a:rPr>
              <a:t>approach</a:t>
            </a:r>
            <a:endParaRPr sz="2000" dirty="0">
              <a:latin typeface="Arial"/>
              <a:cs typeface="Arial"/>
            </a:endParaRPr>
          </a:p>
        </p:txBody>
      </p:sp>
      <p:sp>
        <p:nvSpPr>
          <p:cNvPr id="5" name="object 4"/>
          <p:cNvSpPr txBox="1"/>
          <p:nvPr/>
        </p:nvSpPr>
        <p:spPr>
          <a:xfrm>
            <a:off x="292352" y="1328244"/>
            <a:ext cx="8248020" cy="364490"/>
          </a:xfrm>
          <a:prstGeom prst="rect">
            <a:avLst/>
          </a:prstGeom>
          <a:solidFill>
            <a:srgbClr val="F1F1F1"/>
          </a:solidFill>
          <a:ln w="25907">
            <a:solidFill>
              <a:srgbClr val="24221F"/>
            </a:solidFill>
          </a:ln>
        </p:spPr>
        <p:txBody>
          <a:bodyPr vert="horz" wrap="square" lIns="0" tIns="0" rIns="0" bIns="0" rtlCol="0">
            <a:spAutoFit/>
          </a:bodyPr>
          <a:lstStyle/>
          <a:p>
            <a:pPr marL="90170">
              <a:lnSpc>
                <a:spcPts val="2810"/>
              </a:lnSpc>
            </a:pPr>
            <a:r>
              <a:rPr lang="en-US" sz="2400" dirty="0">
                <a:solidFill>
                  <a:srgbClr val="24221F"/>
                </a:solidFill>
                <a:latin typeface="Arial"/>
                <a:cs typeface="Arial"/>
              </a:rPr>
              <a:t>Approach to Failure</a:t>
            </a:r>
            <a:endParaRPr sz="2400" dirty="0">
              <a:latin typeface="Arial"/>
              <a:cs typeface="Arial"/>
            </a:endParaRPr>
          </a:p>
        </p:txBody>
      </p:sp>
      <p:sp>
        <p:nvSpPr>
          <p:cNvPr id="6" name="object 5"/>
          <p:cNvSpPr txBox="1"/>
          <p:nvPr/>
        </p:nvSpPr>
        <p:spPr>
          <a:xfrm>
            <a:off x="292353" y="1814151"/>
            <a:ext cx="3555614" cy="929100"/>
          </a:xfrm>
          <a:prstGeom prst="rect">
            <a:avLst/>
          </a:prstGeom>
          <a:solidFill>
            <a:srgbClr val="BDF82C"/>
          </a:solidFill>
        </p:spPr>
        <p:txBody>
          <a:bodyPr vert="horz" wrap="square" lIns="0" tIns="5715" rIns="0" bIns="0" rtlCol="0">
            <a:spAutoFit/>
          </a:bodyPr>
          <a:lstStyle/>
          <a:p>
            <a:pPr marL="377825" indent="-287020">
              <a:lnSpc>
                <a:spcPct val="100000"/>
              </a:lnSpc>
              <a:buChar char="•"/>
              <a:tabLst>
                <a:tab pos="377825" algn="l"/>
                <a:tab pos="378460" algn="l"/>
              </a:tabLst>
            </a:pPr>
            <a:r>
              <a:rPr lang="en-US" sz="1200" spc="-5" dirty="0">
                <a:solidFill>
                  <a:srgbClr val="24221F"/>
                </a:solidFill>
                <a:cs typeface="Arial"/>
              </a:rPr>
              <a:t>Expected</a:t>
            </a:r>
            <a:endParaRPr lang="en-US" sz="1200" dirty="0">
              <a:cs typeface="Arial"/>
            </a:endParaRPr>
          </a:p>
          <a:p>
            <a:pPr marL="377825" marR="336550" indent="-287020">
              <a:lnSpc>
                <a:spcPct val="100000"/>
              </a:lnSpc>
              <a:buChar char="•"/>
              <a:tabLst>
                <a:tab pos="377825" algn="l"/>
                <a:tab pos="378460" algn="l"/>
              </a:tabLst>
            </a:pPr>
            <a:r>
              <a:rPr lang="en-US" sz="1200" spc="-5" dirty="0">
                <a:solidFill>
                  <a:srgbClr val="24221F"/>
                </a:solidFill>
                <a:cs typeface="Arial"/>
              </a:rPr>
              <a:t>Fixed by </a:t>
            </a:r>
            <a:r>
              <a:rPr lang="en-US" sz="1200" dirty="0">
                <a:solidFill>
                  <a:srgbClr val="24221F"/>
                </a:solidFill>
                <a:cs typeface="Arial"/>
              </a:rPr>
              <a:t>iterating </a:t>
            </a:r>
            <a:r>
              <a:rPr lang="en-US" sz="1200" spc="-5" dirty="0">
                <a:solidFill>
                  <a:srgbClr val="24221F"/>
                </a:solidFill>
                <a:cs typeface="Arial"/>
              </a:rPr>
              <a:t>on </a:t>
            </a:r>
            <a:r>
              <a:rPr lang="en-US" sz="1200" dirty="0">
                <a:solidFill>
                  <a:srgbClr val="24221F"/>
                </a:solidFill>
                <a:cs typeface="Arial"/>
              </a:rPr>
              <a:t>ideas </a:t>
            </a:r>
            <a:r>
              <a:rPr lang="en-US" sz="1200" spc="-5" dirty="0">
                <a:solidFill>
                  <a:srgbClr val="24221F"/>
                </a:solidFill>
                <a:cs typeface="Arial"/>
              </a:rPr>
              <a:t>and pivoting away</a:t>
            </a:r>
            <a:r>
              <a:rPr lang="en-US" sz="1200" spc="-90" dirty="0">
                <a:solidFill>
                  <a:srgbClr val="24221F"/>
                </a:solidFill>
                <a:cs typeface="Arial"/>
              </a:rPr>
              <a:t> </a:t>
            </a:r>
            <a:r>
              <a:rPr lang="en-US" sz="1200" dirty="0">
                <a:solidFill>
                  <a:srgbClr val="24221F"/>
                </a:solidFill>
                <a:cs typeface="Arial"/>
              </a:rPr>
              <a:t>from  </a:t>
            </a:r>
            <a:r>
              <a:rPr lang="en-US" sz="1200" spc="-5" dirty="0">
                <a:solidFill>
                  <a:srgbClr val="24221F"/>
                </a:solidFill>
                <a:cs typeface="Arial"/>
              </a:rPr>
              <a:t>ones </a:t>
            </a:r>
            <a:r>
              <a:rPr lang="en-US" sz="1200" dirty="0">
                <a:solidFill>
                  <a:srgbClr val="24221F"/>
                </a:solidFill>
                <a:cs typeface="Arial"/>
              </a:rPr>
              <a:t>that </a:t>
            </a:r>
            <a:r>
              <a:rPr lang="en-US" sz="1200" spc="-5" dirty="0">
                <a:solidFill>
                  <a:srgbClr val="24221F"/>
                </a:solidFill>
                <a:cs typeface="Arial"/>
              </a:rPr>
              <a:t>don’t</a:t>
            </a:r>
            <a:r>
              <a:rPr lang="en-US" sz="1200" spc="-65" dirty="0">
                <a:solidFill>
                  <a:srgbClr val="24221F"/>
                </a:solidFill>
                <a:cs typeface="Arial"/>
              </a:rPr>
              <a:t> </a:t>
            </a:r>
            <a:r>
              <a:rPr lang="en-US" sz="1200" spc="-5" dirty="0">
                <a:solidFill>
                  <a:srgbClr val="24221F"/>
                </a:solidFill>
                <a:cs typeface="Arial"/>
              </a:rPr>
              <a:t>work</a:t>
            </a:r>
          </a:p>
          <a:p>
            <a:pPr marL="377825" marR="336550" indent="-287020">
              <a:lnSpc>
                <a:spcPct val="100000"/>
              </a:lnSpc>
              <a:buChar char="•"/>
              <a:tabLst>
                <a:tab pos="377825" algn="l"/>
                <a:tab pos="378460" algn="l"/>
              </a:tabLst>
            </a:pPr>
            <a:r>
              <a:rPr lang="en-US" sz="1200" spc="-5" dirty="0">
                <a:solidFill>
                  <a:srgbClr val="24221F"/>
                </a:solidFill>
                <a:cs typeface="Arial"/>
              </a:rPr>
              <a:t>Recovery is a key managerial tool</a:t>
            </a:r>
          </a:p>
          <a:p>
            <a:pPr marL="90805" marR="336550">
              <a:lnSpc>
                <a:spcPct val="100000"/>
              </a:lnSpc>
              <a:tabLst>
                <a:tab pos="377825" algn="l"/>
                <a:tab pos="378460" algn="l"/>
              </a:tabLst>
            </a:pPr>
            <a:endParaRPr lang="en-US" sz="1200" spc="-5" dirty="0">
              <a:solidFill>
                <a:srgbClr val="24221F"/>
              </a:solidFill>
              <a:cs typeface="Arial"/>
            </a:endParaRPr>
          </a:p>
        </p:txBody>
      </p:sp>
      <p:sp>
        <p:nvSpPr>
          <p:cNvPr id="7" name="object 7"/>
          <p:cNvSpPr/>
          <p:nvPr/>
        </p:nvSpPr>
        <p:spPr>
          <a:xfrm>
            <a:off x="292352" y="1070265"/>
            <a:ext cx="3779140" cy="0"/>
          </a:xfrm>
          <a:custGeom>
            <a:avLst/>
            <a:gdLst/>
            <a:ahLst/>
            <a:cxnLst/>
            <a:rect l="l" t="t" r="r" b="b"/>
            <a:pathLst>
              <a:path w="4959985">
                <a:moveTo>
                  <a:pt x="0" y="0"/>
                </a:moveTo>
                <a:lnTo>
                  <a:pt x="4959604" y="0"/>
                </a:lnTo>
              </a:path>
            </a:pathLst>
          </a:custGeom>
          <a:ln w="28956">
            <a:solidFill>
              <a:srgbClr val="24221F"/>
            </a:solidFill>
          </a:ln>
        </p:spPr>
        <p:txBody>
          <a:bodyPr wrap="square" lIns="0" tIns="0" rIns="0" bIns="0" rtlCol="0"/>
          <a:lstStyle/>
          <a:p>
            <a:endParaRPr/>
          </a:p>
        </p:txBody>
      </p:sp>
      <p:sp>
        <p:nvSpPr>
          <p:cNvPr id="8" name="object 8"/>
          <p:cNvSpPr/>
          <p:nvPr/>
        </p:nvSpPr>
        <p:spPr>
          <a:xfrm>
            <a:off x="4480132" y="1060914"/>
            <a:ext cx="4060241" cy="0"/>
          </a:xfrm>
          <a:custGeom>
            <a:avLst/>
            <a:gdLst/>
            <a:ahLst/>
            <a:cxnLst/>
            <a:rect l="l" t="t" r="r" b="b"/>
            <a:pathLst>
              <a:path w="5328920">
                <a:moveTo>
                  <a:pt x="0" y="0"/>
                </a:moveTo>
                <a:lnTo>
                  <a:pt x="5328539" y="0"/>
                </a:lnTo>
              </a:path>
            </a:pathLst>
          </a:custGeom>
          <a:ln w="28956">
            <a:solidFill>
              <a:srgbClr val="24221F"/>
            </a:solidFill>
          </a:ln>
        </p:spPr>
        <p:txBody>
          <a:bodyPr wrap="square" lIns="0" tIns="0" rIns="0" bIns="0" rtlCol="0"/>
          <a:lstStyle/>
          <a:p>
            <a:endParaRPr/>
          </a:p>
        </p:txBody>
      </p:sp>
      <p:sp>
        <p:nvSpPr>
          <p:cNvPr id="9" name="object 9"/>
          <p:cNvSpPr txBox="1"/>
          <p:nvPr/>
        </p:nvSpPr>
        <p:spPr>
          <a:xfrm>
            <a:off x="4448802" y="1818104"/>
            <a:ext cx="4071369" cy="867545"/>
          </a:xfrm>
          <a:prstGeom prst="rect">
            <a:avLst/>
          </a:prstGeom>
          <a:solidFill>
            <a:srgbClr val="857C73"/>
          </a:solidFill>
        </p:spPr>
        <p:txBody>
          <a:bodyPr vert="horz" wrap="square" lIns="0" tIns="5715" rIns="0" bIns="0" rtlCol="0">
            <a:spAutoFit/>
          </a:bodyPr>
          <a:lstStyle/>
          <a:p>
            <a:pPr marL="377825" indent="-287020">
              <a:lnSpc>
                <a:spcPct val="100000"/>
              </a:lnSpc>
              <a:buChar char="•"/>
              <a:tabLst>
                <a:tab pos="377825" algn="l"/>
                <a:tab pos="378460" algn="l"/>
              </a:tabLst>
            </a:pPr>
            <a:r>
              <a:rPr lang="en-US" sz="1400" spc="-5" dirty="0">
                <a:solidFill>
                  <a:schemeClr val="bg1"/>
                </a:solidFill>
                <a:cs typeface="Arial"/>
              </a:rPr>
              <a:t>Exception</a:t>
            </a:r>
            <a:endParaRPr lang="en-US" sz="1400" dirty="0">
              <a:solidFill>
                <a:schemeClr val="bg1"/>
              </a:solidFill>
              <a:cs typeface="Arial"/>
            </a:endParaRPr>
          </a:p>
          <a:p>
            <a:pPr marL="377825" indent="-287020">
              <a:lnSpc>
                <a:spcPct val="100000"/>
              </a:lnSpc>
              <a:buChar char="•"/>
              <a:tabLst>
                <a:tab pos="377825" algn="l"/>
                <a:tab pos="378460" algn="l"/>
              </a:tabLst>
            </a:pPr>
            <a:r>
              <a:rPr lang="en-US" sz="1400" spc="-5" dirty="0">
                <a:solidFill>
                  <a:schemeClr val="bg1"/>
                </a:solidFill>
                <a:cs typeface="Arial"/>
              </a:rPr>
              <a:t>Fixed by </a:t>
            </a:r>
            <a:r>
              <a:rPr lang="en-US" sz="1400" dirty="0">
                <a:solidFill>
                  <a:schemeClr val="bg1"/>
                </a:solidFill>
                <a:cs typeface="Arial"/>
              </a:rPr>
              <a:t>firing</a:t>
            </a:r>
            <a:r>
              <a:rPr lang="en-US" sz="1400" spc="-35" dirty="0">
                <a:solidFill>
                  <a:schemeClr val="bg1"/>
                </a:solidFill>
                <a:cs typeface="Arial"/>
              </a:rPr>
              <a:t> </a:t>
            </a:r>
            <a:r>
              <a:rPr lang="en-US" sz="1400" spc="-5" dirty="0">
                <a:solidFill>
                  <a:schemeClr val="bg1"/>
                </a:solidFill>
                <a:cs typeface="Arial"/>
              </a:rPr>
              <a:t>executives</a:t>
            </a:r>
          </a:p>
          <a:p>
            <a:pPr marL="377825" indent="-287020">
              <a:lnSpc>
                <a:spcPct val="100000"/>
              </a:lnSpc>
              <a:buChar char="•"/>
              <a:tabLst>
                <a:tab pos="377825" algn="l"/>
                <a:tab pos="378460" algn="l"/>
              </a:tabLst>
            </a:pPr>
            <a:r>
              <a:rPr lang="en-US" sz="1400" spc="-5" dirty="0">
                <a:solidFill>
                  <a:schemeClr val="bg1"/>
                </a:solidFill>
                <a:cs typeface="Arial"/>
              </a:rPr>
              <a:t>Recovery is an exception</a:t>
            </a:r>
          </a:p>
          <a:p>
            <a:pPr marL="90805">
              <a:lnSpc>
                <a:spcPct val="100000"/>
              </a:lnSpc>
              <a:tabLst>
                <a:tab pos="377825" algn="l"/>
                <a:tab pos="378460" algn="l"/>
              </a:tabLst>
            </a:pPr>
            <a:endParaRPr lang="en-US" sz="1400" spc="-5" dirty="0">
              <a:solidFill>
                <a:schemeClr val="bg1"/>
              </a:solidFill>
              <a:cs typeface="Arial"/>
            </a:endParaRPr>
          </a:p>
        </p:txBody>
      </p:sp>
      <p:sp>
        <p:nvSpPr>
          <p:cNvPr id="13" name="object 4">
            <a:extLst>
              <a:ext uri="{FF2B5EF4-FFF2-40B4-BE49-F238E27FC236}">
                <a16:creationId xmlns:a16="http://schemas.microsoft.com/office/drawing/2014/main" id="{844EF648-51C4-8B40-BC26-ED2FB001CEDB}"/>
              </a:ext>
            </a:extLst>
          </p:cNvPr>
          <p:cNvSpPr txBox="1"/>
          <p:nvPr/>
        </p:nvSpPr>
        <p:spPr>
          <a:xfrm>
            <a:off x="312553" y="3075972"/>
            <a:ext cx="8248020" cy="364490"/>
          </a:xfrm>
          <a:prstGeom prst="rect">
            <a:avLst/>
          </a:prstGeom>
          <a:solidFill>
            <a:srgbClr val="F1F1F1"/>
          </a:solidFill>
          <a:ln w="25907">
            <a:solidFill>
              <a:srgbClr val="24221F"/>
            </a:solidFill>
          </a:ln>
        </p:spPr>
        <p:txBody>
          <a:bodyPr vert="horz" wrap="square" lIns="0" tIns="0" rIns="0" bIns="0" rtlCol="0">
            <a:spAutoFit/>
          </a:bodyPr>
          <a:lstStyle/>
          <a:p>
            <a:pPr marL="90170">
              <a:lnSpc>
                <a:spcPts val="2810"/>
              </a:lnSpc>
            </a:pPr>
            <a:r>
              <a:rPr lang="en-US" sz="2400" dirty="0">
                <a:solidFill>
                  <a:srgbClr val="24221F"/>
                </a:solidFill>
                <a:latin typeface="Arial"/>
                <a:cs typeface="Arial"/>
              </a:rPr>
              <a:t>Approach to Customer</a:t>
            </a:r>
            <a:endParaRPr sz="2400" dirty="0">
              <a:latin typeface="Arial"/>
              <a:cs typeface="Arial"/>
            </a:endParaRPr>
          </a:p>
        </p:txBody>
      </p:sp>
      <p:sp>
        <p:nvSpPr>
          <p:cNvPr id="14" name="object 5">
            <a:extLst>
              <a:ext uri="{FF2B5EF4-FFF2-40B4-BE49-F238E27FC236}">
                <a16:creationId xmlns:a16="http://schemas.microsoft.com/office/drawing/2014/main" id="{8559C817-C867-1A41-8D06-179D68030C48}"/>
              </a:ext>
            </a:extLst>
          </p:cNvPr>
          <p:cNvSpPr txBox="1"/>
          <p:nvPr/>
        </p:nvSpPr>
        <p:spPr>
          <a:xfrm>
            <a:off x="312554" y="3561879"/>
            <a:ext cx="3555614" cy="744435"/>
          </a:xfrm>
          <a:prstGeom prst="rect">
            <a:avLst/>
          </a:prstGeom>
          <a:solidFill>
            <a:srgbClr val="BDF82C"/>
          </a:solidFill>
        </p:spPr>
        <p:txBody>
          <a:bodyPr vert="horz" wrap="square" lIns="0" tIns="5715" rIns="0" bIns="0" rtlCol="0">
            <a:spAutoFit/>
          </a:bodyPr>
          <a:lstStyle/>
          <a:p>
            <a:pPr marL="377825" indent="-287020">
              <a:lnSpc>
                <a:spcPct val="100000"/>
              </a:lnSpc>
              <a:buChar char="•"/>
              <a:tabLst>
                <a:tab pos="377825" algn="l"/>
                <a:tab pos="378460" algn="l"/>
              </a:tabLst>
            </a:pPr>
            <a:r>
              <a:rPr lang="en-US" sz="1200" spc="-5" dirty="0">
                <a:solidFill>
                  <a:srgbClr val="24221F"/>
                </a:solidFill>
                <a:cs typeface="Arial"/>
              </a:rPr>
              <a:t>Someone (initially) owns the whole of the customer</a:t>
            </a:r>
            <a:endParaRPr lang="en-US" sz="1200" dirty="0">
              <a:cs typeface="Arial"/>
            </a:endParaRPr>
          </a:p>
          <a:p>
            <a:pPr marL="377825" marR="336550" indent="-287020">
              <a:lnSpc>
                <a:spcPct val="100000"/>
              </a:lnSpc>
              <a:buChar char="•"/>
              <a:tabLst>
                <a:tab pos="377825" algn="l"/>
                <a:tab pos="378460" algn="l"/>
              </a:tabLst>
            </a:pPr>
            <a:r>
              <a:rPr lang="en-US" sz="1200" spc="-5" dirty="0">
                <a:solidFill>
                  <a:srgbClr val="24221F"/>
                </a:solidFill>
                <a:cs typeface="Arial"/>
              </a:rPr>
              <a:t>Seeing the full picture</a:t>
            </a:r>
          </a:p>
          <a:p>
            <a:pPr marL="90805" marR="336550">
              <a:lnSpc>
                <a:spcPct val="100000"/>
              </a:lnSpc>
              <a:tabLst>
                <a:tab pos="377825" algn="l"/>
                <a:tab pos="378460" algn="l"/>
              </a:tabLst>
            </a:pPr>
            <a:endParaRPr lang="en-US" sz="1200" spc="-5" dirty="0">
              <a:solidFill>
                <a:srgbClr val="24221F"/>
              </a:solidFill>
              <a:cs typeface="Arial"/>
            </a:endParaRPr>
          </a:p>
        </p:txBody>
      </p:sp>
      <p:sp>
        <p:nvSpPr>
          <p:cNvPr id="15" name="object 9">
            <a:extLst>
              <a:ext uri="{FF2B5EF4-FFF2-40B4-BE49-F238E27FC236}">
                <a16:creationId xmlns:a16="http://schemas.microsoft.com/office/drawing/2014/main" id="{BB0B6DD3-FF32-8842-8BFE-5FD61864744A}"/>
              </a:ext>
            </a:extLst>
          </p:cNvPr>
          <p:cNvSpPr txBox="1"/>
          <p:nvPr/>
        </p:nvSpPr>
        <p:spPr>
          <a:xfrm>
            <a:off x="4469003" y="3565832"/>
            <a:ext cx="4071369" cy="652102"/>
          </a:xfrm>
          <a:prstGeom prst="rect">
            <a:avLst/>
          </a:prstGeom>
          <a:solidFill>
            <a:srgbClr val="857C73"/>
          </a:solidFill>
        </p:spPr>
        <p:txBody>
          <a:bodyPr vert="horz" wrap="square" lIns="0" tIns="5715" rIns="0" bIns="0" rtlCol="0">
            <a:spAutoFit/>
          </a:bodyPr>
          <a:lstStyle/>
          <a:p>
            <a:pPr marL="377825" indent="-287020">
              <a:lnSpc>
                <a:spcPct val="100000"/>
              </a:lnSpc>
              <a:buChar char="•"/>
              <a:tabLst>
                <a:tab pos="377825" algn="l"/>
                <a:tab pos="378460" algn="l"/>
              </a:tabLst>
            </a:pPr>
            <a:r>
              <a:rPr lang="en-US" sz="1400" spc="-5" dirty="0">
                <a:solidFill>
                  <a:schemeClr val="bg1"/>
                </a:solidFill>
                <a:cs typeface="Arial"/>
              </a:rPr>
              <a:t>Everyone owns some part of the customer</a:t>
            </a:r>
            <a:endParaRPr lang="en-US" sz="1400" dirty="0">
              <a:solidFill>
                <a:schemeClr val="bg1"/>
              </a:solidFill>
              <a:cs typeface="Arial"/>
            </a:endParaRPr>
          </a:p>
          <a:p>
            <a:pPr marL="377825" indent="-287020">
              <a:lnSpc>
                <a:spcPct val="100000"/>
              </a:lnSpc>
              <a:buChar char="•"/>
              <a:tabLst>
                <a:tab pos="377825" algn="l"/>
                <a:tab pos="378460" algn="l"/>
              </a:tabLst>
            </a:pPr>
            <a:r>
              <a:rPr lang="en-US" sz="1400" spc="-5" dirty="0">
                <a:solidFill>
                  <a:schemeClr val="bg1"/>
                </a:solidFill>
                <a:cs typeface="Arial"/>
              </a:rPr>
              <a:t>Turf battles</a:t>
            </a:r>
          </a:p>
          <a:p>
            <a:pPr marL="90805">
              <a:lnSpc>
                <a:spcPct val="100000"/>
              </a:lnSpc>
              <a:tabLst>
                <a:tab pos="377825" algn="l"/>
                <a:tab pos="378460" algn="l"/>
              </a:tabLst>
            </a:pPr>
            <a:endParaRPr lang="en-US" sz="1400" spc="-5" dirty="0">
              <a:solidFill>
                <a:schemeClr val="bg1"/>
              </a:solidFill>
              <a:cs typeface="Arial"/>
            </a:endParaRPr>
          </a:p>
        </p:txBody>
      </p:sp>
    </p:spTree>
    <p:extLst>
      <p:ext uri="{BB962C8B-B14F-4D97-AF65-F5344CB8AC3E}">
        <p14:creationId xmlns:p14="http://schemas.microsoft.com/office/powerpoint/2010/main" val="86234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815A71-3254-B72D-6DF2-22A2E922A613}"/>
              </a:ext>
            </a:extLst>
          </p:cNvPr>
          <p:cNvSpPr>
            <a:spLocks noGrp="1"/>
          </p:cNvSpPr>
          <p:nvPr>
            <p:ph type="body" sz="half" idx="10"/>
          </p:nvPr>
        </p:nvSpPr>
        <p:spPr>
          <a:xfrm>
            <a:off x="287339" y="314186"/>
            <a:ext cx="8497093" cy="1007055"/>
          </a:xfrm>
        </p:spPr>
        <p:txBody>
          <a:bodyPr>
            <a:normAutofit/>
          </a:bodyPr>
          <a:lstStyle/>
          <a:p>
            <a:pPr>
              <a:lnSpc>
                <a:spcPct val="90000"/>
              </a:lnSpc>
            </a:pPr>
            <a:r>
              <a:rPr lang="en-US" sz="2400" dirty="0"/>
              <a:t>Customer Response Categories to Service Failures (1/2)</a:t>
            </a:r>
            <a:endParaRPr lang="en-GB" sz="2400" dirty="0"/>
          </a:p>
        </p:txBody>
      </p:sp>
      <p:graphicFrame>
        <p:nvGraphicFramePr>
          <p:cNvPr id="5" name="Text Placeholder 2">
            <a:extLst>
              <a:ext uri="{FF2B5EF4-FFF2-40B4-BE49-F238E27FC236}">
                <a16:creationId xmlns:a16="http://schemas.microsoft.com/office/drawing/2014/main" id="{2DD17354-D6AD-FB32-FFD0-ED4F799DC9D6}"/>
              </a:ext>
            </a:extLst>
          </p:cNvPr>
          <p:cNvGraphicFramePr/>
          <p:nvPr/>
        </p:nvGraphicFramePr>
        <p:xfrm>
          <a:off x="287339" y="1494064"/>
          <a:ext cx="8497093" cy="3075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46CE573-8C10-766C-CF8A-F3E0FAFFFD47}"/>
              </a:ext>
            </a:extLst>
          </p:cNvPr>
          <p:cNvSpPr txBox="1"/>
          <p:nvPr/>
        </p:nvSpPr>
        <p:spPr>
          <a:xfrm>
            <a:off x="2707759" y="4815220"/>
            <a:ext cx="5380075" cy="215444"/>
          </a:xfrm>
          <a:prstGeom prst="rect">
            <a:avLst/>
          </a:prstGeom>
          <a:noFill/>
        </p:spPr>
        <p:txBody>
          <a:bodyPr wrap="square" rtlCol="0">
            <a:spAutoFit/>
          </a:bodyPr>
          <a:lstStyle/>
          <a:p>
            <a:r>
              <a:rPr lang="en-GB" sz="800" dirty="0"/>
              <a:t>Source: Wilson et al (2012), </a:t>
            </a:r>
            <a:r>
              <a:rPr lang="en-GB" sz="800" dirty="0" err="1"/>
              <a:t>Witz</a:t>
            </a:r>
            <a:r>
              <a:rPr lang="en-GB" sz="800" dirty="0"/>
              <a:t> &amp; Lovelock (2017)</a:t>
            </a:r>
          </a:p>
        </p:txBody>
      </p:sp>
    </p:spTree>
    <p:extLst>
      <p:ext uri="{BB962C8B-B14F-4D97-AF65-F5344CB8AC3E}">
        <p14:creationId xmlns:p14="http://schemas.microsoft.com/office/powerpoint/2010/main" val="2662933267"/>
      </p:ext>
    </p:extLst>
  </p:cSld>
  <p:clrMapOvr>
    <a:masterClrMapping/>
  </p:clrMapOvr>
</p:sld>
</file>

<file path=ppt/theme/theme1.xml><?xml version="1.0" encoding="utf-8"?>
<a:theme xmlns:a="http://schemas.openxmlformats.org/drawingml/2006/main" name="Office-teema">
  <a:themeElements>
    <a:clrScheme name="Mukautettu 5">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10_EN.pptx" id="{EC6E3AE2-1BDE-421F-8314-35A9DDFB8605}" vid="{62C2226C-79BD-4E50-AC62-889D4E413AA7}"/>
    </a:ext>
  </a:extLst>
</a:theme>
</file>

<file path=ppt/theme/theme2.xml><?xml version="1.0" encoding="utf-8"?>
<a:theme xmlns:a="http://schemas.openxmlformats.org/drawingml/2006/main" name="1_Office-teema">
  <a:themeElements>
    <a:clrScheme name="Mukautettu 4">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9_EN.pptx" id="{E68F8044-37E2-41CE-B834-7B9B753E7884}" vid="{A03C304B-FE21-483C-9832-56A7F0FF16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Office-teema</Template>
  <TotalTime>135</TotalTime>
  <Words>1560</Words>
  <Application>Microsoft Macintosh PowerPoint</Application>
  <PresentationFormat>On-screen Show (16:10)</PresentationFormat>
  <Paragraphs>221</Paragraphs>
  <Slides>39</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Arial</vt:lpstr>
      <vt:lpstr>Calibri</vt:lpstr>
      <vt:lpstr>Times New Roman</vt:lpstr>
      <vt:lpstr>Office-teema</vt:lpstr>
      <vt:lpstr>1_Office-teema</vt:lpstr>
      <vt:lpstr>PowerPoint Presentation</vt:lpstr>
      <vt:lpstr>Session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Model Canvas (BMC)</vt:lpstr>
      <vt:lpstr>Business Model Canvas (BMC)</vt:lpstr>
      <vt:lpstr>PowerPoint Presentation</vt:lpstr>
      <vt:lpstr>Value Proposition Canvas</vt:lpstr>
      <vt:lpstr>PowerPoint Presentation</vt:lpstr>
      <vt:lpstr>Value Proposition Canvas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7</dc:title>
  <dc:creator>Bhatnagar Kushagra</dc:creator>
  <cp:lastModifiedBy>Bhatnagar Kushagra</cp:lastModifiedBy>
  <cp:revision>44</cp:revision>
  <dcterms:created xsi:type="dcterms:W3CDTF">2022-09-30T07:11:15Z</dcterms:created>
  <dcterms:modified xsi:type="dcterms:W3CDTF">2022-10-05T10:13:59Z</dcterms:modified>
</cp:coreProperties>
</file>