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7" r:id="rId2"/>
    <p:sldId id="466" r:id="rId3"/>
    <p:sldId id="602" r:id="rId4"/>
    <p:sldId id="604" r:id="rId5"/>
    <p:sldId id="606" r:id="rId6"/>
    <p:sldId id="608" r:id="rId7"/>
    <p:sldId id="617" r:id="rId8"/>
    <p:sldId id="587" r:id="rId9"/>
    <p:sldId id="620" r:id="rId10"/>
    <p:sldId id="600" r:id="rId11"/>
    <p:sldId id="603" r:id="rId12"/>
    <p:sldId id="618" r:id="rId13"/>
    <p:sldId id="607" r:id="rId14"/>
    <p:sldId id="613" r:id="rId15"/>
    <p:sldId id="616" r:id="rId16"/>
    <p:sldId id="611" r:id="rId17"/>
    <p:sldId id="581" r:id="rId18"/>
    <p:sldId id="582" r:id="rId19"/>
    <p:sldId id="586" r:id="rId20"/>
    <p:sldId id="612" r:id="rId21"/>
    <p:sldId id="615" r:id="rId22"/>
    <p:sldId id="605" r:id="rId23"/>
    <p:sldId id="610" r:id="rId24"/>
    <p:sldId id="619" r:id="rId25"/>
    <p:sldId id="614" r:id="rId26"/>
    <p:sldId id="609" r:id="rId27"/>
    <p:sldId id="282" r:id="rId28"/>
    <p:sldId id="326" r:id="rId29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htinen Eeva" initials="LE" lastIdx="5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33"/>
    <a:srgbClr val="663300"/>
    <a:srgbClr val="005EB8"/>
    <a:srgbClr val="FFFFFF"/>
    <a:srgbClr val="EF363B"/>
    <a:srgbClr val="00965E"/>
    <a:srgbClr val="EE353B"/>
    <a:srgbClr val="FF0000"/>
    <a:srgbClr val="FF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75" autoAdjust="0"/>
    <p:restoredTop sz="95928" autoAdjust="0"/>
  </p:normalViewPr>
  <p:slideViewPr>
    <p:cSldViewPr snapToGrid="0" snapToObjects="1">
      <p:cViewPr varScale="1">
        <p:scale>
          <a:sx n="147" d="100"/>
          <a:sy n="147" d="100"/>
        </p:scale>
        <p:origin x="77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46"/>
    </p:cViewPr>
  </p:sorterViewPr>
  <p:notesViewPr>
    <p:cSldViewPr snapToGrid="0" snapToObjects="1">
      <p:cViewPr varScale="1">
        <p:scale>
          <a:sx n="93" d="100"/>
          <a:sy n="93" d="100"/>
        </p:scale>
        <p:origin x="40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13270D-AAFD-4542-84E5-9319F3671A27}" type="doc">
      <dgm:prSet loTypeId="urn:microsoft.com/office/officeart/2005/8/layout/orgChart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182A1B14-1AF3-4851-B09F-4E22450ECD4C}">
      <dgm:prSet phldrT="[Text]"/>
      <dgm:spPr/>
      <dgm:t>
        <a:bodyPr/>
        <a:lstStyle/>
        <a:p>
          <a:r>
            <a:rPr lang="en-GB" dirty="0"/>
            <a:t>Technology Readiness</a:t>
          </a:r>
        </a:p>
      </dgm:t>
    </dgm:pt>
    <dgm:pt modelId="{65C99FBD-D1C3-405A-A628-2A18B6C9A111}" type="parTrans" cxnId="{4516FE4B-2051-4939-81AA-78FAD5EC37BB}">
      <dgm:prSet/>
      <dgm:spPr/>
      <dgm:t>
        <a:bodyPr/>
        <a:lstStyle/>
        <a:p>
          <a:endParaRPr lang="en-GB"/>
        </a:p>
      </dgm:t>
    </dgm:pt>
    <dgm:pt modelId="{AC92254E-BE37-49ED-982D-0EACFD1F8CA0}" type="sibTrans" cxnId="{4516FE4B-2051-4939-81AA-78FAD5EC37BB}">
      <dgm:prSet/>
      <dgm:spPr/>
      <dgm:t>
        <a:bodyPr/>
        <a:lstStyle/>
        <a:p>
          <a:endParaRPr lang="en-GB"/>
        </a:p>
      </dgm:t>
    </dgm:pt>
    <dgm:pt modelId="{0269121D-0EAE-4150-90BD-A15139756151}">
      <dgm:prSet phldrT="[Text]"/>
      <dgm:spPr/>
      <dgm:t>
        <a:bodyPr/>
        <a:lstStyle/>
        <a:p>
          <a:r>
            <a:rPr lang="en-GB" dirty="0"/>
            <a:t>Optimism (+)</a:t>
          </a:r>
        </a:p>
      </dgm:t>
    </dgm:pt>
    <dgm:pt modelId="{851F4B67-7C0E-43A2-95F3-B98EF0E42F90}" type="parTrans" cxnId="{5AB887A2-4F2F-48AB-8C48-D517238308EF}">
      <dgm:prSet/>
      <dgm:spPr/>
      <dgm:t>
        <a:bodyPr/>
        <a:lstStyle/>
        <a:p>
          <a:endParaRPr lang="en-GB"/>
        </a:p>
      </dgm:t>
    </dgm:pt>
    <dgm:pt modelId="{9C0FD1B3-77B7-4CA6-A0FA-DFE1BAD26787}" type="sibTrans" cxnId="{5AB887A2-4F2F-48AB-8C48-D517238308EF}">
      <dgm:prSet/>
      <dgm:spPr/>
      <dgm:t>
        <a:bodyPr/>
        <a:lstStyle/>
        <a:p>
          <a:endParaRPr lang="en-GB"/>
        </a:p>
      </dgm:t>
    </dgm:pt>
    <dgm:pt modelId="{708EA9FB-E0C5-44EF-BE5B-B366C9B1AB96}">
      <dgm:prSet phldrT="[Text]"/>
      <dgm:spPr/>
      <dgm:t>
        <a:bodyPr/>
        <a:lstStyle/>
        <a:p>
          <a:r>
            <a:rPr lang="en-GB" dirty="0"/>
            <a:t>Innovativeness (+)</a:t>
          </a:r>
        </a:p>
      </dgm:t>
    </dgm:pt>
    <dgm:pt modelId="{473A9FC9-6BCF-42DD-9CAA-E17ECBFF4CB0}" type="parTrans" cxnId="{7BEF02CE-DEC3-4454-B9EF-E9544E0B0052}">
      <dgm:prSet/>
      <dgm:spPr/>
      <dgm:t>
        <a:bodyPr/>
        <a:lstStyle/>
        <a:p>
          <a:endParaRPr lang="en-GB"/>
        </a:p>
      </dgm:t>
    </dgm:pt>
    <dgm:pt modelId="{290BE0D5-7DD9-4811-BE0C-2BBF456ED425}" type="sibTrans" cxnId="{7BEF02CE-DEC3-4454-B9EF-E9544E0B0052}">
      <dgm:prSet/>
      <dgm:spPr/>
      <dgm:t>
        <a:bodyPr/>
        <a:lstStyle/>
        <a:p>
          <a:endParaRPr lang="en-GB"/>
        </a:p>
      </dgm:t>
    </dgm:pt>
    <dgm:pt modelId="{DDF7AED1-9140-4C0E-8E6B-AE0DEC029D1E}">
      <dgm:prSet phldrT="[Text]"/>
      <dgm:spPr/>
      <dgm:t>
        <a:bodyPr/>
        <a:lstStyle/>
        <a:p>
          <a:r>
            <a:rPr lang="en-GB" dirty="0"/>
            <a:t>Discomfort (-)</a:t>
          </a:r>
        </a:p>
      </dgm:t>
    </dgm:pt>
    <dgm:pt modelId="{589DE493-9658-4BF2-A132-EF89F9CFF4D0}" type="parTrans" cxnId="{D19499F1-6CBB-4E21-A79A-38FE6E249E8F}">
      <dgm:prSet/>
      <dgm:spPr/>
      <dgm:t>
        <a:bodyPr/>
        <a:lstStyle/>
        <a:p>
          <a:endParaRPr lang="en-GB"/>
        </a:p>
      </dgm:t>
    </dgm:pt>
    <dgm:pt modelId="{73EB1632-E172-4685-A1A0-58B6E618DC8F}" type="sibTrans" cxnId="{D19499F1-6CBB-4E21-A79A-38FE6E249E8F}">
      <dgm:prSet/>
      <dgm:spPr/>
      <dgm:t>
        <a:bodyPr/>
        <a:lstStyle/>
        <a:p>
          <a:endParaRPr lang="en-GB"/>
        </a:p>
      </dgm:t>
    </dgm:pt>
    <dgm:pt modelId="{4C43BA84-006E-45B3-BAFB-FFCB0D4405F6}">
      <dgm:prSet/>
      <dgm:spPr/>
      <dgm:t>
        <a:bodyPr/>
        <a:lstStyle/>
        <a:p>
          <a:r>
            <a:rPr lang="en-GB" dirty="0"/>
            <a:t>Insecurity (-)</a:t>
          </a:r>
        </a:p>
      </dgm:t>
    </dgm:pt>
    <dgm:pt modelId="{E1477A0E-7F85-40B0-B17A-6A97B10485C5}" type="parTrans" cxnId="{6BE7B470-F200-4F1F-886C-D3516780A4DB}">
      <dgm:prSet/>
      <dgm:spPr/>
      <dgm:t>
        <a:bodyPr/>
        <a:lstStyle/>
        <a:p>
          <a:endParaRPr lang="en-GB"/>
        </a:p>
      </dgm:t>
    </dgm:pt>
    <dgm:pt modelId="{2726C01D-01CF-4509-830D-20218C732214}" type="sibTrans" cxnId="{6BE7B470-F200-4F1F-886C-D3516780A4DB}">
      <dgm:prSet/>
      <dgm:spPr/>
      <dgm:t>
        <a:bodyPr/>
        <a:lstStyle/>
        <a:p>
          <a:endParaRPr lang="en-GB"/>
        </a:p>
      </dgm:t>
    </dgm:pt>
    <dgm:pt modelId="{9B6ADA33-6BD4-4372-B4C3-53DA5E3A46A6}" type="pres">
      <dgm:prSet presAssocID="{A313270D-AAFD-4542-84E5-9319F3671A2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1B4C729-BB65-488B-A2EC-2DF2729E8E38}" type="pres">
      <dgm:prSet presAssocID="{182A1B14-1AF3-4851-B09F-4E22450ECD4C}" presName="hierRoot1" presStyleCnt="0">
        <dgm:presLayoutVars>
          <dgm:hierBranch val="init"/>
        </dgm:presLayoutVars>
      </dgm:prSet>
      <dgm:spPr/>
    </dgm:pt>
    <dgm:pt modelId="{43DBB103-0455-4FEF-8915-379B8EBF5574}" type="pres">
      <dgm:prSet presAssocID="{182A1B14-1AF3-4851-B09F-4E22450ECD4C}" presName="rootComposite1" presStyleCnt="0"/>
      <dgm:spPr/>
    </dgm:pt>
    <dgm:pt modelId="{722F1CEC-1F7A-4CCC-B27A-71E037C5132B}" type="pres">
      <dgm:prSet presAssocID="{182A1B14-1AF3-4851-B09F-4E22450ECD4C}" presName="rootText1" presStyleLbl="node0" presStyleIdx="0" presStyleCnt="1" custScaleY="51427">
        <dgm:presLayoutVars>
          <dgm:chPref val="3"/>
        </dgm:presLayoutVars>
      </dgm:prSet>
      <dgm:spPr/>
    </dgm:pt>
    <dgm:pt modelId="{7E8EFED6-B612-4646-80E7-4BBABC3F76C4}" type="pres">
      <dgm:prSet presAssocID="{182A1B14-1AF3-4851-B09F-4E22450ECD4C}" presName="rootConnector1" presStyleLbl="node1" presStyleIdx="0" presStyleCnt="0"/>
      <dgm:spPr/>
    </dgm:pt>
    <dgm:pt modelId="{2886B4EE-781F-477E-8013-C2C4F1E05288}" type="pres">
      <dgm:prSet presAssocID="{182A1B14-1AF3-4851-B09F-4E22450ECD4C}" presName="hierChild2" presStyleCnt="0"/>
      <dgm:spPr/>
    </dgm:pt>
    <dgm:pt modelId="{791E70E8-6121-4046-A050-A5B170B5FB16}" type="pres">
      <dgm:prSet presAssocID="{851F4B67-7C0E-43A2-95F3-B98EF0E42F90}" presName="Name37" presStyleLbl="parChTrans1D2" presStyleIdx="0" presStyleCnt="4"/>
      <dgm:spPr/>
    </dgm:pt>
    <dgm:pt modelId="{38E0B1F0-A7B3-4453-ACDF-6C4CC07CB95E}" type="pres">
      <dgm:prSet presAssocID="{0269121D-0EAE-4150-90BD-A15139756151}" presName="hierRoot2" presStyleCnt="0">
        <dgm:presLayoutVars>
          <dgm:hierBranch val="init"/>
        </dgm:presLayoutVars>
      </dgm:prSet>
      <dgm:spPr/>
    </dgm:pt>
    <dgm:pt modelId="{1B5C8C67-F285-456B-B964-4752530C2BD5}" type="pres">
      <dgm:prSet presAssocID="{0269121D-0EAE-4150-90BD-A15139756151}" presName="rootComposite" presStyleCnt="0"/>
      <dgm:spPr/>
    </dgm:pt>
    <dgm:pt modelId="{CC929588-B181-46C5-ADA6-F5080F7E9F1F}" type="pres">
      <dgm:prSet presAssocID="{0269121D-0EAE-4150-90BD-A15139756151}" presName="rootText" presStyleLbl="node2" presStyleIdx="0" presStyleCnt="4" custScaleY="46301">
        <dgm:presLayoutVars>
          <dgm:chPref val="3"/>
        </dgm:presLayoutVars>
      </dgm:prSet>
      <dgm:spPr/>
    </dgm:pt>
    <dgm:pt modelId="{8A6D27C5-D43B-446F-9637-C3D01E18C594}" type="pres">
      <dgm:prSet presAssocID="{0269121D-0EAE-4150-90BD-A15139756151}" presName="rootConnector" presStyleLbl="node2" presStyleIdx="0" presStyleCnt="4"/>
      <dgm:spPr/>
    </dgm:pt>
    <dgm:pt modelId="{71A8BEBC-7EA8-413A-A603-20A650DC3108}" type="pres">
      <dgm:prSet presAssocID="{0269121D-0EAE-4150-90BD-A15139756151}" presName="hierChild4" presStyleCnt="0"/>
      <dgm:spPr/>
    </dgm:pt>
    <dgm:pt modelId="{8397807F-EEB0-4AC7-902D-FA9FB96FE140}" type="pres">
      <dgm:prSet presAssocID="{0269121D-0EAE-4150-90BD-A15139756151}" presName="hierChild5" presStyleCnt="0"/>
      <dgm:spPr/>
    </dgm:pt>
    <dgm:pt modelId="{42C8D693-8F85-4C2F-9AAC-20A30E07FCF5}" type="pres">
      <dgm:prSet presAssocID="{473A9FC9-6BCF-42DD-9CAA-E17ECBFF4CB0}" presName="Name37" presStyleLbl="parChTrans1D2" presStyleIdx="1" presStyleCnt="4"/>
      <dgm:spPr/>
    </dgm:pt>
    <dgm:pt modelId="{AC484A40-56A1-46CD-A1B9-79B7B650700C}" type="pres">
      <dgm:prSet presAssocID="{708EA9FB-E0C5-44EF-BE5B-B366C9B1AB96}" presName="hierRoot2" presStyleCnt="0">
        <dgm:presLayoutVars>
          <dgm:hierBranch val="init"/>
        </dgm:presLayoutVars>
      </dgm:prSet>
      <dgm:spPr/>
    </dgm:pt>
    <dgm:pt modelId="{149A9CAF-9146-4477-9637-E7CC687937A6}" type="pres">
      <dgm:prSet presAssocID="{708EA9FB-E0C5-44EF-BE5B-B366C9B1AB96}" presName="rootComposite" presStyleCnt="0"/>
      <dgm:spPr/>
    </dgm:pt>
    <dgm:pt modelId="{F0FF9A04-FAF0-43EF-9F71-08CB99AC18C7}" type="pres">
      <dgm:prSet presAssocID="{708EA9FB-E0C5-44EF-BE5B-B366C9B1AB96}" presName="rootText" presStyleLbl="node2" presStyleIdx="1" presStyleCnt="4" custScaleY="43168">
        <dgm:presLayoutVars>
          <dgm:chPref val="3"/>
        </dgm:presLayoutVars>
      </dgm:prSet>
      <dgm:spPr/>
    </dgm:pt>
    <dgm:pt modelId="{42E7899E-7E6E-4367-9BA5-27C906C1A662}" type="pres">
      <dgm:prSet presAssocID="{708EA9FB-E0C5-44EF-BE5B-B366C9B1AB96}" presName="rootConnector" presStyleLbl="node2" presStyleIdx="1" presStyleCnt="4"/>
      <dgm:spPr/>
    </dgm:pt>
    <dgm:pt modelId="{A0F04CBC-3CAA-4D6D-BFDD-C2D7062760A5}" type="pres">
      <dgm:prSet presAssocID="{708EA9FB-E0C5-44EF-BE5B-B366C9B1AB96}" presName="hierChild4" presStyleCnt="0"/>
      <dgm:spPr/>
    </dgm:pt>
    <dgm:pt modelId="{F2BF0B74-AD76-4501-93EF-A624E08D0654}" type="pres">
      <dgm:prSet presAssocID="{708EA9FB-E0C5-44EF-BE5B-B366C9B1AB96}" presName="hierChild5" presStyleCnt="0"/>
      <dgm:spPr/>
    </dgm:pt>
    <dgm:pt modelId="{96A501E2-289D-4C45-9793-62CE6E3BAAF0}" type="pres">
      <dgm:prSet presAssocID="{589DE493-9658-4BF2-A132-EF89F9CFF4D0}" presName="Name37" presStyleLbl="parChTrans1D2" presStyleIdx="2" presStyleCnt="4"/>
      <dgm:spPr/>
    </dgm:pt>
    <dgm:pt modelId="{3A798921-6623-449B-BB8E-F09BFE1487A8}" type="pres">
      <dgm:prSet presAssocID="{DDF7AED1-9140-4C0E-8E6B-AE0DEC029D1E}" presName="hierRoot2" presStyleCnt="0">
        <dgm:presLayoutVars>
          <dgm:hierBranch val="init"/>
        </dgm:presLayoutVars>
      </dgm:prSet>
      <dgm:spPr/>
    </dgm:pt>
    <dgm:pt modelId="{AD7D2F65-2C3A-49DE-A07A-E925AB4B86BF}" type="pres">
      <dgm:prSet presAssocID="{DDF7AED1-9140-4C0E-8E6B-AE0DEC029D1E}" presName="rootComposite" presStyleCnt="0"/>
      <dgm:spPr/>
    </dgm:pt>
    <dgm:pt modelId="{10A6FF28-15B0-4CFC-B06A-35BB8747D4A1}" type="pres">
      <dgm:prSet presAssocID="{DDF7AED1-9140-4C0E-8E6B-AE0DEC029D1E}" presName="rootText" presStyleLbl="node2" presStyleIdx="2" presStyleCnt="4" custScaleY="47868">
        <dgm:presLayoutVars>
          <dgm:chPref val="3"/>
        </dgm:presLayoutVars>
      </dgm:prSet>
      <dgm:spPr/>
    </dgm:pt>
    <dgm:pt modelId="{C7F0166C-733A-421E-BD55-51CB01EF142F}" type="pres">
      <dgm:prSet presAssocID="{DDF7AED1-9140-4C0E-8E6B-AE0DEC029D1E}" presName="rootConnector" presStyleLbl="node2" presStyleIdx="2" presStyleCnt="4"/>
      <dgm:spPr/>
    </dgm:pt>
    <dgm:pt modelId="{4F7FA7E8-0F63-45FB-A035-30AD3D92EACD}" type="pres">
      <dgm:prSet presAssocID="{DDF7AED1-9140-4C0E-8E6B-AE0DEC029D1E}" presName="hierChild4" presStyleCnt="0"/>
      <dgm:spPr/>
    </dgm:pt>
    <dgm:pt modelId="{677787E4-63C0-4206-A620-42EEC07FBD9E}" type="pres">
      <dgm:prSet presAssocID="{DDF7AED1-9140-4C0E-8E6B-AE0DEC029D1E}" presName="hierChild5" presStyleCnt="0"/>
      <dgm:spPr/>
    </dgm:pt>
    <dgm:pt modelId="{21E7E646-766D-45BB-B6D2-00E3F3A954EC}" type="pres">
      <dgm:prSet presAssocID="{E1477A0E-7F85-40B0-B17A-6A97B10485C5}" presName="Name37" presStyleLbl="parChTrans1D2" presStyleIdx="3" presStyleCnt="4"/>
      <dgm:spPr/>
    </dgm:pt>
    <dgm:pt modelId="{A86B672D-F85F-456C-9A07-D7BAAEC013FF}" type="pres">
      <dgm:prSet presAssocID="{4C43BA84-006E-45B3-BAFB-FFCB0D4405F6}" presName="hierRoot2" presStyleCnt="0">
        <dgm:presLayoutVars>
          <dgm:hierBranch val="init"/>
        </dgm:presLayoutVars>
      </dgm:prSet>
      <dgm:spPr/>
    </dgm:pt>
    <dgm:pt modelId="{BB9C0A07-9F72-4807-ACC8-136C9CAA69DB}" type="pres">
      <dgm:prSet presAssocID="{4C43BA84-006E-45B3-BAFB-FFCB0D4405F6}" presName="rootComposite" presStyleCnt="0"/>
      <dgm:spPr/>
    </dgm:pt>
    <dgm:pt modelId="{BDA24A69-35DF-44E7-8B70-EDB752A6A7ED}" type="pres">
      <dgm:prSet presAssocID="{4C43BA84-006E-45B3-BAFB-FFCB0D4405F6}" presName="rootText" presStyleLbl="node2" presStyleIdx="3" presStyleCnt="4" custScaleY="51001">
        <dgm:presLayoutVars>
          <dgm:chPref val="3"/>
        </dgm:presLayoutVars>
      </dgm:prSet>
      <dgm:spPr/>
    </dgm:pt>
    <dgm:pt modelId="{B2BE75E6-E902-4D4E-9D0B-B8234B8CBE21}" type="pres">
      <dgm:prSet presAssocID="{4C43BA84-006E-45B3-BAFB-FFCB0D4405F6}" presName="rootConnector" presStyleLbl="node2" presStyleIdx="3" presStyleCnt="4"/>
      <dgm:spPr/>
    </dgm:pt>
    <dgm:pt modelId="{0FC68F1E-3C40-4A92-873B-28BA5CB4E864}" type="pres">
      <dgm:prSet presAssocID="{4C43BA84-006E-45B3-BAFB-FFCB0D4405F6}" presName="hierChild4" presStyleCnt="0"/>
      <dgm:spPr/>
    </dgm:pt>
    <dgm:pt modelId="{19064193-2A28-4E9A-B533-C0A90631A3A3}" type="pres">
      <dgm:prSet presAssocID="{4C43BA84-006E-45B3-BAFB-FFCB0D4405F6}" presName="hierChild5" presStyleCnt="0"/>
      <dgm:spPr/>
    </dgm:pt>
    <dgm:pt modelId="{69681215-3000-4B03-87D6-93993D52BA56}" type="pres">
      <dgm:prSet presAssocID="{182A1B14-1AF3-4851-B09F-4E22450ECD4C}" presName="hierChild3" presStyleCnt="0"/>
      <dgm:spPr/>
    </dgm:pt>
  </dgm:ptLst>
  <dgm:cxnLst>
    <dgm:cxn modelId="{0DF00B01-F084-41EA-A705-11119FB32831}" type="presOf" srcId="{E1477A0E-7F85-40B0-B17A-6A97B10485C5}" destId="{21E7E646-766D-45BB-B6D2-00E3F3A954EC}" srcOrd="0" destOrd="0" presId="urn:microsoft.com/office/officeart/2005/8/layout/orgChart1"/>
    <dgm:cxn modelId="{A474F40A-A82F-4A5D-A2FE-64B96772343B}" type="presOf" srcId="{0269121D-0EAE-4150-90BD-A15139756151}" destId="{CC929588-B181-46C5-ADA6-F5080F7E9F1F}" srcOrd="0" destOrd="0" presId="urn:microsoft.com/office/officeart/2005/8/layout/orgChart1"/>
    <dgm:cxn modelId="{5CBA980B-A5E8-4AB6-96E3-2C66C2666BCA}" type="presOf" srcId="{589DE493-9658-4BF2-A132-EF89F9CFF4D0}" destId="{96A501E2-289D-4C45-9793-62CE6E3BAAF0}" srcOrd="0" destOrd="0" presId="urn:microsoft.com/office/officeart/2005/8/layout/orgChart1"/>
    <dgm:cxn modelId="{4516FE4B-2051-4939-81AA-78FAD5EC37BB}" srcId="{A313270D-AAFD-4542-84E5-9319F3671A27}" destId="{182A1B14-1AF3-4851-B09F-4E22450ECD4C}" srcOrd="0" destOrd="0" parTransId="{65C99FBD-D1C3-405A-A628-2A18B6C9A111}" sibTransId="{AC92254E-BE37-49ED-982D-0EACFD1F8CA0}"/>
    <dgm:cxn modelId="{9AB45A57-8028-49B4-8AE4-716E06F2F3AD}" type="presOf" srcId="{182A1B14-1AF3-4851-B09F-4E22450ECD4C}" destId="{722F1CEC-1F7A-4CCC-B27A-71E037C5132B}" srcOrd="0" destOrd="0" presId="urn:microsoft.com/office/officeart/2005/8/layout/orgChart1"/>
    <dgm:cxn modelId="{6BE7B470-F200-4F1F-886C-D3516780A4DB}" srcId="{182A1B14-1AF3-4851-B09F-4E22450ECD4C}" destId="{4C43BA84-006E-45B3-BAFB-FFCB0D4405F6}" srcOrd="3" destOrd="0" parTransId="{E1477A0E-7F85-40B0-B17A-6A97B10485C5}" sibTransId="{2726C01D-01CF-4509-830D-20218C732214}"/>
    <dgm:cxn modelId="{F935F684-D059-4E60-A7B5-25E9CE1CBC82}" type="presOf" srcId="{4C43BA84-006E-45B3-BAFB-FFCB0D4405F6}" destId="{BDA24A69-35DF-44E7-8B70-EDB752A6A7ED}" srcOrd="0" destOrd="0" presId="urn:microsoft.com/office/officeart/2005/8/layout/orgChart1"/>
    <dgm:cxn modelId="{7A6A488A-BD10-4E0D-8F43-3E3880F9BC2D}" type="presOf" srcId="{DDF7AED1-9140-4C0E-8E6B-AE0DEC029D1E}" destId="{C7F0166C-733A-421E-BD55-51CB01EF142F}" srcOrd="1" destOrd="0" presId="urn:microsoft.com/office/officeart/2005/8/layout/orgChart1"/>
    <dgm:cxn modelId="{C1C3E997-3DD8-4ACD-82DD-7DEDA92861C2}" type="presOf" srcId="{DDF7AED1-9140-4C0E-8E6B-AE0DEC029D1E}" destId="{10A6FF28-15B0-4CFC-B06A-35BB8747D4A1}" srcOrd="0" destOrd="0" presId="urn:microsoft.com/office/officeart/2005/8/layout/orgChart1"/>
    <dgm:cxn modelId="{5AB887A2-4F2F-48AB-8C48-D517238308EF}" srcId="{182A1B14-1AF3-4851-B09F-4E22450ECD4C}" destId="{0269121D-0EAE-4150-90BD-A15139756151}" srcOrd="0" destOrd="0" parTransId="{851F4B67-7C0E-43A2-95F3-B98EF0E42F90}" sibTransId="{9C0FD1B3-77B7-4CA6-A0FA-DFE1BAD26787}"/>
    <dgm:cxn modelId="{A1677BA3-CF58-44A7-97BE-D84B26410E0D}" type="presOf" srcId="{851F4B67-7C0E-43A2-95F3-B98EF0E42F90}" destId="{791E70E8-6121-4046-A050-A5B170B5FB16}" srcOrd="0" destOrd="0" presId="urn:microsoft.com/office/officeart/2005/8/layout/orgChart1"/>
    <dgm:cxn modelId="{80157EA5-C7D3-4E95-B77A-712070AD3747}" type="presOf" srcId="{708EA9FB-E0C5-44EF-BE5B-B366C9B1AB96}" destId="{F0FF9A04-FAF0-43EF-9F71-08CB99AC18C7}" srcOrd="0" destOrd="0" presId="urn:microsoft.com/office/officeart/2005/8/layout/orgChart1"/>
    <dgm:cxn modelId="{7D438EA8-DF81-46C1-9575-B217C07EADB2}" type="presOf" srcId="{708EA9FB-E0C5-44EF-BE5B-B366C9B1AB96}" destId="{42E7899E-7E6E-4367-9BA5-27C906C1A662}" srcOrd="1" destOrd="0" presId="urn:microsoft.com/office/officeart/2005/8/layout/orgChart1"/>
    <dgm:cxn modelId="{7BEF02CE-DEC3-4454-B9EF-E9544E0B0052}" srcId="{182A1B14-1AF3-4851-B09F-4E22450ECD4C}" destId="{708EA9FB-E0C5-44EF-BE5B-B366C9B1AB96}" srcOrd="1" destOrd="0" parTransId="{473A9FC9-6BCF-42DD-9CAA-E17ECBFF4CB0}" sibTransId="{290BE0D5-7DD9-4811-BE0C-2BBF456ED425}"/>
    <dgm:cxn modelId="{2F21E9D4-5FF0-42AC-837C-2DA52ED4CF64}" type="presOf" srcId="{182A1B14-1AF3-4851-B09F-4E22450ECD4C}" destId="{7E8EFED6-B612-4646-80E7-4BBABC3F76C4}" srcOrd="1" destOrd="0" presId="urn:microsoft.com/office/officeart/2005/8/layout/orgChart1"/>
    <dgm:cxn modelId="{B02215DE-9B1E-45D1-B1C2-D36D83A779FB}" type="presOf" srcId="{0269121D-0EAE-4150-90BD-A15139756151}" destId="{8A6D27C5-D43B-446F-9637-C3D01E18C594}" srcOrd="1" destOrd="0" presId="urn:microsoft.com/office/officeart/2005/8/layout/orgChart1"/>
    <dgm:cxn modelId="{7491CEE9-A8A0-4F6E-9AC0-535B838EDFB1}" type="presOf" srcId="{4C43BA84-006E-45B3-BAFB-FFCB0D4405F6}" destId="{B2BE75E6-E902-4D4E-9D0B-B8234B8CBE21}" srcOrd="1" destOrd="0" presId="urn:microsoft.com/office/officeart/2005/8/layout/orgChart1"/>
    <dgm:cxn modelId="{17D927ED-8BD6-4EC0-B635-D5F5C3591EA5}" type="presOf" srcId="{473A9FC9-6BCF-42DD-9CAA-E17ECBFF4CB0}" destId="{42C8D693-8F85-4C2F-9AAC-20A30E07FCF5}" srcOrd="0" destOrd="0" presId="urn:microsoft.com/office/officeart/2005/8/layout/orgChart1"/>
    <dgm:cxn modelId="{D19499F1-6CBB-4E21-A79A-38FE6E249E8F}" srcId="{182A1B14-1AF3-4851-B09F-4E22450ECD4C}" destId="{DDF7AED1-9140-4C0E-8E6B-AE0DEC029D1E}" srcOrd="2" destOrd="0" parTransId="{589DE493-9658-4BF2-A132-EF89F9CFF4D0}" sibTransId="{73EB1632-E172-4685-A1A0-58B6E618DC8F}"/>
    <dgm:cxn modelId="{161D30FA-DEB3-474C-83A3-C95DB28036A2}" type="presOf" srcId="{A313270D-AAFD-4542-84E5-9319F3671A27}" destId="{9B6ADA33-6BD4-4372-B4C3-53DA5E3A46A6}" srcOrd="0" destOrd="0" presId="urn:microsoft.com/office/officeart/2005/8/layout/orgChart1"/>
    <dgm:cxn modelId="{8870E1B1-F08F-4315-B6BF-D48DDFF32073}" type="presParOf" srcId="{9B6ADA33-6BD4-4372-B4C3-53DA5E3A46A6}" destId="{11B4C729-BB65-488B-A2EC-2DF2729E8E38}" srcOrd="0" destOrd="0" presId="urn:microsoft.com/office/officeart/2005/8/layout/orgChart1"/>
    <dgm:cxn modelId="{54D48DA6-A864-4A09-84B5-565B43E8FA71}" type="presParOf" srcId="{11B4C729-BB65-488B-A2EC-2DF2729E8E38}" destId="{43DBB103-0455-4FEF-8915-379B8EBF5574}" srcOrd="0" destOrd="0" presId="urn:microsoft.com/office/officeart/2005/8/layout/orgChart1"/>
    <dgm:cxn modelId="{C9597323-2611-4D4C-83E4-2279ACB2822B}" type="presParOf" srcId="{43DBB103-0455-4FEF-8915-379B8EBF5574}" destId="{722F1CEC-1F7A-4CCC-B27A-71E037C5132B}" srcOrd="0" destOrd="0" presId="urn:microsoft.com/office/officeart/2005/8/layout/orgChart1"/>
    <dgm:cxn modelId="{CE17A50E-D1F8-4D04-B76F-4DE6282AF1C9}" type="presParOf" srcId="{43DBB103-0455-4FEF-8915-379B8EBF5574}" destId="{7E8EFED6-B612-4646-80E7-4BBABC3F76C4}" srcOrd="1" destOrd="0" presId="urn:microsoft.com/office/officeart/2005/8/layout/orgChart1"/>
    <dgm:cxn modelId="{460094B5-2596-482A-BF1D-C57DFE7F6B5D}" type="presParOf" srcId="{11B4C729-BB65-488B-A2EC-2DF2729E8E38}" destId="{2886B4EE-781F-477E-8013-C2C4F1E05288}" srcOrd="1" destOrd="0" presId="urn:microsoft.com/office/officeart/2005/8/layout/orgChart1"/>
    <dgm:cxn modelId="{25F58F2D-D092-43B9-831E-207499FFA262}" type="presParOf" srcId="{2886B4EE-781F-477E-8013-C2C4F1E05288}" destId="{791E70E8-6121-4046-A050-A5B170B5FB16}" srcOrd="0" destOrd="0" presId="urn:microsoft.com/office/officeart/2005/8/layout/orgChart1"/>
    <dgm:cxn modelId="{1942FEAE-556D-4BEA-8C6E-C9A3AC6A0055}" type="presParOf" srcId="{2886B4EE-781F-477E-8013-C2C4F1E05288}" destId="{38E0B1F0-A7B3-4453-ACDF-6C4CC07CB95E}" srcOrd="1" destOrd="0" presId="urn:microsoft.com/office/officeart/2005/8/layout/orgChart1"/>
    <dgm:cxn modelId="{CDFD30BF-DE04-477E-AF5F-8509BBC5E484}" type="presParOf" srcId="{38E0B1F0-A7B3-4453-ACDF-6C4CC07CB95E}" destId="{1B5C8C67-F285-456B-B964-4752530C2BD5}" srcOrd="0" destOrd="0" presId="urn:microsoft.com/office/officeart/2005/8/layout/orgChart1"/>
    <dgm:cxn modelId="{A7EF27DA-9D5B-490F-8C56-D18F76A8A7D7}" type="presParOf" srcId="{1B5C8C67-F285-456B-B964-4752530C2BD5}" destId="{CC929588-B181-46C5-ADA6-F5080F7E9F1F}" srcOrd="0" destOrd="0" presId="urn:microsoft.com/office/officeart/2005/8/layout/orgChart1"/>
    <dgm:cxn modelId="{850E8BE2-1222-45E6-9369-11F001C1916D}" type="presParOf" srcId="{1B5C8C67-F285-456B-B964-4752530C2BD5}" destId="{8A6D27C5-D43B-446F-9637-C3D01E18C594}" srcOrd="1" destOrd="0" presId="urn:microsoft.com/office/officeart/2005/8/layout/orgChart1"/>
    <dgm:cxn modelId="{7888597F-C779-4EE0-AE20-F609CEF19E37}" type="presParOf" srcId="{38E0B1F0-A7B3-4453-ACDF-6C4CC07CB95E}" destId="{71A8BEBC-7EA8-413A-A603-20A650DC3108}" srcOrd="1" destOrd="0" presId="urn:microsoft.com/office/officeart/2005/8/layout/orgChart1"/>
    <dgm:cxn modelId="{58E0B70A-5212-403A-A5CB-30E752058F35}" type="presParOf" srcId="{38E0B1F0-A7B3-4453-ACDF-6C4CC07CB95E}" destId="{8397807F-EEB0-4AC7-902D-FA9FB96FE140}" srcOrd="2" destOrd="0" presId="urn:microsoft.com/office/officeart/2005/8/layout/orgChart1"/>
    <dgm:cxn modelId="{059D6DEF-E3AC-4FB2-9CE3-CA9F59FFFBC8}" type="presParOf" srcId="{2886B4EE-781F-477E-8013-C2C4F1E05288}" destId="{42C8D693-8F85-4C2F-9AAC-20A30E07FCF5}" srcOrd="2" destOrd="0" presId="urn:microsoft.com/office/officeart/2005/8/layout/orgChart1"/>
    <dgm:cxn modelId="{33787D39-1443-4EE4-8824-42936C0E3B1B}" type="presParOf" srcId="{2886B4EE-781F-477E-8013-C2C4F1E05288}" destId="{AC484A40-56A1-46CD-A1B9-79B7B650700C}" srcOrd="3" destOrd="0" presId="urn:microsoft.com/office/officeart/2005/8/layout/orgChart1"/>
    <dgm:cxn modelId="{EF1D1F2E-9680-4820-A143-05813D673B0B}" type="presParOf" srcId="{AC484A40-56A1-46CD-A1B9-79B7B650700C}" destId="{149A9CAF-9146-4477-9637-E7CC687937A6}" srcOrd="0" destOrd="0" presId="urn:microsoft.com/office/officeart/2005/8/layout/orgChart1"/>
    <dgm:cxn modelId="{A022EBEC-C6CE-42A8-A1C7-AB60722A142D}" type="presParOf" srcId="{149A9CAF-9146-4477-9637-E7CC687937A6}" destId="{F0FF9A04-FAF0-43EF-9F71-08CB99AC18C7}" srcOrd="0" destOrd="0" presId="urn:microsoft.com/office/officeart/2005/8/layout/orgChart1"/>
    <dgm:cxn modelId="{5EF31FC0-935F-4B0D-9CAA-64316FCE3171}" type="presParOf" srcId="{149A9CAF-9146-4477-9637-E7CC687937A6}" destId="{42E7899E-7E6E-4367-9BA5-27C906C1A662}" srcOrd="1" destOrd="0" presId="urn:microsoft.com/office/officeart/2005/8/layout/orgChart1"/>
    <dgm:cxn modelId="{D618B959-0FBD-429A-85A2-8667824494B7}" type="presParOf" srcId="{AC484A40-56A1-46CD-A1B9-79B7B650700C}" destId="{A0F04CBC-3CAA-4D6D-BFDD-C2D7062760A5}" srcOrd="1" destOrd="0" presId="urn:microsoft.com/office/officeart/2005/8/layout/orgChart1"/>
    <dgm:cxn modelId="{119628C8-4219-4F4B-A1F1-01B58B8C3DF5}" type="presParOf" srcId="{AC484A40-56A1-46CD-A1B9-79B7B650700C}" destId="{F2BF0B74-AD76-4501-93EF-A624E08D0654}" srcOrd="2" destOrd="0" presId="urn:microsoft.com/office/officeart/2005/8/layout/orgChart1"/>
    <dgm:cxn modelId="{395F0961-D30A-4F53-B192-653190412C2E}" type="presParOf" srcId="{2886B4EE-781F-477E-8013-C2C4F1E05288}" destId="{96A501E2-289D-4C45-9793-62CE6E3BAAF0}" srcOrd="4" destOrd="0" presId="urn:microsoft.com/office/officeart/2005/8/layout/orgChart1"/>
    <dgm:cxn modelId="{48371F9A-56F4-48BC-9D53-2D4BBB3D4AF3}" type="presParOf" srcId="{2886B4EE-781F-477E-8013-C2C4F1E05288}" destId="{3A798921-6623-449B-BB8E-F09BFE1487A8}" srcOrd="5" destOrd="0" presId="urn:microsoft.com/office/officeart/2005/8/layout/orgChart1"/>
    <dgm:cxn modelId="{5E76D1F0-89B9-4BC4-B0B8-291BA79CF0AC}" type="presParOf" srcId="{3A798921-6623-449B-BB8E-F09BFE1487A8}" destId="{AD7D2F65-2C3A-49DE-A07A-E925AB4B86BF}" srcOrd="0" destOrd="0" presId="urn:microsoft.com/office/officeart/2005/8/layout/orgChart1"/>
    <dgm:cxn modelId="{4C931183-0068-4269-AD45-DA233E60E68B}" type="presParOf" srcId="{AD7D2F65-2C3A-49DE-A07A-E925AB4B86BF}" destId="{10A6FF28-15B0-4CFC-B06A-35BB8747D4A1}" srcOrd="0" destOrd="0" presId="urn:microsoft.com/office/officeart/2005/8/layout/orgChart1"/>
    <dgm:cxn modelId="{2355662C-1492-486A-8B49-25E602ECFE81}" type="presParOf" srcId="{AD7D2F65-2C3A-49DE-A07A-E925AB4B86BF}" destId="{C7F0166C-733A-421E-BD55-51CB01EF142F}" srcOrd="1" destOrd="0" presId="urn:microsoft.com/office/officeart/2005/8/layout/orgChart1"/>
    <dgm:cxn modelId="{0EC2D58D-DA42-406F-AA37-3101889C7732}" type="presParOf" srcId="{3A798921-6623-449B-BB8E-F09BFE1487A8}" destId="{4F7FA7E8-0F63-45FB-A035-30AD3D92EACD}" srcOrd="1" destOrd="0" presId="urn:microsoft.com/office/officeart/2005/8/layout/orgChart1"/>
    <dgm:cxn modelId="{29A7D903-D2BC-44DC-806C-D81DEF9A0E6A}" type="presParOf" srcId="{3A798921-6623-449B-BB8E-F09BFE1487A8}" destId="{677787E4-63C0-4206-A620-42EEC07FBD9E}" srcOrd="2" destOrd="0" presId="urn:microsoft.com/office/officeart/2005/8/layout/orgChart1"/>
    <dgm:cxn modelId="{927A9F92-9D8E-452A-8857-A918ECC22DA6}" type="presParOf" srcId="{2886B4EE-781F-477E-8013-C2C4F1E05288}" destId="{21E7E646-766D-45BB-B6D2-00E3F3A954EC}" srcOrd="6" destOrd="0" presId="urn:microsoft.com/office/officeart/2005/8/layout/orgChart1"/>
    <dgm:cxn modelId="{116553A1-EDFE-4A0C-8F01-830013A9A73E}" type="presParOf" srcId="{2886B4EE-781F-477E-8013-C2C4F1E05288}" destId="{A86B672D-F85F-456C-9A07-D7BAAEC013FF}" srcOrd="7" destOrd="0" presId="urn:microsoft.com/office/officeart/2005/8/layout/orgChart1"/>
    <dgm:cxn modelId="{F1BEE2E0-C76D-423C-8BF8-83FD78EE998F}" type="presParOf" srcId="{A86B672D-F85F-456C-9A07-D7BAAEC013FF}" destId="{BB9C0A07-9F72-4807-ACC8-136C9CAA69DB}" srcOrd="0" destOrd="0" presId="urn:microsoft.com/office/officeart/2005/8/layout/orgChart1"/>
    <dgm:cxn modelId="{81410E37-7E2F-40CD-A5A9-DD5DD604C31C}" type="presParOf" srcId="{BB9C0A07-9F72-4807-ACC8-136C9CAA69DB}" destId="{BDA24A69-35DF-44E7-8B70-EDB752A6A7ED}" srcOrd="0" destOrd="0" presId="urn:microsoft.com/office/officeart/2005/8/layout/orgChart1"/>
    <dgm:cxn modelId="{0B26B576-6C83-4170-9042-5295C3354141}" type="presParOf" srcId="{BB9C0A07-9F72-4807-ACC8-136C9CAA69DB}" destId="{B2BE75E6-E902-4D4E-9D0B-B8234B8CBE21}" srcOrd="1" destOrd="0" presId="urn:microsoft.com/office/officeart/2005/8/layout/orgChart1"/>
    <dgm:cxn modelId="{1C8A3A59-D46F-44AA-B4FF-C60FCEBE7423}" type="presParOf" srcId="{A86B672D-F85F-456C-9A07-D7BAAEC013FF}" destId="{0FC68F1E-3C40-4A92-873B-28BA5CB4E864}" srcOrd="1" destOrd="0" presId="urn:microsoft.com/office/officeart/2005/8/layout/orgChart1"/>
    <dgm:cxn modelId="{60657E1E-E405-4BFE-823B-50BB1147D255}" type="presParOf" srcId="{A86B672D-F85F-456C-9A07-D7BAAEC013FF}" destId="{19064193-2A28-4E9A-B533-C0A90631A3A3}" srcOrd="2" destOrd="0" presId="urn:microsoft.com/office/officeart/2005/8/layout/orgChart1"/>
    <dgm:cxn modelId="{84C058B2-E084-4731-A487-323922954B00}" type="presParOf" srcId="{11B4C729-BB65-488B-A2EC-2DF2729E8E38}" destId="{69681215-3000-4B03-87D6-93993D52BA5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C6732E-C899-49F2-A478-C2C86C2F25BD}" type="doc">
      <dgm:prSet loTypeId="urn:microsoft.com/office/officeart/2005/8/layout/vProcess5" loCatId="process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1DDE3D87-EE7D-4871-8674-9B1C0B48B3EC}">
      <dgm:prSet/>
      <dgm:spPr/>
      <dgm:t>
        <a:bodyPr/>
        <a:lstStyle/>
        <a:p>
          <a:r>
            <a:rPr lang="en-US" b="0"/>
            <a:t>The term ‘technology’ can encompass both material and nonmaterial things (e.g., laws). In a narrower sense (…) technology ‘refers to artificial things, and more particularly modern machines: artificial things that (a) require engineering knowledge for their design and production, and (b) perform large amounts of operations by themselves</a:t>
          </a:r>
          <a:endParaRPr lang="en-US"/>
        </a:p>
      </dgm:t>
    </dgm:pt>
    <dgm:pt modelId="{9BF6382A-3AC4-47DE-8B40-4C9F9E0AE878}" type="parTrans" cxnId="{D89857E3-1861-4B0C-B419-7B84516829ED}">
      <dgm:prSet/>
      <dgm:spPr/>
      <dgm:t>
        <a:bodyPr/>
        <a:lstStyle/>
        <a:p>
          <a:endParaRPr lang="en-US"/>
        </a:p>
      </dgm:t>
    </dgm:pt>
    <dgm:pt modelId="{80720F0A-E993-457F-836F-1D16FC66DD62}" type="sibTrans" cxnId="{D89857E3-1861-4B0C-B419-7B84516829ED}">
      <dgm:prSet/>
      <dgm:spPr/>
      <dgm:t>
        <a:bodyPr/>
        <a:lstStyle/>
        <a:p>
          <a:endParaRPr lang="en-US"/>
        </a:p>
      </dgm:t>
    </dgm:pt>
    <dgm:pt modelId="{0E4CD68D-D8DA-4C41-8041-1F163584461A}">
      <dgm:prSet/>
      <dgm:spPr/>
      <dgm:t>
        <a:bodyPr/>
        <a:lstStyle/>
        <a:p>
          <a:r>
            <a:rPr lang="en-US" b="0"/>
            <a:t>Anectodal evidence points to the existence of a technology paradox: </a:t>
          </a:r>
          <a:endParaRPr lang="en-US"/>
        </a:p>
      </dgm:t>
    </dgm:pt>
    <dgm:pt modelId="{8A4396EA-5796-4636-9D61-BC70E3350663}" type="parTrans" cxnId="{74AA2503-DAFE-453C-A97B-BFA232D4825F}">
      <dgm:prSet/>
      <dgm:spPr/>
      <dgm:t>
        <a:bodyPr/>
        <a:lstStyle/>
        <a:p>
          <a:endParaRPr lang="en-US"/>
        </a:p>
      </dgm:t>
    </dgm:pt>
    <dgm:pt modelId="{0E809401-D25F-4C08-8F1F-371858703BC4}" type="sibTrans" cxnId="{74AA2503-DAFE-453C-A97B-BFA232D4825F}">
      <dgm:prSet/>
      <dgm:spPr/>
      <dgm:t>
        <a:bodyPr/>
        <a:lstStyle/>
        <a:p>
          <a:endParaRPr lang="en-US"/>
        </a:p>
      </dgm:t>
    </dgm:pt>
    <dgm:pt modelId="{87AFE936-0BE0-46D1-AD6C-40DC3F5FB788}">
      <dgm:prSet/>
      <dgm:spPr/>
      <dgm:t>
        <a:bodyPr/>
        <a:lstStyle/>
        <a:p>
          <a:r>
            <a:rPr lang="en-US" b="0" dirty="0"/>
            <a:t>The same technology that creates radiant feelings of intelligence and efficacy can also precipitate feelings of stupidity and ineptitude</a:t>
          </a:r>
          <a:endParaRPr lang="en-US" dirty="0"/>
        </a:p>
      </dgm:t>
    </dgm:pt>
    <dgm:pt modelId="{184FCEBE-D0DD-4854-8541-260C275B0A22}" type="parTrans" cxnId="{2AD20684-40BA-4307-9FE2-538A53BCAE2D}">
      <dgm:prSet/>
      <dgm:spPr/>
      <dgm:t>
        <a:bodyPr/>
        <a:lstStyle/>
        <a:p>
          <a:endParaRPr lang="en-US"/>
        </a:p>
      </dgm:t>
    </dgm:pt>
    <dgm:pt modelId="{87EBBE99-0D0F-4A08-BC45-46331DD35DDE}" type="sibTrans" cxnId="{2AD20684-40BA-4307-9FE2-538A53BCAE2D}">
      <dgm:prSet/>
      <dgm:spPr/>
      <dgm:t>
        <a:bodyPr/>
        <a:lstStyle/>
        <a:p>
          <a:endParaRPr lang="en-US"/>
        </a:p>
      </dgm:t>
    </dgm:pt>
    <dgm:pt modelId="{8576C354-C602-44E0-BFBB-BC463D1BA422}">
      <dgm:prSet/>
      <dgm:spPr/>
      <dgm:t>
        <a:bodyPr/>
        <a:lstStyle/>
        <a:p>
          <a:r>
            <a:rPr lang="en-US" b="0" dirty="0"/>
            <a:t>Technology assimilates people as well as isolates them</a:t>
          </a:r>
          <a:endParaRPr lang="en-US" dirty="0"/>
        </a:p>
      </dgm:t>
    </dgm:pt>
    <dgm:pt modelId="{E45DFFAC-7010-464C-8A3E-D397A03A3DD8}" type="parTrans" cxnId="{746C59D0-FAB8-435E-9EBE-65F4494AA754}">
      <dgm:prSet/>
      <dgm:spPr/>
      <dgm:t>
        <a:bodyPr/>
        <a:lstStyle/>
        <a:p>
          <a:endParaRPr lang="en-US"/>
        </a:p>
      </dgm:t>
    </dgm:pt>
    <dgm:pt modelId="{B3483990-79A0-4DCD-90E4-6F9024BBEDC6}" type="sibTrans" cxnId="{746C59D0-FAB8-435E-9EBE-65F4494AA754}">
      <dgm:prSet/>
      <dgm:spPr/>
      <dgm:t>
        <a:bodyPr/>
        <a:lstStyle/>
        <a:p>
          <a:endParaRPr lang="en-US"/>
        </a:p>
      </dgm:t>
    </dgm:pt>
    <dgm:pt modelId="{E0F20E9C-F726-B446-B80A-7816B6431113}">
      <dgm:prSet/>
      <dgm:spPr/>
      <dgm:t>
        <a:bodyPr/>
        <a:lstStyle/>
        <a:p>
          <a:r>
            <a:rPr lang="en-US" b="0" dirty="0"/>
            <a:t>Appliances purchased for saving time regularly end up wasting time (Goodman 1988) </a:t>
          </a:r>
          <a:endParaRPr lang="en-US" dirty="0"/>
        </a:p>
      </dgm:t>
    </dgm:pt>
    <dgm:pt modelId="{F253C1AD-ECD7-814A-93D8-60C0D02B2B82}" type="parTrans" cxnId="{D41FB54D-430C-5D4C-B2A9-2FDB3197782C}">
      <dgm:prSet/>
      <dgm:spPr/>
      <dgm:t>
        <a:bodyPr/>
        <a:lstStyle/>
        <a:p>
          <a:endParaRPr lang="en-GB"/>
        </a:p>
      </dgm:t>
    </dgm:pt>
    <dgm:pt modelId="{AAE6787B-F3E9-5746-898D-B96A9863A09E}" type="sibTrans" cxnId="{D41FB54D-430C-5D4C-B2A9-2FDB3197782C}">
      <dgm:prSet/>
      <dgm:spPr/>
      <dgm:t>
        <a:bodyPr/>
        <a:lstStyle/>
        <a:p>
          <a:endParaRPr lang="en-GB"/>
        </a:p>
      </dgm:t>
    </dgm:pt>
    <dgm:pt modelId="{952984C3-03DC-3440-9E1D-427010F44A85}">
      <dgm:prSet/>
      <dgm:spPr/>
      <dgm:t>
        <a:bodyPr/>
        <a:lstStyle/>
        <a:p>
          <a:r>
            <a:rPr lang="en-US" b="1" dirty="0"/>
            <a:t>Paradox: technology is both X and not-X at the same time</a:t>
          </a:r>
          <a:endParaRPr lang="en-US" dirty="0"/>
        </a:p>
      </dgm:t>
    </dgm:pt>
    <dgm:pt modelId="{FAA200D9-122F-3546-AEB8-B044EEC02229}" type="parTrans" cxnId="{2FFEEA13-8899-684A-A74E-BF2A54D7C8F8}">
      <dgm:prSet/>
      <dgm:spPr/>
      <dgm:t>
        <a:bodyPr/>
        <a:lstStyle/>
        <a:p>
          <a:endParaRPr lang="en-GB"/>
        </a:p>
      </dgm:t>
    </dgm:pt>
    <dgm:pt modelId="{C29F2BE8-2BFB-404C-9718-33A569EBD7EC}" type="sibTrans" cxnId="{2FFEEA13-8899-684A-A74E-BF2A54D7C8F8}">
      <dgm:prSet/>
      <dgm:spPr/>
      <dgm:t>
        <a:bodyPr/>
        <a:lstStyle/>
        <a:p>
          <a:endParaRPr lang="en-GB"/>
        </a:p>
      </dgm:t>
    </dgm:pt>
    <dgm:pt modelId="{B7E3A29F-FD8B-4A1C-BE88-64F66B039BB1}" type="pres">
      <dgm:prSet presAssocID="{FEC6732E-C899-49F2-A478-C2C86C2F25BD}" presName="outerComposite" presStyleCnt="0">
        <dgm:presLayoutVars>
          <dgm:chMax val="5"/>
          <dgm:dir/>
          <dgm:resizeHandles val="exact"/>
        </dgm:presLayoutVars>
      </dgm:prSet>
      <dgm:spPr/>
    </dgm:pt>
    <dgm:pt modelId="{12F27614-DC38-45C3-A04E-A30F974C2DDF}" type="pres">
      <dgm:prSet presAssocID="{FEC6732E-C899-49F2-A478-C2C86C2F25BD}" presName="dummyMaxCanvas" presStyleCnt="0">
        <dgm:presLayoutVars/>
      </dgm:prSet>
      <dgm:spPr/>
    </dgm:pt>
    <dgm:pt modelId="{2F0DCAC2-5586-4554-BCE4-2EAF881F67C1}" type="pres">
      <dgm:prSet presAssocID="{FEC6732E-C899-49F2-A478-C2C86C2F25BD}" presName="TwoNodes_1" presStyleLbl="node1" presStyleIdx="0" presStyleCnt="2">
        <dgm:presLayoutVars>
          <dgm:bulletEnabled val="1"/>
        </dgm:presLayoutVars>
      </dgm:prSet>
      <dgm:spPr/>
    </dgm:pt>
    <dgm:pt modelId="{9E9F806B-0AAD-441A-828E-BEA2C491728A}" type="pres">
      <dgm:prSet presAssocID="{FEC6732E-C899-49F2-A478-C2C86C2F25BD}" presName="TwoNodes_2" presStyleLbl="node1" presStyleIdx="1" presStyleCnt="2">
        <dgm:presLayoutVars>
          <dgm:bulletEnabled val="1"/>
        </dgm:presLayoutVars>
      </dgm:prSet>
      <dgm:spPr/>
    </dgm:pt>
    <dgm:pt modelId="{B52EC23D-FCCF-4631-A761-BB27D579F182}" type="pres">
      <dgm:prSet presAssocID="{FEC6732E-C899-49F2-A478-C2C86C2F25BD}" presName="TwoConn_1-2" presStyleLbl="fgAccFollowNode1" presStyleIdx="0" presStyleCnt="1">
        <dgm:presLayoutVars>
          <dgm:bulletEnabled val="1"/>
        </dgm:presLayoutVars>
      </dgm:prSet>
      <dgm:spPr/>
    </dgm:pt>
    <dgm:pt modelId="{7B4CD404-7B70-42A7-A915-C4E19E181944}" type="pres">
      <dgm:prSet presAssocID="{FEC6732E-C899-49F2-A478-C2C86C2F25BD}" presName="TwoNodes_1_text" presStyleLbl="node1" presStyleIdx="1" presStyleCnt="2">
        <dgm:presLayoutVars>
          <dgm:bulletEnabled val="1"/>
        </dgm:presLayoutVars>
      </dgm:prSet>
      <dgm:spPr/>
    </dgm:pt>
    <dgm:pt modelId="{A500FC89-8ACB-4FA5-81DC-40896486770C}" type="pres">
      <dgm:prSet presAssocID="{FEC6732E-C899-49F2-A478-C2C86C2F25BD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74AA2503-DAFE-453C-A97B-BFA232D4825F}" srcId="{FEC6732E-C899-49F2-A478-C2C86C2F25BD}" destId="{0E4CD68D-D8DA-4C41-8041-1F163584461A}" srcOrd="1" destOrd="0" parTransId="{8A4396EA-5796-4636-9D61-BC70E3350663}" sibTransId="{0E809401-D25F-4C08-8F1F-371858703BC4}"/>
    <dgm:cxn modelId="{7E23AD08-FF5C-1643-8E41-12F404B94588}" type="presOf" srcId="{E0F20E9C-F726-B446-B80A-7816B6431113}" destId="{A500FC89-8ACB-4FA5-81DC-40896486770C}" srcOrd="1" destOrd="2" presId="urn:microsoft.com/office/officeart/2005/8/layout/vProcess5"/>
    <dgm:cxn modelId="{1A7C6E11-D3D1-CE45-93F7-EF5B4786856B}" type="presOf" srcId="{952984C3-03DC-3440-9E1D-427010F44A85}" destId="{A500FC89-8ACB-4FA5-81DC-40896486770C}" srcOrd="1" destOrd="4" presId="urn:microsoft.com/office/officeart/2005/8/layout/vProcess5"/>
    <dgm:cxn modelId="{2FFEEA13-8899-684A-A74E-BF2A54D7C8F8}" srcId="{0E4CD68D-D8DA-4C41-8041-1F163584461A}" destId="{952984C3-03DC-3440-9E1D-427010F44A85}" srcOrd="3" destOrd="0" parTransId="{FAA200D9-122F-3546-AEB8-B044EEC02229}" sibTransId="{C29F2BE8-2BFB-404C-9718-33A569EBD7EC}"/>
    <dgm:cxn modelId="{E974D819-3065-48DA-B1B1-709CF97DF2DD}" type="presOf" srcId="{1DDE3D87-EE7D-4871-8674-9B1C0B48B3EC}" destId="{7B4CD404-7B70-42A7-A915-C4E19E181944}" srcOrd="1" destOrd="0" presId="urn:microsoft.com/office/officeart/2005/8/layout/vProcess5"/>
    <dgm:cxn modelId="{8862DF35-3903-46EF-A108-BAFE3F779297}" type="presOf" srcId="{8576C354-C602-44E0-BFBB-BC463D1BA422}" destId="{A500FC89-8ACB-4FA5-81DC-40896486770C}" srcOrd="1" destOrd="3" presId="urn:microsoft.com/office/officeart/2005/8/layout/vProcess5"/>
    <dgm:cxn modelId="{D41FB54D-430C-5D4C-B2A9-2FDB3197782C}" srcId="{0E4CD68D-D8DA-4C41-8041-1F163584461A}" destId="{E0F20E9C-F726-B446-B80A-7816B6431113}" srcOrd="1" destOrd="0" parTransId="{F253C1AD-ECD7-814A-93D8-60C0D02B2B82}" sibTransId="{AAE6787B-F3E9-5746-898D-B96A9863A09E}"/>
    <dgm:cxn modelId="{E2D3D954-8AF2-494A-ABF9-E06A1698543C}" type="presOf" srcId="{0E4CD68D-D8DA-4C41-8041-1F163584461A}" destId="{9E9F806B-0AAD-441A-828E-BEA2C491728A}" srcOrd="0" destOrd="0" presId="urn:microsoft.com/office/officeart/2005/8/layout/vProcess5"/>
    <dgm:cxn modelId="{1433BE81-077A-4CC3-B3BF-9CDB3D5C58E5}" type="presOf" srcId="{FEC6732E-C899-49F2-A478-C2C86C2F25BD}" destId="{B7E3A29F-FD8B-4A1C-BE88-64F66B039BB1}" srcOrd="0" destOrd="0" presId="urn:microsoft.com/office/officeart/2005/8/layout/vProcess5"/>
    <dgm:cxn modelId="{2AD20684-40BA-4307-9FE2-538A53BCAE2D}" srcId="{0E4CD68D-D8DA-4C41-8041-1F163584461A}" destId="{87AFE936-0BE0-46D1-AD6C-40DC3F5FB788}" srcOrd="0" destOrd="0" parTransId="{184FCEBE-D0DD-4854-8541-260C275B0A22}" sibTransId="{87EBBE99-0D0F-4A08-BC45-46331DD35DDE}"/>
    <dgm:cxn modelId="{4F55E5B6-823B-A940-B95C-9F46734A33B9}" type="presOf" srcId="{952984C3-03DC-3440-9E1D-427010F44A85}" destId="{9E9F806B-0AAD-441A-828E-BEA2C491728A}" srcOrd="0" destOrd="4" presId="urn:microsoft.com/office/officeart/2005/8/layout/vProcess5"/>
    <dgm:cxn modelId="{528433C3-7CEA-4771-900C-A10BE5DC6445}" type="presOf" srcId="{87AFE936-0BE0-46D1-AD6C-40DC3F5FB788}" destId="{9E9F806B-0AAD-441A-828E-BEA2C491728A}" srcOrd="0" destOrd="1" presId="urn:microsoft.com/office/officeart/2005/8/layout/vProcess5"/>
    <dgm:cxn modelId="{3E0399C6-F1FC-EB4A-88DB-E8A8AD811BD6}" type="presOf" srcId="{E0F20E9C-F726-B446-B80A-7816B6431113}" destId="{9E9F806B-0AAD-441A-828E-BEA2C491728A}" srcOrd="0" destOrd="2" presId="urn:microsoft.com/office/officeart/2005/8/layout/vProcess5"/>
    <dgm:cxn modelId="{5C3D1FCE-F703-4F21-84C3-482D775A27BC}" type="presOf" srcId="{1DDE3D87-EE7D-4871-8674-9B1C0B48B3EC}" destId="{2F0DCAC2-5586-4554-BCE4-2EAF881F67C1}" srcOrd="0" destOrd="0" presId="urn:microsoft.com/office/officeart/2005/8/layout/vProcess5"/>
    <dgm:cxn modelId="{746C59D0-FAB8-435E-9EBE-65F4494AA754}" srcId="{0E4CD68D-D8DA-4C41-8041-1F163584461A}" destId="{8576C354-C602-44E0-BFBB-BC463D1BA422}" srcOrd="2" destOrd="0" parTransId="{E45DFFAC-7010-464C-8A3E-D397A03A3DD8}" sibTransId="{B3483990-79A0-4DCD-90E4-6F9024BBEDC6}"/>
    <dgm:cxn modelId="{3B5AABD7-A8D7-4D21-9C12-CCEB7EA2939C}" type="presOf" srcId="{80720F0A-E993-457F-836F-1D16FC66DD62}" destId="{B52EC23D-FCCF-4631-A761-BB27D579F182}" srcOrd="0" destOrd="0" presId="urn:microsoft.com/office/officeart/2005/8/layout/vProcess5"/>
    <dgm:cxn modelId="{D89857E3-1861-4B0C-B419-7B84516829ED}" srcId="{FEC6732E-C899-49F2-A478-C2C86C2F25BD}" destId="{1DDE3D87-EE7D-4871-8674-9B1C0B48B3EC}" srcOrd="0" destOrd="0" parTransId="{9BF6382A-3AC4-47DE-8B40-4C9F9E0AE878}" sibTransId="{80720F0A-E993-457F-836F-1D16FC66DD62}"/>
    <dgm:cxn modelId="{5E727DF2-CDB1-49D5-A799-6B9DEECC1AAA}" type="presOf" srcId="{87AFE936-0BE0-46D1-AD6C-40DC3F5FB788}" destId="{A500FC89-8ACB-4FA5-81DC-40896486770C}" srcOrd="1" destOrd="1" presId="urn:microsoft.com/office/officeart/2005/8/layout/vProcess5"/>
    <dgm:cxn modelId="{D3092DF3-33EB-436E-A960-98D2DCCA8F00}" type="presOf" srcId="{0E4CD68D-D8DA-4C41-8041-1F163584461A}" destId="{A500FC89-8ACB-4FA5-81DC-40896486770C}" srcOrd="1" destOrd="0" presId="urn:microsoft.com/office/officeart/2005/8/layout/vProcess5"/>
    <dgm:cxn modelId="{40708AFD-C70C-4FE9-9CEB-1D915A26B6C9}" type="presOf" srcId="{8576C354-C602-44E0-BFBB-BC463D1BA422}" destId="{9E9F806B-0AAD-441A-828E-BEA2C491728A}" srcOrd="0" destOrd="3" presId="urn:microsoft.com/office/officeart/2005/8/layout/vProcess5"/>
    <dgm:cxn modelId="{882548A7-EB4D-4A04-97A2-0B5DD53F6DD6}" type="presParOf" srcId="{B7E3A29F-FD8B-4A1C-BE88-64F66B039BB1}" destId="{12F27614-DC38-45C3-A04E-A30F974C2DDF}" srcOrd="0" destOrd="0" presId="urn:microsoft.com/office/officeart/2005/8/layout/vProcess5"/>
    <dgm:cxn modelId="{6E95C7D9-8E66-4534-B7CE-AE5404323A93}" type="presParOf" srcId="{B7E3A29F-FD8B-4A1C-BE88-64F66B039BB1}" destId="{2F0DCAC2-5586-4554-BCE4-2EAF881F67C1}" srcOrd="1" destOrd="0" presId="urn:microsoft.com/office/officeart/2005/8/layout/vProcess5"/>
    <dgm:cxn modelId="{8D27F4CC-2E5A-4C65-8852-100907C8D3B1}" type="presParOf" srcId="{B7E3A29F-FD8B-4A1C-BE88-64F66B039BB1}" destId="{9E9F806B-0AAD-441A-828E-BEA2C491728A}" srcOrd="2" destOrd="0" presId="urn:microsoft.com/office/officeart/2005/8/layout/vProcess5"/>
    <dgm:cxn modelId="{C8F07014-367A-46D8-8E90-2A77314A62BD}" type="presParOf" srcId="{B7E3A29F-FD8B-4A1C-BE88-64F66B039BB1}" destId="{B52EC23D-FCCF-4631-A761-BB27D579F182}" srcOrd="3" destOrd="0" presId="urn:microsoft.com/office/officeart/2005/8/layout/vProcess5"/>
    <dgm:cxn modelId="{8EEC9219-C4F6-4546-968A-867EBAFE0D20}" type="presParOf" srcId="{B7E3A29F-FD8B-4A1C-BE88-64F66B039BB1}" destId="{7B4CD404-7B70-42A7-A915-C4E19E181944}" srcOrd="4" destOrd="0" presId="urn:microsoft.com/office/officeart/2005/8/layout/vProcess5"/>
    <dgm:cxn modelId="{3529722A-B1A2-4E97-8B3E-C956C79686F5}" type="presParOf" srcId="{B7E3A29F-FD8B-4A1C-BE88-64F66B039BB1}" destId="{A500FC89-8ACB-4FA5-81DC-40896486770C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E7E646-766D-45BB-B6D2-00E3F3A954EC}">
      <dsp:nvSpPr>
        <dsp:cNvPr id="0" name=""/>
        <dsp:cNvSpPr/>
      </dsp:nvSpPr>
      <dsp:spPr>
        <a:xfrm>
          <a:off x="4193999" y="1843899"/>
          <a:ext cx="3284766" cy="3800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027"/>
              </a:lnTo>
              <a:lnTo>
                <a:pt x="3284766" y="190027"/>
              </a:lnTo>
              <a:lnTo>
                <a:pt x="3284766" y="38005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A501E2-289D-4C45-9793-62CE6E3BAAF0}">
      <dsp:nvSpPr>
        <dsp:cNvPr id="0" name=""/>
        <dsp:cNvSpPr/>
      </dsp:nvSpPr>
      <dsp:spPr>
        <a:xfrm>
          <a:off x="4193999" y="1843899"/>
          <a:ext cx="1094922" cy="3800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027"/>
              </a:lnTo>
              <a:lnTo>
                <a:pt x="1094922" y="190027"/>
              </a:lnTo>
              <a:lnTo>
                <a:pt x="1094922" y="38005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C8D693-8F85-4C2F-9AAC-20A30E07FCF5}">
      <dsp:nvSpPr>
        <dsp:cNvPr id="0" name=""/>
        <dsp:cNvSpPr/>
      </dsp:nvSpPr>
      <dsp:spPr>
        <a:xfrm>
          <a:off x="3099077" y="1843899"/>
          <a:ext cx="1094922" cy="380055"/>
        </a:xfrm>
        <a:custGeom>
          <a:avLst/>
          <a:gdLst/>
          <a:ahLst/>
          <a:cxnLst/>
          <a:rect l="0" t="0" r="0" b="0"/>
          <a:pathLst>
            <a:path>
              <a:moveTo>
                <a:pt x="1094922" y="0"/>
              </a:moveTo>
              <a:lnTo>
                <a:pt x="1094922" y="190027"/>
              </a:lnTo>
              <a:lnTo>
                <a:pt x="0" y="190027"/>
              </a:lnTo>
              <a:lnTo>
                <a:pt x="0" y="38005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1E70E8-6121-4046-A050-A5B170B5FB16}">
      <dsp:nvSpPr>
        <dsp:cNvPr id="0" name=""/>
        <dsp:cNvSpPr/>
      </dsp:nvSpPr>
      <dsp:spPr>
        <a:xfrm>
          <a:off x="909233" y="1843899"/>
          <a:ext cx="3284766" cy="380055"/>
        </a:xfrm>
        <a:custGeom>
          <a:avLst/>
          <a:gdLst/>
          <a:ahLst/>
          <a:cxnLst/>
          <a:rect l="0" t="0" r="0" b="0"/>
          <a:pathLst>
            <a:path>
              <a:moveTo>
                <a:pt x="3284766" y="0"/>
              </a:moveTo>
              <a:lnTo>
                <a:pt x="3284766" y="190027"/>
              </a:lnTo>
              <a:lnTo>
                <a:pt x="0" y="190027"/>
              </a:lnTo>
              <a:lnTo>
                <a:pt x="0" y="38005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2F1CEC-1F7A-4CCC-B27A-71E037C5132B}">
      <dsp:nvSpPr>
        <dsp:cNvPr id="0" name=""/>
        <dsp:cNvSpPr/>
      </dsp:nvSpPr>
      <dsp:spPr>
        <a:xfrm>
          <a:off x="3289105" y="1378539"/>
          <a:ext cx="1809788" cy="46536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Technology Readiness</a:t>
          </a:r>
        </a:p>
      </dsp:txBody>
      <dsp:txXfrm>
        <a:off x="3289105" y="1378539"/>
        <a:ext cx="1809788" cy="465360"/>
      </dsp:txXfrm>
    </dsp:sp>
    <dsp:sp modelId="{CC929588-B181-46C5-ADA6-F5080F7E9F1F}">
      <dsp:nvSpPr>
        <dsp:cNvPr id="0" name=""/>
        <dsp:cNvSpPr/>
      </dsp:nvSpPr>
      <dsp:spPr>
        <a:xfrm>
          <a:off x="4338" y="2223955"/>
          <a:ext cx="1809788" cy="41897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Optimism (+)</a:t>
          </a:r>
        </a:p>
      </dsp:txBody>
      <dsp:txXfrm>
        <a:off x="4338" y="2223955"/>
        <a:ext cx="1809788" cy="418975"/>
      </dsp:txXfrm>
    </dsp:sp>
    <dsp:sp modelId="{F0FF9A04-FAF0-43EF-9F71-08CB99AC18C7}">
      <dsp:nvSpPr>
        <dsp:cNvPr id="0" name=""/>
        <dsp:cNvSpPr/>
      </dsp:nvSpPr>
      <dsp:spPr>
        <a:xfrm>
          <a:off x="2194183" y="2223955"/>
          <a:ext cx="1809788" cy="39062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Innovativeness (+)</a:t>
          </a:r>
        </a:p>
      </dsp:txBody>
      <dsp:txXfrm>
        <a:off x="2194183" y="2223955"/>
        <a:ext cx="1809788" cy="390624"/>
      </dsp:txXfrm>
    </dsp:sp>
    <dsp:sp modelId="{10A6FF28-15B0-4CFC-B06A-35BB8747D4A1}">
      <dsp:nvSpPr>
        <dsp:cNvPr id="0" name=""/>
        <dsp:cNvSpPr/>
      </dsp:nvSpPr>
      <dsp:spPr>
        <a:xfrm>
          <a:off x="4384027" y="2223955"/>
          <a:ext cx="1809788" cy="43315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Discomfort (-)</a:t>
          </a:r>
        </a:p>
      </dsp:txBody>
      <dsp:txXfrm>
        <a:off x="4384027" y="2223955"/>
        <a:ext cx="1809788" cy="433154"/>
      </dsp:txXfrm>
    </dsp:sp>
    <dsp:sp modelId="{BDA24A69-35DF-44E7-8B70-EDB752A6A7ED}">
      <dsp:nvSpPr>
        <dsp:cNvPr id="0" name=""/>
        <dsp:cNvSpPr/>
      </dsp:nvSpPr>
      <dsp:spPr>
        <a:xfrm>
          <a:off x="6573872" y="2223955"/>
          <a:ext cx="1809788" cy="46150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Insecurity (-)</a:t>
          </a:r>
        </a:p>
      </dsp:txBody>
      <dsp:txXfrm>
        <a:off x="6573872" y="2223955"/>
        <a:ext cx="1809788" cy="4615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0DCAC2-5586-4554-BCE4-2EAF881F67C1}">
      <dsp:nvSpPr>
        <dsp:cNvPr id="0" name=""/>
        <dsp:cNvSpPr/>
      </dsp:nvSpPr>
      <dsp:spPr>
        <a:xfrm>
          <a:off x="0" y="0"/>
          <a:ext cx="7222529" cy="13862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/>
            <a:t>The term ‘technology’ can encompass both material and nonmaterial things (e.g., laws). In a narrower sense (…) technology ‘refers to artificial things, and more particularly modern machines: artificial things that (a) require engineering knowledge for their design and production, and (b) perform large amounts of operations by themselves</a:t>
          </a:r>
          <a:endParaRPr lang="en-US" sz="1300" kern="1200"/>
        </a:p>
      </dsp:txBody>
      <dsp:txXfrm>
        <a:off x="40601" y="40601"/>
        <a:ext cx="5789768" cy="1305012"/>
      </dsp:txXfrm>
    </dsp:sp>
    <dsp:sp modelId="{9E9F806B-0AAD-441A-828E-BEA2C491728A}">
      <dsp:nvSpPr>
        <dsp:cNvPr id="0" name=""/>
        <dsp:cNvSpPr/>
      </dsp:nvSpPr>
      <dsp:spPr>
        <a:xfrm>
          <a:off x="1274563" y="1694261"/>
          <a:ext cx="7222529" cy="13862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/>
            <a:t>Anectodal evidence points to the existence of a technology paradox: </a:t>
          </a:r>
          <a:endParaRPr lang="en-US" sz="13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kern="1200" dirty="0"/>
            <a:t>The same technology that creates radiant feelings of intelligence and efficacy can also precipitate feelings of stupidity and ineptitude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kern="1200" dirty="0"/>
            <a:t>Appliances purchased for saving time regularly end up wasting time (Goodman 1988) 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kern="1200" dirty="0"/>
            <a:t>Technology assimilates people as well as isolates them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1" kern="1200" dirty="0"/>
            <a:t>Paradox: technology is both X and not-X at the same time</a:t>
          </a:r>
          <a:endParaRPr lang="en-US" sz="1000" kern="1200" dirty="0"/>
        </a:p>
      </dsp:txBody>
      <dsp:txXfrm>
        <a:off x="1315164" y="1734862"/>
        <a:ext cx="4965723" cy="1305012"/>
      </dsp:txXfrm>
    </dsp:sp>
    <dsp:sp modelId="{B52EC23D-FCCF-4631-A761-BB27D579F182}">
      <dsp:nvSpPr>
        <dsp:cNvPr id="0" name=""/>
        <dsp:cNvSpPr/>
      </dsp:nvSpPr>
      <dsp:spPr>
        <a:xfrm>
          <a:off x="6321489" y="1089718"/>
          <a:ext cx="901039" cy="901039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524223" y="1089718"/>
        <a:ext cx="495571" cy="6780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CC29D-C729-694F-A788-B5007BCA57F6}" type="datetimeFigureOut">
              <a:rPr lang="en-US" smtClean="0"/>
              <a:t>10/12/22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0BB66-2831-4C42-9675-9DAB39629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3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AFD53-F29D-C94E-BF8B-0D8B7431C954}" type="datetimeFigureOut">
              <a:rPr lang="en-US" smtClean="0"/>
              <a:t>10/12/22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64E42-DED0-9246-9B1B-B67105F6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35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aaltobiz" TargetMode="External"/><Relationship Id="rId13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hyperlink" Target="https://www.aalto.fi/snapchat/" TargetMode="External"/><Relationship Id="rId2" Type="http://schemas.openxmlformats.org/officeDocument/2006/relationships/hyperlink" Target="http://biz.aalto.fi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aaltobiz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hyperlink" Target="https://www.youtube.com/user/aaltouniversity" TargetMode="External"/><Relationship Id="rId4" Type="http://schemas.openxmlformats.org/officeDocument/2006/relationships/hyperlink" Target="https://www.facebook.com/aaltobiz" TargetMode="External"/><Relationship Id="rId9" Type="http://schemas.openxmlformats.org/officeDocument/2006/relationships/image" Target="../media/image6.png"/><Relationship Id="rId14" Type="http://schemas.openxmlformats.org/officeDocument/2006/relationships/hyperlink" Target="https://www.linkedin.com/school/aalto-university/" TargetMode="Externa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hyperlink" Target="https://www.facebook.com/aaltobiz/" TargetMode="External"/><Relationship Id="rId7" Type="http://schemas.openxmlformats.org/officeDocument/2006/relationships/hyperlink" Target="https://twitter.com/AaltoBIZ" TargetMode="External"/><Relationship Id="rId12" Type="http://schemas.openxmlformats.org/officeDocument/2006/relationships/image" Target="../media/image14.png"/><Relationship Id="rId2" Type="http://schemas.openxmlformats.org/officeDocument/2006/relationships/hyperlink" Target="http://biz.aalto.fi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hyperlink" Target="http://www.aalto.fi/snapchat/" TargetMode="External"/><Relationship Id="rId5" Type="http://schemas.openxmlformats.org/officeDocument/2006/relationships/hyperlink" Target="https://www.instagram.com/aaltouniversity/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hyperlink" Target="https://www.youtube.com/user/aaltouniversity" TargetMode="External"/><Relationship Id="rId14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noProof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31800" y="1638135"/>
            <a:ext cx="7948556" cy="663264"/>
          </a:xfrm>
          <a:prstGeom prst="rect">
            <a:avLst/>
          </a:prstGeom>
        </p:spPr>
        <p:txBody>
          <a:bodyPr lIns="0" rIns="0" anchor="b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1800" y="2571750"/>
            <a:ext cx="7998597" cy="50138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No Image - Sub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966372" y="4215388"/>
            <a:ext cx="2464025" cy="294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966372" y="4509807"/>
            <a:ext cx="2464025" cy="294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Date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09954DB0-CD15-479C-AFFB-20914C5C9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501900"/>
            <a:ext cx="1850304" cy="16416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5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Process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4503" y="27708"/>
            <a:ext cx="8489928" cy="9958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Body slide title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7A6B884-331F-40FA-8908-119224136FDB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749CABA-9FF3-45EA-9953-7B719CB699D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F271C0B-E7D3-474B-A483-3CBA7656076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6CBC861-03F0-400F-8E2A-500431955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288394"/>
            <a:ext cx="1991440" cy="856800"/>
          </a:xfrm>
          <a:prstGeom prst="rect">
            <a:avLst/>
          </a:prstGeom>
        </p:spPr>
      </p:pic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0CD30196-688A-4A13-B795-86CB97F91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0831" y="2440262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81000" indent="-81000" algn="l" defTabSz="514436" rtl="0" eaLnBrk="1" latinLnBrk="0" hangingPunct="1">
              <a:lnSpc>
                <a:spcPct val="100000"/>
              </a:lnSpc>
              <a:buFont typeface="Arial" charset="0"/>
              <a:buChar char="•"/>
              <a:defRPr sz="1400" b="1">
                <a:solidFill>
                  <a:schemeClr val="bg1"/>
                </a:solidFill>
              </a:defRPr>
            </a:lvl1pPr>
            <a:lvl2pPr marL="0" indent="0">
              <a:lnSpc>
                <a:spcPts val="1500"/>
              </a:lnSpc>
              <a:buNone/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/>
              </a:buClr>
              <a:defRPr sz="788">
                <a:solidFill>
                  <a:schemeClr val="bg1"/>
                </a:solidFill>
              </a:defRPr>
            </a:lvl3pPr>
          </a:lstStyle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r>
              <a:rPr lang="en-GB" noProof="1"/>
              <a:t>Add text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BB029E0-B8CA-4313-A5E2-B76B123D4B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0003" y="2440262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noProof="1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en-GB" noProof="1"/>
          </a:p>
        </p:txBody>
      </p: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8E1D5A5A-6EC4-429D-8903-8B585A0516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331" y="1202897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2014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1A079E9-1E77-49C6-B99C-B0FADB9417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41503" y="1202897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2015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178619C4-AF8E-430B-93EA-DE240ED3D1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80675" y="1202897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2016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94F816EB-6077-445A-ADDC-F2D87F59F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9847" y="1202897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2017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11ACF50A-566E-43FC-B378-B4C409FAAC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9018" y="1202897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2018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B81E2B16-37A1-4E1B-A15A-2AFBF19EB9A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69175" y="2440262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noProof="1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en-GB" noProof="1"/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CF8CF593-B534-407C-B2EA-E4AF9450B54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08347" y="2440262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noProof="1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en-GB" noProof="1"/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2103FBCE-6866-423B-BA54-BC3CF58C78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47518" y="2440262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noProof="1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en-GB" noProof="1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Process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9F47391-4AC0-4F7E-BFA1-6D69FD784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EF0705C-E100-4768-B5FA-237B27E15CFD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17" name="Alatunnisteen paikkamerkki 1">
            <a:extLst>
              <a:ext uri="{FF2B5EF4-FFF2-40B4-BE49-F238E27FC236}">
                <a16:creationId xmlns:a16="http://schemas.microsoft.com/office/drawing/2014/main" id="{84C2D171-9BD9-4BE0-A001-56E727390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28264"/>
            <a:ext cx="8497093" cy="11366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Body slide title</a:t>
            </a:r>
          </a:p>
        </p:txBody>
      </p:sp>
      <p:pic>
        <p:nvPicPr>
          <p:cNvPr id="19" name="Kuva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8790"/>
            <a:ext cx="2073704" cy="856800"/>
          </a:xfrm>
          <a:prstGeom prst="rect">
            <a:avLst/>
          </a:prstGeom>
        </p:spPr>
      </p:pic>
      <p:sp>
        <p:nvSpPr>
          <p:cNvPr id="18" name="Text Placeholder 23">
            <a:extLst>
              <a:ext uri="{FF2B5EF4-FFF2-40B4-BE49-F238E27FC236}">
                <a16:creationId xmlns:a16="http://schemas.microsoft.com/office/drawing/2014/main" id="{3826C66F-A30A-4BE4-AD4F-29552055FA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754" y="120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8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1</a:t>
            </a: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F9CB4F4C-3FAF-42D6-BE91-819C2FEE99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43548" y="120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8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2</a:t>
            </a:r>
          </a:p>
        </p:txBody>
      </p: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2B90AAE6-D6BE-4E09-B6A1-1E96D0822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81342" y="120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8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3</a:t>
            </a:r>
          </a:p>
        </p:txBody>
      </p:sp>
      <p:sp>
        <p:nvSpPr>
          <p:cNvPr id="22" name="Text Placeholder 23">
            <a:extLst>
              <a:ext uri="{FF2B5EF4-FFF2-40B4-BE49-F238E27FC236}">
                <a16:creationId xmlns:a16="http://schemas.microsoft.com/office/drawing/2014/main" id="{EB558988-9B86-4C2A-A931-24FCBAAD7BA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9136" y="120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8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4</a:t>
            </a:r>
          </a:p>
        </p:txBody>
      </p:sp>
      <p:sp>
        <p:nvSpPr>
          <p:cNvPr id="23" name="Text Placeholder 23">
            <a:extLst>
              <a:ext uri="{FF2B5EF4-FFF2-40B4-BE49-F238E27FC236}">
                <a16:creationId xmlns:a16="http://schemas.microsoft.com/office/drawing/2014/main" id="{A4E339AC-681A-4687-AA6F-2564BD70004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6931" y="120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8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5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444E812B-7DD4-42B0-9C0F-08BEFD367DC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94254" y="2440800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1"/>
              <a:t>Point 1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6B25A543-3E2F-4CF3-838A-D956BD75A246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2032048" y="2440800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1"/>
              <a:t>Point 2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AFFA594E-57FA-4F87-8704-4C6E6F754CA6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769842" y="2440800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1"/>
              <a:t>Point 3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79815074-342E-4889-88CD-1CA47A98D62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5507636" y="2440800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1"/>
              <a:t>Point 4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29F41EE5-04F3-4E4E-A49A-4F451A21AAE5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245431" y="2440800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1"/>
              <a:t>Point 4</a:t>
            </a:r>
          </a:p>
        </p:txBody>
      </p:sp>
    </p:spTree>
    <p:extLst>
      <p:ext uri="{BB962C8B-B14F-4D97-AF65-F5344CB8AC3E}">
        <p14:creationId xmlns:p14="http://schemas.microsoft.com/office/powerpoint/2010/main" val="4012048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Closing slide - Social media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6450" y="0"/>
            <a:ext cx="9160449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0" noProof="0"/>
          </a:p>
        </p:txBody>
      </p:sp>
      <p:sp>
        <p:nvSpPr>
          <p:cNvPr id="12" name="Otsikko 1">
            <a:hlinkClick r:id="rId2"/>
          </p:cNvPr>
          <p:cNvSpPr txBox="1">
            <a:spLocks/>
          </p:cNvSpPr>
          <p:nvPr userDrawn="1"/>
        </p:nvSpPr>
        <p:spPr>
          <a:xfrm>
            <a:off x="3717365" y="3568351"/>
            <a:ext cx="1709289" cy="36435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rgbClr val="FFFFFF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en-GB" sz="1800" spc="0" baseline="0" noProof="0">
                <a:solidFill>
                  <a:schemeClr val="tx1"/>
                </a:solidFill>
                <a:latin typeface="Arial"/>
                <a:cs typeface="Arial"/>
              </a:rPr>
              <a:t>aalto.fi</a:t>
            </a:r>
          </a:p>
        </p:txBody>
      </p: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B67CF44B-9D5D-46DC-B676-986416FB83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6388" y="1364641"/>
            <a:ext cx="5995987" cy="130609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100000"/>
              </a:lnSpc>
              <a:buNone/>
              <a:defRPr sz="4000" b="1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GB" noProof="0"/>
              <a:t>Add text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C9347860-25FE-4238-99AE-A80001A8A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501900"/>
            <a:ext cx="1850304" cy="1641600"/>
          </a:xfrm>
          <a:prstGeom prst="rect">
            <a:avLst/>
          </a:prstGeom>
        </p:spPr>
      </p:pic>
      <p:grpSp>
        <p:nvGrpSpPr>
          <p:cNvPr id="2" name="Ryhmä 1">
            <a:extLst>
              <a:ext uri="{FF2B5EF4-FFF2-40B4-BE49-F238E27FC236}">
                <a16:creationId xmlns:a16="http://schemas.microsoft.com/office/drawing/2014/main" id="{26B21FF2-24DA-4F2F-BA98-59921521DB43}"/>
              </a:ext>
            </a:extLst>
          </p:cNvPr>
          <p:cNvGrpSpPr/>
          <p:nvPr userDrawn="1"/>
        </p:nvGrpSpPr>
        <p:grpSpPr>
          <a:xfrm>
            <a:off x="3072065" y="2781436"/>
            <a:ext cx="2990354" cy="436060"/>
            <a:chOff x="3072065" y="2781436"/>
            <a:chExt cx="2990354" cy="436060"/>
          </a:xfrm>
        </p:grpSpPr>
        <p:pic>
          <p:nvPicPr>
            <p:cNvPr id="14" name="Picture 28">
              <a:hlinkClick r:id="rId4"/>
              <a:extLst>
                <a:ext uri="{FF2B5EF4-FFF2-40B4-BE49-F238E27FC236}">
                  <a16:creationId xmlns:a16="http://schemas.microsoft.com/office/drawing/2014/main" id="{3EF2E1DA-C88B-48C9-8176-65FE844099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72065" y="2798396"/>
              <a:ext cx="419100" cy="419100"/>
            </a:xfrm>
            <a:prstGeom prst="rect">
              <a:avLst/>
            </a:prstGeom>
          </p:spPr>
        </p:pic>
        <p:pic>
          <p:nvPicPr>
            <p:cNvPr id="15" name="Picture 29">
              <a:hlinkClick r:id="rId6"/>
              <a:extLst>
                <a:ext uri="{FF2B5EF4-FFF2-40B4-BE49-F238E27FC236}">
                  <a16:creationId xmlns:a16="http://schemas.microsoft.com/office/drawing/2014/main" id="{E7E65751-08BE-4F57-B486-459DDCFB15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6316" y="2798396"/>
              <a:ext cx="419100" cy="419100"/>
            </a:xfrm>
            <a:prstGeom prst="rect">
              <a:avLst/>
            </a:prstGeom>
          </p:spPr>
        </p:pic>
        <p:pic>
          <p:nvPicPr>
            <p:cNvPr id="17" name="Picture 30">
              <a:hlinkClick r:id="rId8"/>
              <a:extLst>
                <a:ext uri="{FF2B5EF4-FFF2-40B4-BE49-F238E27FC236}">
                  <a16:creationId xmlns:a16="http://schemas.microsoft.com/office/drawing/2014/main" id="{DEFF7CDA-D281-4C4B-82A2-B7F1F2E8C1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0567" y="2798396"/>
              <a:ext cx="419100" cy="419100"/>
            </a:xfrm>
            <a:prstGeom prst="rect">
              <a:avLst/>
            </a:prstGeom>
          </p:spPr>
        </p:pic>
        <p:pic>
          <p:nvPicPr>
            <p:cNvPr id="18" name="Picture 31">
              <a:hlinkClick r:id="rId10"/>
              <a:extLst>
                <a:ext uri="{FF2B5EF4-FFF2-40B4-BE49-F238E27FC236}">
                  <a16:creationId xmlns:a16="http://schemas.microsoft.com/office/drawing/2014/main" id="{8387CA75-37F7-482D-8285-BA9153DF6E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4818" y="2798396"/>
              <a:ext cx="419100" cy="419100"/>
            </a:xfrm>
            <a:prstGeom prst="rect">
              <a:avLst/>
            </a:prstGeom>
          </p:spPr>
        </p:pic>
        <p:pic>
          <p:nvPicPr>
            <p:cNvPr id="19" name="Picture 32">
              <a:hlinkClick r:id="rId12"/>
              <a:extLst>
                <a:ext uri="{FF2B5EF4-FFF2-40B4-BE49-F238E27FC236}">
                  <a16:creationId xmlns:a16="http://schemas.microsoft.com/office/drawing/2014/main" id="{C6AC5F31-1817-4EBD-8227-BB4F487C19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9069" y="2781436"/>
              <a:ext cx="419100" cy="419100"/>
            </a:xfrm>
            <a:prstGeom prst="rect">
              <a:avLst/>
            </a:prstGeom>
          </p:spPr>
        </p:pic>
        <p:pic>
          <p:nvPicPr>
            <p:cNvPr id="20" name="Picture 33">
              <a:hlinkClick r:id="rId14"/>
              <a:extLst>
                <a:ext uri="{FF2B5EF4-FFF2-40B4-BE49-F238E27FC236}">
                  <a16:creationId xmlns:a16="http://schemas.microsoft.com/office/drawing/2014/main" id="{45B5CEB8-F90A-4354-8655-6832A00E3C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43319" y="2781436"/>
              <a:ext cx="419100" cy="419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7427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7" userDrawn="1">
          <p15:clr>
            <a:srgbClr val="FBAE40"/>
          </p15:clr>
        </p15:guide>
        <p15:guide id="2" orient="horz" pos="202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. Closing slide - Red - Social media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6450" y="0"/>
            <a:ext cx="9160449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58"/>
          </a:p>
        </p:txBody>
      </p:sp>
      <p:sp>
        <p:nvSpPr>
          <p:cNvPr id="12" name="Otsikko 1">
            <a:hlinkClick r:id="rId2"/>
          </p:cNvPr>
          <p:cNvSpPr txBox="1">
            <a:spLocks/>
          </p:cNvSpPr>
          <p:nvPr userDrawn="1"/>
        </p:nvSpPr>
        <p:spPr>
          <a:xfrm>
            <a:off x="3717368" y="3568351"/>
            <a:ext cx="1709289" cy="36435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rgbClr val="FFFFFF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fi-FI" sz="1620" spc="0" baseline="0" dirty="0">
                <a:latin typeface="Arial"/>
                <a:cs typeface="Arial"/>
              </a:rPr>
              <a:t>aalto.fi</a:t>
            </a:r>
          </a:p>
        </p:txBody>
      </p:sp>
      <p:pic>
        <p:nvPicPr>
          <p:cNvPr id="7" name="Picture 6" descr="FB.png">
            <a:hlinkClick r:id="rId3"/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351" y="2914609"/>
            <a:ext cx="353308" cy="317977"/>
          </a:xfrm>
          <a:prstGeom prst="rect">
            <a:avLst/>
          </a:prstGeom>
        </p:spPr>
      </p:pic>
      <p:pic>
        <p:nvPicPr>
          <p:cNvPr id="8" name="Picture 7" descr="IG.png">
            <a:hlinkClick r:id="rId5"/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034" y="2914609"/>
            <a:ext cx="353308" cy="317977"/>
          </a:xfrm>
          <a:prstGeom prst="rect">
            <a:avLst/>
          </a:prstGeom>
        </p:spPr>
      </p:pic>
      <p:pic>
        <p:nvPicPr>
          <p:cNvPr id="9" name="Picture 8" descr="Twitter.png">
            <a:hlinkClick r:id="rId7"/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716" y="2914609"/>
            <a:ext cx="353308" cy="317977"/>
          </a:xfrm>
          <a:prstGeom prst="rect">
            <a:avLst/>
          </a:prstGeom>
        </p:spPr>
      </p:pic>
      <p:pic>
        <p:nvPicPr>
          <p:cNvPr id="10" name="Picture 9" descr="Youtube.png">
            <a:hlinkClick r:id="rId9"/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399" y="2914609"/>
            <a:ext cx="353308" cy="317977"/>
          </a:xfrm>
          <a:prstGeom prst="rect">
            <a:avLst/>
          </a:prstGeom>
        </p:spPr>
      </p:pic>
      <p:pic>
        <p:nvPicPr>
          <p:cNvPr id="11" name="Picture 10" descr="SC.png">
            <a:hlinkClick r:id="rId11"/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082" y="2914609"/>
            <a:ext cx="353308" cy="3179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766" y="2914512"/>
            <a:ext cx="406943" cy="308637"/>
          </a:xfrm>
          <a:prstGeom prst="rect">
            <a:avLst/>
          </a:prstGeom>
        </p:spPr>
      </p:pic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B67CF44B-9D5D-46DC-B676-986416FB8384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576400" y="1364654"/>
            <a:ext cx="5995987" cy="130609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100000"/>
              </a:lnSpc>
              <a:buNone/>
              <a:defRPr sz="3600" b="1">
                <a:solidFill>
                  <a:srgbClr val="FFFFFF"/>
                </a:solidFill>
                <a:latin typeface="+mj-lt"/>
              </a:defRPr>
            </a:lvl1pPr>
            <a:lvl2pPr marL="308579" indent="0">
              <a:buNone/>
              <a:defRPr/>
            </a:lvl2pPr>
          </a:lstStyle>
          <a:p>
            <a:pPr lvl="0"/>
            <a:r>
              <a:rPr lang="fi-FI" dirty="0"/>
              <a:t>Add text</a:t>
            </a:r>
          </a:p>
        </p:txBody>
      </p:sp>
      <p:pic>
        <p:nvPicPr>
          <p:cNvPr id="15" name="Kuva 1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40" y="3605589"/>
            <a:ext cx="1886823" cy="15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028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Header Slide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1013" noProof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398" y="896699"/>
            <a:ext cx="3869137" cy="570773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398" y="1781298"/>
            <a:ext cx="3869137" cy="3516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Sub Headline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398" y="2794132"/>
            <a:ext cx="3869137" cy="294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398" y="3088551"/>
            <a:ext cx="3869137" cy="32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Date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564419" y="0"/>
            <a:ext cx="4579582" cy="51435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i="0" baseline="0">
                <a:solidFill>
                  <a:schemeClr val="bg1"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 noProof="0"/>
              <a:t>Click icon to add image.</a:t>
            </a:r>
          </a:p>
          <a:p>
            <a:r>
              <a:rPr lang="en-GB" noProof="0"/>
              <a:t>Fit the image to frame </a:t>
            </a:r>
            <a:br>
              <a:rPr lang="en-GB" noProof="0"/>
            </a:br>
            <a:r>
              <a:rPr lang="en-GB" noProof="0"/>
              <a:t>by choosing: </a:t>
            </a:r>
            <a:br>
              <a:rPr lang="en-GB" noProof="0"/>
            </a:br>
            <a:r>
              <a:rPr lang="en-GB" noProof="0"/>
              <a:t>crop&gt;fit / rajaa&gt;sovita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E0D3A071-9CC9-48AC-9D2F-A9841C2BE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501900"/>
            <a:ext cx="1850304" cy="1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8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28" y="28438"/>
            <a:ext cx="8492897" cy="9995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28" y="1241467"/>
            <a:ext cx="8492897" cy="30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71463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Your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 noProof="0"/>
              <a:t>dd.mm.yyyy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noProof="0"/>
              <a:t>Your text here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8" name="Kuva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8790"/>
            <a:ext cx="2073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19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84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Body slide - 2 text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880" y="26955"/>
            <a:ext cx="8497093" cy="101629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Body slide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87339" y="1347789"/>
            <a:ext cx="4150122" cy="2936212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Your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706541" y="1347789"/>
            <a:ext cx="4078684" cy="2936212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Your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ACE9B33-D0C7-4AF1-A02A-1559773A78A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GB" noProof="0"/>
              <a:t>dd.mm.yyyy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F7430A1-7AEB-4722-97B3-51719F6057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noProof="0"/>
              <a:t>Your text here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5B56DD1-CE07-4F8B-9EEB-5CFC86C5CCF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12" name="Kuva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8790"/>
            <a:ext cx="2073704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pos="181" userDrawn="1">
          <p15:clr>
            <a:srgbClr val="FBAE40"/>
          </p15:clr>
        </p15:guide>
        <p15:guide id="9" orient="horz" pos="8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Body slide - Black tex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793" y="0"/>
            <a:ext cx="4433207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solidFill>
                  <a:schemeClr val="bg1">
                    <a:lumMod val="85000"/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 noProof="0"/>
              <a:t>Click icon to add image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Fit the image to frame </a:t>
            </a:r>
            <a:br>
              <a:rPr lang="en-GB" noProof="0"/>
            </a:br>
            <a:r>
              <a:rPr lang="en-GB" noProof="0"/>
              <a:t>by choosing: </a:t>
            </a:r>
            <a:br>
              <a:rPr lang="en-GB" noProof="0"/>
            </a:br>
            <a:r>
              <a:rPr lang="en-GB" noProof="0"/>
              <a:t>crop&gt;fit / rajaa&gt;sovita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8" y="1358537"/>
            <a:ext cx="4052221" cy="29254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/>
            </a:lvl1pPr>
            <a:lvl2pPr marL="342900" indent="0">
              <a:buFontTx/>
              <a:buNone/>
              <a:defRPr sz="2100"/>
            </a:lvl2pPr>
            <a:lvl3pPr marL="628650" indent="0">
              <a:buFontTx/>
              <a:buNone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34800"/>
            <a:ext cx="4052221" cy="10414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Body slide title</a:t>
            </a: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 noProof="0"/>
              <a:t>dd.mm.yyyy</a:t>
            </a:r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noProof="0"/>
              <a:t>Your text here</a:t>
            </a:r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14" name="Kuva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8790"/>
            <a:ext cx="2073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155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Divider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1013" noProof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793" y="0"/>
            <a:ext cx="4433207" cy="51435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bg1"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 noProof="0"/>
              <a:t>Click icon to add image.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Fit the image to frame </a:t>
            </a:r>
            <a:br>
              <a:rPr lang="en-GB" noProof="0"/>
            </a:br>
            <a:r>
              <a:rPr lang="en-GB" noProof="0"/>
              <a:t>by choosing: </a:t>
            </a:r>
            <a:br>
              <a:rPr lang="en-GB" noProof="0"/>
            </a:br>
            <a:r>
              <a:rPr lang="en-GB" noProof="0"/>
              <a:t>crop&gt;fit / rajaa&gt;sovita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19113"/>
            <a:ext cx="4218160" cy="3767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Lorem ipsum dolor sit amet, consectetur adipiscing elit. Maecenas velit velit, consequat eget ullamcorper a, maximus ac ex.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4B777E04-278C-4AC2-9485-062D30E2C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288394"/>
            <a:ext cx="1991440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6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6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noProof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55650" y="1759425"/>
            <a:ext cx="7669159" cy="1352265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Divider – Headline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7C6C481-D72C-4B89-AA19-AC91EB21FEF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81A4FB-6563-4C02-8A9B-51D830F1EA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F6A7C93-158F-48BA-8E95-EC2109A4B4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8874F57F-2B71-4CF6-BE75-301149EF1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288394"/>
            <a:ext cx="1991440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49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Body 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28435"/>
            <a:ext cx="8497093" cy="10070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Body slide title </a:t>
            </a:r>
          </a:p>
        </p:txBody>
      </p: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D90CC8CD-0F46-F240-AF4E-99DE2A9ECF91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8" y="1208314"/>
            <a:ext cx="8497093" cy="30756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GB" noProof="0"/>
              <a:t>Click icon to add table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pic>
        <p:nvPicPr>
          <p:cNvPr id="13" name="Kuva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8790"/>
            <a:ext cx="2073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6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0" userDrawn="1">
          <p15:clr>
            <a:srgbClr val="FBAE40"/>
          </p15:clr>
        </p15:guide>
        <p15:guide id="4" pos="5534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Body slide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28435"/>
            <a:ext cx="8497093" cy="10070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Body slide title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pic>
        <p:nvPicPr>
          <p:cNvPr id="13" name="Kuva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8790"/>
            <a:ext cx="2073704" cy="856800"/>
          </a:xfrm>
          <a:prstGeom prst="rect">
            <a:avLst/>
          </a:prstGeom>
        </p:spPr>
      </p:pic>
      <p:sp>
        <p:nvSpPr>
          <p:cNvPr id="10" name="Chart Placeholder 2">
            <a:extLst>
              <a:ext uri="{FF2B5EF4-FFF2-40B4-BE49-F238E27FC236}">
                <a16:creationId xmlns:a16="http://schemas.microsoft.com/office/drawing/2014/main" id="{72753F42-F365-4A79-A0C2-40E4B7E09344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287338" y="1208314"/>
            <a:ext cx="8497093" cy="3080476"/>
          </a:xfrm>
          <a:prstGeom prst="rect">
            <a:avLst/>
          </a:prstGeo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>
                <a:solidFill>
                  <a:schemeClr val="tx1">
                    <a:alpha val="17000"/>
                  </a:schemeClr>
                </a:solidFill>
              </a:defRPr>
            </a:lvl1pPr>
          </a:lstStyle>
          <a:p>
            <a:r>
              <a:rPr lang="en-GB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585734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0" userDrawn="1">
          <p15:clr>
            <a:srgbClr val="FBAE40"/>
          </p15:clr>
        </p15:guide>
        <p15:guide id="4" pos="5534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150BC1-EEBC-48B9-AEAE-962A54F46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83375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704" r:id="rId3"/>
    <p:sldLayoutId id="2147483707" r:id="rId4"/>
    <p:sldLayoutId id="2147483694" r:id="rId5"/>
    <p:sldLayoutId id="2147483695" r:id="rId6"/>
    <p:sldLayoutId id="2147483702" r:id="rId7"/>
    <p:sldLayoutId id="2147483701" r:id="rId8"/>
    <p:sldLayoutId id="2147483709" r:id="rId9"/>
    <p:sldLayoutId id="2147483691" r:id="rId10"/>
    <p:sldLayoutId id="2147483699" r:id="rId11"/>
    <p:sldLayoutId id="2147483679" r:id="rId12"/>
    <p:sldLayoutId id="2147483710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1" userDrawn="1">
          <p15:clr>
            <a:srgbClr val="F26B43"/>
          </p15:clr>
        </p15:guide>
        <p15:guide id="3" orient="horz" pos="3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a.com/statistics/264810/number-of-monthly-active-facebook-users-worldwide/" TargetMode="External"/><Relationship Id="rId2" Type="http://schemas.openxmlformats.org/officeDocument/2006/relationships/hyperlink" Target="https://listwithclever.com/research/airbnb-vs-hotels-study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hyperlink" Target="https://bernardmarr.com/the-10-best-platform-business-model-examples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Session 9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The Future of CXM</a:t>
            </a:r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Kuvan paikkamerkki 5"/>
          <p:cNvSpPr>
            <a:spLocks noGrp="1"/>
          </p:cNvSpPr>
          <p:nvPr>
            <p:ph type="pic" idx="13"/>
          </p:nvPr>
        </p:nvSpPr>
        <p:spPr/>
      </p:sp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44D42085-CC57-854B-9151-3C66E83D17EE}"/>
              </a:ext>
            </a:extLst>
          </p:cNvPr>
          <p:cNvCxnSpPr/>
          <p:nvPr/>
        </p:nvCxnSpPr>
        <p:spPr>
          <a:xfrm>
            <a:off x="855363" y="1686701"/>
            <a:ext cx="341715" cy="0"/>
          </a:xfrm>
          <a:prstGeom prst="line">
            <a:avLst/>
          </a:prstGeom>
          <a:ln w="571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0309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person, wall&#10;&#10;Description automatically generated">
            <a:extLst>
              <a:ext uri="{FF2B5EF4-FFF2-40B4-BE49-F238E27FC236}">
                <a16:creationId xmlns:a16="http://schemas.microsoft.com/office/drawing/2014/main" id="{EF3C7E5B-DF7D-78B6-33C9-E213A98D8E07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/>
          <a:srcRect l="21265" r="21265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3F68D-6E97-1EDC-F49C-052698A728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7338" y="219741"/>
            <a:ext cx="4052221" cy="4064260"/>
          </a:xfrm>
        </p:spPr>
        <p:txBody>
          <a:bodyPr/>
          <a:lstStyle/>
          <a:p>
            <a:pPr algn="ctr"/>
            <a:endParaRPr lang="en-GB" dirty="0"/>
          </a:p>
          <a:p>
            <a:pPr algn="ctr"/>
            <a:r>
              <a:rPr lang="en-GB" dirty="0"/>
              <a:t>Initial Feedback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We need the elevators to arrive faster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dirty="0"/>
              <a:t>ONE Problem to solve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People get bored while waiting 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53E388C1-A962-5248-9FA1-2AEFE7E6C6E6}"/>
              </a:ext>
            </a:extLst>
          </p:cNvPr>
          <p:cNvSpPr/>
          <p:nvPr/>
        </p:nvSpPr>
        <p:spPr>
          <a:xfrm>
            <a:off x="2119423" y="985284"/>
            <a:ext cx="354419" cy="524539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3A7D1578-A2A9-083D-0073-B57D3FC0BD57}"/>
              </a:ext>
            </a:extLst>
          </p:cNvPr>
          <p:cNvSpPr/>
          <p:nvPr/>
        </p:nvSpPr>
        <p:spPr>
          <a:xfrm>
            <a:off x="2119422" y="3371408"/>
            <a:ext cx="354419" cy="524539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922766C4-3B9B-1642-9FD3-49BD867DA28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0" y="0"/>
            <a:ext cx="8492897" cy="999574"/>
          </a:xfrm>
        </p:spPr>
        <p:txBody>
          <a:bodyPr/>
          <a:lstStyle/>
          <a:p>
            <a:r>
              <a:rPr lang="en-US" dirty="0"/>
              <a:t>Think through multiple lenses</a:t>
            </a:r>
          </a:p>
        </p:txBody>
      </p:sp>
    </p:spTree>
    <p:extLst>
      <p:ext uri="{BB962C8B-B14F-4D97-AF65-F5344CB8AC3E}">
        <p14:creationId xmlns:p14="http://schemas.microsoft.com/office/powerpoint/2010/main" val="2271782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4B0769-9198-B54B-AB20-8A0758BDEDF1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The future of </a:t>
            </a:r>
            <a:r>
              <a:rPr lang="en-US" dirty="0" err="1"/>
              <a:t>eXperience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481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B1E1FC-BA01-9D4C-9F28-EFF909D62E5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986430-B0A4-C949-AB78-FF42C81E7532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ow to Manage Frustration When It Comes to Tech Failures | by  TechforMindfulness | Medium">
            <a:extLst>
              <a:ext uri="{FF2B5EF4-FFF2-40B4-BE49-F238E27FC236}">
                <a16:creationId xmlns:a16="http://schemas.microsoft.com/office/drawing/2014/main" id="{5BDBFF8A-8BDA-E544-A878-8CA279061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0"/>
            <a:ext cx="77120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1A803B-20A3-0749-AE22-236CE7464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918857" cy="138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47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265127-46FB-A540-A7F1-3732EFBC2405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Everything is a ‘Destination’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491D76-48EF-5845-95D6-A75D600589C4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 descr="Where ever your dream destination might be…. | Go Travel Worldwide  Destinations | Worldwide Destinations">
            <a:extLst>
              <a:ext uri="{FF2B5EF4-FFF2-40B4-BE49-F238E27FC236}">
                <a16:creationId xmlns:a16="http://schemas.microsoft.com/office/drawing/2014/main" id="{C9047AA2-84D4-364C-A98A-3C30531C0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83996"/>
            <a:ext cx="5051496" cy="345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hy the Destination is Highly Dependent on the Journey | CLS Investments,  LLC">
            <a:extLst>
              <a:ext uri="{FF2B5EF4-FFF2-40B4-BE49-F238E27FC236}">
                <a16:creationId xmlns:a16="http://schemas.microsoft.com/office/drawing/2014/main" id="{2BBDA2ED-46A1-6848-9ABB-7A3962FDC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097" y="1687213"/>
            <a:ext cx="4456903" cy="345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600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114C99-5718-A845-9FB1-0C7D2FC08683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 err="1"/>
              <a:t>Sedentarization</a:t>
            </a:r>
            <a:r>
              <a:rPr lang="en-US" dirty="0"/>
              <a:t> vs Mobilization</a:t>
            </a:r>
          </a:p>
        </p:txBody>
      </p:sp>
      <p:pic>
        <p:nvPicPr>
          <p:cNvPr id="4" name="Picture 2" descr="Netflix and Chill! - How to Do It the Right Way">
            <a:extLst>
              <a:ext uri="{FF2B5EF4-FFF2-40B4-BE49-F238E27FC236}">
                <a16:creationId xmlns:a16="http://schemas.microsoft.com/office/drawing/2014/main" id="{791089B1-9BD3-E142-898A-97C8AEC5B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2669"/>
            <a:ext cx="5038285" cy="29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3B4F69-7749-6D46-9F96-FB56E082D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753" y="2242669"/>
            <a:ext cx="4351247" cy="290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958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968E76-D6BF-3C4E-BE9D-306C18680F09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 err="1"/>
              <a:t>Sedentarization</a:t>
            </a:r>
            <a:r>
              <a:rPr lang="en-US" dirty="0"/>
              <a:t> vs Mobilization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80FEEB-E4E4-C145-99D5-DB16AF16635A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rof Discusses Dangers Of Pokémon Go - Texas A&amp;M Today">
            <a:extLst>
              <a:ext uri="{FF2B5EF4-FFF2-40B4-BE49-F238E27FC236}">
                <a16:creationId xmlns:a16="http://schemas.microsoft.com/office/drawing/2014/main" id="{831DAC7A-7403-504F-B64B-BB4C33255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236" y="760576"/>
            <a:ext cx="2608764" cy="172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What Is Pokemon Go Adventure Sync">
            <a:extLst>
              <a:ext uri="{FF2B5EF4-FFF2-40B4-BE49-F238E27FC236}">
                <a16:creationId xmlns:a16="http://schemas.microsoft.com/office/drawing/2014/main" id="{02CCCC19-88B5-8042-A494-504A2E864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9814"/>
            <a:ext cx="4717664" cy="265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reative Tik Tok Video Compilation 2019 - My Most Creative TIK TOKS! -  YouTube">
            <a:extLst>
              <a:ext uri="{FF2B5EF4-FFF2-40B4-BE49-F238E27FC236}">
                <a16:creationId xmlns:a16="http://schemas.microsoft.com/office/drawing/2014/main" id="{5B0878CE-9902-7C4A-8546-F319E7CD2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879" y="2489814"/>
            <a:ext cx="4742121" cy="266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483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35401E-3054-B24A-B0F2-661FBF83923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How many ‘flow’ experiences can I take?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152C8-C4FA-9642-8CEA-4F5C4E897EF7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reativity, Not Money, is the Key to Happiness: Discover Psychologist  Mihaly Csikszentmihaly's Theory of “Flow” | Open Culture">
            <a:extLst>
              <a:ext uri="{FF2B5EF4-FFF2-40B4-BE49-F238E27FC236}">
                <a16:creationId xmlns:a16="http://schemas.microsoft.com/office/drawing/2014/main" id="{A0394FD7-B121-2847-B0CA-0E4EACD05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1568"/>
            <a:ext cx="4383993" cy="273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e 'flow state': Where creative work thrives - BBC Worklife">
            <a:extLst>
              <a:ext uri="{FF2B5EF4-FFF2-40B4-BE49-F238E27FC236}">
                <a16:creationId xmlns:a16="http://schemas.microsoft.com/office/drawing/2014/main" id="{575736E6-C6C4-4948-87AB-F34652907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993" y="2465996"/>
            <a:ext cx="4760007" cy="267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321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97A76A-8941-2ECA-E4D0-486617032D22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92880" y="26955"/>
            <a:ext cx="8497093" cy="1016294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Platformed Experiences? </a:t>
            </a:r>
            <a:endParaRPr lang="en-GB" sz="2400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E410B39-B1EC-7135-0A95-4D1701C73F64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87339" y="1347789"/>
            <a:ext cx="4150122" cy="2936212"/>
          </a:xfrm>
        </p:spPr>
        <p:txBody>
          <a:bodyPr>
            <a:normAutofit/>
          </a:bodyPr>
          <a:lstStyle/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b="0" i="0" dirty="0">
                <a:effectLst/>
              </a:rPr>
              <a:t>Six of the ten most valuable companies in the world today are platform businesses: Apple, Alphabet, Amazon, Facebook, Tencent, and Alibaba</a:t>
            </a:r>
            <a:endParaRPr lang="en-GB" sz="1500" b="0" dirty="0"/>
          </a:p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b="0" dirty="0"/>
              <a:t>By early 2019, Uber had a higher market valuation (US$72bn) than the market capitalization of America’s largest car company GM (US$56bn)</a:t>
            </a:r>
            <a:endParaRPr lang="en-GB" sz="1500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4AA2E5-59B2-05E1-6A94-3D6FD68D66FE}"/>
              </a:ext>
            </a:extLst>
          </p:cNvPr>
          <p:cNvSpPr txBox="1"/>
          <p:nvPr/>
        </p:nvSpPr>
        <p:spPr>
          <a:xfrm>
            <a:off x="2126512" y="4529470"/>
            <a:ext cx="7017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Source: </a:t>
            </a:r>
            <a:r>
              <a:rPr lang="en-GB" sz="800" dirty="0">
                <a:hlinkClick r:id="rId2"/>
              </a:rPr>
              <a:t>https://listwithclever.com/research/airbnb-vs-hotels-study/</a:t>
            </a:r>
            <a:r>
              <a:rPr lang="en-GB" sz="800" dirty="0"/>
              <a:t>; </a:t>
            </a:r>
            <a:r>
              <a:rPr lang="en-GB" sz="800" dirty="0">
                <a:hlinkClick r:id="rId3"/>
              </a:rPr>
              <a:t>https://www.statista.com/statistics/264810/number-of-monthly-active-facebook-users-worldwide/</a:t>
            </a:r>
            <a:r>
              <a:rPr lang="en-GB" sz="800" dirty="0"/>
              <a:t>; Wirtz et al. 2019; </a:t>
            </a:r>
            <a:r>
              <a:rPr lang="en-GB" sz="800" dirty="0">
                <a:hlinkClick r:id="rId4"/>
              </a:rPr>
              <a:t>https://bernardmarr.com/the-10-best-platform-business-model-examples/</a:t>
            </a:r>
            <a:r>
              <a:rPr lang="en-GB" sz="800" dirty="0"/>
              <a:t>; https://www.forbes.com/sites/deloitte/2019/05/29/scaling-the-heights-digital-platforms-and-the-marketplace-of-the-future/</a:t>
            </a:r>
          </a:p>
        </p:txBody>
      </p:sp>
      <p:pic>
        <p:nvPicPr>
          <p:cNvPr id="3076" name="Picture 4" descr="Scaling The Heights: Digital Platforms And The Marketplace Of The Future">
            <a:extLst>
              <a:ext uri="{FF2B5EF4-FFF2-40B4-BE49-F238E27FC236}">
                <a16:creationId xmlns:a16="http://schemas.microsoft.com/office/drawing/2014/main" id="{F5F73E4C-4D49-D583-C5C6-25EC71188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402" y="1045535"/>
            <a:ext cx="4141184" cy="305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139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DEF15F-C731-5920-7DB6-1A754F2DD55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2400" dirty="0"/>
              <a:t>The ‘Sharing’ Experience</a:t>
            </a:r>
            <a:endParaRPr lang="en-GB" sz="2400" dirty="0"/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D92A07-4A80-1BBC-8F10-AB67742F2065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159748" y="1193650"/>
            <a:ext cx="3731768" cy="2936212"/>
          </a:xfrm>
        </p:spPr>
        <p:txBody>
          <a:bodyPr/>
          <a:lstStyle/>
          <a:p>
            <a:pPr marL="0" indent="0">
              <a:buNone/>
            </a:pPr>
            <a:r>
              <a:rPr lang="en-US" sz="1600" b="0" dirty="0"/>
              <a:t>Sharing economy business models help people to transact directly with one another by connecting individuals in unprecedented ways</a:t>
            </a:r>
          </a:p>
          <a:p>
            <a:pPr marL="0" indent="0">
              <a:buNone/>
            </a:pPr>
            <a:endParaRPr lang="en-US" sz="1600" b="0" dirty="0"/>
          </a:p>
          <a:p>
            <a:pPr marL="0" indent="0">
              <a:buNone/>
            </a:pPr>
            <a:r>
              <a:rPr lang="en-GB" sz="1600" b="0" dirty="0"/>
              <a:t>Specifically, (a) a platform provider enables exchange (e.g., Airbnb, Uber), (b) a customer seeks access to assets, and (c) a peer service provider (e.g., Airbnb host, Uber driver) grants this access</a:t>
            </a:r>
          </a:p>
        </p:txBody>
      </p:sp>
      <p:pic>
        <p:nvPicPr>
          <p:cNvPr id="4098" name="Picture 2" descr="Platforms in the peer-to-peer sharing economy | Emerald Insight">
            <a:extLst>
              <a:ext uri="{FF2B5EF4-FFF2-40B4-BE49-F238E27FC236}">
                <a16:creationId xmlns:a16="http://schemas.microsoft.com/office/drawing/2014/main" id="{29955364-7082-7B0F-A77B-C7D259906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12" y="666308"/>
            <a:ext cx="5131981" cy="346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874E81-3D19-4573-283F-687C0DF8823E}"/>
              </a:ext>
            </a:extLst>
          </p:cNvPr>
          <p:cNvSpPr txBox="1"/>
          <p:nvPr/>
        </p:nvSpPr>
        <p:spPr>
          <a:xfrm>
            <a:off x="2707758" y="4529470"/>
            <a:ext cx="53800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Source: Wirtz et al. (2019)</a:t>
            </a:r>
          </a:p>
        </p:txBody>
      </p:sp>
    </p:spTree>
    <p:extLst>
      <p:ext uri="{BB962C8B-B14F-4D97-AF65-F5344CB8AC3E}">
        <p14:creationId xmlns:p14="http://schemas.microsoft.com/office/powerpoint/2010/main" val="4197482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8FE17832-5D48-BBC6-4C11-10DD57D9B5D0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87338" y="28435"/>
            <a:ext cx="8497093" cy="1007055"/>
          </a:xfrm>
        </p:spPr>
        <p:txBody>
          <a:bodyPr/>
          <a:lstStyle/>
          <a:p>
            <a:r>
              <a:rPr lang="en-GB" sz="2400" dirty="0"/>
              <a:t>Technology Paradox</a:t>
            </a:r>
          </a:p>
          <a:p>
            <a:endParaRPr lang="en-US" dirty="0"/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0530DD6C-C640-D520-2A97-0D7DF0092072}"/>
              </a:ext>
            </a:extLst>
          </p:cNvPr>
          <p:cNvGraphicFramePr/>
          <p:nvPr/>
        </p:nvGraphicFramePr>
        <p:xfrm>
          <a:off x="287338" y="1208314"/>
          <a:ext cx="8497093" cy="3080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9399F12-1B46-F5E5-7614-FA1E7CAEA531}"/>
              </a:ext>
            </a:extLst>
          </p:cNvPr>
          <p:cNvSpPr txBox="1"/>
          <p:nvPr/>
        </p:nvSpPr>
        <p:spPr>
          <a:xfrm>
            <a:off x="2714846" y="4529470"/>
            <a:ext cx="53800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Source: Mick &amp; Fournier (1998); </a:t>
            </a:r>
            <a:r>
              <a:rPr lang="en-GB" sz="800" dirty="0" err="1"/>
              <a:t>Joerges</a:t>
            </a:r>
            <a:r>
              <a:rPr lang="en-GB" sz="800" dirty="0"/>
              <a:t> (1988)</a:t>
            </a:r>
          </a:p>
        </p:txBody>
      </p:sp>
      <p:pic>
        <p:nvPicPr>
          <p:cNvPr id="5122" name="Picture 2" descr="The Paradox Of Technology And 5 Ways To Avoid It - GetFeedback">
            <a:extLst>
              <a:ext uri="{FF2B5EF4-FFF2-40B4-BE49-F238E27FC236}">
                <a16:creationId xmlns:a16="http://schemas.microsoft.com/office/drawing/2014/main" id="{24002E07-1EFA-B727-CD59-611E0C7A5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708" y="78227"/>
            <a:ext cx="1566424" cy="125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38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38AF02-720D-4492-AB81-DB008976F1C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fi-FI" dirty="0" err="1"/>
              <a:t>Weekly</a:t>
            </a:r>
            <a:r>
              <a:rPr lang="fi-FI" dirty="0"/>
              <a:t> </a:t>
            </a:r>
            <a:r>
              <a:rPr lang="fi-FI" dirty="0" err="1"/>
              <a:t>plan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61811F-4875-4DB5-833B-8AAC98DB5C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i-FI" dirty="0" err="1"/>
              <a:t>Introduction</a:t>
            </a:r>
            <a:r>
              <a:rPr lang="fi-FI" dirty="0"/>
              <a:t> to CXM and </a:t>
            </a:r>
            <a:r>
              <a:rPr lang="fi-FI" dirty="0" err="1"/>
              <a:t>practicalities</a:t>
            </a:r>
            <a:r>
              <a:rPr lang="fi-FI" dirty="0"/>
              <a:t> </a:t>
            </a:r>
          </a:p>
          <a:p>
            <a:r>
              <a:rPr lang="fi-FI" dirty="0"/>
              <a:t>Approaches and Building </a:t>
            </a:r>
            <a:r>
              <a:rPr lang="fi-FI" dirty="0" err="1"/>
              <a:t>blocks</a:t>
            </a:r>
            <a:r>
              <a:rPr lang="fi-FI" dirty="0"/>
              <a:t> of </a:t>
            </a:r>
            <a:r>
              <a:rPr lang="fi-FI" dirty="0" err="1"/>
              <a:t>Customer</a:t>
            </a:r>
            <a:r>
              <a:rPr lang="fi-FI" dirty="0"/>
              <a:t> </a:t>
            </a:r>
            <a:r>
              <a:rPr lang="fi-FI" dirty="0" err="1"/>
              <a:t>Experience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A45391-1CA7-41DC-82D3-0B7FDA7D76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81966" y="2453411"/>
            <a:ext cx="1385100" cy="1782000"/>
          </a:xfrm>
        </p:spPr>
        <p:txBody>
          <a:bodyPr/>
          <a:lstStyle/>
          <a:p>
            <a:r>
              <a:rPr lang="fi-FI" dirty="0" err="1"/>
              <a:t>Touchpoints</a:t>
            </a:r>
            <a:r>
              <a:rPr lang="fi-FI" dirty="0"/>
              <a:t>, </a:t>
            </a:r>
            <a:r>
              <a:rPr lang="fi-FI" dirty="0" err="1"/>
              <a:t>Journies</a:t>
            </a:r>
            <a:r>
              <a:rPr lang="fi-FI" dirty="0"/>
              <a:t> and </a:t>
            </a:r>
            <a:r>
              <a:rPr lang="fi-FI" dirty="0" err="1"/>
              <a:t>Narratives</a:t>
            </a:r>
            <a:endParaRPr lang="fi-FI" dirty="0"/>
          </a:p>
          <a:p>
            <a:r>
              <a:rPr lang="fi-FI" dirty="0"/>
              <a:t>Service Design, and </a:t>
            </a:r>
            <a:r>
              <a:rPr lang="fi-FI" dirty="0" err="1"/>
              <a:t>Personas</a:t>
            </a:r>
            <a:endParaRPr lang="fi-FI" dirty="0"/>
          </a:p>
          <a:p>
            <a:endParaRPr lang="fi-FI" dirty="0">
              <a:solidFill>
                <a:srgbClr val="EE353B"/>
              </a:solidFill>
            </a:endParaRPr>
          </a:p>
          <a:p>
            <a:endParaRPr lang="fi-FI" dirty="0"/>
          </a:p>
          <a:p>
            <a:endParaRPr lang="fi-FI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9AB66E3-7369-4316-88A6-0742AFCABB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9298" y="1202897"/>
            <a:ext cx="1004400" cy="995897"/>
          </a:xfrm>
        </p:spPr>
        <p:txBody>
          <a:bodyPr/>
          <a:lstStyle/>
          <a:p>
            <a:r>
              <a:rPr lang="fi-FI" dirty="0" err="1"/>
              <a:t>Week</a:t>
            </a:r>
            <a:r>
              <a:rPr lang="fi-FI" dirty="0"/>
              <a:t> 2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A43E20-B5FB-4972-BA7A-CAD838146EF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74553" y="1202897"/>
            <a:ext cx="1004400" cy="995897"/>
          </a:xfrm>
        </p:spPr>
        <p:txBody>
          <a:bodyPr/>
          <a:lstStyle/>
          <a:p>
            <a:r>
              <a:rPr lang="fi-FI" dirty="0"/>
              <a:t>Week3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163C86D-A232-4C63-8318-CC14A1B4E3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39808" y="1202897"/>
            <a:ext cx="1004400" cy="995897"/>
          </a:xfrm>
        </p:spPr>
        <p:txBody>
          <a:bodyPr/>
          <a:lstStyle/>
          <a:p>
            <a:r>
              <a:rPr lang="fi-FI" dirty="0"/>
              <a:t>Week4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64518FD-A11D-4E5E-A928-E9CF752A45A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04215" y="1202897"/>
            <a:ext cx="1004400" cy="995897"/>
          </a:xfrm>
        </p:spPr>
        <p:txBody>
          <a:bodyPr/>
          <a:lstStyle/>
          <a:p>
            <a:r>
              <a:rPr lang="fi-FI" dirty="0"/>
              <a:t>Week5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966FD84-12DE-4F4B-BB80-A76501065EB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70316" y="1202897"/>
            <a:ext cx="1004400" cy="995897"/>
          </a:xfrm>
        </p:spPr>
        <p:txBody>
          <a:bodyPr/>
          <a:lstStyle/>
          <a:p>
            <a:r>
              <a:rPr lang="fi-FI" dirty="0" err="1"/>
              <a:t>Week</a:t>
            </a:r>
            <a:r>
              <a:rPr lang="fi-FI" dirty="0"/>
              <a:t> 6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4054580-234F-4735-83C7-7A618F46086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009709" y="2453411"/>
            <a:ext cx="1385100" cy="1782000"/>
          </a:xfrm>
        </p:spPr>
        <p:txBody>
          <a:bodyPr/>
          <a:lstStyle/>
          <a:p>
            <a:r>
              <a:rPr lang="fi-FI" dirty="0"/>
              <a:t>Action Session 1 – </a:t>
            </a:r>
            <a:r>
              <a:rPr lang="fi-FI" dirty="0" err="1"/>
              <a:t>Touchpoints</a:t>
            </a:r>
            <a:r>
              <a:rPr lang="fi-FI" dirty="0"/>
              <a:t>, </a:t>
            </a:r>
            <a:r>
              <a:rPr lang="fi-FI" dirty="0" err="1"/>
              <a:t>Journies</a:t>
            </a:r>
            <a:r>
              <a:rPr lang="fi-FI" dirty="0"/>
              <a:t>, </a:t>
            </a:r>
            <a:r>
              <a:rPr lang="fi-FI" dirty="0" err="1"/>
              <a:t>Personas</a:t>
            </a:r>
            <a:endParaRPr lang="fi-FI" dirty="0"/>
          </a:p>
          <a:p>
            <a:r>
              <a:rPr lang="fi-FI" dirty="0"/>
              <a:t>Innovation </a:t>
            </a:r>
            <a:r>
              <a:rPr lang="fi-FI" dirty="0" err="1"/>
              <a:t>through</a:t>
            </a:r>
            <a:r>
              <a:rPr lang="fi-FI" dirty="0"/>
              <a:t> CXM</a:t>
            </a:r>
          </a:p>
          <a:p>
            <a:endParaRPr lang="fi-FI" dirty="0"/>
          </a:p>
          <a:p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AC53D8-5604-4D01-A61F-001047B3C72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573357" y="2440262"/>
            <a:ext cx="1385100" cy="1980000"/>
          </a:xfrm>
        </p:spPr>
        <p:txBody>
          <a:bodyPr/>
          <a:lstStyle/>
          <a:p>
            <a:r>
              <a:rPr lang="fi-FI" dirty="0" err="1"/>
              <a:t>Metrics</a:t>
            </a:r>
            <a:r>
              <a:rPr lang="fi-FI" dirty="0"/>
              <a:t> and </a:t>
            </a:r>
            <a:r>
              <a:rPr lang="fi-FI" dirty="0" err="1"/>
              <a:t>Measurement</a:t>
            </a:r>
            <a:r>
              <a:rPr lang="fi-FI" dirty="0"/>
              <a:t> – </a:t>
            </a:r>
            <a:r>
              <a:rPr lang="fi-FI" dirty="0" err="1"/>
              <a:t>Re-visting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Firm</a:t>
            </a:r>
            <a:endParaRPr lang="fi-FI" dirty="0"/>
          </a:p>
          <a:p>
            <a:r>
              <a:rPr lang="fi-FI" dirty="0" err="1"/>
              <a:t>Aligning</a:t>
            </a:r>
            <a:r>
              <a:rPr lang="fi-FI" dirty="0"/>
              <a:t> </a:t>
            </a:r>
            <a:r>
              <a:rPr lang="fi-FI" dirty="0" err="1"/>
              <a:t>Brand</a:t>
            </a:r>
            <a:r>
              <a:rPr lang="fi-FI" dirty="0"/>
              <a:t> </a:t>
            </a:r>
            <a:r>
              <a:rPr lang="fi-FI" dirty="0" err="1"/>
              <a:t>Strategy</a:t>
            </a:r>
            <a:r>
              <a:rPr lang="fi-FI" dirty="0"/>
              <a:t>, </a:t>
            </a:r>
            <a:r>
              <a:rPr lang="fi-FI" dirty="0" err="1"/>
              <a:t>Research</a:t>
            </a:r>
            <a:r>
              <a:rPr lang="fi-FI" dirty="0"/>
              <a:t> and </a:t>
            </a:r>
            <a:r>
              <a:rPr lang="fi-FI" dirty="0" err="1"/>
              <a:t>Context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9FEBD31-01A2-442A-A347-12E860A82AE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079119" y="2440262"/>
            <a:ext cx="1385100" cy="1980000"/>
          </a:xfrm>
        </p:spPr>
        <p:txBody>
          <a:bodyPr/>
          <a:lstStyle/>
          <a:p>
            <a:r>
              <a:rPr lang="fi-FI" dirty="0">
                <a:solidFill>
                  <a:srgbClr val="FF0000"/>
                </a:solidFill>
              </a:rPr>
              <a:t>Future of CXM</a:t>
            </a:r>
          </a:p>
          <a:p>
            <a:r>
              <a:rPr lang="fi-FI" dirty="0" err="1"/>
              <a:t>Presentations</a:t>
            </a:r>
            <a:r>
              <a:rPr lang="fi-FI" dirty="0"/>
              <a:t> and </a:t>
            </a:r>
            <a:r>
              <a:rPr lang="fi-FI" dirty="0" err="1"/>
              <a:t>Wrap</a:t>
            </a:r>
            <a:r>
              <a:rPr lang="fi-FI" dirty="0"/>
              <a:t> </a:t>
            </a:r>
            <a:r>
              <a:rPr lang="fi-FI" dirty="0" err="1"/>
              <a:t>Up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3142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01DC0E-E2DF-EA46-BE35-56261BB1835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9DC92498-57A5-204C-B85C-5E70C0C6F547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/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BF4FB30-530D-6B40-B388-1A9EA4EE5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76962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528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9EA5E0-94AF-644D-983A-B31A1BC9CB9E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The ‘</a:t>
            </a:r>
            <a:r>
              <a:rPr lang="en-US" dirty="0" err="1"/>
              <a:t>Doomscroll</a:t>
            </a:r>
            <a:r>
              <a:rPr lang="en-US" dirty="0"/>
              <a:t>’ as </a:t>
            </a:r>
            <a:r>
              <a:rPr lang="en-US" dirty="0" err="1"/>
              <a:t>eXperience</a:t>
            </a:r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72799E8-C35F-FB4B-86F2-DB13C2B24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1" y="726392"/>
            <a:ext cx="2256270" cy="441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ACBEF0-F1BB-3341-B1C5-3B040958D9B5}"/>
              </a:ext>
            </a:extLst>
          </p:cNvPr>
          <p:cNvSpPr txBox="1"/>
          <p:nvPr/>
        </p:nvSpPr>
        <p:spPr>
          <a:xfrm>
            <a:off x="6657174" y="4843418"/>
            <a:ext cx="168193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Eugene Wei</a:t>
            </a:r>
          </a:p>
        </p:txBody>
      </p:sp>
    </p:spTree>
    <p:extLst>
      <p:ext uri="{BB962C8B-B14F-4D97-AF65-F5344CB8AC3E}">
        <p14:creationId xmlns:p14="http://schemas.microsoft.com/office/powerpoint/2010/main" val="1814308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1D9878-A143-B847-AC58-22192A6EDA85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The future of Management</a:t>
            </a:r>
          </a:p>
        </p:txBody>
      </p:sp>
    </p:spTree>
    <p:extLst>
      <p:ext uri="{BB962C8B-B14F-4D97-AF65-F5344CB8AC3E}">
        <p14:creationId xmlns:p14="http://schemas.microsoft.com/office/powerpoint/2010/main" val="39910895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F14D72-D612-124A-86D7-0EE64E09EEB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The future of CX measurement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479EA-6225-9541-B54A-E14DBBFCDC5E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What new metrics, approaches, assumptions will be in play?</a:t>
            </a:r>
          </a:p>
        </p:txBody>
      </p:sp>
    </p:spTree>
    <p:extLst>
      <p:ext uri="{BB962C8B-B14F-4D97-AF65-F5344CB8AC3E}">
        <p14:creationId xmlns:p14="http://schemas.microsoft.com/office/powerpoint/2010/main" val="312280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8E08DA-6C38-ED4C-8F41-5ABFCB1EA871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40F65-E466-E747-BD12-156272757F24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564277-F56D-234D-B204-FE57C0290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526" y="1358900"/>
            <a:ext cx="5270500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84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is is, as of right now, the most popular TikTok ever. By the time I publish this post, its 34.1M likes will likely be outdated. You can read the story of how this TikTok even came to be and it will still feel like a cultural conundrum wrapped in a…">
            <a:extLst>
              <a:ext uri="{FF2B5EF4-FFF2-40B4-BE49-F238E27FC236}">
                <a16:creationId xmlns:a16="http://schemas.microsoft.com/office/drawing/2014/main" id="{8C317050-E40C-8045-964C-FB6BD31D1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749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4FCF54-48AF-724F-9959-72C9C5AE5501}"/>
              </a:ext>
            </a:extLst>
          </p:cNvPr>
          <p:cNvSpPr txBox="1"/>
          <p:nvPr/>
        </p:nvSpPr>
        <p:spPr>
          <a:xfrm>
            <a:off x="4042161" y="1051133"/>
            <a:ext cx="3175869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did you do?</a:t>
            </a:r>
          </a:p>
          <a:p>
            <a:endParaRPr lang="en-US" dirty="0"/>
          </a:p>
          <a:p>
            <a:r>
              <a:rPr lang="en-US" dirty="0"/>
              <a:t>Watch it on loop?</a:t>
            </a:r>
          </a:p>
          <a:p>
            <a:r>
              <a:rPr lang="en-US" dirty="0"/>
              <a:t>Swipe it before it finished?</a:t>
            </a:r>
          </a:p>
          <a:p>
            <a:r>
              <a:rPr lang="en-US" dirty="0"/>
              <a:t>Share it?</a:t>
            </a:r>
          </a:p>
          <a:p>
            <a:r>
              <a:rPr lang="en-US" dirty="0"/>
              <a:t>Find the music score?</a:t>
            </a:r>
          </a:p>
          <a:p>
            <a:r>
              <a:rPr lang="en-US" dirty="0"/>
              <a:t>Follow the artist?</a:t>
            </a:r>
          </a:p>
          <a:p>
            <a:r>
              <a:rPr lang="en-US" dirty="0"/>
              <a:t>Visit her profile page?</a:t>
            </a:r>
          </a:p>
          <a:p>
            <a:r>
              <a:rPr lang="en-US" dirty="0"/>
              <a:t>Make your own video about this video?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5681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AC75FA-E97A-164B-8893-E289F431E4D0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Prototyping CX concepts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DACD08-02D5-3A42-8045-5A1B879AB59E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058B2023-EEB5-5A42-B815-8D109A6D4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335" y="1028012"/>
            <a:ext cx="4203463" cy="420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8C2CA5-52C3-414E-85A1-B625AFBCF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1467"/>
            <a:ext cx="2997200" cy="1270000"/>
          </a:xfrm>
          <a:prstGeom prst="rect">
            <a:avLst/>
          </a:prstGeom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897FA5C2-E088-0745-A00A-A36375B9A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056" y="1421402"/>
            <a:ext cx="2447279" cy="372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836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0"/>
          </p:nvPr>
        </p:nvSpPr>
        <p:spPr>
          <a:xfrm>
            <a:off x="720318" y="194353"/>
            <a:ext cx="7643607" cy="568755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Key takeaways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631789" y="830442"/>
            <a:ext cx="6732137" cy="3626403"/>
          </a:xfrm>
        </p:spPr>
        <p:txBody>
          <a:bodyPr/>
          <a:lstStyle/>
          <a:p>
            <a:pPr marL="10859" marR="177737">
              <a:spcBef>
                <a:spcPts val="90"/>
              </a:spcBef>
              <a:tabLst>
                <a:tab pos="422339" algn="l"/>
                <a:tab pos="422910" algn="l"/>
              </a:tabLst>
            </a:pPr>
            <a:endParaRPr lang="en-US" sz="1800" spc="-5" dirty="0">
              <a:cs typeface="Arial"/>
            </a:endParaRPr>
          </a:p>
          <a:p>
            <a:pPr marL="10859" marR="177737">
              <a:spcBef>
                <a:spcPts val="90"/>
              </a:spcBef>
              <a:tabLst>
                <a:tab pos="422339" algn="l"/>
                <a:tab pos="422910" algn="l"/>
              </a:tabLst>
            </a:pPr>
            <a:r>
              <a:rPr lang="en-US" sz="1800" spc="-5" dirty="0">
                <a:cs typeface="Arial"/>
              </a:rPr>
              <a:t>Customers will become more fragmented and confusing, but also more demanding</a:t>
            </a:r>
            <a:endParaRPr lang="en-US" sz="1800" dirty="0">
              <a:cs typeface="Arial"/>
            </a:endParaRPr>
          </a:p>
          <a:p>
            <a:pPr>
              <a:spcBef>
                <a:spcPts val="9"/>
              </a:spcBef>
              <a:buFont typeface="Arial"/>
              <a:buAutoNum type="arabicPeriod"/>
            </a:pPr>
            <a:endParaRPr lang="en-US" sz="2160" dirty="0">
              <a:cs typeface="Arial"/>
            </a:endParaRPr>
          </a:p>
          <a:p>
            <a:pPr marL="10859" marR="4572">
              <a:tabLst>
                <a:tab pos="422339" algn="l"/>
                <a:tab pos="422910" algn="l"/>
              </a:tabLst>
            </a:pPr>
            <a:r>
              <a:rPr lang="en-US" sz="1800" spc="-5" dirty="0">
                <a:cs typeface="Arial"/>
              </a:rPr>
              <a:t>Technology-optimism is a misplaced ideal</a:t>
            </a:r>
          </a:p>
          <a:p>
            <a:pPr marL="10859" marR="4572">
              <a:tabLst>
                <a:tab pos="422339" algn="l"/>
                <a:tab pos="422910" algn="l"/>
              </a:tabLst>
            </a:pPr>
            <a:endParaRPr lang="en-US" sz="1800" spc="-5" dirty="0">
              <a:cs typeface="Arial"/>
            </a:endParaRPr>
          </a:p>
          <a:p>
            <a:pPr marL="10859" marR="4572">
              <a:tabLst>
                <a:tab pos="422339" algn="l"/>
                <a:tab pos="422910" algn="l"/>
              </a:tabLst>
            </a:pPr>
            <a:r>
              <a:rPr lang="en-US" sz="1800" dirty="0">
                <a:cs typeface="Arial"/>
              </a:rPr>
              <a:t>Measurement will drive management</a:t>
            </a:r>
          </a:p>
          <a:p>
            <a:endParaRPr lang="en-US" dirty="0"/>
          </a:p>
        </p:txBody>
      </p:sp>
      <p:sp>
        <p:nvSpPr>
          <p:cNvPr id="4" name="object 3"/>
          <p:cNvSpPr txBox="1"/>
          <p:nvPr/>
        </p:nvSpPr>
        <p:spPr>
          <a:xfrm>
            <a:off x="790260" y="1225974"/>
            <a:ext cx="430911" cy="269304"/>
          </a:xfrm>
          <a:prstGeom prst="rect">
            <a:avLst/>
          </a:prstGeom>
          <a:solidFill>
            <a:srgbClr val="78BD1F"/>
          </a:solidFill>
        </p:spPr>
        <p:txBody>
          <a:bodyPr vert="horz" wrap="square" lIns="0" tIns="0" rIns="0" bIns="0" rtlCol="0">
            <a:spAutoFit/>
          </a:bodyPr>
          <a:lstStyle/>
          <a:p>
            <a:pPr marL="212598">
              <a:lnSpc>
                <a:spcPts val="2129"/>
              </a:lnSpc>
            </a:pPr>
            <a:r>
              <a:rPr sz="216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160" dirty="0">
              <a:latin typeface="Arial"/>
              <a:cs typeface="Arial"/>
            </a:endParaRPr>
          </a:p>
        </p:txBody>
      </p:sp>
      <p:sp>
        <p:nvSpPr>
          <p:cNvPr id="5" name="object 7"/>
          <p:cNvSpPr txBox="1"/>
          <p:nvPr/>
        </p:nvSpPr>
        <p:spPr>
          <a:xfrm>
            <a:off x="773344" y="2135006"/>
            <a:ext cx="484632" cy="269304"/>
          </a:xfrm>
          <a:prstGeom prst="rect">
            <a:avLst/>
          </a:prstGeom>
          <a:solidFill>
            <a:srgbClr val="78BD1F"/>
          </a:solidFill>
        </p:spPr>
        <p:txBody>
          <a:bodyPr vert="horz" wrap="square" lIns="0" tIns="0" rIns="0" bIns="0" rtlCol="0">
            <a:spAutoFit/>
          </a:bodyPr>
          <a:lstStyle/>
          <a:p>
            <a:pPr marL="243459">
              <a:lnSpc>
                <a:spcPts val="2129"/>
              </a:lnSpc>
            </a:pPr>
            <a:r>
              <a:rPr sz="216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160" dirty="0">
              <a:latin typeface="Arial"/>
              <a:cs typeface="Arial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D389A217-E488-2842-A417-7660ACAD9801}"/>
              </a:ext>
            </a:extLst>
          </p:cNvPr>
          <p:cNvSpPr txBox="1"/>
          <p:nvPr/>
        </p:nvSpPr>
        <p:spPr>
          <a:xfrm>
            <a:off x="790260" y="2874644"/>
            <a:ext cx="484632" cy="269304"/>
          </a:xfrm>
          <a:prstGeom prst="rect">
            <a:avLst/>
          </a:prstGeom>
          <a:solidFill>
            <a:srgbClr val="78BD1F"/>
          </a:solidFill>
        </p:spPr>
        <p:txBody>
          <a:bodyPr vert="horz" wrap="square" lIns="0" tIns="0" rIns="0" bIns="0" rtlCol="0">
            <a:spAutoFit/>
          </a:bodyPr>
          <a:lstStyle/>
          <a:p>
            <a:pPr marL="243459">
              <a:lnSpc>
                <a:spcPts val="2129"/>
              </a:lnSpc>
            </a:pPr>
            <a:r>
              <a:rPr lang="fi-FI" sz="2160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16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0717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901365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he future is already here—It's just not very evenly distributed | ACM  Interactions">
            <a:extLst>
              <a:ext uri="{FF2B5EF4-FFF2-40B4-BE49-F238E27FC236}">
                <a16:creationId xmlns:a16="http://schemas.microsoft.com/office/drawing/2014/main" id="{8178A405-32FC-7F40-B6B5-83BB721B2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293" y="1602734"/>
            <a:ext cx="4384424" cy="353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The Future is Here - it's Just not Evenly Distributed&quot; - Nick Robinson">
            <a:extLst>
              <a:ext uri="{FF2B5EF4-FFF2-40B4-BE49-F238E27FC236}">
                <a16:creationId xmlns:a16="http://schemas.microsoft.com/office/drawing/2014/main" id="{DE136DF1-5703-554C-9D8D-D40594C03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2204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B301CAB-B489-6948-8DD4-95C972445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" y="1600200"/>
            <a:ext cx="4716724" cy="353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52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5F4F5B-3B2A-E848-89C9-C9491E5CB550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The future of Customer</a:t>
            </a:r>
          </a:p>
        </p:txBody>
      </p:sp>
    </p:spTree>
    <p:extLst>
      <p:ext uri="{BB962C8B-B14F-4D97-AF65-F5344CB8AC3E}">
        <p14:creationId xmlns:p14="http://schemas.microsoft.com/office/powerpoint/2010/main" val="3785618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7F3B12-9382-8F43-A5CF-60C07F0D6122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The ‘Conscious/Responsible’ Customer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BCFBE0-D5DD-CE4A-A661-8B04CEF3C63C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Paying It Forward ~ | The Blue Owl Restaurant &amp; Bakery">
            <a:extLst>
              <a:ext uri="{FF2B5EF4-FFF2-40B4-BE49-F238E27FC236}">
                <a16:creationId xmlns:a16="http://schemas.microsoft.com/office/drawing/2014/main" id="{9D2D7242-97AF-904E-B313-D256B78E7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3308"/>
            <a:ext cx="3430396" cy="239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rough a pay-it-forward wall, Ula Cafe serves up coffee with a side of  kindness - The Boston Globe">
            <a:extLst>
              <a:ext uri="{FF2B5EF4-FFF2-40B4-BE49-F238E27FC236}">
                <a16:creationId xmlns:a16="http://schemas.microsoft.com/office/drawing/2014/main" id="{6FF4FAD0-B282-F241-97D6-EFEABFDC4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584" y="1197175"/>
            <a:ext cx="5822416" cy="391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2A086F-5E60-ED4A-91CC-4DCB3CADC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5786" y="798543"/>
            <a:ext cx="4854011" cy="62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31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0A19F2-C9BA-494C-9B8C-BF13927679E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Widening Attitude-</a:t>
            </a:r>
            <a:r>
              <a:rPr lang="en-US" dirty="0" err="1"/>
              <a:t>Behaviour</a:t>
            </a:r>
            <a:r>
              <a:rPr lang="en-US" dirty="0"/>
              <a:t> gaps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B55385-BD99-3E4B-B82A-C963AB7CD8EC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4 Pay What You Want Strategies To Boost Customer Acquisition">
            <a:extLst>
              <a:ext uri="{FF2B5EF4-FFF2-40B4-BE49-F238E27FC236}">
                <a16:creationId xmlns:a16="http://schemas.microsoft.com/office/drawing/2014/main" id="{EBB2FD8B-DB03-924C-8813-C8DF614B9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9301"/>
            <a:ext cx="5076063" cy="443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ay What You Want and Contribution Sliders – Humble Bundle">
            <a:extLst>
              <a:ext uri="{FF2B5EF4-FFF2-40B4-BE49-F238E27FC236}">
                <a16:creationId xmlns:a16="http://schemas.microsoft.com/office/drawing/2014/main" id="{9675DA3F-6335-0F4B-BE07-C8C264D6D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283" y="2101518"/>
            <a:ext cx="4373717" cy="304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626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BA9F98-8A11-8040-902B-2E29E93EEB07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92328" y="28438"/>
            <a:ext cx="8851672" cy="999574"/>
          </a:xfrm>
        </p:spPr>
        <p:txBody>
          <a:bodyPr/>
          <a:lstStyle/>
          <a:p>
            <a:r>
              <a:rPr lang="en-US" dirty="0"/>
              <a:t>The Productive, Creative Consumer</a:t>
            </a:r>
          </a:p>
        </p:txBody>
      </p:sp>
      <p:pic>
        <p:nvPicPr>
          <p:cNvPr id="7170" name="Picture 2" descr="PDF] Productive Consumption in the Class-Mediated Construction of Domestic  Masculinity: Do-It-Yourself (DIY) Home Improvement in Men's Identity Work |  Semantic Scholar">
            <a:extLst>
              <a:ext uri="{FF2B5EF4-FFF2-40B4-BE49-F238E27FC236}">
                <a16:creationId xmlns:a16="http://schemas.microsoft.com/office/drawing/2014/main" id="{B186A35C-9DFB-EA4E-8869-73CB135F8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0999"/>
            <a:ext cx="5548594" cy="419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59AB04-764F-8C41-8C18-A32235DCF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594" y="950999"/>
            <a:ext cx="3595406" cy="589247"/>
          </a:xfrm>
          <a:prstGeom prst="rect">
            <a:avLst/>
          </a:prstGeom>
        </p:spPr>
      </p:pic>
      <p:pic>
        <p:nvPicPr>
          <p:cNvPr id="7172" name="Picture 4" descr="Cognitive Surplus: Creativity and Generosity in a Connected Age: How  Technology Makes Consumers into Collaborators , Shirky, Clay, eBook -  Amazon.com">
            <a:extLst>
              <a:ext uri="{FF2B5EF4-FFF2-40B4-BE49-F238E27FC236}">
                <a16:creationId xmlns:a16="http://schemas.microsoft.com/office/drawing/2014/main" id="{ED359DC8-D310-4D4A-A8FE-F8D5B09C7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594" y="1540246"/>
            <a:ext cx="2385487" cy="360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310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198E9-1975-68CA-1AF2-A1FED35842CE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sz="2400" dirty="0"/>
              <a:t>The Human-Computer Interface</a:t>
            </a:r>
          </a:p>
          <a:p>
            <a:endParaRPr lang="en-GB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6B5745F-776F-CE73-22B0-1107930C3D5C}"/>
              </a:ext>
            </a:extLst>
          </p:cNvPr>
          <p:cNvGraphicFramePr/>
          <p:nvPr/>
        </p:nvGraphicFramePr>
        <p:xfrm>
          <a:off x="404034" y="-388830"/>
          <a:ext cx="8388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E6D1D58-D4AF-C7D3-D73E-76FC5B45F7FA}"/>
              </a:ext>
            </a:extLst>
          </p:cNvPr>
          <p:cNvSpPr txBox="1"/>
          <p:nvPr/>
        </p:nvSpPr>
        <p:spPr>
          <a:xfrm>
            <a:off x="404034" y="2330753"/>
            <a:ext cx="1807538" cy="154657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 positive view of technology and a belief that it offers people increased control, flexibility, and efficiency in their lives.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F3DC28-F9CE-D70B-FBDF-28318D9EBEC1}"/>
              </a:ext>
            </a:extLst>
          </p:cNvPr>
          <p:cNvSpPr txBox="1"/>
          <p:nvPr/>
        </p:nvSpPr>
        <p:spPr>
          <a:xfrm>
            <a:off x="2604978" y="2341388"/>
            <a:ext cx="1807538" cy="154657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 tendency to be a technology pioneer and thought leader.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F1EF49-F712-A07F-955A-0EDE094EBDDC}"/>
              </a:ext>
            </a:extLst>
          </p:cNvPr>
          <p:cNvSpPr txBox="1"/>
          <p:nvPr/>
        </p:nvSpPr>
        <p:spPr>
          <a:xfrm>
            <a:off x="4784654" y="2344937"/>
            <a:ext cx="1807538" cy="154657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 perceived lack of control over technology and a feeling of being overwhelmed by it.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576655-178D-3562-39C6-A3D8B2F46C4D}"/>
              </a:ext>
            </a:extLst>
          </p:cNvPr>
          <p:cNvSpPr txBox="1"/>
          <p:nvPr/>
        </p:nvSpPr>
        <p:spPr>
          <a:xfrm>
            <a:off x="6978502" y="2355571"/>
            <a:ext cx="1807538" cy="154657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Distrust of technology and skepticism about its ability to work properly.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7B1BFB-06E4-035C-F0D2-0C80026F6D1A}"/>
              </a:ext>
            </a:extLst>
          </p:cNvPr>
          <p:cNvSpPr txBox="1"/>
          <p:nvPr/>
        </p:nvSpPr>
        <p:spPr>
          <a:xfrm>
            <a:off x="2714846" y="4727942"/>
            <a:ext cx="53800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Source: Parasuraman (2000)</a:t>
            </a:r>
          </a:p>
        </p:txBody>
      </p:sp>
    </p:spTree>
    <p:extLst>
      <p:ext uri="{BB962C8B-B14F-4D97-AF65-F5344CB8AC3E}">
        <p14:creationId xmlns:p14="http://schemas.microsoft.com/office/powerpoint/2010/main" val="978138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B106E5-3C3C-B046-8A23-5773941C5002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All that’s solid melts into thin air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EE1CF-4A1E-644F-A421-62B33969517D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Sociological + Psychological</a:t>
            </a:r>
          </a:p>
          <a:p>
            <a:endParaRPr lang="en-US" dirty="0"/>
          </a:p>
        </p:txBody>
      </p:sp>
      <p:pic>
        <p:nvPicPr>
          <p:cNvPr id="11266" name="Picture 2" descr="Liquid Times - Zygmunt Bauman - Numilog.com eBook">
            <a:extLst>
              <a:ext uri="{FF2B5EF4-FFF2-40B4-BE49-F238E27FC236}">
                <a16:creationId xmlns:a16="http://schemas.microsoft.com/office/drawing/2014/main" id="{FB90D239-9BEC-1E4E-A477-BA46F14ED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9981"/>
            <a:ext cx="2546939" cy="352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Zygmunt Bauman's Liquid Modernity – A Summary of Chapter One –  ReviseSociology">
            <a:extLst>
              <a:ext uri="{FF2B5EF4-FFF2-40B4-BE49-F238E27FC236}">
                <a16:creationId xmlns:a16="http://schemas.microsoft.com/office/drawing/2014/main" id="{E8ACC3CC-87FE-A745-B199-A645CDE4A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939" y="1619981"/>
            <a:ext cx="2262013" cy="352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9284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4">
      <a:dk1>
        <a:sysClr val="windowText" lastClr="000000"/>
      </a:dk1>
      <a:lt1>
        <a:sysClr val="window" lastClr="FFFFFF"/>
      </a:lt1>
      <a:dk2>
        <a:srgbClr val="78BE20"/>
      </a:dk2>
      <a:lt2>
        <a:srgbClr val="AED879"/>
      </a:lt2>
      <a:accent1>
        <a:srgbClr val="0C0C0C"/>
      </a:accent1>
      <a:accent2>
        <a:srgbClr val="595959"/>
      </a:accent2>
      <a:accent3>
        <a:srgbClr val="A5A5A5"/>
      </a:accent3>
      <a:accent4>
        <a:srgbClr val="D8D8D8"/>
      </a:accent4>
      <a:accent5>
        <a:srgbClr val="F2F2F2"/>
      </a:accent5>
      <a:accent6>
        <a:srgbClr val="FFFFF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lto_BIZ_169_EN.pptx" id="{E68F8044-37E2-41CE-B834-7B9B753E7884}" vid="{A03C304B-FE21-483C-9832-56A7F0FF16D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Office-teema</Template>
  <TotalTime>28377</TotalTime>
  <Words>672</Words>
  <Application>Microsoft Macintosh PowerPoint</Application>
  <PresentationFormat>On-screen Show (16:9)</PresentationFormat>
  <Paragraphs>97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Arial</vt:lpstr>
      <vt:lpstr>Calibri</vt:lpstr>
      <vt:lpstr>Office-teema</vt:lpstr>
      <vt:lpstr>Session 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Bhatnagar Kushagra</dc:creator>
  <cp:lastModifiedBy>Bhatnagar Kushagra</cp:lastModifiedBy>
  <cp:revision>221</cp:revision>
  <dcterms:created xsi:type="dcterms:W3CDTF">2022-04-11T12:53:27Z</dcterms:created>
  <dcterms:modified xsi:type="dcterms:W3CDTF">2022-10-12T10:07:39Z</dcterms:modified>
</cp:coreProperties>
</file>