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3"/>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Poppins"/>
      <p:regular r:id="rId20"/>
      <p:bold r:id="rId21"/>
      <p:italic r:id="rId22"/>
      <p:boldItalic r:id="rId23"/>
    </p:embeddedFont>
    <p:embeddedFont>
      <p:font typeface="Lato"/>
      <p:regular r:id="rId24"/>
      <p:bold r:id="rId25"/>
      <p:italic r:id="rId26"/>
      <p:boldItalic r:id="rId27"/>
    </p:embeddedFont>
    <p:embeddedFont>
      <p:font typeface="Lato Light"/>
      <p:regular r:id="rId28"/>
      <p:bold r:id="rId29"/>
      <p:italic r:id="rId30"/>
      <p:boldItalic r:id="rId31"/>
    </p:embeddedFont>
    <p:embeddedFont>
      <p:font typeface="Poppins SemiBold"/>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oppins-regular.fntdata"/><Relationship Id="rId22" Type="http://schemas.openxmlformats.org/officeDocument/2006/relationships/font" Target="fonts/Poppins-italic.fntdata"/><Relationship Id="rId21" Type="http://schemas.openxmlformats.org/officeDocument/2006/relationships/font" Target="fonts/Poppins-bold.fntdata"/><Relationship Id="rId24" Type="http://schemas.openxmlformats.org/officeDocument/2006/relationships/font" Target="fonts/Lato-regular.fntdata"/><Relationship Id="rId23" Type="http://schemas.openxmlformats.org/officeDocument/2006/relationships/font" Target="fonts/Poppins-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LatoLight-regular.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Ligh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Light-boldItalic.fntdata"/><Relationship Id="rId30" Type="http://schemas.openxmlformats.org/officeDocument/2006/relationships/font" Target="fonts/LatoLight-italic.fntdata"/><Relationship Id="rId11" Type="http://schemas.openxmlformats.org/officeDocument/2006/relationships/slide" Target="slides/slide6.xml"/><Relationship Id="rId33" Type="http://schemas.openxmlformats.org/officeDocument/2006/relationships/font" Target="fonts/PoppinsSemiBold-bold.fntdata"/><Relationship Id="rId10" Type="http://schemas.openxmlformats.org/officeDocument/2006/relationships/slide" Target="slides/slide5.xml"/><Relationship Id="rId32" Type="http://schemas.openxmlformats.org/officeDocument/2006/relationships/font" Target="fonts/PoppinsSemiBold-regular.fntdata"/><Relationship Id="rId13" Type="http://schemas.openxmlformats.org/officeDocument/2006/relationships/slide" Target="slides/slide8.xml"/><Relationship Id="rId35" Type="http://schemas.openxmlformats.org/officeDocument/2006/relationships/font" Target="fonts/PoppinsSemiBold-boldItalic.fntdata"/><Relationship Id="rId12" Type="http://schemas.openxmlformats.org/officeDocument/2006/relationships/slide" Target="slides/slide7.xml"/><Relationship Id="rId34" Type="http://schemas.openxmlformats.org/officeDocument/2006/relationships/font" Target="fonts/PoppinsSemi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52bae4032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52bae4032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551a000611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551a000611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52bae40328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52bae40328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4820aedcc9_0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14820aedcc9_0_589: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54450315d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154450315dc_0_31: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54450315dc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154450315dc_0_62: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52bae4032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152bae40328_0_22: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feb7dad3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feb7dad3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feb7dad32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feb7dad32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feb7dad32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feb7dad32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feb7dad32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feb7dad32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feb7dad32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feb7dad32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551a00061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551a00061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52bae40328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52bae4032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 name="Shape 11"/>
        <p:cNvGrpSpPr/>
        <p:nvPr/>
      </p:nvGrpSpPr>
      <p:grpSpPr>
        <a:xfrm>
          <a:off x="0" y="0"/>
          <a:ext cx="0" cy="0"/>
          <a:chOff x="0" y="0"/>
          <a:chExt cx="0" cy="0"/>
        </a:xfrm>
      </p:grpSpPr>
      <p:sp>
        <p:nvSpPr>
          <p:cNvPr id="12" name="Google Shape;12;p2"/>
          <p:cNvSpPr/>
          <p:nvPr>
            <p:ph idx="2" type="pic"/>
          </p:nvPr>
        </p:nvSpPr>
        <p:spPr>
          <a:xfrm>
            <a:off x="1012295" y="2166342"/>
            <a:ext cx="259029" cy="242292"/>
          </a:xfrm>
          <a:prstGeom prst="rect">
            <a:avLst/>
          </a:prstGeom>
          <a:solidFill>
            <a:srgbClr val="D6E4F8"/>
          </a:solidFill>
          <a:ln>
            <a:noFill/>
          </a:ln>
        </p:spPr>
      </p:sp>
      <p:sp>
        <p:nvSpPr>
          <p:cNvPr id="13" name="Google Shape;13;p2"/>
          <p:cNvSpPr/>
          <p:nvPr>
            <p:ph idx="3" type="pic"/>
          </p:nvPr>
        </p:nvSpPr>
        <p:spPr>
          <a:xfrm>
            <a:off x="2969844" y="2785235"/>
            <a:ext cx="259029" cy="242292"/>
          </a:xfrm>
          <a:prstGeom prst="rect">
            <a:avLst/>
          </a:prstGeom>
          <a:solidFill>
            <a:srgbClr val="FCEAD2"/>
          </a:solidFill>
          <a:ln>
            <a:noFill/>
          </a:ln>
        </p:spPr>
      </p:sp>
      <p:sp>
        <p:nvSpPr>
          <p:cNvPr id="14" name="Google Shape;14;p2"/>
          <p:cNvSpPr/>
          <p:nvPr>
            <p:ph idx="4" type="pic"/>
          </p:nvPr>
        </p:nvSpPr>
        <p:spPr>
          <a:xfrm>
            <a:off x="3915156" y="3445945"/>
            <a:ext cx="259029" cy="242292"/>
          </a:xfrm>
          <a:prstGeom prst="rect">
            <a:avLst/>
          </a:prstGeom>
          <a:solidFill>
            <a:srgbClr val="C5F5E7"/>
          </a:solidFill>
          <a:ln>
            <a:noFill/>
          </a:ln>
        </p:spPr>
      </p:sp>
      <p:sp>
        <p:nvSpPr>
          <p:cNvPr id="15" name="Google Shape;15;p2"/>
          <p:cNvSpPr/>
          <p:nvPr>
            <p:ph idx="5" type="pic"/>
          </p:nvPr>
        </p:nvSpPr>
        <p:spPr>
          <a:xfrm>
            <a:off x="5395866" y="4089928"/>
            <a:ext cx="259029" cy="242292"/>
          </a:xfrm>
          <a:prstGeom prst="rect">
            <a:avLst/>
          </a:prstGeom>
          <a:solidFill>
            <a:srgbClr val="EAF0DD"/>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6" name="Shape 16"/>
        <p:cNvGrpSpPr/>
        <p:nvPr/>
      </p:nvGrpSpPr>
      <p:grpSpPr>
        <a:xfrm>
          <a:off x="0" y="0"/>
          <a:ext cx="0" cy="0"/>
          <a:chOff x="0" y="0"/>
          <a:chExt cx="0" cy="0"/>
        </a:xfrm>
      </p:grpSpPr>
      <p:sp>
        <p:nvSpPr>
          <p:cNvPr id="17" name="Google Shape;17;p3"/>
          <p:cNvSpPr/>
          <p:nvPr>
            <p:ph idx="2" type="pic"/>
          </p:nvPr>
        </p:nvSpPr>
        <p:spPr>
          <a:xfrm>
            <a:off x="1144793" y="4056257"/>
            <a:ext cx="611822" cy="611822"/>
          </a:xfrm>
          <a:prstGeom prst="rect">
            <a:avLst/>
          </a:prstGeom>
          <a:solidFill>
            <a:srgbClr val="D6E4F8"/>
          </a:solidFill>
          <a:ln>
            <a:noFill/>
          </a:ln>
        </p:spPr>
      </p:sp>
      <p:sp>
        <p:nvSpPr>
          <p:cNvPr id="18" name="Google Shape;18;p3"/>
          <p:cNvSpPr/>
          <p:nvPr>
            <p:ph idx="3" type="pic"/>
          </p:nvPr>
        </p:nvSpPr>
        <p:spPr>
          <a:xfrm>
            <a:off x="3963997" y="4056257"/>
            <a:ext cx="611822" cy="611822"/>
          </a:xfrm>
          <a:prstGeom prst="rect">
            <a:avLst/>
          </a:prstGeom>
          <a:solidFill>
            <a:srgbClr val="FCEAD2"/>
          </a:solidFill>
          <a:ln>
            <a:noFill/>
          </a:ln>
        </p:spPr>
      </p:sp>
      <p:sp>
        <p:nvSpPr>
          <p:cNvPr id="19" name="Google Shape;19;p3"/>
          <p:cNvSpPr/>
          <p:nvPr>
            <p:ph idx="4" type="pic"/>
          </p:nvPr>
        </p:nvSpPr>
        <p:spPr>
          <a:xfrm>
            <a:off x="6557331" y="4056257"/>
            <a:ext cx="611822" cy="611822"/>
          </a:xfrm>
          <a:prstGeom prst="rect">
            <a:avLst/>
          </a:prstGeom>
          <a:solidFill>
            <a:srgbClr val="C5F5E7"/>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20" name="Shape 20"/>
        <p:cNvGrpSpPr/>
        <p:nvPr/>
      </p:nvGrpSpPr>
      <p:grpSpPr>
        <a:xfrm>
          <a:off x="0" y="0"/>
          <a:ext cx="0" cy="0"/>
          <a:chOff x="0" y="0"/>
          <a:chExt cx="0" cy="0"/>
        </a:xfrm>
      </p:grpSpPr>
      <p:sp>
        <p:nvSpPr>
          <p:cNvPr id="21" name="Google Shape;21;p4"/>
          <p:cNvSpPr/>
          <p:nvPr>
            <p:ph idx="2" type="pic"/>
          </p:nvPr>
        </p:nvSpPr>
        <p:spPr>
          <a:xfrm>
            <a:off x="1764371" y="1545528"/>
            <a:ext cx="343495" cy="343870"/>
          </a:xfrm>
          <a:prstGeom prst="rect">
            <a:avLst/>
          </a:prstGeom>
          <a:solidFill>
            <a:srgbClr val="86B1EA"/>
          </a:solidFill>
          <a:ln>
            <a:noFill/>
          </a:ln>
        </p:spPr>
      </p:sp>
      <p:sp>
        <p:nvSpPr>
          <p:cNvPr id="22" name="Google Shape;22;p4"/>
          <p:cNvSpPr/>
          <p:nvPr>
            <p:ph idx="3" type="pic"/>
          </p:nvPr>
        </p:nvSpPr>
        <p:spPr>
          <a:xfrm>
            <a:off x="1764371" y="2691315"/>
            <a:ext cx="343585" cy="335631"/>
          </a:xfrm>
          <a:prstGeom prst="rect">
            <a:avLst/>
          </a:prstGeom>
          <a:solidFill>
            <a:srgbClr val="56DDB7"/>
          </a:solidFill>
          <a:ln>
            <a:noFill/>
          </a:ln>
        </p:spPr>
      </p:sp>
      <p:sp>
        <p:nvSpPr>
          <p:cNvPr id="23" name="Google Shape;23;p4"/>
          <p:cNvSpPr/>
          <p:nvPr>
            <p:ph idx="4" type="pic"/>
          </p:nvPr>
        </p:nvSpPr>
        <p:spPr>
          <a:xfrm>
            <a:off x="1764371" y="3845467"/>
            <a:ext cx="343585" cy="335631"/>
          </a:xfrm>
          <a:prstGeom prst="rect">
            <a:avLst/>
          </a:prstGeom>
          <a:solidFill>
            <a:srgbClr val="D6E4F8"/>
          </a:solidFill>
          <a:ln>
            <a:noFill/>
          </a:ln>
        </p:spPr>
      </p:sp>
      <p:sp>
        <p:nvSpPr>
          <p:cNvPr id="24" name="Google Shape;24;p4"/>
          <p:cNvSpPr/>
          <p:nvPr>
            <p:ph idx="5" type="pic"/>
          </p:nvPr>
        </p:nvSpPr>
        <p:spPr>
          <a:xfrm>
            <a:off x="7009597" y="3283318"/>
            <a:ext cx="327028" cy="337307"/>
          </a:xfrm>
          <a:prstGeom prst="rect">
            <a:avLst/>
          </a:prstGeom>
          <a:solidFill>
            <a:srgbClr val="C2D59B"/>
          </a:solidFill>
          <a:ln>
            <a:noFill/>
          </a:ln>
        </p:spPr>
      </p:sp>
      <p:sp>
        <p:nvSpPr>
          <p:cNvPr id="25" name="Google Shape;25;p4"/>
          <p:cNvSpPr/>
          <p:nvPr>
            <p:ph idx="6" type="pic"/>
          </p:nvPr>
        </p:nvSpPr>
        <p:spPr>
          <a:xfrm>
            <a:off x="6992867" y="2122603"/>
            <a:ext cx="335306" cy="333927"/>
          </a:xfrm>
          <a:prstGeom prst="rect">
            <a:avLst/>
          </a:prstGeom>
          <a:solidFill>
            <a:srgbClr val="F6C27B"/>
          </a:solidFill>
          <a:ln>
            <a:noFill/>
          </a:ln>
        </p:spPr>
      </p:sp>
      <p:sp>
        <p:nvSpPr>
          <p:cNvPr id="26" name="Google Shape;26;p4"/>
          <p:cNvSpPr/>
          <p:nvPr>
            <p:ph idx="7" type="pic"/>
          </p:nvPr>
        </p:nvSpPr>
        <p:spPr>
          <a:xfrm>
            <a:off x="6992866" y="4414179"/>
            <a:ext cx="343585" cy="333927"/>
          </a:xfrm>
          <a:prstGeom prst="rect">
            <a:avLst/>
          </a:prstGeom>
          <a:solidFill>
            <a:srgbClr val="FCEAD2"/>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27" name="Shape 27"/>
        <p:cNvGrpSpPr/>
        <p:nvPr/>
      </p:nvGrpSpPr>
      <p:grpSpPr>
        <a:xfrm>
          <a:off x="0" y="0"/>
          <a:ext cx="0" cy="0"/>
          <a:chOff x="0" y="0"/>
          <a:chExt cx="0" cy="0"/>
        </a:xfrm>
      </p:grpSpPr>
      <p:sp>
        <p:nvSpPr>
          <p:cNvPr id="28" name="Google Shape;28;p5"/>
          <p:cNvSpPr/>
          <p:nvPr>
            <p:ph idx="2" type="pic"/>
          </p:nvPr>
        </p:nvSpPr>
        <p:spPr>
          <a:xfrm>
            <a:off x="6253827" y="2233086"/>
            <a:ext cx="533768" cy="526062"/>
          </a:xfrm>
          <a:prstGeom prst="rect">
            <a:avLst/>
          </a:prstGeom>
          <a:solidFill>
            <a:srgbClr val="86B1EA"/>
          </a:solidFill>
          <a:ln>
            <a:noFill/>
          </a:ln>
        </p:spPr>
      </p:sp>
      <p:sp>
        <p:nvSpPr>
          <p:cNvPr id="29" name="Google Shape;29;p5"/>
          <p:cNvSpPr/>
          <p:nvPr>
            <p:ph idx="3" type="pic"/>
          </p:nvPr>
        </p:nvSpPr>
        <p:spPr>
          <a:xfrm>
            <a:off x="6253827" y="3006356"/>
            <a:ext cx="533768" cy="526560"/>
          </a:xfrm>
          <a:prstGeom prst="rect">
            <a:avLst/>
          </a:prstGeom>
          <a:solidFill>
            <a:srgbClr val="F6C27B"/>
          </a:solidFill>
          <a:ln>
            <a:noFill/>
          </a:ln>
        </p:spPr>
      </p:sp>
      <p:sp>
        <p:nvSpPr>
          <p:cNvPr id="30" name="Google Shape;30;p5"/>
          <p:cNvSpPr/>
          <p:nvPr>
            <p:ph idx="4" type="pic"/>
          </p:nvPr>
        </p:nvSpPr>
        <p:spPr>
          <a:xfrm>
            <a:off x="6253827" y="3804046"/>
            <a:ext cx="526057" cy="534038"/>
          </a:xfrm>
          <a:prstGeom prst="rect">
            <a:avLst/>
          </a:prstGeom>
          <a:solidFill>
            <a:srgbClr val="56DDB7"/>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7" name="Shape 37"/>
        <p:cNvGrpSpPr/>
        <p:nvPr/>
      </p:nvGrpSpPr>
      <p:grpSpPr>
        <a:xfrm>
          <a:off x="0" y="0"/>
          <a:ext cx="0" cy="0"/>
          <a:chOff x="0" y="0"/>
          <a:chExt cx="0" cy="0"/>
        </a:xfrm>
      </p:grpSpPr>
      <p:sp>
        <p:nvSpPr>
          <p:cNvPr id="38" name="Google Shape;38;p7"/>
          <p:cNvSpPr/>
          <p:nvPr>
            <p:ph idx="2" type="pic"/>
          </p:nvPr>
        </p:nvSpPr>
        <p:spPr>
          <a:xfrm>
            <a:off x="1012295" y="2166342"/>
            <a:ext cx="258900" cy="242400"/>
          </a:xfrm>
          <a:prstGeom prst="rect">
            <a:avLst/>
          </a:prstGeom>
          <a:solidFill>
            <a:srgbClr val="FDDFD0"/>
          </a:solidFill>
          <a:ln>
            <a:noFill/>
          </a:ln>
        </p:spPr>
      </p:sp>
      <p:sp>
        <p:nvSpPr>
          <p:cNvPr id="39" name="Google Shape;39;p7"/>
          <p:cNvSpPr/>
          <p:nvPr>
            <p:ph idx="3" type="pic"/>
          </p:nvPr>
        </p:nvSpPr>
        <p:spPr>
          <a:xfrm>
            <a:off x="2969844" y="2785235"/>
            <a:ext cx="258900" cy="242400"/>
          </a:xfrm>
          <a:prstGeom prst="rect">
            <a:avLst/>
          </a:prstGeom>
          <a:solidFill>
            <a:srgbClr val="DCDCDC"/>
          </a:solidFill>
          <a:ln>
            <a:noFill/>
          </a:ln>
        </p:spPr>
      </p:sp>
      <p:sp>
        <p:nvSpPr>
          <p:cNvPr id="40" name="Google Shape;40;p7"/>
          <p:cNvSpPr/>
          <p:nvPr>
            <p:ph idx="4" type="pic"/>
          </p:nvPr>
        </p:nvSpPr>
        <p:spPr>
          <a:xfrm>
            <a:off x="3915156" y="3445945"/>
            <a:ext cx="258900" cy="242400"/>
          </a:xfrm>
          <a:prstGeom prst="rect">
            <a:avLst/>
          </a:prstGeom>
          <a:solidFill>
            <a:srgbClr val="E8E8E8"/>
          </a:solidFill>
          <a:ln>
            <a:noFill/>
          </a:ln>
        </p:spPr>
      </p:sp>
      <p:sp>
        <p:nvSpPr>
          <p:cNvPr id="41" name="Google Shape;41;p7"/>
          <p:cNvSpPr/>
          <p:nvPr>
            <p:ph idx="5" type="pic"/>
          </p:nvPr>
        </p:nvSpPr>
        <p:spPr>
          <a:xfrm>
            <a:off x="5395866" y="4089928"/>
            <a:ext cx="258900" cy="242400"/>
          </a:xfrm>
          <a:prstGeom prst="rect">
            <a:avLst/>
          </a:prstGeom>
          <a:solidFill>
            <a:srgbClr val="ECECEC"/>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42" name="Shape 42"/>
        <p:cNvGrpSpPr/>
        <p:nvPr/>
      </p:nvGrpSpPr>
      <p:grpSpPr>
        <a:xfrm>
          <a:off x="0" y="0"/>
          <a:ext cx="0" cy="0"/>
          <a:chOff x="0" y="0"/>
          <a:chExt cx="0" cy="0"/>
        </a:xfrm>
      </p:grpSpPr>
      <p:sp>
        <p:nvSpPr>
          <p:cNvPr id="43" name="Google Shape;43;p8"/>
          <p:cNvSpPr/>
          <p:nvPr>
            <p:ph idx="2" type="pic"/>
          </p:nvPr>
        </p:nvSpPr>
        <p:spPr>
          <a:xfrm>
            <a:off x="1144793" y="4056257"/>
            <a:ext cx="611700" cy="611700"/>
          </a:xfrm>
          <a:prstGeom prst="rect">
            <a:avLst/>
          </a:prstGeom>
          <a:solidFill>
            <a:srgbClr val="FDDFD0"/>
          </a:solidFill>
          <a:ln>
            <a:noFill/>
          </a:ln>
        </p:spPr>
      </p:sp>
      <p:sp>
        <p:nvSpPr>
          <p:cNvPr id="44" name="Google Shape;44;p8"/>
          <p:cNvSpPr/>
          <p:nvPr>
            <p:ph idx="3" type="pic"/>
          </p:nvPr>
        </p:nvSpPr>
        <p:spPr>
          <a:xfrm>
            <a:off x="3963997" y="4056257"/>
            <a:ext cx="611700" cy="611700"/>
          </a:xfrm>
          <a:prstGeom prst="rect">
            <a:avLst/>
          </a:prstGeom>
          <a:solidFill>
            <a:srgbClr val="DCDCDC"/>
          </a:solidFill>
          <a:ln>
            <a:noFill/>
          </a:ln>
        </p:spPr>
      </p:sp>
      <p:sp>
        <p:nvSpPr>
          <p:cNvPr id="45" name="Google Shape;45;p8"/>
          <p:cNvSpPr/>
          <p:nvPr>
            <p:ph idx="4" type="pic"/>
          </p:nvPr>
        </p:nvSpPr>
        <p:spPr>
          <a:xfrm>
            <a:off x="6557331" y="4056257"/>
            <a:ext cx="611700" cy="611700"/>
          </a:xfrm>
          <a:prstGeom prst="rect">
            <a:avLst/>
          </a:prstGeom>
          <a:solidFill>
            <a:srgbClr val="E8E8E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46" name="Shape 46"/>
        <p:cNvGrpSpPr/>
        <p:nvPr/>
      </p:nvGrpSpPr>
      <p:grpSpPr>
        <a:xfrm>
          <a:off x="0" y="0"/>
          <a:ext cx="0" cy="0"/>
          <a:chOff x="0" y="0"/>
          <a:chExt cx="0" cy="0"/>
        </a:xfrm>
      </p:grpSpPr>
      <p:sp>
        <p:nvSpPr>
          <p:cNvPr id="47" name="Google Shape;47;p9"/>
          <p:cNvSpPr/>
          <p:nvPr>
            <p:ph idx="2" type="pic"/>
          </p:nvPr>
        </p:nvSpPr>
        <p:spPr>
          <a:xfrm>
            <a:off x="1764371" y="1545528"/>
            <a:ext cx="343500" cy="343800"/>
          </a:xfrm>
          <a:prstGeom prst="rect">
            <a:avLst/>
          </a:prstGeom>
          <a:solidFill>
            <a:srgbClr val="F8A477"/>
          </a:solidFill>
          <a:ln>
            <a:noFill/>
          </a:ln>
        </p:spPr>
      </p:sp>
      <p:sp>
        <p:nvSpPr>
          <p:cNvPr id="48" name="Google Shape;48;p9"/>
          <p:cNvSpPr/>
          <p:nvPr>
            <p:ph idx="3" type="pic"/>
          </p:nvPr>
        </p:nvSpPr>
        <p:spPr>
          <a:xfrm>
            <a:off x="1764371" y="2691315"/>
            <a:ext cx="343500" cy="335700"/>
          </a:xfrm>
          <a:prstGeom prst="rect">
            <a:avLst/>
          </a:prstGeom>
          <a:solidFill>
            <a:srgbClr val="BCBBBC"/>
          </a:solidFill>
          <a:ln>
            <a:noFill/>
          </a:ln>
        </p:spPr>
      </p:sp>
      <p:sp>
        <p:nvSpPr>
          <p:cNvPr id="49" name="Google Shape;49;p9"/>
          <p:cNvSpPr/>
          <p:nvPr>
            <p:ph idx="4" type="pic"/>
          </p:nvPr>
        </p:nvSpPr>
        <p:spPr>
          <a:xfrm>
            <a:off x="1764371" y="3845467"/>
            <a:ext cx="343500" cy="335700"/>
          </a:xfrm>
          <a:prstGeom prst="rect">
            <a:avLst/>
          </a:prstGeom>
          <a:solidFill>
            <a:srgbClr val="FDDFD0"/>
          </a:solidFill>
          <a:ln>
            <a:noFill/>
          </a:ln>
        </p:spPr>
      </p:sp>
      <p:sp>
        <p:nvSpPr>
          <p:cNvPr id="50" name="Google Shape;50;p9"/>
          <p:cNvSpPr/>
          <p:nvPr>
            <p:ph idx="5" type="pic"/>
          </p:nvPr>
        </p:nvSpPr>
        <p:spPr>
          <a:xfrm>
            <a:off x="7009597" y="3283318"/>
            <a:ext cx="327000" cy="337200"/>
          </a:xfrm>
          <a:prstGeom prst="rect">
            <a:avLst/>
          </a:prstGeom>
          <a:solidFill>
            <a:srgbClr val="C8C9C7"/>
          </a:solidFill>
          <a:ln>
            <a:noFill/>
          </a:ln>
        </p:spPr>
      </p:sp>
      <p:sp>
        <p:nvSpPr>
          <p:cNvPr id="51" name="Google Shape;51;p9"/>
          <p:cNvSpPr/>
          <p:nvPr>
            <p:ph idx="6" type="pic"/>
          </p:nvPr>
        </p:nvSpPr>
        <p:spPr>
          <a:xfrm>
            <a:off x="6992867" y="2122603"/>
            <a:ext cx="335400" cy="333900"/>
          </a:xfrm>
          <a:prstGeom prst="rect">
            <a:avLst/>
          </a:prstGeom>
          <a:solidFill>
            <a:srgbClr val="959597"/>
          </a:solidFill>
          <a:ln>
            <a:noFill/>
          </a:ln>
        </p:spPr>
      </p:sp>
      <p:sp>
        <p:nvSpPr>
          <p:cNvPr id="52" name="Google Shape;52;p9"/>
          <p:cNvSpPr/>
          <p:nvPr>
            <p:ph idx="7" type="pic"/>
          </p:nvPr>
        </p:nvSpPr>
        <p:spPr>
          <a:xfrm>
            <a:off x="6992866" y="4414179"/>
            <a:ext cx="343500" cy="333900"/>
          </a:xfrm>
          <a:prstGeom prst="rect">
            <a:avLst/>
          </a:prstGeom>
          <a:solidFill>
            <a:srgbClr val="DCDCDC"/>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53" name="Shape 53"/>
        <p:cNvGrpSpPr/>
        <p:nvPr/>
      </p:nvGrpSpPr>
      <p:grpSpPr>
        <a:xfrm>
          <a:off x="0" y="0"/>
          <a:ext cx="0" cy="0"/>
          <a:chOff x="0" y="0"/>
          <a:chExt cx="0" cy="0"/>
        </a:xfrm>
      </p:grpSpPr>
      <p:sp>
        <p:nvSpPr>
          <p:cNvPr id="54" name="Google Shape;54;p10"/>
          <p:cNvSpPr/>
          <p:nvPr>
            <p:ph idx="2" type="pic"/>
          </p:nvPr>
        </p:nvSpPr>
        <p:spPr>
          <a:xfrm>
            <a:off x="6253827" y="2233086"/>
            <a:ext cx="533700" cy="526200"/>
          </a:xfrm>
          <a:prstGeom prst="rect">
            <a:avLst/>
          </a:prstGeom>
          <a:solidFill>
            <a:srgbClr val="F8A477"/>
          </a:solidFill>
          <a:ln>
            <a:noFill/>
          </a:ln>
        </p:spPr>
      </p:sp>
      <p:sp>
        <p:nvSpPr>
          <p:cNvPr id="55" name="Google Shape;55;p10"/>
          <p:cNvSpPr/>
          <p:nvPr>
            <p:ph idx="3" type="pic"/>
          </p:nvPr>
        </p:nvSpPr>
        <p:spPr>
          <a:xfrm>
            <a:off x="6253827" y="3006356"/>
            <a:ext cx="533700" cy="526500"/>
          </a:xfrm>
          <a:prstGeom prst="rect">
            <a:avLst/>
          </a:prstGeom>
          <a:solidFill>
            <a:srgbClr val="959597"/>
          </a:solidFill>
          <a:ln>
            <a:noFill/>
          </a:ln>
        </p:spPr>
      </p:sp>
      <p:sp>
        <p:nvSpPr>
          <p:cNvPr id="56" name="Google Shape;56;p10"/>
          <p:cNvSpPr/>
          <p:nvPr>
            <p:ph idx="4" type="pic"/>
          </p:nvPr>
        </p:nvSpPr>
        <p:spPr>
          <a:xfrm>
            <a:off x="6253827" y="3804046"/>
            <a:ext cx="526200" cy="534000"/>
          </a:xfrm>
          <a:prstGeom prst="rect">
            <a:avLst/>
          </a:prstGeom>
          <a:solidFill>
            <a:srgbClr val="BCBBBC"/>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172"/>
          </a:xfrm>
          <a:prstGeom prst="rect">
            <a:avLst/>
          </a:prstGeom>
          <a:noFill/>
          <a:ln>
            <a:noFill/>
          </a:ln>
        </p:spPr>
        <p:txBody>
          <a:bodyPr anchorCtr="0" anchor="ctr" bIns="17150" lIns="34300" spcFirstLastPara="1" rIns="34300" wrap="square" tIns="1715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500"/>
              <a:buNone/>
              <a:defRPr sz="700"/>
            </a:lvl2pPr>
            <a:lvl3pPr lvl="2">
              <a:spcBef>
                <a:spcPts val="0"/>
              </a:spcBef>
              <a:spcAft>
                <a:spcPts val="0"/>
              </a:spcAft>
              <a:buSzPts val="500"/>
              <a:buNone/>
              <a:defRPr sz="700"/>
            </a:lvl3pPr>
            <a:lvl4pPr lvl="3">
              <a:spcBef>
                <a:spcPts val="0"/>
              </a:spcBef>
              <a:spcAft>
                <a:spcPts val="0"/>
              </a:spcAft>
              <a:buSzPts val="500"/>
              <a:buNone/>
              <a:defRPr sz="700"/>
            </a:lvl4pPr>
            <a:lvl5pPr lvl="4">
              <a:spcBef>
                <a:spcPts val="0"/>
              </a:spcBef>
              <a:spcAft>
                <a:spcPts val="0"/>
              </a:spcAft>
              <a:buSzPts val="500"/>
              <a:buNone/>
              <a:defRPr sz="700"/>
            </a:lvl5pPr>
            <a:lvl6pPr lvl="5">
              <a:spcBef>
                <a:spcPts val="0"/>
              </a:spcBef>
              <a:spcAft>
                <a:spcPts val="0"/>
              </a:spcAft>
              <a:buSzPts val="500"/>
              <a:buNone/>
              <a:defRPr sz="700"/>
            </a:lvl6pPr>
            <a:lvl7pPr lvl="6">
              <a:spcBef>
                <a:spcPts val="0"/>
              </a:spcBef>
              <a:spcAft>
                <a:spcPts val="0"/>
              </a:spcAft>
              <a:buSzPts val="500"/>
              <a:buNone/>
              <a:defRPr sz="700"/>
            </a:lvl7pPr>
            <a:lvl8pPr lvl="7">
              <a:spcBef>
                <a:spcPts val="0"/>
              </a:spcBef>
              <a:spcAft>
                <a:spcPts val="0"/>
              </a:spcAft>
              <a:buSzPts val="500"/>
              <a:buNone/>
              <a:defRPr sz="700"/>
            </a:lvl8pPr>
            <a:lvl9pPr lvl="8">
              <a:spcBef>
                <a:spcPts val="0"/>
              </a:spcBef>
              <a:spcAft>
                <a:spcPts val="0"/>
              </a:spcAft>
              <a:buSzPts val="500"/>
              <a:buNone/>
              <a:defRPr sz="700"/>
            </a:lvl9pPr>
          </a:lstStyle>
          <a:p/>
        </p:txBody>
      </p:sp>
      <p:sp>
        <p:nvSpPr>
          <p:cNvPr id="7" name="Google Shape;7;p1"/>
          <p:cNvSpPr txBox="1"/>
          <p:nvPr>
            <p:ph idx="1" type="body"/>
          </p:nvPr>
        </p:nvSpPr>
        <p:spPr>
          <a:xfrm>
            <a:off x="628650" y="1369219"/>
            <a:ext cx="7886700" cy="3263504"/>
          </a:xfrm>
          <a:prstGeom prst="rect">
            <a:avLst/>
          </a:prstGeom>
          <a:noFill/>
          <a:ln>
            <a:noFill/>
          </a:ln>
        </p:spPr>
        <p:txBody>
          <a:bodyPr anchorCtr="0" anchor="t" bIns="17150" lIns="34300" spcFirstLastPara="1" rIns="34300" wrap="square" tIns="17150">
            <a:normAutofit/>
          </a:bodyPr>
          <a:lstStyle>
            <a:lvl1pPr indent="-228600" lvl="0" marL="45720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300"/>
              <a:buFont typeface="Arial"/>
              <a:buNone/>
              <a:defRPr b="0" i="0" sz="13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300"/>
              <a:buFont typeface="Arial"/>
              <a:buNone/>
              <a:defRPr b="0" i="0" sz="1300" u="none" cap="none" strike="noStrike">
                <a:solidFill>
                  <a:schemeClr val="dk1"/>
                </a:solidFill>
                <a:latin typeface="Calibri"/>
                <a:ea typeface="Calibri"/>
                <a:cs typeface="Calibri"/>
                <a:sym typeface="Calibri"/>
              </a:defRPr>
            </a:lvl5pPr>
            <a:lvl6pPr indent="-311150" lvl="5" marL="27432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6pPr>
            <a:lvl7pPr indent="-311150" lvl="6" marL="32004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7pPr>
            <a:lvl8pPr indent="-311150" lvl="7" marL="36576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8pPr>
            <a:lvl9pPr indent="-311150" lvl="8" marL="41148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63"/>
            <a:ext cx="2057400" cy="273844"/>
          </a:xfrm>
          <a:prstGeom prst="rect">
            <a:avLst/>
          </a:prstGeom>
          <a:noFill/>
          <a:ln>
            <a:noFill/>
          </a:ln>
        </p:spPr>
        <p:txBody>
          <a:bodyPr anchorCtr="0" anchor="ctr" bIns="17150" lIns="34300" spcFirstLastPara="1" rIns="34300" wrap="square" tIns="17150">
            <a:noAutofit/>
          </a:bodyPr>
          <a:lstStyle>
            <a:lvl1pPr lvl="0" marR="0" rtl="0" algn="l">
              <a:spcBef>
                <a:spcPts val="0"/>
              </a:spcBef>
              <a:spcAft>
                <a:spcPts val="0"/>
              </a:spcAft>
              <a:buSzPts val="500"/>
              <a:buNone/>
              <a:defRPr b="0" i="0" sz="900" u="none" cap="none" strike="noStrike">
                <a:solidFill>
                  <a:srgbClr val="B9B9B9"/>
                </a:solidFill>
                <a:latin typeface="Calibri"/>
                <a:ea typeface="Calibri"/>
                <a:cs typeface="Calibri"/>
                <a:sym typeface="Calibri"/>
              </a:defRPr>
            </a:lvl1pPr>
            <a:lvl2pPr lvl="1"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4767263"/>
            <a:ext cx="3086100" cy="273844"/>
          </a:xfrm>
          <a:prstGeom prst="rect">
            <a:avLst/>
          </a:prstGeom>
          <a:noFill/>
          <a:ln>
            <a:noFill/>
          </a:ln>
        </p:spPr>
        <p:txBody>
          <a:bodyPr anchorCtr="0" anchor="ctr" bIns="17150" lIns="34300" spcFirstLastPara="1" rIns="34300" wrap="square" tIns="17150">
            <a:noAutofit/>
          </a:bodyPr>
          <a:lstStyle>
            <a:lvl1pPr lvl="0" marR="0" rtl="0" algn="ctr">
              <a:spcBef>
                <a:spcPts val="0"/>
              </a:spcBef>
              <a:spcAft>
                <a:spcPts val="0"/>
              </a:spcAft>
              <a:buSzPts val="500"/>
              <a:buNone/>
              <a:defRPr b="0" i="0" sz="900" u="none" cap="none" strike="noStrike">
                <a:solidFill>
                  <a:srgbClr val="B9B9B9"/>
                </a:solidFill>
                <a:latin typeface="Calibri"/>
                <a:ea typeface="Calibri"/>
                <a:cs typeface="Calibri"/>
                <a:sym typeface="Calibri"/>
              </a:defRPr>
            </a:lvl1pPr>
            <a:lvl2pPr lvl="1"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4767263"/>
            <a:ext cx="2057400" cy="273844"/>
          </a:xfrm>
          <a:prstGeom prst="rect">
            <a:avLst/>
          </a:prstGeom>
          <a:noFill/>
          <a:ln>
            <a:noFill/>
          </a:ln>
        </p:spPr>
        <p:txBody>
          <a:bodyPr anchorCtr="0" anchor="ctr" bIns="17150" lIns="34300" spcFirstLastPara="1" rIns="34300" wrap="square" tIns="17150">
            <a:noAutofit/>
          </a:bodyPr>
          <a:lstStyle>
            <a:lvl1pPr indent="0" lvl="0" marL="0" marR="0" rtl="0" algn="r">
              <a:spcBef>
                <a:spcPts val="0"/>
              </a:spcBef>
              <a:buNone/>
              <a:defRPr b="0" i="0" sz="900" u="none" cap="none" strike="noStrike">
                <a:solidFill>
                  <a:srgbClr val="B9B9B9"/>
                </a:solidFill>
                <a:latin typeface="Calibri"/>
                <a:ea typeface="Calibri"/>
                <a:cs typeface="Calibri"/>
                <a:sym typeface="Calibri"/>
              </a:defRPr>
            </a:lvl1pPr>
            <a:lvl2pPr indent="0" lvl="1" marL="0" marR="0" rtl="0" algn="r">
              <a:spcBef>
                <a:spcPts val="0"/>
              </a:spcBef>
              <a:buNone/>
              <a:defRPr b="0" i="0" sz="900" u="none" cap="none" strike="noStrike">
                <a:solidFill>
                  <a:srgbClr val="B9B9B9"/>
                </a:solidFill>
                <a:latin typeface="Calibri"/>
                <a:ea typeface="Calibri"/>
                <a:cs typeface="Calibri"/>
                <a:sym typeface="Calibri"/>
              </a:defRPr>
            </a:lvl2pPr>
            <a:lvl3pPr indent="0" lvl="2" marL="0" marR="0" rtl="0" algn="r">
              <a:spcBef>
                <a:spcPts val="0"/>
              </a:spcBef>
              <a:buNone/>
              <a:defRPr b="0" i="0" sz="900" u="none" cap="none" strike="noStrike">
                <a:solidFill>
                  <a:srgbClr val="B9B9B9"/>
                </a:solidFill>
                <a:latin typeface="Calibri"/>
                <a:ea typeface="Calibri"/>
                <a:cs typeface="Calibri"/>
                <a:sym typeface="Calibri"/>
              </a:defRPr>
            </a:lvl3pPr>
            <a:lvl4pPr indent="0" lvl="3" marL="0" marR="0" rtl="0" algn="r">
              <a:spcBef>
                <a:spcPts val="0"/>
              </a:spcBef>
              <a:buNone/>
              <a:defRPr b="0" i="0" sz="900" u="none" cap="none" strike="noStrike">
                <a:solidFill>
                  <a:srgbClr val="B9B9B9"/>
                </a:solidFill>
                <a:latin typeface="Calibri"/>
                <a:ea typeface="Calibri"/>
                <a:cs typeface="Calibri"/>
                <a:sym typeface="Calibri"/>
              </a:defRPr>
            </a:lvl4pPr>
            <a:lvl5pPr indent="0" lvl="4" marL="0" marR="0" rtl="0" algn="r">
              <a:spcBef>
                <a:spcPts val="0"/>
              </a:spcBef>
              <a:buNone/>
              <a:defRPr b="0" i="0" sz="900" u="none" cap="none" strike="noStrike">
                <a:solidFill>
                  <a:srgbClr val="B9B9B9"/>
                </a:solidFill>
                <a:latin typeface="Calibri"/>
                <a:ea typeface="Calibri"/>
                <a:cs typeface="Calibri"/>
                <a:sym typeface="Calibri"/>
              </a:defRPr>
            </a:lvl5pPr>
            <a:lvl6pPr indent="0" lvl="5" marL="0" marR="0" rtl="0" algn="r">
              <a:spcBef>
                <a:spcPts val="0"/>
              </a:spcBef>
              <a:buNone/>
              <a:defRPr b="0" i="0" sz="900" u="none" cap="none" strike="noStrike">
                <a:solidFill>
                  <a:srgbClr val="B9B9B9"/>
                </a:solidFill>
                <a:latin typeface="Calibri"/>
                <a:ea typeface="Calibri"/>
                <a:cs typeface="Calibri"/>
                <a:sym typeface="Calibri"/>
              </a:defRPr>
            </a:lvl6pPr>
            <a:lvl7pPr indent="0" lvl="6" marL="0" marR="0" rtl="0" algn="r">
              <a:spcBef>
                <a:spcPts val="0"/>
              </a:spcBef>
              <a:buNone/>
              <a:defRPr b="0" i="0" sz="900" u="none" cap="none" strike="noStrike">
                <a:solidFill>
                  <a:srgbClr val="B9B9B9"/>
                </a:solidFill>
                <a:latin typeface="Calibri"/>
                <a:ea typeface="Calibri"/>
                <a:cs typeface="Calibri"/>
                <a:sym typeface="Calibri"/>
              </a:defRPr>
            </a:lvl7pPr>
            <a:lvl8pPr indent="0" lvl="7" marL="0" marR="0" rtl="0" algn="r">
              <a:spcBef>
                <a:spcPts val="0"/>
              </a:spcBef>
              <a:buNone/>
              <a:defRPr b="0" i="0" sz="900" u="none" cap="none" strike="noStrike">
                <a:solidFill>
                  <a:srgbClr val="B9B9B9"/>
                </a:solidFill>
                <a:latin typeface="Calibri"/>
                <a:ea typeface="Calibri"/>
                <a:cs typeface="Calibri"/>
                <a:sym typeface="Calibri"/>
              </a:defRPr>
            </a:lvl8pPr>
            <a:lvl9pPr indent="0" lvl="8" marL="0" marR="0" rtl="0" algn="r">
              <a:spcBef>
                <a:spcPts val="0"/>
              </a:spcBef>
              <a:buNone/>
              <a:defRPr b="0" i="0" sz="900" u="none" cap="none" strike="noStrike">
                <a:solidFill>
                  <a:srgbClr val="B9B9B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1" name="Shape 31"/>
        <p:cNvGrpSpPr/>
        <p:nvPr/>
      </p:nvGrpSpPr>
      <p:grpSpPr>
        <a:xfrm>
          <a:off x="0" y="0"/>
          <a:ext cx="0" cy="0"/>
          <a:chOff x="0" y="0"/>
          <a:chExt cx="0" cy="0"/>
        </a:xfrm>
      </p:grpSpPr>
      <p:sp>
        <p:nvSpPr>
          <p:cNvPr id="32" name="Google Shape;32;p6"/>
          <p:cNvSpPr txBox="1"/>
          <p:nvPr>
            <p:ph type="title"/>
          </p:nvPr>
        </p:nvSpPr>
        <p:spPr>
          <a:xfrm>
            <a:off x="628650" y="273844"/>
            <a:ext cx="7886700" cy="994200"/>
          </a:xfrm>
          <a:prstGeom prst="rect">
            <a:avLst/>
          </a:prstGeom>
          <a:noFill/>
          <a:ln>
            <a:noFill/>
          </a:ln>
        </p:spPr>
        <p:txBody>
          <a:bodyPr anchorCtr="0" anchor="ctr" bIns="17150" lIns="34300" spcFirstLastPara="1" rIns="34300" wrap="square" tIns="1715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
        <p:nvSpPr>
          <p:cNvPr id="33" name="Google Shape;33;p6"/>
          <p:cNvSpPr txBox="1"/>
          <p:nvPr>
            <p:ph idx="1" type="body"/>
          </p:nvPr>
        </p:nvSpPr>
        <p:spPr>
          <a:xfrm>
            <a:off x="628650" y="1369219"/>
            <a:ext cx="7886700" cy="3263400"/>
          </a:xfrm>
          <a:prstGeom prst="rect">
            <a:avLst/>
          </a:prstGeom>
          <a:noFill/>
          <a:ln>
            <a:noFill/>
          </a:ln>
        </p:spPr>
        <p:txBody>
          <a:bodyPr anchorCtr="0" anchor="t" bIns="17150" lIns="34300" spcFirstLastPara="1" rIns="34300" wrap="square" tIns="17150">
            <a:normAutofit/>
          </a:bodyPr>
          <a:lstStyle>
            <a:lvl1pPr indent="-228600" lvl="0" marL="45720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300"/>
              <a:buFont typeface="Arial"/>
              <a:buNone/>
              <a:defRPr b="0" i="0" sz="13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300"/>
              <a:buFont typeface="Arial"/>
              <a:buNone/>
              <a:defRPr b="0" i="0" sz="1300" u="none" cap="none" strike="noStrike">
                <a:solidFill>
                  <a:schemeClr val="dk1"/>
                </a:solidFill>
                <a:latin typeface="Calibri"/>
                <a:ea typeface="Calibri"/>
                <a:cs typeface="Calibri"/>
                <a:sym typeface="Calibri"/>
              </a:defRPr>
            </a:lvl5pPr>
            <a:lvl6pPr indent="-311150" lvl="5" marL="27432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6pPr>
            <a:lvl7pPr indent="-311150" lvl="6" marL="32004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7pPr>
            <a:lvl8pPr indent="-311150" lvl="7" marL="36576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8pPr>
            <a:lvl9pPr indent="-311150" lvl="8" marL="41148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
        <p:nvSpPr>
          <p:cNvPr id="34" name="Google Shape;34;p6"/>
          <p:cNvSpPr txBox="1"/>
          <p:nvPr>
            <p:ph idx="10" type="dt"/>
          </p:nvPr>
        </p:nvSpPr>
        <p:spPr>
          <a:xfrm>
            <a:off x="628650" y="4767263"/>
            <a:ext cx="2057400" cy="273900"/>
          </a:xfrm>
          <a:prstGeom prst="rect">
            <a:avLst/>
          </a:prstGeom>
          <a:noFill/>
          <a:ln>
            <a:noFill/>
          </a:ln>
        </p:spPr>
        <p:txBody>
          <a:bodyPr anchorCtr="0" anchor="ctr" bIns="17150" lIns="34300" spcFirstLastPara="1" rIns="34300" wrap="square" tIns="17150">
            <a:noAutofit/>
          </a:bodyPr>
          <a:lstStyle>
            <a:lvl1pPr lvl="0" marR="0" rtl="0" algn="l">
              <a:spcBef>
                <a:spcPts val="0"/>
              </a:spcBef>
              <a:spcAft>
                <a:spcPts val="0"/>
              </a:spcAft>
              <a:buSzPts val="500"/>
              <a:buNone/>
              <a:defRPr b="0" i="0" sz="900" u="none" cap="none" strike="noStrike">
                <a:solidFill>
                  <a:srgbClr val="AAA9AA"/>
                </a:solidFill>
                <a:latin typeface="Calibri"/>
                <a:ea typeface="Calibri"/>
                <a:cs typeface="Calibri"/>
                <a:sym typeface="Calibri"/>
              </a:defRPr>
            </a:lvl1pPr>
            <a:lvl2pPr lvl="1"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9pPr>
          </a:lstStyle>
          <a:p/>
        </p:txBody>
      </p:sp>
      <p:sp>
        <p:nvSpPr>
          <p:cNvPr id="35" name="Google Shape;35;p6"/>
          <p:cNvSpPr txBox="1"/>
          <p:nvPr>
            <p:ph idx="11" type="ftr"/>
          </p:nvPr>
        </p:nvSpPr>
        <p:spPr>
          <a:xfrm>
            <a:off x="3028950" y="4767263"/>
            <a:ext cx="3086100" cy="273900"/>
          </a:xfrm>
          <a:prstGeom prst="rect">
            <a:avLst/>
          </a:prstGeom>
          <a:noFill/>
          <a:ln>
            <a:noFill/>
          </a:ln>
        </p:spPr>
        <p:txBody>
          <a:bodyPr anchorCtr="0" anchor="ctr" bIns="17150" lIns="34300" spcFirstLastPara="1" rIns="34300" wrap="square" tIns="17150">
            <a:noAutofit/>
          </a:bodyPr>
          <a:lstStyle>
            <a:lvl1pPr lvl="0" marR="0" rtl="0" algn="ctr">
              <a:spcBef>
                <a:spcPts val="0"/>
              </a:spcBef>
              <a:spcAft>
                <a:spcPts val="0"/>
              </a:spcAft>
              <a:buSzPts val="500"/>
              <a:buNone/>
              <a:defRPr b="0" i="0" sz="900" u="none" cap="none" strike="noStrike">
                <a:solidFill>
                  <a:srgbClr val="AAA9AA"/>
                </a:solidFill>
                <a:latin typeface="Calibri"/>
                <a:ea typeface="Calibri"/>
                <a:cs typeface="Calibri"/>
                <a:sym typeface="Calibri"/>
              </a:defRPr>
            </a:lvl1pPr>
            <a:lvl2pPr lvl="1"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500"/>
              <a:buNone/>
              <a:defRPr b="0" i="0" sz="1400" u="none" cap="none" strike="noStrike">
                <a:solidFill>
                  <a:schemeClr val="dk1"/>
                </a:solidFill>
                <a:latin typeface="Calibri"/>
                <a:ea typeface="Calibri"/>
                <a:cs typeface="Calibri"/>
                <a:sym typeface="Calibri"/>
              </a:defRPr>
            </a:lvl9pPr>
          </a:lstStyle>
          <a:p/>
        </p:txBody>
      </p:sp>
      <p:sp>
        <p:nvSpPr>
          <p:cNvPr id="36" name="Google Shape;36;p6"/>
          <p:cNvSpPr txBox="1"/>
          <p:nvPr>
            <p:ph idx="12" type="sldNum"/>
          </p:nvPr>
        </p:nvSpPr>
        <p:spPr>
          <a:xfrm>
            <a:off x="6457950" y="4767263"/>
            <a:ext cx="2057400" cy="273900"/>
          </a:xfrm>
          <a:prstGeom prst="rect">
            <a:avLst/>
          </a:prstGeom>
          <a:noFill/>
          <a:ln>
            <a:noFill/>
          </a:ln>
        </p:spPr>
        <p:txBody>
          <a:bodyPr anchorCtr="0" anchor="ctr" bIns="17150" lIns="34300" spcFirstLastPara="1" rIns="34300" wrap="square" tIns="17150">
            <a:noAutofit/>
          </a:bodyPr>
          <a:lstStyle>
            <a:lvl1pPr indent="0" lvl="0" marL="0" marR="0" rtl="0" algn="r">
              <a:spcBef>
                <a:spcPts val="0"/>
              </a:spcBef>
              <a:buNone/>
              <a:defRPr b="0" i="0" sz="900" u="none" cap="none" strike="noStrike">
                <a:solidFill>
                  <a:srgbClr val="AAA9AA"/>
                </a:solidFill>
                <a:latin typeface="Calibri"/>
                <a:ea typeface="Calibri"/>
                <a:cs typeface="Calibri"/>
                <a:sym typeface="Calibri"/>
              </a:defRPr>
            </a:lvl1pPr>
            <a:lvl2pPr indent="0" lvl="1" marL="0" marR="0" rtl="0" algn="r">
              <a:spcBef>
                <a:spcPts val="0"/>
              </a:spcBef>
              <a:buNone/>
              <a:defRPr b="0" i="0" sz="900" u="none" cap="none" strike="noStrike">
                <a:solidFill>
                  <a:srgbClr val="AAA9AA"/>
                </a:solidFill>
                <a:latin typeface="Calibri"/>
                <a:ea typeface="Calibri"/>
                <a:cs typeface="Calibri"/>
                <a:sym typeface="Calibri"/>
              </a:defRPr>
            </a:lvl2pPr>
            <a:lvl3pPr indent="0" lvl="2" marL="0" marR="0" rtl="0" algn="r">
              <a:spcBef>
                <a:spcPts val="0"/>
              </a:spcBef>
              <a:buNone/>
              <a:defRPr b="0" i="0" sz="900" u="none" cap="none" strike="noStrike">
                <a:solidFill>
                  <a:srgbClr val="AAA9AA"/>
                </a:solidFill>
                <a:latin typeface="Calibri"/>
                <a:ea typeface="Calibri"/>
                <a:cs typeface="Calibri"/>
                <a:sym typeface="Calibri"/>
              </a:defRPr>
            </a:lvl3pPr>
            <a:lvl4pPr indent="0" lvl="3" marL="0" marR="0" rtl="0" algn="r">
              <a:spcBef>
                <a:spcPts val="0"/>
              </a:spcBef>
              <a:buNone/>
              <a:defRPr b="0" i="0" sz="900" u="none" cap="none" strike="noStrike">
                <a:solidFill>
                  <a:srgbClr val="AAA9AA"/>
                </a:solidFill>
                <a:latin typeface="Calibri"/>
                <a:ea typeface="Calibri"/>
                <a:cs typeface="Calibri"/>
                <a:sym typeface="Calibri"/>
              </a:defRPr>
            </a:lvl4pPr>
            <a:lvl5pPr indent="0" lvl="4" marL="0" marR="0" rtl="0" algn="r">
              <a:spcBef>
                <a:spcPts val="0"/>
              </a:spcBef>
              <a:buNone/>
              <a:defRPr b="0" i="0" sz="900" u="none" cap="none" strike="noStrike">
                <a:solidFill>
                  <a:srgbClr val="AAA9AA"/>
                </a:solidFill>
                <a:latin typeface="Calibri"/>
                <a:ea typeface="Calibri"/>
                <a:cs typeface="Calibri"/>
                <a:sym typeface="Calibri"/>
              </a:defRPr>
            </a:lvl5pPr>
            <a:lvl6pPr indent="0" lvl="5" marL="0" marR="0" rtl="0" algn="r">
              <a:spcBef>
                <a:spcPts val="0"/>
              </a:spcBef>
              <a:buNone/>
              <a:defRPr b="0" i="0" sz="900" u="none" cap="none" strike="noStrike">
                <a:solidFill>
                  <a:srgbClr val="AAA9AA"/>
                </a:solidFill>
                <a:latin typeface="Calibri"/>
                <a:ea typeface="Calibri"/>
                <a:cs typeface="Calibri"/>
                <a:sym typeface="Calibri"/>
              </a:defRPr>
            </a:lvl6pPr>
            <a:lvl7pPr indent="0" lvl="6" marL="0" marR="0" rtl="0" algn="r">
              <a:spcBef>
                <a:spcPts val="0"/>
              </a:spcBef>
              <a:buNone/>
              <a:defRPr b="0" i="0" sz="900" u="none" cap="none" strike="noStrike">
                <a:solidFill>
                  <a:srgbClr val="AAA9AA"/>
                </a:solidFill>
                <a:latin typeface="Calibri"/>
                <a:ea typeface="Calibri"/>
                <a:cs typeface="Calibri"/>
                <a:sym typeface="Calibri"/>
              </a:defRPr>
            </a:lvl7pPr>
            <a:lvl8pPr indent="0" lvl="7" marL="0" marR="0" rtl="0" algn="r">
              <a:spcBef>
                <a:spcPts val="0"/>
              </a:spcBef>
              <a:buNone/>
              <a:defRPr b="0" i="0" sz="900" u="none" cap="none" strike="noStrike">
                <a:solidFill>
                  <a:srgbClr val="AAA9AA"/>
                </a:solidFill>
                <a:latin typeface="Calibri"/>
                <a:ea typeface="Calibri"/>
                <a:cs typeface="Calibri"/>
                <a:sym typeface="Calibri"/>
              </a:defRPr>
            </a:lvl8pPr>
            <a:lvl9pPr indent="0" lvl="8" marL="0" marR="0" rtl="0" algn="r">
              <a:spcBef>
                <a:spcPts val="0"/>
              </a:spcBef>
              <a:buNone/>
              <a:defRPr b="0" i="0" sz="900" u="none" cap="none" strike="noStrike">
                <a:solidFill>
                  <a:srgbClr val="AAA9AA"/>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www.leanlab.c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dataintelo.com/report/global-product-management-software-market/" TargetMode="External"/><Relationship Id="rId4" Type="http://schemas.openxmlformats.org/officeDocument/2006/relationships/hyperlink" Target="https://www.globenewswire.com/news-release/2021/08/06/2276533/0/en/User-Experience-UX-Research-Software-Market-to-Hit-USD-356-0-Million-by-2026-at-11-9-CAGR-Report-by-Market-Research-Future-MRFR.html" TargetMode="External"/><Relationship Id="rId5" Type="http://schemas.openxmlformats.org/officeDocument/2006/relationships/hyperlink" Target="https://www.marketresearch.com/QYResearch-Group-v3531/Global-Customer-Feedback-Software-Size-14453521/" TargetMode="External"/><Relationship Id="rId6" Type="http://schemas.openxmlformats.org/officeDocument/2006/relationships/hyperlink" Target="https://www.researchandmarkets.com/reports/4805476/innovation-management-global-market-trajector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insightplatforms.com/top-20-insight-community-platform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predictiveanalyticstoday.com/top-idea-management-softwar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1"/>
          <p:cNvSpPr txBox="1"/>
          <p:nvPr/>
        </p:nvSpPr>
        <p:spPr>
          <a:xfrm>
            <a:off x="248550" y="240200"/>
            <a:ext cx="8459100" cy="7734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en" sz="3000">
                <a:solidFill>
                  <a:schemeClr val="dk2"/>
                </a:solidFill>
                <a:latin typeface="Poppins"/>
                <a:ea typeface="Poppins"/>
                <a:cs typeface="Poppins"/>
                <a:sym typeface="Poppins"/>
              </a:rPr>
              <a:t>Competitive Analysis + Trends</a:t>
            </a:r>
            <a:endParaRPr b="1" sz="3000">
              <a:solidFill>
                <a:schemeClr val="dk2"/>
              </a:solidFill>
              <a:latin typeface="Poppins"/>
              <a:ea typeface="Poppins"/>
              <a:cs typeface="Poppins"/>
              <a:sym typeface="Poppins"/>
            </a:endParaRPr>
          </a:p>
          <a:p>
            <a:pPr indent="0" lvl="0" marL="0" marR="0" rtl="0" algn="ctr">
              <a:spcBef>
                <a:spcPts val="0"/>
              </a:spcBef>
              <a:spcAft>
                <a:spcPts val="0"/>
              </a:spcAft>
              <a:buNone/>
            </a:pPr>
            <a:r>
              <a:rPr b="1" lang="en" sz="1800">
                <a:solidFill>
                  <a:schemeClr val="accent3"/>
                </a:solidFill>
                <a:latin typeface="Poppins"/>
                <a:ea typeface="Poppins"/>
                <a:cs typeface="Poppins"/>
                <a:sym typeface="Poppins"/>
              </a:rPr>
              <a:t>Case: LeanLab</a:t>
            </a:r>
            <a:r>
              <a:rPr b="1" lang="en" sz="1800">
                <a:solidFill>
                  <a:schemeClr val="accent3"/>
                </a:solidFill>
                <a:latin typeface="Poppins"/>
                <a:ea typeface="Poppins"/>
                <a:cs typeface="Poppins"/>
                <a:sym typeface="Poppins"/>
              </a:rPr>
              <a:t> </a:t>
            </a:r>
            <a:endParaRPr sz="1800">
              <a:solidFill>
                <a:schemeClr val="accent3"/>
              </a:solidFill>
            </a:endParaRPr>
          </a:p>
        </p:txBody>
      </p:sp>
      <p:pic>
        <p:nvPicPr>
          <p:cNvPr id="62" name="Google Shape;62;p11"/>
          <p:cNvPicPr preferRelativeResize="0"/>
          <p:nvPr/>
        </p:nvPicPr>
        <p:blipFill>
          <a:blip r:embed="rId3">
            <a:alphaModFix/>
          </a:blip>
          <a:stretch>
            <a:fillRect/>
          </a:stretch>
        </p:blipFill>
        <p:spPr>
          <a:xfrm>
            <a:off x="2354100" y="1297750"/>
            <a:ext cx="6731725" cy="3845749"/>
          </a:xfrm>
          <a:prstGeom prst="rect">
            <a:avLst/>
          </a:prstGeom>
          <a:noFill/>
          <a:ln>
            <a:noFill/>
          </a:ln>
        </p:spPr>
      </p:pic>
      <p:sp>
        <p:nvSpPr>
          <p:cNvPr id="63" name="Google Shape;63;p11"/>
          <p:cNvSpPr txBox="1"/>
          <p:nvPr/>
        </p:nvSpPr>
        <p:spPr>
          <a:xfrm>
            <a:off x="433775" y="1499925"/>
            <a:ext cx="2266200" cy="2796300"/>
          </a:xfrm>
          <a:prstGeom prst="rect">
            <a:avLst/>
          </a:prstGeom>
          <a:noFill/>
          <a:ln>
            <a:noFill/>
          </a:ln>
        </p:spPr>
        <p:txBody>
          <a:bodyPr anchorCtr="0" anchor="t" bIns="91425" lIns="91425" spcFirstLastPara="1" rIns="91425" wrap="square" tIns="91425">
            <a:spAutoFit/>
          </a:bodyPr>
          <a:lstStyle/>
          <a:p>
            <a:pPr indent="-222250" lvl="0" marL="114300" rtl="0" algn="l">
              <a:spcBef>
                <a:spcPts val="0"/>
              </a:spcBef>
              <a:spcAft>
                <a:spcPts val="0"/>
              </a:spcAft>
              <a:buSzPts val="1700"/>
              <a:buFont typeface="Calibri"/>
              <a:buChar char="●"/>
            </a:pPr>
            <a:r>
              <a:rPr lang="en" sz="1700">
                <a:latin typeface="Calibri"/>
                <a:ea typeface="Calibri"/>
                <a:cs typeface="Calibri"/>
                <a:sym typeface="Calibri"/>
              </a:rPr>
              <a:t>Mixed method platform for qualitative and quantitative research</a:t>
            </a:r>
            <a:endParaRPr sz="1700">
              <a:latin typeface="Calibri"/>
              <a:ea typeface="Calibri"/>
              <a:cs typeface="Calibri"/>
              <a:sym typeface="Calibri"/>
            </a:endParaRPr>
          </a:p>
          <a:p>
            <a:pPr indent="-222250" lvl="0" marL="114300" rtl="0" algn="l">
              <a:spcBef>
                <a:spcPts val="1000"/>
              </a:spcBef>
              <a:spcAft>
                <a:spcPts val="0"/>
              </a:spcAft>
              <a:buSzPts val="1700"/>
              <a:buFont typeface="Calibri"/>
              <a:buChar char="●"/>
            </a:pPr>
            <a:r>
              <a:rPr lang="en" sz="1700">
                <a:latin typeface="Calibri"/>
                <a:ea typeface="Calibri"/>
                <a:cs typeface="Calibri"/>
                <a:sym typeface="Calibri"/>
              </a:rPr>
              <a:t>Currently targeting Customer Insight and Customer Experience teams </a:t>
            </a:r>
            <a:endParaRPr sz="1700">
              <a:latin typeface="Calibri"/>
              <a:ea typeface="Calibri"/>
              <a:cs typeface="Calibri"/>
              <a:sym typeface="Calibri"/>
            </a:endParaRPr>
          </a:p>
          <a:p>
            <a:pPr indent="-222250" lvl="0" marL="114300" rtl="0" algn="l">
              <a:spcBef>
                <a:spcPts val="1000"/>
              </a:spcBef>
              <a:spcAft>
                <a:spcPts val="1000"/>
              </a:spcAft>
              <a:buSzPts val="1700"/>
              <a:buFont typeface="Calibri"/>
              <a:buChar char="●"/>
            </a:pPr>
            <a:r>
              <a:rPr lang="en" sz="1700" u="sng">
                <a:solidFill>
                  <a:schemeClr val="hlink"/>
                </a:solidFill>
                <a:latin typeface="Calibri"/>
                <a:ea typeface="Calibri"/>
                <a:cs typeface="Calibri"/>
                <a:sym typeface="Calibri"/>
                <a:hlinkClick r:id="rId4"/>
              </a:rPr>
              <a:t>www.leanlab.co</a:t>
            </a:r>
            <a:endParaRPr sz="17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txBox="1"/>
          <p:nvPr/>
        </p:nvSpPr>
        <p:spPr>
          <a:xfrm>
            <a:off x="474800" y="1630600"/>
            <a:ext cx="8090700" cy="3324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AutoNum type="arabicPeriod"/>
            </a:pPr>
            <a:r>
              <a:rPr lang="en">
                <a:latin typeface="Calibri"/>
                <a:ea typeface="Calibri"/>
                <a:cs typeface="Calibri"/>
                <a:sym typeface="Calibri"/>
              </a:rPr>
              <a:t>MARKET COMPARISONS: How would you compare (growth, level of competition, trends etc) our </a:t>
            </a:r>
            <a:r>
              <a:rPr lang="en" u="sng">
                <a:latin typeface="Calibri"/>
                <a:ea typeface="Calibri"/>
                <a:cs typeface="Calibri"/>
                <a:sym typeface="Calibri"/>
              </a:rPr>
              <a:t>current</a:t>
            </a:r>
            <a:r>
              <a:rPr lang="en">
                <a:latin typeface="Calibri"/>
                <a:ea typeface="Calibri"/>
                <a:cs typeface="Calibri"/>
                <a:sym typeface="Calibri"/>
              </a:rPr>
              <a:t> market and the </a:t>
            </a:r>
            <a:r>
              <a:rPr lang="en" u="sng">
                <a:latin typeface="Calibri"/>
                <a:ea typeface="Calibri"/>
                <a:cs typeface="Calibri"/>
                <a:sym typeface="Calibri"/>
              </a:rPr>
              <a:t>new market</a:t>
            </a:r>
            <a:r>
              <a:rPr lang="en">
                <a:latin typeface="Calibri"/>
                <a:ea typeface="Calibri"/>
                <a:cs typeface="Calibri"/>
                <a:sym typeface="Calibri"/>
              </a:rPr>
              <a:t> you have looked at?</a:t>
            </a:r>
            <a:endParaRPr>
              <a:latin typeface="Calibri"/>
              <a:ea typeface="Calibri"/>
              <a:cs typeface="Calibri"/>
              <a:sym typeface="Calibri"/>
            </a:endParaRPr>
          </a:p>
          <a:p>
            <a:pPr indent="-317500" lvl="0" marL="457200" rtl="0" algn="l">
              <a:spcBef>
                <a:spcPts val="1000"/>
              </a:spcBef>
              <a:spcAft>
                <a:spcPts val="0"/>
              </a:spcAft>
              <a:buSzPts val="1400"/>
              <a:buFont typeface="Calibri"/>
              <a:buAutoNum type="arabicPeriod"/>
            </a:pPr>
            <a:r>
              <a:rPr lang="en">
                <a:latin typeface="Calibri"/>
                <a:ea typeface="Calibri"/>
                <a:cs typeface="Calibri"/>
                <a:sym typeface="Calibri"/>
              </a:rPr>
              <a:t>STRATEGY: Which companies seem to have had success in our </a:t>
            </a:r>
            <a:r>
              <a:rPr lang="en" u="sng">
                <a:latin typeface="Calibri"/>
                <a:ea typeface="Calibri"/>
                <a:cs typeface="Calibri"/>
                <a:sym typeface="Calibri"/>
              </a:rPr>
              <a:t>current</a:t>
            </a:r>
            <a:r>
              <a:rPr lang="en">
                <a:latin typeface="Calibri"/>
                <a:ea typeface="Calibri"/>
                <a:cs typeface="Calibri"/>
                <a:sym typeface="Calibri"/>
              </a:rPr>
              <a:t> and </a:t>
            </a:r>
            <a:r>
              <a:rPr lang="en" u="sng">
                <a:latin typeface="Calibri"/>
                <a:ea typeface="Calibri"/>
                <a:cs typeface="Calibri"/>
                <a:sym typeface="Calibri"/>
              </a:rPr>
              <a:t>new market</a:t>
            </a:r>
            <a:r>
              <a:rPr lang="en">
                <a:latin typeface="Calibri"/>
                <a:ea typeface="Calibri"/>
                <a:cs typeface="Calibri"/>
                <a:sym typeface="Calibri"/>
              </a:rPr>
              <a:t> you have looked and potential reasons why?</a:t>
            </a:r>
            <a:endParaRPr>
              <a:latin typeface="Calibri"/>
              <a:ea typeface="Calibri"/>
              <a:cs typeface="Calibri"/>
              <a:sym typeface="Calibri"/>
            </a:endParaRPr>
          </a:p>
          <a:p>
            <a:pPr indent="-317500" lvl="0" marL="457200" rtl="0" algn="l">
              <a:spcBef>
                <a:spcPts val="1000"/>
              </a:spcBef>
              <a:spcAft>
                <a:spcPts val="0"/>
              </a:spcAft>
              <a:buSzPts val="1400"/>
              <a:buFont typeface="Calibri"/>
              <a:buAutoNum type="arabicPeriod"/>
            </a:pPr>
            <a:r>
              <a:rPr lang="en">
                <a:latin typeface="Calibri"/>
                <a:ea typeface="Calibri"/>
                <a:cs typeface="Calibri"/>
                <a:sym typeface="Calibri"/>
              </a:rPr>
              <a:t>POSITIONING: If we were moving towards the new market how should we talk about our product?</a:t>
            </a:r>
            <a:endParaRPr>
              <a:latin typeface="Calibri"/>
              <a:ea typeface="Calibri"/>
              <a:cs typeface="Calibri"/>
              <a:sym typeface="Calibri"/>
            </a:endParaRPr>
          </a:p>
          <a:p>
            <a:pPr indent="-317500" lvl="0" marL="457200" rtl="0" algn="l">
              <a:spcBef>
                <a:spcPts val="1000"/>
              </a:spcBef>
              <a:spcAft>
                <a:spcPts val="0"/>
              </a:spcAft>
              <a:buSzPts val="1400"/>
              <a:buFont typeface="Calibri"/>
              <a:buAutoNum type="arabicPeriod"/>
            </a:pPr>
            <a:r>
              <a:rPr lang="en">
                <a:latin typeface="Calibri"/>
                <a:ea typeface="Calibri"/>
                <a:cs typeface="Calibri"/>
                <a:sym typeface="Calibri"/>
              </a:rPr>
              <a:t>TARGETING: In the new market, which buyer profiles and company types should we address?</a:t>
            </a:r>
            <a:endParaRPr>
              <a:latin typeface="Calibri"/>
              <a:ea typeface="Calibri"/>
              <a:cs typeface="Calibri"/>
              <a:sym typeface="Calibri"/>
            </a:endParaRPr>
          </a:p>
          <a:p>
            <a:pPr indent="-317500" lvl="0" marL="457200" rtl="0" algn="l">
              <a:spcBef>
                <a:spcPts val="1000"/>
              </a:spcBef>
              <a:spcAft>
                <a:spcPts val="0"/>
              </a:spcAft>
              <a:buSzPts val="1400"/>
              <a:buFont typeface="Calibri"/>
              <a:buAutoNum type="arabicPeriod"/>
            </a:pPr>
            <a:r>
              <a:rPr lang="en">
                <a:latin typeface="Calibri"/>
                <a:ea typeface="Calibri"/>
                <a:cs typeface="Calibri"/>
                <a:sym typeface="Calibri"/>
              </a:rPr>
              <a:t>PRODUCT: Which features should we pack to be able to  play in the new market? What features could help us to differentiate against others in the new space?</a:t>
            </a:r>
            <a:endParaRPr>
              <a:latin typeface="Calibri"/>
              <a:ea typeface="Calibri"/>
              <a:cs typeface="Calibri"/>
              <a:sym typeface="Calibri"/>
            </a:endParaRPr>
          </a:p>
          <a:p>
            <a:pPr indent="-317500" lvl="0" marL="457200" rtl="0" algn="l">
              <a:spcBef>
                <a:spcPts val="1000"/>
              </a:spcBef>
              <a:spcAft>
                <a:spcPts val="0"/>
              </a:spcAft>
              <a:buSzPts val="1400"/>
              <a:buFont typeface="Calibri"/>
              <a:buAutoNum type="arabicPeriod"/>
            </a:pPr>
            <a:r>
              <a:rPr lang="en">
                <a:latin typeface="Calibri"/>
                <a:ea typeface="Calibri"/>
                <a:cs typeface="Calibri"/>
                <a:sym typeface="Calibri"/>
              </a:rPr>
              <a:t>PRICING: Do you recommend PLG track and why?</a:t>
            </a:r>
            <a:endParaRPr>
              <a:latin typeface="Calibri"/>
              <a:ea typeface="Calibri"/>
              <a:cs typeface="Calibri"/>
              <a:sym typeface="Calibri"/>
            </a:endParaRPr>
          </a:p>
          <a:p>
            <a:pPr indent="-317500" lvl="0" marL="457200" rtl="0" algn="l">
              <a:spcBef>
                <a:spcPts val="1000"/>
              </a:spcBef>
              <a:spcAft>
                <a:spcPts val="1000"/>
              </a:spcAft>
              <a:buSzPts val="1400"/>
              <a:buFont typeface="Calibri"/>
              <a:buAutoNum type="arabicPeriod"/>
            </a:pPr>
            <a:r>
              <a:rPr lang="en">
                <a:latin typeface="Calibri"/>
                <a:ea typeface="Calibri"/>
                <a:cs typeface="Calibri"/>
                <a:sym typeface="Calibri"/>
              </a:rPr>
              <a:t>PARTNERS: Do you recommend selling and working with partners? What kind of partner routes are available? </a:t>
            </a:r>
            <a:endParaRPr>
              <a:latin typeface="Calibri"/>
              <a:ea typeface="Calibri"/>
              <a:cs typeface="Calibri"/>
              <a:sym typeface="Calibri"/>
            </a:endParaRPr>
          </a:p>
        </p:txBody>
      </p:sp>
      <p:sp>
        <p:nvSpPr>
          <p:cNvPr id="145" name="Google Shape;145;p20"/>
          <p:cNvSpPr txBox="1"/>
          <p:nvPr/>
        </p:nvSpPr>
        <p:spPr>
          <a:xfrm>
            <a:off x="2199294" y="392588"/>
            <a:ext cx="4745400" cy="4965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en" sz="3000">
                <a:solidFill>
                  <a:schemeClr val="dk2"/>
                </a:solidFill>
                <a:latin typeface="Poppins"/>
                <a:ea typeface="Poppins"/>
                <a:cs typeface="Poppins"/>
                <a:sym typeface="Poppins"/>
              </a:rPr>
              <a:t>Analysis Scope</a:t>
            </a:r>
            <a:endParaRPr sz="500"/>
          </a:p>
        </p:txBody>
      </p:sp>
      <p:sp>
        <p:nvSpPr>
          <p:cNvPr id="146" name="Google Shape;146;p20"/>
          <p:cNvSpPr txBox="1"/>
          <p:nvPr/>
        </p:nvSpPr>
        <p:spPr>
          <a:xfrm>
            <a:off x="924675" y="969950"/>
            <a:ext cx="7830300" cy="496500"/>
          </a:xfrm>
          <a:prstGeom prst="rect">
            <a:avLst/>
          </a:prstGeom>
          <a:noFill/>
          <a:ln>
            <a:noFill/>
          </a:ln>
        </p:spPr>
        <p:txBody>
          <a:bodyPr anchorCtr="0" anchor="t" bIns="17150" lIns="34300" spcFirstLastPara="1" rIns="34300" wrap="square" tIns="17150">
            <a:spAutoFit/>
          </a:bodyPr>
          <a:lstStyle/>
          <a:p>
            <a:pPr indent="0" lvl="0" marL="0" marR="0" rtl="0" algn="ctr">
              <a:lnSpc>
                <a:spcPct val="100000"/>
              </a:lnSpc>
              <a:spcBef>
                <a:spcPts val="0"/>
              </a:spcBef>
              <a:spcAft>
                <a:spcPts val="0"/>
              </a:spcAft>
              <a:buNone/>
            </a:pPr>
            <a:r>
              <a:rPr b="1" lang="en" sz="1500">
                <a:solidFill>
                  <a:srgbClr val="38761D"/>
                </a:solidFill>
                <a:latin typeface="Lato"/>
                <a:ea typeface="Lato"/>
                <a:cs typeface="Lato"/>
                <a:sym typeface="Lato"/>
              </a:rPr>
              <a:t>Considering our CURRENT market and potentially moving towards a new market how would your recommendations look like?</a:t>
            </a:r>
            <a:endParaRPr b="1" sz="1500">
              <a:solidFill>
                <a:srgbClr val="38761D"/>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1"/>
          <p:cNvSpPr txBox="1"/>
          <p:nvPr/>
        </p:nvSpPr>
        <p:spPr>
          <a:xfrm>
            <a:off x="474800" y="1402000"/>
            <a:ext cx="8133600" cy="3755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AutoNum type="arabicPeriod"/>
            </a:pPr>
            <a:r>
              <a:rPr lang="en">
                <a:latin typeface="Calibri"/>
                <a:ea typeface="Calibri"/>
                <a:cs typeface="Calibri"/>
                <a:sym typeface="Calibri"/>
              </a:rPr>
              <a:t>You will compare our current market + one selected market</a:t>
            </a:r>
            <a:endParaRPr>
              <a:latin typeface="Calibri"/>
              <a:ea typeface="Calibri"/>
              <a:cs typeface="Calibri"/>
              <a:sym typeface="Calibri"/>
            </a:endParaRPr>
          </a:p>
          <a:p>
            <a:pPr indent="-317500" lvl="0" marL="457200" rtl="0" algn="l">
              <a:spcBef>
                <a:spcPts val="1000"/>
              </a:spcBef>
              <a:spcAft>
                <a:spcPts val="0"/>
              </a:spcAft>
              <a:buSzPts val="1400"/>
              <a:buFont typeface="Calibri"/>
              <a:buAutoNum type="arabicPeriod"/>
            </a:pPr>
            <a:r>
              <a:rPr lang="en">
                <a:latin typeface="Calibri"/>
                <a:ea typeface="Calibri"/>
                <a:cs typeface="Calibri"/>
                <a:sym typeface="Calibri"/>
              </a:rPr>
              <a:t>For the competitive analysis:</a:t>
            </a:r>
            <a:endParaRPr>
              <a:latin typeface="Calibri"/>
              <a:ea typeface="Calibri"/>
              <a:cs typeface="Calibri"/>
              <a:sym typeface="Calibri"/>
            </a:endParaRPr>
          </a:p>
          <a:p>
            <a:pPr indent="-317500" lvl="1" marL="914400" rtl="0" algn="l">
              <a:spcBef>
                <a:spcPts val="1000"/>
              </a:spcBef>
              <a:spcAft>
                <a:spcPts val="0"/>
              </a:spcAft>
              <a:buSzPts val="1400"/>
              <a:buFont typeface="Calibri"/>
              <a:buAutoNum type="alphaLcPeriod"/>
            </a:pPr>
            <a:r>
              <a:rPr lang="en">
                <a:latin typeface="Calibri"/>
                <a:ea typeface="Calibri"/>
                <a:cs typeface="Calibri"/>
                <a:sym typeface="Calibri"/>
              </a:rPr>
              <a:t>There will be about 10 companies in our current market and another 10 or so companies in the selected software market to be looked at. Please look for interesting additional competitors too</a:t>
            </a:r>
            <a:endParaRPr>
              <a:latin typeface="Calibri"/>
              <a:ea typeface="Calibri"/>
              <a:cs typeface="Calibri"/>
              <a:sym typeface="Calibri"/>
            </a:endParaRPr>
          </a:p>
          <a:p>
            <a:pPr indent="-317500" lvl="1" marL="914400" rtl="0" algn="l">
              <a:spcBef>
                <a:spcPts val="1000"/>
              </a:spcBef>
              <a:spcAft>
                <a:spcPts val="0"/>
              </a:spcAft>
              <a:buSzPts val="1400"/>
              <a:buFont typeface="Calibri"/>
              <a:buAutoNum type="alphaLcPeriod"/>
            </a:pPr>
            <a:r>
              <a:rPr lang="en">
                <a:latin typeface="Calibri"/>
                <a:ea typeface="Calibri"/>
                <a:cs typeface="Calibri"/>
                <a:sym typeface="Calibri"/>
              </a:rPr>
              <a:t>The information gathering will be desk-research for which in addition to Google etc. you can use Aalto’s available business </a:t>
            </a:r>
            <a:r>
              <a:rPr lang="en">
                <a:latin typeface="Calibri"/>
                <a:ea typeface="Calibri"/>
                <a:cs typeface="Calibri"/>
                <a:sym typeface="Calibri"/>
              </a:rPr>
              <a:t>intelligence</a:t>
            </a:r>
            <a:r>
              <a:rPr lang="en">
                <a:latin typeface="Calibri"/>
                <a:ea typeface="Calibri"/>
                <a:cs typeface="Calibri"/>
                <a:sym typeface="Calibri"/>
              </a:rPr>
              <a:t> tools to access financial data on companies. </a:t>
            </a:r>
            <a:endParaRPr>
              <a:latin typeface="Calibri"/>
              <a:ea typeface="Calibri"/>
              <a:cs typeface="Calibri"/>
              <a:sym typeface="Calibri"/>
            </a:endParaRPr>
          </a:p>
          <a:p>
            <a:pPr indent="-317500" lvl="1" marL="914400" rtl="0" algn="l">
              <a:spcBef>
                <a:spcPts val="1000"/>
              </a:spcBef>
              <a:spcAft>
                <a:spcPts val="0"/>
              </a:spcAft>
              <a:buSzPts val="1400"/>
              <a:buFont typeface="Calibri"/>
              <a:buAutoNum type="alphaLcPeriod"/>
            </a:pPr>
            <a:r>
              <a:rPr lang="en">
                <a:latin typeface="Calibri"/>
                <a:ea typeface="Calibri"/>
                <a:cs typeface="Calibri"/>
                <a:sym typeface="Calibri"/>
              </a:rPr>
              <a:t>Please add the company details on the excel and create a short powerpoint 1-2 page summary of each company </a:t>
            </a:r>
            <a:endParaRPr>
              <a:latin typeface="Calibri"/>
              <a:ea typeface="Calibri"/>
              <a:cs typeface="Calibri"/>
              <a:sym typeface="Calibri"/>
            </a:endParaRPr>
          </a:p>
          <a:p>
            <a:pPr indent="-317500" lvl="0" marL="457200" rtl="0" algn="l">
              <a:spcBef>
                <a:spcPts val="1000"/>
              </a:spcBef>
              <a:spcAft>
                <a:spcPts val="0"/>
              </a:spcAft>
              <a:buSzPts val="1400"/>
              <a:buFont typeface="Calibri"/>
              <a:buAutoNum type="arabicPeriod"/>
            </a:pPr>
            <a:r>
              <a:rPr lang="en">
                <a:latin typeface="Calibri"/>
                <a:ea typeface="Calibri"/>
                <a:cs typeface="Calibri"/>
                <a:sym typeface="Calibri"/>
              </a:rPr>
              <a:t>In addition to competitive analysis carry desk research to the market trends and create a short summary</a:t>
            </a:r>
            <a:endParaRPr>
              <a:latin typeface="Calibri"/>
              <a:ea typeface="Calibri"/>
              <a:cs typeface="Calibri"/>
              <a:sym typeface="Calibri"/>
            </a:endParaRPr>
          </a:p>
          <a:p>
            <a:pPr indent="-317500" lvl="0" marL="457200" rtl="0" algn="l">
              <a:spcBef>
                <a:spcPts val="1000"/>
              </a:spcBef>
              <a:spcAft>
                <a:spcPts val="1000"/>
              </a:spcAft>
              <a:buSzPts val="1400"/>
              <a:buFont typeface="Calibri"/>
              <a:buAutoNum type="arabicPeriod"/>
            </a:pPr>
            <a:r>
              <a:rPr lang="en">
                <a:latin typeface="Calibri"/>
                <a:ea typeface="Calibri"/>
                <a:cs typeface="Calibri"/>
                <a:sym typeface="Calibri"/>
              </a:rPr>
              <a:t>Please compile your background research and findings into Powerpoint and get ready to present your market analysis and your recommendations (I created some dummy slides in this deck, check them out if they could be of any use)</a:t>
            </a:r>
            <a:endParaRPr>
              <a:latin typeface="Calibri"/>
              <a:ea typeface="Calibri"/>
              <a:cs typeface="Calibri"/>
              <a:sym typeface="Calibri"/>
            </a:endParaRPr>
          </a:p>
        </p:txBody>
      </p:sp>
      <p:sp>
        <p:nvSpPr>
          <p:cNvPr id="152" name="Google Shape;152;p21"/>
          <p:cNvSpPr txBox="1"/>
          <p:nvPr/>
        </p:nvSpPr>
        <p:spPr>
          <a:xfrm>
            <a:off x="772275" y="392600"/>
            <a:ext cx="7408200" cy="4965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en" sz="3000">
                <a:solidFill>
                  <a:schemeClr val="dk2"/>
                </a:solidFill>
                <a:latin typeface="Poppins"/>
                <a:ea typeface="Poppins"/>
                <a:cs typeface="Poppins"/>
                <a:sym typeface="Poppins"/>
              </a:rPr>
              <a:t>Task Instructions / Deliverables</a:t>
            </a:r>
            <a:endParaRPr sz="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2"/>
          <p:cNvSpPr txBox="1"/>
          <p:nvPr/>
        </p:nvSpPr>
        <p:spPr>
          <a:xfrm>
            <a:off x="2595539" y="392588"/>
            <a:ext cx="3953100" cy="4965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en" sz="3000">
                <a:solidFill>
                  <a:schemeClr val="dk2"/>
                </a:solidFill>
                <a:latin typeface="Poppins"/>
                <a:ea typeface="Poppins"/>
                <a:cs typeface="Poppins"/>
                <a:sym typeface="Poppins"/>
              </a:rPr>
              <a:t>Market Overview</a:t>
            </a:r>
            <a:endParaRPr sz="500"/>
          </a:p>
        </p:txBody>
      </p:sp>
      <p:sp>
        <p:nvSpPr>
          <p:cNvPr id="158" name="Google Shape;158;p22"/>
          <p:cNvSpPr txBox="1"/>
          <p:nvPr/>
        </p:nvSpPr>
        <p:spPr>
          <a:xfrm>
            <a:off x="1000876" y="893742"/>
            <a:ext cx="7142100" cy="2502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lang="en">
                <a:solidFill>
                  <a:schemeClr val="dk1"/>
                </a:solidFill>
                <a:latin typeface="Lato Light"/>
                <a:ea typeface="Lato Light"/>
                <a:cs typeface="Lato Light"/>
                <a:sym typeface="Lato Light"/>
              </a:rPr>
              <a:t>Please create a summary / your take on the top competitors within given market</a:t>
            </a:r>
            <a:endParaRPr sz="500"/>
          </a:p>
        </p:txBody>
      </p:sp>
      <p:sp>
        <p:nvSpPr>
          <p:cNvPr id="159" name="Google Shape;159;p22"/>
          <p:cNvSpPr/>
          <p:nvPr/>
        </p:nvSpPr>
        <p:spPr>
          <a:xfrm>
            <a:off x="1461204" y="3451318"/>
            <a:ext cx="883800" cy="876000"/>
          </a:xfrm>
          <a:prstGeom prst="rect">
            <a:avLst/>
          </a:prstGeom>
          <a:solidFill>
            <a:srgbClr val="F2F2F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60" name="Google Shape;160;p22"/>
          <p:cNvSpPr txBox="1"/>
          <p:nvPr/>
        </p:nvSpPr>
        <p:spPr>
          <a:xfrm>
            <a:off x="4892800" y="1442275"/>
            <a:ext cx="3416700" cy="3728700"/>
          </a:xfrm>
          <a:prstGeom prst="rect">
            <a:avLst/>
          </a:prstGeom>
          <a:noFill/>
          <a:ln>
            <a:noFill/>
          </a:ln>
        </p:spPr>
        <p:txBody>
          <a:bodyPr anchorCtr="0" anchor="t" bIns="17150" lIns="34300" spcFirstLastPara="1" rIns="34300" wrap="square" tIns="17150">
            <a:spAutoFit/>
          </a:bodyPr>
          <a:lstStyle/>
          <a:p>
            <a:pPr indent="0" lvl="0" marL="0" marR="0" rtl="0" algn="l">
              <a:spcBef>
                <a:spcPts val="0"/>
              </a:spcBef>
              <a:spcAft>
                <a:spcPts val="0"/>
              </a:spcAft>
              <a:buNone/>
            </a:pPr>
            <a:r>
              <a:rPr lang="en" sz="1200">
                <a:solidFill>
                  <a:schemeClr val="dk1"/>
                </a:solidFill>
                <a:latin typeface="Lato Light"/>
                <a:ea typeface="Lato Light"/>
                <a:cs typeface="Lato Light"/>
                <a:sym typeface="Lato Light"/>
              </a:rPr>
              <a:t>Please create any graphics / matrixes that you see fit to display the markets ideally with ‘snapshot’ graphs (where you have companies in one graph based on interesting dimensions)</a:t>
            </a:r>
            <a:endParaRPr sz="1200">
              <a:solidFill>
                <a:schemeClr val="dk1"/>
              </a:solidFill>
              <a:latin typeface="Lato Light"/>
              <a:ea typeface="Lato Light"/>
              <a:cs typeface="Lato Light"/>
              <a:sym typeface="Lato Light"/>
            </a:endParaRPr>
          </a:p>
          <a:p>
            <a:pPr indent="0" lvl="0" marL="0" marR="0" rtl="0" algn="l">
              <a:spcBef>
                <a:spcPts val="0"/>
              </a:spcBef>
              <a:spcAft>
                <a:spcPts val="0"/>
              </a:spcAft>
              <a:buNone/>
            </a:pPr>
            <a:r>
              <a:t/>
            </a:r>
            <a:endParaRPr sz="1200">
              <a:solidFill>
                <a:schemeClr val="dk1"/>
              </a:solidFill>
              <a:latin typeface="Lato Light"/>
              <a:ea typeface="Lato Light"/>
              <a:cs typeface="Lato Light"/>
              <a:sym typeface="Lato Light"/>
            </a:endParaRPr>
          </a:p>
          <a:p>
            <a:pPr indent="0" lvl="0" marL="0" marR="0" rtl="0" algn="l">
              <a:spcBef>
                <a:spcPts val="0"/>
              </a:spcBef>
              <a:spcAft>
                <a:spcPts val="0"/>
              </a:spcAft>
              <a:buNone/>
            </a:pPr>
            <a:r>
              <a:rPr lang="en" sz="1200">
                <a:solidFill>
                  <a:schemeClr val="dk1"/>
                </a:solidFill>
                <a:latin typeface="Lato Light"/>
                <a:ea typeface="Lato Light"/>
                <a:cs typeface="Lato Light"/>
                <a:sym typeface="Lato Light"/>
              </a:rPr>
              <a:t>If you decide to use matrix you could try a version of Gartners Magic Quadrant (as I have roughly tried here)</a:t>
            </a:r>
            <a:endParaRPr sz="1200">
              <a:solidFill>
                <a:schemeClr val="dk1"/>
              </a:solidFill>
              <a:latin typeface="Lato Light"/>
              <a:ea typeface="Lato Light"/>
              <a:cs typeface="Lato Light"/>
              <a:sym typeface="Lato Light"/>
            </a:endParaRPr>
          </a:p>
          <a:p>
            <a:pPr indent="0" lvl="0" marL="0" marR="0" rtl="0" algn="l">
              <a:spcBef>
                <a:spcPts val="0"/>
              </a:spcBef>
              <a:spcAft>
                <a:spcPts val="0"/>
              </a:spcAft>
              <a:buNone/>
            </a:pPr>
            <a:r>
              <a:t/>
            </a:r>
            <a:endParaRPr sz="1200">
              <a:solidFill>
                <a:schemeClr val="dk1"/>
              </a:solidFill>
              <a:latin typeface="Lato Light"/>
              <a:ea typeface="Lato Light"/>
              <a:cs typeface="Lato Light"/>
              <a:sym typeface="Lato Light"/>
            </a:endParaRPr>
          </a:p>
          <a:p>
            <a:pPr indent="0" lvl="0" marL="0" marR="0" rtl="0" algn="l">
              <a:spcBef>
                <a:spcPts val="0"/>
              </a:spcBef>
              <a:spcAft>
                <a:spcPts val="0"/>
              </a:spcAft>
              <a:buNone/>
            </a:pPr>
            <a:r>
              <a:rPr lang="en" sz="1200">
                <a:solidFill>
                  <a:schemeClr val="dk1"/>
                </a:solidFill>
                <a:latin typeface="Lato Light"/>
                <a:ea typeface="Lato Light"/>
                <a:cs typeface="Lato Light"/>
                <a:sym typeface="Lato Light"/>
              </a:rPr>
              <a:t>LeanLab is not looking for scientifically accurate position for each company but rather your impressions of where each company might be on the market ‘map’</a:t>
            </a:r>
            <a:endParaRPr sz="1200">
              <a:solidFill>
                <a:schemeClr val="dk1"/>
              </a:solidFill>
              <a:latin typeface="Lato Light"/>
              <a:ea typeface="Lato Light"/>
              <a:cs typeface="Lato Light"/>
              <a:sym typeface="Lato Light"/>
            </a:endParaRPr>
          </a:p>
          <a:p>
            <a:pPr indent="0" lvl="0" marL="0" marR="0" rtl="0" algn="l">
              <a:spcBef>
                <a:spcPts val="0"/>
              </a:spcBef>
              <a:spcAft>
                <a:spcPts val="0"/>
              </a:spcAft>
              <a:buNone/>
            </a:pPr>
            <a:r>
              <a:t/>
            </a:r>
            <a:endParaRPr sz="1200">
              <a:solidFill>
                <a:schemeClr val="dk1"/>
              </a:solidFill>
              <a:latin typeface="Lato Light"/>
              <a:ea typeface="Lato Light"/>
              <a:cs typeface="Lato Light"/>
              <a:sym typeface="Lato Light"/>
            </a:endParaRPr>
          </a:p>
          <a:p>
            <a:pPr indent="0" lvl="0" marL="0" marR="0" rtl="0" algn="l">
              <a:spcBef>
                <a:spcPts val="0"/>
              </a:spcBef>
              <a:spcAft>
                <a:spcPts val="0"/>
              </a:spcAft>
              <a:buNone/>
            </a:pPr>
            <a:r>
              <a:rPr lang="en" sz="1200">
                <a:solidFill>
                  <a:schemeClr val="dk1"/>
                </a:solidFill>
                <a:latin typeface="Lato Light"/>
                <a:ea typeface="Lato Light"/>
                <a:cs typeface="Lato Light"/>
                <a:sym typeface="Lato Light"/>
              </a:rPr>
              <a:t>If possible would be great to see the dubble size to vary in terms of turnover or smth. Also buddle colouring could indicate high / medium / low growth companies. Up to you.</a:t>
            </a:r>
            <a:endParaRPr sz="1200">
              <a:solidFill>
                <a:schemeClr val="dk1"/>
              </a:solidFill>
              <a:latin typeface="Lato Light"/>
              <a:ea typeface="Lato Light"/>
              <a:cs typeface="Lato Light"/>
              <a:sym typeface="Lato Light"/>
            </a:endParaRPr>
          </a:p>
          <a:p>
            <a:pPr indent="0" lvl="0" marL="0" marR="0" rtl="0" algn="l">
              <a:spcBef>
                <a:spcPts val="0"/>
              </a:spcBef>
              <a:spcAft>
                <a:spcPts val="0"/>
              </a:spcAft>
              <a:buNone/>
            </a:pPr>
            <a:r>
              <a:t/>
            </a:r>
            <a:endParaRPr sz="1200">
              <a:solidFill>
                <a:schemeClr val="dk1"/>
              </a:solidFill>
              <a:latin typeface="Lato Light"/>
              <a:ea typeface="Lato Light"/>
              <a:cs typeface="Lato Light"/>
              <a:sym typeface="Lato Light"/>
            </a:endParaRPr>
          </a:p>
          <a:p>
            <a:pPr indent="0" lvl="0" marL="0" marR="0" rtl="0" algn="l">
              <a:spcBef>
                <a:spcPts val="0"/>
              </a:spcBef>
              <a:spcAft>
                <a:spcPts val="0"/>
              </a:spcAft>
              <a:buNone/>
            </a:pPr>
            <a:r>
              <a:rPr lang="en" sz="1200">
                <a:solidFill>
                  <a:schemeClr val="dk1"/>
                </a:solidFill>
                <a:latin typeface="Lato Light"/>
                <a:ea typeface="Lato Light"/>
                <a:cs typeface="Lato Light"/>
                <a:sym typeface="Lato Light"/>
              </a:rPr>
              <a:t> </a:t>
            </a:r>
            <a:endParaRPr sz="1200">
              <a:solidFill>
                <a:schemeClr val="dk1"/>
              </a:solidFill>
              <a:latin typeface="Lato Light"/>
              <a:ea typeface="Lato Light"/>
              <a:cs typeface="Lato Light"/>
              <a:sym typeface="Lato Light"/>
            </a:endParaRPr>
          </a:p>
        </p:txBody>
      </p:sp>
      <p:sp>
        <p:nvSpPr>
          <p:cNvPr id="161" name="Google Shape;161;p22"/>
          <p:cNvSpPr/>
          <p:nvPr/>
        </p:nvSpPr>
        <p:spPr>
          <a:xfrm>
            <a:off x="1464854" y="4300150"/>
            <a:ext cx="2985600" cy="301500"/>
          </a:xfrm>
          <a:prstGeom prst="rightArrow">
            <a:avLst>
              <a:gd fmla="val 50000" name="adj1"/>
              <a:gd fmla="val 50000" name="adj2"/>
            </a:avLst>
          </a:prstGeom>
          <a:solidFill>
            <a:schemeClr val="accent3"/>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62" name="Google Shape;162;p22"/>
          <p:cNvSpPr/>
          <p:nvPr/>
        </p:nvSpPr>
        <p:spPr>
          <a:xfrm rot="-5400000">
            <a:off x="-174000" y="2706671"/>
            <a:ext cx="2907900" cy="301500"/>
          </a:xfrm>
          <a:prstGeom prst="rightArrow">
            <a:avLst>
              <a:gd fmla="val 50000" name="adj1"/>
              <a:gd fmla="val 50000" name="adj2"/>
            </a:avLst>
          </a:prstGeom>
          <a:solidFill>
            <a:schemeClr val="accent3"/>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63" name="Google Shape;163;p22"/>
          <p:cNvSpPr txBox="1"/>
          <p:nvPr/>
        </p:nvSpPr>
        <p:spPr>
          <a:xfrm rot="-5400000">
            <a:off x="-152322" y="2733507"/>
            <a:ext cx="1812900" cy="2193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lang="en" sz="1200">
                <a:solidFill>
                  <a:schemeClr val="dk1"/>
                </a:solidFill>
                <a:latin typeface="Lato Light"/>
                <a:ea typeface="Lato Light"/>
                <a:cs typeface="Lato Light"/>
                <a:sym typeface="Lato Light"/>
              </a:rPr>
              <a:t>Financial  Status</a:t>
            </a:r>
            <a:endParaRPr sz="500"/>
          </a:p>
        </p:txBody>
      </p:sp>
      <p:sp>
        <p:nvSpPr>
          <p:cNvPr id="164" name="Google Shape;164;p22"/>
          <p:cNvSpPr/>
          <p:nvPr/>
        </p:nvSpPr>
        <p:spPr>
          <a:xfrm>
            <a:off x="2442229" y="3451318"/>
            <a:ext cx="883800" cy="876000"/>
          </a:xfrm>
          <a:prstGeom prst="rect">
            <a:avLst/>
          </a:prstGeom>
          <a:solidFill>
            <a:srgbClr val="F2F2F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65" name="Google Shape;165;p22"/>
          <p:cNvSpPr/>
          <p:nvPr/>
        </p:nvSpPr>
        <p:spPr>
          <a:xfrm>
            <a:off x="3389792" y="3451318"/>
            <a:ext cx="883800" cy="876000"/>
          </a:xfrm>
          <a:prstGeom prst="rect">
            <a:avLst/>
          </a:prstGeom>
          <a:solidFill>
            <a:srgbClr val="F2F2F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66" name="Google Shape;166;p22"/>
          <p:cNvSpPr/>
          <p:nvPr/>
        </p:nvSpPr>
        <p:spPr>
          <a:xfrm>
            <a:off x="1461204" y="2508718"/>
            <a:ext cx="883800" cy="876000"/>
          </a:xfrm>
          <a:prstGeom prst="rect">
            <a:avLst/>
          </a:prstGeom>
          <a:solidFill>
            <a:srgbClr val="F2F2F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67" name="Google Shape;167;p22"/>
          <p:cNvSpPr/>
          <p:nvPr/>
        </p:nvSpPr>
        <p:spPr>
          <a:xfrm>
            <a:off x="1461204" y="1566118"/>
            <a:ext cx="883800" cy="876000"/>
          </a:xfrm>
          <a:prstGeom prst="rect">
            <a:avLst/>
          </a:prstGeom>
          <a:solidFill>
            <a:srgbClr val="F2F2F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68" name="Google Shape;168;p22"/>
          <p:cNvSpPr/>
          <p:nvPr/>
        </p:nvSpPr>
        <p:spPr>
          <a:xfrm>
            <a:off x="2420917" y="2508718"/>
            <a:ext cx="883800" cy="876000"/>
          </a:xfrm>
          <a:prstGeom prst="rect">
            <a:avLst/>
          </a:prstGeom>
          <a:solidFill>
            <a:srgbClr val="F2F2F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69" name="Google Shape;169;p22"/>
          <p:cNvSpPr/>
          <p:nvPr/>
        </p:nvSpPr>
        <p:spPr>
          <a:xfrm>
            <a:off x="3380629" y="2508718"/>
            <a:ext cx="883800" cy="876000"/>
          </a:xfrm>
          <a:prstGeom prst="rect">
            <a:avLst/>
          </a:prstGeom>
          <a:solidFill>
            <a:srgbClr val="F2F2F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70" name="Google Shape;170;p22"/>
          <p:cNvSpPr/>
          <p:nvPr/>
        </p:nvSpPr>
        <p:spPr>
          <a:xfrm>
            <a:off x="3380629" y="1566118"/>
            <a:ext cx="883800" cy="876000"/>
          </a:xfrm>
          <a:prstGeom prst="rect">
            <a:avLst/>
          </a:prstGeom>
          <a:solidFill>
            <a:srgbClr val="F2F2F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71" name="Google Shape;171;p22"/>
          <p:cNvSpPr/>
          <p:nvPr/>
        </p:nvSpPr>
        <p:spPr>
          <a:xfrm>
            <a:off x="2399817" y="1566118"/>
            <a:ext cx="883800" cy="876000"/>
          </a:xfrm>
          <a:prstGeom prst="rect">
            <a:avLst/>
          </a:prstGeom>
          <a:solidFill>
            <a:srgbClr val="F2F2F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72" name="Google Shape;172;p22"/>
          <p:cNvSpPr txBox="1"/>
          <p:nvPr/>
        </p:nvSpPr>
        <p:spPr>
          <a:xfrm rot="-5400000">
            <a:off x="517875" y="3888775"/>
            <a:ext cx="1035900" cy="1731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lang="en" sz="900">
                <a:solidFill>
                  <a:schemeClr val="dk1"/>
                </a:solidFill>
                <a:latin typeface="Lato Light"/>
                <a:ea typeface="Lato Light"/>
                <a:cs typeface="Lato Light"/>
                <a:sym typeface="Lato Light"/>
              </a:rPr>
              <a:t>Bootstrapped</a:t>
            </a:r>
            <a:endParaRPr sz="200"/>
          </a:p>
        </p:txBody>
      </p:sp>
      <p:sp>
        <p:nvSpPr>
          <p:cNvPr id="173" name="Google Shape;173;p22"/>
          <p:cNvSpPr txBox="1"/>
          <p:nvPr/>
        </p:nvSpPr>
        <p:spPr>
          <a:xfrm rot="-5400000">
            <a:off x="517875" y="2821975"/>
            <a:ext cx="1035900" cy="1731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lang="en" sz="900">
                <a:solidFill>
                  <a:schemeClr val="dk1"/>
                </a:solidFill>
                <a:latin typeface="Lato Light"/>
                <a:ea typeface="Lato Light"/>
                <a:cs typeface="Lato Light"/>
                <a:sym typeface="Lato Light"/>
              </a:rPr>
              <a:t>i</a:t>
            </a:r>
            <a:r>
              <a:rPr lang="en" sz="900">
                <a:solidFill>
                  <a:schemeClr val="dk1"/>
                </a:solidFill>
                <a:latin typeface="Lato Light"/>
                <a:ea typeface="Lato Light"/>
                <a:cs typeface="Lato Light"/>
                <a:sym typeface="Lato Light"/>
              </a:rPr>
              <a:t>n Between</a:t>
            </a:r>
            <a:endParaRPr sz="200"/>
          </a:p>
        </p:txBody>
      </p:sp>
      <p:sp>
        <p:nvSpPr>
          <p:cNvPr id="174" name="Google Shape;174;p22"/>
          <p:cNvSpPr txBox="1"/>
          <p:nvPr/>
        </p:nvSpPr>
        <p:spPr>
          <a:xfrm rot="-5400000">
            <a:off x="517875" y="1907575"/>
            <a:ext cx="1035900" cy="1731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lang="en" sz="900">
                <a:solidFill>
                  <a:schemeClr val="dk1"/>
                </a:solidFill>
                <a:latin typeface="Lato Light"/>
                <a:ea typeface="Lato Light"/>
                <a:cs typeface="Lato Light"/>
                <a:sym typeface="Lato Light"/>
              </a:rPr>
              <a:t>High menas</a:t>
            </a:r>
            <a:endParaRPr sz="200"/>
          </a:p>
        </p:txBody>
      </p:sp>
      <p:sp>
        <p:nvSpPr>
          <p:cNvPr id="175" name="Google Shape;175;p22"/>
          <p:cNvSpPr txBox="1"/>
          <p:nvPr/>
        </p:nvSpPr>
        <p:spPr>
          <a:xfrm>
            <a:off x="1881976" y="4814008"/>
            <a:ext cx="1812900" cy="2193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lang="en" sz="1200">
                <a:solidFill>
                  <a:schemeClr val="dk1"/>
                </a:solidFill>
                <a:latin typeface="Lato Light"/>
                <a:ea typeface="Lato Light"/>
                <a:cs typeface="Lato Light"/>
                <a:sym typeface="Lato Light"/>
              </a:rPr>
              <a:t>Product Focus</a:t>
            </a:r>
            <a:endParaRPr sz="500"/>
          </a:p>
        </p:txBody>
      </p:sp>
      <p:sp>
        <p:nvSpPr>
          <p:cNvPr id="176" name="Google Shape;176;p22"/>
          <p:cNvSpPr txBox="1"/>
          <p:nvPr/>
        </p:nvSpPr>
        <p:spPr>
          <a:xfrm>
            <a:off x="1485433" y="4548656"/>
            <a:ext cx="1035900" cy="1731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lang="en" sz="900">
                <a:solidFill>
                  <a:schemeClr val="dk1"/>
                </a:solidFill>
                <a:latin typeface="Lato Light"/>
                <a:ea typeface="Lato Light"/>
                <a:cs typeface="Lato Light"/>
                <a:sym typeface="Lato Light"/>
              </a:rPr>
              <a:t>Niche</a:t>
            </a:r>
            <a:endParaRPr sz="200"/>
          </a:p>
        </p:txBody>
      </p:sp>
      <p:sp>
        <p:nvSpPr>
          <p:cNvPr id="177" name="Google Shape;177;p22"/>
          <p:cNvSpPr txBox="1"/>
          <p:nvPr/>
        </p:nvSpPr>
        <p:spPr>
          <a:xfrm>
            <a:off x="2323633" y="4548656"/>
            <a:ext cx="1035900" cy="1731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lang="en" sz="900">
                <a:solidFill>
                  <a:schemeClr val="dk1"/>
                </a:solidFill>
                <a:latin typeface="Lato Light"/>
                <a:ea typeface="Lato Light"/>
                <a:cs typeface="Lato Light"/>
                <a:sym typeface="Lato Light"/>
              </a:rPr>
              <a:t>In between</a:t>
            </a:r>
            <a:endParaRPr sz="200"/>
          </a:p>
        </p:txBody>
      </p:sp>
      <p:sp>
        <p:nvSpPr>
          <p:cNvPr id="178" name="Google Shape;178;p22"/>
          <p:cNvSpPr txBox="1"/>
          <p:nvPr/>
        </p:nvSpPr>
        <p:spPr>
          <a:xfrm>
            <a:off x="3238033" y="4548656"/>
            <a:ext cx="1035900" cy="1731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lang="en" sz="900">
                <a:solidFill>
                  <a:schemeClr val="dk1"/>
                </a:solidFill>
                <a:latin typeface="Lato Light"/>
                <a:ea typeface="Lato Light"/>
                <a:cs typeface="Lato Light"/>
                <a:sym typeface="Lato Light"/>
              </a:rPr>
              <a:t>‘All-in-one”</a:t>
            </a:r>
            <a:endParaRPr sz="200"/>
          </a:p>
        </p:txBody>
      </p:sp>
      <p:sp>
        <p:nvSpPr>
          <p:cNvPr id="179" name="Google Shape;179;p22"/>
          <p:cNvSpPr/>
          <p:nvPr/>
        </p:nvSpPr>
        <p:spPr>
          <a:xfrm>
            <a:off x="3465402" y="3061913"/>
            <a:ext cx="389700" cy="389400"/>
          </a:xfrm>
          <a:prstGeom prst="ellipse">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0" name="Google Shape;180;p22"/>
          <p:cNvSpPr/>
          <p:nvPr/>
        </p:nvSpPr>
        <p:spPr>
          <a:xfrm>
            <a:off x="1980691" y="2151733"/>
            <a:ext cx="389700" cy="389400"/>
          </a:xfrm>
          <a:prstGeom prst="ellipse">
            <a:avLst/>
          </a:prstGeom>
          <a:solidFill>
            <a:schemeClr val="accent3"/>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1" name="Google Shape;181;p22"/>
          <p:cNvSpPr/>
          <p:nvPr/>
        </p:nvSpPr>
        <p:spPr>
          <a:xfrm>
            <a:off x="1846252" y="3506567"/>
            <a:ext cx="243300" cy="243000"/>
          </a:xfrm>
          <a:prstGeom prst="ellipse">
            <a:avLst/>
          </a:pr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2" name="Google Shape;182;p22"/>
          <p:cNvSpPr/>
          <p:nvPr/>
        </p:nvSpPr>
        <p:spPr>
          <a:xfrm>
            <a:off x="3075691" y="2224648"/>
            <a:ext cx="389700" cy="389400"/>
          </a:xfrm>
          <a:prstGeom prst="ellipse">
            <a:avLst/>
          </a:prstGeom>
          <a:solidFill>
            <a:schemeClr val="accent4"/>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3"/>
          <p:cNvSpPr txBox="1"/>
          <p:nvPr/>
        </p:nvSpPr>
        <p:spPr>
          <a:xfrm>
            <a:off x="2595539" y="392588"/>
            <a:ext cx="3953100" cy="4965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en" sz="3000">
                <a:solidFill>
                  <a:schemeClr val="dk2"/>
                </a:solidFill>
                <a:latin typeface="Poppins"/>
                <a:ea typeface="Poppins"/>
                <a:cs typeface="Poppins"/>
                <a:sym typeface="Poppins"/>
              </a:rPr>
              <a:t>Market Overview</a:t>
            </a:r>
            <a:endParaRPr sz="500"/>
          </a:p>
        </p:txBody>
      </p:sp>
      <p:sp>
        <p:nvSpPr>
          <p:cNvPr id="188" name="Google Shape;188;p23"/>
          <p:cNvSpPr txBox="1"/>
          <p:nvPr/>
        </p:nvSpPr>
        <p:spPr>
          <a:xfrm>
            <a:off x="1000876" y="893742"/>
            <a:ext cx="7142100" cy="4656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lang="en">
                <a:solidFill>
                  <a:schemeClr val="dk1"/>
                </a:solidFill>
                <a:latin typeface="Lato Light"/>
                <a:ea typeface="Lato Light"/>
                <a:cs typeface="Lato Light"/>
                <a:sym typeface="Lato Light"/>
              </a:rPr>
              <a:t>Please create a summary the key features that you must have in order to ‘play’ in the market. And what are the </a:t>
            </a:r>
            <a:r>
              <a:rPr lang="en">
                <a:solidFill>
                  <a:schemeClr val="dk1"/>
                </a:solidFill>
                <a:latin typeface="Lato Light"/>
                <a:ea typeface="Lato Light"/>
                <a:cs typeface="Lato Light"/>
                <a:sym typeface="Lato Light"/>
              </a:rPr>
              <a:t>differentiating</a:t>
            </a:r>
            <a:r>
              <a:rPr lang="en">
                <a:solidFill>
                  <a:schemeClr val="dk1"/>
                </a:solidFill>
                <a:latin typeface="Lato Light"/>
                <a:ea typeface="Lato Light"/>
                <a:cs typeface="Lato Light"/>
                <a:sym typeface="Lato Light"/>
              </a:rPr>
              <a:t> features right now. Any new ideas outside the box?</a:t>
            </a:r>
            <a:endParaRPr sz="500"/>
          </a:p>
        </p:txBody>
      </p:sp>
      <p:sp>
        <p:nvSpPr>
          <p:cNvPr id="189" name="Google Shape;189;p23"/>
          <p:cNvSpPr/>
          <p:nvPr/>
        </p:nvSpPr>
        <p:spPr>
          <a:xfrm>
            <a:off x="734675" y="1594675"/>
            <a:ext cx="2274600" cy="2141400"/>
          </a:xfrm>
          <a:prstGeom prst="rect">
            <a:avLst/>
          </a:prstGeom>
          <a:solidFill>
            <a:srgbClr val="F2F2F2"/>
          </a:solidFill>
          <a:ln>
            <a:noFill/>
          </a:ln>
        </p:spPr>
        <p:txBody>
          <a:bodyPr anchorCtr="0" anchor="t" bIns="17150" lIns="34300" spcFirstLastPara="1" rIns="34300" wrap="square" tIns="17150">
            <a:noAutofit/>
          </a:bodyPr>
          <a:lstStyle/>
          <a:p>
            <a:pPr indent="0" lvl="0" marL="0" marR="0" rtl="0" algn="ctr">
              <a:spcBef>
                <a:spcPts val="0"/>
              </a:spcBef>
              <a:spcAft>
                <a:spcPts val="0"/>
              </a:spcAft>
              <a:buNone/>
            </a:pPr>
            <a:r>
              <a:rPr lang="en">
                <a:solidFill>
                  <a:schemeClr val="accent6"/>
                </a:solidFill>
                <a:latin typeface="Calibri"/>
                <a:ea typeface="Calibri"/>
                <a:cs typeface="Calibri"/>
                <a:sym typeface="Calibri"/>
              </a:rPr>
              <a:t>‘Must’ have features:</a:t>
            </a:r>
            <a:endParaRPr>
              <a:solidFill>
                <a:schemeClr val="accent6"/>
              </a:solidFill>
              <a:latin typeface="Calibri"/>
              <a:ea typeface="Calibri"/>
              <a:cs typeface="Calibri"/>
              <a:sym typeface="Calibri"/>
            </a:endParaRPr>
          </a:p>
          <a:p>
            <a:pPr indent="-317500" lvl="0" marL="457200" marR="0" rtl="0" algn="l">
              <a:spcBef>
                <a:spcPts val="0"/>
              </a:spcBef>
              <a:spcAft>
                <a:spcPts val="0"/>
              </a:spcAft>
              <a:buClr>
                <a:schemeClr val="accent6"/>
              </a:buClr>
              <a:buSzPts val="1400"/>
              <a:buFont typeface="Calibri"/>
              <a:buChar char="●"/>
            </a:pPr>
            <a:r>
              <a:rPr lang="en">
                <a:solidFill>
                  <a:schemeClr val="accent6"/>
                </a:solidFill>
                <a:latin typeface="Calibri"/>
                <a:ea typeface="Calibri"/>
                <a:cs typeface="Calibri"/>
                <a:sym typeface="Calibri"/>
              </a:rPr>
              <a:t>A</a:t>
            </a:r>
            <a:endParaRPr>
              <a:solidFill>
                <a:schemeClr val="accent6"/>
              </a:solidFill>
              <a:latin typeface="Calibri"/>
              <a:ea typeface="Calibri"/>
              <a:cs typeface="Calibri"/>
              <a:sym typeface="Calibri"/>
            </a:endParaRPr>
          </a:p>
          <a:p>
            <a:pPr indent="-317500" lvl="0" marL="457200" marR="0" rtl="0" algn="l">
              <a:spcBef>
                <a:spcPts val="0"/>
              </a:spcBef>
              <a:spcAft>
                <a:spcPts val="0"/>
              </a:spcAft>
              <a:buClr>
                <a:schemeClr val="accent6"/>
              </a:buClr>
              <a:buSzPts val="1400"/>
              <a:buFont typeface="Calibri"/>
              <a:buChar char="●"/>
            </a:pPr>
            <a:r>
              <a:rPr lang="en">
                <a:solidFill>
                  <a:schemeClr val="accent6"/>
                </a:solidFill>
                <a:latin typeface="Calibri"/>
                <a:ea typeface="Calibri"/>
                <a:cs typeface="Calibri"/>
                <a:sym typeface="Calibri"/>
              </a:rPr>
              <a:t>B</a:t>
            </a:r>
            <a:endParaRPr>
              <a:solidFill>
                <a:schemeClr val="accent6"/>
              </a:solidFill>
              <a:latin typeface="Calibri"/>
              <a:ea typeface="Calibri"/>
              <a:cs typeface="Calibri"/>
              <a:sym typeface="Calibri"/>
            </a:endParaRPr>
          </a:p>
          <a:p>
            <a:pPr indent="-317500" lvl="0" marL="457200" marR="0" rtl="0" algn="l">
              <a:spcBef>
                <a:spcPts val="0"/>
              </a:spcBef>
              <a:spcAft>
                <a:spcPts val="0"/>
              </a:spcAft>
              <a:buClr>
                <a:schemeClr val="accent6"/>
              </a:buClr>
              <a:buSzPts val="1400"/>
              <a:buFont typeface="Calibri"/>
              <a:buChar char="●"/>
            </a:pPr>
            <a:r>
              <a:rPr lang="en">
                <a:solidFill>
                  <a:schemeClr val="accent6"/>
                </a:solidFill>
                <a:latin typeface="Calibri"/>
                <a:ea typeface="Calibri"/>
                <a:cs typeface="Calibri"/>
                <a:sym typeface="Calibri"/>
              </a:rPr>
              <a:t>c</a:t>
            </a:r>
            <a:endParaRPr>
              <a:solidFill>
                <a:schemeClr val="accent6"/>
              </a:solidFill>
              <a:latin typeface="Calibri"/>
              <a:ea typeface="Calibri"/>
              <a:cs typeface="Calibri"/>
              <a:sym typeface="Calibri"/>
            </a:endParaRPr>
          </a:p>
        </p:txBody>
      </p:sp>
      <p:sp>
        <p:nvSpPr>
          <p:cNvPr id="190" name="Google Shape;190;p23"/>
          <p:cNvSpPr/>
          <p:nvPr/>
        </p:nvSpPr>
        <p:spPr>
          <a:xfrm>
            <a:off x="3564356" y="1594675"/>
            <a:ext cx="2274600" cy="2141400"/>
          </a:xfrm>
          <a:prstGeom prst="rect">
            <a:avLst/>
          </a:prstGeom>
          <a:solidFill>
            <a:srgbClr val="F2F2F2"/>
          </a:solidFill>
          <a:ln>
            <a:noFill/>
          </a:ln>
        </p:spPr>
        <p:txBody>
          <a:bodyPr anchorCtr="0" anchor="t" bIns="17150" lIns="34300" spcFirstLastPara="1" rIns="34300" wrap="square" tIns="17150">
            <a:noAutofit/>
          </a:bodyPr>
          <a:lstStyle/>
          <a:p>
            <a:pPr indent="0" lvl="0" marL="0" marR="0" rtl="0" algn="ctr">
              <a:spcBef>
                <a:spcPts val="0"/>
              </a:spcBef>
              <a:spcAft>
                <a:spcPts val="0"/>
              </a:spcAft>
              <a:buNone/>
            </a:pPr>
            <a:r>
              <a:rPr lang="en">
                <a:solidFill>
                  <a:schemeClr val="accent6"/>
                </a:solidFill>
                <a:latin typeface="Calibri"/>
                <a:ea typeface="Calibri"/>
                <a:cs typeface="Calibri"/>
                <a:sym typeface="Calibri"/>
              </a:rPr>
              <a:t>Differentiating features</a:t>
            </a:r>
            <a:endParaRPr>
              <a:solidFill>
                <a:schemeClr val="accent6"/>
              </a:solidFill>
              <a:latin typeface="Calibri"/>
              <a:ea typeface="Calibri"/>
              <a:cs typeface="Calibri"/>
              <a:sym typeface="Calibri"/>
            </a:endParaRPr>
          </a:p>
          <a:p>
            <a:pPr indent="-317500" lvl="0" marL="457200" marR="0" rtl="0" algn="l">
              <a:spcBef>
                <a:spcPts val="0"/>
              </a:spcBef>
              <a:spcAft>
                <a:spcPts val="0"/>
              </a:spcAft>
              <a:buClr>
                <a:schemeClr val="accent6"/>
              </a:buClr>
              <a:buSzPts val="1400"/>
              <a:buFont typeface="Calibri"/>
              <a:buChar char="●"/>
            </a:pPr>
            <a:r>
              <a:rPr lang="en">
                <a:solidFill>
                  <a:schemeClr val="accent6"/>
                </a:solidFill>
                <a:latin typeface="Calibri"/>
                <a:ea typeface="Calibri"/>
                <a:cs typeface="Calibri"/>
                <a:sym typeface="Calibri"/>
              </a:rPr>
              <a:t>X</a:t>
            </a:r>
            <a:endParaRPr>
              <a:solidFill>
                <a:schemeClr val="accent6"/>
              </a:solidFill>
              <a:latin typeface="Calibri"/>
              <a:ea typeface="Calibri"/>
              <a:cs typeface="Calibri"/>
              <a:sym typeface="Calibri"/>
            </a:endParaRPr>
          </a:p>
          <a:p>
            <a:pPr indent="-317500" lvl="0" marL="457200" marR="0" rtl="0" algn="l">
              <a:spcBef>
                <a:spcPts val="0"/>
              </a:spcBef>
              <a:spcAft>
                <a:spcPts val="0"/>
              </a:spcAft>
              <a:buClr>
                <a:schemeClr val="accent6"/>
              </a:buClr>
              <a:buSzPts val="1400"/>
              <a:buFont typeface="Calibri"/>
              <a:buChar char="●"/>
            </a:pPr>
            <a:r>
              <a:rPr lang="en">
                <a:solidFill>
                  <a:schemeClr val="accent6"/>
                </a:solidFill>
                <a:latin typeface="Calibri"/>
                <a:ea typeface="Calibri"/>
                <a:cs typeface="Calibri"/>
                <a:sym typeface="Calibri"/>
              </a:rPr>
              <a:t>Y</a:t>
            </a:r>
            <a:endParaRPr>
              <a:solidFill>
                <a:schemeClr val="accent6"/>
              </a:solidFill>
              <a:latin typeface="Calibri"/>
              <a:ea typeface="Calibri"/>
              <a:cs typeface="Calibri"/>
              <a:sym typeface="Calibri"/>
            </a:endParaRPr>
          </a:p>
          <a:p>
            <a:pPr indent="-317500" lvl="0" marL="457200" marR="0" rtl="0" algn="l">
              <a:spcBef>
                <a:spcPts val="0"/>
              </a:spcBef>
              <a:spcAft>
                <a:spcPts val="0"/>
              </a:spcAft>
              <a:buClr>
                <a:schemeClr val="accent6"/>
              </a:buClr>
              <a:buSzPts val="1400"/>
              <a:buFont typeface="Calibri"/>
              <a:buChar char="●"/>
            </a:pPr>
            <a:r>
              <a:rPr lang="en">
                <a:solidFill>
                  <a:schemeClr val="accent6"/>
                </a:solidFill>
                <a:latin typeface="Calibri"/>
                <a:ea typeface="Calibri"/>
                <a:cs typeface="Calibri"/>
                <a:sym typeface="Calibri"/>
              </a:rPr>
              <a:t>z</a:t>
            </a:r>
            <a:endParaRPr>
              <a:solidFill>
                <a:schemeClr val="accent6"/>
              </a:solidFill>
              <a:latin typeface="Calibri"/>
              <a:ea typeface="Calibri"/>
              <a:cs typeface="Calibri"/>
              <a:sym typeface="Calibri"/>
            </a:endParaRPr>
          </a:p>
        </p:txBody>
      </p:sp>
      <p:sp>
        <p:nvSpPr>
          <p:cNvPr id="191" name="Google Shape;191;p23"/>
          <p:cNvSpPr/>
          <p:nvPr/>
        </p:nvSpPr>
        <p:spPr>
          <a:xfrm>
            <a:off x="6532279" y="1594675"/>
            <a:ext cx="2274600" cy="2141400"/>
          </a:xfrm>
          <a:prstGeom prst="rect">
            <a:avLst/>
          </a:prstGeom>
          <a:solidFill>
            <a:srgbClr val="F2F2F2"/>
          </a:solidFill>
          <a:ln>
            <a:noFill/>
          </a:ln>
        </p:spPr>
        <p:txBody>
          <a:bodyPr anchorCtr="0" anchor="t" bIns="17150" lIns="34300" spcFirstLastPara="1" rIns="34300" wrap="square" tIns="17150">
            <a:noAutofit/>
          </a:bodyPr>
          <a:lstStyle/>
          <a:p>
            <a:pPr indent="0" lvl="0" marL="0" marR="0" rtl="0" algn="ctr">
              <a:spcBef>
                <a:spcPts val="0"/>
              </a:spcBef>
              <a:spcAft>
                <a:spcPts val="0"/>
              </a:spcAft>
              <a:buNone/>
            </a:pPr>
            <a:r>
              <a:rPr lang="en">
                <a:solidFill>
                  <a:schemeClr val="accent6"/>
                </a:solidFill>
                <a:latin typeface="Calibri"/>
                <a:ea typeface="Calibri"/>
                <a:cs typeface="Calibri"/>
                <a:sym typeface="Calibri"/>
              </a:rPr>
              <a:t>Possible new ideas</a:t>
            </a:r>
            <a:endParaRPr>
              <a:solidFill>
                <a:schemeClr val="accent6"/>
              </a:solidFill>
              <a:latin typeface="Calibri"/>
              <a:ea typeface="Calibri"/>
              <a:cs typeface="Calibri"/>
              <a:sym typeface="Calibri"/>
            </a:endParaRPr>
          </a:p>
          <a:p>
            <a:pPr indent="-317500" lvl="0" marL="457200" marR="0" rtl="0" algn="l">
              <a:spcBef>
                <a:spcPts val="0"/>
              </a:spcBef>
              <a:spcAft>
                <a:spcPts val="0"/>
              </a:spcAft>
              <a:buClr>
                <a:schemeClr val="accent6"/>
              </a:buClr>
              <a:buSzPts val="1400"/>
              <a:buFont typeface="Calibri"/>
              <a:buChar char="●"/>
            </a:pPr>
            <a:r>
              <a:rPr lang="en">
                <a:solidFill>
                  <a:schemeClr val="accent6"/>
                </a:solidFill>
                <a:latin typeface="Calibri"/>
                <a:ea typeface="Calibri"/>
                <a:cs typeface="Calibri"/>
                <a:sym typeface="Calibri"/>
              </a:rPr>
              <a:t>X</a:t>
            </a:r>
            <a:endParaRPr>
              <a:solidFill>
                <a:schemeClr val="accent6"/>
              </a:solidFill>
              <a:latin typeface="Calibri"/>
              <a:ea typeface="Calibri"/>
              <a:cs typeface="Calibri"/>
              <a:sym typeface="Calibri"/>
            </a:endParaRPr>
          </a:p>
          <a:p>
            <a:pPr indent="-317500" lvl="0" marL="457200" marR="0" rtl="0" algn="l">
              <a:spcBef>
                <a:spcPts val="0"/>
              </a:spcBef>
              <a:spcAft>
                <a:spcPts val="0"/>
              </a:spcAft>
              <a:buClr>
                <a:schemeClr val="accent6"/>
              </a:buClr>
              <a:buSzPts val="1400"/>
              <a:buFont typeface="Calibri"/>
              <a:buChar char="●"/>
            </a:pPr>
            <a:r>
              <a:rPr lang="en">
                <a:solidFill>
                  <a:schemeClr val="accent6"/>
                </a:solidFill>
                <a:latin typeface="Calibri"/>
                <a:ea typeface="Calibri"/>
                <a:cs typeface="Calibri"/>
                <a:sym typeface="Calibri"/>
              </a:rPr>
              <a:t>Y</a:t>
            </a:r>
            <a:endParaRPr>
              <a:solidFill>
                <a:schemeClr val="accent6"/>
              </a:solidFill>
              <a:latin typeface="Calibri"/>
              <a:ea typeface="Calibri"/>
              <a:cs typeface="Calibri"/>
              <a:sym typeface="Calibri"/>
            </a:endParaRPr>
          </a:p>
          <a:p>
            <a:pPr indent="-317500" lvl="0" marL="457200" marR="0" rtl="0" algn="l">
              <a:spcBef>
                <a:spcPts val="0"/>
              </a:spcBef>
              <a:spcAft>
                <a:spcPts val="0"/>
              </a:spcAft>
              <a:buClr>
                <a:schemeClr val="accent6"/>
              </a:buClr>
              <a:buSzPts val="1400"/>
              <a:buFont typeface="Calibri"/>
              <a:buChar char="●"/>
            </a:pPr>
            <a:r>
              <a:rPr lang="en">
                <a:solidFill>
                  <a:schemeClr val="accent6"/>
                </a:solidFill>
                <a:latin typeface="Calibri"/>
                <a:ea typeface="Calibri"/>
                <a:cs typeface="Calibri"/>
                <a:sym typeface="Calibri"/>
              </a:rPr>
              <a:t>z</a:t>
            </a:r>
            <a:endParaRPr>
              <a:solidFill>
                <a:schemeClr val="accent6"/>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4"/>
          <p:cNvSpPr txBox="1"/>
          <p:nvPr/>
        </p:nvSpPr>
        <p:spPr>
          <a:xfrm>
            <a:off x="2366953" y="392600"/>
            <a:ext cx="4968300" cy="4965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en" sz="3000">
                <a:solidFill>
                  <a:schemeClr val="dk2"/>
                </a:solidFill>
                <a:latin typeface="Poppins"/>
                <a:ea typeface="Poppins"/>
                <a:cs typeface="Poppins"/>
                <a:sym typeface="Poppins"/>
              </a:rPr>
              <a:t>Company ‘sheets’</a:t>
            </a:r>
            <a:endParaRPr sz="500"/>
          </a:p>
        </p:txBody>
      </p:sp>
      <p:sp>
        <p:nvSpPr>
          <p:cNvPr id="197" name="Google Shape;197;p24"/>
          <p:cNvSpPr txBox="1"/>
          <p:nvPr/>
        </p:nvSpPr>
        <p:spPr>
          <a:xfrm>
            <a:off x="271725" y="893750"/>
            <a:ext cx="8582400" cy="4656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lang="en">
                <a:solidFill>
                  <a:schemeClr val="dk1"/>
                </a:solidFill>
                <a:latin typeface="Lato Light"/>
                <a:ea typeface="Lato Light"/>
                <a:cs typeface="Lato Light"/>
                <a:sym typeface="Lato Light"/>
              </a:rPr>
              <a:t>Please create a brief summary of each company assessed in 2-3 slides. Feel free to create your own format (keep it consistent though </a:t>
            </a:r>
            <a:r>
              <a:rPr lang="en">
                <a:solidFill>
                  <a:schemeClr val="dk1"/>
                </a:solidFill>
                <a:latin typeface="Lato Light"/>
                <a:ea typeface="Lato Light"/>
                <a:cs typeface="Lato Light"/>
                <a:sym typeface="Lato Light"/>
              </a:rPr>
              <a:t>cross</a:t>
            </a:r>
            <a:r>
              <a:rPr lang="en">
                <a:solidFill>
                  <a:schemeClr val="dk1"/>
                </a:solidFill>
                <a:latin typeface="Lato Light"/>
                <a:ea typeface="Lato Light"/>
                <a:cs typeface="Lato Light"/>
                <a:sym typeface="Lato Light"/>
              </a:rPr>
              <a:t> companies) but </a:t>
            </a:r>
            <a:r>
              <a:rPr lang="en" u="sng">
                <a:solidFill>
                  <a:schemeClr val="dk1"/>
                </a:solidFill>
                <a:latin typeface="Lato Light"/>
                <a:ea typeface="Lato Light"/>
                <a:cs typeface="Lato Light"/>
                <a:sym typeface="Lato Light"/>
              </a:rPr>
              <a:t>address</a:t>
            </a:r>
            <a:r>
              <a:rPr lang="en">
                <a:solidFill>
                  <a:schemeClr val="dk1"/>
                </a:solidFill>
                <a:latin typeface="Lato Light"/>
                <a:ea typeface="Lato Light"/>
                <a:cs typeface="Lato Light"/>
                <a:sym typeface="Lato Light"/>
              </a:rPr>
              <a:t> the following aspects in your company sheet</a:t>
            </a:r>
            <a:endParaRPr sz="500"/>
          </a:p>
        </p:txBody>
      </p:sp>
      <p:sp>
        <p:nvSpPr>
          <p:cNvPr id="198" name="Google Shape;198;p24"/>
          <p:cNvSpPr/>
          <p:nvPr/>
        </p:nvSpPr>
        <p:spPr>
          <a:xfrm>
            <a:off x="201275" y="1594675"/>
            <a:ext cx="1632300" cy="2141400"/>
          </a:xfrm>
          <a:prstGeom prst="rect">
            <a:avLst/>
          </a:prstGeom>
          <a:solidFill>
            <a:srgbClr val="F2F2F2"/>
          </a:solidFill>
          <a:ln>
            <a:noFill/>
          </a:ln>
        </p:spPr>
        <p:txBody>
          <a:bodyPr anchorCtr="0" anchor="t" bIns="17150" lIns="34300" spcFirstLastPara="1" rIns="34300" wrap="square" tIns="17150">
            <a:noAutofit/>
          </a:bodyPr>
          <a:lstStyle/>
          <a:p>
            <a:pPr indent="0" lvl="0" marL="0" marR="0" rtl="0" algn="l">
              <a:spcBef>
                <a:spcPts val="0"/>
              </a:spcBef>
              <a:spcAft>
                <a:spcPts val="0"/>
              </a:spcAft>
              <a:buNone/>
            </a:pPr>
            <a:r>
              <a:rPr b="1" lang="en" sz="1200">
                <a:solidFill>
                  <a:schemeClr val="accent6"/>
                </a:solidFill>
                <a:latin typeface="Calibri"/>
                <a:ea typeface="Calibri"/>
                <a:cs typeface="Calibri"/>
                <a:sym typeface="Calibri"/>
              </a:rPr>
              <a:t>Company stats</a:t>
            </a:r>
            <a:endParaRPr b="1" sz="1200">
              <a:solidFill>
                <a:schemeClr val="accent6"/>
              </a:solidFill>
              <a:latin typeface="Calibri"/>
              <a:ea typeface="Calibri"/>
              <a:cs typeface="Calibri"/>
              <a:sym typeface="Calibri"/>
            </a:endParaRPr>
          </a:p>
          <a:p>
            <a:pPr indent="-149225" lvl="0" marL="171450" marR="0" rtl="0" algn="l">
              <a:spcBef>
                <a:spcPts val="0"/>
              </a:spcBef>
              <a:spcAft>
                <a:spcPts val="0"/>
              </a:spcAft>
              <a:buClr>
                <a:schemeClr val="accent6"/>
              </a:buClr>
              <a:buSzPts val="1000"/>
              <a:buFont typeface="Calibri"/>
              <a:buChar char="●"/>
            </a:pPr>
            <a:r>
              <a:rPr lang="en" sz="1000">
                <a:solidFill>
                  <a:schemeClr val="accent6"/>
                </a:solidFill>
                <a:latin typeface="Calibri"/>
                <a:ea typeface="Calibri"/>
                <a:cs typeface="Calibri"/>
                <a:sym typeface="Calibri"/>
              </a:rPr>
              <a:t>Geographic office locations + HQ</a:t>
            </a:r>
            <a:endParaRPr sz="1000">
              <a:solidFill>
                <a:schemeClr val="accent6"/>
              </a:solidFill>
              <a:latin typeface="Calibri"/>
              <a:ea typeface="Calibri"/>
              <a:cs typeface="Calibri"/>
              <a:sym typeface="Calibri"/>
            </a:endParaRPr>
          </a:p>
          <a:p>
            <a:pPr indent="-149225" lvl="0" marL="171450" marR="0" rtl="0" algn="l">
              <a:spcBef>
                <a:spcPts val="300"/>
              </a:spcBef>
              <a:spcAft>
                <a:spcPts val="0"/>
              </a:spcAft>
              <a:buClr>
                <a:schemeClr val="accent6"/>
              </a:buClr>
              <a:buSzPts val="1000"/>
              <a:buFont typeface="Calibri"/>
              <a:buChar char="●"/>
            </a:pPr>
            <a:r>
              <a:rPr lang="en" sz="1000">
                <a:solidFill>
                  <a:schemeClr val="accent6"/>
                </a:solidFill>
                <a:latin typeface="Calibri"/>
                <a:ea typeface="Calibri"/>
                <a:cs typeface="Calibri"/>
                <a:sym typeface="Calibri"/>
              </a:rPr>
              <a:t>Active in Nordics?</a:t>
            </a:r>
            <a:endParaRPr sz="1000">
              <a:solidFill>
                <a:schemeClr val="accent6"/>
              </a:solidFill>
              <a:latin typeface="Calibri"/>
              <a:ea typeface="Calibri"/>
              <a:cs typeface="Calibri"/>
              <a:sym typeface="Calibri"/>
            </a:endParaRPr>
          </a:p>
          <a:p>
            <a:pPr indent="-149225" lvl="0" marL="171450" marR="0" rtl="0" algn="l">
              <a:spcBef>
                <a:spcPts val="300"/>
              </a:spcBef>
              <a:spcAft>
                <a:spcPts val="0"/>
              </a:spcAft>
              <a:buClr>
                <a:schemeClr val="accent6"/>
              </a:buClr>
              <a:buSzPts val="1000"/>
              <a:buFont typeface="Calibri"/>
              <a:buChar char="●"/>
            </a:pPr>
            <a:r>
              <a:rPr lang="en" sz="1000">
                <a:solidFill>
                  <a:schemeClr val="accent6"/>
                </a:solidFill>
                <a:latin typeface="Calibri"/>
                <a:ea typeface="Calibri"/>
                <a:cs typeface="Calibri"/>
                <a:sym typeface="Calibri"/>
              </a:rPr>
              <a:t>Number of employees</a:t>
            </a:r>
            <a:endParaRPr sz="1000">
              <a:solidFill>
                <a:schemeClr val="accent6"/>
              </a:solidFill>
              <a:latin typeface="Calibri"/>
              <a:ea typeface="Calibri"/>
              <a:cs typeface="Calibri"/>
              <a:sym typeface="Calibri"/>
            </a:endParaRPr>
          </a:p>
          <a:p>
            <a:pPr indent="-149225" lvl="0" marL="171450" marR="0" rtl="0" algn="l">
              <a:spcBef>
                <a:spcPts val="300"/>
              </a:spcBef>
              <a:spcAft>
                <a:spcPts val="0"/>
              </a:spcAft>
              <a:buClr>
                <a:schemeClr val="accent6"/>
              </a:buClr>
              <a:buSzPts val="1000"/>
              <a:buFont typeface="Calibri"/>
              <a:buChar char="●"/>
            </a:pPr>
            <a:r>
              <a:rPr lang="en" sz="1000">
                <a:solidFill>
                  <a:schemeClr val="accent6"/>
                </a:solidFill>
                <a:latin typeface="Calibri"/>
                <a:ea typeface="Calibri"/>
                <a:cs typeface="Calibri"/>
                <a:sym typeface="Calibri"/>
              </a:rPr>
              <a:t>Year founded</a:t>
            </a:r>
            <a:endParaRPr sz="1000">
              <a:solidFill>
                <a:schemeClr val="accent6"/>
              </a:solidFill>
              <a:latin typeface="Calibri"/>
              <a:ea typeface="Calibri"/>
              <a:cs typeface="Calibri"/>
              <a:sym typeface="Calibri"/>
            </a:endParaRPr>
          </a:p>
          <a:p>
            <a:pPr indent="-149225" lvl="0" marL="171450" marR="0" rtl="0" algn="l">
              <a:spcBef>
                <a:spcPts val="300"/>
              </a:spcBef>
              <a:spcAft>
                <a:spcPts val="0"/>
              </a:spcAft>
              <a:buClr>
                <a:schemeClr val="accent6"/>
              </a:buClr>
              <a:buSzPts val="1000"/>
              <a:buFont typeface="Calibri"/>
              <a:buChar char="●"/>
            </a:pPr>
            <a:r>
              <a:rPr lang="en" sz="1000">
                <a:solidFill>
                  <a:schemeClr val="accent6"/>
                </a:solidFill>
                <a:latin typeface="Calibri"/>
                <a:ea typeface="Calibri"/>
                <a:cs typeface="Calibri"/>
                <a:sym typeface="Calibri"/>
              </a:rPr>
              <a:t>Insert screen capture of their landing page (can be e.g. half page screencrab)</a:t>
            </a:r>
            <a:endParaRPr sz="1000">
              <a:solidFill>
                <a:schemeClr val="accent6"/>
              </a:solidFill>
              <a:latin typeface="Calibri"/>
              <a:ea typeface="Calibri"/>
              <a:cs typeface="Calibri"/>
              <a:sym typeface="Calibri"/>
            </a:endParaRPr>
          </a:p>
          <a:p>
            <a:pPr indent="-149225" lvl="0" marL="171450" marR="0" rtl="0" algn="l">
              <a:spcBef>
                <a:spcPts val="300"/>
              </a:spcBef>
              <a:spcAft>
                <a:spcPts val="300"/>
              </a:spcAft>
              <a:buClr>
                <a:schemeClr val="accent6"/>
              </a:buClr>
              <a:buSzPts val="1000"/>
              <a:buFont typeface="Calibri"/>
              <a:buChar char="●"/>
            </a:pPr>
            <a:r>
              <a:rPr lang="en" sz="1000">
                <a:solidFill>
                  <a:schemeClr val="accent6"/>
                </a:solidFill>
                <a:latin typeface="Calibri"/>
                <a:ea typeface="Calibri"/>
                <a:cs typeface="Calibri"/>
                <a:sym typeface="Calibri"/>
              </a:rPr>
              <a:t>Website link</a:t>
            </a:r>
            <a:endParaRPr sz="1000">
              <a:solidFill>
                <a:schemeClr val="accent6"/>
              </a:solidFill>
              <a:latin typeface="Calibri"/>
              <a:ea typeface="Calibri"/>
              <a:cs typeface="Calibri"/>
              <a:sym typeface="Calibri"/>
            </a:endParaRPr>
          </a:p>
        </p:txBody>
      </p:sp>
      <p:sp>
        <p:nvSpPr>
          <p:cNvPr id="199" name="Google Shape;199;p24"/>
          <p:cNvSpPr/>
          <p:nvPr/>
        </p:nvSpPr>
        <p:spPr>
          <a:xfrm>
            <a:off x="1932050" y="1594675"/>
            <a:ext cx="1632300" cy="2141400"/>
          </a:xfrm>
          <a:prstGeom prst="rect">
            <a:avLst/>
          </a:prstGeom>
          <a:solidFill>
            <a:srgbClr val="F2F2F2"/>
          </a:solidFill>
          <a:ln>
            <a:noFill/>
          </a:ln>
        </p:spPr>
        <p:txBody>
          <a:bodyPr anchorCtr="0" anchor="t" bIns="17150" lIns="34300" spcFirstLastPara="1" rIns="34300" wrap="square" tIns="17150">
            <a:noAutofit/>
          </a:bodyPr>
          <a:lstStyle/>
          <a:p>
            <a:pPr indent="0" lvl="0" marL="0" marR="0" rtl="0" algn="l">
              <a:spcBef>
                <a:spcPts val="0"/>
              </a:spcBef>
              <a:spcAft>
                <a:spcPts val="0"/>
              </a:spcAft>
              <a:buNone/>
            </a:pPr>
            <a:r>
              <a:rPr b="1" lang="en" sz="1200">
                <a:solidFill>
                  <a:schemeClr val="accent6"/>
                </a:solidFill>
                <a:latin typeface="Calibri"/>
                <a:ea typeface="Calibri"/>
                <a:cs typeface="Calibri"/>
                <a:sym typeface="Calibri"/>
              </a:rPr>
              <a:t>Company performance</a:t>
            </a:r>
            <a:endParaRPr b="1" sz="1200">
              <a:solidFill>
                <a:schemeClr val="accent6"/>
              </a:solidFill>
              <a:latin typeface="Calibri"/>
              <a:ea typeface="Calibri"/>
              <a:cs typeface="Calibri"/>
              <a:sym typeface="Calibri"/>
            </a:endParaRPr>
          </a:p>
          <a:p>
            <a:pPr indent="-149225" lvl="0" marL="200025" marR="0" rtl="0" algn="l">
              <a:spcBef>
                <a:spcPts val="0"/>
              </a:spcBef>
              <a:spcAft>
                <a:spcPts val="0"/>
              </a:spcAft>
              <a:buClr>
                <a:schemeClr val="accent6"/>
              </a:buClr>
              <a:buSzPts val="1000"/>
              <a:buFont typeface="Calibri"/>
              <a:buChar char="●"/>
            </a:pPr>
            <a:r>
              <a:rPr lang="en" sz="1000">
                <a:solidFill>
                  <a:schemeClr val="accent6"/>
                </a:solidFill>
                <a:latin typeface="Calibri"/>
                <a:ea typeface="Calibri"/>
                <a:cs typeface="Calibri"/>
                <a:sym typeface="Calibri"/>
              </a:rPr>
              <a:t>Revenue growth</a:t>
            </a:r>
            <a:endParaRPr sz="1000">
              <a:solidFill>
                <a:schemeClr val="accent6"/>
              </a:solidFill>
              <a:latin typeface="Calibri"/>
              <a:ea typeface="Calibri"/>
              <a:cs typeface="Calibri"/>
              <a:sym typeface="Calibri"/>
            </a:endParaRPr>
          </a:p>
          <a:p>
            <a:pPr indent="-149225" lvl="0" marL="200025" marR="0" rtl="0" algn="l">
              <a:spcBef>
                <a:spcPts val="300"/>
              </a:spcBef>
              <a:spcAft>
                <a:spcPts val="0"/>
              </a:spcAft>
              <a:buClr>
                <a:schemeClr val="accent6"/>
              </a:buClr>
              <a:buSzPts val="1000"/>
              <a:buFont typeface="Calibri"/>
              <a:buChar char="●"/>
            </a:pPr>
            <a:r>
              <a:rPr lang="en" sz="1000">
                <a:solidFill>
                  <a:schemeClr val="accent6"/>
                </a:solidFill>
                <a:latin typeface="Calibri"/>
                <a:ea typeface="Calibri"/>
                <a:cs typeface="Calibri"/>
                <a:sym typeface="Calibri"/>
              </a:rPr>
              <a:t>EBIT growth</a:t>
            </a:r>
            <a:endParaRPr sz="1000">
              <a:solidFill>
                <a:schemeClr val="accent6"/>
              </a:solidFill>
              <a:latin typeface="Calibri"/>
              <a:ea typeface="Calibri"/>
              <a:cs typeface="Calibri"/>
              <a:sym typeface="Calibri"/>
            </a:endParaRPr>
          </a:p>
          <a:p>
            <a:pPr indent="-149225" lvl="0" marL="200025" marR="0" rtl="0" algn="l">
              <a:spcBef>
                <a:spcPts val="300"/>
              </a:spcBef>
              <a:spcAft>
                <a:spcPts val="0"/>
              </a:spcAft>
              <a:buClr>
                <a:schemeClr val="accent6"/>
              </a:buClr>
              <a:buSzPts val="1000"/>
              <a:buFont typeface="Calibri"/>
              <a:buChar char="●"/>
            </a:pPr>
            <a:r>
              <a:rPr lang="en" sz="1000">
                <a:solidFill>
                  <a:schemeClr val="accent6"/>
                </a:solidFill>
                <a:latin typeface="Calibri"/>
                <a:ea typeface="Calibri"/>
                <a:cs typeface="Calibri"/>
                <a:sym typeface="Calibri"/>
              </a:rPr>
              <a:t>Employee growth</a:t>
            </a:r>
            <a:endParaRPr sz="1000">
              <a:solidFill>
                <a:schemeClr val="accent6"/>
              </a:solidFill>
              <a:latin typeface="Calibri"/>
              <a:ea typeface="Calibri"/>
              <a:cs typeface="Calibri"/>
              <a:sym typeface="Calibri"/>
            </a:endParaRPr>
          </a:p>
          <a:p>
            <a:pPr indent="-149225" lvl="0" marL="200025" marR="0" rtl="0" algn="l">
              <a:spcBef>
                <a:spcPts val="300"/>
              </a:spcBef>
              <a:spcAft>
                <a:spcPts val="0"/>
              </a:spcAft>
              <a:buClr>
                <a:schemeClr val="accent6"/>
              </a:buClr>
              <a:buSzPts val="1000"/>
              <a:buFont typeface="Calibri"/>
              <a:buChar char="●"/>
            </a:pPr>
            <a:r>
              <a:rPr lang="en" sz="1000">
                <a:solidFill>
                  <a:schemeClr val="accent6"/>
                </a:solidFill>
                <a:latin typeface="Calibri"/>
                <a:ea typeface="Calibri"/>
                <a:cs typeface="Calibri"/>
                <a:sym typeface="Calibri"/>
              </a:rPr>
              <a:t>Funding background</a:t>
            </a:r>
            <a:endParaRPr sz="1000">
              <a:solidFill>
                <a:schemeClr val="accent6"/>
              </a:solidFill>
              <a:latin typeface="Calibri"/>
              <a:ea typeface="Calibri"/>
              <a:cs typeface="Calibri"/>
              <a:sym typeface="Calibri"/>
            </a:endParaRPr>
          </a:p>
          <a:p>
            <a:pPr indent="0" lvl="0" marL="0" rtl="0" algn="l">
              <a:spcBef>
                <a:spcPts val="300"/>
              </a:spcBef>
              <a:spcAft>
                <a:spcPts val="0"/>
              </a:spcAft>
              <a:buNone/>
            </a:pPr>
            <a:r>
              <a:rPr lang="en" sz="1000">
                <a:solidFill>
                  <a:schemeClr val="accent6"/>
                </a:solidFill>
                <a:latin typeface="Calibri"/>
                <a:ea typeface="Calibri"/>
                <a:cs typeface="Calibri"/>
                <a:sym typeface="Calibri"/>
              </a:rPr>
              <a:t>Try to look for figures from the 2019-2021</a:t>
            </a:r>
            <a:endParaRPr sz="1000">
              <a:solidFill>
                <a:schemeClr val="accent6"/>
              </a:solidFill>
              <a:latin typeface="Calibri"/>
              <a:ea typeface="Calibri"/>
              <a:cs typeface="Calibri"/>
              <a:sym typeface="Calibri"/>
            </a:endParaRPr>
          </a:p>
          <a:p>
            <a:pPr indent="0" lvl="0" marL="0" marR="0" rtl="0" algn="l">
              <a:spcBef>
                <a:spcPts val="300"/>
              </a:spcBef>
              <a:spcAft>
                <a:spcPts val="300"/>
              </a:spcAft>
              <a:buNone/>
            </a:pPr>
            <a:r>
              <a:rPr lang="en" sz="1000">
                <a:solidFill>
                  <a:schemeClr val="accent6"/>
                </a:solidFill>
                <a:latin typeface="Calibri"/>
                <a:ea typeface="Calibri"/>
                <a:cs typeface="Calibri"/>
                <a:sym typeface="Calibri"/>
              </a:rPr>
              <a:t>The figures may not always be available. </a:t>
            </a:r>
            <a:endParaRPr sz="1000">
              <a:solidFill>
                <a:schemeClr val="accent6"/>
              </a:solidFill>
              <a:latin typeface="Calibri"/>
              <a:ea typeface="Calibri"/>
              <a:cs typeface="Calibri"/>
              <a:sym typeface="Calibri"/>
            </a:endParaRPr>
          </a:p>
        </p:txBody>
      </p:sp>
      <p:sp>
        <p:nvSpPr>
          <p:cNvPr id="200" name="Google Shape;200;p24"/>
          <p:cNvSpPr/>
          <p:nvPr/>
        </p:nvSpPr>
        <p:spPr>
          <a:xfrm>
            <a:off x="3662825" y="1594675"/>
            <a:ext cx="1632300" cy="2141400"/>
          </a:xfrm>
          <a:prstGeom prst="rect">
            <a:avLst/>
          </a:prstGeom>
          <a:solidFill>
            <a:srgbClr val="F2F2F2"/>
          </a:solidFill>
          <a:ln>
            <a:noFill/>
          </a:ln>
        </p:spPr>
        <p:txBody>
          <a:bodyPr anchorCtr="0" anchor="t" bIns="17150" lIns="34300" spcFirstLastPara="1" rIns="34300" wrap="square" tIns="17150">
            <a:noAutofit/>
          </a:bodyPr>
          <a:lstStyle/>
          <a:p>
            <a:pPr indent="0" lvl="0" marL="0" marR="0" rtl="0" algn="l">
              <a:spcBef>
                <a:spcPts val="0"/>
              </a:spcBef>
              <a:spcAft>
                <a:spcPts val="0"/>
              </a:spcAft>
              <a:buNone/>
            </a:pPr>
            <a:r>
              <a:rPr b="1" lang="en" sz="1200">
                <a:solidFill>
                  <a:schemeClr val="accent6"/>
                </a:solidFill>
                <a:latin typeface="Calibri"/>
                <a:ea typeface="Calibri"/>
                <a:cs typeface="Calibri"/>
                <a:sym typeface="Calibri"/>
              </a:rPr>
              <a:t>Company positioning</a:t>
            </a:r>
            <a:endParaRPr b="1" sz="1200">
              <a:solidFill>
                <a:schemeClr val="accent6"/>
              </a:solidFill>
              <a:latin typeface="Calibri"/>
              <a:ea typeface="Calibri"/>
              <a:cs typeface="Calibri"/>
              <a:sym typeface="Calibri"/>
            </a:endParaRPr>
          </a:p>
          <a:p>
            <a:pPr indent="-149225" lvl="0" marL="171450" marR="0" rtl="0" algn="l">
              <a:spcBef>
                <a:spcPts val="0"/>
              </a:spcBef>
              <a:spcAft>
                <a:spcPts val="0"/>
              </a:spcAft>
              <a:buClr>
                <a:schemeClr val="accent6"/>
              </a:buClr>
              <a:buSzPts val="1000"/>
              <a:buFont typeface="Calibri"/>
              <a:buChar char="●"/>
            </a:pPr>
            <a:r>
              <a:rPr lang="en" sz="1000">
                <a:solidFill>
                  <a:schemeClr val="accent6"/>
                </a:solidFill>
                <a:latin typeface="Calibri"/>
                <a:ea typeface="Calibri"/>
                <a:cs typeface="Calibri"/>
                <a:sym typeface="Calibri"/>
              </a:rPr>
              <a:t>What is their first tag-line / how do they talk about their company?</a:t>
            </a:r>
            <a:endParaRPr sz="1000">
              <a:solidFill>
                <a:schemeClr val="accent6"/>
              </a:solidFill>
              <a:latin typeface="Calibri"/>
              <a:ea typeface="Calibri"/>
              <a:cs typeface="Calibri"/>
              <a:sym typeface="Calibri"/>
            </a:endParaRPr>
          </a:p>
          <a:p>
            <a:pPr indent="-149225" lvl="0" marL="171450" marR="0" rtl="0" algn="l">
              <a:spcBef>
                <a:spcPts val="300"/>
              </a:spcBef>
              <a:spcAft>
                <a:spcPts val="0"/>
              </a:spcAft>
              <a:buClr>
                <a:schemeClr val="accent6"/>
              </a:buClr>
              <a:buSzPts val="1000"/>
              <a:buFont typeface="Calibri"/>
              <a:buChar char="●"/>
            </a:pPr>
            <a:r>
              <a:rPr lang="en" sz="1000">
                <a:solidFill>
                  <a:schemeClr val="accent6"/>
                </a:solidFill>
                <a:latin typeface="Calibri"/>
                <a:ea typeface="Calibri"/>
                <a:cs typeface="Calibri"/>
                <a:sym typeface="Calibri"/>
              </a:rPr>
              <a:t>What is their main buyer(s) type that they target? </a:t>
            </a:r>
            <a:r>
              <a:rPr lang="en" sz="800">
                <a:solidFill>
                  <a:schemeClr val="accent6"/>
                </a:solidFill>
                <a:latin typeface="Calibri"/>
                <a:ea typeface="Calibri"/>
                <a:cs typeface="Calibri"/>
                <a:sym typeface="Calibri"/>
              </a:rPr>
              <a:t>(UX, Design, Product, Innovation, Market Research, Marketing, Other- what)</a:t>
            </a:r>
            <a:endParaRPr sz="800">
              <a:solidFill>
                <a:schemeClr val="accent6"/>
              </a:solidFill>
              <a:latin typeface="Calibri"/>
              <a:ea typeface="Calibri"/>
              <a:cs typeface="Calibri"/>
              <a:sym typeface="Calibri"/>
            </a:endParaRPr>
          </a:p>
          <a:p>
            <a:pPr indent="-149225" lvl="0" marL="171450" marR="0" rtl="0" algn="l">
              <a:spcBef>
                <a:spcPts val="300"/>
              </a:spcBef>
              <a:spcAft>
                <a:spcPts val="300"/>
              </a:spcAft>
              <a:buClr>
                <a:schemeClr val="accent6"/>
              </a:buClr>
              <a:buSzPts val="1000"/>
              <a:buFont typeface="Calibri"/>
              <a:buChar char="●"/>
            </a:pPr>
            <a:r>
              <a:rPr lang="en" sz="1000">
                <a:solidFill>
                  <a:schemeClr val="accent6"/>
                </a:solidFill>
                <a:latin typeface="Calibri"/>
                <a:ea typeface="Calibri"/>
                <a:cs typeface="Calibri"/>
                <a:sym typeface="Calibri"/>
              </a:rPr>
              <a:t>How does their customer reference base look like - fortune 500, mid-cap, SMEs?</a:t>
            </a:r>
            <a:endParaRPr sz="1000">
              <a:solidFill>
                <a:schemeClr val="accent6"/>
              </a:solidFill>
              <a:latin typeface="Calibri"/>
              <a:ea typeface="Calibri"/>
              <a:cs typeface="Calibri"/>
              <a:sym typeface="Calibri"/>
            </a:endParaRPr>
          </a:p>
        </p:txBody>
      </p:sp>
      <p:sp>
        <p:nvSpPr>
          <p:cNvPr id="201" name="Google Shape;201;p24"/>
          <p:cNvSpPr/>
          <p:nvPr/>
        </p:nvSpPr>
        <p:spPr>
          <a:xfrm>
            <a:off x="5393600" y="1594675"/>
            <a:ext cx="1632300" cy="2141400"/>
          </a:xfrm>
          <a:prstGeom prst="rect">
            <a:avLst/>
          </a:prstGeom>
          <a:solidFill>
            <a:srgbClr val="F2F2F2"/>
          </a:solidFill>
          <a:ln>
            <a:noFill/>
          </a:ln>
        </p:spPr>
        <p:txBody>
          <a:bodyPr anchorCtr="0" anchor="t" bIns="17150" lIns="34300" spcFirstLastPara="1" rIns="34300" wrap="square" tIns="17150">
            <a:noAutofit/>
          </a:bodyPr>
          <a:lstStyle/>
          <a:p>
            <a:pPr indent="0" lvl="0" marL="0" marR="0" rtl="0" algn="l">
              <a:spcBef>
                <a:spcPts val="0"/>
              </a:spcBef>
              <a:spcAft>
                <a:spcPts val="0"/>
              </a:spcAft>
              <a:buNone/>
            </a:pPr>
            <a:r>
              <a:rPr b="1" lang="en" sz="1200">
                <a:solidFill>
                  <a:schemeClr val="accent6"/>
                </a:solidFill>
                <a:latin typeface="Calibri"/>
                <a:ea typeface="Calibri"/>
                <a:cs typeface="Calibri"/>
                <a:sym typeface="Calibri"/>
              </a:rPr>
              <a:t>Product</a:t>
            </a:r>
            <a:endParaRPr b="1" sz="1200">
              <a:solidFill>
                <a:schemeClr val="accent6"/>
              </a:solidFill>
              <a:latin typeface="Calibri"/>
              <a:ea typeface="Calibri"/>
              <a:cs typeface="Calibri"/>
              <a:sym typeface="Calibri"/>
            </a:endParaRPr>
          </a:p>
          <a:p>
            <a:pPr indent="-149225" lvl="0" marL="171450" marR="0" rtl="0" algn="l">
              <a:spcBef>
                <a:spcPts val="0"/>
              </a:spcBef>
              <a:spcAft>
                <a:spcPts val="0"/>
              </a:spcAft>
              <a:buClr>
                <a:schemeClr val="accent6"/>
              </a:buClr>
              <a:buSzPts val="1000"/>
              <a:buFont typeface="Calibri"/>
              <a:buChar char="●"/>
            </a:pPr>
            <a:r>
              <a:rPr lang="en" sz="1000">
                <a:solidFill>
                  <a:schemeClr val="accent6"/>
                </a:solidFill>
                <a:latin typeface="Calibri"/>
                <a:ea typeface="Calibri"/>
                <a:cs typeface="Calibri"/>
                <a:sym typeface="Calibri"/>
              </a:rPr>
              <a:t>List the main features</a:t>
            </a:r>
            <a:endParaRPr sz="1000">
              <a:solidFill>
                <a:schemeClr val="accent6"/>
              </a:solidFill>
              <a:latin typeface="Calibri"/>
              <a:ea typeface="Calibri"/>
              <a:cs typeface="Calibri"/>
              <a:sym typeface="Calibri"/>
            </a:endParaRPr>
          </a:p>
          <a:p>
            <a:pPr indent="-149225" lvl="0" marL="171450" marR="0" rtl="0" algn="l">
              <a:spcBef>
                <a:spcPts val="300"/>
              </a:spcBef>
              <a:spcAft>
                <a:spcPts val="0"/>
              </a:spcAft>
              <a:buClr>
                <a:schemeClr val="accent6"/>
              </a:buClr>
              <a:buSzPts val="1000"/>
              <a:buFont typeface="Calibri"/>
              <a:buChar char="●"/>
            </a:pPr>
            <a:r>
              <a:rPr lang="en" sz="1000">
                <a:solidFill>
                  <a:schemeClr val="accent6"/>
                </a:solidFill>
                <a:latin typeface="Calibri"/>
                <a:ea typeface="Calibri"/>
                <a:cs typeface="Calibri"/>
                <a:sym typeface="Calibri"/>
              </a:rPr>
              <a:t>List the possible features that are different compared to others in the market</a:t>
            </a:r>
            <a:endParaRPr sz="1000">
              <a:solidFill>
                <a:schemeClr val="accent6"/>
              </a:solidFill>
              <a:latin typeface="Calibri"/>
              <a:ea typeface="Calibri"/>
              <a:cs typeface="Calibri"/>
              <a:sym typeface="Calibri"/>
            </a:endParaRPr>
          </a:p>
          <a:p>
            <a:pPr indent="-149225" lvl="0" marL="171450" marR="0" rtl="0" algn="l">
              <a:spcBef>
                <a:spcPts val="300"/>
              </a:spcBef>
              <a:spcAft>
                <a:spcPts val="0"/>
              </a:spcAft>
              <a:buClr>
                <a:schemeClr val="accent6"/>
              </a:buClr>
              <a:buSzPts val="1000"/>
              <a:buFont typeface="Calibri"/>
              <a:buChar char="●"/>
            </a:pPr>
            <a:r>
              <a:rPr lang="en" sz="1000">
                <a:solidFill>
                  <a:schemeClr val="accent6"/>
                </a:solidFill>
                <a:latin typeface="Calibri"/>
                <a:ea typeface="Calibri"/>
                <a:cs typeface="Calibri"/>
                <a:sym typeface="Calibri"/>
              </a:rPr>
              <a:t>Is there ‘AI enabled’ tools within the product</a:t>
            </a:r>
            <a:endParaRPr sz="1000">
              <a:solidFill>
                <a:schemeClr val="accent6"/>
              </a:solidFill>
              <a:latin typeface="Calibri"/>
              <a:ea typeface="Calibri"/>
              <a:cs typeface="Calibri"/>
              <a:sym typeface="Calibri"/>
            </a:endParaRPr>
          </a:p>
          <a:p>
            <a:pPr indent="-149225" lvl="0" marL="171450" marR="0" rtl="0" algn="l">
              <a:spcBef>
                <a:spcPts val="300"/>
              </a:spcBef>
              <a:spcAft>
                <a:spcPts val="300"/>
              </a:spcAft>
              <a:buClr>
                <a:schemeClr val="accent6"/>
              </a:buClr>
              <a:buSzPts val="1000"/>
              <a:buFont typeface="Calibri"/>
              <a:buChar char="●"/>
            </a:pPr>
            <a:r>
              <a:rPr lang="en" sz="1000">
                <a:solidFill>
                  <a:schemeClr val="accent6"/>
                </a:solidFill>
                <a:latin typeface="Calibri"/>
                <a:ea typeface="Calibri"/>
                <a:cs typeface="Calibri"/>
                <a:sym typeface="Calibri"/>
              </a:rPr>
              <a:t>List the top 3 integration possibilities with the product (if they are mentioned)</a:t>
            </a:r>
            <a:endParaRPr sz="1000">
              <a:solidFill>
                <a:schemeClr val="accent6"/>
              </a:solidFill>
              <a:latin typeface="Calibri"/>
              <a:ea typeface="Calibri"/>
              <a:cs typeface="Calibri"/>
              <a:sym typeface="Calibri"/>
            </a:endParaRPr>
          </a:p>
        </p:txBody>
      </p:sp>
      <p:sp>
        <p:nvSpPr>
          <p:cNvPr id="202" name="Google Shape;202;p24"/>
          <p:cNvSpPr/>
          <p:nvPr/>
        </p:nvSpPr>
        <p:spPr>
          <a:xfrm>
            <a:off x="201275" y="3799750"/>
            <a:ext cx="3363000" cy="1157400"/>
          </a:xfrm>
          <a:prstGeom prst="rect">
            <a:avLst/>
          </a:prstGeom>
          <a:solidFill>
            <a:srgbClr val="F2F2F2"/>
          </a:solidFill>
          <a:ln>
            <a:noFill/>
          </a:ln>
        </p:spPr>
        <p:txBody>
          <a:bodyPr anchorCtr="0" anchor="t" bIns="17150" lIns="34300" spcFirstLastPara="1" rIns="34300" wrap="square" tIns="17150">
            <a:noAutofit/>
          </a:bodyPr>
          <a:lstStyle/>
          <a:p>
            <a:pPr indent="0" lvl="0" marL="0" marR="0" rtl="0" algn="l">
              <a:spcBef>
                <a:spcPts val="0"/>
              </a:spcBef>
              <a:spcAft>
                <a:spcPts val="0"/>
              </a:spcAft>
              <a:buNone/>
            </a:pPr>
            <a:r>
              <a:rPr b="1" lang="en" sz="1200">
                <a:solidFill>
                  <a:schemeClr val="accent6"/>
                </a:solidFill>
                <a:latin typeface="Calibri"/>
                <a:ea typeface="Calibri"/>
                <a:cs typeface="Calibri"/>
                <a:sym typeface="Calibri"/>
              </a:rPr>
              <a:t>Partners</a:t>
            </a:r>
            <a:endParaRPr b="1" sz="1200">
              <a:solidFill>
                <a:schemeClr val="accent6"/>
              </a:solidFill>
              <a:latin typeface="Calibri"/>
              <a:ea typeface="Calibri"/>
              <a:cs typeface="Calibri"/>
              <a:sym typeface="Calibri"/>
            </a:endParaRPr>
          </a:p>
          <a:p>
            <a:pPr indent="-149225" lvl="0" marL="171450" marR="0" rtl="0" algn="l">
              <a:spcBef>
                <a:spcPts val="0"/>
              </a:spcBef>
              <a:spcAft>
                <a:spcPts val="0"/>
              </a:spcAft>
              <a:buClr>
                <a:schemeClr val="accent6"/>
              </a:buClr>
              <a:buSzPts val="1000"/>
              <a:buFont typeface="Calibri"/>
              <a:buChar char="●"/>
            </a:pPr>
            <a:r>
              <a:rPr lang="en" sz="1000">
                <a:solidFill>
                  <a:schemeClr val="accent6"/>
                </a:solidFill>
                <a:latin typeface="Calibri"/>
                <a:ea typeface="Calibri"/>
                <a:cs typeface="Calibri"/>
                <a:sym typeface="Calibri"/>
              </a:rPr>
              <a:t>Evidence of selling through partners, give examples if any</a:t>
            </a:r>
            <a:endParaRPr sz="1000">
              <a:solidFill>
                <a:schemeClr val="accent6"/>
              </a:solidFill>
              <a:latin typeface="Calibri"/>
              <a:ea typeface="Calibri"/>
              <a:cs typeface="Calibri"/>
              <a:sym typeface="Calibri"/>
            </a:endParaRPr>
          </a:p>
          <a:p>
            <a:pPr indent="-149225" lvl="0" marL="171450" marR="0" rtl="0" algn="l">
              <a:spcBef>
                <a:spcPts val="300"/>
              </a:spcBef>
              <a:spcAft>
                <a:spcPts val="0"/>
              </a:spcAft>
              <a:buClr>
                <a:schemeClr val="accent6"/>
              </a:buClr>
              <a:buSzPts val="1000"/>
              <a:buFont typeface="Calibri"/>
              <a:buChar char="●"/>
            </a:pPr>
            <a:r>
              <a:rPr lang="en" sz="1000">
                <a:solidFill>
                  <a:schemeClr val="accent6"/>
                </a:solidFill>
                <a:latin typeface="Calibri"/>
                <a:ea typeface="Calibri"/>
                <a:cs typeface="Calibri"/>
                <a:sym typeface="Calibri"/>
              </a:rPr>
              <a:t>Is there a partner section on the website, if so, please link it. </a:t>
            </a:r>
            <a:endParaRPr sz="1000">
              <a:solidFill>
                <a:schemeClr val="accent6"/>
              </a:solidFill>
              <a:latin typeface="Calibri"/>
              <a:ea typeface="Calibri"/>
              <a:cs typeface="Calibri"/>
              <a:sym typeface="Calibri"/>
            </a:endParaRPr>
          </a:p>
          <a:p>
            <a:pPr indent="-149225" lvl="0" marL="171450" marR="0" rtl="0" algn="l">
              <a:spcBef>
                <a:spcPts val="300"/>
              </a:spcBef>
              <a:spcAft>
                <a:spcPts val="300"/>
              </a:spcAft>
              <a:buClr>
                <a:schemeClr val="accent6"/>
              </a:buClr>
              <a:buSzPts val="1000"/>
              <a:buFont typeface="Calibri"/>
              <a:buChar char="●"/>
            </a:pPr>
            <a:r>
              <a:rPr lang="en" sz="1000">
                <a:solidFill>
                  <a:schemeClr val="accent6"/>
                </a:solidFill>
                <a:latin typeface="Calibri"/>
                <a:ea typeface="Calibri"/>
                <a:cs typeface="Calibri"/>
                <a:sym typeface="Calibri"/>
              </a:rPr>
              <a:t>By partners we mainly mean other agencies or channel partners etc who might be using / reselling the </a:t>
            </a:r>
            <a:r>
              <a:rPr lang="en" sz="1000">
                <a:solidFill>
                  <a:schemeClr val="accent6"/>
                </a:solidFill>
                <a:latin typeface="Calibri"/>
                <a:ea typeface="Calibri"/>
                <a:cs typeface="Calibri"/>
                <a:sym typeface="Calibri"/>
              </a:rPr>
              <a:t>platform</a:t>
            </a:r>
            <a:r>
              <a:rPr lang="en" sz="1000">
                <a:solidFill>
                  <a:schemeClr val="accent6"/>
                </a:solidFill>
                <a:latin typeface="Calibri"/>
                <a:ea typeface="Calibri"/>
                <a:cs typeface="Calibri"/>
                <a:sym typeface="Calibri"/>
              </a:rPr>
              <a:t> to brands.</a:t>
            </a:r>
            <a:endParaRPr sz="1000">
              <a:solidFill>
                <a:schemeClr val="accent6"/>
              </a:solidFill>
              <a:latin typeface="Calibri"/>
              <a:ea typeface="Calibri"/>
              <a:cs typeface="Calibri"/>
              <a:sym typeface="Calibri"/>
            </a:endParaRPr>
          </a:p>
        </p:txBody>
      </p:sp>
      <p:sp>
        <p:nvSpPr>
          <p:cNvPr id="203" name="Google Shape;203;p24"/>
          <p:cNvSpPr/>
          <p:nvPr/>
        </p:nvSpPr>
        <p:spPr>
          <a:xfrm>
            <a:off x="7221075" y="1594675"/>
            <a:ext cx="1479300" cy="2141400"/>
          </a:xfrm>
          <a:prstGeom prst="rect">
            <a:avLst/>
          </a:prstGeom>
          <a:solidFill>
            <a:srgbClr val="F2F2F2"/>
          </a:solidFill>
          <a:ln>
            <a:noFill/>
          </a:ln>
        </p:spPr>
        <p:txBody>
          <a:bodyPr anchorCtr="0" anchor="t" bIns="17150" lIns="34300" spcFirstLastPara="1" rIns="34300" wrap="square" tIns="17150">
            <a:noAutofit/>
          </a:bodyPr>
          <a:lstStyle/>
          <a:p>
            <a:pPr indent="0" lvl="0" marL="0" marR="0" rtl="0" algn="l">
              <a:spcBef>
                <a:spcPts val="0"/>
              </a:spcBef>
              <a:spcAft>
                <a:spcPts val="0"/>
              </a:spcAft>
              <a:buNone/>
            </a:pPr>
            <a:r>
              <a:rPr b="1" lang="en" sz="1200">
                <a:solidFill>
                  <a:schemeClr val="accent6"/>
                </a:solidFill>
                <a:latin typeface="Calibri"/>
                <a:ea typeface="Calibri"/>
                <a:cs typeface="Calibri"/>
                <a:sym typeface="Calibri"/>
              </a:rPr>
              <a:t>Support</a:t>
            </a:r>
            <a:endParaRPr b="1" sz="1200">
              <a:solidFill>
                <a:schemeClr val="accent6"/>
              </a:solidFill>
              <a:latin typeface="Calibri"/>
              <a:ea typeface="Calibri"/>
              <a:cs typeface="Calibri"/>
              <a:sym typeface="Calibri"/>
            </a:endParaRPr>
          </a:p>
          <a:p>
            <a:pPr indent="-149225" lvl="0" marL="171450" marR="0" rtl="0" algn="l">
              <a:spcBef>
                <a:spcPts val="0"/>
              </a:spcBef>
              <a:spcAft>
                <a:spcPts val="0"/>
              </a:spcAft>
              <a:buClr>
                <a:schemeClr val="accent6"/>
              </a:buClr>
              <a:buSzPts val="1000"/>
              <a:buFont typeface="Calibri"/>
              <a:buChar char="●"/>
            </a:pPr>
            <a:r>
              <a:rPr lang="en" sz="1000">
                <a:solidFill>
                  <a:schemeClr val="accent6"/>
                </a:solidFill>
                <a:latin typeface="Calibri"/>
                <a:ea typeface="Calibri"/>
                <a:cs typeface="Calibri"/>
                <a:sym typeface="Calibri"/>
              </a:rPr>
              <a:t>Is the product sold as DIY or is the company offering support.</a:t>
            </a:r>
            <a:endParaRPr sz="1000">
              <a:solidFill>
                <a:schemeClr val="accent6"/>
              </a:solidFill>
              <a:latin typeface="Calibri"/>
              <a:ea typeface="Calibri"/>
              <a:cs typeface="Calibri"/>
              <a:sym typeface="Calibri"/>
            </a:endParaRPr>
          </a:p>
          <a:p>
            <a:pPr indent="-149225" lvl="0" marL="171450" marR="0" rtl="0" algn="l">
              <a:spcBef>
                <a:spcPts val="300"/>
              </a:spcBef>
              <a:spcAft>
                <a:spcPts val="300"/>
              </a:spcAft>
              <a:buClr>
                <a:schemeClr val="accent6"/>
              </a:buClr>
              <a:buSzPts val="1000"/>
              <a:buFont typeface="Calibri"/>
              <a:buChar char="●"/>
            </a:pPr>
            <a:r>
              <a:rPr lang="en" sz="1000">
                <a:solidFill>
                  <a:schemeClr val="accent6"/>
                </a:solidFill>
                <a:latin typeface="Calibri"/>
                <a:ea typeface="Calibri"/>
                <a:cs typeface="Calibri"/>
                <a:sym typeface="Calibri"/>
              </a:rPr>
              <a:t>Please also assess whether the company may provide full support or a limited support</a:t>
            </a:r>
            <a:endParaRPr sz="1000">
              <a:solidFill>
                <a:schemeClr val="accent6"/>
              </a:solidFill>
              <a:latin typeface="Calibri"/>
              <a:ea typeface="Calibri"/>
              <a:cs typeface="Calibri"/>
              <a:sym typeface="Calibri"/>
            </a:endParaRPr>
          </a:p>
        </p:txBody>
      </p:sp>
      <p:sp>
        <p:nvSpPr>
          <p:cNvPr id="204" name="Google Shape;204;p24"/>
          <p:cNvSpPr/>
          <p:nvPr/>
        </p:nvSpPr>
        <p:spPr>
          <a:xfrm>
            <a:off x="3662825" y="3827850"/>
            <a:ext cx="3363000" cy="1157400"/>
          </a:xfrm>
          <a:prstGeom prst="rect">
            <a:avLst/>
          </a:prstGeom>
          <a:solidFill>
            <a:srgbClr val="F2F2F2"/>
          </a:solidFill>
          <a:ln>
            <a:noFill/>
          </a:ln>
        </p:spPr>
        <p:txBody>
          <a:bodyPr anchorCtr="0" anchor="t" bIns="17150" lIns="34300" spcFirstLastPara="1" rIns="34300" wrap="square" tIns="17150">
            <a:noAutofit/>
          </a:bodyPr>
          <a:lstStyle/>
          <a:p>
            <a:pPr indent="0" lvl="0" marL="0" marR="0" rtl="0" algn="l">
              <a:spcBef>
                <a:spcPts val="0"/>
              </a:spcBef>
              <a:spcAft>
                <a:spcPts val="0"/>
              </a:spcAft>
              <a:buNone/>
            </a:pPr>
            <a:r>
              <a:rPr b="1" lang="en" sz="1200">
                <a:solidFill>
                  <a:schemeClr val="accent6"/>
                </a:solidFill>
                <a:latin typeface="Calibri"/>
                <a:ea typeface="Calibri"/>
                <a:cs typeface="Calibri"/>
                <a:sym typeface="Calibri"/>
              </a:rPr>
              <a:t>Pricing</a:t>
            </a:r>
            <a:endParaRPr b="1" sz="1200">
              <a:solidFill>
                <a:schemeClr val="accent6"/>
              </a:solidFill>
              <a:latin typeface="Calibri"/>
              <a:ea typeface="Calibri"/>
              <a:cs typeface="Calibri"/>
              <a:sym typeface="Calibri"/>
            </a:endParaRPr>
          </a:p>
          <a:p>
            <a:pPr indent="-149225" lvl="0" marL="171450" marR="0" rtl="0" algn="l">
              <a:spcBef>
                <a:spcPts val="0"/>
              </a:spcBef>
              <a:spcAft>
                <a:spcPts val="0"/>
              </a:spcAft>
              <a:buClr>
                <a:schemeClr val="accent6"/>
              </a:buClr>
              <a:buSzPts val="1000"/>
              <a:buFont typeface="Calibri"/>
              <a:buChar char="●"/>
            </a:pPr>
            <a:r>
              <a:rPr lang="en" sz="1000">
                <a:solidFill>
                  <a:schemeClr val="accent6"/>
                </a:solidFill>
                <a:latin typeface="Calibri"/>
                <a:ea typeface="Calibri"/>
                <a:cs typeface="Calibri"/>
                <a:sym typeface="Calibri"/>
              </a:rPr>
              <a:t>Describe shortly the pricing options and is it based on seats, features or on what dimensions?</a:t>
            </a:r>
            <a:endParaRPr sz="1000">
              <a:solidFill>
                <a:schemeClr val="accent6"/>
              </a:solidFill>
              <a:latin typeface="Calibri"/>
              <a:ea typeface="Calibri"/>
              <a:cs typeface="Calibri"/>
              <a:sym typeface="Calibri"/>
            </a:endParaRPr>
          </a:p>
          <a:p>
            <a:pPr indent="-149225" lvl="0" marL="171450" marR="0" rtl="0" algn="l">
              <a:spcBef>
                <a:spcPts val="300"/>
              </a:spcBef>
              <a:spcAft>
                <a:spcPts val="0"/>
              </a:spcAft>
              <a:buClr>
                <a:schemeClr val="accent6"/>
              </a:buClr>
              <a:buSzPts val="1000"/>
              <a:buFont typeface="Calibri"/>
              <a:buChar char="●"/>
            </a:pPr>
            <a:r>
              <a:rPr lang="en" sz="1000">
                <a:solidFill>
                  <a:schemeClr val="accent6"/>
                </a:solidFill>
                <a:latin typeface="Calibri"/>
                <a:ea typeface="Calibri"/>
                <a:cs typeface="Calibri"/>
                <a:sym typeface="Calibri"/>
              </a:rPr>
              <a:t>Is the pricing visible?</a:t>
            </a:r>
            <a:endParaRPr sz="1000">
              <a:solidFill>
                <a:schemeClr val="accent6"/>
              </a:solidFill>
              <a:latin typeface="Calibri"/>
              <a:ea typeface="Calibri"/>
              <a:cs typeface="Calibri"/>
              <a:sym typeface="Calibri"/>
            </a:endParaRPr>
          </a:p>
          <a:p>
            <a:pPr indent="-149225" lvl="0" marL="171450" marR="0" rtl="0" algn="l">
              <a:spcBef>
                <a:spcPts val="300"/>
              </a:spcBef>
              <a:spcAft>
                <a:spcPts val="300"/>
              </a:spcAft>
              <a:buClr>
                <a:schemeClr val="accent6"/>
              </a:buClr>
              <a:buSzPts val="1000"/>
              <a:buFont typeface="Calibri"/>
              <a:buChar char="●"/>
            </a:pPr>
            <a:r>
              <a:rPr lang="en" sz="1000">
                <a:solidFill>
                  <a:schemeClr val="accent6"/>
                </a:solidFill>
                <a:latin typeface="Calibri"/>
                <a:ea typeface="Calibri"/>
                <a:cs typeface="Calibri"/>
                <a:sym typeface="Calibri"/>
              </a:rPr>
              <a:t>Is the company offering a free trial?</a:t>
            </a:r>
            <a:endParaRPr sz="1000">
              <a:solidFill>
                <a:schemeClr val="accent6"/>
              </a:solidFill>
              <a:latin typeface="Calibri"/>
              <a:ea typeface="Calibri"/>
              <a:cs typeface="Calibri"/>
              <a:sym typeface="Calibri"/>
            </a:endParaRPr>
          </a:p>
        </p:txBody>
      </p:sp>
      <p:sp>
        <p:nvSpPr>
          <p:cNvPr id="205" name="Google Shape;205;p24"/>
          <p:cNvSpPr/>
          <p:nvPr/>
        </p:nvSpPr>
        <p:spPr>
          <a:xfrm>
            <a:off x="7221075" y="3861850"/>
            <a:ext cx="1479300" cy="1157400"/>
          </a:xfrm>
          <a:prstGeom prst="rect">
            <a:avLst/>
          </a:prstGeom>
          <a:solidFill>
            <a:srgbClr val="F2F2F2"/>
          </a:solidFill>
          <a:ln>
            <a:noFill/>
          </a:ln>
        </p:spPr>
        <p:txBody>
          <a:bodyPr anchorCtr="0" anchor="t" bIns="17150" lIns="34300" spcFirstLastPara="1" rIns="34300" wrap="square" tIns="17150">
            <a:noAutofit/>
          </a:bodyPr>
          <a:lstStyle/>
          <a:p>
            <a:pPr indent="0" lvl="0" marL="0" marR="0" rtl="0" algn="l">
              <a:spcBef>
                <a:spcPts val="0"/>
              </a:spcBef>
              <a:spcAft>
                <a:spcPts val="0"/>
              </a:spcAft>
              <a:buNone/>
            </a:pPr>
            <a:r>
              <a:rPr b="1" lang="en" sz="1200">
                <a:solidFill>
                  <a:schemeClr val="accent6"/>
                </a:solidFill>
                <a:latin typeface="Calibri"/>
                <a:ea typeface="Calibri"/>
                <a:cs typeface="Calibri"/>
                <a:sym typeface="Calibri"/>
              </a:rPr>
              <a:t>Other</a:t>
            </a:r>
            <a:endParaRPr b="1" sz="1200">
              <a:solidFill>
                <a:schemeClr val="accent6"/>
              </a:solidFill>
              <a:latin typeface="Calibri"/>
              <a:ea typeface="Calibri"/>
              <a:cs typeface="Calibri"/>
              <a:sym typeface="Calibri"/>
            </a:endParaRPr>
          </a:p>
          <a:p>
            <a:pPr indent="-149225" lvl="0" marL="171450" marR="0" rtl="0" algn="l">
              <a:spcBef>
                <a:spcPts val="0"/>
              </a:spcBef>
              <a:spcAft>
                <a:spcPts val="300"/>
              </a:spcAft>
              <a:buClr>
                <a:schemeClr val="accent6"/>
              </a:buClr>
              <a:buSzPts val="1000"/>
              <a:buFont typeface="Calibri"/>
              <a:buChar char="●"/>
            </a:pPr>
            <a:r>
              <a:rPr lang="en" sz="1000">
                <a:solidFill>
                  <a:schemeClr val="accent6"/>
                </a:solidFill>
                <a:latin typeface="Calibri"/>
                <a:ea typeface="Calibri"/>
                <a:cs typeface="Calibri"/>
                <a:sym typeface="Calibri"/>
              </a:rPr>
              <a:t>Are there other interesting notes to mention about the company?</a:t>
            </a:r>
            <a:endParaRPr sz="1000">
              <a:solidFill>
                <a:schemeClr val="accent6"/>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2"/>
          <p:cNvSpPr/>
          <p:nvPr/>
        </p:nvSpPr>
        <p:spPr>
          <a:xfrm>
            <a:off x="3502027" y="2166299"/>
            <a:ext cx="2139944" cy="2139387"/>
          </a:xfrm>
          <a:custGeom>
            <a:rect b="b" l="l" r="r" t="t"/>
            <a:pathLst>
              <a:path extrusionOk="0" h="1478" w="1478">
                <a:moveTo>
                  <a:pt x="1477" y="733"/>
                </a:moveTo>
                <a:lnTo>
                  <a:pt x="1477" y="733"/>
                </a:lnTo>
                <a:cubicBezTo>
                  <a:pt x="1477" y="1141"/>
                  <a:pt x="1141" y="1477"/>
                  <a:pt x="734" y="1477"/>
                </a:cubicBezTo>
                <a:cubicBezTo>
                  <a:pt x="326" y="1477"/>
                  <a:pt x="0" y="1141"/>
                  <a:pt x="0" y="733"/>
                </a:cubicBezTo>
                <a:cubicBezTo>
                  <a:pt x="0" y="326"/>
                  <a:pt x="326" y="0"/>
                  <a:pt x="734" y="0"/>
                </a:cubicBezTo>
                <a:cubicBezTo>
                  <a:pt x="1141" y="0"/>
                  <a:pt x="1477" y="326"/>
                  <a:pt x="1477" y="733"/>
                </a:cubicBezTo>
              </a:path>
            </a:pathLst>
          </a:custGeom>
          <a:solidFill>
            <a:srgbClr val="EAEAEA"/>
          </a:solidFill>
          <a:ln>
            <a:noFill/>
          </a:ln>
        </p:spPr>
        <p:txBody>
          <a:bodyPr anchorCtr="0" anchor="ctr" bIns="17150" lIns="34300" spcFirstLastPara="1" rIns="34300" wrap="square" tIns="17150">
            <a:noAutofit/>
          </a:bodyPr>
          <a:lstStyle/>
          <a:p>
            <a:pPr indent="0" lvl="0" marL="0" rtl="0" algn="ctr">
              <a:spcBef>
                <a:spcPts val="0"/>
              </a:spcBef>
              <a:spcAft>
                <a:spcPts val="0"/>
              </a:spcAft>
              <a:buNone/>
            </a:pPr>
            <a:r>
              <a:rPr b="1" lang="en">
                <a:solidFill>
                  <a:schemeClr val="dk2"/>
                </a:solidFill>
                <a:latin typeface="Poppins SemiBold"/>
                <a:ea typeface="Poppins SemiBold"/>
                <a:cs typeface="Poppins SemiBold"/>
                <a:sym typeface="Poppins SemiBold"/>
              </a:rPr>
              <a:t>CURRENTLY</a:t>
            </a:r>
            <a:endParaRPr b="1">
              <a:solidFill>
                <a:schemeClr val="dk2"/>
              </a:solidFill>
              <a:latin typeface="Poppins SemiBold"/>
              <a:ea typeface="Poppins SemiBold"/>
              <a:cs typeface="Poppins SemiBold"/>
              <a:sym typeface="Poppins SemiBold"/>
            </a:endParaRPr>
          </a:p>
          <a:p>
            <a:pPr indent="0" lvl="0" marL="0" rtl="0" algn="ctr">
              <a:spcBef>
                <a:spcPts val="0"/>
              </a:spcBef>
              <a:spcAft>
                <a:spcPts val="0"/>
              </a:spcAft>
              <a:buNone/>
            </a:pPr>
            <a:r>
              <a:rPr b="1" lang="en">
                <a:solidFill>
                  <a:schemeClr val="dk2"/>
                </a:solidFill>
                <a:latin typeface="Poppins SemiBold"/>
                <a:ea typeface="Poppins SemiBold"/>
                <a:cs typeface="Poppins SemiBold"/>
                <a:sym typeface="Poppins SemiBold"/>
              </a:rPr>
              <a:t>Market Research Online Community</a:t>
            </a:r>
            <a:br>
              <a:rPr b="1" lang="en">
                <a:solidFill>
                  <a:schemeClr val="dk2"/>
                </a:solidFill>
                <a:latin typeface="Poppins SemiBold"/>
                <a:ea typeface="Poppins SemiBold"/>
                <a:cs typeface="Poppins SemiBold"/>
                <a:sym typeface="Poppins SemiBold"/>
              </a:rPr>
            </a:br>
            <a:r>
              <a:rPr b="1" lang="en">
                <a:solidFill>
                  <a:schemeClr val="dk2"/>
                </a:solidFill>
                <a:latin typeface="Poppins SemiBold"/>
                <a:ea typeface="Poppins SemiBold"/>
                <a:cs typeface="Poppins SemiBold"/>
                <a:sym typeface="Poppins SemiBold"/>
              </a:rPr>
              <a:t>(MROC)</a:t>
            </a:r>
            <a:endParaRPr b="1">
              <a:solidFill>
                <a:schemeClr val="dk2"/>
              </a:solidFill>
              <a:latin typeface="Poppins SemiBold"/>
              <a:ea typeface="Poppins SemiBold"/>
              <a:cs typeface="Poppins SemiBold"/>
              <a:sym typeface="Poppins SemiBold"/>
            </a:endParaRPr>
          </a:p>
        </p:txBody>
      </p:sp>
      <p:sp>
        <p:nvSpPr>
          <p:cNvPr id="69" name="Google Shape;69;p12"/>
          <p:cNvSpPr txBox="1"/>
          <p:nvPr/>
        </p:nvSpPr>
        <p:spPr>
          <a:xfrm>
            <a:off x="2199294" y="392588"/>
            <a:ext cx="4745400" cy="4965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en" sz="3000">
                <a:solidFill>
                  <a:schemeClr val="dk2"/>
                </a:solidFill>
                <a:latin typeface="Poppins"/>
                <a:ea typeface="Poppins"/>
                <a:cs typeface="Poppins"/>
                <a:sym typeface="Poppins"/>
              </a:rPr>
              <a:t>Analysis Scope</a:t>
            </a:r>
            <a:endParaRPr sz="500"/>
          </a:p>
        </p:txBody>
      </p:sp>
      <p:sp>
        <p:nvSpPr>
          <p:cNvPr id="70" name="Google Shape;70;p12"/>
          <p:cNvSpPr txBox="1"/>
          <p:nvPr/>
        </p:nvSpPr>
        <p:spPr>
          <a:xfrm>
            <a:off x="1000876" y="893742"/>
            <a:ext cx="7142100" cy="4965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en" sz="1500">
                <a:solidFill>
                  <a:srgbClr val="38761D"/>
                </a:solidFill>
                <a:latin typeface="Lato"/>
                <a:ea typeface="Lato"/>
                <a:cs typeface="Lato"/>
                <a:sym typeface="Lato"/>
              </a:rPr>
              <a:t>How might we develop our offering going forwards in the Nordics? We will be looking at our CURRENT market and close-by markets. </a:t>
            </a:r>
            <a:endParaRPr b="1" sz="600">
              <a:solidFill>
                <a:srgbClr val="38761D"/>
              </a:solidFill>
            </a:endParaRPr>
          </a:p>
        </p:txBody>
      </p:sp>
      <p:sp>
        <p:nvSpPr>
          <p:cNvPr id="71" name="Google Shape;71;p12"/>
          <p:cNvSpPr/>
          <p:nvPr/>
        </p:nvSpPr>
        <p:spPr>
          <a:xfrm rot="-7854810">
            <a:off x="3207042" y="2017368"/>
            <a:ext cx="979358" cy="687148"/>
          </a:xfrm>
          <a:prstGeom prst="rightArrow">
            <a:avLst>
              <a:gd fmla="val 50000" name="adj1"/>
              <a:gd fmla="val 50000" name="adj2"/>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2" name="Google Shape;72;p12"/>
          <p:cNvSpPr/>
          <p:nvPr/>
        </p:nvSpPr>
        <p:spPr>
          <a:xfrm flipH="1" rot="8308634">
            <a:off x="4957625" y="2017306"/>
            <a:ext cx="979307" cy="687294"/>
          </a:xfrm>
          <a:prstGeom prst="rightArrow">
            <a:avLst>
              <a:gd fmla="val 50000" name="adj1"/>
              <a:gd fmla="val 50000" name="adj2"/>
            </a:avLst>
          </a:pr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3" name="Google Shape;73;p12"/>
          <p:cNvSpPr/>
          <p:nvPr/>
        </p:nvSpPr>
        <p:spPr>
          <a:xfrm flipH="1" rot="-2699255">
            <a:off x="3207019" y="3767410"/>
            <a:ext cx="979414" cy="687308"/>
          </a:xfrm>
          <a:prstGeom prst="rightArrow">
            <a:avLst>
              <a:gd fmla="val 50000" name="adj1"/>
              <a:gd fmla="val 50000" name="adj2"/>
            </a:avLst>
          </a:prstGeom>
          <a:solidFill>
            <a:schemeClr val="accent4"/>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4" name="Google Shape;74;p12"/>
          <p:cNvSpPr/>
          <p:nvPr/>
        </p:nvSpPr>
        <p:spPr>
          <a:xfrm rot="2699255">
            <a:off x="4957568" y="3767411"/>
            <a:ext cx="979414" cy="687308"/>
          </a:xfrm>
          <a:prstGeom prst="rightArrow">
            <a:avLst>
              <a:gd fmla="val 50000" name="adj1"/>
              <a:gd fmla="val 50000" name="adj2"/>
            </a:avLst>
          </a:prstGeom>
          <a:solidFill>
            <a:schemeClr val="accent3"/>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5" name="Google Shape;75;p12"/>
          <p:cNvSpPr/>
          <p:nvPr/>
        </p:nvSpPr>
        <p:spPr>
          <a:xfrm>
            <a:off x="1224050" y="1619125"/>
            <a:ext cx="2139900" cy="242400"/>
          </a:xfrm>
          <a:prstGeom prst="rect">
            <a:avLst/>
          </a:prstGeom>
          <a:noFill/>
          <a:ln>
            <a:noFill/>
          </a:ln>
        </p:spPr>
        <p:txBody>
          <a:bodyPr anchorCtr="0" anchor="t" bIns="17150" lIns="34300" spcFirstLastPara="1" rIns="34300" wrap="square" tIns="17150">
            <a:noAutofit/>
          </a:bodyPr>
          <a:lstStyle/>
          <a:p>
            <a:pPr indent="0" lvl="0" marL="0" marR="0" rtl="0" algn="l">
              <a:spcBef>
                <a:spcPts val="0"/>
              </a:spcBef>
              <a:spcAft>
                <a:spcPts val="0"/>
              </a:spcAft>
              <a:buNone/>
            </a:pPr>
            <a:r>
              <a:rPr b="1" lang="en">
                <a:solidFill>
                  <a:schemeClr val="dk2"/>
                </a:solidFill>
                <a:latin typeface="Poppins SemiBold"/>
                <a:ea typeface="Poppins SemiBold"/>
                <a:cs typeface="Poppins SemiBold"/>
                <a:sym typeface="Poppins SemiBold"/>
              </a:rPr>
              <a:t>Product Management Software Market</a:t>
            </a:r>
            <a:endParaRPr sz="500"/>
          </a:p>
        </p:txBody>
      </p:sp>
      <p:sp>
        <p:nvSpPr>
          <p:cNvPr id="76" name="Google Shape;76;p12"/>
          <p:cNvSpPr txBox="1"/>
          <p:nvPr/>
        </p:nvSpPr>
        <p:spPr>
          <a:xfrm>
            <a:off x="1221876" y="2166850"/>
            <a:ext cx="2104500" cy="588900"/>
          </a:xfrm>
          <a:prstGeom prst="rect">
            <a:avLst/>
          </a:prstGeom>
          <a:noFill/>
          <a:ln>
            <a:noFill/>
          </a:ln>
        </p:spPr>
        <p:txBody>
          <a:bodyPr anchorCtr="0" anchor="t" bIns="17150" lIns="34300" spcFirstLastPara="1" rIns="34300" wrap="square" tIns="17150">
            <a:spAutoFit/>
          </a:bodyPr>
          <a:lstStyle/>
          <a:p>
            <a:pPr indent="0" lvl="0" marL="0" marR="0" rtl="0" algn="l">
              <a:spcBef>
                <a:spcPts val="0"/>
              </a:spcBef>
              <a:spcAft>
                <a:spcPts val="0"/>
              </a:spcAft>
              <a:buNone/>
            </a:pPr>
            <a:r>
              <a:rPr lang="en" sz="1200">
                <a:solidFill>
                  <a:schemeClr val="dk1"/>
                </a:solidFill>
                <a:latin typeface="Lato Light"/>
                <a:ea typeface="Lato Light"/>
                <a:cs typeface="Lato Light"/>
                <a:sym typeface="Lato Light"/>
              </a:rPr>
              <a:t>Growth CAGR 11,1% to 2027 </a:t>
            </a:r>
            <a:endParaRPr sz="1200">
              <a:solidFill>
                <a:schemeClr val="dk1"/>
              </a:solidFill>
              <a:latin typeface="Lato Light"/>
              <a:ea typeface="Lato Light"/>
              <a:cs typeface="Lato Light"/>
              <a:sym typeface="Lato Light"/>
            </a:endParaRPr>
          </a:p>
          <a:p>
            <a:pPr indent="0" lvl="0" marL="0" marR="0" rtl="0" algn="l">
              <a:spcBef>
                <a:spcPts val="0"/>
              </a:spcBef>
              <a:spcAft>
                <a:spcPts val="0"/>
              </a:spcAft>
              <a:buNone/>
            </a:pPr>
            <a:r>
              <a:rPr lang="en" sz="1200">
                <a:solidFill>
                  <a:schemeClr val="dk1"/>
                </a:solidFill>
                <a:latin typeface="Lato Light"/>
                <a:ea typeface="Lato Light"/>
                <a:cs typeface="Lato Light"/>
                <a:sym typeface="Lato Light"/>
              </a:rPr>
              <a:t>Size by 2030 5.6 bn USD</a:t>
            </a:r>
            <a:br>
              <a:rPr lang="en" sz="1200">
                <a:solidFill>
                  <a:schemeClr val="dk1"/>
                </a:solidFill>
                <a:latin typeface="Lato Light"/>
                <a:ea typeface="Lato Light"/>
                <a:cs typeface="Lato Light"/>
                <a:sym typeface="Lato Light"/>
              </a:rPr>
            </a:br>
            <a:r>
              <a:rPr lang="en" sz="1200">
                <a:solidFill>
                  <a:schemeClr val="dk1"/>
                </a:solidFill>
                <a:latin typeface="Lato Light"/>
                <a:ea typeface="Lato Light"/>
                <a:cs typeface="Lato Light"/>
                <a:sym typeface="Lato Light"/>
              </a:rPr>
              <a:t>Source: </a:t>
            </a:r>
            <a:r>
              <a:rPr lang="en" sz="1200" u="sng">
                <a:solidFill>
                  <a:schemeClr val="hlink"/>
                </a:solidFill>
                <a:latin typeface="Lato Light"/>
                <a:ea typeface="Lato Light"/>
                <a:cs typeface="Lato Light"/>
                <a:sym typeface="Lato Light"/>
                <a:hlinkClick r:id="rId3"/>
              </a:rPr>
              <a:t>here</a:t>
            </a:r>
            <a:endParaRPr sz="1200">
              <a:solidFill>
                <a:schemeClr val="dk1"/>
              </a:solidFill>
              <a:latin typeface="Lato Light"/>
              <a:ea typeface="Lato Light"/>
              <a:cs typeface="Lato Light"/>
              <a:sym typeface="Lato Light"/>
            </a:endParaRPr>
          </a:p>
        </p:txBody>
      </p:sp>
      <p:sp>
        <p:nvSpPr>
          <p:cNvPr id="77" name="Google Shape;77;p12"/>
          <p:cNvSpPr/>
          <p:nvPr/>
        </p:nvSpPr>
        <p:spPr>
          <a:xfrm>
            <a:off x="6166077" y="3562100"/>
            <a:ext cx="1798800" cy="242400"/>
          </a:xfrm>
          <a:prstGeom prst="rect">
            <a:avLst/>
          </a:prstGeom>
          <a:noFill/>
          <a:ln>
            <a:noFill/>
          </a:ln>
        </p:spPr>
        <p:txBody>
          <a:bodyPr anchorCtr="0" anchor="t" bIns="17150" lIns="34300" spcFirstLastPara="1" rIns="34300" wrap="square" tIns="17150">
            <a:noAutofit/>
          </a:bodyPr>
          <a:lstStyle/>
          <a:p>
            <a:pPr indent="0" lvl="0" marL="0" marR="0" rtl="0" algn="r">
              <a:spcBef>
                <a:spcPts val="0"/>
              </a:spcBef>
              <a:spcAft>
                <a:spcPts val="0"/>
              </a:spcAft>
              <a:buNone/>
            </a:pPr>
            <a:r>
              <a:rPr b="1" lang="en">
                <a:solidFill>
                  <a:schemeClr val="dk2"/>
                </a:solidFill>
                <a:latin typeface="Poppins SemiBold"/>
                <a:ea typeface="Poppins SemiBold"/>
                <a:cs typeface="Poppins SemiBold"/>
                <a:sym typeface="Poppins SemiBold"/>
              </a:rPr>
              <a:t>UX Research Software Market</a:t>
            </a:r>
            <a:endParaRPr sz="500"/>
          </a:p>
        </p:txBody>
      </p:sp>
      <p:sp>
        <p:nvSpPr>
          <p:cNvPr id="78" name="Google Shape;78;p12"/>
          <p:cNvSpPr txBox="1"/>
          <p:nvPr/>
        </p:nvSpPr>
        <p:spPr>
          <a:xfrm>
            <a:off x="6002113" y="4117344"/>
            <a:ext cx="1987500" cy="588900"/>
          </a:xfrm>
          <a:prstGeom prst="rect">
            <a:avLst/>
          </a:prstGeom>
          <a:noFill/>
          <a:ln>
            <a:noFill/>
          </a:ln>
        </p:spPr>
        <p:txBody>
          <a:bodyPr anchorCtr="0" anchor="t" bIns="17150" lIns="34300" spcFirstLastPara="1" rIns="34300" wrap="square" tIns="17150">
            <a:spAutoFit/>
          </a:bodyPr>
          <a:lstStyle/>
          <a:p>
            <a:pPr indent="0" lvl="0" marL="0" marR="0" rtl="0" algn="r">
              <a:spcBef>
                <a:spcPts val="0"/>
              </a:spcBef>
              <a:spcAft>
                <a:spcPts val="0"/>
              </a:spcAft>
              <a:buNone/>
            </a:pPr>
            <a:r>
              <a:rPr lang="en" sz="1200">
                <a:solidFill>
                  <a:schemeClr val="dk1"/>
                </a:solidFill>
                <a:latin typeface="Lato Light"/>
                <a:ea typeface="Lato Light"/>
                <a:cs typeface="Lato Light"/>
                <a:sym typeface="Lato Light"/>
              </a:rPr>
              <a:t>Growth CAGR 12% by 2026</a:t>
            </a:r>
            <a:endParaRPr sz="1200">
              <a:solidFill>
                <a:schemeClr val="dk1"/>
              </a:solidFill>
              <a:latin typeface="Lato Light"/>
              <a:ea typeface="Lato Light"/>
              <a:cs typeface="Lato Light"/>
              <a:sym typeface="Lato Light"/>
            </a:endParaRPr>
          </a:p>
          <a:p>
            <a:pPr indent="0" lvl="0" marL="0" marR="0" rtl="0" algn="r">
              <a:spcBef>
                <a:spcPts val="0"/>
              </a:spcBef>
              <a:spcAft>
                <a:spcPts val="0"/>
              </a:spcAft>
              <a:buNone/>
            </a:pPr>
            <a:r>
              <a:rPr lang="en" sz="1200">
                <a:solidFill>
                  <a:schemeClr val="dk1"/>
                </a:solidFill>
                <a:latin typeface="Lato Light"/>
                <a:ea typeface="Lato Light"/>
                <a:cs typeface="Lato Light"/>
                <a:sym typeface="Lato Light"/>
              </a:rPr>
              <a:t>Size 2026 356 MUSD</a:t>
            </a:r>
            <a:endParaRPr sz="1200">
              <a:solidFill>
                <a:schemeClr val="dk1"/>
              </a:solidFill>
              <a:latin typeface="Lato Light"/>
              <a:ea typeface="Lato Light"/>
              <a:cs typeface="Lato Light"/>
              <a:sym typeface="Lato Light"/>
            </a:endParaRPr>
          </a:p>
          <a:p>
            <a:pPr indent="0" lvl="0" marL="0" marR="0" rtl="0" algn="r">
              <a:spcBef>
                <a:spcPts val="0"/>
              </a:spcBef>
              <a:spcAft>
                <a:spcPts val="0"/>
              </a:spcAft>
              <a:buNone/>
            </a:pPr>
            <a:r>
              <a:rPr lang="en" sz="1200">
                <a:solidFill>
                  <a:schemeClr val="dk1"/>
                </a:solidFill>
                <a:latin typeface="Lato Light"/>
                <a:ea typeface="Lato Light"/>
                <a:cs typeface="Lato Light"/>
                <a:sym typeface="Lato Light"/>
              </a:rPr>
              <a:t>Sourve: </a:t>
            </a:r>
            <a:r>
              <a:rPr lang="en" sz="1200" u="sng">
                <a:solidFill>
                  <a:schemeClr val="hlink"/>
                </a:solidFill>
                <a:latin typeface="Lato Light"/>
                <a:ea typeface="Lato Light"/>
                <a:cs typeface="Lato Light"/>
                <a:sym typeface="Lato Light"/>
                <a:hlinkClick r:id="rId4"/>
              </a:rPr>
              <a:t>here</a:t>
            </a:r>
            <a:r>
              <a:rPr lang="en" sz="1200">
                <a:solidFill>
                  <a:schemeClr val="dk1"/>
                </a:solidFill>
                <a:latin typeface="Lato Light"/>
                <a:ea typeface="Lato Light"/>
                <a:cs typeface="Lato Light"/>
                <a:sym typeface="Lato Light"/>
              </a:rPr>
              <a:t> </a:t>
            </a:r>
            <a:endParaRPr sz="1200">
              <a:solidFill>
                <a:schemeClr val="dk1"/>
              </a:solidFill>
              <a:latin typeface="Lato Light"/>
              <a:ea typeface="Lato Light"/>
              <a:cs typeface="Lato Light"/>
              <a:sym typeface="Lato Light"/>
            </a:endParaRPr>
          </a:p>
        </p:txBody>
      </p:sp>
      <p:sp>
        <p:nvSpPr>
          <p:cNvPr id="79" name="Google Shape;79;p12"/>
          <p:cNvSpPr/>
          <p:nvPr/>
        </p:nvSpPr>
        <p:spPr>
          <a:xfrm>
            <a:off x="5884075" y="1619125"/>
            <a:ext cx="2035800" cy="242400"/>
          </a:xfrm>
          <a:prstGeom prst="rect">
            <a:avLst/>
          </a:prstGeom>
          <a:noFill/>
          <a:ln>
            <a:noFill/>
          </a:ln>
        </p:spPr>
        <p:txBody>
          <a:bodyPr anchorCtr="0" anchor="t" bIns="17150" lIns="34300" spcFirstLastPara="1" rIns="34300" wrap="square" tIns="17150">
            <a:noAutofit/>
          </a:bodyPr>
          <a:lstStyle/>
          <a:p>
            <a:pPr indent="0" lvl="0" marL="0" marR="0" rtl="0" algn="r">
              <a:spcBef>
                <a:spcPts val="0"/>
              </a:spcBef>
              <a:spcAft>
                <a:spcPts val="0"/>
              </a:spcAft>
              <a:buNone/>
            </a:pPr>
            <a:r>
              <a:rPr b="1" lang="en">
                <a:solidFill>
                  <a:schemeClr val="dk2"/>
                </a:solidFill>
                <a:latin typeface="Poppins SemiBold"/>
                <a:ea typeface="Poppins SemiBold"/>
                <a:cs typeface="Poppins SemiBold"/>
                <a:sym typeface="Poppins SemiBold"/>
              </a:rPr>
              <a:t>Customer Feedback Software Market</a:t>
            </a:r>
            <a:endParaRPr sz="500"/>
          </a:p>
        </p:txBody>
      </p:sp>
      <p:sp>
        <p:nvSpPr>
          <p:cNvPr id="80" name="Google Shape;80;p12"/>
          <p:cNvSpPr txBox="1"/>
          <p:nvPr/>
        </p:nvSpPr>
        <p:spPr>
          <a:xfrm>
            <a:off x="5780100" y="2166850"/>
            <a:ext cx="2139900" cy="588900"/>
          </a:xfrm>
          <a:prstGeom prst="rect">
            <a:avLst/>
          </a:prstGeom>
          <a:noFill/>
          <a:ln>
            <a:noFill/>
          </a:ln>
        </p:spPr>
        <p:txBody>
          <a:bodyPr anchorCtr="0" anchor="t" bIns="17150" lIns="34300" spcFirstLastPara="1" rIns="34300" wrap="square" tIns="17150">
            <a:spAutoFit/>
          </a:bodyPr>
          <a:lstStyle/>
          <a:p>
            <a:pPr indent="0" lvl="0" marL="0" marR="0" rtl="0" algn="r">
              <a:spcBef>
                <a:spcPts val="0"/>
              </a:spcBef>
              <a:spcAft>
                <a:spcPts val="0"/>
              </a:spcAft>
              <a:buNone/>
            </a:pPr>
            <a:r>
              <a:rPr lang="en" sz="1200">
                <a:solidFill>
                  <a:schemeClr val="dk1"/>
                </a:solidFill>
                <a:latin typeface="Lato Light"/>
                <a:ea typeface="Lato Light"/>
                <a:cs typeface="Lato Light"/>
                <a:sym typeface="Lato Light"/>
              </a:rPr>
              <a:t>Growth CAGR 12,7% to 2027</a:t>
            </a:r>
            <a:br>
              <a:rPr lang="en" sz="1200">
                <a:solidFill>
                  <a:schemeClr val="dk1"/>
                </a:solidFill>
                <a:latin typeface="Lato Light"/>
                <a:ea typeface="Lato Light"/>
                <a:cs typeface="Lato Light"/>
                <a:sym typeface="Lato Light"/>
              </a:rPr>
            </a:br>
            <a:r>
              <a:rPr lang="en" sz="1200">
                <a:solidFill>
                  <a:schemeClr val="dk1"/>
                </a:solidFill>
                <a:latin typeface="Lato Light"/>
                <a:ea typeface="Lato Light"/>
                <a:cs typeface="Lato Light"/>
                <a:sym typeface="Lato Light"/>
              </a:rPr>
              <a:t>Size by 2027 3,3 Billion</a:t>
            </a:r>
            <a:br>
              <a:rPr lang="en" sz="1200">
                <a:solidFill>
                  <a:schemeClr val="dk1"/>
                </a:solidFill>
                <a:latin typeface="Lato Light"/>
                <a:ea typeface="Lato Light"/>
                <a:cs typeface="Lato Light"/>
                <a:sym typeface="Lato Light"/>
              </a:rPr>
            </a:br>
            <a:r>
              <a:rPr lang="en" sz="1200">
                <a:solidFill>
                  <a:schemeClr val="dk1"/>
                </a:solidFill>
                <a:latin typeface="Lato Light"/>
                <a:ea typeface="Lato Light"/>
                <a:cs typeface="Lato Light"/>
                <a:sym typeface="Lato Light"/>
              </a:rPr>
              <a:t>Source: </a:t>
            </a:r>
            <a:r>
              <a:rPr lang="en" sz="1200" u="sng">
                <a:solidFill>
                  <a:schemeClr val="hlink"/>
                </a:solidFill>
                <a:latin typeface="Lato Light"/>
                <a:ea typeface="Lato Light"/>
                <a:cs typeface="Lato Light"/>
                <a:sym typeface="Lato Light"/>
                <a:hlinkClick r:id="rId5"/>
              </a:rPr>
              <a:t>here</a:t>
            </a:r>
            <a:endParaRPr sz="500"/>
          </a:p>
        </p:txBody>
      </p:sp>
      <p:sp>
        <p:nvSpPr>
          <p:cNvPr id="81" name="Google Shape;81;p12"/>
          <p:cNvSpPr/>
          <p:nvPr/>
        </p:nvSpPr>
        <p:spPr>
          <a:xfrm>
            <a:off x="1240225" y="3442075"/>
            <a:ext cx="1798800" cy="242400"/>
          </a:xfrm>
          <a:prstGeom prst="rect">
            <a:avLst/>
          </a:prstGeom>
          <a:noFill/>
          <a:ln>
            <a:noFill/>
          </a:ln>
        </p:spPr>
        <p:txBody>
          <a:bodyPr anchorCtr="0" anchor="t" bIns="17150" lIns="34300" spcFirstLastPara="1" rIns="34300" wrap="square" tIns="17150">
            <a:noAutofit/>
          </a:bodyPr>
          <a:lstStyle/>
          <a:p>
            <a:pPr indent="0" lvl="0" marL="0" marR="0" rtl="0" algn="l">
              <a:spcBef>
                <a:spcPts val="0"/>
              </a:spcBef>
              <a:spcAft>
                <a:spcPts val="0"/>
              </a:spcAft>
              <a:buNone/>
            </a:pPr>
            <a:r>
              <a:rPr b="1" lang="en">
                <a:solidFill>
                  <a:schemeClr val="dk2"/>
                </a:solidFill>
                <a:latin typeface="Poppins SemiBold"/>
                <a:ea typeface="Poppins SemiBold"/>
                <a:cs typeface="Poppins SemiBold"/>
                <a:sym typeface="Poppins SemiBold"/>
              </a:rPr>
              <a:t>Innovation Management Market</a:t>
            </a:r>
            <a:endParaRPr sz="500"/>
          </a:p>
        </p:txBody>
      </p:sp>
      <p:sp>
        <p:nvSpPr>
          <p:cNvPr id="82" name="Google Shape;82;p12"/>
          <p:cNvSpPr/>
          <p:nvPr/>
        </p:nvSpPr>
        <p:spPr>
          <a:xfrm>
            <a:off x="371467" y="1861919"/>
            <a:ext cx="779700" cy="611700"/>
          </a:xfrm>
          <a:prstGeom prst="rect">
            <a:avLst/>
          </a:prstGeom>
          <a:noFill/>
          <a:ln>
            <a:noFill/>
          </a:ln>
        </p:spPr>
        <p:txBody>
          <a:bodyPr anchorCtr="0" anchor="t" bIns="17150" lIns="34300" spcFirstLastPara="1" rIns="34300" wrap="square" tIns="17150">
            <a:noAutofit/>
          </a:bodyPr>
          <a:lstStyle/>
          <a:p>
            <a:pPr indent="0" lvl="0" marL="0" marR="0" rtl="0" algn="r">
              <a:spcBef>
                <a:spcPts val="0"/>
              </a:spcBef>
              <a:spcAft>
                <a:spcPts val="0"/>
              </a:spcAft>
              <a:buNone/>
            </a:pPr>
            <a:r>
              <a:rPr b="1" lang="en" sz="3800">
                <a:solidFill>
                  <a:schemeClr val="accent1"/>
                </a:solidFill>
                <a:latin typeface="Poppins SemiBold"/>
                <a:ea typeface="Poppins SemiBold"/>
                <a:cs typeface="Poppins SemiBold"/>
                <a:sym typeface="Poppins SemiBold"/>
              </a:rPr>
              <a:t>01</a:t>
            </a:r>
            <a:endParaRPr sz="500"/>
          </a:p>
        </p:txBody>
      </p:sp>
      <p:sp>
        <p:nvSpPr>
          <p:cNvPr id="83" name="Google Shape;83;p12"/>
          <p:cNvSpPr/>
          <p:nvPr/>
        </p:nvSpPr>
        <p:spPr>
          <a:xfrm>
            <a:off x="371467" y="3469262"/>
            <a:ext cx="779700" cy="611700"/>
          </a:xfrm>
          <a:prstGeom prst="rect">
            <a:avLst/>
          </a:prstGeom>
          <a:noFill/>
          <a:ln>
            <a:noFill/>
          </a:ln>
        </p:spPr>
        <p:txBody>
          <a:bodyPr anchorCtr="0" anchor="t" bIns="17150" lIns="34300" spcFirstLastPara="1" rIns="34300" wrap="square" tIns="17150">
            <a:noAutofit/>
          </a:bodyPr>
          <a:lstStyle/>
          <a:p>
            <a:pPr indent="0" lvl="0" marL="0" marR="0" rtl="0" algn="r">
              <a:spcBef>
                <a:spcPts val="0"/>
              </a:spcBef>
              <a:spcAft>
                <a:spcPts val="0"/>
              </a:spcAft>
              <a:buNone/>
            </a:pPr>
            <a:r>
              <a:rPr b="1" lang="en" sz="3800">
                <a:solidFill>
                  <a:schemeClr val="accent4"/>
                </a:solidFill>
                <a:latin typeface="Poppins SemiBold"/>
                <a:ea typeface="Poppins SemiBold"/>
                <a:cs typeface="Poppins SemiBold"/>
                <a:sym typeface="Poppins SemiBold"/>
              </a:rPr>
              <a:t>02</a:t>
            </a:r>
            <a:endParaRPr sz="500"/>
          </a:p>
        </p:txBody>
      </p:sp>
      <p:sp>
        <p:nvSpPr>
          <p:cNvPr id="84" name="Google Shape;84;p12"/>
          <p:cNvSpPr/>
          <p:nvPr/>
        </p:nvSpPr>
        <p:spPr>
          <a:xfrm>
            <a:off x="7993368" y="1861919"/>
            <a:ext cx="690900" cy="611700"/>
          </a:xfrm>
          <a:prstGeom prst="rect">
            <a:avLst/>
          </a:prstGeom>
          <a:noFill/>
          <a:ln>
            <a:noFill/>
          </a:ln>
        </p:spPr>
        <p:txBody>
          <a:bodyPr anchorCtr="0" anchor="t" bIns="17150" lIns="34300" spcFirstLastPara="1" rIns="34300" wrap="square" tIns="17150">
            <a:noAutofit/>
          </a:bodyPr>
          <a:lstStyle/>
          <a:p>
            <a:pPr indent="0" lvl="0" marL="0" marR="0" rtl="0" algn="l">
              <a:spcBef>
                <a:spcPts val="0"/>
              </a:spcBef>
              <a:spcAft>
                <a:spcPts val="0"/>
              </a:spcAft>
              <a:buNone/>
            </a:pPr>
            <a:r>
              <a:rPr b="1" lang="en" sz="3800">
                <a:solidFill>
                  <a:schemeClr val="accent2"/>
                </a:solidFill>
                <a:latin typeface="Poppins SemiBold"/>
                <a:ea typeface="Poppins SemiBold"/>
                <a:cs typeface="Poppins SemiBold"/>
                <a:sym typeface="Poppins SemiBold"/>
              </a:rPr>
              <a:t>03</a:t>
            </a:r>
            <a:endParaRPr sz="500"/>
          </a:p>
        </p:txBody>
      </p:sp>
      <p:sp>
        <p:nvSpPr>
          <p:cNvPr id="85" name="Google Shape;85;p12"/>
          <p:cNvSpPr/>
          <p:nvPr/>
        </p:nvSpPr>
        <p:spPr>
          <a:xfrm>
            <a:off x="7993376" y="3469250"/>
            <a:ext cx="779700" cy="611700"/>
          </a:xfrm>
          <a:prstGeom prst="rect">
            <a:avLst/>
          </a:prstGeom>
          <a:noFill/>
          <a:ln>
            <a:noFill/>
          </a:ln>
        </p:spPr>
        <p:txBody>
          <a:bodyPr anchorCtr="0" anchor="t" bIns="17150" lIns="34300" spcFirstLastPara="1" rIns="34300" wrap="square" tIns="17150">
            <a:noAutofit/>
          </a:bodyPr>
          <a:lstStyle/>
          <a:p>
            <a:pPr indent="0" lvl="0" marL="0" marR="0" rtl="0" algn="l">
              <a:spcBef>
                <a:spcPts val="0"/>
              </a:spcBef>
              <a:spcAft>
                <a:spcPts val="0"/>
              </a:spcAft>
              <a:buNone/>
            </a:pPr>
            <a:r>
              <a:rPr b="1" lang="en" sz="3800">
                <a:solidFill>
                  <a:schemeClr val="accent3"/>
                </a:solidFill>
                <a:latin typeface="Poppins SemiBold"/>
                <a:ea typeface="Poppins SemiBold"/>
                <a:cs typeface="Poppins SemiBold"/>
                <a:sym typeface="Poppins SemiBold"/>
              </a:rPr>
              <a:t>04</a:t>
            </a:r>
            <a:endParaRPr sz="500"/>
          </a:p>
        </p:txBody>
      </p:sp>
      <p:sp>
        <p:nvSpPr>
          <p:cNvPr id="86" name="Google Shape;86;p12"/>
          <p:cNvSpPr txBox="1"/>
          <p:nvPr/>
        </p:nvSpPr>
        <p:spPr>
          <a:xfrm>
            <a:off x="1204175" y="4210700"/>
            <a:ext cx="2104500" cy="588900"/>
          </a:xfrm>
          <a:prstGeom prst="rect">
            <a:avLst/>
          </a:prstGeom>
          <a:noFill/>
          <a:ln>
            <a:noFill/>
          </a:ln>
        </p:spPr>
        <p:txBody>
          <a:bodyPr anchorCtr="0" anchor="t" bIns="17150" lIns="34300" spcFirstLastPara="1" rIns="34300" wrap="square" tIns="17150">
            <a:spAutoFit/>
          </a:bodyPr>
          <a:lstStyle/>
          <a:p>
            <a:pPr indent="0" lvl="0" marL="0" marR="0" rtl="0" algn="l">
              <a:spcBef>
                <a:spcPts val="0"/>
              </a:spcBef>
              <a:spcAft>
                <a:spcPts val="0"/>
              </a:spcAft>
              <a:buNone/>
            </a:pPr>
            <a:r>
              <a:rPr lang="en" sz="1200">
                <a:solidFill>
                  <a:schemeClr val="dk1"/>
                </a:solidFill>
                <a:latin typeface="Lato Light"/>
                <a:ea typeface="Lato Light"/>
                <a:cs typeface="Lato Light"/>
                <a:sym typeface="Lato Light"/>
              </a:rPr>
              <a:t>Growth CAGR 26.2% to 2026</a:t>
            </a:r>
            <a:br>
              <a:rPr lang="en" sz="1200">
                <a:solidFill>
                  <a:schemeClr val="dk1"/>
                </a:solidFill>
                <a:latin typeface="Lato Light"/>
                <a:ea typeface="Lato Light"/>
                <a:cs typeface="Lato Light"/>
                <a:sym typeface="Lato Light"/>
              </a:rPr>
            </a:br>
            <a:r>
              <a:rPr lang="en" sz="1200">
                <a:solidFill>
                  <a:schemeClr val="dk1"/>
                </a:solidFill>
                <a:latin typeface="Lato Light"/>
                <a:ea typeface="Lato Light"/>
                <a:cs typeface="Lato Light"/>
                <a:sym typeface="Lato Light"/>
              </a:rPr>
              <a:t>Size by 2027 3,5 Billion</a:t>
            </a:r>
            <a:br>
              <a:rPr lang="en" sz="1200">
                <a:solidFill>
                  <a:schemeClr val="dk1"/>
                </a:solidFill>
                <a:latin typeface="Lato Light"/>
                <a:ea typeface="Lato Light"/>
                <a:cs typeface="Lato Light"/>
                <a:sym typeface="Lato Light"/>
              </a:rPr>
            </a:br>
            <a:r>
              <a:rPr lang="en" sz="1200">
                <a:solidFill>
                  <a:schemeClr val="dk1"/>
                </a:solidFill>
                <a:latin typeface="Lato Light"/>
                <a:ea typeface="Lato Light"/>
                <a:cs typeface="Lato Light"/>
                <a:sym typeface="Lato Light"/>
              </a:rPr>
              <a:t>Source: </a:t>
            </a:r>
            <a:r>
              <a:rPr lang="en" sz="1200" u="sng">
                <a:solidFill>
                  <a:schemeClr val="hlink"/>
                </a:solidFill>
                <a:latin typeface="Lato Light"/>
                <a:ea typeface="Lato Light"/>
                <a:cs typeface="Lato Light"/>
                <a:sym typeface="Lato Light"/>
                <a:hlinkClick r:id="rId6"/>
              </a:rPr>
              <a:t>here</a:t>
            </a:r>
            <a:endParaRPr sz="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3"/>
          <p:cNvSpPr txBox="1"/>
          <p:nvPr/>
        </p:nvSpPr>
        <p:spPr>
          <a:xfrm>
            <a:off x="868075" y="392600"/>
            <a:ext cx="7045800" cy="3888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en" sz="2300">
                <a:solidFill>
                  <a:schemeClr val="dk2"/>
                </a:solidFill>
                <a:latin typeface="Poppins"/>
                <a:ea typeface="Poppins"/>
                <a:cs typeface="Poppins"/>
                <a:sym typeface="Poppins"/>
              </a:rPr>
              <a:t>Market Research Online Community ‘Market’</a:t>
            </a:r>
            <a:endParaRPr sz="100"/>
          </a:p>
        </p:txBody>
      </p:sp>
      <p:sp>
        <p:nvSpPr>
          <p:cNvPr id="92" name="Google Shape;92;p13"/>
          <p:cNvSpPr txBox="1"/>
          <p:nvPr/>
        </p:nvSpPr>
        <p:spPr>
          <a:xfrm>
            <a:off x="924676" y="817542"/>
            <a:ext cx="7142100" cy="2655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en" sz="1500">
                <a:solidFill>
                  <a:srgbClr val="38761D"/>
                </a:solidFill>
                <a:latin typeface="Lato"/>
                <a:ea typeface="Lato"/>
                <a:cs typeface="Lato"/>
                <a:sym typeface="Lato"/>
              </a:rPr>
              <a:t>Some additional detail and areas of interest in the market place</a:t>
            </a:r>
            <a:endParaRPr b="1" sz="600">
              <a:solidFill>
                <a:srgbClr val="38761D"/>
              </a:solidFill>
            </a:endParaRPr>
          </a:p>
        </p:txBody>
      </p:sp>
      <p:sp>
        <p:nvSpPr>
          <p:cNvPr id="93" name="Google Shape;93;p13"/>
          <p:cNvSpPr txBox="1"/>
          <p:nvPr/>
        </p:nvSpPr>
        <p:spPr>
          <a:xfrm flipH="1">
            <a:off x="7110600" y="1674900"/>
            <a:ext cx="1801800" cy="22779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Competitor examples</a:t>
            </a:r>
            <a:endParaRPr b="1">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Verve (addverve)</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Cmnty.com</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C-space.com</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Incling</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CrowdDNA</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Recollective</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Forsta (they are all arounder MR tech but have this offering too)</a:t>
            </a:r>
            <a:endParaRPr sz="12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94" name="Google Shape;94;p13"/>
          <p:cNvSpPr txBox="1"/>
          <p:nvPr/>
        </p:nvSpPr>
        <p:spPr>
          <a:xfrm>
            <a:off x="626425" y="1377575"/>
            <a:ext cx="6235500" cy="2975700"/>
          </a:xfrm>
          <a:prstGeom prst="rect">
            <a:avLst/>
          </a:prstGeom>
          <a:noFill/>
          <a:ln>
            <a:noFill/>
          </a:ln>
        </p:spPr>
        <p:txBody>
          <a:bodyPr anchorCtr="0" anchor="t" bIns="91425" lIns="91425" spcFirstLastPara="1" rIns="91425" wrap="square" tIns="91425">
            <a:spAutoFit/>
          </a:bodyPr>
          <a:lstStyle/>
          <a:p>
            <a:pPr indent="-260350" lvl="0" marL="228600" rtl="0" algn="l">
              <a:spcBef>
                <a:spcPts val="0"/>
              </a:spcBef>
              <a:spcAft>
                <a:spcPts val="0"/>
              </a:spcAft>
              <a:buSzPts val="1400"/>
              <a:buFont typeface="Calibri"/>
              <a:buChar char="●"/>
            </a:pPr>
            <a:r>
              <a:rPr lang="en">
                <a:latin typeface="Calibri"/>
                <a:ea typeface="Calibri"/>
                <a:cs typeface="Calibri"/>
                <a:sym typeface="Calibri"/>
              </a:rPr>
              <a:t>There are players with heavy service offering and there are ‘purer’ software plays such as Recollective - interesting to learn what that ‘mix’ in the market is. Do purer Saas plays perform in the market too?</a:t>
            </a:r>
            <a:endParaRPr>
              <a:latin typeface="Calibri"/>
              <a:ea typeface="Calibri"/>
              <a:cs typeface="Calibri"/>
              <a:sym typeface="Calibri"/>
            </a:endParaRPr>
          </a:p>
          <a:p>
            <a:pPr indent="-260350" lvl="0" marL="228600" rtl="0" algn="l">
              <a:spcBef>
                <a:spcPts val="400"/>
              </a:spcBef>
              <a:spcAft>
                <a:spcPts val="0"/>
              </a:spcAft>
              <a:buSzPts val="1400"/>
              <a:buFont typeface="Calibri"/>
              <a:buChar char="●"/>
            </a:pPr>
            <a:r>
              <a:rPr lang="en">
                <a:latin typeface="Calibri"/>
                <a:ea typeface="Calibri"/>
                <a:cs typeface="Calibri"/>
                <a:sym typeface="Calibri"/>
              </a:rPr>
              <a:t>How do the different </a:t>
            </a:r>
            <a:r>
              <a:rPr lang="en">
                <a:latin typeface="Calibri"/>
                <a:ea typeface="Calibri"/>
                <a:cs typeface="Calibri"/>
                <a:sym typeface="Calibri"/>
              </a:rPr>
              <a:t>players position themselves on the partner (such as Market Research Agencies) vs direct to brands route. Recollective to our understanding is focusing more on the partner sales/track rather than selling direct to brands like we are. </a:t>
            </a:r>
            <a:endParaRPr>
              <a:latin typeface="Calibri"/>
              <a:ea typeface="Calibri"/>
              <a:cs typeface="Calibri"/>
              <a:sym typeface="Calibri"/>
            </a:endParaRPr>
          </a:p>
          <a:p>
            <a:pPr indent="-260350" lvl="0" marL="228600" rtl="0" algn="l">
              <a:spcBef>
                <a:spcPts val="400"/>
              </a:spcBef>
              <a:spcAft>
                <a:spcPts val="0"/>
              </a:spcAft>
              <a:buSzPts val="1400"/>
              <a:buFont typeface="Calibri"/>
              <a:buChar char="●"/>
            </a:pPr>
            <a:r>
              <a:rPr lang="en">
                <a:latin typeface="Calibri"/>
                <a:ea typeface="Calibri"/>
                <a:cs typeface="Calibri"/>
                <a:sym typeface="Calibri"/>
              </a:rPr>
              <a:t>Useful resource to take a closer look at selected 20 MROC players can be found here: </a:t>
            </a:r>
            <a:r>
              <a:rPr lang="en" u="sng">
                <a:solidFill>
                  <a:schemeClr val="hlink"/>
                </a:solidFill>
                <a:latin typeface="Calibri"/>
                <a:ea typeface="Calibri"/>
                <a:cs typeface="Calibri"/>
                <a:sym typeface="Calibri"/>
                <a:hlinkClick r:id="rId3"/>
              </a:rPr>
              <a:t>https://www.insightplatforms.com/top-20-insight-community-platforms/</a:t>
            </a:r>
            <a:endParaRPr>
              <a:latin typeface="Calibri"/>
              <a:ea typeface="Calibri"/>
              <a:cs typeface="Calibri"/>
              <a:sym typeface="Calibri"/>
            </a:endParaRPr>
          </a:p>
          <a:p>
            <a:pPr indent="-260350" lvl="0" marL="228600" rtl="0" algn="l">
              <a:spcBef>
                <a:spcPts val="400"/>
              </a:spcBef>
              <a:spcAft>
                <a:spcPts val="0"/>
              </a:spcAft>
              <a:buSzPts val="1400"/>
              <a:buFont typeface="Calibri"/>
              <a:buChar char="●"/>
            </a:pPr>
            <a:r>
              <a:rPr lang="en">
                <a:latin typeface="Calibri"/>
                <a:ea typeface="Calibri"/>
                <a:cs typeface="Calibri"/>
                <a:sym typeface="Calibri"/>
              </a:rPr>
              <a:t>The market is global but look also for Nordic founded players or evidence of non-Nordic players operating in the Nordics</a:t>
            </a:r>
            <a:endParaRPr>
              <a:latin typeface="Calibri"/>
              <a:ea typeface="Calibri"/>
              <a:cs typeface="Calibri"/>
              <a:sym typeface="Calibri"/>
            </a:endParaRPr>
          </a:p>
          <a:p>
            <a:pPr indent="0" lvl="0" marL="0" rtl="0" algn="l">
              <a:spcBef>
                <a:spcPts val="400"/>
              </a:spcBef>
              <a:spcAft>
                <a:spcPts val="400"/>
              </a:spcAft>
              <a:buNone/>
            </a:pPr>
            <a:r>
              <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4"/>
          <p:cNvSpPr txBox="1"/>
          <p:nvPr/>
        </p:nvSpPr>
        <p:spPr>
          <a:xfrm>
            <a:off x="868075" y="392600"/>
            <a:ext cx="7045800" cy="3888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en" sz="2300">
                <a:solidFill>
                  <a:schemeClr val="dk2"/>
                </a:solidFill>
                <a:latin typeface="Poppins"/>
                <a:ea typeface="Poppins"/>
                <a:cs typeface="Poppins"/>
                <a:sym typeface="Poppins"/>
              </a:rPr>
              <a:t>Product Management Software</a:t>
            </a:r>
            <a:r>
              <a:rPr b="1" lang="en" sz="2300">
                <a:solidFill>
                  <a:schemeClr val="dk2"/>
                </a:solidFill>
                <a:latin typeface="Poppins"/>
                <a:ea typeface="Poppins"/>
                <a:cs typeface="Poppins"/>
                <a:sym typeface="Poppins"/>
              </a:rPr>
              <a:t> Market</a:t>
            </a:r>
            <a:endParaRPr sz="100"/>
          </a:p>
        </p:txBody>
      </p:sp>
      <p:sp>
        <p:nvSpPr>
          <p:cNvPr id="100" name="Google Shape;100;p14"/>
          <p:cNvSpPr txBox="1"/>
          <p:nvPr/>
        </p:nvSpPr>
        <p:spPr>
          <a:xfrm>
            <a:off x="924676" y="817542"/>
            <a:ext cx="7142100" cy="2655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en" sz="1500">
                <a:solidFill>
                  <a:srgbClr val="38761D"/>
                </a:solidFill>
                <a:latin typeface="Lato"/>
                <a:ea typeface="Lato"/>
                <a:cs typeface="Lato"/>
                <a:sym typeface="Lato"/>
              </a:rPr>
              <a:t>Some additional detail and areas of interest in the market place</a:t>
            </a:r>
            <a:endParaRPr b="1" sz="600">
              <a:solidFill>
                <a:srgbClr val="38761D"/>
              </a:solidFill>
            </a:endParaRPr>
          </a:p>
        </p:txBody>
      </p:sp>
      <p:sp>
        <p:nvSpPr>
          <p:cNvPr id="101" name="Google Shape;101;p14"/>
          <p:cNvSpPr txBox="1"/>
          <p:nvPr/>
        </p:nvSpPr>
        <p:spPr>
          <a:xfrm flipH="1">
            <a:off x="7110600" y="1674900"/>
            <a:ext cx="1801800" cy="11697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Competitor examples</a:t>
            </a:r>
            <a:endParaRPr b="1">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ProductBoard</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Pendo</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Uservoice</a:t>
            </a:r>
            <a:endParaRPr sz="12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02" name="Google Shape;102;p14"/>
          <p:cNvSpPr txBox="1"/>
          <p:nvPr/>
        </p:nvSpPr>
        <p:spPr>
          <a:xfrm>
            <a:off x="626425" y="1377575"/>
            <a:ext cx="6235500" cy="1847100"/>
          </a:xfrm>
          <a:prstGeom prst="rect">
            <a:avLst/>
          </a:prstGeom>
          <a:noFill/>
          <a:ln>
            <a:noFill/>
          </a:ln>
        </p:spPr>
        <p:txBody>
          <a:bodyPr anchorCtr="0" anchor="t" bIns="91425" lIns="91425" spcFirstLastPara="1" rIns="91425" wrap="square" tIns="91425">
            <a:spAutoFit/>
          </a:bodyPr>
          <a:lstStyle/>
          <a:p>
            <a:pPr indent="-260350" lvl="0" marL="228600" rtl="0" algn="l">
              <a:spcBef>
                <a:spcPts val="0"/>
              </a:spcBef>
              <a:spcAft>
                <a:spcPts val="0"/>
              </a:spcAft>
              <a:buSzPts val="1400"/>
              <a:buFont typeface="Calibri"/>
              <a:buChar char="●"/>
            </a:pPr>
            <a:r>
              <a:rPr lang="en">
                <a:latin typeface="Calibri"/>
                <a:ea typeface="Calibri"/>
                <a:cs typeface="Calibri"/>
                <a:sym typeface="Calibri"/>
              </a:rPr>
              <a:t>We are interested in the software side of the market. So focus on those companies and not on full service consulting houses. </a:t>
            </a:r>
            <a:endParaRPr>
              <a:latin typeface="Calibri"/>
              <a:ea typeface="Calibri"/>
              <a:cs typeface="Calibri"/>
              <a:sym typeface="Calibri"/>
            </a:endParaRPr>
          </a:p>
          <a:p>
            <a:pPr indent="-260350" lvl="0" marL="228600" rtl="0" algn="l">
              <a:spcBef>
                <a:spcPts val="400"/>
              </a:spcBef>
              <a:spcAft>
                <a:spcPts val="0"/>
              </a:spcAft>
              <a:buSzPts val="1400"/>
              <a:buFont typeface="Calibri"/>
              <a:buChar char="●"/>
            </a:pPr>
            <a:r>
              <a:rPr lang="en">
                <a:latin typeface="Calibri"/>
                <a:ea typeface="Calibri"/>
                <a:cs typeface="Calibri"/>
                <a:sym typeface="Calibri"/>
              </a:rPr>
              <a:t>Also we are particularly interested software companies that focus on providing end-user feedback and end-user interaction capabilities similar to LeanLab.</a:t>
            </a:r>
            <a:endParaRPr>
              <a:latin typeface="Calibri"/>
              <a:ea typeface="Calibri"/>
              <a:cs typeface="Calibri"/>
              <a:sym typeface="Calibri"/>
            </a:endParaRPr>
          </a:p>
          <a:p>
            <a:pPr indent="-260350" lvl="0" marL="228600" rtl="0" algn="l">
              <a:spcBef>
                <a:spcPts val="400"/>
              </a:spcBef>
              <a:spcAft>
                <a:spcPts val="0"/>
              </a:spcAft>
              <a:buSzPts val="1400"/>
              <a:buFont typeface="Calibri"/>
              <a:buChar char="●"/>
            </a:pPr>
            <a:r>
              <a:rPr lang="en">
                <a:latin typeface="Calibri"/>
                <a:ea typeface="Calibri"/>
                <a:cs typeface="Calibri"/>
                <a:sym typeface="Calibri"/>
              </a:rPr>
              <a:t>The market is global but look also for Nordic founded players or evidence of non-Nordic players operating in the Nordics</a:t>
            </a:r>
            <a:endParaRPr>
              <a:latin typeface="Calibri"/>
              <a:ea typeface="Calibri"/>
              <a:cs typeface="Calibri"/>
              <a:sym typeface="Calibri"/>
            </a:endParaRPr>
          </a:p>
          <a:p>
            <a:pPr indent="0" lvl="0" marL="0" rtl="0" algn="l">
              <a:spcBef>
                <a:spcPts val="400"/>
              </a:spcBef>
              <a:spcAft>
                <a:spcPts val="400"/>
              </a:spcAft>
              <a:buNone/>
            </a:pPr>
            <a:r>
              <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5"/>
          <p:cNvSpPr txBox="1"/>
          <p:nvPr/>
        </p:nvSpPr>
        <p:spPr>
          <a:xfrm>
            <a:off x="868075" y="392600"/>
            <a:ext cx="7045800" cy="3888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en" sz="2300">
                <a:solidFill>
                  <a:schemeClr val="dk2"/>
                </a:solidFill>
                <a:latin typeface="Poppins"/>
                <a:ea typeface="Poppins"/>
                <a:cs typeface="Poppins"/>
                <a:sym typeface="Poppins"/>
              </a:rPr>
              <a:t>Innovation Management</a:t>
            </a:r>
            <a:r>
              <a:rPr b="1" lang="en" sz="2300">
                <a:solidFill>
                  <a:schemeClr val="dk2"/>
                </a:solidFill>
                <a:latin typeface="Poppins"/>
                <a:ea typeface="Poppins"/>
                <a:cs typeface="Poppins"/>
                <a:sym typeface="Poppins"/>
              </a:rPr>
              <a:t> Software Market</a:t>
            </a:r>
            <a:endParaRPr sz="100"/>
          </a:p>
        </p:txBody>
      </p:sp>
      <p:sp>
        <p:nvSpPr>
          <p:cNvPr id="108" name="Google Shape;108;p15"/>
          <p:cNvSpPr txBox="1"/>
          <p:nvPr/>
        </p:nvSpPr>
        <p:spPr>
          <a:xfrm>
            <a:off x="924676" y="817542"/>
            <a:ext cx="7142100" cy="2655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en" sz="1500">
                <a:solidFill>
                  <a:srgbClr val="38761D"/>
                </a:solidFill>
                <a:latin typeface="Lato"/>
                <a:ea typeface="Lato"/>
                <a:cs typeface="Lato"/>
                <a:sym typeface="Lato"/>
              </a:rPr>
              <a:t>Some additional detail and areas of interest in the market place</a:t>
            </a:r>
            <a:endParaRPr b="1" sz="600">
              <a:solidFill>
                <a:srgbClr val="38761D"/>
              </a:solidFill>
            </a:endParaRPr>
          </a:p>
        </p:txBody>
      </p:sp>
      <p:sp>
        <p:nvSpPr>
          <p:cNvPr id="109" name="Google Shape;109;p15"/>
          <p:cNvSpPr txBox="1"/>
          <p:nvPr/>
        </p:nvSpPr>
        <p:spPr>
          <a:xfrm flipH="1">
            <a:off x="7110600" y="1674900"/>
            <a:ext cx="1801800" cy="19086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Competitor examples</a:t>
            </a:r>
            <a:endParaRPr b="1">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Brightidea, Inc.</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Crowdicity Ltd.</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Exago Inc.</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IdeaScale</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Imaginatik PLC.</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Inno360, Inc.</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Viima</a:t>
            </a:r>
            <a:endParaRPr sz="12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10" name="Google Shape;110;p15"/>
          <p:cNvSpPr txBox="1"/>
          <p:nvPr/>
        </p:nvSpPr>
        <p:spPr>
          <a:xfrm>
            <a:off x="626425" y="1377575"/>
            <a:ext cx="6235500" cy="3458100"/>
          </a:xfrm>
          <a:prstGeom prst="rect">
            <a:avLst/>
          </a:prstGeom>
          <a:noFill/>
          <a:ln>
            <a:noFill/>
          </a:ln>
        </p:spPr>
        <p:txBody>
          <a:bodyPr anchorCtr="0" anchor="t" bIns="91425" lIns="91425" spcFirstLastPara="1" rIns="91425" wrap="square" tIns="91425">
            <a:spAutoFit/>
          </a:bodyPr>
          <a:lstStyle/>
          <a:p>
            <a:pPr indent="-260350" lvl="0" marL="228600" rtl="0" algn="l">
              <a:spcBef>
                <a:spcPts val="0"/>
              </a:spcBef>
              <a:spcAft>
                <a:spcPts val="0"/>
              </a:spcAft>
              <a:buSzPts val="1400"/>
              <a:buFont typeface="Calibri"/>
              <a:buChar char="●"/>
            </a:pPr>
            <a:r>
              <a:rPr lang="en">
                <a:latin typeface="Calibri"/>
                <a:ea typeface="Calibri"/>
                <a:cs typeface="Calibri"/>
                <a:sym typeface="Calibri"/>
              </a:rPr>
              <a:t>With LeanLab you can also build ‘staff labs’ similar to customer labs. So involving internal stakeholders in the improvement and  innovation process is an interesting angle for us. </a:t>
            </a:r>
            <a:endParaRPr>
              <a:latin typeface="Calibri"/>
              <a:ea typeface="Calibri"/>
              <a:cs typeface="Calibri"/>
              <a:sym typeface="Calibri"/>
            </a:endParaRPr>
          </a:p>
          <a:p>
            <a:pPr indent="-260350" lvl="0" marL="228600" rtl="0" algn="l">
              <a:spcBef>
                <a:spcPts val="400"/>
              </a:spcBef>
              <a:spcAft>
                <a:spcPts val="0"/>
              </a:spcAft>
              <a:buSzPts val="1400"/>
              <a:buFont typeface="Calibri"/>
              <a:buChar char="●"/>
            </a:pPr>
            <a:r>
              <a:rPr lang="en">
                <a:latin typeface="Calibri"/>
                <a:ea typeface="Calibri"/>
                <a:cs typeface="Calibri"/>
                <a:sym typeface="Calibri"/>
              </a:rPr>
              <a:t>Looking at the players in this market would be interesting to understand the </a:t>
            </a:r>
            <a:r>
              <a:rPr lang="en">
                <a:latin typeface="Calibri"/>
                <a:ea typeface="Calibri"/>
                <a:cs typeface="Calibri"/>
                <a:sym typeface="Calibri"/>
              </a:rPr>
              <a:t>enterprise</a:t>
            </a:r>
            <a:r>
              <a:rPr lang="en">
                <a:latin typeface="Calibri"/>
                <a:ea typeface="Calibri"/>
                <a:cs typeface="Calibri"/>
                <a:sym typeface="Calibri"/>
              </a:rPr>
              <a:t> grade (clearly for big corps) and those that sound more suited for SME’s. </a:t>
            </a:r>
            <a:endParaRPr>
              <a:latin typeface="Calibri"/>
              <a:ea typeface="Calibri"/>
              <a:cs typeface="Calibri"/>
              <a:sym typeface="Calibri"/>
            </a:endParaRPr>
          </a:p>
          <a:p>
            <a:pPr indent="-260350" lvl="0" marL="228600" rtl="0" algn="l">
              <a:spcBef>
                <a:spcPts val="400"/>
              </a:spcBef>
              <a:spcAft>
                <a:spcPts val="0"/>
              </a:spcAft>
              <a:buSzPts val="1400"/>
              <a:buFont typeface="Calibri"/>
              <a:buChar char="●"/>
            </a:pPr>
            <a:r>
              <a:rPr lang="en">
                <a:latin typeface="Calibri"/>
                <a:ea typeface="Calibri"/>
                <a:cs typeface="Calibri"/>
                <a:sym typeface="Calibri"/>
              </a:rPr>
              <a:t>Equally looking at different software vendors would be interesting to understand what level/kind of service they provide and do they sell to agencies or direct to brands.</a:t>
            </a:r>
            <a:endParaRPr>
              <a:latin typeface="Calibri"/>
              <a:ea typeface="Calibri"/>
              <a:cs typeface="Calibri"/>
              <a:sym typeface="Calibri"/>
            </a:endParaRPr>
          </a:p>
          <a:p>
            <a:pPr indent="-260350" lvl="0" marL="228600" rtl="0" algn="l">
              <a:spcBef>
                <a:spcPts val="400"/>
              </a:spcBef>
              <a:spcAft>
                <a:spcPts val="0"/>
              </a:spcAft>
              <a:buSzPts val="1400"/>
              <a:buFont typeface="Calibri"/>
              <a:buChar char="●"/>
            </a:pPr>
            <a:r>
              <a:rPr lang="en">
                <a:latin typeface="Calibri"/>
                <a:ea typeface="Calibri"/>
                <a:cs typeface="Calibri"/>
                <a:sym typeface="Calibri"/>
              </a:rPr>
              <a:t>The market is global but look also for Nordic founded players or evidence of non-Nordic players operating in the Nordics</a:t>
            </a:r>
            <a:endParaRPr>
              <a:latin typeface="Calibri"/>
              <a:ea typeface="Calibri"/>
              <a:cs typeface="Calibri"/>
              <a:sym typeface="Calibri"/>
            </a:endParaRPr>
          </a:p>
          <a:p>
            <a:pPr indent="-260350" lvl="0" marL="228600" rtl="0" algn="l">
              <a:spcBef>
                <a:spcPts val="400"/>
              </a:spcBef>
              <a:spcAft>
                <a:spcPts val="0"/>
              </a:spcAft>
              <a:buSzPts val="1400"/>
              <a:buFont typeface="Calibri"/>
              <a:buChar char="●"/>
            </a:pPr>
            <a:r>
              <a:rPr lang="en">
                <a:latin typeface="Calibri"/>
                <a:ea typeface="Calibri"/>
                <a:cs typeface="Calibri"/>
                <a:sym typeface="Calibri"/>
              </a:rPr>
              <a:t>You can find more innovation software companies through this link. </a:t>
            </a:r>
            <a:r>
              <a:rPr lang="en" u="sng">
                <a:solidFill>
                  <a:schemeClr val="hlink"/>
                </a:solidFill>
                <a:latin typeface="Calibri"/>
                <a:ea typeface="Calibri"/>
                <a:cs typeface="Calibri"/>
                <a:sym typeface="Calibri"/>
                <a:hlinkClick r:id="rId3"/>
              </a:rPr>
              <a:t>https://www.predictiveanalyticstoday.com/top-idea-management-software/</a:t>
            </a:r>
            <a:endParaRPr>
              <a:latin typeface="Calibri"/>
              <a:ea typeface="Calibri"/>
              <a:cs typeface="Calibri"/>
              <a:sym typeface="Calibri"/>
            </a:endParaRPr>
          </a:p>
          <a:p>
            <a:pPr indent="-260350" lvl="0" marL="228600" rtl="0" algn="l">
              <a:spcBef>
                <a:spcPts val="400"/>
              </a:spcBef>
              <a:spcAft>
                <a:spcPts val="400"/>
              </a:spcAft>
              <a:buSzPts val="1400"/>
              <a:buFont typeface="Calibri"/>
              <a:buChar char="●"/>
            </a:pPr>
            <a:r>
              <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6"/>
          <p:cNvSpPr txBox="1"/>
          <p:nvPr/>
        </p:nvSpPr>
        <p:spPr>
          <a:xfrm>
            <a:off x="868075" y="392600"/>
            <a:ext cx="7045800" cy="3888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en" sz="2300">
                <a:solidFill>
                  <a:schemeClr val="dk2"/>
                </a:solidFill>
                <a:latin typeface="Poppins"/>
                <a:ea typeface="Poppins"/>
                <a:cs typeface="Poppins"/>
                <a:sym typeface="Poppins"/>
              </a:rPr>
              <a:t>Customer Feedback Software</a:t>
            </a:r>
            <a:r>
              <a:rPr b="1" lang="en" sz="2300">
                <a:solidFill>
                  <a:schemeClr val="dk2"/>
                </a:solidFill>
                <a:latin typeface="Poppins"/>
                <a:ea typeface="Poppins"/>
                <a:cs typeface="Poppins"/>
                <a:sym typeface="Poppins"/>
              </a:rPr>
              <a:t> Market</a:t>
            </a:r>
            <a:endParaRPr sz="100"/>
          </a:p>
        </p:txBody>
      </p:sp>
      <p:sp>
        <p:nvSpPr>
          <p:cNvPr id="116" name="Google Shape;116;p16"/>
          <p:cNvSpPr txBox="1"/>
          <p:nvPr/>
        </p:nvSpPr>
        <p:spPr>
          <a:xfrm>
            <a:off x="924676" y="817542"/>
            <a:ext cx="7142100" cy="2655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en" sz="1500">
                <a:solidFill>
                  <a:srgbClr val="38761D"/>
                </a:solidFill>
                <a:latin typeface="Lato"/>
                <a:ea typeface="Lato"/>
                <a:cs typeface="Lato"/>
                <a:sym typeface="Lato"/>
              </a:rPr>
              <a:t>Some additional detail and areas of interest in the market place</a:t>
            </a:r>
            <a:endParaRPr b="1" sz="600">
              <a:solidFill>
                <a:srgbClr val="38761D"/>
              </a:solidFill>
            </a:endParaRPr>
          </a:p>
        </p:txBody>
      </p:sp>
      <p:sp>
        <p:nvSpPr>
          <p:cNvPr id="117" name="Google Shape;117;p16"/>
          <p:cNvSpPr txBox="1"/>
          <p:nvPr/>
        </p:nvSpPr>
        <p:spPr>
          <a:xfrm flipH="1">
            <a:off x="7110600" y="1674900"/>
            <a:ext cx="1801800" cy="19086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Competitor examples</a:t>
            </a:r>
            <a:endParaRPr b="1">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Momentive</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Qualtricks</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Clarabridge</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Forsta</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Lumoa.me</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GuestRevu</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GetFeedback</a:t>
            </a:r>
            <a:endParaRPr sz="12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18" name="Google Shape;118;p16"/>
          <p:cNvSpPr txBox="1"/>
          <p:nvPr/>
        </p:nvSpPr>
        <p:spPr>
          <a:xfrm>
            <a:off x="626425" y="1377575"/>
            <a:ext cx="6235500" cy="2657700"/>
          </a:xfrm>
          <a:prstGeom prst="rect">
            <a:avLst/>
          </a:prstGeom>
          <a:noFill/>
          <a:ln>
            <a:noFill/>
          </a:ln>
        </p:spPr>
        <p:txBody>
          <a:bodyPr anchorCtr="0" anchor="t" bIns="91425" lIns="91425" spcFirstLastPara="1" rIns="91425" wrap="square" tIns="91425">
            <a:spAutoFit/>
          </a:bodyPr>
          <a:lstStyle/>
          <a:p>
            <a:pPr indent="-260350" lvl="0" marL="228600" rtl="0" algn="l">
              <a:spcBef>
                <a:spcPts val="0"/>
              </a:spcBef>
              <a:spcAft>
                <a:spcPts val="0"/>
              </a:spcAft>
              <a:buSzPts val="1400"/>
              <a:buFont typeface="Calibri"/>
              <a:buChar char="●"/>
            </a:pPr>
            <a:r>
              <a:rPr lang="en">
                <a:latin typeface="Calibri"/>
                <a:ea typeface="Calibri"/>
                <a:cs typeface="Calibri"/>
                <a:sym typeface="Calibri"/>
              </a:rPr>
              <a:t>The angle with this market for LeanLab is around how LeanLab could provide </a:t>
            </a:r>
            <a:r>
              <a:rPr lang="en">
                <a:latin typeface="Calibri"/>
                <a:ea typeface="Calibri"/>
                <a:cs typeface="Calibri"/>
                <a:sym typeface="Calibri"/>
              </a:rPr>
              <a:t>continuous</a:t>
            </a:r>
            <a:r>
              <a:rPr lang="en">
                <a:latin typeface="Calibri"/>
                <a:ea typeface="Calibri"/>
                <a:cs typeface="Calibri"/>
                <a:sym typeface="Calibri"/>
              </a:rPr>
              <a:t> experience surveys (CES, NPS etc) that seek to measure in-moment experience with the customer and selected touchpoint in the customer journey. </a:t>
            </a:r>
            <a:endParaRPr>
              <a:latin typeface="Calibri"/>
              <a:ea typeface="Calibri"/>
              <a:cs typeface="Calibri"/>
              <a:sym typeface="Calibri"/>
            </a:endParaRPr>
          </a:p>
          <a:p>
            <a:pPr indent="-260350" lvl="0" marL="228600" rtl="0" algn="l">
              <a:spcBef>
                <a:spcPts val="400"/>
              </a:spcBef>
              <a:spcAft>
                <a:spcPts val="0"/>
              </a:spcAft>
              <a:buSzPts val="1400"/>
              <a:buFont typeface="Calibri"/>
              <a:buChar char="●"/>
            </a:pPr>
            <a:r>
              <a:rPr lang="en">
                <a:latin typeface="Calibri"/>
                <a:ea typeface="Calibri"/>
                <a:cs typeface="Calibri"/>
                <a:sym typeface="Calibri"/>
              </a:rPr>
              <a:t>In this market there are several well established online survey and research software brands that are in the </a:t>
            </a:r>
            <a:r>
              <a:rPr lang="en">
                <a:latin typeface="Calibri"/>
                <a:ea typeface="Calibri"/>
                <a:cs typeface="Calibri"/>
                <a:sym typeface="Calibri"/>
              </a:rPr>
              <a:t>enterprise</a:t>
            </a:r>
            <a:r>
              <a:rPr lang="en">
                <a:latin typeface="Calibri"/>
                <a:ea typeface="Calibri"/>
                <a:cs typeface="Calibri"/>
                <a:sym typeface="Calibri"/>
              </a:rPr>
              <a:t> grade (wide and deep offering) but there are also companies with narrower focus such as Lumoa.me which is focusing on open-ended verbatim/feedback analysis and GuestRevu that is focusing on hospitality industry feedback management. These companies with a </a:t>
            </a:r>
            <a:r>
              <a:rPr lang="en">
                <a:latin typeface="Calibri"/>
                <a:ea typeface="Calibri"/>
                <a:cs typeface="Calibri"/>
                <a:sym typeface="Calibri"/>
              </a:rPr>
              <a:t>particular</a:t>
            </a:r>
            <a:r>
              <a:rPr lang="en">
                <a:latin typeface="Calibri"/>
                <a:ea typeface="Calibri"/>
                <a:cs typeface="Calibri"/>
                <a:sym typeface="Calibri"/>
              </a:rPr>
              <a:t> focus than just ‘survey software’ are of particular interest.</a:t>
            </a:r>
            <a:endParaRPr>
              <a:latin typeface="Calibri"/>
              <a:ea typeface="Calibri"/>
              <a:cs typeface="Calibri"/>
              <a:sym typeface="Calibri"/>
            </a:endParaRPr>
          </a:p>
          <a:p>
            <a:pPr indent="-260350" lvl="0" marL="228600" rtl="0" algn="l">
              <a:spcBef>
                <a:spcPts val="400"/>
              </a:spcBef>
              <a:spcAft>
                <a:spcPts val="400"/>
              </a:spcAft>
              <a:buSzPts val="1400"/>
              <a:buFont typeface="Calibri"/>
              <a:buChar char="●"/>
            </a:pPr>
            <a:r>
              <a:rPr lang="en">
                <a:latin typeface="Calibri"/>
                <a:ea typeface="Calibri"/>
                <a:cs typeface="Calibri"/>
                <a:sym typeface="Calibri"/>
              </a:rPr>
              <a:t>The market is global but look also for Nordic founded players or evidence of non-Nordic players operating in the Nordics</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7"/>
          <p:cNvSpPr txBox="1"/>
          <p:nvPr/>
        </p:nvSpPr>
        <p:spPr>
          <a:xfrm>
            <a:off x="868075" y="392600"/>
            <a:ext cx="7045800" cy="3888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en" sz="2300">
                <a:solidFill>
                  <a:schemeClr val="dk2"/>
                </a:solidFill>
                <a:latin typeface="Poppins"/>
                <a:ea typeface="Poppins"/>
                <a:cs typeface="Poppins"/>
                <a:sym typeface="Poppins"/>
              </a:rPr>
              <a:t>UX Research</a:t>
            </a:r>
            <a:r>
              <a:rPr b="1" lang="en" sz="2300">
                <a:solidFill>
                  <a:schemeClr val="dk2"/>
                </a:solidFill>
                <a:latin typeface="Poppins"/>
                <a:ea typeface="Poppins"/>
                <a:cs typeface="Poppins"/>
                <a:sym typeface="Poppins"/>
              </a:rPr>
              <a:t> Software ‘Market’</a:t>
            </a:r>
            <a:endParaRPr sz="100"/>
          </a:p>
        </p:txBody>
      </p:sp>
      <p:sp>
        <p:nvSpPr>
          <p:cNvPr id="124" name="Google Shape;124;p17"/>
          <p:cNvSpPr txBox="1"/>
          <p:nvPr/>
        </p:nvSpPr>
        <p:spPr>
          <a:xfrm>
            <a:off x="924676" y="817542"/>
            <a:ext cx="7142100" cy="2655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en" sz="1500">
                <a:solidFill>
                  <a:srgbClr val="38761D"/>
                </a:solidFill>
                <a:latin typeface="Lato"/>
                <a:ea typeface="Lato"/>
                <a:cs typeface="Lato"/>
                <a:sym typeface="Lato"/>
              </a:rPr>
              <a:t>Some additional detail and areas of interest in the market place</a:t>
            </a:r>
            <a:endParaRPr b="1" sz="600">
              <a:solidFill>
                <a:srgbClr val="38761D"/>
              </a:solidFill>
            </a:endParaRPr>
          </a:p>
        </p:txBody>
      </p:sp>
      <p:sp>
        <p:nvSpPr>
          <p:cNvPr id="125" name="Google Shape;125;p17"/>
          <p:cNvSpPr txBox="1"/>
          <p:nvPr/>
        </p:nvSpPr>
        <p:spPr>
          <a:xfrm flipH="1">
            <a:off x="7110600" y="1674900"/>
            <a:ext cx="1801800" cy="3016800"/>
          </a:xfrm>
          <a:prstGeom prst="rect">
            <a:avLst/>
          </a:prstGeom>
          <a:no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Competitor examples</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DScout</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Userlytics</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Validately </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UserZoom</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Lookback </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UserTesting</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Hotjar (heavy on the passive analytics though)</a:t>
            </a:r>
            <a:endParaRPr sz="1200">
              <a:latin typeface="Calibri"/>
              <a:ea typeface="Calibri"/>
              <a:cs typeface="Calibri"/>
              <a:sym typeface="Calibri"/>
            </a:endParaRPr>
          </a:p>
          <a:p>
            <a:pPr indent="-133350" lvl="0" marL="171450" rtl="0" algn="l">
              <a:spcBef>
                <a:spcPts val="0"/>
              </a:spcBef>
              <a:spcAft>
                <a:spcPts val="0"/>
              </a:spcAft>
              <a:buSzPts val="1200"/>
              <a:buFont typeface="Calibri"/>
              <a:buChar char="●"/>
            </a:pPr>
            <a:r>
              <a:rPr lang="en" sz="1200">
                <a:latin typeface="Calibri"/>
                <a:ea typeface="Calibri"/>
                <a:cs typeface="Calibri"/>
                <a:sym typeface="Calibri"/>
              </a:rPr>
              <a:t>See over the ‘tube map’ of different players in the market</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26" name="Google Shape;126;p17"/>
          <p:cNvSpPr txBox="1"/>
          <p:nvPr/>
        </p:nvSpPr>
        <p:spPr>
          <a:xfrm>
            <a:off x="626425" y="1377575"/>
            <a:ext cx="6235500" cy="1528800"/>
          </a:xfrm>
          <a:prstGeom prst="rect">
            <a:avLst/>
          </a:prstGeom>
          <a:noFill/>
          <a:ln>
            <a:noFill/>
          </a:ln>
        </p:spPr>
        <p:txBody>
          <a:bodyPr anchorCtr="0" anchor="t" bIns="91425" lIns="91425" spcFirstLastPara="1" rIns="91425" wrap="square" tIns="91425">
            <a:spAutoFit/>
          </a:bodyPr>
          <a:lstStyle/>
          <a:p>
            <a:pPr indent="-260350" lvl="0" marL="228600" rtl="0" algn="l">
              <a:spcBef>
                <a:spcPts val="0"/>
              </a:spcBef>
              <a:spcAft>
                <a:spcPts val="0"/>
              </a:spcAft>
              <a:buSzPts val="1400"/>
              <a:buFont typeface="Calibri"/>
              <a:buChar char="●"/>
            </a:pPr>
            <a:r>
              <a:rPr lang="en">
                <a:latin typeface="Calibri"/>
                <a:ea typeface="Calibri"/>
                <a:cs typeface="Calibri"/>
                <a:sym typeface="Calibri"/>
              </a:rPr>
              <a:t>In this market we are particularly interested in companies that provide end-user interview/usability research solutions. Those companies focusing solely on passive website data analytics (e.g. Google Analytics) shouldn’t be totally ignored but don’t focus all your effort on those companies.</a:t>
            </a:r>
            <a:endParaRPr>
              <a:latin typeface="Calibri"/>
              <a:ea typeface="Calibri"/>
              <a:cs typeface="Calibri"/>
              <a:sym typeface="Calibri"/>
            </a:endParaRPr>
          </a:p>
          <a:p>
            <a:pPr indent="-260350" lvl="0" marL="228600" rtl="0" algn="l">
              <a:spcBef>
                <a:spcPts val="400"/>
              </a:spcBef>
              <a:spcAft>
                <a:spcPts val="400"/>
              </a:spcAft>
              <a:buSzPts val="1400"/>
              <a:buFont typeface="Calibri"/>
              <a:buChar char="●"/>
            </a:pPr>
            <a:r>
              <a:rPr lang="en">
                <a:latin typeface="Calibri"/>
                <a:ea typeface="Calibri"/>
                <a:cs typeface="Calibri"/>
                <a:sym typeface="Calibri"/>
              </a:rPr>
              <a:t>The market is global but look also for Nordic founded players or evidence of non-Nordic players operating in the Nordics</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18"/>
          <p:cNvPicPr preferRelativeResize="0"/>
          <p:nvPr/>
        </p:nvPicPr>
        <p:blipFill rotWithShape="1">
          <a:blip r:embed="rId3">
            <a:alphaModFix/>
          </a:blip>
          <a:srcRect b="51816" l="0" r="0" t="0"/>
          <a:stretch/>
        </p:blipFill>
        <p:spPr>
          <a:xfrm>
            <a:off x="580775" y="132000"/>
            <a:ext cx="2994125" cy="4562673"/>
          </a:xfrm>
          <a:prstGeom prst="rect">
            <a:avLst/>
          </a:prstGeom>
          <a:noFill/>
          <a:ln>
            <a:noFill/>
          </a:ln>
        </p:spPr>
      </p:pic>
      <p:pic>
        <p:nvPicPr>
          <p:cNvPr id="132" name="Google Shape;132;p18"/>
          <p:cNvPicPr preferRelativeResize="0"/>
          <p:nvPr/>
        </p:nvPicPr>
        <p:blipFill rotWithShape="1">
          <a:blip r:embed="rId3">
            <a:alphaModFix/>
          </a:blip>
          <a:srcRect b="0" l="0" r="0" t="48089"/>
          <a:stretch/>
        </p:blipFill>
        <p:spPr>
          <a:xfrm>
            <a:off x="4426049" y="169875"/>
            <a:ext cx="2994127" cy="49157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9"/>
          <p:cNvSpPr txBox="1"/>
          <p:nvPr/>
        </p:nvSpPr>
        <p:spPr>
          <a:xfrm>
            <a:off x="474800" y="1402000"/>
            <a:ext cx="8133600" cy="3453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AutoNum type="arabicPeriod"/>
            </a:pPr>
            <a:r>
              <a:rPr b="1" lang="en">
                <a:latin typeface="Calibri"/>
                <a:ea typeface="Calibri"/>
                <a:cs typeface="Calibri"/>
                <a:sym typeface="Calibri"/>
              </a:rPr>
              <a:t>MARKET: </a:t>
            </a:r>
            <a:r>
              <a:rPr lang="en">
                <a:latin typeface="Calibri"/>
                <a:ea typeface="Calibri"/>
                <a:cs typeface="Calibri"/>
                <a:sym typeface="Calibri"/>
              </a:rPr>
              <a:t>What are the key trends driving each software market growth? What footprint those companies have in the Nordics - what about </a:t>
            </a:r>
            <a:r>
              <a:rPr lang="en">
                <a:latin typeface="Calibri"/>
                <a:ea typeface="Calibri"/>
                <a:cs typeface="Calibri"/>
                <a:sym typeface="Calibri"/>
              </a:rPr>
              <a:t>local </a:t>
            </a:r>
            <a:r>
              <a:rPr lang="en">
                <a:latin typeface="Calibri"/>
                <a:ea typeface="Calibri"/>
                <a:cs typeface="Calibri"/>
                <a:sym typeface="Calibri"/>
              </a:rPr>
              <a:t>Nordic players?</a:t>
            </a:r>
            <a:endParaRPr>
              <a:latin typeface="Calibri"/>
              <a:ea typeface="Calibri"/>
              <a:cs typeface="Calibri"/>
              <a:sym typeface="Calibri"/>
            </a:endParaRPr>
          </a:p>
          <a:p>
            <a:pPr indent="-317500" lvl="0" marL="457200" rtl="0" algn="l">
              <a:spcBef>
                <a:spcPts val="1000"/>
              </a:spcBef>
              <a:spcAft>
                <a:spcPts val="0"/>
              </a:spcAft>
              <a:buSzPts val="1400"/>
              <a:buFont typeface="Calibri"/>
              <a:buAutoNum type="arabicPeriod"/>
            </a:pPr>
            <a:r>
              <a:rPr b="1" lang="en">
                <a:latin typeface="Calibri"/>
                <a:ea typeface="Calibri"/>
                <a:cs typeface="Calibri"/>
                <a:sym typeface="Calibri"/>
              </a:rPr>
              <a:t>MARKET: </a:t>
            </a:r>
            <a:r>
              <a:rPr lang="en">
                <a:latin typeface="Calibri"/>
                <a:ea typeface="Calibri"/>
                <a:cs typeface="Calibri"/>
                <a:sym typeface="Calibri"/>
              </a:rPr>
              <a:t>Who are the up &amp; coming and who are the dominant players in each market?</a:t>
            </a:r>
            <a:endParaRPr>
              <a:latin typeface="Calibri"/>
              <a:ea typeface="Calibri"/>
              <a:cs typeface="Calibri"/>
              <a:sym typeface="Calibri"/>
            </a:endParaRPr>
          </a:p>
          <a:p>
            <a:pPr indent="-317500" lvl="0" marL="457200" rtl="0" algn="l">
              <a:spcBef>
                <a:spcPts val="1000"/>
              </a:spcBef>
              <a:spcAft>
                <a:spcPts val="0"/>
              </a:spcAft>
              <a:buSzPts val="1400"/>
              <a:buFont typeface="Calibri"/>
              <a:buAutoNum type="arabicPeriod"/>
            </a:pPr>
            <a:r>
              <a:rPr b="1" lang="en">
                <a:latin typeface="Calibri"/>
                <a:ea typeface="Calibri"/>
                <a:cs typeface="Calibri"/>
                <a:sym typeface="Calibri"/>
              </a:rPr>
              <a:t>POSITIONING:</a:t>
            </a:r>
            <a:r>
              <a:rPr lang="en">
                <a:latin typeface="Calibri"/>
                <a:ea typeface="Calibri"/>
                <a:cs typeface="Calibri"/>
                <a:sym typeface="Calibri"/>
              </a:rPr>
              <a:t> What is the key communication line used by each company? </a:t>
            </a:r>
            <a:endParaRPr>
              <a:latin typeface="Calibri"/>
              <a:ea typeface="Calibri"/>
              <a:cs typeface="Calibri"/>
              <a:sym typeface="Calibri"/>
            </a:endParaRPr>
          </a:p>
          <a:p>
            <a:pPr indent="-317500" lvl="0" marL="457200" rtl="0" algn="l">
              <a:spcBef>
                <a:spcPts val="1000"/>
              </a:spcBef>
              <a:spcAft>
                <a:spcPts val="0"/>
              </a:spcAft>
              <a:buSzPts val="1400"/>
              <a:buFont typeface="Calibri"/>
              <a:buAutoNum type="arabicPeriod"/>
            </a:pPr>
            <a:r>
              <a:rPr b="1" lang="en">
                <a:latin typeface="Calibri"/>
                <a:ea typeface="Calibri"/>
                <a:cs typeface="Calibri"/>
                <a:sym typeface="Calibri"/>
              </a:rPr>
              <a:t>TARGETING:</a:t>
            </a:r>
            <a:r>
              <a:rPr lang="en">
                <a:latin typeface="Calibri"/>
                <a:ea typeface="Calibri"/>
                <a:cs typeface="Calibri"/>
                <a:sym typeface="Calibri"/>
              </a:rPr>
              <a:t> Which customer profiles (Customer Experience, UX, Product, Design, Insight, Innovation) are being targeted specifically? </a:t>
            </a:r>
            <a:endParaRPr>
              <a:latin typeface="Calibri"/>
              <a:ea typeface="Calibri"/>
              <a:cs typeface="Calibri"/>
              <a:sym typeface="Calibri"/>
            </a:endParaRPr>
          </a:p>
          <a:p>
            <a:pPr indent="-317500" lvl="0" marL="457200" rtl="0" algn="l">
              <a:spcBef>
                <a:spcPts val="1000"/>
              </a:spcBef>
              <a:spcAft>
                <a:spcPts val="0"/>
              </a:spcAft>
              <a:buSzPts val="1400"/>
              <a:buFont typeface="Calibri"/>
              <a:buAutoNum type="arabicPeriod"/>
            </a:pPr>
            <a:r>
              <a:rPr b="1" lang="en">
                <a:latin typeface="Calibri"/>
                <a:ea typeface="Calibri"/>
                <a:cs typeface="Calibri"/>
                <a:sym typeface="Calibri"/>
              </a:rPr>
              <a:t>FEATURES:</a:t>
            </a:r>
            <a:r>
              <a:rPr lang="en">
                <a:latin typeface="Calibri"/>
                <a:ea typeface="Calibri"/>
                <a:cs typeface="Calibri"/>
                <a:sym typeface="Calibri"/>
              </a:rPr>
              <a:t> What are the dominant ‘must have features’ in each market and what are the differing features/propositions?</a:t>
            </a:r>
            <a:endParaRPr>
              <a:latin typeface="Calibri"/>
              <a:ea typeface="Calibri"/>
              <a:cs typeface="Calibri"/>
              <a:sym typeface="Calibri"/>
            </a:endParaRPr>
          </a:p>
          <a:p>
            <a:pPr indent="-317500" lvl="0" marL="457200" rtl="0" algn="l">
              <a:spcBef>
                <a:spcPts val="1000"/>
              </a:spcBef>
              <a:spcAft>
                <a:spcPts val="0"/>
              </a:spcAft>
              <a:buSzPts val="1400"/>
              <a:buFont typeface="Calibri"/>
              <a:buAutoNum type="arabicPeriod"/>
            </a:pPr>
            <a:r>
              <a:rPr b="1" lang="en">
                <a:latin typeface="Calibri"/>
                <a:ea typeface="Calibri"/>
                <a:cs typeface="Calibri"/>
                <a:sym typeface="Calibri"/>
              </a:rPr>
              <a:t>SERVICE</a:t>
            </a:r>
            <a:r>
              <a:rPr b="1" lang="en">
                <a:latin typeface="Calibri"/>
                <a:ea typeface="Calibri"/>
                <a:cs typeface="Calibri"/>
                <a:sym typeface="Calibri"/>
              </a:rPr>
              <a:t>:</a:t>
            </a:r>
            <a:r>
              <a:rPr lang="en">
                <a:latin typeface="Calibri"/>
                <a:ea typeface="Calibri"/>
                <a:cs typeface="Calibri"/>
                <a:sym typeface="Calibri"/>
              </a:rPr>
              <a:t> To what extent is the software product offered fully DIY - how much is there service?</a:t>
            </a:r>
            <a:endParaRPr>
              <a:latin typeface="Calibri"/>
              <a:ea typeface="Calibri"/>
              <a:cs typeface="Calibri"/>
              <a:sym typeface="Calibri"/>
            </a:endParaRPr>
          </a:p>
          <a:p>
            <a:pPr indent="-317500" lvl="0" marL="457200" rtl="0" algn="l">
              <a:spcBef>
                <a:spcPts val="1000"/>
              </a:spcBef>
              <a:spcAft>
                <a:spcPts val="0"/>
              </a:spcAft>
              <a:buSzPts val="1400"/>
              <a:buFont typeface="Calibri"/>
              <a:buAutoNum type="arabicPeriod"/>
            </a:pPr>
            <a:r>
              <a:rPr b="1" lang="en">
                <a:latin typeface="Calibri"/>
                <a:ea typeface="Calibri"/>
                <a:cs typeface="Calibri"/>
                <a:sym typeface="Calibri"/>
              </a:rPr>
              <a:t>PARTNER TRACK</a:t>
            </a:r>
            <a:r>
              <a:rPr lang="en">
                <a:latin typeface="Calibri"/>
                <a:ea typeface="Calibri"/>
                <a:cs typeface="Calibri"/>
                <a:sym typeface="Calibri"/>
              </a:rPr>
              <a:t>: Is the product offered direct to brands or is there a specific partner offering?</a:t>
            </a:r>
            <a:endParaRPr>
              <a:latin typeface="Calibri"/>
              <a:ea typeface="Calibri"/>
              <a:cs typeface="Calibri"/>
              <a:sym typeface="Calibri"/>
            </a:endParaRPr>
          </a:p>
          <a:p>
            <a:pPr indent="-317500" lvl="0" marL="457200" rtl="0" algn="l">
              <a:spcBef>
                <a:spcPts val="1000"/>
              </a:spcBef>
              <a:spcAft>
                <a:spcPts val="1000"/>
              </a:spcAft>
              <a:buSzPts val="1400"/>
              <a:buFont typeface="Calibri"/>
              <a:buAutoNum type="arabicPeriod"/>
            </a:pPr>
            <a:r>
              <a:rPr b="1" lang="en">
                <a:latin typeface="Calibri"/>
                <a:ea typeface="Calibri"/>
                <a:cs typeface="Calibri"/>
                <a:sym typeface="Calibri"/>
              </a:rPr>
              <a:t>PRICING:</a:t>
            </a:r>
            <a:r>
              <a:rPr lang="en">
                <a:latin typeface="Calibri"/>
                <a:ea typeface="Calibri"/>
                <a:cs typeface="Calibri"/>
                <a:sym typeface="Calibri"/>
              </a:rPr>
              <a:t> what kind of pricing options there are, is there PLG (Free trial) track, is the pricing visible?</a:t>
            </a:r>
            <a:endParaRPr>
              <a:latin typeface="Calibri"/>
              <a:ea typeface="Calibri"/>
              <a:cs typeface="Calibri"/>
              <a:sym typeface="Calibri"/>
            </a:endParaRPr>
          </a:p>
        </p:txBody>
      </p:sp>
      <p:sp>
        <p:nvSpPr>
          <p:cNvPr id="138" name="Google Shape;138;p19"/>
          <p:cNvSpPr txBox="1"/>
          <p:nvPr/>
        </p:nvSpPr>
        <p:spPr>
          <a:xfrm>
            <a:off x="2199294" y="392588"/>
            <a:ext cx="4745400" cy="496500"/>
          </a:xfrm>
          <a:prstGeom prst="rect">
            <a:avLst/>
          </a:prstGeom>
          <a:noFill/>
          <a:ln>
            <a:noFill/>
          </a:ln>
        </p:spPr>
        <p:txBody>
          <a:bodyPr anchorCtr="0" anchor="t" bIns="17150" lIns="34300" spcFirstLastPara="1" rIns="34300" wrap="square" tIns="17150">
            <a:spAutoFit/>
          </a:bodyPr>
          <a:lstStyle/>
          <a:p>
            <a:pPr indent="0" lvl="0" marL="0" marR="0" rtl="0" algn="ctr">
              <a:spcBef>
                <a:spcPts val="0"/>
              </a:spcBef>
              <a:spcAft>
                <a:spcPts val="0"/>
              </a:spcAft>
              <a:buNone/>
            </a:pPr>
            <a:r>
              <a:rPr b="1" lang="en" sz="3000">
                <a:solidFill>
                  <a:schemeClr val="dk2"/>
                </a:solidFill>
                <a:latin typeface="Poppins"/>
                <a:ea typeface="Poppins"/>
                <a:cs typeface="Poppins"/>
                <a:sym typeface="Poppins"/>
              </a:rPr>
              <a:t>Analysis Scope</a:t>
            </a:r>
            <a:endParaRPr sz="500"/>
          </a:p>
        </p:txBody>
      </p:sp>
      <p:sp>
        <p:nvSpPr>
          <p:cNvPr id="139" name="Google Shape;139;p19"/>
          <p:cNvSpPr txBox="1"/>
          <p:nvPr/>
        </p:nvSpPr>
        <p:spPr>
          <a:xfrm>
            <a:off x="1000876" y="893742"/>
            <a:ext cx="7142100" cy="265500"/>
          </a:xfrm>
          <a:prstGeom prst="rect">
            <a:avLst/>
          </a:prstGeom>
          <a:noFill/>
          <a:ln>
            <a:noFill/>
          </a:ln>
        </p:spPr>
        <p:txBody>
          <a:bodyPr anchorCtr="0" anchor="t" bIns="17150" lIns="34300" spcFirstLastPara="1" rIns="34300" wrap="square" tIns="17150">
            <a:spAutoFit/>
          </a:bodyPr>
          <a:lstStyle/>
          <a:p>
            <a:pPr indent="0" lvl="0" marL="0" marR="0" rtl="0" algn="ctr">
              <a:lnSpc>
                <a:spcPct val="100000"/>
              </a:lnSpc>
              <a:spcBef>
                <a:spcPts val="0"/>
              </a:spcBef>
              <a:spcAft>
                <a:spcPts val="0"/>
              </a:spcAft>
              <a:buNone/>
            </a:pPr>
            <a:r>
              <a:rPr b="1" lang="en" sz="1500">
                <a:solidFill>
                  <a:srgbClr val="38761D"/>
                </a:solidFill>
                <a:latin typeface="Lato"/>
                <a:ea typeface="Lato"/>
                <a:cs typeface="Lato"/>
                <a:sym typeface="Lato"/>
              </a:rPr>
              <a:t>The key areas we like to understand from the competition</a:t>
            </a:r>
            <a:endParaRPr b="1" sz="1500">
              <a:solidFill>
                <a:srgbClr val="38761D"/>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546">
      <a:dk1>
        <a:srgbClr val="999999"/>
      </a:dk1>
      <a:lt1>
        <a:srgbClr val="FFFFFF"/>
      </a:lt1>
      <a:dk2>
        <a:srgbClr val="363E48"/>
      </a:dk2>
      <a:lt2>
        <a:srgbClr val="FFFFFF"/>
      </a:lt2>
      <a:accent1>
        <a:srgbClr val="387FDD"/>
      </a:accent1>
      <a:accent2>
        <a:srgbClr val="F19B25"/>
      </a:accent2>
      <a:accent3>
        <a:srgbClr val="1D9171"/>
      </a:accent3>
      <a:accent4>
        <a:srgbClr val="9BB95B"/>
      </a:accent4>
      <a:accent5>
        <a:srgbClr val="445469"/>
      </a:accent5>
      <a:accent6>
        <a:srgbClr val="6D6F6B"/>
      </a:accent6>
      <a:hlink>
        <a:srgbClr val="9BB95B"/>
      </a:hlink>
      <a:folHlink>
        <a:srgbClr val="AC26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Desktop 02">
      <a:dk1>
        <a:srgbClr val="7E7C7F"/>
      </a:dk1>
      <a:lt1>
        <a:srgbClr val="FFFFFF"/>
      </a:lt1>
      <a:dk2>
        <a:srgbClr val="011F5E"/>
      </a:dk2>
      <a:lt2>
        <a:srgbClr val="FFFFFF"/>
      </a:lt2>
      <a:accent1>
        <a:srgbClr val="F3681F"/>
      </a:accent1>
      <a:accent2>
        <a:srgbClr val="515052"/>
      </a:accent2>
      <a:accent3>
        <a:srgbClr val="908F91"/>
      </a:accent3>
      <a:accent4>
        <a:srgbClr val="A5A6A4"/>
      </a:accent4>
      <a:accent5>
        <a:srgbClr val="CD4709"/>
      </a:accent5>
      <a:accent6>
        <a:srgbClr val="414042"/>
      </a:accent6>
      <a:hlink>
        <a:srgbClr val="C06A83"/>
      </a:hlink>
      <a:folHlink>
        <a:srgbClr val="F672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