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0" r:id="rId2"/>
  </p:sldMasterIdLst>
  <p:notesMasterIdLst>
    <p:notesMasterId r:id="rId35"/>
  </p:notesMasterIdLst>
  <p:handoutMasterIdLst>
    <p:handoutMasterId r:id="rId36"/>
  </p:handoutMasterIdLst>
  <p:sldIdLst>
    <p:sldId id="921" r:id="rId3"/>
    <p:sldId id="932" r:id="rId4"/>
    <p:sldId id="933" r:id="rId5"/>
    <p:sldId id="257" r:id="rId6"/>
    <p:sldId id="258" r:id="rId7"/>
    <p:sldId id="288" r:id="rId8"/>
    <p:sldId id="274" r:id="rId9"/>
    <p:sldId id="259" r:id="rId10"/>
    <p:sldId id="275" r:id="rId11"/>
    <p:sldId id="262" r:id="rId12"/>
    <p:sldId id="297" r:id="rId13"/>
    <p:sldId id="298" r:id="rId14"/>
    <p:sldId id="296" r:id="rId15"/>
    <p:sldId id="261" r:id="rId16"/>
    <p:sldId id="278" r:id="rId17"/>
    <p:sldId id="290" r:id="rId18"/>
    <p:sldId id="289" r:id="rId19"/>
    <p:sldId id="287" r:id="rId20"/>
    <p:sldId id="291" r:id="rId21"/>
    <p:sldId id="292" r:id="rId22"/>
    <p:sldId id="293" r:id="rId23"/>
    <p:sldId id="294" r:id="rId24"/>
    <p:sldId id="270" r:id="rId25"/>
    <p:sldId id="295" r:id="rId26"/>
    <p:sldId id="271" r:id="rId27"/>
    <p:sldId id="273" r:id="rId28"/>
    <p:sldId id="286" r:id="rId29"/>
    <p:sldId id="272" r:id="rId30"/>
    <p:sldId id="299" r:id="rId31"/>
    <p:sldId id="300" r:id="rId32"/>
    <p:sldId id="301" r:id="rId33"/>
    <p:sldId id="280" r:id="rId34"/>
  </p:sldIdLst>
  <p:sldSz cx="9144000" cy="5143500" type="screen16x9"/>
  <p:notesSz cx="9942513" cy="6811963"/>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48B15E-EEF8-43CA-A757-EB6AE1B4768C}">
          <p14:sldIdLst>
            <p14:sldId id="921"/>
            <p14:sldId id="932"/>
            <p14:sldId id="933"/>
            <p14:sldId id="257"/>
            <p14:sldId id="258"/>
            <p14:sldId id="288"/>
            <p14:sldId id="274"/>
            <p14:sldId id="259"/>
            <p14:sldId id="275"/>
            <p14:sldId id="262"/>
            <p14:sldId id="297"/>
            <p14:sldId id="298"/>
            <p14:sldId id="296"/>
            <p14:sldId id="261"/>
            <p14:sldId id="278"/>
            <p14:sldId id="290"/>
            <p14:sldId id="289"/>
            <p14:sldId id="287"/>
            <p14:sldId id="291"/>
            <p14:sldId id="292"/>
            <p14:sldId id="293"/>
            <p14:sldId id="294"/>
            <p14:sldId id="270"/>
            <p14:sldId id="295"/>
            <p14:sldId id="271"/>
            <p14:sldId id="273"/>
            <p14:sldId id="286"/>
            <p14:sldId id="272"/>
            <p14:sldId id="299"/>
            <p14:sldId id="300"/>
            <p14:sldId id="301"/>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htinen Eeva" initials="LE"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E"/>
    <a:srgbClr val="005EB8"/>
    <a:srgbClr val="FFFFFF"/>
    <a:srgbClr val="EF363B"/>
    <a:srgbClr val="EE353B"/>
    <a:srgbClr val="FF00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0094" autoAdjust="0"/>
  </p:normalViewPr>
  <p:slideViewPr>
    <p:cSldViewPr snapToGrid="0" snapToObjects="1">
      <p:cViewPr varScale="1">
        <p:scale>
          <a:sx n="120" d="100"/>
          <a:sy n="120" d="100"/>
        </p:scale>
        <p:origin x="108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3" d="100"/>
          <a:sy n="93" d="100"/>
        </p:scale>
        <p:origin x="402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7C971-737D-420D-8D1C-01B18C24EE57}"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4D065CE3-A2E0-4797-9CD7-DCF0B787C0F7}">
      <dgm:prSet custT="1"/>
      <dgm:spPr>
        <a:solidFill>
          <a:schemeClr val="bg1">
            <a:alpha val="90000"/>
          </a:schemeClr>
        </a:solidFill>
        <a:ln>
          <a:solidFill>
            <a:schemeClr val="bg2"/>
          </a:solidFill>
        </a:ln>
      </dgm:spPr>
      <dgm:t>
        <a:bodyPr/>
        <a:lstStyle/>
        <a:p>
          <a:r>
            <a:rPr lang="en-GB" sz="1800" dirty="0"/>
            <a:t>To explore the complex nature of sustainability and CSR, considering how this fits with internationalisation strategies (finishing with critical reflection of self)</a:t>
          </a:r>
          <a:endParaRPr lang="en-US" sz="1800" dirty="0"/>
        </a:p>
      </dgm:t>
    </dgm:pt>
    <dgm:pt modelId="{53EF57A8-18F3-4197-AB23-7A64F1554303}" type="parTrans" cxnId="{5C8E5B5C-8BCA-4006-ABFA-8F7999D3A450}">
      <dgm:prSet/>
      <dgm:spPr/>
      <dgm:t>
        <a:bodyPr/>
        <a:lstStyle/>
        <a:p>
          <a:endParaRPr lang="en-US"/>
        </a:p>
      </dgm:t>
    </dgm:pt>
    <dgm:pt modelId="{133D84CD-6F47-4FC0-AF68-3D55DC715EB3}" type="sibTrans" cxnId="{5C8E5B5C-8BCA-4006-ABFA-8F7999D3A450}">
      <dgm:prSet/>
      <dgm:spPr/>
      <dgm:t>
        <a:bodyPr/>
        <a:lstStyle/>
        <a:p>
          <a:endParaRPr lang="en-US"/>
        </a:p>
      </dgm:t>
    </dgm:pt>
    <dgm:pt modelId="{FAE5D46F-F48A-4BC8-87E3-D2DF8371424C}">
      <dgm:prSet/>
      <dgm:spPr/>
      <dgm:t>
        <a:bodyPr/>
        <a:lstStyle/>
        <a:p>
          <a:r>
            <a:rPr lang="en-GB"/>
            <a:t>Question the role of individuals, businesses, and the state</a:t>
          </a:r>
          <a:endParaRPr lang="en-US" dirty="0"/>
        </a:p>
      </dgm:t>
    </dgm:pt>
    <dgm:pt modelId="{C3842656-0AD7-4428-B74B-C94A110E2FED}" type="parTrans" cxnId="{58681D9F-9F63-48D7-B26F-2D85A800D570}">
      <dgm:prSet/>
      <dgm:spPr/>
      <dgm:t>
        <a:bodyPr/>
        <a:lstStyle/>
        <a:p>
          <a:endParaRPr lang="fi-FI"/>
        </a:p>
      </dgm:t>
    </dgm:pt>
    <dgm:pt modelId="{594CA8E6-2274-4E20-B7EC-5FFE1AC855BC}" type="sibTrans" cxnId="{58681D9F-9F63-48D7-B26F-2D85A800D570}">
      <dgm:prSet/>
      <dgm:spPr/>
      <dgm:t>
        <a:bodyPr/>
        <a:lstStyle/>
        <a:p>
          <a:endParaRPr lang="fi-FI"/>
        </a:p>
      </dgm:t>
    </dgm:pt>
    <dgm:pt modelId="{ACC7E764-2820-4884-A48C-9E417EC82897}">
      <dgm:prSet/>
      <dgm:spPr/>
      <dgm:t>
        <a:bodyPr/>
        <a:lstStyle/>
        <a:p>
          <a:r>
            <a:rPr lang="en-GB" dirty="0"/>
            <a:t>Should CSR practices be standardized? </a:t>
          </a:r>
          <a:endParaRPr lang="en-US" dirty="0"/>
        </a:p>
      </dgm:t>
    </dgm:pt>
    <dgm:pt modelId="{D8EA08B0-2D93-4227-B431-87ED96F3A44A}" type="parTrans" cxnId="{E9A57A51-733B-4E8C-9C63-3721EDE1DA0C}">
      <dgm:prSet/>
      <dgm:spPr/>
      <dgm:t>
        <a:bodyPr/>
        <a:lstStyle/>
        <a:p>
          <a:endParaRPr lang="fi-FI"/>
        </a:p>
      </dgm:t>
    </dgm:pt>
    <dgm:pt modelId="{C0312704-4C97-4826-85E5-F6F4141CB24E}" type="sibTrans" cxnId="{E9A57A51-733B-4E8C-9C63-3721EDE1DA0C}">
      <dgm:prSet/>
      <dgm:spPr/>
      <dgm:t>
        <a:bodyPr/>
        <a:lstStyle/>
        <a:p>
          <a:endParaRPr lang="fi-FI"/>
        </a:p>
      </dgm:t>
    </dgm:pt>
    <dgm:pt modelId="{0846AF09-7615-4831-B32A-7052C6E48980}">
      <dgm:prSet/>
      <dgm:spPr/>
      <dgm:t>
        <a:bodyPr/>
        <a:lstStyle/>
        <a:p>
          <a:r>
            <a:rPr lang="en-GB"/>
            <a:t>Understand sustainability and CSR</a:t>
          </a:r>
          <a:endParaRPr lang="en-US" dirty="0"/>
        </a:p>
      </dgm:t>
    </dgm:pt>
    <dgm:pt modelId="{4348AD01-800A-4BFF-ACF0-53CC0EA9786E}" type="parTrans" cxnId="{053DE8DE-F850-454E-AF27-A364E0D3964C}">
      <dgm:prSet/>
      <dgm:spPr/>
      <dgm:t>
        <a:bodyPr/>
        <a:lstStyle/>
        <a:p>
          <a:endParaRPr lang="fi-FI"/>
        </a:p>
      </dgm:t>
    </dgm:pt>
    <dgm:pt modelId="{E7B8587A-BC77-4988-95A2-57B1A1466FEB}" type="sibTrans" cxnId="{053DE8DE-F850-454E-AF27-A364E0D3964C}">
      <dgm:prSet/>
      <dgm:spPr/>
      <dgm:t>
        <a:bodyPr/>
        <a:lstStyle/>
        <a:p>
          <a:endParaRPr lang="fi-FI"/>
        </a:p>
      </dgm:t>
    </dgm:pt>
    <dgm:pt modelId="{51BB9146-3ACA-431E-9ACE-1BCAEBFDEDF2}">
      <dgm:prSet/>
      <dgm:spPr/>
      <dgm:t>
        <a:bodyPr/>
        <a:lstStyle/>
        <a:p>
          <a:r>
            <a:rPr lang="en-GB"/>
            <a:t>Explore different stakeholder perspectives</a:t>
          </a:r>
          <a:endParaRPr lang="en-US" dirty="0"/>
        </a:p>
      </dgm:t>
    </dgm:pt>
    <dgm:pt modelId="{12E0C7C9-10BD-495C-9A4F-B5272AA4C133}" type="parTrans" cxnId="{E636D4F5-FA0A-4798-8C65-B6920247A5BF}">
      <dgm:prSet/>
      <dgm:spPr/>
      <dgm:t>
        <a:bodyPr/>
        <a:lstStyle/>
        <a:p>
          <a:endParaRPr lang="fi-FI"/>
        </a:p>
      </dgm:t>
    </dgm:pt>
    <dgm:pt modelId="{7C69D93B-D695-4C61-B6ED-7CA45F977C62}" type="sibTrans" cxnId="{E636D4F5-FA0A-4798-8C65-B6920247A5BF}">
      <dgm:prSet/>
      <dgm:spPr/>
      <dgm:t>
        <a:bodyPr/>
        <a:lstStyle/>
        <a:p>
          <a:endParaRPr lang="fi-FI"/>
        </a:p>
      </dgm:t>
    </dgm:pt>
    <dgm:pt modelId="{A6F09C4B-6CF1-49E3-84CE-926232EB42D4}" type="pres">
      <dgm:prSet presAssocID="{E977C971-737D-420D-8D1C-01B18C24EE57}" presName="hierChild1" presStyleCnt="0">
        <dgm:presLayoutVars>
          <dgm:chPref val="1"/>
          <dgm:dir/>
          <dgm:animOne val="branch"/>
          <dgm:animLvl val="lvl"/>
          <dgm:resizeHandles/>
        </dgm:presLayoutVars>
      </dgm:prSet>
      <dgm:spPr/>
    </dgm:pt>
    <dgm:pt modelId="{F9F5FEE4-E5BA-43E1-A342-C63D3BFB486F}" type="pres">
      <dgm:prSet presAssocID="{4D065CE3-A2E0-4797-9CD7-DCF0B787C0F7}" presName="hierRoot1" presStyleCnt="0"/>
      <dgm:spPr/>
    </dgm:pt>
    <dgm:pt modelId="{E2F02E5C-6B82-4FEA-8D57-E0B3CC5F6DD9}" type="pres">
      <dgm:prSet presAssocID="{4D065CE3-A2E0-4797-9CD7-DCF0B787C0F7}" presName="composite" presStyleCnt="0"/>
      <dgm:spPr/>
    </dgm:pt>
    <dgm:pt modelId="{379B89A6-24F2-48F5-872E-13813B859EE7}" type="pres">
      <dgm:prSet presAssocID="{4D065CE3-A2E0-4797-9CD7-DCF0B787C0F7}" presName="background" presStyleLbl="node0" presStyleIdx="0" presStyleCnt="1"/>
      <dgm:spPr>
        <a:solidFill>
          <a:schemeClr val="tx2"/>
        </a:solidFill>
      </dgm:spPr>
    </dgm:pt>
    <dgm:pt modelId="{4D2CC4D8-AD58-4C3A-8523-F6F47707CD6E}" type="pres">
      <dgm:prSet presAssocID="{4D065CE3-A2E0-4797-9CD7-DCF0B787C0F7}" presName="text" presStyleLbl="fgAcc0" presStyleIdx="0" presStyleCnt="1" custScaleX="328318" custScaleY="143754">
        <dgm:presLayoutVars>
          <dgm:chPref val="3"/>
        </dgm:presLayoutVars>
      </dgm:prSet>
      <dgm:spPr/>
    </dgm:pt>
    <dgm:pt modelId="{0A997A96-490B-4EA4-892B-251D238D06A0}" type="pres">
      <dgm:prSet presAssocID="{4D065CE3-A2E0-4797-9CD7-DCF0B787C0F7}" presName="hierChild2" presStyleCnt="0"/>
      <dgm:spPr/>
    </dgm:pt>
    <dgm:pt modelId="{10FB9C6B-E255-4411-A218-C5741E2FEBF3}" type="pres">
      <dgm:prSet presAssocID="{12E0C7C9-10BD-495C-9A4F-B5272AA4C133}" presName="Name10" presStyleLbl="parChTrans1D2" presStyleIdx="0" presStyleCnt="4"/>
      <dgm:spPr/>
    </dgm:pt>
    <dgm:pt modelId="{16659487-86B6-43F0-A583-45A1335DD6B9}" type="pres">
      <dgm:prSet presAssocID="{51BB9146-3ACA-431E-9ACE-1BCAEBFDEDF2}" presName="hierRoot2" presStyleCnt="0"/>
      <dgm:spPr/>
    </dgm:pt>
    <dgm:pt modelId="{B738525E-822C-4983-A670-298EEE64618E}" type="pres">
      <dgm:prSet presAssocID="{51BB9146-3ACA-431E-9ACE-1BCAEBFDEDF2}" presName="composite2" presStyleCnt="0"/>
      <dgm:spPr/>
    </dgm:pt>
    <dgm:pt modelId="{351B4DCE-ECB8-4123-ABA6-E74FA9B65D72}" type="pres">
      <dgm:prSet presAssocID="{51BB9146-3ACA-431E-9ACE-1BCAEBFDEDF2}" presName="background2" presStyleLbl="node2" presStyleIdx="0" presStyleCnt="4"/>
      <dgm:spPr>
        <a:solidFill>
          <a:srgbClr val="00965E"/>
        </a:solidFill>
      </dgm:spPr>
    </dgm:pt>
    <dgm:pt modelId="{0780C0D8-16EC-4047-9490-13B4C7E3DE82}" type="pres">
      <dgm:prSet presAssocID="{51BB9146-3ACA-431E-9ACE-1BCAEBFDEDF2}" presName="text2" presStyleLbl="fgAcc2" presStyleIdx="0" presStyleCnt="4">
        <dgm:presLayoutVars>
          <dgm:chPref val="3"/>
        </dgm:presLayoutVars>
      </dgm:prSet>
      <dgm:spPr/>
    </dgm:pt>
    <dgm:pt modelId="{E00CF6B3-B2F4-4EB5-9B9D-BB38B86AF2CE}" type="pres">
      <dgm:prSet presAssocID="{51BB9146-3ACA-431E-9ACE-1BCAEBFDEDF2}" presName="hierChild3" presStyleCnt="0"/>
      <dgm:spPr/>
    </dgm:pt>
    <dgm:pt modelId="{AE201A36-BC0A-48D5-BA4E-B3934784C47B}" type="pres">
      <dgm:prSet presAssocID="{4348AD01-800A-4BFF-ACF0-53CC0EA9786E}" presName="Name10" presStyleLbl="parChTrans1D2" presStyleIdx="1" presStyleCnt="4"/>
      <dgm:spPr/>
    </dgm:pt>
    <dgm:pt modelId="{F9623360-2CD4-4762-8FF8-76FF347F7756}" type="pres">
      <dgm:prSet presAssocID="{0846AF09-7615-4831-B32A-7052C6E48980}" presName="hierRoot2" presStyleCnt="0"/>
      <dgm:spPr/>
    </dgm:pt>
    <dgm:pt modelId="{0EB08A99-477A-4E33-9E30-C21598E1A1F1}" type="pres">
      <dgm:prSet presAssocID="{0846AF09-7615-4831-B32A-7052C6E48980}" presName="composite2" presStyleCnt="0"/>
      <dgm:spPr/>
    </dgm:pt>
    <dgm:pt modelId="{40958CD9-2D0A-41E8-8594-CB36C7C875D0}" type="pres">
      <dgm:prSet presAssocID="{0846AF09-7615-4831-B32A-7052C6E48980}" presName="background2" presStyleLbl="node2" presStyleIdx="1" presStyleCnt="4"/>
      <dgm:spPr>
        <a:solidFill>
          <a:srgbClr val="00965E"/>
        </a:solidFill>
      </dgm:spPr>
    </dgm:pt>
    <dgm:pt modelId="{A72D8FB8-445E-43FE-90D7-494F175429EF}" type="pres">
      <dgm:prSet presAssocID="{0846AF09-7615-4831-B32A-7052C6E48980}" presName="text2" presStyleLbl="fgAcc2" presStyleIdx="1" presStyleCnt="4" custLinFactNeighborX="-916">
        <dgm:presLayoutVars>
          <dgm:chPref val="3"/>
        </dgm:presLayoutVars>
      </dgm:prSet>
      <dgm:spPr/>
    </dgm:pt>
    <dgm:pt modelId="{0567F536-4F6A-479E-822C-F1C9CBEF79C4}" type="pres">
      <dgm:prSet presAssocID="{0846AF09-7615-4831-B32A-7052C6E48980}" presName="hierChild3" presStyleCnt="0"/>
      <dgm:spPr/>
    </dgm:pt>
    <dgm:pt modelId="{3E98C8FC-013A-47DA-9D39-EB32E19D5D08}" type="pres">
      <dgm:prSet presAssocID="{D8EA08B0-2D93-4227-B431-87ED96F3A44A}" presName="Name10" presStyleLbl="parChTrans1D2" presStyleIdx="2" presStyleCnt="4"/>
      <dgm:spPr/>
    </dgm:pt>
    <dgm:pt modelId="{2FBEE82D-27E1-4589-956D-3ACCF8F66426}" type="pres">
      <dgm:prSet presAssocID="{ACC7E764-2820-4884-A48C-9E417EC82897}" presName="hierRoot2" presStyleCnt="0"/>
      <dgm:spPr/>
    </dgm:pt>
    <dgm:pt modelId="{FA01B065-6F4F-4140-A9EE-561FC5BBEA31}" type="pres">
      <dgm:prSet presAssocID="{ACC7E764-2820-4884-A48C-9E417EC82897}" presName="composite2" presStyleCnt="0"/>
      <dgm:spPr/>
    </dgm:pt>
    <dgm:pt modelId="{C8D22CAA-E50F-4F64-A0B4-D9BD0D517C5A}" type="pres">
      <dgm:prSet presAssocID="{ACC7E764-2820-4884-A48C-9E417EC82897}" presName="background2" presStyleLbl="node2" presStyleIdx="2" presStyleCnt="4"/>
      <dgm:spPr>
        <a:solidFill>
          <a:srgbClr val="00965E"/>
        </a:solidFill>
      </dgm:spPr>
    </dgm:pt>
    <dgm:pt modelId="{E9F0777E-3172-42F4-8DC0-637CB181E1A9}" type="pres">
      <dgm:prSet presAssocID="{ACC7E764-2820-4884-A48C-9E417EC82897}" presName="text2" presStyleLbl="fgAcc2" presStyleIdx="2" presStyleCnt="4" custLinFactNeighborY="0">
        <dgm:presLayoutVars>
          <dgm:chPref val="3"/>
        </dgm:presLayoutVars>
      </dgm:prSet>
      <dgm:spPr/>
    </dgm:pt>
    <dgm:pt modelId="{71989AE0-6EFA-4D40-8952-257B936E3A62}" type="pres">
      <dgm:prSet presAssocID="{ACC7E764-2820-4884-A48C-9E417EC82897}" presName="hierChild3" presStyleCnt="0"/>
      <dgm:spPr/>
    </dgm:pt>
    <dgm:pt modelId="{1658C476-A7CD-475E-B4AA-30E380676C9A}" type="pres">
      <dgm:prSet presAssocID="{C3842656-0AD7-4428-B74B-C94A110E2FED}" presName="Name10" presStyleLbl="parChTrans1D2" presStyleIdx="3" presStyleCnt="4"/>
      <dgm:spPr/>
    </dgm:pt>
    <dgm:pt modelId="{FFF77C68-04C7-4FF8-B85A-6115C91F2938}" type="pres">
      <dgm:prSet presAssocID="{FAE5D46F-F48A-4BC8-87E3-D2DF8371424C}" presName="hierRoot2" presStyleCnt="0"/>
      <dgm:spPr/>
    </dgm:pt>
    <dgm:pt modelId="{BAE13FFB-2E32-44C7-B8CB-D846EAD8D0F4}" type="pres">
      <dgm:prSet presAssocID="{FAE5D46F-F48A-4BC8-87E3-D2DF8371424C}" presName="composite2" presStyleCnt="0"/>
      <dgm:spPr/>
    </dgm:pt>
    <dgm:pt modelId="{9ADBA51D-4C48-4373-BCEF-24D7E842D937}" type="pres">
      <dgm:prSet presAssocID="{FAE5D46F-F48A-4BC8-87E3-D2DF8371424C}" presName="background2" presStyleLbl="node2" presStyleIdx="3" presStyleCnt="4"/>
      <dgm:spPr>
        <a:solidFill>
          <a:srgbClr val="00965E"/>
        </a:solidFill>
      </dgm:spPr>
    </dgm:pt>
    <dgm:pt modelId="{A80F0C78-4464-4D5D-BC1C-E8AB05A9C8F3}" type="pres">
      <dgm:prSet presAssocID="{FAE5D46F-F48A-4BC8-87E3-D2DF8371424C}" presName="text2" presStyleLbl="fgAcc2" presStyleIdx="3" presStyleCnt="4">
        <dgm:presLayoutVars>
          <dgm:chPref val="3"/>
        </dgm:presLayoutVars>
      </dgm:prSet>
      <dgm:spPr/>
    </dgm:pt>
    <dgm:pt modelId="{26B97CAA-169C-497B-BBA9-F04877B12E27}" type="pres">
      <dgm:prSet presAssocID="{FAE5D46F-F48A-4BC8-87E3-D2DF8371424C}" presName="hierChild3" presStyleCnt="0"/>
      <dgm:spPr/>
    </dgm:pt>
  </dgm:ptLst>
  <dgm:cxnLst>
    <dgm:cxn modelId="{4126F700-EB87-4270-B5C1-DA58E4B6EFB4}" type="presOf" srcId="{ACC7E764-2820-4884-A48C-9E417EC82897}" destId="{E9F0777E-3172-42F4-8DC0-637CB181E1A9}" srcOrd="0" destOrd="0" presId="urn:microsoft.com/office/officeart/2005/8/layout/hierarchy1"/>
    <dgm:cxn modelId="{84EFBC0A-296C-46F3-8B32-0A503A2D9758}" type="presOf" srcId="{FAE5D46F-F48A-4BC8-87E3-D2DF8371424C}" destId="{A80F0C78-4464-4D5D-BC1C-E8AB05A9C8F3}" srcOrd="0" destOrd="0" presId="urn:microsoft.com/office/officeart/2005/8/layout/hierarchy1"/>
    <dgm:cxn modelId="{9767F60C-5E55-4754-99B8-9C473123600B}" type="presOf" srcId="{4348AD01-800A-4BFF-ACF0-53CC0EA9786E}" destId="{AE201A36-BC0A-48D5-BA4E-B3934784C47B}" srcOrd="0" destOrd="0" presId="urn:microsoft.com/office/officeart/2005/8/layout/hierarchy1"/>
    <dgm:cxn modelId="{BC68EE3A-8FB6-4B3C-804B-71E9C2E6928D}" type="presOf" srcId="{0846AF09-7615-4831-B32A-7052C6E48980}" destId="{A72D8FB8-445E-43FE-90D7-494F175429EF}" srcOrd="0" destOrd="0" presId="urn:microsoft.com/office/officeart/2005/8/layout/hierarchy1"/>
    <dgm:cxn modelId="{5C8E5B5C-8BCA-4006-ABFA-8F7999D3A450}" srcId="{E977C971-737D-420D-8D1C-01B18C24EE57}" destId="{4D065CE3-A2E0-4797-9CD7-DCF0B787C0F7}" srcOrd="0" destOrd="0" parTransId="{53EF57A8-18F3-4197-AB23-7A64F1554303}" sibTransId="{133D84CD-6F47-4FC0-AF68-3D55DC715EB3}"/>
    <dgm:cxn modelId="{549C956D-4BDB-4EE5-A5B9-7EB44063ADAF}" type="presOf" srcId="{12E0C7C9-10BD-495C-9A4F-B5272AA4C133}" destId="{10FB9C6B-E255-4411-A218-C5741E2FEBF3}" srcOrd="0" destOrd="0" presId="urn:microsoft.com/office/officeart/2005/8/layout/hierarchy1"/>
    <dgm:cxn modelId="{E9A57A51-733B-4E8C-9C63-3721EDE1DA0C}" srcId="{4D065CE3-A2E0-4797-9CD7-DCF0B787C0F7}" destId="{ACC7E764-2820-4884-A48C-9E417EC82897}" srcOrd="2" destOrd="0" parTransId="{D8EA08B0-2D93-4227-B431-87ED96F3A44A}" sibTransId="{C0312704-4C97-4826-85E5-F6F4141CB24E}"/>
    <dgm:cxn modelId="{A7C3DC53-053E-416C-BAFE-17788336CA35}" type="presOf" srcId="{4D065CE3-A2E0-4797-9CD7-DCF0B787C0F7}" destId="{4D2CC4D8-AD58-4C3A-8523-F6F47707CD6E}" srcOrd="0" destOrd="0" presId="urn:microsoft.com/office/officeart/2005/8/layout/hierarchy1"/>
    <dgm:cxn modelId="{2377DC93-AD61-4CDA-91D6-0A690CA2BC8D}" type="presOf" srcId="{51BB9146-3ACA-431E-9ACE-1BCAEBFDEDF2}" destId="{0780C0D8-16EC-4047-9490-13B4C7E3DE82}" srcOrd="0" destOrd="0" presId="urn:microsoft.com/office/officeart/2005/8/layout/hierarchy1"/>
    <dgm:cxn modelId="{58681D9F-9F63-48D7-B26F-2D85A800D570}" srcId="{4D065CE3-A2E0-4797-9CD7-DCF0B787C0F7}" destId="{FAE5D46F-F48A-4BC8-87E3-D2DF8371424C}" srcOrd="3" destOrd="0" parTransId="{C3842656-0AD7-4428-B74B-C94A110E2FED}" sibTransId="{594CA8E6-2274-4E20-B7EC-5FFE1AC855BC}"/>
    <dgm:cxn modelId="{827953A6-43EE-4294-A27E-13CC1E86B538}" type="presOf" srcId="{D8EA08B0-2D93-4227-B431-87ED96F3A44A}" destId="{3E98C8FC-013A-47DA-9D39-EB32E19D5D08}" srcOrd="0" destOrd="0" presId="urn:microsoft.com/office/officeart/2005/8/layout/hierarchy1"/>
    <dgm:cxn modelId="{10C07EA9-68E8-4F40-8AD5-D2D6E1652EE9}" type="presOf" srcId="{E977C971-737D-420D-8D1C-01B18C24EE57}" destId="{A6F09C4B-6CF1-49E3-84CE-926232EB42D4}" srcOrd="0" destOrd="0" presId="urn:microsoft.com/office/officeart/2005/8/layout/hierarchy1"/>
    <dgm:cxn modelId="{053DE8DE-F850-454E-AF27-A364E0D3964C}" srcId="{4D065CE3-A2E0-4797-9CD7-DCF0B787C0F7}" destId="{0846AF09-7615-4831-B32A-7052C6E48980}" srcOrd="1" destOrd="0" parTransId="{4348AD01-800A-4BFF-ACF0-53CC0EA9786E}" sibTransId="{E7B8587A-BC77-4988-95A2-57B1A1466FEB}"/>
    <dgm:cxn modelId="{07238FEA-9C81-4F9D-8511-E5F191C2CF1E}" type="presOf" srcId="{C3842656-0AD7-4428-B74B-C94A110E2FED}" destId="{1658C476-A7CD-475E-B4AA-30E380676C9A}" srcOrd="0" destOrd="0" presId="urn:microsoft.com/office/officeart/2005/8/layout/hierarchy1"/>
    <dgm:cxn modelId="{E636D4F5-FA0A-4798-8C65-B6920247A5BF}" srcId="{4D065CE3-A2E0-4797-9CD7-DCF0B787C0F7}" destId="{51BB9146-3ACA-431E-9ACE-1BCAEBFDEDF2}" srcOrd="0" destOrd="0" parTransId="{12E0C7C9-10BD-495C-9A4F-B5272AA4C133}" sibTransId="{7C69D93B-D695-4C61-B6ED-7CA45F977C62}"/>
    <dgm:cxn modelId="{2DB68695-0A28-4C94-842F-4F1AF5462448}" type="presParOf" srcId="{A6F09C4B-6CF1-49E3-84CE-926232EB42D4}" destId="{F9F5FEE4-E5BA-43E1-A342-C63D3BFB486F}" srcOrd="0" destOrd="0" presId="urn:microsoft.com/office/officeart/2005/8/layout/hierarchy1"/>
    <dgm:cxn modelId="{3CE3E1C4-A1E1-44AE-8D18-9C3D68BFB22F}" type="presParOf" srcId="{F9F5FEE4-E5BA-43E1-A342-C63D3BFB486F}" destId="{E2F02E5C-6B82-4FEA-8D57-E0B3CC5F6DD9}" srcOrd="0" destOrd="0" presId="urn:microsoft.com/office/officeart/2005/8/layout/hierarchy1"/>
    <dgm:cxn modelId="{EF293D1B-DB39-4469-9702-C037E7866750}" type="presParOf" srcId="{E2F02E5C-6B82-4FEA-8D57-E0B3CC5F6DD9}" destId="{379B89A6-24F2-48F5-872E-13813B859EE7}" srcOrd="0" destOrd="0" presId="urn:microsoft.com/office/officeart/2005/8/layout/hierarchy1"/>
    <dgm:cxn modelId="{2D79E909-0BC9-468E-BA41-769259341AB5}" type="presParOf" srcId="{E2F02E5C-6B82-4FEA-8D57-E0B3CC5F6DD9}" destId="{4D2CC4D8-AD58-4C3A-8523-F6F47707CD6E}" srcOrd="1" destOrd="0" presId="urn:microsoft.com/office/officeart/2005/8/layout/hierarchy1"/>
    <dgm:cxn modelId="{DC15E43C-7306-420F-B84A-4817B0306DF5}" type="presParOf" srcId="{F9F5FEE4-E5BA-43E1-A342-C63D3BFB486F}" destId="{0A997A96-490B-4EA4-892B-251D238D06A0}" srcOrd="1" destOrd="0" presId="urn:microsoft.com/office/officeart/2005/8/layout/hierarchy1"/>
    <dgm:cxn modelId="{FAEE8F8A-1A9C-4BA6-9208-F872BFBE4A74}" type="presParOf" srcId="{0A997A96-490B-4EA4-892B-251D238D06A0}" destId="{10FB9C6B-E255-4411-A218-C5741E2FEBF3}" srcOrd="0" destOrd="0" presId="urn:microsoft.com/office/officeart/2005/8/layout/hierarchy1"/>
    <dgm:cxn modelId="{D53F7349-31FF-451B-8617-411BB2853F23}" type="presParOf" srcId="{0A997A96-490B-4EA4-892B-251D238D06A0}" destId="{16659487-86B6-43F0-A583-45A1335DD6B9}" srcOrd="1" destOrd="0" presId="urn:microsoft.com/office/officeart/2005/8/layout/hierarchy1"/>
    <dgm:cxn modelId="{0253ADE5-81A0-4435-A31E-E7288A3E8956}" type="presParOf" srcId="{16659487-86B6-43F0-A583-45A1335DD6B9}" destId="{B738525E-822C-4983-A670-298EEE64618E}" srcOrd="0" destOrd="0" presId="urn:microsoft.com/office/officeart/2005/8/layout/hierarchy1"/>
    <dgm:cxn modelId="{D6B022A8-C308-4F5B-946C-3406385BABE9}" type="presParOf" srcId="{B738525E-822C-4983-A670-298EEE64618E}" destId="{351B4DCE-ECB8-4123-ABA6-E74FA9B65D72}" srcOrd="0" destOrd="0" presId="urn:microsoft.com/office/officeart/2005/8/layout/hierarchy1"/>
    <dgm:cxn modelId="{EAD5C2BA-6C38-4F60-A916-E1346FAC9012}" type="presParOf" srcId="{B738525E-822C-4983-A670-298EEE64618E}" destId="{0780C0D8-16EC-4047-9490-13B4C7E3DE82}" srcOrd="1" destOrd="0" presId="urn:microsoft.com/office/officeart/2005/8/layout/hierarchy1"/>
    <dgm:cxn modelId="{3438E68F-E2CF-4A3B-A050-0DC5148D9156}" type="presParOf" srcId="{16659487-86B6-43F0-A583-45A1335DD6B9}" destId="{E00CF6B3-B2F4-4EB5-9B9D-BB38B86AF2CE}" srcOrd="1" destOrd="0" presId="urn:microsoft.com/office/officeart/2005/8/layout/hierarchy1"/>
    <dgm:cxn modelId="{68606101-85B0-483B-B669-CCAB60810BEB}" type="presParOf" srcId="{0A997A96-490B-4EA4-892B-251D238D06A0}" destId="{AE201A36-BC0A-48D5-BA4E-B3934784C47B}" srcOrd="2" destOrd="0" presId="urn:microsoft.com/office/officeart/2005/8/layout/hierarchy1"/>
    <dgm:cxn modelId="{954CC695-82CD-4D11-B7F7-68EE1D847A2F}" type="presParOf" srcId="{0A997A96-490B-4EA4-892B-251D238D06A0}" destId="{F9623360-2CD4-4762-8FF8-76FF347F7756}" srcOrd="3" destOrd="0" presId="urn:microsoft.com/office/officeart/2005/8/layout/hierarchy1"/>
    <dgm:cxn modelId="{85E165FE-62B4-4CC0-8499-7A409045C79D}" type="presParOf" srcId="{F9623360-2CD4-4762-8FF8-76FF347F7756}" destId="{0EB08A99-477A-4E33-9E30-C21598E1A1F1}" srcOrd="0" destOrd="0" presId="urn:microsoft.com/office/officeart/2005/8/layout/hierarchy1"/>
    <dgm:cxn modelId="{70A1AF36-5CEC-44B7-A764-F9FB15DC11E5}" type="presParOf" srcId="{0EB08A99-477A-4E33-9E30-C21598E1A1F1}" destId="{40958CD9-2D0A-41E8-8594-CB36C7C875D0}" srcOrd="0" destOrd="0" presId="urn:microsoft.com/office/officeart/2005/8/layout/hierarchy1"/>
    <dgm:cxn modelId="{3890BC2D-3D06-4DD8-8317-9F1F63B4DF16}" type="presParOf" srcId="{0EB08A99-477A-4E33-9E30-C21598E1A1F1}" destId="{A72D8FB8-445E-43FE-90D7-494F175429EF}" srcOrd="1" destOrd="0" presId="urn:microsoft.com/office/officeart/2005/8/layout/hierarchy1"/>
    <dgm:cxn modelId="{39FC9935-6F39-4AE2-8F66-654A9BC5F948}" type="presParOf" srcId="{F9623360-2CD4-4762-8FF8-76FF347F7756}" destId="{0567F536-4F6A-479E-822C-F1C9CBEF79C4}" srcOrd="1" destOrd="0" presId="urn:microsoft.com/office/officeart/2005/8/layout/hierarchy1"/>
    <dgm:cxn modelId="{D555175B-4477-4D16-8F4E-6287A4A9A073}" type="presParOf" srcId="{0A997A96-490B-4EA4-892B-251D238D06A0}" destId="{3E98C8FC-013A-47DA-9D39-EB32E19D5D08}" srcOrd="4" destOrd="0" presId="urn:microsoft.com/office/officeart/2005/8/layout/hierarchy1"/>
    <dgm:cxn modelId="{AB94DCA9-9EC8-4E3B-834D-834FDD829ED1}" type="presParOf" srcId="{0A997A96-490B-4EA4-892B-251D238D06A0}" destId="{2FBEE82D-27E1-4589-956D-3ACCF8F66426}" srcOrd="5" destOrd="0" presId="urn:microsoft.com/office/officeart/2005/8/layout/hierarchy1"/>
    <dgm:cxn modelId="{0E55D56D-D148-4986-99CC-47F095550B0E}" type="presParOf" srcId="{2FBEE82D-27E1-4589-956D-3ACCF8F66426}" destId="{FA01B065-6F4F-4140-A9EE-561FC5BBEA31}" srcOrd="0" destOrd="0" presId="urn:microsoft.com/office/officeart/2005/8/layout/hierarchy1"/>
    <dgm:cxn modelId="{A962FF55-7B8E-46DB-9ADE-9FC065128E5E}" type="presParOf" srcId="{FA01B065-6F4F-4140-A9EE-561FC5BBEA31}" destId="{C8D22CAA-E50F-4F64-A0B4-D9BD0D517C5A}" srcOrd="0" destOrd="0" presId="urn:microsoft.com/office/officeart/2005/8/layout/hierarchy1"/>
    <dgm:cxn modelId="{42AA988E-A5E7-412E-A1B7-33ADBACD664A}" type="presParOf" srcId="{FA01B065-6F4F-4140-A9EE-561FC5BBEA31}" destId="{E9F0777E-3172-42F4-8DC0-637CB181E1A9}" srcOrd="1" destOrd="0" presId="urn:microsoft.com/office/officeart/2005/8/layout/hierarchy1"/>
    <dgm:cxn modelId="{2C24A585-4673-49B5-A15F-8B9EE9874375}" type="presParOf" srcId="{2FBEE82D-27E1-4589-956D-3ACCF8F66426}" destId="{71989AE0-6EFA-4D40-8952-257B936E3A62}" srcOrd="1" destOrd="0" presId="urn:microsoft.com/office/officeart/2005/8/layout/hierarchy1"/>
    <dgm:cxn modelId="{0DB68E2F-F01D-460C-BCED-262B7CD337A5}" type="presParOf" srcId="{0A997A96-490B-4EA4-892B-251D238D06A0}" destId="{1658C476-A7CD-475E-B4AA-30E380676C9A}" srcOrd="6" destOrd="0" presId="urn:microsoft.com/office/officeart/2005/8/layout/hierarchy1"/>
    <dgm:cxn modelId="{C4C529D0-7DAF-43C4-8C8F-E4A82B946B6A}" type="presParOf" srcId="{0A997A96-490B-4EA4-892B-251D238D06A0}" destId="{FFF77C68-04C7-4FF8-B85A-6115C91F2938}" srcOrd="7" destOrd="0" presId="urn:microsoft.com/office/officeart/2005/8/layout/hierarchy1"/>
    <dgm:cxn modelId="{3EFE2624-F954-416D-A2C8-7F0888A12864}" type="presParOf" srcId="{FFF77C68-04C7-4FF8-B85A-6115C91F2938}" destId="{BAE13FFB-2E32-44C7-B8CB-D846EAD8D0F4}" srcOrd="0" destOrd="0" presId="urn:microsoft.com/office/officeart/2005/8/layout/hierarchy1"/>
    <dgm:cxn modelId="{352FC7A3-E398-4AEB-80C6-FCB4213DE099}" type="presParOf" srcId="{BAE13FFB-2E32-44C7-B8CB-D846EAD8D0F4}" destId="{9ADBA51D-4C48-4373-BCEF-24D7E842D937}" srcOrd="0" destOrd="0" presId="urn:microsoft.com/office/officeart/2005/8/layout/hierarchy1"/>
    <dgm:cxn modelId="{200FEDCA-5979-424B-8C25-47AA2F6532E0}" type="presParOf" srcId="{BAE13FFB-2E32-44C7-B8CB-D846EAD8D0F4}" destId="{A80F0C78-4464-4D5D-BC1C-E8AB05A9C8F3}" srcOrd="1" destOrd="0" presId="urn:microsoft.com/office/officeart/2005/8/layout/hierarchy1"/>
    <dgm:cxn modelId="{4FF16FB5-C4D1-4EBF-BE24-4CC1040DDDB6}" type="presParOf" srcId="{FFF77C68-04C7-4FF8-B85A-6115C91F2938}" destId="{26B97CAA-169C-497B-BBA9-F04877B12E2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58C476-A7CD-475E-B4AA-30E380676C9A}">
      <dsp:nvSpPr>
        <dsp:cNvPr id="0" name=""/>
        <dsp:cNvSpPr/>
      </dsp:nvSpPr>
      <dsp:spPr>
        <a:xfrm>
          <a:off x="4185077" y="1683578"/>
          <a:ext cx="3286302" cy="521327"/>
        </a:xfrm>
        <a:custGeom>
          <a:avLst/>
          <a:gdLst/>
          <a:ahLst/>
          <a:cxnLst/>
          <a:rect l="0" t="0" r="0" b="0"/>
          <a:pathLst>
            <a:path>
              <a:moveTo>
                <a:pt x="0" y="0"/>
              </a:moveTo>
              <a:lnTo>
                <a:pt x="0" y="355269"/>
              </a:lnTo>
              <a:lnTo>
                <a:pt x="3286302" y="355269"/>
              </a:lnTo>
              <a:lnTo>
                <a:pt x="3286302" y="52132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98C8FC-013A-47DA-9D39-EB32E19D5D08}">
      <dsp:nvSpPr>
        <dsp:cNvPr id="0" name=""/>
        <dsp:cNvSpPr/>
      </dsp:nvSpPr>
      <dsp:spPr>
        <a:xfrm>
          <a:off x="4185077" y="1683578"/>
          <a:ext cx="1095434" cy="521327"/>
        </a:xfrm>
        <a:custGeom>
          <a:avLst/>
          <a:gdLst/>
          <a:ahLst/>
          <a:cxnLst/>
          <a:rect l="0" t="0" r="0" b="0"/>
          <a:pathLst>
            <a:path>
              <a:moveTo>
                <a:pt x="0" y="0"/>
              </a:moveTo>
              <a:lnTo>
                <a:pt x="0" y="355269"/>
              </a:lnTo>
              <a:lnTo>
                <a:pt x="1095434" y="355269"/>
              </a:lnTo>
              <a:lnTo>
                <a:pt x="1095434" y="52132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201A36-BC0A-48D5-BA4E-B3934784C47B}">
      <dsp:nvSpPr>
        <dsp:cNvPr id="0" name=""/>
        <dsp:cNvSpPr/>
      </dsp:nvSpPr>
      <dsp:spPr>
        <a:xfrm>
          <a:off x="3073223" y="1683578"/>
          <a:ext cx="1111853" cy="521327"/>
        </a:xfrm>
        <a:custGeom>
          <a:avLst/>
          <a:gdLst/>
          <a:ahLst/>
          <a:cxnLst/>
          <a:rect l="0" t="0" r="0" b="0"/>
          <a:pathLst>
            <a:path>
              <a:moveTo>
                <a:pt x="1111853" y="0"/>
              </a:moveTo>
              <a:lnTo>
                <a:pt x="1111853" y="355269"/>
              </a:lnTo>
              <a:lnTo>
                <a:pt x="0" y="355269"/>
              </a:lnTo>
              <a:lnTo>
                <a:pt x="0" y="52132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B9C6B-E255-4411-A218-C5741E2FEBF3}">
      <dsp:nvSpPr>
        <dsp:cNvPr id="0" name=""/>
        <dsp:cNvSpPr/>
      </dsp:nvSpPr>
      <dsp:spPr>
        <a:xfrm>
          <a:off x="898774" y="1683578"/>
          <a:ext cx="3286302" cy="521327"/>
        </a:xfrm>
        <a:custGeom>
          <a:avLst/>
          <a:gdLst/>
          <a:ahLst/>
          <a:cxnLst/>
          <a:rect l="0" t="0" r="0" b="0"/>
          <a:pathLst>
            <a:path>
              <a:moveTo>
                <a:pt x="3286302" y="0"/>
              </a:moveTo>
              <a:lnTo>
                <a:pt x="3286302" y="355269"/>
              </a:lnTo>
              <a:lnTo>
                <a:pt x="0" y="355269"/>
              </a:lnTo>
              <a:lnTo>
                <a:pt x="0" y="52132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9B89A6-24F2-48F5-872E-13813B859EE7}">
      <dsp:nvSpPr>
        <dsp:cNvPr id="0" name=""/>
        <dsp:cNvSpPr/>
      </dsp:nvSpPr>
      <dsp:spPr>
        <a:xfrm>
          <a:off x="1242480" y="47290"/>
          <a:ext cx="5885193" cy="1636287"/>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D2CC4D8-AD58-4C3A-8523-F6F47707CD6E}">
      <dsp:nvSpPr>
        <dsp:cNvPr id="0" name=""/>
        <dsp:cNvSpPr/>
      </dsp:nvSpPr>
      <dsp:spPr>
        <a:xfrm>
          <a:off x="1441650" y="236501"/>
          <a:ext cx="5885193" cy="1636287"/>
        </a:xfrm>
        <a:prstGeom prst="roundRect">
          <a:avLst>
            <a:gd name="adj" fmla="val 10000"/>
          </a:avLst>
        </a:prstGeom>
        <a:solidFill>
          <a:schemeClr val="bg1">
            <a:alpha val="90000"/>
          </a:schemeClr>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To explore the complex nature of sustainability and CSR, considering how this fits with internationalisation strategies (finishing with critical reflection of self)</a:t>
          </a:r>
          <a:endParaRPr lang="en-US" sz="1800" kern="1200" dirty="0"/>
        </a:p>
      </dsp:txBody>
      <dsp:txXfrm>
        <a:off x="1489575" y="284426"/>
        <a:ext cx="5789343" cy="1540437"/>
      </dsp:txXfrm>
    </dsp:sp>
    <dsp:sp modelId="{351B4DCE-ECB8-4123-ABA6-E74FA9B65D72}">
      <dsp:nvSpPr>
        <dsp:cNvPr id="0" name=""/>
        <dsp:cNvSpPr/>
      </dsp:nvSpPr>
      <dsp:spPr>
        <a:xfrm>
          <a:off x="2510" y="2204905"/>
          <a:ext cx="1792528" cy="1138255"/>
        </a:xfrm>
        <a:prstGeom prst="roundRect">
          <a:avLst>
            <a:gd name="adj" fmla="val 10000"/>
          </a:avLst>
        </a:prstGeom>
        <a:solidFill>
          <a:srgbClr val="00965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780C0D8-16EC-4047-9490-13B4C7E3DE82}">
      <dsp:nvSpPr>
        <dsp:cNvPr id="0" name=""/>
        <dsp:cNvSpPr/>
      </dsp:nvSpPr>
      <dsp:spPr>
        <a:xfrm>
          <a:off x="201680" y="2394116"/>
          <a:ext cx="1792528" cy="11382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Explore different stakeholder perspectives</a:t>
          </a:r>
          <a:endParaRPr lang="en-US" sz="1600" kern="1200" dirty="0"/>
        </a:p>
      </dsp:txBody>
      <dsp:txXfrm>
        <a:off x="235018" y="2427454"/>
        <a:ext cx="1725852" cy="1071579"/>
      </dsp:txXfrm>
    </dsp:sp>
    <dsp:sp modelId="{40958CD9-2D0A-41E8-8594-CB36C7C875D0}">
      <dsp:nvSpPr>
        <dsp:cNvPr id="0" name=""/>
        <dsp:cNvSpPr/>
      </dsp:nvSpPr>
      <dsp:spPr>
        <a:xfrm>
          <a:off x="2176959" y="2204905"/>
          <a:ext cx="1792528" cy="1138255"/>
        </a:xfrm>
        <a:prstGeom prst="roundRect">
          <a:avLst>
            <a:gd name="adj" fmla="val 10000"/>
          </a:avLst>
        </a:prstGeom>
        <a:solidFill>
          <a:srgbClr val="00965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72D8FB8-445E-43FE-90D7-494F175429EF}">
      <dsp:nvSpPr>
        <dsp:cNvPr id="0" name=""/>
        <dsp:cNvSpPr/>
      </dsp:nvSpPr>
      <dsp:spPr>
        <a:xfrm>
          <a:off x="2376129" y="2394116"/>
          <a:ext cx="1792528" cy="11382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Understand sustainability and CSR</a:t>
          </a:r>
          <a:endParaRPr lang="en-US" sz="1600" kern="1200" dirty="0"/>
        </a:p>
      </dsp:txBody>
      <dsp:txXfrm>
        <a:off x="2409467" y="2427454"/>
        <a:ext cx="1725852" cy="1071579"/>
      </dsp:txXfrm>
    </dsp:sp>
    <dsp:sp modelId="{C8D22CAA-E50F-4F64-A0B4-D9BD0D517C5A}">
      <dsp:nvSpPr>
        <dsp:cNvPr id="0" name=""/>
        <dsp:cNvSpPr/>
      </dsp:nvSpPr>
      <dsp:spPr>
        <a:xfrm>
          <a:off x="4384246" y="2204905"/>
          <a:ext cx="1792528" cy="1138255"/>
        </a:xfrm>
        <a:prstGeom prst="roundRect">
          <a:avLst>
            <a:gd name="adj" fmla="val 10000"/>
          </a:avLst>
        </a:prstGeom>
        <a:solidFill>
          <a:srgbClr val="00965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F0777E-3172-42F4-8DC0-637CB181E1A9}">
      <dsp:nvSpPr>
        <dsp:cNvPr id="0" name=""/>
        <dsp:cNvSpPr/>
      </dsp:nvSpPr>
      <dsp:spPr>
        <a:xfrm>
          <a:off x="4583416" y="2394116"/>
          <a:ext cx="1792528" cy="11382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Should CSR practices be standardized? </a:t>
          </a:r>
          <a:endParaRPr lang="en-US" sz="1600" kern="1200" dirty="0"/>
        </a:p>
      </dsp:txBody>
      <dsp:txXfrm>
        <a:off x="4616754" y="2427454"/>
        <a:ext cx="1725852" cy="1071579"/>
      </dsp:txXfrm>
    </dsp:sp>
    <dsp:sp modelId="{9ADBA51D-4C48-4373-BCEF-24D7E842D937}">
      <dsp:nvSpPr>
        <dsp:cNvPr id="0" name=""/>
        <dsp:cNvSpPr/>
      </dsp:nvSpPr>
      <dsp:spPr>
        <a:xfrm>
          <a:off x="6575115" y="2204905"/>
          <a:ext cx="1792528" cy="1138255"/>
        </a:xfrm>
        <a:prstGeom prst="roundRect">
          <a:avLst>
            <a:gd name="adj" fmla="val 10000"/>
          </a:avLst>
        </a:prstGeom>
        <a:solidFill>
          <a:srgbClr val="00965E"/>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80F0C78-4464-4D5D-BC1C-E8AB05A9C8F3}">
      <dsp:nvSpPr>
        <dsp:cNvPr id="0" name=""/>
        <dsp:cNvSpPr/>
      </dsp:nvSpPr>
      <dsp:spPr>
        <a:xfrm>
          <a:off x="6774284" y="2394116"/>
          <a:ext cx="1792528" cy="113825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Question the role of individuals, businesses, and the state</a:t>
          </a:r>
          <a:endParaRPr lang="en-US" sz="1600" kern="1200" dirty="0"/>
        </a:p>
      </dsp:txBody>
      <dsp:txXfrm>
        <a:off x="6807622" y="2427454"/>
        <a:ext cx="1725852" cy="107157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8422" cy="34178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31790" y="1"/>
            <a:ext cx="4308422" cy="341781"/>
          </a:xfrm>
          <a:prstGeom prst="rect">
            <a:avLst/>
          </a:prstGeom>
        </p:spPr>
        <p:txBody>
          <a:bodyPr vert="horz" lIns="91440" tIns="45720" rIns="91440" bIns="45720" rtlCol="0"/>
          <a:lstStyle>
            <a:lvl1pPr algn="r">
              <a:defRPr sz="1200"/>
            </a:lvl1pPr>
          </a:lstStyle>
          <a:p>
            <a:fld id="{18CCC29D-C729-694F-A788-B5007BCA57F6}" type="datetimeFigureOut">
              <a:rPr lang="en-US" smtClean="0"/>
              <a:t>9/22/2022</a:t>
            </a:fld>
            <a:endParaRPr lang="en-US"/>
          </a:p>
        </p:txBody>
      </p:sp>
      <p:sp>
        <p:nvSpPr>
          <p:cNvPr id="4" name="Footer Placeholder 3"/>
          <p:cNvSpPr>
            <a:spLocks noGrp="1"/>
          </p:cNvSpPr>
          <p:nvPr>
            <p:ph type="ftr" sz="quarter" idx="2"/>
          </p:nvPr>
        </p:nvSpPr>
        <p:spPr>
          <a:xfrm>
            <a:off x="0" y="6470183"/>
            <a:ext cx="4308422" cy="3417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31790" y="6470183"/>
            <a:ext cx="4308422" cy="341780"/>
          </a:xfrm>
          <a:prstGeom prst="rect">
            <a:avLst/>
          </a:prstGeom>
        </p:spPr>
        <p:txBody>
          <a:bodyPr vert="horz" lIns="91440" tIns="45720" rIns="91440" bIns="45720" rtlCol="0" anchor="b"/>
          <a:lstStyle>
            <a:lvl1pPr algn="r">
              <a:defRPr sz="1200"/>
            </a:lvl1pPr>
          </a:lstStyle>
          <a:p>
            <a:fld id="{B540BB66-2831-4C42-9675-9DAB39629BDD}" type="slidenum">
              <a:rPr lang="en-US" smtClean="0"/>
              <a:t>‹#›</a:t>
            </a:fld>
            <a:endParaRPr lang="en-US"/>
          </a:p>
        </p:txBody>
      </p:sp>
    </p:spTree>
    <p:extLst>
      <p:ext uri="{BB962C8B-B14F-4D97-AF65-F5344CB8AC3E}">
        <p14:creationId xmlns:p14="http://schemas.microsoft.com/office/powerpoint/2010/main" val="1930043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8422" cy="34178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31790" y="1"/>
            <a:ext cx="4308422" cy="341781"/>
          </a:xfrm>
          <a:prstGeom prst="rect">
            <a:avLst/>
          </a:prstGeom>
        </p:spPr>
        <p:txBody>
          <a:bodyPr vert="horz" lIns="91440" tIns="45720" rIns="91440" bIns="45720" rtlCol="0"/>
          <a:lstStyle>
            <a:lvl1pPr algn="r">
              <a:defRPr sz="1200"/>
            </a:lvl1pPr>
          </a:lstStyle>
          <a:p>
            <a:fld id="{2DAAFD53-F29D-C94E-BF8B-0D8B7431C954}" type="datetimeFigureOut">
              <a:rPr lang="en-US" smtClean="0"/>
              <a:t>9/22/2022</a:t>
            </a:fld>
            <a:endParaRPr lang="en-US"/>
          </a:p>
        </p:txBody>
      </p:sp>
      <p:sp>
        <p:nvSpPr>
          <p:cNvPr id="4" name="Slide Image Placeholder 3"/>
          <p:cNvSpPr>
            <a:spLocks noGrp="1" noRot="1" noChangeAspect="1"/>
          </p:cNvSpPr>
          <p:nvPr>
            <p:ph type="sldImg" idx="2"/>
          </p:nvPr>
        </p:nvSpPr>
        <p:spPr>
          <a:xfrm>
            <a:off x="2925763" y="850900"/>
            <a:ext cx="4090987" cy="2300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4252" y="3278257"/>
            <a:ext cx="7954010" cy="26822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70183"/>
            <a:ext cx="4308422" cy="3417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31790" y="6470183"/>
            <a:ext cx="4308422" cy="341780"/>
          </a:xfrm>
          <a:prstGeom prst="rect">
            <a:avLst/>
          </a:prstGeom>
        </p:spPr>
        <p:txBody>
          <a:bodyPr vert="horz" lIns="91440" tIns="45720" rIns="91440" bIns="45720" rtlCol="0" anchor="b"/>
          <a:lstStyle>
            <a:lvl1pPr algn="r">
              <a:defRPr sz="1200"/>
            </a:lvl1pPr>
          </a:lstStyle>
          <a:p>
            <a:fld id="{DF164E42-DED0-9246-9B1B-B67105F62D49}" type="slidenum">
              <a:rPr lang="en-US" smtClean="0"/>
              <a:t>‹#›</a:t>
            </a:fld>
            <a:endParaRPr lang="en-US"/>
          </a:p>
        </p:txBody>
      </p:sp>
    </p:spTree>
    <p:extLst>
      <p:ext uri="{BB962C8B-B14F-4D97-AF65-F5344CB8AC3E}">
        <p14:creationId xmlns:p14="http://schemas.microsoft.com/office/powerpoint/2010/main" val="3863391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F164E42-DED0-9246-9B1B-B67105F62D49}" type="slidenum">
              <a:rPr lang="en-US" smtClean="0"/>
              <a:t>4</a:t>
            </a:fld>
            <a:endParaRPr lang="en-US"/>
          </a:p>
        </p:txBody>
      </p:sp>
    </p:spTree>
    <p:extLst>
      <p:ext uri="{BB962C8B-B14F-4D97-AF65-F5344CB8AC3E}">
        <p14:creationId xmlns:p14="http://schemas.microsoft.com/office/powerpoint/2010/main" val="58633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Corps, are </a:t>
            </a:r>
            <a:r>
              <a:rPr lang="en-US" b="1" dirty="0"/>
              <a:t>companies verified by B Lab to meet high standards of social and environmental performance, transparency, and accountability</a:t>
            </a:r>
            <a:r>
              <a:rPr lang="en-US" dirty="0"/>
              <a:t>.</a:t>
            </a:r>
          </a:p>
          <a:p>
            <a:endParaRPr lang="en-US" dirty="0"/>
          </a:p>
          <a:p>
            <a:r>
              <a:rPr lang="en-US" dirty="0"/>
              <a:t>A social purpose corporation (SPC) is </a:t>
            </a:r>
            <a:r>
              <a:rPr lang="en-US" b="1" dirty="0"/>
              <a:t>a type of for-profit corporation in Washington State and some other US states</a:t>
            </a:r>
            <a:r>
              <a:rPr lang="en-US" dirty="0"/>
              <a:t>. </a:t>
            </a:r>
          </a:p>
          <a:p>
            <a:endParaRPr lang="en-US" dirty="0"/>
          </a:p>
          <a:p>
            <a:r>
              <a:rPr lang="en-US" dirty="0"/>
              <a:t>What Is an L3C (Low-Profit Limited Liability Company): </a:t>
            </a:r>
            <a:r>
              <a:rPr lang="en-US" b="1" dirty="0"/>
              <a:t>An Entity for Entrepreneurs Who Value Purpose and Profits</a:t>
            </a:r>
            <a:r>
              <a:rPr lang="en-US" dirty="0"/>
              <a:t>.</a:t>
            </a:r>
          </a:p>
          <a:p>
            <a:endParaRPr lang="fi-FI"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dirty="0">
                <a:effectLst/>
                <a:latin typeface="Times New Roman" panose="02020603050405020304" pitchFamily="18" charset="0"/>
              </a:rPr>
              <a:t>CSR is good for business. But what is the incentive for the business to engage in ethical practices if say CSR does not affect profits? We can split this into 2, internal and external motivations for morality / ethical practices. Perhaps the best motivation for good CSR should come from morality and ethical sources, but in reality, businesses may be more strategic and aim for longer term profits.</a:t>
            </a:r>
          </a:p>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28</a:t>
            </a:fld>
            <a:endParaRPr lang="en-US"/>
          </a:p>
        </p:txBody>
      </p:sp>
    </p:spTree>
    <p:extLst>
      <p:ext uri="{BB962C8B-B14F-4D97-AF65-F5344CB8AC3E}">
        <p14:creationId xmlns:p14="http://schemas.microsoft.com/office/powerpoint/2010/main" val="349817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DF164E42-DED0-9246-9B1B-B67105F62D49}" type="slidenum">
              <a:rPr lang="en-US" smtClean="0"/>
              <a:t>30</a:t>
            </a:fld>
            <a:endParaRPr lang="en-US"/>
          </a:p>
        </p:txBody>
      </p:sp>
    </p:spTree>
    <p:extLst>
      <p:ext uri="{BB962C8B-B14F-4D97-AF65-F5344CB8AC3E}">
        <p14:creationId xmlns:p14="http://schemas.microsoft.com/office/powerpoint/2010/main" val="401838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77%, 74% 2) 95% 3) 44% </a:t>
            </a:r>
            <a:r>
              <a:rPr lang="fi-FI" dirty="0" err="1">
                <a:effectLst/>
              </a:rPr>
              <a:t>Millennials</a:t>
            </a:r>
            <a:r>
              <a:rPr lang="fi-FI" dirty="0">
                <a:effectLst/>
              </a:rPr>
              <a:t> </a:t>
            </a:r>
            <a:r>
              <a:rPr lang="fi-FI" dirty="0"/>
              <a:t>1981 – 1996 26 – 41</a:t>
            </a:r>
            <a:br>
              <a:rPr lang="fi-FI" dirty="0"/>
            </a:br>
            <a:br>
              <a:rPr lang="fi-FI" dirty="0"/>
            </a:br>
            <a:r>
              <a:rPr lang="fi-FI" dirty="0" err="1"/>
              <a:t>Aflac</a:t>
            </a:r>
            <a:r>
              <a:rPr lang="fi-FI" dirty="0"/>
              <a:t> is an American </a:t>
            </a:r>
            <a:r>
              <a:rPr lang="fi-FI" dirty="0" err="1"/>
              <a:t>insurance</a:t>
            </a:r>
            <a:r>
              <a:rPr lang="fi-FI" dirty="0"/>
              <a:t> </a:t>
            </a:r>
            <a:r>
              <a:rPr lang="fi-FI" dirty="0" err="1"/>
              <a:t>company</a:t>
            </a:r>
            <a:r>
              <a:rPr lang="fi-FI" dirty="0"/>
              <a:t> (</a:t>
            </a:r>
            <a:r>
              <a:rPr lang="en-US" dirty="0">
                <a:effectLst/>
                <a:latin typeface="Arial" panose="020B0604020202020204" pitchFamily="34" charset="0"/>
              </a:rPr>
              <a:t>ongoing commitment to Corporate Social Responsibility (CSR)</a:t>
            </a:r>
            <a:br>
              <a:rPr lang="en-US" dirty="0"/>
            </a:br>
            <a:r>
              <a:rPr lang="en-US" dirty="0">
                <a:effectLst/>
                <a:latin typeface="Arial" panose="020B0604020202020204" pitchFamily="34" charset="0"/>
              </a:rPr>
              <a:t>Aflac has been sponsoring research since 2015 aimed at understanding what it</a:t>
            </a:r>
            <a:br>
              <a:rPr lang="en-US" dirty="0"/>
            </a:br>
            <a:r>
              <a:rPr lang="en-US" dirty="0">
                <a:effectLst/>
                <a:latin typeface="Arial" panose="020B0604020202020204" pitchFamily="34" charset="0"/>
              </a:rPr>
              <a:t>means to be a socially responsible company.)</a:t>
            </a:r>
            <a:endParaRPr lang="en-US" dirty="0"/>
          </a:p>
        </p:txBody>
      </p:sp>
      <p:sp>
        <p:nvSpPr>
          <p:cNvPr id="4" name="Slide Number Placeholder 3"/>
          <p:cNvSpPr>
            <a:spLocks noGrp="1"/>
          </p:cNvSpPr>
          <p:nvPr>
            <p:ph type="sldNum" sz="quarter" idx="5"/>
          </p:nvPr>
        </p:nvSpPr>
        <p:spPr/>
        <p:txBody>
          <a:bodyPr/>
          <a:lstStyle/>
          <a:p>
            <a:fld id="{DF164E42-DED0-9246-9B1B-B67105F62D49}" type="slidenum">
              <a:rPr lang="en-US" smtClean="0"/>
              <a:t>8</a:t>
            </a:fld>
            <a:endParaRPr lang="en-US"/>
          </a:p>
        </p:txBody>
      </p:sp>
    </p:spTree>
    <p:extLst>
      <p:ext uri="{BB962C8B-B14F-4D97-AF65-F5344CB8AC3E}">
        <p14:creationId xmlns:p14="http://schemas.microsoft.com/office/powerpoint/2010/main" val="244952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Consider the type of work and spill over effects intergenerational effects on society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p>
            <a:r>
              <a:rPr lang="en-US" dirty="0"/>
              <a:t>Norway oil, less incentives for children to stay in school, more incentive to leave school early and work in industry? </a:t>
            </a:r>
          </a:p>
          <a:p>
            <a:endParaRPr lang="en-US" dirty="0"/>
          </a:p>
          <a:p>
            <a:r>
              <a:rPr lang="en-US" dirty="0"/>
              <a:t>Low skilled vs high skilled </a:t>
            </a:r>
            <a:r>
              <a:rPr lang="en-US" dirty="0" err="1"/>
              <a:t>labour</a:t>
            </a:r>
            <a:r>
              <a:rPr lang="en-US" dirty="0"/>
              <a:t> force. Links with low skilled and worse health outcomes, less political involvement, </a:t>
            </a:r>
            <a:r>
              <a:rPr lang="en-US" dirty="0" err="1"/>
              <a:t>ect</a:t>
            </a:r>
            <a:r>
              <a:rPr lang="en-US" dirty="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14</a:t>
            </a:fld>
            <a:endParaRPr lang="en-US"/>
          </a:p>
        </p:txBody>
      </p:sp>
    </p:spTree>
    <p:extLst>
      <p:ext uri="{BB962C8B-B14F-4D97-AF65-F5344CB8AC3E}">
        <p14:creationId xmlns:p14="http://schemas.microsoft.com/office/powerpoint/2010/main" val="331065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15</a:t>
            </a:fld>
            <a:endParaRPr lang="en-US"/>
          </a:p>
        </p:txBody>
      </p:sp>
    </p:spTree>
    <p:extLst>
      <p:ext uri="{BB962C8B-B14F-4D97-AF65-F5344CB8AC3E}">
        <p14:creationId xmlns:p14="http://schemas.microsoft.com/office/powerpoint/2010/main" val="83581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F164E42-DED0-9246-9B1B-B67105F62D49}" type="slidenum">
              <a:rPr lang="en-US" smtClean="0"/>
              <a:t>17</a:t>
            </a:fld>
            <a:endParaRPr lang="en-US"/>
          </a:p>
        </p:txBody>
      </p:sp>
    </p:spTree>
    <p:extLst>
      <p:ext uri="{BB962C8B-B14F-4D97-AF65-F5344CB8AC3E}">
        <p14:creationId xmlns:p14="http://schemas.microsoft.com/office/powerpoint/2010/main" val="144386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DF164E42-DED0-9246-9B1B-B67105F62D49}" type="slidenum">
              <a:rPr lang="en-US" smtClean="0"/>
              <a:t>22</a:t>
            </a:fld>
            <a:endParaRPr lang="en-US"/>
          </a:p>
        </p:txBody>
      </p:sp>
    </p:spTree>
    <p:extLst>
      <p:ext uri="{BB962C8B-B14F-4D97-AF65-F5344CB8AC3E}">
        <p14:creationId xmlns:p14="http://schemas.microsoft.com/office/powerpoint/2010/main" val="550995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CSR truly began to take hold in the U.S. in the 1970s, when the concept of the “social contract” between business and society was declared by the Committee for Economic Development in 1971</a:t>
            </a:r>
          </a:p>
          <a:p>
            <a:endParaRPr lang="en-US" b="0" dirty="0"/>
          </a:p>
          <a:p>
            <a:r>
              <a:rPr lang="en-US" b="0" dirty="0"/>
              <a:t>Why prevalent today? Younger generation, or the whole generation is more concerned about social costs. The increased popularity of CSR seems to be linked with other trends of attention like climate change, global warming, equality, </a:t>
            </a:r>
            <a:r>
              <a:rPr lang="en-US" b="0" dirty="0" err="1"/>
              <a:t>ect</a:t>
            </a:r>
            <a:r>
              <a:rPr lang="en-US" b="0" dirty="0"/>
              <a:t>…</a:t>
            </a:r>
            <a:endParaRPr lang="fi-FI" b="0" dirty="0"/>
          </a:p>
        </p:txBody>
      </p:sp>
      <p:sp>
        <p:nvSpPr>
          <p:cNvPr id="4" name="Slide Number Placeholder 3"/>
          <p:cNvSpPr>
            <a:spLocks noGrp="1"/>
          </p:cNvSpPr>
          <p:nvPr>
            <p:ph type="sldNum" sz="quarter" idx="5"/>
          </p:nvPr>
        </p:nvSpPr>
        <p:spPr/>
        <p:txBody>
          <a:bodyPr/>
          <a:lstStyle/>
          <a:p>
            <a:fld id="{DF164E42-DED0-9246-9B1B-B67105F62D49}" type="slidenum">
              <a:rPr lang="en-US" smtClean="0"/>
              <a:t>25</a:t>
            </a:fld>
            <a:endParaRPr lang="en-US"/>
          </a:p>
        </p:txBody>
      </p:sp>
    </p:spTree>
    <p:extLst>
      <p:ext uri="{BB962C8B-B14F-4D97-AF65-F5344CB8AC3E}">
        <p14:creationId xmlns:p14="http://schemas.microsoft.com/office/powerpoint/2010/main" val="354484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Environental</a:t>
            </a:r>
            <a:r>
              <a:rPr lang="fi-FI" dirty="0"/>
              <a:t> </a:t>
            </a:r>
            <a:r>
              <a:rPr lang="fi-FI" dirty="0" err="1"/>
              <a:t>Responsibility</a:t>
            </a:r>
            <a:endParaRPr lang="fi-FI" dirty="0"/>
          </a:p>
          <a:p>
            <a:endParaRPr lang="fi-FI" dirty="0"/>
          </a:p>
          <a:p>
            <a:r>
              <a:rPr lang="fi-FI" dirty="0" err="1"/>
              <a:t>Ecology</a:t>
            </a:r>
            <a:r>
              <a:rPr lang="fi-FI" dirty="0"/>
              <a:t> </a:t>
            </a:r>
            <a:r>
              <a:rPr lang="fi-FI" dirty="0" err="1"/>
              <a:t>concept</a:t>
            </a:r>
            <a:r>
              <a:rPr lang="fi-FI" dirty="0"/>
              <a:t>,</a:t>
            </a:r>
          </a:p>
        </p:txBody>
      </p:sp>
      <p:sp>
        <p:nvSpPr>
          <p:cNvPr id="4" name="Slide Number Placeholder 3"/>
          <p:cNvSpPr>
            <a:spLocks noGrp="1"/>
          </p:cNvSpPr>
          <p:nvPr>
            <p:ph type="sldNum" sz="quarter" idx="5"/>
          </p:nvPr>
        </p:nvSpPr>
        <p:spPr/>
        <p:txBody>
          <a:bodyPr/>
          <a:lstStyle/>
          <a:p>
            <a:fld id="{DF164E42-DED0-9246-9B1B-B67105F62D49}" type="slidenum">
              <a:rPr lang="en-US" smtClean="0"/>
              <a:t>26</a:t>
            </a:fld>
            <a:endParaRPr lang="en-US"/>
          </a:p>
        </p:txBody>
      </p:sp>
    </p:spTree>
    <p:extLst>
      <p:ext uri="{BB962C8B-B14F-4D97-AF65-F5344CB8AC3E}">
        <p14:creationId xmlns:p14="http://schemas.microsoft.com/office/powerpoint/2010/main" val="332987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Times New Roman" panose="02020603050405020304" pitchFamily="18" charset="0"/>
              </a:rPr>
              <a:t>efficiency responsiveness, suggests that organizational efficiencies can be generated and opportunities exploited through standardization. These efficiencies can then be tailored to the tastes and regulations of local markets, responding to the needs of the market and creating opportunities for expansion within it. In other words, companies both standardize where possible across all operating units and adapt these standards where needed to ensure responsiveness to local needs.</a:t>
            </a:r>
          </a:p>
          <a:p>
            <a:endParaRPr lang="en-US"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F164E42-DED0-9246-9B1B-B67105F62D49}" type="slidenum">
              <a:rPr lang="en-US" smtClean="0"/>
              <a:t>27</a:t>
            </a:fld>
            <a:endParaRPr lang="en-US"/>
          </a:p>
        </p:txBody>
      </p:sp>
    </p:spTree>
    <p:extLst>
      <p:ext uri="{BB962C8B-B14F-4D97-AF65-F5344CB8AC3E}">
        <p14:creationId xmlns:p14="http://schemas.microsoft.com/office/powerpoint/2010/main" val="1456555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twitter.com/aaltobiz" TargetMode="External"/><Relationship Id="rId13"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hyperlink" Target="https://www.aalto.fi/snapchat/" TargetMode="External"/><Relationship Id="rId2" Type="http://schemas.openxmlformats.org/officeDocument/2006/relationships/hyperlink" Target="http://biz.aalto.fi/" TargetMode="External"/><Relationship Id="rId1" Type="http://schemas.openxmlformats.org/officeDocument/2006/relationships/slideMaster" Target="../slideMasters/slideMaster1.xml"/><Relationship Id="rId6" Type="http://schemas.openxmlformats.org/officeDocument/2006/relationships/hyperlink" Target="https://www.instagram.com/aaltobiz" TargetMode="External"/><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openxmlformats.org/officeDocument/2006/relationships/hyperlink" Target="https://www.youtube.com/user/aaltouniversity" TargetMode="External"/><Relationship Id="rId4" Type="http://schemas.openxmlformats.org/officeDocument/2006/relationships/hyperlink" Target="https://www.facebook.com/aaltobiz" TargetMode="External"/><Relationship Id="rId9" Type="http://schemas.openxmlformats.org/officeDocument/2006/relationships/image" Target="../media/image6.png"/><Relationship Id="rId14" Type="http://schemas.openxmlformats.org/officeDocument/2006/relationships/hyperlink" Target="https://www.linkedin.com/school/aalto-university/"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8.png"/><Relationship Id="rId3" Type="http://schemas.openxmlformats.org/officeDocument/2006/relationships/hyperlink" Target="https://www.facebook.com/aaltobiz/" TargetMode="External"/><Relationship Id="rId7" Type="http://schemas.openxmlformats.org/officeDocument/2006/relationships/hyperlink" Target="https://twitter.com/AaltoBIZ" TargetMode="External"/><Relationship Id="rId12" Type="http://schemas.openxmlformats.org/officeDocument/2006/relationships/image" Target="../media/image17.png"/><Relationship Id="rId2" Type="http://schemas.openxmlformats.org/officeDocument/2006/relationships/hyperlink" Target="http://biz.aalto.fi/" TargetMode="External"/><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hyperlink" Target="http://www.aalto.fi/snapchat/" TargetMode="External"/><Relationship Id="rId5" Type="http://schemas.openxmlformats.org/officeDocument/2006/relationships/hyperlink" Target="https://www.instagram.com/aaltouniversity/" TargetMode="Externa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https://www.youtube.com/user/aaltouniversity" TargetMode="External"/><Relationship Id="rId1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Header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Date</a:t>
            </a:r>
          </a:p>
        </p:txBody>
      </p:sp>
      <p:pic>
        <p:nvPicPr>
          <p:cNvPr id="3" name="Kuva 2">
            <a:extLst>
              <a:ext uri="{FF2B5EF4-FFF2-40B4-BE49-F238E27FC236}">
                <a16:creationId xmlns:a16="http://schemas.microsoft.com/office/drawing/2014/main" id="{09954DB0-CD15-479C-AFFB-20914C5C914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501900"/>
            <a:ext cx="1850304" cy="1641600"/>
          </a:xfrm>
          <a:prstGeom prst="rect">
            <a:avLst/>
          </a:prstGeom>
        </p:spPr>
      </p:pic>
    </p:spTree>
  </p:cSld>
  <p:clrMapOvr>
    <a:masterClrMapping/>
  </p:clrMapOvr>
  <p:extLst>
    <p:ext uri="{DCECCB84-F9BA-43D5-87BE-67443E8EF086}">
      <p15:sldGuideLst xmlns:p15="http://schemas.microsoft.com/office/powerpoint/2012/main">
        <p15:guide id="1" orient="horz" pos="295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Process slide">
    <p:bg>
      <p:bgPr>
        <a:solidFill>
          <a:schemeClr val="tx2"/>
        </a:solidFill>
        <a:effectLst/>
      </p:bgPr>
    </p:bg>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4503" y="27708"/>
            <a:ext cx="8489928" cy="995897"/>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7" name="Kuva 6">
            <a:extLst>
              <a:ext uri="{FF2B5EF4-FFF2-40B4-BE49-F238E27FC236}">
                <a16:creationId xmlns:a16="http://schemas.microsoft.com/office/drawing/2014/main" id="{96CBC861-03F0-400F-8E2A-500431955E1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288394"/>
            <a:ext cx="1991440" cy="856800"/>
          </a:xfrm>
          <a:prstGeom prst="rect">
            <a:avLst/>
          </a:prstGeom>
        </p:spPr>
      </p:pic>
      <p:sp>
        <p:nvSpPr>
          <p:cNvPr id="19" name="Text Placeholder 5">
            <a:extLst>
              <a:ext uri="{FF2B5EF4-FFF2-40B4-BE49-F238E27FC236}">
                <a16:creationId xmlns:a16="http://schemas.microsoft.com/office/drawing/2014/main" id="{0CD30196-688A-4A13-B795-86CB97F91D94}"/>
              </a:ext>
            </a:extLst>
          </p:cNvPr>
          <p:cNvSpPr>
            <a:spLocks noGrp="1"/>
          </p:cNvSpPr>
          <p:nvPr>
            <p:ph type="body" sz="quarter" idx="11" hasCustomPrompt="1"/>
          </p:nvPr>
        </p:nvSpPr>
        <p:spPr>
          <a:xfrm>
            <a:off x="290831" y="2440262"/>
            <a:ext cx="1539000" cy="1980000"/>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en-GB" noProof="1"/>
              <a:t>Add text</a:t>
            </a:r>
          </a:p>
        </p:txBody>
      </p:sp>
      <p:sp>
        <p:nvSpPr>
          <p:cNvPr id="20" name="Text Placeholder 5">
            <a:extLst>
              <a:ext uri="{FF2B5EF4-FFF2-40B4-BE49-F238E27FC236}">
                <a16:creationId xmlns:a16="http://schemas.microsoft.com/office/drawing/2014/main" id="{7BB029E0-B8CA-4313-A5E2-B76B123D4B44}"/>
              </a:ext>
            </a:extLst>
          </p:cNvPr>
          <p:cNvSpPr>
            <a:spLocks noGrp="1"/>
          </p:cNvSpPr>
          <p:nvPr>
            <p:ph type="body" sz="quarter" idx="12" hasCustomPrompt="1"/>
          </p:nvPr>
        </p:nvSpPr>
        <p:spPr>
          <a:xfrm>
            <a:off x="2030003"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
        <p:nvSpPr>
          <p:cNvPr id="21" name="Text Placeholder 23">
            <a:extLst>
              <a:ext uri="{FF2B5EF4-FFF2-40B4-BE49-F238E27FC236}">
                <a16:creationId xmlns:a16="http://schemas.microsoft.com/office/drawing/2014/main" id="{8E1D5A5A-6EC4-429D-8903-8B585A051642}"/>
              </a:ext>
            </a:extLst>
          </p:cNvPr>
          <p:cNvSpPr>
            <a:spLocks noGrp="1"/>
          </p:cNvSpPr>
          <p:nvPr>
            <p:ph type="body" sz="quarter" idx="16" hasCustomPrompt="1"/>
          </p:nvPr>
        </p:nvSpPr>
        <p:spPr>
          <a:xfrm>
            <a:off x="502331"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2014</a:t>
            </a:r>
          </a:p>
        </p:txBody>
      </p:sp>
      <p:sp>
        <p:nvSpPr>
          <p:cNvPr id="25" name="Text Placeholder 23">
            <a:extLst>
              <a:ext uri="{FF2B5EF4-FFF2-40B4-BE49-F238E27FC236}">
                <a16:creationId xmlns:a16="http://schemas.microsoft.com/office/drawing/2014/main" id="{61A079E9-1E77-49C6-B99C-B0FADB9417EF}"/>
              </a:ext>
            </a:extLst>
          </p:cNvPr>
          <p:cNvSpPr>
            <a:spLocks noGrp="1"/>
          </p:cNvSpPr>
          <p:nvPr>
            <p:ph type="body" sz="quarter" idx="17" hasCustomPrompt="1"/>
          </p:nvPr>
        </p:nvSpPr>
        <p:spPr>
          <a:xfrm>
            <a:off x="2241503"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2015</a:t>
            </a:r>
          </a:p>
        </p:txBody>
      </p:sp>
      <p:sp>
        <p:nvSpPr>
          <p:cNvPr id="30" name="Text Placeholder 23">
            <a:extLst>
              <a:ext uri="{FF2B5EF4-FFF2-40B4-BE49-F238E27FC236}">
                <a16:creationId xmlns:a16="http://schemas.microsoft.com/office/drawing/2014/main" id="{178619C4-AF8E-430B-93EA-DE240ED3D154}"/>
              </a:ext>
            </a:extLst>
          </p:cNvPr>
          <p:cNvSpPr>
            <a:spLocks noGrp="1"/>
          </p:cNvSpPr>
          <p:nvPr>
            <p:ph type="body" sz="quarter" idx="18" hasCustomPrompt="1"/>
          </p:nvPr>
        </p:nvSpPr>
        <p:spPr>
          <a:xfrm>
            <a:off x="3980675"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2016</a:t>
            </a:r>
          </a:p>
        </p:txBody>
      </p:sp>
      <p:sp>
        <p:nvSpPr>
          <p:cNvPr id="31" name="Text Placeholder 23">
            <a:extLst>
              <a:ext uri="{FF2B5EF4-FFF2-40B4-BE49-F238E27FC236}">
                <a16:creationId xmlns:a16="http://schemas.microsoft.com/office/drawing/2014/main" id="{94F816EB-6077-445A-ADDC-F2D87F59F951}"/>
              </a:ext>
            </a:extLst>
          </p:cNvPr>
          <p:cNvSpPr>
            <a:spLocks noGrp="1"/>
          </p:cNvSpPr>
          <p:nvPr>
            <p:ph type="body" sz="quarter" idx="19" hasCustomPrompt="1"/>
          </p:nvPr>
        </p:nvSpPr>
        <p:spPr>
          <a:xfrm>
            <a:off x="5719847"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2017</a:t>
            </a:r>
          </a:p>
        </p:txBody>
      </p:sp>
      <p:sp>
        <p:nvSpPr>
          <p:cNvPr id="32" name="Text Placeholder 23">
            <a:extLst>
              <a:ext uri="{FF2B5EF4-FFF2-40B4-BE49-F238E27FC236}">
                <a16:creationId xmlns:a16="http://schemas.microsoft.com/office/drawing/2014/main" id="{11ACF50A-566E-43FC-B378-B4C409FAAC8B}"/>
              </a:ext>
            </a:extLst>
          </p:cNvPr>
          <p:cNvSpPr>
            <a:spLocks noGrp="1"/>
          </p:cNvSpPr>
          <p:nvPr>
            <p:ph type="body" sz="quarter" idx="20" hasCustomPrompt="1"/>
          </p:nvPr>
        </p:nvSpPr>
        <p:spPr>
          <a:xfrm>
            <a:off x="7459018" y="1202897"/>
            <a:ext cx="1116000" cy="11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2018</a:t>
            </a:r>
          </a:p>
        </p:txBody>
      </p:sp>
      <p:sp>
        <p:nvSpPr>
          <p:cNvPr id="33" name="Text Placeholder 5">
            <a:extLst>
              <a:ext uri="{FF2B5EF4-FFF2-40B4-BE49-F238E27FC236}">
                <a16:creationId xmlns:a16="http://schemas.microsoft.com/office/drawing/2014/main" id="{B81E2B16-37A1-4E1B-A15A-2AFBF19EB9A0}"/>
              </a:ext>
            </a:extLst>
          </p:cNvPr>
          <p:cNvSpPr>
            <a:spLocks noGrp="1"/>
          </p:cNvSpPr>
          <p:nvPr>
            <p:ph type="body" sz="quarter" idx="23" hasCustomPrompt="1"/>
          </p:nvPr>
        </p:nvSpPr>
        <p:spPr>
          <a:xfrm>
            <a:off x="3769175"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
        <p:nvSpPr>
          <p:cNvPr id="34" name="Text Placeholder 5">
            <a:extLst>
              <a:ext uri="{FF2B5EF4-FFF2-40B4-BE49-F238E27FC236}">
                <a16:creationId xmlns:a16="http://schemas.microsoft.com/office/drawing/2014/main" id="{CF8CF593-B534-407C-B2EA-E4AF9450B54A}"/>
              </a:ext>
            </a:extLst>
          </p:cNvPr>
          <p:cNvSpPr>
            <a:spLocks noGrp="1"/>
          </p:cNvSpPr>
          <p:nvPr>
            <p:ph type="body" sz="quarter" idx="24" hasCustomPrompt="1"/>
          </p:nvPr>
        </p:nvSpPr>
        <p:spPr>
          <a:xfrm>
            <a:off x="5508347"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
        <p:nvSpPr>
          <p:cNvPr id="35" name="Text Placeholder 5">
            <a:extLst>
              <a:ext uri="{FF2B5EF4-FFF2-40B4-BE49-F238E27FC236}">
                <a16:creationId xmlns:a16="http://schemas.microsoft.com/office/drawing/2014/main" id="{2103FBCE-6866-423B-BA54-BC3CF58C7878}"/>
              </a:ext>
            </a:extLst>
          </p:cNvPr>
          <p:cNvSpPr>
            <a:spLocks noGrp="1"/>
          </p:cNvSpPr>
          <p:nvPr>
            <p:ph type="body" sz="quarter" idx="25" hasCustomPrompt="1"/>
          </p:nvPr>
        </p:nvSpPr>
        <p:spPr>
          <a:xfrm>
            <a:off x="7247518" y="2440262"/>
            <a:ext cx="1539000" cy="1980000"/>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en-GB" noProof="1"/>
              <a:t>Add text</a:t>
            </a:r>
          </a:p>
          <a:p>
            <a:pPr marL="81000" lvl="0" indent="-81000" algn="l" defTabSz="514436" rtl="0" eaLnBrk="1" latinLnBrk="0" hangingPunct="1">
              <a:lnSpc>
                <a:spcPts val="975"/>
              </a:lnSpc>
              <a:buFont typeface="Arial" charset="0"/>
              <a:buChar char="•"/>
            </a:pPr>
            <a:endParaRPr lang="en-GB" noProof="1"/>
          </a:p>
        </p:txBody>
      </p:sp>
    </p:spTree>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
        <p:nvSpPr>
          <p:cNvPr id="11" name="Text Placeholder 3"/>
          <p:cNvSpPr>
            <a:spLocks noGrp="1"/>
          </p:cNvSpPr>
          <p:nvPr>
            <p:ph type="body" sz="half" idx="10" hasCustomPrompt="1"/>
          </p:nvPr>
        </p:nvSpPr>
        <p:spPr>
          <a:xfrm>
            <a:off x="287338" y="28264"/>
            <a:ext cx="8497093" cy="1136681"/>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pic>
        <p:nvPicPr>
          <p:cNvPr id="19" name="Kuva 18">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
        <p:nvSpPr>
          <p:cNvPr id="18" name="Text Placeholder 23">
            <a:extLst>
              <a:ext uri="{FF2B5EF4-FFF2-40B4-BE49-F238E27FC236}">
                <a16:creationId xmlns:a16="http://schemas.microsoft.com/office/drawing/2014/main" id="{3826C66F-A30A-4BE4-AD4F-29552055FAE1}"/>
              </a:ext>
            </a:extLst>
          </p:cNvPr>
          <p:cNvSpPr>
            <a:spLocks noGrp="1"/>
          </p:cNvSpPr>
          <p:nvPr>
            <p:ph type="body" sz="quarter" idx="16" hasCustomPrompt="1"/>
          </p:nvPr>
        </p:nvSpPr>
        <p:spPr>
          <a:xfrm>
            <a:off x="505754"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1</a:t>
            </a:r>
          </a:p>
        </p:txBody>
      </p:sp>
      <p:sp>
        <p:nvSpPr>
          <p:cNvPr id="20" name="Text Placeholder 23">
            <a:extLst>
              <a:ext uri="{FF2B5EF4-FFF2-40B4-BE49-F238E27FC236}">
                <a16:creationId xmlns:a16="http://schemas.microsoft.com/office/drawing/2014/main" id="{F9CB4F4C-3FAF-42D6-BE91-819C2FEE99D4}"/>
              </a:ext>
            </a:extLst>
          </p:cNvPr>
          <p:cNvSpPr>
            <a:spLocks noGrp="1"/>
          </p:cNvSpPr>
          <p:nvPr>
            <p:ph type="body" sz="quarter" idx="17" hasCustomPrompt="1"/>
          </p:nvPr>
        </p:nvSpPr>
        <p:spPr>
          <a:xfrm>
            <a:off x="2243548"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2</a:t>
            </a:r>
          </a:p>
        </p:txBody>
      </p:sp>
      <p:sp>
        <p:nvSpPr>
          <p:cNvPr id="21" name="Text Placeholder 23">
            <a:extLst>
              <a:ext uri="{FF2B5EF4-FFF2-40B4-BE49-F238E27FC236}">
                <a16:creationId xmlns:a16="http://schemas.microsoft.com/office/drawing/2014/main" id="{2B90AAE6-D6BE-4E09-B6A1-1E96D0822FCB}"/>
              </a:ext>
            </a:extLst>
          </p:cNvPr>
          <p:cNvSpPr>
            <a:spLocks noGrp="1"/>
          </p:cNvSpPr>
          <p:nvPr>
            <p:ph type="body" sz="quarter" idx="18" hasCustomPrompt="1"/>
          </p:nvPr>
        </p:nvSpPr>
        <p:spPr>
          <a:xfrm>
            <a:off x="3981342"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3</a:t>
            </a:r>
          </a:p>
        </p:txBody>
      </p:sp>
      <p:sp>
        <p:nvSpPr>
          <p:cNvPr id="22" name="Text Placeholder 23">
            <a:extLst>
              <a:ext uri="{FF2B5EF4-FFF2-40B4-BE49-F238E27FC236}">
                <a16:creationId xmlns:a16="http://schemas.microsoft.com/office/drawing/2014/main" id="{EB558988-9B86-4C2A-A931-24FCBAAD7BA2}"/>
              </a:ext>
            </a:extLst>
          </p:cNvPr>
          <p:cNvSpPr>
            <a:spLocks noGrp="1"/>
          </p:cNvSpPr>
          <p:nvPr>
            <p:ph type="body" sz="quarter" idx="19" hasCustomPrompt="1"/>
          </p:nvPr>
        </p:nvSpPr>
        <p:spPr>
          <a:xfrm>
            <a:off x="5719136"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4</a:t>
            </a:r>
          </a:p>
        </p:txBody>
      </p:sp>
      <p:sp>
        <p:nvSpPr>
          <p:cNvPr id="23" name="Text Placeholder 23">
            <a:extLst>
              <a:ext uri="{FF2B5EF4-FFF2-40B4-BE49-F238E27FC236}">
                <a16:creationId xmlns:a16="http://schemas.microsoft.com/office/drawing/2014/main" id="{A4E339AC-681A-4687-AA6F-2564BD700045}"/>
              </a:ext>
            </a:extLst>
          </p:cNvPr>
          <p:cNvSpPr>
            <a:spLocks noGrp="1"/>
          </p:cNvSpPr>
          <p:nvPr>
            <p:ph type="body" sz="quarter" idx="20" hasCustomPrompt="1"/>
          </p:nvPr>
        </p:nvSpPr>
        <p:spPr>
          <a:xfrm>
            <a:off x="7456931" y="1202400"/>
            <a:ext cx="1116000" cy="1116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8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GB" noProof="1"/>
              <a:t>5</a:t>
            </a:r>
          </a:p>
        </p:txBody>
      </p:sp>
      <p:sp>
        <p:nvSpPr>
          <p:cNvPr id="25" name="Text Placeholder 3">
            <a:extLst>
              <a:ext uri="{FF2B5EF4-FFF2-40B4-BE49-F238E27FC236}">
                <a16:creationId xmlns:a16="http://schemas.microsoft.com/office/drawing/2014/main" id="{444E812B-7DD4-42B0-9C0F-08BEFD367DCB}"/>
              </a:ext>
            </a:extLst>
          </p:cNvPr>
          <p:cNvSpPr>
            <a:spLocks noGrp="1"/>
          </p:cNvSpPr>
          <p:nvPr>
            <p:ph type="body" sz="half" idx="2" hasCustomPrompt="1"/>
          </p:nvPr>
        </p:nvSpPr>
        <p:spPr>
          <a:xfrm>
            <a:off x="294254"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1</a:t>
            </a:r>
          </a:p>
        </p:txBody>
      </p:sp>
      <p:sp>
        <p:nvSpPr>
          <p:cNvPr id="30" name="Text Placeholder 3">
            <a:extLst>
              <a:ext uri="{FF2B5EF4-FFF2-40B4-BE49-F238E27FC236}">
                <a16:creationId xmlns:a16="http://schemas.microsoft.com/office/drawing/2014/main" id="{6B25A543-3E2F-4CF3-838A-D956BD75A246}"/>
              </a:ext>
            </a:extLst>
          </p:cNvPr>
          <p:cNvSpPr>
            <a:spLocks noGrp="1"/>
          </p:cNvSpPr>
          <p:nvPr>
            <p:ph type="body" sz="half" idx="21" hasCustomPrompt="1"/>
          </p:nvPr>
        </p:nvSpPr>
        <p:spPr>
          <a:xfrm>
            <a:off x="2032048"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2</a:t>
            </a:r>
          </a:p>
        </p:txBody>
      </p:sp>
      <p:sp>
        <p:nvSpPr>
          <p:cNvPr id="31" name="Text Placeholder 3">
            <a:extLst>
              <a:ext uri="{FF2B5EF4-FFF2-40B4-BE49-F238E27FC236}">
                <a16:creationId xmlns:a16="http://schemas.microsoft.com/office/drawing/2014/main" id="{AFFA594E-57FA-4F87-8704-4C6E6F754CA6}"/>
              </a:ext>
            </a:extLst>
          </p:cNvPr>
          <p:cNvSpPr>
            <a:spLocks noGrp="1"/>
          </p:cNvSpPr>
          <p:nvPr>
            <p:ph type="body" sz="half" idx="22" hasCustomPrompt="1"/>
          </p:nvPr>
        </p:nvSpPr>
        <p:spPr>
          <a:xfrm>
            <a:off x="3769842"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3</a:t>
            </a:r>
          </a:p>
        </p:txBody>
      </p:sp>
      <p:sp>
        <p:nvSpPr>
          <p:cNvPr id="32" name="Text Placeholder 3">
            <a:extLst>
              <a:ext uri="{FF2B5EF4-FFF2-40B4-BE49-F238E27FC236}">
                <a16:creationId xmlns:a16="http://schemas.microsoft.com/office/drawing/2014/main" id="{79815074-342E-4889-88CD-1CA47A98D62F}"/>
              </a:ext>
            </a:extLst>
          </p:cNvPr>
          <p:cNvSpPr>
            <a:spLocks noGrp="1"/>
          </p:cNvSpPr>
          <p:nvPr>
            <p:ph type="body" sz="half" idx="23" hasCustomPrompt="1"/>
          </p:nvPr>
        </p:nvSpPr>
        <p:spPr>
          <a:xfrm>
            <a:off x="5507636"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4</a:t>
            </a:r>
          </a:p>
        </p:txBody>
      </p:sp>
      <p:sp>
        <p:nvSpPr>
          <p:cNvPr id="38" name="Text Placeholder 3">
            <a:extLst>
              <a:ext uri="{FF2B5EF4-FFF2-40B4-BE49-F238E27FC236}">
                <a16:creationId xmlns:a16="http://schemas.microsoft.com/office/drawing/2014/main" id="{29F41EE5-04F3-4E4E-A49A-4F451A21AAE5}"/>
              </a:ext>
            </a:extLst>
          </p:cNvPr>
          <p:cNvSpPr>
            <a:spLocks noGrp="1"/>
          </p:cNvSpPr>
          <p:nvPr>
            <p:ph type="body" sz="half" idx="24" hasCustomPrompt="1"/>
          </p:nvPr>
        </p:nvSpPr>
        <p:spPr>
          <a:xfrm>
            <a:off x="7245431" y="2440800"/>
            <a:ext cx="1539000" cy="19800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1"/>
              <a:t>Point 4</a:t>
            </a:r>
          </a:p>
        </p:txBody>
      </p:sp>
    </p:spTree>
    <p:extLst>
      <p:ext uri="{BB962C8B-B14F-4D97-AF65-F5344CB8AC3E}">
        <p14:creationId xmlns:p14="http://schemas.microsoft.com/office/powerpoint/2010/main" val="4012048773"/>
      </p:ext>
    </p:extLst>
  </p:cSld>
  <p:clrMapOvr>
    <a:masterClrMapping/>
  </p:clrMapOvr>
  <p:extLst>
    <p:ext uri="{DCECCB84-F9BA-43D5-87BE-67443E8EF086}">
      <p15:sldGuideLst xmlns:p15="http://schemas.microsoft.com/office/powerpoint/2012/main">
        <p15:guide id="1" pos="553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Closing slide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noProof="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en-GB" sz="1800" spc="0" baseline="0" noProof="0">
                <a:solidFill>
                  <a:schemeClr val="tx1"/>
                </a:solidFill>
                <a:latin typeface="Arial"/>
                <a:cs typeface="Arial"/>
              </a:rPr>
              <a:t>aalto.fi</a:t>
            </a:r>
          </a:p>
        </p:txBody>
      </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chemeClr val="tx1"/>
                </a:solidFill>
                <a:latin typeface="+mj-lt"/>
              </a:defRPr>
            </a:lvl1pPr>
            <a:lvl2pPr marL="342900" indent="0">
              <a:buNone/>
              <a:defRPr/>
            </a:lvl2pPr>
          </a:lstStyle>
          <a:p>
            <a:pPr lvl="0"/>
            <a:r>
              <a:rPr lang="en-GB" noProof="0"/>
              <a:t>Add text</a:t>
            </a:r>
          </a:p>
        </p:txBody>
      </p:sp>
      <p:pic>
        <p:nvPicPr>
          <p:cNvPr id="13" name="Kuva 12">
            <a:extLst>
              <a:ext uri="{FF2B5EF4-FFF2-40B4-BE49-F238E27FC236}">
                <a16:creationId xmlns:a16="http://schemas.microsoft.com/office/drawing/2014/main" id="{C9347860-25FE-4238-99AE-A80001A8AC8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3501900"/>
            <a:ext cx="1850304" cy="1641600"/>
          </a:xfrm>
          <a:prstGeom prst="rect">
            <a:avLst/>
          </a:prstGeom>
        </p:spPr>
      </p:pic>
      <p:grpSp>
        <p:nvGrpSpPr>
          <p:cNvPr id="2" name="Ryhmä 1">
            <a:extLst>
              <a:ext uri="{FF2B5EF4-FFF2-40B4-BE49-F238E27FC236}">
                <a16:creationId xmlns:a16="http://schemas.microsoft.com/office/drawing/2014/main" id="{26B21FF2-24DA-4F2F-BA98-59921521DB43}"/>
              </a:ext>
            </a:extLst>
          </p:cNvPr>
          <p:cNvGrpSpPr/>
          <p:nvPr userDrawn="1"/>
        </p:nvGrpSpPr>
        <p:grpSpPr>
          <a:xfrm>
            <a:off x="3072065" y="2781436"/>
            <a:ext cx="2990354" cy="436060"/>
            <a:chOff x="3072065" y="2781436"/>
            <a:chExt cx="2990354" cy="436060"/>
          </a:xfrm>
        </p:grpSpPr>
        <p:pic>
          <p:nvPicPr>
            <p:cNvPr id="14" name="Picture 28">
              <a:hlinkClick r:id="rId4"/>
              <a:extLst>
                <a:ext uri="{FF2B5EF4-FFF2-40B4-BE49-F238E27FC236}">
                  <a16:creationId xmlns:a16="http://schemas.microsoft.com/office/drawing/2014/main" id="{3EF2E1DA-C88B-48C9-8176-65FE844099A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072065" y="2798396"/>
              <a:ext cx="419100" cy="419100"/>
            </a:xfrm>
            <a:prstGeom prst="rect">
              <a:avLst/>
            </a:prstGeom>
          </p:spPr>
        </p:pic>
        <p:pic>
          <p:nvPicPr>
            <p:cNvPr id="15" name="Picture 29">
              <a:hlinkClick r:id="rId6"/>
              <a:extLst>
                <a:ext uri="{FF2B5EF4-FFF2-40B4-BE49-F238E27FC236}">
                  <a16:creationId xmlns:a16="http://schemas.microsoft.com/office/drawing/2014/main" id="{E7E65751-08BE-4F57-B486-459DDCFB154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586316" y="2798396"/>
              <a:ext cx="419100" cy="419100"/>
            </a:xfrm>
            <a:prstGeom prst="rect">
              <a:avLst/>
            </a:prstGeom>
          </p:spPr>
        </p:pic>
        <p:pic>
          <p:nvPicPr>
            <p:cNvPr id="17" name="Picture 30">
              <a:hlinkClick r:id="rId8"/>
              <a:extLst>
                <a:ext uri="{FF2B5EF4-FFF2-40B4-BE49-F238E27FC236}">
                  <a16:creationId xmlns:a16="http://schemas.microsoft.com/office/drawing/2014/main" id="{DEFF7CDA-D281-4C4B-82A2-B7F1F2E8C171}"/>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100567" y="2798396"/>
              <a:ext cx="419100" cy="419100"/>
            </a:xfrm>
            <a:prstGeom prst="rect">
              <a:avLst/>
            </a:prstGeom>
          </p:spPr>
        </p:pic>
        <p:pic>
          <p:nvPicPr>
            <p:cNvPr id="18" name="Picture 31">
              <a:hlinkClick r:id="rId10"/>
              <a:extLst>
                <a:ext uri="{FF2B5EF4-FFF2-40B4-BE49-F238E27FC236}">
                  <a16:creationId xmlns:a16="http://schemas.microsoft.com/office/drawing/2014/main" id="{8387CA75-37F7-482D-8285-BA9153DF6E43}"/>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4614818" y="2798396"/>
              <a:ext cx="419100" cy="419100"/>
            </a:xfrm>
            <a:prstGeom prst="rect">
              <a:avLst/>
            </a:prstGeom>
          </p:spPr>
        </p:pic>
        <p:pic>
          <p:nvPicPr>
            <p:cNvPr id="19" name="Picture 32">
              <a:hlinkClick r:id="rId12"/>
              <a:extLst>
                <a:ext uri="{FF2B5EF4-FFF2-40B4-BE49-F238E27FC236}">
                  <a16:creationId xmlns:a16="http://schemas.microsoft.com/office/drawing/2014/main" id="{C6AC5F31-1817-4EBD-8227-BB4F487C19C7}"/>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5129069" y="2781436"/>
              <a:ext cx="419100" cy="419100"/>
            </a:xfrm>
            <a:prstGeom prst="rect">
              <a:avLst/>
            </a:prstGeom>
          </p:spPr>
        </p:pic>
        <p:pic>
          <p:nvPicPr>
            <p:cNvPr id="20" name="Picture 33">
              <a:hlinkClick r:id="rId14"/>
              <a:extLst>
                <a:ext uri="{FF2B5EF4-FFF2-40B4-BE49-F238E27FC236}">
                  <a16:creationId xmlns:a16="http://schemas.microsoft.com/office/drawing/2014/main" id="{45B5CEB8-F90A-4354-8655-6832A00E3C6E}"/>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5643319" y="2781436"/>
              <a:ext cx="419100" cy="419100"/>
            </a:xfrm>
            <a:prstGeom prst="rect">
              <a:avLst/>
            </a:prstGeom>
          </p:spPr>
        </p:pic>
      </p:grpSp>
    </p:spTree>
    <p:extLst>
      <p:ext uri="{BB962C8B-B14F-4D97-AF65-F5344CB8AC3E}">
        <p14:creationId xmlns:p14="http://schemas.microsoft.com/office/powerpoint/2010/main" val="637427772"/>
      </p:ext>
    </p:extLst>
  </p:cSld>
  <p:clrMapOvr>
    <a:masterClrMapping/>
  </p:clrMapOvr>
  <p:extLst>
    <p:ext uri="{DCECCB84-F9BA-43D5-87BE-67443E8EF086}">
      <p15:sldGuideLst xmlns:p15="http://schemas.microsoft.com/office/powerpoint/2012/main">
        <p15:guide id="1" orient="horz" pos="1807" userDrawn="1">
          <p15:clr>
            <a:srgbClr val="FBAE40"/>
          </p15:clr>
        </p15:guide>
        <p15:guide id="2" orient="horz" pos="20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Text Placeholder 3"/>
          <p:cNvSpPr>
            <a:spLocks noGrp="1"/>
          </p:cNvSpPr>
          <p:nvPr>
            <p:ph type="body" sz="half" idx="11" hasCustomPrompt="1"/>
          </p:nvPr>
        </p:nvSpPr>
        <p:spPr>
          <a:xfrm>
            <a:off x="431800" y="1638135"/>
            <a:ext cx="7948556" cy="663264"/>
          </a:xfrm>
          <a:prstGeom prst="rect">
            <a:avLst/>
          </a:prstGeom>
        </p:spPr>
        <p:txBody>
          <a:bodyPr lIns="0" rIns="0" anchor="b"/>
          <a:lstStyle>
            <a:lvl1pPr marL="0" indent="0">
              <a:lnSpc>
                <a:spcPct val="100000"/>
              </a:lnSpc>
              <a:buNone/>
              <a:defRPr sz="44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00" y="2571750"/>
            <a:ext cx="7998597" cy="501388"/>
          </a:xfrm>
          <a:prstGeom prst="rect">
            <a:avLst/>
          </a:prstGeom>
        </p:spPr>
        <p:txBody>
          <a:bodyPr lIns="0" rIns="0"/>
          <a:lstStyle>
            <a:lvl1pPr marL="0" indent="0">
              <a:lnSpc>
                <a:spcPct val="100000"/>
              </a:lnSpc>
              <a:buNone/>
              <a:defRPr sz="24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72" y="4215388"/>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72" y="4509807"/>
            <a:ext cx="2464025" cy="294419"/>
          </a:xfrm>
          <a:prstGeom prst="rect">
            <a:avLst/>
          </a:prstGeom>
        </p:spPr>
        <p:txBody>
          <a:bodyPr/>
          <a:lstStyle>
            <a:lvl1pPr marL="0" indent="0">
              <a:buNone/>
              <a:defRPr sz="135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4" name="Kuva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104915996"/>
      </p:ext>
    </p:extLst>
  </p:cSld>
  <p:clrMapOvr>
    <a:masterClrMapping/>
  </p:clrMapOvr>
  <p:extLst>
    <p:ext uri="{DCECCB84-F9BA-43D5-87BE-67443E8EF086}">
      <p15:sldGuideLst xmlns:p15="http://schemas.microsoft.com/office/powerpoint/2012/main">
        <p15:guide id="1" orient="horz" pos="295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p>
          <a:p>
            <a:r>
              <a:rPr lang="fi-FI" dirty="0"/>
              <a:t>Fit the image to frame </a:t>
            </a:r>
            <a:br>
              <a:rPr lang="fi-FI" dirty="0"/>
            </a:br>
            <a:r>
              <a:rPr lang="fi-FI" dirty="0"/>
              <a:t>by choosing: </a:t>
            </a:r>
            <a:br>
              <a:rPr lang="fi-FI" dirty="0"/>
            </a:br>
            <a:r>
              <a:rPr lang="fi-FI" dirty="0"/>
              <a:t>crop&gt;fit / rajaa&gt;sovita</a:t>
            </a:r>
            <a:endParaRPr lang="en-US" dirty="0"/>
          </a:p>
        </p:txBody>
      </p:sp>
      <p:pic>
        <p:nvPicPr>
          <p:cNvPr id="17" name="Kuva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412727560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dirty="0"/>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pic>
        <p:nvPicPr>
          <p:cNvPr id="8" name="Kuva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1211665613"/>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Body slide with Subheadlin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94871"/>
            <a:ext cx="8492897" cy="733140"/>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28" y="1635678"/>
            <a:ext cx="8492897" cy="264832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000" b="1" baseline="0">
                <a:solidFill>
                  <a:schemeClr val="tx1"/>
                </a:solidFill>
              </a:defRPr>
            </a:lvl1pPr>
            <a:lvl2pPr marL="628650" indent="-271463">
              <a:buFont typeface="Arial" panose="020B0604020202020204" pitchFamily="34" charset="0"/>
              <a:buChar char="•"/>
              <a:defRPr sz="2000"/>
            </a:lvl2pPr>
            <a:lvl3pPr marL="804863" indent="-176213">
              <a:buFont typeface="Arial" panose="020B0604020202020204" pitchFamily="34" charset="0"/>
              <a:buChar char="•"/>
              <a:defRPr sz="14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7" name="Text Placeholder 3"/>
          <p:cNvSpPr>
            <a:spLocks noGrp="1"/>
          </p:cNvSpPr>
          <p:nvPr>
            <p:ph type="body" sz="half" idx="12" hasCustomPrompt="1"/>
          </p:nvPr>
        </p:nvSpPr>
        <p:spPr>
          <a:xfrm>
            <a:off x="292328" y="1028011"/>
            <a:ext cx="8492897" cy="60766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sz="2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a:p>
            <a:pPr lvl="0"/>
            <a:endParaRPr lang="en-US" dirty="0"/>
          </a:p>
        </p:txBody>
      </p:sp>
      <p:sp>
        <p:nvSpPr>
          <p:cNvPr id="2" name="Päivämäärän paikkamerkki 1">
            <a:extLst>
              <a:ext uri="{FF2B5EF4-FFF2-40B4-BE49-F238E27FC236}">
                <a16:creationId xmlns:a16="http://schemas.microsoft.com/office/drawing/2014/main" id="{15F98E76-565B-438E-BE24-AF36CE784A61}"/>
              </a:ext>
            </a:extLst>
          </p:cNvPr>
          <p:cNvSpPr>
            <a:spLocks noGrp="1"/>
          </p:cNvSpPr>
          <p:nvPr>
            <p:ph type="dt" sz="half" idx="13"/>
          </p:nvPr>
        </p:nvSpPr>
        <p:spPr/>
        <p:txBody>
          <a:bodyPr/>
          <a:lstStyle/>
          <a:p>
            <a:r>
              <a:rPr lang="fi-FI" dirty="0"/>
              <a:t>dd.mm.yyyy</a:t>
            </a:r>
            <a:endParaRPr lang="en-US" dirty="0"/>
          </a:p>
        </p:txBody>
      </p:sp>
      <p:sp>
        <p:nvSpPr>
          <p:cNvPr id="3" name="Alatunnisteen paikkamerkki 2">
            <a:extLst>
              <a:ext uri="{FF2B5EF4-FFF2-40B4-BE49-F238E27FC236}">
                <a16:creationId xmlns:a16="http://schemas.microsoft.com/office/drawing/2014/main" id="{0477500B-A8BC-45B6-BA85-A082FC8528F3}"/>
              </a:ext>
            </a:extLst>
          </p:cNvPr>
          <p:cNvSpPr>
            <a:spLocks noGrp="1"/>
          </p:cNvSpPr>
          <p:nvPr>
            <p:ph type="ftr" sz="quarter" idx="14"/>
          </p:nvPr>
        </p:nvSpPr>
        <p:spPr/>
        <p:txBody>
          <a:bodyPr/>
          <a:lstStyle/>
          <a:p>
            <a:r>
              <a:rPr lang="fi-FI" dirty="0"/>
              <a:t>Your text here</a:t>
            </a:r>
          </a:p>
        </p:txBody>
      </p:sp>
      <p:sp>
        <p:nvSpPr>
          <p:cNvPr id="4" name="Dian numeron paikkamerkki 3">
            <a:extLst>
              <a:ext uri="{FF2B5EF4-FFF2-40B4-BE49-F238E27FC236}">
                <a16:creationId xmlns:a16="http://schemas.microsoft.com/office/drawing/2014/main" id="{4A736A4D-A5BC-4E4F-9FD0-C4BC6EEC989C}"/>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2" name="Kuva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3630270291"/>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orient="horz" pos="84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Body slide - 2 text columns ">
    <p:spTree>
      <p:nvGrpSpPr>
        <p:cNvPr id="1" name=""/>
        <p:cNvGrpSpPr/>
        <p:nvPr/>
      </p:nvGrpSpPr>
      <p:grpSpPr>
        <a:xfrm>
          <a:off x="0" y="0"/>
          <a:ext cx="0" cy="0"/>
          <a:chOff x="0" y="0"/>
          <a:chExt cx="0" cy="0"/>
        </a:xfrm>
      </p:grpSpPr>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dirty="0"/>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pic>
        <p:nvPicPr>
          <p:cNvPr id="12" name="Kuva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8790"/>
            <a:ext cx="2073704" cy="856800"/>
          </a:xfrm>
          <a:prstGeom prst="rect">
            <a:avLst/>
          </a:prstGeom>
        </p:spPr>
      </p:pic>
      <p:sp>
        <p:nvSpPr>
          <p:cNvPr id="9" name="Text Placeholder 3">
            <a:extLst>
              <a:ext uri="{FF2B5EF4-FFF2-40B4-BE49-F238E27FC236}">
                <a16:creationId xmlns:a16="http://schemas.microsoft.com/office/drawing/2014/main" id="{0205D507-836E-42FE-B4E3-5A81DA77FB72}"/>
              </a:ext>
            </a:extLst>
          </p:cNvPr>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3859498812"/>
      </p:ext>
    </p:extLst>
  </p:cSld>
  <p:clrMapOvr>
    <a:masterClrMapping/>
  </p:clrMapOvr>
  <p:extLst>
    <p:ext uri="{DCECCB84-F9BA-43D5-87BE-67443E8EF086}">
      <p15:sldGuideLst xmlns:p15="http://schemas.microsoft.com/office/powerpoint/2012/main">
        <p15:guide id="4" pos="5534">
          <p15:clr>
            <a:srgbClr val="FBAE40"/>
          </p15:clr>
        </p15:guide>
        <p15:guide id="5" orient="horz" pos="327">
          <p15:clr>
            <a:srgbClr val="FBAE40"/>
          </p15:clr>
        </p15:guide>
        <p15:guide id="6" pos="2795">
          <p15:clr>
            <a:srgbClr val="FBAE40"/>
          </p15:clr>
        </p15:guide>
        <p15:guide id="7" pos="2965">
          <p15:clr>
            <a:srgbClr val="FBAE40"/>
          </p15:clr>
        </p15:guide>
        <p15:guide id="8" pos="181">
          <p15:clr>
            <a:srgbClr val="FBAE40"/>
          </p15:clr>
        </p15:guide>
        <p15:guide id="9" orient="horz" pos="84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dirty="0"/>
              <a:t>Click icon to add image</a:t>
            </a:r>
            <a:br>
              <a:rPr lang="fi-FI" dirty="0"/>
            </a:br>
            <a:br>
              <a:rPr lang="fi-FI" dirty="0"/>
            </a:br>
            <a:r>
              <a:rPr lang="fi-FI" dirty="0"/>
              <a:t>Fit the image to frame </a:t>
            </a:r>
            <a:br>
              <a:rPr lang="fi-FI" dirty="0"/>
            </a:br>
            <a:r>
              <a:rPr lang="fi-FI" dirty="0"/>
              <a:t>by choosing: </a:t>
            </a:r>
            <a:br>
              <a:rPr lang="fi-FI" dirty="0"/>
            </a:br>
            <a:r>
              <a:rPr lang="fi-FI" dirty="0"/>
              <a:t>crop&gt;fit / rajaa&gt;sovita</a:t>
            </a:r>
            <a:endParaRPr lang="en-US" dirty="0"/>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6" name="Päivämäärän paikkamerkki 5"/>
          <p:cNvSpPr>
            <a:spLocks noGrp="1"/>
          </p:cNvSpPr>
          <p:nvPr>
            <p:ph type="dt" sz="half" idx="12"/>
          </p:nvPr>
        </p:nvSpPr>
        <p:spPr/>
        <p:txBody>
          <a:bodyPr/>
          <a:lstStyle/>
          <a:p>
            <a:r>
              <a:rPr lang="fi-FI" dirty="0"/>
              <a:t>dd.mm.yyyy</a:t>
            </a:r>
            <a:endParaRPr lang="en-US" dirty="0"/>
          </a:p>
        </p:txBody>
      </p:sp>
      <p:sp>
        <p:nvSpPr>
          <p:cNvPr id="9" name="Alatunnisteen paikkamerkki 8"/>
          <p:cNvSpPr>
            <a:spLocks noGrp="1"/>
          </p:cNvSpPr>
          <p:nvPr>
            <p:ph type="ftr" sz="quarter" idx="13"/>
          </p:nvPr>
        </p:nvSpPr>
        <p:spPr/>
        <p:txBody>
          <a:bodyPr/>
          <a:lstStyle/>
          <a:p>
            <a:r>
              <a:rPr lang="fi-FI" dirty="0"/>
              <a:t>Your text here</a:t>
            </a:r>
          </a:p>
        </p:txBody>
      </p:sp>
      <p:sp>
        <p:nvSpPr>
          <p:cNvPr id="10" name="Dian numeron paikkamerkki 9"/>
          <p:cNvSpPr>
            <a:spLocks noGrp="1"/>
          </p:cNvSpPr>
          <p:nvPr>
            <p:ph type="sldNum" sz="quarter" idx="14"/>
          </p:nvPr>
        </p:nvSpPr>
        <p:spPr/>
        <p:txBody>
          <a:body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8790"/>
            <a:ext cx="2073704" cy="856800"/>
          </a:xfrm>
          <a:prstGeom prst="rect">
            <a:avLst/>
          </a:prstGeom>
        </p:spPr>
      </p:pic>
      <p:sp>
        <p:nvSpPr>
          <p:cNvPr id="12" name="Text Placeholder 3">
            <a:extLst>
              <a:ext uri="{FF2B5EF4-FFF2-40B4-BE49-F238E27FC236}">
                <a16:creationId xmlns:a16="http://schemas.microsoft.com/office/drawing/2014/main" id="{9C4A373C-D8CA-4B4B-98A3-F9C815226BDA}"/>
              </a:ext>
            </a:extLst>
          </p:cNvPr>
          <p:cNvSpPr>
            <a:spLocks noGrp="1"/>
          </p:cNvSpPr>
          <p:nvPr>
            <p:ph type="body" sz="half" idx="10" hasCustomPrompt="1"/>
          </p:nvPr>
        </p:nvSpPr>
        <p:spPr>
          <a:xfrm>
            <a:off x="292329" y="294870"/>
            <a:ext cx="4047230"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18930266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image.</a:t>
            </a:r>
            <a:br>
              <a:rPr lang="en-US" dirty="0"/>
            </a:br>
            <a:br>
              <a:rPr lang="en-US" dirty="0"/>
            </a:br>
            <a:r>
              <a:rPr lang="fi-FI" dirty="0"/>
              <a:t>Fit the image to frame </a:t>
            </a:r>
            <a:br>
              <a:rPr lang="fi-FI" dirty="0"/>
            </a:br>
            <a:r>
              <a:rPr lang="fi-FI" dirty="0"/>
              <a:t>by choosing: </a:t>
            </a:r>
            <a:br>
              <a:rPr lang="fi-FI" dirty="0"/>
            </a:br>
            <a:r>
              <a:rPr lang="fi-FI" dirty="0"/>
              <a:t>crop&gt;fit / rajaa&gt;sovita</a:t>
            </a:r>
            <a:endParaRPr lang="en-US" dirty="0"/>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pic>
        <p:nvPicPr>
          <p:cNvPr id="7" name="Kuva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1865875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eader Slide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tx1"/>
                </a:solidFill>
              </a:defRPr>
            </a:lvl1pPr>
          </a:lstStyle>
          <a:p>
            <a:r>
              <a:rPr lang="en-GB" noProof="0"/>
              <a:t>Headline</a:t>
            </a:r>
          </a:p>
        </p:txBody>
      </p:sp>
      <p:sp>
        <p:nvSpPr>
          <p:cNvPr id="13" name="Text Placeholder 3"/>
          <p:cNvSpPr>
            <a:spLocks noGrp="1"/>
          </p:cNvSpPr>
          <p:nvPr>
            <p:ph type="body" sz="half" idx="2" hasCustomPrompt="1"/>
          </p:nvPr>
        </p:nvSpPr>
        <p:spPr>
          <a:xfrm>
            <a:off x="442398" y="1781298"/>
            <a:ext cx="3869137" cy="351692"/>
          </a:xfrm>
          <a:prstGeom prst="rect">
            <a:avLst/>
          </a:prstGeom>
        </p:spPr>
        <p:txBody>
          <a:bodyPr lIns="0" tIns="0" rIns="0" bIns="0"/>
          <a:lstStyle>
            <a:lvl1pPr marL="0" indent="0">
              <a:lnSpc>
                <a:spcPct val="100000"/>
              </a:lnSpc>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Sub Headline</a:t>
            </a:r>
          </a:p>
        </p:txBody>
      </p: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Date</a:t>
            </a:r>
          </a:p>
        </p:txBody>
      </p:sp>
      <p:sp>
        <p:nvSpPr>
          <p:cNvPr id="14" name="Picture Placeholder 2"/>
          <p:cNvSpPr>
            <a:spLocks noGrp="1"/>
          </p:cNvSpPr>
          <p:nvPr>
            <p:ph type="pic" idx="13" hasCustomPrompt="1"/>
          </p:nvPr>
        </p:nvSpPr>
        <p:spPr>
          <a:xfrm>
            <a:off x="4564419" y="0"/>
            <a:ext cx="4579582"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i="0"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a:t>Click icon to add image.</a:t>
            </a:r>
          </a:p>
          <a:p>
            <a:r>
              <a:rPr lang="en-GB" noProof="0"/>
              <a:t>Fit the image to frame </a:t>
            </a:r>
            <a:br>
              <a:rPr lang="en-GB" noProof="0"/>
            </a:br>
            <a:r>
              <a:rPr lang="en-GB" noProof="0"/>
              <a:t>by choosing: </a:t>
            </a:r>
            <a:br>
              <a:rPr lang="en-GB" noProof="0"/>
            </a:br>
            <a:r>
              <a:rPr lang="en-GB" noProof="0"/>
              <a:t>crop&gt;fit / rajaa&gt;sovita</a:t>
            </a:r>
          </a:p>
        </p:txBody>
      </p:sp>
      <p:pic>
        <p:nvPicPr>
          <p:cNvPr id="10" name="Kuva 9">
            <a:extLst>
              <a:ext uri="{FF2B5EF4-FFF2-40B4-BE49-F238E27FC236}">
                <a16:creationId xmlns:a16="http://schemas.microsoft.com/office/drawing/2014/main" id="{E0D3A071-9CC9-48AC-9D2F-A9841C2BEF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501900"/>
            <a:ext cx="1850304" cy="1641600"/>
          </a:xfrm>
          <a:prstGeom prst="rect">
            <a:avLst/>
          </a:prstGeom>
        </p:spPr>
      </p:pic>
    </p:spTree>
    <p:extLst>
      <p:ext uri="{BB962C8B-B14F-4D97-AF65-F5344CB8AC3E}">
        <p14:creationId xmlns:p14="http://schemas.microsoft.com/office/powerpoint/2010/main" val="758286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Divider - Red">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rgbClr val="FFFFFF"/>
                </a:solidFill>
              </a:defRPr>
            </a:lvl1pPr>
          </a:lstStyle>
          <a:p>
            <a:r>
              <a:rPr lang="fi-FI" dirty="0"/>
              <a:t>dd.mm.yyyy</a:t>
            </a:r>
            <a:endParaRPr lang="en-US" dirty="0"/>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rgbClr val="FFFFFF"/>
                </a:solidFill>
              </a:defRPr>
            </a:lvl1pPr>
          </a:lstStyle>
          <a:p>
            <a:r>
              <a:rPr lang="fi-FI" dirty="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0" name="Kuva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405494404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 Body slide - Text - Red title left">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287339" y="2615909"/>
            <a:ext cx="3015456" cy="1645144"/>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1" name="Text Placeholder 3"/>
          <p:cNvSpPr>
            <a:spLocks noGrp="1"/>
          </p:cNvSpPr>
          <p:nvPr>
            <p:ph type="body" sz="half" idx="10" hasCustomPrompt="1"/>
          </p:nvPr>
        </p:nvSpPr>
        <p:spPr>
          <a:xfrm>
            <a:off x="287339" y="401354"/>
            <a:ext cx="3015456" cy="1747969"/>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21" name="Text Placeholder 3"/>
          <p:cNvSpPr>
            <a:spLocks noGrp="1"/>
          </p:cNvSpPr>
          <p:nvPr>
            <p:ph type="body" sz="half" idx="12" hasCustomPrompt="1"/>
          </p:nvPr>
        </p:nvSpPr>
        <p:spPr>
          <a:xfrm>
            <a:off x="3654029" y="463696"/>
            <a:ext cx="5130402" cy="3797357"/>
          </a:xfrm>
          <a:prstGeom prst="rect">
            <a:avLst/>
          </a:prstGeom>
        </p:spPr>
        <p:txBody>
          <a:bodyPr wrap="square"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US" sz="2100" b="1" kern="1200" dirty="0">
                <a:solidFill>
                  <a:schemeClr val="tx1"/>
                </a:solidFill>
                <a:latin typeface="+mn-lt"/>
                <a:ea typeface="+mn-ea"/>
                <a:cs typeface="+mn-cs"/>
              </a:defRPr>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6" name="Slide Number Placeholder 5">
            <a:extLst>
              <a:ext uri="{FF2B5EF4-FFF2-40B4-BE49-F238E27FC236}">
                <a16:creationId xmlns:a16="http://schemas.microsoft.com/office/drawing/2014/main" id="{479062E6-8B0E-4DB4-8209-4E7EB4F3FAA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5DE37A55-AE2A-40CC-8240-F6FD4F5BD0F6}"/>
              </a:ext>
            </a:extLst>
          </p:cNvPr>
          <p:cNvSpPr>
            <a:spLocks noGrp="1"/>
          </p:cNvSpPr>
          <p:nvPr>
            <p:ph type="dt" sz="half" idx="13"/>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9" name="Alatunnisteen paikkamerkki 1">
            <a:extLst>
              <a:ext uri="{FF2B5EF4-FFF2-40B4-BE49-F238E27FC236}">
                <a16:creationId xmlns:a16="http://schemas.microsoft.com/office/drawing/2014/main" id="{AD81B084-A59A-450A-B69B-00DEBAF84E3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pic>
        <p:nvPicPr>
          <p:cNvPr id="13" name="Kuva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2044184929"/>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 Body slide - Text - Full bleed image">
    <p:bg>
      <p:bgPr>
        <a:solidFill>
          <a:schemeClr val="bg1"/>
        </a:solidFill>
        <a:effectLst/>
      </p:bgPr>
    </p:bg>
    <p:spTree>
      <p:nvGrpSpPr>
        <p:cNvPr id="1" name=""/>
        <p:cNvGrpSpPr/>
        <p:nvPr/>
      </p:nvGrpSpPr>
      <p:grpSpPr>
        <a:xfrm>
          <a:off x="0" y="0"/>
          <a:ext cx="0" cy="0"/>
          <a:chOff x="0" y="0"/>
          <a:chExt cx="0" cy="0"/>
        </a:xfrm>
      </p:grpSpPr>
      <p:sp>
        <p:nvSpPr>
          <p:cNvPr id="12"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Text Placeholder 3"/>
          <p:cNvSpPr>
            <a:spLocks noGrp="1"/>
          </p:cNvSpPr>
          <p:nvPr>
            <p:ph type="body" sz="half" idx="2" hasCustomPrompt="1"/>
          </p:nvPr>
        </p:nvSpPr>
        <p:spPr>
          <a:xfrm>
            <a:off x="287339" y="1347789"/>
            <a:ext cx="4150122" cy="2938911"/>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11" name="Text Placeholder 3"/>
          <p:cNvSpPr>
            <a:spLocks noGrp="1"/>
          </p:cNvSpPr>
          <p:nvPr>
            <p:ph type="body" sz="half" idx="10" hasCustomPrompt="1"/>
          </p:nvPr>
        </p:nvSpPr>
        <p:spPr>
          <a:xfrm>
            <a:off x="287338" y="21510"/>
            <a:ext cx="8497093" cy="1153455"/>
          </a:xfrm>
          <a:prstGeom prst="rect">
            <a:avLst/>
          </a:prstGeom>
        </p:spPr>
        <p:txBody>
          <a:bodyPr lIns="0" tIns="0" rIns="0" bIns="0"/>
          <a:lstStyle>
            <a:lvl1pPr marL="0" indent="0">
              <a:lnSpc>
                <a:spcPct val="100000"/>
              </a:lnSpc>
              <a:buNone/>
              <a:defRPr sz="4000" b="1"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sp>
        <p:nvSpPr>
          <p:cNvPr id="8" name="Text Placeholder 3"/>
          <p:cNvSpPr>
            <a:spLocks noGrp="1"/>
          </p:cNvSpPr>
          <p:nvPr>
            <p:ph type="body" sz="half" idx="11" hasCustomPrompt="1"/>
          </p:nvPr>
        </p:nvSpPr>
        <p:spPr>
          <a:xfrm>
            <a:off x="4706540" y="1347788"/>
            <a:ext cx="4077891" cy="2940607"/>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000" b="1">
                <a:solidFill>
                  <a:srgbClr val="FFFFFF"/>
                </a:solidFill>
              </a:defRPr>
            </a:lvl1pPr>
            <a:lvl2pPr marL="628650" indent="-285750">
              <a:buFont typeface="Arial" panose="020B0604020202020204" pitchFamily="34" charset="0"/>
              <a:buChar char="•"/>
              <a:defRPr sz="2100">
                <a:solidFill>
                  <a:srgbClr val="FFFFFF"/>
                </a:solidFill>
              </a:defRPr>
            </a:lvl2pPr>
            <a:lvl3pPr marL="804863" indent="-176213">
              <a:buFont typeface="Arial" panose="020B0604020202020204" pitchFamily="34" charset="0"/>
              <a:buChar char="•"/>
              <a:defRPr sz="1600">
                <a:solidFill>
                  <a:srgbClr val="FFFFFF"/>
                </a:solidFill>
              </a:defRPr>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Your text here</a:t>
            </a:r>
          </a:p>
        </p:txBody>
      </p:sp>
      <p:sp>
        <p:nvSpPr>
          <p:cNvPr id="2" name="Päivämäärän paikkamerkki 1">
            <a:extLst>
              <a:ext uri="{FF2B5EF4-FFF2-40B4-BE49-F238E27FC236}">
                <a16:creationId xmlns:a16="http://schemas.microsoft.com/office/drawing/2014/main" id="{62DDC196-D49A-4DB6-A68D-238E3C73DA3B}"/>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5" name="Alatunnisteen paikkamerkki 4">
            <a:extLst>
              <a:ext uri="{FF2B5EF4-FFF2-40B4-BE49-F238E27FC236}">
                <a16:creationId xmlns:a16="http://schemas.microsoft.com/office/drawing/2014/main" id="{51265EED-F2E6-43DA-B5C9-706015FF2F76}"/>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sp>
        <p:nvSpPr>
          <p:cNvPr id="6" name="Dian numeron paikkamerkki 5">
            <a:extLst>
              <a:ext uri="{FF2B5EF4-FFF2-40B4-BE49-F238E27FC236}">
                <a16:creationId xmlns:a16="http://schemas.microsoft.com/office/drawing/2014/main" id="{E5011BD5-68CE-472A-A314-532B85BA474D}"/>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2183183558"/>
      </p:ext>
    </p:extLst>
  </p:cSld>
  <p:clrMapOvr>
    <a:masterClrMapping/>
  </p:clrMapOvr>
  <p:extLst>
    <p:ext uri="{DCECCB84-F9BA-43D5-87BE-67443E8EF086}">
      <p15:sldGuideLst xmlns:p15="http://schemas.microsoft.com/office/powerpoint/2012/main">
        <p15:guide id="1" pos="2795">
          <p15:clr>
            <a:srgbClr val="FBAE40"/>
          </p15:clr>
        </p15:guide>
        <p15:guide id="2" pos="2965">
          <p15:clr>
            <a:srgbClr val="FBAE40"/>
          </p15:clr>
        </p15:guide>
        <p15:guide id="3" orient="horz" pos="8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Body slide - Table">
    <p:spTree>
      <p:nvGrpSpPr>
        <p:cNvPr id="1" name=""/>
        <p:cNvGrpSpPr/>
        <p:nvPr/>
      </p:nvGrpSpPr>
      <p:grpSpPr>
        <a:xfrm>
          <a:off x="0" y="0"/>
          <a:ext cx="0" cy="0"/>
          <a:chOff x="0" y="0"/>
          <a:chExt cx="0" cy="0"/>
        </a:xfrm>
      </p:grpSpPr>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fi-FI" dirty="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pic>
        <p:nvPicPr>
          <p:cNvPr id="13" name="Kuva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8790"/>
            <a:ext cx="2073704" cy="856800"/>
          </a:xfrm>
          <a:prstGeom prst="rect">
            <a:avLst/>
          </a:prstGeom>
        </p:spPr>
      </p:pic>
      <p:sp>
        <p:nvSpPr>
          <p:cNvPr id="10" name="Text Placeholder 3">
            <a:extLst>
              <a:ext uri="{FF2B5EF4-FFF2-40B4-BE49-F238E27FC236}">
                <a16:creationId xmlns:a16="http://schemas.microsoft.com/office/drawing/2014/main" id="{8584B93E-056F-4250-ABC4-7262B56069C0}"/>
              </a:ext>
            </a:extLst>
          </p:cNvPr>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1477227938"/>
      </p:ext>
    </p:extLst>
  </p:cSld>
  <p:clrMapOvr>
    <a:masterClrMapping/>
  </p:clrMapOvr>
  <p:extLst>
    <p:ext uri="{DCECCB84-F9BA-43D5-87BE-67443E8EF086}">
      <p15:sldGuideLst xmlns:p15="http://schemas.microsoft.com/office/powerpoint/2012/main">
        <p15:guide id="1" orient="horz" pos="3100">
          <p15:clr>
            <a:srgbClr val="FBAE40"/>
          </p15:clr>
        </p15:guide>
        <p15:guide id="4" pos="5534">
          <p15:clr>
            <a:srgbClr val="FBAE40"/>
          </p15:clr>
        </p15:guide>
        <p15:guide id="5" orient="horz" pos="327">
          <p15:clr>
            <a:srgbClr val="FBAE40"/>
          </p15:clr>
        </p15:guide>
        <p15:guide id="6" pos="2795">
          <p15:clr>
            <a:srgbClr val="FBAE40"/>
          </p15:clr>
        </p15:guide>
        <p15:guide id="7" pos="296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Body slide - 2 tables">
    <p:spTree>
      <p:nvGrpSpPr>
        <p:cNvPr id="1" name=""/>
        <p:cNvGrpSpPr/>
        <p:nvPr/>
      </p:nvGrpSpPr>
      <p:grpSpPr>
        <a:xfrm>
          <a:off x="0" y="0"/>
          <a:ext cx="0" cy="0"/>
          <a:chOff x="0" y="0"/>
          <a:chExt cx="0" cy="0"/>
        </a:xfrm>
      </p:grpSpPr>
      <p:sp>
        <p:nvSpPr>
          <p:cNvPr id="14" name="Table Placeholder 12">
            <a:extLst>
              <a:ext uri="{FF2B5EF4-FFF2-40B4-BE49-F238E27FC236}">
                <a16:creationId xmlns:a16="http://schemas.microsoft.com/office/drawing/2014/main" id="{BBBD8CFA-2274-400B-84ED-AD95B6C224E6}"/>
              </a:ext>
            </a:extLst>
          </p:cNvPr>
          <p:cNvSpPr>
            <a:spLocks noGrp="1"/>
          </p:cNvSpPr>
          <p:nvPr>
            <p:ph type="tbl" sz="quarter" idx="13" hasCustomPrompt="1"/>
          </p:nvPr>
        </p:nvSpPr>
        <p:spPr>
          <a:xfrm>
            <a:off x="287338" y="1198547"/>
            <a:ext cx="5486014" cy="1443772"/>
          </a:xfrm>
          <a:prstGeom prst="rect">
            <a:avLst/>
          </a:prstGeom>
        </p:spPr>
        <p:txBody>
          <a:bodyPr/>
          <a:lstStyle>
            <a:lvl1pPr marL="0" indent="0">
              <a:buNone/>
              <a:defRPr b="1">
                <a:solidFill>
                  <a:schemeClr val="bg1">
                    <a:lumMod val="85000"/>
                  </a:schemeClr>
                </a:solidFill>
              </a:defRPr>
            </a:lvl1pPr>
          </a:lstStyle>
          <a:p>
            <a:r>
              <a:rPr lang="fi-FI" dirty="0"/>
              <a:t>Click icon to add table</a:t>
            </a:r>
          </a:p>
        </p:txBody>
      </p:sp>
      <p:sp>
        <p:nvSpPr>
          <p:cNvPr id="13" name="Table Placeholder 12">
            <a:extLst>
              <a:ext uri="{FF2B5EF4-FFF2-40B4-BE49-F238E27FC236}">
                <a16:creationId xmlns:a16="http://schemas.microsoft.com/office/drawing/2014/main" id="{93B047F6-3228-402F-9203-526F72E0AFAD}"/>
              </a:ext>
            </a:extLst>
          </p:cNvPr>
          <p:cNvSpPr>
            <a:spLocks noGrp="1"/>
          </p:cNvSpPr>
          <p:nvPr>
            <p:ph type="tbl" sz="quarter" idx="12" hasCustomPrompt="1"/>
          </p:nvPr>
        </p:nvSpPr>
        <p:spPr>
          <a:xfrm>
            <a:off x="287338" y="2803849"/>
            <a:ext cx="5486014" cy="1480151"/>
          </a:xfrm>
          <a:prstGeom prst="rect">
            <a:avLst/>
          </a:prstGeom>
        </p:spPr>
        <p:txBody>
          <a:bodyPr/>
          <a:lstStyle>
            <a:lvl1pPr marL="0" indent="0">
              <a:buNone/>
              <a:defRPr b="1" baseline="0">
                <a:solidFill>
                  <a:schemeClr val="bg1">
                    <a:lumMod val="85000"/>
                  </a:schemeClr>
                </a:solidFill>
              </a:defRPr>
            </a:lvl1pPr>
          </a:lstStyle>
          <a:p>
            <a:r>
              <a:rPr lang="fi-FI" dirty="0"/>
              <a:t>Click icon to add table</a:t>
            </a:r>
          </a:p>
        </p:txBody>
      </p:sp>
      <p:sp>
        <p:nvSpPr>
          <p:cNvPr id="2" name="Suorakulmio 1"/>
          <p:cNvSpPr/>
          <p:nvPr userDrawn="1"/>
        </p:nvSpPr>
        <p:spPr>
          <a:xfrm>
            <a:off x="6288119" y="1198545"/>
            <a:ext cx="2167128" cy="31120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013" dirty="0"/>
          </a:p>
        </p:txBody>
      </p:sp>
      <p:sp>
        <p:nvSpPr>
          <p:cNvPr id="8" name="Text Placeholder 7">
            <a:extLst>
              <a:ext uri="{FF2B5EF4-FFF2-40B4-BE49-F238E27FC236}">
                <a16:creationId xmlns:a16="http://schemas.microsoft.com/office/drawing/2014/main" id="{B84722C4-26CA-4157-95A3-B7176EEF8B13}"/>
              </a:ext>
            </a:extLst>
          </p:cNvPr>
          <p:cNvSpPr>
            <a:spLocks noGrp="1"/>
          </p:cNvSpPr>
          <p:nvPr>
            <p:ph type="body" sz="quarter" idx="11" hasCustomPrompt="1"/>
          </p:nvPr>
        </p:nvSpPr>
        <p:spPr>
          <a:xfrm>
            <a:off x="6558279" y="1450909"/>
            <a:ext cx="1624668" cy="2623549"/>
          </a:xfrm>
          <a:prstGeom prst="rect">
            <a:avLst/>
          </a:prstGeom>
        </p:spPr>
        <p:txBody>
          <a:bodyPr lIns="0" tIns="0" rIns="0" bIns="0"/>
          <a:lstStyle>
            <a:lvl1pPr marL="0" indent="0">
              <a:lnSpc>
                <a:spcPct val="100000"/>
              </a:lnSpc>
              <a:buNone/>
              <a:defRPr lang="en-US" sz="1700" b="1" kern="1200" dirty="0" smtClean="0">
                <a:solidFill>
                  <a:schemeClr val="bg1"/>
                </a:solidFill>
                <a:latin typeface="+mn-lt"/>
                <a:ea typeface="Arial Hebrew Scholar" charset="-79"/>
                <a:cs typeface="Arial Hebrew Scholar" charset="-79"/>
              </a:defRPr>
            </a:lvl1pPr>
            <a:lvl2pPr>
              <a:defRPr lang="en-US" sz="1500" b="1" kern="1200" dirty="0" smtClean="0">
                <a:solidFill>
                  <a:schemeClr val="bg1"/>
                </a:solidFill>
                <a:latin typeface="+mn-lt"/>
                <a:ea typeface="Arial Hebrew Scholar" charset="-79"/>
                <a:cs typeface="Arial Hebrew Scholar" charset="-79"/>
              </a:defRPr>
            </a:lvl2pPr>
            <a:lvl3pPr>
              <a:defRPr lang="en-US" sz="1500" b="1" kern="1200" dirty="0" smtClean="0">
                <a:solidFill>
                  <a:schemeClr val="bg1"/>
                </a:solidFill>
                <a:latin typeface="+mn-lt"/>
                <a:ea typeface="Arial Hebrew Scholar" charset="-79"/>
                <a:cs typeface="Arial Hebrew Scholar" charset="-79"/>
              </a:defRPr>
            </a:lvl3pPr>
            <a:lvl4pPr>
              <a:defRPr lang="en-US" sz="1500" b="1" kern="1200" dirty="0" smtClean="0">
                <a:solidFill>
                  <a:schemeClr val="bg1"/>
                </a:solidFill>
                <a:latin typeface="+mn-lt"/>
                <a:ea typeface="Arial Hebrew Scholar" charset="-79"/>
                <a:cs typeface="Arial Hebrew Scholar" charset="-79"/>
              </a:defRPr>
            </a:lvl4pPr>
            <a:lvl5pPr>
              <a:defRPr lang="fi-FI" sz="1500" b="1" kern="1200" dirty="0">
                <a:solidFill>
                  <a:schemeClr val="bg1"/>
                </a:solidFill>
                <a:latin typeface="+mn-lt"/>
                <a:ea typeface="Arial Hebrew Scholar" charset="-79"/>
                <a:cs typeface="Arial Hebrew Scholar" charset="-79"/>
              </a:defRPr>
            </a:lvl5pPr>
          </a:lstStyle>
          <a:p>
            <a:pPr lvl="0"/>
            <a:r>
              <a:rPr lang="en-US" dirty="0"/>
              <a:t>Insert text here</a:t>
            </a:r>
          </a:p>
        </p:txBody>
      </p:sp>
      <p:sp>
        <p:nvSpPr>
          <p:cNvPr id="10" name="Slide Number Placeholder 5">
            <a:extLst>
              <a:ext uri="{FF2B5EF4-FFF2-40B4-BE49-F238E27FC236}">
                <a16:creationId xmlns:a16="http://schemas.microsoft.com/office/drawing/2014/main" id="{9ADAB2CE-4212-44E9-B137-C1C680FB619A}"/>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2" name="Date Placeholder 3">
            <a:extLst>
              <a:ext uri="{FF2B5EF4-FFF2-40B4-BE49-F238E27FC236}">
                <a16:creationId xmlns:a16="http://schemas.microsoft.com/office/drawing/2014/main" id="{F4E096FB-FCA1-4B5C-ACD6-0CEFB3F91793}"/>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15" name="Alatunnisteen paikkamerkki 1">
            <a:extLst>
              <a:ext uri="{FF2B5EF4-FFF2-40B4-BE49-F238E27FC236}">
                <a16:creationId xmlns:a16="http://schemas.microsoft.com/office/drawing/2014/main" id="{3C30B25E-7918-4E31-B8C8-B2EDDFA118E6}"/>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pic>
        <p:nvPicPr>
          <p:cNvPr id="18" name="Kuva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8790"/>
            <a:ext cx="2073704" cy="856800"/>
          </a:xfrm>
          <a:prstGeom prst="rect">
            <a:avLst/>
          </a:prstGeom>
        </p:spPr>
      </p:pic>
      <p:sp>
        <p:nvSpPr>
          <p:cNvPr id="16" name="Text Placeholder 3">
            <a:extLst>
              <a:ext uri="{FF2B5EF4-FFF2-40B4-BE49-F238E27FC236}">
                <a16:creationId xmlns:a16="http://schemas.microsoft.com/office/drawing/2014/main" id="{B6534A76-76D5-4FCA-8B07-5925C06AC326}"/>
              </a:ext>
            </a:extLst>
          </p:cNvPr>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3177784994"/>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Body slide - Black and red text -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66B642BD-45BB-4F77-82AA-AE37473CB2B3}"/>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1" name="Date Placeholder 3">
            <a:extLst>
              <a:ext uri="{FF2B5EF4-FFF2-40B4-BE49-F238E27FC236}">
                <a16:creationId xmlns:a16="http://schemas.microsoft.com/office/drawing/2014/main" id="{81652838-FE86-4ABD-9F9D-AFD4E96BB5D0}"/>
              </a:ext>
            </a:extLst>
          </p:cNvPr>
          <p:cNvSpPr>
            <a:spLocks noGrp="1"/>
          </p:cNvSpPr>
          <p:nvPr>
            <p:ph type="dt" sz="half" idx="13"/>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12" name="Alatunnisteen paikkamerkki 1">
            <a:extLst>
              <a:ext uri="{FF2B5EF4-FFF2-40B4-BE49-F238E27FC236}">
                <a16:creationId xmlns:a16="http://schemas.microsoft.com/office/drawing/2014/main" id="{0B96DB4D-EBEA-407A-A811-A01FA90FCD3C}"/>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sp>
        <p:nvSpPr>
          <p:cNvPr id="6" name="Chart Placeholder 2">
            <a:extLst>
              <a:ext uri="{FF2B5EF4-FFF2-40B4-BE49-F238E27FC236}">
                <a16:creationId xmlns:a16="http://schemas.microsoft.com/office/drawing/2014/main" id="{09161BE7-F8D2-4ACD-83CC-1D9839ED404B}"/>
              </a:ext>
            </a:extLst>
          </p:cNvPr>
          <p:cNvSpPr>
            <a:spLocks noGrp="1"/>
          </p:cNvSpPr>
          <p:nvPr>
            <p:ph type="chart" sz="quarter" idx="12" hasCustomPrompt="1"/>
          </p:nvPr>
        </p:nvSpPr>
        <p:spPr>
          <a:xfrm>
            <a:off x="3654028" y="519112"/>
            <a:ext cx="5130403" cy="415362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fi-FI" dirty="0"/>
              <a:t>Click icon to add chart</a:t>
            </a:r>
          </a:p>
        </p:txBody>
      </p:sp>
      <p:sp>
        <p:nvSpPr>
          <p:cNvPr id="7" name="Text Placeholder 3">
            <a:extLst>
              <a:ext uri="{FF2B5EF4-FFF2-40B4-BE49-F238E27FC236}">
                <a16:creationId xmlns:a16="http://schemas.microsoft.com/office/drawing/2014/main" id="{9BF71F6C-31BF-8A4F-AA9D-13A108C26B84}"/>
              </a:ext>
            </a:extLst>
          </p:cNvPr>
          <p:cNvSpPr>
            <a:spLocks noGrp="1"/>
          </p:cNvSpPr>
          <p:nvPr>
            <p:ph type="body" sz="half" idx="2" hasCustomPrompt="1"/>
          </p:nvPr>
        </p:nvSpPr>
        <p:spPr>
          <a:xfrm>
            <a:off x="287339" y="2615909"/>
            <a:ext cx="3015455" cy="1668091"/>
          </a:xfrm>
          <a:prstGeom prst="rect">
            <a:avLst/>
          </a:prstGeom>
        </p:spPr>
        <p:txBody>
          <a:bodyPr lIns="0" tIns="0" rIns="0" bIns="0"/>
          <a:lstStyle>
            <a:lvl1pPr marL="0" indent="0">
              <a:lnSpc>
                <a:spcPct val="100000"/>
              </a:lnSpc>
              <a:spcBef>
                <a:spcPts val="0"/>
              </a:spcBef>
              <a:buNone/>
              <a:defRPr sz="2800" b="1" i="0" baseline="0">
                <a:solidFill>
                  <a:schemeClr val="tx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8" name="Text Placeholder 3">
            <a:extLst>
              <a:ext uri="{FF2B5EF4-FFF2-40B4-BE49-F238E27FC236}">
                <a16:creationId xmlns:a16="http://schemas.microsoft.com/office/drawing/2014/main" id="{8818ADAA-0D73-2649-A90F-A489016A1095}"/>
              </a:ext>
            </a:extLst>
          </p:cNvPr>
          <p:cNvSpPr>
            <a:spLocks noGrp="1"/>
          </p:cNvSpPr>
          <p:nvPr>
            <p:ph type="body" sz="half" idx="10" hasCustomPrompt="1"/>
          </p:nvPr>
        </p:nvSpPr>
        <p:spPr>
          <a:xfrm>
            <a:off x="287339" y="394855"/>
            <a:ext cx="3015456" cy="1872227"/>
          </a:xfrm>
          <a:prstGeom prst="rect">
            <a:avLst/>
          </a:prstGeom>
        </p:spPr>
        <p:txBody>
          <a:bodyPr lIns="0" tIns="0" rIns="0" bIns="0"/>
          <a:lstStyle>
            <a:lvl1pPr marL="0" indent="0">
              <a:lnSpc>
                <a:spcPct val="100000"/>
              </a:lnSpc>
              <a:buNone/>
              <a:defRPr sz="4000" b="1" baseline="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a:t>
            </a:r>
          </a:p>
        </p:txBody>
      </p:sp>
      <p:pic>
        <p:nvPicPr>
          <p:cNvPr id="15" name="Kuva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3945749440"/>
      </p:ext>
    </p:extLst>
  </p:cSld>
  <p:clrMapOvr>
    <a:masterClrMapping/>
  </p:clrMapOvr>
  <p:extLst>
    <p:ext uri="{DCECCB84-F9BA-43D5-87BE-67443E8EF086}">
      <p15:sldGuideLst xmlns:p15="http://schemas.microsoft.com/office/powerpoint/2012/main">
        <p15:guide id="1" pos="2081">
          <p15:clr>
            <a:srgbClr val="FBAE40"/>
          </p15:clr>
        </p15:guide>
        <p15:guide id="2" pos="2302">
          <p15:clr>
            <a:srgbClr val="FBAE40"/>
          </p15:clr>
        </p15:guide>
        <p15:guide id="3" pos="553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Process slide - Red">
    <p:bg>
      <p:bgPr>
        <a:solidFill>
          <a:schemeClr val="tx2"/>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836A9AB-7FD4-4A4D-8EF5-3255560CFBFE}"/>
              </a:ext>
            </a:extLst>
          </p:cNvPr>
          <p:cNvSpPr>
            <a:spLocks noGrp="1"/>
          </p:cNvSpPr>
          <p:nvPr>
            <p:ph type="body" sz="quarter" idx="11" hasCustomPrompt="1"/>
          </p:nvPr>
        </p:nvSpPr>
        <p:spPr>
          <a:xfrm>
            <a:off x="290831" y="2534491"/>
            <a:ext cx="1539000" cy="1753903"/>
          </a:xfrm>
          <a:prstGeom prst="rect">
            <a:avLst/>
          </a:prstGeom>
        </p:spPr>
        <p:txBody>
          <a:bodyPr lIns="0" tIns="0" rIns="0" bIns="0"/>
          <a:lstStyle>
            <a:lvl1pPr marL="81000" indent="-81000" algn="l" defTabSz="514436" rtl="0" eaLnBrk="1" latinLnBrk="0" hangingPunct="1">
              <a:lnSpc>
                <a:spcPct val="100000"/>
              </a:lnSpc>
              <a:buFont typeface="Arial" charset="0"/>
              <a:buChar char="•"/>
              <a:defRPr sz="1400" b="1">
                <a:solidFill>
                  <a:schemeClr val="bg1"/>
                </a:solidFill>
              </a:defRPr>
            </a:lvl1pPr>
            <a:lvl2pPr marL="0" indent="0">
              <a:lnSpc>
                <a:spcPts val="1500"/>
              </a:lnSpc>
              <a:buNone/>
              <a:defRPr lang="en-US" sz="1350" b="1" kern="1200" dirty="0" smtClean="0">
                <a:solidFill>
                  <a:schemeClr val="bg1"/>
                </a:solidFill>
                <a:latin typeface="+mn-lt"/>
                <a:ea typeface="Arial" charset="0"/>
                <a:cs typeface="Arial" charset="0"/>
              </a:defRPr>
            </a:lvl2pPr>
            <a:lvl3pPr>
              <a:buClr>
                <a:schemeClr val="bg1"/>
              </a:buClr>
              <a:defRPr sz="788">
                <a:solidFill>
                  <a:schemeClr val="bg1"/>
                </a:solidFill>
              </a:defRPr>
            </a:lvl3pPr>
          </a:lstStyle>
          <a:p>
            <a:pPr marL="81000" lvl="0" indent="-81000" algn="l" defTabSz="514436" rtl="0" eaLnBrk="1" latinLnBrk="0" hangingPunct="1">
              <a:lnSpc>
                <a:spcPts val="975"/>
              </a:lnSpc>
              <a:buFont typeface="Arial" charset="0"/>
              <a:buChar char="•"/>
            </a:pPr>
            <a:r>
              <a:rPr lang="fi-FI" dirty="0"/>
              <a:t>Add text</a:t>
            </a:r>
          </a:p>
        </p:txBody>
      </p:sp>
      <p:sp>
        <p:nvSpPr>
          <p:cNvPr id="18" name="Text Placeholder 5">
            <a:extLst>
              <a:ext uri="{FF2B5EF4-FFF2-40B4-BE49-F238E27FC236}">
                <a16:creationId xmlns:a16="http://schemas.microsoft.com/office/drawing/2014/main" id="{89987C57-966C-4855-9310-5E356BB3CB9E}"/>
              </a:ext>
            </a:extLst>
          </p:cNvPr>
          <p:cNvSpPr>
            <a:spLocks noGrp="1"/>
          </p:cNvSpPr>
          <p:nvPr>
            <p:ph type="body" sz="quarter" idx="12" hasCustomPrompt="1"/>
          </p:nvPr>
        </p:nvSpPr>
        <p:spPr>
          <a:xfrm>
            <a:off x="2039978"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4" name="Text Placeholder 23">
            <a:extLst>
              <a:ext uri="{FF2B5EF4-FFF2-40B4-BE49-F238E27FC236}">
                <a16:creationId xmlns:a16="http://schemas.microsoft.com/office/drawing/2014/main" id="{EAC2BD28-BA40-4C62-9684-204677B491A2}"/>
              </a:ext>
            </a:extLst>
          </p:cNvPr>
          <p:cNvSpPr>
            <a:spLocks noGrp="1"/>
          </p:cNvSpPr>
          <p:nvPr>
            <p:ph type="body" sz="quarter" idx="16" hasCustomPrompt="1"/>
          </p:nvPr>
        </p:nvSpPr>
        <p:spPr>
          <a:xfrm>
            <a:off x="460020"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2014</a:t>
            </a:r>
          </a:p>
        </p:txBody>
      </p:sp>
      <p:sp>
        <p:nvSpPr>
          <p:cNvPr id="26" name="Text Placeholder 23">
            <a:extLst>
              <a:ext uri="{FF2B5EF4-FFF2-40B4-BE49-F238E27FC236}">
                <a16:creationId xmlns:a16="http://schemas.microsoft.com/office/drawing/2014/main" id="{0E8425B5-2F4C-4E05-8123-3A8B01FC8702}"/>
              </a:ext>
            </a:extLst>
          </p:cNvPr>
          <p:cNvSpPr>
            <a:spLocks noGrp="1"/>
          </p:cNvSpPr>
          <p:nvPr>
            <p:ph type="body" sz="quarter" idx="17" hasCustomPrompt="1"/>
          </p:nvPr>
        </p:nvSpPr>
        <p:spPr>
          <a:xfrm>
            <a:off x="2209168"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2015</a:t>
            </a:r>
          </a:p>
        </p:txBody>
      </p:sp>
      <p:sp>
        <p:nvSpPr>
          <p:cNvPr id="27" name="Text Placeholder 23">
            <a:extLst>
              <a:ext uri="{FF2B5EF4-FFF2-40B4-BE49-F238E27FC236}">
                <a16:creationId xmlns:a16="http://schemas.microsoft.com/office/drawing/2014/main" id="{DC20D224-7563-4C76-AD81-513A7C8829B2}"/>
              </a:ext>
            </a:extLst>
          </p:cNvPr>
          <p:cNvSpPr>
            <a:spLocks noGrp="1"/>
          </p:cNvSpPr>
          <p:nvPr>
            <p:ph type="body" sz="quarter" idx="18" hasCustomPrompt="1"/>
          </p:nvPr>
        </p:nvSpPr>
        <p:spPr>
          <a:xfrm>
            <a:off x="3953649"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2016</a:t>
            </a:r>
          </a:p>
        </p:txBody>
      </p:sp>
      <p:sp>
        <p:nvSpPr>
          <p:cNvPr id="28" name="Text Placeholder 23">
            <a:extLst>
              <a:ext uri="{FF2B5EF4-FFF2-40B4-BE49-F238E27FC236}">
                <a16:creationId xmlns:a16="http://schemas.microsoft.com/office/drawing/2014/main" id="{E06BCED4-D727-4040-AD5B-6450A58ED4DF}"/>
              </a:ext>
            </a:extLst>
          </p:cNvPr>
          <p:cNvSpPr>
            <a:spLocks noGrp="1"/>
          </p:cNvSpPr>
          <p:nvPr>
            <p:ph type="body" sz="quarter" idx="19" hasCustomPrompt="1"/>
          </p:nvPr>
        </p:nvSpPr>
        <p:spPr>
          <a:xfrm>
            <a:off x="5684135"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2017</a:t>
            </a:r>
          </a:p>
        </p:txBody>
      </p:sp>
      <p:sp>
        <p:nvSpPr>
          <p:cNvPr id="29" name="Text Placeholder 23">
            <a:extLst>
              <a:ext uri="{FF2B5EF4-FFF2-40B4-BE49-F238E27FC236}">
                <a16:creationId xmlns:a16="http://schemas.microsoft.com/office/drawing/2014/main" id="{294EAA4E-E8D4-4CC5-BDD1-70053B25FE63}"/>
              </a:ext>
            </a:extLst>
          </p:cNvPr>
          <p:cNvSpPr>
            <a:spLocks noGrp="1"/>
          </p:cNvSpPr>
          <p:nvPr>
            <p:ph type="body" sz="quarter" idx="20" hasCustomPrompt="1"/>
          </p:nvPr>
        </p:nvSpPr>
        <p:spPr>
          <a:xfrm>
            <a:off x="7414621" y="1152407"/>
            <a:ext cx="1200623" cy="11934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1875" b="1" smtClean="0">
                <a:solidFill>
                  <a:schemeClr val="tx2"/>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2018</a:t>
            </a:r>
          </a:p>
        </p:txBody>
      </p:sp>
      <p:sp>
        <p:nvSpPr>
          <p:cNvPr id="17" name="Text Placeholder 5">
            <a:extLst>
              <a:ext uri="{FF2B5EF4-FFF2-40B4-BE49-F238E27FC236}">
                <a16:creationId xmlns:a16="http://schemas.microsoft.com/office/drawing/2014/main" id="{A827BBD5-9E69-4D6A-ACDE-EC26CFE2F6DA}"/>
              </a:ext>
            </a:extLst>
          </p:cNvPr>
          <p:cNvSpPr>
            <a:spLocks noGrp="1"/>
          </p:cNvSpPr>
          <p:nvPr>
            <p:ph type="body" sz="quarter" idx="23" hasCustomPrompt="1"/>
          </p:nvPr>
        </p:nvSpPr>
        <p:spPr>
          <a:xfrm>
            <a:off x="3771501"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2" name="Text Placeholder 5">
            <a:extLst>
              <a:ext uri="{FF2B5EF4-FFF2-40B4-BE49-F238E27FC236}">
                <a16:creationId xmlns:a16="http://schemas.microsoft.com/office/drawing/2014/main" id="{1BA48B8B-BD2C-4A39-82AF-63EB5DF45DE4}"/>
              </a:ext>
            </a:extLst>
          </p:cNvPr>
          <p:cNvSpPr>
            <a:spLocks noGrp="1"/>
          </p:cNvSpPr>
          <p:nvPr>
            <p:ph type="body" sz="quarter" idx="24" hasCustomPrompt="1"/>
          </p:nvPr>
        </p:nvSpPr>
        <p:spPr>
          <a:xfrm>
            <a:off x="5515995"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3" name="Text Placeholder 5">
            <a:extLst>
              <a:ext uri="{FF2B5EF4-FFF2-40B4-BE49-F238E27FC236}">
                <a16:creationId xmlns:a16="http://schemas.microsoft.com/office/drawing/2014/main" id="{FDACDC4A-3163-4169-8C73-15CC127E50C8}"/>
              </a:ext>
            </a:extLst>
          </p:cNvPr>
          <p:cNvSpPr>
            <a:spLocks noGrp="1"/>
          </p:cNvSpPr>
          <p:nvPr>
            <p:ph type="body" sz="quarter" idx="25" hasCustomPrompt="1"/>
          </p:nvPr>
        </p:nvSpPr>
        <p:spPr>
          <a:xfrm>
            <a:off x="7247518" y="2536756"/>
            <a:ext cx="1539000" cy="2007182"/>
          </a:xfrm>
          <a:prstGeom prst="rect">
            <a:avLst/>
          </a:prstGeom>
        </p:spPr>
        <p:txBody>
          <a:bodyPr lIns="0" tIns="0" rIns="0" bIns="0"/>
          <a:lstStyle>
            <a:lvl1pPr marL="81000" marR="0" indent="-81000" algn="l" defTabSz="514436" rtl="0" eaLnBrk="1" fontAlgn="auto" latinLnBrk="0" hangingPunct="1">
              <a:lnSpc>
                <a:spcPct val="100000"/>
              </a:lnSpc>
              <a:spcBef>
                <a:spcPts val="750"/>
              </a:spcBef>
              <a:spcAft>
                <a:spcPts val="0"/>
              </a:spcAft>
              <a:buClrTx/>
              <a:buSzTx/>
              <a:buFont typeface="Arial" charset="0"/>
              <a:buChar char="•"/>
              <a:tabLst/>
              <a:defRPr sz="1400" b="1">
                <a:solidFill>
                  <a:schemeClr val="bg1"/>
                </a:solidFill>
              </a:defRPr>
            </a:lvl1pPr>
            <a:lvl2pPr marL="128588" indent="-128588">
              <a:lnSpc>
                <a:spcPts val="1600"/>
              </a:lnSpc>
              <a:buClr>
                <a:schemeClr val="bg1"/>
              </a:buClr>
              <a:defRPr lang="en-US" sz="1350" b="1" kern="1200" dirty="0" smtClean="0">
                <a:solidFill>
                  <a:schemeClr val="bg1"/>
                </a:solidFill>
                <a:latin typeface="+mn-lt"/>
                <a:ea typeface="Arial" charset="0"/>
                <a:cs typeface="Arial" charset="0"/>
              </a:defRPr>
            </a:lvl2pPr>
          </a:lstStyle>
          <a:p>
            <a:pPr marL="81000" marR="0" lvl="0" indent="-81000" algn="l" defTabSz="514436" rtl="0" eaLnBrk="1" fontAlgn="auto" latinLnBrk="0" hangingPunct="1">
              <a:lnSpc>
                <a:spcPts val="975"/>
              </a:lnSpc>
              <a:spcBef>
                <a:spcPts val="750"/>
              </a:spcBef>
              <a:spcAft>
                <a:spcPts val="0"/>
              </a:spcAft>
              <a:buClrTx/>
              <a:buSzTx/>
              <a:buFont typeface="Arial" charset="0"/>
              <a:buChar char="•"/>
              <a:tabLst/>
              <a:defRPr/>
            </a:pPr>
            <a:r>
              <a:rPr lang="fi-FI" dirty="0"/>
              <a:t>Add text</a:t>
            </a:r>
          </a:p>
          <a:p>
            <a:pPr marL="81000" lvl="0" indent="-81000" algn="l" defTabSz="514436" rtl="0" eaLnBrk="1" latinLnBrk="0" hangingPunct="1">
              <a:lnSpc>
                <a:spcPts val="975"/>
              </a:lnSpc>
              <a:buFont typeface="Arial" charset="0"/>
              <a:buChar char="•"/>
            </a:pPr>
            <a:endParaRPr lang="fi-FI" dirty="0"/>
          </a:p>
        </p:txBody>
      </p:sp>
      <p:sp>
        <p:nvSpPr>
          <p:cNvPr id="2" name="Päivämäärän paikkamerkki 1">
            <a:extLst>
              <a:ext uri="{FF2B5EF4-FFF2-40B4-BE49-F238E27FC236}">
                <a16:creationId xmlns:a16="http://schemas.microsoft.com/office/drawing/2014/main" id="{17A6B884-331F-40FA-8908-119224136FDB}"/>
              </a:ext>
            </a:extLst>
          </p:cNvPr>
          <p:cNvSpPr>
            <a:spLocks noGrp="1"/>
          </p:cNvSpPr>
          <p:nvPr>
            <p:ph type="dt" sz="half" idx="26"/>
          </p:nvPr>
        </p:nvSpPr>
        <p:spPr/>
        <p:txBody>
          <a:bodyPr/>
          <a:lstStyle>
            <a:lvl1pPr>
              <a:defRPr>
                <a:solidFill>
                  <a:srgbClr val="FFFFFF"/>
                </a:solidFill>
              </a:defRPr>
            </a:lvl1pPr>
          </a:lstStyle>
          <a:p>
            <a:r>
              <a:rPr lang="fi-FI" dirty="0"/>
              <a:t>dd.mm.yyyy</a:t>
            </a:r>
            <a:endParaRPr lang="en-US" dirty="0"/>
          </a:p>
        </p:txBody>
      </p:sp>
      <p:sp>
        <p:nvSpPr>
          <p:cNvPr id="3" name="Alatunnisteen paikkamerkki 2">
            <a:extLst>
              <a:ext uri="{FF2B5EF4-FFF2-40B4-BE49-F238E27FC236}">
                <a16:creationId xmlns:a16="http://schemas.microsoft.com/office/drawing/2014/main" id="{A749CABA-9FF3-45EA-9953-7B719CB699D9}"/>
              </a:ext>
            </a:extLst>
          </p:cNvPr>
          <p:cNvSpPr>
            <a:spLocks noGrp="1"/>
          </p:cNvSpPr>
          <p:nvPr>
            <p:ph type="ftr" sz="quarter" idx="27"/>
          </p:nvPr>
        </p:nvSpPr>
        <p:spPr/>
        <p:txBody>
          <a:bodyPr/>
          <a:lstStyle>
            <a:lvl1pPr>
              <a:defRPr>
                <a:solidFill>
                  <a:srgbClr val="FFFFFF"/>
                </a:solidFill>
              </a:defRPr>
            </a:lvl1pPr>
          </a:lstStyle>
          <a:p>
            <a:r>
              <a:rPr lang="fi-FI" dirty="0"/>
              <a:t>Your text here</a:t>
            </a:r>
          </a:p>
        </p:txBody>
      </p:sp>
      <p:sp>
        <p:nvSpPr>
          <p:cNvPr id="4" name="Dian numeron paikkamerkki 3">
            <a:extLst>
              <a:ext uri="{FF2B5EF4-FFF2-40B4-BE49-F238E27FC236}">
                <a16:creationId xmlns:a16="http://schemas.microsoft.com/office/drawing/2014/main" id="{FF271C0B-E7D3-474B-A483-3CBA7656076F}"/>
              </a:ext>
            </a:extLst>
          </p:cNvPr>
          <p:cNvSpPr>
            <a:spLocks noGrp="1"/>
          </p:cNvSpPr>
          <p:nvPr>
            <p:ph type="sldNum" sz="quarter" idx="28"/>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20" name="Kuva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1580"/>
            <a:ext cx="1991440" cy="856800"/>
          </a:xfrm>
          <a:prstGeom prst="rect">
            <a:avLst/>
          </a:prstGeom>
        </p:spPr>
      </p:pic>
      <p:sp>
        <p:nvSpPr>
          <p:cNvPr id="19" name="Text Placeholder 3">
            <a:extLst>
              <a:ext uri="{FF2B5EF4-FFF2-40B4-BE49-F238E27FC236}">
                <a16:creationId xmlns:a16="http://schemas.microsoft.com/office/drawing/2014/main" id="{68BC71D3-693E-4C10-9279-0086C54FAE9E}"/>
              </a:ext>
            </a:extLst>
          </p:cNvPr>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accent6"/>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3387118471"/>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 Process slide - White">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D9F47391-4AC0-4F7E-BFA1-6D69FD784378}"/>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16" name="Date Placeholder 3">
            <a:extLst>
              <a:ext uri="{FF2B5EF4-FFF2-40B4-BE49-F238E27FC236}">
                <a16:creationId xmlns:a16="http://schemas.microsoft.com/office/drawing/2014/main" id="{FEF0705C-E100-4768-B5FA-237B27E15CFD}"/>
              </a:ext>
            </a:extLst>
          </p:cNvPr>
          <p:cNvSpPr>
            <a:spLocks noGrp="1"/>
          </p:cNvSpPr>
          <p:nvPr>
            <p:ph type="dt" sz="half" idx="25"/>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17" name="Alatunnisteen paikkamerkki 1">
            <a:extLst>
              <a:ext uri="{FF2B5EF4-FFF2-40B4-BE49-F238E27FC236}">
                <a16:creationId xmlns:a16="http://schemas.microsoft.com/office/drawing/2014/main" id="{84C2D171-9BD9-4BE0-A001-56E7273902C0}"/>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sp>
        <p:nvSpPr>
          <p:cNvPr id="24" name="Text Placeholder 23">
            <a:extLst>
              <a:ext uri="{FF2B5EF4-FFF2-40B4-BE49-F238E27FC236}">
                <a16:creationId xmlns:a16="http://schemas.microsoft.com/office/drawing/2014/main" id="{EAC2BD28-BA40-4C62-9684-204677B491A2}"/>
              </a:ext>
            </a:extLst>
          </p:cNvPr>
          <p:cNvSpPr>
            <a:spLocks noGrp="1" noChangeAspect="1"/>
          </p:cNvSpPr>
          <p:nvPr>
            <p:ph type="body" sz="quarter" idx="16" hasCustomPrompt="1"/>
          </p:nvPr>
        </p:nvSpPr>
        <p:spPr>
          <a:xfrm>
            <a:off x="631754"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1</a:t>
            </a:r>
          </a:p>
        </p:txBody>
      </p:sp>
      <p:sp>
        <p:nvSpPr>
          <p:cNvPr id="26" name="Text Placeholder 23">
            <a:extLst>
              <a:ext uri="{FF2B5EF4-FFF2-40B4-BE49-F238E27FC236}">
                <a16:creationId xmlns:a16="http://schemas.microsoft.com/office/drawing/2014/main" id="{0E8425B5-2F4C-4E05-8123-3A8B01FC8702}"/>
              </a:ext>
            </a:extLst>
          </p:cNvPr>
          <p:cNvSpPr>
            <a:spLocks noGrp="1" noChangeAspect="1"/>
          </p:cNvSpPr>
          <p:nvPr>
            <p:ph type="body" sz="quarter" idx="17" hasCustomPrompt="1"/>
          </p:nvPr>
        </p:nvSpPr>
        <p:spPr>
          <a:xfrm>
            <a:off x="2385879"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2</a:t>
            </a:r>
          </a:p>
        </p:txBody>
      </p:sp>
      <p:sp>
        <p:nvSpPr>
          <p:cNvPr id="27" name="Text Placeholder 23">
            <a:extLst>
              <a:ext uri="{FF2B5EF4-FFF2-40B4-BE49-F238E27FC236}">
                <a16:creationId xmlns:a16="http://schemas.microsoft.com/office/drawing/2014/main" id="{DC20D224-7563-4C76-AD81-513A7C8829B2}"/>
              </a:ext>
            </a:extLst>
          </p:cNvPr>
          <p:cNvSpPr>
            <a:spLocks noGrp="1" noChangeAspect="1"/>
          </p:cNvSpPr>
          <p:nvPr>
            <p:ph type="body" sz="quarter" idx="18" hasCustomPrompt="1"/>
          </p:nvPr>
        </p:nvSpPr>
        <p:spPr>
          <a:xfrm>
            <a:off x="4126004"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3</a:t>
            </a:r>
          </a:p>
        </p:txBody>
      </p:sp>
      <p:sp>
        <p:nvSpPr>
          <p:cNvPr id="28" name="Text Placeholder 23">
            <a:extLst>
              <a:ext uri="{FF2B5EF4-FFF2-40B4-BE49-F238E27FC236}">
                <a16:creationId xmlns:a16="http://schemas.microsoft.com/office/drawing/2014/main" id="{E06BCED4-D727-4040-AD5B-6450A58ED4DF}"/>
              </a:ext>
            </a:extLst>
          </p:cNvPr>
          <p:cNvSpPr>
            <a:spLocks noGrp="1" noChangeAspect="1"/>
          </p:cNvSpPr>
          <p:nvPr>
            <p:ph type="body" sz="quarter" idx="19" hasCustomPrompt="1"/>
          </p:nvPr>
        </p:nvSpPr>
        <p:spPr>
          <a:xfrm>
            <a:off x="5856800"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4</a:t>
            </a:r>
          </a:p>
        </p:txBody>
      </p:sp>
      <p:sp>
        <p:nvSpPr>
          <p:cNvPr id="29" name="Text Placeholder 23">
            <a:extLst>
              <a:ext uri="{FF2B5EF4-FFF2-40B4-BE49-F238E27FC236}">
                <a16:creationId xmlns:a16="http://schemas.microsoft.com/office/drawing/2014/main" id="{294EAA4E-E8D4-4CC5-BDD1-70053B25FE63}"/>
              </a:ext>
            </a:extLst>
          </p:cNvPr>
          <p:cNvSpPr>
            <a:spLocks noGrp="1" noChangeAspect="1"/>
          </p:cNvSpPr>
          <p:nvPr>
            <p:ph type="body" sz="quarter" idx="20" hasCustomPrompt="1"/>
          </p:nvPr>
        </p:nvSpPr>
        <p:spPr>
          <a:xfrm>
            <a:off x="7582931" y="1312197"/>
            <a:ext cx="864000" cy="8588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8" tIns="34288" rIns="68578" bIns="34288" rtlCol="0" anchor="ctr"/>
          <a:lstStyle>
            <a:lvl1pPr marL="0" indent="0" algn="ctr">
              <a:buNone/>
              <a:defRPr lang="en-US" sz="3000" b="1" smtClean="0">
                <a:solidFill>
                  <a:schemeClr val="bg1"/>
                </a:solidFill>
                <a:latin typeface="Arial"/>
              </a:defRPr>
            </a:lvl1pPr>
            <a:lvl2pPr>
              <a:defRPr lang="en-US" sz="1350" smtClean="0">
                <a:solidFill>
                  <a:schemeClr val="lt1"/>
                </a:solidFill>
              </a:defRPr>
            </a:lvl2pPr>
            <a:lvl3pPr>
              <a:defRPr lang="en-US" sz="1350" smtClean="0">
                <a:solidFill>
                  <a:schemeClr val="lt1"/>
                </a:solidFill>
              </a:defRPr>
            </a:lvl3pPr>
            <a:lvl4pPr>
              <a:defRPr lang="en-US" smtClean="0">
                <a:solidFill>
                  <a:schemeClr val="lt1"/>
                </a:solidFill>
              </a:defRPr>
            </a:lvl4pPr>
            <a:lvl5pPr>
              <a:defRPr lang="fi-FI">
                <a:solidFill>
                  <a:schemeClr val="lt1"/>
                </a:solidFill>
              </a:defRPr>
            </a:lvl5pPr>
          </a:lstStyle>
          <a:p>
            <a:pPr marL="0" lvl="0" algn="ctr" defTabSz="514436"/>
            <a:r>
              <a:rPr lang="en-US" dirty="0"/>
              <a:t>5</a:t>
            </a:r>
          </a:p>
        </p:txBody>
      </p:sp>
      <p:sp>
        <p:nvSpPr>
          <p:cNvPr id="33" name="Text Placeholder 3">
            <a:extLst>
              <a:ext uri="{FF2B5EF4-FFF2-40B4-BE49-F238E27FC236}">
                <a16:creationId xmlns:a16="http://schemas.microsoft.com/office/drawing/2014/main" id="{8B20109F-4A5D-AF40-A937-1636D1D64A39}"/>
              </a:ext>
            </a:extLst>
          </p:cNvPr>
          <p:cNvSpPr>
            <a:spLocks noGrp="1"/>
          </p:cNvSpPr>
          <p:nvPr>
            <p:ph type="body" sz="half" idx="2" hasCustomPrompt="1"/>
          </p:nvPr>
        </p:nvSpPr>
        <p:spPr>
          <a:xfrm>
            <a:off x="294254" y="2304305"/>
            <a:ext cx="1539000" cy="1979695"/>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1</a:t>
            </a:r>
          </a:p>
        </p:txBody>
      </p:sp>
      <p:sp>
        <p:nvSpPr>
          <p:cNvPr id="34" name="Text Placeholder 3">
            <a:extLst>
              <a:ext uri="{FF2B5EF4-FFF2-40B4-BE49-F238E27FC236}">
                <a16:creationId xmlns:a16="http://schemas.microsoft.com/office/drawing/2014/main" id="{B1A38691-037D-394F-800A-B98CC5204D3A}"/>
              </a:ext>
            </a:extLst>
          </p:cNvPr>
          <p:cNvSpPr>
            <a:spLocks noGrp="1"/>
          </p:cNvSpPr>
          <p:nvPr>
            <p:ph type="body" sz="half" idx="21" hasCustomPrompt="1"/>
          </p:nvPr>
        </p:nvSpPr>
        <p:spPr>
          <a:xfrm>
            <a:off x="2048379" y="2318301"/>
            <a:ext cx="1539000" cy="196570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2</a:t>
            </a:r>
          </a:p>
        </p:txBody>
      </p:sp>
      <p:sp>
        <p:nvSpPr>
          <p:cNvPr id="35" name="Text Placeholder 3">
            <a:extLst>
              <a:ext uri="{FF2B5EF4-FFF2-40B4-BE49-F238E27FC236}">
                <a16:creationId xmlns:a16="http://schemas.microsoft.com/office/drawing/2014/main" id="{591022EE-194A-0147-A4C1-5527DCEE10B9}"/>
              </a:ext>
            </a:extLst>
          </p:cNvPr>
          <p:cNvSpPr>
            <a:spLocks noGrp="1"/>
          </p:cNvSpPr>
          <p:nvPr>
            <p:ph type="body" sz="half" idx="22" hasCustomPrompt="1"/>
          </p:nvPr>
        </p:nvSpPr>
        <p:spPr>
          <a:xfrm>
            <a:off x="3788504" y="2318300"/>
            <a:ext cx="1539000" cy="196570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3</a:t>
            </a:r>
          </a:p>
        </p:txBody>
      </p:sp>
      <p:sp>
        <p:nvSpPr>
          <p:cNvPr id="36" name="Text Placeholder 3">
            <a:extLst>
              <a:ext uri="{FF2B5EF4-FFF2-40B4-BE49-F238E27FC236}">
                <a16:creationId xmlns:a16="http://schemas.microsoft.com/office/drawing/2014/main" id="{59974140-1C49-A14E-96F4-B74CDFC7AA87}"/>
              </a:ext>
            </a:extLst>
          </p:cNvPr>
          <p:cNvSpPr>
            <a:spLocks noGrp="1"/>
          </p:cNvSpPr>
          <p:nvPr>
            <p:ph type="body" sz="half" idx="23" hasCustomPrompt="1"/>
          </p:nvPr>
        </p:nvSpPr>
        <p:spPr>
          <a:xfrm>
            <a:off x="5519300" y="2318299"/>
            <a:ext cx="1539000" cy="1965702"/>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sp>
        <p:nvSpPr>
          <p:cNvPr id="37" name="Text Placeholder 3">
            <a:extLst>
              <a:ext uri="{FF2B5EF4-FFF2-40B4-BE49-F238E27FC236}">
                <a16:creationId xmlns:a16="http://schemas.microsoft.com/office/drawing/2014/main" id="{5A54D1A0-56C3-904B-A447-7E1980F40DB9}"/>
              </a:ext>
            </a:extLst>
          </p:cNvPr>
          <p:cNvSpPr>
            <a:spLocks noGrp="1"/>
          </p:cNvSpPr>
          <p:nvPr>
            <p:ph type="body" sz="half" idx="24" hasCustomPrompt="1"/>
          </p:nvPr>
        </p:nvSpPr>
        <p:spPr>
          <a:xfrm>
            <a:off x="7245431" y="2318299"/>
            <a:ext cx="1539000" cy="1965704"/>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a:buNone/>
              <a:tabLst/>
              <a:defRPr lang="en-GB" sz="1400" b="1" smtClean="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Point 4</a:t>
            </a:r>
          </a:p>
        </p:txBody>
      </p:sp>
      <p:pic>
        <p:nvPicPr>
          <p:cNvPr id="19" name="Kuva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288790"/>
            <a:ext cx="2073704" cy="856800"/>
          </a:xfrm>
          <a:prstGeom prst="rect">
            <a:avLst/>
          </a:prstGeom>
        </p:spPr>
      </p:pic>
      <p:sp>
        <p:nvSpPr>
          <p:cNvPr id="18" name="Text Placeholder 3">
            <a:extLst>
              <a:ext uri="{FF2B5EF4-FFF2-40B4-BE49-F238E27FC236}">
                <a16:creationId xmlns:a16="http://schemas.microsoft.com/office/drawing/2014/main" id="{6B9DCDBA-301D-45E5-9477-380D1CB1B590}"/>
              </a:ext>
            </a:extLst>
          </p:cNvPr>
          <p:cNvSpPr>
            <a:spLocks noGrp="1"/>
          </p:cNvSpPr>
          <p:nvPr>
            <p:ph type="body" sz="half" idx="10" hasCustomPrompt="1"/>
          </p:nvPr>
        </p:nvSpPr>
        <p:spPr>
          <a:xfrm>
            <a:off x="292328" y="294870"/>
            <a:ext cx="8492897" cy="733141"/>
          </a:xfrm>
          <a:prstGeom prst="rect">
            <a:avLst/>
          </a:prstGeom>
        </p:spPr>
        <p:txBody>
          <a:bodyPr lIns="0" tIns="0" rIns="0" bIns="0"/>
          <a:lstStyle>
            <a:lvl1pPr marL="0" indent="0">
              <a:lnSpc>
                <a:spcPct val="100000"/>
              </a:lnSpc>
              <a:buNone/>
              <a:defRPr sz="32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Body slide title </a:t>
            </a:r>
          </a:p>
        </p:txBody>
      </p:sp>
    </p:spTree>
    <p:extLst>
      <p:ext uri="{BB962C8B-B14F-4D97-AF65-F5344CB8AC3E}">
        <p14:creationId xmlns:p14="http://schemas.microsoft.com/office/powerpoint/2010/main" val="1278568287"/>
      </p:ext>
    </p:extLst>
  </p:cSld>
  <p:clrMapOvr>
    <a:masterClrMapping/>
  </p:clrMapOvr>
  <p:extLst>
    <p:ext uri="{DCECCB84-F9BA-43D5-87BE-67443E8EF086}">
      <p15:sldGuideLst xmlns:p15="http://schemas.microsoft.com/office/powerpoint/2012/main">
        <p15:guide id="1" pos="553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 Closing slide - Red - Social media icons">
    <p:spTree>
      <p:nvGrpSpPr>
        <p:cNvPr id="1" name=""/>
        <p:cNvGrpSpPr/>
        <p:nvPr/>
      </p:nvGrpSpPr>
      <p:grpSpPr>
        <a:xfrm>
          <a:off x="0" y="0"/>
          <a:ext cx="0" cy="0"/>
          <a:chOff x="0" y="0"/>
          <a:chExt cx="0" cy="0"/>
        </a:xfrm>
      </p:grpSpPr>
      <p:sp>
        <p:nvSpPr>
          <p:cNvPr id="5" name="Rectangle 4"/>
          <p:cNvSpPr/>
          <p:nvPr userDrawn="1"/>
        </p:nvSpPr>
        <p:spPr>
          <a:xfrm>
            <a:off x="-16450" y="0"/>
            <a:ext cx="9160449"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20" dirty="0"/>
          </a:p>
        </p:txBody>
      </p:sp>
      <p:sp>
        <p:nvSpPr>
          <p:cNvPr id="12" name="Otsikko 1">
            <a:hlinkClick r:id="rId2"/>
          </p:cNvPr>
          <p:cNvSpPr txBox="1">
            <a:spLocks/>
          </p:cNvSpPr>
          <p:nvPr userDrawn="1"/>
        </p:nvSpPr>
        <p:spPr>
          <a:xfrm>
            <a:off x="3717365" y="3568351"/>
            <a:ext cx="1709289" cy="364352"/>
          </a:xfrm>
          <a:prstGeom prst="rect">
            <a:avLst/>
          </a:prstGeom>
        </p:spPr>
        <p:txBody>
          <a:bodyPr lIns="0" tIns="0" rIns="0" bIns="0" anchor="t" anchorCtr="0">
            <a:noAutofit/>
          </a:bodyPr>
          <a:lstStyle>
            <a:lvl1pPr algn="l" defTabSz="457200" rtl="0" eaLnBrk="0" fontAlgn="base" hangingPunct="0">
              <a:lnSpc>
                <a:spcPct val="85000"/>
              </a:lnSpc>
              <a:spcBef>
                <a:spcPct val="0"/>
              </a:spcBef>
              <a:spcAft>
                <a:spcPct val="0"/>
              </a:spcAft>
              <a:defRPr sz="3600" b="1" kern="1200" spc="-100">
                <a:solidFill>
                  <a:srgbClr val="FFFFFF"/>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a:lstStyle>
          <a:p>
            <a:pPr algn="ctr"/>
            <a:r>
              <a:rPr lang="fi-FI" sz="1800" spc="0" baseline="0" dirty="0">
                <a:latin typeface="Arial"/>
                <a:cs typeface="Arial"/>
              </a:rPr>
              <a:t>aalto.fi</a:t>
            </a:r>
          </a:p>
        </p:txBody>
      </p:sp>
      <p:grpSp>
        <p:nvGrpSpPr>
          <p:cNvPr id="6" name="Group 5"/>
          <p:cNvGrpSpPr/>
          <p:nvPr userDrawn="1"/>
        </p:nvGrpSpPr>
        <p:grpSpPr>
          <a:xfrm>
            <a:off x="3094339" y="2868216"/>
            <a:ext cx="2955323" cy="353760"/>
            <a:chOff x="4484925" y="3824288"/>
            <a:chExt cx="3940431" cy="471680"/>
          </a:xfrm>
        </p:grpSpPr>
        <p:pic>
          <p:nvPicPr>
            <p:cNvPr id="7" name="Picture 6" descr="FB.png">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4925" y="3824416"/>
              <a:ext cx="471553" cy="471552"/>
            </a:xfrm>
            <a:prstGeom prst="rect">
              <a:avLst/>
            </a:prstGeom>
          </p:spPr>
        </p:pic>
        <p:pic>
          <p:nvPicPr>
            <p:cNvPr id="8" name="Picture 7" descr="IG.png">
              <a:hlinkClick r:id="rId5"/>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164502" y="3824416"/>
              <a:ext cx="471553" cy="471552"/>
            </a:xfrm>
            <a:prstGeom prst="rect">
              <a:avLst/>
            </a:prstGeom>
          </p:spPr>
        </p:pic>
        <p:pic>
          <p:nvPicPr>
            <p:cNvPr id="9" name="Picture 8" descr="Twitter.png">
              <a:hlinkClick r:id="rId7"/>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844079" y="3824416"/>
              <a:ext cx="471553" cy="471552"/>
            </a:xfrm>
            <a:prstGeom prst="rect">
              <a:avLst/>
            </a:prstGeom>
          </p:spPr>
        </p:pic>
        <p:pic>
          <p:nvPicPr>
            <p:cNvPr id="10" name="Picture 9" descr="Youtube.png">
              <a:hlinkClick r:id="rId9"/>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523656" y="3824416"/>
              <a:ext cx="471553" cy="471552"/>
            </a:xfrm>
            <a:prstGeom prst="rect">
              <a:avLst/>
            </a:prstGeom>
          </p:spPr>
        </p:pic>
        <p:pic>
          <p:nvPicPr>
            <p:cNvPr id="11" name="Picture 10" descr="SC.png">
              <a:hlinkClick r:id="rId11"/>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203233" y="3824416"/>
              <a:ext cx="471553" cy="471552"/>
            </a:xfrm>
            <a:prstGeom prst="rect">
              <a:avLst/>
            </a:prstGeom>
          </p:spPr>
        </p:pic>
        <p:pic>
          <p:nvPicPr>
            <p:cNvPr id="3" name="Picture 2"/>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882812" y="3824288"/>
              <a:ext cx="542544" cy="457200"/>
            </a:xfrm>
            <a:prstGeom prst="rect">
              <a:avLst/>
            </a:prstGeom>
          </p:spPr>
        </p:pic>
      </p:grpSp>
      <p:sp>
        <p:nvSpPr>
          <p:cNvPr id="16" name="Tekstin paikkamerkki 2">
            <a:extLst>
              <a:ext uri="{FF2B5EF4-FFF2-40B4-BE49-F238E27FC236}">
                <a16:creationId xmlns:a16="http://schemas.microsoft.com/office/drawing/2014/main" id="{B67CF44B-9D5D-46DC-B676-986416FB8384}"/>
              </a:ext>
            </a:extLst>
          </p:cNvPr>
          <p:cNvSpPr>
            <a:spLocks noGrp="1"/>
          </p:cNvSpPr>
          <p:nvPr>
            <p:ph type="body" sz="quarter" idx="10" hasCustomPrompt="1"/>
          </p:nvPr>
        </p:nvSpPr>
        <p:spPr>
          <a:xfrm>
            <a:off x="1576388" y="1364641"/>
            <a:ext cx="5995987" cy="1306097"/>
          </a:xfrm>
          <a:prstGeom prst="rect">
            <a:avLst/>
          </a:prstGeom>
        </p:spPr>
        <p:txBody>
          <a:bodyPr anchor="b" anchorCtr="0"/>
          <a:lstStyle>
            <a:lvl1pPr marL="0" indent="0" algn="ctr">
              <a:lnSpc>
                <a:spcPct val="100000"/>
              </a:lnSpc>
              <a:buNone/>
              <a:defRPr sz="4000" b="1">
                <a:solidFill>
                  <a:srgbClr val="FFFFFF"/>
                </a:solidFill>
                <a:latin typeface="+mj-lt"/>
              </a:defRPr>
            </a:lvl1pPr>
            <a:lvl2pPr marL="342900" indent="0">
              <a:buNone/>
              <a:defRPr/>
            </a:lvl2pPr>
          </a:lstStyle>
          <a:p>
            <a:pPr lvl="0"/>
            <a:r>
              <a:rPr lang="fi-FI" dirty="0"/>
              <a:t>Add text</a:t>
            </a:r>
          </a:p>
        </p:txBody>
      </p:sp>
      <p:pic>
        <p:nvPicPr>
          <p:cNvPr id="17" name="Kuva 16"/>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3582760467"/>
      </p:ext>
    </p:extLst>
  </p:cSld>
  <p:clrMapOvr>
    <a:masterClrMapping/>
  </p:clrMapOvr>
  <p:extLst>
    <p:ext uri="{DCECCB84-F9BA-43D5-87BE-67443E8EF086}">
      <p15:sldGuideLst xmlns:p15="http://schemas.microsoft.com/office/powerpoint/2012/main">
        <p15:guide id="1" orient="horz" pos="1807">
          <p15:clr>
            <a:srgbClr val="FBAE40"/>
          </p15:clr>
        </p15:guide>
        <p15:guide id="2" orient="horz" pos="202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sp>
        <p:nvSpPr>
          <p:cNvPr id="13"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6"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lnSpc>
                <a:spcPct val="100000"/>
              </a:lnSpc>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Date</a:t>
            </a:r>
          </a:p>
        </p:txBody>
      </p:sp>
      <p:pic>
        <p:nvPicPr>
          <p:cNvPr id="2" name="Kuva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6713" y="0"/>
            <a:ext cx="4567287" cy="5143500"/>
          </a:xfrm>
          <a:prstGeom prst="rect">
            <a:avLst/>
          </a:prstGeom>
        </p:spPr>
      </p:pic>
      <p:pic>
        <p:nvPicPr>
          <p:cNvPr id="17" name="Kuva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338795281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Body slide - 1 wide column">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328" y="28438"/>
            <a:ext cx="8492897" cy="999574"/>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 </a:t>
            </a:r>
          </a:p>
        </p:txBody>
      </p:sp>
      <p:sp>
        <p:nvSpPr>
          <p:cNvPr id="13" name="Text Placeholder 3"/>
          <p:cNvSpPr>
            <a:spLocks noGrp="1"/>
          </p:cNvSpPr>
          <p:nvPr>
            <p:ph type="body" sz="half" idx="11" hasCustomPrompt="1"/>
          </p:nvPr>
        </p:nvSpPr>
        <p:spPr>
          <a:xfrm>
            <a:off x="292328" y="1241467"/>
            <a:ext cx="8492897" cy="3049460"/>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650" indent="-271463">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a:p>
            <a:pPr lvl="1"/>
            <a:r>
              <a:rPr lang="en-GB" noProof="0"/>
              <a:t>Second level</a:t>
            </a:r>
          </a:p>
          <a:p>
            <a:pPr lvl="2"/>
            <a:r>
              <a:rPr lang="en-GB" noProof="0"/>
              <a:t>Third level</a:t>
            </a:r>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en-GB" noProof="0"/>
              <a:t>dd.mm.yyyy</a:t>
            </a:r>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en-GB" noProof="0"/>
              <a:t>Your text here</a:t>
            </a:r>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8" name="Kuva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1497419491"/>
      </p:ext>
    </p:extLst>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orient="horz" pos="84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Kuva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0" y="0"/>
            <a:ext cx="4567287" cy="5143500"/>
          </a:xfrm>
          <a:prstGeom prst="rect">
            <a:avLst/>
          </a:prstGeom>
        </p:spPr>
      </p:pic>
      <p:sp>
        <p:nvSpPr>
          <p:cNvPr id="14"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7"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8"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pic>
        <p:nvPicPr>
          <p:cNvPr id="13" name="Kuva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224636862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2. Header Slide - Red - Image ">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9" name="Title 8"/>
          <p:cNvSpPr>
            <a:spLocks noGrp="1"/>
          </p:cNvSpPr>
          <p:nvPr>
            <p:ph type="title" hasCustomPrompt="1"/>
          </p:nvPr>
        </p:nvSpPr>
        <p:spPr>
          <a:xfrm>
            <a:off x="442398" y="896699"/>
            <a:ext cx="3869137" cy="570773"/>
          </a:xfrm>
          <a:prstGeom prst="rect">
            <a:avLst/>
          </a:prstGeom>
        </p:spPr>
        <p:txBody>
          <a:bodyPr lIns="0" tIns="0" rIns="0" bIns="0" anchor="b"/>
          <a:lstStyle>
            <a:lvl1pPr>
              <a:lnSpc>
                <a:spcPct val="100000"/>
              </a:lnSpc>
              <a:defRPr sz="4000" b="1" baseline="0">
                <a:solidFill>
                  <a:schemeClr val="bg1"/>
                </a:solidFill>
              </a:defRPr>
            </a:lvl1pPr>
          </a:lstStyle>
          <a:p>
            <a:r>
              <a:rPr lang="en-US" dirty="0"/>
              <a:t>Headline</a:t>
            </a:r>
          </a:p>
        </p:txBody>
      </p:sp>
      <p:cxnSp>
        <p:nvCxnSpPr>
          <p:cNvPr id="15" name="Suora yhdysviiva 6"/>
          <p:cNvCxnSpPr/>
          <p:nvPr userDrawn="1"/>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 name="Kuva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6712" y="0"/>
            <a:ext cx="4567287" cy="5143500"/>
          </a:xfrm>
          <a:prstGeom prst="rect">
            <a:avLst/>
          </a:prstGeom>
        </p:spPr>
      </p:pic>
      <p:sp>
        <p:nvSpPr>
          <p:cNvPr id="14" name="Text Placeholder 3"/>
          <p:cNvSpPr>
            <a:spLocks noGrp="1"/>
          </p:cNvSpPr>
          <p:nvPr>
            <p:ph type="body" sz="half" idx="2" hasCustomPrompt="1"/>
          </p:nvPr>
        </p:nvSpPr>
        <p:spPr>
          <a:xfrm>
            <a:off x="442398" y="1746663"/>
            <a:ext cx="3869137" cy="351692"/>
          </a:xfrm>
          <a:prstGeom prst="rect">
            <a:avLst/>
          </a:prstGeom>
        </p:spPr>
        <p:txBody>
          <a:bodyPr lIns="0" tIns="0" rIns="0" bIns="0"/>
          <a:lstStyle>
            <a:lvl1pPr marL="0" indent="0">
              <a:lnSpc>
                <a:spcPct val="100000"/>
              </a:lnSpc>
              <a:buNone/>
              <a:defRPr sz="2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Sub Headline</a:t>
            </a:r>
          </a:p>
        </p:txBody>
      </p:sp>
      <p:sp>
        <p:nvSpPr>
          <p:cNvPr id="13" name="Text Placeholder 3"/>
          <p:cNvSpPr>
            <a:spLocks noGrp="1"/>
          </p:cNvSpPr>
          <p:nvPr>
            <p:ph type="body" sz="half" idx="11" hasCustomPrompt="1"/>
          </p:nvPr>
        </p:nvSpPr>
        <p:spPr>
          <a:xfrm>
            <a:off x="442398" y="2794132"/>
            <a:ext cx="3869137" cy="294419"/>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Name</a:t>
            </a:r>
          </a:p>
        </p:txBody>
      </p:sp>
      <p:sp>
        <p:nvSpPr>
          <p:cNvPr id="17" name="Text Placeholder 3"/>
          <p:cNvSpPr>
            <a:spLocks noGrp="1"/>
          </p:cNvSpPr>
          <p:nvPr>
            <p:ph type="body" sz="half" idx="12" hasCustomPrompt="1"/>
          </p:nvPr>
        </p:nvSpPr>
        <p:spPr>
          <a:xfrm>
            <a:off x="442398" y="3088551"/>
            <a:ext cx="3869137" cy="324054"/>
          </a:xfrm>
          <a:prstGeom prst="rect">
            <a:avLst/>
          </a:prstGeom>
        </p:spPr>
        <p:txBody>
          <a:bodyPr lIns="0" tIns="0" rIns="0" bIns="0"/>
          <a:lstStyle>
            <a:lvl1pPr marL="0" indent="0">
              <a:buNone/>
              <a:defRPr sz="1800" b="1" i="0" baseline="0">
                <a:solidFill>
                  <a:schemeClr val="bg1"/>
                </a:solidFill>
                <a:latin typeface="arial"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Date</a:t>
            </a:r>
            <a:endParaRPr lang="en-US" dirty="0"/>
          </a:p>
        </p:txBody>
      </p:sp>
      <p:pic>
        <p:nvPicPr>
          <p:cNvPr id="16" name="Kuva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 y="3501900"/>
            <a:ext cx="1850304" cy="1641600"/>
          </a:xfrm>
          <a:prstGeom prst="rect">
            <a:avLst/>
          </a:prstGeom>
        </p:spPr>
      </p:pic>
    </p:spTree>
    <p:extLst>
      <p:ext uri="{BB962C8B-B14F-4D97-AF65-F5344CB8AC3E}">
        <p14:creationId xmlns:p14="http://schemas.microsoft.com/office/powerpoint/2010/main" val="216999307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adipiscing elit. </a:t>
            </a:r>
            <a:r>
              <a:rPr lang="fi-FI" dirty="0" err="1"/>
              <a:t>Maecenas</a:t>
            </a:r>
            <a:r>
              <a:rPr lang="fi-FI" dirty="0"/>
              <a:t>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2" name="Kuva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5165" y="0"/>
            <a:ext cx="4428835"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pic>
        <p:nvPicPr>
          <p:cNvPr id="13" name="Kuva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1899528706"/>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a:t>
            </a:r>
            <a:r>
              <a:rPr lang="fi-FI" dirty="0" err="1"/>
              <a:t>consequat</a:t>
            </a:r>
            <a:r>
              <a:rPr lang="fi-FI" dirty="0"/>
              <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4" name="Kuva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22829" y="0"/>
            <a:ext cx="4421171"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pic>
        <p:nvPicPr>
          <p:cNvPr id="12" name="Kuva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3626640116"/>
      </p:ext>
    </p:extLst>
  </p:cSld>
  <p:clrMapOvr>
    <a:masterClrMapping/>
  </p:clrMapOvr>
  <p:extLst>
    <p:ext uri="{DCECCB84-F9BA-43D5-87BE-67443E8EF086}">
      <p15:sldGuideLst xmlns:p15="http://schemas.microsoft.com/office/powerpoint/2012/main">
        <p15:guide id="1" pos="29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7. Divider - Red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dirty="0"/>
          </a:p>
        </p:txBody>
      </p:sp>
      <p:sp>
        <p:nvSpPr>
          <p:cNvPr id="3"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bg1"/>
                </a:solidFill>
              </a:defRPr>
            </a:lvl1pPr>
          </a:lstStyle>
          <a:p>
            <a:r>
              <a:rPr lang="fi-FI" dirty="0"/>
              <a:t>Lorem </a:t>
            </a:r>
            <a:r>
              <a:rPr lang="fi-FI" dirty="0" err="1"/>
              <a:t>ipsum</a:t>
            </a:r>
            <a:r>
              <a:rPr lang="fi-FI" dirty="0"/>
              <a:t> </a:t>
            </a:r>
            <a:r>
              <a:rPr lang="fi-FI" dirty="0" err="1"/>
              <a:t>dolor</a:t>
            </a:r>
            <a:r>
              <a:rPr lang="fi-FI" dirty="0"/>
              <a:t> </a:t>
            </a:r>
            <a:r>
              <a:rPr lang="fi-FI" dirty="0" err="1"/>
              <a:t>sit</a:t>
            </a:r>
            <a:r>
              <a:rPr lang="fi-FI" dirty="0"/>
              <a:t> amet, </a:t>
            </a:r>
            <a:r>
              <a:rPr lang="fi-FI" dirty="0" err="1"/>
              <a:t>consectetur</a:t>
            </a:r>
            <a:r>
              <a:rPr lang="fi-FI" dirty="0"/>
              <a:t> </a:t>
            </a:r>
            <a:r>
              <a:rPr lang="fi-FI" dirty="0" err="1"/>
              <a:t>adipiscing</a:t>
            </a:r>
            <a:r>
              <a:rPr lang="fi-FI" dirty="0"/>
              <a:t> elit. Maecenas </a:t>
            </a:r>
            <a:r>
              <a:rPr lang="fi-FI" dirty="0" err="1"/>
              <a:t>velit</a:t>
            </a:r>
            <a:r>
              <a:rPr lang="fi-FI" dirty="0"/>
              <a:t> </a:t>
            </a:r>
            <a:r>
              <a:rPr lang="fi-FI" dirty="0" err="1"/>
              <a:t>velit</a:t>
            </a:r>
            <a:r>
              <a:rPr lang="fi-FI" dirty="0"/>
              <a:t>, consequat </a:t>
            </a:r>
            <a:r>
              <a:rPr lang="fi-FI" dirty="0" err="1"/>
              <a:t>eget</a:t>
            </a:r>
            <a:r>
              <a:rPr lang="fi-FI" dirty="0"/>
              <a:t> </a:t>
            </a:r>
            <a:r>
              <a:rPr lang="fi-FI" dirty="0" err="1"/>
              <a:t>ullamcorper</a:t>
            </a:r>
            <a:r>
              <a:rPr lang="fi-FI" dirty="0"/>
              <a:t> a, </a:t>
            </a:r>
            <a:r>
              <a:rPr lang="fi-FI" dirty="0" err="1"/>
              <a:t>maximus</a:t>
            </a:r>
            <a:r>
              <a:rPr lang="fi-FI" dirty="0"/>
              <a:t> </a:t>
            </a:r>
            <a:r>
              <a:rPr lang="fi-FI" dirty="0" err="1"/>
              <a:t>ac</a:t>
            </a:r>
            <a:r>
              <a:rPr lang="fi-FI" dirty="0"/>
              <a:t> ex.</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rgbClr val="FFFFFF"/>
                </a:solidFill>
              </a:defRPr>
            </a:lvl1pPr>
          </a:lstStyle>
          <a:p>
            <a:r>
              <a:rPr lang="fi-FI" dirty="0"/>
              <a:t>dd.mm.yyyy</a:t>
            </a:r>
            <a:endParaRPr lang="en-US" dirty="0"/>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rgbClr val="FFFFFF"/>
                </a:solidFill>
              </a:defRPr>
            </a:lvl1pPr>
          </a:lstStyle>
          <a:p>
            <a:fld id="{28F7F04C-F568-F649-A2AE-EA61C66B69B4}" type="slidenum">
              <a:rPr lang="en-US" smtClean="0"/>
              <a:pPr/>
              <a:t>‹#›</a:t>
            </a:fld>
            <a:endParaRPr lang="en-US" dirty="0"/>
          </a:p>
        </p:txBody>
      </p:sp>
      <p:pic>
        <p:nvPicPr>
          <p:cNvPr id="13" name="Kuva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3402" y="0"/>
            <a:ext cx="4430598" cy="5143500"/>
          </a:xfrm>
          <a:prstGeom prst="rect">
            <a:avLst/>
          </a:prstGeom>
        </p:spPr>
      </p:pic>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rgbClr val="FFFFFF"/>
                </a:solidFill>
              </a:defRPr>
            </a:lvl1pPr>
          </a:lstStyle>
          <a:p>
            <a:r>
              <a:rPr lang="fi-FI" dirty="0"/>
              <a:t>Your text here</a:t>
            </a:r>
          </a:p>
        </p:txBody>
      </p:sp>
      <p:pic>
        <p:nvPicPr>
          <p:cNvPr id="12" name="Kuva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281580"/>
            <a:ext cx="1991440" cy="856800"/>
          </a:xfrm>
          <a:prstGeom prst="rect">
            <a:avLst/>
          </a:prstGeom>
        </p:spPr>
      </p:pic>
    </p:spTree>
    <p:extLst>
      <p:ext uri="{BB962C8B-B14F-4D97-AF65-F5344CB8AC3E}">
        <p14:creationId xmlns:p14="http://schemas.microsoft.com/office/powerpoint/2010/main" val="42004826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Body slide - 2 text columns ">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92880" y="26955"/>
            <a:ext cx="8497093" cy="1016294"/>
          </a:xfrm>
          <a:prstGeom prst="rect">
            <a:avLst/>
          </a:prstGeom>
        </p:spPr>
        <p:txBody>
          <a:bodyPr lIns="0" tIns="0" rIns="0" bIns="0" anchor="t"/>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sp>
        <p:nvSpPr>
          <p:cNvPr id="13" name="Text Placeholder 3"/>
          <p:cNvSpPr>
            <a:spLocks noGrp="1"/>
          </p:cNvSpPr>
          <p:nvPr>
            <p:ph type="body" sz="half" idx="11" hasCustomPrompt="1"/>
          </p:nvPr>
        </p:nvSpPr>
        <p:spPr>
          <a:xfrm>
            <a:off x="287339" y="1347789"/>
            <a:ext cx="4150122"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a:p>
            <a:pPr lvl="1"/>
            <a:r>
              <a:rPr lang="en-GB" noProof="0"/>
              <a:t>Second level</a:t>
            </a:r>
          </a:p>
          <a:p>
            <a:pPr lvl="2"/>
            <a:r>
              <a:rPr lang="en-GB" noProof="0"/>
              <a:t>Third level</a:t>
            </a:r>
          </a:p>
        </p:txBody>
      </p:sp>
      <p:sp>
        <p:nvSpPr>
          <p:cNvPr id="21" name="Text Placeholder 3"/>
          <p:cNvSpPr>
            <a:spLocks noGrp="1"/>
          </p:cNvSpPr>
          <p:nvPr>
            <p:ph type="body" sz="half" idx="12" hasCustomPrompt="1"/>
          </p:nvPr>
        </p:nvSpPr>
        <p:spPr>
          <a:xfrm>
            <a:off x="4706541" y="1347789"/>
            <a:ext cx="4078684" cy="2936212"/>
          </a:xfrm>
          <a:prstGeom prst="rect">
            <a:avLst/>
          </a:prstGeom>
        </p:spPr>
        <p:txBody>
          <a:bodyPr lIns="0" tIns="0" rIns="0" bIns="0"/>
          <a:lstStyle>
            <a:lvl1pPr marL="342900" marR="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650" indent="-285750">
              <a:buFont typeface="Arial" panose="020B0604020202020204" pitchFamily="34" charset="0"/>
              <a:buChar char="•"/>
              <a:defRPr sz="2100"/>
            </a:lvl2pPr>
            <a:lvl3pPr marL="804863" indent="-176213">
              <a:buFont typeface="Arial" panose="020B0604020202020204" pitchFamily="34" charset="0"/>
              <a:buChar char="•"/>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a:p>
            <a:pPr lvl="1"/>
            <a:r>
              <a:rPr lang="en-GB" noProof="0"/>
              <a:t>Second level</a:t>
            </a:r>
          </a:p>
          <a:p>
            <a:pPr lvl="2"/>
            <a:r>
              <a:rPr lang="en-GB" noProof="0"/>
              <a:t>Third level</a:t>
            </a:r>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en-GB" noProof="0"/>
              <a:t>dd.mm.yyyy</a:t>
            </a:r>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en-GB" noProof="0"/>
              <a:t>Your text here</a:t>
            </a:r>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GB" noProof="0" smtClean="0"/>
              <a:pPr/>
              <a:t>‹#›</a:t>
            </a:fld>
            <a:endParaRPr lang="en-GB" noProof="0"/>
          </a:p>
        </p:txBody>
      </p:sp>
      <p:pic>
        <p:nvPicPr>
          <p:cNvPr id="12" name="Kuva 1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cSld>
  <p:clrMapOvr>
    <a:masterClrMapping/>
  </p:clrMapOvr>
  <p:extLst>
    <p:ext uri="{DCECCB84-F9BA-43D5-87BE-67443E8EF086}">
      <p15:sldGuideLst xmlns:p15="http://schemas.microsoft.com/office/powerpoint/2012/main">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guide id="8" pos="181" userDrawn="1">
          <p15:clr>
            <a:srgbClr val="FBAE40"/>
          </p15:clr>
        </p15:guide>
        <p15:guide id="9" orient="horz" pos="84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Body slide - Black text - Image">
    <p:spTree>
      <p:nvGrpSpPr>
        <p:cNvPr id="1" name=""/>
        <p:cNvGrpSpPr/>
        <p:nvPr/>
      </p:nvGrpSpPr>
      <p:grpSpPr>
        <a:xfrm>
          <a:off x="0" y="0"/>
          <a:ext cx="0" cy="0"/>
          <a:chOff x="0" y="0"/>
          <a:chExt cx="0" cy="0"/>
        </a:xfrm>
      </p:grpSpPr>
      <p:sp>
        <p:nvSpPr>
          <p:cNvPr id="8" name="Picture Placeholder 2"/>
          <p:cNvSpPr>
            <a:spLocks noGrp="1"/>
          </p:cNvSpPr>
          <p:nvPr>
            <p:ph type="pic" idx="11" hasCustomPrompt="1"/>
          </p:nvPr>
        </p:nvSpPr>
        <p:spPr>
          <a:xfrm>
            <a:off x="4710793" y="0"/>
            <a:ext cx="4433207" cy="5143500"/>
          </a:xfrm>
          <a:prstGeom prst="rect">
            <a:avLst/>
          </a:prstGeom>
        </p:spPr>
        <p:txBody>
          <a:bodyPr/>
          <a:lstStyle>
            <a:lvl1pPr marL="0" indent="0">
              <a:buNone/>
              <a:defRPr sz="2400" b="1" baseline="0">
                <a:solidFill>
                  <a:schemeClr val="bg1">
                    <a:lumMod val="85000"/>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Text Placeholder 3"/>
          <p:cNvSpPr>
            <a:spLocks noGrp="1"/>
          </p:cNvSpPr>
          <p:nvPr>
            <p:ph type="body" sz="half" idx="2" hasCustomPrompt="1"/>
          </p:nvPr>
        </p:nvSpPr>
        <p:spPr>
          <a:xfrm>
            <a:off x="287338" y="1358537"/>
            <a:ext cx="4052221" cy="2925463"/>
          </a:xfrm>
          <a:prstGeom prst="rect">
            <a:avLst/>
          </a:prstGeom>
        </p:spPr>
        <p:txBody>
          <a:bodyPr lIns="0" tIns="0" rIns="0" bIns="0"/>
          <a:lstStyle>
            <a:lvl1pPr marL="0" marR="0" indent="0" algn="l" defTabSz="685800" rtl="0" eaLnBrk="1" fontAlgn="auto" latinLnBrk="0" hangingPunct="1">
              <a:lnSpc>
                <a:spcPct val="100000"/>
              </a:lnSpc>
              <a:spcBef>
                <a:spcPts val="750"/>
              </a:spcBef>
              <a:spcAft>
                <a:spcPts val="0"/>
              </a:spcAft>
              <a:buClrTx/>
              <a:buSzTx/>
              <a:buFontTx/>
              <a:buNone/>
              <a:tabLst/>
              <a:defRPr lang="en-GB" sz="2100" b="1" smtClean="0"/>
            </a:lvl1pPr>
            <a:lvl2pPr marL="342900" indent="0">
              <a:buFontTx/>
              <a:buNone/>
              <a:defRPr sz="2100"/>
            </a:lvl2pPr>
            <a:lvl3pPr marL="628650" indent="0">
              <a:buFontTx/>
              <a:buNone/>
              <a:defRPr sz="16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Your text here</a:t>
            </a:r>
          </a:p>
        </p:txBody>
      </p:sp>
      <p:sp>
        <p:nvSpPr>
          <p:cNvPr id="11" name="Text Placeholder 3"/>
          <p:cNvSpPr>
            <a:spLocks noGrp="1"/>
          </p:cNvSpPr>
          <p:nvPr>
            <p:ph type="body" sz="half" idx="10" hasCustomPrompt="1"/>
          </p:nvPr>
        </p:nvSpPr>
        <p:spPr>
          <a:xfrm>
            <a:off x="287338" y="34800"/>
            <a:ext cx="4052221" cy="104147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a:t>
            </a:r>
          </a:p>
        </p:txBody>
      </p:sp>
      <p:sp>
        <p:nvSpPr>
          <p:cNvPr id="6" name="Päivämäärän paikkamerkki 5"/>
          <p:cNvSpPr>
            <a:spLocks noGrp="1"/>
          </p:cNvSpPr>
          <p:nvPr>
            <p:ph type="dt" sz="half" idx="12"/>
          </p:nvPr>
        </p:nvSpPr>
        <p:spPr/>
        <p:txBody>
          <a:bodyPr/>
          <a:lstStyle/>
          <a:p>
            <a:r>
              <a:rPr lang="en-GB" noProof="0"/>
              <a:t>dd.mm.yyyy</a:t>
            </a:r>
          </a:p>
        </p:txBody>
      </p:sp>
      <p:sp>
        <p:nvSpPr>
          <p:cNvPr id="9" name="Alatunnisteen paikkamerkki 8"/>
          <p:cNvSpPr>
            <a:spLocks noGrp="1"/>
          </p:cNvSpPr>
          <p:nvPr>
            <p:ph type="ftr" sz="quarter" idx="13"/>
          </p:nvPr>
        </p:nvSpPr>
        <p:spPr/>
        <p:txBody>
          <a:bodyPr/>
          <a:lstStyle/>
          <a:p>
            <a:r>
              <a:rPr lang="en-GB" noProof="0"/>
              <a:t>Your text here</a:t>
            </a:r>
          </a:p>
        </p:txBody>
      </p:sp>
      <p:sp>
        <p:nvSpPr>
          <p:cNvPr id="10" name="Dian numeron paikkamerkki 9"/>
          <p:cNvSpPr>
            <a:spLocks noGrp="1"/>
          </p:cNvSpPr>
          <p:nvPr>
            <p:ph type="sldNum" sz="quarter" idx="14"/>
          </p:nvPr>
        </p:nvSpPr>
        <p:spPr/>
        <p:txBody>
          <a:bodyPr/>
          <a:lstStyle/>
          <a:p>
            <a:fld id="{28F7F04C-F568-F649-A2AE-EA61C66B69B4}" type="slidenum">
              <a:rPr lang="en-GB" noProof="0" smtClean="0"/>
              <a:pPr/>
              <a:t>‹#›</a:t>
            </a:fld>
            <a:endParaRPr lang="en-GB" noProof="0"/>
          </a:p>
        </p:txBody>
      </p:sp>
      <p:pic>
        <p:nvPicPr>
          <p:cNvPr id="14" name="Kuva 1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41065155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Divider - Text and image">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013" noProof="0"/>
          </a:p>
        </p:txBody>
      </p:sp>
      <p:sp>
        <p:nvSpPr>
          <p:cNvPr id="6" name="Picture Placeholder 2"/>
          <p:cNvSpPr>
            <a:spLocks noGrp="1"/>
          </p:cNvSpPr>
          <p:nvPr>
            <p:ph type="pic" idx="11" hasCustomPrompt="1"/>
          </p:nvPr>
        </p:nvSpPr>
        <p:spPr>
          <a:xfrm>
            <a:off x="4710793" y="0"/>
            <a:ext cx="4433207" cy="514350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sz="2400" b="1" baseline="0">
                <a:solidFill>
                  <a:schemeClr val="bg1">
                    <a:alpha val="62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a:t>Click icon to add image.</a:t>
            </a:r>
            <a:br>
              <a:rPr lang="en-GB" noProof="0"/>
            </a:br>
            <a:br>
              <a:rPr lang="en-GB" noProof="0"/>
            </a:br>
            <a:r>
              <a:rPr lang="en-GB" noProof="0"/>
              <a:t>Fit the image to frame </a:t>
            </a:r>
            <a:br>
              <a:rPr lang="en-GB" noProof="0"/>
            </a:br>
            <a:r>
              <a:rPr lang="en-GB" noProof="0"/>
              <a:t>by choosing: </a:t>
            </a:r>
            <a:br>
              <a:rPr lang="en-GB" noProof="0"/>
            </a:br>
            <a:r>
              <a:rPr lang="en-GB" noProof="0"/>
              <a:t>crop&gt;fit / rajaa&gt;sovita</a:t>
            </a:r>
          </a:p>
        </p:txBody>
      </p:sp>
      <p:sp>
        <p:nvSpPr>
          <p:cNvPr id="4" name="Päivämäärän paikkamerkki 3">
            <a:extLst>
              <a:ext uri="{FF2B5EF4-FFF2-40B4-BE49-F238E27FC236}">
                <a16:creationId xmlns:a16="http://schemas.microsoft.com/office/drawing/2014/main" id="{04E326D0-D397-4DCF-88BA-ADD90C3D5C3E}"/>
              </a:ext>
            </a:extLst>
          </p:cNvPr>
          <p:cNvSpPr>
            <a:spLocks noGrp="1"/>
          </p:cNvSpPr>
          <p:nvPr>
            <p:ph type="dt" sz="half" idx="13"/>
          </p:nvPr>
        </p:nvSpPr>
        <p:spPr/>
        <p:txBody>
          <a:bodyPr/>
          <a:lstStyle>
            <a:lvl1pPr>
              <a:defRPr>
                <a:solidFill>
                  <a:schemeClr val="tx1"/>
                </a:solidFill>
              </a:defRPr>
            </a:lvl1pPr>
          </a:lstStyle>
          <a:p>
            <a:r>
              <a:rPr lang="en-GB" noProof="0"/>
              <a:t>dd.mm.yyyy</a:t>
            </a:r>
          </a:p>
        </p:txBody>
      </p:sp>
      <p:sp>
        <p:nvSpPr>
          <p:cNvPr id="5" name="Alatunnisteen paikkamerkki 4">
            <a:extLst>
              <a:ext uri="{FF2B5EF4-FFF2-40B4-BE49-F238E27FC236}">
                <a16:creationId xmlns:a16="http://schemas.microsoft.com/office/drawing/2014/main" id="{0B124AD7-04E5-4E26-A7E3-6E499B81497F}"/>
              </a:ext>
            </a:extLst>
          </p:cNvPr>
          <p:cNvSpPr>
            <a:spLocks noGrp="1"/>
          </p:cNvSpPr>
          <p:nvPr>
            <p:ph type="ftr" sz="quarter" idx="14"/>
          </p:nvPr>
        </p:nvSpPr>
        <p:spPr/>
        <p:txBody>
          <a:bodyPr/>
          <a:lstStyle>
            <a:lvl1pPr>
              <a:defRPr>
                <a:solidFill>
                  <a:schemeClr val="tx1"/>
                </a:solidFill>
              </a:defRPr>
            </a:lvl1pPr>
          </a:lstStyle>
          <a:p>
            <a:r>
              <a:rPr lang="en-GB" noProof="0"/>
              <a:t>Your text here</a:t>
            </a:r>
          </a:p>
        </p:txBody>
      </p:sp>
      <p:sp>
        <p:nvSpPr>
          <p:cNvPr id="10" name="Dian numeron paikkamerkki 9">
            <a:extLst>
              <a:ext uri="{FF2B5EF4-FFF2-40B4-BE49-F238E27FC236}">
                <a16:creationId xmlns:a16="http://schemas.microsoft.com/office/drawing/2014/main" id="{439BEBFE-6A3C-4862-B3C0-DF2EC5E8CBFB}"/>
              </a:ext>
            </a:extLst>
          </p:cNvPr>
          <p:cNvSpPr>
            <a:spLocks noGrp="1"/>
          </p:cNvSpPr>
          <p:nvPr>
            <p:ph type="sldNum" sz="quarter" idx="15"/>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sp>
        <p:nvSpPr>
          <p:cNvPr id="9" name="Text Placeholder 2">
            <a:extLst>
              <a:ext uri="{FF2B5EF4-FFF2-40B4-BE49-F238E27FC236}">
                <a16:creationId xmlns:a16="http://schemas.microsoft.com/office/drawing/2014/main" id="{3CC9C0A2-E518-4F61-BACC-25E3255118C4}"/>
              </a:ext>
            </a:extLst>
          </p:cNvPr>
          <p:cNvSpPr>
            <a:spLocks noGrp="1"/>
          </p:cNvSpPr>
          <p:nvPr>
            <p:ph type="body" sz="quarter" idx="12" hasCustomPrompt="1"/>
          </p:nvPr>
        </p:nvSpPr>
        <p:spPr>
          <a:xfrm>
            <a:off x="287338" y="519113"/>
            <a:ext cx="4218160" cy="3767587"/>
          </a:xfrm>
          <a:prstGeom prst="rect">
            <a:avLst/>
          </a:prstGeom>
        </p:spPr>
        <p:txBody>
          <a:bodyPr lIns="0" tIns="0" rIns="0" bIns="0"/>
          <a:lstStyle>
            <a:lvl1pPr marL="0" indent="0">
              <a:lnSpc>
                <a:spcPct val="100000"/>
              </a:lnSpc>
              <a:buNone/>
              <a:defRPr sz="3300" b="1">
                <a:solidFill>
                  <a:schemeClr val="tx1"/>
                </a:solidFill>
              </a:defRPr>
            </a:lvl1pPr>
          </a:lstStyle>
          <a:p>
            <a:r>
              <a:rPr lang="en-GB" noProof="0"/>
              <a:t>Lorem ipsum dolor sit amet, consectetur adipiscing elit. Maecenas velit velit, consequat eget ullamcorper a, maximus ac ex.</a:t>
            </a:r>
          </a:p>
        </p:txBody>
      </p:sp>
      <p:pic>
        <p:nvPicPr>
          <p:cNvPr id="12" name="Kuva 11">
            <a:extLst>
              <a:ext uri="{FF2B5EF4-FFF2-40B4-BE49-F238E27FC236}">
                <a16:creationId xmlns:a16="http://schemas.microsoft.com/office/drawing/2014/main" id="{4B777E04-278C-4AC2-9485-062D30E2C3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288394"/>
            <a:ext cx="1991440" cy="856800"/>
          </a:xfrm>
          <a:prstGeom prst="rect">
            <a:avLst/>
          </a:prstGeom>
        </p:spPr>
      </p:pic>
    </p:spTree>
    <p:extLst>
      <p:ext uri="{BB962C8B-B14F-4D97-AF65-F5344CB8AC3E}">
        <p14:creationId xmlns:p14="http://schemas.microsoft.com/office/powerpoint/2010/main" val="36241607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Divider">
    <p:spTree>
      <p:nvGrpSpPr>
        <p:cNvPr id="1" name=""/>
        <p:cNvGrpSpPr/>
        <p:nvPr/>
      </p:nvGrpSpPr>
      <p:grpSpPr>
        <a:xfrm>
          <a:off x="0" y="0"/>
          <a:ext cx="0" cy="0"/>
          <a:chOff x="0" y="0"/>
          <a:chExt cx="0" cy="0"/>
        </a:xfrm>
      </p:grpSpPr>
      <p:sp>
        <p:nvSpPr>
          <p:cNvPr id="5" name="Rectangle 4"/>
          <p:cNvSpPr/>
          <p:nvPr userDrawn="1"/>
        </p:nvSpPr>
        <p:spPr>
          <a:xfrm>
            <a:off x="-1066"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noProof="0"/>
          </a:p>
        </p:txBody>
      </p:sp>
      <p:sp>
        <p:nvSpPr>
          <p:cNvPr id="7" name="Text Placeholder 3"/>
          <p:cNvSpPr>
            <a:spLocks noGrp="1"/>
          </p:cNvSpPr>
          <p:nvPr>
            <p:ph type="body" sz="half" idx="11" hasCustomPrompt="1"/>
          </p:nvPr>
        </p:nvSpPr>
        <p:spPr>
          <a:xfrm>
            <a:off x="755650" y="1759425"/>
            <a:ext cx="7669159" cy="1352265"/>
          </a:xfrm>
          <a:prstGeom prst="rect">
            <a:avLst/>
          </a:prstGeom>
        </p:spPr>
        <p:txBody>
          <a:bodyPr lIns="0" rIns="0"/>
          <a:lstStyle>
            <a:lvl1pPr marL="0" indent="0" algn="l">
              <a:lnSpc>
                <a:spcPct val="100000"/>
              </a:lnSpc>
              <a:spcBef>
                <a:spcPts val="0"/>
              </a:spcBef>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Divider – Headline</a:t>
            </a:r>
          </a:p>
        </p:txBody>
      </p:sp>
      <p:sp>
        <p:nvSpPr>
          <p:cNvPr id="2" name="Päivämäärän paikkamerkki 1">
            <a:extLst>
              <a:ext uri="{FF2B5EF4-FFF2-40B4-BE49-F238E27FC236}">
                <a16:creationId xmlns:a16="http://schemas.microsoft.com/office/drawing/2014/main" id="{37C6C481-D72C-4B89-AA19-AC91EB21FEFA}"/>
              </a:ext>
            </a:extLst>
          </p:cNvPr>
          <p:cNvSpPr>
            <a:spLocks noGrp="1"/>
          </p:cNvSpPr>
          <p:nvPr>
            <p:ph type="dt" sz="half" idx="12"/>
          </p:nvPr>
        </p:nvSpPr>
        <p:spPr/>
        <p:txBody>
          <a:bodyPr/>
          <a:lstStyle>
            <a:lvl1pPr>
              <a:defRPr>
                <a:solidFill>
                  <a:schemeClr val="tx1"/>
                </a:solidFill>
              </a:defRPr>
            </a:lvl1pPr>
          </a:lstStyle>
          <a:p>
            <a:r>
              <a:rPr lang="en-GB" noProof="0"/>
              <a:t>dd.mm.yyyy</a:t>
            </a:r>
          </a:p>
        </p:txBody>
      </p:sp>
      <p:sp>
        <p:nvSpPr>
          <p:cNvPr id="3" name="Alatunnisteen paikkamerkki 2">
            <a:extLst>
              <a:ext uri="{FF2B5EF4-FFF2-40B4-BE49-F238E27FC236}">
                <a16:creationId xmlns:a16="http://schemas.microsoft.com/office/drawing/2014/main" id="{2A81A4FB-6563-4C02-8A9B-51D830F1EAB1}"/>
              </a:ext>
            </a:extLst>
          </p:cNvPr>
          <p:cNvSpPr>
            <a:spLocks noGrp="1"/>
          </p:cNvSpPr>
          <p:nvPr>
            <p:ph type="ftr" sz="quarter" idx="13"/>
          </p:nvPr>
        </p:nvSpPr>
        <p:spPr/>
        <p:txBody>
          <a:bodyPr/>
          <a:lstStyle>
            <a:lvl1pPr>
              <a:defRPr>
                <a:solidFill>
                  <a:schemeClr val="tx1"/>
                </a:solidFill>
              </a:defRPr>
            </a:lvl1pPr>
          </a:lstStyle>
          <a:p>
            <a:r>
              <a:rPr lang="en-GB" noProof="0"/>
              <a:t>Your text here</a:t>
            </a:r>
          </a:p>
        </p:txBody>
      </p:sp>
      <p:sp>
        <p:nvSpPr>
          <p:cNvPr id="4" name="Dian numeron paikkamerkki 3">
            <a:extLst>
              <a:ext uri="{FF2B5EF4-FFF2-40B4-BE49-F238E27FC236}">
                <a16:creationId xmlns:a16="http://schemas.microsoft.com/office/drawing/2014/main" id="{1F6A7C93-158F-48BA-8E95-EC2109A4B4DE}"/>
              </a:ext>
            </a:extLst>
          </p:cNvPr>
          <p:cNvSpPr>
            <a:spLocks noGrp="1"/>
          </p:cNvSpPr>
          <p:nvPr>
            <p:ph type="sldNum" sz="quarter" idx="14"/>
          </p:nvPr>
        </p:nvSpPr>
        <p:spPr/>
        <p:txBody>
          <a:bodyPr/>
          <a:lstStyle>
            <a:lvl1pPr>
              <a:defRPr>
                <a:solidFill>
                  <a:schemeClr val="tx1"/>
                </a:solidFill>
              </a:defRPr>
            </a:lvl1pPr>
          </a:lstStyle>
          <a:p>
            <a:fld id="{28F7F04C-F568-F649-A2AE-EA61C66B69B4}" type="slidenum">
              <a:rPr lang="en-GB" noProof="0" smtClean="0"/>
              <a:pPr/>
              <a:t>‹#›</a:t>
            </a:fld>
            <a:endParaRPr lang="en-GB" noProof="0"/>
          </a:p>
        </p:txBody>
      </p:sp>
      <p:pic>
        <p:nvPicPr>
          <p:cNvPr id="8" name="Kuva 7">
            <a:extLst>
              <a:ext uri="{FF2B5EF4-FFF2-40B4-BE49-F238E27FC236}">
                <a16:creationId xmlns:a16="http://schemas.microsoft.com/office/drawing/2014/main" id="{8874F57F-2B71-4CF6-BE75-301149EF1A1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4288394"/>
            <a:ext cx="1991440" cy="856800"/>
          </a:xfrm>
          <a:prstGeom prst="rect">
            <a:avLst/>
          </a:prstGeom>
        </p:spPr>
      </p:pic>
    </p:spTree>
    <p:extLst>
      <p:ext uri="{BB962C8B-B14F-4D97-AF65-F5344CB8AC3E}">
        <p14:creationId xmlns:p14="http://schemas.microsoft.com/office/powerpoint/2010/main" val="380354955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Body slide - Table">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 </a:t>
            </a:r>
          </a:p>
        </p:txBody>
      </p:sp>
      <p:sp>
        <p:nvSpPr>
          <p:cNvPr id="6" name="Table Placeholder 12">
            <a:extLst>
              <a:ext uri="{FF2B5EF4-FFF2-40B4-BE49-F238E27FC236}">
                <a16:creationId xmlns:a16="http://schemas.microsoft.com/office/drawing/2014/main" id="{D90CC8CD-0F46-F240-AF4E-99DE2A9ECF91}"/>
              </a:ext>
            </a:extLst>
          </p:cNvPr>
          <p:cNvSpPr>
            <a:spLocks noGrp="1"/>
          </p:cNvSpPr>
          <p:nvPr>
            <p:ph type="tbl" sz="quarter" idx="13" hasCustomPrompt="1"/>
          </p:nvPr>
        </p:nvSpPr>
        <p:spPr>
          <a:xfrm>
            <a:off x="287338" y="1208314"/>
            <a:ext cx="8497093" cy="3075686"/>
          </a:xfrm>
          <a:prstGeom prst="rect">
            <a:avLst/>
          </a:prstGeom>
        </p:spPr>
        <p:txBody>
          <a:bodyPr/>
          <a:lstStyle>
            <a:lvl1pPr marL="0" indent="0" algn="ctr">
              <a:buNone/>
              <a:defRPr b="1">
                <a:solidFill>
                  <a:schemeClr val="bg1">
                    <a:lumMod val="85000"/>
                  </a:schemeClr>
                </a:solidFill>
              </a:defRPr>
            </a:lvl1pPr>
          </a:lstStyle>
          <a:p>
            <a:r>
              <a:rPr lang="en-GB" noProof="0"/>
              <a:t>Click icon to add table</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Tree>
    <p:extLst>
      <p:ext uri="{BB962C8B-B14F-4D97-AF65-F5344CB8AC3E}">
        <p14:creationId xmlns:p14="http://schemas.microsoft.com/office/powerpoint/2010/main" val="2920564110"/>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dy slide - Chart">
    <p:spTree>
      <p:nvGrpSpPr>
        <p:cNvPr id="1" name=""/>
        <p:cNvGrpSpPr/>
        <p:nvPr/>
      </p:nvGrpSpPr>
      <p:grpSpPr>
        <a:xfrm>
          <a:off x="0" y="0"/>
          <a:ext cx="0" cy="0"/>
          <a:chOff x="0" y="0"/>
          <a:chExt cx="0" cy="0"/>
        </a:xfrm>
      </p:grpSpPr>
      <p:sp>
        <p:nvSpPr>
          <p:cNvPr id="11" name="Text Placeholder 3"/>
          <p:cNvSpPr>
            <a:spLocks noGrp="1"/>
          </p:cNvSpPr>
          <p:nvPr>
            <p:ph type="body" sz="half" idx="10" hasCustomPrompt="1"/>
          </p:nvPr>
        </p:nvSpPr>
        <p:spPr>
          <a:xfrm>
            <a:off x="287338" y="28435"/>
            <a:ext cx="8497093" cy="1007055"/>
          </a:xfrm>
          <a:prstGeom prst="rect">
            <a:avLst/>
          </a:prstGeom>
        </p:spPr>
        <p:txBody>
          <a:bodyPr lIns="0" tIns="0" rIns="0" bIns="0"/>
          <a:lstStyle>
            <a:lvl1pPr marL="0" indent="0">
              <a:lnSpc>
                <a:spcPct val="100000"/>
              </a:lnSpc>
              <a:buNone/>
              <a:defRPr sz="4000" b="1" baseline="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noProof="0"/>
              <a:t>Body slide title </a:t>
            </a:r>
          </a:p>
        </p:txBody>
      </p:sp>
      <p:sp>
        <p:nvSpPr>
          <p:cNvPr id="5" name="Slide Number Placeholder 5">
            <a:extLst>
              <a:ext uri="{FF2B5EF4-FFF2-40B4-BE49-F238E27FC236}">
                <a16:creationId xmlns:a16="http://schemas.microsoft.com/office/drawing/2014/main" id="{2D4CDEE4-AFAC-4BB1-B02E-FDE939F20DC1}"/>
              </a:ext>
            </a:extLst>
          </p:cNvPr>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8" name="Date Placeholder 3">
            <a:extLst>
              <a:ext uri="{FF2B5EF4-FFF2-40B4-BE49-F238E27FC236}">
                <a16:creationId xmlns:a16="http://schemas.microsoft.com/office/drawing/2014/main" id="{32C686F0-0C1B-46BD-9DE7-A93BAA6AC898}"/>
              </a:ext>
            </a:extLst>
          </p:cNvPr>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9" name="Alatunnisteen paikkamerkki 1">
            <a:extLst>
              <a:ext uri="{FF2B5EF4-FFF2-40B4-BE49-F238E27FC236}">
                <a16:creationId xmlns:a16="http://schemas.microsoft.com/office/drawing/2014/main" id="{4338FCB4-9412-423F-84B9-91EDDBA25087}"/>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pic>
        <p:nvPicPr>
          <p:cNvPr id="13" name="Kuva 1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8790"/>
            <a:ext cx="2073704" cy="856800"/>
          </a:xfrm>
          <a:prstGeom prst="rect">
            <a:avLst/>
          </a:prstGeom>
        </p:spPr>
      </p:pic>
      <p:sp>
        <p:nvSpPr>
          <p:cNvPr id="10" name="Chart Placeholder 2">
            <a:extLst>
              <a:ext uri="{FF2B5EF4-FFF2-40B4-BE49-F238E27FC236}">
                <a16:creationId xmlns:a16="http://schemas.microsoft.com/office/drawing/2014/main" id="{72753F42-F365-4A79-A0C2-40E4B7E09344}"/>
              </a:ext>
            </a:extLst>
          </p:cNvPr>
          <p:cNvSpPr>
            <a:spLocks noGrp="1"/>
          </p:cNvSpPr>
          <p:nvPr>
            <p:ph type="chart" sz="quarter" idx="12" hasCustomPrompt="1"/>
          </p:nvPr>
        </p:nvSpPr>
        <p:spPr>
          <a:xfrm>
            <a:off x="287338" y="1208314"/>
            <a:ext cx="8497093" cy="3080476"/>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a:buNone/>
              <a:tabLst/>
              <a:defRPr b="1">
                <a:solidFill>
                  <a:schemeClr val="tx1">
                    <a:alpha val="17000"/>
                  </a:schemeClr>
                </a:solidFill>
              </a:defRPr>
            </a:lvl1pPr>
          </a:lstStyle>
          <a:p>
            <a:r>
              <a:rPr lang="en-GB" noProof="0"/>
              <a:t>Click icon to add chart</a:t>
            </a:r>
          </a:p>
        </p:txBody>
      </p:sp>
    </p:spTree>
    <p:extLst>
      <p:ext uri="{BB962C8B-B14F-4D97-AF65-F5344CB8AC3E}">
        <p14:creationId xmlns:p14="http://schemas.microsoft.com/office/powerpoint/2010/main" val="2585734104"/>
      </p:ext>
    </p:extLst>
  </p:cSld>
  <p:clrMapOvr>
    <a:masterClrMapping/>
  </p:clrMapOvr>
  <p:extLst>
    <p:ext uri="{DCECCB84-F9BA-43D5-87BE-67443E8EF086}">
      <p15:sldGuideLst xmlns:p15="http://schemas.microsoft.com/office/powerpoint/2012/main">
        <p15:guide id="1" orient="horz" pos="3100" userDrawn="1">
          <p15:clr>
            <a:srgbClr val="FBAE40"/>
          </p15:clr>
        </p15:guide>
        <p15:guide id="4" pos="5534" userDrawn="1">
          <p15:clr>
            <a:srgbClr val="FBAE40"/>
          </p15:clr>
        </p15:guide>
        <p15:guide id="5" orient="horz" pos="327" userDrawn="1">
          <p15:clr>
            <a:srgbClr val="FBAE40"/>
          </p15:clr>
        </p15:guide>
        <p15:guide id="6" pos="2795" userDrawn="1">
          <p15:clr>
            <a:srgbClr val="FBAE40"/>
          </p15:clr>
        </p15:guide>
        <p15:guide id="7" pos="296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GB" noProof="0" smtClean="0"/>
              <a:pPr/>
              <a:t>‹#›</a:t>
            </a:fld>
            <a:endParaRPr lang="en-GB" noProof="0"/>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en-GB" noProof="0"/>
              <a:t>dd.mm.yyyy</a:t>
            </a:r>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en-GB" noProof="0"/>
              <a:t>Your text here</a:t>
            </a:r>
          </a:p>
        </p:txBody>
      </p:sp>
    </p:spTree>
    <p:extLst>
      <p:ext uri="{BB962C8B-B14F-4D97-AF65-F5344CB8AC3E}">
        <p14:creationId xmlns:p14="http://schemas.microsoft.com/office/powerpoint/2010/main" val="183375444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704" r:id="rId3"/>
    <p:sldLayoutId id="2147483707" r:id="rId4"/>
    <p:sldLayoutId id="2147483694" r:id="rId5"/>
    <p:sldLayoutId id="2147483695" r:id="rId6"/>
    <p:sldLayoutId id="2147483702" r:id="rId7"/>
    <p:sldLayoutId id="2147483701" r:id="rId8"/>
    <p:sldLayoutId id="2147483709" r:id="rId9"/>
    <p:sldLayoutId id="2147483691" r:id="rId10"/>
    <p:sldLayoutId id="2147483699" r:id="rId11"/>
    <p:sldLayoutId id="2147483679" r:id="rId1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userDrawn="1">
          <p15:clr>
            <a:srgbClr val="F26B43"/>
          </p15:clr>
        </p15:guide>
        <p15:guide id="3" orient="horz" pos="32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678800" y="4848629"/>
            <a:ext cx="2057400" cy="172823"/>
          </a:xfrm>
          <a:prstGeom prst="rect">
            <a:avLst/>
          </a:prstGeom>
        </p:spPr>
        <p:txBody>
          <a:bodyPr vert="horz" lIns="91440" tIns="45720" rIns="91440" bIns="45720" rtlCol="0" anchor="ctr"/>
          <a:lstStyle>
            <a:lvl1pPr algn="r">
              <a:defRPr sz="900" baseline="0">
                <a:solidFill>
                  <a:schemeClr val="tx1"/>
                </a:solidFill>
              </a:defRPr>
            </a:lvl1pPr>
          </a:lstStyle>
          <a:p>
            <a:fld id="{28F7F04C-F568-F649-A2AE-EA61C66B69B4}" type="slidenum">
              <a:rPr lang="en-US" smtClean="0"/>
              <a:pPr/>
              <a:t>‹#›</a:t>
            </a:fld>
            <a:endParaRPr lang="en-US" dirty="0"/>
          </a:p>
        </p:txBody>
      </p:sp>
      <p:sp>
        <p:nvSpPr>
          <p:cNvPr id="4" name="Date Placeholder 3"/>
          <p:cNvSpPr>
            <a:spLocks noGrp="1"/>
          </p:cNvSpPr>
          <p:nvPr>
            <p:ph type="dt" sz="half" idx="2"/>
          </p:nvPr>
        </p:nvSpPr>
        <p:spPr>
          <a:xfrm>
            <a:off x="6678800" y="4672740"/>
            <a:ext cx="2057400" cy="175889"/>
          </a:xfrm>
          <a:prstGeom prst="rect">
            <a:avLst/>
          </a:prstGeom>
        </p:spPr>
        <p:txBody>
          <a:bodyPr vert="horz" lIns="91440" tIns="45720" rIns="91440" bIns="45720" rtlCol="0" anchor="ctr"/>
          <a:lstStyle>
            <a:lvl1pPr algn="r">
              <a:defRPr sz="900" baseline="0">
                <a:solidFill>
                  <a:schemeClr val="tx1"/>
                </a:solidFill>
              </a:defRPr>
            </a:lvl1pPr>
          </a:lstStyle>
          <a:p>
            <a:r>
              <a:rPr lang="fi-FI" dirty="0"/>
              <a:t>dd.mm.yyyy</a:t>
            </a:r>
            <a:endParaRPr lang="en-US" dirty="0"/>
          </a:p>
        </p:txBody>
      </p:sp>
      <p:sp>
        <p:nvSpPr>
          <p:cNvPr id="2" name="Alatunnisteen paikkamerkki 1">
            <a:extLst>
              <a:ext uri="{FF2B5EF4-FFF2-40B4-BE49-F238E27FC236}">
                <a16:creationId xmlns:a16="http://schemas.microsoft.com/office/drawing/2014/main" id="{1C150BC1-EEBC-48B9-AEAE-962A54F46FC4}"/>
              </a:ext>
            </a:extLst>
          </p:cNvPr>
          <p:cNvSpPr>
            <a:spLocks noGrp="1"/>
          </p:cNvSpPr>
          <p:nvPr>
            <p:ph type="ftr" sz="quarter" idx="3"/>
          </p:nvPr>
        </p:nvSpPr>
        <p:spPr>
          <a:xfrm>
            <a:off x="3028950" y="4849200"/>
            <a:ext cx="3086100" cy="172800"/>
          </a:xfrm>
          <a:prstGeom prst="rect">
            <a:avLst/>
          </a:prstGeom>
        </p:spPr>
        <p:txBody>
          <a:bodyPr vert="horz" lIns="91440" tIns="45720" rIns="91440" bIns="45720" rtlCol="0" anchor="ctr"/>
          <a:lstStyle>
            <a:lvl1pPr algn="ctr">
              <a:defRPr sz="900">
                <a:solidFill>
                  <a:schemeClr val="tx1"/>
                </a:solidFill>
              </a:defRPr>
            </a:lvl1pPr>
          </a:lstStyle>
          <a:p>
            <a:r>
              <a:rPr lang="fi-FI" dirty="0"/>
              <a:t>Your text here</a:t>
            </a:r>
          </a:p>
        </p:txBody>
      </p:sp>
    </p:spTree>
    <p:extLst>
      <p:ext uri="{BB962C8B-B14F-4D97-AF65-F5344CB8AC3E}">
        <p14:creationId xmlns:p14="http://schemas.microsoft.com/office/powerpoint/2010/main" val="65835812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Lst>
  <p:hf sldNum="0" hdr="0" ftr="0" dt="0"/>
  <p:txStyles>
    <p:titleStyle>
      <a:lvl1pPr algn="l" defTabSz="685800" rtl="0" eaLnBrk="1" latinLnBrk="0" hangingPunct="1">
        <a:lnSpc>
          <a:spcPct val="90000"/>
        </a:lnSpc>
        <a:spcBef>
          <a:spcPct val="0"/>
        </a:spcBef>
        <a:buNone/>
        <a:defRPr sz="330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1">
          <p15:clr>
            <a:srgbClr val="F26B43"/>
          </p15:clr>
        </p15:guide>
        <p15:guide id="3" orient="horz" pos="32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youtube.com/watch?v=RFHvq-8np1o"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ctivesustainability.com/sustainable-development/what-is-sustainability/?_adin=02021864894" TargetMode="External"/><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online.hbs.edu/courses/sustainable-business-strategy/"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resilience.org/stories/2018-08-27/an-ecosocialist-reply-to-a-defender-of-green-capitalism/" TargetMode="External"/><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yzcfsq1_bt8"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aflac.com/docs/about-aflac/csr-survey-assets/2019-aflac-csr-infographic-and-survey.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omhegen.com/"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682B8A-E8FB-430C-9E9A-CB1C1333DA5F}"/>
              </a:ext>
            </a:extLst>
          </p:cNvPr>
          <p:cNvSpPr>
            <a:spLocks noGrp="1"/>
          </p:cNvSpPr>
          <p:nvPr>
            <p:ph type="body" sz="half" idx="10"/>
          </p:nvPr>
        </p:nvSpPr>
        <p:spPr/>
        <p:txBody>
          <a:bodyPr/>
          <a:lstStyle/>
          <a:p>
            <a:r>
              <a:rPr lang="en-US" dirty="0"/>
              <a:t>Forum posts</a:t>
            </a:r>
            <a:endParaRPr lang="x-none" dirty="0"/>
          </a:p>
        </p:txBody>
      </p:sp>
      <p:sp>
        <p:nvSpPr>
          <p:cNvPr id="3" name="Text Placeholder 2">
            <a:extLst>
              <a:ext uri="{FF2B5EF4-FFF2-40B4-BE49-F238E27FC236}">
                <a16:creationId xmlns:a16="http://schemas.microsoft.com/office/drawing/2014/main" id="{CF3F630B-0F73-483A-838D-6B23394D1B86}"/>
              </a:ext>
            </a:extLst>
          </p:cNvPr>
          <p:cNvSpPr>
            <a:spLocks noGrp="1"/>
          </p:cNvSpPr>
          <p:nvPr>
            <p:ph type="body" sz="half" idx="11"/>
          </p:nvPr>
        </p:nvSpPr>
        <p:spPr>
          <a:xfrm>
            <a:off x="325551" y="1168315"/>
            <a:ext cx="8492897" cy="3321492"/>
          </a:xfrm>
        </p:spPr>
        <p:txBody>
          <a:bodyPr lIns="0" tIns="0" rIns="0" bIns="0" anchor="t"/>
          <a:lstStyle/>
          <a:p>
            <a:pPr marL="342900" indent="-342900">
              <a:spcBef>
                <a:spcPts val="600"/>
              </a:spcBef>
              <a:buFont typeface="Arial" panose="020B0604020202020204" pitchFamily="34" charset="0"/>
              <a:buChar char="•"/>
            </a:pPr>
            <a:r>
              <a:rPr lang="en-US" sz="1800" dirty="0"/>
              <a:t>Politics driving location choice and supply chain decisions</a:t>
            </a:r>
          </a:p>
          <a:p>
            <a:pPr marL="342900" indent="-342900">
              <a:spcBef>
                <a:spcPts val="600"/>
              </a:spcBef>
              <a:buFont typeface="Arial" panose="020B0604020202020204" pitchFamily="34" charset="0"/>
              <a:buChar char="•"/>
            </a:pPr>
            <a:r>
              <a:rPr lang="en-US" sz="1800" dirty="0"/>
              <a:t>Trade offs in decision making</a:t>
            </a:r>
          </a:p>
          <a:p>
            <a:pPr marL="342900" indent="-342900">
              <a:spcBef>
                <a:spcPts val="600"/>
              </a:spcBef>
              <a:buFont typeface="Arial" panose="020B0604020202020204" pitchFamily="34" charset="0"/>
              <a:buChar char="•"/>
            </a:pPr>
            <a:r>
              <a:rPr lang="en-US" sz="1800" dirty="0"/>
              <a:t>Need for changes, e.g. pandemic, sustainability</a:t>
            </a:r>
            <a:endParaRPr lang="en-US" sz="1800" b="0" dirty="0">
              <a:cs typeface="Arial" panose="020B0604020202020204"/>
            </a:endParaRPr>
          </a:p>
          <a:p>
            <a:pPr marL="342900" indent="-342900">
              <a:spcBef>
                <a:spcPts val="600"/>
              </a:spcBef>
              <a:buFont typeface="Arial" panose="020B0604020202020204" pitchFamily="34" charset="0"/>
              <a:buChar char="•"/>
            </a:pPr>
            <a:r>
              <a:rPr lang="en-US" sz="1800" dirty="0">
                <a:cs typeface="Arial" panose="020B0604020202020204"/>
              </a:rPr>
              <a:t>Fragility and vulnerability of supply chains -&gt; risks</a:t>
            </a:r>
          </a:p>
          <a:p>
            <a:pPr marL="342900" indent="-342900">
              <a:spcBef>
                <a:spcPts val="600"/>
              </a:spcBef>
              <a:buFont typeface="Arial" panose="020B0604020202020204" pitchFamily="34" charset="0"/>
              <a:buChar char="•"/>
            </a:pPr>
            <a:endParaRPr lang="en-US" sz="1800" dirty="0">
              <a:cs typeface="Arial" panose="020B0604020202020204"/>
            </a:endParaRPr>
          </a:p>
          <a:p>
            <a:pPr marL="342900" indent="-342900">
              <a:spcBef>
                <a:spcPts val="600"/>
              </a:spcBef>
              <a:buFont typeface="Arial" panose="020B0604020202020204" pitchFamily="34" charset="0"/>
              <a:buChar char="•"/>
            </a:pPr>
            <a:r>
              <a:rPr lang="en-US" sz="1800" dirty="0">
                <a:cs typeface="Arial" panose="020B0604020202020204"/>
              </a:rPr>
              <a:t>Commenting others and providing readings, examples, experiences – great!</a:t>
            </a:r>
            <a:endParaRPr lang="en-US" sz="1800" dirty="0"/>
          </a:p>
        </p:txBody>
      </p:sp>
    </p:spTree>
    <p:extLst>
      <p:ext uri="{BB962C8B-B14F-4D97-AF65-F5344CB8AC3E}">
        <p14:creationId xmlns:p14="http://schemas.microsoft.com/office/powerpoint/2010/main" val="338331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891DF13D-8511-45A5-BE3E-AC8ED851685B}"/>
              </a:ext>
            </a:extLst>
          </p:cNvPr>
          <p:cNvPicPr>
            <a:picLocks noChangeAspect="1"/>
          </p:cNvPicPr>
          <p:nvPr/>
        </p:nvPicPr>
        <p:blipFill>
          <a:blip r:embed="rId2"/>
          <a:stretch>
            <a:fillRect/>
          </a:stretch>
        </p:blipFill>
        <p:spPr>
          <a:xfrm>
            <a:off x="2790282" y="0"/>
            <a:ext cx="3543654" cy="5080883"/>
          </a:xfrm>
          <a:prstGeom prst="rect">
            <a:avLst/>
          </a:prstGeom>
        </p:spPr>
      </p:pic>
    </p:spTree>
    <p:extLst>
      <p:ext uri="{BB962C8B-B14F-4D97-AF65-F5344CB8AC3E}">
        <p14:creationId xmlns:p14="http://schemas.microsoft.com/office/powerpoint/2010/main" val="66195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2A248-068C-445C-BF24-6D33D6D06344}"/>
              </a:ext>
            </a:extLst>
          </p:cNvPr>
          <p:cNvSpPr>
            <a:spLocks noGrp="1"/>
          </p:cNvSpPr>
          <p:nvPr>
            <p:ph type="body" sz="half" idx="10"/>
          </p:nvPr>
        </p:nvSpPr>
        <p:spPr/>
        <p:txBody>
          <a:bodyPr/>
          <a:lstStyle/>
          <a:p>
            <a:endParaRPr lang="fi-FI"/>
          </a:p>
        </p:txBody>
      </p:sp>
      <p:pic>
        <p:nvPicPr>
          <p:cNvPr id="4" name="Picture 3">
            <a:extLst>
              <a:ext uri="{FF2B5EF4-FFF2-40B4-BE49-F238E27FC236}">
                <a16:creationId xmlns:a16="http://schemas.microsoft.com/office/drawing/2014/main" id="{BB3466FA-DF37-4650-A18A-949C2F3FD15B}"/>
              </a:ext>
            </a:extLst>
          </p:cNvPr>
          <p:cNvPicPr>
            <a:picLocks noChangeAspect="1"/>
          </p:cNvPicPr>
          <p:nvPr/>
        </p:nvPicPr>
        <p:blipFill>
          <a:blip r:embed="rId2"/>
          <a:stretch>
            <a:fillRect/>
          </a:stretch>
        </p:blipFill>
        <p:spPr>
          <a:xfrm>
            <a:off x="2500468" y="129136"/>
            <a:ext cx="3971894" cy="4974266"/>
          </a:xfrm>
          <a:prstGeom prst="rect">
            <a:avLst/>
          </a:prstGeom>
        </p:spPr>
      </p:pic>
    </p:spTree>
    <p:extLst>
      <p:ext uri="{BB962C8B-B14F-4D97-AF65-F5344CB8AC3E}">
        <p14:creationId xmlns:p14="http://schemas.microsoft.com/office/powerpoint/2010/main" val="108383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D54297-917A-40B9-B483-0EBDCBB39BD6}"/>
              </a:ext>
            </a:extLst>
          </p:cNvPr>
          <p:cNvSpPr>
            <a:spLocks noGrp="1"/>
          </p:cNvSpPr>
          <p:nvPr>
            <p:ph type="body" sz="half" idx="10"/>
          </p:nvPr>
        </p:nvSpPr>
        <p:spPr/>
        <p:txBody>
          <a:bodyPr/>
          <a:lstStyle/>
          <a:p>
            <a:endParaRPr lang="fi-FI"/>
          </a:p>
        </p:txBody>
      </p:sp>
      <p:pic>
        <p:nvPicPr>
          <p:cNvPr id="4" name="Picture 3">
            <a:extLst>
              <a:ext uri="{FF2B5EF4-FFF2-40B4-BE49-F238E27FC236}">
                <a16:creationId xmlns:a16="http://schemas.microsoft.com/office/drawing/2014/main" id="{ACF16591-88FC-472C-84B5-1775DFD3FDFC}"/>
              </a:ext>
            </a:extLst>
          </p:cNvPr>
          <p:cNvPicPr>
            <a:picLocks noChangeAspect="1"/>
          </p:cNvPicPr>
          <p:nvPr/>
        </p:nvPicPr>
        <p:blipFill>
          <a:blip r:embed="rId2"/>
          <a:stretch>
            <a:fillRect/>
          </a:stretch>
        </p:blipFill>
        <p:spPr>
          <a:xfrm>
            <a:off x="946532" y="1176883"/>
            <a:ext cx="6146032" cy="3383503"/>
          </a:xfrm>
          <a:prstGeom prst="rect">
            <a:avLst/>
          </a:prstGeom>
        </p:spPr>
      </p:pic>
      <p:pic>
        <p:nvPicPr>
          <p:cNvPr id="5" name="Picture 4">
            <a:extLst>
              <a:ext uri="{FF2B5EF4-FFF2-40B4-BE49-F238E27FC236}">
                <a16:creationId xmlns:a16="http://schemas.microsoft.com/office/drawing/2014/main" id="{21DEE764-516D-41CC-9940-92CF5B37D93F}"/>
              </a:ext>
            </a:extLst>
          </p:cNvPr>
          <p:cNvPicPr>
            <a:picLocks noChangeAspect="1"/>
          </p:cNvPicPr>
          <p:nvPr/>
        </p:nvPicPr>
        <p:blipFill>
          <a:blip r:embed="rId3"/>
          <a:stretch>
            <a:fillRect/>
          </a:stretch>
        </p:blipFill>
        <p:spPr>
          <a:xfrm>
            <a:off x="6693060" y="0"/>
            <a:ext cx="2450940" cy="1176883"/>
          </a:xfrm>
          <a:prstGeom prst="rect">
            <a:avLst/>
          </a:prstGeom>
        </p:spPr>
      </p:pic>
      <p:pic>
        <p:nvPicPr>
          <p:cNvPr id="6" name="Picture 5">
            <a:extLst>
              <a:ext uri="{FF2B5EF4-FFF2-40B4-BE49-F238E27FC236}">
                <a16:creationId xmlns:a16="http://schemas.microsoft.com/office/drawing/2014/main" id="{7055DF0F-47B9-43C3-8B8C-319010158343}"/>
              </a:ext>
            </a:extLst>
          </p:cNvPr>
          <p:cNvPicPr>
            <a:picLocks noChangeAspect="1"/>
          </p:cNvPicPr>
          <p:nvPr/>
        </p:nvPicPr>
        <p:blipFill>
          <a:blip r:embed="rId4"/>
          <a:stretch>
            <a:fillRect/>
          </a:stretch>
        </p:blipFill>
        <p:spPr>
          <a:xfrm>
            <a:off x="7918530" y="930966"/>
            <a:ext cx="2706859" cy="365792"/>
          </a:xfrm>
          <a:prstGeom prst="rect">
            <a:avLst/>
          </a:prstGeom>
        </p:spPr>
      </p:pic>
      <p:pic>
        <p:nvPicPr>
          <p:cNvPr id="7" name="Picture 6">
            <a:extLst>
              <a:ext uri="{FF2B5EF4-FFF2-40B4-BE49-F238E27FC236}">
                <a16:creationId xmlns:a16="http://schemas.microsoft.com/office/drawing/2014/main" id="{713615E4-7408-46E5-A4D7-58FFC7F0C538}"/>
              </a:ext>
            </a:extLst>
          </p:cNvPr>
          <p:cNvPicPr>
            <a:picLocks noChangeAspect="1"/>
          </p:cNvPicPr>
          <p:nvPr/>
        </p:nvPicPr>
        <p:blipFill>
          <a:blip r:embed="rId5"/>
          <a:stretch>
            <a:fillRect/>
          </a:stretch>
        </p:blipFill>
        <p:spPr>
          <a:xfrm>
            <a:off x="1873480" y="4605420"/>
            <a:ext cx="5651482" cy="573074"/>
          </a:xfrm>
          <a:prstGeom prst="rect">
            <a:avLst/>
          </a:prstGeom>
        </p:spPr>
      </p:pic>
      <p:sp>
        <p:nvSpPr>
          <p:cNvPr id="8" name="TextBox 7">
            <a:extLst>
              <a:ext uri="{FF2B5EF4-FFF2-40B4-BE49-F238E27FC236}">
                <a16:creationId xmlns:a16="http://schemas.microsoft.com/office/drawing/2014/main" id="{D46F8372-6E3E-4A4A-9EF4-8F8163D38ED8}"/>
              </a:ext>
            </a:extLst>
          </p:cNvPr>
          <p:cNvSpPr txBox="1"/>
          <p:nvPr/>
        </p:nvSpPr>
        <p:spPr>
          <a:xfrm>
            <a:off x="6795127" y="2190251"/>
            <a:ext cx="2476832" cy="923330"/>
          </a:xfrm>
          <a:prstGeom prst="rect">
            <a:avLst/>
          </a:prstGeom>
          <a:noFill/>
        </p:spPr>
        <p:txBody>
          <a:bodyPr wrap="square">
            <a:spAutoFit/>
          </a:bodyPr>
          <a:lstStyle/>
          <a:p>
            <a:r>
              <a:rPr lang="en-US" dirty="0">
                <a:solidFill>
                  <a:schemeClr val="tx2"/>
                </a:solidFill>
              </a:rPr>
              <a:t>European Commission is targeting 30 million EVs on the road by 2030, currently at around 1.4</a:t>
            </a:r>
            <a:endParaRPr lang="fi-FI" dirty="0">
              <a:solidFill>
                <a:schemeClr val="tx2"/>
              </a:solidFill>
            </a:endParaRPr>
          </a:p>
        </p:txBody>
      </p:sp>
      <p:sp>
        <p:nvSpPr>
          <p:cNvPr id="9" name="TextBox 8">
            <a:extLst>
              <a:ext uri="{FF2B5EF4-FFF2-40B4-BE49-F238E27FC236}">
                <a16:creationId xmlns:a16="http://schemas.microsoft.com/office/drawing/2014/main" id="{1FF1CE43-1AC2-4125-974D-FA22B755B16A}"/>
              </a:ext>
            </a:extLst>
          </p:cNvPr>
          <p:cNvSpPr txBox="1"/>
          <p:nvPr/>
        </p:nvSpPr>
        <p:spPr>
          <a:xfrm>
            <a:off x="252571" y="170434"/>
            <a:ext cx="1848679" cy="715581"/>
          </a:xfrm>
          <a:prstGeom prst="rect">
            <a:avLst/>
          </a:prstGeom>
          <a:noFill/>
        </p:spPr>
        <p:txBody>
          <a:bodyPr wrap="square">
            <a:spAutoFit/>
          </a:bodyPr>
          <a:lstStyle/>
          <a:p>
            <a:r>
              <a:rPr lang="en-US" dirty="0">
                <a:solidFill>
                  <a:schemeClr val="tx2"/>
                </a:solidFill>
              </a:rPr>
              <a:t>In the UK, companies will only be able to sell EVs after 2030 </a:t>
            </a:r>
            <a:endParaRPr lang="fi-FI" dirty="0">
              <a:solidFill>
                <a:schemeClr val="tx2"/>
              </a:solidFill>
            </a:endParaRPr>
          </a:p>
        </p:txBody>
      </p:sp>
    </p:spTree>
    <p:extLst>
      <p:ext uri="{BB962C8B-B14F-4D97-AF65-F5344CB8AC3E}">
        <p14:creationId xmlns:p14="http://schemas.microsoft.com/office/powerpoint/2010/main" val="1399014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D0DE0B-690F-4898-BB9D-BFFBBF23E583}"/>
              </a:ext>
            </a:extLst>
          </p:cNvPr>
          <p:cNvSpPr>
            <a:spLocks noGrp="1"/>
          </p:cNvSpPr>
          <p:nvPr>
            <p:ph type="body" sz="half" idx="10"/>
          </p:nvPr>
        </p:nvSpPr>
        <p:spPr/>
        <p:txBody>
          <a:bodyPr/>
          <a:lstStyle/>
          <a:p>
            <a:r>
              <a:rPr lang="en-US" sz="3600" dirty="0"/>
              <a:t>Are there spillover effects into other countries and industries?</a:t>
            </a:r>
            <a:endParaRPr lang="fi-FI" sz="3600" dirty="0"/>
          </a:p>
        </p:txBody>
      </p:sp>
      <p:sp>
        <p:nvSpPr>
          <p:cNvPr id="3" name="Text Placeholder 2">
            <a:extLst>
              <a:ext uri="{FF2B5EF4-FFF2-40B4-BE49-F238E27FC236}">
                <a16:creationId xmlns:a16="http://schemas.microsoft.com/office/drawing/2014/main" id="{F53D4168-76CA-4961-B517-4395F62793C7}"/>
              </a:ext>
            </a:extLst>
          </p:cNvPr>
          <p:cNvSpPr>
            <a:spLocks noGrp="1"/>
          </p:cNvSpPr>
          <p:nvPr>
            <p:ph type="body" sz="half" idx="11"/>
          </p:nvPr>
        </p:nvSpPr>
        <p:spPr>
          <a:xfrm>
            <a:off x="6184245" y="2911241"/>
            <a:ext cx="2790766" cy="619138"/>
          </a:xfrm>
        </p:spPr>
        <p:txBody>
          <a:body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fi-FI" sz="1800" b="1" i="0" u="sng" strike="noStrike" kern="1200" cap="none" spc="0" normalizeH="0" baseline="0" noProof="0" dirty="0">
                <a:ln>
                  <a:noFill/>
                </a:ln>
                <a:solidFill>
                  <a:srgbClr val="0000FF"/>
                </a:solidFill>
                <a:effectLst/>
                <a:uLnTx/>
                <a:uFillTx/>
                <a:latin typeface="Calibri" panose="020F0502020204030204" pitchFamily="34" charset="0"/>
                <a:ea typeface="Calibri" panose="020F0502020204030204" pitchFamily="34" charset="0"/>
                <a:cs typeface="+mn-cs"/>
                <a:hlinkClick r:id="rId2"/>
              </a:rPr>
              <a:t>https://www.youtube.com/watch?v=RFHvq-8np1o</a:t>
            </a:r>
            <a:endParaRPr kumimoji="0" lang="fi-FI"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fi-FI" dirty="0"/>
          </a:p>
        </p:txBody>
      </p:sp>
      <p:pic>
        <p:nvPicPr>
          <p:cNvPr id="5" name="Picture 4">
            <a:extLst>
              <a:ext uri="{FF2B5EF4-FFF2-40B4-BE49-F238E27FC236}">
                <a16:creationId xmlns:a16="http://schemas.microsoft.com/office/drawing/2014/main" id="{1A941244-A9BA-4F36-B81D-C3B1F6ECD552}"/>
              </a:ext>
            </a:extLst>
          </p:cNvPr>
          <p:cNvPicPr>
            <a:picLocks noChangeAspect="1"/>
          </p:cNvPicPr>
          <p:nvPr/>
        </p:nvPicPr>
        <p:blipFill>
          <a:blip r:embed="rId3"/>
          <a:stretch>
            <a:fillRect/>
          </a:stretch>
        </p:blipFill>
        <p:spPr>
          <a:xfrm>
            <a:off x="2131091" y="1201397"/>
            <a:ext cx="3334656" cy="3846688"/>
          </a:xfrm>
          <a:prstGeom prst="rect">
            <a:avLst/>
          </a:prstGeom>
        </p:spPr>
      </p:pic>
    </p:spTree>
    <p:extLst>
      <p:ext uri="{BB962C8B-B14F-4D97-AF65-F5344CB8AC3E}">
        <p14:creationId xmlns:p14="http://schemas.microsoft.com/office/powerpoint/2010/main" val="177549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E792B8-0CC0-4186-823E-AB06146A9620}"/>
              </a:ext>
            </a:extLst>
          </p:cNvPr>
          <p:cNvSpPr>
            <a:spLocks noGrp="1"/>
          </p:cNvSpPr>
          <p:nvPr>
            <p:ph type="body" sz="half" idx="10"/>
          </p:nvPr>
        </p:nvSpPr>
        <p:spPr/>
        <p:txBody>
          <a:bodyPr/>
          <a:lstStyle/>
          <a:p>
            <a:r>
              <a:rPr lang="en-US" dirty="0"/>
              <a:t>Literature – Spillover effects?</a:t>
            </a:r>
            <a:endParaRPr lang="fi-FI" dirty="0"/>
          </a:p>
        </p:txBody>
      </p:sp>
      <p:sp>
        <p:nvSpPr>
          <p:cNvPr id="3" name="Text Placeholder 2">
            <a:extLst>
              <a:ext uri="{FF2B5EF4-FFF2-40B4-BE49-F238E27FC236}">
                <a16:creationId xmlns:a16="http://schemas.microsoft.com/office/drawing/2014/main" id="{8108A216-01DD-43B5-901B-B07F54105A41}"/>
              </a:ext>
            </a:extLst>
          </p:cNvPr>
          <p:cNvSpPr>
            <a:spLocks noGrp="1"/>
          </p:cNvSpPr>
          <p:nvPr>
            <p:ph type="body" sz="half" idx="11"/>
          </p:nvPr>
        </p:nvSpPr>
        <p:spPr>
          <a:xfrm>
            <a:off x="292327" y="1028012"/>
            <a:ext cx="8492897" cy="3049460"/>
          </a:xfrm>
        </p:spPr>
        <p:txBody>
          <a:bodyPr/>
          <a:lstStyle/>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Acemoglu, Daron, Simon Johnson, and James A. Robinson. 2001. “The Colonial Origins of Comparative Development: An Empirical Investigation.” American Economic Review 91: 1369–1401.</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ea typeface="Calibri" panose="020F0502020204030204" pitchFamily="34" charset="0"/>
                <a:cs typeface="Times New Roman" panose="02020603050405020304" pitchFamily="18" charset="0"/>
              </a:rPr>
              <a:t>Unique study, exploring why the quality of institutions and levels of development are different today across previously colonized states. Essentially, we see that the type business activity (influenced by settler mortality rates)</a:t>
            </a:r>
          </a:p>
          <a:p>
            <a:endParaRPr lang="en-US" sz="1400" dirty="0"/>
          </a:p>
          <a:p>
            <a:r>
              <a:rPr lang="fi-FI" sz="1800" dirty="0">
                <a:effectLst/>
                <a:latin typeface="Calibri" panose="020F0502020204030204" pitchFamily="34" charset="0"/>
                <a:ea typeface="Calibri" panose="020F0502020204030204" pitchFamily="34" charset="0"/>
                <a:cs typeface="Times New Roman" panose="02020603050405020304" pitchFamily="18" charset="0"/>
              </a:rPr>
              <a:t>Natural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resource</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curse</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p>
          <a:p>
            <a:r>
              <a:rPr lang="fi-FI" sz="1800" dirty="0" err="1">
                <a:latin typeface="Calibri" panose="020F0502020204030204" pitchFamily="34" charset="0"/>
                <a:ea typeface="Calibri" panose="020F0502020204030204" pitchFamily="34" charset="0"/>
                <a:cs typeface="Times New Roman" panose="02020603050405020304" pitchFamily="18" charset="0"/>
              </a:rPr>
              <a:t>Effects</a:t>
            </a:r>
            <a:r>
              <a:rPr lang="fi-FI" sz="1800" dirty="0">
                <a:latin typeface="Calibri" panose="020F0502020204030204" pitchFamily="34" charset="0"/>
                <a:ea typeface="Calibri" panose="020F0502020204030204" pitchFamily="34" charset="0"/>
                <a:cs typeface="Times New Roman" panose="02020603050405020304" pitchFamily="18" charset="0"/>
              </a:rPr>
              <a:t> of </a:t>
            </a:r>
            <a:r>
              <a:rPr lang="fi-FI" sz="1800" dirty="0" err="1">
                <a:latin typeface="Calibri" panose="020F0502020204030204" pitchFamily="34" charset="0"/>
                <a:ea typeface="Calibri" panose="020F0502020204030204" pitchFamily="34" charset="0"/>
                <a:cs typeface="Times New Roman" panose="02020603050405020304" pitchFamily="18" charset="0"/>
              </a:rPr>
              <a:t>increased</a:t>
            </a:r>
            <a:r>
              <a:rPr lang="fi-FI" sz="1800" dirty="0">
                <a:latin typeface="Calibri" panose="020F0502020204030204" pitchFamily="34" charset="0"/>
                <a:ea typeface="Calibri" panose="020F0502020204030204" pitchFamily="34" charset="0"/>
                <a:cs typeface="Times New Roman" panose="02020603050405020304" pitchFamily="18" charset="0"/>
              </a:rPr>
              <a:t> </a:t>
            </a:r>
            <a:r>
              <a:rPr lang="fi-FI" sz="1800" dirty="0" err="1">
                <a:latin typeface="Calibri" panose="020F0502020204030204" pitchFamily="34" charset="0"/>
                <a:ea typeface="Calibri" panose="020F0502020204030204" pitchFamily="34" charset="0"/>
                <a:cs typeface="Times New Roman" panose="02020603050405020304" pitchFamily="18" charset="0"/>
              </a:rPr>
              <a:t>income</a:t>
            </a:r>
            <a:r>
              <a:rPr lang="fi-FI" sz="1800" dirty="0">
                <a:latin typeface="Calibri" panose="020F0502020204030204" pitchFamily="34" charset="0"/>
                <a:ea typeface="Calibri" panose="020F0502020204030204" pitchFamily="34" charset="0"/>
                <a:cs typeface="Times New Roman" panose="02020603050405020304" pitchFamily="18" charset="0"/>
              </a:rPr>
              <a:t> / </a:t>
            </a:r>
            <a:r>
              <a:rPr lang="fi-FI" sz="1800" dirty="0" err="1">
                <a:latin typeface="Calibri" panose="020F0502020204030204" pitchFamily="34" charset="0"/>
                <a:ea typeface="Calibri" panose="020F0502020204030204" pitchFamily="34" charset="0"/>
                <a:cs typeface="Times New Roman" panose="02020603050405020304" pitchFamily="18" charset="0"/>
              </a:rPr>
              <a:t>types</a:t>
            </a:r>
            <a:r>
              <a:rPr lang="fi-FI" sz="1800" dirty="0">
                <a:latin typeface="Calibri" panose="020F0502020204030204" pitchFamily="34" charset="0"/>
                <a:ea typeface="Calibri" panose="020F0502020204030204" pitchFamily="34" charset="0"/>
                <a:cs typeface="Times New Roman" panose="02020603050405020304" pitchFamily="18" charset="0"/>
              </a:rPr>
              <a:t> of </a:t>
            </a:r>
            <a:r>
              <a:rPr lang="fi-FI" sz="1800" dirty="0" err="1">
                <a:latin typeface="Calibri" panose="020F0502020204030204" pitchFamily="34" charset="0"/>
                <a:ea typeface="Calibri" panose="020F0502020204030204" pitchFamily="34" charset="0"/>
                <a:cs typeface="Times New Roman" panose="02020603050405020304" pitchFamily="18" charset="0"/>
              </a:rPr>
              <a:t>employment</a:t>
            </a:r>
            <a:r>
              <a:rPr lang="fi-FI" sz="1800" dirty="0">
                <a:latin typeface="Calibri" panose="020F0502020204030204" pitchFamily="34" charset="0"/>
                <a:ea typeface="Calibri" panose="020F0502020204030204" pitchFamily="34" charset="0"/>
                <a:cs typeface="Times New Roman" panose="02020603050405020304" pitchFamily="18" charset="0"/>
              </a:rPr>
              <a:t> on </a:t>
            </a:r>
            <a:r>
              <a:rPr lang="fi-FI" sz="1800" dirty="0" err="1">
                <a:latin typeface="Calibri" panose="020F0502020204030204" pitchFamily="34" charset="0"/>
                <a:ea typeface="Calibri" panose="020F0502020204030204" pitchFamily="34" charset="0"/>
                <a:cs typeface="Times New Roman" panose="02020603050405020304" pitchFamily="18" charset="0"/>
              </a:rPr>
              <a:t>things</a:t>
            </a:r>
            <a:r>
              <a:rPr lang="fi-FI" sz="1800" dirty="0">
                <a:latin typeface="Calibri" panose="020F0502020204030204" pitchFamily="34" charset="0"/>
                <a:ea typeface="Calibri" panose="020F0502020204030204" pitchFamily="34" charset="0"/>
                <a:cs typeface="Times New Roman" panose="02020603050405020304" pitchFamily="18" charset="0"/>
              </a:rPr>
              <a:t> </a:t>
            </a:r>
            <a:r>
              <a:rPr lang="fi-FI" sz="1800" dirty="0" err="1">
                <a:latin typeface="Calibri" panose="020F0502020204030204" pitchFamily="34" charset="0"/>
                <a:ea typeface="Calibri" panose="020F0502020204030204" pitchFamily="34" charset="0"/>
                <a:cs typeface="Times New Roman" panose="02020603050405020304" pitchFamily="18" charset="0"/>
              </a:rPr>
              <a:t>such</a:t>
            </a:r>
            <a:r>
              <a:rPr lang="fi-FI" sz="1800" dirty="0">
                <a:latin typeface="Calibri" panose="020F0502020204030204" pitchFamily="34" charset="0"/>
                <a:ea typeface="Calibri" panose="020F0502020204030204" pitchFamily="34" charset="0"/>
                <a:cs typeface="Times New Roman" panose="02020603050405020304" pitchFamily="18" charset="0"/>
              </a:rPr>
              <a:t> as </a:t>
            </a:r>
            <a:r>
              <a:rPr lang="fi-FI" sz="1800" dirty="0" err="1">
                <a:latin typeface="Calibri" panose="020F0502020204030204" pitchFamily="34" charset="0"/>
                <a:ea typeface="Calibri" panose="020F0502020204030204" pitchFamily="34" charset="0"/>
                <a:cs typeface="Times New Roman" panose="02020603050405020304" pitchFamily="18" charset="0"/>
              </a:rPr>
              <a:t>offspring’s</a:t>
            </a:r>
            <a:r>
              <a:rPr lang="fi-FI" sz="1800" dirty="0">
                <a:latin typeface="Calibri" panose="020F0502020204030204" pitchFamily="34" charset="0"/>
                <a:ea typeface="Calibri" panose="020F0502020204030204" pitchFamily="34" charset="0"/>
                <a:cs typeface="Times New Roman" panose="02020603050405020304" pitchFamily="18" charset="0"/>
              </a:rPr>
              <a:t> </a:t>
            </a:r>
            <a:r>
              <a:rPr lang="fi-FI" sz="1800" dirty="0" err="1">
                <a:latin typeface="Calibri" panose="020F0502020204030204" pitchFamily="34" charset="0"/>
                <a:ea typeface="Calibri" panose="020F0502020204030204" pitchFamily="34" charset="0"/>
                <a:cs typeface="Times New Roman" panose="02020603050405020304" pitchFamily="18" charset="0"/>
              </a:rPr>
              <a:t>education</a:t>
            </a:r>
            <a:r>
              <a:rPr lang="fi-FI" sz="1800" dirty="0">
                <a:latin typeface="Calibri" panose="020F0502020204030204" pitchFamily="34" charset="0"/>
                <a:ea typeface="Calibri" panose="020F0502020204030204" pitchFamily="34" charset="0"/>
                <a:cs typeface="Times New Roman" panose="02020603050405020304" pitchFamily="18" charset="0"/>
              </a:rPr>
              <a:t>? </a:t>
            </a:r>
            <a:r>
              <a:rPr lang="en-US" sz="900" dirty="0" err="1"/>
              <a:t>Løken</a:t>
            </a:r>
            <a:r>
              <a:rPr lang="en-US" sz="900" dirty="0"/>
              <a:t>, K. V. (2010). Family income and children's education: Using the Norwegian oil boom as a natural experiment. </a:t>
            </a:r>
            <a:r>
              <a:rPr lang="en-US" sz="900" i="1" dirty="0" err="1"/>
              <a:t>Labour</a:t>
            </a:r>
            <a:r>
              <a:rPr lang="en-US" sz="900" i="1" dirty="0"/>
              <a:t> Economics</a:t>
            </a:r>
            <a:r>
              <a:rPr lang="en-US" sz="900" dirty="0"/>
              <a:t>, </a:t>
            </a:r>
            <a:r>
              <a:rPr lang="en-US" sz="900" i="1" dirty="0"/>
              <a:t>17</a:t>
            </a:r>
            <a:r>
              <a:rPr lang="en-US" sz="900" dirty="0"/>
              <a:t>(1), 118-129.</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Can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you</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think</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of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any</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more</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Research</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into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this</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and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perhaps</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update</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the</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forum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posts</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with</a:t>
            </a:r>
            <a:r>
              <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 </a:t>
            </a:r>
            <a:r>
              <a:rPr lang="fi-FI" sz="1100" dirty="0" err="1">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you</a:t>
            </a:r>
            <a:r>
              <a:rPr lang="fi-FI" sz="1100" dirty="0" err="1">
                <a:solidFill>
                  <a:srgbClr val="92D050"/>
                </a:solidFill>
                <a:latin typeface="Calibri" panose="020F0502020204030204" pitchFamily="34" charset="0"/>
                <a:ea typeface="Calibri" panose="020F0502020204030204" pitchFamily="34" charset="0"/>
                <a:cs typeface="Times New Roman" panose="02020603050405020304" pitchFamily="18" charset="0"/>
              </a:rPr>
              <a:t>r</a:t>
            </a:r>
            <a:r>
              <a:rPr lang="fi-FI" sz="1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r>
              <a:rPr lang="fi-FI" sz="1100" dirty="0" err="1">
                <a:solidFill>
                  <a:srgbClr val="92D050"/>
                </a:solidFill>
                <a:latin typeface="Calibri" panose="020F0502020204030204" pitchFamily="34" charset="0"/>
                <a:ea typeface="Calibri" panose="020F0502020204030204" pitchFamily="34" charset="0"/>
                <a:cs typeface="Times New Roman" panose="02020603050405020304" pitchFamily="18" charset="0"/>
              </a:rPr>
              <a:t>findings</a:t>
            </a:r>
            <a:r>
              <a:rPr lang="fi-FI" sz="1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 </a:t>
            </a:r>
            <a:endParaRPr lang="fi-FI" sz="11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226335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FFA23-6CA2-4B64-ABFE-D92B0C2B356B}"/>
              </a:ext>
            </a:extLst>
          </p:cNvPr>
          <p:cNvSpPr>
            <a:spLocks noGrp="1"/>
          </p:cNvSpPr>
          <p:nvPr>
            <p:ph type="title"/>
          </p:nvPr>
        </p:nvSpPr>
        <p:spPr/>
        <p:txBody>
          <a:bodyPr/>
          <a:lstStyle/>
          <a:p>
            <a:r>
              <a:rPr lang="en-US" dirty="0"/>
              <a:t>Presentation and discussion</a:t>
            </a:r>
            <a:endParaRPr lang="fi-FI" dirty="0"/>
          </a:p>
        </p:txBody>
      </p:sp>
      <p:sp>
        <p:nvSpPr>
          <p:cNvPr id="5" name="Text Placeholder 4">
            <a:extLst>
              <a:ext uri="{FF2B5EF4-FFF2-40B4-BE49-F238E27FC236}">
                <a16:creationId xmlns:a16="http://schemas.microsoft.com/office/drawing/2014/main" id="{6EEB7D42-E83E-4D6E-8BE5-C25880C9B0C7}"/>
              </a:ext>
            </a:extLst>
          </p:cNvPr>
          <p:cNvSpPr>
            <a:spLocks noGrp="1"/>
          </p:cNvSpPr>
          <p:nvPr>
            <p:ph type="body" sz="half" idx="2"/>
          </p:nvPr>
        </p:nvSpPr>
        <p:spPr/>
        <p:txBody>
          <a:bodyPr/>
          <a:lstStyle/>
          <a:p>
            <a:pPr marL="342900" indent="-342900">
              <a:buFont typeface="Arial" panose="020B0604020202020204" pitchFamily="34" charset="0"/>
              <a:buChar char="•"/>
            </a:pPr>
            <a:r>
              <a:rPr lang="en-US" sz="2400" dirty="0"/>
              <a:t>Policymakers</a:t>
            </a:r>
          </a:p>
          <a:p>
            <a:pPr marL="342900" indent="-342900">
              <a:buFont typeface="Arial" panose="020B0604020202020204" pitchFamily="34" charset="0"/>
              <a:buChar char="•"/>
            </a:pPr>
            <a:r>
              <a:rPr lang="en-US" sz="2400" dirty="0"/>
              <a:t>Environmental Activists</a:t>
            </a:r>
          </a:p>
          <a:p>
            <a:pPr marL="342900" indent="-342900">
              <a:buFont typeface="Arial" panose="020B0604020202020204" pitchFamily="34" charset="0"/>
              <a:buChar char="•"/>
            </a:pPr>
            <a:r>
              <a:rPr lang="en-US" sz="2400" dirty="0"/>
              <a:t>MNE Executives</a:t>
            </a:r>
          </a:p>
          <a:p>
            <a:pPr marL="342900" indent="-342900">
              <a:buFont typeface="Arial" panose="020B0604020202020204" pitchFamily="34" charset="0"/>
              <a:buChar char="•"/>
            </a:pPr>
            <a:r>
              <a:rPr lang="en-US" sz="2400" dirty="0"/>
              <a:t>Local Employees</a:t>
            </a:r>
            <a:endParaRPr lang="fi-FI" sz="2400" dirty="0"/>
          </a:p>
        </p:txBody>
      </p:sp>
      <p:sp>
        <p:nvSpPr>
          <p:cNvPr id="8" name="Picture Placeholder 7">
            <a:extLst>
              <a:ext uri="{FF2B5EF4-FFF2-40B4-BE49-F238E27FC236}">
                <a16:creationId xmlns:a16="http://schemas.microsoft.com/office/drawing/2014/main" id="{C53C16C7-1751-4157-9B0B-9AC7A5F2CB24}"/>
              </a:ext>
            </a:extLst>
          </p:cNvPr>
          <p:cNvSpPr>
            <a:spLocks noGrp="1"/>
          </p:cNvSpPr>
          <p:nvPr>
            <p:ph type="pic" idx="13"/>
          </p:nvPr>
        </p:nvSpPr>
        <p:spPr/>
      </p:sp>
      <p:pic>
        <p:nvPicPr>
          <p:cNvPr id="10" name="Picture 9">
            <a:extLst>
              <a:ext uri="{FF2B5EF4-FFF2-40B4-BE49-F238E27FC236}">
                <a16:creationId xmlns:a16="http://schemas.microsoft.com/office/drawing/2014/main" id="{12CD4161-C3A8-40BE-99BA-A45428D5B3E9}"/>
              </a:ext>
            </a:extLst>
          </p:cNvPr>
          <p:cNvPicPr>
            <a:picLocks noChangeAspect="1"/>
          </p:cNvPicPr>
          <p:nvPr/>
        </p:nvPicPr>
        <p:blipFill>
          <a:blip r:embed="rId3"/>
          <a:stretch>
            <a:fillRect/>
          </a:stretch>
        </p:blipFill>
        <p:spPr>
          <a:xfrm>
            <a:off x="4564418" y="2743200"/>
            <a:ext cx="4674997" cy="2400300"/>
          </a:xfrm>
          <a:prstGeom prst="rect">
            <a:avLst/>
          </a:prstGeom>
        </p:spPr>
      </p:pic>
      <p:pic>
        <p:nvPicPr>
          <p:cNvPr id="9" name="Picture 8">
            <a:extLst>
              <a:ext uri="{FF2B5EF4-FFF2-40B4-BE49-F238E27FC236}">
                <a16:creationId xmlns:a16="http://schemas.microsoft.com/office/drawing/2014/main" id="{83EAFD84-5DA4-4A73-A5F4-E9CC9761296B}"/>
              </a:ext>
            </a:extLst>
          </p:cNvPr>
          <p:cNvPicPr>
            <a:picLocks noChangeAspect="1"/>
          </p:cNvPicPr>
          <p:nvPr/>
        </p:nvPicPr>
        <p:blipFill>
          <a:blip r:embed="rId4"/>
          <a:stretch>
            <a:fillRect/>
          </a:stretch>
        </p:blipFill>
        <p:spPr>
          <a:xfrm>
            <a:off x="4564419" y="-30889"/>
            <a:ext cx="4594750" cy="3001675"/>
          </a:xfrm>
          <a:prstGeom prst="rect">
            <a:avLst/>
          </a:prstGeom>
        </p:spPr>
      </p:pic>
    </p:spTree>
    <p:extLst>
      <p:ext uri="{BB962C8B-B14F-4D97-AF65-F5344CB8AC3E}">
        <p14:creationId xmlns:p14="http://schemas.microsoft.com/office/powerpoint/2010/main" val="1385102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425B66-0671-4D17-A1FF-E425B64A0B49}"/>
              </a:ext>
            </a:extLst>
          </p:cNvPr>
          <p:cNvSpPr>
            <a:spLocks noGrp="1"/>
          </p:cNvSpPr>
          <p:nvPr>
            <p:ph type="body" sz="half" idx="10"/>
          </p:nvPr>
        </p:nvSpPr>
        <p:spPr>
          <a:xfrm>
            <a:off x="325552" y="142739"/>
            <a:ext cx="8492897" cy="557349"/>
          </a:xfrm>
        </p:spPr>
        <p:txBody>
          <a:bodyPr>
            <a:noAutofit/>
          </a:bodyPr>
          <a:lstStyle/>
          <a:p>
            <a:r>
              <a:rPr lang="en-US" dirty="0"/>
              <a:t>Presentation guidelines</a:t>
            </a:r>
            <a:endParaRPr lang="LID4096" dirty="0"/>
          </a:p>
        </p:txBody>
      </p:sp>
      <p:sp>
        <p:nvSpPr>
          <p:cNvPr id="3" name="Text Placeholder 2">
            <a:extLst>
              <a:ext uri="{FF2B5EF4-FFF2-40B4-BE49-F238E27FC236}">
                <a16:creationId xmlns:a16="http://schemas.microsoft.com/office/drawing/2014/main" id="{D374E8C3-9CD5-4EE5-9119-494762C8ADDF}"/>
              </a:ext>
            </a:extLst>
          </p:cNvPr>
          <p:cNvSpPr>
            <a:spLocks noGrp="1"/>
          </p:cNvSpPr>
          <p:nvPr>
            <p:ph type="body" sz="half" idx="11"/>
          </p:nvPr>
        </p:nvSpPr>
        <p:spPr>
          <a:xfrm>
            <a:off x="292329" y="849419"/>
            <a:ext cx="8394472" cy="3415400"/>
          </a:xfrm>
        </p:spPr>
        <p:txBody>
          <a:bodyPr>
            <a:normAutofit fontScale="92500"/>
          </a:bodyPr>
          <a:lstStyle/>
          <a:p>
            <a:r>
              <a:rPr lang="en-US" b="0" dirty="0"/>
              <a:t>Imagine that you are either policymakers/ environment activists/ MNE executives/ local employees. </a:t>
            </a:r>
          </a:p>
          <a:p>
            <a:r>
              <a:rPr lang="en-US" dirty="0"/>
              <a:t>What are your opinions regarding lithium mining in Chile? Do you support or oppose the lithium mining in Chile </a:t>
            </a:r>
            <a:r>
              <a:rPr lang="en-US" u="sng" dirty="0"/>
              <a:t>and why? </a:t>
            </a:r>
            <a:r>
              <a:rPr lang="en-US" b="0" dirty="0">
                <a:solidFill>
                  <a:schemeClr val="accent6"/>
                </a:solidFill>
              </a:rPr>
              <a:t>your perspective on lithium mining in Chile? Do you support or oppose the li mining in Chile and why</a:t>
            </a:r>
            <a:endParaRPr lang="en-US" b="0" dirty="0"/>
          </a:p>
          <a:p>
            <a:pPr marL="342900" indent="-342900">
              <a:buFont typeface="Arial" panose="020B0604020202020204" pitchFamily="34" charset="0"/>
              <a:buChar char="•"/>
            </a:pPr>
            <a:r>
              <a:rPr lang="en-US" b="0" dirty="0"/>
              <a:t>Every group will have approximately 5 minutes to present, and then after, all the other groups can ask </a:t>
            </a:r>
            <a:r>
              <a:rPr lang="en-US" b="0" i="1" dirty="0"/>
              <a:t>at least </a:t>
            </a:r>
            <a:r>
              <a:rPr lang="en-US" b="0" dirty="0"/>
              <a:t>one question to the presenting group</a:t>
            </a:r>
          </a:p>
          <a:p>
            <a:pPr marL="342900" indent="-342900">
              <a:buFont typeface="Arial" panose="020B0604020202020204" pitchFamily="34" charset="0"/>
              <a:buChar char="•"/>
            </a:pPr>
            <a:r>
              <a:rPr lang="en-US" b="0" dirty="0"/>
              <a:t>Presentations can come in different formats (e.g., storytelling and poems) and the group can decide who presents, and how they present.</a:t>
            </a:r>
            <a:endParaRPr lang="LID4096" b="0" dirty="0"/>
          </a:p>
        </p:txBody>
      </p:sp>
    </p:spTree>
    <p:extLst>
      <p:ext uri="{BB962C8B-B14F-4D97-AF65-F5344CB8AC3E}">
        <p14:creationId xmlns:p14="http://schemas.microsoft.com/office/powerpoint/2010/main" val="4153558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E8CB-7576-4255-BFBA-C04BEFF3B135}"/>
              </a:ext>
            </a:extLst>
          </p:cNvPr>
          <p:cNvSpPr>
            <a:spLocks noGrp="1"/>
          </p:cNvSpPr>
          <p:nvPr>
            <p:ph type="title"/>
          </p:nvPr>
        </p:nvSpPr>
        <p:spPr>
          <a:xfrm>
            <a:off x="442397" y="1937379"/>
            <a:ext cx="3869137" cy="570773"/>
          </a:xfrm>
        </p:spPr>
        <p:txBody>
          <a:bodyPr/>
          <a:lstStyle/>
          <a:p>
            <a:r>
              <a:rPr lang="en-US" dirty="0"/>
              <a:t>Introduction to Sustainability</a:t>
            </a:r>
            <a:endParaRPr lang="fi-FI" dirty="0"/>
          </a:p>
        </p:txBody>
      </p:sp>
      <p:pic>
        <p:nvPicPr>
          <p:cNvPr id="8" name="Picture Placeholder 7" descr="A sign in the grass&#10;&#10;Description automatically generated with low confidence">
            <a:extLst>
              <a:ext uri="{FF2B5EF4-FFF2-40B4-BE49-F238E27FC236}">
                <a16:creationId xmlns:a16="http://schemas.microsoft.com/office/drawing/2014/main" id="{54C2620A-9723-4A26-81E4-EA51BAA84BD5}"/>
              </a:ext>
            </a:extLst>
          </p:cNvPr>
          <p:cNvPicPr>
            <a:picLocks noGrp="1" noChangeAspect="1"/>
          </p:cNvPicPr>
          <p:nvPr>
            <p:ph type="pic" idx="13"/>
          </p:nvPr>
        </p:nvPicPr>
        <p:blipFill>
          <a:blip r:embed="rId3"/>
          <a:srcRect l="16955" r="16955"/>
          <a:stretch>
            <a:fillRect/>
          </a:stretch>
        </p:blipFill>
        <p:spPr/>
      </p:pic>
    </p:spTree>
    <p:extLst>
      <p:ext uri="{BB962C8B-B14F-4D97-AF65-F5344CB8AC3E}">
        <p14:creationId xmlns:p14="http://schemas.microsoft.com/office/powerpoint/2010/main" val="2373902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2F917D-1822-493A-8CDB-6DE2219D4E7B}"/>
              </a:ext>
            </a:extLst>
          </p:cNvPr>
          <p:cNvPicPr>
            <a:picLocks noChangeAspect="1"/>
          </p:cNvPicPr>
          <p:nvPr/>
        </p:nvPicPr>
        <p:blipFill>
          <a:blip r:embed="rId2"/>
          <a:stretch>
            <a:fillRect/>
          </a:stretch>
        </p:blipFill>
        <p:spPr>
          <a:xfrm>
            <a:off x="1727969" y="20353"/>
            <a:ext cx="5688061" cy="5102794"/>
          </a:xfrm>
          <a:prstGeom prst="rect">
            <a:avLst/>
          </a:prstGeom>
        </p:spPr>
      </p:pic>
      <p:sp>
        <p:nvSpPr>
          <p:cNvPr id="5" name="TextBox 4">
            <a:extLst>
              <a:ext uri="{FF2B5EF4-FFF2-40B4-BE49-F238E27FC236}">
                <a16:creationId xmlns:a16="http://schemas.microsoft.com/office/drawing/2014/main" id="{62FAD88B-45B8-4638-B649-DA44F8F19839}"/>
              </a:ext>
            </a:extLst>
          </p:cNvPr>
          <p:cNvSpPr txBox="1"/>
          <p:nvPr/>
        </p:nvSpPr>
        <p:spPr>
          <a:xfrm>
            <a:off x="3128010" y="4799648"/>
            <a:ext cx="3708559" cy="230832"/>
          </a:xfrm>
          <a:prstGeom prst="rect">
            <a:avLst/>
          </a:prstGeom>
          <a:noFill/>
        </p:spPr>
        <p:txBody>
          <a:bodyPr wrap="square" rtlCol="0">
            <a:spAutoFit/>
          </a:bodyPr>
          <a:lstStyle/>
          <a:p>
            <a:r>
              <a:rPr lang="en-US" sz="900" dirty="0"/>
              <a:t>Picture from: </a:t>
            </a:r>
            <a:r>
              <a:rPr lang="en-US" sz="900" dirty="0">
                <a:hlinkClick r:id="rId3"/>
              </a:rPr>
              <a:t>What is sustainability? (activesustainability.com)</a:t>
            </a:r>
            <a:endParaRPr lang="LID4096" sz="900" dirty="0"/>
          </a:p>
        </p:txBody>
      </p:sp>
      <p:sp>
        <p:nvSpPr>
          <p:cNvPr id="6" name="TextBox 5">
            <a:extLst>
              <a:ext uri="{FF2B5EF4-FFF2-40B4-BE49-F238E27FC236}">
                <a16:creationId xmlns:a16="http://schemas.microsoft.com/office/drawing/2014/main" id="{9BF9A847-7BE7-405B-B2A7-BA46700D7D11}"/>
              </a:ext>
            </a:extLst>
          </p:cNvPr>
          <p:cNvSpPr txBox="1"/>
          <p:nvPr/>
        </p:nvSpPr>
        <p:spPr>
          <a:xfrm>
            <a:off x="2436875" y="113020"/>
            <a:ext cx="4886325" cy="646331"/>
          </a:xfrm>
          <a:prstGeom prst="rect">
            <a:avLst/>
          </a:prstGeom>
          <a:noFill/>
        </p:spPr>
        <p:txBody>
          <a:bodyPr wrap="square" rtlCol="0">
            <a:spAutoFit/>
          </a:bodyPr>
          <a:lstStyle/>
          <a:p>
            <a:r>
              <a:rPr lang="en-US" sz="3600" b="1" dirty="0"/>
              <a:t>SUSTAINABILITY?</a:t>
            </a:r>
            <a:endParaRPr lang="LID4096" sz="3600" b="1" dirty="0"/>
          </a:p>
        </p:txBody>
      </p:sp>
    </p:spTree>
    <p:extLst>
      <p:ext uri="{BB962C8B-B14F-4D97-AF65-F5344CB8AC3E}">
        <p14:creationId xmlns:p14="http://schemas.microsoft.com/office/powerpoint/2010/main" val="1784564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F9A847-7BE7-405B-B2A7-BA46700D7D11}"/>
              </a:ext>
            </a:extLst>
          </p:cNvPr>
          <p:cNvSpPr txBox="1"/>
          <p:nvPr/>
        </p:nvSpPr>
        <p:spPr>
          <a:xfrm>
            <a:off x="635792" y="183736"/>
            <a:ext cx="8015417" cy="584775"/>
          </a:xfrm>
          <a:prstGeom prst="rect">
            <a:avLst/>
          </a:prstGeom>
          <a:noFill/>
        </p:spPr>
        <p:txBody>
          <a:bodyPr wrap="square" rtlCol="0">
            <a:spAutoFit/>
          </a:bodyPr>
          <a:lstStyle/>
          <a:p>
            <a:r>
              <a:rPr lang="en-US" sz="3200" b="1" dirty="0"/>
              <a:t>The history of the word ‘sustainability’</a:t>
            </a:r>
            <a:endParaRPr lang="LID4096" sz="3200" b="1" dirty="0"/>
          </a:p>
        </p:txBody>
      </p:sp>
      <p:sp>
        <p:nvSpPr>
          <p:cNvPr id="2" name="TextBox 1">
            <a:extLst>
              <a:ext uri="{FF2B5EF4-FFF2-40B4-BE49-F238E27FC236}">
                <a16:creationId xmlns:a16="http://schemas.microsoft.com/office/drawing/2014/main" id="{0CA3F60D-217B-4BA1-9897-912451E74F18}"/>
              </a:ext>
            </a:extLst>
          </p:cNvPr>
          <p:cNvSpPr txBox="1"/>
          <p:nvPr/>
        </p:nvSpPr>
        <p:spPr>
          <a:xfrm>
            <a:off x="283332" y="926852"/>
            <a:ext cx="7378083" cy="3647152"/>
          </a:xfrm>
          <a:prstGeom prst="rect">
            <a:avLst/>
          </a:prstGeom>
          <a:noFill/>
        </p:spPr>
        <p:txBody>
          <a:bodyPr wrap="square" rtlCol="0">
            <a:spAutoFit/>
          </a:bodyPr>
          <a:lstStyle/>
          <a:p>
            <a:pPr marL="214313" indent="-214313">
              <a:buFont typeface="Wingdings" panose="05000000000000000000" pitchFamily="2" charset="2"/>
              <a:buChar char="v"/>
            </a:pPr>
            <a:r>
              <a:rPr lang="en-US" sz="2100" i="1" dirty="0" err="1"/>
              <a:t>Nachhaltigkeit</a:t>
            </a:r>
            <a:r>
              <a:rPr lang="en-US" sz="2100" dirty="0"/>
              <a:t> (German, 1713): coined in forestry, meaning never harvesting more than what the forest yields in new growth</a:t>
            </a:r>
          </a:p>
          <a:p>
            <a:endParaRPr lang="en-US" sz="2100" dirty="0"/>
          </a:p>
          <a:p>
            <a:pPr algn="ctr"/>
            <a:r>
              <a:rPr lang="en-US" sz="2100" dirty="0"/>
              <a:t>“Many dead, few living and countless others unborn” </a:t>
            </a:r>
          </a:p>
          <a:p>
            <a:pPr algn="ctr"/>
            <a:r>
              <a:rPr lang="en-US" sz="2100" dirty="0"/>
              <a:t>(from a Nigerian tribal chief)</a:t>
            </a:r>
          </a:p>
          <a:p>
            <a:endParaRPr lang="en-US" sz="2100" dirty="0"/>
          </a:p>
          <a:p>
            <a:pPr marL="342900" indent="-342900">
              <a:buFont typeface="Wingdings" panose="05000000000000000000" pitchFamily="2" charset="2"/>
              <a:buChar char="v"/>
            </a:pPr>
            <a:r>
              <a:rPr lang="en-US" sz="2100" dirty="0"/>
              <a:t>The report of the Club of Rome (1972): </a:t>
            </a:r>
            <a:r>
              <a:rPr lang="en-US" sz="2100" i="1" dirty="0"/>
              <a:t>The Limits to Growth</a:t>
            </a:r>
          </a:p>
          <a:p>
            <a:pPr marL="342900" indent="-342900">
              <a:buFont typeface="Wingdings" panose="05000000000000000000" pitchFamily="2" charset="2"/>
              <a:buChar char="v"/>
            </a:pPr>
            <a:r>
              <a:rPr lang="en-US" sz="2100" dirty="0"/>
              <a:t>The Brundtland Report by UN (1987): adopted the concept of sustainability</a:t>
            </a:r>
            <a:endParaRPr lang="LID4096" sz="2100" dirty="0"/>
          </a:p>
        </p:txBody>
      </p:sp>
      <p:sp>
        <p:nvSpPr>
          <p:cNvPr id="7" name="TextBox 6">
            <a:extLst>
              <a:ext uri="{FF2B5EF4-FFF2-40B4-BE49-F238E27FC236}">
                <a16:creationId xmlns:a16="http://schemas.microsoft.com/office/drawing/2014/main" id="{FAB634A5-48BF-4449-A9B8-0D064C4AF698}"/>
              </a:ext>
            </a:extLst>
          </p:cNvPr>
          <p:cNvSpPr txBox="1"/>
          <p:nvPr/>
        </p:nvSpPr>
        <p:spPr>
          <a:xfrm>
            <a:off x="2286000" y="4590432"/>
            <a:ext cx="5622131" cy="369332"/>
          </a:xfrm>
          <a:prstGeom prst="rect">
            <a:avLst/>
          </a:prstGeom>
          <a:noFill/>
        </p:spPr>
        <p:txBody>
          <a:bodyPr wrap="square">
            <a:spAutoFit/>
          </a:bodyPr>
          <a:lstStyle/>
          <a:p>
            <a:r>
              <a:rPr lang="en-US" sz="900" dirty="0">
                <a:solidFill>
                  <a:srgbClr val="222222"/>
                </a:solidFill>
                <a:latin typeface="Arial" panose="020B0604020202020204" pitchFamily="34" charset="0"/>
              </a:rPr>
              <a:t>Kuhlman, Tom, and John Farrington. 2010. "What is Sustainability?" </a:t>
            </a:r>
            <a:r>
              <a:rPr lang="en-US" sz="900" i="1" dirty="0">
                <a:solidFill>
                  <a:srgbClr val="222222"/>
                </a:solidFill>
                <a:latin typeface="Arial" panose="020B0604020202020204" pitchFamily="34" charset="0"/>
              </a:rPr>
              <a:t>Sustainability</a:t>
            </a:r>
            <a:r>
              <a:rPr lang="en-US" sz="900" dirty="0">
                <a:solidFill>
                  <a:srgbClr val="222222"/>
                </a:solidFill>
                <a:latin typeface="Arial" panose="020B0604020202020204" pitchFamily="34" charset="0"/>
              </a:rPr>
              <a:t> 2, no. 11: 3436-3448. https://doi.org/10.3390/su2113436</a:t>
            </a:r>
            <a:endParaRPr lang="LID4096" sz="900" dirty="0"/>
          </a:p>
        </p:txBody>
      </p:sp>
    </p:spTree>
    <p:extLst>
      <p:ext uri="{BB962C8B-B14F-4D97-AF65-F5344CB8AC3E}">
        <p14:creationId xmlns:p14="http://schemas.microsoft.com/office/powerpoint/2010/main" val="3052756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E90B53-C550-422B-B0A6-0560B6F5EAF3}"/>
              </a:ext>
            </a:extLst>
          </p:cNvPr>
          <p:cNvSpPr>
            <a:spLocks noGrp="1"/>
          </p:cNvSpPr>
          <p:nvPr>
            <p:ph type="body" sz="half" idx="10"/>
          </p:nvPr>
        </p:nvSpPr>
        <p:spPr/>
        <p:txBody>
          <a:bodyPr lIns="0" tIns="0" rIns="0" bIns="0" anchor="t"/>
          <a:lstStyle/>
          <a:p>
            <a:r>
              <a:rPr lang="en-US" dirty="0"/>
              <a:t>Feedback session with the student teams on the </a:t>
            </a:r>
            <a:r>
              <a:rPr lang="en-US" dirty="0" err="1"/>
              <a:t>LeanLab</a:t>
            </a:r>
            <a:r>
              <a:rPr lang="en-US" dirty="0"/>
              <a:t> case study</a:t>
            </a:r>
            <a:endParaRPr lang="en-US" sz="2400" dirty="0">
              <a:solidFill>
                <a:prstClr val="black"/>
              </a:solidFill>
              <a:cs typeface="Arial"/>
            </a:endParaRPr>
          </a:p>
          <a:p>
            <a:endParaRPr lang="en-US" dirty="0"/>
          </a:p>
        </p:txBody>
      </p:sp>
      <p:sp>
        <p:nvSpPr>
          <p:cNvPr id="4" name="Tekstin paikkamerkki 3"/>
          <p:cNvSpPr>
            <a:spLocks noGrp="1"/>
          </p:cNvSpPr>
          <p:nvPr>
            <p:ph type="body" sz="half" idx="11"/>
          </p:nvPr>
        </p:nvSpPr>
        <p:spPr>
          <a:xfrm>
            <a:off x="292328" y="1552353"/>
            <a:ext cx="8492897" cy="2738574"/>
          </a:xfrm>
        </p:spPr>
        <p:txBody>
          <a:bodyPr/>
          <a:lstStyle/>
          <a:p>
            <a:pPr marL="342900" indent="-342900">
              <a:buFont typeface="Arial" panose="020B0604020202020204" pitchFamily="34" charset="0"/>
              <a:buChar char="•"/>
            </a:pPr>
            <a:r>
              <a:rPr lang="fi-FI" dirty="0" err="1"/>
              <a:t>Meetings</a:t>
            </a:r>
            <a:r>
              <a:rPr lang="fi-FI" dirty="0"/>
              <a:t> with Perttu </a:t>
            </a:r>
            <a:r>
              <a:rPr lang="fi-FI" dirty="0" err="1"/>
              <a:t>between</a:t>
            </a:r>
            <a:r>
              <a:rPr lang="fi-FI" dirty="0"/>
              <a:t> 23-30 </a:t>
            </a:r>
            <a:r>
              <a:rPr lang="fi-FI" dirty="0" err="1"/>
              <a:t>September</a:t>
            </a:r>
            <a:endParaRPr lang="fi-FI" dirty="0"/>
          </a:p>
          <a:p>
            <a:pPr marL="342900" indent="-342900">
              <a:buFont typeface="Arial" panose="020B0604020202020204" pitchFamily="34" charset="0"/>
              <a:buChar char="•"/>
            </a:pPr>
            <a:r>
              <a:rPr lang="fi-FI" dirty="0" err="1"/>
              <a:t>All</a:t>
            </a:r>
            <a:r>
              <a:rPr lang="fi-FI" dirty="0"/>
              <a:t> </a:t>
            </a:r>
            <a:r>
              <a:rPr lang="fi-FI" dirty="0" err="1"/>
              <a:t>meetings</a:t>
            </a:r>
            <a:r>
              <a:rPr lang="fi-FI" dirty="0"/>
              <a:t> in the </a:t>
            </a:r>
            <a:r>
              <a:rPr lang="fi-FI" dirty="0" err="1"/>
              <a:t>meeting</a:t>
            </a:r>
            <a:r>
              <a:rPr lang="fi-FI" dirty="0"/>
              <a:t> </a:t>
            </a:r>
            <a:r>
              <a:rPr lang="fi-FI" dirty="0" err="1"/>
              <a:t>room</a:t>
            </a:r>
            <a:r>
              <a:rPr lang="fi-FI" dirty="0"/>
              <a:t> 1004</a:t>
            </a:r>
            <a:r>
              <a:rPr lang="fi-FI" b="0" dirty="0"/>
              <a:t> </a:t>
            </a:r>
            <a:r>
              <a:rPr lang="fi-FI" dirty="0"/>
              <a:t>Kyösti Järvinen, </a:t>
            </a:r>
            <a:r>
              <a:rPr lang="fi-FI" dirty="0" err="1"/>
              <a:t>except</a:t>
            </a:r>
            <a:r>
              <a:rPr lang="fi-FI" dirty="0"/>
              <a:t> </a:t>
            </a:r>
            <a:r>
              <a:rPr lang="fi-FI" dirty="0" err="1"/>
              <a:t>those</a:t>
            </a:r>
            <a:r>
              <a:rPr lang="fi-FI" dirty="0"/>
              <a:t> on </a:t>
            </a:r>
            <a:r>
              <a:rPr lang="fi-FI" dirty="0" err="1"/>
              <a:t>Thu</a:t>
            </a:r>
            <a:r>
              <a:rPr lang="fi-FI" dirty="0"/>
              <a:t> 29 </a:t>
            </a:r>
            <a:r>
              <a:rPr lang="fi-FI" dirty="0" err="1"/>
              <a:t>Sep</a:t>
            </a:r>
            <a:r>
              <a:rPr lang="fi-FI" dirty="0"/>
              <a:t> (</a:t>
            </a:r>
            <a:r>
              <a:rPr lang="fi-FI" dirty="0" err="1"/>
              <a:t>Teams</a:t>
            </a:r>
            <a:r>
              <a:rPr lang="fi-FI" dirty="0"/>
              <a:t> 1 &amp; 5) in U113</a:t>
            </a:r>
            <a:r>
              <a:rPr lang="fi-FI" b="0" dirty="0"/>
              <a:t> </a:t>
            </a:r>
            <a:r>
              <a:rPr lang="fi-FI" dirty="0"/>
              <a:t>Otto Stenroth</a:t>
            </a:r>
          </a:p>
          <a:p>
            <a:pPr marL="342900" indent="-342900">
              <a:buFont typeface="Arial" panose="020B0604020202020204" pitchFamily="34" charset="0"/>
              <a:buChar char="•"/>
            </a:pPr>
            <a:r>
              <a:rPr lang="en-US" dirty="0"/>
              <a:t>You should present your ideas and the focus of your project. </a:t>
            </a:r>
            <a:r>
              <a:rPr lang="en-US" b="0" dirty="0"/>
              <a:t>This is a chance for you and your group to get feedback on your preliminary ideas and ask any questions you have about the case.</a:t>
            </a:r>
            <a:endParaRPr lang="fi-FI" dirty="0"/>
          </a:p>
        </p:txBody>
      </p:sp>
    </p:spTree>
    <p:extLst>
      <p:ext uri="{BB962C8B-B14F-4D97-AF65-F5344CB8AC3E}">
        <p14:creationId xmlns:p14="http://schemas.microsoft.com/office/powerpoint/2010/main" val="879926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6FC3E8-9EFA-416C-9A8B-5E8FBB92B3AD}"/>
              </a:ext>
            </a:extLst>
          </p:cNvPr>
          <p:cNvSpPr>
            <a:spLocks noGrp="1"/>
          </p:cNvSpPr>
          <p:nvPr>
            <p:ph type="body" sz="half" idx="10"/>
          </p:nvPr>
        </p:nvSpPr>
        <p:spPr>
          <a:xfrm>
            <a:off x="325552" y="209636"/>
            <a:ext cx="8492897" cy="635794"/>
          </a:xfrm>
        </p:spPr>
        <p:txBody>
          <a:bodyPr>
            <a:normAutofit/>
          </a:bodyPr>
          <a:lstStyle/>
          <a:p>
            <a:r>
              <a:rPr lang="en-US" sz="3000" dirty="0"/>
              <a:t>The meaning of ‘sustainability’</a:t>
            </a:r>
            <a:endParaRPr lang="LID4096" sz="3000" dirty="0"/>
          </a:p>
        </p:txBody>
      </p:sp>
      <p:sp>
        <p:nvSpPr>
          <p:cNvPr id="3" name="Text Placeholder 2">
            <a:extLst>
              <a:ext uri="{FF2B5EF4-FFF2-40B4-BE49-F238E27FC236}">
                <a16:creationId xmlns:a16="http://schemas.microsoft.com/office/drawing/2014/main" id="{3CAE1183-4EFF-4EE5-8CE6-49414BFA9514}"/>
              </a:ext>
            </a:extLst>
          </p:cNvPr>
          <p:cNvSpPr>
            <a:spLocks noGrp="1"/>
          </p:cNvSpPr>
          <p:nvPr>
            <p:ph type="body" sz="half" idx="11"/>
          </p:nvPr>
        </p:nvSpPr>
        <p:spPr>
          <a:xfrm>
            <a:off x="239031" y="1047019"/>
            <a:ext cx="8776729" cy="3257351"/>
          </a:xfrm>
        </p:spPr>
        <p:txBody>
          <a:bodyPr/>
          <a:lstStyle/>
          <a:p>
            <a:r>
              <a:rPr lang="en-US" b="0" dirty="0"/>
              <a:t>The Brundtland report: </a:t>
            </a:r>
          </a:p>
          <a:p>
            <a:r>
              <a:rPr lang="en-US" b="0" dirty="0"/>
              <a:t>	how can the aspirations of the world’s nations for a better life be 	reconciled with limited natural resources and the dangers of 	environmental degradation?</a:t>
            </a:r>
          </a:p>
          <a:p>
            <a:endParaRPr lang="en-US" b="0" dirty="0"/>
          </a:p>
          <a:p>
            <a:r>
              <a:rPr lang="en-US" b="0" dirty="0"/>
              <a:t>Sustainable development:</a:t>
            </a:r>
          </a:p>
          <a:p>
            <a:r>
              <a:rPr lang="en-US" b="0" i="1" dirty="0"/>
              <a:t>	Development that meets the needs of the present without 	compromising the ability of future generations to meet their own 	needs.</a:t>
            </a:r>
            <a:endParaRPr lang="LID4096" b="0" i="1" dirty="0"/>
          </a:p>
        </p:txBody>
      </p:sp>
      <p:sp>
        <p:nvSpPr>
          <p:cNvPr id="4" name="TextBox 3">
            <a:extLst>
              <a:ext uri="{FF2B5EF4-FFF2-40B4-BE49-F238E27FC236}">
                <a16:creationId xmlns:a16="http://schemas.microsoft.com/office/drawing/2014/main" id="{7F68304F-C6F6-4A6A-9DC9-2F1F665F92A7}"/>
              </a:ext>
            </a:extLst>
          </p:cNvPr>
          <p:cNvSpPr txBox="1"/>
          <p:nvPr/>
        </p:nvSpPr>
        <p:spPr>
          <a:xfrm>
            <a:off x="2135982" y="4514850"/>
            <a:ext cx="6593681" cy="369332"/>
          </a:xfrm>
          <a:prstGeom prst="rect">
            <a:avLst/>
          </a:prstGeom>
          <a:noFill/>
        </p:spPr>
        <p:txBody>
          <a:bodyPr wrap="square" rtlCol="0">
            <a:spAutoFit/>
          </a:bodyPr>
          <a:lstStyle/>
          <a:p>
            <a:r>
              <a:rPr lang="en-US" sz="900" dirty="0"/>
              <a:t>World Commission on Environment and Development (WCED). Our Common Future; Oxford University Press: New York, NY, USA, 1987.</a:t>
            </a:r>
            <a:endParaRPr lang="LID4096" sz="900" dirty="0"/>
          </a:p>
        </p:txBody>
      </p:sp>
    </p:spTree>
    <p:extLst>
      <p:ext uri="{BB962C8B-B14F-4D97-AF65-F5344CB8AC3E}">
        <p14:creationId xmlns:p14="http://schemas.microsoft.com/office/powerpoint/2010/main" val="906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ustainable Development Goals | الأمم المتحدة">
            <a:extLst>
              <a:ext uri="{FF2B5EF4-FFF2-40B4-BE49-F238E27FC236}">
                <a16:creationId xmlns:a16="http://schemas.microsoft.com/office/drawing/2014/main" id="{018AD83E-1442-4E1D-BF2E-5374BB72E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60" y="234176"/>
            <a:ext cx="7957267" cy="42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60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421F6A-E70E-4018-8CF2-7ED6E711B394}"/>
              </a:ext>
            </a:extLst>
          </p:cNvPr>
          <p:cNvSpPr>
            <a:spLocks noGrp="1"/>
          </p:cNvSpPr>
          <p:nvPr>
            <p:ph type="body" sz="half" idx="10"/>
          </p:nvPr>
        </p:nvSpPr>
        <p:spPr>
          <a:xfrm>
            <a:off x="292329" y="195211"/>
            <a:ext cx="8492897" cy="657362"/>
          </a:xfrm>
        </p:spPr>
        <p:txBody>
          <a:bodyPr>
            <a:normAutofit/>
          </a:bodyPr>
          <a:lstStyle/>
          <a:p>
            <a:r>
              <a:rPr lang="en-US" dirty="0"/>
              <a:t>Sustainability today</a:t>
            </a:r>
            <a:endParaRPr lang="LID4096" dirty="0"/>
          </a:p>
        </p:txBody>
      </p:sp>
      <p:sp>
        <p:nvSpPr>
          <p:cNvPr id="3" name="Text Placeholder 2">
            <a:extLst>
              <a:ext uri="{FF2B5EF4-FFF2-40B4-BE49-F238E27FC236}">
                <a16:creationId xmlns:a16="http://schemas.microsoft.com/office/drawing/2014/main" id="{826F42B4-80EF-4A75-B36D-55AF99405AF0}"/>
              </a:ext>
            </a:extLst>
          </p:cNvPr>
          <p:cNvSpPr>
            <a:spLocks noGrp="1"/>
          </p:cNvSpPr>
          <p:nvPr>
            <p:ph type="body" sz="half" idx="11"/>
          </p:nvPr>
        </p:nvSpPr>
        <p:spPr>
          <a:xfrm>
            <a:off x="292328" y="1047020"/>
            <a:ext cx="8492897" cy="3049460"/>
          </a:xfrm>
        </p:spPr>
        <p:txBody>
          <a:bodyPr/>
          <a:lstStyle/>
          <a:p>
            <a:r>
              <a:rPr lang="en-US" b="0" dirty="0"/>
              <a:t>Three dimensions: </a:t>
            </a:r>
          </a:p>
          <a:p>
            <a:pPr marL="342900" indent="-342900">
              <a:buFont typeface="Wingdings" panose="05000000000000000000" pitchFamily="2" charset="2"/>
              <a:buChar char="§"/>
            </a:pPr>
            <a:r>
              <a:rPr lang="en-US" dirty="0"/>
              <a:t>Economic:</a:t>
            </a:r>
            <a:r>
              <a:rPr lang="en-US" b="0" dirty="0"/>
              <a:t> profit/money (national level -GDP)</a:t>
            </a:r>
          </a:p>
          <a:p>
            <a:pPr marL="342900" indent="-342900">
              <a:buFont typeface="Wingdings" panose="05000000000000000000" pitchFamily="2" charset="2"/>
              <a:buChar char="§"/>
            </a:pPr>
            <a:r>
              <a:rPr lang="en-US" dirty="0"/>
              <a:t>Social: </a:t>
            </a:r>
            <a:r>
              <a:rPr lang="en-US" b="0" dirty="0"/>
              <a:t>equity (income distribution); inclusion (operationalized as employment); health (expressed by an indicator such as life expectancy or access to medical services)</a:t>
            </a:r>
          </a:p>
          <a:p>
            <a:pPr marL="342900" indent="-342900">
              <a:buFont typeface="Wingdings" panose="05000000000000000000" pitchFamily="2" charset="2"/>
              <a:buChar char="§"/>
            </a:pPr>
            <a:r>
              <a:rPr lang="en-US" dirty="0"/>
              <a:t>Environmental:</a:t>
            </a:r>
            <a:r>
              <a:rPr lang="en-US" b="0" dirty="0"/>
              <a:t> care about earth/planet</a:t>
            </a:r>
            <a:endParaRPr lang="LID4096" b="0" dirty="0"/>
          </a:p>
        </p:txBody>
      </p:sp>
      <p:sp>
        <p:nvSpPr>
          <p:cNvPr id="4" name="TextBox 3">
            <a:extLst>
              <a:ext uri="{FF2B5EF4-FFF2-40B4-BE49-F238E27FC236}">
                <a16:creationId xmlns:a16="http://schemas.microsoft.com/office/drawing/2014/main" id="{EBD62472-D7B5-463A-B3FE-7C82C09C60E1}"/>
              </a:ext>
            </a:extLst>
          </p:cNvPr>
          <p:cNvSpPr txBox="1"/>
          <p:nvPr/>
        </p:nvSpPr>
        <p:spPr>
          <a:xfrm>
            <a:off x="1855787" y="3424795"/>
            <a:ext cx="6929438" cy="1056379"/>
          </a:xfrm>
          <a:prstGeom prst="rect">
            <a:avLst/>
          </a:prstGeom>
          <a:noFill/>
        </p:spPr>
        <p:txBody>
          <a:bodyPr wrap="square" rtlCol="0">
            <a:spAutoFit/>
          </a:bodyPr>
          <a:lstStyle/>
          <a:p>
            <a:r>
              <a:rPr lang="en-US" sz="1200" b="0" i="0" dirty="0">
                <a:solidFill>
                  <a:srgbClr val="212529"/>
                </a:solidFill>
                <a:effectLst/>
                <a:latin typeface="Oswald-Bold"/>
              </a:rPr>
              <a:t>Transforming our world: the 2030 Agenda for Sustainable Development</a:t>
            </a:r>
            <a:endParaRPr lang="en-US" sz="1013" dirty="0">
              <a:solidFill>
                <a:srgbClr val="4D4D4D"/>
              </a:solidFill>
              <a:latin typeface="Roboto" panose="02000000000000000000" pitchFamily="2" charset="0"/>
            </a:endParaRPr>
          </a:p>
          <a:p>
            <a:r>
              <a:rPr lang="en-US" sz="1013" dirty="0">
                <a:solidFill>
                  <a:srgbClr val="4D4D4D"/>
                </a:solidFill>
                <a:latin typeface="Roboto" panose="02000000000000000000" pitchFamily="2" charset="0"/>
              </a:rPr>
              <a:t>“We resolve, between now and 2030, to end poverty and hunger everywhere; to combat inequalities within and among countries; to build peaceful, just and inclusive societies; to protect human rights and promote gender equality and the empowerment of women and girls; and to ensure the lasting protection of the planet and its natural resources. We resolve also to create conditions </a:t>
            </a:r>
            <a:r>
              <a:rPr lang="en-US" sz="1013" dirty="0">
                <a:solidFill>
                  <a:srgbClr val="FF0000"/>
                </a:solidFill>
                <a:latin typeface="Roboto" panose="02000000000000000000" pitchFamily="2" charset="0"/>
              </a:rPr>
              <a:t>for sustainable, inclusive and sustained </a:t>
            </a:r>
            <a:r>
              <a:rPr lang="en-US" sz="1013" dirty="0">
                <a:solidFill>
                  <a:srgbClr val="4D4D4D"/>
                </a:solidFill>
                <a:latin typeface="Roboto" panose="02000000000000000000" pitchFamily="2" charset="0"/>
              </a:rPr>
              <a:t>economic growth, shared prosperity and decent work for all, taking into account different levels of national development and capacities.”</a:t>
            </a:r>
            <a:endParaRPr lang="LID4096" sz="1013" dirty="0"/>
          </a:p>
        </p:txBody>
      </p:sp>
    </p:spTree>
    <p:extLst>
      <p:ext uri="{BB962C8B-B14F-4D97-AF65-F5344CB8AC3E}">
        <p14:creationId xmlns:p14="http://schemas.microsoft.com/office/powerpoint/2010/main" val="4202195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8AC0E1E8-69B1-41D5-B063-FE1EA3677CA8}"/>
              </a:ext>
            </a:extLst>
          </p:cNvPr>
          <p:cNvPicPr>
            <a:picLocks noChangeAspect="1"/>
          </p:cNvPicPr>
          <p:nvPr/>
        </p:nvPicPr>
        <p:blipFill>
          <a:blip r:embed="rId2"/>
          <a:stretch>
            <a:fillRect/>
          </a:stretch>
        </p:blipFill>
        <p:spPr>
          <a:xfrm>
            <a:off x="4295652" y="0"/>
            <a:ext cx="5014984" cy="4923043"/>
          </a:xfrm>
          <a:prstGeom prst="rect">
            <a:avLst/>
          </a:prstGeom>
        </p:spPr>
      </p:pic>
      <p:sp>
        <p:nvSpPr>
          <p:cNvPr id="2" name="Text Placeholder 1">
            <a:extLst>
              <a:ext uri="{FF2B5EF4-FFF2-40B4-BE49-F238E27FC236}">
                <a16:creationId xmlns:a16="http://schemas.microsoft.com/office/drawing/2014/main" id="{A5E41FAE-7322-4FEC-AAB2-3BAA1E00F25D}"/>
              </a:ext>
            </a:extLst>
          </p:cNvPr>
          <p:cNvSpPr>
            <a:spLocks noGrp="1"/>
          </p:cNvSpPr>
          <p:nvPr>
            <p:ph type="body" sz="half" idx="10"/>
          </p:nvPr>
        </p:nvSpPr>
        <p:spPr/>
        <p:txBody>
          <a:bodyPr/>
          <a:lstStyle/>
          <a:p>
            <a:r>
              <a:rPr lang="en-US" dirty="0"/>
              <a:t>Circular Economy</a:t>
            </a:r>
            <a:endParaRPr lang="fi-FI" dirty="0"/>
          </a:p>
        </p:txBody>
      </p:sp>
      <p:sp>
        <p:nvSpPr>
          <p:cNvPr id="3" name="Text Placeholder 2">
            <a:extLst>
              <a:ext uri="{FF2B5EF4-FFF2-40B4-BE49-F238E27FC236}">
                <a16:creationId xmlns:a16="http://schemas.microsoft.com/office/drawing/2014/main" id="{B8CA7D78-0951-4AEF-B599-2A2019987D65}"/>
              </a:ext>
            </a:extLst>
          </p:cNvPr>
          <p:cNvSpPr>
            <a:spLocks noGrp="1"/>
          </p:cNvSpPr>
          <p:nvPr>
            <p:ph type="body" sz="half" idx="11"/>
          </p:nvPr>
        </p:nvSpPr>
        <p:spPr>
          <a:xfrm>
            <a:off x="292328" y="355600"/>
            <a:ext cx="4724171" cy="4190999"/>
          </a:xfrm>
        </p:spPr>
        <p:txBody>
          <a:bodyPr/>
          <a:lstStyle/>
          <a:p>
            <a:endParaRPr lang="fi-FI" dirty="0"/>
          </a:p>
          <a:p>
            <a:endParaRPr lang="en-US" sz="800" dirty="0"/>
          </a:p>
          <a:p>
            <a:pPr marL="342900" indent="-342900">
              <a:buFont typeface="Arial" panose="020B0604020202020204" pitchFamily="34" charset="0"/>
              <a:buChar char="•"/>
            </a:pPr>
            <a:r>
              <a:rPr lang="en-US" sz="2400" dirty="0"/>
              <a:t>Circular Economy, Sustainability, CSR, </a:t>
            </a:r>
          </a:p>
          <a:p>
            <a:pPr marL="342900" indent="-342900">
              <a:buFont typeface="Arial" panose="020B0604020202020204" pitchFamily="34" charset="0"/>
              <a:buChar char="•"/>
            </a:pPr>
            <a:r>
              <a:rPr lang="en-US" sz="2400" dirty="0"/>
              <a:t>Transparent Supply Chains and Operations</a:t>
            </a:r>
          </a:p>
          <a:p>
            <a:pPr marL="342900" indent="-342900">
              <a:buFont typeface="Arial" panose="020B0604020202020204" pitchFamily="34" charset="0"/>
              <a:buChar char="•"/>
            </a:pPr>
            <a:r>
              <a:rPr lang="en-US" sz="2400" dirty="0"/>
              <a:t>Ethical Sourcing and Disposal</a:t>
            </a:r>
          </a:p>
          <a:p>
            <a:r>
              <a:rPr lang="en-US" sz="800" dirty="0"/>
              <a:t>J., </a:t>
            </a:r>
            <a:r>
              <a:rPr lang="en-US" sz="800" dirty="0" err="1"/>
              <a:t>Reike</a:t>
            </a:r>
            <a:r>
              <a:rPr lang="en-US" sz="800" dirty="0"/>
              <a:t>, D., &amp; </a:t>
            </a:r>
            <a:r>
              <a:rPr lang="en-US" sz="800" dirty="0" err="1"/>
              <a:t>Hekkert</a:t>
            </a:r>
            <a:r>
              <a:rPr lang="en-US" sz="800" dirty="0"/>
              <a:t>, M. (2017). Conceptualizing the circular economy: An analysis of 114 definitions. </a:t>
            </a:r>
            <a:r>
              <a:rPr lang="en-US" sz="800" i="1" dirty="0"/>
              <a:t>Resources, conservation and recycling</a:t>
            </a:r>
            <a:r>
              <a:rPr lang="en-US" sz="800" dirty="0"/>
              <a:t>, </a:t>
            </a:r>
            <a:r>
              <a:rPr lang="en-US" sz="800" i="1" dirty="0"/>
              <a:t>127</a:t>
            </a:r>
            <a:r>
              <a:rPr lang="en-US" sz="800" dirty="0"/>
              <a:t>, 221-232.</a:t>
            </a:r>
            <a:endParaRPr lang="fi-FI" sz="800" dirty="0"/>
          </a:p>
          <a:p>
            <a:r>
              <a:rPr lang="en-US" sz="800" dirty="0" err="1"/>
              <a:t>Geissdoerfer</a:t>
            </a:r>
            <a:r>
              <a:rPr lang="en-US" sz="800" dirty="0"/>
              <a:t>, M., </a:t>
            </a:r>
            <a:r>
              <a:rPr lang="en-US" sz="800" dirty="0" err="1"/>
              <a:t>Savaget</a:t>
            </a:r>
            <a:r>
              <a:rPr lang="en-US" sz="800" dirty="0"/>
              <a:t>, P., </a:t>
            </a:r>
            <a:r>
              <a:rPr lang="en-US" sz="800" dirty="0" err="1"/>
              <a:t>Bocken</a:t>
            </a:r>
            <a:r>
              <a:rPr lang="en-US" sz="800" dirty="0"/>
              <a:t>, N. M., &amp; </a:t>
            </a:r>
            <a:r>
              <a:rPr lang="en-US" sz="800" dirty="0" err="1"/>
              <a:t>Hultink</a:t>
            </a:r>
            <a:r>
              <a:rPr lang="en-US" sz="800" dirty="0"/>
              <a:t>, E. J. (2017). The Circular Economy–A new sustainability paradigm?. </a:t>
            </a:r>
            <a:r>
              <a:rPr lang="en-US" sz="800" i="1" dirty="0"/>
              <a:t>Journal of cleaner production</a:t>
            </a:r>
            <a:r>
              <a:rPr lang="en-US" sz="800" dirty="0"/>
              <a:t>, </a:t>
            </a:r>
            <a:r>
              <a:rPr lang="en-US" sz="800" i="1" dirty="0"/>
              <a:t>143</a:t>
            </a:r>
            <a:r>
              <a:rPr lang="en-US" sz="800" dirty="0"/>
              <a:t>, 757-768.</a:t>
            </a:r>
          </a:p>
          <a:p>
            <a:endParaRPr lang="fi-FI" dirty="0"/>
          </a:p>
        </p:txBody>
      </p:sp>
      <p:sp>
        <p:nvSpPr>
          <p:cNvPr id="4" name="TextBox 3">
            <a:extLst>
              <a:ext uri="{FF2B5EF4-FFF2-40B4-BE49-F238E27FC236}">
                <a16:creationId xmlns:a16="http://schemas.microsoft.com/office/drawing/2014/main" id="{781254C0-F762-41AB-BF47-6676AC2447CF}"/>
              </a:ext>
            </a:extLst>
          </p:cNvPr>
          <p:cNvSpPr txBox="1"/>
          <p:nvPr/>
        </p:nvSpPr>
        <p:spPr>
          <a:xfrm>
            <a:off x="5267382" y="4696640"/>
            <a:ext cx="3767109" cy="300082"/>
          </a:xfrm>
          <a:prstGeom prst="rect">
            <a:avLst/>
          </a:prstGeom>
          <a:noFill/>
        </p:spPr>
        <p:txBody>
          <a:bodyPr wrap="square" rtlCol="0">
            <a:spAutoFit/>
          </a:bodyPr>
          <a:lstStyle/>
          <a:p>
            <a:r>
              <a:rPr lang="en-US" dirty="0"/>
              <a:t>Kate Raworth: Doughnut Economics</a:t>
            </a:r>
            <a:endParaRPr lang="fi-FI" dirty="0"/>
          </a:p>
        </p:txBody>
      </p:sp>
    </p:spTree>
    <p:extLst>
      <p:ext uri="{BB962C8B-B14F-4D97-AF65-F5344CB8AC3E}">
        <p14:creationId xmlns:p14="http://schemas.microsoft.com/office/powerpoint/2010/main" val="272249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E8CB-7576-4255-BFBA-C04BEFF3B135}"/>
              </a:ext>
            </a:extLst>
          </p:cNvPr>
          <p:cNvSpPr>
            <a:spLocks noGrp="1"/>
          </p:cNvSpPr>
          <p:nvPr>
            <p:ph type="title"/>
          </p:nvPr>
        </p:nvSpPr>
        <p:spPr>
          <a:xfrm>
            <a:off x="442397" y="2687516"/>
            <a:ext cx="3869137" cy="570773"/>
          </a:xfrm>
        </p:spPr>
        <p:txBody>
          <a:bodyPr/>
          <a:lstStyle/>
          <a:p>
            <a:r>
              <a:rPr lang="en-US" dirty="0"/>
              <a:t>Corporate </a:t>
            </a:r>
            <a:br>
              <a:rPr lang="en-US" dirty="0"/>
            </a:br>
            <a:r>
              <a:rPr lang="en-US" dirty="0"/>
              <a:t>Social</a:t>
            </a:r>
            <a:br>
              <a:rPr lang="en-US" dirty="0"/>
            </a:br>
            <a:r>
              <a:rPr lang="en-US" dirty="0"/>
              <a:t>Responsibility</a:t>
            </a:r>
            <a:endParaRPr lang="fi-FI" dirty="0"/>
          </a:p>
        </p:txBody>
      </p:sp>
      <p:pic>
        <p:nvPicPr>
          <p:cNvPr id="13" name="Picture Placeholder 12" descr="Diagram&#10;&#10;Description automatically generated">
            <a:extLst>
              <a:ext uri="{FF2B5EF4-FFF2-40B4-BE49-F238E27FC236}">
                <a16:creationId xmlns:a16="http://schemas.microsoft.com/office/drawing/2014/main" id="{A4BC6BF5-E319-4878-BE8A-76C2BE90B87D}"/>
              </a:ext>
            </a:extLst>
          </p:cNvPr>
          <p:cNvPicPr>
            <a:picLocks noGrp="1" noChangeAspect="1"/>
          </p:cNvPicPr>
          <p:nvPr>
            <p:ph type="pic" idx="13"/>
          </p:nvPr>
        </p:nvPicPr>
        <p:blipFill>
          <a:blip r:embed="rId2"/>
          <a:srcRect l="20326" r="20326"/>
          <a:stretch>
            <a:fillRect/>
          </a:stretch>
        </p:blipFill>
        <p:spPr/>
      </p:pic>
    </p:spTree>
    <p:extLst>
      <p:ext uri="{BB962C8B-B14F-4D97-AF65-F5344CB8AC3E}">
        <p14:creationId xmlns:p14="http://schemas.microsoft.com/office/powerpoint/2010/main" val="35381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9782F2-4FEF-409C-AD79-6A68417A6925}"/>
              </a:ext>
            </a:extLst>
          </p:cNvPr>
          <p:cNvSpPr>
            <a:spLocks noGrp="1"/>
          </p:cNvSpPr>
          <p:nvPr>
            <p:ph type="body" sz="half" idx="10"/>
          </p:nvPr>
        </p:nvSpPr>
        <p:spPr/>
        <p:txBody>
          <a:bodyPr/>
          <a:lstStyle/>
          <a:p>
            <a:r>
              <a:rPr lang="en-US" dirty="0"/>
              <a:t>Corporate Social Responsibility</a:t>
            </a:r>
            <a:endParaRPr lang="fi-FI" dirty="0"/>
          </a:p>
        </p:txBody>
      </p:sp>
      <p:sp>
        <p:nvSpPr>
          <p:cNvPr id="3" name="Text Placeholder 2">
            <a:extLst>
              <a:ext uri="{FF2B5EF4-FFF2-40B4-BE49-F238E27FC236}">
                <a16:creationId xmlns:a16="http://schemas.microsoft.com/office/drawing/2014/main" id="{2C4B4DDB-352E-4AF1-9A84-C022FA2687B9}"/>
              </a:ext>
            </a:extLst>
          </p:cNvPr>
          <p:cNvSpPr>
            <a:spLocks noGrp="1"/>
          </p:cNvSpPr>
          <p:nvPr>
            <p:ph type="body" sz="half" idx="11"/>
          </p:nvPr>
        </p:nvSpPr>
        <p:spPr>
          <a:xfrm>
            <a:off x="292328" y="851853"/>
            <a:ext cx="8492897" cy="3049460"/>
          </a:xfrm>
        </p:spPr>
        <p:txBody>
          <a:bodyPr/>
          <a:lstStyle/>
          <a:p>
            <a:r>
              <a:rPr lang="en-US" sz="1800" b="0" u="sng" dirty="0"/>
              <a:t>A business’ responsibility to the society that exists around it </a:t>
            </a:r>
            <a:r>
              <a:rPr lang="en-US" sz="1200" b="0" u="sng" dirty="0">
                <a:hlinkClick r:id="rId3"/>
              </a:rPr>
              <a:t>(</a:t>
            </a:r>
            <a:r>
              <a:rPr lang="en-US" sz="1200" b="0" u="sng" dirty="0" err="1">
                <a:hlinkClick r:id="rId3"/>
              </a:rPr>
              <a:t>Havard</a:t>
            </a:r>
            <a:r>
              <a:rPr lang="en-US" sz="1200" b="0" u="sng" dirty="0">
                <a:hlinkClick r:id="rId3"/>
              </a:rPr>
              <a:t> Business School)</a:t>
            </a:r>
            <a:r>
              <a:rPr lang="en-US" sz="1200" b="0" u="sng" dirty="0"/>
              <a:t> </a:t>
            </a:r>
          </a:p>
          <a:p>
            <a:endParaRPr lang="en-US" sz="1800" b="0" dirty="0"/>
          </a:p>
          <a:p>
            <a:r>
              <a:rPr lang="en-US" sz="1800" b="0" dirty="0"/>
              <a:t>Traditionally, most large firms operated with one main goal in mind- profit.</a:t>
            </a:r>
          </a:p>
          <a:p>
            <a:r>
              <a:rPr lang="en-US" sz="1800" b="0" dirty="0"/>
              <a:t>Profit maximization was at the heart of key business decisions and initiatives.</a:t>
            </a:r>
          </a:p>
          <a:p>
            <a:r>
              <a:rPr lang="en-US" sz="1800" b="0" dirty="0"/>
              <a:t>In recent decades, more business leaders recognize their responsibility for stakeholders ranging further than just shareholders and executives. </a:t>
            </a:r>
          </a:p>
          <a:p>
            <a:endParaRPr lang="en-US" sz="1800" dirty="0"/>
          </a:p>
          <a:p>
            <a:r>
              <a:rPr lang="en-US" sz="1800" dirty="0"/>
              <a:t>Increasing prevalence is growing on firms’ social responsibility, considering the environment and society.</a:t>
            </a:r>
          </a:p>
          <a:p>
            <a:endParaRPr lang="en-US" sz="1800" dirty="0"/>
          </a:p>
          <a:p>
            <a:endParaRPr lang="en-US" sz="1800" dirty="0"/>
          </a:p>
          <a:p>
            <a:endParaRPr lang="en-US" sz="1800" dirty="0"/>
          </a:p>
          <a:p>
            <a:endParaRPr lang="en-US" sz="1800" dirty="0"/>
          </a:p>
          <a:p>
            <a:r>
              <a:rPr lang="en-US" sz="1800" dirty="0"/>
              <a:t>B</a:t>
            </a:r>
          </a:p>
          <a:p>
            <a:endParaRPr lang="fi-FI" dirty="0"/>
          </a:p>
        </p:txBody>
      </p:sp>
    </p:spTree>
    <p:extLst>
      <p:ext uri="{BB962C8B-B14F-4D97-AF65-F5344CB8AC3E}">
        <p14:creationId xmlns:p14="http://schemas.microsoft.com/office/powerpoint/2010/main" val="4261218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Diagram&#10;&#10;Description automatically generated">
            <a:extLst>
              <a:ext uri="{FF2B5EF4-FFF2-40B4-BE49-F238E27FC236}">
                <a16:creationId xmlns:a16="http://schemas.microsoft.com/office/drawing/2014/main" id="{A847DAF0-7128-44D6-845B-6B52948B9FEF}"/>
              </a:ext>
            </a:extLst>
          </p:cNvPr>
          <p:cNvPicPr>
            <a:picLocks noChangeAspect="1"/>
          </p:cNvPicPr>
          <p:nvPr/>
        </p:nvPicPr>
        <p:blipFill>
          <a:blip r:embed="rId3"/>
          <a:stretch>
            <a:fillRect/>
          </a:stretch>
        </p:blipFill>
        <p:spPr>
          <a:xfrm>
            <a:off x="2674049" y="564542"/>
            <a:ext cx="3795901" cy="4474165"/>
          </a:xfrm>
          <a:prstGeom prst="rect">
            <a:avLst/>
          </a:prstGeom>
        </p:spPr>
      </p:pic>
      <p:sp>
        <p:nvSpPr>
          <p:cNvPr id="2" name="Text Placeholder 1">
            <a:extLst>
              <a:ext uri="{FF2B5EF4-FFF2-40B4-BE49-F238E27FC236}">
                <a16:creationId xmlns:a16="http://schemas.microsoft.com/office/drawing/2014/main" id="{849C0BC0-5A9F-40F6-86BB-873867F3B5AE}"/>
              </a:ext>
            </a:extLst>
          </p:cNvPr>
          <p:cNvSpPr>
            <a:spLocks noGrp="1"/>
          </p:cNvSpPr>
          <p:nvPr>
            <p:ph type="body" sz="half" idx="10"/>
          </p:nvPr>
        </p:nvSpPr>
        <p:spPr>
          <a:xfrm>
            <a:off x="287338" y="28264"/>
            <a:ext cx="8497093" cy="1136681"/>
          </a:xfrm>
        </p:spPr>
        <p:txBody>
          <a:bodyPr lIns="0" tIns="0" rIns="0" bIns="0">
            <a:normAutofit/>
          </a:bodyPr>
          <a:lstStyle/>
          <a:p>
            <a:r>
              <a:rPr lang="en-GB" b="1" kern="1200" baseline="0" dirty="0">
                <a:latin typeface="+mn-lt"/>
                <a:ea typeface="+mn-ea"/>
                <a:cs typeface="+mn-cs"/>
              </a:rPr>
              <a:t>Carroll’s CSR Pyramid (1991)</a:t>
            </a:r>
          </a:p>
        </p:txBody>
      </p:sp>
      <p:sp>
        <p:nvSpPr>
          <p:cNvPr id="6" name="Text Placeholder 2">
            <a:extLst>
              <a:ext uri="{FF2B5EF4-FFF2-40B4-BE49-F238E27FC236}">
                <a16:creationId xmlns:a16="http://schemas.microsoft.com/office/drawing/2014/main" id="{A29127E1-F1A4-85F0-6C5F-687CB06B2744}"/>
              </a:ext>
            </a:extLst>
          </p:cNvPr>
          <p:cNvSpPr>
            <a:spLocks noGrp="1"/>
          </p:cNvSpPr>
          <p:nvPr>
            <p:ph type="body" sz="quarter" idx="16"/>
          </p:nvPr>
        </p:nvSpPr>
        <p:spPr>
          <a:xfrm>
            <a:off x="7028177" y="1760400"/>
            <a:ext cx="1116000" cy="1116000"/>
          </a:xfrm>
        </p:spPr>
        <p:txBody>
          <a:bodyPr/>
          <a:lstStyle/>
          <a:p>
            <a:r>
              <a:rPr lang="en-US" dirty="0"/>
              <a:t>?</a:t>
            </a:r>
          </a:p>
        </p:txBody>
      </p:sp>
    </p:spTree>
    <p:extLst>
      <p:ext uri="{BB962C8B-B14F-4D97-AF65-F5344CB8AC3E}">
        <p14:creationId xmlns:p14="http://schemas.microsoft.com/office/powerpoint/2010/main" val="221043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1C92753-4304-4BEE-84CB-BA6A3AAD5E46}"/>
              </a:ext>
            </a:extLst>
          </p:cNvPr>
          <p:cNvPicPr>
            <a:picLocks noChangeAspect="1"/>
          </p:cNvPicPr>
          <p:nvPr/>
        </p:nvPicPr>
        <p:blipFill>
          <a:blip r:embed="rId3"/>
          <a:stretch>
            <a:fillRect/>
          </a:stretch>
        </p:blipFill>
        <p:spPr>
          <a:xfrm>
            <a:off x="0" y="952105"/>
            <a:ext cx="5328739" cy="2929334"/>
          </a:xfrm>
          <a:prstGeom prst="rect">
            <a:avLst/>
          </a:prstGeom>
        </p:spPr>
      </p:pic>
      <p:sp>
        <p:nvSpPr>
          <p:cNvPr id="4" name="Text Placeholder 3">
            <a:extLst>
              <a:ext uri="{FF2B5EF4-FFF2-40B4-BE49-F238E27FC236}">
                <a16:creationId xmlns:a16="http://schemas.microsoft.com/office/drawing/2014/main" id="{DE8C707C-3D68-4261-87B5-D4CEFDFB1DD6}"/>
              </a:ext>
            </a:extLst>
          </p:cNvPr>
          <p:cNvSpPr>
            <a:spLocks noGrp="1"/>
          </p:cNvSpPr>
          <p:nvPr>
            <p:ph type="body" sz="half" idx="10"/>
          </p:nvPr>
        </p:nvSpPr>
        <p:spPr>
          <a:xfrm>
            <a:off x="188914" y="26955"/>
            <a:ext cx="8497093" cy="1016294"/>
          </a:xfrm>
        </p:spPr>
        <p:txBody>
          <a:bodyPr/>
          <a:lstStyle/>
          <a:p>
            <a:r>
              <a:rPr lang="fi-FI" sz="1800" dirty="0" err="1">
                <a:solidFill>
                  <a:srgbClr val="000000"/>
                </a:solidFill>
                <a:effectLst/>
                <a:ea typeface="Times New Roman" panose="02020603050405020304" pitchFamily="18" charset="0"/>
              </a:rPr>
              <a:t>The</a:t>
            </a:r>
            <a:r>
              <a:rPr lang="fi-FI" sz="1800" dirty="0">
                <a:solidFill>
                  <a:srgbClr val="000000"/>
                </a:solidFill>
                <a:effectLst/>
                <a:ea typeface="Times New Roman" panose="02020603050405020304" pitchFamily="18" charset="0"/>
              </a:rPr>
              <a:t> </a:t>
            </a:r>
            <a:r>
              <a:rPr lang="fi-FI" sz="1800" dirty="0" err="1">
                <a:solidFill>
                  <a:srgbClr val="000000"/>
                </a:solidFill>
                <a:effectLst/>
                <a:ea typeface="Times New Roman" panose="02020603050405020304" pitchFamily="18" charset="0"/>
              </a:rPr>
              <a:t>Dilemmas</a:t>
            </a:r>
            <a:r>
              <a:rPr lang="fi-FI" sz="1800" dirty="0">
                <a:solidFill>
                  <a:srgbClr val="000000"/>
                </a:solidFill>
                <a:effectLst/>
                <a:ea typeface="Times New Roman" panose="02020603050405020304" pitchFamily="18" charset="0"/>
              </a:rPr>
              <a:t> of </a:t>
            </a:r>
            <a:r>
              <a:rPr lang="fi-FI" sz="1800" dirty="0" err="1">
                <a:solidFill>
                  <a:srgbClr val="000000"/>
                </a:solidFill>
                <a:effectLst/>
                <a:ea typeface="Times New Roman" panose="02020603050405020304" pitchFamily="18" charset="0"/>
              </a:rPr>
              <a:t>Internationalization</a:t>
            </a:r>
            <a:r>
              <a:rPr lang="fi-FI" sz="1800" dirty="0">
                <a:solidFill>
                  <a:srgbClr val="000000"/>
                </a:solidFill>
                <a:effectLst/>
                <a:ea typeface="Times New Roman" panose="02020603050405020304" pitchFamily="18" charset="0"/>
              </a:rPr>
              <a:t>: </a:t>
            </a:r>
            <a:r>
              <a:rPr lang="fi-FI" sz="1800" dirty="0" err="1">
                <a:solidFill>
                  <a:srgbClr val="000000"/>
                </a:solidFill>
                <a:effectLst/>
                <a:ea typeface="Times New Roman" panose="02020603050405020304" pitchFamily="18" charset="0"/>
              </a:rPr>
              <a:t>Corporate</a:t>
            </a:r>
            <a:r>
              <a:rPr lang="fi-FI" sz="1800" dirty="0">
                <a:solidFill>
                  <a:srgbClr val="000000"/>
                </a:solidFill>
                <a:effectLst/>
                <a:ea typeface="Times New Roman" panose="02020603050405020304" pitchFamily="18" charset="0"/>
              </a:rPr>
              <a:t> </a:t>
            </a:r>
            <a:r>
              <a:rPr lang="fi-FI" sz="1800" dirty="0" err="1">
                <a:effectLst/>
              </a:rPr>
              <a:t>social</a:t>
            </a:r>
            <a:r>
              <a:rPr lang="fi-FI" sz="1800" dirty="0">
                <a:effectLst/>
              </a:rPr>
              <a:t> </a:t>
            </a:r>
            <a:r>
              <a:rPr lang="fi-FI" sz="1800" dirty="0" err="1">
                <a:effectLst/>
              </a:rPr>
              <a:t>responsibility</a:t>
            </a:r>
            <a:r>
              <a:rPr lang="fi-FI" sz="1800" dirty="0">
                <a:effectLst/>
              </a:rPr>
              <a:t> in </a:t>
            </a:r>
            <a:r>
              <a:rPr lang="fi-FI" sz="1800" dirty="0" err="1">
                <a:effectLst/>
              </a:rPr>
              <a:t>the</a:t>
            </a:r>
            <a:r>
              <a:rPr lang="fi-FI" sz="1800" dirty="0">
                <a:effectLst/>
              </a:rPr>
              <a:t> </a:t>
            </a:r>
            <a:r>
              <a:rPr lang="fi-FI" sz="1800" dirty="0" err="1">
                <a:effectLst/>
              </a:rPr>
              <a:t>multinational</a:t>
            </a:r>
            <a:r>
              <a:rPr lang="fi-FI" sz="1800" dirty="0">
                <a:effectLst/>
              </a:rPr>
              <a:t> </a:t>
            </a:r>
            <a:r>
              <a:rPr lang="fi-FI" sz="1800" dirty="0" err="1">
                <a:effectLst/>
              </a:rPr>
              <a:t>corporation</a:t>
            </a:r>
            <a:r>
              <a:rPr lang="fi-FI" sz="1800" dirty="0">
                <a:effectLst/>
              </a:rPr>
              <a:t> (</a:t>
            </a:r>
            <a:r>
              <a:rPr lang="fi-FI" sz="1800" dirty="0" err="1">
                <a:effectLst/>
              </a:rPr>
              <a:t>Bondy</a:t>
            </a:r>
            <a:r>
              <a:rPr lang="fi-FI" sz="1800" dirty="0">
                <a:effectLst/>
              </a:rPr>
              <a:t> &amp; </a:t>
            </a:r>
            <a:r>
              <a:rPr lang="fi-FI" sz="1800" dirty="0" err="1">
                <a:effectLst/>
              </a:rPr>
              <a:t>Starkey</a:t>
            </a:r>
            <a:r>
              <a:rPr lang="fi-FI" sz="1800" dirty="0">
                <a:effectLst/>
              </a:rPr>
              <a:t>, 2014)</a:t>
            </a:r>
            <a:endParaRPr lang="fi-FI" sz="1800" dirty="0"/>
          </a:p>
        </p:txBody>
      </p:sp>
      <p:sp>
        <p:nvSpPr>
          <p:cNvPr id="5" name="Text Placeholder 4">
            <a:extLst>
              <a:ext uri="{FF2B5EF4-FFF2-40B4-BE49-F238E27FC236}">
                <a16:creationId xmlns:a16="http://schemas.microsoft.com/office/drawing/2014/main" id="{70B59CE8-7D27-4C8A-9F1A-80FBA2A1FCFC}"/>
              </a:ext>
            </a:extLst>
          </p:cNvPr>
          <p:cNvSpPr>
            <a:spLocks noGrp="1"/>
          </p:cNvSpPr>
          <p:nvPr>
            <p:ph type="body" sz="half" idx="11"/>
          </p:nvPr>
        </p:nvSpPr>
        <p:spPr>
          <a:xfrm>
            <a:off x="619631" y="3830491"/>
            <a:ext cx="5239100" cy="549870"/>
          </a:xfrm>
        </p:spPr>
        <p:txBody>
          <a:bodyPr/>
          <a:lstStyle/>
          <a:p>
            <a:pPr marL="0" indent="0">
              <a:buNone/>
            </a:pPr>
            <a:r>
              <a:rPr lang="en-US" sz="1800" dirty="0">
                <a:solidFill>
                  <a:schemeClr val="tx2"/>
                </a:solidFill>
              </a:rPr>
              <a:t>Integrated internationalization strategies (efficiency responsiveness &amp; interpenetration)</a:t>
            </a:r>
            <a:endParaRPr lang="fi-FI" sz="1800" dirty="0">
              <a:solidFill>
                <a:schemeClr val="tx2"/>
              </a:solidFill>
            </a:endParaRPr>
          </a:p>
        </p:txBody>
      </p:sp>
      <p:sp>
        <p:nvSpPr>
          <p:cNvPr id="6" name="Text Placeholder 5">
            <a:extLst>
              <a:ext uri="{FF2B5EF4-FFF2-40B4-BE49-F238E27FC236}">
                <a16:creationId xmlns:a16="http://schemas.microsoft.com/office/drawing/2014/main" id="{B9B1D569-5CD9-42AC-933A-5B259D3A2048}"/>
              </a:ext>
            </a:extLst>
          </p:cNvPr>
          <p:cNvSpPr>
            <a:spLocks noGrp="1"/>
          </p:cNvSpPr>
          <p:nvPr>
            <p:ph type="body" sz="half" idx="12"/>
          </p:nvPr>
        </p:nvSpPr>
        <p:spPr>
          <a:xfrm>
            <a:off x="4572000" y="763139"/>
            <a:ext cx="2212975" cy="1587744"/>
          </a:xfrm>
        </p:spPr>
        <p:txBody>
          <a:bodyPr/>
          <a:lstStyle/>
          <a:p>
            <a:r>
              <a:rPr lang="en-US" sz="1000" dirty="0">
                <a:effectLst/>
              </a:rPr>
              <a:t>Whether emphasizing local differences or global standards as the focus for CSR policy, the literature in this area shares stakeholder inclusion in decision making as a key aspect of organizational responsibility (Freeman, 1984; </a:t>
            </a:r>
            <a:r>
              <a:rPr lang="en-US" sz="1000" dirty="0" err="1">
                <a:effectLst/>
              </a:rPr>
              <a:t>Fritzsche</a:t>
            </a:r>
            <a:r>
              <a:rPr lang="en-US" sz="1000" dirty="0">
                <a:effectLst/>
              </a:rPr>
              <a:t>, 2000; </a:t>
            </a:r>
            <a:r>
              <a:rPr lang="en-US" sz="1000" dirty="0" err="1">
                <a:effectLst/>
              </a:rPr>
              <a:t>Goodpaster</a:t>
            </a:r>
            <a:r>
              <a:rPr lang="en-US" sz="1000" dirty="0">
                <a:effectLst/>
              </a:rPr>
              <a:t>, 1991). </a:t>
            </a:r>
            <a:endParaRPr lang="en-US" sz="1000" dirty="0"/>
          </a:p>
        </p:txBody>
      </p:sp>
      <p:sp>
        <p:nvSpPr>
          <p:cNvPr id="7" name="TextBox 6">
            <a:extLst>
              <a:ext uri="{FF2B5EF4-FFF2-40B4-BE49-F238E27FC236}">
                <a16:creationId xmlns:a16="http://schemas.microsoft.com/office/drawing/2014/main" id="{6A844B2D-2E82-4948-964E-40114C23DDB2}"/>
              </a:ext>
            </a:extLst>
          </p:cNvPr>
          <p:cNvSpPr txBox="1"/>
          <p:nvPr/>
        </p:nvSpPr>
        <p:spPr>
          <a:xfrm>
            <a:off x="7008575" y="684431"/>
            <a:ext cx="1946511" cy="2554545"/>
          </a:xfrm>
          <a:prstGeom prst="rect">
            <a:avLst/>
          </a:prstGeom>
          <a:noFill/>
        </p:spPr>
        <p:txBody>
          <a:bodyPr wrap="square" rtlCol="0">
            <a:spAutoFit/>
          </a:bodyPr>
          <a:lstStyle/>
          <a:p>
            <a:pPr marL="342900" marR="0" lvl="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For business operating across national borders, it is not enough to include stakeholders from the home country. Instead, there needs to be representation from a wide range of groups across a broad range of countries relevant to the business (</a:t>
            </a:r>
            <a:r>
              <a:rPr kumimoji="0" lang="en-US" sz="1000" b="1" i="0" u="none" strike="noStrike" kern="1200" cap="none" spc="0" normalizeH="0" baseline="0" noProof="0" dirty="0" err="1">
                <a:ln>
                  <a:noFill/>
                </a:ln>
                <a:solidFill>
                  <a:prstClr val="black"/>
                </a:solidFill>
                <a:effectLst/>
                <a:uLnTx/>
                <a:uFillTx/>
                <a:latin typeface="Arial" panose="020B0604020202020204"/>
                <a:ea typeface="+mn-ea"/>
                <a:cs typeface="+mn-cs"/>
              </a:rPr>
              <a:t>Blowfield</a:t>
            </a: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 and Murray, 2008; Crane and Matten, 2007; Wheeler, </a:t>
            </a:r>
            <a:r>
              <a:rPr kumimoji="0" lang="en-US" sz="1000" b="1" i="0" u="none" strike="noStrike" kern="1200" cap="none" spc="0" normalizeH="0" baseline="0" noProof="0" dirty="0" err="1">
                <a:ln>
                  <a:noFill/>
                </a:ln>
                <a:solidFill>
                  <a:prstClr val="black"/>
                </a:solidFill>
                <a:effectLst/>
                <a:uLnTx/>
                <a:uFillTx/>
                <a:latin typeface="Arial" panose="020B0604020202020204"/>
                <a:ea typeface="+mn-ea"/>
                <a:cs typeface="+mn-cs"/>
              </a:rPr>
              <a:t>Fabig</a:t>
            </a: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 and </a:t>
            </a:r>
            <a:r>
              <a:rPr kumimoji="0" lang="en-US" sz="1000" b="1" i="0" u="none" strike="noStrike" kern="1200" cap="none" spc="0" normalizeH="0" baseline="0" noProof="0" dirty="0" err="1">
                <a:ln>
                  <a:noFill/>
                </a:ln>
                <a:solidFill>
                  <a:prstClr val="black"/>
                </a:solidFill>
                <a:effectLst/>
                <a:uLnTx/>
                <a:uFillTx/>
                <a:latin typeface="Arial" panose="020B0604020202020204"/>
                <a:ea typeface="+mn-ea"/>
                <a:cs typeface="+mn-cs"/>
              </a:rPr>
              <a:t>Boele</a:t>
            </a: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 2002). </a:t>
            </a:r>
          </a:p>
        </p:txBody>
      </p:sp>
      <p:sp>
        <p:nvSpPr>
          <p:cNvPr id="9" name="TextBox 8">
            <a:extLst>
              <a:ext uri="{FF2B5EF4-FFF2-40B4-BE49-F238E27FC236}">
                <a16:creationId xmlns:a16="http://schemas.microsoft.com/office/drawing/2014/main" id="{3BC93F0C-E39C-4AEF-B334-2A8D2762CDE3}"/>
              </a:ext>
            </a:extLst>
          </p:cNvPr>
          <p:cNvSpPr txBox="1"/>
          <p:nvPr/>
        </p:nvSpPr>
        <p:spPr>
          <a:xfrm>
            <a:off x="7066067" y="3786686"/>
            <a:ext cx="2228507" cy="1169551"/>
          </a:xfrm>
          <a:prstGeom prst="rect">
            <a:avLst/>
          </a:prstGeom>
          <a:noFill/>
        </p:spPr>
        <p:txBody>
          <a:bodyPr wrap="square">
            <a:spAutoFit/>
          </a:bodyPr>
          <a:lstStyle/>
          <a:p>
            <a:pPr marL="342900" marR="0" lvl="0" indent="-342900" algn="l" defTabSz="685800" rtl="0" eaLnBrk="1" fontAlgn="auto" latinLnBrk="0" hangingPunct="1">
              <a:lnSpc>
                <a:spcPct val="100000"/>
              </a:lnSpc>
              <a:spcBef>
                <a:spcPts val="750"/>
              </a:spcBef>
              <a:spcAft>
                <a:spcPts val="0"/>
              </a:spcAft>
              <a:buClrTx/>
              <a:buSzTx/>
              <a:buFont typeface="Arial" panose="020B0604020202020204" pitchFamily="34" charset="0"/>
              <a:buChar char="•"/>
              <a:tabLst/>
              <a:defRPr/>
            </a:pP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It is through broad representation of operational areas that issues are identified and managed in accordance with a commitment to responsibility. </a:t>
            </a:r>
            <a:endParaRPr kumimoji="0" lang="fi-FI" sz="1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2000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2054B4-A69A-4A67-AFB7-31D1EE78CE25}"/>
              </a:ext>
            </a:extLst>
          </p:cNvPr>
          <p:cNvSpPr>
            <a:spLocks noGrp="1"/>
          </p:cNvSpPr>
          <p:nvPr>
            <p:ph type="body" sz="half" idx="10"/>
          </p:nvPr>
        </p:nvSpPr>
        <p:spPr/>
        <p:txBody>
          <a:bodyPr/>
          <a:lstStyle/>
          <a:p>
            <a:r>
              <a:rPr lang="en-US" dirty="0"/>
              <a:t>Firms taking more responsibility, but how much should they take?</a:t>
            </a:r>
          </a:p>
          <a:p>
            <a:endParaRPr lang="fi-FI" dirty="0"/>
          </a:p>
        </p:txBody>
      </p:sp>
      <p:sp>
        <p:nvSpPr>
          <p:cNvPr id="3" name="Text Placeholder 2">
            <a:extLst>
              <a:ext uri="{FF2B5EF4-FFF2-40B4-BE49-F238E27FC236}">
                <a16:creationId xmlns:a16="http://schemas.microsoft.com/office/drawing/2014/main" id="{17031DF8-A4B3-4E7B-89DB-94F3A07FA659}"/>
              </a:ext>
            </a:extLst>
          </p:cNvPr>
          <p:cNvSpPr>
            <a:spLocks noGrp="1"/>
          </p:cNvSpPr>
          <p:nvPr>
            <p:ph type="body" sz="half" idx="11"/>
          </p:nvPr>
        </p:nvSpPr>
        <p:spPr>
          <a:xfrm>
            <a:off x="292327" y="1662999"/>
            <a:ext cx="8492897" cy="3049460"/>
          </a:xfrm>
        </p:spPr>
        <p:txBody>
          <a:bodyPr/>
          <a:lstStyle/>
          <a:p>
            <a:pPr marL="342900" indent="-342900">
              <a:buFont typeface="Arial" panose="020B0604020202020204" pitchFamily="34" charset="0"/>
              <a:buChar char="•"/>
            </a:pPr>
            <a:r>
              <a:rPr lang="en-US" dirty="0"/>
              <a:t>B Corporations (B Corps)</a:t>
            </a:r>
          </a:p>
          <a:p>
            <a:pPr marL="342900" indent="-342900">
              <a:buFont typeface="Arial" panose="020B0604020202020204" pitchFamily="34" charset="0"/>
              <a:buChar char="•"/>
            </a:pPr>
            <a:r>
              <a:rPr lang="en-US" dirty="0"/>
              <a:t>Social Purpose Corporations (SPCs)</a:t>
            </a:r>
          </a:p>
          <a:p>
            <a:pPr marL="342900" indent="-342900">
              <a:buFont typeface="Arial" panose="020B0604020202020204" pitchFamily="34" charset="0"/>
              <a:buChar char="•"/>
            </a:pPr>
            <a:r>
              <a:rPr lang="en-US" dirty="0"/>
              <a:t>Low-Profit Limited Liability Companies (L3Cs)</a:t>
            </a:r>
            <a:endParaRPr lang="fi-FI" dirty="0"/>
          </a:p>
        </p:txBody>
      </p:sp>
    </p:spTree>
    <p:extLst>
      <p:ext uri="{BB962C8B-B14F-4D97-AF65-F5344CB8AC3E}">
        <p14:creationId xmlns:p14="http://schemas.microsoft.com/office/powerpoint/2010/main" val="28088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09A28E-004C-4E0D-A45F-A9A164288058}"/>
              </a:ext>
            </a:extLst>
          </p:cNvPr>
          <p:cNvSpPr>
            <a:spLocks noGrp="1"/>
          </p:cNvSpPr>
          <p:nvPr>
            <p:ph type="body" sz="half" idx="10"/>
          </p:nvPr>
        </p:nvSpPr>
        <p:spPr/>
        <p:txBody>
          <a:bodyPr/>
          <a:lstStyle/>
          <a:p>
            <a:r>
              <a:rPr lang="en-US" dirty="0"/>
              <a:t>Critical Reflection</a:t>
            </a:r>
            <a:endParaRPr lang="fi-FI" dirty="0"/>
          </a:p>
        </p:txBody>
      </p:sp>
      <p:sp>
        <p:nvSpPr>
          <p:cNvPr id="4" name="Speech Bubble: Oval 3">
            <a:extLst>
              <a:ext uri="{FF2B5EF4-FFF2-40B4-BE49-F238E27FC236}">
                <a16:creationId xmlns:a16="http://schemas.microsoft.com/office/drawing/2014/main" id="{12273580-A90B-4469-81C6-83FB07705BB8}"/>
              </a:ext>
            </a:extLst>
          </p:cNvPr>
          <p:cNvSpPr/>
          <p:nvPr/>
        </p:nvSpPr>
        <p:spPr>
          <a:xfrm>
            <a:off x="4884237" y="1251036"/>
            <a:ext cx="4215158" cy="2612861"/>
          </a:xfrm>
          <a:prstGeom prst="wedgeEllipseCallou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latin typeface="Calibri" panose="020F0502020204030204" pitchFamily="34" charset="0"/>
                <a:cs typeface="Calibri" panose="020F0502020204030204" pitchFamily="34" charset="0"/>
              </a:rPr>
              <a:t>What do you think about the “green capitalism”?</a:t>
            </a:r>
            <a:endParaRPr lang="LID4096" sz="2800" b="1" dirty="0">
              <a:solidFill>
                <a:schemeClr val="tx2"/>
              </a:solidFill>
              <a:latin typeface="Calibri" panose="020F0502020204030204" pitchFamily="34" charset="0"/>
              <a:cs typeface="Calibri" panose="020F0502020204030204" pitchFamily="34" charset="0"/>
            </a:endParaRPr>
          </a:p>
        </p:txBody>
      </p:sp>
      <p:pic>
        <p:nvPicPr>
          <p:cNvPr id="1026" name="Picture 2" descr="An Ecosocialist Reply to a Defender of 'Green Capitalism' - Resilience">
            <a:extLst>
              <a:ext uri="{FF2B5EF4-FFF2-40B4-BE49-F238E27FC236}">
                <a16:creationId xmlns:a16="http://schemas.microsoft.com/office/drawing/2014/main" id="{0414BA25-297F-4F3E-A6D7-5678A1C34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05" y="1421040"/>
            <a:ext cx="4070195" cy="27028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E0B00F-8757-40A2-8FC5-15FE67B159C0}"/>
              </a:ext>
            </a:extLst>
          </p:cNvPr>
          <p:cNvSpPr txBox="1"/>
          <p:nvPr/>
        </p:nvSpPr>
        <p:spPr>
          <a:xfrm>
            <a:off x="2327425" y="4756886"/>
            <a:ext cx="5266555" cy="276999"/>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Picture from: </a:t>
            </a:r>
            <a:r>
              <a:rPr lang="en-US" sz="1200" dirty="0">
                <a:latin typeface="Calibri" panose="020F0502020204030204" pitchFamily="34" charset="0"/>
                <a:cs typeface="Calibri" panose="020F0502020204030204" pitchFamily="34" charset="0"/>
                <a:hlinkClick r:id="rId3"/>
              </a:rPr>
              <a:t>An </a:t>
            </a:r>
            <a:r>
              <a:rPr lang="en-US" sz="1200" dirty="0" err="1">
                <a:latin typeface="Calibri" panose="020F0502020204030204" pitchFamily="34" charset="0"/>
                <a:cs typeface="Calibri" panose="020F0502020204030204" pitchFamily="34" charset="0"/>
                <a:hlinkClick r:id="rId3"/>
              </a:rPr>
              <a:t>Ecosocialist</a:t>
            </a:r>
            <a:r>
              <a:rPr lang="en-US" sz="1200" dirty="0">
                <a:latin typeface="Calibri" panose="020F0502020204030204" pitchFamily="34" charset="0"/>
                <a:cs typeface="Calibri" panose="020F0502020204030204" pitchFamily="34" charset="0"/>
                <a:hlinkClick r:id="rId3"/>
              </a:rPr>
              <a:t> Reply to a Defender of ‘Green Capitalism’ - Resilience</a:t>
            </a:r>
            <a:endParaRPr lang="LID4096"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823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D61C0D-BC2A-4EED-944C-631FE1F8E5FC}"/>
              </a:ext>
            </a:extLst>
          </p:cNvPr>
          <p:cNvSpPr>
            <a:spLocks noGrp="1"/>
          </p:cNvSpPr>
          <p:nvPr>
            <p:ph type="body" sz="half" idx="10"/>
          </p:nvPr>
        </p:nvSpPr>
        <p:spPr/>
        <p:txBody>
          <a:bodyPr lIns="0" tIns="0" rIns="0" bIns="0" anchor="t"/>
          <a:lstStyle/>
          <a:p>
            <a:r>
              <a:rPr lang="en-US" sz="2400" dirty="0"/>
              <a:t>Born </a:t>
            </a:r>
            <a:r>
              <a:rPr lang="en-US" sz="2400" dirty="0" err="1"/>
              <a:t>globals</a:t>
            </a:r>
            <a:r>
              <a:rPr lang="en-US" sz="2400" dirty="0"/>
              <a:t> and platform business internationalization</a:t>
            </a:r>
            <a:br>
              <a:rPr lang="en-US" dirty="0">
                <a:cs typeface="Arial"/>
              </a:rPr>
            </a:br>
            <a:r>
              <a:rPr lang="en-US" sz="2000" dirty="0">
                <a:cs typeface="Arial"/>
              </a:rPr>
              <a:t>Thursday 27 September, </a:t>
            </a:r>
            <a:r>
              <a:rPr lang="en-US" sz="2000" dirty="0" err="1">
                <a:cs typeface="Arial"/>
              </a:rPr>
              <a:t>Perttu</a:t>
            </a:r>
            <a:r>
              <a:rPr lang="en-US" sz="2000" dirty="0">
                <a:cs typeface="Arial"/>
              </a:rPr>
              <a:t> </a:t>
            </a:r>
            <a:r>
              <a:rPr lang="en-US" sz="2000" dirty="0" err="1">
                <a:cs typeface="Arial"/>
              </a:rPr>
              <a:t>Kähäri</a:t>
            </a:r>
            <a:endParaRPr lang="en-US" sz="2000" dirty="0">
              <a:cs typeface="Arial"/>
            </a:endParaRPr>
          </a:p>
        </p:txBody>
      </p:sp>
      <p:sp>
        <p:nvSpPr>
          <p:cNvPr id="4" name="Suorakulmio 3"/>
          <p:cNvSpPr/>
          <p:nvPr/>
        </p:nvSpPr>
        <p:spPr>
          <a:xfrm>
            <a:off x="292328" y="1528797"/>
            <a:ext cx="3604314" cy="2800767"/>
          </a:xfrm>
          <a:prstGeom prst="rect">
            <a:avLst/>
          </a:prstGeom>
        </p:spPr>
        <p:txBody>
          <a:bodyPr wrap="square">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Focus on the rapid internationalization of start-ups and small firms,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Effects of digitalization on international operations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Platform businesses and their international operations.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Aku</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Siukosaari</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Program Manager for Global Support Operations and a former Launcher at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Wolt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will talk about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Wolt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internationalization</a:t>
            </a:r>
          </a:p>
        </p:txBody>
      </p:sp>
      <p:sp>
        <p:nvSpPr>
          <p:cNvPr id="6" name="TextBox 7">
            <a:extLst>
              <a:ext uri="{FF2B5EF4-FFF2-40B4-BE49-F238E27FC236}">
                <a16:creationId xmlns:a16="http://schemas.microsoft.com/office/drawing/2014/main" id="{508E435F-0EFC-A131-DDB3-E489D8D22EDF}"/>
              </a:ext>
            </a:extLst>
          </p:cNvPr>
          <p:cNvSpPr txBox="1"/>
          <p:nvPr/>
        </p:nvSpPr>
        <p:spPr>
          <a:xfrm>
            <a:off x="3896642" y="4073765"/>
            <a:ext cx="4888584"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Picture source: https://</a:t>
            </a:r>
            <a:r>
              <a:rPr kumimoji="0" lang="en-US" sz="1000" b="0" i="1" u="none" strike="noStrike" kern="1200" cap="none" spc="0" normalizeH="0" baseline="0" noProof="0" dirty="0" err="1">
                <a:ln>
                  <a:noFill/>
                </a:ln>
                <a:solidFill>
                  <a:prstClr val="black"/>
                </a:solidFill>
                <a:effectLst/>
                <a:uLnTx/>
                <a:uFillTx/>
                <a:latin typeface="Arial" panose="020B0604020202020204"/>
                <a:ea typeface="+mn-ea"/>
                <a:cs typeface="+mn-cs"/>
              </a:rPr>
              <a:t>expoeducate.wordpress.com</a:t>
            </a: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/2015/06/24/</a:t>
            </a:r>
            <a:r>
              <a:rPr kumimoji="0" lang="en-US" sz="1000" b="0" i="1" u="none" strike="noStrike" kern="1200" cap="none" spc="0" normalizeH="0" baseline="0" noProof="0" dirty="0" err="1">
                <a:ln>
                  <a:noFill/>
                </a:ln>
                <a:solidFill>
                  <a:prstClr val="black"/>
                </a:solidFill>
                <a:effectLst/>
                <a:uLnTx/>
                <a:uFillTx/>
                <a:latin typeface="Arial" panose="020B0604020202020204"/>
                <a:ea typeface="+mn-ea"/>
                <a:cs typeface="+mn-cs"/>
              </a:rPr>
              <a:t>companias</a:t>
            </a: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-born-global-o-</a:t>
            </a:r>
            <a:r>
              <a:rPr kumimoji="0" lang="en-US" sz="1000" b="0" i="1" u="none" strike="noStrike" kern="1200" cap="none" spc="0" normalizeH="0" baseline="0" noProof="0" dirty="0" err="1">
                <a:ln>
                  <a:noFill/>
                </a:ln>
                <a:solidFill>
                  <a:prstClr val="black"/>
                </a:solidFill>
                <a:effectLst/>
                <a:uLnTx/>
                <a:uFillTx/>
                <a:latin typeface="Arial" panose="020B0604020202020204"/>
                <a:ea typeface="+mn-ea"/>
                <a:cs typeface="+mn-cs"/>
              </a:rPr>
              <a:t>nacidas</a:t>
            </a: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a:t>
            </a:r>
            <a:r>
              <a:rPr kumimoji="0" lang="en-US" sz="1000" b="0" i="1" u="none" strike="noStrike" kern="1200" cap="none" spc="0" normalizeH="0" baseline="0" noProof="0" dirty="0" err="1">
                <a:ln>
                  <a:noFill/>
                </a:ln>
                <a:solidFill>
                  <a:prstClr val="black"/>
                </a:solidFill>
                <a:effectLst/>
                <a:uLnTx/>
                <a:uFillTx/>
                <a:latin typeface="Arial" panose="020B0604020202020204"/>
                <a:ea typeface="+mn-ea"/>
                <a:cs typeface="+mn-cs"/>
              </a:rPr>
              <a:t>globales</a:t>
            </a:r>
            <a:r>
              <a:rPr kumimoji="0" lang="en-US" sz="1000" b="0" i="1"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x-none" sz="1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x-none" sz="1000" b="0" i="1"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196" name="Picture 4">
            <a:extLst>
              <a:ext uri="{FF2B5EF4-FFF2-40B4-BE49-F238E27FC236}">
                <a16:creationId xmlns:a16="http://schemas.microsoft.com/office/drawing/2014/main" id="{F948BFA7-E0B7-A69B-2CF0-F797214DC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921" y="1538006"/>
            <a:ext cx="4500738" cy="253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937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0044D0-ACF3-4A05-A719-F79D22C894F0}"/>
              </a:ext>
            </a:extLst>
          </p:cNvPr>
          <p:cNvSpPr>
            <a:spLocks noGrp="1"/>
          </p:cNvSpPr>
          <p:nvPr>
            <p:ph type="body" sz="half" idx="11"/>
          </p:nvPr>
        </p:nvSpPr>
        <p:spPr>
          <a:xfrm>
            <a:off x="520697" y="1001715"/>
            <a:ext cx="8492897" cy="3049460"/>
          </a:xfrm>
        </p:spPr>
        <p:txBody>
          <a:bodyPr/>
          <a:lstStyle/>
          <a:p>
            <a:r>
              <a:rPr lang="en-US" sz="4400" i="0" dirty="0">
                <a:solidFill>
                  <a:srgbClr val="242424"/>
                </a:solidFill>
                <a:effectLst/>
                <a:latin typeface="-apple-system"/>
              </a:rPr>
              <a:t>“Insanity is doing the same thing over and over and expecting different results.”</a:t>
            </a:r>
          </a:p>
          <a:p>
            <a:pPr algn="r"/>
            <a:r>
              <a:rPr lang="en-US" sz="2400" dirty="0">
                <a:solidFill>
                  <a:srgbClr val="242424"/>
                </a:solidFill>
                <a:latin typeface="-apple-system"/>
              </a:rPr>
              <a:t>- </a:t>
            </a:r>
            <a:r>
              <a:rPr lang="en-US" sz="2400" b="1" i="0" dirty="0">
                <a:solidFill>
                  <a:srgbClr val="242424"/>
                </a:solidFill>
                <a:effectLst/>
                <a:latin typeface="-apple-system"/>
              </a:rPr>
              <a:t>Albert Einstein</a:t>
            </a:r>
            <a:r>
              <a:rPr lang="en-US" sz="2400" i="0" dirty="0">
                <a:solidFill>
                  <a:srgbClr val="242424"/>
                </a:solidFill>
                <a:effectLst/>
                <a:latin typeface="-apple-system"/>
              </a:rPr>
              <a:t> </a:t>
            </a:r>
            <a:endParaRPr lang="LID4096" sz="2400" dirty="0"/>
          </a:p>
        </p:txBody>
      </p:sp>
      <p:sp>
        <p:nvSpPr>
          <p:cNvPr id="5" name="TextBox 4">
            <a:extLst>
              <a:ext uri="{FF2B5EF4-FFF2-40B4-BE49-F238E27FC236}">
                <a16:creationId xmlns:a16="http://schemas.microsoft.com/office/drawing/2014/main" id="{AD37720C-25D1-486D-AA8C-E7B58DF6A200}"/>
              </a:ext>
            </a:extLst>
          </p:cNvPr>
          <p:cNvSpPr txBox="1"/>
          <p:nvPr/>
        </p:nvSpPr>
        <p:spPr>
          <a:xfrm>
            <a:off x="2626111" y="4172893"/>
            <a:ext cx="5475249" cy="300082"/>
          </a:xfrm>
          <a:prstGeom prst="rect">
            <a:avLst/>
          </a:prstGeom>
          <a:noFill/>
        </p:spPr>
        <p:txBody>
          <a:bodyPr wrap="square">
            <a:spAutoFit/>
          </a:bodyPr>
          <a:lstStyle/>
          <a:p>
            <a:r>
              <a:rPr lang="en-US" dirty="0">
                <a:hlinkClick r:id="rId3"/>
              </a:rPr>
              <a:t>Link: (33) </a:t>
            </a:r>
            <a:r>
              <a:rPr lang="en-US" dirty="0" err="1">
                <a:hlinkClick r:id="rId3"/>
              </a:rPr>
              <a:t>Slavoj</a:t>
            </a:r>
            <a:r>
              <a:rPr lang="en-US" dirty="0">
                <a:hlinkClick r:id="rId3"/>
              </a:rPr>
              <a:t> Zizek: The Delusion of Green Capitalism - YouTube</a:t>
            </a:r>
            <a:endParaRPr lang="LID4096" dirty="0"/>
          </a:p>
        </p:txBody>
      </p:sp>
    </p:spTree>
    <p:extLst>
      <p:ext uri="{BB962C8B-B14F-4D97-AF65-F5344CB8AC3E}">
        <p14:creationId xmlns:p14="http://schemas.microsoft.com/office/powerpoint/2010/main" val="29207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Future We Choose Book Review | LS Branding">
            <a:extLst>
              <a:ext uri="{FF2B5EF4-FFF2-40B4-BE49-F238E27FC236}">
                <a16:creationId xmlns:a16="http://schemas.microsoft.com/office/drawing/2014/main" id="{16F0F471-4403-4B80-9B68-F778E55B76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20" t="9533" r="31396" b="9533"/>
          <a:stretch/>
        </p:blipFill>
        <p:spPr bwMode="auto">
          <a:xfrm>
            <a:off x="425264" y="1317237"/>
            <a:ext cx="2401570" cy="26358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BEB24A02-07D5-4E0B-BC6D-15CBABA6C4DF}"/>
              </a:ext>
            </a:extLst>
          </p:cNvPr>
          <p:cNvPicPr>
            <a:picLocks noChangeAspect="1"/>
          </p:cNvPicPr>
          <p:nvPr/>
        </p:nvPicPr>
        <p:blipFill>
          <a:blip r:embed="rId3"/>
          <a:stretch>
            <a:fillRect/>
          </a:stretch>
        </p:blipFill>
        <p:spPr>
          <a:xfrm>
            <a:off x="3021980" y="316777"/>
            <a:ext cx="5906504" cy="4241284"/>
          </a:xfrm>
          <a:prstGeom prst="rect">
            <a:avLst/>
          </a:prstGeom>
        </p:spPr>
      </p:pic>
      <p:cxnSp>
        <p:nvCxnSpPr>
          <p:cNvPr id="8" name="Straight Connector 7">
            <a:extLst>
              <a:ext uri="{FF2B5EF4-FFF2-40B4-BE49-F238E27FC236}">
                <a16:creationId xmlns:a16="http://schemas.microsoft.com/office/drawing/2014/main" id="{C3C09AB9-4125-40D8-A50B-D743F205478A}"/>
              </a:ext>
            </a:extLst>
          </p:cNvPr>
          <p:cNvCxnSpPr/>
          <p:nvPr/>
        </p:nvCxnSpPr>
        <p:spPr>
          <a:xfrm>
            <a:off x="3267307" y="3261732"/>
            <a:ext cx="165595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9962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C439A5-5F8B-4A59-A3AA-59CB9FAC3EC1}"/>
              </a:ext>
            </a:extLst>
          </p:cNvPr>
          <p:cNvSpPr>
            <a:spLocks noGrp="1"/>
          </p:cNvSpPr>
          <p:nvPr>
            <p:ph type="body" sz="quarter" idx="12"/>
          </p:nvPr>
        </p:nvSpPr>
        <p:spPr>
          <a:xfrm>
            <a:off x="292328" y="828219"/>
            <a:ext cx="8323925" cy="3361124"/>
          </a:xfrm>
        </p:spPr>
        <p:txBody>
          <a:bodyPr/>
          <a:lstStyle/>
          <a:p>
            <a:pPr marL="342900" marR="0" lvl="0" indent="-342900" algn="l" defTabSz="685800" rtl="0" eaLnBrk="1" fontAlgn="auto" latinLnBrk="0" hangingPunct="1">
              <a:lnSpc>
                <a:spcPct val="107000"/>
              </a:lnSpc>
              <a:spcBef>
                <a:spcPts val="750"/>
              </a:spcBef>
              <a:spcAft>
                <a:spcPts val="0"/>
              </a:spcAft>
              <a:buClrTx/>
              <a:buSzTx/>
              <a:buFont typeface="Symbol" panose="05050102010706020507" pitchFamily="18" charset="2"/>
              <a:buChar char=""/>
              <a:tabLst/>
              <a:defRPr/>
            </a:pPr>
            <a:r>
              <a:rPr kumimoji="0" lang="en-GB" sz="16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How important is CSR for MNCs during international ventures? </a:t>
            </a:r>
            <a:r>
              <a:rPr lang="en-GB" sz="1600" dirty="0">
                <a:solidFill>
                  <a:schemeClr val="bg1"/>
                </a:solidFill>
                <a:latin typeface="Arial" panose="020B0604020202020204"/>
                <a:ea typeface="Calibri" panose="020F0502020204030204" pitchFamily="34" charset="0"/>
                <a:cs typeface="Times New Roman" panose="02020603050405020304" pitchFamily="18" charset="0"/>
              </a:rPr>
              <a:t>How should it be implemented?</a:t>
            </a:r>
            <a:endParaRPr kumimoji="0" lang="fi-FI" sz="16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endParaRPr>
          </a:p>
          <a:p>
            <a:pPr marL="342900" marR="0" lvl="0" indent="-342900" algn="l" defTabSz="685800" rtl="0" eaLnBrk="1" fontAlgn="auto" latinLnBrk="0" hangingPunct="1">
              <a:lnSpc>
                <a:spcPct val="107000"/>
              </a:lnSpc>
              <a:spcBef>
                <a:spcPts val="750"/>
              </a:spcBef>
              <a:spcAft>
                <a:spcPts val="0"/>
              </a:spcAft>
              <a:buClrTx/>
              <a:buSzTx/>
              <a:buFont typeface="Symbol" panose="05050102010706020507" pitchFamily="18" charset="2"/>
              <a:buChar char=""/>
              <a:tabLst/>
              <a:defRPr/>
            </a:pPr>
            <a:r>
              <a:rPr lang="en-GB" sz="1600" dirty="0">
                <a:solidFill>
                  <a:schemeClr val="bg1"/>
                </a:solidFill>
                <a:latin typeface="Arial" panose="020B0604020202020204"/>
                <a:ea typeface="Calibri" panose="020F0502020204030204" pitchFamily="34" charset="0"/>
                <a:cs typeface="Times New Roman" panose="02020603050405020304" pitchFamily="18" charset="0"/>
              </a:rPr>
              <a:t>Are businesses responsible for </a:t>
            </a:r>
            <a:r>
              <a:rPr kumimoji="0" lang="en-GB" sz="16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spill-over effects in the local host country and further?</a:t>
            </a:r>
          </a:p>
          <a:p>
            <a:pPr marL="342900" marR="0" lvl="0" indent="-342900" algn="l" defTabSz="685800" rtl="0" eaLnBrk="1" fontAlgn="auto" latinLnBrk="0" hangingPunct="1">
              <a:lnSpc>
                <a:spcPct val="107000"/>
              </a:lnSpc>
              <a:spcBef>
                <a:spcPts val="750"/>
              </a:spcBef>
              <a:spcAft>
                <a:spcPts val="800"/>
              </a:spcAft>
              <a:buClrTx/>
              <a:buSzTx/>
              <a:buFont typeface="Symbol" panose="05050102010706020507" pitchFamily="18" charset="2"/>
              <a:buChar char=""/>
              <a:tabLst/>
              <a:defRPr/>
            </a:pPr>
            <a:r>
              <a:rPr kumimoji="0" lang="en-GB" sz="16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How standardised should CSR practices be for MNCs across different countries?</a:t>
            </a:r>
          </a:p>
          <a:p>
            <a:pPr marL="342900" marR="0" lvl="0" indent="-342900" algn="l" defTabSz="685800" rtl="0" eaLnBrk="1" fontAlgn="auto" latinLnBrk="0" hangingPunct="1">
              <a:lnSpc>
                <a:spcPct val="107000"/>
              </a:lnSpc>
              <a:spcBef>
                <a:spcPts val="750"/>
              </a:spcBef>
              <a:spcAft>
                <a:spcPts val="80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At what point does strategic sustainable CSR turn into greenwashing, for example?</a:t>
            </a:r>
          </a:p>
          <a:p>
            <a:pPr marL="342900" marR="0" lvl="0" indent="-342900" algn="l" defTabSz="685800" rtl="0" eaLnBrk="1" fontAlgn="auto" latinLnBrk="0" hangingPunct="1">
              <a:lnSpc>
                <a:spcPct val="107000"/>
              </a:lnSpc>
              <a:spcBef>
                <a:spcPts val="750"/>
              </a:spcBef>
              <a:spcAft>
                <a:spcPts val="80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What is the real intention of sustainable CSR in capitalist world? </a:t>
            </a:r>
            <a:r>
              <a:rPr lang="en-US" sz="1600" dirty="0">
                <a:solidFill>
                  <a:schemeClr val="bg1"/>
                </a:solidFill>
                <a:latin typeface="Arial" panose="020B0604020202020204"/>
                <a:ea typeface="Calibri" panose="020F0502020204030204" pitchFamily="34" charset="0"/>
                <a:cs typeface="Times New Roman" panose="02020603050405020304" pitchFamily="18" charset="0"/>
              </a:rPr>
              <a:t>(Competitive advantage vs genuine consideration)</a:t>
            </a:r>
          </a:p>
          <a:p>
            <a:pPr marL="342900" marR="0" lvl="0" indent="-342900" algn="l" defTabSz="685800" rtl="0" eaLnBrk="1" fontAlgn="auto" latinLnBrk="0" hangingPunct="1">
              <a:lnSpc>
                <a:spcPct val="107000"/>
              </a:lnSpc>
              <a:spcBef>
                <a:spcPts val="750"/>
              </a:spcBef>
              <a:spcAft>
                <a:spcPts val="800"/>
              </a:spcAft>
              <a:buClrTx/>
              <a:buSzTx/>
              <a:buFont typeface="Symbol" panose="05050102010706020507" pitchFamily="18" charset="2"/>
              <a:buChar char=""/>
              <a:tabLst/>
              <a:defRPr/>
            </a:pPr>
            <a:r>
              <a:rPr kumimoji="0" lang="en-US" sz="16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It starts with the individual?</a:t>
            </a:r>
          </a:p>
          <a:p>
            <a:pPr marL="342900" marR="0" lvl="0" indent="-342900" algn="l" defTabSz="685800" rtl="0" eaLnBrk="1" fontAlgn="auto" latinLnBrk="0" hangingPunct="1">
              <a:lnSpc>
                <a:spcPct val="107000"/>
              </a:lnSpc>
              <a:spcBef>
                <a:spcPts val="750"/>
              </a:spcBef>
              <a:spcAft>
                <a:spcPts val="800"/>
              </a:spcAft>
              <a:buClrTx/>
              <a:buSzTx/>
              <a:buFont typeface="Symbol" panose="05050102010706020507" pitchFamily="18" charset="2"/>
              <a:buChar char=""/>
              <a:tabLst/>
              <a:defRPr/>
            </a:pPr>
            <a:endParaRPr kumimoji="0" lang="en-US" sz="16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endParaRPr>
          </a:p>
          <a:p>
            <a:pPr marL="342900" marR="0" lvl="0" indent="-342900" algn="l" defTabSz="685800" rtl="0" eaLnBrk="1" fontAlgn="auto" latinLnBrk="0" hangingPunct="1">
              <a:lnSpc>
                <a:spcPct val="107000"/>
              </a:lnSpc>
              <a:spcBef>
                <a:spcPts val="750"/>
              </a:spcBef>
              <a:spcAft>
                <a:spcPts val="800"/>
              </a:spcAft>
              <a:buClrTx/>
              <a:buSzTx/>
              <a:buFont typeface="Symbol" panose="05050102010706020507" pitchFamily="18" charset="2"/>
              <a:buChar char=""/>
              <a:tabLst/>
              <a:defRPr/>
            </a:pPr>
            <a:endParaRPr kumimoji="0" lang="en-US" sz="16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endParaRPr>
          </a:p>
          <a:p>
            <a:pPr marL="342900" marR="0" lvl="0" indent="-342900" algn="l" defTabSz="685800" rtl="0" eaLnBrk="1" fontAlgn="auto" latinLnBrk="0" hangingPunct="1">
              <a:lnSpc>
                <a:spcPct val="107000"/>
              </a:lnSpc>
              <a:spcBef>
                <a:spcPts val="750"/>
              </a:spcBef>
              <a:spcAft>
                <a:spcPts val="800"/>
              </a:spcAft>
              <a:buClrTx/>
              <a:buSzTx/>
              <a:buFont typeface="Symbol" panose="05050102010706020507" pitchFamily="18" charset="2"/>
              <a:buChar char=""/>
              <a:tabLst/>
              <a:defRPr/>
            </a:pPr>
            <a:endParaRPr kumimoji="0" lang="fi-FI" sz="1600" b="1" i="0" u="none" strike="noStrike" kern="12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endParaRPr>
          </a:p>
          <a:p>
            <a:endParaRPr lang="en-US" dirty="0"/>
          </a:p>
        </p:txBody>
      </p:sp>
      <p:sp>
        <p:nvSpPr>
          <p:cNvPr id="6" name="Text Placeholder 1">
            <a:extLst>
              <a:ext uri="{FF2B5EF4-FFF2-40B4-BE49-F238E27FC236}">
                <a16:creationId xmlns:a16="http://schemas.microsoft.com/office/drawing/2014/main" id="{75097BB5-54CB-4202-9FE8-F3D673B7CEBC}"/>
              </a:ext>
            </a:extLst>
          </p:cNvPr>
          <p:cNvSpPr txBox="1">
            <a:spLocks/>
          </p:cNvSpPr>
          <p:nvPr/>
        </p:nvSpPr>
        <p:spPr>
          <a:xfrm>
            <a:off x="292328" y="28438"/>
            <a:ext cx="8492897" cy="766692"/>
          </a:xfrm>
          <a:prstGeom prst="rect">
            <a:avLst/>
          </a:prstGeom>
        </p:spPr>
        <p:txBody>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pPr>
            <a:r>
              <a:rPr lang="en-US" sz="4000" b="1" dirty="0">
                <a:solidFill>
                  <a:schemeClr val="bg1"/>
                </a:solidFill>
              </a:rPr>
              <a:t>Conclude</a:t>
            </a:r>
            <a:endParaRPr lang="fi-FI" sz="4000" b="1" dirty="0">
              <a:solidFill>
                <a:schemeClr val="bg1"/>
              </a:solidFill>
            </a:endParaRPr>
          </a:p>
        </p:txBody>
      </p:sp>
    </p:spTree>
    <p:extLst>
      <p:ext uri="{BB962C8B-B14F-4D97-AF65-F5344CB8AC3E}">
        <p14:creationId xmlns:p14="http://schemas.microsoft.com/office/powerpoint/2010/main" val="143622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dirty="0">
                <a:solidFill>
                  <a:schemeClr val="bg1"/>
                </a:solidFill>
              </a:rPr>
              <a:t>Sustainability Paradox</a:t>
            </a:r>
            <a:endParaRPr lang="fi-FI" dirty="0">
              <a:solidFill>
                <a:schemeClr val="bg1"/>
              </a:solidFill>
            </a:endParaRPr>
          </a:p>
        </p:txBody>
      </p:sp>
      <p:sp>
        <p:nvSpPr>
          <p:cNvPr id="3" name="Tekstin paikkamerkki 2"/>
          <p:cNvSpPr>
            <a:spLocks noGrp="1"/>
          </p:cNvSpPr>
          <p:nvPr>
            <p:ph type="body" sz="half" idx="2"/>
          </p:nvPr>
        </p:nvSpPr>
        <p:spPr/>
        <p:txBody>
          <a:bodyPr/>
          <a:lstStyle/>
          <a:p>
            <a:r>
              <a:rPr lang="en-US" dirty="0">
                <a:solidFill>
                  <a:schemeClr val="bg1"/>
                </a:solidFill>
              </a:rPr>
              <a:t>The complex nature of CSR</a:t>
            </a:r>
            <a:endParaRPr lang="fi-FI" dirty="0">
              <a:solidFill>
                <a:schemeClr val="bg1"/>
              </a:solidFill>
            </a:endParaRPr>
          </a:p>
        </p:txBody>
      </p:sp>
      <p:sp>
        <p:nvSpPr>
          <p:cNvPr id="4" name="Tekstin paikkamerkki 3"/>
          <p:cNvSpPr>
            <a:spLocks noGrp="1"/>
          </p:cNvSpPr>
          <p:nvPr>
            <p:ph type="body" sz="half" idx="11"/>
          </p:nvPr>
        </p:nvSpPr>
        <p:spPr>
          <a:xfrm>
            <a:off x="359271" y="3450838"/>
            <a:ext cx="3869137" cy="294419"/>
          </a:xfrm>
        </p:spPr>
        <p:txBody>
          <a:bodyPr/>
          <a:lstStyle/>
          <a:p>
            <a:r>
              <a:rPr lang="en-US" dirty="0">
                <a:solidFill>
                  <a:schemeClr val="bg1"/>
                </a:solidFill>
              </a:rPr>
              <a:t>Chilean Lithium Mining Case</a:t>
            </a:r>
            <a:endParaRPr lang="fi-FI" dirty="0">
              <a:solidFill>
                <a:schemeClr val="bg1"/>
              </a:solidFill>
            </a:endParaRPr>
          </a:p>
        </p:txBody>
      </p:sp>
      <p:cxnSp>
        <p:nvCxnSpPr>
          <p:cNvPr id="7" name="Suora yhdysviiva 6">
            <a:extLst>
              <a:ext uri="{FF2B5EF4-FFF2-40B4-BE49-F238E27FC236}">
                <a16:creationId xmlns:a16="http://schemas.microsoft.com/office/drawing/2014/main" id="{44D42085-CC57-854B-9151-3C66E83D17EE}"/>
              </a:ext>
            </a:extLst>
          </p:cNvPr>
          <p:cNvCxnSpPr/>
          <p:nvPr/>
        </p:nvCxnSpPr>
        <p:spPr>
          <a:xfrm>
            <a:off x="442398" y="1588362"/>
            <a:ext cx="379683" cy="0"/>
          </a:xfrm>
          <a:prstGeom prst="line">
            <a:avLst/>
          </a:prstGeom>
          <a:ln w="571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text, vector graphics&#10;&#10;Description automatically generated">
            <a:extLst>
              <a:ext uri="{FF2B5EF4-FFF2-40B4-BE49-F238E27FC236}">
                <a16:creationId xmlns:a16="http://schemas.microsoft.com/office/drawing/2014/main" id="{14086B86-428C-4A8A-BBBF-4F9D5273006A}"/>
              </a:ext>
            </a:extLst>
          </p:cNvPr>
          <p:cNvPicPr>
            <a:picLocks noChangeAspect="1"/>
          </p:cNvPicPr>
          <p:nvPr/>
        </p:nvPicPr>
        <p:blipFill>
          <a:blip r:embed="rId3"/>
          <a:stretch>
            <a:fillRect/>
          </a:stretch>
        </p:blipFill>
        <p:spPr>
          <a:xfrm>
            <a:off x="5020886" y="252499"/>
            <a:ext cx="4123113" cy="4638502"/>
          </a:xfrm>
          <a:prstGeom prst="rect">
            <a:avLst/>
          </a:prstGeom>
        </p:spPr>
      </p:pic>
    </p:spTree>
    <p:extLst>
      <p:ext uri="{BB962C8B-B14F-4D97-AF65-F5344CB8AC3E}">
        <p14:creationId xmlns:p14="http://schemas.microsoft.com/office/powerpoint/2010/main" val="1440309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2DA496-316A-45D1-BD09-B42A2DBDE888}"/>
              </a:ext>
            </a:extLst>
          </p:cNvPr>
          <p:cNvSpPr>
            <a:spLocks noGrp="1"/>
          </p:cNvSpPr>
          <p:nvPr>
            <p:ph type="body" sz="half" idx="10"/>
          </p:nvPr>
        </p:nvSpPr>
        <p:spPr>
          <a:xfrm>
            <a:off x="287338" y="28435"/>
            <a:ext cx="8497093" cy="1007055"/>
          </a:xfrm>
        </p:spPr>
        <p:txBody>
          <a:bodyPr>
            <a:normAutofit/>
          </a:bodyPr>
          <a:lstStyle/>
          <a:p>
            <a:r>
              <a:rPr lang="en-US" dirty="0"/>
              <a:t>Objectives</a:t>
            </a:r>
            <a:endParaRPr lang="fi-FI" dirty="0"/>
          </a:p>
        </p:txBody>
      </p:sp>
      <p:graphicFrame>
        <p:nvGraphicFramePr>
          <p:cNvPr id="9" name="Text Placeholder 2">
            <a:extLst>
              <a:ext uri="{FF2B5EF4-FFF2-40B4-BE49-F238E27FC236}">
                <a16:creationId xmlns:a16="http://schemas.microsoft.com/office/drawing/2014/main" id="{72FC38A0-7214-7E5F-15E9-7A21879A0ACA}"/>
              </a:ext>
            </a:extLst>
          </p:cNvPr>
          <p:cNvGraphicFramePr/>
          <p:nvPr>
            <p:extLst>
              <p:ext uri="{D42A27DB-BD31-4B8C-83A1-F6EECF244321}">
                <p14:modId xmlns:p14="http://schemas.microsoft.com/office/powerpoint/2010/main" val="2858811655"/>
              </p:ext>
            </p:extLst>
          </p:nvPr>
        </p:nvGraphicFramePr>
        <p:xfrm>
          <a:off x="287338" y="709127"/>
          <a:ext cx="8569324" cy="357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85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4270223-6BD4-4D49-BD4C-7BE7706DD83C}"/>
              </a:ext>
            </a:extLst>
          </p:cNvPr>
          <p:cNvSpPr>
            <a:spLocks noGrp="1"/>
          </p:cNvSpPr>
          <p:nvPr>
            <p:ph type="body" sz="half" idx="10"/>
          </p:nvPr>
        </p:nvSpPr>
        <p:spPr/>
        <p:txBody>
          <a:bodyPr/>
          <a:lstStyle/>
          <a:p>
            <a:r>
              <a:rPr lang="en-US" dirty="0">
                <a:solidFill>
                  <a:schemeClr val="bg1"/>
                </a:solidFill>
              </a:rPr>
              <a:t>Schedule</a:t>
            </a:r>
            <a:endParaRPr lang="fi-FI" dirty="0">
              <a:solidFill>
                <a:schemeClr val="bg1"/>
              </a:solidFill>
            </a:endParaRPr>
          </a:p>
        </p:txBody>
      </p:sp>
      <p:sp>
        <p:nvSpPr>
          <p:cNvPr id="8" name="Text Placeholder 7">
            <a:extLst>
              <a:ext uri="{FF2B5EF4-FFF2-40B4-BE49-F238E27FC236}">
                <a16:creationId xmlns:a16="http://schemas.microsoft.com/office/drawing/2014/main" id="{D1FC2D88-5309-410F-9551-8E48E80B0386}"/>
              </a:ext>
            </a:extLst>
          </p:cNvPr>
          <p:cNvSpPr>
            <a:spLocks noGrp="1"/>
          </p:cNvSpPr>
          <p:nvPr>
            <p:ph type="body" sz="quarter" idx="11"/>
          </p:nvPr>
        </p:nvSpPr>
        <p:spPr/>
        <p:txBody>
          <a:bodyPr/>
          <a:lstStyle/>
          <a:p>
            <a:pPr marL="0" indent="0" algn="ctr">
              <a:buNone/>
            </a:pPr>
            <a:r>
              <a:rPr lang="en-US" dirty="0"/>
              <a:t>Introduction of Lithium Mining Case</a:t>
            </a:r>
            <a:endParaRPr lang="fi-FI" dirty="0"/>
          </a:p>
        </p:txBody>
      </p:sp>
      <p:sp>
        <p:nvSpPr>
          <p:cNvPr id="9" name="Text Placeholder 8">
            <a:extLst>
              <a:ext uri="{FF2B5EF4-FFF2-40B4-BE49-F238E27FC236}">
                <a16:creationId xmlns:a16="http://schemas.microsoft.com/office/drawing/2014/main" id="{7DCEE65B-B4D5-4EF8-BFC2-9F92F8F4424F}"/>
              </a:ext>
            </a:extLst>
          </p:cNvPr>
          <p:cNvSpPr>
            <a:spLocks noGrp="1"/>
          </p:cNvSpPr>
          <p:nvPr>
            <p:ph type="body" sz="quarter" idx="12"/>
          </p:nvPr>
        </p:nvSpPr>
        <p:spPr/>
        <p:txBody>
          <a:bodyPr/>
          <a:lstStyle/>
          <a:p>
            <a:pPr marL="0" indent="0" algn="ctr">
              <a:buNone/>
            </a:pPr>
            <a:r>
              <a:rPr lang="en-US" dirty="0"/>
              <a:t>Semi-Structured Group Discussion </a:t>
            </a:r>
          </a:p>
          <a:p>
            <a:pPr marL="0" indent="0" algn="ctr">
              <a:buNone/>
            </a:pPr>
            <a:endParaRPr lang="en-US" dirty="0"/>
          </a:p>
          <a:p>
            <a:pPr marL="0" indent="0" algn="ctr">
              <a:buNone/>
            </a:pPr>
            <a:r>
              <a:rPr lang="en-US" i="1" dirty="0"/>
              <a:t>(Short break)</a:t>
            </a:r>
            <a:endParaRPr lang="fi-FI" i="1" dirty="0"/>
          </a:p>
          <a:p>
            <a:pPr marL="0" indent="0">
              <a:buNone/>
            </a:pPr>
            <a:endParaRPr lang="en-US" dirty="0"/>
          </a:p>
        </p:txBody>
      </p:sp>
      <p:sp>
        <p:nvSpPr>
          <p:cNvPr id="10" name="Text Placeholder 9">
            <a:extLst>
              <a:ext uri="{FF2B5EF4-FFF2-40B4-BE49-F238E27FC236}">
                <a16:creationId xmlns:a16="http://schemas.microsoft.com/office/drawing/2014/main" id="{931985C7-F5B8-432A-8BF5-C1E0836A1D16}"/>
              </a:ext>
            </a:extLst>
          </p:cNvPr>
          <p:cNvSpPr>
            <a:spLocks noGrp="1"/>
          </p:cNvSpPr>
          <p:nvPr>
            <p:ph type="body" sz="quarter" idx="16"/>
          </p:nvPr>
        </p:nvSpPr>
        <p:spPr/>
        <p:txBody>
          <a:bodyPr/>
          <a:lstStyle/>
          <a:p>
            <a:r>
              <a:rPr lang="en-US" dirty="0"/>
              <a:t>1 </a:t>
            </a:r>
            <a:endParaRPr lang="fi-FI" dirty="0"/>
          </a:p>
        </p:txBody>
      </p:sp>
      <p:sp>
        <p:nvSpPr>
          <p:cNvPr id="11" name="Text Placeholder 10">
            <a:extLst>
              <a:ext uri="{FF2B5EF4-FFF2-40B4-BE49-F238E27FC236}">
                <a16:creationId xmlns:a16="http://schemas.microsoft.com/office/drawing/2014/main" id="{23FBEC39-50D8-413C-9CCB-FDAE983BAD01}"/>
              </a:ext>
            </a:extLst>
          </p:cNvPr>
          <p:cNvSpPr>
            <a:spLocks noGrp="1"/>
          </p:cNvSpPr>
          <p:nvPr>
            <p:ph type="body" sz="quarter" idx="17"/>
          </p:nvPr>
        </p:nvSpPr>
        <p:spPr/>
        <p:txBody>
          <a:bodyPr/>
          <a:lstStyle/>
          <a:p>
            <a:r>
              <a:rPr lang="en-US" dirty="0"/>
              <a:t>2</a:t>
            </a:r>
            <a:endParaRPr lang="fi-FI" dirty="0"/>
          </a:p>
        </p:txBody>
      </p:sp>
      <p:sp>
        <p:nvSpPr>
          <p:cNvPr id="12" name="Text Placeholder 11">
            <a:extLst>
              <a:ext uri="{FF2B5EF4-FFF2-40B4-BE49-F238E27FC236}">
                <a16:creationId xmlns:a16="http://schemas.microsoft.com/office/drawing/2014/main" id="{9F29902A-C902-420D-8C22-9EC5B142C95E}"/>
              </a:ext>
            </a:extLst>
          </p:cNvPr>
          <p:cNvSpPr>
            <a:spLocks noGrp="1"/>
          </p:cNvSpPr>
          <p:nvPr>
            <p:ph type="body" sz="quarter" idx="18"/>
          </p:nvPr>
        </p:nvSpPr>
        <p:spPr/>
        <p:txBody>
          <a:bodyPr/>
          <a:lstStyle/>
          <a:p>
            <a:r>
              <a:rPr lang="en-US" dirty="0"/>
              <a:t>3</a:t>
            </a:r>
            <a:endParaRPr lang="fi-FI" dirty="0"/>
          </a:p>
        </p:txBody>
      </p:sp>
      <p:sp>
        <p:nvSpPr>
          <p:cNvPr id="13" name="Text Placeholder 12">
            <a:extLst>
              <a:ext uri="{FF2B5EF4-FFF2-40B4-BE49-F238E27FC236}">
                <a16:creationId xmlns:a16="http://schemas.microsoft.com/office/drawing/2014/main" id="{470AE4DE-A02C-4D53-ACF5-F83985DF58C6}"/>
              </a:ext>
            </a:extLst>
          </p:cNvPr>
          <p:cNvSpPr>
            <a:spLocks noGrp="1"/>
          </p:cNvSpPr>
          <p:nvPr>
            <p:ph type="body" sz="quarter" idx="19"/>
          </p:nvPr>
        </p:nvSpPr>
        <p:spPr/>
        <p:txBody>
          <a:bodyPr/>
          <a:lstStyle/>
          <a:p>
            <a:r>
              <a:rPr lang="en-US" dirty="0"/>
              <a:t>4</a:t>
            </a:r>
            <a:endParaRPr lang="fi-FI" dirty="0"/>
          </a:p>
        </p:txBody>
      </p:sp>
      <p:sp>
        <p:nvSpPr>
          <p:cNvPr id="14" name="Text Placeholder 13">
            <a:extLst>
              <a:ext uri="{FF2B5EF4-FFF2-40B4-BE49-F238E27FC236}">
                <a16:creationId xmlns:a16="http://schemas.microsoft.com/office/drawing/2014/main" id="{197C0DE6-D275-4757-8AE4-760DC78D9FA5}"/>
              </a:ext>
            </a:extLst>
          </p:cNvPr>
          <p:cNvSpPr>
            <a:spLocks noGrp="1"/>
          </p:cNvSpPr>
          <p:nvPr>
            <p:ph type="body" sz="quarter" idx="20"/>
          </p:nvPr>
        </p:nvSpPr>
        <p:spPr/>
        <p:txBody>
          <a:bodyPr/>
          <a:lstStyle/>
          <a:p>
            <a:r>
              <a:rPr lang="en-US" dirty="0"/>
              <a:t>5</a:t>
            </a:r>
            <a:endParaRPr lang="fi-FI" dirty="0"/>
          </a:p>
        </p:txBody>
      </p:sp>
      <p:sp>
        <p:nvSpPr>
          <p:cNvPr id="15" name="Text Placeholder 14">
            <a:extLst>
              <a:ext uri="{FF2B5EF4-FFF2-40B4-BE49-F238E27FC236}">
                <a16:creationId xmlns:a16="http://schemas.microsoft.com/office/drawing/2014/main" id="{12D4E670-8164-4BBA-B41D-9E9B546EC76F}"/>
              </a:ext>
            </a:extLst>
          </p:cNvPr>
          <p:cNvSpPr>
            <a:spLocks noGrp="1"/>
          </p:cNvSpPr>
          <p:nvPr>
            <p:ph type="body" sz="quarter" idx="23"/>
          </p:nvPr>
        </p:nvSpPr>
        <p:spPr/>
        <p:txBody>
          <a:bodyPr/>
          <a:lstStyle/>
          <a:p>
            <a:pPr marL="0" indent="0" algn="ctr">
              <a:buNone/>
            </a:pPr>
            <a:r>
              <a:rPr lang="en-US" dirty="0"/>
              <a:t>Introduction of Sustainability </a:t>
            </a:r>
            <a:endParaRPr lang="fi-FI" dirty="0"/>
          </a:p>
        </p:txBody>
      </p:sp>
      <p:sp>
        <p:nvSpPr>
          <p:cNvPr id="16" name="Text Placeholder 15">
            <a:extLst>
              <a:ext uri="{FF2B5EF4-FFF2-40B4-BE49-F238E27FC236}">
                <a16:creationId xmlns:a16="http://schemas.microsoft.com/office/drawing/2014/main" id="{18FE6386-94A6-4B7C-8C6F-415D854B6CB7}"/>
              </a:ext>
            </a:extLst>
          </p:cNvPr>
          <p:cNvSpPr>
            <a:spLocks noGrp="1"/>
          </p:cNvSpPr>
          <p:nvPr>
            <p:ph type="body" sz="quarter" idx="24"/>
          </p:nvPr>
        </p:nvSpPr>
        <p:spPr/>
        <p:txBody>
          <a:bodyPr/>
          <a:lstStyle/>
          <a:p>
            <a:pPr marL="0" indent="0" algn="ctr">
              <a:buNone/>
            </a:pPr>
            <a:r>
              <a:rPr lang="en-US" dirty="0"/>
              <a:t>Evolution of CSR</a:t>
            </a:r>
            <a:endParaRPr lang="fi-FI" dirty="0"/>
          </a:p>
        </p:txBody>
      </p:sp>
      <p:sp>
        <p:nvSpPr>
          <p:cNvPr id="17" name="Text Placeholder 16">
            <a:extLst>
              <a:ext uri="{FF2B5EF4-FFF2-40B4-BE49-F238E27FC236}">
                <a16:creationId xmlns:a16="http://schemas.microsoft.com/office/drawing/2014/main" id="{6D72642E-CD0E-44A7-9995-7F5528B04584}"/>
              </a:ext>
            </a:extLst>
          </p:cNvPr>
          <p:cNvSpPr>
            <a:spLocks noGrp="1"/>
          </p:cNvSpPr>
          <p:nvPr>
            <p:ph type="body" sz="quarter" idx="25"/>
          </p:nvPr>
        </p:nvSpPr>
        <p:spPr/>
        <p:txBody>
          <a:bodyPr/>
          <a:lstStyle/>
          <a:p>
            <a:pPr marL="0" indent="0" algn="ctr">
              <a:buNone/>
            </a:pPr>
            <a:r>
              <a:rPr lang="en-US" dirty="0"/>
              <a:t>Summary &amp; Reflection</a:t>
            </a:r>
            <a:endParaRPr lang="fi-FI" dirty="0"/>
          </a:p>
        </p:txBody>
      </p:sp>
    </p:spTree>
    <p:extLst>
      <p:ext uri="{BB962C8B-B14F-4D97-AF65-F5344CB8AC3E}">
        <p14:creationId xmlns:p14="http://schemas.microsoft.com/office/powerpoint/2010/main" val="4135661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52493E09-9B26-0E32-CBE3-A435F188AFFB}"/>
              </a:ext>
            </a:extLst>
          </p:cNvPr>
          <p:cNvSpPr>
            <a:spLocks noGrp="1"/>
          </p:cNvSpPr>
          <p:nvPr>
            <p:ph type="body" sz="half" idx="11"/>
          </p:nvPr>
        </p:nvSpPr>
        <p:spPr>
          <a:xfrm>
            <a:off x="431800" y="1638135"/>
            <a:ext cx="7948556" cy="663264"/>
          </a:xfrm>
        </p:spPr>
        <p:txBody>
          <a:bodyPr/>
          <a:lstStyle/>
          <a:p>
            <a:r>
              <a:rPr lang="en-US" dirty="0"/>
              <a:t>Quick Quiz</a:t>
            </a:r>
          </a:p>
        </p:txBody>
      </p:sp>
      <p:sp>
        <p:nvSpPr>
          <p:cNvPr id="11" name="Text Placeholder 2">
            <a:extLst>
              <a:ext uri="{FF2B5EF4-FFF2-40B4-BE49-F238E27FC236}">
                <a16:creationId xmlns:a16="http://schemas.microsoft.com/office/drawing/2014/main" id="{5DCA3025-1293-D4FD-1BAC-33A836A6727E}"/>
              </a:ext>
            </a:extLst>
          </p:cNvPr>
          <p:cNvSpPr>
            <a:spLocks noGrp="1"/>
          </p:cNvSpPr>
          <p:nvPr>
            <p:ph type="body" sz="half" idx="2"/>
          </p:nvPr>
        </p:nvSpPr>
        <p:spPr>
          <a:xfrm rot="20906283">
            <a:off x="4070822" y="455982"/>
            <a:ext cx="3856628" cy="958496"/>
          </a:xfrm>
        </p:spPr>
        <p:txBody>
          <a:bodyPr/>
          <a:lstStyle/>
          <a:p>
            <a:r>
              <a:rPr lang="en-US" sz="1800" dirty="0">
                <a:latin typeface="Agency FB" panose="020B0503020202020204" pitchFamily="34" charset="0"/>
              </a:rPr>
              <a:t>Do you think you or other consumers will prefer to buy Tony's, given its </a:t>
            </a:r>
            <a:r>
              <a:rPr lang="en-US" sz="1800" u="sng" dirty="0">
                <a:latin typeface="Agency FB" panose="020B0503020202020204" pitchFamily="34" charset="0"/>
              </a:rPr>
              <a:t>sustainability but higher prices? </a:t>
            </a:r>
          </a:p>
        </p:txBody>
      </p:sp>
      <p:sp>
        <p:nvSpPr>
          <p:cNvPr id="10" name="Text Placeholder 2">
            <a:extLst>
              <a:ext uri="{FF2B5EF4-FFF2-40B4-BE49-F238E27FC236}">
                <a16:creationId xmlns:a16="http://schemas.microsoft.com/office/drawing/2014/main" id="{9C34256C-B56B-40B5-969E-14EBF865EB16}"/>
              </a:ext>
            </a:extLst>
          </p:cNvPr>
          <p:cNvSpPr txBox="1">
            <a:spLocks/>
          </p:cNvSpPr>
          <p:nvPr/>
        </p:nvSpPr>
        <p:spPr>
          <a:xfrm rot="20233426">
            <a:off x="5248007" y="1621704"/>
            <a:ext cx="3856628" cy="958496"/>
          </a:xfrm>
          <a:prstGeom prst="rect">
            <a:avLst/>
          </a:prstGeom>
        </p:spPr>
        <p:txBody>
          <a:bodyPr lIns="0" rIns="0"/>
          <a:lstStyle>
            <a:lvl1pPr marL="0" indent="0" algn="l" defTabSz="685800" rtl="0" eaLnBrk="1" latinLnBrk="0" hangingPunct="1">
              <a:lnSpc>
                <a:spcPct val="100000"/>
              </a:lnSpc>
              <a:spcBef>
                <a:spcPts val="750"/>
              </a:spcBef>
              <a:buFont typeface="Arial"/>
              <a:buNone/>
              <a:defRPr sz="2800" b="1" i="0" kern="1200" baseline="0">
                <a:solidFill>
                  <a:schemeClr val="tx1"/>
                </a:solidFill>
                <a:latin typeface="arial" charset="0"/>
                <a:ea typeface="+mn-ea"/>
                <a:cs typeface="+mn-cs"/>
              </a:defRPr>
            </a:lvl1pPr>
            <a:lvl2pPr marL="342900" indent="0" algn="l" defTabSz="685800" rtl="0" eaLnBrk="1" latinLnBrk="0" hangingPunct="1">
              <a:lnSpc>
                <a:spcPct val="90000"/>
              </a:lnSpc>
              <a:spcBef>
                <a:spcPts val="375"/>
              </a:spcBef>
              <a:buFont typeface="Arial"/>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a:buNone/>
              <a:defRPr sz="750" kern="1200">
                <a:solidFill>
                  <a:schemeClr val="tx1"/>
                </a:solidFill>
                <a:latin typeface="+mn-lt"/>
                <a:ea typeface="+mn-ea"/>
                <a:cs typeface="+mn-cs"/>
              </a:defRPr>
            </a:lvl9pPr>
          </a:lstStyle>
          <a:p>
            <a:r>
              <a:rPr lang="en-US" sz="1800" u="sng" dirty="0">
                <a:latin typeface="Baskerville Old Face" panose="02020602080505020303" pitchFamily="18" charset="0"/>
              </a:rPr>
              <a:t>the entire process that surrounds the product, </a:t>
            </a:r>
            <a:r>
              <a:rPr lang="en-US" sz="1800" dirty="0">
                <a:latin typeface="Baskerville Old Face" panose="02020602080505020303" pitchFamily="18" charset="0"/>
              </a:rPr>
              <a:t>… </a:t>
            </a:r>
            <a:r>
              <a:rPr lang="en-US" sz="1800" u="sng" dirty="0">
                <a:latin typeface="Baskerville Old Face" panose="02020602080505020303" pitchFamily="18" charset="0"/>
              </a:rPr>
              <a:t>must be customer-centric.</a:t>
            </a:r>
          </a:p>
        </p:txBody>
      </p:sp>
      <p:sp>
        <p:nvSpPr>
          <p:cNvPr id="12" name="TextBox 11">
            <a:extLst>
              <a:ext uri="{FF2B5EF4-FFF2-40B4-BE49-F238E27FC236}">
                <a16:creationId xmlns:a16="http://schemas.microsoft.com/office/drawing/2014/main" id="{2C4B1632-4A56-48BB-9989-8D33F356482D}"/>
              </a:ext>
            </a:extLst>
          </p:cNvPr>
          <p:cNvSpPr txBox="1"/>
          <p:nvPr/>
        </p:nvSpPr>
        <p:spPr>
          <a:xfrm rot="20889207">
            <a:off x="2412951" y="3395390"/>
            <a:ext cx="2438400" cy="1200329"/>
          </a:xfrm>
          <a:prstGeom prst="rect">
            <a:avLst/>
          </a:prstGeom>
          <a:noFill/>
        </p:spPr>
        <p:txBody>
          <a:bodyPr wrap="square">
            <a:spAutoFit/>
          </a:bodyPr>
          <a:lstStyle/>
          <a:p>
            <a:r>
              <a:rPr lang="en-US" sz="1800" dirty="0">
                <a:effectLst/>
                <a:latin typeface="Congenial" panose="020B0604020202020204" pitchFamily="2" charset="0"/>
              </a:rPr>
              <a:t>reflecting on the social issues like inequity and poverty behind the product.</a:t>
            </a:r>
            <a:endParaRPr lang="fi-FI" sz="1800" dirty="0">
              <a:latin typeface="Congenial" panose="020B0604020202020204" pitchFamily="2" charset="0"/>
            </a:endParaRPr>
          </a:p>
        </p:txBody>
      </p:sp>
    </p:spTree>
    <p:extLst>
      <p:ext uri="{BB962C8B-B14F-4D97-AF65-F5344CB8AC3E}">
        <p14:creationId xmlns:p14="http://schemas.microsoft.com/office/powerpoint/2010/main" val="3444802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EB6595-7ACD-483B-9D85-7BFEE6AC4C0F}"/>
              </a:ext>
            </a:extLst>
          </p:cNvPr>
          <p:cNvSpPr>
            <a:spLocks noGrp="1"/>
          </p:cNvSpPr>
          <p:nvPr>
            <p:ph type="body" sz="half" idx="11"/>
          </p:nvPr>
        </p:nvSpPr>
        <p:spPr>
          <a:xfrm>
            <a:off x="165106" y="206593"/>
            <a:ext cx="8492897" cy="3049460"/>
          </a:xfrm>
        </p:spPr>
        <p:txBody>
          <a:bodyPr/>
          <a:lstStyle/>
          <a:p>
            <a:pPr marL="457200" indent="-457200">
              <a:buFont typeface="+mj-lt"/>
              <a:buAutoNum type="arabicPeriod"/>
            </a:pPr>
            <a:r>
              <a:rPr lang="en-US" b="1" dirty="0">
                <a:highlight>
                  <a:srgbClr val="FFFF00"/>
                </a:highlight>
              </a:rPr>
              <a:t>(X) </a:t>
            </a:r>
            <a:r>
              <a:rPr lang="en-US" b="1" dirty="0"/>
              <a:t>percent of consumers are motivated to purchase from companies committed to making the world a better place, while </a:t>
            </a:r>
            <a:r>
              <a:rPr lang="en-US" b="1" dirty="0">
                <a:highlight>
                  <a:srgbClr val="FFFF00"/>
                </a:highlight>
              </a:rPr>
              <a:t>(X) </a:t>
            </a:r>
            <a:r>
              <a:rPr lang="en-US" b="1" dirty="0"/>
              <a:t>percent of investors state that efforts to improve the environment and society contribute to their investment decisions.</a:t>
            </a:r>
            <a:endParaRPr lang="en-US" dirty="0"/>
          </a:p>
          <a:p>
            <a:pPr marL="457200" indent="-457200">
              <a:buFont typeface="+mj-lt"/>
              <a:buAutoNum type="arabicPeriod"/>
            </a:pPr>
            <a:r>
              <a:rPr lang="en-US" b="1" dirty="0">
                <a:highlight>
                  <a:srgbClr val="FFFF00"/>
                </a:highlight>
              </a:rPr>
              <a:t>(X) </a:t>
            </a:r>
            <a:r>
              <a:rPr lang="en-US" b="1" dirty="0"/>
              <a:t>percent of employees believe businesses should benefit all stakeholders—not just shareholders— including employees, customers, suppliers, and communities they operate within. </a:t>
            </a:r>
          </a:p>
          <a:p>
            <a:pPr marL="457200" indent="-457200">
              <a:buFont typeface="+mj-lt"/>
              <a:buAutoNum type="arabicPeriod"/>
            </a:pPr>
            <a:r>
              <a:rPr lang="en-US" b="1" dirty="0">
                <a:highlight>
                  <a:srgbClr val="FFFF00"/>
                </a:highlight>
              </a:rPr>
              <a:t>(X) </a:t>
            </a:r>
            <a:r>
              <a:rPr lang="en-US" b="1" dirty="0"/>
              <a:t>percent of millennial investors put a significant amount of effort into understanding a company’s CSR practices, compared to 27 percent of Gen X and 16 percent of baby boomers. </a:t>
            </a:r>
          </a:p>
          <a:p>
            <a:pPr marL="457200" indent="-457200">
              <a:buFont typeface="+mj-lt"/>
              <a:buAutoNum type="arabicPeriod"/>
            </a:pPr>
            <a:endParaRPr lang="en-US" dirty="0"/>
          </a:p>
          <a:p>
            <a:pPr marL="457200" indent="-457200">
              <a:buFont typeface="+mj-lt"/>
              <a:buAutoNum type="arabicPeriod"/>
            </a:pPr>
            <a:endParaRPr lang="en-US" b="1" dirty="0"/>
          </a:p>
          <a:p>
            <a:pPr marL="457200" indent="-457200">
              <a:buFont typeface="+mj-lt"/>
              <a:buAutoNum type="arabicPeriod"/>
            </a:pPr>
            <a:endParaRPr lang="en-US" b="1" dirty="0"/>
          </a:p>
          <a:p>
            <a:endParaRPr lang="fi-FI" dirty="0"/>
          </a:p>
        </p:txBody>
      </p:sp>
      <p:sp>
        <p:nvSpPr>
          <p:cNvPr id="5" name="TextBox 4">
            <a:extLst>
              <a:ext uri="{FF2B5EF4-FFF2-40B4-BE49-F238E27FC236}">
                <a16:creationId xmlns:a16="http://schemas.microsoft.com/office/drawing/2014/main" id="{CA6FF952-754E-4A24-BE2C-26182D09A078}"/>
              </a:ext>
            </a:extLst>
          </p:cNvPr>
          <p:cNvSpPr txBox="1"/>
          <p:nvPr/>
        </p:nvSpPr>
        <p:spPr>
          <a:xfrm>
            <a:off x="4651513" y="4476584"/>
            <a:ext cx="4271722" cy="300082"/>
          </a:xfrm>
          <a:prstGeom prst="rect">
            <a:avLst/>
          </a:prstGeom>
          <a:noFill/>
        </p:spPr>
        <p:txBody>
          <a:bodyPr wrap="square" rtlCol="0">
            <a:spAutoFit/>
          </a:bodyPr>
          <a:lstStyle/>
          <a:p>
            <a:r>
              <a:rPr lang="en-US" dirty="0"/>
              <a:t>Source: </a:t>
            </a:r>
            <a:r>
              <a:rPr lang="en-US" dirty="0">
                <a:hlinkClick r:id="rId3"/>
              </a:rPr>
              <a:t>Aflac</a:t>
            </a:r>
            <a:endParaRPr lang="fi-FI" dirty="0"/>
          </a:p>
        </p:txBody>
      </p:sp>
    </p:spTree>
    <p:extLst>
      <p:ext uri="{BB962C8B-B14F-4D97-AF65-F5344CB8AC3E}">
        <p14:creationId xmlns:p14="http://schemas.microsoft.com/office/powerpoint/2010/main" val="320492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a:extLst>
              <a:ext uri="{FF2B5EF4-FFF2-40B4-BE49-F238E27FC236}">
                <a16:creationId xmlns:a16="http://schemas.microsoft.com/office/drawing/2014/main" id="{3BBE514B-02C2-90FC-86A2-CAA631EFC437}"/>
              </a:ext>
            </a:extLst>
          </p:cNvPr>
          <p:cNvSpPr>
            <a:spLocks noGrp="1"/>
          </p:cNvSpPr>
          <p:nvPr>
            <p:ph type="body" sz="quarter" idx="12"/>
          </p:nvPr>
        </p:nvSpPr>
        <p:spPr>
          <a:xfrm>
            <a:off x="287338" y="519113"/>
            <a:ext cx="4218160" cy="3767587"/>
          </a:xfrm>
        </p:spPr>
        <p:txBody>
          <a:bodyPr/>
          <a:lstStyle/>
          <a:p>
            <a:r>
              <a:rPr lang="en-US" dirty="0"/>
              <a:t>Lithium Mining in Chile</a:t>
            </a:r>
          </a:p>
          <a:p>
            <a:endParaRPr lang="en-US" dirty="0"/>
          </a:p>
          <a:p>
            <a:r>
              <a:rPr lang="en-US" dirty="0"/>
              <a:t>A drive towards sustainability?</a:t>
            </a:r>
          </a:p>
        </p:txBody>
      </p:sp>
      <p:pic>
        <p:nvPicPr>
          <p:cNvPr id="16" name="Picture Placeholder 15" descr="A high angle view of a dam&#10;&#10;Description automatically generated with medium confidence">
            <a:extLst>
              <a:ext uri="{FF2B5EF4-FFF2-40B4-BE49-F238E27FC236}">
                <a16:creationId xmlns:a16="http://schemas.microsoft.com/office/drawing/2014/main" id="{F2CF5BAD-5036-4E3F-A209-D6E980D23C80}"/>
              </a:ext>
            </a:extLst>
          </p:cNvPr>
          <p:cNvPicPr>
            <a:picLocks noGrp="1" noChangeAspect="1"/>
          </p:cNvPicPr>
          <p:nvPr>
            <p:ph type="pic" idx="11"/>
          </p:nvPr>
        </p:nvPicPr>
        <p:blipFill>
          <a:blip r:embed="rId2"/>
          <a:srcRect l="25789" r="25789"/>
          <a:stretch>
            <a:fillRect/>
          </a:stretch>
        </p:blipFill>
        <p:spPr/>
      </p:pic>
      <p:sp>
        <p:nvSpPr>
          <p:cNvPr id="17" name="TextBox 16">
            <a:extLst>
              <a:ext uri="{FF2B5EF4-FFF2-40B4-BE49-F238E27FC236}">
                <a16:creationId xmlns:a16="http://schemas.microsoft.com/office/drawing/2014/main" id="{DB96C478-CFEB-4A05-AD72-8CA756D3C638}"/>
              </a:ext>
            </a:extLst>
          </p:cNvPr>
          <p:cNvSpPr txBox="1"/>
          <p:nvPr/>
        </p:nvSpPr>
        <p:spPr>
          <a:xfrm>
            <a:off x="7099300" y="4247996"/>
            <a:ext cx="2044700" cy="553998"/>
          </a:xfrm>
          <a:prstGeom prst="rect">
            <a:avLst/>
          </a:prstGeom>
          <a:noFill/>
        </p:spPr>
        <p:txBody>
          <a:bodyPr wrap="square" rtlCol="0">
            <a:spAutoFit/>
          </a:bodyPr>
          <a:lstStyle/>
          <a:p>
            <a:r>
              <a:rPr lang="en-US" sz="1000" dirty="0">
                <a:hlinkClick r:id="rId3"/>
              </a:rPr>
              <a:t>Copyright Photographer, Tom </a:t>
            </a:r>
            <a:r>
              <a:rPr lang="en-US" sz="1000" dirty="0" err="1">
                <a:hlinkClick r:id="rId3"/>
              </a:rPr>
              <a:t>Hegen</a:t>
            </a:r>
            <a:r>
              <a:rPr lang="en-US" sz="1000" dirty="0">
                <a:hlinkClick r:id="rId3"/>
              </a:rPr>
              <a:t>. Capturing the impact of human presence on earth</a:t>
            </a:r>
            <a:endParaRPr lang="fi-FI" sz="1000" dirty="0"/>
          </a:p>
        </p:txBody>
      </p:sp>
    </p:spTree>
    <p:extLst>
      <p:ext uri="{BB962C8B-B14F-4D97-AF65-F5344CB8AC3E}">
        <p14:creationId xmlns:p14="http://schemas.microsoft.com/office/powerpoint/2010/main" val="2818800732"/>
      </p:ext>
    </p:extLst>
  </p:cSld>
  <p:clrMapOvr>
    <a:masterClrMapping/>
  </p:clrMapOvr>
</p:sld>
</file>

<file path=ppt/theme/theme1.xml><?xml version="1.0" encoding="utf-8"?>
<a:theme xmlns:a="http://schemas.openxmlformats.org/drawingml/2006/main" name="Office-teema">
  <a:themeElements>
    <a:clrScheme name="Mukautettu 4">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9_EN.pptx" id="{E68F8044-37E2-41CE-B834-7B9B753E7884}" vid="{A03C304B-FE21-483C-9832-56A7F0FF16DE}"/>
    </a:ext>
  </a:extLst>
</a:theme>
</file>

<file path=ppt/theme/theme2.xml><?xml version="1.0" encoding="utf-8"?>
<a:theme xmlns:a="http://schemas.openxmlformats.org/drawingml/2006/main" name="1_Office-teema">
  <a:themeElements>
    <a:clrScheme name="Mukautettu 4">
      <a:dk1>
        <a:sysClr val="windowText" lastClr="000000"/>
      </a:dk1>
      <a:lt1>
        <a:sysClr val="window" lastClr="FFFFFF"/>
      </a:lt1>
      <a:dk2>
        <a:srgbClr val="78BE20"/>
      </a:dk2>
      <a:lt2>
        <a:srgbClr val="AED879"/>
      </a:lt2>
      <a:accent1>
        <a:srgbClr val="0C0C0C"/>
      </a:accent1>
      <a:accent2>
        <a:srgbClr val="595959"/>
      </a:accent2>
      <a:accent3>
        <a:srgbClr val="A5A5A5"/>
      </a:accent3>
      <a:accent4>
        <a:srgbClr val="D8D8D8"/>
      </a:accent4>
      <a:accent5>
        <a:srgbClr val="F2F2F2"/>
      </a:accent5>
      <a:accent6>
        <a:srgbClr val="FFFFF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lto_BIZ_169_EN.potx" id="{69F26776-FB86-42CC-B9C7-5788F312165E}" vid="{BF5F540A-8380-403A-957D-586CCE703F1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Aalto_BIZ_169_EN</Template>
  <TotalTime>2749</TotalTime>
  <Words>2128</Words>
  <Application>Microsoft Office PowerPoint</Application>
  <PresentationFormat>On-screen Show (16:9)</PresentationFormat>
  <Paragraphs>180</Paragraphs>
  <Slides>32</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32</vt:i4>
      </vt:variant>
    </vt:vector>
  </HeadingPairs>
  <TitlesOfParts>
    <vt:vector size="46" baseType="lpstr">
      <vt:lpstr>Agency FB</vt:lpstr>
      <vt:lpstr>-apple-system</vt:lpstr>
      <vt:lpstr>Arial</vt:lpstr>
      <vt:lpstr>Arial</vt:lpstr>
      <vt:lpstr>Baskerville Old Face</vt:lpstr>
      <vt:lpstr>Calibri</vt:lpstr>
      <vt:lpstr>Congenial</vt:lpstr>
      <vt:lpstr>Oswald-Bold</vt:lpstr>
      <vt:lpstr>Roboto</vt:lpstr>
      <vt:lpstr>Symbol</vt:lpstr>
      <vt:lpstr>Times New Roman</vt:lpstr>
      <vt:lpstr>Wingdings</vt:lpstr>
      <vt:lpstr>Office-teema</vt:lpstr>
      <vt:lpstr>1_Office-teema</vt:lpstr>
      <vt:lpstr>PowerPoint Presentation</vt:lpstr>
      <vt:lpstr>PowerPoint Presentation</vt:lpstr>
      <vt:lpstr>PowerPoint Presentation</vt:lpstr>
      <vt:lpstr>Sustainability Paradox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Presentation and discussion</vt:lpstr>
      <vt:lpstr>PowerPoint Presentation</vt:lpstr>
      <vt:lpstr>Introduction to Sustainability</vt:lpstr>
      <vt:lpstr>PowerPoint Presentation</vt:lpstr>
      <vt:lpstr>PowerPoint Presentation</vt:lpstr>
      <vt:lpstr>PowerPoint Presentation</vt:lpstr>
      <vt:lpstr>PowerPoint Presentation</vt:lpstr>
      <vt:lpstr>PowerPoint Presentation</vt:lpstr>
      <vt:lpstr>PowerPoint Presentation</vt:lpstr>
      <vt:lpstr>Corporate  Social Responsibility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Paradox</dc:title>
  <dc:creator>Savolainen Dominic</dc:creator>
  <cp:lastModifiedBy>Savolainen Dominic</cp:lastModifiedBy>
  <cp:revision>20</cp:revision>
  <cp:lastPrinted>2022-09-22T05:53:51Z</cp:lastPrinted>
  <dcterms:created xsi:type="dcterms:W3CDTF">2022-09-15T07:40:31Z</dcterms:created>
  <dcterms:modified xsi:type="dcterms:W3CDTF">2022-09-22T06:07:55Z</dcterms:modified>
</cp:coreProperties>
</file>