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3"/>
  </p:notesMasterIdLst>
  <p:handoutMasterIdLst>
    <p:handoutMasterId r:id="rId44"/>
  </p:handoutMasterIdLst>
  <p:sldIdLst>
    <p:sldId id="257" r:id="rId10"/>
    <p:sldId id="368" r:id="rId11"/>
    <p:sldId id="387" r:id="rId12"/>
    <p:sldId id="370" r:id="rId13"/>
    <p:sldId id="371" r:id="rId14"/>
    <p:sldId id="399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3" r:id="rId26"/>
    <p:sldId id="382" r:id="rId27"/>
    <p:sldId id="409" r:id="rId28"/>
    <p:sldId id="410" r:id="rId29"/>
    <p:sldId id="385" r:id="rId30"/>
    <p:sldId id="386" r:id="rId31"/>
    <p:sldId id="388" r:id="rId32"/>
    <p:sldId id="392" r:id="rId33"/>
    <p:sldId id="397" r:id="rId34"/>
    <p:sldId id="396" r:id="rId35"/>
    <p:sldId id="391" r:id="rId36"/>
    <p:sldId id="398" r:id="rId37"/>
    <p:sldId id="403" r:id="rId38"/>
    <p:sldId id="406" r:id="rId39"/>
    <p:sldId id="407" r:id="rId40"/>
    <p:sldId id="408" r:id="rId41"/>
    <p:sldId id="404" r:id="rId4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/>
    <p:restoredTop sz="94972" autoAdjust="0"/>
  </p:normalViewPr>
  <p:slideViewPr>
    <p:cSldViewPr snapToGrid="0" snapToObjects="1">
      <p:cViewPr varScale="1">
        <p:scale>
          <a:sx n="87" d="100"/>
          <a:sy n="87" d="100"/>
        </p:scale>
        <p:origin x="3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258E-DF09-AD45-A757-C16A959CE560}" type="datetimeFigureOut">
              <a:t>22.9.2022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43C8-1956-694C-87FA-DCE7CF51F8A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09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22.9.2022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39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04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24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96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87C9-09FB-1440-9709-679134179B9F}" type="slidenum">
              <a:rPr lang="fi-FI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50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9/22/22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9/22/22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9/22/22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9/22/22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22.9.2022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9/22/22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9/22/22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income-inequality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art.lisdatacenter.org/dart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Calibri"/>
              </a:rPr>
              <a:t>Juuso </a:t>
            </a:r>
            <a:r>
              <a:rPr lang="en-GB" dirty="0" err="1">
                <a:cs typeface="Calibri"/>
              </a:rPr>
              <a:t>Välimäki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September 22, 2022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>
                <a:cs typeface="Calibri"/>
              </a:rPr>
              <a:t>Lecture 6:</a:t>
            </a:r>
            <a:br>
              <a:rPr lang="en-GB" sz="4800" dirty="0">
                <a:cs typeface="Calibri"/>
              </a:rPr>
            </a:br>
            <a:r>
              <a:rPr lang="en-GB" sz="4800" dirty="0">
                <a:cs typeface="Calibri"/>
              </a:rPr>
              <a:t>Institutions and Allocations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60737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75733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2" y="1170223"/>
            <a:ext cx="3631828" cy="3831557"/>
          </a:xfrm>
        </p:spPr>
        <p:txBody>
          <a:bodyPr/>
          <a:lstStyle/>
          <a:p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constraints</a:t>
            </a:r>
            <a:r>
              <a:rPr lang="fi-FI" dirty="0"/>
              <a:t>’</a:t>
            </a:r>
          </a:p>
          <a:p>
            <a:pPr lvl="1"/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possibility</a:t>
            </a:r>
            <a:r>
              <a:rPr lang="fi-FI" dirty="0"/>
              <a:t> </a:t>
            </a:r>
            <a:r>
              <a:rPr lang="fi-FI" dirty="0" err="1"/>
              <a:t>frontier</a:t>
            </a:r>
            <a:r>
              <a:rPr lang="fi-FI" dirty="0"/>
              <a:t> </a:t>
            </a:r>
            <a:r>
              <a:rPr lang="fi-FI" dirty="0" err="1"/>
              <a:t>determines</a:t>
            </a:r>
            <a:r>
              <a:rPr lang="fi-FI" dirty="0"/>
              <a:t> </a:t>
            </a:r>
            <a:r>
              <a:rPr lang="fi-FI" dirty="0" err="1"/>
              <a:t>technologically</a:t>
            </a:r>
            <a:r>
              <a:rPr lang="fi-FI" dirty="0"/>
              <a:t> </a:t>
            </a:r>
            <a:r>
              <a:rPr lang="fi-FI" dirty="0" err="1"/>
              <a:t>feasible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lvl="1"/>
            <a:r>
              <a:rPr lang="fi-FI" dirty="0"/>
              <a:t> </a:t>
            </a: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frontier</a:t>
            </a:r>
            <a:r>
              <a:rPr lang="fi-FI" dirty="0"/>
              <a:t> </a:t>
            </a:r>
            <a:r>
              <a:rPr lang="fi-FI" dirty="0" err="1"/>
              <a:t>determines</a:t>
            </a:r>
            <a:r>
              <a:rPr lang="fi-FI" dirty="0"/>
              <a:t> </a:t>
            </a:r>
            <a:r>
              <a:rPr lang="fi-FI" dirty="0" err="1"/>
              <a:t>Alex’s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for </a:t>
            </a:r>
            <a:r>
              <a:rPr lang="fi-FI" dirty="0" err="1"/>
              <a:t>survival</a:t>
            </a:r>
            <a:endParaRPr lang="fi-FI" dirty="0"/>
          </a:p>
          <a:p>
            <a:pPr marL="803700" lvl="2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Alex </a:t>
            </a:r>
            <a:r>
              <a:rPr lang="fi-FI" dirty="0" err="1"/>
              <a:t>works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food he </a:t>
            </a:r>
            <a:r>
              <a:rPr lang="fi-FI" dirty="0" err="1"/>
              <a:t>needs</a:t>
            </a:r>
            <a:r>
              <a:rPr lang="fi-FI" dirty="0"/>
              <a:t> to </a:t>
            </a:r>
            <a:r>
              <a:rPr lang="fi-FI" dirty="0" err="1"/>
              <a:t>survive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85201" y="4420536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504775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1782" y="5432328"/>
            <a:ext cx="222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Alex’ leisure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3125" y="2218199"/>
            <a:ext cx="1650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Production possibilities frontier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30335" y="3895205"/>
            <a:ext cx="1715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Survival frontier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82422" y="3245887"/>
            <a:ext cx="119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Potential allocations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D848DE7-7E0D-2142-A9C9-DECB4572EC1E}"/>
              </a:ext>
            </a:extLst>
          </p:cNvPr>
          <p:cNvSpPr/>
          <p:nvPr/>
        </p:nvSpPr>
        <p:spPr>
          <a:xfrm rot="10493859">
            <a:off x="5318623" y="-2420127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36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68EAD7-7C44-FE4D-BBF2-9561C6C0BE1C}"/>
              </a:ext>
            </a:extLst>
          </p:cNvPr>
          <p:cNvCxnSpPr>
            <a:cxnSpLocks/>
          </p:cNvCxnSpPr>
          <p:nvPr/>
        </p:nvCxnSpPr>
        <p:spPr>
          <a:xfrm flipH="1" flipV="1">
            <a:off x="6192520" y="2154611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26605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3967824" cy="3831557"/>
          </a:xfrm>
        </p:spPr>
        <p:txBody>
          <a:bodyPr/>
          <a:lstStyle/>
          <a:p>
            <a:r>
              <a:rPr lang="fi-FI" dirty="0"/>
              <a:t>Barry </a:t>
            </a:r>
            <a:r>
              <a:rPr lang="fi-FI" dirty="0" err="1"/>
              <a:t>optimizes</a:t>
            </a:r>
            <a:endParaRPr lang="fi-FI" dirty="0"/>
          </a:p>
          <a:p>
            <a:pPr lvl="1"/>
            <a:r>
              <a:rPr lang="fi-FI" dirty="0"/>
              <a:t>Is Barry </a:t>
            </a:r>
            <a:r>
              <a:rPr lang="fi-FI" dirty="0" err="1"/>
              <a:t>maximizing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demanding</a:t>
            </a:r>
            <a:r>
              <a:rPr lang="fi-FI" dirty="0"/>
              <a:t> 16 </a:t>
            </a:r>
            <a:r>
              <a:rPr lang="fi-FI" dirty="0" err="1"/>
              <a:t>hours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No: </a:t>
            </a:r>
            <a:r>
              <a:rPr lang="fi-FI" dirty="0" err="1"/>
              <a:t>marginal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of </a:t>
            </a:r>
            <a:r>
              <a:rPr lang="fi-FI" dirty="0" err="1"/>
              <a:t>transformation</a:t>
            </a:r>
            <a:r>
              <a:rPr lang="fi-FI" dirty="0"/>
              <a:t> </a:t>
            </a:r>
            <a:r>
              <a:rPr lang="fi-FI" dirty="0" err="1"/>
              <a:t>exceeds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marginal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of </a:t>
            </a:r>
            <a:r>
              <a:rPr lang="fi-FI" dirty="0" err="1"/>
              <a:t>substitution</a:t>
            </a:r>
            <a:r>
              <a:rPr lang="fi-FI" dirty="0"/>
              <a:t> </a:t>
            </a:r>
          </a:p>
          <a:p>
            <a:pPr marL="803700" lvl="2" indent="-342900"/>
            <a:r>
              <a:rPr lang="fi-FI" dirty="0"/>
              <a:t>in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, an </a:t>
            </a:r>
            <a:r>
              <a:rPr lang="fi-FI" dirty="0" err="1"/>
              <a:t>extra</a:t>
            </a:r>
            <a:r>
              <a:rPr lang="fi-FI" dirty="0"/>
              <a:t> </a:t>
            </a:r>
            <a:r>
              <a:rPr lang="fi-FI" dirty="0" err="1"/>
              <a:t>hour</a:t>
            </a:r>
            <a:r>
              <a:rPr lang="fi-FI" dirty="0"/>
              <a:t> of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increases</a:t>
            </a:r>
            <a:r>
              <a:rPr lang="fi-FI" dirty="0"/>
              <a:t> </a:t>
            </a:r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for </a:t>
            </a:r>
            <a:r>
              <a:rPr lang="fi-FI" dirty="0" err="1"/>
              <a:t>survival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Aöex</a:t>
            </a:r>
            <a:r>
              <a:rPr lang="en-US" sz="1200" dirty="0"/>
              <a:t>’ leisure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B9492E-269B-874F-A2DF-E2449B08B743}"/>
              </a:ext>
            </a:extLst>
          </p:cNvPr>
          <p:cNvCxnSpPr/>
          <p:nvPr/>
        </p:nvCxnSpPr>
        <p:spPr>
          <a:xfrm>
            <a:off x="4891782" y="3078480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5C45F6-A525-F846-9105-570B8B37FAF8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76137E-2830-4F48-B776-1EA310132AAF}"/>
              </a:ext>
            </a:extLst>
          </p:cNvPr>
          <p:cNvSpPr txBox="1"/>
          <p:nvPr/>
        </p:nvSpPr>
        <p:spPr>
          <a:xfrm>
            <a:off x="6822311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534E0-A897-684F-922D-95CD36E1068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2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7129198" y="303696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874F03-98FB-6145-9FB5-1FF21941D7AB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966CE0-D107-F841-84A7-7D9811046D49}"/>
              </a:ext>
            </a:extLst>
          </p:cNvPr>
          <p:cNvCxnSpPr>
            <a:cxnSpLocks/>
          </p:cNvCxnSpPr>
          <p:nvPr/>
        </p:nvCxnSpPr>
        <p:spPr>
          <a:xfrm flipH="1" flipV="1">
            <a:off x="5963577" y="3846677"/>
            <a:ext cx="2050544" cy="109893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E1873F-DBFE-B844-ACCE-A08F1A3B7D0C}"/>
              </a:ext>
            </a:extLst>
          </p:cNvPr>
          <p:cNvCxnSpPr/>
          <p:nvPr/>
        </p:nvCxnSpPr>
        <p:spPr>
          <a:xfrm>
            <a:off x="4903616" y="4459664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BC844A3-E68C-6E4C-B2F5-E3641801A023}"/>
              </a:ext>
            </a:extLst>
          </p:cNvPr>
          <p:cNvSpPr txBox="1"/>
          <p:nvPr/>
        </p:nvSpPr>
        <p:spPr>
          <a:xfrm>
            <a:off x="4427482" y="428035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3,5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CEEC4C-7C45-AB43-B50B-9DAC9D66F531}"/>
              </a:ext>
            </a:extLst>
          </p:cNvPr>
          <p:cNvSpPr txBox="1"/>
          <p:nvPr/>
        </p:nvSpPr>
        <p:spPr>
          <a:xfrm rot="16200000">
            <a:off x="4559975" y="3683331"/>
            <a:ext cx="128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Barry’s share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806285-9304-084B-9901-AFDD58A8C000}"/>
              </a:ext>
            </a:extLst>
          </p:cNvPr>
          <p:cNvSpPr txBox="1"/>
          <p:nvPr/>
        </p:nvSpPr>
        <p:spPr>
          <a:xfrm rot="16200000">
            <a:off x="4683327" y="484337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569389-9E0A-3C4F-B538-27E16C4A586F}"/>
              </a:ext>
            </a:extLst>
          </p:cNvPr>
          <p:cNvCxnSpPr>
            <a:cxnSpLocks/>
          </p:cNvCxnSpPr>
          <p:nvPr/>
        </p:nvCxnSpPr>
        <p:spPr>
          <a:xfrm flipV="1">
            <a:off x="5003008" y="4468922"/>
            <a:ext cx="0" cy="90803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FCDA4F-2EF1-734E-A718-4589534B6164}"/>
              </a:ext>
            </a:extLst>
          </p:cNvPr>
          <p:cNvCxnSpPr>
            <a:cxnSpLocks/>
          </p:cNvCxnSpPr>
          <p:nvPr/>
        </p:nvCxnSpPr>
        <p:spPr>
          <a:xfrm flipV="1">
            <a:off x="5003008" y="3097345"/>
            <a:ext cx="0" cy="13231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AABDF004-CBCE-5240-8D7C-C6278255F8B8}"/>
              </a:ext>
            </a:extLst>
          </p:cNvPr>
          <p:cNvSpPr/>
          <p:nvPr/>
        </p:nvSpPr>
        <p:spPr>
          <a:xfrm>
            <a:off x="8130700" y="3890408"/>
            <a:ext cx="513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MRT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147E99C-6CD9-3149-9A90-2FE557B76A42}"/>
              </a:ext>
            </a:extLst>
          </p:cNvPr>
          <p:cNvSpPr/>
          <p:nvPr/>
        </p:nvSpPr>
        <p:spPr>
          <a:xfrm>
            <a:off x="7204415" y="4841552"/>
            <a:ext cx="11849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 err="1"/>
              <a:t>Biological</a:t>
            </a:r>
            <a:r>
              <a:rPr lang="fi-FI" sz="1050" dirty="0"/>
              <a:t> ’MRS*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B5A12D40-5B1A-CC4B-8166-950BEE0BC530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C743BE-B3CF-A94A-8AD2-693FAE8AFD98}"/>
              </a:ext>
            </a:extLst>
          </p:cNvPr>
          <p:cNvSpPr txBox="1"/>
          <p:nvPr/>
        </p:nvSpPr>
        <p:spPr>
          <a:xfrm>
            <a:off x="7157720" y="4141291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</a:t>
            </a:r>
          </a:p>
        </p:txBody>
      </p:sp>
      <p:sp>
        <p:nvSpPr>
          <p:cNvPr id="30" name="Oval 83">
            <a:extLst>
              <a:ext uri="{FF2B5EF4-FFF2-40B4-BE49-F238E27FC236}">
                <a16:creationId xmlns:a16="http://schemas.microsoft.com/office/drawing/2014/main" id="{1C15F225-408F-7243-B504-F591829B54C5}"/>
              </a:ext>
            </a:extLst>
          </p:cNvPr>
          <p:cNvSpPr/>
          <p:nvPr/>
        </p:nvSpPr>
        <p:spPr>
          <a:xfrm>
            <a:off x="7121744" y="441708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62918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483223" y="1005457"/>
            <a:ext cx="3943488" cy="4203551"/>
          </a:xfrm>
        </p:spPr>
        <p:txBody>
          <a:bodyPr/>
          <a:lstStyle/>
          <a:p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optimum</a:t>
            </a:r>
            <a:r>
              <a:rPr lang="fi-FI" dirty="0"/>
              <a:t> at A,B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works</a:t>
            </a:r>
            <a:r>
              <a:rPr lang="fi-FI" dirty="0"/>
              <a:t> for 11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gets</a:t>
            </a:r>
            <a:r>
              <a:rPr lang="fi-FI" dirty="0"/>
              <a:t> 4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Barry </a:t>
            </a:r>
            <a:r>
              <a:rPr lang="fi-FI" dirty="0" err="1"/>
              <a:t>keeps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remaining</a:t>
            </a:r>
            <a:r>
              <a:rPr lang="fi-FI" dirty="0"/>
              <a:t> 6</a:t>
            </a:r>
          </a:p>
          <a:p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Alex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leisure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No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hungry</a:t>
            </a:r>
            <a:r>
              <a:rPr lang="fi-FI" dirty="0"/>
              <a:t> </a:t>
            </a:r>
            <a:r>
              <a:rPr lang="fi-FI" sz="1600" dirty="0"/>
              <a:t>(he </a:t>
            </a:r>
            <a:r>
              <a:rPr lang="fi-FI" sz="1600" dirty="0" err="1"/>
              <a:t>gets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bare</a:t>
            </a:r>
            <a:r>
              <a:rPr lang="fi-FI" sz="1600" dirty="0"/>
              <a:t> </a:t>
            </a:r>
            <a:r>
              <a:rPr lang="fi-FI" sz="1600" dirty="0" err="1"/>
              <a:t>miniumum</a:t>
            </a:r>
            <a:r>
              <a:rPr lang="fi-FI" sz="1600" dirty="0"/>
              <a:t> for </a:t>
            </a:r>
            <a:r>
              <a:rPr lang="fi-FI" sz="1600" dirty="0" err="1"/>
              <a:t>survival</a:t>
            </a:r>
            <a:r>
              <a:rPr lang="fi-FI" sz="1600" dirty="0"/>
              <a:t>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≠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874F03-98FB-6145-9FB5-1FF21941D7AB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713501-780D-6341-8D88-672C78766348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7681C1-C0AA-434A-AD44-C620629C04F3}"/>
              </a:ext>
            </a:extLst>
          </p:cNvPr>
          <p:cNvCxnSpPr>
            <a:cxnSpLocks/>
          </p:cNvCxnSpPr>
          <p:nvPr/>
        </p:nvCxnSpPr>
        <p:spPr>
          <a:xfrm flipH="1" flipV="1">
            <a:off x="5658093" y="3444847"/>
            <a:ext cx="2239548" cy="15712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8BFE45-E0AD-A746-8E67-A2494664B669}"/>
              </a:ext>
            </a:extLst>
          </p:cNvPr>
          <p:cNvCxnSpPr>
            <a:cxnSpLocks/>
          </p:cNvCxnSpPr>
          <p:nvPr/>
        </p:nvCxnSpPr>
        <p:spPr>
          <a:xfrm flipH="1" flipV="1">
            <a:off x="5654244" y="1987314"/>
            <a:ext cx="2239548" cy="15712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E870F8F-05BC-2D4A-A7FD-910C14A4EC86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AA1D5CB-CB6C-6144-B839-866A3CEF7478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12942A8-1A8E-984F-B1E9-75F7EFCFFBA1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04A362-72ED-844C-B765-096278998E26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55C3A02-8864-5342-BFE4-7C4089D6DC7C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CEEC4C-7C45-AB43-B50B-9DAC9D66F531}"/>
              </a:ext>
            </a:extLst>
          </p:cNvPr>
          <p:cNvSpPr txBox="1"/>
          <p:nvPr/>
        </p:nvSpPr>
        <p:spPr>
          <a:xfrm rot="16200000">
            <a:off x="4566106" y="3412066"/>
            <a:ext cx="128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Barry’s share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806285-9304-084B-9901-AFDD58A8C000}"/>
              </a:ext>
            </a:extLst>
          </p:cNvPr>
          <p:cNvSpPr txBox="1"/>
          <p:nvPr/>
        </p:nvSpPr>
        <p:spPr>
          <a:xfrm rot="16200000">
            <a:off x="4683327" y="475193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569389-9E0A-3C4F-B538-27E16C4A586F}"/>
              </a:ext>
            </a:extLst>
          </p:cNvPr>
          <p:cNvCxnSpPr>
            <a:cxnSpLocks/>
          </p:cNvCxnSpPr>
          <p:nvPr/>
        </p:nvCxnSpPr>
        <p:spPr>
          <a:xfrm flipV="1">
            <a:off x="4995104" y="4300102"/>
            <a:ext cx="0" cy="112910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BFCDA4F-2EF1-734E-A718-4589534B6164}"/>
              </a:ext>
            </a:extLst>
          </p:cNvPr>
          <p:cNvCxnSpPr>
            <a:cxnSpLocks/>
          </p:cNvCxnSpPr>
          <p:nvPr/>
        </p:nvCxnSpPr>
        <p:spPr>
          <a:xfrm flipV="1">
            <a:off x="5003008" y="2835824"/>
            <a:ext cx="0" cy="13231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AAA1A459-DB26-F94C-85E4-95F675FCE9AD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90CA8A-5A3F-4448-8880-E74B4287558D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40" name="Oval 83">
            <a:extLst>
              <a:ext uri="{FF2B5EF4-FFF2-40B4-BE49-F238E27FC236}">
                <a16:creationId xmlns:a16="http://schemas.microsoft.com/office/drawing/2014/main" id="{5F43C92D-6802-294D-A613-C142D39C3A92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409265" cy="1195798"/>
          </a:xfrm>
        </p:spPr>
        <p:txBody>
          <a:bodyPr/>
          <a:lstStyle/>
          <a:p>
            <a:r>
              <a:rPr lang="fi-FI" dirty="0" err="1"/>
              <a:t>Improvement</a:t>
            </a:r>
            <a:r>
              <a:rPr lang="fi-FI" dirty="0"/>
              <a:t>: 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84442" y="1151778"/>
            <a:ext cx="3936306" cy="3831557"/>
          </a:xfrm>
        </p:spPr>
        <p:txBody>
          <a:bodyPr/>
          <a:lstStyle/>
          <a:p>
            <a:r>
              <a:rPr lang="fi-FI" dirty="0" err="1"/>
              <a:t>Slavery</a:t>
            </a:r>
            <a:r>
              <a:rPr lang="fi-FI" dirty="0"/>
              <a:t> </a:t>
            </a:r>
            <a:r>
              <a:rPr lang="fi-FI" dirty="0" err="1"/>
              <a:t>forbidden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Barry </a:t>
            </a:r>
            <a:r>
              <a:rPr lang="fi-FI" dirty="0" err="1"/>
              <a:t>owns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fields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cannot</a:t>
            </a:r>
            <a:r>
              <a:rPr lang="fi-FI" dirty="0"/>
              <a:t> </a:t>
            </a:r>
            <a:r>
              <a:rPr lang="fi-FI" dirty="0" err="1"/>
              <a:t>force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Charities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unemployed</a:t>
            </a:r>
            <a:r>
              <a:rPr lang="fi-FI" dirty="0"/>
              <a:t> at </a:t>
            </a:r>
            <a:r>
              <a:rPr lang="fi-FI" dirty="0" err="1"/>
              <a:t>subsistence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r>
              <a:rPr lang="fi-FI" dirty="0"/>
              <a:t>Barry and Alex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negotiate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of </a:t>
            </a:r>
            <a:r>
              <a:rPr lang="fi-FI" dirty="0" err="1"/>
              <a:t>employment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If Alex </a:t>
            </a:r>
            <a:r>
              <a:rPr lang="fi-FI" dirty="0" err="1"/>
              <a:t>refuses</a:t>
            </a:r>
            <a:r>
              <a:rPr lang="fi-FI" dirty="0"/>
              <a:t>, </a:t>
            </a:r>
            <a:r>
              <a:rPr lang="fi-FI" dirty="0" err="1"/>
              <a:t>point</a:t>
            </a:r>
            <a:r>
              <a:rPr lang="fi-FI" dirty="0"/>
              <a:t> Z </a:t>
            </a:r>
            <a:r>
              <a:rPr lang="fi-FI" dirty="0" err="1"/>
              <a:t>results</a:t>
            </a:r>
            <a:r>
              <a:rPr lang="fi-FI" dirty="0"/>
              <a:t>-&gt; Barry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a </a:t>
            </a:r>
            <a:r>
              <a:rPr lang="fi-FI" dirty="0" err="1"/>
              <a:t>deal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at </a:t>
            </a:r>
            <a:r>
              <a:rPr lang="fi-FI" dirty="0" err="1"/>
              <a:t>least</a:t>
            </a:r>
            <a:r>
              <a:rPr lang="fi-FI" dirty="0"/>
              <a:t> </a:t>
            </a:r>
            <a:r>
              <a:rPr lang="fi-FI" dirty="0" err="1"/>
              <a:t>matches</a:t>
            </a:r>
            <a:r>
              <a:rPr lang="fi-FI" dirty="0"/>
              <a:t> Z </a:t>
            </a:r>
            <a:r>
              <a:rPr lang="fi-FI" dirty="0" err="1"/>
              <a:t>from</a:t>
            </a:r>
            <a:r>
              <a:rPr lang="fi-FI" dirty="0"/>
              <a:t> Alex’ </a:t>
            </a:r>
            <a:r>
              <a:rPr lang="fi-FI" dirty="0" err="1"/>
              <a:t>point</a:t>
            </a:r>
            <a:r>
              <a:rPr lang="fi-FI" dirty="0"/>
              <a:t> of </a:t>
            </a:r>
            <a:r>
              <a:rPr lang="fi-FI" dirty="0" err="1"/>
              <a:t>view</a:t>
            </a:r>
            <a:endParaRPr lang="fi-FI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5119A3E4-3BCA-6D44-A5D9-C8DAA22A2AEA}"/>
              </a:ext>
            </a:extLst>
          </p:cNvPr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357BCA00-CB58-DC47-BE19-18BF07DA34E7}"/>
              </a:ext>
            </a:extLst>
          </p:cNvPr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492EDF-280A-584E-9C3E-A28F035B6491}"/>
              </a:ext>
            </a:extLst>
          </p:cNvPr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B615F73-57B0-1E4F-ACF3-1B607B012A30}"/>
              </a:ext>
            </a:extLst>
          </p:cNvPr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6B5F45-FB5E-F447-A0E7-17656E455474}"/>
              </a:ext>
            </a:extLst>
          </p:cNvPr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626CCC-5445-5A4C-A4A6-E539380A42CB}"/>
              </a:ext>
            </a:extLst>
          </p:cNvPr>
          <p:cNvSpPr txBox="1"/>
          <p:nvPr/>
        </p:nvSpPr>
        <p:spPr>
          <a:xfrm>
            <a:off x="4504775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92CE6C-AB83-4F49-819E-BAC0E8AF3C0E}"/>
              </a:ext>
            </a:extLst>
          </p:cNvPr>
          <p:cNvSpPr txBox="1"/>
          <p:nvPr/>
        </p:nvSpPr>
        <p:spPr>
          <a:xfrm>
            <a:off x="5775419" y="2150213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88FEF095-2F7D-9D47-900D-099AD45F4F93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ED321D0-7D01-7348-A2A6-7238E923F28A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58143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9E9D372-5444-8947-930F-E99C6E17BCE1}"/>
              </a:ext>
            </a:extLst>
          </p:cNvPr>
          <p:cNvCxnSpPr>
            <a:cxnSpLocks/>
          </p:cNvCxnSpPr>
          <p:nvPr/>
        </p:nvCxnSpPr>
        <p:spPr>
          <a:xfrm>
            <a:off x="4937020" y="4822282"/>
            <a:ext cx="3249553" cy="170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39C911B-9E91-FF48-B743-3631E099EED3}"/>
              </a:ext>
            </a:extLst>
          </p:cNvPr>
          <p:cNvSpPr txBox="1"/>
          <p:nvPr/>
        </p:nvSpPr>
        <p:spPr>
          <a:xfrm>
            <a:off x="8075642" y="4805577"/>
            <a:ext cx="40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74" name="Oval 83">
            <a:extLst>
              <a:ext uri="{FF2B5EF4-FFF2-40B4-BE49-F238E27FC236}">
                <a16:creationId xmlns:a16="http://schemas.microsoft.com/office/drawing/2014/main" id="{F36F4D71-FEC4-C942-AD7D-2085A2580928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0E575E-0CE8-514E-9B36-B01527CDF018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1C113AC-C52B-8D49-96F1-43531147EFD3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3D6D9B2-4A74-054C-96AF-C3D809843951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AC0CE0E-459F-284E-80F9-EA8030017124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1C84364-3299-A541-9F14-68F34EB2F050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B9C669A-6E44-A84C-A5A0-DF6730BF3A84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CBC5D50-CE69-FA4D-9CDF-215E25284CA8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CC4CBC-136C-9B47-A077-078371ABE44A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0BAE59-4B1B-8A40-80DD-D0AA35BA49A9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86" name="Oval 83">
            <a:extLst>
              <a:ext uri="{FF2B5EF4-FFF2-40B4-BE49-F238E27FC236}">
                <a16:creationId xmlns:a16="http://schemas.microsoft.com/office/drawing/2014/main" id="{24B5043C-8546-8146-9D80-9D904E9E5119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14C7EAD-4E1C-9B4F-961D-EDEF19140085}"/>
              </a:ext>
            </a:extLst>
          </p:cNvPr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F255D5-7810-A349-900D-4A5BA6FD27FA}"/>
              </a:ext>
            </a:extLst>
          </p:cNvPr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D9C8D0-65B6-C04C-9151-FD3510995CBD}"/>
              </a:ext>
            </a:extLst>
          </p:cNvPr>
          <p:cNvSpPr txBox="1"/>
          <p:nvPr/>
        </p:nvSpPr>
        <p:spPr>
          <a:xfrm>
            <a:off x="4436754" y="461032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2,5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3405" y="3856399"/>
            <a:ext cx="16219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r"/>
            <a:r>
              <a:rPr lang="fi-FI" sz="1400" dirty="0"/>
              <a:t>Z is Alex’ outside option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</a:p>
          <a:p>
            <a:pPr marL="0" lvl="1" algn="r"/>
            <a:r>
              <a:rPr lang="fi-FI" sz="1400" dirty="0" err="1"/>
              <a:t>reservation</a:t>
            </a:r>
            <a:r>
              <a:rPr lang="fi-FI" sz="1400" dirty="0"/>
              <a:t> </a:t>
            </a:r>
          </a:p>
          <a:p>
            <a:pPr marL="0" lvl="1" algn="r"/>
            <a:r>
              <a:rPr lang="fi-FI" sz="1400" dirty="0"/>
              <a:t>option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36465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3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62657" y="22377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683A2D10-76F9-284C-B198-975B03E13B0A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655462" y="1017425"/>
            <a:ext cx="3736509" cy="4519775"/>
          </a:xfrm>
        </p:spPr>
        <p:txBody>
          <a:bodyPr/>
          <a:lstStyle/>
          <a:p>
            <a:r>
              <a:rPr lang="fi-FI" dirty="0"/>
              <a:t>Alex’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Z </a:t>
            </a:r>
            <a:r>
              <a:rPr lang="fi-FI" dirty="0" err="1"/>
              <a:t>steeper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survival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  <a:p>
            <a:pPr lvl="1"/>
            <a:r>
              <a:rPr lang="fi-FI" dirty="0"/>
              <a:t>To </a:t>
            </a:r>
            <a:r>
              <a:rPr lang="fi-FI" dirty="0" err="1"/>
              <a:t>induce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r>
              <a:rPr lang="fi-FI" dirty="0"/>
              <a:t>,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compensation</a:t>
            </a:r>
            <a:r>
              <a:rPr lang="fi-FI" dirty="0"/>
              <a:t> is 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for </a:t>
            </a:r>
            <a:r>
              <a:rPr lang="fi-FI" dirty="0" err="1"/>
              <a:t>mere</a:t>
            </a:r>
            <a:r>
              <a:rPr lang="fi-FI" dirty="0"/>
              <a:t> </a:t>
            </a:r>
            <a:r>
              <a:rPr lang="fi-FI" dirty="0" err="1"/>
              <a:t>survival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If Barry </a:t>
            </a:r>
            <a:r>
              <a:rPr lang="fi-FI" dirty="0" err="1"/>
              <a:t>offers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deal</a:t>
            </a:r>
            <a:r>
              <a:rPr lang="fi-FI" dirty="0"/>
              <a:t> as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slavery</a:t>
            </a:r>
            <a:r>
              <a:rPr lang="fi-FI" dirty="0"/>
              <a:t> (B), Alex </a:t>
            </a:r>
            <a:r>
              <a:rPr lang="fi-FI" dirty="0" err="1"/>
              <a:t>refuses</a:t>
            </a:r>
            <a:endParaRPr lang="fi-FI" dirty="0"/>
          </a:p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shoud</a:t>
            </a:r>
            <a:r>
              <a:rPr lang="fi-FI" dirty="0"/>
              <a:t> Barry </a:t>
            </a:r>
            <a:r>
              <a:rPr lang="fi-FI" dirty="0" err="1"/>
              <a:t>offer</a:t>
            </a:r>
            <a:r>
              <a:rPr lang="fi-FI" dirty="0"/>
              <a:t>?</a:t>
            </a:r>
          </a:p>
          <a:p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inastitutional</a:t>
            </a:r>
            <a:r>
              <a:rPr lang="fi-FI" dirty="0"/>
              <a:t> </a:t>
            </a:r>
            <a:r>
              <a:rPr lang="fi-FI" dirty="0" err="1"/>
              <a:t>arangements</a:t>
            </a:r>
            <a:r>
              <a:rPr lang="fi-FI" dirty="0"/>
              <a:t> </a:t>
            </a:r>
            <a:r>
              <a:rPr lang="fi-FI" dirty="0" err="1"/>
              <a:t>result</a:t>
            </a:r>
            <a:r>
              <a:rPr lang="fi-FI" dirty="0"/>
              <a:t> in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outcome</a:t>
            </a:r>
            <a:r>
              <a:rPr lang="fi-FI" dirty="0"/>
              <a:t> for Barry?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6843125" y="2218199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3CD3A-E1B1-D742-A18F-D2CAB6F41568}"/>
              </a:ext>
            </a:extLst>
          </p:cNvPr>
          <p:cNvSpPr txBox="1"/>
          <p:nvPr/>
        </p:nvSpPr>
        <p:spPr>
          <a:xfrm rot="2749256">
            <a:off x="6564231" y="3223880"/>
            <a:ext cx="1246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Feasible allocations acceptable to Alex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B73DE9-7C70-6F45-84C7-B363E0DD2F68}"/>
              </a:ext>
            </a:extLst>
          </p:cNvPr>
          <p:cNvCxnSpPr>
            <a:cxnSpLocks/>
          </p:cNvCxnSpPr>
          <p:nvPr/>
        </p:nvCxnSpPr>
        <p:spPr>
          <a:xfrm>
            <a:off x="4937020" y="4822282"/>
            <a:ext cx="3249553" cy="170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86CB78-45E4-AA41-8C6C-4BD01AC7F46C}"/>
              </a:ext>
            </a:extLst>
          </p:cNvPr>
          <p:cNvSpPr txBox="1"/>
          <p:nvPr/>
        </p:nvSpPr>
        <p:spPr>
          <a:xfrm>
            <a:off x="7913583" y="448793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33680C-3080-1743-AC29-F6D3DEDD411A}"/>
              </a:ext>
            </a:extLst>
          </p:cNvPr>
          <p:cNvSpPr txBox="1"/>
          <p:nvPr/>
        </p:nvSpPr>
        <p:spPr>
          <a:xfrm>
            <a:off x="4394457" y="459542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2,5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28336F-3C7C-3747-BF6C-B4F704C6B426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41725B-1CAA-0F4C-9970-D3ABC0F2A60F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A0654A9-253D-4940-9C02-92088FDE2378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8A8403-CAF8-1A40-A159-E32AAE88FE1D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0B2DB3-61ED-C74F-9E67-613AD801261F}"/>
              </a:ext>
            </a:extLst>
          </p:cNvPr>
          <p:cNvSpPr txBox="1"/>
          <p:nvPr/>
        </p:nvSpPr>
        <p:spPr>
          <a:xfrm>
            <a:off x="6524921" y="24598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6775630" y="276873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5BBF44-3AE6-BB4E-AA37-9087E30B5663}"/>
              </a:ext>
            </a:extLst>
          </p:cNvPr>
          <p:cNvSpPr txBox="1"/>
          <p:nvPr/>
        </p:nvSpPr>
        <p:spPr>
          <a:xfrm>
            <a:off x="6524921" y="389168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55" name="Oval 83">
            <a:extLst>
              <a:ext uri="{FF2B5EF4-FFF2-40B4-BE49-F238E27FC236}">
                <a16:creationId xmlns:a16="http://schemas.microsoft.com/office/drawing/2014/main" id="{5FCCDB5F-17AE-834F-ADB6-C9A25BA5A892}"/>
              </a:ext>
            </a:extLst>
          </p:cNvPr>
          <p:cNvSpPr/>
          <p:nvPr/>
        </p:nvSpPr>
        <p:spPr>
          <a:xfrm>
            <a:off x="6775630" y="4200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DB4635-F9EB-1340-A753-5191AC9E5179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13</a:t>
            </a:r>
          </a:p>
        </p:txBody>
      </p:sp>
      <p:sp>
        <p:nvSpPr>
          <p:cNvPr id="58" name="Arc 42">
            <a:extLst>
              <a:ext uri="{FF2B5EF4-FFF2-40B4-BE49-F238E27FC236}">
                <a16:creationId xmlns:a16="http://schemas.microsoft.com/office/drawing/2014/main" id="{A5118554-6A7F-444E-A460-E8C859201431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C896A30-4171-BE44-99BB-A6A5AAE421BF}"/>
              </a:ext>
            </a:extLst>
          </p:cNvPr>
          <p:cNvSpPr/>
          <p:nvPr/>
        </p:nvSpPr>
        <p:spPr>
          <a:xfrm>
            <a:off x="8035925" y="4765675"/>
            <a:ext cx="89577" cy="47222"/>
          </a:xfrm>
          <a:custGeom>
            <a:avLst/>
            <a:gdLst>
              <a:gd name="connsiteX0" fmla="*/ 0 w 89577"/>
              <a:gd name="connsiteY0" fmla="*/ 0 h 47222"/>
              <a:gd name="connsiteX1" fmla="*/ 79375 w 89577"/>
              <a:gd name="connsiteY1" fmla="*/ 22225 h 4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77" h="47222">
                <a:moveTo>
                  <a:pt x="0" y="0"/>
                </a:moveTo>
                <a:cubicBezTo>
                  <a:pt x="56621" y="36512"/>
                  <a:pt x="113242" y="73025"/>
                  <a:pt x="79375" y="22225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0CD5513-5916-3D4B-AD75-88A570D5DBB5}"/>
              </a:ext>
            </a:extLst>
          </p:cNvPr>
          <p:cNvSpPr/>
          <p:nvPr/>
        </p:nvSpPr>
        <p:spPr>
          <a:xfrm>
            <a:off x="8016875" y="4721225"/>
            <a:ext cx="107950" cy="86126"/>
          </a:xfrm>
          <a:custGeom>
            <a:avLst/>
            <a:gdLst>
              <a:gd name="connsiteX0" fmla="*/ 0 w 107950"/>
              <a:gd name="connsiteY0" fmla="*/ 0 h 86126"/>
              <a:gd name="connsiteX1" fmla="*/ 107950 w 107950"/>
              <a:gd name="connsiteY1" fmla="*/ 76200 h 8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86126">
                <a:moveTo>
                  <a:pt x="0" y="0"/>
                </a:moveTo>
                <a:cubicBezTo>
                  <a:pt x="53181" y="54504"/>
                  <a:pt x="106363" y="109008"/>
                  <a:pt x="107950" y="7620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30F1F1-D211-684A-9426-7A79BFB73221}"/>
              </a:ext>
            </a:extLst>
          </p:cNvPr>
          <p:cNvSpPr txBox="1"/>
          <p:nvPr/>
        </p:nvSpPr>
        <p:spPr>
          <a:xfrm>
            <a:off x="5646168" y="1575185"/>
            <a:ext cx="2518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Alex’ indifference curve</a:t>
            </a:r>
          </a:p>
        </p:txBody>
      </p:sp>
    </p:spTree>
    <p:extLst>
      <p:ext uri="{BB962C8B-B14F-4D97-AF65-F5344CB8AC3E}">
        <p14:creationId xmlns:p14="http://schemas.microsoft.com/office/powerpoint/2010/main" val="14920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FC1967-8B5F-D941-9C55-A44D7F4D9FDF}"/>
              </a:ext>
            </a:extLst>
          </p:cNvPr>
          <p:cNvCxnSpPr>
            <a:cxnSpLocks/>
          </p:cNvCxnSpPr>
          <p:nvPr/>
        </p:nvCxnSpPr>
        <p:spPr>
          <a:xfrm flipV="1">
            <a:off x="6800826" y="2817481"/>
            <a:ext cx="3326" cy="2611726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7E650B0-377E-AC4C-B722-BA5E4939519E}"/>
              </a:ext>
            </a:extLst>
          </p:cNvPr>
          <p:cNvSpPr txBox="1"/>
          <p:nvPr/>
        </p:nvSpPr>
        <p:spPr>
          <a:xfrm>
            <a:off x="4433971" y="407269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660E67-2C33-D848-B4BF-31A18C5963E2}"/>
              </a:ext>
            </a:extLst>
          </p:cNvPr>
          <p:cNvCxnSpPr/>
          <p:nvPr/>
        </p:nvCxnSpPr>
        <p:spPr>
          <a:xfrm flipH="1" flipV="1">
            <a:off x="6210620" y="2170369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23220"/>
          </a:xfrm>
        </p:spPr>
        <p:txBody>
          <a:bodyPr/>
          <a:lstStyle/>
          <a:p>
            <a:r>
              <a:rPr lang="fi-FI" dirty="0"/>
              <a:t>Alex as a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4064294" cy="3831557"/>
          </a:xfrm>
        </p:spPr>
        <p:txBody>
          <a:bodyPr/>
          <a:lstStyle/>
          <a:p>
            <a:r>
              <a:rPr lang="fi-FI" dirty="0"/>
              <a:t>One </a:t>
            </a:r>
            <a:r>
              <a:rPr lang="fi-FI" dirty="0" err="1"/>
              <a:t>solution</a:t>
            </a:r>
            <a:r>
              <a:rPr lang="fi-FI" dirty="0"/>
              <a:t>: Barry </a:t>
            </a:r>
            <a:r>
              <a:rPr lang="fi-FI" dirty="0" err="1"/>
              <a:t>rents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to Alex for 4,5 </a:t>
            </a:r>
            <a:r>
              <a:rPr lang="fi-FI" dirty="0" err="1"/>
              <a:t>bushels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decides</a:t>
            </a:r>
            <a:r>
              <a:rPr lang="fi-FI" dirty="0"/>
              <a:t> to </a:t>
            </a:r>
            <a:r>
              <a:rPr lang="fi-FI" dirty="0" err="1"/>
              <a:t>work</a:t>
            </a:r>
            <a:r>
              <a:rPr lang="fi-FI" dirty="0"/>
              <a:t> for 8h. </a:t>
            </a:r>
            <a:r>
              <a:rPr lang="fi-FI" dirty="0" err="1"/>
              <a:t>Why</a:t>
            </a:r>
            <a:r>
              <a:rPr lang="fi-FI" dirty="0"/>
              <a:t>?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MRS=MRT</a:t>
            </a:r>
          </a:p>
          <a:p>
            <a:r>
              <a:rPr lang="fi-FI" dirty="0"/>
              <a:t>If Alex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refuse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Increases</a:t>
            </a:r>
            <a:r>
              <a:rPr lang="fi-FI" dirty="0"/>
              <a:t> Alex’ </a:t>
            </a:r>
            <a:r>
              <a:rPr lang="fi-FI" dirty="0" err="1"/>
              <a:t>welfare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Reduces</a:t>
            </a:r>
            <a:r>
              <a:rPr lang="fi-FI" dirty="0"/>
              <a:t> </a:t>
            </a:r>
            <a:r>
              <a:rPr lang="fi-FI" dirty="0" err="1"/>
              <a:t>Barry’s</a:t>
            </a:r>
            <a:r>
              <a:rPr lang="fi-FI" dirty="0"/>
              <a:t> </a:t>
            </a:r>
            <a:r>
              <a:rPr lang="fi-FI" dirty="0" err="1"/>
              <a:t>welfare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Reduces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8032168" y="4196200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B20001-8F14-4749-947E-52B0102271FC}"/>
              </a:ext>
            </a:extLst>
          </p:cNvPr>
          <p:cNvSpPr txBox="1"/>
          <p:nvPr/>
        </p:nvSpPr>
        <p:spPr>
          <a:xfrm>
            <a:off x="5560667" y="1930388"/>
            <a:ext cx="202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Alex indifference curve’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86CB78-45E4-AA41-8C6C-4BD01AC7F46C}"/>
              </a:ext>
            </a:extLst>
          </p:cNvPr>
          <p:cNvSpPr txBox="1"/>
          <p:nvPr/>
        </p:nvSpPr>
        <p:spPr>
          <a:xfrm>
            <a:off x="7913583" y="448793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5AFBA6-7C2A-FD44-A2CE-E24DD61B5DB0}"/>
              </a:ext>
            </a:extLst>
          </p:cNvPr>
          <p:cNvCxnSpPr/>
          <p:nvPr/>
        </p:nvCxnSpPr>
        <p:spPr>
          <a:xfrm flipH="1" flipV="1">
            <a:off x="6065968" y="3111455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4504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/>
          <p:nvPr/>
        </p:nvCxnSpPr>
        <p:spPr>
          <a:xfrm>
            <a:off x="4875249" y="413279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9EAF787-F1D8-1A4C-832B-9EAB54962F51}"/>
              </a:ext>
            </a:extLst>
          </p:cNvPr>
          <p:cNvCxnSpPr>
            <a:cxnSpLocks/>
          </p:cNvCxnSpPr>
          <p:nvPr/>
        </p:nvCxnSpPr>
        <p:spPr>
          <a:xfrm>
            <a:off x="4891782" y="2812581"/>
            <a:ext cx="1890885" cy="4177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F16C3A0-F44A-FD49-8CAA-FEA5FEBD9009}"/>
              </a:ext>
            </a:extLst>
          </p:cNvPr>
          <p:cNvSpPr txBox="1"/>
          <p:nvPr/>
        </p:nvSpPr>
        <p:spPr>
          <a:xfrm>
            <a:off x="4415812" y="265142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10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F2468F5-780B-4D46-AA90-5B3295888793}"/>
              </a:ext>
            </a:extLst>
          </p:cNvPr>
          <p:cNvCxnSpPr>
            <a:cxnSpLocks/>
          </p:cNvCxnSpPr>
          <p:nvPr/>
        </p:nvCxnSpPr>
        <p:spPr>
          <a:xfrm>
            <a:off x="4909941" y="4233860"/>
            <a:ext cx="1890885" cy="4177"/>
          </a:xfrm>
          <a:prstGeom prst="straightConnector1">
            <a:avLst/>
          </a:prstGeom>
          <a:ln w="6350" cmpd="sng">
            <a:solidFill>
              <a:schemeClr val="bg2">
                <a:lumMod val="60000"/>
                <a:lumOff val="40000"/>
              </a:schemeClr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A426C2F-530D-0944-B5A9-DBB2FE002A7F}"/>
              </a:ext>
            </a:extLst>
          </p:cNvPr>
          <p:cNvSpPr txBox="1"/>
          <p:nvPr/>
        </p:nvSpPr>
        <p:spPr>
          <a:xfrm>
            <a:off x="6474025" y="5376956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BF336B-5397-3345-A80F-CA202F0BB5AA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C13047-CE50-4E4A-B404-F3E5F04BB408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751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FEDD670B-D67F-7D41-B9BF-08263A15D2CA}"/>
              </a:ext>
            </a:extLst>
          </p:cNvPr>
          <p:cNvSpPr txBox="1"/>
          <p:nvPr/>
        </p:nvSpPr>
        <p:spPr>
          <a:xfrm>
            <a:off x="7516511" y="347826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65551"/>
          </a:xfrm>
        </p:spPr>
        <p:txBody>
          <a:bodyPr/>
          <a:lstStyle/>
          <a:p>
            <a:r>
              <a:rPr lang="fi-FI" dirty="0" err="1"/>
              <a:t>Workers</a:t>
            </a:r>
            <a:r>
              <a:rPr lang="fi-FI" dirty="0"/>
              <a:t>’ </a:t>
            </a:r>
            <a:r>
              <a:rPr lang="fi-FI" dirty="0" err="1"/>
              <a:t>rights</a:t>
            </a:r>
            <a:r>
              <a:rPr lang="fi-FI" dirty="0"/>
              <a:t> (via </a:t>
            </a:r>
            <a:r>
              <a:rPr lang="fi-FI" dirty="0" err="1"/>
              <a:t>legislation</a:t>
            </a:r>
            <a:r>
              <a:rPr lang="fi-FI" dirty="0"/>
              <a:t>)</a:t>
            </a:r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3" y="1685677"/>
            <a:ext cx="3828860" cy="3831557"/>
          </a:xfrm>
        </p:spPr>
        <p:txBody>
          <a:bodyPr/>
          <a:lstStyle/>
          <a:p>
            <a:r>
              <a:rPr lang="fi-FI" dirty="0"/>
              <a:t>New </a:t>
            </a:r>
            <a:r>
              <a:rPr lang="fi-FI" dirty="0" err="1"/>
              <a:t>law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4 </a:t>
            </a:r>
            <a:r>
              <a:rPr lang="fi-FI" dirty="0" err="1"/>
              <a:t>hours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day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minumum</a:t>
            </a:r>
            <a:r>
              <a:rPr lang="fi-FI" dirty="0"/>
              <a:t> </a:t>
            </a:r>
            <a:r>
              <a:rPr lang="fi-FI" dirty="0" err="1"/>
              <a:t>wage</a:t>
            </a:r>
            <a:r>
              <a:rPr lang="fi-FI" dirty="0"/>
              <a:t> of 4,5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Alex made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Barry made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/>
          </a:p>
          <a:p>
            <a:r>
              <a:rPr lang="fi-FI" dirty="0"/>
              <a:t>Is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Pareto-efficient</a:t>
            </a:r>
            <a:r>
              <a:rPr lang="fi-FI" dirty="0"/>
              <a:t>?</a:t>
            </a:r>
          </a:p>
          <a:p>
            <a:pPr lvl="1" indent="0">
              <a:buNone/>
            </a:pP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42749" y="4826537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>
            <a:cxnSpLocks/>
          </p:cNvCxnSpPr>
          <p:nvPr/>
        </p:nvCxnSpPr>
        <p:spPr>
          <a:xfrm flipV="1">
            <a:off x="4873243" y="4141261"/>
            <a:ext cx="2799800" cy="6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4504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6E5A10-FFC0-064B-AFD1-DF23563B6DC3}"/>
              </a:ext>
            </a:extLst>
          </p:cNvPr>
          <p:cNvCxnSpPr>
            <a:cxnSpLocks/>
          </p:cNvCxnSpPr>
          <p:nvPr/>
        </p:nvCxnSpPr>
        <p:spPr>
          <a:xfrm flipH="1" flipV="1">
            <a:off x="7705726" y="3739547"/>
            <a:ext cx="1545" cy="170713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42">
            <a:extLst>
              <a:ext uri="{FF2B5EF4-FFF2-40B4-BE49-F238E27FC236}">
                <a16:creationId xmlns:a16="http://schemas.microsoft.com/office/drawing/2014/main" id="{D63BDDAA-BD75-5C45-BEDC-A15A2706CEE5}"/>
              </a:ext>
            </a:extLst>
          </p:cNvPr>
          <p:cNvSpPr/>
          <p:nvPr/>
        </p:nvSpPr>
        <p:spPr>
          <a:xfrm rot="10800000">
            <a:off x="6331168" y="-3115210"/>
            <a:ext cx="6480000" cy="7991999"/>
          </a:xfrm>
          <a:prstGeom prst="arc">
            <a:avLst>
              <a:gd name="adj1" fmla="val 17355700"/>
              <a:gd name="adj2" fmla="val 20290981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C4D725-B580-C54D-B827-B82DC33793DD}"/>
              </a:ext>
            </a:extLst>
          </p:cNvPr>
          <p:cNvSpPr/>
          <p:nvPr/>
        </p:nvSpPr>
        <p:spPr>
          <a:xfrm>
            <a:off x="7670576" y="409832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F41B16-4994-3D42-869E-A3BE7A1F3D28}"/>
              </a:ext>
            </a:extLst>
          </p:cNvPr>
          <p:cNvCxnSpPr>
            <a:cxnSpLocks/>
          </p:cNvCxnSpPr>
          <p:nvPr/>
        </p:nvCxnSpPr>
        <p:spPr>
          <a:xfrm flipV="1">
            <a:off x="4889047" y="3744664"/>
            <a:ext cx="2776251" cy="730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6954308-4D08-7446-B58F-80D7E30367F1}"/>
              </a:ext>
            </a:extLst>
          </p:cNvPr>
          <p:cNvSpPr/>
          <p:nvPr/>
        </p:nvSpPr>
        <p:spPr>
          <a:xfrm>
            <a:off x="7670803" y="370354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063145-9880-A945-A660-FB6D7F93CF39}"/>
              </a:ext>
            </a:extLst>
          </p:cNvPr>
          <p:cNvSpPr txBox="1"/>
          <p:nvPr/>
        </p:nvSpPr>
        <p:spPr>
          <a:xfrm>
            <a:off x="7410582" y="541784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3B1FC2-A542-074D-9BDA-5D0506366819}"/>
              </a:ext>
            </a:extLst>
          </p:cNvPr>
          <p:cNvSpPr txBox="1"/>
          <p:nvPr/>
        </p:nvSpPr>
        <p:spPr>
          <a:xfrm>
            <a:off x="4453908" y="355704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8AB7EC-82AD-0049-A21A-59F8BDE33ADA}"/>
              </a:ext>
            </a:extLst>
          </p:cNvPr>
          <p:cNvSpPr txBox="1"/>
          <p:nvPr/>
        </p:nvSpPr>
        <p:spPr>
          <a:xfrm rot="16200000">
            <a:off x="4992164" y="3784872"/>
            <a:ext cx="4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Barry’s share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F78E8-6FE6-1C4F-991B-25DE08839695}"/>
              </a:ext>
            </a:extLst>
          </p:cNvPr>
          <p:cNvSpPr txBox="1"/>
          <p:nvPr/>
        </p:nvSpPr>
        <p:spPr>
          <a:xfrm rot="16200000">
            <a:off x="4680152" y="4650336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CE3C9A-BB13-2847-A446-25515167E8F9}"/>
              </a:ext>
            </a:extLst>
          </p:cNvPr>
          <p:cNvCxnSpPr>
            <a:cxnSpLocks/>
          </p:cNvCxnSpPr>
          <p:nvPr/>
        </p:nvCxnSpPr>
        <p:spPr>
          <a:xfrm flipV="1">
            <a:off x="4995104" y="4142762"/>
            <a:ext cx="0" cy="128557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E66858-BB21-D54C-A2CF-C5BA04196855}"/>
              </a:ext>
            </a:extLst>
          </p:cNvPr>
          <p:cNvCxnSpPr>
            <a:cxnSpLocks/>
          </p:cNvCxnSpPr>
          <p:nvPr/>
        </p:nvCxnSpPr>
        <p:spPr>
          <a:xfrm flipH="1" flipV="1">
            <a:off x="5000598" y="3760238"/>
            <a:ext cx="2410" cy="36702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ABB3152-C86E-8348-A3D0-BD01A27F7AC4}"/>
              </a:ext>
            </a:extLst>
          </p:cNvPr>
          <p:cNvSpPr txBox="1"/>
          <p:nvPr/>
        </p:nvSpPr>
        <p:spPr>
          <a:xfrm>
            <a:off x="7728893" y="3886755"/>
            <a:ext cx="27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5D6C0F-31FE-F947-9D52-9B59C0FEFE2F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4242D9-3939-2447-AE86-8CFBB86BB544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799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1" grpId="0" animBg="1"/>
      <p:bldP spid="50" grpId="0" animBg="1"/>
      <p:bldP spid="66" grpId="0"/>
      <p:bldP spid="65" grpId="0"/>
      <p:bldP spid="69" grpId="0"/>
      <p:bldP spid="70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70784E9-C96B-2B49-9EAA-B167C874DFF4}"/>
              </a:ext>
            </a:extLst>
          </p:cNvPr>
          <p:cNvCxnSpPr>
            <a:cxnSpLocks/>
          </p:cNvCxnSpPr>
          <p:nvPr/>
        </p:nvCxnSpPr>
        <p:spPr>
          <a:xfrm flipH="1" flipV="1">
            <a:off x="6614368" y="3219682"/>
            <a:ext cx="1710818" cy="149754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20D07B-300F-6945-A15E-28EC72F93AAA}"/>
              </a:ext>
            </a:extLst>
          </p:cNvPr>
          <p:cNvCxnSpPr>
            <a:cxnSpLocks/>
          </p:cNvCxnSpPr>
          <p:nvPr/>
        </p:nvCxnSpPr>
        <p:spPr>
          <a:xfrm flipH="1" flipV="1">
            <a:off x="7008584" y="2612846"/>
            <a:ext cx="1145602" cy="179658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EDD670B-D67F-7D41-B9BF-08263A15D2CA}"/>
              </a:ext>
            </a:extLst>
          </p:cNvPr>
          <p:cNvSpPr txBox="1"/>
          <p:nvPr/>
        </p:nvSpPr>
        <p:spPr>
          <a:xfrm>
            <a:off x="7516511" y="347826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</a:t>
            </a:r>
          </a:p>
        </p:txBody>
      </p:sp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7" name="Title 9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Workers</a:t>
            </a:r>
            <a:r>
              <a:rPr lang="fi-FI" dirty="0"/>
              <a:t>’ </a:t>
            </a:r>
            <a:r>
              <a:rPr lang="fi-FI" dirty="0" err="1"/>
              <a:t>rights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81957" y="1562484"/>
            <a:ext cx="3887662" cy="3831557"/>
          </a:xfrm>
        </p:spPr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improvement</a:t>
            </a:r>
            <a:r>
              <a:rPr lang="fi-FI" dirty="0"/>
              <a:t>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Let</a:t>
            </a:r>
            <a:r>
              <a:rPr lang="fi-FI" dirty="0"/>
              <a:t> Alex </a:t>
            </a:r>
            <a:r>
              <a:rPr lang="fi-FI" dirty="0" err="1"/>
              <a:t>work</a:t>
            </a:r>
            <a:r>
              <a:rPr lang="fi-FI" dirty="0"/>
              <a:t> for 8h to </a:t>
            </a:r>
            <a:r>
              <a:rPr lang="fi-FI" dirty="0" err="1"/>
              <a:t>produce</a:t>
            </a:r>
            <a:r>
              <a:rPr lang="fi-FI" dirty="0"/>
              <a:t> 9 </a:t>
            </a:r>
            <a:r>
              <a:rPr lang="fi-FI" dirty="0" err="1"/>
              <a:t>bushels</a:t>
            </a:r>
            <a:r>
              <a:rPr lang="fi-FI" dirty="0"/>
              <a:t>. If Barry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gets</a:t>
            </a:r>
            <a:r>
              <a:rPr lang="fi-FI" dirty="0"/>
              <a:t> 1.5, Alex is </a:t>
            </a:r>
            <a:r>
              <a:rPr lang="fi-FI" dirty="0" err="1"/>
              <a:t>left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7.5 </a:t>
            </a:r>
            <a:r>
              <a:rPr lang="fi-FI" dirty="0" err="1"/>
              <a:t>bushels</a:t>
            </a:r>
            <a:r>
              <a:rPr lang="fi-FI" dirty="0"/>
              <a:t> and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makes</a:t>
            </a:r>
            <a:r>
              <a:rPr lang="fi-FI" dirty="0"/>
              <a:t> </a:t>
            </a:r>
            <a:r>
              <a:rPr lang="fi-FI" dirty="0" err="1"/>
              <a:t>him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at (E,F)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MRT &gt; MRS at (E,F) and </a:t>
            </a:r>
            <a:r>
              <a:rPr lang="fi-FI" dirty="0" err="1"/>
              <a:t>hence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keeping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extra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, Alex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improve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welfare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reducing</a:t>
            </a:r>
            <a:r>
              <a:rPr lang="fi-FI" dirty="0"/>
              <a:t> </a:t>
            </a:r>
            <a:r>
              <a:rPr lang="fi-FI" dirty="0" err="1"/>
              <a:t>Barry’s</a:t>
            </a:r>
            <a:r>
              <a:rPr lang="fi-FI" dirty="0"/>
              <a:t> (</a:t>
            </a:r>
            <a:r>
              <a:rPr lang="fi-FI" dirty="0" err="1"/>
              <a:t>constant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to Barry)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88088" y="324775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7,5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>
            <a:cxnSpLocks/>
          </p:cNvCxnSpPr>
          <p:nvPr/>
        </p:nvCxnSpPr>
        <p:spPr>
          <a:xfrm>
            <a:off x="4873243" y="3441200"/>
            <a:ext cx="2284477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42">
            <a:extLst>
              <a:ext uri="{FF2B5EF4-FFF2-40B4-BE49-F238E27FC236}">
                <a16:creationId xmlns:a16="http://schemas.microsoft.com/office/drawing/2014/main" id="{D63BDDAA-BD75-5C45-BEDC-A15A2706CEE5}"/>
              </a:ext>
            </a:extLst>
          </p:cNvPr>
          <p:cNvSpPr/>
          <p:nvPr/>
        </p:nvSpPr>
        <p:spPr>
          <a:xfrm rot="10800000">
            <a:off x="6331168" y="-3115210"/>
            <a:ext cx="6480000" cy="7991999"/>
          </a:xfrm>
          <a:prstGeom prst="arc">
            <a:avLst>
              <a:gd name="adj1" fmla="val 17355700"/>
              <a:gd name="adj2" fmla="val 20290981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C4D725-B580-C54D-B827-B82DC33793DD}"/>
              </a:ext>
            </a:extLst>
          </p:cNvPr>
          <p:cNvSpPr/>
          <p:nvPr/>
        </p:nvSpPr>
        <p:spPr>
          <a:xfrm>
            <a:off x="7670576" y="4098329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6954308-4D08-7446-B58F-80D7E30367F1}"/>
              </a:ext>
            </a:extLst>
          </p:cNvPr>
          <p:cNvSpPr/>
          <p:nvPr/>
        </p:nvSpPr>
        <p:spPr>
          <a:xfrm>
            <a:off x="7670803" y="370354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063145-9880-A945-A660-FB6D7F93CF39}"/>
              </a:ext>
            </a:extLst>
          </p:cNvPr>
          <p:cNvSpPr txBox="1"/>
          <p:nvPr/>
        </p:nvSpPr>
        <p:spPr>
          <a:xfrm>
            <a:off x="7410582" y="5417840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8AB7EC-82AD-0049-A21A-59F8BDE33ADA}"/>
              </a:ext>
            </a:extLst>
          </p:cNvPr>
          <p:cNvSpPr txBox="1"/>
          <p:nvPr/>
        </p:nvSpPr>
        <p:spPr>
          <a:xfrm rot="16200000">
            <a:off x="4992164" y="3099075"/>
            <a:ext cx="4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err="1"/>
              <a:t>Bjarry’s</a:t>
            </a:r>
            <a:r>
              <a:rPr lang="en-US" sz="700" dirty="0"/>
              <a:t> share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F78E8-6FE6-1C4F-991B-25DE08839695}"/>
              </a:ext>
            </a:extLst>
          </p:cNvPr>
          <p:cNvSpPr txBox="1"/>
          <p:nvPr/>
        </p:nvSpPr>
        <p:spPr>
          <a:xfrm rot="16200000">
            <a:off x="4679817" y="4231678"/>
            <a:ext cx="1031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Alex’ share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CE3C9A-BB13-2847-A446-25515167E8F9}"/>
              </a:ext>
            </a:extLst>
          </p:cNvPr>
          <p:cNvCxnSpPr>
            <a:cxnSpLocks/>
          </p:cNvCxnSpPr>
          <p:nvPr/>
        </p:nvCxnSpPr>
        <p:spPr>
          <a:xfrm flipV="1">
            <a:off x="4998836" y="3470931"/>
            <a:ext cx="0" cy="192078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E66858-BB21-D54C-A2CF-C5BA04196855}"/>
              </a:ext>
            </a:extLst>
          </p:cNvPr>
          <p:cNvCxnSpPr>
            <a:cxnSpLocks/>
          </p:cNvCxnSpPr>
          <p:nvPr/>
        </p:nvCxnSpPr>
        <p:spPr>
          <a:xfrm flipH="1" flipV="1">
            <a:off x="5000598" y="3066977"/>
            <a:ext cx="2410" cy="36702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ABB3152-C86E-8348-A3D0-BD01A27F7AC4}"/>
              </a:ext>
            </a:extLst>
          </p:cNvPr>
          <p:cNvSpPr txBox="1"/>
          <p:nvPr/>
        </p:nvSpPr>
        <p:spPr>
          <a:xfrm>
            <a:off x="7728893" y="3886755"/>
            <a:ext cx="279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7B00EE-A2E0-5440-A470-4E33BFFE8EAD}"/>
              </a:ext>
            </a:extLst>
          </p:cNvPr>
          <p:cNvSpPr txBox="1"/>
          <p:nvPr/>
        </p:nvSpPr>
        <p:spPr>
          <a:xfrm>
            <a:off x="7123903" y="3262147"/>
            <a:ext cx="35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A4D7366-D96C-AE4A-A9E8-5BC4D4F203C4}"/>
              </a:ext>
            </a:extLst>
          </p:cNvPr>
          <p:cNvSpPr/>
          <p:nvPr/>
        </p:nvSpPr>
        <p:spPr>
          <a:xfrm>
            <a:off x="7126368" y="340015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865AB1-7F88-8641-BF35-14B89F7A89FF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971B6-1A86-E143-B741-522E804AF365}"/>
              </a:ext>
            </a:extLst>
          </p:cNvPr>
          <p:cNvSpPr txBox="1"/>
          <p:nvPr/>
        </p:nvSpPr>
        <p:spPr>
          <a:xfrm>
            <a:off x="6116320" y="5516880"/>
            <a:ext cx="8198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Alex’ leisure</a:t>
            </a:r>
          </a:p>
        </p:txBody>
      </p:sp>
    </p:spTree>
    <p:extLst>
      <p:ext uri="{BB962C8B-B14F-4D97-AF65-F5344CB8AC3E}">
        <p14:creationId xmlns:p14="http://schemas.microsoft.com/office/powerpoint/2010/main" val="10067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6782" y="2250463"/>
            <a:ext cx="2708089" cy="2630588"/>
          </a:xfrm>
          <a:custGeom>
            <a:avLst/>
            <a:gdLst>
              <a:gd name="connsiteX0" fmla="*/ 14218 w 2708089"/>
              <a:gd name="connsiteY0" fmla="*/ 16487 h 2630588"/>
              <a:gd name="connsiteX1" fmla="*/ 166618 w 2708089"/>
              <a:gd name="connsiteY1" fmla="*/ 460987 h 2630588"/>
              <a:gd name="connsiteX2" fmla="*/ 471418 w 2708089"/>
              <a:gd name="connsiteY2" fmla="*/ 1026137 h 2630588"/>
              <a:gd name="connsiteX3" fmla="*/ 947668 w 2708089"/>
              <a:gd name="connsiteY3" fmla="*/ 1629387 h 2630588"/>
              <a:gd name="connsiteX4" fmla="*/ 1550918 w 2708089"/>
              <a:gd name="connsiteY4" fmla="*/ 2118337 h 2630588"/>
              <a:gd name="connsiteX5" fmla="*/ 2128768 w 2708089"/>
              <a:gd name="connsiteY5" fmla="*/ 2416787 h 2630588"/>
              <a:gd name="connsiteX6" fmla="*/ 2611368 w 2708089"/>
              <a:gd name="connsiteY6" fmla="*/ 2575537 h 2630588"/>
              <a:gd name="connsiteX7" fmla="*/ 2706618 w 2708089"/>
              <a:gd name="connsiteY7" fmla="*/ 2594587 h 2630588"/>
              <a:gd name="connsiteX8" fmla="*/ 2579618 w 2708089"/>
              <a:gd name="connsiteY8" fmla="*/ 2111987 h 2630588"/>
              <a:gd name="connsiteX9" fmla="*/ 2230368 w 2708089"/>
              <a:gd name="connsiteY9" fmla="*/ 1445237 h 2630588"/>
              <a:gd name="connsiteX10" fmla="*/ 1703318 w 2708089"/>
              <a:gd name="connsiteY10" fmla="*/ 848337 h 2630588"/>
              <a:gd name="connsiteX11" fmla="*/ 1208018 w 2708089"/>
              <a:gd name="connsiteY11" fmla="*/ 467337 h 2630588"/>
              <a:gd name="connsiteX12" fmla="*/ 515868 w 2708089"/>
              <a:gd name="connsiteY12" fmla="*/ 130787 h 2630588"/>
              <a:gd name="connsiteX13" fmla="*/ 14218 w 2708089"/>
              <a:gd name="connsiteY13" fmla="*/ 16487 h 26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8089" h="2630588">
                <a:moveTo>
                  <a:pt x="14218" y="16487"/>
                </a:moveTo>
                <a:cubicBezTo>
                  <a:pt x="-43990" y="71520"/>
                  <a:pt x="90418" y="292712"/>
                  <a:pt x="166618" y="460987"/>
                </a:cubicBezTo>
                <a:cubicBezTo>
                  <a:pt x="242818" y="629262"/>
                  <a:pt x="341243" y="831404"/>
                  <a:pt x="471418" y="1026137"/>
                </a:cubicBezTo>
                <a:cubicBezTo>
                  <a:pt x="601593" y="1220870"/>
                  <a:pt x="767751" y="1447354"/>
                  <a:pt x="947668" y="1629387"/>
                </a:cubicBezTo>
                <a:cubicBezTo>
                  <a:pt x="1127585" y="1811420"/>
                  <a:pt x="1354068" y="1987104"/>
                  <a:pt x="1550918" y="2118337"/>
                </a:cubicBezTo>
                <a:cubicBezTo>
                  <a:pt x="1747768" y="2249570"/>
                  <a:pt x="1952026" y="2340587"/>
                  <a:pt x="2128768" y="2416787"/>
                </a:cubicBezTo>
                <a:cubicBezTo>
                  <a:pt x="2305510" y="2492987"/>
                  <a:pt x="2515060" y="2545904"/>
                  <a:pt x="2611368" y="2575537"/>
                </a:cubicBezTo>
                <a:cubicBezTo>
                  <a:pt x="2707676" y="2605170"/>
                  <a:pt x="2711910" y="2671845"/>
                  <a:pt x="2706618" y="2594587"/>
                </a:cubicBezTo>
                <a:cubicBezTo>
                  <a:pt x="2701326" y="2517329"/>
                  <a:pt x="2658993" y="2303545"/>
                  <a:pt x="2579618" y="2111987"/>
                </a:cubicBezTo>
                <a:cubicBezTo>
                  <a:pt x="2500243" y="1920429"/>
                  <a:pt x="2376418" y="1655845"/>
                  <a:pt x="2230368" y="1445237"/>
                </a:cubicBezTo>
                <a:cubicBezTo>
                  <a:pt x="2084318" y="1234629"/>
                  <a:pt x="1873710" y="1011320"/>
                  <a:pt x="1703318" y="848337"/>
                </a:cubicBezTo>
                <a:cubicBezTo>
                  <a:pt x="1532926" y="685354"/>
                  <a:pt x="1405926" y="586929"/>
                  <a:pt x="1208018" y="467337"/>
                </a:cubicBezTo>
                <a:cubicBezTo>
                  <a:pt x="1010110" y="347745"/>
                  <a:pt x="718010" y="205929"/>
                  <a:pt x="515868" y="130787"/>
                </a:cubicBezTo>
                <a:cubicBezTo>
                  <a:pt x="313726" y="55645"/>
                  <a:pt x="72426" y="-38546"/>
                  <a:pt x="14218" y="1648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DA8599F-E002-1C40-9F9F-50437144BF78}"/>
              </a:ext>
            </a:extLst>
          </p:cNvPr>
          <p:cNvSpPr/>
          <p:nvPr/>
        </p:nvSpPr>
        <p:spPr>
          <a:xfrm>
            <a:off x="6207506" y="2490911"/>
            <a:ext cx="1927846" cy="2307024"/>
          </a:xfrm>
          <a:custGeom>
            <a:avLst/>
            <a:gdLst>
              <a:gd name="connsiteX0" fmla="*/ 105334 w 2014844"/>
              <a:gd name="connsiteY0" fmla="*/ 69578 h 2374607"/>
              <a:gd name="connsiteX1" fmla="*/ 270434 w 2014844"/>
              <a:gd name="connsiteY1" fmla="*/ 526778 h 2374607"/>
              <a:gd name="connsiteX2" fmla="*/ 718109 w 2014844"/>
              <a:gd name="connsiteY2" fmla="*/ 1298303 h 2374607"/>
              <a:gd name="connsiteX3" fmla="*/ 1191184 w 2014844"/>
              <a:gd name="connsiteY3" fmla="*/ 1825353 h 2374607"/>
              <a:gd name="connsiteX4" fmla="*/ 1816659 w 2014844"/>
              <a:gd name="connsiteY4" fmla="*/ 2276203 h 2374607"/>
              <a:gd name="connsiteX5" fmla="*/ 2010334 w 2014844"/>
              <a:gd name="connsiteY5" fmla="*/ 2358753 h 2374607"/>
              <a:gd name="connsiteX6" fmla="*/ 1934134 w 2014844"/>
              <a:gd name="connsiteY6" fmla="*/ 2047603 h 2374607"/>
              <a:gd name="connsiteX7" fmla="*/ 1721409 w 2014844"/>
              <a:gd name="connsiteY7" fmla="*/ 1536428 h 2374607"/>
              <a:gd name="connsiteX8" fmla="*/ 1334059 w 2014844"/>
              <a:gd name="connsiteY8" fmla="*/ 964928 h 2374607"/>
              <a:gd name="connsiteX9" fmla="*/ 953059 w 2014844"/>
              <a:gd name="connsiteY9" fmla="*/ 587103 h 2374607"/>
              <a:gd name="connsiteX10" fmla="*/ 572059 w 2014844"/>
              <a:gd name="connsiteY10" fmla="*/ 307703 h 2374607"/>
              <a:gd name="connsiteX11" fmla="*/ 25959 w 2014844"/>
              <a:gd name="connsiteY11" fmla="*/ 25128 h 2374607"/>
              <a:gd name="connsiteX12" fmla="*/ 105334 w 2014844"/>
              <a:gd name="connsiteY12" fmla="*/ 69578 h 2374607"/>
              <a:gd name="connsiteX0" fmla="*/ 12320 w 1921830"/>
              <a:gd name="connsiteY0" fmla="*/ 4639 h 2309668"/>
              <a:gd name="connsiteX1" fmla="*/ 177420 w 1921830"/>
              <a:gd name="connsiteY1" fmla="*/ 461839 h 2309668"/>
              <a:gd name="connsiteX2" fmla="*/ 625095 w 1921830"/>
              <a:gd name="connsiteY2" fmla="*/ 1233364 h 2309668"/>
              <a:gd name="connsiteX3" fmla="*/ 1098170 w 1921830"/>
              <a:gd name="connsiteY3" fmla="*/ 1760414 h 2309668"/>
              <a:gd name="connsiteX4" fmla="*/ 1723645 w 1921830"/>
              <a:gd name="connsiteY4" fmla="*/ 2211264 h 2309668"/>
              <a:gd name="connsiteX5" fmla="*/ 1917320 w 1921830"/>
              <a:gd name="connsiteY5" fmla="*/ 2293814 h 2309668"/>
              <a:gd name="connsiteX6" fmla="*/ 1841120 w 1921830"/>
              <a:gd name="connsiteY6" fmla="*/ 1982664 h 2309668"/>
              <a:gd name="connsiteX7" fmla="*/ 1628395 w 1921830"/>
              <a:gd name="connsiteY7" fmla="*/ 1471489 h 2309668"/>
              <a:gd name="connsiteX8" fmla="*/ 1241045 w 1921830"/>
              <a:gd name="connsiteY8" fmla="*/ 899989 h 2309668"/>
              <a:gd name="connsiteX9" fmla="*/ 860045 w 1921830"/>
              <a:gd name="connsiteY9" fmla="*/ 522164 h 2309668"/>
              <a:gd name="connsiteX10" fmla="*/ 479045 w 1921830"/>
              <a:gd name="connsiteY10" fmla="*/ 242764 h 2309668"/>
              <a:gd name="connsiteX11" fmla="*/ 12320 w 1921830"/>
              <a:gd name="connsiteY11" fmla="*/ 4639 h 2309668"/>
              <a:gd name="connsiteX0" fmla="*/ 12320 w 1904168"/>
              <a:gd name="connsiteY0" fmla="*/ 4639 h 2291847"/>
              <a:gd name="connsiteX1" fmla="*/ 177420 w 1904168"/>
              <a:gd name="connsiteY1" fmla="*/ 461839 h 2291847"/>
              <a:gd name="connsiteX2" fmla="*/ 625095 w 1904168"/>
              <a:gd name="connsiteY2" fmla="*/ 1233364 h 2291847"/>
              <a:gd name="connsiteX3" fmla="*/ 1098170 w 1904168"/>
              <a:gd name="connsiteY3" fmla="*/ 1760414 h 2291847"/>
              <a:gd name="connsiteX4" fmla="*/ 1723645 w 1904168"/>
              <a:gd name="connsiteY4" fmla="*/ 2211264 h 2291847"/>
              <a:gd name="connsiteX5" fmla="*/ 1898270 w 1904168"/>
              <a:gd name="connsiteY5" fmla="*/ 2271589 h 2291847"/>
              <a:gd name="connsiteX6" fmla="*/ 1841120 w 1904168"/>
              <a:gd name="connsiteY6" fmla="*/ 1982664 h 2291847"/>
              <a:gd name="connsiteX7" fmla="*/ 1628395 w 1904168"/>
              <a:gd name="connsiteY7" fmla="*/ 1471489 h 2291847"/>
              <a:gd name="connsiteX8" fmla="*/ 1241045 w 1904168"/>
              <a:gd name="connsiteY8" fmla="*/ 899989 h 2291847"/>
              <a:gd name="connsiteX9" fmla="*/ 860045 w 1904168"/>
              <a:gd name="connsiteY9" fmla="*/ 522164 h 2291847"/>
              <a:gd name="connsiteX10" fmla="*/ 479045 w 1904168"/>
              <a:gd name="connsiteY10" fmla="*/ 242764 h 2291847"/>
              <a:gd name="connsiteX11" fmla="*/ 12320 w 1904168"/>
              <a:gd name="connsiteY11" fmla="*/ 4639 h 2291847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07059"/>
              <a:gd name="connsiteY0" fmla="*/ 4639 h 2294285"/>
              <a:gd name="connsiteX1" fmla="*/ 177420 w 1907059"/>
              <a:gd name="connsiteY1" fmla="*/ 461839 h 2294285"/>
              <a:gd name="connsiteX2" fmla="*/ 625095 w 1907059"/>
              <a:gd name="connsiteY2" fmla="*/ 1233364 h 2294285"/>
              <a:gd name="connsiteX3" fmla="*/ 1098170 w 1907059"/>
              <a:gd name="connsiteY3" fmla="*/ 1760414 h 2294285"/>
              <a:gd name="connsiteX4" fmla="*/ 1723645 w 1907059"/>
              <a:gd name="connsiteY4" fmla="*/ 2211264 h 2294285"/>
              <a:gd name="connsiteX5" fmla="*/ 1901445 w 1907059"/>
              <a:gd name="connsiteY5" fmla="*/ 2274764 h 2294285"/>
              <a:gd name="connsiteX6" fmla="*/ 1841120 w 1907059"/>
              <a:gd name="connsiteY6" fmla="*/ 1982664 h 2294285"/>
              <a:gd name="connsiteX7" fmla="*/ 1628395 w 1907059"/>
              <a:gd name="connsiteY7" fmla="*/ 1471489 h 2294285"/>
              <a:gd name="connsiteX8" fmla="*/ 1241045 w 1907059"/>
              <a:gd name="connsiteY8" fmla="*/ 899989 h 2294285"/>
              <a:gd name="connsiteX9" fmla="*/ 860045 w 1907059"/>
              <a:gd name="connsiteY9" fmla="*/ 522164 h 2294285"/>
              <a:gd name="connsiteX10" fmla="*/ 479045 w 1907059"/>
              <a:gd name="connsiteY10" fmla="*/ 242764 h 2294285"/>
              <a:gd name="connsiteX11" fmla="*/ 12320 w 1907059"/>
              <a:gd name="connsiteY11" fmla="*/ 4639 h 2294285"/>
              <a:gd name="connsiteX0" fmla="*/ 12320 w 1943064"/>
              <a:gd name="connsiteY0" fmla="*/ 4639 h 2331687"/>
              <a:gd name="connsiteX1" fmla="*/ 177420 w 1943064"/>
              <a:gd name="connsiteY1" fmla="*/ 461839 h 2331687"/>
              <a:gd name="connsiteX2" fmla="*/ 625095 w 1943064"/>
              <a:gd name="connsiteY2" fmla="*/ 1233364 h 2331687"/>
              <a:gd name="connsiteX3" fmla="*/ 1098170 w 1943064"/>
              <a:gd name="connsiteY3" fmla="*/ 1760414 h 2331687"/>
              <a:gd name="connsiteX4" fmla="*/ 1723645 w 1943064"/>
              <a:gd name="connsiteY4" fmla="*/ 2211264 h 2331687"/>
              <a:gd name="connsiteX5" fmla="*/ 1939545 w 1943064"/>
              <a:gd name="connsiteY5" fmla="*/ 2319214 h 2331687"/>
              <a:gd name="connsiteX6" fmla="*/ 1841120 w 1943064"/>
              <a:gd name="connsiteY6" fmla="*/ 1982664 h 2331687"/>
              <a:gd name="connsiteX7" fmla="*/ 1628395 w 1943064"/>
              <a:gd name="connsiteY7" fmla="*/ 1471489 h 2331687"/>
              <a:gd name="connsiteX8" fmla="*/ 1241045 w 1943064"/>
              <a:gd name="connsiteY8" fmla="*/ 899989 h 2331687"/>
              <a:gd name="connsiteX9" fmla="*/ 860045 w 1943064"/>
              <a:gd name="connsiteY9" fmla="*/ 522164 h 2331687"/>
              <a:gd name="connsiteX10" fmla="*/ 479045 w 1943064"/>
              <a:gd name="connsiteY10" fmla="*/ 242764 h 2331687"/>
              <a:gd name="connsiteX11" fmla="*/ 12320 w 1943064"/>
              <a:gd name="connsiteY11" fmla="*/ 4639 h 2331687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  <a:gd name="connsiteX0" fmla="*/ 12320 w 1927846"/>
              <a:gd name="connsiteY0" fmla="*/ 4639 h 2307024"/>
              <a:gd name="connsiteX1" fmla="*/ 177420 w 1927846"/>
              <a:gd name="connsiteY1" fmla="*/ 461839 h 2307024"/>
              <a:gd name="connsiteX2" fmla="*/ 625095 w 1927846"/>
              <a:gd name="connsiteY2" fmla="*/ 1233364 h 2307024"/>
              <a:gd name="connsiteX3" fmla="*/ 1098170 w 1927846"/>
              <a:gd name="connsiteY3" fmla="*/ 1760414 h 2307024"/>
              <a:gd name="connsiteX4" fmla="*/ 1723645 w 1927846"/>
              <a:gd name="connsiteY4" fmla="*/ 2211264 h 2307024"/>
              <a:gd name="connsiteX5" fmla="*/ 1923670 w 1927846"/>
              <a:gd name="connsiteY5" fmla="*/ 2290639 h 2307024"/>
              <a:gd name="connsiteX6" fmla="*/ 1841120 w 1927846"/>
              <a:gd name="connsiteY6" fmla="*/ 1982664 h 2307024"/>
              <a:gd name="connsiteX7" fmla="*/ 1628395 w 1927846"/>
              <a:gd name="connsiteY7" fmla="*/ 1471489 h 2307024"/>
              <a:gd name="connsiteX8" fmla="*/ 1241045 w 1927846"/>
              <a:gd name="connsiteY8" fmla="*/ 899989 h 2307024"/>
              <a:gd name="connsiteX9" fmla="*/ 860045 w 1927846"/>
              <a:gd name="connsiteY9" fmla="*/ 522164 h 2307024"/>
              <a:gd name="connsiteX10" fmla="*/ 479045 w 1927846"/>
              <a:gd name="connsiteY10" fmla="*/ 242764 h 2307024"/>
              <a:gd name="connsiteX11" fmla="*/ 12320 w 1927846"/>
              <a:gd name="connsiteY11" fmla="*/ 4639 h 23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846" h="2307024">
                <a:moveTo>
                  <a:pt x="12320" y="4639"/>
                </a:moveTo>
                <a:cubicBezTo>
                  <a:pt x="-37951" y="41152"/>
                  <a:pt x="75291" y="257052"/>
                  <a:pt x="177420" y="461839"/>
                </a:cubicBezTo>
                <a:cubicBezTo>
                  <a:pt x="279549" y="666626"/>
                  <a:pt x="471637" y="1016935"/>
                  <a:pt x="625095" y="1233364"/>
                </a:cubicBezTo>
                <a:cubicBezTo>
                  <a:pt x="778553" y="1449793"/>
                  <a:pt x="915078" y="1597431"/>
                  <a:pt x="1098170" y="1760414"/>
                </a:cubicBezTo>
                <a:cubicBezTo>
                  <a:pt x="1281262" y="1923397"/>
                  <a:pt x="1586062" y="2122893"/>
                  <a:pt x="1723645" y="2211264"/>
                </a:cubicBezTo>
                <a:cubicBezTo>
                  <a:pt x="1861228" y="2299635"/>
                  <a:pt x="1904091" y="2328739"/>
                  <a:pt x="1923670" y="2290639"/>
                </a:cubicBezTo>
                <a:cubicBezTo>
                  <a:pt x="1943249" y="2252539"/>
                  <a:pt x="1890332" y="2119189"/>
                  <a:pt x="1841120" y="1982664"/>
                </a:cubicBezTo>
                <a:cubicBezTo>
                  <a:pt x="1791908" y="1846139"/>
                  <a:pt x="1728408" y="1651935"/>
                  <a:pt x="1628395" y="1471489"/>
                </a:cubicBezTo>
                <a:cubicBezTo>
                  <a:pt x="1528383" y="1291043"/>
                  <a:pt x="1369103" y="1058210"/>
                  <a:pt x="1241045" y="899989"/>
                </a:cubicBezTo>
                <a:cubicBezTo>
                  <a:pt x="1112987" y="741768"/>
                  <a:pt x="987045" y="631701"/>
                  <a:pt x="860045" y="522164"/>
                </a:cubicBezTo>
                <a:cubicBezTo>
                  <a:pt x="733045" y="412627"/>
                  <a:pt x="633562" y="336426"/>
                  <a:pt x="479045" y="242764"/>
                </a:cubicBezTo>
                <a:cubicBezTo>
                  <a:pt x="337758" y="156510"/>
                  <a:pt x="62591" y="-31874"/>
                  <a:pt x="12320" y="4639"/>
                </a:cubicBezTo>
                <a:close/>
              </a:path>
            </a:pathLst>
          </a:custGeom>
          <a:solidFill>
            <a:schemeClr val="accent3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660E67-2C33-D848-B4BF-31A18C5963E2}"/>
              </a:ext>
            </a:extLst>
          </p:cNvPr>
          <p:cNvCxnSpPr/>
          <p:nvPr/>
        </p:nvCxnSpPr>
        <p:spPr>
          <a:xfrm flipH="1" flipV="1">
            <a:off x="6210620" y="2170369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575413"/>
          </a:xfrm>
        </p:spPr>
        <p:txBody>
          <a:bodyPr/>
          <a:lstStyle/>
          <a:p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17071" y="1143507"/>
            <a:ext cx="3988079" cy="4285698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</a:t>
            </a:r>
            <a:r>
              <a:rPr lang="fi-FI" dirty="0" err="1"/>
              <a:t>running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MRT=MRS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In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example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assumed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Alex’ </a:t>
            </a:r>
            <a:r>
              <a:rPr lang="fi-FI" dirty="0" err="1"/>
              <a:t>preferences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such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happens</a:t>
            </a:r>
            <a:r>
              <a:rPr lang="fi-FI" dirty="0"/>
              <a:t> at 8h of </a:t>
            </a:r>
            <a:r>
              <a:rPr lang="fi-FI" dirty="0" err="1"/>
              <a:t>labor</a:t>
            </a:r>
            <a:r>
              <a:rPr lang="fi-FI" dirty="0"/>
              <a:t> (no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C and D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endParaRPr lang="fi-FI" dirty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Alex </a:t>
            </a:r>
            <a:r>
              <a:rPr lang="fi-FI" dirty="0" err="1"/>
              <a:t>produces</a:t>
            </a:r>
            <a:r>
              <a:rPr lang="fi-FI" dirty="0"/>
              <a:t> 9 </a:t>
            </a:r>
            <a:r>
              <a:rPr lang="fi-FI" dirty="0" err="1"/>
              <a:t>bushels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shares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to Barry and Alex </a:t>
            </a:r>
            <a:r>
              <a:rPr lang="fi-FI" dirty="0" err="1"/>
              <a:t>differs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endParaRPr lang="fi-FI" dirty="0"/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233957" y="4984679"/>
            <a:ext cx="108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Grain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022" y="5432328"/>
            <a:ext cx="222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5915083-4BEE-8D43-B539-F24AA1239808}"/>
              </a:ext>
            </a:extLst>
          </p:cNvPr>
          <p:cNvSpPr/>
          <p:nvPr/>
        </p:nvSpPr>
        <p:spPr>
          <a:xfrm rot="10493859">
            <a:off x="5318623" y="-2426390"/>
            <a:ext cx="6985817" cy="7339296"/>
          </a:xfrm>
          <a:prstGeom prst="arc">
            <a:avLst>
              <a:gd name="adj1" fmla="val 17079887"/>
              <a:gd name="adj2" fmla="val 21168888"/>
            </a:avLst>
          </a:prstGeom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F685CA-CE45-C045-BA49-512CDFD62981}"/>
              </a:ext>
            </a:extLst>
          </p:cNvPr>
          <p:cNvSpPr txBox="1"/>
          <p:nvPr/>
        </p:nvSpPr>
        <p:spPr>
          <a:xfrm>
            <a:off x="6843125" y="2218199"/>
            <a:ext cx="165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F3340"/>
                </a:solidFill>
              </a:rPr>
              <a:t>PPF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B20001-8F14-4749-947E-52B0102271FC}"/>
              </a:ext>
            </a:extLst>
          </p:cNvPr>
          <p:cNvSpPr txBox="1"/>
          <p:nvPr/>
        </p:nvSpPr>
        <p:spPr>
          <a:xfrm>
            <a:off x="5646168" y="1575185"/>
            <a:ext cx="202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Reservation indifference curve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58EA51-3C60-9D4F-A1D5-DB46325E3ED8}"/>
              </a:ext>
            </a:extLst>
          </p:cNvPr>
          <p:cNvCxnSpPr>
            <a:cxnSpLocks/>
          </p:cNvCxnSpPr>
          <p:nvPr/>
        </p:nvCxnSpPr>
        <p:spPr>
          <a:xfrm flipH="1" flipV="1">
            <a:off x="8199099" y="4839354"/>
            <a:ext cx="8726" cy="539053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83">
            <a:extLst>
              <a:ext uri="{FF2B5EF4-FFF2-40B4-BE49-F238E27FC236}">
                <a16:creationId xmlns:a16="http://schemas.microsoft.com/office/drawing/2014/main" id="{07D36F0B-B774-4A43-BD27-B8A2CFC38502}"/>
              </a:ext>
            </a:extLst>
          </p:cNvPr>
          <p:cNvSpPr/>
          <p:nvPr/>
        </p:nvSpPr>
        <p:spPr>
          <a:xfrm>
            <a:off x="8164292" y="479687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41440F-0FD9-6C4D-9A24-FABBFC7F1A26}"/>
              </a:ext>
            </a:extLst>
          </p:cNvPr>
          <p:cNvSpPr txBox="1"/>
          <p:nvPr/>
        </p:nvSpPr>
        <p:spPr>
          <a:xfrm>
            <a:off x="4397329" y="3963104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4,5</a:t>
            </a:r>
          </a:p>
        </p:txBody>
      </p:sp>
      <p:sp>
        <p:nvSpPr>
          <p:cNvPr id="57" name="Arc 42">
            <a:extLst>
              <a:ext uri="{FF2B5EF4-FFF2-40B4-BE49-F238E27FC236}">
                <a16:creationId xmlns:a16="http://schemas.microsoft.com/office/drawing/2014/main" id="{DAC09BCC-2194-D642-9EC0-8F2EF5199E9D}"/>
              </a:ext>
            </a:extLst>
          </p:cNvPr>
          <p:cNvSpPr/>
          <p:nvPr/>
        </p:nvSpPr>
        <p:spPr>
          <a:xfrm rot="10800000">
            <a:off x="5986467" y="-2954061"/>
            <a:ext cx="6480000" cy="7991999"/>
          </a:xfrm>
          <a:prstGeom prst="arc">
            <a:avLst>
              <a:gd name="adj1" fmla="val 17129375"/>
              <a:gd name="adj2" fmla="val 20437637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4891782" y="306560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7157720" y="3108961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5AFBA6-7C2A-FD44-A2CE-E24DD61B5DB0}"/>
              </a:ext>
            </a:extLst>
          </p:cNvPr>
          <p:cNvCxnSpPr/>
          <p:nvPr/>
        </p:nvCxnSpPr>
        <p:spPr>
          <a:xfrm flipH="1" flipV="1">
            <a:off x="6065968" y="3111455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2009B6F-08BD-7248-9D7E-E7E7A21E8894}"/>
              </a:ext>
            </a:extLst>
          </p:cNvPr>
          <p:cNvSpPr txBox="1"/>
          <p:nvPr/>
        </p:nvSpPr>
        <p:spPr>
          <a:xfrm>
            <a:off x="6822311" y="541962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C36F5-7F59-0D40-9E96-5F937A1D7E1B}"/>
              </a:ext>
            </a:extLst>
          </p:cNvPr>
          <p:cNvSpPr txBox="1"/>
          <p:nvPr/>
        </p:nvSpPr>
        <p:spPr>
          <a:xfrm>
            <a:off x="4464580" y="2909203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91FAAF-D8B8-1D4F-BD0F-8019270AEE79}"/>
              </a:ext>
            </a:extLst>
          </p:cNvPr>
          <p:cNvCxnSpPr>
            <a:cxnSpLocks/>
          </p:cNvCxnSpPr>
          <p:nvPr/>
        </p:nvCxnSpPr>
        <p:spPr>
          <a:xfrm flipV="1">
            <a:off x="7155335" y="3065603"/>
            <a:ext cx="0" cy="1067189"/>
          </a:xfrm>
          <a:prstGeom prst="straightConnector1">
            <a:avLst/>
          </a:prstGeom>
          <a:ln w="28575" cmpd="sng">
            <a:solidFill>
              <a:schemeClr val="accent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EEDCC87-3DE3-E244-B16E-8B40FE30975D}"/>
              </a:ext>
            </a:extLst>
          </p:cNvPr>
          <p:cNvCxnSpPr/>
          <p:nvPr/>
        </p:nvCxnSpPr>
        <p:spPr>
          <a:xfrm>
            <a:off x="4875249" y="4132792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D60D4DE-279F-C944-98C0-B93F5631BE90}"/>
              </a:ext>
            </a:extLst>
          </p:cNvPr>
          <p:cNvSpPr/>
          <p:nvPr/>
        </p:nvSpPr>
        <p:spPr>
          <a:xfrm>
            <a:off x="7121329" y="41022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59C719E-D4E0-E541-A886-9747273A6433}"/>
              </a:ext>
            </a:extLst>
          </p:cNvPr>
          <p:cNvSpPr/>
          <p:nvPr/>
        </p:nvSpPr>
        <p:spPr>
          <a:xfrm>
            <a:off x="7121720" y="302861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761855-955D-9344-BCD7-F943D11F8773}"/>
              </a:ext>
            </a:extLst>
          </p:cNvPr>
          <p:cNvSpPr txBox="1"/>
          <p:nvPr/>
        </p:nvSpPr>
        <p:spPr>
          <a:xfrm>
            <a:off x="6967349" y="273992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B2323F-B217-164F-9DFC-4CEC592676FF}"/>
              </a:ext>
            </a:extLst>
          </p:cNvPr>
          <p:cNvSpPr txBox="1"/>
          <p:nvPr/>
        </p:nvSpPr>
        <p:spPr>
          <a:xfrm>
            <a:off x="7127200" y="3887302"/>
            <a:ext cx="34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530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589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going</a:t>
            </a:r>
            <a:r>
              <a:rPr lang="fi-FI" dirty="0"/>
              <a:t> 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72589"/>
            <a:ext cx="8085599" cy="4862946"/>
          </a:xfrm>
        </p:spPr>
        <p:txBody>
          <a:bodyPr/>
          <a:lstStyle/>
          <a:p>
            <a:r>
              <a:rPr lang="en-US" dirty="0"/>
              <a:t>Key assumption that we make: Alex has the power to turn down Barry’s offer</a:t>
            </a:r>
          </a:p>
          <a:p>
            <a:pPr marL="580500" lvl="1" indent="-342900"/>
            <a:r>
              <a:rPr lang="en-US" dirty="0"/>
              <a:t>Some authors give this power a grandiose name: freedom, autonomy etc. It reflects the idea that Alex has a point of recourse that cannot be taken away (inalienable rights)</a:t>
            </a:r>
          </a:p>
          <a:p>
            <a:r>
              <a:rPr lang="en-US" dirty="0"/>
              <a:t>If Barry wants anything out of Alex, his offer must respect this autonomy</a:t>
            </a:r>
          </a:p>
          <a:p>
            <a:pPr marL="580500" lvl="1" indent="-342900"/>
            <a:r>
              <a:rPr lang="en-US" dirty="0"/>
              <a:t>Barry must maximize subject to Alex’ power to reject offers</a:t>
            </a:r>
            <a:endParaRPr lang="en-US" b="1" dirty="0"/>
          </a:p>
          <a:p>
            <a:pPr indent="-342900"/>
            <a:r>
              <a:rPr lang="en-US" dirty="0"/>
              <a:t>If Barry gets to make a take-it-or-leave-it offer, he also has considerable power</a:t>
            </a:r>
          </a:p>
          <a:p>
            <a:pPr marL="580500" lvl="1" indent="-342900"/>
            <a:r>
              <a:rPr lang="en-US" dirty="0"/>
              <a:t>Alex will be kept indifferent to his outside option</a:t>
            </a:r>
          </a:p>
          <a:p>
            <a:pPr marL="342900" indent="-342900"/>
            <a:r>
              <a:rPr lang="en-US" b="1" dirty="0"/>
              <a:t>But then Barry is simply moving along Alex’ indifference curve </a:t>
            </a:r>
            <a:endParaRPr lang="en-US" dirty="0"/>
          </a:p>
          <a:p>
            <a:pPr marL="580500" lvl="1" indent="-342900"/>
            <a:r>
              <a:rPr lang="en-US" dirty="0"/>
              <a:t>Alex produces additional output according to MRT but requires compensation according to MRS. At optimum, MRT=MRS (Alex’)</a:t>
            </a:r>
          </a:p>
          <a:p>
            <a:pPr marL="342900" indent="-34290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86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19E039-2D85-F447-83EE-4028F41EB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r>
              <a:rPr lang="fi-FI" dirty="0"/>
              <a:t> to </a:t>
            </a:r>
            <a:r>
              <a:rPr lang="fi-FI" dirty="0" err="1"/>
              <a:t>Lecture</a:t>
            </a:r>
            <a:r>
              <a:rPr lang="fi-FI" dirty="0"/>
              <a:t>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9DC6F4-A680-5C43-9A02-C1018872D8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1269117"/>
            <a:ext cx="8085599" cy="3831557"/>
          </a:xfrm>
        </p:spPr>
        <p:txBody>
          <a:bodyPr/>
          <a:lstStyle/>
          <a:p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</a:t>
            </a:r>
            <a:r>
              <a:rPr lang="fi-FI" dirty="0"/>
              <a:t>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far</a:t>
            </a:r>
            <a:r>
              <a:rPr lang="fi-FI" dirty="0"/>
              <a:t>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Choice</a:t>
            </a:r>
            <a:r>
              <a:rPr lang="fi-FI" dirty="0"/>
              <a:t> and </a:t>
            </a:r>
            <a:r>
              <a:rPr lang="fi-FI" dirty="0" err="1"/>
              <a:t>scarcity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Elements</a:t>
            </a:r>
            <a:r>
              <a:rPr lang="fi-FI" dirty="0"/>
              <a:t> of </a:t>
            </a:r>
            <a:r>
              <a:rPr lang="fi-FI" dirty="0" err="1"/>
              <a:t>game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  <a:p>
            <a:pPr marL="342900" indent="-342900"/>
            <a:r>
              <a:rPr lang="fi-FI" dirty="0" err="1"/>
              <a:t>Today</a:t>
            </a:r>
            <a:r>
              <a:rPr lang="fi-FI" dirty="0"/>
              <a:t>: 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Rules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”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Pareto-efficieny</a:t>
            </a:r>
            <a:r>
              <a:rPr lang="fi-FI" dirty="0"/>
              <a:t> and </a:t>
            </a:r>
            <a:r>
              <a:rPr lang="fi-FI" dirty="0" err="1"/>
              <a:t>fairness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affect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Introduction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measurement</a:t>
            </a:r>
            <a:r>
              <a:rPr lang="fi-FI" dirty="0"/>
              <a:t> of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endParaRPr lang="fi-FI" dirty="0"/>
          </a:p>
          <a:p>
            <a:r>
              <a:rPr lang="fi-FI" dirty="0"/>
              <a:t>Next </a:t>
            </a:r>
            <a:r>
              <a:rPr lang="fi-FI" dirty="0" err="1"/>
              <a:t>week</a:t>
            </a:r>
            <a:r>
              <a:rPr lang="fi-FI" dirty="0"/>
              <a:t>:</a:t>
            </a:r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central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capitalist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: </a:t>
            </a:r>
            <a:r>
              <a:rPr lang="fi-FI" dirty="0" err="1"/>
              <a:t>markets</a:t>
            </a:r>
            <a:r>
              <a:rPr lang="fi-FI" dirty="0"/>
              <a:t> and </a:t>
            </a:r>
            <a:r>
              <a:rPr lang="fi-FI" dirty="0" err="1"/>
              <a:t>firms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626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603998" cy="591589"/>
          </a:xfrm>
        </p:spPr>
        <p:txBody>
          <a:bodyPr/>
          <a:lstStyle/>
          <a:p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negotiations</a:t>
            </a:r>
            <a:r>
              <a:rPr lang="fi-FI" dirty="0"/>
              <a:t> and </a:t>
            </a:r>
            <a:r>
              <a:rPr lang="fi-FI" dirty="0" err="1"/>
              <a:t>Coase</a:t>
            </a:r>
            <a:r>
              <a:rPr lang="fi-FI" dirty="0"/>
              <a:t> </a:t>
            </a:r>
            <a:r>
              <a:rPr lang="fi-FI" dirty="0" err="1"/>
              <a:t>theorem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789709"/>
            <a:ext cx="8085599" cy="4862946"/>
          </a:xfrm>
        </p:spPr>
        <p:txBody>
          <a:bodyPr/>
          <a:lstStyle/>
          <a:p>
            <a:r>
              <a:rPr lang="en-US" dirty="0"/>
              <a:t>If Alex owns land and keeps output, he works for 8h</a:t>
            </a:r>
          </a:p>
          <a:p>
            <a:pPr marL="580500" lvl="1" indent="-342900"/>
            <a:r>
              <a:rPr lang="en-US" dirty="0"/>
              <a:t>This comes from the simple analysis along the lines of Lecture 2</a:t>
            </a:r>
          </a:p>
          <a:p>
            <a:r>
              <a:rPr lang="en-US" dirty="0"/>
              <a:t>When Barry owns the land and must hire Alex to work, he must offer a contract that gives Alex at least his outside option Alex is hired to work 8h</a:t>
            </a:r>
          </a:p>
          <a:p>
            <a:pPr marL="580500" lvl="1" indent="-342900"/>
            <a:r>
              <a:rPr lang="en-US" dirty="0"/>
              <a:t>Alex’ outside option may be working at another farm or getting unemployment benefits etc.</a:t>
            </a:r>
          </a:p>
          <a:p>
            <a:r>
              <a:rPr lang="en-US" dirty="0"/>
              <a:t>Working exactly 8h is a special feature here </a:t>
            </a:r>
          </a:p>
          <a:p>
            <a:pPr marL="580500" lvl="1" indent="-342900"/>
            <a:r>
              <a:rPr lang="en-US" dirty="0"/>
              <a:t>technically this relies on no income effects, i.e. Alex’ MRS depends only on hours not grain</a:t>
            </a:r>
          </a:p>
          <a:p>
            <a:r>
              <a:rPr lang="en-US" dirty="0"/>
              <a:t>In general, after negotiations labor is supplied efficiently</a:t>
            </a:r>
          </a:p>
          <a:p>
            <a:pPr marL="580500" lvl="1" indent="-342900"/>
            <a:r>
              <a:rPr lang="en-US" dirty="0"/>
              <a:t>This holds regardless of who owns the land and this an instance of what is know of Coase theorem (property rights do not matter)</a:t>
            </a:r>
          </a:p>
          <a:p>
            <a:pPr marL="580500" lvl="1" indent="-342900"/>
            <a:r>
              <a:rPr lang="en-US" dirty="0"/>
              <a:t>The sharing of surplus clearly depends on property rights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8389-A5F3-9943-9002-FBA38647A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589"/>
          </a:xfrm>
        </p:spPr>
        <p:txBody>
          <a:bodyPr/>
          <a:lstStyle/>
          <a:p>
            <a:r>
              <a:rPr lang="fi-FI" dirty="0" err="1"/>
              <a:t>Moral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story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B3A28-40F1-374E-9644-9AAB67300F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72589"/>
            <a:ext cx="8085599" cy="4671753"/>
          </a:xfrm>
        </p:spPr>
        <p:txBody>
          <a:bodyPr/>
          <a:lstStyle/>
          <a:p>
            <a:r>
              <a:rPr lang="en-US" dirty="0"/>
              <a:t>Production technology and biology set constraints for feasible allocations</a:t>
            </a:r>
          </a:p>
          <a:p>
            <a:pPr marL="580500" lvl="1" indent="-342900"/>
            <a:r>
              <a:rPr lang="en-US" dirty="0"/>
              <a:t>technology -&gt; PPF</a:t>
            </a:r>
          </a:p>
          <a:p>
            <a:pPr marL="580500" lvl="1" indent="-342900"/>
            <a:r>
              <a:rPr lang="en-US" dirty="0"/>
              <a:t>biology -&gt; survival frontier</a:t>
            </a:r>
          </a:p>
          <a:p>
            <a:r>
              <a:rPr lang="en-US" dirty="0"/>
              <a:t>Institutions and preferences determine which one is chosen</a:t>
            </a:r>
          </a:p>
          <a:p>
            <a:pPr marL="580500" lvl="1" indent="-342900"/>
            <a:r>
              <a:rPr lang="en-US" dirty="0"/>
              <a:t>institutions -&gt; outside option</a:t>
            </a:r>
          </a:p>
          <a:p>
            <a:pPr marL="580500" lvl="1" indent="-342900"/>
            <a:r>
              <a:rPr lang="en-US" dirty="0"/>
              <a:t>preferences -&gt; what is acceptable</a:t>
            </a:r>
          </a:p>
          <a:p>
            <a:pPr marL="580500" lvl="1" indent="-342900"/>
            <a:r>
              <a:rPr lang="en-US" dirty="0"/>
              <a:t>voluntary agreements and negotiations result in efficient outcomes (Coase theorem)</a:t>
            </a:r>
          </a:p>
          <a:p>
            <a:pPr indent="-342900"/>
            <a:r>
              <a:rPr lang="en-US" dirty="0"/>
              <a:t>Legislating allocations may result in Pareto-inefficient allocations</a:t>
            </a:r>
          </a:p>
          <a:p>
            <a:pPr marL="580500" lvl="1" indent="-342900"/>
            <a:r>
              <a:rPr lang="en-US" dirty="0"/>
              <a:t>the most effective way of improving the welfare of a group may be to increase their bargaining power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9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CC664-16E6-6849-9E2E-B720E2478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510050"/>
            <a:ext cx="7975385" cy="2636000"/>
          </a:xfrm>
        </p:spPr>
        <p:txBody>
          <a:bodyPr/>
          <a:lstStyle/>
          <a:p>
            <a:br>
              <a:rPr lang="fi-FI" sz="4800" dirty="0"/>
            </a:br>
            <a:br>
              <a:rPr lang="fi-FI" sz="4800" dirty="0"/>
            </a:br>
            <a:br>
              <a:rPr lang="fi-FI" sz="4800" dirty="0"/>
            </a:br>
            <a:r>
              <a:rPr lang="fi-FI" sz="4800" dirty="0" err="1"/>
              <a:t>Empirics</a:t>
            </a:r>
            <a:r>
              <a:rPr lang="fi-FI" sz="4800" dirty="0"/>
              <a:t> of </a:t>
            </a:r>
            <a:r>
              <a:rPr lang="fi-FI" sz="4800" dirty="0" err="1"/>
              <a:t>income</a:t>
            </a:r>
            <a:r>
              <a:rPr lang="fi-FI" sz="4800" dirty="0"/>
              <a:t> </a:t>
            </a:r>
            <a:r>
              <a:rPr lang="fi-FI" sz="4800" dirty="0" err="1"/>
              <a:t>inequality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13370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200" y="106680"/>
            <a:ext cx="8085599" cy="458585"/>
          </a:xfrm>
        </p:spPr>
        <p:txBody>
          <a:bodyPr/>
          <a:lstStyle/>
          <a:p>
            <a:r>
              <a:rPr lang="fi-FI" dirty="0"/>
              <a:t>Output </a:t>
            </a:r>
            <a:r>
              <a:rPr lang="fi-FI" dirty="0" err="1"/>
              <a:t>sharing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565264"/>
            <a:ext cx="8085599" cy="5237019"/>
          </a:xfrm>
        </p:spPr>
        <p:txBody>
          <a:bodyPr/>
          <a:lstStyle/>
          <a:p>
            <a:r>
              <a:rPr lang="fi-FI" dirty="0" err="1"/>
              <a:t>Whatabout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and </a:t>
            </a:r>
            <a:r>
              <a:rPr lang="fi-FI" dirty="0" err="1"/>
              <a:t>observed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”</a:t>
            </a:r>
            <a:r>
              <a:rPr lang="fi-FI" dirty="0" err="1"/>
              <a:t>size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” ≈ </a:t>
            </a:r>
            <a:r>
              <a:rPr lang="fi-FI" dirty="0" err="1"/>
              <a:t>income</a:t>
            </a:r>
            <a:r>
              <a:rPr lang="fi-FI" dirty="0"/>
              <a:t> per </a:t>
            </a:r>
            <a:r>
              <a:rPr lang="fi-FI" dirty="0" err="1"/>
              <a:t>capita</a:t>
            </a:r>
            <a:r>
              <a:rPr lang="fi-FI" dirty="0"/>
              <a:t>, GDP (</a:t>
            </a:r>
            <a:r>
              <a:rPr lang="fi-FI" dirty="0" err="1"/>
              <a:t>more</a:t>
            </a:r>
            <a:r>
              <a:rPr lang="fi-FI" dirty="0"/>
              <a:t> on </a:t>
            </a:r>
            <a:r>
              <a:rPr lang="fi-FI" dirty="0" err="1"/>
              <a:t>how</a:t>
            </a:r>
            <a:r>
              <a:rPr lang="fi-FI" dirty="0"/>
              <a:t> to </a:t>
            </a:r>
            <a:r>
              <a:rPr lang="fi-FI" dirty="0" err="1"/>
              <a:t>measure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in </a:t>
            </a:r>
            <a:r>
              <a:rPr lang="fi-FI" dirty="0" err="1"/>
              <a:t>Principles</a:t>
            </a:r>
            <a:r>
              <a:rPr lang="fi-FI" dirty="0"/>
              <a:t> II)</a:t>
            </a:r>
          </a:p>
          <a:p>
            <a:pPr marL="580500" lvl="1" indent="-342900"/>
            <a:r>
              <a:rPr lang="fi-FI" dirty="0"/>
              <a:t>”</a:t>
            </a:r>
            <a:r>
              <a:rPr lang="fi-FI" dirty="0" err="1"/>
              <a:t>sharing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” ≈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endParaRPr lang="fi-FI" dirty="0"/>
          </a:p>
          <a:p>
            <a:r>
              <a:rPr lang="fi-FI" dirty="0"/>
              <a:t>Real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depend</a:t>
            </a:r>
            <a:r>
              <a:rPr lang="fi-FI" dirty="0"/>
              <a:t> on</a:t>
            </a:r>
          </a:p>
          <a:p>
            <a:pPr marL="580500" lvl="1" indent="-342900"/>
            <a:r>
              <a:rPr lang="fi-FI" dirty="0" err="1"/>
              <a:t>Institutions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factors</a:t>
            </a:r>
            <a:endParaRPr lang="fi-FI" dirty="0"/>
          </a:p>
          <a:p>
            <a:pPr marL="803700" lvl="2" indent="-342900"/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factors</a:t>
            </a:r>
            <a:r>
              <a:rPr lang="fi-FI" dirty="0"/>
              <a:t>: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abilities</a:t>
            </a:r>
            <a:r>
              <a:rPr lang="fi-FI" dirty="0"/>
              <a:t> etc.</a:t>
            </a:r>
          </a:p>
          <a:p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as an </a:t>
            </a:r>
            <a:r>
              <a:rPr lang="fi-FI" dirty="0" err="1"/>
              <a:t>indicator</a:t>
            </a:r>
            <a:r>
              <a:rPr lang="fi-FI" dirty="0"/>
              <a:t> of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distributed</a:t>
            </a:r>
            <a:endParaRPr lang="fi-FI" dirty="0"/>
          </a:p>
          <a:p>
            <a:pPr marL="580500" lvl="1" indent="-342900"/>
            <a:r>
              <a:rPr lang="fi-FI" dirty="0"/>
              <a:t> an </a:t>
            </a:r>
            <a:r>
              <a:rPr lang="fi-FI" dirty="0" err="1"/>
              <a:t>incomplete</a:t>
            </a:r>
            <a:r>
              <a:rPr lang="fi-FI" dirty="0"/>
              <a:t> </a:t>
            </a:r>
            <a:r>
              <a:rPr lang="fi-FI" dirty="0" err="1"/>
              <a:t>indicator</a:t>
            </a:r>
            <a:r>
              <a:rPr lang="fi-FI" dirty="0"/>
              <a:t> of </a:t>
            </a:r>
            <a:r>
              <a:rPr lang="fi-FI" dirty="0" err="1"/>
              <a:t>this</a:t>
            </a:r>
            <a:endParaRPr lang="fi-FI" dirty="0"/>
          </a:p>
          <a:p>
            <a:pPr marL="803700" lvl="2" indent="-342900"/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,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indicators</a:t>
            </a:r>
            <a:r>
              <a:rPr lang="fi-FI" dirty="0"/>
              <a:t> of </a:t>
            </a:r>
            <a:r>
              <a:rPr lang="fi-FI" dirty="0" err="1"/>
              <a:t>good</a:t>
            </a:r>
            <a:r>
              <a:rPr lang="fi-FI" dirty="0"/>
              <a:t> life (</a:t>
            </a:r>
            <a:r>
              <a:rPr lang="fi-FI" dirty="0" err="1"/>
              <a:t>allocation</a:t>
            </a:r>
            <a:r>
              <a:rPr lang="fi-FI" dirty="0"/>
              <a:t> of </a:t>
            </a:r>
            <a:r>
              <a:rPr lang="fi-FI" dirty="0" err="1"/>
              <a:t>health</a:t>
            </a:r>
            <a:r>
              <a:rPr lang="fi-FI" dirty="0"/>
              <a:t>, </a:t>
            </a:r>
            <a:r>
              <a:rPr lang="fi-FI" dirty="0" err="1"/>
              <a:t>education</a:t>
            </a:r>
            <a:r>
              <a:rPr lang="fi-FI" dirty="0"/>
              <a:t>,…)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income</a:t>
            </a:r>
            <a:r>
              <a:rPr lang="fi-FI" dirty="0"/>
              <a:t>?</a:t>
            </a:r>
          </a:p>
          <a:p>
            <a:r>
              <a:rPr lang="fi-FI" dirty="0"/>
              <a:t>Great </a:t>
            </a:r>
            <a:r>
              <a:rPr lang="fi-FI" dirty="0" err="1"/>
              <a:t>datasource</a:t>
            </a:r>
            <a:r>
              <a:rPr lang="fi-FI" dirty="0"/>
              <a:t> </a:t>
            </a:r>
            <a:r>
              <a:rPr lang="fi-FI" b="0" dirty="0"/>
              <a:t>for </a:t>
            </a:r>
            <a:r>
              <a:rPr lang="fi-FI" b="0" dirty="0" err="1"/>
              <a:t>different</a:t>
            </a:r>
            <a:r>
              <a:rPr lang="fi-FI" b="0" dirty="0"/>
              <a:t> </a:t>
            </a:r>
            <a:r>
              <a:rPr lang="fi-FI" b="0" dirty="0" err="1"/>
              <a:t>views</a:t>
            </a:r>
            <a:r>
              <a:rPr lang="fi-FI" b="0" dirty="0"/>
              <a:t> on </a:t>
            </a:r>
            <a:r>
              <a:rPr lang="fi-FI" b="0" dirty="0" err="1"/>
              <a:t>income</a:t>
            </a:r>
            <a:r>
              <a:rPr lang="fi-FI" b="0" dirty="0"/>
              <a:t> </a:t>
            </a:r>
            <a:r>
              <a:rPr lang="fi-FI" b="0" dirty="0" err="1"/>
              <a:t>inequality</a:t>
            </a:r>
            <a:r>
              <a:rPr lang="fi-FI" b="0" dirty="0"/>
              <a:t>:</a:t>
            </a:r>
          </a:p>
          <a:p>
            <a:r>
              <a:rPr lang="fi-FI" b="0" dirty="0" err="1">
                <a:hlinkClick r:id="rId2"/>
              </a:rPr>
              <a:t>Our</a:t>
            </a:r>
            <a:r>
              <a:rPr lang="fi-FI" b="0" dirty="0">
                <a:hlinkClick r:id="rId2"/>
              </a:rPr>
              <a:t> </a:t>
            </a:r>
            <a:r>
              <a:rPr lang="fi-FI" b="0" dirty="0" err="1">
                <a:hlinkClick r:id="rId2"/>
              </a:rPr>
              <a:t>world</a:t>
            </a:r>
            <a:r>
              <a:rPr lang="fi-FI" b="0" dirty="0">
                <a:hlinkClick r:id="rId2"/>
              </a:rPr>
              <a:t> in data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6079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7818" y="381000"/>
            <a:ext cx="8936182" cy="574040"/>
          </a:xfrm>
        </p:spPr>
        <p:txBody>
          <a:bodyPr/>
          <a:lstStyle/>
          <a:p>
            <a:r>
              <a:rPr lang="fi-FI" dirty="0" err="1"/>
              <a:t>Lorenz-curve</a:t>
            </a:r>
            <a:r>
              <a:rPr lang="fi-FI" dirty="0"/>
              <a:t> and Gini-</a:t>
            </a:r>
            <a:r>
              <a:rPr lang="fi-FI" dirty="0" err="1"/>
              <a:t>coefficient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9200" y="1054833"/>
            <a:ext cx="8085599" cy="4116607"/>
          </a:xfrm>
        </p:spPr>
        <p:txBody>
          <a:bodyPr/>
          <a:lstStyle/>
          <a:p>
            <a:pPr marL="342900" indent="-342900"/>
            <a:r>
              <a:rPr lang="fi-FI" dirty="0" err="1"/>
              <a:t>Lorenz-curve</a:t>
            </a:r>
            <a:endParaRPr lang="fi-FI" dirty="0"/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population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poorest</a:t>
            </a:r>
            <a:r>
              <a:rPr lang="fi-FI" dirty="0"/>
              <a:t> </a:t>
            </a:r>
            <a:r>
              <a:rPr lang="fi-FI" dirty="0" err="1"/>
              <a:t>tothe</a:t>
            </a:r>
            <a:r>
              <a:rPr lang="fi-FI" dirty="0"/>
              <a:t> </a:t>
            </a:r>
            <a:r>
              <a:rPr lang="fi-FI" dirty="0" err="1"/>
              <a:t>richest</a:t>
            </a:r>
            <a:endParaRPr lang="fi-FI" dirty="0"/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poorest</a:t>
            </a:r>
            <a:r>
              <a:rPr lang="fi-FI" dirty="0"/>
              <a:t> </a:t>
            </a:r>
            <a:r>
              <a:rPr lang="fi-FI" i="1" dirty="0"/>
              <a:t>x</a:t>
            </a:r>
            <a:r>
              <a:rPr lang="fi-FI" dirty="0"/>
              <a:t> </a:t>
            </a:r>
            <a:r>
              <a:rPr lang="fi-FI" dirty="0" err="1"/>
              <a:t>percent</a:t>
            </a:r>
            <a:r>
              <a:rPr lang="fi-FI" dirty="0"/>
              <a:t>?</a:t>
            </a:r>
          </a:p>
          <a:p>
            <a:pPr marL="694800" lvl="1" indent="-457200">
              <a:buFont typeface="+mj-lt"/>
              <a:buAutoNum type="arabicPeriod"/>
            </a:pPr>
            <a:r>
              <a:rPr lang="fi-FI" dirty="0"/>
              <a:t> </a:t>
            </a:r>
            <a:r>
              <a:rPr lang="fi-FI" dirty="0" err="1"/>
              <a:t>draw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as a </a:t>
            </a:r>
            <a:r>
              <a:rPr lang="fi-FI" dirty="0" err="1"/>
              <a:t>function</a:t>
            </a:r>
            <a:r>
              <a:rPr lang="fi-FI" dirty="0"/>
              <a:t> of </a:t>
            </a:r>
            <a:r>
              <a:rPr lang="fi-FI" i="1" dirty="0"/>
              <a:t>x</a:t>
            </a:r>
            <a:endParaRPr lang="fi-FI" dirty="0"/>
          </a:p>
          <a:p>
            <a:pPr marL="342900" indent="-342900"/>
            <a:r>
              <a:rPr lang="fi-FI" dirty="0"/>
              <a:t>Gini-</a:t>
            </a:r>
            <a:r>
              <a:rPr lang="fi-FI" dirty="0" err="1"/>
              <a:t>coefficient</a:t>
            </a:r>
            <a:endParaRPr lang="fi-FI" dirty="0"/>
          </a:p>
          <a:p>
            <a:pPr marL="580500" lvl="1" indent="-342900"/>
            <a:r>
              <a:rPr lang="fi-FI" dirty="0" err="1"/>
              <a:t>ratio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completely</a:t>
            </a:r>
            <a:r>
              <a:rPr lang="fi-FI" dirty="0"/>
              <a:t>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</a:t>
            </a:r>
          </a:p>
          <a:p>
            <a:pPr marL="580500" lvl="1" indent="-342900"/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earn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, </a:t>
            </a:r>
            <a:r>
              <a:rPr lang="fi-FI" dirty="0" err="1"/>
              <a:t>Lorenz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is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i="1" dirty="0"/>
              <a:t>f(x)=x</a:t>
            </a:r>
            <a:r>
              <a:rPr lang="fi-FI" dirty="0"/>
              <a:t> ? (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)</a:t>
            </a:r>
          </a:p>
          <a:p>
            <a:pPr marL="580500" lvl="1" indent="-342900"/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request</a:t>
            </a:r>
            <a:r>
              <a:rPr lang="fi-FI" dirty="0"/>
              <a:t> </a:t>
            </a:r>
            <a:r>
              <a:rPr lang="fi-FI" dirty="0" err="1"/>
              <a:t>Lorenz</a:t>
            </a:r>
            <a:r>
              <a:rPr lang="fi-FI" dirty="0"/>
              <a:t> </a:t>
            </a:r>
            <a:r>
              <a:rPr lang="fi-FI" dirty="0" err="1"/>
              <a:t>curves</a:t>
            </a:r>
            <a:r>
              <a:rPr lang="fi-FI" dirty="0"/>
              <a:t> for </a:t>
            </a:r>
            <a:r>
              <a:rPr lang="fi-FI" dirty="0" err="1"/>
              <a:t>countries</a:t>
            </a:r>
            <a:r>
              <a:rPr lang="fi-FI" dirty="0"/>
              <a:t> of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choice</a:t>
            </a:r>
            <a:r>
              <a:rPr lang="fi-FI" dirty="0"/>
              <a:t> at </a:t>
            </a:r>
            <a:r>
              <a:rPr lang="fi-FI" dirty="0">
                <a:hlinkClick r:id="rId2"/>
              </a:rPr>
              <a:t>https://dart.lisdatacenter.org/dart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676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121647" y="1538941"/>
            <a:ext cx="5558118" cy="3451412"/>
          </a:xfrm>
          <a:custGeom>
            <a:avLst/>
            <a:gdLst>
              <a:gd name="connsiteX0" fmla="*/ 0 w 5558118"/>
              <a:gd name="connsiteY0" fmla="*/ 3451412 h 3451412"/>
              <a:gd name="connsiteX1" fmla="*/ 5558118 w 5558118"/>
              <a:gd name="connsiteY1" fmla="*/ 3451412 h 3451412"/>
              <a:gd name="connsiteX2" fmla="*/ 5528235 w 5558118"/>
              <a:gd name="connsiteY2" fmla="*/ 0 h 3451412"/>
              <a:gd name="connsiteX3" fmla="*/ 0 w 5558118"/>
              <a:gd name="connsiteY3" fmla="*/ 3451412 h 345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118" h="3451412">
                <a:moveTo>
                  <a:pt x="0" y="3451412"/>
                </a:moveTo>
                <a:lnTo>
                  <a:pt x="5558118" y="3451412"/>
                </a:lnTo>
                <a:lnTo>
                  <a:pt x="5528235" y="0"/>
                </a:lnTo>
                <a:lnTo>
                  <a:pt x="0" y="3451412"/>
                </a:lnTo>
                <a:close/>
              </a:path>
            </a:pathLst>
          </a:custGeom>
          <a:solidFill>
            <a:schemeClr val="accent3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Lorenz-curve</a:t>
            </a:r>
            <a:r>
              <a:rPr lang="fi-FI" dirty="0"/>
              <a:t> and Gini-</a:t>
            </a:r>
            <a:r>
              <a:rPr lang="fi-FI" dirty="0" err="1"/>
              <a:t>coefficient</a:t>
            </a:r>
            <a:br>
              <a:rPr lang="fi-FI" dirty="0"/>
            </a:br>
            <a:r>
              <a:rPr lang="fi-FI" sz="1800" dirty="0" err="1"/>
              <a:t>Disposable</a:t>
            </a:r>
            <a:r>
              <a:rPr lang="fi-FI" sz="1800" dirty="0"/>
              <a:t> </a:t>
            </a:r>
            <a:r>
              <a:rPr lang="fi-FI" sz="1800" dirty="0" err="1"/>
              <a:t>income</a:t>
            </a:r>
            <a:r>
              <a:rPr lang="fi-FI" sz="1800" dirty="0"/>
              <a:t> in Finland in 2013 (</a:t>
            </a:r>
            <a:r>
              <a:rPr lang="fi-FI" sz="1800" dirty="0" err="1"/>
              <a:t>excluding</a:t>
            </a:r>
            <a:r>
              <a:rPr lang="fi-FI" sz="1800" dirty="0"/>
              <a:t> top1%)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4872765" y="6590685"/>
            <a:ext cx="4209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 Luxembourg </a:t>
            </a:r>
            <a:r>
              <a:rPr lang="fi-FI" sz="1600" dirty="0" err="1"/>
              <a:t>Income</a:t>
            </a:r>
            <a:r>
              <a:rPr lang="fi-FI" sz="1600" dirty="0"/>
              <a:t> </a:t>
            </a:r>
            <a:r>
              <a:rPr lang="fi-FI" sz="1600" dirty="0" err="1"/>
              <a:t>Study</a:t>
            </a:r>
            <a:r>
              <a:rPr lang="fi-FI" sz="1600" dirty="0"/>
              <a:t> </a:t>
            </a:r>
            <a:r>
              <a:rPr lang="fi-FI" sz="1600" dirty="0" err="1"/>
              <a:t>Database</a:t>
            </a:r>
            <a:endParaRPr lang="fi-FI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BB835-6FD7-5845-9EE3-22BD9350ECB9}"/>
              </a:ext>
            </a:extLst>
          </p:cNvPr>
          <p:cNvCxnSpPr>
            <a:cxnSpLocks/>
          </p:cNvCxnSpPr>
          <p:nvPr/>
        </p:nvCxnSpPr>
        <p:spPr>
          <a:xfrm flipV="1">
            <a:off x="3228953" y="4641368"/>
            <a:ext cx="0" cy="440998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>
            <a:off x="2024292" y="4641368"/>
            <a:ext cx="120466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3279228" y="4666591"/>
            <a:ext cx="270536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/>
              <a:t>Matalatuloisimmat 20% saivat yhteensä 10% käytettävissä olevista tuloista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0A0DEB-08E6-C443-9ECF-644E3C2CC24A}"/>
              </a:ext>
            </a:extLst>
          </p:cNvPr>
          <p:cNvSpPr/>
          <p:nvPr/>
        </p:nvSpPr>
        <p:spPr>
          <a:xfrm>
            <a:off x="3192953" y="460536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FA8388-E281-4B49-9FE5-478A6F94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76" y="1323546"/>
            <a:ext cx="6653047" cy="4435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054194" y="1323546"/>
            <a:ext cx="4457025" cy="64633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Gini-coefficient: </a:t>
            </a:r>
            <a:r>
              <a:rPr lang="en-US" sz="1400" dirty="0"/>
              <a:t>How far are we from perfect equality?</a:t>
            </a:r>
          </a:p>
          <a:p>
            <a:r>
              <a:rPr lang="en-US" sz="1400" dirty="0"/>
              <a:t>Values between 0 (full equality) and 1 (all income to a single individual)</a:t>
            </a:r>
            <a:endParaRPr lang="en-US" sz="14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106646" y="2577372"/>
            <a:ext cx="2920885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Gini-coefficient≈ </a:t>
            </a:r>
            <a:r>
              <a:rPr lang="en-US" sz="2000" b="1" dirty="0">
                <a:solidFill>
                  <a:schemeClr val="accent1"/>
                </a:solidFill>
              </a:rPr>
              <a:t>A</a:t>
            </a:r>
            <a:r>
              <a:rPr lang="en-US" sz="2000" b="1" dirty="0"/>
              <a:t> / (</a:t>
            </a:r>
            <a:r>
              <a:rPr lang="en-US" sz="2000" b="1" dirty="0">
                <a:solidFill>
                  <a:srgbClr val="78BE20"/>
                </a:solidFill>
              </a:rPr>
              <a:t>A</a:t>
            </a:r>
            <a:r>
              <a:rPr lang="en-US" sz="2000" b="1" dirty="0"/>
              <a:t>+</a:t>
            </a:r>
            <a:r>
              <a:rPr lang="en-US" sz="2000" b="1" dirty="0">
                <a:solidFill>
                  <a:schemeClr val="accent6"/>
                </a:solidFill>
              </a:rPr>
              <a:t>B</a:t>
            </a:r>
            <a:r>
              <a:rPr lang="en-US" sz="2000" b="1" dirty="0"/>
              <a:t>)=0.241 in this case</a:t>
            </a:r>
            <a:endParaRPr lang="en-US" sz="2000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071540" y="3110939"/>
            <a:ext cx="526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A</a:t>
            </a:r>
            <a:endParaRPr lang="en-US" sz="2000">
              <a:solidFill>
                <a:schemeClr val="accent1"/>
              </a:solidFill>
              <a:effectLst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>
            <a:off x="2136124" y="5005145"/>
            <a:ext cx="552248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B2D3A9-B8F2-844A-8CAE-862D165E3C62}"/>
              </a:ext>
            </a:extLst>
          </p:cNvPr>
          <p:cNvCxnSpPr>
            <a:cxnSpLocks/>
          </p:cNvCxnSpPr>
          <p:nvPr/>
        </p:nvCxnSpPr>
        <p:spPr>
          <a:xfrm flipV="1">
            <a:off x="7658605" y="1576799"/>
            <a:ext cx="0" cy="34283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984591" y="3988984"/>
            <a:ext cx="526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accent6"/>
                </a:solidFill>
              </a:rPr>
              <a:t>B</a:t>
            </a:r>
            <a:endParaRPr lang="en-US" sz="2000">
              <a:solidFill>
                <a:schemeClr val="accent6"/>
              </a:solidFill>
              <a:effectLst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91267" y="1557867"/>
            <a:ext cx="5562600" cy="3445933"/>
          </a:xfrm>
          <a:custGeom>
            <a:avLst/>
            <a:gdLst>
              <a:gd name="connsiteX0" fmla="*/ 5562600 w 5562600"/>
              <a:gd name="connsiteY0" fmla="*/ 0 h 3471333"/>
              <a:gd name="connsiteX1" fmla="*/ 5562600 w 5562600"/>
              <a:gd name="connsiteY1" fmla="*/ 3471333 h 3471333"/>
              <a:gd name="connsiteX2" fmla="*/ 0 w 5562600"/>
              <a:gd name="connsiteY2" fmla="*/ 3445933 h 3471333"/>
              <a:gd name="connsiteX3" fmla="*/ 5562600 w 5562600"/>
              <a:gd name="connsiteY3" fmla="*/ 0 h 34713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562600 w 5562600"/>
              <a:gd name="connsiteY3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217333 w 5562600"/>
              <a:gd name="connsiteY3" fmla="*/ 1439333 h 3445933"/>
              <a:gd name="connsiteX4" fmla="*/ 5562600 w 5562600"/>
              <a:gd name="connsiteY4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5562600 w 5562600"/>
              <a:gd name="connsiteY4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4800600 w 5562600"/>
              <a:gd name="connsiteY4" fmla="*/ 685800 h 3445933"/>
              <a:gd name="connsiteX5" fmla="*/ 5562600 w 5562600"/>
              <a:gd name="connsiteY5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3505200 w 5562600"/>
              <a:gd name="connsiteY3" fmla="*/ 1879599 h 3445933"/>
              <a:gd name="connsiteX4" fmla="*/ 5029200 w 5562600"/>
              <a:gd name="connsiteY4" fmla="*/ 702733 h 3445933"/>
              <a:gd name="connsiteX5" fmla="*/ 5562600 w 5562600"/>
              <a:gd name="connsiteY5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1938866 w 5562600"/>
              <a:gd name="connsiteY3" fmla="*/ 2556933 h 3445933"/>
              <a:gd name="connsiteX4" fmla="*/ 3505200 w 5562600"/>
              <a:gd name="connsiteY4" fmla="*/ 1879599 h 3445933"/>
              <a:gd name="connsiteX5" fmla="*/ 5029200 w 5562600"/>
              <a:gd name="connsiteY5" fmla="*/ 702733 h 3445933"/>
              <a:gd name="connsiteX6" fmla="*/ 5562600 w 5562600"/>
              <a:gd name="connsiteY6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2040466 w 5562600"/>
              <a:gd name="connsiteY3" fmla="*/ 2709333 h 3445933"/>
              <a:gd name="connsiteX4" fmla="*/ 3505200 w 5562600"/>
              <a:gd name="connsiteY4" fmla="*/ 1879599 h 3445933"/>
              <a:gd name="connsiteX5" fmla="*/ 5029200 w 5562600"/>
              <a:gd name="connsiteY5" fmla="*/ 702733 h 3445933"/>
              <a:gd name="connsiteX6" fmla="*/ 5562600 w 5562600"/>
              <a:gd name="connsiteY6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48266 w 5562600"/>
              <a:gd name="connsiteY3" fmla="*/ 3090333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5029200 w 5562600"/>
              <a:gd name="connsiteY6" fmla="*/ 702733 h 3445933"/>
              <a:gd name="connsiteX7" fmla="*/ 5562600 w 5562600"/>
              <a:gd name="connsiteY7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5029200 w 5562600"/>
              <a:gd name="connsiteY6" fmla="*/ 702733 h 3445933"/>
              <a:gd name="connsiteX7" fmla="*/ 5562600 w 5562600"/>
              <a:gd name="connsiteY7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191000 w 5562600"/>
              <a:gd name="connsiteY6" fmla="*/ 1320800 h 3445933"/>
              <a:gd name="connsiteX7" fmla="*/ 5029200 w 5562600"/>
              <a:gd name="connsiteY7" fmla="*/ 702733 h 3445933"/>
              <a:gd name="connsiteX8" fmla="*/ 5562600 w 5562600"/>
              <a:gd name="connsiteY8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562600 w 5562600"/>
              <a:gd name="connsiteY8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274733 w 5562600"/>
              <a:gd name="connsiteY8" fmla="*/ 381000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317067 w 5562600"/>
              <a:gd name="connsiteY8" fmla="*/ 414867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308601 w 5562600"/>
              <a:gd name="connsiteY8" fmla="*/ 414867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990599 w 5562600"/>
              <a:gd name="connsiteY3" fmla="*/ 3175000 h 3445933"/>
              <a:gd name="connsiteX4" fmla="*/ 2040466 w 5562600"/>
              <a:gd name="connsiteY4" fmla="*/ 2709333 h 3445933"/>
              <a:gd name="connsiteX5" fmla="*/ 3505200 w 5562600"/>
              <a:gd name="connsiteY5" fmla="*/ 1879599 h 3445933"/>
              <a:gd name="connsiteX6" fmla="*/ 4233333 w 5562600"/>
              <a:gd name="connsiteY6" fmla="*/ 1371600 h 3445933"/>
              <a:gd name="connsiteX7" fmla="*/ 5029200 w 5562600"/>
              <a:gd name="connsiteY7" fmla="*/ 702733 h 3445933"/>
              <a:gd name="connsiteX8" fmla="*/ 5283201 w 5562600"/>
              <a:gd name="connsiteY8" fmla="*/ 406400 h 3445933"/>
              <a:gd name="connsiteX9" fmla="*/ 5562600 w 5562600"/>
              <a:gd name="connsiteY9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494453 w 5562600"/>
              <a:gd name="connsiteY3" fmla="*/ 3308773 h 3445933"/>
              <a:gd name="connsiteX4" fmla="*/ 990599 w 5562600"/>
              <a:gd name="connsiteY4" fmla="*/ 317500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90599 w 5562600"/>
              <a:gd name="connsiteY4" fmla="*/ 317500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3505200 w 5562600"/>
              <a:gd name="connsiteY6" fmla="*/ 1879599 h 3445933"/>
              <a:gd name="connsiteX7" fmla="*/ 4233333 w 5562600"/>
              <a:gd name="connsiteY7" fmla="*/ 1371600 h 3445933"/>
              <a:gd name="connsiteX8" fmla="*/ 5029200 w 5562600"/>
              <a:gd name="connsiteY8" fmla="*/ 702733 h 3445933"/>
              <a:gd name="connsiteX9" fmla="*/ 5283201 w 5562600"/>
              <a:gd name="connsiteY9" fmla="*/ 406400 h 3445933"/>
              <a:gd name="connsiteX10" fmla="*/ 5562600 w 5562600"/>
              <a:gd name="connsiteY10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689013 w 5562600"/>
              <a:gd name="connsiteY6" fmla="*/ 232833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714413 w 5562600"/>
              <a:gd name="connsiteY6" fmla="*/ 236389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2040466 w 5562600"/>
              <a:gd name="connsiteY5" fmla="*/ 2709333 h 3445933"/>
              <a:gd name="connsiteX6" fmla="*/ 2714413 w 5562600"/>
              <a:gd name="connsiteY6" fmla="*/ 2363893 h 3445933"/>
              <a:gd name="connsiteX7" fmla="*/ 3505200 w 5562600"/>
              <a:gd name="connsiteY7" fmla="*/ 1879599 h 3445933"/>
              <a:gd name="connsiteX8" fmla="*/ 4233333 w 5562600"/>
              <a:gd name="connsiteY8" fmla="*/ 1371600 h 3445933"/>
              <a:gd name="connsiteX9" fmla="*/ 5029200 w 5562600"/>
              <a:gd name="connsiteY9" fmla="*/ 702733 h 3445933"/>
              <a:gd name="connsiteX10" fmla="*/ 5283201 w 5562600"/>
              <a:gd name="connsiteY10" fmla="*/ 406400 h 3445933"/>
              <a:gd name="connsiteX11" fmla="*/ 5562600 w 5562600"/>
              <a:gd name="connsiteY11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1490133 w 5562600"/>
              <a:gd name="connsiteY5" fmla="*/ 293793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4433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1893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14413 w 5562600"/>
              <a:gd name="connsiteY7" fmla="*/ 236389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9200 w 5562600"/>
              <a:gd name="connsiteY10" fmla="*/ 70273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283201 w 5562600"/>
              <a:gd name="connsiteY11" fmla="*/ 406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405121 w 5562600"/>
              <a:gd name="connsiteY11" fmla="*/ 27940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8480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33333 w 5562600"/>
              <a:gd name="connsiteY9" fmla="*/ 137160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79721 w 5562600"/>
              <a:gd name="connsiteY11" fmla="*/ 32512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505200 w 5562600"/>
              <a:gd name="connsiteY8" fmla="*/ 187959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40466 w 5562600"/>
              <a:gd name="connsiteY6" fmla="*/ 2709333 h 3445933"/>
              <a:gd name="connsiteX7" fmla="*/ 2709333 w 5562600"/>
              <a:gd name="connsiteY7" fmla="*/ 2348653 h 3445933"/>
              <a:gd name="connsiteX8" fmla="*/ 3495040 w 5562600"/>
              <a:gd name="connsiteY8" fmla="*/ 187451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  <a:gd name="connsiteX0" fmla="*/ 5562600 w 5562600"/>
              <a:gd name="connsiteY0" fmla="*/ 0 h 3445933"/>
              <a:gd name="connsiteX1" fmla="*/ 5562600 w 5562600"/>
              <a:gd name="connsiteY1" fmla="*/ 3445933 h 3445933"/>
              <a:gd name="connsiteX2" fmla="*/ 0 w 5562600"/>
              <a:gd name="connsiteY2" fmla="*/ 3445933 h 3445933"/>
              <a:gd name="connsiteX3" fmla="*/ 509693 w 5562600"/>
              <a:gd name="connsiteY3" fmla="*/ 3334173 h 3445933"/>
              <a:gd name="connsiteX4" fmla="*/ 970279 w 5562600"/>
              <a:gd name="connsiteY4" fmla="*/ 3169920 h 3445933"/>
              <a:gd name="connsiteX5" fmla="*/ 1495213 w 5562600"/>
              <a:gd name="connsiteY5" fmla="*/ 2953173 h 3445933"/>
              <a:gd name="connsiteX6" fmla="*/ 2050626 w 5562600"/>
              <a:gd name="connsiteY6" fmla="*/ 2694093 h 3445933"/>
              <a:gd name="connsiteX7" fmla="*/ 2709333 w 5562600"/>
              <a:gd name="connsiteY7" fmla="*/ 2348653 h 3445933"/>
              <a:gd name="connsiteX8" fmla="*/ 3495040 w 5562600"/>
              <a:gd name="connsiteY8" fmla="*/ 1874519 h 3445933"/>
              <a:gd name="connsiteX9" fmla="*/ 4228253 w 5562600"/>
              <a:gd name="connsiteY9" fmla="*/ 1356360 h 3445933"/>
              <a:gd name="connsiteX10" fmla="*/ 5024120 w 5562600"/>
              <a:gd name="connsiteY10" fmla="*/ 692573 h 3445933"/>
              <a:gd name="connsiteX11" fmla="*/ 5369561 w 5562600"/>
              <a:gd name="connsiteY11" fmla="*/ 320040 h 3445933"/>
              <a:gd name="connsiteX12" fmla="*/ 5562600 w 5562600"/>
              <a:gd name="connsiteY12" fmla="*/ 0 h 344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2600" h="3445933">
                <a:moveTo>
                  <a:pt x="5562600" y="0"/>
                </a:moveTo>
                <a:lnTo>
                  <a:pt x="5562600" y="3445933"/>
                </a:lnTo>
                <a:lnTo>
                  <a:pt x="0" y="3445933"/>
                </a:lnTo>
                <a:cubicBezTo>
                  <a:pt x="185138" y="3432386"/>
                  <a:pt x="339795" y="3383280"/>
                  <a:pt x="509693" y="3334173"/>
                </a:cubicBezTo>
                <a:lnTo>
                  <a:pt x="970279" y="3169920"/>
                </a:lnTo>
                <a:lnTo>
                  <a:pt x="1495213" y="2953173"/>
                </a:lnTo>
                <a:lnTo>
                  <a:pt x="2050626" y="2694093"/>
                </a:lnTo>
                <a:lnTo>
                  <a:pt x="2709333" y="2348653"/>
                </a:lnTo>
                <a:lnTo>
                  <a:pt x="3495040" y="1874519"/>
                </a:lnTo>
                <a:lnTo>
                  <a:pt x="4228253" y="1356360"/>
                </a:lnTo>
                <a:cubicBezTo>
                  <a:pt x="4524022" y="1128324"/>
                  <a:pt x="4779151" y="935849"/>
                  <a:pt x="5024120" y="692573"/>
                </a:cubicBezTo>
                <a:cubicBezTo>
                  <a:pt x="5186680" y="531142"/>
                  <a:pt x="5283201" y="415431"/>
                  <a:pt x="5369561" y="320040"/>
                </a:cubicBezTo>
                <a:cubicBezTo>
                  <a:pt x="5437294" y="237067"/>
                  <a:pt x="5444067" y="235373"/>
                  <a:pt x="5562600" y="0"/>
                </a:cubicBezTo>
                <a:close/>
              </a:path>
            </a:pathLst>
          </a:custGeom>
          <a:solidFill>
            <a:schemeClr val="accent6">
              <a:alpha val="21000"/>
            </a:schemeClr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DE573-B319-2D49-8DDD-9F11AEE9308A}"/>
              </a:ext>
            </a:extLst>
          </p:cNvPr>
          <p:cNvSpPr txBox="1"/>
          <p:nvPr/>
        </p:nvSpPr>
        <p:spPr>
          <a:xfrm>
            <a:off x="1394569" y="2123440"/>
            <a:ext cx="206340" cy="21834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827-12FE-244B-9497-033B8A740F7F}"/>
              </a:ext>
            </a:extLst>
          </p:cNvPr>
          <p:cNvSpPr txBox="1"/>
          <p:nvPr/>
        </p:nvSpPr>
        <p:spPr>
          <a:xfrm>
            <a:off x="2749786" y="5402243"/>
            <a:ext cx="429515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Cumulative population share in %</a:t>
            </a:r>
          </a:p>
        </p:txBody>
      </p:sp>
    </p:spTree>
    <p:extLst>
      <p:ext uri="{BB962C8B-B14F-4D97-AF65-F5344CB8AC3E}">
        <p14:creationId xmlns:p14="http://schemas.microsoft.com/office/powerpoint/2010/main" val="7049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 err="1"/>
              <a:t>Lorenz-curve</a:t>
            </a:r>
            <a:r>
              <a:rPr lang="fi-FI" sz="2800" dirty="0"/>
              <a:t> and Gini-</a:t>
            </a:r>
            <a:r>
              <a:rPr lang="fi-FI" sz="2800" dirty="0" err="1"/>
              <a:t>coefficient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 err="1"/>
              <a:t>Disposable</a:t>
            </a:r>
            <a:r>
              <a:rPr lang="fi-FI" sz="2000" dirty="0"/>
              <a:t> </a:t>
            </a:r>
            <a:r>
              <a:rPr lang="fi-FI" sz="2000" dirty="0" err="1"/>
              <a:t>income</a:t>
            </a:r>
            <a:r>
              <a:rPr lang="fi-FI" sz="2000" dirty="0"/>
              <a:t> in Finland 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>
                <a:solidFill>
                  <a:srgbClr val="FF0000"/>
                </a:solidFill>
              </a:rPr>
              <a:t>U.S. </a:t>
            </a:r>
            <a:r>
              <a:rPr lang="fi-FI" sz="2000" dirty="0"/>
              <a:t>in 2013 (</a:t>
            </a:r>
            <a:r>
              <a:rPr lang="fi-FI" sz="2000" dirty="0" err="1"/>
              <a:t>excluding</a:t>
            </a:r>
            <a:r>
              <a:rPr lang="fi-FI" sz="2000" dirty="0"/>
              <a:t> top1%)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4872765" y="6590685"/>
            <a:ext cx="4209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 Luxembourg </a:t>
            </a:r>
            <a:r>
              <a:rPr lang="fi-FI" sz="1600" dirty="0" err="1"/>
              <a:t>Income</a:t>
            </a:r>
            <a:r>
              <a:rPr lang="fi-FI" sz="1600" dirty="0"/>
              <a:t> </a:t>
            </a:r>
            <a:r>
              <a:rPr lang="fi-FI" sz="1600" dirty="0" err="1"/>
              <a:t>Study</a:t>
            </a:r>
            <a:r>
              <a:rPr lang="fi-FI" sz="1600" dirty="0"/>
              <a:t> </a:t>
            </a:r>
            <a:r>
              <a:rPr lang="fi-FI" sz="1600" dirty="0" err="1"/>
              <a:t>Database</a:t>
            </a:r>
            <a:endParaRPr lang="fi-FI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CF36D3-7D5D-B94E-9F62-1B1077A4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75" y="1305383"/>
            <a:ext cx="6652495" cy="4434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4408946" y="3549859"/>
            <a:ext cx="756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rgbClr val="78BE20"/>
                </a:solidFill>
              </a:rPr>
              <a:t>0.241</a:t>
            </a:r>
            <a:endParaRPr lang="en-US" sz="1600" b="1">
              <a:solidFill>
                <a:srgbClr val="78BE2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696327" y="3718623"/>
            <a:ext cx="756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0.372</a:t>
            </a:r>
            <a:endParaRPr lang="en-US" sz="1600" b="1">
              <a:solidFill>
                <a:schemeClr val="accent2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71BE1-06C0-5444-850F-7338477F8820}"/>
              </a:ext>
            </a:extLst>
          </p:cNvPr>
          <p:cNvSpPr txBox="1"/>
          <p:nvPr/>
        </p:nvSpPr>
        <p:spPr>
          <a:xfrm>
            <a:off x="1452880" y="2082801"/>
            <a:ext cx="243840" cy="22758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1E55D-FE2C-9F4C-94E0-175002F8381B}"/>
              </a:ext>
            </a:extLst>
          </p:cNvPr>
          <p:cNvSpPr txBox="1"/>
          <p:nvPr/>
        </p:nvSpPr>
        <p:spPr>
          <a:xfrm>
            <a:off x="2733040" y="5374640"/>
            <a:ext cx="422656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Cumulative population share in %</a:t>
            </a:r>
          </a:p>
        </p:txBody>
      </p:sp>
    </p:spTree>
    <p:extLst>
      <p:ext uri="{BB962C8B-B14F-4D97-AF65-F5344CB8AC3E}">
        <p14:creationId xmlns:p14="http://schemas.microsoft.com/office/powerpoint/2010/main" val="1715500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66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003" y="271013"/>
            <a:ext cx="8085599" cy="1195798"/>
          </a:xfrm>
        </p:spPr>
        <p:txBody>
          <a:bodyPr/>
          <a:lstStyle/>
          <a:p>
            <a:r>
              <a:rPr lang="en-US" sz="2800" dirty="0"/>
              <a:t>Taxes and transfers equalize the distribution and decrease the Gini coefficient (Finland)</a:t>
            </a:r>
          </a:p>
        </p:txBody>
      </p:sp>
      <p:pic>
        <p:nvPicPr>
          <p:cNvPr id="17" name="Picture 16" descr="gin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7" y="978899"/>
            <a:ext cx="7023629" cy="46824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5118689" y="3342512"/>
            <a:ext cx="329151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BE20"/>
                </a:solidFill>
              </a:rPr>
              <a:t>Disposable income</a:t>
            </a:r>
          </a:p>
          <a:p>
            <a:pPr algn="ctr"/>
            <a:r>
              <a:rPr lang="en-US" sz="1400" dirty="0">
                <a:solidFill>
                  <a:srgbClr val="78BE20"/>
                </a:solidFill>
                <a:effectLst/>
              </a:rPr>
              <a:t>(factor income + transfers - taxes)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4781729" y="1784461"/>
            <a:ext cx="2941658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EF3340"/>
                </a:solidFill>
              </a:rPr>
              <a:t>Factor income</a:t>
            </a:r>
          </a:p>
          <a:p>
            <a:pPr algn="ctr"/>
            <a:r>
              <a:rPr lang="en-US" sz="1400" dirty="0">
                <a:solidFill>
                  <a:srgbClr val="EF3340"/>
                </a:solidFill>
                <a:effectLst/>
              </a:rPr>
              <a:t>(</a:t>
            </a:r>
            <a:r>
              <a:rPr lang="en-US" sz="1400" dirty="0" err="1">
                <a:solidFill>
                  <a:srgbClr val="EF3340"/>
                </a:solidFill>
                <a:effectLst/>
              </a:rPr>
              <a:t>wages+entrepreneur</a:t>
            </a:r>
            <a:r>
              <a:rPr lang="en-US" sz="1400" dirty="0" err="1">
                <a:solidFill>
                  <a:srgbClr val="EF3340"/>
                </a:solidFill>
              </a:rPr>
              <a:t>ial</a:t>
            </a:r>
            <a:r>
              <a:rPr lang="en-US" sz="1400" dirty="0">
                <a:solidFill>
                  <a:srgbClr val="EF3340"/>
                </a:solidFill>
              </a:rPr>
              <a:t> </a:t>
            </a:r>
            <a:r>
              <a:rPr lang="en-US" sz="1400" dirty="0" err="1">
                <a:solidFill>
                  <a:srgbClr val="EF3340"/>
                </a:solidFill>
              </a:rPr>
              <a:t>income+capital</a:t>
            </a:r>
            <a:r>
              <a:rPr lang="en-US" sz="1400" dirty="0">
                <a:solidFill>
                  <a:srgbClr val="EF3340"/>
                </a:solidFill>
              </a:rPr>
              <a:t> income</a:t>
            </a:r>
            <a:r>
              <a:rPr lang="en-US" sz="1400" dirty="0">
                <a:solidFill>
                  <a:srgbClr val="EF3340"/>
                </a:solidFill>
                <a:effectLst/>
              </a:rPr>
              <a:t>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60917" y="2512545"/>
            <a:ext cx="0" cy="88179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3538262" y="2499630"/>
            <a:ext cx="2077829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effectLst/>
              </a:rPr>
              <a:t>Equalizing effect of taxes and transfers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5118689" y="6528270"/>
            <a:ext cx="39192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Tulonjakotilasto (</a:t>
            </a:r>
            <a:r>
              <a:rPr lang="fi-FI" sz="1600" dirty="0" err="1"/>
              <a:t>Statistics</a:t>
            </a:r>
            <a:r>
              <a:rPr lang="fi-FI" sz="1600" dirty="0"/>
              <a:t> Finland)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BDF4E-5FB6-8549-B608-9408C2BCB4F7}"/>
              </a:ext>
            </a:extLst>
          </p:cNvPr>
          <p:cNvSpPr txBox="1"/>
          <p:nvPr/>
        </p:nvSpPr>
        <p:spPr>
          <a:xfrm flipH="1">
            <a:off x="660465" y="2346960"/>
            <a:ext cx="335000" cy="14572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11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: </a:t>
            </a:r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29200" y="1213729"/>
            <a:ext cx="8085599" cy="4183108"/>
          </a:xfrm>
        </p:spPr>
        <p:txBody>
          <a:bodyPr/>
          <a:lstStyle/>
          <a:p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to </a:t>
            </a:r>
            <a:r>
              <a:rPr lang="fi-FI" dirty="0" err="1"/>
              <a:t>measure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endParaRPr lang="fi-FI" dirty="0"/>
          </a:p>
          <a:p>
            <a:pPr marL="580500" lvl="1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i="1" dirty="0"/>
              <a:t>x </a:t>
            </a:r>
            <a:r>
              <a:rPr lang="fi-FI" dirty="0" err="1"/>
              <a:t>percent</a:t>
            </a:r>
            <a:endParaRPr lang="fi-FI" dirty="0"/>
          </a:p>
          <a:p>
            <a:pPr marL="803700" lvl="2" indent="-342900"/>
            <a:r>
              <a:rPr lang="fi-FI" dirty="0" err="1"/>
              <a:t>easily</a:t>
            </a:r>
            <a:r>
              <a:rPr lang="fi-FI" dirty="0"/>
              <a:t> </a:t>
            </a:r>
            <a:r>
              <a:rPr lang="fi-FI" dirty="0" err="1"/>
              <a:t>understood</a:t>
            </a:r>
            <a:r>
              <a:rPr lang="fi-FI" dirty="0"/>
              <a:t>, </a:t>
            </a:r>
            <a:r>
              <a:rPr lang="fi-FI" dirty="0" err="1"/>
              <a:t>well-documented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a long </a:t>
            </a:r>
            <a:r>
              <a:rPr lang="fi-FI" dirty="0" err="1"/>
              <a:t>period</a:t>
            </a:r>
            <a:r>
              <a:rPr lang="fi-FI" dirty="0"/>
              <a:t> for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countries</a:t>
            </a:r>
            <a:endParaRPr lang="fi-FI" dirty="0"/>
          </a:p>
          <a:p>
            <a:pPr marL="803700" lvl="2" indent="-342900"/>
            <a:r>
              <a:rPr lang="fi-FI" dirty="0" err="1"/>
              <a:t>popularized</a:t>
            </a:r>
            <a:r>
              <a:rPr lang="fi-FI" dirty="0"/>
              <a:t>  in </a:t>
            </a:r>
            <a:r>
              <a:rPr lang="fi-FI" dirty="0" err="1"/>
              <a:t>particular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Piketty</a:t>
            </a:r>
            <a:r>
              <a:rPr lang="fi-FI" dirty="0"/>
              <a:t> for top </a:t>
            </a:r>
            <a:r>
              <a:rPr lang="fi-FI" dirty="0" err="1"/>
              <a:t>shares</a:t>
            </a:r>
            <a:endParaRPr lang="fi-FI" dirty="0"/>
          </a:p>
          <a:p>
            <a:pPr marL="580500" lvl="1" indent="-342900"/>
            <a:r>
              <a:rPr lang="fi-FI" dirty="0"/>
              <a:t>Gini-</a:t>
            </a:r>
            <a:r>
              <a:rPr lang="fi-FI" dirty="0" err="1"/>
              <a:t>coefficient</a:t>
            </a:r>
            <a:endParaRPr lang="fi-FI" dirty="0"/>
          </a:p>
          <a:p>
            <a:pPr marL="803700" lvl="2" indent="-342900"/>
            <a:r>
              <a:rPr lang="fi-FI" dirty="0" err="1"/>
              <a:t>Harder</a:t>
            </a:r>
            <a:r>
              <a:rPr lang="fi-FI" dirty="0"/>
              <a:t> to </a:t>
            </a:r>
            <a:r>
              <a:rPr lang="fi-FI" dirty="0" err="1"/>
              <a:t>grasp</a:t>
            </a:r>
            <a:r>
              <a:rPr lang="fi-FI" dirty="0"/>
              <a:t>, </a:t>
            </a:r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(</a:t>
            </a:r>
            <a:r>
              <a:rPr lang="fi-FI" dirty="0" err="1"/>
              <a:t>but</a:t>
            </a:r>
            <a:r>
              <a:rPr lang="fi-FI" dirty="0"/>
              <a:t> is </a:t>
            </a:r>
            <a:r>
              <a:rPr lang="fi-FI" dirty="0" err="1"/>
              <a:t>still</a:t>
            </a:r>
            <a:r>
              <a:rPr lang="fi-FI" dirty="0"/>
              <a:t> just a single </a:t>
            </a:r>
            <a:r>
              <a:rPr lang="fi-FI" dirty="0" err="1"/>
              <a:t>number</a:t>
            </a:r>
            <a:r>
              <a:rPr lang="fi-FI" dirty="0"/>
              <a:t>)</a:t>
            </a:r>
          </a:p>
          <a:p>
            <a:pPr marL="342900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Finland</a:t>
            </a:r>
          </a:p>
          <a:p>
            <a:pPr marL="580500" lvl="1" indent="-342900"/>
            <a:r>
              <a:rPr lang="fi-FI" dirty="0"/>
              <a:t>Sharp </a:t>
            </a:r>
            <a:r>
              <a:rPr lang="fi-FI" dirty="0" err="1"/>
              <a:t>decline</a:t>
            </a:r>
            <a:r>
              <a:rPr lang="fi-FI" dirty="0"/>
              <a:t> </a:t>
            </a:r>
            <a:r>
              <a:rPr lang="fi-FI" dirty="0" err="1"/>
              <a:t>until</a:t>
            </a:r>
            <a:r>
              <a:rPr lang="fi-FI" dirty="0"/>
              <a:t> 1980’s, </a:t>
            </a:r>
            <a:r>
              <a:rPr lang="fi-FI" dirty="0" err="1"/>
              <a:t>after</a:t>
            </a:r>
            <a:r>
              <a:rPr lang="fi-FI" dirty="0"/>
              <a:t> 1990 </a:t>
            </a:r>
            <a:r>
              <a:rPr lang="fi-FI" dirty="0" err="1"/>
              <a:t>fairly</a:t>
            </a:r>
            <a:r>
              <a:rPr lang="fi-FI" dirty="0"/>
              <a:t> </a:t>
            </a:r>
            <a:r>
              <a:rPr lang="fi-FI" dirty="0" err="1"/>
              <a:t>flat</a:t>
            </a:r>
            <a:endParaRPr lang="fi-FI" dirty="0"/>
          </a:p>
          <a:p>
            <a:pPr marL="580500" lvl="1" indent="-342900"/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 in </a:t>
            </a:r>
            <a:r>
              <a:rPr lang="fi-FI" dirty="0" err="1"/>
              <a:t>disposable</a:t>
            </a:r>
            <a:r>
              <a:rPr lang="fi-FI" dirty="0"/>
              <a:t> </a:t>
            </a:r>
            <a:r>
              <a:rPr lang="fi-FI" dirty="0" err="1"/>
              <a:t>income</a:t>
            </a:r>
            <a:endParaRPr lang="fi-FI" dirty="0"/>
          </a:p>
          <a:p>
            <a:pPr marL="342900" indent="-342900"/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measured</a:t>
            </a:r>
            <a:r>
              <a:rPr lang="fi-FI" dirty="0"/>
              <a:t> in a single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tells</a:t>
            </a:r>
            <a:r>
              <a:rPr lang="fi-FI" dirty="0"/>
              <a:t> a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partial</a:t>
            </a:r>
            <a:r>
              <a:rPr lang="fi-FI" dirty="0"/>
              <a:t> </a:t>
            </a:r>
            <a:r>
              <a:rPr lang="fi-FI" dirty="0" err="1"/>
              <a:t>story</a:t>
            </a:r>
            <a:endParaRPr lang="fi-FI" dirty="0"/>
          </a:p>
          <a:p>
            <a:pPr marL="580500" lvl="1" indent="-342900"/>
            <a:r>
              <a:rPr lang="fi-FI" dirty="0"/>
              <a:t>Next: </a:t>
            </a:r>
            <a:r>
              <a:rPr lang="fi-FI" dirty="0" err="1"/>
              <a:t>intergenerational</a:t>
            </a:r>
            <a:r>
              <a:rPr lang="fi-FI" dirty="0"/>
              <a:t> </a:t>
            </a:r>
            <a:r>
              <a:rPr lang="fi-FI" dirty="0" err="1"/>
              <a:t>correlation</a:t>
            </a:r>
            <a:r>
              <a:rPr lang="fi-FI" dirty="0"/>
              <a:t> and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mobility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46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35000"/>
          </a:xfrm>
        </p:spPr>
        <p:txBody>
          <a:bodyPr/>
          <a:lstStyle/>
          <a:p>
            <a:r>
              <a:rPr lang="fi-FI" dirty="0" err="1"/>
              <a:t>Institutions</a:t>
            </a:r>
            <a:r>
              <a:rPr lang="fi-FI" dirty="0"/>
              <a:t> and </a:t>
            </a:r>
            <a:r>
              <a:rPr lang="fi-FI" dirty="0" err="1"/>
              <a:t>allocations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148349"/>
            <a:ext cx="8085599" cy="4394612"/>
          </a:xfrm>
        </p:spPr>
        <p:txBody>
          <a:bodyPr/>
          <a:lstStyle/>
          <a:p>
            <a:r>
              <a:rPr lang="fi-FI" dirty="0" err="1"/>
              <a:t>Institutions</a:t>
            </a:r>
            <a:endParaRPr lang="fi-FI" dirty="0"/>
          </a:p>
          <a:p>
            <a:pPr marL="580500" lvl="1" indent="-342900"/>
            <a:r>
              <a:rPr lang="fi-FI" dirty="0" err="1"/>
              <a:t>Societally</a:t>
            </a:r>
            <a:r>
              <a:rPr lang="fi-FI" dirty="0"/>
              <a:t> </a:t>
            </a:r>
            <a:r>
              <a:rPr lang="fi-FI" dirty="0" err="1"/>
              <a:t>agreed</a:t>
            </a:r>
            <a:r>
              <a:rPr lang="fi-FI" dirty="0"/>
              <a:t> </a:t>
            </a:r>
            <a:r>
              <a:rPr lang="fi-FI" dirty="0" err="1"/>
              <a:t>upon</a:t>
            </a:r>
            <a:r>
              <a:rPr lang="fi-FI" dirty="0"/>
              <a:t> </a:t>
            </a:r>
            <a:r>
              <a:rPr lang="fi-FI" dirty="0" err="1"/>
              <a:t>restraints</a:t>
            </a:r>
            <a:r>
              <a:rPr lang="fi-FI" dirty="0"/>
              <a:t> on </a:t>
            </a:r>
            <a:r>
              <a:rPr lang="fi-FI" dirty="0" err="1"/>
              <a:t>behavior</a:t>
            </a:r>
            <a:r>
              <a:rPr lang="fi-FI" dirty="0"/>
              <a:t>: ”</a:t>
            </a:r>
            <a:r>
              <a:rPr lang="fi-FI" dirty="0" err="1"/>
              <a:t>rules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game</a:t>
            </a:r>
            <a:r>
              <a:rPr lang="fi-FI" dirty="0"/>
              <a:t>”</a:t>
            </a:r>
          </a:p>
          <a:p>
            <a:pPr marL="580500" lvl="1" indent="-342900"/>
            <a:r>
              <a:rPr lang="fi-FI" dirty="0" err="1"/>
              <a:t>Formal</a:t>
            </a:r>
            <a:r>
              <a:rPr lang="fi-FI" dirty="0"/>
              <a:t>: </a:t>
            </a:r>
            <a:r>
              <a:rPr lang="fi-FI" dirty="0" err="1"/>
              <a:t>laws</a:t>
            </a:r>
            <a:r>
              <a:rPr lang="fi-FI" dirty="0"/>
              <a:t>, </a:t>
            </a:r>
            <a:r>
              <a:rPr lang="fi-FI" dirty="0" err="1"/>
              <a:t>contracts</a:t>
            </a:r>
            <a:r>
              <a:rPr lang="fi-FI" dirty="0"/>
              <a:t>, </a:t>
            </a:r>
            <a:r>
              <a:rPr lang="fi-FI" dirty="0" err="1"/>
              <a:t>property</a:t>
            </a:r>
            <a:r>
              <a:rPr lang="fi-FI" dirty="0"/>
              <a:t> </a:t>
            </a:r>
            <a:r>
              <a:rPr lang="fi-FI" dirty="0" err="1"/>
              <a:t>rights</a:t>
            </a:r>
            <a:r>
              <a:rPr lang="fi-FI" dirty="0"/>
              <a:t> etc.</a:t>
            </a:r>
          </a:p>
          <a:p>
            <a:pPr marL="580500" lvl="1" indent="-342900"/>
            <a:r>
              <a:rPr lang="fi-FI" dirty="0" err="1"/>
              <a:t>Informal</a:t>
            </a:r>
            <a:r>
              <a:rPr lang="fi-FI" dirty="0"/>
              <a:t>: </a:t>
            </a:r>
            <a:r>
              <a:rPr lang="fi-FI" dirty="0" err="1"/>
              <a:t>customs</a:t>
            </a:r>
            <a:r>
              <a:rPr lang="fi-FI" dirty="0"/>
              <a:t>, </a:t>
            </a:r>
            <a:r>
              <a:rPr lang="fi-FI" dirty="0" err="1"/>
              <a:t>traditions</a:t>
            </a:r>
            <a:r>
              <a:rPr lang="fi-FI" dirty="0"/>
              <a:t>,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conventions</a:t>
            </a:r>
            <a:r>
              <a:rPr lang="fi-FI" dirty="0"/>
              <a:t> etc.</a:t>
            </a:r>
          </a:p>
          <a:p>
            <a:pPr marL="342900" indent="-342900"/>
            <a:r>
              <a:rPr lang="fi-FI" dirty="0"/>
              <a:t>Power</a:t>
            </a:r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ability</a:t>
            </a:r>
            <a:r>
              <a:rPr lang="fi-FI" dirty="0"/>
              <a:t> to </a:t>
            </a:r>
            <a:r>
              <a:rPr lang="fi-FI" dirty="0" err="1"/>
              <a:t>direct</a:t>
            </a:r>
            <a:r>
              <a:rPr lang="fi-FI" dirty="0"/>
              <a:t> a </a:t>
            </a:r>
            <a:r>
              <a:rPr lang="fi-FI" dirty="0" err="1"/>
              <a:t>person’s</a:t>
            </a:r>
            <a:r>
              <a:rPr lang="fi-FI" dirty="0"/>
              <a:t> </a:t>
            </a:r>
            <a:r>
              <a:rPr lang="fi-FI" dirty="0" err="1"/>
              <a:t>actions</a:t>
            </a:r>
            <a:r>
              <a:rPr lang="fi-FI" dirty="0"/>
              <a:t> </a:t>
            </a:r>
            <a:r>
              <a:rPr lang="fi-FI" dirty="0" err="1"/>
              <a:t>against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will</a:t>
            </a:r>
            <a:endParaRPr lang="fi-FI" dirty="0"/>
          </a:p>
          <a:p>
            <a:pPr marL="580500" lvl="1" indent="-342900"/>
            <a:r>
              <a:rPr lang="fi-FI" dirty="0" err="1"/>
              <a:t>Bargaining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/ </a:t>
            </a:r>
            <a:r>
              <a:rPr lang="fi-FI" dirty="0" err="1"/>
              <a:t>setting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of </a:t>
            </a:r>
            <a:r>
              <a:rPr lang="fi-FI" dirty="0" err="1"/>
              <a:t>trade</a:t>
            </a:r>
            <a:endParaRPr lang="fi-FI" dirty="0"/>
          </a:p>
          <a:p>
            <a:pPr marL="803700" lvl="2" indent="-342900"/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take</a:t>
            </a:r>
            <a:r>
              <a:rPr lang="fi-FI" dirty="0"/>
              <a:t>-it-</a:t>
            </a:r>
            <a:r>
              <a:rPr lang="fi-FI" dirty="0" err="1"/>
              <a:t>or</a:t>
            </a:r>
            <a:r>
              <a:rPr lang="fi-FI" dirty="0"/>
              <a:t>-</a:t>
            </a:r>
            <a:r>
              <a:rPr lang="fi-FI" dirty="0" err="1"/>
              <a:t>leave</a:t>
            </a:r>
            <a:r>
              <a:rPr lang="fi-FI" dirty="0"/>
              <a:t>-it </a:t>
            </a:r>
            <a:r>
              <a:rPr lang="fi-FI" dirty="0" err="1"/>
              <a:t>offer</a:t>
            </a:r>
            <a:r>
              <a:rPr lang="fi-FI" dirty="0"/>
              <a:t>, </a:t>
            </a:r>
            <a:r>
              <a:rPr lang="fi-FI" dirty="0" err="1"/>
              <a:t>power</a:t>
            </a:r>
            <a:r>
              <a:rPr lang="fi-FI" dirty="0"/>
              <a:t> to </a:t>
            </a:r>
            <a:r>
              <a:rPr lang="fi-FI" dirty="0" err="1"/>
              <a:t>reject</a:t>
            </a:r>
            <a:r>
              <a:rPr lang="fi-FI" dirty="0"/>
              <a:t> an </a:t>
            </a:r>
            <a:r>
              <a:rPr lang="fi-FI" dirty="0" err="1"/>
              <a:t>offer</a:t>
            </a:r>
            <a:endParaRPr lang="fi-FI" dirty="0"/>
          </a:p>
          <a:p>
            <a:pPr marL="580500" lvl="1" indent="-342900"/>
            <a:r>
              <a:rPr lang="fi-FI" dirty="0" err="1"/>
              <a:t>Forcing</a:t>
            </a:r>
            <a:r>
              <a:rPr lang="fi-FI" dirty="0"/>
              <a:t>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agent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harm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threat</a:t>
            </a:r>
            <a:r>
              <a:rPr lang="fi-FI" dirty="0"/>
              <a:t> of </a:t>
            </a:r>
            <a:r>
              <a:rPr lang="fi-FI" dirty="0" err="1"/>
              <a:t>harm</a:t>
            </a:r>
            <a:endParaRPr lang="fi-FI" dirty="0"/>
          </a:p>
          <a:p>
            <a:pPr indent="-342900"/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determine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and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: </a:t>
            </a:r>
            <a:r>
              <a:rPr lang="fi-FI" dirty="0" err="1"/>
              <a:t>sharing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incentives</a:t>
            </a:r>
            <a:r>
              <a:rPr lang="fi-FI" dirty="0"/>
              <a:t> to </a:t>
            </a:r>
            <a:r>
              <a:rPr lang="fi-FI" dirty="0" err="1"/>
              <a:t>produce</a:t>
            </a:r>
            <a:r>
              <a:rPr lang="fi-FI" dirty="0"/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38287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479307" cy="1195798"/>
          </a:xfrm>
        </p:spPr>
        <p:txBody>
          <a:bodyPr/>
          <a:lstStyle/>
          <a:p>
            <a:r>
              <a:rPr lang="fi-FI" dirty="0" err="1"/>
              <a:t>Parental</a:t>
            </a:r>
            <a:r>
              <a:rPr lang="fi-FI" dirty="0"/>
              <a:t> and </a:t>
            </a:r>
            <a:r>
              <a:rPr lang="fi-FI" dirty="0" err="1"/>
              <a:t>children’s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1605811" y="6307979"/>
            <a:ext cx="76111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Chetty</a:t>
            </a:r>
            <a:r>
              <a:rPr lang="fi-FI" sz="1200" dirty="0"/>
              <a:t>, </a:t>
            </a:r>
            <a:r>
              <a:rPr lang="fi-FI" sz="1200" dirty="0" err="1"/>
              <a:t>Hendren</a:t>
            </a:r>
            <a:r>
              <a:rPr lang="fi-FI" sz="1200" dirty="0"/>
              <a:t>, </a:t>
            </a:r>
            <a:r>
              <a:rPr lang="fi-FI" sz="1200" dirty="0" err="1"/>
              <a:t>Kline</a:t>
            </a:r>
            <a:r>
              <a:rPr lang="fi-FI" sz="1200" dirty="0"/>
              <a:t>, </a:t>
            </a:r>
            <a:r>
              <a:rPr lang="fi-FI" sz="1200" dirty="0" err="1"/>
              <a:t>Saez</a:t>
            </a:r>
            <a:r>
              <a:rPr lang="fi-FI" sz="1200" dirty="0"/>
              <a:t> (2014):</a:t>
            </a:r>
            <a:r>
              <a:rPr lang="fi-FI" sz="1200" dirty="0" err="1"/>
              <a:t>Where</a:t>
            </a:r>
            <a:r>
              <a:rPr lang="fi-FI" sz="1200" dirty="0"/>
              <a:t> is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Land</a:t>
            </a:r>
            <a:r>
              <a:rPr lang="fi-FI" sz="1200" dirty="0"/>
              <a:t> of </a:t>
            </a:r>
            <a:r>
              <a:rPr lang="fi-FI" sz="1200" dirty="0" err="1"/>
              <a:t>Opportunity</a:t>
            </a:r>
            <a:r>
              <a:rPr lang="fi-FI" sz="1200" dirty="0"/>
              <a:t>: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Geography</a:t>
            </a:r>
            <a:r>
              <a:rPr lang="fi-FI" sz="1200" dirty="0"/>
              <a:t> of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United </a:t>
            </a:r>
            <a:r>
              <a:rPr lang="fi-FI" sz="1200" dirty="0" err="1"/>
              <a:t>States</a:t>
            </a:r>
            <a:r>
              <a:rPr lang="fi-FI" sz="1200" dirty="0"/>
              <a:t>. </a:t>
            </a:r>
            <a:r>
              <a:rPr lang="fi-FI" sz="1200" i="1" dirty="0" err="1"/>
              <a:t>Quarterly</a:t>
            </a:r>
            <a:r>
              <a:rPr lang="fi-FI" sz="1200" i="1" dirty="0"/>
              <a:t> Journal of </a:t>
            </a:r>
            <a:r>
              <a:rPr lang="fi-FI" sz="1200" i="1" dirty="0" err="1"/>
              <a:t>Economics</a:t>
            </a:r>
            <a:r>
              <a:rPr lang="fi-FI" sz="1200" i="1" dirty="0"/>
              <a:t> </a:t>
            </a:r>
            <a:r>
              <a:rPr lang="fi-FI" sz="1200" dirty="0"/>
              <a:t>129 (4): 1553-1623. </a:t>
            </a:r>
            <a:br>
              <a:rPr lang="fi-FI" sz="1200" dirty="0"/>
            </a:br>
            <a:endParaRPr lang="fi-FI" sz="1200" dirty="0">
              <a:solidFill>
                <a:srgbClr val="78BE2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9228" y="332271"/>
            <a:ext cx="4335735" cy="650360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152623" y="3568579"/>
            <a:ext cx="1478988" cy="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2627581" y="3562218"/>
            <a:ext cx="0" cy="1604202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2785221" y="3526136"/>
            <a:ext cx="3097887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1"/>
                </a:solidFill>
              </a:rPr>
              <a:t>Children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with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parents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ranked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25th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in </a:t>
            </a:r>
            <a:r>
              <a:rPr lang="fi-FI" sz="1200" dirty="0" err="1">
                <a:solidFill>
                  <a:schemeClr val="accent1"/>
                </a:solidFill>
              </a:rPr>
              <a:t>parental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income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ended</a:t>
            </a:r>
            <a:r>
              <a:rPr lang="fi-FI" sz="1200" dirty="0">
                <a:solidFill>
                  <a:schemeClr val="accent1"/>
                </a:solidFill>
              </a:rPr>
              <a:t> on </a:t>
            </a:r>
            <a:r>
              <a:rPr lang="fi-FI" sz="1200" dirty="0" err="1">
                <a:solidFill>
                  <a:schemeClr val="accent1"/>
                </a:solidFill>
              </a:rPr>
              <a:t>overage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40th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of </a:t>
            </a:r>
            <a:r>
              <a:rPr lang="fi-FI" sz="1200" dirty="0" err="1">
                <a:solidFill>
                  <a:schemeClr val="accent1"/>
                </a:solidFill>
              </a:rPr>
              <a:t>their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own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cohort’s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16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2594622" y="3525367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33467" y="4672162"/>
            <a:ext cx="530803" cy="233186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0F5F94-40BF-DE4B-97FF-240AC4B15F93}"/>
              </a:ext>
            </a:extLst>
          </p:cNvPr>
          <p:cNvSpPr txBox="1"/>
          <p:nvPr/>
        </p:nvSpPr>
        <p:spPr>
          <a:xfrm>
            <a:off x="7033495" y="1478748"/>
            <a:ext cx="2085598" cy="9848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Parental</a:t>
            </a:r>
            <a:r>
              <a:rPr lang="fi-FI" sz="1600" dirty="0"/>
              <a:t> </a:t>
            </a:r>
            <a:r>
              <a:rPr lang="fi-FI" sz="1600" dirty="0" err="1"/>
              <a:t>income</a:t>
            </a:r>
            <a:r>
              <a:rPr lang="fi-FI" sz="1600" dirty="0"/>
              <a:t> (</a:t>
            </a:r>
            <a:r>
              <a:rPr lang="fi-FI" sz="1600" dirty="0" err="1"/>
              <a:t>horizontal</a:t>
            </a:r>
            <a:r>
              <a:rPr lang="fi-FI" sz="1600" dirty="0"/>
              <a:t> </a:t>
            </a:r>
            <a:r>
              <a:rPr lang="fi-FI" sz="1600" dirty="0" err="1"/>
              <a:t>axis</a:t>
            </a:r>
            <a:r>
              <a:rPr lang="fi-FI" sz="1600" dirty="0"/>
              <a:t>)  </a:t>
            </a:r>
            <a:r>
              <a:rPr lang="fi-FI" sz="1600" dirty="0" err="1"/>
              <a:t>their</a:t>
            </a:r>
            <a:r>
              <a:rPr lang="fi-FI" sz="1600" dirty="0"/>
              <a:t> </a:t>
            </a:r>
            <a:r>
              <a:rPr lang="fi-FI" sz="1600" dirty="0" err="1"/>
              <a:t>children’t</a:t>
            </a:r>
            <a:r>
              <a:rPr lang="fi-FI" sz="1600" dirty="0"/>
              <a:t> </a:t>
            </a:r>
            <a:r>
              <a:rPr lang="fi-FI" sz="1600" dirty="0" err="1"/>
              <a:t>income</a:t>
            </a:r>
            <a:r>
              <a:rPr lang="fi-FI" sz="1600" dirty="0"/>
              <a:t> (</a:t>
            </a:r>
            <a:r>
              <a:rPr lang="fi-FI" sz="1600" dirty="0" err="1"/>
              <a:t>vertical</a:t>
            </a:r>
            <a:r>
              <a:rPr lang="fi-FI" sz="1600" dirty="0"/>
              <a:t> </a:t>
            </a:r>
            <a:r>
              <a:rPr lang="fi-FI" sz="1600" dirty="0" err="1"/>
              <a:t>axis</a:t>
            </a:r>
            <a:r>
              <a:rPr lang="fi-FI" sz="1600" dirty="0"/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152623" y="1729322"/>
            <a:ext cx="5635672" cy="0"/>
          </a:xfrm>
          <a:prstGeom prst="straightConnector1">
            <a:avLst/>
          </a:prstGeom>
          <a:ln w="12700" cmpd="sng">
            <a:solidFill>
              <a:srgbClr val="005EB8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6784265" y="1722960"/>
            <a:ext cx="0" cy="3443460"/>
          </a:xfrm>
          <a:prstGeom prst="straightConnector1">
            <a:avLst/>
          </a:prstGeom>
          <a:ln w="12700" cmpd="sng">
            <a:solidFill>
              <a:srgbClr val="005EB8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6751306" y="1686109"/>
            <a:ext cx="72000" cy="7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0B9C9-CDE4-6044-B834-81AD6B4DF1FF}"/>
              </a:ext>
            </a:extLst>
          </p:cNvPr>
          <p:cNvSpPr txBox="1"/>
          <p:nvPr/>
        </p:nvSpPr>
        <p:spPr>
          <a:xfrm>
            <a:off x="7373389" y="3549535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i-FI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DA800A-4E2D-1349-95C1-33CD328614BA}"/>
              </a:ext>
            </a:extLst>
          </p:cNvPr>
          <p:cNvSpPr txBox="1"/>
          <p:nvPr/>
        </p:nvSpPr>
        <p:spPr>
          <a:xfrm>
            <a:off x="6720476" y="3675837"/>
            <a:ext cx="2085598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richest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families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rank</a:t>
            </a:r>
            <a:r>
              <a:rPr lang="fi-FI" sz="1200" dirty="0">
                <a:solidFill>
                  <a:schemeClr val="accent6"/>
                </a:solidFill>
              </a:rPr>
              <a:t> on </a:t>
            </a:r>
            <a:r>
              <a:rPr lang="fi-FI" sz="1200" dirty="0" err="1">
                <a:solidFill>
                  <a:schemeClr val="accent6"/>
                </a:solidFill>
              </a:rPr>
              <a:t>average</a:t>
            </a:r>
            <a:r>
              <a:rPr lang="fi-FI" sz="1200" dirty="0">
                <a:solidFill>
                  <a:schemeClr val="accent6"/>
                </a:solidFill>
              </a:rPr>
              <a:t> 34 </a:t>
            </a:r>
            <a:r>
              <a:rPr lang="fi-FI" sz="1200" dirty="0" err="1">
                <a:solidFill>
                  <a:schemeClr val="accent6"/>
                </a:solidFill>
              </a:rPr>
              <a:t>percentiles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higher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than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poorest</a:t>
            </a:r>
            <a:endParaRPr lang="fi-FI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47313"/>
          </a:xfrm>
        </p:spPr>
        <p:txBody>
          <a:bodyPr/>
          <a:lstStyle/>
          <a:p>
            <a:r>
              <a:rPr lang="fi-FI" dirty="0"/>
              <a:t>... and in Finland</a:t>
            </a:r>
            <a:br>
              <a:rPr lang="fi-FI" dirty="0"/>
            </a:br>
            <a:endParaRPr lang="fi-FI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430807"/>
            <a:ext cx="6159214" cy="4298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2751514" y="6068938"/>
            <a:ext cx="6480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Statistics</a:t>
            </a:r>
            <a:r>
              <a:rPr lang="fi-FI" sz="1200" dirty="0"/>
              <a:t> Finland FOLK-</a:t>
            </a:r>
            <a:r>
              <a:rPr lang="fi-FI" sz="1200" dirty="0" err="1"/>
              <a:t>database</a:t>
            </a:r>
            <a:r>
              <a:rPr lang="fi-FI" sz="1200" dirty="0"/>
              <a:t> (</a:t>
            </a:r>
            <a:r>
              <a:rPr lang="fi-FI" sz="1200" dirty="0" err="1"/>
              <a:t>preliminary</a:t>
            </a:r>
            <a:r>
              <a:rPr lang="fi-FI" sz="1200" dirty="0"/>
              <a:t> </a:t>
            </a:r>
            <a:r>
              <a:rPr lang="fi-FI" sz="1200" dirty="0" err="1"/>
              <a:t>result</a:t>
            </a:r>
            <a:r>
              <a:rPr lang="fi-FI" sz="1200" dirty="0"/>
              <a:t> </a:t>
            </a:r>
            <a:r>
              <a:rPr lang="fi-FI" sz="1200" dirty="0" err="1"/>
              <a:t>from</a:t>
            </a:r>
            <a:r>
              <a:rPr lang="fi-FI" sz="1200" dirty="0"/>
              <a:t> </a:t>
            </a:r>
            <a:r>
              <a:rPr lang="fi-FI" sz="1200" dirty="0" err="1"/>
              <a:t>ongoing</a:t>
            </a:r>
            <a:r>
              <a:rPr lang="fi-FI" sz="1200" dirty="0"/>
              <a:t> </a:t>
            </a:r>
            <a:r>
              <a:rPr lang="fi-FI" sz="1200" dirty="0" err="1"/>
              <a:t>project</a:t>
            </a:r>
            <a:r>
              <a:rPr lang="fi-FI" sz="1200" dirty="0"/>
              <a:t>).</a:t>
            </a:r>
          </a:p>
          <a:p>
            <a:r>
              <a:rPr lang="fi-FI" sz="1200" dirty="0" err="1"/>
              <a:t>First</a:t>
            </a:r>
            <a:r>
              <a:rPr lang="fi-FI" sz="1200" dirty="0"/>
              <a:t> </a:t>
            </a:r>
            <a:r>
              <a:rPr lang="fi-FI" sz="1200" dirty="0" err="1"/>
              <a:t>study</a:t>
            </a:r>
            <a:r>
              <a:rPr lang="fi-FI" sz="1200" dirty="0"/>
              <a:t> </a:t>
            </a:r>
            <a:r>
              <a:rPr lang="fi-FI" sz="1200" dirty="0" err="1"/>
              <a:t>showing</a:t>
            </a:r>
            <a:r>
              <a:rPr lang="fi-FI" sz="1200" dirty="0"/>
              <a:t> </a:t>
            </a:r>
            <a:r>
              <a:rPr lang="fi-FI" sz="1200" dirty="0" err="1"/>
              <a:t>that</a:t>
            </a:r>
            <a:r>
              <a:rPr lang="fi-FI" sz="1200" dirty="0"/>
              <a:t>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US is </a:t>
            </a:r>
            <a:r>
              <a:rPr lang="fi-FI" sz="1200" dirty="0" err="1"/>
              <a:t>smaller</a:t>
            </a:r>
            <a:r>
              <a:rPr lang="fi-FI" sz="1200" dirty="0"/>
              <a:t> </a:t>
            </a:r>
            <a:r>
              <a:rPr lang="fi-FI" sz="1200" dirty="0" err="1"/>
              <a:t>than</a:t>
            </a:r>
            <a:r>
              <a:rPr lang="fi-FI" sz="1200" dirty="0"/>
              <a:t> in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Nordics</a:t>
            </a:r>
            <a:r>
              <a:rPr lang="fi-FI" sz="1200" dirty="0"/>
              <a:t>: Björklund and Jäntti (1997):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Income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 in </a:t>
            </a:r>
            <a:r>
              <a:rPr lang="fi-FI" sz="1200" dirty="0" err="1"/>
              <a:t>Sweden</a:t>
            </a:r>
            <a:r>
              <a:rPr lang="fi-FI" sz="1200" dirty="0"/>
              <a:t> </a:t>
            </a:r>
            <a:r>
              <a:rPr lang="fi-FI" sz="1200" dirty="0" err="1"/>
              <a:t>Compared</a:t>
            </a:r>
            <a:r>
              <a:rPr lang="fi-FI" sz="1200" dirty="0"/>
              <a:t> to </a:t>
            </a:r>
            <a:r>
              <a:rPr lang="fi-FI" sz="1200" dirty="0" err="1"/>
              <a:t>the</a:t>
            </a:r>
            <a:r>
              <a:rPr lang="fi-FI" sz="1200" dirty="0"/>
              <a:t> United </a:t>
            </a:r>
            <a:r>
              <a:rPr lang="fi-FI" sz="1200" dirty="0" err="1"/>
              <a:t>States</a:t>
            </a:r>
            <a:r>
              <a:rPr lang="fi-FI" sz="1200" dirty="0"/>
              <a:t>. </a:t>
            </a:r>
            <a:r>
              <a:rPr lang="fi-FI" sz="1200" i="1" dirty="0"/>
              <a:t>American </a:t>
            </a:r>
            <a:r>
              <a:rPr lang="fi-FI" sz="1200" i="1" dirty="0" err="1"/>
              <a:t>Economic</a:t>
            </a:r>
            <a:r>
              <a:rPr lang="fi-FI" sz="1200" i="1" dirty="0"/>
              <a:t> </a:t>
            </a:r>
            <a:r>
              <a:rPr lang="fi-FI" sz="1200" i="1" dirty="0" err="1"/>
              <a:t>Review</a:t>
            </a:r>
            <a:r>
              <a:rPr lang="fi-FI" sz="1200" i="1" dirty="0"/>
              <a:t> </a:t>
            </a:r>
            <a:r>
              <a:rPr lang="fi-FI" sz="1200" dirty="0"/>
              <a:t>87(5): 1009-1018.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6226D4-C728-F541-ADAE-A3E09A87C1D0}"/>
              </a:ext>
            </a:extLst>
          </p:cNvPr>
          <p:cNvCxnSpPr/>
          <p:nvPr/>
        </p:nvCxnSpPr>
        <p:spPr>
          <a:xfrm>
            <a:off x="1071880" y="3845960"/>
            <a:ext cx="1369957" cy="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DD41E4-A86E-5544-902F-07A78D2EE723}"/>
              </a:ext>
            </a:extLst>
          </p:cNvPr>
          <p:cNvCxnSpPr/>
          <p:nvPr/>
        </p:nvCxnSpPr>
        <p:spPr>
          <a:xfrm flipV="1">
            <a:off x="2437807" y="3839599"/>
            <a:ext cx="0" cy="1418201"/>
          </a:xfrm>
          <a:prstGeom prst="straightConnector1">
            <a:avLst/>
          </a:prstGeom>
          <a:ln w="12700" cmpd="sng">
            <a:solidFill>
              <a:srgbClr val="78BE20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83">
            <a:extLst>
              <a:ext uri="{FF2B5EF4-FFF2-40B4-BE49-F238E27FC236}">
                <a16:creationId xmlns:a16="http://schemas.microsoft.com/office/drawing/2014/main" id="{2D5E1406-804C-B44B-9B7A-AF2FAFB837F1}"/>
              </a:ext>
            </a:extLst>
          </p:cNvPr>
          <p:cNvSpPr/>
          <p:nvPr/>
        </p:nvSpPr>
        <p:spPr>
          <a:xfrm>
            <a:off x="2404848" y="3802748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1507" y="4219593"/>
            <a:ext cx="530803" cy="233186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A1929-024B-4741-84FA-1CF1004BA101}"/>
              </a:ext>
            </a:extLst>
          </p:cNvPr>
          <p:cNvSpPr txBox="1"/>
          <p:nvPr/>
        </p:nvSpPr>
        <p:spPr>
          <a:xfrm>
            <a:off x="1614619" y="4149365"/>
            <a:ext cx="2812502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1"/>
                </a:solidFill>
              </a:rPr>
              <a:t>Children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with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parents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ranked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25th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in </a:t>
            </a:r>
            <a:r>
              <a:rPr lang="fi-FI" sz="1200" dirty="0" err="1">
                <a:solidFill>
                  <a:schemeClr val="accent1"/>
                </a:solidFill>
              </a:rPr>
              <a:t>parental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income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ended</a:t>
            </a:r>
            <a:r>
              <a:rPr lang="fi-FI" sz="1200" dirty="0">
                <a:solidFill>
                  <a:schemeClr val="accent1"/>
                </a:solidFill>
              </a:rPr>
              <a:t> on </a:t>
            </a:r>
            <a:r>
              <a:rPr lang="fi-FI" sz="1200" dirty="0" err="1">
                <a:solidFill>
                  <a:schemeClr val="accent1"/>
                </a:solidFill>
              </a:rPr>
              <a:t>overage</a:t>
            </a:r>
            <a:r>
              <a:rPr lang="fi-FI" sz="1200" dirty="0">
                <a:solidFill>
                  <a:schemeClr val="accent1"/>
                </a:solidFill>
              </a:rPr>
              <a:t> at </a:t>
            </a:r>
            <a:r>
              <a:rPr lang="fi-FI" sz="1200" dirty="0" err="1">
                <a:solidFill>
                  <a:schemeClr val="accent1"/>
                </a:solidFill>
              </a:rPr>
              <a:t>the</a:t>
            </a:r>
            <a:r>
              <a:rPr lang="fi-FI" sz="1200" dirty="0">
                <a:solidFill>
                  <a:schemeClr val="accent1"/>
                </a:solidFill>
              </a:rPr>
              <a:t> 46th </a:t>
            </a:r>
            <a:r>
              <a:rPr lang="fi-FI" sz="1200" dirty="0" err="1">
                <a:solidFill>
                  <a:schemeClr val="accent1"/>
                </a:solidFill>
              </a:rPr>
              <a:t>percentile</a:t>
            </a:r>
            <a:r>
              <a:rPr lang="fi-FI" sz="1200" dirty="0">
                <a:solidFill>
                  <a:schemeClr val="accent1"/>
                </a:solidFill>
              </a:rPr>
              <a:t> of </a:t>
            </a:r>
            <a:r>
              <a:rPr lang="fi-FI" sz="1200" dirty="0" err="1">
                <a:solidFill>
                  <a:schemeClr val="accent1"/>
                </a:solidFill>
              </a:rPr>
              <a:t>their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own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cohort’s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  <a:r>
              <a:rPr lang="fi-FI" sz="1200" dirty="0" err="1">
                <a:solidFill>
                  <a:schemeClr val="accent1"/>
                </a:solidFill>
              </a:rPr>
              <a:t>distribution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779FE-6CB6-0345-88F6-1125D078A954}"/>
              </a:ext>
            </a:extLst>
          </p:cNvPr>
          <p:cNvSpPr txBox="1"/>
          <p:nvPr/>
        </p:nvSpPr>
        <p:spPr>
          <a:xfrm>
            <a:off x="6720476" y="3675837"/>
            <a:ext cx="2085598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richest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families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rank</a:t>
            </a:r>
            <a:r>
              <a:rPr lang="fi-FI" sz="1200" dirty="0">
                <a:solidFill>
                  <a:schemeClr val="accent6"/>
                </a:solidFill>
              </a:rPr>
              <a:t> on </a:t>
            </a:r>
            <a:r>
              <a:rPr lang="fi-FI" sz="1200" dirty="0" err="1">
                <a:solidFill>
                  <a:schemeClr val="accent6"/>
                </a:solidFill>
              </a:rPr>
              <a:t>average</a:t>
            </a:r>
            <a:r>
              <a:rPr lang="fi-FI" sz="1200" dirty="0">
                <a:solidFill>
                  <a:schemeClr val="accent6"/>
                </a:solidFill>
              </a:rPr>
              <a:t> 16 </a:t>
            </a:r>
            <a:r>
              <a:rPr lang="fi-FI" sz="1200" dirty="0" err="1">
                <a:solidFill>
                  <a:schemeClr val="accent6"/>
                </a:solidFill>
              </a:rPr>
              <a:t>percentiles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higher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than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children</a:t>
            </a:r>
            <a:r>
              <a:rPr lang="fi-FI" sz="1200" dirty="0">
                <a:solidFill>
                  <a:schemeClr val="accent6"/>
                </a:solidFill>
              </a:rPr>
              <a:t> of </a:t>
            </a:r>
            <a:r>
              <a:rPr lang="fi-FI" sz="1200" dirty="0" err="1">
                <a:solidFill>
                  <a:schemeClr val="accent6"/>
                </a:solidFill>
              </a:rPr>
              <a:t>the</a:t>
            </a:r>
            <a:r>
              <a:rPr lang="fi-FI" sz="1200" dirty="0">
                <a:solidFill>
                  <a:schemeClr val="accent6"/>
                </a:solidFill>
              </a:rPr>
              <a:t> </a:t>
            </a:r>
            <a:r>
              <a:rPr lang="fi-FI" sz="1200" dirty="0" err="1">
                <a:solidFill>
                  <a:schemeClr val="accent6"/>
                </a:solidFill>
              </a:rPr>
              <a:t>poorest</a:t>
            </a:r>
            <a:endParaRPr lang="fi-FI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400" dirty="0" err="1"/>
              <a:t>The</a:t>
            </a:r>
            <a:r>
              <a:rPr lang="fi-FI" sz="2400" dirty="0"/>
              <a:t> Great </a:t>
            </a:r>
            <a:r>
              <a:rPr lang="fi-FI" sz="2400" dirty="0" err="1"/>
              <a:t>Gatsby</a:t>
            </a:r>
            <a:r>
              <a:rPr lang="fi-FI" sz="2400" dirty="0"/>
              <a:t> </a:t>
            </a:r>
            <a:r>
              <a:rPr lang="fi-FI" sz="2400" dirty="0" err="1"/>
              <a:t>Curve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080858"/>
            <a:ext cx="6184314" cy="4208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6804521" y="1697795"/>
            <a:ext cx="23127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causal</a:t>
            </a:r>
            <a:r>
              <a:rPr lang="fi-FI" dirty="0"/>
              <a:t> </a:t>
            </a:r>
            <a:r>
              <a:rPr lang="fi-FI" dirty="0" err="1"/>
              <a:t>interpretation</a:t>
            </a:r>
            <a:r>
              <a:rPr lang="fi-FI" dirty="0"/>
              <a:t> of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correlations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at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clear</a:t>
            </a:r>
            <a:r>
              <a:rPr lang="fi-FI" dirty="0"/>
              <a:t> and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hot</a:t>
            </a:r>
            <a:r>
              <a:rPr lang="fi-FI" dirty="0"/>
              <a:t> </a:t>
            </a:r>
            <a:r>
              <a:rPr lang="fi-FI" dirty="0" err="1"/>
              <a:t>academic</a:t>
            </a:r>
            <a:r>
              <a:rPr lang="fi-FI" dirty="0"/>
              <a:t> and </a:t>
            </a:r>
            <a:r>
              <a:rPr lang="fi-FI" dirty="0" err="1"/>
              <a:t>political</a:t>
            </a:r>
            <a:r>
              <a:rPr lang="fi-FI" dirty="0"/>
              <a:t> </a:t>
            </a:r>
            <a:r>
              <a:rPr lang="fi-FI" dirty="0" err="1"/>
              <a:t>debate</a:t>
            </a:r>
            <a:endParaRPr lang="fi-FI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3DEF9-0C8E-AD48-999D-26D2A3118D25}"/>
              </a:ext>
            </a:extLst>
          </p:cNvPr>
          <p:cNvSpPr txBox="1"/>
          <p:nvPr/>
        </p:nvSpPr>
        <p:spPr>
          <a:xfrm>
            <a:off x="3793674" y="6437945"/>
            <a:ext cx="53235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Source</a:t>
            </a:r>
            <a:r>
              <a:rPr lang="fi-FI" sz="1200" dirty="0"/>
              <a:t>: </a:t>
            </a:r>
            <a:r>
              <a:rPr lang="fi-FI" sz="1200" dirty="0" err="1"/>
              <a:t>Corak</a:t>
            </a:r>
            <a:r>
              <a:rPr lang="fi-FI" sz="1200" dirty="0"/>
              <a:t> (2013): </a:t>
            </a:r>
            <a:r>
              <a:rPr lang="fi-FI" sz="1200" dirty="0" err="1"/>
              <a:t>Income</a:t>
            </a:r>
            <a:r>
              <a:rPr lang="fi-FI" sz="1200" dirty="0"/>
              <a:t> </a:t>
            </a:r>
            <a:r>
              <a:rPr lang="fi-FI" sz="1200" dirty="0" err="1"/>
              <a:t>Inequality</a:t>
            </a:r>
            <a:r>
              <a:rPr lang="fi-FI" sz="1200" dirty="0"/>
              <a:t>, </a:t>
            </a:r>
            <a:r>
              <a:rPr lang="fi-FI" sz="1200" dirty="0" err="1"/>
              <a:t>Equality</a:t>
            </a:r>
            <a:r>
              <a:rPr lang="fi-FI" sz="1200" dirty="0"/>
              <a:t> of </a:t>
            </a:r>
            <a:r>
              <a:rPr lang="fi-FI" sz="1200" dirty="0" err="1"/>
              <a:t>Opportunity</a:t>
            </a:r>
            <a:r>
              <a:rPr lang="fi-FI" sz="1200" dirty="0"/>
              <a:t>, and </a:t>
            </a:r>
            <a:r>
              <a:rPr lang="fi-FI" sz="1200" dirty="0" err="1"/>
              <a:t>Intergenerational</a:t>
            </a:r>
            <a:r>
              <a:rPr lang="fi-FI" sz="1200" dirty="0"/>
              <a:t> </a:t>
            </a:r>
            <a:r>
              <a:rPr lang="fi-FI" sz="1200" dirty="0" err="1"/>
              <a:t>Mobility</a:t>
            </a:r>
            <a:r>
              <a:rPr lang="fi-FI" sz="1200" dirty="0"/>
              <a:t>. </a:t>
            </a:r>
            <a:r>
              <a:rPr lang="fi-FI" sz="1200" i="1" dirty="0"/>
              <a:t>Journal of </a:t>
            </a:r>
            <a:r>
              <a:rPr lang="fi-FI" sz="1200" i="1" dirty="0" err="1"/>
              <a:t>Economic</a:t>
            </a:r>
            <a:r>
              <a:rPr lang="fi-FI" sz="1200" i="1" dirty="0"/>
              <a:t> </a:t>
            </a:r>
            <a:r>
              <a:rPr lang="fi-FI" sz="1200" i="1" dirty="0" err="1"/>
              <a:t>Perspectives</a:t>
            </a:r>
            <a:r>
              <a:rPr lang="fi-FI" sz="1200" i="1" dirty="0"/>
              <a:t> </a:t>
            </a:r>
            <a:r>
              <a:rPr lang="fi-FI" sz="1200" dirty="0"/>
              <a:t>27(3): 79–102.</a:t>
            </a:r>
          </a:p>
        </p:txBody>
      </p:sp>
    </p:spTree>
    <p:extLst>
      <p:ext uri="{BB962C8B-B14F-4D97-AF65-F5344CB8AC3E}">
        <p14:creationId xmlns:p14="http://schemas.microsoft.com/office/powerpoint/2010/main" val="2932435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07967"/>
          </a:xfrm>
        </p:spPr>
        <p:txBody>
          <a:bodyPr/>
          <a:lstStyle/>
          <a:p>
            <a:r>
              <a:rPr lang="fi-FI"/>
              <a:t>Lecture </a:t>
            </a:r>
            <a:r>
              <a:rPr lang="fi-FI" dirty="0"/>
              <a:t>6: </a:t>
            </a:r>
            <a:r>
              <a:rPr lang="fi-FI" dirty="0" err="1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6504" y="1278354"/>
            <a:ext cx="8085599" cy="3831557"/>
          </a:xfrm>
        </p:spPr>
        <p:txBody>
          <a:bodyPr/>
          <a:lstStyle/>
          <a:p>
            <a:r>
              <a:rPr lang="en-US" dirty="0"/>
              <a:t>Many ways to judge allocations</a:t>
            </a:r>
          </a:p>
          <a:p>
            <a:pPr marL="580500" lvl="1" indent="-342900"/>
            <a:r>
              <a:rPr lang="en-US" dirty="0"/>
              <a:t>Pareto efficiency</a:t>
            </a:r>
          </a:p>
          <a:p>
            <a:pPr marL="580500" lvl="1" indent="-342900"/>
            <a:r>
              <a:rPr lang="en-US" dirty="0"/>
              <a:t>Fairness</a:t>
            </a:r>
          </a:p>
          <a:p>
            <a:r>
              <a:rPr lang="en-US" dirty="0"/>
              <a:t>The realized allocation reflects the preferences of the parties and the power in negotiations</a:t>
            </a:r>
            <a:endParaRPr lang="en-US" dirty="0">
              <a:effectLst/>
            </a:endParaRPr>
          </a:p>
          <a:p>
            <a:pPr marL="580500" lvl="1" indent="-342900"/>
            <a:r>
              <a:rPr lang="en-US" dirty="0"/>
              <a:t>Institutions have an effect on outside options and bargaining power</a:t>
            </a:r>
          </a:p>
          <a:p>
            <a:pPr marL="580500" lvl="1" indent="-342900"/>
            <a:r>
              <a:rPr lang="en-US" dirty="0"/>
              <a:t>Changing institutions (political changes) has impacts on the efficiency and the fairness of allocations</a:t>
            </a:r>
          </a:p>
          <a:p>
            <a:pPr marL="342900" indent="-342900"/>
            <a:r>
              <a:rPr lang="en-US" dirty="0"/>
              <a:t>Next week</a:t>
            </a:r>
          </a:p>
          <a:p>
            <a:pPr marL="580500" lvl="1" indent="-342900"/>
            <a:r>
              <a:rPr lang="en-US" dirty="0"/>
              <a:t>First steps in understanding firms and their behavior</a:t>
            </a:r>
          </a:p>
        </p:txBody>
      </p:sp>
    </p:spTree>
    <p:extLst>
      <p:ext uri="{BB962C8B-B14F-4D97-AF65-F5344CB8AC3E}">
        <p14:creationId xmlns:p14="http://schemas.microsoft.com/office/powerpoint/2010/main" val="168919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6474780-EDC3-E94A-9B19-F26CECB28CD5}"/>
              </a:ext>
            </a:extLst>
          </p:cNvPr>
          <p:cNvSpPr/>
          <p:nvPr/>
        </p:nvSpPr>
        <p:spPr>
          <a:xfrm>
            <a:off x="6076607" y="1765582"/>
            <a:ext cx="2798254" cy="65788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0AD79F-E710-D74F-8D89-49760EA3A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efficiency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3AE9E-C8CE-794A-88D0-C18792353B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630" y="1254584"/>
            <a:ext cx="3963971" cy="3831556"/>
          </a:xfrm>
        </p:spPr>
        <p:txBody>
          <a:bodyPr/>
          <a:lstStyle/>
          <a:p>
            <a:r>
              <a:rPr lang="fi-FI" dirty="0" err="1"/>
              <a:t>Outcomes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Determined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Preferences</a:t>
            </a:r>
            <a:r>
              <a:rPr lang="fi-FI" dirty="0"/>
              <a:t>: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players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?</a:t>
            </a:r>
          </a:p>
          <a:p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cannot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anybody</a:t>
            </a:r>
            <a:r>
              <a:rPr lang="fi-FI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someone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worse</a:t>
            </a:r>
            <a:r>
              <a:rPr lang="fi-FI" dirty="0"/>
              <a:t> </a:t>
            </a:r>
            <a:r>
              <a:rPr lang="fi-FI" dirty="0" err="1"/>
              <a:t>off</a:t>
            </a:r>
            <a:endParaRPr lang="fi-FI" dirty="0">
              <a:effectLst/>
            </a:endParaRPr>
          </a:p>
          <a:p>
            <a:r>
              <a:rPr lang="fi-FI" dirty="0" err="1"/>
              <a:t>Numerous</a:t>
            </a:r>
            <a:r>
              <a:rPr lang="fi-FI" dirty="0"/>
              <a:t> </a:t>
            </a:r>
            <a:r>
              <a:rPr lang="fi-FI" dirty="0" err="1"/>
              <a:t>Pareto</a:t>
            </a:r>
            <a:r>
              <a:rPr lang="fi-FI" dirty="0"/>
              <a:t>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endParaRPr lang="fi-FI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2E847FC-69D2-6A49-AACC-6D1427405456}"/>
              </a:ext>
            </a:extLst>
          </p:cNvPr>
          <p:cNvGrpSpPr/>
          <p:nvPr/>
        </p:nvGrpSpPr>
        <p:grpSpPr>
          <a:xfrm>
            <a:off x="4492841" y="1568811"/>
            <a:ext cx="4692499" cy="4165346"/>
            <a:chOff x="4492841" y="1568811"/>
            <a:chExt cx="4692499" cy="4165346"/>
          </a:xfrm>
        </p:grpSpPr>
        <p:cxnSp>
          <p:nvCxnSpPr>
            <p:cNvPr id="6" name="Straight Connector 53">
              <a:extLst>
                <a:ext uri="{FF2B5EF4-FFF2-40B4-BE49-F238E27FC236}">
                  <a16:creationId xmlns:a16="http://schemas.microsoft.com/office/drawing/2014/main" id="{24F7D572-D30C-AA4A-8A31-7C685CA2E893}"/>
                </a:ext>
              </a:extLst>
            </p:cNvPr>
            <p:cNvCxnSpPr/>
            <p:nvPr/>
          </p:nvCxnSpPr>
          <p:spPr>
            <a:xfrm flipH="1">
              <a:off x="5403159" y="3748182"/>
              <a:ext cx="1371414" cy="4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4">
              <a:extLst>
                <a:ext uri="{FF2B5EF4-FFF2-40B4-BE49-F238E27FC236}">
                  <a16:creationId xmlns:a16="http://schemas.microsoft.com/office/drawing/2014/main" id="{9C0AF7B2-B477-CE4D-AD6B-414AD332C84A}"/>
                </a:ext>
              </a:extLst>
            </p:cNvPr>
            <p:cNvSpPr txBox="1"/>
            <p:nvPr/>
          </p:nvSpPr>
          <p:spPr>
            <a:xfrm>
              <a:off x="4831617" y="3547219"/>
              <a:ext cx="417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cxnSp>
          <p:nvCxnSpPr>
            <p:cNvPr id="8" name="Straight Connector 85">
              <a:extLst>
                <a:ext uri="{FF2B5EF4-FFF2-40B4-BE49-F238E27FC236}">
                  <a16:creationId xmlns:a16="http://schemas.microsoft.com/office/drawing/2014/main" id="{044D7DF8-B286-6648-8D71-EC5C0D7AB9DC}"/>
                </a:ext>
              </a:extLst>
            </p:cNvPr>
            <p:cNvCxnSpPr/>
            <p:nvPr/>
          </p:nvCxnSpPr>
          <p:spPr>
            <a:xfrm>
              <a:off x="5134449" y="3748588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9">
              <a:extLst>
                <a:ext uri="{FF2B5EF4-FFF2-40B4-BE49-F238E27FC236}">
                  <a16:creationId xmlns:a16="http://schemas.microsoft.com/office/drawing/2014/main" id="{F338DD7B-9250-9745-9433-CF40EF8BCD0B}"/>
                </a:ext>
              </a:extLst>
            </p:cNvPr>
            <p:cNvCxnSpPr/>
            <p:nvPr/>
          </p:nvCxnSpPr>
          <p:spPr>
            <a:xfrm>
              <a:off x="6801357" y="3748182"/>
              <a:ext cx="33" cy="130816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900513D5-B60A-3C41-86EF-7A33083DB9ED}"/>
                </a:ext>
              </a:extLst>
            </p:cNvPr>
            <p:cNvSpPr txBox="1"/>
            <p:nvPr/>
          </p:nvSpPr>
          <p:spPr>
            <a:xfrm>
              <a:off x="6271956" y="3748182"/>
              <a:ext cx="62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M,M</a:t>
              </a:r>
            </a:p>
          </p:txBody>
        </p:sp>
        <p:cxnSp>
          <p:nvCxnSpPr>
            <p:cNvPr id="11" name="Straight Connector 70">
              <a:extLst>
                <a:ext uri="{FF2B5EF4-FFF2-40B4-BE49-F238E27FC236}">
                  <a16:creationId xmlns:a16="http://schemas.microsoft.com/office/drawing/2014/main" id="{9B909F89-7047-FF40-9D01-B3E299A71BBC}"/>
                </a:ext>
              </a:extLst>
            </p:cNvPr>
            <p:cNvCxnSpPr/>
            <p:nvPr/>
          </p:nvCxnSpPr>
          <p:spPr>
            <a:xfrm>
              <a:off x="6801357" y="5069624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71">
              <a:extLst>
                <a:ext uri="{FF2B5EF4-FFF2-40B4-BE49-F238E27FC236}">
                  <a16:creationId xmlns:a16="http://schemas.microsoft.com/office/drawing/2014/main" id="{FBB95FB1-2132-A849-91AB-93EB74B04774}"/>
                </a:ext>
              </a:extLst>
            </p:cNvPr>
            <p:cNvSpPr txBox="1"/>
            <p:nvPr/>
          </p:nvSpPr>
          <p:spPr>
            <a:xfrm>
              <a:off x="6630692" y="5165284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cxnSp>
          <p:nvCxnSpPr>
            <p:cNvPr id="13" name="Straight Connector 69">
              <a:extLst>
                <a:ext uri="{FF2B5EF4-FFF2-40B4-BE49-F238E27FC236}">
                  <a16:creationId xmlns:a16="http://schemas.microsoft.com/office/drawing/2014/main" id="{80177682-55FA-6343-A610-0B89E10922E0}"/>
                </a:ext>
              </a:extLst>
            </p:cNvPr>
            <p:cNvCxnSpPr/>
            <p:nvPr/>
          </p:nvCxnSpPr>
          <p:spPr>
            <a:xfrm flipH="1">
              <a:off x="8252215" y="4411804"/>
              <a:ext cx="0" cy="60906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">
              <a:extLst>
                <a:ext uri="{FF2B5EF4-FFF2-40B4-BE49-F238E27FC236}">
                  <a16:creationId xmlns:a16="http://schemas.microsoft.com/office/drawing/2014/main" id="{9884599F-C482-E44B-9F54-A6898CDC052F}"/>
                </a:ext>
              </a:extLst>
            </p:cNvPr>
            <p:cNvCxnSpPr/>
            <p:nvPr/>
          </p:nvCxnSpPr>
          <p:spPr>
            <a:xfrm>
              <a:off x="5368630" y="1793371"/>
              <a:ext cx="5874" cy="325188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5">
              <a:extLst>
                <a:ext uri="{FF2B5EF4-FFF2-40B4-BE49-F238E27FC236}">
                  <a16:creationId xmlns:a16="http://schemas.microsoft.com/office/drawing/2014/main" id="{386E6C2C-F5AA-2247-8266-4EC70EAFA4E5}"/>
                </a:ext>
              </a:extLst>
            </p:cNvPr>
            <p:cNvCxnSpPr/>
            <p:nvPr/>
          </p:nvCxnSpPr>
          <p:spPr>
            <a:xfrm>
              <a:off x="5381434" y="5036080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E2F747C8-E5C6-0F41-B7C9-20A857883C34}"/>
                </a:ext>
              </a:extLst>
            </p:cNvPr>
            <p:cNvSpPr txBox="1"/>
            <p:nvPr/>
          </p:nvSpPr>
          <p:spPr>
            <a:xfrm>
              <a:off x="5178240" y="5165284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17" name="Straight Connector 57">
              <a:extLst>
                <a:ext uri="{FF2B5EF4-FFF2-40B4-BE49-F238E27FC236}">
                  <a16:creationId xmlns:a16="http://schemas.microsoft.com/office/drawing/2014/main" id="{237EA421-FF0D-8746-A0C2-ED42FB287C8E}"/>
                </a:ext>
              </a:extLst>
            </p:cNvPr>
            <p:cNvCxnSpPr/>
            <p:nvPr/>
          </p:nvCxnSpPr>
          <p:spPr>
            <a:xfrm>
              <a:off x="5140668" y="5052631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59">
              <a:extLst>
                <a:ext uri="{FF2B5EF4-FFF2-40B4-BE49-F238E27FC236}">
                  <a16:creationId xmlns:a16="http://schemas.microsoft.com/office/drawing/2014/main" id="{001174ED-0DE7-B14B-B67B-0B313159DEC4}"/>
                </a:ext>
              </a:extLst>
            </p:cNvPr>
            <p:cNvSpPr txBox="1"/>
            <p:nvPr/>
          </p:nvSpPr>
          <p:spPr>
            <a:xfrm>
              <a:off x="4843496" y="4862446"/>
              <a:ext cx="335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9" name="TextBox 63">
              <a:extLst>
                <a:ext uri="{FF2B5EF4-FFF2-40B4-BE49-F238E27FC236}">
                  <a16:creationId xmlns:a16="http://schemas.microsoft.com/office/drawing/2014/main" id="{D6BF9B47-E5DD-CD4D-BC91-1C48BA0E9CA3}"/>
                </a:ext>
              </a:extLst>
            </p:cNvPr>
            <p:cNvSpPr txBox="1"/>
            <p:nvPr/>
          </p:nvSpPr>
          <p:spPr>
            <a:xfrm rot="16200000">
              <a:off x="2866711" y="3194941"/>
              <a:ext cx="359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Bob</a:t>
              </a:r>
            </a:p>
          </p:txBody>
        </p:sp>
        <p:cxnSp>
          <p:nvCxnSpPr>
            <p:cNvPr id="20" name="Straight Connector 3">
              <a:extLst>
                <a:ext uri="{FF2B5EF4-FFF2-40B4-BE49-F238E27FC236}">
                  <a16:creationId xmlns:a16="http://schemas.microsoft.com/office/drawing/2014/main" id="{413BBFD3-F60A-4C4B-B03D-365A55CD321A}"/>
                </a:ext>
              </a:extLst>
            </p:cNvPr>
            <p:cNvCxnSpPr/>
            <p:nvPr/>
          </p:nvCxnSpPr>
          <p:spPr>
            <a:xfrm flipH="1" flipV="1">
              <a:off x="5374514" y="5052631"/>
              <a:ext cx="3507076" cy="1901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77">
              <a:extLst>
                <a:ext uri="{FF2B5EF4-FFF2-40B4-BE49-F238E27FC236}">
                  <a16:creationId xmlns:a16="http://schemas.microsoft.com/office/drawing/2014/main" id="{D2F439AA-1BA9-6F4F-BCB2-576D4BB09A8B}"/>
                </a:ext>
              </a:extLst>
            </p:cNvPr>
            <p:cNvSpPr txBox="1"/>
            <p:nvPr/>
          </p:nvSpPr>
          <p:spPr>
            <a:xfrm>
              <a:off x="8657344" y="5142902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</a:p>
          </p:txBody>
        </p:sp>
        <p:sp>
          <p:nvSpPr>
            <p:cNvPr id="22" name="TextBox 78">
              <a:extLst>
                <a:ext uri="{FF2B5EF4-FFF2-40B4-BE49-F238E27FC236}">
                  <a16:creationId xmlns:a16="http://schemas.microsoft.com/office/drawing/2014/main" id="{FEE91C86-0E82-8F4B-8A95-C82D84D673DB}"/>
                </a:ext>
              </a:extLst>
            </p:cNvPr>
            <p:cNvSpPr txBox="1"/>
            <p:nvPr/>
          </p:nvSpPr>
          <p:spPr>
            <a:xfrm>
              <a:off x="4624399" y="1599938"/>
              <a:ext cx="74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</a:t>
              </a:r>
            </a:p>
          </p:txBody>
        </p:sp>
        <p:cxnSp>
          <p:nvCxnSpPr>
            <p:cNvPr id="23" name="Straight Connector 79">
              <a:extLst>
                <a:ext uri="{FF2B5EF4-FFF2-40B4-BE49-F238E27FC236}">
                  <a16:creationId xmlns:a16="http://schemas.microsoft.com/office/drawing/2014/main" id="{4DB22D7D-A539-0844-B60C-4534D1287495}"/>
                </a:ext>
              </a:extLst>
            </p:cNvPr>
            <p:cNvCxnSpPr/>
            <p:nvPr/>
          </p:nvCxnSpPr>
          <p:spPr>
            <a:xfrm>
              <a:off x="5153338" y="1784905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1">
              <a:extLst>
                <a:ext uri="{FF2B5EF4-FFF2-40B4-BE49-F238E27FC236}">
                  <a16:creationId xmlns:a16="http://schemas.microsoft.com/office/drawing/2014/main" id="{1C9E86BB-6865-D349-965C-413FAD02DB76}"/>
                </a:ext>
              </a:extLst>
            </p:cNvPr>
            <p:cNvSpPr txBox="1"/>
            <p:nvPr/>
          </p:nvSpPr>
          <p:spPr>
            <a:xfrm>
              <a:off x="6170274" y="5137420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</p:txBody>
        </p:sp>
        <p:cxnSp>
          <p:nvCxnSpPr>
            <p:cNvPr id="25" name="Straight Connector 74">
              <a:extLst>
                <a:ext uri="{FF2B5EF4-FFF2-40B4-BE49-F238E27FC236}">
                  <a16:creationId xmlns:a16="http://schemas.microsoft.com/office/drawing/2014/main" id="{CE1201BA-D4DB-5E4B-ADAC-C72F3B6CB94B}"/>
                </a:ext>
              </a:extLst>
            </p:cNvPr>
            <p:cNvCxnSpPr/>
            <p:nvPr/>
          </p:nvCxnSpPr>
          <p:spPr>
            <a:xfrm flipH="1">
              <a:off x="5357499" y="3107359"/>
              <a:ext cx="2125542" cy="1402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75">
              <a:extLst>
                <a:ext uri="{FF2B5EF4-FFF2-40B4-BE49-F238E27FC236}">
                  <a16:creationId xmlns:a16="http://schemas.microsoft.com/office/drawing/2014/main" id="{D4875E53-7E13-0C4B-973C-6032CE7E1C69}"/>
                </a:ext>
              </a:extLst>
            </p:cNvPr>
            <p:cNvSpPr txBox="1"/>
            <p:nvPr/>
          </p:nvSpPr>
          <p:spPr>
            <a:xfrm>
              <a:off x="4580415" y="2277387"/>
              <a:ext cx="794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4</a:t>
              </a:r>
            </a:p>
          </p:txBody>
        </p:sp>
        <p:cxnSp>
          <p:nvCxnSpPr>
            <p:cNvPr id="27" name="Straight Connector 80">
              <a:extLst>
                <a:ext uri="{FF2B5EF4-FFF2-40B4-BE49-F238E27FC236}">
                  <a16:creationId xmlns:a16="http://schemas.microsoft.com/office/drawing/2014/main" id="{4C12A16C-2EB7-FD46-8040-56F66B462398}"/>
                </a:ext>
              </a:extLst>
            </p:cNvPr>
            <p:cNvCxnSpPr/>
            <p:nvPr/>
          </p:nvCxnSpPr>
          <p:spPr>
            <a:xfrm>
              <a:off x="5134448" y="2442793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9">
              <a:extLst>
                <a:ext uri="{FF2B5EF4-FFF2-40B4-BE49-F238E27FC236}">
                  <a16:creationId xmlns:a16="http://schemas.microsoft.com/office/drawing/2014/main" id="{4A1E7125-CA03-784F-A4B8-0786C5EE3A2F}"/>
                </a:ext>
              </a:extLst>
            </p:cNvPr>
            <p:cNvCxnSpPr/>
            <p:nvPr/>
          </p:nvCxnSpPr>
          <p:spPr>
            <a:xfrm flipH="1">
              <a:off x="7463567" y="3130177"/>
              <a:ext cx="0" cy="2013069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72">
              <a:extLst>
                <a:ext uri="{FF2B5EF4-FFF2-40B4-BE49-F238E27FC236}">
                  <a16:creationId xmlns:a16="http://schemas.microsoft.com/office/drawing/2014/main" id="{3FE27D0A-DB1F-BD43-B0C7-2F6F4B337322}"/>
                </a:ext>
              </a:extLst>
            </p:cNvPr>
            <p:cNvCxnSpPr/>
            <p:nvPr/>
          </p:nvCxnSpPr>
          <p:spPr>
            <a:xfrm>
              <a:off x="8254817" y="5086140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5258DC85-AC9F-C44F-9860-9266267546CC}"/>
                </a:ext>
              </a:extLst>
            </p:cNvPr>
            <p:cNvSpPr txBox="1"/>
            <p:nvPr/>
          </p:nvSpPr>
          <p:spPr>
            <a:xfrm>
              <a:off x="8102612" y="5142631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31" name="TextBox 82">
              <a:extLst>
                <a:ext uri="{FF2B5EF4-FFF2-40B4-BE49-F238E27FC236}">
                  <a16:creationId xmlns:a16="http://schemas.microsoft.com/office/drawing/2014/main" id="{888817C6-2FE7-A140-A14D-30B46D68F4B7}"/>
                </a:ext>
              </a:extLst>
            </p:cNvPr>
            <p:cNvSpPr txBox="1"/>
            <p:nvPr/>
          </p:nvSpPr>
          <p:spPr>
            <a:xfrm>
              <a:off x="7415568" y="2759821"/>
              <a:ext cx="962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L,L</a:t>
              </a:r>
            </a:p>
          </p:txBody>
        </p:sp>
        <p:sp>
          <p:nvSpPr>
            <p:cNvPr id="32" name="Oval 83">
              <a:extLst>
                <a:ext uri="{FF2B5EF4-FFF2-40B4-BE49-F238E27FC236}">
                  <a16:creationId xmlns:a16="http://schemas.microsoft.com/office/drawing/2014/main" id="{64218EBB-81A4-064B-BEBD-2B15A325C1C9}"/>
                </a:ext>
              </a:extLst>
            </p:cNvPr>
            <p:cNvSpPr/>
            <p:nvPr/>
          </p:nvSpPr>
          <p:spPr>
            <a:xfrm>
              <a:off x="7415568" y="308469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60">
              <a:extLst>
                <a:ext uri="{FF2B5EF4-FFF2-40B4-BE49-F238E27FC236}">
                  <a16:creationId xmlns:a16="http://schemas.microsoft.com/office/drawing/2014/main" id="{20A4F6AC-4668-9146-AD96-34C1C4905222}"/>
                </a:ext>
              </a:extLst>
            </p:cNvPr>
            <p:cNvCxnSpPr/>
            <p:nvPr/>
          </p:nvCxnSpPr>
          <p:spPr>
            <a:xfrm>
              <a:off x="6083336" y="5079672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2">
              <a:extLst>
                <a:ext uri="{FF2B5EF4-FFF2-40B4-BE49-F238E27FC236}">
                  <a16:creationId xmlns:a16="http://schemas.microsoft.com/office/drawing/2014/main" id="{793940FB-DA3F-AA47-BC45-B18A5CB6A63B}"/>
                </a:ext>
              </a:extLst>
            </p:cNvPr>
            <p:cNvCxnSpPr/>
            <p:nvPr/>
          </p:nvCxnSpPr>
          <p:spPr>
            <a:xfrm>
              <a:off x="6083336" y="2495355"/>
              <a:ext cx="0" cy="2541833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45">
              <a:extLst>
                <a:ext uri="{FF2B5EF4-FFF2-40B4-BE49-F238E27FC236}">
                  <a16:creationId xmlns:a16="http://schemas.microsoft.com/office/drawing/2014/main" id="{B4AF90F4-28B8-694D-8B18-3A27EF16A2ED}"/>
                </a:ext>
              </a:extLst>
            </p:cNvPr>
            <p:cNvSpPr txBox="1"/>
            <p:nvPr/>
          </p:nvSpPr>
          <p:spPr>
            <a:xfrm>
              <a:off x="5705024" y="2129927"/>
              <a:ext cx="756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L,M</a:t>
              </a:r>
            </a:p>
          </p:txBody>
        </p:sp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E02A2D98-019B-4749-9993-6AA2702443BB}"/>
                </a:ext>
              </a:extLst>
            </p:cNvPr>
            <p:cNvSpPr/>
            <p:nvPr/>
          </p:nvSpPr>
          <p:spPr>
            <a:xfrm>
              <a:off x="6043308" y="241159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A9C0C26A-CB13-9E4F-83C6-14E7AC862426}"/>
                </a:ext>
              </a:extLst>
            </p:cNvPr>
            <p:cNvSpPr txBox="1"/>
            <p:nvPr/>
          </p:nvSpPr>
          <p:spPr>
            <a:xfrm>
              <a:off x="5958589" y="5159624"/>
              <a:ext cx="467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38" name="Straight Connector 27">
              <a:extLst>
                <a:ext uri="{FF2B5EF4-FFF2-40B4-BE49-F238E27FC236}">
                  <a16:creationId xmlns:a16="http://schemas.microsoft.com/office/drawing/2014/main" id="{1752F564-7E21-234C-860B-7C92A867B013}"/>
                </a:ext>
              </a:extLst>
            </p:cNvPr>
            <p:cNvCxnSpPr/>
            <p:nvPr/>
          </p:nvCxnSpPr>
          <p:spPr>
            <a:xfrm flipH="1">
              <a:off x="5345628" y="4411253"/>
              <a:ext cx="284053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809B1720-67DD-4C46-969F-D988D24C5A85}"/>
                </a:ext>
              </a:extLst>
            </p:cNvPr>
            <p:cNvSpPr txBox="1"/>
            <p:nvPr/>
          </p:nvSpPr>
          <p:spPr>
            <a:xfrm>
              <a:off x="8299770" y="4133427"/>
              <a:ext cx="812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M,L</a:t>
              </a:r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9C1CCA11-ACC7-8A4E-BC0D-C845F7602D46}"/>
                </a:ext>
              </a:extLst>
            </p:cNvPr>
            <p:cNvSpPr txBox="1"/>
            <p:nvPr/>
          </p:nvSpPr>
          <p:spPr>
            <a:xfrm>
              <a:off x="4831616" y="4217870"/>
              <a:ext cx="794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41" name="Straight Connector 65">
              <a:extLst>
                <a:ext uri="{FF2B5EF4-FFF2-40B4-BE49-F238E27FC236}">
                  <a16:creationId xmlns:a16="http://schemas.microsoft.com/office/drawing/2014/main" id="{6171EA55-5720-F64E-9D1C-46B0544FA046}"/>
                </a:ext>
              </a:extLst>
            </p:cNvPr>
            <p:cNvCxnSpPr/>
            <p:nvPr/>
          </p:nvCxnSpPr>
          <p:spPr>
            <a:xfrm>
              <a:off x="5151755" y="4411253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5">
              <a:extLst>
                <a:ext uri="{FF2B5EF4-FFF2-40B4-BE49-F238E27FC236}">
                  <a16:creationId xmlns:a16="http://schemas.microsoft.com/office/drawing/2014/main" id="{FA7225E2-628C-204B-8DF5-485CCB2C9835}"/>
                </a:ext>
              </a:extLst>
            </p:cNvPr>
            <p:cNvCxnSpPr/>
            <p:nvPr/>
          </p:nvCxnSpPr>
          <p:spPr>
            <a:xfrm>
              <a:off x="5155066" y="3105739"/>
              <a:ext cx="2257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70">
              <a:extLst>
                <a:ext uri="{FF2B5EF4-FFF2-40B4-BE49-F238E27FC236}">
                  <a16:creationId xmlns:a16="http://schemas.microsoft.com/office/drawing/2014/main" id="{1ED8A28E-3E99-124E-AE5F-9C3DB112D760}"/>
                </a:ext>
              </a:extLst>
            </p:cNvPr>
            <p:cNvCxnSpPr/>
            <p:nvPr/>
          </p:nvCxnSpPr>
          <p:spPr>
            <a:xfrm>
              <a:off x="7463568" y="5069624"/>
              <a:ext cx="0" cy="180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64">
              <a:extLst>
                <a:ext uri="{FF2B5EF4-FFF2-40B4-BE49-F238E27FC236}">
                  <a16:creationId xmlns:a16="http://schemas.microsoft.com/office/drawing/2014/main" id="{8E54F647-FC48-534F-B5EC-046D84E54F5C}"/>
                </a:ext>
              </a:extLst>
            </p:cNvPr>
            <p:cNvSpPr txBox="1"/>
            <p:nvPr/>
          </p:nvSpPr>
          <p:spPr>
            <a:xfrm>
              <a:off x="4760889" y="2898465"/>
              <a:ext cx="467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45" name="TextBox 71">
              <a:extLst>
                <a:ext uri="{FF2B5EF4-FFF2-40B4-BE49-F238E27FC236}">
                  <a16:creationId xmlns:a16="http://schemas.microsoft.com/office/drawing/2014/main" id="{9C2A1630-882E-2E4D-8314-D90C8990693F}"/>
                </a:ext>
              </a:extLst>
            </p:cNvPr>
            <p:cNvSpPr txBox="1"/>
            <p:nvPr/>
          </p:nvSpPr>
          <p:spPr>
            <a:xfrm>
              <a:off x="7359686" y="5174035"/>
              <a:ext cx="5279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cxnSp>
          <p:nvCxnSpPr>
            <p:cNvPr id="46" name="Straight Connector 53">
              <a:extLst>
                <a:ext uri="{FF2B5EF4-FFF2-40B4-BE49-F238E27FC236}">
                  <a16:creationId xmlns:a16="http://schemas.microsoft.com/office/drawing/2014/main" id="{E05825B7-AFE5-DC4C-AD36-394828140438}"/>
                </a:ext>
              </a:extLst>
            </p:cNvPr>
            <p:cNvCxnSpPr/>
            <p:nvPr/>
          </p:nvCxnSpPr>
          <p:spPr>
            <a:xfrm flipH="1">
              <a:off x="5323308" y="2442793"/>
              <a:ext cx="719999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63">
              <a:extLst>
                <a:ext uri="{FF2B5EF4-FFF2-40B4-BE49-F238E27FC236}">
                  <a16:creationId xmlns:a16="http://schemas.microsoft.com/office/drawing/2014/main" id="{F3686104-3ADB-644B-9B19-EA95ACCDC518}"/>
                </a:ext>
              </a:extLst>
            </p:cNvPr>
            <p:cNvSpPr txBox="1"/>
            <p:nvPr/>
          </p:nvSpPr>
          <p:spPr>
            <a:xfrm>
              <a:off x="5324212" y="5395603"/>
              <a:ext cx="359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Ann</a:t>
              </a:r>
            </a:p>
          </p:txBody>
        </p:sp>
        <p:sp>
          <p:nvSpPr>
            <p:cNvPr id="49" name="Oval 83">
              <a:extLst>
                <a:ext uri="{FF2B5EF4-FFF2-40B4-BE49-F238E27FC236}">
                  <a16:creationId xmlns:a16="http://schemas.microsoft.com/office/drawing/2014/main" id="{7BB41530-D1F1-6143-BAB7-4DF74558E332}"/>
                </a:ext>
              </a:extLst>
            </p:cNvPr>
            <p:cNvSpPr/>
            <p:nvPr/>
          </p:nvSpPr>
          <p:spPr>
            <a:xfrm>
              <a:off x="6765357" y="371218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83">
              <a:extLst>
                <a:ext uri="{FF2B5EF4-FFF2-40B4-BE49-F238E27FC236}">
                  <a16:creationId xmlns:a16="http://schemas.microsoft.com/office/drawing/2014/main" id="{82D51E1E-4646-1C40-B1A9-6BC9C5C29627}"/>
                </a:ext>
              </a:extLst>
            </p:cNvPr>
            <p:cNvSpPr/>
            <p:nvPr/>
          </p:nvSpPr>
          <p:spPr>
            <a:xfrm>
              <a:off x="8218817" y="4375253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39F1EAB-257E-314B-A642-72FE887ABCEB}"/>
              </a:ext>
            </a:extLst>
          </p:cNvPr>
          <p:cNvSpPr/>
          <p:nvPr/>
        </p:nvSpPr>
        <p:spPr>
          <a:xfrm>
            <a:off x="8238937" y="1773271"/>
            <a:ext cx="620422" cy="263714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A746EE7-6830-104B-854C-6E47147AA685}"/>
              </a:ext>
            </a:extLst>
          </p:cNvPr>
          <p:cNvSpPr/>
          <p:nvPr/>
        </p:nvSpPr>
        <p:spPr>
          <a:xfrm>
            <a:off x="6799932" y="1769215"/>
            <a:ext cx="2057451" cy="1978001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93591A-CFEF-5949-BDD8-A71F98F8E38B}"/>
              </a:ext>
            </a:extLst>
          </p:cNvPr>
          <p:cNvSpPr/>
          <p:nvPr/>
        </p:nvSpPr>
        <p:spPr>
          <a:xfrm>
            <a:off x="7438389" y="1785350"/>
            <a:ext cx="1418023" cy="1328784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A41835-C84D-B54E-99B3-D9D9D24D2A12}"/>
              </a:ext>
            </a:extLst>
          </p:cNvPr>
          <p:cNvSpPr txBox="1"/>
          <p:nvPr/>
        </p:nvSpPr>
        <p:spPr>
          <a:xfrm>
            <a:off x="5357499" y="474907"/>
            <a:ext cx="33111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 err="1"/>
              <a:t>moving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allocation</a:t>
            </a:r>
            <a:r>
              <a:rPr lang="fi-FI" sz="1400" dirty="0"/>
              <a:t> (M,M) to (L,L) is a  </a:t>
            </a:r>
            <a:r>
              <a:rPr lang="fi-FI" sz="1400" b="1" dirty="0" err="1"/>
              <a:t>Pareto-improvement</a:t>
            </a:r>
            <a:endParaRPr lang="fi-FI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5E6BC6-2D08-914E-B22F-D213EFFA87CD}"/>
              </a:ext>
            </a:extLst>
          </p:cNvPr>
          <p:cNvSpPr txBox="1"/>
          <p:nvPr/>
        </p:nvSpPr>
        <p:spPr>
          <a:xfrm>
            <a:off x="5346236" y="960447"/>
            <a:ext cx="33111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/>
              <a:t>(L,M), (L,L) </a:t>
            </a:r>
            <a:r>
              <a:rPr lang="fi-FI" sz="1400" dirty="0" err="1"/>
              <a:t>jand</a:t>
            </a:r>
            <a:r>
              <a:rPr lang="fi-FI" sz="1400" dirty="0"/>
              <a:t> (M,L) </a:t>
            </a:r>
            <a:r>
              <a:rPr lang="fi-FI" sz="1400" dirty="0" err="1"/>
              <a:t>are</a:t>
            </a:r>
            <a:r>
              <a:rPr lang="fi-FI" sz="1400" dirty="0"/>
              <a:t> </a:t>
            </a:r>
            <a:r>
              <a:rPr lang="fi-FI" sz="1400" dirty="0" err="1"/>
              <a:t>all</a:t>
            </a:r>
            <a:r>
              <a:rPr lang="fi-FI" sz="1400" dirty="0"/>
              <a:t> </a:t>
            </a:r>
            <a:r>
              <a:rPr lang="fi-FI" sz="1400" dirty="0" err="1"/>
              <a:t>Pareto-efficient</a:t>
            </a:r>
            <a:r>
              <a:rPr lang="fi-FI" sz="1400" dirty="0"/>
              <a:t> </a:t>
            </a:r>
            <a:r>
              <a:rPr lang="fi-FI" sz="1400" dirty="0" err="1"/>
              <a:t>allocaations</a:t>
            </a:r>
            <a:r>
              <a:rPr lang="fi-FI" sz="1400" dirty="0"/>
              <a:t>, </a:t>
            </a:r>
            <a:r>
              <a:rPr lang="fi-FI" sz="1400" dirty="0" err="1"/>
              <a:t>if</a:t>
            </a:r>
            <a:r>
              <a:rPr lang="fi-FI" sz="1400" dirty="0"/>
              <a:t> Ann and Bob </a:t>
            </a:r>
            <a:r>
              <a:rPr lang="fi-FI" sz="1400" dirty="0" err="1"/>
              <a:t>only</a:t>
            </a:r>
            <a:r>
              <a:rPr lang="fi-FI" sz="1400" dirty="0"/>
              <a:t> </a:t>
            </a:r>
            <a:r>
              <a:rPr lang="fi-FI" sz="1400" dirty="0" err="1"/>
              <a:t>care</a:t>
            </a:r>
            <a:r>
              <a:rPr lang="fi-FI" sz="1400" dirty="0"/>
              <a:t> </a:t>
            </a:r>
            <a:r>
              <a:rPr lang="fi-FI" sz="1400" dirty="0" err="1"/>
              <a:t>about</a:t>
            </a:r>
            <a:r>
              <a:rPr lang="fi-FI" sz="1400" dirty="0"/>
              <a:t> </a:t>
            </a:r>
            <a:r>
              <a:rPr lang="fi-FI" sz="1400" dirty="0" err="1"/>
              <a:t>thenselves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7208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86D4-271C-BB46-872D-8089CDCAC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770467"/>
          </a:xfrm>
        </p:spPr>
        <p:txBody>
          <a:bodyPr/>
          <a:lstStyle/>
          <a:p>
            <a:r>
              <a:rPr lang="fi-FI" dirty="0" err="1"/>
              <a:t>Pareto-efficiency</a:t>
            </a:r>
            <a:r>
              <a:rPr lang="fi-FI" dirty="0"/>
              <a:t> and </a:t>
            </a:r>
            <a:r>
              <a:rPr lang="fi-FI" dirty="0" err="1"/>
              <a:t>fairness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D22196-D4BC-3145-A20E-F13543DC4B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99" y="957543"/>
            <a:ext cx="8085599" cy="4596589"/>
          </a:xfrm>
        </p:spPr>
        <p:txBody>
          <a:bodyPr/>
          <a:lstStyle/>
          <a:p>
            <a:r>
              <a:rPr lang="fi-FI" dirty="0" err="1"/>
              <a:t>Pareto-efficiency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 </a:t>
            </a:r>
            <a:r>
              <a:rPr lang="fi-FI" dirty="0" err="1"/>
              <a:t>judgment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fairness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allocation</a:t>
            </a:r>
            <a:endParaRPr lang="fi-FI" dirty="0">
              <a:effectLst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Pareto-efficient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widely</a:t>
            </a:r>
            <a:r>
              <a:rPr lang="fi-FI" dirty="0"/>
              <a:t> </a:t>
            </a:r>
            <a:r>
              <a:rPr lang="fi-FI" dirty="0" err="1"/>
              <a:t>considered</a:t>
            </a:r>
            <a:r>
              <a:rPr lang="fi-FI" dirty="0"/>
              <a:t> </a:t>
            </a:r>
            <a:r>
              <a:rPr lang="fi-FI" dirty="0" err="1"/>
              <a:t>unfair</a:t>
            </a:r>
            <a:endParaRPr lang="fi-FI" dirty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I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everything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nothing</a:t>
            </a:r>
            <a:r>
              <a:rPr lang="fi-FI" dirty="0"/>
              <a:t> (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individuals</a:t>
            </a:r>
            <a:r>
              <a:rPr lang="fi-FI" dirty="0"/>
              <a:t> </a:t>
            </a:r>
            <a:r>
              <a:rPr lang="fi-FI" dirty="0" err="1"/>
              <a:t>prefer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to </a:t>
            </a:r>
            <a:r>
              <a:rPr lang="fi-FI" dirty="0" err="1"/>
              <a:t>less</a:t>
            </a:r>
            <a:r>
              <a:rPr lang="fi-FI" dirty="0"/>
              <a:t>)</a:t>
            </a:r>
          </a:p>
          <a:p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allocations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fair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just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equitable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ultimately</a:t>
            </a:r>
            <a:r>
              <a:rPr lang="fi-FI" dirty="0"/>
              <a:t> a </a:t>
            </a:r>
            <a:r>
              <a:rPr lang="fi-FI" dirty="0" err="1"/>
              <a:t>moral</a:t>
            </a:r>
            <a:r>
              <a:rPr lang="fi-FI" dirty="0"/>
              <a:t> </a:t>
            </a:r>
            <a:r>
              <a:rPr lang="fi-FI" dirty="0" err="1"/>
              <a:t>judgment</a:t>
            </a:r>
            <a:r>
              <a:rPr lang="fi-FI" dirty="0"/>
              <a:t> and </a:t>
            </a:r>
            <a:r>
              <a:rPr lang="fi-FI" dirty="0" err="1"/>
              <a:t>reasonable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disagree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ethical</a:t>
            </a:r>
            <a:r>
              <a:rPr lang="fi-FI" dirty="0"/>
              <a:t> </a:t>
            </a:r>
            <a:r>
              <a:rPr lang="fi-FI" dirty="0" err="1"/>
              <a:t>principles</a:t>
            </a:r>
            <a:r>
              <a:rPr lang="fi-FI" dirty="0"/>
              <a:t> to </a:t>
            </a:r>
            <a:r>
              <a:rPr lang="fi-FI" dirty="0" err="1"/>
              <a:t>apply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seeks</a:t>
            </a:r>
            <a:r>
              <a:rPr lang="fi-FI" dirty="0"/>
              <a:t> to </a:t>
            </a:r>
            <a:r>
              <a:rPr lang="fi-FI" dirty="0" err="1"/>
              <a:t>answer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institutions</a:t>
            </a:r>
            <a:r>
              <a:rPr lang="fi-FI" dirty="0"/>
              <a:t> </a:t>
            </a:r>
            <a:r>
              <a:rPr lang="fi-FI" dirty="0" err="1"/>
              <a:t>result</a:t>
            </a:r>
            <a:r>
              <a:rPr lang="fi-FI" dirty="0"/>
              <a:t> in </a:t>
            </a:r>
            <a:r>
              <a:rPr lang="fi-FI" dirty="0" err="1"/>
              <a:t>desirable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 </a:t>
            </a:r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selected</a:t>
            </a:r>
            <a:r>
              <a:rPr lang="fi-FI" dirty="0"/>
              <a:t> </a:t>
            </a:r>
            <a:r>
              <a:rPr lang="fi-FI" dirty="0" err="1"/>
              <a:t>moral</a:t>
            </a:r>
            <a:r>
              <a:rPr lang="fi-FI" dirty="0"/>
              <a:t> </a:t>
            </a:r>
            <a:r>
              <a:rPr lang="fi-FI" dirty="0" err="1"/>
              <a:t>criteria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quite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desirable</a:t>
            </a:r>
            <a:r>
              <a:rPr lang="fi-FI" dirty="0"/>
              <a:t> </a:t>
            </a:r>
            <a:r>
              <a:rPr lang="fi-FI" dirty="0" err="1"/>
              <a:t>properties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in </a:t>
            </a:r>
            <a:r>
              <a:rPr lang="fi-FI" dirty="0" err="1"/>
              <a:t>logical</a:t>
            </a:r>
            <a:r>
              <a:rPr lang="fi-FI" dirty="0"/>
              <a:t> </a:t>
            </a:r>
            <a:r>
              <a:rPr lang="fi-FI" dirty="0" err="1"/>
              <a:t>conflict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and </a:t>
            </a:r>
            <a:r>
              <a:rPr lang="fi-FI" dirty="0" err="1"/>
              <a:t>there</a:t>
            </a:r>
            <a:r>
              <a:rPr lang="fi-FI" dirty="0"/>
              <a:t> is a </a:t>
            </a:r>
            <a:r>
              <a:rPr lang="fi-FI" dirty="0" err="1"/>
              <a:t>need</a:t>
            </a:r>
            <a:r>
              <a:rPr lang="fi-FI" dirty="0"/>
              <a:t> for </a:t>
            </a:r>
            <a:r>
              <a:rPr lang="fi-FI" dirty="0" err="1"/>
              <a:t>compromise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0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959766"/>
          </a:xfrm>
        </p:spPr>
        <p:txBody>
          <a:bodyPr/>
          <a:lstStyle/>
          <a:p>
            <a:r>
              <a:rPr lang="fi-FI" dirty="0"/>
              <a:t>(</a:t>
            </a:r>
            <a:r>
              <a:rPr lang="fi-FI" dirty="0" err="1"/>
              <a:t>Incomplete</a:t>
            </a:r>
            <a:r>
              <a:rPr lang="fi-FI" dirty="0"/>
              <a:t>) </a:t>
            </a:r>
            <a:r>
              <a:rPr lang="fi-FI" dirty="0" err="1"/>
              <a:t>perspectives</a:t>
            </a:r>
            <a:r>
              <a:rPr lang="fi-FI" dirty="0"/>
              <a:t> </a:t>
            </a:r>
            <a:r>
              <a:rPr lang="fi-FI" dirty="0" err="1"/>
              <a:t>towards</a:t>
            </a:r>
            <a:r>
              <a:rPr lang="fi-FI" dirty="0"/>
              <a:t> </a:t>
            </a:r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fairness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9200" y="1380472"/>
            <a:ext cx="8085599" cy="4097056"/>
          </a:xfrm>
        </p:spPr>
        <p:txBody>
          <a:bodyPr/>
          <a:lstStyle/>
          <a:p>
            <a:r>
              <a:rPr lang="fi-FI" dirty="0" err="1"/>
              <a:t>Veil</a:t>
            </a:r>
            <a:r>
              <a:rPr lang="fi-FI" dirty="0"/>
              <a:t> of </a:t>
            </a:r>
            <a:r>
              <a:rPr lang="fi-FI" dirty="0" err="1"/>
              <a:t>Ignorance</a:t>
            </a:r>
            <a:endParaRPr lang="fi-FI" b="0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John </a:t>
            </a:r>
            <a:r>
              <a:rPr lang="fi-FI" dirty="0" err="1"/>
              <a:t>Rawls</a:t>
            </a:r>
            <a:r>
              <a:rPr lang="fi-FI" dirty="0"/>
              <a:t>: A </a:t>
            </a:r>
            <a:r>
              <a:rPr lang="fi-FI" dirty="0" err="1"/>
              <a:t>Theory</a:t>
            </a:r>
            <a:r>
              <a:rPr lang="fi-FI" dirty="0"/>
              <a:t> of </a:t>
            </a:r>
            <a:r>
              <a:rPr lang="fi-FI" dirty="0" err="1"/>
              <a:t>Justice</a:t>
            </a:r>
            <a:r>
              <a:rPr lang="fi-FI" dirty="0"/>
              <a:t> 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position in it? (Liberty,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opportunity</a:t>
            </a:r>
            <a:r>
              <a:rPr lang="fi-FI" dirty="0"/>
              <a:t>, </a:t>
            </a:r>
            <a:r>
              <a:rPr lang="fi-FI" dirty="0" err="1"/>
              <a:t>difference</a:t>
            </a:r>
            <a:r>
              <a:rPr lang="fi-FI" dirty="0"/>
              <a:t>, just </a:t>
            </a:r>
            <a:r>
              <a:rPr lang="fi-FI" dirty="0" err="1"/>
              <a:t>savings</a:t>
            </a:r>
            <a:r>
              <a:rPr lang="fi-FI" dirty="0"/>
              <a:t> </a:t>
            </a:r>
            <a:r>
              <a:rPr lang="fi-FI" dirty="0" err="1"/>
              <a:t>principles</a:t>
            </a:r>
            <a:r>
              <a:rPr lang="fi-FI" dirty="0"/>
              <a:t>)</a:t>
            </a:r>
            <a:endParaRPr lang="fi-FI" i="1" dirty="0"/>
          </a:p>
          <a:p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opportunities</a:t>
            </a:r>
            <a:r>
              <a:rPr lang="fi-FI" dirty="0"/>
              <a:t> vs.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: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rather</a:t>
            </a:r>
            <a:r>
              <a:rPr lang="fi-FI" dirty="0"/>
              <a:t> </a:t>
            </a:r>
            <a:r>
              <a:rPr lang="fi-FI" dirty="0" err="1"/>
              <a:t>choose</a:t>
            </a:r>
            <a:r>
              <a:rPr lang="fi-FI" dirty="0"/>
              <a:t> a </a:t>
            </a:r>
            <a:r>
              <a:rPr lang="fi-FI" dirty="0" err="1"/>
              <a:t>society</a:t>
            </a:r>
            <a:r>
              <a:rPr lang="fi-FI" dirty="0"/>
              <a:t> </a:t>
            </a:r>
            <a:r>
              <a:rPr lang="fi-FI" dirty="0" err="1"/>
              <a:t>where</a:t>
            </a:r>
            <a:endParaRPr lang="fi-FI" dirty="0"/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 is </a:t>
            </a:r>
            <a:r>
              <a:rPr lang="fi-FI" dirty="0" err="1"/>
              <a:t>predetermined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position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: </a:t>
            </a:r>
            <a:r>
              <a:rPr lang="fi-FI" dirty="0" err="1"/>
              <a:t>incomes</a:t>
            </a:r>
            <a:r>
              <a:rPr lang="fi-FI" dirty="0"/>
              <a:t> </a:t>
            </a:r>
            <a:r>
              <a:rPr lang="fi-FI" dirty="0" err="1"/>
              <a:t>differ</a:t>
            </a:r>
            <a:r>
              <a:rPr lang="fi-FI" dirty="0"/>
              <a:t> </a:t>
            </a:r>
            <a:r>
              <a:rPr lang="fi-FI" dirty="0" err="1"/>
              <a:t>widely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parental</a:t>
            </a:r>
            <a:r>
              <a:rPr lang="fi-FI" dirty="0"/>
              <a:t> </a:t>
            </a:r>
            <a:r>
              <a:rPr lang="fi-FI" dirty="0" err="1"/>
              <a:t>incomes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no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children’s</a:t>
            </a:r>
            <a:r>
              <a:rPr lang="fi-FI" dirty="0"/>
              <a:t> </a:t>
            </a:r>
            <a:r>
              <a:rPr lang="fi-FI" dirty="0" err="1"/>
              <a:t>incomes</a:t>
            </a:r>
            <a:r>
              <a:rPr lang="fi-FI" dirty="0"/>
              <a:t> (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outcomes</a:t>
            </a:r>
            <a:r>
              <a:rPr lang="fi-FI" dirty="0"/>
              <a:t>)?</a:t>
            </a:r>
          </a:p>
          <a:p>
            <a:pPr marL="580500" lvl="1" indent="-342900"/>
            <a:r>
              <a:rPr lang="fi-FI" dirty="0"/>
              <a:t> </a:t>
            </a:r>
            <a:r>
              <a:rPr lang="fi-FI" dirty="0" err="1"/>
              <a:t>obviously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is no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answer</a:t>
            </a:r>
            <a:r>
              <a:rPr lang="fi-FI" dirty="0"/>
              <a:t> to </a:t>
            </a:r>
            <a:r>
              <a:rPr lang="fi-FI" dirty="0" err="1"/>
              <a:t>such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thought</a:t>
            </a:r>
            <a:r>
              <a:rPr lang="fi-FI" dirty="0"/>
              <a:t> </a:t>
            </a:r>
            <a:r>
              <a:rPr lang="fi-FI" dirty="0" err="1"/>
              <a:t>experiment</a:t>
            </a:r>
            <a:r>
              <a:rPr lang="fi-FI" dirty="0"/>
              <a:t> </a:t>
            </a:r>
            <a:r>
              <a:rPr lang="fi-FI" dirty="0" err="1"/>
              <a:t>forces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reflect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of </a:t>
            </a:r>
            <a:r>
              <a:rPr lang="fi-FI" dirty="0" err="1"/>
              <a:t>equity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4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sz="4800" dirty="0"/>
            </a:br>
            <a:br>
              <a:rPr lang="fi-FI" sz="4800" dirty="0"/>
            </a:br>
            <a:br>
              <a:rPr lang="fi-FI" sz="4800" dirty="0"/>
            </a:br>
            <a:r>
              <a:rPr lang="fi-FI" sz="4800" dirty="0" err="1"/>
              <a:t>Institutions</a:t>
            </a:r>
            <a:r>
              <a:rPr lang="fi-FI" sz="4800" dirty="0"/>
              <a:t> and </a:t>
            </a:r>
            <a:r>
              <a:rPr lang="fi-FI" sz="4800" dirty="0" err="1"/>
              <a:t>allocations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98317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185706"/>
            <a:ext cx="8085599" cy="588179"/>
          </a:xfrm>
        </p:spPr>
        <p:txBody>
          <a:bodyPr/>
          <a:lstStyle/>
          <a:p>
            <a:r>
              <a:rPr lang="fi-FI" dirty="0" err="1"/>
              <a:t>Starting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: Alex is an </a:t>
            </a:r>
            <a:r>
              <a:rPr lang="fi-FI" dirty="0" err="1"/>
              <a:t>independent</a:t>
            </a:r>
            <a:r>
              <a:rPr lang="fi-FI" dirty="0"/>
              <a:t> </a:t>
            </a:r>
            <a:r>
              <a:rPr lang="fi-FI" dirty="0" err="1"/>
              <a:t>farmer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02898" y="1156272"/>
            <a:ext cx="4064628" cy="4467133"/>
          </a:xfrm>
        </p:spPr>
        <p:txBody>
          <a:bodyPr/>
          <a:lstStyle/>
          <a:p>
            <a:r>
              <a:rPr lang="fi-FI" dirty="0"/>
              <a:t>Alex </a:t>
            </a:r>
            <a:r>
              <a:rPr lang="fi-FI" dirty="0" err="1"/>
              <a:t>cultivates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land</a:t>
            </a:r>
            <a:r>
              <a:rPr lang="fi-FI" dirty="0"/>
              <a:t> and </a:t>
            </a:r>
            <a:r>
              <a:rPr lang="fi-FI" dirty="0" err="1"/>
              <a:t>eats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output</a:t>
            </a:r>
          </a:p>
          <a:p>
            <a:pPr marL="580500" lvl="1" indent="-342900"/>
            <a:r>
              <a:rPr lang="fi-FI" dirty="0"/>
              <a:t>Trade-</a:t>
            </a:r>
            <a:r>
              <a:rPr lang="fi-FI" dirty="0" err="1"/>
              <a:t>off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grain</a:t>
            </a:r>
            <a:r>
              <a:rPr lang="fi-FI" dirty="0"/>
              <a:t> and </a:t>
            </a:r>
            <a:r>
              <a:rPr lang="fi-FI" dirty="0" err="1"/>
              <a:t>leisure</a:t>
            </a:r>
            <a:r>
              <a:rPr lang="fi-FI" dirty="0"/>
              <a:t> - &gt; </a:t>
            </a:r>
            <a:r>
              <a:rPr lang="fi-FI" dirty="0" err="1"/>
              <a:t>indifference</a:t>
            </a:r>
            <a:r>
              <a:rPr lang="fi-FI" dirty="0"/>
              <a:t> </a:t>
            </a:r>
            <a:r>
              <a:rPr lang="fi-FI" dirty="0" err="1"/>
              <a:t>curves</a:t>
            </a:r>
            <a:r>
              <a:rPr lang="fi-FI" dirty="0"/>
              <a:t> </a:t>
            </a:r>
          </a:p>
          <a:p>
            <a:pPr marL="580500" lvl="1" indent="-342900"/>
            <a:r>
              <a:rPr lang="fi-FI" dirty="0"/>
              <a:t>More </a:t>
            </a:r>
            <a:r>
              <a:rPr lang="fi-FI" dirty="0" err="1"/>
              <a:t>labor</a:t>
            </a:r>
            <a:r>
              <a:rPr lang="fi-FI" dirty="0"/>
              <a:t> </a:t>
            </a:r>
            <a:r>
              <a:rPr lang="fi-FI" dirty="0" err="1"/>
              <a:t>brings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grain</a:t>
            </a:r>
            <a:endParaRPr lang="fi-FI" dirty="0"/>
          </a:p>
          <a:p>
            <a:pPr lvl="1" indent="0">
              <a:buNone/>
            </a:pPr>
            <a:r>
              <a:rPr lang="fi-FI" dirty="0"/>
              <a:t>	   -&gt; 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possibility</a:t>
            </a:r>
            <a:r>
              <a:rPr lang="fi-FI" dirty="0"/>
              <a:t>    	  </a:t>
            </a:r>
            <a:r>
              <a:rPr lang="fi-FI" dirty="0" err="1"/>
              <a:t>frontier</a:t>
            </a:r>
            <a:endParaRPr lang="fi-FI" dirty="0"/>
          </a:p>
          <a:p>
            <a:pPr indent="-342900">
              <a:spcBef>
                <a:spcPts val="0"/>
              </a:spcBef>
            </a:pPr>
            <a:r>
              <a:rPr lang="fi-FI" dirty="0" err="1"/>
              <a:t>Optimal</a:t>
            </a:r>
            <a:r>
              <a:rPr lang="fi-FI" dirty="0"/>
              <a:t> </a:t>
            </a:r>
            <a:r>
              <a:rPr lang="fi-FI" dirty="0" err="1"/>
              <a:t>choice</a:t>
            </a:r>
            <a:r>
              <a:rPr lang="fi-FI" dirty="0"/>
              <a:t> at C</a:t>
            </a:r>
          </a:p>
          <a:p>
            <a:pPr marL="580500" lvl="1" indent="-342900"/>
            <a:r>
              <a:rPr lang="fi-FI" dirty="0"/>
              <a:t>MRS=MRT at C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27558" y="1671328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30971" y="5402285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20977" y="4393614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840982" y="5394226"/>
            <a:ext cx="222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Leisure</a:t>
            </a:r>
          </a:p>
        </p:txBody>
      </p:sp>
      <p:sp>
        <p:nvSpPr>
          <p:cNvPr id="121" name="Arc 42"/>
          <p:cNvSpPr/>
          <p:nvPr/>
        </p:nvSpPr>
        <p:spPr>
          <a:xfrm rot="10800000">
            <a:off x="5904000" y="-4096438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771511" y="4190179"/>
            <a:ext cx="120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EF3340"/>
                </a:solidFill>
              </a:rPr>
              <a:t>Alex’ production possibilities frontier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flipH="1" flipV="1">
            <a:off x="6128296" y="2140477"/>
            <a:ext cx="1966200" cy="184613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4827558" y="3051558"/>
            <a:ext cx="2265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7093496" y="3082039"/>
            <a:ext cx="0" cy="2320246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Oval 83"/>
          <p:cNvSpPr/>
          <p:nvPr/>
        </p:nvSpPr>
        <p:spPr>
          <a:xfrm>
            <a:off x="7064974" y="30100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7821790" y="5340305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370149" y="522665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903125" y="2713005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413780" y="2871101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147" name="Arc 42"/>
          <p:cNvSpPr/>
          <p:nvPr/>
        </p:nvSpPr>
        <p:spPr>
          <a:xfrm rot="10800000">
            <a:off x="5525048" y="-3822580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Arc 42"/>
          <p:cNvSpPr/>
          <p:nvPr/>
        </p:nvSpPr>
        <p:spPr>
          <a:xfrm rot="10800000">
            <a:off x="6255689" y="-4454576"/>
            <a:ext cx="6480000" cy="7991999"/>
          </a:xfrm>
          <a:prstGeom prst="arc">
            <a:avLst>
              <a:gd name="adj1" fmla="val 16792386"/>
              <a:gd name="adj2" fmla="val 19324989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36974" y="1861942"/>
            <a:ext cx="187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Alex’ indifference curves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4C22F-2ABF-344A-B470-985E1566487E}"/>
              </a:ext>
            </a:extLst>
          </p:cNvPr>
          <p:cNvSpPr txBox="1"/>
          <p:nvPr/>
        </p:nvSpPr>
        <p:spPr>
          <a:xfrm>
            <a:off x="7074031" y="5377184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465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21" grpId="0" animBg="1"/>
      <p:bldP spid="123" grpId="0"/>
      <p:bldP spid="140" grpId="0" animBg="1"/>
      <p:bldP spid="145" grpId="0"/>
      <p:bldP spid="146" grpId="0"/>
      <p:bldP spid="147" grpId="0" animBg="1"/>
      <p:bldP spid="148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502398" cy="556610"/>
          </a:xfrm>
        </p:spPr>
        <p:txBody>
          <a:bodyPr/>
          <a:lstStyle/>
          <a:p>
            <a:r>
              <a:rPr lang="fi-FI" dirty="0" err="1"/>
              <a:t>Unfortunate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: Alex </a:t>
            </a:r>
            <a:r>
              <a:rPr lang="fi-FI" dirty="0" err="1"/>
              <a:t>enslaved</a:t>
            </a:r>
            <a:endParaRPr lang="fi-FI" dirty="0"/>
          </a:p>
        </p:txBody>
      </p:sp>
      <p:sp>
        <p:nvSpPr>
          <p:cNvPr id="98" name="Content Placeholder 97"/>
          <p:cNvSpPr>
            <a:spLocks noGrp="1"/>
          </p:cNvSpPr>
          <p:nvPr>
            <p:ph sz="quarter" idx="14"/>
          </p:nvPr>
        </p:nvSpPr>
        <p:spPr>
          <a:xfrm>
            <a:off x="540002" y="906555"/>
            <a:ext cx="3870679" cy="4689912"/>
          </a:xfrm>
        </p:spPr>
        <p:txBody>
          <a:bodyPr/>
          <a:lstStyle/>
          <a:p>
            <a:r>
              <a:rPr lang="fi-FI" dirty="0"/>
              <a:t>Barry </a:t>
            </a:r>
            <a:r>
              <a:rPr lang="fi-FI" dirty="0" err="1"/>
              <a:t>enters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scene</a:t>
            </a:r>
            <a:endParaRPr lang="fi-FI" dirty="0"/>
          </a:p>
          <a:p>
            <a:pPr marL="580500" lvl="1" indent="-342900"/>
            <a:r>
              <a:rPr lang="fi-FI" dirty="0"/>
              <a:t>Barry </a:t>
            </a:r>
            <a:r>
              <a:rPr lang="fi-FI" dirty="0" err="1"/>
              <a:t>owns</a:t>
            </a:r>
            <a:r>
              <a:rPr lang="fi-FI" dirty="0"/>
              <a:t> a gun Alex </a:t>
            </a:r>
            <a:r>
              <a:rPr lang="fi-FI" dirty="0" err="1"/>
              <a:t>not</a:t>
            </a:r>
            <a:endParaRPr lang="fi-FI" dirty="0"/>
          </a:p>
          <a:p>
            <a:pPr marL="580500" lvl="1" indent="-342900"/>
            <a:r>
              <a:rPr lang="fi-FI" dirty="0"/>
              <a:t>Barry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grabs</a:t>
            </a:r>
            <a:r>
              <a:rPr lang="fi-FI" dirty="0"/>
              <a:t> a </a:t>
            </a:r>
            <a:r>
              <a:rPr lang="fi-FI" dirty="0" err="1"/>
              <a:t>share</a:t>
            </a:r>
            <a:r>
              <a:rPr lang="fi-FI" dirty="0"/>
              <a:t> of Alex’ </a:t>
            </a:r>
            <a:r>
              <a:rPr lang="fi-FI" dirty="0" err="1"/>
              <a:t>production</a:t>
            </a:r>
            <a:endParaRPr lang="fi-FI" dirty="0"/>
          </a:p>
          <a:p>
            <a:pPr marL="580500" lvl="1" indent="-342900"/>
            <a:r>
              <a:rPr lang="fi-FI" dirty="0"/>
              <a:t>He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dictates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hours</a:t>
            </a:r>
            <a:endParaRPr lang="fi-FI" dirty="0"/>
          </a:p>
          <a:p>
            <a:pPr marL="342900" indent="-342900"/>
            <a:r>
              <a:rPr lang="fi-FI" dirty="0"/>
              <a:t>How to </a:t>
            </a:r>
            <a:r>
              <a:rPr lang="fi-FI" dirty="0" err="1"/>
              <a:t>see</a:t>
            </a:r>
            <a:r>
              <a:rPr lang="fi-FI" dirty="0"/>
              <a:t> an </a:t>
            </a:r>
            <a:r>
              <a:rPr lang="fi-FI" dirty="0" err="1"/>
              <a:t>allocation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?</a:t>
            </a:r>
          </a:p>
          <a:p>
            <a:pPr marL="580500" lvl="1" indent="-342900"/>
            <a:r>
              <a:rPr lang="fi-FI" dirty="0" err="1"/>
              <a:t>E.g</a:t>
            </a:r>
            <a:r>
              <a:rPr lang="fi-FI" dirty="0"/>
              <a:t>. Barry </a:t>
            </a:r>
            <a:r>
              <a:rPr lang="fi-FI" dirty="0" err="1"/>
              <a:t>orders</a:t>
            </a:r>
            <a:r>
              <a:rPr lang="fi-FI" dirty="0"/>
              <a:t> Alex to </a:t>
            </a:r>
            <a:r>
              <a:rPr lang="fi-FI" dirty="0" err="1"/>
              <a:t>work</a:t>
            </a:r>
            <a:r>
              <a:rPr lang="fi-FI" dirty="0"/>
              <a:t> for 12 </a:t>
            </a:r>
            <a:r>
              <a:rPr lang="fi-FI" dirty="0" err="1"/>
              <a:t>hours</a:t>
            </a:r>
            <a:r>
              <a:rPr lang="fi-FI" dirty="0"/>
              <a:t> and </a:t>
            </a:r>
            <a:r>
              <a:rPr lang="fi-FI" dirty="0" err="1"/>
              <a:t>grabs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grain</a:t>
            </a:r>
            <a:endParaRPr lang="fi-FI" dirty="0"/>
          </a:p>
          <a:p>
            <a:pPr marL="342900" indent="-342900"/>
            <a:r>
              <a:rPr lang="fi-FI" dirty="0"/>
              <a:t>How </a:t>
            </a:r>
            <a:r>
              <a:rPr lang="fi-FI" dirty="0" err="1"/>
              <a:t>does</a:t>
            </a:r>
            <a:r>
              <a:rPr lang="fi-FI" dirty="0"/>
              <a:t> Barry </a:t>
            </a:r>
            <a:r>
              <a:rPr lang="fi-FI" dirty="0" err="1"/>
              <a:t>maximize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 </a:t>
            </a:r>
            <a:r>
              <a:rPr lang="fi-FI" dirty="0" err="1"/>
              <a:t>amount</a:t>
            </a:r>
            <a:r>
              <a:rPr lang="fi-FI" dirty="0"/>
              <a:t> of </a:t>
            </a:r>
            <a:r>
              <a:rPr lang="fi-FI" dirty="0" err="1"/>
              <a:t>grain</a:t>
            </a:r>
            <a:r>
              <a:rPr lang="fi-FI" dirty="0"/>
              <a:t>?</a:t>
            </a:r>
          </a:p>
        </p:txBody>
      </p:sp>
      <p:sp>
        <p:nvSpPr>
          <p:cNvPr id="107" name="Arc 106"/>
          <p:cNvSpPr/>
          <p:nvPr/>
        </p:nvSpPr>
        <p:spPr>
          <a:xfrm>
            <a:off x="1611934" y="2218199"/>
            <a:ext cx="6583365" cy="6422017"/>
          </a:xfrm>
          <a:prstGeom prst="arc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4891782" y="1698250"/>
            <a:ext cx="3413" cy="3730958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895195" y="5429207"/>
            <a:ext cx="3730153" cy="312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4185201" y="4420536"/>
            <a:ext cx="1081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Grain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305300" y="5521228"/>
            <a:ext cx="266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leisure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4891782" y="2659380"/>
            <a:ext cx="1630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6522720" y="2659380"/>
            <a:ext cx="0" cy="27698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176893" y="53840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72590" y="537840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98988" y="5367668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331230" y="2481749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10,5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4351" y="5520068"/>
            <a:ext cx="266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working hours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95196" y="4030980"/>
            <a:ext cx="1630938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31230" y="3833567"/>
            <a:ext cx="6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5,25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425953" y="3189968"/>
            <a:ext cx="151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Barry’s share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440544" y="4592900"/>
            <a:ext cx="151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Alex’ share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04280" y="5531388"/>
            <a:ext cx="1269520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41640" y="5520496"/>
            <a:ext cx="1269520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004280" y="4054684"/>
            <a:ext cx="0" cy="13434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03008" y="2659380"/>
            <a:ext cx="0" cy="134346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42" grpId="0"/>
      <p:bldP spid="14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11900</TotalTime>
  <Words>2484</Words>
  <Application>Microsoft Macintosh PowerPoint</Application>
  <PresentationFormat>On-screen Show (4:3)</PresentationFormat>
  <Paragraphs>382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Calibri</vt:lpstr>
      <vt:lpstr>Courier New</vt:lpstr>
      <vt:lpstr>Georgia</vt:lpstr>
      <vt:lpstr>Lucida Grande</vt:lpstr>
      <vt:lpstr>Times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6: Institutions and Allocations</vt:lpstr>
      <vt:lpstr>Introduction to Lecture 6</vt:lpstr>
      <vt:lpstr>Institutions and allocations</vt:lpstr>
      <vt:lpstr>Pareto efficiency</vt:lpstr>
      <vt:lpstr>Pareto-efficiency and fairness</vt:lpstr>
      <vt:lpstr>(Incomplete) perspectives towards assessing fairness </vt:lpstr>
      <vt:lpstr>   Institutions and allocations</vt:lpstr>
      <vt:lpstr>Starting point: Alex is an independent farmer</vt:lpstr>
      <vt:lpstr>Unfortunate development: Alex enslaved</vt:lpstr>
      <vt:lpstr>Alex still enslaved</vt:lpstr>
      <vt:lpstr>Alex enslaved</vt:lpstr>
      <vt:lpstr>Alex enslaved</vt:lpstr>
      <vt:lpstr>Improvement: Alex as a contract farmer</vt:lpstr>
      <vt:lpstr>Alex as a contract farmer</vt:lpstr>
      <vt:lpstr>Alex as a contract farmer</vt:lpstr>
      <vt:lpstr>Workers’ rights (via legislation)</vt:lpstr>
      <vt:lpstr>Workers’ rights</vt:lpstr>
      <vt:lpstr>Contract curve</vt:lpstr>
      <vt:lpstr>What is going on?</vt:lpstr>
      <vt:lpstr>Efficient negotiations and Coase theorem</vt:lpstr>
      <vt:lpstr>Moral of the story</vt:lpstr>
      <vt:lpstr>   Empirics of income inequality</vt:lpstr>
      <vt:lpstr>Output sharing in the real world</vt:lpstr>
      <vt:lpstr>Lorenz-curve and Gini-coefficient</vt:lpstr>
      <vt:lpstr>Lorenz-curve and Gini-coefficient Disposable income in Finland in 2013 (excluding top1%)</vt:lpstr>
      <vt:lpstr>Lorenz-curve and Gini-coefficient  Disposable income in Finland  and the U.S. in 2013 (excluding top1%)</vt:lpstr>
      <vt:lpstr>PowerPoint Presentation</vt:lpstr>
      <vt:lpstr>Taxes and transfers equalize the distribution and decrease the Gini coefficient (Finland)</vt:lpstr>
      <vt:lpstr>Income inequality: Summary</vt:lpstr>
      <vt:lpstr>Parental and children’s income in the US</vt:lpstr>
      <vt:lpstr>... and in Finland </vt:lpstr>
      <vt:lpstr>The Great Gatsby Curve</vt:lpstr>
      <vt:lpstr>Lecture 6: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1760</cp:revision>
  <cp:lastPrinted>2019-09-26T05:37:07Z</cp:lastPrinted>
  <dcterms:created xsi:type="dcterms:W3CDTF">2018-05-03T06:23:53Z</dcterms:created>
  <dcterms:modified xsi:type="dcterms:W3CDTF">2022-09-22T06:36:02Z</dcterms:modified>
  <cp:category/>
</cp:coreProperties>
</file>