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45"/>
  </p:notesMasterIdLst>
  <p:sldIdLst>
    <p:sldId id="433" r:id="rId10"/>
    <p:sldId id="276" r:id="rId11"/>
    <p:sldId id="262" r:id="rId12"/>
    <p:sldId id="257" r:id="rId13"/>
    <p:sldId id="258" r:id="rId14"/>
    <p:sldId id="263" r:id="rId15"/>
    <p:sldId id="286" r:id="rId16"/>
    <p:sldId id="463" r:id="rId17"/>
    <p:sldId id="287" r:id="rId18"/>
    <p:sldId id="476" r:id="rId19"/>
    <p:sldId id="464" r:id="rId20"/>
    <p:sldId id="295" r:id="rId21"/>
    <p:sldId id="297" r:id="rId22"/>
    <p:sldId id="471" r:id="rId23"/>
    <p:sldId id="294" r:id="rId24"/>
    <p:sldId id="298" r:id="rId25"/>
    <p:sldId id="473" r:id="rId26"/>
    <p:sldId id="474" r:id="rId27"/>
    <p:sldId id="475" r:id="rId28"/>
    <p:sldId id="288" r:id="rId29"/>
    <p:sldId id="477" r:id="rId30"/>
    <p:sldId id="264" r:id="rId31"/>
    <p:sldId id="465" r:id="rId32"/>
    <p:sldId id="289" r:id="rId33"/>
    <p:sldId id="479" r:id="rId34"/>
    <p:sldId id="265" r:id="rId35"/>
    <p:sldId id="290" r:id="rId36"/>
    <p:sldId id="478" r:id="rId37"/>
    <p:sldId id="480" r:id="rId38"/>
    <p:sldId id="466" r:id="rId39"/>
    <p:sldId id="283" r:id="rId40"/>
    <p:sldId id="467" r:id="rId41"/>
    <p:sldId id="468" r:id="rId42"/>
    <p:sldId id="469" r:id="rId43"/>
    <p:sldId id="470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8"/>
    <p:restoredTop sz="92650" autoAdjust="0"/>
  </p:normalViewPr>
  <p:slideViewPr>
    <p:cSldViewPr snapToGrid="0" snapToObjects="1">
      <p:cViewPr varScale="1">
        <p:scale>
          <a:sx n="128" d="100"/>
          <a:sy n="128" d="100"/>
        </p:scale>
        <p:origin x="2288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29.9.2022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5415-19B2-4E24-9144-8E58C47607A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3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3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52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58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9/29/22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9/29/22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9/29/22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9/29/22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  <p:sldLayoutId id="2147483798" r:id="rId10"/>
    <p:sldLayoutId id="214748380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99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9/29/22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9/29/22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8A27B9-1314-A442-8D1C-55D4F9566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Juuso Välimäki</a:t>
            </a:r>
          </a:p>
          <a:p>
            <a:r>
              <a:rPr lang="fi-FI" dirty="0" err="1"/>
              <a:t>September</a:t>
            </a:r>
            <a:r>
              <a:rPr lang="fi-FI" dirty="0"/>
              <a:t> 29, 2022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EAF52-B3E3-BB41-A472-F9DED1FB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766300"/>
            <a:ext cx="7975385" cy="2636000"/>
          </a:xfrm>
        </p:spPr>
        <p:txBody>
          <a:bodyPr/>
          <a:lstStyle/>
          <a:p>
            <a:r>
              <a:rPr lang="fi-FI" sz="3600" dirty="0" err="1"/>
              <a:t>Lecture</a:t>
            </a:r>
            <a:r>
              <a:rPr lang="fi-FI" sz="3600" dirty="0"/>
              <a:t> 8: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firm</a:t>
            </a:r>
            <a:r>
              <a:rPr lang="fi-FI" sz="3600" dirty="0"/>
              <a:t> and </a:t>
            </a:r>
            <a:r>
              <a:rPr lang="fi-FI" sz="3600" dirty="0" err="1"/>
              <a:t>its</a:t>
            </a:r>
            <a:r>
              <a:rPr lang="fi-FI" sz="3600" dirty="0"/>
              <a:t> </a:t>
            </a:r>
            <a:r>
              <a:rPr lang="fi-FI" sz="3600" dirty="0" err="1"/>
              <a:t>customers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2433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25358"/>
            <a:ext cx="8085599" cy="620949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Cost functions: Origins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944" y="2762341"/>
            <a:ext cx="421668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D3340-C0DF-B043-8DCF-AECA31C8374D}"/>
              </a:ext>
            </a:extLst>
          </p:cNvPr>
          <p:cNvSpPr txBox="1"/>
          <p:nvPr/>
        </p:nvSpPr>
        <p:spPr>
          <a:xfrm flipH="1">
            <a:off x="667792" y="846307"/>
            <a:ext cx="7808414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Cost</a:t>
            </a:r>
            <a:r>
              <a:rPr lang="fi-FI" sz="2400" dirty="0"/>
              <a:t> </a:t>
            </a:r>
            <a:r>
              <a:rPr lang="fi-FI" sz="2400" dirty="0" err="1"/>
              <a:t>functions</a:t>
            </a:r>
            <a:r>
              <a:rPr lang="fi-FI" sz="2400" dirty="0"/>
              <a:t> </a:t>
            </a:r>
            <a:r>
              <a:rPr lang="fi-FI" sz="2400" dirty="0" err="1"/>
              <a:t>compress</a:t>
            </a:r>
            <a:r>
              <a:rPr lang="fi-FI" sz="2400" dirty="0"/>
              <a:t>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engineering data </a:t>
            </a:r>
            <a:r>
              <a:rPr lang="fi-FI" sz="2400" dirty="0" err="1"/>
              <a:t>available</a:t>
            </a:r>
            <a:r>
              <a:rPr lang="fi-FI" sz="2400" dirty="0"/>
              <a:t> to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This</a:t>
            </a:r>
            <a:r>
              <a:rPr lang="fi-FI" sz="2400" dirty="0"/>
              <a:t> data </a:t>
            </a:r>
            <a:r>
              <a:rPr lang="fi-FI" sz="2400" dirty="0" err="1"/>
              <a:t>comes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firm’s</a:t>
            </a:r>
            <a:r>
              <a:rPr lang="fi-FI" sz="2400" dirty="0"/>
              <a:t> </a:t>
            </a:r>
            <a:r>
              <a:rPr lang="fi-FI" sz="2400" dirty="0" err="1"/>
              <a:t>own</a:t>
            </a:r>
            <a:r>
              <a:rPr lang="fi-FI" sz="2400" dirty="0"/>
              <a:t> </a:t>
            </a:r>
            <a:r>
              <a:rPr lang="fi-FI" sz="2400" dirty="0" err="1"/>
              <a:t>experience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Experience</a:t>
            </a:r>
            <a:r>
              <a:rPr lang="fi-FI" sz="2400" dirty="0"/>
              <a:t> of </a:t>
            </a:r>
            <a:r>
              <a:rPr lang="fi-FI" sz="2400" dirty="0" err="1"/>
              <a:t>other</a:t>
            </a:r>
            <a:r>
              <a:rPr lang="fi-FI" sz="2400" dirty="0"/>
              <a:t> </a:t>
            </a:r>
            <a:r>
              <a:rPr lang="fi-FI" sz="2400" dirty="0" err="1"/>
              <a:t>firms</a:t>
            </a:r>
            <a:r>
              <a:rPr lang="fi-FI" sz="2400" dirty="0"/>
              <a:t> in </a:t>
            </a:r>
            <a:r>
              <a:rPr lang="fi-FI" sz="2400" dirty="0" err="1"/>
              <a:t>similar</a:t>
            </a:r>
            <a:r>
              <a:rPr lang="fi-FI" sz="2400" dirty="0"/>
              <a:t> </a:t>
            </a:r>
            <a:r>
              <a:rPr lang="fi-FI" sz="2400" dirty="0" err="1"/>
              <a:t>markets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To </a:t>
            </a:r>
            <a:r>
              <a:rPr lang="fi-FI" sz="2400" dirty="0" err="1"/>
              <a:t>influence</a:t>
            </a:r>
            <a:r>
              <a:rPr lang="fi-FI" sz="2400" dirty="0"/>
              <a:t> </a:t>
            </a:r>
            <a:r>
              <a:rPr lang="fi-FI" sz="2400" dirty="0" err="1"/>
              <a:t>costs</a:t>
            </a:r>
            <a:r>
              <a:rPr lang="fi-FI" sz="2400" dirty="0"/>
              <a:t>, </a:t>
            </a:r>
            <a:r>
              <a:rPr lang="fi-FI" sz="2400" dirty="0" err="1"/>
              <a:t>firms</a:t>
            </a:r>
            <a:r>
              <a:rPr lang="fi-FI" sz="2400" dirty="0"/>
              <a:t> </a:t>
            </a:r>
            <a:r>
              <a:rPr lang="fi-FI" sz="2400" dirty="0" err="1"/>
              <a:t>engage</a:t>
            </a:r>
            <a:r>
              <a:rPr lang="fi-FI" sz="2400" dirty="0"/>
              <a:t> in R&amp;D and </a:t>
            </a:r>
            <a:r>
              <a:rPr lang="fi-FI" sz="2400" dirty="0" err="1"/>
              <a:t>use</a:t>
            </a:r>
            <a:r>
              <a:rPr lang="fi-FI" sz="2400" dirty="0"/>
              <a:t> </a:t>
            </a:r>
            <a:r>
              <a:rPr lang="fi-FI" sz="2400" dirty="0" err="1"/>
              <a:t>research</a:t>
            </a:r>
            <a:r>
              <a:rPr lang="fi-FI" sz="2400" dirty="0"/>
              <a:t> and </a:t>
            </a:r>
            <a:r>
              <a:rPr lang="fi-FI" sz="2400" dirty="0" err="1"/>
              <a:t>knowledge</a:t>
            </a:r>
            <a:r>
              <a:rPr lang="fi-FI" sz="2400" dirty="0"/>
              <a:t> </a:t>
            </a:r>
            <a:r>
              <a:rPr lang="fi-FI" sz="2400" dirty="0" err="1"/>
              <a:t>created</a:t>
            </a:r>
            <a:r>
              <a:rPr lang="fi-FI" sz="2400" dirty="0"/>
              <a:t> outside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Cost</a:t>
            </a:r>
            <a:r>
              <a:rPr lang="fi-FI" sz="2400" dirty="0"/>
              <a:t> </a:t>
            </a:r>
            <a:r>
              <a:rPr lang="fi-FI" sz="2400" dirty="0" err="1"/>
              <a:t>functions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one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most</a:t>
            </a:r>
            <a:r>
              <a:rPr lang="fi-FI" sz="2400" dirty="0"/>
              <a:t> </a:t>
            </a:r>
            <a:r>
              <a:rPr lang="fi-FI" sz="2400" dirty="0" err="1"/>
              <a:t>important</a:t>
            </a:r>
            <a:r>
              <a:rPr lang="fi-FI" sz="2400" dirty="0"/>
              <a:t> </a:t>
            </a:r>
            <a:r>
              <a:rPr lang="fi-FI" sz="2400" dirty="0" err="1"/>
              <a:t>components</a:t>
            </a:r>
            <a:r>
              <a:rPr lang="fi-FI" sz="2400" dirty="0"/>
              <a:t> in </a:t>
            </a:r>
            <a:r>
              <a:rPr lang="fi-FI" sz="2400" dirty="0" err="1"/>
              <a:t>understanding</a:t>
            </a:r>
            <a:r>
              <a:rPr lang="fi-FI" sz="2400" dirty="0"/>
              <a:t> market </a:t>
            </a:r>
            <a:r>
              <a:rPr lang="fi-FI" sz="2400" dirty="0" err="1"/>
              <a:t>prices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Unfortunately</a:t>
            </a:r>
            <a:r>
              <a:rPr lang="fi-FI" sz="2400" dirty="0"/>
              <a:t> </a:t>
            </a:r>
            <a:r>
              <a:rPr lang="fi-FI" sz="2400" dirty="0" err="1"/>
              <a:t>many</a:t>
            </a:r>
            <a:r>
              <a:rPr lang="fi-FI" sz="2400" dirty="0"/>
              <a:t> </a:t>
            </a:r>
            <a:r>
              <a:rPr lang="fi-FI" sz="2400" dirty="0" err="1"/>
              <a:t>empirical</a:t>
            </a:r>
            <a:r>
              <a:rPr lang="fi-FI" sz="2400" dirty="0"/>
              <a:t> </a:t>
            </a:r>
            <a:r>
              <a:rPr lang="fi-FI" sz="2400" dirty="0" err="1"/>
              <a:t>problems</a:t>
            </a:r>
            <a:r>
              <a:rPr lang="fi-FI" sz="2400" dirty="0"/>
              <a:t> </a:t>
            </a:r>
            <a:r>
              <a:rPr lang="fi-FI" sz="2400" dirty="0" err="1"/>
              <a:t>arise</a:t>
            </a:r>
            <a:r>
              <a:rPr lang="fi-FI" sz="2400" dirty="0"/>
              <a:t> </a:t>
            </a:r>
            <a:r>
              <a:rPr lang="fi-FI" sz="2400" dirty="0" err="1"/>
              <a:t>if</a:t>
            </a:r>
            <a:r>
              <a:rPr lang="fi-FI" sz="2400" dirty="0"/>
              <a:t> an outsider </a:t>
            </a:r>
            <a:r>
              <a:rPr lang="fi-FI" sz="2400" dirty="0" err="1"/>
              <a:t>tries</a:t>
            </a:r>
            <a:r>
              <a:rPr lang="fi-FI" sz="2400" dirty="0"/>
              <a:t> to </a:t>
            </a:r>
            <a:r>
              <a:rPr lang="fi-FI" sz="2400" dirty="0" err="1"/>
              <a:t>estimate</a:t>
            </a:r>
            <a:r>
              <a:rPr lang="fi-FI" sz="2400" dirty="0"/>
              <a:t> C(Q). In </a:t>
            </a:r>
            <a:r>
              <a:rPr lang="fi-FI" sz="2400" dirty="0" err="1"/>
              <a:t>particular</a:t>
            </a:r>
            <a:r>
              <a:rPr lang="fi-FI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Firm</a:t>
            </a:r>
            <a:r>
              <a:rPr lang="fi-FI" sz="2400" dirty="0"/>
              <a:t> </a:t>
            </a:r>
            <a:r>
              <a:rPr lang="fi-FI" sz="2400" dirty="0" err="1"/>
              <a:t>may</a:t>
            </a:r>
            <a:r>
              <a:rPr lang="fi-FI" sz="2400" dirty="0"/>
              <a:t> </a:t>
            </a:r>
            <a:r>
              <a:rPr lang="fi-FI" sz="2400" dirty="0" err="1"/>
              <a:t>know</a:t>
            </a:r>
            <a:r>
              <a:rPr lang="fi-FI" sz="2400" dirty="0"/>
              <a:t> </a:t>
            </a:r>
            <a:r>
              <a:rPr lang="fi-FI" sz="2400" dirty="0" err="1"/>
              <a:t>things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outsider </a:t>
            </a:r>
            <a:r>
              <a:rPr lang="fi-FI" sz="2400" dirty="0" err="1"/>
              <a:t>does</a:t>
            </a:r>
            <a:r>
              <a:rPr lang="fi-FI" sz="2400" dirty="0"/>
              <a:t> </a:t>
            </a:r>
            <a:r>
              <a:rPr lang="fi-FI" sz="2400" dirty="0" err="1"/>
              <a:t>not</a:t>
            </a:r>
            <a:r>
              <a:rPr lang="fi-FI" sz="2400" dirty="0"/>
              <a:t> </a:t>
            </a:r>
            <a:r>
              <a:rPr lang="fi-FI" sz="2400" dirty="0" err="1"/>
              <a:t>when</a:t>
            </a:r>
            <a:r>
              <a:rPr lang="fi-FI" sz="2400" dirty="0"/>
              <a:t> </a:t>
            </a:r>
            <a:r>
              <a:rPr lang="fi-FI" sz="2400" dirty="0" err="1"/>
              <a:t>choosing</a:t>
            </a:r>
            <a:r>
              <a:rPr lang="fi-FI" sz="2400" dirty="0"/>
              <a:t> -&gt; </a:t>
            </a:r>
            <a:r>
              <a:rPr lang="fi-FI" sz="2400" dirty="0" err="1"/>
              <a:t>endogeneity</a:t>
            </a:r>
            <a:r>
              <a:rPr lang="fi-FI" sz="2400" dirty="0"/>
              <a:t> </a:t>
            </a:r>
            <a:r>
              <a:rPr lang="fi-FI" sz="2400" dirty="0" err="1"/>
              <a:t>bias</a:t>
            </a:r>
            <a:r>
              <a:rPr lang="fi-FI" sz="2400" dirty="0"/>
              <a:t> (</a:t>
            </a:r>
            <a:r>
              <a:rPr lang="fi-FI" sz="2400" dirty="0" err="1"/>
              <a:t>discussed</a:t>
            </a:r>
            <a:r>
              <a:rPr lang="fi-FI" sz="2400" dirty="0"/>
              <a:t> in </a:t>
            </a:r>
            <a:r>
              <a:rPr lang="fi-FI" sz="2400" dirty="0" err="1"/>
              <a:t>Principles</a:t>
            </a:r>
            <a:r>
              <a:rPr lang="fi-FI" sz="2400" dirty="0"/>
              <a:t> of </a:t>
            </a:r>
            <a:r>
              <a:rPr lang="fi-FI" sz="2400" dirty="0" err="1"/>
              <a:t>Empirical</a:t>
            </a:r>
            <a:r>
              <a:rPr lang="fi-FI" sz="2400" dirty="0"/>
              <a:t> Analysis)</a:t>
            </a:r>
          </a:p>
        </p:txBody>
      </p:sp>
    </p:spTree>
    <p:extLst>
      <p:ext uri="{BB962C8B-B14F-4D97-AF65-F5344CB8AC3E}">
        <p14:creationId xmlns:p14="http://schemas.microsoft.com/office/powerpoint/2010/main" val="114226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Average cost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810" y="1334781"/>
            <a:ext cx="440799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Average cost (AC)</a:t>
            </a:r>
            <a:r>
              <a:rPr lang="en-US" sz="2400" dirty="0"/>
              <a:t>: Average cost per unit produced.</a:t>
            </a:r>
            <a:endParaRPr lang="en-US" sz="2400" b="1" dirty="0"/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Calculated as the slope of the ray from the origin to a given point on the cost function. </a:t>
            </a:r>
          </a:p>
          <a:p>
            <a:r>
              <a:rPr lang="en-US" sz="2400" dirty="0"/>
              <a:t>In this example, average costs decrease at first (economies of scale) but then increase (e.g. overtime, machine breakdown). </a:t>
            </a:r>
          </a:p>
        </p:txBody>
      </p:sp>
      <p:pic>
        <p:nvPicPr>
          <p:cNvPr id="5" name="Picture 4" descr="figure-07-06-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887" y="1722872"/>
            <a:ext cx="3297829" cy="38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3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Marginal cost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603" y="1061718"/>
            <a:ext cx="8198045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b="1" dirty="0"/>
              <a:t>Marginal cost (MC)</a:t>
            </a:r>
            <a:r>
              <a:rPr lang="en-US" sz="2400" dirty="0"/>
              <a:t>: the effect on total cost of producing one additional unit of output.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Calculated as the slope of the cost function at a given point.</a:t>
            </a:r>
          </a:p>
          <a:p>
            <a:pPr>
              <a:spcAft>
                <a:spcPts val="450"/>
              </a:spcAft>
            </a:pPr>
            <a:r>
              <a:rPr lang="en-US" sz="2400" dirty="0"/>
              <a:t>In this example, marginal costs increase with production.</a:t>
            </a:r>
          </a:p>
          <a:p>
            <a:endParaRPr lang="en-US" sz="2400" dirty="0"/>
          </a:p>
        </p:txBody>
      </p:sp>
      <p:pic>
        <p:nvPicPr>
          <p:cNvPr id="7" name="Picture 6" descr="figure-07-07-h.jpg"/>
          <p:cNvPicPr>
            <a:picLocks noChangeAspect="1"/>
          </p:cNvPicPr>
          <p:nvPr/>
        </p:nvPicPr>
        <p:blipFill>
          <a:blip r:embed="rId2"/>
          <a:srcRect r="-323" b="53818"/>
          <a:stretch>
            <a:fillRect/>
          </a:stretch>
        </p:blipFill>
        <p:spPr>
          <a:xfrm>
            <a:off x="2226816" y="3562403"/>
            <a:ext cx="4690370" cy="21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1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Relationship between MC and 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2" y="3611872"/>
            <a:ext cx="8495693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dirty="0"/>
              <a:t>The following statements are always true: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If AC &gt; MC: AC is decreasing. If AC &lt; MC: AC is increasing.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MC curve always intersects the AC curve at its lowest point.</a:t>
            </a:r>
          </a:p>
        </p:txBody>
      </p:sp>
      <p:pic>
        <p:nvPicPr>
          <p:cNvPr id="5" name="Picture 4" descr="figure-07-07-h.jpg"/>
          <p:cNvPicPr>
            <a:picLocks noChangeAspect="1"/>
          </p:cNvPicPr>
          <p:nvPr/>
        </p:nvPicPr>
        <p:blipFill>
          <a:blip r:embed="rId2"/>
          <a:srcRect t="47884" r="522"/>
          <a:stretch>
            <a:fillRect/>
          </a:stretch>
        </p:blipFill>
        <p:spPr>
          <a:xfrm>
            <a:off x="2198495" y="1201849"/>
            <a:ext cx="4610822" cy="24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5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37" y="381000"/>
            <a:ext cx="8085599" cy="1195798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Relationship between MC and 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3270" y="978899"/>
                <a:ext cx="8495693" cy="426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sz="2400" dirty="0"/>
                  <a:t>Since we started with the concept of a cost function, it is useful to make use of the mathematical tools for dealing with functions.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Average cost AC(Q)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C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Marginal cost at Q is the derivative of C(Q) measured at Q: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Marginal cost MC(Q) = C’(Q).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Average cost is increasing/decreasing if its derivative is positive/negative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AC’(Q)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QC</m:t>
                        </m:r>
                        <m:r>
                          <m:rPr>
                            <m:nor/>
                          </m:rPr>
                          <a:rPr lang="en-US" sz="2400" dirty="0"/>
                          <m:t>’(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en-US" sz="2400" dirty="0"/>
                          <m:t>)−</m:t>
                        </m:r>
                        <m:r>
                          <m:rPr>
                            <m:nor/>
                          </m:rPr>
                          <a:rPr lang="en-US" sz="2400" dirty="0"/>
                          <m:t>C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Q</m:t>
                            </m:r>
                          </m:e>
                          <m:sup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so that AC’(Q)=0 if MC(Q) = AC(Q).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70" y="978899"/>
                <a:ext cx="8495693" cy="4269117"/>
              </a:xfrm>
              <a:prstGeom prst="rect">
                <a:avLst/>
              </a:prstGeom>
              <a:blipFill>
                <a:blip r:embed="rId2"/>
                <a:stretch>
                  <a:fillRect l="-1045" t="-1187" r="-448" b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7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+mn-lt"/>
              </a:rPr>
              <a:t>Market demand side and</a:t>
            </a:r>
            <a:br>
              <a:rPr lang="en-GB" sz="4800" dirty="0">
                <a:latin typeface="+mn-lt"/>
              </a:rPr>
            </a:br>
            <a:r>
              <a:rPr lang="en-GB" sz="4800" dirty="0">
                <a:latin typeface="+mn-lt"/>
              </a:rPr>
              <a:t>profit maximization</a:t>
            </a:r>
          </a:p>
        </p:txBody>
      </p:sp>
    </p:spTree>
    <p:extLst>
      <p:ext uri="{BB962C8B-B14F-4D97-AF65-F5344CB8AC3E}">
        <p14:creationId xmlns:p14="http://schemas.microsoft.com/office/powerpoint/2010/main" val="1783352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Demand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890" y="1760461"/>
            <a:ext cx="7999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dirty="0"/>
              <a:t>To make pricing and production decisions, managers also need to know the demand for the firm’s product.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569" y="2835313"/>
            <a:ext cx="4286134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Demand curve </a:t>
            </a:r>
            <a:r>
              <a:rPr lang="en-US" sz="2400" dirty="0"/>
              <a:t>= quantity that consumers will buy at each price.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Reflection of the consumers’ willingness to pay for the product.</a:t>
            </a:r>
          </a:p>
        </p:txBody>
      </p:sp>
      <p:pic>
        <p:nvPicPr>
          <p:cNvPr id="7" name="Picture 6" descr="figure-07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732" y="2686430"/>
            <a:ext cx="4343159" cy="24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8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44813"/>
            <a:ext cx="8085599" cy="57231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Demand curve: Origins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687" y="667155"/>
            <a:ext cx="845822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Individual demand curve: </a:t>
            </a:r>
            <a:r>
              <a:rPr lang="en-US" sz="2400" dirty="0"/>
              <a:t>For a fixed product, consider the consumers’ problem of choosing along their budget line between the quantity q of the product and all other consumption y.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If total amount of income is w, then budget line is given by:</a:t>
            </a:r>
          </a:p>
          <a:p>
            <a:pPr algn="ctr">
              <a:spcAft>
                <a:spcPts val="900"/>
              </a:spcAft>
            </a:pPr>
            <a:r>
              <a:rPr lang="en-US" sz="2400" dirty="0" err="1"/>
              <a:t>pq+y</a:t>
            </a:r>
            <a:r>
              <a:rPr lang="en-US" sz="2400" dirty="0"/>
              <a:t>=w,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Where p is the price of the product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At optimum: MRS = p. The individual demand curve tells two things: </a:t>
            </a:r>
            <a:r>
              <a:rPr lang="en-US" sz="2400" dirty="0" err="1"/>
              <a:t>i</a:t>
            </a:r>
            <a:r>
              <a:rPr lang="en-US" sz="2400" dirty="0"/>
              <a:t>) how much the buyer chooses at price p, ii) at what price will the buyer choose q units of the product</a:t>
            </a:r>
          </a:p>
          <a:p>
            <a:pPr>
              <a:spcAft>
                <a:spcPts val="900"/>
              </a:spcAft>
            </a:pPr>
            <a:r>
              <a:rPr lang="en-US" sz="2400" b="1" dirty="0"/>
              <a:t>Demand curve </a:t>
            </a:r>
            <a:r>
              <a:rPr lang="en-US" sz="2400" dirty="0"/>
              <a:t>adds together all individual demands at p.</a:t>
            </a:r>
          </a:p>
          <a:p>
            <a:pPr algn="ctr"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235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44813"/>
            <a:ext cx="8085599" cy="57231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Demand curve: Simplest case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687" y="667155"/>
            <a:ext cx="8458227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Individual demand curve: </a:t>
            </a:r>
            <a:r>
              <a:rPr lang="en-US" sz="2400" dirty="0"/>
              <a:t>Each consumer decides whether to buy one unit of the good or not (no utility from additional units, e.g. subscription to Spotify etc.)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Suppose </a:t>
            </a:r>
            <a:r>
              <a:rPr lang="en-US" sz="2400" i="1" dirty="0"/>
              <a:t>v</a:t>
            </a:r>
            <a:r>
              <a:rPr lang="en-US" sz="2400" dirty="0"/>
              <a:t> is a number such that </a:t>
            </a:r>
            <a:r>
              <a:rPr lang="en-US" sz="2400" dirty="0" err="1"/>
              <a:t>i</a:t>
            </a:r>
            <a:r>
              <a:rPr lang="en-US" sz="2400" dirty="0"/>
              <a:t>) the buyer prefers to have the good and pay a price p to not having it whenever p&lt;v and ii) the buyer prefers not having the good to having it and paying p if v &lt; p.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Then we say that </a:t>
            </a:r>
            <a:r>
              <a:rPr lang="en-US" sz="2400" i="1" dirty="0"/>
              <a:t>v</a:t>
            </a:r>
            <a:r>
              <a:rPr lang="en-US" sz="2400" dirty="0"/>
              <a:t> is the willingness to pay (</a:t>
            </a:r>
            <a:r>
              <a:rPr lang="en-US" sz="2400" dirty="0" err="1"/>
              <a:t>wtp</a:t>
            </a:r>
            <a:r>
              <a:rPr lang="en-US" sz="2400" dirty="0"/>
              <a:t>) of the buyer for this good. We also say that the buyer values the good at </a:t>
            </a:r>
            <a:r>
              <a:rPr lang="en-US" sz="2400" i="1" dirty="0"/>
              <a:t>v.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In this case, demand curve tells how many buyers have </a:t>
            </a:r>
            <a:r>
              <a:rPr lang="en-US" sz="2400" dirty="0" err="1"/>
              <a:t>wtp</a:t>
            </a:r>
            <a:r>
              <a:rPr lang="en-US" sz="2400" dirty="0"/>
              <a:t> &gt; p and also the price P(Q) at which Q buyers have </a:t>
            </a:r>
            <a:r>
              <a:rPr lang="en-US" sz="2400" dirty="0" err="1"/>
              <a:t>wtp</a:t>
            </a:r>
            <a:r>
              <a:rPr lang="en-US" sz="2400" dirty="0"/>
              <a:t> above P(Q).</a:t>
            </a:r>
          </a:p>
          <a:p>
            <a:pPr>
              <a:spcAft>
                <a:spcPts val="900"/>
              </a:spcAft>
            </a:pPr>
            <a:endParaRPr lang="en-US" sz="2400" dirty="0"/>
          </a:p>
          <a:p>
            <a:pPr algn="ctr"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1767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44813"/>
            <a:ext cx="8085599" cy="57231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Demand curve: Some Remarks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687" y="667155"/>
            <a:ext cx="84582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the simplest case, we see immediately that demand curves are downward sloping, i.e. there is more demand at lower prices or conversely the P(Q) at which Q buyers have </a:t>
            </a:r>
            <a:r>
              <a:rPr lang="en-US" sz="2400" dirty="0" err="1"/>
              <a:t>wtp</a:t>
            </a:r>
            <a:r>
              <a:rPr lang="en-US" sz="2400" dirty="0"/>
              <a:t> above P(Q) is decreasing in Q.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firm can estimate its demand curve from data obtained by experimenting with different prices.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 new products, they can be estimated from questionnaires or from pilot studies.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Knowing one’s demand curve is probably the most important requirement for a successful firm.</a:t>
            </a:r>
          </a:p>
          <a:p>
            <a:pPr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720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A337-4F60-4F4A-BA39-BF6BA6180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Outline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85763" indent="-385763">
              <a:buAutoNum type="alphaUcPeriod"/>
            </a:pPr>
            <a:r>
              <a:rPr lang="en-GB" sz="3000" dirty="0"/>
              <a:t>Introduction</a:t>
            </a:r>
          </a:p>
          <a:p>
            <a:pPr marL="385763" indent="-385763">
              <a:buAutoNum type="alphaUcPeriod"/>
            </a:pPr>
            <a:r>
              <a:rPr lang="en-GB" sz="3000" dirty="0"/>
              <a:t>Production: Key concepts</a:t>
            </a:r>
          </a:p>
          <a:p>
            <a:pPr marL="385763" indent="-385763">
              <a:buAutoNum type="alphaUcPeriod"/>
            </a:pPr>
            <a:r>
              <a:rPr lang="en-GB" sz="3000" dirty="0"/>
              <a:t>Pricing and Production Decisions: Profit maximization</a:t>
            </a:r>
          </a:p>
          <a:p>
            <a:pPr marL="385763" indent="-385763">
              <a:buAutoNum type="alphaUcPeriod"/>
            </a:pPr>
            <a:r>
              <a:rPr lang="en-GB" sz="3000" dirty="0"/>
              <a:t>Gains from Trade</a:t>
            </a:r>
          </a:p>
          <a:p>
            <a:pPr marL="385763" indent="-385763">
              <a:buAutoNum type="alphaUcPeriod"/>
            </a:pPr>
            <a:r>
              <a:rPr lang="en-GB" sz="3000" dirty="0"/>
              <a:t>Price Elasticity of Demand</a:t>
            </a:r>
          </a:p>
        </p:txBody>
      </p:sp>
    </p:spTree>
    <p:extLst>
      <p:ext uri="{BB962C8B-B14F-4D97-AF65-F5344CB8AC3E}">
        <p14:creationId xmlns:p14="http://schemas.microsoft.com/office/powerpoint/2010/main" val="295696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Profit Maximization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321" y="1576798"/>
            <a:ext cx="523159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Profit-maximization can be described in terms of revenue and costs.</a:t>
            </a:r>
          </a:p>
          <a:p>
            <a:pPr>
              <a:spcAft>
                <a:spcPts val="900"/>
              </a:spcAft>
            </a:pPr>
            <a:r>
              <a:rPr lang="en-US" sz="2400" b="1" dirty="0"/>
              <a:t>Marginal revenue (MR) </a:t>
            </a:r>
            <a:r>
              <a:rPr lang="en-US" sz="2400" dirty="0"/>
              <a:t>= change in revenue from selling an additional unit (net effect of decreasing price and increasing quantity sold)</a:t>
            </a:r>
          </a:p>
          <a:p>
            <a:pPr algn="ctr"/>
            <a:r>
              <a:rPr lang="en-US" sz="2400" dirty="0"/>
              <a:t>Firm maximizes profits by choosing </a:t>
            </a:r>
          </a:p>
          <a:p>
            <a:pPr algn="ctr"/>
            <a:r>
              <a:rPr lang="en-US" sz="2400" dirty="0"/>
              <a:t>point where </a:t>
            </a:r>
            <a:r>
              <a:rPr lang="en-US" sz="2400" b="1" dirty="0"/>
              <a:t>MR = MC</a:t>
            </a:r>
            <a:endParaRPr lang="en-US" sz="2400" dirty="0"/>
          </a:p>
        </p:txBody>
      </p:sp>
      <p:pic>
        <p:nvPicPr>
          <p:cNvPr id="6" name="Picture 5" descr="figure-07-12-b-i.jpg"/>
          <p:cNvPicPr>
            <a:picLocks noChangeAspect="1"/>
          </p:cNvPicPr>
          <p:nvPr/>
        </p:nvPicPr>
        <p:blipFill>
          <a:blip r:embed="rId2"/>
          <a:srcRect t="36816" r="459"/>
          <a:stretch>
            <a:fillRect/>
          </a:stretch>
        </p:blipFill>
        <p:spPr>
          <a:xfrm>
            <a:off x="5228232" y="2236879"/>
            <a:ext cx="3915769" cy="324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8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996" y="183083"/>
            <a:ext cx="8085599" cy="567790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Profit Maximization: Calculus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EF4E7-B8F8-3243-925F-53774CCD6063}"/>
              </a:ext>
            </a:extLst>
          </p:cNvPr>
          <p:cNvSpPr txBox="1"/>
          <p:nvPr/>
        </p:nvSpPr>
        <p:spPr>
          <a:xfrm flipH="1">
            <a:off x="221381" y="614686"/>
            <a:ext cx="8922619" cy="5909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We </a:t>
            </a:r>
            <a:r>
              <a:rPr lang="fi-FI" sz="2400" dirty="0" err="1"/>
              <a:t>read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demand</a:t>
            </a:r>
            <a:r>
              <a:rPr lang="fi-FI" sz="2400" dirty="0"/>
              <a:t> </a:t>
            </a:r>
            <a:r>
              <a:rPr lang="fi-FI" sz="2400" dirty="0" err="1"/>
              <a:t>curve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price</a:t>
            </a:r>
            <a:r>
              <a:rPr lang="fi-FI" sz="2400" dirty="0"/>
              <a:t> P(Q) at </a:t>
            </a:r>
            <a:r>
              <a:rPr lang="fi-FI" sz="2400" dirty="0" err="1"/>
              <a:t>which</a:t>
            </a:r>
            <a:r>
              <a:rPr lang="fi-FI" sz="2400" dirty="0"/>
              <a:t> </a:t>
            </a:r>
            <a:r>
              <a:rPr lang="fi-FI" sz="2400" dirty="0" err="1"/>
              <a:t>buyers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willing</a:t>
            </a:r>
            <a:r>
              <a:rPr lang="fi-FI" sz="2400" dirty="0"/>
              <a:t> to </a:t>
            </a:r>
            <a:r>
              <a:rPr lang="fi-FI" sz="2400" dirty="0" err="1"/>
              <a:t>buy</a:t>
            </a:r>
            <a:r>
              <a:rPr lang="fi-FI" sz="2400" dirty="0"/>
              <a:t> Q </a:t>
            </a:r>
            <a:r>
              <a:rPr lang="fi-FI" sz="2400" dirty="0" err="1"/>
              <a:t>units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product</a:t>
            </a:r>
            <a:endParaRPr lang="fi-FI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Revenue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r>
              <a:rPr lang="fi-FI" sz="2400" dirty="0"/>
              <a:t> is R(Q) = QP(Q)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Cost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r>
              <a:rPr lang="fi-FI" sz="2400" dirty="0"/>
              <a:t> is C(Q)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Hence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profit</a:t>
            </a:r>
            <a:r>
              <a:rPr lang="fi-FI" sz="2400" dirty="0"/>
              <a:t> 𝚷(Q)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r>
              <a:rPr lang="fi-FI" sz="2400" dirty="0"/>
              <a:t> at </a:t>
            </a:r>
            <a:r>
              <a:rPr lang="fi-FI" sz="2400" dirty="0" err="1"/>
              <a:t>production</a:t>
            </a:r>
            <a:r>
              <a:rPr lang="fi-FI" sz="2400" dirty="0"/>
              <a:t> </a:t>
            </a:r>
            <a:r>
              <a:rPr lang="fi-FI" sz="2400" dirty="0" err="1"/>
              <a:t>level</a:t>
            </a:r>
            <a:r>
              <a:rPr lang="fi-FI" sz="2400" dirty="0"/>
              <a:t> Q is </a:t>
            </a:r>
          </a:p>
          <a:p>
            <a:pPr lvl="1"/>
            <a:endParaRPr lang="fi-FI" sz="2400" dirty="0"/>
          </a:p>
          <a:p>
            <a:pPr lvl="1"/>
            <a:r>
              <a:rPr lang="fi-FI" sz="2400" dirty="0"/>
              <a:t>			𝚷(Q) = QP(Q)-C(Q)</a:t>
            </a:r>
          </a:p>
          <a:p>
            <a:pPr lvl="1"/>
            <a:endParaRPr lang="fi-FI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At </a:t>
            </a:r>
            <a:r>
              <a:rPr lang="fi-FI" sz="2400" dirty="0" err="1"/>
              <a:t>optimum</a:t>
            </a:r>
            <a:r>
              <a:rPr lang="fi-FI" sz="2400" dirty="0"/>
              <a:t>,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derivative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profit</a:t>
            </a:r>
            <a:r>
              <a:rPr lang="fi-FI" sz="2400" dirty="0"/>
              <a:t> </a:t>
            </a:r>
            <a:r>
              <a:rPr lang="fi-FI" sz="2400" dirty="0" err="1"/>
              <a:t>must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zero</a:t>
            </a:r>
            <a:r>
              <a:rPr lang="fi-FI" sz="2400" dirty="0"/>
              <a:t> (</a:t>
            </a:r>
            <a:r>
              <a:rPr lang="fi-FI" sz="2400" dirty="0" err="1"/>
              <a:t>why</a:t>
            </a:r>
            <a:r>
              <a:rPr lang="fi-FI" sz="2400" dirty="0"/>
              <a:t>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At </a:t>
            </a:r>
            <a:r>
              <a:rPr lang="fi-FI" sz="2400" dirty="0" err="1"/>
              <a:t>optimal</a:t>
            </a:r>
            <a:r>
              <a:rPr lang="fi-FI" sz="2400" dirty="0"/>
              <a:t> Q*, </a:t>
            </a:r>
          </a:p>
          <a:p>
            <a:pPr lvl="1" algn="ctr"/>
            <a:r>
              <a:rPr lang="fi-FI" sz="2400" dirty="0"/>
              <a:t>MR(Q*) = Q*P’(Q*)+P(Q*) = C’(Q*) = MC(Q*).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Notice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since</a:t>
            </a:r>
            <a:r>
              <a:rPr lang="fi-FI" sz="2400" dirty="0"/>
              <a:t> P’(Q*) &lt; 0, MR(Q*) &lt; P(Q*)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In </a:t>
            </a:r>
            <a:r>
              <a:rPr lang="fi-FI" sz="2400" dirty="0" err="1"/>
              <a:t>fact</a:t>
            </a:r>
            <a:r>
              <a:rPr lang="fi-FI" sz="2400" dirty="0"/>
              <a:t>, at </a:t>
            </a:r>
            <a:r>
              <a:rPr lang="fi-FI" sz="2400" dirty="0" err="1"/>
              <a:t>optimally</a:t>
            </a:r>
            <a:r>
              <a:rPr lang="fi-FI" sz="2400" dirty="0"/>
              <a:t> </a:t>
            </a:r>
            <a:r>
              <a:rPr lang="fi-FI" sz="2400" dirty="0" err="1"/>
              <a:t>chosen</a:t>
            </a:r>
            <a:r>
              <a:rPr lang="fi-FI" sz="2400" dirty="0"/>
              <a:t> Q*,</a:t>
            </a:r>
          </a:p>
          <a:p>
            <a:pPr lvl="1"/>
            <a:r>
              <a:rPr lang="fi-FI" sz="2400" dirty="0"/>
              <a:t>		</a:t>
            </a:r>
            <a:r>
              <a:rPr lang="en-US" sz="2400" dirty="0"/>
              <a:t> P’(Q*) = - (P(Q*) – C’(Q*))/Q*</a:t>
            </a:r>
            <a:r>
              <a:rPr lang="fi-FI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9412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>
                <a:latin typeface="+mn-lt"/>
              </a:rPr>
              <a:t>Gains from Trade</a:t>
            </a:r>
          </a:p>
        </p:txBody>
      </p:sp>
    </p:spTree>
    <p:extLst>
      <p:ext uri="{BB962C8B-B14F-4D97-AF65-F5344CB8AC3E}">
        <p14:creationId xmlns:p14="http://schemas.microsoft.com/office/powerpoint/2010/main" val="3786765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Measuring Surplus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73" y="1028562"/>
            <a:ext cx="4347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Consumer surplus </a:t>
            </a:r>
            <a:r>
              <a:rPr lang="en-US" sz="2400" dirty="0"/>
              <a:t>(CS) = the total difference between willingness-to-pay and purchase price</a:t>
            </a:r>
          </a:p>
          <a:p>
            <a:endParaRPr lang="en-US" sz="2400" b="1" dirty="0"/>
          </a:p>
          <a:p>
            <a:r>
              <a:rPr lang="en-US" sz="2400" b="1" dirty="0"/>
              <a:t>Producer surplus </a:t>
            </a:r>
            <a:r>
              <a:rPr lang="en-US" sz="2400" dirty="0"/>
              <a:t>(PS)</a:t>
            </a:r>
            <a:r>
              <a:rPr lang="en-US" sz="2400" b="1" dirty="0"/>
              <a:t> </a:t>
            </a:r>
            <a:r>
              <a:rPr lang="en-US" sz="2400" dirty="0"/>
              <a:t>= the total difference between revenue and marginal cost</a:t>
            </a:r>
          </a:p>
          <a:p>
            <a:r>
              <a:rPr lang="en-US" sz="2400" dirty="0"/>
              <a:t>(Profit = PS – fixed costs)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343" y="4444882"/>
            <a:ext cx="7205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surplus = Consumer surplus + Producer surplus</a:t>
            </a:r>
          </a:p>
          <a:p>
            <a:r>
              <a:rPr lang="en-US" sz="2400" dirty="0"/>
              <a:t>		     = Total gains from trade</a:t>
            </a:r>
          </a:p>
        </p:txBody>
      </p:sp>
      <p:pic>
        <p:nvPicPr>
          <p:cNvPr id="9" name="Picture 8" descr="figure-07-14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367" y="1212789"/>
            <a:ext cx="4622633" cy="29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4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Deadweight Loss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558" y="1668610"/>
            <a:ext cx="4269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Deadweight loss </a:t>
            </a:r>
            <a:r>
              <a:rPr lang="en-US" sz="2400" dirty="0"/>
              <a:t>= a loss of total surplus relative to a Pareto efficient allocation (unexploited gains from trade)</a:t>
            </a:r>
          </a:p>
          <a:p>
            <a:endParaRPr lang="en-US" sz="2400" dirty="0"/>
          </a:p>
          <a:p>
            <a:r>
              <a:rPr lang="en-US" sz="2400" dirty="0"/>
              <a:t>Total surplus is highest when </a:t>
            </a:r>
          </a:p>
          <a:p>
            <a:r>
              <a:rPr lang="en-US" sz="2400" b="1" dirty="0"/>
              <a:t>Demand = Marginal Cost</a:t>
            </a:r>
          </a:p>
          <a:p>
            <a:r>
              <a:rPr lang="en-US" sz="2400" dirty="0"/>
              <a:t>(Pareto efficient allocation)</a:t>
            </a:r>
          </a:p>
        </p:txBody>
      </p:sp>
      <p:pic>
        <p:nvPicPr>
          <p:cNvPr id="5" name="Picture 4" descr="figure-07-14-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34" y="1797016"/>
            <a:ext cx="4720466" cy="30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9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Understanding deadweight loss</a:t>
            </a:r>
            <a:endParaRPr lang="en-GB" sz="3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12" y="978899"/>
            <a:ext cx="8274177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setting its price, a firm cares only about its own profit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Restricting the quantity to increase the price imposes a negative effect on the consumers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By allowing firms to set individual prices to individual consumers results in the firm capturing the entire surplus (if the firm knows the individual </a:t>
            </a:r>
            <a:r>
              <a:rPr lang="en-US" sz="2400" dirty="0" err="1"/>
              <a:t>wtp</a:t>
            </a:r>
            <a:r>
              <a:rPr lang="en-US" sz="2400" dirty="0"/>
              <a:t>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practice, the </a:t>
            </a:r>
            <a:r>
              <a:rPr lang="en-US" sz="2400" dirty="0" err="1"/>
              <a:t>wtp</a:t>
            </a:r>
            <a:r>
              <a:rPr lang="en-US" sz="2400" dirty="0"/>
              <a:t> is private information and the firm may try to find this out (privacy on the net)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Competition authorities care about the distribution of surplus between the firm and customers </a:t>
            </a:r>
          </a:p>
          <a:p>
            <a:pPr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345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Price Elasticity of Demand</a:t>
            </a:r>
          </a:p>
        </p:txBody>
      </p:sp>
    </p:spTree>
    <p:extLst>
      <p:ext uri="{BB962C8B-B14F-4D97-AF65-F5344CB8AC3E}">
        <p14:creationId xmlns:p14="http://schemas.microsoft.com/office/powerpoint/2010/main" val="4230692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5-17 at 10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1" y="3235545"/>
            <a:ext cx="3228306" cy="839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Price Elasticity of Demand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964100"/>
            <a:ext cx="4679950" cy="2685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1720851"/>
            <a:ext cx="3028950" cy="19764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DD0DE3-3BE5-7C44-B8D8-406AC7AA3A25}"/>
              </a:ext>
            </a:extLst>
          </p:cNvPr>
          <p:cNvSpPr/>
          <p:nvPr/>
        </p:nvSpPr>
        <p:spPr>
          <a:xfrm>
            <a:off x="177800" y="1809047"/>
            <a:ext cx="4572000" cy="3531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A firm’s pricing decision depends on the slope of the demand curve. </a:t>
            </a:r>
          </a:p>
          <a:p>
            <a:r>
              <a:rPr lang="en-US" b="1" dirty="0"/>
              <a:t>Price elasticity of demand </a:t>
            </a:r>
            <a:r>
              <a:rPr lang="en-US" dirty="0"/>
              <a:t>= degree of responsiveness (of consumers) to price change.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say that demand is elastic if 𝛆 &gt; 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81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15630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Price Elasticity of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/>
              <p:nvPr/>
            </p:nvSpPr>
            <p:spPr>
              <a:xfrm>
                <a:off x="779646" y="821418"/>
                <a:ext cx="7845955" cy="39593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/>
                  <a:t>In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definition of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elasticity</a:t>
                </a:r>
                <a:r>
                  <a:rPr lang="fi-FI" sz="2000" dirty="0"/>
                  <a:t>,</a:t>
                </a:r>
              </a:p>
              <a:p>
                <a:pPr algn="ctr"/>
                <a:r>
                  <a:rPr lang="fi-FI" sz="2000" dirty="0"/>
                  <a:t>𝛆 =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i-FI" sz="20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fi-FI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den>
                    </m:f>
                    <m:r>
                      <a:rPr lang="fi-FI" sz="2000" b="0" i="0" smtClean="0"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i-FI" sz="20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den>
                    </m:f>
                  </m:oMath>
                </a14:m>
                <a:r>
                  <a:rPr lang="fi-FI" sz="2000" dirty="0"/>
                  <a:t>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f>
                          <m:f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den>
                    </m:f>
                  </m:oMath>
                </a14:m>
                <a:r>
                  <a:rPr lang="fi-FI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/>
                  <a:t>For </a:t>
                </a:r>
                <a:r>
                  <a:rPr lang="fi-FI" sz="2000" dirty="0" err="1"/>
                  <a:t>small</a:t>
                </a:r>
                <a:r>
                  <a:rPr lang="fi-FI" sz="2000" dirty="0"/>
                  <a:t> </a:t>
                </a:r>
                <a:r>
                  <a:rPr lang="fi-FI" sz="2000" dirty="0" err="1"/>
                  <a:t>price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changes</a:t>
                </a:r>
                <a:r>
                  <a:rPr lang="fi-FI" sz="2000" dirty="0"/>
                  <a:t>, </a:t>
                </a:r>
                <a:r>
                  <a:rPr lang="fi-FI" sz="2000" dirty="0" err="1"/>
                  <a:t>we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can</a:t>
                </a:r>
                <a:r>
                  <a:rPr lang="fi-FI" sz="2000" dirty="0"/>
                  <a:t> </a:t>
                </a:r>
                <a:r>
                  <a:rPr lang="fi-FI" sz="2000" dirty="0" err="1"/>
                  <a:t>use</a:t>
                </a:r>
                <a:r>
                  <a:rPr lang="fi-FI" sz="2000" dirty="0"/>
                  <a:t> P’(Q) to </a:t>
                </a:r>
                <a:r>
                  <a:rPr lang="fi-FI" sz="2000" dirty="0" err="1"/>
                  <a:t>approximate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fi-FI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000" dirty="0"/>
                  <a:t> and </a:t>
                </a:r>
                <a:r>
                  <a:rPr lang="fi-FI" sz="2000" dirty="0" err="1"/>
                  <a:t>we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get</a:t>
                </a:r>
                <a:r>
                  <a:rPr lang="fi-FI" sz="2000" dirty="0"/>
                  <a:t>:</a:t>
                </a:r>
              </a:p>
              <a:p>
                <a:pPr algn="ctr"/>
                <a:r>
                  <a:rPr lang="fi-FI" sz="2000" dirty="0"/>
                  <a:t>𝛆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000" dirty="0"/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 dirty="0"/>
                          <m:t>QP</m:t>
                        </m:r>
                        <m:r>
                          <m:rPr>
                            <m:nor/>
                          </m:rPr>
                          <a:rPr lang="fi-FI" sz="2000" dirty="0"/>
                          <m:t>’(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)</m:t>
                        </m:r>
                      </m:den>
                    </m:f>
                  </m:oMath>
                </a14:m>
                <a:r>
                  <a:rPr lang="fi-FI" sz="2000" dirty="0"/>
                  <a:t>.</a:t>
                </a:r>
              </a:p>
              <a:p>
                <a:pPr algn="ctr"/>
                <a:endParaRPr lang="fi-FI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 err="1"/>
                  <a:t>Therefore</a:t>
                </a:r>
                <a:r>
                  <a:rPr lang="fi-FI" sz="2000" dirty="0"/>
                  <a:t> MR(Q) ≥ 0 </a:t>
                </a:r>
                <a:r>
                  <a:rPr lang="fi-FI" sz="2000" dirty="0" err="1"/>
                  <a:t>if</a:t>
                </a:r>
                <a:r>
                  <a:rPr lang="fi-FI" sz="2000" dirty="0"/>
                  <a:t> and </a:t>
                </a:r>
                <a:r>
                  <a:rPr lang="fi-FI" sz="2000" dirty="0" err="1"/>
                  <a:t>only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if</a:t>
                </a:r>
                <a:r>
                  <a:rPr lang="fi-FI" sz="2000" dirty="0"/>
                  <a:t> 𝛆 ≥ 1.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/>
                  <a:t>Price </a:t>
                </a:r>
                <a:r>
                  <a:rPr lang="fi-FI" sz="2000" dirty="0" err="1"/>
                  <a:t>elasticity</a:t>
                </a:r>
                <a:r>
                  <a:rPr lang="fi-FI" sz="2000" dirty="0"/>
                  <a:t> (and </a:t>
                </a:r>
                <a:r>
                  <a:rPr lang="fi-FI" sz="2000" dirty="0" err="1"/>
                  <a:t>other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elasticities</a:t>
                </a:r>
                <a:r>
                  <a:rPr lang="fi-FI" sz="2000" dirty="0"/>
                  <a:t>) </a:t>
                </a:r>
                <a:r>
                  <a:rPr lang="fi-FI" sz="2000" dirty="0" err="1"/>
                  <a:t>are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some</a:t>
                </a:r>
                <a:r>
                  <a:rPr lang="fi-FI" sz="2000" dirty="0"/>
                  <a:t> of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most</a:t>
                </a:r>
                <a:r>
                  <a:rPr lang="fi-FI" sz="2000" dirty="0"/>
                  <a:t> </a:t>
                </a:r>
                <a:r>
                  <a:rPr lang="fi-FI" sz="2000" dirty="0" err="1"/>
                  <a:t>important</a:t>
                </a:r>
                <a:r>
                  <a:rPr lang="fi-FI" sz="2000" dirty="0"/>
                  <a:t> </a:t>
                </a:r>
                <a:r>
                  <a:rPr lang="fi-FI" sz="2000" dirty="0" err="1"/>
                  <a:t>concepts</a:t>
                </a:r>
                <a:r>
                  <a:rPr lang="fi-FI" sz="2000" dirty="0"/>
                  <a:t> in </a:t>
                </a:r>
                <a:r>
                  <a:rPr lang="fi-FI" sz="2000" dirty="0" err="1"/>
                  <a:t>economics</a:t>
                </a:r>
                <a:r>
                  <a:rPr lang="fi-FI" sz="2000" dirty="0"/>
                  <a:t> and </a:t>
                </a:r>
                <a:r>
                  <a:rPr lang="fi-FI" sz="2000" dirty="0" err="1"/>
                  <a:t>will</a:t>
                </a:r>
                <a:r>
                  <a:rPr lang="fi-FI" sz="2000" dirty="0"/>
                  <a:t> feature </a:t>
                </a:r>
                <a:r>
                  <a:rPr lang="fi-FI" sz="2000" dirty="0" err="1"/>
                  <a:t>heavily</a:t>
                </a:r>
                <a:r>
                  <a:rPr lang="fi-FI" sz="2000" dirty="0"/>
                  <a:t> in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coming</a:t>
                </a:r>
                <a:r>
                  <a:rPr lang="fi-FI" sz="2000" dirty="0"/>
                  <a:t> </a:t>
                </a:r>
                <a:r>
                  <a:rPr lang="fi-FI" sz="2000" dirty="0" err="1"/>
                  <a:t>lectures</a:t>
                </a:r>
                <a:r>
                  <a:rPr lang="fi-FI" sz="2000" dirty="0"/>
                  <a:t> and </a:t>
                </a:r>
                <a:r>
                  <a:rPr lang="fi-FI" sz="2000" dirty="0" err="1"/>
                  <a:t>courses</a:t>
                </a:r>
                <a:r>
                  <a:rPr lang="fi-FI" sz="2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46" y="821418"/>
                <a:ext cx="7845955" cy="3959354"/>
              </a:xfrm>
              <a:prstGeom prst="rect">
                <a:avLst/>
              </a:prstGeom>
              <a:blipFill>
                <a:blip r:embed="rId2"/>
                <a:stretch>
                  <a:fillRect l="-1777" t="-1923" r="-1616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982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96" y="101867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Elasticity and profit maximization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/>
              <p:nvPr/>
            </p:nvSpPr>
            <p:spPr>
              <a:xfrm>
                <a:off x="158817" y="542285"/>
                <a:ext cx="8826366" cy="5315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/>
                  <a:t>Recall </a:t>
                </a:r>
                <a:r>
                  <a:rPr lang="fi-FI" sz="2000" dirty="0" err="1"/>
                  <a:t>from</a:t>
                </a:r>
                <a:r>
                  <a:rPr lang="fi-FI" sz="2000" dirty="0"/>
                  <a:t> </a:t>
                </a:r>
                <a:r>
                  <a:rPr lang="fi-FI" sz="2000" dirty="0" err="1"/>
                  <a:t>profit</a:t>
                </a:r>
                <a:r>
                  <a:rPr lang="fi-FI" sz="2000" dirty="0"/>
                  <a:t> </a:t>
                </a:r>
                <a:r>
                  <a:rPr lang="fi-FI" sz="2000" dirty="0" err="1"/>
                  <a:t>maximization</a:t>
                </a:r>
                <a:r>
                  <a:rPr lang="fi-FI" sz="2000" dirty="0"/>
                  <a:t> </a:t>
                </a:r>
                <a:r>
                  <a:rPr lang="fi-FI" sz="2000" dirty="0" err="1"/>
                  <a:t>that</a:t>
                </a:r>
                <a:r>
                  <a:rPr lang="fi-FI" sz="2000" dirty="0"/>
                  <a:t> at </a:t>
                </a:r>
                <a:r>
                  <a:rPr lang="fi-FI" sz="2000" dirty="0" err="1"/>
                  <a:t>optimal</a:t>
                </a:r>
                <a:r>
                  <a:rPr lang="fi-FI" sz="2000" dirty="0"/>
                  <a:t> Q*:</a:t>
                </a:r>
              </a:p>
              <a:p>
                <a:endParaRPr lang="fi-FI" sz="2000" dirty="0"/>
              </a:p>
              <a:p>
                <a:pPr algn="ctr"/>
                <a:r>
                  <a:rPr lang="en-US" sz="2000" dirty="0"/>
                  <a:t>MR(</a:t>
                </a:r>
                <a:r>
                  <a:rPr lang="fi-FI" sz="2000" dirty="0"/>
                  <a:t>Q*)=Q*P’(Q*)+P(Q*)= C’(Q*)=MC(Q*),</a:t>
                </a:r>
              </a:p>
              <a:p>
                <a:r>
                  <a:rPr lang="fi-FI" sz="2000" dirty="0" err="1"/>
                  <a:t>or</a:t>
                </a:r>
                <a:r>
                  <a:rPr lang="fi-FI" sz="2000" dirty="0"/>
                  <a:t>:</a:t>
                </a:r>
              </a:p>
              <a:p>
                <a:pPr algn="ctr"/>
                <a:r>
                  <a:rPr lang="en-US" sz="2000" dirty="0"/>
                  <a:t>P’(Q*)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00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  <m:r>
                          <m:rPr>
                            <m:nor/>
                          </m:rPr>
                          <a:rPr lang="en-US" sz="2000" dirty="0"/>
                          <m:t>)−</m:t>
                        </m:r>
                        <m:r>
                          <m:rPr>
                            <m:nor/>
                          </m:rPr>
                          <a:rPr lang="fi-FI" sz="2000" dirty="0"/>
                          <m:t>C</m:t>
                        </m:r>
                        <m:r>
                          <m:rPr>
                            <m:nor/>
                          </m:rPr>
                          <a:rPr lang="fi-FI" sz="2000" dirty="0"/>
                          <m:t>’(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</m:den>
                    </m:f>
                  </m:oMath>
                </a14:m>
                <a:r>
                  <a:rPr lang="fi-FI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 err="1"/>
                  <a:t>Divide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both</a:t>
                </a:r>
                <a:r>
                  <a:rPr lang="fi-FI" sz="2000" dirty="0"/>
                  <a:t> </a:t>
                </a:r>
                <a:r>
                  <a:rPr lang="fi-FI" sz="2000" dirty="0" err="1"/>
                  <a:t>sides</a:t>
                </a:r>
                <a:r>
                  <a:rPr lang="fi-FI" sz="2000" dirty="0"/>
                  <a:t> </a:t>
                </a:r>
                <a:r>
                  <a:rPr lang="fi-FI" sz="2000" dirty="0" err="1"/>
                  <a:t>by</a:t>
                </a:r>
                <a:r>
                  <a:rPr lang="fi-FI" sz="2000" dirty="0"/>
                  <a:t> P(Q*) and </a:t>
                </a:r>
                <a:r>
                  <a:rPr lang="fi-FI" sz="2000" dirty="0" err="1"/>
                  <a:t>multiply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by</a:t>
                </a:r>
                <a:r>
                  <a:rPr lang="fi-FI" sz="2000" dirty="0"/>
                  <a:t> Q* to </a:t>
                </a:r>
                <a:r>
                  <a:rPr lang="fi-FI" sz="2000" dirty="0" err="1"/>
                  <a:t>get</a:t>
                </a:r>
                <a:r>
                  <a:rPr lang="fi-FI" sz="2000" dirty="0"/>
                  <a:t>:</a:t>
                </a:r>
              </a:p>
              <a:p>
                <a:pPr algn="ctr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’(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den>
                    </m:f>
                    <m:r>
                      <a:rPr lang="fi-FI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00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*)</m:t>
                        </m:r>
                        <m:r>
                          <m:rPr>
                            <m:nor/>
                          </m:rPr>
                          <a:rPr lang="en-US" sz="2000" dirty="0"/>
                          <m:t>−</m:t>
                        </m:r>
                        <m:r>
                          <m:rPr>
                            <m:nor/>
                          </m:rPr>
                          <a:rPr lang="fi-FI" sz="2000" dirty="0"/>
                          <m:t>C</m:t>
                        </m:r>
                        <m:r>
                          <m:rPr>
                            <m:nor/>
                          </m:rPr>
                          <a:rPr lang="fi-FI" sz="2000" dirty="0"/>
                          <m:t>’(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den>
                    </m:f>
                    <m:r>
                      <a:rPr lang="fi-FI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fi-FI" sz="2000" b="0" dirty="0"/>
              </a:p>
              <a:p>
                <a:r>
                  <a:rPr lang="fi-FI" sz="2000" dirty="0" err="1"/>
                  <a:t>or</a:t>
                </a:r>
                <a:r>
                  <a:rPr lang="fi-FI" sz="2000" dirty="0"/>
                  <a:t>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00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*)</m:t>
                        </m:r>
                        <m:r>
                          <m:rPr>
                            <m:nor/>
                          </m:rPr>
                          <a:rPr lang="en-US" sz="2000" dirty="0"/>
                          <m:t>−</m:t>
                        </m:r>
                        <m:r>
                          <m:rPr>
                            <m:nor/>
                          </m:rPr>
                          <a:rPr lang="fi-FI" sz="2000" dirty="0"/>
                          <m:t>C</m:t>
                        </m:r>
                        <m:r>
                          <m:rPr>
                            <m:nor/>
                          </m:rPr>
                          <a:rPr lang="fi-FI" sz="2000" dirty="0"/>
                          <m:t>’(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den>
                    </m:f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 dirty="0"/>
                          <m:t>𝛆</m:t>
                        </m:r>
                      </m:den>
                    </m:f>
                  </m:oMath>
                </a14:m>
                <a:r>
                  <a:rPr lang="fi-FI" sz="2000" dirty="0"/>
                  <a:t>.</a:t>
                </a:r>
              </a:p>
              <a:p>
                <a:pPr algn="ctr"/>
                <a:endParaRPr lang="fi-FI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 err="1"/>
                  <a:t>We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call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00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  <m:r>
                          <m:rPr>
                            <m:nor/>
                          </m:rPr>
                          <a:rPr lang="en-US" sz="2000" dirty="0"/>
                          <m:t>)−</m:t>
                        </m:r>
                        <m:r>
                          <m:rPr>
                            <m:nor/>
                          </m:rPr>
                          <a:rPr lang="fi-FI" sz="2000" dirty="0"/>
                          <m:t>C</m:t>
                        </m:r>
                        <m:r>
                          <m:rPr>
                            <m:nor/>
                          </m:rPr>
                          <a:rPr lang="fi-FI" sz="2000" dirty="0"/>
                          <m:t>’(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00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fi-FI" sz="2000" dirty="0"/>
                          <m:t>Q</m:t>
                        </m:r>
                        <m:r>
                          <m:rPr>
                            <m:nor/>
                          </m:rPr>
                          <a:rPr lang="fi-FI" sz="2000" dirty="0"/>
                          <m:t>*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den>
                    </m:f>
                  </m:oMath>
                </a14:m>
                <a:r>
                  <a:rPr lang="fi-FI" sz="2000" dirty="0"/>
                  <a:t>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markup</a:t>
                </a:r>
                <a:r>
                  <a:rPr lang="fi-FI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000" dirty="0" err="1"/>
                  <a:t>Markups</a:t>
                </a:r>
                <a:r>
                  <a:rPr lang="fi-FI" sz="2000" dirty="0"/>
                  <a:t> </a:t>
                </a:r>
                <a:r>
                  <a:rPr lang="fi-FI" sz="2000" dirty="0" err="1"/>
                  <a:t>are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inversely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related</a:t>
                </a:r>
                <a:r>
                  <a:rPr lang="fi-FI" sz="2000" dirty="0"/>
                  <a:t> to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elasticity</a:t>
                </a:r>
                <a:r>
                  <a:rPr lang="fi-FI" sz="2000" dirty="0"/>
                  <a:t> of </a:t>
                </a:r>
                <a:r>
                  <a:rPr lang="fi-FI" sz="2000" dirty="0" err="1"/>
                  <a:t>demand</a:t>
                </a:r>
                <a:endParaRPr lang="fi-FI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i-FI" sz="2000" dirty="0" err="1"/>
                  <a:t>High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elasticity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leads</a:t>
                </a:r>
                <a:r>
                  <a:rPr lang="fi-FI" sz="2000" dirty="0"/>
                  <a:t> to </a:t>
                </a:r>
                <a:r>
                  <a:rPr lang="fi-FI" sz="2000" dirty="0" err="1"/>
                  <a:t>low</a:t>
                </a:r>
                <a:r>
                  <a:rPr lang="fi-FI" sz="2000" dirty="0"/>
                  <a:t> </a:t>
                </a:r>
                <a:r>
                  <a:rPr lang="fi-FI" sz="2000" dirty="0" err="1"/>
                  <a:t>markups</a:t>
                </a:r>
                <a:r>
                  <a:rPr lang="fi-FI" sz="2000" dirty="0"/>
                  <a:t> (</a:t>
                </a:r>
                <a:r>
                  <a:rPr lang="fi-FI" sz="2000" dirty="0" err="1"/>
                  <a:t>prices</a:t>
                </a:r>
                <a:r>
                  <a:rPr lang="fi-FI" sz="2000" dirty="0"/>
                  <a:t>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7" y="542285"/>
                <a:ext cx="8826366" cy="5315109"/>
              </a:xfrm>
              <a:prstGeom prst="rect">
                <a:avLst/>
              </a:prstGeom>
              <a:blipFill>
                <a:blip r:embed="rId2"/>
                <a:stretch>
                  <a:fillRect l="-1724" t="-1429" b="-1905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33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130397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890" y="972766"/>
            <a:ext cx="4702484" cy="428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The effect of good-specific taxes depends on the elasticity of demand for those goods.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Governments raise more tax revenue by levying taxes on price-inelastic goods. 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Several countries e.g. Denmark and France have introduced taxes on unhealthy foods – to reduce consumption not to raise revenue.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76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 Elasticity and Policy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82" y="1342632"/>
            <a:ext cx="4160918" cy="35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33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 Elasticity and Market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911" y="1669798"/>
            <a:ext cx="8274177" cy="371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A firm’s profit margin depends on the elasticity of demand, which is determined by competition: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Demand is relatively inelastic if there are few close </a:t>
            </a:r>
            <a:r>
              <a:rPr lang="en-US" sz="2400" b="1" dirty="0"/>
              <a:t>substitutes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Firms with </a:t>
            </a:r>
            <a:r>
              <a:rPr lang="en-US" sz="2400" b="1" dirty="0"/>
              <a:t>market power </a:t>
            </a:r>
            <a:r>
              <a:rPr lang="en-US" sz="2400" dirty="0"/>
              <a:t>have enough bargaining power to set prices without losing customers to competitors</a:t>
            </a:r>
          </a:p>
          <a:p>
            <a:r>
              <a:rPr lang="en-US" sz="2400" b="1" dirty="0"/>
              <a:t>Competition policy </a:t>
            </a:r>
            <a:r>
              <a:rPr lang="en-US" sz="2400" dirty="0"/>
              <a:t>(limits on market power) can be beneficial to consumers when firms collude to keep prices high. </a:t>
            </a:r>
          </a:p>
        </p:txBody>
      </p:sp>
    </p:spTree>
    <p:extLst>
      <p:ext uri="{BB962C8B-B14F-4D97-AF65-F5344CB8AC3E}">
        <p14:creationId xmlns:p14="http://schemas.microsoft.com/office/powerpoint/2010/main" val="905653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Market Power: Monopolies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054" y="1051309"/>
            <a:ext cx="8453209" cy="450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325" dirty="0"/>
              <a:t>Example of market power: A firm selling specialized products.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325" dirty="0"/>
              <a:t>They face little competition and hence have inelastic demand.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325" dirty="0"/>
              <a:t>They can set price above marginal cost without losing customers, thus earning </a:t>
            </a:r>
            <a:r>
              <a:rPr lang="en-US" sz="2325" b="1" dirty="0"/>
              <a:t>monopoly rents</a:t>
            </a:r>
            <a:r>
              <a:rPr lang="en-US" sz="2325" dirty="0"/>
              <a:t>. 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325" dirty="0"/>
              <a:t>This is a form of market failure because there is deadweight loss.</a:t>
            </a:r>
          </a:p>
          <a:p>
            <a:pPr>
              <a:spcAft>
                <a:spcPts val="900"/>
              </a:spcAft>
            </a:pPr>
            <a:r>
              <a:rPr lang="en-US" sz="2325" dirty="0"/>
              <a:t>A </a:t>
            </a:r>
            <a:r>
              <a:rPr lang="en-US" sz="2325" b="1" dirty="0"/>
              <a:t>natural monopoly </a:t>
            </a:r>
            <a:r>
              <a:rPr lang="en-US" sz="2325" dirty="0"/>
              <a:t>arises when one firm can produce at lower average costs than two or more firms e.g. utilities.</a:t>
            </a:r>
          </a:p>
          <a:p>
            <a:pPr>
              <a:spcAft>
                <a:spcPts val="450"/>
              </a:spcAft>
            </a:pPr>
            <a:r>
              <a:rPr lang="en-US" sz="2325" dirty="0"/>
              <a:t>Instead of encouraging competition, policymakers may put price controls or make these firms publicly owned.</a:t>
            </a:r>
          </a:p>
        </p:txBody>
      </p:sp>
    </p:spTree>
    <p:extLst>
      <p:ext uri="{BB962C8B-B14F-4D97-AF65-F5344CB8AC3E}">
        <p14:creationId xmlns:p14="http://schemas.microsoft.com/office/powerpoint/2010/main" val="2669140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Gaining market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196" y="1178384"/>
            <a:ext cx="8453209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Firms can increase their market power by: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Innovating – Technological innovation can allow firms to differentiate their products from competitors’ e.g. hybrid cars. Firms that invent a completely new product may prevent competition altogether through </a:t>
            </a:r>
            <a:r>
              <a:rPr lang="en-US" sz="2400" b="1" dirty="0"/>
              <a:t>patents</a:t>
            </a:r>
            <a:r>
              <a:rPr lang="en-US" sz="2400" dirty="0"/>
              <a:t> or </a:t>
            </a:r>
            <a:r>
              <a:rPr lang="en-US" sz="2400" b="1" dirty="0"/>
              <a:t>copyright laws</a:t>
            </a:r>
            <a:r>
              <a:rPr lang="en-US" sz="2400" dirty="0"/>
              <a:t>. 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Advertising – Firms can attract consumers away from competing products and create brand loyalty. Advertising can be more effective than discounts in increasing demand for a brand. </a:t>
            </a:r>
          </a:p>
          <a:p>
            <a:pPr algn="ctr">
              <a:spcAft>
                <a:spcPts val="900"/>
              </a:spcAft>
            </a:pPr>
            <a:r>
              <a:rPr lang="en-US" sz="2400" dirty="0"/>
              <a:t>Both of these tactics can </a:t>
            </a:r>
            <a:r>
              <a:rPr lang="en-US" sz="2400" u="sng" dirty="0"/>
              <a:t>shift</a:t>
            </a:r>
            <a:r>
              <a:rPr lang="en-US" sz="2400" dirty="0"/>
              <a:t> the firm’s demand curve.</a:t>
            </a:r>
          </a:p>
        </p:txBody>
      </p:sp>
    </p:spTree>
    <p:extLst>
      <p:ext uri="{BB962C8B-B14F-4D97-AF65-F5344CB8AC3E}">
        <p14:creationId xmlns:p14="http://schemas.microsoft.com/office/powerpoint/2010/main" val="205291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02" y="978899"/>
            <a:ext cx="76297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Model of a firm with </a:t>
            </a:r>
            <a:r>
              <a:rPr lang="en-US" sz="2400" b="1" dirty="0"/>
              <a:t>market power</a:t>
            </a:r>
            <a:r>
              <a:rPr lang="en-US" sz="2400" dirty="0"/>
              <a:t> (price-setter)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Price and production decisions depend on a firm’s demand curve and cost function.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Profit-</a:t>
            </a:r>
            <a:r>
              <a:rPr lang="en-US" sz="2400" dirty="0" err="1"/>
              <a:t>maximising</a:t>
            </a:r>
            <a:r>
              <a:rPr lang="en-US" sz="2400" dirty="0"/>
              <a:t> choice where </a:t>
            </a:r>
            <a:r>
              <a:rPr lang="en-US" sz="2400" b="1" dirty="0"/>
              <a:t>MRS = MRT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Or, in terms of revenue and costs, where </a:t>
            </a:r>
            <a:r>
              <a:rPr lang="en-US" sz="2400" b="1" dirty="0"/>
              <a:t>MR = MC</a:t>
            </a:r>
          </a:p>
          <a:p>
            <a:endParaRPr lang="en-US" sz="2400" dirty="0"/>
          </a:p>
          <a:p>
            <a:r>
              <a:rPr lang="en-US" sz="2400" dirty="0"/>
              <a:t>2. Surplus measures the gains from trade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Total surplus </a:t>
            </a:r>
            <a:r>
              <a:rPr lang="en-US" sz="2400" dirty="0"/>
              <a:t>= </a:t>
            </a:r>
            <a:r>
              <a:rPr lang="en-US" sz="2400" b="1" dirty="0"/>
              <a:t>Producer surplus </a:t>
            </a:r>
            <a:r>
              <a:rPr lang="en-US" sz="2400" dirty="0"/>
              <a:t>+ </a:t>
            </a:r>
            <a:r>
              <a:rPr lang="en-US" sz="2400" b="1" dirty="0"/>
              <a:t>Consumer surplus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Deadweight loss </a:t>
            </a:r>
            <a:r>
              <a:rPr lang="en-US" sz="2400" dirty="0"/>
              <a:t>when allocation not Pareto efficient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Price elasticity of demand </a:t>
            </a:r>
            <a:r>
              <a:rPr lang="en-US" sz="2400" dirty="0"/>
              <a:t>affects surplus and profits</a:t>
            </a:r>
          </a:p>
        </p:txBody>
      </p:sp>
    </p:spTree>
    <p:extLst>
      <p:ext uri="{BB962C8B-B14F-4D97-AF65-F5344CB8AC3E}">
        <p14:creationId xmlns:p14="http://schemas.microsoft.com/office/powerpoint/2010/main" val="1435931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In the next two lectures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1620" y="1576798"/>
            <a:ext cx="7072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Model of supply and demand interactions under </a:t>
            </a:r>
            <a:r>
              <a:rPr lang="en-US" sz="2400" b="1" dirty="0"/>
              <a:t>perfect competition </a:t>
            </a:r>
            <a:r>
              <a:rPr lang="en-US" sz="2400" dirty="0"/>
              <a:t>(no market power)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Determinants of competitive equilibrium 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Similarities and differences between price-</a:t>
            </a:r>
            <a:r>
              <a:rPr lang="en-US" sz="2400" b="1" dirty="0"/>
              <a:t>taking</a:t>
            </a:r>
            <a:r>
              <a:rPr lang="en-US" sz="2400" dirty="0"/>
              <a:t> and price-</a:t>
            </a:r>
            <a:r>
              <a:rPr lang="en-US" sz="2400" b="1" dirty="0"/>
              <a:t>setting</a:t>
            </a:r>
            <a:r>
              <a:rPr lang="en-US" sz="2400" dirty="0"/>
              <a:t> firms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Long-run and short-run equilibria</a:t>
            </a:r>
          </a:p>
        </p:txBody>
      </p:sp>
    </p:spTree>
    <p:extLst>
      <p:ext uri="{BB962C8B-B14F-4D97-AF65-F5344CB8AC3E}">
        <p14:creationId xmlns:p14="http://schemas.microsoft.com/office/powerpoint/2010/main" val="154383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The Context for This </a:t>
            </a:r>
            <a:r>
              <a:rPr lang="en-GB" dirty="0">
                <a:latin typeface="+mn-lt"/>
              </a:rPr>
              <a:t>Lecture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3630" y="1102020"/>
            <a:ext cx="7760368" cy="3785652"/>
            <a:chOff x="1124840" y="326360"/>
            <a:chExt cx="10347157" cy="5047536"/>
          </a:xfrm>
        </p:grpSpPr>
        <p:sp>
          <p:nvSpPr>
            <p:cNvPr id="6" name="TextBox 5"/>
            <p:cNvSpPr txBox="1"/>
            <p:nvPr/>
          </p:nvSpPr>
          <p:spPr>
            <a:xfrm>
              <a:off x="1124840" y="326360"/>
              <a:ext cx="10347157" cy="5047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As we saw in Lecture 7, Interactions between firms and workers determine wages, which are part of a firm’s production costs.</a:t>
              </a:r>
            </a:p>
            <a:p>
              <a:endParaRPr lang="en-US" sz="2400" dirty="0"/>
            </a:p>
            <a:p>
              <a:r>
                <a:rPr lang="en-US" sz="2400" dirty="0"/>
                <a:t>Other key decisions for firms include choosing product prices and quantities to produce.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/>
                <a:t>How do these decisions depend on demand and production costs?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/>
                <a:t>How can policies affect the division of surplus between firms and customers?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825789" y="1858215"/>
              <a:ext cx="14571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65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This </a:t>
            </a:r>
            <a:r>
              <a:rPr lang="en-GB" dirty="0">
                <a:latin typeface="+mn-lt"/>
              </a:rPr>
              <a:t>Lecture</a:t>
            </a:r>
            <a:r>
              <a:rPr lang="en-GB" sz="3600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689" y="1576798"/>
            <a:ext cx="7922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Model of interactions between customers and profit-maximizing firms producing differentiated products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Factors that affect the firm’s choice of price and quantities produced (costs, </a:t>
            </a:r>
            <a:r>
              <a:rPr lang="en-US" sz="2400" b="1" dirty="0"/>
              <a:t>price elasticity</a:t>
            </a:r>
            <a:r>
              <a:rPr lang="en-US" sz="2400" dirty="0"/>
              <a:t>, </a:t>
            </a:r>
            <a:r>
              <a:rPr lang="en-US" sz="2400" b="1" dirty="0"/>
              <a:t>market power</a:t>
            </a:r>
            <a:r>
              <a:rPr lang="en-US" sz="2400" dirty="0"/>
              <a:t>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Surplus: measuring the gains from trade </a:t>
            </a:r>
          </a:p>
        </p:txBody>
      </p:sp>
    </p:spTree>
    <p:extLst>
      <p:ext uri="{BB962C8B-B14F-4D97-AF65-F5344CB8AC3E}">
        <p14:creationId xmlns:p14="http://schemas.microsoft.com/office/powerpoint/2010/main" val="341358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+mn-lt"/>
              </a:rPr>
              <a:t>Production: Key concepts</a:t>
            </a:r>
          </a:p>
        </p:txBody>
      </p:sp>
    </p:spTree>
    <p:extLst>
      <p:ext uri="{BB962C8B-B14F-4D97-AF65-F5344CB8AC3E}">
        <p14:creationId xmlns:p14="http://schemas.microsoft.com/office/powerpoint/2010/main" val="144332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84762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+mn-lt"/>
              </a:rPr>
              <a:t>Describing production: Economies of Scale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292" y="981876"/>
            <a:ext cx="8247416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A firm’s costs depend on its scale of production and the type of production technology it has.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Large firms can be more profitable than small firms because of technological and/or cost advantages.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36628"/>
              </p:ext>
            </p:extLst>
          </p:nvPr>
        </p:nvGraphicFramePr>
        <p:xfrm>
          <a:off x="665669" y="2731771"/>
          <a:ext cx="74054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1700" dirty="0"/>
                        <a:t>If inputs increase by a given proportion, and production…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Then the technology exhibits…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700" dirty="0"/>
                        <a:t>Increases</a:t>
                      </a:r>
                      <a:r>
                        <a:rPr lang="en-US" sz="1700" baseline="0" dirty="0"/>
                        <a:t> more than proportionally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Increasing returns to scale </a:t>
                      </a:r>
                      <a:r>
                        <a:rPr lang="en-US" sz="1700" dirty="0"/>
                        <a:t>in production</a:t>
                      </a:r>
                    </a:p>
                    <a:p>
                      <a:r>
                        <a:rPr lang="en-US" sz="1700" b="1" dirty="0"/>
                        <a:t>Economies of scale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700" dirty="0"/>
                        <a:t>Increases proportionally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Constant</a:t>
                      </a:r>
                      <a:r>
                        <a:rPr lang="en-US" sz="1700" b="1" baseline="0" dirty="0"/>
                        <a:t> returns to scale </a:t>
                      </a:r>
                      <a:r>
                        <a:rPr lang="en-US" sz="1700" baseline="0" dirty="0"/>
                        <a:t>in production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700" dirty="0"/>
                        <a:t>Increases less than proportionally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Decreasing returns to scale</a:t>
                      </a:r>
                      <a:r>
                        <a:rPr lang="en-US" sz="1700" dirty="0"/>
                        <a:t> in production</a:t>
                      </a:r>
                    </a:p>
                    <a:p>
                      <a:r>
                        <a:rPr lang="en-US" sz="1700" b="1" dirty="0"/>
                        <a:t>Diseconomies of scale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10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Economies of Scale: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2" y="1265731"/>
            <a:ext cx="8247416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Economies of scale includes: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Cost advantages – Large firms can purchase inputs on more favorable terms, because they have greater bargaining power when negotiating with suppliers.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Demand advantages - </a:t>
            </a:r>
            <a:r>
              <a:rPr lang="en-US" sz="2400" b="1" dirty="0"/>
              <a:t>Network effects </a:t>
            </a:r>
            <a:r>
              <a:rPr lang="en-US" sz="2400" dirty="0"/>
              <a:t>(value of output rises with number of users e.g. software application)</a:t>
            </a:r>
          </a:p>
          <a:p>
            <a:r>
              <a:rPr lang="en-US" sz="2400" dirty="0"/>
              <a:t>However, large firms can also suffer from </a:t>
            </a:r>
            <a:r>
              <a:rPr lang="en-US" sz="2400" b="1" dirty="0"/>
              <a:t>diseconomies of scale</a:t>
            </a:r>
            <a:r>
              <a:rPr lang="en-US" sz="2400" dirty="0"/>
              <a:t>, e.g. additional layers of bureaucracy due to too many employees.</a:t>
            </a:r>
          </a:p>
        </p:txBody>
      </p:sp>
    </p:spTree>
    <p:extLst>
      <p:ext uri="{BB962C8B-B14F-4D97-AF65-F5344CB8AC3E}">
        <p14:creationId xmlns:p14="http://schemas.microsoft.com/office/powerpoint/2010/main" val="63084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Cost functions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527" y="1710852"/>
            <a:ext cx="8515998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dirty="0"/>
              <a:t>To make pricing and production decisions, managers need to know the costs of production.</a:t>
            </a:r>
          </a:p>
          <a:p>
            <a:r>
              <a:rPr lang="en-US" sz="2400" b="1" dirty="0"/>
              <a:t>Cost functions </a:t>
            </a:r>
            <a:r>
              <a:rPr lang="en-US" sz="2400" dirty="0"/>
              <a:t>show how total production costs vary with quantity produced.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944" y="2762341"/>
            <a:ext cx="421668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99" y="3337838"/>
            <a:ext cx="6288394" cy="23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66063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29063</TotalTime>
  <Words>2180</Words>
  <Application>Microsoft Macintosh PowerPoint</Application>
  <PresentationFormat>On-screen Show (4:3)</PresentationFormat>
  <Paragraphs>206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</vt:lpstr>
      <vt:lpstr>Calibri</vt:lpstr>
      <vt:lpstr>Cambria Math</vt:lpstr>
      <vt:lpstr>Comic Sans MS</vt:lpstr>
      <vt:lpstr>Courier New</vt:lpstr>
      <vt:lpstr>Georgia</vt:lpstr>
      <vt:lpstr>Lucida Grande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8: The firm and its customers </vt:lpstr>
      <vt:lpstr>Outline</vt:lpstr>
      <vt:lpstr>Introduction</vt:lpstr>
      <vt:lpstr>The Context for This Lecture</vt:lpstr>
      <vt:lpstr>This Lecture </vt:lpstr>
      <vt:lpstr>Production: Key concepts</vt:lpstr>
      <vt:lpstr>Describing production: Economies of Scale</vt:lpstr>
      <vt:lpstr>Economies of Scale: Examples</vt:lpstr>
      <vt:lpstr>Cost functions</vt:lpstr>
      <vt:lpstr>Cost functions: Origins</vt:lpstr>
      <vt:lpstr>Average cost</vt:lpstr>
      <vt:lpstr>Marginal cost</vt:lpstr>
      <vt:lpstr>Relationship between MC and AC</vt:lpstr>
      <vt:lpstr>Relationship between MC and AC</vt:lpstr>
      <vt:lpstr>Market demand side and profit maximization</vt:lpstr>
      <vt:lpstr>Demand curve</vt:lpstr>
      <vt:lpstr>Demand curve: Origins</vt:lpstr>
      <vt:lpstr>Demand curve: Simplest case</vt:lpstr>
      <vt:lpstr>Demand curve: Some Remarks</vt:lpstr>
      <vt:lpstr>Profit Maximization</vt:lpstr>
      <vt:lpstr>Profit Maximization: Calculus</vt:lpstr>
      <vt:lpstr>Gains from Trade</vt:lpstr>
      <vt:lpstr>Measuring Surplus</vt:lpstr>
      <vt:lpstr>Deadweight Loss</vt:lpstr>
      <vt:lpstr>Understanding deadweight loss</vt:lpstr>
      <vt:lpstr>Price Elasticity of Demand</vt:lpstr>
      <vt:lpstr>Price Elasticity of Demand</vt:lpstr>
      <vt:lpstr>Price Elasticity of Demand</vt:lpstr>
      <vt:lpstr>Elasticity and profit maximization</vt:lpstr>
      <vt:lpstr>Price Elasticity and Policy</vt:lpstr>
      <vt:lpstr>Price Elasticity and Market Power</vt:lpstr>
      <vt:lpstr>Market Power: Monopolies</vt:lpstr>
      <vt:lpstr>Gaining market power</vt:lpstr>
      <vt:lpstr>Summary</vt:lpstr>
      <vt:lpstr>In the next two lectures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Välimäki Juuso</cp:lastModifiedBy>
  <cp:revision>1372</cp:revision>
  <cp:lastPrinted>2019-10-03T06:47:05Z</cp:lastPrinted>
  <dcterms:created xsi:type="dcterms:W3CDTF">2018-05-03T06:23:53Z</dcterms:created>
  <dcterms:modified xsi:type="dcterms:W3CDTF">2022-09-29T06:41:07Z</dcterms:modified>
  <cp:category/>
</cp:coreProperties>
</file>