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5" r:id="rId6"/>
    <p:sldMasterId id="2147483727" r:id="rId7"/>
  </p:sldMasterIdLst>
  <p:notesMasterIdLst>
    <p:notesMasterId r:id="rId43"/>
  </p:notesMasterIdLst>
  <p:sldIdLst>
    <p:sldId id="257" r:id="rId8"/>
    <p:sldId id="288" r:id="rId9"/>
    <p:sldId id="259" r:id="rId10"/>
    <p:sldId id="6426" r:id="rId11"/>
    <p:sldId id="6425" r:id="rId12"/>
    <p:sldId id="6427" r:id="rId13"/>
    <p:sldId id="6440" r:id="rId14"/>
    <p:sldId id="6443" r:id="rId15"/>
    <p:sldId id="6432" r:id="rId16"/>
    <p:sldId id="6531" r:id="rId17"/>
    <p:sldId id="6441" r:id="rId18"/>
    <p:sldId id="6391" r:id="rId19"/>
    <p:sldId id="256" r:id="rId20"/>
    <p:sldId id="6434" r:id="rId21"/>
    <p:sldId id="917" r:id="rId22"/>
    <p:sldId id="324" r:id="rId23"/>
    <p:sldId id="844" r:id="rId24"/>
    <p:sldId id="6421" r:id="rId25"/>
    <p:sldId id="6422" r:id="rId26"/>
    <p:sldId id="413" r:id="rId27"/>
    <p:sldId id="6423" r:id="rId28"/>
    <p:sldId id="469" r:id="rId29"/>
    <p:sldId id="6428" r:id="rId30"/>
    <p:sldId id="6430" r:id="rId31"/>
    <p:sldId id="6437" r:id="rId32"/>
    <p:sldId id="6438" r:id="rId33"/>
    <p:sldId id="6439" r:id="rId34"/>
    <p:sldId id="6435" r:id="rId35"/>
    <p:sldId id="6444" r:id="rId36"/>
    <p:sldId id="6442" r:id="rId37"/>
    <p:sldId id="726" r:id="rId38"/>
    <p:sldId id="730" r:id="rId39"/>
    <p:sldId id="731" r:id="rId40"/>
    <p:sldId id="732" r:id="rId41"/>
    <p:sldId id="741" r:id="rId42"/>
  </p:sldIdLst>
  <p:sldSz cx="12192000" cy="6858000"/>
  <p:notesSz cx="9942513" cy="6811963"/>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31026-886F-4D27-B221-CAFA9A4A65E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FI"/>
        </a:p>
      </dgm:t>
    </dgm:pt>
    <dgm:pt modelId="{A7D2160B-97BD-4E5A-8DA4-90B3E629D24D}">
      <dgm:prSet phldrT="[Text]" custT="1"/>
      <dgm:spPr>
        <a:solidFill>
          <a:schemeClr val="tx2">
            <a:lumMod val="20000"/>
            <a:lumOff val="80000"/>
          </a:schemeClr>
        </a:solidFill>
        <a:ln>
          <a:solidFill>
            <a:srgbClr val="78BE20"/>
          </a:solidFill>
        </a:ln>
      </dgm:spPr>
      <dgm:t>
        <a:bodyPr/>
        <a:lstStyle/>
        <a:p>
          <a:r>
            <a:rPr lang="en-US" sz="2000" b="1" dirty="0">
              <a:solidFill>
                <a:srgbClr val="78BE20"/>
              </a:solidFill>
              <a:latin typeface="Calibri" panose="020F0502020204030204" pitchFamily="34" charset="0"/>
              <a:cs typeface="Calibri" panose="020F0502020204030204" pitchFamily="34" charset="0"/>
            </a:rPr>
            <a:t>Inclusiveness</a:t>
          </a:r>
          <a:endParaRPr lang="en-FI" sz="2000" dirty="0"/>
        </a:p>
      </dgm:t>
    </dgm:pt>
    <dgm:pt modelId="{343691BC-DFE3-4924-A179-730840D4FD26}" type="parTrans" cxnId="{19EFEC8F-9C55-46D3-95D7-086BB0C75E43}">
      <dgm:prSet/>
      <dgm:spPr/>
      <dgm:t>
        <a:bodyPr/>
        <a:lstStyle/>
        <a:p>
          <a:endParaRPr lang="en-FI" sz="1200"/>
        </a:p>
      </dgm:t>
    </dgm:pt>
    <dgm:pt modelId="{62D5A3A9-3155-41B0-B1BF-59FFA2F4DD27}" type="sibTrans" cxnId="{19EFEC8F-9C55-46D3-95D7-086BB0C75E43}">
      <dgm:prSet/>
      <dgm:spPr/>
      <dgm:t>
        <a:bodyPr/>
        <a:lstStyle/>
        <a:p>
          <a:endParaRPr lang="en-FI" sz="1200"/>
        </a:p>
      </dgm:t>
    </dgm:pt>
    <dgm:pt modelId="{8EC39ADC-3C91-4A76-8343-D3FFDBED00B8}">
      <dgm:prSet phldrT="[Text]" custT="1"/>
      <dgm:spPr/>
      <dgm:t>
        <a:bodyPr/>
        <a:lstStyle/>
        <a:p>
          <a:r>
            <a:rPr lang="en-US" sz="1600" b="0" dirty="0">
              <a:solidFill>
                <a:schemeClr val="tx1"/>
              </a:solidFill>
              <a:latin typeface="Calibri" panose="020F0502020204030204" pitchFamily="34" charset="0"/>
              <a:cs typeface="Calibri" panose="020F0502020204030204" pitchFamily="34" charset="0"/>
            </a:rPr>
            <a:t>non-native English speakers made explicit attempts to involve other project members” – expertise-based appreciation</a:t>
          </a:r>
          <a:endParaRPr lang="en-FI" sz="1600" b="0" dirty="0">
            <a:solidFill>
              <a:schemeClr val="tx1"/>
            </a:solidFill>
          </a:endParaRPr>
        </a:p>
      </dgm:t>
    </dgm:pt>
    <dgm:pt modelId="{B548A088-80D9-404C-B87F-1EE61DADF462}" type="parTrans" cxnId="{2CDFCA9B-5C3A-4393-AE16-309CCDE2BB73}">
      <dgm:prSet/>
      <dgm:spPr/>
      <dgm:t>
        <a:bodyPr/>
        <a:lstStyle/>
        <a:p>
          <a:endParaRPr lang="en-FI" sz="1200"/>
        </a:p>
      </dgm:t>
    </dgm:pt>
    <dgm:pt modelId="{0FB9A6DB-62F4-449A-AE42-D23FF15FFD62}" type="sibTrans" cxnId="{2CDFCA9B-5C3A-4393-AE16-309CCDE2BB73}">
      <dgm:prSet/>
      <dgm:spPr/>
      <dgm:t>
        <a:bodyPr/>
        <a:lstStyle/>
        <a:p>
          <a:endParaRPr lang="en-FI" sz="1200"/>
        </a:p>
      </dgm:t>
    </dgm:pt>
    <dgm:pt modelId="{33DF8ED3-AC75-4A36-99C1-8921F4C33786}">
      <dgm:prSet phldrT="[Text]" custT="1"/>
      <dgm:spPr>
        <a:solidFill>
          <a:schemeClr val="tx2">
            <a:lumMod val="20000"/>
            <a:lumOff val="80000"/>
          </a:schemeClr>
        </a:solidFill>
        <a:ln>
          <a:solidFill>
            <a:srgbClr val="78BE20"/>
          </a:solidFill>
        </a:ln>
      </dgm:spPr>
      <dgm:t>
        <a:bodyPr/>
        <a:lstStyle/>
        <a:p>
          <a:r>
            <a:rPr lang="en-US" sz="2000" b="1" dirty="0">
              <a:solidFill>
                <a:srgbClr val="78BE20"/>
              </a:solidFill>
              <a:latin typeface="Calibri" panose="020F0502020204030204" pitchFamily="34" charset="0"/>
              <a:cs typeface="Calibri" panose="020F0502020204030204" pitchFamily="34" charset="0"/>
            </a:rPr>
            <a:t>Empathy</a:t>
          </a:r>
          <a:endParaRPr lang="en-FI" sz="2000" dirty="0"/>
        </a:p>
      </dgm:t>
    </dgm:pt>
    <dgm:pt modelId="{54BDB668-9485-4783-AE51-E6D35026C450}" type="parTrans" cxnId="{3C898A46-9DF6-4E3D-AE9D-CAB243328C84}">
      <dgm:prSet/>
      <dgm:spPr/>
      <dgm:t>
        <a:bodyPr/>
        <a:lstStyle/>
        <a:p>
          <a:endParaRPr lang="en-FI" sz="1200"/>
        </a:p>
      </dgm:t>
    </dgm:pt>
    <dgm:pt modelId="{09DE10AB-C173-48EC-B06C-AA4B4C19E6DC}" type="sibTrans" cxnId="{3C898A46-9DF6-4E3D-AE9D-CAB243328C84}">
      <dgm:prSet/>
      <dgm:spPr/>
      <dgm:t>
        <a:bodyPr/>
        <a:lstStyle/>
        <a:p>
          <a:endParaRPr lang="en-FI" sz="1200"/>
        </a:p>
      </dgm:t>
    </dgm:pt>
    <dgm:pt modelId="{F00BC89A-4F43-4401-9DCD-A3DB675B587E}">
      <dgm:prSet phldrT="[Text]" custT="1"/>
      <dgm:spPr/>
      <dgm:t>
        <a:bodyPr/>
        <a:lstStyle/>
        <a:p>
          <a:r>
            <a:rPr lang="en-US" sz="1600" b="0" dirty="0">
              <a:solidFill>
                <a:schemeClr val="tx1"/>
              </a:solidFill>
              <a:latin typeface="Calibri" panose="020F0502020204030204" pitchFamily="34" charset="0"/>
              <a:cs typeface="Calibri" panose="020F0502020204030204" pitchFamily="34" charset="0"/>
            </a:rPr>
            <a:t>empathizing with co-workers’ challenges related to working in a foreign language </a:t>
          </a:r>
          <a:endParaRPr lang="en-FI" sz="1600" b="0" dirty="0">
            <a:solidFill>
              <a:schemeClr val="tx1"/>
            </a:solidFill>
          </a:endParaRPr>
        </a:p>
      </dgm:t>
    </dgm:pt>
    <dgm:pt modelId="{B567784D-0315-469F-9065-7DA7E70A9562}" type="parTrans" cxnId="{765E4735-D6B4-45A2-BBA4-9DCDE166C0FB}">
      <dgm:prSet/>
      <dgm:spPr/>
      <dgm:t>
        <a:bodyPr/>
        <a:lstStyle/>
        <a:p>
          <a:endParaRPr lang="en-FI" sz="1200"/>
        </a:p>
      </dgm:t>
    </dgm:pt>
    <dgm:pt modelId="{B81962CB-958E-49F0-BC74-F30BDD788FFD}" type="sibTrans" cxnId="{765E4735-D6B4-45A2-BBA4-9DCDE166C0FB}">
      <dgm:prSet/>
      <dgm:spPr/>
      <dgm:t>
        <a:bodyPr/>
        <a:lstStyle/>
        <a:p>
          <a:endParaRPr lang="en-FI" sz="1200"/>
        </a:p>
      </dgm:t>
    </dgm:pt>
    <dgm:pt modelId="{D4295D81-3EB1-4237-9236-3A6681F4AC67}">
      <dgm:prSet phldrT="[Text]" custT="1"/>
      <dgm:spPr>
        <a:solidFill>
          <a:schemeClr val="tx2">
            <a:lumMod val="20000"/>
            <a:lumOff val="80000"/>
          </a:schemeClr>
        </a:solidFill>
        <a:ln>
          <a:solidFill>
            <a:srgbClr val="78BE20"/>
          </a:solidFill>
        </a:ln>
      </dgm:spPr>
      <dgm:t>
        <a:bodyPr/>
        <a:lstStyle/>
        <a:p>
          <a:r>
            <a:rPr lang="en-US" sz="2000" b="1" dirty="0">
              <a:solidFill>
                <a:srgbClr val="78BE20"/>
              </a:solidFill>
              <a:latin typeface="Calibri" panose="020F0502020204030204" pitchFamily="34" charset="0"/>
              <a:cs typeface="Calibri" panose="020F0502020204030204" pitchFamily="34" charset="0"/>
            </a:rPr>
            <a:t>Acceptance</a:t>
          </a:r>
          <a:endParaRPr lang="en-FI" sz="2000" dirty="0"/>
        </a:p>
      </dgm:t>
    </dgm:pt>
    <dgm:pt modelId="{E94B9A0C-DB6F-4441-9ECC-DE1A4ECF3CB2}" type="parTrans" cxnId="{DF6098C2-0F5C-4AD2-AA6B-5426A18834A6}">
      <dgm:prSet/>
      <dgm:spPr/>
      <dgm:t>
        <a:bodyPr/>
        <a:lstStyle/>
        <a:p>
          <a:endParaRPr lang="en-FI" sz="1200"/>
        </a:p>
      </dgm:t>
    </dgm:pt>
    <dgm:pt modelId="{100C1C03-50DA-433C-92E0-4370945A4326}" type="sibTrans" cxnId="{DF6098C2-0F5C-4AD2-AA6B-5426A18834A6}">
      <dgm:prSet/>
      <dgm:spPr/>
      <dgm:t>
        <a:bodyPr/>
        <a:lstStyle/>
        <a:p>
          <a:endParaRPr lang="en-FI" sz="1200"/>
        </a:p>
      </dgm:t>
    </dgm:pt>
    <dgm:pt modelId="{EF28E6A9-6675-43E6-9E61-7DCBD98E2D81}">
      <dgm:prSet phldrT="[Text]" custT="1"/>
      <dgm:spPr/>
      <dgm:t>
        <a:bodyPr/>
        <a:lstStyle/>
        <a:p>
          <a:pPr>
            <a:buFont typeface="Arial" panose="020B0604020202020204" pitchFamily="34" charset="0"/>
            <a:buChar char="•"/>
          </a:pPr>
          <a:r>
            <a:rPr lang="en-US" sz="1600" b="0" dirty="0">
              <a:solidFill>
                <a:schemeClr val="tx1"/>
              </a:solidFill>
              <a:latin typeface="Calibri" panose="020F0502020204030204" pitchFamily="34" charset="0"/>
              <a:cs typeface="Calibri" panose="020F0502020204030204" pitchFamily="34" charset="0"/>
            </a:rPr>
            <a:t>acceptance of non-native speakers’ varying proficiency levels and language mistakes</a:t>
          </a:r>
          <a:endParaRPr lang="en-FI" sz="1600" b="0" dirty="0">
            <a:solidFill>
              <a:schemeClr val="tx1"/>
            </a:solidFill>
          </a:endParaRPr>
        </a:p>
      </dgm:t>
    </dgm:pt>
    <dgm:pt modelId="{5D45C669-22EC-4058-81DE-CD7667AD0EAF}" type="parTrans" cxnId="{21D9233B-7314-4FDE-8352-3EBC97CD194E}">
      <dgm:prSet/>
      <dgm:spPr/>
      <dgm:t>
        <a:bodyPr/>
        <a:lstStyle/>
        <a:p>
          <a:endParaRPr lang="en-FI" sz="1200"/>
        </a:p>
      </dgm:t>
    </dgm:pt>
    <dgm:pt modelId="{8967F65D-F2B0-42B7-8C51-F95E896F7DED}" type="sibTrans" cxnId="{21D9233B-7314-4FDE-8352-3EBC97CD194E}">
      <dgm:prSet/>
      <dgm:spPr/>
      <dgm:t>
        <a:bodyPr/>
        <a:lstStyle/>
        <a:p>
          <a:endParaRPr lang="en-FI" sz="1200"/>
        </a:p>
      </dgm:t>
    </dgm:pt>
    <dgm:pt modelId="{EFFF47E8-A843-438A-9DAE-050D80DE2384}" type="pres">
      <dgm:prSet presAssocID="{44931026-886F-4D27-B221-CAFA9A4A65E5}" presName="Name0" presStyleCnt="0">
        <dgm:presLayoutVars>
          <dgm:dir/>
          <dgm:animLvl val="lvl"/>
          <dgm:resizeHandles val="exact"/>
        </dgm:presLayoutVars>
      </dgm:prSet>
      <dgm:spPr/>
    </dgm:pt>
    <dgm:pt modelId="{631B7680-B09D-4FAF-A187-59AFFD1A5741}" type="pres">
      <dgm:prSet presAssocID="{A7D2160B-97BD-4E5A-8DA4-90B3E629D24D}" presName="composite" presStyleCnt="0"/>
      <dgm:spPr/>
    </dgm:pt>
    <dgm:pt modelId="{560B90D3-5F57-40EE-88C2-39AEF9EEBF93}" type="pres">
      <dgm:prSet presAssocID="{A7D2160B-97BD-4E5A-8DA4-90B3E629D24D}" presName="parTx" presStyleLbl="alignNode1" presStyleIdx="0" presStyleCnt="3">
        <dgm:presLayoutVars>
          <dgm:chMax val="0"/>
          <dgm:chPref val="0"/>
          <dgm:bulletEnabled val="1"/>
        </dgm:presLayoutVars>
      </dgm:prSet>
      <dgm:spPr/>
    </dgm:pt>
    <dgm:pt modelId="{7D347AA9-33CD-405F-B61D-AB843EE40B42}" type="pres">
      <dgm:prSet presAssocID="{A7D2160B-97BD-4E5A-8DA4-90B3E629D24D}" presName="desTx" presStyleLbl="alignAccFollowNode1" presStyleIdx="0" presStyleCnt="3">
        <dgm:presLayoutVars>
          <dgm:bulletEnabled val="1"/>
        </dgm:presLayoutVars>
      </dgm:prSet>
      <dgm:spPr/>
    </dgm:pt>
    <dgm:pt modelId="{D81D9F52-92F2-4978-8094-2A2736B91E6D}" type="pres">
      <dgm:prSet presAssocID="{62D5A3A9-3155-41B0-B1BF-59FFA2F4DD27}" presName="space" presStyleCnt="0"/>
      <dgm:spPr/>
    </dgm:pt>
    <dgm:pt modelId="{A8781C2B-66B6-45BE-AFE7-8BA1C03BA091}" type="pres">
      <dgm:prSet presAssocID="{33DF8ED3-AC75-4A36-99C1-8921F4C33786}" presName="composite" presStyleCnt="0"/>
      <dgm:spPr/>
    </dgm:pt>
    <dgm:pt modelId="{5A75A709-6B58-441A-82B3-011E6F210D0E}" type="pres">
      <dgm:prSet presAssocID="{33DF8ED3-AC75-4A36-99C1-8921F4C33786}" presName="parTx" presStyleLbl="alignNode1" presStyleIdx="1" presStyleCnt="3">
        <dgm:presLayoutVars>
          <dgm:chMax val="0"/>
          <dgm:chPref val="0"/>
          <dgm:bulletEnabled val="1"/>
        </dgm:presLayoutVars>
      </dgm:prSet>
      <dgm:spPr/>
    </dgm:pt>
    <dgm:pt modelId="{F599DC99-B2E4-4DDE-98E3-AF20D429F0E4}" type="pres">
      <dgm:prSet presAssocID="{33DF8ED3-AC75-4A36-99C1-8921F4C33786}" presName="desTx" presStyleLbl="alignAccFollowNode1" presStyleIdx="1" presStyleCnt="3">
        <dgm:presLayoutVars>
          <dgm:bulletEnabled val="1"/>
        </dgm:presLayoutVars>
      </dgm:prSet>
      <dgm:spPr/>
    </dgm:pt>
    <dgm:pt modelId="{923FF467-234B-4D09-A111-F65FFB7C715B}" type="pres">
      <dgm:prSet presAssocID="{09DE10AB-C173-48EC-B06C-AA4B4C19E6DC}" presName="space" presStyleCnt="0"/>
      <dgm:spPr/>
    </dgm:pt>
    <dgm:pt modelId="{6852ECAC-4589-4986-B229-903EC5992768}" type="pres">
      <dgm:prSet presAssocID="{D4295D81-3EB1-4237-9236-3A6681F4AC67}" presName="composite" presStyleCnt="0"/>
      <dgm:spPr/>
    </dgm:pt>
    <dgm:pt modelId="{6C2E56D5-26D3-4411-9C10-14102F0A65C9}" type="pres">
      <dgm:prSet presAssocID="{D4295D81-3EB1-4237-9236-3A6681F4AC67}" presName="parTx" presStyleLbl="alignNode1" presStyleIdx="2" presStyleCnt="3">
        <dgm:presLayoutVars>
          <dgm:chMax val="0"/>
          <dgm:chPref val="0"/>
          <dgm:bulletEnabled val="1"/>
        </dgm:presLayoutVars>
      </dgm:prSet>
      <dgm:spPr/>
    </dgm:pt>
    <dgm:pt modelId="{9FE6CFB7-1DBC-4F6E-A19D-4B7099992E72}" type="pres">
      <dgm:prSet presAssocID="{D4295D81-3EB1-4237-9236-3A6681F4AC67}" presName="desTx" presStyleLbl="alignAccFollowNode1" presStyleIdx="2" presStyleCnt="3">
        <dgm:presLayoutVars>
          <dgm:bulletEnabled val="1"/>
        </dgm:presLayoutVars>
      </dgm:prSet>
      <dgm:spPr/>
    </dgm:pt>
  </dgm:ptLst>
  <dgm:cxnLst>
    <dgm:cxn modelId="{71058803-B899-4E1C-B515-2990289E326B}" type="presOf" srcId="{44931026-886F-4D27-B221-CAFA9A4A65E5}" destId="{EFFF47E8-A843-438A-9DAE-050D80DE2384}" srcOrd="0" destOrd="0" presId="urn:microsoft.com/office/officeart/2005/8/layout/hList1"/>
    <dgm:cxn modelId="{765E4735-D6B4-45A2-BBA4-9DCDE166C0FB}" srcId="{33DF8ED3-AC75-4A36-99C1-8921F4C33786}" destId="{F00BC89A-4F43-4401-9DCD-A3DB675B587E}" srcOrd="0" destOrd="0" parTransId="{B567784D-0315-469F-9065-7DA7E70A9562}" sibTransId="{B81962CB-958E-49F0-BC74-F30BDD788FFD}"/>
    <dgm:cxn modelId="{21D9233B-7314-4FDE-8352-3EBC97CD194E}" srcId="{D4295D81-3EB1-4237-9236-3A6681F4AC67}" destId="{EF28E6A9-6675-43E6-9E61-7DCBD98E2D81}" srcOrd="0" destOrd="0" parTransId="{5D45C669-22EC-4058-81DE-CD7667AD0EAF}" sibTransId="{8967F65D-F2B0-42B7-8C51-F95E896F7DED}"/>
    <dgm:cxn modelId="{85BBC73C-9DE0-4C32-8DD2-2B49CAE3D8ED}" type="presOf" srcId="{33DF8ED3-AC75-4A36-99C1-8921F4C33786}" destId="{5A75A709-6B58-441A-82B3-011E6F210D0E}" srcOrd="0" destOrd="0" presId="urn:microsoft.com/office/officeart/2005/8/layout/hList1"/>
    <dgm:cxn modelId="{3C898A46-9DF6-4E3D-AE9D-CAB243328C84}" srcId="{44931026-886F-4D27-B221-CAFA9A4A65E5}" destId="{33DF8ED3-AC75-4A36-99C1-8921F4C33786}" srcOrd="1" destOrd="0" parTransId="{54BDB668-9485-4783-AE51-E6D35026C450}" sibTransId="{09DE10AB-C173-48EC-B06C-AA4B4C19E6DC}"/>
    <dgm:cxn modelId="{EA62CA6F-3F09-46EB-A687-42221AF9ECDD}" type="presOf" srcId="{8EC39ADC-3C91-4A76-8343-D3FFDBED00B8}" destId="{7D347AA9-33CD-405F-B61D-AB843EE40B42}" srcOrd="0" destOrd="0" presId="urn:microsoft.com/office/officeart/2005/8/layout/hList1"/>
    <dgm:cxn modelId="{A39D708B-95B7-4A15-A492-9EDADFD149E7}" type="presOf" srcId="{F00BC89A-4F43-4401-9DCD-A3DB675B587E}" destId="{F599DC99-B2E4-4DDE-98E3-AF20D429F0E4}" srcOrd="0" destOrd="0" presId="urn:microsoft.com/office/officeart/2005/8/layout/hList1"/>
    <dgm:cxn modelId="{19EFEC8F-9C55-46D3-95D7-086BB0C75E43}" srcId="{44931026-886F-4D27-B221-CAFA9A4A65E5}" destId="{A7D2160B-97BD-4E5A-8DA4-90B3E629D24D}" srcOrd="0" destOrd="0" parTransId="{343691BC-DFE3-4924-A179-730840D4FD26}" sibTransId="{62D5A3A9-3155-41B0-B1BF-59FFA2F4DD27}"/>
    <dgm:cxn modelId="{2CDFCA9B-5C3A-4393-AE16-309CCDE2BB73}" srcId="{A7D2160B-97BD-4E5A-8DA4-90B3E629D24D}" destId="{8EC39ADC-3C91-4A76-8343-D3FFDBED00B8}" srcOrd="0" destOrd="0" parTransId="{B548A088-80D9-404C-B87F-1EE61DADF462}" sibTransId="{0FB9A6DB-62F4-449A-AE42-D23FF15FFD62}"/>
    <dgm:cxn modelId="{20B072C0-701E-4531-8EB4-04CBADF7860B}" type="presOf" srcId="{EF28E6A9-6675-43E6-9E61-7DCBD98E2D81}" destId="{9FE6CFB7-1DBC-4F6E-A19D-4B7099992E72}" srcOrd="0" destOrd="0" presId="urn:microsoft.com/office/officeart/2005/8/layout/hList1"/>
    <dgm:cxn modelId="{DF6098C2-0F5C-4AD2-AA6B-5426A18834A6}" srcId="{44931026-886F-4D27-B221-CAFA9A4A65E5}" destId="{D4295D81-3EB1-4237-9236-3A6681F4AC67}" srcOrd="2" destOrd="0" parTransId="{E94B9A0C-DB6F-4441-9ECC-DE1A4ECF3CB2}" sibTransId="{100C1C03-50DA-433C-92E0-4370945A4326}"/>
    <dgm:cxn modelId="{1F6500F8-7C7A-4BBD-974E-EAFE47CB1859}" type="presOf" srcId="{D4295D81-3EB1-4237-9236-3A6681F4AC67}" destId="{6C2E56D5-26D3-4411-9C10-14102F0A65C9}" srcOrd="0" destOrd="0" presId="urn:microsoft.com/office/officeart/2005/8/layout/hList1"/>
    <dgm:cxn modelId="{19E3EFFF-11F9-40A1-B917-295714B2BBBF}" type="presOf" srcId="{A7D2160B-97BD-4E5A-8DA4-90B3E629D24D}" destId="{560B90D3-5F57-40EE-88C2-39AEF9EEBF93}" srcOrd="0" destOrd="0" presId="urn:microsoft.com/office/officeart/2005/8/layout/hList1"/>
    <dgm:cxn modelId="{05BDE33D-EE4B-4D49-A03B-CB2045949260}" type="presParOf" srcId="{EFFF47E8-A843-438A-9DAE-050D80DE2384}" destId="{631B7680-B09D-4FAF-A187-59AFFD1A5741}" srcOrd="0" destOrd="0" presId="urn:microsoft.com/office/officeart/2005/8/layout/hList1"/>
    <dgm:cxn modelId="{A385284F-0106-4098-8D8A-17A51676C873}" type="presParOf" srcId="{631B7680-B09D-4FAF-A187-59AFFD1A5741}" destId="{560B90D3-5F57-40EE-88C2-39AEF9EEBF93}" srcOrd="0" destOrd="0" presId="urn:microsoft.com/office/officeart/2005/8/layout/hList1"/>
    <dgm:cxn modelId="{61456664-18A7-4F23-BC61-3366067AE189}" type="presParOf" srcId="{631B7680-B09D-4FAF-A187-59AFFD1A5741}" destId="{7D347AA9-33CD-405F-B61D-AB843EE40B42}" srcOrd="1" destOrd="0" presId="urn:microsoft.com/office/officeart/2005/8/layout/hList1"/>
    <dgm:cxn modelId="{1E42DD3B-591B-41D0-AF76-1CA446C14742}" type="presParOf" srcId="{EFFF47E8-A843-438A-9DAE-050D80DE2384}" destId="{D81D9F52-92F2-4978-8094-2A2736B91E6D}" srcOrd="1" destOrd="0" presId="urn:microsoft.com/office/officeart/2005/8/layout/hList1"/>
    <dgm:cxn modelId="{A113A4EC-F23D-4AB6-90C2-96114DBB284D}" type="presParOf" srcId="{EFFF47E8-A843-438A-9DAE-050D80DE2384}" destId="{A8781C2B-66B6-45BE-AFE7-8BA1C03BA091}" srcOrd="2" destOrd="0" presId="urn:microsoft.com/office/officeart/2005/8/layout/hList1"/>
    <dgm:cxn modelId="{D4868618-D8AF-4B91-88E8-A7D3009EB295}" type="presParOf" srcId="{A8781C2B-66B6-45BE-AFE7-8BA1C03BA091}" destId="{5A75A709-6B58-441A-82B3-011E6F210D0E}" srcOrd="0" destOrd="0" presId="urn:microsoft.com/office/officeart/2005/8/layout/hList1"/>
    <dgm:cxn modelId="{781AC9A2-BC8F-4883-9E72-596C65E057AA}" type="presParOf" srcId="{A8781C2B-66B6-45BE-AFE7-8BA1C03BA091}" destId="{F599DC99-B2E4-4DDE-98E3-AF20D429F0E4}" srcOrd="1" destOrd="0" presId="urn:microsoft.com/office/officeart/2005/8/layout/hList1"/>
    <dgm:cxn modelId="{B7B17B0B-100C-4F6B-A34C-C518294DFA3C}" type="presParOf" srcId="{EFFF47E8-A843-438A-9DAE-050D80DE2384}" destId="{923FF467-234B-4D09-A111-F65FFB7C715B}" srcOrd="3" destOrd="0" presId="urn:microsoft.com/office/officeart/2005/8/layout/hList1"/>
    <dgm:cxn modelId="{67412D64-D85F-4D97-B0BC-CC6D1AA6CE4F}" type="presParOf" srcId="{EFFF47E8-A843-438A-9DAE-050D80DE2384}" destId="{6852ECAC-4589-4986-B229-903EC5992768}" srcOrd="4" destOrd="0" presId="urn:microsoft.com/office/officeart/2005/8/layout/hList1"/>
    <dgm:cxn modelId="{C4CBF7A6-CA46-483F-B4FE-65D8D0CDF49E}" type="presParOf" srcId="{6852ECAC-4589-4986-B229-903EC5992768}" destId="{6C2E56D5-26D3-4411-9C10-14102F0A65C9}" srcOrd="0" destOrd="0" presId="urn:microsoft.com/office/officeart/2005/8/layout/hList1"/>
    <dgm:cxn modelId="{DBE6DB74-BA66-422C-A060-B08F92E3AEBA}" type="presParOf" srcId="{6852ECAC-4589-4986-B229-903EC5992768}" destId="{9FE6CFB7-1DBC-4F6E-A19D-4B7099992E7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33708D-7438-44B5-B0AF-9833720645E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0880F0BB-A8AA-4E12-A81C-38F7D7AF3431}">
      <dgm:prSet phldrT="[Teksti]" custT="1"/>
      <dgm:spPr/>
      <dgm:t>
        <a:bodyPr/>
        <a:lstStyle/>
        <a:p>
          <a:r>
            <a:rPr lang="fi-FI" sz="1600" b="1" dirty="0" err="1"/>
            <a:t>Preparation</a:t>
          </a:r>
          <a:r>
            <a:rPr lang="fi-FI" sz="1600" b="1" dirty="0"/>
            <a:t> and </a:t>
          </a:r>
          <a:r>
            <a:rPr lang="fi-FI" sz="1600" b="1" dirty="0" err="1"/>
            <a:t>orientation</a:t>
          </a:r>
          <a:endParaRPr lang="en-US" sz="1600" b="1" dirty="0"/>
        </a:p>
      </dgm:t>
    </dgm:pt>
    <dgm:pt modelId="{7BF242AD-E75F-4FBB-B557-2A2E30BAD537}" type="parTrans" cxnId="{3FD4649A-47C2-4097-98D9-74F0C218060B}">
      <dgm:prSet/>
      <dgm:spPr/>
      <dgm:t>
        <a:bodyPr/>
        <a:lstStyle/>
        <a:p>
          <a:endParaRPr lang="en-US"/>
        </a:p>
      </dgm:t>
    </dgm:pt>
    <dgm:pt modelId="{DCC46672-840E-4BAE-B7C2-F20FF2F807AA}" type="sibTrans" cxnId="{3FD4649A-47C2-4097-98D9-74F0C218060B}">
      <dgm:prSet/>
      <dgm:spPr/>
      <dgm:t>
        <a:bodyPr/>
        <a:lstStyle/>
        <a:p>
          <a:endParaRPr lang="en-US"/>
        </a:p>
      </dgm:t>
    </dgm:pt>
    <dgm:pt modelId="{E746F8D2-B77B-4B8A-B6CC-0007C659F01C}">
      <dgm:prSet phldrT="[Teksti]" custT="1"/>
      <dgm:spPr/>
      <dgm:t>
        <a:bodyPr/>
        <a:lstStyle/>
        <a:p>
          <a:r>
            <a:rPr lang="fi-FI" sz="1600" b="1" dirty="0" err="1"/>
            <a:t>Adjusting</a:t>
          </a:r>
          <a:r>
            <a:rPr lang="fi-FI" sz="1600" b="1" dirty="0"/>
            <a:t> to the </a:t>
          </a:r>
          <a:r>
            <a:rPr lang="fi-FI" sz="1600" b="1" dirty="0" err="1"/>
            <a:t>expatriate</a:t>
          </a:r>
          <a:r>
            <a:rPr lang="fi-FI" sz="1600" b="1" dirty="0"/>
            <a:t> </a:t>
          </a:r>
          <a:r>
            <a:rPr lang="fi-FI" sz="1600" b="1" dirty="0" err="1"/>
            <a:t>role</a:t>
          </a:r>
          <a:endParaRPr lang="en-US" sz="1600" b="1" dirty="0"/>
        </a:p>
      </dgm:t>
    </dgm:pt>
    <dgm:pt modelId="{FC200658-4591-4037-A7C8-D9D4A21BB6C6}" type="parTrans" cxnId="{88A9E949-A665-434B-8F30-504B3CC876CA}">
      <dgm:prSet/>
      <dgm:spPr/>
      <dgm:t>
        <a:bodyPr/>
        <a:lstStyle/>
        <a:p>
          <a:endParaRPr lang="en-US"/>
        </a:p>
      </dgm:t>
    </dgm:pt>
    <dgm:pt modelId="{6FE0AE1C-2968-4991-A7EE-5FE808A71FBB}" type="sibTrans" cxnId="{88A9E949-A665-434B-8F30-504B3CC876CA}">
      <dgm:prSet/>
      <dgm:spPr/>
      <dgm:t>
        <a:bodyPr/>
        <a:lstStyle/>
        <a:p>
          <a:endParaRPr lang="en-US"/>
        </a:p>
      </dgm:t>
    </dgm:pt>
    <dgm:pt modelId="{C5BEF65E-2AA6-48E1-B05F-FB15121E2ABB}">
      <dgm:prSet phldrT="[Teksti]" custT="1"/>
      <dgm:spPr/>
      <dgm:t>
        <a:bodyPr/>
        <a:lstStyle/>
        <a:p>
          <a:r>
            <a:rPr lang="fi-FI" sz="1600" b="1" dirty="0" err="1"/>
            <a:t>Managing</a:t>
          </a:r>
          <a:r>
            <a:rPr lang="fi-FI" sz="1600" b="1" dirty="0"/>
            <a:t> the </a:t>
          </a:r>
          <a:r>
            <a:rPr lang="fi-FI" sz="1600" b="1" dirty="0" err="1"/>
            <a:t>performance</a:t>
          </a:r>
          <a:r>
            <a:rPr lang="fi-FI" sz="1600" b="1" dirty="0"/>
            <a:t> of </a:t>
          </a:r>
          <a:r>
            <a:rPr lang="fi-FI" sz="1600" b="1" dirty="0" err="1"/>
            <a:t>expatriates</a:t>
          </a:r>
          <a:endParaRPr lang="en-US" sz="1600" b="1" dirty="0"/>
        </a:p>
      </dgm:t>
    </dgm:pt>
    <dgm:pt modelId="{CE264E0B-312E-4D86-BBDF-84C6F6D1E040}" type="parTrans" cxnId="{4A09DBB1-D10B-446F-AF03-A73FCCD6ADE2}">
      <dgm:prSet/>
      <dgm:spPr/>
      <dgm:t>
        <a:bodyPr/>
        <a:lstStyle/>
        <a:p>
          <a:endParaRPr lang="en-US"/>
        </a:p>
      </dgm:t>
    </dgm:pt>
    <dgm:pt modelId="{CB287239-ECD8-46D1-8BF6-8BFF89D811CF}" type="sibTrans" cxnId="{4A09DBB1-D10B-446F-AF03-A73FCCD6ADE2}">
      <dgm:prSet/>
      <dgm:spPr/>
      <dgm:t>
        <a:bodyPr/>
        <a:lstStyle/>
        <a:p>
          <a:endParaRPr lang="en-US"/>
        </a:p>
      </dgm:t>
    </dgm:pt>
    <dgm:pt modelId="{350E28B8-455E-4A55-A5C1-241CC2E08FC2}">
      <dgm:prSet phldrT="[Teksti]" custT="1"/>
      <dgm:spPr/>
      <dgm:t>
        <a:bodyPr/>
        <a:lstStyle/>
        <a:p>
          <a:r>
            <a:rPr lang="fi-FI" sz="1600" b="1" dirty="0" err="1"/>
            <a:t>Repatriation</a:t>
          </a:r>
          <a:endParaRPr lang="en-US" sz="1600" b="1" dirty="0"/>
        </a:p>
      </dgm:t>
    </dgm:pt>
    <dgm:pt modelId="{80371870-063B-468B-B6D1-394B5F46A114}" type="parTrans" cxnId="{18ECA44B-226E-448B-B912-C96EFEFBFFBB}">
      <dgm:prSet/>
      <dgm:spPr/>
      <dgm:t>
        <a:bodyPr/>
        <a:lstStyle/>
        <a:p>
          <a:endParaRPr lang="en-US"/>
        </a:p>
      </dgm:t>
    </dgm:pt>
    <dgm:pt modelId="{401F403D-B299-466C-9527-5A7C5F8FEE3A}" type="sibTrans" cxnId="{18ECA44B-226E-448B-B912-C96EFEFBFFBB}">
      <dgm:prSet/>
      <dgm:spPr/>
      <dgm:t>
        <a:bodyPr/>
        <a:lstStyle/>
        <a:p>
          <a:endParaRPr lang="en-US"/>
        </a:p>
      </dgm:t>
    </dgm:pt>
    <dgm:pt modelId="{3A694827-276D-4B87-8005-48CFCA4AC873}">
      <dgm:prSet custT="1"/>
      <dgm:spPr/>
      <dgm:t>
        <a:bodyPr/>
        <a:lstStyle/>
        <a:p>
          <a:r>
            <a:rPr lang="en-US" sz="1600" b="1" dirty="0"/>
            <a:t>Compensation and rewards</a:t>
          </a:r>
        </a:p>
      </dgm:t>
    </dgm:pt>
    <dgm:pt modelId="{CA8027B7-600D-4DEC-B6B7-8F0904CE514D}" type="parTrans" cxnId="{7EF43E55-BE91-482E-A8BD-FDA59A68920F}">
      <dgm:prSet/>
      <dgm:spPr/>
      <dgm:t>
        <a:bodyPr/>
        <a:lstStyle/>
        <a:p>
          <a:endParaRPr lang="en-US"/>
        </a:p>
      </dgm:t>
    </dgm:pt>
    <dgm:pt modelId="{0CE76FE7-CA1B-4B6F-88F9-E8EF0FF523E0}" type="sibTrans" cxnId="{7EF43E55-BE91-482E-A8BD-FDA59A68920F}">
      <dgm:prSet/>
      <dgm:spPr/>
      <dgm:t>
        <a:bodyPr/>
        <a:lstStyle/>
        <a:p>
          <a:endParaRPr lang="en-US"/>
        </a:p>
      </dgm:t>
    </dgm:pt>
    <dgm:pt modelId="{5878C25E-6F35-4DE8-8703-37A73C8727BB}">
      <dgm:prSet phldrT="[Teksti]" custT="1"/>
      <dgm:spPr/>
      <dgm:t>
        <a:bodyPr/>
        <a:lstStyle/>
        <a:p>
          <a:r>
            <a:rPr lang="fi-FI" sz="1600" b="1" dirty="0" err="1"/>
            <a:t>Selecting</a:t>
          </a:r>
          <a:r>
            <a:rPr lang="fi-FI" sz="1600" b="1" dirty="0"/>
            <a:t> </a:t>
          </a:r>
          <a:r>
            <a:rPr lang="fi-FI" sz="1600" b="1" dirty="0" err="1"/>
            <a:t>expatriates</a:t>
          </a:r>
          <a:endParaRPr lang="en-US" sz="1600" b="1" dirty="0"/>
        </a:p>
      </dgm:t>
    </dgm:pt>
    <dgm:pt modelId="{B1CAD889-F1F1-4723-8923-7A1918FF0EFB}" type="parTrans" cxnId="{E59A503F-70AA-454E-8416-F557FF0D0CFE}">
      <dgm:prSet/>
      <dgm:spPr/>
      <dgm:t>
        <a:bodyPr/>
        <a:lstStyle/>
        <a:p>
          <a:endParaRPr lang="en-US"/>
        </a:p>
      </dgm:t>
    </dgm:pt>
    <dgm:pt modelId="{9F463473-D8C8-4335-A349-80B7A2140300}" type="sibTrans" cxnId="{E59A503F-70AA-454E-8416-F557FF0D0CFE}">
      <dgm:prSet/>
      <dgm:spPr/>
      <dgm:t>
        <a:bodyPr/>
        <a:lstStyle/>
        <a:p>
          <a:endParaRPr lang="en-US"/>
        </a:p>
      </dgm:t>
    </dgm:pt>
    <dgm:pt modelId="{5FAEBFA7-98AE-475F-B52E-644C3538DB77}" type="pres">
      <dgm:prSet presAssocID="{C033708D-7438-44B5-B0AF-9833720645E5}" presName="cycle" presStyleCnt="0">
        <dgm:presLayoutVars>
          <dgm:dir/>
          <dgm:resizeHandles val="exact"/>
        </dgm:presLayoutVars>
      </dgm:prSet>
      <dgm:spPr/>
    </dgm:pt>
    <dgm:pt modelId="{A733DEFE-18FA-471F-8766-4F3432B0A07B}" type="pres">
      <dgm:prSet presAssocID="{5878C25E-6F35-4DE8-8703-37A73C8727BB}" presName="dummy" presStyleCnt="0"/>
      <dgm:spPr/>
    </dgm:pt>
    <dgm:pt modelId="{ED892CD1-6CF3-4373-BC12-8F637AE7E738}" type="pres">
      <dgm:prSet presAssocID="{5878C25E-6F35-4DE8-8703-37A73C8727BB}" presName="node" presStyleLbl="revTx" presStyleIdx="0" presStyleCnt="6" custScaleX="169459">
        <dgm:presLayoutVars>
          <dgm:bulletEnabled val="1"/>
        </dgm:presLayoutVars>
      </dgm:prSet>
      <dgm:spPr/>
    </dgm:pt>
    <dgm:pt modelId="{D19DA6B1-6EC2-4783-892D-A741A3D81B5F}" type="pres">
      <dgm:prSet presAssocID="{9F463473-D8C8-4335-A349-80B7A2140300}" presName="sibTrans" presStyleLbl="node1" presStyleIdx="0" presStyleCnt="6"/>
      <dgm:spPr/>
    </dgm:pt>
    <dgm:pt modelId="{E73BE0EE-A985-4EE4-87BF-9E89B30218F1}" type="pres">
      <dgm:prSet presAssocID="{0880F0BB-A8AA-4E12-A81C-38F7D7AF3431}" presName="dummy" presStyleCnt="0"/>
      <dgm:spPr/>
    </dgm:pt>
    <dgm:pt modelId="{E334AEAB-2851-46B4-8F5A-EE0D73E1C6A5}" type="pres">
      <dgm:prSet presAssocID="{0880F0BB-A8AA-4E12-A81C-38F7D7AF3431}" presName="node" presStyleLbl="revTx" presStyleIdx="1" presStyleCnt="6" custScaleX="207471" custRadScaleRad="107351" custRadScaleInc="2027">
        <dgm:presLayoutVars>
          <dgm:bulletEnabled val="1"/>
        </dgm:presLayoutVars>
      </dgm:prSet>
      <dgm:spPr/>
    </dgm:pt>
    <dgm:pt modelId="{5EE120EE-71F0-47C5-BD40-56402391F5EA}" type="pres">
      <dgm:prSet presAssocID="{DCC46672-840E-4BAE-B7C2-F20FF2F807AA}" presName="sibTrans" presStyleLbl="node1" presStyleIdx="1" presStyleCnt="6"/>
      <dgm:spPr/>
    </dgm:pt>
    <dgm:pt modelId="{01B9801E-6E4B-4455-A437-981EDBA0FBBE}" type="pres">
      <dgm:prSet presAssocID="{E746F8D2-B77B-4B8A-B6CC-0007C659F01C}" presName="dummy" presStyleCnt="0"/>
      <dgm:spPr/>
    </dgm:pt>
    <dgm:pt modelId="{FECF9FBF-0A52-43BE-ACF0-637813BD76DF}" type="pres">
      <dgm:prSet presAssocID="{E746F8D2-B77B-4B8A-B6CC-0007C659F01C}" presName="node" presStyleLbl="revTx" presStyleIdx="2" presStyleCnt="6" custScaleX="167367" custRadScaleRad="103187" custRadScaleInc="-39828">
        <dgm:presLayoutVars>
          <dgm:bulletEnabled val="1"/>
        </dgm:presLayoutVars>
      </dgm:prSet>
      <dgm:spPr/>
    </dgm:pt>
    <dgm:pt modelId="{A2ABCE6B-6084-44C5-8AB8-BDE1FA1753C1}" type="pres">
      <dgm:prSet presAssocID="{6FE0AE1C-2968-4991-A7EE-5FE808A71FBB}" presName="sibTrans" presStyleLbl="node1" presStyleIdx="2" presStyleCnt="6"/>
      <dgm:spPr/>
    </dgm:pt>
    <dgm:pt modelId="{B50950F9-0CAD-48ED-91CF-D13C740D4568}" type="pres">
      <dgm:prSet presAssocID="{C5BEF65E-2AA6-48E1-B05F-FB15121E2ABB}" presName="dummy" presStyleCnt="0"/>
      <dgm:spPr/>
    </dgm:pt>
    <dgm:pt modelId="{C23810CE-6D35-4CB0-BCAD-B875D00AC73E}" type="pres">
      <dgm:prSet presAssocID="{C5BEF65E-2AA6-48E1-B05F-FB15121E2ABB}" presName="node" presStyleLbl="revTx" presStyleIdx="3" presStyleCnt="6" custScaleX="174747">
        <dgm:presLayoutVars>
          <dgm:bulletEnabled val="1"/>
        </dgm:presLayoutVars>
      </dgm:prSet>
      <dgm:spPr/>
    </dgm:pt>
    <dgm:pt modelId="{98EA6996-CAE0-4EB5-BB8F-040EB7FE499E}" type="pres">
      <dgm:prSet presAssocID="{CB287239-ECD8-46D1-8BF6-8BFF89D811CF}" presName="sibTrans" presStyleLbl="node1" presStyleIdx="3" presStyleCnt="6"/>
      <dgm:spPr/>
    </dgm:pt>
    <dgm:pt modelId="{934B244E-B51F-466E-8A30-9CB8B6BE647F}" type="pres">
      <dgm:prSet presAssocID="{3A694827-276D-4B87-8005-48CFCA4AC873}" presName="dummy" presStyleCnt="0"/>
      <dgm:spPr/>
    </dgm:pt>
    <dgm:pt modelId="{CC718608-9F42-47B3-8A16-BB094530ADC4}" type="pres">
      <dgm:prSet presAssocID="{3A694827-276D-4B87-8005-48CFCA4AC873}" presName="node" presStyleLbl="revTx" presStyleIdx="4" presStyleCnt="6" custScaleX="174256">
        <dgm:presLayoutVars>
          <dgm:bulletEnabled val="1"/>
        </dgm:presLayoutVars>
      </dgm:prSet>
      <dgm:spPr/>
    </dgm:pt>
    <dgm:pt modelId="{83C8113A-2CA0-49C7-A6C4-FAE708529DE3}" type="pres">
      <dgm:prSet presAssocID="{0CE76FE7-CA1B-4B6F-88F9-E8EF0FF523E0}" presName="sibTrans" presStyleLbl="node1" presStyleIdx="4" presStyleCnt="6"/>
      <dgm:spPr/>
    </dgm:pt>
    <dgm:pt modelId="{A7C98CE2-0426-4395-9789-23D9327679CD}" type="pres">
      <dgm:prSet presAssocID="{350E28B8-455E-4A55-A5C1-241CC2E08FC2}" presName="dummy" presStyleCnt="0"/>
      <dgm:spPr/>
    </dgm:pt>
    <dgm:pt modelId="{C61391C1-EB43-4811-A3EE-593F56F31852}" type="pres">
      <dgm:prSet presAssocID="{350E28B8-455E-4A55-A5C1-241CC2E08FC2}" presName="node" presStyleLbl="revTx" presStyleIdx="5" presStyleCnt="6" custScaleX="173762">
        <dgm:presLayoutVars>
          <dgm:bulletEnabled val="1"/>
        </dgm:presLayoutVars>
      </dgm:prSet>
      <dgm:spPr/>
    </dgm:pt>
    <dgm:pt modelId="{70E322E5-96D6-4257-9F43-15711DB371C9}" type="pres">
      <dgm:prSet presAssocID="{401F403D-B299-466C-9527-5A7C5F8FEE3A}" presName="sibTrans" presStyleLbl="node1" presStyleIdx="5" presStyleCnt="6"/>
      <dgm:spPr/>
    </dgm:pt>
  </dgm:ptLst>
  <dgm:cxnLst>
    <dgm:cxn modelId="{16187604-5B3F-41B4-A9E5-476E85B7B3AB}" type="presOf" srcId="{DCC46672-840E-4BAE-B7C2-F20FF2F807AA}" destId="{5EE120EE-71F0-47C5-BD40-56402391F5EA}" srcOrd="0" destOrd="0" presId="urn:microsoft.com/office/officeart/2005/8/layout/cycle1"/>
    <dgm:cxn modelId="{E59A503F-70AA-454E-8416-F557FF0D0CFE}" srcId="{C033708D-7438-44B5-B0AF-9833720645E5}" destId="{5878C25E-6F35-4DE8-8703-37A73C8727BB}" srcOrd="0" destOrd="0" parTransId="{B1CAD889-F1F1-4723-8923-7A1918FF0EFB}" sibTransId="{9F463473-D8C8-4335-A349-80B7A2140300}"/>
    <dgm:cxn modelId="{7B47E640-FA60-47B9-AE87-5219466A83C0}" type="presOf" srcId="{6FE0AE1C-2968-4991-A7EE-5FE808A71FBB}" destId="{A2ABCE6B-6084-44C5-8AB8-BDE1FA1753C1}" srcOrd="0" destOrd="0" presId="urn:microsoft.com/office/officeart/2005/8/layout/cycle1"/>
    <dgm:cxn modelId="{108F2263-8FAA-48EE-8DE6-725A5BB67CD8}" type="presOf" srcId="{C033708D-7438-44B5-B0AF-9833720645E5}" destId="{5FAEBFA7-98AE-475F-B52E-644C3538DB77}" srcOrd="0" destOrd="0" presId="urn:microsoft.com/office/officeart/2005/8/layout/cycle1"/>
    <dgm:cxn modelId="{8014AD65-C4F7-4084-B1CC-95A95B73F52F}" type="presOf" srcId="{3A694827-276D-4B87-8005-48CFCA4AC873}" destId="{CC718608-9F42-47B3-8A16-BB094530ADC4}" srcOrd="0" destOrd="0" presId="urn:microsoft.com/office/officeart/2005/8/layout/cycle1"/>
    <dgm:cxn modelId="{6A5BBD65-20A3-44EF-BFE7-145C2CC43C1C}" type="presOf" srcId="{0880F0BB-A8AA-4E12-A81C-38F7D7AF3431}" destId="{E334AEAB-2851-46B4-8F5A-EE0D73E1C6A5}" srcOrd="0" destOrd="0" presId="urn:microsoft.com/office/officeart/2005/8/layout/cycle1"/>
    <dgm:cxn modelId="{88A9E949-A665-434B-8F30-504B3CC876CA}" srcId="{C033708D-7438-44B5-B0AF-9833720645E5}" destId="{E746F8D2-B77B-4B8A-B6CC-0007C659F01C}" srcOrd="2" destOrd="0" parTransId="{FC200658-4591-4037-A7C8-D9D4A21BB6C6}" sibTransId="{6FE0AE1C-2968-4991-A7EE-5FE808A71FBB}"/>
    <dgm:cxn modelId="{18ECA44B-226E-448B-B912-C96EFEFBFFBB}" srcId="{C033708D-7438-44B5-B0AF-9833720645E5}" destId="{350E28B8-455E-4A55-A5C1-241CC2E08FC2}" srcOrd="5" destOrd="0" parTransId="{80371870-063B-468B-B6D1-394B5F46A114}" sibTransId="{401F403D-B299-466C-9527-5A7C5F8FEE3A}"/>
    <dgm:cxn modelId="{7EF43E55-BE91-482E-A8BD-FDA59A68920F}" srcId="{C033708D-7438-44B5-B0AF-9833720645E5}" destId="{3A694827-276D-4B87-8005-48CFCA4AC873}" srcOrd="4" destOrd="0" parTransId="{CA8027B7-600D-4DEC-B6B7-8F0904CE514D}" sibTransId="{0CE76FE7-CA1B-4B6F-88F9-E8EF0FF523E0}"/>
    <dgm:cxn modelId="{5F9D5759-EB22-4C50-87F8-41281D188B4B}" type="presOf" srcId="{CB287239-ECD8-46D1-8BF6-8BFF89D811CF}" destId="{98EA6996-CAE0-4EB5-BB8F-040EB7FE499E}" srcOrd="0" destOrd="0" presId="urn:microsoft.com/office/officeart/2005/8/layout/cycle1"/>
    <dgm:cxn modelId="{0BDCBC7A-3FAB-4256-9D2A-E71DCC5B92F5}" type="presOf" srcId="{5878C25E-6F35-4DE8-8703-37A73C8727BB}" destId="{ED892CD1-6CF3-4373-BC12-8F637AE7E738}" srcOrd="0" destOrd="0" presId="urn:microsoft.com/office/officeart/2005/8/layout/cycle1"/>
    <dgm:cxn modelId="{3FD4649A-47C2-4097-98D9-74F0C218060B}" srcId="{C033708D-7438-44B5-B0AF-9833720645E5}" destId="{0880F0BB-A8AA-4E12-A81C-38F7D7AF3431}" srcOrd="1" destOrd="0" parTransId="{7BF242AD-E75F-4FBB-B557-2A2E30BAD537}" sibTransId="{DCC46672-840E-4BAE-B7C2-F20FF2F807AA}"/>
    <dgm:cxn modelId="{ACCE9CB0-8977-4ECB-83CB-3987330CCAB9}" type="presOf" srcId="{350E28B8-455E-4A55-A5C1-241CC2E08FC2}" destId="{C61391C1-EB43-4811-A3EE-593F56F31852}" srcOrd="0" destOrd="0" presId="urn:microsoft.com/office/officeart/2005/8/layout/cycle1"/>
    <dgm:cxn modelId="{E9C1E2B0-79DB-4C00-9C73-F84DE6A4AAEB}" type="presOf" srcId="{0CE76FE7-CA1B-4B6F-88F9-E8EF0FF523E0}" destId="{83C8113A-2CA0-49C7-A6C4-FAE708529DE3}" srcOrd="0" destOrd="0" presId="urn:microsoft.com/office/officeart/2005/8/layout/cycle1"/>
    <dgm:cxn modelId="{139E5FB1-54E4-4796-A6A3-8765E129EE0C}" type="presOf" srcId="{E746F8D2-B77B-4B8A-B6CC-0007C659F01C}" destId="{FECF9FBF-0A52-43BE-ACF0-637813BD76DF}" srcOrd="0" destOrd="0" presId="urn:microsoft.com/office/officeart/2005/8/layout/cycle1"/>
    <dgm:cxn modelId="{4A09DBB1-D10B-446F-AF03-A73FCCD6ADE2}" srcId="{C033708D-7438-44B5-B0AF-9833720645E5}" destId="{C5BEF65E-2AA6-48E1-B05F-FB15121E2ABB}" srcOrd="3" destOrd="0" parTransId="{CE264E0B-312E-4D86-BBDF-84C6F6D1E040}" sibTransId="{CB287239-ECD8-46D1-8BF6-8BFF89D811CF}"/>
    <dgm:cxn modelId="{E6CD95CC-AD7B-47D5-B805-F4A669483608}" type="presOf" srcId="{401F403D-B299-466C-9527-5A7C5F8FEE3A}" destId="{70E322E5-96D6-4257-9F43-15711DB371C9}" srcOrd="0" destOrd="0" presId="urn:microsoft.com/office/officeart/2005/8/layout/cycle1"/>
    <dgm:cxn modelId="{138783DB-B0A1-456D-A89C-F406D6D62693}" type="presOf" srcId="{C5BEF65E-2AA6-48E1-B05F-FB15121E2ABB}" destId="{C23810CE-6D35-4CB0-BCAD-B875D00AC73E}" srcOrd="0" destOrd="0" presId="urn:microsoft.com/office/officeart/2005/8/layout/cycle1"/>
    <dgm:cxn modelId="{3FCFB6EE-AA00-4046-874C-26BD6B12601E}" type="presOf" srcId="{9F463473-D8C8-4335-A349-80B7A2140300}" destId="{D19DA6B1-6EC2-4783-892D-A741A3D81B5F}" srcOrd="0" destOrd="0" presId="urn:microsoft.com/office/officeart/2005/8/layout/cycle1"/>
    <dgm:cxn modelId="{480DA31D-19AA-4B8D-A6E0-2BAE0D17CB67}" type="presParOf" srcId="{5FAEBFA7-98AE-475F-B52E-644C3538DB77}" destId="{A733DEFE-18FA-471F-8766-4F3432B0A07B}" srcOrd="0" destOrd="0" presId="urn:microsoft.com/office/officeart/2005/8/layout/cycle1"/>
    <dgm:cxn modelId="{F30DC509-DFCD-424E-A704-3319AA3DE9C8}" type="presParOf" srcId="{5FAEBFA7-98AE-475F-B52E-644C3538DB77}" destId="{ED892CD1-6CF3-4373-BC12-8F637AE7E738}" srcOrd="1" destOrd="0" presId="urn:microsoft.com/office/officeart/2005/8/layout/cycle1"/>
    <dgm:cxn modelId="{CCCEA556-5982-44AB-9BDA-38A80950AD44}" type="presParOf" srcId="{5FAEBFA7-98AE-475F-B52E-644C3538DB77}" destId="{D19DA6B1-6EC2-4783-892D-A741A3D81B5F}" srcOrd="2" destOrd="0" presId="urn:microsoft.com/office/officeart/2005/8/layout/cycle1"/>
    <dgm:cxn modelId="{3465784D-03EA-470B-B4E4-C9CD937473C1}" type="presParOf" srcId="{5FAEBFA7-98AE-475F-B52E-644C3538DB77}" destId="{E73BE0EE-A985-4EE4-87BF-9E89B30218F1}" srcOrd="3" destOrd="0" presId="urn:microsoft.com/office/officeart/2005/8/layout/cycle1"/>
    <dgm:cxn modelId="{92FB7BA9-1F6F-4BC0-A956-971901008C09}" type="presParOf" srcId="{5FAEBFA7-98AE-475F-B52E-644C3538DB77}" destId="{E334AEAB-2851-46B4-8F5A-EE0D73E1C6A5}" srcOrd="4" destOrd="0" presId="urn:microsoft.com/office/officeart/2005/8/layout/cycle1"/>
    <dgm:cxn modelId="{13A1BB59-0465-4BFA-9E92-30063A06061A}" type="presParOf" srcId="{5FAEBFA7-98AE-475F-B52E-644C3538DB77}" destId="{5EE120EE-71F0-47C5-BD40-56402391F5EA}" srcOrd="5" destOrd="0" presId="urn:microsoft.com/office/officeart/2005/8/layout/cycle1"/>
    <dgm:cxn modelId="{1C016A9C-1A51-4CB9-869B-7042A4F542C2}" type="presParOf" srcId="{5FAEBFA7-98AE-475F-B52E-644C3538DB77}" destId="{01B9801E-6E4B-4455-A437-981EDBA0FBBE}" srcOrd="6" destOrd="0" presId="urn:microsoft.com/office/officeart/2005/8/layout/cycle1"/>
    <dgm:cxn modelId="{4A559572-8B1D-4B34-A2CB-816A3B8C8F9C}" type="presParOf" srcId="{5FAEBFA7-98AE-475F-B52E-644C3538DB77}" destId="{FECF9FBF-0A52-43BE-ACF0-637813BD76DF}" srcOrd="7" destOrd="0" presId="urn:microsoft.com/office/officeart/2005/8/layout/cycle1"/>
    <dgm:cxn modelId="{99B4775C-8252-42F6-B248-0F24BA24E0A5}" type="presParOf" srcId="{5FAEBFA7-98AE-475F-B52E-644C3538DB77}" destId="{A2ABCE6B-6084-44C5-8AB8-BDE1FA1753C1}" srcOrd="8" destOrd="0" presId="urn:microsoft.com/office/officeart/2005/8/layout/cycle1"/>
    <dgm:cxn modelId="{4B14DD32-1130-4E36-9EDF-949A8941B66B}" type="presParOf" srcId="{5FAEBFA7-98AE-475F-B52E-644C3538DB77}" destId="{B50950F9-0CAD-48ED-91CF-D13C740D4568}" srcOrd="9" destOrd="0" presId="urn:microsoft.com/office/officeart/2005/8/layout/cycle1"/>
    <dgm:cxn modelId="{39CC611C-3E93-4F4F-91F6-6BB30DBDC7B4}" type="presParOf" srcId="{5FAEBFA7-98AE-475F-B52E-644C3538DB77}" destId="{C23810CE-6D35-4CB0-BCAD-B875D00AC73E}" srcOrd="10" destOrd="0" presId="urn:microsoft.com/office/officeart/2005/8/layout/cycle1"/>
    <dgm:cxn modelId="{29F4D71E-1BAD-4B02-82A6-CE8C6E3F47EA}" type="presParOf" srcId="{5FAEBFA7-98AE-475F-B52E-644C3538DB77}" destId="{98EA6996-CAE0-4EB5-BB8F-040EB7FE499E}" srcOrd="11" destOrd="0" presId="urn:microsoft.com/office/officeart/2005/8/layout/cycle1"/>
    <dgm:cxn modelId="{069D1838-2BB6-4E47-B26A-7F98B3F9491A}" type="presParOf" srcId="{5FAEBFA7-98AE-475F-B52E-644C3538DB77}" destId="{934B244E-B51F-466E-8A30-9CB8B6BE647F}" srcOrd="12" destOrd="0" presId="urn:microsoft.com/office/officeart/2005/8/layout/cycle1"/>
    <dgm:cxn modelId="{144B0F75-0756-4E03-845C-DA53246E2101}" type="presParOf" srcId="{5FAEBFA7-98AE-475F-B52E-644C3538DB77}" destId="{CC718608-9F42-47B3-8A16-BB094530ADC4}" srcOrd="13" destOrd="0" presId="urn:microsoft.com/office/officeart/2005/8/layout/cycle1"/>
    <dgm:cxn modelId="{AE573C22-4DE3-4C32-B8F7-1BF5F5EFCA2E}" type="presParOf" srcId="{5FAEBFA7-98AE-475F-B52E-644C3538DB77}" destId="{83C8113A-2CA0-49C7-A6C4-FAE708529DE3}" srcOrd="14" destOrd="0" presId="urn:microsoft.com/office/officeart/2005/8/layout/cycle1"/>
    <dgm:cxn modelId="{B085E0A7-89B0-4390-94CA-DF88437062A6}" type="presParOf" srcId="{5FAEBFA7-98AE-475F-B52E-644C3538DB77}" destId="{A7C98CE2-0426-4395-9789-23D9327679CD}" srcOrd="15" destOrd="0" presId="urn:microsoft.com/office/officeart/2005/8/layout/cycle1"/>
    <dgm:cxn modelId="{E56CDDA3-82EF-49C1-A7C8-5F57E2F7CF91}" type="presParOf" srcId="{5FAEBFA7-98AE-475F-B52E-644C3538DB77}" destId="{C61391C1-EB43-4811-A3EE-593F56F31852}" srcOrd="16" destOrd="0" presId="urn:microsoft.com/office/officeart/2005/8/layout/cycle1"/>
    <dgm:cxn modelId="{D6D9D92C-379E-4725-8C48-A6D037EFD01A}" type="presParOf" srcId="{5FAEBFA7-98AE-475F-B52E-644C3538DB77}" destId="{70E322E5-96D6-4257-9F43-15711DB371C9}"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B90D3-5F57-40EE-88C2-39AEF9EEBF93}">
      <dsp:nvSpPr>
        <dsp:cNvPr id="0" name=""/>
        <dsp:cNvSpPr/>
      </dsp:nvSpPr>
      <dsp:spPr>
        <a:xfrm>
          <a:off x="3515" y="15542"/>
          <a:ext cx="3427929" cy="1296000"/>
        </a:xfrm>
        <a:prstGeom prst="rect">
          <a:avLst/>
        </a:prstGeom>
        <a:solidFill>
          <a:schemeClr val="tx2">
            <a:lumMod val="20000"/>
            <a:lumOff val="80000"/>
          </a:schemeClr>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8BE20"/>
              </a:solidFill>
              <a:latin typeface="Calibri" panose="020F0502020204030204" pitchFamily="34" charset="0"/>
              <a:cs typeface="Calibri" panose="020F0502020204030204" pitchFamily="34" charset="0"/>
            </a:rPr>
            <a:t>Inclusiveness</a:t>
          </a:r>
          <a:endParaRPr lang="en-FI" sz="2000" kern="1200" dirty="0"/>
        </a:p>
      </dsp:txBody>
      <dsp:txXfrm>
        <a:off x="3515" y="15542"/>
        <a:ext cx="3427929" cy="1296000"/>
      </dsp:txXfrm>
    </dsp:sp>
    <dsp:sp modelId="{7D347AA9-33CD-405F-B61D-AB843EE40B42}">
      <dsp:nvSpPr>
        <dsp:cNvPr id="0" name=""/>
        <dsp:cNvSpPr/>
      </dsp:nvSpPr>
      <dsp:spPr>
        <a:xfrm>
          <a:off x="3515" y="1311542"/>
          <a:ext cx="3427929" cy="1976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latin typeface="Calibri" panose="020F0502020204030204" pitchFamily="34" charset="0"/>
              <a:cs typeface="Calibri" panose="020F0502020204030204" pitchFamily="34" charset="0"/>
            </a:rPr>
            <a:t>non-native English speakers made explicit attempts to involve other project members” – expertise-based appreciation</a:t>
          </a:r>
          <a:endParaRPr lang="en-FI" sz="1600" b="0" kern="1200" dirty="0">
            <a:solidFill>
              <a:schemeClr val="tx1"/>
            </a:solidFill>
          </a:endParaRPr>
        </a:p>
      </dsp:txBody>
      <dsp:txXfrm>
        <a:off x="3515" y="1311542"/>
        <a:ext cx="3427929" cy="1976400"/>
      </dsp:txXfrm>
    </dsp:sp>
    <dsp:sp modelId="{5A75A709-6B58-441A-82B3-011E6F210D0E}">
      <dsp:nvSpPr>
        <dsp:cNvPr id="0" name=""/>
        <dsp:cNvSpPr/>
      </dsp:nvSpPr>
      <dsp:spPr>
        <a:xfrm>
          <a:off x="3911355" y="15542"/>
          <a:ext cx="3427929" cy="1296000"/>
        </a:xfrm>
        <a:prstGeom prst="rect">
          <a:avLst/>
        </a:prstGeom>
        <a:solidFill>
          <a:schemeClr val="tx2">
            <a:lumMod val="20000"/>
            <a:lumOff val="80000"/>
          </a:schemeClr>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8BE20"/>
              </a:solidFill>
              <a:latin typeface="Calibri" panose="020F0502020204030204" pitchFamily="34" charset="0"/>
              <a:cs typeface="Calibri" panose="020F0502020204030204" pitchFamily="34" charset="0"/>
            </a:rPr>
            <a:t>Empathy</a:t>
          </a:r>
          <a:endParaRPr lang="en-FI" sz="2000" kern="1200" dirty="0"/>
        </a:p>
      </dsp:txBody>
      <dsp:txXfrm>
        <a:off x="3911355" y="15542"/>
        <a:ext cx="3427929" cy="1296000"/>
      </dsp:txXfrm>
    </dsp:sp>
    <dsp:sp modelId="{F599DC99-B2E4-4DDE-98E3-AF20D429F0E4}">
      <dsp:nvSpPr>
        <dsp:cNvPr id="0" name=""/>
        <dsp:cNvSpPr/>
      </dsp:nvSpPr>
      <dsp:spPr>
        <a:xfrm>
          <a:off x="3911355" y="1311542"/>
          <a:ext cx="3427929" cy="1976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latin typeface="Calibri" panose="020F0502020204030204" pitchFamily="34" charset="0"/>
              <a:cs typeface="Calibri" panose="020F0502020204030204" pitchFamily="34" charset="0"/>
            </a:rPr>
            <a:t>empathizing with co-workers’ challenges related to working in a foreign language </a:t>
          </a:r>
          <a:endParaRPr lang="en-FI" sz="1600" b="0" kern="1200" dirty="0">
            <a:solidFill>
              <a:schemeClr val="tx1"/>
            </a:solidFill>
          </a:endParaRPr>
        </a:p>
      </dsp:txBody>
      <dsp:txXfrm>
        <a:off x="3911355" y="1311542"/>
        <a:ext cx="3427929" cy="1976400"/>
      </dsp:txXfrm>
    </dsp:sp>
    <dsp:sp modelId="{6C2E56D5-26D3-4411-9C10-14102F0A65C9}">
      <dsp:nvSpPr>
        <dsp:cNvPr id="0" name=""/>
        <dsp:cNvSpPr/>
      </dsp:nvSpPr>
      <dsp:spPr>
        <a:xfrm>
          <a:off x="7819194" y="15542"/>
          <a:ext cx="3427929" cy="1296000"/>
        </a:xfrm>
        <a:prstGeom prst="rect">
          <a:avLst/>
        </a:prstGeom>
        <a:solidFill>
          <a:schemeClr val="tx2">
            <a:lumMod val="20000"/>
            <a:lumOff val="80000"/>
          </a:schemeClr>
        </a:solidFill>
        <a:ln w="12700" cap="flat" cmpd="sng" algn="ctr">
          <a:solidFill>
            <a:srgbClr val="78BE2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78BE20"/>
              </a:solidFill>
              <a:latin typeface="Calibri" panose="020F0502020204030204" pitchFamily="34" charset="0"/>
              <a:cs typeface="Calibri" panose="020F0502020204030204" pitchFamily="34" charset="0"/>
            </a:rPr>
            <a:t>Acceptance</a:t>
          </a:r>
          <a:endParaRPr lang="en-FI" sz="2000" kern="1200" dirty="0"/>
        </a:p>
      </dsp:txBody>
      <dsp:txXfrm>
        <a:off x="7819194" y="15542"/>
        <a:ext cx="3427929" cy="1296000"/>
      </dsp:txXfrm>
    </dsp:sp>
    <dsp:sp modelId="{9FE6CFB7-1DBC-4F6E-A19D-4B7099992E72}">
      <dsp:nvSpPr>
        <dsp:cNvPr id="0" name=""/>
        <dsp:cNvSpPr/>
      </dsp:nvSpPr>
      <dsp:spPr>
        <a:xfrm>
          <a:off x="7819194" y="1311542"/>
          <a:ext cx="3427929" cy="1976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kern="1200" dirty="0">
              <a:solidFill>
                <a:schemeClr val="tx1"/>
              </a:solidFill>
              <a:latin typeface="Calibri" panose="020F0502020204030204" pitchFamily="34" charset="0"/>
              <a:cs typeface="Calibri" panose="020F0502020204030204" pitchFamily="34" charset="0"/>
            </a:rPr>
            <a:t>acceptance of non-native speakers’ varying proficiency levels and language mistakes</a:t>
          </a:r>
          <a:endParaRPr lang="en-FI" sz="1600" b="0" kern="1200" dirty="0">
            <a:solidFill>
              <a:schemeClr val="tx1"/>
            </a:solidFill>
          </a:endParaRPr>
        </a:p>
      </dsp:txBody>
      <dsp:txXfrm>
        <a:off x="7819194" y="1311542"/>
        <a:ext cx="3427929" cy="19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92CD1-6CF3-4373-BC12-8F637AE7E738}">
      <dsp:nvSpPr>
        <dsp:cNvPr id="0" name=""/>
        <dsp:cNvSpPr/>
      </dsp:nvSpPr>
      <dsp:spPr>
        <a:xfrm>
          <a:off x="3650263" y="12074"/>
          <a:ext cx="1707135"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err="1"/>
            <a:t>Selecting</a:t>
          </a:r>
          <a:r>
            <a:rPr lang="fi-FI" sz="1600" b="1" kern="1200" dirty="0"/>
            <a:t> </a:t>
          </a:r>
          <a:r>
            <a:rPr lang="fi-FI" sz="1600" b="1" kern="1200" dirty="0" err="1"/>
            <a:t>expatriates</a:t>
          </a:r>
          <a:endParaRPr lang="en-US" sz="1600" b="1" kern="1200" dirty="0"/>
        </a:p>
      </dsp:txBody>
      <dsp:txXfrm>
        <a:off x="3650263" y="12074"/>
        <a:ext cx="1707135" cy="1007403"/>
      </dsp:txXfrm>
    </dsp:sp>
    <dsp:sp modelId="{D19DA6B1-6EC2-4783-892D-A741A3D81B5F}">
      <dsp:nvSpPr>
        <dsp:cNvPr id="0" name=""/>
        <dsp:cNvSpPr/>
      </dsp:nvSpPr>
      <dsp:spPr>
        <a:xfrm>
          <a:off x="1151331" y="244910"/>
          <a:ext cx="4928838" cy="4928838"/>
        </a:xfrm>
        <a:prstGeom prst="circularArrow">
          <a:avLst>
            <a:gd name="adj1" fmla="val 3986"/>
            <a:gd name="adj2" fmla="val 249997"/>
            <a:gd name="adj3" fmla="val 20214599"/>
            <a:gd name="adj4" fmla="val 18681928"/>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34AEAB-2851-46B4-8F5A-EE0D73E1C6A5}">
      <dsp:nvSpPr>
        <dsp:cNvPr id="0" name=""/>
        <dsp:cNvSpPr/>
      </dsp:nvSpPr>
      <dsp:spPr>
        <a:xfrm>
          <a:off x="4750054" y="1979124"/>
          <a:ext cx="2090069"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err="1"/>
            <a:t>Preparation</a:t>
          </a:r>
          <a:r>
            <a:rPr lang="fi-FI" sz="1600" b="1" kern="1200" dirty="0"/>
            <a:t> and </a:t>
          </a:r>
          <a:r>
            <a:rPr lang="fi-FI" sz="1600" b="1" kern="1200" dirty="0" err="1"/>
            <a:t>orientation</a:t>
          </a:r>
          <a:endParaRPr lang="en-US" sz="1600" b="1" kern="1200" dirty="0"/>
        </a:p>
      </dsp:txBody>
      <dsp:txXfrm>
        <a:off x="4750054" y="1979124"/>
        <a:ext cx="2090069" cy="1007403"/>
      </dsp:txXfrm>
    </dsp:sp>
    <dsp:sp modelId="{5EE120EE-71F0-47C5-BD40-56402391F5EA}">
      <dsp:nvSpPr>
        <dsp:cNvPr id="0" name=""/>
        <dsp:cNvSpPr/>
      </dsp:nvSpPr>
      <dsp:spPr>
        <a:xfrm>
          <a:off x="1126370" y="-154358"/>
          <a:ext cx="4928838" cy="4928838"/>
        </a:xfrm>
        <a:prstGeom prst="circularArrow">
          <a:avLst>
            <a:gd name="adj1" fmla="val 3986"/>
            <a:gd name="adj2" fmla="val 249997"/>
            <a:gd name="adj3" fmla="val 2223113"/>
            <a:gd name="adj4" fmla="val 1049033"/>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CF9FBF-0A52-43BE-ACF0-637813BD76DF}">
      <dsp:nvSpPr>
        <dsp:cNvPr id="0" name=""/>
        <dsp:cNvSpPr/>
      </dsp:nvSpPr>
      <dsp:spPr>
        <a:xfrm>
          <a:off x="3964304" y="3793716"/>
          <a:ext cx="1686060"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err="1"/>
            <a:t>Adjusting</a:t>
          </a:r>
          <a:r>
            <a:rPr lang="fi-FI" sz="1600" b="1" kern="1200" dirty="0"/>
            <a:t> to the </a:t>
          </a:r>
          <a:r>
            <a:rPr lang="fi-FI" sz="1600" b="1" kern="1200" dirty="0" err="1"/>
            <a:t>expatriate</a:t>
          </a:r>
          <a:r>
            <a:rPr lang="fi-FI" sz="1600" b="1" kern="1200" dirty="0"/>
            <a:t> </a:t>
          </a:r>
          <a:r>
            <a:rPr lang="fi-FI" sz="1600" b="1" kern="1200" dirty="0" err="1"/>
            <a:t>role</a:t>
          </a:r>
          <a:endParaRPr lang="en-US" sz="1600" b="1" kern="1200" dirty="0"/>
        </a:p>
      </dsp:txBody>
      <dsp:txXfrm>
        <a:off x="3964304" y="3793716"/>
        <a:ext cx="1686060" cy="1007403"/>
      </dsp:txXfrm>
    </dsp:sp>
    <dsp:sp modelId="{A2ABCE6B-6084-44C5-8AB8-BDE1FA1753C1}">
      <dsp:nvSpPr>
        <dsp:cNvPr id="0" name=""/>
        <dsp:cNvSpPr/>
      </dsp:nvSpPr>
      <dsp:spPr>
        <a:xfrm>
          <a:off x="1110563" y="31790"/>
          <a:ext cx="4928838" cy="4928838"/>
        </a:xfrm>
        <a:prstGeom prst="circularArrow">
          <a:avLst>
            <a:gd name="adj1" fmla="val 3986"/>
            <a:gd name="adj2" fmla="val 249997"/>
            <a:gd name="adj3" fmla="val 5830122"/>
            <a:gd name="adj4" fmla="val 4802582"/>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810CE-6D35-4CB0-BCAD-B875D00AC73E}">
      <dsp:nvSpPr>
        <dsp:cNvPr id="0" name=""/>
        <dsp:cNvSpPr/>
      </dsp:nvSpPr>
      <dsp:spPr>
        <a:xfrm>
          <a:off x="1372022" y="3911970"/>
          <a:ext cx="1760406"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err="1"/>
            <a:t>Managing</a:t>
          </a:r>
          <a:r>
            <a:rPr lang="fi-FI" sz="1600" b="1" kern="1200" dirty="0"/>
            <a:t> the </a:t>
          </a:r>
          <a:r>
            <a:rPr lang="fi-FI" sz="1600" b="1" kern="1200" dirty="0" err="1"/>
            <a:t>performance</a:t>
          </a:r>
          <a:r>
            <a:rPr lang="fi-FI" sz="1600" b="1" kern="1200" dirty="0"/>
            <a:t> of </a:t>
          </a:r>
          <a:r>
            <a:rPr lang="fi-FI" sz="1600" b="1" kern="1200" dirty="0" err="1"/>
            <a:t>expatriates</a:t>
          </a:r>
          <a:endParaRPr lang="en-US" sz="1600" b="1" kern="1200" dirty="0"/>
        </a:p>
      </dsp:txBody>
      <dsp:txXfrm>
        <a:off x="1372022" y="3911970"/>
        <a:ext cx="1760406" cy="1007403"/>
      </dsp:txXfrm>
    </dsp:sp>
    <dsp:sp modelId="{98EA6996-CAE0-4EB5-BB8F-040EB7FE499E}">
      <dsp:nvSpPr>
        <dsp:cNvPr id="0" name=""/>
        <dsp:cNvSpPr/>
      </dsp:nvSpPr>
      <dsp:spPr>
        <a:xfrm>
          <a:off x="913608" y="1304"/>
          <a:ext cx="4928838" cy="4928838"/>
        </a:xfrm>
        <a:prstGeom prst="circularArrow">
          <a:avLst>
            <a:gd name="adj1" fmla="val 3986"/>
            <a:gd name="adj2" fmla="val 249997"/>
            <a:gd name="adj3" fmla="val 9774390"/>
            <a:gd name="adj4" fmla="val 8402108"/>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718608-9F42-47B3-8A16-BB094530ADC4}">
      <dsp:nvSpPr>
        <dsp:cNvPr id="0" name=""/>
        <dsp:cNvSpPr/>
      </dsp:nvSpPr>
      <dsp:spPr>
        <a:xfrm>
          <a:off x="248692" y="1962022"/>
          <a:ext cx="1755460"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Compensation and rewards</a:t>
          </a:r>
        </a:p>
      </dsp:txBody>
      <dsp:txXfrm>
        <a:off x="248692" y="1962022"/>
        <a:ext cx="1755460" cy="1007403"/>
      </dsp:txXfrm>
    </dsp:sp>
    <dsp:sp modelId="{83C8113A-2CA0-49C7-A6C4-FAE708529DE3}">
      <dsp:nvSpPr>
        <dsp:cNvPr id="0" name=""/>
        <dsp:cNvSpPr/>
      </dsp:nvSpPr>
      <dsp:spPr>
        <a:xfrm>
          <a:off x="913608" y="1304"/>
          <a:ext cx="4928838" cy="4928838"/>
        </a:xfrm>
        <a:prstGeom prst="circularArrow">
          <a:avLst>
            <a:gd name="adj1" fmla="val 3986"/>
            <a:gd name="adj2" fmla="val 249997"/>
            <a:gd name="adj3" fmla="val 12947895"/>
            <a:gd name="adj4" fmla="val 11575614"/>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391C1-EB43-4811-A3EE-593F56F31852}">
      <dsp:nvSpPr>
        <dsp:cNvPr id="0" name=""/>
        <dsp:cNvSpPr/>
      </dsp:nvSpPr>
      <dsp:spPr>
        <a:xfrm>
          <a:off x="1376983" y="12074"/>
          <a:ext cx="1750483" cy="10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i-FI" sz="1600" b="1" kern="1200" dirty="0" err="1"/>
            <a:t>Repatriation</a:t>
          </a:r>
          <a:endParaRPr lang="en-US" sz="1600" b="1" kern="1200" dirty="0"/>
        </a:p>
      </dsp:txBody>
      <dsp:txXfrm>
        <a:off x="1376983" y="12074"/>
        <a:ext cx="1750483" cy="1007403"/>
      </dsp:txXfrm>
    </dsp:sp>
    <dsp:sp modelId="{70E322E5-96D6-4257-9F43-15711DB371C9}">
      <dsp:nvSpPr>
        <dsp:cNvPr id="0" name=""/>
        <dsp:cNvSpPr/>
      </dsp:nvSpPr>
      <dsp:spPr>
        <a:xfrm>
          <a:off x="913608" y="1304"/>
          <a:ext cx="4928838" cy="4928838"/>
        </a:xfrm>
        <a:prstGeom prst="circularArrow">
          <a:avLst>
            <a:gd name="adj1" fmla="val 3986"/>
            <a:gd name="adj2" fmla="val 249997"/>
            <a:gd name="adj3" fmla="val 16366671"/>
            <a:gd name="adj4" fmla="val 15816650"/>
            <a:gd name="adj5" fmla="val 46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8422" cy="341781"/>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5631790" y="1"/>
            <a:ext cx="4308422" cy="341781"/>
          </a:xfrm>
          <a:prstGeom prst="rect">
            <a:avLst/>
          </a:prstGeom>
        </p:spPr>
        <p:txBody>
          <a:bodyPr vert="horz" lIns="91440" tIns="45720" rIns="91440" bIns="45720" rtlCol="0"/>
          <a:lstStyle>
            <a:lvl1pPr algn="r">
              <a:defRPr sz="1200"/>
            </a:lvl1pPr>
          </a:lstStyle>
          <a:p>
            <a:fld id="{02403BEA-8C9A-477D-9728-905083E68EFA}" type="datetimeFigureOut">
              <a:rPr lang="LID4096" smtClean="0"/>
              <a:t>09/29/2022</a:t>
            </a:fld>
            <a:endParaRPr lang="LID4096"/>
          </a:p>
        </p:txBody>
      </p:sp>
      <p:sp>
        <p:nvSpPr>
          <p:cNvPr id="4" name="Slide Image Placeholder 3"/>
          <p:cNvSpPr>
            <a:spLocks noGrp="1" noRot="1" noChangeAspect="1"/>
          </p:cNvSpPr>
          <p:nvPr>
            <p:ph type="sldImg" idx="2"/>
          </p:nvPr>
        </p:nvSpPr>
        <p:spPr>
          <a:xfrm>
            <a:off x="2925763" y="850900"/>
            <a:ext cx="4090987" cy="2300288"/>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994252" y="3278257"/>
            <a:ext cx="7954010" cy="26822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6470183"/>
            <a:ext cx="4308422" cy="341780"/>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5631790" y="6470183"/>
            <a:ext cx="4308422" cy="341780"/>
          </a:xfrm>
          <a:prstGeom prst="rect">
            <a:avLst/>
          </a:prstGeom>
        </p:spPr>
        <p:txBody>
          <a:bodyPr vert="horz" lIns="91440" tIns="45720" rIns="91440" bIns="45720" rtlCol="0" anchor="b"/>
          <a:lstStyle>
            <a:lvl1pPr algn="r">
              <a:defRPr sz="1200"/>
            </a:lvl1pPr>
          </a:lstStyle>
          <a:p>
            <a:fld id="{CD7F590F-6DDE-4592-A548-F9FBA5501CE6}" type="slidenum">
              <a:rPr lang="LID4096" smtClean="0"/>
              <a:t>‹#›</a:t>
            </a:fld>
            <a:endParaRPr lang="LID4096"/>
          </a:p>
        </p:txBody>
      </p:sp>
    </p:spTree>
    <p:extLst>
      <p:ext uri="{BB962C8B-B14F-4D97-AF65-F5344CB8AC3E}">
        <p14:creationId xmlns:p14="http://schemas.microsoft.com/office/powerpoint/2010/main" val="1567322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05AA8-74BF-4C22-93C7-33E08E8BE2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a:xfrm>
            <a:off x="2482850" y="582613"/>
            <a:ext cx="4913313" cy="2763837"/>
          </a:xfrm>
          <a:ln w="12700" cap="flat">
            <a:solidFill>
              <a:schemeClr val="tx1"/>
            </a:solidFill>
          </a:ln>
        </p:spPr>
      </p:sp>
      <p:sp>
        <p:nvSpPr>
          <p:cNvPr id="49156" name="Rectangle 3"/>
          <p:cNvSpPr>
            <a:spLocks noGrp="1" noChangeArrowheads="1"/>
          </p:cNvSpPr>
          <p:nvPr>
            <p:ph type="body" idx="1"/>
          </p:nvPr>
        </p:nvSpPr>
        <p:spPr>
          <a:xfrm>
            <a:off x="1318166" y="3538423"/>
            <a:ext cx="7234792" cy="3293902"/>
          </a:xfrm>
          <a:noFill/>
          <a:ln/>
        </p:spPr>
        <p:txBody>
          <a:bodyPr lIns="93080" tIns="46541" rIns="93080" bIns="46541"/>
          <a:lstStyle/>
          <a:p>
            <a:pPr eaLnBrk="1" hangingPunct="1"/>
            <a:r>
              <a:rPr lang="en-US" dirty="0">
                <a:ea typeface="ＭＳ Ｐゴシック" pitchFamily="4" charset="-128"/>
              </a:rPr>
              <a:t>Power distance: children, students, employees</a:t>
            </a:r>
          </a:p>
          <a:p>
            <a:pPr eaLnBrk="1" hangingPunct="1"/>
            <a:r>
              <a:rPr lang="en-US" dirty="0">
                <a:ea typeface="ＭＳ Ｐゴシック" pitchFamily="4" charset="-128"/>
              </a:rPr>
              <a:t>Individualism: identification with self and own opinions rather than relationships</a:t>
            </a:r>
          </a:p>
          <a:p>
            <a:pPr eaLnBrk="1" hangingPunct="1"/>
            <a:r>
              <a:rPr lang="en-US" dirty="0">
                <a:ea typeface="ＭＳ Ｐゴシック" pitchFamily="4" charset="-128"/>
              </a:rPr>
              <a:t>Collectivism: value standards different for in-groups and out-groups (particularism vs. universalism)</a:t>
            </a:r>
          </a:p>
          <a:p>
            <a:pPr eaLnBrk="1" hangingPunct="1"/>
            <a:r>
              <a:rPr lang="en-US" dirty="0" err="1">
                <a:ea typeface="ＭＳ Ｐゴシック" pitchFamily="4" charset="-128"/>
              </a:rPr>
              <a:t>Maculinity</a:t>
            </a:r>
            <a:r>
              <a:rPr lang="en-US" dirty="0">
                <a:ea typeface="ＭＳ Ｐゴシック" pitchFamily="4" charset="-128"/>
              </a:rPr>
              <a:t>: G &amp; P use the term ‘goal orientation’</a:t>
            </a:r>
          </a:p>
          <a:p>
            <a:pPr eaLnBrk="1" hangingPunct="1"/>
            <a:endParaRPr lang="en-US" dirty="0">
              <a:ea typeface="ＭＳ Ｐゴシック" pitchFamily="4" charset="-128"/>
            </a:endParaRPr>
          </a:p>
          <a:p>
            <a:pPr eaLnBrk="1" hangingPunct="1"/>
            <a:r>
              <a:rPr lang="en-US" dirty="0">
                <a:ea typeface="ＭＳ Ｐゴシック" pitchFamily="4" charset="-128"/>
              </a:rPr>
              <a:t>Some of these deal with basic questions that have to be answered in all societies</a:t>
            </a:r>
          </a:p>
        </p:txBody>
      </p:sp>
    </p:spTree>
    <p:extLst>
      <p:ext uri="{BB962C8B-B14F-4D97-AF65-F5344CB8AC3E}">
        <p14:creationId xmlns:p14="http://schemas.microsoft.com/office/powerpoint/2010/main" val="250201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1368213" y="2771367"/>
            <a:ext cx="7195182" cy="3328461"/>
          </a:xfrm>
          <a:noFill/>
          <a:ln/>
        </p:spPr>
        <p:txBody>
          <a:bodyPr lIns="107106" tIns="53554" rIns="107106" bIns="53554">
            <a:normAutofit fontScale="92500" lnSpcReduction="10000"/>
          </a:bodyPr>
          <a:lstStyle/>
          <a:p>
            <a:pPr defTabSz="787533">
              <a:lnSpc>
                <a:spcPct val="80000"/>
              </a:lnSpc>
            </a:pPr>
            <a:r>
              <a:rPr lang="en-US" sz="1000" dirty="0"/>
              <a:t>To understand today we have to go back into history! </a:t>
            </a:r>
          </a:p>
          <a:p>
            <a:pPr defTabSz="787533">
              <a:lnSpc>
                <a:spcPct val="80000"/>
              </a:lnSpc>
            </a:pPr>
            <a:r>
              <a:rPr lang="en-US" sz="1000" dirty="0"/>
              <a:t>CONFUCIANISM</a:t>
            </a:r>
          </a:p>
          <a:p>
            <a:pPr defTabSz="787533">
              <a:lnSpc>
                <a:spcPct val="80000"/>
              </a:lnSpc>
            </a:pPr>
            <a:r>
              <a:rPr lang="en-US" sz="1000" dirty="0"/>
              <a:t>Practical, not theoretical or spiritual. ‘The Four Books’, no deity. Became mixed with Taoism and Buddhism ==&gt; neo-Confucianism</a:t>
            </a:r>
          </a:p>
          <a:p>
            <a:pPr defTabSz="787533">
              <a:lnSpc>
                <a:spcPct val="80000"/>
              </a:lnSpc>
            </a:pPr>
            <a:r>
              <a:rPr lang="en-US" sz="1000" dirty="0"/>
              <a:t>THE FIVE CARDINAL RELATIONSHIPS: </a:t>
            </a:r>
          </a:p>
          <a:p>
            <a:pPr defTabSz="787533">
              <a:lnSpc>
                <a:spcPct val="80000"/>
              </a:lnSpc>
            </a:pPr>
            <a:r>
              <a:rPr lang="en-US" sz="1000" dirty="0"/>
              <a:t>- “</a:t>
            </a:r>
            <a:r>
              <a:rPr lang="en-US" sz="1000" dirty="0" err="1"/>
              <a:t>wu</a:t>
            </a:r>
            <a:r>
              <a:rPr lang="en-US" sz="1000" dirty="0"/>
              <a:t> </a:t>
            </a:r>
            <a:r>
              <a:rPr lang="en-US" sz="1000" dirty="0" err="1"/>
              <a:t>lun</a:t>
            </a:r>
            <a:r>
              <a:rPr lang="en-US" sz="1000" dirty="0"/>
              <a:t>”, obs. 4 hierarchical! Different words for older-younger sister (</a:t>
            </a:r>
            <a:r>
              <a:rPr lang="en-US" sz="1000" dirty="0" err="1"/>
              <a:t>jie</a:t>
            </a:r>
            <a:r>
              <a:rPr lang="en-US" sz="1000" dirty="0"/>
              <a:t> </a:t>
            </a:r>
            <a:r>
              <a:rPr lang="en-US" sz="1000" dirty="0" err="1"/>
              <a:t>jie</a:t>
            </a:r>
            <a:r>
              <a:rPr lang="en-US" sz="1000" dirty="0"/>
              <a:t> - </a:t>
            </a:r>
            <a:r>
              <a:rPr lang="en-US" sz="1000" dirty="0" err="1"/>
              <a:t>mei</a:t>
            </a:r>
            <a:r>
              <a:rPr lang="en-US" sz="1000" dirty="0"/>
              <a:t>  </a:t>
            </a:r>
            <a:r>
              <a:rPr lang="en-US" sz="1000" dirty="0" err="1"/>
              <a:t>mei</a:t>
            </a:r>
            <a:r>
              <a:rPr lang="en-US" sz="1000" dirty="0"/>
              <a:t>) brother (</a:t>
            </a:r>
            <a:r>
              <a:rPr lang="en-US" sz="1000" dirty="0" err="1"/>
              <a:t>ge</a:t>
            </a:r>
            <a:r>
              <a:rPr lang="en-US" sz="1000" dirty="0"/>
              <a:t> </a:t>
            </a:r>
            <a:r>
              <a:rPr lang="en-US" sz="1000" dirty="0" err="1"/>
              <a:t>ge</a:t>
            </a:r>
            <a:r>
              <a:rPr lang="en-US" sz="1000" dirty="0"/>
              <a:t> - di di), cousins, etc.</a:t>
            </a:r>
          </a:p>
          <a:p>
            <a:pPr defTabSz="787533">
              <a:lnSpc>
                <a:spcPct val="80000"/>
              </a:lnSpc>
            </a:pPr>
            <a:r>
              <a:rPr lang="en-US" sz="1000" dirty="0"/>
              <a:t>=&gt; Who’s the boss is very important. Staff positions not taken very seriously!</a:t>
            </a:r>
          </a:p>
          <a:p>
            <a:pPr defTabSz="787533">
              <a:lnSpc>
                <a:spcPct val="80000"/>
              </a:lnSpc>
            </a:pPr>
            <a:r>
              <a:rPr lang="en-US" sz="1000" dirty="0"/>
              <a:t>Legalist tradition: father can punish family members</a:t>
            </a:r>
          </a:p>
          <a:p>
            <a:pPr defTabSz="787533">
              <a:lnSpc>
                <a:spcPct val="80000"/>
              </a:lnSpc>
            </a:pPr>
            <a:r>
              <a:rPr lang="en-US" sz="1000" b="1" dirty="0"/>
              <a:t>Groups</a:t>
            </a:r>
            <a:r>
              <a:rPr lang="en-US" sz="1000" dirty="0"/>
              <a:t>: should appoint somebody as responsible. Otherwise nothing will happen!</a:t>
            </a:r>
          </a:p>
          <a:p>
            <a:pPr defTabSz="787533">
              <a:lnSpc>
                <a:spcPct val="80000"/>
              </a:lnSpc>
            </a:pPr>
            <a:r>
              <a:rPr lang="en-US" sz="1000" b="1" dirty="0"/>
              <a:t>Delegations</a:t>
            </a:r>
            <a:r>
              <a:rPr lang="en-US" sz="1000" dirty="0"/>
              <a:t>: must be a boss. Confusing if several voices, they don’t know whom to turn to!</a:t>
            </a:r>
          </a:p>
          <a:p>
            <a:pPr defTabSz="787533">
              <a:lnSpc>
                <a:spcPct val="80000"/>
              </a:lnSpc>
            </a:pPr>
            <a:r>
              <a:rPr lang="en-US" sz="1000" dirty="0"/>
              <a:t>EDUCATION:</a:t>
            </a:r>
          </a:p>
          <a:p>
            <a:pPr defTabSz="787533">
              <a:lnSpc>
                <a:spcPct val="80000"/>
              </a:lnSpc>
            </a:pPr>
            <a:r>
              <a:rPr lang="en-US" sz="1000" dirty="0"/>
              <a:t>The communists have strongly believed in the power of </a:t>
            </a:r>
            <a:r>
              <a:rPr lang="en-US" sz="1000" b="1" dirty="0"/>
              <a:t>education and </a:t>
            </a:r>
            <a:r>
              <a:rPr lang="en-US" sz="1000" b="1" dirty="0" err="1"/>
              <a:t>indoctirination</a:t>
            </a:r>
            <a:r>
              <a:rPr lang="en-US" sz="1000" dirty="0"/>
              <a:t>. Have frequently used model workers and model villages(</a:t>
            </a:r>
            <a:r>
              <a:rPr lang="en-US" sz="1000" dirty="0" err="1"/>
              <a:t>Dazhai</a:t>
            </a:r>
            <a:r>
              <a:rPr lang="en-US" sz="1000" dirty="0"/>
              <a:t>) to spread the kind of values that they want people to adhere to. For example, Lei Feng was a soldier back in the early 60s who did all kinds of miraculous things, and fortunately there was always a photographer present when he helped farmer, etc. He finally died trying to help somebody from drowning. This is still very common, e.g. when reading the Chinese press.</a:t>
            </a:r>
          </a:p>
          <a:p>
            <a:pPr defTabSz="787533">
              <a:lnSpc>
                <a:spcPct val="80000"/>
              </a:lnSpc>
            </a:pPr>
            <a:r>
              <a:rPr lang="en-US" sz="1000" dirty="0"/>
              <a:t>CHINESE ORGANIZATIONS:</a:t>
            </a:r>
          </a:p>
          <a:p>
            <a:pPr defTabSz="787533">
              <a:lnSpc>
                <a:spcPct val="80000"/>
              </a:lnSpc>
            </a:pPr>
            <a:r>
              <a:rPr lang="en-US" sz="1000" dirty="0"/>
              <a:t>- power is centralized, very much so in overseas Chinese family-owned companies</a:t>
            </a:r>
          </a:p>
          <a:p>
            <a:pPr defTabSz="787533">
              <a:lnSpc>
                <a:spcPct val="80000"/>
              </a:lnSpc>
            </a:pPr>
            <a:r>
              <a:rPr lang="en-US" sz="1000" dirty="0"/>
              <a:t>- the combination of harmony together with Communist ideology &amp; hierarchy: an effort in groups not to offend somebody, but in reality the top leaders have power.</a:t>
            </a:r>
          </a:p>
          <a:p>
            <a:pPr defTabSz="787533">
              <a:lnSpc>
                <a:spcPct val="80000"/>
              </a:lnSpc>
            </a:pPr>
            <a:r>
              <a:rPr lang="en-US" sz="1000" dirty="0"/>
              <a:t>THE POSITION OF FEMALES IN CHINA</a:t>
            </a:r>
          </a:p>
          <a:p>
            <a:pPr defTabSz="787533">
              <a:lnSpc>
                <a:spcPct val="80000"/>
              </a:lnSpc>
            </a:pPr>
            <a:r>
              <a:rPr lang="en-US" sz="1000" dirty="0"/>
              <a:t>- Mao, 1949: “Women carry half of the sky” ==&gt; should participate in developing the </a:t>
            </a:r>
            <a:r>
              <a:rPr lang="en-US" sz="1000" dirty="0" err="1"/>
              <a:t>counry</a:t>
            </a:r>
            <a:endParaRPr lang="en-US" sz="1000" dirty="0"/>
          </a:p>
          <a:p>
            <a:pPr defTabSz="787533">
              <a:lnSpc>
                <a:spcPct val="80000"/>
              </a:lnSpc>
            </a:pPr>
            <a:r>
              <a:rPr lang="en-US" sz="1000" dirty="0"/>
              <a:t>- more female managers than in the West, equal pay law</a:t>
            </a:r>
          </a:p>
          <a:p>
            <a:pPr defTabSz="787533">
              <a:lnSpc>
                <a:spcPct val="80000"/>
              </a:lnSpc>
            </a:pPr>
            <a:r>
              <a:rPr lang="en-US" sz="1000" dirty="0"/>
              <a:t>- however, survey in 1993 showed that 70% of the women would like to stay at home</a:t>
            </a:r>
          </a:p>
          <a:p>
            <a:pPr defTabSz="787533">
              <a:lnSpc>
                <a:spcPct val="80000"/>
              </a:lnSpc>
            </a:pPr>
            <a:r>
              <a:rPr lang="en-US" sz="1000" dirty="0"/>
              <a:t>- Confucius: “it is a virtue if a woman has no ability”, should be soft, flexible, kind, quiet, introvert &amp; take care of the home ===&gt;societal perception that men are more able, and therefore resistance esp. in rural areas; socialization: females more shy and unassertive</a:t>
            </a:r>
          </a:p>
          <a:p>
            <a:pPr defTabSz="787533">
              <a:lnSpc>
                <a:spcPct val="80000"/>
              </a:lnSpc>
            </a:pPr>
            <a:r>
              <a:rPr lang="en-US" sz="1000" dirty="0"/>
              <a:t>- problem: often excluded </a:t>
            </a:r>
            <a:r>
              <a:rPr lang="en-US" sz="1000" dirty="0" err="1"/>
              <a:t>fromthe</a:t>
            </a:r>
            <a:r>
              <a:rPr lang="en-US" sz="1000" dirty="0"/>
              <a:t> large male army &amp; CCP networks, not seldom fired when </a:t>
            </a:r>
            <a:r>
              <a:rPr lang="en-US" sz="1000" dirty="0" err="1"/>
              <a:t>pregnat</a:t>
            </a:r>
            <a:r>
              <a:rPr lang="en-US" sz="1000" dirty="0"/>
              <a:t>;  advantages: day care centers, grandmothers to take care of children</a:t>
            </a:r>
          </a:p>
          <a:p>
            <a:pPr defTabSz="787533">
              <a:lnSpc>
                <a:spcPct val="80000"/>
              </a:lnSpc>
            </a:pPr>
            <a:r>
              <a:rPr lang="en-US" sz="1000" dirty="0"/>
              <a:t>- not socially accepted to stay single; 30 years old: family &amp; friends start to arrange marriage</a:t>
            </a:r>
          </a:p>
          <a:p>
            <a:pPr defTabSz="787533">
              <a:lnSpc>
                <a:spcPct val="80000"/>
              </a:lnSpc>
            </a:pPr>
            <a:r>
              <a:rPr lang="en-US" sz="1000" dirty="0"/>
              <a:t>TAOISM</a:t>
            </a:r>
          </a:p>
          <a:p>
            <a:pPr defTabSz="787533">
              <a:lnSpc>
                <a:spcPct val="80000"/>
              </a:lnSpc>
            </a:pPr>
            <a:r>
              <a:rPr lang="en-US" sz="1000" dirty="0"/>
              <a:t>harmonization with order of nature, more passive than </a:t>
            </a:r>
            <a:r>
              <a:rPr lang="en-US" sz="1000" dirty="0" err="1"/>
              <a:t>confucianism</a:t>
            </a:r>
            <a:r>
              <a:rPr lang="en-US" sz="1000" dirty="0"/>
              <a:t>, don’t interfere in the course of events</a:t>
            </a:r>
          </a:p>
          <a:p>
            <a:pPr defTabSz="787533">
              <a:lnSpc>
                <a:spcPct val="80000"/>
              </a:lnSpc>
            </a:pPr>
            <a:r>
              <a:rPr lang="en-US" sz="1000" dirty="0"/>
              <a:t>NATURALISM</a:t>
            </a:r>
          </a:p>
          <a:p>
            <a:pPr defTabSz="787533">
              <a:lnSpc>
                <a:spcPct val="80000"/>
              </a:lnSpc>
            </a:pPr>
            <a:r>
              <a:rPr lang="en-US" sz="1000" dirty="0"/>
              <a:t>Yin and Yang</a:t>
            </a:r>
          </a:p>
        </p:txBody>
      </p:sp>
      <p:sp>
        <p:nvSpPr>
          <p:cNvPr id="54275" name="Rectangle 3"/>
          <p:cNvSpPr>
            <a:spLocks noGrp="1" noRot="1" noChangeAspect="1" noChangeArrowheads="1" noTextEdit="1"/>
          </p:cNvSpPr>
          <p:nvPr>
            <p:ph type="sldImg"/>
          </p:nvPr>
        </p:nvSpPr>
        <p:spPr>
          <a:xfrm>
            <a:off x="2511425" y="4763"/>
            <a:ext cx="4906963" cy="2760662"/>
          </a:xfrm>
          <a:ln cap="flat"/>
        </p:spPr>
      </p:sp>
    </p:spTree>
    <p:extLst>
      <p:ext uri="{BB962C8B-B14F-4D97-AF65-F5344CB8AC3E}">
        <p14:creationId xmlns:p14="http://schemas.microsoft.com/office/powerpoint/2010/main" val="921782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don’t work because of the culture</a:t>
            </a:r>
          </a:p>
          <a:p>
            <a:r>
              <a:rPr lang="en-US" dirty="0"/>
              <a:t>Can we describe Finnish? What are their personalities? You are so lucky because you can see the Northern light</a:t>
            </a:r>
            <a:endParaRPr lang="LID4096" dirty="0"/>
          </a:p>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F590F-6DDE-4592-A548-F9FBA5501CE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7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F590F-6DDE-4592-A548-F9FBA5501CE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25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D7F590F-6DDE-4592-A548-F9FBA5501CE6}" type="slidenum">
              <a:rPr lang="LID4096" smtClean="0"/>
              <a:t>27</a:t>
            </a:fld>
            <a:endParaRPr lang="LID4096"/>
          </a:p>
        </p:txBody>
      </p:sp>
    </p:spTree>
    <p:extLst>
      <p:ext uri="{BB962C8B-B14F-4D97-AF65-F5344CB8AC3E}">
        <p14:creationId xmlns:p14="http://schemas.microsoft.com/office/powerpoint/2010/main" val="60005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D7F590F-6DDE-4592-A548-F9FBA5501CE6}" type="slidenum">
              <a:rPr lang="LID4096" smtClean="0"/>
              <a:t>28</a:t>
            </a:fld>
            <a:endParaRPr lang="LID4096"/>
          </a:p>
        </p:txBody>
      </p:sp>
    </p:spTree>
    <p:extLst>
      <p:ext uri="{BB962C8B-B14F-4D97-AF65-F5344CB8AC3E}">
        <p14:creationId xmlns:p14="http://schemas.microsoft.com/office/powerpoint/2010/main" val="128697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172" eaLnBrk="0" hangingPunct="0">
              <a:defRPr sz="1200">
                <a:solidFill>
                  <a:schemeClr val="tx1"/>
                </a:solidFill>
                <a:latin typeface="Arial" charset="0"/>
              </a:defRPr>
            </a:lvl1pPr>
            <a:lvl2pPr marL="716872" indent="-275720" defTabSz="948172" eaLnBrk="0" hangingPunct="0">
              <a:defRPr sz="1200">
                <a:solidFill>
                  <a:schemeClr val="tx1"/>
                </a:solidFill>
                <a:latin typeface="Arial" charset="0"/>
              </a:defRPr>
            </a:lvl2pPr>
            <a:lvl3pPr marL="1102881" indent="-220576" defTabSz="948172" eaLnBrk="0" hangingPunct="0">
              <a:defRPr sz="1200">
                <a:solidFill>
                  <a:schemeClr val="tx1"/>
                </a:solidFill>
                <a:latin typeface="Arial" charset="0"/>
              </a:defRPr>
            </a:lvl3pPr>
            <a:lvl4pPr marL="1544033" indent="-220576" defTabSz="948172" eaLnBrk="0" hangingPunct="0">
              <a:defRPr sz="1200">
                <a:solidFill>
                  <a:schemeClr val="tx1"/>
                </a:solidFill>
                <a:latin typeface="Arial" charset="0"/>
              </a:defRPr>
            </a:lvl4pPr>
            <a:lvl5pPr marL="1985185" indent="-220576" defTabSz="948172" eaLnBrk="0" hangingPunct="0">
              <a:defRPr sz="1200">
                <a:solidFill>
                  <a:schemeClr val="tx1"/>
                </a:solidFill>
                <a:latin typeface="Arial" charset="0"/>
              </a:defRPr>
            </a:lvl5pPr>
            <a:lvl6pPr marL="2426338"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6pPr>
            <a:lvl7pPr marL="2867490"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7pPr>
            <a:lvl8pPr marL="3308642"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8pPr>
            <a:lvl9pPr marL="3749794"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marL="0" marR="0" lvl="0" indent="0" algn="r" defTabSz="948172" rtl="0" eaLnBrk="0" fontAlgn="auto" latinLnBrk="0" hangingPunct="0">
              <a:lnSpc>
                <a:spcPct val="100000"/>
              </a:lnSpc>
              <a:spcBef>
                <a:spcPts val="0"/>
              </a:spcBef>
              <a:spcAft>
                <a:spcPts val="0"/>
              </a:spcAft>
              <a:buClrTx/>
              <a:buSzTx/>
              <a:buFontTx/>
              <a:buNone/>
              <a:tabLst/>
              <a:defRPr/>
            </a:pPr>
            <a:fld id="{AE94D7E9-88C0-41E2-9493-A26C145381EE}" type="slidenum">
              <a:rPr kumimoji="0" lang="en-US" sz="1400" b="0" i="0" u="none" strike="noStrike" kern="1200" cap="none" spc="0" normalizeH="0" baseline="0" noProof="0">
                <a:ln>
                  <a:noFill/>
                </a:ln>
                <a:solidFill>
                  <a:prstClr val="black"/>
                </a:solidFill>
                <a:effectLst/>
                <a:uLnTx/>
                <a:uFillTx/>
                <a:latin typeface="Times New Roman" pitchFamily="18" charset="0"/>
                <a:ea typeface="ＭＳ Ｐゴシック" charset="0"/>
                <a:cs typeface="+mn-cs"/>
              </a:rPr>
              <a:pPr marL="0" marR="0" lvl="0" indent="0" algn="r" defTabSz="948172" rtl="0" eaLnBrk="0" fontAlgn="auto" latinLnBrk="0" hangingPunct="0">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black"/>
              </a:solidFill>
              <a:effectLst/>
              <a:uLnTx/>
              <a:uFillTx/>
              <a:latin typeface="Times New Roman" pitchFamily="18" charset="0"/>
              <a:ea typeface="ＭＳ Ｐゴシック" charset="0"/>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p>
        </p:txBody>
      </p:sp>
    </p:spTree>
    <p:extLst>
      <p:ext uri="{BB962C8B-B14F-4D97-AF65-F5344CB8AC3E}">
        <p14:creationId xmlns:p14="http://schemas.microsoft.com/office/powerpoint/2010/main" val="2542837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172" eaLnBrk="0" hangingPunct="0">
              <a:defRPr sz="1200">
                <a:solidFill>
                  <a:schemeClr val="tx1"/>
                </a:solidFill>
                <a:latin typeface="Arial" charset="0"/>
              </a:defRPr>
            </a:lvl1pPr>
            <a:lvl2pPr marL="716872" indent="-275720" defTabSz="948172" eaLnBrk="0" hangingPunct="0">
              <a:defRPr sz="1200">
                <a:solidFill>
                  <a:schemeClr val="tx1"/>
                </a:solidFill>
                <a:latin typeface="Arial" charset="0"/>
              </a:defRPr>
            </a:lvl2pPr>
            <a:lvl3pPr marL="1102881" indent="-220576" defTabSz="948172" eaLnBrk="0" hangingPunct="0">
              <a:defRPr sz="1200">
                <a:solidFill>
                  <a:schemeClr val="tx1"/>
                </a:solidFill>
                <a:latin typeface="Arial" charset="0"/>
              </a:defRPr>
            </a:lvl3pPr>
            <a:lvl4pPr marL="1544033" indent="-220576" defTabSz="948172" eaLnBrk="0" hangingPunct="0">
              <a:defRPr sz="1200">
                <a:solidFill>
                  <a:schemeClr val="tx1"/>
                </a:solidFill>
                <a:latin typeface="Arial" charset="0"/>
              </a:defRPr>
            </a:lvl4pPr>
            <a:lvl5pPr marL="1985185" indent="-220576" defTabSz="948172" eaLnBrk="0" hangingPunct="0">
              <a:defRPr sz="1200">
                <a:solidFill>
                  <a:schemeClr val="tx1"/>
                </a:solidFill>
                <a:latin typeface="Arial" charset="0"/>
              </a:defRPr>
            </a:lvl5pPr>
            <a:lvl6pPr marL="2426338"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6pPr>
            <a:lvl7pPr marL="2867490"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7pPr>
            <a:lvl8pPr marL="3308642"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8pPr>
            <a:lvl9pPr marL="3749794" indent="-220576" defTabSz="948172"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marL="0" marR="0" lvl="0" indent="0" algn="r" defTabSz="948172" rtl="0" eaLnBrk="0" fontAlgn="auto" latinLnBrk="0" hangingPunct="0">
              <a:lnSpc>
                <a:spcPct val="100000"/>
              </a:lnSpc>
              <a:spcBef>
                <a:spcPts val="0"/>
              </a:spcBef>
              <a:spcAft>
                <a:spcPts val="0"/>
              </a:spcAft>
              <a:buClrTx/>
              <a:buSzTx/>
              <a:buFontTx/>
              <a:buNone/>
              <a:tabLst/>
              <a:defRPr/>
            </a:pPr>
            <a:fld id="{C1266446-A8BD-41DE-8870-0E21DC23F29E}" type="slidenum">
              <a:rPr kumimoji="0" lang="en-US" sz="1400" b="0" i="0" u="none" strike="noStrike" kern="1200" cap="none" spc="0" normalizeH="0" baseline="0" noProof="0">
                <a:ln>
                  <a:noFill/>
                </a:ln>
                <a:solidFill>
                  <a:prstClr val="black"/>
                </a:solidFill>
                <a:effectLst/>
                <a:uLnTx/>
                <a:uFillTx/>
                <a:latin typeface="Times New Roman" pitchFamily="18" charset="0"/>
                <a:ea typeface="ＭＳ Ｐゴシック" charset="0"/>
                <a:cs typeface="+mn-cs"/>
              </a:rPr>
              <a:pPr marL="0" marR="0" lvl="0" indent="0" algn="r" defTabSz="948172" rtl="0" eaLnBrk="0" fontAlgn="auto" latinLnBrk="0" hangingPunct="0">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Times New Roman" pitchFamily="18" charset="0"/>
              <a:ea typeface="ＭＳ Ｐゴシック" charset="0"/>
              <a:cs typeface="+mn-cs"/>
            </a:endParaRPr>
          </a:p>
        </p:txBody>
      </p:sp>
      <p:sp>
        <p:nvSpPr>
          <p:cNvPr id="63491" name="Rectangle 7"/>
          <p:cNvSpPr txBox="1">
            <a:spLocks noGrp="1" noChangeArrowheads="1"/>
          </p:cNvSpPr>
          <p:nvPr/>
        </p:nvSpPr>
        <p:spPr bwMode="auto">
          <a:xfrm>
            <a:off x="5579429" y="7026730"/>
            <a:ext cx="4268823" cy="36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42" tIns="47571" rIns="95142" bIns="47571" anchor="b"/>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87BAAC-4F0C-48C3-BA65-46F52FE41144}"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63492" name="Rectangle 2"/>
          <p:cNvSpPr>
            <a:spLocks noGrp="1" noRot="1" noChangeAspect="1" noChangeArrowheads="1" noTextEdit="1"/>
          </p:cNvSpPr>
          <p:nvPr>
            <p:ph type="sldImg"/>
          </p:nvPr>
        </p:nvSpPr>
        <p:spPr>
          <a:xfrm>
            <a:off x="2468563" y="560388"/>
            <a:ext cx="4910137" cy="2762250"/>
          </a:xfrm>
          <a:ln/>
        </p:spPr>
      </p:sp>
      <p:sp>
        <p:nvSpPr>
          <p:cNvPr id="63493" name="Rectangle 3"/>
          <p:cNvSpPr>
            <a:spLocks noGrp="1" noChangeArrowheads="1"/>
          </p:cNvSpPr>
          <p:nvPr>
            <p:ph type="body" idx="1"/>
          </p:nvPr>
        </p:nvSpPr>
        <p:spPr>
          <a:xfrm>
            <a:off x="1310609" y="3513940"/>
            <a:ext cx="7227042" cy="33303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37" tIns="47569" rIns="95137" bIns="47569"/>
          <a:lstStyle/>
          <a:p>
            <a:pPr eaLnBrk="1" hangingPunct="1"/>
            <a:endParaRPr lang="en-GB"/>
          </a:p>
        </p:txBody>
      </p:sp>
    </p:spTree>
    <p:extLst>
      <p:ext uri="{BB962C8B-B14F-4D97-AF65-F5344CB8AC3E}">
        <p14:creationId xmlns:p14="http://schemas.microsoft.com/office/powerpoint/2010/main" val="405147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D7F590F-6DDE-4592-A548-F9FBA5501CE6}" type="slidenum">
              <a:rPr lang="LID4096" smtClean="0"/>
              <a:t>5</a:t>
            </a:fld>
            <a:endParaRPr lang="LID4096"/>
          </a:p>
        </p:txBody>
      </p:sp>
    </p:spTree>
    <p:extLst>
      <p:ext uri="{BB962C8B-B14F-4D97-AF65-F5344CB8AC3E}">
        <p14:creationId xmlns:p14="http://schemas.microsoft.com/office/powerpoint/2010/main" val="233304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CD7F590F-6DDE-4592-A548-F9FBA5501CE6}" type="slidenum">
              <a:rPr lang="LID4096" smtClean="0"/>
              <a:t>12</a:t>
            </a:fld>
            <a:endParaRPr lang="LID4096"/>
          </a:p>
        </p:txBody>
      </p:sp>
    </p:spTree>
    <p:extLst>
      <p:ext uri="{BB962C8B-B14F-4D97-AF65-F5344CB8AC3E}">
        <p14:creationId xmlns:p14="http://schemas.microsoft.com/office/powerpoint/2010/main" val="335220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don’t work because of the culture</a:t>
            </a:r>
            <a:endParaRPr lang="LID4096" dirty="0"/>
          </a:p>
        </p:txBody>
      </p:sp>
      <p:sp>
        <p:nvSpPr>
          <p:cNvPr id="4" name="Slide Number Placeholder 3"/>
          <p:cNvSpPr>
            <a:spLocks noGrp="1"/>
          </p:cNvSpPr>
          <p:nvPr>
            <p:ph type="sldNum" sz="quarter" idx="5"/>
          </p:nvPr>
        </p:nvSpPr>
        <p:spPr/>
        <p:txBody>
          <a:bodyPr/>
          <a:lstStyle/>
          <a:p>
            <a:fld id="{CD7F590F-6DDE-4592-A548-F9FBA5501CE6}" type="slidenum">
              <a:rPr lang="LID4096" smtClean="0"/>
              <a:t>13</a:t>
            </a:fld>
            <a:endParaRPr lang="LID4096"/>
          </a:p>
        </p:txBody>
      </p:sp>
    </p:spTree>
    <p:extLst>
      <p:ext uri="{BB962C8B-B14F-4D97-AF65-F5344CB8AC3E}">
        <p14:creationId xmlns:p14="http://schemas.microsoft.com/office/powerpoint/2010/main" val="215536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F590F-6DDE-4592-A548-F9FBA5501CE6}" type="slidenum">
              <a:rPr kumimoji="0" lang="LID4096"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ID4096"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93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2625725" y="509588"/>
            <a:ext cx="4522788" cy="2544762"/>
          </a:xfrm>
          <a:ln/>
        </p:spPr>
      </p:sp>
      <p:sp>
        <p:nvSpPr>
          <p:cNvPr id="22531" name="Rectangle 3"/>
          <p:cNvSpPr>
            <a:spLocks noGrp="1" noChangeArrowheads="1"/>
          </p:cNvSpPr>
          <p:nvPr>
            <p:ph type="body" idx="1"/>
          </p:nvPr>
        </p:nvSpPr>
        <p:spPr>
          <a:xfrm>
            <a:off x="1302654" y="3225040"/>
            <a:ext cx="7166895" cy="30571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Tree>
    <p:extLst>
      <p:ext uri="{BB962C8B-B14F-4D97-AF65-F5344CB8AC3E}">
        <p14:creationId xmlns:p14="http://schemas.microsoft.com/office/powerpoint/2010/main" val="115371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US" dirty="0"/>
              <a:t>Edgar Schein, in his “three levels of culture” model (also known as “iceberg model”), disting­uishes between 1) the visible manifestations of culture </a:t>
            </a:r>
            <a:r>
              <a:rPr lang="en-GB" altLang="en-US" dirty="0">
                <a:solidFill>
                  <a:srgbClr val="FFFFFF"/>
                </a:solidFill>
                <a:latin typeface="Arial" panose="020B0604020202020204" pitchFamily="34" charset="0"/>
                <a:cs typeface="Arial" panose="020B0604020202020204" pitchFamily="34" charset="0"/>
              </a:rPr>
              <a:t>(“</a:t>
            </a:r>
            <a:r>
              <a:rPr lang="en-US" dirty="0"/>
              <a:t>artifacts”) </a:t>
            </a:r>
            <a:r>
              <a:rPr lang="en-GB" altLang="en-US" dirty="0">
                <a:solidFill>
                  <a:srgbClr val="FFFFFF"/>
                </a:solidFill>
                <a:latin typeface="Arial" panose="020B0604020202020204" pitchFamily="34" charset="0"/>
                <a:cs typeface="Arial" panose="020B0604020202020204" pitchFamily="34" charset="0"/>
              </a:rPr>
              <a:t>and </a:t>
            </a:r>
            <a:r>
              <a:rPr lang="en-US" dirty="0"/>
              <a:t>overt behavior; 2) espoused values (v</a:t>
            </a:r>
            <a:r>
              <a:rPr lang="en-GB" altLang="en-US" dirty="0" err="1">
                <a:solidFill>
                  <a:srgbClr val="FFFFFF"/>
                </a:solidFill>
                <a:latin typeface="Arial" panose="020B0604020202020204" pitchFamily="34" charset="0"/>
                <a:cs typeface="Arial" panose="020B0604020202020204" pitchFamily="34" charset="0"/>
              </a:rPr>
              <a:t>alues</a:t>
            </a:r>
            <a:r>
              <a:rPr lang="en-GB" altLang="en-US" dirty="0">
                <a:solidFill>
                  <a:srgbClr val="FFFFFF"/>
                </a:solidFill>
                <a:latin typeface="Arial" panose="020B0604020202020204" pitchFamily="34" charset="0"/>
                <a:cs typeface="Arial" panose="020B0604020202020204" pitchFamily="34" charset="0"/>
              </a:rPr>
              <a:t>, norms, and beliefs that people talk about and acknowledge); and 3) </a:t>
            </a:r>
            <a:r>
              <a:rPr lang="en-US" dirty="0"/>
              <a:t>and the f</a:t>
            </a:r>
            <a:r>
              <a:rPr lang="en-GB" altLang="en-US" dirty="0" err="1">
                <a:solidFill>
                  <a:srgbClr val="FFFFFF"/>
                </a:solidFill>
                <a:latin typeface="Arial" panose="020B0604020202020204" pitchFamily="34" charset="0"/>
                <a:cs typeface="Arial" panose="020B0604020202020204" pitchFamily="34" charset="0"/>
              </a:rPr>
              <a:t>undamental</a:t>
            </a:r>
            <a:r>
              <a:rPr lang="en-GB" altLang="en-US" dirty="0">
                <a:solidFill>
                  <a:srgbClr val="FFFFFF"/>
                </a:solidFill>
                <a:latin typeface="Arial" panose="020B0604020202020204" pitchFamily="34" charset="0"/>
                <a:cs typeface="Arial" panose="020B0604020202020204" pitchFamily="34" charset="0"/>
              </a:rPr>
              <a:t> premises that people hold about the world (</a:t>
            </a:r>
            <a:r>
              <a:rPr lang="en-US" dirty="0"/>
              <a:t>“basic assump­tions”</a:t>
            </a:r>
            <a:r>
              <a:rPr lang="en-GB" altLang="en-US" dirty="0">
                <a:solidFill>
                  <a:srgbClr val="FFFFFF"/>
                </a:solidFill>
                <a:latin typeface="Arial" panose="020B0604020202020204" pitchFamily="34" charset="0"/>
                <a:cs typeface="Arial" panose="020B0604020202020204" pitchFamily="34" charset="0"/>
              </a:rPr>
              <a:t>)</a:t>
            </a:r>
            <a:r>
              <a:rPr lang="en-US" dirty="0"/>
              <a:t>. This model can be applied to national culture, organi­za­tional culture, and other spheres of culture.  Source: </a:t>
            </a:r>
            <a:r>
              <a:rPr lang="en-US" altLang="en-US" dirty="0">
                <a:solidFill>
                  <a:srgbClr val="111111"/>
                </a:solidFill>
                <a:latin typeface="Arial" panose="020B0604020202020204" pitchFamily="34" charset="0"/>
                <a:cs typeface="Arial" panose="020B0604020202020204" pitchFamily="34" charset="0"/>
              </a:rPr>
              <a:t>Schein (2004). </a:t>
            </a:r>
            <a:r>
              <a:rPr lang="en-US" altLang="en-US" i="1" dirty="0">
                <a:solidFill>
                  <a:srgbClr val="111111"/>
                </a:solidFill>
                <a:latin typeface="Arial" panose="020B0604020202020204" pitchFamily="34" charset="0"/>
                <a:cs typeface="Arial" panose="020B0604020202020204" pitchFamily="34" charset="0"/>
              </a:rPr>
              <a:t>Organizational culture and leadership </a:t>
            </a:r>
            <a:r>
              <a:rPr lang="en-US" altLang="en-US" dirty="0">
                <a:solidFill>
                  <a:srgbClr val="111111"/>
                </a:solidFill>
                <a:latin typeface="Arial" panose="020B0604020202020204" pitchFamily="34" charset="0"/>
                <a:cs typeface="Arial" panose="020B0604020202020204" pitchFamily="34" charset="0"/>
              </a:rPr>
              <a:t>(3</a:t>
            </a:r>
            <a:r>
              <a:rPr lang="en-US" altLang="en-US" baseline="30000" dirty="0">
                <a:solidFill>
                  <a:srgbClr val="111111"/>
                </a:solidFill>
                <a:latin typeface="Arial" panose="020B0604020202020204" pitchFamily="34" charset="0"/>
                <a:cs typeface="Arial" panose="020B0604020202020204" pitchFamily="34" charset="0"/>
              </a:rPr>
              <a:t>rd</a:t>
            </a:r>
            <a:r>
              <a:rPr lang="en-US" altLang="en-US" dirty="0">
                <a:solidFill>
                  <a:srgbClr val="111111"/>
                </a:solidFill>
                <a:latin typeface="Arial" panose="020B0604020202020204" pitchFamily="34" charset="0"/>
                <a:cs typeface="Arial" panose="020B0604020202020204" pitchFamily="34" charset="0"/>
              </a:rPr>
              <a:t> ed.). London: Jossey-Bass.</a:t>
            </a:r>
          </a:p>
          <a:p>
            <a:endParaRPr lang="en-US" strike="noStrike" baseline="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20A9F81-6D55-4C10-AB91-095C8E532F91}" type="slidenum">
              <a:rPr kumimoji="0" lang="de-AT"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de-AT"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1715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2473325" y="552450"/>
            <a:ext cx="4891088" cy="2751138"/>
          </a:xfrm>
          <a:ln/>
        </p:spPr>
      </p:sp>
      <p:sp>
        <p:nvSpPr>
          <p:cNvPr id="31747" name="Rectangle 3"/>
          <p:cNvSpPr>
            <a:spLocks noGrp="1" noChangeArrowheads="1"/>
          </p:cNvSpPr>
          <p:nvPr>
            <p:ph type="body" idx="1"/>
          </p:nvPr>
        </p:nvSpPr>
        <p:spPr>
          <a:xfrm>
            <a:off x="1311861" y="3487584"/>
            <a:ext cx="7212925" cy="3304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anose="020B0604020202020204" pitchFamily="34" charset="0"/>
              </a:rPr>
              <a:t>Check the </a:t>
            </a:r>
            <a:r>
              <a:rPr lang="en-US" altLang="en-US" dirty="0" err="1">
                <a:cs typeface="Arial" panose="020B0604020202020204" pitchFamily="34" charset="0"/>
              </a:rPr>
              <a:t>linkn</a:t>
            </a:r>
            <a:endParaRPr lang="en-US" altLang="en-US" dirty="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Rot="1" noChangeAspect="1" noChangeArrowheads="1" noTextEdit="1"/>
          </p:cNvSpPr>
          <p:nvPr>
            <p:ph type="sldImg"/>
          </p:nvPr>
        </p:nvSpPr>
        <p:spPr>
          <a:xfrm>
            <a:off x="2163763" y="600075"/>
            <a:ext cx="5276850" cy="2968625"/>
          </a:xfrm>
          <a:ln cap="flat"/>
        </p:spPr>
      </p:sp>
      <p:sp>
        <p:nvSpPr>
          <p:cNvPr id="2" name="Notes Placeholder 1"/>
          <p:cNvSpPr>
            <a:spLocks noGrp="1"/>
          </p:cNvSpPr>
          <p:nvPr>
            <p:ph type="body" sz="quarter" idx="10"/>
          </p:nvPr>
        </p:nvSpPr>
        <p:spPr/>
        <p:txBody>
          <a:bodyPr/>
          <a:lstStyle/>
          <a:p>
            <a:endParaRPr lang="fi-FI" dirty="0"/>
          </a:p>
        </p:txBody>
      </p:sp>
    </p:spTree>
    <p:extLst>
      <p:ext uri="{BB962C8B-B14F-4D97-AF65-F5344CB8AC3E}">
        <p14:creationId xmlns:p14="http://schemas.microsoft.com/office/powerpoint/2010/main" val="36697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hyperlink" Target="https://twitter.com/aaltobiz" TargetMode="External"/><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https://www.aalto.fi/snapchat/" TargetMode="External"/><Relationship Id="rId2" Type="http://schemas.openxmlformats.org/officeDocument/2006/relationships/hyperlink" Target="http://biz.aalto.fi/" TargetMode="External"/><Relationship Id="rId1" Type="http://schemas.openxmlformats.org/officeDocument/2006/relationships/slideMaster" Target="../slideMasters/slideMaster5.xml"/><Relationship Id="rId6" Type="http://schemas.openxmlformats.org/officeDocument/2006/relationships/hyperlink" Target="https://www.instagram.com/aaltobiz" TargetMode="External"/><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hyperlink" Target="https://www.youtube.com/user/aaltouniversity" TargetMode="External"/><Relationship Id="rId4" Type="http://schemas.openxmlformats.org/officeDocument/2006/relationships/hyperlink" Target="https://www.facebook.com/aaltobiz" TargetMode="External"/><Relationship Id="rId9" Type="http://schemas.openxmlformats.org/officeDocument/2006/relationships/image" Target="../media/image12.png"/><Relationship Id="rId14" Type="http://schemas.openxmlformats.org/officeDocument/2006/relationships/hyperlink" Target="https://www.linkedin.com/school/aalto-university/"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22.png"/><Relationship Id="rId2" Type="http://schemas.openxmlformats.org/officeDocument/2006/relationships/hyperlink" Target="http://biz.aalto.fi/" TargetMode="External"/><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hyperlink" Target="https://www.youtube.com/user/aaltouniversity" TargetMode="External"/><Relationship Id="rId1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2784-DC44-43DA-9D48-E979D45C40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4D0B80F-89A2-40D9-A243-B9F84CFA68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71C10DF8-17E0-4805-8A8E-9DE2946108EC}"/>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ABE4152E-7E43-491F-B555-2932E343F77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589CCAA-A3D4-4776-AC7A-0AC5561B80E2}"/>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351366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44BC-E759-4317-ABFC-4AA8BCEFA1C6}"/>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1D9C249B-0F61-4054-942E-3290F16EC2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8511A16-2804-4CFB-A7DB-140024CD36C0}"/>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0462BA57-116A-47E8-99CF-E5C79999903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E0DFFFB-3619-405E-8ECB-3B5522CB9D67}"/>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227629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4CD75-C984-4534-97C3-439EEA5F6B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A373F247-ABDB-4F47-A996-E93EE19E21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5D3E10A-1B1B-46D4-8862-C6B7858E9795}"/>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D41BF65E-D0BD-441A-9BC3-5BB9F7A2335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B2B7969D-3E09-4A9B-A5D8-7793C326A5C3}"/>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106196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360" indent="0" algn="ctr">
              <a:buNone/>
              <a:defRPr>
                <a:solidFill>
                  <a:schemeClr val="tx1">
                    <a:tint val="75000"/>
                  </a:schemeClr>
                </a:solidFill>
              </a:defRPr>
            </a:lvl2pPr>
            <a:lvl3pPr marL="822719" indent="0" algn="ctr">
              <a:buNone/>
              <a:defRPr>
                <a:solidFill>
                  <a:schemeClr val="tx1">
                    <a:tint val="75000"/>
                  </a:schemeClr>
                </a:solidFill>
              </a:defRPr>
            </a:lvl3pPr>
            <a:lvl4pPr marL="1234080" indent="0" algn="ctr">
              <a:buNone/>
              <a:defRPr>
                <a:solidFill>
                  <a:schemeClr val="tx1">
                    <a:tint val="75000"/>
                  </a:schemeClr>
                </a:solidFill>
              </a:defRPr>
            </a:lvl4pPr>
            <a:lvl5pPr marL="1645440" indent="0" algn="ctr">
              <a:buNone/>
              <a:defRPr>
                <a:solidFill>
                  <a:schemeClr val="tx1">
                    <a:tint val="75000"/>
                  </a:schemeClr>
                </a:solidFill>
              </a:defRPr>
            </a:lvl5pPr>
            <a:lvl6pPr marL="2056801" indent="0" algn="ctr">
              <a:buNone/>
              <a:defRPr>
                <a:solidFill>
                  <a:schemeClr val="tx1">
                    <a:tint val="75000"/>
                  </a:schemeClr>
                </a:solidFill>
              </a:defRPr>
            </a:lvl6pPr>
            <a:lvl7pPr marL="2468160" indent="0" algn="ctr">
              <a:buNone/>
              <a:defRPr>
                <a:solidFill>
                  <a:schemeClr val="tx1">
                    <a:tint val="75000"/>
                  </a:schemeClr>
                </a:solidFill>
              </a:defRPr>
            </a:lvl7pPr>
            <a:lvl8pPr marL="2879520" indent="0" algn="ctr">
              <a:buNone/>
              <a:defRPr>
                <a:solidFill>
                  <a:schemeClr val="tx1">
                    <a:tint val="75000"/>
                  </a:schemeClr>
                </a:solidFill>
              </a:defRPr>
            </a:lvl8pPr>
            <a:lvl9pPr marL="3290879" indent="0" algn="ctr">
              <a:buNone/>
              <a:defRPr>
                <a:solidFill>
                  <a:schemeClr val="tx1">
                    <a:tint val="75000"/>
                  </a:schemeClr>
                </a:solidFill>
              </a:defRPr>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B5EE5203-ACD5-4F45-8880-C84DE66F56D2}" type="datetime1">
              <a:rPr lang="fi-FI" smtClean="0"/>
              <a:t>29.9.2022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1371591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379B9D47-1D60-4971-B72D-47AB1350C627}" type="datetime1">
              <a:rPr lang="fi-FI" smtClean="0"/>
              <a:t>29.9.2022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722982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3599" b="1" cap="all"/>
            </a:lvl1pPr>
          </a:lstStyle>
          <a:p>
            <a:r>
              <a:rPr lang="en-US"/>
              <a:t>Click to edit Master title style</a:t>
            </a:r>
            <a:endParaRPr lang="fi-FI"/>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00">
                <a:solidFill>
                  <a:schemeClr val="tx1">
                    <a:tint val="75000"/>
                  </a:schemeClr>
                </a:solidFill>
              </a:defRPr>
            </a:lvl1pPr>
            <a:lvl2pPr marL="411360" indent="0">
              <a:buNone/>
              <a:defRPr sz="1620">
                <a:solidFill>
                  <a:schemeClr val="tx1">
                    <a:tint val="75000"/>
                  </a:schemeClr>
                </a:solidFill>
              </a:defRPr>
            </a:lvl2pPr>
            <a:lvl3pPr marL="822719" indent="0">
              <a:buNone/>
              <a:defRPr sz="1440">
                <a:solidFill>
                  <a:schemeClr val="tx1">
                    <a:tint val="75000"/>
                  </a:schemeClr>
                </a:solidFill>
              </a:defRPr>
            </a:lvl3pPr>
            <a:lvl4pPr marL="1234080" indent="0">
              <a:buNone/>
              <a:defRPr sz="1260">
                <a:solidFill>
                  <a:schemeClr val="tx1">
                    <a:tint val="75000"/>
                  </a:schemeClr>
                </a:solidFill>
              </a:defRPr>
            </a:lvl4pPr>
            <a:lvl5pPr marL="1645440" indent="0">
              <a:buNone/>
              <a:defRPr sz="1260">
                <a:solidFill>
                  <a:schemeClr val="tx1">
                    <a:tint val="75000"/>
                  </a:schemeClr>
                </a:solidFill>
              </a:defRPr>
            </a:lvl5pPr>
            <a:lvl6pPr marL="2056801" indent="0">
              <a:buNone/>
              <a:defRPr sz="1260">
                <a:solidFill>
                  <a:schemeClr val="tx1">
                    <a:tint val="75000"/>
                  </a:schemeClr>
                </a:solidFill>
              </a:defRPr>
            </a:lvl6pPr>
            <a:lvl7pPr marL="2468160" indent="0">
              <a:buNone/>
              <a:defRPr sz="1260">
                <a:solidFill>
                  <a:schemeClr val="tx1">
                    <a:tint val="75000"/>
                  </a:schemeClr>
                </a:solidFill>
              </a:defRPr>
            </a:lvl7pPr>
            <a:lvl8pPr marL="2879520" indent="0">
              <a:buNone/>
              <a:defRPr sz="1260">
                <a:solidFill>
                  <a:schemeClr val="tx1">
                    <a:tint val="75000"/>
                  </a:schemeClr>
                </a:solidFill>
              </a:defRPr>
            </a:lvl8pPr>
            <a:lvl9pPr marL="3290879"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FFC0EA-E574-4629-BAA5-AD4A7A346345}" type="datetime1">
              <a:rPr lang="fi-FI" smtClean="0"/>
              <a:t>29.9.2022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941958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09600" y="1600201"/>
            <a:ext cx="5384800" cy="4525963"/>
          </a:xfrm>
        </p:spPr>
        <p:txBody>
          <a:bodyPr/>
          <a:lstStyle>
            <a:lvl1pPr>
              <a:defRPr sz="2519"/>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600201"/>
            <a:ext cx="5384800" cy="4525963"/>
          </a:xfrm>
        </p:spPr>
        <p:txBody>
          <a:bodyPr/>
          <a:lstStyle>
            <a:lvl1pPr>
              <a:defRPr sz="2519"/>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119A43D3-E189-4967-BCCF-1CD4A4332DC4}" type="datetime1">
              <a:rPr lang="fi-FI" smtClean="0"/>
              <a:t>29.9.2022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1218984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160" b="1"/>
            </a:lvl1pPr>
            <a:lvl2pPr marL="411360" indent="0">
              <a:buNone/>
              <a:defRPr sz="1800" b="1"/>
            </a:lvl2pPr>
            <a:lvl3pPr marL="822719" indent="0">
              <a:buNone/>
              <a:defRPr sz="1620" b="1"/>
            </a:lvl3pPr>
            <a:lvl4pPr marL="1234080" indent="0">
              <a:buNone/>
              <a:defRPr sz="1440" b="1"/>
            </a:lvl4pPr>
            <a:lvl5pPr marL="1645440" indent="0">
              <a:buNone/>
              <a:defRPr sz="1440" b="1"/>
            </a:lvl5pPr>
            <a:lvl6pPr marL="2056801" indent="0">
              <a:buNone/>
              <a:defRPr sz="1440" b="1"/>
            </a:lvl6pPr>
            <a:lvl7pPr marL="2468160" indent="0">
              <a:buNone/>
              <a:defRPr sz="1440" b="1"/>
            </a:lvl7pPr>
            <a:lvl8pPr marL="2879520" indent="0">
              <a:buNone/>
              <a:defRPr sz="1440" b="1"/>
            </a:lvl8pPr>
            <a:lvl9pPr marL="3290879"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160" b="1"/>
            </a:lvl1pPr>
            <a:lvl2pPr marL="411360" indent="0">
              <a:buNone/>
              <a:defRPr sz="1800" b="1"/>
            </a:lvl2pPr>
            <a:lvl3pPr marL="822719" indent="0">
              <a:buNone/>
              <a:defRPr sz="1620" b="1"/>
            </a:lvl3pPr>
            <a:lvl4pPr marL="1234080" indent="0">
              <a:buNone/>
              <a:defRPr sz="1440" b="1"/>
            </a:lvl4pPr>
            <a:lvl5pPr marL="1645440" indent="0">
              <a:buNone/>
              <a:defRPr sz="1440" b="1"/>
            </a:lvl5pPr>
            <a:lvl6pPr marL="2056801" indent="0">
              <a:buNone/>
              <a:defRPr sz="1440" b="1"/>
            </a:lvl6pPr>
            <a:lvl7pPr marL="2468160" indent="0">
              <a:buNone/>
              <a:defRPr sz="1440" b="1"/>
            </a:lvl7pPr>
            <a:lvl8pPr marL="2879520" indent="0">
              <a:buNone/>
              <a:defRPr sz="1440" b="1"/>
            </a:lvl8pPr>
            <a:lvl9pPr marL="3290879"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EC591BF5-C5F3-4EBB-9E35-43EB6CFD6FD4}" type="datetime1">
              <a:rPr lang="fi-FI" smtClean="0"/>
              <a:t>29.9.2022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2318929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C811B4C-C38C-4638-9896-CC6D2634D84C}" type="datetime1">
              <a:rPr lang="fi-FI" smtClean="0"/>
              <a:t>29.9.2022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359686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3B9CA-D9BD-476E-B24A-D60F16DD6947}" type="datetime1">
              <a:rPr lang="fi-FI" smtClean="0"/>
              <a:t>29.9.2022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579987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1800" b="1"/>
            </a:lvl1pPr>
          </a:lstStyle>
          <a:p>
            <a:r>
              <a:rPr lang="en-US"/>
              <a:t>Click to edit Master title style</a:t>
            </a:r>
            <a:endParaRPr lang="fi-FI"/>
          </a:p>
        </p:txBody>
      </p:sp>
      <p:sp>
        <p:nvSpPr>
          <p:cNvPr id="3" name="Content Placeholder 2"/>
          <p:cNvSpPr>
            <a:spLocks noGrp="1"/>
          </p:cNvSpPr>
          <p:nvPr>
            <p:ph idx="1"/>
          </p:nvPr>
        </p:nvSpPr>
        <p:spPr>
          <a:xfrm>
            <a:off x="4766733" y="273053"/>
            <a:ext cx="6815667" cy="5853113"/>
          </a:xfrm>
        </p:spPr>
        <p:txBody>
          <a:bodyPr/>
          <a:lstStyle>
            <a:lvl1pPr>
              <a:defRPr sz="2879"/>
            </a:lvl1pPr>
            <a:lvl2pPr>
              <a:defRPr sz="2519"/>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260"/>
            </a:lvl1pPr>
            <a:lvl2pPr marL="411360" indent="0">
              <a:buNone/>
              <a:defRPr sz="1080"/>
            </a:lvl2pPr>
            <a:lvl3pPr marL="822719" indent="0">
              <a:buNone/>
              <a:defRPr sz="900"/>
            </a:lvl3pPr>
            <a:lvl4pPr marL="1234080" indent="0">
              <a:buNone/>
              <a:defRPr sz="811"/>
            </a:lvl4pPr>
            <a:lvl5pPr marL="1645440" indent="0">
              <a:buNone/>
              <a:defRPr sz="811"/>
            </a:lvl5pPr>
            <a:lvl6pPr marL="2056801" indent="0">
              <a:buNone/>
              <a:defRPr sz="811"/>
            </a:lvl6pPr>
            <a:lvl7pPr marL="2468160" indent="0">
              <a:buNone/>
              <a:defRPr sz="811"/>
            </a:lvl7pPr>
            <a:lvl8pPr marL="2879520" indent="0">
              <a:buNone/>
              <a:defRPr sz="811"/>
            </a:lvl8pPr>
            <a:lvl9pPr marL="3290879" indent="0">
              <a:buNone/>
              <a:defRPr sz="811"/>
            </a:lvl9pPr>
          </a:lstStyle>
          <a:p>
            <a:pPr lvl="0"/>
            <a:r>
              <a:rPr lang="en-US"/>
              <a:t>Click to edit Master text styles</a:t>
            </a:r>
          </a:p>
        </p:txBody>
      </p:sp>
      <p:sp>
        <p:nvSpPr>
          <p:cNvPr id="5" name="Date Placeholder 4"/>
          <p:cNvSpPr>
            <a:spLocks noGrp="1"/>
          </p:cNvSpPr>
          <p:nvPr>
            <p:ph type="dt" sz="half" idx="10"/>
          </p:nvPr>
        </p:nvSpPr>
        <p:spPr/>
        <p:txBody>
          <a:bodyPr/>
          <a:lstStyle/>
          <a:p>
            <a:fld id="{F490ACAA-EA29-4F86-A73A-489B85F9A345}" type="datetime1">
              <a:rPr lang="fi-FI" smtClean="0"/>
              <a:t>29.9.2022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47421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DF8E-9505-4BA1-B1DC-42E394B535A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F1324287-837F-4F0E-A360-862318556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0A942CE-98DB-4AD7-B872-DFC0FEC0691E}"/>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3CD5C1FF-2B7E-4D16-B0EC-FE369527B09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74B4E52-A906-46C0-829D-52CA11829E3B}"/>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359055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1800" b="1"/>
            </a:lvl1pPr>
          </a:lstStyle>
          <a:p>
            <a:r>
              <a:rPr lang="en-US"/>
              <a:t>Click to edit Master title style</a:t>
            </a:r>
            <a:endParaRPr lang="fi-FI"/>
          </a:p>
        </p:txBody>
      </p:sp>
      <p:sp>
        <p:nvSpPr>
          <p:cNvPr id="3" name="Picture Placeholder 2"/>
          <p:cNvSpPr>
            <a:spLocks noGrp="1"/>
          </p:cNvSpPr>
          <p:nvPr>
            <p:ph type="pic" idx="1"/>
          </p:nvPr>
        </p:nvSpPr>
        <p:spPr>
          <a:xfrm>
            <a:off x="2389719" y="612775"/>
            <a:ext cx="7315200" cy="4114800"/>
          </a:xfrm>
        </p:spPr>
        <p:txBody>
          <a:bodyPr/>
          <a:lstStyle>
            <a:lvl1pPr marL="0" indent="0">
              <a:buNone/>
              <a:defRPr sz="2879"/>
            </a:lvl1pPr>
            <a:lvl2pPr marL="411360" indent="0">
              <a:buNone/>
              <a:defRPr sz="2519"/>
            </a:lvl2pPr>
            <a:lvl3pPr marL="822719" indent="0">
              <a:buNone/>
              <a:defRPr sz="2160"/>
            </a:lvl3pPr>
            <a:lvl4pPr marL="1234080" indent="0">
              <a:buNone/>
              <a:defRPr sz="1800"/>
            </a:lvl4pPr>
            <a:lvl5pPr marL="1645440" indent="0">
              <a:buNone/>
              <a:defRPr sz="1800"/>
            </a:lvl5pPr>
            <a:lvl6pPr marL="2056801" indent="0">
              <a:buNone/>
              <a:defRPr sz="1800"/>
            </a:lvl6pPr>
            <a:lvl7pPr marL="2468160" indent="0">
              <a:buNone/>
              <a:defRPr sz="1800"/>
            </a:lvl7pPr>
            <a:lvl8pPr marL="2879520" indent="0">
              <a:buNone/>
              <a:defRPr sz="1800"/>
            </a:lvl8pPr>
            <a:lvl9pPr marL="3290879" indent="0">
              <a:buNone/>
              <a:defRPr sz="1800"/>
            </a:lvl9pPr>
          </a:lstStyle>
          <a:p>
            <a:endParaRPr lang="fi-FI"/>
          </a:p>
        </p:txBody>
      </p:sp>
      <p:sp>
        <p:nvSpPr>
          <p:cNvPr id="4" name="Text Placeholder 3"/>
          <p:cNvSpPr>
            <a:spLocks noGrp="1"/>
          </p:cNvSpPr>
          <p:nvPr>
            <p:ph type="body" sz="half" idx="2"/>
          </p:nvPr>
        </p:nvSpPr>
        <p:spPr>
          <a:xfrm>
            <a:off x="2389719" y="5367339"/>
            <a:ext cx="7315200" cy="804861"/>
          </a:xfrm>
        </p:spPr>
        <p:txBody>
          <a:bodyPr/>
          <a:lstStyle>
            <a:lvl1pPr marL="0" indent="0">
              <a:buNone/>
              <a:defRPr sz="1260"/>
            </a:lvl1pPr>
            <a:lvl2pPr marL="411360" indent="0">
              <a:buNone/>
              <a:defRPr sz="1080"/>
            </a:lvl2pPr>
            <a:lvl3pPr marL="822719" indent="0">
              <a:buNone/>
              <a:defRPr sz="900"/>
            </a:lvl3pPr>
            <a:lvl4pPr marL="1234080" indent="0">
              <a:buNone/>
              <a:defRPr sz="811"/>
            </a:lvl4pPr>
            <a:lvl5pPr marL="1645440" indent="0">
              <a:buNone/>
              <a:defRPr sz="811"/>
            </a:lvl5pPr>
            <a:lvl6pPr marL="2056801" indent="0">
              <a:buNone/>
              <a:defRPr sz="811"/>
            </a:lvl6pPr>
            <a:lvl7pPr marL="2468160" indent="0">
              <a:buNone/>
              <a:defRPr sz="811"/>
            </a:lvl7pPr>
            <a:lvl8pPr marL="2879520" indent="0">
              <a:buNone/>
              <a:defRPr sz="811"/>
            </a:lvl8pPr>
            <a:lvl9pPr marL="3290879" indent="0">
              <a:buNone/>
              <a:defRPr sz="811"/>
            </a:lvl9pPr>
          </a:lstStyle>
          <a:p>
            <a:pPr lvl="0"/>
            <a:r>
              <a:rPr lang="en-US"/>
              <a:t>Click to edit Master text styles</a:t>
            </a:r>
          </a:p>
        </p:txBody>
      </p:sp>
      <p:sp>
        <p:nvSpPr>
          <p:cNvPr id="5" name="Date Placeholder 4"/>
          <p:cNvSpPr>
            <a:spLocks noGrp="1"/>
          </p:cNvSpPr>
          <p:nvPr>
            <p:ph type="dt" sz="half" idx="10"/>
          </p:nvPr>
        </p:nvSpPr>
        <p:spPr/>
        <p:txBody>
          <a:bodyPr/>
          <a:lstStyle/>
          <a:p>
            <a:fld id="{6EAAF3EF-4B65-40BA-81DB-E1F7B67C5721}" type="datetime1">
              <a:rPr lang="fi-FI" smtClean="0"/>
              <a:t>29.9.2022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731679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D68442E-79AD-4DAD-994E-F4A4FC72918B}" type="datetime1">
              <a:rPr lang="fi-FI" smtClean="0"/>
              <a:t>29.9.2022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762207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6103C7B0-C7CE-46A4-AEC7-8C44AB581BF1}" type="datetime1">
              <a:rPr lang="fi-FI" smtClean="0"/>
              <a:t>29.9.2022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0772FAC2-A4C0-41F8-B6B9-CE1298A9340B}" type="slidenum">
              <a:rPr lang="fi-FI" smtClean="0"/>
              <a:t>‹#›</a:t>
            </a:fld>
            <a:endParaRPr lang="fi-FI"/>
          </a:p>
        </p:txBody>
      </p:sp>
    </p:spTree>
    <p:extLst>
      <p:ext uri="{BB962C8B-B14F-4D97-AF65-F5344CB8AC3E}">
        <p14:creationId xmlns:p14="http://schemas.microsoft.com/office/powerpoint/2010/main" val="341067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Rectangle 6"/>
          <p:cNvSpPr/>
          <p:nvPr userDrawn="1"/>
        </p:nvSpPr>
        <p:spPr>
          <a:xfrm>
            <a:off x="4478400" y="4089360"/>
            <a:ext cx="7104000" cy="1368000"/>
          </a:xfrm>
          <a:prstGeom prst="rect">
            <a:avLst/>
          </a:prstGeom>
          <a:solidFill>
            <a:srgbClr val="928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20"/>
          </a:p>
        </p:txBody>
      </p:sp>
      <p:sp>
        <p:nvSpPr>
          <p:cNvPr id="2" name="Title 1"/>
          <p:cNvSpPr>
            <a:spLocks noGrp="1"/>
          </p:cNvSpPr>
          <p:nvPr>
            <p:ph type="ctrTitle"/>
          </p:nvPr>
        </p:nvSpPr>
        <p:spPr>
          <a:xfrm>
            <a:off x="609600" y="457200"/>
            <a:ext cx="10972800" cy="3646800"/>
          </a:xfrm>
          <a:solidFill>
            <a:srgbClr val="B1059D"/>
          </a:solidFill>
        </p:spPr>
        <p:txBody>
          <a:bodyPr lIns="72000" tIns="144000" anchor="t">
            <a:normAutofit/>
          </a:bodyPr>
          <a:lstStyle>
            <a:lvl1pPr algn="l">
              <a:lnSpc>
                <a:spcPts val="4949"/>
              </a:lnSpc>
              <a:defRPr sz="5399">
                <a:solidFill>
                  <a:schemeClr val="bg1"/>
                </a:solidFill>
              </a:defRPr>
            </a:lvl1pPr>
          </a:lstStyle>
          <a:p>
            <a:r>
              <a:rPr lang="en-US"/>
              <a:t>Click to edit Master title style</a:t>
            </a:r>
            <a:endParaRPr lang="fi-FI" dirty="0"/>
          </a:p>
        </p:txBody>
      </p:sp>
      <p:sp>
        <p:nvSpPr>
          <p:cNvPr id="3" name="Subtitle 2"/>
          <p:cNvSpPr>
            <a:spLocks noGrp="1"/>
          </p:cNvSpPr>
          <p:nvPr>
            <p:ph type="subTitle" idx="1" hasCustomPrompt="1"/>
          </p:nvPr>
        </p:nvSpPr>
        <p:spPr>
          <a:xfrm>
            <a:off x="4488353" y="4098072"/>
            <a:ext cx="7099855" cy="831129"/>
          </a:xfrm>
        </p:spPr>
        <p:txBody>
          <a:bodyPr lIns="72000" tIns="72000">
            <a:noAutofit/>
          </a:bodyPr>
          <a:lstStyle>
            <a:lvl1pPr marL="0" indent="0" algn="l">
              <a:lnSpc>
                <a:spcPts val="2699"/>
              </a:lnSpc>
              <a:spcBef>
                <a:spcPts val="0"/>
              </a:spcBef>
              <a:spcAft>
                <a:spcPts val="0"/>
              </a:spcAft>
              <a:buNone/>
              <a:defRPr sz="2699" b="1">
                <a:solidFill>
                  <a:schemeClr val="bg1"/>
                </a:solidFill>
              </a:defRPr>
            </a:lvl1pPr>
            <a:lvl2pPr marL="411360" indent="0" algn="ctr">
              <a:buNone/>
              <a:defRPr>
                <a:solidFill>
                  <a:schemeClr val="tx1">
                    <a:tint val="75000"/>
                  </a:schemeClr>
                </a:solidFill>
              </a:defRPr>
            </a:lvl2pPr>
            <a:lvl3pPr marL="822719" indent="0" algn="ctr">
              <a:buNone/>
              <a:defRPr>
                <a:solidFill>
                  <a:schemeClr val="tx1">
                    <a:tint val="75000"/>
                  </a:schemeClr>
                </a:solidFill>
              </a:defRPr>
            </a:lvl3pPr>
            <a:lvl4pPr marL="1234080" indent="0" algn="ctr">
              <a:buNone/>
              <a:defRPr>
                <a:solidFill>
                  <a:schemeClr val="tx1">
                    <a:tint val="75000"/>
                  </a:schemeClr>
                </a:solidFill>
              </a:defRPr>
            </a:lvl4pPr>
            <a:lvl5pPr marL="1645440" indent="0" algn="ctr">
              <a:buNone/>
              <a:defRPr>
                <a:solidFill>
                  <a:schemeClr val="tx1">
                    <a:tint val="75000"/>
                  </a:schemeClr>
                </a:solidFill>
              </a:defRPr>
            </a:lvl5pPr>
            <a:lvl6pPr marL="2056801" indent="0" algn="ctr">
              <a:buNone/>
              <a:defRPr>
                <a:solidFill>
                  <a:schemeClr val="tx1">
                    <a:tint val="75000"/>
                  </a:schemeClr>
                </a:solidFill>
              </a:defRPr>
            </a:lvl6pPr>
            <a:lvl7pPr marL="2468160" indent="0" algn="ctr">
              <a:buNone/>
              <a:defRPr>
                <a:solidFill>
                  <a:schemeClr val="tx1">
                    <a:tint val="75000"/>
                  </a:schemeClr>
                </a:solidFill>
              </a:defRPr>
            </a:lvl7pPr>
            <a:lvl8pPr marL="2879520" indent="0" algn="ctr">
              <a:buNone/>
              <a:defRPr>
                <a:solidFill>
                  <a:schemeClr val="tx1">
                    <a:tint val="75000"/>
                  </a:schemeClr>
                </a:solidFill>
              </a:defRPr>
            </a:lvl8pPr>
            <a:lvl9pPr marL="3290879" indent="0" algn="ctr">
              <a:buNone/>
              <a:defRPr>
                <a:solidFill>
                  <a:schemeClr val="tx1">
                    <a:tint val="75000"/>
                  </a:schemeClr>
                </a:solidFill>
              </a:defRPr>
            </a:lvl9pPr>
          </a:lstStyle>
          <a:p>
            <a:r>
              <a:rPr lang="en-US" dirty="0" err="1"/>
              <a:t>Tapahtuman</a:t>
            </a:r>
            <a:r>
              <a:rPr lang="en-US" dirty="0"/>
              <a:t> </a:t>
            </a:r>
            <a:r>
              <a:rPr lang="en-US" dirty="0" err="1"/>
              <a:t>nimi</a:t>
            </a:r>
            <a:br>
              <a:rPr lang="en-US" dirty="0"/>
            </a:br>
            <a:r>
              <a:rPr lang="en-US" dirty="0" err="1"/>
              <a:t>Paikka</a:t>
            </a:r>
            <a:endParaRPr lang="fi-FI" dirty="0"/>
          </a:p>
        </p:txBody>
      </p:sp>
      <p:sp>
        <p:nvSpPr>
          <p:cNvPr id="17" name="Text Placeholder 16"/>
          <p:cNvSpPr>
            <a:spLocks noGrp="1"/>
          </p:cNvSpPr>
          <p:nvPr>
            <p:ph type="body" sz="quarter" idx="14" hasCustomPrompt="1"/>
          </p:nvPr>
        </p:nvSpPr>
        <p:spPr>
          <a:xfrm>
            <a:off x="4488353" y="4929200"/>
            <a:ext cx="7088244" cy="513659"/>
          </a:xfrm>
        </p:spPr>
        <p:txBody>
          <a:bodyPr wrap="none" lIns="72000">
            <a:noAutofit/>
          </a:bodyPr>
          <a:lstStyle>
            <a:lvl1pPr marL="7142" indent="-7142">
              <a:lnSpc>
                <a:spcPts val="2699"/>
              </a:lnSpc>
              <a:spcAft>
                <a:spcPts val="0"/>
              </a:spcAft>
              <a:buNone/>
              <a:defRPr sz="2699">
                <a:solidFill>
                  <a:schemeClr val="bg1"/>
                </a:solidFill>
              </a:defRPr>
            </a:lvl1pPr>
          </a:lstStyle>
          <a:p>
            <a:pPr lvl="0"/>
            <a:r>
              <a:rPr lang="en-US" dirty="0" err="1"/>
              <a:t>Pvm</a:t>
            </a:r>
            <a:endParaRPr lang="en-US" dirty="0"/>
          </a:p>
        </p:txBody>
      </p:sp>
      <p:sp>
        <p:nvSpPr>
          <p:cNvPr id="5" name="Footer Placeholder 4"/>
          <p:cNvSpPr>
            <a:spLocks noGrp="1"/>
          </p:cNvSpPr>
          <p:nvPr>
            <p:ph type="ftr" sz="quarter" idx="11"/>
          </p:nvPr>
        </p:nvSpPr>
        <p:spPr>
          <a:xfrm>
            <a:off x="609600" y="4124197"/>
            <a:ext cx="3771888" cy="277043"/>
          </a:xfrm>
        </p:spPr>
        <p:txBody>
          <a:bodyPr wrap="none" lIns="0" tIns="36000" anchor="t"/>
          <a:lstStyle>
            <a:lvl1pPr algn="l">
              <a:defRPr sz="1440" b="1">
                <a:solidFill>
                  <a:srgbClr val="928B81"/>
                </a:solidFill>
              </a:defRPr>
            </a:lvl1pPr>
          </a:lstStyle>
          <a:p>
            <a:endParaRPr lang="fi-FI" dirty="0"/>
          </a:p>
        </p:txBody>
      </p:sp>
      <p:sp>
        <p:nvSpPr>
          <p:cNvPr id="12" name="Text Placeholder 11"/>
          <p:cNvSpPr>
            <a:spLocks noGrp="1"/>
          </p:cNvSpPr>
          <p:nvPr>
            <p:ph type="body" sz="quarter" idx="15" hasCustomPrompt="1"/>
          </p:nvPr>
        </p:nvSpPr>
        <p:spPr>
          <a:xfrm>
            <a:off x="620291" y="4401233"/>
            <a:ext cx="3761197" cy="214312"/>
          </a:xfrm>
        </p:spPr>
        <p:txBody>
          <a:bodyPr wrap="none">
            <a:noAutofit/>
          </a:bodyPr>
          <a:lstStyle>
            <a:lvl1pPr marL="7142" indent="-7142">
              <a:lnSpc>
                <a:spcPts val="1440"/>
              </a:lnSpc>
              <a:spcAft>
                <a:spcPts val="0"/>
              </a:spcAft>
              <a:buNone/>
              <a:defRPr b="1">
                <a:solidFill>
                  <a:srgbClr val="928B81"/>
                </a:solidFill>
              </a:defRPr>
            </a:lvl1pPr>
          </a:lstStyle>
          <a:p>
            <a:pPr lvl="0"/>
            <a:r>
              <a:rPr lang="en-US" dirty="0" err="1"/>
              <a:t>titteli</a:t>
            </a:r>
            <a:endParaRPr lang="fi-FI" dirty="0"/>
          </a:p>
        </p:txBody>
      </p:sp>
      <p:pic>
        <p:nvPicPr>
          <p:cNvPr id="9" name="Picture 8" descr="Aalto_EE_13_PPT_3.jpg"/>
          <p:cNvPicPr>
            <a:picLocks noChangeAspect="1"/>
          </p:cNvPicPr>
          <p:nvPr userDrawn="1"/>
        </p:nvPicPr>
        <p:blipFill>
          <a:blip r:embed="rId2" cstate="print"/>
          <a:srcRect l="828" t="4909"/>
          <a:stretch>
            <a:fillRect/>
          </a:stretch>
        </p:blipFill>
        <p:spPr>
          <a:xfrm>
            <a:off x="34835" y="5643579"/>
            <a:ext cx="4171405" cy="1214421"/>
          </a:xfrm>
          <a:prstGeom prst="rect">
            <a:avLst/>
          </a:prstGeom>
        </p:spPr>
      </p:pic>
      <p:sp>
        <p:nvSpPr>
          <p:cNvPr id="11" name="Date Placeholder 10"/>
          <p:cNvSpPr>
            <a:spLocks noGrp="1"/>
          </p:cNvSpPr>
          <p:nvPr>
            <p:ph type="dt" sz="half" idx="16"/>
          </p:nvPr>
        </p:nvSpPr>
        <p:spPr>
          <a:xfrm>
            <a:off x="5801431" y="7191935"/>
            <a:ext cx="3631137" cy="560255"/>
          </a:xfrm>
        </p:spPr>
        <p:txBody>
          <a:bodyPr/>
          <a:lstStyle/>
          <a:p>
            <a:fld id="{97A326B4-5E46-42E7-B2E2-E2AE717E937A}" type="datetime1">
              <a:rPr lang="fi-FI" smtClean="0"/>
              <a:t>29.9.2022</a:t>
            </a:fld>
            <a:endParaRPr lang="fi-FI" dirty="0"/>
          </a:p>
        </p:txBody>
      </p:sp>
      <p:sp>
        <p:nvSpPr>
          <p:cNvPr id="13" name="Slide Number Placeholder 12"/>
          <p:cNvSpPr>
            <a:spLocks noGrp="1"/>
          </p:cNvSpPr>
          <p:nvPr>
            <p:ph type="sldNum" sz="quarter" idx="17"/>
          </p:nvPr>
        </p:nvSpPr>
        <p:spPr>
          <a:xfrm>
            <a:off x="9144023" y="7072339"/>
            <a:ext cx="1824000" cy="342000"/>
          </a:xfrm>
        </p:spPr>
        <p:txBody>
          <a:bodyPr/>
          <a:lstStyle/>
          <a:p>
            <a:r>
              <a:rPr lang="fi-FI"/>
              <a:t>Page </a:t>
            </a:r>
            <a:fld id="{A6CEBE3C-E193-468D-ABEF-7756DED2DE66}" type="slidenum">
              <a:rPr lang="fi-FI" smtClean="0"/>
              <a:pPr/>
              <a:t>‹#›</a:t>
            </a:fld>
            <a:endParaRPr lang="fi-FI" dirty="0"/>
          </a:p>
        </p:txBody>
      </p:sp>
    </p:spTree>
    <p:extLst>
      <p:ext uri="{BB962C8B-B14F-4D97-AF65-F5344CB8AC3E}">
        <p14:creationId xmlns:p14="http://schemas.microsoft.com/office/powerpoint/2010/main" val="1674920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pPr defTabSz="548626" fontAlgn="base">
              <a:spcBef>
                <a:spcPct val="0"/>
              </a:spcBef>
              <a:spcAft>
                <a:spcPct val="0"/>
              </a:spcAft>
            </a:pPr>
            <a:fld id="{86CB4B4D-7CA3-9044-876B-883B54F8677D}" type="slidenum">
              <a:rPr lang="en-US" smtClean="0">
                <a:solidFill>
                  <a:prstClr val="black">
                    <a:tint val="75000"/>
                  </a:prstClr>
                </a:solidFill>
                <a:latin typeface="Arial" charset="0"/>
                <a:ea typeface="ＭＳ Ｐゴシック" charset="0"/>
              </a:rPr>
              <a:pPr defTabSz="548626" fontAlgn="base">
                <a:spcBef>
                  <a:spcPct val="0"/>
                </a:spcBef>
                <a:spcAft>
                  <a:spcPct val="0"/>
                </a:spcAft>
              </a:pPr>
              <a:t>‹#›</a:t>
            </a:fld>
            <a:endParaRPr lang="en-US">
              <a:solidFill>
                <a:prstClr val="black">
                  <a:tint val="75000"/>
                </a:prstClr>
              </a:solidFill>
              <a:latin typeface="Arial" charset="0"/>
              <a:ea typeface="ＭＳ Ｐゴシック" charset="0"/>
            </a:endParaRPr>
          </a:p>
        </p:txBody>
      </p:sp>
    </p:spTree>
    <p:extLst>
      <p:ext uri="{BB962C8B-B14F-4D97-AF65-F5344CB8AC3E}">
        <p14:creationId xmlns:p14="http://schemas.microsoft.com/office/powerpoint/2010/main" val="102187633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CD7061-D055-4289-A561-32B5AFCE0376}"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3438671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AB68C-2B8A-4A06-837C-3DDAEA64D43E}"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3050801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BD90C-B786-4E1E-A196-FC0F0E2F7204}"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1590098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D23F8E-E86E-486F-8688-937076CC2FAD}"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3971233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4C9BE5-E906-4247-975A-A4175ADC12B5}" type="datetime1">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285730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60CF-3239-43F4-AF12-03EBFB7FEF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97F615F5-54A5-4445-A6A4-72BC77AC4B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F697A-8865-4199-AF94-9C21581893EC}"/>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FD67A84F-29ED-49F2-B636-245A2501383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97C03FB-E5F7-44B8-9916-194B261DA499}"/>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1691255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3ECC81-C786-49A5-8DA2-0AAD416673DB}" type="datetime1">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4212932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09B77-A7BE-41E2-A16A-3A330DE57D34}" type="datetime1">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2673640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EA0AEC-5B3C-480E-89F1-B2F04E23D0DE}"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250119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E3647-D21A-44AE-B332-E42A5D8B52D1}" type="datetime1">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72346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71BA05-B9B5-4773-AEA0-301109A78141}"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3245150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035D85-4545-4916-81CB-3D2E06D3C5A1}" type="datetime1">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F1DC-9996-468F-B9BA-29B8CAC82EF1}" type="slidenum">
              <a:rPr lang="en-US" smtClean="0"/>
              <a:t>‹#›</a:t>
            </a:fld>
            <a:endParaRPr lang="en-US"/>
          </a:p>
        </p:txBody>
      </p:sp>
    </p:spTree>
    <p:extLst>
      <p:ext uri="{BB962C8B-B14F-4D97-AF65-F5344CB8AC3E}">
        <p14:creationId xmlns:p14="http://schemas.microsoft.com/office/powerpoint/2010/main" val="2624257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4A88817-6CF6-4B76-8547-A3BD20F437EB}" type="datetime1">
              <a:rPr lang="en-US" noProof="0" smtClean="0"/>
              <a:t>9/29/2022</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52384017-E4DF-4A7A-8FA6-2DC68C3EB4D0}" type="slidenum">
              <a:rPr lang="en-US" noProof="0" smtClean="0"/>
              <a:pPr/>
              <a:t>‹#›</a:t>
            </a:fld>
            <a:endParaRPr lang="en-US"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1"/>
              </a:lnSpc>
              <a:spcBef>
                <a:spcPts val="0"/>
              </a:spcBef>
              <a:buNone/>
              <a:defRPr sz="951" b="1">
                <a:solidFill>
                  <a:schemeClr val="bg2"/>
                </a:solidFill>
              </a:defRPr>
            </a:lvl1pPr>
            <a:lvl2pPr marL="273044" indent="-103185">
              <a:defRPr lang="en-US" sz="951" kern="1200" dirty="0" smtClean="0">
                <a:solidFill>
                  <a:schemeClr val="tx1"/>
                </a:solidFill>
                <a:latin typeface="+mn-lt"/>
                <a:ea typeface="+mn-ea"/>
                <a:cs typeface="+mn-cs"/>
              </a:defRPr>
            </a:lvl2pPr>
            <a:lvl3pPr marL="273044" indent="-93660">
              <a:buFont typeface="Symbol" pitchFamily="18" charset="2"/>
              <a:buNone/>
              <a:defRPr sz="900"/>
            </a:lvl3pPr>
            <a:lvl4pPr marL="273044" indent="-93660">
              <a:defRPr sz="900"/>
            </a:lvl4pPr>
            <a:lvl5pPr marL="273044" indent="-93660">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1"/>
              </a:lnSpc>
              <a:spcBef>
                <a:spcPts val="0"/>
              </a:spcBef>
              <a:buNone/>
              <a:defRPr sz="951" b="1">
                <a:solidFill>
                  <a:schemeClr val="bg2"/>
                </a:solidFill>
              </a:defRPr>
            </a:lvl1pPr>
            <a:lvl2pPr marL="273044" indent="-103185">
              <a:defRPr lang="en-US" sz="951" kern="1200" dirty="0" smtClean="0">
                <a:solidFill>
                  <a:schemeClr val="tx1"/>
                </a:solidFill>
                <a:latin typeface="+mn-lt"/>
                <a:ea typeface="+mn-ea"/>
                <a:cs typeface="+mn-cs"/>
              </a:defRPr>
            </a:lvl2pPr>
            <a:lvl3pPr marL="273044" indent="-93660">
              <a:buFont typeface="Symbol" pitchFamily="18" charset="2"/>
              <a:buNone/>
              <a:defRPr sz="900"/>
            </a:lvl3pPr>
            <a:lvl4pPr marL="273044" indent="-93660">
              <a:defRPr sz="900"/>
            </a:lvl4pPr>
            <a:lvl5pPr marL="273044" indent="-93660">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1420786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fi-FI"/>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5A36057C-548D-4D0E-B656-51FBD6C97008}" type="datetime1">
              <a:rPr lang="en-US" smtClean="0"/>
              <a:t>9/29/2022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8488E6-D024-4B9A-A8F5-3890D2D467F4}" type="slidenum">
              <a:rPr lang="en-GB"/>
              <a:pPr>
                <a:defRPr/>
              </a:pPr>
              <a:t>‹#›</a:t>
            </a:fld>
            <a:endParaRPr lang="en-GB"/>
          </a:p>
        </p:txBody>
      </p:sp>
    </p:spTree>
    <p:extLst>
      <p:ext uri="{BB962C8B-B14F-4D97-AF65-F5344CB8AC3E}">
        <p14:creationId xmlns:p14="http://schemas.microsoft.com/office/powerpoint/2010/main" val="3621522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1719265"/>
            <a:ext cx="12192000" cy="513873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sz="1351"/>
          </a:p>
        </p:txBody>
      </p:sp>
      <p:sp>
        <p:nvSpPr>
          <p:cNvPr id="98307" name="Rectangle 3"/>
          <p:cNvSpPr>
            <a:spLocks noGrp="1" noChangeArrowheads="1"/>
          </p:cNvSpPr>
          <p:nvPr>
            <p:ph type="ctrTitle"/>
          </p:nvPr>
        </p:nvSpPr>
        <p:spPr>
          <a:xfrm>
            <a:off x="383117" y="2286000"/>
            <a:ext cx="10363200" cy="1143000"/>
          </a:xfrm>
        </p:spPr>
        <p:txBody>
          <a:bodyPr anchor="t"/>
          <a:lstStyle>
            <a:lvl1pPr>
              <a:defRPr sz="3200"/>
            </a:lvl1pPr>
          </a:lstStyle>
          <a:p>
            <a:pPr lvl="0"/>
            <a:r>
              <a:rPr lang="en-US" noProof="0"/>
              <a:t>Click to edit Master title style</a:t>
            </a:r>
            <a:endParaRPr lang="de-DE" noProof="0"/>
          </a:p>
        </p:txBody>
      </p:sp>
      <p:sp>
        <p:nvSpPr>
          <p:cNvPr id="98308" name="Rectangle 4"/>
          <p:cNvSpPr>
            <a:spLocks noGrp="1" noChangeArrowheads="1"/>
          </p:cNvSpPr>
          <p:nvPr>
            <p:ph type="subTitle" idx="1"/>
          </p:nvPr>
        </p:nvSpPr>
        <p:spPr>
          <a:xfrm>
            <a:off x="400051" y="3886200"/>
            <a:ext cx="10346267" cy="1752600"/>
          </a:xfrm>
        </p:spPr>
        <p:txBody>
          <a:bodyPr/>
          <a:lstStyle>
            <a:lvl1pPr marL="0" indent="0">
              <a:buFont typeface="Times" pitchFamily="18" charset="0"/>
              <a:buNone/>
              <a:defRPr/>
            </a:lvl1pPr>
          </a:lstStyle>
          <a:p>
            <a:pPr lvl="0"/>
            <a:r>
              <a:rPr lang="en-US" noProof="0"/>
              <a:t>Click to edit Master subtitle style</a:t>
            </a:r>
            <a:endParaRPr lang="de-DE" noProof="0"/>
          </a:p>
        </p:txBody>
      </p:sp>
      <p:pic>
        <p:nvPicPr>
          <p:cNvPr id="98309" name="Picture 5" descr="EMBA_Logo_Combi_cmyk"/>
          <p:cNvPicPr>
            <a:picLocks noChangeAspect="1" noChangeArrowheads="1"/>
          </p:cNvPicPr>
          <p:nvPr/>
        </p:nvPicPr>
        <p:blipFill>
          <a:blip r:embed="rId2" cstate="print">
            <a:extLst>
              <a:ext uri="{28A0092B-C50C-407E-A947-70E740481C1C}">
                <a14:useLocalDpi xmlns:a14="http://schemas.microsoft.com/office/drawing/2010/main" val="0"/>
              </a:ext>
            </a:extLst>
          </a:blip>
          <a:srcRect l="55568"/>
          <a:stretch>
            <a:fillRect/>
          </a:stretch>
        </p:blipFill>
        <p:spPr bwMode="auto">
          <a:xfrm>
            <a:off x="9027586" y="260352"/>
            <a:ext cx="2635249" cy="657225"/>
          </a:xfrm>
          <a:prstGeom prst="rect">
            <a:avLst/>
          </a:prstGeom>
          <a:noFill/>
          <a:extLst>
            <a:ext uri="{909E8E84-426E-40DD-AFC4-6F175D3DCCD1}">
              <a14:hiddenFill xmlns:a14="http://schemas.microsoft.com/office/drawing/2010/main">
                <a:solidFill>
                  <a:srgbClr val="FFFFFF"/>
                </a:solidFill>
              </a14:hiddenFill>
            </a:ext>
          </a:extLst>
        </p:spPr>
      </p:pic>
      <p:sp>
        <p:nvSpPr>
          <p:cNvPr id="98311" name="Line 7"/>
          <p:cNvSpPr>
            <a:spLocks noChangeShapeType="1"/>
          </p:cNvSpPr>
          <p:nvPr/>
        </p:nvSpPr>
        <p:spPr bwMode="auto">
          <a:xfrm>
            <a:off x="527053" y="1052513"/>
            <a:ext cx="11137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i-FI" sz="1351"/>
          </a:p>
        </p:txBody>
      </p:sp>
      <p:pic>
        <p:nvPicPr>
          <p:cNvPr id="98313" name="Picture 9" descr="uzh_logo_e_pos_grau_1m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586" y="212726"/>
            <a:ext cx="270298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47920" y="6308726"/>
            <a:ext cx="81703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1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l="21338" t="8829" r="24243" b="20050"/>
          <a:stretch>
            <a:fillRect/>
          </a:stretch>
        </p:blipFill>
        <p:spPr bwMode="auto">
          <a:xfrm>
            <a:off x="10128251" y="6310313"/>
            <a:ext cx="57573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459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5" name="Slide Number Placeholder 4"/>
          <p:cNvSpPr>
            <a:spLocks noGrp="1"/>
          </p:cNvSpPr>
          <p:nvPr>
            <p:ph type="sldNum" sz="quarter" idx="11"/>
          </p:nvPr>
        </p:nvSpPr>
        <p:spPr>
          <a:xfrm>
            <a:off x="6455833" y="6353175"/>
            <a:ext cx="711200" cy="381000"/>
          </a:xfrm>
          <a:prstGeom prst="rect">
            <a:avLst/>
          </a:prstGeom>
        </p:spPr>
        <p:txBody>
          <a:bodyPr/>
          <a:lstStyle>
            <a:lvl1pPr>
              <a:defRPr/>
            </a:lvl1pPr>
          </a:lstStyle>
          <a:p>
            <a:fld id="{92F68F1F-0CB3-47CF-ABA3-757C3D7824D1}" type="slidenum">
              <a:rPr lang="de-DE"/>
              <a:pPr/>
              <a:t>‹#›</a:t>
            </a:fld>
            <a:endParaRPr lang="de-DE"/>
          </a:p>
        </p:txBody>
      </p:sp>
    </p:spTree>
    <p:extLst>
      <p:ext uri="{BB962C8B-B14F-4D97-AF65-F5344CB8AC3E}">
        <p14:creationId xmlns:p14="http://schemas.microsoft.com/office/powerpoint/2010/main" val="22801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FA61-28D5-4AC7-BB05-EC64DFF14151}"/>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F1085E83-7EDF-47B7-A680-E9B80AB201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FA6B5419-AC41-478E-ADF8-3E9C4B6451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74E705B-1FBF-46FD-8541-E746673255D0}"/>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6" name="Footer Placeholder 5">
            <a:extLst>
              <a:ext uri="{FF2B5EF4-FFF2-40B4-BE49-F238E27FC236}">
                <a16:creationId xmlns:a16="http://schemas.microsoft.com/office/drawing/2014/main" id="{C9A6C79C-34A7-4FF8-9784-8C9E26FAB998}"/>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F1F93E6-2BC3-4FEA-A781-8E09F30EBD3D}"/>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3812634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5" name="Slide Number Placeholder 4"/>
          <p:cNvSpPr>
            <a:spLocks noGrp="1"/>
          </p:cNvSpPr>
          <p:nvPr>
            <p:ph type="sldNum" sz="quarter" idx="11"/>
          </p:nvPr>
        </p:nvSpPr>
        <p:spPr>
          <a:xfrm>
            <a:off x="6455833" y="6353175"/>
            <a:ext cx="711200" cy="381000"/>
          </a:xfrm>
          <a:prstGeom prst="rect">
            <a:avLst/>
          </a:prstGeom>
        </p:spPr>
        <p:txBody>
          <a:bodyPr/>
          <a:lstStyle>
            <a:lvl1pPr>
              <a:defRPr/>
            </a:lvl1pPr>
          </a:lstStyle>
          <a:p>
            <a:fld id="{45710FC4-3972-4FAB-8524-0D6FFBA4B5E7}" type="slidenum">
              <a:rPr lang="de-DE"/>
              <a:pPr/>
              <a:t>‹#›</a:t>
            </a:fld>
            <a:endParaRPr lang="de-DE"/>
          </a:p>
        </p:txBody>
      </p:sp>
    </p:spTree>
    <p:extLst>
      <p:ext uri="{BB962C8B-B14F-4D97-AF65-F5344CB8AC3E}">
        <p14:creationId xmlns:p14="http://schemas.microsoft.com/office/powerpoint/2010/main" val="32792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543986" y="971551"/>
            <a:ext cx="5456767" cy="514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203951" y="971551"/>
            <a:ext cx="5458883" cy="514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6" name="Slide Number Placeholder 5"/>
          <p:cNvSpPr>
            <a:spLocks noGrp="1"/>
          </p:cNvSpPr>
          <p:nvPr>
            <p:ph type="sldNum" sz="quarter" idx="11"/>
          </p:nvPr>
        </p:nvSpPr>
        <p:spPr>
          <a:xfrm>
            <a:off x="6455833" y="6353175"/>
            <a:ext cx="711200" cy="381000"/>
          </a:xfrm>
          <a:prstGeom prst="rect">
            <a:avLst/>
          </a:prstGeom>
        </p:spPr>
        <p:txBody>
          <a:bodyPr/>
          <a:lstStyle>
            <a:lvl1pPr>
              <a:defRPr/>
            </a:lvl1pPr>
          </a:lstStyle>
          <a:p>
            <a:fld id="{3CFE4175-321C-46F5-922D-7EE71E68662F}" type="slidenum">
              <a:rPr lang="de-DE"/>
              <a:pPr/>
              <a:t>‹#›</a:t>
            </a:fld>
            <a:endParaRPr lang="de-DE"/>
          </a:p>
        </p:txBody>
      </p:sp>
    </p:spTree>
    <p:extLst>
      <p:ext uri="{BB962C8B-B14F-4D97-AF65-F5344CB8AC3E}">
        <p14:creationId xmlns:p14="http://schemas.microsoft.com/office/powerpoint/2010/main" val="2581970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8" name="Slide Number Placeholder 7"/>
          <p:cNvSpPr>
            <a:spLocks noGrp="1"/>
          </p:cNvSpPr>
          <p:nvPr>
            <p:ph type="sldNum" sz="quarter" idx="11"/>
          </p:nvPr>
        </p:nvSpPr>
        <p:spPr>
          <a:xfrm>
            <a:off x="6455833" y="6353175"/>
            <a:ext cx="711200" cy="381000"/>
          </a:xfrm>
          <a:prstGeom prst="rect">
            <a:avLst/>
          </a:prstGeom>
        </p:spPr>
        <p:txBody>
          <a:bodyPr/>
          <a:lstStyle>
            <a:lvl1pPr>
              <a:defRPr/>
            </a:lvl1pPr>
          </a:lstStyle>
          <a:p>
            <a:fld id="{1A64E818-4254-4D8F-9A23-2F9D95334379}" type="slidenum">
              <a:rPr lang="de-DE"/>
              <a:pPr/>
              <a:t>‹#›</a:t>
            </a:fld>
            <a:endParaRPr lang="de-DE"/>
          </a:p>
        </p:txBody>
      </p:sp>
    </p:spTree>
    <p:extLst>
      <p:ext uri="{BB962C8B-B14F-4D97-AF65-F5344CB8AC3E}">
        <p14:creationId xmlns:p14="http://schemas.microsoft.com/office/powerpoint/2010/main" val="3474797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4" name="Slide Number Placeholder 3"/>
          <p:cNvSpPr>
            <a:spLocks noGrp="1"/>
          </p:cNvSpPr>
          <p:nvPr>
            <p:ph type="sldNum" sz="quarter" idx="11"/>
          </p:nvPr>
        </p:nvSpPr>
        <p:spPr>
          <a:xfrm>
            <a:off x="6455833" y="6353175"/>
            <a:ext cx="711200" cy="381000"/>
          </a:xfrm>
          <a:prstGeom prst="rect">
            <a:avLst/>
          </a:prstGeom>
        </p:spPr>
        <p:txBody>
          <a:bodyPr/>
          <a:lstStyle>
            <a:lvl1pPr>
              <a:defRPr/>
            </a:lvl1pPr>
          </a:lstStyle>
          <a:p>
            <a:fld id="{C2A110FF-91B4-4728-B88A-88B5D0E78B88}" type="slidenum">
              <a:rPr lang="de-DE"/>
              <a:pPr/>
              <a:t>‹#›</a:t>
            </a:fld>
            <a:endParaRPr lang="de-DE"/>
          </a:p>
        </p:txBody>
      </p:sp>
    </p:spTree>
    <p:extLst>
      <p:ext uri="{BB962C8B-B14F-4D97-AF65-F5344CB8AC3E}">
        <p14:creationId xmlns:p14="http://schemas.microsoft.com/office/powerpoint/2010/main" val="2694190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3" name="Slide Number Placeholder 2"/>
          <p:cNvSpPr>
            <a:spLocks noGrp="1"/>
          </p:cNvSpPr>
          <p:nvPr>
            <p:ph type="sldNum" sz="quarter" idx="11"/>
          </p:nvPr>
        </p:nvSpPr>
        <p:spPr>
          <a:xfrm>
            <a:off x="6455833" y="6353175"/>
            <a:ext cx="711200" cy="381000"/>
          </a:xfrm>
          <a:prstGeom prst="rect">
            <a:avLst/>
          </a:prstGeom>
        </p:spPr>
        <p:txBody>
          <a:bodyPr/>
          <a:lstStyle>
            <a:lvl1pPr>
              <a:defRPr/>
            </a:lvl1pPr>
          </a:lstStyle>
          <a:p>
            <a:fld id="{BF62EEF1-8CB7-40BB-A694-DC34489C01C0}" type="slidenum">
              <a:rPr lang="de-DE"/>
              <a:pPr/>
              <a:t>‹#›</a:t>
            </a:fld>
            <a:endParaRPr lang="de-DE"/>
          </a:p>
        </p:txBody>
      </p:sp>
    </p:spTree>
    <p:extLst>
      <p:ext uri="{BB962C8B-B14F-4D97-AF65-F5344CB8AC3E}">
        <p14:creationId xmlns:p14="http://schemas.microsoft.com/office/powerpoint/2010/main" val="312640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6" name="Slide Number Placeholder 5"/>
          <p:cNvSpPr>
            <a:spLocks noGrp="1"/>
          </p:cNvSpPr>
          <p:nvPr>
            <p:ph type="sldNum" sz="quarter" idx="11"/>
          </p:nvPr>
        </p:nvSpPr>
        <p:spPr>
          <a:xfrm>
            <a:off x="6455833" y="6353175"/>
            <a:ext cx="711200" cy="381000"/>
          </a:xfrm>
          <a:prstGeom prst="rect">
            <a:avLst/>
          </a:prstGeom>
        </p:spPr>
        <p:txBody>
          <a:bodyPr/>
          <a:lstStyle>
            <a:lvl1pPr>
              <a:defRPr/>
            </a:lvl1pPr>
          </a:lstStyle>
          <a:p>
            <a:fld id="{D228ADD2-28DE-4783-A62A-36A13D958E3C}" type="slidenum">
              <a:rPr lang="de-DE"/>
              <a:pPr/>
              <a:t>‹#›</a:t>
            </a:fld>
            <a:endParaRPr lang="de-DE"/>
          </a:p>
        </p:txBody>
      </p:sp>
    </p:spTree>
    <p:extLst>
      <p:ext uri="{BB962C8B-B14F-4D97-AF65-F5344CB8AC3E}">
        <p14:creationId xmlns:p14="http://schemas.microsoft.com/office/powerpoint/2010/main" val="699332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fi-FI"/>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6" name="Slide Number Placeholder 5"/>
          <p:cNvSpPr>
            <a:spLocks noGrp="1"/>
          </p:cNvSpPr>
          <p:nvPr>
            <p:ph type="sldNum" sz="quarter" idx="11"/>
          </p:nvPr>
        </p:nvSpPr>
        <p:spPr>
          <a:xfrm>
            <a:off x="6455833" y="6353175"/>
            <a:ext cx="711200" cy="381000"/>
          </a:xfrm>
          <a:prstGeom prst="rect">
            <a:avLst/>
          </a:prstGeom>
        </p:spPr>
        <p:txBody>
          <a:bodyPr/>
          <a:lstStyle>
            <a:lvl1pPr>
              <a:defRPr/>
            </a:lvl1pPr>
          </a:lstStyle>
          <a:p>
            <a:fld id="{1676B7EE-9B77-4472-9DBA-B0AD62EA6BCF}" type="slidenum">
              <a:rPr lang="de-DE"/>
              <a:pPr/>
              <a:t>‹#›</a:t>
            </a:fld>
            <a:endParaRPr lang="de-DE"/>
          </a:p>
        </p:txBody>
      </p:sp>
    </p:spTree>
    <p:extLst>
      <p:ext uri="{BB962C8B-B14F-4D97-AF65-F5344CB8AC3E}">
        <p14:creationId xmlns:p14="http://schemas.microsoft.com/office/powerpoint/2010/main" val="3667865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5" name="Slide Number Placeholder 4"/>
          <p:cNvSpPr>
            <a:spLocks noGrp="1"/>
          </p:cNvSpPr>
          <p:nvPr>
            <p:ph type="sldNum" sz="quarter" idx="11"/>
          </p:nvPr>
        </p:nvSpPr>
        <p:spPr>
          <a:xfrm>
            <a:off x="6455833" y="6353175"/>
            <a:ext cx="711200" cy="381000"/>
          </a:xfrm>
          <a:prstGeom prst="rect">
            <a:avLst/>
          </a:prstGeom>
        </p:spPr>
        <p:txBody>
          <a:bodyPr/>
          <a:lstStyle>
            <a:lvl1pPr>
              <a:defRPr/>
            </a:lvl1pPr>
          </a:lstStyle>
          <a:p>
            <a:fld id="{296ACB65-33CC-4205-85E1-17CE9C55FCD3}" type="slidenum">
              <a:rPr lang="de-DE"/>
              <a:pPr/>
              <a:t>‹#›</a:t>
            </a:fld>
            <a:endParaRPr lang="de-DE"/>
          </a:p>
        </p:txBody>
      </p:sp>
    </p:spTree>
    <p:extLst>
      <p:ext uri="{BB962C8B-B14F-4D97-AF65-F5344CB8AC3E}">
        <p14:creationId xmlns:p14="http://schemas.microsoft.com/office/powerpoint/2010/main" val="327718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34951"/>
            <a:ext cx="2821517" cy="5876925"/>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395819" y="234951"/>
            <a:ext cx="8265583" cy="587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a:xfrm>
            <a:off x="5357284" y="6353175"/>
            <a:ext cx="1422400" cy="381000"/>
          </a:xfrm>
          <a:prstGeom prst="rect">
            <a:avLst/>
          </a:prstGeom>
        </p:spPr>
        <p:txBody>
          <a:bodyPr/>
          <a:lstStyle>
            <a:lvl1pPr>
              <a:defRPr/>
            </a:lvl1pPr>
          </a:lstStyle>
          <a:p>
            <a:r>
              <a:rPr lang="de-DE"/>
              <a:t>12.08.2010  |</a:t>
            </a:r>
          </a:p>
        </p:txBody>
      </p:sp>
      <p:sp>
        <p:nvSpPr>
          <p:cNvPr id="5" name="Slide Number Placeholder 4"/>
          <p:cNvSpPr>
            <a:spLocks noGrp="1"/>
          </p:cNvSpPr>
          <p:nvPr>
            <p:ph type="sldNum" sz="quarter" idx="11"/>
          </p:nvPr>
        </p:nvSpPr>
        <p:spPr>
          <a:xfrm>
            <a:off x="6455833" y="6353175"/>
            <a:ext cx="711200" cy="381000"/>
          </a:xfrm>
          <a:prstGeom prst="rect">
            <a:avLst/>
          </a:prstGeom>
        </p:spPr>
        <p:txBody>
          <a:bodyPr/>
          <a:lstStyle>
            <a:lvl1pPr>
              <a:defRPr/>
            </a:lvl1pPr>
          </a:lstStyle>
          <a:p>
            <a:fld id="{CA8E7542-0673-40EF-B439-4DF73EC15EDA}" type="slidenum">
              <a:rPr lang="de-DE"/>
              <a:pPr/>
              <a:t>‹#›</a:t>
            </a:fld>
            <a:endParaRPr lang="de-DE"/>
          </a:p>
        </p:txBody>
      </p:sp>
    </p:spTree>
    <p:extLst>
      <p:ext uri="{BB962C8B-B14F-4D97-AF65-F5344CB8AC3E}">
        <p14:creationId xmlns:p14="http://schemas.microsoft.com/office/powerpoint/2010/main" val="404025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720003" y="381001"/>
            <a:ext cx="10780799" cy="1195799"/>
          </a:xfrm>
          <a:prstGeom prst="rect">
            <a:avLst/>
          </a:prstGeom>
        </p:spPr>
        <p:txBody>
          <a:bodyPr lIns="0" tIns="0" rIns="0" bIns="0" anchor="t" anchorCtr="0">
            <a:noAutofit/>
          </a:bodyPr>
          <a:lstStyle>
            <a:lvl1pPr algn="l">
              <a:lnSpc>
                <a:spcPct val="85000"/>
              </a:lnSpc>
              <a:defRPr sz="3600" b="1" spc="-100">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720003" y="1685676"/>
            <a:ext cx="10780799" cy="3831557"/>
          </a:xfrm>
          <a:prstGeom prst="rect">
            <a:avLst/>
          </a:prstGeom>
        </p:spPr>
        <p:txBody>
          <a:bodyPr vert="horz" lIns="0" tIns="0" rIns="0" bIns="0"/>
          <a:lstStyle>
            <a:lvl1pPr marL="0" indent="0">
              <a:buNone/>
              <a:defRPr sz="2100" b="1">
                <a:latin typeface="+mj-lt"/>
              </a:defRPr>
            </a:lvl1pPr>
            <a:lvl2pPr marL="237594" indent="-212395">
              <a:buFont typeface="Arial"/>
              <a:buChar char="•"/>
              <a:defRPr sz="2000">
                <a:latin typeface="Georgia"/>
              </a:defRPr>
            </a:lvl2pPr>
            <a:lvl3pPr marL="460788" indent="-230394">
              <a:buFont typeface="Lucida Grande"/>
              <a:buChar char="-"/>
              <a:defRPr sz="1600" i="1">
                <a:latin typeface="Georgia"/>
                <a:cs typeface="Georgia"/>
              </a:defRPr>
            </a:lvl3pPr>
            <a:lvl4pPr marL="791980" indent="-194395">
              <a:buFont typeface="Arial"/>
              <a:buChar char="•"/>
              <a:defRPr sz="1400" baseline="0">
                <a:latin typeface="Georgia"/>
              </a:defRPr>
            </a:lvl4pPr>
            <a:lvl5pPr marL="1087173" indent="-2285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a:xfrm>
            <a:off x="5357284" y="6353175"/>
            <a:ext cx="1422400" cy="381000"/>
          </a:xfrm>
          <a:prstGeom prst="rect">
            <a:avLst/>
          </a:prstGeom>
        </p:spPr>
        <p:txBody>
          <a:bodyPr/>
          <a:lstStyle>
            <a:lvl1pPr>
              <a:defRPr/>
            </a:lvl1pPr>
          </a:lstStyle>
          <a:p>
            <a:pPr>
              <a:defRPr/>
            </a:pPr>
            <a:fld id="{63FF88FE-95CB-A641-8E65-FE27D4B17C1E}" type="datetime1">
              <a:rPr lang="en-US" smtClean="0"/>
              <a:pPr>
                <a:defRPr/>
              </a:pPr>
              <a:t>9/29/2022</a:t>
            </a:fld>
            <a:endParaRPr lang="en-US"/>
          </a:p>
        </p:txBody>
      </p:sp>
      <p:sp>
        <p:nvSpPr>
          <p:cNvPr id="7" name="Footer Placeholder 8"/>
          <p:cNvSpPr>
            <a:spLocks noGrp="1"/>
          </p:cNvSpPr>
          <p:nvPr>
            <p:ph type="ftr" sz="quarter" idx="16"/>
          </p:nvPr>
        </p:nvSpPr>
        <p:spPr/>
        <p:txBody>
          <a:bodyPr/>
          <a:lstStyle>
            <a:lvl1pPr>
              <a:defRPr/>
            </a:lvl1pPr>
          </a:lstStyle>
          <a:p>
            <a:pPr>
              <a:defRPr/>
            </a:pPr>
            <a:endParaRPr lang="en-US"/>
          </a:p>
        </p:txBody>
      </p:sp>
      <p:sp>
        <p:nvSpPr>
          <p:cNvPr id="8" name="Slide Number Placeholder 9"/>
          <p:cNvSpPr>
            <a:spLocks noGrp="1"/>
          </p:cNvSpPr>
          <p:nvPr>
            <p:ph type="sldNum" sz="quarter" idx="17"/>
          </p:nvPr>
        </p:nvSpPr>
        <p:spPr>
          <a:xfrm>
            <a:off x="6455833" y="6353175"/>
            <a:ext cx="711200" cy="381000"/>
          </a:xfrm>
          <a:prstGeom prst="rect">
            <a:avLst/>
          </a:prstGeom>
        </p:spPr>
        <p:txBody>
          <a:bodyPr/>
          <a:lstStyle>
            <a:lvl1pPr>
              <a:defRPr/>
            </a:lvl1pPr>
          </a:lstStyle>
          <a:p>
            <a:pPr>
              <a:defRPr/>
            </a:pPr>
            <a:fld id="{A21D5861-1556-A548-A323-8FD817FF60B0}" type="slidenum">
              <a:rPr lang="en-US" smtClean="0"/>
              <a:pPr>
                <a:defRPr/>
              </a:pPr>
              <a:t>‹#›</a:t>
            </a:fld>
            <a:endParaRPr lang="en-US"/>
          </a:p>
        </p:txBody>
      </p:sp>
    </p:spTree>
    <p:extLst>
      <p:ext uri="{BB962C8B-B14F-4D97-AF65-F5344CB8AC3E}">
        <p14:creationId xmlns:p14="http://schemas.microsoft.com/office/powerpoint/2010/main" val="383455298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91BF-9614-4356-8591-BB20784EB9AD}"/>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78D00BD7-E38B-450F-A0E8-4F5812AFA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CAFF0B-8EE4-46F4-8D88-21F13ABB53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496EB783-94AF-4D31-8D63-FCBFA17BB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3B5CE-0EE4-4E51-8E84-507EFD1EF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1BDF06A-9ACB-4445-8575-9620A91A692D}"/>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8" name="Footer Placeholder 7">
            <a:extLst>
              <a:ext uri="{FF2B5EF4-FFF2-40B4-BE49-F238E27FC236}">
                <a16:creationId xmlns:a16="http://schemas.microsoft.com/office/drawing/2014/main" id="{6E49C3B5-8086-4626-8EEE-CE08A51AEDB7}"/>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2B9DC616-2047-45C2-9E93-5222223A18A1}"/>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795106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6455833" y="6353175"/>
            <a:ext cx="711200" cy="381000"/>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87361175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Header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noProof="0"/>
          </a:p>
        </p:txBody>
      </p:sp>
      <p:sp>
        <p:nvSpPr>
          <p:cNvPr id="7" name="Text Placeholder 3"/>
          <p:cNvSpPr>
            <a:spLocks noGrp="1"/>
          </p:cNvSpPr>
          <p:nvPr>
            <p:ph type="body" sz="half" idx="11" hasCustomPrompt="1"/>
          </p:nvPr>
        </p:nvSpPr>
        <p:spPr>
          <a:xfrm>
            <a:off x="575733" y="2184180"/>
            <a:ext cx="10598075" cy="884352"/>
          </a:xfrm>
          <a:prstGeom prst="rect">
            <a:avLst/>
          </a:prstGeom>
        </p:spPr>
        <p:txBody>
          <a:bodyPr lIns="0" rIns="0" anchor="b"/>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Headline</a:t>
            </a:r>
          </a:p>
        </p:txBody>
      </p:sp>
      <p:sp>
        <p:nvSpPr>
          <p:cNvPr id="8" name="Text Placeholder 3"/>
          <p:cNvSpPr>
            <a:spLocks noGrp="1"/>
          </p:cNvSpPr>
          <p:nvPr>
            <p:ph type="body" sz="half" idx="2" hasCustomPrompt="1"/>
          </p:nvPr>
        </p:nvSpPr>
        <p:spPr>
          <a:xfrm>
            <a:off x="575734" y="3429000"/>
            <a:ext cx="10664796" cy="668517"/>
          </a:xfrm>
          <a:prstGeom prst="rect">
            <a:avLst/>
          </a:prstGeom>
        </p:spPr>
        <p:txBody>
          <a:bodyPr lIns="0" rIns="0"/>
          <a:lstStyle>
            <a:lvl1pPr marL="0" indent="0">
              <a:lnSpc>
                <a:spcPct val="100000"/>
              </a:lnSpc>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No Image - Sub</a:t>
            </a:r>
          </a:p>
        </p:txBody>
      </p:sp>
      <p:sp>
        <p:nvSpPr>
          <p:cNvPr id="9" name="Text Placeholder 3"/>
          <p:cNvSpPr>
            <a:spLocks noGrp="1"/>
          </p:cNvSpPr>
          <p:nvPr>
            <p:ph type="body" sz="half" idx="12" hasCustomPrompt="1"/>
          </p:nvPr>
        </p:nvSpPr>
        <p:spPr>
          <a:xfrm>
            <a:off x="7955163" y="5620518"/>
            <a:ext cx="3285367" cy="392559"/>
          </a:xfrm>
          <a:prstGeom prst="rect">
            <a:avLst/>
          </a:prstGeom>
        </p:spPr>
        <p:txBody>
          <a:bodyPr/>
          <a:lstStyle>
            <a:lvl1pPr marL="0" indent="0">
              <a:buNone/>
              <a:defRPr sz="1800"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Name</a:t>
            </a:r>
          </a:p>
        </p:txBody>
      </p:sp>
      <p:sp>
        <p:nvSpPr>
          <p:cNvPr id="11" name="Text Placeholder 3"/>
          <p:cNvSpPr>
            <a:spLocks noGrp="1"/>
          </p:cNvSpPr>
          <p:nvPr>
            <p:ph type="body" sz="half" idx="13" hasCustomPrompt="1"/>
          </p:nvPr>
        </p:nvSpPr>
        <p:spPr>
          <a:xfrm>
            <a:off x="7955163" y="6013077"/>
            <a:ext cx="3285367" cy="392559"/>
          </a:xfrm>
          <a:prstGeom prst="rect">
            <a:avLst/>
          </a:prstGeom>
        </p:spPr>
        <p:txBody>
          <a:bodyPr/>
          <a:lstStyle>
            <a:lvl1pPr marL="0" indent="0">
              <a:buNone/>
              <a:defRPr sz="1800"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Date</a:t>
            </a:r>
          </a:p>
        </p:txBody>
      </p:sp>
      <p:pic>
        <p:nvPicPr>
          <p:cNvPr id="3" name="Kuva 2">
            <a:extLst>
              <a:ext uri="{FF2B5EF4-FFF2-40B4-BE49-F238E27FC236}">
                <a16:creationId xmlns:a16="http://schemas.microsoft.com/office/drawing/2014/main" id="{09954DB0-CD15-479C-AFFB-20914C5C914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669200"/>
            <a:ext cx="2467072" cy="2188800"/>
          </a:xfrm>
          <a:prstGeom prst="rect">
            <a:avLst/>
          </a:prstGeom>
        </p:spPr>
      </p:pic>
    </p:spTree>
    <p:extLst>
      <p:ext uri="{BB962C8B-B14F-4D97-AF65-F5344CB8AC3E}">
        <p14:creationId xmlns:p14="http://schemas.microsoft.com/office/powerpoint/2010/main" val="1138491348"/>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Header Slide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351" noProof="0"/>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tx1"/>
                </a:solidFill>
              </a:defRPr>
            </a:lvl1pPr>
          </a:lstStyle>
          <a:p>
            <a:r>
              <a:rPr lang="en-GB" noProof="0"/>
              <a:t>Headline</a:t>
            </a:r>
          </a:p>
        </p:txBody>
      </p:sp>
      <p:sp>
        <p:nvSpPr>
          <p:cNvPr id="13" name="Text Placeholder 3"/>
          <p:cNvSpPr>
            <a:spLocks noGrp="1"/>
          </p:cNvSpPr>
          <p:nvPr>
            <p:ph type="body" sz="half" idx="2" hasCustomPrompt="1"/>
          </p:nvPr>
        </p:nvSpPr>
        <p:spPr>
          <a:xfrm>
            <a:off x="589865" y="2375064"/>
            <a:ext cx="5158849" cy="468923"/>
          </a:xfrm>
          <a:prstGeom prst="rect">
            <a:avLst/>
          </a:prstGeom>
        </p:spPr>
        <p:txBody>
          <a:bodyPr lIns="0" tIns="0" rIns="0" bIns="0"/>
          <a:lstStyle>
            <a:lvl1pPr marL="0" indent="0">
              <a:lnSpc>
                <a:spcPct val="100000"/>
              </a:lnSpc>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Sub Headline</a:t>
            </a:r>
          </a:p>
        </p:txBody>
      </p:sp>
      <p:sp>
        <p:nvSpPr>
          <p:cNvPr id="12"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lnSpc>
                <a:spcPct val="100000"/>
              </a:lnSpc>
              <a:buNone/>
              <a:defRPr sz="2400"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Name</a:t>
            </a:r>
          </a:p>
        </p:txBody>
      </p:sp>
      <p:sp>
        <p:nvSpPr>
          <p:cNvPr id="16"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lnSpc>
                <a:spcPct val="100000"/>
              </a:lnSpc>
              <a:buNone/>
              <a:defRPr sz="2400"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Date</a:t>
            </a:r>
          </a:p>
        </p:txBody>
      </p:sp>
      <p:sp>
        <p:nvSpPr>
          <p:cNvPr id="14" name="Picture Placeholder 2"/>
          <p:cNvSpPr>
            <a:spLocks noGrp="1"/>
          </p:cNvSpPr>
          <p:nvPr>
            <p:ph type="pic" idx="13" hasCustomPrompt="1"/>
          </p:nvPr>
        </p:nvSpPr>
        <p:spPr>
          <a:xfrm>
            <a:off x="6085892" y="0"/>
            <a:ext cx="6106109"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i="0"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noProof="0"/>
              <a:t>Click icon to add image.</a:t>
            </a:r>
          </a:p>
          <a:p>
            <a:r>
              <a:rPr lang="en-GB" noProof="0"/>
              <a:t>Fit the image to frame </a:t>
            </a:r>
            <a:br>
              <a:rPr lang="en-GB" noProof="0"/>
            </a:br>
            <a:r>
              <a:rPr lang="en-GB" noProof="0"/>
              <a:t>by choosing: </a:t>
            </a:r>
            <a:br>
              <a:rPr lang="en-GB" noProof="0"/>
            </a:br>
            <a:r>
              <a:rPr lang="en-GB" noProof="0"/>
              <a:t>crop&gt;fit / rajaa&gt;sovita</a:t>
            </a:r>
          </a:p>
        </p:txBody>
      </p:sp>
      <p:pic>
        <p:nvPicPr>
          <p:cNvPr id="10" name="Kuva 9">
            <a:extLst>
              <a:ext uri="{FF2B5EF4-FFF2-40B4-BE49-F238E27FC236}">
                <a16:creationId xmlns:a16="http://schemas.microsoft.com/office/drawing/2014/main" id="{E0D3A071-9CC9-48AC-9D2F-A9841C2BEF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669200"/>
            <a:ext cx="2467072" cy="2188800"/>
          </a:xfrm>
          <a:prstGeom prst="rect">
            <a:avLst/>
          </a:prstGeom>
        </p:spPr>
      </p:pic>
    </p:spTree>
    <p:extLst>
      <p:ext uri="{BB962C8B-B14F-4D97-AF65-F5344CB8AC3E}">
        <p14:creationId xmlns:p14="http://schemas.microsoft.com/office/powerpoint/2010/main" val="23570183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9771" y="37918"/>
            <a:ext cx="11323863" cy="133276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 </a:t>
            </a:r>
          </a:p>
        </p:txBody>
      </p:sp>
      <p:sp>
        <p:nvSpPr>
          <p:cNvPr id="13" name="Text Placeholder 3"/>
          <p:cNvSpPr>
            <a:spLocks noGrp="1"/>
          </p:cNvSpPr>
          <p:nvPr>
            <p:ph type="body" sz="half" idx="11" hasCustomPrompt="1"/>
          </p:nvPr>
        </p:nvSpPr>
        <p:spPr>
          <a:xfrm>
            <a:off x="389771" y="1655289"/>
            <a:ext cx="11323863" cy="406594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chemeClr val="tx1"/>
                </a:solidFill>
              </a:defRPr>
            </a:lvl1pPr>
            <a:lvl2pPr marL="838179" indent="-361942">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Your text here</a:t>
            </a:r>
          </a:p>
          <a:p>
            <a:pPr lvl="1"/>
            <a:r>
              <a:rPr lang="en-GB" noProof="0"/>
              <a:t>Second level</a:t>
            </a:r>
          </a:p>
          <a:p>
            <a:pPr lvl="2"/>
            <a:r>
              <a:rPr lang="en-GB" noProof="0"/>
              <a:t>Third level</a:t>
            </a:r>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en-GB" noProof="0"/>
              <a:t>dd.mm.yyyy</a:t>
            </a:r>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en-GB" noProof="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8" name="Kuva 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3307774969"/>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0508" y="35940"/>
            <a:ext cx="11329457" cy="1355059"/>
          </a:xfrm>
          <a:prstGeom prst="rect">
            <a:avLst/>
          </a:prstGeom>
        </p:spPr>
        <p:txBody>
          <a:bodyPr lIns="0" tIns="0" rIns="0" bIns="0" anchor="t"/>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a:t>
            </a:r>
          </a:p>
        </p:txBody>
      </p:sp>
      <p:sp>
        <p:nvSpPr>
          <p:cNvPr id="13" name="Text Placeholder 3"/>
          <p:cNvSpPr>
            <a:spLocks noGrp="1"/>
          </p:cNvSpPr>
          <p:nvPr>
            <p:ph type="body" sz="half" idx="11" hasCustomPrompt="1"/>
          </p:nvPr>
        </p:nvSpPr>
        <p:spPr>
          <a:xfrm>
            <a:off x="383119" y="1797052"/>
            <a:ext cx="5533496"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Your text here</a:t>
            </a:r>
          </a:p>
          <a:p>
            <a:pPr lvl="1"/>
            <a:r>
              <a:rPr lang="en-GB" noProof="0"/>
              <a:t>Second level</a:t>
            </a:r>
          </a:p>
          <a:p>
            <a:pPr lvl="2"/>
            <a:r>
              <a:rPr lang="en-GB" noProof="0"/>
              <a:t>Third level</a:t>
            </a:r>
          </a:p>
        </p:txBody>
      </p:sp>
      <p:sp>
        <p:nvSpPr>
          <p:cNvPr id="21" name="Text Placeholder 3"/>
          <p:cNvSpPr>
            <a:spLocks noGrp="1"/>
          </p:cNvSpPr>
          <p:nvPr>
            <p:ph type="body" sz="half" idx="12" hasCustomPrompt="1"/>
          </p:nvPr>
        </p:nvSpPr>
        <p:spPr>
          <a:xfrm>
            <a:off x="6275388" y="1797052"/>
            <a:ext cx="5438245"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Your text here</a:t>
            </a:r>
          </a:p>
          <a:p>
            <a:pPr lvl="1"/>
            <a:r>
              <a:rPr lang="en-GB" noProof="0"/>
              <a:t>Second level</a:t>
            </a:r>
          </a:p>
          <a:p>
            <a:pPr lvl="2"/>
            <a:r>
              <a:rPr lang="en-GB" noProof="0"/>
              <a:t>Third level</a:t>
            </a:r>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en-GB" noProof="0"/>
              <a:t>dd.mm.yyyy</a:t>
            </a:r>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en-GB" noProof="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GB" noProof="0" smtClean="0"/>
              <a:pPr/>
              <a:t>‹#›</a:t>
            </a:fld>
            <a:endParaRPr lang="en-GB" noProof="0"/>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4085722511"/>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6281058" y="0"/>
            <a:ext cx="5910943" cy="6858000"/>
          </a:xfrm>
          <a:prstGeom prst="rect">
            <a:avLst/>
          </a:prstGeom>
        </p:spPr>
        <p:txBody>
          <a:bodyPr/>
          <a:lstStyle>
            <a:lvl1pPr marL="0" indent="0">
              <a:buNone/>
              <a:defRPr sz="3200" b="1" baseline="0">
                <a:solidFill>
                  <a:schemeClr val="bg1">
                    <a:lumMod val="85000"/>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Text Placeholder 3"/>
          <p:cNvSpPr>
            <a:spLocks noGrp="1"/>
          </p:cNvSpPr>
          <p:nvPr>
            <p:ph type="body" sz="half" idx="2" hasCustomPrompt="1"/>
          </p:nvPr>
        </p:nvSpPr>
        <p:spPr>
          <a:xfrm>
            <a:off x="383118" y="1811384"/>
            <a:ext cx="5402961" cy="390061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800" b="1" smtClean="0"/>
            </a:lvl1pPr>
            <a:lvl2pPr marL="457189" indent="0">
              <a:buFontTx/>
              <a:buNone/>
              <a:defRPr sz="2800"/>
            </a:lvl2pPr>
            <a:lvl3pPr marL="838179" indent="0">
              <a:buFontTx/>
              <a:buNone/>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Your text here</a:t>
            </a:r>
          </a:p>
        </p:txBody>
      </p:sp>
      <p:sp>
        <p:nvSpPr>
          <p:cNvPr id="11" name="Text Placeholder 3"/>
          <p:cNvSpPr>
            <a:spLocks noGrp="1"/>
          </p:cNvSpPr>
          <p:nvPr>
            <p:ph type="body" sz="half" idx="10" hasCustomPrompt="1"/>
          </p:nvPr>
        </p:nvSpPr>
        <p:spPr>
          <a:xfrm>
            <a:off x="383118" y="46401"/>
            <a:ext cx="5402961" cy="1388633"/>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a:t>
            </a:r>
          </a:p>
        </p:txBody>
      </p:sp>
      <p:sp>
        <p:nvSpPr>
          <p:cNvPr id="6" name="Päivämäärän paikkamerkki 5"/>
          <p:cNvSpPr>
            <a:spLocks noGrp="1"/>
          </p:cNvSpPr>
          <p:nvPr>
            <p:ph type="dt" sz="half" idx="12"/>
          </p:nvPr>
        </p:nvSpPr>
        <p:spPr/>
        <p:txBody>
          <a:bodyPr/>
          <a:lstStyle/>
          <a:p>
            <a:r>
              <a:rPr lang="en-GB" noProof="0"/>
              <a:t>dd.mm.yyyy</a:t>
            </a:r>
          </a:p>
        </p:txBody>
      </p:sp>
      <p:sp>
        <p:nvSpPr>
          <p:cNvPr id="9" name="Alatunnisteen paikkamerkki 8"/>
          <p:cNvSpPr>
            <a:spLocks noGrp="1"/>
          </p:cNvSpPr>
          <p:nvPr>
            <p:ph type="ftr" sz="quarter" idx="13"/>
          </p:nvPr>
        </p:nvSpPr>
        <p:spPr/>
        <p:txBody>
          <a:bodyPr/>
          <a:lstStyle/>
          <a:p>
            <a:r>
              <a:rPr lang="en-GB" noProof="0"/>
              <a:t>Your text here</a:t>
            </a:r>
          </a:p>
        </p:txBody>
      </p:sp>
      <p:sp>
        <p:nvSpPr>
          <p:cNvPr id="10" name="Dian numeron paikkamerkki 9"/>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14" name="Kuva 1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231216286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Divider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351" noProof="0"/>
          </a:p>
        </p:txBody>
      </p:sp>
      <p:sp>
        <p:nvSpPr>
          <p:cNvPr id="6" name="Picture Placeholder 2"/>
          <p:cNvSpPr>
            <a:spLocks noGrp="1"/>
          </p:cNvSpPr>
          <p:nvPr>
            <p:ph type="pic" idx="11" hasCustomPrompt="1"/>
          </p:nvPr>
        </p:nvSpPr>
        <p:spPr>
          <a:xfrm>
            <a:off x="6281058" y="0"/>
            <a:ext cx="5910943"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chemeClr val="tx1"/>
                </a:solidFill>
              </a:defRPr>
            </a:lvl1pPr>
          </a:lstStyle>
          <a:p>
            <a:r>
              <a:rPr lang="en-GB" noProof="0"/>
              <a:t>dd.mm.yyyy</a:t>
            </a:r>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chemeClr val="tx1"/>
                </a:solidFill>
              </a:defRPr>
            </a:lvl1pPr>
          </a:lstStyle>
          <a:p>
            <a:r>
              <a:rPr lang="en-GB" noProof="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tx1"/>
                </a:solidFill>
              </a:defRPr>
            </a:lvl1pPr>
          </a:lstStyle>
          <a:p>
            <a:r>
              <a:rPr lang="en-GB" noProof="0"/>
              <a:t>Lorem ipsum dolor sit amet, consectetur adipiscing elit. Maecenas velit velit, consequat eget ullamcorper a, maximus ac ex.</a:t>
            </a:r>
          </a:p>
        </p:txBody>
      </p:sp>
      <p:pic>
        <p:nvPicPr>
          <p:cNvPr id="12" name="Kuva 11">
            <a:extLst>
              <a:ext uri="{FF2B5EF4-FFF2-40B4-BE49-F238E27FC236}">
                <a16:creationId xmlns:a16="http://schemas.microsoft.com/office/drawing/2014/main" id="{4B777E04-278C-4AC2-9485-062D30E2C3E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717859"/>
            <a:ext cx="2655253" cy="1142400"/>
          </a:xfrm>
          <a:prstGeom prst="rect">
            <a:avLst/>
          </a:prstGeom>
        </p:spPr>
      </p:pic>
    </p:spTree>
    <p:extLst>
      <p:ext uri="{BB962C8B-B14F-4D97-AF65-F5344CB8AC3E}">
        <p14:creationId xmlns:p14="http://schemas.microsoft.com/office/powerpoint/2010/main" val="2923696928"/>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 Divider">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noProof="0"/>
          </a:p>
        </p:txBody>
      </p:sp>
      <p:sp>
        <p:nvSpPr>
          <p:cNvPr id="7" name="Text Placeholder 3"/>
          <p:cNvSpPr>
            <a:spLocks noGrp="1"/>
          </p:cNvSpPr>
          <p:nvPr>
            <p:ph type="body" sz="half" idx="11" hasCustomPrompt="1"/>
          </p:nvPr>
        </p:nvSpPr>
        <p:spPr>
          <a:xfrm>
            <a:off x="1007534" y="2345901"/>
            <a:ext cx="10225545" cy="1803020"/>
          </a:xfrm>
          <a:prstGeom prst="rect">
            <a:avLst/>
          </a:prstGeom>
        </p:spPr>
        <p:txBody>
          <a:bodyPr lIns="0" rIns="0"/>
          <a:lstStyle>
            <a:lvl1pPr marL="0" indent="0" algn="l">
              <a:lnSpc>
                <a:spcPct val="100000"/>
              </a:lnSpc>
              <a:spcBef>
                <a:spcPts val="0"/>
              </a:spcBef>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8" name="Kuva 7">
            <a:extLst>
              <a:ext uri="{FF2B5EF4-FFF2-40B4-BE49-F238E27FC236}">
                <a16:creationId xmlns:a16="http://schemas.microsoft.com/office/drawing/2014/main" id="{8874F57F-2B71-4CF6-BE75-301149EF1A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717859"/>
            <a:ext cx="2655253" cy="1142400"/>
          </a:xfrm>
          <a:prstGeom prst="rect">
            <a:avLst/>
          </a:prstGeom>
        </p:spPr>
      </p:pic>
    </p:spTree>
    <p:extLst>
      <p:ext uri="{BB962C8B-B14F-4D97-AF65-F5344CB8AC3E}">
        <p14:creationId xmlns:p14="http://schemas.microsoft.com/office/powerpoint/2010/main" val="6912000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3118" y="37914"/>
            <a:ext cx="11329457" cy="1342740"/>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383118" y="1611085"/>
            <a:ext cx="11329457" cy="4100915"/>
          </a:xfrm>
          <a:prstGeom prst="rect">
            <a:avLst/>
          </a:prstGeom>
        </p:spPr>
        <p:txBody>
          <a:bodyPr/>
          <a:lstStyle>
            <a:lvl1pPr marL="0" indent="0" algn="ctr">
              <a:buNone/>
              <a:defRPr b="1">
                <a:solidFill>
                  <a:schemeClr val="bg1">
                    <a:lumMod val="85000"/>
                  </a:schemeClr>
                </a:solidFill>
              </a:defRPr>
            </a:lvl1pPr>
          </a:lstStyle>
          <a:p>
            <a:r>
              <a:rPr lang="en-GB" noProof="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1494896477"/>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 Body slide - Chart">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3118" y="37914"/>
            <a:ext cx="11329457" cy="1342740"/>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 </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en-GB" noProof="0"/>
              <a:t>Your text here</a:t>
            </a:r>
          </a:p>
        </p:txBody>
      </p:sp>
      <p:pic>
        <p:nvPicPr>
          <p:cNvPr id="13" name="Kuva 12">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0" name="Chart Placeholder 2">
            <a:extLst>
              <a:ext uri="{FF2B5EF4-FFF2-40B4-BE49-F238E27FC236}">
                <a16:creationId xmlns:a16="http://schemas.microsoft.com/office/drawing/2014/main" id="{72753F42-F365-4A79-A0C2-40E4B7E09344}"/>
              </a:ext>
            </a:extLst>
          </p:cNvPr>
          <p:cNvSpPr>
            <a:spLocks noGrp="1"/>
          </p:cNvSpPr>
          <p:nvPr>
            <p:ph type="chart" sz="quarter" idx="12" hasCustomPrompt="1"/>
          </p:nvPr>
        </p:nvSpPr>
        <p:spPr>
          <a:xfrm>
            <a:off x="383118" y="1611085"/>
            <a:ext cx="11329457" cy="4107301"/>
          </a:xfrm>
          <a:prstGeom prst="rect">
            <a:avLst/>
          </a:prstGeom>
        </p:spPr>
        <p:txBody>
          <a:bodyPr/>
          <a:lstStyle>
            <a:lvl1pPr marL="0" marR="0" indent="0" algn="ctr" defTabSz="914377" rtl="0" eaLnBrk="1" fontAlgn="auto" latinLnBrk="0" hangingPunct="1">
              <a:lnSpc>
                <a:spcPct val="90000"/>
              </a:lnSpc>
              <a:spcBef>
                <a:spcPts val="1000"/>
              </a:spcBef>
              <a:spcAft>
                <a:spcPts val="0"/>
              </a:spcAft>
              <a:buClrTx/>
              <a:buSzTx/>
              <a:buFont typeface="Arial"/>
              <a:buNone/>
              <a:tabLst/>
              <a:defRPr b="1">
                <a:solidFill>
                  <a:schemeClr val="tx1">
                    <a:alpha val="17000"/>
                  </a:schemeClr>
                </a:solidFill>
              </a:defRPr>
            </a:lvl1pPr>
          </a:lstStyle>
          <a:p>
            <a:r>
              <a:rPr lang="en-GB" noProof="0"/>
              <a:t>Click icon to add chart</a:t>
            </a:r>
          </a:p>
        </p:txBody>
      </p:sp>
    </p:spTree>
    <p:extLst>
      <p:ext uri="{BB962C8B-B14F-4D97-AF65-F5344CB8AC3E}">
        <p14:creationId xmlns:p14="http://schemas.microsoft.com/office/powerpoint/2010/main" val="679586644"/>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EFE3-8561-405C-9AF8-234C030513BD}"/>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947B1478-CFBB-4F86-B04A-B1762B3BD9A7}"/>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4" name="Footer Placeholder 3">
            <a:extLst>
              <a:ext uri="{FF2B5EF4-FFF2-40B4-BE49-F238E27FC236}">
                <a16:creationId xmlns:a16="http://schemas.microsoft.com/office/drawing/2014/main" id="{DC1B2C74-B245-4195-867A-3606BC797C4E}"/>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A54D78B0-9F56-444A-8CE2-341F9BBC1BC1}"/>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2822831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 Process slide">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2671" y="36945"/>
            <a:ext cx="11319904" cy="1327863"/>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a:t>
            </a:r>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7" name="Kuva 6">
            <a:extLst>
              <a:ext uri="{FF2B5EF4-FFF2-40B4-BE49-F238E27FC236}">
                <a16:creationId xmlns:a16="http://schemas.microsoft.com/office/drawing/2014/main" id="{96CBC861-03F0-400F-8E2A-500431955E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5717859"/>
            <a:ext cx="2655253" cy="1142400"/>
          </a:xfrm>
          <a:prstGeom prst="rect">
            <a:avLst/>
          </a:prstGeom>
        </p:spPr>
      </p:pic>
      <p:sp>
        <p:nvSpPr>
          <p:cNvPr id="19" name="Text Placeholder 5">
            <a:extLst>
              <a:ext uri="{FF2B5EF4-FFF2-40B4-BE49-F238E27FC236}">
                <a16:creationId xmlns:a16="http://schemas.microsoft.com/office/drawing/2014/main" id="{0CD30196-688A-4A13-B795-86CB97F91D94}"/>
              </a:ext>
            </a:extLst>
          </p:cNvPr>
          <p:cNvSpPr>
            <a:spLocks noGrp="1"/>
          </p:cNvSpPr>
          <p:nvPr>
            <p:ph type="body" sz="quarter" idx="11" hasCustomPrompt="1"/>
          </p:nvPr>
        </p:nvSpPr>
        <p:spPr>
          <a:xfrm>
            <a:off x="387775" y="3253683"/>
            <a:ext cx="2052000" cy="2640000"/>
          </a:xfrm>
          <a:prstGeom prst="rect">
            <a:avLst/>
          </a:prstGeom>
        </p:spPr>
        <p:txBody>
          <a:bodyPr lIns="0" tIns="0" rIns="0" bIns="0"/>
          <a:lstStyle>
            <a:lvl1pPr marL="107997" indent="-107997" algn="l" defTabSz="685898" rtl="0" eaLnBrk="1" latinLnBrk="0" hangingPunct="1">
              <a:lnSpc>
                <a:spcPct val="100000"/>
              </a:lnSpc>
              <a:buFont typeface="Arial" charset="0"/>
              <a:buChar char="•"/>
              <a:defRPr sz="1867" b="1">
                <a:solidFill>
                  <a:schemeClr val="bg1"/>
                </a:solidFill>
              </a:defRPr>
            </a:lvl1pPr>
            <a:lvl2pPr marL="0" indent="0">
              <a:lnSpc>
                <a:spcPts val="2000"/>
              </a:lnSpc>
              <a:buNone/>
              <a:defRPr lang="en-US" sz="1800" b="1" kern="1200" dirty="0" smtClean="0">
                <a:solidFill>
                  <a:schemeClr val="bg1"/>
                </a:solidFill>
                <a:latin typeface="+mn-lt"/>
                <a:ea typeface="Arial" charset="0"/>
                <a:cs typeface="Arial" charset="0"/>
              </a:defRPr>
            </a:lvl2pPr>
            <a:lvl3pPr>
              <a:buClr>
                <a:schemeClr val="bg1"/>
              </a:buClr>
              <a:defRPr sz="1051">
                <a:solidFill>
                  <a:schemeClr val="bg1"/>
                </a:solidFill>
              </a:defRPr>
            </a:lvl3pPr>
          </a:lstStyle>
          <a:p>
            <a:pPr marL="107997" lvl="0" indent="-107997" algn="l" defTabSz="685898" rtl="0" eaLnBrk="1" latinLnBrk="0" hangingPunct="1">
              <a:lnSpc>
                <a:spcPts val="1300"/>
              </a:lnSpc>
              <a:buFont typeface="Arial" charset="0"/>
              <a:buChar char="•"/>
            </a:pPr>
            <a:r>
              <a:rPr lang="en-GB" noProof="1"/>
              <a:t>Add text</a:t>
            </a:r>
          </a:p>
        </p:txBody>
      </p:sp>
      <p:sp>
        <p:nvSpPr>
          <p:cNvPr id="20" name="Text Placeholder 5">
            <a:extLst>
              <a:ext uri="{FF2B5EF4-FFF2-40B4-BE49-F238E27FC236}">
                <a16:creationId xmlns:a16="http://schemas.microsoft.com/office/drawing/2014/main" id="{7BB029E0-B8CA-4313-A5E2-B76B123D4B44}"/>
              </a:ext>
            </a:extLst>
          </p:cNvPr>
          <p:cNvSpPr>
            <a:spLocks noGrp="1"/>
          </p:cNvSpPr>
          <p:nvPr>
            <p:ph type="body" sz="quarter" idx="12" hasCustomPrompt="1"/>
          </p:nvPr>
        </p:nvSpPr>
        <p:spPr>
          <a:xfrm>
            <a:off x="2706671" y="3253683"/>
            <a:ext cx="2052000" cy="2640000"/>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en-GB" noProof="1"/>
              <a:t>Add text</a:t>
            </a:r>
          </a:p>
          <a:p>
            <a:pPr marL="107997" lvl="0" indent="-107997" algn="l" defTabSz="685898" rtl="0" eaLnBrk="1" latinLnBrk="0" hangingPunct="1">
              <a:lnSpc>
                <a:spcPts val="1300"/>
              </a:lnSpc>
              <a:buFont typeface="Arial" charset="0"/>
              <a:buChar char="•"/>
            </a:pPr>
            <a:endParaRPr lang="en-GB" noProof="1"/>
          </a:p>
        </p:txBody>
      </p:sp>
      <p:sp>
        <p:nvSpPr>
          <p:cNvPr id="21" name="Text Placeholder 23">
            <a:extLst>
              <a:ext uri="{FF2B5EF4-FFF2-40B4-BE49-F238E27FC236}">
                <a16:creationId xmlns:a16="http://schemas.microsoft.com/office/drawing/2014/main" id="{8E1D5A5A-6EC4-429D-8903-8B585A051642}"/>
              </a:ext>
            </a:extLst>
          </p:cNvPr>
          <p:cNvSpPr>
            <a:spLocks noGrp="1"/>
          </p:cNvSpPr>
          <p:nvPr>
            <p:ph type="body" sz="quarter" idx="16" hasCustomPrompt="1"/>
          </p:nvPr>
        </p:nvSpPr>
        <p:spPr>
          <a:xfrm>
            <a:off x="669775" y="1603863"/>
            <a:ext cx="1488000" cy="14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2014</a:t>
            </a:r>
          </a:p>
        </p:txBody>
      </p:sp>
      <p:sp>
        <p:nvSpPr>
          <p:cNvPr id="25" name="Text Placeholder 23">
            <a:extLst>
              <a:ext uri="{FF2B5EF4-FFF2-40B4-BE49-F238E27FC236}">
                <a16:creationId xmlns:a16="http://schemas.microsoft.com/office/drawing/2014/main" id="{61A079E9-1E77-49C6-B99C-B0FADB9417EF}"/>
              </a:ext>
            </a:extLst>
          </p:cNvPr>
          <p:cNvSpPr>
            <a:spLocks noGrp="1"/>
          </p:cNvSpPr>
          <p:nvPr>
            <p:ph type="body" sz="quarter" idx="17" hasCustomPrompt="1"/>
          </p:nvPr>
        </p:nvSpPr>
        <p:spPr>
          <a:xfrm>
            <a:off x="2988671" y="1603863"/>
            <a:ext cx="1488000" cy="14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2015</a:t>
            </a:r>
          </a:p>
        </p:txBody>
      </p:sp>
      <p:sp>
        <p:nvSpPr>
          <p:cNvPr id="30" name="Text Placeholder 23">
            <a:extLst>
              <a:ext uri="{FF2B5EF4-FFF2-40B4-BE49-F238E27FC236}">
                <a16:creationId xmlns:a16="http://schemas.microsoft.com/office/drawing/2014/main" id="{178619C4-AF8E-430B-93EA-DE240ED3D154}"/>
              </a:ext>
            </a:extLst>
          </p:cNvPr>
          <p:cNvSpPr>
            <a:spLocks noGrp="1"/>
          </p:cNvSpPr>
          <p:nvPr>
            <p:ph type="body" sz="quarter" idx="18" hasCustomPrompt="1"/>
          </p:nvPr>
        </p:nvSpPr>
        <p:spPr>
          <a:xfrm>
            <a:off x="5307567" y="1603863"/>
            <a:ext cx="1488000" cy="14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2016</a:t>
            </a:r>
          </a:p>
        </p:txBody>
      </p:sp>
      <p:sp>
        <p:nvSpPr>
          <p:cNvPr id="31" name="Text Placeholder 23">
            <a:extLst>
              <a:ext uri="{FF2B5EF4-FFF2-40B4-BE49-F238E27FC236}">
                <a16:creationId xmlns:a16="http://schemas.microsoft.com/office/drawing/2014/main" id="{94F816EB-6077-445A-ADDC-F2D87F59F951}"/>
              </a:ext>
            </a:extLst>
          </p:cNvPr>
          <p:cNvSpPr>
            <a:spLocks noGrp="1"/>
          </p:cNvSpPr>
          <p:nvPr>
            <p:ph type="body" sz="quarter" idx="19" hasCustomPrompt="1"/>
          </p:nvPr>
        </p:nvSpPr>
        <p:spPr>
          <a:xfrm>
            <a:off x="7626463" y="1603863"/>
            <a:ext cx="1488000" cy="14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2017</a:t>
            </a:r>
          </a:p>
        </p:txBody>
      </p:sp>
      <p:sp>
        <p:nvSpPr>
          <p:cNvPr id="32" name="Text Placeholder 23">
            <a:extLst>
              <a:ext uri="{FF2B5EF4-FFF2-40B4-BE49-F238E27FC236}">
                <a16:creationId xmlns:a16="http://schemas.microsoft.com/office/drawing/2014/main" id="{11ACF50A-566E-43FC-B378-B4C409FAAC8B}"/>
              </a:ext>
            </a:extLst>
          </p:cNvPr>
          <p:cNvSpPr>
            <a:spLocks noGrp="1"/>
          </p:cNvSpPr>
          <p:nvPr>
            <p:ph type="body" sz="quarter" idx="20" hasCustomPrompt="1"/>
          </p:nvPr>
        </p:nvSpPr>
        <p:spPr>
          <a:xfrm>
            <a:off x="9945357" y="1603863"/>
            <a:ext cx="1488000" cy="14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2018</a:t>
            </a:r>
          </a:p>
        </p:txBody>
      </p:sp>
      <p:sp>
        <p:nvSpPr>
          <p:cNvPr id="33" name="Text Placeholder 5">
            <a:extLst>
              <a:ext uri="{FF2B5EF4-FFF2-40B4-BE49-F238E27FC236}">
                <a16:creationId xmlns:a16="http://schemas.microsoft.com/office/drawing/2014/main" id="{B81E2B16-37A1-4E1B-A15A-2AFBF19EB9A0}"/>
              </a:ext>
            </a:extLst>
          </p:cNvPr>
          <p:cNvSpPr>
            <a:spLocks noGrp="1"/>
          </p:cNvSpPr>
          <p:nvPr>
            <p:ph type="body" sz="quarter" idx="23" hasCustomPrompt="1"/>
          </p:nvPr>
        </p:nvSpPr>
        <p:spPr>
          <a:xfrm>
            <a:off x="5025567" y="3253683"/>
            <a:ext cx="2052000" cy="2640000"/>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en-GB" noProof="1"/>
              <a:t>Add text</a:t>
            </a:r>
          </a:p>
          <a:p>
            <a:pPr marL="107997" lvl="0" indent="-107997" algn="l" defTabSz="685898" rtl="0" eaLnBrk="1" latinLnBrk="0" hangingPunct="1">
              <a:lnSpc>
                <a:spcPts val="1300"/>
              </a:lnSpc>
              <a:buFont typeface="Arial" charset="0"/>
              <a:buChar char="•"/>
            </a:pPr>
            <a:endParaRPr lang="en-GB" noProof="1"/>
          </a:p>
        </p:txBody>
      </p:sp>
      <p:sp>
        <p:nvSpPr>
          <p:cNvPr id="34" name="Text Placeholder 5">
            <a:extLst>
              <a:ext uri="{FF2B5EF4-FFF2-40B4-BE49-F238E27FC236}">
                <a16:creationId xmlns:a16="http://schemas.microsoft.com/office/drawing/2014/main" id="{CF8CF593-B534-407C-B2EA-E4AF9450B54A}"/>
              </a:ext>
            </a:extLst>
          </p:cNvPr>
          <p:cNvSpPr>
            <a:spLocks noGrp="1"/>
          </p:cNvSpPr>
          <p:nvPr>
            <p:ph type="body" sz="quarter" idx="24" hasCustomPrompt="1"/>
          </p:nvPr>
        </p:nvSpPr>
        <p:spPr>
          <a:xfrm>
            <a:off x="7344463" y="3253683"/>
            <a:ext cx="2052000" cy="2640000"/>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en-GB" noProof="1"/>
              <a:t>Add text</a:t>
            </a:r>
          </a:p>
          <a:p>
            <a:pPr marL="107997" lvl="0" indent="-107997" algn="l" defTabSz="685898" rtl="0" eaLnBrk="1" latinLnBrk="0" hangingPunct="1">
              <a:lnSpc>
                <a:spcPts val="1300"/>
              </a:lnSpc>
              <a:buFont typeface="Arial" charset="0"/>
              <a:buChar char="•"/>
            </a:pPr>
            <a:endParaRPr lang="en-GB" noProof="1"/>
          </a:p>
        </p:txBody>
      </p:sp>
      <p:sp>
        <p:nvSpPr>
          <p:cNvPr id="35" name="Text Placeholder 5">
            <a:extLst>
              <a:ext uri="{FF2B5EF4-FFF2-40B4-BE49-F238E27FC236}">
                <a16:creationId xmlns:a16="http://schemas.microsoft.com/office/drawing/2014/main" id="{2103FBCE-6866-423B-BA54-BC3CF58C7878}"/>
              </a:ext>
            </a:extLst>
          </p:cNvPr>
          <p:cNvSpPr>
            <a:spLocks noGrp="1"/>
          </p:cNvSpPr>
          <p:nvPr>
            <p:ph type="body" sz="quarter" idx="25" hasCustomPrompt="1"/>
          </p:nvPr>
        </p:nvSpPr>
        <p:spPr>
          <a:xfrm>
            <a:off x="9663357" y="3253683"/>
            <a:ext cx="2052000" cy="2640000"/>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en-GB" noProof="1"/>
              <a:t>Add text</a:t>
            </a:r>
          </a:p>
          <a:p>
            <a:pPr marL="107997" lvl="0" indent="-107997" algn="l" defTabSz="685898" rtl="0" eaLnBrk="1" latinLnBrk="0" hangingPunct="1">
              <a:lnSpc>
                <a:spcPts val="1300"/>
              </a:lnSpc>
              <a:buFont typeface="Arial" charset="0"/>
              <a:buChar char="•"/>
            </a:pPr>
            <a:endParaRPr lang="en-GB" noProof="1"/>
          </a:p>
        </p:txBody>
      </p:sp>
    </p:spTree>
    <p:extLst>
      <p:ext uri="{BB962C8B-B14F-4D97-AF65-F5344CB8AC3E}">
        <p14:creationId xmlns:p14="http://schemas.microsoft.com/office/powerpoint/2010/main" val="2293716656"/>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GB" noProof="0" smtClean="0"/>
              <a:pPr/>
              <a:t>‹#›</a:t>
            </a:fld>
            <a:endParaRPr lang="en-GB" noProof="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en-GB" noProof="0"/>
              <a:t>dd.mm.yyyy</a:t>
            </a:r>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en-GB" noProof="0"/>
              <a:t>Your text here</a:t>
            </a:r>
          </a:p>
        </p:txBody>
      </p:sp>
      <p:sp>
        <p:nvSpPr>
          <p:cNvPr id="11" name="Text Placeholder 3"/>
          <p:cNvSpPr>
            <a:spLocks noGrp="1"/>
          </p:cNvSpPr>
          <p:nvPr>
            <p:ph type="body" sz="half" idx="10" hasCustomPrompt="1"/>
          </p:nvPr>
        </p:nvSpPr>
        <p:spPr>
          <a:xfrm>
            <a:off x="383118" y="37686"/>
            <a:ext cx="11329457" cy="151557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0"/>
              <a:t>Body slide title</a:t>
            </a:r>
          </a:p>
        </p:txBody>
      </p:sp>
      <p:pic>
        <p:nvPicPr>
          <p:cNvPr id="19" name="Kuva 1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8" name="Text Placeholder 23">
            <a:extLst>
              <a:ext uri="{FF2B5EF4-FFF2-40B4-BE49-F238E27FC236}">
                <a16:creationId xmlns:a16="http://schemas.microsoft.com/office/drawing/2014/main" id="{3826C66F-A30A-4BE4-AD4F-29552055FAE1}"/>
              </a:ext>
            </a:extLst>
          </p:cNvPr>
          <p:cNvSpPr>
            <a:spLocks noGrp="1"/>
          </p:cNvSpPr>
          <p:nvPr>
            <p:ph type="body" sz="quarter" idx="16" hasCustomPrompt="1"/>
          </p:nvPr>
        </p:nvSpPr>
        <p:spPr>
          <a:xfrm>
            <a:off x="674339" y="1603200"/>
            <a:ext cx="1488000" cy="14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7"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1</a:t>
            </a:r>
          </a:p>
        </p:txBody>
      </p:sp>
      <p:sp>
        <p:nvSpPr>
          <p:cNvPr id="20" name="Text Placeholder 23">
            <a:extLst>
              <a:ext uri="{FF2B5EF4-FFF2-40B4-BE49-F238E27FC236}">
                <a16:creationId xmlns:a16="http://schemas.microsoft.com/office/drawing/2014/main" id="{F9CB4F4C-3FAF-42D6-BE91-819C2FEE99D4}"/>
              </a:ext>
            </a:extLst>
          </p:cNvPr>
          <p:cNvSpPr>
            <a:spLocks noGrp="1"/>
          </p:cNvSpPr>
          <p:nvPr>
            <p:ph type="body" sz="quarter" idx="17" hasCustomPrompt="1"/>
          </p:nvPr>
        </p:nvSpPr>
        <p:spPr>
          <a:xfrm>
            <a:off x="2991397" y="1603200"/>
            <a:ext cx="1488000" cy="14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7"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2</a:t>
            </a:r>
          </a:p>
        </p:txBody>
      </p:sp>
      <p:sp>
        <p:nvSpPr>
          <p:cNvPr id="21" name="Text Placeholder 23">
            <a:extLst>
              <a:ext uri="{FF2B5EF4-FFF2-40B4-BE49-F238E27FC236}">
                <a16:creationId xmlns:a16="http://schemas.microsoft.com/office/drawing/2014/main" id="{2B90AAE6-D6BE-4E09-B6A1-1E96D0822FCB}"/>
              </a:ext>
            </a:extLst>
          </p:cNvPr>
          <p:cNvSpPr>
            <a:spLocks noGrp="1"/>
          </p:cNvSpPr>
          <p:nvPr>
            <p:ph type="body" sz="quarter" idx="18" hasCustomPrompt="1"/>
          </p:nvPr>
        </p:nvSpPr>
        <p:spPr>
          <a:xfrm>
            <a:off x="5308456" y="1603200"/>
            <a:ext cx="1488000" cy="14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7"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3</a:t>
            </a:r>
          </a:p>
        </p:txBody>
      </p:sp>
      <p:sp>
        <p:nvSpPr>
          <p:cNvPr id="22" name="Text Placeholder 23">
            <a:extLst>
              <a:ext uri="{FF2B5EF4-FFF2-40B4-BE49-F238E27FC236}">
                <a16:creationId xmlns:a16="http://schemas.microsoft.com/office/drawing/2014/main" id="{EB558988-9B86-4C2A-A931-24FCBAAD7BA2}"/>
              </a:ext>
            </a:extLst>
          </p:cNvPr>
          <p:cNvSpPr>
            <a:spLocks noGrp="1"/>
          </p:cNvSpPr>
          <p:nvPr>
            <p:ph type="body" sz="quarter" idx="19" hasCustomPrompt="1"/>
          </p:nvPr>
        </p:nvSpPr>
        <p:spPr>
          <a:xfrm>
            <a:off x="7625515" y="1603200"/>
            <a:ext cx="1488000" cy="14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7"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4</a:t>
            </a:r>
          </a:p>
        </p:txBody>
      </p:sp>
      <p:sp>
        <p:nvSpPr>
          <p:cNvPr id="23" name="Text Placeholder 23">
            <a:extLst>
              <a:ext uri="{FF2B5EF4-FFF2-40B4-BE49-F238E27FC236}">
                <a16:creationId xmlns:a16="http://schemas.microsoft.com/office/drawing/2014/main" id="{A4E339AC-681A-4687-AA6F-2564BD700045}"/>
              </a:ext>
            </a:extLst>
          </p:cNvPr>
          <p:cNvSpPr>
            <a:spLocks noGrp="1"/>
          </p:cNvSpPr>
          <p:nvPr>
            <p:ph type="body" sz="quarter" idx="20" hasCustomPrompt="1"/>
          </p:nvPr>
        </p:nvSpPr>
        <p:spPr>
          <a:xfrm>
            <a:off x="9942575" y="1603200"/>
            <a:ext cx="1488000" cy="14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7"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GB" noProof="1"/>
              <a:t>5</a:t>
            </a:r>
          </a:p>
        </p:txBody>
      </p:sp>
      <p:sp>
        <p:nvSpPr>
          <p:cNvPr id="25" name="Text Placeholder 3">
            <a:extLst>
              <a:ext uri="{FF2B5EF4-FFF2-40B4-BE49-F238E27FC236}">
                <a16:creationId xmlns:a16="http://schemas.microsoft.com/office/drawing/2014/main" id="{444E812B-7DD4-42B0-9C0F-08BEFD367DCB}"/>
              </a:ext>
            </a:extLst>
          </p:cNvPr>
          <p:cNvSpPr>
            <a:spLocks noGrp="1"/>
          </p:cNvSpPr>
          <p:nvPr>
            <p:ph type="body" sz="half" idx="2" hasCustomPrompt="1"/>
          </p:nvPr>
        </p:nvSpPr>
        <p:spPr>
          <a:xfrm>
            <a:off x="392339" y="3254400"/>
            <a:ext cx="2052000" cy="264000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1"/>
              <a:t>Point 1</a:t>
            </a:r>
          </a:p>
        </p:txBody>
      </p:sp>
      <p:sp>
        <p:nvSpPr>
          <p:cNvPr id="30" name="Text Placeholder 3">
            <a:extLst>
              <a:ext uri="{FF2B5EF4-FFF2-40B4-BE49-F238E27FC236}">
                <a16:creationId xmlns:a16="http://schemas.microsoft.com/office/drawing/2014/main" id="{6B25A543-3E2F-4CF3-838A-D956BD75A246}"/>
              </a:ext>
            </a:extLst>
          </p:cNvPr>
          <p:cNvSpPr>
            <a:spLocks noGrp="1"/>
          </p:cNvSpPr>
          <p:nvPr>
            <p:ph type="body" sz="half" idx="21" hasCustomPrompt="1"/>
          </p:nvPr>
        </p:nvSpPr>
        <p:spPr>
          <a:xfrm>
            <a:off x="2709397" y="3254400"/>
            <a:ext cx="2052000" cy="264000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1"/>
              <a:t>Point 2</a:t>
            </a:r>
          </a:p>
        </p:txBody>
      </p:sp>
      <p:sp>
        <p:nvSpPr>
          <p:cNvPr id="31" name="Text Placeholder 3">
            <a:extLst>
              <a:ext uri="{FF2B5EF4-FFF2-40B4-BE49-F238E27FC236}">
                <a16:creationId xmlns:a16="http://schemas.microsoft.com/office/drawing/2014/main" id="{AFFA594E-57FA-4F87-8704-4C6E6F754CA6}"/>
              </a:ext>
            </a:extLst>
          </p:cNvPr>
          <p:cNvSpPr>
            <a:spLocks noGrp="1"/>
          </p:cNvSpPr>
          <p:nvPr>
            <p:ph type="body" sz="half" idx="22" hasCustomPrompt="1"/>
          </p:nvPr>
        </p:nvSpPr>
        <p:spPr>
          <a:xfrm>
            <a:off x="5026456" y="3254400"/>
            <a:ext cx="2052000" cy="264000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1"/>
              <a:t>Point 3</a:t>
            </a:r>
          </a:p>
        </p:txBody>
      </p:sp>
      <p:sp>
        <p:nvSpPr>
          <p:cNvPr id="32" name="Text Placeholder 3">
            <a:extLst>
              <a:ext uri="{FF2B5EF4-FFF2-40B4-BE49-F238E27FC236}">
                <a16:creationId xmlns:a16="http://schemas.microsoft.com/office/drawing/2014/main" id="{79815074-342E-4889-88CD-1CA47A98D62F}"/>
              </a:ext>
            </a:extLst>
          </p:cNvPr>
          <p:cNvSpPr>
            <a:spLocks noGrp="1"/>
          </p:cNvSpPr>
          <p:nvPr>
            <p:ph type="body" sz="half" idx="23" hasCustomPrompt="1"/>
          </p:nvPr>
        </p:nvSpPr>
        <p:spPr>
          <a:xfrm>
            <a:off x="7343515" y="3254400"/>
            <a:ext cx="2052000" cy="264000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1"/>
              <a:t>Point 4</a:t>
            </a:r>
          </a:p>
        </p:txBody>
      </p:sp>
      <p:sp>
        <p:nvSpPr>
          <p:cNvPr id="38" name="Text Placeholder 3">
            <a:extLst>
              <a:ext uri="{FF2B5EF4-FFF2-40B4-BE49-F238E27FC236}">
                <a16:creationId xmlns:a16="http://schemas.microsoft.com/office/drawing/2014/main" id="{29F41EE5-04F3-4E4E-A49A-4F451A21AAE5}"/>
              </a:ext>
            </a:extLst>
          </p:cNvPr>
          <p:cNvSpPr>
            <a:spLocks noGrp="1"/>
          </p:cNvSpPr>
          <p:nvPr>
            <p:ph type="body" sz="half" idx="24" hasCustomPrompt="1"/>
          </p:nvPr>
        </p:nvSpPr>
        <p:spPr>
          <a:xfrm>
            <a:off x="9660575" y="3254400"/>
            <a:ext cx="2052000" cy="2640000"/>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noProof="1"/>
              <a:t>Point 4</a:t>
            </a:r>
          </a:p>
        </p:txBody>
      </p:sp>
    </p:spTree>
    <p:extLst>
      <p:ext uri="{BB962C8B-B14F-4D97-AF65-F5344CB8AC3E}">
        <p14:creationId xmlns:p14="http://schemas.microsoft.com/office/powerpoint/2010/main" val="408896028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 Closing slide - Social media icons">
    <p:spTree>
      <p:nvGrpSpPr>
        <p:cNvPr id="1" name=""/>
        <p:cNvGrpSpPr/>
        <p:nvPr/>
      </p:nvGrpSpPr>
      <p:grpSpPr>
        <a:xfrm>
          <a:off x="0" y="0"/>
          <a:ext cx="0" cy="0"/>
          <a:chOff x="0" y="0"/>
          <a:chExt cx="0" cy="0"/>
        </a:xfrm>
      </p:grpSpPr>
      <p:sp>
        <p:nvSpPr>
          <p:cNvPr id="5" name="Rectangle 4"/>
          <p:cNvSpPr/>
          <p:nvPr userDrawn="1"/>
        </p:nvSpPr>
        <p:spPr>
          <a:xfrm>
            <a:off x="-21933" y="0"/>
            <a:ext cx="122139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noProof="0"/>
          </a:p>
        </p:txBody>
      </p:sp>
      <p:sp>
        <p:nvSpPr>
          <p:cNvPr id="12" name="Otsikko 1">
            <a:hlinkClick r:id="rId2"/>
          </p:cNvPr>
          <p:cNvSpPr txBox="1">
            <a:spLocks/>
          </p:cNvSpPr>
          <p:nvPr userDrawn="1"/>
        </p:nvSpPr>
        <p:spPr>
          <a:xfrm>
            <a:off x="4956487" y="4757801"/>
            <a:ext cx="2279052" cy="485803"/>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en-GB" sz="2400" spc="0" baseline="0" noProof="0">
                <a:solidFill>
                  <a:schemeClr val="tx1"/>
                </a:solidFill>
                <a:latin typeface="Arial"/>
                <a:cs typeface="Arial"/>
              </a:rPr>
              <a:t>aalto.fi</a:t>
            </a:r>
          </a:p>
        </p:txBody>
      </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2101852" y="1819522"/>
            <a:ext cx="7994649" cy="1741463"/>
          </a:xfrm>
          <a:prstGeom prst="rect">
            <a:avLst/>
          </a:prstGeom>
        </p:spPr>
        <p:txBody>
          <a:bodyPr anchor="b" anchorCtr="0"/>
          <a:lstStyle>
            <a:lvl1pPr marL="0" indent="0" algn="ctr">
              <a:lnSpc>
                <a:spcPct val="100000"/>
              </a:lnSpc>
              <a:buNone/>
              <a:defRPr sz="5333" b="1">
                <a:solidFill>
                  <a:schemeClr val="tx1"/>
                </a:solidFill>
                <a:latin typeface="+mj-lt"/>
              </a:defRPr>
            </a:lvl1pPr>
            <a:lvl2pPr marL="457189" indent="0">
              <a:buNone/>
              <a:defRPr/>
            </a:lvl2pPr>
          </a:lstStyle>
          <a:p>
            <a:pPr lvl="0"/>
            <a:r>
              <a:rPr lang="en-GB" noProof="0"/>
              <a:t>Add text</a:t>
            </a:r>
          </a:p>
        </p:txBody>
      </p:sp>
      <p:pic>
        <p:nvPicPr>
          <p:cNvPr id="13" name="Kuva 12">
            <a:extLst>
              <a:ext uri="{FF2B5EF4-FFF2-40B4-BE49-F238E27FC236}">
                <a16:creationId xmlns:a16="http://schemas.microsoft.com/office/drawing/2014/main" id="{C9347860-25FE-4238-99AE-A80001A8AC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4669200"/>
            <a:ext cx="2467072" cy="2188800"/>
          </a:xfrm>
          <a:prstGeom prst="rect">
            <a:avLst/>
          </a:prstGeom>
        </p:spPr>
      </p:pic>
      <p:grpSp>
        <p:nvGrpSpPr>
          <p:cNvPr id="2" name="Ryhmä 1">
            <a:extLst>
              <a:ext uri="{FF2B5EF4-FFF2-40B4-BE49-F238E27FC236}">
                <a16:creationId xmlns:a16="http://schemas.microsoft.com/office/drawing/2014/main" id="{26B21FF2-24DA-4F2F-BA98-59921521DB43}"/>
              </a:ext>
            </a:extLst>
          </p:cNvPr>
          <p:cNvGrpSpPr/>
          <p:nvPr userDrawn="1"/>
        </p:nvGrpSpPr>
        <p:grpSpPr>
          <a:xfrm>
            <a:off x="4096087" y="3708581"/>
            <a:ext cx="3987139" cy="581413"/>
            <a:chOff x="3072065" y="2781436"/>
            <a:chExt cx="2990354" cy="436060"/>
          </a:xfrm>
        </p:grpSpPr>
        <p:pic>
          <p:nvPicPr>
            <p:cNvPr id="14" name="Picture 28">
              <a:hlinkClick r:id="rId4"/>
              <a:extLst>
                <a:ext uri="{FF2B5EF4-FFF2-40B4-BE49-F238E27FC236}">
                  <a16:creationId xmlns:a16="http://schemas.microsoft.com/office/drawing/2014/main" id="{3EF2E1DA-C88B-48C9-8176-65FE844099A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072065" y="2798396"/>
              <a:ext cx="419100" cy="419100"/>
            </a:xfrm>
            <a:prstGeom prst="rect">
              <a:avLst/>
            </a:prstGeom>
          </p:spPr>
        </p:pic>
        <p:pic>
          <p:nvPicPr>
            <p:cNvPr id="15" name="Picture 29">
              <a:hlinkClick r:id="rId6"/>
              <a:extLst>
                <a:ext uri="{FF2B5EF4-FFF2-40B4-BE49-F238E27FC236}">
                  <a16:creationId xmlns:a16="http://schemas.microsoft.com/office/drawing/2014/main" id="{E7E65751-08BE-4F57-B486-459DDCFB154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586316" y="2798396"/>
              <a:ext cx="419100" cy="419100"/>
            </a:xfrm>
            <a:prstGeom prst="rect">
              <a:avLst/>
            </a:prstGeom>
          </p:spPr>
        </p:pic>
        <p:pic>
          <p:nvPicPr>
            <p:cNvPr id="17" name="Picture 30">
              <a:hlinkClick r:id="rId8"/>
              <a:extLst>
                <a:ext uri="{FF2B5EF4-FFF2-40B4-BE49-F238E27FC236}">
                  <a16:creationId xmlns:a16="http://schemas.microsoft.com/office/drawing/2014/main" id="{DEFF7CDA-D281-4C4B-82A2-B7F1F2E8C17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100567" y="2798396"/>
              <a:ext cx="419100" cy="419100"/>
            </a:xfrm>
            <a:prstGeom prst="rect">
              <a:avLst/>
            </a:prstGeom>
          </p:spPr>
        </p:pic>
        <p:pic>
          <p:nvPicPr>
            <p:cNvPr id="18" name="Picture 31">
              <a:hlinkClick r:id="rId10"/>
              <a:extLst>
                <a:ext uri="{FF2B5EF4-FFF2-40B4-BE49-F238E27FC236}">
                  <a16:creationId xmlns:a16="http://schemas.microsoft.com/office/drawing/2014/main" id="{8387CA75-37F7-482D-8285-BA9153DF6E4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4614818" y="2798396"/>
              <a:ext cx="419100" cy="419100"/>
            </a:xfrm>
            <a:prstGeom prst="rect">
              <a:avLst/>
            </a:prstGeom>
          </p:spPr>
        </p:pic>
        <p:pic>
          <p:nvPicPr>
            <p:cNvPr id="19" name="Picture 32">
              <a:hlinkClick r:id="rId12"/>
              <a:extLst>
                <a:ext uri="{FF2B5EF4-FFF2-40B4-BE49-F238E27FC236}">
                  <a16:creationId xmlns:a16="http://schemas.microsoft.com/office/drawing/2014/main" id="{C6AC5F31-1817-4EBD-8227-BB4F487C19C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29069" y="2781436"/>
              <a:ext cx="419100" cy="419100"/>
            </a:xfrm>
            <a:prstGeom prst="rect">
              <a:avLst/>
            </a:prstGeom>
          </p:spPr>
        </p:pic>
        <p:pic>
          <p:nvPicPr>
            <p:cNvPr id="20" name="Picture 33">
              <a:hlinkClick r:id="rId14"/>
              <a:extLst>
                <a:ext uri="{FF2B5EF4-FFF2-40B4-BE49-F238E27FC236}">
                  <a16:creationId xmlns:a16="http://schemas.microsoft.com/office/drawing/2014/main" id="{45B5CEB8-F90A-4354-8655-6832A00E3C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643319" y="2781436"/>
              <a:ext cx="419100" cy="419100"/>
            </a:xfrm>
            <a:prstGeom prst="rect">
              <a:avLst/>
            </a:prstGeom>
          </p:spPr>
        </p:pic>
      </p:grpSp>
    </p:spTree>
    <p:extLst>
      <p:ext uri="{BB962C8B-B14F-4D97-AF65-F5344CB8AC3E}">
        <p14:creationId xmlns:p14="http://schemas.microsoft.com/office/powerpoint/2010/main" val="1793148500"/>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B3B2-3A30-4266-8DA3-73C671CD5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182F4-A6FB-4454-AADF-395BFBE56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00504-4F37-4CE8-BC1D-C30C39709D00}"/>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22C51CB0-6704-4ADB-A48F-ED71735D0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F4A42-8F00-4599-9315-D5DC68EA8422}"/>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2584437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CB5E-799A-4810-8406-EAF44F3146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A5CE1-C318-4E27-B716-BFABB0B20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7198-1F45-4CD6-A7C1-49C2DB0C592F}"/>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5CAADFB9-BA1C-4BCD-A34F-F4795592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48CD0-5EB9-4D6A-9321-67FD6C73E71F}"/>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1607049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B3B2-3A30-4266-8DA3-73C671CD5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182F4-A6FB-4454-AADF-395BFBE56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00504-4F37-4CE8-BC1D-C30C39709D00}"/>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22C51CB0-6704-4ADB-A48F-ED71735D0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F4A42-8F00-4599-9315-D5DC68EA8422}"/>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1482720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7367-3CAB-4ACE-9DFF-28BE676C0D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D7D045-65A4-481B-B6BE-40CEBDEF7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99B5B-9CCF-4FD2-8524-5B490F49C78D}"/>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88D8B458-C685-49D6-9BF8-D5FBEFDBC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ECFD8-A758-4330-A5B5-91712DF61E8B}"/>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271813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0E4DB-C622-4F30-97FE-502500FE4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683D3-18DF-4922-9419-B2077E7E7B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9FA52B-1C95-4CB2-906C-43A6E7751B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F34786-0AC3-4B37-8A24-8295E621052C}"/>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6" name="Footer Placeholder 5">
            <a:extLst>
              <a:ext uri="{FF2B5EF4-FFF2-40B4-BE49-F238E27FC236}">
                <a16:creationId xmlns:a16="http://schemas.microsoft.com/office/drawing/2014/main" id="{CBC2480F-C007-4D90-96E3-C57A3C15D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EDD24-D76C-460B-8EB7-61EB1CB54CEA}"/>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2790074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63E2-0BDE-43AD-984F-BC07F98E24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4C053-2722-4F79-B8D5-B2CA44380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3388A-5F0A-43D8-AF11-DECB37390D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F008A-7955-4D42-8464-C9416CBB6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2AF241-BC10-45C7-871F-81F172EA7D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70F7E-A722-4C0D-BAA2-D23CB46F009C}"/>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8" name="Footer Placeholder 7">
            <a:extLst>
              <a:ext uri="{FF2B5EF4-FFF2-40B4-BE49-F238E27FC236}">
                <a16:creationId xmlns:a16="http://schemas.microsoft.com/office/drawing/2014/main" id="{F48BFF81-87F4-4F79-8615-FC23A72600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990B20-FD1F-48B9-AB8F-E42573EDD541}"/>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2000331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18F6-2034-4F2F-AF19-D5A6953363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0A330B-4D80-4323-AEDC-CBDE3B01F620}"/>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4" name="Footer Placeholder 3">
            <a:extLst>
              <a:ext uri="{FF2B5EF4-FFF2-40B4-BE49-F238E27FC236}">
                <a16:creationId xmlns:a16="http://schemas.microsoft.com/office/drawing/2014/main" id="{B7A262D7-E782-411B-88CC-C3C302B68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7F6726-0A49-479A-A84B-961A7B6D210D}"/>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175197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3DCCC-983B-4720-9042-22A0AAC54F57}"/>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3" name="Footer Placeholder 2">
            <a:extLst>
              <a:ext uri="{FF2B5EF4-FFF2-40B4-BE49-F238E27FC236}">
                <a16:creationId xmlns:a16="http://schemas.microsoft.com/office/drawing/2014/main" id="{3325FBFB-13BD-445A-97AD-C188676B4412}"/>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A91384C-DD51-43D2-AFA2-3DF3A8610817}"/>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1633289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40ABB0-76AA-44CC-AC27-59E7CE42F673}"/>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3" name="Footer Placeholder 2">
            <a:extLst>
              <a:ext uri="{FF2B5EF4-FFF2-40B4-BE49-F238E27FC236}">
                <a16:creationId xmlns:a16="http://schemas.microsoft.com/office/drawing/2014/main" id="{BE44E9B3-CD32-4EBD-882F-D2BC90F2D0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61311C-09D2-487F-AC61-099DF09113D4}"/>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1857618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1FEC-6D4C-400F-AB80-0A72AA1B2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FCE1D0-8D1A-4946-ACB6-19B3E5AE8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F3DF2-5F66-4C83-AAC6-ED004E4C0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FEC51-A7FF-4002-9DC6-BBC2C81EE43A}"/>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6" name="Footer Placeholder 5">
            <a:extLst>
              <a:ext uri="{FF2B5EF4-FFF2-40B4-BE49-F238E27FC236}">
                <a16:creationId xmlns:a16="http://schemas.microsoft.com/office/drawing/2014/main" id="{7C71C964-DD15-48D3-8906-175130F03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5F8DA-AB3C-4BC2-9F68-22863AB7391F}"/>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1683005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F7E8-1562-4BA0-BCEE-80948A5C8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B864A5-7E82-49D8-BC06-BFFDFD651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13C36-0E2B-4DD7-9EC2-FE34C701E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D7C85-DD7F-4239-B6EE-BD900EF98F1C}"/>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6" name="Footer Placeholder 5">
            <a:extLst>
              <a:ext uri="{FF2B5EF4-FFF2-40B4-BE49-F238E27FC236}">
                <a16:creationId xmlns:a16="http://schemas.microsoft.com/office/drawing/2014/main" id="{EC8864EB-C6E2-409F-ACD0-B856DE9FB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AA35E-58B3-4D30-BBAC-D59DC8A22CC6}"/>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3972763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7859-6E52-4BF4-89E0-B86E17CAB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9D1DA9-CE56-4DD8-8A5B-6EE0F51FD8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F3710-FBF3-497A-94B9-63167ADC4C77}"/>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3A8E5B7B-939B-4B01-91CA-8AAE4C692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FBEA3-1727-4B41-9DA2-909DD8C0B3F0}"/>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2622614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1E846-7673-4433-98CB-68E79A8C41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DAA590-9F5A-483C-93AA-1F29582721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0A5D0-917D-4EF6-98D2-8A99B4472B0A}"/>
              </a:ext>
            </a:extLst>
          </p:cNvPr>
          <p:cNvSpPr>
            <a:spLocks noGrp="1"/>
          </p:cNvSpPr>
          <p:nvPr>
            <p:ph type="dt" sz="half" idx="10"/>
          </p:nvPr>
        </p:nvSpPr>
        <p:spPr/>
        <p:txBody>
          <a:body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ED99D733-1B58-4FF4-A997-2DA486A7E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83CF4-557B-48BC-90AE-F9EDBE507E98}"/>
              </a:ext>
            </a:extLst>
          </p:cNvPr>
          <p:cNvSpPr>
            <a:spLocks noGrp="1"/>
          </p:cNvSpPr>
          <p:nvPr>
            <p:ph type="sldNum" sz="quarter" idx="12"/>
          </p:nvPr>
        </p:nvSpPr>
        <p:spPr/>
        <p:txBody>
          <a:bodyPr/>
          <a:lstStyle/>
          <a:p>
            <a:fld id="{65C41962-794B-4071-8F88-128B2F9CBC9C}" type="slidenum">
              <a:rPr lang="en-US" smtClean="0"/>
              <a:t>‹#›</a:t>
            </a:fld>
            <a:endParaRPr lang="en-US"/>
          </a:p>
        </p:txBody>
      </p:sp>
    </p:spTree>
    <p:extLst>
      <p:ext uri="{BB962C8B-B14F-4D97-AF65-F5344CB8AC3E}">
        <p14:creationId xmlns:p14="http://schemas.microsoft.com/office/powerpoint/2010/main" val="3099978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3"/>
          <p:cNvSpPr>
            <a:spLocks noGrp="1"/>
          </p:cNvSpPr>
          <p:nvPr>
            <p:ph type="body" sz="half" idx="11" hasCustomPrompt="1"/>
          </p:nvPr>
        </p:nvSpPr>
        <p:spPr>
          <a:xfrm>
            <a:off x="575733" y="2184180"/>
            <a:ext cx="10598075" cy="884352"/>
          </a:xfrm>
          <a:prstGeom prst="rect">
            <a:avLst/>
          </a:prstGeom>
        </p:spPr>
        <p:txBody>
          <a:bodyPr lIns="0" rIns="0" anchor="b"/>
          <a:lstStyle>
            <a:lvl1pPr marL="0" indent="0">
              <a:lnSpc>
                <a:spcPct val="100000"/>
              </a:lnSpc>
              <a:buNone/>
              <a:defRPr sz="5867"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Headline</a:t>
            </a:r>
          </a:p>
        </p:txBody>
      </p:sp>
      <p:sp>
        <p:nvSpPr>
          <p:cNvPr id="8" name="Text Placeholder 3"/>
          <p:cNvSpPr>
            <a:spLocks noGrp="1"/>
          </p:cNvSpPr>
          <p:nvPr>
            <p:ph type="body" sz="half" idx="2" hasCustomPrompt="1"/>
          </p:nvPr>
        </p:nvSpPr>
        <p:spPr>
          <a:xfrm>
            <a:off x="575734" y="3429000"/>
            <a:ext cx="10664796" cy="668517"/>
          </a:xfrm>
          <a:prstGeom prst="rect">
            <a:avLst/>
          </a:prstGeom>
        </p:spPr>
        <p:txBody>
          <a:bodyPr lIns="0" rIns="0"/>
          <a:lstStyle>
            <a:lvl1pPr marL="0" indent="0">
              <a:lnSpc>
                <a:spcPct val="100000"/>
              </a:lnSpc>
              <a:buNone/>
              <a:defRPr sz="32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No Image - Sub</a:t>
            </a:r>
          </a:p>
        </p:txBody>
      </p:sp>
      <p:sp>
        <p:nvSpPr>
          <p:cNvPr id="9" name="Text Placeholder 3"/>
          <p:cNvSpPr>
            <a:spLocks noGrp="1"/>
          </p:cNvSpPr>
          <p:nvPr>
            <p:ph type="body" sz="half" idx="12" hasCustomPrompt="1"/>
          </p:nvPr>
        </p:nvSpPr>
        <p:spPr>
          <a:xfrm>
            <a:off x="7955163" y="5620518"/>
            <a:ext cx="3285367" cy="392559"/>
          </a:xfrm>
          <a:prstGeom prst="rect">
            <a:avLst/>
          </a:prstGeom>
        </p:spPr>
        <p:txBody>
          <a:bodyPr/>
          <a:lstStyle>
            <a:lvl1pPr marL="0" indent="0">
              <a:buNone/>
              <a:defRPr sz="18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1" name="Text Placeholder 3"/>
          <p:cNvSpPr>
            <a:spLocks noGrp="1"/>
          </p:cNvSpPr>
          <p:nvPr>
            <p:ph type="body" sz="half" idx="13" hasCustomPrompt="1"/>
          </p:nvPr>
        </p:nvSpPr>
        <p:spPr>
          <a:xfrm>
            <a:off x="7955163" y="6013077"/>
            <a:ext cx="3285367" cy="392559"/>
          </a:xfrm>
          <a:prstGeom prst="rect">
            <a:avLst/>
          </a:prstGeom>
        </p:spPr>
        <p:txBody>
          <a:bodyPr/>
          <a:lstStyle>
            <a:lvl1pPr marL="0" indent="0">
              <a:buNone/>
              <a:defRPr sz="18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3526496653"/>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589865" y="237506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2"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6"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sp>
        <p:nvSpPr>
          <p:cNvPr id="14" name="Picture Placeholder 2"/>
          <p:cNvSpPr>
            <a:spLocks noGrp="1"/>
          </p:cNvSpPr>
          <p:nvPr>
            <p:ph type="pic" idx="13" hasCustomPrompt="1"/>
          </p:nvPr>
        </p:nvSpPr>
        <p:spPr>
          <a:xfrm>
            <a:off x="6085892" y="0"/>
            <a:ext cx="6106109"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i="0"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143362852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
        <p:nvSpPr>
          <p:cNvPr id="13" name="Text Placeholder 3"/>
          <p:cNvSpPr>
            <a:spLocks noGrp="1"/>
          </p:cNvSpPr>
          <p:nvPr>
            <p:ph type="body" sz="half" idx="11" hasCustomPrompt="1"/>
          </p:nvPr>
        </p:nvSpPr>
        <p:spPr>
          <a:xfrm>
            <a:off x="389771" y="1655289"/>
            <a:ext cx="11323863" cy="406594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chemeClr val="tx1"/>
                </a:solidFill>
              </a:defRPr>
            </a:lvl1pPr>
            <a:lvl2pPr marL="838179" indent="-361942">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208325366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9771" y="393161"/>
            <a:ext cx="11323863" cy="977520"/>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
        <p:nvSpPr>
          <p:cNvPr id="13" name="Text Placeholder 3"/>
          <p:cNvSpPr>
            <a:spLocks noGrp="1"/>
          </p:cNvSpPr>
          <p:nvPr>
            <p:ph type="body" sz="half" idx="11" hasCustomPrompt="1"/>
          </p:nvPr>
        </p:nvSpPr>
        <p:spPr>
          <a:xfrm>
            <a:off x="389771" y="2180904"/>
            <a:ext cx="11323863" cy="353109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667" b="1" baseline="0">
                <a:solidFill>
                  <a:schemeClr val="tx1"/>
                </a:solidFill>
              </a:defRPr>
            </a:lvl1pPr>
            <a:lvl2pPr marL="838179" indent="-361942">
              <a:buFont typeface="Arial" panose="020B0604020202020204" pitchFamily="34" charset="0"/>
              <a:buChar char="•"/>
              <a:defRPr sz="2667"/>
            </a:lvl2pPr>
            <a:lvl3pPr marL="1073124" indent="-234945">
              <a:buFont typeface="Arial" panose="020B0604020202020204" pitchFamily="34" charset="0"/>
              <a:buChar char="•"/>
              <a:defRPr sz="1867"/>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389771" y="1370682"/>
            <a:ext cx="11323863" cy="81022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sz="26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1706357727"/>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383119" y="1797052"/>
            <a:ext cx="5533496"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6275388" y="1797052"/>
            <a:ext cx="5438245" cy="3914949"/>
          </a:xfrm>
          <a:prstGeom prst="rect">
            <a:avLst/>
          </a:prstGeom>
        </p:spPr>
        <p:txBody>
          <a:bodyPr lIns="0" tIns="0" rIns="0" bIns="0"/>
          <a:lstStyle>
            <a:lvl1pPr marL="457189" marR="0" indent="-457189"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sz="2800" b="1" baseline="0">
                <a:solidFill>
                  <a:schemeClr val="tx1"/>
                </a:solidFill>
              </a:defRPr>
            </a:lvl1pPr>
            <a:lvl2pPr marL="838179" indent="-380990">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1249395025"/>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895C-8A70-413D-9A92-6AD4B4A83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B659B638-12C5-4D20-B9A1-AB8FD343E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CE163F0B-5EF1-40EE-B85F-E42C11299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769468-6135-47A1-AD1C-49F4121EAE42}"/>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6" name="Footer Placeholder 5">
            <a:extLst>
              <a:ext uri="{FF2B5EF4-FFF2-40B4-BE49-F238E27FC236}">
                <a16:creationId xmlns:a16="http://schemas.microsoft.com/office/drawing/2014/main" id="{CF2CA9AE-042F-41C7-84F1-737A69C0E0AA}"/>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E743BD4-AD81-48B3-BB13-633866774A61}"/>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2334598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6281058" y="0"/>
            <a:ext cx="5910943" cy="6858000"/>
          </a:xfrm>
          <a:prstGeom prst="rect">
            <a:avLst/>
          </a:prstGeom>
        </p:spPr>
        <p:txBody>
          <a:bodyPr/>
          <a:lstStyle>
            <a:lvl1pPr marL="0" indent="0">
              <a:buNone/>
              <a:defRPr sz="3200" b="1" baseline="0">
                <a:solidFill>
                  <a:schemeClr val="bg1">
                    <a:lumMod val="85000"/>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383118" y="1811384"/>
            <a:ext cx="5402961" cy="390061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800" b="1" smtClean="0"/>
            </a:lvl1pPr>
            <a:lvl2pPr marL="457189" indent="0">
              <a:buFontTx/>
              <a:buNone/>
              <a:defRPr sz="2800"/>
            </a:lvl2pPr>
            <a:lvl3pPr marL="838179" indent="0">
              <a:buFontTx/>
              <a:buNone/>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2" name="Text Placeholder 3">
            <a:extLst>
              <a:ext uri="{FF2B5EF4-FFF2-40B4-BE49-F238E27FC236}">
                <a16:creationId xmlns:a16="http://schemas.microsoft.com/office/drawing/2014/main" id="{9C4A373C-D8CA-4B4B-98A3-F9C815226BDA}"/>
              </a:ext>
            </a:extLst>
          </p:cNvPr>
          <p:cNvSpPr>
            <a:spLocks noGrp="1"/>
          </p:cNvSpPr>
          <p:nvPr>
            <p:ph type="body" sz="half" idx="10" hasCustomPrompt="1"/>
          </p:nvPr>
        </p:nvSpPr>
        <p:spPr>
          <a:xfrm>
            <a:off x="389772" y="393161"/>
            <a:ext cx="5396307"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48300703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6" name="Picture Placeholder 2"/>
          <p:cNvSpPr>
            <a:spLocks noGrp="1"/>
          </p:cNvSpPr>
          <p:nvPr>
            <p:ph type="pic" idx="11" hasCustomPrompt="1"/>
          </p:nvPr>
        </p:nvSpPr>
        <p:spPr>
          <a:xfrm>
            <a:off x="6281058" y="0"/>
            <a:ext cx="5910943" cy="685800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3200" b="1" baseline="0">
                <a:solidFill>
                  <a:schemeClr val="bg1">
                    <a:alpha val="62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44110442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3"/>
          <p:cNvSpPr>
            <a:spLocks noGrp="1"/>
          </p:cNvSpPr>
          <p:nvPr>
            <p:ph type="body" sz="half" idx="11" hasCustomPrompt="1"/>
          </p:nvPr>
        </p:nvSpPr>
        <p:spPr>
          <a:xfrm>
            <a:off x="1007534" y="2345901"/>
            <a:ext cx="10225545" cy="1803020"/>
          </a:xfrm>
          <a:prstGeom prst="rect">
            <a:avLst/>
          </a:prstGeom>
        </p:spPr>
        <p:txBody>
          <a:bodyPr lIns="0" rIns="0"/>
          <a:lstStyle>
            <a:lvl1pPr marL="0" indent="0" algn="l">
              <a:lnSpc>
                <a:spcPct val="100000"/>
              </a:lnSpc>
              <a:spcBef>
                <a:spcPts val="0"/>
              </a:spcBef>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199767474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3119" y="3487879"/>
            <a:ext cx="4020608" cy="2193525"/>
          </a:xfrm>
          <a:prstGeom prst="rect">
            <a:avLst/>
          </a:prstGeom>
        </p:spPr>
        <p:txBody>
          <a:bodyPr lIns="0" tIns="0" rIns="0" bIns="0"/>
          <a:lstStyle>
            <a:lvl1pPr marL="0" indent="0">
              <a:lnSpc>
                <a:spcPct val="100000"/>
              </a:lnSpc>
              <a:spcBef>
                <a:spcPts val="0"/>
              </a:spcBef>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1" name="Text Placeholder 3"/>
          <p:cNvSpPr>
            <a:spLocks noGrp="1"/>
          </p:cNvSpPr>
          <p:nvPr>
            <p:ph type="body" sz="half" idx="10" hasCustomPrompt="1"/>
          </p:nvPr>
        </p:nvSpPr>
        <p:spPr>
          <a:xfrm>
            <a:off x="383119" y="535140"/>
            <a:ext cx="4020608" cy="2330625"/>
          </a:xfrm>
          <a:prstGeom prst="rect">
            <a:avLst/>
          </a:prstGeom>
        </p:spPr>
        <p:txBody>
          <a:bodyPr lIns="0" tIns="0" rIns="0" bIns="0"/>
          <a:lstStyle>
            <a:lvl1pPr marL="0" indent="0">
              <a:lnSpc>
                <a:spcPct val="100000"/>
              </a:lnSpc>
              <a:buNone/>
              <a:defRPr sz="5333" b="1" baseline="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21" name="Text Placeholder 3"/>
          <p:cNvSpPr>
            <a:spLocks noGrp="1"/>
          </p:cNvSpPr>
          <p:nvPr>
            <p:ph type="body" sz="half" idx="12" hasCustomPrompt="1"/>
          </p:nvPr>
        </p:nvSpPr>
        <p:spPr>
          <a:xfrm>
            <a:off x="4872039" y="618262"/>
            <a:ext cx="6840536" cy="5063143"/>
          </a:xfrm>
          <a:prstGeom prst="rect">
            <a:avLst/>
          </a:prstGeom>
        </p:spPr>
        <p:txBody>
          <a:bodyPr wrap="square"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US" sz="2800" b="1" kern="1200" dirty="0">
                <a:solidFill>
                  <a:schemeClr val="tx1"/>
                </a:solidFill>
                <a:latin typeface="+mn-lt"/>
                <a:ea typeface="+mn-ea"/>
                <a:cs typeface="+mn-cs"/>
              </a:defRPr>
            </a:lvl1pPr>
            <a:lvl2pPr marL="457189" indent="0">
              <a:buFontTx/>
              <a:buNone/>
              <a:defRPr sz="2800"/>
            </a:lvl2pPr>
            <a:lvl3pPr marL="838179" indent="0">
              <a:buFontTx/>
              <a:buNone/>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200307459"/>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spTree>
      <p:nvGrpSpPr>
        <p:cNvPr id="1" name=""/>
        <p:cNvGrpSpPr/>
        <p:nvPr/>
      </p:nvGrpSpPr>
      <p:grpSpPr>
        <a:xfrm>
          <a:off x="0" y="0"/>
          <a:ext cx="0" cy="0"/>
          <a:chOff x="0" y="0"/>
          <a:chExt cx="0" cy="0"/>
        </a:xfrm>
      </p:grpSpPr>
      <p:sp>
        <p:nvSpPr>
          <p:cNvPr id="12"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 name="Text Placeholder 3"/>
          <p:cNvSpPr>
            <a:spLocks noGrp="1"/>
          </p:cNvSpPr>
          <p:nvPr>
            <p:ph type="body" sz="half" idx="2" hasCustomPrompt="1"/>
          </p:nvPr>
        </p:nvSpPr>
        <p:spPr>
          <a:xfrm>
            <a:off x="383119" y="1797053"/>
            <a:ext cx="5533496" cy="3918548"/>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800" b="1" smtClean="0">
                <a:solidFill>
                  <a:srgbClr val="FFFFFF"/>
                </a:solidFill>
              </a:defRPr>
            </a:lvl1pPr>
            <a:lvl2pPr marL="838179" indent="-380990">
              <a:buFont typeface="Arial" panose="020B0604020202020204" pitchFamily="34" charset="0"/>
              <a:buChar char="•"/>
              <a:defRPr sz="2800">
                <a:solidFill>
                  <a:srgbClr val="FFFFFF"/>
                </a:solidFill>
              </a:defRPr>
            </a:lvl2pPr>
            <a:lvl3pPr marL="1073124" indent="-234945">
              <a:buFont typeface="Arial" panose="020B0604020202020204" pitchFamily="34" charset="0"/>
              <a:buChar char="•"/>
              <a:defRPr sz="2133">
                <a:solidFill>
                  <a:srgbClr val="FFFFFF"/>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11" name="Text Placeholder 3"/>
          <p:cNvSpPr>
            <a:spLocks noGrp="1"/>
          </p:cNvSpPr>
          <p:nvPr>
            <p:ph type="body" sz="half" idx="10" hasCustomPrompt="1"/>
          </p:nvPr>
        </p:nvSpPr>
        <p:spPr>
          <a:xfrm>
            <a:off x="383118" y="28681"/>
            <a:ext cx="11329457" cy="1537940"/>
          </a:xfrm>
          <a:prstGeom prst="rect">
            <a:avLst/>
          </a:prstGeom>
        </p:spPr>
        <p:txBody>
          <a:bodyPr lIns="0" tIns="0" rIns="0" bIns="0"/>
          <a:lstStyle>
            <a:lvl1pPr marL="0" indent="0">
              <a:lnSpc>
                <a:spcPct val="100000"/>
              </a:lnSpc>
              <a:buNone/>
              <a:defRPr sz="5333" b="1" baseline="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sp>
        <p:nvSpPr>
          <p:cNvPr id="8" name="Text Placeholder 3"/>
          <p:cNvSpPr>
            <a:spLocks noGrp="1"/>
          </p:cNvSpPr>
          <p:nvPr>
            <p:ph type="body" sz="half" idx="11" hasCustomPrompt="1"/>
          </p:nvPr>
        </p:nvSpPr>
        <p:spPr>
          <a:xfrm>
            <a:off x="6275387" y="1797052"/>
            <a:ext cx="5437188" cy="3920809"/>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Tx/>
              <a:buNone/>
              <a:tabLst/>
              <a:defRPr lang="en-GB" sz="2667" b="1">
                <a:solidFill>
                  <a:srgbClr val="FFFFFF"/>
                </a:solidFill>
              </a:defRPr>
            </a:lvl1pPr>
            <a:lvl2pPr marL="838179" indent="-380990">
              <a:buFont typeface="Arial" panose="020B0604020202020204" pitchFamily="34" charset="0"/>
              <a:buChar char="•"/>
              <a:defRPr sz="2800">
                <a:solidFill>
                  <a:srgbClr val="FFFFFF"/>
                </a:solidFill>
              </a:defRPr>
            </a:lvl2pPr>
            <a:lvl3pPr marL="1073124" indent="-234945">
              <a:buFont typeface="Arial" panose="020B0604020202020204" pitchFamily="34" charset="0"/>
              <a:buChar char="•"/>
              <a:defRPr sz="2133">
                <a:solidFill>
                  <a:srgbClr val="FFFFFF"/>
                </a:solidFill>
              </a:defRPr>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321307457"/>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383118" y="1611085"/>
            <a:ext cx="11329457" cy="4100915"/>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0" name="Text Placeholder 3">
            <a:extLst>
              <a:ext uri="{FF2B5EF4-FFF2-40B4-BE49-F238E27FC236}">
                <a16:creationId xmlns:a16="http://schemas.microsoft.com/office/drawing/2014/main" id="{8584B93E-056F-4250-ABC4-7262B56069C0}"/>
              </a:ext>
            </a:extLst>
          </p:cNvPr>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1880299504"/>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383118" y="1598063"/>
            <a:ext cx="7314685" cy="1925029"/>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383118" y="3738466"/>
            <a:ext cx="7314685" cy="1973535"/>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8384159" y="1598061"/>
            <a:ext cx="2889504" cy="4149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dirty="0"/>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8744372" y="1934546"/>
            <a:ext cx="2166224" cy="3498065"/>
          </a:xfrm>
          <a:prstGeom prst="rect">
            <a:avLst/>
          </a:prstGeom>
        </p:spPr>
        <p:txBody>
          <a:bodyPr lIns="0" tIns="0" rIns="0" bIns="0"/>
          <a:lstStyle>
            <a:lvl1pPr marL="0" indent="0">
              <a:lnSpc>
                <a:spcPct val="100000"/>
              </a:lnSpc>
              <a:buNone/>
              <a:defRPr lang="en-US" sz="2267" b="1" kern="1200" dirty="0" smtClean="0">
                <a:solidFill>
                  <a:schemeClr val="bg1"/>
                </a:solidFill>
                <a:latin typeface="+mn-lt"/>
                <a:ea typeface="Arial Hebrew Scholar" charset="-79"/>
                <a:cs typeface="Arial Hebrew Scholar" charset="-79"/>
              </a:defRPr>
            </a:lvl1pPr>
            <a:lvl2pPr>
              <a:defRPr lang="en-US" sz="2000" b="1" kern="1200" dirty="0" smtClean="0">
                <a:solidFill>
                  <a:schemeClr val="bg1"/>
                </a:solidFill>
                <a:latin typeface="+mn-lt"/>
                <a:ea typeface="Arial Hebrew Scholar" charset="-79"/>
                <a:cs typeface="Arial Hebrew Scholar" charset="-79"/>
              </a:defRPr>
            </a:lvl2pPr>
            <a:lvl3pPr>
              <a:defRPr lang="en-US" sz="2000" b="1" kern="1200" dirty="0" smtClean="0">
                <a:solidFill>
                  <a:schemeClr val="bg1"/>
                </a:solidFill>
                <a:latin typeface="+mn-lt"/>
                <a:ea typeface="Arial Hebrew Scholar" charset="-79"/>
                <a:cs typeface="Arial Hebrew Scholar" charset="-79"/>
              </a:defRPr>
            </a:lvl3pPr>
            <a:lvl4pPr>
              <a:defRPr lang="en-US" sz="2000" b="1" kern="1200" dirty="0" smtClean="0">
                <a:solidFill>
                  <a:schemeClr val="bg1"/>
                </a:solidFill>
                <a:latin typeface="+mn-lt"/>
                <a:ea typeface="Arial Hebrew Scholar" charset="-79"/>
                <a:cs typeface="Arial Hebrew Scholar" charset="-79"/>
              </a:defRPr>
            </a:lvl4pPr>
            <a:lvl5pPr>
              <a:defRPr lang="fi-FI" sz="20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6" name="Text Placeholder 3">
            <a:extLst>
              <a:ext uri="{FF2B5EF4-FFF2-40B4-BE49-F238E27FC236}">
                <a16:creationId xmlns:a16="http://schemas.microsoft.com/office/drawing/2014/main" id="{B6534A76-76D5-4FCA-8B07-5925C06AC326}"/>
              </a:ext>
            </a:extLst>
          </p:cNvPr>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53239617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4872038" y="692149"/>
            <a:ext cx="6840537" cy="5538171"/>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383119" y="3487880"/>
            <a:ext cx="4020607" cy="2224121"/>
          </a:xfrm>
          <a:prstGeom prst="rect">
            <a:avLst/>
          </a:prstGeom>
        </p:spPr>
        <p:txBody>
          <a:bodyPr lIns="0" tIns="0" rIns="0" bIns="0"/>
          <a:lstStyle>
            <a:lvl1pPr marL="0" indent="0">
              <a:lnSpc>
                <a:spcPct val="100000"/>
              </a:lnSpc>
              <a:spcBef>
                <a:spcPts val="0"/>
              </a:spcBef>
              <a:buNone/>
              <a:defRPr sz="3733" b="1" i="0" baseline="0">
                <a:solidFill>
                  <a:schemeClr val="tx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383119" y="526474"/>
            <a:ext cx="4020608" cy="2496303"/>
          </a:xfrm>
          <a:prstGeom prst="rect">
            <a:avLst/>
          </a:prstGeom>
        </p:spPr>
        <p:txBody>
          <a:bodyPr lIns="0" tIns="0" rIns="0" bIns="0"/>
          <a:lstStyle>
            <a:lvl1pPr marL="0" indent="0">
              <a:lnSpc>
                <a:spcPct val="100000"/>
              </a:lnSpc>
              <a:buNone/>
              <a:defRPr sz="5333" b="1" baseline="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Tree>
    <p:extLst>
      <p:ext uri="{BB962C8B-B14F-4D97-AF65-F5344CB8AC3E}">
        <p14:creationId xmlns:p14="http://schemas.microsoft.com/office/powerpoint/2010/main" val="263079349"/>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 Process slide - 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387775" y="3379322"/>
            <a:ext cx="2052000" cy="2338537"/>
          </a:xfrm>
          <a:prstGeom prst="rect">
            <a:avLst/>
          </a:prstGeom>
        </p:spPr>
        <p:txBody>
          <a:bodyPr lIns="0" tIns="0" rIns="0" bIns="0"/>
          <a:lstStyle>
            <a:lvl1pPr marL="107997" indent="-107997" algn="l" defTabSz="685898" rtl="0" eaLnBrk="1" latinLnBrk="0" hangingPunct="1">
              <a:lnSpc>
                <a:spcPct val="100000"/>
              </a:lnSpc>
              <a:buFont typeface="Arial" charset="0"/>
              <a:buChar char="•"/>
              <a:defRPr sz="1867" b="1">
                <a:solidFill>
                  <a:schemeClr val="bg1"/>
                </a:solidFill>
              </a:defRPr>
            </a:lvl1pPr>
            <a:lvl2pPr marL="0" indent="0">
              <a:lnSpc>
                <a:spcPts val="2000"/>
              </a:lnSpc>
              <a:buNone/>
              <a:defRPr lang="en-US" sz="1800" b="1" kern="1200" dirty="0" smtClean="0">
                <a:solidFill>
                  <a:schemeClr val="bg1"/>
                </a:solidFill>
                <a:latin typeface="+mn-lt"/>
                <a:ea typeface="Arial" charset="0"/>
                <a:cs typeface="Arial" charset="0"/>
              </a:defRPr>
            </a:lvl2pPr>
            <a:lvl3pPr>
              <a:buClr>
                <a:schemeClr val="bg1"/>
              </a:buClr>
              <a:defRPr sz="1051">
                <a:solidFill>
                  <a:schemeClr val="bg1"/>
                </a:solidFill>
              </a:defRPr>
            </a:lvl3pPr>
          </a:lstStyle>
          <a:p>
            <a:pPr marL="107997" lvl="0" indent="-107997" algn="l" defTabSz="685898" rtl="0" eaLnBrk="1" latinLnBrk="0" hangingPunct="1">
              <a:lnSpc>
                <a:spcPts val="1300"/>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719971"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13361"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945558"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271533"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578847"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9886162" y="1536544"/>
            <a:ext cx="1600831" cy="1591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500" b="1" smtClean="0">
                <a:solidFill>
                  <a:schemeClr val="tx2"/>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5028668"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7354660"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9663357" y="3382341"/>
            <a:ext cx="2052000" cy="2676243"/>
          </a:xfrm>
          <a:prstGeom prst="rect">
            <a:avLst/>
          </a:prstGeom>
        </p:spPr>
        <p:txBody>
          <a:bodyPr lIns="0" tIns="0" rIns="0" bIns="0"/>
          <a:lstStyle>
            <a:lvl1pPr marL="107997" marR="0" indent="-107997" algn="l" defTabSz="685898" rtl="0" eaLnBrk="1" fontAlgn="auto" latinLnBrk="0" hangingPunct="1">
              <a:lnSpc>
                <a:spcPct val="100000"/>
              </a:lnSpc>
              <a:spcBef>
                <a:spcPts val="1000"/>
              </a:spcBef>
              <a:spcAft>
                <a:spcPts val="0"/>
              </a:spcAft>
              <a:buClrTx/>
              <a:buSzTx/>
              <a:buFont typeface="Arial" charset="0"/>
              <a:buChar char="•"/>
              <a:tabLst/>
              <a:defRPr sz="1867" b="1">
                <a:solidFill>
                  <a:schemeClr val="bg1"/>
                </a:solidFill>
              </a:defRPr>
            </a:lvl1pPr>
            <a:lvl2pPr marL="171446" indent="-171446">
              <a:lnSpc>
                <a:spcPts val="2133"/>
              </a:lnSpc>
              <a:buClr>
                <a:schemeClr val="bg1"/>
              </a:buClr>
              <a:defRPr lang="en-US" sz="1800" b="1" kern="1200" dirty="0" smtClean="0">
                <a:solidFill>
                  <a:schemeClr val="bg1"/>
                </a:solidFill>
                <a:latin typeface="+mn-lt"/>
                <a:ea typeface="Arial" charset="0"/>
                <a:cs typeface="Arial" charset="0"/>
              </a:defRPr>
            </a:lvl2pPr>
          </a:lstStyle>
          <a:p>
            <a:pPr marL="107997" marR="0" lvl="0" indent="-107997" algn="l" defTabSz="685898" rtl="0" eaLnBrk="1" fontAlgn="auto" latinLnBrk="0" hangingPunct="1">
              <a:lnSpc>
                <a:spcPts val="1300"/>
              </a:lnSpc>
              <a:spcBef>
                <a:spcPts val="1000"/>
              </a:spcBef>
              <a:spcAft>
                <a:spcPts val="0"/>
              </a:spcAft>
              <a:buClrTx/>
              <a:buSzTx/>
              <a:buFont typeface="Arial" charset="0"/>
              <a:buChar char="•"/>
              <a:tabLst/>
              <a:defRPr/>
            </a:pPr>
            <a:r>
              <a:rPr lang="fi-FI" dirty="0"/>
              <a:t>Add text</a:t>
            </a:r>
          </a:p>
          <a:p>
            <a:pPr marL="107997" lvl="0" indent="-107997" algn="l" defTabSz="685898" rtl="0" eaLnBrk="1" latinLnBrk="0" hangingPunct="1">
              <a:lnSpc>
                <a:spcPts val="1300"/>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
        <p:nvSpPr>
          <p:cNvPr id="19" name="Text Placeholder 3">
            <a:extLst>
              <a:ext uri="{FF2B5EF4-FFF2-40B4-BE49-F238E27FC236}">
                <a16:creationId xmlns:a16="http://schemas.microsoft.com/office/drawing/2014/main" id="{68BC71D3-693E-4C10-9279-0086C54FAE9E}"/>
              </a:ext>
            </a:extLst>
          </p:cNvPr>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584082376"/>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842339"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3181172"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5501339"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7809067"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10110575" y="1749596"/>
            <a:ext cx="1152000" cy="11451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4000" b="1" smtClean="0">
                <a:solidFill>
                  <a:schemeClr val="bg1"/>
                </a:solidFill>
                <a:latin typeface="Aria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85898"/>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392339" y="3072408"/>
            <a:ext cx="2052000" cy="263959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731172" y="3091068"/>
            <a:ext cx="2052000" cy="2620933"/>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5051339" y="3091067"/>
            <a:ext cx="2052000" cy="262093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7359067" y="3091065"/>
            <a:ext cx="2052000" cy="2620936"/>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9660575" y="3091065"/>
            <a:ext cx="2052000" cy="2620939"/>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a:buNone/>
              <a:tabLst/>
              <a:defRPr lang="en-GB" sz="1867" b="1" smtClean="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8387"/>
            <a:ext cx="2764939" cy="1142400"/>
          </a:xfrm>
          <a:prstGeom prst="rect">
            <a:avLst/>
          </a:prstGeom>
        </p:spPr>
      </p:pic>
      <p:sp>
        <p:nvSpPr>
          <p:cNvPr id="18" name="Text Placeholder 3">
            <a:extLst>
              <a:ext uri="{FF2B5EF4-FFF2-40B4-BE49-F238E27FC236}">
                <a16:creationId xmlns:a16="http://schemas.microsoft.com/office/drawing/2014/main" id="{6B9DCDBA-301D-45E5-9477-380D1CB1B590}"/>
              </a:ext>
            </a:extLst>
          </p:cNvPr>
          <p:cNvSpPr>
            <a:spLocks noGrp="1"/>
          </p:cNvSpPr>
          <p:nvPr>
            <p:ph type="body" sz="half" idx="10" hasCustomPrompt="1"/>
          </p:nvPr>
        </p:nvSpPr>
        <p:spPr>
          <a:xfrm>
            <a:off x="389771" y="393161"/>
            <a:ext cx="11323863" cy="977521"/>
          </a:xfrm>
          <a:prstGeom prst="rect">
            <a:avLst/>
          </a:prstGeom>
        </p:spPr>
        <p:txBody>
          <a:bodyPr lIns="0" tIns="0" rIns="0" bIns="0"/>
          <a:lstStyle>
            <a:lvl1pPr marL="0" indent="0">
              <a:lnSpc>
                <a:spcPct val="100000"/>
              </a:lnSpc>
              <a:buNone/>
              <a:defRPr sz="4267"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Body slide title </a:t>
            </a:r>
          </a:p>
        </p:txBody>
      </p:sp>
    </p:spTree>
    <p:extLst>
      <p:ext uri="{BB962C8B-B14F-4D97-AF65-F5344CB8AC3E}">
        <p14:creationId xmlns:p14="http://schemas.microsoft.com/office/powerpoint/2010/main" val="3961558727"/>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2630-D7C8-4854-816C-1EBA63714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CBF63A4D-B130-48FA-8492-01917E56D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B4244633-6065-4C17-8165-2A3C6C19C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C7C76-000C-444A-ABD7-C30F3BA46224}"/>
              </a:ext>
            </a:extLst>
          </p:cNvPr>
          <p:cNvSpPr>
            <a:spLocks noGrp="1"/>
          </p:cNvSpPr>
          <p:nvPr>
            <p:ph type="dt" sz="half" idx="10"/>
          </p:nvPr>
        </p:nvSpPr>
        <p:spPr/>
        <p:txBody>
          <a:bodyPr/>
          <a:lstStyle/>
          <a:p>
            <a:fld id="{4B45F3CB-E702-46E4-B185-218883F9D8CE}" type="datetimeFigureOut">
              <a:rPr lang="LID4096" smtClean="0"/>
              <a:t>09/29/2022</a:t>
            </a:fld>
            <a:endParaRPr lang="LID4096"/>
          </a:p>
        </p:txBody>
      </p:sp>
      <p:sp>
        <p:nvSpPr>
          <p:cNvPr id="6" name="Footer Placeholder 5">
            <a:extLst>
              <a:ext uri="{FF2B5EF4-FFF2-40B4-BE49-F238E27FC236}">
                <a16:creationId xmlns:a16="http://schemas.microsoft.com/office/drawing/2014/main" id="{78B9AC84-3B53-40B8-94D1-96A9625A580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CACC7CD2-BBAC-48B0-9D2B-F54CF85FDE62}"/>
              </a:ext>
            </a:extLst>
          </p:cNvPr>
          <p:cNvSpPr>
            <a:spLocks noGrp="1"/>
          </p:cNvSpPr>
          <p:nvPr>
            <p:ph type="sldNum" sz="quarter" idx="12"/>
          </p:nvPr>
        </p:nvSpPr>
        <p:spPr/>
        <p:txBody>
          <a:bodyPr/>
          <a:lstStyle/>
          <a:p>
            <a:fld id="{8A58AFAF-55CE-4EB5-952D-544CE9F683D6}" type="slidenum">
              <a:rPr lang="LID4096" smtClean="0"/>
              <a:t>‹#›</a:t>
            </a:fld>
            <a:endParaRPr lang="LID4096"/>
          </a:p>
        </p:txBody>
      </p:sp>
    </p:spTree>
    <p:extLst>
      <p:ext uri="{BB962C8B-B14F-4D97-AF65-F5344CB8AC3E}">
        <p14:creationId xmlns:p14="http://schemas.microsoft.com/office/powerpoint/2010/main" val="1020597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21933" y="0"/>
            <a:ext cx="122139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dirty="0"/>
          </a:p>
        </p:txBody>
      </p:sp>
      <p:sp>
        <p:nvSpPr>
          <p:cNvPr id="12" name="Otsikko 1">
            <a:hlinkClick r:id="rId2"/>
          </p:cNvPr>
          <p:cNvSpPr txBox="1">
            <a:spLocks/>
          </p:cNvSpPr>
          <p:nvPr userDrawn="1"/>
        </p:nvSpPr>
        <p:spPr>
          <a:xfrm>
            <a:off x="4956487" y="4757801"/>
            <a:ext cx="2279052" cy="485803"/>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2400" spc="0" baseline="0" dirty="0">
                <a:latin typeface="Arial"/>
                <a:cs typeface="Arial"/>
              </a:rPr>
              <a:t>aalto.fi</a:t>
            </a:r>
          </a:p>
        </p:txBody>
      </p:sp>
      <p:grpSp>
        <p:nvGrpSpPr>
          <p:cNvPr id="6" name="Group 5"/>
          <p:cNvGrpSpPr/>
          <p:nvPr userDrawn="1"/>
        </p:nvGrpSpPr>
        <p:grpSpPr>
          <a:xfrm>
            <a:off x="4125786" y="3824288"/>
            <a:ext cx="3940431" cy="47168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2101852" y="1819522"/>
            <a:ext cx="7994649" cy="1741463"/>
          </a:xfrm>
          <a:prstGeom prst="rect">
            <a:avLst/>
          </a:prstGeom>
        </p:spPr>
        <p:txBody>
          <a:bodyPr anchor="b" anchorCtr="0"/>
          <a:lstStyle>
            <a:lvl1pPr marL="0" indent="0" algn="ctr">
              <a:lnSpc>
                <a:spcPct val="100000"/>
              </a:lnSpc>
              <a:buNone/>
              <a:defRPr sz="5333" b="1">
                <a:solidFill>
                  <a:srgbClr val="FFFFFF"/>
                </a:solidFill>
                <a:latin typeface="+mj-lt"/>
              </a:defRPr>
            </a:lvl1pPr>
            <a:lvl2pPr marL="457189"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1555718700"/>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6"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lnSpc>
                <a:spcPct val="100000"/>
              </a:lnSpc>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6102285" y="0"/>
            <a:ext cx="6089716" cy="6858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2343021652"/>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6096001" y="0"/>
            <a:ext cx="6089716" cy="6858000"/>
          </a:xfrm>
          <a:prstGeom prst="rect">
            <a:avLst/>
          </a:prstGeom>
        </p:spPr>
      </p:pic>
      <p:sp>
        <p:nvSpPr>
          <p:cNvPr id="14"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7"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8"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233520256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9" name="Title 8"/>
          <p:cNvSpPr>
            <a:spLocks noGrp="1"/>
          </p:cNvSpPr>
          <p:nvPr>
            <p:ph type="title" hasCustomPrompt="1"/>
          </p:nvPr>
        </p:nvSpPr>
        <p:spPr>
          <a:xfrm>
            <a:off x="589865" y="1195599"/>
            <a:ext cx="5158849" cy="761031"/>
          </a:xfrm>
          <a:prstGeom prst="rect">
            <a:avLst/>
          </a:prstGeom>
        </p:spPr>
        <p:txBody>
          <a:bodyPr lIns="0" tIns="0" rIns="0" bIns="0" anchor="b"/>
          <a:lstStyle>
            <a:lvl1pPr>
              <a:lnSpc>
                <a:spcPct val="100000"/>
              </a:lnSpc>
              <a:defRPr sz="5333" b="1" baseline="0">
                <a:solidFill>
                  <a:schemeClr val="bg1"/>
                </a:solidFill>
              </a:defRPr>
            </a:lvl1pPr>
          </a:lstStyle>
          <a:p>
            <a:r>
              <a:rPr lang="en-US" dirty="0"/>
              <a:t>Headline</a:t>
            </a:r>
          </a:p>
        </p:txBody>
      </p:sp>
      <p:cxnSp>
        <p:nvCxnSpPr>
          <p:cNvPr id="15" name="Suora yhdysviiva 6"/>
          <p:cNvCxnSpPr/>
          <p:nvPr userDrawn="1"/>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6102283" y="0"/>
            <a:ext cx="6089716" cy="6858000"/>
          </a:xfrm>
          <a:prstGeom prst="rect">
            <a:avLst/>
          </a:prstGeom>
        </p:spPr>
      </p:pic>
      <p:sp>
        <p:nvSpPr>
          <p:cNvPr id="14" name="Text Placeholder 3"/>
          <p:cNvSpPr>
            <a:spLocks noGrp="1"/>
          </p:cNvSpPr>
          <p:nvPr>
            <p:ph type="body" sz="half" idx="2" hasCustomPrompt="1"/>
          </p:nvPr>
        </p:nvSpPr>
        <p:spPr>
          <a:xfrm>
            <a:off x="589865" y="2328884"/>
            <a:ext cx="5158849" cy="468923"/>
          </a:xfrm>
          <a:prstGeom prst="rect">
            <a:avLst/>
          </a:prstGeom>
        </p:spPr>
        <p:txBody>
          <a:bodyPr lIns="0" tIns="0" rIns="0" bIns="0"/>
          <a:lstStyle>
            <a:lvl1pPr marL="0" indent="0">
              <a:lnSpc>
                <a:spcPct val="100000"/>
              </a:lnSpc>
              <a:buNone/>
              <a:defRPr sz="3733"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Sub Headline</a:t>
            </a:r>
          </a:p>
        </p:txBody>
      </p:sp>
      <p:sp>
        <p:nvSpPr>
          <p:cNvPr id="13" name="Text Placeholder 3"/>
          <p:cNvSpPr>
            <a:spLocks noGrp="1"/>
          </p:cNvSpPr>
          <p:nvPr>
            <p:ph type="body" sz="half" idx="11" hasCustomPrompt="1"/>
          </p:nvPr>
        </p:nvSpPr>
        <p:spPr>
          <a:xfrm>
            <a:off x="589865" y="3725510"/>
            <a:ext cx="5158849" cy="392559"/>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Name</a:t>
            </a:r>
          </a:p>
        </p:txBody>
      </p:sp>
      <p:sp>
        <p:nvSpPr>
          <p:cNvPr id="17" name="Text Placeholder 3"/>
          <p:cNvSpPr>
            <a:spLocks noGrp="1"/>
          </p:cNvSpPr>
          <p:nvPr>
            <p:ph type="body" sz="half" idx="12" hasCustomPrompt="1"/>
          </p:nvPr>
        </p:nvSpPr>
        <p:spPr>
          <a:xfrm>
            <a:off x="589865" y="4118068"/>
            <a:ext cx="5158849" cy="432072"/>
          </a:xfrm>
          <a:prstGeom prst="rect">
            <a:avLst/>
          </a:prstGeom>
        </p:spPr>
        <p:txBody>
          <a:bodyPr lIns="0" tIns="0" rIns="0" bIns="0"/>
          <a:lstStyle>
            <a:lvl1pPr marL="0" indent="0">
              <a:buNone/>
              <a:defRPr sz="2400" b="1" i="0" baseline="0">
                <a:solidFill>
                  <a:schemeClr val="bg1"/>
                </a:solidFill>
                <a:latin typeface="arial"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 y="4669200"/>
            <a:ext cx="2467072" cy="2188800"/>
          </a:xfrm>
          <a:prstGeom prst="rect">
            <a:avLst/>
          </a:prstGeom>
        </p:spPr>
      </p:pic>
    </p:spTree>
    <p:extLst>
      <p:ext uri="{BB962C8B-B14F-4D97-AF65-F5344CB8AC3E}">
        <p14:creationId xmlns:p14="http://schemas.microsoft.com/office/powerpoint/2010/main" val="332867902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6286888" y="0"/>
            <a:ext cx="5905113"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2664060464"/>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6297106" y="0"/>
            <a:ext cx="5894895"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3376610346"/>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1"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2"/>
            <a:ext cx="5624213" cy="5023449"/>
          </a:xfrm>
          <a:prstGeom prst="rect">
            <a:avLst/>
          </a:prstGeom>
        </p:spPr>
        <p:txBody>
          <a:bodyPr lIns="0" tIns="0" rIns="0" bIns="0"/>
          <a:lstStyle>
            <a:lvl1pPr marL="0" indent="0">
              <a:lnSpc>
                <a:spcPct val="100000"/>
              </a:lnSpc>
              <a:buNone/>
              <a:defRPr sz="44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6284536" y="0"/>
            <a:ext cx="5907464"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08773"/>
            <a:ext cx="2655253" cy="1142400"/>
          </a:xfrm>
          <a:prstGeom prst="rect">
            <a:avLst/>
          </a:prstGeom>
        </p:spPr>
      </p:pic>
    </p:spTree>
    <p:extLst>
      <p:ext uri="{BB962C8B-B14F-4D97-AF65-F5344CB8AC3E}">
        <p14:creationId xmlns:p14="http://schemas.microsoft.com/office/powerpoint/2010/main" val="341797292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B4FF-55E2-4572-B268-79AAEB51E1DD}"/>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34BA628B-6DBF-4483-9AA7-B253F524ED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CBB7161-8972-4338-BC9D-B7F692FF83E3}"/>
              </a:ext>
            </a:extLst>
          </p:cNvPr>
          <p:cNvSpPr>
            <a:spLocks noGrp="1"/>
          </p:cNvSpPr>
          <p:nvPr>
            <p:ph type="dt" sz="half" idx="10"/>
          </p:nvPr>
        </p:nvSpPr>
        <p:spPr/>
        <p:txBody>
          <a:bodyPr/>
          <a:lstStyle/>
          <a:p>
            <a:fld id="{BBE1CA6E-35A5-42F1-AAB1-2E9847DDD4A3}" type="datetimeFigureOut">
              <a:rPr lang="en-FI" smtClean="0"/>
              <a:t>09/29/2022</a:t>
            </a:fld>
            <a:endParaRPr lang="en-FI"/>
          </a:p>
        </p:txBody>
      </p:sp>
      <p:sp>
        <p:nvSpPr>
          <p:cNvPr id="5" name="Footer Placeholder 4">
            <a:extLst>
              <a:ext uri="{FF2B5EF4-FFF2-40B4-BE49-F238E27FC236}">
                <a16:creationId xmlns:a16="http://schemas.microsoft.com/office/drawing/2014/main" id="{A0DA7C36-6254-460B-BE12-E8E10F162C2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445F33A-FA2F-4DBF-A953-FFEF0823C786}"/>
              </a:ext>
            </a:extLst>
          </p:cNvPr>
          <p:cNvSpPr>
            <a:spLocks noGrp="1"/>
          </p:cNvSpPr>
          <p:nvPr>
            <p:ph type="sldNum" sz="quarter" idx="12"/>
          </p:nvPr>
        </p:nvSpPr>
        <p:spPr/>
        <p:txBody>
          <a:bodyPr/>
          <a:lstStyle/>
          <a:p>
            <a:fld id="{A331C72F-4AF0-40EA-870B-BD9C3F0F48C5}" type="slidenum">
              <a:rPr lang="en-FI" smtClean="0"/>
              <a:t>‹#›</a:t>
            </a:fld>
            <a:endParaRPr lang="en-FI"/>
          </a:p>
        </p:txBody>
      </p:sp>
    </p:spTree>
    <p:extLst>
      <p:ext uri="{BB962C8B-B14F-4D97-AF65-F5344CB8AC3E}">
        <p14:creationId xmlns:p14="http://schemas.microsoft.com/office/powerpoint/2010/main" val="39510971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015FE6-A6C8-49CC-840D-86B2F8E7E434}"/>
              </a:ext>
            </a:extLst>
          </p:cNvPr>
          <p:cNvSpPr>
            <a:spLocks noGrp="1"/>
          </p:cNvSpPr>
          <p:nvPr>
            <p:ph type="dt" sz="half" idx="10"/>
          </p:nvPr>
        </p:nvSpPr>
        <p:spPr/>
        <p:txBody>
          <a:bodyPr/>
          <a:lstStyle/>
          <a:p>
            <a:fld id="{BBE1CA6E-35A5-42F1-AAB1-2E9847DDD4A3}" type="datetimeFigureOut">
              <a:rPr lang="en-FI" smtClean="0"/>
              <a:t>09/29/2022</a:t>
            </a:fld>
            <a:endParaRPr lang="en-FI"/>
          </a:p>
        </p:txBody>
      </p:sp>
      <p:sp>
        <p:nvSpPr>
          <p:cNvPr id="3" name="Footer Placeholder 2">
            <a:extLst>
              <a:ext uri="{FF2B5EF4-FFF2-40B4-BE49-F238E27FC236}">
                <a16:creationId xmlns:a16="http://schemas.microsoft.com/office/drawing/2014/main" id="{7B731E5A-3C24-43D3-8A9A-ECE715143678}"/>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2D786DF7-A990-4922-985C-110A08FD9804}"/>
              </a:ext>
            </a:extLst>
          </p:cNvPr>
          <p:cNvSpPr>
            <a:spLocks noGrp="1"/>
          </p:cNvSpPr>
          <p:nvPr>
            <p:ph type="sldNum" sz="quarter" idx="12"/>
          </p:nvPr>
        </p:nvSpPr>
        <p:spPr/>
        <p:txBody>
          <a:bodyPr/>
          <a:lstStyle/>
          <a:p>
            <a:fld id="{A331C72F-4AF0-40EA-870B-BD9C3F0F48C5}" type="slidenum">
              <a:rPr lang="en-FI" smtClean="0"/>
              <a:t>‹#›</a:t>
            </a:fld>
            <a:endParaRPr lang="en-FI"/>
          </a:p>
        </p:txBody>
      </p:sp>
    </p:spTree>
    <p:extLst>
      <p:ext uri="{BB962C8B-B14F-4D97-AF65-F5344CB8AC3E}">
        <p14:creationId xmlns:p14="http://schemas.microsoft.com/office/powerpoint/2010/main" val="119898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3.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148F9-3C2F-4C67-A2A8-14DFEB344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1AD25F41-7E6F-49C7-A1A5-9F500C218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2C466EB-0AE7-49A5-965B-68B27F52A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5F3CB-E702-46E4-B185-218883F9D8CE}" type="datetimeFigureOut">
              <a:rPr lang="LID4096" smtClean="0"/>
              <a:t>09/29/2022</a:t>
            </a:fld>
            <a:endParaRPr lang="LID4096"/>
          </a:p>
        </p:txBody>
      </p:sp>
      <p:sp>
        <p:nvSpPr>
          <p:cNvPr id="5" name="Footer Placeholder 4">
            <a:extLst>
              <a:ext uri="{FF2B5EF4-FFF2-40B4-BE49-F238E27FC236}">
                <a16:creationId xmlns:a16="http://schemas.microsoft.com/office/drawing/2014/main" id="{8C2F71CE-0D40-4D73-B5D9-6874C4695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79594678-020D-48C2-87A5-7E8D53DF9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8AFAF-55CE-4EB5-952D-544CE9F683D6}" type="slidenum">
              <a:rPr lang="LID4096" smtClean="0"/>
              <a:t>‹#›</a:t>
            </a:fld>
            <a:endParaRPr lang="LID4096"/>
          </a:p>
        </p:txBody>
      </p:sp>
    </p:spTree>
    <p:extLst>
      <p:ext uri="{BB962C8B-B14F-4D97-AF65-F5344CB8AC3E}">
        <p14:creationId xmlns:p14="http://schemas.microsoft.com/office/powerpoint/2010/main" val="2413154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BE9F6D25-F9F8-4B7A-A2E0-7E8594E1B876}" type="datetime1">
              <a:rPr lang="fi-FI" smtClean="0"/>
              <a:t>29.9.2022</a:t>
            </a:fld>
            <a:endParaRPr lang="fi-FI"/>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0772FAC2-A4C0-41F8-B6B9-CE1298A9340B}" type="slidenum">
              <a:rPr lang="fi-FI" smtClean="0"/>
              <a:t>‹#›</a:t>
            </a:fld>
            <a:endParaRPr lang="fi-FI"/>
          </a:p>
        </p:txBody>
      </p:sp>
    </p:spTree>
    <p:extLst>
      <p:ext uri="{BB962C8B-B14F-4D97-AF65-F5344CB8AC3E}">
        <p14:creationId xmlns:p14="http://schemas.microsoft.com/office/powerpoint/2010/main" val="2826020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822719" rtl="0" eaLnBrk="1" latinLnBrk="0" hangingPunct="1">
        <a:spcBef>
          <a:spcPct val="0"/>
        </a:spcBef>
        <a:buNone/>
        <a:defRPr sz="3959" kern="1200">
          <a:solidFill>
            <a:schemeClr val="tx1"/>
          </a:solidFill>
          <a:latin typeface="+mj-lt"/>
          <a:ea typeface="+mj-ea"/>
          <a:cs typeface="+mj-cs"/>
        </a:defRPr>
      </a:lvl1pPr>
    </p:titleStyle>
    <p:bodyStyle>
      <a:lvl1pPr marL="308519" indent="-308519" algn="l" defTabSz="822719" rtl="0" eaLnBrk="1" latinLnBrk="0" hangingPunct="1">
        <a:spcBef>
          <a:spcPct val="20000"/>
        </a:spcBef>
        <a:buFont typeface="Arial" pitchFamily="34" charset="0"/>
        <a:buChar char="•"/>
        <a:defRPr sz="2879" kern="1200">
          <a:solidFill>
            <a:schemeClr val="tx1"/>
          </a:solidFill>
          <a:latin typeface="+mn-lt"/>
          <a:ea typeface="+mn-ea"/>
          <a:cs typeface="+mn-cs"/>
        </a:defRPr>
      </a:lvl1pPr>
      <a:lvl2pPr marL="668461" indent="-257100" algn="l" defTabSz="822719" rtl="0" eaLnBrk="1" latinLnBrk="0" hangingPunct="1">
        <a:spcBef>
          <a:spcPct val="20000"/>
        </a:spcBef>
        <a:buFont typeface="Arial" pitchFamily="34" charset="0"/>
        <a:buChar char="–"/>
        <a:defRPr sz="2519" kern="1200">
          <a:solidFill>
            <a:schemeClr val="tx1"/>
          </a:solidFill>
          <a:latin typeface="+mn-lt"/>
          <a:ea typeface="+mn-ea"/>
          <a:cs typeface="+mn-cs"/>
        </a:defRPr>
      </a:lvl2pPr>
      <a:lvl3pPr marL="1028400" indent="-205680" algn="l" defTabSz="822719"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3976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12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2479"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384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520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6561"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fi-FI"/>
      </a:defPPr>
      <a:lvl1pPr marL="0" algn="l" defTabSz="822719" rtl="0" eaLnBrk="1" latinLnBrk="0" hangingPunct="1">
        <a:defRPr sz="1620" kern="1200">
          <a:solidFill>
            <a:schemeClr val="tx1"/>
          </a:solidFill>
          <a:latin typeface="+mn-lt"/>
          <a:ea typeface="+mn-ea"/>
          <a:cs typeface="+mn-cs"/>
        </a:defRPr>
      </a:lvl1pPr>
      <a:lvl2pPr marL="411360" algn="l" defTabSz="822719" rtl="0" eaLnBrk="1" latinLnBrk="0" hangingPunct="1">
        <a:defRPr sz="1620" kern="1200">
          <a:solidFill>
            <a:schemeClr val="tx1"/>
          </a:solidFill>
          <a:latin typeface="+mn-lt"/>
          <a:ea typeface="+mn-ea"/>
          <a:cs typeface="+mn-cs"/>
        </a:defRPr>
      </a:lvl2pPr>
      <a:lvl3pPr marL="822719" algn="l" defTabSz="822719" rtl="0" eaLnBrk="1" latinLnBrk="0" hangingPunct="1">
        <a:defRPr sz="1620" kern="1200">
          <a:solidFill>
            <a:schemeClr val="tx1"/>
          </a:solidFill>
          <a:latin typeface="+mn-lt"/>
          <a:ea typeface="+mn-ea"/>
          <a:cs typeface="+mn-cs"/>
        </a:defRPr>
      </a:lvl3pPr>
      <a:lvl4pPr marL="1234080" algn="l" defTabSz="822719" rtl="0" eaLnBrk="1" latinLnBrk="0" hangingPunct="1">
        <a:defRPr sz="1620" kern="1200">
          <a:solidFill>
            <a:schemeClr val="tx1"/>
          </a:solidFill>
          <a:latin typeface="+mn-lt"/>
          <a:ea typeface="+mn-ea"/>
          <a:cs typeface="+mn-cs"/>
        </a:defRPr>
      </a:lvl4pPr>
      <a:lvl5pPr marL="1645440" algn="l" defTabSz="822719" rtl="0" eaLnBrk="1" latinLnBrk="0" hangingPunct="1">
        <a:defRPr sz="1620" kern="1200">
          <a:solidFill>
            <a:schemeClr val="tx1"/>
          </a:solidFill>
          <a:latin typeface="+mn-lt"/>
          <a:ea typeface="+mn-ea"/>
          <a:cs typeface="+mn-cs"/>
        </a:defRPr>
      </a:lvl5pPr>
      <a:lvl6pPr marL="2056801" algn="l" defTabSz="822719" rtl="0" eaLnBrk="1" latinLnBrk="0" hangingPunct="1">
        <a:defRPr sz="1620" kern="1200">
          <a:solidFill>
            <a:schemeClr val="tx1"/>
          </a:solidFill>
          <a:latin typeface="+mn-lt"/>
          <a:ea typeface="+mn-ea"/>
          <a:cs typeface="+mn-cs"/>
        </a:defRPr>
      </a:lvl6pPr>
      <a:lvl7pPr marL="2468160" algn="l" defTabSz="822719" rtl="0" eaLnBrk="1" latinLnBrk="0" hangingPunct="1">
        <a:defRPr sz="1620" kern="1200">
          <a:solidFill>
            <a:schemeClr val="tx1"/>
          </a:solidFill>
          <a:latin typeface="+mn-lt"/>
          <a:ea typeface="+mn-ea"/>
          <a:cs typeface="+mn-cs"/>
        </a:defRPr>
      </a:lvl7pPr>
      <a:lvl8pPr marL="2879520" algn="l" defTabSz="822719" rtl="0" eaLnBrk="1" latinLnBrk="0" hangingPunct="1">
        <a:defRPr sz="1620" kern="1200">
          <a:solidFill>
            <a:schemeClr val="tx1"/>
          </a:solidFill>
          <a:latin typeface="+mn-lt"/>
          <a:ea typeface="+mn-ea"/>
          <a:cs typeface="+mn-cs"/>
        </a:defRPr>
      </a:lvl8pPr>
      <a:lvl9pPr marL="3290879" algn="l" defTabSz="822719"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D848F-7987-42A6-9281-CAB27F160622}" type="datetime1">
              <a:rPr lang="en-US" smtClean="0"/>
              <a:t>9/29/2022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8F1DC-9996-468F-B9BA-29B8CAC82EF1}" type="slidenum">
              <a:rPr lang="en-US" smtClean="0"/>
              <a:t>‹#›</a:t>
            </a:fld>
            <a:endParaRPr lang="en-US"/>
          </a:p>
        </p:txBody>
      </p:sp>
    </p:spTree>
    <p:extLst>
      <p:ext uri="{BB962C8B-B14F-4D97-AF65-F5344CB8AC3E}">
        <p14:creationId xmlns:p14="http://schemas.microsoft.com/office/powerpoint/2010/main" val="11754438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90" name="Picture 10" descr="uzh_logo_e_pos_grau_1m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4133" y="6156325"/>
            <a:ext cx="23050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p:cNvSpPr>
            <a:spLocks noGrp="1" noChangeArrowheads="1"/>
          </p:cNvSpPr>
          <p:nvPr>
            <p:ph type="title"/>
          </p:nvPr>
        </p:nvSpPr>
        <p:spPr bwMode="auto">
          <a:xfrm>
            <a:off x="395819" y="234951"/>
            <a:ext cx="1129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97283" name="Rectangle 3"/>
          <p:cNvSpPr>
            <a:spLocks noGrp="1" noChangeArrowheads="1"/>
          </p:cNvSpPr>
          <p:nvPr>
            <p:ph type="body" idx="1"/>
          </p:nvPr>
        </p:nvSpPr>
        <p:spPr bwMode="auto">
          <a:xfrm>
            <a:off x="543986" y="971551"/>
            <a:ext cx="11118849"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7286" name="Line 6"/>
          <p:cNvSpPr>
            <a:spLocks noChangeShapeType="1"/>
          </p:cNvSpPr>
          <p:nvPr/>
        </p:nvSpPr>
        <p:spPr bwMode="auto">
          <a:xfrm>
            <a:off x="527051" y="765175"/>
            <a:ext cx="1104053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i-FI" sz="1351"/>
          </a:p>
        </p:txBody>
      </p:sp>
      <p:pic>
        <p:nvPicPr>
          <p:cNvPr id="97288" name="Picture 8" descr="EMBA_Logo_Combi_cmyk"/>
          <p:cNvPicPr>
            <a:picLocks noChangeAspect="1" noChangeArrowheads="1"/>
          </p:cNvPicPr>
          <p:nvPr/>
        </p:nvPicPr>
        <p:blipFill>
          <a:blip r:embed="rId16" cstate="print">
            <a:extLst>
              <a:ext uri="{28A0092B-C50C-407E-A947-70E740481C1C}">
                <a14:useLocalDpi xmlns:a14="http://schemas.microsoft.com/office/drawing/2010/main" val="0"/>
              </a:ext>
            </a:extLst>
          </a:blip>
          <a:srcRect l="55568"/>
          <a:stretch>
            <a:fillRect/>
          </a:stretch>
        </p:blipFill>
        <p:spPr bwMode="auto">
          <a:xfrm>
            <a:off x="9677402" y="6199189"/>
            <a:ext cx="1985433"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6116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189" algn="l" rtl="0" eaLnBrk="1" fontAlgn="base" hangingPunct="1">
        <a:spcBef>
          <a:spcPct val="0"/>
        </a:spcBef>
        <a:spcAft>
          <a:spcPct val="0"/>
        </a:spcAft>
        <a:defRPr sz="2400" b="1">
          <a:solidFill>
            <a:schemeClr val="tx1"/>
          </a:solidFill>
          <a:latin typeface="Arial" charset="0"/>
        </a:defRPr>
      </a:lvl6pPr>
      <a:lvl7pPr marL="914377"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p:titleStyle>
    <p:bodyStyle>
      <a:lvl1pPr marL="193670" indent="-193670" algn="l" rtl="0" eaLnBrk="1" fontAlgn="base" hangingPunct="1">
        <a:spcBef>
          <a:spcPct val="20000"/>
        </a:spcBef>
        <a:spcAft>
          <a:spcPct val="0"/>
        </a:spcAft>
        <a:buClr>
          <a:schemeClr val="tx1"/>
        </a:buClr>
        <a:buSzPct val="100000"/>
        <a:buFont typeface="Times" pitchFamily="18" charset="0"/>
        <a:buChar char="•"/>
        <a:defRPr sz="2000">
          <a:solidFill>
            <a:schemeClr val="tx1"/>
          </a:solidFill>
          <a:latin typeface="+mn-lt"/>
          <a:ea typeface="+mn-ea"/>
          <a:cs typeface="+mn-cs"/>
        </a:defRPr>
      </a:lvl1pPr>
      <a:lvl2pPr marL="660383" indent="-184146" algn="l" rtl="0" eaLnBrk="1" fontAlgn="base" hangingPunct="1">
        <a:spcBef>
          <a:spcPct val="20000"/>
        </a:spcBef>
        <a:spcAft>
          <a:spcPct val="0"/>
        </a:spcAft>
        <a:buClr>
          <a:schemeClr val="tx1"/>
        </a:buClr>
        <a:buFont typeface="Times" pitchFamily="18" charset="0"/>
        <a:buChar char="•"/>
        <a:defRPr sz="1600">
          <a:solidFill>
            <a:schemeClr val="tx1"/>
          </a:solidFill>
          <a:latin typeface="+mn-lt"/>
        </a:defRPr>
      </a:lvl2pPr>
      <a:lvl3pPr marL="1181070" indent="-228594" algn="l" rtl="0" eaLnBrk="1" fontAlgn="base" hangingPunct="1">
        <a:spcBef>
          <a:spcPct val="20000"/>
        </a:spcBef>
        <a:spcAft>
          <a:spcPct val="0"/>
        </a:spcAft>
        <a:buClr>
          <a:schemeClr val="tx1"/>
        </a:buClr>
        <a:buFont typeface="Times" pitchFamily="18" charset="0"/>
        <a:buChar char="–"/>
        <a:defRPr sz="1600">
          <a:solidFill>
            <a:schemeClr val="tx1"/>
          </a:solidFill>
          <a:latin typeface="+mn-lt"/>
        </a:defRPr>
      </a:lvl3pPr>
      <a:lvl4pPr marL="1600160" indent="-228594" algn="l" rtl="0" eaLnBrk="1" fontAlgn="base" hangingPunct="1">
        <a:spcBef>
          <a:spcPct val="20000"/>
        </a:spcBef>
        <a:spcAft>
          <a:spcPct val="0"/>
        </a:spcAft>
        <a:buChar char="–"/>
        <a:defRPr sz="2000">
          <a:solidFill>
            <a:schemeClr val="tx1"/>
          </a:solidFill>
          <a:latin typeface="+mn-lt"/>
        </a:defRPr>
      </a:lvl4pPr>
      <a:lvl5pPr marL="2057349" indent="-228594" algn="l" rtl="0" eaLnBrk="1" fontAlgn="base" hangingPunct="1">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GB" noProof="0" smtClean="0"/>
              <a:pPr/>
              <a:t>‹#›</a:t>
            </a:fld>
            <a:endParaRPr lang="en-GB" noProof="0"/>
          </a:p>
        </p:txBody>
      </p:sp>
      <p:sp>
        <p:nvSpPr>
          <p:cNvPr id="4" name="Date Placeholder 3"/>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en-GB" noProof="0"/>
              <a:t>dd.mm.yyyy</a:t>
            </a:r>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en-GB" noProof="0"/>
              <a:t>Your text here</a:t>
            </a:r>
          </a:p>
        </p:txBody>
      </p:sp>
    </p:spTree>
    <p:extLst>
      <p:ext uri="{BB962C8B-B14F-4D97-AF65-F5344CB8AC3E}">
        <p14:creationId xmlns:p14="http://schemas.microsoft.com/office/powerpoint/2010/main" val="40205034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52" r:id="rId13"/>
  </p:sldLayoutIdLst>
  <p:hf sldNum="0" hdr="0" ftr="0" dt="0"/>
  <p:txStyles>
    <p:titleStyle>
      <a:lvl1pPr algn="l" defTabSz="914377"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D7E689-B8D9-4ABB-821E-F7AB050AB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B2D786-0BAF-4409-863D-95AAB6D0D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F415A-1F0A-4D1D-8079-3D34D9A7DF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11D91-3546-4184-88FA-00152B0AB0C9}" type="datetimeFigureOut">
              <a:rPr lang="en-US" smtClean="0"/>
              <a:t>9/29/2022</a:t>
            </a:fld>
            <a:endParaRPr lang="en-US"/>
          </a:p>
        </p:txBody>
      </p:sp>
      <p:sp>
        <p:nvSpPr>
          <p:cNvPr id="5" name="Footer Placeholder 4">
            <a:extLst>
              <a:ext uri="{FF2B5EF4-FFF2-40B4-BE49-F238E27FC236}">
                <a16:creationId xmlns:a16="http://schemas.microsoft.com/office/drawing/2014/main" id="{8006F07D-AD0B-4917-A495-72FE4910E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14129C-4745-4AC0-9E05-7A72C380D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41962-794B-4071-8F88-128B2F9CBC9C}" type="slidenum">
              <a:rPr lang="en-US" smtClean="0"/>
              <a:t>‹#›</a:t>
            </a:fld>
            <a:endParaRPr lang="en-US"/>
          </a:p>
        </p:txBody>
      </p:sp>
    </p:spTree>
    <p:extLst>
      <p:ext uri="{BB962C8B-B14F-4D97-AF65-F5344CB8AC3E}">
        <p14:creationId xmlns:p14="http://schemas.microsoft.com/office/powerpoint/2010/main" val="8973866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2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8905067" y="6230321"/>
            <a:ext cx="2743200" cy="234519"/>
          </a:xfrm>
          <a:prstGeom prst="rect">
            <a:avLst/>
          </a:prstGeom>
        </p:spPr>
        <p:txBody>
          <a:bodyPr vert="horz" lIns="91440" tIns="45720" rIns="91440" bIns="45720" rtlCol="0" anchor="ctr"/>
          <a:lstStyle>
            <a:lvl1pPr algn="r">
              <a:defRPr sz="12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200">
                <a:solidFill>
                  <a:schemeClr val="tx1"/>
                </a:solidFill>
              </a:defRPr>
            </a:lvl1pPr>
          </a:lstStyle>
          <a:p>
            <a:r>
              <a:rPr lang="fi-FI" dirty="0"/>
              <a:t>Your text here</a:t>
            </a:r>
          </a:p>
        </p:txBody>
      </p:sp>
    </p:spTree>
    <p:extLst>
      <p:ext uri="{BB962C8B-B14F-4D97-AF65-F5344CB8AC3E}">
        <p14:creationId xmlns:p14="http://schemas.microsoft.com/office/powerpoint/2010/main" val="388703434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p:hf sldNum="0" hdr="0" ftr="0" dt="0"/>
  <p:txStyles>
    <p:titleStyle>
      <a:lvl1pPr algn="l" defTabSz="914377"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finnishnightmares.blogspot.com/" TargetMode="Externa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theasianmirror.com/news/18088/cultural-appropriation-and-cultural-appreciation-where-are-we-leadin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heasianmirror.com/news/18088/cultural-appropriation-and-cultural-appreciation-where-are-we-leadin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doi.org/10.1007/s10308-007-0144-0"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hyperlink" Target="https://www.helsinkikanava.fi/fi/web/helsinkikanava/player/event/view?eventId=172599977&amp;playerId=31375564&amp;assetId=176018715" TargetMode="External"/><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charlesdeluvio?utm_source=unsplash&amp;utm_medium=referral&amp;utm_content=creditCopyText" TargetMode="External"/><Relationship Id="rId2" Type="http://schemas.openxmlformats.org/officeDocument/2006/relationships/image" Target="../media/image49.jpg"/><Relationship Id="rId1" Type="http://schemas.openxmlformats.org/officeDocument/2006/relationships/slideLayout" Target="../slideLayouts/slideLayout13.xml"/><Relationship Id="rId4" Type="http://schemas.openxmlformats.org/officeDocument/2006/relationships/hyperlink" Target="/s/photos/woman-office?utm_source=unsplash&amp;utm_medium=referral&amp;utm_content=creditCopyTex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lukejonesdesign?utm_source=unsplash&amp;utm_medium=referral&amp;utm_content=creditCopyText" TargetMode="External"/><Relationship Id="rId2" Type="http://schemas.openxmlformats.org/officeDocument/2006/relationships/image" Target="../media/image50.jpg"/><Relationship Id="rId1" Type="http://schemas.openxmlformats.org/officeDocument/2006/relationships/slideLayout" Target="../slideLayouts/slideLayout13.xml"/><Relationship Id="rId4" Type="http://schemas.openxmlformats.org/officeDocument/2006/relationships/hyperlink" Target="/s/photos/globe?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89865" y="1195599"/>
            <a:ext cx="8397381" cy="761031"/>
          </a:xfrm>
        </p:spPr>
        <p:txBody>
          <a:bodyPr/>
          <a:lstStyle/>
          <a:p>
            <a:r>
              <a:rPr lang="en-US" dirty="0">
                <a:solidFill>
                  <a:schemeClr val="bg1"/>
                </a:solidFill>
              </a:rPr>
              <a:t>Individual Internationalization</a:t>
            </a:r>
            <a:endParaRPr lang="fi-FI" dirty="0">
              <a:solidFill>
                <a:schemeClr val="bg1"/>
              </a:solidFill>
            </a:endParaRPr>
          </a:p>
        </p:txBody>
      </p:sp>
      <p:cxnSp>
        <p:nvCxnSpPr>
          <p:cNvPr id="7" name="Suora yhdysviiva 6">
            <a:extLst>
              <a:ext uri="{FF2B5EF4-FFF2-40B4-BE49-F238E27FC236}">
                <a16:creationId xmlns:a16="http://schemas.microsoft.com/office/drawing/2014/main" id="{44D42085-CC57-854B-9151-3C66E83D17EE}"/>
              </a:ext>
            </a:extLst>
          </p:cNvPr>
          <p:cNvCxnSpPr/>
          <p:nvPr/>
        </p:nvCxnSpPr>
        <p:spPr>
          <a:xfrm>
            <a:off x="589865"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D3CFF1AB-2CDB-4C6E-9477-7BCA0B8AE14F}"/>
              </a:ext>
            </a:extLst>
          </p:cNvPr>
          <p:cNvSpPr txBox="1"/>
          <p:nvPr/>
        </p:nvSpPr>
        <p:spPr>
          <a:xfrm>
            <a:off x="842987" y="4516650"/>
            <a:ext cx="6745482" cy="769441"/>
          </a:xfrm>
          <a:prstGeom prst="rect">
            <a:avLst/>
          </a:prstGeom>
          <a:noFill/>
        </p:spPr>
        <p:txBody>
          <a:bodyPr wrap="square" rtlCol="0">
            <a:spAutoFit/>
          </a:bodyPr>
          <a:lstStyle/>
          <a:p>
            <a:pPr algn="r"/>
            <a:r>
              <a:rPr lang="en-US" sz="2200" b="1" dirty="0">
                <a:latin typeface="Calibri" panose="020F0502020204030204" pitchFamily="34" charset="0"/>
                <a:cs typeface="Calibri" panose="020F0502020204030204" pitchFamily="34" charset="0"/>
              </a:rPr>
              <a:t>Linyu Liu</a:t>
            </a:r>
          </a:p>
          <a:p>
            <a:pPr algn="r"/>
            <a:r>
              <a:rPr lang="en-US" sz="2200" b="1" dirty="0">
                <a:latin typeface="Calibri" panose="020F0502020204030204" pitchFamily="34" charset="0"/>
                <a:cs typeface="Calibri" panose="020F0502020204030204" pitchFamily="34" charset="0"/>
              </a:rPr>
              <a:t>29</a:t>
            </a:r>
            <a:r>
              <a:rPr lang="en-US" sz="2200" b="1" baseline="30000" dirty="0">
                <a:latin typeface="Calibri" panose="020F0502020204030204" pitchFamily="34" charset="0"/>
                <a:cs typeface="Calibri" panose="020F0502020204030204" pitchFamily="34" charset="0"/>
              </a:rPr>
              <a:t>th</a:t>
            </a:r>
            <a:r>
              <a:rPr lang="en-US" sz="2200" b="1" dirty="0">
                <a:latin typeface="Calibri" panose="020F0502020204030204" pitchFamily="34" charset="0"/>
                <a:cs typeface="Calibri" panose="020F0502020204030204" pitchFamily="34" charset="0"/>
              </a:rPr>
              <a:t>, September</a:t>
            </a:r>
            <a:endParaRPr lang="LID4096" sz="2200" b="1" dirty="0">
              <a:latin typeface="Calibri" panose="020F0502020204030204" pitchFamily="34" charset="0"/>
              <a:cs typeface="Calibri" panose="020F0502020204030204" pitchFamily="34"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9594802F-AD54-43D0-ABC3-E57A572A4062}"/>
              </a:ext>
            </a:extLst>
          </p:cNvPr>
          <p:cNvPicPr>
            <a:picLocks noChangeAspect="1"/>
          </p:cNvPicPr>
          <p:nvPr/>
        </p:nvPicPr>
        <p:blipFill>
          <a:blip r:embed="rId3"/>
          <a:stretch>
            <a:fillRect/>
          </a:stretch>
        </p:blipFill>
        <p:spPr>
          <a:xfrm>
            <a:off x="7479022" y="1384613"/>
            <a:ext cx="4123113" cy="4638502"/>
          </a:xfrm>
          <a:prstGeom prst="rect">
            <a:avLst/>
          </a:prstGeom>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32F7C2-4725-44C2-A390-58C193877D5A}"/>
              </a:ext>
            </a:extLst>
          </p:cNvPr>
          <p:cNvSpPr txBox="1"/>
          <p:nvPr/>
        </p:nvSpPr>
        <p:spPr>
          <a:xfrm>
            <a:off x="234461" y="1755135"/>
            <a:ext cx="12399667" cy="1077026"/>
          </a:xfrm>
          <a:prstGeom prst="rect">
            <a:avLst/>
          </a:prstGeom>
          <a:noFill/>
        </p:spPr>
        <p:txBody>
          <a:bodyPr wrap="square">
            <a:spAutoFit/>
          </a:bodyPr>
          <a:lstStyle/>
          <a:p>
            <a:pPr marL="380990" indent="-380990" defTabSz="914377">
              <a:buFont typeface="Arial" panose="020B0604020202020204" pitchFamily="34" charset="0"/>
              <a:buChar char="•"/>
            </a:pPr>
            <a:r>
              <a:rPr lang="en-US" sz="2133" dirty="0">
                <a:solidFill>
                  <a:prstClr val="black"/>
                </a:solidFill>
                <a:latin typeface="Calibri" panose="020F0502020204030204" pitchFamily="34" charset="0"/>
                <a:cs typeface="Calibri" panose="020F0502020204030204" pitchFamily="34" charset="0"/>
              </a:rPr>
              <a:t>L</a:t>
            </a:r>
            <a:r>
              <a:rPr lang="en-FI" sz="2133" dirty="0" err="1">
                <a:solidFill>
                  <a:prstClr val="black"/>
                </a:solidFill>
                <a:latin typeface="Calibri" panose="020F0502020204030204" pitchFamily="34" charset="0"/>
                <a:cs typeface="Calibri" panose="020F0502020204030204" pitchFamily="34" charset="0"/>
              </a:rPr>
              <a:t>anguage</a:t>
            </a:r>
            <a:r>
              <a:rPr lang="en-FI" sz="2133" dirty="0">
                <a:solidFill>
                  <a:prstClr val="black"/>
                </a:solidFill>
                <a:latin typeface="Calibri" panose="020F0502020204030204" pitchFamily="34" charset="0"/>
                <a:cs typeface="Calibri" panose="020F0502020204030204" pitchFamily="34" charset="0"/>
              </a:rPr>
              <a:t> challenges hindered global collaboration in both </a:t>
            </a:r>
            <a:r>
              <a:rPr lang="en-US" sz="2133" dirty="0">
                <a:solidFill>
                  <a:prstClr val="black"/>
                </a:solidFill>
                <a:latin typeface="Calibri" panose="020F0502020204030204" pitchFamily="34" charset="0"/>
                <a:cs typeface="Calibri" panose="020F0502020204030204" pitchFamily="34" charset="0"/>
              </a:rPr>
              <a:t>case companies, KONE and NOKIA</a:t>
            </a:r>
          </a:p>
          <a:p>
            <a:pPr marL="380990" indent="-380990" defTabSz="914377">
              <a:buFont typeface="Arial" panose="020B0604020202020204" pitchFamily="34" charset="0"/>
              <a:buChar char="•"/>
            </a:pPr>
            <a:r>
              <a:rPr lang="en-US" sz="2133" dirty="0">
                <a:solidFill>
                  <a:prstClr val="black"/>
                </a:solidFill>
                <a:latin typeface="Calibri" panose="020F0502020204030204" pitchFamily="34" charset="0"/>
                <a:cs typeface="Calibri" panose="020F0502020204030204" pitchFamily="34" charset="0"/>
              </a:rPr>
              <a:t>Yet, non-natives did not feel stress about the language due to the collectively developed psychologically safe language climate</a:t>
            </a:r>
            <a:endParaRPr lang="en-FI" sz="2133" dirty="0">
              <a:solidFill>
                <a:prstClr val="black"/>
              </a:solidFill>
              <a:latin typeface="Calibri" panose="020F0502020204030204" pitchFamily="34" charset="0"/>
              <a:cs typeface="Calibri" panose="020F0502020204030204" pitchFamily="34" charset="0"/>
            </a:endParaRPr>
          </a:p>
        </p:txBody>
      </p:sp>
      <p:sp>
        <p:nvSpPr>
          <p:cNvPr id="4" name="Title 5">
            <a:extLst>
              <a:ext uri="{FF2B5EF4-FFF2-40B4-BE49-F238E27FC236}">
                <a16:creationId xmlns:a16="http://schemas.microsoft.com/office/drawing/2014/main" id="{D88448FE-E9F6-4BCE-9E2A-461642DC5FD0}"/>
              </a:ext>
            </a:extLst>
          </p:cNvPr>
          <p:cNvSpPr txBox="1">
            <a:spLocks/>
          </p:cNvSpPr>
          <p:nvPr/>
        </p:nvSpPr>
        <p:spPr>
          <a:xfrm>
            <a:off x="718573" y="594737"/>
            <a:ext cx="8207375" cy="896848"/>
          </a:xfrm>
          <a:prstGeom prst="rect">
            <a:avLst/>
          </a:prstGeom>
        </p:spPr>
        <p:txBody>
          <a:bodyPr lIns="0" tIns="0" rIns="0" bIns="0" anchor="t" anchorCtr="0">
            <a:noAutofit/>
          </a:bodyPr>
          <a:lstStyle>
            <a:lvl1pPr algn="l" defTabSz="685800" rtl="0" eaLnBrk="1" latinLnBrk="0" hangingPunct="1">
              <a:lnSpc>
                <a:spcPct val="85000"/>
              </a:lnSpc>
              <a:spcBef>
                <a:spcPct val="0"/>
              </a:spcBef>
              <a:buNone/>
              <a:defRPr sz="3240" b="1" kern="1200" spc="-90" baseline="0">
                <a:solidFill>
                  <a:schemeClr val="tx2"/>
                </a:solidFill>
                <a:latin typeface="+mj-lt"/>
                <a:ea typeface="+mj-ea"/>
                <a:cs typeface="+mj-cs"/>
              </a:defRPr>
            </a:lvl1pPr>
          </a:lstStyle>
          <a:p>
            <a:pPr defTabSz="685783"/>
            <a:r>
              <a:rPr lang="en-AU" sz="2400" spc="-120" dirty="0">
                <a:solidFill>
                  <a:srgbClr val="78BE20"/>
                </a:solidFill>
                <a:latin typeface="Arial" panose="020B0604020202020204"/>
              </a:rPr>
              <a:t>Nurmi and Koroma (2020) - </a:t>
            </a:r>
            <a:r>
              <a:rPr lang="en-US" sz="2400" spc="-120" dirty="0">
                <a:solidFill>
                  <a:srgbClr val="78BE20"/>
                </a:solidFill>
                <a:latin typeface="Arial" panose="020B0604020202020204"/>
              </a:rPr>
              <a:t>psychologically safe language climate in MNCs</a:t>
            </a:r>
            <a:endParaRPr lang="en-US" sz="2400" spc="-91" dirty="0">
              <a:solidFill>
                <a:srgbClr val="78BE20"/>
              </a:solidFill>
              <a:latin typeface="Arial" panose="020B0604020202020204"/>
            </a:endParaRPr>
          </a:p>
        </p:txBody>
      </p:sp>
      <p:graphicFrame>
        <p:nvGraphicFramePr>
          <p:cNvPr id="6" name="Diagram 5">
            <a:extLst>
              <a:ext uri="{FF2B5EF4-FFF2-40B4-BE49-F238E27FC236}">
                <a16:creationId xmlns:a16="http://schemas.microsoft.com/office/drawing/2014/main" id="{FD2A6E42-BF21-4E29-BC20-1DCF0F3670A6}"/>
              </a:ext>
            </a:extLst>
          </p:cNvPr>
          <p:cNvGraphicFramePr/>
          <p:nvPr/>
        </p:nvGraphicFramePr>
        <p:xfrm>
          <a:off x="470680" y="3429000"/>
          <a:ext cx="11250640" cy="330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5D6F07A7-0A72-4C86-8825-24B70CFAA13F}"/>
              </a:ext>
            </a:extLst>
          </p:cNvPr>
          <p:cNvSpPr txBox="1"/>
          <p:nvPr/>
        </p:nvSpPr>
        <p:spPr>
          <a:xfrm>
            <a:off x="1041680" y="3182779"/>
            <a:ext cx="10108641" cy="461665"/>
          </a:xfrm>
          <a:prstGeom prst="rect">
            <a:avLst/>
          </a:prstGeom>
          <a:solidFill>
            <a:schemeClr val="tx2">
              <a:lumMod val="20000"/>
              <a:lumOff val="80000"/>
            </a:schemeClr>
          </a:solidFill>
          <a:ln>
            <a:solidFill>
              <a:srgbClr val="78BE20"/>
            </a:solidFill>
          </a:ln>
        </p:spPr>
        <p:txBody>
          <a:bodyPr wrap="square">
            <a:spAutoFit/>
          </a:bodyPr>
          <a:lstStyle/>
          <a:p>
            <a:pPr algn="ctr" defTabSz="914377"/>
            <a:r>
              <a:rPr lang="en-US" sz="2400" b="1" dirty="0">
                <a:solidFill>
                  <a:prstClr val="black"/>
                </a:solidFill>
                <a:latin typeface="Calibri" panose="020F0502020204030204" pitchFamily="34" charset="0"/>
                <a:cs typeface="Calibri" panose="020F0502020204030204" pitchFamily="34" charset="0"/>
              </a:rPr>
              <a:t>Three language coping mechanisms for psychologically safe language climate</a:t>
            </a:r>
            <a:endParaRPr lang="en-FI" sz="2133" b="1" dirty="0">
              <a:solidFill>
                <a:prstClr val="black"/>
              </a:solidFill>
              <a:latin typeface="Arial" panose="020B0604020202020204"/>
            </a:endParaRPr>
          </a:p>
        </p:txBody>
      </p:sp>
    </p:spTree>
    <p:extLst>
      <p:ext uri="{BB962C8B-B14F-4D97-AF65-F5344CB8AC3E}">
        <p14:creationId xmlns:p14="http://schemas.microsoft.com/office/powerpoint/2010/main" val="35933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270223-6BD4-4D49-BD4C-7BE7706DD83C}"/>
              </a:ext>
            </a:extLst>
          </p:cNvPr>
          <p:cNvSpPr>
            <a:spLocks noGrp="1"/>
          </p:cNvSpPr>
          <p:nvPr>
            <p:ph type="body" sz="half" idx="10"/>
          </p:nvPr>
        </p:nvSpPr>
        <p:spPr/>
        <p:txBody>
          <a:bodyPr/>
          <a:lstStyle/>
          <a:p>
            <a:r>
              <a:rPr lang="en-US" dirty="0">
                <a:solidFill>
                  <a:schemeClr val="bg1"/>
                </a:solidFill>
              </a:rPr>
              <a:t>Schedule</a:t>
            </a:r>
            <a:endParaRPr lang="fi-FI" dirty="0">
              <a:solidFill>
                <a:schemeClr val="bg1"/>
              </a:solidFill>
            </a:endParaRPr>
          </a:p>
        </p:txBody>
      </p:sp>
      <p:sp>
        <p:nvSpPr>
          <p:cNvPr id="8" name="Text Placeholder 7">
            <a:extLst>
              <a:ext uri="{FF2B5EF4-FFF2-40B4-BE49-F238E27FC236}">
                <a16:creationId xmlns:a16="http://schemas.microsoft.com/office/drawing/2014/main" id="{D1FC2D88-5309-410F-9551-8E48E80B0386}"/>
              </a:ext>
            </a:extLst>
          </p:cNvPr>
          <p:cNvSpPr>
            <a:spLocks noGrp="1"/>
          </p:cNvSpPr>
          <p:nvPr>
            <p:ph type="body" sz="quarter" idx="11"/>
          </p:nvPr>
        </p:nvSpPr>
        <p:spPr>
          <a:xfrm>
            <a:off x="77972" y="3253683"/>
            <a:ext cx="2361803" cy="2640000"/>
          </a:xfrm>
        </p:spPr>
        <p:txBody>
          <a:bodyPr/>
          <a:lstStyle/>
          <a:p>
            <a:pPr marL="0" indent="0" algn="ctr">
              <a:buNone/>
            </a:pPr>
            <a:r>
              <a:rPr lang="en-US" dirty="0"/>
              <a:t>Introduction of Individual Internationalization</a:t>
            </a:r>
            <a:endParaRPr lang="fi-FI" dirty="0"/>
          </a:p>
        </p:txBody>
      </p:sp>
      <p:sp>
        <p:nvSpPr>
          <p:cNvPr id="9" name="Text Placeholder 8">
            <a:extLst>
              <a:ext uri="{FF2B5EF4-FFF2-40B4-BE49-F238E27FC236}">
                <a16:creationId xmlns:a16="http://schemas.microsoft.com/office/drawing/2014/main" id="{7DCEE65B-B4D5-4EF8-BFC2-9F92F8F4424F}"/>
              </a:ext>
            </a:extLst>
          </p:cNvPr>
          <p:cNvSpPr>
            <a:spLocks noGrp="1"/>
          </p:cNvSpPr>
          <p:nvPr>
            <p:ph type="body" sz="quarter" idx="12"/>
          </p:nvPr>
        </p:nvSpPr>
        <p:spPr/>
        <p:txBody>
          <a:bodyPr/>
          <a:lstStyle/>
          <a:p>
            <a:pPr marL="0" indent="0" algn="ctr">
              <a:buNone/>
            </a:pPr>
            <a:r>
              <a:rPr lang="en-US" dirty="0"/>
              <a:t>The Importance of Language </a:t>
            </a:r>
          </a:p>
          <a:p>
            <a:pPr marL="0" indent="0" algn="ctr">
              <a:buNone/>
            </a:pPr>
            <a:endParaRPr lang="en-US" dirty="0"/>
          </a:p>
          <a:p>
            <a:pPr marL="0" indent="0">
              <a:buNone/>
            </a:pPr>
            <a:endParaRPr lang="en-US" dirty="0"/>
          </a:p>
        </p:txBody>
      </p:sp>
      <p:sp>
        <p:nvSpPr>
          <p:cNvPr id="10" name="Text Placeholder 9">
            <a:extLst>
              <a:ext uri="{FF2B5EF4-FFF2-40B4-BE49-F238E27FC236}">
                <a16:creationId xmlns:a16="http://schemas.microsoft.com/office/drawing/2014/main" id="{931985C7-F5B8-432A-8BF5-C1E0836A1D16}"/>
              </a:ext>
            </a:extLst>
          </p:cNvPr>
          <p:cNvSpPr>
            <a:spLocks noGrp="1"/>
          </p:cNvSpPr>
          <p:nvPr>
            <p:ph type="body" sz="quarter" idx="16"/>
          </p:nvPr>
        </p:nvSpPr>
        <p:spPr/>
        <p:txBody>
          <a:bodyPr/>
          <a:lstStyle/>
          <a:p>
            <a:r>
              <a:rPr lang="en-US" dirty="0"/>
              <a:t>1 </a:t>
            </a:r>
            <a:endParaRPr lang="fi-FI" dirty="0"/>
          </a:p>
        </p:txBody>
      </p:sp>
      <p:sp>
        <p:nvSpPr>
          <p:cNvPr id="11" name="Text Placeholder 10">
            <a:extLst>
              <a:ext uri="{FF2B5EF4-FFF2-40B4-BE49-F238E27FC236}">
                <a16:creationId xmlns:a16="http://schemas.microsoft.com/office/drawing/2014/main" id="{23FBEC39-50D8-413C-9CCB-FDAE983BAD01}"/>
              </a:ext>
            </a:extLst>
          </p:cNvPr>
          <p:cNvSpPr>
            <a:spLocks noGrp="1"/>
          </p:cNvSpPr>
          <p:nvPr>
            <p:ph type="body" sz="quarter" idx="17"/>
          </p:nvPr>
        </p:nvSpPr>
        <p:spPr/>
        <p:txBody>
          <a:bodyPr/>
          <a:lstStyle/>
          <a:p>
            <a:r>
              <a:rPr lang="en-US" dirty="0"/>
              <a:t>2</a:t>
            </a:r>
            <a:endParaRPr lang="fi-FI" dirty="0"/>
          </a:p>
        </p:txBody>
      </p:sp>
      <p:sp>
        <p:nvSpPr>
          <p:cNvPr id="12" name="Text Placeholder 11">
            <a:extLst>
              <a:ext uri="{FF2B5EF4-FFF2-40B4-BE49-F238E27FC236}">
                <a16:creationId xmlns:a16="http://schemas.microsoft.com/office/drawing/2014/main" id="{9F29902A-C902-420D-8C22-9EC5B142C95E}"/>
              </a:ext>
            </a:extLst>
          </p:cNvPr>
          <p:cNvSpPr>
            <a:spLocks noGrp="1"/>
          </p:cNvSpPr>
          <p:nvPr>
            <p:ph type="body" sz="quarter" idx="18"/>
          </p:nvPr>
        </p:nvSpPr>
        <p:spPr>
          <a:solidFill>
            <a:srgbClr val="FFC000"/>
          </a:solidFill>
        </p:spPr>
        <p:txBody>
          <a:bodyPr/>
          <a:lstStyle/>
          <a:p>
            <a:r>
              <a:rPr lang="en-US" dirty="0"/>
              <a:t>3</a:t>
            </a:r>
            <a:endParaRPr lang="fi-FI" dirty="0"/>
          </a:p>
        </p:txBody>
      </p:sp>
      <p:sp>
        <p:nvSpPr>
          <p:cNvPr id="13" name="Text Placeholder 12">
            <a:extLst>
              <a:ext uri="{FF2B5EF4-FFF2-40B4-BE49-F238E27FC236}">
                <a16:creationId xmlns:a16="http://schemas.microsoft.com/office/drawing/2014/main" id="{470AE4DE-A02C-4D53-ACF5-F83985DF58C6}"/>
              </a:ext>
            </a:extLst>
          </p:cNvPr>
          <p:cNvSpPr>
            <a:spLocks noGrp="1"/>
          </p:cNvSpPr>
          <p:nvPr>
            <p:ph type="body" sz="quarter" idx="19"/>
          </p:nvPr>
        </p:nvSpPr>
        <p:spPr/>
        <p:txBody>
          <a:bodyPr/>
          <a:lstStyle/>
          <a:p>
            <a:r>
              <a:rPr lang="en-US" dirty="0"/>
              <a:t>4</a:t>
            </a:r>
            <a:endParaRPr lang="fi-FI" dirty="0"/>
          </a:p>
        </p:txBody>
      </p:sp>
      <p:sp>
        <p:nvSpPr>
          <p:cNvPr id="14" name="Text Placeholder 13">
            <a:extLst>
              <a:ext uri="{FF2B5EF4-FFF2-40B4-BE49-F238E27FC236}">
                <a16:creationId xmlns:a16="http://schemas.microsoft.com/office/drawing/2014/main" id="{197C0DE6-D275-4757-8AE4-760DC78D9FA5}"/>
              </a:ext>
            </a:extLst>
          </p:cNvPr>
          <p:cNvSpPr>
            <a:spLocks noGrp="1"/>
          </p:cNvSpPr>
          <p:nvPr>
            <p:ph type="body" sz="quarter" idx="20"/>
          </p:nvPr>
        </p:nvSpPr>
        <p:spPr/>
        <p:txBody>
          <a:bodyPr/>
          <a:lstStyle/>
          <a:p>
            <a:r>
              <a:rPr lang="en-US" dirty="0"/>
              <a:t>5</a:t>
            </a:r>
            <a:endParaRPr lang="fi-FI" dirty="0"/>
          </a:p>
        </p:txBody>
      </p:sp>
      <p:sp>
        <p:nvSpPr>
          <p:cNvPr id="15" name="Text Placeholder 14">
            <a:extLst>
              <a:ext uri="{FF2B5EF4-FFF2-40B4-BE49-F238E27FC236}">
                <a16:creationId xmlns:a16="http://schemas.microsoft.com/office/drawing/2014/main" id="{12D4E670-8164-4BBA-B41D-9E9B546EC76F}"/>
              </a:ext>
            </a:extLst>
          </p:cNvPr>
          <p:cNvSpPr>
            <a:spLocks noGrp="1"/>
          </p:cNvSpPr>
          <p:nvPr>
            <p:ph type="body" sz="quarter" idx="23"/>
          </p:nvPr>
        </p:nvSpPr>
        <p:spPr/>
        <p:txBody>
          <a:bodyPr/>
          <a:lstStyle/>
          <a:p>
            <a:pPr marL="0" indent="0" algn="ctr">
              <a:buNone/>
            </a:pPr>
            <a:r>
              <a:rPr lang="en-US" dirty="0">
                <a:solidFill>
                  <a:srgbClr val="FFC000"/>
                </a:solidFill>
              </a:rPr>
              <a:t>The Importance of Culture</a:t>
            </a:r>
            <a:endParaRPr lang="fi-FI" dirty="0">
              <a:solidFill>
                <a:srgbClr val="FFC000"/>
              </a:solidFill>
            </a:endParaRPr>
          </a:p>
        </p:txBody>
      </p:sp>
      <p:sp>
        <p:nvSpPr>
          <p:cNvPr id="16" name="Text Placeholder 15">
            <a:extLst>
              <a:ext uri="{FF2B5EF4-FFF2-40B4-BE49-F238E27FC236}">
                <a16:creationId xmlns:a16="http://schemas.microsoft.com/office/drawing/2014/main" id="{18FE6386-94A6-4B7C-8C6F-415D854B6CB7}"/>
              </a:ext>
            </a:extLst>
          </p:cNvPr>
          <p:cNvSpPr>
            <a:spLocks noGrp="1"/>
          </p:cNvSpPr>
          <p:nvPr>
            <p:ph type="body" sz="quarter" idx="24"/>
          </p:nvPr>
        </p:nvSpPr>
        <p:spPr/>
        <p:txBody>
          <a:bodyPr/>
          <a:lstStyle/>
          <a:p>
            <a:pPr marL="0" indent="0" algn="ctr">
              <a:buNone/>
            </a:pPr>
            <a:r>
              <a:rPr lang="en-US" dirty="0"/>
              <a:t>Expatriation/</a:t>
            </a:r>
          </a:p>
          <a:p>
            <a:pPr marL="0" indent="0" algn="ctr">
              <a:buNone/>
            </a:pPr>
            <a:r>
              <a:rPr lang="en-US" dirty="0"/>
              <a:t>Repatriation</a:t>
            </a:r>
            <a:endParaRPr lang="fi-FI" dirty="0"/>
          </a:p>
        </p:txBody>
      </p:sp>
      <p:sp>
        <p:nvSpPr>
          <p:cNvPr id="17" name="Text Placeholder 16">
            <a:extLst>
              <a:ext uri="{FF2B5EF4-FFF2-40B4-BE49-F238E27FC236}">
                <a16:creationId xmlns:a16="http://schemas.microsoft.com/office/drawing/2014/main" id="{6D72642E-CD0E-44A7-9995-7F5528B04584}"/>
              </a:ext>
            </a:extLst>
          </p:cNvPr>
          <p:cNvSpPr>
            <a:spLocks noGrp="1"/>
          </p:cNvSpPr>
          <p:nvPr>
            <p:ph type="body" sz="quarter" idx="25"/>
          </p:nvPr>
        </p:nvSpPr>
        <p:spPr/>
        <p:txBody>
          <a:bodyPr/>
          <a:lstStyle/>
          <a:p>
            <a:pPr marL="0" indent="0" algn="ctr">
              <a:buNone/>
            </a:pPr>
            <a:r>
              <a:rPr lang="en-US" dirty="0"/>
              <a:t>Guest lecture from Margit Suurnäkki</a:t>
            </a:r>
            <a:endParaRPr lang="fi-FI" dirty="0"/>
          </a:p>
        </p:txBody>
      </p:sp>
    </p:spTree>
    <p:extLst>
      <p:ext uri="{BB962C8B-B14F-4D97-AF65-F5344CB8AC3E}">
        <p14:creationId xmlns:p14="http://schemas.microsoft.com/office/powerpoint/2010/main" val="259546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67">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B24ADACD-D7AD-4C78-B505-2FFDD02B4EEA}"/>
              </a:ext>
            </a:extLst>
          </p:cNvPr>
          <p:cNvPicPr>
            <a:picLocks noChangeAspect="1"/>
          </p:cNvPicPr>
          <p:nvPr/>
        </p:nvPicPr>
        <p:blipFill rotWithShape="1">
          <a:blip r:embed="rId3">
            <a:extLst>
              <a:ext uri="{28A0092B-C50C-407E-A947-70E740481C1C}">
                <a14:useLocalDpi xmlns:a14="http://schemas.microsoft.com/office/drawing/2010/main" val="0"/>
              </a:ext>
            </a:extLst>
          </a:blip>
          <a:srcRect l="5520" r="8504" b="1"/>
          <a:stretch/>
        </p:blipFill>
        <p:spPr>
          <a:xfrm>
            <a:off x="0" y="41570"/>
            <a:ext cx="5900286" cy="3037510"/>
          </a:xfrm>
          <a:prstGeom prst="rect">
            <a:avLst/>
          </a:prstGeom>
        </p:spPr>
      </p:pic>
      <p:pic>
        <p:nvPicPr>
          <p:cNvPr id="10" name="Picture 9" descr="Text&#10;&#10;Description automatically generated">
            <a:extLst>
              <a:ext uri="{FF2B5EF4-FFF2-40B4-BE49-F238E27FC236}">
                <a16:creationId xmlns:a16="http://schemas.microsoft.com/office/drawing/2014/main" id="{76DA5243-9005-46F9-8EC7-8DF7FC278AA7}"/>
              </a:ext>
            </a:extLst>
          </p:cNvPr>
          <p:cNvPicPr>
            <a:picLocks noChangeAspect="1"/>
          </p:cNvPicPr>
          <p:nvPr/>
        </p:nvPicPr>
        <p:blipFill rotWithShape="1">
          <a:blip r:embed="rId4">
            <a:extLst>
              <a:ext uri="{28A0092B-C50C-407E-A947-70E740481C1C}">
                <a14:useLocalDpi xmlns:a14="http://schemas.microsoft.com/office/drawing/2010/main" val="0"/>
              </a:ext>
            </a:extLst>
          </a:blip>
          <a:srcRect l="15115" r="-2" b="-2"/>
          <a:stretch/>
        </p:blipFill>
        <p:spPr>
          <a:xfrm>
            <a:off x="5558319" y="557191"/>
            <a:ext cx="6701710" cy="5743609"/>
          </a:xfrm>
          <a:prstGeom prst="rect">
            <a:avLst/>
          </a:prstGeom>
        </p:spPr>
      </p:pic>
      <p:sp>
        <p:nvSpPr>
          <p:cNvPr id="11" name="TextBox 10">
            <a:extLst>
              <a:ext uri="{FF2B5EF4-FFF2-40B4-BE49-F238E27FC236}">
                <a16:creationId xmlns:a16="http://schemas.microsoft.com/office/drawing/2014/main" id="{48E2DB1D-F53F-4BCA-86FD-5A2B9F0F4C47}"/>
              </a:ext>
            </a:extLst>
          </p:cNvPr>
          <p:cNvSpPr txBox="1"/>
          <p:nvPr/>
        </p:nvSpPr>
        <p:spPr>
          <a:xfrm>
            <a:off x="5558319" y="6478393"/>
            <a:ext cx="5332287" cy="369332"/>
          </a:xfrm>
          <a:prstGeom prst="rect">
            <a:avLst/>
          </a:prstGeom>
          <a:noFill/>
        </p:spPr>
        <p:txBody>
          <a:bodyPr wrap="square" rtlCol="0">
            <a:spAutoFit/>
          </a:bodyPr>
          <a:lstStyle/>
          <a:p>
            <a:r>
              <a:rPr lang="en-US" altLang="zh-CN" dirty="0"/>
              <a:t>Photo from: </a:t>
            </a:r>
            <a:r>
              <a:rPr lang="en-US" dirty="0">
                <a:hlinkClick r:id="rId5"/>
              </a:rPr>
              <a:t>Finnish Nightmares</a:t>
            </a:r>
            <a:endParaRPr lang="LID4096" dirty="0"/>
          </a:p>
        </p:txBody>
      </p:sp>
      <p:pic>
        <p:nvPicPr>
          <p:cNvPr id="2052" name="Picture 4" descr="Turning Red (2022) DVD">
            <a:extLst>
              <a:ext uri="{FF2B5EF4-FFF2-40B4-BE49-F238E27FC236}">
                <a16:creationId xmlns:a16="http://schemas.microsoft.com/office/drawing/2014/main" id="{2ABFEA33-460F-4B37-B4AD-08D777345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522" y="3120650"/>
            <a:ext cx="4232313" cy="53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38CBFC9-70AE-48CD-9513-FD0D24896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93" t="4256" r="11358" b="-1"/>
          <a:stretch/>
        </p:blipFill>
        <p:spPr bwMode="auto">
          <a:xfrm>
            <a:off x="3523488" y="-18278"/>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a:extLst>
              <a:ext uri="{FF2B5EF4-FFF2-40B4-BE49-F238E27FC236}">
                <a16:creationId xmlns:a16="http://schemas.microsoft.com/office/drawing/2014/main" id="{94951F47-D948-4696-9A79-25EE766306FB}"/>
              </a:ext>
            </a:extLst>
          </p:cNvPr>
          <p:cNvSpPr txBox="1">
            <a:spLocks noChangeArrowheads="1"/>
          </p:cNvSpPr>
          <p:nvPr/>
        </p:nvSpPr>
        <p:spPr>
          <a:xfrm>
            <a:off x="477980" y="1122363"/>
            <a:ext cx="5368015" cy="32041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65000"/>
              </a:spcAft>
            </a:pPr>
            <a:r>
              <a:rPr lang="en-US" altLang="en-US" sz="4800" b="1" dirty="0"/>
              <a:t>What is CULTURE?</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C5338D1-CB84-4421-A831-F76BCF3485AD}"/>
              </a:ext>
            </a:extLst>
          </p:cNvPr>
          <p:cNvSpPr txBox="1"/>
          <p:nvPr/>
        </p:nvSpPr>
        <p:spPr>
          <a:xfrm>
            <a:off x="688368" y="6265340"/>
            <a:ext cx="6267235" cy="461665"/>
          </a:xfrm>
          <a:prstGeom prst="rect">
            <a:avLst/>
          </a:prstGeom>
          <a:noFill/>
        </p:spPr>
        <p:txBody>
          <a:bodyPr wrap="square" rtlCol="0">
            <a:spAutoFit/>
          </a:bodyPr>
          <a:lstStyle/>
          <a:p>
            <a:r>
              <a:rPr lang="en-US" sz="1200" dirty="0"/>
              <a:t>Photo from: </a:t>
            </a:r>
            <a:r>
              <a:rPr lang="en-US" sz="1200" dirty="0">
                <a:hlinkClick r:id="rId4"/>
              </a:rPr>
              <a:t>Cultural appropriation and cultural appreciation – Where are we leading? - The Asian Mirror</a:t>
            </a:r>
            <a:endParaRPr lang="LID4096" sz="1200" dirty="0"/>
          </a:p>
        </p:txBody>
      </p:sp>
      <p:sp>
        <p:nvSpPr>
          <p:cNvPr id="2" name="TextBox 1">
            <a:extLst>
              <a:ext uri="{FF2B5EF4-FFF2-40B4-BE49-F238E27FC236}">
                <a16:creationId xmlns:a16="http://schemas.microsoft.com/office/drawing/2014/main" id="{9B81AEAD-4DE3-487C-BA25-FFE99D444A2C}"/>
              </a:ext>
            </a:extLst>
          </p:cNvPr>
          <p:cNvSpPr txBox="1"/>
          <p:nvPr/>
        </p:nvSpPr>
        <p:spPr>
          <a:xfrm>
            <a:off x="477979" y="5157606"/>
            <a:ext cx="5368015" cy="369332"/>
          </a:xfrm>
          <a:prstGeom prst="rect">
            <a:avLst/>
          </a:prstGeom>
          <a:noFill/>
        </p:spPr>
        <p:txBody>
          <a:bodyPr wrap="square" rtlCol="0">
            <a:spAutoFit/>
          </a:bodyPr>
          <a:lstStyle/>
          <a:p>
            <a:r>
              <a:rPr lang="en-US" dirty="0"/>
              <a:t>P</a:t>
            </a:r>
            <a:r>
              <a:rPr lang="en-US" altLang="zh-CN" dirty="0"/>
              <a:t>lease write your answers in a paper.</a:t>
            </a:r>
            <a:endParaRPr lang="LID4096" dirty="0"/>
          </a:p>
        </p:txBody>
      </p:sp>
    </p:spTree>
    <p:extLst>
      <p:ext uri="{BB962C8B-B14F-4D97-AF65-F5344CB8AC3E}">
        <p14:creationId xmlns:p14="http://schemas.microsoft.com/office/powerpoint/2010/main" val="344959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1">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3">
            <a:extLst>
              <a:ext uri="{FF2B5EF4-FFF2-40B4-BE49-F238E27FC236}">
                <a16:creationId xmlns:a16="http://schemas.microsoft.com/office/drawing/2014/main" id="{94951F47-D948-4696-9A79-25EE766306FB}"/>
              </a:ext>
            </a:extLst>
          </p:cNvPr>
          <p:cNvSpPr txBox="1">
            <a:spLocks noChangeArrowheads="1"/>
          </p:cNvSpPr>
          <p:nvPr/>
        </p:nvSpPr>
        <p:spPr>
          <a:xfrm>
            <a:off x="411480" y="991443"/>
            <a:ext cx="4443154" cy="108781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65000"/>
              </a:spcAft>
              <a:buClrTx/>
              <a:buSzTx/>
              <a:buFontTx/>
              <a:buNone/>
              <a:tabLst/>
              <a:defRPr/>
            </a:pPr>
            <a:r>
              <a:rPr kumimoji="0" lang="en-US" altLang="en-US" sz="3400" b="1" i="0" u="none" strike="noStrike" kern="1200" cap="none" spc="0" normalizeH="0" baseline="0" noProof="0" dirty="0">
                <a:ln>
                  <a:noFill/>
                </a:ln>
                <a:solidFill>
                  <a:prstClr val="black"/>
                </a:solidFill>
                <a:effectLst/>
                <a:uLnTx/>
                <a:uFillTx/>
                <a:latin typeface="Calibri Light" panose="020F0302020204030204"/>
                <a:ea typeface="+mj-ea"/>
                <a:cs typeface="+mj-cs"/>
              </a:rPr>
              <a:t>What is CULTURE?</a:t>
            </a:r>
          </a:p>
        </p:txBody>
      </p:sp>
      <p:sp>
        <p:nvSpPr>
          <p:cNvPr id="1051" name="Rectangle 1043">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2" name="Rectangle 1045">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C5338D1-CB84-4421-A831-F76BCF3485AD}"/>
              </a:ext>
            </a:extLst>
          </p:cNvPr>
          <p:cNvSpPr txBox="1"/>
          <p:nvPr/>
        </p:nvSpPr>
        <p:spPr>
          <a:xfrm>
            <a:off x="7153101" y="6144516"/>
            <a:ext cx="9065029" cy="172644"/>
          </a:xfrm>
          <a:prstGeom prst="rect">
            <a:avLst/>
          </a:prstGeom>
        </p:spPr>
        <p:txBody>
          <a:bodyPr vert="horz" lIns="91440" tIns="45720" rIns="91440" bIns="45720" rtlCol="0">
            <a:normAutofit fontScale="40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Cultural appropriation and cultural appreciation – Where are we leading? - The Asian Mirror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F38CBFC9-70AE-48CD-9513-FD0D248962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93" t="4256" r="11358" b="-1"/>
          <a:stretch/>
        </p:blipFill>
        <p:spPr bwMode="auto">
          <a:xfrm>
            <a:off x="5527133" y="881358"/>
            <a:ext cx="6440424" cy="50952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459989-A071-492B-8B86-3CC77C30CFA2}"/>
              </a:ext>
            </a:extLst>
          </p:cNvPr>
          <p:cNvSpPr txBox="1"/>
          <p:nvPr/>
        </p:nvSpPr>
        <p:spPr>
          <a:xfrm>
            <a:off x="157941" y="2932943"/>
            <a:ext cx="5277753" cy="1903883"/>
          </a:xfrm>
          <a:prstGeom prst="rect">
            <a:avLst/>
          </a:prstGeom>
        </p:spPr>
        <p:txBody>
          <a:bodyPr vert="horz" lIns="91440" tIns="45720" rIns="91440" bIns="45720" rtlCol="0" anchor="t">
            <a:normAutofit lnSpcReduction="10000"/>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Often used for differences in:</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Etiquette (e.g., greetings)</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Customs (e.g., routines for sleeping, bathing)</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Ways of thinking (e.g., cognitive schema)</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Ways of doing (e.g., values structures)</a:t>
            </a:r>
          </a:p>
        </p:txBody>
      </p:sp>
    </p:spTree>
    <p:extLst>
      <p:ext uri="{BB962C8B-B14F-4D97-AF65-F5344CB8AC3E}">
        <p14:creationId xmlns:p14="http://schemas.microsoft.com/office/powerpoint/2010/main" val="21528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Oval 8"/>
          <p:cNvSpPr>
            <a:spLocks noChangeArrowheads="1"/>
          </p:cNvSpPr>
          <p:nvPr/>
        </p:nvSpPr>
        <p:spPr bwMode="auto">
          <a:xfrm>
            <a:off x="1343026" y="1268414"/>
            <a:ext cx="8424863" cy="4610100"/>
          </a:xfrm>
          <a:prstGeom prst="ellipse">
            <a:avLst/>
          </a:prstGeom>
          <a:solidFill>
            <a:srgbClr val="003399">
              <a:alpha val="67058"/>
            </a:srgbClr>
          </a:solidFill>
          <a:ln w="9525">
            <a:solidFill>
              <a:schemeClr val="tx1"/>
            </a:solidFill>
            <a:round/>
            <a:headEnd/>
            <a:tailEnd/>
          </a:ln>
        </p:spPr>
        <p:txBody>
          <a:bodyPr wrap="none" anchor="ct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endParaRPr lang="de-AT" altLang="en-US" sz="1800" u="sng">
              <a:solidFill>
                <a:srgbClr val="4D4D4D"/>
              </a:solidFill>
              <a:latin typeface="Rockwell" panose="02060603020205020403" pitchFamily="18" charset="0"/>
              <a:cs typeface="Arial" panose="020B0604020202020204" pitchFamily="34" charset="0"/>
            </a:endParaRPr>
          </a:p>
        </p:txBody>
      </p:sp>
      <p:grpSp>
        <p:nvGrpSpPr>
          <p:cNvPr id="21508" name="Group 9"/>
          <p:cNvGrpSpPr>
            <a:grpSpLocks/>
          </p:cNvGrpSpPr>
          <p:nvPr/>
        </p:nvGrpSpPr>
        <p:grpSpPr bwMode="auto">
          <a:xfrm>
            <a:off x="2279651" y="2492376"/>
            <a:ext cx="9080500" cy="4870450"/>
            <a:chOff x="480" y="1128"/>
            <a:chExt cx="5280" cy="3068"/>
          </a:xfrm>
        </p:grpSpPr>
        <p:sp>
          <p:nvSpPr>
            <p:cNvPr id="21518" name="Text Box 10"/>
            <p:cNvSpPr txBox="1">
              <a:spLocks noChangeArrowheads="1"/>
            </p:cNvSpPr>
            <p:nvPr/>
          </p:nvSpPr>
          <p:spPr bwMode="auto">
            <a:xfrm>
              <a:off x="480" y="1128"/>
              <a:ext cx="499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ts val="400"/>
                </a:spcAft>
                <a:buChar char="•"/>
                <a:tabLst>
                  <a:tab pos="346075" algn="l"/>
                </a:tabLst>
                <a:defRPr sz="2400">
                  <a:solidFill>
                    <a:schemeClr val="tx1"/>
                  </a:solidFill>
                  <a:latin typeface="Arial" panose="020B0604020202020204" pitchFamily="34" charset="0"/>
                </a:defRPr>
              </a:lvl1pPr>
              <a:lvl2pPr marL="742950" indent="-285750">
                <a:spcBef>
                  <a:spcPct val="20000"/>
                </a:spcBef>
                <a:buChar char="•"/>
                <a:tabLst>
                  <a:tab pos="346075" algn="l"/>
                </a:tabLst>
                <a:defRPr sz="2400">
                  <a:solidFill>
                    <a:schemeClr val="tx1"/>
                  </a:solidFill>
                  <a:latin typeface="Arial" panose="020B0604020202020204" pitchFamily="34" charset="0"/>
                </a:defRPr>
              </a:lvl2pPr>
              <a:lvl3pPr marL="1143000" indent="-228600">
                <a:spcBef>
                  <a:spcPct val="20000"/>
                </a:spcBef>
                <a:spcAft>
                  <a:spcPts val="400"/>
                </a:spcAft>
                <a:buChar char="•"/>
                <a:tabLst>
                  <a:tab pos="346075" algn="l"/>
                </a:tabLst>
                <a:defRPr sz="2400">
                  <a:solidFill>
                    <a:schemeClr val="tx1"/>
                  </a:solidFill>
                  <a:latin typeface="Arial" panose="020B0604020202020204" pitchFamily="34" charset="0"/>
                </a:defRPr>
              </a:lvl3pPr>
              <a:lvl4pPr marL="1600200" indent="-228600">
                <a:spcBef>
                  <a:spcPct val="20000"/>
                </a:spcBef>
                <a:buChar char="•"/>
                <a:tabLst>
                  <a:tab pos="346075" algn="l"/>
                </a:tabLst>
                <a:defRPr sz="2000">
                  <a:solidFill>
                    <a:schemeClr val="tx1"/>
                  </a:solidFill>
                  <a:latin typeface="Arial" panose="020B0604020202020204" pitchFamily="34" charset="0"/>
                </a:defRPr>
              </a:lvl4pPr>
              <a:lvl5pPr marL="2057400" indent="-228600">
                <a:spcBef>
                  <a:spcPct val="20000"/>
                </a:spcBef>
                <a:buChar char="•"/>
                <a:tabLst>
                  <a:tab pos="3460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60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60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60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6075" algn="l"/>
                </a:tabLst>
                <a:defRPr sz="2000">
                  <a:solidFill>
                    <a:schemeClr val="tx1"/>
                  </a:solidFill>
                  <a:latin typeface="Arial" panose="020B0604020202020204" pitchFamily="34" charset="0"/>
                </a:defRPr>
              </a:lvl9pPr>
            </a:lstStyle>
            <a:p>
              <a:pPr eaLnBrk="0" fontAlgn="base" hangingPunct="0">
                <a:spcAft>
                  <a:spcPct val="0"/>
                </a:spcAft>
                <a:buClr>
                  <a:srgbClr val="FFFFFF"/>
                </a:buClr>
                <a:buFont typeface="Wingdings" panose="05000000000000000000" pitchFamily="2" charset="2"/>
                <a:buChar char="§"/>
                <a:tabLst>
                  <a:tab pos="346066" algn="l"/>
                </a:tabLst>
                <a:defRPr/>
              </a:pPr>
              <a:r>
                <a:rPr lang="en-US" altLang="en-US" sz="2100">
                  <a:solidFill>
                    <a:srgbClr val="FFFFFF"/>
                  </a:solidFill>
                  <a:cs typeface="Arial" panose="020B0604020202020204" pitchFamily="34" charset="0"/>
                </a:rPr>
                <a:t> 	distinguishes one group from another (not only </a:t>
              </a:r>
              <a:br>
                <a:rPr lang="en-US" altLang="en-US" sz="2100">
                  <a:solidFill>
                    <a:srgbClr val="FFFFFF"/>
                  </a:solidFill>
                  <a:cs typeface="Arial" panose="020B0604020202020204" pitchFamily="34" charset="0"/>
                </a:rPr>
              </a:br>
              <a:r>
                <a:rPr lang="en-US" altLang="en-US" sz="2100">
                  <a:solidFill>
                    <a:srgbClr val="FFFFFF"/>
                  </a:solidFill>
                  <a:cs typeface="Arial" panose="020B0604020202020204" pitchFamily="34" charset="0"/>
                </a:rPr>
                <a:t>	national, also organizational, professional, etc.)</a:t>
              </a:r>
            </a:p>
            <a:p>
              <a:pPr eaLnBrk="0" fontAlgn="base" hangingPunct="0">
                <a:spcAft>
                  <a:spcPct val="0"/>
                </a:spcAft>
                <a:buClr>
                  <a:srgbClr val="FFFFFF"/>
                </a:buClr>
                <a:buFont typeface="Wingdings" panose="05000000000000000000" pitchFamily="2" charset="2"/>
                <a:buChar char="§"/>
                <a:tabLst>
                  <a:tab pos="346066" algn="l"/>
                </a:tabLst>
                <a:defRPr/>
              </a:pPr>
              <a:r>
                <a:rPr lang="en-US" altLang="en-US" sz="2100">
                  <a:solidFill>
                    <a:srgbClr val="FFFFFF"/>
                  </a:solidFill>
                  <a:cs typeface="Arial" panose="020B0604020202020204" pitchFamily="34" charset="0"/>
                </a:rPr>
                <a:t> 	shared by all or almost all members</a:t>
              </a:r>
            </a:p>
            <a:p>
              <a:pPr eaLnBrk="0" fontAlgn="base" hangingPunct="0">
                <a:spcAft>
                  <a:spcPct val="0"/>
                </a:spcAft>
                <a:buClr>
                  <a:srgbClr val="FFFFFF"/>
                </a:buClr>
                <a:buFont typeface="Wingdings" panose="05000000000000000000" pitchFamily="2" charset="2"/>
                <a:buChar char="§"/>
                <a:tabLst>
                  <a:tab pos="346066" algn="l"/>
                </a:tabLst>
                <a:defRPr/>
              </a:pPr>
              <a:r>
                <a:rPr lang="en-US" altLang="en-US" sz="2100">
                  <a:solidFill>
                    <a:srgbClr val="FFFFFF"/>
                  </a:solidFill>
                  <a:cs typeface="Arial" panose="020B0604020202020204" pitchFamily="34" charset="0"/>
                </a:rPr>
                <a:t> 	learned (passed on) through socialization</a:t>
              </a:r>
            </a:p>
            <a:p>
              <a:pPr eaLnBrk="0" fontAlgn="base" hangingPunct="0">
                <a:spcAft>
                  <a:spcPct val="0"/>
                </a:spcAft>
                <a:buClr>
                  <a:srgbClr val="FFFFFF"/>
                </a:buClr>
                <a:buFont typeface="Wingdings" panose="05000000000000000000" pitchFamily="2" charset="2"/>
                <a:buChar char="§"/>
                <a:tabLst>
                  <a:tab pos="346066" algn="l"/>
                </a:tabLst>
                <a:defRPr/>
              </a:pPr>
              <a:r>
                <a:rPr lang="en-US" altLang="en-US" sz="2100">
                  <a:solidFill>
                    <a:srgbClr val="FFFFFF"/>
                  </a:solidFill>
                  <a:cs typeface="Arial" panose="020B0604020202020204" pitchFamily="34" charset="0"/>
                </a:rPr>
                <a:t> 	relatively stable</a:t>
              </a:r>
            </a:p>
            <a:p>
              <a:pPr eaLnBrk="0" fontAlgn="base" hangingPunct="0">
                <a:spcAft>
                  <a:spcPct val="0"/>
                </a:spcAft>
                <a:buClr>
                  <a:srgbClr val="FFFFFF"/>
                </a:buClr>
                <a:buFont typeface="Wingdings" panose="05000000000000000000" pitchFamily="2" charset="2"/>
                <a:buChar char="§"/>
                <a:tabLst>
                  <a:tab pos="346066" algn="l"/>
                </a:tabLst>
                <a:defRPr/>
              </a:pPr>
              <a:r>
                <a:rPr lang="en-US" altLang="en-US" sz="2100">
                  <a:solidFill>
                    <a:srgbClr val="FFFFFF"/>
                  </a:solidFill>
                  <a:cs typeface="Arial" panose="020B0604020202020204" pitchFamily="34" charset="0"/>
                </a:rPr>
                <a:t>  	shapes the behavior of the members of that culture 	</a:t>
              </a:r>
              <a:br>
                <a:rPr lang="en-US" altLang="en-US" sz="2100">
                  <a:solidFill>
                    <a:srgbClr val="FFFFFF"/>
                  </a:solidFill>
                  <a:cs typeface="Arial" panose="020B0604020202020204" pitchFamily="34" charset="0"/>
                </a:rPr>
              </a:br>
              <a:r>
                <a:rPr lang="en-US" altLang="en-US" sz="2100">
                  <a:solidFill>
                    <a:srgbClr val="FFFFFF"/>
                  </a:solidFill>
                  <a:cs typeface="Arial" panose="020B0604020202020204" pitchFamily="34" charset="0"/>
                </a:rPr>
                <a:t>	and 	structures their perception of the world</a:t>
              </a:r>
            </a:p>
          </p:txBody>
        </p:sp>
        <p:sp>
          <p:nvSpPr>
            <p:cNvPr id="21519" name="Text Box 11"/>
            <p:cNvSpPr txBox="1">
              <a:spLocks noChangeArrowheads="1"/>
            </p:cNvSpPr>
            <p:nvPr/>
          </p:nvSpPr>
          <p:spPr bwMode="auto">
            <a:xfrm>
              <a:off x="3840" y="4080"/>
              <a:ext cx="19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Clr>
                  <a:srgbClr val="000000"/>
                </a:buClr>
                <a:buNone/>
                <a:defRPr/>
              </a:pPr>
              <a:endParaRPr lang="en-US" altLang="en-US" sz="1200">
                <a:solidFill>
                  <a:srgbClr val="003300"/>
                </a:solidFill>
                <a:cs typeface="Arial" panose="020B0604020202020204" pitchFamily="34" charset="0"/>
              </a:endParaRPr>
            </a:p>
          </p:txBody>
        </p:sp>
      </p:grpSp>
      <p:sp>
        <p:nvSpPr>
          <p:cNvPr id="21509" name="Text Box 12"/>
          <p:cNvSpPr txBox="1">
            <a:spLocks noChangeArrowheads="1"/>
          </p:cNvSpPr>
          <p:nvPr/>
        </p:nvSpPr>
        <p:spPr bwMode="auto">
          <a:xfrm>
            <a:off x="3503613" y="1555751"/>
            <a:ext cx="5183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b="1">
                <a:solidFill>
                  <a:srgbClr val="FFFFFF"/>
                </a:solidFill>
                <a:cs typeface="Arial" panose="020B0604020202020204" pitchFamily="34" charset="0"/>
              </a:rPr>
              <a:t>Culture is shared norms, </a:t>
            </a:r>
            <a:br>
              <a:rPr lang="en-US" altLang="en-US" b="1">
                <a:solidFill>
                  <a:srgbClr val="FFFFFF"/>
                </a:solidFill>
                <a:cs typeface="Arial" panose="020B0604020202020204" pitchFamily="34" charset="0"/>
              </a:rPr>
            </a:br>
            <a:r>
              <a:rPr lang="en-US" altLang="en-US" b="1">
                <a:solidFill>
                  <a:srgbClr val="FFFFFF"/>
                </a:solidFill>
                <a:cs typeface="Arial" panose="020B0604020202020204" pitchFamily="34" charset="0"/>
              </a:rPr>
              <a:t>  values and behaviors</a:t>
            </a:r>
          </a:p>
        </p:txBody>
      </p:sp>
      <p:sp>
        <p:nvSpPr>
          <p:cNvPr id="21510" name="Text Box 13"/>
          <p:cNvSpPr txBox="1">
            <a:spLocks noChangeArrowheads="1"/>
          </p:cNvSpPr>
          <p:nvPr/>
        </p:nvSpPr>
        <p:spPr bwMode="auto">
          <a:xfrm rot="249433">
            <a:off x="3559177" y="5314614"/>
            <a:ext cx="3095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a:solidFill>
                  <a:srgbClr val="FFFFFF"/>
                </a:solidFill>
                <a:cs typeface="Arial" panose="020B0604020202020204" pitchFamily="34" charset="0"/>
              </a:rPr>
              <a:t>CREATES IDENTITY</a:t>
            </a:r>
          </a:p>
        </p:txBody>
      </p:sp>
      <p:sp>
        <p:nvSpPr>
          <p:cNvPr id="21511" name="Text Box 14"/>
          <p:cNvSpPr txBox="1">
            <a:spLocks noChangeArrowheads="1"/>
          </p:cNvSpPr>
          <p:nvPr/>
        </p:nvSpPr>
        <p:spPr bwMode="auto">
          <a:xfrm rot="249433">
            <a:off x="3343275" y="6024226"/>
            <a:ext cx="3543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200" b="1">
                <a:solidFill>
                  <a:srgbClr val="333300"/>
                </a:solidFill>
                <a:cs typeface="Arial" panose="020B0604020202020204" pitchFamily="34" charset="0"/>
              </a:rPr>
              <a:t>DRAWS A BOUNDARY</a:t>
            </a:r>
          </a:p>
        </p:txBody>
      </p:sp>
      <p:grpSp>
        <p:nvGrpSpPr>
          <p:cNvPr id="21512" name="Group 23"/>
          <p:cNvGrpSpPr>
            <a:grpSpLocks/>
          </p:cNvGrpSpPr>
          <p:nvPr/>
        </p:nvGrpSpPr>
        <p:grpSpPr bwMode="auto">
          <a:xfrm>
            <a:off x="7680326" y="1052514"/>
            <a:ext cx="2663825" cy="1368425"/>
            <a:chOff x="136" y="164"/>
            <a:chExt cx="1487" cy="754"/>
          </a:xfrm>
        </p:grpSpPr>
        <p:sp>
          <p:nvSpPr>
            <p:cNvPr id="21516" name="Oval 20"/>
            <p:cNvSpPr>
              <a:spLocks noChangeArrowheads="1"/>
            </p:cNvSpPr>
            <p:nvPr/>
          </p:nvSpPr>
          <p:spPr bwMode="auto">
            <a:xfrm>
              <a:off x="136" y="164"/>
              <a:ext cx="1487" cy="754"/>
            </a:xfrm>
            <a:prstGeom prst="ellipse">
              <a:avLst/>
            </a:prstGeom>
            <a:solidFill>
              <a:srgbClr val="009900"/>
            </a:solidFill>
            <a:ln w="9525">
              <a:solidFill>
                <a:schemeClr val="tx1"/>
              </a:solidFill>
              <a:round/>
              <a:headEnd/>
              <a:tailEnd/>
            </a:ln>
          </p:spPr>
          <p:txBody>
            <a:bodyPr wrap="none" anchor="ct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endParaRPr lang="de-AT" altLang="en-US" sz="1800" u="sng">
                <a:solidFill>
                  <a:srgbClr val="4D4D4D"/>
                </a:solidFill>
                <a:latin typeface="Rockwell" panose="02060603020205020403" pitchFamily="18" charset="0"/>
                <a:cs typeface="Arial" panose="020B0604020202020204" pitchFamily="34" charset="0"/>
              </a:endParaRPr>
            </a:p>
          </p:txBody>
        </p:sp>
        <p:sp>
          <p:nvSpPr>
            <p:cNvPr id="21517" name="Text Box 21"/>
            <p:cNvSpPr txBox="1">
              <a:spLocks noChangeArrowheads="1"/>
            </p:cNvSpPr>
            <p:nvPr/>
          </p:nvSpPr>
          <p:spPr bwMode="auto">
            <a:xfrm>
              <a:off x="308" y="332"/>
              <a:ext cx="119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en-US" sz="2000">
                  <a:solidFill>
                    <a:srgbClr val="FFFFFF"/>
                  </a:solidFill>
                  <a:cs typeface="Arial" panose="020B0604020202020204" pitchFamily="34" charset="0"/>
                </a:rPr>
                <a:t> Is </a:t>
              </a:r>
              <a:r>
                <a:rPr lang="en-US" altLang="en-US" sz="2000" u="sng">
                  <a:solidFill>
                    <a:srgbClr val="FFFFFF"/>
                  </a:solidFill>
                  <a:cs typeface="Arial" panose="020B0604020202020204" pitchFamily="34" charset="0"/>
                </a:rPr>
                <a:t>not</a:t>
              </a:r>
              <a:r>
                <a:rPr lang="en-US" altLang="en-US" sz="2000" i="1">
                  <a:solidFill>
                    <a:srgbClr val="FFFFFF"/>
                  </a:solidFill>
                  <a:cs typeface="Arial" panose="020B0604020202020204" pitchFamily="34" charset="0"/>
                </a:rPr>
                <a:t> </a:t>
              </a:r>
              <a:r>
                <a:rPr lang="en-US" altLang="en-US" sz="2000">
                  <a:solidFill>
                    <a:srgbClr val="FFFFFF"/>
                  </a:solidFill>
                  <a:cs typeface="Arial" panose="020B0604020202020204" pitchFamily="34" charset="0"/>
                </a:rPr>
                <a:t>universal</a:t>
              </a:r>
              <a:br>
                <a:rPr lang="en-US" altLang="en-US" sz="2000">
                  <a:solidFill>
                    <a:srgbClr val="FFFFFF"/>
                  </a:solidFill>
                  <a:cs typeface="Arial" panose="020B0604020202020204" pitchFamily="34" charset="0"/>
                </a:rPr>
              </a:br>
              <a:r>
                <a:rPr lang="en-US" altLang="en-US" sz="2000">
                  <a:solidFill>
                    <a:srgbClr val="FFFFFF"/>
                  </a:solidFill>
                  <a:cs typeface="Arial" panose="020B0604020202020204" pitchFamily="34" charset="0"/>
                </a:rPr>
                <a:t> (human nature)</a:t>
              </a:r>
            </a:p>
          </p:txBody>
        </p:sp>
      </p:grpSp>
      <p:grpSp>
        <p:nvGrpSpPr>
          <p:cNvPr id="21513" name="Group 22"/>
          <p:cNvGrpSpPr>
            <a:grpSpLocks/>
          </p:cNvGrpSpPr>
          <p:nvPr/>
        </p:nvGrpSpPr>
        <p:grpSpPr bwMode="auto">
          <a:xfrm>
            <a:off x="8328026" y="2781300"/>
            <a:ext cx="2576513" cy="1295400"/>
            <a:chOff x="4617" y="436"/>
            <a:chExt cx="1487" cy="754"/>
          </a:xfrm>
        </p:grpSpPr>
        <p:sp>
          <p:nvSpPr>
            <p:cNvPr id="21514" name="Oval 15"/>
            <p:cNvSpPr>
              <a:spLocks noChangeArrowheads="1"/>
            </p:cNvSpPr>
            <p:nvPr/>
          </p:nvSpPr>
          <p:spPr bwMode="auto">
            <a:xfrm>
              <a:off x="4617" y="436"/>
              <a:ext cx="1487" cy="754"/>
            </a:xfrm>
            <a:prstGeom prst="ellipse">
              <a:avLst/>
            </a:prstGeom>
            <a:solidFill>
              <a:srgbClr val="AC0039"/>
            </a:solidFill>
            <a:ln w="9525">
              <a:solidFill>
                <a:schemeClr val="tx1"/>
              </a:solidFill>
              <a:round/>
              <a:headEnd/>
              <a:tailEnd/>
            </a:ln>
          </p:spPr>
          <p:txBody>
            <a:bodyPr wrap="none" anchor="ct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endParaRPr lang="de-AT" altLang="en-US" sz="1800" u="sng">
                <a:solidFill>
                  <a:srgbClr val="4D4D4D"/>
                </a:solidFill>
                <a:latin typeface="Rockwell" panose="02060603020205020403" pitchFamily="18" charset="0"/>
                <a:cs typeface="Arial" panose="020B0604020202020204" pitchFamily="34" charset="0"/>
              </a:endParaRPr>
            </a:p>
          </p:txBody>
        </p:sp>
        <p:sp>
          <p:nvSpPr>
            <p:cNvPr id="21515" name="Text Box 16"/>
            <p:cNvSpPr txBox="1">
              <a:spLocks noChangeArrowheads="1"/>
            </p:cNvSpPr>
            <p:nvPr/>
          </p:nvSpPr>
          <p:spPr bwMode="auto">
            <a:xfrm>
              <a:off x="4844" y="512"/>
              <a:ext cx="108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defRPr/>
              </a:pPr>
              <a:r>
                <a:rPr lang="en-US" altLang="en-US" sz="2000">
                  <a:solidFill>
                    <a:srgbClr val="FFFFFF"/>
                  </a:solidFill>
                  <a:cs typeface="Arial" panose="020B0604020202020204" pitchFamily="34" charset="0"/>
                </a:rPr>
                <a:t>Is </a:t>
              </a:r>
              <a:r>
                <a:rPr lang="en-US" altLang="en-US" sz="2000" u="sng">
                  <a:solidFill>
                    <a:srgbClr val="FFFFFF"/>
                  </a:solidFill>
                  <a:cs typeface="Arial" panose="020B0604020202020204" pitchFamily="34" charset="0"/>
                </a:rPr>
                <a:t>not</a:t>
              </a:r>
              <a:r>
                <a:rPr lang="en-US" altLang="en-US" sz="2000">
                  <a:solidFill>
                    <a:srgbClr val="FFFFFF"/>
                  </a:solidFill>
                  <a:cs typeface="Arial" panose="020B0604020202020204" pitchFamily="34" charset="0"/>
                </a:rPr>
                <a:t> specific to individuals (personality)</a:t>
              </a:r>
            </a:p>
          </p:txBody>
        </p:sp>
      </p:grpSp>
    </p:spTree>
    <p:extLst>
      <p:ext uri="{BB962C8B-B14F-4D97-AF65-F5344CB8AC3E}">
        <p14:creationId xmlns:p14="http://schemas.microsoft.com/office/powerpoint/2010/main" val="416699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2086">
            <a:extLst>
              <a:ext uri="{FF2B5EF4-FFF2-40B4-BE49-F238E27FC236}">
                <a16:creationId xmlns:a16="http://schemas.microsoft.com/office/drawing/2014/main" id="{C78F0989-6128-1542-B459-2EC3FFC5CAEE}"/>
              </a:ext>
            </a:extLst>
          </p:cNvPr>
          <p:cNvSpPr>
            <a:spLocks noChangeArrowheads="1"/>
          </p:cNvSpPr>
          <p:nvPr/>
        </p:nvSpPr>
        <p:spPr bwMode="auto">
          <a:xfrm>
            <a:off x="1431097" y="4206484"/>
            <a:ext cx="2785984" cy="16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ts val="180"/>
              </a:spcAft>
              <a:defRPr/>
            </a:pPr>
            <a:r>
              <a:rPr lang="en-GB" altLang="en-US" sz="1351" kern="0" dirty="0">
                <a:solidFill>
                  <a:srgbClr val="000000"/>
                </a:solidFill>
                <a:ea typeface="ＭＳ Ｐゴシック" charset="0"/>
              </a:rPr>
              <a:t>Founder</a:t>
            </a:r>
            <a:r>
              <a:rPr lang="en-GB" altLang="en-US" sz="1351" kern="0">
                <a:solidFill>
                  <a:srgbClr val="000000"/>
                </a:solidFill>
                <a:ea typeface="ＭＳ Ｐゴシック" charset="0"/>
              </a:rPr>
              <a:t>, heritage,</a:t>
            </a:r>
            <a:endParaRPr lang="en-GB" altLang="en-US" sz="1351" kern="0" dirty="0">
              <a:solidFill>
                <a:srgbClr val="000000"/>
              </a:solidFill>
              <a:ea typeface="ＭＳ Ｐゴシック" charset="0"/>
            </a:endParaRPr>
          </a:p>
          <a:p>
            <a:pPr defTabSz="548626" eaLnBrk="1" fontAlgn="base" hangingPunct="1">
              <a:spcBef>
                <a:spcPct val="0"/>
              </a:spcBef>
              <a:spcAft>
                <a:spcPts val="180"/>
              </a:spcAft>
              <a:defRPr/>
            </a:pPr>
            <a:r>
              <a:rPr lang="en-GB" altLang="en-US" sz="1351" kern="0" dirty="0">
                <a:solidFill>
                  <a:srgbClr val="000000"/>
                </a:solidFill>
                <a:ea typeface="ＭＳ Ｐゴシック" charset="0"/>
              </a:rPr>
              <a:t>Purpose and mission, </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Shared values,</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Organizational practices,</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Rituals and </a:t>
            </a:r>
            <a:r>
              <a:rPr lang="en-GB" altLang="en-US" sz="1351" kern="0">
                <a:solidFill>
                  <a:srgbClr val="000000"/>
                </a:solidFill>
                <a:ea typeface="ＭＳ Ｐゴシック" charset="0"/>
              </a:rPr>
              <a:t>routines, </a:t>
            </a:r>
          </a:p>
          <a:p>
            <a:pPr defTabSz="548626" eaLnBrk="1" fontAlgn="base" hangingPunct="1">
              <a:spcBef>
                <a:spcPct val="0"/>
              </a:spcBef>
              <a:spcAft>
                <a:spcPts val="180"/>
              </a:spcAft>
              <a:defRPr/>
            </a:pPr>
            <a:r>
              <a:rPr lang="en-GB" altLang="en-US" sz="1351" kern="0">
                <a:solidFill>
                  <a:srgbClr val="000000"/>
                </a:solidFill>
                <a:ea typeface="ＭＳ Ｐゴシック" charset="0"/>
              </a:rPr>
              <a:t>Material symbols,</a:t>
            </a:r>
          </a:p>
          <a:p>
            <a:pPr defTabSz="548626" eaLnBrk="1" fontAlgn="base" hangingPunct="1">
              <a:spcBef>
                <a:spcPct val="0"/>
              </a:spcBef>
              <a:spcAft>
                <a:spcPts val="180"/>
              </a:spcAft>
              <a:defRPr/>
            </a:pPr>
            <a:r>
              <a:rPr lang="en-GB" altLang="en-US" sz="1351" kern="0">
                <a:solidFill>
                  <a:srgbClr val="000000"/>
                </a:solidFill>
                <a:ea typeface="ＭＳ Ｐゴシック" charset="0"/>
              </a:rPr>
              <a:t>Myths, sagas and heroes stories</a:t>
            </a:r>
          </a:p>
        </p:txBody>
      </p:sp>
      <p:sp>
        <p:nvSpPr>
          <p:cNvPr id="32" name="Freeform 2071">
            <a:extLst>
              <a:ext uri="{FF2B5EF4-FFF2-40B4-BE49-F238E27FC236}">
                <a16:creationId xmlns:a16="http://schemas.microsoft.com/office/drawing/2014/main" id="{47B170AB-9F68-AC47-ADC9-EFB461A1186E}"/>
              </a:ext>
            </a:extLst>
          </p:cNvPr>
          <p:cNvSpPr>
            <a:spLocks/>
          </p:cNvSpPr>
          <p:nvPr/>
        </p:nvSpPr>
        <p:spPr bwMode="auto">
          <a:xfrm>
            <a:off x="5272425" y="3169841"/>
            <a:ext cx="1400961" cy="365236"/>
          </a:xfrm>
          <a:custGeom>
            <a:avLst/>
            <a:gdLst>
              <a:gd name="T0" fmla="*/ 2147483647 w 3512"/>
              <a:gd name="T1" fmla="*/ 2147483647 h 1008"/>
              <a:gd name="T2" fmla="*/ 2147483647 w 3512"/>
              <a:gd name="T3" fmla="*/ 2147483647 h 1008"/>
              <a:gd name="T4" fmla="*/ 2147483647 w 3512"/>
              <a:gd name="T5" fmla="*/ 2147483647 h 1008"/>
              <a:gd name="T6" fmla="*/ 2147483647 w 3512"/>
              <a:gd name="T7" fmla="*/ 2147483647 h 1008"/>
              <a:gd name="T8" fmla="*/ 2147483647 w 3512"/>
              <a:gd name="T9" fmla="*/ 2147483647 h 1008"/>
              <a:gd name="T10" fmla="*/ 2147483647 w 3512"/>
              <a:gd name="T11" fmla="*/ 2147483647 h 1008"/>
              <a:gd name="T12" fmla="*/ 2147483647 w 3512"/>
              <a:gd name="T13" fmla="*/ 2147483647 h 1008"/>
              <a:gd name="T14" fmla="*/ 2147483647 w 3512"/>
              <a:gd name="T15" fmla="*/ 2147483647 h 1008"/>
              <a:gd name="T16" fmla="*/ 2147483647 w 3512"/>
              <a:gd name="T17" fmla="*/ 2147483647 h 1008"/>
              <a:gd name="T18" fmla="*/ 2147483647 w 3512"/>
              <a:gd name="T19" fmla="*/ 2147483647 h 1008"/>
              <a:gd name="T20" fmla="*/ 2147483647 w 3512"/>
              <a:gd name="T21" fmla="*/ 2147483647 h 1008"/>
              <a:gd name="T22" fmla="*/ 2147483647 w 3512"/>
              <a:gd name="T23" fmla="*/ 2147483647 h 1008"/>
              <a:gd name="T24" fmla="*/ 2147483647 w 3512"/>
              <a:gd name="T25" fmla="*/ 2147483647 h 1008"/>
              <a:gd name="T26" fmla="*/ 2147483647 w 3512"/>
              <a:gd name="T27" fmla="*/ 2147483647 h 1008"/>
              <a:gd name="T28" fmla="*/ 2147483647 w 3512"/>
              <a:gd name="T29" fmla="*/ 2147483647 h 1008"/>
              <a:gd name="T30" fmla="*/ 2147483647 w 3512"/>
              <a:gd name="T31" fmla="*/ 2147483647 h 1008"/>
              <a:gd name="T32" fmla="*/ 2147483647 w 3512"/>
              <a:gd name="T33" fmla="*/ 2147483647 h 1008"/>
              <a:gd name="T34" fmla="*/ 2147483647 w 3512"/>
              <a:gd name="T35" fmla="*/ 2147483647 h 1008"/>
              <a:gd name="T36" fmla="*/ 2147483647 w 3512"/>
              <a:gd name="T37" fmla="*/ 2147483647 h 1008"/>
              <a:gd name="T38" fmla="*/ 2147483647 w 3512"/>
              <a:gd name="T39" fmla="*/ 2147483647 h 1008"/>
              <a:gd name="T40" fmla="*/ 2147483647 w 3512"/>
              <a:gd name="T41" fmla="*/ 2147483647 h 1008"/>
              <a:gd name="T42" fmla="*/ 2147483647 w 3512"/>
              <a:gd name="T43" fmla="*/ 2147483647 h 1008"/>
              <a:gd name="T44" fmla="*/ 2147483647 w 3512"/>
              <a:gd name="T45" fmla="*/ 2147483647 h 1008"/>
              <a:gd name="T46" fmla="*/ 2147483647 w 3512"/>
              <a:gd name="T47" fmla="*/ 2147483647 h 1008"/>
              <a:gd name="T48" fmla="*/ 2147483647 w 3512"/>
              <a:gd name="T49" fmla="*/ 2147483647 h 1008"/>
              <a:gd name="T50" fmla="*/ 2147483647 w 3512"/>
              <a:gd name="T51" fmla="*/ 2147483647 h 1008"/>
              <a:gd name="T52" fmla="*/ 2147483647 w 3512"/>
              <a:gd name="T53" fmla="*/ 2147483647 h 1008"/>
              <a:gd name="T54" fmla="*/ 2147483647 w 3512"/>
              <a:gd name="T55" fmla="*/ 2147483647 h 1008"/>
              <a:gd name="T56" fmla="*/ 2147483647 w 3512"/>
              <a:gd name="T57" fmla="*/ 2147483647 h 1008"/>
              <a:gd name="T58" fmla="*/ 2147483647 w 3512"/>
              <a:gd name="T59" fmla="*/ 2147483647 h 1008"/>
              <a:gd name="T60" fmla="*/ 2147483647 w 3512"/>
              <a:gd name="T61" fmla="*/ 2147483647 h 1008"/>
              <a:gd name="T62" fmla="*/ 2147483647 w 3512"/>
              <a:gd name="T63" fmla="*/ 2147483647 h 1008"/>
              <a:gd name="T64" fmla="*/ 2147483647 w 3512"/>
              <a:gd name="T65" fmla="*/ 2147483647 h 1008"/>
              <a:gd name="T66" fmla="*/ 2147483647 w 3512"/>
              <a:gd name="T67" fmla="*/ 2147483647 h 1008"/>
              <a:gd name="T68" fmla="*/ 2147483647 w 3512"/>
              <a:gd name="T69" fmla="*/ 2147483647 h 1008"/>
              <a:gd name="T70" fmla="*/ 2147483647 w 3512"/>
              <a:gd name="T71" fmla="*/ 2147483647 h 1008"/>
              <a:gd name="T72" fmla="*/ 2147483647 w 3512"/>
              <a:gd name="T73" fmla="*/ 2147483647 h 1008"/>
              <a:gd name="T74" fmla="*/ 2147483647 w 3512"/>
              <a:gd name="T75" fmla="*/ 2147483647 h 1008"/>
              <a:gd name="T76" fmla="*/ 2147483647 w 3512"/>
              <a:gd name="T77" fmla="*/ 2147483647 h 1008"/>
              <a:gd name="T78" fmla="*/ 2147483647 w 3512"/>
              <a:gd name="T79" fmla="*/ 2147483647 h 1008"/>
              <a:gd name="T80" fmla="*/ 2147483647 w 3512"/>
              <a:gd name="T81" fmla="*/ 2147483647 h 1008"/>
              <a:gd name="T82" fmla="*/ 2147483647 w 3512"/>
              <a:gd name="T83" fmla="*/ 2147483647 h 1008"/>
              <a:gd name="T84" fmla="*/ 2147483647 w 3512"/>
              <a:gd name="T85" fmla="*/ 2147483647 h 1008"/>
              <a:gd name="T86" fmla="*/ 2147483647 w 3512"/>
              <a:gd name="T87" fmla="*/ 2147483647 h 1008"/>
              <a:gd name="T88" fmla="*/ 2147483647 w 3512"/>
              <a:gd name="T89" fmla="*/ 2147483647 h 1008"/>
              <a:gd name="T90" fmla="*/ 2147483647 w 3512"/>
              <a:gd name="T91" fmla="*/ 2147483647 h 1008"/>
              <a:gd name="T92" fmla="*/ 2147483647 w 3512"/>
              <a:gd name="T93" fmla="*/ 2147483647 h 1008"/>
              <a:gd name="T94" fmla="*/ 2147483647 w 3512"/>
              <a:gd name="T95" fmla="*/ 2147483647 h 1008"/>
              <a:gd name="T96" fmla="*/ 2147483647 w 3512"/>
              <a:gd name="T97" fmla="*/ 2147483647 h 1008"/>
              <a:gd name="T98" fmla="*/ 2147483647 w 3512"/>
              <a:gd name="T99" fmla="*/ 2147483647 h 1008"/>
              <a:gd name="T100" fmla="*/ 2147483647 w 3512"/>
              <a:gd name="T101" fmla="*/ 2147483647 h 1008"/>
              <a:gd name="T102" fmla="*/ 2147483647 w 3512"/>
              <a:gd name="T103" fmla="*/ 2147483647 h 1008"/>
              <a:gd name="T104" fmla="*/ 2147483647 w 3512"/>
              <a:gd name="T105" fmla="*/ 2147483647 h 1008"/>
              <a:gd name="T106" fmla="*/ 2147483647 w 3512"/>
              <a:gd name="T107" fmla="*/ 2147483647 h 1008"/>
              <a:gd name="T108" fmla="*/ 2147483647 w 3512"/>
              <a:gd name="T109" fmla="*/ 2147483647 h 10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12"/>
              <a:gd name="T166" fmla="*/ 0 h 1008"/>
              <a:gd name="T167" fmla="*/ 3512 w 3512"/>
              <a:gd name="T168" fmla="*/ 1008 h 10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12" h="1008">
                <a:moveTo>
                  <a:pt x="0" y="3"/>
                </a:moveTo>
                <a:lnTo>
                  <a:pt x="63" y="61"/>
                </a:lnTo>
                <a:lnTo>
                  <a:pt x="114" y="102"/>
                </a:lnTo>
                <a:lnTo>
                  <a:pt x="172" y="141"/>
                </a:lnTo>
                <a:lnTo>
                  <a:pt x="226" y="174"/>
                </a:lnTo>
                <a:lnTo>
                  <a:pt x="286" y="205"/>
                </a:lnTo>
                <a:lnTo>
                  <a:pt x="355" y="240"/>
                </a:lnTo>
                <a:lnTo>
                  <a:pt x="429" y="276"/>
                </a:lnTo>
                <a:lnTo>
                  <a:pt x="509" y="304"/>
                </a:lnTo>
                <a:lnTo>
                  <a:pt x="570" y="328"/>
                </a:lnTo>
                <a:lnTo>
                  <a:pt x="650" y="353"/>
                </a:lnTo>
                <a:lnTo>
                  <a:pt x="730" y="376"/>
                </a:lnTo>
                <a:lnTo>
                  <a:pt x="806" y="395"/>
                </a:lnTo>
                <a:lnTo>
                  <a:pt x="884" y="414"/>
                </a:lnTo>
                <a:lnTo>
                  <a:pt x="947" y="427"/>
                </a:lnTo>
                <a:lnTo>
                  <a:pt x="1025" y="440"/>
                </a:lnTo>
                <a:lnTo>
                  <a:pt x="1102" y="453"/>
                </a:lnTo>
                <a:lnTo>
                  <a:pt x="1182" y="464"/>
                </a:lnTo>
                <a:lnTo>
                  <a:pt x="1268" y="475"/>
                </a:lnTo>
                <a:lnTo>
                  <a:pt x="1354" y="486"/>
                </a:lnTo>
                <a:lnTo>
                  <a:pt x="1443" y="491"/>
                </a:lnTo>
                <a:lnTo>
                  <a:pt x="1512" y="497"/>
                </a:lnTo>
                <a:lnTo>
                  <a:pt x="1589" y="502"/>
                </a:lnTo>
                <a:lnTo>
                  <a:pt x="1657" y="505"/>
                </a:lnTo>
                <a:lnTo>
                  <a:pt x="1755" y="505"/>
                </a:lnTo>
                <a:lnTo>
                  <a:pt x="1841" y="505"/>
                </a:lnTo>
                <a:lnTo>
                  <a:pt x="1933" y="499"/>
                </a:lnTo>
                <a:lnTo>
                  <a:pt x="2021" y="497"/>
                </a:lnTo>
                <a:lnTo>
                  <a:pt x="2099" y="489"/>
                </a:lnTo>
                <a:lnTo>
                  <a:pt x="2187" y="480"/>
                </a:lnTo>
                <a:lnTo>
                  <a:pt x="2263" y="475"/>
                </a:lnTo>
                <a:lnTo>
                  <a:pt x="2341" y="464"/>
                </a:lnTo>
                <a:lnTo>
                  <a:pt x="2421" y="453"/>
                </a:lnTo>
                <a:lnTo>
                  <a:pt x="2504" y="437"/>
                </a:lnTo>
                <a:lnTo>
                  <a:pt x="2584" y="422"/>
                </a:lnTo>
                <a:lnTo>
                  <a:pt x="2665" y="403"/>
                </a:lnTo>
                <a:lnTo>
                  <a:pt x="2733" y="387"/>
                </a:lnTo>
                <a:lnTo>
                  <a:pt x="2808" y="368"/>
                </a:lnTo>
                <a:lnTo>
                  <a:pt x="2883" y="347"/>
                </a:lnTo>
                <a:lnTo>
                  <a:pt x="2966" y="318"/>
                </a:lnTo>
                <a:lnTo>
                  <a:pt x="3043" y="288"/>
                </a:lnTo>
                <a:lnTo>
                  <a:pt x="3105" y="265"/>
                </a:lnTo>
                <a:lnTo>
                  <a:pt x="3185" y="227"/>
                </a:lnTo>
                <a:lnTo>
                  <a:pt x="3257" y="187"/>
                </a:lnTo>
                <a:lnTo>
                  <a:pt x="3320" y="149"/>
                </a:lnTo>
                <a:lnTo>
                  <a:pt x="3382" y="110"/>
                </a:lnTo>
                <a:lnTo>
                  <a:pt x="3426" y="78"/>
                </a:lnTo>
                <a:lnTo>
                  <a:pt x="3465" y="42"/>
                </a:lnTo>
                <a:lnTo>
                  <a:pt x="3512" y="0"/>
                </a:lnTo>
                <a:lnTo>
                  <a:pt x="3473" y="61"/>
                </a:lnTo>
                <a:lnTo>
                  <a:pt x="3443" y="110"/>
                </a:lnTo>
                <a:lnTo>
                  <a:pt x="3406" y="163"/>
                </a:lnTo>
                <a:lnTo>
                  <a:pt x="3374" y="208"/>
                </a:lnTo>
                <a:lnTo>
                  <a:pt x="3332" y="262"/>
                </a:lnTo>
                <a:lnTo>
                  <a:pt x="3294" y="307"/>
                </a:lnTo>
                <a:lnTo>
                  <a:pt x="3254" y="350"/>
                </a:lnTo>
                <a:lnTo>
                  <a:pt x="3215" y="392"/>
                </a:lnTo>
                <a:lnTo>
                  <a:pt x="3168" y="440"/>
                </a:lnTo>
                <a:lnTo>
                  <a:pt x="3116" y="489"/>
                </a:lnTo>
                <a:lnTo>
                  <a:pt x="3071" y="528"/>
                </a:lnTo>
                <a:lnTo>
                  <a:pt x="3016" y="574"/>
                </a:lnTo>
                <a:lnTo>
                  <a:pt x="2963" y="613"/>
                </a:lnTo>
                <a:lnTo>
                  <a:pt x="2919" y="646"/>
                </a:lnTo>
                <a:lnTo>
                  <a:pt x="2877" y="673"/>
                </a:lnTo>
                <a:lnTo>
                  <a:pt x="2825" y="707"/>
                </a:lnTo>
                <a:lnTo>
                  <a:pt x="2770" y="739"/>
                </a:lnTo>
                <a:lnTo>
                  <a:pt x="2711" y="771"/>
                </a:lnTo>
                <a:lnTo>
                  <a:pt x="2656" y="801"/>
                </a:lnTo>
                <a:lnTo>
                  <a:pt x="2590" y="830"/>
                </a:lnTo>
                <a:lnTo>
                  <a:pt x="2534" y="853"/>
                </a:lnTo>
                <a:lnTo>
                  <a:pt x="2470" y="878"/>
                </a:lnTo>
                <a:lnTo>
                  <a:pt x="2404" y="902"/>
                </a:lnTo>
                <a:lnTo>
                  <a:pt x="2332" y="923"/>
                </a:lnTo>
                <a:lnTo>
                  <a:pt x="2261" y="942"/>
                </a:lnTo>
                <a:lnTo>
                  <a:pt x="2177" y="963"/>
                </a:lnTo>
                <a:lnTo>
                  <a:pt x="2101" y="977"/>
                </a:lnTo>
                <a:lnTo>
                  <a:pt x="2021" y="990"/>
                </a:lnTo>
                <a:lnTo>
                  <a:pt x="1935" y="1000"/>
                </a:lnTo>
                <a:lnTo>
                  <a:pt x="1844" y="1005"/>
                </a:lnTo>
                <a:lnTo>
                  <a:pt x="1755" y="1008"/>
                </a:lnTo>
                <a:lnTo>
                  <a:pt x="1678" y="1008"/>
                </a:lnTo>
                <a:lnTo>
                  <a:pt x="1609" y="1003"/>
                </a:lnTo>
                <a:lnTo>
                  <a:pt x="1537" y="995"/>
                </a:lnTo>
                <a:lnTo>
                  <a:pt x="1454" y="985"/>
                </a:lnTo>
                <a:lnTo>
                  <a:pt x="1365" y="971"/>
                </a:lnTo>
                <a:lnTo>
                  <a:pt x="1282" y="952"/>
                </a:lnTo>
                <a:lnTo>
                  <a:pt x="1222" y="936"/>
                </a:lnTo>
                <a:lnTo>
                  <a:pt x="1147" y="914"/>
                </a:lnTo>
                <a:lnTo>
                  <a:pt x="1071" y="889"/>
                </a:lnTo>
                <a:lnTo>
                  <a:pt x="1013" y="867"/>
                </a:lnTo>
                <a:lnTo>
                  <a:pt x="961" y="845"/>
                </a:lnTo>
                <a:lnTo>
                  <a:pt x="896" y="820"/>
                </a:lnTo>
                <a:lnTo>
                  <a:pt x="839" y="792"/>
                </a:lnTo>
                <a:lnTo>
                  <a:pt x="787" y="763"/>
                </a:lnTo>
                <a:lnTo>
                  <a:pt x="744" y="742"/>
                </a:lnTo>
                <a:lnTo>
                  <a:pt x="692" y="712"/>
                </a:lnTo>
                <a:lnTo>
                  <a:pt x="645" y="683"/>
                </a:lnTo>
                <a:lnTo>
                  <a:pt x="601" y="654"/>
                </a:lnTo>
                <a:lnTo>
                  <a:pt x="549" y="613"/>
                </a:lnTo>
                <a:lnTo>
                  <a:pt x="493" y="571"/>
                </a:lnTo>
                <a:lnTo>
                  <a:pt x="440" y="528"/>
                </a:lnTo>
                <a:lnTo>
                  <a:pt x="387" y="483"/>
                </a:lnTo>
                <a:lnTo>
                  <a:pt x="338" y="434"/>
                </a:lnTo>
                <a:lnTo>
                  <a:pt x="288" y="384"/>
                </a:lnTo>
                <a:lnTo>
                  <a:pt x="232" y="323"/>
                </a:lnTo>
                <a:lnTo>
                  <a:pt x="186" y="267"/>
                </a:lnTo>
                <a:lnTo>
                  <a:pt x="143" y="213"/>
                </a:lnTo>
                <a:lnTo>
                  <a:pt x="105" y="163"/>
                </a:lnTo>
                <a:lnTo>
                  <a:pt x="66" y="107"/>
                </a:lnTo>
                <a:lnTo>
                  <a:pt x="31" y="53"/>
                </a:lnTo>
                <a:lnTo>
                  <a:pt x="0" y="3"/>
                </a:lnTo>
                <a:close/>
              </a:path>
            </a:pathLst>
          </a:custGeom>
          <a:solidFill>
            <a:schemeClr val="bg1">
              <a:lumMod val="75000"/>
            </a:schemeClr>
          </a:solidFill>
          <a:ln w="12700">
            <a:solidFill>
              <a:srgbClr val="000000"/>
            </a:solidFill>
            <a:prstDash val="solid"/>
            <a:round/>
            <a:headEnd/>
            <a:tailEnd/>
          </a:ln>
        </p:spPr>
        <p:txBody>
          <a:bodyPr/>
          <a:lstStyle/>
          <a:p>
            <a:pPr defTabSz="548626" fontAlgn="base">
              <a:spcBef>
                <a:spcPct val="0"/>
              </a:spcBef>
              <a:spcAft>
                <a:spcPct val="0"/>
              </a:spcAft>
              <a:defRPr/>
            </a:pPr>
            <a:endParaRPr lang="en-US" sz="2160" kern="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Textfeld 6">
            <a:extLst>
              <a:ext uri="{FF2B5EF4-FFF2-40B4-BE49-F238E27FC236}">
                <a16:creationId xmlns:a16="http://schemas.microsoft.com/office/drawing/2014/main" id="{CF909786-F3B4-4300-9AFA-DB55DCCDF63A}"/>
              </a:ext>
            </a:extLst>
          </p:cNvPr>
          <p:cNvSpPr txBox="1"/>
          <p:nvPr/>
        </p:nvSpPr>
        <p:spPr>
          <a:xfrm>
            <a:off x="2623081" y="434809"/>
            <a:ext cx="5662560" cy="535531"/>
          </a:xfrm>
          <a:prstGeom prst="rect">
            <a:avLst/>
          </a:prstGeom>
          <a:noFill/>
        </p:spPr>
        <p:txBody>
          <a:bodyPr wrap="square" rtlCol="0">
            <a:spAutoFit/>
          </a:bodyPr>
          <a:lstStyle/>
          <a:p>
            <a:pPr defTabSz="548626" fontAlgn="base">
              <a:spcBef>
                <a:spcPct val="0"/>
              </a:spcBef>
              <a:spcAft>
                <a:spcPct val="0"/>
              </a:spcAft>
            </a:pPr>
            <a:r>
              <a:rPr lang="en-CA" sz="2880" b="1" dirty="0">
                <a:solidFill>
                  <a:prstClr val="black"/>
                </a:solidFill>
                <a:latin typeface="Avenir Next LT Pro" panose="020B0604020202020204" pitchFamily="34" charset="0"/>
                <a:ea typeface="ＭＳ Ｐゴシック" charset="0"/>
              </a:rPr>
              <a:t>Interacting Spheres of Culture</a:t>
            </a:r>
          </a:p>
        </p:txBody>
      </p:sp>
      <p:sp>
        <p:nvSpPr>
          <p:cNvPr id="11" name="Freeform 2053">
            <a:extLst>
              <a:ext uri="{FF2B5EF4-FFF2-40B4-BE49-F238E27FC236}">
                <a16:creationId xmlns:a16="http://schemas.microsoft.com/office/drawing/2014/main" id="{E7583086-0A40-B445-B3BC-DD85E61CBF2C}"/>
              </a:ext>
            </a:extLst>
          </p:cNvPr>
          <p:cNvSpPr>
            <a:spLocks/>
          </p:cNvSpPr>
          <p:nvPr/>
        </p:nvSpPr>
        <p:spPr bwMode="auto">
          <a:xfrm>
            <a:off x="3002428" y="2271524"/>
            <a:ext cx="1848321" cy="449939"/>
          </a:xfrm>
          <a:custGeom>
            <a:avLst/>
            <a:gdLst>
              <a:gd name="T0" fmla="*/ 2147483646 w 1402"/>
              <a:gd name="T1" fmla="*/ 2147483646 h 315"/>
              <a:gd name="T2" fmla="*/ 2147483646 w 1402"/>
              <a:gd name="T3" fmla="*/ 2147483646 h 315"/>
              <a:gd name="T4" fmla="*/ 2147483646 w 1402"/>
              <a:gd name="T5" fmla="*/ 2147483646 h 315"/>
              <a:gd name="T6" fmla="*/ 2147483646 w 1402"/>
              <a:gd name="T7" fmla="*/ 2147483646 h 315"/>
              <a:gd name="T8" fmla="*/ 2147483646 w 1402"/>
              <a:gd name="T9" fmla="*/ 2147483646 h 315"/>
              <a:gd name="T10" fmla="*/ 2147483646 w 1402"/>
              <a:gd name="T11" fmla="*/ 2147483646 h 315"/>
              <a:gd name="T12" fmla="*/ 2147483646 w 1402"/>
              <a:gd name="T13" fmla="*/ 2147483646 h 315"/>
              <a:gd name="T14" fmla="*/ 2147483646 w 1402"/>
              <a:gd name="T15" fmla="*/ 2147483646 h 315"/>
              <a:gd name="T16" fmla="*/ 2147483646 w 1402"/>
              <a:gd name="T17" fmla="*/ 2147483646 h 315"/>
              <a:gd name="T18" fmla="*/ 2147483646 w 1402"/>
              <a:gd name="T19" fmla="*/ 2147483646 h 315"/>
              <a:gd name="T20" fmla="*/ 2147483646 w 1402"/>
              <a:gd name="T21" fmla="*/ 2147483646 h 315"/>
              <a:gd name="T22" fmla="*/ 2147483646 w 1402"/>
              <a:gd name="T23" fmla="*/ 2147483646 h 315"/>
              <a:gd name="T24" fmla="*/ 2147483646 w 1402"/>
              <a:gd name="T25" fmla="*/ 2147483646 h 315"/>
              <a:gd name="T26" fmla="*/ 2147483646 w 1402"/>
              <a:gd name="T27" fmla="*/ 2147483646 h 315"/>
              <a:gd name="T28" fmla="*/ 2147483646 w 1402"/>
              <a:gd name="T29" fmla="*/ 2147483646 h 315"/>
              <a:gd name="T30" fmla="*/ 2147483646 w 1402"/>
              <a:gd name="T31" fmla="*/ 2147483646 h 315"/>
              <a:gd name="T32" fmla="*/ 2147483646 w 1402"/>
              <a:gd name="T33" fmla="*/ 2147483646 h 315"/>
              <a:gd name="T34" fmla="*/ 2147483646 w 1402"/>
              <a:gd name="T35" fmla="*/ 2147483646 h 315"/>
              <a:gd name="T36" fmla="*/ 2147483646 w 1402"/>
              <a:gd name="T37" fmla="*/ 2147483646 h 315"/>
              <a:gd name="T38" fmla="*/ 2147483646 w 1402"/>
              <a:gd name="T39" fmla="*/ 2147483646 h 315"/>
              <a:gd name="T40" fmla="*/ 2147483646 w 1402"/>
              <a:gd name="T41" fmla="*/ 2147483646 h 315"/>
              <a:gd name="T42" fmla="*/ 2147483646 w 1402"/>
              <a:gd name="T43" fmla="*/ 2147483646 h 315"/>
              <a:gd name="T44" fmla="*/ 2147483646 w 1402"/>
              <a:gd name="T45" fmla="*/ 2147483646 h 315"/>
              <a:gd name="T46" fmla="*/ 2147483646 w 1402"/>
              <a:gd name="T47" fmla="*/ 2147483646 h 315"/>
              <a:gd name="T48" fmla="*/ 2147483646 w 1402"/>
              <a:gd name="T49" fmla="*/ 2147483646 h 315"/>
              <a:gd name="T50" fmla="*/ 2147483646 w 1402"/>
              <a:gd name="T51" fmla="*/ 2147483646 h 315"/>
              <a:gd name="T52" fmla="*/ 2147483646 w 1402"/>
              <a:gd name="T53" fmla="*/ 2147483646 h 315"/>
              <a:gd name="T54" fmla="*/ 2147483646 w 1402"/>
              <a:gd name="T55" fmla="*/ 2147483646 h 315"/>
              <a:gd name="T56" fmla="*/ 2147483646 w 1402"/>
              <a:gd name="T57" fmla="*/ 2147483646 h 315"/>
              <a:gd name="T58" fmla="*/ 2147483646 w 1402"/>
              <a:gd name="T59" fmla="*/ 2147483646 h 315"/>
              <a:gd name="T60" fmla="*/ 2147483646 w 1402"/>
              <a:gd name="T61" fmla="*/ 2147483646 h 315"/>
              <a:gd name="T62" fmla="*/ 2147483646 w 1402"/>
              <a:gd name="T63" fmla="*/ 2147483646 h 315"/>
              <a:gd name="T64" fmla="*/ 2147483646 w 1402"/>
              <a:gd name="T65" fmla="*/ 2147483646 h 315"/>
              <a:gd name="T66" fmla="*/ 2147483646 w 1402"/>
              <a:gd name="T67" fmla="*/ 2147483646 h 315"/>
              <a:gd name="T68" fmla="*/ 2147483646 w 1402"/>
              <a:gd name="T69" fmla="*/ 2147483646 h 315"/>
              <a:gd name="T70" fmla="*/ 2147483646 w 1402"/>
              <a:gd name="T71" fmla="*/ 2147483646 h 315"/>
              <a:gd name="T72" fmla="*/ 2147483646 w 1402"/>
              <a:gd name="T73" fmla="*/ 2147483646 h 315"/>
              <a:gd name="T74" fmla="*/ 2147483646 w 1402"/>
              <a:gd name="T75" fmla="*/ 2147483646 h 315"/>
              <a:gd name="T76" fmla="*/ 2147483646 w 1402"/>
              <a:gd name="T77" fmla="*/ 2147483646 h 315"/>
              <a:gd name="T78" fmla="*/ 2147483646 w 1402"/>
              <a:gd name="T79" fmla="*/ 2147483646 h 315"/>
              <a:gd name="T80" fmla="*/ 2147483646 w 1402"/>
              <a:gd name="T81" fmla="*/ 2147483646 h 315"/>
              <a:gd name="T82" fmla="*/ 2147483646 w 1402"/>
              <a:gd name="T83" fmla="*/ 2147483646 h 315"/>
              <a:gd name="T84" fmla="*/ 2147483646 w 1402"/>
              <a:gd name="T85" fmla="*/ 2147483646 h 315"/>
              <a:gd name="T86" fmla="*/ 2147483646 w 1402"/>
              <a:gd name="T87" fmla="*/ 2147483646 h 315"/>
              <a:gd name="T88" fmla="*/ 2147483646 w 1402"/>
              <a:gd name="T89" fmla="*/ 2147483646 h 315"/>
              <a:gd name="T90" fmla="*/ 2147483646 w 1402"/>
              <a:gd name="T91" fmla="*/ 2147483646 h 315"/>
              <a:gd name="T92" fmla="*/ 2147483646 w 1402"/>
              <a:gd name="T93" fmla="*/ 2147483646 h 315"/>
              <a:gd name="T94" fmla="*/ 2147483646 w 1402"/>
              <a:gd name="T95" fmla="*/ 2147483646 h 315"/>
              <a:gd name="T96" fmla="*/ 2147483646 w 1402"/>
              <a:gd name="T97" fmla="*/ 2147483646 h 315"/>
              <a:gd name="T98" fmla="*/ 2147483646 w 1402"/>
              <a:gd name="T99" fmla="*/ 2147483646 h 315"/>
              <a:gd name="T100" fmla="*/ 2147483646 w 1402"/>
              <a:gd name="T101" fmla="*/ 2147483646 h 315"/>
              <a:gd name="T102" fmla="*/ 2147483646 w 1402"/>
              <a:gd name="T103" fmla="*/ 2147483646 h 315"/>
              <a:gd name="T104" fmla="*/ 2147483646 w 1402"/>
              <a:gd name="T105" fmla="*/ 2147483646 h 315"/>
              <a:gd name="T106" fmla="*/ 2147483646 w 1402"/>
              <a:gd name="T107" fmla="*/ 2147483646 h 315"/>
              <a:gd name="T108" fmla="*/ 2147483646 w 1402"/>
              <a:gd name="T109" fmla="*/ 2147483646 h 315"/>
              <a:gd name="T110" fmla="*/ 2147483646 w 1402"/>
              <a:gd name="T111" fmla="*/ 2147483646 h 315"/>
              <a:gd name="T112" fmla="*/ 2147483646 w 1402"/>
              <a:gd name="T113" fmla="*/ 2147483646 h 315"/>
              <a:gd name="T114" fmla="*/ 2147483646 w 1402"/>
              <a:gd name="T115" fmla="*/ 2147483646 h 315"/>
              <a:gd name="T116" fmla="*/ 2147483646 w 1402"/>
              <a:gd name="T117" fmla="*/ 2147483646 h 315"/>
              <a:gd name="T118" fmla="*/ 2147483646 w 1402"/>
              <a:gd name="T119" fmla="*/ 2147483646 h 315"/>
              <a:gd name="T120" fmla="*/ 2147483646 w 1402"/>
              <a:gd name="T121" fmla="*/ 2147483646 h 315"/>
              <a:gd name="T122" fmla="*/ 2147483646 w 1402"/>
              <a:gd name="T123" fmla="*/ 2147483646 h 3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02"/>
              <a:gd name="T187" fmla="*/ 0 h 315"/>
              <a:gd name="T188" fmla="*/ 1402 w 1402"/>
              <a:gd name="T189" fmla="*/ 315 h 3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02" h="315">
                <a:moveTo>
                  <a:pt x="48" y="0"/>
                </a:moveTo>
                <a:lnTo>
                  <a:pt x="53" y="16"/>
                </a:lnTo>
                <a:lnTo>
                  <a:pt x="66" y="30"/>
                </a:lnTo>
                <a:lnTo>
                  <a:pt x="83" y="43"/>
                </a:lnTo>
                <a:lnTo>
                  <a:pt x="103" y="53"/>
                </a:lnTo>
                <a:lnTo>
                  <a:pt x="124" y="63"/>
                </a:lnTo>
                <a:lnTo>
                  <a:pt x="148" y="72"/>
                </a:lnTo>
                <a:lnTo>
                  <a:pt x="171" y="79"/>
                </a:lnTo>
                <a:lnTo>
                  <a:pt x="199" y="87"/>
                </a:lnTo>
                <a:lnTo>
                  <a:pt x="228" y="93"/>
                </a:lnTo>
                <a:lnTo>
                  <a:pt x="259" y="99"/>
                </a:lnTo>
                <a:lnTo>
                  <a:pt x="288" y="105"/>
                </a:lnTo>
                <a:lnTo>
                  <a:pt x="315" y="109"/>
                </a:lnTo>
                <a:lnTo>
                  <a:pt x="342" y="113"/>
                </a:lnTo>
                <a:lnTo>
                  <a:pt x="375" y="118"/>
                </a:lnTo>
                <a:lnTo>
                  <a:pt x="404" y="121"/>
                </a:lnTo>
                <a:lnTo>
                  <a:pt x="431" y="124"/>
                </a:lnTo>
                <a:lnTo>
                  <a:pt x="463" y="127"/>
                </a:lnTo>
                <a:lnTo>
                  <a:pt x="490" y="129"/>
                </a:lnTo>
                <a:lnTo>
                  <a:pt x="516" y="130"/>
                </a:lnTo>
                <a:lnTo>
                  <a:pt x="543" y="132"/>
                </a:lnTo>
                <a:lnTo>
                  <a:pt x="572" y="133"/>
                </a:lnTo>
                <a:lnTo>
                  <a:pt x="598" y="135"/>
                </a:lnTo>
                <a:lnTo>
                  <a:pt x="619" y="136"/>
                </a:lnTo>
                <a:lnTo>
                  <a:pt x="647" y="136"/>
                </a:lnTo>
                <a:lnTo>
                  <a:pt x="677" y="136"/>
                </a:lnTo>
                <a:lnTo>
                  <a:pt x="700" y="137"/>
                </a:lnTo>
                <a:lnTo>
                  <a:pt x="730" y="136"/>
                </a:lnTo>
                <a:lnTo>
                  <a:pt x="761" y="136"/>
                </a:lnTo>
                <a:lnTo>
                  <a:pt x="789" y="135"/>
                </a:lnTo>
                <a:lnTo>
                  <a:pt x="820" y="134"/>
                </a:lnTo>
                <a:lnTo>
                  <a:pt x="850" y="133"/>
                </a:lnTo>
                <a:lnTo>
                  <a:pt x="878" y="131"/>
                </a:lnTo>
                <a:lnTo>
                  <a:pt x="907" y="130"/>
                </a:lnTo>
                <a:lnTo>
                  <a:pt x="934" y="127"/>
                </a:lnTo>
                <a:lnTo>
                  <a:pt x="959" y="125"/>
                </a:lnTo>
                <a:lnTo>
                  <a:pt x="985" y="122"/>
                </a:lnTo>
                <a:lnTo>
                  <a:pt x="1010" y="120"/>
                </a:lnTo>
                <a:lnTo>
                  <a:pt x="1033" y="117"/>
                </a:lnTo>
                <a:lnTo>
                  <a:pt x="1057" y="113"/>
                </a:lnTo>
                <a:lnTo>
                  <a:pt x="1087" y="109"/>
                </a:lnTo>
                <a:lnTo>
                  <a:pt x="1117" y="105"/>
                </a:lnTo>
                <a:lnTo>
                  <a:pt x="1145" y="99"/>
                </a:lnTo>
                <a:lnTo>
                  <a:pt x="1170" y="94"/>
                </a:lnTo>
                <a:lnTo>
                  <a:pt x="1197" y="87"/>
                </a:lnTo>
                <a:lnTo>
                  <a:pt x="1225" y="81"/>
                </a:lnTo>
                <a:lnTo>
                  <a:pt x="1249" y="73"/>
                </a:lnTo>
                <a:lnTo>
                  <a:pt x="1271" y="65"/>
                </a:lnTo>
                <a:lnTo>
                  <a:pt x="1291" y="58"/>
                </a:lnTo>
                <a:lnTo>
                  <a:pt x="1308" y="49"/>
                </a:lnTo>
                <a:lnTo>
                  <a:pt x="1324" y="40"/>
                </a:lnTo>
                <a:lnTo>
                  <a:pt x="1339" y="28"/>
                </a:lnTo>
                <a:lnTo>
                  <a:pt x="1350" y="15"/>
                </a:lnTo>
                <a:lnTo>
                  <a:pt x="1353" y="2"/>
                </a:lnTo>
                <a:lnTo>
                  <a:pt x="1363" y="24"/>
                </a:lnTo>
                <a:lnTo>
                  <a:pt x="1374" y="46"/>
                </a:lnTo>
                <a:lnTo>
                  <a:pt x="1382" y="65"/>
                </a:lnTo>
                <a:lnTo>
                  <a:pt x="1390" y="87"/>
                </a:lnTo>
                <a:lnTo>
                  <a:pt x="1396" y="107"/>
                </a:lnTo>
                <a:lnTo>
                  <a:pt x="1401" y="130"/>
                </a:lnTo>
                <a:lnTo>
                  <a:pt x="1395" y="143"/>
                </a:lnTo>
                <a:lnTo>
                  <a:pt x="1386" y="160"/>
                </a:lnTo>
                <a:lnTo>
                  <a:pt x="1369" y="177"/>
                </a:lnTo>
                <a:lnTo>
                  <a:pt x="1347" y="194"/>
                </a:lnTo>
                <a:lnTo>
                  <a:pt x="1320" y="210"/>
                </a:lnTo>
                <a:lnTo>
                  <a:pt x="1293" y="223"/>
                </a:lnTo>
                <a:lnTo>
                  <a:pt x="1269" y="233"/>
                </a:lnTo>
                <a:lnTo>
                  <a:pt x="1245" y="242"/>
                </a:lnTo>
                <a:lnTo>
                  <a:pt x="1214" y="251"/>
                </a:lnTo>
                <a:lnTo>
                  <a:pt x="1187" y="259"/>
                </a:lnTo>
                <a:lnTo>
                  <a:pt x="1160" y="267"/>
                </a:lnTo>
                <a:lnTo>
                  <a:pt x="1127" y="273"/>
                </a:lnTo>
                <a:lnTo>
                  <a:pt x="1095" y="280"/>
                </a:lnTo>
                <a:lnTo>
                  <a:pt x="1068" y="285"/>
                </a:lnTo>
                <a:lnTo>
                  <a:pt x="1038" y="290"/>
                </a:lnTo>
                <a:lnTo>
                  <a:pt x="1007" y="294"/>
                </a:lnTo>
                <a:lnTo>
                  <a:pt x="976" y="298"/>
                </a:lnTo>
                <a:lnTo>
                  <a:pt x="943" y="302"/>
                </a:lnTo>
                <a:lnTo>
                  <a:pt x="912" y="305"/>
                </a:lnTo>
                <a:lnTo>
                  <a:pt x="886" y="307"/>
                </a:lnTo>
                <a:lnTo>
                  <a:pt x="858" y="310"/>
                </a:lnTo>
                <a:lnTo>
                  <a:pt x="825" y="311"/>
                </a:lnTo>
                <a:lnTo>
                  <a:pt x="795" y="313"/>
                </a:lnTo>
                <a:lnTo>
                  <a:pt x="768" y="313"/>
                </a:lnTo>
                <a:lnTo>
                  <a:pt x="741" y="314"/>
                </a:lnTo>
                <a:lnTo>
                  <a:pt x="714" y="314"/>
                </a:lnTo>
                <a:lnTo>
                  <a:pt x="700" y="314"/>
                </a:lnTo>
                <a:lnTo>
                  <a:pt x="678" y="314"/>
                </a:lnTo>
                <a:lnTo>
                  <a:pt x="646" y="313"/>
                </a:lnTo>
                <a:lnTo>
                  <a:pt x="614" y="313"/>
                </a:lnTo>
                <a:lnTo>
                  <a:pt x="585" y="311"/>
                </a:lnTo>
                <a:lnTo>
                  <a:pt x="552" y="309"/>
                </a:lnTo>
                <a:lnTo>
                  <a:pt x="523" y="307"/>
                </a:lnTo>
                <a:lnTo>
                  <a:pt x="495" y="305"/>
                </a:lnTo>
                <a:lnTo>
                  <a:pt x="470" y="302"/>
                </a:lnTo>
                <a:lnTo>
                  <a:pt x="445" y="300"/>
                </a:lnTo>
                <a:lnTo>
                  <a:pt x="422" y="298"/>
                </a:lnTo>
                <a:lnTo>
                  <a:pt x="399" y="295"/>
                </a:lnTo>
                <a:lnTo>
                  <a:pt x="377" y="291"/>
                </a:lnTo>
                <a:lnTo>
                  <a:pt x="352" y="288"/>
                </a:lnTo>
                <a:lnTo>
                  <a:pt x="332" y="284"/>
                </a:lnTo>
                <a:lnTo>
                  <a:pt x="318" y="281"/>
                </a:lnTo>
                <a:lnTo>
                  <a:pt x="289" y="276"/>
                </a:lnTo>
                <a:lnTo>
                  <a:pt x="261" y="270"/>
                </a:lnTo>
                <a:lnTo>
                  <a:pt x="237" y="265"/>
                </a:lnTo>
                <a:lnTo>
                  <a:pt x="214" y="259"/>
                </a:lnTo>
                <a:lnTo>
                  <a:pt x="189" y="252"/>
                </a:lnTo>
                <a:lnTo>
                  <a:pt x="164" y="243"/>
                </a:lnTo>
                <a:lnTo>
                  <a:pt x="141" y="235"/>
                </a:lnTo>
                <a:lnTo>
                  <a:pt x="117" y="226"/>
                </a:lnTo>
                <a:lnTo>
                  <a:pt x="92" y="216"/>
                </a:lnTo>
                <a:lnTo>
                  <a:pt x="71" y="204"/>
                </a:lnTo>
                <a:lnTo>
                  <a:pt x="52" y="192"/>
                </a:lnTo>
                <a:lnTo>
                  <a:pt x="40" y="183"/>
                </a:lnTo>
                <a:lnTo>
                  <a:pt x="25" y="172"/>
                </a:lnTo>
                <a:lnTo>
                  <a:pt x="18" y="162"/>
                </a:lnTo>
                <a:lnTo>
                  <a:pt x="9" y="147"/>
                </a:lnTo>
                <a:lnTo>
                  <a:pt x="1" y="131"/>
                </a:lnTo>
                <a:lnTo>
                  <a:pt x="0" y="119"/>
                </a:lnTo>
                <a:lnTo>
                  <a:pt x="6" y="98"/>
                </a:lnTo>
                <a:lnTo>
                  <a:pt x="12" y="83"/>
                </a:lnTo>
                <a:lnTo>
                  <a:pt x="20" y="61"/>
                </a:lnTo>
                <a:lnTo>
                  <a:pt x="28" y="40"/>
                </a:lnTo>
                <a:lnTo>
                  <a:pt x="40" y="16"/>
                </a:lnTo>
                <a:lnTo>
                  <a:pt x="48" y="0"/>
                </a:lnTo>
              </a:path>
            </a:pathLst>
          </a:custGeom>
          <a:noFill/>
          <a:ln w="12700" cap="rnd"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17" name="Freeform 2059">
            <a:extLst>
              <a:ext uri="{FF2B5EF4-FFF2-40B4-BE49-F238E27FC236}">
                <a16:creationId xmlns:a16="http://schemas.microsoft.com/office/drawing/2014/main" id="{E78B6EEF-4BCE-2141-BB7F-11CA9E7B5736}"/>
              </a:ext>
            </a:extLst>
          </p:cNvPr>
          <p:cNvSpPr>
            <a:spLocks/>
          </p:cNvSpPr>
          <p:nvPr/>
        </p:nvSpPr>
        <p:spPr bwMode="auto">
          <a:xfrm>
            <a:off x="4910978" y="4076903"/>
            <a:ext cx="1388383" cy="377092"/>
          </a:xfrm>
          <a:custGeom>
            <a:avLst/>
            <a:gdLst>
              <a:gd name="T0" fmla="*/ 2147483646 w 2917"/>
              <a:gd name="T1" fmla="*/ 2147483646 h 793"/>
              <a:gd name="T2" fmla="*/ 2147483646 w 2917"/>
              <a:gd name="T3" fmla="*/ 2147483646 h 793"/>
              <a:gd name="T4" fmla="*/ 2147483646 w 2917"/>
              <a:gd name="T5" fmla="*/ 2147483646 h 793"/>
              <a:gd name="T6" fmla="*/ 2147483646 w 2917"/>
              <a:gd name="T7" fmla="*/ 2147483646 h 793"/>
              <a:gd name="T8" fmla="*/ 2147483646 w 2917"/>
              <a:gd name="T9" fmla="*/ 2147483646 h 793"/>
              <a:gd name="T10" fmla="*/ 2147483646 w 2917"/>
              <a:gd name="T11" fmla="*/ 2147483646 h 793"/>
              <a:gd name="T12" fmla="*/ 2147483646 w 2917"/>
              <a:gd name="T13" fmla="*/ 2147483646 h 793"/>
              <a:gd name="T14" fmla="*/ 2147483646 w 2917"/>
              <a:gd name="T15" fmla="*/ 2147483646 h 793"/>
              <a:gd name="T16" fmla="*/ 2147483646 w 2917"/>
              <a:gd name="T17" fmla="*/ 2147483646 h 793"/>
              <a:gd name="T18" fmla="*/ 2147483646 w 2917"/>
              <a:gd name="T19" fmla="*/ 2147483646 h 793"/>
              <a:gd name="T20" fmla="*/ 2147483646 w 2917"/>
              <a:gd name="T21" fmla="*/ 2147483646 h 793"/>
              <a:gd name="T22" fmla="*/ 2147483646 w 2917"/>
              <a:gd name="T23" fmla="*/ 2147483646 h 793"/>
              <a:gd name="T24" fmla="*/ 2147483646 w 2917"/>
              <a:gd name="T25" fmla="*/ 2147483646 h 793"/>
              <a:gd name="T26" fmla="*/ 2147483646 w 2917"/>
              <a:gd name="T27" fmla="*/ 2147483646 h 793"/>
              <a:gd name="T28" fmla="*/ 2147483646 w 2917"/>
              <a:gd name="T29" fmla="*/ 2147483646 h 793"/>
              <a:gd name="T30" fmla="*/ 2147483646 w 2917"/>
              <a:gd name="T31" fmla="*/ 2147483646 h 793"/>
              <a:gd name="T32" fmla="*/ 2147483646 w 2917"/>
              <a:gd name="T33" fmla="*/ 2147483646 h 793"/>
              <a:gd name="T34" fmla="*/ 2147483646 w 2917"/>
              <a:gd name="T35" fmla="*/ 2147483646 h 793"/>
              <a:gd name="T36" fmla="*/ 2147483646 w 2917"/>
              <a:gd name="T37" fmla="*/ 2147483646 h 793"/>
              <a:gd name="T38" fmla="*/ 2147483646 w 2917"/>
              <a:gd name="T39" fmla="*/ 2147483646 h 793"/>
              <a:gd name="T40" fmla="*/ 2147483646 w 2917"/>
              <a:gd name="T41" fmla="*/ 2147483646 h 793"/>
              <a:gd name="T42" fmla="*/ 2147483646 w 2917"/>
              <a:gd name="T43" fmla="*/ 2147483646 h 793"/>
              <a:gd name="T44" fmla="*/ 2147483646 w 2917"/>
              <a:gd name="T45" fmla="*/ 2147483646 h 793"/>
              <a:gd name="T46" fmla="*/ 2147483646 w 2917"/>
              <a:gd name="T47" fmla="*/ 2147483646 h 793"/>
              <a:gd name="T48" fmla="*/ 2147483646 w 2917"/>
              <a:gd name="T49" fmla="*/ 0 h 793"/>
              <a:gd name="T50" fmla="*/ 2147483646 w 2917"/>
              <a:gd name="T51" fmla="*/ 2147483646 h 793"/>
              <a:gd name="T52" fmla="*/ 2147483646 w 2917"/>
              <a:gd name="T53" fmla="*/ 2147483646 h 793"/>
              <a:gd name="T54" fmla="*/ 2147483646 w 2917"/>
              <a:gd name="T55" fmla="*/ 2147483646 h 793"/>
              <a:gd name="T56" fmla="*/ 2147483646 w 2917"/>
              <a:gd name="T57" fmla="*/ 2147483646 h 793"/>
              <a:gd name="T58" fmla="*/ 2147483646 w 2917"/>
              <a:gd name="T59" fmla="*/ 2147483646 h 793"/>
              <a:gd name="T60" fmla="*/ 2147483646 w 2917"/>
              <a:gd name="T61" fmla="*/ 2147483646 h 793"/>
              <a:gd name="T62" fmla="*/ 2147483646 w 2917"/>
              <a:gd name="T63" fmla="*/ 2147483646 h 793"/>
              <a:gd name="T64" fmla="*/ 2147483646 w 2917"/>
              <a:gd name="T65" fmla="*/ 2147483646 h 793"/>
              <a:gd name="T66" fmla="*/ 2147483646 w 2917"/>
              <a:gd name="T67" fmla="*/ 2147483646 h 793"/>
              <a:gd name="T68" fmla="*/ 0 w 2917"/>
              <a:gd name="T69" fmla="*/ 2147483646 h 7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7"/>
              <a:gd name="T106" fmla="*/ 0 h 793"/>
              <a:gd name="T107" fmla="*/ 2917 w 2917"/>
              <a:gd name="T108" fmla="*/ 793 h 7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7" h="793">
                <a:moveTo>
                  <a:pt x="0" y="611"/>
                </a:moveTo>
                <a:lnTo>
                  <a:pt x="42" y="649"/>
                </a:lnTo>
                <a:lnTo>
                  <a:pt x="109" y="677"/>
                </a:lnTo>
                <a:lnTo>
                  <a:pt x="217" y="702"/>
                </a:lnTo>
                <a:lnTo>
                  <a:pt x="331" y="721"/>
                </a:lnTo>
                <a:lnTo>
                  <a:pt x="458" y="738"/>
                </a:lnTo>
                <a:lnTo>
                  <a:pt x="566" y="752"/>
                </a:lnTo>
                <a:lnTo>
                  <a:pt x="687" y="763"/>
                </a:lnTo>
                <a:lnTo>
                  <a:pt x="807" y="771"/>
                </a:lnTo>
                <a:lnTo>
                  <a:pt x="926" y="776"/>
                </a:lnTo>
                <a:lnTo>
                  <a:pt x="1039" y="784"/>
                </a:lnTo>
                <a:lnTo>
                  <a:pt x="1162" y="787"/>
                </a:lnTo>
                <a:lnTo>
                  <a:pt x="1256" y="790"/>
                </a:lnTo>
                <a:lnTo>
                  <a:pt x="1359" y="793"/>
                </a:lnTo>
                <a:lnTo>
                  <a:pt x="1457" y="793"/>
                </a:lnTo>
                <a:lnTo>
                  <a:pt x="1605" y="793"/>
                </a:lnTo>
                <a:lnTo>
                  <a:pt x="1743" y="787"/>
                </a:lnTo>
                <a:lnTo>
                  <a:pt x="1860" y="784"/>
                </a:lnTo>
                <a:lnTo>
                  <a:pt x="1972" y="779"/>
                </a:lnTo>
                <a:lnTo>
                  <a:pt x="2084" y="774"/>
                </a:lnTo>
                <a:lnTo>
                  <a:pt x="2184" y="768"/>
                </a:lnTo>
                <a:lnTo>
                  <a:pt x="2281" y="760"/>
                </a:lnTo>
                <a:lnTo>
                  <a:pt x="2383" y="749"/>
                </a:lnTo>
                <a:lnTo>
                  <a:pt x="2472" y="738"/>
                </a:lnTo>
                <a:lnTo>
                  <a:pt x="2576" y="726"/>
                </a:lnTo>
                <a:lnTo>
                  <a:pt x="2671" y="707"/>
                </a:lnTo>
                <a:lnTo>
                  <a:pt x="2762" y="688"/>
                </a:lnTo>
                <a:lnTo>
                  <a:pt x="2839" y="664"/>
                </a:lnTo>
                <a:lnTo>
                  <a:pt x="2890" y="641"/>
                </a:lnTo>
                <a:lnTo>
                  <a:pt x="2917" y="611"/>
                </a:lnTo>
                <a:lnTo>
                  <a:pt x="2882" y="578"/>
                </a:lnTo>
                <a:lnTo>
                  <a:pt x="2831" y="531"/>
                </a:lnTo>
                <a:lnTo>
                  <a:pt x="2773" y="481"/>
                </a:lnTo>
                <a:lnTo>
                  <a:pt x="2713" y="429"/>
                </a:lnTo>
                <a:lnTo>
                  <a:pt x="2647" y="382"/>
                </a:lnTo>
                <a:lnTo>
                  <a:pt x="2566" y="326"/>
                </a:lnTo>
                <a:lnTo>
                  <a:pt x="2493" y="280"/>
                </a:lnTo>
                <a:lnTo>
                  <a:pt x="2430" y="243"/>
                </a:lnTo>
                <a:lnTo>
                  <a:pt x="2355" y="208"/>
                </a:lnTo>
                <a:lnTo>
                  <a:pt x="2278" y="171"/>
                </a:lnTo>
                <a:lnTo>
                  <a:pt x="2192" y="136"/>
                </a:lnTo>
                <a:lnTo>
                  <a:pt x="2115" y="106"/>
                </a:lnTo>
                <a:lnTo>
                  <a:pt x="2034" y="83"/>
                </a:lnTo>
                <a:lnTo>
                  <a:pt x="1951" y="61"/>
                </a:lnTo>
                <a:lnTo>
                  <a:pt x="1877" y="42"/>
                </a:lnTo>
                <a:lnTo>
                  <a:pt x="1796" y="26"/>
                </a:lnTo>
                <a:lnTo>
                  <a:pt x="1713" y="17"/>
                </a:lnTo>
                <a:lnTo>
                  <a:pt x="1605" y="6"/>
                </a:lnTo>
                <a:lnTo>
                  <a:pt x="1522" y="0"/>
                </a:lnTo>
                <a:lnTo>
                  <a:pt x="1457" y="0"/>
                </a:lnTo>
                <a:lnTo>
                  <a:pt x="1397" y="0"/>
                </a:lnTo>
                <a:lnTo>
                  <a:pt x="1305" y="6"/>
                </a:lnTo>
                <a:lnTo>
                  <a:pt x="1225" y="14"/>
                </a:lnTo>
                <a:lnTo>
                  <a:pt x="1119" y="26"/>
                </a:lnTo>
                <a:lnTo>
                  <a:pt x="1026" y="45"/>
                </a:lnTo>
                <a:lnTo>
                  <a:pt x="924" y="72"/>
                </a:lnTo>
                <a:lnTo>
                  <a:pt x="841" y="97"/>
                </a:lnTo>
                <a:lnTo>
                  <a:pt x="746" y="128"/>
                </a:lnTo>
                <a:lnTo>
                  <a:pt x="666" y="160"/>
                </a:lnTo>
                <a:lnTo>
                  <a:pt x="601" y="186"/>
                </a:lnTo>
                <a:lnTo>
                  <a:pt x="535" y="219"/>
                </a:lnTo>
                <a:lnTo>
                  <a:pt x="472" y="254"/>
                </a:lnTo>
                <a:lnTo>
                  <a:pt x="400" y="293"/>
                </a:lnTo>
                <a:lnTo>
                  <a:pt x="337" y="331"/>
                </a:lnTo>
                <a:lnTo>
                  <a:pt x="286" y="368"/>
                </a:lnTo>
                <a:lnTo>
                  <a:pt x="231" y="409"/>
                </a:lnTo>
                <a:lnTo>
                  <a:pt x="168" y="456"/>
                </a:lnTo>
                <a:lnTo>
                  <a:pt x="103" y="512"/>
                </a:lnTo>
                <a:lnTo>
                  <a:pt x="45" y="563"/>
                </a:lnTo>
                <a:lnTo>
                  <a:pt x="0" y="611"/>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18" name="Freeform 2060">
            <a:extLst>
              <a:ext uri="{FF2B5EF4-FFF2-40B4-BE49-F238E27FC236}">
                <a16:creationId xmlns:a16="http://schemas.microsoft.com/office/drawing/2014/main" id="{FFE373ED-C705-9B4A-B9BB-3E9997FA0B81}"/>
              </a:ext>
            </a:extLst>
          </p:cNvPr>
          <p:cNvSpPr>
            <a:spLocks/>
          </p:cNvSpPr>
          <p:nvPr/>
        </p:nvSpPr>
        <p:spPr bwMode="auto">
          <a:xfrm>
            <a:off x="4754063" y="4393426"/>
            <a:ext cx="1692628" cy="381377"/>
          </a:xfrm>
          <a:custGeom>
            <a:avLst/>
            <a:gdLst>
              <a:gd name="T0" fmla="*/ 2147483646 w 3557"/>
              <a:gd name="T1" fmla="*/ 2147483646 h 801"/>
              <a:gd name="T2" fmla="*/ 2147483646 w 3557"/>
              <a:gd name="T3" fmla="*/ 2147483646 h 801"/>
              <a:gd name="T4" fmla="*/ 2147483646 w 3557"/>
              <a:gd name="T5" fmla="*/ 2147483646 h 801"/>
              <a:gd name="T6" fmla="*/ 2147483646 w 3557"/>
              <a:gd name="T7" fmla="*/ 2147483646 h 801"/>
              <a:gd name="T8" fmla="*/ 2147483646 w 3557"/>
              <a:gd name="T9" fmla="*/ 2147483646 h 801"/>
              <a:gd name="T10" fmla="*/ 2147483646 w 3557"/>
              <a:gd name="T11" fmla="*/ 2147483646 h 801"/>
              <a:gd name="T12" fmla="*/ 2147483646 w 3557"/>
              <a:gd name="T13" fmla="*/ 2147483646 h 801"/>
              <a:gd name="T14" fmla="*/ 2147483646 w 3557"/>
              <a:gd name="T15" fmla="*/ 2147483646 h 801"/>
              <a:gd name="T16" fmla="*/ 2147483646 w 3557"/>
              <a:gd name="T17" fmla="*/ 2147483646 h 801"/>
              <a:gd name="T18" fmla="*/ 2147483646 w 3557"/>
              <a:gd name="T19" fmla="*/ 2147483646 h 801"/>
              <a:gd name="T20" fmla="*/ 2147483646 w 3557"/>
              <a:gd name="T21" fmla="*/ 2147483646 h 801"/>
              <a:gd name="T22" fmla="*/ 2147483646 w 3557"/>
              <a:gd name="T23" fmla="*/ 2147483646 h 801"/>
              <a:gd name="T24" fmla="*/ 2147483646 w 3557"/>
              <a:gd name="T25" fmla="*/ 2147483646 h 801"/>
              <a:gd name="T26" fmla="*/ 2147483646 w 3557"/>
              <a:gd name="T27" fmla="*/ 2147483646 h 801"/>
              <a:gd name="T28" fmla="*/ 2147483646 w 3557"/>
              <a:gd name="T29" fmla="*/ 2147483646 h 801"/>
              <a:gd name="T30" fmla="*/ 2147483646 w 3557"/>
              <a:gd name="T31" fmla="*/ 2147483646 h 801"/>
              <a:gd name="T32" fmla="*/ 2147483646 w 3557"/>
              <a:gd name="T33" fmla="*/ 2147483646 h 801"/>
              <a:gd name="T34" fmla="*/ 2147483646 w 3557"/>
              <a:gd name="T35" fmla="*/ 2147483646 h 801"/>
              <a:gd name="T36" fmla="*/ 2147483646 w 3557"/>
              <a:gd name="T37" fmla="*/ 2147483646 h 801"/>
              <a:gd name="T38" fmla="*/ 2147483646 w 3557"/>
              <a:gd name="T39" fmla="*/ 2147483646 h 801"/>
              <a:gd name="T40" fmla="*/ 2147483646 w 3557"/>
              <a:gd name="T41" fmla="*/ 0 h 801"/>
              <a:gd name="T42" fmla="*/ 2147483646 w 3557"/>
              <a:gd name="T43" fmla="*/ 2147483646 h 801"/>
              <a:gd name="T44" fmla="*/ 2147483646 w 3557"/>
              <a:gd name="T45" fmla="*/ 2147483646 h 801"/>
              <a:gd name="T46" fmla="*/ 2147483646 w 3557"/>
              <a:gd name="T47" fmla="*/ 2147483646 h 801"/>
              <a:gd name="T48" fmla="*/ 2147483646 w 3557"/>
              <a:gd name="T49" fmla="*/ 2147483646 h 801"/>
              <a:gd name="T50" fmla="*/ 2147483646 w 3557"/>
              <a:gd name="T51" fmla="*/ 2147483646 h 801"/>
              <a:gd name="T52" fmla="*/ 2147483646 w 3557"/>
              <a:gd name="T53" fmla="*/ 2147483646 h 801"/>
              <a:gd name="T54" fmla="*/ 2147483646 w 3557"/>
              <a:gd name="T55" fmla="*/ 2147483646 h 801"/>
              <a:gd name="T56" fmla="*/ 2147483646 w 3557"/>
              <a:gd name="T57" fmla="*/ 2147483646 h 801"/>
              <a:gd name="T58" fmla="*/ 2147483646 w 3557"/>
              <a:gd name="T59" fmla="*/ 2147483646 h 801"/>
              <a:gd name="T60" fmla="*/ 2147483646 w 3557"/>
              <a:gd name="T61" fmla="*/ 2147483646 h 801"/>
              <a:gd name="T62" fmla="*/ 2147483646 w 3557"/>
              <a:gd name="T63" fmla="*/ 2147483646 h 801"/>
              <a:gd name="T64" fmla="*/ 2147483646 w 3557"/>
              <a:gd name="T65" fmla="*/ 2147483646 h 801"/>
              <a:gd name="T66" fmla="*/ 2147483646 w 3557"/>
              <a:gd name="T67" fmla="*/ 2147483646 h 801"/>
              <a:gd name="T68" fmla="*/ 2147483646 w 3557"/>
              <a:gd name="T69" fmla="*/ 2147483646 h 801"/>
              <a:gd name="T70" fmla="*/ 2147483646 w 3557"/>
              <a:gd name="T71" fmla="*/ 2147483646 h 801"/>
              <a:gd name="T72" fmla="*/ 2147483646 w 3557"/>
              <a:gd name="T73" fmla="*/ 2147483646 h 801"/>
              <a:gd name="T74" fmla="*/ 2147483646 w 3557"/>
              <a:gd name="T75" fmla="*/ 2147483646 h 801"/>
              <a:gd name="T76" fmla="*/ 2147483646 w 3557"/>
              <a:gd name="T77" fmla="*/ 2147483646 h 801"/>
              <a:gd name="T78" fmla="*/ 2147483646 w 3557"/>
              <a:gd name="T79" fmla="*/ 2147483646 h 801"/>
              <a:gd name="T80" fmla="*/ 2147483646 w 3557"/>
              <a:gd name="T81" fmla="*/ 2147483646 h 801"/>
              <a:gd name="T82" fmla="*/ 2147483646 w 3557"/>
              <a:gd name="T83" fmla="*/ 2147483646 h 801"/>
              <a:gd name="T84" fmla="*/ 2147483646 w 3557"/>
              <a:gd name="T85" fmla="*/ 2147483646 h 801"/>
              <a:gd name="T86" fmla="*/ 2147483646 w 3557"/>
              <a:gd name="T87" fmla="*/ 2147483646 h 801"/>
              <a:gd name="T88" fmla="*/ 2147483646 w 3557"/>
              <a:gd name="T89" fmla="*/ 2147483646 h 801"/>
              <a:gd name="T90" fmla="*/ 2147483646 w 3557"/>
              <a:gd name="T91" fmla="*/ 2147483646 h 801"/>
              <a:gd name="T92" fmla="*/ 2147483646 w 3557"/>
              <a:gd name="T93" fmla="*/ 2147483646 h 801"/>
              <a:gd name="T94" fmla="*/ 2147483646 w 3557"/>
              <a:gd name="T95" fmla="*/ 2147483646 h 801"/>
              <a:gd name="T96" fmla="*/ 0 w 3557"/>
              <a:gd name="T97" fmla="*/ 2147483646 h 801"/>
              <a:gd name="T98" fmla="*/ 2147483646 w 3557"/>
              <a:gd name="T99" fmla="*/ 2147483646 h 801"/>
              <a:gd name="T100" fmla="*/ 2147483646 w 3557"/>
              <a:gd name="T101" fmla="*/ 2147483646 h 801"/>
              <a:gd name="T102" fmla="*/ 2147483646 w 3557"/>
              <a:gd name="T103" fmla="*/ 2147483646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57"/>
              <a:gd name="T157" fmla="*/ 0 h 801"/>
              <a:gd name="T158" fmla="*/ 3557 w 355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57" h="801">
                <a:moveTo>
                  <a:pt x="283" y="4"/>
                </a:moveTo>
                <a:lnTo>
                  <a:pt x="317" y="39"/>
                </a:lnTo>
                <a:lnTo>
                  <a:pt x="372" y="66"/>
                </a:lnTo>
                <a:lnTo>
                  <a:pt x="438" y="87"/>
                </a:lnTo>
                <a:lnTo>
                  <a:pt x="507" y="103"/>
                </a:lnTo>
                <a:lnTo>
                  <a:pt x="576" y="116"/>
                </a:lnTo>
                <a:lnTo>
                  <a:pt x="652" y="130"/>
                </a:lnTo>
                <a:lnTo>
                  <a:pt x="724" y="141"/>
                </a:lnTo>
                <a:lnTo>
                  <a:pt x="796" y="149"/>
                </a:lnTo>
                <a:lnTo>
                  <a:pt x="865" y="157"/>
                </a:lnTo>
                <a:lnTo>
                  <a:pt x="948" y="164"/>
                </a:lnTo>
                <a:lnTo>
                  <a:pt x="1028" y="172"/>
                </a:lnTo>
                <a:lnTo>
                  <a:pt x="1114" y="177"/>
                </a:lnTo>
                <a:lnTo>
                  <a:pt x="1200" y="183"/>
                </a:lnTo>
                <a:lnTo>
                  <a:pt x="1274" y="186"/>
                </a:lnTo>
                <a:lnTo>
                  <a:pt x="1352" y="191"/>
                </a:lnTo>
                <a:lnTo>
                  <a:pt x="1428" y="194"/>
                </a:lnTo>
                <a:lnTo>
                  <a:pt x="1491" y="196"/>
                </a:lnTo>
                <a:lnTo>
                  <a:pt x="1577" y="199"/>
                </a:lnTo>
                <a:lnTo>
                  <a:pt x="1646" y="199"/>
                </a:lnTo>
                <a:lnTo>
                  <a:pt x="1715" y="199"/>
                </a:lnTo>
                <a:lnTo>
                  <a:pt x="1778" y="202"/>
                </a:lnTo>
                <a:lnTo>
                  <a:pt x="1864" y="199"/>
                </a:lnTo>
                <a:lnTo>
                  <a:pt x="1956" y="199"/>
                </a:lnTo>
                <a:lnTo>
                  <a:pt x="2044" y="196"/>
                </a:lnTo>
                <a:lnTo>
                  <a:pt x="2130" y="194"/>
                </a:lnTo>
                <a:lnTo>
                  <a:pt x="2213" y="191"/>
                </a:lnTo>
                <a:lnTo>
                  <a:pt x="2296" y="188"/>
                </a:lnTo>
                <a:lnTo>
                  <a:pt x="2379" y="183"/>
                </a:lnTo>
                <a:lnTo>
                  <a:pt x="2455" y="177"/>
                </a:lnTo>
                <a:lnTo>
                  <a:pt x="2535" y="172"/>
                </a:lnTo>
                <a:lnTo>
                  <a:pt x="2610" y="167"/>
                </a:lnTo>
                <a:lnTo>
                  <a:pt x="2679" y="160"/>
                </a:lnTo>
                <a:lnTo>
                  <a:pt x="2759" y="152"/>
                </a:lnTo>
                <a:lnTo>
                  <a:pt x="2842" y="141"/>
                </a:lnTo>
                <a:lnTo>
                  <a:pt x="2937" y="127"/>
                </a:lnTo>
                <a:lnTo>
                  <a:pt x="3025" y="111"/>
                </a:lnTo>
                <a:lnTo>
                  <a:pt x="3100" y="92"/>
                </a:lnTo>
                <a:lnTo>
                  <a:pt x="3163" y="74"/>
                </a:lnTo>
                <a:lnTo>
                  <a:pt x="3225" y="47"/>
                </a:lnTo>
                <a:lnTo>
                  <a:pt x="3258" y="23"/>
                </a:lnTo>
                <a:lnTo>
                  <a:pt x="3272" y="0"/>
                </a:lnTo>
                <a:lnTo>
                  <a:pt x="3300" y="34"/>
                </a:lnTo>
                <a:lnTo>
                  <a:pt x="3332" y="74"/>
                </a:lnTo>
                <a:lnTo>
                  <a:pt x="3372" y="119"/>
                </a:lnTo>
                <a:lnTo>
                  <a:pt x="3412" y="172"/>
                </a:lnTo>
                <a:lnTo>
                  <a:pt x="3455" y="232"/>
                </a:lnTo>
                <a:lnTo>
                  <a:pt x="3494" y="298"/>
                </a:lnTo>
                <a:lnTo>
                  <a:pt x="3529" y="354"/>
                </a:lnTo>
                <a:lnTo>
                  <a:pt x="3557" y="407"/>
                </a:lnTo>
                <a:lnTo>
                  <a:pt x="3549" y="442"/>
                </a:lnTo>
                <a:lnTo>
                  <a:pt x="3524" y="480"/>
                </a:lnTo>
                <a:lnTo>
                  <a:pt x="3491" y="511"/>
                </a:lnTo>
                <a:lnTo>
                  <a:pt x="3441" y="546"/>
                </a:lnTo>
                <a:lnTo>
                  <a:pt x="3386" y="575"/>
                </a:lnTo>
                <a:lnTo>
                  <a:pt x="3305" y="607"/>
                </a:lnTo>
                <a:lnTo>
                  <a:pt x="3234" y="632"/>
                </a:lnTo>
                <a:lnTo>
                  <a:pt x="3155" y="655"/>
                </a:lnTo>
                <a:lnTo>
                  <a:pt x="3072" y="677"/>
                </a:lnTo>
                <a:lnTo>
                  <a:pt x="2992" y="693"/>
                </a:lnTo>
                <a:lnTo>
                  <a:pt x="2917" y="709"/>
                </a:lnTo>
                <a:lnTo>
                  <a:pt x="2842" y="721"/>
                </a:lnTo>
                <a:lnTo>
                  <a:pt x="2756" y="735"/>
                </a:lnTo>
                <a:lnTo>
                  <a:pt x="2676" y="746"/>
                </a:lnTo>
                <a:lnTo>
                  <a:pt x="2599" y="757"/>
                </a:lnTo>
                <a:lnTo>
                  <a:pt x="2505" y="768"/>
                </a:lnTo>
                <a:lnTo>
                  <a:pt x="2402" y="776"/>
                </a:lnTo>
                <a:lnTo>
                  <a:pt x="2307" y="784"/>
                </a:lnTo>
                <a:lnTo>
                  <a:pt x="2213" y="789"/>
                </a:lnTo>
                <a:lnTo>
                  <a:pt x="2127" y="795"/>
                </a:lnTo>
                <a:lnTo>
                  <a:pt x="2047" y="797"/>
                </a:lnTo>
                <a:lnTo>
                  <a:pt x="1956" y="799"/>
                </a:lnTo>
                <a:lnTo>
                  <a:pt x="1860" y="801"/>
                </a:lnTo>
                <a:lnTo>
                  <a:pt x="1778" y="801"/>
                </a:lnTo>
                <a:lnTo>
                  <a:pt x="1685" y="801"/>
                </a:lnTo>
                <a:lnTo>
                  <a:pt x="1599" y="799"/>
                </a:lnTo>
                <a:lnTo>
                  <a:pt x="1499" y="797"/>
                </a:lnTo>
                <a:lnTo>
                  <a:pt x="1391" y="792"/>
                </a:lnTo>
                <a:lnTo>
                  <a:pt x="1300" y="787"/>
                </a:lnTo>
                <a:lnTo>
                  <a:pt x="1217" y="781"/>
                </a:lnTo>
                <a:lnTo>
                  <a:pt x="1145" y="776"/>
                </a:lnTo>
                <a:lnTo>
                  <a:pt x="1064" y="768"/>
                </a:lnTo>
                <a:lnTo>
                  <a:pt x="990" y="759"/>
                </a:lnTo>
                <a:lnTo>
                  <a:pt x="910" y="751"/>
                </a:lnTo>
                <a:lnTo>
                  <a:pt x="832" y="740"/>
                </a:lnTo>
                <a:lnTo>
                  <a:pt x="756" y="730"/>
                </a:lnTo>
                <a:lnTo>
                  <a:pt x="679" y="717"/>
                </a:lnTo>
                <a:lnTo>
                  <a:pt x="604" y="704"/>
                </a:lnTo>
                <a:lnTo>
                  <a:pt x="518" y="685"/>
                </a:lnTo>
                <a:lnTo>
                  <a:pt x="430" y="663"/>
                </a:lnTo>
                <a:lnTo>
                  <a:pt x="347" y="639"/>
                </a:lnTo>
                <a:lnTo>
                  <a:pt x="272" y="616"/>
                </a:lnTo>
                <a:lnTo>
                  <a:pt x="209" y="591"/>
                </a:lnTo>
                <a:lnTo>
                  <a:pt x="140" y="560"/>
                </a:lnTo>
                <a:lnTo>
                  <a:pt x="81" y="522"/>
                </a:lnTo>
                <a:lnTo>
                  <a:pt x="31" y="484"/>
                </a:lnTo>
                <a:lnTo>
                  <a:pt x="9" y="447"/>
                </a:lnTo>
                <a:lnTo>
                  <a:pt x="0" y="404"/>
                </a:lnTo>
                <a:lnTo>
                  <a:pt x="34" y="346"/>
                </a:lnTo>
                <a:lnTo>
                  <a:pt x="69" y="282"/>
                </a:lnTo>
                <a:lnTo>
                  <a:pt x="103" y="232"/>
                </a:lnTo>
                <a:lnTo>
                  <a:pt x="145" y="169"/>
                </a:lnTo>
                <a:lnTo>
                  <a:pt x="189" y="114"/>
                </a:lnTo>
                <a:lnTo>
                  <a:pt x="233" y="61"/>
                </a:lnTo>
                <a:lnTo>
                  <a:pt x="283" y="4"/>
                </a:lnTo>
                <a:close/>
              </a:path>
            </a:pathLst>
          </a:custGeom>
          <a:solidFill>
            <a:srgbClr val="FF660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19" name="Freeform 2061">
            <a:extLst>
              <a:ext uri="{FF2B5EF4-FFF2-40B4-BE49-F238E27FC236}">
                <a16:creationId xmlns:a16="http://schemas.microsoft.com/office/drawing/2014/main" id="{438152DB-1E2E-CC4A-9DEB-0E74329746D7}"/>
              </a:ext>
            </a:extLst>
          </p:cNvPr>
          <p:cNvSpPr>
            <a:spLocks/>
          </p:cNvSpPr>
          <p:nvPr/>
        </p:nvSpPr>
        <p:spPr bwMode="auto">
          <a:xfrm>
            <a:off x="4676932" y="4611969"/>
            <a:ext cx="1848321" cy="448511"/>
          </a:xfrm>
          <a:custGeom>
            <a:avLst/>
            <a:gdLst>
              <a:gd name="T0" fmla="*/ 2147483646 w 3881"/>
              <a:gd name="T1" fmla="*/ 2147483646 h 942"/>
              <a:gd name="T2" fmla="*/ 2147483646 w 3881"/>
              <a:gd name="T3" fmla="*/ 2147483646 h 942"/>
              <a:gd name="T4" fmla="*/ 2147483646 w 3881"/>
              <a:gd name="T5" fmla="*/ 2147483646 h 942"/>
              <a:gd name="T6" fmla="*/ 2147483646 w 3881"/>
              <a:gd name="T7" fmla="*/ 2147483646 h 942"/>
              <a:gd name="T8" fmla="*/ 2147483646 w 3881"/>
              <a:gd name="T9" fmla="*/ 2147483646 h 942"/>
              <a:gd name="T10" fmla="*/ 2147483646 w 3881"/>
              <a:gd name="T11" fmla="*/ 2147483646 h 942"/>
              <a:gd name="T12" fmla="*/ 2147483646 w 3881"/>
              <a:gd name="T13" fmla="*/ 2147483646 h 942"/>
              <a:gd name="T14" fmla="*/ 2147483646 w 3881"/>
              <a:gd name="T15" fmla="*/ 2147483646 h 942"/>
              <a:gd name="T16" fmla="*/ 2147483646 w 3881"/>
              <a:gd name="T17" fmla="*/ 2147483646 h 942"/>
              <a:gd name="T18" fmla="*/ 2147483646 w 3881"/>
              <a:gd name="T19" fmla="*/ 2147483646 h 942"/>
              <a:gd name="T20" fmla="*/ 2147483646 w 3881"/>
              <a:gd name="T21" fmla="*/ 2147483646 h 942"/>
              <a:gd name="T22" fmla="*/ 2147483646 w 3881"/>
              <a:gd name="T23" fmla="*/ 2147483646 h 942"/>
              <a:gd name="T24" fmla="*/ 2147483646 w 3881"/>
              <a:gd name="T25" fmla="*/ 2147483646 h 942"/>
              <a:gd name="T26" fmla="*/ 2147483646 w 3881"/>
              <a:gd name="T27" fmla="*/ 2147483646 h 942"/>
              <a:gd name="T28" fmla="*/ 2147483646 w 3881"/>
              <a:gd name="T29" fmla="*/ 2147483646 h 942"/>
              <a:gd name="T30" fmla="*/ 2147483646 w 3881"/>
              <a:gd name="T31" fmla="*/ 2147483646 h 942"/>
              <a:gd name="T32" fmla="*/ 2147483646 w 3881"/>
              <a:gd name="T33" fmla="*/ 2147483646 h 942"/>
              <a:gd name="T34" fmla="*/ 2147483646 w 3881"/>
              <a:gd name="T35" fmla="*/ 2147483646 h 942"/>
              <a:gd name="T36" fmla="*/ 2147483646 w 3881"/>
              <a:gd name="T37" fmla="*/ 2147483646 h 942"/>
              <a:gd name="T38" fmla="*/ 2147483646 w 3881"/>
              <a:gd name="T39" fmla="*/ 2147483646 h 942"/>
              <a:gd name="T40" fmla="*/ 2147483646 w 3881"/>
              <a:gd name="T41" fmla="*/ 2147483646 h 942"/>
              <a:gd name="T42" fmla="*/ 2147483646 w 3881"/>
              <a:gd name="T43" fmla="*/ 2147483646 h 942"/>
              <a:gd name="T44" fmla="*/ 2147483646 w 3881"/>
              <a:gd name="T45" fmla="*/ 2147483646 h 942"/>
              <a:gd name="T46" fmla="*/ 2147483646 w 3881"/>
              <a:gd name="T47" fmla="*/ 2147483646 h 942"/>
              <a:gd name="T48" fmla="*/ 2147483646 w 3881"/>
              <a:gd name="T49" fmla="*/ 2147483646 h 942"/>
              <a:gd name="T50" fmla="*/ 2147483646 w 3881"/>
              <a:gd name="T51" fmla="*/ 2147483646 h 942"/>
              <a:gd name="T52" fmla="*/ 2147483646 w 3881"/>
              <a:gd name="T53" fmla="*/ 2147483646 h 942"/>
              <a:gd name="T54" fmla="*/ 2147483646 w 3881"/>
              <a:gd name="T55" fmla="*/ 2147483646 h 942"/>
              <a:gd name="T56" fmla="*/ 2147483646 w 3881"/>
              <a:gd name="T57" fmla="*/ 2147483646 h 942"/>
              <a:gd name="T58" fmla="*/ 2147483646 w 3881"/>
              <a:gd name="T59" fmla="*/ 2147483646 h 942"/>
              <a:gd name="T60" fmla="*/ 2147483646 w 3881"/>
              <a:gd name="T61" fmla="*/ 2147483646 h 942"/>
              <a:gd name="T62" fmla="*/ 2147483646 w 3881"/>
              <a:gd name="T63" fmla="*/ 2147483646 h 942"/>
              <a:gd name="T64" fmla="*/ 2147483646 w 3881"/>
              <a:gd name="T65" fmla="*/ 2147483646 h 942"/>
              <a:gd name="T66" fmla="*/ 2147483646 w 3881"/>
              <a:gd name="T67" fmla="*/ 2147483646 h 942"/>
              <a:gd name="T68" fmla="*/ 2147483646 w 3881"/>
              <a:gd name="T69" fmla="*/ 2147483646 h 942"/>
              <a:gd name="T70" fmla="*/ 2147483646 w 3881"/>
              <a:gd name="T71" fmla="*/ 2147483646 h 942"/>
              <a:gd name="T72" fmla="*/ 2147483646 w 3881"/>
              <a:gd name="T73" fmla="*/ 2147483646 h 942"/>
              <a:gd name="T74" fmla="*/ 2147483646 w 3881"/>
              <a:gd name="T75" fmla="*/ 2147483646 h 942"/>
              <a:gd name="T76" fmla="*/ 2147483646 w 3881"/>
              <a:gd name="T77" fmla="*/ 2147483646 h 942"/>
              <a:gd name="T78" fmla="*/ 2147483646 w 3881"/>
              <a:gd name="T79" fmla="*/ 2147483646 h 942"/>
              <a:gd name="T80" fmla="*/ 2147483646 w 3881"/>
              <a:gd name="T81" fmla="*/ 2147483646 h 942"/>
              <a:gd name="T82" fmla="*/ 2147483646 w 3881"/>
              <a:gd name="T83" fmla="*/ 2147483646 h 942"/>
              <a:gd name="T84" fmla="*/ 2147483646 w 3881"/>
              <a:gd name="T85" fmla="*/ 2147483646 h 942"/>
              <a:gd name="T86" fmla="*/ 2147483646 w 3881"/>
              <a:gd name="T87" fmla="*/ 2147483646 h 942"/>
              <a:gd name="T88" fmla="*/ 2147483646 w 3881"/>
              <a:gd name="T89" fmla="*/ 2147483646 h 942"/>
              <a:gd name="T90" fmla="*/ 2147483646 w 3881"/>
              <a:gd name="T91" fmla="*/ 2147483646 h 942"/>
              <a:gd name="T92" fmla="*/ 2147483646 w 3881"/>
              <a:gd name="T93" fmla="*/ 2147483646 h 942"/>
              <a:gd name="T94" fmla="*/ 2147483646 w 3881"/>
              <a:gd name="T95" fmla="*/ 2147483646 h 942"/>
              <a:gd name="T96" fmla="*/ 2147483646 w 3881"/>
              <a:gd name="T97" fmla="*/ 2147483646 h 942"/>
              <a:gd name="T98" fmla="*/ 2147483646 w 3881"/>
              <a:gd name="T99" fmla="*/ 2147483646 h 942"/>
              <a:gd name="T100" fmla="*/ 2147483646 w 3881"/>
              <a:gd name="T101" fmla="*/ 2147483646 h 942"/>
              <a:gd name="T102" fmla="*/ 2147483646 w 3881"/>
              <a:gd name="T103" fmla="*/ 2147483646 h 942"/>
              <a:gd name="T104" fmla="*/ 2147483646 w 3881"/>
              <a:gd name="T105" fmla="*/ 2147483646 h 942"/>
              <a:gd name="T106" fmla="*/ 2147483646 w 3881"/>
              <a:gd name="T107" fmla="*/ 2147483646 h 942"/>
              <a:gd name="T108" fmla="*/ 2147483646 w 3881"/>
              <a:gd name="T109" fmla="*/ 2147483646 h 942"/>
              <a:gd name="T110" fmla="*/ 2147483646 w 3881"/>
              <a:gd name="T111" fmla="*/ 2147483646 h 942"/>
              <a:gd name="T112" fmla="*/ 2147483646 w 3881"/>
              <a:gd name="T113" fmla="*/ 2147483646 h 942"/>
              <a:gd name="T114" fmla="*/ 2147483646 w 3881"/>
              <a:gd name="T115" fmla="*/ 2147483646 h 942"/>
              <a:gd name="T116" fmla="*/ 2147483646 w 3881"/>
              <a:gd name="T117" fmla="*/ 2147483646 h 942"/>
              <a:gd name="T118" fmla="*/ 2147483646 w 3881"/>
              <a:gd name="T119" fmla="*/ 2147483646 h 942"/>
              <a:gd name="T120" fmla="*/ 2147483646 w 3881"/>
              <a:gd name="T121" fmla="*/ 2147483646 h 942"/>
              <a:gd name="T122" fmla="*/ 2147483646 w 3881"/>
              <a:gd name="T123" fmla="*/ 2147483646 h 9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81"/>
              <a:gd name="T187" fmla="*/ 0 h 942"/>
              <a:gd name="T188" fmla="*/ 3881 w 3881"/>
              <a:gd name="T189" fmla="*/ 942 h 9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81" h="942">
                <a:moveTo>
                  <a:pt x="131" y="0"/>
                </a:moveTo>
                <a:lnTo>
                  <a:pt x="146" y="48"/>
                </a:lnTo>
                <a:lnTo>
                  <a:pt x="180" y="91"/>
                </a:lnTo>
                <a:lnTo>
                  <a:pt x="229" y="130"/>
                </a:lnTo>
                <a:lnTo>
                  <a:pt x="283" y="160"/>
                </a:lnTo>
                <a:lnTo>
                  <a:pt x="343" y="189"/>
                </a:lnTo>
                <a:lnTo>
                  <a:pt x="409" y="216"/>
                </a:lnTo>
                <a:lnTo>
                  <a:pt x="471" y="238"/>
                </a:lnTo>
                <a:lnTo>
                  <a:pt x="549" y="261"/>
                </a:lnTo>
                <a:lnTo>
                  <a:pt x="629" y="280"/>
                </a:lnTo>
                <a:lnTo>
                  <a:pt x="715" y="299"/>
                </a:lnTo>
                <a:lnTo>
                  <a:pt x="795" y="315"/>
                </a:lnTo>
                <a:lnTo>
                  <a:pt x="870" y="329"/>
                </a:lnTo>
                <a:lnTo>
                  <a:pt x="947" y="341"/>
                </a:lnTo>
                <a:lnTo>
                  <a:pt x="1039" y="354"/>
                </a:lnTo>
                <a:lnTo>
                  <a:pt x="1119" y="365"/>
                </a:lnTo>
                <a:lnTo>
                  <a:pt x="1194" y="373"/>
                </a:lnTo>
                <a:lnTo>
                  <a:pt x="1282" y="381"/>
                </a:lnTo>
                <a:lnTo>
                  <a:pt x="1357" y="387"/>
                </a:lnTo>
                <a:lnTo>
                  <a:pt x="1429" y="392"/>
                </a:lnTo>
                <a:lnTo>
                  <a:pt x="1502" y="398"/>
                </a:lnTo>
                <a:lnTo>
                  <a:pt x="1582" y="400"/>
                </a:lnTo>
                <a:lnTo>
                  <a:pt x="1654" y="406"/>
                </a:lnTo>
                <a:lnTo>
                  <a:pt x="1714" y="409"/>
                </a:lnTo>
                <a:lnTo>
                  <a:pt x="1792" y="409"/>
                </a:lnTo>
                <a:lnTo>
                  <a:pt x="1875" y="409"/>
                </a:lnTo>
                <a:lnTo>
                  <a:pt x="1938" y="411"/>
                </a:lnTo>
                <a:lnTo>
                  <a:pt x="2020" y="409"/>
                </a:lnTo>
                <a:lnTo>
                  <a:pt x="2106" y="409"/>
                </a:lnTo>
                <a:lnTo>
                  <a:pt x="2183" y="406"/>
                </a:lnTo>
                <a:lnTo>
                  <a:pt x="2269" y="403"/>
                </a:lnTo>
                <a:lnTo>
                  <a:pt x="2352" y="400"/>
                </a:lnTo>
                <a:lnTo>
                  <a:pt x="2429" y="395"/>
                </a:lnTo>
                <a:lnTo>
                  <a:pt x="2510" y="390"/>
                </a:lnTo>
                <a:lnTo>
                  <a:pt x="2587" y="381"/>
                </a:lnTo>
                <a:lnTo>
                  <a:pt x="2656" y="376"/>
                </a:lnTo>
                <a:lnTo>
                  <a:pt x="2728" y="368"/>
                </a:lnTo>
                <a:lnTo>
                  <a:pt x="2795" y="360"/>
                </a:lnTo>
                <a:lnTo>
                  <a:pt x="2859" y="352"/>
                </a:lnTo>
                <a:lnTo>
                  <a:pt x="2928" y="341"/>
                </a:lnTo>
                <a:lnTo>
                  <a:pt x="3011" y="329"/>
                </a:lnTo>
                <a:lnTo>
                  <a:pt x="3094" y="315"/>
                </a:lnTo>
                <a:lnTo>
                  <a:pt x="3171" y="299"/>
                </a:lnTo>
                <a:lnTo>
                  <a:pt x="3240" y="282"/>
                </a:lnTo>
                <a:lnTo>
                  <a:pt x="3315" y="263"/>
                </a:lnTo>
                <a:lnTo>
                  <a:pt x="3391" y="243"/>
                </a:lnTo>
                <a:lnTo>
                  <a:pt x="3457" y="221"/>
                </a:lnTo>
                <a:lnTo>
                  <a:pt x="3520" y="197"/>
                </a:lnTo>
                <a:lnTo>
                  <a:pt x="3575" y="174"/>
                </a:lnTo>
                <a:lnTo>
                  <a:pt x="3623" y="147"/>
                </a:lnTo>
                <a:lnTo>
                  <a:pt x="3667" y="120"/>
                </a:lnTo>
                <a:lnTo>
                  <a:pt x="3709" y="86"/>
                </a:lnTo>
                <a:lnTo>
                  <a:pt x="3737" y="45"/>
                </a:lnTo>
                <a:lnTo>
                  <a:pt x="3747" y="8"/>
                </a:lnTo>
                <a:lnTo>
                  <a:pt x="3775" y="72"/>
                </a:lnTo>
                <a:lnTo>
                  <a:pt x="3803" y="139"/>
                </a:lnTo>
                <a:lnTo>
                  <a:pt x="3826" y="197"/>
                </a:lnTo>
                <a:lnTo>
                  <a:pt x="3850" y="263"/>
                </a:lnTo>
                <a:lnTo>
                  <a:pt x="3867" y="323"/>
                </a:lnTo>
                <a:lnTo>
                  <a:pt x="3881" y="390"/>
                </a:lnTo>
                <a:lnTo>
                  <a:pt x="3864" y="429"/>
                </a:lnTo>
                <a:lnTo>
                  <a:pt x="3838" y="480"/>
                </a:lnTo>
                <a:lnTo>
                  <a:pt x="3792" y="531"/>
                </a:lnTo>
                <a:lnTo>
                  <a:pt x="3729" y="584"/>
                </a:lnTo>
                <a:lnTo>
                  <a:pt x="3656" y="630"/>
                </a:lnTo>
                <a:lnTo>
                  <a:pt x="3581" y="669"/>
                </a:lnTo>
                <a:lnTo>
                  <a:pt x="3515" y="699"/>
                </a:lnTo>
                <a:lnTo>
                  <a:pt x="3449" y="726"/>
                </a:lnTo>
                <a:lnTo>
                  <a:pt x="3363" y="754"/>
                </a:lnTo>
                <a:lnTo>
                  <a:pt x="3285" y="779"/>
                </a:lnTo>
                <a:lnTo>
                  <a:pt x="3211" y="801"/>
                </a:lnTo>
                <a:lnTo>
                  <a:pt x="3119" y="821"/>
                </a:lnTo>
                <a:lnTo>
                  <a:pt x="3031" y="840"/>
                </a:lnTo>
                <a:lnTo>
                  <a:pt x="2956" y="856"/>
                </a:lnTo>
                <a:lnTo>
                  <a:pt x="2873" y="870"/>
                </a:lnTo>
                <a:lnTo>
                  <a:pt x="2787" y="883"/>
                </a:lnTo>
                <a:lnTo>
                  <a:pt x="2701" y="896"/>
                </a:lnTo>
                <a:lnTo>
                  <a:pt x="2610" y="906"/>
                </a:lnTo>
                <a:lnTo>
                  <a:pt x="2524" y="915"/>
                </a:lnTo>
                <a:lnTo>
                  <a:pt x="2452" y="923"/>
                </a:lnTo>
                <a:lnTo>
                  <a:pt x="2376" y="931"/>
                </a:lnTo>
                <a:lnTo>
                  <a:pt x="2284" y="934"/>
                </a:lnTo>
                <a:lnTo>
                  <a:pt x="2201" y="939"/>
                </a:lnTo>
                <a:lnTo>
                  <a:pt x="2127" y="939"/>
                </a:lnTo>
                <a:lnTo>
                  <a:pt x="2052" y="942"/>
                </a:lnTo>
                <a:lnTo>
                  <a:pt x="1978" y="942"/>
                </a:lnTo>
                <a:lnTo>
                  <a:pt x="1938" y="942"/>
                </a:lnTo>
                <a:lnTo>
                  <a:pt x="1878" y="942"/>
                </a:lnTo>
                <a:lnTo>
                  <a:pt x="1789" y="939"/>
                </a:lnTo>
                <a:lnTo>
                  <a:pt x="1700" y="939"/>
                </a:lnTo>
                <a:lnTo>
                  <a:pt x="1620" y="934"/>
                </a:lnTo>
                <a:lnTo>
                  <a:pt x="1529" y="928"/>
                </a:lnTo>
                <a:lnTo>
                  <a:pt x="1448" y="923"/>
                </a:lnTo>
                <a:lnTo>
                  <a:pt x="1371" y="915"/>
                </a:lnTo>
                <a:lnTo>
                  <a:pt x="1299" y="906"/>
                </a:lnTo>
                <a:lnTo>
                  <a:pt x="1230" y="901"/>
                </a:lnTo>
                <a:lnTo>
                  <a:pt x="1168" y="894"/>
                </a:lnTo>
                <a:lnTo>
                  <a:pt x="1105" y="886"/>
                </a:lnTo>
                <a:lnTo>
                  <a:pt x="1041" y="875"/>
                </a:lnTo>
                <a:lnTo>
                  <a:pt x="973" y="864"/>
                </a:lnTo>
                <a:lnTo>
                  <a:pt x="919" y="854"/>
                </a:lnTo>
                <a:lnTo>
                  <a:pt x="878" y="845"/>
                </a:lnTo>
                <a:lnTo>
                  <a:pt x="798" y="829"/>
                </a:lnTo>
                <a:lnTo>
                  <a:pt x="721" y="811"/>
                </a:lnTo>
                <a:lnTo>
                  <a:pt x="656" y="795"/>
                </a:lnTo>
                <a:lnTo>
                  <a:pt x="592" y="779"/>
                </a:lnTo>
                <a:lnTo>
                  <a:pt x="523" y="757"/>
                </a:lnTo>
                <a:lnTo>
                  <a:pt x="452" y="731"/>
                </a:lnTo>
                <a:lnTo>
                  <a:pt x="388" y="707"/>
                </a:lnTo>
                <a:lnTo>
                  <a:pt x="324" y="680"/>
                </a:lnTo>
                <a:lnTo>
                  <a:pt x="255" y="649"/>
                </a:lnTo>
                <a:lnTo>
                  <a:pt x="194" y="613"/>
                </a:lnTo>
                <a:lnTo>
                  <a:pt x="143" y="578"/>
                </a:lnTo>
                <a:lnTo>
                  <a:pt x="108" y="550"/>
                </a:lnTo>
                <a:lnTo>
                  <a:pt x="69" y="517"/>
                </a:lnTo>
                <a:lnTo>
                  <a:pt x="48" y="486"/>
                </a:lnTo>
                <a:lnTo>
                  <a:pt x="22" y="442"/>
                </a:lnTo>
                <a:lnTo>
                  <a:pt x="3" y="395"/>
                </a:lnTo>
                <a:lnTo>
                  <a:pt x="0" y="357"/>
                </a:lnTo>
                <a:lnTo>
                  <a:pt x="14" y="296"/>
                </a:lnTo>
                <a:lnTo>
                  <a:pt x="31" y="251"/>
                </a:lnTo>
                <a:lnTo>
                  <a:pt x="55" y="183"/>
                </a:lnTo>
                <a:lnTo>
                  <a:pt x="77" y="122"/>
                </a:lnTo>
                <a:lnTo>
                  <a:pt x="108" y="50"/>
                </a:lnTo>
                <a:lnTo>
                  <a:pt x="131" y="0"/>
                </a:lnTo>
                <a:close/>
              </a:path>
            </a:pathLst>
          </a:custGeom>
          <a:solidFill>
            <a:srgbClr val="A0000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0" name="Freeform 2062">
            <a:extLst>
              <a:ext uri="{FF2B5EF4-FFF2-40B4-BE49-F238E27FC236}">
                <a16:creationId xmlns:a16="http://schemas.microsoft.com/office/drawing/2014/main" id="{40373D9F-7125-0741-890C-BF1793260B8C}"/>
              </a:ext>
            </a:extLst>
          </p:cNvPr>
          <p:cNvSpPr>
            <a:spLocks/>
          </p:cNvSpPr>
          <p:nvPr/>
        </p:nvSpPr>
        <p:spPr bwMode="auto">
          <a:xfrm>
            <a:off x="4649793" y="4817654"/>
            <a:ext cx="1899743" cy="507073"/>
          </a:xfrm>
          <a:custGeom>
            <a:avLst/>
            <a:gdLst>
              <a:gd name="T0" fmla="*/ 2147483646 w 3991"/>
              <a:gd name="T1" fmla="*/ 2147483646 h 1065"/>
              <a:gd name="T2" fmla="*/ 2147483646 w 3991"/>
              <a:gd name="T3" fmla="*/ 2147483646 h 1065"/>
              <a:gd name="T4" fmla="*/ 2147483646 w 3991"/>
              <a:gd name="T5" fmla="*/ 2147483646 h 1065"/>
              <a:gd name="T6" fmla="*/ 2147483646 w 3991"/>
              <a:gd name="T7" fmla="*/ 2147483646 h 1065"/>
              <a:gd name="T8" fmla="*/ 2147483646 w 3991"/>
              <a:gd name="T9" fmla="*/ 2147483646 h 1065"/>
              <a:gd name="T10" fmla="*/ 2147483646 w 3991"/>
              <a:gd name="T11" fmla="*/ 2147483646 h 1065"/>
              <a:gd name="T12" fmla="*/ 2147483646 w 3991"/>
              <a:gd name="T13" fmla="*/ 2147483646 h 1065"/>
              <a:gd name="T14" fmla="*/ 2147483646 w 3991"/>
              <a:gd name="T15" fmla="*/ 2147483646 h 1065"/>
              <a:gd name="T16" fmla="*/ 2147483646 w 3991"/>
              <a:gd name="T17" fmla="*/ 2147483646 h 1065"/>
              <a:gd name="T18" fmla="*/ 2147483646 w 3991"/>
              <a:gd name="T19" fmla="*/ 2147483646 h 1065"/>
              <a:gd name="T20" fmla="*/ 2147483646 w 3991"/>
              <a:gd name="T21" fmla="*/ 2147483646 h 1065"/>
              <a:gd name="T22" fmla="*/ 2147483646 w 3991"/>
              <a:gd name="T23" fmla="*/ 2147483646 h 1065"/>
              <a:gd name="T24" fmla="*/ 2147483646 w 3991"/>
              <a:gd name="T25" fmla="*/ 2147483646 h 1065"/>
              <a:gd name="T26" fmla="*/ 2147483646 w 3991"/>
              <a:gd name="T27" fmla="*/ 2147483646 h 1065"/>
              <a:gd name="T28" fmla="*/ 2147483646 w 3991"/>
              <a:gd name="T29" fmla="*/ 2147483646 h 1065"/>
              <a:gd name="T30" fmla="*/ 2147483646 w 3991"/>
              <a:gd name="T31" fmla="*/ 2147483646 h 1065"/>
              <a:gd name="T32" fmla="*/ 2147483646 w 3991"/>
              <a:gd name="T33" fmla="*/ 2147483646 h 1065"/>
              <a:gd name="T34" fmla="*/ 2147483646 w 3991"/>
              <a:gd name="T35" fmla="*/ 2147483646 h 1065"/>
              <a:gd name="T36" fmla="*/ 2147483646 w 3991"/>
              <a:gd name="T37" fmla="*/ 2147483646 h 1065"/>
              <a:gd name="T38" fmla="*/ 2147483646 w 3991"/>
              <a:gd name="T39" fmla="*/ 2147483646 h 1065"/>
              <a:gd name="T40" fmla="*/ 2147483646 w 3991"/>
              <a:gd name="T41" fmla="*/ 2147483646 h 1065"/>
              <a:gd name="T42" fmla="*/ 2147483646 w 3991"/>
              <a:gd name="T43" fmla="*/ 2147483646 h 1065"/>
              <a:gd name="T44" fmla="*/ 2147483646 w 3991"/>
              <a:gd name="T45" fmla="*/ 2147483646 h 1065"/>
              <a:gd name="T46" fmla="*/ 2147483646 w 3991"/>
              <a:gd name="T47" fmla="*/ 2147483646 h 1065"/>
              <a:gd name="T48" fmla="*/ 2147483646 w 3991"/>
              <a:gd name="T49" fmla="*/ 2147483646 h 1065"/>
              <a:gd name="T50" fmla="*/ 2147483646 w 3991"/>
              <a:gd name="T51" fmla="*/ 2147483646 h 1065"/>
              <a:gd name="T52" fmla="*/ 2147483646 w 3991"/>
              <a:gd name="T53" fmla="*/ 2147483646 h 1065"/>
              <a:gd name="T54" fmla="*/ 2147483646 w 3991"/>
              <a:gd name="T55" fmla="*/ 2147483646 h 1065"/>
              <a:gd name="T56" fmla="*/ 2147483646 w 3991"/>
              <a:gd name="T57" fmla="*/ 2147483646 h 1065"/>
              <a:gd name="T58" fmla="*/ 2147483646 w 3991"/>
              <a:gd name="T59" fmla="*/ 2147483646 h 1065"/>
              <a:gd name="T60" fmla="*/ 2147483646 w 3991"/>
              <a:gd name="T61" fmla="*/ 2147483646 h 1065"/>
              <a:gd name="T62" fmla="*/ 2147483646 w 3991"/>
              <a:gd name="T63" fmla="*/ 2147483646 h 1065"/>
              <a:gd name="T64" fmla="*/ 2147483646 w 3991"/>
              <a:gd name="T65" fmla="*/ 2147483646 h 1065"/>
              <a:gd name="T66" fmla="*/ 2147483646 w 3991"/>
              <a:gd name="T67" fmla="*/ 2147483646 h 1065"/>
              <a:gd name="T68" fmla="*/ 2147483646 w 3991"/>
              <a:gd name="T69" fmla="*/ 2147483646 h 1065"/>
              <a:gd name="T70" fmla="*/ 2147483646 w 3991"/>
              <a:gd name="T71" fmla="*/ 2147483646 h 1065"/>
              <a:gd name="T72" fmla="*/ 2147483646 w 3991"/>
              <a:gd name="T73" fmla="*/ 2147483646 h 1065"/>
              <a:gd name="T74" fmla="*/ 2147483646 w 3991"/>
              <a:gd name="T75" fmla="*/ 2147483646 h 1065"/>
              <a:gd name="T76" fmla="*/ 2147483646 w 3991"/>
              <a:gd name="T77" fmla="*/ 2147483646 h 1065"/>
              <a:gd name="T78" fmla="*/ 2147483646 w 3991"/>
              <a:gd name="T79" fmla="*/ 2147483646 h 1065"/>
              <a:gd name="T80" fmla="*/ 2147483646 w 3991"/>
              <a:gd name="T81" fmla="*/ 2147483646 h 1065"/>
              <a:gd name="T82" fmla="*/ 2147483646 w 3991"/>
              <a:gd name="T83" fmla="*/ 2147483646 h 1065"/>
              <a:gd name="T84" fmla="*/ 0 w 3991"/>
              <a:gd name="T85" fmla="*/ 2147483646 h 1065"/>
              <a:gd name="T86" fmla="*/ 2147483646 w 3991"/>
              <a:gd name="T87" fmla="*/ 2147483646 h 1065"/>
              <a:gd name="T88" fmla="*/ 2147483646 w 3991"/>
              <a:gd name="T89" fmla="*/ 2147483646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91"/>
              <a:gd name="T136" fmla="*/ 0 h 1065"/>
              <a:gd name="T137" fmla="*/ 3991 w 3991"/>
              <a:gd name="T138" fmla="*/ 1065 h 10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91" h="1065">
                <a:moveTo>
                  <a:pt x="35" y="0"/>
                </a:moveTo>
                <a:lnTo>
                  <a:pt x="47" y="38"/>
                </a:lnTo>
                <a:lnTo>
                  <a:pt x="69" y="88"/>
                </a:lnTo>
                <a:lnTo>
                  <a:pt x="110" y="145"/>
                </a:lnTo>
                <a:lnTo>
                  <a:pt x="161" y="198"/>
                </a:lnTo>
                <a:lnTo>
                  <a:pt x="218" y="242"/>
                </a:lnTo>
                <a:lnTo>
                  <a:pt x="290" y="289"/>
                </a:lnTo>
                <a:lnTo>
                  <a:pt x="355" y="325"/>
                </a:lnTo>
                <a:lnTo>
                  <a:pt x="421" y="355"/>
                </a:lnTo>
                <a:lnTo>
                  <a:pt x="473" y="379"/>
                </a:lnTo>
                <a:lnTo>
                  <a:pt x="542" y="405"/>
                </a:lnTo>
                <a:lnTo>
                  <a:pt x="612" y="430"/>
                </a:lnTo>
                <a:lnTo>
                  <a:pt x="687" y="454"/>
                </a:lnTo>
                <a:lnTo>
                  <a:pt x="759" y="474"/>
                </a:lnTo>
                <a:lnTo>
                  <a:pt x="836" y="496"/>
                </a:lnTo>
                <a:lnTo>
                  <a:pt x="919" y="515"/>
                </a:lnTo>
                <a:lnTo>
                  <a:pt x="997" y="531"/>
                </a:lnTo>
                <a:lnTo>
                  <a:pt x="1080" y="546"/>
                </a:lnTo>
                <a:lnTo>
                  <a:pt x="1163" y="560"/>
                </a:lnTo>
                <a:lnTo>
                  <a:pt x="1240" y="571"/>
                </a:lnTo>
                <a:lnTo>
                  <a:pt x="1308" y="579"/>
                </a:lnTo>
                <a:lnTo>
                  <a:pt x="1388" y="590"/>
                </a:lnTo>
                <a:lnTo>
                  <a:pt x="1463" y="598"/>
                </a:lnTo>
                <a:lnTo>
                  <a:pt x="1529" y="603"/>
                </a:lnTo>
                <a:lnTo>
                  <a:pt x="1606" y="609"/>
                </a:lnTo>
                <a:lnTo>
                  <a:pt x="1681" y="614"/>
                </a:lnTo>
                <a:lnTo>
                  <a:pt x="1753" y="617"/>
                </a:lnTo>
                <a:lnTo>
                  <a:pt x="1830" y="620"/>
                </a:lnTo>
                <a:lnTo>
                  <a:pt x="1922" y="622"/>
                </a:lnTo>
                <a:lnTo>
                  <a:pt x="1996" y="624"/>
                </a:lnTo>
                <a:lnTo>
                  <a:pt x="2072" y="622"/>
                </a:lnTo>
                <a:lnTo>
                  <a:pt x="2168" y="620"/>
                </a:lnTo>
                <a:lnTo>
                  <a:pt x="2257" y="617"/>
                </a:lnTo>
                <a:lnTo>
                  <a:pt x="2335" y="614"/>
                </a:lnTo>
                <a:lnTo>
                  <a:pt x="2407" y="609"/>
                </a:lnTo>
                <a:lnTo>
                  <a:pt x="2485" y="601"/>
                </a:lnTo>
                <a:lnTo>
                  <a:pt x="2573" y="592"/>
                </a:lnTo>
                <a:lnTo>
                  <a:pt x="2659" y="584"/>
                </a:lnTo>
                <a:lnTo>
                  <a:pt x="2737" y="573"/>
                </a:lnTo>
                <a:lnTo>
                  <a:pt x="2825" y="560"/>
                </a:lnTo>
                <a:lnTo>
                  <a:pt x="2914" y="546"/>
                </a:lnTo>
                <a:lnTo>
                  <a:pt x="2997" y="531"/>
                </a:lnTo>
                <a:lnTo>
                  <a:pt x="3074" y="515"/>
                </a:lnTo>
                <a:lnTo>
                  <a:pt x="3160" y="493"/>
                </a:lnTo>
                <a:lnTo>
                  <a:pt x="3238" y="474"/>
                </a:lnTo>
                <a:lnTo>
                  <a:pt x="3310" y="454"/>
                </a:lnTo>
                <a:lnTo>
                  <a:pt x="3384" y="430"/>
                </a:lnTo>
                <a:lnTo>
                  <a:pt x="3452" y="405"/>
                </a:lnTo>
                <a:lnTo>
                  <a:pt x="3518" y="379"/>
                </a:lnTo>
                <a:lnTo>
                  <a:pt x="3581" y="352"/>
                </a:lnTo>
                <a:lnTo>
                  <a:pt x="3642" y="322"/>
                </a:lnTo>
                <a:lnTo>
                  <a:pt x="3698" y="291"/>
                </a:lnTo>
                <a:lnTo>
                  <a:pt x="3756" y="256"/>
                </a:lnTo>
                <a:lnTo>
                  <a:pt x="3805" y="222"/>
                </a:lnTo>
                <a:lnTo>
                  <a:pt x="3844" y="187"/>
                </a:lnTo>
                <a:lnTo>
                  <a:pt x="3878" y="154"/>
                </a:lnTo>
                <a:lnTo>
                  <a:pt x="3908" y="112"/>
                </a:lnTo>
                <a:lnTo>
                  <a:pt x="3939" y="59"/>
                </a:lnTo>
                <a:lnTo>
                  <a:pt x="3956" y="16"/>
                </a:lnTo>
                <a:lnTo>
                  <a:pt x="3967" y="72"/>
                </a:lnTo>
                <a:lnTo>
                  <a:pt x="3977" y="134"/>
                </a:lnTo>
                <a:lnTo>
                  <a:pt x="3982" y="184"/>
                </a:lnTo>
                <a:lnTo>
                  <a:pt x="3985" y="237"/>
                </a:lnTo>
                <a:lnTo>
                  <a:pt x="3991" y="314"/>
                </a:lnTo>
                <a:lnTo>
                  <a:pt x="3991" y="377"/>
                </a:lnTo>
                <a:lnTo>
                  <a:pt x="3991" y="419"/>
                </a:lnTo>
                <a:lnTo>
                  <a:pt x="3988" y="464"/>
                </a:lnTo>
                <a:lnTo>
                  <a:pt x="3991" y="502"/>
                </a:lnTo>
                <a:lnTo>
                  <a:pt x="3985" y="534"/>
                </a:lnTo>
                <a:lnTo>
                  <a:pt x="3970" y="576"/>
                </a:lnTo>
                <a:lnTo>
                  <a:pt x="3936" y="622"/>
                </a:lnTo>
                <a:lnTo>
                  <a:pt x="3896" y="662"/>
                </a:lnTo>
                <a:lnTo>
                  <a:pt x="3847" y="702"/>
                </a:lnTo>
                <a:lnTo>
                  <a:pt x="3795" y="739"/>
                </a:lnTo>
                <a:lnTo>
                  <a:pt x="3736" y="772"/>
                </a:lnTo>
                <a:lnTo>
                  <a:pt x="3673" y="800"/>
                </a:lnTo>
                <a:lnTo>
                  <a:pt x="3607" y="830"/>
                </a:lnTo>
                <a:lnTo>
                  <a:pt x="3535" y="857"/>
                </a:lnTo>
                <a:lnTo>
                  <a:pt x="3470" y="877"/>
                </a:lnTo>
                <a:lnTo>
                  <a:pt x="3401" y="899"/>
                </a:lnTo>
                <a:lnTo>
                  <a:pt x="3329" y="918"/>
                </a:lnTo>
                <a:lnTo>
                  <a:pt x="3255" y="934"/>
                </a:lnTo>
                <a:lnTo>
                  <a:pt x="3183" y="952"/>
                </a:lnTo>
                <a:lnTo>
                  <a:pt x="3108" y="968"/>
                </a:lnTo>
                <a:lnTo>
                  <a:pt x="3027" y="984"/>
                </a:lnTo>
                <a:lnTo>
                  <a:pt x="2949" y="995"/>
                </a:lnTo>
                <a:lnTo>
                  <a:pt x="2875" y="1006"/>
                </a:lnTo>
                <a:lnTo>
                  <a:pt x="2800" y="1017"/>
                </a:lnTo>
                <a:lnTo>
                  <a:pt x="2720" y="1027"/>
                </a:lnTo>
                <a:lnTo>
                  <a:pt x="2642" y="1035"/>
                </a:lnTo>
                <a:lnTo>
                  <a:pt x="2554" y="1043"/>
                </a:lnTo>
                <a:lnTo>
                  <a:pt x="2476" y="1048"/>
                </a:lnTo>
                <a:lnTo>
                  <a:pt x="2385" y="1056"/>
                </a:lnTo>
                <a:lnTo>
                  <a:pt x="2302" y="1059"/>
                </a:lnTo>
                <a:lnTo>
                  <a:pt x="2210" y="1062"/>
                </a:lnTo>
                <a:lnTo>
                  <a:pt x="2150" y="1065"/>
                </a:lnTo>
                <a:lnTo>
                  <a:pt x="2072" y="1065"/>
                </a:lnTo>
                <a:lnTo>
                  <a:pt x="1996" y="1065"/>
                </a:lnTo>
                <a:lnTo>
                  <a:pt x="1955" y="1065"/>
                </a:lnTo>
                <a:lnTo>
                  <a:pt x="1892" y="1065"/>
                </a:lnTo>
                <a:lnTo>
                  <a:pt x="1824" y="1062"/>
                </a:lnTo>
                <a:lnTo>
                  <a:pt x="1753" y="1062"/>
                </a:lnTo>
                <a:lnTo>
                  <a:pt x="1672" y="1056"/>
                </a:lnTo>
                <a:lnTo>
                  <a:pt x="1598" y="1054"/>
                </a:lnTo>
                <a:lnTo>
                  <a:pt x="1518" y="1048"/>
                </a:lnTo>
                <a:lnTo>
                  <a:pt x="1443" y="1043"/>
                </a:lnTo>
                <a:lnTo>
                  <a:pt x="1360" y="1035"/>
                </a:lnTo>
                <a:lnTo>
                  <a:pt x="1268" y="1024"/>
                </a:lnTo>
                <a:lnTo>
                  <a:pt x="1194" y="1017"/>
                </a:lnTo>
                <a:lnTo>
                  <a:pt x="1119" y="1006"/>
                </a:lnTo>
                <a:lnTo>
                  <a:pt x="1039" y="995"/>
                </a:lnTo>
                <a:lnTo>
                  <a:pt x="962" y="982"/>
                </a:lnTo>
                <a:lnTo>
                  <a:pt x="883" y="968"/>
                </a:lnTo>
                <a:lnTo>
                  <a:pt x="797" y="949"/>
                </a:lnTo>
                <a:lnTo>
                  <a:pt x="711" y="932"/>
                </a:lnTo>
                <a:lnTo>
                  <a:pt x="636" y="910"/>
                </a:lnTo>
                <a:lnTo>
                  <a:pt x="562" y="891"/>
                </a:lnTo>
                <a:lnTo>
                  <a:pt x="479" y="864"/>
                </a:lnTo>
                <a:lnTo>
                  <a:pt x="404" y="838"/>
                </a:lnTo>
                <a:lnTo>
                  <a:pt x="344" y="814"/>
                </a:lnTo>
                <a:lnTo>
                  <a:pt x="282" y="786"/>
                </a:lnTo>
                <a:lnTo>
                  <a:pt x="221" y="755"/>
                </a:lnTo>
                <a:lnTo>
                  <a:pt x="169" y="723"/>
                </a:lnTo>
                <a:lnTo>
                  <a:pt x="124" y="691"/>
                </a:lnTo>
                <a:lnTo>
                  <a:pt x="89" y="656"/>
                </a:lnTo>
                <a:lnTo>
                  <a:pt x="52" y="622"/>
                </a:lnTo>
                <a:lnTo>
                  <a:pt x="24" y="579"/>
                </a:lnTo>
                <a:lnTo>
                  <a:pt x="6" y="526"/>
                </a:lnTo>
                <a:lnTo>
                  <a:pt x="0" y="454"/>
                </a:lnTo>
                <a:lnTo>
                  <a:pt x="0" y="385"/>
                </a:lnTo>
                <a:lnTo>
                  <a:pt x="0" y="312"/>
                </a:lnTo>
                <a:lnTo>
                  <a:pt x="6" y="240"/>
                </a:lnTo>
                <a:lnTo>
                  <a:pt x="11" y="176"/>
                </a:lnTo>
                <a:lnTo>
                  <a:pt x="20" y="118"/>
                </a:lnTo>
                <a:lnTo>
                  <a:pt x="27" y="57"/>
                </a:lnTo>
                <a:lnTo>
                  <a:pt x="35"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2" name="Freeform 2063">
            <a:extLst>
              <a:ext uri="{FF2B5EF4-FFF2-40B4-BE49-F238E27FC236}">
                <a16:creationId xmlns:a16="http://schemas.microsoft.com/office/drawing/2014/main" id="{F4796865-0DB4-3F42-BE41-EA0AA1426951}"/>
              </a:ext>
            </a:extLst>
          </p:cNvPr>
          <p:cNvSpPr>
            <a:spLocks/>
          </p:cNvSpPr>
          <p:nvPr/>
        </p:nvSpPr>
        <p:spPr bwMode="auto">
          <a:xfrm>
            <a:off x="4658360" y="5110473"/>
            <a:ext cx="1886888" cy="501361"/>
          </a:xfrm>
          <a:custGeom>
            <a:avLst/>
            <a:gdLst>
              <a:gd name="T0" fmla="*/ 2147483646 w 3963"/>
              <a:gd name="T1" fmla="*/ 2147483646 h 1053"/>
              <a:gd name="T2" fmla="*/ 2147483646 w 3963"/>
              <a:gd name="T3" fmla="*/ 2147483646 h 1053"/>
              <a:gd name="T4" fmla="*/ 2147483646 w 3963"/>
              <a:gd name="T5" fmla="*/ 2147483646 h 1053"/>
              <a:gd name="T6" fmla="*/ 2147483646 w 3963"/>
              <a:gd name="T7" fmla="*/ 2147483646 h 1053"/>
              <a:gd name="T8" fmla="*/ 2147483646 w 3963"/>
              <a:gd name="T9" fmla="*/ 2147483646 h 1053"/>
              <a:gd name="T10" fmla="*/ 2147483646 w 3963"/>
              <a:gd name="T11" fmla="*/ 2147483646 h 1053"/>
              <a:gd name="T12" fmla="*/ 2147483646 w 3963"/>
              <a:gd name="T13" fmla="*/ 2147483646 h 1053"/>
              <a:gd name="T14" fmla="*/ 2147483646 w 3963"/>
              <a:gd name="T15" fmla="*/ 2147483646 h 1053"/>
              <a:gd name="T16" fmla="*/ 2147483646 w 3963"/>
              <a:gd name="T17" fmla="*/ 2147483646 h 1053"/>
              <a:gd name="T18" fmla="*/ 2147483646 w 3963"/>
              <a:gd name="T19" fmla="*/ 2147483646 h 1053"/>
              <a:gd name="T20" fmla="*/ 2147483646 w 3963"/>
              <a:gd name="T21" fmla="*/ 2147483646 h 1053"/>
              <a:gd name="T22" fmla="*/ 2147483646 w 3963"/>
              <a:gd name="T23" fmla="*/ 2147483646 h 1053"/>
              <a:gd name="T24" fmla="*/ 2147483646 w 3963"/>
              <a:gd name="T25" fmla="*/ 2147483646 h 1053"/>
              <a:gd name="T26" fmla="*/ 2147483646 w 3963"/>
              <a:gd name="T27" fmla="*/ 2147483646 h 1053"/>
              <a:gd name="T28" fmla="*/ 2147483646 w 3963"/>
              <a:gd name="T29" fmla="*/ 2147483646 h 1053"/>
              <a:gd name="T30" fmla="*/ 2147483646 w 3963"/>
              <a:gd name="T31" fmla="*/ 2147483646 h 1053"/>
              <a:gd name="T32" fmla="*/ 2147483646 w 3963"/>
              <a:gd name="T33" fmla="*/ 2147483646 h 1053"/>
              <a:gd name="T34" fmla="*/ 2147483646 w 3963"/>
              <a:gd name="T35" fmla="*/ 2147483646 h 1053"/>
              <a:gd name="T36" fmla="*/ 2147483646 w 3963"/>
              <a:gd name="T37" fmla="*/ 2147483646 h 1053"/>
              <a:gd name="T38" fmla="*/ 2147483646 w 3963"/>
              <a:gd name="T39" fmla="*/ 0 h 1053"/>
              <a:gd name="T40" fmla="*/ 2147483646 w 3963"/>
              <a:gd name="T41" fmla="*/ 2147483646 h 1053"/>
              <a:gd name="T42" fmla="*/ 2147483646 w 3963"/>
              <a:gd name="T43" fmla="*/ 2147483646 h 1053"/>
              <a:gd name="T44" fmla="*/ 2147483646 w 3963"/>
              <a:gd name="T45" fmla="*/ 2147483646 h 1053"/>
              <a:gd name="T46" fmla="*/ 2147483646 w 3963"/>
              <a:gd name="T47" fmla="*/ 2147483646 h 1053"/>
              <a:gd name="T48" fmla="*/ 2147483646 w 3963"/>
              <a:gd name="T49" fmla="*/ 2147483646 h 1053"/>
              <a:gd name="T50" fmla="*/ 2147483646 w 3963"/>
              <a:gd name="T51" fmla="*/ 2147483646 h 1053"/>
              <a:gd name="T52" fmla="*/ 2147483646 w 3963"/>
              <a:gd name="T53" fmla="*/ 2147483646 h 1053"/>
              <a:gd name="T54" fmla="*/ 2147483646 w 3963"/>
              <a:gd name="T55" fmla="*/ 2147483646 h 1053"/>
              <a:gd name="T56" fmla="*/ 2147483646 w 3963"/>
              <a:gd name="T57" fmla="*/ 2147483646 h 1053"/>
              <a:gd name="T58" fmla="*/ 2147483646 w 3963"/>
              <a:gd name="T59" fmla="*/ 2147483646 h 1053"/>
              <a:gd name="T60" fmla="*/ 2147483646 w 3963"/>
              <a:gd name="T61" fmla="*/ 2147483646 h 1053"/>
              <a:gd name="T62" fmla="*/ 2147483646 w 3963"/>
              <a:gd name="T63" fmla="*/ 2147483646 h 1053"/>
              <a:gd name="T64" fmla="*/ 2147483646 w 3963"/>
              <a:gd name="T65" fmla="*/ 2147483646 h 1053"/>
              <a:gd name="T66" fmla="*/ 2147483646 w 3963"/>
              <a:gd name="T67" fmla="*/ 2147483646 h 1053"/>
              <a:gd name="T68" fmla="*/ 2147483646 w 3963"/>
              <a:gd name="T69" fmla="*/ 2147483646 h 1053"/>
              <a:gd name="T70" fmla="*/ 2147483646 w 3963"/>
              <a:gd name="T71" fmla="*/ 2147483646 h 1053"/>
              <a:gd name="T72" fmla="*/ 2147483646 w 3963"/>
              <a:gd name="T73" fmla="*/ 2147483646 h 1053"/>
              <a:gd name="T74" fmla="*/ 2147483646 w 3963"/>
              <a:gd name="T75" fmla="*/ 2147483646 h 1053"/>
              <a:gd name="T76" fmla="*/ 2147483646 w 3963"/>
              <a:gd name="T77" fmla="*/ 2147483646 h 1053"/>
              <a:gd name="T78" fmla="*/ 2147483646 w 3963"/>
              <a:gd name="T79" fmla="*/ 2147483646 h 1053"/>
              <a:gd name="T80" fmla="*/ 2147483646 w 3963"/>
              <a:gd name="T81" fmla="*/ 2147483646 h 1053"/>
              <a:gd name="T82" fmla="*/ 2147483646 w 3963"/>
              <a:gd name="T83" fmla="*/ 2147483646 h 1053"/>
              <a:gd name="T84" fmla="*/ 2147483646 w 3963"/>
              <a:gd name="T85" fmla="*/ 2147483646 h 10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63"/>
              <a:gd name="T130" fmla="*/ 0 h 1053"/>
              <a:gd name="T131" fmla="*/ 3963 w 3963"/>
              <a:gd name="T132" fmla="*/ 1053 h 10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63" h="1053">
                <a:moveTo>
                  <a:pt x="0" y="26"/>
                </a:moveTo>
                <a:lnTo>
                  <a:pt x="38" y="77"/>
                </a:lnTo>
                <a:lnTo>
                  <a:pt x="80" y="122"/>
                </a:lnTo>
                <a:lnTo>
                  <a:pt x="130" y="167"/>
                </a:lnTo>
                <a:lnTo>
                  <a:pt x="190" y="213"/>
                </a:lnTo>
                <a:lnTo>
                  <a:pt x="246" y="247"/>
                </a:lnTo>
                <a:lnTo>
                  <a:pt x="313" y="282"/>
                </a:lnTo>
                <a:lnTo>
                  <a:pt x="370" y="312"/>
                </a:lnTo>
                <a:lnTo>
                  <a:pt x="432" y="338"/>
                </a:lnTo>
                <a:lnTo>
                  <a:pt x="493" y="359"/>
                </a:lnTo>
                <a:lnTo>
                  <a:pt x="559" y="386"/>
                </a:lnTo>
                <a:lnTo>
                  <a:pt x="631" y="407"/>
                </a:lnTo>
                <a:lnTo>
                  <a:pt x="694" y="426"/>
                </a:lnTo>
                <a:lnTo>
                  <a:pt x="764" y="445"/>
                </a:lnTo>
                <a:lnTo>
                  <a:pt x="833" y="461"/>
                </a:lnTo>
                <a:lnTo>
                  <a:pt x="902" y="477"/>
                </a:lnTo>
                <a:lnTo>
                  <a:pt x="966" y="490"/>
                </a:lnTo>
                <a:lnTo>
                  <a:pt x="1049" y="503"/>
                </a:lnTo>
                <a:lnTo>
                  <a:pt x="1132" y="517"/>
                </a:lnTo>
                <a:lnTo>
                  <a:pt x="1209" y="530"/>
                </a:lnTo>
                <a:lnTo>
                  <a:pt x="1292" y="541"/>
                </a:lnTo>
                <a:lnTo>
                  <a:pt x="1377" y="552"/>
                </a:lnTo>
                <a:lnTo>
                  <a:pt x="1463" y="560"/>
                </a:lnTo>
                <a:lnTo>
                  <a:pt x="1550" y="564"/>
                </a:lnTo>
                <a:lnTo>
                  <a:pt x="1631" y="570"/>
                </a:lnTo>
                <a:lnTo>
                  <a:pt x="1715" y="575"/>
                </a:lnTo>
                <a:lnTo>
                  <a:pt x="1786" y="578"/>
                </a:lnTo>
                <a:lnTo>
                  <a:pt x="1858" y="580"/>
                </a:lnTo>
                <a:lnTo>
                  <a:pt x="1927" y="580"/>
                </a:lnTo>
                <a:lnTo>
                  <a:pt x="1979" y="580"/>
                </a:lnTo>
                <a:lnTo>
                  <a:pt x="2041" y="580"/>
                </a:lnTo>
                <a:lnTo>
                  <a:pt x="2110" y="578"/>
                </a:lnTo>
                <a:lnTo>
                  <a:pt x="2190" y="578"/>
                </a:lnTo>
                <a:lnTo>
                  <a:pt x="2262" y="575"/>
                </a:lnTo>
                <a:lnTo>
                  <a:pt x="2345" y="567"/>
                </a:lnTo>
                <a:lnTo>
                  <a:pt x="2417" y="564"/>
                </a:lnTo>
                <a:lnTo>
                  <a:pt x="2503" y="557"/>
                </a:lnTo>
                <a:lnTo>
                  <a:pt x="2579" y="549"/>
                </a:lnTo>
                <a:lnTo>
                  <a:pt x="2653" y="541"/>
                </a:lnTo>
                <a:lnTo>
                  <a:pt x="2734" y="530"/>
                </a:lnTo>
                <a:lnTo>
                  <a:pt x="2808" y="519"/>
                </a:lnTo>
                <a:lnTo>
                  <a:pt x="2877" y="509"/>
                </a:lnTo>
                <a:lnTo>
                  <a:pt x="2943" y="498"/>
                </a:lnTo>
                <a:lnTo>
                  <a:pt x="3008" y="484"/>
                </a:lnTo>
                <a:lnTo>
                  <a:pt x="3091" y="469"/>
                </a:lnTo>
                <a:lnTo>
                  <a:pt x="3157" y="453"/>
                </a:lnTo>
                <a:lnTo>
                  <a:pt x="3226" y="434"/>
                </a:lnTo>
                <a:lnTo>
                  <a:pt x="3304" y="412"/>
                </a:lnTo>
                <a:lnTo>
                  <a:pt x="3376" y="389"/>
                </a:lnTo>
                <a:lnTo>
                  <a:pt x="3447" y="365"/>
                </a:lnTo>
                <a:lnTo>
                  <a:pt x="3521" y="338"/>
                </a:lnTo>
                <a:lnTo>
                  <a:pt x="3575" y="315"/>
                </a:lnTo>
                <a:lnTo>
                  <a:pt x="3639" y="282"/>
                </a:lnTo>
                <a:lnTo>
                  <a:pt x="3708" y="244"/>
                </a:lnTo>
                <a:lnTo>
                  <a:pt x="3773" y="205"/>
                </a:lnTo>
                <a:lnTo>
                  <a:pt x="3833" y="163"/>
                </a:lnTo>
                <a:lnTo>
                  <a:pt x="3882" y="117"/>
                </a:lnTo>
                <a:lnTo>
                  <a:pt x="3922" y="74"/>
                </a:lnTo>
                <a:lnTo>
                  <a:pt x="3944" y="36"/>
                </a:lnTo>
                <a:lnTo>
                  <a:pt x="3963" y="0"/>
                </a:lnTo>
                <a:lnTo>
                  <a:pt x="3953" y="58"/>
                </a:lnTo>
                <a:lnTo>
                  <a:pt x="3941" y="114"/>
                </a:lnTo>
                <a:lnTo>
                  <a:pt x="3930" y="163"/>
                </a:lnTo>
                <a:lnTo>
                  <a:pt x="3916" y="224"/>
                </a:lnTo>
                <a:lnTo>
                  <a:pt x="3896" y="285"/>
                </a:lnTo>
                <a:lnTo>
                  <a:pt x="3879" y="343"/>
                </a:lnTo>
                <a:lnTo>
                  <a:pt x="3861" y="403"/>
                </a:lnTo>
                <a:lnTo>
                  <a:pt x="3836" y="467"/>
                </a:lnTo>
                <a:lnTo>
                  <a:pt x="3813" y="519"/>
                </a:lnTo>
                <a:lnTo>
                  <a:pt x="3782" y="570"/>
                </a:lnTo>
                <a:lnTo>
                  <a:pt x="3756" y="610"/>
                </a:lnTo>
                <a:lnTo>
                  <a:pt x="3727" y="640"/>
                </a:lnTo>
                <a:lnTo>
                  <a:pt x="3681" y="677"/>
                </a:lnTo>
                <a:lnTo>
                  <a:pt x="3628" y="717"/>
                </a:lnTo>
                <a:lnTo>
                  <a:pt x="3573" y="746"/>
                </a:lnTo>
                <a:lnTo>
                  <a:pt x="3506" y="781"/>
                </a:lnTo>
                <a:lnTo>
                  <a:pt x="3437" y="812"/>
                </a:lnTo>
                <a:lnTo>
                  <a:pt x="3364" y="842"/>
                </a:lnTo>
                <a:lnTo>
                  <a:pt x="3298" y="867"/>
                </a:lnTo>
                <a:lnTo>
                  <a:pt x="3232" y="887"/>
                </a:lnTo>
                <a:lnTo>
                  <a:pt x="3163" y="909"/>
                </a:lnTo>
                <a:lnTo>
                  <a:pt x="3083" y="930"/>
                </a:lnTo>
                <a:lnTo>
                  <a:pt x="3003" y="952"/>
                </a:lnTo>
                <a:lnTo>
                  <a:pt x="2927" y="964"/>
                </a:lnTo>
                <a:lnTo>
                  <a:pt x="2843" y="981"/>
                </a:lnTo>
                <a:lnTo>
                  <a:pt x="2760" y="994"/>
                </a:lnTo>
                <a:lnTo>
                  <a:pt x="2675" y="1008"/>
                </a:lnTo>
                <a:lnTo>
                  <a:pt x="2594" y="1019"/>
                </a:lnTo>
                <a:lnTo>
                  <a:pt x="2511" y="1029"/>
                </a:lnTo>
                <a:lnTo>
                  <a:pt x="2425" y="1038"/>
                </a:lnTo>
                <a:lnTo>
                  <a:pt x="2348" y="1042"/>
                </a:lnTo>
                <a:lnTo>
                  <a:pt x="2256" y="1044"/>
                </a:lnTo>
                <a:lnTo>
                  <a:pt x="2165" y="1050"/>
                </a:lnTo>
                <a:lnTo>
                  <a:pt x="2068" y="1053"/>
                </a:lnTo>
                <a:lnTo>
                  <a:pt x="1979" y="1053"/>
                </a:lnTo>
                <a:lnTo>
                  <a:pt x="1916" y="1050"/>
                </a:lnTo>
                <a:lnTo>
                  <a:pt x="1827" y="1050"/>
                </a:lnTo>
                <a:lnTo>
                  <a:pt x="1758" y="1050"/>
                </a:lnTo>
                <a:lnTo>
                  <a:pt x="1675" y="1044"/>
                </a:lnTo>
                <a:lnTo>
                  <a:pt x="1586" y="1039"/>
                </a:lnTo>
                <a:lnTo>
                  <a:pt x="1492" y="1032"/>
                </a:lnTo>
                <a:lnTo>
                  <a:pt x="1415" y="1024"/>
                </a:lnTo>
                <a:lnTo>
                  <a:pt x="1312" y="1013"/>
                </a:lnTo>
                <a:lnTo>
                  <a:pt x="1237" y="1002"/>
                </a:lnTo>
                <a:lnTo>
                  <a:pt x="1174" y="994"/>
                </a:lnTo>
                <a:lnTo>
                  <a:pt x="1111" y="983"/>
                </a:lnTo>
                <a:lnTo>
                  <a:pt x="1046" y="970"/>
                </a:lnTo>
                <a:lnTo>
                  <a:pt x="974" y="955"/>
                </a:lnTo>
                <a:lnTo>
                  <a:pt x="902" y="939"/>
                </a:lnTo>
                <a:lnTo>
                  <a:pt x="836" y="922"/>
                </a:lnTo>
                <a:lnTo>
                  <a:pt x="773" y="903"/>
                </a:lnTo>
                <a:lnTo>
                  <a:pt x="702" y="882"/>
                </a:lnTo>
                <a:lnTo>
                  <a:pt x="639" y="861"/>
                </a:lnTo>
                <a:lnTo>
                  <a:pt x="581" y="837"/>
                </a:lnTo>
                <a:lnTo>
                  <a:pt x="522" y="812"/>
                </a:lnTo>
                <a:lnTo>
                  <a:pt x="462" y="787"/>
                </a:lnTo>
                <a:lnTo>
                  <a:pt x="404" y="757"/>
                </a:lnTo>
                <a:lnTo>
                  <a:pt x="341" y="722"/>
                </a:lnTo>
                <a:lnTo>
                  <a:pt x="282" y="679"/>
                </a:lnTo>
                <a:lnTo>
                  <a:pt x="224" y="635"/>
                </a:lnTo>
                <a:lnTo>
                  <a:pt x="190" y="597"/>
                </a:lnTo>
                <a:lnTo>
                  <a:pt x="158" y="552"/>
                </a:lnTo>
                <a:lnTo>
                  <a:pt x="124" y="484"/>
                </a:lnTo>
                <a:lnTo>
                  <a:pt x="99" y="415"/>
                </a:lnTo>
                <a:lnTo>
                  <a:pt x="80" y="354"/>
                </a:lnTo>
                <a:lnTo>
                  <a:pt x="61" y="298"/>
                </a:lnTo>
                <a:lnTo>
                  <a:pt x="44" y="243"/>
                </a:lnTo>
                <a:lnTo>
                  <a:pt x="30" y="178"/>
                </a:lnTo>
                <a:lnTo>
                  <a:pt x="15" y="106"/>
                </a:lnTo>
                <a:lnTo>
                  <a:pt x="0" y="26"/>
                </a:lnTo>
                <a:close/>
              </a:path>
            </a:pathLst>
          </a:custGeom>
          <a:solidFill>
            <a:srgbClr val="60000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5" name="Freeform 2064">
            <a:extLst>
              <a:ext uri="{FF2B5EF4-FFF2-40B4-BE49-F238E27FC236}">
                <a16:creationId xmlns:a16="http://schemas.microsoft.com/office/drawing/2014/main" id="{36B4AD4B-9237-8040-8CD5-448539FD5B0F}"/>
              </a:ext>
            </a:extLst>
          </p:cNvPr>
          <p:cNvSpPr>
            <a:spLocks/>
          </p:cNvSpPr>
          <p:nvPr/>
        </p:nvSpPr>
        <p:spPr bwMode="auto">
          <a:xfrm>
            <a:off x="4764062" y="5436141"/>
            <a:ext cx="1672631" cy="479935"/>
          </a:xfrm>
          <a:custGeom>
            <a:avLst/>
            <a:gdLst>
              <a:gd name="T0" fmla="*/ 2147483646 w 3512"/>
              <a:gd name="T1" fmla="*/ 2147483646 h 1008"/>
              <a:gd name="T2" fmla="*/ 2147483646 w 3512"/>
              <a:gd name="T3" fmla="*/ 2147483646 h 1008"/>
              <a:gd name="T4" fmla="*/ 2147483646 w 3512"/>
              <a:gd name="T5" fmla="*/ 2147483646 h 1008"/>
              <a:gd name="T6" fmla="*/ 2147483646 w 3512"/>
              <a:gd name="T7" fmla="*/ 2147483646 h 1008"/>
              <a:gd name="T8" fmla="*/ 2147483646 w 3512"/>
              <a:gd name="T9" fmla="*/ 2147483646 h 1008"/>
              <a:gd name="T10" fmla="*/ 2147483646 w 3512"/>
              <a:gd name="T11" fmla="*/ 2147483646 h 1008"/>
              <a:gd name="T12" fmla="*/ 2147483646 w 3512"/>
              <a:gd name="T13" fmla="*/ 2147483646 h 1008"/>
              <a:gd name="T14" fmla="*/ 2147483646 w 3512"/>
              <a:gd name="T15" fmla="*/ 2147483646 h 1008"/>
              <a:gd name="T16" fmla="*/ 2147483646 w 3512"/>
              <a:gd name="T17" fmla="*/ 2147483646 h 1008"/>
              <a:gd name="T18" fmla="*/ 2147483646 w 3512"/>
              <a:gd name="T19" fmla="*/ 2147483646 h 1008"/>
              <a:gd name="T20" fmla="*/ 2147483646 w 3512"/>
              <a:gd name="T21" fmla="*/ 2147483646 h 1008"/>
              <a:gd name="T22" fmla="*/ 2147483646 w 3512"/>
              <a:gd name="T23" fmla="*/ 2147483646 h 1008"/>
              <a:gd name="T24" fmla="*/ 2147483646 w 3512"/>
              <a:gd name="T25" fmla="*/ 2147483646 h 1008"/>
              <a:gd name="T26" fmla="*/ 2147483646 w 3512"/>
              <a:gd name="T27" fmla="*/ 2147483646 h 1008"/>
              <a:gd name="T28" fmla="*/ 2147483646 w 3512"/>
              <a:gd name="T29" fmla="*/ 2147483646 h 1008"/>
              <a:gd name="T30" fmla="*/ 2147483646 w 3512"/>
              <a:gd name="T31" fmla="*/ 2147483646 h 1008"/>
              <a:gd name="T32" fmla="*/ 2147483646 w 3512"/>
              <a:gd name="T33" fmla="*/ 2147483646 h 1008"/>
              <a:gd name="T34" fmla="*/ 2147483646 w 3512"/>
              <a:gd name="T35" fmla="*/ 2147483646 h 1008"/>
              <a:gd name="T36" fmla="*/ 2147483646 w 3512"/>
              <a:gd name="T37" fmla="*/ 2147483646 h 1008"/>
              <a:gd name="T38" fmla="*/ 2147483646 w 3512"/>
              <a:gd name="T39" fmla="*/ 2147483646 h 1008"/>
              <a:gd name="T40" fmla="*/ 2147483646 w 3512"/>
              <a:gd name="T41" fmla="*/ 2147483646 h 1008"/>
              <a:gd name="T42" fmla="*/ 2147483646 w 3512"/>
              <a:gd name="T43" fmla="*/ 2147483646 h 1008"/>
              <a:gd name="T44" fmla="*/ 2147483646 w 3512"/>
              <a:gd name="T45" fmla="*/ 2147483646 h 1008"/>
              <a:gd name="T46" fmla="*/ 2147483646 w 3512"/>
              <a:gd name="T47" fmla="*/ 2147483646 h 1008"/>
              <a:gd name="T48" fmla="*/ 2147483646 w 3512"/>
              <a:gd name="T49" fmla="*/ 2147483646 h 1008"/>
              <a:gd name="T50" fmla="*/ 2147483646 w 3512"/>
              <a:gd name="T51" fmla="*/ 2147483646 h 1008"/>
              <a:gd name="T52" fmla="*/ 2147483646 w 3512"/>
              <a:gd name="T53" fmla="*/ 2147483646 h 1008"/>
              <a:gd name="T54" fmla="*/ 2147483646 w 3512"/>
              <a:gd name="T55" fmla="*/ 2147483646 h 1008"/>
              <a:gd name="T56" fmla="*/ 2147483646 w 3512"/>
              <a:gd name="T57" fmla="*/ 2147483646 h 1008"/>
              <a:gd name="T58" fmla="*/ 2147483646 w 3512"/>
              <a:gd name="T59" fmla="*/ 2147483646 h 1008"/>
              <a:gd name="T60" fmla="*/ 2147483646 w 3512"/>
              <a:gd name="T61" fmla="*/ 2147483646 h 1008"/>
              <a:gd name="T62" fmla="*/ 2147483646 w 3512"/>
              <a:gd name="T63" fmla="*/ 2147483646 h 1008"/>
              <a:gd name="T64" fmla="*/ 2147483646 w 3512"/>
              <a:gd name="T65" fmla="*/ 2147483646 h 1008"/>
              <a:gd name="T66" fmla="*/ 2147483646 w 3512"/>
              <a:gd name="T67" fmla="*/ 2147483646 h 1008"/>
              <a:gd name="T68" fmla="*/ 2147483646 w 3512"/>
              <a:gd name="T69" fmla="*/ 2147483646 h 1008"/>
              <a:gd name="T70" fmla="*/ 2147483646 w 3512"/>
              <a:gd name="T71" fmla="*/ 2147483646 h 1008"/>
              <a:gd name="T72" fmla="*/ 2147483646 w 3512"/>
              <a:gd name="T73" fmla="*/ 2147483646 h 1008"/>
              <a:gd name="T74" fmla="*/ 2147483646 w 3512"/>
              <a:gd name="T75" fmla="*/ 2147483646 h 1008"/>
              <a:gd name="T76" fmla="*/ 2147483646 w 3512"/>
              <a:gd name="T77" fmla="*/ 2147483646 h 1008"/>
              <a:gd name="T78" fmla="*/ 2147483646 w 3512"/>
              <a:gd name="T79" fmla="*/ 2147483646 h 1008"/>
              <a:gd name="T80" fmla="*/ 2147483646 w 3512"/>
              <a:gd name="T81" fmla="*/ 2147483646 h 1008"/>
              <a:gd name="T82" fmla="*/ 2147483646 w 3512"/>
              <a:gd name="T83" fmla="*/ 2147483646 h 1008"/>
              <a:gd name="T84" fmla="*/ 2147483646 w 3512"/>
              <a:gd name="T85" fmla="*/ 2147483646 h 1008"/>
              <a:gd name="T86" fmla="*/ 2147483646 w 3512"/>
              <a:gd name="T87" fmla="*/ 2147483646 h 1008"/>
              <a:gd name="T88" fmla="*/ 2147483646 w 3512"/>
              <a:gd name="T89" fmla="*/ 2147483646 h 1008"/>
              <a:gd name="T90" fmla="*/ 2147483646 w 3512"/>
              <a:gd name="T91" fmla="*/ 2147483646 h 1008"/>
              <a:gd name="T92" fmla="*/ 2147483646 w 3512"/>
              <a:gd name="T93" fmla="*/ 2147483646 h 1008"/>
              <a:gd name="T94" fmla="*/ 2147483646 w 3512"/>
              <a:gd name="T95" fmla="*/ 2147483646 h 1008"/>
              <a:gd name="T96" fmla="*/ 2147483646 w 3512"/>
              <a:gd name="T97" fmla="*/ 2147483646 h 1008"/>
              <a:gd name="T98" fmla="*/ 2147483646 w 3512"/>
              <a:gd name="T99" fmla="*/ 2147483646 h 1008"/>
              <a:gd name="T100" fmla="*/ 2147483646 w 3512"/>
              <a:gd name="T101" fmla="*/ 2147483646 h 1008"/>
              <a:gd name="T102" fmla="*/ 2147483646 w 3512"/>
              <a:gd name="T103" fmla="*/ 2147483646 h 1008"/>
              <a:gd name="T104" fmla="*/ 2147483646 w 3512"/>
              <a:gd name="T105" fmla="*/ 2147483646 h 1008"/>
              <a:gd name="T106" fmla="*/ 2147483646 w 3512"/>
              <a:gd name="T107" fmla="*/ 2147483646 h 1008"/>
              <a:gd name="T108" fmla="*/ 2147483646 w 3512"/>
              <a:gd name="T109" fmla="*/ 2147483646 h 10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12"/>
              <a:gd name="T166" fmla="*/ 0 h 1008"/>
              <a:gd name="T167" fmla="*/ 3512 w 3512"/>
              <a:gd name="T168" fmla="*/ 1008 h 10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12" h="1008">
                <a:moveTo>
                  <a:pt x="0" y="3"/>
                </a:moveTo>
                <a:lnTo>
                  <a:pt x="63" y="61"/>
                </a:lnTo>
                <a:lnTo>
                  <a:pt x="114" y="102"/>
                </a:lnTo>
                <a:lnTo>
                  <a:pt x="172" y="141"/>
                </a:lnTo>
                <a:lnTo>
                  <a:pt x="226" y="174"/>
                </a:lnTo>
                <a:lnTo>
                  <a:pt x="286" y="205"/>
                </a:lnTo>
                <a:lnTo>
                  <a:pt x="355" y="240"/>
                </a:lnTo>
                <a:lnTo>
                  <a:pt x="429" y="276"/>
                </a:lnTo>
                <a:lnTo>
                  <a:pt x="509" y="304"/>
                </a:lnTo>
                <a:lnTo>
                  <a:pt x="570" y="328"/>
                </a:lnTo>
                <a:lnTo>
                  <a:pt x="650" y="353"/>
                </a:lnTo>
                <a:lnTo>
                  <a:pt x="730" y="376"/>
                </a:lnTo>
                <a:lnTo>
                  <a:pt x="806" y="395"/>
                </a:lnTo>
                <a:lnTo>
                  <a:pt x="884" y="414"/>
                </a:lnTo>
                <a:lnTo>
                  <a:pt x="947" y="427"/>
                </a:lnTo>
                <a:lnTo>
                  <a:pt x="1025" y="440"/>
                </a:lnTo>
                <a:lnTo>
                  <a:pt x="1102" y="453"/>
                </a:lnTo>
                <a:lnTo>
                  <a:pt x="1182" y="464"/>
                </a:lnTo>
                <a:lnTo>
                  <a:pt x="1268" y="475"/>
                </a:lnTo>
                <a:lnTo>
                  <a:pt x="1354" y="486"/>
                </a:lnTo>
                <a:lnTo>
                  <a:pt x="1443" y="491"/>
                </a:lnTo>
                <a:lnTo>
                  <a:pt x="1512" y="497"/>
                </a:lnTo>
                <a:lnTo>
                  <a:pt x="1589" y="502"/>
                </a:lnTo>
                <a:lnTo>
                  <a:pt x="1657" y="505"/>
                </a:lnTo>
                <a:lnTo>
                  <a:pt x="1755" y="505"/>
                </a:lnTo>
                <a:lnTo>
                  <a:pt x="1841" y="505"/>
                </a:lnTo>
                <a:lnTo>
                  <a:pt x="1933" y="499"/>
                </a:lnTo>
                <a:lnTo>
                  <a:pt x="2021" y="497"/>
                </a:lnTo>
                <a:lnTo>
                  <a:pt x="2099" y="489"/>
                </a:lnTo>
                <a:lnTo>
                  <a:pt x="2187" y="480"/>
                </a:lnTo>
                <a:lnTo>
                  <a:pt x="2263" y="475"/>
                </a:lnTo>
                <a:lnTo>
                  <a:pt x="2341" y="464"/>
                </a:lnTo>
                <a:lnTo>
                  <a:pt x="2421" y="453"/>
                </a:lnTo>
                <a:lnTo>
                  <a:pt x="2504" y="437"/>
                </a:lnTo>
                <a:lnTo>
                  <a:pt x="2584" y="422"/>
                </a:lnTo>
                <a:lnTo>
                  <a:pt x="2665" y="403"/>
                </a:lnTo>
                <a:lnTo>
                  <a:pt x="2733" y="387"/>
                </a:lnTo>
                <a:lnTo>
                  <a:pt x="2808" y="368"/>
                </a:lnTo>
                <a:lnTo>
                  <a:pt x="2883" y="347"/>
                </a:lnTo>
                <a:lnTo>
                  <a:pt x="2966" y="318"/>
                </a:lnTo>
                <a:lnTo>
                  <a:pt x="3043" y="288"/>
                </a:lnTo>
                <a:lnTo>
                  <a:pt x="3105" y="265"/>
                </a:lnTo>
                <a:lnTo>
                  <a:pt x="3185" y="227"/>
                </a:lnTo>
                <a:lnTo>
                  <a:pt x="3257" y="187"/>
                </a:lnTo>
                <a:lnTo>
                  <a:pt x="3320" y="149"/>
                </a:lnTo>
                <a:lnTo>
                  <a:pt x="3382" y="110"/>
                </a:lnTo>
                <a:lnTo>
                  <a:pt x="3426" y="78"/>
                </a:lnTo>
                <a:lnTo>
                  <a:pt x="3465" y="42"/>
                </a:lnTo>
                <a:lnTo>
                  <a:pt x="3512" y="0"/>
                </a:lnTo>
                <a:lnTo>
                  <a:pt x="3473" y="61"/>
                </a:lnTo>
                <a:lnTo>
                  <a:pt x="3443" y="110"/>
                </a:lnTo>
                <a:lnTo>
                  <a:pt x="3406" y="163"/>
                </a:lnTo>
                <a:lnTo>
                  <a:pt x="3374" y="208"/>
                </a:lnTo>
                <a:lnTo>
                  <a:pt x="3332" y="262"/>
                </a:lnTo>
                <a:lnTo>
                  <a:pt x="3294" y="307"/>
                </a:lnTo>
                <a:lnTo>
                  <a:pt x="3254" y="350"/>
                </a:lnTo>
                <a:lnTo>
                  <a:pt x="3215" y="392"/>
                </a:lnTo>
                <a:lnTo>
                  <a:pt x="3168" y="440"/>
                </a:lnTo>
                <a:lnTo>
                  <a:pt x="3116" y="489"/>
                </a:lnTo>
                <a:lnTo>
                  <a:pt x="3071" y="528"/>
                </a:lnTo>
                <a:lnTo>
                  <a:pt x="3016" y="574"/>
                </a:lnTo>
                <a:lnTo>
                  <a:pt x="2963" y="613"/>
                </a:lnTo>
                <a:lnTo>
                  <a:pt x="2919" y="646"/>
                </a:lnTo>
                <a:lnTo>
                  <a:pt x="2877" y="673"/>
                </a:lnTo>
                <a:lnTo>
                  <a:pt x="2825" y="707"/>
                </a:lnTo>
                <a:lnTo>
                  <a:pt x="2770" y="739"/>
                </a:lnTo>
                <a:lnTo>
                  <a:pt x="2711" y="771"/>
                </a:lnTo>
                <a:lnTo>
                  <a:pt x="2656" y="801"/>
                </a:lnTo>
                <a:lnTo>
                  <a:pt x="2590" y="830"/>
                </a:lnTo>
                <a:lnTo>
                  <a:pt x="2534" y="853"/>
                </a:lnTo>
                <a:lnTo>
                  <a:pt x="2470" y="878"/>
                </a:lnTo>
                <a:lnTo>
                  <a:pt x="2404" y="902"/>
                </a:lnTo>
                <a:lnTo>
                  <a:pt x="2332" y="923"/>
                </a:lnTo>
                <a:lnTo>
                  <a:pt x="2261" y="942"/>
                </a:lnTo>
                <a:lnTo>
                  <a:pt x="2177" y="963"/>
                </a:lnTo>
                <a:lnTo>
                  <a:pt x="2101" y="977"/>
                </a:lnTo>
                <a:lnTo>
                  <a:pt x="2021" y="990"/>
                </a:lnTo>
                <a:lnTo>
                  <a:pt x="1935" y="1000"/>
                </a:lnTo>
                <a:lnTo>
                  <a:pt x="1844" y="1005"/>
                </a:lnTo>
                <a:lnTo>
                  <a:pt x="1755" y="1008"/>
                </a:lnTo>
                <a:lnTo>
                  <a:pt x="1678" y="1008"/>
                </a:lnTo>
                <a:lnTo>
                  <a:pt x="1609" y="1003"/>
                </a:lnTo>
                <a:lnTo>
                  <a:pt x="1537" y="995"/>
                </a:lnTo>
                <a:lnTo>
                  <a:pt x="1454" y="985"/>
                </a:lnTo>
                <a:lnTo>
                  <a:pt x="1365" y="971"/>
                </a:lnTo>
                <a:lnTo>
                  <a:pt x="1282" y="952"/>
                </a:lnTo>
                <a:lnTo>
                  <a:pt x="1222" y="936"/>
                </a:lnTo>
                <a:lnTo>
                  <a:pt x="1147" y="914"/>
                </a:lnTo>
                <a:lnTo>
                  <a:pt x="1071" y="889"/>
                </a:lnTo>
                <a:lnTo>
                  <a:pt x="1013" y="867"/>
                </a:lnTo>
                <a:lnTo>
                  <a:pt x="961" y="845"/>
                </a:lnTo>
                <a:lnTo>
                  <a:pt x="896" y="820"/>
                </a:lnTo>
                <a:lnTo>
                  <a:pt x="839" y="792"/>
                </a:lnTo>
                <a:lnTo>
                  <a:pt x="787" y="763"/>
                </a:lnTo>
                <a:lnTo>
                  <a:pt x="744" y="742"/>
                </a:lnTo>
                <a:lnTo>
                  <a:pt x="692" y="712"/>
                </a:lnTo>
                <a:lnTo>
                  <a:pt x="645" y="683"/>
                </a:lnTo>
                <a:lnTo>
                  <a:pt x="601" y="654"/>
                </a:lnTo>
                <a:lnTo>
                  <a:pt x="549" y="613"/>
                </a:lnTo>
                <a:lnTo>
                  <a:pt x="493" y="571"/>
                </a:lnTo>
                <a:lnTo>
                  <a:pt x="440" y="528"/>
                </a:lnTo>
                <a:lnTo>
                  <a:pt x="387" y="483"/>
                </a:lnTo>
                <a:lnTo>
                  <a:pt x="338" y="434"/>
                </a:lnTo>
                <a:lnTo>
                  <a:pt x="288" y="384"/>
                </a:lnTo>
                <a:lnTo>
                  <a:pt x="232" y="323"/>
                </a:lnTo>
                <a:lnTo>
                  <a:pt x="186" y="267"/>
                </a:lnTo>
                <a:lnTo>
                  <a:pt x="143" y="213"/>
                </a:lnTo>
                <a:lnTo>
                  <a:pt x="105" y="163"/>
                </a:lnTo>
                <a:lnTo>
                  <a:pt x="66" y="107"/>
                </a:lnTo>
                <a:lnTo>
                  <a:pt x="31" y="53"/>
                </a:lnTo>
                <a:lnTo>
                  <a:pt x="0" y="3"/>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6" name="Freeform 2065">
            <a:extLst>
              <a:ext uri="{FF2B5EF4-FFF2-40B4-BE49-F238E27FC236}">
                <a16:creationId xmlns:a16="http://schemas.microsoft.com/office/drawing/2014/main" id="{C966443C-A621-6B45-BB35-5EE3F80E9252}"/>
              </a:ext>
            </a:extLst>
          </p:cNvPr>
          <p:cNvSpPr>
            <a:spLocks/>
          </p:cNvSpPr>
          <p:nvPr/>
        </p:nvSpPr>
        <p:spPr bwMode="auto">
          <a:xfrm>
            <a:off x="3224405" y="3948908"/>
            <a:ext cx="1899743" cy="507075"/>
          </a:xfrm>
          <a:custGeom>
            <a:avLst/>
            <a:gdLst>
              <a:gd name="T0" fmla="*/ 2147483646 w 3991"/>
              <a:gd name="T1" fmla="*/ 2147483646 h 1065"/>
              <a:gd name="T2" fmla="*/ 2147483646 w 3991"/>
              <a:gd name="T3" fmla="*/ 2147483646 h 1065"/>
              <a:gd name="T4" fmla="*/ 2147483646 w 3991"/>
              <a:gd name="T5" fmla="*/ 2147483646 h 1065"/>
              <a:gd name="T6" fmla="*/ 2147483646 w 3991"/>
              <a:gd name="T7" fmla="*/ 2147483646 h 1065"/>
              <a:gd name="T8" fmla="*/ 2147483646 w 3991"/>
              <a:gd name="T9" fmla="*/ 2147483646 h 1065"/>
              <a:gd name="T10" fmla="*/ 2147483646 w 3991"/>
              <a:gd name="T11" fmla="*/ 2147483646 h 1065"/>
              <a:gd name="T12" fmla="*/ 2147483646 w 3991"/>
              <a:gd name="T13" fmla="*/ 2147483646 h 1065"/>
              <a:gd name="T14" fmla="*/ 2147483646 w 3991"/>
              <a:gd name="T15" fmla="*/ 2147483646 h 1065"/>
              <a:gd name="T16" fmla="*/ 2147483646 w 3991"/>
              <a:gd name="T17" fmla="*/ 2147483646 h 1065"/>
              <a:gd name="T18" fmla="*/ 2147483646 w 3991"/>
              <a:gd name="T19" fmla="*/ 2147483646 h 1065"/>
              <a:gd name="T20" fmla="*/ 2147483646 w 3991"/>
              <a:gd name="T21" fmla="*/ 2147483646 h 1065"/>
              <a:gd name="T22" fmla="*/ 2147483646 w 3991"/>
              <a:gd name="T23" fmla="*/ 2147483646 h 1065"/>
              <a:gd name="T24" fmla="*/ 2147483646 w 3991"/>
              <a:gd name="T25" fmla="*/ 2147483646 h 1065"/>
              <a:gd name="T26" fmla="*/ 2147483646 w 3991"/>
              <a:gd name="T27" fmla="*/ 2147483646 h 1065"/>
              <a:gd name="T28" fmla="*/ 2147483646 w 3991"/>
              <a:gd name="T29" fmla="*/ 2147483646 h 1065"/>
              <a:gd name="T30" fmla="*/ 2147483646 w 3991"/>
              <a:gd name="T31" fmla="*/ 2147483646 h 1065"/>
              <a:gd name="T32" fmla="*/ 2147483646 w 3991"/>
              <a:gd name="T33" fmla="*/ 2147483646 h 1065"/>
              <a:gd name="T34" fmla="*/ 2147483646 w 3991"/>
              <a:gd name="T35" fmla="*/ 2147483646 h 1065"/>
              <a:gd name="T36" fmla="*/ 2147483646 w 3991"/>
              <a:gd name="T37" fmla="*/ 2147483646 h 1065"/>
              <a:gd name="T38" fmla="*/ 2147483646 w 3991"/>
              <a:gd name="T39" fmla="*/ 2147483646 h 1065"/>
              <a:gd name="T40" fmla="*/ 2147483646 w 3991"/>
              <a:gd name="T41" fmla="*/ 2147483646 h 1065"/>
              <a:gd name="T42" fmla="*/ 2147483646 w 3991"/>
              <a:gd name="T43" fmla="*/ 2147483646 h 1065"/>
              <a:gd name="T44" fmla="*/ 2147483646 w 3991"/>
              <a:gd name="T45" fmla="*/ 2147483646 h 1065"/>
              <a:gd name="T46" fmla="*/ 2147483646 w 3991"/>
              <a:gd name="T47" fmla="*/ 2147483646 h 1065"/>
              <a:gd name="T48" fmla="*/ 2147483646 w 3991"/>
              <a:gd name="T49" fmla="*/ 2147483646 h 1065"/>
              <a:gd name="T50" fmla="*/ 2147483646 w 3991"/>
              <a:gd name="T51" fmla="*/ 2147483646 h 1065"/>
              <a:gd name="T52" fmla="*/ 2147483646 w 3991"/>
              <a:gd name="T53" fmla="*/ 2147483646 h 1065"/>
              <a:gd name="T54" fmla="*/ 2147483646 w 3991"/>
              <a:gd name="T55" fmla="*/ 2147483646 h 1065"/>
              <a:gd name="T56" fmla="*/ 2147483646 w 3991"/>
              <a:gd name="T57" fmla="*/ 2147483646 h 1065"/>
              <a:gd name="T58" fmla="*/ 2147483646 w 3991"/>
              <a:gd name="T59" fmla="*/ 2147483646 h 1065"/>
              <a:gd name="T60" fmla="*/ 2147483646 w 3991"/>
              <a:gd name="T61" fmla="*/ 2147483646 h 1065"/>
              <a:gd name="T62" fmla="*/ 2147483646 w 3991"/>
              <a:gd name="T63" fmla="*/ 2147483646 h 1065"/>
              <a:gd name="T64" fmla="*/ 2147483646 w 3991"/>
              <a:gd name="T65" fmla="*/ 2147483646 h 1065"/>
              <a:gd name="T66" fmla="*/ 2147483646 w 3991"/>
              <a:gd name="T67" fmla="*/ 2147483646 h 1065"/>
              <a:gd name="T68" fmla="*/ 2147483646 w 3991"/>
              <a:gd name="T69" fmla="*/ 2147483646 h 1065"/>
              <a:gd name="T70" fmla="*/ 2147483646 w 3991"/>
              <a:gd name="T71" fmla="*/ 2147483646 h 1065"/>
              <a:gd name="T72" fmla="*/ 2147483646 w 3991"/>
              <a:gd name="T73" fmla="*/ 2147483646 h 1065"/>
              <a:gd name="T74" fmla="*/ 2147483646 w 3991"/>
              <a:gd name="T75" fmla="*/ 2147483646 h 1065"/>
              <a:gd name="T76" fmla="*/ 2147483646 w 3991"/>
              <a:gd name="T77" fmla="*/ 2147483646 h 1065"/>
              <a:gd name="T78" fmla="*/ 2147483646 w 3991"/>
              <a:gd name="T79" fmla="*/ 2147483646 h 1065"/>
              <a:gd name="T80" fmla="*/ 2147483646 w 3991"/>
              <a:gd name="T81" fmla="*/ 2147483646 h 1065"/>
              <a:gd name="T82" fmla="*/ 2147483646 w 3991"/>
              <a:gd name="T83" fmla="*/ 2147483646 h 1065"/>
              <a:gd name="T84" fmla="*/ 0 w 3991"/>
              <a:gd name="T85" fmla="*/ 2147483646 h 1065"/>
              <a:gd name="T86" fmla="*/ 2147483646 w 3991"/>
              <a:gd name="T87" fmla="*/ 2147483646 h 1065"/>
              <a:gd name="T88" fmla="*/ 2147483646 w 3991"/>
              <a:gd name="T89" fmla="*/ 2147483646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91"/>
              <a:gd name="T136" fmla="*/ 0 h 1065"/>
              <a:gd name="T137" fmla="*/ 3991 w 3991"/>
              <a:gd name="T138" fmla="*/ 1065 h 10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91" h="1065">
                <a:moveTo>
                  <a:pt x="35" y="0"/>
                </a:moveTo>
                <a:lnTo>
                  <a:pt x="47" y="38"/>
                </a:lnTo>
                <a:lnTo>
                  <a:pt x="69" y="88"/>
                </a:lnTo>
                <a:lnTo>
                  <a:pt x="110" y="145"/>
                </a:lnTo>
                <a:lnTo>
                  <a:pt x="161" y="198"/>
                </a:lnTo>
                <a:lnTo>
                  <a:pt x="218" y="242"/>
                </a:lnTo>
                <a:lnTo>
                  <a:pt x="290" y="289"/>
                </a:lnTo>
                <a:lnTo>
                  <a:pt x="355" y="325"/>
                </a:lnTo>
                <a:lnTo>
                  <a:pt x="421" y="355"/>
                </a:lnTo>
                <a:lnTo>
                  <a:pt x="473" y="379"/>
                </a:lnTo>
                <a:lnTo>
                  <a:pt x="542" y="405"/>
                </a:lnTo>
                <a:lnTo>
                  <a:pt x="612" y="430"/>
                </a:lnTo>
                <a:lnTo>
                  <a:pt x="687" y="454"/>
                </a:lnTo>
                <a:lnTo>
                  <a:pt x="759" y="474"/>
                </a:lnTo>
                <a:lnTo>
                  <a:pt x="836" y="496"/>
                </a:lnTo>
                <a:lnTo>
                  <a:pt x="919" y="515"/>
                </a:lnTo>
                <a:lnTo>
                  <a:pt x="997" y="531"/>
                </a:lnTo>
                <a:lnTo>
                  <a:pt x="1080" y="546"/>
                </a:lnTo>
                <a:lnTo>
                  <a:pt x="1163" y="560"/>
                </a:lnTo>
                <a:lnTo>
                  <a:pt x="1240" y="571"/>
                </a:lnTo>
                <a:lnTo>
                  <a:pt x="1308" y="579"/>
                </a:lnTo>
                <a:lnTo>
                  <a:pt x="1388" y="590"/>
                </a:lnTo>
                <a:lnTo>
                  <a:pt x="1463" y="598"/>
                </a:lnTo>
                <a:lnTo>
                  <a:pt x="1529" y="603"/>
                </a:lnTo>
                <a:lnTo>
                  <a:pt x="1606" y="609"/>
                </a:lnTo>
                <a:lnTo>
                  <a:pt x="1681" y="614"/>
                </a:lnTo>
                <a:lnTo>
                  <a:pt x="1753" y="617"/>
                </a:lnTo>
                <a:lnTo>
                  <a:pt x="1830" y="620"/>
                </a:lnTo>
                <a:lnTo>
                  <a:pt x="1922" y="622"/>
                </a:lnTo>
                <a:lnTo>
                  <a:pt x="1996" y="624"/>
                </a:lnTo>
                <a:lnTo>
                  <a:pt x="2072" y="622"/>
                </a:lnTo>
                <a:lnTo>
                  <a:pt x="2168" y="620"/>
                </a:lnTo>
                <a:lnTo>
                  <a:pt x="2257" y="617"/>
                </a:lnTo>
                <a:lnTo>
                  <a:pt x="2335" y="614"/>
                </a:lnTo>
                <a:lnTo>
                  <a:pt x="2407" y="609"/>
                </a:lnTo>
                <a:lnTo>
                  <a:pt x="2485" y="601"/>
                </a:lnTo>
                <a:lnTo>
                  <a:pt x="2573" y="592"/>
                </a:lnTo>
                <a:lnTo>
                  <a:pt x="2659" y="584"/>
                </a:lnTo>
                <a:lnTo>
                  <a:pt x="2737" y="573"/>
                </a:lnTo>
                <a:lnTo>
                  <a:pt x="2825" y="560"/>
                </a:lnTo>
                <a:lnTo>
                  <a:pt x="2914" y="546"/>
                </a:lnTo>
                <a:lnTo>
                  <a:pt x="2997" y="531"/>
                </a:lnTo>
                <a:lnTo>
                  <a:pt x="3074" y="515"/>
                </a:lnTo>
                <a:lnTo>
                  <a:pt x="3160" y="493"/>
                </a:lnTo>
                <a:lnTo>
                  <a:pt x="3238" y="474"/>
                </a:lnTo>
                <a:lnTo>
                  <a:pt x="3310" y="454"/>
                </a:lnTo>
                <a:lnTo>
                  <a:pt x="3384" y="430"/>
                </a:lnTo>
                <a:lnTo>
                  <a:pt x="3452" y="405"/>
                </a:lnTo>
                <a:lnTo>
                  <a:pt x="3518" y="379"/>
                </a:lnTo>
                <a:lnTo>
                  <a:pt x="3581" y="352"/>
                </a:lnTo>
                <a:lnTo>
                  <a:pt x="3642" y="322"/>
                </a:lnTo>
                <a:lnTo>
                  <a:pt x="3698" y="291"/>
                </a:lnTo>
                <a:lnTo>
                  <a:pt x="3756" y="256"/>
                </a:lnTo>
                <a:lnTo>
                  <a:pt x="3805" y="222"/>
                </a:lnTo>
                <a:lnTo>
                  <a:pt x="3844" y="187"/>
                </a:lnTo>
                <a:lnTo>
                  <a:pt x="3878" y="154"/>
                </a:lnTo>
                <a:lnTo>
                  <a:pt x="3908" y="112"/>
                </a:lnTo>
                <a:lnTo>
                  <a:pt x="3939" y="59"/>
                </a:lnTo>
                <a:lnTo>
                  <a:pt x="3956" y="16"/>
                </a:lnTo>
                <a:lnTo>
                  <a:pt x="3967" y="72"/>
                </a:lnTo>
                <a:lnTo>
                  <a:pt x="3977" y="134"/>
                </a:lnTo>
                <a:lnTo>
                  <a:pt x="3982" y="184"/>
                </a:lnTo>
                <a:lnTo>
                  <a:pt x="3985" y="237"/>
                </a:lnTo>
                <a:lnTo>
                  <a:pt x="3991" y="314"/>
                </a:lnTo>
                <a:lnTo>
                  <a:pt x="3991" y="377"/>
                </a:lnTo>
                <a:lnTo>
                  <a:pt x="3991" y="419"/>
                </a:lnTo>
                <a:lnTo>
                  <a:pt x="3988" y="464"/>
                </a:lnTo>
                <a:lnTo>
                  <a:pt x="3991" y="502"/>
                </a:lnTo>
                <a:lnTo>
                  <a:pt x="3985" y="534"/>
                </a:lnTo>
                <a:lnTo>
                  <a:pt x="3970" y="576"/>
                </a:lnTo>
                <a:lnTo>
                  <a:pt x="3936" y="622"/>
                </a:lnTo>
                <a:lnTo>
                  <a:pt x="3896" y="662"/>
                </a:lnTo>
                <a:lnTo>
                  <a:pt x="3847" y="702"/>
                </a:lnTo>
                <a:lnTo>
                  <a:pt x="3795" y="739"/>
                </a:lnTo>
                <a:lnTo>
                  <a:pt x="3736" y="772"/>
                </a:lnTo>
                <a:lnTo>
                  <a:pt x="3673" y="800"/>
                </a:lnTo>
                <a:lnTo>
                  <a:pt x="3607" y="830"/>
                </a:lnTo>
                <a:lnTo>
                  <a:pt x="3535" y="857"/>
                </a:lnTo>
                <a:lnTo>
                  <a:pt x="3470" y="877"/>
                </a:lnTo>
                <a:lnTo>
                  <a:pt x="3401" y="899"/>
                </a:lnTo>
                <a:lnTo>
                  <a:pt x="3329" y="918"/>
                </a:lnTo>
                <a:lnTo>
                  <a:pt x="3255" y="934"/>
                </a:lnTo>
                <a:lnTo>
                  <a:pt x="3183" y="952"/>
                </a:lnTo>
                <a:lnTo>
                  <a:pt x="3108" y="968"/>
                </a:lnTo>
                <a:lnTo>
                  <a:pt x="3027" y="984"/>
                </a:lnTo>
                <a:lnTo>
                  <a:pt x="2949" y="995"/>
                </a:lnTo>
                <a:lnTo>
                  <a:pt x="2875" y="1006"/>
                </a:lnTo>
                <a:lnTo>
                  <a:pt x="2800" y="1017"/>
                </a:lnTo>
                <a:lnTo>
                  <a:pt x="2720" y="1027"/>
                </a:lnTo>
                <a:lnTo>
                  <a:pt x="2642" y="1035"/>
                </a:lnTo>
                <a:lnTo>
                  <a:pt x="2554" y="1043"/>
                </a:lnTo>
                <a:lnTo>
                  <a:pt x="2476" y="1048"/>
                </a:lnTo>
                <a:lnTo>
                  <a:pt x="2385" y="1056"/>
                </a:lnTo>
                <a:lnTo>
                  <a:pt x="2302" y="1059"/>
                </a:lnTo>
                <a:lnTo>
                  <a:pt x="2210" y="1062"/>
                </a:lnTo>
                <a:lnTo>
                  <a:pt x="2150" y="1065"/>
                </a:lnTo>
                <a:lnTo>
                  <a:pt x="2072" y="1065"/>
                </a:lnTo>
                <a:lnTo>
                  <a:pt x="1996" y="1065"/>
                </a:lnTo>
                <a:lnTo>
                  <a:pt x="1955" y="1065"/>
                </a:lnTo>
                <a:lnTo>
                  <a:pt x="1892" y="1065"/>
                </a:lnTo>
                <a:lnTo>
                  <a:pt x="1824" y="1062"/>
                </a:lnTo>
                <a:lnTo>
                  <a:pt x="1753" y="1062"/>
                </a:lnTo>
                <a:lnTo>
                  <a:pt x="1672" y="1056"/>
                </a:lnTo>
                <a:lnTo>
                  <a:pt x="1598" y="1054"/>
                </a:lnTo>
                <a:lnTo>
                  <a:pt x="1518" y="1048"/>
                </a:lnTo>
                <a:lnTo>
                  <a:pt x="1443" y="1043"/>
                </a:lnTo>
                <a:lnTo>
                  <a:pt x="1360" y="1035"/>
                </a:lnTo>
                <a:lnTo>
                  <a:pt x="1268" y="1024"/>
                </a:lnTo>
                <a:lnTo>
                  <a:pt x="1194" y="1017"/>
                </a:lnTo>
                <a:lnTo>
                  <a:pt x="1119" y="1006"/>
                </a:lnTo>
                <a:lnTo>
                  <a:pt x="1039" y="995"/>
                </a:lnTo>
                <a:lnTo>
                  <a:pt x="962" y="982"/>
                </a:lnTo>
                <a:lnTo>
                  <a:pt x="883" y="968"/>
                </a:lnTo>
                <a:lnTo>
                  <a:pt x="797" y="949"/>
                </a:lnTo>
                <a:lnTo>
                  <a:pt x="711" y="932"/>
                </a:lnTo>
                <a:lnTo>
                  <a:pt x="636" y="910"/>
                </a:lnTo>
                <a:lnTo>
                  <a:pt x="562" y="891"/>
                </a:lnTo>
                <a:lnTo>
                  <a:pt x="479" y="864"/>
                </a:lnTo>
                <a:lnTo>
                  <a:pt x="404" y="838"/>
                </a:lnTo>
                <a:lnTo>
                  <a:pt x="344" y="814"/>
                </a:lnTo>
                <a:lnTo>
                  <a:pt x="282" y="786"/>
                </a:lnTo>
                <a:lnTo>
                  <a:pt x="221" y="755"/>
                </a:lnTo>
                <a:lnTo>
                  <a:pt x="169" y="723"/>
                </a:lnTo>
                <a:lnTo>
                  <a:pt x="124" y="691"/>
                </a:lnTo>
                <a:lnTo>
                  <a:pt x="89" y="656"/>
                </a:lnTo>
                <a:lnTo>
                  <a:pt x="52" y="622"/>
                </a:lnTo>
                <a:lnTo>
                  <a:pt x="24" y="579"/>
                </a:lnTo>
                <a:lnTo>
                  <a:pt x="6" y="526"/>
                </a:lnTo>
                <a:lnTo>
                  <a:pt x="0" y="454"/>
                </a:lnTo>
                <a:lnTo>
                  <a:pt x="0" y="385"/>
                </a:lnTo>
                <a:lnTo>
                  <a:pt x="0" y="312"/>
                </a:lnTo>
                <a:lnTo>
                  <a:pt x="6" y="240"/>
                </a:lnTo>
                <a:lnTo>
                  <a:pt x="11" y="176"/>
                </a:lnTo>
                <a:lnTo>
                  <a:pt x="20" y="118"/>
                </a:lnTo>
                <a:lnTo>
                  <a:pt x="27" y="57"/>
                </a:lnTo>
                <a:lnTo>
                  <a:pt x="35"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7" name="Freeform 2066">
            <a:extLst>
              <a:ext uri="{FF2B5EF4-FFF2-40B4-BE49-F238E27FC236}">
                <a16:creationId xmlns:a16="http://schemas.microsoft.com/office/drawing/2014/main" id="{788ABB7E-8795-7E41-A79E-6CEC1231E6C8}"/>
              </a:ext>
            </a:extLst>
          </p:cNvPr>
          <p:cNvSpPr>
            <a:spLocks/>
          </p:cNvSpPr>
          <p:nvPr/>
        </p:nvSpPr>
        <p:spPr bwMode="auto">
          <a:xfrm>
            <a:off x="5418905" y="1744453"/>
            <a:ext cx="1388383" cy="377092"/>
          </a:xfrm>
          <a:custGeom>
            <a:avLst/>
            <a:gdLst>
              <a:gd name="T0" fmla="*/ 2147483646 w 2917"/>
              <a:gd name="T1" fmla="*/ 2147483646 h 793"/>
              <a:gd name="T2" fmla="*/ 2147483646 w 2917"/>
              <a:gd name="T3" fmla="*/ 2147483646 h 793"/>
              <a:gd name="T4" fmla="*/ 2147483646 w 2917"/>
              <a:gd name="T5" fmla="*/ 2147483646 h 793"/>
              <a:gd name="T6" fmla="*/ 2147483646 w 2917"/>
              <a:gd name="T7" fmla="*/ 2147483646 h 793"/>
              <a:gd name="T8" fmla="*/ 2147483646 w 2917"/>
              <a:gd name="T9" fmla="*/ 2147483646 h 793"/>
              <a:gd name="T10" fmla="*/ 2147483646 w 2917"/>
              <a:gd name="T11" fmla="*/ 2147483646 h 793"/>
              <a:gd name="T12" fmla="*/ 2147483646 w 2917"/>
              <a:gd name="T13" fmla="*/ 2147483646 h 793"/>
              <a:gd name="T14" fmla="*/ 2147483646 w 2917"/>
              <a:gd name="T15" fmla="*/ 2147483646 h 793"/>
              <a:gd name="T16" fmla="*/ 2147483646 w 2917"/>
              <a:gd name="T17" fmla="*/ 2147483646 h 793"/>
              <a:gd name="T18" fmla="*/ 2147483646 w 2917"/>
              <a:gd name="T19" fmla="*/ 2147483646 h 793"/>
              <a:gd name="T20" fmla="*/ 2147483646 w 2917"/>
              <a:gd name="T21" fmla="*/ 2147483646 h 793"/>
              <a:gd name="T22" fmla="*/ 2147483646 w 2917"/>
              <a:gd name="T23" fmla="*/ 2147483646 h 793"/>
              <a:gd name="T24" fmla="*/ 2147483646 w 2917"/>
              <a:gd name="T25" fmla="*/ 2147483646 h 793"/>
              <a:gd name="T26" fmla="*/ 2147483646 w 2917"/>
              <a:gd name="T27" fmla="*/ 2147483646 h 793"/>
              <a:gd name="T28" fmla="*/ 2147483646 w 2917"/>
              <a:gd name="T29" fmla="*/ 2147483646 h 793"/>
              <a:gd name="T30" fmla="*/ 2147483646 w 2917"/>
              <a:gd name="T31" fmla="*/ 2147483646 h 793"/>
              <a:gd name="T32" fmla="*/ 2147483646 w 2917"/>
              <a:gd name="T33" fmla="*/ 2147483646 h 793"/>
              <a:gd name="T34" fmla="*/ 2147483646 w 2917"/>
              <a:gd name="T35" fmla="*/ 2147483646 h 793"/>
              <a:gd name="T36" fmla="*/ 2147483646 w 2917"/>
              <a:gd name="T37" fmla="*/ 2147483646 h 793"/>
              <a:gd name="T38" fmla="*/ 2147483646 w 2917"/>
              <a:gd name="T39" fmla="*/ 2147483646 h 793"/>
              <a:gd name="T40" fmla="*/ 2147483646 w 2917"/>
              <a:gd name="T41" fmla="*/ 2147483646 h 793"/>
              <a:gd name="T42" fmla="*/ 2147483646 w 2917"/>
              <a:gd name="T43" fmla="*/ 2147483646 h 793"/>
              <a:gd name="T44" fmla="*/ 2147483646 w 2917"/>
              <a:gd name="T45" fmla="*/ 2147483646 h 793"/>
              <a:gd name="T46" fmla="*/ 2147483646 w 2917"/>
              <a:gd name="T47" fmla="*/ 2147483646 h 793"/>
              <a:gd name="T48" fmla="*/ 2147483646 w 2917"/>
              <a:gd name="T49" fmla="*/ 0 h 793"/>
              <a:gd name="T50" fmla="*/ 2147483646 w 2917"/>
              <a:gd name="T51" fmla="*/ 2147483646 h 793"/>
              <a:gd name="T52" fmla="*/ 2147483646 w 2917"/>
              <a:gd name="T53" fmla="*/ 2147483646 h 793"/>
              <a:gd name="T54" fmla="*/ 2147483646 w 2917"/>
              <a:gd name="T55" fmla="*/ 2147483646 h 793"/>
              <a:gd name="T56" fmla="*/ 2147483646 w 2917"/>
              <a:gd name="T57" fmla="*/ 2147483646 h 793"/>
              <a:gd name="T58" fmla="*/ 2147483646 w 2917"/>
              <a:gd name="T59" fmla="*/ 2147483646 h 793"/>
              <a:gd name="T60" fmla="*/ 2147483646 w 2917"/>
              <a:gd name="T61" fmla="*/ 2147483646 h 793"/>
              <a:gd name="T62" fmla="*/ 2147483646 w 2917"/>
              <a:gd name="T63" fmla="*/ 2147483646 h 793"/>
              <a:gd name="T64" fmla="*/ 2147483646 w 2917"/>
              <a:gd name="T65" fmla="*/ 2147483646 h 793"/>
              <a:gd name="T66" fmla="*/ 2147483646 w 2917"/>
              <a:gd name="T67" fmla="*/ 2147483646 h 793"/>
              <a:gd name="T68" fmla="*/ 0 w 2917"/>
              <a:gd name="T69" fmla="*/ 2147483646 h 7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7"/>
              <a:gd name="T106" fmla="*/ 0 h 793"/>
              <a:gd name="T107" fmla="*/ 2917 w 2917"/>
              <a:gd name="T108" fmla="*/ 793 h 7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7" h="793">
                <a:moveTo>
                  <a:pt x="0" y="611"/>
                </a:moveTo>
                <a:lnTo>
                  <a:pt x="42" y="649"/>
                </a:lnTo>
                <a:lnTo>
                  <a:pt x="109" y="677"/>
                </a:lnTo>
                <a:lnTo>
                  <a:pt x="217" y="702"/>
                </a:lnTo>
                <a:lnTo>
                  <a:pt x="331" y="721"/>
                </a:lnTo>
                <a:lnTo>
                  <a:pt x="458" y="738"/>
                </a:lnTo>
                <a:lnTo>
                  <a:pt x="566" y="752"/>
                </a:lnTo>
                <a:lnTo>
                  <a:pt x="687" y="763"/>
                </a:lnTo>
                <a:lnTo>
                  <a:pt x="807" y="771"/>
                </a:lnTo>
                <a:lnTo>
                  <a:pt x="926" y="776"/>
                </a:lnTo>
                <a:lnTo>
                  <a:pt x="1039" y="784"/>
                </a:lnTo>
                <a:lnTo>
                  <a:pt x="1162" y="787"/>
                </a:lnTo>
                <a:lnTo>
                  <a:pt x="1256" y="790"/>
                </a:lnTo>
                <a:lnTo>
                  <a:pt x="1359" y="793"/>
                </a:lnTo>
                <a:lnTo>
                  <a:pt x="1457" y="793"/>
                </a:lnTo>
                <a:lnTo>
                  <a:pt x="1605" y="793"/>
                </a:lnTo>
                <a:lnTo>
                  <a:pt x="1743" y="787"/>
                </a:lnTo>
                <a:lnTo>
                  <a:pt x="1860" y="784"/>
                </a:lnTo>
                <a:lnTo>
                  <a:pt x="1972" y="779"/>
                </a:lnTo>
                <a:lnTo>
                  <a:pt x="2084" y="774"/>
                </a:lnTo>
                <a:lnTo>
                  <a:pt x="2184" y="768"/>
                </a:lnTo>
                <a:lnTo>
                  <a:pt x="2281" y="760"/>
                </a:lnTo>
                <a:lnTo>
                  <a:pt x="2383" y="749"/>
                </a:lnTo>
                <a:lnTo>
                  <a:pt x="2472" y="738"/>
                </a:lnTo>
                <a:lnTo>
                  <a:pt x="2576" y="726"/>
                </a:lnTo>
                <a:lnTo>
                  <a:pt x="2671" y="707"/>
                </a:lnTo>
                <a:lnTo>
                  <a:pt x="2762" y="688"/>
                </a:lnTo>
                <a:lnTo>
                  <a:pt x="2839" y="664"/>
                </a:lnTo>
                <a:lnTo>
                  <a:pt x="2890" y="641"/>
                </a:lnTo>
                <a:lnTo>
                  <a:pt x="2917" y="611"/>
                </a:lnTo>
                <a:lnTo>
                  <a:pt x="2882" y="578"/>
                </a:lnTo>
                <a:lnTo>
                  <a:pt x="2831" y="531"/>
                </a:lnTo>
                <a:lnTo>
                  <a:pt x="2773" y="481"/>
                </a:lnTo>
                <a:lnTo>
                  <a:pt x="2713" y="429"/>
                </a:lnTo>
                <a:lnTo>
                  <a:pt x="2647" y="382"/>
                </a:lnTo>
                <a:lnTo>
                  <a:pt x="2566" y="326"/>
                </a:lnTo>
                <a:lnTo>
                  <a:pt x="2493" y="280"/>
                </a:lnTo>
                <a:lnTo>
                  <a:pt x="2430" y="243"/>
                </a:lnTo>
                <a:lnTo>
                  <a:pt x="2355" y="208"/>
                </a:lnTo>
                <a:lnTo>
                  <a:pt x="2278" y="171"/>
                </a:lnTo>
                <a:lnTo>
                  <a:pt x="2192" y="136"/>
                </a:lnTo>
                <a:lnTo>
                  <a:pt x="2115" y="106"/>
                </a:lnTo>
                <a:lnTo>
                  <a:pt x="2034" y="83"/>
                </a:lnTo>
                <a:lnTo>
                  <a:pt x="1951" y="61"/>
                </a:lnTo>
                <a:lnTo>
                  <a:pt x="1877" y="42"/>
                </a:lnTo>
                <a:lnTo>
                  <a:pt x="1796" y="26"/>
                </a:lnTo>
                <a:lnTo>
                  <a:pt x="1713" y="17"/>
                </a:lnTo>
                <a:lnTo>
                  <a:pt x="1605" y="6"/>
                </a:lnTo>
                <a:lnTo>
                  <a:pt x="1522" y="0"/>
                </a:lnTo>
                <a:lnTo>
                  <a:pt x="1457" y="0"/>
                </a:lnTo>
                <a:lnTo>
                  <a:pt x="1397" y="0"/>
                </a:lnTo>
                <a:lnTo>
                  <a:pt x="1305" y="6"/>
                </a:lnTo>
                <a:lnTo>
                  <a:pt x="1225" y="14"/>
                </a:lnTo>
                <a:lnTo>
                  <a:pt x="1119" y="26"/>
                </a:lnTo>
                <a:lnTo>
                  <a:pt x="1026" y="45"/>
                </a:lnTo>
                <a:lnTo>
                  <a:pt x="924" y="72"/>
                </a:lnTo>
                <a:lnTo>
                  <a:pt x="841" y="97"/>
                </a:lnTo>
                <a:lnTo>
                  <a:pt x="746" y="128"/>
                </a:lnTo>
                <a:lnTo>
                  <a:pt x="666" y="160"/>
                </a:lnTo>
                <a:lnTo>
                  <a:pt x="601" y="186"/>
                </a:lnTo>
                <a:lnTo>
                  <a:pt x="535" y="219"/>
                </a:lnTo>
                <a:lnTo>
                  <a:pt x="472" y="254"/>
                </a:lnTo>
                <a:lnTo>
                  <a:pt x="400" y="293"/>
                </a:lnTo>
                <a:lnTo>
                  <a:pt x="337" y="331"/>
                </a:lnTo>
                <a:lnTo>
                  <a:pt x="286" y="368"/>
                </a:lnTo>
                <a:lnTo>
                  <a:pt x="231" y="409"/>
                </a:lnTo>
                <a:lnTo>
                  <a:pt x="168" y="456"/>
                </a:lnTo>
                <a:lnTo>
                  <a:pt x="103" y="512"/>
                </a:lnTo>
                <a:lnTo>
                  <a:pt x="45" y="563"/>
                </a:lnTo>
                <a:lnTo>
                  <a:pt x="0" y="611"/>
                </a:lnTo>
                <a:close/>
              </a:path>
            </a:pathLst>
          </a:custGeom>
          <a:solidFill>
            <a:schemeClr val="tx1">
              <a:lumMod val="65000"/>
              <a:lumOff val="35000"/>
            </a:schemeClr>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8" name="Freeform 2067">
            <a:extLst>
              <a:ext uri="{FF2B5EF4-FFF2-40B4-BE49-F238E27FC236}">
                <a16:creationId xmlns:a16="http://schemas.microsoft.com/office/drawing/2014/main" id="{9CC327CA-A31E-1B4E-871B-C207016433E1}"/>
              </a:ext>
            </a:extLst>
          </p:cNvPr>
          <p:cNvSpPr>
            <a:spLocks/>
          </p:cNvSpPr>
          <p:nvPr/>
        </p:nvSpPr>
        <p:spPr bwMode="auto">
          <a:xfrm>
            <a:off x="5266070" y="2052984"/>
            <a:ext cx="1692628" cy="381377"/>
          </a:xfrm>
          <a:custGeom>
            <a:avLst/>
            <a:gdLst>
              <a:gd name="T0" fmla="*/ 2147483646 w 3557"/>
              <a:gd name="T1" fmla="*/ 2147483646 h 801"/>
              <a:gd name="T2" fmla="*/ 2147483646 w 3557"/>
              <a:gd name="T3" fmla="*/ 2147483646 h 801"/>
              <a:gd name="T4" fmla="*/ 2147483646 w 3557"/>
              <a:gd name="T5" fmla="*/ 2147483646 h 801"/>
              <a:gd name="T6" fmla="*/ 2147483646 w 3557"/>
              <a:gd name="T7" fmla="*/ 2147483646 h 801"/>
              <a:gd name="T8" fmla="*/ 2147483646 w 3557"/>
              <a:gd name="T9" fmla="*/ 2147483646 h 801"/>
              <a:gd name="T10" fmla="*/ 2147483646 w 3557"/>
              <a:gd name="T11" fmla="*/ 2147483646 h 801"/>
              <a:gd name="T12" fmla="*/ 2147483646 w 3557"/>
              <a:gd name="T13" fmla="*/ 2147483646 h 801"/>
              <a:gd name="T14" fmla="*/ 2147483646 w 3557"/>
              <a:gd name="T15" fmla="*/ 2147483646 h 801"/>
              <a:gd name="T16" fmla="*/ 2147483646 w 3557"/>
              <a:gd name="T17" fmla="*/ 2147483646 h 801"/>
              <a:gd name="T18" fmla="*/ 2147483646 w 3557"/>
              <a:gd name="T19" fmla="*/ 2147483646 h 801"/>
              <a:gd name="T20" fmla="*/ 2147483646 w 3557"/>
              <a:gd name="T21" fmla="*/ 2147483646 h 801"/>
              <a:gd name="T22" fmla="*/ 2147483646 w 3557"/>
              <a:gd name="T23" fmla="*/ 2147483646 h 801"/>
              <a:gd name="T24" fmla="*/ 2147483646 w 3557"/>
              <a:gd name="T25" fmla="*/ 2147483646 h 801"/>
              <a:gd name="T26" fmla="*/ 2147483646 w 3557"/>
              <a:gd name="T27" fmla="*/ 2147483646 h 801"/>
              <a:gd name="T28" fmla="*/ 2147483646 w 3557"/>
              <a:gd name="T29" fmla="*/ 2147483646 h 801"/>
              <a:gd name="T30" fmla="*/ 2147483646 w 3557"/>
              <a:gd name="T31" fmla="*/ 2147483646 h 801"/>
              <a:gd name="T32" fmla="*/ 2147483646 w 3557"/>
              <a:gd name="T33" fmla="*/ 2147483646 h 801"/>
              <a:gd name="T34" fmla="*/ 2147483646 w 3557"/>
              <a:gd name="T35" fmla="*/ 2147483646 h 801"/>
              <a:gd name="T36" fmla="*/ 2147483646 w 3557"/>
              <a:gd name="T37" fmla="*/ 2147483646 h 801"/>
              <a:gd name="T38" fmla="*/ 2147483646 w 3557"/>
              <a:gd name="T39" fmla="*/ 2147483646 h 801"/>
              <a:gd name="T40" fmla="*/ 2147483646 w 3557"/>
              <a:gd name="T41" fmla="*/ 0 h 801"/>
              <a:gd name="T42" fmla="*/ 2147483646 w 3557"/>
              <a:gd name="T43" fmla="*/ 2147483646 h 801"/>
              <a:gd name="T44" fmla="*/ 2147483646 w 3557"/>
              <a:gd name="T45" fmla="*/ 2147483646 h 801"/>
              <a:gd name="T46" fmla="*/ 2147483646 w 3557"/>
              <a:gd name="T47" fmla="*/ 2147483646 h 801"/>
              <a:gd name="T48" fmla="*/ 2147483646 w 3557"/>
              <a:gd name="T49" fmla="*/ 2147483646 h 801"/>
              <a:gd name="T50" fmla="*/ 2147483646 w 3557"/>
              <a:gd name="T51" fmla="*/ 2147483646 h 801"/>
              <a:gd name="T52" fmla="*/ 2147483646 w 3557"/>
              <a:gd name="T53" fmla="*/ 2147483646 h 801"/>
              <a:gd name="T54" fmla="*/ 2147483646 w 3557"/>
              <a:gd name="T55" fmla="*/ 2147483646 h 801"/>
              <a:gd name="T56" fmla="*/ 2147483646 w 3557"/>
              <a:gd name="T57" fmla="*/ 2147483646 h 801"/>
              <a:gd name="T58" fmla="*/ 2147483646 w 3557"/>
              <a:gd name="T59" fmla="*/ 2147483646 h 801"/>
              <a:gd name="T60" fmla="*/ 2147483646 w 3557"/>
              <a:gd name="T61" fmla="*/ 2147483646 h 801"/>
              <a:gd name="T62" fmla="*/ 2147483646 w 3557"/>
              <a:gd name="T63" fmla="*/ 2147483646 h 801"/>
              <a:gd name="T64" fmla="*/ 2147483646 w 3557"/>
              <a:gd name="T65" fmla="*/ 2147483646 h 801"/>
              <a:gd name="T66" fmla="*/ 2147483646 w 3557"/>
              <a:gd name="T67" fmla="*/ 2147483646 h 801"/>
              <a:gd name="T68" fmla="*/ 2147483646 w 3557"/>
              <a:gd name="T69" fmla="*/ 2147483646 h 801"/>
              <a:gd name="T70" fmla="*/ 2147483646 w 3557"/>
              <a:gd name="T71" fmla="*/ 2147483646 h 801"/>
              <a:gd name="T72" fmla="*/ 2147483646 w 3557"/>
              <a:gd name="T73" fmla="*/ 2147483646 h 801"/>
              <a:gd name="T74" fmla="*/ 2147483646 w 3557"/>
              <a:gd name="T75" fmla="*/ 2147483646 h 801"/>
              <a:gd name="T76" fmla="*/ 2147483646 w 3557"/>
              <a:gd name="T77" fmla="*/ 2147483646 h 801"/>
              <a:gd name="T78" fmla="*/ 2147483646 w 3557"/>
              <a:gd name="T79" fmla="*/ 2147483646 h 801"/>
              <a:gd name="T80" fmla="*/ 2147483646 w 3557"/>
              <a:gd name="T81" fmla="*/ 2147483646 h 801"/>
              <a:gd name="T82" fmla="*/ 2147483646 w 3557"/>
              <a:gd name="T83" fmla="*/ 2147483646 h 801"/>
              <a:gd name="T84" fmla="*/ 2147483646 w 3557"/>
              <a:gd name="T85" fmla="*/ 2147483646 h 801"/>
              <a:gd name="T86" fmla="*/ 2147483646 w 3557"/>
              <a:gd name="T87" fmla="*/ 2147483646 h 801"/>
              <a:gd name="T88" fmla="*/ 2147483646 w 3557"/>
              <a:gd name="T89" fmla="*/ 2147483646 h 801"/>
              <a:gd name="T90" fmla="*/ 2147483646 w 3557"/>
              <a:gd name="T91" fmla="*/ 2147483646 h 801"/>
              <a:gd name="T92" fmla="*/ 2147483646 w 3557"/>
              <a:gd name="T93" fmla="*/ 2147483646 h 801"/>
              <a:gd name="T94" fmla="*/ 2147483646 w 3557"/>
              <a:gd name="T95" fmla="*/ 2147483646 h 801"/>
              <a:gd name="T96" fmla="*/ 0 w 3557"/>
              <a:gd name="T97" fmla="*/ 2147483646 h 801"/>
              <a:gd name="T98" fmla="*/ 2147483646 w 3557"/>
              <a:gd name="T99" fmla="*/ 2147483646 h 801"/>
              <a:gd name="T100" fmla="*/ 2147483646 w 3557"/>
              <a:gd name="T101" fmla="*/ 2147483646 h 801"/>
              <a:gd name="T102" fmla="*/ 2147483646 w 3557"/>
              <a:gd name="T103" fmla="*/ 2147483646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57"/>
              <a:gd name="T157" fmla="*/ 0 h 801"/>
              <a:gd name="T158" fmla="*/ 3557 w 355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57" h="801">
                <a:moveTo>
                  <a:pt x="283" y="4"/>
                </a:moveTo>
                <a:lnTo>
                  <a:pt x="317" y="39"/>
                </a:lnTo>
                <a:lnTo>
                  <a:pt x="372" y="66"/>
                </a:lnTo>
                <a:lnTo>
                  <a:pt x="438" y="87"/>
                </a:lnTo>
                <a:lnTo>
                  <a:pt x="507" y="103"/>
                </a:lnTo>
                <a:lnTo>
                  <a:pt x="576" y="116"/>
                </a:lnTo>
                <a:lnTo>
                  <a:pt x="652" y="130"/>
                </a:lnTo>
                <a:lnTo>
                  <a:pt x="724" y="141"/>
                </a:lnTo>
                <a:lnTo>
                  <a:pt x="796" y="149"/>
                </a:lnTo>
                <a:lnTo>
                  <a:pt x="865" y="157"/>
                </a:lnTo>
                <a:lnTo>
                  <a:pt x="948" y="164"/>
                </a:lnTo>
                <a:lnTo>
                  <a:pt x="1028" y="172"/>
                </a:lnTo>
                <a:lnTo>
                  <a:pt x="1114" y="177"/>
                </a:lnTo>
                <a:lnTo>
                  <a:pt x="1200" y="183"/>
                </a:lnTo>
                <a:lnTo>
                  <a:pt x="1274" y="186"/>
                </a:lnTo>
                <a:lnTo>
                  <a:pt x="1352" y="191"/>
                </a:lnTo>
                <a:lnTo>
                  <a:pt x="1428" y="194"/>
                </a:lnTo>
                <a:lnTo>
                  <a:pt x="1491" y="196"/>
                </a:lnTo>
                <a:lnTo>
                  <a:pt x="1577" y="199"/>
                </a:lnTo>
                <a:lnTo>
                  <a:pt x="1646" y="199"/>
                </a:lnTo>
                <a:lnTo>
                  <a:pt x="1715" y="199"/>
                </a:lnTo>
                <a:lnTo>
                  <a:pt x="1778" y="202"/>
                </a:lnTo>
                <a:lnTo>
                  <a:pt x="1864" y="199"/>
                </a:lnTo>
                <a:lnTo>
                  <a:pt x="1956" y="199"/>
                </a:lnTo>
                <a:lnTo>
                  <a:pt x="2044" y="196"/>
                </a:lnTo>
                <a:lnTo>
                  <a:pt x="2130" y="194"/>
                </a:lnTo>
                <a:lnTo>
                  <a:pt x="2213" y="191"/>
                </a:lnTo>
                <a:lnTo>
                  <a:pt x="2296" y="188"/>
                </a:lnTo>
                <a:lnTo>
                  <a:pt x="2379" y="183"/>
                </a:lnTo>
                <a:lnTo>
                  <a:pt x="2455" y="177"/>
                </a:lnTo>
                <a:lnTo>
                  <a:pt x="2535" y="172"/>
                </a:lnTo>
                <a:lnTo>
                  <a:pt x="2610" y="167"/>
                </a:lnTo>
                <a:lnTo>
                  <a:pt x="2679" y="160"/>
                </a:lnTo>
                <a:lnTo>
                  <a:pt x="2759" y="152"/>
                </a:lnTo>
                <a:lnTo>
                  <a:pt x="2842" y="141"/>
                </a:lnTo>
                <a:lnTo>
                  <a:pt x="2937" y="127"/>
                </a:lnTo>
                <a:lnTo>
                  <a:pt x="3025" y="111"/>
                </a:lnTo>
                <a:lnTo>
                  <a:pt x="3100" y="92"/>
                </a:lnTo>
                <a:lnTo>
                  <a:pt x="3163" y="74"/>
                </a:lnTo>
                <a:lnTo>
                  <a:pt x="3225" y="47"/>
                </a:lnTo>
                <a:lnTo>
                  <a:pt x="3258" y="23"/>
                </a:lnTo>
                <a:lnTo>
                  <a:pt x="3272" y="0"/>
                </a:lnTo>
                <a:lnTo>
                  <a:pt x="3300" y="34"/>
                </a:lnTo>
                <a:lnTo>
                  <a:pt x="3332" y="74"/>
                </a:lnTo>
                <a:lnTo>
                  <a:pt x="3372" y="119"/>
                </a:lnTo>
                <a:lnTo>
                  <a:pt x="3412" y="172"/>
                </a:lnTo>
                <a:lnTo>
                  <a:pt x="3455" y="232"/>
                </a:lnTo>
                <a:lnTo>
                  <a:pt x="3494" y="298"/>
                </a:lnTo>
                <a:lnTo>
                  <a:pt x="3529" y="354"/>
                </a:lnTo>
                <a:lnTo>
                  <a:pt x="3557" y="407"/>
                </a:lnTo>
                <a:lnTo>
                  <a:pt x="3549" y="442"/>
                </a:lnTo>
                <a:lnTo>
                  <a:pt x="3524" y="480"/>
                </a:lnTo>
                <a:lnTo>
                  <a:pt x="3491" y="511"/>
                </a:lnTo>
                <a:lnTo>
                  <a:pt x="3441" y="546"/>
                </a:lnTo>
                <a:lnTo>
                  <a:pt x="3386" y="575"/>
                </a:lnTo>
                <a:lnTo>
                  <a:pt x="3305" y="607"/>
                </a:lnTo>
                <a:lnTo>
                  <a:pt x="3234" y="632"/>
                </a:lnTo>
                <a:lnTo>
                  <a:pt x="3155" y="655"/>
                </a:lnTo>
                <a:lnTo>
                  <a:pt x="3072" y="677"/>
                </a:lnTo>
                <a:lnTo>
                  <a:pt x="2992" y="693"/>
                </a:lnTo>
                <a:lnTo>
                  <a:pt x="2917" y="709"/>
                </a:lnTo>
                <a:lnTo>
                  <a:pt x="2842" y="721"/>
                </a:lnTo>
                <a:lnTo>
                  <a:pt x="2756" y="735"/>
                </a:lnTo>
                <a:lnTo>
                  <a:pt x="2676" y="746"/>
                </a:lnTo>
                <a:lnTo>
                  <a:pt x="2599" y="757"/>
                </a:lnTo>
                <a:lnTo>
                  <a:pt x="2505" y="768"/>
                </a:lnTo>
                <a:lnTo>
                  <a:pt x="2402" y="776"/>
                </a:lnTo>
                <a:lnTo>
                  <a:pt x="2307" y="784"/>
                </a:lnTo>
                <a:lnTo>
                  <a:pt x="2213" y="789"/>
                </a:lnTo>
                <a:lnTo>
                  <a:pt x="2127" y="795"/>
                </a:lnTo>
                <a:lnTo>
                  <a:pt x="2047" y="797"/>
                </a:lnTo>
                <a:lnTo>
                  <a:pt x="1956" y="799"/>
                </a:lnTo>
                <a:lnTo>
                  <a:pt x="1860" y="801"/>
                </a:lnTo>
                <a:lnTo>
                  <a:pt x="1778" y="801"/>
                </a:lnTo>
                <a:lnTo>
                  <a:pt x="1685" y="801"/>
                </a:lnTo>
                <a:lnTo>
                  <a:pt x="1599" y="799"/>
                </a:lnTo>
                <a:lnTo>
                  <a:pt x="1499" y="797"/>
                </a:lnTo>
                <a:lnTo>
                  <a:pt x="1391" y="792"/>
                </a:lnTo>
                <a:lnTo>
                  <a:pt x="1300" y="787"/>
                </a:lnTo>
                <a:lnTo>
                  <a:pt x="1217" y="781"/>
                </a:lnTo>
                <a:lnTo>
                  <a:pt x="1145" y="776"/>
                </a:lnTo>
                <a:lnTo>
                  <a:pt x="1064" y="768"/>
                </a:lnTo>
                <a:lnTo>
                  <a:pt x="990" y="759"/>
                </a:lnTo>
                <a:lnTo>
                  <a:pt x="910" y="751"/>
                </a:lnTo>
                <a:lnTo>
                  <a:pt x="832" y="740"/>
                </a:lnTo>
                <a:lnTo>
                  <a:pt x="756" y="730"/>
                </a:lnTo>
                <a:lnTo>
                  <a:pt x="679" y="717"/>
                </a:lnTo>
                <a:lnTo>
                  <a:pt x="604" y="704"/>
                </a:lnTo>
                <a:lnTo>
                  <a:pt x="518" y="685"/>
                </a:lnTo>
                <a:lnTo>
                  <a:pt x="430" y="663"/>
                </a:lnTo>
                <a:lnTo>
                  <a:pt x="347" y="639"/>
                </a:lnTo>
                <a:lnTo>
                  <a:pt x="272" y="616"/>
                </a:lnTo>
                <a:lnTo>
                  <a:pt x="209" y="591"/>
                </a:lnTo>
                <a:lnTo>
                  <a:pt x="140" y="560"/>
                </a:lnTo>
                <a:lnTo>
                  <a:pt x="81" y="522"/>
                </a:lnTo>
                <a:lnTo>
                  <a:pt x="31" y="484"/>
                </a:lnTo>
                <a:lnTo>
                  <a:pt x="9" y="447"/>
                </a:lnTo>
                <a:lnTo>
                  <a:pt x="0" y="404"/>
                </a:lnTo>
                <a:lnTo>
                  <a:pt x="34" y="346"/>
                </a:lnTo>
                <a:lnTo>
                  <a:pt x="69" y="282"/>
                </a:lnTo>
                <a:lnTo>
                  <a:pt x="103" y="232"/>
                </a:lnTo>
                <a:lnTo>
                  <a:pt x="145" y="169"/>
                </a:lnTo>
                <a:lnTo>
                  <a:pt x="189" y="114"/>
                </a:lnTo>
                <a:lnTo>
                  <a:pt x="233" y="61"/>
                </a:lnTo>
                <a:lnTo>
                  <a:pt x="283" y="4"/>
                </a:lnTo>
                <a:close/>
              </a:path>
            </a:pathLst>
          </a:custGeom>
          <a:solidFill>
            <a:srgbClr val="969696"/>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29" name="Freeform 2068">
            <a:extLst>
              <a:ext uri="{FF2B5EF4-FFF2-40B4-BE49-F238E27FC236}">
                <a16:creationId xmlns:a16="http://schemas.microsoft.com/office/drawing/2014/main" id="{9D23CE8D-367C-9246-8699-5DEC1F588E73}"/>
              </a:ext>
            </a:extLst>
          </p:cNvPr>
          <p:cNvSpPr>
            <a:spLocks/>
          </p:cNvSpPr>
          <p:nvPr/>
        </p:nvSpPr>
        <p:spPr bwMode="auto">
          <a:xfrm>
            <a:off x="5188938" y="2271526"/>
            <a:ext cx="1848321" cy="448511"/>
          </a:xfrm>
          <a:custGeom>
            <a:avLst/>
            <a:gdLst>
              <a:gd name="T0" fmla="*/ 2147483646 w 3881"/>
              <a:gd name="T1" fmla="*/ 2147483646 h 942"/>
              <a:gd name="T2" fmla="*/ 2147483646 w 3881"/>
              <a:gd name="T3" fmla="*/ 2147483646 h 942"/>
              <a:gd name="T4" fmla="*/ 2147483646 w 3881"/>
              <a:gd name="T5" fmla="*/ 2147483646 h 942"/>
              <a:gd name="T6" fmla="*/ 2147483646 w 3881"/>
              <a:gd name="T7" fmla="*/ 2147483646 h 942"/>
              <a:gd name="T8" fmla="*/ 2147483646 w 3881"/>
              <a:gd name="T9" fmla="*/ 2147483646 h 942"/>
              <a:gd name="T10" fmla="*/ 2147483646 w 3881"/>
              <a:gd name="T11" fmla="*/ 2147483646 h 942"/>
              <a:gd name="T12" fmla="*/ 2147483646 w 3881"/>
              <a:gd name="T13" fmla="*/ 2147483646 h 942"/>
              <a:gd name="T14" fmla="*/ 2147483646 w 3881"/>
              <a:gd name="T15" fmla="*/ 2147483646 h 942"/>
              <a:gd name="T16" fmla="*/ 2147483646 w 3881"/>
              <a:gd name="T17" fmla="*/ 2147483646 h 942"/>
              <a:gd name="T18" fmla="*/ 2147483646 w 3881"/>
              <a:gd name="T19" fmla="*/ 2147483646 h 942"/>
              <a:gd name="T20" fmla="*/ 2147483646 w 3881"/>
              <a:gd name="T21" fmla="*/ 2147483646 h 942"/>
              <a:gd name="T22" fmla="*/ 2147483646 w 3881"/>
              <a:gd name="T23" fmla="*/ 2147483646 h 942"/>
              <a:gd name="T24" fmla="*/ 2147483646 w 3881"/>
              <a:gd name="T25" fmla="*/ 2147483646 h 942"/>
              <a:gd name="T26" fmla="*/ 2147483646 w 3881"/>
              <a:gd name="T27" fmla="*/ 2147483646 h 942"/>
              <a:gd name="T28" fmla="*/ 2147483646 w 3881"/>
              <a:gd name="T29" fmla="*/ 2147483646 h 942"/>
              <a:gd name="T30" fmla="*/ 2147483646 w 3881"/>
              <a:gd name="T31" fmla="*/ 2147483646 h 942"/>
              <a:gd name="T32" fmla="*/ 2147483646 w 3881"/>
              <a:gd name="T33" fmla="*/ 2147483646 h 942"/>
              <a:gd name="T34" fmla="*/ 2147483646 w 3881"/>
              <a:gd name="T35" fmla="*/ 2147483646 h 942"/>
              <a:gd name="T36" fmla="*/ 2147483646 w 3881"/>
              <a:gd name="T37" fmla="*/ 2147483646 h 942"/>
              <a:gd name="T38" fmla="*/ 2147483646 w 3881"/>
              <a:gd name="T39" fmla="*/ 2147483646 h 942"/>
              <a:gd name="T40" fmla="*/ 2147483646 w 3881"/>
              <a:gd name="T41" fmla="*/ 2147483646 h 942"/>
              <a:gd name="T42" fmla="*/ 2147483646 w 3881"/>
              <a:gd name="T43" fmla="*/ 2147483646 h 942"/>
              <a:gd name="T44" fmla="*/ 2147483646 w 3881"/>
              <a:gd name="T45" fmla="*/ 2147483646 h 942"/>
              <a:gd name="T46" fmla="*/ 2147483646 w 3881"/>
              <a:gd name="T47" fmla="*/ 2147483646 h 942"/>
              <a:gd name="T48" fmla="*/ 2147483646 w 3881"/>
              <a:gd name="T49" fmla="*/ 2147483646 h 942"/>
              <a:gd name="T50" fmla="*/ 2147483646 w 3881"/>
              <a:gd name="T51" fmla="*/ 2147483646 h 942"/>
              <a:gd name="T52" fmla="*/ 2147483646 w 3881"/>
              <a:gd name="T53" fmla="*/ 2147483646 h 942"/>
              <a:gd name="T54" fmla="*/ 2147483646 w 3881"/>
              <a:gd name="T55" fmla="*/ 2147483646 h 942"/>
              <a:gd name="T56" fmla="*/ 2147483646 w 3881"/>
              <a:gd name="T57" fmla="*/ 2147483646 h 942"/>
              <a:gd name="T58" fmla="*/ 2147483646 w 3881"/>
              <a:gd name="T59" fmla="*/ 2147483646 h 942"/>
              <a:gd name="T60" fmla="*/ 2147483646 w 3881"/>
              <a:gd name="T61" fmla="*/ 2147483646 h 942"/>
              <a:gd name="T62" fmla="*/ 2147483646 w 3881"/>
              <a:gd name="T63" fmla="*/ 2147483646 h 942"/>
              <a:gd name="T64" fmla="*/ 2147483646 w 3881"/>
              <a:gd name="T65" fmla="*/ 2147483646 h 942"/>
              <a:gd name="T66" fmla="*/ 2147483646 w 3881"/>
              <a:gd name="T67" fmla="*/ 2147483646 h 942"/>
              <a:gd name="T68" fmla="*/ 2147483646 w 3881"/>
              <a:gd name="T69" fmla="*/ 2147483646 h 942"/>
              <a:gd name="T70" fmla="*/ 2147483646 w 3881"/>
              <a:gd name="T71" fmla="*/ 2147483646 h 942"/>
              <a:gd name="T72" fmla="*/ 2147483646 w 3881"/>
              <a:gd name="T73" fmla="*/ 2147483646 h 942"/>
              <a:gd name="T74" fmla="*/ 2147483646 w 3881"/>
              <a:gd name="T75" fmla="*/ 2147483646 h 942"/>
              <a:gd name="T76" fmla="*/ 2147483646 w 3881"/>
              <a:gd name="T77" fmla="*/ 2147483646 h 942"/>
              <a:gd name="T78" fmla="*/ 2147483646 w 3881"/>
              <a:gd name="T79" fmla="*/ 2147483646 h 942"/>
              <a:gd name="T80" fmla="*/ 2147483646 w 3881"/>
              <a:gd name="T81" fmla="*/ 2147483646 h 942"/>
              <a:gd name="T82" fmla="*/ 2147483646 w 3881"/>
              <a:gd name="T83" fmla="*/ 2147483646 h 942"/>
              <a:gd name="T84" fmla="*/ 2147483646 w 3881"/>
              <a:gd name="T85" fmla="*/ 2147483646 h 942"/>
              <a:gd name="T86" fmla="*/ 2147483646 w 3881"/>
              <a:gd name="T87" fmla="*/ 2147483646 h 942"/>
              <a:gd name="T88" fmla="*/ 2147483646 w 3881"/>
              <a:gd name="T89" fmla="*/ 2147483646 h 942"/>
              <a:gd name="T90" fmla="*/ 2147483646 w 3881"/>
              <a:gd name="T91" fmla="*/ 2147483646 h 942"/>
              <a:gd name="T92" fmla="*/ 2147483646 w 3881"/>
              <a:gd name="T93" fmla="*/ 2147483646 h 942"/>
              <a:gd name="T94" fmla="*/ 2147483646 w 3881"/>
              <a:gd name="T95" fmla="*/ 2147483646 h 942"/>
              <a:gd name="T96" fmla="*/ 2147483646 w 3881"/>
              <a:gd name="T97" fmla="*/ 2147483646 h 942"/>
              <a:gd name="T98" fmla="*/ 2147483646 w 3881"/>
              <a:gd name="T99" fmla="*/ 2147483646 h 942"/>
              <a:gd name="T100" fmla="*/ 2147483646 w 3881"/>
              <a:gd name="T101" fmla="*/ 2147483646 h 942"/>
              <a:gd name="T102" fmla="*/ 2147483646 w 3881"/>
              <a:gd name="T103" fmla="*/ 2147483646 h 942"/>
              <a:gd name="T104" fmla="*/ 2147483646 w 3881"/>
              <a:gd name="T105" fmla="*/ 2147483646 h 942"/>
              <a:gd name="T106" fmla="*/ 2147483646 w 3881"/>
              <a:gd name="T107" fmla="*/ 2147483646 h 942"/>
              <a:gd name="T108" fmla="*/ 2147483646 w 3881"/>
              <a:gd name="T109" fmla="*/ 2147483646 h 942"/>
              <a:gd name="T110" fmla="*/ 2147483646 w 3881"/>
              <a:gd name="T111" fmla="*/ 2147483646 h 942"/>
              <a:gd name="T112" fmla="*/ 2147483646 w 3881"/>
              <a:gd name="T113" fmla="*/ 2147483646 h 942"/>
              <a:gd name="T114" fmla="*/ 2147483646 w 3881"/>
              <a:gd name="T115" fmla="*/ 2147483646 h 942"/>
              <a:gd name="T116" fmla="*/ 2147483646 w 3881"/>
              <a:gd name="T117" fmla="*/ 2147483646 h 942"/>
              <a:gd name="T118" fmla="*/ 2147483646 w 3881"/>
              <a:gd name="T119" fmla="*/ 2147483646 h 942"/>
              <a:gd name="T120" fmla="*/ 2147483646 w 3881"/>
              <a:gd name="T121" fmla="*/ 2147483646 h 942"/>
              <a:gd name="T122" fmla="*/ 2147483646 w 3881"/>
              <a:gd name="T123" fmla="*/ 2147483646 h 9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81"/>
              <a:gd name="T187" fmla="*/ 0 h 942"/>
              <a:gd name="T188" fmla="*/ 3881 w 3881"/>
              <a:gd name="T189" fmla="*/ 942 h 9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81" h="942">
                <a:moveTo>
                  <a:pt x="131" y="0"/>
                </a:moveTo>
                <a:lnTo>
                  <a:pt x="146" y="48"/>
                </a:lnTo>
                <a:lnTo>
                  <a:pt x="180" y="91"/>
                </a:lnTo>
                <a:lnTo>
                  <a:pt x="229" y="130"/>
                </a:lnTo>
                <a:lnTo>
                  <a:pt x="283" y="160"/>
                </a:lnTo>
                <a:lnTo>
                  <a:pt x="343" y="189"/>
                </a:lnTo>
                <a:lnTo>
                  <a:pt x="409" y="216"/>
                </a:lnTo>
                <a:lnTo>
                  <a:pt x="471" y="238"/>
                </a:lnTo>
                <a:lnTo>
                  <a:pt x="549" y="261"/>
                </a:lnTo>
                <a:lnTo>
                  <a:pt x="629" y="280"/>
                </a:lnTo>
                <a:lnTo>
                  <a:pt x="715" y="299"/>
                </a:lnTo>
                <a:lnTo>
                  <a:pt x="795" y="315"/>
                </a:lnTo>
                <a:lnTo>
                  <a:pt x="870" y="329"/>
                </a:lnTo>
                <a:lnTo>
                  <a:pt x="947" y="341"/>
                </a:lnTo>
                <a:lnTo>
                  <a:pt x="1039" y="354"/>
                </a:lnTo>
                <a:lnTo>
                  <a:pt x="1119" y="365"/>
                </a:lnTo>
                <a:lnTo>
                  <a:pt x="1194" y="373"/>
                </a:lnTo>
                <a:lnTo>
                  <a:pt x="1282" y="381"/>
                </a:lnTo>
                <a:lnTo>
                  <a:pt x="1357" y="387"/>
                </a:lnTo>
                <a:lnTo>
                  <a:pt x="1429" y="392"/>
                </a:lnTo>
                <a:lnTo>
                  <a:pt x="1502" y="398"/>
                </a:lnTo>
                <a:lnTo>
                  <a:pt x="1582" y="400"/>
                </a:lnTo>
                <a:lnTo>
                  <a:pt x="1654" y="406"/>
                </a:lnTo>
                <a:lnTo>
                  <a:pt x="1714" y="409"/>
                </a:lnTo>
                <a:lnTo>
                  <a:pt x="1792" y="409"/>
                </a:lnTo>
                <a:lnTo>
                  <a:pt x="1875" y="409"/>
                </a:lnTo>
                <a:lnTo>
                  <a:pt x="1938" y="411"/>
                </a:lnTo>
                <a:lnTo>
                  <a:pt x="2020" y="409"/>
                </a:lnTo>
                <a:lnTo>
                  <a:pt x="2106" y="409"/>
                </a:lnTo>
                <a:lnTo>
                  <a:pt x="2183" y="406"/>
                </a:lnTo>
                <a:lnTo>
                  <a:pt x="2269" y="403"/>
                </a:lnTo>
                <a:lnTo>
                  <a:pt x="2352" y="400"/>
                </a:lnTo>
                <a:lnTo>
                  <a:pt x="2429" y="395"/>
                </a:lnTo>
                <a:lnTo>
                  <a:pt x="2510" y="390"/>
                </a:lnTo>
                <a:lnTo>
                  <a:pt x="2587" y="381"/>
                </a:lnTo>
                <a:lnTo>
                  <a:pt x="2656" y="376"/>
                </a:lnTo>
                <a:lnTo>
                  <a:pt x="2728" y="368"/>
                </a:lnTo>
                <a:lnTo>
                  <a:pt x="2795" y="360"/>
                </a:lnTo>
                <a:lnTo>
                  <a:pt x="2859" y="352"/>
                </a:lnTo>
                <a:lnTo>
                  <a:pt x="2928" y="341"/>
                </a:lnTo>
                <a:lnTo>
                  <a:pt x="3011" y="329"/>
                </a:lnTo>
                <a:lnTo>
                  <a:pt x="3094" y="315"/>
                </a:lnTo>
                <a:lnTo>
                  <a:pt x="3171" y="299"/>
                </a:lnTo>
                <a:lnTo>
                  <a:pt x="3240" y="282"/>
                </a:lnTo>
                <a:lnTo>
                  <a:pt x="3315" y="263"/>
                </a:lnTo>
                <a:lnTo>
                  <a:pt x="3391" y="243"/>
                </a:lnTo>
                <a:lnTo>
                  <a:pt x="3457" y="221"/>
                </a:lnTo>
                <a:lnTo>
                  <a:pt x="3520" y="197"/>
                </a:lnTo>
                <a:lnTo>
                  <a:pt x="3575" y="174"/>
                </a:lnTo>
                <a:lnTo>
                  <a:pt x="3623" y="147"/>
                </a:lnTo>
                <a:lnTo>
                  <a:pt x="3667" y="120"/>
                </a:lnTo>
                <a:lnTo>
                  <a:pt x="3709" y="86"/>
                </a:lnTo>
                <a:lnTo>
                  <a:pt x="3737" y="45"/>
                </a:lnTo>
                <a:lnTo>
                  <a:pt x="3747" y="8"/>
                </a:lnTo>
                <a:lnTo>
                  <a:pt x="3775" y="72"/>
                </a:lnTo>
                <a:lnTo>
                  <a:pt x="3803" y="139"/>
                </a:lnTo>
                <a:lnTo>
                  <a:pt x="3826" y="197"/>
                </a:lnTo>
                <a:lnTo>
                  <a:pt x="3850" y="263"/>
                </a:lnTo>
                <a:lnTo>
                  <a:pt x="3867" y="323"/>
                </a:lnTo>
                <a:lnTo>
                  <a:pt x="3881" y="390"/>
                </a:lnTo>
                <a:lnTo>
                  <a:pt x="3864" y="429"/>
                </a:lnTo>
                <a:lnTo>
                  <a:pt x="3838" y="480"/>
                </a:lnTo>
                <a:lnTo>
                  <a:pt x="3792" y="531"/>
                </a:lnTo>
                <a:lnTo>
                  <a:pt x="3729" y="584"/>
                </a:lnTo>
                <a:lnTo>
                  <a:pt x="3656" y="630"/>
                </a:lnTo>
                <a:lnTo>
                  <a:pt x="3581" y="669"/>
                </a:lnTo>
                <a:lnTo>
                  <a:pt x="3515" y="699"/>
                </a:lnTo>
                <a:lnTo>
                  <a:pt x="3449" y="726"/>
                </a:lnTo>
                <a:lnTo>
                  <a:pt x="3363" y="754"/>
                </a:lnTo>
                <a:lnTo>
                  <a:pt x="3285" y="779"/>
                </a:lnTo>
                <a:lnTo>
                  <a:pt x="3211" y="801"/>
                </a:lnTo>
                <a:lnTo>
                  <a:pt x="3119" y="821"/>
                </a:lnTo>
                <a:lnTo>
                  <a:pt x="3031" y="840"/>
                </a:lnTo>
                <a:lnTo>
                  <a:pt x="2956" y="856"/>
                </a:lnTo>
                <a:lnTo>
                  <a:pt x="2873" y="870"/>
                </a:lnTo>
                <a:lnTo>
                  <a:pt x="2787" y="883"/>
                </a:lnTo>
                <a:lnTo>
                  <a:pt x="2701" y="896"/>
                </a:lnTo>
                <a:lnTo>
                  <a:pt x="2610" y="906"/>
                </a:lnTo>
                <a:lnTo>
                  <a:pt x="2524" y="915"/>
                </a:lnTo>
                <a:lnTo>
                  <a:pt x="2452" y="923"/>
                </a:lnTo>
                <a:lnTo>
                  <a:pt x="2376" y="931"/>
                </a:lnTo>
                <a:lnTo>
                  <a:pt x="2284" y="934"/>
                </a:lnTo>
                <a:lnTo>
                  <a:pt x="2201" y="939"/>
                </a:lnTo>
                <a:lnTo>
                  <a:pt x="2127" y="939"/>
                </a:lnTo>
                <a:lnTo>
                  <a:pt x="2052" y="942"/>
                </a:lnTo>
                <a:lnTo>
                  <a:pt x="1978" y="942"/>
                </a:lnTo>
                <a:lnTo>
                  <a:pt x="1938" y="942"/>
                </a:lnTo>
                <a:lnTo>
                  <a:pt x="1878" y="942"/>
                </a:lnTo>
                <a:lnTo>
                  <a:pt x="1789" y="939"/>
                </a:lnTo>
                <a:lnTo>
                  <a:pt x="1700" y="939"/>
                </a:lnTo>
                <a:lnTo>
                  <a:pt x="1620" y="934"/>
                </a:lnTo>
                <a:lnTo>
                  <a:pt x="1529" y="928"/>
                </a:lnTo>
                <a:lnTo>
                  <a:pt x="1448" y="923"/>
                </a:lnTo>
                <a:lnTo>
                  <a:pt x="1371" y="915"/>
                </a:lnTo>
                <a:lnTo>
                  <a:pt x="1299" y="906"/>
                </a:lnTo>
                <a:lnTo>
                  <a:pt x="1230" y="901"/>
                </a:lnTo>
                <a:lnTo>
                  <a:pt x="1168" y="894"/>
                </a:lnTo>
                <a:lnTo>
                  <a:pt x="1105" y="886"/>
                </a:lnTo>
                <a:lnTo>
                  <a:pt x="1041" y="875"/>
                </a:lnTo>
                <a:lnTo>
                  <a:pt x="973" y="864"/>
                </a:lnTo>
                <a:lnTo>
                  <a:pt x="919" y="854"/>
                </a:lnTo>
                <a:lnTo>
                  <a:pt x="878" y="845"/>
                </a:lnTo>
                <a:lnTo>
                  <a:pt x="798" y="829"/>
                </a:lnTo>
                <a:lnTo>
                  <a:pt x="721" y="811"/>
                </a:lnTo>
                <a:lnTo>
                  <a:pt x="656" y="795"/>
                </a:lnTo>
                <a:lnTo>
                  <a:pt x="592" y="779"/>
                </a:lnTo>
                <a:lnTo>
                  <a:pt x="523" y="757"/>
                </a:lnTo>
                <a:lnTo>
                  <a:pt x="452" y="731"/>
                </a:lnTo>
                <a:lnTo>
                  <a:pt x="388" y="707"/>
                </a:lnTo>
                <a:lnTo>
                  <a:pt x="324" y="680"/>
                </a:lnTo>
                <a:lnTo>
                  <a:pt x="255" y="649"/>
                </a:lnTo>
                <a:lnTo>
                  <a:pt x="194" y="613"/>
                </a:lnTo>
                <a:lnTo>
                  <a:pt x="143" y="578"/>
                </a:lnTo>
                <a:lnTo>
                  <a:pt x="108" y="550"/>
                </a:lnTo>
                <a:lnTo>
                  <a:pt x="69" y="517"/>
                </a:lnTo>
                <a:lnTo>
                  <a:pt x="48" y="486"/>
                </a:lnTo>
                <a:lnTo>
                  <a:pt x="22" y="442"/>
                </a:lnTo>
                <a:lnTo>
                  <a:pt x="3" y="395"/>
                </a:lnTo>
                <a:lnTo>
                  <a:pt x="0" y="357"/>
                </a:lnTo>
                <a:lnTo>
                  <a:pt x="14" y="296"/>
                </a:lnTo>
                <a:lnTo>
                  <a:pt x="31" y="251"/>
                </a:lnTo>
                <a:lnTo>
                  <a:pt x="55" y="183"/>
                </a:lnTo>
                <a:lnTo>
                  <a:pt x="77" y="122"/>
                </a:lnTo>
                <a:lnTo>
                  <a:pt x="108" y="50"/>
                </a:lnTo>
                <a:lnTo>
                  <a:pt x="13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0" name="Freeform 2069">
            <a:extLst>
              <a:ext uri="{FF2B5EF4-FFF2-40B4-BE49-F238E27FC236}">
                <a16:creationId xmlns:a16="http://schemas.microsoft.com/office/drawing/2014/main" id="{27FC58F2-76F6-B348-A89D-8B3861406B36}"/>
              </a:ext>
            </a:extLst>
          </p:cNvPr>
          <p:cNvSpPr>
            <a:spLocks/>
          </p:cNvSpPr>
          <p:nvPr/>
        </p:nvSpPr>
        <p:spPr bwMode="auto">
          <a:xfrm>
            <a:off x="5168115" y="2495910"/>
            <a:ext cx="1881044" cy="507073"/>
          </a:xfrm>
          <a:custGeom>
            <a:avLst/>
            <a:gdLst>
              <a:gd name="T0" fmla="*/ 2147483646 w 3991"/>
              <a:gd name="T1" fmla="*/ 2147483646 h 1065"/>
              <a:gd name="T2" fmla="*/ 2147483646 w 3991"/>
              <a:gd name="T3" fmla="*/ 2147483646 h 1065"/>
              <a:gd name="T4" fmla="*/ 2147483646 w 3991"/>
              <a:gd name="T5" fmla="*/ 2147483646 h 1065"/>
              <a:gd name="T6" fmla="*/ 2147483646 w 3991"/>
              <a:gd name="T7" fmla="*/ 2147483646 h 1065"/>
              <a:gd name="T8" fmla="*/ 2147483646 w 3991"/>
              <a:gd name="T9" fmla="*/ 2147483646 h 1065"/>
              <a:gd name="T10" fmla="*/ 2147483646 w 3991"/>
              <a:gd name="T11" fmla="*/ 2147483646 h 1065"/>
              <a:gd name="T12" fmla="*/ 2147483646 w 3991"/>
              <a:gd name="T13" fmla="*/ 2147483646 h 1065"/>
              <a:gd name="T14" fmla="*/ 2147483646 w 3991"/>
              <a:gd name="T15" fmla="*/ 2147483646 h 1065"/>
              <a:gd name="T16" fmla="*/ 2147483646 w 3991"/>
              <a:gd name="T17" fmla="*/ 2147483646 h 1065"/>
              <a:gd name="T18" fmla="*/ 2147483646 w 3991"/>
              <a:gd name="T19" fmla="*/ 2147483646 h 1065"/>
              <a:gd name="T20" fmla="*/ 2147483646 w 3991"/>
              <a:gd name="T21" fmla="*/ 2147483646 h 1065"/>
              <a:gd name="T22" fmla="*/ 2147483646 w 3991"/>
              <a:gd name="T23" fmla="*/ 2147483646 h 1065"/>
              <a:gd name="T24" fmla="*/ 2147483646 w 3991"/>
              <a:gd name="T25" fmla="*/ 2147483646 h 1065"/>
              <a:gd name="T26" fmla="*/ 2147483646 w 3991"/>
              <a:gd name="T27" fmla="*/ 2147483646 h 1065"/>
              <a:gd name="T28" fmla="*/ 2147483646 w 3991"/>
              <a:gd name="T29" fmla="*/ 2147483646 h 1065"/>
              <a:gd name="T30" fmla="*/ 2147483646 w 3991"/>
              <a:gd name="T31" fmla="*/ 2147483646 h 1065"/>
              <a:gd name="T32" fmla="*/ 2147483646 w 3991"/>
              <a:gd name="T33" fmla="*/ 2147483646 h 1065"/>
              <a:gd name="T34" fmla="*/ 2147483646 w 3991"/>
              <a:gd name="T35" fmla="*/ 2147483646 h 1065"/>
              <a:gd name="T36" fmla="*/ 2147483646 w 3991"/>
              <a:gd name="T37" fmla="*/ 2147483646 h 1065"/>
              <a:gd name="T38" fmla="*/ 2147483646 w 3991"/>
              <a:gd name="T39" fmla="*/ 2147483646 h 1065"/>
              <a:gd name="T40" fmla="*/ 2147483646 w 3991"/>
              <a:gd name="T41" fmla="*/ 2147483646 h 1065"/>
              <a:gd name="T42" fmla="*/ 2147483646 w 3991"/>
              <a:gd name="T43" fmla="*/ 2147483646 h 1065"/>
              <a:gd name="T44" fmla="*/ 2147483646 w 3991"/>
              <a:gd name="T45" fmla="*/ 2147483646 h 1065"/>
              <a:gd name="T46" fmla="*/ 2147483646 w 3991"/>
              <a:gd name="T47" fmla="*/ 2147483646 h 1065"/>
              <a:gd name="T48" fmla="*/ 2147483646 w 3991"/>
              <a:gd name="T49" fmla="*/ 2147483646 h 1065"/>
              <a:gd name="T50" fmla="*/ 2147483646 w 3991"/>
              <a:gd name="T51" fmla="*/ 2147483646 h 1065"/>
              <a:gd name="T52" fmla="*/ 2147483646 w 3991"/>
              <a:gd name="T53" fmla="*/ 2147483646 h 1065"/>
              <a:gd name="T54" fmla="*/ 2147483646 w 3991"/>
              <a:gd name="T55" fmla="*/ 2147483646 h 1065"/>
              <a:gd name="T56" fmla="*/ 2147483646 w 3991"/>
              <a:gd name="T57" fmla="*/ 2147483646 h 1065"/>
              <a:gd name="T58" fmla="*/ 2147483646 w 3991"/>
              <a:gd name="T59" fmla="*/ 2147483646 h 1065"/>
              <a:gd name="T60" fmla="*/ 2147483646 w 3991"/>
              <a:gd name="T61" fmla="*/ 2147483646 h 1065"/>
              <a:gd name="T62" fmla="*/ 2147483646 w 3991"/>
              <a:gd name="T63" fmla="*/ 2147483646 h 1065"/>
              <a:gd name="T64" fmla="*/ 2147483646 w 3991"/>
              <a:gd name="T65" fmla="*/ 2147483646 h 1065"/>
              <a:gd name="T66" fmla="*/ 2147483646 w 3991"/>
              <a:gd name="T67" fmla="*/ 2147483646 h 1065"/>
              <a:gd name="T68" fmla="*/ 2147483646 w 3991"/>
              <a:gd name="T69" fmla="*/ 2147483646 h 1065"/>
              <a:gd name="T70" fmla="*/ 2147483646 w 3991"/>
              <a:gd name="T71" fmla="*/ 2147483646 h 1065"/>
              <a:gd name="T72" fmla="*/ 2147483646 w 3991"/>
              <a:gd name="T73" fmla="*/ 2147483646 h 1065"/>
              <a:gd name="T74" fmla="*/ 2147483646 w 3991"/>
              <a:gd name="T75" fmla="*/ 2147483646 h 1065"/>
              <a:gd name="T76" fmla="*/ 2147483646 w 3991"/>
              <a:gd name="T77" fmla="*/ 2147483646 h 1065"/>
              <a:gd name="T78" fmla="*/ 2147483646 w 3991"/>
              <a:gd name="T79" fmla="*/ 2147483646 h 1065"/>
              <a:gd name="T80" fmla="*/ 2147483646 w 3991"/>
              <a:gd name="T81" fmla="*/ 2147483646 h 1065"/>
              <a:gd name="T82" fmla="*/ 2147483646 w 3991"/>
              <a:gd name="T83" fmla="*/ 2147483646 h 1065"/>
              <a:gd name="T84" fmla="*/ 0 w 3991"/>
              <a:gd name="T85" fmla="*/ 2147483646 h 1065"/>
              <a:gd name="T86" fmla="*/ 2147483646 w 3991"/>
              <a:gd name="T87" fmla="*/ 2147483646 h 1065"/>
              <a:gd name="T88" fmla="*/ 2147483646 w 3991"/>
              <a:gd name="T89" fmla="*/ 2147483646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91"/>
              <a:gd name="T136" fmla="*/ 0 h 1065"/>
              <a:gd name="T137" fmla="*/ 3991 w 3991"/>
              <a:gd name="T138" fmla="*/ 1065 h 10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91" h="1065">
                <a:moveTo>
                  <a:pt x="35" y="0"/>
                </a:moveTo>
                <a:lnTo>
                  <a:pt x="47" y="38"/>
                </a:lnTo>
                <a:lnTo>
                  <a:pt x="69" y="88"/>
                </a:lnTo>
                <a:lnTo>
                  <a:pt x="110" y="145"/>
                </a:lnTo>
                <a:lnTo>
                  <a:pt x="161" y="198"/>
                </a:lnTo>
                <a:lnTo>
                  <a:pt x="218" y="242"/>
                </a:lnTo>
                <a:lnTo>
                  <a:pt x="290" y="289"/>
                </a:lnTo>
                <a:lnTo>
                  <a:pt x="355" y="325"/>
                </a:lnTo>
                <a:lnTo>
                  <a:pt x="421" y="355"/>
                </a:lnTo>
                <a:lnTo>
                  <a:pt x="473" y="379"/>
                </a:lnTo>
                <a:lnTo>
                  <a:pt x="542" y="405"/>
                </a:lnTo>
                <a:lnTo>
                  <a:pt x="612" y="430"/>
                </a:lnTo>
                <a:lnTo>
                  <a:pt x="687" y="454"/>
                </a:lnTo>
                <a:lnTo>
                  <a:pt x="759" y="474"/>
                </a:lnTo>
                <a:lnTo>
                  <a:pt x="836" y="496"/>
                </a:lnTo>
                <a:lnTo>
                  <a:pt x="919" y="515"/>
                </a:lnTo>
                <a:lnTo>
                  <a:pt x="997" y="531"/>
                </a:lnTo>
                <a:lnTo>
                  <a:pt x="1080" y="546"/>
                </a:lnTo>
                <a:lnTo>
                  <a:pt x="1163" y="560"/>
                </a:lnTo>
                <a:lnTo>
                  <a:pt x="1240" y="571"/>
                </a:lnTo>
                <a:lnTo>
                  <a:pt x="1308" y="579"/>
                </a:lnTo>
                <a:lnTo>
                  <a:pt x="1388" y="590"/>
                </a:lnTo>
                <a:lnTo>
                  <a:pt x="1463" y="598"/>
                </a:lnTo>
                <a:lnTo>
                  <a:pt x="1529" y="603"/>
                </a:lnTo>
                <a:lnTo>
                  <a:pt x="1606" y="609"/>
                </a:lnTo>
                <a:lnTo>
                  <a:pt x="1681" y="614"/>
                </a:lnTo>
                <a:lnTo>
                  <a:pt x="1753" y="617"/>
                </a:lnTo>
                <a:lnTo>
                  <a:pt x="1830" y="620"/>
                </a:lnTo>
                <a:lnTo>
                  <a:pt x="1922" y="622"/>
                </a:lnTo>
                <a:lnTo>
                  <a:pt x="1996" y="624"/>
                </a:lnTo>
                <a:lnTo>
                  <a:pt x="2072" y="622"/>
                </a:lnTo>
                <a:lnTo>
                  <a:pt x="2168" y="620"/>
                </a:lnTo>
                <a:lnTo>
                  <a:pt x="2257" y="617"/>
                </a:lnTo>
                <a:lnTo>
                  <a:pt x="2335" y="614"/>
                </a:lnTo>
                <a:lnTo>
                  <a:pt x="2407" y="609"/>
                </a:lnTo>
                <a:lnTo>
                  <a:pt x="2485" y="601"/>
                </a:lnTo>
                <a:lnTo>
                  <a:pt x="2573" y="592"/>
                </a:lnTo>
                <a:lnTo>
                  <a:pt x="2659" y="584"/>
                </a:lnTo>
                <a:lnTo>
                  <a:pt x="2737" y="573"/>
                </a:lnTo>
                <a:lnTo>
                  <a:pt x="2825" y="560"/>
                </a:lnTo>
                <a:lnTo>
                  <a:pt x="2914" y="546"/>
                </a:lnTo>
                <a:lnTo>
                  <a:pt x="2997" y="531"/>
                </a:lnTo>
                <a:lnTo>
                  <a:pt x="3074" y="515"/>
                </a:lnTo>
                <a:lnTo>
                  <a:pt x="3160" y="493"/>
                </a:lnTo>
                <a:lnTo>
                  <a:pt x="3238" y="474"/>
                </a:lnTo>
                <a:lnTo>
                  <a:pt x="3310" y="454"/>
                </a:lnTo>
                <a:lnTo>
                  <a:pt x="3384" y="430"/>
                </a:lnTo>
                <a:lnTo>
                  <a:pt x="3452" y="405"/>
                </a:lnTo>
                <a:lnTo>
                  <a:pt x="3518" y="379"/>
                </a:lnTo>
                <a:lnTo>
                  <a:pt x="3581" y="352"/>
                </a:lnTo>
                <a:lnTo>
                  <a:pt x="3642" y="322"/>
                </a:lnTo>
                <a:lnTo>
                  <a:pt x="3698" y="291"/>
                </a:lnTo>
                <a:lnTo>
                  <a:pt x="3756" y="256"/>
                </a:lnTo>
                <a:lnTo>
                  <a:pt x="3805" y="222"/>
                </a:lnTo>
                <a:lnTo>
                  <a:pt x="3844" y="187"/>
                </a:lnTo>
                <a:lnTo>
                  <a:pt x="3878" y="154"/>
                </a:lnTo>
                <a:lnTo>
                  <a:pt x="3908" y="112"/>
                </a:lnTo>
                <a:lnTo>
                  <a:pt x="3939" y="59"/>
                </a:lnTo>
                <a:lnTo>
                  <a:pt x="3956" y="16"/>
                </a:lnTo>
                <a:lnTo>
                  <a:pt x="3967" y="72"/>
                </a:lnTo>
                <a:lnTo>
                  <a:pt x="3977" y="134"/>
                </a:lnTo>
                <a:lnTo>
                  <a:pt x="3982" y="184"/>
                </a:lnTo>
                <a:lnTo>
                  <a:pt x="3985" y="237"/>
                </a:lnTo>
                <a:lnTo>
                  <a:pt x="3991" y="314"/>
                </a:lnTo>
                <a:lnTo>
                  <a:pt x="3991" y="377"/>
                </a:lnTo>
                <a:lnTo>
                  <a:pt x="3991" y="419"/>
                </a:lnTo>
                <a:lnTo>
                  <a:pt x="3988" y="464"/>
                </a:lnTo>
                <a:lnTo>
                  <a:pt x="3991" y="502"/>
                </a:lnTo>
                <a:lnTo>
                  <a:pt x="3985" y="534"/>
                </a:lnTo>
                <a:lnTo>
                  <a:pt x="3970" y="576"/>
                </a:lnTo>
                <a:lnTo>
                  <a:pt x="3936" y="622"/>
                </a:lnTo>
                <a:lnTo>
                  <a:pt x="3896" y="662"/>
                </a:lnTo>
                <a:lnTo>
                  <a:pt x="3847" y="702"/>
                </a:lnTo>
                <a:lnTo>
                  <a:pt x="3795" y="739"/>
                </a:lnTo>
                <a:lnTo>
                  <a:pt x="3736" y="772"/>
                </a:lnTo>
                <a:lnTo>
                  <a:pt x="3673" y="800"/>
                </a:lnTo>
                <a:lnTo>
                  <a:pt x="3607" y="830"/>
                </a:lnTo>
                <a:lnTo>
                  <a:pt x="3535" y="857"/>
                </a:lnTo>
                <a:lnTo>
                  <a:pt x="3470" y="877"/>
                </a:lnTo>
                <a:lnTo>
                  <a:pt x="3401" y="899"/>
                </a:lnTo>
                <a:lnTo>
                  <a:pt x="3329" y="918"/>
                </a:lnTo>
                <a:lnTo>
                  <a:pt x="3255" y="934"/>
                </a:lnTo>
                <a:lnTo>
                  <a:pt x="3183" y="952"/>
                </a:lnTo>
                <a:lnTo>
                  <a:pt x="3108" y="968"/>
                </a:lnTo>
                <a:lnTo>
                  <a:pt x="3027" y="984"/>
                </a:lnTo>
                <a:lnTo>
                  <a:pt x="2949" y="995"/>
                </a:lnTo>
                <a:lnTo>
                  <a:pt x="2875" y="1006"/>
                </a:lnTo>
                <a:lnTo>
                  <a:pt x="2800" y="1017"/>
                </a:lnTo>
                <a:lnTo>
                  <a:pt x="2720" y="1027"/>
                </a:lnTo>
                <a:lnTo>
                  <a:pt x="2642" y="1035"/>
                </a:lnTo>
                <a:lnTo>
                  <a:pt x="2554" y="1043"/>
                </a:lnTo>
                <a:lnTo>
                  <a:pt x="2476" y="1048"/>
                </a:lnTo>
                <a:lnTo>
                  <a:pt x="2385" y="1056"/>
                </a:lnTo>
                <a:lnTo>
                  <a:pt x="2302" y="1059"/>
                </a:lnTo>
                <a:lnTo>
                  <a:pt x="2210" y="1062"/>
                </a:lnTo>
                <a:lnTo>
                  <a:pt x="2150" y="1065"/>
                </a:lnTo>
                <a:lnTo>
                  <a:pt x="2072" y="1065"/>
                </a:lnTo>
                <a:lnTo>
                  <a:pt x="1996" y="1065"/>
                </a:lnTo>
                <a:lnTo>
                  <a:pt x="1955" y="1065"/>
                </a:lnTo>
                <a:lnTo>
                  <a:pt x="1892" y="1065"/>
                </a:lnTo>
                <a:lnTo>
                  <a:pt x="1824" y="1062"/>
                </a:lnTo>
                <a:lnTo>
                  <a:pt x="1753" y="1062"/>
                </a:lnTo>
                <a:lnTo>
                  <a:pt x="1672" y="1056"/>
                </a:lnTo>
                <a:lnTo>
                  <a:pt x="1598" y="1054"/>
                </a:lnTo>
                <a:lnTo>
                  <a:pt x="1518" y="1048"/>
                </a:lnTo>
                <a:lnTo>
                  <a:pt x="1443" y="1043"/>
                </a:lnTo>
                <a:lnTo>
                  <a:pt x="1360" y="1035"/>
                </a:lnTo>
                <a:lnTo>
                  <a:pt x="1268" y="1024"/>
                </a:lnTo>
                <a:lnTo>
                  <a:pt x="1194" y="1017"/>
                </a:lnTo>
                <a:lnTo>
                  <a:pt x="1119" y="1006"/>
                </a:lnTo>
                <a:lnTo>
                  <a:pt x="1039" y="995"/>
                </a:lnTo>
                <a:lnTo>
                  <a:pt x="962" y="982"/>
                </a:lnTo>
                <a:lnTo>
                  <a:pt x="883" y="968"/>
                </a:lnTo>
                <a:lnTo>
                  <a:pt x="797" y="949"/>
                </a:lnTo>
                <a:lnTo>
                  <a:pt x="711" y="932"/>
                </a:lnTo>
                <a:lnTo>
                  <a:pt x="636" y="910"/>
                </a:lnTo>
                <a:lnTo>
                  <a:pt x="562" y="891"/>
                </a:lnTo>
                <a:lnTo>
                  <a:pt x="479" y="864"/>
                </a:lnTo>
                <a:lnTo>
                  <a:pt x="404" y="838"/>
                </a:lnTo>
                <a:lnTo>
                  <a:pt x="344" y="814"/>
                </a:lnTo>
                <a:lnTo>
                  <a:pt x="282" y="786"/>
                </a:lnTo>
                <a:lnTo>
                  <a:pt x="221" y="755"/>
                </a:lnTo>
                <a:lnTo>
                  <a:pt x="169" y="723"/>
                </a:lnTo>
                <a:lnTo>
                  <a:pt x="124" y="691"/>
                </a:lnTo>
                <a:lnTo>
                  <a:pt x="89" y="656"/>
                </a:lnTo>
                <a:lnTo>
                  <a:pt x="52" y="622"/>
                </a:lnTo>
                <a:lnTo>
                  <a:pt x="24" y="579"/>
                </a:lnTo>
                <a:lnTo>
                  <a:pt x="6" y="526"/>
                </a:lnTo>
                <a:lnTo>
                  <a:pt x="0" y="454"/>
                </a:lnTo>
                <a:lnTo>
                  <a:pt x="0" y="385"/>
                </a:lnTo>
                <a:lnTo>
                  <a:pt x="0" y="312"/>
                </a:lnTo>
                <a:lnTo>
                  <a:pt x="6" y="240"/>
                </a:lnTo>
                <a:lnTo>
                  <a:pt x="11" y="176"/>
                </a:lnTo>
                <a:lnTo>
                  <a:pt x="20" y="118"/>
                </a:lnTo>
                <a:lnTo>
                  <a:pt x="27" y="57"/>
                </a:lnTo>
                <a:lnTo>
                  <a:pt x="35"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1" name="Freeform 2070">
            <a:extLst>
              <a:ext uri="{FF2B5EF4-FFF2-40B4-BE49-F238E27FC236}">
                <a16:creationId xmlns:a16="http://schemas.microsoft.com/office/drawing/2014/main" id="{1DBE2D8D-1BE0-FC46-9C13-6EF58438D708}"/>
              </a:ext>
            </a:extLst>
          </p:cNvPr>
          <p:cNvSpPr>
            <a:spLocks/>
          </p:cNvSpPr>
          <p:nvPr/>
        </p:nvSpPr>
        <p:spPr bwMode="auto">
          <a:xfrm>
            <a:off x="5162269" y="2798061"/>
            <a:ext cx="1886888" cy="501361"/>
          </a:xfrm>
          <a:custGeom>
            <a:avLst/>
            <a:gdLst>
              <a:gd name="T0" fmla="*/ 2147483646 w 3963"/>
              <a:gd name="T1" fmla="*/ 2147483646 h 1053"/>
              <a:gd name="T2" fmla="*/ 2147483646 w 3963"/>
              <a:gd name="T3" fmla="*/ 2147483646 h 1053"/>
              <a:gd name="T4" fmla="*/ 2147483646 w 3963"/>
              <a:gd name="T5" fmla="*/ 2147483646 h 1053"/>
              <a:gd name="T6" fmla="*/ 2147483646 w 3963"/>
              <a:gd name="T7" fmla="*/ 2147483646 h 1053"/>
              <a:gd name="T8" fmla="*/ 2147483646 w 3963"/>
              <a:gd name="T9" fmla="*/ 2147483646 h 1053"/>
              <a:gd name="T10" fmla="*/ 2147483646 w 3963"/>
              <a:gd name="T11" fmla="*/ 2147483646 h 1053"/>
              <a:gd name="T12" fmla="*/ 2147483646 w 3963"/>
              <a:gd name="T13" fmla="*/ 2147483646 h 1053"/>
              <a:gd name="T14" fmla="*/ 2147483646 w 3963"/>
              <a:gd name="T15" fmla="*/ 2147483646 h 1053"/>
              <a:gd name="T16" fmla="*/ 2147483646 w 3963"/>
              <a:gd name="T17" fmla="*/ 2147483646 h 1053"/>
              <a:gd name="T18" fmla="*/ 2147483646 w 3963"/>
              <a:gd name="T19" fmla="*/ 2147483646 h 1053"/>
              <a:gd name="T20" fmla="*/ 2147483646 w 3963"/>
              <a:gd name="T21" fmla="*/ 2147483646 h 1053"/>
              <a:gd name="T22" fmla="*/ 2147483646 w 3963"/>
              <a:gd name="T23" fmla="*/ 2147483646 h 1053"/>
              <a:gd name="T24" fmla="*/ 2147483646 w 3963"/>
              <a:gd name="T25" fmla="*/ 2147483646 h 1053"/>
              <a:gd name="T26" fmla="*/ 2147483646 w 3963"/>
              <a:gd name="T27" fmla="*/ 2147483646 h 1053"/>
              <a:gd name="T28" fmla="*/ 2147483646 w 3963"/>
              <a:gd name="T29" fmla="*/ 2147483646 h 1053"/>
              <a:gd name="T30" fmla="*/ 2147483646 w 3963"/>
              <a:gd name="T31" fmla="*/ 2147483646 h 1053"/>
              <a:gd name="T32" fmla="*/ 2147483646 w 3963"/>
              <a:gd name="T33" fmla="*/ 2147483646 h 1053"/>
              <a:gd name="T34" fmla="*/ 2147483646 w 3963"/>
              <a:gd name="T35" fmla="*/ 2147483646 h 1053"/>
              <a:gd name="T36" fmla="*/ 2147483646 w 3963"/>
              <a:gd name="T37" fmla="*/ 2147483646 h 1053"/>
              <a:gd name="T38" fmla="*/ 2147483646 w 3963"/>
              <a:gd name="T39" fmla="*/ 0 h 1053"/>
              <a:gd name="T40" fmla="*/ 2147483646 w 3963"/>
              <a:gd name="T41" fmla="*/ 2147483646 h 1053"/>
              <a:gd name="T42" fmla="*/ 2147483646 w 3963"/>
              <a:gd name="T43" fmla="*/ 2147483646 h 1053"/>
              <a:gd name="T44" fmla="*/ 2147483646 w 3963"/>
              <a:gd name="T45" fmla="*/ 2147483646 h 1053"/>
              <a:gd name="T46" fmla="*/ 2147483646 w 3963"/>
              <a:gd name="T47" fmla="*/ 2147483646 h 1053"/>
              <a:gd name="T48" fmla="*/ 2147483646 w 3963"/>
              <a:gd name="T49" fmla="*/ 2147483646 h 1053"/>
              <a:gd name="T50" fmla="*/ 2147483646 w 3963"/>
              <a:gd name="T51" fmla="*/ 2147483646 h 1053"/>
              <a:gd name="T52" fmla="*/ 2147483646 w 3963"/>
              <a:gd name="T53" fmla="*/ 2147483646 h 1053"/>
              <a:gd name="T54" fmla="*/ 2147483646 w 3963"/>
              <a:gd name="T55" fmla="*/ 2147483646 h 1053"/>
              <a:gd name="T56" fmla="*/ 2147483646 w 3963"/>
              <a:gd name="T57" fmla="*/ 2147483646 h 1053"/>
              <a:gd name="T58" fmla="*/ 2147483646 w 3963"/>
              <a:gd name="T59" fmla="*/ 2147483646 h 1053"/>
              <a:gd name="T60" fmla="*/ 2147483646 w 3963"/>
              <a:gd name="T61" fmla="*/ 2147483646 h 1053"/>
              <a:gd name="T62" fmla="*/ 2147483646 w 3963"/>
              <a:gd name="T63" fmla="*/ 2147483646 h 1053"/>
              <a:gd name="T64" fmla="*/ 2147483646 w 3963"/>
              <a:gd name="T65" fmla="*/ 2147483646 h 1053"/>
              <a:gd name="T66" fmla="*/ 2147483646 w 3963"/>
              <a:gd name="T67" fmla="*/ 2147483646 h 1053"/>
              <a:gd name="T68" fmla="*/ 2147483646 w 3963"/>
              <a:gd name="T69" fmla="*/ 2147483646 h 1053"/>
              <a:gd name="T70" fmla="*/ 2147483646 w 3963"/>
              <a:gd name="T71" fmla="*/ 2147483646 h 1053"/>
              <a:gd name="T72" fmla="*/ 2147483646 w 3963"/>
              <a:gd name="T73" fmla="*/ 2147483646 h 1053"/>
              <a:gd name="T74" fmla="*/ 2147483646 w 3963"/>
              <a:gd name="T75" fmla="*/ 2147483646 h 1053"/>
              <a:gd name="T76" fmla="*/ 2147483646 w 3963"/>
              <a:gd name="T77" fmla="*/ 2147483646 h 1053"/>
              <a:gd name="T78" fmla="*/ 2147483646 w 3963"/>
              <a:gd name="T79" fmla="*/ 2147483646 h 1053"/>
              <a:gd name="T80" fmla="*/ 2147483646 w 3963"/>
              <a:gd name="T81" fmla="*/ 2147483646 h 1053"/>
              <a:gd name="T82" fmla="*/ 2147483646 w 3963"/>
              <a:gd name="T83" fmla="*/ 2147483646 h 1053"/>
              <a:gd name="T84" fmla="*/ 2147483646 w 3963"/>
              <a:gd name="T85" fmla="*/ 2147483646 h 10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63"/>
              <a:gd name="T130" fmla="*/ 0 h 1053"/>
              <a:gd name="T131" fmla="*/ 3963 w 3963"/>
              <a:gd name="T132" fmla="*/ 1053 h 10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63" h="1053">
                <a:moveTo>
                  <a:pt x="0" y="26"/>
                </a:moveTo>
                <a:lnTo>
                  <a:pt x="38" y="77"/>
                </a:lnTo>
                <a:lnTo>
                  <a:pt x="80" y="122"/>
                </a:lnTo>
                <a:lnTo>
                  <a:pt x="130" y="167"/>
                </a:lnTo>
                <a:lnTo>
                  <a:pt x="190" y="213"/>
                </a:lnTo>
                <a:lnTo>
                  <a:pt x="246" y="247"/>
                </a:lnTo>
                <a:lnTo>
                  <a:pt x="313" y="282"/>
                </a:lnTo>
                <a:lnTo>
                  <a:pt x="370" y="312"/>
                </a:lnTo>
                <a:lnTo>
                  <a:pt x="432" y="338"/>
                </a:lnTo>
                <a:lnTo>
                  <a:pt x="493" y="359"/>
                </a:lnTo>
                <a:lnTo>
                  <a:pt x="559" y="386"/>
                </a:lnTo>
                <a:lnTo>
                  <a:pt x="631" y="407"/>
                </a:lnTo>
                <a:lnTo>
                  <a:pt x="694" y="426"/>
                </a:lnTo>
                <a:lnTo>
                  <a:pt x="764" y="445"/>
                </a:lnTo>
                <a:lnTo>
                  <a:pt x="833" y="461"/>
                </a:lnTo>
                <a:lnTo>
                  <a:pt x="902" y="477"/>
                </a:lnTo>
                <a:lnTo>
                  <a:pt x="966" y="490"/>
                </a:lnTo>
                <a:lnTo>
                  <a:pt x="1049" y="503"/>
                </a:lnTo>
                <a:lnTo>
                  <a:pt x="1132" y="517"/>
                </a:lnTo>
                <a:lnTo>
                  <a:pt x="1209" y="530"/>
                </a:lnTo>
                <a:lnTo>
                  <a:pt x="1292" y="541"/>
                </a:lnTo>
                <a:lnTo>
                  <a:pt x="1377" y="552"/>
                </a:lnTo>
                <a:lnTo>
                  <a:pt x="1463" y="560"/>
                </a:lnTo>
                <a:lnTo>
                  <a:pt x="1550" y="564"/>
                </a:lnTo>
                <a:lnTo>
                  <a:pt x="1631" y="570"/>
                </a:lnTo>
                <a:lnTo>
                  <a:pt x="1715" y="575"/>
                </a:lnTo>
                <a:lnTo>
                  <a:pt x="1786" y="578"/>
                </a:lnTo>
                <a:lnTo>
                  <a:pt x="1858" y="580"/>
                </a:lnTo>
                <a:lnTo>
                  <a:pt x="1927" y="580"/>
                </a:lnTo>
                <a:lnTo>
                  <a:pt x="1979" y="580"/>
                </a:lnTo>
                <a:lnTo>
                  <a:pt x="2041" y="580"/>
                </a:lnTo>
                <a:lnTo>
                  <a:pt x="2110" y="578"/>
                </a:lnTo>
                <a:lnTo>
                  <a:pt x="2190" y="578"/>
                </a:lnTo>
                <a:lnTo>
                  <a:pt x="2262" y="575"/>
                </a:lnTo>
                <a:lnTo>
                  <a:pt x="2345" y="567"/>
                </a:lnTo>
                <a:lnTo>
                  <a:pt x="2417" y="564"/>
                </a:lnTo>
                <a:lnTo>
                  <a:pt x="2503" y="557"/>
                </a:lnTo>
                <a:lnTo>
                  <a:pt x="2579" y="549"/>
                </a:lnTo>
                <a:lnTo>
                  <a:pt x="2653" y="541"/>
                </a:lnTo>
                <a:lnTo>
                  <a:pt x="2734" y="530"/>
                </a:lnTo>
                <a:lnTo>
                  <a:pt x="2808" y="519"/>
                </a:lnTo>
                <a:lnTo>
                  <a:pt x="2877" y="509"/>
                </a:lnTo>
                <a:lnTo>
                  <a:pt x="2943" y="498"/>
                </a:lnTo>
                <a:lnTo>
                  <a:pt x="3008" y="484"/>
                </a:lnTo>
                <a:lnTo>
                  <a:pt x="3091" y="469"/>
                </a:lnTo>
                <a:lnTo>
                  <a:pt x="3157" y="453"/>
                </a:lnTo>
                <a:lnTo>
                  <a:pt x="3226" y="434"/>
                </a:lnTo>
                <a:lnTo>
                  <a:pt x="3304" y="412"/>
                </a:lnTo>
                <a:lnTo>
                  <a:pt x="3376" y="389"/>
                </a:lnTo>
                <a:lnTo>
                  <a:pt x="3447" y="365"/>
                </a:lnTo>
                <a:lnTo>
                  <a:pt x="3521" y="338"/>
                </a:lnTo>
                <a:lnTo>
                  <a:pt x="3575" y="315"/>
                </a:lnTo>
                <a:lnTo>
                  <a:pt x="3639" y="282"/>
                </a:lnTo>
                <a:lnTo>
                  <a:pt x="3708" y="244"/>
                </a:lnTo>
                <a:lnTo>
                  <a:pt x="3773" y="205"/>
                </a:lnTo>
                <a:lnTo>
                  <a:pt x="3833" y="163"/>
                </a:lnTo>
                <a:lnTo>
                  <a:pt x="3882" y="117"/>
                </a:lnTo>
                <a:lnTo>
                  <a:pt x="3922" y="74"/>
                </a:lnTo>
                <a:lnTo>
                  <a:pt x="3944" y="36"/>
                </a:lnTo>
                <a:lnTo>
                  <a:pt x="3963" y="0"/>
                </a:lnTo>
                <a:lnTo>
                  <a:pt x="3953" y="58"/>
                </a:lnTo>
                <a:lnTo>
                  <a:pt x="3941" y="114"/>
                </a:lnTo>
                <a:lnTo>
                  <a:pt x="3930" y="163"/>
                </a:lnTo>
                <a:lnTo>
                  <a:pt x="3916" y="224"/>
                </a:lnTo>
                <a:lnTo>
                  <a:pt x="3896" y="285"/>
                </a:lnTo>
                <a:lnTo>
                  <a:pt x="3879" y="343"/>
                </a:lnTo>
                <a:lnTo>
                  <a:pt x="3861" y="403"/>
                </a:lnTo>
                <a:lnTo>
                  <a:pt x="3836" y="467"/>
                </a:lnTo>
                <a:lnTo>
                  <a:pt x="3813" y="519"/>
                </a:lnTo>
                <a:lnTo>
                  <a:pt x="3782" y="570"/>
                </a:lnTo>
                <a:lnTo>
                  <a:pt x="3756" y="610"/>
                </a:lnTo>
                <a:lnTo>
                  <a:pt x="3727" y="640"/>
                </a:lnTo>
                <a:lnTo>
                  <a:pt x="3681" y="677"/>
                </a:lnTo>
                <a:lnTo>
                  <a:pt x="3628" y="717"/>
                </a:lnTo>
                <a:lnTo>
                  <a:pt x="3573" y="746"/>
                </a:lnTo>
                <a:lnTo>
                  <a:pt x="3506" y="781"/>
                </a:lnTo>
                <a:lnTo>
                  <a:pt x="3437" y="812"/>
                </a:lnTo>
                <a:lnTo>
                  <a:pt x="3364" y="842"/>
                </a:lnTo>
                <a:lnTo>
                  <a:pt x="3298" y="867"/>
                </a:lnTo>
                <a:lnTo>
                  <a:pt x="3232" y="887"/>
                </a:lnTo>
                <a:lnTo>
                  <a:pt x="3163" y="909"/>
                </a:lnTo>
                <a:lnTo>
                  <a:pt x="3083" y="930"/>
                </a:lnTo>
                <a:lnTo>
                  <a:pt x="3003" y="952"/>
                </a:lnTo>
                <a:lnTo>
                  <a:pt x="2927" y="964"/>
                </a:lnTo>
                <a:lnTo>
                  <a:pt x="2843" y="981"/>
                </a:lnTo>
                <a:lnTo>
                  <a:pt x="2760" y="994"/>
                </a:lnTo>
                <a:lnTo>
                  <a:pt x="2675" y="1008"/>
                </a:lnTo>
                <a:lnTo>
                  <a:pt x="2594" y="1019"/>
                </a:lnTo>
                <a:lnTo>
                  <a:pt x="2511" y="1029"/>
                </a:lnTo>
                <a:lnTo>
                  <a:pt x="2425" y="1038"/>
                </a:lnTo>
                <a:lnTo>
                  <a:pt x="2348" y="1042"/>
                </a:lnTo>
                <a:lnTo>
                  <a:pt x="2256" y="1044"/>
                </a:lnTo>
                <a:lnTo>
                  <a:pt x="2165" y="1050"/>
                </a:lnTo>
                <a:lnTo>
                  <a:pt x="2068" y="1053"/>
                </a:lnTo>
                <a:lnTo>
                  <a:pt x="1979" y="1053"/>
                </a:lnTo>
                <a:lnTo>
                  <a:pt x="1916" y="1050"/>
                </a:lnTo>
                <a:lnTo>
                  <a:pt x="1827" y="1050"/>
                </a:lnTo>
                <a:lnTo>
                  <a:pt x="1758" y="1050"/>
                </a:lnTo>
                <a:lnTo>
                  <a:pt x="1675" y="1044"/>
                </a:lnTo>
                <a:lnTo>
                  <a:pt x="1586" y="1039"/>
                </a:lnTo>
                <a:lnTo>
                  <a:pt x="1492" y="1032"/>
                </a:lnTo>
                <a:lnTo>
                  <a:pt x="1415" y="1024"/>
                </a:lnTo>
                <a:lnTo>
                  <a:pt x="1312" y="1013"/>
                </a:lnTo>
                <a:lnTo>
                  <a:pt x="1237" y="1002"/>
                </a:lnTo>
                <a:lnTo>
                  <a:pt x="1174" y="994"/>
                </a:lnTo>
                <a:lnTo>
                  <a:pt x="1111" y="983"/>
                </a:lnTo>
                <a:lnTo>
                  <a:pt x="1046" y="970"/>
                </a:lnTo>
                <a:lnTo>
                  <a:pt x="974" y="955"/>
                </a:lnTo>
                <a:lnTo>
                  <a:pt x="902" y="939"/>
                </a:lnTo>
                <a:lnTo>
                  <a:pt x="836" y="922"/>
                </a:lnTo>
                <a:lnTo>
                  <a:pt x="773" y="903"/>
                </a:lnTo>
                <a:lnTo>
                  <a:pt x="702" y="882"/>
                </a:lnTo>
                <a:lnTo>
                  <a:pt x="639" y="861"/>
                </a:lnTo>
                <a:lnTo>
                  <a:pt x="581" y="837"/>
                </a:lnTo>
                <a:lnTo>
                  <a:pt x="522" y="812"/>
                </a:lnTo>
                <a:lnTo>
                  <a:pt x="462" y="787"/>
                </a:lnTo>
                <a:lnTo>
                  <a:pt x="404" y="757"/>
                </a:lnTo>
                <a:lnTo>
                  <a:pt x="341" y="722"/>
                </a:lnTo>
                <a:lnTo>
                  <a:pt x="282" y="679"/>
                </a:lnTo>
                <a:lnTo>
                  <a:pt x="224" y="635"/>
                </a:lnTo>
                <a:lnTo>
                  <a:pt x="190" y="597"/>
                </a:lnTo>
                <a:lnTo>
                  <a:pt x="158" y="552"/>
                </a:lnTo>
                <a:lnTo>
                  <a:pt x="124" y="484"/>
                </a:lnTo>
                <a:lnTo>
                  <a:pt x="99" y="415"/>
                </a:lnTo>
                <a:lnTo>
                  <a:pt x="80" y="354"/>
                </a:lnTo>
                <a:lnTo>
                  <a:pt x="61" y="298"/>
                </a:lnTo>
                <a:lnTo>
                  <a:pt x="44" y="243"/>
                </a:lnTo>
                <a:lnTo>
                  <a:pt x="30" y="178"/>
                </a:lnTo>
                <a:lnTo>
                  <a:pt x="15" y="106"/>
                </a:lnTo>
                <a:lnTo>
                  <a:pt x="0"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3" name="Freeform 2072">
            <a:extLst>
              <a:ext uri="{FF2B5EF4-FFF2-40B4-BE49-F238E27FC236}">
                <a16:creationId xmlns:a16="http://schemas.microsoft.com/office/drawing/2014/main" id="{238C1D26-3A00-2C47-8544-9A962E971E99}"/>
              </a:ext>
            </a:extLst>
          </p:cNvPr>
          <p:cNvSpPr>
            <a:spLocks/>
          </p:cNvSpPr>
          <p:nvPr/>
        </p:nvSpPr>
        <p:spPr bwMode="auto">
          <a:xfrm>
            <a:off x="5813963" y="2873919"/>
            <a:ext cx="1388383" cy="377092"/>
          </a:xfrm>
          <a:custGeom>
            <a:avLst/>
            <a:gdLst>
              <a:gd name="T0" fmla="*/ 2147483646 w 2917"/>
              <a:gd name="T1" fmla="*/ 2147483646 h 793"/>
              <a:gd name="T2" fmla="*/ 2147483646 w 2917"/>
              <a:gd name="T3" fmla="*/ 2147483646 h 793"/>
              <a:gd name="T4" fmla="*/ 2147483646 w 2917"/>
              <a:gd name="T5" fmla="*/ 2147483646 h 793"/>
              <a:gd name="T6" fmla="*/ 2147483646 w 2917"/>
              <a:gd name="T7" fmla="*/ 2147483646 h 793"/>
              <a:gd name="T8" fmla="*/ 2147483646 w 2917"/>
              <a:gd name="T9" fmla="*/ 2147483646 h 793"/>
              <a:gd name="T10" fmla="*/ 2147483646 w 2917"/>
              <a:gd name="T11" fmla="*/ 2147483646 h 793"/>
              <a:gd name="T12" fmla="*/ 2147483646 w 2917"/>
              <a:gd name="T13" fmla="*/ 2147483646 h 793"/>
              <a:gd name="T14" fmla="*/ 2147483646 w 2917"/>
              <a:gd name="T15" fmla="*/ 2147483646 h 793"/>
              <a:gd name="T16" fmla="*/ 2147483646 w 2917"/>
              <a:gd name="T17" fmla="*/ 2147483646 h 793"/>
              <a:gd name="T18" fmla="*/ 2147483646 w 2917"/>
              <a:gd name="T19" fmla="*/ 2147483646 h 793"/>
              <a:gd name="T20" fmla="*/ 2147483646 w 2917"/>
              <a:gd name="T21" fmla="*/ 2147483646 h 793"/>
              <a:gd name="T22" fmla="*/ 2147483646 w 2917"/>
              <a:gd name="T23" fmla="*/ 2147483646 h 793"/>
              <a:gd name="T24" fmla="*/ 2147483646 w 2917"/>
              <a:gd name="T25" fmla="*/ 2147483646 h 793"/>
              <a:gd name="T26" fmla="*/ 2147483646 w 2917"/>
              <a:gd name="T27" fmla="*/ 2147483646 h 793"/>
              <a:gd name="T28" fmla="*/ 2147483646 w 2917"/>
              <a:gd name="T29" fmla="*/ 2147483646 h 793"/>
              <a:gd name="T30" fmla="*/ 2147483646 w 2917"/>
              <a:gd name="T31" fmla="*/ 2147483646 h 793"/>
              <a:gd name="T32" fmla="*/ 2147483646 w 2917"/>
              <a:gd name="T33" fmla="*/ 2147483646 h 793"/>
              <a:gd name="T34" fmla="*/ 2147483646 w 2917"/>
              <a:gd name="T35" fmla="*/ 2147483646 h 793"/>
              <a:gd name="T36" fmla="*/ 2147483646 w 2917"/>
              <a:gd name="T37" fmla="*/ 2147483646 h 793"/>
              <a:gd name="T38" fmla="*/ 2147483646 w 2917"/>
              <a:gd name="T39" fmla="*/ 2147483646 h 793"/>
              <a:gd name="T40" fmla="*/ 2147483646 w 2917"/>
              <a:gd name="T41" fmla="*/ 2147483646 h 793"/>
              <a:gd name="T42" fmla="*/ 2147483646 w 2917"/>
              <a:gd name="T43" fmla="*/ 2147483646 h 793"/>
              <a:gd name="T44" fmla="*/ 2147483646 w 2917"/>
              <a:gd name="T45" fmla="*/ 2147483646 h 793"/>
              <a:gd name="T46" fmla="*/ 2147483646 w 2917"/>
              <a:gd name="T47" fmla="*/ 2147483646 h 793"/>
              <a:gd name="T48" fmla="*/ 2147483646 w 2917"/>
              <a:gd name="T49" fmla="*/ 0 h 793"/>
              <a:gd name="T50" fmla="*/ 2147483646 w 2917"/>
              <a:gd name="T51" fmla="*/ 2147483646 h 793"/>
              <a:gd name="T52" fmla="*/ 2147483646 w 2917"/>
              <a:gd name="T53" fmla="*/ 2147483646 h 793"/>
              <a:gd name="T54" fmla="*/ 2147483646 w 2917"/>
              <a:gd name="T55" fmla="*/ 2147483646 h 793"/>
              <a:gd name="T56" fmla="*/ 2147483646 w 2917"/>
              <a:gd name="T57" fmla="*/ 2147483646 h 793"/>
              <a:gd name="T58" fmla="*/ 2147483646 w 2917"/>
              <a:gd name="T59" fmla="*/ 2147483646 h 793"/>
              <a:gd name="T60" fmla="*/ 2147483646 w 2917"/>
              <a:gd name="T61" fmla="*/ 2147483646 h 793"/>
              <a:gd name="T62" fmla="*/ 2147483646 w 2917"/>
              <a:gd name="T63" fmla="*/ 2147483646 h 793"/>
              <a:gd name="T64" fmla="*/ 2147483646 w 2917"/>
              <a:gd name="T65" fmla="*/ 2147483646 h 793"/>
              <a:gd name="T66" fmla="*/ 2147483646 w 2917"/>
              <a:gd name="T67" fmla="*/ 2147483646 h 793"/>
              <a:gd name="T68" fmla="*/ 0 w 2917"/>
              <a:gd name="T69" fmla="*/ 2147483646 h 7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7"/>
              <a:gd name="T106" fmla="*/ 0 h 793"/>
              <a:gd name="T107" fmla="*/ 2917 w 2917"/>
              <a:gd name="T108" fmla="*/ 793 h 7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7" h="793">
                <a:moveTo>
                  <a:pt x="0" y="611"/>
                </a:moveTo>
                <a:lnTo>
                  <a:pt x="42" y="649"/>
                </a:lnTo>
                <a:lnTo>
                  <a:pt x="109" y="677"/>
                </a:lnTo>
                <a:lnTo>
                  <a:pt x="217" y="702"/>
                </a:lnTo>
                <a:lnTo>
                  <a:pt x="331" y="721"/>
                </a:lnTo>
                <a:lnTo>
                  <a:pt x="458" y="738"/>
                </a:lnTo>
                <a:lnTo>
                  <a:pt x="566" y="752"/>
                </a:lnTo>
                <a:lnTo>
                  <a:pt x="687" y="763"/>
                </a:lnTo>
                <a:lnTo>
                  <a:pt x="807" y="771"/>
                </a:lnTo>
                <a:lnTo>
                  <a:pt x="926" y="776"/>
                </a:lnTo>
                <a:lnTo>
                  <a:pt x="1039" y="784"/>
                </a:lnTo>
                <a:lnTo>
                  <a:pt x="1162" y="787"/>
                </a:lnTo>
                <a:lnTo>
                  <a:pt x="1256" y="790"/>
                </a:lnTo>
                <a:lnTo>
                  <a:pt x="1359" y="793"/>
                </a:lnTo>
                <a:lnTo>
                  <a:pt x="1457" y="793"/>
                </a:lnTo>
                <a:lnTo>
                  <a:pt x="1605" y="793"/>
                </a:lnTo>
                <a:lnTo>
                  <a:pt x="1743" y="787"/>
                </a:lnTo>
                <a:lnTo>
                  <a:pt x="1860" y="784"/>
                </a:lnTo>
                <a:lnTo>
                  <a:pt x="1972" y="779"/>
                </a:lnTo>
                <a:lnTo>
                  <a:pt x="2084" y="774"/>
                </a:lnTo>
                <a:lnTo>
                  <a:pt x="2184" y="768"/>
                </a:lnTo>
                <a:lnTo>
                  <a:pt x="2281" y="760"/>
                </a:lnTo>
                <a:lnTo>
                  <a:pt x="2383" y="749"/>
                </a:lnTo>
                <a:lnTo>
                  <a:pt x="2472" y="738"/>
                </a:lnTo>
                <a:lnTo>
                  <a:pt x="2576" y="726"/>
                </a:lnTo>
                <a:lnTo>
                  <a:pt x="2671" y="707"/>
                </a:lnTo>
                <a:lnTo>
                  <a:pt x="2762" y="688"/>
                </a:lnTo>
                <a:lnTo>
                  <a:pt x="2839" y="664"/>
                </a:lnTo>
                <a:lnTo>
                  <a:pt x="2890" y="641"/>
                </a:lnTo>
                <a:lnTo>
                  <a:pt x="2917" y="611"/>
                </a:lnTo>
                <a:lnTo>
                  <a:pt x="2882" y="578"/>
                </a:lnTo>
                <a:lnTo>
                  <a:pt x="2831" y="531"/>
                </a:lnTo>
                <a:lnTo>
                  <a:pt x="2773" y="481"/>
                </a:lnTo>
                <a:lnTo>
                  <a:pt x="2713" y="429"/>
                </a:lnTo>
                <a:lnTo>
                  <a:pt x="2647" y="382"/>
                </a:lnTo>
                <a:lnTo>
                  <a:pt x="2566" y="326"/>
                </a:lnTo>
                <a:lnTo>
                  <a:pt x="2493" y="280"/>
                </a:lnTo>
                <a:lnTo>
                  <a:pt x="2430" y="243"/>
                </a:lnTo>
                <a:lnTo>
                  <a:pt x="2355" y="208"/>
                </a:lnTo>
                <a:lnTo>
                  <a:pt x="2278" y="171"/>
                </a:lnTo>
                <a:lnTo>
                  <a:pt x="2192" y="136"/>
                </a:lnTo>
                <a:lnTo>
                  <a:pt x="2115" y="106"/>
                </a:lnTo>
                <a:lnTo>
                  <a:pt x="2034" y="83"/>
                </a:lnTo>
                <a:lnTo>
                  <a:pt x="1951" y="61"/>
                </a:lnTo>
                <a:lnTo>
                  <a:pt x="1877" y="42"/>
                </a:lnTo>
                <a:lnTo>
                  <a:pt x="1796" y="26"/>
                </a:lnTo>
                <a:lnTo>
                  <a:pt x="1713" y="17"/>
                </a:lnTo>
                <a:lnTo>
                  <a:pt x="1605" y="6"/>
                </a:lnTo>
                <a:lnTo>
                  <a:pt x="1522" y="0"/>
                </a:lnTo>
                <a:lnTo>
                  <a:pt x="1457" y="0"/>
                </a:lnTo>
                <a:lnTo>
                  <a:pt x="1397" y="0"/>
                </a:lnTo>
                <a:lnTo>
                  <a:pt x="1305" y="6"/>
                </a:lnTo>
                <a:lnTo>
                  <a:pt x="1225" y="14"/>
                </a:lnTo>
                <a:lnTo>
                  <a:pt x="1119" y="26"/>
                </a:lnTo>
                <a:lnTo>
                  <a:pt x="1026" y="45"/>
                </a:lnTo>
                <a:lnTo>
                  <a:pt x="924" y="72"/>
                </a:lnTo>
                <a:lnTo>
                  <a:pt x="841" y="97"/>
                </a:lnTo>
                <a:lnTo>
                  <a:pt x="746" y="128"/>
                </a:lnTo>
                <a:lnTo>
                  <a:pt x="666" y="160"/>
                </a:lnTo>
                <a:lnTo>
                  <a:pt x="601" y="186"/>
                </a:lnTo>
                <a:lnTo>
                  <a:pt x="535" y="219"/>
                </a:lnTo>
                <a:lnTo>
                  <a:pt x="472" y="254"/>
                </a:lnTo>
                <a:lnTo>
                  <a:pt x="400" y="293"/>
                </a:lnTo>
                <a:lnTo>
                  <a:pt x="337" y="331"/>
                </a:lnTo>
                <a:lnTo>
                  <a:pt x="286" y="368"/>
                </a:lnTo>
                <a:lnTo>
                  <a:pt x="231" y="409"/>
                </a:lnTo>
                <a:lnTo>
                  <a:pt x="168" y="456"/>
                </a:lnTo>
                <a:lnTo>
                  <a:pt x="103" y="512"/>
                </a:lnTo>
                <a:lnTo>
                  <a:pt x="45" y="563"/>
                </a:lnTo>
                <a:lnTo>
                  <a:pt x="0" y="611"/>
                </a:lnTo>
                <a:close/>
              </a:path>
            </a:pathLst>
          </a:custGeom>
          <a:solidFill>
            <a:srgbClr val="80008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6" name="Freeform 2075">
            <a:extLst>
              <a:ext uri="{FF2B5EF4-FFF2-40B4-BE49-F238E27FC236}">
                <a16:creationId xmlns:a16="http://schemas.microsoft.com/office/drawing/2014/main" id="{2F94F13B-8E4F-D94E-A115-085AF6A8F124}"/>
              </a:ext>
            </a:extLst>
          </p:cNvPr>
          <p:cNvSpPr>
            <a:spLocks/>
          </p:cNvSpPr>
          <p:nvPr/>
        </p:nvSpPr>
        <p:spPr bwMode="auto">
          <a:xfrm>
            <a:off x="5556857" y="3606678"/>
            <a:ext cx="1899743" cy="507073"/>
          </a:xfrm>
          <a:custGeom>
            <a:avLst/>
            <a:gdLst>
              <a:gd name="T0" fmla="*/ 2147483646 w 3991"/>
              <a:gd name="T1" fmla="*/ 2147483646 h 1065"/>
              <a:gd name="T2" fmla="*/ 2147483646 w 3991"/>
              <a:gd name="T3" fmla="*/ 2147483646 h 1065"/>
              <a:gd name="T4" fmla="*/ 2147483646 w 3991"/>
              <a:gd name="T5" fmla="*/ 2147483646 h 1065"/>
              <a:gd name="T6" fmla="*/ 2147483646 w 3991"/>
              <a:gd name="T7" fmla="*/ 2147483646 h 1065"/>
              <a:gd name="T8" fmla="*/ 2147483646 w 3991"/>
              <a:gd name="T9" fmla="*/ 2147483646 h 1065"/>
              <a:gd name="T10" fmla="*/ 2147483646 w 3991"/>
              <a:gd name="T11" fmla="*/ 2147483646 h 1065"/>
              <a:gd name="T12" fmla="*/ 2147483646 w 3991"/>
              <a:gd name="T13" fmla="*/ 2147483646 h 1065"/>
              <a:gd name="T14" fmla="*/ 2147483646 w 3991"/>
              <a:gd name="T15" fmla="*/ 2147483646 h 1065"/>
              <a:gd name="T16" fmla="*/ 2147483646 w 3991"/>
              <a:gd name="T17" fmla="*/ 2147483646 h 1065"/>
              <a:gd name="T18" fmla="*/ 2147483646 w 3991"/>
              <a:gd name="T19" fmla="*/ 2147483646 h 1065"/>
              <a:gd name="T20" fmla="*/ 2147483646 w 3991"/>
              <a:gd name="T21" fmla="*/ 2147483646 h 1065"/>
              <a:gd name="T22" fmla="*/ 2147483646 w 3991"/>
              <a:gd name="T23" fmla="*/ 2147483646 h 1065"/>
              <a:gd name="T24" fmla="*/ 2147483646 w 3991"/>
              <a:gd name="T25" fmla="*/ 2147483646 h 1065"/>
              <a:gd name="T26" fmla="*/ 2147483646 w 3991"/>
              <a:gd name="T27" fmla="*/ 2147483646 h 1065"/>
              <a:gd name="T28" fmla="*/ 2147483646 w 3991"/>
              <a:gd name="T29" fmla="*/ 2147483646 h 1065"/>
              <a:gd name="T30" fmla="*/ 2147483646 w 3991"/>
              <a:gd name="T31" fmla="*/ 2147483646 h 1065"/>
              <a:gd name="T32" fmla="*/ 2147483646 w 3991"/>
              <a:gd name="T33" fmla="*/ 2147483646 h 1065"/>
              <a:gd name="T34" fmla="*/ 2147483646 w 3991"/>
              <a:gd name="T35" fmla="*/ 2147483646 h 1065"/>
              <a:gd name="T36" fmla="*/ 2147483646 w 3991"/>
              <a:gd name="T37" fmla="*/ 2147483646 h 1065"/>
              <a:gd name="T38" fmla="*/ 2147483646 w 3991"/>
              <a:gd name="T39" fmla="*/ 2147483646 h 1065"/>
              <a:gd name="T40" fmla="*/ 2147483646 w 3991"/>
              <a:gd name="T41" fmla="*/ 2147483646 h 1065"/>
              <a:gd name="T42" fmla="*/ 2147483646 w 3991"/>
              <a:gd name="T43" fmla="*/ 2147483646 h 1065"/>
              <a:gd name="T44" fmla="*/ 2147483646 w 3991"/>
              <a:gd name="T45" fmla="*/ 2147483646 h 1065"/>
              <a:gd name="T46" fmla="*/ 2147483646 w 3991"/>
              <a:gd name="T47" fmla="*/ 2147483646 h 1065"/>
              <a:gd name="T48" fmla="*/ 2147483646 w 3991"/>
              <a:gd name="T49" fmla="*/ 2147483646 h 1065"/>
              <a:gd name="T50" fmla="*/ 2147483646 w 3991"/>
              <a:gd name="T51" fmla="*/ 2147483646 h 1065"/>
              <a:gd name="T52" fmla="*/ 2147483646 w 3991"/>
              <a:gd name="T53" fmla="*/ 2147483646 h 1065"/>
              <a:gd name="T54" fmla="*/ 2147483646 w 3991"/>
              <a:gd name="T55" fmla="*/ 2147483646 h 1065"/>
              <a:gd name="T56" fmla="*/ 2147483646 w 3991"/>
              <a:gd name="T57" fmla="*/ 2147483646 h 1065"/>
              <a:gd name="T58" fmla="*/ 2147483646 w 3991"/>
              <a:gd name="T59" fmla="*/ 2147483646 h 1065"/>
              <a:gd name="T60" fmla="*/ 2147483646 w 3991"/>
              <a:gd name="T61" fmla="*/ 2147483646 h 1065"/>
              <a:gd name="T62" fmla="*/ 2147483646 w 3991"/>
              <a:gd name="T63" fmla="*/ 2147483646 h 1065"/>
              <a:gd name="T64" fmla="*/ 2147483646 w 3991"/>
              <a:gd name="T65" fmla="*/ 2147483646 h 1065"/>
              <a:gd name="T66" fmla="*/ 2147483646 w 3991"/>
              <a:gd name="T67" fmla="*/ 2147483646 h 1065"/>
              <a:gd name="T68" fmla="*/ 2147483646 w 3991"/>
              <a:gd name="T69" fmla="*/ 2147483646 h 1065"/>
              <a:gd name="T70" fmla="*/ 2147483646 w 3991"/>
              <a:gd name="T71" fmla="*/ 2147483646 h 1065"/>
              <a:gd name="T72" fmla="*/ 2147483646 w 3991"/>
              <a:gd name="T73" fmla="*/ 2147483646 h 1065"/>
              <a:gd name="T74" fmla="*/ 2147483646 w 3991"/>
              <a:gd name="T75" fmla="*/ 2147483646 h 1065"/>
              <a:gd name="T76" fmla="*/ 2147483646 w 3991"/>
              <a:gd name="T77" fmla="*/ 2147483646 h 1065"/>
              <a:gd name="T78" fmla="*/ 2147483646 w 3991"/>
              <a:gd name="T79" fmla="*/ 2147483646 h 1065"/>
              <a:gd name="T80" fmla="*/ 2147483646 w 3991"/>
              <a:gd name="T81" fmla="*/ 2147483646 h 1065"/>
              <a:gd name="T82" fmla="*/ 2147483646 w 3991"/>
              <a:gd name="T83" fmla="*/ 2147483646 h 1065"/>
              <a:gd name="T84" fmla="*/ 0 w 3991"/>
              <a:gd name="T85" fmla="*/ 2147483646 h 1065"/>
              <a:gd name="T86" fmla="*/ 2147483646 w 3991"/>
              <a:gd name="T87" fmla="*/ 2147483646 h 1065"/>
              <a:gd name="T88" fmla="*/ 2147483646 w 3991"/>
              <a:gd name="T89" fmla="*/ 2147483646 h 10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91"/>
              <a:gd name="T136" fmla="*/ 0 h 1065"/>
              <a:gd name="T137" fmla="*/ 3991 w 3991"/>
              <a:gd name="T138" fmla="*/ 1065 h 10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91" h="1065">
                <a:moveTo>
                  <a:pt x="35" y="0"/>
                </a:moveTo>
                <a:lnTo>
                  <a:pt x="47" y="38"/>
                </a:lnTo>
                <a:lnTo>
                  <a:pt x="69" y="88"/>
                </a:lnTo>
                <a:lnTo>
                  <a:pt x="110" y="145"/>
                </a:lnTo>
                <a:lnTo>
                  <a:pt x="161" y="198"/>
                </a:lnTo>
                <a:lnTo>
                  <a:pt x="218" y="242"/>
                </a:lnTo>
                <a:lnTo>
                  <a:pt x="290" y="289"/>
                </a:lnTo>
                <a:lnTo>
                  <a:pt x="355" y="325"/>
                </a:lnTo>
                <a:lnTo>
                  <a:pt x="421" y="355"/>
                </a:lnTo>
                <a:lnTo>
                  <a:pt x="473" y="379"/>
                </a:lnTo>
                <a:lnTo>
                  <a:pt x="542" y="405"/>
                </a:lnTo>
                <a:lnTo>
                  <a:pt x="612" y="430"/>
                </a:lnTo>
                <a:lnTo>
                  <a:pt x="687" y="454"/>
                </a:lnTo>
                <a:lnTo>
                  <a:pt x="759" y="474"/>
                </a:lnTo>
                <a:lnTo>
                  <a:pt x="836" y="496"/>
                </a:lnTo>
                <a:lnTo>
                  <a:pt x="919" y="515"/>
                </a:lnTo>
                <a:lnTo>
                  <a:pt x="997" y="531"/>
                </a:lnTo>
                <a:lnTo>
                  <a:pt x="1080" y="546"/>
                </a:lnTo>
                <a:lnTo>
                  <a:pt x="1163" y="560"/>
                </a:lnTo>
                <a:lnTo>
                  <a:pt x="1240" y="571"/>
                </a:lnTo>
                <a:lnTo>
                  <a:pt x="1308" y="579"/>
                </a:lnTo>
                <a:lnTo>
                  <a:pt x="1388" y="590"/>
                </a:lnTo>
                <a:lnTo>
                  <a:pt x="1463" y="598"/>
                </a:lnTo>
                <a:lnTo>
                  <a:pt x="1529" y="603"/>
                </a:lnTo>
                <a:lnTo>
                  <a:pt x="1606" y="609"/>
                </a:lnTo>
                <a:lnTo>
                  <a:pt x="1681" y="614"/>
                </a:lnTo>
                <a:lnTo>
                  <a:pt x="1753" y="617"/>
                </a:lnTo>
                <a:lnTo>
                  <a:pt x="1830" y="620"/>
                </a:lnTo>
                <a:lnTo>
                  <a:pt x="1922" y="622"/>
                </a:lnTo>
                <a:lnTo>
                  <a:pt x="1996" y="624"/>
                </a:lnTo>
                <a:lnTo>
                  <a:pt x="2072" y="622"/>
                </a:lnTo>
                <a:lnTo>
                  <a:pt x="2168" y="620"/>
                </a:lnTo>
                <a:lnTo>
                  <a:pt x="2257" y="617"/>
                </a:lnTo>
                <a:lnTo>
                  <a:pt x="2335" y="614"/>
                </a:lnTo>
                <a:lnTo>
                  <a:pt x="2407" y="609"/>
                </a:lnTo>
                <a:lnTo>
                  <a:pt x="2485" y="601"/>
                </a:lnTo>
                <a:lnTo>
                  <a:pt x="2573" y="592"/>
                </a:lnTo>
                <a:lnTo>
                  <a:pt x="2659" y="584"/>
                </a:lnTo>
                <a:lnTo>
                  <a:pt x="2737" y="573"/>
                </a:lnTo>
                <a:lnTo>
                  <a:pt x="2825" y="560"/>
                </a:lnTo>
                <a:lnTo>
                  <a:pt x="2914" y="546"/>
                </a:lnTo>
                <a:lnTo>
                  <a:pt x="2997" y="531"/>
                </a:lnTo>
                <a:lnTo>
                  <a:pt x="3074" y="515"/>
                </a:lnTo>
                <a:lnTo>
                  <a:pt x="3160" y="493"/>
                </a:lnTo>
                <a:lnTo>
                  <a:pt x="3238" y="474"/>
                </a:lnTo>
                <a:lnTo>
                  <a:pt x="3310" y="454"/>
                </a:lnTo>
                <a:lnTo>
                  <a:pt x="3384" y="430"/>
                </a:lnTo>
                <a:lnTo>
                  <a:pt x="3452" y="405"/>
                </a:lnTo>
                <a:lnTo>
                  <a:pt x="3518" y="379"/>
                </a:lnTo>
                <a:lnTo>
                  <a:pt x="3581" y="352"/>
                </a:lnTo>
                <a:lnTo>
                  <a:pt x="3642" y="322"/>
                </a:lnTo>
                <a:lnTo>
                  <a:pt x="3698" y="291"/>
                </a:lnTo>
                <a:lnTo>
                  <a:pt x="3756" y="256"/>
                </a:lnTo>
                <a:lnTo>
                  <a:pt x="3805" y="222"/>
                </a:lnTo>
                <a:lnTo>
                  <a:pt x="3844" y="187"/>
                </a:lnTo>
                <a:lnTo>
                  <a:pt x="3878" y="154"/>
                </a:lnTo>
                <a:lnTo>
                  <a:pt x="3908" y="112"/>
                </a:lnTo>
                <a:lnTo>
                  <a:pt x="3939" y="59"/>
                </a:lnTo>
                <a:lnTo>
                  <a:pt x="3956" y="16"/>
                </a:lnTo>
                <a:lnTo>
                  <a:pt x="3967" y="72"/>
                </a:lnTo>
                <a:lnTo>
                  <a:pt x="3977" y="134"/>
                </a:lnTo>
                <a:lnTo>
                  <a:pt x="3982" y="184"/>
                </a:lnTo>
                <a:lnTo>
                  <a:pt x="3985" y="237"/>
                </a:lnTo>
                <a:lnTo>
                  <a:pt x="3991" y="314"/>
                </a:lnTo>
                <a:lnTo>
                  <a:pt x="3991" y="377"/>
                </a:lnTo>
                <a:lnTo>
                  <a:pt x="3991" y="419"/>
                </a:lnTo>
                <a:lnTo>
                  <a:pt x="3988" y="464"/>
                </a:lnTo>
                <a:lnTo>
                  <a:pt x="3991" y="502"/>
                </a:lnTo>
                <a:lnTo>
                  <a:pt x="3985" y="534"/>
                </a:lnTo>
                <a:lnTo>
                  <a:pt x="3970" y="576"/>
                </a:lnTo>
                <a:lnTo>
                  <a:pt x="3936" y="622"/>
                </a:lnTo>
                <a:lnTo>
                  <a:pt x="3896" y="662"/>
                </a:lnTo>
                <a:lnTo>
                  <a:pt x="3847" y="702"/>
                </a:lnTo>
                <a:lnTo>
                  <a:pt x="3795" y="739"/>
                </a:lnTo>
                <a:lnTo>
                  <a:pt x="3736" y="772"/>
                </a:lnTo>
                <a:lnTo>
                  <a:pt x="3673" y="800"/>
                </a:lnTo>
                <a:lnTo>
                  <a:pt x="3607" y="830"/>
                </a:lnTo>
                <a:lnTo>
                  <a:pt x="3535" y="857"/>
                </a:lnTo>
                <a:lnTo>
                  <a:pt x="3470" y="877"/>
                </a:lnTo>
                <a:lnTo>
                  <a:pt x="3401" y="899"/>
                </a:lnTo>
                <a:lnTo>
                  <a:pt x="3329" y="918"/>
                </a:lnTo>
                <a:lnTo>
                  <a:pt x="3255" y="934"/>
                </a:lnTo>
                <a:lnTo>
                  <a:pt x="3183" y="952"/>
                </a:lnTo>
                <a:lnTo>
                  <a:pt x="3108" y="968"/>
                </a:lnTo>
                <a:lnTo>
                  <a:pt x="3027" y="984"/>
                </a:lnTo>
                <a:lnTo>
                  <a:pt x="2949" y="995"/>
                </a:lnTo>
                <a:lnTo>
                  <a:pt x="2875" y="1006"/>
                </a:lnTo>
                <a:lnTo>
                  <a:pt x="2800" y="1017"/>
                </a:lnTo>
                <a:lnTo>
                  <a:pt x="2720" y="1027"/>
                </a:lnTo>
                <a:lnTo>
                  <a:pt x="2642" y="1035"/>
                </a:lnTo>
                <a:lnTo>
                  <a:pt x="2554" y="1043"/>
                </a:lnTo>
                <a:lnTo>
                  <a:pt x="2476" y="1048"/>
                </a:lnTo>
                <a:lnTo>
                  <a:pt x="2385" y="1056"/>
                </a:lnTo>
                <a:lnTo>
                  <a:pt x="2302" y="1059"/>
                </a:lnTo>
                <a:lnTo>
                  <a:pt x="2210" y="1062"/>
                </a:lnTo>
                <a:lnTo>
                  <a:pt x="2150" y="1065"/>
                </a:lnTo>
                <a:lnTo>
                  <a:pt x="2072" y="1065"/>
                </a:lnTo>
                <a:lnTo>
                  <a:pt x="1996" y="1065"/>
                </a:lnTo>
                <a:lnTo>
                  <a:pt x="1955" y="1065"/>
                </a:lnTo>
                <a:lnTo>
                  <a:pt x="1892" y="1065"/>
                </a:lnTo>
                <a:lnTo>
                  <a:pt x="1824" y="1062"/>
                </a:lnTo>
                <a:lnTo>
                  <a:pt x="1753" y="1062"/>
                </a:lnTo>
                <a:lnTo>
                  <a:pt x="1672" y="1056"/>
                </a:lnTo>
                <a:lnTo>
                  <a:pt x="1598" y="1054"/>
                </a:lnTo>
                <a:lnTo>
                  <a:pt x="1518" y="1048"/>
                </a:lnTo>
                <a:lnTo>
                  <a:pt x="1443" y="1043"/>
                </a:lnTo>
                <a:lnTo>
                  <a:pt x="1360" y="1035"/>
                </a:lnTo>
                <a:lnTo>
                  <a:pt x="1268" y="1024"/>
                </a:lnTo>
                <a:lnTo>
                  <a:pt x="1194" y="1017"/>
                </a:lnTo>
                <a:lnTo>
                  <a:pt x="1119" y="1006"/>
                </a:lnTo>
                <a:lnTo>
                  <a:pt x="1039" y="995"/>
                </a:lnTo>
                <a:lnTo>
                  <a:pt x="962" y="982"/>
                </a:lnTo>
                <a:lnTo>
                  <a:pt x="883" y="968"/>
                </a:lnTo>
                <a:lnTo>
                  <a:pt x="797" y="949"/>
                </a:lnTo>
                <a:lnTo>
                  <a:pt x="711" y="932"/>
                </a:lnTo>
                <a:lnTo>
                  <a:pt x="636" y="910"/>
                </a:lnTo>
                <a:lnTo>
                  <a:pt x="562" y="891"/>
                </a:lnTo>
                <a:lnTo>
                  <a:pt x="479" y="864"/>
                </a:lnTo>
                <a:lnTo>
                  <a:pt x="404" y="838"/>
                </a:lnTo>
                <a:lnTo>
                  <a:pt x="344" y="814"/>
                </a:lnTo>
                <a:lnTo>
                  <a:pt x="282" y="786"/>
                </a:lnTo>
                <a:lnTo>
                  <a:pt x="221" y="755"/>
                </a:lnTo>
                <a:lnTo>
                  <a:pt x="169" y="723"/>
                </a:lnTo>
                <a:lnTo>
                  <a:pt x="124" y="691"/>
                </a:lnTo>
                <a:lnTo>
                  <a:pt x="89" y="656"/>
                </a:lnTo>
                <a:lnTo>
                  <a:pt x="52" y="622"/>
                </a:lnTo>
                <a:lnTo>
                  <a:pt x="24" y="579"/>
                </a:lnTo>
                <a:lnTo>
                  <a:pt x="6" y="526"/>
                </a:lnTo>
                <a:lnTo>
                  <a:pt x="0" y="454"/>
                </a:lnTo>
                <a:lnTo>
                  <a:pt x="0" y="385"/>
                </a:lnTo>
                <a:lnTo>
                  <a:pt x="0" y="312"/>
                </a:lnTo>
                <a:lnTo>
                  <a:pt x="6" y="240"/>
                </a:lnTo>
                <a:lnTo>
                  <a:pt x="11" y="176"/>
                </a:lnTo>
                <a:lnTo>
                  <a:pt x="20" y="118"/>
                </a:lnTo>
                <a:lnTo>
                  <a:pt x="27" y="57"/>
                </a:lnTo>
                <a:lnTo>
                  <a:pt x="35" y="0"/>
                </a:lnTo>
                <a:close/>
              </a:path>
            </a:pathLst>
          </a:custGeom>
          <a:solidFill>
            <a:srgbClr val="FF99CC"/>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7" name="Freeform 2076">
            <a:extLst>
              <a:ext uri="{FF2B5EF4-FFF2-40B4-BE49-F238E27FC236}">
                <a16:creationId xmlns:a16="http://schemas.microsoft.com/office/drawing/2014/main" id="{2904EDE3-2B31-104D-8E57-D3605B71E0DD}"/>
              </a:ext>
            </a:extLst>
          </p:cNvPr>
          <p:cNvSpPr>
            <a:spLocks/>
          </p:cNvSpPr>
          <p:nvPr/>
        </p:nvSpPr>
        <p:spPr bwMode="auto">
          <a:xfrm>
            <a:off x="5565427" y="3899497"/>
            <a:ext cx="1886887" cy="501361"/>
          </a:xfrm>
          <a:custGeom>
            <a:avLst/>
            <a:gdLst>
              <a:gd name="T0" fmla="*/ 2147483646 w 3963"/>
              <a:gd name="T1" fmla="*/ 2147483646 h 1053"/>
              <a:gd name="T2" fmla="*/ 2147483646 w 3963"/>
              <a:gd name="T3" fmla="*/ 2147483646 h 1053"/>
              <a:gd name="T4" fmla="*/ 2147483646 w 3963"/>
              <a:gd name="T5" fmla="*/ 2147483646 h 1053"/>
              <a:gd name="T6" fmla="*/ 2147483646 w 3963"/>
              <a:gd name="T7" fmla="*/ 2147483646 h 1053"/>
              <a:gd name="T8" fmla="*/ 2147483646 w 3963"/>
              <a:gd name="T9" fmla="*/ 2147483646 h 1053"/>
              <a:gd name="T10" fmla="*/ 2147483646 w 3963"/>
              <a:gd name="T11" fmla="*/ 2147483646 h 1053"/>
              <a:gd name="T12" fmla="*/ 2147483646 w 3963"/>
              <a:gd name="T13" fmla="*/ 2147483646 h 1053"/>
              <a:gd name="T14" fmla="*/ 2147483646 w 3963"/>
              <a:gd name="T15" fmla="*/ 2147483646 h 1053"/>
              <a:gd name="T16" fmla="*/ 2147483646 w 3963"/>
              <a:gd name="T17" fmla="*/ 2147483646 h 1053"/>
              <a:gd name="T18" fmla="*/ 2147483646 w 3963"/>
              <a:gd name="T19" fmla="*/ 2147483646 h 1053"/>
              <a:gd name="T20" fmla="*/ 2147483646 w 3963"/>
              <a:gd name="T21" fmla="*/ 2147483646 h 1053"/>
              <a:gd name="T22" fmla="*/ 2147483646 w 3963"/>
              <a:gd name="T23" fmla="*/ 2147483646 h 1053"/>
              <a:gd name="T24" fmla="*/ 2147483646 w 3963"/>
              <a:gd name="T25" fmla="*/ 2147483646 h 1053"/>
              <a:gd name="T26" fmla="*/ 2147483646 w 3963"/>
              <a:gd name="T27" fmla="*/ 2147483646 h 1053"/>
              <a:gd name="T28" fmla="*/ 2147483646 w 3963"/>
              <a:gd name="T29" fmla="*/ 2147483646 h 1053"/>
              <a:gd name="T30" fmla="*/ 2147483646 w 3963"/>
              <a:gd name="T31" fmla="*/ 2147483646 h 1053"/>
              <a:gd name="T32" fmla="*/ 2147483646 w 3963"/>
              <a:gd name="T33" fmla="*/ 2147483646 h 1053"/>
              <a:gd name="T34" fmla="*/ 2147483646 w 3963"/>
              <a:gd name="T35" fmla="*/ 2147483646 h 1053"/>
              <a:gd name="T36" fmla="*/ 2147483646 w 3963"/>
              <a:gd name="T37" fmla="*/ 2147483646 h 1053"/>
              <a:gd name="T38" fmla="*/ 2147483646 w 3963"/>
              <a:gd name="T39" fmla="*/ 0 h 1053"/>
              <a:gd name="T40" fmla="*/ 2147483646 w 3963"/>
              <a:gd name="T41" fmla="*/ 2147483646 h 1053"/>
              <a:gd name="T42" fmla="*/ 2147483646 w 3963"/>
              <a:gd name="T43" fmla="*/ 2147483646 h 1053"/>
              <a:gd name="T44" fmla="*/ 2147483646 w 3963"/>
              <a:gd name="T45" fmla="*/ 2147483646 h 1053"/>
              <a:gd name="T46" fmla="*/ 2147483646 w 3963"/>
              <a:gd name="T47" fmla="*/ 2147483646 h 1053"/>
              <a:gd name="T48" fmla="*/ 2147483646 w 3963"/>
              <a:gd name="T49" fmla="*/ 2147483646 h 1053"/>
              <a:gd name="T50" fmla="*/ 2147483646 w 3963"/>
              <a:gd name="T51" fmla="*/ 2147483646 h 1053"/>
              <a:gd name="T52" fmla="*/ 2147483646 w 3963"/>
              <a:gd name="T53" fmla="*/ 2147483646 h 1053"/>
              <a:gd name="T54" fmla="*/ 2147483646 w 3963"/>
              <a:gd name="T55" fmla="*/ 2147483646 h 1053"/>
              <a:gd name="T56" fmla="*/ 2147483646 w 3963"/>
              <a:gd name="T57" fmla="*/ 2147483646 h 1053"/>
              <a:gd name="T58" fmla="*/ 2147483646 w 3963"/>
              <a:gd name="T59" fmla="*/ 2147483646 h 1053"/>
              <a:gd name="T60" fmla="*/ 2147483646 w 3963"/>
              <a:gd name="T61" fmla="*/ 2147483646 h 1053"/>
              <a:gd name="T62" fmla="*/ 2147483646 w 3963"/>
              <a:gd name="T63" fmla="*/ 2147483646 h 1053"/>
              <a:gd name="T64" fmla="*/ 2147483646 w 3963"/>
              <a:gd name="T65" fmla="*/ 2147483646 h 1053"/>
              <a:gd name="T66" fmla="*/ 2147483646 w 3963"/>
              <a:gd name="T67" fmla="*/ 2147483646 h 1053"/>
              <a:gd name="T68" fmla="*/ 2147483646 w 3963"/>
              <a:gd name="T69" fmla="*/ 2147483646 h 1053"/>
              <a:gd name="T70" fmla="*/ 2147483646 w 3963"/>
              <a:gd name="T71" fmla="*/ 2147483646 h 1053"/>
              <a:gd name="T72" fmla="*/ 2147483646 w 3963"/>
              <a:gd name="T73" fmla="*/ 2147483646 h 1053"/>
              <a:gd name="T74" fmla="*/ 2147483646 w 3963"/>
              <a:gd name="T75" fmla="*/ 2147483646 h 1053"/>
              <a:gd name="T76" fmla="*/ 2147483646 w 3963"/>
              <a:gd name="T77" fmla="*/ 2147483646 h 1053"/>
              <a:gd name="T78" fmla="*/ 2147483646 w 3963"/>
              <a:gd name="T79" fmla="*/ 2147483646 h 1053"/>
              <a:gd name="T80" fmla="*/ 2147483646 w 3963"/>
              <a:gd name="T81" fmla="*/ 2147483646 h 1053"/>
              <a:gd name="T82" fmla="*/ 2147483646 w 3963"/>
              <a:gd name="T83" fmla="*/ 2147483646 h 1053"/>
              <a:gd name="T84" fmla="*/ 2147483646 w 3963"/>
              <a:gd name="T85" fmla="*/ 2147483646 h 10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63"/>
              <a:gd name="T130" fmla="*/ 0 h 1053"/>
              <a:gd name="T131" fmla="*/ 3963 w 3963"/>
              <a:gd name="T132" fmla="*/ 1053 h 10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63" h="1053">
                <a:moveTo>
                  <a:pt x="0" y="26"/>
                </a:moveTo>
                <a:lnTo>
                  <a:pt x="38" y="77"/>
                </a:lnTo>
                <a:lnTo>
                  <a:pt x="80" y="122"/>
                </a:lnTo>
                <a:lnTo>
                  <a:pt x="130" y="167"/>
                </a:lnTo>
                <a:lnTo>
                  <a:pt x="190" y="213"/>
                </a:lnTo>
                <a:lnTo>
                  <a:pt x="246" y="247"/>
                </a:lnTo>
                <a:lnTo>
                  <a:pt x="313" y="282"/>
                </a:lnTo>
                <a:lnTo>
                  <a:pt x="370" y="312"/>
                </a:lnTo>
                <a:lnTo>
                  <a:pt x="432" y="338"/>
                </a:lnTo>
                <a:lnTo>
                  <a:pt x="493" y="359"/>
                </a:lnTo>
                <a:lnTo>
                  <a:pt x="559" y="386"/>
                </a:lnTo>
                <a:lnTo>
                  <a:pt x="631" y="407"/>
                </a:lnTo>
                <a:lnTo>
                  <a:pt x="694" y="426"/>
                </a:lnTo>
                <a:lnTo>
                  <a:pt x="764" y="445"/>
                </a:lnTo>
                <a:lnTo>
                  <a:pt x="833" y="461"/>
                </a:lnTo>
                <a:lnTo>
                  <a:pt x="902" y="477"/>
                </a:lnTo>
                <a:lnTo>
                  <a:pt x="966" y="490"/>
                </a:lnTo>
                <a:lnTo>
                  <a:pt x="1049" y="503"/>
                </a:lnTo>
                <a:lnTo>
                  <a:pt x="1132" y="517"/>
                </a:lnTo>
                <a:lnTo>
                  <a:pt x="1209" y="530"/>
                </a:lnTo>
                <a:lnTo>
                  <a:pt x="1292" y="541"/>
                </a:lnTo>
                <a:lnTo>
                  <a:pt x="1377" y="552"/>
                </a:lnTo>
                <a:lnTo>
                  <a:pt x="1463" y="560"/>
                </a:lnTo>
                <a:lnTo>
                  <a:pt x="1550" y="564"/>
                </a:lnTo>
                <a:lnTo>
                  <a:pt x="1631" y="570"/>
                </a:lnTo>
                <a:lnTo>
                  <a:pt x="1715" y="575"/>
                </a:lnTo>
                <a:lnTo>
                  <a:pt x="1786" y="578"/>
                </a:lnTo>
                <a:lnTo>
                  <a:pt x="1858" y="580"/>
                </a:lnTo>
                <a:lnTo>
                  <a:pt x="1927" y="580"/>
                </a:lnTo>
                <a:lnTo>
                  <a:pt x="1979" y="580"/>
                </a:lnTo>
                <a:lnTo>
                  <a:pt x="2041" y="580"/>
                </a:lnTo>
                <a:lnTo>
                  <a:pt x="2110" y="578"/>
                </a:lnTo>
                <a:lnTo>
                  <a:pt x="2190" y="578"/>
                </a:lnTo>
                <a:lnTo>
                  <a:pt x="2262" y="575"/>
                </a:lnTo>
                <a:lnTo>
                  <a:pt x="2345" y="567"/>
                </a:lnTo>
                <a:lnTo>
                  <a:pt x="2417" y="564"/>
                </a:lnTo>
                <a:lnTo>
                  <a:pt x="2503" y="557"/>
                </a:lnTo>
                <a:lnTo>
                  <a:pt x="2579" y="549"/>
                </a:lnTo>
                <a:lnTo>
                  <a:pt x="2653" y="541"/>
                </a:lnTo>
                <a:lnTo>
                  <a:pt x="2734" y="530"/>
                </a:lnTo>
                <a:lnTo>
                  <a:pt x="2808" y="519"/>
                </a:lnTo>
                <a:lnTo>
                  <a:pt x="2877" y="509"/>
                </a:lnTo>
                <a:lnTo>
                  <a:pt x="2943" y="498"/>
                </a:lnTo>
                <a:lnTo>
                  <a:pt x="3008" y="484"/>
                </a:lnTo>
                <a:lnTo>
                  <a:pt x="3091" y="469"/>
                </a:lnTo>
                <a:lnTo>
                  <a:pt x="3157" y="453"/>
                </a:lnTo>
                <a:lnTo>
                  <a:pt x="3226" y="434"/>
                </a:lnTo>
                <a:lnTo>
                  <a:pt x="3304" y="412"/>
                </a:lnTo>
                <a:lnTo>
                  <a:pt x="3376" y="389"/>
                </a:lnTo>
                <a:lnTo>
                  <a:pt x="3447" y="365"/>
                </a:lnTo>
                <a:lnTo>
                  <a:pt x="3521" y="338"/>
                </a:lnTo>
                <a:lnTo>
                  <a:pt x="3575" y="315"/>
                </a:lnTo>
                <a:lnTo>
                  <a:pt x="3639" y="282"/>
                </a:lnTo>
                <a:lnTo>
                  <a:pt x="3708" y="244"/>
                </a:lnTo>
                <a:lnTo>
                  <a:pt x="3773" y="205"/>
                </a:lnTo>
                <a:lnTo>
                  <a:pt x="3833" y="163"/>
                </a:lnTo>
                <a:lnTo>
                  <a:pt x="3882" y="117"/>
                </a:lnTo>
                <a:lnTo>
                  <a:pt x="3922" y="74"/>
                </a:lnTo>
                <a:lnTo>
                  <a:pt x="3944" y="36"/>
                </a:lnTo>
                <a:lnTo>
                  <a:pt x="3963" y="0"/>
                </a:lnTo>
                <a:lnTo>
                  <a:pt x="3953" y="58"/>
                </a:lnTo>
                <a:lnTo>
                  <a:pt x="3941" y="114"/>
                </a:lnTo>
                <a:lnTo>
                  <a:pt x="3930" y="163"/>
                </a:lnTo>
                <a:lnTo>
                  <a:pt x="3916" y="224"/>
                </a:lnTo>
                <a:lnTo>
                  <a:pt x="3896" y="285"/>
                </a:lnTo>
                <a:lnTo>
                  <a:pt x="3879" y="343"/>
                </a:lnTo>
                <a:lnTo>
                  <a:pt x="3861" y="403"/>
                </a:lnTo>
                <a:lnTo>
                  <a:pt x="3836" y="467"/>
                </a:lnTo>
                <a:lnTo>
                  <a:pt x="3813" y="519"/>
                </a:lnTo>
                <a:lnTo>
                  <a:pt x="3782" y="570"/>
                </a:lnTo>
                <a:lnTo>
                  <a:pt x="3756" y="610"/>
                </a:lnTo>
                <a:lnTo>
                  <a:pt x="3727" y="640"/>
                </a:lnTo>
                <a:lnTo>
                  <a:pt x="3681" y="677"/>
                </a:lnTo>
                <a:lnTo>
                  <a:pt x="3628" y="717"/>
                </a:lnTo>
                <a:lnTo>
                  <a:pt x="3573" y="746"/>
                </a:lnTo>
                <a:lnTo>
                  <a:pt x="3506" y="781"/>
                </a:lnTo>
                <a:lnTo>
                  <a:pt x="3437" y="812"/>
                </a:lnTo>
                <a:lnTo>
                  <a:pt x="3364" y="842"/>
                </a:lnTo>
                <a:lnTo>
                  <a:pt x="3298" y="867"/>
                </a:lnTo>
                <a:lnTo>
                  <a:pt x="3232" y="887"/>
                </a:lnTo>
                <a:lnTo>
                  <a:pt x="3163" y="909"/>
                </a:lnTo>
                <a:lnTo>
                  <a:pt x="3083" y="930"/>
                </a:lnTo>
                <a:lnTo>
                  <a:pt x="3003" y="952"/>
                </a:lnTo>
                <a:lnTo>
                  <a:pt x="2927" y="964"/>
                </a:lnTo>
                <a:lnTo>
                  <a:pt x="2843" y="981"/>
                </a:lnTo>
                <a:lnTo>
                  <a:pt x="2760" y="994"/>
                </a:lnTo>
                <a:lnTo>
                  <a:pt x="2675" y="1008"/>
                </a:lnTo>
                <a:lnTo>
                  <a:pt x="2594" y="1019"/>
                </a:lnTo>
                <a:lnTo>
                  <a:pt x="2511" y="1029"/>
                </a:lnTo>
                <a:lnTo>
                  <a:pt x="2425" y="1038"/>
                </a:lnTo>
                <a:lnTo>
                  <a:pt x="2348" y="1042"/>
                </a:lnTo>
                <a:lnTo>
                  <a:pt x="2256" y="1044"/>
                </a:lnTo>
                <a:lnTo>
                  <a:pt x="2165" y="1050"/>
                </a:lnTo>
                <a:lnTo>
                  <a:pt x="2068" y="1053"/>
                </a:lnTo>
                <a:lnTo>
                  <a:pt x="1979" y="1053"/>
                </a:lnTo>
                <a:lnTo>
                  <a:pt x="1916" y="1050"/>
                </a:lnTo>
                <a:lnTo>
                  <a:pt x="1827" y="1050"/>
                </a:lnTo>
                <a:lnTo>
                  <a:pt x="1758" y="1050"/>
                </a:lnTo>
                <a:lnTo>
                  <a:pt x="1675" y="1044"/>
                </a:lnTo>
                <a:lnTo>
                  <a:pt x="1586" y="1039"/>
                </a:lnTo>
                <a:lnTo>
                  <a:pt x="1492" y="1032"/>
                </a:lnTo>
                <a:lnTo>
                  <a:pt x="1415" y="1024"/>
                </a:lnTo>
                <a:lnTo>
                  <a:pt x="1312" y="1013"/>
                </a:lnTo>
                <a:lnTo>
                  <a:pt x="1237" y="1002"/>
                </a:lnTo>
                <a:lnTo>
                  <a:pt x="1174" y="994"/>
                </a:lnTo>
                <a:lnTo>
                  <a:pt x="1111" y="983"/>
                </a:lnTo>
                <a:lnTo>
                  <a:pt x="1046" y="970"/>
                </a:lnTo>
                <a:lnTo>
                  <a:pt x="974" y="955"/>
                </a:lnTo>
                <a:lnTo>
                  <a:pt x="902" y="939"/>
                </a:lnTo>
                <a:lnTo>
                  <a:pt x="836" y="922"/>
                </a:lnTo>
                <a:lnTo>
                  <a:pt x="773" y="903"/>
                </a:lnTo>
                <a:lnTo>
                  <a:pt x="702" y="882"/>
                </a:lnTo>
                <a:lnTo>
                  <a:pt x="639" y="861"/>
                </a:lnTo>
                <a:lnTo>
                  <a:pt x="581" y="837"/>
                </a:lnTo>
                <a:lnTo>
                  <a:pt x="522" y="812"/>
                </a:lnTo>
                <a:lnTo>
                  <a:pt x="462" y="787"/>
                </a:lnTo>
                <a:lnTo>
                  <a:pt x="404" y="757"/>
                </a:lnTo>
                <a:lnTo>
                  <a:pt x="341" y="722"/>
                </a:lnTo>
                <a:lnTo>
                  <a:pt x="282" y="679"/>
                </a:lnTo>
                <a:lnTo>
                  <a:pt x="224" y="635"/>
                </a:lnTo>
                <a:lnTo>
                  <a:pt x="190" y="597"/>
                </a:lnTo>
                <a:lnTo>
                  <a:pt x="158" y="552"/>
                </a:lnTo>
                <a:lnTo>
                  <a:pt x="124" y="484"/>
                </a:lnTo>
                <a:lnTo>
                  <a:pt x="99" y="415"/>
                </a:lnTo>
                <a:lnTo>
                  <a:pt x="80" y="354"/>
                </a:lnTo>
                <a:lnTo>
                  <a:pt x="61" y="298"/>
                </a:lnTo>
                <a:lnTo>
                  <a:pt x="44" y="243"/>
                </a:lnTo>
                <a:lnTo>
                  <a:pt x="30" y="178"/>
                </a:lnTo>
                <a:lnTo>
                  <a:pt x="15" y="106"/>
                </a:lnTo>
                <a:lnTo>
                  <a:pt x="0"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8" name="Freeform 2077">
            <a:extLst>
              <a:ext uri="{FF2B5EF4-FFF2-40B4-BE49-F238E27FC236}">
                <a16:creationId xmlns:a16="http://schemas.microsoft.com/office/drawing/2014/main" id="{81915052-480E-4049-B9A5-2E6027D75FCD}"/>
              </a:ext>
            </a:extLst>
          </p:cNvPr>
          <p:cNvSpPr>
            <a:spLocks/>
          </p:cNvSpPr>
          <p:nvPr/>
        </p:nvSpPr>
        <p:spPr bwMode="auto">
          <a:xfrm>
            <a:off x="5673086" y="4235523"/>
            <a:ext cx="1672631" cy="479935"/>
          </a:xfrm>
          <a:custGeom>
            <a:avLst/>
            <a:gdLst>
              <a:gd name="T0" fmla="*/ 2147483646 w 3512"/>
              <a:gd name="T1" fmla="*/ 2147483646 h 1008"/>
              <a:gd name="T2" fmla="*/ 2147483646 w 3512"/>
              <a:gd name="T3" fmla="*/ 2147483646 h 1008"/>
              <a:gd name="T4" fmla="*/ 2147483646 w 3512"/>
              <a:gd name="T5" fmla="*/ 2147483646 h 1008"/>
              <a:gd name="T6" fmla="*/ 2147483646 w 3512"/>
              <a:gd name="T7" fmla="*/ 2147483646 h 1008"/>
              <a:gd name="T8" fmla="*/ 2147483646 w 3512"/>
              <a:gd name="T9" fmla="*/ 2147483646 h 1008"/>
              <a:gd name="T10" fmla="*/ 2147483646 w 3512"/>
              <a:gd name="T11" fmla="*/ 2147483646 h 1008"/>
              <a:gd name="T12" fmla="*/ 2147483646 w 3512"/>
              <a:gd name="T13" fmla="*/ 2147483646 h 1008"/>
              <a:gd name="T14" fmla="*/ 2147483646 w 3512"/>
              <a:gd name="T15" fmla="*/ 2147483646 h 1008"/>
              <a:gd name="T16" fmla="*/ 2147483646 w 3512"/>
              <a:gd name="T17" fmla="*/ 2147483646 h 1008"/>
              <a:gd name="T18" fmla="*/ 2147483646 w 3512"/>
              <a:gd name="T19" fmla="*/ 2147483646 h 1008"/>
              <a:gd name="T20" fmla="*/ 2147483646 w 3512"/>
              <a:gd name="T21" fmla="*/ 2147483646 h 1008"/>
              <a:gd name="T22" fmla="*/ 2147483646 w 3512"/>
              <a:gd name="T23" fmla="*/ 2147483646 h 1008"/>
              <a:gd name="T24" fmla="*/ 2147483646 w 3512"/>
              <a:gd name="T25" fmla="*/ 2147483646 h 1008"/>
              <a:gd name="T26" fmla="*/ 2147483646 w 3512"/>
              <a:gd name="T27" fmla="*/ 2147483646 h 1008"/>
              <a:gd name="T28" fmla="*/ 2147483646 w 3512"/>
              <a:gd name="T29" fmla="*/ 2147483646 h 1008"/>
              <a:gd name="T30" fmla="*/ 2147483646 w 3512"/>
              <a:gd name="T31" fmla="*/ 2147483646 h 1008"/>
              <a:gd name="T32" fmla="*/ 2147483646 w 3512"/>
              <a:gd name="T33" fmla="*/ 2147483646 h 1008"/>
              <a:gd name="T34" fmla="*/ 2147483646 w 3512"/>
              <a:gd name="T35" fmla="*/ 2147483646 h 1008"/>
              <a:gd name="T36" fmla="*/ 2147483646 w 3512"/>
              <a:gd name="T37" fmla="*/ 2147483646 h 1008"/>
              <a:gd name="T38" fmla="*/ 2147483646 w 3512"/>
              <a:gd name="T39" fmla="*/ 2147483646 h 1008"/>
              <a:gd name="T40" fmla="*/ 2147483646 w 3512"/>
              <a:gd name="T41" fmla="*/ 2147483646 h 1008"/>
              <a:gd name="T42" fmla="*/ 2147483646 w 3512"/>
              <a:gd name="T43" fmla="*/ 2147483646 h 1008"/>
              <a:gd name="T44" fmla="*/ 2147483646 w 3512"/>
              <a:gd name="T45" fmla="*/ 2147483646 h 1008"/>
              <a:gd name="T46" fmla="*/ 2147483646 w 3512"/>
              <a:gd name="T47" fmla="*/ 2147483646 h 1008"/>
              <a:gd name="T48" fmla="*/ 2147483646 w 3512"/>
              <a:gd name="T49" fmla="*/ 2147483646 h 1008"/>
              <a:gd name="T50" fmla="*/ 2147483646 w 3512"/>
              <a:gd name="T51" fmla="*/ 2147483646 h 1008"/>
              <a:gd name="T52" fmla="*/ 2147483646 w 3512"/>
              <a:gd name="T53" fmla="*/ 2147483646 h 1008"/>
              <a:gd name="T54" fmla="*/ 2147483646 w 3512"/>
              <a:gd name="T55" fmla="*/ 2147483646 h 1008"/>
              <a:gd name="T56" fmla="*/ 2147483646 w 3512"/>
              <a:gd name="T57" fmla="*/ 2147483646 h 1008"/>
              <a:gd name="T58" fmla="*/ 2147483646 w 3512"/>
              <a:gd name="T59" fmla="*/ 2147483646 h 1008"/>
              <a:gd name="T60" fmla="*/ 2147483646 w 3512"/>
              <a:gd name="T61" fmla="*/ 2147483646 h 1008"/>
              <a:gd name="T62" fmla="*/ 2147483646 w 3512"/>
              <a:gd name="T63" fmla="*/ 2147483646 h 1008"/>
              <a:gd name="T64" fmla="*/ 2147483646 w 3512"/>
              <a:gd name="T65" fmla="*/ 2147483646 h 1008"/>
              <a:gd name="T66" fmla="*/ 2147483646 w 3512"/>
              <a:gd name="T67" fmla="*/ 2147483646 h 1008"/>
              <a:gd name="T68" fmla="*/ 2147483646 w 3512"/>
              <a:gd name="T69" fmla="*/ 2147483646 h 1008"/>
              <a:gd name="T70" fmla="*/ 2147483646 w 3512"/>
              <a:gd name="T71" fmla="*/ 2147483646 h 1008"/>
              <a:gd name="T72" fmla="*/ 2147483646 w 3512"/>
              <a:gd name="T73" fmla="*/ 2147483646 h 1008"/>
              <a:gd name="T74" fmla="*/ 2147483646 w 3512"/>
              <a:gd name="T75" fmla="*/ 2147483646 h 1008"/>
              <a:gd name="T76" fmla="*/ 2147483646 w 3512"/>
              <a:gd name="T77" fmla="*/ 2147483646 h 1008"/>
              <a:gd name="T78" fmla="*/ 2147483646 w 3512"/>
              <a:gd name="T79" fmla="*/ 2147483646 h 1008"/>
              <a:gd name="T80" fmla="*/ 2147483646 w 3512"/>
              <a:gd name="T81" fmla="*/ 2147483646 h 1008"/>
              <a:gd name="T82" fmla="*/ 2147483646 w 3512"/>
              <a:gd name="T83" fmla="*/ 2147483646 h 1008"/>
              <a:gd name="T84" fmla="*/ 2147483646 w 3512"/>
              <a:gd name="T85" fmla="*/ 2147483646 h 1008"/>
              <a:gd name="T86" fmla="*/ 2147483646 w 3512"/>
              <a:gd name="T87" fmla="*/ 2147483646 h 1008"/>
              <a:gd name="T88" fmla="*/ 2147483646 w 3512"/>
              <a:gd name="T89" fmla="*/ 2147483646 h 1008"/>
              <a:gd name="T90" fmla="*/ 2147483646 w 3512"/>
              <a:gd name="T91" fmla="*/ 2147483646 h 1008"/>
              <a:gd name="T92" fmla="*/ 2147483646 w 3512"/>
              <a:gd name="T93" fmla="*/ 2147483646 h 1008"/>
              <a:gd name="T94" fmla="*/ 2147483646 w 3512"/>
              <a:gd name="T95" fmla="*/ 2147483646 h 1008"/>
              <a:gd name="T96" fmla="*/ 2147483646 w 3512"/>
              <a:gd name="T97" fmla="*/ 2147483646 h 1008"/>
              <a:gd name="T98" fmla="*/ 2147483646 w 3512"/>
              <a:gd name="T99" fmla="*/ 2147483646 h 1008"/>
              <a:gd name="T100" fmla="*/ 2147483646 w 3512"/>
              <a:gd name="T101" fmla="*/ 2147483646 h 1008"/>
              <a:gd name="T102" fmla="*/ 2147483646 w 3512"/>
              <a:gd name="T103" fmla="*/ 2147483646 h 1008"/>
              <a:gd name="T104" fmla="*/ 2147483646 w 3512"/>
              <a:gd name="T105" fmla="*/ 2147483646 h 1008"/>
              <a:gd name="T106" fmla="*/ 2147483646 w 3512"/>
              <a:gd name="T107" fmla="*/ 2147483646 h 1008"/>
              <a:gd name="T108" fmla="*/ 2147483646 w 3512"/>
              <a:gd name="T109" fmla="*/ 2147483646 h 10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12"/>
              <a:gd name="T166" fmla="*/ 0 h 1008"/>
              <a:gd name="T167" fmla="*/ 3512 w 3512"/>
              <a:gd name="T168" fmla="*/ 1008 h 10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12" h="1008">
                <a:moveTo>
                  <a:pt x="0" y="3"/>
                </a:moveTo>
                <a:lnTo>
                  <a:pt x="63" y="61"/>
                </a:lnTo>
                <a:lnTo>
                  <a:pt x="114" y="102"/>
                </a:lnTo>
                <a:lnTo>
                  <a:pt x="172" y="141"/>
                </a:lnTo>
                <a:lnTo>
                  <a:pt x="226" y="174"/>
                </a:lnTo>
                <a:lnTo>
                  <a:pt x="286" y="205"/>
                </a:lnTo>
                <a:lnTo>
                  <a:pt x="355" y="240"/>
                </a:lnTo>
                <a:lnTo>
                  <a:pt x="429" y="276"/>
                </a:lnTo>
                <a:lnTo>
                  <a:pt x="509" y="304"/>
                </a:lnTo>
                <a:lnTo>
                  <a:pt x="570" y="328"/>
                </a:lnTo>
                <a:lnTo>
                  <a:pt x="650" y="353"/>
                </a:lnTo>
                <a:lnTo>
                  <a:pt x="730" y="376"/>
                </a:lnTo>
                <a:lnTo>
                  <a:pt x="806" y="395"/>
                </a:lnTo>
                <a:lnTo>
                  <a:pt x="884" y="414"/>
                </a:lnTo>
                <a:lnTo>
                  <a:pt x="947" y="427"/>
                </a:lnTo>
                <a:lnTo>
                  <a:pt x="1025" y="440"/>
                </a:lnTo>
                <a:lnTo>
                  <a:pt x="1102" y="453"/>
                </a:lnTo>
                <a:lnTo>
                  <a:pt x="1182" y="464"/>
                </a:lnTo>
                <a:lnTo>
                  <a:pt x="1268" y="475"/>
                </a:lnTo>
                <a:lnTo>
                  <a:pt x="1354" y="486"/>
                </a:lnTo>
                <a:lnTo>
                  <a:pt x="1443" y="491"/>
                </a:lnTo>
                <a:lnTo>
                  <a:pt x="1512" y="497"/>
                </a:lnTo>
                <a:lnTo>
                  <a:pt x="1589" y="502"/>
                </a:lnTo>
                <a:lnTo>
                  <a:pt x="1657" y="505"/>
                </a:lnTo>
                <a:lnTo>
                  <a:pt x="1755" y="505"/>
                </a:lnTo>
                <a:lnTo>
                  <a:pt x="1841" y="505"/>
                </a:lnTo>
                <a:lnTo>
                  <a:pt x="1933" y="499"/>
                </a:lnTo>
                <a:lnTo>
                  <a:pt x="2021" y="497"/>
                </a:lnTo>
                <a:lnTo>
                  <a:pt x="2099" y="489"/>
                </a:lnTo>
                <a:lnTo>
                  <a:pt x="2187" y="480"/>
                </a:lnTo>
                <a:lnTo>
                  <a:pt x="2263" y="475"/>
                </a:lnTo>
                <a:lnTo>
                  <a:pt x="2341" y="464"/>
                </a:lnTo>
                <a:lnTo>
                  <a:pt x="2421" y="453"/>
                </a:lnTo>
                <a:lnTo>
                  <a:pt x="2504" y="437"/>
                </a:lnTo>
                <a:lnTo>
                  <a:pt x="2584" y="422"/>
                </a:lnTo>
                <a:lnTo>
                  <a:pt x="2665" y="403"/>
                </a:lnTo>
                <a:lnTo>
                  <a:pt x="2733" y="387"/>
                </a:lnTo>
                <a:lnTo>
                  <a:pt x="2808" y="368"/>
                </a:lnTo>
                <a:lnTo>
                  <a:pt x="2883" y="347"/>
                </a:lnTo>
                <a:lnTo>
                  <a:pt x="2966" y="318"/>
                </a:lnTo>
                <a:lnTo>
                  <a:pt x="3043" y="288"/>
                </a:lnTo>
                <a:lnTo>
                  <a:pt x="3105" y="265"/>
                </a:lnTo>
                <a:lnTo>
                  <a:pt x="3185" y="227"/>
                </a:lnTo>
                <a:lnTo>
                  <a:pt x="3257" y="187"/>
                </a:lnTo>
                <a:lnTo>
                  <a:pt x="3320" y="149"/>
                </a:lnTo>
                <a:lnTo>
                  <a:pt x="3382" y="110"/>
                </a:lnTo>
                <a:lnTo>
                  <a:pt x="3426" y="78"/>
                </a:lnTo>
                <a:lnTo>
                  <a:pt x="3465" y="42"/>
                </a:lnTo>
                <a:lnTo>
                  <a:pt x="3512" y="0"/>
                </a:lnTo>
                <a:lnTo>
                  <a:pt x="3473" y="61"/>
                </a:lnTo>
                <a:lnTo>
                  <a:pt x="3443" y="110"/>
                </a:lnTo>
                <a:lnTo>
                  <a:pt x="3406" y="163"/>
                </a:lnTo>
                <a:lnTo>
                  <a:pt x="3374" y="208"/>
                </a:lnTo>
                <a:lnTo>
                  <a:pt x="3332" y="262"/>
                </a:lnTo>
                <a:lnTo>
                  <a:pt x="3294" y="307"/>
                </a:lnTo>
                <a:lnTo>
                  <a:pt x="3254" y="350"/>
                </a:lnTo>
                <a:lnTo>
                  <a:pt x="3215" y="392"/>
                </a:lnTo>
                <a:lnTo>
                  <a:pt x="3168" y="440"/>
                </a:lnTo>
                <a:lnTo>
                  <a:pt x="3116" y="489"/>
                </a:lnTo>
                <a:lnTo>
                  <a:pt x="3071" y="528"/>
                </a:lnTo>
                <a:lnTo>
                  <a:pt x="3016" y="574"/>
                </a:lnTo>
                <a:lnTo>
                  <a:pt x="2963" y="613"/>
                </a:lnTo>
                <a:lnTo>
                  <a:pt x="2919" y="646"/>
                </a:lnTo>
                <a:lnTo>
                  <a:pt x="2877" y="673"/>
                </a:lnTo>
                <a:lnTo>
                  <a:pt x="2825" y="707"/>
                </a:lnTo>
                <a:lnTo>
                  <a:pt x="2770" y="739"/>
                </a:lnTo>
                <a:lnTo>
                  <a:pt x="2711" y="771"/>
                </a:lnTo>
                <a:lnTo>
                  <a:pt x="2656" y="801"/>
                </a:lnTo>
                <a:lnTo>
                  <a:pt x="2590" y="830"/>
                </a:lnTo>
                <a:lnTo>
                  <a:pt x="2534" y="853"/>
                </a:lnTo>
                <a:lnTo>
                  <a:pt x="2470" y="878"/>
                </a:lnTo>
                <a:lnTo>
                  <a:pt x="2404" y="902"/>
                </a:lnTo>
                <a:lnTo>
                  <a:pt x="2332" y="923"/>
                </a:lnTo>
                <a:lnTo>
                  <a:pt x="2261" y="942"/>
                </a:lnTo>
                <a:lnTo>
                  <a:pt x="2177" y="963"/>
                </a:lnTo>
                <a:lnTo>
                  <a:pt x="2101" y="977"/>
                </a:lnTo>
                <a:lnTo>
                  <a:pt x="2021" y="990"/>
                </a:lnTo>
                <a:lnTo>
                  <a:pt x="1935" y="1000"/>
                </a:lnTo>
                <a:lnTo>
                  <a:pt x="1844" y="1005"/>
                </a:lnTo>
                <a:lnTo>
                  <a:pt x="1755" y="1008"/>
                </a:lnTo>
                <a:lnTo>
                  <a:pt x="1678" y="1008"/>
                </a:lnTo>
                <a:lnTo>
                  <a:pt x="1609" y="1003"/>
                </a:lnTo>
                <a:lnTo>
                  <a:pt x="1537" y="995"/>
                </a:lnTo>
                <a:lnTo>
                  <a:pt x="1454" y="985"/>
                </a:lnTo>
                <a:lnTo>
                  <a:pt x="1365" y="971"/>
                </a:lnTo>
                <a:lnTo>
                  <a:pt x="1282" y="952"/>
                </a:lnTo>
                <a:lnTo>
                  <a:pt x="1222" y="936"/>
                </a:lnTo>
                <a:lnTo>
                  <a:pt x="1147" y="914"/>
                </a:lnTo>
                <a:lnTo>
                  <a:pt x="1071" y="889"/>
                </a:lnTo>
                <a:lnTo>
                  <a:pt x="1013" y="867"/>
                </a:lnTo>
                <a:lnTo>
                  <a:pt x="961" y="845"/>
                </a:lnTo>
                <a:lnTo>
                  <a:pt x="896" y="820"/>
                </a:lnTo>
                <a:lnTo>
                  <a:pt x="839" y="792"/>
                </a:lnTo>
                <a:lnTo>
                  <a:pt x="787" y="763"/>
                </a:lnTo>
                <a:lnTo>
                  <a:pt x="744" y="742"/>
                </a:lnTo>
                <a:lnTo>
                  <a:pt x="692" y="712"/>
                </a:lnTo>
                <a:lnTo>
                  <a:pt x="645" y="683"/>
                </a:lnTo>
                <a:lnTo>
                  <a:pt x="601" y="654"/>
                </a:lnTo>
                <a:lnTo>
                  <a:pt x="549" y="613"/>
                </a:lnTo>
                <a:lnTo>
                  <a:pt x="493" y="571"/>
                </a:lnTo>
                <a:lnTo>
                  <a:pt x="440" y="528"/>
                </a:lnTo>
                <a:lnTo>
                  <a:pt x="387" y="483"/>
                </a:lnTo>
                <a:lnTo>
                  <a:pt x="338" y="434"/>
                </a:lnTo>
                <a:lnTo>
                  <a:pt x="288" y="384"/>
                </a:lnTo>
                <a:lnTo>
                  <a:pt x="232" y="323"/>
                </a:lnTo>
                <a:lnTo>
                  <a:pt x="186" y="267"/>
                </a:lnTo>
                <a:lnTo>
                  <a:pt x="143" y="213"/>
                </a:lnTo>
                <a:lnTo>
                  <a:pt x="105" y="163"/>
                </a:lnTo>
                <a:lnTo>
                  <a:pt x="66" y="107"/>
                </a:lnTo>
                <a:lnTo>
                  <a:pt x="31" y="53"/>
                </a:lnTo>
                <a:lnTo>
                  <a:pt x="0" y="3"/>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9" name="Rectangle 2078">
            <a:extLst>
              <a:ext uri="{FF2B5EF4-FFF2-40B4-BE49-F238E27FC236}">
                <a16:creationId xmlns:a16="http://schemas.microsoft.com/office/drawing/2014/main" id="{6A95A21D-933E-A542-AE60-D29A0E919D0E}"/>
              </a:ext>
            </a:extLst>
          </p:cNvPr>
          <p:cNvSpPr>
            <a:spLocks noChangeArrowheads="1"/>
          </p:cNvSpPr>
          <p:nvPr/>
        </p:nvSpPr>
        <p:spPr bwMode="auto">
          <a:xfrm>
            <a:off x="3311989" y="2427327"/>
            <a:ext cx="1262160" cy="4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48626" eaLnBrk="1" fontAlgn="base" hangingPunct="1">
              <a:spcBef>
                <a:spcPct val="0"/>
              </a:spcBef>
              <a:spcAft>
                <a:spcPct val="0"/>
              </a:spcAft>
              <a:defRPr/>
            </a:pPr>
            <a:r>
              <a:rPr lang="en-GB" altLang="en-US" sz="2160" b="1" kern="0">
                <a:solidFill>
                  <a:srgbClr val="000000"/>
                </a:solidFill>
                <a:ea typeface="ＭＳ Ｐゴシック" charset="0"/>
              </a:rPr>
              <a:t>National</a:t>
            </a:r>
          </a:p>
        </p:txBody>
      </p:sp>
      <p:sp>
        <p:nvSpPr>
          <p:cNvPr id="41" name="Rectangle 2080">
            <a:extLst>
              <a:ext uri="{FF2B5EF4-FFF2-40B4-BE49-F238E27FC236}">
                <a16:creationId xmlns:a16="http://schemas.microsoft.com/office/drawing/2014/main" id="{8E3E6D50-AAC2-D947-BF66-25C3CF94ACF3}"/>
              </a:ext>
            </a:extLst>
          </p:cNvPr>
          <p:cNvSpPr>
            <a:spLocks noChangeArrowheads="1"/>
          </p:cNvSpPr>
          <p:nvPr/>
        </p:nvSpPr>
        <p:spPr bwMode="auto">
          <a:xfrm>
            <a:off x="4926092" y="5037733"/>
            <a:ext cx="1262160" cy="4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48626" eaLnBrk="1" fontAlgn="base" hangingPunct="1">
              <a:spcBef>
                <a:spcPct val="0"/>
              </a:spcBef>
              <a:spcAft>
                <a:spcPct val="0"/>
              </a:spcAft>
              <a:defRPr/>
            </a:pPr>
            <a:r>
              <a:rPr lang="en-GB" altLang="en-US" sz="2160" b="1" kern="0" dirty="0">
                <a:solidFill>
                  <a:srgbClr val="000000"/>
                </a:solidFill>
                <a:ea typeface="ＭＳ Ｐゴシック" charset="0"/>
              </a:rPr>
              <a:t>Industry</a:t>
            </a:r>
          </a:p>
        </p:txBody>
      </p:sp>
      <p:sp>
        <p:nvSpPr>
          <p:cNvPr id="44" name="Rectangle 2082">
            <a:extLst>
              <a:ext uri="{FF2B5EF4-FFF2-40B4-BE49-F238E27FC236}">
                <a16:creationId xmlns:a16="http://schemas.microsoft.com/office/drawing/2014/main" id="{C1F86D8B-09F6-4E47-9463-D34BEDBF4970}"/>
              </a:ext>
            </a:extLst>
          </p:cNvPr>
          <p:cNvSpPr>
            <a:spLocks noChangeArrowheads="1"/>
          </p:cNvSpPr>
          <p:nvPr/>
        </p:nvSpPr>
        <p:spPr bwMode="auto">
          <a:xfrm>
            <a:off x="5239892" y="2425658"/>
            <a:ext cx="1831225" cy="4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48626" eaLnBrk="1" fontAlgn="base" hangingPunct="1">
              <a:spcBef>
                <a:spcPct val="0"/>
              </a:spcBef>
              <a:spcAft>
                <a:spcPct val="0"/>
              </a:spcAft>
              <a:defRPr/>
            </a:pPr>
            <a:r>
              <a:rPr lang="en-GB" altLang="en-US" sz="2160" b="1" kern="0" dirty="0">
                <a:solidFill>
                  <a:srgbClr val="000000"/>
                </a:solidFill>
                <a:ea typeface="ＭＳ Ｐゴシック" charset="0"/>
              </a:rPr>
              <a:t>Professional</a:t>
            </a:r>
          </a:p>
        </p:txBody>
      </p:sp>
      <p:sp>
        <p:nvSpPr>
          <p:cNvPr id="45" name="Rectangle 2083">
            <a:extLst>
              <a:ext uri="{FF2B5EF4-FFF2-40B4-BE49-F238E27FC236}">
                <a16:creationId xmlns:a16="http://schemas.microsoft.com/office/drawing/2014/main" id="{8FC346F9-7A82-3649-8AE0-67326E31EDE7}"/>
              </a:ext>
            </a:extLst>
          </p:cNvPr>
          <p:cNvSpPr>
            <a:spLocks noChangeArrowheads="1"/>
          </p:cNvSpPr>
          <p:nvPr/>
        </p:nvSpPr>
        <p:spPr bwMode="auto">
          <a:xfrm>
            <a:off x="1201541" y="1592435"/>
            <a:ext cx="2151137" cy="19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ts val="180"/>
              </a:spcAft>
              <a:defRPr/>
            </a:pPr>
            <a:r>
              <a:rPr lang="en-GB" altLang="en-US" sz="1351" kern="0" dirty="0">
                <a:solidFill>
                  <a:srgbClr val="000000"/>
                </a:solidFill>
                <a:ea typeface="ＭＳ Ｐゴシック" charset="0"/>
              </a:rPr>
              <a:t>History and traditions,</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Religion,</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Artifacts and</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overt </a:t>
            </a:r>
            <a:r>
              <a:rPr lang="en-GB" altLang="en-US" sz="1351" kern="0" dirty="0" err="1">
                <a:solidFill>
                  <a:srgbClr val="000000"/>
                </a:solidFill>
                <a:ea typeface="ＭＳ Ｐゴシック" charset="0"/>
              </a:rPr>
              <a:t>behavior</a:t>
            </a:r>
            <a:r>
              <a:rPr lang="en-GB" altLang="en-US" sz="1351" kern="0" dirty="0">
                <a:solidFill>
                  <a:srgbClr val="000000"/>
                </a:solidFill>
                <a:ea typeface="ＭＳ Ｐゴシック" charset="0"/>
              </a:rPr>
              <a:t>,</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Language,</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Societal values </a:t>
            </a:r>
            <a:br>
              <a:rPr lang="en-GB" altLang="en-US" sz="1351" kern="0" dirty="0">
                <a:solidFill>
                  <a:srgbClr val="000000"/>
                </a:solidFill>
                <a:ea typeface="ＭＳ Ｐゴシック" charset="0"/>
              </a:rPr>
            </a:br>
            <a:r>
              <a:rPr lang="en-GB" altLang="en-US" sz="1351" kern="0" dirty="0">
                <a:solidFill>
                  <a:srgbClr val="000000"/>
                </a:solidFill>
                <a:ea typeface="ＭＳ Ｐゴシック" charset="0"/>
              </a:rPr>
              <a:t>and practices,</a:t>
            </a:r>
          </a:p>
          <a:p>
            <a:pPr defTabSz="548626" eaLnBrk="1" fontAlgn="base" hangingPunct="1">
              <a:spcBef>
                <a:spcPct val="0"/>
              </a:spcBef>
              <a:spcAft>
                <a:spcPct val="0"/>
              </a:spcAft>
              <a:defRPr/>
            </a:pPr>
            <a:r>
              <a:rPr lang="en-GB" altLang="en-US" sz="1351" kern="0" dirty="0">
                <a:solidFill>
                  <a:srgbClr val="000000"/>
                </a:solidFill>
                <a:ea typeface="ＭＳ Ｐゴシック" charset="0"/>
              </a:rPr>
              <a:t>Basic assumptions</a:t>
            </a:r>
            <a:endParaRPr lang="en-GB" altLang="en-US" sz="1351" kern="0" baseline="30000" dirty="0">
              <a:solidFill>
                <a:srgbClr val="000000"/>
              </a:solidFill>
              <a:ea typeface="ＭＳ Ｐゴシック" charset="0"/>
            </a:endParaRPr>
          </a:p>
        </p:txBody>
      </p:sp>
      <p:sp>
        <p:nvSpPr>
          <p:cNvPr id="46" name="Rectangle 2084">
            <a:extLst>
              <a:ext uri="{FF2B5EF4-FFF2-40B4-BE49-F238E27FC236}">
                <a16:creationId xmlns:a16="http://schemas.microsoft.com/office/drawing/2014/main" id="{C2BAB2A9-C4CC-D249-8DCD-AE889B3D6112}"/>
              </a:ext>
            </a:extLst>
          </p:cNvPr>
          <p:cNvSpPr>
            <a:spLocks noChangeArrowheads="1"/>
          </p:cNvSpPr>
          <p:nvPr/>
        </p:nvSpPr>
        <p:spPr bwMode="auto">
          <a:xfrm>
            <a:off x="7132647" y="4595227"/>
            <a:ext cx="2171983" cy="143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ts val="180"/>
              </a:spcAft>
              <a:defRPr/>
            </a:pPr>
            <a:r>
              <a:rPr lang="en-GB" altLang="en-US" sz="1351" kern="0">
                <a:solidFill>
                  <a:srgbClr val="000000"/>
                </a:solidFill>
                <a:ea typeface="ＭＳ Ｐゴシック" charset="0"/>
              </a:rPr>
              <a:t>Industry trends,</a:t>
            </a:r>
          </a:p>
          <a:p>
            <a:pPr defTabSz="548626" eaLnBrk="1" fontAlgn="base" hangingPunct="1">
              <a:spcBef>
                <a:spcPct val="0"/>
              </a:spcBef>
              <a:spcAft>
                <a:spcPts val="180"/>
              </a:spcAft>
              <a:defRPr/>
            </a:pPr>
            <a:r>
              <a:rPr lang="en-GB" altLang="en-US" sz="1351" kern="0">
                <a:solidFill>
                  <a:srgbClr val="000000"/>
                </a:solidFill>
                <a:ea typeface="ＭＳ Ｐゴシック" charset="0"/>
              </a:rPr>
              <a:t>Responses to competitive pressures,</a:t>
            </a:r>
          </a:p>
          <a:p>
            <a:pPr defTabSz="548626" eaLnBrk="1" fontAlgn="base" hangingPunct="1">
              <a:spcBef>
                <a:spcPct val="0"/>
              </a:spcBef>
              <a:spcAft>
                <a:spcPts val="180"/>
              </a:spcAft>
              <a:defRPr/>
            </a:pPr>
            <a:r>
              <a:rPr lang="en-GB" altLang="en-US" sz="1351" kern="0">
                <a:solidFill>
                  <a:srgbClr val="000000"/>
                </a:solidFill>
                <a:ea typeface="ＭＳ Ｐゴシック" charset="0"/>
              </a:rPr>
              <a:t>Product, Market,</a:t>
            </a:r>
          </a:p>
          <a:p>
            <a:pPr defTabSz="548626" eaLnBrk="1" fontAlgn="base" hangingPunct="1">
              <a:spcBef>
                <a:spcPct val="0"/>
              </a:spcBef>
              <a:spcAft>
                <a:spcPts val="180"/>
              </a:spcAft>
              <a:defRPr/>
            </a:pPr>
            <a:r>
              <a:rPr lang="en-GB" altLang="en-US" sz="1351" kern="0">
                <a:solidFill>
                  <a:srgbClr val="000000"/>
                </a:solidFill>
                <a:ea typeface="ＭＳ Ｐゴシック" charset="0"/>
              </a:rPr>
              <a:t>Resources,</a:t>
            </a:r>
          </a:p>
          <a:p>
            <a:pPr defTabSz="548626" eaLnBrk="1" fontAlgn="base" hangingPunct="1">
              <a:spcBef>
                <a:spcPct val="0"/>
              </a:spcBef>
              <a:spcAft>
                <a:spcPts val="180"/>
              </a:spcAft>
              <a:defRPr/>
            </a:pPr>
            <a:r>
              <a:rPr lang="en-GB" altLang="en-US" sz="1351" kern="0">
                <a:solidFill>
                  <a:srgbClr val="000000"/>
                </a:solidFill>
                <a:ea typeface="ＭＳ Ｐゴシック" charset="0"/>
              </a:rPr>
              <a:t>Technology</a:t>
            </a:r>
            <a:endParaRPr lang="en-GB" altLang="en-US" sz="1351" kern="0" dirty="0">
              <a:solidFill>
                <a:srgbClr val="000000"/>
              </a:solidFill>
              <a:ea typeface="ＭＳ Ｐゴシック" charset="0"/>
            </a:endParaRPr>
          </a:p>
        </p:txBody>
      </p:sp>
      <p:sp>
        <p:nvSpPr>
          <p:cNvPr id="48" name="Rectangle 2088">
            <a:extLst>
              <a:ext uri="{FF2B5EF4-FFF2-40B4-BE49-F238E27FC236}">
                <a16:creationId xmlns:a16="http://schemas.microsoft.com/office/drawing/2014/main" id="{ED5336CB-B581-914B-8D6F-AD403BBC8721}"/>
              </a:ext>
            </a:extLst>
          </p:cNvPr>
          <p:cNvSpPr>
            <a:spLocks noChangeArrowheads="1"/>
          </p:cNvSpPr>
          <p:nvPr/>
        </p:nvSpPr>
        <p:spPr bwMode="auto">
          <a:xfrm>
            <a:off x="7576829" y="1747705"/>
            <a:ext cx="1975879" cy="143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ts val="180"/>
              </a:spcAft>
              <a:defRPr/>
            </a:pPr>
            <a:r>
              <a:rPr lang="en-GB" altLang="en-US" sz="1351" kern="0">
                <a:solidFill>
                  <a:srgbClr val="000000"/>
                </a:solidFill>
                <a:ea typeface="ＭＳ Ｐゴシック" charset="0"/>
              </a:rPr>
              <a:t>Professional identity, </a:t>
            </a:r>
          </a:p>
          <a:p>
            <a:pPr defTabSz="548626" eaLnBrk="1" fontAlgn="base" hangingPunct="1">
              <a:spcBef>
                <a:spcPct val="0"/>
              </a:spcBef>
              <a:spcAft>
                <a:spcPts val="180"/>
              </a:spcAft>
              <a:defRPr/>
            </a:pPr>
            <a:r>
              <a:rPr lang="en-GB" altLang="en-US" sz="1351" kern="0">
                <a:solidFill>
                  <a:srgbClr val="000000"/>
                </a:solidFill>
                <a:ea typeface="ＭＳ Ｐゴシック" charset="0"/>
              </a:rPr>
              <a:t>Ethos,</a:t>
            </a:r>
          </a:p>
          <a:p>
            <a:pPr defTabSz="548626" eaLnBrk="1" fontAlgn="base" hangingPunct="1">
              <a:spcBef>
                <a:spcPct val="0"/>
              </a:spcBef>
              <a:spcAft>
                <a:spcPts val="180"/>
              </a:spcAft>
              <a:defRPr/>
            </a:pPr>
            <a:r>
              <a:rPr lang="en-GB" altLang="en-US" sz="1351" kern="0">
                <a:solidFill>
                  <a:srgbClr val="000000"/>
                </a:solidFill>
                <a:ea typeface="ＭＳ Ｐゴシック" charset="0"/>
              </a:rPr>
              <a:t>Community,</a:t>
            </a:r>
          </a:p>
          <a:p>
            <a:pPr defTabSz="548626" eaLnBrk="1" fontAlgn="base" hangingPunct="1">
              <a:spcBef>
                <a:spcPct val="0"/>
              </a:spcBef>
              <a:spcAft>
                <a:spcPts val="180"/>
              </a:spcAft>
              <a:defRPr/>
            </a:pPr>
            <a:r>
              <a:rPr lang="en-GB" altLang="en-US" sz="1351" kern="0">
                <a:solidFill>
                  <a:srgbClr val="000000"/>
                </a:solidFill>
                <a:ea typeface="ＭＳ Ｐゴシック" charset="0"/>
              </a:rPr>
              <a:t>Socialisation</a:t>
            </a:r>
            <a:r>
              <a:rPr lang="en-GB" altLang="en-US" sz="1351" kern="0" dirty="0">
                <a:solidFill>
                  <a:srgbClr val="000000"/>
                </a:solidFill>
                <a:ea typeface="ＭＳ Ｐゴシック" charset="0"/>
              </a:rPr>
              <a:t>,</a:t>
            </a:r>
          </a:p>
          <a:p>
            <a:pPr defTabSz="548626" eaLnBrk="1" fontAlgn="base" hangingPunct="1">
              <a:spcBef>
                <a:spcPct val="0"/>
              </a:spcBef>
              <a:spcAft>
                <a:spcPct val="0"/>
              </a:spcAft>
              <a:defRPr/>
            </a:pPr>
            <a:r>
              <a:rPr lang="en-GB" altLang="en-US" sz="1351" kern="0" dirty="0">
                <a:solidFill>
                  <a:srgbClr val="000000"/>
                </a:solidFill>
                <a:ea typeface="ＭＳ Ｐゴシック" charset="0"/>
              </a:rPr>
              <a:t>Peer pressure </a:t>
            </a:r>
            <a:br>
              <a:rPr lang="en-GB" altLang="en-US" sz="1351" kern="0" dirty="0">
                <a:solidFill>
                  <a:srgbClr val="000000"/>
                </a:solidFill>
                <a:ea typeface="ＭＳ Ｐゴシック" charset="0"/>
              </a:rPr>
            </a:br>
            <a:endParaRPr lang="en-GB" altLang="en-US" sz="1351" kern="0" dirty="0">
              <a:solidFill>
                <a:srgbClr val="000000"/>
              </a:solidFill>
              <a:ea typeface="ＭＳ Ｐゴシック" charset="0"/>
            </a:endParaRPr>
          </a:p>
        </p:txBody>
      </p:sp>
      <p:sp>
        <p:nvSpPr>
          <p:cNvPr id="47" name="AutoShape 2085">
            <a:extLst>
              <a:ext uri="{FF2B5EF4-FFF2-40B4-BE49-F238E27FC236}">
                <a16:creationId xmlns:a16="http://schemas.microsoft.com/office/drawing/2014/main" id="{33943E7E-E1A5-224D-A5C0-1C07421CDF05}"/>
              </a:ext>
            </a:extLst>
          </p:cNvPr>
          <p:cNvSpPr>
            <a:spLocks noChangeArrowheads="1"/>
          </p:cNvSpPr>
          <p:nvPr/>
        </p:nvSpPr>
        <p:spPr bwMode="auto">
          <a:xfrm rot="19898041">
            <a:off x="3261339" y="4578547"/>
            <a:ext cx="544212" cy="272821"/>
          </a:xfrm>
          <a:prstGeom prst="rightArrow">
            <a:avLst>
              <a:gd name="adj1" fmla="val 50000"/>
              <a:gd name="adj2" fmla="val 124468"/>
            </a:avLst>
          </a:prstGeom>
          <a:solidFill>
            <a:srgbClr val="333399">
              <a:lumMod val="75000"/>
            </a:srgbClr>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ct val="0"/>
              </a:spcAft>
              <a:defRPr/>
            </a:pPr>
            <a:endParaRPr lang="fr-CH" altLang="en-US" sz="2160" kern="0">
              <a:solidFill>
                <a:srgbClr val="000000"/>
              </a:solidFill>
              <a:ea typeface="ＭＳ Ｐゴシック" charset="0"/>
            </a:endParaRPr>
          </a:p>
        </p:txBody>
      </p:sp>
      <p:sp>
        <p:nvSpPr>
          <p:cNvPr id="49" name="AutoShape 2089">
            <a:extLst>
              <a:ext uri="{FF2B5EF4-FFF2-40B4-BE49-F238E27FC236}">
                <a16:creationId xmlns:a16="http://schemas.microsoft.com/office/drawing/2014/main" id="{A9AEAD9C-F337-AA40-8783-E0EBC43C502B}"/>
              </a:ext>
            </a:extLst>
          </p:cNvPr>
          <p:cNvSpPr>
            <a:spLocks noChangeArrowheads="1"/>
          </p:cNvSpPr>
          <p:nvPr/>
        </p:nvSpPr>
        <p:spPr bwMode="auto">
          <a:xfrm rot="1365316">
            <a:off x="7103753" y="3790666"/>
            <a:ext cx="587063" cy="247109"/>
          </a:xfrm>
          <a:prstGeom prst="leftArrow">
            <a:avLst>
              <a:gd name="adj1" fmla="val 50000"/>
              <a:gd name="adj2" fmla="val 138222"/>
            </a:avLst>
          </a:prstGeom>
          <a:solidFill>
            <a:srgbClr val="333399">
              <a:lumMod val="75000"/>
            </a:srgbClr>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ct val="0"/>
              </a:spcAft>
              <a:defRPr/>
            </a:pPr>
            <a:endParaRPr lang="fr-CH" altLang="en-US" sz="2160" kern="0">
              <a:solidFill>
                <a:srgbClr val="000000"/>
              </a:solidFill>
              <a:ea typeface="ＭＳ Ｐゴシック" charset="0"/>
            </a:endParaRPr>
          </a:p>
        </p:txBody>
      </p:sp>
      <p:sp>
        <p:nvSpPr>
          <p:cNvPr id="50" name="Rectangle 2090">
            <a:extLst>
              <a:ext uri="{FF2B5EF4-FFF2-40B4-BE49-F238E27FC236}">
                <a16:creationId xmlns:a16="http://schemas.microsoft.com/office/drawing/2014/main" id="{3E257ADF-172D-A249-84FD-AA2D6B19CD7D}"/>
              </a:ext>
            </a:extLst>
          </p:cNvPr>
          <p:cNvSpPr>
            <a:spLocks noChangeArrowheads="1"/>
          </p:cNvSpPr>
          <p:nvPr/>
        </p:nvSpPr>
        <p:spPr bwMode="auto">
          <a:xfrm>
            <a:off x="7757049" y="3259559"/>
            <a:ext cx="1619629" cy="140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ts val="180"/>
              </a:spcAft>
              <a:defRPr/>
            </a:pPr>
            <a:r>
              <a:rPr lang="en-GB" altLang="en-US" sz="1351" kern="0">
                <a:solidFill>
                  <a:srgbClr val="000000"/>
                </a:solidFill>
                <a:ea typeface="ＭＳ Ｐゴシック" charset="0"/>
              </a:rPr>
              <a:t>Functional mindset</a:t>
            </a:r>
            <a:br>
              <a:rPr lang="en-GB" altLang="en-US" sz="1351" kern="0">
                <a:solidFill>
                  <a:srgbClr val="000000"/>
                </a:solidFill>
                <a:ea typeface="ＭＳ Ｐゴシック" charset="0"/>
              </a:rPr>
            </a:br>
            <a:r>
              <a:rPr lang="en-GB" altLang="en-US" sz="1351" kern="0">
                <a:solidFill>
                  <a:srgbClr val="000000"/>
                </a:solidFill>
                <a:ea typeface="ＭＳ Ｐゴシック" charset="0"/>
              </a:rPr>
              <a:t>and approach,</a:t>
            </a:r>
          </a:p>
          <a:p>
            <a:pPr defTabSz="548626" eaLnBrk="1" fontAlgn="base" hangingPunct="1">
              <a:spcBef>
                <a:spcPct val="0"/>
              </a:spcBef>
              <a:spcAft>
                <a:spcPts val="180"/>
              </a:spcAft>
              <a:defRPr/>
            </a:pPr>
            <a:r>
              <a:rPr lang="en-GB" altLang="en-US" sz="1351" kern="0">
                <a:solidFill>
                  <a:srgbClr val="000000"/>
                </a:solidFill>
                <a:ea typeface="ＭＳ Ｐゴシック" charset="0"/>
              </a:rPr>
              <a:t>Task </a:t>
            </a:r>
            <a:r>
              <a:rPr lang="en-GB" altLang="en-US" sz="1351" kern="0" dirty="0">
                <a:solidFill>
                  <a:srgbClr val="000000"/>
                </a:solidFill>
                <a:ea typeface="ＭＳ Ｐゴシック" charset="0"/>
              </a:rPr>
              <a:t>variety,</a:t>
            </a:r>
          </a:p>
          <a:p>
            <a:pPr defTabSz="548626" eaLnBrk="1" fontAlgn="base" hangingPunct="1">
              <a:spcBef>
                <a:spcPct val="0"/>
              </a:spcBef>
              <a:spcAft>
                <a:spcPts val="180"/>
              </a:spcAft>
              <a:defRPr/>
            </a:pPr>
            <a:r>
              <a:rPr lang="en-GB" altLang="en-US" sz="1351" kern="0" dirty="0">
                <a:solidFill>
                  <a:srgbClr val="000000"/>
                </a:solidFill>
                <a:ea typeface="ＭＳ Ｐゴシック" charset="0"/>
              </a:rPr>
              <a:t>Task environment,</a:t>
            </a:r>
          </a:p>
          <a:p>
            <a:pPr defTabSz="548626" eaLnBrk="1" fontAlgn="base" hangingPunct="1">
              <a:spcBef>
                <a:spcPct val="0"/>
              </a:spcBef>
              <a:spcAft>
                <a:spcPct val="0"/>
              </a:spcAft>
              <a:defRPr/>
            </a:pPr>
            <a:r>
              <a:rPr lang="en-GB" altLang="en-US" sz="1351" kern="0" dirty="0">
                <a:solidFill>
                  <a:srgbClr val="000000"/>
                </a:solidFill>
                <a:ea typeface="ＭＳ Ｐゴシック" charset="0"/>
              </a:rPr>
              <a:t>Time horizon </a:t>
            </a:r>
            <a:br>
              <a:rPr lang="en-GB" altLang="en-US" sz="1351" kern="0" dirty="0">
                <a:solidFill>
                  <a:srgbClr val="000000"/>
                </a:solidFill>
                <a:ea typeface="ＭＳ Ｐゴシック" charset="0"/>
              </a:rPr>
            </a:br>
            <a:endParaRPr lang="en-GB" altLang="en-US" sz="1351" kern="0" dirty="0">
              <a:solidFill>
                <a:srgbClr val="000000"/>
              </a:solidFill>
              <a:ea typeface="ＭＳ Ｐゴシック" charset="0"/>
            </a:endParaRPr>
          </a:p>
        </p:txBody>
      </p:sp>
      <p:sp>
        <p:nvSpPr>
          <p:cNvPr id="51" name="AutoShape 2091">
            <a:extLst>
              <a:ext uri="{FF2B5EF4-FFF2-40B4-BE49-F238E27FC236}">
                <a16:creationId xmlns:a16="http://schemas.microsoft.com/office/drawing/2014/main" id="{19724C48-6054-6F44-92FC-5CBC4716813B}"/>
              </a:ext>
            </a:extLst>
          </p:cNvPr>
          <p:cNvSpPr>
            <a:spLocks noChangeArrowheads="1"/>
          </p:cNvSpPr>
          <p:nvPr/>
        </p:nvSpPr>
        <p:spPr bwMode="auto">
          <a:xfrm rot="20095075">
            <a:off x="6993354" y="2491212"/>
            <a:ext cx="442797" cy="217113"/>
          </a:xfrm>
          <a:prstGeom prst="leftArrow">
            <a:avLst>
              <a:gd name="adj1" fmla="val 50000"/>
              <a:gd name="adj2" fmla="val 101964"/>
            </a:avLst>
          </a:prstGeom>
          <a:solidFill>
            <a:srgbClr val="333399">
              <a:lumMod val="75000"/>
            </a:srgbClr>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ct val="0"/>
              </a:spcAft>
              <a:defRPr/>
            </a:pPr>
            <a:endParaRPr lang="fr-CH" altLang="en-US" sz="2160" kern="0">
              <a:solidFill>
                <a:srgbClr val="000000"/>
              </a:solidFill>
              <a:ea typeface="ＭＳ Ｐゴシック" charset="0"/>
            </a:endParaRPr>
          </a:p>
        </p:txBody>
      </p:sp>
      <p:sp>
        <p:nvSpPr>
          <p:cNvPr id="52" name="Freeform 2093">
            <a:extLst>
              <a:ext uri="{FF2B5EF4-FFF2-40B4-BE49-F238E27FC236}">
                <a16:creationId xmlns:a16="http://schemas.microsoft.com/office/drawing/2014/main" id="{788A1729-6967-4F4F-96AF-CBAA8CF7C6BE}"/>
              </a:ext>
            </a:extLst>
          </p:cNvPr>
          <p:cNvSpPr>
            <a:spLocks/>
          </p:cNvSpPr>
          <p:nvPr/>
        </p:nvSpPr>
        <p:spPr bwMode="auto">
          <a:xfrm>
            <a:off x="3485689" y="3208883"/>
            <a:ext cx="1388383" cy="377092"/>
          </a:xfrm>
          <a:custGeom>
            <a:avLst/>
            <a:gdLst>
              <a:gd name="T0" fmla="*/ 2147483646 w 2917"/>
              <a:gd name="T1" fmla="*/ 2147483646 h 793"/>
              <a:gd name="T2" fmla="*/ 2147483646 w 2917"/>
              <a:gd name="T3" fmla="*/ 2147483646 h 793"/>
              <a:gd name="T4" fmla="*/ 2147483646 w 2917"/>
              <a:gd name="T5" fmla="*/ 2147483646 h 793"/>
              <a:gd name="T6" fmla="*/ 2147483646 w 2917"/>
              <a:gd name="T7" fmla="*/ 2147483646 h 793"/>
              <a:gd name="T8" fmla="*/ 2147483646 w 2917"/>
              <a:gd name="T9" fmla="*/ 2147483646 h 793"/>
              <a:gd name="T10" fmla="*/ 2147483646 w 2917"/>
              <a:gd name="T11" fmla="*/ 2147483646 h 793"/>
              <a:gd name="T12" fmla="*/ 2147483646 w 2917"/>
              <a:gd name="T13" fmla="*/ 2147483646 h 793"/>
              <a:gd name="T14" fmla="*/ 2147483646 w 2917"/>
              <a:gd name="T15" fmla="*/ 2147483646 h 793"/>
              <a:gd name="T16" fmla="*/ 2147483646 w 2917"/>
              <a:gd name="T17" fmla="*/ 2147483646 h 793"/>
              <a:gd name="T18" fmla="*/ 2147483646 w 2917"/>
              <a:gd name="T19" fmla="*/ 2147483646 h 793"/>
              <a:gd name="T20" fmla="*/ 2147483646 w 2917"/>
              <a:gd name="T21" fmla="*/ 2147483646 h 793"/>
              <a:gd name="T22" fmla="*/ 2147483646 w 2917"/>
              <a:gd name="T23" fmla="*/ 2147483646 h 793"/>
              <a:gd name="T24" fmla="*/ 2147483646 w 2917"/>
              <a:gd name="T25" fmla="*/ 2147483646 h 793"/>
              <a:gd name="T26" fmla="*/ 2147483646 w 2917"/>
              <a:gd name="T27" fmla="*/ 2147483646 h 793"/>
              <a:gd name="T28" fmla="*/ 2147483646 w 2917"/>
              <a:gd name="T29" fmla="*/ 2147483646 h 793"/>
              <a:gd name="T30" fmla="*/ 2147483646 w 2917"/>
              <a:gd name="T31" fmla="*/ 2147483646 h 793"/>
              <a:gd name="T32" fmla="*/ 2147483646 w 2917"/>
              <a:gd name="T33" fmla="*/ 2147483646 h 793"/>
              <a:gd name="T34" fmla="*/ 2147483646 w 2917"/>
              <a:gd name="T35" fmla="*/ 2147483646 h 793"/>
              <a:gd name="T36" fmla="*/ 2147483646 w 2917"/>
              <a:gd name="T37" fmla="*/ 2147483646 h 793"/>
              <a:gd name="T38" fmla="*/ 2147483646 w 2917"/>
              <a:gd name="T39" fmla="*/ 2147483646 h 793"/>
              <a:gd name="T40" fmla="*/ 2147483646 w 2917"/>
              <a:gd name="T41" fmla="*/ 2147483646 h 793"/>
              <a:gd name="T42" fmla="*/ 2147483646 w 2917"/>
              <a:gd name="T43" fmla="*/ 2147483646 h 793"/>
              <a:gd name="T44" fmla="*/ 2147483646 w 2917"/>
              <a:gd name="T45" fmla="*/ 2147483646 h 793"/>
              <a:gd name="T46" fmla="*/ 2147483646 w 2917"/>
              <a:gd name="T47" fmla="*/ 2147483646 h 793"/>
              <a:gd name="T48" fmla="*/ 2147483646 w 2917"/>
              <a:gd name="T49" fmla="*/ 0 h 793"/>
              <a:gd name="T50" fmla="*/ 2147483646 w 2917"/>
              <a:gd name="T51" fmla="*/ 2147483646 h 793"/>
              <a:gd name="T52" fmla="*/ 2147483646 w 2917"/>
              <a:gd name="T53" fmla="*/ 2147483646 h 793"/>
              <a:gd name="T54" fmla="*/ 2147483646 w 2917"/>
              <a:gd name="T55" fmla="*/ 2147483646 h 793"/>
              <a:gd name="T56" fmla="*/ 2147483646 w 2917"/>
              <a:gd name="T57" fmla="*/ 2147483646 h 793"/>
              <a:gd name="T58" fmla="*/ 2147483646 w 2917"/>
              <a:gd name="T59" fmla="*/ 2147483646 h 793"/>
              <a:gd name="T60" fmla="*/ 2147483646 w 2917"/>
              <a:gd name="T61" fmla="*/ 2147483646 h 793"/>
              <a:gd name="T62" fmla="*/ 2147483646 w 2917"/>
              <a:gd name="T63" fmla="*/ 2147483646 h 793"/>
              <a:gd name="T64" fmla="*/ 2147483646 w 2917"/>
              <a:gd name="T65" fmla="*/ 2147483646 h 793"/>
              <a:gd name="T66" fmla="*/ 2147483646 w 2917"/>
              <a:gd name="T67" fmla="*/ 2147483646 h 793"/>
              <a:gd name="T68" fmla="*/ 0 w 2917"/>
              <a:gd name="T69" fmla="*/ 2147483646 h 7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7"/>
              <a:gd name="T106" fmla="*/ 0 h 793"/>
              <a:gd name="T107" fmla="*/ 2917 w 2917"/>
              <a:gd name="T108" fmla="*/ 793 h 7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7" h="793">
                <a:moveTo>
                  <a:pt x="0" y="611"/>
                </a:moveTo>
                <a:lnTo>
                  <a:pt x="42" y="649"/>
                </a:lnTo>
                <a:lnTo>
                  <a:pt x="109" y="677"/>
                </a:lnTo>
                <a:lnTo>
                  <a:pt x="217" y="702"/>
                </a:lnTo>
                <a:lnTo>
                  <a:pt x="331" y="721"/>
                </a:lnTo>
                <a:lnTo>
                  <a:pt x="458" y="738"/>
                </a:lnTo>
                <a:lnTo>
                  <a:pt x="566" y="752"/>
                </a:lnTo>
                <a:lnTo>
                  <a:pt x="687" y="763"/>
                </a:lnTo>
                <a:lnTo>
                  <a:pt x="807" y="771"/>
                </a:lnTo>
                <a:lnTo>
                  <a:pt x="926" y="776"/>
                </a:lnTo>
                <a:lnTo>
                  <a:pt x="1039" y="784"/>
                </a:lnTo>
                <a:lnTo>
                  <a:pt x="1162" y="787"/>
                </a:lnTo>
                <a:lnTo>
                  <a:pt x="1256" y="790"/>
                </a:lnTo>
                <a:lnTo>
                  <a:pt x="1359" y="793"/>
                </a:lnTo>
                <a:lnTo>
                  <a:pt x="1457" y="793"/>
                </a:lnTo>
                <a:lnTo>
                  <a:pt x="1605" y="793"/>
                </a:lnTo>
                <a:lnTo>
                  <a:pt x="1743" y="787"/>
                </a:lnTo>
                <a:lnTo>
                  <a:pt x="1860" y="784"/>
                </a:lnTo>
                <a:lnTo>
                  <a:pt x="1972" y="779"/>
                </a:lnTo>
                <a:lnTo>
                  <a:pt x="2084" y="774"/>
                </a:lnTo>
                <a:lnTo>
                  <a:pt x="2184" y="768"/>
                </a:lnTo>
                <a:lnTo>
                  <a:pt x="2281" y="760"/>
                </a:lnTo>
                <a:lnTo>
                  <a:pt x="2383" y="749"/>
                </a:lnTo>
                <a:lnTo>
                  <a:pt x="2472" y="738"/>
                </a:lnTo>
                <a:lnTo>
                  <a:pt x="2576" y="726"/>
                </a:lnTo>
                <a:lnTo>
                  <a:pt x="2671" y="707"/>
                </a:lnTo>
                <a:lnTo>
                  <a:pt x="2762" y="688"/>
                </a:lnTo>
                <a:lnTo>
                  <a:pt x="2839" y="664"/>
                </a:lnTo>
                <a:lnTo>
                  <a:pt x="2890" y="641"/>
                </a:lnTo>
                <a:lnTo>
                  <a:pt x="2917" y="611"/>
                </a:lnTo>
                <a:lnTo>
                  <a:pt x="2882" y="578"/>
                </a:lnTo>
                <a:lnTo>
                  <a:pt x="2831" y="531"/>
                </a:lnTo>
                <a:lnTo>
                  <a:pt x="2773" y="481"/>
                </a:lnTo>
                <a:lnTo>
                  <a:pt x="2713" y="429"/>
                </a:lnTo>
                <a:lnTo>
                  <a:pt x="2647" y="382"/>
                </a:lnTo>
                <a:lnTo>
                  <a:pt x="2566" y="326"/>
                </a:lnTo>
                <a:lnTo>
                  <a:pt x="2493" y="280"/>
                </a:lnTo>
                <a:lnTo>
                  <a:pt x="2430" y="243"/>
                </a:lnTo>
                <a:lnTo>
                  <a:pt x="2355" y="208"/>
                </a:lnTo>
                <a:lnTo>
                  <a:pt x="2278" y="171"/>
                </a:lnTo>
                <a:lnTo>
                  <a:pt x="2192" y="136"/>
                </a:lnTo>
                <a:lnTo>
                  <a:pt x="2115" y="106"/>
                </a:lnTo>
                <a:lnTo>
                  <a:pt x="2034" y="83"/>
                </a:lnTo>
                <a:lnTo>
                  <a:pt x="1951" y="61"/>
                </a:lnTo>
                <a:lnTo>
                  <a:pt x="1877" y="42"/>
                </a:lnTo>
                <a:lnTo>
                  <a:pt x="1796" y="26"/>
                </a:lnTo>
                <a:lnTo>
                  <a:pt x="1713" y="17"/>
                </a:lnTo>
                <a:lnTo>
                  <a:pt x="1605" y="6"/>
                </a:lnTo>
                <a:lnTo>
                  <a:pt x="1522" y="0"/>
                </a:lnTo>
                <a:lnTo>
                  <a:pt x="1457" y="0"/>
                </a:lnTo>
                <a:lnTo>
                  <a:pt x="1397" y="0"/>
                </a:lnTo>
                <a:lnTo>
                  <a:pt x="1305" y="6"/>
                </a:lnTo>
                <a:lnTo>
                  <a:pt x="1225" y="14"/>
                </a:lnTo>
                <a:lnTo>
                  <a:pt x="1119" y="26"/>
                </a:lnTo>
                <a:lnTo>
                  <a:pt x="1026" y="45"/>
                </a:lnTo>
                <a:lnTo>
                  <a:pt x="924" y="72"/>
                </a:lnTo>
                <a:lnTo>
                  <a:pt x="841" y="97"/>
                </a:lnTo>
                <a:lnTo>
                  <a:pt x="746" y="128"/>
                </a:lnTo>
                <a:lnTo>
                  <a:pt x="666" y="160"/>
                </a:lnTo>
                <a:lnTo>
                  <a:pt x="601" y="186"/>
                </a:lnTo>
                <a:lnTo>
                  <a:pt x="535" y="219"/>
                </a:lnTo>
                <a:lnTo>
                  <a:pt x="472" y="254"/>
                </a:lnTo>
                <a:lnTo>
                  <a:pt x="400" y="293"/>
                </a:lnTo>
                <a:lnTo>
                  <a:pt x="337" y="331"/>
                </a:lnTo>
                <a:lnTo>
                  <a:pt x="286" y="368"/>
                </a:lnTo>
                <a:lnTo>
                  <a:pt x="231" y="409"/>
                </a:lnTo>
                <a:lnTo>
                  <a:pt x="168" y="456"/>
                </a:lnTo>
                <a:lnTo>
                  <a:pt x="103" y="512"/>
                </a:lnTo>
                <a:lnTo>
                  <a:pt x="45" y="563"/>
                </a:lnTo>
                <a:lnTo>
                  <a:pt x="0" y="611"/>
                </a:lnTo>
                <a:close/>
              </a:path>
            </a:pathLst>
          </a:custGeom>
          <a:solidFill>
            <a:srgbClr val="99CC0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53" name="Freeform 2094">
            <a:extLst>
              <a:ext uri="{FF2B5EF4-FFF2-40B4-BE49-F238E27FC236}">
                <a16:creationId xmlns:a16="http://schemas.microsoft.com/office/drawing/2014/main" id="{ECA487E6-5F2E-1543-AAEE-C4C0B324FF78}"/>
              </a:ext>
            </a:extLst>
          </p:cNvPr>
          <p:cNvSpPr>
            <a:spLocks/>
          </p:cNvSpPr>
          <p:nvPr/>
        </p:nvSpPr>
        <p:spPr bwMode="auto">
          <a:xfrm>
            <a:off x="3328677" y="3526109"/>
            <a:ext cx="1692628" cy="381377"/>
          </a:xfrm>
          <a:custGeom>
            <a:avLst/>
            <a:gdLst>
              <a:gd name="T0" fmla="*/ 2147483646 w 3557"/>
              <a:gd name="T1" fmla="*/ 2147483646 h 801"/>
              <a:gd name="T2" fmla="*/ 2147483646 w 3557"/>
              <a:gd name="T3" fmla="*/ 2147483646 h 801"/>
              <a:gd name="T4" fmla="*/ 2147483646 w 3557"/>
              <a:gd name="T5" fmla="*/ 2147483646 h 801"/>
              <a:gd name="T6" fmla="*/ 2147483646 w 3557"/>
              <a:gd name="T7" fmla="*/ 2147483646 h 801"/>
              <a:gd name="T8" fmla="*/ 2147483646 w 3557"/>
              <a:gd name="T9" fmla="*/ 2147483646 h 801"/>
              <a:gd name="T10" fmla="*/ 2147483646 w 3557"/>
              <a:gd name="T11" fmla="*/ 2147483646 h 801"/>
              <a:gd name="T12" fmla="*/ 2147483646 w 3557"/>
              <a:gd name="T13" fmla="*/ 2147483646 h 801"/>
              <a:gd name="T14" fmla="*/ 2147483646 w 3557"/>
              <a:gd name="T15" fmla="*/ 2147483646 h 801"/>
              <a:gd name="T16" fmla="*/ 2147483646 w 3557"/>
              <a:gd name="T17" fmla="*/ 2147483646 h 801"/>
              <a:gd name="T18" fmla="*/ 2147483646 w 3557"/>
              <a:gd name="T19" fmla="*/ 2147483646 h 801"/>
              <a:gd name="T20" fmla="*/ 2147483646 w 3557"/>
              <a:gd name="T21" fmla="*/ 2147483646 h 801"/>
              <a:gd name="T22" fmla="*/ 2147483646 w 3557"/>
              <a:gd name="T23" fmla="*/ 2147483646 h 801"/>
              <a:gd name="T24" fmla="*/ 2147483646 w 3557"/>
              <a:gd name="T25" fmla="*/ 2147483646 h 801"/>
              <a:gd name="T26" fmla="*/ 2147483646 w 3557"/>
              <a:gd name="T27" fmla="*/ 2147483646 h 801"/>
              <a:gd name="T28" fmla="*/ 2147483646 w 3557"/>
              <a:gd name="T29" fmla="*/ 2147483646 h 801"/>
              <a:gd name="T30" fmla="*/ 2147483646 w 3557"/>
              <a:gd name="T31" fmla="*/ 2147483646 h 801"/>
              <a:gd name="T32" fmla="*/ 2147483646 w 3557"/>
              <a:gd name="T33" fmla="*/ 2147483646 h 801"/>
              <a:gd name="T34" fmla="*/ 2147483646 w 3557"/>
              <a:gd name="T35" fmla="*/ 2147483646 h 801"/>
              <a:gd name="T36" fmla="*/ 2147483646 w 3557"/>
              <a:gd name="T37" fmla="*/ 2147483646 h 801"/>
              <a:gd name="T38" fmla="*/ 2147483646 w 3557"/>
              <a:gd name="T39" fmla="*/ 2147483646 h 801"/>
              <a:gd name="T40" fmla="*/ 2147483646 w 3557"/>
              <a:gd name="T41" fmla="*/ 0 h 801"/>
              <a:gd name="T42" fmla="*/ 2147483646 w 3557"/>
              <a:gd name="T43" fmla="*/ 2147483646 h 801"/>
              <a:gd name="T44" fmla="*/ 2147483646 w 3557"/>
              <a:gd name="T45" fmla="*/ 2147483646 h 801"/>
              <a:gd name="T46" fmla="*/ 2147483646 w 3557"/>
              <a:gd name="T47" fmla="*/ 2147483646 h 801"/>
              <a:gd name="T48" fmla="*/ 2147483646 w 3557"/>
              <a:gd name="T49" fmla="*/ 2147483646 h 801"/>
              <a:gd name="T50" fmla="*/ 2147483646 w 3557"/>
              <a:gd name="T51" fmla="*/ 2147483646 h 801"/>
              <a:gd name="T52" fmla="*/ 2147483646 w 3557"/>
              <a:gd name="T53" fmla="*/ 2147483646 h 801"/>
              <a:gd name="T54" fmla="*/ 2147483646 w 3557"/>
              <a:gd name="T55" fmla="*/ 2147483646 h 801"/>
              <a:gd name="T56" fmla="*/ 2147483646 w 3557"/>
              <a:gd name="T57" fmla="*/ 2147483646 h 801"/>
              <a:gd name="T58" fmla="*/ 2147483646 w 3557"/>
              <a:gd name="T59" fmla="*/ 2147483646 h 801"/>
              <a:gd name="T60" fmla="*/ 2147483646 w 3557"/>
              <a:gd name="T61" fmla="*/ 2147483646 h 801"/>
              <a:gd name="T62" fmla="*/ 2147483646 w 3557"/>
              <a:gd name="T63" fmla="*/ 2147483646 h 801"/>
              <a:gd name="T64" fmla="*/ 2147483646 w 3557"/>
              <a:gd name="T65" fmla="*/ 2147483646 h 801"/>
              <a:gd name="T66" fmla="*/ 2147483646 w 3557"/>
              <a:gd name="T67" fmla="*/ 2147483646 h 801"/>
              <a:gd name="T68" fmla="*/ 2147483646 w 3557"/>
              <a:gd name="T69" fmla="*/ 2147483646 h 801"/>
              <a:gd name="T70" fmla="*/ 2147483646 w 3557"/>
              <a:gd name="T71" fmla="*/ 2147483646 h 801"/>
              <a:gd name="T72" fmla="*/ 2147483646 w 3557"/>
              <a:gd name="T73" fmla="*/ 2147483646 h 801"/>
              <a:gd name="T74" fmla="*/ 2147483646 w 3557"/>
              <a:gd name="T75" fmla="*/ 2147483646 h 801"/>
              <a:gd name="T76" fmla="*/ 2147483646 w 3557"/>
              <a:gd name="T77" fmla="*/ 2147483646 h 801"/>
              <a:gd name="T78" fmla="*/ 2147483646 w 3557"/>
              <a:gd name="T79" fmla="*/ 2147483646 h 801"/>
              <a:gd name="T80" fmla="*/ 2147483646 w 3557"/>
              <a:gd name="T81" fmla="*/ 2147483646 h 801"/>
              <a:gd name="T82" fmla="*/ 2147483646 w 3557"/>
              <a:gd name="T83" fmla="*/ 2147483646 h 801"/>
              <a:gd name="T84" fmla="*/ 2147483646 w 3557"/>
              <a:gd name="T85" fmla="*/ 2147483646 h 801"/>
              <a:gd name="T86" fmla="*/ 2147483646 w 3557"/>
              <a:gd name="T87" fmla="*/ 2147483646 h 801"/>
              <a:gd name="T88" fmla="*/ 2147483646 w 3557"/>
              <a:gd name="T89" fmla="*/ 2147483646 h 801"/>
              <a:gd name="T90" fmla="*/ 2147483646 w 3557"/>
              <a:gd name="T91" fmla="*/ 2147483646 h 801"/>
              <a:gd name="T92" fmla="*/ 2147483646 w 3557"/>
              <a:gd name="T93" fmla="*/ 2147483646 h 801"/>
              <a:gd name="T94" fmla="*/ 2147483646 w 3557"/>
              <a:gd name="T95" fmla="*/ 2147483646 h 801"/>
              <a:gd name="T96" fmla="*/ 0 w 3557"/>
              <a:gd name="T97" fmla="*/ 2147483646 h 801"/>
              <a:gd name="T98" fmla="*/ 2147483646 w 3557"/>
              <a:gd name="T99" fmla="*/ 2147483646 h 801"/>
              <a:gd name="T100" fmla="*/ 2147483646 w 3557"/>
              <a:gd name="T101" fmla="*/ 2147483646 h 801"/>
              <a:gd name="T102" fmla="*/ 2147483646 w 3557"/>
              <a:gd name="T103" fmla="*/ 2147483646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57"/>
              <a:gd name="T157" fmla="*/ 0 h 801"/>
              <a:gd name="T158" fmla="*/ 3557 w 355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57" h="801">
                <a:moveTo>
                  <a:pt x="283" y="4"/>
                </a:moveTo>
                <a:lnTo>
                  <a:pt x="317" y="39"/>
                </a:lnTo>
                <a:lnTo>
                  <a:pt x="372" y="66"/>
                </a:lnTo>
                <a:lnTo>
                  <a:pt x="438" y="87"/>
                </a:lnTo>
                <a:lnTo>
                  <a:pt x="507" y="103"/>
                </a:lnTo>
                <a:lnTo>
                  <a:pt x="576" y="116"/>
                </a:lnTo>
                <a:lnTo>
                  <a:pt x="652" y="130"/>
                </a:lnTo>
                <a:lnTo>
                  <a:pt x="724" y="141"/>
                </a:lnTo>
                <a:lnTo>
                  <a:pt x="796" y="149"/>
                </a:lnTo>
                <a:lnTo>
                  <a:pt x="865" y="157"/>
                </a:lnTo>
                <a:lnTo>
                  <a:pt x="948" y="164"/>
                </a:lnTo>
                <a:lnTo>
                  <a:pt x="1028" y="172"/>
                </a:lnTo>
                <a:lnTo>
                  <a:pt x="1114" y="177"/>
                </a:lnTo>
                <a:lnTo>
                  <a:pt x="1200" y="183"/>
                </a:lnTo>
                <a:lnTo>
                  <a:pt x="1274" y="186"/>
                </a:lnTo>
                <a:lnTo>
                  <a:pt x="1352" y="191"/>
                </a:lnTo>
                <a:lnTo>
                  <a:pt x="1428" y="194"/>
                </a:lnTo>
                <a:lnTo>
                  <a:pt x="1491" y="196"/>
                </a:lnTo>
                <a:lnTo>
                  <a:pt x="1577" y="199"/>
                </a:lnTo>
                <a:lnTo>
                  <a:pt x="1646" y="199"/>
                </a:lnTo>
                <a:lnTo>
                  <a:pt x="1715" y="199"/>
                </a:lnTo>
                <a:lnTo>
                  <a:pt x="1778" y="202"/>
                </a:lnTo>
                <a:lnTo>
                  <a:pt x="1864" y="199"/>
                </a:lnTo>
                <a:lnTo>
                  <a:pt x="1956" y="199"/>
                </a:lnTo>
                <a:lnTo>
                  <a:pt x="2044" y="196"/>
                </a:lnTo>
                <a:lnTo>
                  <a:pt x="2130" y="194"/>
                </a:lnTo>
                <a:lnTo>
                  <a:pt x="2213" y="191"/>
                </a:lnTo>
                <a:lnTo>
                  <a:pt x="2296" y="188"/>
                </a:lnTo>
                <a:lnTo>
                  <a:pt x="2379" y="183"/>
                </a:lnTo>
                <a:lnTo>
                  <a:pt x="2455" y="177"/>
                </a:lnTo>
                <a:lnTo>
                  <a:pt x="2535" y="172"/>
                </a:lnTo>
                <a:lnTo>
                  <a:pt x="2610" y="167"/>
                </a:lnTo>
                <a:lnTo>
                  <a:pt x="2679" y="160"/>
                </a:lnTo>
                <a:lnTo>
                  <a:pt x="2759" y="152"/>
                </a:lnTo>
                <a:lnTo>
                  <a:pt x="2842" y="141"/>
                </a:lnTo>
                <a:lnTo>
                  <a:pt x="2937" y="127"/>
                </a:lnTo>
                <a:lnTo>
                  <a:pt x="3025" y="111"/>
                </a:lnTo>
                <a:lnTo>
                  <a:pt x="3100" y="92"/>
                </a:lnTo>
                <a:lnTo>
                  <a:pt x="3163" y="74"/>
                </a:lnTo>
                <a:lnTo>
                  <a:pt x="3225" y="47"/>
                </a:lnTo>
                <a:lnTo>
                  <a:pt x="3258" y="23"/>
                </a:lnTo>
                <a:lnTo>
                  <a:pt x="3272" y="0"/>
                </a:lnTo>
                <a:lnTo>
                  <a:pt x="3300" y="34"/>
                </a:lnTo>
                <a:lnTo>
                  <a:pt x="3332" y="74"/>
                </a:lnTo>
                <a:lnTo>
                  <a:pt x="3372" y="119"/>
                </a:lnTo>
                <a:lnTo>
                  <a:pt x="3412" y="172"/>
                </a:lnTo>
                <a:lnTo>
                  <a:pt x="3455" y="232"/>
                </a:lnTo>
                <a:lnTo>
                  <a:pt x="3494" y="298"/>
                </a:lnTo>
                <a:lnTo>
                  <a:pt x="3529" y="354"/>
                </a:lnTo>
                <a:lnTo>
                  <a:pt x="3557" y="407"/>
                </a:lnTo>
                <a:lnTo>
                  <a:pt x="3549" y="442"/>
                </a:lnTo>
                <a:lnTo>
                  <a:pt x="3524" y="480"/>
                </a:lnTo>
                <a:lnTo>
                  <a:pt x="3491" y="511"/>
                </a:lnTo>
                <a:lnTo>
                  <a:pt x="3441" y="546"/>
                </a:lnTo>
                <a:lnTo>
                  <a:pt x="3386" y="575"/>
                </a:lnTo>
                <a:lnTo>
                  <a:pt x="3305" y="607"/>
                </a:lnTo>
                <a:lnTo>
                  <a:pt x="3234" y="632"/>
                </a:lnTo>
                <a:lnTo>
                  <a:pt x="3155" y="655"/>
                </a:lnTo>
                <a:lnTo>
                  <a:pt x="3072" y="677"/>
                </a:lnTo>
                <a:lnTo>
                  <a:pt x="2992" y="693"/>
                </a:lnTo>
                <a:lnTo>
                  <a:pt x="2917" y="709"/>
                </a:lnTo>
                <a:lnTo>
                  <a:pt x="2842" y="721"/>
                </a:lnTo>
                <a:lnTo>
                  <a:pt x="2756" y="735"/>
                </a:lnTo>
                <a:lnTo>
                  <a:pt x="2676" y="746"/>
                </a:lnTo>
                <a:lnTo>
                  <a:pt x="2599" y="757"/>
                </a:lnTo>
                <a:lnTo>
                  <a:pt x="2505" y="768"/>
                </a:lnTo>
                <a:lnTo>
                  <a:pt x="2402" y="776"/>
                </a:lnTo>
                <a:lnTo>
                  <a:pt x="2307" y="784"/>
                </a:lnTo>
                <a:lnTo>
                  <a:pt x="2213" y="789"/>
                </a:lnTo>
                <a:lnTo>
                  <a:pt x="2127" y="795"/>
                </a:lnTo>
                <a:lnTo>
                  <a:pt x="2047" y="797"/>
                </a:lnTo>
                <a:lnTo>
                  <a:pt x="1956" y="799"/>
                </a:lnTo>
                <a:lnTo>
                  <a:pt x="1860" y="801"/>
                </a:lnTo>
                <a:lnTo>
                  <a:pt x="1778" y="801"/>
                </a:lnTo>
                <a:lnTo>
                  <a:pt x="1685" y="801"/>
                </a:lnTo>
                <a:lnTo>
                  <a:pt x="1599" y="799"/>
                </a:lnTo>
                <a:lnTo>
                  <a:pt x="1499" y="797"/>
                </a:lnTo>
                <a:lnTo>
                  <a:pt x="1391" y="792"/>
                </a:lnTo>
                <a:lnTo>
                  <a:pt x="1300" y="787"/>
                </a:lnTo>
                <a:lnTo>
                  <a:pt x="1217" y="781"/>
                </a:lnTo>
                <a:lnTo>
                  <a:pt x="1145" y="776"/>
                </a:lnTo>
                <a:lnTo>
                  <a:pt x="1064" y="768"/>
                </a:lnTo>
                <a:lnTo>
                  <a:pt x="990" y="759"/>
                </a:lnTo>
                <a:lnTo>
                  <a:pt x="910" y="751"/>
                </a:lnTo>
                <a:lnTo>
                  <a:pt x="832" y="740"/>
                </a:lnTo>
                <a:lnTo>
                  <a:pt x="756" y="730"/>
                </a:lnTo>
                <a:lnTo>
                  <a:pt x="679" y="717"/>
                </a:lnTo>
                <a:lnTo>
                  <a:pt x="604" y="704"/>
                </a:lnTo>
                <a:lnTo>
                  <a:pt x="518" y="685"/>
                </a:lnTo>
                <a:lnTo>
                  <a:pt x="430" y="663"/>
                </a:lnTo>
                <a:lnTo>
                  <a:pt x="347" y="639"/>
                </a:lnTo>
                <a:lnTo>
                  <a:pt x="272" y="616"/>
                </a:lnTo>
                <a:lnTo>
                  <a:pt x="209" y="591"/>
                </a:lnTo>
                <a:lnTo>
                  <a:pt x="140" y="560"/>
                </a:lnTo>
                <a:lnTo>
                  <a:pt x="81" y="522"/>
                </a:lnTo>
                <a:lnTo>
                  <a:pt x="31" y="484"/>
                </a:lnTo>
                <a:lnTo>
                  <a:pt x="9" y="447"/>
                </a:lnTo>
                <a:lnTo>
                  <a:pt x="0" y="404"/>
                </a:lnTo>
                <a:lnTo>
                  <a:pt x="34" y="346"/>
                </a:lnTo>
                <a:lnTo>
                  <a:pt x="69" y="282"/>
                </a:lnTo>
                <a:lnTo>
                  <a:pt x="103" y="232"/>
                </a:lnTo>
                <a:lnTo>
                  <a:pt x="145" y="169"/>
                </a:lnTo>
                <a:lnTo>
                  <a:pt x="189" y="114"/>
                </a:lnTo>
                <a:lnTo>
                  <a:pt x="233" y="61"/>
                </a:lnTo>
                <a:lnTo>
                  <a:pt x="283" y="4"/>
                </a:lnTo>
                <a:close/>
              </a:path>
            </a:pathLst>
          </a:custGeom>
          <a:solidFill>
            <a:srgbClr val="008080"/>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54" name="Freeform 2095">
            <a:extLst>
              <a:ext uri="{FF2B5EF4-FFF2-40B4-BE49-F238E27FC236}">
                <a16:creationId xmlns:a16="http://schemas.microsoft.com/office/drawing/2014/main" id="{9C9A62F5-7D58-5D40-A673-02F480BBD261}"/>
              </a:ext>
            </a:extLst>
          </p:cNvPr>
          <p:cNvSpPr>
            <a:spLocks/>
          </p:cNvSpPr>
          <p:nvPr/>
        </p:nvSpPr>
        <p:spPr bwMode="auto">
          <a:xfrm>
            <a:off x="3251544" y="3744651"/>
            <a:ext cx="1848321" cy="448511"/>
          </a:xfrm>
          <a:custGeom>
            <a:avLst/>
            <a:gdLst>
              <a:gd name="T0" fmla="*/ 2147483647 w 3881"/>
              <a:gd name="T1" fmla="*/ 2147483647 h 942"/>
              <a:gd name="T2" fmla="*/ 2147483647 w 3881"/>
              <a:gd name="T3" fmla="*/ 2147483647 h 942"/>
              <a:gd name="T4" fmla="*/ 2147483647 w 3881"/>
              <a:gd name="T5" fmla="*/ 2147483647 h 942"/>
              <a:gd name="T6" fmla="*/ 2147483647 w 3881"/>
              <a:gd name="T7" fmla="*/ 2147483647 h 942"/>
              <a:gd name="T8" fmla="*/ 2147483647 w 3881"/>
              <a:gd name="T9" fmla="*/ 2147483647 h 942"/>
              <a:gd name="T10" fmla="*/ 2147483647 w 3881"/>
              <a:gd name="T11" fmla="*/ 2147483647 h 942"/>
              <a:gd name="T12" fmla="*/ 2147483647 w 3881"/>
              <a:gd name="T13" fmla="*/ 2147483647 h 942"/>
              <a:gd name="T14" fmla="*/ 2147483647 w 3881"/>
              <a:gd name="T15" fmla="*/ 2147483647 h 942"/>
              <a:gd name="T16" fmla="*/ 2147483647 w 3881"/>
              <a:gd name="T17" fmla="*/ 2147483647 h 942"/>
              <a:gd name="T18" fmla="*/ 2147483647 w 3881"/>
              <a:gd name="T19" fmla="*/ 2147483647 h 942"/>
              <a:gd name="T20" fmla="*/ 2147483647 w 3881"/>
              <a:gd name="T21" fmla="*/ 2147483647 h 942"/>
              <a:gd name="T22" fmla="*/ 2147483647 w 3881"/>
              <a:gd name="T23" fmla="*/ 2147483647 h 942"/>
              <a:gd name="T24" fmla="*/ 2147483647 w 3881"/>
              <a:gd name="T25" fmla="*/ 2147483647 h 942"/>
              <a:gd name="T26" fmla="*/ 2147483647 w 3881"/>
              <a:gd name="T27" fmla="*/ 2147483647 h 942"/>
              <a:gd name="T28" fmla="*/ 2147483647 w 3881"/>
              <a:gd name="T29" fmla="*/ 2147483647 h 942"/>
              <a:gd name="T30" fmla="*/ 2147483647 w 3881"/>
              <a:gd name="T31" fmla="*/ 2147483647 h 942"/>
              <a:gd name="T32" fmla="*/ 2147483647 w 3881"/>
              <a:gd name="T33" fmla="*/ 2147483647 h 942"/>
              <a:gd name="T34" fmla="*/ 2147483647 w 3881"/>
              <a:gd name="T35" fmla="*/ 2147483647 h 942"/>
              <a:gd name="T36" fmla="*/ 2147483647 w 3881"/>
              <a:gd name="T37" fmla="*/ 2147483647 h 942"/>
              <a:gd name="T38" fmla="*/ 2147483647 w 3881"/>
              <a:gd name="T39" fmla="*/ 2147483647 h 942"/>
              <a:gd name="T40" fmla="*/ 2147483647 w 3881"/>
              <a:gd name="T41" fmla="*/ 2147483647 h 942"/>
              <a:gd name="T42" fmla="*/ 2147483647 w 3881"/>
              <a:gd name="T43" fmla="*/ 2147483647 h 942"/>
              <a:gd name="T44" fmla="*/ 2147483647 w 3881"/>
              <a:gd name="T45" fmla="*/ 2147483647 h 942"/>
              <a:gd name="T46" fmla="*/ 2147483647 w 3881"/>
              <a:gd name="T47" fmla="*/ 2147483647 h 942"/>
              <a:gd name="T48" fmla="*/ 2147483647 w 3881"/>
              <a:gd name="T49" fmla="*/ 2147483647 h 942"/>
              <a:gd name="T50" fmla="*/ 2147483647 w 3881"/>
              <a:gd name="T51" fmla="*/ 2147483647 h 942"/>
              <a:gd name="T52" fmla="*/ 2147483647 w 3881"/>
              <a:gd name="T53" fmla="*/ 2147483647 h 942"/>
              <a:gd name="T54" fmla="*/ 2147483647 w 3881"/>
              <a:gd name="T55" fmla="*/ 2147483647 h 942"/>
              <a:gd name="T56" fmla="*/ 2147483647 w 3881"/>
              <a:gd name="T57" fmla="*/ 2147483647 h 942"/>
              <a:gd name="T58" fmla="*/ 2147483647 w 3881"/>
              <a:gd name="T59" fmla="*/ 2147483647 h 942"/>
              <a:gd name="T60" fmla="*/ 2147483647 w 3881"/>
              <a:gd name="T61" fmla="*/ 2147483647 h 942"/>
              <a:gd name="T62" fmla="*/ 2147483647 w 3881"/>
              <a:gd name="T63" fmla="*/ 2147483647 h 942"/>
              <a:gd name="T64" fmla="*/ 2147483647 w 3881"/>
              <a:gd name="T65" fmla="*/ 2147483647 h 942"/>
              <a:gd name="T66" fmla="*/ 2147483647 w 3881"/>
              <a:gd name="T67" fmla="*/ 2147483647 h 942"/>
              <a:gd name="T68" fmla="*/ 2147483647 w 3881"/>
              <a:gd name="T69" fmla="*/ 2147483647 h 942"/>
              <a:gd name="T70" fmla="*/ 2147483647 w 3881"/>
              <a:gd name="T71" fmla="*/ 2147483647 h 942"/>
              <a:gd name="T72" fmla="*/ 2147483647 w 3881"/>
              <a:gd name="T73" fmla="*/ 2147483647 h 942"/>
              <a:gd name="T74" fmla="*/ 2147483647 w 3881"/>
              <a:gd name="T75" fmla="*/ 2147483647 h 942"/>
              <a:gd name="T76" fmla="*/ 2147483647 w 3881"/>
              <a:gd name="T77" fmla="*/ 2147483647 h 942"/>
              <a:gd name="T78" fmla="*/ 2147483647 w 3881"/>
              <a:gd name="T79" fmla="*/ 2147483647 h 942"/>
              <a:gd name="T80" fmla="*/ 2147483647 w 3881"/>
              <a:gd name="T81" fmla="*/ 2147483647 h 942"/>
              <a:gd name="T82" fmla="*/ 2147483647 w 3881"/>
              <a:gd name="T83" fmla="*/ 2147483647 h 942"/>
              <a:gd name="T84" fmla="*/ 2147483647 w 3881"/>
              <a:gd name="T85" fmla="*/ 2147483647 h 942"/>
              <a:gd name="T86" fmla="*/ 2147483647 w 3881"/>
              <a:gd name="T87" fmla="*/ 2147483647 h 942"/>
              <a:gd name="T88" fmla="*/ 2147483647 w 3881"/>
              <a:gd name="T89" fmla="*/ 2147483647 h 942"/>
              <a:gd name="T90" fmla="*/ 2147483647 w 3881"/>
              <a:gd name="T91" fmla="*/ 2147483647 h 942"/>
              <a:gd name="T92" fmla="*/ 2147483647 w 3881"/>
              <a:gd name="T93" fmla="*/ 2147483647 h 942"/>
              <a:gd name="T94" fmla="*/ 2147483647 w 3881"/>
              <a:gd name="T95" fmla="*/ 2147483647 h 942"/>
              <a:gd name="T96" fmla="*/ 2147483647 w 3881"/>
              <a:gd name="T97" fmla="*/ 2147483647 h 942"/>
              <a:gd name="T98" fmla="*/ 2147483647 w 3881"/>
              <a:gd name="T99" fmla="*/ 2147483647 h 942"/>
              <a:gd name="T100" fmla="*/ 2147483647 w 3881"/>
              <a:gd name="T101" fmla="*/ 2147483647 h 942"/>
              <a:gd name="T102" fmla="*/ 2147483647 w 3881"/>
              <a:gd name="T103" fmla="*/ 2147483647 h 942"/>
              <a:gd name="T104" fmla="*/ 2147483647 w 3881"/>
              <a:gd name="T105" fmla="*/ 2147483647 h 942"/>
              <a:gd name="T106" fmla="*/ 2147483647 w 3881"/>
              <a:gd name="T107" fmla="*/ 2147483647 h 942"/>
              <a:gd name="T108" fmla="*/ 2147483647 w 3881"/>
              <a:gd name="T109" fmla="*/ 2147483647 h 942"/>
              <a:gd name="T110" fmla="*/ 2147483647 w 3881"/>
              <a:gd name="T111" fmla="*/ 2147483647 h 942"/>
              <a:gd name="T112" fmla="*/ 2147483647 w 3881"/>
              <a:gd name="T113" fmla="*/ 2147483647 h 942"/>
              <a:gd name="T114" fmla="*/ 2147483647 w 3881"/>
              <a:gd name="T115" fmla="*/ 2147483647 h 942"/>
              <a:gd name="T116" fmla="*/ 2147483647 w 3881"/>
              <a:gd name="T117" fmla="*/ 2147483647 h 942"/>
              <a:gd name="T118" fmla="*/ 2147483647 w 3881"/>
              <a:gd name="T119" fmla="*/ 2147483647 h 942"/>
              <a:gd name="T120" fmla="*/ 2147483647 w 3881"/>
              <a:gd name="T121" fmla="*/ 2147483647 h 942"/>
              <a:gd name="T122" fmla="*/ 2147483647 w 3881"/>
              <a:gd name="T123" fmla="*/ 2147483647 h 9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81"/>
              <a:gd name="T187" fmla="*/ 0 h 942"/>
              <a:gd name="T188" fmla="*/ 3881 w 3881"/>
              <a:gd name="T189" fmla="*/ 942 h 9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81" h="942">
                <a:moveTo>
                  <a:pt x="131" y="0"/>
                </a:moveTo>
                <a:lnTo>
                  <a:pt x="146" y="48"/>
                </a:lnTo>
                <a:lnTo>
                  <a:pt x="180" y="91"/>
                </a:lnTo>
                <a:lnTo>
                  <a:pt x="229" y="130"/>
                </a:lnTo>
                <a:lnTo>
                  <a:pt x="283" y="160"/>
                </a:lnTo>
                <a:lnTo>
                  <a:pt x="343" y="189"/>
                </a:lnTo>
                <a:lnTo>
                  <a:pt x="409" y="216"/>
                </a:lnTo>
                <a:lnTo>
                  <a:pt x="471" y="238"/>
                </a:lnTo>
                <a:lnTo>
                  <a:pt x="549" y="261"/>
                </a:lnTo>
                <a:lnTo>
                  <a:pt x="629" y="280"/>
                </a:lnTo>
                <a:lnTo>
                  <a:pt x="715" y="299"/>
                </a:lnTo>
                <a:lnTo>
                  <a:pt x="795" y="315"/>
                </a:lnTo>
                <a:lnTo>
                  <a:pt x="870" y="329"/>
                </a:lnTo>
                <a:lnTo>
                  <a:pt x="947" y="341"/>
                </a:lnTo>
                <a:lnTo>
                  <a:pt x="1039" y="354"/>
                </a:lnTo>
                <a:lnTo>
                  <a:pt x="1119" y="365"/>
                </a:lnTo>
                <a:lnTo>
                  <a:pt x="1194" y="373"/>
                </a:lnTo>
                <a:lnTo>
                  <a:pt x="1282" y="381"/>
                </a:lnTo>
                <a:lnTo>
                  <a:pt x="1357" y="387"/>
                </a:lnTo>
                <a:lnTo>
                  <a:pt x="1429" y="392"/>
                </a:lnTo>
                <a:lnTo>
                  <a:pt x="1502" y="398"/>
                </a:lnTo>
                <a:lnTo>
                  <a:pt x="1582" y="400"/>
                </a:lnTo>
                <a:lnTo>
                  <a:pt x="1654" y="406"/>
                </a:lnTo>
                <a:lnTo>
                  <a:pt x="1714" y="409"/>
                </a:lnTo>
                <a:lnTo>
                  <a:pt x="1792" y="409"/>
                </a:lnTo>
                <a:lnTo>
                  <a:pt x="1875" y="409"/>
                </a:lnTo>
                <a:lnTo>
                  <a:pt x="1938" y="411"/>
                </a:lnTo>
                <a:lnTo>
                  <a:pt x="2020" y="409"/>
                </a:lnTo>
                <a:lnTo>
                  <a:pt x="2106" y="409"/>
                </a:lnTo>
                <a:lnTo>
                  <a:pt x="2183" y="406"/>
                </a:lnTo>
                <a:lnTo>
                  <a:pt x="2269" y="403"/>
                </a:lnTo>
                <a:lnTo>
                  <a:pt x="2352" y="400"/>
                </a:lnTo>
                <a:lnTo>
                  <a:pt x="2429" y="395"/>
                </a:lnTo>
                <a:lnTo>
                  <a:pt x="2510" y="390"/>
                </a:lnTo>
                <a:lnTo>
                  <a:pt x="2587" y="381"/>
                </a:lnTo>
                <a:lnTo>
                  <a:pt x="2656" y="376"/>
                </a:lnTo>
                <a:lnTo>
                  <a:pt x="2728" y="368"/>
                </a:lnTo>
                <a:lnTo>
                  <a:pt x="2795" y="360"/>
                </a:lnTo>
                <a:lnTo>
                  <a:pt x="2859" y="352"/>
                </a:lnTo>
                <a:lnTo>
                  <a:pt x="2928" y="341"/>
                </a:lnTo>
                <a:lnTo>
                  <a:pt x="3011" y="329"/>
                </a:lnTo>
                <a:lnTo>
                  <a:pt x="3094" y="315"/>
                </a:lnTo>
                <a:lnTo>
                  <a:pt x="3171" y="299"/>
                </a:lnTo>
                <a:lnTo>
                  <a:pt x="3240" y="282"/>
                </a:lnTo>
                <a:lnTo>
                  <a:pt x="3315" y="263"/>
                </a:lnTo>
                <a:lnTo>
                  <a:pt x="3391" y="243"/>
                </a:lnTo>
                <a:lnTo>
                  <a:pt x="3457" y="221"/>
                </a:lnTo>
                <a:lnTo>
                  <a:pt x="3520" y="197"/>
                </a:lnTo>
                <a:lnTo>
                  <a:pt x="3575" y="174"/>
                </a:lnTo>
                <a:lnTo>
                  <a:pt x="3623" y="147"/>
                </a:lnTo>
                <a:lnTo>
                  <a:pt x="3667" y="120"/>
                </a:lnTo>
                <a:lnTo>
                  <a:pt x="3709" y="86"/>
                </a:lnTo>
                <a:lnTo>
                  <a:pt x="3737" y="45"/>
                </a:lnTo>
                <a:lnTo>
                  <a:pt x="3747" y="8"/>
                </a:lnTo>
                <a:lnTo>
                  <a:pt x="3775" y="72"/>
                </a:lnTo>
                <a:lnTo>
                  <a:pt x="3803" y="139"/>
                </a:lnTo>
                <a:lnTo>
                  <a:pt x="3826" y="197"/>
                </a:lnTo>
                <a:lnTo>
                  <a:pt x="3850" y="263"/>
                </a:lnTo>
                <a:lnTo>
                  <a:pt x="3867" y="323"/>
                </a:lnTo>
                <a:lnTo>
                  <a:pt x="3881" y="390"/>
                </a:lnTo>
                <a:lnTo>
                  <a:pt x="3864" y="429"/>
                </a:lnTo>
                <a:lnTo>
                  <a:pt x="3838" y="480"/>
                </a:lnTo>
                <a:lnTo>
                  <a:pt x="3792" y="531"/>
                </a:lnTo>
                <a:lnTo>
                  <a:pt x="3729" y="584"/>
                </a:lnTo>
                <a:lnTo>
                  <a:pt x="3656" y="630"/>
                </a:lnTo>
                <a:lnTo>
                  <a:pt x="3581" y="669"/>
                </a:lnTo>
                <a:lnTo>
                  <a:pt x="3515" y="699"/>
                </a:lnTo>
                <a:lnTo>
                  <a:pt x="3449" y="726"/>
                </a:lnTo>
                <a:lnTo>
                  <a:pt x="3363" y="754"/>
                </a:lnTo>
                <a:lnTo>
                  <a:pt x="3285" y="779"/>
                </a:lnTo>
                <a:lnTo>
                  <a:pt x="3211" y="801"/>
                </a:lnTo>
                <a:lnTo>
                  <a:pt x="3119" y="821"/>
                </a:lnTo>
                <a:lnTo>
                  <a:pt x="3031" y="840"/>
                </a:lnTo>
                <a:lnTo>
                  <a:pt x="2956" y="856"/>
                </a:lnTo>
                <a:lnTo>
                  <a:pt x="2873" y="870"/>
                </a:lnTo>
                <a:lnTo>
                  <a:pt x="2787" y="883"/>
                </a:lnTo>
                <a:lnTo>
                  <a:pt x="2701" y="896"/>
                </a:lnTo>
                <a:lnTo>
                  <a:pt x="2610" y="906"/>
                </a:lnTo>
                <a:lnTo>
                  <a:pt x="2524" y="915"/>
                </a:lnTo>
                <a:lnTo>
                  <a:pt x="2452" y="923"/>
                </a:lnTo>
                <a:lnTo>
                  <a:pt x="2376" y="931"/>
                </a:lnTo>
                <a:lnTo>
                  <a:pt x="2284" y="934"/>
                </a:lnTo>
                <a:lnTo>
                  <a:pt x="2201" y="939"/>
                </a:lnTo>
                <a:lnTo>
                  <a:pt x="2127" y="939"/>
                </a:lnTo>
                <a:lnTo>
                  <a:pt x="2052" y="942"/>
                </a:lnTo>
                <a:lnTo>
                  <a:pt x="1978" y="942"/>
                </a:lnTo>
                <a:lnTo>
                  <a:pt x="1938" y="942"/>
                </a:lnTo>
                <a:lnTo>
                  <a:pt x="1878" y="942"/>
                </a:lnTo>
                <a:lnTo>
                  <a:pt x="1789" y="939"/>
                </a:lnTo>
                <a:lnTo>
                  <a:pt x="1700" y="939"/>
                </a:lnTo>
                <a:lnTo>
                  <a:pt x="1620" y="934"/>
                </a:lnTo>
                <a:lnTo>
                  <a:pt x="1529" y="928"/>
                </a:lnTo>
                <a:lnTo>
                  <a:pt x="1448" y="923"/>
                </a:lnTo>
                <a:lnTo>
                  <a:pt x="1371" y="915"/>
                </a:lnTo>
                <a:lnTo>
                  <a:pt x="1299" y="906"/>
                </a:lnTo>
                <a:lnTo>
                  <a:pt x="1230" y="901"/>
                </a:lnTo>
                <a:lnTo>
                  <a:pt x="1168" y="894"/>
                </a:lnTo>
                <a:lnTo>
                  <a:pt x="1105" y="886"/>
                </a:lnTo>
                <a:lnTo>
                  <a:pt x="1041" y="875"/>
                </a:lnTo>
                <a:lnTo>
                  <a:pt x="973" y="864"/>
                </a:lnTo>
                <a:lnTo>
                  <a:pt x="919" y="854"/>
                </a:lnTo>
                <a:lnTo>
                  <a:pt x="878" y="845"/>
                </a:lnTo>
                <a:lnTo>
                  <a:pt x="798" y="829"/>
                </a:lnTo>
                <a:lnTo>
                  <a:pt x="721" y="811"/>
                </a:lnTo>
                <a:lnTo>
                  <a:pt x="656" y="795"/>
                </a:lnTo>
                <a:lnTo>
                  <a:pt x="592" y="779"/>
                </a:lnTo>
                <a:lnTo>
                  <a:pt x="523" y="757"/>
                </a:lnTo>
                <a:lnTo>
                  <a:pt x="452" y="731"/>
                </a:lnTo>
                <a:lnTo>
                  <a:pt x="388" y="707"/>
                </a:lnTo>
                <a:lnTo>
                  <a:pt x="324" y="680"/>
                </a:lnTo>
                <a:lnTo>
                  <a:pt x="255" y="649"/>
                </a:lnTo>
                <a:lnTo>
                  <a:pt x="194" y="613"/>
                </a:lnTo>
                <a:lnTo>
                  <a:pt x="143" y="578"/>
                </a:lnTo>
                <a:lnTo>
                  <a:pt x="108" y="550"/>
                </a:lnTo>
                <a:lnTo>
                  <a:pt x="69" y="517"/>
                </a:lnTo>
                <a:lnTo>
                  <a:pt x="48" y="486"/>
                </a:lnTo>
                <a:lnTo>
                  <a:pt x="22" y="442"/>
                </a:lnTo>
                <a:lnTo>
                  <a:pt x="3" y="395"/>
                </a:lnTo>
                <a:lnTo>
                  <a:pt x="0" y="357"/>
                </a:lnTo>
                <a:lnTo>
                  <a:pt x="14" y="296"/>
                </a:lnTo>
                <a:lnTo>
                  <a:pt x="31" y="251"/>
                </a:lnTo>
                <a:lnTo>
                  <a:pt x="55" y="183"/>
                </a:lnTo>
                <a:lnTo>
                  <a:pt x="77" y="122"/>
                </a:lnTo>
                <a:lnTo>
                  <a:pt x="108" y="50"/>
                </a:lnTo>
                <a:lnTo>
                  <a:pt x="131" y="0"/>
                </a:lnTo>
                <a:close/>
              </a:path>
            </a:pathLst>
          </a:custGeom>
          <a:solidFill>
            <a:srgbClr val="BBE0E3"/>
          </a:solidFill>
          <a:ln w="12700">
            <a:solidFill>
              <a:srgbClr val="000000"/>
            </a:solidFill>
            <a:prstDash val="solid"/>
            <a:round/>
            <a:headEnd/>
            <a:tailEnd/>
          </a:ln>
        </p:spPr>
        <p:txBody>
          <a:bodyPr/>
          <a:lstStyle/>
          <a:p>
            <a:pPr defTabSz="548626" fontAlgn="base">
              <a:spcBef>
                <a:spcPct val="0"/>
              </a:spcBef>
              <a:spcAft>
                <a:spcPct val="0"/>
              </a:spcAft>
              <a:defRPr/>
            </a:pPr>
            <a:endParaRPr lang="en-US" sz="2160" kern="0">
              <a:solidFill>
                <a:srgbClr val="000000"/>
              </a:solidFill>
              <a:latin typeface="Arial" panose="020B0604020202020204" pitchFamily="34" charset="0"/>
              <a:ea typeface="ＭＳ Ｐゴシック" charset="0"/>
              <a:cs typeface="Arial" panose="020B0604020202020204" pitchFamily="34" charset="0"/>
            </a:endParaRPr>
          </a:p>
        </p:txBody>
      </p:sp>
      <p:sp>
        <p:nvSpPr>
          <p:cNvPr id="55" name="Freeform 2096">
            <a:extLst>
              <a:ext uri="{FF2B5EF4-FFF2-40B4-BE49-F238E27FC236}">
                <a16:creationId xmlns:a16="http://schemas.microsoft.com/office/drawing/2014/main" id="{4307F48D-CCEE-C24A-B081-0639B200D359}"/>
              </a:ext>
            </a:extLst>
          </p:cNvPr>
          <p:cNvSpPr>
            <a:spLocks/>
          </p:cNvSpPr>
          <p:nvPr/>
        </p:nvSpPr>
        <p:spPr bwMode="auto">
          <a:xfrm>
            <a:off x="3232973" y="4243156"/>
            <a:ext cx="1886888" cy="501361"/>
          </a:xfrm>
          <a:custGeom>
            <a:avLst/>
            <a:gdLst>
              <a:gd name="T0" fmla="*/ 2147483646 w 3963"/>
              <a:gd name="T1" fmla="*/ 2147483646 h 1053"/>
              <a:gd name="T2" fmla="*/ 2147483646 w 3963"/>
              <a:gd name="T3" fmla="*/ 2147483646 h 1053"/>
              <a:gd name="T4" fmla="*/ 2147483646 w 3963"/>
              <a:gd name="T5" fmla="*/ 2147483646 h 1053"/>
              <a:gd name="T6" fmla="*/ 2147483646 w 3963"/>
              <a:gd name="T7" fmla="*/ 2147483646 h 1053"/>
              <a:gd name="T8" fmla="*/ 2147483646 w 3963"/>
              <a:gd name="T9" fmla="*/ 2147483646 h 1053"/>
              <a:gd name="T10" fmla="*/ 2147483646 w 3963"/>
              <a:gd name="T11" fmla="*/ 2147483646 h 1053"/>
              <a:gd name="T12" fmla="*/ 2147483646 w 3963"/>
              <a:gd name="T13" fmla="*/ 2147483646 h 1053"/>
              <a:gd name="T14" fmla="*/ 2147483646 w 3963"/>
              <a:gd name="T15" fmla="*/ 2147483646 h 1053"/>
              <a:gd name="T16" fmla="*/ 2147483646 w 3963"/>
              <a:gd name="T17" fmla="*/ 2147483646 h 1053"/>
              <a:gd name="T18" fmla="*/ 2147483646 w 3963"/>
              <a:gd name="T19" fmla="*/ 2147483646 h 1053"/>
              <a:gd name="T20" fmla="*/ 2147483646 w 3963"/>
              <a:gd name="T21" fmla="*/ 2147483646 h 1053"/>
              <a:gd name="T22" fmla="*/ 2147483646 w 3963"/>
              <a:gd name="T23" fmla="*/ 2147483646 h 1053"/>
              <a:gd name="T24" fmla="*/ 2147483646 w 3963"/>
              <a:gd name="T25" fmla="*/ 2147483646 h 1053"/>
              <a:gd name="T26" fmla="*/ 2147483646 w 3963"/>
              <a:gd name="T27" fmla="*/ 2147483646 h 1053"/>
              <a:gd name="T28" fmla="*/ 2147483646 w 3963"/>
              <a:gd name="T29" fmla="*/ 2147483646 h 1053"/>
              <a:gd name="T30" fmla="*/ 2147483646 w 3963"/>
              <a:gd name="T31" fmla="*/ 2147483646 h 1053"/>
              <a:gd name="T32" fmla="*/ 2147483646 w 3963"/>
              <a:gd name="T33" fmla="*/ 2147483646 h 1053"/>
              <a:gd name="T34" fmla="*/ 2147483646 w 3963"/>
              <a:gd name="T35" fmla="*/ 2147483646 h 1053"/>
              <a:gd name="T36" fmla="*/ 2147483646 w 3963"/>
              <a:gd name="T37" fmla="*/ 2147483646 h 1053"/>
              <a:gd name="T38" fmla="*/ 2147483646 w 3963"/>
              <a:gd name="T39" fmla="*/ 0 h 1053"/>
              <a:gd name="T40" fmla="*/ 2147483646 w 3963"/>
              <a:gd name="T41" fmla="*/ 2147483646 h 1053"/>
              <a:gd name="T42" fmla="*/ 2147483646 w 3963"/>
              <a:gd name="T43" fmla="*/ 2147483646 h 1053"/>
              <a:gd name="T44" fmla="*/ 2147483646 w 3963"/>
              <a:gd name="T45" fmla="*/ 2147483646 h 1053"/>
              <a:gd name="T46" fmla="*/ 2147483646 w 3963"/>
              <a:gd name="T47" fmla="*/ 2147483646 h 1053"/>
              <a:gd name="T48" fmla="*/ 2147483646 w 3963"/>
              <a:gd name="T49" fmla="*/ 2147483646 h 1053"/>
              <a:gd name="T50" fmla="*/ 2147483646 w 3963"/>
              <a:gd name="T51" fmla="*/ 2147483646 h 1053"/>
              <a:gd name="T52" fmla="*/ 2147483646 w 3963"/>
              <a:gd name="T53" fmla="*/ 2147483646 h 1053"/>
              <a:gd name="T54" fmla="*/ 2147483646 w 3963"/>
              <a:gd name="T55" fmla="*/ 2147483646 h 1053"/>
              <a:gd name="T56" fmla="*/ 2147483646 w 3963"/>
              <a:gd name="T57" fmla="*/ 2147483646 h 1053"/>
              <a:gd name="T58" fmla="*/ 2147483646 w 3963"/>
              <a:gd name="T59" fmla="*/ 2147483646 h 1053"/>
              <a:gd name="T60" fmla="*/ 2147483646 w 3963"/>
              <a:gd name="T61" fmla="*/ 2147483646 h 1053"/>
              <a:gd name="T62" fmla="*/ 2147483646 w 3963"/>
              <a:gd name="T63" fmla="*/ 2147483646 h 1053"/>
              <a:gd name="T64" fmla="*/ 2147483646 w 3963"/>
              <a:gd name="T65" fmla="*/ 2147483646 h 1053"/>
              <a:gd name="T66" fmla="*/ 2147483646 w 3963"/>
              <a:gd name="T67" fmla="*/ 2147483646 h 1053"/>
              <a:gd name="T68" fmla="*/ 2147483646 w 3963"/>
              <a:gd name="T69" fmla="*/ 2147483646 h 1053"/>
              <a:gd name="T70" fmla="*/ 2147483646 w 3963"/>
              <a:gd name="T71" fmla="*/ 2147483646 h 1053"/>
              <a:gd name="T72" fmla="*/ 2147483646 w 3963"/>
              <a:gd name="T73" fmla="*/ 2147483646 h 1053"/>
              <a:gd name="T74" fmla="*/ 2147483646 w 3963"/>
              <a:gd name="T75" fmla="*/ 2147483646 h 1053"/>
              <a:gd name="T76" fmla="*/ 2147483646 w 3963"/>
              <a:gd name="T77" fmla="*/ 2147483646 h 1053"/>
              <a:gd name="T78" fmla="*/ 2147483646 w 3963"/>
              <a:gd name="T79" fmla="*/ 2147483646 h 1053"/>
              <a:gd name="T80" fmla="*/ 2147483646 w 3963"/>
              <a:gd name="T81" fmla="*/ 2147483646 h 1053"/>
              <a:gd name="T82" fmla="*/ 2147483646 w 3963"/>
              <a:gd name="T83" fmla="*/ 2147483646 h 1053"/>
              <a:gd name="T84" fmla="*/ 2147483646 w 3963"/>
              <a:gd name="T85" fmla="*/ 2147483646 h 10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63"/>
              <a:gd name="T130" fmla="*/ 0 h 1053"/>
              <a:gd name="T131" fmla="*/ 3963 w 3963"/>
              <a:gd name="T132" fmla="*/ 1053 h 10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63" h="1053">
                <a:moveTo>
                  <a:pt x="0" y="26"/>
                </a:moveTo>
                <a:lnTo>
                  <a:pt x="38" y="77"/>
                </a:lnTo>
                <a:lnTo>
                  <a:pt x="80" y="122"/>
                </a:lnTo>
                <a:lnTo>
                  <a:pt x="130" y="167"/>
                </a:lnTo>
                <a:lnTo>
                  <a:pt x="190" y="213"/>
                </a:lnTo>
                <a:lnTo>
                  <a:pt x="246" y="247"/>
                </a:lnTo>
                <a:lnTo>
                  <a:pt x="313" y="282"/>
                </a:lnTo>
                <a:lnTo>
                  <a:pt x="370" y="312"/>
                </a:lnTo>
                <a:lnTo>
                  <a:pt x="432" y="338"/>
                </a:lnTo>
                <a:lnTo>
                  <a:pt x="493" y="359"/>
                </a:lnTo>
                <a:lnTo>
                  <a:pt x="559" y="386"/>
                </a:lnTo>
                <a:lnTo>
                  <a:pt x="631" y="407"/>
                </a:lnTo>
                <a:lnTo>
                  <a:pt x="694" y="426"/>
                </a:lnTo>
                <a:lnTo>
                  <a:pt x="764" y="445"/>
                </a:lnTo>
                <a:lnTo>
                  <a:pt x="833" y="461"/>
                </a:lnTo>
                <a:lnTo>
                  <a:pt x="902" y="477"/>
                </a:lnTo>
                <a:lnTo>
                  <a:pt x="966" y="490"/>
                </a:lnTo>
                <a:lnTo>
                  <a:pt x="1049" y="503"/>
                </a:lnTo>
                <a:lnTo>
                  <a:pt x="1132" y="517"/>
                </a:lnTo>
                <a:lnTo>
                  <a:pt x="1209" y="530"/>
                </a:lnTo>
                <a:lnTo>
                  <a:pt x="1292" y="541"/>
                </a:lnTo>
                <a:lnTo>
                  <a:pt x="1377" y="552"/>
                </a:lnTo>
                <a:lnTo>
                  <a:pt x="1463" y="560"/>
                </a:lnTo>
                <a:lnTo>
                  <a:pt x="1550" y="564"/>
                </a:lnTo>
                <a:lnTo>
                  <a:pt x="1631" y="570"/>
                </a:lnTo>
                <a:lnTo>
                  <a:pt x="1715" y="575"/>
                </a:lnTo>
                <a:lnTo>
                  <a:pt x="1786" y="578"/>
                </a:lnTo>
                <a:lnTo>
                  <a:pt x="1858" y="580"/>
                </a:lnTo>
                <a:lnTo>
                  <a:pt x="1927" y="580"/>
                </a:lnTo>
                <a:lnTo>
                  <a:pt x="1979" y="580"/>
                </a:lnTo>
                <a:lnTo>
                  <a:pt x="2041" y="580"/>
                </a:lnTo>
                <a:lnTo>
                  <a:pt x="2110" y="578"/>
                </a:lnTo>
                <a:lnTo>
                  <a:pt x="2190" y="578"/>
                </a:lnTo>
                <a:lnTo>
                  <a:pt x="2262" y="575"/>
                </a:lnTo>
                <a:lnTo>
                  <a:pt x="2345" y="567"/>
                </a:lnTo>
                <a:lnTo>
                  <a:pt x="2417" y="564"/>
                </a:lnTo>
                <a:lnTo>
                  <a:pt x="2503" y="557"/>
                </a:lnTo>
                <a:lnTo>
                  <a:pt x="2579" y="549"/>
                </a:lnTo>
                <a:lnTo>
                  <a:pt x="2653" y="541"/>
                </a:lnTo>
                <a:lnTo>
                  <a:pt x="2734" y="530"/>
                </a:lnTo>
                <a:lnTo>
                  <a:pt x="2808" y="519"/>
                </a:lnTo>
                <a:lnTo>
                  <a:pt x="2877" y="509"/>
                </a:lnTo>
                <a:lnTo>
                  <a:pt x="2943" y="498"/>
                </a:lnTo>
                <a:lnTo>
                  <a:pt x="3008" y="484"/>
                </a:lnTo>
                <a:lnTo>
                  <a:pt x="3091" y="469"/>
                </a:lnTo>
                <a:lnTo>
                  <a:pt x="3157" y="453"/>
                </a:lnTo>
                <a:lnTo>
                  <a:pt x="3226" y="434"/>
                </a:lnTo>
                <a:lnTo>
                  <a:pt x="3304" y="412"/>
                </a:lnTo>
                <a:lnTo>
                  <a:pt x="3376" y="389"/>
                </a:lnTo>
                <a:lnTo>
                  <a:pt x="3447" y="365"/>
                </a:lnTo>
                <a:lnTo>
                  <a:pt x="3521" y="338"/>
                </a:lnTo>
                <a:lnTo>
                  <a:pt x="3575" y="315"/>
                </a:lnTo>
                <a:lnTo>
                  <a:pt x="3639" y="282"/>
                </a:lnTo>
                <a:lnTo>
                  <a:pt x="3708" y="244"/>
                </a:lnTo>
                <a:lnTo>
                  <a:pt x="3773" y="205"/>
                </a:lnTo>
                <a:lnTo>
                  <a:pt x="3833" y="163"/>
                </a:lnTo>
                <a:lnTo>
                  <a:pt x="3882" y="117"/>
                </a:lnTo>
                <a:lnTo>
                  <a:pt x="3922" y="74"/>
                </a:lnTo>
                <a:lnTo>
                  <a:pt x="3944" y="36"/>
                </a:lnTo>
                <a:lnTo>
                  <a:pt x="3963" y="0"/>
                </a:lnTo>
                <a:lnTo>
                  <a:pt x="3953" y="58"/>
                </a:lnTo>
                <a:lnTo>
                  <a:pt x="3941" y="114"/>
                </a:lnTo>
                <a:lnTo>
                  <a:pt x="3930" y="163"/>
                </a:lnTo>
                <a:lnTo>
                  <a:pt x="3916" y="224"/>
                </a:lnTo>
                <a:lnTo>
                  <a:pt x="3896" y="285"/>
                </a:lnTo>
                <a:lnTo>
                  <a:pt x="3879" y="343"/>
                </a:lnTo>
                <a:lnTo>
                  <a:pt x="3861" y="403"/>
                </a:lnTo>
                <a:lnTo>
                  <a:pt x="3836" y="467"/>
                </a:lnTo>
                <a:lnTo>
                  <a:pt x="3813" y="519"/>
                </a:lnTo>
                <a:lnTo>
                  <a:pt x="3782" y="570"/>
                </a:lnTo>
                <a:lnTo>
                  <a:pt x="3756" y="610"/>
                </a:lnTo>
                <a:lnTo>
                  <a:pt x="3727" y="640"/>
                </a:lnTo>
                <a:lnTo>
                  <a:pt x="3681" y="677"/>
                </a:lnTo>
                <a:lnTo>
                  <a:pt x="3628" y="717"/>
                </a:lnTo>
                <a:lnTo>
                  <a:pt x="3573" y="746"/>
                </a:lnTo>
                <a:lnTo>
                  <a:pt x="3506" y="781"/>
                </a:lnTo>
                <a:lnTo>
                  <a:pt x="3437" y="812"/>
                </a:lnTo>
                <a:lnTo>
                  <a:pt x="3364" y="842"/>
                </a:lnTo>
                <a:lnTo>
                  <a:pt x="3298" y="867"/>
                </a:lnTo>
                <a:lnTo>
                  <a:pt x="3232" y="887"/>
                </a:lnTo>
                <a:lnTo>
                  <a:pt x="3163" y="909"/>
                </a:lnTo>
                <a:lnTo>
                  <a:pt x="3083" y="930"/>
                </a:lnTo>
                <a:lnTo>
                  <a:pt x="3003" y="952"/>
                </a:lnTo>
                <a:lnTo>
                  <a:pt x="2927" y="964"/>
                </a:lnTo>
                <a:lnTo>
                  <a:pt x="2843" y="981"/>
                </a:lnTo>
                <a:lnTo>
                  <a:pt x="2760" y="994"/>
                </a:lnTo>
                <a:lnTo>
                  <a:pt x="2675" y="1008"/>
                </a:lnTo>
                <a:lnTo>
                  <a:pt x="2594" y="1019"/>
                </a:lnTo>
                <a:lnTo>
                  <a:pt x="2511" y="1029"/>
                </a:lnTo>
                <a:lnTo>
                  <a:pt x="2425" y="1038"/>
                </a:lnTo>
                <a:lnTo>
                  <a:pt x="2348" y="1042"/>
                </a:lnTo>
                <a:lnTo>
                  <a:pt x="2256" y="1044"/>
                </a:lnTo>
                <a:lnTo>
                  <a:pt x="2165" y="1050"/>
                </a:lnTo>
                <a:lnTo>
                  <a:pt x="2068" y="1053"/>
                </a:lnTo>
                <a:lnTo>
                  <a:pt x="1979" y="1053"/>
                </a:lnTo>
                <a:lnTo>
                  <a:pt x="1916" y="1050"/>
                </a:lnTo>
                <a:lnTo>
                  <a:pt x="1827" y="1050"/>
                </a:lnTo>
                <a:lnTo>
                  <a:pt x="1758" y="1050"/>
                </a:lnTo>
                <a:lnTo>
                  <a:pt x="1675" y="1044"/>
                </a:lnTo>
                <a:lnTo>
                  <a:pt x="1586" y="1039"/>
                </a:lnTo>
                <a:lnTo>
                  <a:pt x="1492" y="1032"/>
                </a:lnTo>
                <a:lnTo>
                  <a:pt x="1415" y="1024"/>
                </a:lnTo>
                <a:lnTo>
                  <a:pt x="1312" y="1013"/>
                </a:lnTo>
                <a:lnTo>
                  <a:pt x="1237" y="1002"/>
                </a:lnTo>
                <a:lnTo>
                  <a:pt x="1174" y="994"/>
                </a:lnTo>
                <a:lnTo>
                  <a:pt x="1111" y="983"/>
                </a:lnTo>
                <a:lnTo>
                  <a:pt x="1046" y="970"/>
                </a:lnTo>
                <a:lnTo>
                  <a:pt x="974" y="955"/>
                </a:lnTo>
                <a:lnTo>
                  <a:pt x="902" y="939"/>
                </a:lnTo>
                <a:lnTo>
                  <a:pt x="836" y="922"/>
                </a:lnTo>
                <a:lnTo>
                  <a:pt x="773" y="903"/>
                </a:lnTo>
                <a:lnTo>
                  <a:pt x="702" y="882"/>
                </a:lnTo>
                <a:lnTo>
                  <a:pt x="639" y="861"/>
                </a:lnTo>
                <a:lnTo>
                  <a:pt x="581" y="837"/>
                </a:lnTo>
                <a:lnTo>
                  <a:pt x="522" y="812"/>
                </a:lnTo>
                <a:lnTo>
                  <a:pt x="462" y="787"/>
                </a:lnTo>
                <a:lnTo>
                  <a:pt x="404" y="757"/>
                </a:lnTo>
                <a:lnTo>
                  <a:pt x="341" y="722"/>
                </a:lnTo>
                <a:lnTo>
                  <a:pt x="282" y="679"/>
                </a:lnTo>
                <a:lnTo>
                  <a:pt x="224" y="635"/>
                </a:lnTo>
                <a:lnTo>
                  <a:pt x="190" y="597"/>
                </a:lnTo>
                <a:lnTo>
                  <a:pt x="158" y="552"/>
                </a:lnTo>
                <a:lnTo>
                  <a:pt x="124" y="484"/>
                </a:lnTo>
                <a:lnTo>
                  <a:pt x="99" y="415"/>
                </a:lnTo>
                <a:lnTo>
                  <a:pt x="80" y="354"/>
                </a:lnTo>
                <a:lnTo>
                  <a:pt x="61" y="298"/>
                </a:lnTo>
                <a:lnTo>
                  <a:pt x="44" y="243"/>
                </a:lnTo>
                <a:lnTo>
                  <a:pt x="30" y="178"/>
                </a:lnTo>
                <a:lnTo>
                  <a:pt x="15" y="106"/>
                </a:lnTo>
                <a:lnTo>
                  <a:pt x="0"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56" name="Freeform 2097">
            <a:extLst>
              <a:ext uri="{FF2B5EF4-FFF2-40B4-BE49-F238E27FC236}">
                <a16:creationId xmlns:a16="http://schemas.microsoft.com/office/drawing/2014/main" id="{CAC6928B-36E9-0D4E-A0C4-21DA842DAB2E}"/>
              </a:ext>
            </a:extLst>
          </p:cNvPr>
          <p:cNvSpPr>
            <a:spLocks/>
          </p:cNvSpPr>
          <p:nvPr/>
        </p:nvSpPr>
        <p:spPr bwMode="auto">
          <a:xfrm>
            <a:off x="3321937" y="4568825"/>
            <a:ext cx="1672631" cy="479935"/>
          </a:xfrm>
          <a:custGeom>
            <a:avLst/>
            <a:gdLst>
              <a:gd name="T0" fmla="*/ 2147483646 w 3512"/>
              <a:gd name="T1" fmla="*/ 2147483646 h 1008"/>
              <a:gd name="T2" fmla="*/ 2147483646 w 3512"/>
              <a:gd name="T3" fmla="*/ 2147483646 h 1008"/>
              <a:gd name="T4" fmla="*/ 2147483646 w 3512"/>
              <a:gd name="T5" fmla="*/ 2147483646 h 1008"/>
              <a:gd name="T6" fmla="*/ 2147483646 w 3512"/>
              <a:gd name="T7" fmla="*/ 2147483646 h 1008"/>
              <a:gd name="T8" fmla="*/ 2147483646 w 3512"/>
              <a:gd name="T9" fmla="*/ 2147483646 h 1008"/>
              <a:gd name="T10" fmla="*/ 2147483646 w 3512"/>
              <a:gd name="T11" fmla="*/ 2147483646 h 1008"/>
              <a:gd name="T12" fmla="*/ 2147483646 w 3512"/>
              <a:gd name="T13" fmla="*/ 2147483646 h 1008"/>
              <a:gd name="T14" fmla="*/ 2147483646 w 3512"/>
              <a:gd name="T15" fmla="*/ 2147483646 h 1008"/>
              <a:gd name="T16" fmla="*/ 2147483646 w 3512"/>
              <a:gd name="T17" fmla="*/ 2147483646 h 1008"/>
              <a:gd name="T18" fmla="*/ 2147483646 w 3512"/>
              <a:gd name="T19" fmla="*/ 2147483646 h 1008"/>
              <a:gd name="T20" fmla="*/ 2147483646 w 3512"/>
              <a:gd name="T21" fmla="*/ 2147483646 h 1008"/>
              <a:gd name="T22" fmla="*/ 2147483646 w 3512"/>
              <a:gd name="T23" fmla="*/ 2147483646 h 1008"/>
              <a:gd name="T24" fmla="*/ 2147483646 w 3512"/>
              <a:gd name="T25" fmla="*/ 2147483646 h 1008"/>
              <a:gd name="T26" fmla="*/ 2147483646 w 3512"/>
              <a:gd name="T27" fmla="*/ 2147483646 h 1008"/>
              <a:gd name="T28" fmla="*/ 2147483646 w 3512"/>
              <a:gd name="T29" fmla="*/ 2147483646 h 1008"/>
              <a:gd name="T30" fmla="*/ 2147483646 w 3512"/>
              <a:gd name="T31" fmla="*/ 2147483646 h 1008"/>
              <a:gd name="T32" fmla="*/ 2147483646 w 3512"/>
              <a:gd name="T33" fmla="*/ 2147483646 h 1008"/>
              <a:gd name="T34" fmla="*/ 2147483646 w 3512"/>
              <a:gd name="T35" fmla="*/ 2147483646 h 1008"/>
              <a:gd name="T36" fmla="*/ 2147483646 w 3512"/>
              <a:gd name="T37" fmla="*/ 2147483646 h 1008"/>
              <a:gd name="T38" fmla="*/ 2147483646 w 3512"/>
              <a:gd name="T39" fmla="*/ 2147483646 h 1008"/>
              <a:gd name="T40" fmla="*/ 2147483646 w 3512"/>
              <a:gd name="T41" fmla="*/ 2147483646 h 1008"/>
              <a:gd name="T42" fmla="*/ 2147483646 w 3512"/>
              <a:gd name="T43" fmla="*/ 2147483646 h 1008"/>
              <a:gd name="T44" fmla="*/ 2147483646 w 3512"/>
              <a:gd name="T45" fmla="*/ 2147483646 h 1008"/>
              <a:gd name="T46" fmla="*/ 2147483646 w 3512"/>
              <a:gd name="T47" fmla="*/ 2147483646 h 1008"/>
              <a:gd name="T48" fmla="*/ 2147483646 w 3512"/>
              <a:gd name="T49" fmla="*/ 2147483646 h 1008"/>
              <a:gd name="T50" fmla="*/ 2147483646 w 3512"/>
              <a:gd name="T51" fmla="*/ 2147483646 h 1008"/>
              <a:gd name="T52" fmla="*/ 2147483646 w 3512"/>
              <a:gd name="T53" fmla="*/ 2147483646 h 1008"/>
              <a:gd name="T54" fmla="*/ 2147483646 w 3512"/>
              <a:gd name="T55" fmla="*/ 2147483646 h 1008"/>
              <a:gd name="T56" fmla="*/ 2147483646 w 3512"/>
              <a:gd name="T57" fmla="*/ 2147483646 h 1008"/>
              <a:gd name="T58" fmla="*/ 2147483646 w 3512"/>
              <a:gd name="T59" fmla="*/ 2147483646 h 1008"/>
              <a:gd name="T60" fmla="*/ 2147483646 w 3512"/>
              <a:gd name="T61" fmla="*/ 2147483646 h 1008"/>
              <a:gd name="T62" fmla="*/ 2147483646 w 3512"/>
              <a:gd name="T63" fmla="*/ 2147483646 h 1008"/>
              <a:gd name="T64" fmla="*/ 2147483646 w 3512"/>
              <a:gd name="T65" fmla="*/ 2147483646 h 1008"/>
              <a:gd name="T66" fmla="*/ 2147483646 w 3512"/>
              <a:gd name="T67" fmla="*/ 2147483646 h 1008"/>
              <a:gd name="T68" fmla="*/ 2147483646 w 3512"/>
              <a:gd name="T69" fmla="*/ 2147483646 h 1008"/>
              <a:gd name="T70" fmla="*/ 2147483646 w 3512"/>
              <a:gd name="T71" fmla="*/ 2147483646 h 1008"/>
              <a:gd name="T72" fmla="*/ 2147483646 w 3512"/>
              <a:gd name="T73" fmla="*/ 2147483646 h 1008"/>
              <a:gd name="T74" fmla="*/ 2147483646 w 3512"/>
              <a:gd name="T75" fmla="*/ 2147483646 h 1008"/>
              <a:gd name="T76" fmla="*/ 2147483646 w 3512"/>
              <a:gd name="T77" fmla="*/ 2147483646 h 1008"/>
              <a:gd name="T78" fmla="*/ 2147483646 w 3512"/>
              <a:gd name="T79" fmla="*/ 2147483646 h 1008"/>
              <a:gd name="T80" fmla="*/ 2147483646 w 3512"/>
              <a:gd name="T81" fmla="*/ 2147483646 h 1008"/>
              <a:gd name="T82" fmla="*/ 2147483646 w 3512"/>
              <a:gd name="T83" fmla="*/ 2147483646 h 1008"/>
              <a:gd name="T84" fmla="*/ 2147483646 w 3512"/>
              <a:gd name="T85" fmla="*/ 2147483646 h 1008"/>
              <a:gd name="T86" fmla="*/ 2147483646 w 3512"/>
              <a:gd name="T87" fmla="*/ 2147483646 h 1008"/>
              <a:gd name="T88" fmla="*/ 2147483646 w 3512"/>
              <a:gd name="T89" fmla="*/ 2147483646 h 1008"/>
              <a:gd name="T90" fmla="*/ 2147483646 w 3512"/>
              <a:gd name="T91" fmla="*/ 2147483646 h 1008"/>
              <a:gd name="T92" fmla="*/ 2147483646 w 3512"/>
              <a:gd name="T93" fmla="*/ 2147483646 h 1008"/>
              <a:gd name="T94" fmla="*/ 2147483646 w 3512"/>
              <a:gd name="T95" fmla="*/ 2147483646 h 1008"/>
              <a:gd name="T96" fmla="*/ 2147483646 w 3512"/>
              <a:gd name="T97" fmla="*/ 2147483646 h 1008"/>
              <a:gd name="T98" fmla="*/ 2147483646 w 3512"/>
              <a:gd name="T99" fmla="*/ 2147483646 h 1008"/>
              <a:gd name="T100" fmla="*/ 2147483646 w 3512"/>
              <a:gd name="T101" fmla="*/ 2147483646 h 1008"/>
              <a:gd name="T102" fmla="*/ 2147483646 w 3512"/>
              <a:gd name="T103" fmla="*/ 2147483646 h 1008"/>
              <a:gd name="T104" fmla="*/ 2147483646 w 3512"/>
              <a:gd name="T105" fmla="*/ 2147483646 h 1008"/>
              <a:gd name="T106" fmla="*/ 2147483646 w 3512"/>
              <a:gd name="T107" fmla="*/ 2147483646 h 1008"/>
              <a:gd name="T108" fmla="*/ 2147483646 w 3512"/>
              <a:gd name="T109" fmla="*/ 2147483646 h 10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12"/>
              <a:gd name="T166" fmla="*/ 0 h 1008"/>
              <a:gd name="T167" fmla="*/ 3512 w 3512"/>
              <a:gd name="T168" fmla="*/ 1008 h 10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12" h="1008">
                <a:moveTo>
                  <a:pt x="0" y="3"/>
                </a:moveTo>
                <a:lnTo>
                  <a:pt x="63" y="61"/>
                </a:lnTo>
                <a:lnTo>
                  <a:pt x="114" y="102"/>
                </a:lnTo>
                <a:lnTo>
                  <a:pt x="172" y="141"/>
                </a:lnTo>
                <a:lnTo>
                  <a:pt x="226" y="174"/>
                </a:lnTo>
                <a:lnTo>
                  <a:pt x="286" y="205"/>
                </a:lnTo>
                <a:lnTo>
                  <a:pt x="355" y="240"/>
                </a:lnTo>
                <a:lnTo>
                  <a:pt x="429" y="276"/>
                </a:lnTo>
                <a:lnTo>
                  <a:pt x="509" y="304"/>
                </a:lnTo>
                <a:lnTo>
                  <a:pt x="570" y="328"/>
                </a:lnTo>
                <a:lnTo>
                  <a:pt x="650" y="353"/>
                </a:lnTo>
                <a:lnTo>
                  <a:pt x="730" y="376"/>
                </a:lnTo>
                <a:lnTo>
                  <a:pt x="806" y="395"/>
                </a:lnTo>
                <a:lnTo>
                  <a:pt x="884" y="414"/>
                </a:lnTo>
                <a:lnTo>
                  <a:pt x="947" y="427"/>
                </a:lnTo>
                <a:lnTo>
                  <a:pt x="1025" y="440"/>
                </a:lnTo>
                <a:lnTo>
                  <a:pt x="1102" y="453"/>
                </a:lnTo>
                <a:lnTo>
                  <a:pt x="1182" y="464"/>
                </a:lnTo>
                <a:lnTo>
                  <a:pt x="1268" y="475"/>
                </a:lnTo>
                <a:lnTo>
                  <a:pt x="1354" y="486"/>
                </a:lnTo>
                <a:lnTo>
                  <a:pt x="1443" y="491"/>
                </a:lnTo>
                <a:lnTo>
                  <a:pt x="1512" y="497"/>
                </a:lnTo>
                <a:lnTo>
                  <a:pt x="1589" y="502"/>
                </a:lnTo>
                <a:lnTo>
                  <a:pt x="1657" y="505"/>
                </a:lnTo>
                <a:lnTo>
                  <a:pt x="1755" y="505"/>
                </a:lnTo>
                <a:lnTo>
                  <a:pt x="1841" y="505"/>
                </a:lnTo>
                <a:lnTo>
                  <a:pt x="1933" y="499"/>
                </a:lnTo>
                <a:lnTo>
                  <a:pt x="2021" y="497"/>
                </a:lnTo>
                <a:lnTo>
                  <a:pt x="2099" y="489"/>
                </a:lnTo>
                <a:lnTo>
                  <a:pt x="2187" y="480"/>
                </a:lnTo>
                <a:lnTo>
                  <a:pt x="2263" y="475"/>
                </a:lnTo>
                <a:lnTo>
                  <a:pt x="2341" y="464"/>
                </a:lnTo>
                <a:lnTo>
                  <a:pt x="2421" y="453"/>
                </a:lnTo>
                <a:lnTo>
                  <a:pt x="2504" y="437"/>
                </a:lnTo>
                <a:lnTo>
                  <a:pt x="2584" y="422"/>
                </a:lnTo>
                <a:lnTo>
                  <a:pt x="2665" y="403"/>
                </a:lnTo>
                <a:lnTo>
                  <a:pt x="2733" y="387"/>
                </a:lnTo>
                <a:lnTo>
                  <a:pt x="2808" y="368"/>
                </a:lnTo>
                <a:lnTo>
                  <a:pt x="2883" y="347"/>
                </a:lnTo>
                <a:lnTo>
                  <a:pt x="2966" y="318"/>
                </a:lnTo>
                <a:lnTo>
                  <a:pt x="3043" y="288"/>
                </a:lnTo>
                <a:lnTo>
                  <a:pt x="3105" y="265"/>
                </a:lnTo>
                <a:lnTo>
                  <a:pt x="3185" y="227"/>
                </a:lnTo>
                <a:lnTo>
                  <a:pt x="3257" y="187"/>
                </a:lnTo>
                <a:lnTo>
                  <a:pt x="3320" y="149"/>
                </a:lnTo>
                <a:lnTo>
                  <a:pt x="3382" y="110"/>
                </a:lnTo>
                <a:lnTo>
                  <a:pt x="3426" y="78"/>
                </a:lnTo>
                <a:lnTo>
                  <a:pt x="3465" y="42"/>
                </a:lnTo>
                <a:lnTo>
                  <a:pt x="3512" y="0"/>
                </a:lnTo>
                <a:lnTo>
                  <a:pt x="3473" y="61"/>
                </a:lnTo>
                <a:lnTo>
                  <a:pt x="3443" y="110"/>
                </a:lnTo>
                <a:lnTo>
                  <a:pt x="3406" y="163"/>
                </a:lnTo>
                <a:lnTo>
                  <a:pt x="3374" y="208"/>
                </a:lnTo>
                <a:lnTo>
                  <a:pt x="3332" y="262"/>
                </a:lnTo>
                <a:lnTo>
                  <a:pt x="3294" y="307"/>
                </a:lnTo>
                <a:lnTo>
                  <a:pt x="3254" y="350"/>
                </a:lnTo>
                <a:lnTo>
                  <a:pt x="3215" y="392"/>
                </a:lnTo>
                <a:lnTo>
                  <a:pt x="3168" y="440"/>
                </a:lnTo>
                <a:lnTo>
                  <a:pt x="3116" y="489"/>
                </a:lnTo>
                <a:lnTo>
                  <a:pt x="3071" y="528"/>
                </a:lnTo>
                <a:lnTo>
                  <a:pt x="3016" y="574"/>
                </a:lnTo>
                <a:lnTo>
                  <a:pt x="2963" y="613"/>
                </a:lnTo>
                <a:lnTo>
                  <a:pt x="2919" y="646"/>
                </a:lnTo>
                <a:lnTo>
                  <a:pt x="2877" y="673"/>
                </a:lnTo>
                <a:lnTo>
                  <a:pt x="2825" y="707"/>
                </a:lnTo>
                <a:lnTo>
                  <a:pt x="2770" y="739"/>
                </a:lnTo>
                <a:lnTo>
                  <a:pt x="2711" y="771"/>
                </a:lnTo>
                <a:lnTo>
                  <a:pt x="2656" y="801"/>
                </a:lnTo>
                <a:lnTo>
                  <a:pt x="2590" y="830"/>
                </a:lnTo>
                <a:lnTo>
                  <a:pt x="2534" y="853"/>
                </a:lnTo>
                <a:lnTo>
                  <a:pt x="2470" y="878"/>
                </a:lnTo>
                <a:lnTo>
                  <a:pt x="2404" y="902"/>
                </a:lnTo>
                <a:lnTo>
                  <a:pt x="2332" y="923"/>
                </a:lnTo>
                <a:lnTo>
                  <a:pt x="2261" y="942"/>
                </a:lnTo>
                <a:lnTo>
                  <a:pt x="2177" y="963"/>
                </a:lnTo>
                <a:lnTo>
                  <a:pt x="2101" y="977"/>
                </a:lnTo>
                <a:lnTo>
                  <a:pt x="2021" y="990"/>
                </a:lnTo>
                <a:lnTo>
                  <a:pt x="1935" y="1000"/>
                </a:lnTo>
                <a:lnTo>
                  <a:pt x="1844" y="1005"/>
                </a:lnTo>
                <a:lnTo>
                  <a:pt x="1755" y="1008"/>
                </a:lnTo>
                <a:lnTo>
                  <a:pt x="1678" y="1008"/>
                </a:lnTo>
                <a:lnTo>
                  <a:pt x="1609" y="1003"/>
                </a:lnTo>
                <a:lnTo>
                  <a:pt x="1537" y="995"/>
                </a:lnTo>
                <a:lnTo>
                  <a:pt x="1454" y="985"/>
                </a:lnTo>
                <a:lnTo>
                  <a:pt x="1365" y="971"/>
                </a:lnTo>
                <a:lnTo>
                  <a:pt x="1282" y="952"/>
                </a:lnTo>
                <a:lnTo>
                  <a:pt x="1222" y="936"/>
                </a:lnTo>
                <a:lnTo>
                  <a:pt x="1147" y="914"/>
                </a:lnTo>
                <a:lnTo>
                  <a:pt x="1071" y="889"/>
                </a:lnTo>
                <a:lnTo>
                  <a:pt x="1013" y="867"/>
                </a:lnTo>
                <a:lnTo>
                  <a:pt x="961" y="845"/>
                </a:lnTo>
                <a:lnTo>
                  <a:pt x="896" y="820"/>
                </a:lnTo>
                <a:lnTo>
                  <a:pt x="839" y="792"/>
                </a:lnTo>
                <a:lnTo>
                  <a:pt x="787" y="763"/>
                </a:lnTo>
                <a:lnTo>
                  <a:pt x="744" y="742"/>
                </a:lnTo>
                <a:lnTo>
                  <a:pt x="692" y="712"/>
                </a:lnTo>
                <a:lnTo>
                  <a:pt x="645" y="683"/>
                </a:lnTo>
                <a:lnTo>
                  <a:pt x="601" y="654"/>
                </a:lnTo>
                <a:lnTo>
                  <a:pt x="549" y="613"/>
                </a:lnTo>
                <a:lnTo>
                  <a:pt x="493" y="571"/>
                </a:lnTo>
                <a:lnTo>
                  <a:pt x="440" y="528"/>
                </a:lnTo>
                <a:lnTo>
                  <a:pt x="387" y="483"/>
                </a:lnTo>
                <a:lnTo>
                  <a:pt x="338" y="434"/>
                </a:lnTo>
                <a:lnTo>
                  <a:pt x="288" y="384"/>
                </a:lnTo>
                <a:lnTo>
                  <a:pt x="232" y="323"/>
                </a:lnTo>
                <a:lnTo>
                  <a:pt x="186" y="267"/>
                </a:lnTo>
                <a:lnTo>
                  <a:pt x="143" y="213"/>
                </a:lnTo>
                <a:lnTo>
                  <a:pt x="105" y="163"/>
                </a:lnTo>
                <a:lnTo>
                  <a:pt x="66" y="107"/>
                </a:lnTo>
                <a:lnTo>
                  <a:pt x="31" y="53"/>
                </a:lnTo>
                <a:lnTo>
                  <a:pt x="0" y="3"/>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57" name="Rectangle 2098">
            <a:extLst>
              <a:ext uri="{FF2B5EF4-FFF2-40B4-BE49-F238E27FC236}">
                <a16:creationId xmlns:a16="http://schemas.microsoft.com/office/drawing/2014/main" id="{DA239564-9DBC-E540-BE45-3BD967C88F40}"/>
              </a:ext>
            </a:extLst>
          </p:cNvPr>
          <p:cNvSpPr>
            <a:spLocks noChangeArrowheads="1"/>
          </p:cNvSpPr>
          <p:nvPr/>
        </p:nvSpPr>
        <p:spPr bwMode="auto">
          <a:xfrm>
            <a:off x="3096985" y="4196481"/>
            <a:ext cx="2092515" cy="34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48626" eaLnBrk="1" fontAlgn="base" hangingPunct="1">
              <a:lnSpc>
                <a:spcPct val="80000"/>
              </a:lnSpc>
              <a:spcBef>
                <a:spcPct val="0"/>
              </a:spcBef>
              <a:spcAft>
                <a:spcPct val="0"/>
              </a:spcAft>
              <a:defRPr/>
            </a:pPr>
            <a:r>
              <a:rPr lang="en-GB" altLang="en-US" sz="2160" b="1" kern="0">
                <a:solidFill>
                  <a:srgbClr val="000000"/>
                </a:solidFill>
                <a:ea typeface="ＭＳ Ｐゴシック" charset="0"/>
              </a:rPr>
              <a:t>Organizational</a:t>
            </a:r>
            <a:endParaRPr lang="en-GB" altLang="en-US" sz="2160" kern="0" dirty="0">
              <a:solidFill>
                <a:srgbClr val="000000"/>
              </a:solidFill>
              <a:ea typeface="ＭＳ Ｐゴシック" charset="0"/>
            </a:endParaRPr>
          </a:p>
        </p:txBody>
      </p:sp>
      <p:sp>
        <p:nvSpPr>
          <p:cNvPr id="58" name="Freeform 2099">
            <a:extLst>
              <a:ext uri="{FF2B5EF4-FFF2-40B4-BE49-F238E27FC236}">
                <a16:creationId xmlns:a16="http://schemas.microsoft.com/office/drawing/2014/main" id="{3F5B2858-DC87-9E41-82A9-FF128778736B}"/>
              </a:ext>
            </a:extLst>
          </p:cNvPr>
          <p:cNvSpPr>
            <a:spLocks/>
          </p:cNvSpPr>
          <p:nvPr/>
        </p:nvSpPr>
        <p:spPr bwMode="auto">
          <a:xfrm>
            <a:off x="3232397" y="1744452"/>
            <a:ext cx="1389811" cy="378521"/>
          </a:xfrm>
          <a:custGeom>
            <a:avLst/>
            <a:gdLst>
              <a:gd name="T0" fmla="*/ 2147483647 w 1054"/>
              <a:gd name="T1" fmla="*/ 2147483647 h 265"/>
              <a:gd name="T2" fmla="*/ 2147483647 w 1054"/>
              <a:gd name="T3" fmla="*/ 2147483647 h 265"/>
              <a:gd name="T4" fmla="*/ 2147483647 w 1054"/>
              <a:gd name="T5" fmla="*/ 2147483647 h 265"/>
              <a:gd name="T6" fmla="*/ 2147483647 w 1054"/>
              <a:gd name="T7" fmla="*/ 2147483647 h 265"/>
              <a:gd name="T8" fmla="*/ 2147483647 w 1054"/>
              <a:gd name="T9" fmla="*/ 2147483647 h 265"/>
              <a:gd name="T10" fmla="*/ 2147483647 w 1054"/>
              <a:gd name="T11" fmla="*/ 2147483647 h 265"/>
              <a:gd name="T12" fmla="*/ 2147483647 w 1054"/>
              <a:gd name="T13" fmla="*/ 2147483647 h 265"/>
              <a:gd name="T14" fmla="*/ 2147483647 w 1054"/>
              <a:gd name="T15" fmla="*/ 2147483647 h 265"/>
              <a:gd name="T16" fmla="*/ 2147483647 w 1054"/>
              <a:gd name="T17" fmla="*/ 2147483647 h 265"/>
              <a:gd name="T18" fmla="*/ 2147483647 w 1054"/>
              <a:gd name="T19" fmla="*/ 2147483647 h 265"/>
              <a:gd name="T20" fmla="*/ 2147483647 w 1054"/>
              <a:gd name="T21" fmla="*/ 2147483647 h 265"/>
              <a:gd name="T22" fmla="*/ 2147483647 w 1054"/>
              <a:gd name="T23" fmla="*/ 2147483647 h 265"/>
              <a:gd name="T24" fmla="*/ 2147483647 w 1054"/>
              <a:gd name="T25" fmla="*/ 2147483647 h 265"/>
              <a:gd name="T26" fmla="*/ 2147483647 w 1054"/>
              <a:gd name="T27" fmla="*/ 2147483647 h 265"/>
              <a:gd name="T28" fmla="*/ 2147483647 w 1054"/>
              <a:gd name="T29" fmla="*/ 2147483647 h 265"/>
              <a:gd name="T30" fmla="*/ 2147483647 w 1054"/>
              <a:gd name="T31" fmla="*/ 2147483647 h 265"/>
              <a:gd name="T32" fmla="*/ 2147483647 w 1054"/>
              <a:gd name="T33" fmla="*/ 2147483647 h 265"/>
              <a:gd name="T34" fmla="*/ 2147483647 w 1054"/>
              <a:gd name="T35" fmla="*/ 2147483647 h 265"/>
              <a:gd name="T36" fmla="*/ 2147483647 w 1054"/>
              <a:gd name="T37" fmla="*/ 2147483647 h 265"/>
              <a:gd name="T38" fmla="*/ 2147483647 w 1054"/>
              <a:gd name="T39" fmla="*/ 2147483647 h 265"/>
              <a:gd name="T40" fmla="*/ 2147483647 w 1054"/>
              <a:gd name="T41" fmla="*/ 2147483647 h 265"/>
              <a:gd name="T42" fmla="*/ 2147483647 w 1054"/>
              <a:gd name="T43" fmla="*/ 2147483647 h 265"/>
              <a:gd name="T44" fmla="*/ 2147483647 w 1054"/>
              <a:gd name="T45" fmla="*/ 2147483647 h 265"/>
              <a:gd name="T46" fmla="*/ 2147483647 w 1054"/>
              <a:gd name="T47" fmla="*/ 2147483647 h 265"/>
              <a:gd name="T48" fmla="*/ 2147483647 w 1054"/>
              <a:gd name="T49" fmla="*/ 0 h 265"/>
              <a:gd name="T50" fmla="*/ 2147483647 w 1054"/>
              <a:gd name="T51" fmla="*/ 2147483647 h 265"/>
              <a:gd name="T52" fmla="*/ 2147483647 w 1054"/>
              <a:gd name="T53" fmla="*/ 2147483647 h 265"/>
              <a:gd name="T54" fmla="*/ 2147483647 w 1054"/>
              <a:gd name="T55" fmla="*/ 2147483647 h 265"/>
              <a:gd name="T56" fmla="*/ 2147483647 w 1054"/>
              <a:gd name="T57" fmla="*/ 2147483647 h 265"/>
              <a:gd name="T58" fmla="*/ 2147483647 w 1054"/>
              <a:gd name="T59" fmla="*/ 2147483647 h 265"/>
              <a:gd name="T60" fmla="*/ 2147483647 w 1054"/>
              <a:gd name="T61" fmla="*/ 2147483647 h 265"/>
              <a:gd name="T62" fmla="*/ 2147483647 w 1054"/>
              <a:gd name="T63" fmla="*/ 2147483647 h 265"/>
              <a:gd name="T64" fmla="*/ 2147483647 w 1054"/>
              <a:gd name="T65" fmla="*/ 2147483647 h 265"/>
              <a:gd name="T66" fmla="*/ 2147483647 w 1054"/>
              <a:gd name="T67" fmla="*/ 2147483647 h 265"/>
              <a:gd name="T68" fmla="*/ 0 w 1054"/>
              <a:gd name="T69" fmla="*/ 2147483647 h 2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54"/>
              <a:gd name="T106" fmla="*/ 0 h 265"/>
              <a:gd name="T107" fmla="*/ 1054 w 1054"/>
              <a:gd name="T108" fmla="*/ 265 h 2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54" h="265">
                <a:moveTo>
                  <a:pt x="0" y="203"/>
                </a:moveTo>
                <a:lnTo>
                  <a:pt x="15" y="216"/>
                </a:lnTo>
                <a:lnTo>
                  <a:pt x="39" y="225"/>
                </a:lnTo>
                <a:lnTo>
                  <a:pt x="79" y="234"/>
                </a:lnTo>
                <a:lnTo>
                  <a:pt x="120" y="240"/>
                </a:lnTo>
                <a:lnTo>
                  <a:pt x="165" y="246"/>
                </a:lnTo>
                <a:lnTo>
                  <a:pt x="205" y="250"/>
                </a:lnTo>
                <a:lnTo>
                  <a:pt x="248" y="254"/>
                </a:lnTo>
                <a:lnTo>
                  <a:pt x="291" y="257"/>
                </a:lnTo>
                <a:lnTo>
                  <a:pt x="335" y="258"/>
                </a:lnTo>
                <a:lnTo>
                  <a:pt x="375" y="261"/>
                </a:lnTo>
                <a:lnTo>
                  <a:pt x="419" y="262"/>
                </a:lnTo>
                <a:lnTo>
                  <a:pt x="454" y="263"/>
                </a:lnTo>
                <a:lnTo>
                  <a:pt x="491" y="264"/>
                </a:lnTo>
                <a:lnTo>
                  <a:pt x="526" y="264"/>
                </a:lnTo>
                <a:lnTo>
                  <a:pt x="580" y="264"/>
                </a:lnTo>
                <a:lnTo>
                  <a:pt x="629" y="262"/>
                </a:lnTo>
                <a:lnTo>
                  <a:pt x="672" y="261"/>
                </a:lnTo>
                <a:lnTo>
                  <a:pt x="712" y="259"/>
                </a:lnTo>
                <a:lnTo>
                  <a:pt x="752" y="258"/>
                </a:lnTo>
                <a:lnTo>
                  <a:pt x="788" y="256"/>
                </a:lnTo>
                <a:lnTo>
                  <a:pt x="823" y="253"/>
                </a:lnTo>
                <a:lnTo>
                  <a:pt x="861" y="249"/>
                </a:lnTo>
                <a:lnTo>
                  <a:pt x="893" y="246"/>
                </a:lnTo>
                <a:lnTo>
                  <a:pt x="930" y="242"/>
                </a:lnTo>
                <a:lnTo>
                  <a:pt x="964" y="235"/>
                </a:lnTo>
                <a:lnTo>
                  <a:pt x="997" y="229"/>
                </a:lnTo>
                <a:lnTo>
                  <a:pt x="1025" y="221"/>
                </a:lnTo>
                <a:lnTo>
                  <a:pt x="1044" y="213"/>
                </a:lnTo>
                <a:lnTo>
                  <a:pt x="1053" y="203"/>
                </a:lnTo>
                <a:lnTo>
                  <a:pt x="1040" y="192"/>
                </a:lnTo>
                <a:lnTo>
                  <a:pt x="1022" y="177"/>
                </a:lnTo>
                <a:lnTo>
                  <a:pt x="1001" y="160"/>
                </a:lnTo>
                <a:lnTo>
                  <a:pt x="980" y="143"/>
                </a:lnTo>
                <a:lnTo>
                  <a:pt x="956" y="127"/>
                </a:lnTo>
                <a:lnTo>
                  <a:pt x="927" y="108"/>
                </a:lnTo>
                <a:lnTo>
                  <a:pt x="900" y="93"/>
                </a:lnTo>
                <a:lnTo>
                  <a:pt x="877" y="81"/>
                </a:lnTo>
                <a:lnTo>
                  <a:pt x="850" y="69"/>
                </a:lnTo>
                <a:lnTo>
                  <a:pt x="822" y="57"/>
                </a:lnTo>
                <a:lnTo>
                  <a:pt x="791" y="45"/>
                </a:lnTo>
                <a:lnTo>
                  <a:pt x="764" y="35"/>
                </a:lnTo>
                <a:lnTo>
                  <a:pt x="735" y="27"/>
                </a:lnTo>
                <a:lnTo>
                  <a:pt x="705" y="20"/>
                </a:lnTo>
                <a:lnTo>
                  <a:pt x="678" y="14"/>
                </a:lnTo>
                <a:lnTo>
                  <a:pt x="649" y="8"/>
                </a:lnTo>
                <a:lnTo>
                  <a:pt x="619" y="5"/>
                </a:lnTo>
                <a:lnTo>
                  <a:pt x="580" y="2"/>
                </a:lnTo>
                <a:lnTo>
                  <a:pt x="550" y="0"/>
                </a:lnTo>
                <a:lnTo>
                  <a:pt x="526" y="0"/>
                </a:lnTo>
                <a:lnTo>
                  <a:pt x="504" y="0"/>
                </a:lnTo>
                <a:lnTo>
                  <a:pt x="471" y="2"/>
                </a:lnTo>
                <a:lnTo>
                  <a:pt x="442" y="4"/>
                </a:lnTo>
                <a:lnTo>
                  <a:pt x="404" y="8"/>
                </a:lnTo>
                <a:lnTo>
                  <a:pt x="371" y="15"/>
                </a:lnTo>
                <a:lnTo>
                  <a:pt x="334" y="24"/>
                </a:lnTo>
                <a:lnTo>
                  <a:pt x="304" y="32"/>
                </a:lnTo>
                <a:lnTo>
                  <a:pt x="270" y="42"/>
                </a:lnTo>
                <a:lnTo>
                  <a:pt x="241" y="53"/>
                </a:lnTo>
                <a:lnTo>
                  <a:pt x="217" y="62"/>
                </a:lnTo>
                <a:lnTo>
                  <a:pt x="193" y="73"/>
                </a:lnTo>
                <a:lnTo>
                  <a:pt x="170" y="84"/>
                </a:lnTo>
                <a:lnTo>
                  <a:pt x="145" y="97"/>
                </a:lnTo>
                <a:lnTo>
                  <a:pt x="122" y="110"/>
                </a:lnTo>
                <a:lnTo>
                  <a:pt x="103" y="122"/>
                </a:lnTo>
                <a:lnTo>
                  <a:pt x="84" y="136"/>
                </a:lnTo>
                <a:lnTo>
                  <a:pt x="61" y="152"/>
                </a:lnTo>
                <a:lnTo>
                  <a:pt x="37" y="170"/>
                </a:lnTo>
                <a:lnTo>
                  <a:pt x="17" y="187"/>
                </a:lnTo>
                <a:lnTo>
                  <a:pt x="0" y="203"/>
                </a:lnTo>
              </a:path>
            </a:pathLst>
          </a:custGeom>
          <a:solidFill>
            <a:srgbClr val="333399"/>
          </a:solidFill>
          <a:ln w="12700" cap="rnd" cmpd="sng">
            <a:solidFill>
              <a:srgbClr val="000000"/>
            </a:solidFill>
            <a:prstDash val="solid"/>
            <a:round/>
            <a:headEnd/>
            <a:tailEnd/>
          </a:ln>
        </p:spPr>
        <p:txBody>
          <a:bodyPr/>
          <a:lstStyle/>
          <a:p>
            <a:pPr defTabSz="548626" fontAlgn="base">
              <a:spcBef>
                <a:spcPct val="0"/>
              </a:spcBef>
              <a:spcAft>
                <a:spcPct val="0"/>
              </a:spcAft>
              <a:defRPr/>
            </a:pPr>
            <a:endParaRPr lang="en-US" sz="2160" kern="0">
              <a:solidFill>
                <a:srgbClr val="000000"/>
              </a:solidFill>
              <a:latin typeface="Arial" panose="020B0604020202020204" pitchFamily="34" charset="0"/>
              <a:ea typeface="ＭＳ Ｐゴシック" charset="0"/>
              <a:cs typeface="Arial" panose="020B0604020202020204" pitchFamily="34" charset="0"/>
            </a:endParaRPr>
          </a:p>
        </p:txBody>
      </p:sp>
      <p:sp>
        <p:nvSpPr>
          <p:cNvPr id="59" name="Freeform 2100">
            <a:extLst>
              <a:ext uri="{FF2B5EF4-FFF2-40B4-BE49-F238E27FC236}">
                <a16:creationId xmlns:a16="http://schemas.microsoft.com/office/drawing/2014/main" id="{A81B4C6D-81B0-814B-AEFB-3427055B5303}"/>
              </a:ext>
            </a:extLst>
          </p:cNvPr>
          <p:cNvSpPr>
            <a:spLocks/>
          </p:cNvSpPr>
          <p:nvPr/>
        </p:nvSpPr>
        <p:spPr bwMode="auto">
          <a:xfrm>
            <a:off x="3079560" y="2052982"/>
            <a:ext cx="1695485" cy="382805"/>
          </a:xfrm>
          <a:custGeom>
            <a:avLst/>
            <a:gdLst>
              <a:gd name="T0" fmla="*/ 2147483646 w 1286"/>
              <a:gd name="T1" fmla="*/ 2147483646 h 268"/>
              <a:gd name="T2" fmla="*/ 2147483646 w 1286"/>
              <a:gd name="T3" fmla="*/ 2147483646 h 268"/>
              <a:gd name="T4" fmla="*/ 2147483646 w 1286"/>
              <a:gd name="T5" fmla="*/ 2147483646 h 268"/>
              <a:gd name="T6" fmla="*/ 2147483646 w 1286"/>
              <a:gd name="T7" fmla="*/ 2147483646 h 268"/>
              <a:gd name="T8" fmla="*/ 2147483646 w 1286"/>
              <a:gd name="T9" fmla="*/ 2147483646 h 268"/>
              <a:gd name="T10" fmla="*/ 2147483646 w 1286"/>
              <a:gd name="T11" fmla="*/ 2147483646 h 268"/>
              <a:gd name="T12" fmla="*/ 2147483646 w 1286"/>
              <a:gd name="T13" fmla="*/ 2147483646 h 268"/>
              <a:gd name="T14" fmla="*/ 2147483646 w 1286"/>
              <a:gd name="T15" fmla="*/ 2147483646 h 268"/>
              <a:gd name="T16" fmla="*/ 2147483646 w 1286"/>
              <a:gd name="T17" fmla="*/ 2147483646 h 268"/>
              <a:gd name="T18" fmla="*/ 2147483646 w 1286"/>
              <a:gd name="T19" fmla="*/ 2147483646 h 268"/>
              <a:gd name="T20" fmla="*/ 2147483646 w 1286"/>
              <a:gd name="T21" fmla="*/ 2147483646 h 268"/>
              <a:gd name="T22" fmla="*/ 2147483646 w 1286"/>
              <a:gd name="T23" fmla="*/ 2147483646 h 268"/>
              <a:gd name="T24" fmla="*/ 2147483646 w 1286"/>
              <a:gd name="T25" fmla="*/ 2147483646 h 268"/>
              <a:gd name="T26" fmla="*/ 2147483646 w 1286"/>
              <a:gd name="T27" fmla="*/ 2147483646 h 268"/>
              <a:gd name="T28" fmla="*/ 2147483646 w 1286"/>
              <a:gd name="T29" fmla="*/ 2147483646 h 268"/>
              <a:gd name="T30" fmla="*/ 2147483646 w 1286"/>
              <a:gd name="T31" fmla="*/ 2147483646 h 268"/>
              <a:gd name="T32" fmla="*/ 2147483646 w 1286"/>
              <a:gd name="T33" fmla="*/ 2147483646 h 268"/>
              <a:gd name="T34" fmla="*/ 2147483646 w 1286"/>
              <a:gd name="T35" fmla="*/ 2147483646 h 268"/>
              <a:gd name="T36" fmla="*/ 2147483646 w 1286"/>
              <a:gd name="T37" fmla="*/ 2147483646 h 268"/>
              <a:gd name="T38" fmla="*/ 2147483646 w 1286"/>
              <a:gd name="T39" fmla="*/ 2147483646 h 268"/>
              <a:gd name="T40" fmla="*/ 2147483646 w 1286"/>
              <a:gd name="T41" fmla="*/ 0 h 268"/>
              <a:gd name="T42" fmla="*/ 2147483646 w 1286"/>
              <a:gd name="T43" fmla="*/ 2147483646 h 268"/>
              <a:gd name="T44" fmla="*/ 2147483646 w 1286"/>
              <a:gd name="T45" fmla="*/ 2147483646 h 268"/>
              <a:gd name="T46" fmla="*/ 2147483646 w 1286"/>
              <a:gd name="T47" fmla="*/ 2147483646 h 268"/>
              <a:gd name="T48" fmla="*/ 2147483646 w 1286"/>
              <a:gd name="T49" fmla="*/ 2147483646 h 268"/>
              <a:gd name="T50" fmla="*/ 2147483646 w 1286"/>
              <a:gd name="T51" fmla="*/ 2147483646 h 268"/>
              <a:gd name="T52" fmla="*/ 2147483646 w 1286"/>
              <a:gd name="T53" fmla="*/ 2147483646 h 268"/>
              <a:gd name="T54" fmla="*/ 2147483646 w 1286"/>
              <a:gd name="T55" fmla="*/ 2147483646 h 268"/>
              <a:gd name="T56" fmla="*/ 2147483646 w 1286"/>
              <a:gd name="T57" fmla="*/ 2147483646 h 268"/>
              <a:gd name="T58" fmla="*/ 2147483646 w 1286"/>
              <a:gd name="T59" fmla="*/ 2147483646 h 268"/>
              <a:gd name="T60" fmla="*/ 2147483646 w 1286"/>
              <a:gd name="T61" fmla="*/ 2147483646 h 268"/>
              <a:gd name="T62" fmla="*/ 2147483646 w 1286"/>
              <a:gd name="T63" fmla="*/ 2147483646 h 268"/>
              <a:gd name="T64" fmla="*/ 2147483646 w 1286"/>
              <a:gd name="T65" fmla="*/ 2147483646 h 268"/>
              <a:gd name="T66" fmla="*/ 2147483646 w 1286"/>
              <a:gd name="T67" fmla="*/ 2147483646 h 268"/>
              <a:gd name="T68" fmla="*/ 2147483646 w 1286"/>
              <a:gd name="T69" fmla="*/ 2147483646 h 268"/>
              <a:gd name="T70" fmla="*/ 2147483646 w 1286"/>
              <a:gd name="T71" fmla="*/ 2147483646 h 268"/>
              <a:gd name="T72" fmla="*/ 2147483646 w 1286"/>
              <a:gd name="T73" fmla="*/ 2147483646 h 268"/>
              <a:gd name="T74" fmla="*/ 2147483646 w 1286"/>
              <a:gd name="T75" fmla="*/ 2147483646 h 268"/>
              <a:gd name="T76" fmla="*/ 2147483646 w 1286"/>
              <a:gd name="T77" fmla="*/ 2147483646 h 268"/>
              <a:gd name="T78" fmla="*/ 2147483646 w 1286"/>
              <a:gd name="T79" fmla="*/ 2147483646 h 268"/>
              <a:gd name="T80" fmla="*/ 2147483646 w 1286"/>
              <a:gd name="T81" fmla="*/ 2147483646 h 268"/>
              <a:gd name="T82" fmla="*/ 2147483646 w 1286"/>
              <a:gd name="T83" fmla="*/ 2147483646 h 268"/>
              <a:gd name="T84" fmla="*/ 2147483646 w 1286"/>
              <a:gd name="T85" fmla="*/ 2147483646 h 268"/>
              <a:gd name="T86" fmla="*/ 2147483646 w 1286"/>
              <a:gd name="T87" fmla="*/ 2147483646 h 268"/>
              <a:gd name="T88" fmla="*/ 2147483646 w 1286"/>
              <a:gd name="T89" fmla="*/ 2147483646 h 268"/>
              <a:gd name="T90" fmla="*/ 2147483646 w 1286"/>
              <a:gd name="T91" fmla="*/ 2147483646 h 268"/>
              <a:gd name="T92" fmla="*/ 2147483646 w 1286"/>
              <a:gd name="T93" fmla="*/ 2147483646 h 268"/>
              <a:gd name="T94" fmla="*/ 2147483646 w 1286"/>
              <a:gd name="T95" fmla="*/ 2147483646 h 268"/>
              <a:gd name="T96" fmla="*/ 0 w 1286"/>
              <a:gd name="T97" fmla="*/ 2147483646 h 268"/>
              <a:gd name="T98" fmla="*/ 2147483646 w 1286"/>
              <a:gd name="T99" fmla="*/ 2147483646 h 268"/>
              <a:gd name="T100" fmla="*/ 2147483646 w 1286"/>
              <a:gd name="T101" fmla="*/ 2147483646 h 268"/>
              <a:gd name="T102" fmla="*/ 2147483646 w 1286"/>
              <a:gd name="T103" fmla="*/ 2147483646 h 2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6"/>
              <a:gd name="T157" fmla="*/ 0 h 268"/>
              <a:gd name="T158" fmla="*/ 1286 w 1286"/>
              <a:gd name="T159" fmla="*/ 268 h 2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6" h="268">
                <a:moveTo>
                  <a:pt x="103" y="1"/>
                </a:moveTo>
                <a:lnTo>
                  <a:pt x="115" y="13"/>
                </a:lnTo>
                <a:lnTo>
                  <a:pt x="135" y="22"/>
                </a:lnTo>
                <a:lnTo>
                  <a:pt x="158" y="29"/>
                </a:lnTo>
                <a:lnTo>
                  <a:pt x="183" y="34"/>
                </a:lnTo>
                <a:lnTo>
                  <a:pt x="208" y="39"/>
                </a:lnTo>
                <a:lnTo>
                  <a:pt x="236" y="43"/>
                </a:lnTo>
                <a:lnTo>
                  <a:pt x="262" y="47"/>
                </a:lnTo>
                <a:lnTo>
                  <a:pt x="288" y="50"/>
                </a:lnTo>
                <a:lnTo>
                  <a:pt x="312" y="52"/>
                </a:lnTo>
                <a:lnTo>
                  <a:pt x="342" y="55"/>
                </a:lnTo>
                <a:lnTo>
                  <a:pt x="371" y="57"/>
                </a:lnTo>
                <a:lnTo>
                  <a:pt x="402" y="59"/>
                </a:lnTo>
                <a:lnTo>
                  <a:pt x="433" y="61"/>
                </a:lnTo>
                <a:lnTo>
                  <a:pt x="460" y="62"/>
                </a:lnTo>
                <a:lnTo>
                  <a:pt x="488" y="64"/>
                </a:lnTo>
                <a:lnTo>
                  <a:pt x="516" y="65"/>
                </a:lnTo>
                <a:lnTo>
                  <a:pt x="539" y="65"/>
                </a:lnTo>
                <a:lnTo>
                  <a:pt x="570" y="66"/>
                </a:lnTo>
                <a:lnTo>
                  <a:pt x="594" y="66"/>
                </a:lnTo>
                <a:lnTo>
                  <a:pt x="619" y="66"/>
                </a:lnTo>
                <a:lnTo>
                  <a:pt x="642" y="67"/>
                </a:lnTo>
                <a:lnTo>
                  <a:pt x="673" y="66"/>
                </a:lnTo>
                <a:lnTo>
                  <a:pt x="706" y="66"/>
                </a:lnTo>
                <a:lnTo>
                  <a:pt x="738" y="65"/>
                </a:lnTo>
                <a:lnTo>
                  <a:pt x="769" y="65"/>
                </a:lnTo>
                <a:lnTo>
                  <a:pt x="799" y="64"/>
                </a:lnTo>
                <a:lnTo>
                  <a:pt x="829" y="63"/>
                </a:lnTo>
                <a:lnTo>
                  <a:pt x="859" y="61"/>
                </a:lnTo>
                <a:lnTo>
                  <a:pt x="887" y="59"/>
                </a:lnTo>
                <a:lnTo>
                  <a:pt x="916" y="57"/>
                </a:lnTo>
                <a:lnTo>
                  <a:pt x="943" y="56"/>
                </a:lnTo>
                <a:lnTo>
                  <a:pt x="967" y="53"/>
                </a:lnTo>
                <a:lnTo>
                  <a:pt x="996" y="51"/>
                </a:lnTo>
                <a:lnTo>
                  <a:pt x="1026" y="47"/>
                </a:lnTo>
                <a:lnTo>
                  <a:pt x="1060" y="42"/>
                </a:lnTo>
                <a:lnTo>
                  <a:pt x="1092" y="37"/>
                </a:lnTo>
                <a:lnTo>
                  <a:pt x="1119" y="31"/>
                </a:lnTo>
                <a:lnTo>
                  <a:pt x="1142" y="25"/>
                </a:lnTo>
                <a:lnTo>
                  <a:pt x="1165" y="16"/>
                </a:lnTo>
                <a:lnTo>
                  <a:pt x="1176" y="8"/>
                </a:lnTo>
                <a:lnTo>
                  <a:pt x="1181" y="0"/>
                </a:lnTo>
                <a:lnTo>
                  <a:pt x="1192" y="11"/>
                </a:lnTo>
                <a:lnTo>
                  <a:pt x="1203" y="25"/>
                </a:lnTo>
                <a:lnTo>
                  <a:pt x="1217" y="40"/>
                </a:lnTo>
                <a:lnTo>
                  <a:pt x="1232" y="57"/>
                </a:lnTo>
                <a:lnTo>
                  <a:pt x="1247" y="77"/>
                </a:lnTo>
                <a:lnTo>
                  <a:pt x="1262" y="99"/>
                </a:lnTo>
                <a:lnTo>
                  <a:pt x="1274" y="118"/>
                </a:lnTo>
                <a:lnTo>
                  <a:pt x="1285" y="136"/>
                </a:lnTo>
                <a:lnTo>
                  <a:pt x="1281" y="147"/>
                </a:lnTo>
                <a:lnTo>
                  <a:pt x="1272" y="160"/>
                </a:lnTo>
                <a:lnTo>
                  <a:pt x="1261" y="170"/>
                </a:lnTo>
                <a:lnTo>
                  <a:pt x="1242" y="182"/>
                </a:lnTo>
                <a:lnTo>
                  <a:pt x="1223" y="192"/>
                </a:lnTo>
                <a:lnTo>
                  <a:pt x="1194" y="202"/>
                </a:lnTo>
                <a:lnTo>
                  <a:pt x="1168" y="211"/>
                </a:lnTo>
                <a:lnTo>
                  <a:pt x="1139" y="218"/>
                </a:lnTo>
                <a:lnTo>
                  <a:pt x="1109" y="226"/>
                </a:lnTo>
                <a:lnTo>
                  <a:pt x="1080" y="231"/>
                </a:lnTo>
                <a:lnTo>
                  <a:pt x="1053" y="236"/>
                </a:lnTo>
                <a:lnTo>
                  <a:pt x="1026" y="240"/>
                </a:lnTo>
                <a:lnTo>
                  <a:pt x="995" y="245"/>
                </a:lnTo>
                <a:lnTo>
                  <a:pt x="966" y="249"/>
                </a:lnTo>
                <a:lnTo>
                  <a:pt x="938" y="252"/>
                </a:lnTo>
                <a:lnTo>
                  <a:pt x="904" y="256"/>
                </a:lnTo>
                <a:lnTo>
                  <a:pt x="867" y="259"/>
                </a:lnTo>
                <a:lnTo>
                  <a:pt x="833" y="261"/>
                </a:lnTo>
                <a:lnTo>
                  <a:pt x="799" y="263"/>
                </a:lnTo>
                <a:lnTo>
                  <a:pt x="768" y="265"/>
                </a:lnTo>
                <a:lnTo>
                  <a:pt x="739" y="266"/>
                </a:lnTo>
                <a:lnTo>
                  <a:pt x="706" y="266"/>
                </a:lnTo>
                <a:lnTo>
                  <a:pt x="672" y="267"/>
                </a:lnTo>
                <a:lnTo>
                  <a:pt x="642" y="267"/>
                </a:lnTo>
                <a:lnTo>
                  <a:pt x="609" y="267"/>
                </a:lnTo>
                <a:lnTo>
                  <a:pt x="578" y="266"/>
                </a:lnTo>
                <a:lnTo>
                  <a:pt x="542" y="266"/>
                </a:lnTo>
                <a:lnTo>
                  <a:pt x="502" y="264"/>
                </a:lnTo>
                <a:lnTo>
                  <a:pt x="469" y="262"/>
                </a:lnTo>
                <a:lnTo>
                  <a:pt x="439" y="260"/>
                </a:lnTo>
                <a:lnTo>
                  <a:pt x="414" y="259"/>
                </a:lnTo>
                <a:lnTo>
                  <a:pt x="385" y="256"/>
                </a:lnTo>
                <a:lnTo>
                  <a:pt x="358" y="253"/>
                </a:lnTo>
                <a:lnTo>
                  <a:pt x="329" y="250"/>
                </a:lnTo>
                <a:lnTo>
                  <a:pt x="301" y="247"/>
                </a:lnTo>
                <a:lnTo>
                  <a:pt x="273" y="243"/>
                </a:lnTo>
                <a:lnTo>
                  <a:pt x="245" y="239"/>
                </a:lnTo>
                <a:lnTo>
                  <a:pt x="218" y="235"/>
                </a:lnTo>
                <a:lnTo>
                  <a:pt x="187" y="228"/>
                </a:lnTo>
                <a:lnTo>
                  <a:pt x="155" y="221"/>
                </a:lnTo>
                <a:lnTo>
                  <a:pt x="125" y="213"/>
                </a:lnTo>
                <a:lnTo>
                  <a:pt x="98" y="205"/>
                </a:lnTo>
                <a:lnTo>
                  <a:pt x="76" y="197"/>
                </a:lnTo>
                <a:lnTo>
                  <a:pt x="51" y="187"/>
                </a:lnTo>
                <a:lnTo>
                  <a:pt x="29" y="174"/>
                </a:lnTo>
                <a:lnTo>
                  <a:pt x="12" y="161"/>
                </a:lnTo>
                <a:lnTo>
                  <a:pt x="3" y="149"/>
                </a:lnTo>
                <a:lnTo>
                  <a:pt x="0" y="135"/>
                </a:lnTo>
                <a:lnTo>
                  <a:pt x="13" y="115"/>
                </a:lnTo>
                <a:lnTo>
                  <a:pt x="25" y="94"/>
                </a:lnTo>
                <a:lnTo>
                  <a:pt x="37" y="77"/>
                </a:lnTo>
                <a:lnTo>
                  <a:pt x="53" y="56"/>
                </a:lnTo>
                <a:lnTo>
                  <a:pt x="68" y="38"/>
                </a:lnTo>
                <a:lnTo>
                  <a:pt x="84" y="20"/>
                </a:lnTo>
                <a:lnTo>
                  <a:pt x="103" y="1"/>
                </a:lnTo>
              </a:path>
            </a:pathLst>
          </a:custGeom>
          <a:solidFill>
            <a:srgbClr val="339966"/>
          </a:solidFill>
          <a:ln w="12700" cap="rnd" cmpd="sng">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60" name="Freeform 2101">
            <a:extLst>
              <a:ext uri="{FF2B5EF4-FFF2-40B4-BE49-F238E27FC236}">
                <a16:creationId xmlns:a16="http://schemas.microsoft.com/office/drawing/2014/main" id="{9580CC5E-1A05-2749-AF49-CDF6CFD83445}"/>
              </a:ext>
            </a:extLst>
          </p:cNvPr>
          <p:cNvSpPr>
            <a:spLocks/>
          </p:cNvSpPr>
          <p:nvPr/>
        </p:nvSpPr>
        <p:spPr bwMode="auto">
          <a:xfrm>
            <a:off x="2976718" y="2477211"/>
            <a:ext cx="1899743" cy="508503"/>
          </a:xfrm>
          <a:custGeom>
            <a:avLst/>
            <a:gdLst>
              <a:gd name="T0" fmla="*/ 2147483646 w 1441"/>
              <a:gd name="T1" fmla="*/ 2147483646 h 356"/>
              <a:gd name="T2" fmla="*/ 2147483646 w 1441"/>
              <a:gd name="T3" fmla="*/ 2147483646 h 356"/>
              <a:gd name="T4" fmla="*/ 2147483646 w 1441"/>
              <a:gd name="T5" fmla="*/ 2147483646 h 356"/>
              <a:gd name="T6" fmla="*/ 2147483646 w 1441"/>
              <a:gd name="T7" fmla="*/ 2147483646 h 356"/>
              <a:gd name="T8" fmla="*/ 2147483646 w 1441"/>
              <a:gd name="T9" fmla="*/ 2147483646 h 356"/>
              <a:gd name="T10" fmla="*/ 2147483646 w 1441"/>
              <a:gd name="T11" fmla="*/ 2147483646 h 356"/>
              <a:gd name="T12" fmla="*/ 2147483646 w 1441"/>
              <a:gd name="T13" fmla="*/ 2147483646 h 356"/>
              <a:gd name="T14" fmla="*/ 2147483646 w 1441"/>
              <a:gd name="T15" fmla="*/ 2147483646 h 356"/>
              <a:gd name="T16" fmla="*/ 2147483646 w 1441"/>
              <a:gd name="T17" fmla="*/ 2147483646 h 356"/>
              <a:gd name="T18" fmla="*/ 2147483646 w 1441"/>
              <a:gd name="T19" fmla="*/ 2147483646 h 356"/>
              <a:gd name="T20" fmla="*/ 2147483646 w 1441"/>
              <a:gd name="T21" fmla="*/ 2147483646 h 356"/>
              <a:gd name="T22" fmla="*/ 2147483646 w 1441"/>
              <a:gd name="T23" fmla="*/ 2147483646 h 356"/>
              <a:gd name="T24" fmla="*/ 2147483646 w 1441"/>
              <a:gd name="T25" fmla="*/ 2147483646 h 356"/>
              <a:gd name="T26" fmla="*/ 2147483646 w 1441"/>
              <a:gd name="T27" fmla="*/ 2147483646 h 356"/>
              <a:gd name="T28" fmla="*/ 2147483646 w 1441"/>
              <a:gd name="T29" fmla="*/ 2147483646 h 356"/>
              <a:gd name="T30" fmla="*/ 2147483646 w 1441"/>
              <a:gd name="T31" fmla="*/ 2147483646 h 356"/>
              <a:gd name="T32" fmla="*/ 2147483646 w 1441"/>
              <a:gd name="T33" fmla="*/ 2147483646 h 356"/>
              <a:gd name="T34" fmla="*/ 2147483646 w 1441"/>
              <a:gd name="T35" fmla="*/ 2147483646 h 356"/>
              <a:gd name="T36" fmla="*/ 2147483646 w 1441"/>
              <a:gd name="T37" fmla="*/ 2147483646 h 356"/>
              <a:gd name="T38" fmla="*/ 2147483646 w 1441"/>
              <a:gd name="T39" fmla="*/ 2147483646 h 356"/>
              <a:gd name="T40" fmla="*/ 2147483646 w 1441"/>
              <a:gd name="T41" fmla="*/ 2147483646 h 356"/>
              <a:gd name="T42" fmla="*/ 2147483646 w 1441"/>
              <a:gd name="T43" fmla="*/ 2147483646 h 356"/>
              <a:gd name="T44" fmla="*/ 2147483646 w 1441"/>
              <a:gd name="T45" fmla="*/ 2147483646 h 356"/>
              <a:gd name="T46" fmla="*/ 2147483646 w 1441"/>
              <a:gd name="T47" fmla="*/ 2147483646 h 356"/>
              <a:gd name="T48" fmla="*/ 2147483646 w 1441"/>
              <a:gd name="T49" fmla="*/ 2147483646 h 356"/>
              <a:gd name="T50" fmla="*/ 2147483646 w 1441"/>
              <a:gd name="T51" fmla="*/ 2147483646 h 356"/>
              <a:gd name="T52" fmla="*/ 2147483646 w 1441"/>
              <a:gd name="T53" fmla="*/ 2147483646 h 356"/>
              <a:gd name="T54" fmla="*/ 2147483646 w 1441"/>
              <a:gd name="T55" fmla="*/ 2147483646 h 356"/>
              <a:gd name="T56" fmla="*/ 2147483646 w 1441"/>
              <a:gd name="T57" fmla="*/ 2147483646 h 356"/>
              <a:gd name="T58" fmla="*/ 2147483646 w 1441"/>
              <a:gd name="T59" fmla="*/ 2147483646 h 356"/>
              <a:gd name="T60" fmla="*/ 2147483646 w 1441"/>
              <a:gd name="T61" fmla="*/ 2147483646 h 356"/>
              <a:gd name="T62" fmla="*/ 2147483646 w 1441"/>
              <a:gd name="T63" fmla="*/ 2147483646 h 356"/>
              <a:gd name="T64" fmla="*/ 2147483646 w 1441"/>
              <a:gd name="T65" fmla="*/ 2147483646 h 356"/>
              <a:gd name="T66" fmla="*/ 2147483646 w 1441"/>
              <a:gd name="T67" fmla="*/ 2147483646 h 356"/>
              <a:gd name="T68" fmla="*/ 2147483646 w 1441"/>
              <a:gd name="T69" fmla="*/ 2147483646 h 356"/>
              <a:gd name="T70" fmla="*/ 2147483646 w 1441"/>
              <a:gd name="T71" fmla="*/ 2147483646 h 356"/>
              <a:gd name="T72" fmla="*/ 2147483646 w 1441"/>
              <a:gd name="T73" fmla="*/ 2147483646 h 356"/>
              <a:gd name="T74" fmla="*/ 2147483646 w 1441"/>
              <a:gd name="T75" fmla="*/ 2147483646 h 356"/>
              <a:gd name="T76" fmla="*/ 2147483646 w 1441"/>
              <a:gd name="T77" fmla="*/ 2147483646 h 356"/>
              <a:gd name="T78" fmla="*/ 2147483646 w 1441"/>
              <a:gd name="T79" fmla="*/ 2147483646 h 356"/>
              <a:gd name="T80" fmla="*/ 2147483646 w 1441"/>
              <a:gd name="T81" fmla="*/ 2147483646 h 356"/>
              <a:gd name="T82" fmla="*/ 2147483646 w 1441"/>
              <a:gd name="T83" fmla="*/ 2147483646 h 356"/>
              <a:gd name="T84" fmla="*/ 0 w 1441"/>
              <a:gd name="T85" fmla="*/ 2147483646 h 356"/>
              <a:gd name="T86" fmla="*/ 2147483646 w 1441"/>
              <a:gd name="T87" fmla="*/ 2147483646 h 356"/>
              <a:gd name="T88" fmla="*/ 2147483646 w 1441"/>
              <a:gd name="T89" fmla="*/ 2147483646 h 3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1"/>
              <a:gd name="T136" fmla="*/ 0 h 356"/>
              <a:gd name="T137" fmla="*/ 1441 w 1441"/>
              <a:gd name="T138" fmla="*/ 356 h 3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1" h="356">
                <a:moveTo>
                  <a:pt x="12" y="0"/>
                </a:moveTo>
                <a:lnTo>
                  <a:pt x="16" y="12"/>
                </a:lnTo>
                <a:lnTo>
                  <a:pt x="25" y="29"/>
                </a:lnTo>
                <a:lnTo>
                  <a:pt x="39" y="48"/>
                </a:lnTo>
                <a:lnTo>
                  <a:pt x="58" y="66"/>
                </a:lnTo>
                <a:lnTo>
                  <a:pt x="78" y="80"/>
                </a:lnTo>
                <a:lnTo>
                  <a:pt x="104" y="96"/>
                </a:lnTo>
                <a:lnTo>
                  <a:pt x="128" y="108"/>
                </a:lnTo>
                <a:lnTo>
                  <a:pt x="152" y="118"/>
                </a:lnTo>
                <a:lnTo>
                  <a:pt x="170" y="126"/>
                </a:lnTo>
                <a:lnTo>
                  <a:pt x="195" y="135"/>
                </a:lnTo>
                <a:lnTo>
                  <a:pt x="221" y="143"/>
                </a:lnTo>
                <a:lnTo>
                  <a:pt x="248" y="151"/>
                </a:lnTo>
                <a:lnTo>
                  <a:pt x="274" y="158"/>
                </a:lnTo>
                <a:lnTo>
                  <a:pt x="301" y="165"/>
                </a:lnTo>
                <a:lnTo>
                  <a:pt x="331" y="171"/>
                </a:lnTo>
                <a:lnTo>
                  <a:pt x="359" y="177"/>
                </a:lnTo>
                <a:lnTo>
                  <a:pt x="389" y="182"/>
                </a:lnTo>
                <a:lnTo>
                  <a:pt x="419" y="186"/>
                </a:lnTo>
                <a:lnTo>
                  <a:pt x="447" y="190"/>
                </a:lnTo>
                <a:lnTo>
                  <a:pt x="472" y="193"/>
                </a:lnTo>
                <a:lnTo>
                  <a:pt x="501" y="196"/>
                </a:lnTo>
                <a:lnTo>
                  <a:pt x="528" y="199"/>
                </a:lnTo>
                <a:lnTo>
                  <a:pt x="551" y="201"/>
                </a:lnTo>
                <a:lnTo>
                  <a:pt x="579" y="203"/>
                </a:lnTo>
                <a:lnTo>
                  <a:pt x="606" y="204"/>
                </a:lnTo>
                <a:lnTo>
                  <a:pt x="632" y="205"/>
                </a:lnTo>
                <a:lnTo>
                  <a:pt x="660" y="206"/>
                </a:lnTo>
                <a:lnTo>
                  <a:pt x="693" y="207"/>
                </a:lnTo>
                <a:lnTo>
                  <a:pt x="720" y="208"/>
                </a:lnTo>
                <a:lnTo>
                  <a:pt x="748" y="207"/>
                </a:lnTo>
                <a:lnTo>
                  <a:pt x="782" y="206"/>
                </a:lnTo>
                <a:lnTo>
                  <a:pt x="814" y="205"/>
                </a:lnTo>
                <a:lnTo>
                  <a:pt x="843" y="204"/>
                </a:lnTo>
                <a:lnTo>
                  <a:pt x="869" y="203"/>
                </a:lnTo>
                <a:lnTo>
                  <a:pt x="897" y="200"/>
                </a:lnTo>
                <a:lnTo>
                  <a:pt x="929" y="197"/>
                </a:lnTo>
                <a:lnTo>
                  <a:pt x="960" y="194"/>
                </a:lnTo>
                <a:lnTo>
                  <a:pt x="988" y="191"/>
                </a:lnTo>
                <a:lnTo>
                  <a:pt x="1020" y="186"/>
                </a:lnTo>
                <a:lnTo>
                  <a:pt x="1052" y="182"/>
                </a:lnTo>
                <a:lnTo>
                  <a:pt x="1082" y="177"/>
                </a:lnTo>
                <a:lnTo>
                  <a:pt x="1109" y="171"/>
                </a:lnTo>
                <a:lnTo>
                  <a:pt x="1140" y="164"/>
                </a:lnTo>
                <a:lnTo>
                  <a:pt x="1168" y="158"/>
                </a:lnTo>
                <a:lnTo>
                  <a:pt x="1194" y="151"/>
                </a:lnTo>
                <a:lnTo>
                  <a:pt x="1221" y="143"/>
                </a:lnTo>
                <a:lnTo>
                  <a:pt x="1246" y="135"/>
                </a:lnTo>
                <a:lnTo>
                  <a:pt x="1270" y="126"/>
                </a:lnTo>
                <a:lnTo>
                  <a:pt x="1292" y="117"/>
                </a:lnTo>
                <a:lnTo>
                  <a:pt x="1314" y="107"/>
                </a:lnTo>
                <a:lnTo>
                  <a:pt x="1335" y="97"/>
                </a:lnTo>
                <a:lnTo>
                  <a:pt x="1355" y="85"/>
                </a:lnTo>
                <a:lnTo>
                  <a:pt x="1373" y="74"/>
                </a:lnTo>
                <a:lnTo>
                  <a:pt x="1387" y="62"/>
                </a:lnTo>
                <a:lnTo>
                  <a:pt x="1400" y="51"/>
                </a:lnTo>
                <a:lnTo>
                  <a:pt x="1410" y="37"/>
                </a:lnTo>
                <a:lnTo>
                  <a:pt x="1421" y="19"/>
                </a:lnTo>
                <a:lnTo>
                  <a:pt x="1428" y="5"/>
                </a:lnTo>
                <a:lnTo>
                  <a:pt x="1432" y="24"/>
                </a:lnTo>
                <a:lnTo>
                  <a:pt x="1435" y="44"/>
                </a:lnTo>
                <a:lnTo>
                  <a:pt x="1437" y="61"/>
                </a:lnTo>
                <a:lnTo>
                  <a:pt x="1438" y="79"/>
                </a:lnTo>
                <a:lnTo>
                  <a:pt x="1440" y="104"/>
                </a:lnTo>
                <a:lnTo>
                  <a:pt x="1440" y="125"/>
                </a:lnTo>
                <a:lnTo>
                  <a:pt x="1440" y="139"/>
                </a:lnTo>
                <a:lnTo>
                  <a:pt x="1439" y="154"/>
                </a:lnTo>
                <a:lnTo>
                  <a:pt x="1440" y="167"/>
                </a:lnTo>
                <a:lnTo>
                  <a:pt x="1438" y="178"/>
                </a:lnTo>
                <a:lnTo>
                  <a:pt x="1433" y="192"/>
                </a:lnTo>
                <a:lnTo>
                  <a:pt x="1420" y="207"/>
                </a:lnTo>
                <a:lnTo>
                  <a:pt x="1406" y="220"/>
                </a:lnTo>
                <a:lnTo>
                  <a:pt x="1388" y="234"/>
                </a:lnTo>
                <a:lnTo>
                  <a:pt x="1370" y="246"/>
                </a:lnTo>
                <a:lnTo>
                  <a:pt x="1348" y="257"/>
                </a:lnTo>
                <a:lnTo>
                  <a:pt x="1325" y="266"/>
                </a:lnTo>
                <a:lnTo>
                  <a:pt x="1302" y="276"/>
                </a:lnTo>
                <a:lnTo>
                  <a:pt x="1276" y="285"/>
                </a:lnTo>
                <a:lnTo>
                  <a:pt x="1252" y="292"/>
                </a:lnTo>
                <a:lnTo>
                  <a:pt x="1227" y="299"/>
                </a:lnTo>
                <a:lnTo>
                  <a:pt x="1201" y="306"/>
                </a:lnTo>
                <a:lnTo>
                  <a:pt x="1175" y="311"/>
                </a:lnTo>
                <a:lnTo>
                  <a:pt x="1149" y="317"/>
                </a:lnTo>
                <a:lnTo>
                  <a:pt x="1122" y="322"/>
                </a:lnTo>
                <a:lnTo>
                  <a:pt x="1092" y="328"/>
                </a:lnTo>
                <a:lnTo>
                  <a:pt x="1064" y="331"/>
                </a:lnTo>
                <a:lnTo>
                  <a:pt x="1037" y="335"/>
                </a:lnTo>
                <a:lnTo>
                  <a:pt x="1010" y="339"/>
                </a:lnTo>
                <a:lnTo>
                  <a:pt x="981" y="342"/>
                </a:lnTo>
                <a:lnTo>
                  <a:pt x="953" y="345"/>
                </a:lnTo>
                <a:lnTo>
                  <a:pt x="921" y="347"/>
                </a:lnTo>
                <a:lnTo>
                  <a:pt x="894" y="349"/>
                </a:lnTo>
                <a:lnTo>
                  <a:pt x="860" y="352"/>
                </a:lnTo>
                <a:lnTo>
                  <a:pt x="830" y="353"/>
                </a:lnTo>
                <a:lnTo>
                  <a:pt x="797" y="354"/>
                </a:lnTo>
                <a:lnTo>
                  <a:pt x="776" y="355"/>
                </a:lnTo>
                <a:lnTo>
                  <a:pt x="748" y="355"/>
                </a:lnTo>
                <a:lnTo>
                  <a:pt x="720" y="355"/>
                </a:lnTo>
                <a:lnTo>
                  <a:pt x="705" y="355"/>
                </a:lnTo>
                <a:lnTo>
                  <a:pt x="683" y="355"/>
                </a:lnTo>
                <a:lnTo>
                  <a:pt x="658" y="354"/>
                </a:lnTo>
                <a:lnTo>
                  <a:pt x="632" y="354"/>
                </a:lnTo>
                <a:lnTo>
                  <a:pt x="603" y="352"/>
                </a:lnTo>
                <a:lnTo>
                  <a:pt x="576" y="351"/>
                </a:lnTo>
                <a:lnTo>
                  <a:pt x="547" y="349"/>
                </a:lnTo>
                <a:lnTo>
                  <a:pt x="521" y="347"/>
                </a:lnTo>
                <a:lnTo>
                  <a:pt x="491" y="345"/>
                </a:lnTo>
                <a:lnTo>
                  <a:pt x="457" y="341"/>
                </a:lnTo>
                <a:lnTo>
                  <a:pt x="431" y="339"/>
                </a:lnTo>
                <a:lnTo>
                  <a:pt x="404" y="335"/>
                </a:lnTo>
                <a:lnTo>
                  <a:pt x="375" y="331"/>
                </a:lnTo>
                <a:lnTo>
                  <a:pt x="347" y="327"/>
                </a:lnTo>
                <a:lnTo>
                  <a:pt x="318" y="322"/>
                </a:lnTo>
                <a:lnTo>
                  <a:pt x="287" y="316"/>
                </a:lnTo>
                <a:lnTo>
                  <a:pt x="256" y="310"/>
                </a:lnTo>
                <a:lnTo>
                  <a:pt x="229" y="303"/>
                </a:lnTo>
                <a:lnTo>
                  <a:pt x="202" y="297"/>
                </a:lnTo>
                <a:lnTo>
                  <a:pt x="172" y="288"/>
                </a:lnTo>
                <a:lnTo>
                  <a:pt x="145" y="279"/>
                </a:lnTo>
                <a:lnTo>
                  <a:pt x="124" y="271"/>
                </a:lnTo>
                <a:lnTo>
                  <a:pt x="101" y="262"/>
                </a:lnTo>
                <a:lnTo>
                  <a:pt x="79" y="251"/>
                </a:lnTo>
                <a:lnTo>
                  <a:pt x="61" y="241"/>
                </a:lnTo>
                <a:lnTo>
                  <a:pt x="44" y="230"/>
                </a:lnTo>
                <a:lnTo>
                  <a:pt x="32" y="218"/>
                </a:lnTo>
                <a:lnTo>
                  <a:pt x="18" y="207"/>
                </a:lnTo>
                <a:lnTo>
                  <a:pt x="8" y="193"/>
                </a:lnTo>
                <a:lnTo>
                  <a:pt x="2" y="175"/>
                </a:lnTo>
                <a:lnTo>
                  <a:pt x="0" y="151"/>
                </a:lnTo>
                <a:lnTo>
                  <a:pt x="0" y="128"/>
                </a:lnTo>
                <a:lnTo>
                  <a:pt x="0" y="104"/>
                </a:lnTo>
                <a:lnTo>
                  <a:pt x="2" y="80"/>
                </a:lnTo>
                <a:lnTo>
                  <a:pt x="4" y="58"/>
                </a:lnTo>
                <a:lnTo>
                  <a:pt x="7" y="39"/>
                </a:lnTo>
                <a:lnTo>
                  <a:pt x="9" y="19"/>
                </a:lnTo>
                <a:lnTo>
                  <a:pt x="12" y="0"/>
                </a:lnTo>
              </a:path>
            </a:pathLst>
          </a:custGeom>
          <a:solidFill>
            <a:srgbClr val="FF0000"/>
          </a:solidFill>
          <a:ln w="12700" cap="rnd" cmpd="sng">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61" name="Freeform 2102">
            <a:extLst>
              <a:ext uri="{FF2B5EF4-FFF2-40B4-BE49-F238E27FC236}">
                <a16:creationId xmlns:a16="http://schemas.microsoft.com/office/drawing/2014/main" id="{73545174-8255-C047-964F-A04E7E06BAFF}"/>
              </a:ext>
            </a:extLst>
          </p:cNvPr>
          <p:cNvSpPr>
            <a:spLocks/>
          </p:cNvSpPr>
          <p:nvPr/>
        </p:nvSpPr>
        <p:spPr bwMode="auto">
          <a:xfrm>
            <a:off x="2983859" y="2770028"/>
            <a:ext cx="1886887" cy="502789"/>
          </a:xfrm>
          <a:custGeom>
            <a:avLst/>
            <a:gdLst>
              <a:gd name="T0" fmla="*/ 2147483646 w 1431"/>
              <a:gd name="T1" fmla="*/ 2147483646 h 352"/>
              <a:gd name="T2" fmla="*/ 2147483646 w 1431"/>
              <a:gd name="T3" fmla="*/ 2147483646 h 352"/>
              <a:gd name="T4" fmla="*/ 2147483646 w 1431"/>
              <a:gd name="T5" fmla="*/ 2147483646 h 352"/>
              <a:gd name="T6" fmla="*/ 2147483646 w 1431"/>
              <a:gd name="T7" fmla="*/ 2147483646 h 352"/>
              <a:gd name="T8" fmla="*/ 2147483646 w 1431"/>
              <a:gd name="T9" fmla="*/ 2147483646 h 352"/>
              <a:gd name="T10" fmla="*/ 2147483646 w 1431"/>
              <a:gd name="T11" fmla="*/ 2147483646 h 352"/>
              <a:gd name="T12" fmla="*/ 2147483646 w 1431"/>
              <a:gd name="T13" fmla="*/ 2147483646 h 352"/>
              <a:gd name="T14" fmla="*/ 2147483646 w 1431"/>
              <a:gd name="T15" fmla="*/ 2147483646 h 352"/>
              <a:gd name="T16" fmla="*/ 2147483646 w 1431"/>
              <a:gd name="T17" fmla="*/ 2147483646 h 352"/>
              <a:gd name="T18" fmla="*/ 2147483646 w 1431"/>
              <a:gd name="T19" fmla="*/ 2147483646 h 352"/>
              <a:gd name="T20" fmla="*/ 2147483646 w 1431"/>
              <a:gd name="T21" fmla="*/ 2147483646 h 352"/>
              <a:gd name="T22" fmla="*/ 2147483646 w 1431"/>
              <a:gd name="T23" fmla="*/ 2147483646 h 352"/>
              <a:gd name="T24" fmla="*/ 2147483646 w 1431"/>
              <a:gd name="T25" fmla="*/ 2147483646 h 352"/>
              <a:gd name="T26" fmla="*/ 2147483646 w 1431"/>
              <a:gd name="T27" fmla="*/ 2147483646 h 352"/>
              <a:gd name="T28" fmla="*/ 2147483646 w 1431"/>
              <a:gd name="T29" fmla="*/ 2147483646 h 352"/>
              <a:gd name="T30" fmla="*/ 2147483646 w 1431"/>
              <a:gd name="T31" fmla="*/ 2147483646 h 352"/>
              <a:gd name="T32" fmla="*/ 2147483646 w 1431"/>
              <a:gd name="T33" fmla="*/ 2147483646 h 352"/>
              <a:gd name="T34" fmla="*/ 2147483646 w 1431"/>
              <a:gd name="T35" fmla="*/ 2147483646 h 352"/>
              <a:gd name="T36" fmla="*/ 2147483646 w 1431"/>
              <a:gd name="T37" fmla="*/ 2147483646 h 352"/>
              <a:gd name="T38" fmla="*/ 2147483646 w 1431"/>
              <a:gd name="T39" fmla="*/ 0 h 352"/>
              <a:gd name="T40" fmla="*/ 2147483646 w 1431"/>
              <a:gd name="T41" fmla="*/ 2147483646 h 352"/>
              <a:gd name="T42" fmla="*/ 2147483646 w 1431"/>
              <a:gd name="T43" fmla="*/ 2147483646 h 352"/>
              <a:gd name="T44" fmla="*/ 2147483646 w 1431"/>
              <a:gd name="T45" fmla="*/ 2147483646 h 352"/>
              <a:gd name="T46" fmla="*/ 2147483646 w 1431"/>
              <a:gd name="T47" fmla="*/ 2147483646 h 352"/>
              <a:gd name="T48" fmla="*/ 2147483646 w 1431"/>
              <a:gd name="T49" fmla="*/ 2147483646 h 352"/>
              <a:gd name="T50" fmla="*/ 2147483646 w 1431"/>
              <a:gd name="T51" fmla="*/ 2147483646 h 352"/>
              <a:gd name="T52" fmla="*/ 2147483646 w 1431"/>
              <a:gd name="T53" fmla="*/ 2147483646 h 352"/>
              <a:gd name="T54" fmla="*/ 2147483646 w 1431"/>
              <a:gd name="T55" fmla="*/ 2147483646 h 352"/>
              <a:gd name="T56" fmla="*/ 2147483646 w 1431"/>
              <a:gd name="T57" fmla="*/ 2147483646 h 352"/>
              <a:gd name="T58" fmla="*/ 2147483646 w 1431"/>
              <a:gd name="T59" fmla="*/ 2147483646 h 352"/>
              <a:gd name="T60" fmla="*/ 2147483646 w 1431"/>
              <a:gd name="T61" fmla="*/ 2147483646 h 352"/>
              <a:gd name="T62" fmla="*/ 2147483646 w 1431"/>
              <a:gd name="T63" fmla="*/ 2147483646 h 352"/>
              <a:gd name="T64" fmla="*/ 2147483646 w 1431"/>
              <a:gd name="T65" fmla="*/ 2147483646 h 352"/>
              <a:gd name="T66" fmla="*/ 2147483646 w 1431"/>
              <a:gd name="T67" fmla="*/ 2147483646 h 352"/>
              <a:gd name="T68" fmla="*/ 2147483646 w 1431"/>
              <a:gd name="T69" fmla="*/ 2147483646 h 352"/>
              <a:gd name="T70" fmla="*/ 2147483646 w 1431"/>
              <a:gd name="T71" fmla="*/ 2147483646 h 352"/>
              <a:gd name="T72" fmla="*/ 2147483646 w 1431"/>
              <a:gd name="T73" fmla="*/ 2147483646 h 352"/>
              <a:gd name="T74" fmla="*/ 2147483646 w 1431"/>
              <a:gd name="T75" fmla="*/ 2147483646 h 352"/>
              <a:gd name="T76" fmla="*/ 2147483646 w 1431"/>
              <a:gd name="T77" fmla="*/ 2147483646 h 352"/>
              <a:gd name="T78" fmla="*/ 2147483646 w 1431"/>
              <a:gd name="T79" fmla="*/ 2147483646 h 352"/>
              <a:gd name="T80" fmla="*/ 2147483646 w 1431"/>
              <a:gd name="T81" fmla="*/ 2147483646 h 352"/>
              <a:gd name="T82" fmla="*/ 2147483646 w 1431"/>
              <a:gd name="T83" fmla="*/ 2147483646 h 352"/>
              <a:gd name="T84" fmla="*/ 2147483646 w 1431"/>
              <a:gd name="T85" fmla="*/ 2147483646 h 3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31"/>
              <a:gd name="T130" fmla="*/ 0 h 352"/>
              <a:gd name="T131" fmla="*/ 1431 w 1431"/>
              <a:gd name="T132" fmla="*/ 352 h 3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31" h="352">
                <a:moveTo>
                  <a:pt x="0" y="9"/>
                </a:moveTo>
                <a:lnTo>
                  <a:pt x="13" y="26"/>
                </a:lnTo>
                <a:lnTo>
                  <a:pt x="29" y="41"/>
                </a:lnTo>
                <a:lnTo>
                  <a:pt x="46" y="56"/>
                </a:lnTo>
                <a:lnTo>
                  <a:pt x="68" y="71"/>
                </a:lnTo>
                <a:lnTo>
                  <a:pt x="89" y="83"/>
                </a:lnTo>
                <a:lnTo>
                  <a:pt x="113" y="94"/>
                </a:lnTo>
                <a:lnTo>
                  <a:pt x="133" y="104"/>
                </a:lnTo>
                <a:lnTo>
                  <a:pt x="156" y="113"/>
                </a:lnTo>
                <a:lnTo>
                  <a:pt x="178" y="120"/>
                </a:lnTo>
                <a:lnTo>
                  <a:pt x="201" y="129"/>
                </a:lnTo>
                <a:lnTo>
                  <a:pt x="227" y="136"/>
                </a:lnTo>
                <a:lnTo>
                  <a:pt x="250" y="142"/>
                </a:lnTo>
                <a:lnTo>
                  <a:pt x="276" y="149"/>
                </a:lnTo>
                <a:lnTo>
                  <a:pt x="301" y="154"/>
                </a:lnTo>
                <a:lnTo>
                  <a:pt x="325" y="159"/>
                </a:lnTo>
                <a:lnTo>
                  <a:pt x="348" y="164"/>
                </a:lnTo>
                <a:lnTo>
                  <a:pt x="378" y="168"/>
                </a:lnTo>
                <a:lnTo>
                  <a:pt x="408" y="173"/>
                </a:lnTo>
                <a:lnTo>
                  <a:pt x="436" y="177"/>
                </a:lnTo>
                <a:lnTo>
                  <a:pt x="466" y="181"/>
                </a:lnTo>
                <a:lnTo>
                  <a:pt x="497" y="184"/>
                </a:lnTo>
                <a:lnTo>
                  <a:pt x="528" y="187"/>
                </a:lnTo>
                <a:lnTo>
                  <a:pt x="559" y="188"/>
                </a:lnTo>
                <a:lnTo>
                  <a:pt x="589" y="190"/>
                </a:lnTo>
                <a:lnTo>
                  <a:pt x="619" y="192"/>
                </a:lnTo>
                <a:lnTo>
                  <a:pt x="645" y="193"/>
                </a:lnTo>
                <a:lnTo>
                  <a:pt x="671" y="194"/>
                </a:lnTo>
                <a:lnTo>
                  <a:pt x="695" y="194"/>
                </a:lnTo>
                <a:lnTo>
                  <a:pt x="714" y="194"/>
                </a:lnTo>
                <a:lnTo>
                  <a:pt x="737" y="194"/>
                </a:lnTo>
                <a:lnTo>
                  <a:pt x="761" y="193"/>
                </a:lnTo>
                <a:lnTo>
                  <a:pt x="790" y="193"/>
                </a:lnTo>
                <a:lnTo>
                  <a:pt x="816" y="192"/>
                </a:lnTo>
                <a:lnTo>
                  <a:pt x="846" y="189"/>
                </a:lnTo>
                <a:lnTo>
                  <a:pt x="872" y="188"/>
                </a:lnTo>
                <a:lnTo>
                  <a:pt x="903" y="186"/>
                </a:lnTo>
                <a:lnTo>
                  <a:pt x="931" y="183"/>
                </a:lnTo>
                <a:lnTo>
                  <a:pt x="958" y="181"/>
                </a:lnTo>
                <a:lnTo>
                  <a:pt x="987" y="177"/>
                </a:lnTo>
                <a:lnTo>
                  <a:pt x="1014" y="173"/>
                </a:lnTo>
                <a:lnTo>
                  <a:pt x="1038" y="170"/>
                </a:lnTo>
                <a:lnTo>
                  <a:pt x="1062" y="166"/>
                </a:lnTo>
                <a:lnTo>
                  <a:pt x="1086" y="162"/>
                </a:lnTo>
                <a:lnTo>
                  <a:pt x="1116" y="157"/>
                </a:lnTo>
                <a:lnTo>
                  <a:pt x="1140" y="151"/>
                </a:lnTo>
                <a:lnTo>
                  <a:pt x="1164" y="145"/>
                </a:lnTo>
                <a:lnTo>
                  <a:pt x="1192" y="138"/>
                </a:lnTo>
                <a:lnTo>
                  <a:pt x="1218" y="130"/>
                </a:lnTo>
                <a:lnTo>
                  <a:pt x="1244" y="122"/>
                </a:lnTo>
                <a:lnTo>
                  <a:pt x="1271" y="113"/>
                </a:lnTo>
                <a:lnTo>
                  <a:pt x="1290" y="105"/>
                </a:lnTo>
                <a:lnTo>
                  <a:pt x="1313" y="94"/>
                </a:lnTo>
                <a:lnTo>
                  <a:pt x="1338" y="82"/>
                </a:lnTo>
                <a:lnTo>
                  <a:pt x="1362" y="69"/>
                </a:lnTo>
                <a:lnTo>
                  <a:pt x="1383" y="55"/>
                </a:lnTo>
                <a:lnTo>
                  <a:pt x="1401" y="39"/>
                </a:lnTo>
                <a:lnTo>
                  <a:pt x="1415" y="25"/>
                </a:lnTo>
                <a:lnTo>
                  <a:pt x="1424" y="12"/>
                </a:lnTo>
                <a:lnTo>
                  <a:pt x="1430" y="0"/>
                </a:lnTo>
                <a:lnTo>
                  <a:pt x="1427" y="20"/>
                </a:lnTo>
                <a:lnTo>
                  <a:pt x="1423" y="38"/>
                </a:lnTo>
                <a:lnTo>
                  <a:pt x="1419" y="55"/>
                </a:lnTo>
                <a:lnTo>
                  <a:pt x="1413" y="75"/>
                </a:lnTo>
                <a:lnTo>
                  <a:pt x="1406" y="95"/>
                </a:lnTo>
                <a:lnTo>
                  <a:pt x="1400" y="115"/>
                </a:lnTo>
                <a:lnTo>
                  <a:pt x="1394" y="135"/>
                </a:lnTo>
                <a:lnTo>
                  <a:pt x="1384" y="156"/>
                </a:lnTo>
                <a:lnTo>
                  <a:pt x="1376" y="173"/>
                </a:lnTo>
                <a:lnTo>
                  <a:pt x="1365" y="190"/>
                </a:lnTo>
                <a:lnTo>
                  <a:pt x="1356" y="204"/>
                </a:lnTo>
                <a:lnTo>
                  <a:pt x="1345" y="214"/>
                </a:lnTo>
                <a:lnTo>
                  <a:pt x="1329" y="226"/>
                </a:lnTo>
                <a:lnTo>
                  <a:pt x="1309" y="239"/>
                </a:lnTo>
                <a:lnTo>
                  <a:pt x="1289" y="249"/>
                </a:lnTo>
                <a:lnTo>
                  <a:pt x="1266" y="261"/>
                </a:lnTo>
                <a:lnTo>
                  <a:pt x="1241" y="271"/>
                </a:lnTo>
                <a:lnTo>
                  <a:pt x="1214" y="281"/>
                </a:lnTo>
                <a:lnTo>
                  <a:pt x="1190" y="289"/>
                </a:lnTo>
                <a:lnTo>
                  <a:pt x="1166" y="296"/>
                </a:lnTo>
                <a:lnTo>
                  <a:pt x="1142" y="303"/>
                </a:lnTo>
                <a:lnTo>
                  <a:pt x="1113" y="310"/>
                </a:lnTo>
                <a:lnTo>
                  <a:pt x="1084" y="318"/>
                </a:lnTo>
                <a:lnTo>
                  <a:pt x="1056" y="322"/>
                </a:lnTo>
                <a:lnTo>
                  <a:pt x="1026" y="327"/>
                </a:lnTo>
                <a:lnTo>
                  <a:pt x="996" y="332"/>
                </a:lnTo>
                <a:lnTo>
                  <a:pt x="965" y="336"/>
                </a:lnTo>
                <a:lnTo>
                  <a:pt x="936" y="340"/>
                </a:lnTo>
                <a:lnTo>
                  <a:pt x="906" y="343"/>
                </a:lnTo>
                <a:lnTo>
                  <a:pt x="875" y="346"/>
                </a:lnTo>
                <a:lnTo>
                  <a:pt x="847" y="348"/>
                </a:lnTo>
                <a:lnTo>
                  <a:pt x="814" y="348"/>
                </a:lnTo>
                <a:lnTo>
                  <a:pt x="781" y="350"/>
                </a:lnTo>
                <a:lnTo>
                  <a:pt x="746" y="351"/>
                </a:lnTo>
                <a:lnTo>
                  <a:pt x="714" y="351"/>
                </a:lnTo>
                <a:lnTo>
                  <a:pt x="691" y="350"/>
                </a:lnTo>
                <a:lnTo>
                  <a:pt x="659" y="350"/>
                </a:lnTo>
                <a:lnTo>
                  <a:pt x="634" y="350"/>
                </a:lnTo>
                <a:lnTo>
                  <a:pt x="604" y="348"/>
                </a:lnTo>
                <a:lnTo>
                  <a:pt x="572" y="347"/>
                </a:lnTo>
                <a:lnTo>
                  <a:pt x="538" y="344"/>
                </a:lnTo>
                <a:lnTo>
                  <a:pt x="510" y="342"/>
                </a:lnTo>
                <a:lnTo>
                  <a:pt x="473" y="338"/>
                </a:lnTo>
                <a:lnTo>
                  <a:pt x="446" y="334"/>
                </a:lnTo>
                <a:lnTo>
                  <a:pt x="424" y="332"/>
                </a:lnTo>
                <a:lnTo>
                  <a:pt x="401" y="328"/>
                </a:lnTo>
                <a:lnTo>
                  <a:pt x="377" y="324"/>
                </a:lnTo>
                <a:lnTo>
                  <a:pt x="351" y="319"/>
                </a:lnTo>
                <a:lnTo>
                  <a:pt x="325" y="313"/>
                </a:lnTo>
                <a:lnTo>
                  <a:pt x="302" y="308"/>
                </a:lnTo>
                <a:lnTo>
                  <a:pt x="279" y="301"/>
                </a:lnTo>
                <a:lnTo>
                  <a:pt x="253" y="294"/>
                </a:lnTo>
                <a:lnTo>
                  <a:pt x="230" y="287"/>
                </a:lnTo>
                <a:lnTo>
                  <a:pt x="210" y="279"/>
                </a:lnTo>
                <a:lnTo>
                  <a:pt x="188" y="271"/>
                </a:lnTo>
                <a:lnTo>
                  <a:pt x="166" y="263"/>
                </a:lnTo>
                <a:lnTo>
                  <a:pt x="146" y="253"/>
                </a:lnTo>
                <a:lnTo>
                  <a:pt x="123" y="241"/>
                </a:lnTo>
                <a:lnTo>
                  <a:pt x="101" y="227"/>
                </a:lnTo>
                <a:lnTo>
                  <a:pt x="81" y="212"/>
                </a:lnTo>
                <a:lnTo>
                  <a:pt x="68" y="199"/>
                </a:lnTo>
                <a:lnTo>
                  <a:pt x="57" y="184"/>
                </a:lnTo>
                <a:lnTo>
                  <a:pt x="44" y="162"/>
                </a:lnTo>
                <a:lnTo>
                  <a:pt x="35" y="139"/>
                </a:lnTo>
                <a:lnTo>
                  <a:pt x="29" y="118"/>
                </a:lnTo>
                <a:lnTo>
                  <a:pt x="22" y="100"/>
                </a:lnTo>
                <a:lnTo>
                  <a:pt x="15" y="81"/>
                </a:lnTo>
                <a:lnTo>
                  <a:pt x="10" y="60"/>
                </a:lnTo>
                <a:lnTo>
                  <a:pt x="5" y="36"/>
                </a:lnTo>
                <a:lnTo>
                  <a:pt x="0" y="9"/>
                </a:lnTo>
              </a:path>
            </a:pathLst>
          </a:custGeom>
          <a:solidFill>
            <a:srgbClr val="DADADA"/>
          </a:solidFill>
          <a:ln w="12700" cap="rnd" cmpd="sng">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62" name="Freeform 2103">
            <a:extLst>
              <a:ext uri="{FF2B5EF4-FFF2-40B4-BE49-F238E27FC236}">
                <a16:creationId xmlns:a16="http://schemas.microsoft.com/office/drawing/2014/main" id="{389E4EA9-C992-0C4D-BD4B-5FA6E06D4F46}"/>
              </a:ext>
            </a:extLst>
          </p:cNvPr>
          <p:cNvSpPr>
            <a:spLocks/>
          </p:cNvSpPr>
          <p:nvPr/>
        </p:nvSpPr>
        <p:spPr bwMode="auto">
          <a:xfrm>
            <a:off x="3081638" y="3076999"/>
            <a:ext cx="1672631" cy="481364"/>
          </a:xfrm>
          <a:custGeom>
            <a:avLst/>
            <a:gdLst>
              <a:gd name="T0" fmla="*/ 2147483646 w 1268"/>
              <a:gd name="T1" fmla="*/ 2147483646 h 337"/>
              <a:gd name="T2" fmla="*/ 2147483646 w 1268"/>
              <a:gd name="T3" fmla="*/ 2147483646 h 337"/>
              <a:gd name="T4" fmla="*/ 2147483646 w 1268"/>
              <a:gd name="T5" fmla="*/ 2147483646 h 337"/>
              <a:gd name="T6" fmla="*/ 2147483646 w 1268"/>
              <a:gd name="T7" fmla="*/ 2147483646 h 337"/>
              <a:gd name="T8" fmla="*/ 2147483646 w 1268"/>
              <a:gd name="T9" fmla="*/ 2147483646 h 337"/>
              <a:gd name="T10" fmla="*/ 2147483646 w 1268"/>
              <a:gd name="T11" fmla="*/ 2147483646 h 337"/>
              <a:gd name="T12" fmla="*/ 2147483646 w 1268"/>
              <a:gd name="T13" fmla="*/ 2147483646 h 337"/>
              <a:gd name="T14" fmla="*/ 2147483646 w 1268"/>
              <a:gd name="T15" fmla="*/ 2147483646 h 337"/>
              <a:gd name="T16" fmla="*/ 2147483646 w 1268"/>
              <a:gd name="T17" fmla="*/ 2147483646 h 337"/>
              <a:gd name="T18" fmla="*/ 2147483646 w 1268"/>
              <a:gd name="T19" fmla="*/ 2147483646 h 337"/>
              <a:gd name="T20" fmla="*/ 2147483646 w 1268"/>
              <a:gd name="T21" fmla="*/ 2147483646 h 337"/>
              <a:gd name="T22" fmla="*/ 2147483646 w 1268"/>
              <a:gd name="T23" fmla="*/ 2147483646 h 337"/>
              <a:gd name="T24" fmla="*/ 2147483646 w 1268"/>
              <a:gd name="T25" fmla="*/ 2147483646 h 337"/>
              <a:gd name="T26" fmla="*/ 2147483646 w 1268"/>
              <a:gd name="T27" fmla="*/ 2147483646 h 337"/>
              <a:gd name="T28" fmla="*/ 2147483646 w 1268"/>
              <a:gd name="T29" fmla="*/ 2147483646 h 337"/>
              <a:gd name="T30" fmla="*/ 2147483646 w 1268"/>
              <a:gd name="T31" fmla="*/ 2147483646 h 337"/>
              <a:gd name="T32" fmla="*/ 2147483646 w 1268"/>
              <a:gd name="T33" fmla="*/ 2147483646 h 337"/>
              <a:gd name="T34" fmla="*/ 2147483646 w 1268"/>
              <a:gd name="T35" fmla="*/ 2147483646 h 337"/>
              <a:gd name="T36" fmla="*/ 2147483646 w 1268"/>
              <a:gd name="T37" fmla="*/ 2147483646 h 337"/>
              <a:gd name="T38" fmla="*/ 2147483646 w 1268"/>
              <a:gd name="T39" fmla="*/ 2147483646 h 337"/>
              <a:gd name="T40" fmla="*/ 2147483646 w 1268"/>
              <a:gd name="T41" fmla="*/ 2147483646 h 337"/>
              <a:gd name="T42" fmla="*/ 2147483646 w 1268"/>
              <a:gd name="T43" fmla="*/ 2147483646 h 337"/>
              <a:gd name="T44" fmla="*/ 2147483646 w 1268"/>
              <a:gd name="T45" fmla="*/ 2147483646 h 337"/>
              <a:gd name="T46" fmla="*/ 2147483646 w 1268"/>
              <a:gd name="T47" fmla="*/ 2147483646 h 337"/>
              <a:gd name="T48" fmla="*/ 2147483646 w 1268"/>
              <a:gd name="T49" fmla="*/ 2147483646 h 337"/>
              <a:gd name="T50" fmla="*/ 2147483646 w 1268"/>
              <a:gd name="T51" fmla="*/ 2147483646 h 337"/>
              <a:gd name="T52" fmla="*/ 2147483646 w 1268"/>
              <a:gd name="T53" fmla="*/ 2147483646 h 337"/>
              <a:gd name="T54" fmla="*/ 2147483646 w 1268"/>
              <a:gd name="T55" fmla="*/ 2147483646 h 337"/>
              <a:gd name="T56" fmla="*/ 2147483646 w 1268"/>
              <a:gd name="T57" fmla="*/ 2147483646 h 337"/>
              <a:gd name="T58" fmla="*/ 2147483646 w 1268"/>
              <a:gd name="T59" fmla="*/ 2147483646 h 337"/>
              <a:gd name="T60" fmla="*/ 2147483646 w 1268"/>
              <a:gd name="T61" fmla="*/ 2147483646 h 337"/>
              <a:gd name="T62" fmla="*/ 2147483646 w 1268"/>
              <a:gd name="T63" fmla="*/ 2147483646 h 337"/>
              <a:gd name="T64" fmla="*/ 2147483646 w 1268"/>
              <a:gd name="T65" fmla="*/ 2147483646 h 337"/>
              <a:gd name="T66" fmla="*/ 2147483646 w 1268"/>
              <a:gd name="T67" fmla="*/ 2147483646 h 337"/>
              <a:gd name="T68" fmla="*/ 2147483646 w 1268"/>
              <a:gd name="T69" fmla="*/ 2147483646 h 337"/>
              <a:gd name="T70" fmla="*/ 2147483646 w 1268"/>
              <a:gd name="T71" fmla="*/ 2147483646 h 337"/>
              <a:gd name="T72" fmla="*/ 2147483646 w 1268"/>
              <a:gd name="T73" fmla="*/ 2147483646 h 337"/>
              <a:gd name="T74" fmla="*/ 2147483646 w 1268"/>
              <a:gd name="T75" fmla="*/ 2147483646 h 337"/>
              <a:gd name="T76" fmla="*/ 2147483646 w 1268"/>
              <a:gd name="T77" fmla="*/ 2147483646 h 337"/>
              <a:gd name="T78" fmla="*/ 2147483646 w 1268"/>
              <a:gd name="T79" fmla="*/ 2147483646 h 337"/>
              <a:gd name="T80" fmla="*/ 2147483646 w 1268"/>
              <a:gd name="T81" fmla="*/ 2147483646 h 337"/>
              <a:gd name="T82" fmla="*/ 2147483646 w 1268"/>
              <a:gd name="T83" fmla="*/ 2147483646 h 337"/>
              <a:gd name="T84" fmla="*/ 2147483646 w 1268"/>
              <a:gd name="T85" fmla="*/ 2147483646 h 337"/>
              <a:gd name="T86" fmla="*/ 2147483646 w 1268"/>
              <a:gd name="T87" fmla="*/ 2147483646 h 337"/>
              <a:gd name="T88" fmla="*/ 2147483646 w 1268"/>
              <a:gd name="T89" fmla="*/ 2147483646 h 337"/>
              <a:gd name="T90" fmla="*/ 2147483646 w 1268"/>
              <a:gd name="T91" fmla="*/ 2147483646 h 337"/>
              <a:gd name="T92" fmla="*/ 2147483646 w 1268"/>
              <a:gd name="T93" fmla="*/ 2147483646 h 337"/>
              <a:gd name="T94" fmla="*/ 2147483646 w 1268"/>
              <a:gd name="T95" fmla="*/ 2147483646 h 337"/>
              <a:gd name="T96" fmla="*/ 2147483646 w 1268"/>
              <a:gd name="T97" fmla="*/ 2147483646 h 337"/>
              <a:gd name="T98" fmla="*/ 2147483646 w 1268"/>
              <a:gd name="T99" fmla="*/ 2147483646 h 337"/>
              <a:gd name="T100" fmla="*/ 2147483646 w 1268"/>
              <a:gd name="T101" fmla="*/ 2147483646 h 337"/>
              <a:gd name="T102" fmla="*/ 2147483646 w 1268"/>
              <a:gd name="T103" fmla="*/ 2147483646 h 337"/>
              <a:gd name="T104" fmla="*/ 2147483646 w 1268"/>
              <a:gd name="T105" fmla="*/ 2147483646 h 337"/>
              <a:gd name="T106" fmla="*/ 2147483646 w 1268"/>
              <a:gd name="T107" fmla="*/ 2147483646 h 337"/>
              <a:gd name="T108" fmla="*/ 2147483646 w 1268"/>
              <a:gd name="T109" fmla="*/ 2147483646 h 3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68"/>
              <a:gd name="T166" fmla="*/ 0 h 337"/>
              <a:gd name="T167" fmla="*/ 1268 w 1268"/>
              <a:gd name="T168" fmla="*/ 337 h 3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68" h="337">
                <a:moveTo>
                  <a:pt x="0" y="1"/>
                </a:moveTo>
                <a:lnTo>
                  <a:pt x="22" y="20"/>
                </a:lnTo>
                <a:lnTo>
                  <a:pt x="41" y="34"/>
                </a:lnTo>
                <a:lnTo>
                  <a:pt x="62" y="47"/>
                </a:lnTo>
                <a:lnTo>
                  <a:pt x="81" y="58"/>
                </a:lnTo>
                <a:lnTo>
                  <a:pt x="103" y="68"/>
                </a:lnTo>
                <a:lnTo>
                  <a:pt x="128" y="80"/>
                </a:lnTo>
                <a:lnTo>
                  <a:pt x="155" y="92"/>
                </a:lnTo>
                <a:lnTo>
                  <a:pt x="183" y="101"/>
                </a:lnTo>
                <a:lnTo>
                  <a:pt x="205" y="109"/>
                </a:lnTo>
                <a:lnTo>
                  <a:pt x="234" y="117"/>
                </a:lnTo>
                <a:lnTo>
                  <a:pt x="263" y="125"/>
                </a:lnTo>
                <a:lnTo>
                  <a:pt x="291" y="131"/>
                </a:lnTo>
                <a:lnTo>
                  <a:pt x="319" y="138"/>
                </a:lnTo>
                <a:lnTo>
                  <a:pt x="342" y="142"/>
                </a:lnTo>
                <a:lnTo>
                  <a:pt x="369" y="146"/>
                </a:lnTo>
                <a:lnTo>
                  <a:pt x="397" y="151"/>
                </a:lnTo>
                <a:lnTo>
                  <a:pt x="426" y="154"/>
                </a:lnTo>
                <a:lnTo>
                  <a:pt x="457" y="158"/>
                </a:lnTo>
                <a:lnTo>
                  <a:pt x="488" y="162"/>
                </a:lnTo>
                <a:lnTo>
                  <a:pt x="520" y="163"/>
                </a:lnTo>
                <a:lnTo>
                  <a:pt x="545" y="165"/>
                </a:lnTo>
                <a:lnTo>
                  <a:pt x="573" y="167"/>
                </a:lnTo>
                <a:lnTo>
                  <a:pt x="598" y="168"/>
                </a:lnTo>
                <a:lnTo>
                  <a:pt x="633" y="168"/>
                </a:lnTo>
                <a:lnTo>
                  <a:pt x="664" y="168"/>
                </a:lnTo>
                <a:lnTo>
                  <a:pt x="697" y="166"/>
                </a:lnTo>
                <a:lnTo>
                  <a:pt x="729" y="165"/>
                </a:lnTo>
                <a:lnTo>
                  <a:pt x="757" y="163"/>
                </a:lnTo>
                <a:lnTo>
                  <a:pt x="789" y="160"/>
                </a:lnTo>
                <a:lnTo>
                  <a:pt x="817" y="158"/>
                </a:lnTo>
                <a:lnTo>
                  <a:pt x="845" y="154"/>
                </a:lnTo>
                <a:lnTo>
                  <a:pt x="874" y="151"/>
                </a:lnTo>
                <a:lnTo>
                  <a:pt x="904" y="145"/>
                </a:lnTo>
                <a:lnTo>
                  <a:pt x="933" y="140"/>
                </a:lnTo>
                <a:lnTo>
                  <a:pt x="961" y="134"/>
                </a:lnTo>
                <a:lnTo>
                  <a:pt x="986" y="129"/>
                </a:lnTo>
                <a:lnTo>
                  <a:pt x="1013" y="122"/>
                </a:lnTo>
                <a:lnTo>
                  <a:pt x="1040" y="115"/>
                </a:lnTo>
                <a:lnTo>
                  <a:pt x="1070" y="106"/>
                </a:lnTo>
                <a:lnTo>
                  <a:pt x="1098" y="96"/>
                </a:lnTo>
                <a:lnTo>
                  <a:pt x="1121" y="88"/>
                </a:lnTo>
                <a:lnTo>
                  <a:pt x="1150" y="75"/>
                </a:lnTo>
                <a:lnTo>
                  <a:pt x="1175" y="62"/>
                </a:lnTo>
                <a:lnTo>
                  <a:pt x="1198" y="49"/>
                </a:lnTo>
                <a:lnTo>
                  <a:pt x="1221" y="36"/>
                </a:lnTo>
                <a:lnTo>
                  <a:pt x="1236" y="26"/>
                </a:lnTo>
                <a:lnTo>
                  <a:pt x="1251" y="14"/>
                </a:lnTo>
                <a:lnTo>
                  <a:pt x="1267" y="0"/>
                </a:lnTo>
                <a:lnTo>
                  <a:pt x="1253" y="20"/>
                </a:lnTo>
                <a:lnTo>
                  <a:pt x="1243" y="36"/>
                </a:lnTo>
                <a:lnTo>
                  <a:pt x="1229" y="54"/>
                </a:lnTo>
                <a:lnTo>
                  <a:pt x="1218" y="69"/>
                </a:lnTo>
                <a:lnTo>
                  <a:pt x="1202" y="87"/>
                </a:lnTo>
                <a:lnTo>
                  <a:pt x="1189" y="102"/>
                </a:lnTo>
                <a:lnTo>
                  <a:pt x="1174" y="116"/>
                </a:lnTo>
                <a:lnTo>
                  <a:pt x="1160" y="130"/>
                </a:lnTo>
                <a:lnTo>
                  <a:pt x="1143" y="146"/>
                </a:lnTo>
                <a:lnTo>
                  <a:pt x="1125" y="163"/>
                </a:lnTo>
                <a:lnTo>
                  <a:pt x="1108" y="176"/>
                </a:lnTo>
                <a:lnTo>
                  <a:pt x="1089" y="191"/>
                </a:lnTo>
                <a:lnTo>
                  <a:pt x="1069" y="204"/>
                </a:lnTo>
                <a:lnTo>
                  <a:pt x="1053" y="215"/>
                </a:lnTo>
                <a:lnTo>
                  <a:pt x="1038" y="224"/>
                </a:lnTo>
                <a:lnTo>
                  <a:pt x="1019" y="235"/>
                </a:lnTo>
                <a:lnTo>
                  <a:pt x="1000" y="246"/>
                </a:lnTo>
                <a:lnTo>
                  <a:pt x="978" y="257"/>
                </a:lnTo>
                <a:lnTo>
                  <a:pt x="958" y="267"/>
                </a:lnTo>
                <a:lnTo>
                  <a:pt x="935" y="276"/>
                </a:lnTo>
                <a:lnTo>
                  <a:pt x="914" y="284"/>
                </a:lnTo>
                <a:lnTo>
                  <a:pt x="891" y="292"/>
                </a:lnTo>
                <a:lnTo>
                  <a:pt x="867" y="300"/>
                </a:lnTo>
                <a:lnTo>
                  <a:pt x="842" y="307"/>
                </a:lnTo>
                <a:lnTo>
                  <a:pt x="816" y="314"/>
                </a:lnTo>
                <a:lnTo>
                  <a:pt x="786" y="321"/>
                </a:lnTo>
                <a:lnTo>
                  <a:pt x="758" y="325"/>
                </a:lnTo>
                <a:lnTo>
                  <a:pt x="729" y="330"/>
                </a:lnTo>
                <a:lnTo>
                  <a:pt x="698" y="333"/>
                </a:lnTo>
                <a:lnTo>
                  <a:pt x="665" y="335"/>
                </a:lnTo>
                <a:lnTo>
                  <a:pt x="633" y="336"/>
                </a:lnTo>
                <a:lnTo>
                  <a:pt x="605" y="336"/>
                </a:lnTo>
                <a:lnTo>
                  <a:pt x="580" y="334"/>
                </a:lnTo>
                <a:lnTo>
                  <a:pt x="554" y="331"/>
                </a:lnTo>
                <a:lnTo>
                  <a:pt x="524" y="328"/>
                </a:lnTo>
                <a:lnTo>
                  <a:pt x="492" y="323"/>
                </a:lnTo>
                <a:lnTo>
                  <a:pt x="462" y="317"/>
                </a:lnTo>
                <a:lnTo>
                  <a:pt x="441" y="312"/>
                </a:lnTo>
                <a:lnTo>
                  <a:pt x="414" y="304"/>
                </a:lnTo>
                <a:lnTo>
                  <a:pt x="386" y="296"/>
                </a:lnTo>
                <a:lnTo>
                  <a:pt x="365" y="289"/>
                </a:lnTo>
                <a:lnTo>
                  <a:pt x="347" y="281"/>
                </a:lnTo>
                <a:lnTo>
                  <a:pt x="323" y="273"/>
                </a:lnTo>
                <a:lnTo>
                  <a:pt x="302" y="264"/>
                </a:lnTo>
                <a:lnTo>
                  <a:pt x="284" y="254"/>
                </a:lnTo>
                <a:lnTo>
                  <a:pt x="268" y="247"/>
                </a:lnTo>
                <a:lnTo>
                  <a:pt x="250" y="237"/>
                </a:lnTo>
                <a:lnTo>
                  <a:pt x="232" y="227"/>
                </a:lnTo>
                <a:lnTo>
                  <a:pt x="217" y="218"/>
                </a:lnTo>
                <a:lnTo>
                  <a:pt x="198" y="204"/>
                </a:lnTo>
                <a:lnTo>
                  <a:pt x="177" y="190"/>
                </a:lnTo>
                <a:lnTo>
                  <a:pt x="159" y="176"/>
                </a:lnTo>
                <a:lnTo>
                  <a:pt x="139" y="161"/>
                </a:lnTo>
                <a:lnTo>
                  <a:pt x="121" y="144"/>
                </a:lnTo>
                <a:lnTo>
                  <a:pt x="104" y="128"/>
                </a:lnTo>
                <a:lnTo>
                  <a:pt x="83" y="107"/>
                </a:lnTo>
                <a:lnTo>
                  <a:pt x="67" y="89"/>
                </a:lnTo>
                <a:lnTo>
                  <a:pt x="51" y="71"/>
                </a:lnTo>
                <a:lnTo>
                  <a:pt x="38" y="54"/>
                </a:lnTo>
                <a:lnTo>
                  <a:pt x="23" y="35"/>
                </a:lnTo>
                <a:lnTo>
                  <a:pt x="11" y="17"/>
                </a:lnTo>
                <a:lnTo>
                  <a:pt x="0" y="1"/>
                </a:lnTo>
              </a:path>
            </a:pathLst>
          </a:custGeom>
          <a:solidFill>
            <a:srgbClr val="FFFF00"/>
          </a:solidFill>
          <a:ln w="12700" cap="rnd" cmpd="sng">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63" name="AutoShape 2104">
            <a:extLst>
              <a:ext uri="{FF2B5EF4-FFF2-40B4-BE49-F238E27FC236}">
                <a16:creationId xmlns:a16="http://schemas.microsoft.com/office/drawing/2014/main" id="{DDA605D6-F4DE-F043-AF0F-E13B5A5DFBF9}"/>
              </a:ext>
            </a:extLst>
          </p:cNvPr>
          <p:cNvSpPr>
            <a:spLocks noChangeArrowheads="1"/>
          </p:cNvSpPr>
          <p:nvPr/>
        </p:nvSpPr>
        <p:spPr bwMode="auto">
          <a:xfrm rot="1640934">
            <a:off x="2617113" y="2216193"/>
            <a:ext cx="528500" cy="263883"/>
          </a:xfrm>
          <a:prstGeom prst="rightArrow">
            <a:avLst>
              <a:gd name="adj1" fmla="val 50000"/>
              <a:gd name="adj2" fmla="val 51433"/>
            </a:avLst>
          </a:prstGeom>
          <a:solidFill>
            <a:srgbClr val="333399">
              <a:lumMod val="75000"/>
            </a:srgbClr>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ct val="0"/>
              </a:spcAft>
              <a:defRPr/>
            </a:pPr>
            <a:endParaRPr lang="fr-CH" altLang="en-US" sz="2160" kern="0">
              <a:solidFill>
                <a:srgbClr val="000000"/>
              </a:solidFill>
              <a:ea typeface="ＭＳ Ｐゴシック" charset="0"/>
            </a:endParaRPr>
          </a:p>
        </p:txBody>
      </p:sp>
      <p:sp>
        <p:nvSpPr>
          <p:cNvPr id="64" name="AutoShape 2087">
            <a:extLst>
              <a:ext uri="{FF2B5EF4-FFF2-40B4-BE49-F238E27FC236}">
                <a16:creationId xmlns:a16="http://schemas.microsoft.com/office/drawing/2014/main" id="{7CE772BE-6C73-0146-9463-7150E3744EA1}"/>
              </a:ext>
            </a:extLst>
          </p:cNvPr>
          <p:cNvSpPr>
            <a:spLocks noChangeArrowheads="1"/>
          </p:cNvSpPr>
          <p:nvPr/>
        </p:nvSpPr>
        <p:spPr bwMode="auto">
          <a:xfrm rot="1044271">
            <a:off x="6377629" y="5002734"/>
            <a:ext cx="595635" cy="241397"/>
          </a:xfrm>
          <a:prstGeom prst="leftArrow">
            <a:avLst>
              <a:gd name="adj1" fmla="val 50000"/>
              <a:gd name="adj2" fmla="val 101715"/>
            </a:avLst>
          </a:prstGeom>
          <a:solidFill>
            <a:srgbClr val="333399">
              <a:lumMod val="75000"/>
            </a:srgbClr>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548626" eaLnBrk="1" fontAlgn="base" hangingPunct="1">
              <a:spcBef>
                <a:spcPct val="0"/>
              </a:spcBef>
              <a:spcAft>
                <a:spcPct val="0"/>
              </a:spcAft>
              <a:defRPr/>
            </a:pPr>
            <a:endParaRPr lang="fr-CH" altLang="en-US" sz="2160" kern="0">
              <a:solidFill>
                <a:srgbClr val="000000"/>
              </a:solidFill>
              <a:ea typeface="ＭＳ Ｐゴシック" charset="0"/>
            </a:endParaRPr>
          </a:p>
        </p:txBody>
      </p:sp>
      <p:sp>
        <p:nvSpPr>
          <p:cNvPr id="117" name="Text Box 4">
            <a:extLst>
              <a:ext uri="{FF2B5EF4-FFF2-40B4-BE49-F238E27FC236}">
                <a16:creationId xmlns:a16="http://schemas.microsoft.com/office/drawing/2014/main" id="{AF5399FE-AC36-9A43-8C26-75815B2A79C8}"/>
              </a:ext>
            </a:extLst>
          </p:cNvPr>
          <p:cNvSpPr txBox="1">
            <a:spLocks noChangeArrowheads="1"/>
          </p:cNvSpPr>
          <p:nvPr/>
        </p:nvSpPr>
        <p:spPr bwMode="auto">
          <a:xfrm>
            <a:off x="922049" y="6341818"/>
            <a:ext cx="3634241" cy="3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548626" eaLnBrk="0" fontAlgn="base" hangingPunct="0">
              <a:spcBef>
                <a:spcPct val="50000"/>
              </a:spcBef>
              <a:spcAft>
                <a:spcPct val="0"/>
              </a:spcAft>
              <a:buClr>
                <a:srgbClr val="FFFFFF"/>
              </a:buClr>
              <a:buNone/>
              <a:defRPr/>
            </a:pPr>
            <a:r>
              <a:rPr lang="en-US" altLang="en-US" sz="991" dirty="0">
                <a:solidFill>
                  <a:srgbClr val="111111"/>
                </a:solidFill>
                <a:ea typeface="ＭＳ Ｐゴシック" charset="0"/>
                <a:cs typeface="Arial" panose="020B0604020202020204" pitchFamily="34" charset="0"/>
              </a:rPr>
              <a:t>Adapted from: </a:t>
            </a:r>
            <a:r>
              <a:rPr lang="de-DE" altLang="en-US" sz="991" dirty="0">
                <a:solidFill>
                  <a:srgbClr val="111111"/>
                </a:solidFill>
                <a:ea typeface="ＭＳ Ｐゴシック" charset="0"/>
                <a:cs typeface="Arial" panose="020B0604020202020204" pitchFamily="34" charset="0"/>
              </a:rPr>
              <a:t>Schneider, </a:t>
            </a:r>
            <a:r>
              <a:rPr lang="de-DE" altLang="en-US" sz="991" dirty="0" err="1">
                <a:solidFill>
                  <a:srgbClr val="111111"/>
                </a:solidFill>
                <a:ea typeface="ＭＳ Ｐゴシック" charset="0"/>
                <a:cs typeface="Arial" panose="020B0604020202020204" pitchFamily="34" charset="0"/>
              </a:rPr>
              <a:t>Barsoux</a:t>
            </a:r>
            <a:r>
              <a:rPr lang="de-DE" altLang="en-US" sz="991" dirty="0">
                <a:solidFill>
                  <a:srgbClr val="111111"/>
                </a:solidFill>
                <a:ea typeface="ＭＳ Ｐゴシック" charset="0"/>
                <a:cs typeface="Arial" panose="020B0604020202020204" pitchFamily="34" charset="0"/>
              </a:rPr>
              <a:t> &amp; Stahl (2014). </a:t>
            </a:r>
            <a:r>
              <a:rPr lang="en-US" altLang="en-US" sz="991" i="1" dirty="0">
                <a:solidFill>
                  <a:srgbClr val="111111"/>
                </a:solidFill>
                <a:ea typeface="ＭＳ Ｐゴシック" charset="0"/>
                <a:cs typeface="Arial" panose="020B0604020202020204" pitchFamily="34" charset="0"/>
              </a:rPr>
              <a:t>Managing across cultures</a:t>
            </a:r>
            <a:r>
              <a:rPr lang="en-US" altLang="en-US" sz="991" dirty="0">
                <a:solidFill>
                  <a:srgbClr val="111111"/>
                </a:solidFill>
                <a:ea typeface="ＭＳ Ｐゴシック" charset="0"/>
                <a:cs typeface="Arial" panose="020B0604020202020204" pitchFamily="34" charset="0"/>
              </a:rPr>
              <a:t> (3</a:t>
            </a:r>
            <a:r>
              <a:rPr lang="en-US" altLang="en-US" sz="991" baseline="30000" dirty="0">
                <a:solidFill>
                  <a:srgbClr val="111111"/>
                </a:solidFill>
                <a:ea typeface="ＭＳ Ｐゴシック" charset="0"/>
                <a:cs typeface="Arial" panose="020B0604020202020204" pitchFamily="34" charset="0"/>
              </a:rPr>
              <a:t>rd</a:t>
            </a:r>
            <a:r>
              <a:rPr lang="en-US" altLang="en-US" sz="991" dirty="0">
                <a:solidFill>
                  <a:srgbClr val="111111"/>
                </a:solidFill>
                <a:ea typeface="ＭＳ Ｐゴシック" charset="0"/>
                <a:cs typeface="Arial" panose="020B0604020202020204" pitchFamily="34" charset="0"/>
              </a:rPr>
              <a:t> ed.). Prentice Hall Financial Times. </a:t>
            </a:r>
          </a:p>
        </p:txBody>
      </p:sp>
      <p:sp>
        <p:nvSpPr>
          <p:cNvPr id="43" name="Rectangle 2081">
            <a:extLst>
              <a:ext uri="{FF2B5EF4-FFF2-40B4-BE49-F238E27FC236}">
                <a16:creationId xmlns:a16="http://schemas.microsoft.com/office/drawing/2014/main" id="{5E0DABFC-3DDC-B148-AB36-8F475166A6EC}"/>
              </a:ext>
            </a:extLst>
          </p:cNvPr>
          <p:cNvSpPr>
            <a:spLocks noChangeArrowheads="1"/>
          </p:cNvSpPr>
          <p:nvPr/>
        </p:nvSpPr>
        <p:spPr bwMode="auto">
          <a:xfrm>
            <a:off x="5791533" y="3827093"/>
            <a:ext cx="1571539" cy="416056"/>
          </a:xfrm>
          <a:prstGeom prst="rect">
            <a:avLst/>
          </a:prstGeom>
          <a:noFill/>
          <a:ln>
            <a:noFill/>
          </a:ln>
        </p:spPr>
        <p:txBody>
          <a:bodyPr wrap="none" lIns="82845" tIns="41424" rIns="82845" bIns="4142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48626" eaLnBrk="1" fontAlgn="base" hangingPunct="1">
              <a:spcBef>
                <a:spcPct val="0"/>
              </a:spcBef>
              <a:spcAft>
                <a:spcPct val="0"/>
              </a:spcAft>
              <a:defRPr/>
            </a:pPr>
            <a:r>
              <a:rPr lang="en-GB" altLang="en-US" sz="2160" b="1" kern="0" dirty="0">
                <a:solidFill>
                  <a:srgbClr val="000000"/>
                </a:solidFill>
                <a:ea typeface="ＭＳ Ｐゴシック" charset="0"/>
              </a:rPr>
              <a:t>Functional</a:t>
            </a:r>
          </a:p>
        </p:txBody>
      </p:sp>
      <p:sp>
        <p:nvSpPr>
          <p:cNvPr id="34" name="Freeform 2073">
            <a:extLst>
              <a:ext uri="{FF2B5EF4-FFF2-40B4-BE49-F238E27FC236}">
                <a16:creationId xmlns:a16="http://schemas.microsoft.com/office/drawing/2014/main" id="{D24B4B25-E993-D24F-9107-CA4007A8BF7D}"/>
              </a:ext>
            </a:extLst>
          </p:cNvPr>
          <p:cNvSpPr>
            <a:spLocks/>
          </p:cNvSpPr>
          <p:nvPr/>
        </p:nvSpPr>
        <p:spPr bwMode="auto">
          <a:xfrm>
            <a:off x="5661124" y="3182450"/>
            <a:ext cx="1692629" cy="381377"/>
          </a:xfrm>
          <a:custGeom>
            <a:avLst/>
            <a:gdLst>
              <a:gd name="T0" fmla="*/ 2147483646 w 3557"/>
              <a:gd name="T1" fmla="*/ 2147483646 h 801"/>
              <a:gd name="T2" fmla="*/ 2147483646 w 3557"/>
              <a:gd name="T3" fmla="*/ 2147483646 h 801"/>
              <a:gd name="T4" fmla="*/ 2147483646 w 3557"/>
              <a:gd name="T5" fmla="*/ 2147483646 h 801"/>
              <a:gd name="T6" fmla="*/ 2147483646 w 3557"/>
              <a:gd name="T7" fmla="*/ 2147483646 h 801"/>
              <a:gd name="T8" fmla="*/ 2147483646 w 3557"/>
              <a:gd name="T9" fmla="*/ 2147483646 h 801"/>
              <a:gd name="T10" fmla="*/ 2147483646 w 3557"/>
              <a:gd name="T11" fmla="*/ 2147483646 h 801"/>
              <a:gd name="T12" fmla="*/ 2147483646 w 3557"/>
              <a:gd name="T13" fmla="*/ 2147483646 h 801"/>
              <a:gd name="T14" fmla="*/ 2147483646 w 3557"/>
              <a:gd name="T15" fmla="*/ 2147483646 h 801"/>
              <a:gd name="T16" fmla="*/ 2147483646 w 3557"/>
              <a:gd name="T17" fmla="*/ 2147483646 h 801"/>
              <a:gd name="T18" fmla="*/ 2147483646 w 3557"/>
              <a:gd name="T19" fmla="*/ 2147483646 h 801"/>
              <a:gd name="T20" fmla="*/ 2147483646 w 3557"/>
              <a:gd name="T21" fmla="*/ 2147483646 h 801"/>
              <a:gd name="T22" fmla="*/ 2147483646 w 3557"/>
              <a:gd name="T23" fmla="*/ 2147483646 h 801"/>
              <a:gd name="T24" fmla="*/ 2147483646 w 3557"/>
              <a:gd name="T25" fmla="*/ 2147483646 h 801"/>
              <a:gd name="T26" fmla="*/ 2147483646 w 3557"/>
              <a:gd name="T27" fmla="*/ 2147483646 h 801"/>
              <a:gd name="T28" fmla="*/ 2147483646 w 3557"/>
              <a:gd name="T29" fmla="*/ 2147483646 h 801"/>
              <a:gd name="T30" fmla="*/ 2147483646 w 3557"/>
              <a:gd name="T31" fmla="*/ 2147483646 h 801"/>
              <a:gd name="T32" fmla="*/ 2147483646 w 3557"/>
              <a:gd name="T33" fmla="*/ 2147483646 h 801"/>
              <a:gd name="T34" fmla="*/ 2147483646 w 3557"/>
              <a:gd name="T35" fmla="*/ 2147483646 h 801"/>
              <a:gd name="T36" fmla="*/ 2147483646 w 3557"/>
              <a:gd name="T37" fmla="*/ 2147483646 h 801"/>
              <a:gd name="T38" fmla="*/ 2147483646 w 3557"/>
              <a:gd name="T39" fmla="*/ 2147483646 h 801"/>
              <a:gd name="T40" fmla="*/ 2147483646 w 3557"/>
              <a:gd name="T41" fmla="*/ 0 h 801"/>
              <a:gd name="T42" fmla="*/ 2147483646 w 3557"/>
              <a:gd name="T43" fmla="*/ 2147483646 h 801"/>
              <a:gd name="T44" fmla="*/ 2147483646 w 3557"/>
              <a:gd name="T45" fmla="*/ 2147483646 h 801"/>
              <a:gd name="T46" fmla="*/ 2147483646 w 3557"/>
              <a:gd name="T47" fmla="*/ 2147483646 h 801"/>
              <a:gd name="T48" fmla="*/ 2147483646 w 3557"/>
              <a:gd name="T49" fmla="*/ 2147483646 h 801"/>
              <a:gd name="T50" fmla="*/ 2147483646 w 3557"/>
              <a:gd name="T51" fmla="*/ 2147483646 h 801"/>
              <a:gd name="T52" fmla="*/ 2147483646 w 3557"/>
              <a:gd name="T53" fmla="*/ 2147483646 h 801"/>
              <a:gd name="T54" fmla="*/ 2147483646 w 3557"/>
              <a:gd name="T55" fmla="*/ 2147483646 h 801"/>
              <a:gd name="T56" fmla="*/ 2147483646 w 3557"/>
              <a:gd name="T57" fmla="*/ 2147483646 h 801"/>
              <a:gd name="T58" fmla="*/ 2147483646 w 3557"/>
              <a:gd name="T59" fmla="*/ 2147483646 h 801"/>
              <a:gd name="T60" fmla="*/ 2147483646 w 3557"/>
              <a:gd name="T61" fmla="*/ 2147483646 h 801"/>
              <a:gd name="T62" fmla="*/ 2147483646 w 3557"/>
              <a:gd name="T63" fmla="*/ 2147483646 h 801"/>
              <a:gd name="T64" fmla="*/ 2147483646 w 3557"/>
              <a:gd name="T65" fmla="*/ 2147483646 h 801"/>
              <a:gd name="T66" fmla="*/ 2147483646 w 3557"/>
              <a:gd name="T67" fmla="*/ 2147483646 h 801"/>
              <a:gd name="T68" fmla="*/ 2147483646 w 3557"/>
              <a:gd name="T69" fmla="*/ 2147483646 h 801"/>
              <a:gd name="T70" fmla="*/ 2147483646 w 3557"/>
              <a:gd name="T71" fmla="*/ 2147483646 h 801"/>
              <a:gd name="T72" fmla="*/ 2147483646 w 3557"/>
              <a:gd name="T73" fmla="*/ 2147483646 h 801"/>
              <a:gd name="T74" fmla="*/ 2147483646 w 3557"/>
              <a:gd name="T75" fmla="*/ 2147483646 h 801"/>
              <a:gd name="T76" fmla="*/ 2147483646 w 3557"/>
              <a:gd name="T77" fmla="*/ 2147483646 h 801"/>
              <a:gd name="T78" fmla="*/ 2147483646 w 3557"/>
              <a:gd name="T79" fmla="*/ 2147483646 h 801"/>
              <a:gd name="T80" fmla="*/ 2147483646 w 3557"/>
              <a:gd name="T81" fmla="*/ 2147483646 h 801"/>
              <a:gd name="T82" fmla="*/ 2147483646 w 3557"/>
              <a:gd name="T83" fmla="*/ 2147483646 h 801"/>
              <a:gd name="T84" fmla="*/ 2147483646 w 3557"/>
              <a:gd name="T85" fmla="*/ 2147483646 h 801"/>
              <a:gd name="T86" fmla="*/ 2147483646 w 3557"/>
              <a:gd name="T87" fmla="*/ 2147483646 h 801"/>
              <a:gd name="T88" fmla="*/ 2147483646 w 3557"/>
              <a:gd name="T89" fmla="*/ 2147483646 h 801"/>
              <a:gd name="T90" fmla="*/ 2147483646 w 3557"/>
              <a:gd name="T91" fmla="*/ 2147483646 h 801"/>
              <a:gd name="T92" fmla="*/ 2147483646 w 3557"/>
              <a:gd name="T93" fmla="*/ 2147483646 h 801"/>
              <a:gd name="T94" fmla="*/ 2147483646 w 3557"/>
              <a:gd name="T95" fmla="*/ 2147483646 h 801"/>
              <a:gd name="T96" fmla="*/ 0 w 3557"/>
              <a:gd name="T97" fmla="*/ 2147483646 h 801"/>
              <a:gd name="T98" fmla="*/ 2147483646 w 3557"/>
              <a:gd name="T99" fmla="*/ 2147483646 h 801"/>
              <a:gd name="T100" fmla="*/ 2147483646 w 3557"/>
              <a:gd name="T101" fmla="*/ 2147483646 h 801"/>
              <a:gd name="T102" fmla="*/ 2147483646 w 3557"/>
              <a:gd name="T103" fmla="*/ 2147483646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57"/>
              <a:gd name="T157" fmla="*/ 0 h 801"/>
              <a:gd name="T158" fmla="*/ 3557 w 355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57" h="801">
                <a:moveTo>
                  <a:pt x="283" y="4"/>
                </a:moveTo>
                <a:lnTo>
                  <a:pt x="317" y="39"/>
                </a:lnTo>
                <a:lnTo>
                  <a:pt x="372" y="66"/>
                </a:lnTo>
                <a:lnTo>
                  <a:pt x="438" y="87"/>
                </a:lnTo>
                <a:lnTo>
                  <a:pt x="507" y="103"/>
                </a:lnTo>
                <a:lnTo>
                  <a:pt x="576" y="116"/>
                </a:lnTo>
                <a:lnTo>
                  <a:pt x="652" y="130"/>
                </a:lnTo>
                <a:lnTo>
                  <a:pt x="724" y="141"/>
                </a:lnTo>
                <a:lnTo>
                  <a:pt x="796" y="149"/>
                </a:lnTo>
                <a:lnTo>
                  <a:pt x="865" y="157"/>
                </a:lnTo>
                <a:lnTo>
                  <a:pt x="948" y="164"/>
                </a:lnTo>
                <a:lnTo>
                  <a:pt x="1028" y="172"/>
                </a:lnTo>
                <a:lnTo>
                  <a:pt x="1114" y="177"/>
                </a:lnTo>
                <a:lnTo>
                  <a:pt x="1200" y="183"/>
                </a:lnTo>
                <a:lnTo>
                  <a:pt x="1274" y="186"/>
                </a:lnTo>
                <a:lnTo>
                  <a:pt x="1352" y="191"/>
                </a:lnTo>
                <a:lnTo>
                  <a:pt x="1428" y="194"/>
                </a:lnTo>
                <a:lnTo>
                  <a:pt x="1491" y="196"/>
                </a:lnTo>
                <a:lnTo>
                  <a:pt x="1577" y="199"/>
                </a:lnTo>
                <a:lnTo>
                  <a:pt x="1646" y="199"/>
                </a:lnTo>
                <a:lnTo>
                  <a:pt x="1715" y="199"/>
                </a:lnTo>
                <a:lnTo>
                  <a:pt x="1778" y="202"/>
                </a:lnTo>
                <a:lnTo>
                  <a:pt x="1864" y="199"/>
                </a:lnTo>
                <a:lnTo>
                  <a:pt x="1956" y="199"/>
                </a:lnTo>
                <a:lnTo>
                  <a:pt x="2044" y="196"/>
                </a:lnTo>
                <a:lnTo>
                  <a:pt x="2130" y="194"/>
                </a:lnTo>
                <a:lnTo>
                  <a:pt x="2213" y="191"/>
                </a:lnTo>
                <a:lnTo>
                  <a:pt x="2296" y="188"/>
                </a:lnTo>
                <a:lnTo>
                  <a:pt x="2379" y="183"/>
                </a:lnTo>
                <a:lnTo>
                  <a:pt x="2455" y="177"/>
                </a:lnTo>
                <a:lnTo>
                  <a:pt x="2535" y="172"/>
                </a:lnTo>
                <a:lnTo>
                  <a:pt x="2610" y="167"/>
                </a:lnTo>
                <a:lnTo>
                  <a:pt x="2679" y="160"/>
                </a:lnTo>
                <a:lnTo>
                  <a:pt x="2759" y="152"/>
                </a:lnTo>
                <a:lnTo>
                  <a:pt x="2842" y="141"/>
                </a:lnTo>
                <a:lnTo>
                  <a:pt x="2937" y="127"/>
                </a:lnTo>
                <a:lnTo>
                  <a:pt x="3025" y="111"/>
                </a:lnTo>
                <a:lnTo>
                  <a:pt x="3100" y="92"/>
                </a:lnTo>
                <a:lnTo>
                  <a:pt x="3163" y="74"/>
                </a:lnTo>
                <a:lnTo>
                  <a:pt x="3225" y="47"/>
                </a:lnTo>
                <a:lnTo>
                  <a:pt x="3258" y="23"/>
                </a:lnTo>
                <a:lnTo>
                  <a:pt x="3272" y="0"/>
                </a:lnTo>
                <a:lnTo>
                  <a:pt x="3300" y="34"/>
                </a:lnTo>
                <a:lnTo>
                  <a:pt x="3332" y="74"/>
                </a:lnTo>
                <a:lnTo>
                  <a:pt x="3372" y="119"/>
                </a:lnTo>
                <a:lnTo>
                  <a:pt x="3412" y="172"/>
                </a:lnTo>
                <a:lnTo>
                  <a:pt x="3455" y="232"/>
                </a:lnTo>
                <a:lnTo>
                  <a:pt x="3494" y="298"/>
                </a:lnTo>
                <a:lnTo>
                  <a:pt x="3529" y="354"/>
                </a:lnTo>
                <a:lnTo>
                  <a:pt x="3557" y="407"/>
                </a:lnTo>
                <a:lnTo>
                  <a:pt x="3549" y="442"/>
                </a:lnTo>
                <a:lnTo>
                  <a:pt x="3524" y="480"/>
                </a:lnTo>
                <a:lnTo>
                  <a:pt x="3491" y="511"/>
                </a:lnTo>
                <a:lnTo>
                  <a:pt x="3441" y="546"/>
                </a:lnTo>
                <a:lnTo>
                  <a:pt x="3386" y="575"/>
                </a:lnTo>
                <a:lnTo>
                  <a:pt x="3305" y="607"/>
                </a:lnTo>
                <a:lnTo>
                  <a:pt x="3234" y="632"/>
                </a:lnTo>
                <a:lnTo>
                  <a:pt x="3155" y="655"/>
                </a:lnTo>
                <a:lnTo>
                  <a:pt x="3072" y="677"/>
                </a:lnTo>
                <a:lnTo>
                  <a:pt x="2992" y="693"/>
                </a:lnTo>
                <a:lnTo>
                  <a:pt x="2917" y="709"/>
                </a:lnTo>
                <a:lnTo>
                  <a:pt x="2842" y="721"/>
                </a:lnTo>
                <a:lnTo>
                  <a:pt x="2756" y="735"/>
                </a:lnTo>
                <a:lnTo>
                  <a:pt x="2676" y="746"/>
                </a:lnTo>
                <a:lnTo>
                  <a:pt x="2599" y="757"/>
                </a:lnTo>
                <a:lnTo>
                  <a:pt x="2505" y="768"/>
                </a:lnTo>
                <a:lnTo>
                  <a:pt x="2402" y="776"/>
                </a:lnTo>
                <a:lnTo>
                  <a:pt x="2307" y="784"/>
                </a:lnTo>
                <a:lnTo>
                  <a:pt x="2213" y="789"/>
                </a:lnTo>
                <a:lnTo>
                  <a:pt x="2127" y="795"/>
                </a:lnTo>
                <a:lnTo>
                  <a:pt x="2047" y="797"/>
                </a:lnTo>
                <a:lnTo>
                  <a:pt x="1956" y="799"/>
                </a:lnTo>
                <a:lnTo>
                  <a:pt x="1860" y="801"/>
                </a:lnTo>
                <a:lnTo>
                  <a:pt x="1778" y="801"/>
                </a:lnTo>
                <a:lnTo>
                  <a:pt x="1685" y="801"/>
                </a:lnTo>
                <a:lnTo>
                  <a:pt x="1599" y="799"/>
                </a:lnTo>
                <a:lnTo>
                  <a:pt x="1499" y="797"/>
                </a:lnTo>
                <a:lnTo>
                  <a:pt x="1391" y="792"/>
                </a:lnTo>
                <a:lnTo>
                  <a:pt x="1300" y="787"/>
                </a:lnTo>
                <a:lnTo>
                  <a:pt x="1217" y="781"/>
                </a:lnTo>
                <a:lnTo>
                  <a:pt x="1145" y="776"/>
                </a:lnTo>
                <a:lnTo>
                  <a:pt x="1064" y="768"/>
                </a:lnTo>
                <a:lnTo>
                  <a:pt x="990" y="759"/>
                </a:lnTo>
                <a:lnTo>
                  <a:pt x="910" y="751"/>
                </a:lnTo>
                <a:lnTo>
                  <a:pt x="832" y="740"/>
                </a:lnTo>
                <a:lnTo>
                  <a:pt x="756" y="730"/>
                </a:lnTo>
                <a:lnTo>
                  <a:pt x="679" y="717"/>
                </a:lnTo>
                <a:lnTo>
                  <a:pt x="604" y="704"/>
                </a:lnTo>
                <a:lnTo>
                  <a:pt x="518" y="685"/>
                </a:lnTo>
                <a:lnTo>
                  <a:pt x="430" y="663"/>
                </a:lnTo>
                <a:lnTo>
                  <a:pt x="347" y="639"/>
                </a:lnTo>
                <a:lnTo>
                  <a:pt x="272" y="616"/>
                </a:lnTo>
                <a:lnTo>
                  <a:pt x="209" y="591"/>
                </a:lnTo>
                <a:lnTo>
                  <a:pt x="140" y="560"/>
                </a:lnTo>
                <a:lnTo>
                  <a:pt x="81" y="522"/>
                </a:lnTo>
                <a:lnTo>
                  <a:pt x="31" y="484"/>
                </a:lnTo>
                <a:lnTo>
                  <a:pt x="9" y="447"/>
                </a:lnTo>
                <a:lnTo>
                  <a:pt x="0" y="404"/>
                </a:lnTo>
                <a:lnTo>
                  <a:pt x="34" y="346"/>
                </a:lnTo>
                <a:lnTo>
                  <a:pt x="69" y="282"/>
                </a:lnTo>
                <a:lnTo>
                  <a:pt x="103" y="232"/>
                </a:lnTo>
                <a:lnTo>
                  <a:pt x="145" y="169"/>
                </a:lnTo>
                <a:lnTo>
                  <a:pt x="189" y="114"/>
                </a:lnTo>
                <a:lnTo>
                  <a:pt x="233" y="61"/>
                </a:lnTo>
                <a:lnTo>
                  <a:pt x="283" y="4"/>
                </a:lnTo>
                <a:close/>
              </a:path>
            </a:pathLst>
          </a:custGeom>
          <a:solidFill>
            <a:srgbClr val="FF00FF"/>
          </a:solidFill>
          <a:ln w="12700">
            <a:solidFill>
              <a:srgbClr val="000000"/>
            </a:solidFill>
            <a:prstDash val="solid"/>
            <a:round/>
            <a:headEnd/>
            <a:tailEnd/>
          </a:ln>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
        <p:nvSpPr>
          <p:cNvPr id="35" name="Freeform 2074">
            <a:extLst>
              <a:ext uri="{FF2B5EF4-FFF2-40B4-BE49-F238E27FC236}">
                <a16:creationId xmlns:a16="http://schemas.microsoft.com/office/drawing/2014/main" id="{C8CC4AAF-4A4A-FE41-BDD0-ED9FC5C07E38}"/>
              </a:ext>
            </a:extLst>
          </p:cNvPr>
          <p:cNvSpPr>
            <a:spLocks/>
          </p:cNvSpPr>
          <p:nvPr/>
        </p:nvSpPr>
        <p:spPr bwMode="auto">
          <a:xfrm>
            <a:off x="5583994" y="3410238"/>
            <a:ext cx="1848321" cy="448511"/>
          </a:xfrm>
          <a:custGeom>
            <a:avLst/>
            <a:gdLst>
              <a:gd name="T0" fmla="*/ 2147483646 w 3881"/>
              <a:gd name="T1" fmla="*/ 2147483646 h 942"/>
              <a:gd name="T2" fmla="*/ 2147483646 w 3881"/>
              <a:gd name="T3" fmla="*/ 2147483646 h 942"/>
              <a:gd name="T4" fmla="*/ 2147483646 w 3881"/>
              <a:gd name="T5" fmla="*/ 2147483646 h 942"/>
              <a:gd name="T6" fmla="*/ 2147483646 w 3881"/>
              <a:gd name="T7" fmla="*/ 2147483646 h 942"/>
              <a:gd name="T8" fmla="*/ 2147483646 w 3881"/>
              <a:gd name="T9" fmla="*/ 2147483646 h 942"/>
              <a:gd name="T10" fmla="*/ 2147483646 w 3881"/>
              <a:gd name="T11" fmla="*/ 2147483646 h 942"/>
              <a:gd name="T12" fmla="*/ 2147483646 w 3881"/>
              <a:gd name="T13" fmla="*/ 2147483646 h 942"/>
              <a:gd name="T14" fmla="*/ 2147483646 w 3881"/>
              <a:gd name="T15" fmla="*/ 2147483646 h 942"/>
              <a:gd name="T16" fmla="*/ 2147483646 w 3881"/>
              <a:gd name="T17" fmla="*/ 2147483646 h 942"/>
              <a:gd name="T18" fmla="*/ 2147483646 w 3881"/>
              <a:gd name="T19" fmla="*/ 2147483646 h 942"/>
              <a:gd name="T20" fmla="*/ 2147483646 w 3881"/>
              <a:gd name="T21" fmla="*/ 2147483646 h 942"/>
              <a:gd name="T22" fmla="*/ 2147483646 w 3881"/>
              <a:gd name="T23" fmla="*/ 2147483646 h 942"/>
              <a:gd name="T24" fmla="*/ 2147483646 w 3881"/>
              <a:gd name="T25" fmla="*/ 2147483646 h 942"/>
              <a:gd name="T26" fmla="*/ 2147483646 w 3881"/>
              <a:gd name="T27" fmla="*/ 2147483646 h 942"/>
              <a:gd name="T28" fmla="*/ 2147483646 w 3881"/>
              <a:gd name="T29" fmla="*/ 2147483646 h 942"/>
              <a:gd name="T30" fmla="*/ 2147483646 w 3881"/>
              <a:gd name="T31" fmla="*/ 2147483646 h 942"/>
              <a:gd name="T32" fmla="*/ 2147483646 w 3881"/>
              <a:gd name="T33" fmla="*/ 2147483646 h 942"/>
              <a:gd name="T34" fmla="*/ 2147483646 w 3881"/>
              <a:gd name="T35" fmla="*/ 2147483646 h 942"/>
              <a:gd name="T36" fmla="*/ 2147483646 w 3881"/>
              <a:gd name="T37" fmla="*/ 2147483646 h 942"/>
              <a:gd name="T38" fmla="*/ 2147483646 w 3881"/>
              <a:gd name="T39" fmla="*/ 2147483646 h 942"/>
              <a:gd name="T40" fmla="*/ 2147483646 w 3881"/>
              <a:gd name="T41" fmla="*/ 2147483646 h 942"/>
              <a:gd name="T42" fmla="*/ 2147483646 w 3881"/>
              <a:gd name="T43" fmla="*/ 2147483646 h 942"/>
              <a:gd name="T44" fmla="*/ 2147483646 w 3881"/>
              <a:gd name="T45" fmla="*/ 2147483646 h 942"/>
              <a:gd name="T46" fmla="*/ 2147483646 w 3881"/>
              <a:gd name="T47" fmla="*/ 2147483646 h 942"/>
              <a:gd name="T48" fmla="*/ 2147483646 w 3881"/>
              <a:gd name="T49" fmla="*/ 2147483646 h 942"/>
              <a:gd name="T50" fmla="*/ 2147483646 w 3881"/>
              <a:gd name="T51" fmla="*/ 2147483646 h 942"/>
              <a:gd name="T52" fmla="*/ 2147483646 w 3881"/>
              <a:gd name="T53" fmla="*/ 2147483646 h 942"/>
              <a:gd name="T54" fmla="*/ 2147483646 w 3881"/>
              <a:gd name="T55" fmla="*/ 2147483646 h 942"/>
              <a:gd name="T56" fmla="*/ 2147483646 w 3881"/>
              <a:gd name="T57" fmla="*/ 2147483646 h 942"/>
              <a:gd name="T58" fmla="*/ 2147483646 w 3881"/>
              <a:gd name="T59" fmla="*/ 2147483646 h 942"/>
              <a:gd name="T60" fmla="*/ 2147483646 w 3881"/>
              <a:gd name="T61" fmla="*/ 2147483646 h 942"/>
              <a:gd name="T62" fmla="*/ 2147483646 w 3881"/>
              <a:gd name="T63" fmla="*/ 2147483646 h 942"/>
              <a:gd name="T64" fmla="*/ 2147483646 w 3881"/>
              <a:gd name="T65" fmla="*/ 2147483646 h 942"/>
              <a:gd name="T66" fmla="*/ 2147483646 w 3881"/>
              <a:gd name="T67" fmla="*/ 2147483646 h 942"/>
              <a:gd name="T68" fmla="*/ 2147483646 w 3881"/>
              <a:gd name="T69" fmla="*/ 2147483646 h 942"/>
              <a:gd name="T70" fmla="*/ 2147483646 w 3881"/>
              <a:gd name="T71" fmla="*/ 2147483646 h 942"/>
              <a:gd name="T72" fmla="*/ 2147483646 w 3881"/>
              <a:gd name="T73" fmla="*/ 2147483646 h 942"/>
              <a:gd name="T74" fmla="*/ 2147483646 w 3881"/>
              <a:gd name="T75" fmla="*/ 2147483646 h 942"/>
              <a:gd name="T76" fmla="*/ 2147483646 w 3881"/>
              <a:gd name="T77" fmla="*/ 2147483646 h 942"/>
              <a:gd name="T78" fmla="*/ 2147483646 w 3881"/>
              <a:gd name="T79" fmla="*/ 2147483646 h 942"/>
              <a:gd name="T80" fmla="*/ 2147483646 w 3881"/>
              <a:gd name="T81" fmla="*/ 2147483646 h 942"/>
              <a:gd name="T82" fmla="*/ 2147483646 w 3881"/>
              <a:gd name="T83" fmla="*/ 2147483646 h 942"/>
              <a:gd name="T84" fmla="*/ 2147483646 w 3881"/>
              <a:gd name="T85" fmla="*/ 2147483646 h 942"/>
              <a:gd name="T86" fmla="*/ 2147483646 w 3881"/>
              <a:gd name="T87" fmla="*/ 2147483646 h 942"/>
              <a:gd name="T88" fmla="*/ 2147483646 w 3881"/>
              <a:gd name="T89" fmla="*/ 2147483646 h 942"/>
              <a:gd name="T90" fmla="*/ 2147483646 w 3881"/>
              <a:gd name="T91" fmla="*/ 2147483646 h 942"/>
              <a:gd name="T92" fmla="*/ 2147483646 w 3881"/>
              <a:gd name="T93" fmla="*/ 2147483646 h 942"/>
              <a:gd name="T94" fmla="*/ 2147483646 w 3881"/>
              <a:gd name="T95" fmla="*/ 2147483646 h 942"/>
              <a:gd name="T96" fmla="*/ 2147483646 w 3881"/>
              <a:gd name="T97" fmla="*/ 2147483646 h 942"/>
              <a:gd name="T98" fmla="*/ 2147483646 w 3881"/>
              <a:gd name="T99" fmla="*/ 2147483646 h 942"/>
              <a:gd name="T100" fmla="*/ 2147483646 w 3881"/>
              <a:gd name="T101" fmla="*/ 2147483646 h 942"/>
              <a:gd name="T102" fmla="*/ 2147483646 w 3881"/>
              <a:gd name="T103" fmla="*/ 2147483646 h 942"/>
              <a:gd name="T104" fmla="*/ 2147483646 w 3881"/>
              <a:gd name="T105" fmla="*/ 2147483646 h 942"/>
              <a:gd name="T106" fmla="*/ 2147483646 w 3881"/>
              <a:gd name="T107" fmla="*/ 2147483646 h 942"/>
              <a:gd name="T108" fmla="*/ 2147483646 w 3881"/>
              <a:gd name="T109" fmla="*/ 2147483646 h 942"/>
              <a:gd name="T110" fmla="*/ 2147483646 w 3881"/>
              <a:gd name="T111" fmla="*/ 2147483646 h 942"/>
              <a:gd name="T112" fmla="*/ 2147483646 w 3881"/>
              <a:gd name="T113" fmla="*/ 2147483646 h 942"/>
              <a:gd name="T114" fmla="*/ 2147483646 w 3881"/>
              <a:gd name="T115" fmla="*/ 2147483646 h 942"/>
              <a:gd name="T116" fmla="*/ 2147483646 w 3881"/>
              <a:gd name="T117" fmla="*/ 2147483646 h 942"/>
              <a:gd name="T118" fmla="*/ 2147483646 w 3881"/>
              <a:gd name="T119" fmla="*/ 2147483646 h 942"/>
              <a:gd name="T120" fmla="*/ 2147483646 w 3881"/>
              <a:gd name="T121" fmla="*/ 2147483646 h 942"/>
              <a:gd name="T122" fmla="*/ 2147483646 w 3881"/>
              <a:gd name="T123" fmla="*/ 2147483646 h 9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81"/>
              <a:gd name="T187" fmla="*/ 0 h 942"/>
              <a:gd name="T188" fmla="*/ 3881 w 3881"/>
              <a:gd name="T189" fmla="*/ 942 h 9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81" h="942">
                <a:moveTo>
                  <a:pt x="131" y="0"/>
                </a:moveTo>
                <a:lnTo>
                  <a:pt x="146" y="48"/>
                </a:lnTo>
                <a:lnTo>
                  <a:pt x="180" y="91"/>
                </a:lnTo>
                <a:lnTo>
                  <a:pt x="229" y="130"/>
                </a:lnTo>
                <a:lnTo>
                  <a:pt x="283" y="160"/>
                </a:lnTo>
                <a:lnTo>
                  <a:pt x="343" y="189"/>
                </a:lnTo>
                <a:lnTo>
                  <a:pt x="409" y="216"/>
                </a:lnTo>
                <a:lnTo>
                  <a:pt x="471" y="238"/>
                </a:lnTo>
                <a:lnTo>
                  <a:pt x="549" y="261"/>
                </a:lnTo>
                <a:lnTo>
                  <a:pt x="629" y="280"/>
                </a:lnTo>
                <a:lnTo>
                  <a:pt x="715" y="299"/>
                </a:lnTo>
                <a:lnTo>
                  <a:pt x="795" y="315"/>
                </a:lnTo>
                <a:lnTo>
                  <a:pt x="870" y="329"/>
                </a:lnTo>
                <a:lnTo>
                  <a:pt x="947" y="341"/>
                </a:lnTo>
                <a:lnTo>
                  <a:pt x="1039" y="354"/>
                </a:lnTo>
                <a:lnTo>
                  <a:pt x="1119" y="365"/>
                </a:lnTo>
                <a:lnTo>
                  <a:pt x="1194" y="373"/>
                </a:lnTo>
                <a:lnTo>
                  <a:pt x="1282" y="381"/>
                </a:lnTo>
                <a:lnTo>
                  <a:pt x="1357" y="387"/>
                </a:lnTo>
                <a:lnTo>
                  <a:pt x="1429" y="392"/>
                </a:lnTo>
                <a:lnTo>
                  <a:pt x="1502" y="398"/>
                </a:lnTo>
                <a:lnTo>
                  <a:pt x="1582" y="400"/>
                </a:lnTo>
                <a:lnTo>
                  <a:pt x="1654" y="406"/>
                </a:lnTo>
                <a:lnTo>
                  <a:pt x="1714" y="409"/>
                </a:lnTo>
                <a:lnTo>
                  <a:pt x="1792" y="409"/>
                </a:lnTo>
                <a:lnTo>
                  <a:pt x="1875" y="409"/>
                </a:lnTo>
                <a:lnTo>
                  <a:pt x="1938" y="411"/>
                </a:lnTo>
                <a:lnTo>
                  <a:pt x="2020" y="409"/>
                </a:lnTo>
                <a:lnTo>
                  <a:pt x="2106" y="409"/>
                </a:lnTo>
                <a:lnTo>
                  <a:pt x="2183" y="406"/>
                </a:lnTo>
                <a:lnTo>
                  <a:pt x="2269" y="403"/>
                </a:lnTo>
                <a:lnTo>
                  <a:pt x="2352" y="400"/>
                </a:lnTo>
                <a:lnTo>
                  <a:pt x="2429" y="395"/>
                </a:lnTo>
                <a:lnTo>
                  <a:pt x="2510" y="390"/>
                </a:lnTo>
                <a:lnTo>
                  <a:pt x="2587" y="381"/>
                </a:lnTo>
                <a:lnTo>
                  <a:pt x="2656" y="376"/>
                </a:lnTo>
                <a:lnTo>
                  <a:pt x="2728" y="368"/>
                </a:lnTo>
                <a:lnTo>
                  <a:pt x="2795" y="360"/>
                </a:lnTo>
                <a:lnTo>
                  <a:pt x="2859" y="352"/>
                </a:lnTo>
                <a:lnTo>
                  <a:pt x="2928" y="341"/>
                </a:lnTo>
                <a:lnTo>
                  <a:pt x="3011" y="329"/>
                </a:lnTo>
                <a:lnTo>
                  <a:pt x="3094" y="315"/>
                </a:lnTo>
                <a:lnTo>
                  <a:pt x="3171" y="299"/>
                </a:lnTo>
                <a:lnTo>
                  <a:pt x="3240" y="282"/>
                </a:lnTo>
                <a:lnTo>
                  <a:pt x="3315" y="263"/>
                </a:lnTo>
                <a:lnTo>
                  <a:pt x="3391" y="243"/>
                </a:lnTo>
                <a:lnTo>
                  <a:pt x="3457" y="221"/>
                </a:lnTo>
                <a:lnTo>
                  <a:pt x="3520" y="197"/>
                </a:lnTo>
                <a:lnTo>
                  <a:pt x="3575" y="174"/>
                </a:lnTo>
                <a:lnTo>
                  <a:pt x="3623" y="147"/>
                </a:lnTo>
                <a:lnTo>
                  <a:pt x="3667" y="120"/>
                </a:lnTo>
                <a:lnTo>
                  <a:pt x="3709" y="86"/>
                </a:lnTo>
                <a:lnTo>
                  <a:pt x="3737" y="45"/>
                </a:lnTo>
                <a:lnTo>
                  <a:pt x="3747" y="8"/>
                </a:lnTo>
                <a:lnTo>
                  <a:pt x="3775" y="72"/>
                </a:lnTo>
                <a:lnTo>
                  <a:pt x="3803" y="139"/>
                </a:lnTo>
                <a:lnTo>
                  <a:pt x="3826" y="197"/>
                </a:lnTo>
                <a:lnTo>
                  <a:pt x="3850" y="263"/>
                </a:lnTo>
                <a:lnTo>
                  <a:pt x="3867" y="323"/>
                </a:lnTo>
                <a:lnTo>
                  <a:pt x="3881" y="390"/>
                </a:lnTo>
                <a:lnTo>
                  <a:pt x="3864" y="429"/>
                </a:lnTo>
                <a:lnTo>
                  <a:pt x="3838" y="480"/>
                </a:lnTo>
                <a:lnTo>
                  <a:pt x="3792" y="531"/>
                </a:lnTo>
                <a:lnTo>
                  <a:pt x="3729" y="584"/>
                </a:lnTo>
                <a:lnTo>
                  <a:pt x="3656" y="630"/>
                </a:lnTo>
                <a:lnTo>
                  <a:pt x="3581" y="669"/>
                </a:lnTo>
                <a:lnTo>
                  <a:pt x="3515" y="699"/>
                </a:lnTo>
                <a:lnTo>
                  <a:pt x="3449" y="726"/>
                </a:lnTo>
                <a:lnTo>
                  <a:pt x="3363" y="754"/>
                </a:lnTo>
                <a:lnTo>
                  <a:pt x="3285" y="779"/>
                </a:lnTo>
                <a:lnTo>
                  <a:pt x="3211" y="801"/>
                </a:lnTo>
                <a:lnTo>
                  <a:pt x="3119" y="821"/>
                </a:lnTo>
                <a:lnTo>
                  <a:pt x="3031" y="840"/>
                </a:lnTo>
                <a:lnTo>
                  <a:pt x="2956" y="856"/>
                </a:lnTo>
                <a:lnTo>
                  <a:pt x="2873" y="870"/>
                </a:lnTo>
                <a:lnTo>
                  <a:pt x="2787" y="883"/>
                </a:lnTo>
                <a:lnTo>
                  <a:pt x="2701" y="896"/>
                </a:lnTo>
                <a:lnTo>
                  <a:pt x="2610" y="906"/>
                </a:lnTo>
                <a:lnTo>
                  <a:pt x="2524" y="915"/>
                </a:lnTo>
                <a:lnTo>
                  <a:pt x="2452" y="923"/>
                </a:lnTo>
                <a:lnTo>
                  <a:pt x="2376" y="931"/>
                </a:lnTo>
                <a:lnTo>
                  <a:pt x="2284" y="934"/>
                </a:lnTo>
                <a:lnTo>
                  <a:pt x="2201" y="939"/>
                </a:lnTo>
                <a:lnTo>
                  <a:pt x="2127" y="939"/>
                </a:lnTo>
                <a:lnTo>
                  <a:pt x="2052" y="942"/>
                </a:lnTo>
                <a:lnTo>
                  <a:pt x="1978" y="942"/>
                </a:lnTo>
                <a:lnTo>
                  <a:pt x="1938" y="942"/>
                </a:lnTo>
                <a:lnTo>
                  <a:pt x="1878" y="942"/>
                </a:lnTo>
                <a:lnTo>
                  <a:pt x="1789" y="939"/>
                </a:lnTo>
                <a:lnTo>
                  <a:pt x="1700" y="939"/>
                </a:lnTo>
                <a:lnTo>
                  <a:pt x="1620" y="934"/>
                </a:lnTo>
                <a:lnTo>
                  <a:pt x="1529" y="928"/>
                </a:lnTo>
                <a:lnTo>
                  <a:pt x="1448" y="923"/>
                </a:lnTo>
                <a:lnTo>
                  <a:pt x="1371" y="915"/>
                </a:lnTo>
                <a:lnTo>
                  <a:pt x="1299" y="906"/>
                </a:lnTo>
                <a:lnTo>
                  <a:pt x="1230" y="901"/>
                </a:lnTo>
                <a:lnTo>
                  <a:pt x="1168" y="894"/>
                </a:lnTo>
                <a:lnTo>
                  <a:pt x="1105" y="886"/>
                </a:lnTo>
                <a:lnTo>
                  <a:pt x="1041" y="875"/>
                </a:lnTo>
                <a:lnTo>
                  <a:pt x="973" y="864"/>
                </a:lnTo>
                <a:lnTo>
                  <a:pt x="919" y="854"/>
                </a:lnTo>
                <a:lnTo>
                  <a:pt x="878" y="845"/>
                </a:lnTo>
                <a:lnTo>
                  <a:pt x="798" y="829"/>
                </a:lnTo>
                <a:lnTo>
                  <a:pt x="721" y="811"/>
                </a:lnTo>
                <a:lnTo>
                  <a:pt x="656" y="795"/>
                </a:lnTo>
                <a:lnTo>
                  <a:pt x="592" y="779"/>
                </a:lnTo>
                <a:lnTo>
                  <a:pt x="523" y="757"/>
                </a:lnTo>
                <a:lnTo>
                  <a:pt x="452" y="731"/>
                </a:lnTo>
                <a:lnTo>
                  <a:pt x="388" y="707"/>
                </a:lnTo>
                <a:lnTo>
                  <a:pt x="324" y="680"/>
                </a:lnTo>
                <a:lnTo>
                  <a:pt x="255" y="649"/>
                </a:lnTo>
                <a:lnTo>
                  <a:pt x="194" y="613"/>
                </a:lnTo>
                <a:lnTo>
                  <a:pt x="143" y="578"/>
                </a:lnTo>
                <a:lnTo>
                  <a:pt x="108" y="550"/>
                </a:lnTo>
                <a:lnTo>
                  <a:pt x="69" y="517"/>
                </a:lnTo>
                <a:lnTo>
                  <a:pt x="48" y="486"/>
                </a:lnTo>
                <a:lnTo>
                  <a:pt x="22" y="442"/>
                </a:lnTo>
                <a:lnTo>
                  <a:pt x="3" y="395"/>
                </a:lnTo>
                <a:lnTo>
                  <a:pt x="0" y="357"/>
                </a:lnTo>
                <a:lnTo>
                  <a:pt x="14" y="296"/>
                </a:lnTo>
                <a:lnTo>
                  <a:pt x="31" y="251"/>
                </a:lnTo>
                <a:lnTo>
                  <a:pt x="55" y="183"/>
                </a:lnTo>
                <a:lnTo>
                  <a:pt x="77" y="122"/>
                </a:lnTo>
                <a:lnTo>
                  <a:pt x="108" y="50"/>
                </a:lnTo>
                <a:lnTo>
                  <a:pt x="13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548626" eaLnBrk="0" fontAlgn="base" hangingPunct="0">
              <a:spcBef>
                <a:spcPct val="0"/>
              </a:spcBef>
              <a:spcAft>
                <a:spcPct val="0"/>
              </a:spcAft>
              <a:defRPr/>
            </a:pPr>
            <a:endParaRPr lang="en-US" sz="2160">
              <a:solidFill>
                <a:srgbClr val="4D4D4D"/>
              </a:solidFill>
              <a:latin typeface="Rockwell" panose="02060603020205020403" pitchFamily="18"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287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5705477" y="257017"/>
            <a:ext cx="5819775" cy="857251"/>
          </a:xfrm>
        </p:spPr>
        <p:txBody>
          <a:bodyPr>
            <a:normAutofit fontScale="90000"/>
          </a:bodyPr>
          <a:lstStyle/>
          <a:p>
            <a:pPr>
              <a:spcBef>
                <a:spcPct val="40000"/>
              </a:spcBef>
              <a:spcAft>
                <a:spcPct val="65000"/>
              </a:spcAft>
            </a:pPr>
            <a:r>
              <a:rPr lang="en-US" altLang="en-US" sz="3733" b="1" dirty="0">
                <a:solidFill>
                  <a:srgbClr val="AC0039"/>
                </a:solidFill>
              </a:rPr>
              <a:t>Levels of Organizational Culture</a:t>
            </a:r>
          </a:p>
        </p:txBody>
      </p:sp>
      <p:sp>
        <p:nvSpPr>
          <p:cNvPr id="30725" name="AutoShape 7"/>
          <p:cNvSpPr>
            <a:spLocks noChangeArrowheads="1"/>
          </p:cNvSpPr>
          <p:nvPr/>
        </p:nvSpPr>
        <p:spPr bwMode="auto">
          <a:xfrm>
            <a:off x="1343025" y="765176"/>
            <a:ext cx="7272339" cy="5400675"/>
          </a:xfrm>
          <a:prstGeom prst="triangle">
            <a:avLst>
              <a:gd name="adj" fmla="val 50000"/>
            </a:avLst>
          </a:prstGeom>
          <a:solidFill>
            <a:srgbClr val="003399">
              <a:alpha val="70195"/>
            </a:srgbClr>
          </a:solidFill>
          <a:ln w="9525">
            <a:solidFill>
              <a:schemeClr val="tx1"/>
            </a:solidFill>
            <a:miter lim="800000"/>
            <a:headEnd/>
            <a:tailEnd/>
          </a:ln>
        </p:spPr>
        <p:txBody>
          <a:bodyPr wrap="none" anchor="ct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endParaRPr lang="de-AT" altLang="en-US" sz="1800">
              <a:solidFill>
                <a:srgbClr val="4D4D4D"/>
              </a:solidFill>
              <a:latin typeface="Rockwell" panose="02060603020205020403" pitchFamily="18" charset="0"/>
            </a:endParaRPr>
          </a:p>
        </p:txBody>
      </p:sp>
      <p:sp>
        <p:nvSpPr>
          <p:cNvPr id="30726" name="Text Box 8"/>
          <p:cNvSpPr txBox="1">
            <a:spLocks noChangeArrowheads="1"/>
          </p:cNvSpPr>
          <p:nvPr/>
        </p:nvSpPr>
        <p:spPr bwMode="auto">
          <a:xfrm>
            <a:off x="3979865" y="1484314"/>
            <a:ext cx="2046287" cy="122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Aft>
                <a:spcPct val="0"/>
              </a:spcAft>
              <a:buFontTx/>
              <a:buNone/>
            </a:pPr>
            <a:r>
              <a:rPr lang="en-GB" altLang="en-US" sz="1900" b="1">
                <a:solidFill>
                  <a:srgbClr val="FFFFFF"/>
                </a:solidFill>
              </a:rPr>
              <a:t>Artifacts</a:t>
            </a:r>
          </a:p>
          <a:p>
            <a:pPr algn="ctr">
              <a:spcAft>
                <a:spcPct val="0"/>
              </a:spcAft>
              <a:buFontTx/>
              <a:buNone/>
            </a:pPr>
            <a:r>
              <a:rPr lang="en-GB" altLang="en-US" sz="1700">
                <a:solidFill>
                  <a:srgbClr val="FFFFFF"/>
                </a:solidFill>
              </a:rPr>
              <a:t>Manifest culture and visible behavior</a:t>
            </a:r>
            <a:endParaRPr lang="en-US" altLang="en-US" sz="1700">
              <a:solidFill>
                <a:srgbClr val="FFFFFF"/>
              </a:solidFill>
            </a:endParaRPr>
          </a:p>
        </p:txBody>
      </p:sp>
      <p:sp>
        <p:nvSpPr>
          <p:cNvPr id="30727" name="Text Box 9"/>
          <p:cNvSpPr txBox="1">
            <a:spLocks noChangeArrowheads="1"/>
          </p:cNvSpPr>
          <p:nvPr/>
        </p:nvSpPr>
        <p:spPr bwMode="auto">
          <a:xfrm>
            <a:off x="3359151" y="2997201"/>
            <a:ext cx="3216275" cy="122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en-GB" altLang="en-US" sz="1900" b="1">
                <a:solidFill>
                  <a:srgbClr val="FFFFFF"/>
                </a:solidFill>
              </a:rPr>
              <a:t>Espoused Values</a:t>
            </a:r>
          </a:p>
          <a:p>
            <a:pPr algn="ctr" eaLnBrk="1" hangingPunct="1">
              <a:spcAft>
                <a:spcPct val="0"/>
              </a:spcAft>
              <a:buFontTx/>
              <a:buNone/>
            </a:pPr>
            <a:r>
              <a:rPr lang="en-GB" altLang="en-US" sz="1700">
                <a:solidFill>
                  <a:srgbClr val="FFFFFF"/>
                </a:solidFill>
              </a:rPr>
              <a:t>Values, beliefs, and norms </a:t>
            </a:r>
            <a:br>
              <a:rPr lang="en-GB" altLang="en-US" sz="1700">
                <a:solidFill>
                  <a:srgbClr val="FFFFFF"/>
                </a:solidFill>
              </a:rPr>
            </a:br>
            <a:r>
              <a:rPr lang="en-GB" altLang="en-US" sz="1700">
                <a:solidFill>
                  <a:srgbClr val="FFFFFF"/>
                </a:solidFill>
              </a:rPr>
              <a:t>that people talk about </a:t>
            </a:r>
            <a:br>
              <a:rPr lang="en-GB" altLang="en-US" sz="1700">
                <a:solidFill>
                  <a:srgbClr val="FFFFFF"/>
                </a:solidFill>
              </a:rPr>
            </a:br>
            <a:r>
              <a:rPr lang="en-GB" altLang="en-US" sz="1700">
                <a:solidFill>
                  <a:srgbClr val="FFFFFF"/>
                </a:solidFill>
              </a:rPr>
              <a:t>and acknowledge</a:t>
            </a:r>
          </a:p>
        </p:txBody>
      </p:sp>
      <p:sp>
        <p:nvSpPr>
          <p:cNvPr id="30728" name="Text Box 10"/>
          <p:cNvSpPr txBox="1">
            <a:spLocks noChangeArrowheads="1"/>
          </p:cNvSpPr>
          <p:nvPr/>
        </p:nvSpPr>
        <p:spPr bwMode="auto">
          <a:xfrm>
            <a:off x="2292350" y="4700589"/>
            <a:ext cx="5329239" cy="122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0"/>
              </a:spcAft>
              <a:buFontTx/>
              <a:buNone/>
            </a:pPr>
            <a:r>
              <a:rPr lang="en-GB" altLang="en-US" sz="1900" b="1">
                <a:solidFill>
                  <a:srgbClr val="FFFFFF"/>
                </a:solidFill>
              </a:rPr>
              <a:t>Basic Assumptions</a:t>
            </a:r>
          </a:p>
          <a:p>
            <a:pPr algn="ctr" eaLnBrk="1" hangingPunct="1">
              <a:spcAft>
                <a:spcPct val="0"/>
              </a:spcAft>
              <a:buFontTx/>
              <a:buNone/>
            </a:pPr>
            <a:r>
              <a:rPr lang="en-GB" altLang="en-US" sz="1700">
                <a:solidFill>
                  <a:srgbClr val="FFFFFF"/>
                </a:solidFill>
              </a:rPr>
              <a:t>Fundamental premises that people hold about the world and that are usually not articulated and </a:t>
            </a:r>
            <a:br>
              <a:rPr lang="en-GB" altLang="en-US" sz="1700">
                <a:solidFill>
                  <a:srgbClr val="FFFFFF"/>
                </a:solidFill>
              </a:rPr>
            </a:br>
            <a:r>
              <a:rPr lang="en-GB" altLang="en-US" sz="1700">
                <a:solidFill>
                  <a:srgbClr val="FFFFFF"/>
                </a:solidFill>
              </a:rPr>
              <a:t>rarely questioned in everyday life</a:t>
            </a:r>
          </a:p>
        </p:txBody>
      </p:sp>
      <p:sp>
        <p:nvSpPr>
          <p:cNvPr id="30730" name="Line 12"/>
          <p:cNvSpPr>
            <a:spLocks noChangeShapeType="1"/>
          </p:cNvSpPr>
          <p:nvPr/>
        </p:nvSpPr>
        <p:spPr bwMode="auto">
          <a:xfrm>
            <a:off x="1631951" y="2781300"/>
            <a:ext cx="89296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AT" sz="1351"/>
          </a:p>
        </p:txBody>
      </p:sp>
      <p:sp>
        <p:nvSpPr>
          <p:cNvPr id="30731" name="Line 13"/>
          <p:cNvSpPr>
            <a:spLocks noChangeShapeType="1"/>
          </p:cNvSpPr>
          <p:nvPr/>
        </p:nvSpPr>
        <p:spPr bwMode="auto">
          <a:xfrm>
            <a:off x="1589088" y="4508500"/>
            <a:ext cx="9001125"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de-AT" sz="1351"/>
          </a:p>
        </p:txBody>
      </p:sp>
      <p:sp>
        <p:nvSpPr>
          <p:cNvPr id="30732" name="Text Box 5"/>
          <p:cNvSpPr txBox="1">
            <a:spLocks noChangeArrowheads="1"/>
          </p:cNvSpPr>
          <p:nvPr/>
        </p:nvSpPr>
        <p:spPr bwMode="auto">
          <a:xfrm>
            <a:off x="1525588" y="6262688"/>
            <a:ext cx="6375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spcAft>
                <a:spcPct val="0"/>
              </a:spcAft>
              <a:buClr>
                <a:srgbClr val="FFFFFF"/>
              </a:buClr>
              <a:buFontTx/>
              <a:buNone/>
            </a:pPr>
            <a:r>
              <a:rPr lang="en-US" altLang="en-US" sz="1100">
                <a:solidFill>
                  <a:srgbClr val="111111"/>
                </a:solidFill>
              </a:rPr>
              <a:t>Source: Schein (2004). </a:t>
            </a:r>
            <a:r>
              <a:rPr lang="en-US" altLang="en-US" sz="1100" i="1">
                <a:solidFill>
                  <a:srgbClr val="111111"/>
                </a:solidFill>
              </a:rPr>
              <a:t>Organizational culture and leadership </a:t>
            </a:r>
            <a:r>
              <a:rPr lang="en-US" altLang="en-US" sz="1100">
                <a:solidFill>
                  <a:srgbClr val="111111"/>
                </a:solidFill>
              </a:rPr>
              <a:t>(3</a:t>
            </a:r>
            <a:r>
              <a:rPr lang="en-US" altLang="en-US" sz="1100" baseline="30000">
                <a:solidFill>
                  <a:srgbClr val="111111"/>
                </a:solidFill>
              </a:rPr>
              <a:t>rd</a:t>
            </a:r>
            <a:r>
              <a:rPr lang="en-US" altLang="en-US" sz="1100">
                <a:solidFill>
                  <a:srgbClr val="111111"/>
                </a:solidFill>
              </a:rPr>
              <a:t> ed.). London: Jossey-Bass.</a:t>
            </a:r>
          </a:p>
        </p:txBody>
      </p:sp>
      <p:sp>
        <p:nvSpPr>
          <p:cNvPr id="13" name="Text Box 3"/>
          <p:cNvSpPr txBox="1">
            <a:spLocks noChangeArrowheads="1"/>
          </p:cNvSpPr>
          <p:nvPr/>
        </p:nvSpPr>
        <p:spPr bwMode="auto">
          <a:xfrm>
            <a:off x="6986588" y="3130657"/>
            <a:ext cx="370205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spcAft>
                <a:spcPct val="0"/>
              </a:spcAft>
              <a:buFontTx/>
              <a:buNone/>
            </a:pPr>
            <a:endParaRPr lang="en-GB" altLang="en-US" sz="1500" b="1">
              <a:solidFill>
                <a:srgbClr val="111111"/>
              </a:solidFill>
            </a:endParaRPr>
          </a:p>
          <a:p>
            <a:pPr algn="r">
              <a:spcBef>
                <a:spcPct val="0"/>
              </a:spcBef>
              <a:spcAft>
                <a:spcPct val="0"/>
              </a:spcAft>
              <a:buFontTx/>
              <a:buNone/>
            </a:pPr>
            <a:r>
              <a:rPr lang="en-GB" altLang="en-US" sz="1500">
                <a:solidFill>
                  <a:srgbClr val="111111"/>
                </a:solidFill>
              </a:rPr>
              <a:t>Importance of hard work and discipline, </a:t>
            </a:r>
            <a:br>
              <a:rPr lang="en-GB" altLang="en-US" sz="1500">
                <a:solidFill>
                  <a:srgbClr val="111111"/>
                </a:solidFill>
              </a:rPr>
            </a:br>
            <a:r>
              <a:rPr lang="en-GB" altLang="en-US" sz="1500">
                <a:solidFill>
                  <a:srgbClr val="111111"/>
                </a:solidFill>
              </a:rPr>
              <a:t>empowerment, diversity, equality, responsibility, fairness, etc.</a:t>
            </a:r>
          </a:p>
          <a:p>
            <a:pPr algn="r">
              <a:spcBef>
                <a:spcPct val="0"/>
              </a:spcBef>
              <a:spcAft>
                <a:spcPct val="0"/>
              </a:spcAft>
              <a:buFontTx/>
              <a:buNone/>
            </a:pPr>
            <a:endParaRPr lang="en-GB" altLang="en-US" sz="1500">
              <a:solidFill>
                <a:srgbClr val="111111"/>
              </a:solidFill>
            </a:endParaRPr>
          </a:p>
        </p:txBody>
      </p:sp>
      <p:sp>
        <p:nvSpPr>
          <p:cNvPr id="14" name="Text Box 4"/>
          <p:cNvSpPr txBox="1">
            <a:spLocks noChangeArrowheads="1"/>
          </p:cNvSpPr>
          <p:nvPr/>
        </p:nvSpPr>
        <p:spPr bwMode="auto">
          <a:xfrm>
            <a:off x="6672263" y="5099049"/>
            <a:ext cx="403225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Aft>
                <a:spcPct val="0"/>
              </a:spcAft>
              <a:buFontTx/>
              <a:buNone/>
            </a:pPr>
            <a:r>
              <a:rPr lang="en-GB" altLang="en-US" sz="1500">
                <a:solidFill>
                  <a:srgbClr val="111111"/>
                </a:solidFill>
              </a:rPr>
              <a:t>Beliefs about human nature, </a:t>
            </a:r>
            <a:br>
              <a:rPr lang="en-GB" altLang="en-US" sz="1500">
                <a:solidFill>
                  <a:srgbClr val="111111"/>
                </a:solidFill>
              </a:rPr>
            </a:br>
            <a:r>
              <a:rPr lang="en-GB" altLang="en-US" sz="1500">
                <a:solidFill>
                  <a:srgbClr val="111111"/>
                </a:solidFill>
              </a:rPr>
              <a:t>social relationships, </a:t>
            </a:r>
            <a:br>
              <a:rPr lang="en-GB" altLang="en-US" sz="1500">
                <a:solidFill>
                  <a:srgbClr val="111111"/>
                </a:solidFill>
              </a:rPr>
            </a:br>
            <a:r>
              <a:rPr lang="en-GB" altLang="en-US" sz="1500">
                <a:solidFill>
                  <a:srgbClr val="111111"/>
                </a:solidFill>
              </a:rPr>
              <a:t>time, space, etc.</a:t>
            </a:r>
          </a:p>
        </p:txBody>
      </p:sp>
      <p:sp>
        <p:nvSpPr>
          <p:cNvPr id="15" name="Text Box 10"/>
          <p:cNvSpPr txBox="1">
            <a:spLocks noChangeArrowheads="1"/>
          </p:cNvSpPr>
          <p:nvPr/>
        </p:nvSpPr>
        <p:spPr bwMode="auto">
          <a:xfrm>
            <a:off x="6381750" y="1549241"/>
            <a:ext cx="42481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00"/>
              </a:spcAft>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spcAft>
                <a:spcPts val="400"/>
              </a:spcAft>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spcAft>
                <a:spcPct val="0"/>
              </a:spcAft>
              <a:buFontTx/>
              <a:buNone/>
            </a:pPr>
            <a:endParaRPr lang="en-GB" altLang="en-US" sz="1500" b="1">
              <a:solidFill>
                <a:srgbClr val="111111"/>
              </a:solidFill>
            </a:endParaRPr>
          </a:p>
          <a:p>
            <a:pPr algn="r">
              <a:spcBef>
                <a:spcPct val="0"/>
              </a:spcBef>
              <a:spcAft>
                <a:spcPct val="0"/>
              </a:spcAft>
              <a:buFontTx/>
              <a:buNone/>
            </a:pPr>
            <a:r>
              <a:rPr lang="en-GB" altLang="en-US" sz="1500">
                <a:solidFill>
                  <a:srgbClr val="111111"/>
                </a:solidFill>
              </a:rPr>
              <a:t>Language and communication, architecture, </a:t>
            </a:r>
          </a:p>
          <a:p>
            <a:pPr algn="r">
              <a:spcBef>
                <a:spcPct val="0"/>
              </a:spcBef>
              <a:spcAft>
                <a:spcPct val="0"/>
              </a:spcAft>
              <a:buFontTx/>
              <a:buNone/>
            </a:pPr>
            <a:r>
              <a:rPr lang="en-GB" altLang="en-US" sz="1500">
                <a:solidFill>
                  <a:srgbClr val="111111"/>
                </a:solidFill>
              </a:rPr>
              <a:t>surveillance systems, leadership style, </a:t>
            </a:r>
          </a:p>
          <a:p>
            <a:pPr algn="r">
              <a:spcBef>
                <a:spcPct val="0"/>
              </a:spcBef>
              <a:spcAft>
                <a:spcPct val="0"/>
              </a:spcAft>
              <a:buFontTx/>
              <a:buNone/>
            </a:pPr>
            <a:r>
              <a:rPr lang="en-GB" altLang="en-US" sz="1500">
                <a:solidFill>
                  <a:srgbClr val="111111"/>
                </a:solidFill>
              </a:rPr>
              <a:t>HRM policies and practices,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7" name="Freeform: Shape 37896">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899" name="Oval 37898">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1" name="Freeform: Shape 37900">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890" name="Rectangle 2"/>
          <p:cNvSpPr>
            <a:spLocks noGrp="1" noChangeArrowheads="1"/>
          </p:cNvSpPr>
          <p:nvPr>
            <p:ph type="title"/>
          </p:nvPr>
        </p:nvSpPr>
        <p:spPr>
          <a:xfrm>
            <a:off x="7113388" y="1423700"/>
            <a:ext cx="4055899" cy="3995916"/>
          </a:xfrm>
        </p:spPr>
        <p:txBody>
          <a:bodyPr vert="horz" lIns="91440" tIns="45720" rIns="91440" bIns="45720" rtlCol="0" anchor="ctr">
            <a:normAutofit/>
          </a:bodyPr>
          <a:lstStyle/>
          <a:p>
            <a:pPr algn="l" defTabSz="914400">
              <a:lnSpc>
                <a:spcPct val="90000"/>
              </a:lnSpc>
            </a:pPr>
            <a:r>
              <a:rPr lang="en-US" sz="4400" b="1" kern="1200" dirty="0">
                <a:solidFill>
                  <a:schemeClr val="tx1">
                    <a:lumMod val="95000"/>
                    <a:lumOff val="5000"/>
                  </a:schemeClr>
                </a:solidFill>
                <a:latin typeface="+mj-lt"/>
                <a:ea typeface="+mj-ea"/>
                <a:cs typeface="+mj-cs"/>
              </a:rPr>
              <a:t>National cultural differences </a:t>
            </a:r>
          </a:p>
        </p:txBody>
      </p:sp>
      <p:sp>
        <p:nvSpPr>
          <p:cNvPr id="5" name="Rectangle 3">
            <a:extLst>
              <a:ext uri="{FF2B5EF4-FFF2-40B4-BE49-F238E27FC236}">
                <a16:creationId xmlns:a16="http://schemas.microsoft.com/office/drawing/2014/main" id="{367B68A8-6BBC-4CAD-B6A1-ECD3B41C073E}"/>
              </a:ext>
            </a:extLst>
          </p:cNvPr>
          <p:cNvSpPr txBox="1">
            <a:spLocks noChangeArrowheads="1"/>
          </p:cNvSpPr>
          <p:nvPr/>
        </p:nvSpPr>
        <p:spPr>
          <a:xfrm>
            <a:off x="-1" y="1431041"/>
            <a:ext cx="6115761" cy="4353309"/>
          </a:xfrm>
          <a:prstGeom prst="rect">
            <a:avLst/>
          </a:prstGeom>
        </p:spPr>
        <p:txBody>
          <a:bodyPr vert="horz" lIns="91440" tIns="45720" rIns="91440" bIns="45720" rtlCol="0" anchor="ctr">
            <a:noAutofit/>
          </a:bodyPr>
          <a:lstStyle>
            <a:lvl1pPr marL="257106" indent="-257106" algn="l" defTabSz="685617" rtl="0" eaLnBrk="1" latinLnBrk="0" hangingPunct="1">
              <a:spcBef>
                <a:spcPct val="20000"/>
              </a:spcBef>
              <a:buFont typeface="Arial" pitchFamily="34" charset="0"/>
              <a:buChar char="•"/>
              <a:defRPr sz="2399" kern="1200">
                <a:solidFill>
                  <a:schemeClr val="tx1"/>
                </a:solidFill>
                <a:latin typeface="+mn-lt"/>
                <a:ea typeface="+mn-ea"/>
                <a:cs typeface="+mn-cs"/>
              </a:defRPr>
            </a:lvl1pPr>
            <a:lvl2pPr marL="557064" indent="-214255" algn="l" defTabSz="685617" rtl="0" eaLnBrk="1" latinLnBrk="0" hangingPunct="1">
              <a:spcBef>
                <a:spcPct val="20000"/>
              </a:spcBef>
              <a:buFont typeface="Arial" pitchFamily="34" charset="0"/>
              <a:buChar char="–"/>
              <a:defRPr sz="2099" kern="1200">
                <a:solidFill>
                  <a:schemeClr val="tx1"/>
                </a:solidFill>
                <a:latin typeface="+mn-lt"/>
                <a:ea typeface="+mn-ea"/>
                <a:cs typeface="+mn-cs"/>
              </a:defRPr>
            </a:lvl2pPr>
            <a:lvl3pPr marL="857021" indent="-171404" algn="l" defTabSz="68561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830"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639"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447"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08519" indent="-228600" defTabSz="914400">
              <a:lnSpc>
                <a:spcPct val="90000"/>
              </a:lnSpc>
            </a:pPr>
            <a:r>
              <a:rPr lang="en-US" sz="2000" i="1" dirty="0">
                <a:solidFill>
                  <a:schemeClr val="tx1">
                    <a:lumMod val="85000"/>
                    <a:lumOff val="15000"/>
                  </a:schemeClr>
                </a:solidFill>
              </a:rPr>
              <a:t>Basic questions existing everywhere,</a:t>
            </a:r>
          </a:p>
          <a:p>
            <a:pPr marL="308519" indent="-228600" defTabSz="914400">
              <a:lnSpc>
                <a:spcPct val="90000"/>
              </a:lnSpc>
            </a:pPr>
            <a:r>
              <a:rPr lang="en-US" sz="2000" i="1" dirty="0">
                <a:solidFill>
                  <a:schemeClr val="tx1">
                    <a:lumMod val="85000"/>
                    <a:lumOff val="15000"/>
                  </a:schemeClr>
                </a:solidFill>
              </a:rPr>
              <a:t>but answered differently in different societies (groups):</a:t>
            </a:r>
          </a:p>
          <a:p>
            <a:pPr marL="308519" indent="-228600" defTabSz="914400">
              <a:lnSpc>
                <a:spcPct val="90000"/>
              </a:lnSpc>
            </a:pPr>
            <a:endParaRPr lang="en-US" sz="2000" dirty="0">
              <a:solidFill>
                <a:schemeClr val="tx1">
                  <a:lumMod val="85000"/>
                  <a:lumOff val="15000"/>
                </a:schemeClr>
              </a:solidFill>
            </a:endParaRPr>
          </a:p>
          <a:p>
            <a:pPr marL="308519" indent="-228600" defTabSz="914400">
              <a:lnSpc>
                <a:spcPct val="90000"/>
              </a:lnSpc>
              <a:spcBef>
                <a:spcPts val="1620"/>
              </a:spcBef>
            </a:pPr>
            <a:r>
              <a:rPr lang="en-US" sz="2000" u="sng" dirty="0">
                <a:solidFill>
                  <a:schemeClr val="tx1">
                    <a:lumMod val="85000"/>
                    <a:lumOff val="15000"/>
                  </a:schemeClr>
                </a:solidFill>
              </a:rPr>
              <a:t>Relation to Authority</a:t>
            </a:r>
            <a:r>
              <a:rPr lang="en-US" sz="2000" dirty="0">
                <a:solidFill>
                  <a:schemeClr val="tx1">
                    <a:lumMod val="85000"/>
                    <a:lumOff val="15000"/>
                  </a:schemeClr>
                </a:solidFill>
              </a:rPr>
              <a:t>: Equality versus Hierarchy </a:t>
            </a:r>
          </a:p>
          <a:p>
            <a:pPr marL="308519" indent="-228600" defTabSz="914400">
              <a:lnSpc>
                <a:spcPct val="90000"/>
              </a:lnSpc>
              <a:spcBef>
                <a:spcPts val="1620"/>
              </a:spcBef>
            </a:pPr>
            <a:r>
              <a:rPr lang="en-US" sz="2000" u="sng" dirty="0">
                <a:solidFill>
                  <a:schemeClr val="tx1">
                    <a:lumMod val="85000"/>
                    <a:lumOff val="15000"/>
                  </a:schemeClr>
                </a:solidFill>
              </a:rPr>
              <a:t>Conception of Self</a:t>
            </a:r>
            <a:r>
              <a:rPr lang="en-US" sz="2000" dirty="0">
                <a:solidFill>
                  <a:schemeClr val="tx1">
                    <a:lumMod val="85000"/>
                    <a:lumOff val="15000"/>
                  </a:schemeClr>
                </a:solidFill>
              </a:rPr>
              <a:t>: Individuals versus Groups</a:t>
            </a:r>
          </a:p>
          <a:p>
            <a:pPr marL="308519" indent="-228600" defTabSz="914400">
              <a:lnSpc>
                <a:spcPct val="90000"/>
              </a:lnSpc>
              <a:spcBef>
                <a:spcPts val="1620"/>
              </a:spcBef>
            </a:pPr>
            <a:r>
              <a:rPr lang="en-US" sz="2000" u="sng" dirty="0">
                <a:solidFill>
                  <a:schemeClr val="tx1">
                    <a:lumMod val="85000"/>
                    <a:lumOff val="15000"/>
                  </a:schemeClr>
                </a:solidFill>
              </a:rPr>
              <a:t>Conception of Societal Order</a:t>
            </a:r>
            <a:r>
              <a:rPr lang="en-US" sz="2000" dirty="0">
                <a:solidFill>
                  <a:schemeClr val="tx1">
                    <a:lumMod val="85000"/>
                    <a:lumOff val="15000"/>
                  </a:schemeClr>
                </a:solidFill>
              </a:rPr>
              <a:t>: Rules versus Relationships</a:t>
            </a:r>
          </a:p>
          <a:p>
            <a:pPr marL="308519" indent="-228600" defTabSz="914400">
              <a:lnSpc>
                <a:spcPct val="90000"/>
              </a:lnSpc>
              <a:spcBef>
                <a:spcPts val="1620"/>
              </a:spcBef>
            </a:pPr>
            <a:r>
              <a:rPr lang="en-US" sz="2000" u="sng" dirty="0">
                <a:solidFill>
                  <a:schemeClr val="tx1">
                    <a:lumMod val="85000"/>
                    <a:lumOff val="15000"/>
                  </a:schemeClr>
                </a:solidFill>
              </a:rPr>
              <a:t>What Determines Status</a:t>
            </a:r>
            <a:r>
              <a:rPr lang="en-US" sz="2000" dirty="0">
                <a:solidFill>
                  <a:schemeClr val="tx1">
                    <a:lumMod val="85000"/>
                    <a:lumOff val="15000"/>
                  </a:schemeClr>
                </a:solidFill>
              </a:rPr>
              <a:t>: Achievements (</a:t>
            </a:r>
            <a:r>
              <a:rPr lang="en-US" sz="2000" i="1" dirty="0">
                <a:solidFill>
                  <a:schemeClr val="tx1">
                    <a:lumMod val="85000"/>
                    <a:lumOff val="15000"/>
                  </a:schemeClr>
                </a:solidFill>
              </a:rPr>
              <a:t>what you have done</a:t>
            </a:r>
            <a:r>
              <a:rPr lang="en-US" sz="2000" dirty="0">
                <a:solidFill>
                  <a:schemeClr val="tx1">
                    <a:lumMod val="85000"/>
                    <a:lumOff val="15000"/>
                  </a:schemeClr>
                </a:solidFill>
              </a:rPr>
              <a:t>) vs. Ascribed Status (</a:t>
            </a:r>
            <a:r>
              <a:rPr lang="en-US" sz="2000" i="1" dirty="0">
                <a:solidFill>
                  <a:schemeClr val="tx1">
                    <a:lumMod val="85000"/>
                    <a:lumOff val="15000"/>
                  </a:schemeClr>
                </a:solidFill>
              </a:rPr>
              <a:t>who you are</a:t>
            </a:r>
            <a:r>
              <a:rPr lang="en-US" sz="2000" dirty="0">
                <a:solidFill>
                  <a:schemeClr val="tx1">
                    <a:lumMod val="85000"/>
                    <a:lumOff val="15000"/>
                  </a:schemeClr>
                </a:solidFill>
              </a:rPr>
              <a:t>)</a:t>
            </a:r>
          </a:p>
          <a:p>
            <a:pPr marL="308519" indent="-228600" defTabSz="914400">
              <a:lnSpc>
                <a:spcPct val="90000"/>
              </a:lnSpc>
              <a:spcBef>
                <a:spcPts val="1620"/>
              </a:spcBef>
            </a:pPr>
            <a:r>
              <a:rPr lang="en-US" sz="2000" u="sng" dirty="0">
                <a:solidFill>
                  <a:schemeClr val="tx1">
                    <a:lumMod val="85000"/>
                    <a:lumOff val="15000"/>
                  </a:schemeClr>
                </a:solidFill>
              </a:rPr>
              <a:t>What’s Important</a:t>
            </a:r>
            <a:r>
              <a:rPr lang="en-US" sz="2000" dirty="0">
                <a:solidFill>
                  <a:schemeClr val="tx1">
                    <a:lumMod val="85000"/>
                    <a:lumOff val="15000"/>
                  </a:schemeClr>
                </a:solidFill>
              </a:rPr>
              <a:t>: Past, Present, or Future? </a:t>
            </a:r>
          </a:p>
          <a:p>
            <a:pPr marL="308519" indent="-228600" defTabSz="914400">
              <a:lnSpc>
                <a:spcPct val="90000"/>
              </a:lnSpc>
              <a:spcBef>
                <a:spcPts val="1620"/>
              </a:spcBef>
            </a:pPr>
            <a:r>
              <a:rPr lang="en-US" sz="2000" u="sng" dirty="0">
                <a:solidFill>
                  <a:schemeClr val="tx1">
                    <a:lumMod val="85000"/>
                    <a:lumOff val="15000"/>
                  </a:schemeClr>
                </a:solidFill>
              </a:rPr>
              <a:t>How do people communicate</a:t>
            </a:r>
            <a:r>
              <a:rPr lang="en-US" sz="2000" dirty="0">
                <a:solidFill>
                  <a:schemeClr val="tx1">
                    <a:lumMod val="85000"/>
                    <a:lumOff val="15000"/>
                  </a:schemeClr>
                </a:solidFill>
              </a:rPr>
              <a:t>: Provide direct (negative) feedback vs. indirect (negative) feedback</a:t>
            </a:r>
          </a:p>
          <a:p>
            <a:pPr marL="308519" indent="-228600" defTabSz="914400">
              <a:lnSpc>
                <a:spcPct val="90000"/>
              </a:lnSpc>
              <a:spcBef>
                <a:spcPts val="1620"/>
              </a:spcBef>
            </a:pPr>
            <a:r>
              <a:rPr lang="en-US" sz="2000" dirty="0">
                <a:solidFill>
                  <a:schemeClr val="tx1">
                    <a:lumMod val="85000"/>
                    <a:lumOff val="15000"/>
                  </a:schemeClr>
                </a:solidFill>
              </a:rPr>
              <a:t>….</a:t>
            </a:r>
          </a:p>
          <a:p>
            <a:pPr marL="308519" indent="-228600" defTabSz="914400">
              <a:lnSpc>
                <a:spcPct val="90000"/>
              </a:lnSpc>
            </a:pPr>
            <a:r>
              <a:rPr lang="en-US" sz="2000" dirty="0">
                <a:solidFill>
                  <a:schemeClr val="tx1">
                    <a:lumMod val="85000"/>
                    <a:lumOff val="15000"/>
                  </a:schemeClr>
                </a:solidFill>
              </a:rPr>
              <a:t>	</a:t>
            </a:r>
          </a:p>
        </p:txBody>
      </p:sp>
    </p:spTree>
    <p:extLst>
      <p:ext uri="{BB962C8B-B14F-4D97-AF65-F5344CB8AC3E}">
        <p14:creationId xmlns:p14="http://schemas.microsoft.com/office/powerpoint/2010/main" val="3920868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486475" y="1143000"/>
            <a:ext cx="9560445" cy="4740348"/>
          </a:xfrm>
          <a:noFill/>
        </p:spPr>
        <p:txBody>
          <a:bodyPr vert="horz" lIns="92075" tIns="46039" rIns="92075" bIns="46039" rtlCol="0">
            <a:noAutofit/>
          </a:bodyPr>
          <a:lstStyle/>
          <a:p>
            <a:pPr marL="609585" indent="-609585" defTabSz="761981">
              <a:lnSpc>
                <a:spcPct val="90000"/>
              </a:lnSpc>
              <a:buNone/>
            </a:pPr>
            <a:endParaRPr lang="en-US" sz="2000" dirty="0">
              <a:ea typeface="ＭＳ Ｐゴシック" pitchFamily="4" charset="-128"/>
            </a:endParaRPr>
          </a:p>
          <a:p>
            <a:pPr marL="609585" indent="-609585" defTabSz="761981">
              <a:lnSpc>
                <a:spcPct val="90000"/>
              </a:lnSpc>
              <a:buFontTx/>
              <a:buAutoNum type="arabicPeriod"/>
            </a:pPr>
            <a:r>
              <a:rPr lang="en-US" sz="2000" b="1" dirty="0">
                <a:ea typeface="ＭＳ Ｐゴシック" pitchFamily="4" charset="-128"/>
              </a:rPr>
              <a:t>Power Distance</a:t>
            </a:r>
            <a:r>
              <a:rPr lang="en-US" sz="2000" dirty="0">
                <a:ea typeface="ＭＳ Ｐゴシック" pitchFamily="4" charset="-128"/>
              </a:rPr>
              <a:t>: </a:t>
            </a:r>
          </a:p>
          <a:p>
            <a:pPr marL="609585" indent="-609585" defTabSz="761981">
              <a:lnSpc>
                <a:spcPct val="90000"/>
              </a:lnSpc>
            </a:pPr>
            <a:r>
              <a:rPr lang="en-US" sz="2000" dirty="0">
                <a:ea typeface="ＭＳ Ｐゴシック" pitchFamily="4" charset="-128"/>
              </a:rPr>
              <a:t>the extent to which the less powerful members of institutions and organizations within a country expect and accept that power is distributed unequally</a:t>
            </a:r>
          </a:p>
          <a:p>
            <a:pPr marL="609585" indent="-609585" defTabSz="761981">
              <a:lnSpc>
                <a:spcPct val="90000"/>
              </a:lnSpc>
              <a:buNone/>
            </a:pPr>
            <a:r>
              <a:rPr lang="en-US" sz="2000" b="1" dirty="0">
                <a:ea typeface="ＭＳ Ｐゴシック" pitchFamily="4" charset="-128"/>
              </a:rPr>
              <a:t>2.</a:t>
            </a:r>
            <a:r>
              <a:rPr lang="en-US" sz="2000" dirty="0">
                <a:ea typeface="ＭＳ Ｐゴシック" pitchFamily="4" charset="-128"/>
              </a:rPr>
              <a:t> 	</a:t>
            </a:r>
            <a:r>
              <a:rPr lang="en-US" sz="2000" b="1" dirty="0">
                <a:ea typeface="ＭＳ Ｐゴシック" pitchFamily="4" charset="-128"/>
              </a:rPr>
              <a:t>Uncertainty Avoidance</a:t>
            </a:r>
            <a:r>
              <a:rPr lang="en-US" sz="2000" dirty="0">
                <a:ea typeface="ＭＳ Ｐゴシック" pitchFamily="4" charset="-128"/>
              </a:rPr>
              <a:t>: </a:t>
            </a:r>
          </a:p>
          <a:p>
            <a:pPr marL="609585" indent="-609585" defTabSz="761981">
              <a:lnSpc>
                <a:spcPct val="90000"/>
              </a:lnSpc>
            </a:pPr>
            <a:r>
              <a:rPr lang="en-US" sz="2000" dirty="0">
                <a:ea typeface="ＭＳ Ｐゴシック" pitchFamily="4" charset="-128"/>
              </a:rPr>
              <a:t>the extent to which the members of a culture feel threatened by ambiguous or unknown situations and have created beliefs and institutions that try to avoid these</a:t>
            </a:r>
          </a:p>
          <a:p>
            <a:pPr marL="609585" indent="-609585" defTabSz="761981">
              <a:lnSpc>
                <a:spcPct val="90000"/>
              </a:lnSpc>
              <a:buNone/>
            </a:pPr>
            <a:r>
              <a:rPr lang="en-US" sz="2000" b="1" dirty="0">
                <a:ea typeface="ＭＳ Ｐゴシック" pitchFamily="4" charset="-128"/>
              </a:rPr>
              <a:t>3.	Individualism</a:t>
            </a:r>
            <a:r>
              <a:rPr lang="en-US" sz="2000" dirty="0">
                <a:ea typeface="ＭＳ Ｐゴシック" pitchFamily="4" charset="-128"/>
              </a:rPr>
              <a:t>: </a:t>
            </a:r>
          </a:p>
          <a:p>
            <a:pPr marL="609585" indent="-609585" defTabSz="761981">
              <a:lnSpc>
                <a:spcPct val="90000"/>
              </a:lnSpc>
            </a:pPr>
            <a:r>
              <a:rPr lang="en-US" sz="2000" dirty="0">
                <a:ea typeface="ＭＳ Ｐゴシック" pitchFamily="4" charset="-128"/>
              </a:rPr>
              <a:t>the extent to which people feel responsible only for themselves (and very close ones)</a:t>
            </a:r>
          </a:p>
          <a:p>
            <a:pPr marL="609585" indent="-609585" defTabSz="761981">
              <a:lnSpc>
                <a:spcPct val="90000"/>
              </a:lnSpc>
              <a:buNone/>
            </a:pPr>
            <a:r>
              <a:rPr lang="en-US" sz="2000" b="1" dirty="0">
                <a:ea typeface="ＭＳ Ｐゴシック" pitchFamily="4" charset="-128"/>
              </a:rPr>
              <a:t>4.	Masculinity</a:t>
            </a:r>
            <a:r>
              <a:rPr lang="en-US" sz="2000" dirty="0">
                <a:ea typeface="ＭＳ Ｐゴシック" pitchFamily="4" charset="-128"/>
              </a:rPr>
              <a:t>: </a:t>
            </a:r>
          </a:p>
          <a:p>
            <a:pPr marL="609585" indent="-609585" defTabSz="761981">
              <a:lnSpc>
                <a:spcPct val="90000"/>
              </a:lnSpc>
            </a:pPr>
            <a:r>
              <a:rPr lang="en-US" sz="2000" dirty="0">
                <a:ea typeface="ＭＳ Ｐゴシック" pitchFamily="4" charset="-128"/>
              </a:rPr>
              <a:t>the extent to which assertiveness, work, and career (success) is important in life</a:t>
            </a:r>
          </a:p>
          <a:p>
            <a:pPr marL="609585" indent="-609585" defTabSz="761981">
              <a:lnSpc>
                <a:spcPct val="90000"/>
              </a:lnSpc>
              <a:buAutoNum type="arabicPeriod" startAt="5"/>
            </a:pPr>
            <a:r>
              <a:rPr lang="en-US" sz="2000" b="1" dirty="0">
                <a:ea typeface="ＭＳ Ｐゴシック" pitchFamily="4" charset="-128"/>
              </a:rPr>
              <a:t>Long term vs. Short term orientation</a:t>
            </a:r>
          </a:p>
          <a:p>
            <a:pPr defTabSz="761981">
              <a:lnSpc>
                <a:spcPct val="90000"/>
              </a:lnSpc>
            </a:pPr>
            <a:r>
              <a:rPr lang="en-US" sz="2000" b="1" dirty="0">
                <a:ea typeface="ＭＳ Ｐゴシック" pitchFamily="4" charset="-128"/>
              </a:rPr>
              <a:t> </a:t>
            </a:r>
            <a:r>
              <a:rPr lang="en-US" sz="2000" dirty="0">
                <a:ea typeface="ＭＳ Ｐゴシック" pitchFamily="4" charset="-128"/>
              </a:rPr>
              <a:t>the extent to which the society has to maintain some links with its own past while dealing with the challenges of the present and future</a:t>
            </a:r>
          </a:p>
          <a:p>
            <a:pPr marL="0" indent="0" defTabSz="761981">
              <a:lnSpc>
                <a:spcPct val="90000"/>
              </a:lnSpc>
              <a:buNone/>
            </a:pPr>
            <a:endParaRPr lang="en-US" sz="2000" dirty="0">
              <a:ea typeface="ＭＳ Ｐゴシック" pitchFamily="4" charset="-128"/>
            </a:endParaRPr>
          </a:p>
        </p:txBody>
      </p:sp>
      <p:sp>
        <p:nvSpPr>
          <p:cNvPr id="20483" name="Rectangle 4"/>
          <p:cNvSpPr>
            <a:spLocks noGrp="1" noChangeArrowheads="1"/>
          </p:cNvSpPr>
          <p:nvPr>
            <p:ph type="title"/>
          </p:nvPr>
        </p:nvSpPr>
        <p:spPr>
          <a:xfrm>
            <a:off x="1486475" y="0"/>
            <a:ext cx="8229600" cy="1143000"/>
          </a:xfrm>
        </p:spPr>
        <p:txBody>
          <a:bodyPr>
            <a:normAutofit fontScale="90000"/>
          </a:bodyPr>
          <a:lstStyle/>
          <a:p>
            <a:pPr eaLnBrk="1" hangingPunct="1"/>
            <a:r>
              <a:rPr lang="en-US" sz="4267" b="1" dirty="0">
                <a:ea typeface="ＭＳ Ｐゴシック" pitchFamily="4" charset="-128"/>
              </a:rPr>
              <a:t>Hofstede’s study of cultural differences</a:t>
            </a:r>
          </a:p>
        </p:txBody>
      </p:sp>
      <p:sp>
        <p:nvSpPr>
          <p:cNvPr id="2" name="Slide Number Placeholder 1"/>
          <p:cNvSpPr>
            <a:spLocks noGrp="1"/>
          </p:cNvSpPr>
          <p:nvPr>
            <p:ph type="sldNum" sz="quarter" idx="12"/>
          </p:nvPr>
        </p:nvSpPr>
        <p:spPr/>
        <p:txBody>
          <a:bodyPr/>
          <a:lstStyle/>
          <a:p>
            <a:pPr defTabSz="914377"/>
            <a:fld id="{9D28F1DC-9996-468F-B9BA-29B8CAC82EF1}" type="slidenum">
              <a:rPr lang="en-US">
                <a:solidFill>
                  <a:prstClr val="black">
                    <a:tint val="75000"/>
                  </a:prstClr>
                </a:solidFill>
                <a:latin typeface="Calibri"/>
              </a:rPr>
              <a:pPr defTabSz="914377"/>
              <a:t>19</a:t>
            </a:fld>
            <a:endParaRPr lang="en-US">
              <a:solidFill>
                <a:prstClr val="black">
                  <a:tint val="75000"/>
                </a:prstClr>
              </a:solidFill>
              <a:latin typeface="Calibri"/>
            </a:endParaRPr>
          </a:p>
        </p:txBody>
      </p:sp>
    </p:spTree>
    <p:extLst>
      <p:ext uri="{BB962C8B-B14F-4D97-AF65-F5344CB8AC3E}">
        <p14:creationId xmlns:p14="http://schemas.microsoft.com/office/powerpoint/2010/main" val="1394722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270223-6BD4-4D49-BD4C-7BE7706DD83C}"/>
              </a:ext>
            </a:extLst>
          </p:cNvPr>
          <p:cNvSpPr>
            <a:spLocks noGrp="1"/>
          </p:cNvSpPr>
          <p:nvPr>
            <p:ph type="body" sz="half" idx="10"/>
          </p:nvPr>
        </p:nvSpPr>
        <p:spPr/>
        <p:txBody>
          <a:bodyPr/>
          <a:lstStyle/>
          <a:p>
            <a:r>
              <a:rPr lang="en-US" dirty="0">
                <a:solidFill>
                  <a:schemeClr val="bg1"/>
                </a:solidFill>
              </a:rPr>
              <a:t>Schedule</a:t>
            </a:r>
            <a:endParaRPr lang="fi-FI" dirty="0">
              <a:solidFill>
                <a:schemeClr val="bg1"/>
              </a:solidFill>
            </a:endParaRPr>
          </a:p>
        </p:txBody>
      </p:sp>
      <p:sp>
        <p:nvSpPr>
          <p:cNvPr id="8" name="Text Placeholder 7">
            <a:extLst>
              <a:ext uri="{FF2B5EF4-FFF2-40B4-BE49-F238E27FC236}">
                <a16:creationId xmlns:a16="http://schemas.microsoft.com/office/drawing/2014/main" id="{D1FC2D88-5309-410F-9551-8E48E80B0386}"/>
              </a:ext>
            </a:extLst>
          </p:cNvPr>
          <p:cNvSpPr>
            <a:spLocks noGrp="1"/>
          </p:cNvSpPr>
          <p:nvPr>
            <p:ph type="body" sz="quarter" idx="11"/>
          </p:nvPr>
        </p:nvSpPr>
        <p:spPr>
          <a:xfrm>
            <a:off x="77972" y="3253683"/>
            <a:ext cx="2361803" cy="2640000"/>
          </a:xfrm>
        </p:spPr>
        <p:txBody>
          <a:bodyPr/>
          <a:lstStyle/>
          <a:p>
            <a:pPr marL="0" indent="0" algn="ctr">
              <a:buNone/>
            </a:pPr>
            <a:r>
              <a:rPr lang="en-US" dirty="0"/>
              <a:t>Introduction of Individual Internationalization</a:t>
            </a:r>
            <a:endParaRPr lang="fi-FI" dirty="0"/>
          </a:p>
        </p:txBody>
      </p:sp>
      <p:sp>
        <p:nvSpPr>
          <p:cNvPr id="9" name="Text Placeholder 8">
            <a:extLst>
              <a:ext uri="{FF2B5EF4-FFF2-40B4-BE49-F238E27FC236}">
                <a16:creationId xmlns:a16="http://schemas.microsoft.com/office/drawing/2014/main" id="{7DCEE65B-B4D5-4EF8-BFC2-9F92F8F4424F}"/>
              </a:ext>
            </a:extLst>
          </p:cNvPr>
          <p:cNvSpPr>
            <a:spLocks noGrp="1"/>
          </p:cNvSpPr>
          <p:nvPr>
            <p:ph type="body" sz="quarter" idx="12"/>
          </p:nvPr>
        </p:nvSpPr>
        <p:spPr/>
        <p:txBody>
          <a:bodyPr/>
          <a:lstStyle/>
          <a:p>
            <a:pPr marL="0" indent="0" algn="ctr">
              <a:buNone/>
            </a:pPr>
            <a:r>
              <a:rPr lang="en-US" dirty="0"/>
              <a:t>The Importance of Language </a:t>
            </a:r>
          </a:p>
          <a:p>
            <a:pPr marL="0" indent="0" algn="ctr">
              <a:buNone/>
            </a:pPr>
            <a:endParaRPr lang="en-US" dirty="0"/>
          </a:p>
          <a:p>
            <a:pPr marL="0" indent="0">
              <a:buNone/>
            </a:pPr>
            <a:endParaRPr lang="en-US" dirty="0"/>
          </a:p>
        </p:txBody>
      </p:sp>
      <p:sp>
        <p:nvSpPr>
          <p:cNvPr id="10" name="Text Placeholder 9">
            <a:extLst>
              <a:ext uri="{FF2B5EF4-FFF2-40B4-BE49-F238E27FC236}">
                <a16:creationId xmlns:a16="http://schemas.microsoft.com/office/drawing/2014/main" id="{931985C7-F5B8-432A-8BF5-C1E0836A1D16}"/>
              </a:ext>
            </a:extLst>
          </p:cNvPr>
          <p:cNvSpPr>
            <a:spLocks noGrp="1"/>
          </p:cNvSpPr>
          <p:nvPr>
            <p:ph type="body" sz="quarter" idx="16"/>
          </p:nvPr>
        </p:nvSpPr>
        <p:spPr/>
        <p:txBody>
          <a:bodyPr/>
          <a:lstStyle/>
          <a:p>
            <a:r>
              <a:rPr lang="en-US" dirty="0"/>
              <a:t>1 </a:t>
            </a:r>
            <a:endParaRPr lang="fi-FI" dirty="0"/>
          </a:p>
        </p:txBody>
      </p:sp>
      <p:sp>
        <p:nvSpPr>
          <p:cNvPr id="11" name="Text Placeholder 10">
            <a:extLst>
              <a:ext uri="{FF2B5EF4-FFF2-40B4-BE49-F238E27FC236}">
                <a16:creationId xmlns:a16="http://schemas.microsoft.com/office/drawing/2014/main" id="{23FBEC39-50D8-413C-9CCB-FDAE983BAD01}"/>
              </a:ext>
            </a:extLst>
          </p:cNvPr>
          <p:cNvSpPr>
            <a:spLocks noGrp="1"/>
          </p:cNvSpPr>
          <p:nvPr>
            <p:ph type="body" sz="quarter" idx="17"/>
          </p:nvPr>
        </p:nvSpPr>
        <p:spPr/>
        <p:txBody>
          <a:bodyPr/>
          <a:lstStyle/>
          <a:p>
            <a:r>
              <a:rPr lang="en-US" dirty="0"/>
              <a:t>2</a:t>
            </a:r>
            <a:endParaRPr lang="fi-FI" dirty="0"/>
          </a:p>
        </p:txBody>
      </p:sp>
      <p:sp>
        <p:nvSpPr>
          <p:cNvPr id="12" name="Text Placeholder 11">
            <a:extLst>
              <a:ext uri="{FF2B5EF4-FFF2-40B4-BE49-F238E27FC236}">
                <a16:creationId xmlns:a16="http://schemas.microsoft.com/office/drawing/2014/main" id="{9F29902A-C902-420D-8C22-9EC5B142C95E}"/>
              </a:ext>
            </a:extLst>
          </p:cNvPr>
          <p:cNvSpPr>
            <a:spLocks noGrp="1"/>
          </p:cNvSpPr>
          <p:nvPr>
            <p:ph type="body" sz="quarter" idx="18"/>
          </p:nvPr>
        </p:nvSpPr>
        <p:spPr/>
        <p:txBody>
          <a:bodyPr/>
          <a:lstStyle/>
          <a:p>
            <a:r>
              <a:rPr lang="en-US" dirty="0"/>
              <a:t>3</a:t>
            </a:r>
            <a:endParaRPr lang="fi-FI" dirty="0"/>
          </a:p>
        </p:txBody>
      </p:sp>
      <p:sp>
        <p:nvSpPr>
          <p:cNvPr id="13" name="Text Placeholder 12">
            <a:extLst>
              <a:ext uri="{FF2B5EF4-FFF2-40B4-BE49-F238E27FC236}">
                <a16:creationId xmlns:a16="http://schemas.microsoft.com/office/drawing/2014/main" id="{470AE4DE-A02C-4D53-ACF5-F83985DF58C6}"/>
              </a:ext>
            </a:extLst>
          </p:cNvPr>
          <p:cNvSpPr>
            <a:spLocks noGrp="1"/>
          </p:cNvSpPr>
          <p:nvPr>
            <p:ph type="body" sz="quarter" idx="19"/>
          </p:nvPr>
        </p:nvSpPr>
        <p:spPr/>
        <p:txBody>
          <a:bodyPr/>
          <a:lstStyle/>
          <a:p>
            <a:r>
              <a:rPr lang="en-US" dirty="0"/>
              <a:t>4</a:t>
            </a:r>
            <a:endParaRPr lang="fi-FI" dirty="0"/>
          </a:p>
        </p:txBody>
      </p:sp>
      <p:sp>
        <p:nvSpPr>
          <p:cNvPr id="14" name="Text Placeholder 13">
            <a:extLst>
              <a:ext uri="{FF2B5EF4-FFF2-40B4-BE49-F238E27FC236}">
                <a16:creationId xmlns:a16="http://schemas.microsoft.com/office/drawing/2014/main" id="{197C0DE6-D275-4757-8AE4-760DC78D9FA5}"/>
              </a:ext>
            </a:extLst>
          </p:cNvPr>
          <p:cNvSpPr>
            <a:spLocks noGrp="1"/>
          </p:cNvSpPr>
          <p:nvPr>
            <p:ph type="body" sz="quarter" idx="20"/>
          </p:nvPr>
        </p:nvSpPr>
        <p:spPr/>
        <p:txBody>
          <a:bodyPr/>
          <a:lstStyle/>
          <a:p>
            <a:r>
              <a:rPr lang="en-US" dirty="0"/>
              <a:t>5</a:t>
            </a:r>
            <a:endParaRPr lang="fi-FI" dirty="0"/>
          </a:p>
        </p:txBody>
      </p:sp>
      <p:sp>
        <p:nvSpPr>
          <p:cNvPr id="15" name="Text Placeholder 14">
            <a:extLst>
              <a:ext uri="{FF2B5EF4-FFF2-40B4-BE49-F238E27FC236}">
                <a16:creationId xmlns:a16="http://schemas.microsoft.com/office/drawing/2014/main" id="{12D4E670-8164-4BBA-B41D-9E9B546EC76F}"/>
              </a:ext>
            </a:extLst>
          </p:cNvPr>
          <p:cNvSpPr>
            <a:spLocks noGrp="1"/>
          </p:cNvSpPr>
          <p:nvPr>
            <p:ph type="body" sz="quarter" idx="23"/>
          </p:nvPr>
        </p:nvSpPr>
        <p:spPr/>
        <p:txBody>
          <a:bodyPr/>
          <a:lstStyle/>
          <a:p>
            <a:pPr marL="0" indent="0" algn="ctr">
              <a:buNone/>
            </a:pPr>
            <a:r>
              <a:rPr lang="en-US" dirty="0"/>
              <a:t>The Importance of Culture</a:t>
            </a:r>
            <a:endParaRPr lang="fi-FI" dirty="0"/>
          </a:p>
        </p:txBody>
      </p:sp>
      <p:sp>
        <p:nvSpPr>
          <p:cNvPr id="16" name="Text Placeholder 15">
            <a:extLst>
              <a:ext uri="{FF2B5EF4-FFF2-40B4-BE49-F238E27FC236}">
                <a16:creationId xmlns:a16="http://schemas.microsoft.com/office/drawing/2014/main" id="{18FE6386-94A6-4B7C-8C6F-415D854B6CB7}"/>
              </a:ext>
            </a:extLst>
          </p:cNvPr>
          <p:cNvSpPr>
            <a:spLocks noGrp="1"/>
          </p:cNvSpPr>
          <p:nvPr>
            <p:ph type="body" sz="quarter" idx="24"/>
          </p:nvPr>
        </p:nvSpPr>
        <p:spPr/>
        <p:txBody>
          <a:bodyPr/>
          <a:lstStyle/>
          <a:p>
            <a:pPr marL="0" indent="0" algn="ctr">
              <a:buNone/>
            </a:pPr>
            <a:r>
              <a:rPr lang="en-US" dirty="0"/>
              <a:t>Expatriation/</a:t>
            </a:r>
          </a:p>
          <a:p>
            <a:pPr marL="0" indent="0" algn="ctr">
              <a:buNone/>
            </a:pPr>
            <a:r>
              <a:rPr lang="en-US" dirty="0"/>
              <a:t>Repatriation</a:t>
            </a:r>
            <a:endParaRPr lang="fi-FI" dirty="0"/>
          </a:p>
        </p:txBody>
      </p:sp>
      <p:sp>
        <p:nvSpPr>
          <p:cNvPr id="17" name="Text Placeholder 16">
            <a:extLst>
              <a:ext uri="{FF2B5EF4-FFF2-40B4-BE49-F238E27FC236}">
                <a16:creationId xmlns:a16="http://schemas.microsoft.com/office/drawing/2014/main" id="{6D72642E-CD0E-44A7-9995-7F5528B04584}"/>
              </a:ext>
            </a:extLst>
          </p:cNvPr>
          <p:cNvSpPr>
            <a:spLocks noGrp="1"/>
          </p:cNvSpPr>
          <p:nvPr>
            <p:ph type="body" sz="quarter" idx="25"/>
          </p:nvPr>
        </p:nvSpPr>
        <p:spPr/>
        <p:txBody>
          <a:bodyPr/>
          <a:lstStyle/>
          <a:p>
            <a:pPr marL="0" indent="0" algn="ctr">
              <a:buNone/>
            </a:pPr>
            <a:r>
              <a:rPr lang="en-US" dirty="0"/>
              <a:t>Guest lecture from Margit Suurnäkki</a:t>
            </a:r>
            <a:endParaRPr lang="fi-FI" dirty="0"/>
          </a:p>
        </p:txBody>
      </p:sp>
    </p:spTree>
    <p:extLst>
      <p:ext uri="{BB962C8B-B14F-4D97-AF65-F5344CB8AC3E}">
        <p14:creationId xmlns:p14="http://schemas.microsoft.com/office/powerpoint/2010/main" val="413566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0" y="-104502"/>
            <a:ext cx="12460941" cy="7393577"/>
          </a:xfrm>
          <a:prstGeom prst="rect">
            <a:avLst/>
          </a:prstGeom>
        </p:spPr>
      </p:pic>
      <p:sp>
        <p:nvSpPr>
          <p:cNvPr id="4" name="Date Placeholder 3"/>
          <p:cNvSpPr>
            <a:spLocks noGrp="1"/>
          </p:cNvSpPr>
          <p:nvPr>
            <p:ph type="dt" sz="half" idx="10"/>
          </p:nvPr>
        </p:nvSpPr>
        <p:spPr/>
        <p:txBody>
          <a:bodyPr/>
          <a:lstStyle/>
          <a:p>
            <a:pPr algn="r" defTabSz="914377" eaLnBrk="0" fontAlgn="base" hangingPunct="0">
              <a:spcBef>
                <a:spcPct val="0"/>
              </a:spcBef>
              <a:spcAft>
                <a:spcPct val="0"/>
              </a:spcAft>
            </a:pPr>
            <a:r>
              <a:rPr lang="de-DE" sz="2400">
                <a:solidFill>
                  <a:srgbClr val="000000"/>
                </a:solidFill>
                <a:latin typeface="Times" pitchFamily="18" charset="0"/>
              </a:rPr>
              <a:t>12.08.2010  |</a:t>
            </a:r>
          </a:p>
        </p:txBody>
      </p:sp>
      <p:sp>
        <p:nvSpPr>
          <p:cNvPr id="5" name="Slide Number Placeholder 4"/>
          <p:cNvSpPr>
            <a:spLocks noGrp="1"/>
          </p:cNvSpPr>
          <p:nvPr>
            <p:ph type="sldNum" sz="quarter" idx="11"/>
          </p:nvPr>
        </p:nvSpPr>
        <p:spPr/>
        <p:txBody>
          <a:bodyPr/>
          <a:lstStyle/>
          <a:p>
            <a:pPr algn="r" defTabSz="914377" eaLnBrk="0" fontAlgn="base" hangingPunct="0">
              <a:spcBef>
                <a:spcPct val="0"/>
              </a:spcBef>
              <a:spcAft>
                <a:spcPct val="0"/>
              </a:spcAft>
            </a:pPr>
            <a:fld id="{92F68F1F-0CB3-47CF-ABA3-757C3D7824D1}" type="slidenum">
              <a:rPr lang="de-DE" sz="2400">
                <a:solidFill>
                  <a:srgbClr val="000000"/>
                </a:solidFill>
                <a:latin typeface="Times" pitchFamily="18" charset="0"/>
              </a:rPr>
              <a:pPr algn="r" defTabSz="914377" eaLnBrk="0" fontAlgn="base" hangingPunct="0">
                <a:spcBef>
                  <a:spcPct val="0"/>
                </a:spcBef>
                <a:spcAft>
                  <a:spcPct val="0"/>
                </a:spcAft>
              </a:pPr>
              <a:t>20</a:t>
            </a:fld>
            <a:endParaRPr lang="de-DE" sz="2400">
              <a:solidFill>
                <a:srgbClr val="000000"/>
              </a:solidFill>
              <a:latin typeface="Times" pitchFamily="18" charset="0"/>
            </a:endParaRPr>
          </a:p>
        </p:txBody>
      </p:sp>
      <p:sp>
        <p:nvSpPr>
          <p:cNvPr id="7" name="Rectangle 6"/>
          <p:cNvSpPr/>
          <p:nvPr/>
        </p:nvSpPr>
        <p:spPr>
          <a:xfrm>
            <a:off x="3004459" y="6246635"/>
            <a:ext cx="6461760" cy="369332"/>
          </a:xfrm>
          <a:prstGeom prst="rect">
            <a:avLst/>
          </a:prstGeom>
          <a:solidFill>
            <a:schemeClr val="bg1"/>
          </a:solidFill>
        </p:spPr>
        <p:txBody>
          <a:bodyPr wrap="square">
            <a:spAutoFit/>
          </a:bodyPr>
          <a:lstStyle/>
          <a:p>
            <a:pPr defTabSz="914377" eaLnBrk="0" fontAlgn="base" hangingPunct="0">
              <a:spcBef>
                <a:spcPct val="0"/>
              </a:spcBef>
              <a:spcAft>
                <a:spcPct val="0"/>
              </a:spcAft>
            </a:pPr>
            <a:r>
              <a:rPr lang="en-US" dirty="0">
                <a:solidFill>
                  <a:srgbClr val="000000"/>
                </a:solidFill>
                <a:latin typeface="Calibri" panose="020F0502020204030204" pitchFamily="34" charset="0"/>
              </a:rPr>
              <a:t>View from the Bund in Shanghai (1990, 1994, 2018)</a:t>
            </a:r>
            <a:endParaRPr lang="en-US" sz="2400" dirty="0">
              <a:solidFill>
                <a:srgbClr val="000000"/>
              </a:solidFill>
              <a:latin typeface="Times" pitchFamily="18" charset="0"/>
            </a:endParaRPr>
          </a:p>
        </p:txBody>
      </p:sp>
    </p:spTree>
    <p:extLst>
      <p:ext uri="{BB962C8B-B14F-4D97-AF65-F5344CB8AC3E}">
        <p14:creationId xmlns:p14="http://schemas.microsoft.com/office/powerpoint/2010/main" val="110581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hart, bar chart&#10;&#10;Description automatically generated">
            <a:extLst>
              <a:ext uri="{FF2B5EF4-FFF2-40B4-BE49-F238E27FC236}">
                <a16:creationId xmlns:a16="http://schemas.microsoft.com/office/drawing/2014/main" id="{3DE42992-98CD-43B0-A8C4-9482693BB6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6" t="-2629" r="20446" b="3254"/>
          <a:stretch/>
        </p:blipFill>
        <p:spPr>
          <a:xfrm>
            <a:off x="457200" y="240909"/>
            <a:ext cx="7772399" cy="6298003"/>
          </a:xfrm>
          <a:prstGeom prst="rect">
            <a:avLst/>
          </a:prstGeom>
        </p:spPr>
      </p:pic>
      <p:sp>
        <p:nvSpPr>
          <p:cNvPr id="4" name="Slide Number Placeholder 3">
            <a:extLst>
              <a:ext uri="{FF2B5EF4-FFF2-40B4-BE49-F238E27FC236}">
                <a16:creationId xmlns:a16="http://schemas.microsoft.com/office/drawing/2014/main" id="{7A526A62-93F3-4A34-A18B-34BCF1FA5D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D28F1DC-9996-468F-B9BA-29B8CAC82EF1}" type="slidenum">
              <a:rPr lang="en-US" smtClean="0"/>
              <a:pPr>
                <a:spcAft>
                  <a:spcPts val="600"/>
                </a:spcAft>
              </a:pPr>
              <a:t>21</a:t>
            </a:fld>
            <a:endParaRPr lang="en-US"/>
          </a:p>
        </p:txBody>
      </p:sp>
      <p:sp>
        <p:nvSpPr>
          <p:cNvPr id="7" name="TextBox 6">
            <a:extLst>
              <a:ext uri="{FF2B5EF4-FFF2-40B4-BE49-F238E27FC236}">
                <a16:creationId xmlns:a16="http://schemas.microsoft.com/office/drawing/2014/main" id="{F3678C8D-2DC6-4632-BFA0-6CDBCCD6EA30}"/>
              </a:ext>
            </a:extLst>
          </p:cNvPr>
          <p:cNvSpPr txBox="1"/>
          <p:nvPr/>
        </p:nvSpPr>
        <p:spPr>
          <a:xfrm>
            <a:off x="9042400" y="1574800"/>
            <a:ext cx="2895600" cy="2862322"/>
          </a:xfrm>
          <a:prstGeom prst="rect">
            <a:avLst/>
          </a:prstGeom>
          <a:noFill/>
        </p:spPr>
        <p:txBody>
          <a:bodyPr wrap="square" rtlCol="0">
            <a:spAutoFit/>
          </a:bodyPr>
          <a:lstStyle/>
          <a:p>
            <a:r>
              <a:rPr lang="en-US" sz="2000" dirty="0"/>
              <a:t>Questions: </a:t>
            </a:r>
          </a:p>
          <a:p>
            <a:endParaRPr lang="en-US" sz="2000" dirty="0"/>
          </a:p>
          <a:p>
            <a:r>
              <a:rPr lang="en-US" sz="2000" dirty="0"/>
              <a:t>Based on your knowledge about China/ your interactions with Chinese, how accurately do they describe the culture of China?</a:t>
            </a:r>
          </a:p>
          <a:p>
            <a:pPr marL="457200" indent="-457200">
              <a:buAutoNum type="arabicPeriod"/>
            </a:pPr>
            <a:endParaRPr lang="LID4096" sz="2000" dirty="0"/>
          </a:p>
        </p:txBody>
      </p:sp>
    </p:spTree>
    <p:extLst>
      <p:ext uri="{BB962C8B-B14F-4D97-AF65-F5344CB8AC3E}">
        <p14:creationId xmlns:p14="http://schemas.microsoft.com/office/powerpoint/2010/main" val="179494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99331" y="549393"/>
            <a:ext cx="6993339" cy="533743"/>
          </a:xfrm>
        </p:spPr>
        <p:txBody>
          <a:bodyPr vert="horz" lIns="82845" tIns="41424" rIns="82845" bIns="41424" rtlCol="0" anchor="ctr">
            <a:normAutofit/>
          </a:bodyPr>
          <a:lstStyle/>
          <a:p>
            <a:r>
              <a:rPr lang="en-US" sz="2879" b="1" dirty="0"/>
              <a:t>Confucianism: Social Harmony</a:t>
            </a:r>
          </a:p>
        </p:txBody>
      </p:sp>
      <p:sp>
        <p:nvSpPr>
          <p:cNvPr id="23555" name="Rectangle 3"/>
          <p:cNvSpPr>
            <a:spLocks noGrp="1" noChangeArrowheads="1"/>
          </p:cNvSpPr>
          <p:nvPr>
            <p:ph type="body" idx="1"/>
          </p:nvPr>
        </p:nvSpPr>
        <p:spPr>
          <a:xfrm>
            <a:off x="912775" y="1592011"/>
            <a:ext cx="6608613" cy="4716597"/>
          </a:xfrm>
        </p:spPr>
        <p:txBody>
          <a:bodyPr vert="horz" lIns="82845" tIns="41424" rIns="82845" bIns="41424" rtlCol="0">
            <a:normAutofit/>
          </a:bodyPr>
          <a:lstStyle/>
          <a:p>
            <a:pPr algn="ctr" defTabSz="685600">
              <a:buNone/>
            </a:pPr>
            <a:r>
              <a:rPr lang="en-US" sz="1980" dirty="0"/>
              <a:t>Confucius (551-479 B.C.?): How to achieve social harmony?</a:t>
            </a:r>
          </a:p>
          <a:p>
            <a:pPr defTabSz="685600">
              <a:buNone/>
            </a:pPr>
            <a:endParaRPr lang="en-US" sz="991" dirty="0"/>
          </a:p>
          <a:p>
            <a:pPr algn="ctr" defTabSz="685600">
              <a:buNone/>
            </a:pPr>
            <a:r>
              <a:rPr lang="en-US" sz="2160" dirty="0"/>
              <a:t>==&gt; The Five (</a:t>
            </a:r>
            <a:r>
              <a:rPr lang="en-US" sz="2160" i="1" dirty="0"/>
              <a:t>cardinal</a:t>
            </a:r>
            <a:r>
              <a:rPr lang="en-US" sz="2160" dirty="0"/>
              <a:t>) Relationships:</a:t>
            </a:r>
            <a:r>
              <a:rPr lang="en-US" dirty="0"/>
              <a:t> </a:t>
            </a:r>
          </a:p>
          <a:p>
            <a:pPr algn="ctr" defTabSz="685600">
              <a:buNone/>
            </a:pPr>
            <a:r>
              <a:rPr lang="en-US" sz="1800" dirty="0"/>
              <a:t>Prince-Minister, Father-Son, Husband-Wife, Older- Younger Brother, Friend-Friend</a:t>
            </a:r>
          </a:p>
          <a:p>
            <a:pPr defTabSz="685600">
              <a:buNone/>
            </a:pPr>
            <a:endParaRPr lang="en-US" sz="991" dirty="0"/>
          </a:p>
          <a:p>
            <a:pPr defTabSz="685600">
              <a:buNone/>
            </a:pPr>
            <a:endParaRPr lang="en-US" sz="991" dirty="0"/>
          </a:p>
          <a:p>
            <a:pPr marL="161403" lvl="1" indent="0" defTabSz="685600">
              <a:buNone/>
            </a:pPr>
            <a:r>
              <a:rPr lang="en-US" sz="1800" b="1" dirty="0"/>
              <a:t>= </a:t>
            </a:r>
            <a:r>
              <a:rPr lang="en-US" sz="1800" b="1" u="sng" dirty="0"/>
              <a:t>Hierarchy</a:t>
            </a:r>
            <a:r>
              <a:rPr lang="en-US" sz="1800" dirty="0"/>
              <a:t>, superiors &amp; subordinates guided by rules of behavior:</a:t>
            </a:r>
          </a:p>
          <a:p>
            <a:pPr lvl="1" defTabSz="685600"/>
            <a:r>
              <a:rPr lang="en-US" sz="1800" dirty="0"/>
              <a:t> </a:t>
            </a:r>
            <a:r>
              <a:rPr lang="en-US" sz="1800" u="sng" dirty="0"/>
              <a:t>Subordinates</a:t>
            </a:r>
            <a:r>
              <a:rPr lang="en-US" sz="1800" dirty="0"/>
              <a:t>: Respect &amp; Obedience =&gt; lack of initiatives, feedback</a:t>
            </a:r>
          </a:p>
          <a:p>
            <a:pPr lvl="1" defTabSz="685600"/>
            <a:r>
              <a:rPr lang="en-US" sz="1800" dirty="0"/>
              <a:t> </a:t>
            </a:r>
            <a:r>
              <a:rPr lang="en-US" sz="1800" u="sng" dirty="0"/>
              <a:t>Superiors</a:t>
            </a:r>
            <a:r>
              <a:rPr lang="en-US" sz="1800" dirty="0"/>
              <a:t>: Protection &amp; Consideration</a:t>
            </a:r>
          </a:p>
          <a:p>
            <a:pPr defTabSz="685600">
              <a:buNone/>
            </a:pPr>
            <a:endParaRPr lang="en-US" sz="900" dirty="0"/>
          </a:p>
          <a:p>
            <a:pPr algn="ctr" defTabSz="685600">
              <a:buNone/>
            </a:pPr>
            <a:r>
              <a:rPr lang="en-US" sz="1800" i="1" dirty="0"/>
              <a:t>“One mountain cannot hold two tigers” </a:t>
            </a:r>
            <a:r>
              <a:rPr lang="zh-CN" altLang="en-US" sz="1800" dirty="0"/>
              <a:t>一山不容二虎</a:t>
            </a:r>
            <a:endParaRPr lang="en-US" sz="1800" dirty="0"/>
          </a:p>
          <a:p>
            <a:pPr defTabSz="685600">
              <a:lnSpc>
                <a:spcPct val="80000"/>
              </a:lnSpc>
              <a:buNone/>
            </a:pPr>
            <a:endParaRPr lang="en-US" dirty="0"/>
          </a:p>
        </p:txBody>
      </p:sp>
      <p:pic>
        <p:nvPicPr>
          <p:cNvPr id="23556" name="Picture 4"/>
          <p:cNvPicPr>
            <a:picLocks noChangeAspect="1" noChangeArrowheads="1"/>
          </p:cNvPicPr>
          <p:nvPr/>
        </p:nvPicPr>
        <p:blipFill>
          <a:blip r:embed="rId3" cstate="print"/>
          <a:srcRect/>
          <a:stretch>
            <a:fillRect/>
          </a:stretch>
        </p:blipFill>
        <p:spPr bwMode="auto">
          <a:xfrm>
            <a:off x="7974919" y="1355710"/>
            <a:ext cx="2828189" cy="5077884"/>
          </a:xfrm>
          <a:prstGeom prst="rect">
            <a:avLst/>
          </a:prstGeom>
          <a:noFill/>
          <a:ln w="9525">
            <a:noFill/>
            <a:miter lim="800000"/>
            <a:headEnd/>
            <a:tailEnd/>
          </a:ln>
        </p:spPr>
      </p:pic>
      <p:sp>
        <p:nvSpPr>
          <p:cNvPr id="6" name="TextBox 5">
            <a:extLst>
              <a:ext uri="{FF2B5EF4-FFF2-40B4-BE49-F238E27FC236}">
                <a16:creationId xmlns:a16="http://schemas.microsoft.com/office/drawing/2014/main" id="{686A42B9-347E-4AA6-B388-DACF873F186F}"/>
              </a:ext>
            </a:extLst>
          </p:cNvPr>
          <p:cNvSpPr txBox="1"/>
          <p:nvPr/>
        </p:nvSpPr>
        <p:spPr>
          <a:xfrm>
            <a:off x="459244" y="5726484"/>
            <a:ext cx="6096000" cy="830997"/>
          </a:xfrm>
          <a:prstGeom prst="rect">
            <a:avLst/>
          </a:prstGeom>
          <a:noFill/>
        </p:spPr>
        <p:txBody>
          <a:bodyPr wrap="square">
            <a:spAutoFit/>
          </a:bodyPr>
          <a:lstStyle/>
          <a:p>
            <a:r>
              <a:rPr lang="en-US" sz="1200" b="0" i="0" dirty="0" err="1">
                <a:solidFill>
                  <a:srgbClr val="333333"/>
                </a:solidFill>
                <a:effectLst/>
                <a:latin typeface="+mj-lt"/>
              </a:rPr>
              <a:t>Rothacher</a:t>
            </a:r>
            <a:r>
              <a:rPr lang="en-US" sz="1200" b="0" i="0" dirty="0">
                <a:solidFill>
                  <a:srgbClr val="333333"/>
                </a:solidFill>
                <a:effectLst/>
                <a:latin typeface="+mj-lt"/>
              </a:rPr>
              <a:t>, A. Clashes and dialogues of civilizations revisited— the case of contemporary East Asia and Europe. </a:t>
            </a:r>
            <a:r>
              <a:rPr lang="en-US" sz="1200" b="0" i="1" dirty="0">
                <a:solidFill>
                  <a:srgbClr val="333333"/>
                </a:solidFill>
                <a:effectLst/>
                <a:latin typeface="+mj-lt"/>
              </a:rPr>
              <a:t>AEJ</a:t>
            </a:r>
            <a:r>
              <a:rPr lang="en-US" sz="1200" b="0" i="0" dirty="0">
                <a:solidFill>
                  <a:srgbClr val="333333"/>
                </a:solidFill>
                <a:effectLst/>
                <a:latin typeface="+mj-lt"/>
              </a:rPr>
              <a:t> </a:t>
            </a:r>
            <a:r>
              <a:rPr lang="en-US" sz="1200" b="1" i="0" dirty="0">
                <a:solidFill>
                  <a:srgbClr val="333333"/>
                </a:solidFill>
                <a:effectLst/>
                <a:latin typeface="+mj-lt"/>
              </a:rPr>
              <a:t>6</a:t>
            </a:r>
            <a:r>
              <a:rPr lang="en-US" sz="1200" b="0" i="0" dirty="0">
                <a:solidFill>
                  <a:srgbClr val="333333"/>
                </a:solidFill>
                <a:effectLst/>
                <a:latin typeface="+mj-lt"/>
              </a:rPr>
              <a:t>, 129–143 (2008). </a:t>
            </a:r>
            <a:r>
              <a:rPr lang="en-US" sz="1200" b="0" i="0" dirty="0">
                <a:solidFill>
                  <a:srgbClr val="333333"/>
                </a:solidFill>
                <a:effectLst/>
                <a:latin typeface="+mj-lt"/>
                <a:hlinkClick r:id="rId4"/>
              </a:rPr>
              <a:t>https://doi.org/10.1007/s10308-007-0144-0</a:t>
            </a:r>
            <a:endParaRPr lang="en-US" sz="1200" b="0" i="0" dirty="0">
              <a:solidFill>
                <a:srgbClr val="333333"/>
              </a:solidFill>
              <a:effectLst/>
              <a:latin typeface="+mj-lt"/>
            </a:endParaRPr>
          </a:p>
          <a:p>
            <a:r>
              <a:rPr lang="en-US" sz="1200" dirty="0">
                <a:solidFill>
                  <a:srgbClr val="333333"/>
                </a:solidFill>
                <a:latin typeface="+mj-lt"/>
              </a:rPr>
              <a:t>Yao, S. (2013). Confucian capitalism: Discourse, practice and the myth of Chinese enterprise. Routledge.</a:t>
            </a:r>
            <a:endParaRPr lang="LID4096" sz="1200" dirty="0">
              <a:solidFill>
                <a:srgbClr val="333333"/>
              </a:solidFill>
              <a:latin typeface="+mj-lt"/>
            </a:endParaRPr>
          </a:p>
        </p:txBody>
      </p:sp>
    </p:spTree>
    <p:extLst>
      <p:ext uri="{BB962C8B-B14F-4D97-AF65-F5344CB8AC3E}">
        <p14:creationId xmlns:p14="http://schemas.microsoft.com/office/powerpoint/2010/main" val="22875618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297D44-F4C3-43CE-A47C-C63BBE4BCA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2FAC2-A4C0-41F8-B6B9-CE1298A9340B}" type="slidenum">
              <a:rPr kumimoji="0" lang="fi-FI" sz="108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08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F808833D-8C52-440A-B04B-5F26F3190248}"/>
              </a:ext>
            </a:extLst>
          </p:cNvPr>
          <p:cNvSpPr txBox="1"/>
          <p:nvPr/>
        </p:nvSpPr>
        <p:spPr>
          <a:xfrm>
            <a:off x="864973" y="1507523"/>
            <a:ext cx="9428205"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4444"/>
                </a:solidFill>
                <a:effectLst/>
                <a:uLnTx/>
                <a:uFillTx/>
                <a:latin typeface="Calibri  "/>
                <a:ea typeface="+mn-ea"/>
                <a:cs typeface="+mn-cs"/>
              </a:rPr>
              <a:t>From the website: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75000"/>
                  </a:srgbClr>
                </a:solidFill>
                <a:effectLst/>
                <a:uLnTx/>
                <a:uFillTx/>
                <a:latin typeface="Calibri  "/>
                <a:ea typeface="+mn-ea"/>
                <a:cs typeface="+mn-cs"/>
              </a:rPr>
              <a:t>“At a score of 20 China is a highly collectivist culture where people act in the interests of the group and not necessarily of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75000"/>
                </a:srgbClr>
              </a:solidFill>
              <a:effectLst/>
              <a:uLnTx/>
              <a:uFillTx/>
              <a:latin typeface="Calibri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2000" b="0" i="0" u="none" strike="noStrike" kern="1200" cap="none" spc="0" normalizeH="0" baseline="0" noProof="0" dirty="0">
              <a:ln>
                <a:noFill/>
              </a:ln>
              <a:solidFill>
                <a:prstClr val="black"/>
              </a:solidFill>
              <a:effectLst/>
              <a:uLnTx/>
              <a:uFillTx/>
              <a:latin typeface="Calibri  "/>
              <a:ea typeface="+mn-ea"/>
              <a:cs typeface="+mn-cs"/>
            </a:endParaRPr>
          </a:p>
        </p:txBody>
      </p:sp>
      <p:sp>
        <p:nvSpPr>
          <p:cNvPr id="6" name="TextBox 5">
            <a:extLst>
              <a:ext uri="{FF2B5EF4-FFF2-40B4-BE49-F238E27FC236}">
                <a16:creationId xmlns:a16="http://schemas.microsoft.com/office/drawing/2014/main" id="{A8C54D06-ECB9-4AD2-8D37-34D9AC4C1F05}"/>
              </a:ext>
            </a:extLst>
          </p:cNvPr>
          <p:cNvSpPr txBox="1"/>
          <p:nvPr/>
        </p:nvSpPr>
        <p:spPr>
          <a:xfrm>
            <a:off x="1359243" y="580768"/>
            <a:ext cx="793303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An Example of Chinese not being collectivistic</a:t>
            </a:r>
            <a:endParaRPr kumimoji="0" lang="LID4096"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F7D6943-84E7-45BF-B336-C84C66612AEC}"/>
              </a:ext>
            </a:extLst>
          </p:cNvPr>
          <p:cNvSpPr txBox="1"/>
          <p:nvPr/>
        </p:nvSpPr>
        <p:spPr>
          <a:xfrm>
            <a:off x="1898822" y="2911331"/>
            <a:ext cx="9428205"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My research project on the justice perceptions of Chinese digital talent regarding the rewards allocation: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=&gt; Our case MNC’s ‘pay for performance’ practice did not meet Chinese digital talent’s expectations because the case company emphasized team- and corporate-level performance in the bonus target setting, </a:t>
            </a:r>
            <a:r>
              <a:rPr kumimoji="0" lang="en-US" sz="2000" b="0" i="0" u="sng" strike="noStrike" kern="1200" cap="none" spc="0" normalizeH="0" baseline="0" noProof="0" dirty="0">
                <a:ln>
                  <a:noFill/>
                </a:ln>
                <a:solidFill>
                  <a:prstClr val="black"/>
                </a:solidFill>
                <a:effectLst/>
                <a:uLnTx/>
                <a:uFillTx/>
                <a:latin typeface="Calibri"/>
                <a:ea typeface="+mn-ea"/>
                <a:cs typeface="+mn-cs"/>
              </a:rPr>
              <a:t>leaving a small share for individual targets.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peech Bubble: Oval 7">
            <a:extLst>
              <a:ext uri="{FF2B5EF4-FFF2-40B4-BE49-F238E27FC236}">
                <a16:creationId xmlns:a16="http://schemas.microsoft.com/office/drawing/2014/main" id="{27D198C9-312E-4A6D-B918-D678CDCE1A31}"/>
              </a:ext>
            </a:extLst>
          </p:cNvPr>
          <p:cNvSpPr/>
          <p:nvPr/>
        </p:nvSpPr>
        <p:spPr>
          <a:xfrm rot="11054583">
            <a:off x="146506" y="5080571"/>
            <a:ext cx="2886051" cy="18201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25B45B0E-D1AD-46FB-B459-11C41D5767F9}"/>
              </a:ext>
            </a:extLst>
          </p:cNvPr>
          <p:cNvSpPr txBox="1"/>
          <p:nvPr/>
        </p:nvSpPr>
        <p:spPr>
          <a:xfrm>
            <a:off x="740282" y="5572938"/>
            <a:ext cx="22855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Why? Aren’t Chinese collectivistic?</a:t>
            </a:r>
            <a:endParaRPr kumimoji="0" lang="LID4096"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3A52F008-3F7F-426F-A580-6A3C767AFC1D}"/>
              </a:ext>
            </a:extLst>
          </p:cNvPr>
          <p:cNvSpPr txBox="1"/>
          <p:nvPr/>
        </p:nvSpPr>
        <p:spPr>
          <a:xfrm>
            <a:off x="3534309" y="6205591"/>
            <a:ext cx="6952353" cy="461665"/>
          </a:xfrm>
          <a:prstGeom prst="rect">
            <a:avLst/>
          </a:prstGeom>
          <a:noFill/>
        </p:spPr>
        <p:txBody>
          <a:bodyPr wrap="square" rtlCol="0">
            <a:spAutoFit/>
          </a:bodyPr>
          <a:lstStyle/>
          <a:p>
            <a:r>
              <a:rPr lang="en-US" sz="1200" dirty="0" err="1"/>
              <a:t>Liu,L</a:t>
            </a:r>
            <a:r>
              <a:rPr lang="en-US" sz="1200" dirty="0"/>
              <a:t>. &amp; Suurnäkki, M. (forthcoming). Chinese digital talents and monetary rewards: A case study of justice perceptions in a Nordic multinational. </a:t>
            </a:r>
            <a:endParaRPr lang="LID4096" sz="1200" dirty="0"/>
          </a:p>
        </p:txBody>
      </p:sp>
    </p:spTree>
    <p:extLst>
      <p:ext uri="{BB962C8B-B14F-4D97-AF65-F5344CB8AC3E}">
        <p14:creationId xmlns:p14="http://schemas.microsoft.com/office/powerpoint/2010/main" val="223665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C1891-29BA-4AC6-8743-72E82D86FC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2FAC2-A4C0-41F8-B6B9-CE1298A9340B}" type="slidenum">
              <a:rPr kumimoji="0" lang="fi-FI" sz="108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08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6" name="Date Placeholder 3">
            <a:extLst>
              <a:ext uri="{FF2B5EF4-FFF2-40B4-BE49-F238E27FC236}">
                <a16:creationId xmlns:a16="http://schemas.microsoft.com/office/drawing/2014/main" id="{27EB9AB8-5971-48EA-851D-238F7ECAA7D2}"/>
              </a:ext>
            </a:extLst>
          </p:cNvPr>
          <p:cNvSpPr txBox="1">
            <a:spLocks/>
          </p:cNvSpPr>
          <p:nvPr/>
        </p:nvSpPr>
        <p:spPr>
          <a:xfrm>
            <a:off x="6742608" y="6180039"/>
            <a:ext cx="4826000" cy="185738"/>
          </a:xfrm>
          <a:prstGeom prst="rect">
            <a:avLst/>
          </a:prstGeom>
        </p:spPr>
        <p:txBody>
          <a:bodyPr vert="horz" lIns="91440" tIns="45720" rIns="0" bIns="45720" rtlCol="0" anchor="ctr"/>
          <a:lstStyle>
            <a:defPPr>
              <a:defRPr lang="LID4096"/>
            </a:defPPr>
            <a:lvl1pPr marL="0" algn="r" defTabSz="914400" rtl="0" eaLnBrk="1" latinLnBrk="0" hangingPunct="1">
              <a:defRPr sz="108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48640" rtl="0" eaLnBrk="1" fontAlgn="base" latinLnBrk="0" hangingPunct="1">
              <a:lnSpc>
                <a:spcPct val="100000"/>
              </a:lnSpc>
              <a:spcBef>
                <a:spcPct val="0"/>
              </a:spcBef>
              <a:spcAft>
                <a:spcPct val="0"/>
              </a:spcAft>
              <a:buClrTx/>
              <a:buSzTx/>
              <a:buFontTx/>
              <a:buNone/>
              <a:tabLst/>
              <a:defRPr/>
            </a:pPr>
            <a:fld id="{24CBB682-87B2-4236-AF78-B49807E7713E}" type="datetime1">
              <a:rPr kumimoji="0" lang="fi-FI" sz="1080" b="0" i="0" u="none" strike="noStrike" kern="1200" cap="none" spc="0" normalizeH="0" baseline="0" noProof="0" smtClean="0">
                <a:ln>
                  <a:noFill/>
                </a:ln>
                <a:solidFill>
                  <a:prstClr val="black">
                    <a:tint val="75000"/>
                  </a:prstClr>
                </a:solidFill>
                <a:effectLst/>
                <a:uLnTx/>
                <a:uFillTx/>
                <a:latin typeface="Arial" charset="0"/>
                <a:ea typeface="ＭＳ Ｐゴシック" charset="0"/>
                <a:cs typeface="+mn-cs"/>
              </a:rPr>
              <a:pPr marL="0" marR="0" lvl="0" indent="0" algn="r" defTabSz="548640" rtl="0" eaLnBrk="1" fontAlgn="base" latinLnBrk="0" hangingPunct="1">
                <a:lnSpc>
                  <a:spcPct val="100000"/>
                </a:lnSpc>
                <a:spcBef>
                  <a:spcPct val="0"/>
                </a:spcBef>
                <a:spcAft>
                  <a:spcPct val="0"/>
                </a:spcAft>
                <a:buClrTx/>
                <a:buSzTx/>
                <a:buFontTx/>
                <a:buNone/>
                <a:tabLst/>
                <a:defRPr/>
              </a:pPr>
              <a:t>29.9.2022</a:t>
            </a:fld>
            <a:endParaRPr kumimoji="0" lang="fi-FI" sz="108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sp>
        <p:nvSpPr>
          <p:cNvPr id="27" name="Slide Number Placeholder 4">
            <a:extLst>
              <a:ext uri="{FF2B5EF4-FFF2-40B4-BE49-F238E27FC236}">
                <a16:creationId xmlns:a16="http://schemas.microsoft.com/office/drawing/2014/main" id="{39883C9F-6FE5-44EB-9B2C-9E0556192DA1}"/>
              </a:ext>
            </a:extLst>
          </p:cNvPr>
          <p:cNvSpPr txBox="1">
            <a:spLocks/>
          </p:cNvSpPr>
          <p:nvPr/>
        </p:nvSpPr>
        <p:spPr>
          <a:xfrm>
            <a:off x="6742608" y="6365777"/>
            <a:ext cx="4826000" cy="161926"/>
          </a:xfrm>
          <a:prstGeom prst="rect">
            <a:avLst/>
          </a:prstGeom>
        </p:spPr>
        <p:txBody>
          <a:bodyPr vert="horz" lIns="91440" tIns="45720" rIns="0" bIns="45720" rtlCol="0" anchor="ctr"/>
          <a:lstStyle>
            <a:defPPr>
              <a:defRPr lang="LID4096"/>
            </a:defPPr>
            <a:lvl1pPr marL="0" algn="r" defTabSz="914400" rtl="0" eaLnBrk="1" latinLnBrk="0" hangingPunct="1">
              <a:defRPr sz="108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548640" rtl="0" eaLnBrk="1" fontAlgn="base" latinLnBrk="0" hangingPunct="1">
              <a:lnSpc>
                <a:spcPct val="100000"/>
              </a:lnSpc>
              <a:spcBef>
                <a:spcPct val="0"/>
              </a:spcBef>
              <a:spcAft>
                <a:spcPct val="0"/>
              </a:spcAft>
              <a:buClrTx/>
              <a:buSzTx/>
              <a:buFontTx/>
              <a:buNone/>
              <a:tabLst/>
              <a:defRPr/>
            </a:pPr>
            <a:fld id="{49EFD4B7-1CC6-864B-A72A-C978B70BBA9B}" type="slidenum">
              <a:rPr kumimoji="0" lang="fi-FI" sz="1080" b="0" i="0" u="none" strike="noStrike" kern="1200" cap="none" spc="0" normalizeH="0" baseline="0" noProof="0" smtClean="0">
                <a:ln>
                  <a:noFill/>
                </a:ln>
                <a:solidFill>
                  <a:prstClr val="black">
                    <a:tint val="75000"/>
                  </a:prstClr>
                </a:solidFill>
                <a:effectLst/>
                <a:uLnTx/>
                <a:uFillTx/>
                <a:latin typeface="Arial" charset="0"/>
                <a:ea typeface="ＭＳ Ｐゴシック" charset="0"/>
                <a:cs typeface="+mn-cs"/>
              </a:rPr>
              <a:pPr marL="0" marR="0" lvl="0" indent="0" algn="r" defTabSz="548640" rtl="0" eaLnBrk="1" fontAlgn="base" latinLnBrk="0" hangingPunct="1">
                <a:lnSpc>
                  <a:spcPct val="100000"/>
                </a:lnSpc>
                <a:spcBef>
                  <a:spcPct val="0"/>
                </a:spcBef>
                <a:spcAft>
                  <a:spcPct val="0"/>
                </a:spcAft>
                <a:buClrTx/>
                <a:buSzTx/>
                <a:buFontTx/>
                <a:buNone/>
                <a:tabLst/>
                <a:defRPr/>
              </a:pPr>
              <a:t>24</a:t>
            </a:fld>
            <a:endParaRPr kumimoji="0" lang="fi-FI" sz="108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mn-cs"/>
            </a:endParaRPr>
          </a:p>
        </p:txBody>
      </p:sp>
      <p:cxnSp>
        <p:nvCxnSpPr>
          <p:cNvPr id="28" name="Straight Connector 27">
            <a:extLst>
              <a:ext uri="{FF2B5EF4-FFF2-40B4-BE49-F238E27FC236}">
                <a16:creationId xmlns:a16="http://schemas.microsoft.com/office/drawing/2014/main" id="{7CB1549A-297E-44B0-A4A5-C5EDDBF42655}"/>
              </a:ext>
            </a:extLst>
          </p:cNvPr>
          <p:cNvCxnSpPr>
            <a:cxnSpLocks/>
          </p:cNvCxnSpPr>
          <p:nvPr/>
        </p:nvCxnSpPr>
        <p:spPr>
          <a:xfrm>
            <a:off x="787687" y="5006198"/>
            <a:ext cx="10402111" cy="1751"/>
          </a:xfrm>
          <a:prstGeom prst="line">
            <a:avLst/>
          </a:prstGeom>
          <a:noFill/>
          <a:ln w="28575" cap="flat" cmpd="sng" algn="ctr">
            <a:solidFill>
              <a:srgbClr val="78BE20"/>
            </a:solidFill>
            <a:prstDash val="solid"/>
            <a:miter lim="800000"/>
          </a:ln>
          <a:effectLst/>
        </p:spPr>
      </p:cxnSp>
      <p:sp>
        <p:nvSpPr>
          <p:cNvPr id="29" name="TextBox 28">
            <a:extLst>
              <a:ext uri="{FF2B5EF4-FFF2-40B4-BE49-F238E27FC236}">
                <a16:creationId xmlns:a16="http://schemas.microsoft.com/office/drawing/2014/main" id="{3B631B31-14E1-42F9-8C22-EB53387B578A}"/>
              </a:ext>
            </a:extLst>
          </p:cNvPr>
          <p:cNvSpPr txBox="1"/>
          <p:nvPr/>
        </p:nvSpPr>
        <p:spPr>
          <a:xfrm>
            <a:off x="3674758" y="5044034"/>
            <a:ext cx="70039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1978</a:t>
            </a:r>
            <a:endParaRPr kumimoji="0" lang="LID4096"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pic>
        <p:nvPicPr>
          <p:cNvPr id="30" name="Picture 29">
            <a:extLst>
              <a:ext uri="{FF2B5EF4-FFF2-40B4-BE49-F238E27FC236}">
                <a16:creationId xmlns:a16="http://schemas.microsoft.com/office/drawing/2014/main" id="{D179FBB3-C364-4B7D-8F8F-F432A396C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206" y="4640034"/>
            <a:ext cx="350168" cy="350168"/>
          </a:xfrm>
          <a:prstGeom prst="rect">
            <a:avLst/>
          </a:prstGeom>
        </p:spPr>
      </p:pic>
      <p:pic>
        <p:nvPicPr>
          <p:cNvPr id="31" name="Picture 30">
            <a:extLst>
              <a:ext uri="{FF2B5EF4-FFF2-40B4-BE49-F238E27FC236}">
                <a16:creationId xmlns:a16="http://schemas.microsoft.com/office/drawing/2014/main" id="{D1895ABD-06AB-4093-9F76-A68030F92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412" y="4632040"/>
            <a:ext cx="350168" cy="350168"/>
          </a:xfrm>
          <a:prstGeom prst="rect">
            <a:avLst/>
          </a:prstGeom>
        </p:spPr>
      </p:pic>
      <p:pic>
        <p:nvPicPr>
          <p:cNvPr id="32" name="Picture 31">
            <a:extLst>
              <a:ext uri="{FF2B5EF4-FFF2-40B4-BE49-F238E27FC236}">
                <a16:creationId xmlns:a16="http://schemas.microsoft.com/office/drawing/2014/main" id="{A612D4C7-EF44-40E1-AAA7-5CD2E4B61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473" y="4647933"/>
            <a:ext cx="350168" cy="344240"/>
          </a:xfrm>
          <a:prstGeom prst="rect">
            <a:avLst/>
          </a:prstGeom>
        </p:spPr>
      </p:pic>
      <p:sp>
        <p:nvSpPr>
          <p:cNvPr id="33" name="TextBox 32">
            <a:extLst>
              <a:ext uri="{FF2B5EF4-FFF2-40B4-BE49-F238E27FC236}">
                <a16:creationId xmlns:a16="http://schemas.microsoft.com/office/drawing/2014/main" id="{016E27C6-E4E1-4F85-9888-6DDDA1B4A5FA}"/>
              </a:ext>
            </a:extLst>
          </p:cNvPr>
          <p:cNvSpPr txBox="1"/>
          <p:nvPr/>
        </p:nvSpPr>
        <p:spPr>
          <a:xfrm>
            <a:off x="5528300" y="5059819"/>
            <a:ext cx="70039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1984</a:t>
            </a:r>
            <a:endParaRPr kumimoji="0" lang="LID4096"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4" name="TextBox 33">
            <a:extLst>
              <a:ext uri="{FF2B5EF4-FFF2-40B4-BE49-F238E27FC236}">
                <a16:creationId xmlns:a16="http://schemas.microsoft.com/office/drawing/2014/main" id="{7D701DB1-A61C-473A-B8CA-34DB00BE7803}"/>
              </a:ext>
            </a:extLst>
          </p:cNvPr>
          <p:cNvSpPr txBox="1"/>
          <p:nvPr/>
        </p:nvSpPr>
        <p:spPr>
          <a:xfrm>
            <a:off x="7957510" y="5053054"/>
            <a:ext cx="70039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1992</a:t>
            </a:r>
            <a:endParaRPr kumimoji="0" lang="LID4096"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35" name="Right Brace 34">
            <a:extLst>
              <a:ext uri="{FF2B5EF4-FFF2-40B4-BE49-F238E27FC236}">
                <a16:creationId xmlns:a16="http://schemas.microsoft.com/office/drawing/2014/main" id="{4DEA42AC-AD03-4D16-8808-299BD684CD73}"/>
              </a:ext>
            </a:extLst>
          </p:cNvPr>
          <p:cNvSpPr/>
          <p:nvPr/>
        </p:nvSpPr>
        <p:spPr>
          <a:xfrm rot="16200000">
            <a:off x="5827622" y="1952562"/>
            <a:ext cx="426006" cy="4409863"/>
          </a:xfrm>
          <a:prstGeom prst="rightBrace">
            <a:avLst/>
          </a:prstGeom>
          <a:noFill/>
          <a:ln w="25400" cap="flat" cmpd="sng" algn="ctr">
            <a:solidFill>
              <a:srgbClr val="78BE2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53ECDFB1-F047-41E9-BAE7-931979C20646}"/>
              </a:ext>
            </a:extLst>
          </p:cNvPr>
          <p:cNvSpPr txBox="1"/>
          <p:nvPr/>
        </p:nvSpPr>
        <p:spPr>
          <a:xfrm>
            <a:off x="3816958" y="1991861"/>
            <a:ext cx="4722313"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Economic reforms in China: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China changed from a centrally planned to a market based institutional environment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Chinese gradually replaced their egalitarianism ideology with a philosophy that accepted unequal rewards </a:t>
            </a:r>
            <a:r>
              <a:rPr kumimoji="0" lang="en-US"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(Whyte,2010)</a:t>
            </a:r>
            <a:endParaRPr kumimoji="0" lang="LID4096"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cxnSp>
        <p:nvCxnSpPr>
          <p:cNvPr id="37" name="Straight Connector 36">
            <a:extLst>
              <a:ext uri="{FF2B5EF4-FFF2-40B4-BE49-F238E27FC236}">
                <a16:creationId xmlns:a16="http://schemas.microsoft.com/office/drawing/2014/main" id="{87EE470A-DF5F-4323-BA3E-264FD7D20CC6}"/>
              </a:ext>
            </a:extLst>
          </p:cNvPr>
          <p:cNvCxnSpPr>
            <a:cxnSpLocks/>
          </p:cNvCxnSpPr>
          <p:nvPr/>
        </p:nvCxnSpPr>
        <p:spPr>
          <a:xfrm>
            <a:off x="3605866" y="1889676"/>
            <a:ext cx="0" cy="4046706"/>
          </a:xfrm>
          <a:prstGeom prst="line">
            <a:avLst/>
          </a:prstGeom>
          <a:noFill/>
          <a:ln w="25400" cap="flat" cmpd="sng" algn="ctr">
            <a:solidFill>
              <a:sysClr val="windowText" lastClr="000000">
                <a:lumMod val="65000"/>
                <a:lumOff val="35000"/>
              </a:sysClr>
            </a:solidFill>
            <a:prstDash val="dash"/>
          </a:ln>
          <a:effectLst/>
        </p:spPr>
      </p:cxnSp>
      <p:sp>
        <p:nvSpPr>
          <p:cNvPr id="38" name="Rectangle 37">
            <a:extLst>
              <a:ext uri="{FF2B5EF4-FFF2-40B4-BE49-F238E27FC236}">
                <a16:creationId xmlns:a16="http://schemas.microsoft.com/office/drawing/2014/main" id="{C707B2E5-3C62-46A9-8BD2-24EEA746C0C6}"/>
              </a:ext>
            </a:extLst>
          </p:cNvPr>
          <p:cNvSpPr/>
          <p:nvPr/>
        </p:nvSpPr>
        <p:spPr>
          <a:xfrm>
            <a:off x="1079517" y="3076451"/>
            <a:ext cx="1432370" cy="139176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9985B555-82E7-4E8F-9C16-EBD06389A3E2}"/>
              </a:ext>
            </a:extLst>
          </p:cNvPr>
          <p:cNvSpPr txBox="1"/>
          <p:nvPr/>
        </p:nvSpPr>
        <p:spPr>
          <a:xfrm>
            <a:off x="692195" y="2242958"/>
            <a:ext cx="2808126" cy="19658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Chinese state-owned enterprises had adopted an egalitarian approach to rewards: everyone got a fixed compensation package regardless of their performance or capabilities.  </a:t>
            </a:r>
            <a:endParaRPr kumimoji="0" lang="LID4096"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cxnSp>
        <p:nvCxnSpPr>
          <p:cNvPr id="40" name="Straight Connector 39">
            <a:extLst>
              <a:ext uri="{FF2B5EF4-FFF2-40B4-BE49-F238E27FC236}">
                <a16:creationId xmlns:a16="http://schemas.microsoft.com/office/drawing/2014/main" id="{80281E49-41AD-412E-AB18-002192F63AB9}"/>
              </a:ext>
            </a:extLst>
          </p:cNvPr>
          <p:cNvCxnSpPr/>
          <p:nvPr/>
        </p:nvCxnSpPr>
        <p:spPr>
          <a:xfrm flipV="1">
            <a:off x="4769543" y="4929035"/>
            <a:ext cx="0" cy="167090"/>
          </a:xfrm>
          <a:prstGeom prst="line">
            <a:avLst/>
          </a:prstGeom>
          <a:noFill/>
          <a:ln w="25400" cap="flat" cmpd="sng" algn="ctr">
            <a:solidFill>
              <a:srgbClr val="78BE20"/>
            </a:solidFill>
            <a:prstDash val="solid"/>
          </a:ln>
          <a:effectLst/>
        </p:spPr>
      </p:cxnSp>
      <p:sp>
        <p:nvSpPr>
          <p:cNvPr id="41" name="Right Brace 40">
            <a:extLst>
              <a:ext uri="{FF2B5EF4-FFF2-40B4-BE49-F238E27FC236}">
                <a16:creationId xmlns:a16="http://schemas.microsoft.com/office/drawing/2014/main" id="{8BBBF506-C61C-4151-8AA3-985A38E96806}"/>
              </a:ext>
            </a:extLst>
          </p:cNvPr>
          <p:cNvSpPr/>
          <p:nvPr/>
        </p:nvSpPr>
        <p:spPr>
          <a:xfrm rot="5400000">
            <a:off x="7467010" y="2744193"/>
            <a:ext cx="372133" cy="5767069"/>
          </a:xfrm>
          <a:prstGeom prst="rightBrace">
            <a:avLst/>
          </a:prstGeom>
          <a:noFill/>
          <a:ln w="25400" cap="flat" cmpd="sng" algn="ctr">
            <a:solidFill>
              <a:srgbClr val="EF33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black"/>
              </a:solidFill>
              <a:effectLst/>
              <a:uLnTx/>
              <a:uFillTx/>
              <a:latin typeface="Arial"/>
              <a:ea typeface="+mn-ea"/>
              <a:cs typeface="+mn-cs"/>
            </a:endParaRPr>
          </a:p>
        </p:txBody>
      </p:sp>
      <p:sp>
        <p:nvSpPr>
          <p:cNvPr id="42" name="TextBox 41">
            <a:extLst>
              <a:ext uri="{FF2B5EF4-FFF2-40B4-BE49-F238E27FC236}">
                <a16:creationId xmlns:a16="http://schemas.microsoft.com/office/drawing/2014/main" id="{A88B5148-29CB-4FAC-A1F5-8CCE36B96A84}"/>
              </a:ext>
            </a:extLst>
          </p:cNvPr>
          <p:cNvSpPr txBox="1"/>
          <p:nvPr/>
        </p:nvSpPr>
        <p:spPr>
          <a:xfrm>
            <a:off x="4452354" y="5067145"/>
            <a:ext cx="70039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1980</a:t>
            </a:r>
            <a:endParaRPr kumimoji="0" lang="LID4096"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3" name="TextBox 42">
            <a:extLst>
              <a:ext uri="{FF2B5EF4-FFF2-40B4-BE49-F238E27FC236}">
                <a16:creationId xmlns:a16="http://schemas.microsoft.com/office/drawing/2014/main" id="{714DBB70-D5CD-45C5-8B23-567D5979DE97}"/>
              </a:ext>
            </a:extLst>
          </p:cNvPr>
          <p:cNvSpPr txBox="1"/>
          <p:nvPr/>
        </p:nvSpPr>
        <p:spPr>
          <a:xfrm>
            <a:off x="10186415" y="5044034"/>
            <a:ext cx="70039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2015</a:t>
            </a:r>
            <a:endParaRPr kumimoji="0" lang="LID4096" sz="2000" b="1"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4" name="TextBox 43">
            <a:extLst>
              <a:ext uri="{FF2B5EF4-FFF2-40B4-BE49-F238E27FC236}">
                <a16:creationId xmlns:a16="http://schemas.microsoft.com/office/drawing/2014/main" id="{E51056B5-8617-4150-9E0F-5733CD3C0B9F}"/>
              </a:ext>
            </a:extLst>
          </p:cNvPr>
          <p:cNvSpPr txBox="1"/>
          <p:nvPr/>
        </p:nvSpPr>
        <p:spPr>
          <a:xfrm>
            <a:off x="6777330" y="5780819"/>
            <a:ext cx="2160774" cy="31112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F3340">
                    <a:lumMod val="40000"/>
                    <a:lumOff val="60000"/>
                  </a:srgbClr>
                </a:solidFill>
                <a:effectLst/>
                <a:uLnTx/>
                <a:uFillTx/>
                <a:latin typeface="Calibri"/>
                <a:ea typeface="+mn-ea"/>
                <a:cs typeface="Calibri" panose="020F0502020204030204" pitchFamily="34" charset="0"/>
              </a:rPr>
              <a:t>One Child Policy</a:t>
            </a:r>
            <a:endParaRPr kumimoji="0" lang="LID4096" sz="2000" b="1" i="0" u="none" strike="noStrike" kern="1200" cap="none" spc="0" normalizeH="0" baseline="0" noProof="0" dirty="0">
              <a:ln>
                <a:noFill/>
              </a:ln>
              <a:solidFill>
                <a:srgbClr val="EF3340">
                  <a:lumMod val="40000"/>
                  <a:lumOff val="60000"/>
                </a:srgbClr>
              </a:solidFill>
              <a:effectLst/>
              <a:uLnTx/>
              <a:uFillTx/>
              <a:latin typeface="Calibri"/>
              <a:ea typeface="+mn-ea"/>
              <a:cs typeface="Calibri" panose="020F0502020204030204" pitchFamily="34" charset="0"/>
            </a:endParaRPr>
          </a:p>
        </p:txBody>
      </p:sp>
      <p:sp>
        <p:nvSpPr>
          <p:cNvPr id="45" name="TextBox 44">
            <a:extLst>
              <a:ext uri="{FF2B5EF4-FFF2-40B4-BE49-F238E27FC236}">
                <a16:creationId xmlns:a16="http://schemas.microsoft.com/office/drawing/2014/main" id="{DE071F5B-8C47-4586-B1B0-3B9AFE2F1226}"/>
              </a:ext>
            </a:extLst>
          </p:cNvPr>
          <p:cNvSpPr txBox="1"/>
          <p:nvPr/>
        </p:nvSpPr>
        <p:spPr>
          <a:xfrm>
            <a:off x="2417258" y="1015128"/>
            <a:ext cx="846954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Most Chinese believe that “inequality in a necessary stimulus for economic development, as unequal rewards motivate individuals to work hard” </a:t>
            </a:r>
            <a:r>
              <a:rPr kumimoji="0" lang="en-US"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a:t>
            </a:r>
            <a:r>
              <a:rPr kumimoji="0" lang="en-US" sz="16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Xie</a:t>
            </a:r>
            <a:r>
              <a:rPr kumimoji="0" lang="en-US"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et al., 2012: 1071).</a:t>
            </a:r>
            <a:endParaRPr kumimoji="0" lang="LID4096" sz="16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46" name="TextBox 45">
            <a:extLst>
              <a:ext uri="{FF2B5EF4-FFF2-40B4-BE49-F238E27FC236}">
                <a16:creationId xmlns:a16="http://schemas.microsoft.com/office/drawing/2014/main" id="{5C1BA91A-9699-4BFF-BBDE-6881194C1F53}"/>
              </a:ext>
            </a:extLst>
          </p:cNvPr>
          <p:cNvSpPr txBox="1"/>
          <p:nvPr/>
        </p:nvSpPr>
        <p:spPr>
          <a:xfrm>
            <a:off x="692195" y="6216444"/>
            <a:ext cx="10146127"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Calibri" panose="020F0502020204030204" pitchFamily="34" charset="0"/>
              </a:rPr>
              <a:t>Xie</a:t>
            </a:r>
            <a:r>
              <a:rPr kumimoji="0" 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et al. (2012). Societal projection: Beliefs concerning the relationship between development and inequality in China. Social Science Research, 41    (5), 1069- 1084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Whyte, M. (2010). Myth of the social volcano: Perceptions of inequality and distributive injustice in contemporary China. Stanford university press.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prstClr val="black"/>
                </a:solidFill>
                <a:effectLst/>
                <a:uLnTx/>
                <a:uFillTx/>
                <a:latin typeface="Calibri"/>
                <a:ea typeface="DengXian" panose="02010600030101010101" pitchFamily="2" charset="-122"/>
                <a:cs typeface="Calibri" panose="020F0502020204030204" pitchFamily="34" charset="0"/>
              </a:rPr>
              <a:t>Sohu</a:t>
            </a:r>
            <a:r>
              <a:rPr kumimoji="0" lang="en-US" altLang="zh-CN"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 (2021). </a:t>
            </a:r>
            <a:r>
              <a:rPr kumimoji="0" lang="zh-CN" altLang="en-US"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中国互联网公司员工平均年龄出炉</a:t>
            </a:r>
            <a:r>
              <a:rPr kumimoji="0" lang="en-US" altLang="zh-CN"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 </a:t>
            </a:r>
            <a:r>
              <a:rPr kumimoji="0" lang="zh-CN" altLang="en-US"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拼多多，字节跳动最年轻仅</a:t>
            </a:r>
            <a:r>
              <a:rPr kumimoji="0" lang="en-US" altLang="zh-CN"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27</a:t>
            </a:r>
            <a:r>
              <a:rPr kumimoji="0" lang="zh-CN" altLang="en-US"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岁</a:t>
            </a:r>
            <a:r>
              <a:rPr kumimoji="0" lang="en-US" altLang="zh-CN"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a:t>
            </a:r>
            <a:r>
              <a:rPr kumimoji="0" lang="zh-CN" altLang="en-US"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 </a:t>
            </a:r>
            <a:r>
              <a:rPr kumimoji="0" lang="en-US" altLang="zh-CN"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https://www.sohu.com/a/493645707_639898</a:t>
            </a:r>
            <a:endParaRPr kumimoji="0" lang="zh-CN" altLang="en-US"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Prophet. (2019). </a:t>
            </a:r>
            <a:r>
              <a:rPr kumimoji="0" lang="zh-CN" altLang="en-US"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数字化转型下半场</a:t>
            </a:r>
            <a:r>
              <a:rPr kumimoji="0" lang="en-US" altLang="zh-CN"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a:t>
            </a:r>
            <a:r>
              <a:rPr kumimoji="0" lang="zh-CN" altLang="en-US"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企业如何在数字化时代更胜一筹</a:t>
            </a:r>
            <a:r>
              <a:rPr kumimoji="0" lang="en-US" altLang="zh-CN" sz="1000" b="0" i="1"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 </a:t>
            </a:r>
            <a:r>
              <a:rPr kumimoji="0" lang="en-US" altLang="zh-CN"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rPr>
              <a:t>https://prophet.cn/2019/06/state-of-digital-transformation-china/</a:t>
            </a:r>
            <a:endParaRPr kumimoji="0" lang="zh-CN" altLang="en-US" sz="10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p:txBody>
      </p:sp>
      <p:sp>
        <p:nvSpPr>
          <p:cNvPr id="69" name="Rectangle 68">
            <a:extLst>
              <a:ext uri="{FF2B5EF4-FFF2-40B4-BE49-F238E27FC236}">
                <a16:creationId xmlns:a16="http://schemas.microsoft.com/office/drawing/2014/main" id="{1D960110-7EBF-432C-A2D9-0051B43E3ED1}"/>
              </a:ext>
            </a:extLst>
          </p:cNvPr>
          <p:cNvSpPr/>
          <p:nvPr/>
        </p:nvSpPr>
        <p:spPr>
          <a:xfrm>
            <a:off x="8657901" y="1744154"/>
            <a:ext cx="3178116" cy="2959148"/>
          </a:xfrm>
          <a:prstGeom prst="rect">
            <a:avLst/>
          </a:prstGeom>
          <a:solidFill>
            <a:sysClr val="window" lastClr="FFFFFF"/>
          </a:solidFill>
          <a:ln w="9525" cap="flat" cmpd="sng" algn="ctr">
            <a:solidFill>
              <a:sysClr val="windowText" lastClr="000000">
                <a:lumMod val="65000"/>
                <a:lumOff val="3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latin typeface="Arial"/>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Digitalization in China nowadays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Average ages in China’s Internet Giants: 27 – 33 years old </a:t>
            </a:r>
            <a:r>
              <a:rPr kumimoji="0" lang="en-US" sz="16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a:t>
            </a:r>
            <a:r>
              <a:rPr kumimoji="0" lang="en-US" sz="1600" b="0" i="0" u="none" strike="noStrike" kern="0" cap="none" spc="0" normalizeH="0" baseline="0" noProof="0" dirty="0" err="1">
                <a:ln>
                  <a:noFill/>
                </a:ln>
                <a:solidFill>
                  <a:prstClr val="black"/>
                </a:solidFill>
                <a:effectLst/>
                <a:uLnTx/>
                <a:uFillTx/>
                <a:latin typeface="Arial"/>
                <a:ea typeface="+mn-ea"/>
                <a:cs typeface="Calibri" panose="020F0502020204030204" pitchFamily="34" charset="0"/>
              </a:rPr>
              <a:t>Sohu</a:t>
            </a:r>
            <a:r>
              <a:rPr kumimoji="0" lang="en-US" sz="16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Fierce competition for digital talents in China </a:t>
            </a:r>
            <a:r>
              <a:rPr kumimoji="0" lang="en-US" sz="16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(Prophet,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Only 20% of Chinese digital talents can speak English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rPr>
              <a:t> </a:t>
            </a:r>
            <a:endParaRPr kumimoji="0" lang="LID4096" sz="1800" b="0" i="0" u="none" strike="noStrike" kern="0" cap="none" spc="0" normalizeH="0" baseline="0" noProof="0" dirty="0">
              <a:ln>
                <a:noFill/>
              </a:ln>
              <a:solidFill>
                <a:prstClr val="black"/>
              </a:solidFill>
              <a:effectLst/>
              <a:uLnTx/>
              <a:uFillTx/>
              <a:latin typeface="Arial"/>
              <a:ea typeface="+mn-ea"/>
              <a:cs typeface="Calibri" panose="020F0502020204030204" pitchFamily="34" charset="0"/>
            </a:endParaRPr>
          </a:p>
        </p:txBody>
      </p:sp>
      <p:sp>
        <p:nvSpPr>
          <p:cNvPr id="70" name="TextBox 69">
            <a:extLst>
              <a:ext uri="{FF2B5EF4-FFF2-40B4-BE49-F238E27FC236}">
                <a16:creationId xmlns:a16="http://schemas.microsoft.com/office/drawing/2014/main" id="{CEFE8236-8199-49EE-B937-1AC210ADA978}"/>
              </a:ext>
            </a:extLst>
          </p:cNvPr>
          <p:cNvSpPr txBox="1"/>
          <p:nvPr/>
        </p:nvSpPr>
        <p:spPr>
          <a:xfrm>
            <a:off x="598516" y="290945"/>
            <a:ext cx="11593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 possible explanation of Chinese preferring ‘pay for individual performance’  </a:t>
            </a:r>
            <a:endParaRPr kumimoji="0" lang="LID4096"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39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bar chart&#10;&#10;Description automatically generated">
            <a:extLst>
              <a:ext uri="{FF2B5EF4-FFF2-40B4-BE49-F238E27FC236}">
                <a16:creationId xmlns:a16="http://schemas.microsoft.com/office/drawing/2014/main" id="{3DE42992-98CD-43B0-A8C4-9482693BB6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6" t="-2629" r="20446" b="3254"/>
          <a:stretch/>
        </p:blipFill>
        <p:spPr>
          <a:xfrm>
            <a:off x="506819" y="1658679"/>
            <a:ext cx="5226672" cy="4235191"/>
          </a:xfrm>
          <a:prstGeom prst="rect">
            <a:avLst/>
          </a:prstGeom>
        </p:spPr>
      </p:pic>
      <p:sp>
        <p:nvSpPr>
          <p:cNvPr id="4" name="Slide Number Placeholder 3">
            <a:extLst>
              <a:ext uri="{FF2B5EF4-FFF2-40B4-BE49-F238E27FC236}">
                <a16:creationId xmlns:a16="http://schemas.microsoft.com/office/drawing/2014/main" id="{7A526A62-93F3-4A34-A18B-34BCF1FA5D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D28F1DC-9996-468F-B9BA-29B8CAC82EF1}" type="slidenum">
              <a:rPr lang="en-US" smtClean="0"/>
              <a:pPr>
                <a:spcAft>
                  <a:spcPts val="600"/>
                </a:spcAft>
              </a:pPr>
              <a:t>25</a:t>
            </a:fld>
            <a:endParaRPr lang="en-US"/>
          </a:p>
        </p:txBody>
      </p:sp>
      <p:sp>
        <p:nvSpPr>
          <p:cNvPr id="2" name="TextBox 1">
            <a:extLst>
              <a:ext uri="{FF2B5EF4-FFF2-40B4-BE49-F238E27FC236}">
                <a16:creationId xmlns:a16="http://schemas.microsoft.com/office/drawing/2014/main" id="{A0831145-2C3F-42CA-8B96-B2A9DD533BCE}"/>
              </a:ext>
            </a:extLst>
          </p:cNvPr>
          <p:cNvSpPr txBox="1"/>
          <p:nvPr/>
        </p:nvSpPr>
        <p:spPr>
          <a:xfrm>
            <a:off x="1623237" y="354419"/>
            <a:ext cx="9108558" cy="523220"/>
          </a:xfrm>
          <a:prstGeom prst="rect">
            <a:avLst/>
          </a:prstGeom>
          <a:noFill/>
        </p:spPr>
        <p:txBody>
          <a:bodyPr wrap="square" rtlCol="0">
            <a:spAutoFit/>
          </a:bodyPr>
          <a:lstStyle/>
          <a:p>
            <a:r>
              <a:rPr lang="en-US" sz="2800" b="1" dirty="0"/>
              <a:t>What may go wrong with Hofstede’s cultural dimensions?</a:t>
            </a:r>
            <a:endParaRPr lang="LID4096" sz="2800" b="1" dirty="0"/>
          </a:p>
        </p:txBody>
      </p:sp>
    </p:spTree>
    <p:extLst>
      <p:ext uri="{BB962C8B-B14F-4D97-AF65-F5344CB8AC3E}">
        <p14:creationId xmlns:p14="http://schemas.microsoft.com/office/powerpoint/2010/main" val="1782731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bar chart&#10;&#10;Description automatically generated">
            <a:extLst>
              <a:ext uri="{FF2B5EF4-FFF2-40B4-BE49-F238E27FC236}">
                <a16:creationId xmlns:a16="http://schemas.microsoft.com/office/drawing/2014/main" id="{3DE42992-98CD-43B0-A8C4-9482693BB6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6" t="-2629" r="20446" b="3254"/>
          <a:stretch/>
        </p:blipFill>
        <p:spPr>
          <a:xfrm>
            <a:off x="506819" y="1658679"/>
            <a:ext cx="5226672" cy="4235191"/>
          </a:xfrm>
          <a:prstGeom prst="rect">
            <a:avLst/>
          </a:prstGeom>
        </p:spPr>
      </p:pic>
      <p:sp>
        <p:nvSpPr>
          <p:cNvPr id="4" name="Slide Number Placeholder 3">
            <a:extLst>
              <a:ext uri="{FF2B5EF4-FFF2-40B4-BE49-F238E27FC236}">
                <a16:creationId xmlns:a16="http://schemas.microsoft.com/office/drawing/2014/main" id="{7A526A62-93F3-4A34-A18B-34BCF1FA5D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D28F1DC-9996-468F-B9BA-29B8CAC82EF1}" type="slidenum">
              <a:rPr lang="en-US" smtClean="0"/>
              <a:pPr>
                <a:spcAft>
                  <a:spcPts val="600"/>
                </a:spcAft>
              </a:pPr>
              <a:t>26</a:t>
            </a:fld>
            <a:endParaRPr lang="en-US"/>
          </a:p>
        </p:txBody>
      </p:sp>
      <p:sp>
        <p:nvSpPr>
          <p:cNvPr id="2" name="TextBox 1">
            <a:extLst>
              <a:ext uri="{FF2B5EF4-FFF2-40B4-BE49-F238E27FC236}">
                <a16:creationId xmlns:a16="http://schemas.microsoft.com/office/drawing/2014/main" id="{A0831145-2C3F-42CA-8B96-B2A9DD533BCE}"/>
              </a:ext>
            </a:extLst>
          </p:cNvPr>
          <p:cNvSpPr txBox="1"/>
          <p:nvPr/>
        </p:nvSpPr>
        <p:spPr>
          <a:xfrm>
            <a:off x="1623237" y="354419"/>
            <a:ext cx="9108558" cy="523220"/>
          </a:xfrm>
          <a:prstGeom prst="rect">
            <a:avLst/>
          </a:prstGeom>
          <a:noFill/>
        </p:spPr>
        <p:txBody>
          <a:bodyPr wrap="square" rtlCol="0">
            <a:spAutoFit/>
          </a:bodyPr>
          <a:lstStyle/>
          <a:p>
            <a:r>
              <a:rPr lang="en-US" sz="2800" b="1" dirty="0"/>
              <a:t>What may go wrong with Hofstede’s cultural dimensions?</a:t>
            </a:r>
            <a:endParaRPr lang="LID4096" sz="2800" b="1" dirty="0"/>
          </a:p>
        </p:txBody>
      </p:sp>
      <p:sp>
        <p:nvSpPr>
          <p:cNvPr id="8" name="Content Placeholder 2">
            <a:extLst>
              <a:ext uri="{FF2B5EF4-FFF2-40B4-BE49-F238E27FC236}">
                <a16:creationId xmlns:a16="http://schemas.microsoft.com/office/drawing/2014/main" id="{DBF4DFFA-26CC-4B58-9BED-EAE9BFA4B29D}"/>
              </a:ext>
            </a:extLst>
          </p:cNvPr>
          <p:cNvSpPr txBox="1">
            <a:spLocks/>
          </p:cNvSpPr>
          <p:nvPr/>
        </p:nvSpPr>
        <p:spPr>
          <a:xfrm>
            <a:off x="6510327" y="1955612"/>
            <a:ext cx="5316279" cy="3283687"/>
          </a:xfrm>
          <a:prstGeom prst="rect">
            <a:avLst/>
          </a:prstGeom>
        </p:spPr>
        <p:txBody>
          <a:bodyPr vert="horz" lIns="91440" tIns="45720" rIns="91440" bIns="45720" rtlCol="0">
            <a:normAutofit/>
          </a:bodyPr>
          <a:lstStyle>
            <a:lvl1pPr marL="308519" indent="-308519" algn="l" defTabSz="822719" rtl="0" eaLnBrk="1" latinLnBrk="0" hangingPunct="1">
              <a:spcBef>
                <a:spcPct val="20000"/>
              </a:spcBef>
              <a:buFont typeface="Arial" pitchFamily="34" charset="0"/>
              <a:buChar char="•"/>
              <a:defRPr sz="2879" kern="1200">
                <a:solidFill>
                  <a:schemeClr val="tx1"/>
                </a:solidFill>
                <a:latin typeface="+mn-lt"/>
                <a:ea typeface="+mn-ea"/>
                <a:cs typeface="+mn-cs"/>
              </a:defRPr>
            </a:lvl1pPr>
            <a:lvl2pPr marL="668461" indent="-257100" algn="l" defTabSz="822719" rtl="0" eaLnBrk="1" latinLnBrk="0" hangingPunct="1">
              <a:spcBef>
                <a:spcPct val="20000"/>
              </a:spcBef>
              <a:buFont typeface="Arial" pitchFamily="34" charset="0"/>
              <a:buChar char="–"/>
              <a:defRPr sz="2519" kern="1200">
                <a:solidFill>
                  <a:schemeClr val="tx1"/>
                </a:solidFill>
                <a:latin typeface="+mn-lt"/>
                <a:ea typeface="+mn-ea"/>
                <a:cs typeface="+mn-cs"/>
              </a:defRPr>
            </a:lvl2pPr>
            <a:lvl3pPr marL="1028400" indent="-205680" algn="l" defTabSz="822719"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3976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12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2479"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384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5200"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6561" indent="-205680" algn="l" defTabSz="822719"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1800" dirty="0"/>
              <a:t> through surveys: </a:t>
            </a:r>
          </a:p>
          <a:p>
            <a:pPr lvl="1">
              <a:buFont typeface="Wingdings" panose="05000000000000000000" pitchFamily="2" charset="2"/>
              <a:buChar char="q"/>
            </a:pPr>
            <a:r>
              <a:rPr lang="en-US" sz="1800" dirty="0"/>
              <a:t>Can answers of a group of people represent the entire national population?</a:t>
            </a:r>
          </a:p>
          <a:p>
            <a:pPr lvl="1">
              <a:buFont typeface="Wingdings" panose="05000000000000000000" pitchFamily="2" charset="2"/>
              <a:buChar char="q"/>
            </a:pPr>
            <a:r>
              <a:rPr lang="en-US" sz="1800" dirty="0"/>
              <a:t>Is what people do align with what people say?</a:t>
            </a:r>
          </a:p>
          <a:p>
            <a:pPr marL="411361" lvl="1" indent="0">
              <a:buFont typeface="Arial" pitchFamily="34" charset="0"/>
              <a:buNone/>
            </a:pPr>
            <a:endParaRPr lang="en-US" sz="1800" dirty="0"/>
          </a:p>
          <a:p>
            <a:pPr>
              <a:buFont typeface="Wingdings" panose="05000000000000000000" pitchFamily="2" charset="2"/>
              <a:buChar char="q"/>
            </a:pPr>
            <a:r>
              <a:rPr lang="en-US" sz="1800" dirty="0"/>
              <a:t>Nations as an analytical unit</a:t>
            </a:r>
          </a:p>
          <a:p>
            <a:pPr lvl="1">
              <a:buFont typeface="Wingdings" panose="05000000000000000000" pitchFamily="2" charset="2"/>
              <a:buChar char="q"/>
            </a:pPr>
            <a:r>
              <a:rPr lang="en-US" sz="1800" dirty="0"/>
              <a:t>Do nations have a culture?</a:t>
            </a:r>
          </a:p>
          <a:p>
            <a:pPr lvl="1">
              <a:buFont typeface="Wingdings" panose="05000000000000000000" pitchFamily="2" charset="2"/>
              <a:buChar char="q"/>
            </a:pPr>
            <a:r>
              <a:rPr lang="en-US" sz="1800" dirty="0"/>
              <a:t>Is there a national culture?</a:t>
            </a:r>
          </a:p>
          <a:p>
            <a:pPr lvl="1">
              <a:buFont typeface="Wingdings" panose="05000000000000000000" pitchFamily="2" charset="2"/>
              <a:buChar char="q"/>
            </a:pPr>
            <a:r>
              <a:rPr lang="en-US" sz="1800" dirty="0"/>
              <a:t>What about national borders?</a:t>
            </a:r>
          </a:p>
          <a:p>
            <a:pPr lvl="1">
              <a:buFont typeface="Wingdings" panose="05000000000000000000" pitchFamily="2" charset="2"/>
              <a:buChar char="q"/>
            </a:pPr>
            <a:r>
              <a:rPr lang="en-US" sz="1800" dirty="0"/>
              <a:t>Does a culture end at a national border?</a:t>
            </a:r>
            <a:endParaRPr lang="LID4096" sz="1800" dirty="0"/>
          </a:p>
        </p:txBody>
      </p:sp>
      <p:sp>
        <p:nvSpPr>
          <p:cNvPr id="7" name="TextBox 6">
            <a:extLst>
              <a:ext uri="{FF2B5EF4-FFF2-40B4-BE49-F238E27FC236}">
                <a16:creationId xmlns:a16="http://schemas.microsoft.com/office/drawing/2014/main" id="{F6544CC6-19A2-4342-B9B3-CF01BBE0A37C}"/>
              </a:ext>
            </a:extLst>
          </p:cNvPr>
          <p:cNvSpPr txBox="1"/>
          <p:nvPr/>
        </p:nvSpPr>
        <p:spPr>
          <a:xfrm>
            <a:off x="6458511" y="5388612"/>
            <a:ext cx="6096000" cy="762645"/>
          </a:xfrm>
          <a:prstGeom prst="rect">
            <a:avLst/>
          </a:prstGeom>
          <a:noFill/>
        </p:spPr>
        <p:txBody>
          <a:bodyPr wrap="square">
            <a:spAutoFit/>
          </a:bodyPr>
          <a:lstStyle/>
          <a:p>
            <a:pPr eaLnBrk="1" hangingPunct="1">
              <a:lnSpc>
                <a:spcPct val="80000"/>
              </a:lnSpc>
              <a:buFontTx/>
              <a:buNone/>
            </a:pPr>
            <a:r>
              <a:rPr lang="en-US" sz="1800" b="1" dirty="0">
                <a:ea typeface="ＭＳ Ｐゴシック" pitchFamily="4" charset="-128"/>
              </a:rPr>
              <a:t>Dangerous to generalize within a society</a:t>
            </a:r>
          </a:p>
          <a:p>
            <a:pPr eaLnBrk="1" hangingPunct="1">
              <a:lnSpc>
                <a:spcPct val="80000"/>
              </a:lnSpc>
              <a:buFontTx/>
              <a:buNone/>
            </a:pPr>
            <a:endParaRPr lang="fi-FI" sz="1800" b="1" dirty="0">
              <a:ea typeface="ＭＳ Ｐゴシック" pitchFamily="4" charset="-128"/>
            </a:endParaRPr>
          </a:p>
          <a:p>
            <a:pPr eaLnBrk="1" hangingPunct="1">
              <a:lnSpc>
                <a:spcPct val="80000"/>
              </a:lnSpc>
              <a:buFontTx/>
              <a:buNone/>
            </a:pPr>
            <a:r>
              <a:rPr lang="fi-FI" sz="1800" b="1" dirty="0" err="1">
                <a:ea typeface="ＭＳ Ｐゴシック" pitchFamily="4" charset="-128"/>
              </a:rPr>
              <a:t>May</a:t>
            </a:r>
            <a:r>
              <a:rPr lang="fi-FI" sz="1800" b="1" dirty="0">
                <a:ea typeface="ＭＳ Ｐゴシック" pitchFamily="4" charset="-128"/>
              </a:rPr>
              <a:t> </a:t>
            </a:r>
            <a:r>
              <a:rPr lang="fi-FI" sz="1800" b="1" dirty="0" err="1">
                <a:ea typeface="ＭＳ Ｐゴシック" pitchFamily="4" charset="-128"/>
              </a:rPr>
              <a:t>contribute</a:t>
            </a:r>
            <a:r>
              <a:rPr lang="fi-FI" sz="1800" b="1" dirty="0">
                <a:ea typeface="ＭＳ Ｐゴシック" pitchFamily="4" charset="-128"/>
              </a:rPr>
              <a:t> to </a:t>
            </a:r>
            <a:r>
              <a:rPr lang="fi-FI" sz="1800" b="1" dirty="0" err="1">
                <a:ea typeface="ＭＳ Ｐゴシック" pitchFamily="4" charset="-128"/>
              </a:rPr>
              <a:t>the</a:t>
            </a:r>
            <a:r>
              <a:rPr lang="fi-FI" sz="1800" b="1" dirty="0">
                <a:ea typeface="ＭＳ Ｐゴシック" pitchFamily="4" charset="-128"/>
              </a:rPr>
              <a:t> </a:t>
            </a:r>
            <a:r>
              <a:rPr lang="fi-FI" sz="1800" b="1" dirty="0" err="1">
                <a:ea typeface="ＭＳ Ｐゴシック" pitchFamily="4" charset="-128"/>
              </a:rPr>
              <a:t>strengthening</a:t>
            </a:r>
            <a:r>
              <a:rPr lang="fi-FI" sz="1800" b="1" dirty="0">
                <a:ea typeface="ＭＳ Ｐゴシック" pitchFamily="4" charset="-128"/>
              </a:rPr>
              <a:t> of </a:t>
            </a:r>
            <a:r>
              <a:rPr lang="fi-FI" sz="1800" b="1" dirty="0" err="1">
                <a:ea typeface="ＭＳ Ｐゴシック" pitchFamily="4" charset="-128"/>
              </a:rPr>
              <a:t>stereotypes</a:t>
            </a:r>
            <a:endParaRPr lang="fi-FI" sz="1800" b="1" dirty="0">
              <a:ea typeface="ＭＳ Ｐゴシック" pitchFamily="4" charset="-128"/>
            </a:endParaRPr>
          </a:p>
        </p:txBody>
      </p:sp>
    </p:spTree>
    <p:extLst>
      <p:ext uri="{BB962C8B-B14F-4D97-AF65-F5344CB8AC3E}">
        <p14:creationId xmlns:p14="http://schemas.microsoft.com/office/powerpoint/2010/main" val="291978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88EBC8-29FD-4700-849F-10ACD73E19F2}"/>
              </a:ext>
            </a:extLst>
          </p:cNvPr>
          <p:cNvSpPr>
            <a:spLocks noGrp="1"/>
          </p:cNvSpPr>
          <p:nvPr>
            <p:ph type="title"/>
          </p:nvPr>
        </p:nvSpPr>
        <p:spPr>
          <a:xfrm>
            <a:off x="690608" y="731201"/>
            <a:ext cx="9543405" cy="1188720"/>
          </a:xfrm>
        </p:spPr>
        <p:txBody>
          <a:bodyPr>
            <a:noAutofit/>
          </a:bodyPr>
          <a:lstStyle/>
          <a:p>
            <a:pPr>
              <a:lnSpc>
                <a:spcPct val="90000"/>
              </a:lnSpc>
            </a:pPr>
            <a:r>
              <a:rPr lang="en-US" sz="2800" b="1" dirty="0">
                <a:solidFill>
                  <a:schemeClr val="tx1">
                    <a:lumMod val="85000"/>
                    <a:lumOff val="15000"/>
                  </a:schemeClr>
                </a:solidFill>
              </a:rPr>
              <a:t>An alternative way to conceptualize CULTURE</a:t>
            </a:r>
            <a:br>
              <a:rPr lang="en-US" sz="2800" b="1" dirty="0">
                <a:solidFill>
                  <a:schemeClr val="tx1">
                    <a:lumMod val="85000"/>
                    <a:lumOff val="15000"/>
                  </a:schemeClr>
                </a:solidFill>
              </a:rPr>
            </a:br>
            <a:r>
              <a:rPr lang="en-US" sz="2800" dirty="0">
                <a:solidFill>
                  <a:schemeClr val="tx1">
                    <a:lumMod val="85000"/>
                    <a:lumOff val="15000"/>
                  </a:schemeClr>
                </a:solidFill>
                <a:latin typeface="+mj-lt"/>
              </a:rPr>
              <a:t>- Tim Ingold (Social Anthropologist)</a:t>
            </a:r>
            <a:br>
              <a:rPr lang="LID4096" sz="2800" dirty="0">
                <a:solidFill>
                  <a:schemeClr val="tx1">
                    <a:lumMod val="85000"/>
                    <a:lumOff val="15000"/>
                  </a:schemeClr>
                </a:solidFill>
                <a:latin typeface="+mj-lt"/>
              </a:rPr>
            </a:br>
            <a:endParaRPr lang="LID4096" sz="28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285B0276-AD60-4A96-BF72-196D699B1FE2}"/>
              </a:ext>
            </a:extLst>
          </p:cNvPr>
          <p:cNvSpPr>
            <a:spLocks noGrp="1"/>
          </p:cNvSpPr>
          <p:nvPr>
            <p:ph idx="1"/>
          </p:nvPr>
        </p:nvSpPr>
        <p:spPr>
          <a:xfrm>
            <a:off x="1706172" y="2430236"/>
            <a:ext cx="8276026" cy="3320031"/>
          </a:xfrm>
        </p:spPr>
        <p:txBody>
          <a:bodyPr anchor="ctr">
            <a:normAutofit/>
          </a:bodyPr>
          <a:lstStyle/>
          <a:p>
            <a:pPr>
              <a:buFont typeface="Wingdings" panose="05000000000000000000" pitchFamily="2" charset="2"/>
              <a:buChar char="Ø"/>
            </a:pPr>
            <a:r>
              <a:rPr lang="en-US" sz="2000" dirty="0">
                <a:solidFill>
                  <a:schemeClr val="tx1">
                    <a:lumMod val="85000"/>
                    <a:lumOff val="15000"/>
                  </a:schemeClr>
                </a:solidFill>
                <a:latin typeface="+mj-lt"/>
              </a:rPr>
              <a:t>It is problematic if we say that “cultural differences are due to culture”</a:t>
            </a:r>
          </a:p>
          <a:p>
            <a:pPr marL="0" indent="0">
              <a:buNone/>
            </a:pPr>
            <a:endParaRPr lang="en-US" sz="2000" dirty="0">
              <a:solidFill>
                <a:schemeClr val="tx1">
                  <a:lumMod val="85000"/>
                  <a:lumOff val="15000"/>
                </a:schemeClr>
              </a:solidFill>
              <a:latin typeface="+mj-lt"/>
            </a:endParaRPr>
          </a:p>
          <a:p>
            <a:pPr>
              <a:buFont typeface="Wingdings" panose="05000000000000000000" pitchFamily="2" charset="2"/>
              <a:buChar char="Ø"/>
            </a:pPr>
            <a:r>
              <a:rPr lang="en-US" sz="2000" b="1" dirty="0">
                <a:solidFill>
                  <a:schemeClr val="tx1">
                    <a:lumMod val="85000"/>
                    <a:lumOff val="15000"/>
                  </a:schemeClr>
                </a:solidFill>
                <a:latin typeface="+mj-lt"/>
              </a:rPr>
              <a:t>“</a:t>
            </a:r>
            <a:r>
              <a:rPr lang="en-US" sz="2000" b="1" dirty="0">
                <a:solidFill>
                  <a:schemeClr val="tx1">
                    <a:lumMod val="85000"/>
                    <a:lumOff val="15000"/>
                  </a:schemeClr>
                </a:solidFill>
                <a:latin typeface="Sabon"/>
              </a:rPr>
              <a:t>C</a:t>
            </a:r>
            <a:r>
              <a:rPr lang="en-US" sz="2000" b="1" i="0" u="none" strike="noStrike" baseline="0" dirty="0">
                <a:solidFill>
                  <a:schemeClr val="tx1">
                    <a:lumMod val="85000"/>
                    <a:lumOff val="15000"/>
                  </a:schemeClr>
                </a:solidFill>
                <a:latin typeface="Sabon"/>
              </a:rPr>
              <a:t>ulture is the name of a question but it’s not the answer</a:t>
            </a:r>
            <a:r>
              <a:rPr lang="en-US" sz="2000" b="1" dirty="0">
                <a:solidFill>
                  <a:schemeClr val="tx1">
                    <a:lumMod val="85000"/>
                    <a:lumOff val="15000"/>
                  </a:schemeClr>
                </a:solidFill>
                <a:latin typeface="+mj-lt"/>
              </a:rPr>
              <a:t>”</a:t>
            </a:r>
          </a:p>
          <a:p>
            <a:pPr lvl="1">
              <a:lnSpc>
                <a:spcPct val="150000"/>
              </a:lnSpc>
              <a:buFont typeface="Wingdings" panose="05000000000000000000" pitchFamily="2" charset="2"/>
              <a:buChar char="§"/>
            </a:pPr>
            <a:r>
              <a:rPr lang="en-US" sz="2000" dirty="0">
                <a:solidFill>
                  <a:schemeClr val="tx1">
                    <a:lumMod val="85000"/>
                    <a:lumOff val="15000"/>
                  </a:schemeClr>
                </a:solidFill>
                <a:latin typeface="+mj-lt"/>
              </a:rPr>
              <a:t>“How do people come to know what they do? Is it through apprenticeship, training in practice, or is it through some kind of inculcation or indoctrination? What different forms of learning are there?”</a:t>
            </a: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B9D6557-E51E-4158-A667-7606275BFACE}"/>
              </a:ext>
            </a:extLst>
          </p:cNvPr>
          <p:cNvSpPr>
            <a:spLocks noGrp="1"/>
          </p:cNvSpPr>
          <p:nvPr>
            <p:ph type="sldNum" sz="quarter" idx="12"/>
          </p:nvPr>
        </p:nvSpPr>
        <p:spPr>
          <a:xfrm>
            <a:off x="8610600" y="6356350"/>
            <a:ext cx="2743200" cy="365125"/>
          </a:xfrm>
        </p:spPr>
        <p:txBody>
          <a:bodyPr>
            <a:normAutofit/>
          </a:bodyPr>
          <a:lstStyle/>
          <a:p>
            <a:pPr>
              <a:spcAft>
                <a:spcPts val="600"/>
              </a:spcAft>
            </a:pPr>
            <a:fld id="{0772FAC2-A4C0-41F8-B6B9-CE1298A9340B}" type="slidenum">
              <a:rPr lang="fi-FI" sz="1000"/>
              <a:pPr>
                <a:spcAft>
                  <a:spcPts val="600"/>
                </a:spcAft>
              </a:pPr>
              <a:t>27</a:t>
            </a:fld>
            <a:endParaRPr lang="fi-FI" sz="1000"/>
          </a:p>
        </p:txBody>
      </p:sp>
      <p:pic>
        <p:nvPicPr>
          <p:cNvPr id="7170" name="Picture 2" descr="Making">
            <a:extLst>
              <a:ext uri="{FF2B5EF4-FFF2-40B4-BE49-F238E27FC236}">
                <a16:creationId xmlns:a16="http://schemas.microsoft.com/office/drawing/2014/main" id="{E4E14B6C-A11D-4FE9-885C-08E306458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280348"/>
            <a:ext cx="1905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Perception of the Environment">
            <a:extLst>
              <a:ext uri="{FF2B5EF4-FFF2-40B4-BE49-F238E27FC236}">
                <a16:creationId xmlns:a16="http://schemas.microsoft.com/office/drawing/2014/main" id="{3C930AE1-D73C-4EC9-98C6-D2074EA41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7414" y="3288990"/>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67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AA7A3-65A9-4E8E-9617-6B52CEAD36BB}"/>
              </a:ext>
            </a:extLst>
          </p:cNvPr>
          <p:cNvSpPr>
            <a:spLocks noGrp="1"/>
          </p:cNvSpPr>
          <p:nvPr>
            <p:ph type="title"/>
          </p:nvPr>
        </p:nvSpPr>
        <p:spPr>
          <a:xfrm>
            <a:off x="609600" y="274639"/>
            <a:ext cx="10972800" cy="820514"/>
          </a:xfrm>
        </p:spPr>
        <p:txBody>
          <a:bodyPr>
            <a:normAutofit/>
          </a:bodyPr>
          <a:lstStyle/>
          <a:p>
            <a:r>
              <a:rPr lang="en-US" sz="2800" dirty="0"/>
              <a:t>Multiculturalism within individuals </a:t>
            </a:r>
            <a:r>
              <a:rPr lang="en-US" sz="2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(Vora et al., 2019)</a:t>
            </a:r>
            <a:endParaRPr lang="LID4096" sz="2800" dirty="0"/>
          </a:p>
        </p:txBody>
      </p:sp>
      <p:sp>
        <p:nvSpPr>
          <p:cNvPr id="3" name="Content Placeholder 2">
            <a:extLst>
              <a:ext uri="{FF2B5EF4-FFF2-40B4-BE49-F238E27FC236}">
                <a16:creationId xmlns:a16="http://schemas.microsoft.com/office/drawing/2014/main" id="{FD3422F7-25A0-48BF-BAFC-4234B4DAE7CB}"/>
              </a:ext>
            </a:extLst>
          </p:cNvPr>
          <p:cNvSpPr>
            <a:spLocks noGrp="1"/>
          </p:cNvSpPr>
          <p:nvPr>
            <p:ph idx="1"/>
          </p:nvPr>
        </p:nvSpPr>
        <p:spPr>
          <a:xfrm>
            <a:off x="609600" y="1306196"/>
            <a:ext cx="10972800" cy="4525963"/>
          </a:xfrm>
        </p:spPr>
        <p:txBody>
          <a:bodyPr>
            <a:noAutofit/>
          </a:bodyPr>
          <a:lstStyle/>
          <a:p>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Multiculturalism defined by</a:t>
            </a:r>
          </a:p>
          <a:p>
            <a:pPr lvl="1"/>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context (history, geography, cultural heritage, interpersonal relations, and national policies)</a:t>
            </a:r>
          </a:p>
          <a:p>
            <a:pPr lvl="1"/>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the acculturation process  (cultural changes in an individual arising from sustained, first-hand intercultural contacts</a:t>
            </a:r>
          </a:p>
          <a:p>
            <a:pPr lvl="1"/>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skills and abilities (such as bilingual skills)</a:t>
            </a:r>
          </a:p>
          <a:p>
            <a:pPr lvl="1"/>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cognition (internalized cultural schemas)</a:t>
            </a:r>
          </a:p>
          <a:p>
            <a:pPr lvl="1"/>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integration (the degree to which multicultural individuals mentally integrate or separate their cultural identities)</a:t>
            </a:r>
          </a:p>
          <a:p>
            <a:pPr marL="0" indent="0">
              <a:buNone/>
            </a:pPr>
            <a:endPar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endParaRPr>
          </a:p>
          <a:p>
            <a:pPr marL="0" indent="0">
              <a:buNone/>
            </a:pPr>
            <a:r>
              <a:rPr lang="en-US" sz="1800" dirty="0">
                <a:solidFill>
                  <a:srgbClr val="282828"/>
                </a:solidFill>
                <a:latin typeface="Georgia" panose="02040502050405020303" pitchFamily="18" charset="0"/>
                <a:ea typeface="DengXian" panose="02010600030101010101" pitchFamily="2" charset="-122"/>
                <a:cs typeface="Times New Roman" panose="02020603050405020304" pitchFamily="18" charset="0"/>
              </a:rPr>
              <a:t>Their definition:  M</a:t>
            </a:r>
            <a:r>
              <a:rPr lang="en-US" sz="1800" dirty="0">
                <a:solidFill>
                  <a:srgbClr val="282828"/>
                </a:solidFill>
                <a:effectLst/>
                <a:latin typeface="Georgia" panose="02040502050405020303" pitchFamily="18" charset="0"/>
                <a:ea typeface="DengXian" panose="02010600030101010101" pitchFamily="2" charset="-122"/>
                <a:cs typeface="Times New Roman" panose="02020603050405020304" pitchFamily="18" charset="0"/>
              </a:rPr>
              <a:t>ulticulturalism within individuals is defined as the degree to which they know, identify with, and internalize more than one culture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indent="0">
              <a:buNone/>
            </a:pPr>
            <a:endParaRPr lang="en-US" sz="1800" b="1" dirty="0">
              <a:solidFill>
                <a:srgbClr val="282828"/>
              </a:solidFill>
              <a:latin typeface="+mj-lt"/>
              <a:ea typeface="Times New Roman" panose="02020603050405020304" pitchFamily="18" charset="0"/>
            </a:endParaRPr>
          </a:p>
          <a:p>
            <a:pPr marL="342900" marR="0" indent="-342900">
              <a:lnSpc>
                <a:spcPct val="150000"/>
              </a:lnSpc>
              <a:buAutoNum type="arabicPeriod"/>
            </a:pPr>
            <a:r>
              <a:rPr lang="en-US" sz="1800" b="1" dirty="0">
                <a:solidFill>
                  <a:srgbClr val="282828"/>
                </a:solidFill>
                <a:effectLst/>
                <a:latin typeface="+mj-lt"/>
                <a:ea typeface="Times New Roman" panose="02020603050405020304" pitchFamily="18" charset="0"/>
              </a:rPr>
              <a:t>How much knowledge do you have about each of your cultures?</a:t>
            </a:r>
            <a:endParaRPr lang="en-US" sz="1800" dirty="0">
              <a:solidFill>
                <a:srgbClr val="282828"/>
              </a:solidFill>
              <a:effectLst/>
              <a:latin typeface="+mj-lt"/>
              <a:ea typeface="DengXian" panose="02010600030101010101" pitchFamily="2" charset="-122"/>
              <a:cs typeface="Times New Roman" panose="02020603050405020304" pitchFamily="18" charset="0"/>
            </a:endParaRPr>
          </a:p>
          <a:p>
            <a:pPr marL="342900" marR="0" indent="-342900">
              <a:lnSpc>
                <a:spcPct val="150000"/>
              </a:lnSpc>
              <a:buAutoNum type="arabicPeriod"/>
            </a:pPr>
            <a:r>
              <a:rPr lang="en-US" sz="1800" b="1" dirty="0">
                <a:solidFill>
                  <a:srgbClr val="282828"/>
                </a:solidFill>
                <a:latin typeface="+mj-lt"/>
                <a:ea typeface="DengXian" panose="02010600030101010101" pitchFamily="2" charset="-122"/>
                <a:cs typeface="Times New Roman" panose="02020603050405020304" pitchFamily="18" charset="0"/>
              </a:rPr>
              <a:t>How much do you identify with more than one culture?</a:t>
            </a:r>
          </a:p>
          <a:p>
            <a:pPr marL="342900" marR="0" indent="-342900">
              <a:lnSpc>
                <a:spcPct val="150000"/>
              </a:lnSpc>
              <a:buAutoNum type="arabicPeriod"/>
            </a:pPr>
            <a:r>
              <a:rPr lang="en-US" sz="1800" b="1" dirty="0">
                <a:solidFill>
                  <a:srgbClr val="282828"/>
                </a:solidFill>
                <a:latin typeface="+mj-lt"/>
                <a:ea typeface="DengXian" panose="02010600030101010101" pitchFamily="2" charset="-122"/>
                <a:cs typeface="Times New Roman" panose="02020603050405020304" pitchFamily="18" charset="0"/>
              </a:rPr>
              <a:t>How much have you internalized more than one culture?</a:t>
            </a:r>
          </a:p>
        </p:txBody>
      </p:sp>
      <p:sp>
        <p:nvSpPr>
          <p:cNvPr id="4" name="Slide Number Placeholder 3">
            <a:extLst>
              <a:ext uri="{FF2B5EF4-FFF2-40B4-BE49-F238E27FC236}">
                <a16:creationId xmlns:a16="http://schemas.microsoft.com/office/drawing/2014/main" id="{DC6E6B35-3C05-4DA3-A2B5-54327BE22000}"/>
              </a:ext>
            </a:extLst>
          </p:cNvPr>
          <p:cNvSpPr>
            <a:spLocks noGrp="1"/>
          </p:cNvSpPr>
          <p:nvPr>
            <p:ph type="sldNum" sz="quarter" idx="12"/>
          </p:nvPr>
        </p:nvSpPr>
        <p:spPr/>
        <p:txBody>
          <a:bodyPr/>
          <a:lstStyle/>
          <a:p>
            <a:fld id="{0772FAC2-A4C0-41F8-B6B9-CE1298A9340B}" type="slidenum">
              <a:rPr lang="fi-FI" smtClean="0"/>
              <a:t>28</a:t>
            </a:fld>
            <a:endParaRPr lang="fi-FI" dirty="0"/>
          </a:p>
        </p:txBody>
      </p:sp>
    </p:spTree>
    <p:extLst>
      <p:ext uri="{BB962C8B-B14F-4D97-AF65-F5344CB8AC3E}">
        <p14:creationId xmlns:p14="http://schemas.microsoft.com/office/powerpoint/2010/main" val="2821280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E74857-A6B4-4218-B3EC-17973D3375A8}"/>
              </a:ext>
            </a:extLst>
          </p:cNvPr>
          <p:cNvSpPr>
            <a:spLocks noGrp="1"/>
          </p:cNvSpPr>
          <p:nvPr>
            <p:ph idx="1"/>
          </p:nvPr>
        </p:nvSpPr>
        <p:spPr>
          <a:xfrm>
            <a:off x="294468" y="485437"/>
            <a:ext cx="11059332" cy="5572529"/>
          </a:xfrm>
        </p:spPr>
        <p:txBody>
          <a:bodyPr>
            <a:normAutofit/>
          </a:bodyPr>
          <a:lstStyle/>
          <a:p>
            <a:pPr marL="457200" indent="-457200">
              <a:buFont typeface="+mj-lt"/>
              <a:buAutoNum type="arabicPeriod"/>
            </a:pPr>
            <a:r>
              <a:rPr lang="en-US" sz="1900" dirty="0">
                <a:latin typeface="Calibri  "/>
              </a:rPr>
              <a:t>Multiculturalism can spark positive and effective organizational change through the development of social capital and positive relationships at work. (</a:t>
            </a:r>
            <a:r>
              <a:rPr lang="en-US" sz="1900" b="0" i="0" dirty="0">
                <a:solidFill>
                  <a:srgbClr val="222222"/>
                </a:solidFill>
                <a:effectLst/>
                <a:latin typeface="Calibri  "/>
              </a:rPr>
              <a:t>Stevens et al. 2008) </a:t>
            </a:r>
          </a:p>
          <a:p>
            <a:pPr marL="457200" indent="-457200">
              <a:buFont typeface="+mj-lt"/>
              <a:buAutoNum type="arabicPeriod"/>
            </a:pPr>
            <a:r>
              <a:rPr lang="en-US" sz="1900" dirty="0">
                <a:latin typeface="Calibri  "/>
              </a:rPr>
              <a:t>When employees perceive equal access to opportunities and fair treatment, staff turn-over decreases.</a:t>
            </a:r>
            <a:r>
              <a:rPr lang="en-US" sz="1900" b="0" i="0" dirty="0">
                <a:solidFill>
                  <a:srgbClr val="222222"/>
                </a:solidFill>
                <a:effectLst/>
                <a:latin typeface="Calibri  "/>
              </a:rPr>
              <a:t> (Martin 2014)</a:t>
            </a:r>
          </a:p>
          <a:p>
            <a:pPr marL="457200" indent="-457200">
              <a:buFont typeface="+mj-lt"/>
              <a:buAutoNum type="arabicPeriod"/>
            </a:pPr>
            <a:r>
              <a:rPr lang="en-US" sz="1900" b="0" i="0" dirty="0">
                <a:solidFill>
                  <a:srgbClr val="2E2E2E"/>
                </a:solidFill>
                <a:effectLst/>
                <a:latin typeface="Calibri  "/>
              </a:rPr>
              <a:t>Diversity can reduce intra-group cohesiveness, it can lead to conflicts and misunderstandings which, in turn, can lower employee satisfaction, citizenship behaviors and increase turnover. On the other hand, there is also beneficial effects of diversity because it can improve creativity and innovation through the team members' greater variety of perspectives. </a:t>
            </a:r>
            <a:r>
              <a:rPr lang="en-US" sz="1900" b="0" i="0" dirty="0">
                <a:solidFill>
                  <a:srgbClr val="222222"/>
                </a:solidFill>
                <a:effectLst/>
                <a:latin typeface="Calibri  "/>
              </a:rPr>
              <a:t>(Roberge and van Dick 2010)</a:t>
            </a:r>
          </a:p>
          <a:p>
            <a:pPr marL="0" indent="0">
              <a:buNone/>
            </a:pPr>
            <a:endParaRPr lang="en-US" sz="1800" dirty="0">
              <a:solidFill>
                <a:srgbClr val="222222"/>
              </a:solidFill>
              <a:latin typeface="Calibri  "/>
            </a:endParaRPr>
          </a:p>
          <a:p>
            <a:r>
              <a:rPr lang="en-US" sz="1800" b="1" i="0" dirty="0">
                <a:solidFill>
                  <a:srgbClr val="222222"/>
                </a:solidFill>
                <a:effectLst/>
                <a:latin typeface="Calibri  "/>
              </a:rPr>
              <a:t>So the role of an international individual in an MNC can be both beneficial but also conflicting.</a:t>
            </a:r>
          </a:p>
          <a:p>
            <a:endParaRPr lang="en-US" sz="2400" u="sng" dirty="0">
              <a:solidFill>
                <a:srgbClr val="222222"/>
              </a:solidFill>
              <a:latin typeface="Calibri  "/>
            </a:endParaRPr>
          </a:p>
          <a:p>
            <a:r>
              <a:rPr lang="en-US" sz="2400" b="0" i="0" u="sng" dirty="0">
                <a:solidFill>
                  <a:srgbClr val="222222"/>
                </a:solidFill>
                <a:effectLst/>
                <a:latin typeface="Calibri  "/>
              </a:rPr>
              <a:t>Discussion:</a:t>
            </a:r>
            <a:r>
              <a:rPr lang="en-US" sz="2400" b="0" i="0" dirty="0">
                <a:solidFill>
                  <a:srgbClr val="222222"/>
                </a:solidFill>
                <a:effectLst/>
                <a:latin typeface="Calibri  "/>
              </a:rPr>
              <a:t> </a:t>
            </a:r>
          </a:p>
          <a:p>
            <a:pPr marL="457200" indent="-457200">
              <a:buFont typeface="+mj-lt"/>
              <a:buAutoNum type="arabicPeriod"/>
            </a:pPr>
            <a:r>
              <a:rPr lang="en-US" sz="2400" b="0" i="0" dirty="0">
                <a:solidFill>
                  <a:srgbClr val="222222"/>
                </a:solidFill>
                <a:effectLst/>
                <a:latin typeface="Calibri  "/>
              </a:rPr>
              <a:t>What would ensure the more be</a:t>
            </a:r>
            <a:r>
              <a:rPr lang="en-US" sz="2400" dirty="0">
                <a:solidFill>
                  <a:srgbClr val="222222"/>
                </a:solidFill>
                <a:latin typeface="Calibri  "/>
              </a:rPr>
              <a:t>neficial effects of diversity in an international team?</a:t>
            </a:r>
            <a:endParaRPr lang="en-US" sz="2400" b="0" i="0" dirty="0">
              <a:solidFill>
                <a:srgbClr val="222222"/>
              </a:solidFill>
              <a:effectLst/>
              <a:latin typeface="Calibri  "/>
            </a:endParaRPr>
          </a:p>
          <a:p>
            <a:pPr marL="457200" indent="-457200">
              <a:buFont typeface="+mj-lt"/>
              <a:buAutoNum type="arabicPeriod"/>
            </a:pPr>
            <a:r>
              <a:rPr lang="en-US" sz="2400" dirty="0">
                <a:solidFill>
                  <a:srgbClr val="222222"/>
                </a:solidFill>
                <a:latin typeface="Calibri  "/>
              </a:rPr>
              <a:t>If culture appreciation is necessary</a:t>
            </a:r>
            <a:endParaRPr lang="en-US" sz="2400" b="0" i="0" dirty="0">
              <a:solidFill>
                <a:srgbClr val="222222"/>
              </a:solidFill>
              <a:effectLst/>
              <a:latin typeface="Calibri  "/>
            </a:endParaRPr>
          </a:p>
        </p:txBody>
      </p:sp>
    </p:spTree>
    <p:extLst>
      <p:ext uri="{BB962C8B-B14F-4D97-AF65-F5344CB8AC3E}">
        <p14:creationId xmlns:p14="http://schemas.microsoft.com/office/powerpoint/2010/main" val="10295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A5551-3321-4F07-A44D-0EC84FC04BF9}"/>
              </a:ext>
            </a:extLst>
          </p:cNvPr>
          <p:cNvPicPr>
            <a:picLocks noChangeAspect="1"/>
          </p:cNvPicPr>
          <p:nvPr/>
        </p:nvPicPr>
        <p:blipFill>
          <a:blip r:embed="rId2"/>
          <a:stretch>
            <a:fillRect/>
          </a:stretch>
        </p:blipFill>
        <p:spPr>
          <a:xfrm>
            <a:off x="113466" y="4559502"/>
            <a:ext cx="5144154" cy="2068310"/>
          </a:xfrm>
          <a:prstGeom prst="rect">
            <a:avLst/>
          </a:prstGeom>
        </p:spPr>
      </p:pic>
      <p:sp>
        <p:nvSpPr>
          <p:cNvPr id="2" name="Title 1">
            <a:extLst>
              <a:ext uri="{FF2B5EF4-FFF2-40B4-BE49-F238E27FC236}">
                <a16:creationId xmlns:a16="http://schemas.microsoft.com/office/drawing/2014/main" id="{C119B457-F153-413A-8810-53BAB4FBB1C4}"/>
              </a:ext>
            </a:extLst>
          </p:cNvPr>
          <p:cNvSpPr>
            <a:spLocks noGrp="1"/>
          </p:cNvSpPr>
          <p:nvPr>
            <p:ph type="title"/>
          </p:nvPr>
        </p:nvSpPr>
        <p:spPr/>
        <p:txBody>
          <a:bodyPr/>
          <a:lstStyle/>
          <a:p>
            <a:r>
              <a:rPr lang="en-US" dirty="0"/>
              <a:t>Forum Posts</a:t>
            </a:r>
          </a:p>
        </p:txBody>
      </p:sp>
      <p:sp>
        <p:nvSpPr>
          <p:cNvPr id="3" name="Content Placeholder 2">
            <a:extLst>
              <a:ext uri="{FF2B5EF4-FFF2-40B4-BE49-F238E27FC236}">
                <a16:creationId xmlns:a16="http://schemas.microsoft.com/office/drawing/2014/main" id="{A64E2E85-20FF-4AD8-BF1D-66BF95BCD3D3}"/>
              </a:ext>
            </a:extLst>
          </p:cNvPr>
          <p:cNvSpPr>
            <a:spLocks noGrp="1"/>
          </p:cNvSpPr>
          <p:nvPr>
            <p:ph idx="1"/>
          </p:nvPr>
        </p:nvSpPr>
        <p:spPr>
          <a:xfrm>
            <a:off x="838199" y="1360675"/>
            <a:ext cx="11240335" cy="4667250"/>
          </a:xfrm>
        </p:spPr>
        <p:txBody>
          <a:bodyPr>
            <a:normAutofit fontScale="47500" lnSpcReduction="20000"/>
          </a:bodyPr>
          <a:lstStyle/>
          <a:p>
            <a:r>
              <a:rPr lang="en-US" sz="3300" dirty="0"/>
              <a:t>Platform economies, rapid growth, sustainability, CSR, exploitation?</a:t>
            </a:r>
          </a:p>
          <a:p>
            <a:r>
              <a:rPr lang="en-US" sz="3300" dirty="0"/>
              <a:t>How competition influences internationalization, and market exit, strategies</a:t>
            </a:r>
          </a:p>
          <a:p>
            <a:pPr algn="l" rtl="0"/>
            <a:r>
              <a:rPr lang="en-US" sz="3300" b="0" i="0" dirty="0">
                <a:solidFill>
                  <a:srgbClr val="1B2733"/>
                </a:solidFill>
                <a:effectLst/>
                <a:latin typeface="Atlas Grotesk Web"/>
              </a:rPr>
              <a:t>Reborn </a:t>
            </a:r>
            <a:r>
              <a:rPr lang="en-US" sz="3300" b="0" i="0" dirty="0" err="1">
                <a:solidFill>
                  <a:srgbClr val="1B2733"/>
                </a:solidFill>
                <a:effectLst/>
                <a:latin typeface="Atlas Grotesk Web"/>
              </a:rPr>
              <a:t>globals</a:t>
            </a:r>
            <a:r>
              <a:rPr lang="en-US" sz="3300" b="0" i="0" dirty="0">
                <a:solidFill>
                  <a:srgbClr val="1B2733"/>
                </a:solidFill>
                <a:effectLst/>
                <a:latin typeface="Atlas Grotesk Web"/>
              </a:rPr>
              <a:t> </a:t>
            </a:r>
          </a:p>
          <a:p>
            <a:pPr algn="l" rtl="0"/>
            <a:r>
              <a:rPr lang="en-US" sz="3300" b="0" i="0" dirty="0">
                <a:solidFill>
                  <a:srgbClr val="1B2733"/>
                </a:solidFill>
                <a:effectLst/>
                <a:latin typeface="Atlas Grotesk Web"/>
              </a:rPr>
              <a:t>Fast development vs sustainability </a:t>
            </a:r>
          </a:p>
          <a:p>
            <a:pPr algn="l" rtl="0"/>
            <a:r>
              <a:rPr lang="en-US" sz="3300" dirty="0" err="1">
                <a:solidFill>
                  <a:srgbClr val="1B2733"/>
                </a:solidFill>
                <a:latin typeface="Atlas Grotesk Web"/>
              </a:rPr>
              <a:t>D</a:t>
            </a:r>
            <a:r>
              <a:rPr lang="en-US" sz="3300" b="0" i="0" dirty="0" err="1">
                <a:solidFill>
                  <a:srgbClr val="1B2733"/>
                </a:solidFill>
                <a:effectLst/>
                <a:latin typeface="Atlas Grotesk Web"/>
              </a:rPr>
              <a:t>igitalisation</a:t>
            </a:r>
            <a:r>
              <a:rPr lang="en-US" sz="3300" b="0" i="0" dirty="0">
                <a:solidFill>
                  <a:srgbClr val="1B2733"/>
                </a:solidFill>
                <a:effectLst/>
                <a:latin typeface="Atlas Grotesk Web"/>
              </a:rPr>
              <a:t> and data dangers</a:t>
            </a:r>
          </a:p>
          <a:p>
            <a:pPr algn="l" rtl="0"/>
            <a:r>
              <a:rPr lang="en-US" sz="3300" dirty="0">
                <a:solidFill>
                  <a:srgbClr val="1B2733"/>
                </a:solidFill>
                <a:latin typeface="Atlas Grotesk Web"/>
              </a:rPr>
              <a:t>B</a:t>
            </a:r>
            <a:r>
              <a:rPr lang="en-US" sz="3300" b="0" i="0" dirty="0">
                <a:solidFill>
                  <a:srgbClr val="1B2733"/>
                </a:solidFill>
                <a:effectLst/>
                <a:latin typeface="Atlas Grotesk Web"/>
              </a:rPr>
              <a:t>orn </a:t>
            </a:r>
            <a:r>
              <a:rPr lang="en-US" sz="3300" b="0" i="0" dirty="0" err="1">
                <a:solidFill>
                  <a:srgbClr val="1B2733"/>
                </a:solidFill>
                <a:effectLst/>
                <a:latin typeface="Atlas Grotesk Web"/>
              </a:rPr>
              <a:t>globals</a:t>
            </a:r>
            <a:r>
              <a:rPr lang="en-US" sz="3300" b="0" i="0" dirty="0">
                <a:solidFill>
                  <a:srgbClr val="1B2733"/>
                </a:solidFill>
                <a:effectLst/>
                <a:latin typeface="Atlas Grotesk Web"/>
              </a:rPr>
              <a:t> reliance on pro </a:t>
            </a:r>
            <a:r>
              <a:rPr lang="en-US" sz="3300" b="0" i="0" dirty="0" err="1">
                <a:solidFill>
                  <a:srgbClr val="1B2733"/>
                </a:solidFill>
                <a:effectLst/>
                <a:latin typeface="Atlas Grotesk Web"/>
              </a:rPr>
              <a:t>globalisation</a:t>
            </a:r>
            <a:r>
              <a:rPr lang="en-US" sz="3300" b="0" i="0" dirty="0">
                <a:solidFill>
                  <a:srgbClr val="1B2733"/>
                </a:solidFill>
                <a:effectLst/>
                <a:latin typeface="Atlas Grotesk Web"/>
              </a:rPr>
              <a:t> related policies. How will this change moving into an era of ‘</a:t>
            </a:r>
            <a:r>
              <a:rPr lang="en-US" sz="3300" b="0" i="0" dirty="0" err="1">
                <a:solidFill>
                  <a:srgbClr val="1B2733"/>
                </a:solidFill>
                <a:effectLst/>
                <a:latin typeface="Atlas Grotesk Web"/>
              </a:rPr>
              <a:t>deglobalisation</a:t>
            </a:r>
            <a:r>
              <a:rPr lang="en-US" sz="3300" b="0" i="0" dirty="0">
                <a:solidFill>
                  <a:srgbClr val="1B2733"/>
                </a:solidFill>
                <a:effectLst/>
                <a:latin typeface="Atlas Grotesk Web"/>
              </a:rPr>
              <a:t>’ politics, Trump, Brexit, recent Brothers of Italy, Right wing win in Swedish elections.. </a:t>
            </a:r>
          </a:p>
          <a:p>
            <a:pPr algn="l" rtl="0"/>
            <a:r>
              <a:rPr lang="en-US" sz="3300" dirty="0">
                <a:solidFill>
                  <a:srgbClr val="1B2733"/>
                </a:solidFill>
                <a:latin typeface="Atlas Grotesk Web"/>
              </a:rPr>
              <a:t>S</a:t>
            </a:r>
            <a:r>
              <a:rPr lang="en-US" sz="3300" b="0" i="0" dirty="0">
                <a:solidFill>
                  <a:srgbClr val="1B2733"/>
                </a:solidFill>
                <a:effectLst/>
                <a:latin typeface="Atlas Grotesk Web"/>
              </a:rPr>
              <a:t>ignificance of timing in International ventures. </a:t>
            </a:r>
          </a:p>
          <a:p>
            <a:r>
              <a:rPr lang="en-US" sz="3300" b="0" i="0" dirty="0">
                <a:solidFill>
                  <a:srgbClr val="1B2733"/>
                </a:solidFill>
                <a:effectLst/>
                <a:latin typeface="Atlas Grotesk Web"/>
              </a:rPr>
              <a:t>The biggest market is not always the best, use this consideration for the </a:t>
            </a:r>
            <a:r>
              <a:rPr lang="en-US" sz="3300" b="0" i="0" dirty="0" err="1">
                <a:solidFill>
                  <a:srgbClr val="1B2733"/>
                </a:solidFill>
                <a:effectLst/>
                <a:latin typeface="Atlas Grotesk Web"/>
              </a:rPr>
              <a:t>LeanLab</a:t>
            </a:r>
            <a:r>
              <a:rPr lang="en-US" sz="3300" b="0" i="0" dirty="0">
                <a:solidFill>
                  <a:srgbClr val="1B2733"/>
                </a:solidFill>
                <a:effectLst/>
                <a:latin typeface="Atlas Grotesk Web"/>
              </a:rPr>
              <a:t> casework</a:t>
            </a:r>
          </a:p>
          <a:p>
            <a:pPr algn="l" rtl="0"/>
            <a:r>
              <a:rPr lang="en-US" sz="3300" b="0" i="0" dirty="0">
                <a:solidFill>
                  <a:srgbClr val="1B2733"/>
                </a:solidFill>
                <a:effectLst/>
                <a:latin typeface="Atlas Grotesk Web"/>
              </a:rPr>
              <a:t>5 IT </a:t>
            </a:r>
            <a:r>
              <a:rPr lang="en-US" sz="3300" b="0" i="0" dirty="0" err="1">
                <a:solidFill>
                  <a:srgbClr val="1B2733"/>
                </a:solidFill>
                <a:effectLst/>
                <a:latin typeface="Atlas Grotesk Web"/>
              </a:rPr>
              <a:t>MegaTrends</a:t>
            </a:r>
            <a:endParaRPr lang="en-US" sz="3300" b="0" i="0" dirty="0">
              <a:solidFill>
                <a:srgbClr val="1B2733"/>
              </a:solidFill>
              <a:effectLst/>
              <a:latin typeface="Atlas Grotesk Web"/>
            </a:endParaRPr>
          </a:p>
          <a:p>
            <a:pPr algn="l" rtl="0"/>
            <a:r>
              <a:rPr lang="en-US" sz="3300" b="0" i="0" dirty="0">
                <a:solidFill>
                  <a:srgbClr val="1B2733"/>
                </a:solidFill>
                <a:effectLst/>
                <a:latin typeface="Atlas Grotesk Web"/>
              </a:rPr>
              <a:t>Platform economies and political lobbying, Uber vs </a:t>
            </a:r>
            <a:r>
              <a:rPr lang="en-US" sz="3300" b="0" i="0" dirty="0" err="1">
                <a:solidFill>
                  <a:srgbClr val="1B2733"/>
                </a:solidFill>
                <a:effectLst/>
                <a:latin typeface="Atlas Grotesk Web"/>
              </a:rPr>
              <a:t>Wolt</a:t>
            </a:r>
            <a:r>
              <a:rPr lang="en-US" sz="3300" b="0" i="0" dirty="0">
                <a:solidFill>
                  <a:srgbClr val="1B2733"/>
                </a:solidFill>
                <a:effectLst/>
                <a:latin typeface="Atlas Grotesk Web"/>
              </a:rPr>
              <a:t> </a:t>
            </a:r>
          </a:p>
          <a:p>
            <a:r>
              <a:rPr lang="en-US" sz="3300" dirty="0"/>
              <a:t>Aku</a:t>
            </a:r>
          </a:p>
          <a:p>
            <a:endParaRPr lang="en-US" dirty="0"/>
          </a:p>
          <a:p>
            <a:pPr marL="0" indent="0">
              <a:buNone/>
            </a:pPr>
            <a:endParaRPr lang="en-US" dirty="0"/>
          </a:p>
          <a:p>
            <a:endParaRPr lang="en-US" dirty="0"/>
          </a:p>
          <a:p>
            <a:r>
              <a:rPr lang="en-US" dirty="0">
                <a:hlinkClick r:id="rId3"/>
              </a:rPr>
              <a:t>Sustainable Cities Discussion Forum - Helsinki-</a:t>
            </a:r>
            <a:r>
              <a:rPr lang="en-US" dirty="0" err="1">
                <a:hlinkClick r:id="rId3"/>
              </a:rPr>
              <a:t>kanava</a:t>
            </a:r>
            <a:r>
              <a:rPr lang="en-US" dirty="0">
                <a:hlinkClick r:id="rId3"/>
              </a:rPr>
              <a:t> (helsinkikanava.fi)</a:t>
            </a:r>
            <a:endParaRPr lang="en-US" dirty="0"/>
          </a:p>
        </p:txBody>
      </p:sp>
    </p:spTree>
    <p:extLst>
      <p:ext uri="{BB962C8B-B14F-4D97-AF65-F5344CB8AC3E}">
        <p14:creationId xmlns:p14="http://schemas.microsoft.com/office/powerpoint/2010/main" val="169349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270223-6BD4-4D49-BD4C-7BE7706DD83C}"/>
              </a:ext>
            </a:extLst>
          </p:cNvPr>
          <p:cNvSpPr>
            <a:spLocks noGrp="1"/>
          </p:cNvSpPr>
          <p:nvPr>
            <p:ph type="body" sz="half" idx="10"/>
          </p:nvPr>
        </p:nvSpPr>
        <p:spPr/>
        <p:txBody>
          <a:bodyPr/>
          <a:lstStyle/>
          <a:p>
            <a:r>
              <a:rPr lang="en-US" dirty="0">
                <a:solidFill>
                  <a:schemeClr val="bg1"/>
                </a:solidFill>
              </a:rPr>
              <a:t>Schedule</a:t>
            </a:r>
            <a:endParaRPr lang="fi-FI" dirty="0">
              <a:solidFill>
                <a:schemeClr val="bg1"/>
              </a:solidFill>
            </a:endParaRPr>
          </a:p>
        </p:txBody>
      </p:sp>
      <p:sp>
        <p:nvSpPr>
          <p:cNvPr id="8" name="Text Placeholder 7">
            <a:extLst>
              <a:ext uri="{FF2B5EF4-FFF2-40B4-BE49-F238E27FC236}">
                <a16:creationId xmlns:a16="http://schemas.microsoft.com/office/drawing/2014/main" id="{D1FC2D88-5309-410F-9551-8E48E80B0386}"/>
              </a:ext>
            </a:extLst>
          </p:cNvPr>
          <p:cNvSpPr>
            <a:spLocks noGrp="1"/>
          </p:cNvSpPr>
          <p:nvPr>
            <p:ph type="body" sz="quarter" idx="11"/>
          </p:nvPr>
        </p:nvSpPr>
        <p:spPr>
          <a:xfrm>
            <a:off x="77972" y="3253683"/>
            <a:ext cx="2361803" cy="2640000"/>
          </a:xfrm>
        </p:spPr>
        <p:txBody>
          <a:bodyPr/>
          <a:lstStyle/>
          <a:p>
            <a:pPr marL="0" indent="0" algn="ctr">
              <a:buNone/>
            </a:pPr>
            <a:r>
              <a:rPr lang="en-US" dirty="0"/>
              <a:t>Introduction of Individual Internationalization</a:t>
            </a:r>
            <a:endParaRPr lang="fi-FI" dirty="0"/>
          </a:p>
        </p:txBody>
      </p:sp>
      <p:sp>
        <p:nvSpPr>
          <p:cNvPr id="9" name="Text Placeholder 8">
            <a:extLst>
              <a:ext uri="{FF2B5EF4-FFF2-40B4-BE49-F238E27FC236}">
                <a16:creationId xmlns:a16="http://schemas.microsoft.com/office/drawing/2014/main" id="{7DCEE65B-B4D5-4EF8-BFC2-9F92F8F4424F}"/>
              </a:ext>
            </a:extLst>
          </p:cNvPr>
          <p:cNvSpPr>
            <a:spLocks noGrp="1"/>
          </p:cNvSpPr>
          <p:nvPr>
            <p:ph type="body" sz="quarter" idx="12"/>
          </p:nvPr>
        </p:nvSpPr>
        <p:spPr/>
        <p:txBody>
          <a:bodyPr/>
          <a:lstStyle/>
          <a:p>
            <a:pPr marL="0" indent="0" algn="ctr">
              <a:buNone/>
            </a:pPr>
            <a:r>
              <a:rPr lang="en-US" dirty="0"/>
              <a:t>The Importance of Language </a:t>
            </a:r>
          </a:p>
          <a:p>
            <a:pPr marL="0" indent="0" algn="ctr">
              <a:buNone/>
            </a:pPr>
            <a:endParaRPr lang="en-US" dirty="0"/>
          </a:p>
          <a:p>
            <a:pPr marL="0" indent="0">
              <a:buNone/>
            </a:pPr>
            <a:endParaRPr lang="en-US" dirty="0"/>
          </a:p>
        </p:txBody>
      </p:sp>
      <p:sp>
        <p:nvSpPr>
          <p:cNvPr id="10" name="Text Placeholder 9">
            <a:extLst>
              <a:ext uri="{FF2B5EF4-FFF2-40B4-BE49-F238E27FC236}">
                <a16:creationId xmlns:a16="http://schemas.microsoft.com/office/drawing/2014/main" id="{931985C7-F5B8-432A-8BF5-C1E0836A1D16}"/>
              </a:ext>
            </a:extLst>
          </p:cNvPr>
          <p:cNvSpPr>
            <a:spLocks noGrp="1"/>
          </p:cNvSpPr>
          <p:nvPr>
            <p:ph type="body" sz="quarter" idx="16"/>
          </p:nvPr>
        </p:nvSpPr>
        <p:spPr/>
        <p:txBody>
          <a:bodyPr/>
          <a:lstStyle/>
          <a:p>
            <a:r>
              <a:rPr lang="en-US" dirty="0"/>
              <a:t>1 </a:t>
            </a:r>
            <a:endParaRPr lang="fi-FI" dirty="0"/>
          </a:p>
        </p:txBody>
      </p:sp>
      <p:sp>
        <p:nvSpPr>
          <p:cNvPr id="11" name="Text Placeholder 10">
            <a:extLst>
              <a:ext uri="{FF2B5EF4-FFF2-40B4-BE49-F238E27FC236}">
                <a16:creationId xmlns:a16="http://schemas.microsoft.com/office/drawing/2014/main" id="{23FBEC39-50D8-413C-9CCB-FDAE983BAD01}"/>
              </a:ext>
            </a:extLst>
          </p:cNvPr>
          <p:cNvSpPr>
            <a:spLocks noGrp="1"/>
          </p:cNvSpPr>
          <p:nvPr>
            <p:ph type="body" sz="quarter" idx="17"/>
          </p:nvPr>
        </p:nvSpPr>
        <p:spPr/>
        <p:txBody>
          <a:bodyPr/>
          <a:lstStyle/>
          <a:p>
            <a:r>
              <a:rPr lang="en-US" dirty="0"/>
              <a:t>2</a:t>
            </a:r>
            <a:endParaRPr lang="fi-FI" dirty="0"/>
          </a:p>
        </p:txBody>
      </p:sp>
      <p:sp>
        <p:nvSpPr>
          <p:cNvPr id="12" name="Text Placeholder 11">
            <a:extLst>
              <a:ext uri="{FF2B5EF4-FFF2-40B4-BE49-F238E27FC236}">
                <a16:creationId xmlns:a16="http://schemas.microsoft.com/office/drawing/2014/main" id="{9F29902A-C902-420D-8C22-9EC5B142C95E}"/>
              </a:ext>
            </a:extLst>
          </p:cNvPr>
          <p:cNvSpPr>
            <a:spLocks noGrp="1"/>
          </p:cNvSpPr>
          <p:nvPr>
            <p:ph type="body" sz="quarter" idx="18"/>
          </p:nvPr>
        </p:nvSpPr>
        <p:spPr/>
        <p:txBody>
          <a:bodyPr/>
          <a:lstStyle/>
          <a:p>
            <a:r>
              <a:rPr lang="en-US" dirty="0"/>
              <a:t>3</a:t>
            </a:r>
            <a:endParaRPr lang="fi-FI" dirty="0"/>
          </a:p>
        </p:txBody>
      </p:sp>
      <p:sp>
        <p:nvSpPr>
          <p:cNvPr id="13" name="Text Placeholder 12">
            <a:extLst>
              <a:ext uri="{FF2B5EF4-FFF2-40B4-BE49-F238E27FC236}">
                <a16:creationId xmlns:a16="http://schemas.microsoft.com/office/drawing/2014/main" id="{470AE4DE-A02C-4D53-ACF5-F83985DF58C6}"/>
              </a:ext>
            </a:extLst>
          </p:cNvPr>
          <p:cNvSpPr>
            <a:spLocks noGrp="1"/>
          </p:cNvSpPr>
          <p:nvPr>
            <p:ph type="body" sz="quarter" idx="19"/>
          </p:nvPr>
        </p:nvSpPr>
        <p:spPr>
          <a:solidFill>
            <a:srgbClr val="FFC000"/>
          </a:solidFill>
        </p:spPr>
        <p:txBody>
          <a:bodyPr/>
          <a:lstStyle/>
          <a:p>
            <a:r>
              <a:rPr lang="en-US" dirty="0"/>
              <a:t>4</a:t>
            </a:r>
            <a:endParaRPr lang="fi-FI" dirty="0"/>
          </a:p>
        </p:txBody>
      </p:sp>
      <p:sp>
        <p:nvSpPr>
          <p:cNvPr id="14" name="Text Placeholder 13">
            <a:extLst>
              <a:ext uri="{FF2B5EF4-FFF2-40B4-BE49-F238E27FC236}">
                <a16:creationId xmlns:a16="http://schemas.microsoft.com/office/drawing/2014/main" id="{197C0DE6-D275-4757-8AE4-760DC78D9FA5}"/>
              </a:ext>
            </a:extLst>
          </p:cNvPr>
          <p:cNvSpPr>
            <a:spLocks noGrp="1"/>
          </p:cNvSpPr>
          <p:nvPr>
            <p:ph type="body" sz="quarter" idx="20"/>
          </p:nvPr>
        </p:nvSpPr>
        <p:spPr/>
        <p:txBody>
          <a:bodyPr/>
          <a:lstStyle/>
          <a:p>
            <a:r>
              <a:rPr lang="en-US" dirty="0"/>
              <a:t>5</a:t>
            </a:r>
            <a:endParaRPr lang="fi-FI" dirty="0"/>
          </a:p>
        </p:txBody>
      </p:sp>
      <p:sp>
        <p:nvSpPr>
          <p:cNvPr id="15" name="Text Placeholder 14">
            <a:extLst>
              <a:ext uri="{FF2B5EF4-FFF2-40B4-BE49-F238E27FC236}">
                <a16:creationId xmlns:a16="http://schemas.microsoft.com/office/drawing/2014/main" id="{12D4E670-8164-4BBA-B41D-9E9B546EC76F}"/>
              </a:ext>
            </a:extLst>
          </p:cNvPr>
          <p:cNvSpPr>
            <a:spLocks noGrp="1"/>
          </p:cNvSpPr>
          <p:nvPr>
            <p:ph type="body" sz="quarter" idx="23"/>
          </p:nvPr>
        </p:nvSpPr>
        <p:spPr/>
        <p:txBody>
          <a:bodyPr/>
          <a:lstStyle/>
          <a:p>
            <a:pPr marL="0" indent="0" algn="ctr">
              <a:buNone/>
            </a:pPr>
            <a:r>
              <a:rPr lang="en-US" dirty="0"/>
              <a:t>The Importance of Culture</a:t>
            </a:r>
            <a:endParaRPr lang="fi-FI" dirty="0"/>
          </a:p>
        </p:txBody>
      </p:sp>
      <p:sp>
        <p:nvSpPr>
          <p:cNvPr id="16" name="Text Placeholder 15">
            <a:extLst>
              <a:ext uri="{FF2B5EF4-FFF2-40B4-BE49-F238E27FC236}">
                <a16:creationId xmlns:a16="http://schemas.microsoft.com/office/drawing/2014/main" id="{18FE6386-94A6-4B7C-8C6F-415D854B6CB7}"/>
              </a:ext>
            </a:extLst>
          </p:cNvPr>
          <p:cNvSpPr>
            <a:spLocks noGrp="1"/>
          </p:cNvSpPr>
          <p:nvPr>
            <p:ph type="body" sz="quarter" idx="24"/>
          </p:nvPr>
        </p:nvSpPr>
        <p:spPr/>
        <p:txBody>
          <a:bodyPr/>
          <a:lstStyle/>
          <a:p>
            <a:pPr marL="0" indent="0" algn="ctr">
              <a:buNone/>
            </a:pPr>
            <a:r>
              <a:rPr lang="en-US" dirty="0">
                <a:solidFill>
                  <a:srgbClr val="FFC000"/>
                </a:solidFill>
              </a:rPr>
              <a:t>Expatriation/</a:t>
            </a:r>
          </a:p>
          <a:p>
            <a:pPr marL="0" indent="0" algn="ctr">
              <a:buNone/>
            </a:pPr>
            <a:r>
              <a:rPr lang="en-US" dirty="0">
                <a:solidFill>
                  <a:srgbClr val="FFC000"/>
                </a:solidFill>
              </a:rPr>
              <a:t>Repatriation</a:t>
            </a:r>
            <a:endParaRPr lang="fi-FI" dirty="0">
              <a:solidFill>
                <a:srgbClr val="FFC000"/>
              </a:solidFill>
            </a:endParaRPr>
          </a:p>
        </p:txBody>
      </p:sp>
      <p:sp>
        <p:nvSpPr>
          <p:cNvPr id="17" name="Text Placeholder 16">
            <a:extLst>
              <a:ext uri="{FF2B5EF4-FFF2-40B4-BE49-F238E27FC236}">
                <a16:creationId xmlns:a16="http://schemas.microsoft.com/office/drawing/2014/main" id="{6D72642E-CD0E-44A7-9995-7F5528B04584}"/>
              </a:ext>
            </a:extLst>
          </p:cNvPr>
          <p:cNvSpPr>
            <a:spLocks noGrp="1"/>
          </p:cNvSpPr>
          <p:nvPr>
            <p:ph type="body" sz="quarter" idx="25"/>
          </p:nvPr>
        </p:nvSpPr>
        <p:spPr/>
        <p:txBody>
          <a:bodyPr/>
          <a:lstStyle/>
          <a:p>
            <a:pPr marL="0" indent="0" algn="ctr">
              <a:buNone/>
            </a:pPr>
            <a:r>
              <a:rPr lang="en-US" dirty="0"/>
              <a:t>Guest lecture from Margit Suurnäkki</a:t>
            </a:r>
            <a:endParaRPr lang="fi-FI" dirty="0"/>
          </a:p>
        </p:txBody>
      </p:sp>
    </p:spTree>
    <p:extLst>
      <p:ext uri="{BB962C8B-B14F-4D97-AF65-F5344CB8AC3E}">
        <p14:creationId xmlns:p14="http://schemas.microsoft.com/office/powerpoint/2010/main" val="3220834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937084" y="260451"/>
            <a:ext cx="5116512" cy="764160"/>
          </a:xfrm>
        </p:spPr>
        <p:txBody>
          <a:bodyPr>
            <a:normAutofit/>
          </a:bodyPr>
          <a:lstStyle/>
          <a:p>
            <a:r>
              <a:rPr lang="en-GB" altLang="en-US" sz="3840" b="1" dirty="0">
                <a:latin typeface="+mn-lt"/>
              </a:rPr>
              <a:t>The Roles of Expatriates</a:t>
            </a:r>
            <a:endParaRPr lang="en-GB" altLang="en-US" sz="4800" b="1" dirty="0">
              <a:latin typeface="+mn-lt"/>
            </a:endParaRPr>
          </a:p>
        </p:txBody>
      </p:sp>
      <p:pic>
        <p:nvPicPr>
          <p:cNvPr id="29701" name="Picture 11" descr="http://www.google.com/url?source=imglanding&amp;ct=img&amp;q=http://media.egotvonline.com/wp-content/uploads/2011/07/species-spotlight-grizzly-bear-brown-mouth-open-black-nose-attacking-growling-biting-photo.jpg&amp;sa=X&amp;ei=uz9zTo30LJDCswaXppTLCw&amp;ved=0CAcQ8wc&amp;usg=AFQjCNFyQu3-D1WEVt2rI-1iPXT_MLBlg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506082"/>
            <a:ext cx="18208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p:cNvSpPr txBox="1">
            <a:spLocks noChangeArrowheads="1"/>
          </p:cNvSpPr>
          <p:nvPr/>
        </p:nvSpPr>
        <p:spPr bwMode="auto">
          <a:xfrm>
            <a:off x="4108579" y="1488070"/>
            <a:ext cx="7344816" cy="135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6pPr>
            <a:lvl7pPr marL="29718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7pPr>
            <a:lvl8pPr marL="34290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8pPr>
            <a:lvl9pPr marL="38862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9pPr>
          </a:lstStyle>
          <a:p>
            <a:pPr defTabSz="914341" eaLnBrk="1" hangingPunct="1">
              <a:spcBef>
                <a:spcPts val="600"/>
              </a:spcBef>
              <a:defRPr/>
            </a:pPr>
            <a:r>
              <a:rPr lang="en-GB" altLang="en-US" sz="1920" b="1" dirty="0">
                <a:solidFill>
                  <a:prstClr val="black"/>
                </a:solidFill>
                <a:latin typeface="Calibri"/>
                <a:ea typeface="ＭＳ Ｐゴシック" charset="0"/>
              </a:rPr>
              <a:t>The Bear </a:t>
            </a:r>
          </a:p>
          <a:p>
            <a:pPr defTabSz="914341" eaLnBrk="1" hangingPunct="1">
              <a:spcBef>
                <a:spcPts val="600"/>
              </a:spcBef>
              <a:defRPr/>
            </a:pPr>
            <a:r>
              <a:rPr lang="en-GB" altLang="en-US" sz="1920" dirty="0">
                <a:solidFill>
                  <a:prstClr val="black"/>
                </a:solidFill>
                <a:latin typeface="Calibri"/>
                <a:ea typeface="ＭＳ Ｐゴシック" charset="0"/>
              </a:rPr>
              <a:t>Reinforces the </a:t>
            </a:r>
            <a:r>
              <a:rPr lang="en-GB" altLang="en-US" sz="1920" b="1" dirty="0">
                <a:solidFill>
                  <a:prstClr val="black"/>
                </a:solidFill>
                <a:latin typeface="Calibri"/>
                <a:ea typeface="ＭＳ Ｐゴシック" charset="0"/>
              </a:rPr>
              <a:t>centralization of decision-making </a:t>
            </a:r>
            <a:r>
              <a:rPr lang="en-GB" altLang="en-US" sz="1920" dirty="0">
                <a:solidFill>
                  <a:prstClr val="black"/>
                </a:solidFill>
                <a:latin typeface="Calibri"/>
                <a:ea typeface="ＭＳ Ｐゴシック" charset="0"/>
              </a:rPr>
              <a:t>in the multinational corporation and provides a direct means of controlling subsidiary operations (through personal control).</a:t>
            </a:r>
          </a:p>
        </p:txBody>
      </p:sp>
      <p:pic>
        <p:nvPicPr>
          <p:cNvPr id="29703" name="Picture 2" descr="http://www.google.com/url?source=imglanding&amp;ct=img&amp;q=http://www.embopestcontrol.com/images/pests/bumblebee.jpg&amp;sa=X&amp;ei=CEFzTsfnIoXSsgaAmsSSCw&amp;ved=0CAYQ8wc&amp;usg=AFQjCNHRecJuCCTC6oGr7ce5SB1giv3e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1" y="3112574"/>
            <a:ext cx="180022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7"/>
          <p:cNvSpPr txBox="1">
            <a:spLocks noChangeArrowheads="1"/>
          </p:cNvSpPr>
          <p:nvPr/>
        </p:nvSpPr>
        <p:spPr bwMode="auto">
          <a:xfrm>
            <a:off x="4194990" y="3010621"/>
            <a:ext cx="7258407" cy="135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6pPr>
            <a:lvl7pPr marL="29718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7pPr>
            <a:lvl8pPr marL="34290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8pPr>
            <a:lvl9pPr marL="38862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9pPr>
          </a:lstStyle>
          <a:p>
            <a:pPr defTabSz="914341" eaLnBrk="1" hangingPunct="1">
              <a:spcBef>
                <a:spcPts val="600"/>
              </a:spcBef>
              <a:defRPr/>
            </a:pPr>
            <a:r>
              <a:rPr lang="en-GB" altLang="en-US" sz="1920" b="1" dirty="0">
                <a:solidFill>
                  <a:prstClr val="black"/>
                </a:solidFill>
                <a:latin typeface="Calibri"/>
                <a:ea typeface="ＭＳ Ｐゴシック" charset="0"/>
              </a:rPr>
              <a:t>The Bumble Bee </a:t>
            </a:r>
          </a:p>
          <a:p>
            <a:pPr defTabSz="914341" eaLnBrk="1" hangingPunct="1">
              <a:spcBef>
                <a:spcPts val="600"/>
              </a:spcBef>
              <a:defRPr/>
            </a:pPr>
            <a:r>
              <a:rPr lang="en-US" altLang="en-US" sz="1920" dirty="0">
                <a:solidFill>
                  <a:prstClr val="black"/>
                </a:solidFill>
                <a:latin typeface="Calibri"/>
                <a:ea typeface="ＭＳ Ｐゴシック" charset="0"/>
              </a:rPr>
              <a:t>Fly from “plant to plant” and facilitate cross-pollination of ideas &amp;  practices between various units =&gt; </a:t>
            </a:r>
            <a:r>
              <a:rPr lang="en-US" altLang="en-US" sz="1920" b="1" dirty="0">
                <a:solidFill>
                  <a:prstClr val="black"/>
                </a:solidFill>
                <a:latin typeface="Calibri"/>
                <a:ea typeface="ＭＳ Ｐゴシック" charset="0"/>
              </a:rPr>
              <a:t>transfer of knowledge &amp; practices </a:t>
            </a:r>
            <a:r>
              <a:rPr lang="en-US" altLang="en-US" sz="1920" dirty="0">
                <a:solidFill>
                  <a:prstClr val="black"/>
                </a:solidFill>
                <a:latin typeface="Calibri"/>
                <a:ea typeface="ＭＳ Ｐゴシック" charset="0"/>
              </a:rPr>
              <a:t>across units, </a:t>
            </a:r>
            <a:r>
              <a:rPr lang="en-US" altLang="en-US" sz="1920" b="1" dirty="0">
                <a:solidFill>
                  <a:prstClr val="black"/>
                </a:solidFill>
                <a:latin typeface="Calibri"/>
                <a:ea typeface="ＭＳ Ｐゴシック" charset="0"/>
              </a:rPr>
              <a:t>innovations</a:t>
            </a:r>
            <a:r>
              <a:rPr lang="en-US" altLang="en-US" sz="1920" dirty="0">
                <a:solidFill>
                  <a:prstClr val="black"/>
                </a:solidFill>
                <a:latin typeface="Calibri"/>
                <a:ea typeface="ＭＳ Ｐゴシック" charset="0"/>
              </a:rPr>
              <a:t> when ideas are combined.</a:t>
            </a:r>
            <a:endParaRPr lang="en-GB" altLang="en-US" sz="1920" dirty="0">
              <a:solidFill>
                <a:prstClr val="black"/>
              </a:solidFill>
              <a:latin typeface="Calibri"/>
              <a:ea typeface="ＭＳ Ｐゴシック" charset="0"/>
            </a:endParaRPr>
          </a:p>
        </p:txBody>
      </p:sp>
      <p:pic>
        <p:nvPicPr>
          <p:cNvPr id="29705" name="Picture 4" descr="http://www.google.com/url?source=imglanding&amp;ct=img&amp;q=http://2.bp.blogspot.com/_O3F0fH5AGXQ/Su5PuTSUFcI/AAAAAAAAHT0/xvkH9Q2OvTw/s400/orb-web+garden+spider-web.jpg&amp;sa=X&amp;ei=iUJzTtinAcfIsgbGksmqCw&amp;ved=0CAcQ8wc4oQM&amp;usg=AFQjCNENL_dGu1h0wpxC76qTk1d5YPmL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268" y="4692893"/>
            <a:ext cx="18256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9"/>
          <p:cNvSpPr txBox="1">
            <a:spLocks noChangeArrowheads="1"/>
          </p:cNvSpPr>
          <p:nvPr/>
        </p:nvSpPr>
        <p:spPr bwMode="auto">
          <a:xfrm>
            <a:off x="4229300" y="4683340"/>
            <a:ext cx="6964867" cy="135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09" rIns="91419" bIns="45709">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6pPr>
            <a:lvl7pPr marL="29718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7pPr>
            <a:lvl8pPr marL="34290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8pPr>
            <a:lvl9pPr marL="38862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9pPr>
          </a:lstStyle>
          <a:p>
            <a:pPr defTabSz="914341" eaLnBrk="1" hangingPunct="1">
              <a:spcBef>
                <a:spcPts val="600"/>
              </a:spcBef>
              <a:defRPr/>
            </a:pPr>
            <a:r>
              <a:rPr lang="en-GB" altLang="en-US" sz="1920" b="1" dirty="0">
                <a:solidFill>
                  <a:prstClr val="black"/>
                </a:solidFill>
                <a:latin typeface="Calibri"/>
                <a:ea typeface="ＭＳ Ｐゴシック" charset="0"/>
              </a:rPr>
              <a:t>The Spider     </a:t>
            </a:r>
          </a:p>
          <a:p>
            <a:pPr defTabSz="914341" eaLnBrk="1" hangingPunct="1">
              <a:spcBef>
                <a:spcPts val="600"/>
              </a:spcBef>
              <a:defRPr/>
            </a:pPr>
            <a:r>
              <a:rPr lang="en-US" altLang="en-US" sz="1920" dirty="0">
                <a:solidFill>
                  <a:prstClr val="black"/>
                </a:solidFill>
                <a:latin typeface="Calibri"/>
                <a:ea typeface="ＭＳ Ｐゴシック" charset="0"/>
              </a:rPr>
              <a:t>Socialization of host employees into the </a:t>
            </a:r>
            <a:r>
              <a:rPr lang="en-US" altLang="en-US" sz="1920" b="1" dirty="0">
                <a:solidFill>
                  <a:prstClr val="black"/>
                </a:solidFill>
                <a:latin typeface="Calibri"/>
                <a:ea typeface="ＭＳ Ｐゴシック" charset="0"/>
              </a:rPr>
              <a:t>culture</a:t>
            </a:r>
            <a:r>
              <a:rPr lang="en-US" altLang="en-US" sz="1920" dirty="0">
                <a:solidFill>
                  <a:prstClr val="black"/>
                </a:solidFill>
                <a:latin typeface="Calibri"/>
                <a:ea typeface="ＭＳ Ｐゴシック" charset="0"/>
              </a:rPr>
              <a:t> (values, norms, beliefs) of the corporation and the development of informal </a:t>
            </a:r>
            <a:r>
              <a:rPr lang="en-US" altLang="en-US" sz="1920" b="1" dirty="0">
                <a:solidFill>
                  <a:prstClr val="black"/>
                </a:solidFill>
                <a:latin typeface="Calibri"/>
                <a:ea typeface="ＭＳ Ｐゴシック" charset="0"/>
              </a:rPr>
              <a:t>social networks (capital) </a:t>
            </a:r>
            <a:r>
              <a:rPr lang="en-US" altLang="en-US" sz="1920" dirty="0">
                <a:solidFill>
                  <a:prstClr val="black"/>
                </a:solidFill>
                <a:latin typeface="Calibri"/>
                <a:ea typeface="ＭＳ Ｐゴシック" charset="0"/>
              </a:rPr>
              <a:t>throughout the multinational corporation</a:t>
            </a:r>
            <a:r>
              <a:rPr lang="en-GB" altLang="en-US" sz="1920" dirty="0">
                <a:solidFill>
                  <a:prstClr val="black"/>
                </a:solidFill>
                <a:latin typeface="Calibri"/>
                <a:ea typeface="ＭＳ Ｐゴシック" charset="0"/>
              </a:rPr>
              <a:t>.</a:t>
            </a:r>
          </a:p>
        </p:txBody>
      </p:sp>
      <p:sp>
        <p:nvSpPr>
          <p:cNvPr id="62474" name="TextBox 10"/>
          <p:cNvSpPr txBox="1">
            <a:spLocks noChangeArrowheads="1"/>
          </p:cNvSpPr>
          <p:nvPr/>
        </p:nvSpPr>
        <p:spPr bwMode="auto">
          <a:xfrm>
            <a:off x="4923523" y="892849"/>
            <a:ext cx="2738400" cy="29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09" rIns="91419" bIns="45709">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6pPr>
            <a:lvl7pPr marL="29718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7pPr>
            <a:lvl8pPr marL="34290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8pPr>
            <a:lvl9pPr marL="3886200" indent="-228600" eaLnBrk="0" fontAlgn="base" hangingPunct="0">
              <a:spcBef>
                <a:spcPct val="50000"/>
              </a:spcBef>
              <a:spcAft>
                <a:spcPct val="0"/>
              </a:spcAft>
              <a:buSzPct val="120000"/>
              <a:buFont typeface="Arial" pitchFamily="34" charset="0"/>
              <a:buChar char="•"/>
              <a:defRPr sz="1200">
                <a:solidFill>
                  <a:schemeClr val="tx1"/>
                </a:solidFill>
                <a:latin typeface="Arial" pitchFamily="34" charset="0"/>
              </a:defRPr>
            </a:lvl9pPr>
          </a:lstStyle>
          <a:p>
            <a:pPr algn="r" defTabSz="914341" eaLnBrk="1" hangingPunct="1">
              <a:defRPr/>
            </a:pPr>
            <a:r>
              <a:rPr lang="en-GB" altLang="en-US" sz="1320" u="sng" dirty="0">
                <a:solidFill>
                  <a:prstClr val="black"/>
                </a:solidFill>
                <a:latin typeface="Calibri"/>
                <a:ea typeface="ＭＳ Ｐゴシック" charset="0"/>
              </a:rPr>
              <a:t>Source</a:t>
            </a:r>
            <a:r>
              <a:rPr lang="en-GB" altLang="en-US" sz="1320" dirty="0">
                <a:solidFill>
                  <a:prstClr val="black"/>
                </a:solidFill>
                <a:latin typeface="Calibri"/>
                <a:ea typeface="ＭＳ Ｐゴシック" charset="0"/>
              </a:rPr>
              <a:t>: Adapted from </a:t>
            </a:r>
            <a:r>
              <a:rPr lang="en-GB" altLang="en-US" sz="1320" dirty="0" err="1">
                <a:solidFill>
                  <a:prstClr val="black"/>
                </a:solidFill>
                <a:latin typeface="Calibri"/>
                <a:ea typeface="ＭＳ Ｐゴシック" charset="0"/>
              </a:rPr>
              <a:t>Harzing</a:t>
            </a:r>
            <a:r>
              <a:rPr lang="en-GB" altLang="en-US" sz="1320" dirty="0">
                <a:solidFill>
                  <a:prstClr val="black"/>
                </a:solidFill>
                <a:latin typeface="Calibri"/>
                <a:ea typeface="ＭＳ Ｐゴシック" charset="0"/>
              </a:rPr>
              <a:t> (2001)</a:t>
            </a:r>
          </a:p>
        </p:txBody>
      </p:sp>
      <p:sp>
        <p:nvSpPr>
          <p:cNvPr id="2" name="TextBox 1">
            <a:extLst>
              <a:ext uri="{FF2B5EF4-FFF2-40B4-BE49-F238E27FC236}">
                <a16:creationId xmlns:a16="http://schemas.microsoft.com/office/drawing/2014/main" id="{2B34BA22-8424-4599-AC8E-622E6B9D7BCE}"/>
              </a:ext>
            </a:extLst>
          </p:cNvPr>
          <p:cNvSpPr txBox="1"/>
          <p:nvPr/>
        </p:nvSpPr>
        <p:spPr>
          <a:xfrm>
            <a:off x="1225009" y="6215258"/>
            <a:ext cx="10171374" cy="424732"/>
          </a:xfrm>
          <a:prstGeom prst="rect">
            <a:avLst/>
          </a:prstGeom>
          <a:solidFill>
            <a:schemeClr val="accent2"/>
          </a:solidFill>
        </p:spPr>
        <p:txBody>
          <a:bodyPr wrap="none" rtlCol="0">
            <a:spAutoFit/>
          </a:bodyPr>
          <a:lstStyle/>
          <a:p>
            <a:pPr defTabSz="548626" fontAlgn="base">
              <a:spcBef>
                <a:spcPct val="0"/>
              </a:spcBef>
              <a:spcAft>
                <a:spcPct val="0"/>
              </a:spcAft>
            </a:pPr>
            <a:r>
              <a:rPr lang="en-US" sz="2160" dirty="0">
                <a:solidFill>
                  <a:prstClr val="white"/>
                </a:solidFill>
                <a:latin typeface="Arial" charset="0"/>
                <a:ea typeface="ＭＳ Ｐゴシック" charset="0"/>
              </a:rPr>
              <a:t>+ Development purpose of expatriation: the individual, host employees (coaching)</a:t>
            </a:r>
          </a:p>
        </p:txBody>
      </p:sp>
    </p:spTree>
    <p:extLst>
      <p:ext uri="{BB962C8B-B14F-4D97-AF65-F5344CB8AC3E}">
        <p14:creationId xmlns:p14="http://schemas.microsoft.com/office/powerpoint/2010/main" val="322055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 calcmode="lin" valueType="num">
                                      <p:cBhvr additive="base">
                                        <p:cTn id="7" dur="1000" fill="hold"/>
                                        <p:tgtEl>
                                          <p:spTgt spid="29701"/>
                                        </p:tgtEl>
                                        <p:attrNameLst>
                                          <p:attrName>ppt_x</p:attrName>
                                        </p:attrNameLst>
                                      </p:cBhvr>
                                      <p:tavLst>
                                        <p:tav tm="0">
                                          <p:val>
                                            <p:strVal val="#ppt_x"/>
                                          </p:val>
                                        </p:tav>
                                        <p:tav tm="100000">
                                          <p:val>
                                            <p:strVal val="#ppt_x"/>
                                          </p:val>
                                        </p:tav>
                                      </p:tavLst>
                                    </p:anim>
                                    <p:anim calcmode="lin" valueType="num">
                                      <p:cBhvr additive="base">
                                        <p:cTn id="8" dur="1000" fill="hold"/>
                                        <p:tgtEl>
                                          <p:spTgt spid="297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702"/>
                                        </p:tgtEl>
                                        <p:attrNameLst>
                                          <p:attrName>style.visibility</p:attrName>
                                        </p:attrNameLst>
                                      </p:cBhvr>
                                      <p:to>
                                        <p:strVal val="visible"/>
                                      </p:to>
                                    </p:set>
                                    <p:anim calcmode="lin" valueType="num">
                                      <p:cBhvr additive="base">
                                        <p:cTn id="11" dur="1000" fill="hold"/>
                                        <p:tgtEl>
                                          <p:spTgt spid="29702"/>
                                        </p:tgtEl>
                                        <p:attrNameLst>
                                          <p:attrName>ppt_x</p:attrName>
                                        </p:attrNameLst>
                                      </p:cBhvr>
                                      <p:tavLst>
                                        <p:tav tm="0">
                                          <p:val>
                                            <p:strVal val="#ppt_x"/>
                                          </p:val>
                                        </p:tav>
                                        <p:tav tm="100000">
                                          <p:val>
                                            <p:strVal val="#ppt_x"/>
                                          </p:val>
                                        </p:tav>
                                      </p:tavLst>
                                    </p:anim>
                                    <p:anim calcmode="lin" valueType="num">
                                      <p:cBhvr additive="base">
                                        <p:cTn id="12" dur="1000" fill="hold"/>
                                        <p:tgtEl>
                                          <p:spTgt spid="2970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9703"/>
                                        </p:tgtEl>
                                        <p:attrNameLst>
                                          <p:attrName>style.visibility</p:attrName>
                                        </p:attrNameLst>
                                      </p:cBhvr>
                                      <p:to>
                                        <p:strVal val="visible"/>
                                      </p:to>
                                    </p:set>
                                    <p:anim calcmode="lin" valueType="num">
                                      <p:cBhvr additive="base">
                                        <p:cTn id="17" dur="1000" fill="hold"/>
                                        <p:tgtEl>
                                          <p:spTgt spid="29703"/>
                                        </p:tgtEl>
                                        <p:attrNameLst>
                                          <p:attrName>ppt_x</p:attrName>
                                        </p:attrNameLst>
                                      </p:cBhvr>
                                      <p:tavLst>
                                        <p:tav tm="0">
                                          <p:val>
                                            <p:strVal val="#ppt_x"/>
                                          </p:val>
                                        </p:tav>
                                        <p:tav tm="100000">
                                          <p:val>
                                            <p:strVal val="#ppt_x"/>
                                          </p:val>
                                        </p:tav>
                                      </p:tavLst>
                                    </p:anim>
                                    <p:anim calcmode="lin" valueType="num">
                                      <p:cBhvr additive="base">
                                        <p:cTn id="18" dur="1000" fill="hold"/>
                                        <p:tgtEl>
                                          <p:spTgt spid="2970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704"/>
                                        </p:tgtEl>
                                        <p:attrNameLst>
                                          <p:attrName>style.visibility</p:attrName>
                                        </p:attrNameLst>
                                      </p:cBhvr>
                                      <p:to>
                                        <p:strVal val="visible"/>
                                      </p:to>
                                    </p:set>
                                    <p:anim calcmode="lin" valueType="num">
                                      <p:cBhvr additive="base">
                                        <p:cTn id="21" dur="1000" fill="hold"/>
                                        <p:tgtEl>
                                          <p:spTgt spid="29704"/>
                                        </p:tgtEl>
                                        <p:attrNameLst>
                                          <p:attrName>ppt_x</p:attrName>
                                        </p:attrNameLst>
                                      </p:cBhvr>
                                      <p:tavLst>
                                        <p:tav tm="0">
                                          <p:val>
                                            <p:strVal val="#ppt_x"/>
                                          </p:val>
                                        </p:tav>
                                        <p:tav tm="100000">
                                          <p:val>
                                            <p:strVal val="#ppt_x"/>
                                          </p:val>
                                        </p:tav>
                                      </p:tavLst>
                                    </p:anim>
                                    <p:anim calcmode="lin" valueType="num">
                                      <p:cBhvr additive="base">
                                        <p:cTn id="22" dur="10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9705"/>
                                        </p:tgtEl>
                                        <p:attrNameLst>
                                          <p:attrName>style.visibility</p:attrName>
                                        </p:attrNameLst>
                                      </p:cBhvr>
                                      <p:to>
                                        <p:strVal val="visible"/>
                                      </p:to>
                                    </p:set>
                                    <p:anim calcmode="lin" valueType="num">
                                      <p:cBhvr additive="base">
                                        <p:cTn id="27" dur="1000" fill="hold"/>
                                        <p:tgtEl>
                                          <p:spTgt spid="29705"/>
                                        </p:tgtEl>
                                        <p:attrNameLst>
                                          <p:attrName>ppt_x</p:attrName>
                                        </p:attrNameLst>
                                      </p:cBhvr>
                                      <p:tavLst>
                                        <p:tav tm="0">
                                          <p:val>
                                            <p:strVal val="#ppt_x"/>
                                          </p:val>
                                        </p:tav>
                                        <p:tav tm="100000">
                                          <p:val>
                                            <p:strVal val="#ppt_x"/>
                                          </p:val>
                                        </p:tav>
                                      </p:tavLst>
                                    </p:anim>
                                    <p:anim calcmode="lin" valueType="num">
                                      <p:cBhvr additive="base">
                                        <p:cTn id="28" dur="1000" fill="hold"/>
                                        <p:tgtEl>
                                          <p:spTgt spid="2970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706"/>
                                        </p:tgtEl>
                                        <p:attrNameLst>
                                          <p:attrName>style.visibility</p:attrName>
                                        </p:attrNameLst>
                                      </p:cBhvr>
                                      <p:to>
                                        <p:strVal val="visible"/>
                                      </p:to>
                                    </p:set>
                                    <p:anim calcmode="lin" valueType="num">
                                      <p:cBhvr additive="base">
                                        <p:cTn id="31" dur="1000" fill="hold"/>
                                        <p:tgtEl>
                                          <p:spTgt spid="29706"/>
                                        </p:tgtEl>
                                        <p:attrNameLst>
                                          <p:attrName>ppt_x</p:attrName>
                                        </p:attrNameLst>
                                      </p:cBhvr>
                                      <p:tavLst>
                                        <p:tav tm="0">
                                          <p:val>
                                            <p:strVal val="#ppt_x"/>
                                          </p:val>
                                        </p:tav>
                                        <p:tav tm="100000">
                                          <p:val>
                                            <p:strVal val="#ppt_x"/>
                                          </p:val>
                                        </p:tav>
                                      </p:tavLst>
                                    </p:anim>
                                    <p:anim calcmode="lin" valueType="num">
                                      <p:cBhvr additive="base">
                                        <p:cTn id="32" dur="1000" fill="hold"/>
                                        <p:tgtEl>
                                          <p:spTgt spid="2970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4" grpId="0"/>
      <p:bldP spid="29706"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kuva 3"/>
          <p:cNvGraphicFramePr/>
          <p:nvPr/>
        </p:nvGraphicFramePr>
        <p:xfrm>
          <a:off x="1775521" y="1449880"/>
          <a:ext cx="6923361" cy="493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3" name="Text Box 7"/>
          <p:cNvSpPr txBox="1">
            <a:spLocks noChangeArrowheads="1"/>
          </p:cNvSpPr>
          <p:nvPr/>
        </p:nvSpPr>
        <p:spPr bwMode="auto">
          <a:xfrm>
            <a:off x="3935392" y="3213101"/>
            <a:ext cx="2762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algn="ctr" defTabSz="914341" eaLnBrk="1" hangingPunct="1">
              <a:defRPr/>
            </a:pPr>
            <a:r>
              <a:rPr lang="en-GB" sz="2800" b="1">
                <a:solidFill>
                  <a:prstClr val="black"/>
                </a:solidFill>
                <a:ea typeface="ＭＳ Ｐゴシック" charset="0"/>
              </a:rPr>
              <a:t>The Expatriate </a:t>
            </a:r>
          </a:p>
          <a:p>
            <a:pPr algn="ctr" defTabSz="914341" eaLnBrk="1" hangingPunct="1">
              <a:defRPr/>
            </a:pPr>
            <a:r>
              <a:rPr lang="en-GB" sz="2800" b="1">
                <a:solidFill>
                  <a:prstClr val="black"/>
                </a:solidFill>
                <a:ea typeface="ＭＳ Ｐゴシック" charset="0"/>
              </a:rPr>
              <a:t>Cycle</a:t>
            </a:r>
          </a:p>
        </p:txBody>
      </p:sp>
      <p:sp>
        <p:nvSpPr>
          <p:cNvPr id="25604" name="Rectangle 10"/>
          <p:cNvSpPr>
            <a:spLocks noGrp="1" noChangeArrowheads="1"/>
          </p:cNvSpPr>
          <p:nvPr>
            <p:ph type="title"/>
          </p:nvPr>
        </p:nvSpPr>
        <p:spPr>
          <a:xfrm>
            <a:off x="2135561" y="260649"/>
            <a:ext cx="7488832" cy="492443"/>
          </a:xfrm>
        </p:spPr>
        <p:txBody>
          <a:bodyPr>
            <a:noAutofit/>
          </a:bodyPr>
          <a:lstStyle/>
          <a:p>
            <a:pPr eaLnBrk="1" hangingPunct="1"/>
            <a:r>
              <a:rPr lang="en-GB" sz="3200" b="1" dirty="0"/>
              <a:t>Managing the Expatriation Process</a:t>
            </a:r>
          </a:p>
        </p:txBody>
      </p:sp>
      <p:sp>
        <p:nvSpPr>
          <p:cNvPr id="25606" name="TextBox 1"/>
          <p:cNvSpPr txBox="1">
            <a:spLocks noChangeArrowheads="1"/>
          </p:cNvSpPr>
          <p:nvPr/>
        </p:nvSpPr>
        <p:spPr bwMode="auto">
          <a:xfrm>
            <a:off x="3691696" y="4405196"/>
            <a:ext cx="3249685" cy="757130"/>
          </a:xfrm>
          <a:prstGeom prst="rect">
            <a:avLst/>
          </a:prstGeom>
          <a:solidFill>
            <a:srgbClr val="FFCFA3"/>
          </a:solidFill>
          <a:ln>
            <a:noFill/>
          </a:ln>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algn="ctr" defTabSz="914341" eaLnBrk="1" hangingPunct="1">
              <a:defRPr/>
            </a:pPr>
            <a:r>
              <a:rPr lang="en-GB" sz="2160" b="1" dirty="0">
                <a:solidFill>
                  <a:prstClr val="black"/>
                </a:solidFill>
                <a:ea typeface="ＭＳ Ｐゴシック" charset="0"/>
              </a:rPr>
              <a:t>Expatriation is a process, not an event</a:t>
            </a:r>
            <a:r>
              <a:rPr lang="en-GB" sz="2160" dirty="0">
                <a:solidFill>
                  <a:prstClr val="black"/>
                </a:solidFill>
                <a:ea typeface="ＭＳ Ｐゴシック" charset="0"/>
              </a:rPr>
              <a:t> </a:t>
            </a:r>
            <a:r>
              <a:rPr lang="en-US" sz="2160" dirty="0">
                <a:solidFill>
                  <a:prstClr val="black"/>
                </a:solidFill>
                <a:ea typeface="ＭＳ Ｐゴシック" charset="0"/>
              </a:rPr>
              <a:t>!</a:t>
            </a:r>
            <a:endParaRPr lang="en-GB" sz="2160" dirty="0">
              <a:solidFill>
                <a:prstClr val="black"/>
              </a:solidFill>
              <a:ea typeface="ＭＳ Ｐゴシック" charset="0"/>
            </a:endParaRPr>
          </a:p>
        </p:txBody>
      </p:sp>
      <p:sp>
        <p:nvSpPr>
          <p:cNvPr id="7" name="TextBox 1">
            <a:extLst>
              <a:ext uri="{FF2B5EF4-FFF2-40B4-BE49-F238E27FC236}">
                <a16:creationId xmlns:a16="http://schemas.microsoft.com/office/drawing/2014/main" id="{679F1ECE-67B2-49C3-9110-587CECC8D6D5}"/>
              </a:ext>
            </a:extLst>
          </p:cNvPr>
          <p:cNvSpPr txBox="1">
            <a:spLocks noChangeArrowheads="1"/>
          </p:cNvSpPr>
          <p:nvPr/>
        </p:nvSpPr>
        <p:spPr bwMode="auto">
          <a:xfrm>
            <a:off x="7651374" y="1064070"/>
            <a:ext cx="3086100" cy="707886"/>
          </a:xfrm>
          <a:prstGeom prst="rect">
            <a:avLst/>
          </a:prstGeom>
          <a:solidFill>
            <a:schemeClr val="accent2"/>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algn="ctr" defTabSz="914341" eaLnBrk="1" hangingPunct="1">
              <a:defRPr/>
            </a:pPr>
            <a:r>
              <a:rPr lang="en-GB" sz="2000" b="1" dirty="0">
                <a:solidFill>
                  <a:prstClr val="white"/>
                </a:solidFill>
                <a:ea typeface="ＭＳ Ｐゴシック" charset="0"/>
              </a:rPr>
              <a:t>Purpose of expatriate assignment</a:t>
            </a:r>
            <a:endParaRPr lang="en-GB" sz="2000" dirty="0">
              <a:solidFill>
                <a:prstClr val="white"/>
              </a:solidFill>
              <a:ea typeface="ＭＳ Ｐゴシック" charset="0"/>
            </a:endParaRPr>
          </a:p>
        </p:txBody>
      </p:sp>
      <p:cxnSp>
        <p:nvCxnSpPr>
          <p:cNvPr id="3" name="Straight Connector 2">
            <a:extLst>
              <a:ext uri="{FF2B5EF4-FFF2-40B4-BE49-F238E27FC236}">
                <a16:creationId xmlns:a16="http://schemas.microsoft.com/office/drawing/2014/main" id="{B1EB174B-90A3-4DE6-891E-C1E798516782}"/>
              </a:ext>
            </a:extLst>
          </p:cNvPr>
          <p:cNvCxnSpPr>
            <a:cxnSpLocks/>
          </p:cNvCxnSpPr>
          <p:nvPr/>
        </p:nvCxnSpPr>
        <p:spPr>
          <a:xfrm flipV="1">
            <a:off x="6960096" y="1511819"/>
            <a:ext cx="691277" cy="2592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2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ppt_x"/>
                                          </p:val>
                                        </p:tav>
                                        <p:tav tm="100000">
                                          <p:val>
                                            <p:strVal val="#ppt_x"/>
                                          </p:val>
                                        </p:tav>
                                      </p:tavLst>
                                    </p:anim>
                                    <p:anim calcmode="lin" valueType="num">
                                      <p:cBhvr additive="base">
                                        <p:cTn id="8"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
          <p:cNvSpPr>
            <a:spLocks noGrp="1" noChangeArrowheads="1"/>
          </p:cNvSpPr>
          <p:nvPr>
            <p:ph type="title"/>
          </p:nvPr>
        </p:nvSpPr>
        <p:spPr>
          <a:xfrm>
            <a:off x="2819400" y="228601"/>
            <a:ext cx="7239000" cy="492443"/>
          </a:xfrm>
        </p:spPr>
        <p:txBody>
          <a:bodyPr>
            <a:noAutofit/>
          </a:bodyPr>
          <a:lstStyle/>
          <a:p>
            <a:pPr eaLnBrk="1" hangingPunct="1"/>
            <a:r>
              <a:rPr lang="en-GB" sz="3200" b="1" dirty="0"/>
              <a:t>Adjusting to the Expatriate Role</a:t>
            </a:r>
          </a:p>
        </p:txBody>
      </p:sp>
      <p:sp>
        <p:nvSpPr>
          <p:cNvPr id="47107" name="Rectangle 3"/>
          <p:cNvSpPr>
            <a:spLocks noGrp="1" noChangeArrowheads="1"/>
          </p:cNvSpPr>
          <p:nvPr>
            <p:ph type="body" idx="4294967295"/>
          </p:nvPr>
        </p:nvSpPr>
        <p:spPr>
          <a:xfrm>
            <a:off x="1780968" y="4365105"/>
            <a:ext cx="4927809" cy="2304256"/>
          </a:xfrm>
        </p:spPr>
        <p:txBody>
          <a:bodyPr vert="horz" lIns="92075" tIns="46039" rIns="92075" bIns="46039" rtlCol="0">
            <a:normAutofit/>
          </a:bodyPr>
          <a:lstStyle/>
          <a:p>
            <a:pPr marL="457171" indent="-457171">
              <a:buNone/>
              <a:defRPr/>
            </a:pPr>
            <a:r>
              <a:rPr lang="en-US" sz="2000" dirty="0">
                <a:solidFill>
                  <a:schemeClr val="tx2"/>
                </a:solidFill>
              </a:rPr>
              <a:t>Stages in the Adjustment Process:</a:t>
            </a:r>
          </a:p>
          <a:p>
            <a:pPr marL="266683" indent="-266683">
              <a:spcBef>
                <a:spcPct val="0"/>
              </a:spcBef>
              <a:buClr>
                <a:schemeClr val="tx1"/>
              </a:buClr>
              <a:buFontTx/>
              <a:buChar char="•"/>
              <a:defRPr/>
            </a:pPr>
            <a:r>
              <a:rPr lang="en-US" sz="2000" dirty="0"/>
              <a:t>Honeymoon</a:t>
            </a:r>
          </a:p>
          <a:p>
            <a:pPr marL="266683" indent="-266683">
              <a:spcBef>
                <a:spcPct val="0"/>
              </a:spcBef>
              <a:buClr>
                <a:schemeClr val="tx1"/>
              </a:buClr>
              <a:buFontTx/>
              <a:buChar char="•"/>
              <a:defRPr/>
            </a:pPr>
            <a:r>
              <a:rPr lang="en-US" sz="2000" dirty="0"/>
              <a:t>Culture shock: depression, anger, frustration – but it is the first step towards </a:t>
            </a:r>
            <a:r>
              <a:rPr lang="en-US" sz="2000" b="1" dirty="0"/>
              <a:t>learning</a:t>
            </a:r>
          </a:p>
          <a:p>
            <a:pPr marL="266683" indent="-266683">
              <a:spcBef>
                <a:spcPct val="0"/>
              </a:spcBef>
              <a:buClr>
                <a:schemeClr val="tx1"/>
              </a:buClr>
              <a:buFontTx/>
              <a:buChar char="•"/>
              <a:defRPr/>
            </a:pPr>
            <a:r>
              <a:rPr lang="en-US" sz="2000" dirty="0"/>
              <a:t>Adjustment</a:t>
            </a:r>
          </a:p>
          <a:p>
            <a:pPr marL="266683" indent="-266683">
              <a:spcBef>
                <a:spcPct val="0"/>
              </a:spcBef>
              <a:buClr>
                <a:schemeClr val="tx1"/>
              </a:buClr>
              <a:buFontTx/>
              <a:buChar char="•"/>
              <a:defRPr/>
            </a:pPr>
            <a:r>
              <a:rPr lang="en-US" sz="2000" dirty="0"/>
              <a:t>“Mastery”</a:t>
            </a:r>
          </a:p>
        </p:txBody>
      </p:sp>
      <p:sp>
        <p:nvSpPr>
          <p:cNvPr id="28676" name="Rectangle 11"/>
          <p:cNvSpPr>
            <a:spLocks noChangeArrowheads="1"/>
          </p:cNvSpPr>
          <p:nvPr/>
        </p:nvSpPr>
        <p:spPr bwMode="auto">
          <a:xfrm>
            <a:off x="1631952" y="1712914"/>
            <a:ext cx="20177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341">
              <a:spcBef>
                <a:spcPct val="20000"/>
              </a:spcBef>
              <a:spcAft>
                <a:spcPct val="20000"/>
              </a:spcAft>
              <a:buClr>
                <a:srgbClr val="0000FF"/>
              </a:buClr>
              <a:buSzPct val="60000"/>
              <a:defRPr/>
            </a:pPr>
            <a:r>
              <a:rPr lang="en-US" sz="2000">
                <a:solidFill>
                  <a:prstClr val="black"/>
                </a:solidFill>
                <a:latin typeface="Calibri"/>
                <a:ea typeface="ＭＳ Ｐゴシック" charset="0"/>
              </a:rPr>
              <a:t>Satisfaction &amp; work  performance</a:t>
            </a:r>
          </a:p>
        </p:txBody>
      </p:sp>
      <p:grpSp>
        <p:nvGrpSpPr>
          <p:cNvPr id="28677" name="Group 14"/>
          <p:cNvGrpSpPr>
            <a:grpSpLocks/>
          </p:cNvGrpSpPr>
          <p:nvPr/>
        </p:nvGrpSpPr>
        <p:grpSpPr bwMode="auto">
          <a:xfrm>
            <a:off x="3408365" y="1460500"/>
            <a:ext cx="6789739" cy="2547938"/>
            <a:chOff x="1277" y="845"/>
            <a:chExt cx="4277" cy="1605"/>
          </a:xfrm>
        </p:grpSpPr>
        <p:sp>
          <p:nvSpPr>
            <p:cNvPr id="28680" name="Line 4"/>
            <p:cNvSpPr>
              <a:spLocks noChangeShapeType="1"/>
            </p:cNvSpPr>
            <p:nvPr/>
          </p:nvSpPr>
          <p:spPr bwMode="auto">
            <a:xfrm flipH="1" flipV="1">
              <a:off x="1363" y="845"/>
              <a:ext cx="0" cy="1179"/>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defTabSz="914341">
                <a:defRPr/>
              </a:pPr>
              <a:endParaRPr lang="fi-FI" sz="2400">
                <a:solidFill>
                  <a:prstClr val="black"/>
                </a:solidFill>
                <a:latin typeface="Calibri"/>
                <a:ea typeface="ＭＳ Ｐゴシック" charset="0"/>
              </a:endParaRPr>
            </a:p>
          </p:txBody>
        </p:sp>
        <p:sp>
          <p:nvSpPr>
            <p:cNvPr id="28681" name="Line 7"/>
            <p:cNvSpPr>
              <a:spLocks noChangeShapeType="1"/>
            </p:cNvSpPr>
            <p:nvPr/>
          </p:nvSpPr>
          <p:spPr bwMode="auto">
            <a:xfrm>
              <a:off x="1354" y="2024"/>
              <a:ext cx="4021" cy="0"/>
            </a:xfrm>
            <a:prstGeom prst="line">
              <a:avLst/>
            </a:prstGeom>
            <a:noFill/>
            <a:ln w="12699">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defTabSz="914341">
                <a:defRPr/>
              </a:pPr>
              <a:endParaRPr lang="fi-FI" sz="2400">
                <a:solidFill>
                  <a:prstClr val="black"/>
                </a:solidFill>
                <a:latin typeface="Calibri"/>
                <a:ea typeface="ＭＳ Ｐゴシック" charset="0"/>
              </a:endParaRPr>
            </a:p>
          </p:txBody>
        </p:sp>
        <p:sp>
          <p:nvSpPr>
            <p:cNvPr id="28682" name="Text Box 12"/>
            <p:cNvSpPr txBox="1">
              <a:spLocks noChangeArrowheads="1"/>
            </p:cNvSpPr>
            <p:nvPr/>
          </p:nvSpPr>
          <p:spPr bwMode="auto">
            <a:xfrm>
              <a:off x="1277" y="2020"/>
              <a:ext cx="427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defTabSz="914341" eaLnBrk="1" hangingPunct="1">
                <a:defRPr/>
              </a:pPr>
              <a:r>
                <a:rPr lang="en-GB" sz="1800">
                  <a:solidFill>
                    <a:prstClr val="black"/>
                  </a:solidFill>
                  <a:ea typeface="ＭＳ Ｐゴシック" charset="0"/>
                </a:rPr>
                <a:t>0             3              6              9               12              15             18</a:t>
              </a:r>
            </a:p>
          </p:txBody>
        </p:sp>
        <p:sp>
          <p:nvSpPr>
            <p:cNvPr id="28683" name="Text Box 13"/>
            <p:cNvSpPr txBox="1">
              <a:spLocks noChangeArrowheads="1"/>
            </p:cNvSpPr>
            <p:nvPr/>
          </p:nvSpPr>
          <p:spPr bwMode="auto">
            <a:xfrm>
              <a:off x="4921" y="2217"/>
              <a:ext cx="59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800" indent="-228600"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9000" indent="-228600"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6200" indent="-228600"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defTabSz="914341" eaLnBrk="1" hangingPunct="1">
                <a:defRPr/>
              </a:pPr>
              <a:r>
                <a:rPr lang="en-GB" sz="1800">
                  <a:solidFill>
                    <a:prstClr val="black"/>
                  </a:solidFill>
                  <a:ea typeface="ＭＳ Ｐゴシック" charset="0"/>
                </a:rPr>
                <a:t>Months</a:t>
              </a:r>
            </a:p>
          </p:txBody>
        </p:sp>
      </p:grpSp>
      <p:sp>
        <p:nvSpPr>
          <p:cNvPr id="30726" name="Freeform 22"/>
          <p:cNvSpPr>
            <a:spLocks/>
          </p:cNvSpPr>
          <p:nvPr/>
        </p:nvSpPr>
        <p:spPr bwMode="auto">
          <a:xfrm>
            <a:off x="3576639" y="1939926"/>
            <a:ext cx="6264275" cy="1141413"/>
          </a:xfrm>
          <a:custGeom>
            <a:avLst/>
            <a:gdLst>
              <a:gd name="T0" fmla="*/ 0 w 3946"/>
              <a:gd name="T1" fmla="*/ 2147483647 h 719"/>
              <a:gd name="T2" fmla="*/ 2147483647 w 3946"/>
              <a:gd name="T3" fmla="*/ 2147483647 h 719"/>
              <a:gd name="T4" fmla="*/ 2147483647 w 3946"/>
              <a:gd name="T5" fmla="*/ 2147483647 h 719"/>
              <a:gd name="T6" fmla="*/ 2147483647 w 3946"/>
              <a:gd name="T7" fmla="*/ 2147483647 h 719"/>
              <a:gd name="T8" fmla="*/ 2147483647 w 3946"/>
              <a:gd name="T9" fmla="*/ 2147483647 h 719"/>
              <a:gd name="T10" fmla="*/ 0 60000 65536"/>
              <a:gd name="T11" fmla="*/ 0 60000 65536"/>
              <a:gd name="T12" fmla="*/ 0 60000 65536"/>
              <a:gd name="T13" fmla="*/ 0 60000 65536"/>
              <a:gd name="T14" fmla="*/ 0 60000 65536"/>
              <a:gd name="T15" fmla="*/ 0 w 3946"/>
              <a:gd name="T16" fmla="*/ 0 h 719"/>
              <a:gd name="T17" fmla="*/ 3946 w 3946"/>
              <a:gd name="T18" fmla="*/ 719 h 719"/>
            </a:gdLst>
            <a:ahLst/>
            <a:cxnLst>
              <a:cxn ang="T10">
                <a:pos x="T0" y="T1"/>
              </a:cxn>
              <a:cxn ang="T11">
                <a:pos x="T2" y="T3"/>
              </a:cxn>
              <a:cxn ang="T12">
                <a:pos x="T4" y="T5"/>
              </a:cxn>
              <a:cxn ang="T13">
                <a:pos x="T6" y="T7"/>
              </a:cxn>
              <a:cxn ang="T14">
                <a:pos x="T8" y="T9"/>
              </a:cxn>
            </a:cxnLst>
            <a:rect l="T15" t="T16" r="T17" b="T18"/>
            <a:pathLst>
              <a:path w="3946" h="719">
                <a:moveTo>
                  <a:pt x="0" y="243"/>
                </a:moveTo>
                <a:cubicBezTo>
                  <a:pt x="30" y="205"/>
                  <a:pt x="60" y="167"/>
                  <a:pt x="272" y="243"/>
                </a:cubicBezTo>
                <a:cubicBezTo>
                  <a:pt x="484" y="319"/>
                  <a:pt x="786" y="719"/>
                  <a:pt x="1270" y="696"/>
                </a:cubicBezTo>
                <a:cubicBezTo>
                  <a:pt x="1754" y="673"/>
                  <a:pt x="2729" y="212"/>
                  <a:pt x="3175" y="106"/>
                </a:cubicBezTo>
                <a:cubicBezTo>
                  <a:pt x="3621" y="0"/>
                  <a:pt x="3818" y="68"/>
                  <a:pt x="3946" y="6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defTabSz="914341">
              <a:defRPr/>
            </a:pPr>
            <a:endParaRPr lang="fi-FI" sz="2400">
              <a:solidFill>
                <a:prstClr val="black"/>
              </a:solidFill>
              <a:latin typeface="Calibri"/>
              <a:ea typeface="ＭＳ Ｐゴシック" charset="0"/>
            </a:endParaRPr>
          </a:p>
        </p:txBody>
      </p:sp>
      <p:graphicFrame>
        <p:nvGraphicFramePr>
          <p:cNvPr id="2" name="Object 1"/>
          <p:cNvGraphicFramePr>
            <a:graphicFrameLocks noChangeAspect="1"/>
          </p:cNvGraphicFramePr>
          <p:nvPr/>
        </p:nvGraphicFramePr>
        <p:xfrm>
          <a:off x="7032104" y="4293096"/>
          <a:ext cx="3309045" cy="2376264"/>
        </p:xfrm>
        <a:graphic>
          <a:graphicData uri="http://schemas.openxmlformats.org/presentationml/2006/ole">
            <mc:AlternateContent xmlns:mc="http://schemas.openxmlformats.org/markup-compatibility/2006">
              <mc:Choice xmlns:v="urn:schemas-microsoft-com:vml" Requires="v">
                <p:oleObj spid="_x0000_s6160" name="Photo Editor Photo" r:id="rId4" imgW="3400900" imgH="2419048" progId="">
                  <p:embed/>
                </p:oleObj>
              </mc:Choice>
              <mc:Fallback>
                <p:oleObj name="Photo Editor Photo" r:id="rId4" imgW="3400900" imgH="2419048" progId="">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104" y="4293096"/>
                        <a:ext cx="3309045" cy="237626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8388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343472" y="663894"/>
            <a:ext cx="4363685" cy="984885"/>
          </a:xfrm>
        </p:spPr>
        <p:txBody>
          <a:bodyPr>
            <a:normAutofit fontScale="90000"/>
          </a:bodyPr>
          <a:lstStyle/>
          <a:p>
            <a:pPr eaLnBrk="1" hangingPunct="1"/>
            <a:r>
              <a:rPr lang="en-GB" sz="3200" b="1" dirty="0"/>
              <a:t>Characteristics of Successful Expatriates</a:t>
            </a:r>
          </a:p>
        </p:txBody>
      </p:sp>
      <p:sp>
        <p:nvSpPr>
          <p:cNvPr id="20485" name="Rectangle 5"/>
          <p:cNvSpPr>
            <a:spLocks noGrp="1" noChangeArrowheads="1"/>
          </p:cNvSpPr>
          <p:nvPr>
            <p:ph type="body" idx="1"/>
          </p:nvPr>
        </p:nvSpPr>
        <p:spPr>
          <a:xfrm>
            <a:off x="609600" y="1873628"/>
            <a:ext cx="6445693" cy="4555093"/>
          </a:xfrm>
        </p:spPr>
        <p:txBody>
          <a:bodyPr>
            <a:normAutofit/>
          </a:bodyPr>
          <a:lstStyle/>
          <a:p>
            <a:pPr marL="0" indent="0">
              <a:spcAft>
                <a:spcPts val="600"/>
              </a:spcAft>
              <a:buNone/>
              <a:defRPr/>
            </a:pPr>
            <a:endParaRPr lang="en-US" sz="2160" dirty="0"/>
          </a:p>
          <a:p>
            <a:pPr>
              <a:spcAft>
                <a:spcPts val="600"/>
              </a:spcAft>
              <a:defRPr/>
            </a:pPr>
            <a:r>
              <a:rPr lang="en-US" sz="2160" dirty="0"/>
              <a:t>Professional/technical competence (vis-à-vis role)</a:t>
            </a:r>
          </a:p>
          <a:p>
            <a:pPr>
              <a:spcAft>
                <a:spcPts val="600"/>
              </a:spcAft>
              <a:defRPr/>
            </a:pPr>
            <a:r>
              <a:rPr lang="en-US" sz="2160" dirty="0"/>
              <a:t>Good personal network in the multinational </a:t>
            </a:r>
          </a:p>
          <a:p>
            <a:pPr>
              <a:spcAft>
                <a:spcPts val="600"/>
              </a:spcAft>
              <a:defRPr/>
            </a:pPr>
            <a:r>
              <a:rPr lang="en-US" sz="2160" dirty="0"/>
              <a:t>Interpersonal relationship &amp; communication skills</a:t>
            </a:r>
          </a:p>
          <a:p>
            <a:pPr>
              <a:spcAft>
                <a:spcPts val="600"/>
              </a:spcAft>
              <a:defRPr/>
            </a:pPr>
            <a:r>
              <a:rPr lang="en-US" sz="2160" dirty="0"/>
              <a:t>Cultural sensitivity and flexibility</a:t>
            </a:r>
          </a:p>
          <a:p>
            <a:pPr>
              <a:spcAft>
                <a:spcPts val="600"/>
              </a:spcAft>
              <a:defRPr/>
            </a:pPr>
            <a:r>
              <a:rPr lang="en-US" sz="2160" dirty="0"/>
              <a:t>Self-efficacy and tolerance for ambiguity</a:t>
            </a:r>
          </a:p>
          <a:p>
            <a:pPr>
              <a:spcAft>
                <a:spcPts val="600"/>
              </a:spcAft>
              <a:defRPr/>
            </a:pPr>
            <a:r>
              <a:rPr lang="en-US" sz="2160" dirty="0"/>
              <a:t>Family factors</a:t>
            </a:r>
          </a:p>
          <a:p>
            <a:pPr>
              <a:spcAft>
                <a:spcPts val="600"/>
              </a:spcAft>
              <a:defRPr/>
            </a:pPr>
            <a:r>
              <a:rPr lang="en-US" sz="2160" dirty="0"/>
              <a:t>Language skills (sometimes)</a:t>
            </a:r>
          </a:p>
          <a:p>
            <a:pPr marL="0" indent="0">
              <a:spcAft>
                <a:spcPts val="600"/>
              </a:spcAft>
              <a:buNone/>
              <a:defRPr/>
            </a:pPr>
            <a:r>
              <a:rPr lang="en-US" sz="2160" dirty="0"/>
              <a:t>	</a:t>
            </a:r>
          </a:p>
          <a:p>
            <a:pPr marL="0" indent="0">
              <a:spcAft>
                <a:spcPts val="600"/>
              </a:spcAft>
              <a:buNone/>
              <a:defRPr/>
            </a:pPr>
            <a:endParaRPr lang="en-US" sz="2160" dirty="0"/>
          </a:p>
          <a:p>
            <a:pPr marL="0" indent="0">
              <a:spcAft>
                <a:spcPts val="600"/>
              </a:spcAft>
              <a:buFont typeface="Wingdings" charset="2"/>
              <a:buChar char="§"/>
              <a:defRPr/>
            </a:pPr>
            <a:endParaRPr lang="en-US" sz="2160" dirty="0"/>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defRPr>
            </a:lvl1pPr>
            <a:lvl2pPr marL="742901" indent="-285732" eaLnBrk="0" hangingPunct="0">
              <a:defRPr sz="1200">
                <a:solidFill>
                  <a:schemeClr val="tx1"/>
                </a:solidFill>
                <a:latin typeface="Arial" charset="0"/>
              </a:defRPr>
            </a:lvl2pPr>
            <a:lvl3pPr marL="1142926" indent="-228585" eaLnBrk="0" hangingPunct="0">
              <a:defRPr sz="1200">
                <a:solidFill>
                  <a:schemeClr val="tx1"/>
                </a:solidFill>
                <a:latin typeface="Arial" charset="0"/>
              </a:defRPr>
            </a:lvl3pPr>
            <a:lvl4pPr marL="1600096" indent="-228585" eaLnBrk="0" hangingPunct="0">
              <a:defRPr sz="1200">
                <a:solidFill>
                  <a:schemeClr val="tx1"/>
                </a:solidFill>
                <a:latin typeface="Arial" charset="0"/>
              </a:defRPr>
            </a:lvl4pPr>
            <a:lvl5pPr marL="2057266" indent="-228585" eaLnBrk="0" hangingPunct="0">
              <a:defRPr sz="1200">
                <a:solidFill>
                  <a:schemeClr val="tx1"/>
                </a:solidFill>
                <a:latin typeface="Arial" charset="0"/>
              </a:defRPr>
            </a:lvl5pPr>
            <a:lvl6pPr marL="2514436" indent="-228585" eaLnBrk="0" fontAlgn="base" hangingPunct="0">
              <a:spcBef>
                <a:spcPct val="50000"/>
              </a:spcBef>
              <a:spcAft>
                <a:spcPct val="0"/>
              </a:spcAft>
              <a:buSzPct val="120000"/>
              <a:buFont typeface="Arial" charset="0"/>
              <a:buChar char="•"/>
              <a:defRPr sz="1200">
                <a:solidFill>
                  <a:schemeClr val="tx1"/>
                </a:solidFill>
                <a:latin typeface="Arial" charset="0"/>
              </a:defRPr>
            </a:lvl6pPr>
            <a:lvl7pPr marL="2971607" indent="-228585" eaLnBrk="0" fontAlgn="base" hangingPunct="0">
              <a:spcBef>
                <a:spcPct val="50000"/>
              </a:spcBef>
              <a:spcAft>
                <a:spcPct val="0"/>
              </a:spcAft>
              <a:buSzPct val="120000"/>
              <a:buFont typeface="Arial" charset="0"/>
              <a:buChar char="•"/>
              <a:defRPr sz="1200">
                <a:solidFill>
                  <a:schemeClr val="tx1"/>
                </a:solidFill>
                <a:latin typeface="Arial" charset="0"/>
              </a:defRPr>
            </a:lvl7pPr>
            <a:lvl8pPr marL="3428777" indent="-228585" eaLnBrk="0" fontAlgn="base" hangingPunct="0">
              <a:spcBef>
                <a:spcPct val="50000"/>
              </a:spcBef>
              <a:spcAft>
                <a:spcPct val="0"/>
              </a:spcAft>
              <a:buSzPct val="120000"/>
              <a:buFont typeface="Arial" charset="0"/>
              <a:buChar char="•"/>
              <a:defRPr sz="1200">
                <a:solidFill>
                  <a:schemeClr val="tx1"/>
                </a:solidFill>
                <a:latin typeface="Arial" charset="0"/>
              </a:defRPr>
            </a:lvl8pPr>
            <a:lvl9pPr marL="3885947" indent="-228585" eaLnBrk="0" fontAlgn="base" hangingPunct="0">
              <a:spcBef>
                <a:spcPct val="50000"/>
              </a:spcBef>
              <a:spcAft>
                <a:spcPct val="0"/>
              </a:spcAft>
              <a:buSzPct val="120000"/>
              <a:buFont typeface="Arial" charset="0"/>
              <a:buChar char="•"/>
              <a:defRPr sz="1200">
                <a:solidFill>
                  <a:schemeClr val="tx1"/>
                </a:solidFill>
                <a:latin typeface="Arial" charset="0"/>
              </a:defRPr>
            </a:lvl9pPr>
          </a:lstStyle>
          <a:p>
            <a:pPr defTabSz="914341" eaLnBrk="1" hangingPunct="1">
              <a:defRPr/>
            </a:pPr>
            <a:fld id="{F0B5A6A6-4ADE-45BE-AF6F-C5E02B39D892}" type="slidenum">
              <a:rPr lang="fi-FI" sz="900">
                <a:solidFill>
                  <a:srgbClr val="1F497D"/>
                </a:solidFill>
                <a:ea typeface="ＭＳ Ｐゴシック" charset="0"/>
              </a:rPr>
              <a:pPr defTabSz="914341" eaLnBrk="1" hangingPunct="1">
                <a:defRPr/>
              </a:pPr>
              <a:t>34</a:t>
            </a:fld>
            <a:endParaRPr lang="fi-FI" sz="900">
              <a:solidFill>
                <a:srgbClr val="1F497D"/>
              </a:solidFill>
              <a:ea typeface="ＭＳ Ｐゴシック" charset="0"/>
            </a:endParaRPr>
          </a:p>
        </p:txBody>
      </p:sp>
      <p:pic>
        <p:nvPicPr>
          <p:cNvPr id="3" name="Picture 2" descr="A picture containing person, indoor&#10;&#10;Description automatically generated">
            <a:extLst>
              <a:ext uri="{FF2B5EF4-FFF2-40B4-BE49-F238E27FC236}">
                <a16:creationId xmlns:a16="http://schemas.microsoft.com/office/drawing/2014/main" id="{6C4DC48F-A2B0-4287-8F61-8D6B9106F27D}"/>
              </a:ext>
            </a:extLst>
          </p:cNvPr>
          <p:cNvPicPr>
            <a:picLocks noChangeAspect="1"/>
          </p:cNvPicPr>
          <p:nvPr/>
        </p:nvPicPr>
        <p:blipFill>
          <a:blip r:embed="rId2"/>
          <a:stretch>
            <a:fillRect/>
          </a:stretch>
        </p:blipFill>
        <p:spPr>
          <a:xfrm>
            <a:off x="6976165" y="-27384"/>
            <a:ext cx="4572427" cy="6858000"/>
          </a:xfrm>
          <a:prstGeom prst="rect">
            <a:avLst/>
          </a:prstGeom>
        </p:spPr>
      </p:pic>
      <p:sp>
        <p:nvSpPr>
          <p:cNvPr id="4" name="Rectangle 3">
            <a:extLst>
              <a:ext uri="{FF2B5EF4-FFF2-40B4-BE49-F238E27FC236}">
                <a16:creationId xmlns:a16="http://schemas.microsoft.com/office/drawing/2014/main" id="{438FF8D4-7CC2-4DCF-98AE-EEB460B7EBF9}"/>
              </a:ext>
            </a:extLst>
          </p:cNvPr>
          <p:cNvSpPr/>
          <p:nvPr/>
        </p:nvSpPr>
        <p:spPr>
          <a:xfrm>
            <a:off x="8083422" y="6247211"/>
            <a:ext cx="2852063" cy="276999"/>
          </a:xfrm>
          <a:prstGeom prst="rect">
            <a:avLst/>
          </a:prstGeom>
        </p:spPr>
        <p:txBody>
          <a:bodyPr wrap="none">
            <a:spAutoFit/>
          </a:bodyPr>
          <a:lstStyle/>
          <a:p>
            <a:pPr defTabSz="548626" fontAlgn="base">
              <a:spcBef>
                <a:spcPct val="0"/>
              </a:spcBef>
              <a:spcAft>
                <a:spcPct val="0"/>
              </a:spcAft>
            </a:pPr>
            <a:r>
              <a:rPr lang="en-US" sz="1200" dirty="0">
                <a:solidFill>
                  <a:prstClr val="white"/>
                </a:solidFill>
                <a:latin typeface="Arial" charset="0"/>
                <a:ea typeface="ＭＳ Ｐゴシック" charset="0"/>
              </a:rPr>
              <a:t>Photo by </a:t>
            </a:r>
            <a:r>
              <a:rPr lang="en-US" sz="1200" dirty="0">
                <a:solidFill>
                  <a:prstClr val="white"/>
                </a:solidFill>
                <a:latin typeface="Arial" charset="0"/>
                <a:ea typeface="ＭＳ Ｐゴシック" charset="0"/>
                <a:hlinkClick r:id="rId3">
                  <a:extLst>
                    <a:ext uri="{A12FA001-AC4F-418D-AE19-62706E023703}">
                      <ahyp:hlinkClr xmlns:ahyp="http://schemas.microsoft.com/office/drawing/2018/hyperlinkcolor" val="tx"/>
                    </a:ext>
                  </a:extLst>
                </a:hlinkClick>
              </a:rPr>
              <a:t>Charles </a:t>
            </a:r>
            <a:r>
              <a:rPr lang="en-US" sz="1200" dirty="0" err="1">
                <a:solidFill>
                  <a:prstClr val="white"/>
                </a:solidFill>
                <a:latin typeface="Arial" charset="0"/>
                <a:ea typeface="ＭＳ Ｐゴシック" charset="0"/>
                <a:hlinkClick r:id="rId3">
                  <a:extLst>
                    <a:ext uri="{A12FA001-AC4F-418D-AE19-62706E023703}">
                      <ahyp:hlinkClr xmlns:ahyp="http://schemas.microsoft.com/office/drawing/2018/hyperlinkcolor" val="tx"/>
                    </a:ext>
                  </a:extLst>
                </a:hlinkClick>
              </a:rPr>
              <a:t>Deluvio</a:t>
            </a:r>
            <a:r>
              <a:rPr lang="en-US" sz="1200" dirty="0">
                <a:solidFill>
                  <a:prstClr val="white"/>
                </a:solidFill>
                <a:latin typeface="Arial" charset="0"/>
                <a:ea typeface="ＭＳ Ｐゴシック" charset="0"/>
              </a:rPr>
              <a:t> on </a:t>
            </a:r>
            <a:r>
              <a:rPr lang="en-US" sz="1200" dirty="0" err="1">
                <a:solidFill>
                  <a:prstClr val="white"/>
                </a:solidFill>
                <a:latin typeface="Arial" charset="0"/>
                <a:ea typeface="ＭＳ Ｐゴシック" charset="0"/>
                <a:hlinkClick r:id="rId4" action="ppaction://hlinkfile">
                  <a:extLst>
                    <a:ext uri="{A12FA001-AC4F-418D-AE19-62706E023703}">
                      <ahyp:hlinkClr xmlns:ahyp="http://schemas.microsoft.com/office/drawing/2018/hyperlinkcolor" val="tx"/>
                    </a:ext>
                  </a:extLst>
                </a:hlinkClick>
              </a:rPr>
              <a:t>Unsplash</a:t>
            </a:r>
            <a:r>
              <a:rPr lang="en-US" sz="1200" dirty="0">
                <a:solidFill>
                  <a:prstClr val="white"/>
                </a:solidFill>
                <a:latin typeface="Arial" charset="0"/>
                <a:ea typeface="ＭＳ Ｐゴシック" charset="0"/>
              </a:rPr>
              <a:t> </a:t>
            </a:r>
          </a:p>
        </p:txBody>
      </p:sp>
    </p:spTree>
    <p:extLst>
      <p:ext uri="{BB962C8B-B14F-4D97-AF65-F5344CB8AC3E}">
        <p14:creationId xmlns:p14="http://schemas.microsoft.com/office/powerpoint/2010/main" val="2555857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7"/>
          <p:cNvSpPr>
            <a:spLocks noGrp="1" noChangeArrowheads="1"/>
          </p:cNvSpPr>
          <p:nvPr>
            <p:ph type="title"/>
          </p:nvPr>
        </p:nvSpPr>
        <p:spPr>
          <a:xfrm>
            <a:off x="5577543" y="332657"/>
            <a:ext cx="5789443" cy="553999"/>
          </a:xfrm>
        </p:spPr>
        <p:txBody>
          <a:bodyPr>
            <a:noAutofit/>
          </a:bodyPr>
          <a:lstStyle/>
          <a:p>
            <a:pPr eaLnBrk="1" hangingPunct="1"/>
            <a:r>
              <a:rPr lang="en-GB" sz="3200" b="1" dirty="0"/>
              <a:t>Alternatives to Expatriation</a:t>
            </a:r>
          </a:p>
        </p:txBody>
      </p:sp>
      <p:sp>
        <p:nvSpPr>
          <p:cNvPr id="40963" name="Rectangle 19"/>
          <p:cNvSpPr>
            <a:spLocks noGrp="1" noChangeArrowheads="1"/>
          </p:cNvSpPr>
          <p:nvPr>
            <p:ph type="body" idx="1"/>
          </p:nvPr>
        </p:nvSpPr>
        <p:spPr>
          <a:xfrm>
            <a:off x="5491133" y="1196752"/>
            <a:ext cx="5789443" cy="4320480"/>
          </a:xfrm>
        </p:spPr>
        <p:txBody>
          <a:bodyPr>
            <a:normAutofit fontScale="70000" lnSpcReduction="20000"/>
          </a:bodyPr>
          <a:lstStyle/>
          <a:p>
            <a:pPr marL="182551" indent="-182551">
              <a:defRPr/>
            </a:pPr>
            <a:r>
              <a:rPr lang="en-GB" dirty="0"/>
              <a:t> Increasing global integration without traditional expatriation</a:t>
            </a:r>
          </a:p>
          <a:p>
            <a:pPr marL="546065" lvl="1">
              <a:defRPr/>
            </a:pPr>
            <a:r>
              <a:rPr lang="en-GB" dirty="0"/>
              <a:t>More short-term assignments</a:t>
            </a:r>
          </a:p>
          <a:p>
            <a:pPr marL="546065" lvl="1">
              <a:defRPr/>
            </a:pPr>
            <a:r>
              <a:rPr lang="en-GB" dirty="0"/>
              <a:t>Self-initiated assignments</a:t>
            </a:r>
          </a:p>
          <a:p>
            <a:pPr marL="546065" lvl="1">
              <a:defRPr/>
            </a:pPr>
            <a:r>
              <a:rPr lang="en-GB" dirty="0"/>
              <a:t>Returnee assignments</a:t>
            </a:r>
          </a:p>
          <a:p>
            <a:pPr marL="546065" lvl="1">
              <a:defRPr/>
            </a:pPr>
            <a:r>
              <a:rPr lang="en-GB" dirty="0"/>
              <a:t>International commuter assignments (‘frequent flyers’)</a:t>
            </a:r>
          </a:p>
          <a:p>
            <a:pPr marL="546065" lvl="1">
              <a:defRPr/>
            </a:pPr>
            <a:r>
              <a:rPr lang="en-GB" dirty="0"/>
              <a:t>Virtual assignments</a:t>
            </a:r>
          </a:p>
          <a:p>
            <a:pPr marL="546065" lvl="1">
              <a:defRPr/>
            </a:pPr>
            <a:r>
              <a:rPr lang="en-GB" dirty="0"/>
              <a:t>Rotational assignments</a:t>
            </a:r>
          </a:p>
          <a:p>
            <a:pPr marL="546065" lvl="1">
              <a:defRPr/>
            </a:pPr>
            <a:r>
              <a:rPr lang="en-GB" dirty="0" err="1"/>
              <a:t>Inpatriation</a:t>
            </a:r>
            <a:endParaRPr lang="en-GB" dirty="0"/>
          </a:p>
          <a:p>
            <a:pPr marL="260333" lvl="1" indent="0">
              <a:buNone/>
              <a:defRPr/>
            </a:pPr>
            <a:endParaRPr lang="en-GB" dirty="0"/>
          </a:p>
          <a:p>
            <a:pPr marL="165089">
              <a:defRPr/>
            </a:pPr>
            <a:r>
              <a:rPr lang="en-GB" dirty="0"/>
              <a:t> Increasing global integration via other means….</a:t>
            </a:r>
          </a:p>
          <a:p>
            <a:pPr marL="533365" lvl="1" indent="-177789">
              <a:defRPr/>
            </a:pPr>
            <a:r>
              <a:rPr lang="en-US" dirty="0">
                <a:solidFill>
                  <a:schemeClr val="tx2"/>
                </a:solidFill>
              </a:rPr>
              <a:t>Procedural</a:t>
            </a:r>
            <a:r>
              <a:rPr lang="en-US" dirty="0"/>
              <a:t> control</a:t>
            </a:r>
          </a:p>
          <a:p>
            <a:pPr marL="533365" lvl="1" indent="-177789">
              <a:defRPr/>
            </a:pPr>
            <a:r>
              <a:rPr lang="en-US" dirty="0">
                <a:solidFill>
                  <a:schemeClr val="tx2"/>
                </a:solidFill>
              </a:rPr>
              <a:t>Output</a:t>
            </a:r>
            <a:r>
              <a:rPr lang="en-US" dirty="0"/>
              <a:t> control</a:t>
            </a:r>
          </a:p>
          <a:p>
            <a:pPr marL="355576" lvl="1" indent="0">
              <a:buNone/>
              <a:defRPr/>
            </a:pPr>
            <a:r>
              <a:rPr lang="fi-FI" dirty="0"/>
              <a:t>	</a:t>
            </a:r>
            <a:endParaRPr lang="en-US" dirty="0"/>
          </a:p>
        </p:txBody>
      </p:sp>
      <p:sp>
        <p:nvSpPr>
          <p:cNvPr id="2" name="TextBox 1"/>
          <p:cNvSpPr txBox="1"/>
          <p:nvPr/>
        </p:nvSpPr>
        <p:spPr>
          <a:xfrm>
            <a:off x="5459255" y="5513230"/>
            <a:ext cx="6026019" cy="1015663"/>
          </a:xfrm>
          <a:prstGeom prst="rect">
            <a:avLst/>
          </a:prstGeom>
          <a:solidFill>
            <a:srgbClr val="FFFF00"/>
          </a:solidFill>
        </p:spPr>
        <p:txBody>
          <a:bodyPr wrap="square" rtlCol="0">
            <a:spAutoFit/>
          </a:bodyPr>
          <a:lstStyle/>
          <a:p>
            <a:pPr algn="ctr" defTabSz="914341">
              <a:defRPr/>
            </a:pPr>
            <a:r>
              <a:rPr lang="fi-FI" sz="2000" b="1" dirty="0" err="1">
                <a:solidFill>
                  <a:prstClr val="black"/>
                </a:solidFill>
                <a:latin typeface="Calibri"/>
                <a:ea typeface="ＭＳ Ｐゴシック" charset="0"/>
              </a:rPr>
              <a:t>But</a:t>
            </a:r>
            <a:r>
              <a:rPr lang="fi-FI" sz="2000" b="1" dirty="0">
                <a:solidFill>
                  <a:prstClr val="black"/>
                </a:solidFill>
                <a:latin typeface="Calibri"/>
                <a:ea typeface="ＭＳ Ｐゴシック" charset="0"/>
              </a:rPr>
              <a:t> </a:t>
            </a:r>
            <a:r>
              <a:rPr lang="fi-FI" sz="2000" b="1" dirty="0" err="1">
                <a:solidFill>
                  <a:prstClr val="black"/>
                </a:solidFill>
                <a:latin typeface="Calibri"/>
                <a:ea typeface="ＭＳ Ｐゴシック" charset="0"/>
              </a:rPr>
              <a:t>expatriate</a:t>
            </a:r>
            <a:r>
              <a:rPr lang="fi-FI" sz="2000" b="1" dirty="0">
                <a:solidFill>
                  <a:prstClr val="black"/>
                </a:solidFill>
                <a:latin typeface="Calibri"/>
                <a:ea typeface="ＭＳ Ｐゴシック" charset="0"/>
              </a:rPr>
              <a:t> </a:t>
            </a:r>
            <a:r>
              <a:rPr lang="fi-FI" sz="2000" b="1" dirty="0" err="1">
                <a:solidFill>
                  <a:prstClr val="black"/>
                </a:solidFill>
                <a:latin typeface="Calibri"/>
                <a:ea typeface="ＭＳ Ｐゴシック" charset="0"/>
              </a:rPr>
              <a:t>assignments</a:t>
            </a:r>
            <a:r>
              <a:rPr lang="fi-FI" sz="2000" b="1" dirty="0">
                <a:solidFill>
                  <a:prstClr val="black"/>
                </a:solidFill>
                <a:latin typeface="Calibri"/>
                <a:ea typeface="ＭＳ Ｐゴシック" charset="0"/>
              </a:rPr>
              <a:t> </a:t>
            </a:r>
          </a:p>
          <a:p>
            <a:pPr algn="ctr" defTabSz="914341">
              <a:defRPr/>
            </a:pPr>
            <a:r>
              <a:rPr lang="fi-FI" sz="2000" b="1" dirty="0" err="1">
                <a:solidFill>
                  <a:prstClr val="black"/>
                </a:solidFill>
                <a:latin typeface="Calibri"/>
                <a:ea typeface="ＭＳ Ｐゴシック" charset="0"/>
              </a:rPr>
              <a:t>likely</a:t>
            </a:r>
            <a:r>
              <a:rPr lang="fi-FI" sz="2000" b="1" dirty="0">
                <a:solidFill>
                  <a:prstClr val="black"/>
                </a:solidFill>
                <a:latin typeface="Calibri"/>
                <a:ea typeface="ＭＳ Ｐゴシック" charset="0"/>
              </a:rPr>
              <a:t> to </a:t>
            </a:r>
            <a:r>
              <a:rPr lang="fi-FI" sz="2000" b="1" dirty="0" err="1">
                <a:solidFill>
                  <a:prstClr val="black"/>
                </a:solidFill>
                <a:latin typeface="Calibri"/>
                <a:ea typeface="ＭＳ Ｐゴシック" charset="0"/>
              </a:rPr>
              <a:t>remain</a:t>
            </a:r>
            <a:r>
              <a:rPr lang="fi-FI" sz="2000" b="1" dirty="0">
                <a:solidFill>
                  <a:prstClr val="black"/>
                </a:solidFill>
                <a:latin typeface="Calibri"/>
                <a:ea typeface="ＭＳ Ｐゴシック" charset="0"/>
              </a:rPr>
              <a:t> </a:t>
            </a:r>
            <a:r>
              <a:rPr lang="fi-FI" sz="2000" b="1" dirty="0" err="1">
                <a:solidFill>
                  <a:prstClr val="black"/>
                </a:solidFill>
                <a:latin typeface="Calibri"/>
                <a:ea typeface="ＭＳ Ｐゴシック" charset="0"/>
              </a:rPr>
              <a:t>important</a:t>
            </a:r>
            <a:r>
              <a:rPr lang="fi-FI" sz="2000" b="1" dirty="0">
                <a:solidFill>
                  <a:prstClr val="black"/>
                </a:solidFill>
                <a:latin typeface="Calibri"/>
                <a:ea typeface="ＭＳ Ｐゴシック" charset="0"/>
              </a:rPr>
              <a:t> for </a:t>
            </a:r>
            <a:r>
              <a:rPr lang="fi-FI" sz="2000" b="1" dirty="0" err="1">
                <a:solidFill>
                  <a:prstClr val="black"/>
                </a:solidFill>
                <a:latin typeface="Calibri"/>
                <a:ea typeface="ＭＳ Ｐゴシック" charset="0"/>
              </a:rPr>
              <a:t>control</a:t>
            </a:r>
            <a:r>
              <a:rPr lang="fi-FI" sz="2000" b="1" dirty="0">
                <a:solidFill>
                  <a:prstClr val="black"/>
                </a:solidFill>
                <a:latin typeface="Calibri"/>
                <a:ea typeface="ＭＳ Ｐゴシック" charset="0"/>
              </a:rPr>
              <a:t> &amp; </a:t>
            </a:r>
            <a:r>
              <a:rPr lang="fi-FI" sz="2000" b="1" dirty="0" err="1">
                <a:solidFill>
                  <a:prstClr val="black"/>
                </a:solidFill>
                <a:latin typeface="Calibri"/>
                <a:ea typeface="ＭＳ Ｐゴシック" charset="0"/>
              </a:rPr>
              <a:t>coordination</a:t>
            </a:r>
            <a:r>
              <a:rPr lang="fi-FI" sz="2000" b="1" dirty="0">
                <a:solidFill>
                  <a:prstClr val="black"/>
                </a:solidFill>
                <a:latin typeface="Calibri"/>
                <a:ea typeface="ＭＳ Ｐゴシック" charset="0"/>
              </a:rPr>
              <a:t>, </a:t>
            </a:r>
          </a:p>
          <a:p>
            <a:pPr algn="ctr" defTabSz="914341">
              <a:defRPr/>
            </a:pPr>
            <a:r>
              <a:rPr lang="fi-FI" sz="2000" b="1" dirty="0">
                <a:solidFill>
                  <a:prstClr val="black"/>
                </a:solidFill>
                <a:latin typeface="Calibri"/>
                <a:ea typeface="ＭＳ Ｐゴシック" charset="0"/>
              </a:rPr>
              <a:t>and </a:t>
            </a:r>
            <a:r>
              <a:rPr lang="fi-FI" sz="2000" b="1" dirty="0" err="1">
                <a:solidFill>
                  <a:prstClr val="black"/>
                </a:solidFill>
                <a:latin typeface="Calibri"/>
                <a:ea typeface="ＭＳ Ｐゴシック" charset="0"/>
              </a:rPr>
              <a:t>individual</a:t>
            </a:r>
            <a:r>
              <a:rPr lang="fi-FI" sz="2000" b="1" dirty="0">
                <a:solidFill>
                  <a:prstClr val="black"/>
                </a:solidFill>
                <a:latin typeface="Calibri"/>
                <a:ea typeface="ＭＳ Ｐゴシック" charset="0"/>
              </a:rPr>
              <a:t> &amp; </a:t>
            </a:r>
            <a:r>
              <a:rPr lang="fi-FI" sz="2000" b="1" dirty="0" err="1">
                <a:solidFill>
                  <a:prstClr val="black"/>
                </a:solidFill>
                <a:latin typeface="Calibri"/>
                <a:ea typeface="ＭＳ Ｐゴシック" charset="0"/>
              </a:rPr>
              <a:t>unit</a:t>
            </a:r>
            <a:r>
              <a:rPr lang="fi-FI" sz="2000" b="1" dirty="0">
                <a:solidFill>
                  <a:prstClr val="black"/>
                </a:solidFill>
                <a:latin typeface="Calibri"/>
                <a:ea typeface="ＭＳ Ｐゴシック" charset="0"/>
              </a:rPr>
              <a:t> </a:t>
            </a:r>
            <a:r>
              <a:rPr lang="fi-FI" sz="2000" b="1" dirty="0" err="1">
                <a:solidFill>
                  <a:prstClr val="black"/>
                </a:solidFill>
                <a:latin typeface="Calibri"/>
                <a:ea typeface="ＭＳ Ｐゴシック" charset="0"/>
              </a:rPr>
              <a:t>development</a:t>
            </a:r>
            <a:r>
              <a:rPr lang="fi-FI" sz="2000" b="1" dirty="0">
                <a:solidFill>
                  <a:prstClr val="black"/>
                </a:solidFill>
                <a:latin typeface="Calibri"/>
                <a:ea typeface="ＭＳ Ｐゴシック" charset="0"/>
              </a:rPr>
              <a:t>!</a:t>
            </a:r>
          </a:p>
        </p:txBody>
      </p:sp>
      <p:pic>
        <p:nvPicPr>
          <p:cNvPr id="4" name="Picture 3">
            <a:extLst>
              <a:ext uri="{FF2B5EF4-FFF2-40B4-BE49-F238E27FC236}">
                <a16:creationId xmlns:a16="http://schemas.microsoft.com/office/drawing/2014/main" id="{FA91B670-2945-4397-AFF4-D53FBFA9D5BB}"/>
              </a:ext>
            </a:extLst>
          </p:cNvPr>
          <p:cNvPicPr>
            <a:picLocks noChangeAspect="1"/>
          </p:cNvPicPr>
          <p:nvPr/>
        </p:nvPicPr>
        <p:blipFill>
          <a:blip r:embed="rId2"/>
          <a:stretch>
            <a:fillRect/>
          </a:stretch>
        </p:blipFill>
        <p:spPr>
          <a:xfrm>
            <a:off x="-104503" y="-11453"/>
            <a:ext cx="5242288" cy="6858000"/>
          </a:xfrm>
          <a:prstGeom prst="rect">
            <a:avLst/>
          </a:prstGeom>
        </p:spPr>
      </p:pic>
      <p:sp>
        <p:nvSpPr>
          <p:cNvPr id="5" name="Rectangle 4">
            <a:extLst>
              <a:ext uri="{FF2B5EF4-FFF2-40B4-BE49-F238E27FC236}">
                <a16:creationId xmlns:a16="http://schemas.microsoft.com/office/drawing/2014/main" id="{726CDC78-4386-4669-9421-A7B0AE3202E8}"/>
              </a:ext>
            </a:extLst>
          </p:cNvPr>
          <p:cNvSpPr/>
          <p:nvPr/>
        </p:nvSpPr>
        <p:spPr>
          <a:xfrm>
            <a:off x="1328028" y="6366927"/>
            <a:ext cx="2555508" cy="276999"/>
          </a:xfrm>
          <a:prstGeom prst="rect">
            <a:avLst/>
          </a:prstGeom>
        </p:spPr>
        <p:txBody>
          <a:bodyPr wrap="none">
            <a:spAutoFit/>
          </a:bodyPr>
          <a:lstStyle/>
          <a:p>
            <a:pPr defTabSz="548626" fontAlgn="base">
              <a:spcBef>
                <a:spcPct val="0"/>
              </a:spcBef>
              <a:spcAft>
                <a:spcPct val="0"/>
              </a:spcAft>
            </a:pPr>
            <a:r>
              <a:rPr lang="en-US" sz="1200" dirty="0">
                <a:solidFill>
                  <a:prstClr val="white"/>
                </a:solidFill>
                <a:latin typeface="Arial" charset="0"/>
                <a:ea typeface="ＭＳ Ｐゴシック" charset="0"/>
              </a:rPr>
              <a:t>Photo by </a:t>
            </a:r>
            <a:r>
              <a:rPr lang="en-US" sz="1200" dirty="0">
                <a:solidFill>
                  <a:prstClr val="white"/>
                </a:solidFill>
                <a:latin typeface="Arial" charset="0"/>
                <a:ea typeface="ＭＳ Ｐゴシック" charset="0"/>
                <a:hlinkClick r:id="rId3">
                  <a:extLst>
                    <a:ext uri="{A12FA001-AC4F-418D-AE19-62706E023703}">
                      <ahyp:hlinkClr xmlns:ahyp="http://schemas.microsoft.com/office/drawing/2018/hyperlinkcolor" val="tx"/>
                    </a:ext>
                  </a:extLst>
                </a:hlinkClick>
              </a:rPr>
              <a:t>Luke Jones</a:t>
            </a:r>
            <a:r>
              <a:rPr lang="en-US" sz="1200" dirty="0">
                <a:solidFill>
                  <a:prstClr val="white"/>
                </a:solidFill>
                <a:latin typeface="Arial" charset="0"/>
                <a:ea typeface="ＭＳ Ｐゴシック" charset="0"/>
              </a:rPr>
              <a:t> on </a:t>
            </a:r>
            <a:r>
              <a:rPr lang="en-US" sz="1200" dirty="0" err="1">
                <a:solidFill>
                  <a:prstClr val="white"/>
                </a:solidFill>
                <a:latin typeface="Arial" charset="0"/>
                <a:ea typeface="ＭＳ Ｐゴシック" charset="0"/>
                <a:hlinkClick r:id="rId4" action="ppaction://hlinkfile">
                  <a:extLst>
                    <a:ext uri="{A12FA001-AC4F-418D-AE19-62706E023703}">
                      <ahyp:hlinkClr xmlns:ahyp="http://schemas.microsoft.com/office/drawing/2018/hyperlinkcolor" val="tx"/>
                    </a:ext>
                  </a:extLst>
                </a:hlinkClick>
              </a:rPr>
              <a:t>Unsplash</a:t>
            </a:r>
            <a:r>
              <a:rPr lang="en-US" sz="1200" dirty="0">
                <a:solidFill>
                  <a:prstClr val="white"/>
                </a:solidFill>
                <a:latin typeface="Arial" charset="0"/>
                <a:ea typeface="ＭＳ Ｐゴシック" charset="0"/>
              </a:rPr>
              <a:t> </a:t>
            </a:r>
          </a:p>
        </p:txBody>
      </p:sp>
    </p:spTree>
    <p:extLst>
      <p:ext uri="{BB962C8B-B14F-4D97-AF65-F5344CB8AC3E}">
        <p14:creationId xmlns:p14="http://schemas.microsoft.com/office/powerpoint/2010/main" val="40108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F7DA2478-82F7-4284-BBD7-B5A6C13DEA0A}"/>
              </a:ext>
            </a:extLst>
          </p:cNvPr>
          <p:cNvSpPr txBox="1"/>
          <p:nvPr/>
        </p:nvSpPr>
        <p:spPr>
          <a:xfrm>
            <a:off x="773408" y="992094"/>
            <a:ext cx="3616913" cy="279516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a:solidFill>
                  <a:schemeClr val="tx1"/>
                </a:solidFill>
                <a:latin typeface="+mj-lt"/>
                <a:ea typeface="+mj-ea"/>
                <a:cs typeface="+mj-cs"/>
              </a:rPr>
              <a:t>Personal Reflection</a:t>
            </a:r>
          </a:p>
        </p:txBody>
      </p:sp>
      <p:pic>
        <p:nvPicPr>
          <p:cNvPr id="10" name="Picture 9" descr="Map&#10;&#10;Description automatically generated">
            <a:extLst>
              <a:ext uri="{FF2B5EF4-FFF2-40B4-BE49-F238E27FC236}">
                <a16:creationId xmlns:a16="http://schemas.microsoft.com/office/drawing/2014/main" id="{B0D6493F-628D-4BC5-B695-517E2B8C6D02}"/>
              </a:ext>
            </a:extLst>
          </p:cNvPr>
          <p:cNvPicPr>
            <a:picLocks noChangeAspect="1"/>
          </p:cNvPicPr>
          <p:nvPr/>
        </p:nvPicPr>
        <p:blipFill rotWithShape="1">
          <a:blip r:embed="rId2"/>
          <a:srcRect r="25609"/>
          <a:stretch/>
        </p:blipFill>
        <p:spPr>
          <a:xfrm>
            <a:off x="5783266" y="447202"/>
            <a:ext cx="4316232" cy="5802085"/>
          </a:xfrm>
          <a:prstGeom prst="rect">
            <a:avLst/>
          </a:prstGeom>
        </p:spPr>
      </p:pic>
      <p:sp>
        <p:nvSpPr>
          <p:cNvPr id="9" name="AutoShape 2" descr="Map of Europe showing names of countries which have member agencies in... |  Download Scientific Diagram">
            <a:extLst>
              <a:ext uri="{FF2B5EF4-FFF2-40B4-BE49-F238E27FC236}">
                <a16:creationId xmlns:a16="http://schemas.microsoft.com/office/drawing/2014/main" id="{12524378-D513-422C-B040-71053A7AA11D}"/>
              </a:ext>
            </a:extLst>
          </p:cNvPr>
          <p:cNvSpPr>
            <a:spLocks noChangeAspect="1" noChangeArrowheads="1"/>
          </p:cNvSpPr>
          <p:nvPr/>
        </p:nvSpPr>
        <p:spPr bwMode="auto">
          <a:xfrm>
            <a:off x="1624693" y="3276599"/>
            <a:ext cx="4623707" cy="46237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
        <p:nvSpPr>
          <p:cNvPr id="11" name="Oval 10">
            <a:extLst>
              <a:ext uri="{FF2B5EF4-FFF2-40B4-BE49-F238E27FC236}">
                <a16:creationId xmlns:a16="http://schemas.microsoft.com/office/drawing/2014/main" id="{2D895F79-A01E-4911-AADE-58422ADBCF66}"/>
              </a:ext>
            </a:extLst>
          </p:cNvPr>
          <p:cNvSpPr/>
          <p:nvPr/>
        </p:nvSpPr>
        <p:spPr>
          <a:xfrm>
            <a:off x="8776836" y="828261"/>
            <a:ext cx="1183822" cy="8735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Oval 20">
            <a:extLst>
              <a:ext uri="{FF2B5EF4-FFF2-40B4-BE49-F238E27FC236}">
                <a16:creationId xmlns:a16="http://schemas.microsoft.com/office/drawing/2014/main" id="{D14B478D-5F36-457B-AEE0-28F672EFE176}"/>
              </a:ext>
            </a:extLst>
          </p:cNvPr>
          <p:cNvSpPr/>
          <p:nvPr/>
        </p:nvSpPr>
        <p:spPr>
          <a:xfrm>
            <a:off x="8092396" y="1579345"/>
            <a:ext cx="1183822" cy="8735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Oval 22">
            <a:extLst>
              <a:ext uri="{FF2B5EF4-FFF2-40B4-BE49-F238E27FC236}">
                <a16:creationId xmlns:a16="http://schemas.microsoft.com/office/drawing/2014/main" id="{CE6C1A6D-ECE4-4C84-9F88-98217E6008AD}"/>
              </a:ext>
            </a:extLst>
          </p:cNvPr>
          <p:cNvSpPr/>
          <p:nvPr/>
        </p:nvSpPr>
        <p:spPr>
          <a:xfrm>
            <a:off x="9496653" y="1279101"/>
            <a:ext cx="1183822" cy="8735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Oval 24">
            <a:extLst>
              <a:ext uri="{FF2B5EF4-FFF2-40B4-BE49-F238E27FC236}">
                <a16:creationId xmlns:a16="http://schemas.microsoft.com/office/drawing/2014/main" id="{B1896F2A-FD48-471F-8236-5FF5D32886EE}"/>
              </a:ext>
            </a:extLst>
          </p:cNvPr>
          <p:cNvSpPr/>
          <p:nvPr/>
        </p:nvSpPr>
        <p:spPr>
          <a:xfrm>
            <a:off x="8181975" y="3386374"/>
            <a:ext cx="1183822" cy="8735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3" name="Straight Arrow Connector 12">
            <a:extLst>
              <a:ext uri="{FF2B5EF4-FFF2-40B4-BE49-F238E27FC236}">
                <a16:creationId xmlns:a16="http://schemas.microsoft.com/office/drawing/2014/main" id="{EFAD4397-43DA-4E3C-AE2F-F91F45B868A3}"/>
              </a:ext>
            </a:extLst>
          </p:cNvPr>
          <p:cNvCxnSpPr>
            <a:cxnSpLocks/>
          </p:cNvCxnSpPr>
          <p:nvPr/>
        </p:nvCxnSpPr>
        <p:spPr>
          <a:xfrm flipH="1" flipV="1">
            <a:off x="9365797" y="3839980"/>
            <a:ext cx="3129339" cy="48288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2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A18823-2179-48C5-B85C-15BB5D601A9E}"/>
              </a:ext>
            </a:extLst>
          </p:cNvPr>
          <p:cNvSpPr txBox="1"/>
          <p:nvPr/>
        </p:nvSpPr>
        <p:spPr>
          <a:xfrm>
            <a:off x="1142456" y="770708"/>
            <a:ext cx="10084525" cy="5632311"/>
          </a:xfrm>
          <a:prstGeom prst="rect">
            <a:avLst/>
          </a:prstGeom>
          <a:noFill/>
        </p:spPr>
        <p:txBody>
          <a:bodyPr wrap="square" rtlCol="0">
            <a:spAutoFit/>
          </a:bodyPr>
          <a:lstStyle/>
          <a:p>
            <a:r>
              <a:rPr lang="en-US" sz="2000" b="1" dirty="0"/>
              <a:t>REFLECTION on being a global citizen: </a:t>
            </a:r>
          </a:p>
          <a:p>
            <a:endParaRPr lang="en-US" sz="2000" dirty="0"/>
          </a:p>
          <a:p>
            <a:r>
              <a:rPr lang="en-US" sz="2000" dirty="0"/>
              <a:t>“I would say that growing up in many different countries gives you a head start for travelling and for developing the mindset of a global citizen</a:t>
            </a:r>
            <a:r>
              <a:rPr lang="en-US" sz="2000" dirty="0">
                <a:solidFill>
                  <a:schemeClr val="accent1">
                    <a:lumMod val="75000"/>
                  </a:schemeClr>
                </a:solidFill>
              </a:rPr>
              <a:t>. </a:t>
            </a:r>
            <a:r>
              <a:rPr lang="en-US" sz="2000" b="1" dirty="0">
                <a:solidFill>
                  <a:schemeClr val="accent1">
                    <a:lumMod val="75000"/>
                  </a:schemeClr>
                </a:solidFill>
              </a:rPr>
              <a:t>It’s a mindset, where you feel at ease practically anywhere and are able to create yourself a ‘home’, by quickly building habits in a new place</a:t>
            </a:r>
            <a:r>
              <a:rPr lang="en-US" sz="2000" b="1" dirty="0"/>
              <a:t>. </a:t>
            </a:r>
            <a:r>
              <a:rPr lang="en-US" sz="2000" dirty="0"/>
              <a:t>For instance, I stayed one week in Yangon, Myanmar and went daily to the same stall to get a fresh coconut. Even though this seems trivial, </a:t>
            </a:r>
            <a:r>
              <a:rPr lang="en-US" sz="2000" b="1" dirty="0">
                <a:solidFill>
                  <a:schemeClr val="accent1">
                    <a:lumMod val="75000"/>
                  </a:schemeClr>
                </a:solidFill>
              </a:rPr>
              <a:t>it helped me to form a connection to a new place and a sense of rootedness</a:t>
            </a:r>
            <a:r>
              <a:rPr lang="en-US" sz="2000" dirty="0"/>
              <a:t>. In this way, you don’t feel like a tourist anywhere. At the same time, the mindset of a global citizen </a:t>
            </a:r>
            <a:r>
              <a:rPr lang="en-US" sz="2000" b="1" dirty="0">
                <a:solidFill>
                  <a:schemeClr val="accent1">
                    <a:lumMod val="75000"/>
                  </a:schemeClr>
                </a:solidFill>
              </a:rPr>
              <a:t>can also give a false sense of security and confidence</a:t>
            </a:r>
            <a:r>
              <a:rPr lang="en-US" sz="2000" dirty="0"/>
              <a:t>. When you are not scared to go to a new place and are quickly able to get a feel for the norms in a new place, you start to feel that you could be one of them and are entitled to the same behavior, when in fact you are not. This can lead you to ask too intimate or inappropriate questions, like where somebody is from or what a cultural habit means. You think nothing of it, as for you, foreign cultures give a sense of empowerment and freedom, whereas for others they might carry a sense of insecurity. </a:t>
            </a:r>
            <a:r>
              <a:rPr lang="en-US" sz="2000" b="1" dirty="0">
                <a:solidFill>
                  <a:schemeClr val="accent1">
                    <a:lumMod val="75000"/>
                  </a:schemeClr>
                </a:solidFill>
              </a:rPr>
              <a:t>You might start to look at cultures through a collector’s eyes and start to mix and match the best parts of the cultures that you like or have lived in</a:t>
            </a:r>
            <a:r>
              <a:rPr lang="en-US" sz="2000" dirty="0">
                <a:solidFill>
                  <a:schemeClr val="accent1">
                    <a:lumMod val="75000"/>
                  </a:schemeClr>
                </a:solidFill>
              </a:rPr>
              <a:t>. </a:t>
            </a:r>
            <a:r>
              <a:rPr lang="en-US" sz="2000" dirty="0"/>
              <a:t>This can be very problematic for dealing with ‘real’ locals, even though for you it might feel like the most natural thing to do.”</a:t>
            </a:r>
            <a:endParaRPr lang="LID4096" sz="2000" dirty="0"/>
          </a:p>
        </p:txBody>
      </p:sp>
    </p:spTree>
    <p:extLst>
      <p:ext uri="{BB962C8B-B14F-4D97-AF65-F5344CB8AC3E}">
        <p14:creationId xmlns:p14="http://schemas.microsoft.com/office/powerpoint/2010/main" val="178414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B66D-7345-4626-8819-860DE6869B8D}"/>
              </a:ext>
            </a:extLst>
          </p:cNvPr>
          <p:cNvSpPr>
            <a:spLocks noGrp="1"/>
          </p:cNvSpPr>
          <p:nvPr>
            <p:ph type="title"/>
          </p:nvPr>
        </p:nvSpPr>
        <p:spPr>
          <a:xfrm>
            <a:off x="838200" y="365126"/>
            <a:ext cx="10515600" cy="859518"/>
          </a:xfrm>
        </p:spPr>
        <p:txBody>
          <a:bodyPr>
            <a:normAutofit/>
          </a:bodyPr>
          <a:lstStyle/>
          <a:p>
            <a:r>
              <a:rPr lang="en-US" sz="4000" b="1" dirty="0"/>
              <a:t>Discussion</a:t>
            </a:r>
            <a:endParaRPr lang="LID4096" sz="4000" b="1" dirty="0"/>
          </a:p>
        </p:txBody>
      </p:sp>
      <p:sp>
        <p:nvSpPr>
          <p:cNvPr id="3" name="Content Placeholder 2">
            <a:extLst>
              <a:ext uri="{FF2B5EF4-FFF2-40B4-BE49-F238E27FC236}">
                <a16:creationId xmlns:a16="http://schemas.microsoft.com/office/drawing/2014/main" id="{3FB10925-FBE7-418A-9EEC-18BFB23ECA31}"/>
              </a:ext>
            </a:extLst>
          </p:cNvPr>
          <p:cNvSpPr>
            <a:spLocks noGrp="1"/>
          </p:cNvSpPr>
          <p:nvPr>
            <p:ph idx="1"/>
          </p:nvPr>
        </p:nvSpPr>
        <p:spPr>
          <a:xfrm>
            <a:off x="838200" y="1634219"/>
            <a:ext cx="10515600" cy="4219574"/>
          </a:xfrm>
        </p:spPr>
        <p:txBody>
          <a:bodyPr>
            <a:normAutofit fontScale="92500" lnSpcReduction="20000"/>
          </a:bodyPr>
          <a:lstStyle/>
          <a:p>
            <a:r>
              <a:rPr lang="en-US" dirty="0"/>
              <a:t>What does internationalization mean for you?</a:t>
            </a:r>
          </a:p>
          <a:p>
            <a:pPr marL="0" indent="0">
              <a:buNone/>
            </a:pPr>
            <a:r>
              <a:rPr lang="en-US" dirty="0"/>
              <a:t>Understanding cultures, changing personal mindsets, experiencing international encounters, exchanging experiences and beliefs.</a:t>
            </a:r>
          </a:p>
          <a:p>
            <a:pPr marL="514350" indent="-514350">
              <a:buAutoNum type="arabicPeriod"/>
            </a:pPr>
            <a:endParaRPr lang="en-US" dirty="0"/>
          </a:p>
          <a:p>
            <a:r>
              <a:rPr lang="en-US" dirty="0"/>
              <a:t>Through which ways do we internationalize, from your point of view?</a:t>
            </a:r>
          </a:p>
          <a:p>
            <a:pPr marL="0" indent="0">
              <a:buNone/>
            </a:pPr>
            <a:r>
              <a:rPr lang="en-US" dirty="0"/>
              <a:t>Exchange, travel, language, news, consumptions. Essentially, we can seek, or receive, but we need to be open to experience this.</a:t>
            </a:r>
          </a:p>
          <a:p>
            <a:endParaRPr lang="en-US" dirty="0"/>
          </a:p>
          <a:p>
            <a:r>
              <a:rPr lang="en-US" dirty="0"/>
              <a:t>What may stop someone from internationalizing? </a:t>
            </a:r>
          </a:p>
          <a:p>
            <a:pPr marL="0" indent="0">
              <a:buNone/>
            </a:pPr>
            <a:r>
              <a:rPr lang="en-US" dirty="0"/>
              <a:t>Social, political, geographic and economic reasons. Many intercorrelations exist here.</a:t>
            </a:r>
            <a:endParaRPr lang="LID4096" dirty="0"/>
          </a:p>
        </p:txBody>
      </p:sp>
    </p:spTree>
    <p:extLst>
      <p:ext uri="{BB962C8B-B14F-4D97-AF65-F5344CB8AC3E}">
        <p14:creationId xmlns:p14="http://schemas.microsoft.com/office/powerpoint/2010/main" val="2016870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270223-6BD4-4D49-BD4C-7BE7706DD83C}"/>
              </a:ext>
            </a:extLst>
          </p:cNvPr>
          <p:cNvSpPr>
            <a:spLocks noGrp="1"/>
          </p:cNvSpPr>
          <p:nvPr>
            <p:ph type="body" sz="half" idx="10"/>
          </p:nvPr>
        </p:nvSpPr>
        <p:spPr/>
        <p:txBody>
          <a:bodyPr/>
          <a:lstStyle/>
          <a:p>
            <a:r>
              <a:rPr lang="en-US" dirty="0">
                <a:solidFill>
                  <a:schemeClr val="bg1"/>
                </a:solidFill>
              </a:rPr>
              <a:t>Schedule</a:t>
            </a:r>
            <a:endParaRPr lang="fi-FI" dirty="0">
              <a:solidFill>
                <a:schemeClr val="bg1"/>
              </a:solidFill>
            </a:endParaRPr>
          </a:p>
        </p:txBody>
      </p:sp>
      <p:sp>
        <p:nvSpPr>
          <p:cNvPr id="8" name="Text Placeholder 7">
            <a:extLst>
              <a:ext uri="{FF2B5EF4-FFF2-40B4-BE49-F238E27FC236}">
                <a16:creationId xmlns:a16="http://schemas.microsoft.com/office/drawing/2014/main" id="{D1FC2D88-5309-410F-9551-8E48E80B0386}"/>
              </a:ext>
            </a:extLst>
          </p:cNvPr>
          <p:cNvSpPr>
            <a:spLocks noGrp="1"/>
          </p:cNvSpPr>
          <p:nvPr>
            <p:ph type="body" sz="quarter" idx="11"/>
          </p:nvPr>
        </p:nvSpPr>
        <p:spPr>
          <a:xfrm>
            <a:off x="77972" y="3253683"/>
            <a:ext cx="2361803" cy="2640000"/>
          </a:xfrm>
        </p:spPr>
        <p:txBody>
          <a:bodyPr/>
          <a:lstStyle/>
          <a:p>
            <a:pPr marL="0" indent="0" algn="ctr">
              <a:buNone/>
            </a:pPr>
            <a:r>
              <a:rPr lang="en-US" dirty="0"/>
              <a:t>Introduction of Individual Internationalization</a:t>
            </a:r>
            <a:endParaRPr lang="fi-FI" dirty="0"/>
          </a:p>
        </p:txBody>
      </p:sp>
      <p:sp>
        <p:nvSpPr>
          <p:cNvPr id="9" name="Text Placeholder 8">
            <a:extLst>
              <a:ext uri="{FF2B5EF4-FFF2-40B4-BE49-F238E27FC236}">
                <a16:creationId xmlns:a16="http://schemas.microsoft.com/office/drawing/2014/main" id="{7DCEE65B-B4D5-4EF8-BFC2-9F92F8F4424F}"/>
              </a:ext>
            </a:extLst>
          </p:cNvPr>
          <p:cNvSpPr>
            <a:spLocks noGrp="1"/>
          </p:cNvSpPr>
          <p:nvPr>
            <p:ph type="body" sz="quarter" idx="12"/>
          </p:nvPr>
        </p:nvSpPr>
        <p:spPr/>
        <p:txBody>
          <a:bodyPr/>
          <a:lstStyle/>
          <a:p>
            <a:pPr marL="0" indent="0" algn="ctr">
              <a:buNone/>
            </a:pPr>
            <a:r>
              <a:rPr lang="en-US" dirty="0">
                <a:solidFill>
                  <a:srgbClr val="FFC000"/>
                </a:solidFill>
              </a:rPr>
              <a:t>The Importance of Language </a:t>
            </a:r>
          </a:p>
          <a:p>
            <a:pPr marL="0" indent="0" algn="ctr">
              <a:buNone/>
            </a:pPr>
            <a:endParaRPr lang="en-US" dirty="0">
              <a:solidFill>
                <a:srgbClr val="FFC000"/>
              </a:solidFill>
            </a:endParaRPr>
          </a:p>
          <a:p>
            <a:pPr marL="0" indent="0">
              <a:buNone/>
            </a:pPr>
            <a:endParaRPr lang="en-US" dirty="0">
              <a:solidFill>
                <a:srgbClr val="FFC000"/>
              </a:solidFill>
            </a:endParaRPr>
          </a:p>
        </p:txBody>
      </p:sp>
      <p:sp>
        <p:nvSpPr>
          <p:cNvPr id="10" name="Text Placeholder 9">
            <a:extLst>
              <a:ext uri="{FF2B5EF4-FFF2-40B4-BE49-F238E27FC236}">
                <a16:creationId xmlns:a16="http://schemas.microsoft.com/office/drawing/2014/main" id="{931985C7-F5B8-432A-8BF5-C1E0836A1D16}"/>
              </a:ext>
            </a:extLst>
          </p:cNvPr>
          <p:cNvSpPr>
            <a:spLocks noGrp="1"/>
          </p:cNvSpPr>
          <p:nvPr>
            <p:ph type="body" sz="quarter" idx="16"/>
          </p:nvPr>
        </p:nvSpPr>
        <p:spPr/>
        <p:txBody>
          <a:bodyPr/>
          <a:lstStyle/>
          <a:p>
            <a:r>
              <a:rPr lang="en-US" dirty="0"/>
              <a:t>1 </a:t>
            </a:r>
            <a:endParaRPr lang="fi-FI" dirty="0"/>
          </a:p>
        </p:txBody>
      </p:sp>
      <p:sp>
        <p:nvSpPr>
          <p:cNvPr id="11" name="Text Placeholder 10">
            <a:extLst>
              <a:ext uri="{FF2B5EF4-FFF2-40B4-BE49-F238E27FC236}">
                <a16:creationId xmlns:a16="http://schemas.microsoft.com/office/drawing/2014/main" id="{23FBEC39-50D8-413C-9CCB-FDAE983BAD01}"/>
              </a:ext>
            </a:extLst>
          </p:cNvPr>
          <p:cNvSpPr>
            <a:spLocks noGrp="1"/>
          </p:cNvSpPr>
          <p:nvPr>
            <p:ph type="body" sz="quarter" idx="17"/>
          </p:nvPr>
        </p:nvSpPr>
        <p:spPr>
          <a:solidFill>
            <a:srgbClr val="FFC000"/>
          </a:solidFill>
        </p:spPr>
        <p:txBody>
          <a:bodyPr/>
          <a:lstStyle/>
          <a:p>
            <a:r>
              <a:rPr lang="en-US" dirty="0"/>
              <a:t>2</a:t>
            </a:r>
            <a:endParaRPr lang="fi-FI" dirty="0"/>
          </a:p>
        </p:txBody>
      </p:sp>
      <p:sp>
        <p:nvSpPr>
          <p:cNvPr id="12" name="Text Placeholder 11">
            <a:extLst>
              <a:ext uri="{FF2B5EF4-FFF2-40B4-BE49-F238E27FC236}">
                <a16:creationId xmlns:a16="http://schemas.microsoft.com/office/drawing/2014/main" id="{9F29902A-C902-420D-8C22-9EC5B142C95E}"/>
              </a:ext>
            </a:extLst>
          </p:cNvPr>
          <p:cNvSpPr>
            <a:spLocks noGrp="1"/>
          </p:cNvSpPr>
          <p:nvPr>
            <p:ph type="body" sz="quarter" idx="18"/>
          </p:nvPr>
        </p:nvSpPr>
        <p:spPr/>
        <p:txBody>
          <a:bodyPr/>
          <a:lstStyle/>
          <a:p>
            <a:r>
              <a:rPr lang="en-US" dirty="0"/>
              <a:t>3</a:t>
            </a:r>
            <a:endParaRPr lang="fi-FI" dirty="0"/>
          </a:p>
        </p:txBody>
      </p:sp>
      <p:sp>
        <p:nvSpPr>
          <p:cNvPr id="13" name="Text Placeholder 12">
            <a:extLst>
              <a:ext uri="{FF2B5EF4-FFF2-40B4-BE49-F238E27FC236}">
                <a16:creationId xmlns:a16="http://schemas.microsoft.com/office/drawing/2014/main" id="{470AE4DE-A02C-4D53-ACF5-F83985DF58C6}"/>
              </a:ext>
            </a:extLst>
          </p:cNvPr>
          <p:cNvSpPr>
            <a:spLocks noGrp="1"/>
          </p:cNvSpPr>
          <p:nvPr>
            <p:ph type="body" sz="quarter" idx="19"/>
          </p:nvPr>
        </p:nvSpPr>
        <p:spPr/>
        <p:txBody>
          <a:bodyPr/>
          <a:lstStyle/>
          <a:p>
            <a:r>
              <a:rPr lang="en-US" dirty="0"/>
              <a:t>4</a:t>
            </a:r>
            <a:endParaRPr lang="fi-FI" dirty="0"/>
          </a:p>
        </p:txBody>
      </p:sp>
      <p:sp>
        <p:nvSpPr>
          <p:cNvPr id="14" name="Text Placeholder 13">
            <a:extLst>
              <a:ext uri="{FF2B5EF4-FFF2-40B4-BE49-F238E27FC236}">
                <a16:creationId xmlns:a16="http://schemas.microsoft.com/office/drawing/2014/main" id="{197C0DE6-D275-4757-8AE4-760DC78D9FA5}"/>
              </a:ext>
            </a:extLst>
          </p:cNvPr>
          <p:cNvSpPr>
            <a:spLocks noGrp="1"/>
          </p:cNvSpPr>
          <p:nvPr>
            <p:ph type="body" sz="quarter" idx="20"/>
          </p:nvPr>
        </p:nvSpPr>
        <p:spPr/>
        <p:txBody>
          <a:bodyPr/>
          <a:lstStyle/>
          <a:p>
            <a:r>
              <a:rPr lang="en-US" dirty="0"/>
              <a:t>5</a:t>
            </a:r>
            <a:endParaRPr lang="fi-FI" dirty="0"/>
          </a:p>
        </p:txBody>
      </p:sp>
      <p:sp>
        <p:nvSpPr>
          <p:cNvPr id="15" name="Text Placeholder 14">
            <a:extLst>
              <a:ext uri="{FF2B5EF4-FFF2-40B4-BE49-F238E27FC236}">
                <a16:creationId xmlns:a16="http://schemas.microsoft.com/office/drawing/2014/main" id="{12D4E670-8164-4BBA-B41D-9E9B546EC76F}"/>
              </a:ext>
            </a:extLst>
          </p:cNvPr>
          <p:cNvSpPr>
            <a:spLocks noGrp="1"/>
          </p:cNvSpPr>
          <p:nvPr>
            <p:ph type="body" sz="quarter" idx="23"/>
          </p:nvPr>
        </p:nvSpPr>
        <p:spPr/>
        <p:txBody>
          <a:bodyPr/>
          <a:lstStyle/>
          <a:p>
            <a:pPr marL="0" indent="0" algn="ctr">
              <a:buNone/>
            </a:pPr>
            <a:r>
              <a:rPr lang="en-US" dirty="0"/>
              <a:t>The Importance of Culture</a:t>
            </a:r>
            <a:endParaRPr lang="fi-FI" dirty="0"/>
          </a:p>
        </p:txBody>
      </p:sp>
      <p:sp>
        <p:nvSpPr>
          <p:cNvPr id="16" name="Text Placeholder 15">
            <a:extLst>
              <a:ext uri="{FF2B5EF4-FFF2-40B4-BE49-F238E27FC236}">
                <a16:creationId xmlns:a16="http://schemas.microsoft.com/office/drawing/2014/main" id="{18FE6386-94A6-4B7C-8C6F-415D854B6CB7}"/>
              </a:ext>
            </a:extLst>
          </p:cNvPr>
          <p:cNvSpPr>
            <a:spLocks noGrp="1"/>
          </p:cNvSpPr>
          <p:nvPr>
            <p:ph type="body" sz="quarter" idx="24"/>
          </p:nvPr>
        </p:nvSpPr>
        <p:spPr/>
        <p:txBody>
          <a:bodyPr/>
          <a:lstStyle/>
          <a:p>
            <a:pPr marL="0" indent="0" algn="ctr">
              <a:buNone/>
            </a:pPr>
            <a:r>
              <a:rPr lang="en-US" dirty="0"/>
              <a:t>Expatriation/</a:t>
            </a:r>
          </a:p>
          <a:p>
            <a:pPr marL="0" indent="0" algn="ctr">
              <a:buNone/>
            </a:pPr>
            <a:r>
              <a:rPr lang="en-US" dirty="0"/>
              <a:t>Repatriation</a:t>
            </a:r>
            <a:endParaRPr lang="fi-FI" dirty="0"/>
          </a:p>
        </p:txBody>
      </p:sp>
      <p:sp>
        <p:nvSpPr>
          <p:cNvPr id="17" name="Text Placeholder 16">
            <a:extLst>
              <a:ext uri="{FF2B5EF4-FFF2-40B4-BE49-F238E27FC236}">
                <a16:creationId xmlns:a16="http://schemas.microsoft.com/office/drawing/2014/main" id="{6D72642E-CD0E-44A7-9995-7F5528B04584}"/>
              </a:ext>
            </a:extLst>
          </p:cNvPr>
          <p:cNvSpPr>
            <a:spLocks noGrp="1"/>
          </p:cNvSpPr>
          <p:nvPr>
            <p:ph type="body" sz="quarter" idx="25"/>
          </p:nvPr>
        </p:nvSpPr>
        <p:spPr/>
        <p:txBody>
          <a:bodyPr/>
          <a:lstStyle/>
          <a:p>
            <a:pPr marL="0" indent="0" algn="ctr">
              <a:buNone/>
            </a:pPr>
            <a:r>
              <a:rPr lang="en-US" dirty="0"/>
              <a:t>Guest lecture from Margit Suurnäkki</a:t>
            </a:r>
            <a:endParaRPr lang="fi-FI" dirty="0"/>
          </a:p>
        </p:txBody>
      </p:sp>
    </p:spTree>
    <p:extLst>
      <p:ext uri="{BB962C8B-B14F-4D97-AF65-F5344CB8AC3E}">
        <p14:creationId xmlns:p14="http://schemas.microsoft.com/office/powerpoint/2010/main" val="159637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050C-18EF-45C7-8045-BBE3814525CA}"/>
              </a:ext>
            </a:extLst>
          </p:cNvPr>
          <p:cNvSpPr>
            <a:spLocks noGrp="1"/>
          </p:cNvSpPr>
          <p:nvPr>
            <p:ph type="title"/>
          </p:nvPr>
        </p:nvSpPr>
        <p:spPr>
          <a:xfrm>
            <a:off x="838200" y="191390"/>
            <a:ext cx="10515600" cy="728854"/>
          </a:xfrm>
        </p:spPr>
        <p:txBody>
          <a:bodyPr>
            <a:normAutofit/>
          </a:bodyPr>
          <a:lstStyle/>
          <a:p>
            <a:r>
              <a:rPr lang="en-US" sz="4000" b="1" dirty="0"/>
              <a:t>Language</a:t>
            </a:r>
            <a:endParaRPr lang="LID4096" sz="4000" b="1" dirty="0"/>
          </a:p>
        </p:txBody>
      </p:sp>
      <p:sp>
        <p:nvSpPr>
          <p:cNvPr id="7" name="Content Placeholder 4">
            <a:extLst>
              <a:ext uri="{FF2B5EF4-FFF2-40B4-BE49-F238E27FC236}">
                <a16:creationId xmlns:a16="http://schemas.microsoft.com/office/drawing/2014/main" id="{E68234D1-392D-452C-8E15-2E0FF0268CC1}"/>
              </a:ext>
            </a:extLst>
          </p:cNvPr>
          <p:cNvSpPr txBox="1">
            <a:spLocks/>
          </p:cNvSpPr>
          <p:nvPr/>
        </p:nvSpPr>
        <p:spPr>
          <a:xfrm>
            <a:off x="463295" y="1086167"/>
            <a:ext cx="6458443" cy="4868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spcAft>
                <a:spcPts val="1200"/>
              </a:spcAft>
              <a:buFont typeface="Wingdings" panose="05000000000000000000" pitchFamily="2" charset="2"/>
              <a:buChar char="Ø"/>
            </a:pPr>
            <a:r>
              <a:rPr lang="de-CH" sz="2000" dirty="0">
                <a:latin typeface="Calibri  "/>
                <a:cs typeface="Arial" panose="020B0604020202020204" pitchFamily="34" charset="0"/>
              </a:rPr>
              <a:t>The </a:t>
            </a:r>
            <a:r>
              <a:rPr lang="de-CH" sz="2000" dirty="0" err="1">
                <a:latin typeface="Calibri  "/>
                <a:cs typeface="Arial" panose="020B0604020202020204" pitchFamily="34" charset="0"/>
              </a:rPr>
              <a:t>language</a:t>
            </a:r>
            <a:r>
              <a:rPr lang="de-CH" sz="2000" dirty="0">
                <a:latin typeface="Calibri  "/>
                <a:cs typeface="Arial" panose="020B0604020202020204" pitchFamily="34" charset="0"/>
              </a:rPr>
              <a:t> </a:t>
            </a:r>
            <a:r>
              <a:rPr lang="de-CH" sz="2000" dirty="0" err="1">
                <a:latin typeface="Calibri  "/>
                <a:cs typeface="Arial" panose="020B0604020202020204" pitchFamily="34" charset="0"/>
              </a:rPr>
              <a:t>for</a:t>
            </a:r>
            <a:r>
              <a:rPr lang="de-CH" sz="2000" dirty="0">
                <a:latin typeface="Calibri  "/>
                <a:cs typeface="Arial" panose="020B0604020202020204" pitchFamily="34" charset="0"/>
              </a:rPr>
              <a:t> </a:t>
            </a:r>
            <a:r>
              <a:rPr lang="de-CH" sz="2000" dirty="0" err="1">
                <a:latin typeface="Calibri  "/>
                <a:cs typeface="Arial" panose="020B0604020202020204" pitchFamily="34" charset="0"/>
              </a:rPr>
              <a:t>globalization</a:t>
            </a:r>
            <a:r>
              <a:rPr lang="de-CH" sz="2000" dirty="0">
                <a:latin typeface="Calibri  "/>
                <a:cs typeface="Arial" panose="020B0604020202020204" pitchFamily="34" charset="0"/>
              </a:rPr>
              <a:t> – English</a:t>
            </a:r>
          </a:p>
          <a:p>
            <a:pPr lvl="1">
              <a:spcBef>
                <a:spcPts val="1200"/>
              </a:spcBef>
              <a:spcAft>
                <a:spcPts val="1200"/>
              </a:spcAft>
              <a:buFont typeface="Wingdings" panose="05000000000000000000" pitchFamily="2" charset="2"/>
              <a:buChar char="§"/>
            </a:pPr>
            <a:r>
              <a:rPr lang="de-CH" sz="2000" dirty="0" err="1">
                <a:latin typeface="Calibri  "/>
                <a:cs typeface="Arial" panose="020B0604020202020204" pitchFamily="34" charset="0"/>
              </a:rPr>
              <a:t>Anglosaxon</a:t>
            </a:r>
            <a:r>
              <a:rPr lang="de-CH" sz="2000" dirty="0">
                <a:latin typeface="Calibri  "/>
                <a:cs typeface="Arial" panose="020B0604020202020204" pitchFamily="34" charset="0"/>
              </a:rPr>
              <a:t> </a:t>
            </a:r>
            <a:r>
              <a:rPr lang="de-CH" sz="2000" dirty="0" err="1">
                <a:latin typeface="Calibri  "/>
                <a:cs typeface="Arial" panose="020B0604020202020204" pitchFamily="34" charset="0"/>
              </a:rPr>
              <a:t>cultural</a:t>
            </a:r>
            <a:r>
              <a:rPr lang="de-CH" sz="2000" dirty="0">
                <a:latin typeface="Calibri  "/>
                <a:cs typeface="Arial" panose="020B0604020202020204" pitchFamily="34" charset="0"/>
              </a:rPr>
              <a:t> </a:t>
            </a:r>
            <a:r>
              <a:rPr lang="de-CH" sz="2000" dirty="0" err="1">
                <a:latin typeface="Calibri  "/>
                <a:cs typeface="Arial" panose="020B0604020202020204" pitchFamily="34" charset="0"/>
              </a:rPr>
              <a:t>dominance</a:t>
            </a:r>
            <a:endParaRPr lang="de-CH" sz="2000" dirty="0">
              <a:latin typeface="Calibri  "/>
              <a:cs typeface="Arial" panose="020B0604020202020204" pitchFamily="34" charset="0"/>
            </a:endParaRPr>
          </a:p>
          <a:p>
            <a:pPr marL="342900" indent="-342900">
              <a:spcBef>
                <a:spcPts val="1200"/>
              </a:spcBef>
              <a:spcAft>
                <a:spcPts val="1200"/>
              </a:spcAft>
              <a:buFont typeface="Wingdings" panose="05000000000000000000" pitchFamily="2" charset="2"/>
              <a:buChar char="Ø"/>
            </a:pPr>
            <a:r>
              <a:rPr lang="de-CH" sz="2000" dirty="0" err="1">
                <a:latin typeface="Calibri  "/>
                <a:cs typeface="Arial" panose="020B0604020202020204" pitchFamily="34" charset="0"/>
              </a:rPr>
              <a:t>Hierarchy</a:t>
            </a:r>
            <a:r>
              <a:rPr lang="de-CH" sz="2000" dirty="0">
                <a:latin typeface="Calibri  "/>
                <a:cs typeface="Arial" panose="020B0604020202020204" pitchFamily="34" charset="0"/>
              </a:rPr>
              <a:t> </a:t>
            </a:r>
            <a:r>
              <a:rPr lang="de-CH" sz="2000" dirty="0" err="1">
                <a:latin typeface="Calibri  "/>
                <a:cs typeface="Arial" panose="020B0604020202020204" pitchFamily="34" charset="0"/>
              </a:rPr>
              <a:t>of</a:t>
            </a:r>
            <a:r>
              <a:rPr lang="de-CH" sz="2000" dirty="0">
                <a:latin typeface="Calibri  "/>
                <a:cs typeface="Arial" panose="020B0604020202020204" pitchFamily="34" charset="0"/>
              </a:rPr>
              <a:t> </a:t>
            </a:r>
            <a:r>
              <a:rPr lang="de-CH" sz="2000" dirty="0" err="1">
                <a:latin typeface="Calibri  "/>
                <a:cs typeface="Arial" panose="020B0604020202020204" pitchFamily="34" charset="0"/>
              </a:rPr>
              <a:t>languages</a:t>
            </a:r>
            <a:r>
              <a:rPr lang="de-CH" sz="2000" dirty="0">
                <a:latin typeface="Calibri  "/>
                <a:cs typeface="Arial" panose="020B0604020202020204" pitchFamily="34" charset="0"/>
              </a:rPr>
              <a:t>, </a:t>
            </a:r>
            <a:r>
              <a:rPr lang="de-CH" sz="2000" dirty="0" err="1">
                <a:latin typeface="Calibri  "/>
                <a:cs typeface="Arial" panose="020B0604020202020204" pitchFamily="34" charset="0"/>
              </a:rPr>
              <a:t>language</a:t>
            </a:r>
            <a:r>
              <a:rPr lang="de-CH" sz="2000" dirty="0">
                <a:latin typeface="Calibri  "/>
                <a:cs typeface="Arial" panose="020B0604020202020204" pitchFamily="34" charset="0"/>
              </a:rPr>
              <a:t> </a:t>
            </a:r>
            <a:r>
              <a:rPr lang="de-CH" sz="2000" dirty="0" err="1">
                <a:latin typeface="Calibri  "/>
                <a:cs typeface="Arial" panose="020B0604020202020204" pitchFamily="34" charset="0"/>
              </a:rPr>
              <a:t>capital</a:t>
            </a:r>
            <a:endParaRPr lang="de-CH" sz="2000" dirty="0">
              <a:latin typeface="Calibri  "/>
              <a:cs typeface="Arial" panose="020B0604020202020204" pitchFamily="34" charset="0"/>
            </a:endParaRPr>
          </a:p>
          <a:p>
            <a:pPr lvl="1">
              <a:spcBef>
                <a:spcPts val="1200"/>
              </a:spcBef>
              <a:spcAft>
                <a:spcPts val="1200"/>
              </a:spcAft>
              <a:buFont typeface="Wingdings" panose="05000000000000000000" pitchFamily="2" charset="2"/>
              <a:buChar char="§"/>
            </a:pPr>
            <a:r>
              <a:rPr lang="en-US" sz="2000" b="1" dirty="0"/>
              <a:t>“Shadow structures” </a:t>
            </a:r>
            <a:r>
              <a:rPr lang="en-US" sz="2000" dirty="0"/>
              <a:t>may be formed, where English language skills determine positions of power rather than the official hierarchies  (</a:t>
            </a:r>
            <a:r>
              <a:rPr lang="en-US" sz="2000" dirty="0" err="1"/>
              <a:t>Marschan</a:t>
            </a:r>
            <a:r>
              <a:rPr lang="en-US" sz="2000" dirty="0"/>
              <a:t>-Piekkari et al., 1999)</a:t>
            </a:r>
          </a:p>
          <a:p>
            <a:pPr lvl="1">
              <a:spcBef>
                <a:spcPts val="1200"/>
              </a:spcBef>
              <a:spcAft>
                <a:spcPts val="1200"/>
              </a:spcAft>
              <a:buFont typeface="Wingdings" panose="05000000000000000000" pitchFamily="2" charset="2"/>
              <a:buChar char="§"/>
            </a:pPr>
            <a:r>
              <a:rPr lang="de-CH" sz="2000" dirty="0"/>
              <a:t>People </a:t>
            </a:r>
            <a:r>
              <a:rPr lang="de-CH" sz="2000" dirty="0" err="1"/>
              <a:t>with</a:t>
            </a:r>
            <a:r>
              <a:rPr lang="de-CH" sz="2000" dirty="0"/>
              <a:t> a </a:t>
            </a:r>
            <a:r>
              <a:rPr lang="de-CH" sz="2000" dirty="0" err="1"/>
              <a:t>black</a:t>
            </a:r>
            <a:r>
              <a:rPr lang="de-CH" sz="2000" dirty="0"/>
              <a:t> </a:t>
            </a:r>
            <a:r>
              <a:rPr lang="de-CH" sz="2000" dirty="0" err="1"/>
              <a:t>accent</a:t>
            </a:r>
            <a:r>
              <a:rPr lang="de-CH" sz="2000" dirty="0"/>
              <a:t> </a:t>
            </a:r>
            <a:r>
              <a:rPr lang="de-CH" sz="2000" dirty="0" err="1"/>
              <a:t>judged</a:t>
            </a:r>
            <a:r>
              <a:rPr lang="de-CH" sz="2000" dirty="0"/>
              <a:t> </a:t>
            </a:r>
            <a:r>
              <a:rPr lang="de-CH" sz="2000" dirty="0" err="1"/>
              <a:t>to</a:t>
            </a:r>
            <a:r>
              <a:rPr lang="de-CH" sz="2000" dirty="0"/>
              <a:t> </a:t>
            </a:r>
            <a:r>
              <a:rPr lang="de-CH" sz="2000" dirty="0" err="1"/>
              <a:t>be</a:t>
            </a:r>
            <a:r>
              <a:rPr lang="de-CH" sz="2000" dirty="0"/>
              <a:t> </a:t>
            </a:r>
            <a:r>
              <a:rPr lang="de-CH" sz="2000" dirty="0" err="1"/>
              <a:t>more</a:t>
            </a:r>
            <a:r>
              <a:rPr lang="de-CH" sz="2000" dirty="0"/>
              <a:t> </a:t>
            </a:r>
            <a:br>
              <a:rPr lang="de-CH" sz="2000" dirty="0"/>
            </a:br>
            <a:r>
              <a:rPr lang="de-CH" sz="2000" u="sng" dirty="0" err="1"/>
              <a:t>difficult</a:t>
            </a:r>
            <a:r>
              <a:rPr lang="de-CH" sz="2000" dirty="0"/>
              <a:t> and </a:t>
            </a:r>
            <a:r>
              <a:rPr lang="de-CH" sz="2000" u="sng" dirty="0" err="1"/>
              <a:t>poor</a:t>
            </a:r>
            <a:r>
              <a:rPr lang="de-CH" sz="2000" dirty="0"/>
              <a:t>; White </a:t>
            </a:r>
            <a:r>
              <a:rPr lang="de-CH" sz="2000" dirty="0" err="1"/>
              <a:t>accent</a:t>
            </a:r>
            <a:r>
              <a:rPr lang="de-CH" sz="2000" dirty="0"/>
              <a:t> </a:t>
            </a:r>
            <a:r>
              <a:rPr lang="de-CH" sz="2000" dirty="0" err="1"/>
              <a:t>considered</a:t>
            </a:r>
            <a:r>
              <a:rPr lang="de-CH" sz="2000" dirty="0"/>
              <a:t> </a:t>
            </a:r>
            <a:r>
              <a:rPr lang="de-CH" sz="2000" dirty="0" err="1"/>
              <a:t>most</a:t>
            </a:r>
            <a:r>
              <a:rPr lang="de-CH" sz="2000" dirty="0"/>
              <a:t> </a:t>
            </a:r>
            <a:r>
              <a:rPr lang="de-CH" sz="2000" u="sng" dirty="0" err="1"/>
              <a:t>pleasant</a:t>
            </a:r>
            <a:r>
              <a:rPr lang="de-CH" sz="2000" u="sng" dirty="0"/>
              <a:t>, </a:t>
            </a:r>
            <a:r>
              <a:rPr lang="de-CH" sz="2000" u="sng" dirty="0" err="1"/>
              <a:t>educated</a:t>
            </a:r>
            <a:r>
              <a:rPr lang="de-CH" sz="2000" u="sng" dirty="0"/>
              <a:t>, </a:t>
            </a:r>
            <a:r>
              <a:rPr lang="de-CH" sz="2000" u="sng" dirty="0" err="1"/>
              <a:t>attractive</a:t>
            </a:r>
            <a:r>
              <a:rPr lang="de-CH" sz="2000" u="sng" dirty="0"/>
              <a:t>, </a:t>
            </a:r>
            <a:r>
              <a:rPr lang="de-CH" sz="2000" u="sng" dirty="0" err="1"/>
              <a:t>confident</a:t>
            </a:r>
            <a:r>
              <a:rPr lang="de-CH" sz="2000" u="sng" dirty="0"/>
              <a:t>, </a:t>
            </a:r>
            <a:r>
              <a:rPr lang="de-CH" sz="2000" u="sng" dirty="0" err="1"/>
              <a:t>trustworthy</a:t>
            </a:r>
            <a:r>
              <a:rPr lang="de-CH" sz="2000" u="sng" dirty="0"/>
              <a:t> and </a:t>
            </a:r>
            <a:r>
              <a:rPr lang="de-CH" sz="2000" u="sng" dirty="0" err="1"/>
              <a:t>rich</a:t>
            </a:r>
            <a:r>
              <a:rPr lang="de-CH" sz="2000" u="sng" dirty="0"/>
              <a:t> (</a:t>
            </a:r>
            <a:r>
              <a:rPr lang="de-CH" sz="2000" b="0" dirty="0"/>
              <a:t>The Economist, August 4 (2018)</a:t>
            </a:r>
            <a:endParaRPr lang="de-CH" sz="2000" u="sng" dirty="0">
              <a:latin typeface="Calibri  "/>
              <a:cs typeface="Arial" panose="020B0604020202020204" pitchFamily="34" charset="0"/>
            </a:endParaRPr>
          </a:p>
          <a:p>
            <a:pPr>
              <a:spcBef>
                <a:spcPts val="0"/>
              </a:spcBef>
              <a:buFont typeface="Wingdings" panose="05000000000000000000" pitchFamily="2" charset="2"/>
              <a:buChar char="Ø"/>
            </a:pPr>
            <a:r>
              <a:rPr lang="de-CH" sz="2000" dirty="0">
                <a:latin typeface="Calibri  "/>
                <a:cs typeface="Arial" panose="020B0604020202020204" pitchFamily="34" charset="0"/>
              </a:rPr>
              <a:t>  Fundamental </a:t>
            </a:r>
            <a:r>
              <a:rPr lang="de-CH" sz="2000" dirty="0" err="1">
                <a:latin typeface="Calibri  "/>
                <a:cs typeface="Arial" panose="020B0604020202020204" pitchFamily="34" charset="0"/>
              </a:rPr>
              <a:t>role</a:t>
            </a:r>
            <a:r>
              <a:rPr lang="de-CH" sz="2000" dirty="0">
                <a:latin typeface="Calibri  "/>
                <a:cs typeface="Arial" panose="020B0604020202020204" pitchFamily="34" charset="0"/>
              </a:rPr>
              <a:t> </a:t>
            </a:r>
            <a:r>
              <a:rPr lang="de-CH" sz="2000" dirty="0" err="1">
                <a:latin typeface="Calibri  "/>
                <a:cs typeface="Arial" panose="020B0604020202020204" pitchFamily="34" charset="0"/>
              </a:rPr>
              <a:t>of</a:t>
            </a:r>
            <a:r>
              <a:rPr lang="de-CH" sz="2000" dirty="0">
                <a:latin typeface="Calibri  "/>
                <a:cs typeface="Arial" panose="020B0604020202020204" pitchFamily="34" charset="0"/>
              </a:rPr>
              <a:t> </a:t>
            </a:r>
            <a:r>
              <a:rPr lang="de-CH" sz="2000" dirty="0" err="1">
                <a:latin typeface="Calibri  "/>
                <a:cs typeface="Arial" panose="020B0604020202020204" pitchFamily="34" charset="0"/>
              </a:rPr>
              <a:t>language</a:t>
            </a:r>
            <a:r>
              <a:rPr lang="de-CH" sz="2000" dirty="0">
                <a:latin typeface="Calibri  "/>
                <a:cs typeface="Arial" panose="020B0604020202020204" pitchFamily="34" charset="0"/>
              </a:rPr>
              <a:t> </a:t>
            </a:r>
            <a:r>
              <a:rPr lang="de-CH" sz="2000" dirty="0" err="1">
                <a:latin typeface="Calibri  "/>
                <a:cs typeface="Arial" panose="020B0604020202020204" pitchFamily="34" charset="0"/>
              </a:rPr>
              <a:t>competence</a:t>
            </a:r>
            <a:r>
              <a:rPr lang="de-CH" sz="2000" dirty="0">
                <a:latin typeface="Calibri  "/>
                <a:cs typeface="Arial" panose="020B0604020202020204" pitchFamily="34" charset="0"/>
              </a:rPr>
              <a:t> </a:t>
            </a:r>
          </a:p>
          <a:p>
            <a:pPr lvl="1">
              <a:spcBef>
                <a:spcPts val="0"/>
              </a:spcBef>
            </a:pPr>
            <a:r>
              <a:rPr lang="de-CH" sz="2000" dirty="0">
                <a:latin typeface="Calibri  "/>
                <a:cs typeface="Arial" panose="020B0604020202020204" pitchFamily="34" charset="0"/>
              </a:rPr>
              <a:t>Language </a:t>
            </a:r>
            <a:r>
              <a:rPr lang="de-CH" sz="2000" dirty="0" err="1">
                <a:latin typeface="Calibri  "/>
                <a:cs typeface="Arial" panose="020B0604020202020204" pitchFamily="34" charset="0"/>
              </a:rPr>
              <a:t>skills</a:t>
            </a:r>
            <a:r>
              <a:rPr lang="de-CH" sz="2000" dirty="0">
                <a:latin typeface="Calibri  "/>
                <a:cs typeface="Arial" panose="020B0604020202020204" pitchFamily="34" charset="0"/>
              </a:rPr>
              <a:t> </a:t>
            </a:r>
            <a:r>
              <a:rPr lang="de-CH" sz="2000" dirty="0" err="1">
                <a:latin typeface="Calibri  "/>
                <a:cs typeface="Arial" panose="020B0604020202020204" pitchFamily="34" charset="0"/>
              </a:rPr>
              <a:t>decisive</a:t>
            </a:r>
            <a:r>
              <a:rPr lang="de-CH" sz="2000" dirty="0">
                <a:latin typeface="Calibri  "/>
                <a:cs typeface="Arial" panose="020B0604020202020204" pitchFamily="34" charset="0"/>
              </a:rPr>
              <a:t> </a:t>
            </a:r>
            <a:r>
              <a:rPr lang="de-CH" sz="2000" dirty="0" err="1">
                <a:latin typeface="Calibri  "/>
                <a:cs typeface="Arial" panose="020B0604020202020204" pitchFamily="34" charset="0"/>
              </a:rPr>
              <a:t>for</a:t>
            </a:r>
            <a:r>
              <a:rPr lang="de-CH" sz="2000" dirty="0">
                <a:latin typeface="Calibri  "/>
                <a:cs typeface="Arial" panose="020B0604020202020204" pitchFamily="34" charset="0"/>
              </a:rPr>
              <a:t> </a:t>
            </a:r>
            <a:r>
              <a:rPr lang="de-CH" sz="2000" dirty="0" err="1">
                <a:latin typeface="Calibri  "/>
                <a:cs typeface="Arial" panose="020B0604020202020204" pitchFamily="34" charset="0"/>
              </a:rPr>
              <a:t>influence</a:t>
            </a:r>
            <a:r>
              <a:rPr lang="de-CH" sz="2000" dirty="0">
                <a:latin typeface="Calibri  "/>
                <a:cs typeface="Arial" panose="020B0604020202020204" pitchFamily="34" charset="0"/>
              </a:rPr>
              <a:t>, </a:t>
            </a:r>
            <a:r>
              <a:rPr lang="de-CH" sz="2000" dirty="0" err="1">
                <a:latin typeface="Calibri  "/>
                <a:cs typeface="Arial" panose="020B0604020202020204" pitchFamily="34" charset="0"/>
              </a:rPr>
              <a:t>participation</a:t>
            </a:r>
            <a:r>
              <a:rPr lang="de-CH" sz="2000" dirty="0">
                <a:latin typeface="Calibri  "/>
                <a:cs typeface="Arial" panose="020B0604020202020204" pitchFamily="34" charset="0"/>
              </a:rPr>
              <a:t>, </a:t>
            </a:r>
            <a:r>
              <a:rPr lang="de-CH" sz="2000" dirty="0" err="1">
                <a:latin typeface="Calibri  "/>
                <a:cs typeface="Arial" panose="020B0604020202020204" pitchFamily="34" charset="0"/>
              </a:rPr>
              <a:t>career</a:t>
            </a:r>
            <a:r>
              <a:rPr lang="de-CH" sz="2000" dirty="0">
                <a:latin typeface="Calibri  "/>
                <a:cs typeface="Arial" panose="020B0604020202020204" pitchFamily="34" charset="0"/>
              </a:rPr>
              <a:t> </a:t>
            </a:r>
            <a:r>
              <a:rPr lang="de-CH" sz="2000" dirty="0" err="1">
                <a:latin typeface="Calibri  "/>
                <a:cs typeface="Arial" panose="020B0604020202020204" pitchFamily="34" charset="0"/>
              </a:rPr>
              <a:t>progression</a:t>
            </a:r>
            <a:r>
              <a:rPr lang="de-CH" sz="2000" dirty="0">
                <a:latin typeface="Calibri  "/>
                <a:cs typeface="Arial" panose="020B0604020202020204" pitchFamily="34" charset="0"/>
              </a:rPr>
              <a:t> and </a:t>
            </a:r>
            <a:r>
              <a:rPr lang="de-CH" sz="2000" dirty="0" err="1">
                <a:latin typeface="Calibri  "/>
                <a:cs typeface="Arial" panose="020B0604020202020204" pitchFamily="34" charset="0"/>
              </a:rPr>
              <a:t>access</a:t>
            </a:r>
            <a:r>
              <a:rPr lang="de-CH" sz="2000" dirty="0">
                <a:latin typeface="Calibri  "/>
                <a:cs typeface="Arial" panose="020B0604020202020204" pitchFamily="34" charset="0"/>
              </a:rPr>
              <a:t> </a:t>
            </a:r>
            <a:r>
              <a:rPr lang="de-CH" sz="2000" dirty="0" err="1">
                <a:latin typeface="Calibri  "/>
                <a:cs typeface="Arial" panose="020B0604020202020204" pitchFamily="34" charset="0"/>
              </a:rPr>
              <a:t>to</a:t>
            </a:r>
            <a:r>
              <a:rPr lang="de-CH" sz="2000" dirty="0">
                <a:latin typeface="Calibri  "/>
                <a:cs typeface="Arial" panose="020B0604020202020204" pitchFamily="34" charset="0"/>
              </a:rPr>
              <a:t> </a:t>
            </a:r>
            <a:r>
              <a:rPr lang="de-CH" sz="2000" dirty="0" err="1">
                <a:latin typeface="Calibri  "/>
                <a:cs typeface="Arial" panose="020B0604020202020204" pitchFamily="34" charset="0"/>
              </a:rPr>
              <a:t>labor</a:t>
            </a:r>
            <a:r>
              <a:rPr lang="de-CH" sz="2000" dirty="0">
                <a:latin typeface="Calibri  "/>
                <a:cs typeface="Arial" panose="020B0604020202020204" pitchFamily="34" charset="0"/>
              </a:rPr>
              <a:t> </a:t>
            </a:r>
            <a:r>
              <a:rPr lang="de-CH" sz="2000" dirty="0" err="1">
                <a:latin typeface="Calibri  "/>
                <a:cs typeface="Arial" panose="020B0604020202020204" pitchFamily="34" charset="0"/>
              </a:rPr>
              <a:t>market</a:t>
            </a:r>
            <a:endParaRPr lang="de-CH" sz="2000" dirty="0">
              <a:latin typeface="Calibri  "/>
              <a:cs typeface="Arial" panose="020B0604020202020204" pitchFamily="34" charset="0"/>
            </a:endParaRPr>
          </a:p>
          <a:p>
            <a:pPr marL="0" indent="0">
              <a:spcBef>
                <a:spcPts val="0"/>
              </a:spcBef>
              <a:buNone/>
            </a:pPr>
            <a:r>
              <a:rPr lang="de-CH" dirty="0">
                <a:latin typeface="Calibri  "/>
                <a:cs typeface="Arial" panose="020B0604020202020204" pitchFamily="34" charset="0"/>
              </a:rPr>
              <a:t>										</a:t>
            </a:r>
            <a:endParaRPr lang="fi-FI" sz="1900" dirty="0">
              <a:latin typeface="Calibri  "/>
            </a:endParaRPr>
          </a:p>
        </p:txBody>
      </p:sp>
      <p:pic>
        <p:nvPicPr>
          <p:cNvPr id="4" name="Picture 3" descr="Graphical user interface, application&#10;&#10;Description automatically generated">
            <a:extLst>
              <a:ext uri="{FF2B5EF4-FFF2-40B4-BE49-F238E27FC236}">
                <a16:creationId xmlns:a16="http://schemas.microsoft.com/office/drawing/2014/main" id="{1B26195A-1E8D-40D1-996F-955823E53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407" y="903289"/>
            <a:ext cx="6458443" cy="3628517"/>
          </a:xfrm>
          <a:prstGeom prst="rect">
            <a:avLst/>
          </a:prstGeom>
        </p:spPr>
      </p:pic>
      <p:sp>
        <p:nvSpPr>
          <p:cNvPr id="8" name="TextBox 7">
            <a:extLst>
              <a:ext uri="{FF2B5EF4-FFF2-40B4-BE49-F238E27FC236}">
                <a16:creationId xmlns:a16="http://schemas.microsoft.com/office/drawing/2014/main" id="{DF933515-5B8D-482A-8D41-F3ABECB475EF}"/>
              </a:ext>
            </a:extLst>
          </p:cNvPr>
          <p:cNvSpPr txBox="1"/>
          <p:nvPr/>
        </p:nvSpPr>
        <p:spPr>
          <a:xfrm>
            <a:off x="7022592" y="5938390"/>
            <a:ext cx="5047488" cy="646331"/>
          </a:xfrm>
          <a:prstGeom prst="rect">
            <a:avLst/>
          </a:prstGeom>
          <a:noFill/>
        </p:spPr>
        <p:txBody>
          <a:bodyPr wrap="square">
            <a:spAutoFit/>
          </a:bodyPr>
          <a:lstStyle/>
          <a:p>
            <a:r>
              <a:rPr lang="en-US" sz="1200" b="0" dirty="0" err="1"/>
              <a:t>Marschan</a:t>
            </a:r>
            <a:r>
              <a:rPr lang="en-US" sz="1200" b="0" dirty="0"/>
              <a:t>-Piekkari, R., Welch, D. &amp; Welch L. (1999) In the shadow: the impact of language on structure, power and communication in the multinational. </a:t>
            </a:r>
            <a:r>
              <a:rPr lang="en-US" sz="1200" b="0" i="1" dirty="0"/>
              <a:t>International Business Review </a:t>
            </a:r>
            <a:r>
              <a:rPr lang="en-US" sz="1200" b="0" dirty="0"/>
              <a:t>8(4), 421–440.</a:t>
            </a:r>
          </a:p>
        </p:txBody>
      </p:sp>
    </p:spTree>
    <p:extLst>
      <p:ext uri="{BB962C8B-B14F-4D97-AF65-F5344CB8AC3E}">
        <p14:creationId xmlns:p14="http://schemas.microsoft.com/office/powerpoint/2010/main" val="232333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151D-BC43-4D17-91F0-B4E58C99C59E}"/>
              </a:ext>
            </a:extLst>
          </p:cNvPr>
          <p:cNvSpPr>
            <a:spLocks noGrp="1"/>
          </p:cNvSpPr>
          <p:nvPr>
            <p:ph type="title"/>
          </p:nvPr>
        </p:nvSpPr>
        <p:spPr>
          <a:xfrm>
            <a:off x="1058912" y="238125"/>
            <a:ext cx="10515600" cy="3190875"/>
          </a:xfrm>
        </p:spPr>
        <p:txBody>
          <a:bodyPr/>
          <a:lstStyle/>
          <a:p>
            <a:r>
              <a:rPr lang="en-US" b="1" dirty="0"/>
              <a:t>Discussion: </a:t>
            </a:r>
            <a:br>
              <a:rPr lang="en-US" b="1" dirty="0"/>
            </a:br>
            <a:br>
              <a:rPr lang="en-US" b="1" dirty="0"/>
            </a:br>
            <a:r>
              <a:rPr lang="en-US" b="1" dirty="0"/>
              <a:t>How do we foster a psychologically safe language climate in the classroom?</a:t>
            </a:r>
            <a:endParaRPr lang="LID4096" b="1" dirty="0"/>
          </a:p>
        </p:txBody>
      </p:sp>
      <p:sp>
        <p:nvSpPr>
          <p:cNvPr id="3" name="TextBox 2">
            <a:extLst>
              <a:ext uri="{FF2B5EF4-FFF2-40B4-BE49-F238E27FC236}">
                <a16:creationId xmlns:a16="http://schemas.microsoft.com/office/drawing/2014/main" id="{791A63A9-E0FC-4CD8-A3DB-1316075BABF2}"/>
              </a:ext>
            </a:extLst>
          </p:cNvPr>
          <p:cNvSpPr txBox="1"/>
          <p:nvPr/>
        </p:nvSpPr>
        <p:spPr>
          <a:xfrm>
            <a:off x="1381540" y="4308587"/>
            <a:ext cx="7626570" cy="1477328"/>
          </a:xfrm>
          <a:prstGeom prst="rect">
            <a:avLst/>
          </a:prstGeom>
          <a:noFill/>
        </p:spPr>
        <p:txBody>
          <a:bodyPr wrap="square">
            <a:spAutoFit/>
          </a:bodyPr>
          <a:lstStyle/>
          <a:p>
            <a:r>
              <a:rPr lang="en-US" b="1" dirty="0"/>
              <a:t>Psychological safety</a:t>
            </a:r>
          </a:p>
          <a:p>
            <a:pPr marL="257175" indent="-257175">
              <a:buFont typeface="Arial" panose="020B0604020202020204" pitchFamily="34" charset="0"/>
              <a:buChar char="•"/>
            </a:pPr>
            <a:r>
              <a:rPr lang="en-US" dirty="0"/>
              <a:t>Feelings of belonging to the group</a:t>
            </a:r>
          </a:p>
          <a:p>
            <a:pPr marL="257175" indent="-257175">
              <a:buFont typeface="Arial" panose="020B0604020202020204" pitchFamily="34" charset="0"/>
              <a:buChar char="•"/>
            </a:pPr>
            <a:r>
              <a:rPr lang="en-US" dirty="0"/>
              <a:t>Safe to express opinions</a:t>
            </a:r>
          </a:p>
          <a:p>
            <a:pPr marL="257175" indent="-257175">
              <a:buFont typeface="Arial" panose="020B0604020202020204" pitchFamily="34" charset="0"/>
              <a:buChar char="•"/>
            </a:pPr>
            <a:r>
              <a:rPr lang="en-US" dirty="0"/>
              <a:t>Safe to make mistakes</a:t>
            </a:r>
          </a:p>
          <a:p>
            <a:pPr marL="257175" indent="-257175">
              <a:buFont typeface="Arial" panose="020B0604020202020204" pitchFamily="34" charset="0"/>
              <a:buChar char="•"/>
            </a:pPr>
            <a:r>
              <a:rPr lang="en-US" dirty="0"/>
              <a:t>Safe to be yourself</a:t>
            </a:r>
          </a:p>
        </p:txBody>
      </p:sp>
      <p:pic>
        <p:nvPicPr>
          <p:cNvPr id="4" name="Picture 4" descr="One to an undefined many communication">
            <a:extLst>
              <a:ext uri="{FF2B5EF4-FFF2-40B4-BE49-F238E27FC236}">
                <a16:creationId xmlns:a16="http://schemas.microsoft.com/office/drawing/2014/main" id="{A93EAEC1-72FF-4821-8A51-D7609F33D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76990"/>
            <a:ext cx="4811247" cy="360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6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BA PPT_en">
  <a:themeElements>
    <a:clrScheme name="EMBA Vorlag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MBA Vorlag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EMBA Vorlag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MBA Vorlag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MBA Vorlag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MBA Vorlag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MBA Vorlag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MBA Vorlag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MBA Vorlag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MBA Vorlag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MBA Vorlag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MBA Vorlag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MBA Vorlag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MBA Vorlag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MBA Vorlage Präsentation 13">
        <a:dk1>
          <a:srgbClr val="000000"/>
        </a:dk1>
        <a:lt1>
          <a:srgbClr val="FFFFFF"/>
        </a:lt1>
        <a:dk2>
          <a:srgbClr val="000000"/>
        </a:dk2>
        <a:lt2>
          <a:srgbClr val="808080"/>
        </a:lt2>
        <a:accent1>
          <a:srgbClr val="FF0000"/>
        </a:accent1>
        <a:accent2>
          <a:srgbClr val="A3CCF5"/>
        </a:accent2>
        <a:accent3>
          <a:srgbClr val="FFFFFF"/>
        </a:accent3>
        <a:accent4>
          <a:srgbClr val="000000"/>
        </a:accent4>
        <a:accent5>
          <a:srgbClr val="FFAAAA"/>
        </a:accent5>
        <a:accent6>
          <a:srgbClr val="93B9DE"/>
        </a:accent6>
        <a:hlink>
          <a:srgbClr val="F59E00"/>
        </a:hlink>
        <a:folHlink>
          <a:srgbClr val="9EC72E"/>
        </a:folHlink>
      </a:clrScheme>
      <a:clrMap bg1="lt1" tx1="dk1" bg2="lt2" tx2="dk2" accent1="accent1" accent2="accent2" accent3="accent3" accent4="accent4" accent5="accent5" accent6="accent6" hlink="hlink" folHlink="folHlink"/>
    </a:extraClrScheme>
    <a:extraClrScheme>
      <a:clrScheme name="EMBA Vorlage Präsentation 14">
        <a:dk1>
          <a:srgbClr val="000000"/>
        </a:dk1>
        <a:lt1>
          <a:srgbClr val="FFFFFF"/>
        </a:lt1>
        <a:dk2>
          <a:srgbClr val="FF0000"/>
        </a:dk2>
        <a:lt2>
          <a:srgbClr val="D4C7BA"/>
        </a:lt2>
        <a:accent1>
          <a:srgbClr val="734019"/>
        </a:accent1>
        <a:accent2>
          <a:srgbClr val="A3CCF5"/>
        </a:accent2>
        <a:accent3>
          <a:srgbClr val="FFFFFF"/>
        </a:accent3>
        <a:accent4>
          <a:srgbClr val="000000"/>
        </a:accent4>
        <a:accent5>
          <a:srgbClr val="BCAFAB"/>
        </a:accent5>
        <a:accent6>
          <a:srgbClr val="93B9DE"/>
        </a:accent6>
        <a:hlink>
          <a:srgbClr val="F59E00"/>
        </a:hlink>
        <a:folHlink>
          <a:srgbClr val="9EC72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ptx" id="{E68F8044-37E2-41CE-B834-7B9B753E7884}" vid="{A03C304B-FE21-483C-9832-56A7F0FF16DE}"/>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2131</TotalTime>
  <Words>3657</Words>
  <Application>Microsoft Office PowerPoint</Application>
  <PresentationFormat>Widescreen</PresentationFormat>
  <Paragraphs>413</Paragraphs>
  <Slides>35</Slides>
  <Notes>17</Notes>
  <HiddenSlides>0</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35</vt:i4>
      </vt:variant>
    </vt:vector>
  </HeadingPairs>
  <TitlesOfParts>
    <vt:vector size="59" baseType="lpstr">
      <vt:lpstr>Atlas Grotesk Web</vt:lpstr>
      <vt:lpstr>Calibri  </vt:lpstr>
      <vt:lpstr>Lucida Grande</vt:lpstr>
      <vt:lpstr>Sabon</vt:lpstr>
      <vt:lpstr>Arial</vt:lpstr>
      <vt:lpstr>Arial</vt:lpstr>
      <vt:lpstr>Avenir Next LT Pro</vt:lpstr>
      <vt:lpstr>Calibri</vt:lpstr>
      <vt:lpstr>Calibri Light</vt:lpstr>
      <vt:lpstr>Courier New</vt:lpstr>
      <vt:lpstr>Georgia</vt:lpstr>
      <vt:lpstr>Rockwell</vt:lpstr>
      <vt:lpstr>Symbol</vt:lpstr>
      <vt:lpstr>Times</vt:lpstr>
      <vt:lpstr>Times New Roman</vt:lpstr>
      <vt:lpstr>Wingdings</vt:lpstr>
      <vt:lpstr>Office Theme</vt:lpstr>
      <vt:lpstr>1_Office Theme</vt:lpstr>
      <vt:lpstr>2_Office Theme</vt:lpstr>
      <vt:lpstr>EMBA PPT_en</vt:lpstr>
      <vt:lpstr>Office-teema</vt:lpstr>
      <vt:lpstr>3_Office Theme</vt:lpstr>
      <vt:lpstr>1_Office-teema</vt:lpstr>
      <vt:lpstr>Photo Editor Photo</vt:lpstr>
      <vt:lpstr>Individual Internationalization</vt:lpstr>
      <vt:lpstr>PowerPoint Presentation</vt:lpstr>
      <vt:lpstr>Forum Posts</vt:lpstr>
      <vt:lpstr>PowerPoint Presentation</vt:lpstr>
      <vt:lpstr>PowerPoint Presentation</vt:lpstr>
      <vt:lpstr>Discussion</vt:lpstr>
      <vt:lpstr>PowerPoint Presentation</vt:lpstr>
      <vt:lpstr>Language</vt:lpstr>
      <vt:lpstr>Discussion:   How do we foster a psychologically safe language climate in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 of Organizational Culture</vt:lpstr>
      <vt:lpstr>National cultural differences </vt:lpstr>
      <vt:lpstr>Hofstede’s study of cultural differences</vt:lpstr>
      <vt:lpstr>PowerPoint Presentation</vt:lpstr>
      <vt:lpstr>PowerPoint Presentation</vt:lpstr>
      <vt:lpstr>Confucianism: Social Harmony</vt:lpstr>
      <vt:lpstr>PowerPoint Presentation</vt:lpstr>
      <vt:lpstr>PowerPoint Presentation</vt:lpstr>
      <vt:lpstr>PowerPoint Presentation</vt:lpstr>
      <vt:lpstr>PowerPoint Presentation</vt:lpstr>
      <vt:lpstr>An alternative way to conceptualize CULTURE - Tim Ingold (Social Anthropologist) </vt:lpstr>
      <vt:lpstr>Multiculturalism within individuals (Vora et al., 2019)</vt:lpstr>
      <vt:lpstr>PowerPoint Presentation</vt:lpstr>
      <vt:lpstr>PowerPoint Presentation</vt:lpstr>
      <vt:lpstr>The Roles of Expatriates</vt:lpstr>
      <vt:lpstr>Managing the Expatriation Process</vt:lpstr>
      <vt:lpstr>Adjusting to the Expatriate Role</vt:lpstr>
      <vt:lpstr>Characteristics of Successful Expatriates</vt:lpstr>
      <vt:lpstr>Alternatives to Expatriation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Linyu</dc:creator>
  <cp:lastModifiedBy>Liu Linyu</cp:lastModifiedBy>
  <cp:revision>16</cp:revision>
  <cp:lastPrinted>2022-09-29T05:37:00Z</cp:lastPrinted>
  <dcterms:created xsi:type="dcterms:W3CDTF">2022-09-27T06:39:12Z</dcterms:created>
  <dcterms:modified xsi:type="dcterms:W3CDTF">2022-09-29T13:17:41Z</dcterms:modified>
</cp:coreProperties>
</file>