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671" r:id="rId2"/>
  </p:sldMasterIdLst>
  <p:notesMasterIdLst>
    <p:notesMasterId r:id="rId21"/>
  </p:notesMasterIdLst>
  <p:handoutMasterIdLst>
    <p:handoutMasterId r:id="rId22"/>
  </p:handoutMasterIdLst>
  <p:sldIdLst>
    <p:sldId id="256" r:id="rId3"/>
    <p:sldId id="584" r:id="rId4"/>
    <p:sldId id="696" r:id="rId5"/>
    <p:sldId id="585" r:id="rId6"/>
    <p:sldId id="695" r:id="rId7"/>
    <p:sldId id="698" r:id="rId8"/>
    <p:sldId id="697" r:id="rId9"/>
    <p:sldId id="705" r:id="rId10"/>
    <p:sldId id="706" r:id="rId11"/>
    <p:sldId id="707" r:id="rId12"/>
    <p:sldId id="708" r:id="rId13"/>
    <p:sldId id="709" r:id="rId14"/>
    <p:sldId id="700" r:id="rId15"/>
    <p:sldId id="701" r:id="rId16"/>
    <p:sldId id="702" r:id="rId17"/>
    <p:sldId id="703" r:id="rId18"/>
    <p:sldId id="704" r:id="rId19"/>
    <p:sldId id="699" r:id="rId20"/>
  </p:sldIdLst>
  <p:sldSz cx="9144000" cy="6858000" type="screen4x3"/>
  <p:notesSz cx="67945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D9D9D9"/>
    <a:srgbClr val="DDDDDD"/>
    <a:srgbClr val="F2F2F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9" autoAdjust="0"/>
    <p:restoredTop sz="86392" autoAdjust="0"/>
  </p:normalViewPr>
  <p:slideViewPr>
    <p:cSldViewPr snapToGrid="0">
      <p:cViewPr varScale="1">
        <p:scale>
          <a:sx n="93" d="100"/>
          <a:sy n="93" d="100"/>
        </p:scale>
        <p:origin x="108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384"/>
    </p:cViewPr>
  </p:sorterViewPr>
  <p:notesViewPr>
    <p:cSldViewPr snapToGrid="0">
      <p:cViewPr varScale="1">
        <p:scale>
          <a:sx n="78" d="100"/>
          <a:sy n="78" d="100"/>
        </p:scale>
        <p:origin x="40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09F13D-1E55-8240-AA5D-42AAA5D42CBC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91141F-B04E-094E-AB75-AC1A26730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2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4132-3F75-8341-B317-41EC4CB09E98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FEF59-5AFB-184A-87D4-266ACAFBE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92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FFEF59-5AFB-184A-87D4-266ACAFBE9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1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399"/>
            <a:ext cx="6285600" cy="233953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600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200" b="1"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2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2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2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8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2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fld id="{B0C22E30-874B-054F-A14C-84F0E82959FF}" type="datetime1">
              <a:rPr lang="en-US"/>
              <a:pPr/>
              <a:t>9/28/22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2000"/>
              </a:lnSpc>
              <a:buNone/>
              <a:defRPr sz="16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4"/>
            <a:ext cx="1536700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4"/>
            <a:ext cx="1701801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4"/>
            <a:ext cx="1544638" cy="127000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1"/>
            <a:ext cx="1544638" cy="125413"/>
          </a:xfrm>
        </p:spPr>
        <p:txBody>
          <a:bodyPr lIns="0" tIns="0" rIns="0" bIns="0" anchor="t"/>
          <a:lstStyle>
            <a:lvl1pPr>
              <a:defRPr sz="900" b="1"/>
            </a:lvl1pPr>
          </a:lstStyle>
          <a:p>
            <a:fld id="{76CDBBF2-14D8-F647-A500-84255816AA25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fld id="{37BF1A9E-DD38-3347-AE17-8536056F73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4"/>
            <a:ext cx="1536700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4"/>
            <a:ext cx="1701801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4"/>
            <a:ext cx="1544638" cy="127000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1"/>
            <a:ext cx="1544638" cy="125413"/>
          </a:xfrm>
        </p:spPr>
        <p:txBody>
          <a:bodyPr lIns="0" tIns="0" rIns="0" bIns="0" anchor="t"/>
          <a:lstStyle>
            <a:lvl1pPr>
              <a:defRPr sz="900" b="1"/>
            </a:lvl1pPr>
          </a:lstStyle>
          <a:p>
            <a:fld id="{6A5FC63A-CC8B-FF47-8F43-F23FAC47F211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fld id="{3F4F25EC-6EAC-FE41-AEE9-70F322158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2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3088" y="1138239"/>
            <a:ext cx="7988300" cy="6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2000"/>
              </a:lnSpc>
              <a:buNone/>
              <a:defRPr sz="1600" b="1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4"/>
            <a:ext cx="1536700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4"/>
            <a:ext cx="1701801" cy="382645"/>
          </a:xfrm>
        </p:spPr>
        <p:txBody>
          <a:bodyPr lIns="0" tIns="0" rIns="0" bIns="0"/>
          <a:lstStyle>
            <a:lvl1pPr marL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4"/>
            <a:ext cx="1544638" cy="127000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1"/>
            <a:ext cx="1544638" cy="125413"/>
          </a:xfrm>
        </p:spPr>
        <p:txBody>
          <a:bodyPr lIns="0" tIns="0" rIns="0" bIns="0" anchor="t"/>
          <a:lstStyle>
            <a:lvl1pPr>
              <a:defRPr sz="900" b="1"/>
            </a:lvl1pPr>
          </a:lstStyle>
          <a:p>
            <a:fld id="{867045CA-4EAE-5E40-BDB7-142FBDE0766A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900" b="1"/>
            </a:lvl1pPr>
          </a:lstStyle>
          <a:p>
            <a:fld id="{92468A8F-45F4-D649-9202-FA9D5F97E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12EF8-5922-424E-BA29-C0CB486D6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27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EA1CF74-22B6-ED4E-9DAB-874A4E97A97B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DBE4BA-0934-A040-98A1-7050BA3AC8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402" y="1712914"/>
            <a:ext cx="8328025" cy="3921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1"/>
          <a:stretch>
            <a:fillRect/>
          </a:stretch>
        </p:blipFill>
        <p:spPr bwMode="auto">
          <a:xfrm>
            <a:off x="1590" y="0"/>
            <a:ext cx="20970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DFE5090-32D1-F047-A081-8C6BA47DC8D4}" type="datetime1">
              <a:rPr lang="en-US"/>
              <a:pPr/>
              <a:t>9/28/22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AA3C22-4E81-E34E-9787-67CE7B69415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5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3" b="26126"/>
          <a:stretch>
            <a:fillRect/>
          </a:stretch>
        </p:blipFill>
        <p:spPr bwMode="auto">
          <a:xfrm>
            <a:off x="0" y="6126163"/>
            <a:ext cx="24511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7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_uZT98e9WZA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alto.zoom.us/j/258712046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9"/>
          <p:cNvSpPr>
            <a:spLocks noGrp="1"/>
          </p:cNvSpPr>
          <p:nvPr>
            <p:ph type="ctrTitle"/>
          </p:nvPr>
        </p:nvSpPr>
        <p:spPr>
          <a:xfrm>
            <a:off x="930852" y="2242705"/>
            <a:ext cx="8213148" cy="1087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sz="4000" dirty="0" err="1">
                <a:latin typeface="Arial" charset="0"/>
                <a:ea typeface="ＭＳ Ｐゴシック" charset="0"/>
                <a:cs typeface="ＭＳ Ｐゴシック" charset="0"/>
              </a:rPr>
              <a:t>Teams</a:t>
            </a:r>
            <a:r>
              <a:rPr lang="fi-FI" sz="4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i-FI" sz="4000" dirty="0" err="1">
                <a:latin typeface="Arial" charset="0"/>
                <a:ea typeface="ＭＳ Ｐゴシック" charset="0"/>
                <a:cs typeface="ＭＳ Ｐゴシック" charset="0"/>
              </a:rPr>
              <a:t>inauguration</a:t>
            </a:r>
            <a:r>
              <a:rPr lang="fi-FI" sz="4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br>
              <a:rPr lang="fi-FI" sz="40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fi-FI" sz="32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fi-FI" sz="3200" dirty="0"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fi-FI" sz="32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fi-FI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1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573090" y="5961063"/>
            <a:ext cx="2047875" cy="17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2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573090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3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2862265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4" name="Text Placeholder 24"/>
          <p:cNvSpPr>
            <a:spLocks noGrp="1"/>
          </p:cNvSpPr>
          <p:nvPr>
            <p:ph type="body" sz="quarter" idx="19"/>
          </p:nvPr>
        </p:nvSpPr>
        <p:spPr>
          <a:xfrm>
            <a:off x="7427915" y="5961064"/>
            <a:ext cx="1131887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295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5143500" y="5961064"/>
            <a:ext cx="1962150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/>
            <a:extLst>
              <a:ext uri="{FF2B5EF4-FFF2-40B4-BE49-F238E27FC236}">
                <a16:creationId xmlns:a16="http://schemas.microsoft.com/office/drawing/2014/main" id="{7A40DC3A-7D66-F490-7625-E185E5F0D191}"/>
              </a:ext>
            </a:extLst>
          </p:cNvPr>
          <p:cNvSpPr txBox="1"/>
          <p:nvPr/>
        </p:nvSpPr>
        <p:spPr>
          <a:xfrm>
            <a:off x="126135" y="2202872"/>
            <a:ext cx="37497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sz="6000" dirty="0">
                <a:latin typeface="Algerian" panose="020F0502020204030204" pitchFamily="34" charset="0"/>
                <a:cs typeface="Algerian" panose="020F0502020204030204" pitchFamily="34" charset="0"/>
              </a:rPr>
              <a:t>Attitude</a:t>
            </a:r>
          </a:p>
        </p:txBody>
      </p:sp>
      <p:pic>
        <p:nvPicPr>
          <p:cNvPr id="15362" name="Picture 2" descr="The Far Side&quot; by Gary Larson | The far side, Gary larson ...">
            <a:extLst>
              <a:ext uri="{FF2B5EF4-FFF2-40B4-BE49-F238E27FC236}">
                <a16:creationId xmlns:a16="http://schemas.microsoft.com/office/drawing/2014/main" id="{F845ADE8-567C-022A-74B9-54FA34214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7" y="0"/>
            <a:ext cx="5065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404692-48D0-C721-FBD6-4634E3B3F73D}"/>
              </a:ext>
            </a:extLst>
          </p:cNvPr>
          <p:cNvSpPr txBox="1"/>
          <p:nvPr/>
        </p:nvSpPr>
        <p:spPr>
          <a:xfrm>
            <a:off x="328543" y="3639466"/>
            <a:ext cx="3547336" cy="1685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sz="2400" dirty="0"/>
              <a:t>“Whether you think you can, or you think you can’t -- you're right.”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27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t0.gstatic.com/images?q=tbn:ANd9GcTn6ZMSaQtf-O3yuxx0T0foQSL_ulmg-90nR0Xzm0s3lpeYAwc&amp;t=1&amp;usg=__JrONrq1CtbG1594abNHxlNWvQGQ=">
            <a:extLst>
              <a:ext uri="{FF2B5EF4-FFF2-40B4-BE49-F238E27FC236}">
                <a16:creationId xmlns:a16="http://schemas.microsoft.com/office/drawing/2014/main" id="{4E77E1AE-D8C3-B708-34FD-1E4A06B80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48" y="3548225"/>
            <a:ext cx="3354244" cy="33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1.bp.blogspot.com/_MlJaw9CXGqo/SfQnu3sLLgI/AAAAAAAABSw/ORE3S6YSd2c/s320/ganesha%27s+plan.jpg">
            <a:extLst>
              <a:ext uri="{FF2B5EF4-FFF2-40B4-BE49-F238E27FC236}">
                <a16:creationId xmlns:a16="http://schemas.microsoft.com/office/drawing/2014/main" id="{2C8CA06F-B32F-DA7C-6C57-D89EB3715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04" y="0"/>
            <a:ext cx="3389188" cy="314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4.bp.blogspot.com/_MlJaw9CXGqo/SfQoqmSrcHI/AAAAAAAABTo/1eYbovKo9Ls/s320/vinayaka+wins.jpg">
            <a:extLst>
              <a:ext uri="{FF2B5EF4-FFF2-40B4-BE49-F238E27FC236}">
                <a16:creationId xmlns:a16="http://schemas.microsoft.com/office/drawing/2014/main" id="{4246C25E-80DD-C71E-EFCB-65437EE0D6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4" b="7082"/>
          <a:stretch/>
        </p:blipFill>
        <p:spPr bwMode="auto">
          <a:xfrm>
            <a:off x="504184" y="318654"/>
            <a:ext cx="4197012" cy="490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21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4.bp.blogspot.com/_MlJaw9CXGqo/SfQnvHIpSeI/AAAAAAAABS4/u1klO-YH1x4/s320/muruga+is+angry.jpg">
            <a:extLst>
              <a:ext uri="{FF2B5EF4-FFF2-40B4-BE49-F238E27FC236}">
                <a16:creationId xmlns:a16="http://schemas.microsoft.com/office/drawing/2014/main" id="{5BBE3353-1A15-2233-6D1F-F5A0F2129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30" y="192230"/>
            <a:ext cx="4364470" cy="589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658200-A54A-8E6B-3D88-BB7BA1D8ABCD}"/>
              </a:ext>
            </a:extLst>
          </p:cNvPr>
          <p:cNvSpPr txBox="1"/>
          <p:nvPr/>
        </p:nvSpPr>
        <p:spPr>
          <a:xfrm>
            <a:off x="5056908" y="484909"/>
            <a:ext cx="38795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FI" sz="2400" dirty="0"/>
              <a:t>Many times </a:t>
            </a:r>
            <a:r>
              <a:rPr lang="en-US" altLang="en-FI" sz="2400" dirty="0">
                <a:solidFill>
                  <a:srgbClr val="FF0000"/>
                </a:solidFill>
              </a:rPr>
              <a:t>customers don’t state the requirements explicitly.</a:t>
            </a:r>
            <a:endParaRPr lang="en-US" altLang="en-FI" sz="2400" dirty="0"/>
          </a:p>
          <a:p>
            <a:pPr eaLnBrk="1" hangingPunct="1"/>
            <a:r>
              <a:rPr lang="en-US" altLang="en-FI" sz="2400" dirty="0"/>
              <a:t>It is the job of the Product  designers to  understand the requirements. Ultimately, a new product  </a:t>
            </a:r>
            <a:r>
              <a:rPr lang="en-US" altLang="en-FI" sz="2400" dirty="0">
                <a:solidFill>
                  <a:srgbClr val="FF0000"/>
                </a:solidFill>
              </a:rPr>
              <a:t>should satisfy the user.</a:t>
            </a:r>
          </a:p>
          <a:p>
            <a:endParaRPr lang="en-FI" dirty="0"/>
          </a:p>
          <a:p>
            <a:r>
              <a:rPr lang="en-GB" dirty="0"/>
              <a:t>L</a:t>
            </a:r>
            <a:r>
              <a:rPr lang="en-FI" dirty="0"/>
              <a:t>isten</a:t>
            </a:r>
          </a:p>
          <a:p>
            <a:r>
              <a:rPr lang="en-GB" dirty="0"/>
              <a:t>A</a:t>
            </a:r>
            <a:r>
              <a:rPr lang="en-FI" dirty="0"/>
              <a:t>sk</a:t>
            </a:r>
          </a:p>
          <a:p>
            <a:r>
              <a:rPr lang="en-GB" dirty="0"/>
              <a:t>Repeat by own words</a:t>
            </a:r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7558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BD6DDD-9328-E9F7-A824-72D1B92DA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12028"/>
              </p:ext>
            </p:extLst>
          </p:nvPr>
        </p:nvGraphicFramePr>
        <p:xfrm>
          <a:off x="409286" y="356754"/>
          <a:ext cx="2597150" cy="5323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150">
                  <a:extLst>
                    <a:ext uri="{9D8B030D-6E8A-4147-A177-3AD203B41FA5}">
                      <a16:colId xmlns:a16="http://schemas.microsoft.com/office/drawing/2014/main" val="2005018206"/>
                    </a:ext>
                  </a:extLst>
                </a:gridCol>
              </a:tblGrid>
              <a:tr h="53773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4886693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Valentin Poliakov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2463135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Aaro Packalén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737898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Henri Nisonen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1883236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Reetta Antila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8916221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Azin Alesafar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7834477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Elena Amagilo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3090029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452297"/>
                  </a:ext>
                </a:extLst>
              </a:tr>
              <a:tr h="4570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Global team: TBD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9714761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7388961"/>
                  </a:ext>
                </a:extLst>
              </a:tr>
              <a:tr h="430191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3249636"/>
                  </a:ext>
                </a:extLst>
              </a:tr>
              <a:tr h="457077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 dirty="0">
                          <a:effectLst/>
                        </a:rPr>
                        <a:t> 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964915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F5F230-08E1-ECC7-6865-EB311F290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794526"/>
              </p:ext>
            </p:extLst>
          </p:nvPr>
        </p:nvGraphicFramePr>
        <p:xfrm>
          <a:off x="3006435" y="386194"/>
          <a:ext cx="2757055" cy="5294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055">
                  <a:extLst>
                    <a:ext uri="{9D8B030D-6E8A-4147-A177-3AD203B41FA5}">
                      <a16:colId xmlns:a16="http://schemas.microsoft.com/office/drawing/2014/main" val="1405743377"/>
                    </a:ext>
                  </a:extLst>
                </a:gridCol>
              </a:tblGrid>
              <a:tr h="4955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Team 2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597928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 err="1">
                          <a:effectLst/>
                        </a:rPr>
                        <a:t>Tero</a:t>
                      </a:r>
                      <a:r>
                        <a:rPr lang="en-GB" sz="2000" u="none" strike="noStrike" dirty="0"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effectLst/>
                        </a:rPr>
                        <a:t>Rontti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777861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 err="1">
                          <a:effectLst/>
                        </a:rPr>
                        <a:t>Trung</a:t>
                      </a:r>
                      <a:r>
                        <a:rPr lang="en-GB" sz="2000" u="none" strike="noStrike" dirty="0">
                          <a:effectLst/>
                        </a:rPr>
                        <a:t> Nguyen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5706645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 err="1">
                          <a:effectLst/>
                        </a:rPr>
                        <a:t>Miran</a:t>
                      </a:r>
                      <a:r>
                        <a:rPr lang="en-GB" sz="2000" u="none" strike="noStrike" dirty="0">
                          <a:effectLst/>
                        </a:rPr>
                        <a:t> </a:t>
                      </a:r>
                      <a:r>
                        <a:rPr lang="en-GB" sz="2000" u="none" strike="noStrike" dirty="0" err="1">
                          <a:effectLst/>
                        </a:rPr>
                        <a:t>Ghafoori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1518475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Arkar Nan Htike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5368545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Stefanos Zafiris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618513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Umair Muhammad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3330103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0314111"/>
                  </a:ext>
                </a:extLst>
              </a:tr>
              <a:tr h="4212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Hamk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3841120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Grem Ringor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9314752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Karim Ghosn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3226142"/>
                  </a:ext>
                </a:extLst>
              </a:tr>
              <a:tr h="8091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Jan </a:t>
                      </a:r>
                      <a:r>
                        <a:rPr lang="en-GB" sz="2000" u="none" strike="noStrike" dirty="0" err="1">
                          <a:effectLst/>
                        </a:rPr>
                        <a:t>Schmider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9574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E782FC-A04E-CDB8-27B5-85A41C8DD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737578"/>
              </p:ext>
            </p:extLst>
          </p:nvPr>
        </p:nvGraphicFramePr>
        <p:xfrm>
          <a:off x="5763489" y="386194"/>
          <a:ext cx="3144983" cy="5326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4983">
                  <a:extLst>
                    <a:ext uri="{9D8B030D-6E8A-4147-A177-3AD203B41FA5}">
                      <a16:colId xmlns:a16="http://schemas.microsoft.com/office/drawing/2014/main" val="3567058767"/>
                    </a:ext>
                  </a:extLst>
                </a:gridCol>
              </a:tblGrid>
              <a:tr h="4955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Team 3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543307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Theo Weckström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198026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Mohammad Talib Haseeb Khan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7399084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Timon Behrendt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462885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Kim Hirvonen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830886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Sneha Saj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929000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Anastasiia Tochenaia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1408646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Tuomas Auvinen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8409174"/>
                  </a:ext>
                </a:extLst>
              </a:tr>
              <a:tr h="4212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Colombia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0868424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Adriana Calpa Londono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8608541"/>
                  </a:ext>
                </a:extLst>
              </a:tr>
              <a:tr h="3964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Juan José López Pava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938537"/>
                  </a:ext>
                </a:extLst>
              </a:tr>
              <a:tr h="4212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David Alejandro </a:t>
                      </a:r>
                      <a:r>
                        <a:rPr lang="en-GB" sz="2000" u="none" strike="noStrike" dirty="0" err="1">
                          <a:effectLst/>
                        </a:rPr>
                        <a:t>Zemanate</a:t>
                      </a:r>
                      <a:r>
                        <a:rPr lang="en-GB" sz="2000" u="none" strike="noStrike" dirty="0">
                          <a:effectLst/>
                        </a:rPr>
                        <a:t> Duque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21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0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0B397A-4CBC-3065-8B8A-0F6D6B30D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22132"/>
              </p:ext>
            </p:extLst>
          </p:nvPr>
        </p:nvGraphicFramePr>
        <p:xfrm>
          <a:off x="477982" y="323272"/>
          <a:ext cx="4966854" cy="5776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266">
                  <a:extLst>
                    <a:ext uri="{9D8B030D-6E8A-4147-A177-3AD203B41FA5}">
                      <a16:colId xmlns:a16="http://schemas.microsoft.com/office/drawing/2014/main" val="3379530460"/>
                    </a:ext>
                  </a:extLst>
                </a:gridCol>
                <a:gridCol w="2452588">
                  <a:extLst>
                    <a:ext uri="{9D8B030D-6E8A-4147-A177-3AD203B41FA5}">
                      <a16:colId xmlns:a16="http://schemas.microsoft.com/office/drawing/2014/main" val="3843657515"/>
                    </a:ext>
                  </a:extLst>
                </a:gridCol>
              </a:tblGrid>
              <a:tr h="5467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040822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Matias Parviainen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Ville Mansikkaniemi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1499024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Nitija Thapa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Riku Piensalmi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300400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Jenni Alitalo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Simon Renlund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659258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Yu Dikai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Yin Xinyi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6572695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Aarni Ahvonen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Nicholas Oja Zdroy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4581651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Verneri Mäntysaari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Sibila Domiziana Silbano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4586725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Annu Mathew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Sakari Miettinen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3776861"/>
                  </a:ext>
                </a:extLst>
              </a:tr>
              <a:tr h="4647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LUT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Global team: Munich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6410862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Hemananth Shanmugam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Stefan Stegmair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4061113"/>
                  </a:ext>
                </a:extLst>
              </a:tr>
              <a:tr h="4373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Joona Ikonen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Stephan May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606436"/>
                  </a:ext>
                </a:extLst>
              </a:tr>
              <a:tr h="4647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Joseph Zinno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Nabila </a:t>
                      </a:r>
                      <a:r>
                        <a:rPr lang="en-GB" sz="2000" u="none" strike="noStrike" dirty="0" err="1">
                          <a:effectLst/>
                        </a:rPr>
                        <a:t>Djobo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465937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9DF17B-AA98-2378-1322-91903999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48183"/>
              </p:ext>
            </p:extLst>
          </p:nvPr>
        </p:nvGraphicFramePr>
        <p:xfrm>
          <a:off x="5444835" y="330200"/>
          <a:ext cx="2812473" cy="5769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473">
                  <a:extLst>
                    <a:ext uri="{9D8B030D-6E8A-4147-A177-3AD203B41FA5}">
                      <a16:colId xmlns:a16="http://schemas.microsoft.com/office/drawing/2014/main" val="2093886128"/>
                    </a:ext>
                  </a:extLst>
                </a:gridCol>
              </a:tblGrid>
              <a:tr h="4728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687454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Jonas Nikolas Kirner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9991852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Mikael Rosin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742400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Yagya Adhikari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521097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Onni Järvi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8584517"/>
                  </a:ext>
                </a:extLst>
              </a:tr>
              <a:tr h="75660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William Skog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9397550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Oskari Ponkala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2945065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Yunhao Zhong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9377253"/>
                  </a:ext>
                </a:extLst>
              </a:tr>
              <a:tr h="4019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Global team: Munich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4295779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Bastian Stumpfl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3920359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Michael Werner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234411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Raphael Schmidt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5543118"/>
                  </a:ext>
                </a:extLst>
              </a:tr>
              <a:tr h="354657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2786914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 dirty="0">
                          <a:effectLst/>
                        </a:rPr>
                        <a:t> 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599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572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78ED09-D895-5BEB-86E1-4305EE4FF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52225"/>
              </p:ext>
            </p:extLst>
          </p:nvPr>
        </p:nvGraphicFramePr>
        <p:xfrm>
          <a:off x="357909" y="330199"/>
          <a:ext cx="8315036" cy="6210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180">
                  <a:extLst>
                    <a:ext uri="{9D8B030D-6E8A-4147-A177-3AD203B41FA5}">
                      <a16:colId xmlns:a16="http://schemas.microsoft.com/office/drawing/2014/main" val="136224060"/>
                    </a:ext>
                  </a:extLst>
                </a:gridCol>
                <a:gridCol w="3075603">
                  <a:extLst>
                    <a:ext uri="{9D8B030D-6E8A-4147-A177-3AD203B41FA5}">
                      <a16:colId xmlns:a16="http://schemas.microsoft.com/office/drawing/2014/main" val="382312858"/>
                    </a:ext>
                  </a:extLst>
                </a:gridCol>
                <a:gridCol w="3023253">
                  <a:extLst>
                    <a:ext uri="{9D8B030D-6E8A-4147-A177-3AD203B41FA5}">
                      <a16:colId xmlns:a16="http://schemas.microsoft.com/office/drawing/2014/main" val="867581948"/>
                    </a:ext>
                  </a:extLst>
                </a:gridCol>
              </a:tblGrid>
              <a:tr h="4464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7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9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860689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Nina Zdral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Haoxuan You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Rajat Atul Kaul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735065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Linnéa Hammarberg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Svetlana Eggen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Krishan Chamalka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457951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Utshav Bhattarai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Kim Wolf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Linh Nguyen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152528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Ahmed Uzair Nasir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Totti Berg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Oliver Olin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628456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Shri Vigneshwar Sivakumar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Min Hein Htike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Chen Wang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632262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Swetha Authilingam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Subhadyuti Sahoo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Matias Seppälä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2993357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Jarno Lauronen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Jiaqi Wang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Kalle Nikula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0722958"/>
                  </a:ext>
                </a:extLst>
              </a:tr>
              <a:tr h="3795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Global team: TBD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LUT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Global team: Jefferson University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95206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Parisa Marivani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Timothy McBride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002165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Resham Tamang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Nicholas Galie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6916279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Arho Happonen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Ryan Black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3047374"/>
                  </a:ext>
                </a:extLst>
              </a:tr>
              <a:tr h="334865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Kostas Vasileiadis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229132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Joshua Lim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1477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49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E35DB1-8DB1-1186-B0CB-60E095111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32573"/>
              </p:ext>
            </p:extLst>
          </p:nvPr>
        </p:nvGraphicFramePr>
        <p:xfrm>
          <a:off x="286327" y="223984"/>
          <a:ext cx="3385127" cy="6019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5127">
                  <a:extLst>
                    <a:ext uri="{9D8B030D-6E8A-4147-A177-3AD203B41FA5}">
                      <a16:colId xmlns:a16="http://schemas.microsoft.com/office/drawing/2014/main" val="2049515019"/>
                    </a:ext>
                  </a:extLst>
                </a:gridCol>
              </a:tblGrid>
              <a:tr h="4971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944558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Elias Puolakka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2713013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Xueqi Qu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2019546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Hitesh Chander Monga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81650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Hajiba Legrara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0110954"/>
                  </a:ext>
                </a:extLst>
              </a:tr>
              <a:tr h="7954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Gert Hendrik Kauniste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6546146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Oliver van der Weij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700881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Jan Nyberg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3581266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Global Team: Pace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0012234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Tushar Verma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8886278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Sanket Koli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6834498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Federico Gutierrez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4123034"/>
                  </a:ext>
                </a:extLst>
              </a:tr>
              <a:tr h="372871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5099031"/>
                  </a:ext>
                </a:extLst>
              </a:tr>
              <a:tr h="397729"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 dirty="0">
                          <a:effectLst/>
                        </a:rPr>
                        <a:t> 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00038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CE762E-0C66-BFD2-8972-BDDB2E8AE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74922"/>
              </p:ext>
            </p:extLst>
          </p:nvPr>
        </p:nvGraphicFramePr>
        <p:xfrm>
          <a:off x="3671454" y="223984"/>
          <a:ext cx="4405746" cy="6019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9578">
                  <a:extLst>
                    <a:ext uri="{9D8B030D-6E8A-4147-A177-3AD203B41FA5}">
                      <a16:colId xmlns:a16="http://schemas.microsoft.com/office/drawing/2014/main" val="2616538814"/>
                    </a:ext>
                  </a:extLst>
                </a:gridCol>
                <a:gridCol w="2256168">
                  <a:extLst>
                    <a:ext uri="{9D8B030D-6E8A-4147-A177-3AD203B41FA5}">
                      <a16:colId xmlns:a16="http://schemas.microsoft.com/office/drawing/2014/main" val="1049327641"/>
                    </a:ext>
                  </a:extLst>
                </a:gridCol>
              </a:tblGrid>
              <a:tr h="4761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11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12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880211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Viktor Törhönen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Ahmed Mazhar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0356083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San Vo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Ganesh Neupane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8726112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Hammad Hassan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Ivan Mazanikov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2029367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Baoquan Yao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Johannes Vänskä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987405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Muhammad Zohaid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Tejaswi Kalimisetty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183417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Marie Sourroubille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Anni-Elina Seipäjärvi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1992603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Silvia Puukko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Vivian Stolt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1086065"/>
                  </a:ext>
                </a:extLst>
              </a:tr>
              <a:tr h="8095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Hannam University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 dirty="0">
                          <a:effectLst/>
                        </a:rPr>
                        <a:t>Global team: TBD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7347654"/>
                  </a:ext>
                </a:extLst>
              </a:tr>
              <a:tr h="6904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Jeon Hyeryeong (Jerry)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764483"/>
                  </a:ext>
                </a:extLst>
              </a:tr>
              <a:tr h="38095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Park Jiyun (Jay)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>
                          <a:effectLst/>
                        </a:rPr>
                        <a:t> </a:t>
                      </a:r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3831239"/>
                  </a:ext>
                </a:extLst>
              </a:tr>
              <a:tr h="4047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Seo Jisu (Jisu)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FI" sz="2000" u="none" strike="noStrike" dirty="0">
                          <a:effectLst/>
                        </a:rPr>
                        <a:t> 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224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94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039BBC-F8D4-9869-0DBD-9C40C2EE4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79314"/>
              </p:ext>
            </p:extLst>
          </p:nvPr>
        </p:nvGraphicFramePr>
        <p:xfrm>
          <a:off x="326737" y="277091"/>
          <a:ext cx="8401627" cy="6360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905">
                  <a:extLst>
                    <a:ext uri="{9D8B030D-6E8A-4147-A177-3AD203B41FA5}">
                      <a16:colId xmlns:a16="http://schemas.microsoft.com/office/drawing/2014/main" val="335579029"/>
                    </a:ext>
                  </a:extLst>
                </a:gridCol>
                <a:gridCol w="2807294">
                  <a:extLst>
                    <a:ext uri="{9D8B030D-6E8A-4147-A177-3AD203B41FA5}">
                      <a16:colId xmlns:a16="http://schemas.microsoft.com/office/drawing/2014/main" val="695018904"/>
                    </a:ext>
                  </a:extLst>
                </a:gridCol>
                <a:gridCol w="2738428">
                  <a:extLst>
                    <a:ext uri="{9D8B030D-6E8A-4147-A177-3AD203B41FA5}">
                      <a16:colId xmlns:a16="http://schemas.microsoft.com/office/drawing/2014/main" val="869746629"/>
                    </a:ext>
                  </a:extLst>
                </a:gridCol>
              </a:tblGrid>
              <a:tr h="50313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Team 15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9626147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Topi Nurmi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Aref Ghaemi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Joakim Kapp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5269909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Vatsal Mandlesara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Sara Kujanpää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Sanyong Lamsal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981460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Timo Salmi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Joona Huikuri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Otso Saarinen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7804567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Kanna Koyama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Sashank Neelamraju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Hussaini Fayezullah Syed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6275882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Ferdinand Wittman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Aaro Vasama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Justus Manner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2275657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Xiaolin Jiang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Tomi Valkonen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Sakari Harjunpää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0468439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Avashesh Kumar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Charlotta Carvalho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Vilhelmiina Skyttä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5426214"/>
                  </a:ext>
                </a:extLst>
              </a:tr>
              <a:tr h="8553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Hamk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RTU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u="none" strike="noStrike">
                          <a:effectLst/>
                        </a:rPr>
                        <a:t>Global team: Colombia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5320645"/>
                  </a:ext>
                </a:extLst>
              </a:tr>
              <a:tr h="7295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Polina Halmetoja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Kristine Irtiseva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Juanita Velásquez Páez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0870809"/>
                  </a:ext>
                </a:extLst>
              </a:tr>
              <a:tr h="4025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Sarvenaz Radgoudarzi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Rolands Hartmans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Santiago Andres Rivera Camargo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0829133"/>
                  </a:ext>
                </a:extLst>
              </a:tr>
              <a:tr h="4276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Wahagan Brown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>
                          <a:effectLst/>
                        </a:rPr>
                        <a:t>Janis Veveris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u="none" strike="noStrike" dirty="0">
                          <a:effectLst/>
                        </a:rPr>
                        <a:t>Edwin Andrés Calvo </a:t>
                      </a:r>
                      <a:r>
                        <a:rPr lang="en-GB" sz="2000" u="none" strike="noStrike" dirty="0" err="1">
                          <a:effectLst/>
                        </a:rPr>
                        <a:t>Rincón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742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082396-959B-3596-31B8-20DB0167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48"/>
            <a:ext cx="9128256" cy="45027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BC776B-9AD3-57C1-A8FC-3C2073018392}"/>
              </a:ext>
            </a:extLst>
          </p:cNvPr>
          <p:cNvSpPr/>
          <p:nvPr/>
        </p:nvSpPr>
        <p:spPr>
          <a:xfrm>
            <a:off x="429490" y="637309"/>
            <a:ext cx="651164" cy="10806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397592-664E-95CA-A14E-C438941F4995}"/>
              </a:ext>
            </a:extLst>
          </p:cNvPr>
          <p:cNvSpPr txBox="1"/>
          <p:nvPr/>
        </p:nvSpPr>
        <p:spPr>
          <a:xfrm>
            <a:off x="2202873" y="4845036"/>
            <a:ext cx="7190508" cy="2050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 global team, join the PDP zoom session (can be found in previous announcements, </a:t>
            </a:r>
            <a:r>
              <a:rPr lang="en-GB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https://aalto.zoom.us/j/2587120461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and go to your Team’s breakout room – your global team is waiting for you!</a:t>
            </a:r>
            <a:endParaRPr lang="en-F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24826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STUDENTS PROFILES, PRIORITIES AND WISHES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76620" y="2311623"/>
            <a:ext cx="7396346" cy="33135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dirty="0"/>
              <a:t>Teams shouldn’t have members with fully conflicting priorities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dirty="0"/>
              <a:t>Every team should have candidates for PM and CDO</a:t>
            </a:r>
          </a:p>
        </p:txBody>
      </p:sp>
    </p:spTree>
    <p:extLst>
      <p:ext uri="{BB962C8B-B14F-4D97-AF65-F5344CB8AC3E}">
        <p14:creationId xmlns:p14="http://schemas.microsoft.com/office/powerpoint/2010/main" val="13084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16516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15 TEAMS MASTERPLAN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20436" y="2311623"/>
            <a:ext cx="8077200" cy="24826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48 volunteers for PM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Observations on team mate wishes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Fine tuning and trading</a:t>
            </a:r>
          </a:p>
        </p:txBody>
      </p:sp>
    </p:spTree>
    <p:extLst>
      <p:ext uri="{BB962C8B-B14F-4D97-AF65-F5344CB8AC3E}">
        <p14:creationId xmlns:p14="http://schemas.microsoft.com/office/powerpoint/2010/main" val="328430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TEAMS – first things t</a:t>
            </a:r>
            <a:r>
              <a:rPr lang="en-US" sz="3600" b="1" i="1" dirty="0">
                <a:solidFill>
                  <a:schemeClr val="accent3"/>
                </a:solidFill>
                <a:cs typeface="Futura"/>
              </a:rPr>
              <a:t>o do</a:t>
            </a:r>
            <a:endParaRPr lang="en-US" sz="3600" b="1" dirty="0">
              <a:solidFill>
                <a:schemeClr val="accent3"/>
              </a:solidFill>
              <a:cs typeface="Futura"/>
            </a:endParaRP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5746" y="1505406"/>
            <a:ext cx="8548254" cy="41445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Get to know each other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Check: no terrible mistake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Check: calendars for success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Check: safety </a:t>
            </a:r>
            <a:r>
              <a:rPr lang="en-US" sz="1600" dirty="0"/>
              <a:t>(7.10.) </a:t>
            </a:r>
            <a:r>
              <a:rPr lang="en-US" sz="3600" dirty="0"/>
              <a:t>&amp; economy </a:t>
            </a:r>
            <a:r>
              <a:rPr lang="en-US" sz="2000" dirty="0"/>
              <a:t>(4. and 10.10.)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Talk about leadership </a:t>
            </a:r>
            <a:r>
              <a:rPr lang="en-US" sz="2000" dirty="0"/>
              <a:t>(1.10. and 3.-4.3.)</a:t>
            </a:r>
          </a:p>
        </p:txBody>
      </p:sp>
    </p:spTree>
    <p:extLst>
      <p:ext uri="{BB962C8B-B14F-4D97-AF65-F5344CB8AC3E}">
        <p14:creationId xmlns:p14="http://schemas.microsoft.com/office/powerpoint/2010/main" val="352688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TEAMS – next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5746" y="1505406"/>
            <a:ext cx="8548254" cy="46519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Talk about project proposals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Develop your questions to sponsors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How to test your interpretations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Team excel sheet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Assignment of rights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1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2728333" y="476535"/>
            <a:ext cx="5891166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TEAMS – communication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7458" y="1394566"/>
            <a:ext cx="6996542" cy="548291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Email, phone…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Zoom, Teams…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err="1"/>
              <a:t>Whatsapp</a:t>
            </a:r>
            <a:r>
              <a:rPr lang="en-US" sz="3600" dirty="0"/>
              <a:t>, Telegram…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Slack, Trello…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Mural, Miro…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err="1"/>
              <a:t>Googledrive</a:t>
            </a:r>
            <a:r>
              <a:rPr lang="en-US" sz="3600" dirty="0"/>
              <a:t>, Dropbox…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1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TEAMS – mental side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5746" y="1505406"/>
            <a:ext cx="8548254" cy="29899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Imagine &amp; talk: best possible start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u="sng" dirty="0"/>
              <a:t>Team work</a:t>
            </a:r>
            <a:r>
              <a:rPr lang="en-US" sz="3600" dirty="0"/>
              <a:t>, more than project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u="sng" dirty="0"/>
              <a:t>Now</a:t>
            </a:r>
            <a:r>
              <a:rPr lang="en-US" sz="3600" dirty="0"/>
              <a:t>, more than in the long run</a:t>
            </a:r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63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1176620" y="587375"/>
            <a:ext cx="7197725" cy="1708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3"/>
                </a:solidFill>
                <a:cs typeface="Futura"/>
              </a:rPr>
              <a:t>TEAMS – mental side</a:t>
            </a:r>
          </a:p>
          <a:p>
            <a:pPr eaLnBrk="1" hangingPunct="1">
              <a:lnSpc>
                <a:spcPct val="150000"/>
              </a:lnSpc>
            </a:pP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5746" y="1505406"/>
            <a:ext cx="8548254" cy="46519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600" dirty="0" err="1"/>
              <a:t>Empathy</a:t>
            </a:r>
            <a:endParaRPr lang="fi-FI" sz="3600" dirty="0"/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600" dirty="0" err="1"/>
              <a:t>Shared</a:t>
            </a:r>
            <a:r>
              <a:rPr lang="fi-FI" sz="3600" dirty="0"/>
              <a:t> vision: </a:t>
            </a:r>
            <a:r>
              <a:rPr lang="fi-FI" sz="3600" dirty="0" err="1"/>
              <a:t>why</a:t>
            </a:r>
            <a:r>
              <a:rPr lang="fi-FI" sz="3600" dirty="0"/>
              <a:t>, </a:t>
            </a:r>
            <a:r>
              <a:rPr lang="fi-FI" sz="3600" dirty="0" err="1"/>
              <a:t>what</a:t>
            </a:r>
            <a:r>
              <a:rPr lang="fi-FI" sz="3600" dirty="0"/>
              <a:t>, </a:t>
            </a:r>
            <a:r>
              <a:rPr lang="fi-FI" sz="3600" dirty="0" err="1"/>
              <a:t>how</a:t>
            </a:r>
            <a:endParaRPr lang="fi-FI" sz="3600" dirty="0"/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600" dirty="0" err="1"/>
              <a:t>Various</a:t>
            </a:r>
            <a:r>
              <a:rPr lang="fi-FI" sz="3600" dirty="0"/>
              <a:t> </a:t>
            </a:r>
            <a:r>
              <a:rPr lang="fi-FI" sz="3600" dirty="0" err="1"/>
              <a:t>personalities</a:t>
            </a:r>
            <a:r>
              <a:rPr lang="fi-FI" sz="3600" dirty="0"/>
              <a:t>; </a:t>
            </a:r>
            <a:r>
              <a:rPr lang="fi-FI" sz="3600" dirty="0" err="1"/>
              <a:t>support</a:t>
            </a:r>
            <a:endParaRPr lang="fi-FI" sz="3600" dirty="0"/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600" dirty="0" err="1"/>
              <a:t>Honesty</a:t>
            </a:r>
            <a:r>
              <a:rPr lang="fi-FI" sz="3600" dirty="0"/>
              <a:t>, </a:t>
            </a:r>
            <a:r>
              <a:rPr lang="fi-FI" sz="3600" dirty="0" err="1"/>
              <a:t>openness</a:t>
            </a:r>
            <a:r>
              <a:rPr lang="fi-FI" sz="3600" dirty="0"/>
              <a:t>; </a:t>
            </a:r>
            <a:r>
              <a:rPr lang="fi-FI" sz="3600" dirty="0" err="1"/>
              <a:t>trust</a:t>
            </a:r>
            <a:endParaRPr lang="fi-FI" sz="3600" dirty="0"/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3600" dirty="0" err="1"/>
              <a:t>Decision</a:t>
            </a:r>
            <a:r>
              <a:rPr lang="fi-FI" sz="3600" dirty="0"/>
              <a:t> </a:t>
            </a:r>
            <a:r>
              <a:rPr lang="fi-FI" sz="3600" dirty="0" err="1"/>
              <a:t>making</a:t>
            </a:r>
            <a:endParaRPr lang="en-US" sz="3600" dirty="0"/>
          </a:p>
          <a:p>
            <a:pPr marL="571500" indent="-5715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291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3DC29-A312-4021-35DF-50DF08A2792F}"/>
              </a:ext>
            </a:extLst>
          </p:cNvPr>
          <p:cNvSpPr txBox="1"/>
          <p:nvPr/>
        </p:nvSpPr>
        <p:spPr>
          <a:xfrm>
            <a:off x="3784062" y="580159"/>
            <a:ext cx="4630691" cy="5806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FI" sz="3600" dirty="0">
                <a:latin typeface="+mn-lt"/>
                <a:cs typeface="Algerian" panose="020F0502020204030204" pitchFamily="34" charset="0"/>
              </a:rPr>
              <a:t>KISS</a:t>
            </a:r>
          </a:p>
          <a:p>
            <a:pPr>
              <a:lnSpc>
                <a:spcPct val="150000"/>
              </a:lnSpc>
            </a:pPr>
            <a:r>
              <a:rPr lang="en-FI" sz="3600" dirty="0">
                <a:latin typeface="+mn-lt"/>
                <a:cs typeface="Algerian" panose="020F0502020204030204" pitchFamily="34" charset="0"/>
              </a:rPr>
              <a:t>FUN</a:t>
            </a:r>
          </a:p>
          <a:p>
            <a:pPr>
              <a:lnSpc>
                <a:spcPct val="150000"/>
              </a:lnSpc>
            </a:pPr>
            <a:r>
              <a:rPr lang="en-FI" sz="3600" dirty="0">
                <a:latin typeface="+mn-lt"/>
                <a:cs typeface="Algerian" panose="020F0502020204030204" pitchFamily="34" charset="0"/>
              </a:rPr>
              <a:t>SPICES</a:t>
            </a:r>
          </a:p>
          <a:p>
            <a:pPr>
              <a:lnSpc>
                <a:spcPct val="150000"/>
              </a:lnSpc>
            </a:pPr>
            <a:r>
              <a:rPr lang="en-FI" sz="3600" dirty="0">
                <a:latin typeface="+mn-lt"/>
                <a:cs typeface="Algerian" panose="020F0502020204030204" pitchFamily="34" charset="0"/>
              </a:rPr>
              <a:t>You are a student just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latin typeface="+mn-lt"/>
                <a:cs typeface="Algerian" panose="020F0502020204030204" pitchFamily="34" charset="0"/>
              </a:rPr>
              <a:t>o</a:t>
            </a:r>
            <a:r>
              <a:rPr lang="en-FI" sz="3600" dirty="0">
                <a:latin typeface="+mn-lt"/>
                <a:cs typeface="Algerian" panose="020F0502020204030204" pitchFamily="34" charset="0"/>
              </a:rPr>
              <a:t>nce, why not taking </a:t>
            </a:r>
          </a:p>
          <a:p>
            <a:pPr>
              <a:lnSpc>
                <a:spcPct val="150000"/>
              </a:lnSpc>
            </a:pPr>
            <a:r>
              <a:rPr lang="en-GB" sz="3600" dirty="0">
                <a:latin typeface="+mn-lt"/>
                <a:cs typeface="Algerian" panose="020F0502020204030204" pitchFamily="34" charset="0"/>
              </a:rPr>
              <a:t>i</a:t>
            </a:r>
            <a:r>
              <a:rPr lang="en-FI" sz="3600" dirty="0">
                <a:latin typeface="+mn-lt"/>
                <a:cs typeface="Algerian" panose="020F0502020204030204" pitchFamily="34" charset="0"/>
              </a:rPr>
              <a:t>t beyond the ordinary</a:t>
            </a:r>
          </a:p>
          <a:p>
            <a:pPr>
              <a:lnSpc>
                <a:spcPct val="150000"/>
              </a:lnSpc>
            </a:pPr>
            <a:endParaRPr lang="en-FI" sz="3600" dirty="0">
              <a:latin typeface="+mn-lt"/>
              <a:cs typeface="Algerian" panose="020F0502020204030204" pitchFamily="34" charset="0"/>
            </a:endParaRPr>
          </a:p>
        </p:txBody>
      </p:sp>
      <p:pic>
        <p:nvPicPr>
          <p:cNvPr id="10244" name="Picture 4" descr="Alkuperäinen Kiss vuonna 1977, vasemmalta: Ace Frehley, Gene Simmons, Paul Stanley (etualalla) ja Peter Criss.">
            <a:extLst>
              <a:ext uri="{FF2B5EF4-FFF2-40B4-BE49-F238E27FC236}">
                <a16:creationId xmlns:a16="http://schemas.microsoft.com/office/drawing/2014/main" id="{6E1FE2AD-6BA6-0AFF-332D-4CE14E48A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7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_science_and_technology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aalto_science_and_technology</Template>
  <TotalTime>11275</TotalTime>
  <Words>741</Words>
  <Application>Microsoft Macintosh PowerPoint</Application>
  <PresentationFormat>On-screen Show (4:3)</PresentationFormat>
  <Paragraphs>242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Algerian</vt:lpstr>
      <vt:lpstr>Arial</vt:lpstr>
      <vt:lpstr>Calibri</vt:lpstr>
      <vt:lpstr>Times New Roman</vt:lpstr>
      <vt:lpstr>aalto_science_and_technology</vt:lpstr>
      <vt:lpstr>Aalto Content - Green</vt:lpstr>
      <vt:lpstr>Teams inauguration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Reetta Lindberg</dc:creator>
  <cp:lastModifiedBy>Ekman Kalevi</cp:lastModifiedBy>
  <cp:revision>321</cp:revision>
  <cp:lastPrinted>2021-09-22T09:43:26Z</cp:lastPrinted>
  <dcterms:created xsi:type="dcterms:W3CDTF">2009-12-23T09:38:09Z</dcterms:created>
  <dcterms:modified xsi:type="dcterms:W3CDTF">2022-09-28T12:13:37Z</dcterms:modified>
</cp:coreProperties>
</file>