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56"/>
  </p:notesMasterIdLst>
  <p:sldIdLst>
    <p:sldId id="433" r:id="rId10"/>
    <p:sldId id="514" r:id="rId11"/>
    <p:sldId id="398" r:id="rId12"/>
    <p:sldId id="417" r:id="rId13"/>
    <p:sldId id="401" r:id="rId14"/>
    <p:sldId id="413" r:id="rId15"/>
    <p:sldId id="515" r:id="rId16"/>
    <p:sldId id="403" r:id="rId17"/>
    <p:sldId id="405" r:id="rId18"/>
    <p:sldId id="425" r:id="rId19"/>
    <p:sldId id="441" r:id="rId20"/>
    <p:sldId id="294" r:id="rId21"/>
    <p:sldId id="427" r:id="rId22"/>
    <p:sldId id="442" r:id="rId23"/>
    <p:sldId id="428" r:id="rId24"/>
    <p:sldId id="430" r:id="rId25"/>
    <p:sldId id="436" r:id="rId26"/>
    <p:sldId id="437" r:id="rId27"/>
    <p:sldId id="482" r:id="rId28"/>
    <p:sldId id="439" r:id="rId29"/>
    <p:sldId id="452" r:id="rId30"/>
    <p:sldId id="453" r:id="rId31"/>
    <p:sldId id="443" r:id="rId32"/>
    <p:sldId id="484" r:id="rId33"/>
    <p:sldId id="407" r:id="rId34"/>
    <p:sldId id="486" r:id="rId35"/>
    <p:sldId id="487" r:id="rId36"/>
    <p:sldId id="488" r:id="rId37"/>
    <p:sldId id="263" r:id="rId38"/>
    <p:sldId id="489" r:id="rId39"/>
    <p:sldId id="297" r:id="rId40"/>
    <p:sldId id="501" r:id="rId41"/>
    <p:sldId id="503" r:id="rId42"/>
    <p:sldId id="504" r:id="rId43"/>
    <p:sldId id="505" r:id="rId44"/>
    <p:sldId id="506" r:id="rId45"/>
    <p:sldId id="513" r:id="rId46"/>
    <p:sldId id="481" r:id="rId47"/>
    <p:sldId id="507" r:id="rId48"/>
    <p:sldId id="508" r:id="rId49"/>
    <p:sldId id="509" r:id="rId50"/>
    <p:sldId id="510" r:id="rId51"/>
    <p:sldId id="511" r:id="rId52"/>
    <p:sldId id="512" r:id="rId53"/>
    <p:sldId id="469" r:id="rId54"/>
    <p:sldId id="47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85"/>
    <p:restoredTop sz="92650" autoAdjust="0"/>
  </p:normalViewPr>
  <p:slideViewPr>
    <p:cSldViewPr snapToGrid="0" snapToObjects="1">
      <p:cViewPr varScale="1">
        <p:scale>
          <a:sx n="108" d="100"/>
          <a:sy n="108" d="100"/>
        </p:scale>
        <p:origin x="153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8164504"/>
        <c:axId val="2118155112"/>
      </c:scatterChart>
      <c:valAx>
        <c:axId val="2118164504"/>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18155112"/>
        <c:crosses val="autoZero"/>
        <c:crossBetween val="midCat"/>
        <c:majorUnit val="1000"/>
        <c:minorUnit val="2"/>
      </c:valAx>
      <c:valAx>
        <c:axId val="2118155112"/>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8164504"/>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56335378833803"/>
          <c:y val="3.8438481276147858E-2"/>
          <c:w val="0.8487241347534229"/>
          <c:h val="0.83097806679030972"/>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2.9720599999999568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3.899259999999956</c:v>
                </c:pt>
                <c:pt idx="190">
                  <c:v>3.9260000000000002</c:v>
                </c:pt>
                <c:pt idx="191">
                  <c:v>3.9528599999999572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4.1647775362499049</c:v>
                </c:pt>
                <c:pt idx="4">
                  <c:v>4.1366536485687497</c:v>
                </c:pt>
                <c:pt idx="5">
                  <c:v>4.1086703803259059</c:v>
                </c:pt>
                <c:pt idx="6">
                  <c:v>4.0808270284242774</c:v>
                </c:pt>
                <c:pt idx="7">
                  <c:v>4.053122893282155</c:v>
                </c:pt>
                <c:pt idx="8">
                  <c:v>4.0255572788156613</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3.1428686341896799</c:v>
                </c:pt>
                <c:pt idx="44">
                  <c:v>3.119854291018775</c:v>
                </c:pt>
                <c:pt idx="45">
                  <c:v>3.0969550195636382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854360"/>
        <c:axId val="2113849784"/>
      </c:scatterChart>
      <c:valAx>
        <c:axId val="2113854360"/>
        <c:scaling>
          <c:orientation val="minMax"/>
          <c:max val="10000"/>
          <c:min val="0"/>
        </c:scaling>
        <c:delete val="0"/>
        <c:axPos val="b"/>
        <c:title>
          <c:tx>
            <c:rich>
              <a:bodyPr/>
              <a:lstStyle/>
              <a:p>
                <a:pPr>
                  <a:defRPr b="0"/>
                </a:pPr>
                <a:r>
                  <a:rPr lang="en-US" b="0" dirty="0"/>
                  <a:t>Quantity, Q</a:t>
                </a:r>
              </a:p>
            </c:rich>
          </c:tx>
          <c:layout>
            <c:manualLayout>
              <c:xMode val="edge"/>
              <c:yMode val="edge"/>
              <c:x val="0.41837088676171164"/>
              <c:y val="0.93190636195555765"/>
            </c:manualLayout>
          </c:layout>
          <c:overlay val="0"/>
        </c:title>
        <c:numFmt formatCode="#,##0" sourceLinked="0"/>
        <c:majorTickMark val="out"/>
        <c:minorTickMark val="none"/>
        <c:tickLblPos val="nextTo"/>
        <c:crossAx val="2113849784"/>
        <c:crosses val="autoZero"/>
        <c:crossBetween val="midCat"/>
        <c:majorUnit val="1000"/>
        <c:minorUnit val="2"/>
      </c:valAx>
      <c:valAx>
        <c:axId val="2113849784"/>
        <c:scaling>
          <c:orientation val="minMax"/>
          <c:max val="4.5"/>
        </c:scaling>
        <c:delete val="0"/>
        <c:axPos val="l"/>
        <c:numFmt formatCode="[$€-C07]\ #,##0.00" sourceLinked="0"/>
        <c:majorTickMark val="out"/>
        <c:minorTickMark val="none"/>
        <c:tickLblPos val="nextTo"/>
        <c:crossAx val="2113854360"/>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2.9720599999999529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3.899259999999952</c:v>
                </c:pt>
                <c:pt idx="190">
                  <c:v>3.9260000000000002</c:v>
                </c:pt>
                <c:pt idx="191">
                  <c:v>3.9528599999999532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4.164777536249896</c:v>
                </c:pt>
                <c:pt idx="4">
                  <c:v>4.1366536485687497</c:v>
                </c:pt>
                <c:pt idx="5">
                  <c:v>4.1086703803259059</c:v>
                </c:pt>
                <c:pt idx="6">
                  <c:v>4.0808270284242774</c:v>
                </c:pt>
                <c:pt idx="7">
                  <c:v>4.053122893282155</c:v>
                </c:pt>
                <c:pt idx="8">
                  <c:v>4.0255572788156533</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3.1428686341896759</c:v>
                </c:pt>
                <c:pt idx="44">
                  <c:v>3.119854291018775</c:v>
                </c:pt>
                <c:pt idx="45">
                  <c:v>3.0969550195636342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46491848"/>
        <c:axId val="2146836920"/>
      </c:scatterChart>
      <c:valAx>
        <c:axId val="2146491848"/>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46836920"/>
        <c:crosses val="autoZero"/>
        <c:crossBetween val="midCat"/>
        <c:majorUnit val="1000"/>
        <c:minorUnit val="2"/>
      </c:valAx>
      <c:valAx>
        <c:axId val="2146836920"/>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46491848"/>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2397404405432954E-2"/>
          <c:y val="0.1211715978927654"/>
          <c:w val="0.7419976387433127"/>
          <c:h val="0.72817683166915548"/>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2.9720599999999511</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3.8992599999999502</c:v>
                </c:pt>
                <c:pt idx="190">
                  <c:v>3.9260000000000002</c:v>
                </c:pt>
                <c:pt idx="191">
                  <c:v>3.952859999999951</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4.1647775362498924</c:v>
                </c:pt>
                <c:pt idx="4">
                  <c:v>4.1366536485687497</c:v>
                </c:pt>
                <c:pt idx="5">
                  <c:v>4.1086703803259059</c:v>
                </c:pt>
                <c:pt idx="6">
                  <c:v>4.0808270284242774</c:v>
                </c:pt>
                <c:pt idx="7">
                  <c:v>4.053122893282155</c:v>
                </c:pt>
                <c:pt idx="8">
                  <c:v>4.0255572788156488</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3.1428686341896741</c:v>
                </c:pt>
                <c:pt idx="44">
                  <c:v>3.119854291018775</c:v>
                </c:pt>
                <c:pt idx="45">
                  <c:v>3.096955019563632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783048"/>
        <c:axId val="2113761816"/>
      </c:scatterChart>
      <c:valAx>
        <c:axId val="2113783048"/>
        <c:scaling>
          <c:orientation val="minMax"/>
          <c:max val="10000"/>
          <c:min val="0"/>
        </c:scaling>
        <c:delete val="0"/>
        <c:axPos val="b"/>
        <c:title>
          <c:tx>
            <c:rich>
              <a:bodyPr/>
              <a:lstStyle/>
              <a:p>
                <a:pPr>
                  <a:defRPr b="0"/>
                </a:pPr>
                <a:r>
                  <a:rPr lang="en-US" b="0" dirty="0"/>
                  <a:t>Quantity,</a:t>
                </a:r>
                <a:r>
                  <a:rPr lang="en-US" b="0" baseline="0" dirty="0"/>
                  <a:t> </a:t>
                </a:r>
                <a:r>
                  <a:rPr lang="en-US" b="0" dirty="0"/>
                  <a:t>Q</a:t>
                </a:r>
              </a:p>
            </c:rich>
          </c:tx>
          <c:layout>
            <c:manualLayout>
              <c:xMode val="edge"/>
              <c:yMode val="edge"/>
              <c:x val="0.41939414307073902"/>
              <c:y val="0.91536739797305"/>
            </c:manualLayout>
          </c:layout>
          <c:overlay val="0"/>
        </c:title>
        <c:numFmt formatCode="#,##0" sourceLinked="0"/>
        <c:majorTickMark val="out"/>
        <c:minorTickMark val="none"/>
        <c:tickLblPos val="nextTo"/>
        <c:crossAx val="2113761816"/>
        <c:crosses val="autoZero"/>
        <c:crossBetween val="midCat"/>
        <c:majorUnit val="1000"/>
        <c:minorUnit val="2"/>
      </c:valAx>
      <c:valAx>
        <c:axId val="2113761816"/>
        <c:scaling>
          <c:orientation val="minMax"/>
          <c:max val="4.5"/>
        </c:scaling>
        <c:delete val="0"/>
        <c:axPos val="l"/>
        <c:numFmt formatCode="[$€-C07]\ #,##0.00" sourceLinked="0"/>
        <c:majorTickMark val="out"/>
        <c:minorTickMark val="none"/>
        <c:tickLblPos val="nextTo"/>
        <c:crossAx val="2113783048"/>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2.9720599999999409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3.89925999999994</c:v>
                </c:pt>
                <c:pt idx="190">
                  <c:v>3.9260000000000002</c:v>
                </c:pt>
                <c:pt idx="191">
                  <c:v>3.9528599999999412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noFill/>
            </a:ln>
            <a:effectLst/>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4.1647775362498747</c:v>
                </c:pt>
                <c:pt idx="4">
                  <c:v>4.1366536485687497</c:v>
                </c:pt>
                <c:pt idx="5">
                  <c:v>4.1086703803259059</c:v>
                </c:pt>
                <c:pt idx="6">
                  <c:v>4.0808270284242774</c:v>
                </c:pt>
                <c:pt idx="7">
                  <c:v>4.053122893282155</c:v>
                </c:pt>
                <c:pt idx="8">
                  <c:v>4.0255572788156337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3.1428686341896639</c:v>
                </c:pt>
                <c:pt idx="44">
                  <c:v>3.119854291018775</c:v>
                </c:pt>
                <c:pt idx="45">
                  <c:v>3.0969550195636222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648760"/>
        <c:axId val="2113639880"/>
      </c:scatterChart>
      <c:valAx>
        <c:axId val="2113648760"/>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13639880"/>
        <c:crosses val="autoZero"/>
        <c:crossBetween val="midCat"/>
        <c:majorUnit val="1000"/>
        <c:minorUnit val="2"/>
      </c:valAx>
      <c:valAx>
        <c:axId val="2113639880"/>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648760"/>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14"/>
          <c:y val="1.9200430388492368E-2"/>
          <c:w val="0.75244090274458908"/>
          <c:h val="0.7604466135597696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2.9720599999999409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3.89925999999994</c:v>
                </c:pt>
                <c:pt idx="190">
                  <c:v>3.9260000000000002</c:v>
                </c:pt>
                <c:pt idx="191">
                  <c:v>3.9528599999999412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noFill/>
            </a:ln>
            <a:effectLst/>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4.1647775362498747</c:v>
                </c:pt>
                <c:pt idx="4">
                  <c:v>4.1366536485687497</c:v>
                </c:pt>
                <c:pt idx="5">
                  <c:v>4.1086703803259059</c:v>
                </c:pt>
                <c:pt idx="6">
                  <c:v>4.0808270284242774</c:v>
                </c:pt>
                <c:pt idx="7">
                  <c:v>4.053122893282155</c:v>
                </c:pt>
                <c:pt idx="8">
                  <c:v>4.0255572788156337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3.1428686341896639</c:v>
                </c:pt>
                <c:pt idx="44">
                  <c:v>3.119854291018775</c:v>
                </c:pt>
                <c:pt idx="45">
                  <c:v>3.0969550195636222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538712"/>
        <c:axId val="2113537496"/>
      </c:scatterChart>
      <c:valAx>
        <c:axId val="2113538712"/>
        <c:scaling>
          <c:orientation val="minMax"/>
          <c:max val="10000"/>
          <c:min val="0"/>
        </c:scaling>
        <c:delete val="0"/>
        <c:axPos val="b"/>
        <c:title>
          <c:tx>
            <c:rich>
              <a:bodyPr/>
              <a:lstStyle/>
              <a:p>
                <a:pPr>
                  <a:defRPr b="0"/>
                </a:pPr>
                <a:r>
                  <a:rPr lang="en-US" b="0" dirty="0"/>
                  <a:t>Quantity, Q</a:t>
                </a:r>
              </a:p>
            </c:rich>
          </c:tx>
          <c:layout>
            <c:manualLayout>
              <c:xMode val="edge"/>
              <c:yMode val="edge"/>
              <c:x val="0.4165880632901352"/>
              <c:y val="0.85272298492571541"/>
            </c:manualLayout>
          </c:layout>
          <c:overlay val="0"/>
        </c:title>
        <c:numFmt formatCode="#,##0" sourceLinked="0"/>
        <c:majorTickMark val="out"/>
        <c:minorTickMark val="none"/>
        <c:tickLblPos val="nextTo"/>
        <c:crossAx val="2113537496"/>
        <c:crosses val="autoZero"/>
        <c:crossBetween val="midCat"/>
        <c:majorUnit val="1000"/>
        <c:minorUnit val="2"/>
      </c:valAx>
      <c:valAx>
        <c:axId val="2113537496"/>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538712"/>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0"/>
          <c:order val="0"/>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4.1647775362499004</c:v>
                </c:pt>
                <c:pt idx="4">
                  <c:v>4.1366536485687497</c:v>
                </c:pt>
                <c:pt idx="5">
                  <c:v>4.1086703803259059</c:v>
                </c:pt>
                <c:pt idx="6">
                  <c:v>4.0808270284242774</c:v>
                </c:pt>
                <c:pt idx="7">
                  <c:v>4.053122893282155</c:v>
                </c:pt>
                <c:pt idx="8">
                  <c:v>4.0255572788156568</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3.1428686341896781</c:v>
                </c:pt>
                <c:pt idx="44">
                  <c:v>3.119854291018775</c:v>
                </c:pt>
                <c:pt idx="45">
                  <c:v>3.0969550195636359</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471896"/>
        <c:axId val="2113465000"/>
      </c:scatterChart>
      <c:valAx>
        <c:axId val="2113471896"/>
        <c:scaling>
          <c:orientation val="minMax"/>
          <c:max val="10000"/>
          <c:min val="0"/>
        </c:scaling>
        <c:delete val="0"/>
        <c:axPos val="b"/>
        <c:title>
          <c:tx>
            <c:rich>
              <a:bodyPr/>
              <a:lstStyle/>
              <a:p>
                <a:pPr>
                  <a:defRPr b="0"/>
                </a:pPr>
                <a:r>
                  <a:rPr lang="en-US" b="0" dirty="0"/>
                  <a:t>Quantity,</a:t>
                </a:r>
                <a:r>
                  <a:rPr lang="en-US" b="0" baseline="0" dirty="0"/>
                  <a:t> Q</a:t>
                </a:r>
                <a:endParaRPr lang="en-US" b="0" dirty="0"/>
              </a:p>
            </c:rich>
          </c:tx>
          <c:layout>
            <c:manualLayout>
              <c:xMode val="edge"/>
              <c:yMode val="edge"/>
              <c:x val="0.41939414307073902"/>
              <c:y val="0.91536739797305"/>
            </c:manualLayout>
          </c:layout>
          <c:overlay val="0"/>
        </c:title>
        <c:numFmt formatCode="#,##0" sourceLinked="0"/>
        <c:majorTickMark val="out"/>
        <c:minorTickMark val="none"/>
        <c:tickLblPos val="nextTo"/>
        <c:crossAx val="2113465000"/>
        <c:crosses val="autoZero"/>
        <c:crossBetween val="midCat"/>
        <c:majorUnit val="1000"/>
        <c:minorUnit val="2"/>
      </c:valAx>
      <c:valAx>
        <c:axId val="2113465000"/>
        <c:scaling>
          <c:orientation val="minMax"/>
          <c:max val="4.5"/>
        </c:scaling>
        <c:delete val="0"/>
        <c:axPos val="l"/>
        <c:title>
          <c:tx>
            <c:rich>
              <a:bodyPr rot="-5400000" vert="horz"/>
              <a:lstStyle/>
              <a:p>
                <a:pPr>
                  <a:defRPr b="0"/>
                </a:pPr>
                <a:r>
                  <a:rPr lang="en-US" b="0" dirty="0"/>
                  <a:t>Price,</a:t>
                </a:r>
                <a:r>
                  <a:rPr lang="en-US" b="0" baseline="0" dirty="0"/>
                  <a:t> P</a:t>
                </a:r>
                <a:endParaRPr lang="en-US" b="0" dirty="0"/>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471896"/>
        <c:crossesAt val="0"/>
        <c:crossBetween val="midCat"/>
      </c:valAx>
      <c:spPr>
        <a:noFill/>
        <a:ln w="25400">
          <a:no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0.11862</cdr:x>
      <cdr:y>0.08069</cdr:y>
    </cdr:from>
    <cdr:to>
      <cdr:x>0.83529</cdr:x>
      <cdr:y>0.61157</cdr:y>
    </cdr:to>
    <cdr:sp macro="" textlink="">
      <cdr:nvSpPr>
        <cdr:cNvPr id="2" name="Freeform 1">
          <a:extLst xmlns:a="http://schemas.openxmlformats.org/drawingml/2006/main">
            <a:ext uri="{FF2B5EF4-FFF2-40B4-BE49-F238E27FC236}">
              <a16:creationId xmlns:a16="http://schemas.microsoft.com/office/drawing/2014/main" id="{F868AFBC-34E4-D543-9B00-FB9D916267B1}"/>
            </a:ext>
          </a:extLst>
        </cdr:cNvPr>
        <cdr:cNvSpPr/>
      </cdr:nvSpPr>
      <cdr:spPr>
        <a:xfrm xmlns:a="http://schemas.openxmlformats.org/drawingml/2006/main">
          <a:off x="1073761" y="490761"/>
          <a:ext cx="6487064" cy="3228768"/>
        </a:xfrm>
        <a:custGeom xmlns:a="http://schemas.openxmlformats.org/drawingml/2006/main">
          <a:avLst/>
          <a:gdLst>
            <a:gd name="connsiteX0" fmla="*/ 0 w 6487064"/>
            <a:gd name="connsiteY0" fmla="*/ 3129664 h 3129664"/>
            <a:gd name="connsiteX1" fmla="*/ 365760 w 6487064"/>
            <a:gd name="connsiteY1" fmla="*/ 3081356 h 3129664"/>
            <a:gd name="connsiteX2" fmla="*/ 793630 w 6487064"/>
            <a:gd name="connsiteY2" fmla="*/ 3005443 h 3129664"/>
            <a:gd name="connsiteX3" fmla="*/ 1352622 w 6487064"/>
            <a:gd name="connsiteY3" fmla="*/ 2867421 h 3129664"/>
            <a:gd name="connsiteX4" fmla="*/ 1801196 w 6487064"/>
            <a:gd name="connsiteY4" fmla="*/ 2732848 h 3129664"/>
            <a:gd name="connsiteX5" fmla="*/ 2332583 w 6487064"/>
            <a:gd name="connsiteY5" fmla="*/ 2546518 h 3129664"/>
            <a:gd name="connsiteX6" fmla="*/ 2826014 w 6487064"/>
            <a:gd name="connsiteY6" fmla="*/ 2342934 h 3129664"/>
            <a:gd name="connsiteX7" fmla="*/ 3226279 w 6487064"/>
            <a:gd name="connsiteY7" fmla="*/ 2160054 h 3129664"/>
            <a:gd name="connsiteX8" fmla="*/ 3716260 w 6487064"/>
            <a:gd name="connsiteY8" fmla="*/ 1911614 h 3129664"/>
            <a:gd name="connsiteX9" fmla="*/ 4264900 w 6487064"/>
            <a:gd name="connsiteY9" fmla="*/ 1604513 h 3129664"/>
            <a:gd name="connsiteX10" fmla="*/ 4816990 w 6487064"/>
            <a:gd name="connsiteY10" fmla="*/ 1256006 h 3129664"/>
            <a:gd name="connsiteX11" fmla="*/ 5365630 w 6487064"/>
            <a:gd name="connsiteY11" fmla="*/ 879894 h 3129664"/>
            <a:gd name="connsiteX12" fmla="*/ 5852160 w 6487064"/>
            <a:gd name="connsiteY12" fmla="*/ 517585 h 3129664"/>
            <a:gd name="connsiteX13" fmla="*/ 6304184 w 6487064"/>
            <a:gd name="connsiteY13" fmla="*/ 151825 h 3129664"/>
            <a:gd name="connsiteX14" fmla="*/ 6487064 w 6487064"/>
            <a:gd name="connsiteY14" fmla="*/ 0 h 312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7064" h="3129664">
              <a:moveTo>
                <a:pt x="0" y="3129664"/>
              </a:moveTo>
              <a:cubicBezTo>
                <a:pt x="116744" y="3115861"/>
                <a:pt x="233488" y="3102059"/>
                <a:pt x="365760" y="3081356"/>
              </a:cubicBezTo>
              <a:cubicBezTo>
                <a:pt x="498032" y="3060653"/>
                <a:pt x="629153" y="3041099"/>
                <a:pt x="793630" y="3005443"/>
              </a:cubicBezTo>
              <a:cubicBezTo>
                <a:pt x="958107" y="2969787"/>
                <a:pt x="1184694" y="2912853"/>
                <a:pt x="1352622" y="2867421"/>
              </a:cubicBezTo>
              <a:cubicBezTo>
                <a:pt x="1520550" y="2821989"/>
                <a:pt x="1637869" y="2786332"/>
                <a:pt x="1801196" y="2732848"/>
              </a:cubicBezTo>
              <a:cubicBezTo>
                <a:pt x="1964523" y="2679364"/>
                <a:pt x="2161780" y="2611504"/>
                <a:pt x="2332583" y="2546518"/>
              </a:cubicBezTo>
              <a:cubicBezTo>
                <a:pt x="2503386" y="2481532"/>
                <a:pt x="2677065" y="2407345"/>
                <a:pt x="2826014" y="2342934"/>
              </a:cubicBezTo>
              <a:cubicBezTo>
                <a:pt x="2974963" y="2278523"/>
                <a:pt x="3077905" y="2231941"/>
                <a:pt x="3226279" y="2160054"/>
              </a:cubicBezTo>
              <a:cubicBezTo>
                <a:pt x="3374653" y="2088167"/>
                <a:pt x="3543157" y="2004204"/>
                <a:pt x="3716260" y="1911614"/>
              </a:cubicBezTo>
              <a:cubicBezTo>
                <a:pt x="3889363" y="1819024"/>
                <a:pt x="4081445" y="1713781"/>
                <a:pt x="4264900" y="1604513"/>
              </a:cubicBezTo>
              <a:cubicBezTo>
                <a:pt x="4448355" y="1495245"/>
                <a:pt x="4633535" y="1376776"/>
                <a:pt x="4816990" y="1256006"/>
              </a:cubicBezTo>
              <a:cubicBezTo>
                <a:pt x="5000445" y="1135236"/>
                <a:pt x="5193102" y="1002964"/>
                <a:pt x="5365630" y="879894"/>
              </a:cubicBezTo>
              <a:cubicBezTo>
                <a:pt x="5538158" y="756824"/>
                <a:pt x="5695734" y="638930"/>
                <a:pt x="5852160" y="517585"/>
              </a:cubicBezTo>
              <a:cubicBezTo>
                <a:pt x="6008586" y="396240"/>
                <a:pt x="6198367" y="238089"/>
                <a:pt x="6304184" y="151825"/>
              </a:cubicBezTo>
              <a:cubicBezTo>
                <a:pt x="6410001" y="65561"/>
                <a:pt x="6448532" y="32780"/>
                <a:pt x="6487064" y="0"/>
              </a:cubicBezTo>
            </a:path>
          </a:pathLst>
        </a:custGeom>
        <a:ln xmlns:a="http://schemas.openxmlformats.org/drawingml/2006/main" w="28575">
          <a:prstDash val="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32F94-A199-BA43-994C-49B452EB5760}" type="datetimeFigureOut">
              <a:t>9/30/22</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87C9-09FB-1440-9709-679134179B9F}" type="slidenum">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4A87C9-09FB-1440-9709-679134179B9F}" type="slidenum">
              <a:rPr lang="fi-FI" smtClean="0"/>
              <a:t>4</a:t>
            </a:fld>
            <a:endParaRPr lang="fi-FI"/>
          </a:p>
        </p:txBody>
      </p:sp>
    </p:spTree>
    <p:extLst>
      <p:ext uri="{BB962C8B-B14F-4D97-AF65-F5344CB8AC3E}">
        <p14:creationId xmlns:p14="http://schemas.microsoft.com/office/powerpoint/2010/main" val="4058284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6753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39052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9/30/22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9/30/22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9/30/22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7958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2216702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9/30/22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9/30/22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t>9/30/22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9/30/22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9/30/22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9/30/22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9/30/22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9/30/22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9/30/22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9/30/22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9/30/22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9/30/22</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9/30/22</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9/30/22</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9/30/22</a:t>
            </a:fld>
            <a:endParaRPr lang="en-US"/>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9/30/22</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9/30/22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9/30/22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9/30/22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80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9/30/22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99" r:id="rId9"/>
    <p:sldLayoutId id="2147483801" r:id="rId1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9/30/22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9/30/22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9/30/22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9/30/22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9/30/22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9/30/22</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9/30/22</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igmchicago.org/surveys/china-us-trade-war"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hyperlink" Target="http://tinyco.re/1712601"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tinyco.re/3958172" TargetMode="Externa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a:t>October 6, 2022</a:t>
            </a:r>
            <a:endParaRPr lang="fi-FI" dirty="0"/>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7" y="1766300"/>
            <a:ext cx="7975385" cy="2636000"/>
          </a:xfrm>
        </p:spPr>
        <p:txBody>
          <a:bodyPr/>
          <a:lstStyle/>
          <a:p>
            <a:r>
              <a:rPr lang="fi-FI" sz="3600" dirty="0" err="1"/>
              <a:t>Lecture</a:t>
            </a:r>
            <a:r>
              <a:rPr lang="fi-FI" sz="3600" dirty="0"/>
              <a:t> 10: </a:t>
            </a:r>
            <a:r>
              <a:rPr lang="fi-FI" sz="3600" dirty="0" err="1"/>
              <a:t>Interventions</a:t>
            </a:r>
            <a:r>
              <a:rPr lang="fi-FI" sz="3600" dirty="0"/>
              <a:t> in </a:t>
            </a:r>
            <a:r>
              <a:rPr lang="fi-FI" sz="3600" dirty="0" err="1"/>
              <a:t>the</a:t>
            </a:r>
            <a:r>
              <a:rPr lang="fi-FI" sz="3600" dirty="0"/>
              <a:t> market, long-</a:t>
            </a:r>
            <a:r>
              <a:rPr lang="fi-FI" sz="3600" dirty="0" err="1"/>
              <a:t>run</a:t>
            </a:r>
            <a:r>
              <a:rPr lang="fi-FI" sz="3600" dirty="0"/>
              <a:t> </a:t>
            </a:r>
            <a:r>
              <a:rPr lang="fi-FI" sz="3600" dirty="0" err="1"/>
              <a:t>equilibria</a:t>
            </a:r>
            <a:r>
              <a:rPr lang="fi-FI" sz="3600" dirty="0"/>
              <a:t> and </a:t>
            </a:r>
            <a:r>
              <a:rPr lang="fi-FI" sz="3600" dirty="0" err="1"/>
              <a:t>rent-seeking</a:t>
            </a:r>
            <a:r>
              <a:rPr lang="fi-FI" sz="3600" dirty="0"/>
              <a:t> </a:t>
            </a:r>
            <a:r>
              <a:rPr lang="fi-FI" sz="3600" dirty="0" err="1"/>
              <a:t>behavior</a:t>
            </a:r>
            <a:br>
              <a:rPr lang="fi-FI" sz="3600" dirty="0"/>
            </a:br>
            <a:br>
              <a:rPr lang="fi-FI" sz="3600" dirty="0"/>
            </a:br>
            <a:endParaRPr lang="fi-FI" sz="3600" dirty="0"/>
          </a:p>
        </p:txBody>
      </p:sp>
    </p:spTree>
    <p:extLst>
      <p:ext uri="{BB962C8B-B14F-4D97-AF65-F5344CB8AC3E}">
        <p14:creationId xmlns:p14="http://schemas.microsoft.com/office/powerpoint/2010/main" val="22433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9EDAA4-F4BA-BC4B-8F41-86E4F3730E3C}"/>
              </a:ext>
            </a:extLst>
          </p:cNvPr>
          <p:cNvSpPr/>
          <p:nvPr/>
        </p:nvSpPr>
        <p:spPr>
          <a:xfrm>
            <a:off x="1156469" y="1498238"/>
            <a:ext cx="3217941" cy="1902948"/>
          </a:xfrm>
          <a:prstGeom prst="rect">
            <a:avLst/>
          </a:prstGeom>
          <a:gradFill flip="none" rotWithShape="1">
            <a:gsLst>
              <a:gs pos="0">
                <a:schemeClr val="accent1"/>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i-FI" dirty="0"/>
          </a:p>
          <a:p>
            <a:endParaRPr lang="fi-FI" dirty="0"/>
          </a:p>
          <a:p>
            <a:endParaRPr lang="fi-FI" dirty="0"/>
          </a:p>
          <a:p>
            <a:endParaRPr lang="fi-FI" dirty="0"/>
          </a:p>
          <a:p>
            <a:r>
              <a:rPr lang="fi-FI" dirty="0"/>
              <a:t>Consumer  </a:t>
            </a:r>
          </a:p>
          <a:p>
            <a:r>
              <a:rPr lang="fi-FI" dirty="0" err="1"/>
              <a:t>surplus</a:t>
            </a:r>
            <a:endParaRPr lang="fi-FI" dirty="0"/>
          </a:p>
        </p:txBody>
      </p:sp>
      <p:graphicFrame>
        <p:nvGraphicFramePr>
          <p:cNvPr id="34" name="Chart 33">
            <a:extLst>
              <a:ext uri="{FF2B5EF4-FFF2-40B4-BE49-F238E27FC236}">
                <a16:creationId xmlns:a16="http://schemas.microsoft.com/office/drawing/2014/main" id="{AF51192D-9018-C74C-8E31-6AE87CF218C9}"/>
              </a:ext>
            </a:extLst>
          </p:cNvPr>
          <p:cNvGraphicFramePr>
            <a:graphicFrameLocks noGrp="1"/>
          </p:cNvGraphicFramePr>
          <p:nvPr/>
        </p:nvGraphicFramePr>
        <p:xfrm>
          <a:off x="92226" y="1195915"/>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sz="3200" dirty="0"/>
              <a:t>Price </a:t>
            </a:r>
            <a:r>
              <a:rPr lang="fi-FI" sz="3200" dirty="0" err="1"/>
              <a:t>elasticity</a:t>
            </a:r>
            <a:r>
              <a:rPr lang="fi-FI" sz="3200" dirty="0"/>
              <a:t> of </a:t>
            </a:r>
            <a:r>
              <a:rPr lang="fi-FI" sz="3200" dirty="0" err="1"/>
              <a:t>demand</a:t>
            </a:r>
            <a:r>
              <a:rPr lang="fi-FI" sz="3200" dirty="0"/>
              <a:t> and </a:t>
            </a:r>
            <a:r>
              <a:rPr lang="fi-FI" sz="3200" dirty="0" err="1"/>
              <a:t>deadweight</a:t>
            </a:r>
            <a:r>
              <a:rPr lang="fi-FI" sz="3200" dirty="0"/>
              <a:t> </a:t>
            </a:r>
            <a:r>
              <a:rPr lang="fi-FI" sz="3200" dirty="0" err="1"/>
              <a:t>loss</a:t>
            </a:r>
            <a:endParaRPr lang="fi-FI" sz="3200" dirty="0"/>
          </a:p>
        </p:txBody>
      </p:sp>
      <p:grpSp>
        <p:nvGrpSpPr>
          <p:cNvPr id="36" name="Group 35"/>
          <p:cNvGrpSpPr/>
          <p:nvPr/>
        </p:nvGrpSpPr>
        <p:grpSpPr>
          <a:xfrm>
            <a:off x="1169104" y="3924459"/>
            <a:ext cx="3221472" cy="1023834"/>
            <a:chOff x="1055663" y="3856057"/>
            <a:chExt cx="3221472" cy="747474"/>
          </a:xfrm>
          <a:solidFill>
            <a:schemeClr val="accent3">
              <a:alpha val="53000"/>
            </a:schemeClr>
          </a:solidFill>
        </p:grpSpPr>
        <p:sp>
          <p:nvSpPr>
            <p:cNvPr id="37" name="Freeform 36"/>
            <p:cNvSpPr/>
            <p:nvPr/>
          </p:nvSpPr>
          <p:spPr>
            <a:xfrm>
              <a:off x="1055663" y="3897068"/>
              <a:ext cx="3221472" cy="706463"/>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26035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736162 h 736162"/>
                <a:gd name="connsiteX1" fmla="*/ 0 w 2659993"/>
                <a:gd name="connsiteY1" fmla="*/ 736162 h 736162"/>
                <a:gd name="connsiteX2" fmla="*/ 0 w 2659993"/>
                <a:gd name="connsiteY2" fmla="*/ 0 h 736162"/>
                <a:gd name="connsiteX3" fmla="*/ 2659993 w 2659993"/>
                <a:gd name="connsiteY3" fmla="*/ 19050 h 736162"/>
                <a:gd name="connsiteX4" fmla="*/ 2648607 w 2659993"/>
                <a:gd name="connsiteY4" fmla="*/ 58245 h 736162"/>
                <a:gd name="connsiteX5" fmla="*/ 1781503 w 2659993"/>
                <a:gd name="connsiteY5" fmla="*/ 342024 h 736162"/>
                <a:gd name="connsiteX6" fmla="*/ 1213944 w 2659993"/>
                <a:gd name="connsiteY6" fmla="*/ 515445 h 736162"/>
                <a:gd name="connsiteX7" fmla="*/ 567558 w 2659993"/>
                <a:gd name="connsiteY7" fmla="*/ 657334 h 736162"/>
                <a:gd name="connsiteX8" fmla="*/ 0 w 2659993"/>
                <a:gd name="connsiteY8" fmla="*/ 736162 h 736162"/>
                <a:gd name="connsiteX0" fmla="*/ 0 w 2659993"/>
                <a:gd name="connsiteY0" fmla="*/ 727695 h 727695"/>
                <a:gd name="connsiteX1" fmla="*/ 0 w 2659993"/>
                <a:gd name="connsiteY1" fmla="*/ 727695 h 727695"/>
                <a:gd name="connsiteX2" fmla="*/ 16934 w 2659993"/>
                <a:gd name="connsiteY2" fmla="*/ 0 h 727695"/>
                <a:gd name="connsiteX3" fmla="*/ 2659993 w 2659993"/>
                <a:gd name="connsiteY3" fmla="*/ 10583 h 727695"/>
                <a:gd name="connsiteX4" fmla="*/ 2648607 w 2659993"/>
                <a:gd name="connsiteY4" fmla="*/ 49778 h 727695"/>
                <a:gd name="connsiteX5" fmla="*/ 1781503 w 2659993"/>
                <a:gd name="connsiteY5" fmla="*/ 333557 h 727695"/>
                <a:gd name="connsiteX6" fmla="*/ 1213944 w 2659993"/>
                <a:gd name="connsiteY6" fmla="*/ 506978 h 727695"/>
                <a:gd name="connsiteX7" fmla="*/ 567558 w 2659993"/>
                <a:gd name="connsiteY7" fmla="*/ 648867 h 727695"/>
                <a:gd name="connsiteX8" fmla="*/ 0 w 2659993"/>
                <a:gd name="connsiteY8" fmla="*/ 727695 h 727695"/>
                <a:gd name="connsiteX0" fmla="*/ 0 w 2648607"/>
                <a:gd name="connsiteY0" fmla="*/ 727695 h 727695"/>
                <a:gd name="connsiteX1" fmla="*/ 0 w 2648607"/>
                <a:gd name="connsiteY1" fmla="*/ 727695 h 727695"/>
                <a:gd name="connsiteX2" fmla="*/ 16934 w 2648607"/>
                <a:gd name="connsiteY2" fmla="*/ 0 h 727695"/>
                <a:gd name="connsiteX3" fmla="*/ 2648607 w 2648607"/>
                <a:gd name="connsiteY3" fmla="*/ 49778 h 727695"/>
                <a:gd name="connsiteX4" fmla="*/ 1781503 w 2648607"/>
                <a:gd name="connsiteY4" fmla="*/ 333557 h 727695"/>
                <a:gd name="connsiteX5" fmla="*/ 1213944 w 2648607"/>
                <a:gd name="connsiteY5" fmla="*/ 506978 h 727695"/>
                <a:gd name="connsiteX6" fmla="*/ 567558 w 2648607"/>
                <a:gd name="connsiteY6" fmla="*/ 648867 h 727695"/>
                <a:gd name="connsiteX7" fmla="*/ 0 w 2648607"/>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36879"/>
                <a:gd name="connsiteY0" fmla="*/ 727695 h 727695"/>
                <a:gd name="connsiteX1" fmla="*/ 0 w 3036879"/>
                <a:gd name="connsiteY1" fmla="*/ 727695 h 727695"/>
                <a:gd name="connsiteX2" fmla="*/ 16934 w 3036879"/>
                <a:gd name="connsiteY2" fmla="*/ 0 h 727695"/>
                <a:gd name="connsiteX3" fmla="*/ 3036879 w 3036879"/>
                <a:gd name="connsiteY3" fmla="*/ 39330 h 727695"/>
                <a:gd name="connsiteX4" fmla="*/ 1800553 w 3036879"/>
                <a:gd name="connsiteY4" fmla="*/ 399342 h 727695"/>
                <a:gd name="connsiteX5" fmla="*/ 1223469 w 3036879"/>
                <a:gd name="connsiteY5" fmla="*/ 535924 h 727695"/>
                <a:gd name="connsiteX6" fmla="*/ 567558 w 3036879"/>
                <a:gd name="connsiteY6" fmla="*/ 648867 h 727695"/>
                <a:gd name="connsiteX7" fmla="*/ 0 w 3036879"/>
                <a:gd name="connsiteY7" fmla="*/ 727695 h 727695"/>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567558 w 3036879"/>
                <a:gd name="connsiteY6" fmla="*/ 618102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463657 w 3036879"/>
                <a:gd name="connsiteY5" fmla="*/ 489777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2542186 w 3036879"/>
                <a:gd name="connsiteY4" fmla="*/ 223986 h 696930"/>
                <a:gd name="connsiteX5" fmla="*/ 1463657 w 3036879"/>
                <a:gd name="connsiteY5" fmla="*/ 489777 h 696930"/>
                <a:gd name="connsiteX6" fmla="*/ 639193 w 3036879"/>
                <a:gd name="connsiteY6" fmla="*/ 621178 h 696930"/>
                <a:gd name="connsiteX7" fmla="*/ 0 w 3036879"/>
                <a:gd name="connsiteY7" fmla="*/ 696930 h 696930"/>
                <a:gd name="connsiteX0" fmla="*/ 0 w 3217630"/>
                <a:gd name="connsiteY0" fmla="*/ 696930 h 696930"/>
                <a:gd name="connsiteX1" fmla="*/ 0 w 3217630"/>
                <a:gd name="connsiteY1" fmla="*/ 696930 h 696930"/>
                <a:gd name="connsiteX2" fmla="*/ 21148 w 3217630"/>
                <a:gd name="connsiteY2" fmla="*/ 0 h 696930"/>
                <a:gd name="connsiteX3" fmla="*/ 3036879 w 3217630"/>
                <a:gd name="connsiteY3" fmla="*/ 8565 h 696930"/>
                <a:gd name="connsiteX4" fmla="*/ 2839501 w 3217630"/>
                <a:gd name="connsiteY4" fmla="*/ 88657 h 696930"/>
                <a:gd name="connsiteX5" fmla="*/ 2542186 w 3217630"/>
                <a:gd name="connsiteY5" fmla="*/ 223986 h 696930"/>
                <a:gd name="connsiteX6" fmla="*/ 1463657 w 3217630"/>
                <a:gd name="connsiteY6" fmla="*/ 489777 h 696930"/>
                <a:gd name="connsiteX7" fmla="*/ 639193 w 3217630"/>
                <a:gd name="connsiteY7" fmla="*/ 621178 h 696930"/>
                <a:gd name="connsiteX8" fmla="*/ 0 w 3217630"/>
                <a:gd name="connsiteY8" fmla="*/ 696930 h 696930"/>
                <a:gd name="connsiteX0" fmla="*/ 0 w 3264144"/>
                <a:gd name="connsiteY0" fmla="*/ 696930 h 696930"/>
                <a:gd name="connsiteX1" fmla="*/ 0 w 3264144"/>
                <a:gd name="connsiteY1" fmla="*/ 696930 h 696930"/>
                <a:gd name="connsiteX2" fmla="*/ 21148 w 3264144"/>
                <a:gd name="connsiteY2" fmla="*/ 0 h 696930"/>
                <a:gd name="connsiteX3" fmla="*/ 3036879 w 3264144"/>
                <a:gd name="connsiteY3" fmla="*/ 8565 h 696930"/>
                <a:gd name="connsiteX4" fmla="*/ 3033337 w 3264144"/>
                <a:gd name="connsiteY4" fmla="*/ 64046 h 696930"/>
                <a:gd name="connsiteX5" fmla="*/ 2542186 w 3264144"/>
                <a:gd name="connsiteY5" fmla="*/ 223986 h 696930"/>
                <a:gd name="connsiteX6" fmla="*/ 1463657 w 3264144"/>
                <a:gd name="connsiteY6" fmla="*/ 489777 h 696930"/>
                <a:gd name="connsiteX7" fmla="*/ 639193 w 3264144"/>
                <a:gd name="connsiteY7" fmla="*/ 621178 h 696930"/>
                <a:gd name="connsiteX8" fmla="*/ 0 w 3264144"/>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23986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17032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5741"/>
                <a:gd name="connsiteY0" fmla="*/ 696930 h 696930"/>
                <a:gd name="connsiteX1" fmla="*/ 0 w 3245741"/>
                <a:gd name="connsiteY1" fmla="*/ 696930 h 696930"/>
                <a:gd name="connsiteX2" fmla="*/ 21148 w 3245741"/>
                <a:gd name="connsiteY2" fmla="*/ 0 h 696930"/>
                <a:gd name="connsiteX3" fmla="*/ 3036879 w 3245741"/>
                <a:gd name="connsiteY3" fmla="*/ 8565 h 696930"/>
                <a:gd name="connsiteX4" fmla="*/ 3046037 w 3245741"/>
                <a:gd name="connsiteY4" fmla="*/ 59410 h 696930"/>
                <a:gd name="connsiteX5" fmla="*/ 2542186 w 3245741"/>
                <a:gd name="connsiteY5" fmla="*/ 217032 h 696930"/>
                <a:gd name="connsiteX6" fmla="*/ 1463657 w 3245741"/>
                <a:gd name="connsiteY6" fmla="*/ 489777 h 696930"/>
                <a:gd name="connsiteX7" fmla="*/ 639193 w 3245741"/>
                <a:gd name="connsiteY7" fmla="*/ 621178 h 696930"/>
                <a:gd name="connsiteX8" fmla="*/ 0 w 3245741"/>
                <a:gd name="connsiteY8" fmla="*/ 696930 h 696930"/>
                <a:gd name="connsiteX0" fmla="*/ 0 w 3248094"/>
                <a:gd name="connsiteY0" fmla="*/ 696930 h 696930"/>
                <a:gd name="connsiteX1" fmla="*/ 0 w 3248094"/>
                <a:gd name="connsiteY1" fmla="*/ 696930 h 696930"/>
                <a:gd name="connsiteX2" fmla="*/ 21148 w 3248094"/>
                <a:gd name="connsiteY2" fmla="*/ 0 h 696930"/>
                <a:gd name="connsiteX3" fmla="*/ 3040054 w 3248094"/>
                <a:gd name="connsiteY3" fmla="*/ 6247 h 696930"/>
                <a:gd name="connsiteX4" fmla="*/ 3046037 w 3248094"/>
                <a:gd name="connsiteY4" fmla="*/ 59410 h 696930"/>
                <a:gd name="connsiteX5" fmla="*/ 2542186 w 3248094"/>
                <a:gd name="connsiteY5" fmla="*/ 217032 h 696930"/>
                <a:gd name="connsiteX6" fmla="*/ 1463657 w 3248094"/>
                <a:gd name="connsiteY6" fmla="*/ 489777 h 696930"/>
                <a:gd name="connsiteX7" fmla="*/ 639193 w 3248094"/>
                <a:gd name="connsiteY7" fmla="*/ 621178 h 696930"/>
                <a:gd name="connsiteX8" fmla="*/ 0 w 3248094"/>
                <a:gd name="connsiteY8" fmla="*/ 696930 h 696930"/>
                <a:gd name="connsiteX0" fmla="*/ 0 w 3046037"/>
                <a:gd name="connsiteY0" fmla="*/ 696930 h 696930"/>
                <a:gd name="connsiteX1" fmla="*/ 0 w 3046037"/>
                <a:gd name="connsiteY1" fmla="*/ 696930 h 696930"/>
                <a:gd name="connsiteX2" fmla="*/ 21148 w 3046037"/>
                <a:gd name="connsiteY2" fmla="*/ 0 h 696930"/>
                <a:gd name="connsiteX3" fmla="*/ 3040054 w 3046037"/>
                <a:gd name="connsiteY3" fmla="*/ 6247 h 696930"/>
                <a:gd name="connsiteX4" fmla="*/ 3046037 w 3046037"/>
                <a:gd name="connsiteY4" fmla="*/ 59410 h 696930"/>
                <a:gd name="connsiteX5" fmla="*/ 2542186 w 3046037"/>
                <a:gd name="connsiteY5" fmla="*/ 217032 h 696930"/>
                <a:gd name="connsiteX6" fmla="*/ 1463657 w 3046037"/>
                <a:gd name="connsiteY6" fmla="*/ 489777 h 696930"/>
                <a:gd name="connsiteX7" fmla="*/ 639193 w 3046037"/>
                <a:gd name="connsiteY7" fmla="*/ 621178 h 696930"/>
                <a:gd name="connsiteX8" fmla="*/ 0 w 3046037"/>
                <a:gd name="connsiteY8" fmla="*/ 696930 h 696930"/>
                <a:gd name="connsiteX0" fmla="*/ 0 w 3046037"/>
                <a:gd name="connsiteY0" fmla="*/ 697637 h 697637"/>
                <a:gd name="connsiteX1" fmla="*/ 0 w 3046037"/>
                <a:gd name="connsiteY1" fmla="*/ 697637 h 697637"/>
                <a:gd name="connsiteX2" fmla="*/ 21148 w 3046037"/>
                <a:gd name="connsiteY2" fmla="*/ 707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046037"/>
                <a:gd name="connsiteY0" fmla="*/ 697637 h 697637"/>
                <a:gd name="connsiteX1" fmla="*/ 0 w 3046037"/>
                <a:gd name="connsiteY1" fmla="*/ 697637 h 697637"/>
                <a:gd name="connsiteX2" fmla="*/ 5273 w 3046037"/>
                <a:gd name="connsiteY2" fmla="*/ 3025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224588"/>
                <a:gd name="connsiteY0" fmla="*/ 697637 h 697637"/>
                <a:gd name="connsiteX1" fmla="*/ 0 w 3224588"/>
                <a:gd name="connsiteY1" fmla="*/ 697637 h 697637"/>
                <a:gd name="connsiteX2" fmla="*/ 5273 w 3224588"/>
                <a:gd name="connsiteY2" fmla="*/ 3025 h 697637"/>
                <a:gd name="connsiteX3" fmla="*/ 3036879 w 3224588"/>
                <a:gd name="connsiteY3" fmla="*/ 0 h 697637"/>
                <a:gd name="connsiteX4" fmla="*/ 3224588 w 3224588"/>
                <a:gd name="connsiteY4" fmla="*/ 4815 h 697637"/>
                <a:gd name="connsiteX5" fmla="*/ 2542186 w 3224588"/>
                <a:gd name="connsiteY5" fmla="*/ 217739 h 697637"/>
                <a:gd name="connsiteX6" fmla="*/ 1463657 w 3224588"/>
                <a:gd name="connsiteY6" fmla="*/ 490484 h 697637"/>
                <a:gd name="connsiteX7" fmla="*/ 639193 w 3224588"/>
                <a:gd name="connsiteY7" fmla="*/ 621885 h 697637"/>
                <a:gd name="connsiteX8" fmla="*/ 0 w 3224588"/>
                <a:gd name="connsiteY8" fmla="*/ 697637 h 697637"/>
                <a:gd name="connsiteX0" fmla="*/ 0 w 3175448"/>
                <a:gd name="connsiteY0" fmla="*/ 697637 h 697637"/>
                <a:gd name="connsiteX1" fmla="*/ 0 w 3175448"/>
                <a:gd name="connsiteY1" fmla="*/ 697637 h 697637"/>
                <a:gd name="connsiteX2" fmla="*/ 5273 w 3175448"/>
                <a:gd name="connsiteY2" fmla="*/ 3025 h 697637"/>
                <a:gd name="connsiteX3" fmla="*/ 3036879 w 3175448"/>
                <a:gd name="connsiteY3" fmla="*/ 0 h 697637"/>
                <a:gd name="connsiteX4" fmla="*/ 2542186 w 3175448"/>
                <a:gd name="connsiteY4" fmla="*/ 217739 h 697637"/>
                <a:gd name="connsiteX5" fmla="*/ 1463657 w 3175448"/>
                <a:gd name="connsiteY5" fmla="*/ 490484 h 697637"/>
                <a:gd name="connsiteX6" fmla="*/ 639193 w 3175448"/>
                <a:gd name="connsiteY6" fmla="*/ 621885 h 697637"/>
                <a:gd name="connsiteX7" fmla="*/ 0 w 3175448"/>
                <a:gd name="connsiteY7" fmla="*/ 697637 h 697637"/>
                <a:gd name="connsiteX0" fmla="*/ 0 w 3342729"/>
                <a:gd name="connsiteY0" fmla="*/ 697637 h 697637"/>
                <a:gd name="connsiteX1" fmla="*/ 0 w 3342729"/>
                <a:gd name="connsiteY1" fmla="*/ 697637 h 697637"/>
                <a:gd name="connsiteX2" fmla="*/ 5273 w 3342729"/>
                <a:gd name="connsiteY2" fmla="*/ 3025 h 697637"/>
                <a:gd name="connsiteX3" fmla="*/ 3226252 w 3342729"/>
                <a:gd name="connsiteY3" fmla="*/ 0 h 697637"/>
                <a:gd name="connsiteX4" fmla="*/ 2542186 w 3342729"/>
                <a:gd name="connsiteY4" fmla="*/ 217739 h 697637"/>
                <a:gd name="connsiteX5" fmla="*/ 1463657 w 3342729"/>
                <a:gd name="connsiteY5" fmla="*/ 490484 h 697637"/>
                <a:gd name="connsiteX6" fmla="*/ 639193 w 3342729"/>
                <a:gd name="connsiteY6" fmla="*/ 621885 h 697637"/>
                <a:gd name="connsiteX7" fmla="*/ 0 w 3342729"/>
                <a:gd name="connsiteY7" fmla="*/ 697637 h 697637"/>
                <a:gd name="connsiteX0" fmla="*/ 0 w 3226252"/>
                <a:gd name="connsiteY0" fmla="*/ 697637 h 697637"/>
                <a:gd name="connsiteX1" fmla="*/ 0 w 3226252"/>
                <a:gd name="connsiteY1" fmla="*/ 697637 h 697637"/>
                <a:gd name="connsiteX2" fmla="*/ 5273 w 3226252"/>
                <a:gd name="connsiteY2" fmla="*/ 3025 h 697637"/>
                <a:gd name="connsiteX3" fmla="*/ 3226252 w 3226252"/>
                <a:gd name="connsiteY3" fmla="*/ 0 h 697637"/>
                <a:gd name="connsiteX4" fmla="*/ 2542186 w 3226252"/>
                <a:gd name="connsiteY4" fmla="*/ 217739 h 697637"/>
                <a:gd name="connsiteX5" fmla="*/ 1463657 w 3226252"/>
                <a:gd name="connsiteY5" fmla="*/ 490484 h 697637"/>
                <a:gd name="connsiteX6" fmla="*/ 639193 w 3226252"/>
                <a:gd name="connsiteY6" fmla="*/ 621885 h 697637"/>
                <a:gd name="connsiteX7" fmla="*/ 0 w 3226252"/>
                <a:gd name="connsiteY7" fmla="*/ 697637 h 697637"/>
                <a:gd name="connsiteX0" fmla="*/ 630 w 3226882"/>
                <a:gd name="connsiteY0" fmla="*/ 706463 h 706463"/>
                <a:gd name="connsiteX1" fmla="*/ 630 w 3226882"/>
                <a:gd name="connsiteY1" fmla="*/ 706463 h 706463"/>
                <a:gd name="connsiteX2" fmla="*/ 492 w 3226882"/>
                <a:gd name="connsiteY2" fmla="*/ 0 h 706463"/>
                <a:gd name="connsiteX3" fmla="*/ 3226882 w 3226882"/>
                <a:gd name="connsiteY3" fmla="*/ 8826 h 706463"/>
                <a:gd name="connsiteX4" fmla="*/ 2542816 w 3226882"/>
                <a:gd name="connsiteY4" fmla="*/ 226565 h 706463"/>
                <a:gd name="connsiteX5" fmla="*/ 1464287 w 3226882"/>
                <a:gd name="connsiteY5" fmla="*/ 499310 h 706463"/>
                <a:gd name="connsiteX6" fmla="*/ 639823 w 3226882"/>
                <a:gd name="connsiteY6" fmla="*/ 630711 h 706463"/>
                <a:gd name="connsiteX7" fmla="*/ 630 w 3226882"/>
                <a:gd name="connsiteY7" fmla="*/ 706463 h 706463"/>
                <a:gd name="connsiteX0" fmla="*/ 630 w 3221472"/>
                <a:gd name="connsiteY0" fmla="*/ 706463 h 706463"/>
                <a:gd name="connsiteX1" fmla="*/ 630 w 3221472"/>
                <a:gd name="connsiteY1" fmla="*/ 706463 h 706463"/>
                <a:gd name="connsiteX2" fmla="*/ 492 w 3221472"/>
                <a:gd name="connsiteY2" fmla="*/ 0 h 706463"/>
                <a:gd name="connsiteX3" fmla="*/ 3221472 w 3221472"/>
                <a:gd name="connsiteY3" fmla="*/ 925 h 706463"/>
                <a:gd name="connsiteX4" fmla="*/ 2542816 w 3221472"/>
                <a:gd name="connsiteY4" fmla="*/ 226565 h 706463"/>
                <a:gd name="connsiteX5" fmla="*/ 1464287 w 3221472"/>
                <a:gd name="connsiteY5" fmla="*/ 499310 h 706463"/>
                <a:gd name="connsiteX6" fmla="*/ 639823 w 3221472"/>
                <a:gd name="connsiteY6" fmla="*/ 630711 h 706463"/>
                <a:gd name="connsiteX7" fmla="*/ 630 w 3221472"/>
                <a:gd name="connsiteY7" fmla="*/ 706463 h 7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472" h="706463">
                  <a:moveTo>
                    <a:pt x="630" y="706463"/>
                  </a:moveTo>
                  <a:lnTo>
                    <a:pt x="630" y="706463"/>
                  </a:lnTo>
                  <a:cubicBezTo>
                    <a:pt x="2388" y="474926"/>
                    <a:pt x="-1266" y="231537"/>
                    <a:pt x="492" y="0"/>
                  </a:cubicBezTo>
                  <a:lnTo>
                    <a:pt x="3221472" y="925"/>
                  </a:lnTo>
                  <a:cubicBezTo>
                    <a:pt x="2951728" y="92013"/>
                    <a:pt x="2805020" y="144818"/>
                    <a:pt x="2542816" y="226565"/>
                  </a:cubicBezTo>
                  <a:lnTo>
                    <a:pt x="1464287" y="499310"/>
                  </a:lnTo>
                  <a:lnTo>
                    <a:pt x="639823" y="630711"/>
                  </a:lnTo>
                  <a:lnTo>
                    <a:pt x="630" y="706463"/>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p:cNvSpPr txBox="1"/>
            <p:nvPr/>
          </p:nvSpPr>
          <p:spPr>
            <a:xfrm>
              <a:off x="1133242" y="3856057"/>
              <a:ext cx="2443656" cy="426929"/>
            </a:xfrm>
            <a:prstGeom prst="rect">
              <a:avLst/>
            </a:prstGeom>
            <a:noFill/>
          </p:spPr>
          <p:txBody>
            <a:bodyPr wrap="square" rtlCol="0">
              <a:spAutoFit/>
            </a:bodyPr>
            <a:lstStyle/>
            <a:p>
              <a:r>
                <a:rPr lang="en-GB" sz="1600" dirty="0">
                  <a:solidFill>
                    <a:schemeClr val="bg1"/>
                  </a:solidFill>
                </a:rPr>
                <a:t>Producer</a:t>
              </a:r>
            </a:p>
            <a:p>
              <a:r>
                <a:rPr lang="en-GB" sz="1600" dirty="0">
                  <a:solidFill>
                    <a:schemeClr val="bg1"/>
                  </a:solidFill>
                </a:rPr>
                <a:t>surplus</a:t>
              </a:r>
            </a:p>
          </p:txBody>
        </p:sp>
      </p:grpSp>
      <p:sp>
        <p:nvSpPr>
          <p:cNvPr id="42" name="TextBox 41">
            <a:extLst>
              <a:ext uri="{FF2B5EF4-FFF2-40B4-BE49-F238E27FC236}">
                <a16:creationId xmlns:a16="http://schemas.microsoft.com/office/drawing/2014/main" id="{4F063644-D10F-5E49-837E-07357E6EACE5}"/>
              </a:ext>
            </a:extLst>
          </p:cNvPr>
          <p:cNvSpPr txBox="1"/>
          <p:nvPr/>
        </p:nvSpPr>
        <p:spPr>
          <a:xfrm>
            <a:off x="5374105" y="3527950"/>
            <a:ext cx="3769895" cy="1231106"/>
          </a:xfrm>
          <a:prstGeom prst="rect">
            <a:avLst/>
          </a:prstGeom>
          <a:noFill/>
        </p:spPr>
        <p:txBody>
          <a:bodyPr wrap="square" lIns="0" tIns="0" rIns="0" bIns="0" rtlCol="0">
            <a:spAutoFit/>
          </a:bodyPr>
          <a:lstStyle/>
          <a:p>
            <a:r>
              <a:rPr lang="fi-FI" sz="1600" dirty="0"/>
              <a:t>For </a:t>
            </a:r>
            <a:r>
              <a:rPr lang="fi-FI" sz="1600" dirty="0" err="1"/>
              <a:t>inelastic</a:t>
            </a:r>
            <a:r>
              <a:rPr lang="fi-FI" sz="1600" dirty="0"/>
              <a:t> </a:t>
            </a:r>
            <a:r>
              <a:rPr lang="fi-FI" sz="1600" dirty="0" err="1"/>
              <a:t>demand</a:t>
            </a:r>
            <a:r>
              <a:rPr lang="fi-FI" sz="1600" dirty="0"/>
              <a:t>, no </a:t>
            </a:r>
            <a:r>
              <a:rPr lang="fi-FI" sz="1600" dirty="0" err="1"/>
              <a:t>deadweight</a:t>
            </a:r>
            <a:r>
              <a:rPr lang="fi-FI" sz="1600" dirty="0"/>
              <a:t> </a:t>
            </a:r>
            <a:r>
              <a:rPr lang="fi-FI" sz="1600" dirty="0" err="1"/>
              <a:t>losses</a:t>
            </a:r>
            <a:r>
              <a:rPr lang="fi-FI" sz="1600" dirty="0"/>
              <a:t>, </a:t>
            </a:r>
            <a:r>
              <a:rPr lang="fi-FI" sz="1600" dirty="0" err="1"/>
              <a:t>consumers</a:t>
            </a:r>
            <a:r>
              <a:rPr lang="fi-FI" sz="1600" dirty="0"/>
              <a:t> </a:t>
            </a:r>
            <a:r>
              <a:rPr lang="fi-FI" sz="1600" dirty="0" err="1"/>
              <a:t>bear</a:t>
            </a:r>
            <a:r>
              <a:rPr lang="fi-FI" sz="1600" dirty="0"/>
              <a:t> </a:t>
            </a:r>
            <a:r>
              <a:rPr lang="fi-FI" sz="1600" dirty="0" err="1"/>
              <a:t>the</a:t>
            </a:r>
            <a:r>
              <a:rPr lang="fi-FI" sz="1600" dirty="0"/>
              <a:t> </a:t>
            </a:r>
            <a:r>
              <a:rPr lang="fi-FI" sz="1600" dirty="0" err="1"/>
              <a:t>economics</a:t>
            </a:r>
            <a:r>
              <a:rPr lang="fi-FI" sz="1600" dirty="0"/>
              <a:t> </a:t>
            </a:r>
            <a:r>
              <a:rPr lang="fi-FI" sz="1600" dirty="0" err="1"/>
              <a:t>cost</a:t>
            </a:r>
            <a:r>
              <a:rPr lang="fi-FI" sz="1600" dirty="0"/>
              <a:t> of </a:t>
            </a:r>
            <a:r>
              <a:rPr lang="fi-FI" sz="1600" dirty="0" err="1"/>
              <a:t>the</a:t>
            </a:r>
            <a:r>
              <a:rPr lang="fi-FI" sz="1600" dirty="0"/>
              <a:t> </a:t>
            </a:r>
            <a:r>
              <a:rPr lang="fi-FI" sz="1600" dirty="0" err="1"/>
              <a:t>taxes</a:t>
            </a:r>
            <a:endParaRPr lang="fi-FI" sz="1600" dirty="0"/>
          </a:p>
          <a:p>
            <a:endParaRPr lang="fi-FI" sz="1600" dirty="0"/>
          </a:p>
          <a:p>
            <a:r>
              <a:rPr lang="fi-FI" sz="1600" dirty="0"/>
              <a:t>In </a:t>
            </a:r>
            <a:r>
              <a:rPr lang="fi-FI" sz="1600" dirty="0" err="1"/>
              <a:t>the</a:t>
            </a:r>
            <a:r>
              <a:rPr lang="fi-FI" sz="1600" dirty="0"/>
              <a:t> </a:t>
            </a:r>
            <a:r>
              <a:rPr lang="fi-FI" sz="1600" dirty="0" err="1"/>
              <a:t>past</a:t>
            </a:r>
            <a:r>
              <a:rPr lang="fi-FI" sz="1600" dirty="0"/>
              <a:t>, </a:t>
            </a:r>
            <a:r>
              <a:rPr lang="fi-FI" sz="1600" dirty="0" err="1"/>
              <a:t>salt</a:t>
            </a:r>
            <a:endParaRPr lang="fi-FI" sz="1200" dirty="0"/>
          </a:p>
        </p:txBody>
      </p:sp>
      <p:sp>
        <p:nvSpPr>
          <p:cNvPr id="27" name="Rectangle 26">
            <a:extLst>
              <a:ext uri="{FF2B5EF4-FFF2-40B4-BE49-F238E27FC236}">
                <a16:creationId xmlns:a16="http://schemas.microsoft.com/office/drawing/2014/main" id="{CE9EDAA4-F4BA-BC4B-8F41-86E4F3730E3C}"/>
              </a:ext>
            </a:extLst>
          </p:cNvPr>
          <p:cNvSpPr/>
          <p:nvPr/>
        </p:nvSpPr>
        <p:spPr>
          <a:xfrm>
            <a:off x="1156468" y="3394451"/>
            <a:ext cx="3208251"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a:t> </a:t>
            </a:r>
            <a:r>
              <a:rPr lang="fi-FI" dirty="0" err="1"/>
              <a:t>Tax</a:t>
            </a:r>
            <a:r>
              <a:rPr lang="fi-FI" dirty="0"/>
              <a:t> </a:t>
            </a:r>
            <a:r>
              <a:rPr lang="fi-FI" dirty="0" err="1"/>
              <a:t>revenue</a:t>
            </a:r>
            <a:endParaRPr lang="fi-FI" dirty="0"/>
          </a:p>
        </p:txBody>
      </p:sp>
      <p:cxnSp>
        <p:nvCxnSpPr>
          <p:cNvPr id="16" name="Straight Connector 15">
            <a:extLst>
              <a:ext uri="{FF2B5EF4-FFF2-40B4-BE49-F238E27FC236}">
                <a16:creationId xmlns:a16="http://schemas.microsoft.com/office/drawing/2014/main" id="{F2E3EBFC-96FF-904D-947D-3994C874B23B}"/>
              </a:ext>
            </a:extLst>
          </p:cNvPr>
          <p:cNvCxnSpPr>
            <a:cxnSpLocks/>
          </p:cNvCxnSpPr>
          <p:nvPr/>
        </p:nvCxnSpPr>
        <p:spPr>
          <a:xfrm flipH="1" flipV="1">
            <a:off x="4387046" y="1554147"/>
            <a:ext cx="16166" cy="4380623"/>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1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AF51192D-9018-C74C-8E31-6AE87CF218C9}"/>
              </a:ext>
            </a:extLst>
          </p:cNvPr>
          <p:cNvGraphicFramePr>
            <a:graphicFrameLocks noGrp="1"/>
          </p:cNvGraphicFramePr>
          <p:nvPr/>
        </p:nvGraphicFramePr>
        <p:xfrm>
          <a:off x="79691"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a:t>Price </a:t>
            </a:r>
            <a:r>
              <a:rPr lang="fi-FI" dirty="0" err="1"/>
              <a:t>elasticity</a:t>
            </a:r>
            <a:r>
              <a:rPr lang="fi-FI" dirty="0"/>
              <a:t> of </a:t>
            </a:r>
            <a:r>
              <a:rPr lang="fi-FI" dirty="0" err="1"/>
              <a:t>supply</a:t>
            </a:r>
            <a:r>
              <a:rPr lang="fi-FI" dirty="0"/>
              <a:t> and </a:t>
            </a:r>
            <a:r>
              <a:rPr lang="fi-FI" dirty="0" err="1"/>
              <a:t>dwl</a:t>
            </a:r>
            <a:endParaRPr lang="fi-FI" dirty="0"/>
          </a:p>
        </p:txBody>
      </p:sp>
      <p:sp>
        <p:nvSpPr>
          <p:cNvPr id="42" name="TextBox 41">
            <a:extLst>
              <a:ext uri="{FF2B5EF4-FFF2-40B4-BE49-F238E27FC236}">
                <a16:creationId xmlns:a16="http://schemas.microsoft.com/office/drawing/2014/main" id="{4F063644-D10F-5E49-837E-07357E6EACE5}"/>
              </a:ext>
            </a:extLst>
          </p:cNvPr>
          <p:cNvSpPr txBox="1"/>
          <p:nvPr/>
        </p:nvSpPr>
        <p:spPr>
          <a:xfrm>
            <a:off x="5724053" y="1674453"/>
            <a:ext cx="3053421" cy="1723549"/>
          </a:xfrm>
          <a:prstGeom prst="rect">
            <a:avLst/>
          </a:prstGeom>
          <a:noFill/>
        </p:spPr>
        <p:txBody>
          <a:bodyPr wrap="square" lIns="0" tIns="0" rIns="0" bIns="0" rtlCol="0">
            <a:spAutoFit/>
          </a:bodyPr>
          <a:lstStyle/>
          <a:p>
            <a:r>
              <a:rPr lang="fi-FI" sz="1600" dirty="0" err="1"/>
              <a:t>With</a:t>
            </a:r>
            <a:r>
              <a:rPr lang="fi-FI" sz="1600" dirty="0"/>
              <a:t> </a:t>
            </a:r>
            <a:r>
              <a:rPr lang="fi-FI" sz="1600" dirty="0" err="1"/>
              <a:t>perfectly</a:t>
            </a:r>
            <a:r>
              <a:rPr lang="fi-FI" sz="1600" dirty="0"/>
              <a:t> </a:t>
            </a:r>
            <a:r>
              <a:rPr lang="fi-FI" sz="1600" dirty="0" err="1"/>
              <a:t>inelastic</a:t>
            </a:r>
            <a:r>
              <a:rPr lang="fi-FI" sz="1600" dirty="0"/>
              <a:t> </a:t>
            </a:r>
            <a:r>
              <a:rPr lang="fi-FI" sz="1600" dirty="0" err="1"/>
              <a:t>supply</a:t>
            </a:r>
            <a:r>
              <a:rPr lang="fi-FI" sz="1600" dirty="0"/>
              <a:t>, no </a:t>
            </a:r>
            <a:r>
              <a:rPr lang="fi-FI" sz="1600" dirty="0" err="1"/>
              <a:t>dwl</a:t>
            </a:r>
            <a:r>
              <a:rPr lang="fi-FI" sz="1600" dirty="0"/>
              <a:t> and </a:t>
            </a:r>
            <a:r>
              <a:rPr lang="fi-FI" sz="1600" dirty="0" err="1"/>
              <a:t>producers</a:t>
            </a:r>
            <a:r>
              <a:rPr lang="fi-FI" sz="1600" dirty="0"/>
              <a:t> </a:t>
            </a:r>
            <a:r>
              <a:rPr lang="fi-FI" sz="1600" dirty="0" err="1"/>
              <a:t>bear</a:t>
            </a:r>
            <a:r>
              <a:rPr lang="fi-FI" sz="1600" dirty="0"/>
              <a:t> </a:t>
            </a:r>
            <a:r>
              <a:rPr lang="fi-FI" sz="1600" dirty="0" err="1"/>
              <a:t>the</a:t>
            </a:r>
            <a:r>
              <a:rPr lang="fi-FI" sz="1600" dirty="0"/>
              <a:t> </a:t>
            </a:r>
            <a:r>
              <a:rPr lang="fi-FI" sz="1600" dirty="0" err="1"/>
              <a:t>cost</a:t>
            </a:r>
            <a:r>
              <a:rPr lang="fi-FI" sz="1600" dirty="0"/>
              <a:t> of </a:t>
            </a:r>
            <a:r>
              <a:rPr lang="fi-FI" sz="1600" dirty="0" err="1"/>
              <a:t>tax</a:t>
            </a:r>
            <a:endParaRPr lang="fi-FI" sz="1600" dirty="0"/>
          </a:p>
          <a:p>
            <a:endParaRPr lang="fi-FI" sz="1600" dirty="0"/>
          </a:p>
          <a:p>
            <a:r>
              <a:rPr lang="fi-FI" sz="1600" dirty="0" err="1"/>
              <a:t>Example</a:t>
            </a:r>
            <a:r>
              <a:rPr lang="fi-FI" sz="1600" dirty="0"/>
              <a:t>: </a:t>
            </a:r>
            <a:r>
              <a:rPr lang="fi-FI" sz="1600" dirty="0" err="1"/>
              <a:t>land</a:t>
            </a:r>
            <a:r>
              <a:rPr lang="fi-FI" sz="1600" dirty="0"/>
              <a:t> (</a:t>
            </a:r>
            <a:r>
              <a:rPr lang="fi-FI" sz="1600" dirty="0" err="1"/>
              <a:t>not</a:t>
            </a:r>
            <a:r>
              <a:rPr lang="fi-FI" sz="1600" dirty="0"/>
              <a:t> </a:t>
            </a:r>
            <a:r>
              <a:rPr lang="fi-FI" sz="1600" dirty="0" err="1"/>
              <a:t>real</a:t>
            </a:r>
            <a:r>
              <a:rPr lang="fi-FI" sz="1600" dirty="0"/>
              <a:t> </a:t>
            </a:r>
            <a:r>
              <a:rPr lang="fi-FI" sz="1600" dirty="0" err="1"/>
              <a:t>necessarily</a:t>
            </a:r>
            <a:r>
              <a:rPr lang="fi-FI" sz="1600" dirty="0"/>
              <a:t> </a:t>
            </a:r>
            <a:r>
              <a:rPr lang="fi-FI" sz="1600" dirty="0" err="1"/>
              <a:t>real</a:t>
            </a:r>
            <a:r>
              <a:rPr lang="fi-FI" sz="1600" dirty="0"/>
              <a:t> </a:t>
            </a:r>
            <a:r>
              <a:rPr lang="fi-FI" sz="1600" dirty="0" err="1"/>
              <a:t>estate</a:t>
            </a:r>
            <a:r>
              <a:rPr lang="fi-FI" sz="1600" dirty="0"/>
              <a:t> </a:t>
            </a:r>
            <a:r>
              <a:rPr lang="fi-FI" sz="1600" dirty="0" err="1"/>
              <a:t>tax</a:t>
            </a:r>
            <a:r>
              <a:rPr lang="fi-FI" sz="1600" dirty="0"/>
              <a:t> as </a:t>
            </a:r>
            <a:r>
              <a:rPr lang="fi-FI" sz="1600" dirty="0" err="1"/>
              <a:t>applied</a:t>
            </a:r>
            <a:r>
              <a:rPr lang="fi-FI" sz="1600" dirty="0"/>
              <a:t> </a:t>
            </a:r>
            <a:r>
              <a:rPr lang="fi-FI" sz="1600" dirty="0" err="1"/>
              <a:t>now</a:t>
            </a:r>
            <a:r>
              <a:rPr lang="fi-FI" sz="1600" dirty="0"/>
              <a:t>)</a:t>
            </a:r>
          </a:p>
        </p:txBody>
      </p:sp>
      <p:sp>
        <p:nvSpPr>
          <p:cNvPr id="27" name="Rectangle 26">
            <a:extLst>
              <a:ext uri="{FF2B5EF4-FFF2-40B4-BE49-F238E27FC236}">
                <a16:creationId xmlns:a16="http://schemas.microsoft.com/office/drawing/2014/main" id="{CE9EDAA4-F4BA-BC4B-8F41-86E4F3730E3C}"/>
              </a:ext>
            </a:extLst>
          </p:cNvPr>
          <p:cNvSpPr/>
          <p:nvPr/>
        </p:nvSpPr>
        <p:spPr>
          <a:xfrm>
            <a:off x="1146778" y="3993746"/>
            <a:ext cx="3217941"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16" name="Straight Connector 15">
            <a:extLst>
              <a:ext uri="{FF2B5EF4-FFF2-40B4-BE49-F238E27FC236}">
                <a16:creationId xmlns:a16="http://schemas.microsoft.com/office/drawing/2014/main" id="{F2E3EBFC-96FF-904D-947D-3994C874B23B}"/>
              </a:ext>
            </a:extLst>
          </p:cNvPr>
          <p:cNvCxnSpPr/>
          <p:nvPr/>
        </p:nvCxnSpPr>
        <p:spPr>
          <a:xfrm flipV="1">
            <a:off x="4364719" y="1436914"/>
            <a:ext cx="0" cy="449785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05C6750E-B4CB-4A4D-B910-4EA0899CD00A}"/>
              </a:ext>
            </a:extLst>
          </p:cNvPr>
          <p:cNvGrpSpPr/>
          <p:nvPr/>
        </p:nvGrpSpPr>
        <p:grpSpPr>
          <a:xfrm>
            <a:off x="1130327" y="1778081"/>
            <a:ext cx="3279228" cy="2207172"/>
            <a:chOff x="1040524" y="1418897"/>
            <a:chExt cx="3279228" cy="2207172"/>
          </a:xfrm>
          <a:solidFill>
            <a:schemeClr val="accent1">
              <a:alpha val="61000"/>
            </a:schemeClr>
          </a:solidFill>
        </p:grpSpPr>
        <p:sp>
          <p:nvSpPr>
            <p:cNvPr id="14" name="Freeform 13">
              <a:extLst>
                <a:ext uri="{FF2B5EF4-FFF2-40B4-BE49-F238E27FC236}">
                  <a16:creationId xmlns:a16="http://schemas.microsoft.com/office/drawing/2014/main" id="{FEA23533-29F1-C548-BF0D-C8CC6B0D70A2}"/>
                </a:ext>
              </a:extLst>
            </p:cNvPr>
            <p:cNvSpPr/>
            <p:nvPr/>
          </p:nvSpPr>
          <p:spPr>
            <a:xfrm>
              <a:off x="1040524" y="1418897"/>
              <a:ext cx="3279228" cy="2207172"/>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9228" h="2207172">
                  <a:moveTo>
                    <a:pt x="0" y="0"/>
                  </a:moveTo>
                  <a:lnTo>
                    <a:pt x="0" y="2207172"/>
                  </a:lnTo>
                  <a:lnTo>
                    <a:pt x="3279228" y="2207172"/>
                  </a:lnTo>
                  <a:lnTo>
                    <a:pt x="2680138" y="1876096"/>
                  </a:lnTo>
                  <a:lnTo>
                    <a:pt x="2144110" y="1576551"/>
                  </a:lnTo>
                  <a:lnTo>
                    <a:pt x="1686910" y="1277006"/>
                  </a:lnTo>
                  <a:lnTo>
                    <a:pt x="1229710" y="977462"/>
                  </a:lnTo>
                  <a:lnTo>
                    <a:pt x="804042" y="646386"/>
                  </a:lnTo>
                  <a:lnTo>
                    <a:pt x="441435" y="37837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A328D7-DBE7-B347-90C5-E098FC83C0D5}"/>
                </a:ext>
              </a:extLst>
            </p:cNvPr>
            <p:cNvSpPr txBox="1"/>
            <p:nvPr/>
          </p:nvSpPr>
          <p:spPr>
            <a:xfrm>
              <a:off x="1119195" y="2916506"/>
              <a:ext cx="2443656" cy="584776"/>
            </a:xfrm>
            <a:prstGeom prst="rect">
              <a:avLst/>
            </a:prstGeom>
            <a:noFill/>
          </p:spPr>
          <p:txBody>
            <a:bodyPr wrap="square" rtlCol="0">
              <a:spAutoFit/>
            </a:bodyPr>
            <a:lstStyle/>
            <a:p>
              <a:r>
                <a:rPr lang="en-GB" sz="1600" dirty="0">
                  <a:solidFill>
                    <a:srgbClr val="FFFFFF"/>
                  </a:solidFill>
                </a:rPr>
                <a:t>Consumer surplus</a:t>
              </a:r>
            </a:p>
            <a:p>
              <a:r>
                <a:rPr lang="en-GB" sz="1600" dirty="0">
                  <a:solidFill>
                    <a:srgbClr val="FFFFFF"/>
                  </a:solidFill>
                </a:rPr>
                <a:t>ylijäämä</a:t>
              </a:r>
            </a:p>
          </p:txBody>
        </p:sp>
      </p:grpSp>
      <p:sp>
        <p:nvSpPr>
          <p:cNvPr id="21" name="Rectangle 20">
            <a:extLst>
              <a:ext uri="{FF2B5EF4-FFF2-40B4-BE49-F238E27FC236}">
                <a16:creationId xmlns:a16="http://schemas.microsoft.com/office/drawing/2014/main" id="{CE9EDAA4-F4BA-BC4B-8F41-86E4F3730E3C}"/>
              </a:ext>
            </a:extLst>
          </p:cNvPr>
          <p:cNvSpPr/>
          <p:nvPr/>
        </p:nvSpPr>
        <p:spPr>
          <a:xfrm>
            <a:off x="1156471" y="4594592"/>
            <a:ext cx="3217941" cy="1341279"/>
          </a:xfrm>
          <a:prstGeom prst="rect">
            <a:avLst/>
          </a:prstGeom>
          <a:solidFill>
            <a:schemeClr val="accent3">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Producer</a:t>
            </a:r>
            <a:r>
              <a:rPr lang="fi-FI" dirty="0"/>
              <a:t> </a:t>
            </a:r>
            <a:r>
              <a:rPr lang="fi-FI" dirty="0" err="1"/>
              <a:t>surplus</a:t>
            </a:r>
            <a:endParaRPr lang="fi-FI" dirty="0"/>
          </a:p>
        </p:txBody>
      </p:sp>
    </p:spTree>
    <p:extLst>
      <p:ext uri="{BB962C8B-B14F-4D97-AF65-F5344CB8AC3E}">
        <p14:creationId xmlns:p14="http://schemas.microsoft.com/office/powerpoint/2010/main" val="213229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Market interference: tariffs and rent controls</a:t>
            </a:r>
          </a:p>
        </p:txBody>
      </p:sp>
    </p:spTree>
    <p:extLst>
      <p:ext uri="{BB962C8B-B14F-4D97-AF65-F5344CB8AC3E}">
        <p14:creationId xmlns:p14="http://schemas.microsoft.com/office/powerpoint/2010/main" val="178335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07 at 0.3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1" y="1398351"/>
            <a:ext cx="4768562" cy="3538695"/>
          </a:xfrm>
          <a:prstGeom prst="rect">
            <a:avLst/>
          </a:prstGeom>
        </p:spPr>
      </p:pic>
      <p:sp>
        <p:nvSpPr>
          <p:cNvPr id="2" name="Title 1"/>
          <p:cNvSpPr>
            <a:spLocks noGrp="1"/>
          </p:cNvSpPr>
          <p:nvPr>
            <p:ph type="ctrTitle"/>
          </p:nvPr>
        </p:nvSpPr>
        <p:spPr/>
        <p:txBody>
          <a:bodyPr/>
          <a:lstStyle/>
          <a:p>
            <a:r>
              <a:rPr lang="fi-FI" dirty="0"/>
              <a:t>Trade </a:t>
            </a:r>
            <a:r>
              <a:rPr lang="fi-FI" dirty="0" err="1"/>
              <a:t>wars</a:t>
            </a:r>
            <a:r>
              <a:rPr lang="fi-FI" dirty="0"/>
              <a:t> </a:t>
            </a:r>
            <a:r>
              <a:rPr lang="fi-FI" dirty="0" err="1"/>
              <a:t>are</a:t>
            </a:r>
            <a:r>
              <a:rPr lang="fi-FI" dirty="0"/>
              <a:t> </a:t>
            </a:r>
            <a:r>
              <a:rPr lang="fi-FI" dirty="0" err="1"/>
              <a:t>good</a:t>
            </a:r>
            <a:r>
              <a:rPr lang="fi-FI" dirty="0"/>
              <a:t>?</a:t>
            </a:r>
          </a:p>
        </p:txBody>
      </p:sp>
      <p:pic>
        <p:nvPicPr>
          <p:cNvPr id="6" name="Picture 5" descr="Screen Shot 2019-09-07 at 15.5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531" y="3722423"/>
            <a:ext cx="6101069" cy="1842457"/>
          </a:xfrm>
          <a:prstGeom prst="rect">
            <a:avLst/>
          </a:prstGeom>
        </p:spPr>
      </p:pic>
      <p:pic>
        <p:nvPicPr>
          <p:cNvPr id="8" name="Picture 7" descr="Screen Shot 2019-09-07 at 15.58.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295" y="1223633"/>
            <a:ext cx="4425451" cy="2051800"/>
          </a:xfrm>
          <a:prstGeom prst="rect">
            <a:avLst/>
          </a:prstGeom>
        </p:spPr>
      </p:pic>
    </p:spTree>
    <p:extLst>
      <p:ext uri="{BB962C8B-B14F-4D97-AF65-F5344CB8AC3E}">
        <p14:creationId xmlns:p14="http://schemas.microsoft.com/office/powerpoint/2010/main" val="5433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Who</a:t>
            </a:r>
            <a:r>
              <a:rPr lang="fi-FI" dirty="0"/>
              <a:t> </a:t>
            </a:r>
            <a:r>
              <a:rPr lang="fi-FI" dirty="0" err="1"/>
              <a:t>pays</a:t>
            </a:r>
            <a:r>
              <a:rPr lang="fi-FI" dirty="0"/>
              <a:t> </a:t>
            </a:r>
            <a:r>
              <a:rPr lang="fi-FI" dirty="0" err="1"/>
              <a:t>the</a:t>
            </a:r>
            <a:r>
              <a:rPr lang="fi-FI" dirty="0"/>
              <a:t> </a:t>
            </a:r>
            <a:r>
              <a:rPr lang="fi-FI" dirty="0" err="1"/>
              <a:t>tariffs</a:t>
            </a:r>
            <a:r>
              <a:rPr lang="fi-FI" dirty="0"/>
              <a:t>?</a:t>
            </a:r>
          </a:p>
        </p:txBody>
      </p:sp>
      <p:pic>
        <p:nvPicPr>
          <p:cNvPr id="9" name="Picture 8" descr="Screen Shot 2019-09-07 at 16.50.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7" y="1090395"/>
            <a:ext cx="7253598" cy="4610634"/>
          </a:xfrm>
          <a:prstGeom prst="rect">
            <a:avLst/>
          </a:prstGeom>
        </p:spPr>
      </p:pic>
      <p:sp>
        <p:nvSpPr>
          <p:cNvPr id="10" name="TextBox 9"/>
          <p:cNvSpPr txBox="1"/>
          <p:nvPr/>
        </p:nvSpPr>
        <p:spPr>
          <a:xfrm>
            <a:off x="2105607" y="5994925"/>
            <a:ext cx="6889217" cy="584775"/>
          </a:xfrm>
          <a:prstGeom prst="rect">
            <a:avLst/>
          </a:prstGeom>
          <a:noFill/>
        </p:spPr>
        <p:txBody>
          <a:bodyPr wrap="square" lIns="0" tIns="0" rIns="0" bIns="0" rtlCol="0">
            <a:spAutoFit/>
          </a:bodyPr>
          <a:lstStyle/>
          <a:p>
            <a:pPr algn="r"/>
            <a:r>
              <a:rPr lang="fi-FI" sz="1600" dirty="0" err="1"/>
              <a:t>Source</a:t>
            </a:r>
            <a:r>
              <a:rPr lang="fi-FI" sz="1600" dirty="0"/>
              <a:t>: IGM </a:t>
            </a:r>
            <a:r>
              <a:rPr lang="fi-FI" sz="1600" dirty="0" err="1"/>
              <a:t>Economic</a:t>
            </a:r>
            <a:r>
              <a:rPr lang="fi-FI" sz="1600" dirty="0"/>
              <a:t> </a:t>
            </a:r>
            <a:r>
              <a:rPr lang="fi-FI" sz="1600" dirty="0" err="1"/>
              <a:t>Experts</a:t>
            </a:r>
            <a:r>
              <a:rPr lang="fi-FI" sz="1600" dirty="0"/>
              <a:t> </a:t>
            </a:r>
            <a:r>
              <a:rPr lang="fi-FI" sz="1600" dirty="0" err="1"/>
              <a:t>Panel</a:t>
            </a:r>
            <a:r>
              <a:rPr lang="fi-FI" sz="1600" dirty="0"/>
              <a:t> 29.5.2019. </a:t>
            </a:r>
            <a:r>
              <a:rPr lang="fi-FI" sz="1100" dirty="0">
                <a:hlinkClick r:id="rId3"/>
              </a:rPr>
              <a:t>http://www.igmchicago.org/surveys/china-us-trade-war</a:t>
            </a:r>
            <a:r>
              <a:rPr lang="fi-FI" sz="1100" dirty="0"/>
              <a:t> </a:t>
            </a:r>
          </a:p>
          <a:p>
            <a:pPr algn="r"/>
            <a:endParaRPr lang="fi-FI" sz="1100" dirty="0"/>
          </a:p>
        </p:txBody>
      </p:sp>
    </p:spTree>
    <p:extLst>
      <p:ext uri="{BB962C8B-B14F-4D97-AF65-F5344CB8AC3E}">
        <p14:creationId xmlns:p14="http://schemas.microsoft.com/office/powerpoint/2010/main" val="271542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540002" y="381000"/>
            <a:ext cx="8085599" cy="666965"/>
          </a:xfrm>
        </p:spPr>
        <p:txBody>
          <a:bodyPr/>
          <a:lstStyle/>
          <a:p>
            <a:r>
              <a:rPr lang="en-GB" dirty="0">
                <a:latin typeface="+mn-lt"/>
              </a:rPr>
              <a:t>Import tariff in a small open economy</a:t>
            </a:r>
          </a:p>
        </p:txBody>
      </p:sp>
      <p:sp>
        <p:nvSpPr>
          <p:cNvPr id="299043" name="Freeform 35"/>
          <p:cNvSpPr>
            <a:spLocks/>
          </p:cNvSpPr>
          <p:nvPr/>
        </p:nvSpPr>
        <p:spPr bwMode="auto">
          <a:xfrm>
            <a:off x="6884988" y="3248230"/>
            <a:ext cx="354012" cy="796720"/>
          </a:xfrm>
          <a:custGeom>
            <a:avLst/>
            <a:gdLst>
              <a:gd name="T0" fmla="*/ 0 w 208"/>
              <a:gd name="T1" fmla="*/ 484 h 484"/>
              <a:gd name="T2" fmla="*/ 205 w 208"/>
              <a:gd name="T3" fmla="*/ 478 h 484"/>
              <a:gd name="T4" fmla="*/ 208 w 208"/>
              <a:gd name="T5" fmla="*/ 0 h 484"/>
              <a:gd name="T6" fmla="*/ 4 w 208"/>
              <a:gd name="T7" fmla="*/ 0 h 484"/>
              <a:gd name="T8" fmla="*/ 0 w 208"/>
              <a:gd name="T9" fmla="*/ 484 h 484"/>
            </a:gdLst>
            <a:ahLst/>
            <a:cxnLst>
              <a:cxn ang="0">
                <a:pos x="T0" y="T1"/>
              </a:cxn>
              <a:cxn ang="0">
                <a:pos x="T2" y="T3"/>
              </a:cxn>
              <a:cxn ang="0">
                <a:pos x="T4" y="T5"/>
              </a:cxn>
              <a:cxn ang="0">
                <a:pos x="T6" y="T7"/>
              </a:cxn>
              <a:cxn ang="0">
                <a:pos x="T8" y="T9"/>
              </a:cxn>
            </a:cxnLst>
            <a:rect l="0" t="0" r="r" b="b"/>
            <a:pathLst>
              <a:path w="208" h="484">
                <a:moveTo>
                  <a:pt x="0" y="484"/>
                </a:moveTo>
                <a:lnTo>
                  <a:pt x="205" y="478"/>
                </a:lnTo>
                <a:lnTo>
                  <a:pt x="208" y="0"/>
                </a:lnTo>
                <a:lnTo>
                  <a:pt x="4" y="0"/>
                </a:lnTo>
                <a:lnTo>
                  <a:pt x="0" y="484"/>
                </a:lnTo>
                <a:close/>
              </a:path>
            </a:pathLst>
          </a:custGeom>
          <a:solidFill>
            <a:schemeClr val="accent2"/>
          </a:solidFill>
          <a:ln>
            <a:noFill/>
          </a:ln>
          <a:effectLst/>
        </p:spPr>
        <p:txBody>
          <a:bodyPr/>
          <a:lstStyle/>
          <a:p>
            <a:endParaRPr lang="fi-FI">
              <a:cs typeface="Arial (body)"/>
            </a:endParaRPr>
          </a:p>
        </p:txBody>
      </p:sp>
      <p:sp>
        <p:nvSpPr>
          <p:cNvPr id="299041" name="Freeform 33"/>
          <p:cNvSpPr>
            <a:spLocks/>
          </p:cNvSpPr>
          <p:nvPr/>
        </p:nvSpPr>
        <p:spPr bwMode="auto">
          <a:xfrm>
            <a:off x="5305425" y="3246642"/>
            <a:ext cx="1555750" cy="788988"/>
          </a:xfrm>
          <a:custGeom>
            <a:avLst/>
            <a:gdLst>
              <a:gd name="T0" fmla="*/ 0 w 980"/>
              <a:gd name="T1" fmla="*/ 497 h 497"/>
              <a:gd name="T2" fmla="*/ 457 w 980"/>
              <a:gd name="T3" fmla="*/ 497 h 497"/>
              <a:gd name="T4" fmla="*/ 980 w 980"/>
              <a:gd name="T5" fmla="*/ 0 h 497"/>
              <a:gd name="T6" fmla="*/ 0 w 980"/>
              <a:gd name="T7" fmla="*/ 0 h 497"/>
              <a:gd name="T8" fmla="*/ 0 w 980"/>
              <a:gd name="T9" fmla="*/ 497 h 497"/>
            </a:gdLst>
            <a:ahLst/>
            <a:cxnLst>
              <a:cxn ang="0">
                <a:pos x="T0" y="T1"/>
              </a:cxn>
              <a:cxn ang="0">
                <a:pos x="T2" y="T3"/>
              </a:cxn>
              <a:cxn ang="0">
                <a:pos x="T4" y="T5"/>
              </a:cxn>
              <a:cxn ang="0">
                <a:pos x="T6" y="T7"/>
              </a:cxn>
              <a:cxn ang="0">
                <a:pos x="T8" y="T9"/>
              </a:cxn>
            </a:cxnLst>
            <a:rect l="0" t="0" r="r" b="b"/>
            <a:pathLst>
              <a:path w="980" h="497">
                <a:moveTo>
                  <a:pt x="0" y="497"/>
                </a:moveTo>
                <a:lnTo>
                  <a:pt x="457" y="497"/>
                </a:lnTo>
                <a:lnTo>
                  <a:pt x="980" y="0"/>
                </a:lnTo>
                <a:lnTo>
                  <a:pt x="0" y="0"/>
                </a:lnTo>
                <a:lnTo>
                  <a:pt x="0" y="497"/>
                </a:lnTo>
                <a:close/>
              </a:path>
            </a:pathLst>
          </a:custGeom>
          <a:solidFill>
            <a:schemeClr val="accent3">
              <a:alpha val="49000"/>
            </a:schemeClr>
          </a:solidFill>
          <a:ln>
            <a:noFill/>
          </a:ln>
          <a:effectLst/>
        </p:spPr>
        <p:txBody>
          <a:bodyPr/>
          <a:lstStyle/>
          <a:p>
            <a:endParaRPr lang="fi-FI">
              <a:cs typeface="Arial (body)"/>
            </a:endParaRPr>
          </a:p>
        </p:txBody>
      </p:sp>
      <p:sp>
        <p:nvSpPr>
          <p:cNvPr id="299016" name="Freeform 8"/>
          <p:cNvSpPr>
            <a:spLocks/>
          </p:cNvSpPr>
          <p:nvPr/>
        </p:nvSpPr>
        <p:spPr bwMode="auto">
          <a:xfrm>
            <a:off x="6010275" y="4037217"/>
            <a:ext cx="1588"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29" name="Freeform 21"/>
          <p:cNvSpPr>
            <a:spLocks/>
          </p:cNvSpPr>
          <p:nvPr/>
        </p:nvSpPr>
        <p:spPr bwMode="auto">
          <a:xfrm>
            <a:off x="5291138" y="4037217"/>
            <a:ext cx="3455987"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1" name="Text Box 23"/>
          <p:cNvSpPr txBox="1">
            <a:spLocks noChangeArrowheads="1"/>
          </p:cNvSpPr>
          <p:nvPr/>
        </p:nvSpPr>
        <p:spPr bwMode="auto">
          <a:xfrm>
            <a:off x="4890698" y="3894416"/>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32" name="Text Box 24"/>
          <p:cNvSpPr txBox="1">
            <a:spLocks noChangeArrowheads="1"/>
          </p:cNvSpPr>
          <p:nvPr/>
        </p:nvSpPr>
        <p:spPr bwMode="auto">
          <a:xfrm>
            <a:off x="4543961" y="30355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33" name="Freeform 25"/>
          <p:cNvSpPr>
            <a:spLocks/>
          </p:cNvSpPr>
          <p:nvPr/>
        </p:nvSpPr>
        <p:spPr bwMode="auto">
          <a:xfrm>
            <a:off x="5291138" y="3245055"/>
            <a:ext cx="3455987"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4" name="Freeform 26"/>
          <p:cNvSpPr>
            <a:spLocks/>
          </p:cNvSpPr>
          <p:nvPr/>
        </p:nvSpPr>
        <p:spPr bwMode="auto">
          <a:xfrm flipH="1">
            <a:off x="6884233"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5" name="Freeform 27"/>
          <p:cNvSpPr>
            <a:spLocks/>
          </p:cNvSpPr>
          <p:nvPr/>
        </p:nvSpPr>
        <p:spPr bwMode="auto">
          <a:xfrm flipH="1">
            <a:off x="7164388" y="3245055"/>
            <a:ext cx="71437"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6" name="Freeform 28"/>
          <p:cNvSpPr>
            <a:spLocks/>
          </p:cNvSpPr>
          <p:nvPr/>
        </p:nvSpPr>
        <p:spPr bwMode="auto">
          <a:xfrm>
            <a:off x="8091488" y="4037217"/>
            <a:ext cx="7937"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19" name="Freeform 11"/>
          <p:cNvSpPr>
            <a:spLocks/>
          </p:cNvSpPr>
          <p:nvPr/>
        </p:nvSpPr>
        <p:spPr bwMode="auto">
          <a:xfrm>
            <a:off x="5380038"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24" name="Freeform 16"/>
          <p:cNvSpPr>
            <a:spLocks/>
          </p:cNvSpPr>
          <p:nvPr/>
        </p:nvSpPr>
        <p:spPr bwMode="auto">
          <a:xfrm>
            <a:off x="5313363"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rgbClr val="005EB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42" name="Text Box 34"/>
          <p:cNvSpPr txBox="1">
            <a:spLocks noChangeArrowheads="1"/>
          </p:cNvSpPr>
          <p:nvPr/>
        </p:nvSpPr>
        <p:spPr bwMode="auto">
          <a:xfrm>
            <a:off x="5383213" y="3251405"/>
            <a:ext cx="110959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400" dirty="0">
                <a:solidFill>
                  <a:srgbClr val="FFFFFF"/>
                </a:solidFill>
                <a:cs typeface="Arial (body)"/>
              </a:rPr>
              <a:t>Increase in </a:t>
            </a:r>
          </a:p>
          <a:p>
            <a:r>
              <a:rPr lang="en-GB" sz="1400" dirty="0">
                <a:solidFill>
                  <a:srgbClr val="FFFFFF"/>
                </a:solidFill>
                <a:cs typeface="Arial (body)"/>
              </a:rPr>
              <a:t>producer </a:t>
            </a:r>
          </a:p>
          <a:p>
            <a:r>
              <a:rPr lang="en-GB" sz="1400" dirty="0">
                <a:solidFill>
                  <a:srgbClr val="FFFFFF"/>
                </a:solidFill>
                <a:cs typeface="Arial (body)"/>
              </a:rPr>
              <a:t>surplus</a:t>
            </a:r>
          </a:p>
        </p:txBody>
      </p:sp>
      <p:sp>
        <p:nvSpPr>
          <p:cNvPr id="299044" name="Text Box 36"/>
          <p:cNvSpPr txBox="1">
            <a:spLocks noChangeArrowheads="1"/>
          </p:cNvSpPr>
          <p:nvPr/>
        </p:nvSpPr>
        <p:spPr bwMode="auto">
          <a:xfrm rot="16200000">
            <a:off x="6795915" y="3410919"/>
            <a:ext cx="49564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000" dirty="0">
                <a:solidFill>
                  <a:srgbClr val="FFFFFF"/>
                </a:solidFill>
                <a:cs typeface="Arial (body)"/>
              </a:rPr>
              <a:t>tariffs</a:t>
            </a:r>
          </a:p>
          <a:p>
            <a:pPr algn="ctr"/>
            <a:r>
              <a:rPr lang="en-GB" sz="1000" dirty="0">
                <a:solidFill>
                  <a:srgbClr val="FFFFFF"/>
                </a:solidFill>
                <a:cs typeface="Arial (body)"/>
              </a:rPr>
              <a:t>paid</a:t>
            </a:r>
          </a:p>
        </p:txBody>
      </p:sp>
      <p:sp>
        <p:nvSpPr>
          <p:cNvPr id="299045" name="Text Box 37"/>
          <p:cNvSpPr txBox="1">
            <a:spLocks noChangeArrowheads="1"/>
          </p:cNvSpPr>
          <p:nvPr/>
        </p:nvSpPr>
        <p:spPr bwMode="auto">
          <a:xfrm rot="-2565883">
            <a:off x="6375762" y="3620336"/>
            <a:ext cx="41389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p:txBody>
      </p:sp>
      <p:sp>
        <p:nvSpPr>
          <p:cNvPr id="299046" name="Text Box 38"/>
          <p:cNvSpPr txBox="1">
            <a:spLocks noChangeArrowheads="1"/>
          </p:cNvSpPr>
          <p:nvPr/>
        </p:nvSpPr>
        <p:spPr bwMode="auto">
          <a:xfrm rot="2451066">
            <a:off x="7334470" y="3582548"/>
            <a:ext cx="4138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a:p>
            <a:pPr algn="ctr"/>
            <a:endParaRPr lang="en-GB" sz="1200" dirty="0">
              <a:cs typeface="Arial (body)"/>
            </a:endParaRPr>
          </a:p>
        </p:txBody>
      </p:sp>
      <p:sp>
        <p:nvSpPr>
          <p:cNvPr id="299048" name="Text Box 40"/>
          <p:cNvSpPr txBox="1">
            <a:spLocks noChangeArrowheads="1"/>
          </p:cNvSpPr>
          <p:nvPr/>
        </p:nvSpPr>
        <p:spPr bwMode="auto">
          <a:xfrm>
            <a:off x="2427640" y="4870741"/>
            <a:ext cx="73129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imports </a:t>
            </a:r>
          </a:p>
        </p:txBody>
      </p:sp>
      <p:sp>
        <p:nvSpPr>
          <p:cNvPr id="299049" name="Freeform 41"/>
          <p:cNvSpPr>
            <a:spLocks/>
          </p:cNvSpPr>
          <p:nvPr/>
        </p:nvSpPr>
        <p:spPr bwMode="auto">
          <a:xfrm>
            <a:off x="941388" y="3246642"/>
            <a:ext cx="2820987" cy="790575"/>
          </a:xfrm>
          <a:custGeom>
            <a:avLst/>
            <a:gdLst>
              <a:gd name="T0" fmla="*/ 0 w 1777"/>
              <a:gd name="T1" fmla="*/ 497 h 498"/>
              <a:gd name="T2" fmla="*/ 1777 w 1777"/>
              <a:gd name="T3" fmla="*/ 498 h 498"/>
              <a:gd name="T4" fmla="*/ 1208 w 1777"/>
              <a:gd name="T5" fmla="*/ 2 h 498"/>
              <a:gd name="T6" fmla="*/ 0 w 1777"/>
              <a:gd name="T7" fmla="*/ 0 h 498"/>
              <a:gd name="T8" fmla="*/ 0 w 1777"/>
              <a:gd name="T9" fmla="*/ 497 h 498"/>
            </a:gdLst>
            <a:ahLst/>
            <a:cxnLst>
              <a:cxn ang="0">
                <a:pos x="T0" y="T1"/>
              </a:cxn>
              <a:cxn ang="0">
                <a:pos x="T2" y="T3"/>
              </a:cxn>
              <a:cxn ang="0">
                <a:pos x="T4" y="T5"/>
              </a:cxn>
              <a:cxn ang="0">
                <a:pos x="T6" y="T7"/>
              </a:cxn>
              <a:cxn ang="0">
                <a:pos x="T8" y="T9"/>
              </a:cxn>
            </a:cxnLst>
            <a:rect l="0" t="0" r="r" b="b"/>
            <a:pathLst>
              <a:path w="1777" h="498">
                <a:moveTo>
                  <a:pt x="0" y="497"/>
                </a:moveTo>
                <a:lnTo>
                  <a:pt x="1777" y="498"/>
                </a:lnTo>
                <a:lnTo>
                  <a:pt x="1208" y="2"/>
                </a:lnTo>
                <a:lnTo>
                  <a:pt x="0" y="0"/>
                </a:lnTo>
                <a:lnTo>
                  <a:pt x="0" y="497"/>
                </a:lnTo>
                <a:close/>
              </a:path>
            </a:pathLst>
          </a:custGeom>
          <a:solidFill>
            <a:schemeClr val="accent1">
              <a:alpha val="60000"/>
            </a:schemeClr>
          </a:solidFill>
          <a:ln>
            <a:noFill/>
          </a:ln>
          <a:effectLst/>
        </p:spPr>
        <p:txBody>
          <a:bodyPr/>
          <a:lstStyle/>
          <a:p>
            <a:endParaRPr lang="fi-FI">
              <a:cs typeface="Arial (body)"/>
            </a:endParaRPr>
          </a:p>
        </p:txBody>
      </p:sp>
      <p:sp>
        <p:nvSpPr>
          <p:cNvPr id="299050" name="Freeform 42"/>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51" name="Freeform 43"/>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99052" name="Freeform 44"/>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3" name="Text Box 45"/>
          <p:cNvSpPr txBox="1">
            <a:spLocks noChangeArrowheads="1"/>
          </p:cNvSpPr>
          <p:nvPr/>
        </p:nvSpPr>
        <p:spPr bwMode="auto">
          <a:xfrm rot="16200000">
            <a:off x="462785" y="1508330"/>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99055" name="Text Box 47"/>
          <p:cNvSpPr txBox="1">
            <a:spLocks noChangeArrowheads="1"/>
          </p:cNvSpPr>
          <p:nvPr/>
        </p:nvSpPr>
        <p:spPr bwMode="auto">
          <a:xfrm>
            <a:off x="3749426" y="4851034"/>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99056" name="Freeform 48"/>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8" name="Text Box 50"/>
          <p:cNvSpPr txBox="1">
            <a:spLocks noChangeArrowheads="1"/>
          </p:cNvSpPr>
          <p:nvPr/>
        </p:nvSpPr>
        <p:spPr bwMode="auto">
          <a:xfrm>
            <a:off x="540932" y="3865878"/>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59" name="Text Box 51"/>
          <p:cNvSpPr txBox="1">
            <a:spLocks noChangeArrowheads="1"/>
          </p:cNvSpPr>
          <p:nvPr/>
        </p:nvSpPr>
        <p:spPr bwMode="auto">
          <a:xfrm>
            <a:off x="156111" y="30863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60" name="Freeform 52"/>
          <p:cNvSpPr>
            <a:spLocks/>
          </p:cNvSpPr>
          <p:nvPr/>
        </p:nvSpPr>
        <p:spPr bwMode="auto">
          <a:xfrm>
            <a:off x="927100" y="3245055"/>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1" name="Freeform 53"/>
          <p:cNvSpPr>
            <a:spLocks/>
          </p:cNvSpPr>
          <p:nvPr/>
        </p:nvSpPr>
        <p:spPr bwMode="auto">
          <a:xfrm flipH="1">
            <a:off x="2506828"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2" name="Freeform 54"/>
          <p:cNvSpPr>
            <a:spLocks/>
          </p:cNvSpPr>
          <p:nvPr/>
        </p:nvSpPr>
        <p:spPr bwMode="auto">
          <a:xfrm flipH="1">
            <a:off x="2867190" y="3245055"/>
            <a:ext cx="0"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3" name="Freeform 55"/>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4" name="AutoShape 56"/>
          <p:cNvSpPr>
            <a:spLocks/>
          </p:cNvSpPr>
          <p:nvPr/>
        </p:nvSpPr>
        <p:spPr bwMode="auto">
          <a:xfrm rot="16200000" flipV="1">
            <a:off x="2642417" y="4312670"/>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5" name="Text Box 57"/>
          <p:cNvSpPr txBox="1">
            <a:spLocks noChangeArrowheads="1"/>
          </p:cNvSpPr>
          <p:nvPr/>
        </p:nvSpPr>
        <p:spPr bwMode="auto">
          <a:xfrm>
            <a:off x="2400374" y="5329277"/>
            <a:ext cx="68800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imports</a:t>
            </a:r>
          </a:p>
        </p:txBody>
      </p:sp>
      <p:sp>
        <p:nvSpPr>
          <p:cNvPr id="299066" name="Freeform 58"/>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7" name="Freeform 59"/>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8" name="AutoShape 60"/>
          <p:cNvSpPr>
            <a:spLocks/>
          </p:cNvSpPr>
          <p:nvPr/>
        </p:nvSpPr>
        <p:spPr bwMode="auto">
          <a:xfrm rot="16200000" flipV="1">
            <a:off x="2655888" y="4729618"/>
            <a:ext cx="71438" cy="360363"/>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9" name="Text Box 61"/>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61" name="Freeform 42"/>
          <p:cNvSpPr>
            <a:spLocks/>
          </p:cNvSpPr>
          <p:nvPr/>
        </p:nvSpPr>
        <p:spPr bwMode="auto">
          <a:xfrm>
            <a:off x="5318825" y="483603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322144" y="138004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843541" y="153085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8130182" y="487356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50" name="Text Box 40"/>
          <p:cNvSpPr txBox="1">
            <a:spLocks noChangeArrowheads="1"/>
          </p:cNvSpPr>
          <p:nvPr/>
        </p:nvSpPr>
        <p:spPr bwMode="auto">
          <a:xfrm>
            <a:off x="3911188" y="2990649"/>
            <a:ext cx="669731"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Price with tariff</a:t>
            </a:r>
          </a:p>
        </p:txBody>
      </p:sp>
      <p:sp>
        <p:nvSpPr>
          <p:cNvPr id="51" name="Text Box 40"/>
          <p:cNvSpPr txBox="1">
            <a:spLocks noChangeArrowheads="1"/>
          </p:cNvSpPr>
          <p:nvPr/>
        </p:nvSpPr>
        <p:spPr bwMode="auto">
          <a:xfrm>
            <a:off x="4072760" y="3756611"/>
            <a:ext cx="652743" cy="600164"/>
          </a:xfrm>
          <a:prstGeom prst="rect">
            <a:avLst/>
          </a:prstGeom>
          <a:solidFill>
            <a:schemeClr val="bg1"/>
          </a:solidFill>
          <a:ln>
            <a:noFill/>
          </a:ln>
          <a:effectLst/>
        </p:spPr>
        <p:txBody>
          <a:bodyPr wrap="none">
            <a:spAutoFit/>
          </a:bodyPr>
          <a:lstStyle/>
          <a:p>
            <a:r>
              <a:rPr lang="en-GB" sz="1100" dirty="0">
                <a:solidFill>
                  <a:schemeClr val="bg2"/>
                </a:solidFill>
                <a:cs typeface="Arial (body)"/>
              </a:rPr>
              <a:t>World </a:t>
            </a:r>
          </a:p>
          <a:p>
            <a:r>
              <a:rPr lang="en-GB" sz="1100" dirty="0">
                <a:solidFill>
                  <a:schemeClr val="bg2"/>
                </a:solidFill>
                <a:cs typeface="Arial (body)"/>
              </a:rPr>
              <a:t>market </a:t>
            </a:r>
          </a:p>
          <a:p>
            <a:r>
              <a:rPr lang="en-GB" sz="1100" dirty="0">
                <a:solidFill>
                  <a:schemeClr val="bg2"/>
                </a:solidFill>
                <a:cs typeface="Arial (body)"/>
              </a:rPr>
              <a:t>price</a:t>
            </a:r>
          </a:p>
        </p:txBody>
      </p:sp>
      <p:sp>
        <p:nvSpPr>
          <p:cNvPr id="52" name="TextBox 51">
            <a:extLst>
              <a:ext uri="{FF2B5EF4-FFF2-40B4-BE49-F238E27FC236}">
                <a16:creationId xmlns:a16="http://schemas.microsoft.com/office/drawing/2014/main" id="{EC52A4E9-3F86-AA49-B567-6FB14112225E}"/>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Domestic supply</a:t>
            </a:r>
          </a:p>
        </p:txBody>
      </p:sp>
      <p:sp>
        <p:nvSpPr>
          <p:cNvPr id="53" name="TextBox 52">
            <a:extLst>
              <a:ext uri="{FF2B5EF4-FFF2-40B4-BE49-F238E27FC236}">
                <a16:creationId xmlns:a16="http://schemas.microsoft.com/office/drawing/2014/main" id="{EC52A4E9-3F86-AA49-B567-6FB14112225E}"/>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Domestic demand</a:t>
            </a:r>
          </a:p>
        </p:txBody>
      </p:sp>
      <p:sp>
        <p:nvSpPr>
          <p:cNvPr id="54" name="AutoShape 56"/>
          <p:cNvSpPr>
            <a:spLocks/>
          </p:cNvSpPr>
          <p:nvPr/>
        </p:nvSpPr>
        <p:spPr bwMode="auto">
          <a:xfrm rot="16200000" flipV="1">
            <a:off x="1242057" y="5000993"/>
            <a:ext cx="93567" cy="70610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5" name="Text Box 57"/>
          <p:cNvSpPr txBox="1">
            <a:spLocks noChangeArrowheads="1"/>
          </p:cNvSpPr>
          <p:nvPr/>
        </p:nvSpPr>
        <p:spPr bwMode="auto">
          <a:xfrm>
            <a:off x="829379" y="5334613"/>
            <a:ext cx="89960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domestic </a:t>
            </a:r>
          </a:p>
          <a:p>
            <a:pPr algn="ctr"/>
            <a:r>
              <a:rPr lang="en-GB" sz="1200" dirty="0">
                <a:cs typeface="Arial (body)"/>
              </a:rPr>
              <a:t>production</a:t>
            </a:r>
          </a:p>
        </p:txBody>
      </p:sp>
      <p:sp>
        <p:nvSpPr>
          <p:cNvPr id="56" name="Text Box 40"/>
          <p:cNvSpPr txBox="1">
            <a:spLocks noChangeArrowheads="1"/>
          </p:cNvSpPr>
          <p:nvPr/>
        </p:nvSpPr>
        <p:spPr bwMode="auto">
          <a:xfrm>
            <a:off x="1316130" y="4889456"/>
            <a:ext cx="843501"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100" dirty="0">
                <a:cs typeface="Arial (body)"/>
              </a:rPr>
              <a:t>domestic </a:t>
            </a:r>
          </a:p>
          <a:p>
            <a:pPr algn="ctr"/>
            <a:r>
              <a:rPr lang="en-GB" sz="1100" dirty="0">
                <a:cs typeface="Arial (body)"/>
              </a:rPr>
              <a:t>production</a:t>
            </a:r>
          </a:p>
        </p:txBody>
      </p:sp>
      <p:sp>
        <p:nvSpPr>
          <p:cNvPr id="57" name="AutoShape 60"/>
          <p:cNvSpPr>
            <a:spLocks/>
          </p:cNvSpPr>
          <p:nvPr/>
        </p:nvSpPr>
        <p:spPr bwMode="auto">
          <a:xfrm rot="16200000" flipV="1">
            <a:off x="1657683" y="4130842"/>
            <a:ext cx="93579" cy="1564105"/>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8" name="Text Box 57"/>
          <p:cNvSpPr txBox="1">
            <a:spLocks noChangeArrowheads="1"/>
          </p:cNvSpPr>
          <p:nvPr/>
        </p:nvSpPr>
        <p:spPr bwMode="auto">
          <a:xfrm>
            <a:off x="-59782" y="5374730"/>
            <a:ext cx="102028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Before tariff:</a:t>
            </a:r>
          </a:p>
        </p:txBody>
      </p:sp>
      <p:sp>
        <p:nvSpPr>
          <p:cNvPr id="59" name="Text Box 57"/>
          <p:cNvSpPr txBox="1">
            <a:spLocks noChangeArrowheads="1"/>
          </p:cNvSpPr>
          <p:nvPr/>
        </p:nvSpPr>
        <p:spPr bwMode="auto">
          <a:xfrm>
            <a:off x="83859" y="4925552"/>
            <a:ext cx="89364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After tariff:</a:t>
            </a:r>
          </a:p>
        </p:txBody>
      </p:sp>
    </p:spTree>
    <p:extLst>
      <p:ext uri="{BB962C8B-B14F-4D97-AF65-F5344CB8AC3E}">
        <p14:creationId xmlns:p14="http://schemas.microsoft.com/office/powerpoint/2010/main" val="16081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0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90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90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90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90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90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90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90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90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90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90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90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90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90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90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90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90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90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90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90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904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90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9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43" grpId="0" animBg="1"/>
      <p:bldP spid="299041" grpId="0" animBg="1"/>
      <p:bldP spid="299016" grpId="0" animBg="1"/>
      <p:bldP spid="299029" grpId="0" animBg="1"/>
      <p:bldP spid="299031" grpId="0"/>
      <p:bldP spid="299032" grpId="0"/>
      <p:bldP spid="299033" grpId="0" animBg="1"/>
      <p:bldP spid="299034" grpId="0" animBg="1"/>
      <p:bldP spid="299035" grpId="0" animBg="1"/>
      <p:bldP spid="299036" grpId="0" animBg="1"/>
      <p:bldP spid="299019" grpId="0" animBg="1"/>
      <p:bldP spid="299024" grpId="0" animBg="1"/>
      <p:bldP spid="299042" grpId="0"/>
      <p:bldP spid="299044" grpId="0"/>
      <p:bldP spid="299045" grpId="0"/>
      <p:bldP spid="299046" grpId="0"/>
      <p:bldP spid="299048" grpId="0"/>
      <p:bldP spid="299049" grpId="0" animBg="1"/>
      <p:bldP spid="299059" grpId="0"/>
      <p:bldP spid="299060" grpId="0" animBg="1"/>
      <p:bldP spid="299061" grpId="0" animBg="1"/>
      <p:bldP spid="299062" grpId="0" animBg="1"/>
      <p:bldP spid="299068" grpId="0" animBg="1"/>
      <p:bldP spid="299069" grpId="0"/>
      <p:bldP spid="61" grpId="0" animBg="1"/>
      <p:bldP spid="62" grpId="0" animBg="1"/>
      <p:bldP spid="63" grpId="0"/>
      <p:bldP spid="64" grpId="0"/>
      <p:bldP spid="50" grpId="0" animBg="1"/>
      <p:bldP spid="56" grpId="0"/>
      <p:bldP spid="57" grpId="0"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Text Box 57"/>
          <p:cNvSpPr txBox="1">
            <a:spLocks noChangeArrowheads="1"/>
          </p:cNvSpPr>
          <p:nvPr/>
        </p:nvSpPr>
        <p:spPr bwMode="auto">
          <a:xfrm>
            <a:off x="2018202" y="436696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21538" name="Rectangle 2"/>
          <p:cNvSpPr>
            <a:spLocks noGrp="1" noChangeArrowheads="1"/>
          </p:cNvSpPr>
          <p:nvPr>
            <p:ph type="ctrTitle"/>
          </p:nvPr>
        </p:nvSpPr>
        <p:spPr/>
        <p:txBody>
          <a:bodyPr/>
          <a:lstStyle/>
          <a:p>
            <a:r>
              <a:rPr lang="en-GB" sz="4000" dirty="0">
                <a:latin typeface="+mn-lt"/>
                <a:cs typeface="Arial (body)"/>
              </a:rPr>
              <a:t>Equilibrium with two countries:</a:t>
            </a:r>
            <a:endParaRPr lang="en-GB" sz="3800" dirty="0">
              <a:latin typeface="+mn-lt"/>
              <a:cs typeface="Arial (body)"/>
            </a:endParaRPr>
          </a:p>
        </p:txBody>
      </p:sp>
      <p:sp>
        <p:nvSpPr>
          <p:cNvPr id="321553" name="Freeform 17"/>
          <p:cNvSpPr>
            <a:spLocks/>
          </p:cNvSpPr>
          <p:nvPr/>
        </p:nvSpPr>
        <p:spPr bwMode="auto">
          <a:xfrm>
            <a:off x="996950" y="40052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21584" name="Freeform 48"/>
          <p:cNvSpPr>
            <a:spLocks/>
          </p:cNvSpPr>
          <p:nvPr/>
        </p:nvSpPr>
        <p:spPr bwMode="auto">
          <a:xfrm>
            <a:off x="2700338" y="4005263"/>
            <a:ext cx="4762" cy="1423987"/>
          </a:xfrm>
          <a:custGeom>
            <a:avLst/>
            <a:gdLst>
              <a:gd name="T0" fmla="*/ 0 w 3"/>
              <a:gd name="T1" fmla="*/ 0 h 897"/>
              <a:gd name="T2" fmla="*/ 3 w 3"/>
              <a:gd name="T3" fmla="*/ 897 h 897"/>
            </a:gdLst>
            <a:ahLst/>
            <a:cxnLst>
              <a:cxn ang="0">
                <a:pos x="T0" y="T1"/>
              </a:cxn>
              <a:cxn ang="0">
                <a:pos x="T2" y="T3"/>
              </a:cxn>
            </a:cxnLst>
            <a:rect l="0" t="0" r="r" b="b"/>
            <a:pathLst>
              <a:path w="3" h="897">
                <a:moveTo>
                  <a:pt x="0" y="0"/>
                </a:moveTo>
                <a:lnTo>
                  <a:pt x="3" y="89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5" name="Freeform 49"/>
          <p:cNvSpPr>
            <a:spLocks/>
          </p:cNvSpPr>
          <p:nvPr/>
        </p:nvSpPr>
        <p:spPr bwMode="auto">
          <a:xfrm>
            <a:off x="2057400" y="4005263"/>
            <a:ext cx="6350" cy="1443037"/>
          </a:xfrm>
          <a:custGeom>
            <a:avLst/>
            <a:gdLst>
              <a:gd name="T0" fmla="*/ 4 w 4"/>
              <a:gd name="T1" fmla="*/ 0 h 909"/>
              <a:gd name="T2" fmla="*/ 0 w 4"/>
              <a:gd name="T3" fmla="*/ 909 h 909"/>
            </a:gdLst>
            <a:ahLst/>
            <a:cxnLst>
              <a:cxn ang="0">
                <a:pos x="T0" y="T1"/>
              </a:cxn>
              <a:cxn ang="0">
                <a:pos x="T2" y="T3"/>
              </a:cxn>
            </a:cxnLst>
            <a:rect l="0" t="0" r="r" b="b"/>
            <a:pathLst>
              <a:path w="4" h="909">
                <a:moveTo>
                  <a:pt x="4" y="0"/>
                </a:moveTo>
                <a:lnTo>
                  <a:pt x="0" y="90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6" name="Freeform 50"/>
          <p:cNvSpPr>
            <a:spLocks/>
          </p:cNvSpPr>
          <p:nvPr/>
        </p:nvSpPr>
        <p:spPr bwMode="auto">
          <a:xfrm>
            <a:off x="8026400" y="4017963"/>
            <a:ext cx="1588" cy="1411287"/>
          </a:xfrm>
          <a:custGeom>
            <a:avLst/>
            <a:gdLst>
              <a:gd name="T0" fmla="*/ 0 w 1"/>
              <a:gd name="T1" fmla="*/ 0 h 889"/>
              <a:gd name="T2" fmla="*/ 0 w 1"/>
              <a:gd name="T3" fmla="*/ 889 h 889"/>
            </a:gdLst>
            <a:ahLst/>
            <a:cxnLst>
              <a:cxn ang="0">
                <a:pos x="T0" y="T1"/>
              </a:cxn>
              <a:cxn ang="0">
                <a:pos x="T2" y="T3"/>
              </a:cxn>
            </a:cxnLst>
            <a:rect l="0" t="0" r="r" b="b"/>
            <a:pathLst>
              <a:path w="1" h="889">
                <a:moveTo>
                  <a:pt x="0" y="0"/>
                </a:moveTo>
                <a:lnTo>
                  <a:pt x="0" y="88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7" name="Freeform 51"/>
          <p:cNvSpPr>
            <a:spLocks/>
          </p:cNvSpPr>
          <p:nvPr/>
        </p:nvSpPr>
        <p:spPr bwMode="auto">
          <a:xfrm>
            <a:off x="5657850" y="4019550"/>
            <a:ext cx="1588" cy="1419225"/>
          </a:xfrm>
          <a:custGeom>
            <a:avLst/>
            <a:gdLst>
              <a:gd name="T0" fmla="*/ 0 w 1"/>
              <a:gd name="T1" fmla="*/ 0 h 894"/>
              <a:gd name="T2" fmla="*/ 0 w 1"/>
              <a:gd name="T3" fmla="*/ 894 h 894"/>
            </a:gdLst>
            <a:ahLst/>
            <a:cxnLst>
              <a:cxn ang="0">
                <a:pos x="T0" y="T1"/>
              </a:cxn>
              <a:cxn ang="0">
                <a:pos x="T2" y="T3"/>
              </a:cxn>
            </a:cxnLst>
            <a:rect l="0" t="0" r="r" b="b"/>
            <a:pathLst>
              <a:path w="1" h="894">
                <a:moveTo>
                  <a:pt x="0" y="0"/>
                </a:moveTo>
                <a:lnTo>
                  <a:pt x="0" y="89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025352"/>
            <a:ext cx="8544626" cy="738664"/>
          </a:xfrm>
          <a:prstGeom prst="rect">
            <a:avLst/>
          </a:prstGeom>
          <a:noFill/>
        </p:spPr>
        <p:txBody>
          <a:bodyPr wrap="square" lIns="0" tIns="0" rIns="0" bIns="0" rtlCol="0">
            <a:spAutoFit/>
          </a:bodyPr>
          <a:lstStyle/>
          <a:p>
            <a:r>
              <a:rPr lang="fi-FI" sz="1600" dirty="0"/>
              <a:t>How to </a:t>
            </a:r>
            <a:r>
              <a:rPr lang="fi-FI" sz="1600" dirty="0" err="1"/>
              <a:t>determine</a:t>
            </a:r>
            <a:r>
              <a:rPr lang="fi-FI" sz="1600" dirty="0"/>
              <a:t> </a:t>
            </a:r>
            <a:r>
              <a:rPr lang="fi-FI" sz="1600" dirty="0" err="1"/>
              <a:t>equilibrium</a:t>
            </a:r>
            <a:r>
              <a:rPr lang="fi-FI" sz="1600" dirty="0"/>
              <a:t> </a:t>
            </a:r>
            <a:r>
              <a:rPr lang="fi-FI" sz="1600" dirty="0" err="1"/>
              <a:t>price</a:t>
            </a:r>
            <a:r>
              <a:rPr lang="fi-FI" sz="1600" dirty="0"/>
              <a:t>? (In </a:t>
            </a:r>
            <a:r>
              <a:rPr lang="fi-FI" sz="1600" dirty="0" err="1"/>
              <a:t>principle</a:t>
            </a:r>
            <a:r>
              <a:rPr lang="fi-FI" sz="1600" dirty="0"/>
              <a:t>, </a:t>
            </a:r>
            <a:r>
              <a:rPr lang="fi-FI" sz="1600" dirty="0" err="1"/>
              <a:t>we</a:t>
            </a:r>
            <a:r>
              <a:rPr lang="fi-FI" sz="1600" dirty="0"/>
              <a:t> </a:t>
            </a:r>
            <a:r>
              <a:rPr lang="fi-FI" sz="1600" dirty="0" err="1"/>
              <a:t>could</a:t>
            </a:r>
            <a:r>
              <a:rPr lang="fi-FI" sz="1600" dirty="0"/>
              <a:t> </a:t>
            </a:r>
            <a:r>
              <a:rPr lang="fi-FI" sz="1600" dirty="0" err="1"/>
              <a:t>add</a:t>
            </a:r>
            <a:r>
              <a:rPr lang="fi-FI" sz="1600" dirty="0"/>
              <a:t> </a:t>
            </a:r>
            <a:r>
              <a:rPr lang="fi-FI" sz="1600" dirty="0" err="1"/>
              <a:t>together</a:t>
            </a:r>
            <a:r>
              <a:rPr lang="fi-FI" sz="1600" dirty="0"/>
              <a:t> </a:t>
            </a:r>
            <a:r>
              <a:rPr lang="fi-FI" sz="1600" dirty="0" err="1"/>
              <a:t>all</a:t>
            </a:r>
            <a:r>
              <a:rPr lang="fi-FI" sz="1600" dirty="0"/>
              <a:t> </a:t>
            </a:r>
            <a:r>
              <a:rPr lang="fi-FI" sz="1600" dirty="0" err="1"/>
              <a:t>supplies</a:t>
            </a:r>
            <a:r>
              <a:rPr lang="fi-FI" sz="1600" dirty="0"/>
              <a:t> and </a:t>
            </a:r>
            <a:r>
              <a:rPr lang="fi-FI" sz="1600" dirty="0" err="1"/>
              <a:t>demands</a:t>
            </a:r>
            <a:r>
              <a:rPr lang="fi-FI" sz="1600" dirty="0"/>
              <a:t> and </a:t>
            </a:r>
            <a:r>
              <a:rPr lang="fi-FI" sz="1600" dirty="0" err="1"/>
              <a:t>find</a:t>
            </a:r>
            <a:r>
              <a:rPr lang="fi-FI" sz="1600" dirty="0"/>
              <a:t> </a:t>
            </a:r>
            <a:r>
              <a:rPr lang="fi-FI" sz="1600" dirty="0" err="1"/>
              <a:t>equilibrium</a:t>
            </a:r>
            <a:r>
              <a:rPr lang="fi-FI" sz="1600" dirty="0"/>
              <a:t> </a:t>
            </a:r>
            <a:r>
              <a:rPr lang="fi-FI" sz="1600" dirty="0" err="1"/>
              <a:t>price</a:t>
            </a:r>
            <a:r>
              <a:rPr lang="fi-FI" sz="1600" dirty="0"/>
              <a:t> as </a:t>
            </a:r>
            <a:r>
              <a:rPr lang="fi-FI" sz="1600" dirty="0" err="1"/>
              <a:t>before</a:t>
            </a:r>
            <a:r>
              <a:rPr lang="fi-FI" sz="1600" dirty="0"/>
              <a:t>, </a:t>
            </a:r>
            <a:r>
              <a:rPr lang="fi-FI" sz="1600" dirty="0" err="1"/>
              <a:t>but</a:t>
            </a:r>
            <a:r>
              <a:rPr lang="fi-FI" sz="1600" dirty="0"/>
              <a:t> to </a:t>
            </a:r>
            <a:r>
              <a:rPr lang="fi-FI" sz="1600" dirty="0" err="1"/>
              <a:t>make</a:t>
            </a:r>
            <a:r>
              <a:rPr lang="fi-FI" sz="1600" dirty="0"/>
              <a:t> </a:t>
            </a:r>
            <a:r>
              <a:rPr lang="fi-FI" sz="1600" dirty="0" err="1"/>
              <a:t>the</a:t>
            </a:r>
            <a:r>
              <a:rPr lang="fi-FI" sz="1600" dirty="0"/>
              <a:t> </a:t>
            </a:r>
            <a:r>
              <a:rPr lang="fi-FI" sz="1600" dirty="0" err="1"/>
              <a:t>effect</a:t>
            </a:r>
            <a:r>
              <a:rPr lang="fi-FI" sz="1600" dirty="0"/>
              <a:t> of </a:t>
            </a:r>
            <a:r>
              <a:rPr lang="fi-FI" sz="1600" dirty="0" err="1"/>
              <a:t>tariffs</a:t>
            </a:r>
            <a:r>
              <a:rPr lang="fi-FI" sz="1600" dirty="0"/>
              <a:t> </a:t>
            </a:r>
            <a:r>
              <a:rPr lang="fi-FI" sz="1600" dirty="0" err="1"/>
              <a:t>clear</a:t>
            </a:r>
            <a:r>
              <a:rPr lang="fi-FI" sz="1600" dirty="0"/>
              <a:t>, </a:t>
            </a:r>
            <a:r>
              <a:rPr lang="fi-FI" sz="1600" dirty="0" err="1"/>
              <a:t>keep</a:t>
            </a:r>
            <a:r>
              <a:rPr lang="fi-FI" sz="1600" dirty="0"/>
              <a:t> </a:t>
            </a:r>
            <a:r>
              <a:rPr lang="fi-FI" sz="1600" dirty="0" err="1"/>
              <a:t>the</a:t>
            </a:r>
            <a:r>
              <a:rPr lang="fi-FI" sz="1600" dirty="0"/>
              <a:t> </a:t>
            </a:r>
            <a:r>
              <a:rPr lang="fi-FI" sz="1600" dirty="0" err="1"/>
              <a:t>markets</a:t>
            </a:r>
            <a:r>
              <a:rPr lang="fi-FI" sz="1600" dirty="0"/>
              <a:t> </a:t>
            </a:r>
            <a:r>
              <a:rPr lang="fi-FI" sz="1600" dirty="0" err="1"/>
              <a:t>separate</a:t>
            </a:r>
            <a:r>
              <a:rPr lang="fi-FI" sz="1600" dirty="0"/>
              <a:t> in </a:t>
            </a:r>
            <a:r>
              <a:rPr lang="fi-FI" sz="1600" dirty="0" err="1"/>
              <a:t>the</a:t>
            </a:r>
            <a:r>
              <a:rPr lang="fi-FI" sz="1600" dirty="0"/>
              <a:t> </a:t>
            </a:r>
            <a:r>
              <a:rPr lang="fi-FI" sz="1600" dirty="0" err="1"/>
              <a:t>picture</a:t>
            </a:r>
            <a:r>
              <a:rPr lang="fi-FI" sz="1600" dirty="0"/>
              <a:t>)</a:t>
            </a:r>
            <a:endParaRPr lang="fi-FI" sz="1600" b="1" dirty="0"/>
          </a:p>
        </p:txBody>
      </p:sp>
      <p:sp>
        <p:nvSpPr>
          <p:cNvPr id="70" name="TextBox 69">
            <a:extLst>
              <a:ext uri="{FF2B5EF4-FFF2-40B4-BE49-F238E27FC236}">
                <a16:creationId xmlns:a16="http://schemas.microsoft.com/office/drawing/2014/main" id="{4F063644-D10F-5E49-837E-07357E6EACE5}"/>
              </a:ext>
            </a:extLst>
          </p:cNvPr>
          <p:cNvSpPr txBox="1"/>
          <p:nvPr/>
        </p:nvSpPr>
        <p:spPr>
          <a:xfrm>
            <a:off x="3120724" y="3613182"/>
            <a:ext cx="1755304" cy="184666"/>
          </a:xfrm>
          <a:prstGeom prst="rect">
            <a:avLst/>
          </a:prstGeom>
          <a:noFill/>
        </p:spPr>
        <p:txBody>
          <a:bodyPr wrap="square" lIns="0" tIns="0" rIns="0" bIns="0" rtlCol="0">
            <a:spAutoFit/>
          </a:bodyPr>
          <a:lstStyle/>
          <a:p>
            <a:r>
              <a:rPr lang="fi-FI" sz="1200" dirty="0" err="1"/>
              <a:t>Too</a:t>
            </a:r>
            <a:r>
              <a:rPr lang="fi-FI" sz="1200" dirty="0"/>
              <a:t> </a:t>
            </a:r>
            <a:r>
              <a:rPr lang="fi-FI" sz="1200" dirty="0" err="1"/>
              <a:t>high</a:t>
            </a:r>
            <a:r>
              <a:rPr lang="fi-FI" sz="1200" dirty="0"/>
              <a:t> </a:t>
            </a:r>
            <a:r>
              <a:rPr lang="fi-FI" sz="1200" dirty="0" err="1"/>
              <a:t>price</a:t>
            </a:r>
            <a:r>
              <a:rPr lang="fi-FI" sz="1200" dirty="0"/>
              <a:t> (</a:t>
            </a:r>
            <a:r>
              <a:rPr lang="fi-FI" sz="1200" dirty="0" err="1"/>
              <a:t>why</a:t>
            </a:r>
            <a:r>
              <a:rPr lang="fi-FI" sz="1200" dirty="0"/>
              <a:t>?)</a:t>
            </a:r>
            <a:endParaRPr lang="fi-FI" sz="1200" b="1" dirty="0"/>
          </a:p>
        </p:txBody>
      </p:sp>
      <p:sp>
        <p:nvSpPr>
          <p:cNvPr id="71" name="AutoShape 56"/>
          <p:cNvSpPr>
            <a:spLocks/>
          </p:cNvSpPr>
          <p:nvPr/>
        </p:nvSpPr>
        <p:spPr bwMode="auto">
          <a:xfrm rot="16200000" flipV="1">
            <a:off x="2334168" y="4101388"/>
            <a:ext cx="94548" cy="567276"/>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73" name="Text Box 57"/>
          <p:cNvSpPr txBox="1">
            <a:spLocks noChangeArrowheads="1"/>
          </p:cNvSpPr>
          <p:nvPr/>
        </p:nvSpPr>
        <p:spPr bwMode="auto">
          <a:xfrm>
            <a:off x="6437804" y="326841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74" name="AutoShape 56"/>
          <p:cNvSpPr>
            <a:spLocks/>
          </p:cNvSpPr>
          <p:nvPr/>
        </p:nvSpPr>
        <p:spPr bwMode="auto">
          <a:xfrm rot="16200000" flipH="1" flipV="1">
            <a:off x="6759575" y="2447925"/>
            <a:ext cx="127000" cy="2292350"/>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945709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15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15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15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15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21553" grpId="0" animBg="1"/>
      <p:bldP spid="321584" grpId="0" animBg="1"/>
      <p:bldP spid="321585" grpId="0" animBg="1"/>
      <p:bldP spid="321586" grpId="0" animBg="1"/>
      <p:bldP spid="321587" grpId="0" animBg="1"/>
      <p:bldP spid="70" grpId="0"/>
      <p:bldP spid="71" grpId="0" animBg="1"/>
      <p:bldP spid="73" grpId="0"/>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equilibrium</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246221"/>
          </a:xfrm>
          <a:prstGeom prst="rect">
            <a:avLst/>
          </a:prstGeom>
          <a:noFill/>
        </p:spPr>
        <p:txBody>
          <a:bodyPr wrap="square" lIns="0" tIns="0" rIns="0" bIns="0" rtlCol="0">
            <a:spAutoFit/>
          </a:bodyPr>
          <a:lstStyle/>
          <a:p>
            <a:r>
              <a:rPr lang="fi-FI" sz="1600" dirty="0"/>
              <a:t>Total </a:t>
            </a:r>
            <a:r>
              <a:rPr lang="fi-FI" sz="1600" dirty="0" err="1"/>
              <a:t>supply</a:t>
            </a:r>
            <a:r>
              <a:rPr lang="fi-FI" sz="1600" dirty="0"/>
              <a:t> = </a:t>
            </a:r>
            <a:r>
              <a:rPr lang="fi-FI" sz="1600" dirty="0" err="1"/>
              <a:t>total</a:t>
            </a:r>
            <a:r>
              <a:rPr lang="fi-FI" sz="1600" dirty="0"/>
              <a:t> </a:t>
            </a:r>
            <a:r>
              <a:rPr lang="fi-FI" sz="1600" dirty="0" err="1"/>
              <a:t>demand</a:t>
            </a:r>
            <a:r>
              <a:rPr lang="fi-FI" sz="1600" dirty="0"/>
              <a:t>. </a:t>
            </a:r>
            <a:r>
              <a:rPr lang="fi-FI" sz="1600" dirty="0" err="1"/>
              <a:t>Therefore</a:t>
            </a:r>
            <a:r>
              <a:rPr lang="fi-FI" sz="1600" dirty="0"/>
              <a:t> </a:t>
            </a:r>
            <a:r>
              <a:rPr lang="fi-FI" sz="1600" dirty="0" err="1"/>
              <a:t>imports</a:t>
            </a:r>
            <a:r>
              <a:rPr lang="fi-FI" sz="1600" dirty="0"/>
              <a:t> = </a:t>
            </a:r>
            <a:r>
              <a:rPr lang="fi-FI" sz="1600" dirty="0" err="1"/>
              <a:t>exports</a:t>
            </a:r>
            <a:r>
              <a:rPr lang="fi-FI" sz="1600" dirty="0"/>
              <a:t> at </a:t>
            </a:r>
            <a:r>
              <a:rPr lang="fi-FI" sz="1600" dirty="0" err="1"/>
              <a:t>equilibrium</a:t>
            </a:r>
            <a:r>
              <a:rPr lang="fi-FI" sz="1600" dirty="0"/>
              <a:t> </a:t>
            </a:r>
            <a:r>
              <a:rPr lang="fi-FI" sz="1600" dirty="0" err="1"/>
              <a:t>prices</a:t>
            </a:r>
            <a:r>
              <a:rPr lang="fi-FI" sz="1600" dirty="0"/>
              <a:t>.</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4" name="TextBox 33">
            <a:extLst>
              <a:ext uri="{FF2B5EF4-FFF2-40B4-BE49-F238E27FC236}">
                <a16:creationId xmlns:a16="http://schemas.microsoft.com/office/drawing/2014/main" id="{4F063644-D10F-5E49-837E-07357E6EACE5}"/>
              </a:ext>
            </a:extLst>
          </p:cNvPr>
          <p:cNvSpPr txBox="1"/>
          <p:nvPr/>
        </p:nvSpPr>
        <p:spPr>
          <a:xfrm>
            <a:off x="3424986" y="4188498"/>
            <a:ext cx="1512706" cy="184666"/>
          </a:xfrm>
          <a:prstGeom prst="rect">
            <a:avLst/>
          </a:prstGeom>
          <a:noFill/>
        </p:spPr>
        <p:txBody>
          <a:bodyPr wrap="square" lIns="0" tIns="0" rIns="0" bIns="0" rtlCol="0">
            <a:spAutoFit/>
          </a:bodyPr>
          <a:lstStyle/>
          <a:p>
            <a:pPr algn="ctr"/>
            <a:r>
              <a:rPr lang="fi-FI" sz="1200" dirty="0" err="1">
                <a:solidFill>
                  <a:schemeClr val="bg2"/>
                </a:solidFill>
              </a:rPr>
              <a:t>equilibrim</a:t>
            </a:r>
            <a:r>
              <a:rPr lang="fi-FI" sz="1200" dirty="0">
                <a:solidFill>
                  <a:schemeClr val="bg2"/>
                </a:solidFill>
              </a:rPr>
              <a:t> </a:t>
            </a:r>
            <a:r>
              <a:rPr lang="fi-FI" sz="1200" dirty="0" err="1">
                <a:solidFill>
                  <a:schemeClr val="bg2"/>
                </a:solidFill>
              </a:rPr>
              <a:t>price</a:t>
            </a:r>
            <a:endParaRPr lang="fi-FI" sz="1200" b="1" dirty="0">
              <a:solidFill>
                <a:schemeClr val="bg2"/>
              </a:solidFill>
            </a:endParaRPr>
          </a:p>
        </p:txBody>
      </p:sp>
      <p:sp>
        <p:nvSpPr>
          <p:cNvPr id="35"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7"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38"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39"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217053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import tariffs</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492443"/>
          </a:xfrm>
          <a:prstGeom prst="rect">
            <a:avLst/>
          </a:prstGeom>
          <a:noFill/>
        </p:spPr>
        <p:txBody>
          <a:bodyPr wrap="square" lIns="0" tIns="0" rIns="0" bIns="0" rtlCol="0">
            <a:spAutoFit/>
          </a:bodyPr>
          <a:lstStyle/>
          <a:p>
            <a:r>
              <a:rPr lang="fi-FI" sz="1600" dirty="0"/>
              <a:t>If </a:t>
            </a:r>
            <a:r>
              <a:rPr lang="fi-FI" sz="1600" dirty="0" err="1"/>
              <a:t>domestic</a:t>
            </a:r>
            <a:r>
              <a:rPr lang="fi-FI" sz="1600" dirty="0"/>
              <a:t> country </a:t>
            </a:r>
            <a:r>
              <a:rPr lang="fi-FI" sz="1600" dirty="0" err="1"/>
              <a:t>sets</a:t>
            </a:r>
            <a:r>
              <a:rPr lang="fi-FI" sz="1600" dirty="0"/>
              <a:t> an import </a:t>
            </a:r>
            <a:r>
              <a:rPr lang="fi-FI" sz="1600" dirty="0" err="1"/>
              <a:t>tariff</a:t>
            </a:r>
            <a:r>
              <a:rPr lang="fi-FI" sz="1600" dirty="0"/>
              <a:t>, </a:t>
            </a:r>
            <a:r>
              <a:rPr lang="fi-FI" sz="1600" dirty="0" err="1"/>
              <a:t>imports</a:t>
            </a:r>
            <a:r>
              <a:rPr lang="fi-FI" sz="1600" dirty="0"/>
              <a:t> </a:t>
            </a:r>
            <a:r>
              <a:rPr lang="fi-FI" sz="1600" dirty="0" err="1"/>
              <a:t>fall</a:t>
            </a:r>
            <a:r>
              <a:rPr lang="fi-FI" sz="1600" dirty="0"/>
              <a:t> and as a </a:t>
            </a:r>
            <a:r>
              <a:rPr lang="fi-FI" sz="1600" dirty="0" err="1"/>
              <a:t>result</a:t>
            </a:r>
            <a:r>
              <a:rPr lang="fi-FI" sz="1600" dirty="0"/>
              <a:t>, at </a:t>
            </a:r>
            <a:r>
              <a:rPr lang="fi-FI" sz="1600" dirty="0" err="1"/>
              <a:t>old</a:t>
            </a:r>
            <a:r>
              <a:rPr lang="fi-FI" sz="1600" dirty="0"/>
              <a:t> </a:t>
            </a:r>
            <a:r>
              <a:rPr lang="fi-FI" sz="1600" dirty="0" err="1"/>
              <a:t>prices</a:t>
            </a:r>
            <a:r>
              <a:rPr lang="fi-FI" sz="1600" dirty="0"/>
              <a:t>, </a:t>
            </a:r>
            <a:r>
              <a:rPr lang="fi-FI" sz="1600" dirty="0" err="1"/>
              <a:t>there</a:t>
            </a:r>
            <a:r>
              <a:rPr lang="fi-FI" sz="1600" dirty="0"/>
              <a:t> is </a:t>
            </a:r>
            <a:r>
              <a:rPr lang="fi-FI" sz="1600" dirty="0" err="1"/>
              <a:t>excess</a:t>
            </a:r>
            <a:r>
              <a:rPr lang="fi-FI" sz="1600" dirty="0"/>
              <a:t> </a:t>
            </a:r>
            <a:r>
              <a:rPr lang="fi-FI" sz="1600" dirty="0" err="1"/>
              <a:t>supply</a:t>
            </a:r>
            <a:r>
              <a:rPr lang="fi-FI" sz="1600" dirty="0"/>
              <a:t>. </a:t>
            </a:r>
            <a:r>
              <a:rPr lang="fi-FI" sz="1600" dirty="0" err="1"/>
              <a:t>Competitive</a:t>
            </a:r>
            <a:r>
              <a:rPr lang="fi-FI" sz="1600" dirty="0"/>
              <a:t> </a:t>
            </a:r>
            <a:r>
              <a:rPr lang="fi-FI" sz="1600" dirty="0" err="1"/>
              <a:t>process</a:t>
            </a:r>
            <a:r>
              <a:rPr lang="fi-FI" sz="1600" dirty="0"/>
              <a:t> </a:t>
            </a:r>
            <a:r>
              <a:rPr lang="fi-FI" sz="1600" dirty="0" err="1"/>
              <a:t>causes</a:t>
            </a:r>
            <a:r>
              <a:rPr lang="fi-FI" sz="1600" dirty="0"/>
              <a:t> a </a:t>
            </a:r>
            <a:r>
              <a:rPr lang="fi-FI" sz="1600" dirty="0" err="1"/>
              <a:t>fall</a:t>
            </a:r>
            <a:r>
              <a:rPr lang="fi-FI" sz="1600" dirty="0"/>
              <a:t> in </a:t>
            </a:r>
            <a:r>
              <a:rPr lang="fi-FI" sz="1600" dirty="0" err="1"/>
              <a:t>the</a:t>
            </a:r>
            <a:r>
              <a:rPr lang="fi-FI" sz="1600" dirty="0"/>
              <a:t> </a:t>
            </a:r>
            <a:r>
              <a:rPr lang="fi-FI" sz="1600" dirty="0" err="1"/>
              <a:t>equilibrium</a:t>
            </a:r>
            <a:r>
              <a:rPr lang="fi-FI" sz="1600" dirty="0"/>
              <a:t> </a:t>
            </a:r>
            <a:r>
              <a:rPr lang="fi-FI" sz="1600" dirty="0" err="1"/>
              <a:t>price</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28" name="Freeform 19"/>
          <p:cNvSpPr>
            <a:spLocks/>
          </p:cNvSpPr>
          <p:nvPr/>
        </p:nvSpPr>
        <p:spPr bwMode="auto">
          <a:xfrm flipV="1">
            <a:off x="1042988" y="40767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000000"/>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solidFill>
                <a:schemeClr val="accent5"/>
              </a:solidFill>
            </a:endParaRPr>
          </a:p>
        </p:txBody>
      </p:sp>
      <p:sp>
        <p:nvSpPr>
          <p:cNvPr id="34" name="Text Box 22"/>
          <p:cNvSpPr txBox="1">
            <a:spLocks noChangeArrowheads="1"/>
          </p:cNvSpPr>
          <p:nvPr/>
        </p:nvSpPr>
        <p:spPr bwMode="auto">
          <a:xfrm>
            <a:off x="4311617" y="4076608"/>
            <a:ext cx="792163" cy="336550"/>
          </a:xfrm>
          <a:prstGeom prst="rect">
            <a:avLst/>
          </a:prstGeom>
          <a:noFill/>
          <a:ln w="9525">
            <a:noFill/>
            <a:miter lim="800000"/>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solidFill>
                  <a:srgbClr val="000000"/>
                </a:solidFill>
              </a:rPr>
              <a:t>tariff</a:t>
            </a:r>
          </a:p>
        </p:txBody>
      </p:sp>
      <p:sp>
        <p:nvSpPr>
          <p:cNvPr id="35" name="Freeform 34"/>
          <p:cNvSpPr>
            <a:spLocks/>
          </p:cNvSpPr>
          <p:nvPr/>
        </p:nvSpPr>
        <p:spPr bwMode="auto">
          <a:xfrm>
            <a:off x="2895600" y="4157663"/>
            <a:ext cx="1588" cy="1285875"/>
          </a:xfrm>
          <a:custGeom>
            <a:avLst/>
            <a:gdLst>
              <a:gd name="T0" fmla="*/ 0 w 1"/>
              <a:gd name="T1" fmla="*/ 0 h 810"/>
              <a:gd name="T2" fmla="*/ 0 w 1"/>
              <a:gd name="T3" fmla="*/ 810 h 810"/>
            </a:gdLst>
            <a:ahLst/>
            <a:cxnLst>
              <a:cxn ang="0">
                <a:pos x="T0" y="T1"/>
              </a:cxn>
              <a:cxn ang="0">
                <a:pos x="T2" y="T3"/>
              </a:cxn>
            </a:cxnLst>
            <a:rect l="0" t="0" r="r" b="b"/>
            <a:pathLst>
              <a:path w="1" h="810">
                <a:moveTo>
                  <a:pt x="0" y="0"/>
                </a:moveTo>
                <a:lnTo>
                  <a:pt x="0" y="81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6" name="Freeform 35"/>
          <p:cNvSpPr>
            <a:spLocks/>
          </p:cNvSpPr>
          <p:nvPr/>
        </p:nvSpPr>
        <p:spPr bwMode="auto">
          <a:xfrm>
            <a:off x="1981200" y="4148138"/>
            <a:ext cx="11113" cy="1295400"/>
          </a:xfrm>
          <a:custGeom>
            <a:avLst/>
            <a:gdLst>
              <a:gd name="T0" fmla="*/ 7 w 7"/>
              <a:gd name="T1" fmla="*/ 0 h 816"/>
              <a:gd name="T2" fmla="*/ 0 w 7"/>
              <a:gd name="T3" fmla="*/ 816 h 816"/>
            </a:gdLst>
            <a:ahLst/>
            <a:cxnLst>
              <a:cxn ang="0">
                <a:pos x="T0" y="T1"/>
              </a:cxn>
              <a:cxn ang="0">
                <a:pos x="T2" y="T3"/>
              </a:cxn>
            </a:cxnLst>
            <a:rect l="0" t="0" r="r" b="b"/>
            <a:pathLst>
              <a:path w="7" h="816">
                <a:moveTo>
                  <a:pt x="7" y="0"/>
                </a:moveTo>
                <a:lnTo>
                  <a:pt x="0" y="816"/>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7" name="AutoShape 21"/>
          <p:cNvSpPr>
            <a:spLocks/>
          </p:cNvSpPr>
          <p:nvPr/>
        </p:nvSpPr>
        <p:spPr bwMode="auto">
          <a:xfrm>
            <a:off x="4211638" y="4149725"/>
            <a:ext cx="144462" cy="287338"/>
          </a:xfrm>
          <a:prstGeom prst="rightBrace">
            <a:avLst>
              <a:gd name="adj1" fmla="val 16575"/>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endParaRPr>
          </a:p>
        </p:txBody>
      </p:sp>
      <p:sp>
        <p:nvSpPr>
          <p:cNvPr id="39"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44"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5"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47"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1" name="AutoShape 56"/>
          <p:cNvSpPr>
            <a:spLocks/>
          </p:cNvSpPr>
          <p:nvPr/>
        </p:nvSpPr>
        <p:spPr bwMode="auto">
          <a:xfrm rot="16200000" flipV="1">
            <a:off x="2410306" y="4060570"/>
            <a:ext cx="45719" cy="870518"/>
          </a:xfrm>
          <a:prstGeom prst="leftBrace">
            <a:avLst>
              <a:gd name="adj1" fmla="val 120422"/>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cs typeface="Arial (body)"/>
            </a:endParaRPr>
          </a:p>
        </p:txBody>
      </p:sp>
    </p:spTree>
    <p:extLst>
      <p:ext uri="{BB962C8B-B14F-4D97-AF65-F5344CB8AC3E}">
        <p14:creationId xmlns:p14="http://schemas.microsoft.com/office/powerpoint/2010/main" val="37085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9" presetClass="exit" presetSubtype="0" fill="hold" grpId="0" nodeType="withEffect">
                                  <p:stCondLst>
                                    <p:cond delay="0"/>
                                  </p:stCondLst>
                                  <p:childTnLst>
                                    <p:animEffect transition="out" filter="dissolv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5" grpId="0" animBg="1"/>
      <p:bldP spid="36" grpId="0" animBg="1"/>
      <p:bldP spid="37" grpId="0" animBg="1"/>
      <p:bldP spid="44"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24" name="Freeform 20"/>
          <p:cNvSpPr>
            <a:spLocks/>
          </p:cNvSpPr>
          <p:nvPr/>
        </p:nvSpPr>
        <p:spPr bwMode="auto">
          <a:xfrm>
            <a:off x="971550" y="35734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8" name="Text Box 24"/>
          <p:cNvSpPr txBox="1">
            <a:spLocks noChangeArrowheads="1"/>
          </p:cNvSpPr>
          <p:nvPr/>
        </p:nvSpPr>
        <p:spPr bwMode="auto">
          <a:xfrm>
            <a:off x="4254451" y="3381733"/>
            <a:ext cx="698749"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07" name="Freeform 4"/>
          <p:cNvSpPr>
            <a:spLocks/>
          </p:cNvSpPr>
          <p:nvPr/>
        </p:nvSpPr>
        <p:spPr bwMode="auto">
          <a:xfrm>
            <a:off x="2116878" y="306949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09" name="Rectangle 5"/>
          <p:cNvSpPr>
            <a:spLocks noGrp="1" noChangeArrowheads="1"/>
          </p:cNvSpPr>
          <p:nvPr>
            <p:ph type="ctrTitle"/>
          </p:nvPr>
        </p:nvSpPr>
        <p:spPr>
          <a:xfrm>
            <a:off x="540002" y="381000"/>
            <a:ext cx="8085599" cy="915282"/>
          </a:xfrm>
        </p:spPr>
        <p:txBody>
          <a:bodyPr/>
          <a:lstStyle/>
          <a:p>
            <a:r>
              <a:rPr lang="en-GB" dirty="0">
                <a:latin typeface="+mn-lt"/>
              </a:rPr>
              <a:t>The effect of a domestic import tariff with two countries</a:t>
            </a:r>
          </a:p>
        </p:txBody>
      </p:sp>
      <p:sp>
        <p:nvSpPr>
          <p:cNvPr id="354306" name="Freeform 2"/>
          <p:cNvSpPr>
            <a:spLocks/>
          </p:cNvSpPr>
          <p:nvPr/>
        </p:nvSpPr>
        <p:spPr bwMode="auto">
          <a:xfrm>
            <a:off x="2751138" y="3070225"/>
            <a:ext cx="609600" cy="511175"/>
          </a:xfrm>
          <a:custGeom>
            <a:avLst/>
            <a:gdLst>
              <a:gd name="T0" fmla="*/ 0 w 384"/>
              <a:gd name="T1" fmla="*/ 0 h 322"/>
              <a:gd name="T2" fmla="*/ 384 w 384"/>
              <a:gd name="T3" fmla="*/ 322 h 322"/>
              <a:gd name="T4" fmla="*/ 9 w 384"/>
              <a:gd name="T5" fmla="*/ 308 h 322"/>
              <a:gd name="T6" fmla="*/ 0 w 384"/>
              <a:gd name="T7" fmla="*/ 0 h 322"/>
            </a:gdLst>
            <a:ahLst/>
            <a:cxnLst>
              <a:cxn ang="0">
                <a:pos x="T0" y="T1"/>
              </a:cxn>
              <a:cxn ang="0">
                <a:pos x="T2" y="T3"/>
              </a:cxn>
              <a:cxn ang="0">
                <a:pos x="T4" y="T5"/>
              </a:cxn>
              <a:cxn ang="0">
                <a:pos x="T6" y="T7"/>
              </a:cxn>
            </a:cxnLst>
            <a:rect l="0" t="0" r="r" b="b"/>
            <a:pathLst>
              <a:path w="384" h="322">
                <a:moveTo>
                  <a:pt x="0" y="0"/>
                </a:moveTo>
                <a:lnTo>
                  <a:pt x="384" y="322"/>
                </a:lnTo>
                <a:lnTo>
                  <a:pt x="9" y="308"/>
                </a:lnTo>
                <a:lnTo>
                  <a:pt x="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7" name="Freeform 3"/>
          <p:cNvSpPr>
            <a:spLocks/>
          </p:cNvSpPr>
          <p:nvPr/>
        </p:nvSpPr>
        <p:spPr bwMode="auto">
          <a:xfrm>
            <a:off x="1619250" y="3048000"/>
            <a:ext cx="504825" cy="525463"/>
          </a:xfrm>
          <a:custGeom>
            <a:avLst/>
            <a:gdLst>
              <a:gd name="T0" fmla="*/ 310 w 318"/>
              <a:gd name="T1" fmla="*/ 0 h 331"/>
              <a:gd name="T2" fmla="*/ 318 w 318"/>
              <a:gd name="T3" fmla="*/ 331 h 331"/>
              <a:gd name="T4" fmla="*/ 0 w 318"/>
              <a:gd name="T5" fmla="*/ 331 h 331"/>
              <a:gd name="T6" fmla="*/ 310 w 318"/>
              <a:gd name="T7" fmla="*/ 0 h 331"/>
            </a:gdLst>
            <a:ahLst/>
            <a:cxnLst>
              <a:cxn ang="0">
                <a:pos x="T0" y="T1"/>
              </a:cxn>
              <a:cxn ang="0">
                <a:pos x="T2" y="T3"/>
              </a:cxn>
              <a:cxn ang="0">
                <a:pos x="T4" y="T5"/>
              </a:cxn>
              <a:cxn ang="0">
                <a:pos x="T6" y="T7"/>
              </a:cxn>
            </a:cxnLst>
            <a:rect l="0" t="0" r="r" b="b"/>
            <a:pathLst>
              <a:path w="318" h="331">
                <a:moveTo>
                  <a:pt x="310" y="0"/>
                </a:moveTo>
                <a:lnTo>
                  <a:pt x="318" y="331"/>
                </a:lnTo>
                <a:lnTo>
                  <a:pt x="0" y="331"/>
                </a:lnTo>
                <a:lnTo>
                  <a:pt x="31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8" name="Freeform 4"/>
          <p:cNvSpPr>
            <a:spLocks/>
          </p:cNvSpPr>
          <p:nvPr/>
        </p:nvSpPr>
        <p:spPr bwMode="auto">
          <a:xfrm>
            <a:off x="6659563" y="357346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25" name="Freeform 21"/>
          <p:cNvSpPr>
            <a:spLocks/>
          </p:cNvSpPr>
          <p:nvPr/>
        </p:nvSpPr>
        <p:spPr bwMode="auto">
          <a:xfrm flipV="1">
            <a:off x="971550" y="29972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6" name="Freeform 22"/>
          <p:cNvSpPr>
            <a:spLocks/>
          </p:cNvSpPr>
          <p:nvPr/>
        </p:nvSpPr>
        <p:spPr bwMode="auto">
          <a:xfrm flipV="1">
            <a:off x="4211638" y="4005263"/>
            <a:ext cx="3743325" cy="7143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7" name="AutoShape 23"/>
          <p:cNvSpPr>
            <a:spLocks/>
          </p:cNvSpPr>
          <p:nvPr/>
        </p:nvSpPr>
        <p:spPr bwMode="auto">
          <a:xfrm>
            <a:off x="4211555" y="3068638"/>
            <a:ext cx="144463" cy="1008062"/>
          </a:xfrm>
          <a:prstGeom prst="rightBrace">
            <a:avLst>
              <a:gd name="adj1" fmla="val 58150"/>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rgbClr val="000000"/>
              </a:solidFill>
            </a:endParaRPr>
          </a:p>
        </p:txBody>
      </p:sp>
      <p:sp>
        <p:nvSpPr>
          <p:cNvPr id="354329" name="Text Box 25"/>
          <p:cNvSpPr txBox="1">
            <a:spLocks noChangeArrowheads="1"/>
          </p:cNvSpPr>
          <p:nvPr/>
        </p:nvSpPr>
        <p:spPr bwMode="auto">
          <a:xfrm>
            <a:off x="574675" y="3440113"/>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FT</a:t>
            </a:r>
          </a:p>
        </p:txBody>
      </p:sp>
      <p:sp>
        <p:nvSpPr>
          <p:cNvPr id="354330" name="Text Box 26"/>
          <p:cNvSpPr txBox="1">
            <a:spLocks noChangeArrowheads="1"/>
          </p:cNvSpPr>
          <p:nvPr/>
        </p:nvSpPr>
        <p:spPr bwMode="auto">
          <a:xfrm>
            <a:off x="684213" y="3008313"/>
            <a:ext cx="3449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d</a:t>
            </a:r>
          </a:p>
        </p:txBody>
      </p:sp>
      <p:sp>
        <p:nvSpPr>
          <p:cNvPr id="354331" name="Text Box 27"/>
          <p:cNvSpPr txBox="1">
            <a:spLocks noChangeArrowheads="1"/>
          </p:cNvSpPr>
          <p:nvPr/>
        </p:nvSpPr>
        <p:spPr bwMode="auto">
          <a:xfrm>
            <a:off x="4643438" y="4087813"/>
            <a:ext cx="31611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err="1"/>
              <a:t>P</a:t>
            </a:r>
            <a:r>
              <a:rPr lang="en-US" sz="1200" baseline="30000" dirty="0" err="1"/>
              <a:t>f</a:t>
            </a:r>
            <a:endParaRPr lang="en-US" sz="1200" baseline="30000" dirty="0"/>
          </a:p>
        </p:txBody>
      </p:sp>
      <p:sp>
        <p:nvSpPr>
          <p:cNvPr id="354336" name="Freeform 32"/>
          <p:cNvSpPr>
            <a:spLocks/>
          </p:cNvSpPr>
          <p:nvPr/>
        </p:nvSpPr>
        <p:spPr bwMode="auto">
          <a:xfrm>
            <a:off x="161925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7" name="Freeform 33"/>
          <p:cNvSpPr>
            <a:spLocks/>
          </p:cNvSpPr>
          <p:nvPr/>
        </p:nvSpPr>
        <p:spPr bwMode="auto">
          <a:xfrm>
            <a:off x="795020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8" name="Freeform 34"/>
          <p:cNvSpPr>
            <a:spLocks/>
          </p:cNvSpPr>
          <p:nvPr/>
        </p:nvSpPr>
        <p:spPr bwMode="auto">
          <a:xfrm>
            <a:off x="6156325"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9" name="Freeform 35"/>
          <p:cNvSpPr>
            <a:spLocks/>
          </p:cNvSpPr>
          <p:nvPr/>
        </p:nvSpPr>
        <p:spPr bwMode="auto">
          <a:xfrm>
            <a:off x="3348038"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2" name="Freeform 38"/>
          <p:cNvSpPr>
            <a:spLocks/>
          </p:cNvSpPr>
          <p:nvPr/>
        </p:nvSpPr>
        <p:spPr bwMode="auto">
          <a:xfrm>
            <a:off x="2117725" y="3068638"/>
            <a:ext cx="6350" cy="2003425"/>
          </a:xfrm>
          <a:custGeom>
            <a:avLst/>
            <a:gdLst>
              <a:gd name="T0" fmla="*/ 4 w 4"/>
              <a:gd name="T1" fmla="*/ 0 h 1262"/>
              <a:gd name="T2" fmla="*/ 0 w 4"/>
              <a:gd name="T3" fmla="*/ 1262 h 1262"/>
            </a:gdLst>
            <a:ahLst/>
            <a:cxnLst>
              <a:cxn ang="0">
                <a:pos x="T0" y="T1"/>
              </a:cxn>
              <a:cxn ang="0">
                <a:pos x="T2" y="T3"/>
              </a:cxn>
            </a:cxnLst>
            <a:rect l="0" t="0" r="r" b="b"/>
            <a:pathLst>
              <a:path w="4" h="1262">
                <a:moveTo>
                  <a:pt x="4" y="0"/>
                </a:moveTo>
                <a:lnTo>
                  <a:pt x="0" y="1262"/>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3" name="Freeform 39"/>
          <p:cNvSpPr>
            <a:spLocks/>
          </p:cNvSpPr>
          <p:nvPr/>
        </p:nvSpPr>
        <p:spPr bwMode="auto">
          <a:xfrm>
            <a:off x="2759075" y="3076575"/>
            <a:ext cx="12700" cy="2008188"/>
          </a:xfrm>
          <a:custGeom>
            <a:avLst/>
            <a:gdLst>
              <a:gd name="T0" fmla="*/ 0 w 8"/>
              <a:gd name="T1" fmla="*/ 0 h 1265"/>
              <a:gd name="T2" fmla="*/ 8 w 8"/>
              <a:gd name="T3" fmla="*/ 1265 h 1265"/>
            </a:gdLst>
            <a:ahLst/>
            <a:cxnLst>
              <a:cxn ang="0">
                <a:pos x="T0" y="T1"/>
              </a:cxn>
              <a:cxn ang="0">
                <a:pos x="T2" y="T3"/>
              </a:cxn>
            </a:cxnLst>
            <a:rect l="0" t="0" r="r" b="b"/>
            <a:pathLst>
              <a:path w="8" h="1265">
                <a:moveTo>
                  <a:pt x="0" y="0"/>
                </a:moveTo>
                <a:lnTo>
                  <a:pt x="8" y="126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4" name="Text Box 40"/>
          <p:cNvSpPr txBox="1">
            <a:spLocks noChangeArrowheads="1"/>
          </p:cNvSpPr>
          <p:nvPr/>
        </p:nvSpPr>
        <p:spPr bwMode="auto">
          <a:xfrm>
            <a:off x="1833410"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54345" name="Text Box 41"/>
          <p:cNvSpPr txBox="1">
            <a:spLocks noChangeArrowheads="1"/>
          </p:cNvSpPr>
          <p:nvPr/>
        </p:nvSpPr>
        <p:spPr bwMode="auto">
          <a:xfrm>
            <a:off x="2770035"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54346" name="Text Box 42"/>
          <p:cNvSpPr txBox="1">
            <a:spLocks noChangeArrowheads="1"/>
          </p:cNvSpPr>
          <p:nvPr/>
        </p:nvSpPr>
        <p:spPr bwMode="auto">
          <a:xfrm>
            <a:off x="6732588" y="3638550"/>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chemeClr val="bg1"/>
                </a:solidFill>
              </a:rPr>
              <a:t>C</a:t>
            </a:r>
          </a:p>
        </p:txBody>
      </p:sp>
      <p:sp>
        <p:nvSpPr>
          <p:cNvPr id="354347" name="AutoShape 43"/>
          <p:cNvSpPr>
            <a:spLocks/>
          </p:cNvSpPr>
          <p:nvPr/>
        </p:nvSpPr>
        <p:spPr bwMode="auto">
          <a:xfrm>
            <a:off x="8027988" y="3573463"/>
            <a:ext cx="71437" cy="503237"/>
          </a:xfrm>
          <a:prstGeom prst="rightBrace">
            <a:avLst>
              <a:gd name="adj1" fmla="val 58704"/>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54348" name="Text Box 44"/>
          <p:cNvSpPr txBox="1">
            <a:spLocks noChangeArrowheads="1"/>
          </p:cNvSpPr>
          <p:nvPr/>
        </p:nvSpPr>
        <p:spPr bwMode="auto">
          <a:xfrm>
            <a:off x="8099343" y="3557514"/>
            <a:ext cx="115252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 price</a:t>
            </a:r>
          </a:p>
        </p:txBody>
      </p:sp>
      <p:sp>
        <p:nvSpPr>
          <p:cNvPr id="354349" name="Text Box 45"/>
          <p:cNvSpPr txBox="1">
            <a:spLocks noChangeArrowheads="1"/>
          </p:cNvSpPr>
          <p:nvPr/>
        </p:nvSpPr>
        <p:spPr bwMode="auto">
          <a:xfrm>
            <a:off x="2266950" y="3219450"/>
            <a:ext cx="3603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D</a:t>
            </a:r>
          </a:p>
        </p:txBody>
      </p:sp>
      <p:sp>
        <p:nvSpPr>
          <p:cNvPr id="354350" name="Freeform 46"/>
          <p:cNvSpPr>
            <a:spLocks/>
          </p:cNvSpPr>
          <p:nvPr/>
        </p:nvSpPr>
        <p:spPr bwMode="auto">
          <a:xfrm>
            <a:off x="6653213" y="3563938"/>
            <a:ext cx="1587" cy="1571625"/>
          </a:xfrm>
          <a:custGeom>
            <a:avLst/>
            <a:gdLst>
              <a:gd name="T0" fmla="*/ 0 w 1"/>
              <a:gd name="T1" fmla="*/ 0 h 990"/>
              <a:gd name="T2" fmla="*/ 1 w 1"/>
              <a:gd name="T3" fmla="*/ 990 h 990"/>
            </a:gdLst>
            <a:ahLst/>
            <a:cxnLst>
              <a:cxn ang="0">
                <a:pos x="T0" y="T1"/>
              </a:cxn>
              <a:cxn ang="0">
                <a:pos x="T2" y="T3"/>
              </a:cxn>
            </a:cxnLst>
            <a:rect l="0" t="0" r="r" b="b"/>
            <a:pathLst>
              <a:path w="1" h="990">
                <a:moveTo>
                  <a:pt x="0" y="0"/>
                </a:moveTo>
                <a:lnTo>
                  <a:pt x="1" y="99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1" name="Freeform 47"/>
          <p:cNvSpPr>
            <a:spLocks/>
          </p:cNvSpPr>
          <p:nvPr/>
        </p:nvSpPr>
        <p:spPr bwMode="auto">
          <a:xfrm>
            <a:off x="7296150" y="3568700"/>
            <a:ext cx="12700" cy="1579563"/>
          </a:xfrm>
          <a:custGeom>
            <a:avLst/>
            <a:gdLst>
              <a:gd name="T0" fmla="*/ 0 w 8"/>
              <a:gd name="T1" fmla="*/ 0 h 995"/>
              <a:gd name="T2" fmla="*/ 8 w 8"/>
              <a:gd name="T3" fmla="*/ 995 h 995"/>
            </a:gdLst>
            <a:ahLst/>
            <a:cxnLst>
              <a:cxn ang="0">
                <a:pos x="T0" y="T1"/>
              </a:cxn>
              <a:cxn ang="0">
                <a:pos x="T2" y="T3"/>
              </a:cxn>
            </a:cxnLst>
            <a:rect l="0" t="0" r="r" b="b"/>
            <a:pathLst>
              <a:path w="8" h="995">
                <a:moveTo>
                  <a:pt x="0" y="0"/>
                </a:moveTo>
                <a:lnTo>
                  <a:pt x="8" y="99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2" name="Text Box 48"/>
          <p:cNvSpPr txBox="1">
            <a:spLocks noChangeArrowheads="1"/>
          </p:cNvSpPr>
          <p:nvPr/>
        </p:nvSpPr>
        <p:spPr bwMode="auto">
          <a:xfrm>
            <a:off x="1115066" y="321945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354353" name="Text Box 49"/>
          <p:cNvSpPr txBox="1">
            <a:spLocks noChangeArrowheads="1"/>
          </p:cNvSpPr>
          <p:nvPr/>
        </p:nvSpPr>
        <p:spPr bwMode="auto">
          <a:xfrm>
            <a:off x="544348" y="5474447"/>
            <a:ext cx="834072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t>How do you evaluate the domestic effects of the tariff in terms of this picture?</a:t>
            </a:r>
          </a:p>
          <a:p>
            <a:r>
              <a:rPr lang="en-GB" sz="1600" dirty="0"/>
              <a:t>What about global effects?</a:t>
            </a:r>
          </a:p>
        </p:txBody>
      </p:sp>
      <p:sp>
        <p:nvSpPr>
          <p:cNvPr id="77"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78"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80"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81"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82"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83"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92"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93"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95"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102" name="Freeform 58"/>
          <p:cNvSpPr>
            <a:spLocks/>
          </p:cNvSpPr>
          <p:nvPr/>
        </p:nvSpPr>
        <p:spPr bwMode="auto">
          <a:xfrm>
            <a:off x="1612598" y="2111800"/>
            <a:ext cx="2240512" cy="186922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3" name="Freeform 102"/>
          <p:cNvSpPr>
            <a:spLocks/>
          </p:cNvSpPr>
          <p:nvPr/>
        </p:nvSpPr>
        <p:spPr bwMode="auto">
          <a:xfrm>
            <a:off x="1127391" y="2097530"/>
            <a:ext cx="1898014" cy="1997645"/>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4"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105" name="Freeform 11"/>
          <p:cNvSpPr>
            <a:spLocks/>
          </p:cNvSpPr>
          <p:nvPr/>
        </p:nvSpPr>
        <p:spPr bwMode="auto">
          <a:xfrm>
            <a:off x="5565603" y="2967936"/>
            <a:ext cx="1983638" cy="19833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6" name="Freeform 16"/>
          <p:cNvSpPr>
            <a:spLocks/>
          </p:cNvSpPr>
          <p:nvPr/>
        </p:nvSpPr>
        <p:spPr bwMode="auto">
          <a:xfrm>
            <a:off x="6179246" y="3181969"/>
            <a:ext cx="2197700" cy="1769346"/>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8" name="Text Box 41"/>
          <p:cNvSpPr txBox="1">
            <a:spLocks noChangeArrowheads="1"/>
          </p:cNvSpPr>
          <p:nvPr/>
        </p:nvSpPr>
        <p:spPr bwMode="auto">
          <a:xfrm>
            <a:off x="6358866" y="3520889"/>
            <a:ext cx="261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f</a:t>
            </a:r>
          </a:p>
        </p:txBody>
      </p:sp>
      <p:sp>
        <p:nvSpPr>
          <p:cNvPr id="109" name="Text Box 41"/>
          <p:cNvSpPr txBox="1">
            <a:spLocks noChangeArrowheads="1"/>
          </p:cNvSpPr>
          <p:nvPr/>
        </p:nvSpPr>
        <p:spPr bwMode="auto">
          <a:xfrm>
            <a:off x="7327524" y="347352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g</a:t>
            </a:r>
          </a:p>
        </p:txBody>
      </p:sp>
    </p:spTree>
    <p:extLst>
      <p:ext uri="{BB962C8B-B14F-4D97-AF65-F5344CB8AC3E}">
        <p14:creationId xmlns:p14="http://schemas.microsoft.com/office/powerpoint/2010/main" val="326046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249775"/>
          </a:xfrm>
        </p:spPr>
        <p:txBody>
          <a:bodyPr>
            <a:noAutofit/>
          </a:bodyPr>
          <a:lstStyle/>
          <a:p>
            <a:r>
              <a:rPr lang="en-GB" sz="4800" dirty="0">
                <a:latin typeface="+mn-lt"/>
              </a:rPr>
              <a:t>Commodity taxes and equilibrium</a:t>
            </a:r>
          </a:p>
        </p:txBody>
      </p:sp>
    </p:spTree>
    <p:extLst>
      <p:ext uri="{BB962C8B-B14F-4D97-AF65-F5344CB8AC3E}">
        <p14:creationId xmlns:p14="http://schemas.microsoft.com/office/powerpoint/2010/main" val="227981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9" name="Rectangle 5"/>
          <p:cNvSpPr>
            <a:spLocks noGrp="1" noChangeArrowheads="1"/>
          </p:cNvSpPr>
          <p:nvPr>
            <p:ph type="ctrTitle"/>
          </p:nvPr>
        </p:nvSpPr>
        <p:spPr>
          <a:xfrm>
            <a:off x="540002" y="381000"/>
            <a:ext cx="8085599" cy="447547"/>
          </a:xfrm>
        </p:spPr>
        <p:txBody>
          <a:bodyPr/>
          <a:lstStyle/>
          <a:p>
            <a:r>
              <a:rPr lang="en-GB" dirty="0">
                <a:latin typeface="+mn-lt"/>
              </a:rPr>
              <a:t>Consider different elasticities</a:t>
            </a:r>
          </a:p>
        </p:txBody>
      </p:sp>
      <p:sp>
        <p:nvSpPr>
          <p:cNvPr id="323586" name="Freeform 2"/>
          <p:cNvSpPr>
            <a:spLocks/>
          </p:cNvSpPr>
          <p:nvPr/>
        </p:nvSpPr>
        <p:spPr bwMode="auto">
          <a:xfrm>
            <a:off x="2627313" y="3214688"/>
            <a:ext cx="414337" cy="785812"/>
          </a:xfrm>
          <a:custGeom>
            <a:avLst/>
            <a:gdLst>
              <a:gd name="T0" fmla="*/ 3 w 261"/>
              <a:gd name="T1" fmla="*/ 0 h 495"/>
              <a:gd name="T2" fmla="*/ 261 w 261"/>
              <a:gd name="T3" fmla="*/ 492 h 495"/>
              <a:gd name="T4" fmla="*/ 0 w 261"/>
              <a:gd name="T5" fmla="*/ 495 h 495"/>
              <a:gd name="T6" fmla="*/ 3 w 261"/>
              <a:gd name="T7" fmla="*/ 0 h 495"/>
            </a:gdLst>
            <a:ahLst/>
            <a:cxnLst>
              <a:cxn ang="0">
                <a:pos x="T0" y="T1"/>
              </a:cxn>
              <a:cxn ang="0">
                <a:pos x="T2" y="T3"/>
              </a:cxn>
              <a:cxn ang="0">
                <a:pos x="T4" y="T5"/>
              </a:cxn>
              <a:cxn ang="0">
                <a:pos x="T6" y="T7"/>
              </a:cxn>
            </a:cxnLst>
            <a:rect l="0" t="0" r="r" b="b"/>
            <a:pathLst>
              <a:path w="261" h="495">
                <a:moveTo>
                  <a:pt x="3" y="0"/>
                </a:moveTo>
                <a:lnTo>
                  <a:pt x="261" y="492"/>
                </a:lnTo>
                <a:lnTo>
                  <a:pt x="0" y="495"/>
                </a:lnTo>
                <a:lnTo>
                  <a:pt x="3"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7" name="Freeform 3"/>
          <p:cNvSpPr>
            <a:spLocks/>
          </p:cNvSpPr>
          <p:nvPr/>
        </p:nvSpPr>
        <p:spPr bwMode="auto">
          <a:xfrm>
            <a:off x="1893888" y="3221038"/>
            <a:ext cx="314325" cy="782637"/>
          </a:xfrm>
          <a:custGeom>
            <a:avLst/>
            <a:gdLst>
              <a:gd name="T0" fmla="*/ 198 w 198"/>
              <a:gd name="T1" fmla="*/ 0 h 493"/>
              <a:gd name="T2" fmla="*/ 192 w 198"/>
              <a:gd name="T3" fmla="*/ 493 h 493"/>
              <a:gd name="T4" fmla="*/ 0 w 198"/>
              <a:gd name="T5" fmla="*/ 491 h 493"/>
              <a:gd name="T6" fmla="*/ 198 w 198"/>
              <a:gd name="T7" fmla="*/ 0 h 493"/>
            </a:gdLst>
            <a:ahLst/>
            <a:cxnLst>
              <a:cxn ang="0">
                <a:pos x="T0" y="T1"/>
              </a:cxn>
              <a:cxn ang="0">
                <a:pos x="T2" y="T3"/>
              </a:cxn>
              <a:cxn ang="0">
                <a:pos x="T4" y="T5"/>
              </a:cxn>
              <a:cxn ang="0">
                <a:pos x="T6" y="T7"/>
              </a:cxn>
            </a:cxnLst>
            <a:rect l="0" t="0" r="r" b="b"/>
            <a:pathLst>
              <a:path w="198" h="493">
                <a:moveTo>
                  <a:pt x="198" y="0"/>
                </a:moveTo>
                <a:lnTo>
                  <a:pt x="192" y="493"/>
                </a:lnTo>
                <a:lnTo>
                  <a:pt x="0" y="491"/>
                </a:lnTo>
                <a:lnTo>
                  <a:pt x="198"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8" name="Freeform 4"/>
          <p:cNvSpPr>
            <a:spLocks/>
          </p:cNvSpPr>
          <p:nvPr/>
        </p:nvSpPr>
        <p:spPr bwMode="auto">
          <a:xfrm>
            <a:off x="6510338" y="4000500"/>
            <a:ext cx="447675" cy="228600"/>
          </a:xfrm>
          <a:custGeom>
            <a:avLst/>
            <a:gdLst>
              <a:gd name="T0" fmla="*/ 3 w 282"/>
              <a:gd name="T1" fmla="*/ 3 h 144"/>
              <a:gd name="T2" fmla="*/ 0 w 282"/>
              <a:gd name="T3" fmla="*/ 144 h 144"/>
              <a:gd name="T4" fmla="*/ 282 w 282"/>
              <a:gd name="T5" fmla="*/ 138 h 144"/>
              <a:gd name="T6" fmla="*/ 279 w 282"/>
              <a:gd name="T7" fmla="*/ 0 h 144"/>
              <a:gd name="T8" fmla="*/ 3 w 282"/>
              <a:gd name="T9" fmla="*/ 3 h 144"/>
            </a:gdLst>
            <a:ahLst/>
            <a:cxnLst>
              <a:cxn ang="0">
                <a:pos x="T0" y="T1"/>
              </a:cxn>
              <a:cxn ang="0">
                <a:pos x="T2" y="T3"/>
              </a:cxn>
              <a:cxn ang="0">
                <a:pos x="T4" y="T5"/>
              </a:cxn>
              <a:cxn ang="0">
                <a:pos x="T6" y="T7"/>
              </a:cxn>
              <a:cxn ang="0">
                <a:pos x="T8" y="T9"/>
              </a:cxn>
            </a:cxnLst>
            <a:rect l="0" t="0" r="r" b="b"/>
            <a:pathLst>
              <a:path w="282" h="144">
                <a:moveTo>
                  <a:pt x="3" y="3"/>
                </a:moveTo>
                <a:lnTo>
                  <a:pt x="0" y="144"/>
                </a:lnTo>
                <a:lnTo>
                  <a:pt x="282" y="138"/>
                </a:lnTo>
                <a:lnTo>
                  <a:pt x="279" y="0"/>
                </a:lnTo>
                <a:lnTo>
                  <a:pt x="3" y="3"/>
                </a:lnTo>
                <a:close/>
              </a:path>
            </a:pathLst>
          </a:custGeom>
          <a:solidFill>
            <a:schemeClr val="accent2"/>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04" name="Freeform 20"/>
          <p:cNvSpPr>
            <a:spLocks/>
          </p:cNvSpPr>
          <p:nvPr/>
        </p:nvSpPr>
        <p:spPr bwMode="auto">
          <a:xfrm>
            <a:off x="900113" y="4005263"/>
            <a:ext cx="7104062"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5" name="Freeform 21"/>
          <p:cNvSpPr>
            <a:spLocks/>
          </p:cNvSpPr>
          <p:nvPr/>
        </p:nvSpPr>
        <p:spPr bwMode="auto">
          <a:xfrm flipV="1">
            <a:off x="971550" y="3141663"/>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6" name="Freeform 22"/>
          <p:cNvSpPr>
            <a:spLocks/>
          </p:cNvSpPr>
          <p:nvPr/>
        </p:nvSpPr>
        <p:spPr bwMode="auto">
          <a:xfrm flipV="1">
            <a:off x="4140200" y="4149725"/>
            <a:ext cx="3743325" cy="71438"/>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7" name="AutoShape 23"/>
          <p:cNvSpPr>
            <a:spLocks/>
          </p:cNvSpPr>
          <p:nvPr/>
        </p:nvSpPr>
        <p:spPr bwMode="auto">
          <a:xfrm>
            <a:off x="4140200" y="3284538"/>
            <a:ext cx="144463" cy="865187"/>
          </a:xfrm>
          <a:prstGeom prst="rightBrace">
            <a:avLst>
              <a:gd name="adj1" fmla="val 49908"/>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10"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323616" name="Freeform 32"/>
          <p:cNvSpPr>
            <a:spLocks/>
          </p:cNvSpPr>
          <p:nvPr/>
        </p:nvSpPr>
        <p:spPr bwMode="auto">
          <a:xfrm>
            <a:off x="1908175" y="3998913"/>
            <a:ext cx="6350" cy="1079500"/>
          </a:xfrm>
          <a:custGeom>
            <a:avLst/>
            <a:gdLst>
              <a:gd name="T0" fmla="*/ 0 w 4"/>
              <a:gd name="T1" fmla="*/ 0 h 680"/>
              <a:gd name="T2" fmla="*/ 4 w 4"/>
              <a:gd name="T3" fmla="*/ 680 h 680"/>
            </a:gdLst>
            <a:ahLst/>
            <a:cxnLst>
              <a:cxn ang="0">
                <a:pos x="T0" y="T1"/>
              </a:cxn>
              <a:cxn ang="0">
                <a:pos x="T2" y="T3"/>
              </a:cxn>
            </a:cxnLst>
            <a:rect l="0" t="0" r="r" b="b"/>
            <a:pathLst>
              <a:path w="4" h="680">
                <a:moveTo>
                  <a:pt x="0" y="0"/>
                </a:moveTo>
                <a:lnTo>
                  <a:pt x="4" y="680"/>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7" name="Freeform 33"/>
          <p:cNvSpPr>
            <a:spLocks/>
          </p:cNvSpPr>
          <p:nvPr/>
        </p:nvSpPr>
        <p:spPr bwMode="auto">
          <a:xfrm>
            <a:off x="7305675" y="4000500"/>
            <a:ext cx="9525" cy="1077913"/>
          </a:xfrm>
          <a:custGeom>
            <a:avLst/>
            <a:gdLst>
              <a:gd name="T0" fmla="*/ 0 w 6"/>
              <a:gd name="T1" fmla="*/ 0 h 679"/>
              <a:gd name="T2" fmla="*/ 6 w 6"/>
              <a:gd name="T3" fmla="*/ 679 h 679"/>
            </a:gdLst>
            <a:ahLst/>
            <a:cxnLst>
              <a:cxn ang="0">
                <a:pos x="T0" y="T1"/>
              </a:cxn>
              <a:cxn ang="0">
                <a:pos x="T2" y="T3"/>
              </a:cxn>
            </a:cxnLst>
            <a:rect l="0" t="0" r="r" b="b"/>
            <a:pathLst>
              <a:path w="6" h="679">
                <a:moveTo>
                  <a:pt x="0" y="0"/>
                </a:moveTo>
                <a:lnTo>
                  <a:pt x="6"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8" name="Freeform 34"/>
          <p:cNvSpPr>
            <a:spLocks/>
          </p:cNvSpPr>
          <p:nvPr/>
        </p:nvSpPr>
        <p:spPr bwMode="auto">
          <a:xfrm>
            <a:off x="6219825" y="4005263"/>
            <a:ext cx="14288" cy="1073150"/>
          </a:xfrm>
          <a:custGeom>
            <a:avLst/>
            <a:gdLst>
              <a:gd name="T0" fmla="*/ 0 w 9"/>
              <a:gd name="T1" fmla="*/ 0 h 676"/>
              <a:gd name="T2" fmla="*/ 9 w 9"/>
              <a:gd name="T3" fmla="*/ 676 h 676"/>
            </a:gdLst>
            <a:ahLst/>
            <a:cxnLst>
              <a:cxn ang="0">
                <a:pos x="T0" y="T1"/>
              </a:cxn>
              <a:cxn ang="0">
                <a:pos x="T2" y="T3"/>
              </a:cxn>
            </a:cxnLst>
            <a:rect l="0" t="0" r="r" b="b"/>
            <a:pathLst>
              <a:path w="9" h="676">
                <a:moveTo>
                  <a:pt x="0" y="0"/>
                </a:moveTo>
                <a:lnTo>
                  <a:pt x="9" y="676"/>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9" name="Freeform 35"/>
          <p:cNvSpPr>
            <a:spLocks/>
          </p:cNvSpPr>
          <p:nvPr/>
        </p:nvSpPr>
        <p:spPr bwMode="auto">
          <a:xfrm>
            <a:off x="3052763" y="4000500"/>
            <a:ext cx="12700" cy="1077913"/>
          </a:xfrm>
          <a:custGeom>
            <a:avLst/>
            <a:gdLst>
              <a:gd name="T0" fmla="*/ 0 w 8"/>
              <a:gd name="T1" fmla="*/ 0 h 679"/>
              <a:gd name="T2" fmla="*/ 8 w 8"/>
              <a:gd name="T3" fmla="*/ 679 h 679"/>
            </a:gdLst>
            <a:ahLst/>
            <a:cxnLst>
              <a:cxn ang="0">
                <a:pos x="T0" y="T1"/>
              </a:cxn>
              <a:cxn ang="0">
                <a:pos x="T2" y="T3"/>
              </a:cxn>
            </a:cxnLst>
            <a:rect l="0" t="0" r="r" b="b"/>
            <a:pathLst>
              <a:path w="8" h="679">
                <a:moveTo>
                  <a:pt x="0" y="0"/>
                </a:moveTo>
                <a:lnTo>
                  <a:pt x="8"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2" name="Freeform 38"/>
          <p:cNvSpPr>
            <a:spLocks/>
          </p:cNvSpPr>
          <p:nvPr/>
        </p:nvSpPr>
        <p:spPr bwMode="auto">
          <a:xfrm>
            <a:off x="2193925" y="3357563"/>
            <a:ext cx="7938" cy="1706562"/>
          </a:xfrm>
          <a:custGeom>
            <a:avLst/>
            <a:gdLst>
              <a:gd name="T0" fmla="*/ 5 w 5"/>
              <a:gd name="T1" fmla="*/ 0 h 1075"/>
              <a:gd name="T2" fmla="*/ 0 w 5"/>
              <a:gd name="T3" fmla="*/ 1075 h 1075"/>
            </a:gdLst>
            <a:ahLst/>
            <a:cxnLst>
              <a:cxn ang="0">
                <a:pos x="T0" y="T1"/>
              </a:cxn>
              <a:cxn ang="0">
                <a:pos x="T2" y="T3"/>
              </a:cxn>
            </a:cxnLst>
            <a:rect l="0" t="0" r="r" b="b"/>
            <a:pathLst>
              <a:path w="5" h="1075">
                <a:moveTo>
                  <a:pt x="5" y="0"/>
                </a:moveTo>
                <a:lnTo>
                  <a:pt x="0" y="1075"/>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3" name="Freeform 39"/>
          <p:cNvSpPr>
            <a:spLocks/>
          </p:cNvSpPr>
          <p:nvPr/>
        </p:nvSpPr>
        <p:spPr bwMode="auto">
          <a:xfrm>
            <a:off x="2627313" y="3213100"/>
            <a:ext cx="3175" cy="1851025"/>
          </a:xfrm>
          <a:custGeom>
            <a:avLst/>
            <a:gdLst>
              <a:gd name="T0" fmla="*/ 0 w 2"/>
              <a:gd name="T1" fmla="*/ 0 h 1166"/>
              <a:gd name="T2" fmla="*/ 2 w 2"/>
              <a:gd name="T3" fmla="*/ 1166 h 1166"/>
            </a:gdLst>
            <a:ahLst/>
            <a:cxnLst>
              <a:cxn ang="0">
                <a:pos x="T0" y="T1"/>
              </a:cxn>
              <a:cxn ang="0">
                <a:pos x="T2" y="T3"/>
              </a:cxn>
            </a:cxnLst>
            <a:rect l="0" t="0" r="r" b="b"/>
            <a:pathLst>
              <a:path w="2" h="1166">
                <a:moveTo>
                  <a:pt x="0" y="0"/>
                </a:moveTo>
                <a:lnTo>
                  <a:pt x="2" y="1166"/>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4" name="Text Box 40"/>
          <p:cNvSpPr txBox="1">
            <a:spLocks noChangeArrowheads="1"/>
          </p:cNvSpPr>
          <p:nvPr/>
        </p:nvSpPr>
        <p:spPr bwMode="auto">
          <a:xfrm>
            <a:off x="19556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23625" name="Text Box 41"/>
          <p:cNvSpPr txBox="1">
            <a:spLocks noChangeArrowheads="1"/>
          </p:cNvSpPr>
          <p:nvPr/>
        </p:nvSpPr>
        <p:spPr bwMode="auto">
          <a:xfrm>
            <a:off x="26033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23626" name="Text Box 42"/>
          <p:cNvSpPr txBox="1">
            <a:spLocks noChangeArrowheads="1"/>
          </p:cNvSpPr>
          <p:nvPr/>
        </p:nvSpPr>
        <p:spPr bwMode="auto">
          <a:xfrm>
            <a:off x="6516688" y="3933825"/>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rgbClr val="FFFFFF"/>
                </a:solidFill>
              </a:rPr>
              <a:t>C</a:t>
            </a:r>
          </a:p>
        </p:txBody>
      </p:sp>
      <p:sp>
        <p:nvSpPr>
          <p:cNvPr id="323627" name="AutoShape 43"/>
          <p:cNvSpPr>
            <a:spLocks/>
          </p:cNvSpPr>
          <p:nvPr/>
        </p:nvSpPr>
        <p:spPr bwMode="auto">
          <a:xfrm>
            <a:off x="7937500" y="4000500"/>
            <a:ext cx="90488" cy="220663"/>
          </a:xfrm>
          <a:prstGeom prst="rightBrace">
            <a:avLst>
              <a:gd name="adj1" fmla="val 1685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30" name="Freeform 46"/>
          <p:cNvSpPr>
            <a:spLocks/>
          </p:cNvSpPr>
          <p:nvPr/>
        </p:nvSpPr>
        <p:spPr bwMode="auto">
          <a:xfrm>
            <a:off x="6515100" y="4000500"/>
            <a:ext cx="3175" cy="1071563"/>
          </a:xfrm>
          <a:custGeom>
            <a:avLst/>
            <a:gdLst>
              <a:gd name="T0" fmla="*/ 0 w 2"/>
              <a:gd name="T1" fmla="*/ 0 h 675"/>
              <a:gd name="T2" fmla="*/ 2 w 2"/>
              <a:gd name="T3" fmla="*/ 675 h 675"/>
            </a:gdLst>
            <a:ahLst/>
            <a:cxnLst>
              <a:cxn ang="0">
                <a:pos x="T0" y="T1"/>
              </a:cxn>
              <a:cxn ang="0">
                <a:pos x="T2" y="T3"/>
              </a:cxn>
            </a:cxnLst>
            <a:rect l="0" t="0" r="r" b="b"/>
            <a:pathLst>
              <a:path w="2" h="675">
                <a:moveTo>
                  <a:pt x="0" y="0"/>
                </a:moveTo>
                <a:lnTo>
                  <a:pt x="2" y="675"/>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1" name="Freeform 47"/>
          <p:cNvSpPr>
            <a:spLocks/>
          </p:cNvSpPr>
          <p:nvPr/>
        </p:nvSpPr>
        <p:spPr bwMode="auto">
          <a:xfrm>
            <a:off x="6953250" y="4005263"/>
            <a:ext cx="7938" cy="1074737"/>
          </a:xfrm>
          <a:custGeom>
            <a:avLst/>
            <a:gdLst>
              <a:gd name="T0" fmla="*/ 0 w 5"/>
              <a:gd name="T1" fmla="*/ 0 h 677"/>
              <a:gd name="T2" fmla="*/ 5 w 5"/>
              <a:gd name="T3" fmla="*/ 677 h 677"/>
            </a:gdLst>
            <a:ahLst/>
            <a:cxnLst>
              <a:cxn ang="0">
                <a:pos x="T0" y="T1"/>
              </a:cxn>
              <a:cxn ang="0">
                <a:pos x="T2" y="T3"/>
              </a:cxn>
            </a:cxnLst>
            <a:rect l="0" t="0" r="r" b="b"/>
            <a:pathLst>
              <a:path w="5" h="677">
                <a:moveTo>
                  <a:pt x="0" y="0"/>
                </a:moveTo>
                <a:lnTo>
                  <a:pt x="5" y="677"/>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2" name="Text Box 48"/>
          <p:cNvSpPr txBox="1">
            <a:spLocks noChangeArrowheads="1"/>
          </p:cNvSpPr>
          <p:nvPr/>
        </p:nvSpPr>
        <p:spPr bwMode="auto">
          <a:xfrm>
            <a:off x="1186503" y="358616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184" name="Text Box 24"/>
          <p:cNvSpPr txBox="1">
            <a:spLocks noChangeArrowheads="1"/>
          </p:cNvSpPr>
          <p:nvPr/>
        </p:nvSpPr>
        <p:spPr bwMode="auto">
          <a:xfrm>
            <a:off x="4268722" y="3524423"/>
            <a:ext cx="701575"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85" name="Freeform 4"/>
          <p:cNvSpPr>
            <a:spLocks/>
          </p:cNvSpPr>
          <p:nvPr/>
        </p:nvSpPr>
        <p:spPr bwMode="auto">
          <a:xfrm>
            <a:off x="2188232" y="3196238"/>
            <a:ext cx="451862" cy="813329"/>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nchor="b"/>
          <a:lstStyle/>
          <a:p>
            <a:pPr algn="ctr"/>
            <a:r>
              <a:rPr lang="fi-FI">
                <a:solidFill>
                  <a:schemeClr val="bg1"/>
                </a:solidFill>
              </a:rPr>
              <a:t>D</a:t>
            </a:r>
          </a:p>
        </p:txBody>
      </p:sp>
      <p:sp>
        <p:nvSpPr>
          <p:cNvPr id="192" name="Text Box 25"/>
          <p:cNvSpPr txBox="1">
            <a:spLocks noChangeArrowheads="1"/>
          </p:cNvSpPr>
          <p:nvPr/>
        </p:nvSpPr>
        <p:spPr bwMode="auto">
          <a:xfrm>
            <a:off x="560404" y="3896718"/>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FT</a:t>
            </a:r>
          </a:p>
        </p:txBody>
      </p:sp>
      <p:sp>
        <p:nvSpPr>
          <p:cNvPr id="193"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205" name="Text Box 44"/>
          <p:cNvSpPr txBox="1">
            <a:spLocks noChangeArrowheads="1"/>
          </p:cNvSpPr>
          <p:nvPr/>
        </p:nvSpPr>
        <p:spPr bwMode="auto">
          <a:xfrm>
            <a:off x="7977204" y="3885700"/>
            <a:ext cx="115252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a:t>
            </a:r>
          </a:p>
        </p:txBody>
      </p:sp>
      <p:sp>
        <p:nvSpPr>
          <p:cNvPr id="210"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211"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213"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4"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5"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16"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17"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8"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9"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22"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27" name="Freeform 226"/>
          <p:cNvSpPr>
            <a:spLocks/>
          </p:cNvSpPr>
          <p:nvPr/>
        </p:nvSpPr>
        <p:spPr bwMode="auto">
          <a:xfrm>
            <a:off x="1769575" y="2126068"/>
            <a:ext cx="870519" cy="2154607"/>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8" name="Freeform 58"/>
          <p:cNvSpPr>
            <a:spLocks/>
          </p:cNvSpPr>
          <p:nvPr/>
        </p:nvSpPr>
        <p:spPr bwMode="auto">
          <a:xfrm>
            <a:off x="2054992" y="2126069"/>
            <a:ext cx="1184474" cy="2168876"/>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9" name="Freeform 11"/>
          <p:cNvSpPr>
            <a:spLocks/>
          </p:cNvSpPr>
          <p:nvPr/>
        </p:nvSpPr>
        <p:spPr bwMode="auto">
          <a:xfrm>
            <a:off x="5166021" y="3310390"/>
            <a:ext cx="2383220" cy="1640925"/>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30" name="Freeform 16"/>
          <p:cNvSpPr>
            <a:spLocks/>
          </p:cNvSpPr>
          <p:nvPr/>
        </p:nvSpPr>
        <p:spPr bwMode="auto">
          <a:xfrm>
            <a:off x="5722581" y="3239044"/>
            <a:ext cx="2797073" cy="1726539"/>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 name="TextBox 2">
            <a:extLst>
              <a:ext uri="{FF2B5EF4-FFF2-40B4-BE49-F238E27FC236}">
                <a16:creationId xmlns:a16="http://schemas.microsoft.com/office/drawing/2014/main" id="{0837D794-1B54-8941-B755-815F86774D7B}"/>
              </a:ext>
            </a:extLst>
          </p:cNvPr>
          <p:cNvSpPr txBox="1"/>
          <p:nvPr/>
        </p:nvSpPr>
        <p:spPr>
          <a:xfrm>
            <a:off x="561846" y="943152"/>
            <a:ext cx="7021538" cy="307777"/>
          </a:xfrm>
          <a:prstGeom prst="rect">
            <a:avLst/>
          </a:prstGeom>
          <a:noFill/>
        </p:spPr>
        <p:txBody>
          <a:bodyPr wrap="none" lIns="0" tIns="0" rIns="0" bIns="0" rtlCol="0">
            <a:spAutoFit/>
          </a:bodyPr>
          <a:lstStyle/>
          <a:p>
            <a:r>
              <a:rPr lang="fi-FI" sz="2000" dirty="0" err="1"/>
              <a:t>Discuss</a:t>
            </a:r>
            <a:r>
              <a:rPr lang="fi-FI" sz="2000" dirty="0"/>
              <a:t> </a:t>
            </a:r>
            <a:r>
              <a:rPr lang="fi-FI" sz="2000" dirty="0" err="1"/>
              <a:t>the</a:t>
            </a:r>
            <a:r>
              <a:rPr lang="fi-FI" sz="2000" dirty="0"/>
              <a:t> </a:t>
            </a:r>
            <a:r>
              <a:rPr lang="fi-FI" sz="2000" dirty="0" err="1"/>
              <a:t>effect</a:t>
            </a:r>
            <a:r>
              <a:rPr lang="fi-FI" sz="2000" dirty="0"/>
              <a:t> of </a:t>
            </a:r>
            <a:r>
              <a:rPr lang="fi-FI" sz="2000" dirty="0" err="1"/>
              <a:t>elasticities</a:t>
            </a:r>
            <a:r>
              <a:rPr lang="fi-FI" sz="2000" dirty="0"/>
              <a:t> on </a:t>
            </a:r>
            <a:r>
              <a:rPr lang="fi-FI" sz="2000" dirty="0" err="1"/>
              <a:t>the</a:t>
            </a:r>
            <a:r>
              <a:rPr lang="fi-FI" sz="2000" dirty="0"/>
              <a:t> </a:t>
            </a:r>
            <a:r>
              <a:rPr lang="fi-FI" sz="2000" dirty="0" err="1"/>
              <a:t>economic</a:t>
            </a:r>
            <a:r>
              <a:rPr lang="fi-FI" sz="2000" dirty="0"/>
              <a:t> </a:t>
            </a:r>
            <a:r>
              <a:rPr lang="fi-FI" sz="2000" dirty="0" err="1"/>
              <a:t>cost</a:t>
            </a:r>
            <a:r>
              <a:rPr lang="fi-FI" sz="2000" dirty="0"/>
              <a:t> of </a:t>
            </a:r>
            <a:r>
              <a:rPr lang="fi-FI" sz="2000" dirty="0" err="1"/>
              <a:t>tariffs</a:t>
            </a:r>
            <a:endParaRPr lang="fi-FI" sz="2000" dirty="0"/>
          </a:p>
        </p:txBody>
      </p:sp>
    </p:spTree>
    <p:extLst>
      <p:ext uri="{BB962C8B-B14F-4D97-AF65-F5344CB8AC3E}">
        <p14:creationId xmlns:p14="http://schemas.microsoft.com/office/powerpoint/2010/main" val="421787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58013"/>
          </a:xfrm>
        </p:spPr>
        <p:txBody>
          <a:bodyPr/>
          <a:lstStyle/>
          <a:p>
            <a:r>
              <a:rPr lang="fi-FI" dirty="0" err="1"/>
              <a:t>Who</a:t>
            </a:r>
            <a:r>
              <a:rPr lang="fi-FI" dirty="0"/>
              <a:t> </a:t>
            </a:r>
            <a:r>
              <a:rPr lang="fi-FI" dirty="0" err="1"/>
              <a:t>pays</a:t>
            </a:r>
            <a:r>
              <a:rPr lang="fi-FI" dirty="0"/>
              <a:t> for </a:t>
            </a:r>
            <a:r>
              <a:rPr lang="fi-FI" dirty="0" err="1"/>
              <a:t>Trump</a:t>
            </a:r>
            <a:r>
              <a:rPr lang="fi-FI" dirty="0"/>
              <a:t> </a:t>
            </a:r>
            <a:r>
              <a:rPr lang="fi-FI" dirty="0" err="1"/>
              <a:t>trade</a:t>
            </a:r>
            <a:r>
              <a:rPr lang="fi-FI" dirty="0"/>
              <a:t> </a:t>
            </a:r>
            <a:r>
              <a:rPr lang="fi-FI" dirty="0" err="1"/>
              <a:t>wars</a:t>
            </a:r>
            <a:r>
              <a:rPr lang="fi-FI" dirty="0"/>
              <a:t>?</a:t>
            </a:r>
          </a:p>
        </p:txBody>
      </p:sp>
      <p:sp>
        <p:nvSpPr>
          <p:cNvPr id="3" name="Content Placeholder 2"/>
          <p:cNvSpPr>
            <a:spLocks noGrp="1"/>
          </p:cNvSpPr>
          <p:nvPr>
            <p:ph sz="quarter" idx="14"/>
          </p:nvPr>
        </p:nvSpPr>
        <p:spPr>
          <a:xfrm>
            <a:off x="280802" y="944171"/>
            <a:ext cx="8603998" cy="3831557"/>
          </a:xfrm>
        </p:spPr>
        <p:txBody>
          <a:bodyPr/>
          <a:lstStyle/>
          <a:p>
            <a:r>
              <a:rPr lang="fi-FI" dirty="0"/>
              <a:t>US is </a:t>
            </a:r>
            <a:r>
              <a:rPr lang="fi-FI" dirty="0" err="1"/>
              <a:t>large</a:t>
            </a:r>
            <a:r>
              <a:rPr lang="fi-FI" dirty="0"/>
              <a:t> </a:t>
            </a:r>
            <a:r>
              <a:rPr lang="fi-FI" dirty="0" err="1"/>
              <a:t>so</a:t>
            </a:r>
            <a:r>
              <a:rPr lang="fi-FI" dirty="0"/>
              <a:t> </a:t>
            </a:r>
            <a:r>
              <a:rPr lang="fi-FI" dirty="0" err="1"/>
              <a:t>its</a:t>
            </a:r>
            <a:r>
              <a:rPr lang="fi-FI" dirty="0"/>
              <a:t> </a:t>
            </a:r>
            <a:r>
              <a:rPr lang="fi-FI" dirty="0" err="1"/>
              <a:t>tariffs</a:t>
            </a:r>
            <a:r>
              <a:rPr lang="fi-FI" dirty="0"/>
              <a:t> </a:t>
            </a:r>
            <a:r>
              <a:rPr lang="fi-FI" dirty="0" err="1"/>
              <a:t>may</a:t>
            </a:r>
            <a:r>
              <a:rPr lang="fi-FI" dirty="0"/>
              <a:t> </a:t>
            </a:r>
            <a:r>
              <a:rPr lang="fi-FI" dirty="0" err="1"/>
              <a:t>have</a:t>
            </a:r>
            <a:r>
              <a:rPr lang="fi-FI" dirty="0"/>
              <a:t> an </a:t>
            </a:r>
            <a:r>
              <a:rPr lang="fi-FI" dirty="0" err="1"/>
              <a:t>impact</a:t>
            </a:r>
            <a:r>
              <a:rPr lang="fi-FI" dirty="0"/>
              <a:t> on </a:t>
            </a:r>
            <a:r>
              <a:rPr lang="fi-FI" dirty="0" err="1"/>
              <a:t>world</a:t>
            </a:r>
            <a:r>
              <a:rPr lang="fi-FI" dirty="0"/>
              <a:t> market </a:t>
            </a:r>
            <a:r>
              <a:rPr lang="fi-FI" dirty="0" err="1"/>
              <a:t>prices</a:t>
            </a:r>
            <a:endParaRPr lang="fi-FI" dirty="0"/>
          </a:p>
          <a:p>
            <a:pPr marL="580500" lvl="1" indent="-342900"/>
            <a:r>
              <a:rPr lang="fi-FI" dirty="0" err="1"/>
              <a:t>Maybe</a:t>
            </a:r>
            <a:r>
              <a:rPr lang="fi-FI" dirty="0"/>
              <a:t> </a:t>
            </a:r>
            <a:r>
              <a:rPr lang="fi-FI" dirty="0" err="1"/>
              <a:t>the</a:t>
            </a:r>
            <a:r>
              <a:rPr lang="fi-FI" dirty="0"/>
              <a:t> </a:t>
            </a:r>
            <a:r>
              <a:rPr lang="fi-FI" dirty="0" err="1"/>
              <a:t>Chinese</a:t>
            </a:r>
            <a:r>
              <a:rPr lang="fi-FI" dirty="0"/>
              <a:t> </a:t>
            </a:r>
            <a:r>
              <a:rPr lang="fi-FI" dirty="0" err="1"/>
              <a:t>end</a:t>
            </a:r>
            <a:r>
              <a:rPr lang="fi-FI" dirty="0"/>
              <a:t> </a:t>
            </a:r>
            <a:r>
              <a:rPr lang="fi-FI" dirty="0" err="1"/>
              <a:t>up</a:t>
            </a:r>
            <a:r>
              <a:rPr lang="fi-FI" dirty="0"/>
              <a:t> </a:t>
            </a:r>
            <a:r>
              <a:rPr lang="fi-FI" dirty="0" err="1"/>
              <a:t>paying</a:t>
            </a:r>
            <a:r>
              <a:rPr lang="fi-FI" dirty="0"/>
              <a:t>?</a:t>
            </a:r>
          </a:p>
          <a:p>
            <a:pPr marL="580500" lvl="1" indent="-342900"/>
            <a:r>
              <a:rPr lang="fi-FI" dirty="0" err="1"/>
              <a:t>This</a:t>
            </a:r>
            <a:r>
              <a:rPr lang="fi-FI" dirty="0"/>
              <a:t> </a:t>
            </a:r>
            <a:r>
              <a:rPr lang="fi-FI" dirty="0" err="1"/>
              <a:t>depends</a:t>
            </a:r>
            <a:r>
              <a:rPr lang="fi-FI" dirty="0"/>
              <a:t> on </a:t>
            </a:r>
            <a:r>
              <a:rPr lang="fi-FI" dirty="0" err="1"/>
              <a:t>the</a:t>
            </a:r>
            <a:r>
              <a:rPr lang="fi-FI" dirty="0"/>
              <a:t> </a:t>
            </a:r>
            <a:r>
              <a:rPr lang="fi-FI" dirty="0" err="1"/>
              <a:t>elasticities</a:t>
            </a:r>
            <a:r>
              <a:rPr lang="fi-FI" dirty="0"/>
              <a:t> in </a:t>
            </a:r>
            <a:r>
              <a:rPr lang="fi-FI" dirty="0" err="1"/>
              <a:t>the</a:t>
            </a:r>
            <a:r>
              <a:rPr lang="fi-FI" dirty="0"/>
              <a:t> </a:t>
            </a:r>
            <a:r>
              <a:rPr lang="fi-FI" dirty="0" err="1"/>
              <a:t>markets</a:t>
            </a:r>
            <a:r>
              <a:rPr lang="fi-FI" dirty="0"/>
              <a:t> </a:t>
            </a:r>
            <a:r>
              <a:rPr lang="fi-FI" dirty="0" err="1"/>
              <a:t>affected</a:t>
            </a:r>
            <a:endParaRPr lang="fi-FI" dirty="0"/>
          </a:p>
          <a:p>
            <a:pPr marL="342900" indent="-342900"/>
            <a:r>
              <a:rPr lang="fi-FI" dirty="0" err="1"/>
              <a:t>The</a:t>
            </a:r>
            <a:r>
              <a:rPr lang="fi-FI" dirty="0"/>
              <a:t> </a:t>
            </a:r>
            <a:r>
              <a:rPr lang="fi-FI" dirty="0" err="1"/>
              <a:t>best</a:t>
            </a:r>
            <a:r>
              <a:rPr lang="fi-FI" dirty="0"/>
              <a:t> </a:t>
            </a:r>
            <a:r>
              <a:rPr lang="fi-FI" dirty="0" err="1"/>
              <a:t>guess</a:t>
            </a:r>
            <a:r>
              <a:rPr lang="fi-FI" dirty="0"/>
              <a:t> </a:t>
            </a:r>
            <a:r>
              <a:rPr lang="fi-FI" dirty="0" err="1"/>
              <a:t>based</a:t>
            </a:r>
            <a:r>
              <a:rPr lang="fi-FI" dirty="0"/>
              <a:t> on </a:t>
            </a:r>
            <a:r>
              <a:rPr lang="fi-FI" dirty="0" err="1"/>
              <a:t>evidence</a:t>
            </a:r>
            <a:r>
              <a:rPr lang="fi-FI" dirty="0"/>
              <a:t> </a:t>
            </a:r>
            <a:r>
              <a:rPr lang="fi-FI" dirty="0" err="1"/>
              <a:t>thus</a:t>
            </a:r>
            <a:r>
              <a:rPr lang="fi-FI" dirty="0"/>
              <a:t> </a:t>
            </a:r>
            <a:r>
              <a:rPr lang="fi-FI" dirty="0" err="1"/>
              <a:t>far</a:t>
            </a:r>
            <a:r>
              <a:rPr lang="fi-FI" dirty="0"/>
              <a:t>:</a:t>
            </a:r>
          </a:p>
          <a:p>
            <a:pPr marL="580500" lvl="1" indent="-342900"/>
            <a:r>
              <a:rPr lang="fi-FI" dirty="0"/>
              <a:t>”</a:t>
            </a:r>
            <a:r>
              <a:rPr lang="fi-FI" i="1" dirty="0"/>
              <a:t>in </a:t>
            </a:r>
            <a:r>
              <a:rPr lang="fi-FI" i="1" dirty="0" err="1"/>
              <a:t>principle</a:t>
            </a:r>
            <a:r>
              <a:rPr lang="fi-FI" i="1" dirty="0"/>
              <a:t> </a:t>
            </a:r>
            <a:r>
              <a:rPr lang="fi-FI" i="1" dirty="0" err="1"/>
              <a:t>the</a:t>
            </a:r>
            <a:r>
              <a:rPr lang="fi-FI" i="1" dirty="0"/>
              <a:t> </a:t>
            </a:r>
            <a:r>
              <a:rPr lang="fi-FI" i="1" dirty="0" err="1"/>
              <a:t>effect</a:t>
            </a:r>
            <a:r>
              <a:rPr lang="fi-FI" i="1" dirty="0"/>
              <a:t> of </a:t>
            </a:r>
            <a:r>
              <a:rPr lang="fi-FI" i="1" dirty="0" err="1"/>
              <a:t>higher</a:t>
            </a:r>
            <a:r>
              <a:rPr lang="fi-FI" i="1" dirty="0"/>
              <a:t> </a:t>
            </a:r>
            <a:r>
              <a:rPr lang="fi-FI" i="1" dirty="0" err="1"/>
              <a:t>tariffs</a:t>
            </a:r>
            <a:r>
              <a:rPr lang="fi-FI" i="1" dirty="0"/>
              <a:t> on </a:t>
            </a:r>
            <a:r>
              <a:rPr lang="fi-FI" i="1" dirty="0" err="1"/>
              <a:t>domestic</a:t>
            </a:r>
            <a:r>
              <a:rPr lang="fi-FI" i="1" dirty="0"/>
              <a:t> </a:t>
            </a:r>
            <a:r>
              <a:rPr lang="fi-FI" i="1" dirty="0" err="1"/>
              <a:t>prices</a:t>
            </a:r>
            <a:r>
              <a:rPr lang="fi-FI" i="1" dirty="0"/>
              <a:t> </a:t>
            </a:r>
            <a:r>
              <a:rPr lang="fi-FI" i="1" dirty="0" err="1"/>
              <a:t>could</a:t>
            </a:r>
            <a:r>
              <a:rPr lang="fi-FI" i="1" dirty="0"/>
              <a:t> </a:t>
            </a:r>
            <a:r>
              <a:rPr lang="fi-FI" i="1" dirty="0" err="1"/>
              <a:t>be</a:t>
            </a:r>
            <a:r>
              <a:rPr lang="fi-FI" i="1" dirty="0"/>
              <a:t> offset </a:t>
            </a:r>
            <a:r>
              <a:rPr lang="fi-FI" i="1" dirty="0" err="1"/>
              <a:t>by</a:t>
            </a:r>
            <a:r>
              <a:rPr lang="fi-FI" i="1" dirty="0"/>
              <a:t> </a:t>
            </a:r>
            <a:r>
              <a:rPr lang="fi-FI" i="1" dirty="0" err="1"/>
              <a:t>foreign</a:t>
            </a:r>
            <a:r>
              <a:rPr lang="fi-FI" i="1" dirty="0"/>
              <a:t> </a:t>
            </a:r>
            <a:r>
              <a:rPr lang="fi-FI" i="1" dirty="0" err="1"/>
              <a:t>exporters</a:t>
            </a:r>
            <a:r>
              <a:rPr lang="fi-FI" i="1" dirty="0"/>
              <a:t> </a:t>
            </a:r>
            <a:r>
              <a:rPr lang="fi-FI" i="1" dirty="0" err="1"/>
              <a:t>lowering</a:t>
            </a:r>
            <a:r>
              <a:rPr lang="fi-FI" i="1" dirty="0"/>
              <a:t> </a:t>
            </a:r>
            <a:r>
              <a:rPr lang="fi-FI" i="1" dirty="0" err="1"/>
              <a:t>the</a:t>
            </a:r>
            <a:r>
              <a:rPr lang="fi-FI" i="1" dirty="0"/>
              <a:t> </a:t>
            </a:r>
            <a:r>
              <a:rPr lang="fi-FI" i="1" dirty="0" err="1"/>
              <a:t>pre-tariff</a:t>
            </a:r>
            <a:r>
              <a:rPr lang="fi-FI" i="1" dirty="0"/>
              <a:t> </a:t>
            </a:r>
            <a:r>
              <a:rPr lang="fi-FI" i="1" dirty="0" err="1"/>
              <a:t>prices</a:t>
            </a:r>
            <a:r>
              <a:rPr lang="fi-FI" i="1" dirty="0"/>
              <a:t>”</a:t>
            </a:r>
          </a:p>
          <a:p>
            <a:pPr marL="580500" lvl="1" indent="-342900"/>
            <a:r>
              <a:rPr lang="fi-FI" i="1" dirty="0"/>
              <a:t>”</a:t>
            </a:r>
            <a:r>
              <a:rPr lang="fi-FI" i="1" dirty="0" err="1"/>
              <a:t>we</a:t>
            </a:r>
            <a:r>
              <a:rPr lang="fi-FI" i="1" dirty="0"/>
              <a:t> </a:t>
            </a:r>
            <a:r>
              <a:rPr lang="fi-FI" i="1" dirty="0" err="1"/>
              <a:t>find</a:t>
            </a:r>
            <a:r>
              <a:rPr lang="fi-FI" i="1" dirty="0"/>
              <a:t> </a:t>
            </a:r>
            <a:r>
              <a:rPr lang="fi-FI" i="1" dirty="0" err="1"/>
              <a:t>little</a:t>
            </a:r>
            <a:r>
              <a:rPr lang="fi-FI" i="1" dirty="0"/>
              <a:t> </a:t>
            </a:r>
            <a:r>
              <a:rPr lang="fi-FI" i="1" dirty="0" err="1"/>
              <a:t>evidence</a:t>
            </a:r>
            <a:r>
              <a:rPr lang="fi-FI" i="1" dirty="0"/>
              <a:t> of </a:t>
            </a:r>
            <a:r>
              <a:rPr lang="fi-FI" i="1" dirty="0" err="1"/>
              <a:t>such</a:t>
            </a:r>
            <a:r>
              <a:rPr lang="fi-FI" i="1" dirty="0"/>
              <a:t> an </a:t>
            </a:r>
            <a:r>
              <a:rPr lang="fi-FI" i="1" dirty="0" err="1"/>
              <a:t>improvement</a:t>
            </a:r>
            <a:r>
              <a:rPr lang="fi-FI" i="1" dirty="0"/>
              <a:t> [</a:t>
            </a:r>
            <a:r>
              <a:rPr lang="mr-IN" i="1" dirty="0"/>
              <a:t>…</a:t>
            </a:r>
            <a:r>
              <a:rPr lang="fi-FI" i="1" dirty="0"/>
              <a:t>] </a:t>
            </a:r>
            <a:r>
              <a:rPr lang="fi-FI" i="1" dirty="0" err="1"/>
              <a:t>implies</a:t>
            </a:r>
            <a:r>
              <a:rPr lang="fi-FI" i="1" dirty="0"/>
              <a:t> </a:t>
            </a:r>
            <a:r>
              <a:rPr lang="fi-FI" i="1" dirty="0" err="1"/>
              <a:t>that</a:t>
            </a:r>
            <a:r>
              <a:rPr lang="fi-FI" i="1" dirty="0"/>
              <a:t> </a:t>
            </a:r>
            <a:r>
              <a:rPr lang="fi-FI" i="1" dirty="0" err="1"/>
              <a:t>the</a:t>
            </a:r>
            <a:r>
              <a:rPr lang="fi-FI" i="1" dirty="0"/>
              <a:t> </a:t>
            </a:r>
            <a:r>
              <a:rPr lang="fi-FI" i="1" dirty="0" err="1"/>
              <a:t>full</a:t>
            </a:r>
            <a:r>
              <a:rPr lang="fi-FI" i="1" dirty="0"/>
              <a:t> </a:t>
            </a:r>
            <a:r>
              <a:rPr lang="fi-FI" i="1" dirty="0" err="1"/>
              <a:t>incidence</a:t>
            </a:r>
            <a:r>
              <a:rPr lang="fi-FI" i="1" dirty="0"/>
              <a:t> of </a:t>
            </a:r>
            <a:r>
              <a:rPr lang="fi-FI" i="1" dirty="0" err="1"/>
              <a:t>the</a:t>
            </a:r>
            <a:r>
              <a:rPr lang="fi-FI" i="1" dirty="0"/>
              <a:t> </a:t>
            </a:r>
            <a:r>
              <a:rPr lang="fi-FI" i="1" dirty="0" err="1"/>
              <a:t>tariff</a:t>
            </a:r>
            <a:r>
              <a:rPr lang="fi-FI" i="1" dirty="0"/>
              <a:t> </a:t>
            </a:r>
            <a:r>
              <a:rPr lang="fi-FI" i="1" dirty="0" err="1"/>
              <a:t>has</a:t>
            </a:r>
            <a:r>
              <a:rPr lang="fi-FI" i="1" dirty="0"/>
              <a:t> </a:t>
            </a:r>
            <a:r>
              <a:rPr lang="fi-FI" i="1" dirty="0" err="1"/>
              <a:t>fallen</a:t>
            </a:r>
            <a:r>
              <a:rPr lang="fi-FI" i="1" dirty="0"/>
              <a:t> on </a:t>
            </a:r>
            <a:r>
              <a:rPr lang="fi-FI" i="1" dirty="0" err="1"/>
              <a:t>domestic</a:t>
            </a:r>
            <a:r>
              <a:rPr lang="fi-FI" i="1" dirty="0"/>
              <a:t> </a:t>
            </a:r>
            <a:r>
              <a:rPr lang="fi-FI" i="1" dirty="0" err="1"/>
              <a:t>consumers</a:t>
            </a:r>
            <a:r>
              <a:rPr lang="fi-FI" i="1" dirty="0"/>
              <a:t> </a:t>
            </a:r>
            <a:r>
              <a:rPr lang="fi-FI" i="1" dirty="0" err="1"/>
              <a:t>so</a:t>
            </a:r>
            <a:r>
              <a:rPr lang="fi-FI" i="1" dirty="0"/>
              <a:t> </a:t>
            </a:r>
            <a:r>
              <a:rPr lang="fi-FI" i="1" dirty="0" err="1"/>
              <a:t>far</a:t>
            </a:r>
            <a:r>
              <a:rPr lang="fi-FI" i="1" dirty="0"/>
              <a:t> [</a:t>
            </a:r>
            <a:r>
              <a:rPr lang="mr-IN" i="1" dirty="0"/>
              <a:t>…</a:t>
            </a:r>
            <a:r>
              <a:rPr lang="fi-FI" i="1" dirty="0"/>
              <a:t>] </a:t>
            </a:r>
            <a:r>
              <a:rPr lang="fi-FI" i="1" dirty="0" err="1"/>
              <a:t>tariff</a:t>
            </a:r>
            <a:r>
              <a:rPr lang="fi-FI" i="1" dirty="0"/>
              <a:t> </a:t>
            </a:r>
            <a:r>
              <a:rPr lang="fi-FI" i="1" dirty="0" err="1"/>
              <a:t>revenue</a:t>
            </a:r>
            <a:r>
              <a:rPr lang="fi-FI" i="1" dirty="0"/>
              <a:t> </a:t>
            </a:r>
            <a:r>
              <a:rPr lang="fi-FI" i="1" dirty="0" err="1"/>
              <a:t>the</a:t>
            </a:r>
            <a:r>
              <a:rPr lang="fi-FI" i="1" dirty="0"/>
              <a:t> U.S. is </a:t>
            </a:r>
            <a:r>
              <a:rPr lang="fi-FI" i="1" dirty="0" err="1"/>
              <a:t>now</a:t>
            </a:r>
            <a:r>
              <a:rPr lang="fi-FI" i="1" dirty="0"/>
              <a:t> </a:t>
            </a:r>
            <a:r>
              <a:rPr lang="fi-FI" i="1" dirty="0" err="1"/>
              <a:t>collecting</a:t>
            </a:r>
            <a:r>
              <a:rPr lang="fi-FI" i="1" dirty="0"/>
              <a:t> is </a:t>
            </a:r>
            <a:r>
              <a:rPr lang="fi-FI" i="1" dirty="0" err="1"/>
              <a:t>insufficient</a:t>
            </a:r>
            <a:r>
              <a:rPr lang="fi-FI" i="1" dirty="0"/>
              <a:t> to </a:t>
            </a:r>
            <a:r>
              <a:rPr lang="fi-FI" i="1" dirty="0" err="1"/>
              <a:t>compensate</a:t>
            </a:r>
            <a:r>
              <a:rPr lang="fi-FI" i="1" dirty="0"/>
              <a:t> </a:t>
            </a:r>
            <a:r>
              <a:rPr lang="fi-FI" i="1" dirty="0" err="1"/>
              <a:t>the</a:t>
            </a:r>
            <a:r>
              <a:rPr lang="fi-FI" i="1" dirty="0"/>
              <a:t> </a:t>
            </a:r>
            <a:r>
              <a:rPr lang="fi-FI" i="1" dirty="0" err="1"/>
              <a:t>losses</a:t>
            </a:r>
            <a:r>
              <a:rPr lang="fi-FI" i="1" dirty="0"/>
              <a:t> </a:t>
            </a:r>
            <a:r>
              <a:rPr lang="fi-FI" i="1" dirty="0" err="1"/>
              <a:t>being</a:t>
            </a:r>
            <a:r>
              <a:rPr lang="fi-FI" i="1" dirty="0"/>
              <a:t> </a:t>
            </a:r>
            <a:r>
              <a:rPr lang="fi-FI" i="1" dirty="0" err="1"/>
              <a:t>born</a:t>
            </a:r>
            <a:r>
              <a:rPr lang="fi-FI" i="1" dirty="0"/>
              <a:t> </a:t>
            </a:r>
            <a:r>
              <a:rPr lang="fi-FI" i="1" dirty="0" err="1"/>
              <a:t>by</a:t>
            </a:r>
            <a:r>
              <a:rPr lang="fi-FI" i="1" dirty="0"/>
              <a:t> </a:t>
            </a:r>
            <a:r>
              <a:rPr lang="fi-FI" i="1" dirty="0" err="1"/>
              <a:t>the</a:t>
            </a:r>
            <a:r>
              <a:rPr lang="fi-FI" i="1" dirty="0"/>
              <a:t> </a:t>
            </a:r>
            <a:r>
              <a:rPr lang="fi-FI" i="1" dirty="0" err="1"/>
              <a:t>consumers</a:t>
            </a:r>
            <a:r>
              <a:rPr lang="fi-FI" i="1" dirty="0"/>
              <a:t> of </a:t>
            </a:r>
            <a:r>
              <a:rPr lang="fi-FI" i="1" dirty="0" err="1"/>
              <a:t>imports</a:t>
            </a:r>
            <a:r>
              <a:rPr lang="fi-FI" i="1" dirty="0"/>
              <a:t>.</a:t>
            </a:r>
            <a:r>
              <a:rPr lang="fi-FI" dirty="0"/>
              <a:t>”</a:t>
            </a:r>
          </a:p>
          <a:p>
            <a:pPr marL="580500" lvl="1" indent="-342900"/>
            <a:endParaRPr lang="fi-FI" dirty="0"/>
          </a:p>
        </p:txBody>
      </p:sp>
      <p:sp>
        <p:nvSpPr>
          <p:cNvPr id="4" name="TextBox 3"/>
          <p:cNvSpPr txBox="1"/>
          <p:nvPr/>
        </p:nvSpPr>
        <p:spPr>
          <a:xfrm>
            <a:off x="3648413" y="6030434"/>
            <a:ext cx="5236387" cy="553998"/>
          </a:xfrm>
          <a:prstGeom prst="rect">
            <a:avLst/>
          </a:prstGeom>
          <a:noFill/>
        </p:spPr>
        <p:txBody>
          <a:bodyPr wrap="square" lIns="0" tIns="0" rIns="0" bIns="0" rtlCol="0">
            <a:spAutoFit/>
          </a:bodyPr>
          <a:lstStyle/>
          <a:p>
            <a:r>
              <a:rPr lang="fi-FI" sz="1200" dirty="0" err="1"/>
              <a:t>Source</a:t>
            </a:r>
            <a:r>
              <a:rPr lang="fi-FI" sz="1200" dirty="0"/>
              <a:t>: </a:t>
            </a:r>
            <a:r>
              <a:rPr lang="fi-FI" sz="1200" dirty="0" err="1"/>
              <a:t>Amiti</a:t>
            </a:r>
            <a:r>
              <a:rPr lang="fi-FI" sz="1200" dirty="0"/>
              <a:t>, </a:t>
            </a:r>
            <a:r>
              <a:rPr lang="fi-FI" sz="1200" dirty="0" err="1"/>
              <a:t>Redding</a:t>
            </a:r>
            <a:r>
              <a:rPr lang="fi-FI" sz="1200" dirty="0"/>
              <a:t>, </a:t>
            </a:r>
            <a:r>
              <a:rPr lang="fi-FI" sz="1200" dirty="0" err="1"/>
              <a:t>Weinstein</a:t>
            </a:r>
            <a:r>
              <a:rPr lang="fi-FI" sz="1200" dirty="0"/>
              <a:t> (2019). </a:t>
            </a:r>
            <a:r>
              <a:rPr lang="fi-FI" sz="1200" dirty="0" err="1"/>
              <a:t>The</a:t>
            </a:r>
            <a:r>
              <a:rPr lang="fi-FI" sz="1200" dirty="0"/>
              <a:t> </a:t>
            </a:r>
            <a:r>
              <a:rPr lang="fi-FI" sz="1200" dirty="0" err="1"/>
              <a:t>Impact</a:t>
            </a:r>
            <a:r>
              <a:rPr lang="fi-FI" sz="1200" dirty="0"/>
              <a:t> of </a:t>
            </a:r>
            <a:r>
              <a:rPr lang="fi-FI" sz="1200" dirty="0" err="1"/>
              <a:t>the</a:t>
            </a:r>
            <a:r>
              <a:rPr lang="fi-FI" sz="1200" dirty="0"/>
              <a:t> 2018 Trade </a:t>
            </a:r>
            <a:r>
              <a:rPr lang="fi-FI" sz="1200" dirty="0" err="1"/>
              <a:t>War</a:t>
            </a:r>
            <a:r>
              <a:rPr lang="fi-FI" sz="1200" dirty="0"/>
              <a:t> on U.S. </a:t>
            </a:r>
            <a:r>
              <a:rPr lang="fi-FI" sz="1200" dirty="0" err="1"/>
              <a:t>Prices</a:t>
            </a:r>
            <a:r>
              <a:rPr lang="fi-FI" sz="1200" dirty="0"/>
              <a:t> and </a:t>
            </a:r>
            <a:r>
              <a:rPr lang="fi-FI" sz="1200" dirty="0" err="1"/>
              <a:t>Welfare</a:t>
            </a:r>
            <a:r>
              <a:rPr lang="fi-FI" sz="1200" dirty="0"/>
              <a:t>. </a:t>
            </a:r>
            <a:r>
              <a:rPr lang="fi-FI" sz="1200" i="1" dirty="0"/>
              <a:t>Journal of </a:t>
            </a:r>
            <a:r>
              <a:rPr lang="fi-FI" sz="1200" i="1" dirty="0" err="1"/>
              <a:t>Economic</a:t>
            </a:r>
            <a:r>
              <a:rPr lang="fi-FI" sz="1200" i="1" dirty="0"/>
              <a:t> </a:t>
            </a:r>
            <a:r>
              <a:rPr lang="fi-FI" sz="1200" i="1" dirty="0" err="1"/>
              <a:t>Perspectives</a:t>
            </a:r>
            <a:r>
              <a:rPr lang="fi-FI" sz="1200" dirty="0"/>
              <a:t>, taitossa.</a:t>
            </a:r>
          </a:p>
          <a:p>
            <a:r>
              <a:rPr lang="fi-FI" sz="1200" dirty="0">
                <a:hlinkClick r:id="rId2"/>
              </a:rPr>
              <a:t>http://www.princeton.edu/~reddings/papers/CEPR-DP13564.pdf</a:t>
            </a:r>
            <a:r>
              <a:rPr lang="fi-FI" sz="1200" dirty="0"/>
              <a:t> </a:t>
            </a:r>
          </a:p>
        </p:txBody>
      </p:sp>
    </p:spTree>
    <p:extLst>
      <p:ext uri="{BB962C8B-B14F-4D97-AF65-F5344CB8AC3E}">
        <p14:creationId xmlns:p14="http://schemas.microsoft.com/office/powerpoint/2010/main" val="12645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8664"/>
          </a:xfrm>
        </p:spPr>
        <p:txBody>
          <a:bodyPr/>
          <a:lstStyle/>
          <a:p>
            <a:r>
              <a:rPr lang="fi-FI" sz="2800" dirty="0" err="1"/>
              <a:t>Example</a:t>
            </a:r>
            <a:r>
              <a:rPr lang="fi-FI" sz="2800" dirty="0"/>
              <a:t>: </a:t>
            </a:r>
            <a:r>
              <a:rPr lang="fi-FI" sz="2800" dirty="0" err="1"/>
              <a:t>prices</a:t>
            </a:r>
            <a:r>
              <a:rPr lang="fi-FI" sz="2800" dirty="0"/>
              <a:t> of </a:t>
            </a:r>
            <a:r>
              <a:rPr lang="fi-FI" sz="2800" dirty="0" err="1"/>
              <a:t>large</a:t>
            </a:r>
            <a:r>
              <a:rPr lang="fi-FI" sz="2800" dirty="0"/>
              <a:t> </a:t>
            </a:r>
            <a:r>
              <a:rPr lang="fi-FI" sz="2800" dirty="0" err="1"/>
              <a:t>appliances</a:t>
            </a:r>
            <a:r>
              <a:rPr lang="fi-FI" sz="2800" dirty="0"/>
              <a:t> </a:t>
            </a:r>
            <a:r>
              <a:rPr lang="fi-FI" sz="2800" dirty="0" err="1"/>
              <a:t>after</a:t>
            </a:r>
            <a:r>
              <a:rPr lang="fi-FI" sz="2800" dirty="0"/>
              <a:t> </a:t>
            </a:r>
            <a:r>
              <a:rPr lang="fi-FI" sz="2800" dirty="0" err="1"/>
              <a:t>imposing</a:t>
            </a:r>
            <a:r>
              <a:rPr lang="fi-FI" sz="2800" dirty="0"/>
              <a:t> a 20% </a:t>
            </a:r>
            <a:r>
              <a:rPr lang="fi-FI" sz="2800" dirty="0" err="1"/>
              <a:t>tariff</a:t>
            </a:r>
            <a:r>
              <a:rPr lang="fi-FI" sz="2800" dirty="0"/>
              <a:t> on </a:t>
            </a:r>
            <a:r>
              <a:rPr lang="fi-FI" sz="2800" dirty="0" err="1"/>
              <a:t>washing</a:t>
            </a:r>
            <a:r>
              <a:rPr lang="fi-FI" sz="2800" dirty="0"/>
              <a:t> </a:t>
            </a:r>
            <a:r>
              <a:rPr lang="fi-FI" sz="2800" dirty="0" err="1"/>
              <a:t>machines</a:t>
            </a:r>
            <a:endParaRPr lang="fi-FI" sz="2800" dirty="0"/>
          </a:p>
        </p:txBody>
      </p:sp>
      <p:sp>
        <p:nvSpPr>
          <p:cNvPr id="5" name="TextBox 4"/>
          <p:cNvSpPr txBox="1"/>
          <p:nvPr/>
        </p:nvSpPr>
        <p:spPr>
          <a:xfrm>
            <a:off x="3907613" y="6263898"/>
            <a:ext cx="5236387" cy="553998"/>
          </a:xfrm>
          <a:prstGeom prst="rect">
            <a:avLst/>
          </a:prstGeom>
          <a:noFill/>
        </p:spPr>
        <p:txBody>
          <a:bodyPr wrap="square" lIns="0" tIns="0" rIns="0" bIns="0" rtlCol="0">
            <a:spAutoFit/>
          </a:bodyPr>
          <a:lstStyle/>
          <a:p>
            <a:r>
              <a:rPr lang="fi-FI" sz="1200"/>
              <a:t>Lähde: Amiti, Redding, Weinstein (2019). The Impact of the 2018 Trade War on U.S. Prices and Welfare. </a:t>
            </a:r>
            <a:r>
              <a:rPr lang="fi-FI" sz="1200" i="1"/>
              <a:t>Journal of Economic Perspectives</a:t>
            </a:r>
            <a:r>
              <a:rPr lang="fi-FI" sz="1200"/>
              <a:t>, taitossa.</a:t>
            </a:r>
          </a:p>
          <a:p>
            <a:r>
              <a:rPr lang="fi-FI" sz="1200">
                <a:hlinkClick r:id="rId2"/>
              </a:rPr>
              <a:t>http://www.princeton.edu/~reddings/papers/CEPR-DP13564.pdf</a:t>
            </a:r>
            <a:r>
              <a:rPr lang="fi-FI" sz="1200"/>
              <a:t> </a:t>
            </a:r>
          </a:p>
        </p:txBody>
      </p:sp>
      <p:pic>
        <p:nvPicPr>
          <p:cNvPr id="6" name="Picture 5"/>
          <p:cNvPicPr>
            <a:picLocks noChangeAspect="1"/>
          </p:cNvPicPr>
          <p:nvPr/>
        </p:nvPicPr>
        <p:blipFill>
          <a:blip r:embed="rId3"/>
          <a:stretch>
            <a:fillRect/>
          </a:stretch>
        </p:blipFill>
        <p:spPr>
          <a:xfrm>
            <a:off x="540002" y="1472617"/>
            <a:ext cx="5636358" cy="4207042"/>
          </a:xfrm>
          <a:prstGeom prst="rect">
            <a:avLst/>
          </a:prstGeom>
        </p:spPr>
      </p:pic>
      <p:sp>
        <p:nvSpPr>
          <p:cNvPr id="8" name="TextBox 7">
            <a:extLst>
              <a:ext uri="{FF2B5EF4-FFF2-40B4-BE49-F238E27FC236}">
                <a16:creationId xmlns:a16="http://schemas.microsoft.com/office/drawing/2014/main" id="{4F063644-D10F-5E49-837E-07357E6EACE5}"/>
              </a:ext>
            </a:extLst>
          </p:cNvPr>
          <p:cNvSpPr txBox="1"/>
          <p:nvPr/>
        </p:nvSpPr>
        <p:spPr>
          <a:xfrm>
            <a:off x="1002631" y="4400498"/>
            <a:ext cx="2753895" cy="492443"/>
          </a:xfrm>
          <a:prstGeom prst="rect">
            <a:avLst/>
          </a:prstGeom>
          <a:noFill/>
        </p:spPr>
        <p:txBody>
          <a:bodyPr wrap="square" lIns="0" tIns="0" rIns="0" bIns="0" rtlCol="0">
            <a:spAutoFit/>
          </a:bodyPr>
          <a:lstStyle/>
          <a:p>
            <a:r>
              <a:rPr lang="fi-FI" sz="1600" dirty="0" err="1"/>
              <a:t>Steady</a:t>
            </a:r>
            <a:r>
              <a:rPr lang="fi-FI" sz="1600" dirty="0"/>
              <a:t> </a:t>
            </a:r>
            <a:r>
              <a:rPr lang="fi-FI" sz="1600" dirty="0" err="1"/>
              <a:t>decline</a:t>
            </a:r>
            <a:r>
              <a:rPr lang="fi-FI" sz="1600" dirty="0"/>
              <a:t> of 30% </a:t>
            </a:r>
            <a:r>
              <a:rPr lang="fi-FI" sz="1600" dirty="0" err="1"/>
              <a:t>during</a:t>
            </a:r>
            <a:r>
              <a:rPr lang="fi-FI" sz="1600" dirty="0"/>
              <a:t> 2013</a:t>
            </a:r>
            <a:r>
              <a:rPr lang="mr-IN" sz="1600" dirty="0"/>
              <a:t>–</a:t>
            </a:r>
            <a:r>
              <a:rPr lang="fi-FI" sz="1600" dirty="0"/>
              <a:t>2017.</a:t>
            </a:r>
            <a:endParaRPr lang="fi-FI" sz="1600" b="1" dirty="0"/>
          </a:p>
        </p:txBody>
      </p:sp>
      <p:sp>
        <p:nvSpPr>
          <p:cNvPr id="3" name="TextBox 2">
            <a:extLst>
              <a:ext uri="{FF2B5EF4-FFF2-40B4-BE49-F238E27FC236}">
                <a16:creationId xmlns:a16="http://schemas.microsoft.com/office/drawing/2014/main" id="{38987A26-5A34-6940-9242-AC5CE94FD015}"/>
              </a:ext>
            </a:extLst>
          </p:cNvPr>
          <p:cNvSpPr txBox="1"/>
          <p:nvPr/>
        </p:nvSpPr>
        <p:spPr>
          <a:xfrm>
            <a:off x="6750927" y="2334638"/>
            <a:ext cx="2151230" cy="1231106"/>
          </a:xfrm>
          <a:prstGeom prst="rect">
            <a:avLst/>
          </a:prstGeom>
          <a:noFill/>
        </p:spPr>
        <p:txBody>
          <a:bodyPr wrap="none" lIns="0" tIns="0" rIns="0" bIns="0" rtlCol="0">
            <a:spAutoFit/>
          </a:bodyPr>
          <a:lstStyle/>
          <a:p>
            <a:r>
              <a:rPr lang="fi-FI" sz="2000" dirty="0"/>
              <a:t>No </a:t>
            </a:r>
            <a:r>
              <a:rPr lang="fi-FI" sz="2000" dirty="0" err="1"/>
              <a:t>evidence</a:t>
            </a:r>
            <a:r>
              <a:rPr lang="fi-FI" sz="2000" dirty="0"/>
              <a:t> on</a:t>
            </a:r>
          </a:p>
          <a:p>
            <a:r>
              <a:rPr lang="fi-FI" sz="2000" dirty="0" err="1"/>
              <a:t>lower</a:t>
            </a:r>
            <a:r>
              <a:rPr lang="fi-FI" sz="2000" dirty="0"/>
              <a:t> </a:t>
            </a:r>
            <a:r>
              <a:rPr lang="fi-FI" sz="2000" dirty="0" err="1"/>
              <a:t>export</a:t>
            </a:r>
            <a:r>
              <a:rPr lang="fi-FI" sz="2000" dirty="0"/>
              <a:t> </a:t>
            </a:r>
            <a:r>
              <a:rPr lang="fi-FI" sz="2000" dirty="0" err="1"/>
              <a:t>prices</a:t>
            </a:r>
            <a:endParaRPr lang="fi-FI" sz="2000" dirty="0"/>
          </a:p>
          <a:p>
            <a:r>
              <a:rPr lang="fi-FI" sz="2000" dirty="0"/>
              <a:t>for </a:t>
            </a:r>
            <a:r>
              <a:rPr lang="fi-FI" sz="2000" dirty="0" err="1"/>
              <a:t>Chinese</a:t>
            </a:r>
            <a:r>
              <a:rPr lang="fi-FI" sz="2000" dirty="0"/>
              <a:t> </a:t>
            </a:r>
          </a:p>
          <a:p>
            <a:r>
              <a:rPr lang="fi-FI" sz="2000" dirty="0" err="1"/>
              <a:t>producers</a:t>
            </a:r>
            <a:r>
              <a:rPr lang="fi-FI" sz="2000" dirty="0"/>
              <a:t>. </a:t>
            </a:r>
          </a:p>
        </p:txBody>
      </p:sp>
    </p:spTree>
    <p:extLst>
      <p:ext uri="{BB962C8B-B14F-4D97-AF65-F5344CB8AC3E}">
        <p14:creationId xmlns:p14="http://schemas.microsoft.com/office/powerpoint/2010/main" val="47402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Tariffs</a:t>
            </a:r>
            <a:r>
              <a:rPr lang="fi-FI" dirty="0"/>
              <a:t>: </a:t>
            </a:r>
            <a:r>
              <a:rPr lang="fi-FI" dirty="0" err="1"/>
              <a:t>summary</a:t>
            </a:r>
            <a:endParaRPr lang="fi-FI" dirty="0"/>
          </a:p>
        </p:txBody>
      </p:sp>
      <p:sp>
        <p:nvSpPr>
          <p:cNvPr id="4" name="Content Placeholder 3"/>
          <p:cNvSpPr>
            <a:spLocks noGrp="1"/>
          </p:cNvSpPr>
          <p:nvPr>
            <p:ph sz="quarter" idx="14"/>
          </p:nvPr>
        </p:nvSpPr>
        <p:spPr>
          <a:xfrm>
            <a:off x="518399" y="963038"/>
            <a:ext cx="8085599" cy="4124528"/>
          </a:xfrm>
        </p:spPr>
        <p:txBody>
          <a:bodyPr/>
          <a:lstStyle/>
          <a:p>
            <a:r>
              <a:rPr lang="fi-FI" dirty="0" err="1"/>
              <a:t>Tariff</a:t>
            </a:r>
            <a:r>
              <a:rPr lang="fi-FI" dirty="0"/>
              <a:t> is a </a:t>
            </a:r>
            <a:r>
              <a:rPr lang="fi-FI" dirty="0" err="1"/>
              <a:t>tax</a:t>
            </a:r>
            <a:r>
              <a:rPr lang="fi-FI" dirty="0"/>
              <a:t> on </a:t>
            </a:r>
            <a:r>
              <a:rPr lang="fi-FI" dirty="0" err="1"/>
              <a:t>foreign</a:t>
            </a:r>
            <a:r>
              <a:rPr lang="fi-FI" dirty="0"/>
              <a:t> </a:t>
            </a:r>
            <a:r>
              <a:rPr lang="fi-FI" dirty="0" err="1"/>
              <a:t>production</a:t>
            </a:r>
            <a:endParaRPr lang="fi-FI" dirty="0"/>
          </a:p>
          <a:p>
            <a:pPr marL="580500" lvl="1" indent="-342900"/>
            <a:r>
              <a:rPr lang="fi-FI" dirty="0" err="1"/>
              <a:t>Transfer</a:t>
            </a:r>
            <a:r>
              <a:rPr lang="fi-FI" dirty="0"/>
              <a:t> of </a:t>
            </a:r>
            <a:r>
              <a:rPr lang="fi-FI" dirty="0" err="1"/>
              <a:t>surplus</a:t>
            </a:r>
            <a:r>
              <a:rPr lang="fi-FI" dirty="0"/>
              <a:t> </a:t>
            </a:r>
            <a:r>
              <a:rPr lang="fi-FI" dirty="0" err="1"/>
              <a:t>from</a:t>
            </a:r>
            <a:r>
              <a:rPr lang="fi-FI" dirty="0"/>
              <a:t> </a:t>
            </a:r>
            <a:r>
              <a:rPr lang="fi-FI" dirty="0" err="1"/>
              <a:t>domestic</a:t>
            </a:r>
            <a:r>
              <a:rPr lang="fi-FI" dirty="0"/>
              <a:t> </a:t>
            </a:r>
            <a:r>
              <a:rPr lang="fi-FI" dirty="0" err="1"/>
              <a:t>consumers</a:t>
            </a:r>
            <a:r>
              <a:rPr lang="fi-FI" dirty="0"/>
              <a:t> to </a:t>
            </a:r>
            <a:r>
              <a:rPr lang="fi-FI" dirty="0" err="1"/>
              <a:t>the</a:t>
            </a:r>
            <a:r>
              <a:rPr lang="fi-FI" dirty="0"/>
              <a:t> </a:t>
            </a:r>
            <a:r>
              <a:rPr lang="fi-FI" dirty="0" err="1"/>
              <a:t>government</a:t>
            </a:r>
            <a:r>
              <a:rPr lang="fi-FI" dirty="0"/>
              <a:t> and </a:t>
            </a:r>
            <a:r>
              <a:rPr lang="fi-FI" dirty="0" err="1"/>
              <a:t>domestic</a:t>
            </a:r>
            <a:r>
              <a:rPr lang="fi-FI" dirty="0"/>
              <a:t> </a:t>
            </a:r>
            <a:r>
              <a:rPr lang="fi-FI" dirty="0" err="1"/>
              <a:t>producers</a:t>
            </a:r>
            <a:endParaRPr lang="fi-FI" dirty="0"/>
          </a:p>
          <a:p>
            <a:pPr marL="803700" lvl="2" indent="-342900"/>
            <a:r>
              <a:rPr lang="fi-FI" dirty="0"/>
              <a:t>For </a:t>
            </a:r>
            <a:r>
              <a:rPr lang="fi-FI" dirty="0" err="1"/>
              <a:t>small</a:t>
            </a:r>
            <a:r>
              <a:rPr lang="fi-FI" dirty="0"/>
              <a:t> </a:t>
            </a:r>
            <a:r>
              <a:rPr lang="fi-FI" dirty="0" err="1"/>
              <a:t>economies</a:t>
            </a:r>
            <a:r>
              <a:rPr lang="fi-FI" dirty="0"/>
              <a:t> </a:t>
            </a:r>
            <a:r>
              <a:rPr lang="fi-FI" dirty="0" err="1"/>
              <a:t>consumer</a:t>
            </a:r>
            <a:r>
              <a:rPr lang="fi-FI" dirty="0"/>
              <a:t> </a:t>
            </a:r>
            <a:r>
              <a:rPr lang="fi-FI" dirty="0" err="1"/>
              <a:t>losses</a:t>
            </a:r>
            <a:r>
              <a:rPr lang="fi-FI" dirty="0"/>
              <a:t> </a:t>
            </a:r>
            <a:r>
              <a:rPr lang="fi-FI" dirty="0" err="1"/>
              <a:t>are</a:t>
            </a:r>
            <a:r>
              <a:rPr lang="fi-FI" dirty="0"/>
              <a:t> </a:t>
            </a:r>
            <a:r>
              <a:rPr lang="fi-FI" dirty="0" err="1"/>
              <a:t>higher</a:t>
            </a:r>
            <a:r>
              <a:rPr lang="fi-FI" dirty="0"/>
              <a:t> </a:t>
            </a:r>
            <a:r>
              <a:rPr lang="fi-FI" dirty="0" err="1"/>
              <a:t>than</a:t>
            </a:r>
            <a:r>
              <a:rPr lang="fi-FI" dirty="0"/>
              <a:t> </a:t>
            </a:r>
            <a:r>
              <a:rPr lang="fi-FI" dirty="0" err="1"/>
              <a:t>the</a:t>
            </a:r>
            <a:r>
              <a:rPr lang="fi-FI" dirty="0"/>
              <a:t> </a:t>
            </a:r>
            <a:r>
              <a:rPr lang="fi-FI" dirty="0" err="1"/>
              <a:t>gains</a:t>
            </a:r>
            <a:r>
              <a:rPr lang="fi-FI" dirty="0"/>
              <a:t> for </a:t>
            </a:r>
            <a:r>
              <a:rPr lang="fi-FI" dirty="0" err="1"/>
              <a:t>domestic</a:t>
            </a:r>
            <a:r>
              <a:rPr lang="fi-FI" dirty="0"/>
              <a:t> </a:t>
            </a:r>
            <a:r>
              <a:rPr lang="fi-FI" dirty="0" err="1"/>
              <a:t>producers</a:t>
            </a:r>
            <a:r>
              <a:rPr lang="fi-FI" dirty="0"/>
              <a:t> and </a:t>
            </a:r>
            <a:r>
              <a:rPr lang="fi-FI" dirty="0" err="1"/>
              <a:t>the</a:t>
            </a:r>
            <a:r>
              <a:rPr lang="fi-FI" dirty="0"/>
              <a:t> </a:t>
            </a:r>
            <a:r>
              <a:rPr lang="fi-FI" dirty="0" err="1"/>
              <a:t>government</a:t>
            </a:r>
            <a:endParaRPr lang="fi-FI" dirty="0"/>
          </a:p>
          <a:p>
            <a:pPr marL="342900" indent="-342900"/>
            <a:r>
              <a:rPr lang="fi-FI" dirty="0" err="1"/>
              <a:t>Tariffs</a:t>
            </a:r>
            <a:r>
              <a:rPr lang="fi-FI" dirty="0"/>
              <a:t> in a </a:t>
            </a:r>
            <a:r>
              <a:rPr lang="fi-FI" dirty="0" err="1"/>
              <a:t>large</a:t>
            </a:r>
            <a:r>
              <a:rPr lang="fi-FI" dirty="0"/>
              <a:t> country </a:t>
            </a:r>
            <a:r>
              <a:rPr lang="fi-FI" dirty="0" err="1"/>
              <a:t>may</a:t>
            </a:r>
            <a:r>
              <a:rPr lang="fi-FI" dirty="0"/>
              <a:t> </a:t>
            </a:r>
            <a:r>
              <a:rPr lang="fi-FI" dirty="0" err="1"/>
              <a:t>affect</a:t>
            </a:r>
            <a:r>
              <a:rPr lang="fi-FI" dirty="0"/>
              <a:t> </a:t>
            </a:r>
            <a:r>
              <a:rPr lang="fi-FI" dirty="0" err="1"/>
              <a:t>world</a:t>
            </a:r>
            <a:r>
              <a:rPr lang="fi-FI" dirty="0"/>
              <a:t> market </a:t>
            </a:r>
            <a:r>
              <a:rPr lang="fi-FI" dirty="0" err="1"/>
              <a:t>prices</a:t>
            </a:r>
            <a:endParaRPr lang="fi-FI" dirty="0"/>
          </a:p>
          <a:p>
            <a:pPr marL="580500" lvl="1" indent="-342900"/>
            <a:r>
              <a:rPr lang="fi-FI" dirty="0"/>
              <a:t> </a:t>
            </a:r>
            <a:r>
              <a:rPr lang="fi-FI" dirty="0" err="1"/>
              <a:t>part</a:t>
            </a:r>
            <a:r>
              <a:rPr lang="fi-FI" dirty="0"/>
              <a:t> of </a:t>
            </a:r>
            <a:r>
              <a:rPr lang="fi-FI" dirty="0" err="1"/>
              <a:t>the</a:t>
            </a:r>
            <a:r>
              <a:rPr lang="fi-FI" dirty="0"/>
              <a:t> </a:t>
            </a:r>
            <a:r>
              <a:rPr lang="fi-FI" dirty="0" err="1"/>
              <a:t>cost</a:t>
            </a:r>
            <a:r>
              <a:rPr lang="fi-FI" dirty="0"/>
              <a:t> </a:t>
            </a:r>
            <a:r>
              <a:rPr lang="fi-FI" dirty="0" err="1"/>
              <a:t>falls</a:t>
            </a:r>
            <a:r>
              <a:rPr lang="fi-FI" dirty="0"/>
              <a:t> on </a:t>
            </a:r>
            <a:r>
              <a:rPr lang="fi-FI" dirty="0" err="1"/>
              <a:t>foreign</a:t>
            </a:r>
            <a:r>
              <a:rPr lang="fi-FI" dirty="0"/>
              <a:t> </a:t>
            </a:r>
            <a:r>
              <a:rPr lang="fi-FI" dirty="0" err="1"/>
              <a:t>producers</a:t>
            </a:r>
            <a:endParaRPr lang="fi-FI" dirty="0"/>
          </a:p>
          <a:p>
            <a:pPr marL="803700" lvl="2" indent="-342900"/>
            <a:r>
              <a:rPr lang="fi-FI" dirty="0"/>
              <a:t> </a:t>
            </a:r>
            <a:r>
              <a:rPr lang="fi-FI" dirty="0" err="1"/>
              <a:t>incidence</a:t>
            </a:r>
            <a:r>
              <a:rPr lang="fi-FI" dirty="0"/>
              <a:t> of </a:t>
            </a:r>
            <a:r>
              <a:rPr lang="fi-FI" dirty="0" err="1"/>
              <a:t>the</a:t>
            </a:r>
            <a:r>
              <a:rPr lang="fi-FI" dirty="0"/>
              <a:t> </a:t>
            </a:r>
            <a:r>
              <a:rPr lang="fi-FI" dirty="0" err="1"/>
              <a:t>losses</a:t>
            </a:r>
            <a:r>
              <a:rPr lang="fi-FI" dirty="0"/>
              <a:t> </a:t>
            </a:r>
            <a:r>
              <a:rPr lang="fi-FI" dirty="0" err="1"/>
              <a:t>depends</a:t>
            </a:r>
            <a:r>
              <a:rPr lang="fi-FI" dirty="0"/>
              <a:t> on </a:t>
            </a:r>
            <a:r>
              <a:rPr lang="fi-FI" dirty="0" err="1"/>
              <a:t>the</a:t>
            </a:r>
            <a:r>
              <a:rPr lang="fi-FI" dirty="0"/>
              <a:t> </a:t>
            </a:r>
            <a:r>
              <a:rPr lang="fi-FI" dirty="0" err="1"/>
              <a:t>domestic</a:t>
            </a:r>
            <a:r>
              <a:rPr lang="fi-FI" dirty="0"/>
              <a:t> and </a:t>
            </a:r>
            <a:r>
              <a:rPr lang="fi-FI" dirty="0" err="1"/>
              <a:t>foreign</a:t>
            </a:r>
            <a:r>
              <a:rPr lang="fi-FI" dirty="0"/>
              <a:t> </a:t>
            </a:r>
            <a:r>
              <a:rPr lang="fi-FI" dirty="0" err="1"/>
              <a:t>elasticities</a:t>
            </a:r>
            <a:r>
              <a:rPr lang="fi-FI" dirty="0"/>
              <a:t> </a:t>
            </a:r>
          </a:p>
          <a:p>
            <a:pPr marL="580500" lvl="1" indent="-342900"/>
            <a:r>
              <a:rPr lang="fi-FI" dirty="0"/>
              <a:t> in </a:t>
            </a:r>
            <a:r>
              <a:rPr lang="fi-FI" dirty="0" err="1"/>
              <a:t>any</a:t>
            </a:r>
            <a:r>
              <a:rPr lang="fi-FI" dirty="0"/>
              <a:t> case, a </a:t>
            </a:r>
            <a:r>
              <a:rPr lang="fi-FI" dirty="0" err="1"/>
              <a:t>domestic</a:t>
            </a:r>
            <a:r>
              <a:rPr lang="fi-FI" dirty="0"/>
              <a:t> </a:t>
            </a:r>
            <a:r>
              <a:rPr lang="fi-FI" dirty="0" err="1"/>
              <a:t>transfer</a:t>
            </a:r>
            <a:r>
              <a:rPr lang="fi-FI" dirty="0"/>
              <a:t> </a:t>
            </a:r>
            <a:r>
              <a:rPr lang="fi-FI" dirty="0" err="1"/>
              <a:t>from</a:t>
            </a:r>
            <a:r>
              <a:rPr lang="fi-FI" dirty="0"/>
              <a:t> </a:t>
            </a:r>
            <a:r>
              <a:rPr lang="fi-FI" dirty="0" err="1"/>
              <a:t>consumers</a:t>
            </a:r>
            <a:r>
              <a:rPr lang="fi-FI" dirty="0"/>
              <a:t> to </a:t>
            </a:r>
            <a:r>
              <a:rPr lang="fi-FI" dirty="0" err="1"/>
              <a:t>producers</a:t>
            </a:r>
            <a:r>
              <a:rPr lang="fi-FI" dirty="0"/>
              <a:t> and </a:t>
            </a:r>
            <a:r>
              <a:rPr lang="fi-FI" dirty="0" err="1"/>
              <a:t>government</a:t>
            </a:r>
            <a:endParaRPr lang="fi-FI" dirty="0"/>
          </a:p>
          <a:p>
            <a:pPr marL="803700" lvl="2" indent="-342900"/>
            <a:r>
              <a:rPr lang="fi-FI" dirty="0"/>
              <a:t> in </a:t>
            </a:r>
            <a:r>
              <a:rPr lang="fi-FI" dirty="0" err="1"/>
              <a:t>foreign</a:t>
            </a:r>
            <a:r>
              <a:rPr lang="fi-FI" dirty="0"/>
              <a:t> country, a </a:t>
            </a:r>
            <a:r>
              <a:rPr lang="fi-FI" dirty="0" err="1"/>
              <a:t>transfer</a:t>
            </a:r>
            <a:r>
              <a:rPr lang="fi-FI" dirty="0"/>
              <a:t> to </a:t>
            </a:r>
            <a:r>
              <a:rPr lang="fi-FI" dirty="0" err="1"/>
              <a:t>consumers</a:t>
            </a:r>
            <a:r>
              <a:rPr lang="fi-FI" dirty="0"/>
              <a:t> (</a:t>
            </a:r>
            <a:r>
              <a:rPr lang="fi-FI" dirty="0" err="1"/>
              <a:t>due</a:t>
            </a:r>
            <a:r>
              <a:rPr lang="fi-FI" dirty="0"/>
              <a:t> to </a:t>
            </a:r>
            <a:r>
              <a:rPr lang="fi-FI" dirty="0" err="1"/>
              <a:t>falling</a:t>
            </a:r>
            <a:r>
              <a:rPr lang="fi-FI" dirty="0"/>
              <a:t> market </a:t>
            </a:r>
            <a:r>
              <a:rPr lang="fi-FI" dirty="0" err="1"/>
              <a:t>price</a:t>
            </a:r>
            <a:r>
              <a:rPr lang="fi-FI" dirty="0"/>
              <a:t>)</a:t>
            </a:r>
          </a:p>
          <a:p>
            <a:pPr marL="580500" lvl="1" indent="-342900"/>
            <a:r>
              <a:rPr lang="fi-FI" dirty="0"/>
              <a:t>... A </a:t>
            </a:r>
            <a:r>
              <a:rPr lang="fi-FI" dirty="0" err="1"/>
              <a:t>deadweight</a:t>
            </a:r>
            <a:r>
              <a:rPr lang="fi-FI" dirty="0"/>
              <a:t> </a:t>
            </a:r>
            <a:r>
              <a:rPr lang="fi-FI" dirty="0" err="1"/>
              <a:t>loss</a:t>
            </a:r>
            <a:r>
              <a:rPr lang="fi-FI" dirty="0"/>
              <a:t> in </a:t>
            </a:r>
            <a:r>
              <a:rPr lang="fi-FI" dirty="0" err="1"/>
              <a:t>both</a:t>
            </a:r>
            <a:r>
              <a:rPr lang="fi-FI" dirty="0"/>
              <a:t> </a:t>
            </a:r>
            <a:r>
              <a:rPr lang="fi-FI" dirty="0" err="1"/>
              <a:t>countries</a:t>
            </a:r>
            <a:endParaRPr lang="fi-FI" dirty="0"/>
          </a:p>
        </p:txBody>
      </p:sp>
    </p:spTree>
    <p:extLst>
      <p:ext uri="{BB962C8B-B14F-4D97-AF65-F5344CB8AC3E}">
        <p14:creationId xmlns:p14="http://schemas.microsoft.com/office/powerpoint/2010/main" val="45128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Rent controls and housing subsidies</a:t>
            </a:r>
          </a:p>
        </p:txBody>
      </p:sp>
    </p:spTree>
    <p:extLst>
      <p:ext uri="{BB962C8B-B14F-4D97-AF65-F5344CB8AC3E}">
        <p14:creationId xmlns:p14="http://schemas.microsoft.com/office/powerpoint/2010/main" val="350770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40002" y="381000"/>
            <a:ext cx="8085599" cy="666965"/>
          </a:xfrm>
        </p:spPr>
        <p:txBody>
          <a:bodyPr/>
          <a:lstStyle/>
          <a:p>
            <a:r>
              <a:rPr lang="fi-FI" dirty="0" err="1"/>
              <a:t>Housing</a:t>
            </a:r>
            <a:r>
              <a:rPr lang="fi-FI" dirty="0"/>
              <a:t> market </a:t>
            </a:r>
            <a:r>
              <a:rPr lang="fi-FI" dirty="0" err="1"/>
              <a:t>with</a:t>
            </a:r>
            <a:r>
              <a:rPr lang="fi-FI" dirty="0"/>
              <a:t> </a:t>
            </a:r>
            <a:r>
              <a:rPr lang="fi-FI" dirty="0" err="1"/>
              <a:t>rent</a:t>
            </a:r>
            <a:r>
              <a:rPr lang="fi-FI" dirty="0"/>
              <a:t> </a:t>
            </a:r>
            <a:r>
              <a:rPr lang="fi-FI" dirty="0" err="1"/>
              <a:t>control</a:t>
            </a:r>
            <a:endParaRPr lang="fi-FI" dirty="0"/>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6" name="Freeform 44">
            <a:extLst>
              <a:ext uri="{FF2B5EF4-FFF2-40B4-BE49-F238E27FC236}">
                <a16:creationId xmlns:a16="http://schemas.microsoft.com/office/drawing/2014/main" id="{39C97925-47E1-CF47-8DB1-96A26C787559}"/>
              </a:ext>
            </a:extLst>
          </p:cNvPr>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0" name="Freeform 48">
            <a:extLst>
              <a:ext uri="{FF2B5EF4-FFF2-40B4-BE49-F238E27FC236}">
                <a16:creationId xmlns:a16="http://schemas.microsoft.com/office/drawing/2014/main" id="{6334A180-AA83-D249-93B6-7E676EFFB83D}"/>
              </a:ext>
            </a:extLst>
          </p:cNvPr>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100" y="3088211"/>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8" name="Freeform 55">
            <a:extLst>
              <a:ext uri="{FF2B5EF4-FFF2-40B4-BE49-F238E27FC236}">
                <a16:creationId xmlns:a16="http://schemas.microsoft.com/office/drawing/2014/main" id="{075AB6D7-FF4B-004C-BDEE-D9957F5D1D81}"/>
              </a:ext>
            </a:extLst>
          </p:cNvPr>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9" name="AutoShape 56">
            <a:extLst>
              <a:ext uri="{FF2B5EF4-FFF2-40B4-BE49-F238E27FC236}">
                <a16:creationId xmlns:a16="http://schemas.microsoft.com/office/drawing/2014/main" id="{C4C331F6-FFDB-8545-A4A0-FE4FB1BBFEFD}"/>
              </a:ext>
            </a:extLst>
          </p:cNvPr>
          <p:cNvSpPr>
            <a:spLocks/>
          </p:cNvSpPr>
          <p:nvPr/>
        </p:nvSpPr>
        <p:spPr bwMode="auto">
          <a:xfrm rot="16200000" flipV="1">
            <a:off x="2642417" y="4066204"/>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3911187" y="2990649"/>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8" name="Text Box 40">
            <a:extLst>
              <a:ext uri="{FF2B5EF4-FFF2-40B4-BE49-F238E27FC236}">
                <a16:creationId xmlns:a16="http://schemas.microsoft.com/office/drawing/2014/main" id="{169C2CD7-3989-7747-8034-47AAC0563FE1}"/>
              </a:ext>
            </a:extLst>
          </p:cNvPr>
          <p:cNvSpPr txBox="1">
            <a:spLocks noChangeArrowheads="1"/>
          </p:cNvSpPr>
          <p:nvPr/>
        </p:nvSpPr>
        <p:spPr bwMode="auto">
          <a:xfrm>
            <a:off x="4072760" y="3756611"/>
            <a:ext cx="1109599" cy="261610"/>
          </a:xfrm>
          <a:prstGeom prst="rect">
            <a:avLst/>
          </a:prstGeom>
          <a:solidFill>
            <a:schemeClr val="bg1"/>
          </a:solidFill>
          <a:ln>
            <a:noFill/>
          </a:ln>
          <a:effectLst/>
        </p:spPr>
        <p:txBody>
          <a:bodyPr wrap="none">
            <a:spAutoFit/>
          </a:bodyPr>
          <a:lstStyle/>
          <a:p>
            <a:r>
              <a:rPr lang="en-GB" sz="1100" dirty="0">
                <a:solidFill>
                  <a:schemeClr val="bg2"/>
                </a:solidFill>
                <a:cs typeface="Arial (body)"/>
              </a:rPr>
              <a:t>Controlled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spTree>
    <p:extLst>
      <p:ext uri="{BB962C8B-B14F-4D97-AF65-F5344CB8AC3E}">
        <p14:creationId xmlns:p14="http://schemas.microsoft.com/office/powerpoint/2010/main" val="15102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Who</a:t>
            </a:r>
            <a:r>
              <a:rPr lang="fi-FI" dirty="0"/>
              <a:t> </a:t>
            </a:r>
            <a:r>
              <a:rPr lang="fi-FI" dirty="0" err="1"/>
              <a:t>gets</a:t>
            </a:r>
            <a:r>
              <a:rPr lang="fi-FI" dirty="0"/>
              <a:t> to </a:t>
            </a:r>
            <a:r>
              <a:rPr lang="fi-FI" dirty="0" err="1"/>
              <a:t>buy</a:t>
            </a:r>
            <a:r>
              <a:rPr lang="fi-FI" dirty="0"/>
              <a:t> at </a:t>
            </a:r>
            <a:r>
              <a:rPr lang="fi-FI" dirty="0" err="1"/>
              <a:t>controlled</a:t>
            </a:r>
            <a:r>
              <a:rPr lang="fi-FI" dirty="0"/>
              <a:t> </a:t>
            </a:r>
            <a:r>
              <a:rPr lang="fi-FI" dirty="0" err="1"/>
              <a:t>price</a:t>
            </a:r>
            <a:endParaRPr lang="fi-FI" dirty="0"/>
          </a:p>
          <a:p>
            <a:pPr marL="580500" lvl="1" indent="-342900"/>
            <a:r>
              <a:rPr lang="fi-FI" dirty="0" err="1"/>
              <a:t>Many</a:t>
            </a:r>
            <a:r>
              <a:rPr lang="fi-FI" dirty="0"/>
              <a:t> </a:t>
            </a:r>
            <a:r>
              <a:rPr lang="fi-FI" dirty="0" err="1"/>
              <a:t>buyers</a:t>
            </a:r>
            <a:r>
              <a:rPr lang="fi-FI" dirty="0"/>
              <a:t> </a:t>
            </a:r>
            <a:r>
              <a:rPr lang="fi-FI" dirty="0" err="1"/>
              <a:t>willing</a:t>
            </a:r>
            <a:r>
              <a:rPr lang="fi-FI" dirty="0"/>
              <a:t> to </a:t>
            </a:r>
            <a:r>
              <a:rPr lang="fi-FI" dirty="0" err="1"/>
              <a:t>pay</a:t>
            </a:r>
            <a:r>
              <a:rPr lang="fi-FI" dirty="0"/>
              <a:t> </a:t>
            </a:r>
            <a:r>
              <a:rPr lang="fi-FI" dirty="0" err="1"/>
              <a:t>much</a:t>
            </a:r>
            <a:r>
              <a:rPr lang="fi-FI" dirty="0"/>
              <a:t> </a:t>
            </a:r>
            <a:r>
              <a:rPr lang="fi-FI" dirty="0" err="1"/>
              <a:t>more</a:t>
            </a:r>
            <a:r>
              <a:rPr lang="fi-FI" dirty="0"/>
              <a:t> </a:t>
            </a:r>
            <a:r>
              <a:rPr lang="fi-FI" dirty="0" err="1"/>
              <a:t>than</a:t>
            </a:r>
            <a:r>
              <a:rPr lang="fi-FI" dirty="0"/>
              <a:t> </a:t>
            </a:r>
            <a:r>
              <a:rPr lang="fi-FI" dirty="0" err="1"/>
              <a:t>the</a:t>
            </a:r>
            <a:r>
              <a:rPr lang="fi-FI" dirty="0"/>
              <a:t> </a:t>
            </a:r>
            <a:r>
              <a:rPr lang="fi-FI" dirty="0" err="1"/>
              <a:t>controlled</a:t>
            </a:r>
            <a:r>
              <a:rPr lang="fi-FI" dirty="0"/>
              <a:t> </a:t>
            </a:r>
            <a:r>
              <a:rPr lang="fi-FI" dirty="0" err="1"/>
              <a:t>rent</a:t>
            </a:r>
            <a:endParaRPr lang="fi-FI" dirty="0"/>
          </a:p>
          <a:p>
            <a:pPr marL="803700" lvl="2" indent="-342900"/>
            <a:r>
              <a:rPr lang="fi-FI" dirty="0"/>
              <a:t>How </a:t>
            </a:r>
            <a:r>
              <a:rPr lang="fi-FI" dirty="0" err="1"/>
              <a:t>can</a:t>
            </a:r>
            <a:r>
              <a:rPr lang="fi-FI" dirty="0"/>
              <a:t> </a:t>
            </a:r>
            <a:r>
              <a:rPr lang="fi-FI" dirty="0" err="1"/>
              <a:t>we</a:t>
            </a:r>
            <a:r>
              <a:rPr lang="fi-FI" dirty="0"/>
              <a:t> </a:t>
            </a:r>
            <a:r>
              <a:rPr lang="fi-FI" dirty="0" err="1"/>
              <a:t>make</a:t>
            </a:r>
            <a:r>
              <a:rPr lang="fi-FI" dirty="0"/>
              <a:t> sure </a:t>
            </a:r>
            <a:r>
              <a:rPr lang="fi-FI" dirty="0" err="1"/>
              <a:t>that</a:t>
            </a:r>
            <a:r>
              <a:rPr lang="fi-FI" dirty="0"/>
              <a:t> </a:t>
            </a:r>
            <a:r>
              <a:rPr lang="fi-FI" dirty="0" err="1"/>
              <a:t>those</a:t>
            </a:r>
            <a:r>
              <a:rPr lang="fi-FI" dirty="0"/>
              <a:t> </a:t>
            </a:r>
            <a:r>
              <a:rPr lang="fi-FI" dirty="0" err="1"/>
              <a:t>with</a:t>
            </a:r>
            <a:r>
              <a:rPr lang="fi-FI" dirty="0"/>
              <a:t> </a:t>
            </a:r>
            <a:r>
              <a:rPr lang="fi-FI" dirty="0" err="1"/>
              <a:t>the</a:t>
            </a:r>
            <a:r>
              <a:rPr lang="fi-FI" dirty="0"/>
              <a:t> </a:t>
            </a:r>
            <a:r>
              <a:rPr lang="fi-FI" dirty="0" err="1"/>
              <a:t>highest</a:t>
            </a:r>
            <a:r>
              <a:rPr lang="fi-FI" dirty="0"/>
              <a:t> </a:t>
            </a:r>
            <a:r>
              <a:rPr lang="fi-FI" dirty="0" err="1"/>
              <a:t>willingness</a:t>
            </a:r>
            <a:r>
              <a:rPr lang="fi-FI" dirty="0"/>
              <a:t> to </a:t>
            </a:r>
            <a:r>
              <a:rPr lang="fi-FI" dirty="0" err="1"/>
              <a:t>pay</a:t>
            </a:r>
            <a:r>
              <a:rPr lang="fi-FI" dirty="0"/>
              <a:t> for </a:t>
            </a:r>
            <a:r>
              <a:rPr lang="fi-FI" dirty="0" err="1"/>
              <a:t>the</a:t>
            </a:r>
            <a:r>
              <a:rPr lang="fi-FI" dirty="0"/>
              <a:t> </a:t>
            </a:r>
            <a:r>
              <a:rPr lang="fi-FI" dirty="0" err="1"/>
              <a:t>rental</a:t>
            </a:r>
            <a:r>
              <a:rPr lang="fi-FI" dirty="0"/>
              <a:t> </a:t>
            </a:r>
            <a:r>
              <a:rPr lang="fi-FI" dirty="0" err="1"/>
              <a:t>houses</a:t>
            </a:r>
            <a:r>
              <a:rPr lang="fi-FI" dirty="0"/>
              <a:t> </a:t>
            </a:r>
            <a:r>
              <a:rPr lang="fi-FI" dirty="0" err="1"/>
              <a:t>get</a:t>
            </a:r>
            <a:r>
              <a:rPr lang="fi-FI" dirty="0"/>
              <a:t> </a:t>
            </a:r>
            <a:r>
              <a:rPr lang="fi-FI" dirty="0" err="1"/>
              <a:t>them</a:t>
            </a:r>
            <a:r>
              <a:rPr lang="fi-FI" dirty="0"/>
              <a:t>?</a:t>
            </a:r>
          </a:p>
          <a:p>
            <a:pPr marL="803700" lvl="2" indent="-342900"/>
            <a:r>
              <a:rPr lang="fi-FI" dirty="0" err="1"/>
              <a:t>Big</a:t>
            </a:r>
            <a:r>
              <a:rPr lang="fi-FI" dirty="0"/>
              <a:t> </a:t>
            </a:r>
            <a:r>
              <a:rPr lang="fi-FI" dirty="0" err="1"/>
              <a:t>deadweight</a:t>
            </a:r>
            <a:r>
              <a:rPr lang="fi-FI" dirty="0"/>
              <a:t> </a:t>
            </a:r>
            <a:r>
              <a:rPr lang="fi-FI" dirty="0" err="1"/>
              <a:t>loss</a:t>
            </a:r>
            <a:r>
              <a:rPr lang="fi-FI" dirty="0"/>
              <a:t> </a:t>
            </a:r>
            <a:r>
              <a:rPr lang="fi-FI" dirty="0" err="1"/>
              <a:t>from</a:t>
            </a:r>
            <a:r>
              <a:rPr lang="fi-FI" dirty="0"/>
              <a:t> </a:t>
            </a:r>
            <a:r>
              <a:rPr lang="fi-FI" dirty="0" err="1"/>
              <a:t>reduced</a:t>
            </a:r>
            <a:r>
              <a:rPr lang="fi-FI" dirty="0"/>
              <a:t> </a:t>
            </a:r>
            <a:r>
              <a:rPr lang="fi-FI" dirty="0" err="1"/>
              <a:t>supply</a:t>
            </a:r>
            <a:endParaRPr lang="fi-FI" dirty="0"/>
          </a:p>
          <a:p>
            <a:pPr marL="803700" lvl="2" indent="-342900"/>
            <a:r>
              <a:rPr lang="fi-FI" dirty="0" err="1"/>
              <a:t>Some</a:t>
            </a:r>
            <a:r>
              <a:rPr lang="fi-FI" dirty="0"/>
              <a:t> </a:t>
            </a:r>
            <a:r>
              <a:rPr lang="fi-FI" dirty="0" err="1"/>
              <a:t>lucky</a:t>
            </a:r>
            <a:r>
              <a:rPr lang="fi-FI" dirty="0"/>
              <a:t> </a:t>
            </a:r>
            <a:r>
              <a:rPr lang="fi-FI" dirty="0" err="1"/>
              <a:t>winners</a:t>
            </a:r>
            <a:r>
              <a:rPr lang="fi-FI" dirty="0"/>
              <a:t> on </a:t>
            </a:r>
            <a:r>
              <a:rPr lang="fi-FI" dirty="0" err="1"/>
              <a:t>the</a:t>
            </a:r>
            <a:r>
              <a:rPr lang="fi-FI" dirty="0"/>
              <a:t> </a:t>
            </a:r>
            <a:r>
              <a:rPr lang="fi-FI" dirty="0" err="1"/>
              <a:t>consumer</a:t>
            </a:r>
            <a:r>
              <a:rPr lang="fi-FI" dirty="0"/>
              <a:t> side, </a:t>
            </a:r>
            <a:r>
              <a:rPr lang="fi-FI" dirty="0" err="1"/>
              <a:t>sellers</a:t>
            </a:r>
            <a:r>
              <a:rPr lang="fi-FI" dirty="0"/>
              <a:t> </a:t>
            </a:r>
            <a:r>
              <a:rPr lang="fi-FI" dirty="0" err="1"/>
              <a:t>lose</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welfare</a:t>
            </a:r>
            <a:r>
              <a:rPr lang="fi-FI" dirty="0"/>
              <a:t> of </a:t>
            </a:r>
            <a:r>
              <a:rPr lang="fi-FI" dirty="0" err="1"/>
              <a:t>those</a:t>
            </a:r>
            <a:r>
              <a:rPr lang="fi-FI" dirty="0"/>
              <a:t> </a:t>
            </a:r>
            <a:r>
              <a:rPr lang="fi-FI" dirty="0" err="1"/>
              <a:t>that</a:t>
            </a:r>
            <a:r>
              <a:rPr lang="fi-FI" dirty="0"/>
              <a:t> </a:t>
            </a:r>
            <a:r>
              <a:rPr lang="fi-FI" dirty="0" err="1"/>
              <a:t>did</a:t>
            </a:r>
            <a:r>
              <a:rPr lang="fi-FI" dirty="0"/>
              <a:t> </a:t>
            </a:r>
            <a:r>
              <a:rPr lang="fi-FI" dirty="0" err="1"/>
              <a:t>not</a:t>
            </a:r>
            <a:r>
              <a:rPr lang="fi-FI" dirty="0"/>
              <a:t> </a:t>
            </a:r>
            <a:r>
              <a:rPr lang="fi-FI" dirty="0" err="1"/>
              <a:t>get</a:t>
            </a:r>
            <a:r>
              <a:rPr lang="fi-FI" dirty="0"/>
              <a:t> a </a:t>
            </a:r>
            <a:r>
              <a:rPr lang="fi-FI" dirty="0" err="1"/>
              <a:t>house</a:t>
            </a:r>
            <a:r>
              <a:rPr lang="fi-FI" dirty="0"/>
              <a:t> at </a:t>
            </a:r>
            <a:r>
              <a:rPr lang="fi-FI" dirty="0" err="1"/>
              <a:t>controlled</a:t>
            </a:r>
            <a:r>
              <a:rPr lang="fi-FI" dirty="0"/>
              <a:t> </a:t>
            </a:r>
            <a:r>
              <a:rPr lang="fi-FI" dirty="0" err="1"/>
              <a:t>rent</a:t>
            </a:r>
            <a:r>
              <a:rPr lang="fi-FI" dirty="0"/>
              <a:t>?</a:t>
            </a:r>
          </a:p>
          <a:p>
            <a:pPr marL="342900" indent="-342900"/>
            <a:r>
              <a:rPr lang="fi-FI" dirty="0" err="1"/>
              <a:t>Are</a:t>
            </a:r>
            <a:r>
              <a:rPr lang="fi-FI" dirty="0"/>
              <a:t> </a:t>
            </a:r>
            <a:r>
              <a:rPr lang="fi-FI" dirty="0" err="1"/>
              <a:t>there</a:t>
            </a:r>
            <a:r>
              <a:rPr lang="fi-FI" dirty="0"/>
              <a:t> </a:t>
            </a:r>
            <a:r>
              <a:rPr lang="fi-FI" dirty="0" err="1"/>
              <a:t>alternatives</a:t>
            </a:r>
            <a:r>
              <a:rPr lang="fi-FI" dirty="0"/>
              <a:t> to </a:t>
            </a:r>
            <a:r>
              <a:rPr lang="fi-FI" dirty="0" err="1"/>
              <a:t>rent</a:t>
            </a:r>
            <a:r>
              <a:rPr lang="fi-FI" dirty="0"/>
              <a:t> </a:t>
            </a:r>
            <a:r>
              <a:rPr lang="fi-FI" dirty="0" err="1"/>
              <a:t>controls</a:t>
            </a:r>
            <a:endParaRPr lang="fi-FI" dirty="0"/>
          </a:p>
          <a:p>
            <a:pPr marL="580500" lvl="1" indent="-342900"/>
            <a:r>
              <a:rPr lang="fi-FI" dirty="0"/>
              <a:t> </a:t>
            </a:r>
            <a:r>
              <a:rPr lang="fi-FI" dirty="0" err="1"/>
              <a:t>presumably</a:t>
            </a:r>
            <a:r>
              <a:rPr lang="fi-FI" dirty="0"/>
              <a:t> </a:t>
            </a:r>
            <a:r>
              <a:rPr lang="fi-FI" dirty="0" err="1"/>
              <a:t>the</a:t>
            </a:r>
            <a:r>
              <a:rPr lang="fi-FI" dirty="0"/>
              <a:t> </a:t>
            </a:r>
            <a:r>
              <a:rPr lang="fi-FI" dirty="0" err="1"/>
              <a:t>motivation</a:t>
            </a:r>
            <a:r>
              <a:rPr lang="fi-FI" dirty="0"/>
              <a:t> for </a:t>
            </a:r>
            <a:r>
              <a:rPr lang="fi-FI" dirty="0" err="1"/>
              <a:t>controls</a:t>
            </a:r>
            <a:r>
              <a:rPr lang="fi-FI" dirty="0"/>
              <a:t> is </a:t>
            </a:r>
            <a:r>
              <a:rPr lang="fi-FI" dirty="0" err="1"/>
              <a:t>the</a:t>
            </a:r>
            <a:r>
              <a:rPr lang="fi-FI" dirty="0"/>
              <a:t> </a:t>
            </a:r>
            <a:r>
              <a:rPr lang="fi-FI" dirty="0" err="1"/>
              <a:t>high</a:t>
            </a:r>
            <a:r>
              <a:rPr lang="fi-FI" dirty="0"/>
              <a:t> </a:t>
            </a:r>
            <a:r>
              <a:rPr lang="fi-FI" dirty="0" err="1"/>
              <a:t>cost</a:t>
            </a:r>
            <a:r>
              <a:rPr lang="fi-FI" dirty="0"/>
              <a:t> of </a:t>
            </a:r>
            <a:r>
              <a:rPr lang="fi-FI" dirty="0" err="1"/>
              <a:t>living</a:t>
            </a:r>
            <a:endParaRPr lang="fi-FI" dirty="0"/>
          </a:p>
          <a:p>
            <a:pPr marL="803700" lvl="2" indent="-342900"/>
            <a:r>
              <a:rPr lang="fi-FI" dirty="0" err="1"/>
              <a:t>Are</a:t>
            </a:r>
            <a:r>
              <a:rPr lang="fi-FI" dirty="0"/>
              <a:t> </a:t>
            </a:r>
            <a:r>
              <a:rPr lang="fi-FI" dirty="0" err="1"/>
              <a:t>there</a:t>
            </a:r>
            <a:r>
              <a:rPr lang="fi-FI" dirty="0"/>
              <a:t> </a:t>
            </a:r>
            <a:r>
              <a:rPr lang="fi-FI" dirty="0" err="1"/>
              <a:t>other</a:t>
            </a:r>
            <a:r>
              <a:rPr lang="fi-FI" dirty="0"/>
              <a:t> </a:t>
            </a:r>
            <a:r>
              <a:rPr lang="fi-FI" dirty="0" err="1"/>
              <a:t>policies</a:t>
            </a:r>
            <a:r>
              <a:rPr lang="fi-FI" dirty="0"/>
              <a:t> </a:t>
            </a:r>
            <a:r>
              <a:rPr lang="fi-FI" dirty="0" err="1"/>
              <a:t>that</a:t>
            </a:r>
            <a:r>
              <a:rPr lang="fi-FI" dirty="0"/>
              <a:t> </a:t>
            </a:r>
            <a:r>
              <a:rPr lang="fi-FI" dirty="0" err="1"/>
              <a:t>can</a:t>
            </a:r>
            <a:r>
              <a:rPr lang="fi-FI" dirty="0"/>
              <a:t> </a:t>
            </a:r>
            <a:r>
              <a:rPr lang="fi-FI" dirty="0" err="1"/>
              <a:t>make</a:t>
            </a:r>
            <a:r>
              <a:rPr lang="fi-FI" dirty="0"/>
              <a:t> </a:t>
            </a:r>
            <a:r>
              <a:rPr lang="fi-FI" dirty="0" err="1"/>
              <a:t>housing</a:t>
            </a:r>
            <a:r>
              <a:rPr lang="fi-FI" dirty="0"/>
              <a:t> </a:t>
            </a:r>
            <a:r>
              <a:rPr lang="fi-FI" dirty="0" err="1"/>
              <a:t>more</a:t>
            </a:r>
            <a:r>
              <a:rPr lang="fi-FI" dirty="0"/>
              <a:t> </a:t>
            </a:r>
            <a:r>
              <a:rPr lang="fi-FI" dirty="0" err="1"/>
              <a:t>affordable</a:t>
            </a:r>
            <a:endParaRPr lang="fi-FI" dirty="0"/>
          </a:p>
          <a:p>
            <a:pPr marL="803700" lvl="2" indent="-342900"/>
            <a:r>
              <a:rPr lang="fi-FI" dirty="0" err="1"/>
              <a:t>Housing</a:t>
            </a:r>
            <a:r>
              <a:rPr lang="fi-FI" dirty="0"/>
              <a:t> </a:t>
            </a:r>
            <a:r>
              <a:rPr lang="fi-FI" dirty="0" err="1"/>
              <a:t>subsidies</a:t>
            </a:r>
            <a:r>
              <a:rPr lang="fi-FI" dirty="0"/>
              <a:t>?</a:t>
            </a:r>
          </a:p>
        </p:txBody>
      </p:sp>
    </p:spTree>
    <p:extLst>
      <p:ext uri="{BB962C8B-B14F-4D97-AF65-F5344CB8AC3E}">
        <p14:creationId xmlns:p14="http://schemas.microsoft.com/office/powerpoint/2010/main" val="2350650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Subsidized</a:t>
            </a:r>
            <a:r>
              <a:rPr lang="fi-FI" dirty="0"/>
              <a:t> </a:t>
            </a:r>
            <a:r>
              <a:rPr lang="fi-FI" dirty="0" err="1"/>
              <a:t>housing</a:t>
            </a:r>
            <a:r>
              <a:rPr lang="fi-FI" dirty="0"/>
              <a:t> market</a:t>
            </a:r>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594" y="2606907"/>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978817" y="1636202"/>
            <a:ext cx="3040422" cy="261477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1179003" y="2990806"/>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cxnSp>
        <p:nvCxnSpPr>
          <p:cNvPr id="4" name="Straight Connector 3">
            <a:extLst>
              <a:ext uri="{FF2B5EF4-FFF2-40B4-BE49-F238E27FC236}">
                <a16:creationId xmlns:a16="http://schemas.microsoft.com/office/drawing/2014/main" id="{C20A053E-F9BC-7541-B7AF-40E8D43086DC}"/>
              </a:ext>
            </a:extLst>
          </p:cNvPr>
          <p:cNvCxnSpPr>
            <a:cxnSpLocks/>
          </p:cNvCxnSpPr>
          <p:nvPr/>
        </p:nvCxnSpPr>
        <p:spPr>
          <a:xfrm>
            <a:off x="1957269" y="1576798"/>
            <a:ext cx="2767131" cy="237413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7" name="Freeform 58">
            <a:extLst>
              <a:ext uri="{FF2B5EF4-FFF2-40B4-BE49-F238E27FC236}">
                <a16:creationId xmlns:a16="http://schemas.microsoft.com/office/drawing/2014/main" id="{E0A93D68-0E73-E846-B059-81BF6805C1BA}"/>
              </a:ext>
            </a:extLst>
          </p:cNvPr>
          <p:cNvSpPr>
            <a:spLocks/>
          </p:cNvSpPr>
          <p:nvPr/>
        </p:nvSpPr>
        <p:spPr bwMode="auto">
          <a:xfrm>
            <a:off x="999583" y="1659896"/>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1" name="TextBox 30">
            <a:extLst>
              <a:ext uri="{FF2B5EF4-FFF2-40B4-BE49-F238E27FC236}">
                <a16:creationId xmlns:a16="http://schemas.microsoft.com/office/drawing/2014/main" id="{813BE72B-0CE5-AC49-B806-EFD7E2D0F2AE}"/>
              </a:ext>
            </a:extLst>
          </p:cNvPr>
          <p:cNvSpPr txBox="1"/>
          <p:nvPr/>
        </p:nvSpPr>
        <p:spPr>
          <a:xfrm rot="2520000">
            <a:off x="1737319" y="1839301"/>
            <a:ext cx="2368131" cy="523220"/>
          </a:xfrm>
          <a:prstGeom prst="rect">
            <a:avLst/>
          </a:prstGeom>
          <a:noFill/>
        </p:spPr>
        <p:txBody>
          <a:bodyPr wrap="square" rtlCol="0">
            <a:spAutoFit/>
          </a:bodyPr>
          <a:lstStyle/>
          <a:p>
            <a:r>
              <a:rPr lang="en-US" sz="1400" dirty="0">
                <a:solidFill>
                  <a:schemeClr val="accent1"/>
                </a:solidFill>
              </a:rPr>
              <a:t>subsidized</a:t>
            </a:r>
          </a:p>
          <a:p>
            <a:r>
              <a:rPr lang="en-US" sz="1400" dirty="0">
                <a:solidFill>
                  <a:schemeClr val="accent1"/>
                </a:solidFill>
              </a:rPr>
              <a:t>rental demand</a:t>
            </a:r>
          </a:p>
        </p:txBody>
      </p:sp>
      <p:sp>
        <p:nvSpPr>
          <p:cNvPr id="33" name="Freeform 52">
            <a:extLst>
              <a:ext uri="{FF2B5EF4-FFF2-40B4-BE49-F238E27FC236}">
                <a16:creationId xmlns:a16="http://schemas.microsoft.com/office/drawing/2014/main" id="{9B39E7F6-6E9B-D940-A57E-F3FC82D378C7}"/>
              </a:ext>
            </a:extLst>
          </p:cNvPr>
          <p:cNvSpPr>
            <a:spLocks/>
          </p:cNvSpPr>
          <p:nvPr/>
        </p:nvSpPr>
        <p:spPr bwMode="auto">
          <a:xfrm>
            <a:off x="1038606" y="3129923"/>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4" name="Text Box 40">
            <a:extLst>
              <a:ext uri="{FF2B5EF4-FFF2-40B4-BE49-F238E27FC236}">
                <a16:creationId xmlns:a16="http://schemas.microsoft.com/office/drawing/2014/main" id="{03BF4EE3-8DC0-5B44-9DDF-B578F8290DFE}"/>
              </a:ext>
            </a:extLst>
          </p:cNvPr>
          <p:cNvSpPr txBox="1">
            <a:spLocks noChangeArrowheads="1"/>
          </p:cNvSpPr>
          <p:nvPr/>
        </p:nvSpPr>
        <p:spPr bwMode="auto">
          <a:xfrm>
            <a:off x="4071985" y="2328241"/>
            <a:ext cx="1000029"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Subsidized equilibrium rent</a:t>
            </a:r>
          </a:p>
        </p:txBody>
      </p:sp>
    </p:spTree>
    <p:extLst>
      <p:ext uri="{BB962C8B-B14F-4D97-AF65-F5344CB8AC3E}">
        <p14:creationId xmlns:p14="http://schemas.microsoft.com/office/powerpoint/2010/main" val="3547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Welfare</a:t>
            </a:r>
            <a:r>
              <a:rPr lang="fi-FI" dirty="0"/>
              <a:t> </a:t>
            </a:r>
            <a:r>
              <a:rPr lang="fi-FI" dirty="0" err="1"/>
              <a:t>analysis</a:t>
            </a:r>
            <a:endParaRPr lang="fi-FI" dirty="0"/>
          </a:p>
          <a:p>
            <a:pPr marL="580500" lvl="1" indent="-342900"/>
            <a:r>
              <a:rPr lang="fi-FI" dirty="0" err="1"/>
              <a:t>Who</a:t>
            </a:r>
            <a:r>
              <a:rPr lang="fi-FI" dirty="0"/>
              <a:t> is </a:t>
            </a:r>
            <a:r>
              <a:rPr lang="fi-FI" dirty="0" err="1"/>
              <a:t>really</a:t>
            </a:r>
            <a:r>
              <a:rPr lang="fi-FI" dirty="0"/>
              <a:t> </a:t>
            </a:r>
            <a:r>
              <a:rPr lang="fi-FI" dirty="0" err="1"/>
              <a:t>hurt</a:t>
            </a:r>
            <a:r>
              <a:rPr lang="fi-FI" dirty="0"/>
              <a:t> </a:t>
            </a:r>
            <a:r>
              <a:rPr lang="fi-FI" dirty="0" err="1"/>
              <a:t>by</a:t>
            </a:r>
            <a:r>
              <a:rPr lang="fi-FI" dirty="0"/>
              <a:t> </a:t>
            </a:r>
            <a:r>
              <a:rPr lang="fi-FI" dirty="0" err="1"/>
              <a:t>rent</a:t>
            </a:r>
            <a:r>
              <a:rPr lang="fi-FI" dirty="0"/>
              <a:t> </a:t>
            </a:r>
            <a:r>
              <a:rPr lang="fi-FI" dirty="0" err="1"/>
              <a:t>control</a:t>
            </a:r>
            <a:r>
              <a:rPr lang="fi-FI" dirty="0"/>
              <a:t>?</a:t>
            </a:r>
          </a:p>
          <a:p>
            <a:pPr marL="803700" lvl="2" indent="-342900"/>
            <a:r>
              <a:rPr lang="fi-FI" dirty="0" err="1"/>
              <a:t>Think</a:t>
            </a:r>
            <a:r>
              <a:rPr lang="fi-FI" dirty="0"/>
              <a:t> </a:t>
            </a:r>
            <a:r>
              <a:rPr lang="fi-FI" dirty="0" err="1"/>
              <a:t>this</a:t>
            </a:r>
            <a:r>
              <a:rPr lang="fi-FI" dirty="0"/>
              <a:t> </a:t>
            </a:r>
            <a:r>
              <a:rPr lang="fi-FI" dirty="0" err="1"/>
              <a:t>through</a:t>
            </a:r>
            <a:r>
              <a:rPr lang="fi-FI" dirty="0"/>
              <a:t> in </a:t>
            </a:r>
            <a:r>
              <a:rPr lang="fi-FI" dirty="0" err="1"/>
              <a:t>terms</a:t>
            </a:r>
            <a:r>
              <a:rPr lang="fi-FI" dirty="0"/>
              <a:t> of </a:t>
            </a:r>
            <a:r>
              <a:rPr lang="fi-FI" dirty="0" err="1"/>
              <a:t>the</a:t>
            </a:r>
            <a:r>
              <a:rPr lang="fi-FI" dirty="0"/>
              <a:t> </a:t>
            </a:r>
            <a:r>
              <a:rPr lang="fi-FI" dirty="0" err="1"/>
              <a:t>elasticities</a:t>
            </a:r>
            <a:endParaRPr lang="fi-FI" dirty="0"/>
          </a:p>
          <a:p>
            <a:pPr marL="803700" lvl="2" indent="-342900"/>
            <a:r>
              <a:rPr lang="fi-FI" dirty="0" err="1"/>
              <a:t>When</a:t>
            </a:r>
            <a:r>
              <a:rPr lang="fi-FI" dirty="0"/>
              <a:t> </a:t>
            </a:r>
            <a:r>
              <a:rPr lang="fi-FI" dirty="0" err="1"/>
              <a:t>are</a:t>
            </a:r>
            <a:r>
              <a:rPr lang="fi-FI" dirty="0"/>
              <a:t> </a:t>
            </a:r>
            <a:r>
              <a:rPr lang="fi-FI" dirty="0" err="1"/>
              <a:t>the</a:t>
            </a:r>
            <a:r>
              <a:rPr lang="fi-FI" dirty="0"/>
              <a:t> </a:t>
            </a:r>
            <a:r>
              <a:rPr lang="fi-FI" dirty="0" err="1"/>
              <a:t>deadweight</a:t>
            </a:r>
            <a:r>
              <a:rPr lang="fi-FI" dirty="0"/>
              <a:t> </a:t>
            </a:r>
            <a:r>
              <a:rPr lang="fi-FI" dirty="0" err="1"/>
              <a:t>losses</a:t>
            </a:r>
            <a:r>
              <a:rPr lang="fi-FI" dirty="0"/>
              <a:t> </a:t>
            </a:r>
            <a:r>
              <a:rPr lang="fi-FI" dirty="0" err="1"/>
              <a:t>big</a:t>
            </a:r>
            <a:r>
              <a:rPr lang="fi-FI" dirty="0"/>
              <a:t>?</a:t>
            </a:r>
          </a:p>
          <a:p>
            <a:pPr marL="803700" lvl="2" indent="-342900"/>
            <a:r>
              <a:rPr lang="fi-FI" dirty="0"/>
              <a:t>Is it </a:t>
            </a:r>
            <a:r>
              <a:rPr lang="fi-FI" dirty="0" err="1"/>
              <a:t>likely</a:t>
            </a:r>
            <a:r>
              <a:rPr lang="fi-FI" dirty="0"/>
              <a:t> </a:t>
            </a:r>
            <a:r>
              <a:rPr lang="fi-FI" dirty="0" err="1"/>
              <a:t>that</a:t>
            </a:r>
            <a:r>
              <a:rPr lang="fi-FI" dirty="0"/>
              <a:t> </a:t>
            </a:r>
            <a:r>
              <a:rPr lang="fi-FI" dirty="0" err="1"/>
              <a:t>there</a:t>
            </a:r>
            <a:r>
              <a:rPr lang="fi-FI" dirty="0"/>
              <a:t> </a:t>
            </a:r>
            <a:r>
              <a:rPr lang="fi-FI" dirty="0" err="1"/>
              <a:t>will</a:t>
            </a:r>
            <a:r>
              <a:rPr lang="fi-FI" dirty="0"/>
              <a:t> </a:t>
            </a:r>
            <a:r>
              <a:rPr lang="fi-FI" dirty="0" err="1"/>
              <a:t>be</a:t>
            </a:r>
            <a:r>
              <a:rPr lang="fi-FI" dirty="0"/>
              <a:t> a </a:t>
            </a:r>
            <a:r>
              <a:rPr lang="fi-FI" dirty="0" err="1"/>
              <a:t>secondary</a:t>
            </a:r>
            <a:r>
              <a:rPr lang="fi-FI" dirty="0"/>
              <a:t> market of </a:t>
            </a:r>
            <a:r>
              <a:rPr lang="fi-FI" dirty="0" err="1"/>
              <a:t>housing</a:t>
            </a:r>
            <a:r>
              <a:rPr lang="fi-FI" dirty="0"/>
              <a:t> in </a:t>
            </a:r>
            <a:r>
              <a:rPr lang="fi-FI" dirty="0" err="1"/>
              <a:t>rent</a:t>
            </a:r>
            <a:r>
              <a:rPr lang="fi-FI" dirty="0"/>
              <a:t> </a:t>
            </a:r>
            <a:r>
              <a:rPr lang="fi-FI" dirty="0" err="1"/>
              <a:t>controlled</a:t>
            </a:r>
            <a:r>
              <a:rPr lang="fi-FI" dirty="0"/>
              <a:t> </a:t>
            </a:r>
            <a:r>
              <a:rPr lang="fi-FI" dirty="0" err="1"/>
              <a:t>cities</a:t>
            </a:r>
            <a:r>
              <a:rPr lang="fi-FI" dirty="0"/>
              <a:t> (a </a:t>
            </a:r>
            <a:r>
              <a:rPr lang="fi-FI" dirty="0" err="1"/>
              <a:t>lot</a:t>
            </a:r>
            <a:r>
              <a:rPr lang="fi-FI" dirty="0"/>
              <a:t> of </a:t>
            </a:r>
            <a:r>
              <a:rPr lang="fi-FI" dirty="0" err="1"/>
              <a:t>evidence</a:t>
            </a:r>
            <a:r>
              <a:rPr lang="fi-FI" dirty="0"/>
              <a:t> of </a:t>
            </a:r>
            <a:r>
              <a:rPr lang="fi-FI" dirty="0" err="1"/>
              <a:t>this</a:t>
            </a:r>
            <a:r>
              <a:rPr lang="fi-FI" dirty="0"/>
              <a:t> in NYC, Stockholm and </a:t>
            </a:r>
            <a:r>
              <a:rPr lang="fi-FI" dirty="0" err="1"/>
              <a:t>also</a:t>
            </a:r>
            <a:r>
              <a:rPr lang="fi-FI" dirty="0"/>
              <a:t> </a:t>
            </a:r>
            <a:r>
              <a:rPr lang="fi-FI" dirty="0" err="1"/>
              <a:t>some</a:t>
            </a:r>
            <a:r>
              <a:rPr lang="fi-FI" dirty="0"/>
              <a:t> </a:t>
            </a:r>
            <a:r>
              <a:rPr lang="fi-FI" dirty="0" err="1"/>
              <a:t>evidence</a:t>
            </a:r>
            <a:r>
              <a:rPr lang="fi-FI" dirty="0"/>
              <a:t> </a:t>
            </a:r>
            <a:r>
              <a:rPr lang="fi-FI" dirty="0" err="1"/>
              <a:t>with</a:t>
            </a:r>
            <a:r>
              <a:rPr lang="fi-FI" dirty="0"/>
              <a:t> Hitas)</a:t>
            </a:r>
          </a:p>
          <a:p>
            <a:pPr marL="580500" lvl="1" indent="-342900"/>
            <a:r>
              <a:rPr lang="fi-FI" dirty="0" err="1"/>
              <a:t>Who</a:t>
            </a:r>
            <a:r>
              <a:rPr lang="fi-FI" dirty="0"/>
              <a:t> is </a:t>
            </a:r>
            <a:r>
              <a:rPr lang="fi-FI" dirty="0" err="1"/>
              <a:t>hurt</a:t>
            </a:r>
            <a:r>
              <a:rPr lang="fi-FI" dirty="0"/>
              <a:t> </a:t>
            </a:r>
            <a:r>
              <a:rPr lang="fi-FI" dirty="0" err="1"/>
              <a:t>with</a:t>
            </a:r>
            <a:r>
              <a:rPr lang="fi-FI" dirty="0"/>
              <a:t> </a:t>
            </a:r>
            <a:r>
              <a:rPr lang="fi-FI" dirty="0" err="1"/>
              <a:t>subsidies</a:t>
            </a:r>
            <a:r>
              <a:rPr lang="fi-FI" dirty="0"/>
              <a:t>?</a:t>
            </a:r>
          </a:p>
          <a:p>
            <a:pPr marL="803700" lvl="2" indent="-342900"/>
            <a:r>
              <a:rPr lang="fi-FI" dirty="0" err="1"/>
              <a:t>Taxpayer</a:t>
            </a:r>
            <a:r>
              <a:rPr lang="fi-FI" dirty="0"/>
              <a:t> </a:t>
            </a:r>
            <a:r>
              <a:rPr lang="fi-FI" dirty="0" err="1"/>
              <a:t>picks</a:t>
            </a:r>
            <a:r>
              <a:rPr lang="fi-FI" dirty="0"/>
              <a:t> </a:t>
            </a:r>
            <a:r>
              <a:rPr lang="fi-FI" dirty="0" err="1"/>
              <a:t>up</a:t>
            </a:r>
            <a:r>
              <a:rPr lang="fi-FI" dirty="0"/>
              <a:t> </a:t>
            </a:r>
            <a:r>
              <a:rPr lang="fi-FI" dirty="0" err="1"/>
              <a:t>the</a:t>
            </a:r>
            <a:r>
              <a:rPr lang="fi-FI" dirty="0"/>
              <a:t> </a:t>
            </a:r>
            <a:r>
              <a:rPr lang="fi-FI" dirty="0" err="1"/>
              <a:t>tab</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landlords</a:t>
            </a:r>
            <a:r>
              <a:rPr lang="fi-FI" dirty="0"/>
              <a:t> and </a:t>
            </a:r>
            <a:r>
              <a:rPr lang="fi-FI" dirty="0" err="1"/>
              <a:t>tenants</a:t>
            </a:r>
            <a:endParaRPr lang="fi-FI" dirty="0"/>
          </a:p>
          <a:p>
            <a:pPr marL="803700" lvl="2" indent="-342900"/>
            <a:r>
              <a:rPr lang="fi-FI" dirty="0" err="1"/>
              <a:t>Notice</a:t>
            </a:r>
            <a:r>
              <a:rPr lang="fi-FI" dirty="0"/>
              <a:t> </a:t>
            </a:r>
            <a:r>
              <a:rPr lang="fi-FI" dirty="0" err="1"/>
              <a:t>that</a:t>
            </a:r>
            <a:r>
              <a:rPr lang="fi-FI" dirty="0"/>
              <a:t> </a:t>
            </a:r>
            <a:r>
              <a:rPr lang="fi-FI" dirty="0" err="1"/>
              <a:t>the</a:t>
            </a:r>
            <a:r>
              <a:rPr lang="fi-FI" dirty="0"/>
              <a:t> </a:t>
            </a:r>
            <a:r>
              <a:rPr lang="fi-FI" dirty="0" err="1"/>
              <a:t>inefficiency</a:t>
            </a:r>
            <a:r>
              <a:rPr lang="fi-FI" dirty="0"/>
              <a:t> is </a:t>
            </a:r>
            <a:r>
              <a:rPr lang="fi-FI" dirty="0" err="1"/>
              <a:t>now</a:t>
            </a:r>
            <a:r>
              <a:rPr lang="fi-FI" dirty="0"/>
              <a:t> </a:t>
            </a:r>
            <a:r>
              <a:rPr lang="fi-FI" dirty="0" err="1"/>
              <a:t>that</a:t>
            </a:r>
            <a:r>
              <a:rPr lang="fi-FI" dirty="0"/>
              <a:t> </a:t>
            </a:r>
            <a:r>
              <a:rPr lang="fi-FI" dirty="0" err="1"/>
              <a:t>too</a:t>
            </a:r>
            <a:r>
              <a:rPr lang="fi-FI" dirty="0"/>
              <a:t> </a:t>
            </a:r>
            <a:r>
              <a:rPr lang="fi-FI" dirty="0" err="1"/>
              <a:t>much</a:t>
            </a:r>
            <a:r>
              <a:rPr lang="fi-FI" dirty="0"/>
              <a:t> </a:t>
            </a:r>
            <a:r>
              <a:rPr lang="fi-FI" dirty="0" err="1"/>
              <a:t>traded</a:t>
            </a:r>
            <a:r>
              <a:rPr lang="fi-FI" dirty="0"/>
              <a:t> in </a:t>
            </a:r>
            <a:r>
              <a:rPr lang="fi-FI" dirty="0" err="1"/>
              <a:t>the</a:t>
            </a:r>
            <a:r>
              <a:rPr lang="fi-FI" dirty="0"/>
              <a:t> market</a:t>
            </a:r>
          </a:p>
          <a:p>
            <a:pPr marL="803700" lvl="2" indent="-342900"/>
            <a:r>
              <a:rPr lang="fi-FI" dirty="0"/>
              <a:t>Is </a:t>
            </a:r>
            <a:r>
              <a:rPr lang="fi-FI" dirty="0" err="1"/>
              <a:t>this</a:t>
            </a:r>
            <a:r>
              <a:rPr lang="fi-FI" dirty="0"/>
              <a:t> </a:t>
            </a:r>
            <a:r>
              <a:rPr lang="fi-FI" dirty="0" err="1"/>
              <a:t>still</a:t>
            </a:r>
            <a:r>
              <a:rPr lang="fi-FI" dirty="0"/>
              <a:t> </a:t>
            </a:r>
            <a:r>
              <a:rPr lang="fi-FI" dirty="0" err="1"/>
              <a:t>better</a:t>
            </a:r>
            <a:r>
              <a:rPr lang="fi-FI" dirty="0"/>
              <a:t> </a:t>
            </a:r>
            <a:r>
              <a:rPr lang="fi-FI" dirty="0" err="1"/>
              <a:t>than</a:t>
            </a:r>
            <a:r>
              <a:rPr lang="fi-FI" dirty="0"/>
              <a:t> </a:t>
            </a:r>
            <a:r>
              <a:rPr lang="fi-FI" dirty="0" err="1"/>
              <a:t>rent</a:t>
            </a:r>
            <a:r>
              <a:rPr lang="fi-FI" dirty="0"/>
              <a:t> </a:t>
            </a:r>
            <a:r>
              <a:rPr lang="fi-FI" dirty="0" err="1"/>
              <a:t>controls</a:t>
            </a:r>
            <a:r>
              <a:rPr lang="fi-FI" dirty="0"/>
              <a:t>? As </a:t>
            </a:r>
            <a:r>
              <a:rPr lang="fi-FI" dirty="0" err="1"/>
              <a:t>often</a:t>
            </a:r>
            <a:r>
              <a:rPr lang="fi-FI" dirty="0"/>
              <a:t> in </a:t>
            </a:r>
            <a:r>
              <a:rPr lang="fi-FI" dirty="0" err="1"/>
              <a:t>economics</a:t>
            </a:r>
            <a:r>
              <a:rPr lang="fi-FI" dirty="0"/>
              <a:t>, no </a:t>
            </a:r>
            <a:r>
              <a:rPr lang="fi-FI" dirty="0" err="1"/>
              <a:t>absolute</a:t>
            </a:r>
            <a:r>
              <a:rPr lang="fi-FI" dirty="0"/>
              <a:t> </a:t>
            </a:r>
            <a:r>
              <a:rPr lang="fi-FI" dirty="0" err="1"/>
              <a:t>answers</a:t>
            </a:r>
            <a:r>
              <a:rPr lang="fi-FI" dirty="0"/>
              <a:t>, </a:t>
            </a:r>
            <a:r>
              <a:rPr lang="fi-FI" dirty="0" err="1"/>
              <a:t>but</a:t>
            </a:r>
            <a:r>
              <a:rPr lang="fi-FI" dirty="0"/>
              <a:t> </a:t>
            </a:r>
            <a:r>
              <a:rPr lang="fi-FI" dirty="0" err="1"/>
              <a:t>if</a:t>
            </a:r>
            <a:r>
              <a:rPr lang="fi-FI" dirty="0"/>
              <a:t> </a:t>
            </a:r>
            <a:r>
              <a:rPr lang="fi-FI" dirty="0" err="1"/>
              <a:t>the</a:t>
            </a:r>
            <a:r>
              <a:rPr lang="fi-FI" dirty="0"/>
              <a:t> </a:t>
            </a:r>
            <a:r>
              <a:rPr lang="fi-FI" dirty="0" err="1"/>
              <a:t>reason</a:t>
            </a:r>
            <a:r>
              <a:rPr lang="fi-FI" dirty="0"/>
              <a:t> for </a:t>
            </a:r>
            <a:r>
              <a:rPr lang="fi-FI" dirty="0" err="1"/>
              <a:t>interventions</a:t>
            </a:r>
            <a:r>
              <a:rPr lang="fi-FI" dirty="0"/>
              <a:t> is </a:t>
            </a:r>
            <a:r>
              <a:rPr lang="fi-FI" dirty="0" err="1"/>
              <a:t>limited</a:t>
            </a:r>
            <a:r>
              <a:rPr lang="fi-FI" dirty="0"/>
              <a:t> </a:t>
            </a:r>
            <a:r>
              <a:rPr lang="fi-FI" dirty="0" err="1"/>
              <a:t>housing</a:t>
            </a:r>
            <a:r>
              <a:rPr lang="fi-FI" dirty="0"/>
              <a:t> </a:t>
            </a:r>
            <a:r>
              <a:rPr lang="fi-FI" dirty="0" err="1"/>
              <a:t>opportunities</a:t>
            </a:r>
            <a:r>
              <a:rPr lang="fi-FI" dirty="0"/>
              <a:t>, </a:t>
            </a:r>
            <a:r>
              <a:rPr lang="fi-FI" dirty="0" err="1"/>
              <a:t>subsidies</a:t>
            </a:r>
            <a:r>
              <a:rPr lang="fi-FI" dirty="0"/>
              <a:t> at </a:t>
            </a:r>
            <a:r>
              <a:rPr lang="fi-FI" dirty="0" err="1"/>
              <a:t>least</a:t>
            </a:r>
            <a:r>
              <a:rPr lang="fi-FI" dirty="0"/>
              <a:t> </a:t>
            </a:r>
            <a:r>
              <a:rPr lang="fi-FI" dirty="0" err="1"/>
              <a:t>increase</a:t>
            </a:r>
            <a:r>
              <a:rPr lang="fi-FI" dirty="0"/>
              <a:t> </a:t>
            </a:r>
            <a:r>
              <a:rPr lang="fi-FI" dirty="0" err="1"/>
              <a:t>access</a:t>
            </a:r>
            <a:r>
              <a:rPr lang="fi-FI" dirty="0"/>
              <a:t> to </a:t>
            </a:r>
            <a:r>
              <a:rPr lang="fi-FI" dirty="0" err="1"/>
              <a:t>housing</a:t>
            </a:r>
            <a:endParaRPr lang="fi-FI" dirty="0"/>
          </a:p>
        </p:txBody>
      </p:sp>
    </p:spTree>
    <p:extLst>
      <p:ext uri="{BB962C8B-B14F-4D97-AF65-F5344CB8AC3E}">
        <p14:creationId xmlns:p14="http://schemas.microsoft.com/office/powerpoint/2010/main" val="294944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06035"/>
          </a:xfrm>
        </p:spPr>
        <p:txBody>
          <a:bodyPr/>
          <a:lstStyle/>
          <a:p>
            <a:pPr algn="ctr"/>
            <a:r>
              <a:rPr lang="en-GB" sz="5400" dirty="0">
                <a:latin typeface="+mn-lt"/>
              </a:rPr>
              <a:t>Free entry and long-run supply</a:t>
            </a:r>
          </a:p>
        </p:txBody>
      </p:sp>
    </p:spTree>
    <p:extLst>
      <p:ext uri="{BB962C8B-B14F-4D97-AF65-F5344CB8AC3E}">
        <p14:creationId xmlns:p14="http://schemas.microsoft.com/office/powerpoint/2010/main" val="144332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Commodity</a:t>
            </a:r>
            <a:r>
              <a:rPr lang="fi-FI" dirty="0"/>
              <a:t> </a:t>
            </a:r>
            <a:r>
              <a:rPr lang="fi-FI" dirty="0" err="1"/>
              <a:t>taxes</a:t>
            </a:r>
            <a:endParaRPr lang="fi-FI" dirty="0"/>
          </a:p>
        </p:txBody>
      </p:sp>
      <p:sp>
        <p:nvSpPr>
          <p:cNvPr id="3" name="Content Placeholder 2"/>
          <p:cNvSpPr>
            <a:spLocks noGrp="1"/>
          </p:cNvSpPr>
          <p:nvPr>
            <p:ph sz="quarter" idx="14"/>
          </p:nvPr>
        </p:nvSpPr>
        <p:spPr>
          <a:xfrm>
            <a:off x="433123" y="978899"/>
            <a:ext cx="8085599" cy="4804384"/>
          </a:xfrm>
        </p:spPr>
        <p:txBody>
          <a:bodyPr/>
          <a:lstStyle/>
          <a:p>
            <a:r>
              <a:rPr lang="fi-FI" dirty="0"/>
              <a:t>Value </a:t>
            </a:r>
            <a:r>
              <a:rPr lang="fi-FI" dirty="0" err="1"/>
              <a:t>added</a:t>
            </a:r>
            <a:r>
              <a:rPr lang="fi-FI" dirty="0"/>
              <a:t> </a:t>
            </a:r>
            <a:r>
              <a:rPr lang="fi-FI" dirty="0" err="1"/>
              <a:t>tax</a:t>
            </a:r>
            <a:r>
              <a:rPr lang="fi-FI" dirty="0"/>
              <a:t> (</a:t>
            </a:r>
            <a:r>
              <a:rPr lang="fi-FI" dirty="0" err="1"/>
              <a:t>vat</a:t>
            </a:r>
            <a:r>
              <a:rPr lang="fi-FI" dirty="0"/>
              <a:t>) is an </a:t>
            </a:r>
            <a:r>
              <a:rPr lang="fi-FI" dirty="0" err="1"/>
              <a:t>extremely</a:t>
            </a:r>
            <a:r>
              <a:rPr lang="fi-FI" dirty="0"/>
              <a:t> </a:t>
            </a:r>
            <a:r>
              <a:rPr lang="fi-FI" dirty="0" err="1"/>
              <a:t>important</a:t>
            </a:r>
            <a:r>
              <a:rPr lang="fi-FI" dirty="0"/>
              <a:t> </a:t>
            </a:r>
            <a:r>
              <a:rPr lang="fi-FI" dirty="0" err="1"/>
              <a:t>source</a:t>
            </a:r>
            <a:r>
              <a:rPr lang="fi-FI" dirty="0"/>
              <a:t> of </a:t>
            </a:r>
            <a:r>
              <a:rPr lang="fi-FI" dirty="0" err="1"/>
              <a:t>tax</a:t>
            </a:r>
            <a:r>
              <a:rPr lang="fi-FI" dirty="0"/>
              <a:t> </a:t>
            </a:r>
            <a:r>
              <a:rPr lang="fi-FI" dirty="0" err="1"/>
              <a:t>revenue</a:t>
            </a:r>
            <a:r>
              <a:rPr lang="fi-FI" dirty="0"/>
              <a:t> in Finland and EU</a:t>
            </a:r>
          </a:p>
          <a:p>
            <a:pPr marL="580500" lvl="1" indent="-342900"/>
            <a:r>
              <a:rPr lang="fi-FI" dirty="0"/>
              <a:t>As </a:t>
            </a:r>
            <a:r>
              <a:rPr lang="fi-FI" dirty="0" err="1"/>
              <a:t>the</a:t>
            </a:r>
            <a:r>
              <a:rPr lang="fi-FI" dirty="0"/>
              <a:t> </a:t>
            </a:r>
            <a:r>
              <a:rPr lang="fi-FI" dirty="0" err="1"/>
              <a:t>name</a:t>
            </a:r>
            <a:r>
              <a:rPr lang="fi-FI" dirty="0"/>
              <a:t> </a:t>
            </a:r>
            <a:r>
              <a:rPr lang="fi-FI" dirty="0" err="1"/>
              <a:t>suggests</a:t>
            </a:r>
            <a:r>
              <a:rPr lang="fi-FI" dirty="0"/>
              <a:t>, </a:t>
            </a:r>
            <a:r>
              <a:rPr lang="fi-FI" dirty="0" err="1"/>
              <a:t>tax</a:t>
            </a:r>
            <a:r>
              <a:rPr lang="fi-FI" dirty="0"/>
              <a:t> on </a:t>
            </a:r>
            <a:r>
              <a:rPr lang="fi-FI" dirty="0" err="1"/>
              <a:t>additional</a:t>
            </a:r>
            <a:r>
              <a:rPr lang="fi-FI" dirty="0"/>
              <a:t> </a:t>
            </a:r>
            <a:r>
              <a:rPr lang="fi-FI" dirty="0" err="1"/>
              <a:t>value</a:t>
            </a:r>
            <a:endParaRPr lang="fi-FI" dirty="0"/>
          </a:p>
          <a:p>
            <a:pPr marL="580500" lvl="1" indent="-342900"/>
            <a:r>
              <a:rPr lang="fi-FI" dirty="0" err="1"/>
              <a:t>Added</a:t>
            </a:r>
            <a:r>
              <a:rPr lang="fi-FI" dirty="0"/>
              <a:t> to </a:t>
            </a:r>
            <a:r>
              <a:rPr lang="fi-FI" dirty="0" err="1"/>
              <a:t>the</a:t>
            </a:r>
            <a:r>
              <a:rPr lang="fi-FI" dirty="0"/>
              <a:t> </a:t>
            </a:r>
            <a:r>
              <a:rPr lang="fi-FI" dirty="0" err="1"/>
              <a:t>price</a:t>
            </a:r>
            <a:r>
              <a:rPr lang="fi-FI" dirty="0"/>
              <a:t> of </a:t>
            </a:r>
            <a:r>
              <a:rPr lang="fi-FI" dirty="0" err="1"/>
              <a:t>the</a:t>
            </a:r>
            <a:r>
              <a:rPr lang="fi-FI" dirty="0"/>
              <a:t> </a:t>
            </a:r>
            <a:r>
              <a:rPr lang="fi-FI" dirty="0" err="1"/>
              <a:t>good</a:t>
            </a:r>
            <a:r>
              <a:rPr lang="fi-FI" dirty="0"/>
              <a:t>, at </a:t>
            </a:r>
            <a:r>
              <a:rPr lang="fi-FI" dirty="0" err="1"/>
              <a:t>the</a:t>
            </a:r>
            <a:r>
              <a:rPr lang="fi-FI" dirty="0"/>
              <a:t> </a:t>
            </a:r>
            <a:r>
              <a:rPr lang="fi-FI" dirty="0" err="1"/>
              <a:t>moment</a:t>
            </a:r>
            <a:r>
              <a:rPr lang="fi-FI" dirty="0"/>
              <a:t> 24%</a:t>
            </a:r>
          </a:p>
          <a:p>
            <a:pPr marL="803700" lvl="2" indent="-342900"/>
            <a:r>
              <a:rPr lang="fi-FI" dirty="0" err="1"/>
              <a:t>some</a:t>
            </a:r>
            <a:r>
              <a:rPr lang="fi-FI" dirty="0"/>
              <a:t> </a:t>
            </a:r>
            <a:r>
              <a:rPr lang="fi-FI" dirty="0" err="1"/>
              <a:t>groups</a:t>
            </a:r>
            <a:r>
              <a:rPr lang="fi-FI" dirty="0"/>
              <a:t> of </a:t>
            </a:r>
            <a:r>
              <a:rPr lang="fi-FI" dirty="0" err="1"/>
              <a:t>goods</a:t>
            </a:r>
            <a:r>
              <a:rPr lang="fi-FI" dirty="0"/>
              <a:t> </a:t>
            </a:r>
            <a:r>
              <a:rPr lang="fi-FI" dirty="0" err="1"/>
              <a:t>have</a:t>
            </a:r>
            <a:r>
              <a:rPr lang="fi-FI" dirty="0"/>
              <a:t> </a:t>
            </a:r>
            <a:r>
              <a:rPr lang="fi-FI" dirty="0" err="1"/>
              <a:t>lower</a:t>
            </a:r>
            <a:r>
              <a:rPr lang="fi-FI" dirty="0"/>
              <a:t> </a:t>
            </a:r>
            <a:r>
              <a:rPr lang="fi-FI" dirty="0" err="1"/>
              <a:t>vat</a:t>
            </a:r>
            <a:r>
              <a:rPr lang="fi-FI" dirty="0"/>
              <a:t> (food, </a:t>
            </a:r>
            <a:r>
              <a:rPr lang="fi-FI" dirty="0" err="1"/>
              <a:t>pharmaceuticas</a:t>
            </a:r>
            <a:r>
              <a:rPr lang="fi-FI" dirty="0"/>
              <a:t>, magazine </a:t>
            </a:r>
            <a:r>
              <a:rPr lang="fi-FI" dirty="0" err="1"/>
              <a:t>subscriptions</a:t>
            </a:r>
            <a:r>
              <a:rPr lang="fi-FI" dirty="0"/>
              <a:t>, </a:t>
            </a:r>
            <a:r>
              <a:rPr lang="fi-FI" dirty="0" err="1"/>
              <a:t>some</a:t>
            </a:r>
            <a:r>
              <a:rPr lang="fi-FI" dirty="0"/>
              <a:t> </a:t>
            </a:r>
            <a:r>
              <a:rPr lang="fi-FI" dirty="0" err="1"/>
              <a:t>cultural</a:t>
            </a:r>
            <a:r>
              <a:rPr lang="fi-FI" dirty="0"/>
              <a:t> </a:t>
            </a:r>
            <a:r>
              <a:rPr lang="fi-FI" dirty="0" err="1"/>
              <a:t>services</a:t>
            </a:r>
            <a:r>
              <a:rPr lang="fi-FI" dirty="0"/>
              <a:t>)</a:t>
            </a:r>
          </a:p>
          <a:p>
            <a:pPr marL="580500" lvl="1" indent="-342900"/>
            <a:r>
              <a:rPr lang="fi-FI" dirty="0" err="1"/>
              <a:t>Tax</a:t>
            </a:r>
            <a:r>
              <a:rPr lang="fi-FI" dirty="0"/>
              <a:t> </a:t>
            </a:r>
            <a:r>
              <a:rPr lang="fi-FI" dirty="0" err="1"/>
              <a:t>independent</a:t>
            </a:r>
            <a:r>
              <a:rPr lang="fi-FI" dirty="0"/>
              <a:t> of </a:t>
            </a:r>
            <a:r>
              <a:rPr lang="fi-FI" dirty="0" err="1"/>
              <a:t>income</a:t>
            </a:r>
            <a:endParaRPr lang="fi-FI" dirty="0"/>
          </a:p>
          <a:p>
            <a:pPr indent="-342900"/>
            <a:r>
              <a:rPr lang="fi-FI" dirty="0" err="1"/>
              <a:t>Consider</a:t>
            </a:r>
            <a:r>
              <a:rPr lang="fi-FI" dirty="0"/>
              <a:t> a </a:t>
            </a:r>
            <a:r>
              <a:rPr lang="fi-FI" dirty="0" err="1"/>
              <a:t>situation</a:t>
            </a:r>
            <a:r>
              <a:rPr lang="fi-FI" dirty="0"/>
              <a:t> </a:t>
            </a:r>
            <a:r>
              <a:rPr lang="fi-FI" dirty="0" err="1"/>
              <a:t>where</a:t>
            </a:r>
            <a:r>
              <a:rPr lang="fi-FI" dirty="0"/>
              <a:t> </a:t>
            </a:r>
            <a:r>
              <a:rPr lang="fi-FI" dirty="0" err="1"/>
              <a:t>the</a:t>
            </a:r>
            <a:r>
              <a:rPr lang="fi-FI" dirty="0"/>
              <a:t> </a:t>
            </a:r>
            <a:r>
              <a:rPr lang="fi-FI" dirty="0" err="1"/>
              <a:t>state</a:t>
            </a:r>
            <a:r>
              <a:rPr lang="fi-FI" dirty="0"/>
              <a:t> </a:t>
            </a:r>
            <a:r>
              <a:rPr lang="fi-FI" dirty="0" err="1"/>
              <a:t>government</a:t>
            </a:r>
            <a:r>
              <a:rPr lang="fi-FI" dirty="0"/>
              <a:t> </a:t>
            </a:r>
            <a:r>
              <a:rPr lang="fi-FI" dirty="0" err="1"/>
              <a:t>levies</a:t>
            </a:r>
            <a:r>
              <a:rPr lang="fi-FI" dirty="0"/>
              <a:t> a 50 </a:t>
            </a:r>
            <a:r>
              <a:rPr lang="fi-FI" dirty="0" err="1"/>
              <a:t>cent</a:t>
            </a:r>
            <a:r>
              <a:rPr lang="fi-FI" dirty="0"/>
              <a:t> </a:t>
            </a:r>
            <a:r>
              <a:rPr lang="fi-FI" dirty="0" err="1"/>
              <a:t>tax</a:t>
            </a:r>
            <a:r>
              <a:rPr lang="fi-FI" dirty="0"/>
              <a:t> on </a:t>
            </a:r>
            <a:r>
              <a:rPr lang="fi-FI" dirty="0" err="1"/>
              <a:t>loaves</a:t>
            </a:r>
            <a:r>
              <a:rPr lang="fi-FI" dirty="0"/>
              <a:t> of </a:t>
            </a:r>
            <a:r>
              <a:rPr lang="fi-FI" dirty="0" err="1"/>
              <a:t>bread</a:t>
            </a:r>
            <a:endParaRPr lang="fi-FI" dirty="0"/>
          </a:p>
          <a:p>
            <a:pPr marL="580500" lvl="1" indent="-342900"/>
            <a:r>
              <a:rPr lang="fi-FI" dirty="0" err="1"/>
              <a:t>The</a:t>
            </a:r>
            <a:r>
              <a:rPr lang="fi-FI" dirty="0"/>
              <a:t> </a:t>
            </a:r>
            <a:r>
              <a:rPr lang="fi-FI" dirty="0" err="1"/>
              <a:t>baker</a:t>
            </a:r>
            <a:r>
              <a:rPr lang="fi-FI" dirty="0"/>
              <a:t> </a:t>
            </a:r>
            <a:r>
              <a:rPr lang="fi-FI" dirty="0" err="1"/>
              <a:t>pays</a:t>
            </a:r>
            <a:r>
              <a:rPr lang="fi-FI" dirty="0"/>
              <a:t> 50 </a:t>
            </a:r>
            <a:r>
              <a:rPr lang="fi-FI" dirty="0" err="1"/>
              <a:t>cents</a:t>
            </a:r>
            <a:r>
              <a:rPr lang="fi-FI" dirty="0"/>
              <a:t> per </a:t>
            </a:r>
            <a:r>
              <a:rPr lang="fi-FI" dirty="0" err="1"/>
              <a:t>loaf</a:t>
            </a:r>
            <a:r>
              <a:rPr lang="fi-FI" dirty="0"/>
              <a:t> to </a:t>
            </a:r>
            <a:r>
              <a:rPr lang="fi-FI" dirty="0" err="1"/>
              <a:t>the</a:t>
            </a:r>
            <a:r>
              <a:rPr lang="fi-FI" dirty="0"/>
              <a:t> </a:t>
            </a:r>
            <a:r>
              <a:rPr lang="fi-FI" dirty="0" err="1"/>
              <a:t>state</a:t>
            </a:r>
            <a:r>
              <a:rPr lang="fi-FI" dirty="0"/>
              <a:t> -&gt; </a:t>
            </a:r>
            <a:r>
              <a:rPr lang="fi-FI" dirty="0" err="1"/>
              <a:t>marginal</a:t>
            </a:r>
            <a:r>
              <a:rPr lang="fi-FI" dirty="0"/>
              <a:t> </a:t>
            </a:r>
            <a:r>
              <a:rPr lang="fi-FI" dirty="0" err="1"/>
              <a:t>cost</a:t>
            </a:r>
            <a:r>
              <a:rPr lang="fi-FI" dirty="0"/>
              <a:t> </a:t>
            </a:r>
            <a:r>
              <a:rPr lang="fi-FI" dirty="0" err="1"/>
              <a:t>goes</a:t>
            </a:r>
            <a:r>
              <a:rPr lang="fi-FI" dirty="0"/>
              <a:t> </a:t>
            </a:r>
            <a:r>
              <a:rPr lang="fi-FI" dirty="0" err="1"/>
              <a:t>up</a:t>
            </a:r>
            <a:r>
              <a:rPr lang="fi-FI" dirty="0"/>
              <a:t> </a:t>
            </a:r>
            <a:r>
              <a:rPr lang="fi-FI" dirty="0" err="1"/>
              <a:t>by</a:t>
            </a:r>
            <a:r>
              <a:rPr lang="fi-FI" dirty="0"/>
              <a:t> 50%. </a:t>
            </a:r>
            <a:r>
              <a:rPr lang="fi-FI" dirty="0" err="1"/>
              <a:t>The</a:t>
            </a:r>
            <a:r>
              <a:rPr lang="fi-FI" dirty="0"/>
              <a:t> case </a:t>
            </a:r>
            <a:r>
              <a:rPr lang="fi-FI" dirty="0" err="1"/>
              <a:t>with</a:t>
            </a:r>
            <a:r>
              <a:rPr lang="fi-FI" dirty="0"/>
              <a:t> </a:t>
            </a:r>
            <a:r>
              <a:rPr lang="fi-FI" dirty="0" err="1"/>
              <a:t>taxes</a:t>
            </a:r>
            <a:r>
              <a:rPr lang="fi-FI" dirty="0"/>
              <a:t> as a </a:t>
            </a:r>
            <a:r>
              <a:rPr lang="fi-FI" dirty="0" err="1"/>
              <a:t>percentage</a:t>
            </a:r>
            <a:r>
              <a:rPr lang="fi-FI" dirty="0"/>
              <a:t> of </a:t>
            </a:r>
            <a:r>
              <a:rPr lang="fi-FI" dirty="0" err="1"/>
              <a:t>price</a:t>
            </a:r>
            <a:r>
              <a:rPr lang="fi-FI" dirty="0"/>
              <a:t> is </a:t>
            </a:r>
            <a:r>
              <a:rPr lang="fi-FI" dirty="0" err="1"/>
              <a:t>similar</a:t>
            </a:r>
            <a:r>
              <a:rPr lang="fi-FI" dirty="0"/>
              <a:t> and </a:t>
            </a:r>
            <a:r>
              <a:rPr lang="fi-FI" dirty="0" err="1"/>
              <a:t>yilds</a:t>
            </a:r>
            <a:r>
              <a:rPr lang="fi-FI" dirty="0"/>
              <a:t> </a:t>
            </a:r>
            <a:r>
              <a:rPr lang="fi-FI" dirty="0" err="1"/>
              <a:t>the</a:t>
            </a:r>
            <a:r>
              <a:rPr lang="fi-FI" dirty="0"/>
              <a:t> </a:t>
            </a:r>
            <a:r>
              <a:rPr lang="fi-FI" dirty="0" err="1"/>
              <a:t>same</a:t>
            </a:r>
            <a:r>
              <a:rPr lang="fi-FI" dirty="0"/>
              <a:t> </a:t>
            </a:r>
            <a:r>
              <a:rPr lang="fi-FI" dirty="0" err="1"/>
              <a:t>conclusions</a:t>
            </a:r>
            <a:endParaRPr lang="fi-FI" dirty="0"/>
          </a:p>
          <a:p>
            <a:pPr marL="342900" indent="-342900"/>
            <a:r>
              <a:rPr lang="fi-FI" dirty="0"/>
              <a:t>I </a:t>
            </a:r>
            <a:r>
              <a:rPr lang="fi-FI" dirty="0" err="1"/>
              <a:t>leave</a:t>
            </a:r>
            <a:r>
              <a:rPr lang="fi-FI" dirty="0"/>
              <a:t> </a:t>
            </a:r>
            <a:r>
              <a:rPr lang="fi-FI" dirty="0" err="1"/>
              <a:t>the</a:t>
            </a:r>
            <a:r>
              <a:rPr lang="fi-FI" dirty="0"/>
              <a:t> </a:t>
            </a:r>
            <a:r>
              <a:rPr lang="fi-FI" dirty="0" err="1"/>
              <a:t>discussion</a:t>
            </a:r>
            <a:r>
              <a:rPr lang="fi-FI" dirty="0"/>
              <a:t> of </a:t>
            </a:r>
            <a:r>
              <a:rPr lang="fi-FI" dirty="0" err="1"/>
              <a:t>the</a:t>
            </a:r>
            <a:r>
              <a:rPr lang="fi-FI" dirty="0"/>
              <a:t> </a:t>
            </a:r>
            <a:r>
              <a:rPr lang="fi-FI" dirty="0" err="1"/>
              <a:t>purposes</a:t>
            </a:r>
            <a:r>
              <a:rPr lang="fi-FI" dirty="0"/>
              <a:t> of </a:t>
            </a:r>
            <a:r>
              <a:rPr lang="fi-FI" dirty="0" err="1"/>
              <a:t>taxation</a:t>
            </a:r>
            <a:r>
              <a:rPr lang="fi-FI" dirty="0"/>
              <a:t> and </a:t>
            </a:r>
            <a:r>
              <a:rPr lang="fi-FI" dirty="0" err="1"/>
              <a:t>forms</a:t>
            </a:r>
            <a:r>
              <a:rPr lang="fi-FI" dirty="0"/>
              <a:t> of </a:t>
            </a:r>
            <a:r>
              <a:rPr lang="fi-FI" dirty="0" err="1"/>
              <a:t>taxes</a:t>
            </a:r>
            <a:r>
              <a:rPr lang="fi-FI" dirty="0"/>
              <a:t> to </a:t>
            </a:r>
            <a:r>
              <a:rPr lang="fi-FI" dirty="0" err="1"/>
              <a:t>Principles</a:t>
            </a:r>
            <a:r>
              <a:rPr lang="fi-FI" dirty="0"/>
              <a:t> II</a:t>
            </a:r>
          </a:p>
        </p:txBody>
      </p:sp>
    </p:spTree>
    <p:extLst>
      <p:ext uri="{BB962C8B-B14F-4D97-AF65-F5344CB8AC3E}">
        <p14:creationId xmlns:p14="http://schemas.microsoft.com/office/powerpoint/2010/main" val="36671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a:t>Perfect </a:t>
            </a:r>
            <a:r>
              <a:rPr lang="fi-FI" dirty="0" err="1"/>
              <a:t>competition</a:t>
            </a:r>
            <a:r>
              <a:rPr lang="fi-FI" dirty="0"/>
              <a:t> </a:t>
            </a:r>
            <a:r>
              <a:rPr lang="fi-FI" dirty="0" err="1"/>
              <a:t>with</a:t>
            </a:r>
            <a:r>
              <a:rPr lang="fi-FI" dirty="0"/>
              <a:t> </a:t>
            </a:r>
            <a:r>
              <a:rPr lang="fi-FI" dirty="0" err="1"/>
              <a:t>free</a:t>
            </a:r>
            <a:r>
              <a:rPr lang="fi-FI" dirty="0"/>
              <a:t> </a:t>
            </a:r>
            <a:r>
              <a:rPr lang="fi-FI" dirty="0" err="1"/>
              <a:t>entry</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Up</a:t>
            </a:r>
            <a:r>
              <a:rPr lang="fi-FI" dirty="0"/>
              <a:t> to </a:t>
            </a:r>
            <a:r>
              <a:rPr lang="fi-FI" dirty="0" err="1"/>
              <a:t>now</a:t>
            </a:r>
            <a:r>
              <a:rPr lang="fi-FI" dirty="0"/>
              <a:t> </a:t>
            </a:r>
            <a:r>
              <a:rPr lang="fi-FI" dirty="0" err="1"/>
              <a:t>the</a:t>
            </a:r>
            <a:r>
              <a:rPr lang="fi-FI" dirty="0"/>
              <a:t> </a:t>
            </a:r>
            <a:r>
              <a:rPr lang="fi-FI" dirty="0" err="1"/>
              <a:t>number</a:t>
            </a:r>
            <a:r>
              <a:rPr lang="fi-FI" dirty="0"/>
              <a:t> of </a:t>
            </a:r>
            <a:r>
              <a:rPr lang="fi-FI" dirty="0" err="1"/>
              <a:t>firms</a:t>
            </a:r>
            <a:r>
              <a:rPr lang="fi-FI" dirty="0"/>
              <a:t> is </a:t>
            </a:r>
            <a:r>
              <a:rPr lang="fi-FI" dirty="0" err="1"/>
              <a:t>fixed</a:t>
            </a:r>
            <a:endParaRPr lang="fi-FI" dirty="0"/>
          </a:p>
          <a:p>
            <a:pPr marL="580500" lvl="1" indent="-342900"/>
            <a:r>
              <a:rPr lang="fi-FI" dirty="0" err="1"/>
              <a:t>Individual</a:t>
            </a:r>
            <a:r>
              <a:rPr lang="fi-FI" dirty="0"/>
              <a:t> </a:t>
            </a:r>
            <a:r>
              <a:rPr lang="fi-FI" dirty="0" err="1"/>
              <a:t>supply</a:t>
            </a:r>
            <a:r>
              <a:rPr lang="fi-FI" dirty="0"/>
              <a:t> </a:t>
            </a:r>
            <a:r>
              <a:rPr lang="fi-FI" dirty="0" err="1"/>
              <a:t>decisions</a:t>
            </a:r>
            <a:r>
              <a:rPr lang="fi-FI" dirty="0"/>
              <a:t> </a:t>
            </a:r>
            <a:r>
              <a:rPr lang="fi-FI" dirty="0" err="1"/>
              <a:t>add</a:t>
            </a:r>
            <a:r>
              <a:rPr lang="fi-FI" dirty="0"/>
              <a:t> </a:t>
            </a:r>
            <a:r>
              <a:rPr lang="fi-FI" dirty="0" err="1"/>
              <a:t>up</a:t>
            </a:r>
            <a:r>
              <a:rPr lang="fi-FI" dirty="0"/>
              <a:t> to market </a:t>
            </a:r>
            <a:r>
              <a:rPr lang="fi-FI" dirty="0" err="1"/>
              <a:t>supply</a:t>
            </a:r>
            <a:endParaRPr lang="fi-FI" dirty="0"/>
          </a:p>
          <a:p>
            <a:pPr marL="580500" lvl="1" indent="-342900"/>
            <a:r>
              <a:rPr lang="fi-FI" dirty="0"/>
              <a:t>If </a:t>
            </a:r>
            <a:r>
              <a:rPr lang="fi-FI" dirty="0" err="1"/>
              <a:t>marginal</a:t>
            </a:r>
            <a:r>
              <a:rPr lang="fi-FI" dirty="0"/>
              <a:t> </a:t>
            </a:r>
            <a:r>
              <a:rPr lang="fi-FI" dirty="0" err="1"/>
              <a:t>costs</a:t>
            </a:r>
            <a:r>
              <a:rPr lang="fi-FI" dirty="0"/>
              <a:t> </a:t>
            </a:r>
            <a:r>
              <a:rPr lang="fi-FI" dirty="0" err="1"/>
              <a:t>are</a:t>
            </a:r>
            <a:r>
              <a:rPr lang="fi-FI" dirty="0"/>
              <a:t> </a:t>
            </a:r>
            <a:r>
              <a:rPr lang="fi-FI" dirty="0" err="1"/>
              <a:t>inreasing</a:t>
            </a:r>
            <a:r>
              <a:rPr lang="fi-FI" dirty="0"/>
              <a:t>, </a:t>
            </a:r>
            <a:r>
              <a:rPr lang="fi-FI" dirty="0" err="1"/>
              <a:t>firms</a:t>
            </a:r>
            <a:r>
              <a:rPr lang="fi-FI" dirty="0"/>
              <a:t> </a:t>
            </a:r>
            <a:r>
              <a:rPr lang="fi-FI" dirty="0" err="1"/>
              <a:t>revenues</a:t>
            </a:r>
            <a:r>
              <a:rPr lang="fi-FI" dirty="0"/>
              <a:t> </a:t>
            </a:r>
            <a:r>
              <a:rPr lang="fi-FI" dirty="0" err="1"/>
              <a:t>exceed</a:t>
            </a:r>
            <a:r>
              <a:rPr lang="fi-FI" dirty="0"/>
              <a:t> </a:t>
            </a:r>
            <a:r>
              <a:rPr lang="fi-FI" dirty="0" err="1"/>
              <a:t>variable</a:t>
            </a:r>
            <a:r>
              <a:rPr lang="fi-FI" dirty="0"/>
              <a:t> </a:t>
            </a:r>
            <a:r>
              <a:rPr lang="fi-FI" dirty="0" err="1"/>
              <a:t>costs</a:t>
            </a:r>
            <a:endParaRPr lang="fi-FI" dirty="0"/>
          </a:p>
          <a:p>
            <a:pPr marL="803700" lvl="2" indent="-342900"/>
            <a:r>
              <a:rPr lang="fi-FI" dirty="0"/>
              <a:t>Total </a:t>
            </a:r>
            <a:r>
              <a:rPr lang="fi-FI" dirty="0" err="1"/>
              <a:t>profit</a:t>
            </a:r>
            <a:r>
              <a:rPr lang="fi-FI" dirty="0"/>
              <a:t> of </a:t>
            </a:r>
            <a:r>
              <a:rPr lang="fi-FI" dirty="0" err="1"/>
              <a:t>the</a:t>
            </a:r>
            <a:r>
              <a:rPr lang="fi-FI" dirty="0"/>
              <a:t> </a:t>
            </a:r>
            <a:r>
              <a:rPr lang="fi-FI" dirty="0" err="1"/>
              <a:t>firms</a:t>
            </a:r>
            <a:r>
              <a:rPr lang="fi-FI" dirty="0"/>
              <a:t> </a:t>
            </a:r>
            <a:r>
              <a:rPr lang="fi-FI" dirty="0" err="1"/>
              <a:t>depends</a:t>
            </a:r>
            <a:r>
              <a:rPr lang="fi-FI" dirty="0"/>
              <a:t> on </a:t>
            </a:r>
            <a:r>
              <a:rPr lang="fi-FI" dirty="0" err="1"/>
              <a:t>fixed</a:t>
            </a:r>
            <a:r>
              <a:rPr lang="fi-FI" dirty="0"/>
              <a:t> </a:t>
            </a:r>
            <a:r>
              <a:rPr lang="fi-FI" dirty="0" err="1"/>
              <a:t>cost</a:t>
            </a:r>
            <a:endParaRPr lang="fi-FI" dirty="0"/>
          </a:p>
          <a:p>
            <a:pPr marL="803700" lvl="2" indent="-342900"/>
            <a:r>
              <a:rPr lang="fi-FI" dirty="0"/>
              <a:t>For a </a:t>
            </a:r>
            <a:r>
              <a:rPr lang="fi-FI" dirty="0" err="1"/>
              <a:t>fixed</a:t>
            </a:r>
            <a:r>
              <a:rPr lang="fi-FI" dirty="0"/>
              <a:t> </a:t>
            </a:r>
            <a:r>
              <a:rPr lang="fi-FI" dirty="0" err="1"/>
              <a:t>number</a:t>
            </a:r>
            <a:r>
              <a:rPr lang="fi-FI" dirty="0"/>
              <a:t> of </a:t>
            </a:r>
            <a:r>
              <a:rPr lang="fi-FI" dirty="0" err="1"/>
              <a:t>firms</a:t>
            </a:r>
            <a:r>
              <a:rPr lang="fi-FI" dirty="0"/>
              <a:t>, </a:t>
            </a:r>
            <a:r>
              <a:rPr lang="fi-FI" dirty="0" err="1"/>
              <a:t>they</a:t>
            </a:r>
            <a:r>
              <a:rPr lang="fi-FI" dirty="0"/>
              <a:t> </a:t>
            </a:r>
            <a:r>
              <a:rPr lang="fi-FI" dirty="0" err="1"/>
              <a:t>may</a:t>
            </a:r>
            <a:r>
              <a:rPr lang="fi-FI" dirty="0"/>
              <a:t> </a:t>
            </a:r>
            <a:r>
              <a:rPr lang="fi-FI" dirty="0" err="1"/>
              <a:t>earn</a:t>
            </a:r>
            <a:r>
              <a:rPr lang="fi-FI" dirty="0"/>
              <a:t> </a:t>
            </a:r>
            <a:r>
              <a:rPr lang="fi-FI" dirty="0" err="1"/>
              <a:t>economic</a:t>
            </a:r>
            <a:r>
              <a:rPr lang="fi-FI" dirty="0"/>
              <a:t> </a:t>
            </a:r>
            <a:r>
              <a:rPr lang="fi-FI" dirty="0" err="1"/>
              <a:t>rent</a:t>
            </a:r>
            <a:r>
              <a:rPr lang="fi-FI" dirty="0"/>
              <a:t> (</a:t>
            </a:r>
            <a:r>
              <a:rPr lang="fi-FI" dirty="0" err="1"/>
              <a:t>if</a:t>
            </a:r>
            <a:r>
              <a:rPr lang="fi-FI" dirty="0"/>
              <a:t> </a:t>
            </a:r>
            <a:r>
              <a:rPr lang="fi-FI" dirty="0" err="1"/>
              <a:t>revenue</a:t>
            </a:r>
            <a:r>
              <a:rPr lang="fi-FI" dirty="0"/>
              <a:t> </a:t>
            </a:r>
            <a:r>
              <a:rPr lang="fi-FI" dirty="0" err="1"/>
              <a:t>exceeds</a:t>
            </a:r>
            <a:r>
              <a:rPr lang="fi-FI" dirty="0"/>
              <a:t> </a:t>
            </a:r>
            <a:r>
              <a:rPr lang="fi-FI" dirty="0" err="1"/>
              <a:t>the</a:t>
            </a:r>
            <a:r>
              <a:rPr lang="fi-FI" dirty="0"/>
              <a:t> </a:t>
            </a:r>
            <a:r>
              <a:rPr lang="fi-FI" dirty="0" err="1"/>
              <a:t>sum</a:t>
            </a:r>
            <a:r>
              <a:rPr lang="fi-FI" dirty="0"/>
              <a:t> of </a:t>
            </a:r>
            <a:r>
              <a:rPr lang="fi-FI" dirty="0" err="1"/>
              <a:t>fixed</a:t>
            </a:r>
            <a:r>
              <a:rPr lang="fi-FI" dirty="0"/>
              <a:t> and </a:t>
            </a:r>
            <a:r>
              <a:rPr lang="fi-FI" dirty="0" err="1"/>
              <a:t>variable</a:t>
            </a:r>
            <a:r>
              <a:rPr lang="fi-FI" dirty="0"/>
              <a:t> </a:t>
            </a:r>
            <a:r>
              <a:rPr lang="fi-FI" dirty="0" err="1"/>
              <a:t>costs</a:t>
            </a:r>
            <a:r>
              <a:rPr lang="fi-FI" dirty="0"/>
              <a:t>)</a:t>
            </a:r>
          </a:p>
          <a:p>
            <a:pPr marL="342900" indent="-342900"/>
            <a:r>
              <a:rPr lang="fi-FI" dirty="0" err="1"/>
              <a:t>Free</a:t>
            </a:r>
            <a:r>
              <a:rPr lang="fi-FI" dirty="0"/>
              <a:t> </a:t>
            </a:r>
            <a:r>
              <a:rPr lang="fi-FI" dirty="0" err="1"/>
              <a:t>entry</a:t>
            </a:r>
            <a:endParaRPr lang="fi-FI" dirty="0"/>
          </a:p>
          <a:p>
            <a:pPr marL="580500" lvl="1" indent="-342900">
              <a:buFont typeface="Arial" panose="020B0604020202020204" pitchFamily="34" charset="0"/>
              <a:buChar char="•"/>
            </a:pPr>
            <a:r>
              <a:rPr lang="fi-FI" dirty="0"/>
              <a:t>If </a:t>
            </a:r>
            <a:r>
              <a:rPr lang="fi-FI" dirty="0" err="1"/>
              <a:t>all</a:t>
            </a:r>
            <a:r>
              <a:rPr lang="fi-FI" dirty="0"/>
              <a:t> </a:t>
            </a:r>
            <a:r>
              <a:rPr lang="fi-FI" dirty="0" err="1"/>
              <a:t>technologies</a:t>
            </a:r>
            <a:r>
              <a:rPr lang="fi-FI" dirty="0"/>
              <a:t> </a:t>
            </a:r>
            <a:r>
              <a:rPr lang="fi-FI" dirty="0" err="1"/>
              <a:t>are</a:t>
            </a:r>
            <a:r>
              <a:rPr lang="fi-FI" dirty="0"/>
              <a:t> </a:t>
            </a:r>
            <a:r>
              <a:rPr lang="fi-FI" dirty="0" err="1"/>
              <a:t>available</a:t>
            </a:r>
            <a:r>
              <a:rPr lang="fi-FI" dirty="0"/>
              <a:t> to </a:t>
            </a:r>
            <a:r>
              <a:rPr lang="fi-FI" dirty="0" err="1"/>
              <a:t>all</a:t>
            </a:r>
            <a:r>
              <a:rPr lang="fi-FI" dirty="0"/>
              <a:t> </a:t>
            </a:r>
            <a:r>
              <a:rPr lang="fi-FI" dirty="0" err="1"/>
              <a:t>potential</a:t>
            </a:r>
            <a:r>
              <a:rPr lang="fi-FI" dirty="0"/>
              <a:t> </a:t>
            </a:r>
            <a:r>
              <a:rPr lang="fi-FI" dirty="0" err="1"/>
              <a:t>entrants</a:t>
            </a:r>
            <a:r>
              <a:rPr lang="fi-FI" dirty="0"/>
              <a:t> into </a:t>
            </a:r>
            <a:r>
              <a:rPr lang="fi-FI" dirty="0" err="1"/>
              <a:t>the</a:t>
            </a:r>
            <a:r>
              <a:rPr lang="fi-FI" dirty="0"/>
              <a:t> market, </a:t>
            </a:r>
            <a:r>
              <a:rPr lang="fi-FI" dirty="0" err="1"/>
              <a:t>rents</a:t>
            </a:r>
            <a:r>
              <a:rPr lang="fi-FI" dirty="0"/>
              <a:t> </a:t>
            </a:r>
            <a:r>
              <a:rPr lang="fi-FI" dirty="0" err="1"/>
              <a:t>will</a:t>
            </a:r>
            <a:r>
              <a:rPr lang="fi-FI" dirty="0"/>
              <a:t> </a:t>
            </a:r>
            <a:r>
              <a:rPr lang="fi-FI" dirty="0" err="1"/>
              <a:t>be</a:t>
            </a:r>
            <a:r>
              <a:rPr lang="fi-FI" dirty="0"/>
              <a:t> </a:t>
            </a:r>
            <a:r>
              <a:rPr lang="fi-FI" dirty="0" err="1"/>
              <a:t>competed</a:t>
            </a:r>
            <a:r>
              <a:rPr lang="fi-FI" dirty="0"/>
              <a:t> </a:t>
            </a:r>
            <a:r>
              <a:rPr lang="fi-FI" dirty="0" err="1"/>
              <a:t>away</a:t>
            </a:r>
            <a:endParaRPr lang="fi-FI" dirty="0"/>
          </a:p>
          <a:p>
            <a:pPr marL="803700" lvl="2" indent="-342900"/>
            <a:r>
              <a:rPr lang="fi-FI" dirty="0" err="1"/>
              <a:t>Entry</a:t>
            </a:r>
            <a:r>
              <a:rPr lang="fi-FI" dirty="0"/>
              <a:t> </a:t>
            </a:r>
            <a:r>
              <a:rPr lang="fi-FI" dirty="0" err="1"/>
              <a:t>by</a:t>
            </a:r>
            <a:r>
              <a:rPr lang="fi-FI" dirty="0"/>
              <a:t> a single </a:t>
            </a:r>
            <a:r>
              <a:rPr lang="fi-FI" dirty="0" err="1"/>
              <a:t>firm</a:t>
            </a:r>
            <a:r>
              <a:rPr lang="fi-FI" dirty="0"/>
              <a:t> </a:t>
            </a:r>
            <a:r>
              <a:rPr lang="fi-FI" dirty="0" err="1"/>
              <a:t>does</a:t>
            </a:r>
            <a:r>
              <a:rPr lang="fi-FI" dirty="0"/>
              <a:t> </a:t>
            </a:r>
            <a:r>
              <a:rPr lang="fi-FI" dirty="0" err="1"/>
              <a:t>not</a:t>
            </a:r>
            <a:r>
              <a:rPr lang="fi-FI" dirty="0"/>
              <a:t> </a:t>
            </a:r>
            <a:r>
              <a:rPr lang="fi-FI" dirty="0" err="1"/>
              <a:t>have</a:t>
            </a:r>
            <a:r>
              <a:rPr lang="fi-FI" dirty="0"/>
              <a:t> </a:t>
            </a:r>
            <a:r>
              <a:rPr lang="fi-FI" dirty="0" err="1"/>
              <a:t>much</a:t>
            </a:r>
            <a:r>
              <a:rPr lang="fi-FI" dirty="0"/>
              <a:t> </a:t>
            </a:r>
            <a:r>
              <a:rPr lang="fi-FI" dirty="0" err="1"/>
              <a:t>effect</a:t>
            </a:r>
            <a:r>
              <a:rPr lang="fi-FI" dirty="0"/>
              <a:t> on </a:t>
            </a:r>
            <a:r>
              <a:rPr lang="fi-FI" dirty="0" err="1"/>
              <a:t>the</a:t>
            </a:r>
            <a:r>
              <a:rPr lang="fi-FI" dirty="0"/>
              <a:t> market </a:t>
            </a:r>
            <a:r>
              <a:rPr lang="fi-FI" dirty="0" err="1"/>
              <a:t>price</a:t>
            </a:r>
            <a:r>
              <a:rPr lang="fi-FI" dirty="0"/>
              <a:t>. </a:t>
            </a:r>
            <a:r>
              <a:rPr lang="fi-FI" dirty="0" err="1"/>
              <a:t>The</a:t>
            </a:r>
            <a:r>
              <a:rPr lang="fi-FI" dirty="0"/>
              <a:t> </a:t>
            </a:r>
            <a:r>
              <a:rPr lang="fi-FI" dirty="0" err="1"/>
              <a:t>number</a:t>
            </a:r>
            <a:r>
              <a:rPr lang="fi-FI" dirty="0"/>
              <a:t> of </a:t>
            </a:r>
            <a:r>
              <a:rPr lang="fi-FI" dirty="0" err="1"/>
              <a:t>entering</a:t>
            </a:r>
            <a:r>
              <a:rPr lang="fi-FI" dirty="0"/>
              <a:t> </a:t>
            </a:r>
            <a:r>
              <a:rPr lang="fi-FI" dirty="0" err="1"/>
              <a:t>firms</a:t>
            </a:r>
            <a:r>
              <a:rPr lang="fi-FI" dirty="0"/>
              <a:t> is </a:t>
            </a:r>
            <a:r>
              <a:rPr lang="fi-FI" dirty="0" err="1"/>
              <a:t>determined</a:t>
            </a:r>
            <a:r>
              <a:rPr lang="fi-FI" dirty="0"/>
              <a:t> </a:t>
            </a:r>
            <a:r>
              <a:rPr lang="fi-FI" dirty="0" err="1"/>
              <a:t>from</a:t>
            </a:r>
            <a:r>
              <a:rPr lang="fi-FI" dirty="0"/>
              <a:t> </a:t>
            </a:r>
            <a:r>
              <a:rPr lang="fi-FI" dirty="0" err="1"/>
              <a:t>the</a:t>
            </a:r>
            <a:r>
              <a:rPr lang="fi-FI" dirty="0"/>
              <a:t> </a:t>
            </a:r>
            <a:r>
              <a:rPr lang="fi-FI" dirty="0" err="1"/>
              <a:t>requirement</a:t>
            </a:r>
            <a:r>
              <a:rPr lang="fi-FI" dirty="0"/>
              <a:t> </a:t>
            </a:r>
            <a:r>
              <a:rPr lang="fi-FI" dirty="0" err="1"/>
              <a:t>that</a:t>
            </a:r>
            <a:r>
              <a:rPr lang="fi-FI" dirty="0"/>
              <a:t> </a:t>
            </a:r>
            <a:r>
              <a:rPr lang="fi-FI" dirty="0" err="1"/>
              <a:t>any</a:t>
            </a:r>
            <a:r>
              <a:rPr lang="fi-FI" dirty="0"/>
              <a:t> </a:t>
            </a:r>
            <a:r>
              <a:rPr lang="fi-FI" dirty="0" err="1"/>
              <a:t>additional</a:t>
            </a:r>
            <a:r>
              <a:rPr lang="fi-FI" dirty="0"/>
              <a:t> </a:t>
            </a:r>
            <a:r>
              <a:rPr lang="fi-FI" dirty="0" err="1"/>
              <a:t>entrant</a:t>
            </a:r>
            <a:r>
              <a:rPr lang="fi-FI" dirty="0"/>
              <a:t> </a:t>
            </a:r>
            <a:r>
              <a:rPr lang="fi-FI" dirty="0" err="1"/>
              <a:t>would</a:t>
            </a:r>
            <a:r>
              <a:rPr lang="fi-FI" dirty="0"/>
              <a:t> </a:t>
            </a:r>
            <a:r>
              <a:rPr lang="fi-FI" dirty="0" err="1"/>
              <a:t>not</a:t>
            </a:r>
            <a:r>
              <a:rPr lang="fi-FI" dirty="0"/>
              <a:t> </a:t>
            </a:r>
            <a:r>
              <a:rPr lang="fi-FI" dirty="0" err="1"/>
              <a:t>earn</a:t>
            </a:r>
            <a:r>
              <a:rPr lang="fi-FI" dirty="0"/>
              <a:t> a </a:t>
            </a:r>
            <a:r>
              <a:rPr lang="fi-FI" dirty="0" err="1"/>
              <a:t>rent</a:t>
            </a:r>
            <a:r>
              <a:rPr lang="fi-FI" dirty="0"/>
              <a:t> (</a:t>
            </a:r>
            <a:r>
              <a:rPr lang="fi-FI" dirty="0" err="1"/>
              <a:t>or</a:t>
            </a:r>
            <a:r>
              <a:rPr lang="fi-FI" dirty="0"/>
              <a:t> </a:t>
            </a:r>
            <a:r>
              <a:rPr lang="fi-FI" dirty="0" err="1"/>
              <a:t>would</a:t>
            </a:r>
            <a:r>
              <a:rPr lang="fi-FI" dirty="0"/>
              <a:t> </a:t>
            </a:r>
            <a:r>
              <a:rPr lang="fi-FI" dirty="0" err="1"/>
              <a:t>make</a:t>
            </a:r>
            <a:r>
              <a:rPr lang="fi-FI" dirty="0"/>
              <a:t> a </a:t>
            </a:r>
            <a:r>
              <a:rPr lang="fi-FI" dirty="0" err="1"/>
              <a:t>loss</a:t>
            </a:r>
            <a:r>
              <a:rPr lang="fi-FI" dirty="0"/>
              <a:t>)</a:t>
            </a:r>
          </a:p>
          <a:p>
            <a:pPr marL="803700" lvl="2" indent="-342900"/>
            <a:r>
              <a:rPr lang="fi-FI" dirty="0" err="1"/>
              <a:t>All</a:t>
            </a:r>
            <a:r>
              <a:rPr lang="fi-FI" dirty="0"/>
              <a:t> </a:t>
            </a:r>
            <a:r>
              <a:rPr lang="fi-FI" dirty="0" err="1"/>
              <a:t>firms</a:t>
            </a:r>
            <a:r>
              <a:rPr lang="fi-FI" dirty="0"/>
              <a:t> </a:t>
            </a:r>
            <a:r>
              <a:rPr lang="fi-FI" dirty="0" err="1"/>
              <a:t>operate</a:t>
            </a:r>
            <a:r>
              <a:rPr lang="fi-FI" dirty="0"/>
              <a:t> at </a:t>
            </a:r>
            <a:r>
              <a:rPr lang="fi-FI" dirty="0" err="1"/>
              <a:t>the</a:t>
            </a:r>
            <a:r>
              <a:rPr lang="fi-FI" dirty="0"/>
              <a:t> </a:t>
            </a:r>
            <a:r>
              <a:rPr lang="fi-FI" dirty="0" err="1"/>
              <a:t>efficient</a:t>
            </a:r>
            <a:r>
              <a:rPr lang="fi-FI" dirty="0"/>
              <a:t> </a:t>
            </a:r>
            <a:r>
              <a:rPr lang="fi-FI" dirty="0" err="1"/>
              <a:t>scale</a:t>
            </a:r>
            <a:r>
              <a:rPr lang="fi-FI" dirty="0"/>
              <a:t> </a:t>
            </a:r>
            <a:r>
              <a:rPr lang="fi-FI" dirty="0" err="1"/>
              <a:t>where</a:t>
            </a:r>
            <a:r>
              <a:rPr lang="fi-FI" dirty="0"/>
              <a:t> </a:t>
            </a:r>
            <a:r>
              <a:rPr lang="fi-FI" dirty="0" err="1"/>
              <a:t>average</a:t>
            </a:r>
            <a:r>
              <a:rPr lang="fi-FI" dirty="0"/>
              <a:t> </a:t>
            </a:r>
            <a:r>
              <a:rPr lang="fi-FI" dirty="0" err="1"/>
              <a:t>cost</a:t>
            </a:r>
            <a:r>
              <a:rPr lang="fi-FI" dirty="0"/>
              <a:t> is </a:t>
            </a:r>
            <a:r>
              <a:rPr lang="fi-FI" dirty="0" err="1"/>
              <a:t>minimized</a:t>
            </a:r>
            <a:endParaRPr lang="fi-FI" dirty="0"/>
          </a:p>
        </p:txBody>
      </p:sp>
    </p:spTree>
    <p:extLst>
      <p:ext uri="{BB962C8B-B14F-4D97-AF65-F5344CB8AC3E}">
        <p14:creationId xmlns:p14="http://schemas.microsoft.com/office/powerpoint/2010/main" val="2273562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21525"/>
          </a:xfrm>
        </p:spPr>
        <p:txBody>
          <a:bodyPr>
            <a:normAutofit/>
          </a:bodyPr>
          <a:lstStyle/>
          <a:p>
            <a:pPr algn="ctr"/>
            <a:r>
              <a:rPr lang="en-GB" sz="2800" dirty="0">
                <a:latin typeface="+mn-lt"/>
              </a:rPr>
              <a:t>Recall Average cost curve from Lecture 8</a:t>
            </a:r>
          </a:p>
        </p:txBody>
      </p:sp>
      <p:sp>
        <p:nvSpPr>
          <p:cNvPr id="6" name="TextBox 5"/>
          <p:cNvSpPr txBox="1"/>
          <p:nvPr/>
        </p:nvSpPr>
        <p:spPr>
          <a:xfrm>
            <a:off x="334954" y="3611872"/>
            <a:ext cx="8495693" cy="2131353"/>
          </a:xfrm>
          <a:prstGeom prst="rect">
            <a:avLst/>
          </a:prstGeom>
          <a:noFill/>
        </p:spPr>
        <p:txBody>
          <a:bodyPr wrap="square" rtlCol="0">
            <a:spAutoFit/>
          </a:bodyPr>
          <a:lstStyle/>
          <a:p>
            <a:pPr marL="342900" indent="-342900">
              <a:spcAft>
                <a:spcPts val="450"/>
              </a:spcAft>
              <a:buFont typeface="Arial" panose="020B0604020202020204" pitchFamily="34" charset="0"/>
              <a:buChar char="•"/>
            </a:pPr>
            <a:r>
              <a:rPr lang="en-US" sz="2000" dirty="0"/>
              <a:t>For a price-taking firm, P=MC(q)</a:t>
            </a:r>
          </a:p>
          <a:p>
            <a:pPr marL="342900" indent="-342900">
              <a:spcAft>
                <a:spcPts val="450"/>
              </a:spcAft>
              <a:buFont typeface="Arial" panose="020B0604020202020204" pitchFamily="34" charset="0"/>
              <a:buChar char="•"/>
            </a:pPr>
            <a:r>
              <a:rPr lang="en-US" sz="2000" dirty="0"/>
              <a:t>Average cost is minimized where MC(q) = AC(q)</a:t>
            </a:r>
          </a:p>
          <a:p>
            <a:pPr marL="342900" indent="-342900">
              <a:spcAft>
                <a:spcPts val="450"/>
              </a:spcAft>
              <a:buFont typeface="Arial" panose="020B0604020202020204" pitchFamily="34" charset="0"/>
              <a:buChar char="•"/>
            </a:pPr>
            <a:r>
              <a:rPr lang="en-US" sz="2000" dirty="0"/>
              <a:t>Since profit 𝚷(q) = q (P – AC(q)), zero profit implies P = AC(q) = MC(q)</a:t>
            </a:r>
          </a:p>
          <a:p>
            <a:pPr marL="342900" indent="-342900">
              <a:spcAft>
                <a:spcPts val="450"/>
              </a:spcAft>
              <a:buFont typeface="Arial" panose="020B0604020202020204" pitchFamily="34" charset="0"/>
              <a:buChar char="•"/>
            </a:pPr>
            <a:r>
              <a:rPr lang="en-US" sz="2000" dirty="0"/>
              <a:t>Since P depends on Q and Q is the number of firms times individual supply q, these equations determine the long run number of firms in the market</a:t>
            </a:r>
          </a:p>
        </p:txBody>
      </p:sp>
      <p:pic>
        <p:nvPicPr>
          <p:cNvPr id="5" name="Picture 4" descr="figure-07-07-h.jpg"/>
          <p:cNvPicPr>
            <a:picLocks noChangeAspect="1"/>
          </p:cNvPicPr>
          <p:nvPr/>
        </p:nvPicPr>
        <p:blipFill>
          <a:blip r:embed="rId2"/>
          <a:srcRect t="47884" r="522"/>
          <a:stretch>
            <a:fillRect/>
          </a:stretch>
        </p:blipFill>
        <p:spPr>
          <a:xfrm>
            <a:off x="2198495" y="1201849"/>
            <a:ext cx="4610822" cy="2410023"/>
          </a:xfrm>
          <a:prstGeom prst="rect">
            <a:avLst/>
          </a:prstGeom>
        </p:spPr>
      </p:pic>
    </p:spTree>
    <p:extLst>
      <p:ext uri="{BB962C8B-B14F-4D97-AF65-F5344CB8AC3E}">
        <p14:creationId xmlns:p14="http://schemas.microsoft.com/office/powerpoint/2010/main" val="267075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Back to example from Lecture 9</a:t>
            </a:r>
          </a:p>
        </p:txBody>
      </p:sp>
      <mc:AlternateContent xmlns:mc="http://schemas.openxmlformats.org/markup-compatibility/2006" xmlns:a14="http://schemas.microsoft.com/office/drawing/2010/main">
        <mc:Choice Requires="a14">
          <p:sp>
            <p:nvSpPr>
              <p:cNvPr id="5" name="TextBox 4"/>
              <p:cNvSpPr txBox="1"/>
              <p:nvPr/>
            </p:nvSpPr>
            <p:spPr>
              <a:xfrm>
                <a:off x="646880" y="1621476"/>
                <a:ext cx="8185251" cy="3003258"/>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Imagine all firms are alike, i.e. cost function C(q) = F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i="1">
                        <a:latin typeface="Cambria Math" panose="02040503050406030204" pitchFamily="18" charset="0"/>
                      </a:rPr>
                      <m:t> </m:t>
                    </m:r>
                    <m:sSup>
                      <m:sSupPr>
                        <m:ctrlPr>
                          <a:rPr lang="en-US" sz="2000" i="1" dirty="0" smtClean="0">
                            <a:latin typeface="Cambria Math" panose="02040503050406030204" pitchFamily="18" charset="0"/>
                          </a:rPr>
                        </m:ctrlPr>
                      </m:sSupPr>
                      <m:e>
                        <m:r>
                          <m:rPr>
                            <m:nor/>
                          </m:rPr>
                          <a:rPr lang="en-US" sz="2000" dirty="0"/>
                          <m:t>q</m:t>
                        </m:r>
                      </m:e>
                      <m:sup>
                        <m:r>
                          <a:rPr lang="en-US" sz="2000" b="0" i="1" dirty="0" smtClean="0">
                            <a:latin typeface="Cambria Math" panose="02040503050406030204" pitchFamily="18" charset="0"/>
                          </a:rPr>
                          <m:t>2</m:t>
                        </m:r>
                      </m:sup>
                    </m:sSup>
                  </m:oMath>
                </a14:m>
                <a:endParaRPr lang="en-US" sz="2000" dirty="0"/>
              </a:p>
              <a:p>
                <a:pPr marL="342900" indent="-342900">
                  <a:buFont typeface="Arial" panose="020B0604020202020204" pitchFamily="34" charset="0"/>
                  <a:buChar char="•"/>
                </a:pPr>
                <a:r>
                  <a:rPr lang="en-US" sz="2000" dirty="0"/>
                  <a:t>Price taking: MR(q) = P(Q) = MC(q) </a:t>
                </a:r>
              </a:p>
              <a:p>
                <a:pPr marL="342900" indent="-342900">
                  <a:buFont typeface="Arial" panose="020B0604020202020204" pitchFamily="34" charset="0"/>
                  <a:buChar char="•"/>
                </a:pPr>
                <a:r>
                  <a:rPr lang="en-US" sz="2000" dirty="0"/>
                  <a:t>Assume that demand takes the form </a:t>
                </a:r>
              </a:p>
              <a:p>
                <a:pPr lvl="1"/>
                <a:r>
                  <a:rPr lang="en-US" sz="2000" dirty="0"/>
                  <a:t>		P(Q) = 10 -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If all n* firms produce q*, then Q = n*q*</a:t>
                </a:r>
              </a:p>
              <a:p>
                <a:pPr marL="342900" indent="-342900">
                  <a:buFont typeface="Arial" panose="020B0604020202020204" pitchFamily="34" charset="0"/>
                  <a:buChar char="•"/>
                </a:pPr>
                <a:r>
                  <a:rPr lang="en-US" sz="2000" dirty="0"/>
                  <a:t>We have AC(q)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𝐹</m:t>
                        </m:r>
                      </m:num>
                      <m:den>
                        <m:r>
                          <a:rPr lang="en-US" sz="2000" b="0" i="1" smtClean="0">
                            <a:latin typeface="Cambria Math" panose="02040503050406030204" pitchFamily="18" charset="0"/>
                          </a:rPr>
                          <m:t>𝑞</m:t>
                        </m:r>
                      </m:den>
                    </m:f>
                    <m:r>
                      <a:rPr lang="en-US" sz="2000" b="0" i="0" smtClean="0">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q, MC(q) = q</a:t>
                </a:r>
              </a:p>
              <a:p>
                <a:pPr marL="342900" indent="-342900">
                  <a:buFont typeface="Arial" panose="020B0604020202020204" pitchFamily="34" charset="0"/>
                  <a:buChar char="•"/>
                </a:pPr>
                <a:r>
                  <a:rPr lang="en-US" sz="2000" dirty="0"/>
                  <a:t>MC(q) = q =AC(q) if q = q* =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𝐹</m:t>
                        </m:r>
                      </m:e>
                    </m:rad>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46880" y="1621476"/>
                <a:ext cx="8185251" cy="3003258"/>
              </a:xfrm>
              <a:prstGeom prst="rect">
                <a:avLst/>
              </a:prstGeom>
              <a:blipFill>
                <a:blip r:embed="rId2"/>
                <a:stretch>
                  <a:fillRect l="-620" t="-1266" b="-2532"/>
                </a:stretch>
              </a:blipFill>
            </p:spPr>
            <p:txBody>
              <a:bodyPr/>
              <a:lstStyle/>
              <a:p>
                <a:r>
                  <a:rPr lang="en-US">
                    <a:noFill/>
                  </a:rPr>
                  <a:t> </a:t>
                </a:r>
              </a:p>
            </p:txBody>
          </p:sp>
        </mc:Fallback>
      </mc:AlternateContent>
    </p:spTree>
    <p:extLst>
      <p:ext uri="{BB962C8B-B14F-4D97-AF65-F5344CB8AC3E}">
        <p14:creationId xmlns:p14="http://schemas.microsoft.com/office/powerpoint/2010/main" val="3567521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Free entry equilibrium </a:t>
            </a:r>
          </a:p>
        </p:txBody>
      </p:sp>
      <mc:AlternateContent xmlns:mc="http://schemas.openxmlformats.org/markup-compatibility/2006" xmlns:a14="http://schemas.microsoft.com/office/drawing/2010/main">
        <mc:Choice Requires="a14">
          <p:sp>
            <p:nvSpPr>
              <p:cNvPr id="5" name="TextBox 4"/>
              <p:cNvSpPr txBox="1"/>
              <p:nvPr/>
            </p:nvSpPr>
            <p:spPr>
              <a:xfrm>
                <a:off x="540002" y="1241466"/>
                <a:ext cx="8185251" cy="4398320"/>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No rent: P(Q) = P(n*q*) = AC(q*) =MC(q*) </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100</m:t>
                        </m:r>
                      </m:den>
                    </m:f>
                  </m:oMath>
                </a14:m>
                <a:r>
                  <a:rPr lang="en-US" sz="2000" dirty="0"/>
                  <a:t>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r>
                  <a:rPr lang="en-US" sz="2000" dirty="0"/>
                  <a:t>100 (10-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endParaRPr lang="en-US" sz="2000" dirty="0"/>
              </a:p>
              <a:p>
                <a:pPr lvl="2"/>
                <a:r>
                  <a:rPr lang="en-US" sz="2000" dirty="0"/>
                  <a:t>		 n* = 100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a:t>
                </a:r>
              </a:p>
              <a:p>
                <a:pPr marL="342900" indent="-342900">
                  <a:buFont typeface="Arial" panose="020B0604020202020204" pitchFamily="34" charset="0"/>
                  <a:buChar char="•"/>
                </a:pPr>
                <a:r>
                  <a:rPr lang="en-US" sz="2000" dirty="0"/>
                  <a:t>If F=2, n*=400,  on the other hand if F = 8, n*=150.		</a:t>
                </a:r>
              </a:p>
              <a:p>
                <a:pPr marL="342900" indent="-342900">
                  <a:buFont typeface="Arial" panose="020B0604020202020204" pitchFamily="34" charset="0"/>
                  <a:buChar char="•"/>
                </a:pPr>
                <a:endParaRPr lang="en-US" sz="2000" dirty="0"/>
              </a:p>
              <a:p>
                <a:r>
                  <a:rPr lang="en-US" sz="2000" dirty="0"/>
                  <a:t>Notice that n*  is decreasing in F, i.e. n* is high if F is low and n* 	is low if F is high. If F &gt; 50	then it is not profitable for even a single firm to enter.</a:t>
                </a:r>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241466"/>
                <a:ext cx="8185251" cy="4398320"/>
              </a:xfrm>
              <a:prstGeom prst="rect">
                <a:avLst/>
              </a:prstGeom>
              <a:blipFill>
                <a:blip r:embed="rId2"/>
                <a:stretch>
                  <a:fillRect l="-775" t="-576" r="-930"/>
                </a:stretch>
              </a:blipFill>
            </p:spPr>
            <p:txBody>
              <a:bodyPr/>
              <a:lstStyle/>
              <a:p>
                <a:r>
                  <a:rPr lang="en-US">
                    <a:noFill/>
                  </a:rPr>
                  <a:t> </a:t>
                </a:r>
              </a:p>
            </p:txBody>
          </p:sp>
        </mc:Fallback>
      </mc:AlternateContent>
    </p:spTree>
    <p:extLst>
      <p:ext uri="{BB962C8B-B14F-4D97-AF65-F5344CB8AC3E}">
        <p14:creationId xmlns:p14="http://schemas.microsoft.com/office/powerpoint/2010/main" val="47406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xmlns:a14="http://schemas.microsoft.com/office/drawing/2010/main">
        <mc:Choice Requires="a14">
          <p:sp>
            <p:nvSpPr>
              <p:cNvPr id="5" name="TextBox 4"/>
              <p:cNvSpPr txBox="1"/>
              <p:nvPr/>
            </p:nvSpPr>
            <p:spPr>
              <a:xfrm>
                <a:off x="540002" y="1012866"/>
                <a:ext cx="8185251" cy="5530938"/>
              </a:xfrm>
              <a:prstGeom prst="rect">
                <a:avLst/>
              </a:prstGeom>
              <a:noFill/>
            </p:spPr>
            <p:txBody>
              <a:bodyPr wrap="square" rtlCol="0">
                <a:spAutoFit/>
              </a:bodyPr>
              <a:lstStyle/>
              <a:p>
                <a:r>
                  <a:rPr lang="en-US" sz="2000" b="1" dirty="0"/>
                  <a:t>What happens when demand increases?</a:t>
                </a:r>
                <a:endParaRPr lang="en-US" sz="2000" dirty="0"/>
              </a:p>
              <a:p>
                <a:pPr marL="342900" indent="-342900">
                  <a:buFont typeface="Arial" panose="020B0604020202020204" pitchFamily="34" charset="0"/>
                  <a:buChar char="•"/>
                </a:pPr>
                <a:r>
                  <a:rPr lang="en-US" sz="2000" dirty="0"/>
                  <a:t>Suppose that F=2 so that n* = 400 at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Suppose that number of buyers triples and therefore the demand function  increases to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r>
                          <a:rPr lang="en-US" sz="2000" i="1">
                            <a:latin typeface="Cambria Math" panose="02040503050406030204" pitchFamily="18" charset="0"/>
                          </a:rPr>
                          <m:t>00</m:t>
                        </m:r>
                      </m:den>
                    </m:f>
                  </m:oMath>
                </a14:m>
                <a:r>
                  <a:rPr lang="en-US" sz="2000" dirty="0"/>
                  <a:t>Q</a:t>
                </a:r>
              </a:p>
              <a:p>
                <a:pPr marL="342900" indent="-342900">
                  <a:buFont typeface="Arial" panose="020B0604020202020204" pitchFamily="34" charset="0"/>
                  <a:buChar char="•"/>
                </a:pPr>
                <a:r>
                  <a:rPr lang="en-US" sz="2000" dirty="0"/>
                  <a:t>If it takes time for firms to enter, short run response is for the 400 firms to produce more</a:t>
                </a:r>
              </a:p>
              <a:p>
                <a:pPr marL="342900" indent="-342900">
                  <a:buFont typeface="Arial" panose="020B0604020202020204" pitchFamily="34" charset="0"/>
                  <a:buChar char="•"/>
                </a:pPr>
                <a:r>
                  <a:rPr lang="en-US" sz="2000" dirty="0"/>
                  <a:t>With 400 firms, new equilibrium where P(Q) = MC(q) and Q=400 q</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Substituting into the equations gives:</a:t>
                </a:r>
              </a:p>
              <a:p>
                <a:pPr marL="342900" indent="-342900">
                  <a:buFont typeface="Arial" panose="020B0604020202020204" pitchFamily="34" charset="0"/>
                  <a:buChar char="•"/>
                </a:pPr>
                <a:endParaRPr lang="en-US" sz="2000" dirty="0"/>
              </a:p>
              <a:p>
                <a:pPr lvl="1"/>
                <a:r>
                  <a:rPr lang="en-US" sz="2000" dirty="0"/>
                  <a:t>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300</m:t>
                        </m:r>
                      </m:den>
                    </m:f>
                  </m:oMath>
                </a14:m>
                <a:r>
                  <a:rPr lang="en-US" sz="2000" dirty="0"/>
                  <a:t>Q = 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4</m:t>
                        </m:r>
                      </m:num>
                      <m:den>
                        <m:r>
                          <a:rPr lang="en-US" sz="2000" i="1">
                            <a:latin typeface="Cambria Math" panose="02040503050406030204" pitchFamily="18" charset="0"/>
                          </a:rPr>
                          <m:t>3</m:t>
                        </m:r>
                      </m:den>
                    </m:f>
                    <m:r>
                      <m:rPr>
                        <m:sty m:val="p"/>
                      </m:rPr>
                      <a:rPr lang="en-US" sz="2000" b="0" i="0" smtClean="0">
                        <a:latin typeface="Cambria Math" panose="02040503050406030204" pitchFamily="18" charset="0"/>
                      </a:rPr>
                      <m:t>q</m:t>
                    </m:r>
                  </m:oMath>
                </a14:m>
                <a:r>
                  <a:rPr lang="en-US" sz="2000" dirty="0"/>
                  <a:t> = q   or q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30</m:t>
                        </m:r>
                      </m:num>
                      <m:den>
                        <m:r>
                          <a:rPr lang="en-US" sz="2000" b="0" i="1" smtClean="0">
                            <a:latin typeface="Cambria Math" panose="02040503050406030204" pitchFamily="18" charset="0"/>
                          </a:rPr>
                          <m:t>7</m:t>
                        </m:r>
                      </m:den>
                    </m:f>
                  </m:oMath>
                </a14:m>
                <a:r>
                  <a:rPr lang="en-US" sz="2000" dirty="0"/>
                  <a:t>  = P(Q)</a:t>
                </a:r>
              </a:p>
              <a:p>
                <a:endParaRPr lang="en-US" sz="2000" dirty="0"/>
              </a:p>
              <a:p>
                <a:pPr marL="342900" indent="-342900">
                  <a:buFont typeface="Arial" panose="020B0604020202020204" pitchFamily="34" charset="0"/>
                  <a:buChar char="•"/>
                </a:pPr>
                <a:r>
                  <a:rPr lang="en-US" sz="2000" dirty="0"/>
                  <a:t>We can compute the short run profit: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- 2 -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&gt; 0</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012866"/>
                <a:ext cx="8185251" cy="5530938"/>
              </a:xfrm>
              <a:prstGeom prst="rect">
                <a:avLst/>
              </a:prstGeom>
              <a:blipFill>
                <a:blip r:embed="rId2"/>
                <a:stretch>
                  <a:fillRect l="-775" t="-459"/>
                </a:stretch>
              </a:blipFill>
            </p:spPr>
            <p:txBody>
              <a:bodyPr/>
              <a:lstStyle/>
              <a:p>
                <a:r>
                  <a:rPr lang="en-US">
                    <a:noFill/>
                  </a:rPr>
                  <a:t> </a:t>
                </a:r>
              </a:p>
            </p:txBody>
          </p:sp>
        </mc:Fallback>
      </mc:AlternateContent>
    </p:spTree>
    <p:extLst>
      <p:ext uri="{BB962C8B-B14F-4D97-AF65-F5344CB8AC3E}">
        <p14:creationId xmlns:p14="http://schemas.microsoft.com/office/powerpoint/2010/main" val="2966619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xmlns:a14="http://schemas.microsoft.com/office/drawing/2010/main">
        <mc:Choice Requires="a14">
          <p:sp>
            <p:nvSpPr>
              <p:cNvPr id="5" name="TextBox 4"/>
              <p:cNvSpPr txBox="1"/>
              <p:nvPr/>
            </p:nvSpPr>
            <p:spPr>
              <a:xfrm>
                <a:off x="540002" y="1012866"/>
                <a:ext cx="8185251" cy="3961790"/>
              </a:xfrm>
              <a:prstGeom prst="rect">
                <a:avLst/>
              </a:prstGeom>
              <a:noFill/>
            </p:spPr>
            <p:txBody>
              <a:bodyPr wrap="square" rtlCol="0">
                <a:spAutoFit/>
              </a:bodyPr>
              <a:lstStyle/>
              <a:p>
                <a:r>
                  <a:rPr lang="en-US" sz="2000" b="1" dirty="0"/>
                  <a:t>But then more firms will enter</a:t>
                </a:r>
                <a:endParaRPr lang="en-US" sz="2000" dirty="0"/>
              </a:p>
              <a:p>
                <a:pPr marL="342900" indent="-342900">
                  <a:buFont typeface="Arial" panose="020B0604020202020204" pitchFamily="34" charset="0"/>
                  <a:buChar char="•"/>
                </a:pPr>
                <a:r>
                  <a:rPr lang="en-US" sz="2000" dirty="0"/>
                  <a:t>Since the cost function has not changed, positive profits persist as long as price is above the marginal cost at the efficient scale, i.e. as long as </a:t>
                </a:r>
              </a:p>
              <a:p>
                <a:pPr marL="342900" indent="-342900">
                  <a:buFont typeface="Arial" panose="020B0604020202020204" pitchFamily="34" charset="0"/>
                  <a:buChar char="•"/>
                </a:pPr>
                <a:endParaRPr lang="en-US" sz="2000" dirty="0"/>
              </a:p>
              <a:p>
                <a:pPr lvl="2"/>
                <a:r>
                  <a:rPr lang="en-US" sz="2000" dirty="0"/>
                  <a:t> P(Q) &gt; </a:t>
                </a:r>
                <a14:m>
                  <m:oMath xmlns:m="http://schemas.openxmlformats.org/officeDocument/2006/math">
                    <m:rad>
                      <m:radPr>
                        <m:degHide m:val="on"/>
                        <m:ctrlPr>
                          <a:rPr lang="en-US" sz="2000" i="1" smtClean="0">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a:t>
                </a:r>
              </a:p>
              <a:p>
                <a:endParaRPr lang="en-US" sz="2000" dirty="0"/>
              </a:p>
              <a:p>
                <a:pPr marL="342900" indent="-342900">
                  <a:buFont typeface="Arial" panose="020B0604020202020204" pitchFamily="34" charset="0"/>
                  <a:buChar char="•"/>
                </a:pPr>
                <a:r>
                  <a:rPr lang="en-US" sz="2000" dirty="0"/>
                  <a:t>All firms make zero profit at the efficient scale when the number of firms in the larger market n’ satisfies:</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num>
                      <m:den>
                        <m:r>
                          <a:rPr lang="en-US" sz="2000" i="1">
                            <a:latin typeface="Cambria Math" panose="02040503050406030204" pitchFamily="18" charset="0"/>
                          </a:rPr>
                          <m:t>300</m:t>
                        </m:r>
                      </m:den>
                    </m:f>
                  </m:oMath>
                </a14:m>
                <a:r>
                  <a:rPr lang="en-US" sz="2000" dirty="0"/>
                  <a:t>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so that n’ = 300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 = 1200.</a:t>
                </a:r>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012866"/>
                <a:ext cx="8185251" cy="3961790"/>
              </a:xfrm>
              <a:prstGeom prst="rect">
                <a:avLst/>
              </a:prstGeom>
              <a:blipFill>
                <a:blip r:embed="rId2"/>
                <a:stretch>
                  <a:fillRect l="-775" t="-639" r="-620"/>
                </a:stretch>
              </a:blipFill>
            </p:spPr>
            <p:txBody>
              <a:bodyPr/>
              <a:lstStyle/>
              <a:p>
                <a:r>
                  <a:rPr lang="en-US">
                    <a:noFill/>
                  </a:rPr>
                  <a:t> </a:t>
                </a:r>
              </a:p>
            </p:txBody>
          </p:sp>
        </mc:Fallback>
      </mc:AlternateContent>
    </p:spTree>
    <p:extLst>
      <p:ext uri="{BB962C8B-B14F-4D97-AF65-F5344CB8AC3E}">
        <p14:creationId xmlns:p14="http://schemas.microsoft.com/office/powerpoint/2010/main" val="402673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Horizontal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308872"/>
          </a:xfrm>
          <a:prstGeom prst="rect">
            <a:avLst/>
          </a:prstGeom>
          <a:noFill/>
        </p:spPr>
        <p:txBody>
          <a:bodyPr wrap="square" lIns="0" tIns="0" rIns="0" bIns="0" rtlCol="0">
            <a:spAutoFit/>
          </a:bodyPr>
          <a:lstStyle/>
          <a:p>
            <a:r>
              <a:rPr lang="en-US" sz="2000" b="1" dirty="0"/>
              <a:t>As long as we concentrate only on the long-run, we notice that the supply curve is horizontal at the price determined by the average cost at the efficient scale of operating</a:t>
            </a:r>
          </a:p>
          <a:p>
            <a:endParaRPr lang="en-US" sz="2000" b="1" dirty="0"/>
          </a:p>
          <a:p>
            <a:pPr marL="342900" indent="-342900">
              <a:buFont typeface="Arial" panose="020B0604020202020204" pitchFamily="34" charset="0"/>
              <a:buChar char="•"/>
            </a:pPr>
            <a:r>
              <a:rPr lang="en-US" sz="2000" dirty="0"/>
              <a:t>If demand changes, in the long run, only the number of firms in operation changes</a:t>
            </a:r>
          </a:p>
          <a:p>
            <a:pPr marL="342900" indent="-342900">
              <a:buFont typeface="Arial" panose="020B0604020202020204" pitchFamily="34" charset="0"/>
              <a:buChar char="•"/>
            </a:pPr>
            <a:r>
              <a:rPr lang="en-US" sz="2000" dirty="0"/>
              <a:t>Some textbooks assume free availability of all technologies and therefore firms cannot make rents in the long run</a:t>
            </a:r>
          </a:p>
          <a:p>
            <a:pPr marL="342900" indent="-342900">
              <a:buFont typeface="Arial" panose="020B0604020202020204" pitchFamily="34" charset="0"/>
              <a:buChar char="•"/>
            </a:pPr>
            <a:r>
              <a:rPr lang="en-US" sz="2000" dirty="0"/>
              <a:t>This is an incredibly static view of competition</a:t>
            </a:r>
          </a:p>
          <a:p>
            <a:pPr marL="342900" indent="-342900">
              <a:buFont typeface="Arial" panose="020B0604020202020204" pitchFamily="34" charset="0"/>
              <a:buChar char="•"/>
            </a:pPr>
            <a:r>
              <a:rPr lang="en-US" sz="2000" dirty="0"/>
              <a:t>Where are the incentives to innovate if all firms earn zero rents in the market?</a:t>
            </a:r>
          </a:p>
          <a:p>
            <a:pPr marL="342900" indent="-342900">
              <a:buFont typeface="Arial" panose="020B0604020202020204" pitchFamily="34" charset="0"/>
              <a:buChar char="•"/>
            </a:pPr>
            <a:r>
              <a:rPr lang="en-US" sz="2000" dirty="0"/>
              <a:t>The word competition already seems to suggest that agents involved in competition struggle to become better than others</a:t>
            </a:r>
          </a:p>
          <a:p>
            <a:pPr marL="342900" indent="-342900">
              <a:buFont typeface="Arial" panose="020B0604020202020204" pitchFamily="34" charset="0"/>
              <a:buChar char="•"/>
            </a:pPr>
            <a:r>
              <a:rPr lang="en-US" sz="2000" dirty="0"/>
              <a:t>None of this is present in the long-run competitive model</a:t>
            </a:r>
          </a:p>
        </p:txBody>
      </p:sp>
    </p:spTree>
    <p:extLst>
      <p:ext uri="{BB962C8B-B14F-4D97-AF65-F5344CB8AC3E}">
        <p14:creationId xmlns:p14="http://schemas.microsoft.com/office/powerpoint/2010/main" val="162864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fontScale="90000"/>
          </a:bodyPr>
          <a:lstStyle/>
          <a:p>
            <a:pPr algn="ctr"/>
            <a:r>
              <a:rPr lang="en-GB" sz="3600" dirty="0">
                <a:latin typeface="+mn-lt"/>
              </a:rPr>
              <a:t>Increasing or decreasing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616648"/>
          </a:xfrm>
          <a:prstGeom prst="rect">
            <a:avLst/>
          </a:prstGeom>
          <a:noFill/>
        </p:spPr>
        <p:txBody>
          <a:bodyPr wrap="square" lIns="0" tIns="0" rIns="0" bIns="0" rtlCol="0">
            <a:spAutoFit/>
          </a:bodyPr>
          <a:lstStyle/>
          <a:p>
            <a:r>
              <a:rPr lang="en-US" sz="2000" dirty="0"/>
              <a:t>Of course, it is not possible to reproduce existing production indefinitely in all industries at constant cost</a:t>
            </a:r>
          </a:p>
          <a:p>
            <a:pPr marL="800100" lvl="1" indent="-342900">
              <a:buFont typeface="Arial" panose="020B0604020202020204" pitchFamily="34" charset="0"/>
              <a:buChar char="•"/>
            </a:pPr>
            <a:r>
              <a:rPr lang="en-US" sz="2000" dirty="0"/>
              <a:t>Mining</a:t>
            </a:r>
          </a:p>
          <a:p>
            <a:pPr marL="800100" lvl="1" indent="-342900">
              <a:buFont typeface="Arial" panose="020B0604020202020204" pitchFamily="34" charset="0"/>
              <a:buChar char="•"/>
            </a:pPr>
            <a:r>
              <a:rPr lang="en-US" sz="2000" dirty="0"/>
              <a:t>Some agricultural products (fine wine)</a:t>
            </a:r>
          </a:p>
          <a:p>
            <a:pPr marL="800100" lvl="1" indent="-342900">
              <a:buFont typeface="Arial" panose="020B0604020202020204" pitchFamily="34" charset="0"/>
              <a:buChar char="•"/>
            </a:pPr>
            <a:r>
              <a:rPr lang="en-US" sz="2000" dirty="0"/>
              <a:t>Very specialized professions</a:t>
            </a:r>
          </a:p>
          <a:p>
            <a:endParaRPr lang="en-US" sz="2000" dirty="0"/>
          </a:p>
          <a:p>
            <a:r>
              <a:rPr lang="en-US" sz="2000" dirty="0"/>
              <a:t>For some industries, costs might be decreasing as industry size grows</a:t>
            </a:r>
          </a:p>
          <a:p>
            <a:pPr marL="800100" lvl="1" indent="-342900">
              <a:buFont typeface="Arial" panose="020B0604020202020204" pitchFamily="34" charset="0"/>
              <a:buChar char="•"/>
            </a:pPr>
            <a:r>
              <a:rPr lang="en-US" sz="2000" dirty="0"/>
              <a:t>Advantages of agglomeration</a:t>
            </a:r>
          </a:p>
          <a:p>
            <a:pPr marL="800100" lvl="1" indent="-342900">
              <a:buFont typeface="Arial" panose="020B0604020202020204" pitchFamily="34" charset="0"/>
              <a:buChar char="•"/>
            </a:pPr>
            <a:r>
              <a:rPr lang="en-US" sz="2000" dirty="0"/>
              <a:t>Emergence of cities</a:t>
            </a:r>
          </a:p>
          <a:p>
            <a:pPr marL="800100" lvl="1" indent="-342900">
              <a:buFont typeface="Arial" panose="020B0604020202020204" pitchFamily="34" charset="0"/>
              <a:buChar char="•"/>
            </a:pPr>
            <a:r>
              <a:rPr lang="en-US" sz="2000" dirty="0"/>
              <a:t>Silicon Valley, etc.</a:t>
            </a:r>
          </a:p>
          <a:p>
            <a:pPr lvl="1"/>
            <a:endParaRPr lang="en-US" sz="2000" dirty="0"/>
          </a:p>
          <a:p>
            <a:r>
              <a:rPr lang="en-US" sz="2000" dirty="0"/>
              <a:t>In such cases, the long-run supply curve slopes up (with increasing costs) or down (with decreasing costs) and entry and exit of firms represent movements on this long </a:t>
            </a:r>
            <a:r>
              <a:rPr lang="en-US" sz="2000"/>
              <a:t>run curve.</a:t>
            </a:r>
            <a:endParaRPr lang="en-US" sz="2000" dirty="0"/>
          </a:p>
          <a:p>
            <a:endParaRPr lang="en-US" sz="2000" dirty="0"/>
          </a:p>
        </p:txBody>
      </p:sp>
    </p:spTree>
    <p:extLst>
      <p:ext uri="{BB962C8B-B14F-4D97-AF65-F5344CB8AC3E}">
        <p14:creationId xmlns:p14="http://schemas.microsoft.com/office/powerpoint/2010/main" val="1263495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7" y="1884300"/>
            <a:ext cx="7975385" cy="2636000"/>
          </a:xfrm>
        </p:spPr>
        <p:txBody>
          <a:bodyPr>
            <a:noAutofit/>
          </a:bodyPr>
          <a:lstStyle/>
          <a:p>
            <a:pPr algn="ctr"/>
            <a:r>
              <a:rPr lang="en-GB" sz="5400" dirty="0">
                <a:latin typeface="+mn-lt"/>
              </a:rPr>
              <a:t>Competition and rent-seeking</a:t>
            </a:r>
          </a:p>
        </p:txBody>
      </p:sp>
    </p:spTree>
    <p:extLst>
      <p:ext uri="{BB962C8B-B14F-4D97-AF65-F5344CB8AC3E}">
        <p14:creationId xmlns:p14="http://schemas.microsoft.com/office/powerpoint/2010/main" val="2925047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310687"/>
            <a:ext cx="8446104" cy="5047536"/>
          </a:xfrm>
          <a:prstGeom prst="rect">
            <a:avLst/>
          </a:prstGeom>
          <a:noFill/>
        </p:spPr>
        <p:txBody>
          <a:bodyPr wrap="square" lIns="0" tIns="0" rIns="0" bIns="0" rtlCol="0">
            <a:spAutoFit/>
          </a:bodyPr>
          <a:lstStyle/>
          <a:p>
            <a:r>
              <a:rPr lang="en-US" sz="2000" dirty="0"/>
              <a:t>Hayek on competition:</a:t>
            </a:r>
          </a:p>
          <a:p>
            <a:endParaRPr lang="en-US" sz="1600" dirty="0"/>
          </a:p>
          <a:p>
            <a:r>
              <a:rPr lang="en-US" sz="1600" dirty="0"/>
              <a:t>Now, how many of the devices adopted in ordinary life to that end would still be open to a seller in a market in which so-called ‘perfect competition’ prevails? I believe that the answer is exactly none. Advertising, undercutting, and improving (‘differentiating’) the goods or services produced are all excluded by definition—’perfect’ competition means indeed the absence of all competitive activities. (Hayek: </a:t>
            </a:r>
            <a:r>
              <a:rPr lang="en-US" sz="1600" i="1" dirty="0">
                <a:hlinkClick r:id="rId2"/>
              </a:rPr>
              <a:t>The Meaning of Competition</a:t>
            </a:r>
            <a:r>
              <a:rPr lang="en-US" sz="1600" dirty="0"/>
              <a:t>, 1946)</a:t>
            </a:r>
          </a:p>
          <a:p>
            <a:endParaRPr lang="en-US" sz="1600" dirty="0"/>
          </a:p>
          <a:p>
            <a:r>
              <a:rPr lang="en-US" sz="2000" dirty="0"/>
              <a:t>Economic progress results from conscious efforts to improve </a:t>
            </a:r>
          </a:p>
          <a:p>
            <a:pPr marL="914400" lvl="1" indent="-457200">
              <a:buFont typeface="+mj-lt"/>
              <a:buAutoNum type="arabicPeriod"/>
            </a:pPr>
            <a:r>
              <a:rPr lang="en-US" sz="2000" dirty="0"/>
              <a:t>Product quality</a:t>
            </a:r>
          </a:p>
          <a:p>
            <a:pPr marL="914400" lvl="1" indent="-457200">
              <a:buFont typeface="+mj-lt"/>
              <a:buAutoNum type="arabicPeriod"/>
            </a:pPr>
            <a:r>
              <a:rPr lang="en-US" sz="2000" dirty="0"/>
              <a:t>Production processes</a:t>
            </a:r>
          </a:p>
          <a:p>
            <a:pPr marL="914400" lvl="1" indent="-457200">
              <a:buFont typeface="+mj-lt"/>
              <a:buAutoNum type="arabicPeriod"/>
            </a:pPr>
            <a:endParaRPr lang="en-US" sz="2000" dirty="0"/>
          </a:p>
          <a:p>
            <a:r>
              <a:rPr lang="en-US" sz="2000" dirty="0"/>
              <a:t>These efforts are costly and therefore they must result in a profit in the product market. This requires at least temporary market power or property rights to the new products or processes</a:t>
            </a:r>
          </a:p>
          <a:p>
            <a:endParaRPr lang="en-US" sz="2000" dirty="0"/>
          </a:p>
          <a:p>
            <a:endParaRPr lang="en-US" sz="2000" dirty="0"/>
          </a:p>
          <a:p>
            <a:endParaRPr lang="en-US" sz="1600" dirty="0"/>
          </a:p>
        </p:txBody>
      </p:sp>
    </p:spTree>
    <p:extLst>
      <p:ext uri="{BB962C8B-B14F-4D97-AF65-F5344CB8AC3E}">
        <p14:creationId xmlns:p14="http://schemas.microsoft.com/office/powerpoint/2010/main" val="133465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Bread</a:t>
            </a:r>
            <a:r>
              <a:rPr lang="fi-FI" dirty="0"/>
              <a:t> </a:t>
            </a:r>
            <a:r>
              <a:rPr lang="fi-FI" dirty="0" err="1"/>
              <a:t>tax</a:t>
            </a:r>
            <a:r>
              <a:rPr lang="fi-FI" dirty="0"/>
              <a:t> </a:t>
            </a:r>
            <a:r>
              <a:rPr lang="fi-FI" dirty="0" err="1"/>
              <a:t>levied</a:t>
            </a:r>
            <a:r>
              <a:rPr lang="fi-FI" dirty="0"/>
              <a:t> on </a:t>
            </a:r>
            <a:r>
              <a:rPr lang="fi-FI" dirty="0" err="1"/>
              <a:t>bakers</a:t>
            </a:r>
            <a:endParaRPr lang="fi-FI" dirty="0"/>
          </a:p>
        </p:txBody>
      </p:sp>
      <p:grpSp>
        <p:nvGrpSpPr>
          <p:cNvPr id="14" name="Group 13">
            <a:extLst>
              <a:ext uri="{FF2B5EF4-FFF2-40B4-BE49-F238E27FC236}">
                <a16:creationId xmlns:a16="http://schemas.microsoft.com/office/drawing/2014/main" id="{7C52A6F5-E69F-C44E-BDE7-B9EA6667E20A}"/>
              </a:ext>
            </a:extLst>
          </p:cNvPr>
          <p:cNvGrpSpPr/>
          <p:nvPr/>
        </p:nvGrpSpPr>
        <p:grpSpPr>
          <a:xfrm>
            <a:off x="1196723" y="3990770"/>
            <a:ext cx="3168197" cy="1944000"/>
            <a:chOff x="1183894" y="3626388"/>
            <a:chExt cx="3168197" cy="1944000"/>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cxnSp>
        <p:nvCxnSpPr>
          <p:cNvPr id="21" name="Straight Connector 20">
            <a:extLst>
              <a:ext uri="{FF2B5EF4-FFF2-40B4-BE49-F238E27FC236}">
                <a16:creationId xmlns:a16="http://schemas.microsoft.com/office/drawing/2014/main" id="{51FF6B86-3A9A-5641-A91C-EEF135AEC37A}"/>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a:cxnSpLocks/>
          </p:cNvCxnSpPr>
          <p:nvPr/>
        </p:nvCxnSpPr>
        <p:spPr>
          <a:xfrm flipH="1" flipV="1">
            <a:off x="1155700" y="3702479"/>
            <a:ext cx="2608217" cy="192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8863E56-7767-4642-AD06-FBB1966009CE}"/>
              </a:ext>
            </a:extLst>
          </p:cNvPr>
          <p:cNvCxnSpPr>
            <a:cxnSpLocks/>
          </p:cNvCxnSpPr>
          <p:nvPr/>
        </p:nvCxnSpPr>
        <p:spPr>
          <a:xfrm flipH="1">
            <a:off x="1155700" y="4212705"/>
            <a:ext cx="2702586" cy="3517"/>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49350" y="4044683"/>
            <a:ext cx="262892" cy="161583"/>
          </a:xfrm>
          <a:prstGeom prst="rect">
            <a:avLst/>
          </a:prstGeom>
          <a:noFill/>
        </p:spPr>
        <p:txBody>
          <a:bodyPr wrap="none" lIns="0" tIns="0" rIns="0" bIns="0" rtlCol="0">
            <a:spAutoFit/>
          </a:bodyPr>
          <a:lstStyle/>
          <a:p>
            <a:r>
              <a:rPr lang="fi-FI" sz="1050" dirty="0"/>
              <a:t>1,80</a:t>
            </a:r>
          </a:p>
        </p:txBody>
      </p:sp>
      <p:sp>
        <p:nvSpPr>
          <p:cNvPr id="30" name="TextBox 29"/>
          <p:cNvSpPr txBox="1"/>
          <p:nvPr/>
        </p:nvSpPr>
        <p:spPr>
          <a:xfrm>
            <a:off x="1174750" y="3486150"/>
            <a:ext cx="262892" cy="161583"/>
          </a:xfrm>
          <a:prstGeom prst="rect">
            <a:avLst/>
          </a:prstGeom>
          <a:noFill/>
        </p:spPr>
        <p:txBody>
          <a:bodyPr wrap="none" lIns="0" tIns="0" rIns="0" bIns="0" rtlCol="0">
            <a:spAutoFit/>
          </a:bodyPr>
          <a:lstStyle/>
          <a:p>
            <a:r>
              <a:rPr lang="fi-FI" sz="1050" dirty="0"/>
              <a:t>2,30</a:t>
            </a:r>
          </a:p>
        </p:txBody>
      </p:sp>
      <p:sp>
        <p:nvSpPr>
          <p:cNvPr id="32" name="TextBox 31">
            <a:extLst>
              <a:ext uri="{FF2B5EF4-FFF2-40B4-BE49-F238E27FC236}">
                <a16:creationId xmlns:a16="http://schemas.microsoft.com/office/drawing/2014/main" id="{EC52A4E9-3F86-AA49-B567-6FB14112225E}"/>
              </a:ext>
            </a:extLst>
          </p:cNvPr>
          <p:cNvSpPr txBox="1"/>
          <p:nvPr/>
        </p:nvSpPr>
        <p:spPr>
          <a:xfrm rot="19357853">
            <a:off x="5085356" y="1614431"/>
            <a:ext cx="3137677" cy="369332"/>
          </a:xfrm>
          <a:prstGeom prst="rect">
            <a:avLst/>
          </a:prstGeom>
          <a:noFill/>
        </p:spPr>
        <p:txBody>
          <a:bodyPr wrap="square" rtlCol="0">
            <a:spAutoFit/>
          </a:bodyPr>
          <a:lstStyle/>
          <a:p>
            <a:r>
              <a:rPr lang="en-US" dirty="0">
                <a:solidFill>
                  <a:schemeClr val="accent3"/>
                </a:solidFill>
              </a:rPr>
              <a:t>Supply after tax</a:t>
            </a:r>
          </a:p>
        </p:txBody>
      </p:sp>
      <p:sp>
        <p:nvSpPr>
          <p:cNvPr id="23" name="TextBox 22">
            <a:extLst>
              <a:ext uri="{FF2B5EF4-FFF2-40B4-BE49-F238E27FC236}">
                <a16:creationId xmlns:a16="http://schemas.microsoft.com/office/drawing/2014/main" id="{39678040-10A5-DC4B-BA33-5B1723A63B29}"/>
              </a:ext>
            </a:extLst>
          </p:cNvPr>
          <p:cNvSpPr txBox="1"/>
          <p:nvPr/>
        </p:nvSpPr>
        <p:spPr>
          <a:xfrm>
            <a:off x="5725245" y="3416106"/>
            <a:ext cx="3319718" cy="646331"/>
          </a:xfrm>
          <a:prstGeom prst="rect">
            <a:avLst/>
          </a:prstGeom>
          <a:noFill/>
        </p:spPr>
        <p:txBody>
          <a:bodyPr wrap="square" lIns="0" tIns="0" rIns="0" bIns="0" rtlCol="0">
            <a:spAutoFit/>
          </a:bodyPr>
          <a:lstStyle/>
          <a:p>
            <a:r>
              <a:rPr lang="fi-FI" sz="1400" dirty="0" err="1"/>
              <a:t>Bakers</a:t>
            </a:r>
            <a:r>
              <a:rPr lang="fi-FI" sz="1400" dirty="0"/>
              <a:t> </a:t>
            </a:r>
            <a:r>
              <a:rPr lang="fi-FI" sz="1400" dirty="0" err="1"/>
              <a:t>must</a:t>
            </a:r>
            <a:r>
              <a:rPr lang="fi-FI" sz="1400" dirty="0"/>
              <a:t> </a:t>
            </a:r>
            <a:r>
              <a:rPr lang="fi-FI" sz="1400" dirty="0" err="1"/>
              <a:t>get</a:t>
            </a:r>
            <a:r>
              <a:rPr lang="fi-FI" sz="1400" dirty="0"/>
              <a:t> 50 </a:t>
            </a:r>
            <a:r>
              <a:rPr lang="fi-FI" sz="1400" dirty="0" err="1"/>
              <a:t>cents</a:t>
            </a:r>
            <a:r>
              <a:rPr lang="fi-FI" sz="1400" dirty="0"/>
              <a:t> </a:t>
            </a:r>
            <a:r>
              <a:rPr lang="fi-FI" sz="1400" dirty="0" err="1"/>
              <a:t>more</a:t>
            </a:r>
            <a:r>
              <a:rPr lang="fi-FI" sz="1400" dirty="0"/>
              <a:t> </a:t>
            </a:r>
            <a:r>
              <a:rPr lang="fi-FI" sz="1400" dirty="0" err="1"/>
              <a:t>than</a:t>
            </a:r>
            <a:r>
              <a:rPr lang="fi-FI" sz="1400" dirty="0"/>
              <a:t> </a:t>
            </a:r>
            <a:r>
              <a:rPr lang="fi-FI" sz="1400" dirty="0" err="1"/>
              <a:t>before</a:t>
            </a:r>
            <a:r>
              <a:rPr lang="fi-FI" sz="1400" dirty="0"/>
              <a:t> </a:t>
            </a:r>
            <a:r>
              <a:rPr lang="fi-FI" sz="1400" dirty="0" err="1"/>
              <a:t>tax</a:t>
            </a:r>
            <a:r>
              <a:rPr lang="fi-FI" sz="1400" dirty="0"/>
              <a:t> to </a:t>
            </a:r>
            <a:r>
              <a:rPr lang="fi-FI" sz="1400" dirty="0" err="1"/>
              <a:t>be</a:t>
            </a:r>
            <a:r>
              <a:rPr lang="fi-FI" sz="1400" dirty="0"/>
              <a:t> </a:t>
            </a:r>
            <a:r>
              <a:rPr lang="fi-FI" sz="1400" dirty="0" err="1"/>
              <a:t>willing</a:t>
            </a:r>
            <a:r>
              <a:rPr lang="fi-FI" sz="1400" dirty="0"/>
              <a:t> to </a:t>
            </a:r>
            <a:r>
              <a:rPr lang="fi-FI" sz="1400" dirty="0" err="1"/>
              <a:t>sell</a:t>
            </a:r>
            <a:r>
              <a:rPr lang="fi-FI" sz="1400" dirty="0"/>
              <a:t> </a:t>
            </a:r>
            <a:r>
              <a:rPr lang="fi-FI" sz="1400" dirty="0" err="1"/>
              <a:t>the</a:t>
            </a:r>
            <a:r>
              <a:rPr lang="fi-FI" sz="1400" dirty="0"/>
              <a:t> </a:t>
            </a:r>
            <a:r>
              <a:rPr lang="fi-FI" sz="1400" dirty="0" err="1"/>
              <a:t>same</a:t>
            </a:r>
            <a:r>
              <a:rPr lang="fi-FI" sz="1400" dirty="0"/>
              <a:t> </a:t>
            </a:r>
            <a:r>
              <a:rPr lang="fi-FI" sz="1400" dirty="0" err="1"/>
              <a:t>amount</a:t>
            </a:r>
            <a:endParaRPr lang="fi-FI" sz="1400" dirty="0"/>
          </a:p>
        </p:txBody>
      </p:sp>
      <p:sp>
        <p:nvSpPr>
          <p:cNvPr id="28" name="TextBox 27">
            <a:extLst>
              <a:ext uri="{FF2B5EF4-FFF2-40B4-BE49-F238E27FC236}">
                <a16:creationId xmlns:a16="http://schemas.microsoft.com/office/drawing/2014/main" id="{8E531B14-51A3-0241-A4E8-F8D8FE8F8E4C}"/>
              </a:ext>
            </a:extLst>
          </p:cNvPr>
          <p:cNvSpPr txBox="1"/>
          <p:nvPr/>
        </p:nvSpPr>
        <p:spPr>
          <a:xfrm>
            <a:off x="1228222" y="5448900"/>
            <a:ext cx="6097671" cy="430887"/>
          </a:xfrm>
          <a:prstGeom prst="rect">
            <a:avLst/>
          </a:prstGeom>
          <a:solidFill>
            <a:schemeClr val="bg1"/>
          </a:solidFill>
        </p:spPr>
        <p:txBody>
          <a:bodyPr wrap="square" lIns="0" tIns="0" rIns="0" bIns="0" rtlCol="0">
            <a:spAutoFit/>
          </a:bodyPr>
          <a:lstStyle/>
          <a:p>
            <a:r>
              <a:rPr lang="fi-FI" sz="1400" dirty="0"/>
              <a:t>In </a:t>
            </a:r>
            <a:r>
              <a:rPr lang="fi-FI" sz="1400" dirty="0" err="1"/>
              <a:t>the</a:t>
            </a:r>
            <a:r>
              <a:rPr lang="fi-FI" sz="1400" dirty="0"/>
              <a:t> </a:t>
            </a:r>
            <a:r>
              <a:rPr lang="fi-FI" sz="1400" dirty="0" err="1"/>
              <a:t>new</a:t>
            </a:r>
            <a:r>
              <a:rPr lang="fi-FI" sz="1400" dirty="0"/>
              <a:t> </a:t>
            </a:r>
            <a:r>
              <a:rPr lang="fi-FI" sz="1400" dirty="0" err="1"/>
              <a:t>equilibrium</a:t>
            </a:r>
            <a:r>
              <a:rPr lang="fi-FI" sz="1400" dirty="0"/>
              <a:t>, </a:t>
            </a:r>
            <a:r>
              <a:rPr lang="fi-FI" sz="1400" dirty="0" err="1"/>
              <a:t>buyers</a:t>
            </a:r>
            <a:r>
              <a:rPr lang="fi-FI" sz="1400" dirty="0"/>
              <a:t> </a:t>
            </a:r>
            <a:r>
              <a:rPr lang="fi-FI" sz="1400" dirty="0" err="1"/>
              <a:t>pay</a:t>
            </a:r>
            <a:r>
              <a:rPr lang="fi-FI" sz="1400" dirty="0"/>
              <a:t> 2,30€. Baker </a:t>
            </a:r>
            <a:r>
              <a:rPr lang="fi-FI" sz="1400" dirty="0" err="1"/>
              <a:t>pays</a:t>
            </a:r>
            <a:r>
              <a:rPr lang="fi-FI" sz="1400" dirty="0"/>
              <a:t> 50 </a:t>
            </a:r>
            <a:r>
              <a:rPr lang="fi-FI" sz="1400" dirty="0" err="1"/>
              <a:t>cents</a:t>
            </a:r>
            <a:r>
              <a:rPr lang="fi-FI" sz="1400" dirty="0"/>
              <a:t> to </a:t>
            </a:r>
            <a:r>
              <a:rPr lang="fi-FI" sz="1400" dirty="0" err="1"/>
              <a:t>the</a:t>
            </a:r>
            <a:r>
              <a:rPr lang="fi-FI" sz="1400" dirty="0"/>
              <a:t> </a:t>
            </a:r>
            <a:r>
              <a:rPr lang="fi-FI" sz="1400" dirty="0" err="1"/>
              <a:t>state</a:t>
            </a:r>
            <a:r>
              <a:rPr lang="fi-FI" sz="1400" dirty="0"/>
              <a:t> and </a:t>
            </a:r>
            <a:r>
              <a:rPr lang="fi-FI" sz="1400" dirty="0" err="1"/>
              <a:t>gets</a:t>
            </a:r>
            <a:r>
              <a:rPr lang="fi-FI" sz="1400" dirty="0"/>
              <a:t> 1,80€. </a:t>
            </a:r>
            <a:r>
              <a:rPr lang="fi-FI" sz="1400" dirty="0" err="1"/>
              <a:t>Less</a:t>
            </a:r>
            <a:r>
              <a:rPr lang="fi-FI" sz="1400" dirty="0"/>
              <a:t> </a:t>
            </a:r>
            <a:r>
              <a:rPr lang="fi-FI" sz="1400" dirty="0" err="1"/>
              <a:t>bread</a:t>
            </a:r>
            <a:r>
              <a:rPr lang="fi-FI" sz="1400" dirty="0"/>
              <a:t> </a:t>
            </a:r>
            <a:r>
              <a:rPr lang="fi-FI" sz="1400" dirty="0" err="1"/>
              <a:t>sold</a:t>
            </a:r>
            <a:r>
              <a:rPr lang="fi-FI" sz="1400" dirty="0"/>
              <a:t> </a:t>
            </a:r>
            <a:r>
              <a:rPr lang="fi-FI" sz="1400" dirty="0" err="1"/>
              <a:t>than</a:t>
            </a:r>
            <a:r>
              <a:rPr lang="fi-FI" sz="1400" dirty="0"/>
              <a:t> </a:t>
            </a:r>
            <a:r>
              <a:rPr lang="fi-FI" sz="1400" dirty="0" err="1"/>
              <a:t>before</a:t>
            </a:r>
            <a:r>
              <a:rPr lang="fi-FI" sz="1400" dirty="0"/>
              <a:t> </a:t>
            </a:r>
            <a:r>
              <a:rPr lang="fi-FI" sz="1400" dirty="0" err="1"/>
              <a:t>tax</a:t>
            </a:r>
            <a:endParaRPr lang="fi-FI" sz="1400" dirty="0"/>
          </a:p>
        </p:txBody>
      </p:sp>
    </p:spTree>
    <p:extLst>
      <p:ext uri="{BB962C8B-B14F-4D97-AF65-F5344CB8AC3E}">
        <p14:creationId xmlns:p14="http://schemas.microsoft.com/office/powerpoint/2010/main" val="22517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070811"/>
            <a:ext cx="8446104" cy="4616648"/>
          </a:xfrm>
          <a:prstGeom prst="rect">
            <a:avLst/>
          </a:prstGeom>
          <a:noFill/>
        </p:spPr>
        <p:txBody>
          <a:bodyPr wrap="square" lIns="0" tIns="0" rIns="0" bIns="0" rtlCol="0">
            <a:spAutoFit/>
          </a:bodyPr>
          <a:lstStyle/>
          <a:p>
            <a:r>
              <a:rPr lang="en-US" sz="2000" dirty="0"/>
              <a:t>Hayek was writing on planned versus market economies. </a:t>
            </a:r>
          </a:p>
          <a:p>
            <a:r>
              <a:rPr lang="en-US" sz="2000" dirty="0"/>
              <a:t>In a planned economy, the planning officer must know all features of the economy. </a:t>
            </a:r>
          </a:p>
          <a:p>
            <a:endParaRPr lang="en-US" sz="2000" dirty="0"/>
          </a:p>
          <a:p>
            <a:r>
              <a:rPr lang="en-US" sz="2000" dirty="0"/>
              <a:t>In a market economy, the entrepreneur needs to look only at prices to evaluate the usefulness of potential innovations</a:t>
            </a:r>
            <a:endParaRPr lang="en-US" sz="1600" dirty="0"/>
          </a:p>
          <a:p>
            <a:endParaRPr lang="en-US" sz="1600" dirty="0"/>
          </a:p>
          <a:p>
            <a:r>
              <a:rPr lang="en-US" sz="1600" dirty="0"/>
              <a:t>Hayek on information:</a:t>
            </a:r>
          </a:p>
          <a:p>
            <a:endParaRPr lang="en-US" sz="1600" dirty="0"/>
          </a:p>
          <a:p>
            <a:r>
              <a:rPr lang="en-US" sz="1600" dirty="0"/>
              <a:t>Which of these systems [central planning or competition] is likely to be more efficient depends mainly on the question under which of them we can expect [to make fuller use] of the existing knowledge. This, in turn, depends on whether we are more likely to succeed in putting at the disposal of a single central authority all the knowledge which ought to be used but which is initially dispersed among many different individuals, or in conveying to the individuals such additional knowledge as they need in order to enable them to dovetail their plans with those of others. (Hayek: </a:t>
            </a:r>
            <a:r>
              <a:rPr lang="en-US" sz="1600" i="1" dirty="0">
                <a:hlinkClick r:id="rId2"/>
              </a:rPr>
              <a:t>The Use of Knowledge in Society</a:t>
            </a:r>
            <a:r>
              <a:rPr lang="en-US" sz="1600" dirty="0"/>
              <a:t>, </a:t>
            </a:r>
            <a:r>
              <a:rPr lang="en-GB" sz="1400" i="1" dirty="0"/>
              <a:t>The American Economic Review</a:t>
            </a:r>
            <a:r>
              <a:rPr lang="en-GB" sz="1400" dirty="0"/>
              <a:t>, Vol. 35, No. 4. (Sep., 1945), pp. 519-530</a:t>
            </a:r>
            <a:r>
              <a:rPr lang="en-US" sz="1400" dirty="0"/>
              <a:t>).</a:t>
            </a:r>
          </a:p>
        </p:txBody>
      </p:sp>
    </p:spTree>
    <p:extLst>
      <p:ext uri="{BB962C8B-B14F-4D97-AF65-F5344CB8AC3E}">
        <p14:creationId xmlns:p14="http://schemas.microsoft.com/office/powerpoint/2010/main" val="2511010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3693319"/>
          </a:xfrm>
          <a:prstGeom prst="rect">
            <a:avLst/>
          </a:prstGeom>
          <a:noFill/>
        </p:spPr>
        <p:txBody>
          <a:bodyPr wrap="square" lIns="0" tIns="0" rIns="0" bIns="0" rtlCol="0">
            <a:spAutoFit/>
          </a:bodyPr>
          <a:lstStyle/>
          <a:p>
            <a:r>
              <a:rPr lang="en-US" sz="2000" dirty="0"/>
              <a:t>There is wide agreement amongst economists that an important virtue of the market mechanism is that it provides the right information for investments in new product and process innovations</a:t>
            </a:r>
          </a:p>
          <a:p>
            <a:endParaRPr lang="en-US" sz="2000" dirty="0"/>
          </a:p>
          <a:p>
            <a:r>
              <a:rPr lang="en-US" sz="2000" dirty="0"/>
              <a:t>Markets provide a method for aggregating dispersed information in a very efficient manner (more on this in the next lecture)</a:t>
            </a:r>
          </a:p>
          <a:p>
            <a:endParaRPr lang="en-US" sz="2000" dirty="0"/>
          </a:p>
          <a:p>
            <a:r>
              <a:rPr lang="en-US" sz="2000" dirty="0"/>
              <a:t>Rent-seeking is the term given to the process where innovators come up with new ideas or ways of conducting business</a:t>
            </a:r>
          </a:p>
          <a:p>
            <a:endParaRPr lang="en-US" sz="2000" dirty="0"/>
          </a:p>
          <a:p>
            <a:r>
              <a:rPr lang="en-US" sz="2000" dirty="0"/>
              <a:t>Since trying new methods is expensive and inherently risky, the rewards for success must be considerable to make rent-seeking worthwhile</a:t>
            </a:r>
            <a:endParaRPr lang="en-US" sz="1600" dirty="0"/>
          </a:p>
        </p:txBody>
      </p:sp>
    </p:spTree>
    <p:extLst>
      <p:ext uri="{BB962C8B-B14F-4D97-AF65-F5344CB8AC3E}">
        <p14:creationId xmlns:p14="http://schemas.microsoft.com/office/powerpoint/2010/main" val="2141115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Is rent-seeking always good?</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4308872"/>
          </a:xfrm>
          <a:prstGeom prst="rect">
            <a:avLst/>
          </a:prstGeom>
          <a:noFill/>
        </p:spPr>
        <p:txBody>
          <a:bodyPr wrap="square" lIns="0" tIns="0" rIns="0" bIns="0" rtlCol="0">
            <a:spAutoFit/>
          </a:bodyPr>
          <a:lstStyle/>
          <a:p>
            <a:r>
              <a:rPr lang="en-US" sz="2000" dirty="0"/>
              <a:t>Suppose that a firm discovers that by investing F in a new production process, it can make a profit above F and earn a rent at existing market prices </a:t>
            </a:r>
          </a:p>
          <a:p>
            <a:pPr marL="800100" lvl="1" indent="-342900">
              <a:buFont typeface="Arial" panose="020B0604020202020204" pitchFamily="34" charset="0"/>
              <a:buChar char="•"/>
            </a:pPr>
            <a:r>
              <a:rPr lang="en-US" sz="2000" dirty="0"/>
              <a:t>Do we know that total surplus is increased by adopting this process?</a:t>
            </a:r>
          </a:p>
          <a:p>
            <a:pPr marL="800100" lvl="1" indent="-342900">
              <a:buFont typeface="Arial" panose="020B0604020202020204" pitchFamily="34" charset="0"/>
              <a:buChar char="•"/>
            </a:pPr>
            <a:r>
              <a:rPr lang="en-US" sz="2000" dirty="0"/>
              <a:t>If the firm is small and the market price does not change, only the firm’s own profit is affected and therefore surplus is increased</a:t>
            </a:r>
          </a:p>
          <a:p>
            <a:pPr marL="800100" lvl="1" indent="-342900">
              <a:buFont typeface="Arial" panose="020B0604020202020204" pitchFamily="34" charset="0"/>
              <a:buChar char="•"/>
            </a:pPr>
            <a:endParaRPr lang="en-US" sz="2000" dirty="0"/>
          </a:p>
          <a:p>
            <a:r>
              <a:rPr lang="en-US" sz="2000" dirty="0"/>
              <a:t>Suppose a firm can hire a team of lawyers at a great cost to lengthen the copyright protection for an existing product</a:t>
            </a:r>
          </a:p>
          <a:p>
            <a:pPr marL="800100" lvl="1" indent="-342900">
              <a:buFont typeface="Arial" panose="020B0604020202020204" pitchFamily="34" charset="0"/>
              <a:buChar char="•"/>
            </a:pPr>
            <a:r>
              <a:rPr lang="en-US" sz="2000" dirty="0"/>
              <a:t>Is this type of rent-seeking increasing total surplus?</a:t>
            </a:r>
          </a:p>
          <a:p>
            <a:pPr marL="1257300" lvl="2" indent="-342900">
              <a:buFont typeface="Arial" panose="020B0604020202020204" pitchFamily="34" charset="0"/>
              <a:buChar char="•"/>
            </a:pPr>
            <a:endParaRPr lang="en-US" sz="2000" dirty="0"/>
          </a:p>
          <a:p>
            <a:r>
              <a:rPr lang="en-US" sz="2000" dirty="0"/>
              <a:t>In general, rent seeking can involve market expansion and business stealing, the first increases surplus, the second shifts surpluses</a:t>
            </a:r>
          </a:p>
        </p:txBody>
      </p:sp>
    </p:spTree>
    <p:extLst>
      <p:ext uri="{BB962C8B-B14F-4D97-AF65-F5344CB8AC3E}">
        <p14:creationId xmlns:p14="http://schemas.microsoft.com/office/powerpoint/2010/main" val="949736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Creative destruction</a:t>
            </a:r>
          </a:p>
        </p:txBody>
      </p:sp>
      <p:sp>
        <p:nvSpPr>
          <p:cNvPr id="4" name="TextBox 3">
            <a:extLst>
              <a:ext uri="{FF2B5EF4-FFF2-40B4-BE49-F238E27FC236}">
                <a16:creationId xmlns:a16="http://schemas.microsoft.com/office/drawing/2014/main" id="{E64F7B84-694D-9649-B54E-69A38231242C}"/>
              </a:ext>
            </a:extLst>
          </p:cNvPr>
          <p:cNvSpPr txBox="1"/>
          <p:nvPr/>
        </p:nvSpPr>
        <p:spPr>
          <a:xfrm>
            <a:off x="733926" y="1191126"/>
            <a:ext cx="8037095" cy="3785652"/>
          </a:xfrm>
          <a:prstGeom prst="rect">
            <a:avLst/>
          </a:prstGeom>
          <a:noFill/>
        </p:spPr>
        <p:txBody>
          <a:bodyPr wrap="square" lIns="0" tIns="0" rIns="0" bIns="0" rtlCol="0">
            <a:spAutoFit/>
          </a:bodyPr>
          <a:lstStyle/>
          <a:p>
            <a:r>
              <a:rPr lang="en-US" sz="2000" b="1" dirty="0"/>
              <a:t>Joseph Schumpeter:</a:t>
            </a:r>
          </a:p>
          <a:p>
            <a:r>
              <a:rPr lang="en-US" dirty="0"/>
              <a:t>[...] The opening up of new markets, foreign or domestic, and the organizational development from the craft shop and factory to such concerns as U.S. Steel illustrate the process of industrial mutation that incessantly revolutionizes the economic structure </a:t>
            </a:r>
            <a:r>
              <a:rPr lang="en-US" i="1" dirty="0"/>
              <a:t>from within</a:t>
            </a:r>
            <a:r>
              <a:rPr lang="en-US" dirty="0"/>
              <a:t>, incessantly destroying the old one, incessantly creating a new one. This process of Creative Destruction is the essential fact about capitalism. It is what capitalism consists in and what every capitalist concern has got to live in. (</a:t>
            </a:r>
            <a:r>
              <a:rPr lang="en-US" i="1" dirty="0"/>
              <a:t>Capitalism, Socialism and Democracy, 1942)</a:t>
            </a:r>
          </a:p>
          <a:p>
            <a:endParaRPr lang="en-US" sz="2000" b="1" i="1" dirty="0"/>
          </a:p>
          <a:p>
            <a:r>
              <a:rPr lang="en-US" sz="2000" dirty="0"/>
              <a:t>A central issue for understanding economic progress:</a:t>
            </a:r>
          </a:p>
          <a:p>
            <a:pPr marL="800100" lvl="1" indent="-342900">
              <a:buFont typeface="Arial" panose="020B0604020202020204" pitchFamily="34" charset="0"/>
              <a:buChar char="•"/>
            </a:pPr>
            <a:r>
              <a:rPr lang="en-US" sz="2000" dirty="0"/>
              <a:t>What kinds of markets perform the best in producing innovations?</a:t>
            </a:r>
          </a:p>
          <a:p>
            <a:endParaRPr lang="en-US" sz="2000" dirty="0"/>
          </a:p>
        </p:txBody>
      </p:sp>
    </p:spTree>
    <p:extLst>
      <p:ext uri="{BB962C8B-B14F-4D97-AF65-F5344CB8AC3E}">
        <p14:creationId xmlns:p14="http://schemas.microsoft.com/office/powerpoint/2010/main" val="1240568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Cycle of economic progress</a:t>
            </a:r>
          </a:p>
        </p:txBody>
      </p:sp>
      <p:sp>
        <p:nvSpPr>
          <p:cNvPr id="4" name="TextBox 3">
            <a:extLst>
              <a:ext uri="{FF2B5EF4-FFF2-40B4-BE49-F238E27FC236}">
                <a16:creationId xmlns:a16="http://schemas.microsoft.com/office/drawing/2014/main" id="{E64F7B84-694D-9649-B54E-69A38231242C}"/>
              </a:ext>
            </a:extLst>
          </p:cNvPr>
          <p:cNvSpPr txBox="1"/>
          <p:nvPr/>
        </p:nvSpPr>
        <p:spPr>
          <a:xfrm>
            <a:off x="704743" y="977118"/>
            <a:ext cx="8037095" cy="4616648"/>
          </a:xfrm>
          <a:prstGeom prst="rect">
            <a:avLst/>
          </a:prstGeom>
          <a:noFill/>
        </p:spPr>
        <p:txBody>
          <a:bodyPr wrap="square" lIns="0" tIns="0" rIns="0" bIns="0" rtlCol="0">
            <a:spAutoFit/>
          </a:bodyPr>
          <a:lstStyle/>
          <a:p>
            <a:r>
              <a:rPr lang="en-US" sz="2000" dirty="0"/>
              <a:t>A firm obtains an innovation</a:t>
            </a:r>
          </a:p>
          <a:p>
            <a:pPr marL="800100" lvl="1" indent="-342900">
              <a:buFont typeface="Arial" panose="020B0604020202020204" pitchFamily="34" charset="0"/>
              <a:buChar char="•"/>
            </a:pPr>
            <a:r>
              <a:rPr lang="en-US" sz="2000" dirty="0"/>
              <a:t>Either a process innovation shifting its own marginal cost down or a product innovation shifting its demand up</a:t>
            </a:r>
          </a:p>
          <a:p>
            <a:pPr marL="800100" lvl="1" indent="-342900">
              <a:buFont typeface="Arial" panose="020B0604020202020204" pitchFamily="34" charset="0"/>
              <a:buChar char="•"/>
            </a:pPr>
            <a:r>
              <a:rPr lang="en-US" sz="2000" dirty="0"/>
              <a:t>Firm starts making profit</a:t>
            </a:r>
          </a:p>
          <a:p>
            <a:pPr marL="800100" lvl="1" indent="-342900">
              <a:buFont typeface="Arial" panose="020B0604020202020204" pitchFamily="34" charset="0"/>
              <a:buChar char="•"/>
            </a:pPr>
            <a:r>
              <a:rPr lang="en-US" sz="2000" dirty="0"/>
              <a:t>With process innovations, the firm can expand capacity by building new production facilities</a:t>
            </a:r>
          </a:p>
          <a:p>
            <a:pPr marL="800100" lvl="1" indent="-342900">
              <a:buFont typeface="Arial" panose="020B0604020202020204" pitchFamily="34" charset="0"/>
              <a:buChar char="•"/>
            </a:pPr>
            <a:r>
              <a:rPr lang="en-US" sz="2000" dirty="0"/>
              <a:t>With product innovations, firm obtains some market power and to make best use of this, expands capacity</a:t>
            </a:r>
          </a:p>
          <a:p>
            <a:r>
              <a:rPr lang="en-US" sz="2000" dirty="0"/>
              <a:t>The firm may protect its innovation by copyright or patent</a:t>
            </a:r>
          </a:p>
          <a:p>
            <a:pPr marL="800100" lvl="1" indent="-342900">
              <a:buFont typeface="Arial" panose="020B0604020202020204" pitchFamily="34" charset="0"/>
              <a:buChar char="•"/>
            </a:pPr>
            <a:r>
              <a:rPr lang="en-US" sz="2000" dirty="0"/>
              <a:t>In either case, must disclose its information that then becomes available to its competitors</a:t>
            </a:r>
          </a:p>
          <a:p>
            <a:pPr marL="800100" lvl="1" indent="-342900">
              <a:buFont typeface="Arial" panose="020B0604020202020204" pitchFamily="34" charset="0"/>
              <a:buChar char="•"/>
            </a:pPr>
            <a:r>
              <a:rPr lang="en-US" sz="2000" dirty="0"/>
              <a:t>Through this information or through reverse engineering the products or processes, competitors catch up until rent is dissipated</a:t>
            </a:r>
          </a:p>
          <a:p>
            <a:r>
              <a:rPr lang="en-US" sz="2000" dirty="0"/>
              <a:t>A new innovation arrives and the process is repeated</a:t>
            </a:r>
          </a:p>
        </p:txBody>
      </p:sp>
    </p:spTree>
    <p:extLst>
      <p:ext uri="{BB962C8B-B14F-4D97-AF65-F5344CB8AC3E}">
        <p14:creationId xmlns:p14="http://schemas.microsoft.com/office/powerpoint/2010/main" val="3928062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3600" dirty="0">
                <a:latin typeface="+mn-lt"/>
              </a:rPr>
              <a:t>Summary</a:t>
            </a:r>
          </a:p>
        </p:txBody>
      </p:sp>
      <p:sp>
        <p:nvSpPr>
          <p:cNvPr id="2" name="TextBox 1"/>
          <p:cNvSpPr txBox="1"/>
          <p:nvPr/>
        </p:nvSpPr>
        <p:spPr>
          <a:xfrm>
            <a:off x="540002" y="978899"/>
            <a:ext cx="7629716" cy="3877985"/>
          </a:xfrm>
          <a:prstGeom prst="rect">
            <a:avLst/>
          </a:prstGeom>
          <a:noFill/>
        </p:spPr>
        <p:txBody>
          <a:bodyPr wrap="square" rtlCol="0">
            <a:spAutoFit/>
          </a:bodyPr>
          <a:lstStyle/>
          <a:p>
            <a:pPr marL="457200" indent="-457200">
              <a:buAutoNum type="arabicPeriod"/>
            </a:pPr>
            <a:r>
              <a:rPr lang="en-US" sz="2400" dirty="0"/>
              <a:t>Interventions in markets</a:t>
            </a:r>
          </a:p>
          <a:p>
            <a:pPr marL="800100" lvl="1" indent="-342900">
              <a:buFont typeface="Arial" panose="020B0604020202020204" pitchFamily="34" charset="0"/>
              <a:buChar char="•"/>
            </a:pPr>
            <a:r>
              <a:rPr lang="en-US" sz="2400" dirty="0"/>
              <a:t>Tariffs</a:t>
            </a:r>
          </a:p>
          <a:p>
            <a:pPr marL="1257300" lvl="2" indent="-342900">
              <a:buFont typeface="Arial" panose="020B0604020202020204" pitchFamily="34" charset="0"/>
              <a:buChar char="•"/>
            </a:pPr>
            <a:r>
              <a:rPr lang="en-US" dirty="0"/>
              <a:t>Distributional effects, deadweight losses</a:t>
            </a:r>
          </a:p>
          <a:p>
            <a:pPr marL="800100" lvl="1" indent="-342900">
              <a:buFont typeface="Arial" panose="020B0604020202020204" pitchFamily="34" charset="0"/>
              <a:buChar char="•"/>
            </a:pPr>
            <a:r>
              <a:rPr lang="en-US" sz="2400" dirty="0"/>
              <a:t>Rent controls and housing subsidies</a:t>
            </a:r>
          </a:p>
          <a:p>
            <a:pPr marL="1257300" lvl="2" indent="-342900">
              <a:buFont typeface="Arial" panose="020B0604020202020204" pitchFamily="34" charset="0"/>
              <a:buChar char="•"/>
            </a:pPr>
            <a:r>
              <a:rPr lang="en-US" dirty="0"/>
              <a:t>Distortions of different signs</a:t>
            </a:r>
          </a:p>
          <a:p>
            <a:pPr marL="457200" indent="-457200">
              <a:buFont typeface="+mj-lt"/>
              <a:buAutoNum type="arabicPeriod"/>
            </a:pPr>
            <a:r>
              <a:rPr lang="en-US" sz="2400" dirty="0"/>
              <a:t>Short-run and long-run equilibria</a:t>
            </a:r>
          </a:p>
          <a:p>
            <a:pPr marL="914400" lvl="1" indent="-457200">
              <a:buFont typeface="Arial" panose="020B0604020202020204" pitchFamily="34" charset="0"/>
              <a:buChar char="•"/>
            </a:pPr>
            <a:r>
              <a:rPr lang="en-US" dirty="0"/>
              <a:t>Efficient scale of production</a:t>
            </a:r>
          </a:p>
          <a:p>
            <a:pPr marL="914400" lvl="1" indent="-457200">
              <a:buFont typeface="Arial" panose="020B0604020202020204" pitchFamily="34" charset="0"/>
              <a:buChar char="•"/>
            </a:pPr>
            <a:r>
              <a:rPr lang="en-US" dirty="0"/>
              <a:t>Horizontal long-run supply</a:t>
            </a:r>
          </a:p>
          <a:p>
            <a:pPr marL="457200" indent="-457200">
              <a:buFont typeface="+mj-lt"/>
              <a:buAutoNum type="arabicPeriod"/>
            </a:pPr>
            <a:r>
              <a:rPr lang="en-US" sz="2400" dirty="0"/>
              <a:t>Rent-seeking and the dynamic economic process</a:t>
            </a:r>
          </a:p>
          <a:p>
            <a:pPr marL="914400" lvl="1" indent="-457200">
              <a:buFont typeface="Arial" panose="020B0604020202020204" pitchFamily="34" charset="0"/>
              <a:buChar char="•"/>
            </a:pPr>
            <a:r>
              <a:rPr lang="en-US" dirty="0"/>
              <a:t>Economic progress from rent-seeking activities</a:t>
            </a:r>
          </a:p>
          <a:p>
            <a:pPr marL="914400" lvl="1" indent="-457200">
              <a:buFont typeface="Arial" panose="020B0604020202020204" pitchFamily="34" charset="0"/>
              <a:buChar char="•"/>
            </a:pPr>
            <a:r>
              <a:rPr lang="en-US" dirty="0"/>
              <a:t>The role of entrepreneur as the economic engine</a:t>
            </a:r>
          </a:p>
          <a:p>
            <a:pPr marL="914400" lvl="1" indent="-457200">
              <a:buFont typeface="Arial" panose="020B0604020202020204" pitchFamily="34" charset="0"/>
              <a:buChar char="•"/>
            </a:pPr>
            <a:r>
              <a:rPr lang="en-US" dirty="0"/>
              <a:t>Creative destruction</a:t>
            </a:r>
          </a:p>
        </p:txBody>
      </p:sp>
    </p:spTree>
    <p:extLst>
      <p:ext uri="{BB962C8B-B14F-4D97-AF65-F5344CB8AC3E}">
        <p14:creationId xmlns:p14="http://schemas.microsoft.com/office/powerpoint/2010/main" val="143593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26" y="356937"/>
            <a:ext cx="8085599" cy="569495"/>
          </a:xfrm>
        </p:spPr>
        <p:txBody>
          <a:bodyPr>
            <a:noAutofit/>
          </a:bodyPr>
          <a:lstStyle/>
          <a:p>
            <a:r>
              <a:rPr lang="en-GB" sz="3600" dirty="0">
                <a:latin typeface="+mn-lt"/>
              </a:rPr>
              <a:t>In the next lecture</a:t>
            </a:r>
          </a:p>
        </p:txBody>
      </p:sp>
      <p:sp>
        <p:nvSpPr>
          <p:cNvPr id="2" name="TextBox 1">
            <a:extLst>
              <a:ext uri="{FF2B5EF4-FFF2-40B4-BE49-F238E27FC236}">
                <a16:creationId xmlns:a16="http://schemas.microsoft.com/office/drawing/2014/main" id="{62788BF9-BAB7-8D4D-9A0D-B079C87BE8CD}"/>
              </a:ext>
            </a:extLst>
          </p:cNvPr>
          <p:cNvSpPr txBox="1"/>
          <p:nvPr/>
        </p:nvSpPr>
        <p:spPr>
          <a:xfrm flipH="1">
            <a:off x="758053" y="1034716"/>
            <a:ext cx="7867547" cy="3323987"/>
          </a:xfrm>
          <a:prstGeom prst="rect">
            <a:avLst/>
          </a:prstGeom>
          <a:noFill/>
        </p:spPr>
        <p:txBody>
          <a:bodyPr wrap="square" lIns="0" tIns="0" rIns="0" bIns="0" rtlCol="0">
            <a:spAutoFit/>
          </a:bodyPr>
          <a:lstStyle/>
          <a:p>
            <a:endParaRPr lang="en-US" sz="2400" dirty="0"/>
          </a:p>
          <a:p>
            <a:endParaRPr lang="en-US" sz="2400" dirty="0"/>
          </a:p>
          <a:p>
            <a:r>
              <a:rPr lang="en-US" sz="2400" dirty="0"/>
              <a:t>Asset markets and investing</a:t>
            </a:r>
          </a:p>
          <a:p>
            <a:pPr marL="800100" lvl="1" indent="-342900">
              <a:buFont typeface="Arial" panose="020B0604020202020204" pitchFamily="34" charset="0"/>
              <a:buChar char="•"/>
            </a:pPr>
            <a:r>
              <a:rPr lang="en-US" sz="2400" dirty="0"/>
              <a:t>Special features of such markets</a:t>
            </a:r>
          </a:p>
          <a:p>
            <a:pPr lvl="1"/>
            <a:endParaRPr lang="en-US" sz="2400" dirty="0"/>
          </a:p>
          <a:p>
            <a:r>
              <a:rPr lang="en-US" sz="2400" dirty="0"/>
              <a:t>Money, banking and financial markets</a:t>
            </a:r>
          </a:p>
          <a:p>
            <a:pPr marL="800100" lvl="1" indent="-342900">
              <a:buFont typeface="Arial" panose="020B0604020202020204" pitchFamily="34" charset="0"/>
              <a:buChar char="•"/>
            </a:pPr>
            <a:r>
              <a:rPr lang="en-US" sz="2400" dirty="0"/>
              <a:t>Money creation </a:t>
            </a:r>
          </a:p>
          <a:p>
            <a:pPr marL="800100" lvl="1" indent="-342900">
              <a:buFont typeface="Arial" panose="020B0604020202020204" pitchFamily="34" charset="0"/>
              <a:buChar char="•"/>
            </a:pPr>
            <a:r>
              <a:rPr lang="en-US" sz="2400" dirty="0"/>
              <a:t>Asymmetric information in the financial markets</a:t>
            </a:r>
          </a:p>
          <a:p>
            <a:r>
              <a:rPr lang="en-US" sz="2400" dirty="0"/>
              <a:t>		</a:t>
            </a:r>
          </a:p>
        </p:txBody>
      </p:sp>
    </p:spTree>
    <p:extLst>
      <p:ext uri="{BB962C8B-B14F-4D97-AF65-F5344CB8AC3E}">
        <p14:creationId xmlns:p14="http://schemas.microsoft.com/office/powerpoint/2010/main" val="154383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Fiscal</a:t>
            </a:r>
            <a:r>
              <a:rPr lang="fi-FI" dirty="0"/>
              <a:t> </a:t>
            </a:r>
            <a:r>
              <a:rPr lang="fi-FI" dirty="0" err="1"/>
              <a:t>burden</a:t>
            </a:r>
            <a:r>
              <a:rPr lang="fi-FI" dirty="0"/>
              <a:t> on </a:t>
            </a:r>
            <a:r>
              <a:rPr lang="fi-FI" dirty="0" err="1"/>
              <a:t>buyer</a:t>
            </a:r>
            <a:endParaRPr lang="fi-FI" dirty="0"/>
          </a:p>
        </p:txBody>
      </p:sp>
      <p:grpSp>
        <p:nvGrpSpPr>
          <p:cNvPr id="14" name="Group 13">
            <a:extLst>
              <a:ext uri="{FF2B5EF4-FFF2-40B4-BE49-F238E27FC236}">
                <a16:creationId xmlns:a16="http://schemas.microsoft.com/office/drawing/2014/main" id="{7C52A6F5-E69F-C44E-BDE7-B9EA6667E20A}"/>
              </a:ext>
            </a:extLst>
          </p:cNvPr>
          <p:cNvGrpSpPr/>
          <p:nvPr/>
        </p:nvGrpSpPr>
        <p:grpSpPr>
          <a:xfrm>
            <a:off x="1196723" y="3637392"/>
            <a:ext cx="3378770" cy="2297378"/>
            <a:chOff x="1183894" y="3273010"/>
            <a:chExt cx="3378770" cy="2297378"/>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A37E1B8-F642-7F47-A3D5-D9ED4EA2AA19}"/>
                </a:ext>
              </a:extLst>
            </p:cNvPr>
            <p:cNvSpPr/>
            <p:nvPr/>
          </p:nvSpPr>
          <p:spPr>
            <a:xfrm>
              <a:off x="4312815" y="359251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B31E0D-7219-7646-A737-E06FF00B7998}"/>
                </a:ext>
              </a:extLst>
            </p:cNvPr>
            <p:cNvSpPr txBox="1"/>
            <p:nvPr/>
          </p:nvSpPr>
          <p:spPr>
            <a:xfrm>
              <a:off x="4198030" y="3273010"/>
              <a:ext cx="364634" cy="338554"/>
            </a:xfrm>
            <a:prstGeom prst="rect">
              <a:avLst/>
            </a:prstGeom>
            <a:noFill/>
          </p:spPr>
          <p:txBody>
            <a:bodyPr wrap="square" rtlCol="0">
              <a:spAutoFit/>
            </a:bodyPr>
            <a:lstStyle/>
            <a:p>
              <a:r>
                <a:rPr lang="en-US" sz="1600" i="1" dirty="0">
                  <a:latin typeface="Times"/>
                  <a:cs typeface="Times"/>
                </a:rPr>
                <a:t>A</a:t>
              </a:r>
            </a:p>
          </p:txBody>
        </p:sp>
      </p:grpSp>
      <p:sp>
        <p:nvSpPr>
          <p:cNvPr id="22" name="TextBox 21">
            <a:extLst>
              <a:ext uri="{FF2B5EF4-FFF2-40B4-BE49-F238E27FC236}">
                <a16:creationId xmlns:a16="http://schemas.microsoft.com/office/drawing/2014/main" id="{9FB426F4-4CB5-3545-AA33-5247906CF3F1}"/>
              </a:ext>
            </a:extLst>
          </p:cNvPr>
          <p:cNvSpPr txBox="1"/>
          <p:nvPr/>
        </p:nvSpPr>
        <p:spPr>
          <a:xfrm rot="2379464">
            <a:off x="1503344" y="2399646"/>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cxnSp>
        <p:nvCxnSpPr>
          <p:cNvPr id="21" name="Straight Connector 20">
            <a:extLst>
              <a:ext uri="{FF2B5EF4-FFF2-40B4-BE49-F238E27FC236}">
                <a16:creationId xmlns:a16="http://schemas.microsoft.com/office/drawing/2014/main" id="{51FF6B86-3A9A-5641-A91C-EEF135AEC37A}"/>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a:cxnSpLocks/>
          </p:cNvCxnSpPr>
          <p:nvPr/>
        </p:nvCxnSpPr>
        <p:spPr>
          <a:xfrm flipH="1" flipV="1">
            <a:off x="1155700" y="3702479"/>
            <a:ext cx="2608217" cy="192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EB31E0D-7219-7646-A737-E06FF00B7998}"/>
              </a:ext>
            </a:extLst>
          </p:cNvPr>
          <p:cNvSpPr txBox="1"/>
          <p:nvPr/>
        </p:nvSpPr>
        <p:spPr>
          <a:xfrm>
            <a:off x="3651155" y="3327485"/>
            <a:ext cx="364634" cy="338554"/>
          </a:xfrm>
          <a:prstGeom prst="rect">
            <a:avLst/>
          </a:prstGeom>
          <a:noFill/>
        </p:spPr>
        <p:txBody>
          <a:bodyPr wrap="square" rtlCol="0">
            <a:spAutoFit/>
          </a:bodyPr>
          <a:lstStyle/>
          <a:p>
            <a:r>
              <a:rPr lang="en-US" sz="1600" i="1" dirty="0">
                <a:latin typeface="Times"/>
                <a:cs typeface="Times"/>
              </a:rPr>
              <a:t>D</a:t>
            </a:r>
          </a:p>
        </p:txBody>
      </p:sp>
      <p:sp>
        <p:nvSpPr>
          <p:cNvPr id="24" name="Oval 23">
            <a:extLst>
              <a:ext uri="{FF2B5EF4-FFF2-40B4-BE49-F238E27FC236}">
                <a16:creationId xmlns:a16="http://schemas.microsoft.com/office/drawing/2014/main" id="{5A37E1B8-F642-7F47-A3D5-D9ED4EA2AA19}"/>
              </a:ext>
            </a:extLst>
          </p:cNvPr>
          <p:cNvSpPr/>
          <p:nvPr/>
        </p:nvSpPr>
        <p:spPr>
          <a:xfrm>
            <a:off x="3858286" y="3683210"/>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8863E56-7767-4642-AD06-FBB1966009CE}"/>
              </a:ext>
            </a:extLst>
          </p:cNvPr>
          <p:cNvCxnSpPr>
            <a:cxnSpLocks/>
          </p:cNvCxnSpPr>
          <p:nvPr/>
        </p:nvCxnSpPr>
        <p:spPr>
          <a:xfrm flipH="1">
            <a:off x="1155700" y="4212705"/>
            <a:ext cx="2702586" cy="3517"/>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E9707268-811F-EB45-9D55-7AB7E478F69A}"/>
              </a:ext>
            </a:extLst>
          </p:cNvPr>
          <p:cNvSpPr/>
          <p:nvPr/>
        </p:nvSpPr>
        <p:spPr>
          <a:xfrm rot="199148">
            <a:off x="1055637" y="2518389"/>
            <a:ext cx="6498063" cy="3058637"/>
          </a:xfrm>
          <a:custGeom>
            <a:avLst/>
            <a:gdLst>
              <a:gd name="connsiteX0" fmla="*/ 0 w 6517225"/>
              <a:gd name="connsiteY0" fmla="*/ 0 h 3540440"/>
              <a:gd name="connsiteX1" fmla="*/ 3232954 w 6517225"/>
              <a:gd name="connsiteY1" fmla="*/ 2193533 h 3540440"/>
              <a:gd name="connsiteX2" fmla="*/ 6517225 w 6517225"/>
              <a:gd name="connsiteY2" fmla="*/ 3540440 h 3540440"/>
              <a:gd name="connsiteX3" fmla="*/ 6517225 w 6517225"/>
              <a:gd name="connsiteY3" fmla="*/ 3540440 h 3540440"/>
              <a:gd name="connsiteX0" fmla="*/ 0 w 6517225"/>
              <a:gd name="connsiteY0" fmla="*/ 0 h 3540440"/>
              <a:gd name="connsiteX1" fmla="*/ 3232954 w 6517225"/>
              <a:gd name="connsiteY1" fmla="*/ 2193533 h 3540440"/>
              <a:gd name="connsiteX2" fmla="*/ 6517225 w 6517225"/>
              <a:gd name="connsiteY2" fmla="*/ 3540440 h 3540440"/>
              <a:gd name="connsiteX0" fmla="*/ 0 w 6517225"/>
              <a:gd name="connsiteY0" fmla="*/ 0 h 3540440"/>
              <a:gd name="connsiteX1" fmla="*/ 3232954 w 6517225"/>
              <a:gd name="connsiteY1" fmla="*/ 2193533 h 3540440"/>
              <a:gd name="connsiteX2" fmla="*/ 6517225 w 6517225"/>
              <a:gd name="connsiteY2" fmla="*/ 3540440 h 3540440"/>
            </a:gdLst>
            <a:ahLst/>
            <a:cxnLst>
              <a:cxn ang="0">
                <a:pos x="connsiteX0" y="connsiteY0"/>
              </a:cxn>
              <a:cxn ang="0">
                <a:pos x="connsiteX1" y="connsiteY1"/>
              </a:cxn>
              <a:cxn ang="0">
                <a:pos x="connsiteX2" y="connsiteY2"/>
              </a:cxn>
            </a:cxnLst>
            <a:rect l="l" t="t" r="r" b="b"/>
            <a:pathLst>
              <a:path w="6517225" h="3540440">
                <a:moveTo>
                  <a:pt x="0" y="0"/>
                </a:moveTo>
                <a:cubicBezTo>
                  <a:pt x="1073375" y="853041"/>
                  <a:pt x="2146750" y="1603460"/>
                  <a:pt x="3232954" y="2193533"/>
                </a:cubicBezTo>
                <a:cubicBezTo>
                  <a:pt x="4319158" y="2783606"/>
                  <a:pt x="6517225" y="3540440"/>
                  <a:pt x="6517225" y="3540440"/>
                </a:cubicBezTo>
              </a:path>
            </a:pathLst>
          </a:cu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8" name="TextBox 27">
            <a:extLst>
              <a:ext uri="{FF2B5EF4-FFF2-40B4-BE49-F238E27FC236}">
                <a16:creationId xmlns:a16="http://schemas.microsoft.com/office/drawing/2014/main" id="{EA9E8E69-406E-8749-909A-E79DF29B9CAB}"/>
              </a:ext>
            </a:extLst>
          </p:cNvPr>
          <p:cNvSpPr txBox="1"/>
          <p:nvPr/>
        </p:nvSpPr>
        <p:spPr>
          <a:xfrm rot="1319106">
            <a:off x="4575843" y="4808881"/>
            <a:ext cx="2547754" cy="307777"/>
          </a:xfrm>
          <a:prstGeom prst="rect">
            <a:avLst/>
          </a:prstGeom>
          <a:noFill/>
        </p:spPr>
        <p:txBody>
          <a:bodyPr wrap="square" rtlCol="0">
            <a:spAutoFit/>
          </a:bodyPr>
          <a:lstStyle/>
          <a:p>
            <a:r>
              <a:rPr lang="en-US" sz="1400" dirty="0">
                <a:solidFill>
                  <a:schemeClr val="accent1"/>
                </a:solidFill>
              </a:rPr>
              <a:t>Demand after tax </a:t>
            </a:r>
          </a:p>
        </p:txBody>
      </p:sp>
      <p:sp>
        <p:nvSpPr>
          <p:cNvPr id="33" name="TextBox 32">
            <a:extLst>
              <a:ext uri="{FF2B5EF4-FFF2-40B4-BE49-F238E27FC236}">
                <a16:creationId xmlns:a16="http://schemas.microsoft.com/office/drawing/2014/main" id="{F453E2E4-0F49-E245-BC1A-050436E5E7E8}"/>
              </a:ext>
            </a:extLst>
          </p:cNvPr>
          <p:cNvSpPr txBox="1"/>
          <p:nvPr/>
        </p:nvSpPr>
        <p:spPr>
          <a:xfrm>
            <a:off x="2705951" y="1358551"/>
            <a:ext cx="4633000" cy="246221"/>
          </a:xfrm>
          <a:prstGeom prst="rect">
            <a:avLst/>
          </a:prstGeom>
          <a:noFill/>
        </p:spPr>
        <p:txBody>
          <a:bodyPr wrap="square" lIns="0" tIns="0" rIns="0" bIns="0" rtlCol="0">
            <a:spAutoFit/>
          </a:bodyPr>
          <a:lstStyle/>
          <a:p>
            <a:r>
              <a:rPr lang="fi-FI" sz="1600" dirty="0" err="1"/>
              <a:t>Bakers</a:t>
            </a:r>
            <a:r>
              <a:rPr lang="fi-FI" sz="1600" dirty="0"/>
              <a:t>’ </a:t>
            </a:r>
            <a:r>
              <a:rPr lang="fi-FI" sz="1600" dirty="0" err="1"/>
              <a:t>union</a:t>
            </a:r>
            <a:r>
              <a:rPr lang="fi-FI" sz="1600" dirty="0"/>
              <a:t> lobby for </a:t>
            </a:r>
            <a:r>
              <a:rPr lang="fi-FI" sz="1600" dirty="0" err="1"/>
              <a:t>consumers</a:t>
            </a:r>
            <a:r>
              <a:rPr lang="fi-FI" sz="1600" dirty="0"/>
              <a:t> to </a:t>
            </a:r>
            <a:r>
              <a:rPr lang="fi-FI" sz="1600" dirty="0" err="1"/>
              <a:t>pay</a:t>
            </a:r>
            <a:r>
              <a:rPr lang="fi-FI" sz="1600" dirty="0"/>
              <a:t> </a:t>
            </a:r>
            <a:r>
              <a:rPr lang="fi-FI" sz="1600" dirty="0" err="1"/>
              <a:t>the</a:t>
            </a:r>
            <a:r>
              <a:rPr lang="fi-FI" sz="1600" dirty="0"/>
              <a:t> </a:t>
            </a:r>
            <a:r>
              <a:rPr lang="fi-FI" sz="1600" dirty="0" err="1"/>
              <a:t>tax</a:t>
            </a:r>
            <a:endParaRPr lang="fi-FI" sz="1600" dirty="0"/>
          </a:p>
        </p:txBody>
      </p:sp>
      <p:sp>
        <p:nvSpPr>
          <p:cNvPr id="34" name="TextBox 33">
            <a:extLst>
              <a:ext uri="{FF2B5EF4-FFF2-40B4-BE49-F238E27FC236}">
                <a16:creationId xmlns:a16="http://schemas.microsoft.com/office/drawing/2014/main" id="{65F68EB6-C54C-7244-8087-6070717647F4}"/>
              </a:ext>
            </a:extLst>
          </p:cNvPr>
          <p:cNvSpPr txBox="1"/>
          <p:nvPr/>
        </p:nvSpPr>
        <p:spPr>
          <a:xfrm>
            <a:off x="1149350" y="4044683"/>
            <a:ext cx="262892" cy="161583"/>
          </a:xfrm>
          <a:prstGeom prst="rect">
            <a:avLst/>
          </a:prstGeom>
          <a:noFill/>
        </p:spPr>
        <p:txBody>
          <a:bodyPr wrap="none" lIns="0" tIns="0" rIns="0" bIns="0" rtlCol="0">
            <a:spAutoFit/>
          </a:bodyPr>
          <a:lstStyle/>
          <a:p>
            <a:r>
              <a:rPr lang="fi-FI" sz="1050" dirty="0"/>
              <a:t>1,80</a:t>
            </a:r>
          </a:p>
        </p:txBody>
      </p:sp>
      <p:sp>
        <p:nvSpPr>
          <p:cNvPr id="35" name="TextBox 34">
            <a:extLst>
              <a:ext uri="{FF2B5EF4-FFF2-40B4-BE49-F238E27FC236}">
                <a16:creationId xmlns:a16="http://schemas.microsoft.com/office/drawing/2014/main" id="{15CB22C8-C89F-D748-9D50-6750ED78B017}"/>
              </a:ext>
            </a:extLst>
          </p:cNvPr>
          <p:cNvSpPr txBox="1"/>
          <p:nvPr/>
        </p:nvSpPr>
        <p:spPr>
          <a:xfrm>
            <a:off x="1174750" y="3486150"/>
            <a:ext cx="262892" cy="161583"/>
          </a:xfrm>
          <a:prstGeom prst="rect">
            <a:avLst/>
          </a:prstGeom>
          <a:noFill/>
        </p:spPr>
        <p:txBody>
          <a:bodyPr wrap="none" lIns="0" tIns="0" rIns="0" bIns="0" rtlCol="0">
            <a:spAutoFit/>
          </a:bodyPr>
          <a:lstStyle/>
          <a:p>
            <a:r>
              <a:rPr lang="fi-FI" sz="1050" dirty="0"/>
              <a:t>2,30</a:t>
            </a:r>
          </a:p>
        </p:txBody>
      </p:sp>
      <p:sp>
        <p:nvSpPr>
          <p:cNvPr id="36" name="TextBox 35">
            <a:extLst>
              <a:ext uri="{FF2B5EF4-FFF2-40B4-BE49-F238E27FC236}">
                <a16:creationId xmlns:a16="http://schemas.microsoft.com/office/drawing/2014/main" id="{D751C491-EBE0-3944-A1A6-FD71C8FB7C80}"/>
              </a:ext>
            </a:extLst>
          </p:cNvPr>
          <p:cNvSpPr txBox="1"/>
          <p:nvPr/>
        </p:nvSpPr>
        <p:spPr>
          <a:xfrm>
            <a:off x="6280007" y="3068005"/>
            <a:ext cx="2768990" cy="738664"/>
          </a:xfrm>
          <a:prstGeom prst="rect">
            <a:avLst/>
          </a:prstGeom>
          <a:noFill/>
        </p:spPr>
        <p:txBody>
          <a:bodyPr wrap="square" lIns="0" tIns="0" rIns="0" bIns="0" rtlCol="0">
            <a:spAutoFit/>
          </a:bodyPr>
          <a:lstStyle/>
          <a:p>
            <a:r>
              <a:rPr lang="fi-FI" sz="1600" dirty="0"/>
              <a:t>To </a:t>
            </a:r>
            <a:r>
              <a:rPr lang="fi-FI" sz="1600" dirty="0" err="1"/>
              <a:t>buy</a:t>
            </a:r>
            <a:r>
              <a:rPr lang="fi-FI" sz="1600" dirty="0"/>
              <a:t> </a:t>
            </a:r>
            <a:r>
              <a:rPr lang="fi-FI" sz="1600" dirty="0" err="1"/>
              <a:t>the</a:t>
            </a:r>
            <a:r>
              <a:rPr lang="fi-FI" sz="1600" dirty="0"/>
              <a:t> </a:t>
            </a:r>
            <a:r>
              <a:rPr lang="fi-FI" sz="1600" dirty="0" err="1"/>
              <a:t>same</a:t>
            </a:r>
            <a:r>
              <a:rPr lang="fi-FI" sz="1600" dirty="0"/>
              <a:t> </a:t>
            </a:r>
            <a:r>
              <a:rPr lang="fi-FI" sz="1600" dirty="0" err="1"/>
              <a:t>amount</a:t>
            </a:r>
            <a:r>
              <a:rPr lang="fi-FI" sz="1600" dirty="0"/>
              <a:t> of </a:t>
            </a:r>
            <a:r>
              <a:rPr lang="fi-FI" sz="1600" dirty="0" err="1"/>
              <a:t>bread</a:t>
            </a:r>
            <a:r>
              <a:rPr lang="fi-FI" sz="1600" dirty="0"/>
              <a:t>, </a:t>
            </a:r>
            <a:r>
              <a:rPr lang="fi-FI" sz="1600" dirty="0" err="1"/>
              <a:t>buyers</a:t>
            </a:r>
            <a:r>
              <a:rPr lang="fi-FI" sz="1600" dirty="0"/>
              <a:t> </a:t>
            </a:r>
            <a:r>
              <a:rPr lang="fi-FI" sz="1600" dirty="0" err="1"/>
              <a:t>must</a:t>
            </a:r>
            <a:r>
              <a:rPr lang="fi-FI" sz="1600" dirty="0"/>
              <a:t> </a:t>
            </a:r>
            <a:r>
              <a:rPr lang="fi-FI" sz="1600" dirty="0" err="1"/>
              <a:t>get</a:t>
            </a:r>
            <a:r>
              <a:rPr lang="fi-FI" sz="1600" dirty="0"/>
              <a:t> it 50 </a:t>
            </a:r>
            <a:r>
              <a:rPr lang="fi-FI" sz="1600" dirty="0" err="1"/>
              <a:t>cents</a:t>
            </a:r>
            <a:r>
              <a:rPr lang="fi-FI" sz="1600" dirty="0"/>
              <a:t> </a:t>
            </a:r>
            <a:r>
              <a:rPr lang="fi-FI" sz="1600" dirty="0" err="1"/>
              <a:t>cheaper</a:t>
            </a:r>
            <a:r>
              <a:rPr lang="fi-FI" sz="1600" dirty="0"/>
              <a:t> </a:t>
            </a:r>
            <a:r>
              <a:rPr lang="fi-FI" sz="1600" dirty="0" err="1"/>
              <a:t>from</a:t>
            </a:r>
            <a:r>
              <a:rPr lang="fi-FI" sz="1600" dirty="0"/>
              <a:t> </a:t>
            </a:r>
            <a:r>
              <a:rPr lang="fi-FI" sz="1600" dirty="0" err="1"/>
              <a:t>the</a:t>
            </a:r>
            <a:r>
              <a:rPr lang="fi-FI" sz="1600" dirty="0"/>
              <a:t> </a:t>
            </a:r>
            <a:r>
              <a:rPr lang="fi-FI" sz="1600" dirty="0" err="1"/>
              <a:t>bakers</a:t>
            </a:r>
            <a:endParaRPr lang="fi-FI" sz="1600" dirty="0"/>
          </a:p>
        </p:txBody>
      </p:sp>
      <p:sp>
        <p:nvSpPr>
          <p:cNvPr id="37" name="TextBox 36">
            <a:extLst>
              <a:ext uri="{FF2B5EF4-FFF2-40B4-BE49-F238E27FC236}">
                <a16:creationId xmlns:a16="http://schemas.microsoft.com/office/drawing/2014/main" id="{F31DEC34-2CC5-2B46-BABD-B284A95CEE66}"/>
              </a:ext>
            </a:extLst>
          </p:cNvPr>
          <p:cNvSpPr txBox="1"/>
          <p:nvPr/>
        </p:nvSpPr>
        <p:spPr>
          <a:xfrm>
            <a:off x="1174750" y="5475636"/>
            <a:ext cx="7128500" cy="430887"/>
          </a:xfrm>
          <a:prstGeom prst="rect">
            <a:avLst/>
          </a:prstGeom>
          <a:solidFill>
            <a:schemeClr val="bg1"/>
          </a:solidFill>
        </p:spPr>
        <p:txBody>
          <a:bodyPr wrap="square" lIns="0" tIns="0" rIns="0" bIns="0" rtlCol="0">
            <a:spAutoFit/>
          </a:bodyPr>
          <a:lstStyle/>
          <a:p>
            <a:r>
              <a:rPr lang="fi-FI" sz="1400" dirty="0"/>
              <a:t>In </a:t>
            </a:r>
            <a:r>
              <a:rPr lang="fi-FI" sz="1400" dirty="0" err="1"/>
              <a:t>new</a:t>
            </a:r>
            <a:r>
              <a:rPr lang="fi-FI" sz="1400" dirty="0"/>
              <a:t> </a:t>
            </a:r>
            <a:r>
              <a:rPr lang="fi-FI" sz="1400" dirty="0" err="1"/>
              <a:t>equilibrium</a:t>
            </a:r>
            <a:r>
              <a:rPr lang="fi-FI" sz="1400" dirty="0"/>
              <a:t>, </a:t>
            </a:r>
            <a:r>
              <a:rPr lang="fi-FI" sz="1400" dirty="0" err="1"/>
              <a:t>buyer</a:t>
            </a:r>
            <a:r>
              <a:rPr lang="fi-FI" sz="1400" dirty="0"/>
              <a:t> </a:t>
            </a:r>
            <a:r>
              <a:rPr lang="fi-FI" sz="1400" dirty="0" err="1"/>
              <a:t>pays</a:t>
            </a:r>
            <a:r>
              <a:rPr lang="fi-FI" sz="1400" dirty="0"/>
              <a:t> 2,30€: </a:t>
            </a:r>
            <a:r>
              <a:rPr lang="fi-FI" sz="1400" dirty="0" err="1"/>
              <a:t>baker</a:t>
            </a:r>
            <a:r>
              <a:rPr lang="fi-FI" sz="1400" dirty="0"/>
              <a:t> </a:t>
            </a:r>
            <a:r>
              <a:rPr lang="fi-FI" sz="1400" dirty="0" err="1"/>
              <a:t>gets</a:t>
            </a:r>
            <a:r>
              <a:rPr lang="fi-FI" sz="1400" dirty="0"/>
              <a:t> 1,80€ and </a:t>
            </a:r>
            <a:r>
              <a:rPr lang="fi-FI" sz="1400" dirty="0" err="1"/>
              <a:t>state</a:t>
            </a:r>
            <a:r>
              <a:rPr lang="fi-FI" sz="1400" dirty="0"/>
              <a:t> </a:t>
            </a:r>
            <a:r>
              <a:rPr lang="fi-FI" sz="1400" dirty="0" err="1"/>
              <a:t>takes</a:t>
            </a:r>
            <a:r>
              <a:rPr lang="fi-FI" sz="1400" dirty="0"/>
              <a:t> 50 </a:t>
            </a:r>
            <a:r>
              <a:rPr lang="fi-FI" sz="1400" dirty="0" err="1"/>
              <a:t>cents</a:t>
            </a:r>
            <a:r>
              <a:rPr lang="fi-FI" sz="1400" dirty="0"/>
              <a:t>. </a:t>
            </a:r>
          </a:p>
          <a:p>
            <a:r>
              <a:rPr lang="fi-FI" sz="1400" b="1" dirty="0" err="1"/>
              <a:t>Same</a:t>
            </a:r>
            <a:r>
              <a:rPr lang="fi-FI" sz="1400" b="1" dirty="0"/>
              <a:t> </a:t>
            </a:r>
            <a:r>
              <a:rPr lang="fi-FI" sz="1400" b="1" dirty="0" err="1"/>
              <a:t>outcome</a:t>
            </a:r>
            <a:r>
              <a:rPr lang="fi-FI" sz="1400" b="1" dirty="0"/>
              <a:t> as </a:t>
            </a:r>
            <a:r>
              <a:rPr lang="fi-FI" sz="1400" b="1" dirty="0" err="1"/>
              <a:t>before</a:t>
            </a:r>
            <a:endParaRPr lang="fi-FI" sz="1400" b="1" dirty="0"/>
          </a:p>
        </p:txBody>
      </p:sp>
    </p:spTree>
    <p:extLst>
      <p:ext uri="{BB962C8B-B14F-4D97-AF65-F5344CB8AC3E}">
        <p14:creationId xmlns:p14="http://schemas.microsoft.com/office/powerpoint/2010/main" val="28928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animBg="1"/>
      <p:bldP spid="27" grpId="0" animBg="1"/>
      <p:bldP spid="28" grpId="0"/>
      <p:bldP spid="34" grpId="0"/>
      <p:bldP spid="35" grpId="0"/>
      <p:bldP spid="36" grpId="0"/>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05C6750E-B4CB-4A4D-B910-4EA0899CD00A}"/>
              </a:ext>
            </a:extLst>
          </p:cNvPr>
          <p:cNvGrpSpPr/>
          <p:nvPr/>
        </p:nvGrpSpPr>
        <p:grpSpPr>
          <a:xfrm>
            <a:off x="1130327" y="1778081"/>
            <a:ext cx="3279228" cy="2207172"/>
            <a:chOff x="1040524" y="1418897"/>
            <a:chExt cx="3279228" cy="2207172"/>
          </a:xfrm>
          <a:solidFill>
            <a:schemeClr val="accent1">
              <a:alpha val="61000"/>
            </a:schemeClr>
          </a:solidFill>
        </p:grpSpPr>
        <p:sp>
          <p:nvSpPr>
            <p:cNvPr id="50" name="Freeform 49">
              <a:extLst>
                <a:ext uri="{FF2B5EF4-FFF2-40B4-BE49-F238E27FC236}">
                  <a16:creationId xmlns:a16="http://schemas.microsoft.com/office/drawing/2014/main" id="{FEA23533-29F1-C548-BF0D-C8CC6B0D70A2}"/>
                </a:ext>
              </a:extLst>
            </p:cNvPr>
            <p:cNvSpPr/>
            <p:nvPr/>
          </p:nvSpPr>
          <p:spPr>
            <a:xfrm>
              <a:off x="1040524" y="1418897"/>
              <a:ext cx="3279228" cy="2207172"/>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9228" h="2207172">
                  <a:moveTo>
                    <a:pt x="0" y="0"/>
                  </a:moveTo>
                  <a:lnTo>
                    <a:pt x="0" y="2207172"/>
                  </a:lnTo>
                  <a:lnTo>
                    <a:pt x="3279228" y="2207172"/>
                  </a:lnTo>
                  <a:lnTo>
                    <a:pt x="2680138" y="1876096"/>
                  </a:lnTo>
                  <a:lnTo>
                    <a:pt x="2144110" y="1576551"/>
                  </a:lnTo>
                  <a:lnTo>
                    <a:pt x="1686910" y="1277006"/>
                  </a:lnTo>
                  <a:lnTo>
                    <a:pt x="1229710" y="977462"/>
                  </a:lnTo>
                  <a:lnTo>
                    <a:pt x="804042" y="646386"/>
                  </a:lnTo>
                  <a:lnTo>
                    <a:pt x="441435" y="37837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00A328D7-DBE7-B347-90C5-E098FC83C0D5}"/>
                </a:ext>
              </a:extLst>
            </p:cNvPr>
            <p:cNvSpPr txBox="1"/>
            <p:nvPr/>
          </p:nvSpPr>
          <p:spPr>
            <a:xfrm>
              <a:off x="1119195" y="2916506"/>
              <a:ext cx="2443656" cy="584776"/>
            </a:xfrm>
            <a:prstGeom prst="rect">
              <a:avLst/>
            </a:prstGeom>
            <a:noFill/>
          </p:spPr>
          <p:txBody>
            <a:bodyPr wrap="square" rtlCol="0">
              <a:spAutoFit/>
            </a:bodyPr>
            <a:lstStyle/>
            <a:p>
              <a:r>
                <a:rPr lang="en-GB" sz="1600" dirty="0">
                  <a:solidFill>
                    <a:srgbClr val="FFFFFF"/>
                  </a:solidFill>
                </a:rPr>
                <a:t>Consumer </a:t>
              </a:r>
            </a:p>
            <a:p>
              <a:r>
                <a:rPr lang="en-GB" sz="1600" dirty="0">
                  <a:solidFill>
                    <a:srgbClr val="FFFFFF"/>
                  </a:solidFill>
                </a:rPr>
                <a:t>surplus</a:t>
              </a:r>
            </a:p>
          </p:txBody>
        </p:sp>
      </p:grpSp>
      <p:graphicFrame>
        <p:nvGraphicFramePr>
          <p:cNvPr id="27" name="Chart 26">
            <a:extLst>
              <a:ext uri="{FF2B5EF4-FFF2-40B4-BE49-F238E27FC236}">
                <a16:creationId xmlns:a16="http://schemas.microsoft.com/office/drawing/2014/main" id="{AF51192D-9018-C74C-8E31-6AE87CF218C9}"/>
              </a:ext>
            </a:extLst>
          </p:cNvPr>
          <p:cNvGraphicFramePr>
            <a:graphicFrameLocks noGrp="1"/>
          </p:cNvGraphicFramePr>
          <p:nvPr/>
        </p:nvGraphicFramePr>
        <p:xfrm>
          <a:off x="301557" y="1235413"/>
          <a:ext cx="7928043" cy="553503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7C52A6F5-E69F-C44E-BDE7-B9EA6667E20A}"/>
              </a:ext>
            </a:extLst>
          </p:cNvPr>
          <p:cNvGrpSpPr/>
          <p:nvPr/>
        </p:nvGrpSpPr>
        <p:grpSpPr>
          <a:xfrm>
            <a:off x="1169446" y="3645393"/>
            <a:ext cx="3378770" cy="2297378"/>
            <a:chOff x="1183894" y="3273010"/>
            <a:chExt cx="3378770" cy="2297378"/>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A37E1B8-F642-7F47-A3D5-D9ED4EA2AA19}"/>
                </a:ext>
              </a:extLst>
            </p:cNvPr>
            <p:cNvSpPr/>
            <p:nvPr/>
          </p:nvSpPr>
          <p:spPr>
            <a:xfrm>
              <a:off x="4312815" y="359251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B31E0D-7219-7646-A737-E06FF00B7998}"/>
                </a:ext>
              </a:extLst>
            </p:cNvPr>
            <p:cNvSpPr txBox="1"/>
            <p:nvPr/>
          </p:nvSpPr>
          <p:spPr>
            <a:xfrm>
              <a:off x="4198030" y="3273010"/>
              <a:ext cx="364634" cy="338554"/>
            </a:xfrm>
            <a:prstGeom prst="rect">
              <a:avLst/>
            </a:prstGeom>
            <a:noFill/>
          </p:spPr>
          <p:txBody>
            <a:bodyPr wrap="square" rtlCol="0">
              <a:spAutoFit/>
            </a:bodyPr>
            <a:lstStyle/>
            <a:p>
              <a:r>
                <a:rPr lang="en-US" sz="1600" i="1" dirty="0">
                  <a:latin typeface="Times"/>
                  <a:cs typeface="Times"/>
                </a:rPr>
                <a:t>A</a:t>
              </a:r>
            </a:p>
          </p:txBody>
        </p:sp>
      </p:grp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Who</a:t>
            </a:r>
            <a:r>
              <a:rPr lang="fi-FI" dirty="0"/>
              <a:t> </a:t>
            </a:r>
            <a:r>
              <a:rPr lang="fi-FI" dirty="0" err="1"/>
              <a:t>bears</a:t>
            </a:r>
            <a:r>
              <a:rPr lang="fi-FI" dirty="0"/>
              <a:t> </a:t>
            </a:r>
            <a:r>
              <a:rPr lang="fi-FI" dirty="0" err="1"/>
              <a:t>the</a:t>
            </a:r>
            <a:r>
              <a:rPr lang="fi-FI" dirty="0"/>
              <a:t> </a:t>
            </a:r>
            <a:r>
              <a:rPr lang="fi-FI" dirty="0" err="1"/>
              <a:t>economic</a:t>
            </a:r>
            <a:r>
              <a:rPr lang="fi-FI" dirty="0"/>
              <a:t> </a:t>
            </a:r>
            <a:r>
              <a:rPr lang="fi-FI" dirty="0" err="1"/>
              <a:t>burden</a:t>
            </a:r>
            <a:r>
              <a:rPr lang="fi-FI" dirty="0"/>
              <a:t>?</a:t>
            </a:r>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grpSp>
        <p:nvGrpSpPr>
          <p:cNvPr id="46" name="Group 45">
            <a:extLst>
              <a:ext uri="{FF2B5EF4-FFF2-40B4-BE49-F238E27FC236}">
                <a16:creationId xmlns:a16="http://schemas.microsoft.com/office/drawing/2014/main" id="{72C2D2C3-6BCB-CF49-84E8-92763915F2BE}"/>
              </a:ext>
            </a:extLst>
          </p:cNvPr>
          <p:cNvGrpSpPr/>
          <p:nvPr/>
        </p:nvGrpSpPr>
        <p:grpSpPr>
          <a:xfrm>
            <a:off x="1133224" y="4007519"/>
            <a:ext cx="3294993" cy="977462"/>
            <a:chOff x="1056290" y="3626069"/>
            <a:chExt cx="3294993" cy="977462"/>
          </a:xfrm>
          <a:solidFill>
            <a:schemeClr val="accent3">
              <a:alpha val="53000"/>
            </a:schemeClr>
          </a:solidFill>
        </p:grpSpPr>
        <p:sp>
          <p:nvSpPr>
            <p:cNvPr id="47" name="Freeform 46">
              <a:extLst>
                <a:ext uri="{FF2B5EF4-FFF2-40B4-BE49-F238E27FC236}">
                  <a16:creationId xmlns:a16="http://schemas.microsoft.com/office/drawing/2014/main" id="{889AA66E-0DD9-974C-9A3A-879A35357E93}"/>
                </a:ext>
              </a:extLst>
            </p:cNvPr>
            <p:cNvSpPr/>
            <p:nvPr/>
          </p:nvSpPr>
          <p:spPr>
            <a:xfrm>
              <a:off x="1056290" y="3626069"/>
              <a:ext cx="3294993" cy="977462"/>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993" h="977462">
                  <a:moveTo>
                    <a:pt x="0" y="977462"/>
                  </a:moveTo>
                  <a:lnTo>
                    <a:pt x="0" y="977462"/>
                  </a:lnTo>
                  <a:lnTo>
                    <a:pt x="0" y="0"/>
                  </a:lnTo>
                  <a:lnTo>
                    <a:pt x="3294993" y="0"/>
                  </a:lnTo>
                  <a:lnTo>
                    <a:pt x="2648607" y="299545"/>
                  </a:lnTo>
                  <a:lnTo>
                    <a:pt x="1781503" y="583324"/>
                  </a:lnTo>
                  <a:lnTo>
                    <a:pt x="1213944" y="756745"/>
                  </a:lnTo>
                  <a:lnTo>
                    <a:pt x="567558" y="898634"/>
                  </a:lnTo>
                  <a:lnTo>
                    <a:pt x="0" y="97746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88264DB6-6E62-7149-963C-E749AAB0F5BF}"/>
                </a:ext>
              </a:extLst>
            </p:cNvPr>
            <p:cNvSpPr txBox="1"/>
            <p:nvPr/>
          </p:nvSpPr>
          <p:spPr>
            <a:xfrm>
              <a:off x="1139592" y="3741757"/>
              <a:ext cx="2443656" cy="584776"/>
            </a:xfrm>
            <a:prstGeom prst="rect">
              <a:avLst/>
            </a:prstGeom>
            <a:noFill/>
          </p:spPr>
          <p:txBody>
            <a:bodyPr wrap="square" rtlCol="0">
              <a:spAutoFit/>
            </a:bodyPr>
            <a:lstStyle/>
            <a:p>
              <a:r>
                <a:rPr lang="en-GB" sz="1600" dirty="0">
                  <a:solidFill>
                    <a:schemeClr val="bg1"/>
                  </a:solidFill>
                </a:rPr>
                <a:t>Producer </a:t>
              </a:r>
            </a:p>
            <a:p>
              <a:r>
                <a:rPr lang="en-GB" sz="1600" dirty="0">
                  <a:solidFill>
                    <a:schemeClr val="bg1"/>
                  </a:solidFill>
                </a:rPr>
                <a:t>surplus</a:t>
              </a:r>
            </a:p>
          </p:txBody>
        </p:sp>
      </p:grpSp>
      <p:sp>
        <p:nvSpPr>
          <p:cNvPr id="19" name="TextBox 18"/>
          <p:cNvSpPr txBox="1"/>
          <p:nvPr/>
        </p:nvSpPr>
        <p:spPr>
          <a:xfrm>
            <a:off x="1208998" y="840399"/>
            <a:ext cx="6478932" cy="276999"/>
          </a:xfrm>
          <a:prstGeom prst="rect">
            <a:avLst/>
          </a:prstGeom>
          <a:noFill/>
        </p:spPr>
        <p:txBody>
          <a:bodyPr wrap="square" lIns="0" tIns="0" rIns="0" bIns="0" rtlCol="0">
            <a:spAutoFit/>
          </a:bodyPr>
          <a:lstStyle/>
          <a:p>
            <a:pPr algn="ctr"/>
            <a:r>
              <a:rPr lang="fi-FI" dirty="0" err="1"/>
              <a:t>Situation</a:t>
            </a:r>
            <a:r>
              <a:rPr lang="fi-FI" dirty="0"/>
              <a:t> </a:t>
            </a:r>
            <a:r>
              <a:rPr lang="fi-FI" dirty="0" err="1"/>
              <a:t>before</a:t>
            </a:r>
            <a:r>
              <a:rPr lang="fi-FI" dirty="0"/>
              <a:t> </a:t>
            </a:r>
            <a:r>
              <a:rPr lang="fi-FI" dirty="0" err="1"/>
              <a:t>tax</a:t>
            </a:r>
            <a:r>
              <a:rPr lang="fi-FI" dirty="0"/>
              <a:t>.</a:t>
            </a:r>
          </a:p>
        </p:txBody>
      </p:sp>
    </p:spTree>
    <p:extLst>
      <p:ext uri="{BB962C8B-B14F-4D97-AF65-F5344CB8AC3E}">
        <p14:creationId xmlns:p14="http://schemas.microsoft.com/office/powerpoint/2010/main" val="2847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E49944-F258-5D4B-845A-0A76D69A5436}"/>
              </a:ext>
            </a:extLst>
          </p:cNvPr>
          <p:cNvSpPr/>
          <p:nvPr/>
        </p:nvSpPr>
        <p:spPr>
          <a:xfrm>
            <a:off x="3883025" y="3727450"/>
            <a:ext cx="492125" cy="501650"/>
          </a:xfrm>
          <a:custGeom>
            <a:avLst/>
            <a:gdLst>
              <a:gd name="connsiteX0" fmla="*/ 0 w 492125"/>
              <a:gd name="connsiteY0" fmla="*/ 0 h 501650"/>
              <a:gd name="connsiteX1" fmla="*/ 0 w 492125"/>
              <a:gd name="connsiteY1" fmla="*/ 501650 h 501650"/>
              <a:gd name="connsiteX2" fmla="*/ 492125 w 492125"/>
              <a:gd name="connsiteY2" fmla="*/ 269875 h 501650"/>
              <a:gd name="connsiteX3" fmla="*/ 0 w 492125"/>
              <a:gd name="connsiteY3" fmla="*/ 0 h 501650"/>
            </a:gdLst>
            <a:ahLst/>
            <a:cxnLst>
              <a:cxn ang="0">
                <a:pos x="connsiteX0" y="connsiteY0"/>
              </a:cxn>
              <a:cxn ang="0">
                <a:pos x="connsiteX1" y="connsiteY1"/>
              </a:cxn>
              <a:cxn ang="0">
                <a:pos x="connsiteX2" y="connsiteY2"/>
              </a:cxn>
              <a:cxn ang="0">
                <a:pos x="connsiteX3" y="connsiteY3"/>
              </a:cxn>
            </a:cxnLst>
            <a:rect l="l" t="t" r="r" b="b"/>
            <a:pathLst>
              <a:path w="492125" h="501650">
                <a:moveTo>
                  <a:pt x="0" y="0"/>
                </a:moveTo>
                <a:lnTo>
                  <a:pt x="0" y="501650"/>
                </a:lnTo>
                <a:lnTo>
                  <a:pt x="492125" y="269875"/>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27" name="Chart 26">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a:t>And </a:t>
            </a:r>
            <a:r>
              <a:rPr lang="fi-FI" dirty="0" err="1"/>
              <a:t>who</a:t>
            </a:r>
            <a:r>
              <a:rPr lang="fi-FI" dirty="0"/>
              <a:t> </a:t>
            </a:r>
            <a:r>
              <a:rPr lang="fi-FI" dirty="0" err="1"/>
              <a:t>bears</a:t>
            </a:r>
            <a:r>
              <a:rPr lang="fi-FI" dirty="0"/>
              <a:t> </a:t>
            </a:r>
            <a:r>
              <a:rPr lang="fi-FI" dirty="0" err="1"/>
              <a:t>the</a:t>
            </a:r>
            <a:r>
              <a:rPr lang="fi-FI" dirty="0"/>
              <a:t> </a:t>
            </a:r>
            <a:r>
              <a:rPr lang="fi-FI" dirty="0" err="1"/>
              <a:t>economic</a:t>
            </a:r>
            <a:r>
              <a:rPr lang="fi-FI" dirty="0"/>
              <a:t> </a:t>
            </a:r>
            <a:r>
              <a:rPr lang="fi-FI" dirty="0" err="1"/>
              <a:t>cost</a:t>
            </a:r>
            <a:r>
              <a:rPr lang="fi-FI" dirty="0"/>
              <a:t>?</a:t>
            </a:r>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sp>
        <p:nvSpPr>
          <p:cNvPr id="34" name="Rectangle 33">
            <a:extLst>
              <a:ext uri="{FF2B5EF4-FFF2-40B4-BE49-F238E27FC236}">
                <a16:creationId xmlns:a16="http://schemas.microsoft.com/office/drawing/2014/main" id="{C87F556A-58F4-754D-BB01-8EE60B53482A}"/>
              </a:ext>
            </a:extLst>
          </p:cNvPr>
          <p:cNvSpPr/>
          <p:nvPr/>
        </p:nvSpPr>
        <p:spPr>
          <a:xfrm>
            <a:off x="1151466" y="3721777"/>
            <a:ext cx="2729376" cy="490927"/>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36" name="Straight Connector 35">
            <a:extLst>
              <a:ext uri="{FF2B5EF4-FFF2-40B4-BE49-F238E27FC236}">
                <a16:creationId xmlns:a16="http://schemas.microsoft.com/office/drawing/2014/main" id="{7034E957-2F9D-4448-A6FD-B60D69E93B8E}"/>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EEFFF27-EED2-1B41-A4FF-FA15868B68BA}"/>
              </a:ext>
            </a:extLst>
          </p:cNvPr>
          <p:cNvCxnSpPr>
            <a:cxnSpLocks/>
          </p:cNvCxnSpPr>
          <p:nvPr/>
        </p:nvCxnSpPr>
        <p:spPr>
          <a:xfrm flipH="1">
            <a:off x="1151466" y="3713551"/>
            <a:ext cx="2668059" cy="822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BB35BE5-65CE-F148-B23C-505B6155E775}"/>
              </a:ext>
            </a:extLst>
          </p:cNvPr>
          <p:cNvCxnSpPr>
            <a:cxnSpLocks/>
          </p:cNvCxnSpPr>
          <p:nvPr/>
        </p:nvCxnSpPr>
        <p:spPr>
          <a:xfrm flipH="1" flipV="1">
            <a:off x="1151466" y="4212704"/>
            <a:ext cx="2706820" cy="1"/>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7" name="Freeform 46">
            <a:extLst>
              <a:ext uri="{FF2B5EF4-FFF2-40B4-BE49-F238E27FC236}">
                <a16:creationId xmlns:a16="http://schemas.microsoft.com/office/drawing/2014/main" id="{A0182087-8B4C-E44B-9223-45DD95D688E2}"/>
              </a:ext>
            </a:extLst>
          </p:cNvPr>
          <p:cNvSpPr/>
          <p:nvPr/>
        </p:nvSpPr>
        <p:spPr>
          <a:xfrm>
            <a:off x="1150937" y="1807255"/>
            <a:ext cx="2720975" cy="1920875"/>
          </a:xfrm>
          <a:custGeom>
            <a:avLst/>
            <a:gdLst>
              <a:gd name="connsiteX0" fmla="*/ 0 w 2720975"/>
              <a:gd name="connsiteY0" fmla="*/ 0 h 1920875"/>
              <a:gd name="connsiteX1" fmla="*/ 6350 w 2720975"/>
              <a:gd name="connsiteY1" fmla="*/ 1920875 h 1920875"/>
              <a:gd name="connsiteX2" fmla="*/ 2720975 w 2720975"/>
              <a:gd name="connsiteY2" fmla="*/ 1920875 h 1920875"/>
              <a:gd name="connsiteX3" fmla="*/ 1714500 w 2720975"/>
              <a:gd name="connsiteY3" fmla="*/ 1301750 h 1920875"/>
              <a:gd name="connsiteX4" fmla="*/ 619125 w 2720975"/>
              <a:gd name="connsiteY4" fmla="*/ 514350 h 1920875"/>
              <a:gd name="connsiteX5" fmla="*/ 0 w 2720975"/>
              <a:gd name="connsiteY5" fmla="*/ 0 h 19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0975" h="1920875">
                <a:moveTo>
                  <a:pt x="0" y="0"/>
                </a:moveTo>
                <a:cubicBezTo>
                  <a:pt x="2117" y="640292"/>
                  <a:pt x="4233" y="1280583"/>
                  <a:pt x="6350" y="1920875"/>
                </a:cubicBezTo>
                <a:lnTo>
                  <a:pt x="2720975" y="1920875"/>
                </a:lnTo>
                <a:lnTo>
                  <a:pt x="1714500" y="1301750"/>
                </a:lnTo>
                <a:lnTo>
                  <a:pt x="619125" y="514350"/>
                </a:lnTo>
                <a:lnTo>
                  <a:pt x="0" y="0"/>
                </a:lnTo>
                <a:close/>
              </a:path>
            </a:pathLst>
          </a:custGeom>
          <a:solidFill>
            <a:schemeClr val="accent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fi-FI" dirty="0"/>
              <a:t>Consumer </a:t>
            </a:r>
            <a:r>
              <a:rPr lang="fi-FI" dirty="0" err="1"/>
              <a:t>surplus</a:t>
            </a:r>
            <a:endParaRPr lang="fi-FI" dirty="0"/>
          </a:p>
        </p:txBody>
      </p:sp>
      <p:sp>
        <p:nvSpPr>
          <p:cNvPr id="11" name="Freeform 10">
            <a:extLst>
              <a:ext uri="{FF2B5EF4-FFF2-40B4-BE49-F238E27FC236}">
                <a16:creationId xmlns:a16="http://schemas.microsoft.com/office/drawing/2014/main" id="{35D8095C-4598-3E48-8930-F154FC664283}"/>
              </a:ext>
            </a:extLst>
          </p:cNvPr>
          <p:cNvSpPr/>
          <p:nvPr/>
        </p:nvSpPr>
        <p:spPr>
          <a:xfrm>
            <a:off x="1146175" y="4213225"/>
            <a:ext cx="2730500" cy="758825"/>
          </a:xfrm>
          <a:custGeom>
            <a:avLst/>
            <a:gdLst>
              <a:gd name="connsiteX0" fmla="*/ 2730500 w 2730500"/>
              <a:gd name="connsiteY0" fmla="*/ 0 h 758825"/>
              <a:gd name="connsiteX1" fmla="*/ 0 w 2730500"/>
              <a:gd name="connsiteY1" fmla="*/ 0 h 758825"/>
              <a:gd name="connsiteX2" fmla="*/ 9525 w 2730500"/>
              <a:gd name="connsiteY2" fmla="*/ 758825 h 758825"/>
              <a:gd name="connsiteX3" fmla="*/ 1060450 w 2730500"/>
              <a:gd name="connsiteY3" fmla="*/ 568325 h 758825"/>
              <a:gd name="connsiteX4" fmla="*/ 2171700 w 2730500"/>
              <a:gd name="connsiteY4" fmla="*/ 238125 h 758825"/>
              <a:gd name="connsiteX5" fmla="*/ 2730500 w 273050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500" h="758825">
                <a:moveTo>
                  <a:pt x="2730500" y="0"/>
                </a:moveTo>
                <a:lnTo>
                  <a:pt x="0" y="0"/>
                </a:lnTo>
                <a:lnTo>
                  <a:pt x="9525" y="758825"/>
                </a:lnTo>
                <a:lnTo>
                  <a:pt x="1060450" y="568325"/>
                </a:lnTo>
                <a:lnTo>
                  <a:pt x="2171700" y="238125"/>
                </a:lnTo>
                <a:lnTo>
                  <a:pt x="2730500" y="0"/>
                </a:lnTo>
                <a:close/>
              </a:path>
            </a:pathLst>
          </a:cu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dirty="0" err="1"/>
              <a:t>Producer</a:t>
            </a:r>
            <a:r>
              <a:rPr lang="fi-FI" dirty="0"/>
              <a:t> </a:t>
            </a:r>
            <a:r>
              <a:rPr lang="fi-FI" dirty="0" err="1"/>
              <a:t>surplus</a:t>
            </a:r>
            <a:endParaRPr lang="fi-FI" dirty="0"/>
          </a:p>
        </p:txBody>
      </p:sp>
      <p:sp>
        <p:nvSpPr>
          <p:cNvPr id="3" name="TextBox 2"/>
          <p:cNvSpPr txBox="1"/>
          <p:nvPr/>
        </p:nvSpPr>
        <p:spPr>
          <a:xfrm>
            <a:off x="5506719" y="3396003"/>
            <a:ext cx="3623010" cy="1107996"/>
          </a:xfrm>
          <a:prstGeom prst="rect">
            <a:avLst/>
          </a:prstGeom>
          <a:noFill/>
        </p:spPr>
        <p:txBody>
          <a:bodyPr wrap="square" lIns="0" tIns="0" rIns="0" bIns="0" rtlCol="0">
            <a:spAutoFit/>
          </a:bodyPr>
          <a:lstStyle/>
          <a:p>
            <a:r>
              <a:rPr lang="fi-FI" dirty="0" err="1"/>
              <a:t>The</a:t>
            </a:r>
            <a:r>
              <a:rPr lang="fi-FI" dirty="0"/>
              <a:t> </a:t>
            </a:r>
            <a:r>
              <a:rPr lang="fi-FI" dirty="0" err="1"/>
              <a:t>tax</a:t>
            </a:r>
            <a:r>
              <a:rPr lang="fi-FI" dirty="0"/>
              <a:t> </a:t>
            </a:r>
            <a:r>
              <a:rPr lang="fi-FI" dirty="0" err="1"/>
              <a:t>causes</a:t>
            </a:r>
            <a:r>
              <a:rPr lang="fi-FI" dirty="0"/>
              <a:t> </a:t>
            </a:r>
            <a:r>
              <a:rPr lang="fi-FI" dirty="0" err="1"/>
              <a:t>also</a:t>
            </a:r>
            <a:r>
              <a:rPr lang="fi-FI" dirty="0"/>
              <a:t> a </a:t>
            </a:r>
            <a:r>
              <a:rPr lang="fi-FI" b="1" dirty="0" err="1"/>
              <a:t>deadweight</a:t>
            </a:r>
            <a:r>
              <a:rPr lang="fi-FI" b="1" dirty="0"/>
              <a:t> </a:t>
            </a:r>
            <a:r>
              <a:rPr lang="fi-FI" b="1" dirty="0" err="1"/>
              <a:t>loss</a:t>
            </a:r>
            <a:r>
              <a:rPr lang="fi-FI" b="1" dirty="0"/>
              <a:t> </a:t>
            </a:r>
            <a:r>
              <a:rPr lang="fi-FI" dirty="0"/>
              <a:t>(</a:t>
            </a:r>
            <a:r>
              <a:rPr lang="fi-FI" dirty="0" err="1"/>
              <a:t>the</a:t>
            </a:r>
            <a:r>
              <a:rPr lang="fi-FI" dirty="0"/>
              <a:t> </a:t>
            </a:r>
            <a:r>
              <a:rPr lang="fi-FI" dirty="0" err="1"/>
              <a:t>black</a:t>
            </a:r>
            <a:r>
              <a:rPr lang="fi-FI" dirty="0"/>
              <a:t> </a:t>
            </a:r>
            <a:r>
              <a:rPr lang="fi-FI" dirty="0" err="1"/>
              <a:t>trianglre</a:t>
            </a:r>
            <a:r>
              <a:rPr lang="fi-FI" dirty="0"/>
              <a:t>) = </a:t>
            </a:r>
            <a:r>
              <a:rPr lang="fi-FI" dirty="0" err="1"/>
              <a:t>the</a:t>
            </a:r>
            <a:r>
              <a:rPr lang="fi-FI" dirty="0"/>
              <a:t> </a:t>
            </a:r>
            <a:r>
              <a:rPr lang="fi-FI" dirty="0" err="1"/>
              <a:t>loss</a:t>
            </a:r>
            <a:r>
              <a:rPr lang="fi-FI" dirty="0"/>
              <a:t> in </a:t>
            </a:r>
            <a:r>
              <a:rPr lang="fi-FI" dirty="0" err="1"/>
              <a:t>consumer</a:t>
            </a:r>
            <a:r>
              <a:rPr lang="fi-FI" dirty="0"/>
              <a:t> and </a:t>
            </a:r>
            <a:r>
              <a:rPr lang="fi-FI" dirty="0" err="1"/>
              <a:t>producer</a:t>
            </a:r>
            <a:r>
              <a:rPr lang="fi-FI" dirty="0"/>
              <a:t> </a:t>
            </a:r>
            <a:r>
              <a:rPr lang="fi-FI" dirty="0" err="1"/>
              <a:t>surplus</a:t>
            </a:r>
            <a:r>
              <a:rPr lang="fi-FI" dirty="0"/>
              <a:t> </a:t>
            </a:r>
            <a:r>
              <a:rPr lang="fi-FI" dirty="0" err="1"/>
              <a:t>not</a:t>
            </a:r>
            <a:r>
              <a:rPr lang="fi-FI" dirty="0"/>
              <a:t> </a:t>
            </a:r>
            <a:r>
              <a:rPr lang="fi-FI" dirty="0" err="1"/>
              <a:t>collected</a:t>
            </a:r>
            <a:r>
              <a:rPr lang="fi-FI" dirty="0"/>
              <a:t> in </a:t>
            </a:r>
            <a:r>
              <a:rPr lang="fi-FI" dirty="0" err="1"/>
              <a:t>taxes</a:t>
            </a:r>
            <a:endParaRPr lang="fi-FI" i="1" dirty="0"/>
          </a:p>
        </p:txBody>
      </p:sp>
      <p:sp>
        <p:nvSpPr>
          <p:cNvPr id="17" name="TextBox 16"/>
          <p:cNvSpPr txBox="1"/>
          <p:nvPr/>
        </p:nvSpPr>
        <p:spPr>
          <a:xfrm>
            <a:off x="2961944" y="2021628"/>
            <a:ext cx="3003239" cy="1107996"/>
          </a:xfrm>
          <a:prstGeom prst="rect">
            <a:avLst/>
          </a:prstGeom>
          <a:noFill/>
        </p:spPr>
        <p:txBody>
          <a:bodyPr wrap="square" lIns="0" tIns="0" rIns="0" bIns="0" rtlCol="0">
            <a:spAutoFit/>
          </a:bodyPr>
          <a:lstStyle/>
          <a:p>
            <a:pPr algn="ctr"/>
            <a:r>
              <a:rPr lang="fi-FI" dirty="0" err="1"/>
              <a:t>Both</a:t>
            </a:r>
            <a:r>
              <a:rPr lang="fi-FI" dirty="0"/>
              <a:t> </a:t>
            </a:r>
            <a:r>
              <a:rPr lang="fi-FI" dirty="0" err="1"/>
              <a:t>the</a:t>
            </a:r>
            <a:r>
              <a:rPr lang="fi-FI" dirty="0"/>
              <a:t> </a:t>
            </a:r>
            <a:r>
              <a:rPr lang="fi-FI" dirty="0" err="1"/>
              <a:t>buyers</a:t>
            </a:r>
            <a:r>
              <a:rPr lang="fi-FI" dirty="0"/>
              <a:t> and </a:t>
            </a:r>
            <a:r>
              <a:rPr lang="fi-FI" dirty="0" err="1"/>
              <a:t>the</a:t>
            </a:r>
            <a:r>
              <a:rPr lang="fi-FI" dirty="0"/>
              <a:t> </a:t>
            </a:r>
            <a:r>
              <a:rPr lang="fi-FI" dirty="0" err="1"/>
              <a:t>bakers</a:t>
            </a:r>
            <a:r>
              <a:rPr lang="fi-FI" dirty="0"/>
              <a:t> </a:t>
            </a:r>
            <a:r>
              <a:rPr lang="fi-FI" dirty="0" err="1"/>
              <a:t>pay</a:t>
            </a:r>
            <a:r>
              <a:rPr lang="fi-FI" dirty="0"/>
              <a:t> </a:t>
            </a:r>
            <a:r>
              <a:rPr lang="fi-FI" dirty="0" err="1"/>
              <a:t>their</a:t>
            </a:r>
            <a:r>
              <a:rPr lang="fi-FI" dirty="0"/>
              <a:t> </a:t>
            </a:r>
            <a:r>
              <a:rPr lang="fi-FI" dirty="0" err="1"/>
              <a:t>share</a:t>
            </a:r>
            <a:r>
              <a:rPr lang="fi-FI" dirty="0"/>
              <a:t> (as </a:t>
            </a:r>
            <a:r>
              <a:rPr lang="fi-FI" dirty="0" err="1"/>
              <a:t>lower</a:t>
            </a:r>
            <a:r>
              <a:rPr lang="fi-FI" dirty="0"/>
              <a:t> </a:t>
            </a:r>
            <a:r>
              <a:rPr lang="fi-FI" dirty="0" err="1"/>
              <a:t>prices</a:t>
            </a:r>
            <a:r>
              <a:rPr lang="fi-FI" dirty="0"/>
              <a:t> and </a:t>
            </a:r>
            <a:r>
              <a:rPr lang="fi-FI" dirty="0" err="1"/>
              <a:t>smaller</a:t>
            </a:r>
            <a:r>
              <a:rPr lang="fi-FI" dirty="0"/>
              <a:t> </a:t>
            </a:r>
            <a:r>
              <a:rPr lang="fi-FI" dirty="0" err="1"/>
              <a:t>quantities</a:t>
            </a:r>
            <a:r>
              <a:rPr lang="fi-FI" dirty="0"/>
              <a:t>)</a:t>
            </a:r>
          </a:p>
        </p:txBody>
      </p:sp>
    </p:spTree>
    <p:extLst>
      <p:ext uri="{BB962C8B-B14F-4D97-AF65-F5344CB8AC3E}">
        <p14:creationId xmlns:p14="http://schemas.microsoft.com/office/powerpoint/2010/main" val="2139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The</a:t>
            </a:r>
            <a:r>
              <a:rPr lang="fi-FI" dirty="0"/>
              <a:t> </a:t>
            </a:r>
            <a:r>
              <a:rPr lang="fi-FI" dirty="0" err="1"/>
              <a:t>effect</a:t>
            </a:r>
            <a:r>
              <a:rPr lang="fi-FI" dirty="0"/>
              <a:t> of </a:t>
            </a:r>
            <a:r>
              <a:rPr lang="fi-FI" dirty="0" err="1"/>
              <a:t>price</a:t>
            </a:r>
            <a:r>
              <a:rPr lang="fi-FI" dirty="0"/>
              <a:t> </a:t>
            </a:r>
            <a:r>
              <a:rPr lang="fi-FI" dirty="0" err="1"/>
              <a:t>elasticity</a:t>
            </a:r>
            <a:r>
              <a:rPr lang="fi-FI" dirty="0"/>
              <a:t> of </a:t>
            </a:r>
            <a:r>
              <a:rPr lang="fi-FI" dirty="0" err="1"/>
              <a:t>demand</a:t>
            </a:r>
            <a:r>
              <a:rPr lang="fi-FI" dirty="0"/>
              <a:t>: </a:t>
            </a:r>
            <a:r>
              <a:rPr lang="fi-FI" dirty="0" err="1"/>
              <a:t>elastic</a:t>
            </a:r>
            <a:r>
              <a:rPr lang="fi-FI" dirty="0"/>
              <a:t> </a:t>
            </a:r>
            <a:r>
              <a:rPr lang="fi-FI" dirty="0" err="1"/>
              <a:t>demand</a:t>
            </a:r>
            <a:endParaRPr lang="fi-FI" dirty="0"/>
          </a:p>
        </p:txBody>
      </p:sp>
      <p:sp>
        <p:nvSpPr>
          <p:cNvPr id="18" name="Freeform 17">
            <a:extLst>
              <a:ext uri="{FF2B5EF4-FFF2-40B4-BE49-F238E27FC236}">
                <a16:creationId xmlns:a16="http://schemas.microsoft.com/office/drawing/2014/main" id="{9DE49944-F258-5D4B-845A-0A76D69A5436}"/>
              </a:ext>
            </a:extLst>
          </p:cNvPr>
          <p:cNvSpPr/>
          <p:nvPr/>
        </p:nvSpPr>
        <p:spPr>
          <a:xfrm>
            <a:off x="3883025" y="3727450"/>
            <a:ext cx="492125" cy="501650"/>
          </a:xfrm>
          <a:custGeom>
            <a:avLst/>
            <a:gdLst>
              <a:gd name="connsiteX0" fmla="*/ 0 w 492125"/>
              <a:gd name="connsiteY0" fmla="*/ 0 h 501650"/>
              <a:gd name="connsiteX1" fmla="*/ 0 w 492125"/>
              <a:gd name="connsiteY1" fmla="*/ 501650 h 501650"/>
              <a:gd name="connsiteX2" fmla="*/ 492125 w 492125"/>
              <a:gd name="connsiteY2" fmla="*/ 269875 h 501650"/>
              <a:gd name="connsiteX3" fmla="*/ 0 w 492125"/>
              <a:gd name="connsiteY3" fmla="*/ 0 h 501650"/>
            </a:gdLst>
            <a:ahLst/>
            <a:cxnLst>
              <a:cxn ang="0">
                <a:pos x="connsiteX0" y="connsiteY0"/>
              </a:cxn>
              <a:cxn ang="0">
                <a:pos x="connsiteX1" y="connsiteY1"/>
              </a:cxn>
              <a:cxn ang="0">
                <a:pos x="connsiteX2" y="connsiteY2"/>
              </a:cxn>
              <a:cxn ang="0">
                <a:pos x="connsiteX3" y="connsiteY3"/>
              </a:cxn>
            </a:cxnLst>
            <a:rect l="l" t="t" r="r" b="b"/>
            <a:pathLst>
              <a:path w="492125" h="501650">
                <a:moveTo>
                  <a:pt x="0" y="0"/>
                </a:moveTo>
                <a:lnTo>
                  <a:pt x="0" y="501650"/>
                </a:lnTo>
                <a:lnTo>
                  <a:pt x="492125" y="269875"/>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19" name="Chart 18">
            <a:extLst>
              <a:ext uri="{FF2B5EF4-FFF2-40B4-BE49-F238E27FC236}">
                <a16:creationId xmlns:a16="http://schemas.microsoft.com/office/drawing/2014/main" id="{AF51192D-9018-C74C-8E31-6AE87CF218C9}"/>
              </a:ext>
            </a:extLst>
          </p:cNvPr>
          <p:cNvGraphicFramePr>
            <a:graphicFrameLocks noGrp="1"/>
          </p:cNvGraphicFramePr>
          <p:nvPr/>
        </p:nvGraphicFramePr>
        <p:xfrm>
          <a:off x="335011" y="795647"/>
          <a:ext cx="8725862" cy="606235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9FB426F4-4CB5-3545-AA33-5247906CF3F1}"/>
              </a:ext>
            </a:extLst>
          </p:cNvPr>
          <p:cNvSpPr txBox="1"/>
          <p:nvPr/>
        </p:nvSpPr>
        <p:spPr>
          <a:xfrm rot="2379464">
            <a:off x="1224543" y="2305318"/>
            <a:ext cx="1832439" cy="369332"/>
          </a:xfrm>
          <a:prstGeom prst="rect">
            <a:avLst/>
          </a:prstGeom>
          <a:noFill/>
        </p:spPr>
        <p:txBody>
          <a:bodyPr wrap="square" rtlCol="0">
            <a:spAutoFit/>
          </a:bodyPr>
          <a:lstStyle/>
          <a:p>
            <a:r>
              <a:rPr lang="en-US" dirty="0">
                <a:solidFill>
                  <a:schemeClr val="accent1"/>
                </a:solidFill>
              </a:rPr>
              <a:t>Demand curve</a:t>
            </a:r>
          </a:p>
        </p:txBody>
      </p:sp>
      <p:sp>
        <p:nvSpPr>
          <p:cNvPr id="23" name="TextBox 22">
            <a:extLst>
              <a:ext uri="{FF2B5EF4-FFF2-40B4-BE49-F238E27FC236}">
                <a16:creationId xmlns:a16="http://schemas.microsoft.com/office/drawing/2014/main" id="{EC52A4E9-3F86-AA49-B567-6FB14112225E}"/>
              </a:ext>
            </a:extLst>
          </p:cNvPr>
          <p:cNvSpPr txBox="1"/>
          <p:nvPr/>
        </p:nvSpPr>
        <p:spPr>
          <a:xfrm rot="19345590">
            <a:off x="6030367" y="2038615"/>
            <a:ext cx="1773006" cy="369332"/>
          </a:xfrm>
          <a:prstGeom prst="rect">
            <a:avLst/>
          </a:prstGeom>
          <a:noFill/>
        </p:spPr>
        <p:txBody>
          <a:bodyPr wrap="square" rtlCol="0">
            <a:spAutoFit/>
          </a:bodyPr>
          <a:lstStyle/>
          <a:p>
            <a:r>
              <a:rPr lang="en-US" dirty="0">
                <a:solidFill>
                  <a:schemeClr val="accent3"/>
                </a:solidFill>
              </a:rPr>
              <a:t>Supply curve</a:t>
            </a:r>
          </a:p>
        </p:txBody>
      </p:sp>
      <p:sp>
        <p:nvSpPr>
          <p:cNvPr id="24" name="Rectangle 23">
            <a:extLst>
              <a:ext uri="{FF2B5EF4-FFF2-40B4-BE49-F238E27FC236}">
                <a16:creationId xmlns:a16="http://schemas.microsoft.com/office/drawing/2014/main" id="{C87F556A-58F4-754D-BB01-8EE60B53482A}"/>
              </a:ext>
            </a:extLst>
          </p:cNvPr>
          <p:cNvSpPr/>
          <p:nvPr/>
        </p:nvSpPr>
        <p:spPr>
          <a:xfrm>
            <a:off x="1151466" y="3721777"/>
            <a:ext cx="2729376" cy="490927"/>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28" name="Straight Connector 27">
            <a:extLst>
              <a:ext uri="{FF2B5EF4-FFF2-40B4-BE49-F238E27FC236}">
                <a16:creationId xmlns:a16="http://schemas.microsoft.com/office/drawing/2014/main" id="{7034E957-2F9D-4448-A6FD-B60D69E93B8E}"/>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EEFFF27-EED2-1B41-A4FF-FA15868B68BA}"/>
              </a:ext>
            </a:extLst>
          </p:cNvPr>
          <p:cNvCxnSpPr>
            <a:cxnSpLocks/>
          </p:cNvCxnSpPr>
          <p:nvPr/>
        </p:nvCxnSpPr>
        <p:spPr>
          <a:xfrm flipH="1">
            <a:off x="1151466" y="3713551"/>
            <a:ext cx="2668059" cy="822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BB35BE5-65CE-F148-B23C-505B6155E775}"/>
              </a:ext>
            </a:extLst>
          </p:cNvPr>
          <p:cNvCxnSpPr>
            <a:cxnSpLocks/>
          </p:cNvCxnSpPr>
          <p:nvPr/>
        </p:nvCxnSpPr>
        <p:spPr>
          <a:xfrm flipH="1" flipV="1">
            <a:off x="1151466" y="4212704"/>
            <a:ext cx="2706820" cy="1"/>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8" name="Freeform 37">
            <a:extLst>
              <a:ext uri="{FF2B5EF4-FFF2-40B4-BE49-F238E27FC236}">
                <a16:creationId xmlns:a16="http://schemas.microsoft.com/office/drawing/2014/main" id="{A0182087-8B4C-E44B-9223-45DD95D688E2}"/>
              </a:ext>
            </a:extLst>
          </p:cNvPr>
          <p:cNvSpPr/>
          <p:nvPr/>
        </p:nvSpPr>
        <p:spPr>
          <a:xfrm>
            <a:off x="1150937" y="1798979"/>
            <a:ext cx="2720975" cy="1920875"/>
          </a:xfrm>
          <a:custGeom>
            <a:avLst/>
            <a:gdLst>
              <a:gd name="connsiteX0" fmla="*/ 0 w 2720975"/>
              <a:gd name="connsiteY0" fmla="*/ 0 h 1920875"/>
              <a:gd name="connsiteX1" fmla="*/ 6350 w 2720975"/>
              <a:gd name="connsiteY1" fmla="*/ 1920875 h 1920875"/>
              <a:gd name="connsiteX2" fmla="*/ 2720975 w 2720975"/>
              <a:gd name="connsiteY2" fmla="*/ 1920875 h 1920875"/>
              <a:gd name="connsiteX3" fmla="*/ 1714500 w 2720975"/>
              <a:gd name="connsiteY3" fmla="*/ 1301750 h 1920875"/>
              <a:gd name="connsiteX4" fmla="*/ 619125 w 2720975"/>
              <a:gd name="connsiteY4" fmla="*/ 514350 h 1920875"/>
              <a:gd name="connsiteX5" fmla="*/ 0 w 2720975"/>
              <a:gd name="connsiteY5" fmla="*/ 0 h 19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0975" h="1920875">
                <a:moveTo>
                  <a:pt x="0" y="0"/>
                </a:moveTo>
                <a:cubicBezTo>
                  <a:pt x="2117" y="640292"/>
                  <a:pt x="4233" y="1280583"/>
                  <a:pt x="6350" y="1920875"/>
                </a:cubicBezTo>
                <a:lnTo>
                  <a:pt x="2720975" y="1920875"/>
                </a:lnTo>
                <a:lnTo>
                  <a:pt x="1714500" y="1301750"/>
                </a:lnTo>
                <a:lnTo>
                  <a:pt x="619125" y="514350"/>
                </a:lnTo>
                <a:lnTo>
                  <a:pt x="0" y="0"/>
                </a:lnTo>
                <a:close/>
              </a:path>
            </a:pathLst>
          </a:custGeom>
          <a:solidFill>
            <a:schemeClr val="accent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fi-FI" dirty="0"/>
              <a:t>Consumer </a:t>
            </a:r>
            <a:r>
              <a:rPr lang="fi-FI" dirty="0" err="1"/>
              <a:t>surplus</a:t>
            </a:r>
            <a:endParaRPr lang="fi-FI" dirty="0"/>
          </a:p>
        </p:txBody>
      </p:sp>
      <p:sp>
        <p:nvSpPr>
          <p:cNvPr id="39" name="Freeform 38">
            <a:extLst>
              <a:ext uri="{FF2B5EF4-FFF2-40B4-BE49-F238E27FC236}">
                <a16:creationId xmlns:a16="http://schemas.microsoft.com/office/drawing/2014/main" id="{35D8095C-4598-3E48-8930-F154FC664283}"/>
              </a:ext>
            </a:extLst>
          </p:cNvPr>
          <p:cNvSpPr/>
          <p:nvPr/>
        </p:nvSpPr>
        <p:spPr>
          <a:xfrm>
            <a:off x="1146175" y="4213225"/>
            <a:ext cx="2730500" cy="758825"/>
          </a:xfrm>
          <a:custGeom>
            <a:avLst/>
            <a:gdLst>
              <a:gd name="connsiteX0" fmla="*/ 2730500 w 2730500"/>
              <a:gd name="connsiteY0" fmla="*/ 0 h 758825"/>
              <a:gd name="connsiteX1" fmla="*/ 0 w 2730500"/>
              <a:gd name="connsiteY1" fmla="*/ 0 h 758825"/>
              <a:gd name="connsiteX2" fmla="*/ 9525 w 2730500"/>
              <a:gd name="connsiteY2" fmla="*/ 758825 h 758825"/>
              <a:gd name="connsiteX3" fmla="*/ 1060450 w 2730500"/>
              <a:gd name="connsiteY3" fmla="*/ 568325 h 758825"/>
              <a:gd name="connsiteX4" fmla="*/ 2171700 w 2730500"/>
              <a:gd name="connsiteY4" fmla="*/ 238125 h 758825"/>
              <a:gd name="connsiteX5" fmla="*/ 2730500 w 273050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500" h="758825">
                <a:moveTo>
                  <a:pt x="2730500" y="0"/>
                </a:moveTo>
                <a:lnTo>
                  <a:pt x="0" y="0"/>
                </a:lnTo>
                <a:lnTo>
                  <a:pt x="9525" y="758825"/>
                </a:lnTo>
                <a:lnTo>
                  <a:pt x="1060450" y="568325"/>
                </a:lnTo>
                <a:lnTo>
                  <a:pt x="2171700" y="238125"/>
                </a:lnTo>
                <a:lnTo>
                  <a:pt x="2730500" y="0"/>
                </a:lnTo>
                <a:close/>
              </a:path>
            </a:pathLst>
          </a:cu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dirty="0" err="1"/>
              <a:t>Producer</a:t>
            </a:r>
            <a:r>
              <a:rPr lang="fi-FI" dirty="0"/>
              <a:t> </a:t>
            </a:r>
            <a:r>
              <a:rPr lang="fi-FI" dirty="0" err="1"/>
              <a:t>surplus</a:t>
            </a:r>
            <a:endParaRPr lang="fi-FI" dirty="0"/>
          </a:p>
        </p:txBody>
      </p:sp>
    </p:spTree>
    <p:extLst>
      <p:ext uri="{BB962C8B-B14F-4D97-AF65-F5344CB8AC3E}">
        <p14:creationId xmlns:p14="http://schemas.microsoft.com/office/powerpoint/2010/main" val="269831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80074">
            <a:off x="3134354" y="2231375"/>
            <a:ext cx="2851647" cy="3089324"/>
          </a:xfrm>
          <a:custGeom>
            <a:avLst/>
            <a:gdLst>
              <a:gd name="connsiteX0" fmla="*/ 0 w 6460066"/>
              <a:gd name="connsiteY0" fmla="*/ 0 h 3505200"/>
              <a:gd name="connsiteX1" fmla="*/ 2633133 w 6460066"/>
              <a:gd name="connsiteY1" fmla="*/ 1862666 h 3505200"/>
              <a:gd name="connsiteX2" fmla="*/ 6460066 w 6460066"/>
              <a:gd name="connsiteY2" fmla="*/ 3505200 h 3505200"/>
              <a:gd name="connsiteX3" fmla="*/ 6460066 w 6460066"/>
              <a:gd name="connsiteY3" fmla="*/ 3505200 h 3505200"/>
              <a:gd name="connsiteX4" fmla="*/ 6460066 w 6460066"/>
              <a:gd name="connsiteY4" fmla="*/ 3505200 h 3505200"/>
              <a:gd name="connsiteX0" fmla="*/ 0 w 6460066"/>
              <a:gd name="connsiteY0" fmla="*/ 0 h 3505200"/>
              <a:gd name="connsiteX1" fmla="*/ 2633133 w 6460066"/>
              <a:gd name="connsiteY1" fmla="*/ 1862666 h 3505200"/>
              <a:gd name="connsiteX2" fmla="*/ 6460066 w 6460066"/>
              <a:gd name="connsiteY2" fmla="*/ 3505200 h 3505200"/>
              <a:gd name="connsiteX3" fmla="*/ 6460066 w 6460066"/>
              <a:gd name="connsiteY3" fmla="*/ 3505200 h 3505200"/>
              <a:gd name="connsiteX0" fmla="*/ 0 w 6754757"/>
              <a:gd name="connsiteY0" fmla="*/ 0 h 3624695"/>
              <a:gd name="connsiteX1" fmla="*/ 2633133 w 6754757"/>
              <a:gd name="connsiteY1" fmla="*/ 1862666 h 3624695"/>
              <a:gd name="connsiteX2" fmla="*/ 6460066 w 6754757"/>
              <a:gd name="connsiteY2" fmla="*/ 3505200 h 3624695"/>
              <a:gd name="connsiteX3" fmla="*/ 6502399 w 6754757"/>
              <a:gd name="connsiteY3" fmla="*/ 3496733 h 3624695"/>
              <a:gd name="connsiteX0" fmla="*/ 0 w 6460066"/>
              <a:gd name="connsiteY0" fmla="*/ 0 h 3505200"/>
              <a:gd name="connsiteX1" fmla="*/ 2633133 w 6460066"/>
              <a:gd name="connsiteY1" fmla="*/ 1862666 h 3505200"/>
              <a:gd name="connsiteX2" fmla="*/ 6460066 w 6460066"/>
              <a:gd name="connsiteY2" fmla="*/ 3505200 h 3505200"/>
            </a:gdLst>
            <a:ahLst/>
            <a:cxnLst>
              <a:cxn ang="0">
                <a:pos x="connsiteX0" y="connsiteY0"/>
              </a:cxn>
              <a:cxn ang="0">
                <a:pos x="connsiteX1" y="connsiteY1"/>
              </a:cxn>
              <a:cxn ang="0">
                <a:pos x="connsiteX2" y="connsiteY2"/>
              </a:cxn>
            </a:cxnLst>
            <a:rect l="l" t="t" r="r" b="b"/>
            <a:pathLst>
              <a:path w="6460066" h="3505200">
                <a:moveTo>
                  <a:pt x="0" y="0"/>
                </a:moveTo>
                <a:cubicBezTo>
                  <a:pt x="778227" y="639233"/>
                  <a:pt x="1556455" y="1278466"/>
                  <a:pt x="2633133" y="1862666"/>
                </a:cubicBezTo>
                <a:cubicBezTo>
                  <a:pt x="3709811" y="2446866"/>
                  <a:pt x="5815188" y="3232856"/>
                  <a:pt x="6460066" y="350520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graphicFrame>
        <p:nvGraphicFramePr>
          <p:cNvPr id="34" name="Chart 33">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40002" y="381000"/>
            <a:ext cx="8085599" cy="595578"/>
          </a:xfrm>
        </p:spPr>
        <p:txBody>
          <a:bodyPr/>
          <a:lstStyle/>
          <a:p>
            <a:r>
              <a:rPr lang="fi-FI" dirty="0" err="1"/>
              <a:t>Demand</a:t>
            </a:r>
            <a:r>
              <a:rPr lang="fi-FI" dirty="0"/>
              <a:t> </a:t>
            </a:r>
            <a:r>
              <a:rPr lang="fi-FI" dirty="0" err="1"/>
              <a:t>elasticity</a:t>
            </a:r>
            <a:r>
              <a:rPr lang="fi-FI" dirty="0"/>
              <a:t> and </a:t>
            </a:r>
            <a:r>
              <a:rPr lang="fi-FI" dirty="0" err="1"/>
              <a:t>deadweight</a:t>
            </a:r>
            <a:r>
              <a:rPr lang="fi-FI" dirty="0"/>
              <a:t> </a:t>
            </a:r>
            <a:r>
              <a:rPr lang="fi-FI" dirty="0" err="1"/>
              <a:t>loss</a:t>
            </a:r>
            <a:endParaRPr lang="fi-FI" dirty="0"/>
          </a:p>
        </p:txBody>
      </p:sp>
      <p:cxnSp>
        <p:nvCxnSpPr>
          <p:cNvPr id="21" name="Straight Connector 20">
            <a:extLst>
              <a:ext uri="{FF2B5EF4-FFF2-40B4-BE49-F238E27FC236}">
                <a16:creationId xmlns:a16="http://schemas.microsoft.com/office/drawing/2014/main" id="{51FF6B86-3A9A-5641-A91C-EEF135AEC37A}"/>
              </a:ext>
            </a:extLst>
          </p:cNvPr>
          <p:cNvCxnSpPr/>
          <p:nvPr/>
        </p:nvCxnSpPr>
        <p:spPr>
          <a:xfrm flipV="1">
            <a:off x="4191000" y="3382674"/>
            <a:ext cx="1591" cy="2556693"/>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p:nvPr/>
        </p:nvCxnSpPr>
        <p:spPr>
          <a:xfrm flipH="1" flipV="1">
            <a:off x="1153398" y="3405152"/>
            <a:ext cx="3016005" cy="10012"/>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4187824" y="3424767"/>
            <a:ext cx="174626" cy="667808"/>
          </a:xfrm>
          <a:custGeom>
            <a:avLst/>
            <a:gdLst>
              <a:gd name="connsiteX0" fmla="*/ 16291 w 181402"/>
              <a:gd name="connsiteY0" fmla="*/ 7 h 621542"/>
              <a:gd name="connsiteX1" fmla="*/ 24758 w 181402"/>
              <a:gd name="connsiteY1" fmla="*/ 558807 h 621542"/>
              <a:gd name="connsiteX2" fmla="*/ 181391 w 181402"/>
              <a:gd name="connsiteY2" fmla="*/ 546107 h 621542"/>
              <a:gd name="connsiteX3" fmla="*/ 16291 w 181402"/>
              <a:gd name="connsiteY3" fmla="*/ 7 h 621542"/>
              <a:gd name="connsiteX0" fmla="*/ 16291 w 181402"/>
              <a:gd name="connsiteY0" fmla="*/ 7 h 621542"/>
              <a:gd name="connsiteX1" fmla="*/ 24758 w 181402"/>
              <a:gd name="connsiteY1" fmla="*/ 558807 h 621542"/>
              <a:gd name="connsiteX2" fmla="*/ 181391 w 181402"/>
              <a:gd name="connsiteY2" fmla="*/ 546107 h 621542"/>
              <a:gd name="connsiteX3" fmla="*/ 16291 w 181402"/>
              <a:gd name="connsiteY3" fmla="*/ 7 h 621542"/>
              <a:gd name="connsiteX0" fmla="*/ 16291 w 181405"/>
              <a:gd name="connsiteY0" fmla="*/ 7 h 593580"/>
              <a:gd name="connsiteX1" fmla="*/ 24758 w 181405"/>
              <a:gd name="connsiteY1" fmla="*/ 558807 h 593580"/>
              <a:gd name="connsiteX2" fmla="*/ 181391 w 181405"/>
              <a:gd name="connsiteY2" fmla="*/ 546107 h 593580"/>
              <a:gd name="connsiteX3" fmla="*/ 16291 w 181405"/>
              <a:gd name="connsiteY3" fmla="*/ 7 h 593580"/>
              <a:gd name="connsiteX0" fmla="*/ 16291 w 181405"/>
              <a:gd name="connsiteY0" fmla="*/ 7 h 593580"/>
              <a:gd name="connsiteX1" fmla="*/ 24758 w 181405"/>
              <a:gd name="connsiteY1" fmla="*/ 558807 h 593580"/>
              <a:gd name="connsiteX2" fmla="*/ 181391 w 181405"/>
              <a:gd name="connsiteY2" fmla="*/ 546107 h 593580"/>
              <a:gd name="connsiteX3" fmla="*/ 16291 w 181405"/>
              <a:gd name="connsiteY3" fmla="*/ 7 h 593580"/>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9922 w 175022"/>
              <a:gd name="connsiteY0" fmla="*/ 7 h 563017"/>
              <a:gd name="connsiteX1" fmla="*/ 18389 w 175022"/>
              <a:gd name="connsiteY1" fmla="*/ 558807 h 563017"/>
              <a:gd name="connsiteX2" fmla="*/ 175022 w 175022"/>
              <a:gd name="connsiteY2" fmla="*/ 546107 h 563017"/>
              <a:gd name="connsiteX3" fmla="*/ 9922 w 175022"/>
              <a:gd name="connsiteY3" fmla="*/ 7 h 563017"/>
              <a:gd name="connsiteX0" fmla="*/ 9922 w 175022"/>
              <a:gd name="connsiteY0" fmla="*/ 0 h 563010"/>
              <a:gd name="connsiteX1" fmla="*/ 18389 w 175022"/>
              <a:gd name="connsiteY1" fmla="*/ 558800 h 563010"/>
              <a:gd name="connsiteX2" fmla="*/ 175022 w 175022"/>
              <a:gd name="connsiteY2" fmla="*/ 546100 h 563010"/>
              <a:gd name="connsiteX3" fmla="*/ 9922 w 175022"/>
              <a:gd name="connsiteY3" fmla="*/ 0 h 563010"/>
              <a:gd name="connsiteX0" fmla="*/ 3307 w 168407"/>
              <a:gd name="connsiteY0" fmla="*/ 0 h 563010"/>
              <a:gd name="connsiteX1" fmla="*/ 11774 w 168407"/>
              <a:gd name="connsiteY1" fmla="*/ 558800 h 563010"/>
              <a:gd name="connsiteX2" fmla="*/ 168407 w 168407"/>
              <a:gd name="connsiteY2" fmla="*/ 546100 h 563010"/>
              <a:gd name="connsiteX3" fmla="*/ 3307 w 168407"/>
              <a:gd name="connsiteY3" fmla="*/ 0 h 563010"/>
              <a:gd name="connsiteX0" fmla="*/ 4106 w 169260"/>
              <a:gd name="connsiteY0" fmla="*/ 0 h 603737"/>
              <a:gd name="connsiteX1" fmla="*/ 12573 w 169260"/>
              <a:gd name="connsiteY1" fmla="*/ 558800 h 603737"/>
              <a:gd name="connsiteX2" fmla="*/ 10455 w 169260"/>
              <a:gd name="connsiteY2" fmla="*/ 569383 h 603737"/>
              <a:gd name="connsiteX3" fmla="*/ 169206 w 169260"/>
              <a:gd name="connsiteY3" fmla="*/ 546100 h 603737"/>
              <a:gd name="connsiteX4" fmla="*/ 4106 w 169260"/>
              <a:gd name="connsiteY4" fmla="*/ 0 h 603737"/>
              <a:gd name="connsiteX0" fmla="*/ 4106 w 170113"/>
              <a:gd name="connsiteY0" fmla="*/ 0 h 603737"/>
              <a:gd name="connsiteX1" fmla="*/ 12573 w 170113"/>
              <a:gd name="connsiteY1" fmla="*/ 558800 h 603737"/>
              <a:gd name="connsiteX2" fmla="*/ 10455 w 170113"/>
              <a:gd name="connsiteY2" fmla="*/ 569383 h 603737"/>
              <a:gd name="connsiteX3" fmla="*/ 169206 w 170113"/>
              <a:gd name="connsiteY3" fmla="*/ 546100 h 603737"/>
              <a:gd name="connsiteX4" fmla="*/ 4106 w 170113"/>
              <a:gd name="connsiteY4" fmla="*/ 0 h 603737"/>
              <a:gd name="connsiteX0" fmla="*/ 4106 w 169206"/>
              <a:gd name="connsiteY0" fmla="*/ 0 h 603737"/>
              <a:gd name="connsiteX1" fmla="*/ 12573 w 169206"/>
              <a:gd name="connsiteY1" fmla="*/ 558800 h 603737"/>
              <a:gd name="connsiteX2" fmla="*/ 10455 w 169206"/>
              <a:gd name="connsiteY2" fmla="*/ 569383 h 603737"/>
              <a:gd name="connsiteX3" fmla="*/ 169206 w 169206"/>
              <a:gd name="connsiteY3" fmla="*/ 546100 h 603737"/>
              <a:gd name="connsiteX4" fmla="*/ 4106 w 169206"/>
              <a:gd name="connsiteY4" fmla="*/ 0 h 603737"/>
              <a:gd name="connsiteX0" fmla="*/ 17299 w 182399"/>
              <a:gd name="connsiteY0" fmla="*/ 0 h 569383"/>
              <a:gd name="connsiteX1" fmla="*/ 23648 w 182399"/>
              <a:gd name="connsiteY1" fmla="*/ 569383 h 569383"/>
              <a:gd name="connsiteX2" fmla="*/ 182399 w 182399"/>
              <a:gd name="connsiteY2" fmla="*/ 546100 h 569383"/>
              <a:gd name="connsiteX3" fmla="*/ 17299 w 182399"/>
              <a:gd name="connsiteY3" fmla="*/ 0 h 569383"/>
              <a:gd name="connsiteX0" fmla="*/ 17299 w 182399"/>
              <a:gd name="connsiteY0" fmla="*/ 0 h 569383"/>
              <a:gd name="connsiteX1" fmla="*/ 23648 w 182399"/>
              <a:gd name="connsiteY1" fmla="*/ 569383 h 569383"/>
              <a:gd name="connsiteX2" fmla="*/ 182399 w 182399"/>
              <a:gd name="connsiteY2" fmla="*/ 546100 h 569383"/>
              <a:gd name="connsiteX3" fmla="*/ 17299 w 182399"/>
              <a:gd name="connsiteY3" fmla="*/ 0 h 569383"/>
              <a:gd name="connsiteX0" fmla="*/ 9607 w 174707"/>
              <a:gd name="connsiteY0" fmla="*/ 0 h 569383"/>
              <a:gd name="connsiteX1" fmla="*/ 15956 w 174707"/>
              <a:gd name="connsiteY1" fmla="*/ 569383 h 569383"/>
              <a:gd name="connsiteX2" fmla="*/ 174707 w 174707"/>
              <a:gd name="connsiteY2" fmla="*/ 546100 h 569383"/>
              <a:gd name="connsiteX3" fmla="*/ 9607 w 174707"/>
              <a:gd name="connsiteY3" fmla="*/ 0 h 569383"/>
              <a:gd name="connsiteX0" fmla="*/ 69 w 165169"/>
              <a:gd name="connsiteY0" fmla="*/ 0 h 569383"/>
              <a:gd name="connsiteX1" fmla="*/ 6418 w 165169"/>
              <a:gd name="connsiteY1" fmla="*/ 569383 h 569383"/>
              <a:gd name="connsiteX2" fmla="*/ 165169 w 165169"/>
              <a:gd name="connsiteY2" fmla="*/ 546100 h 569383"/>
              <a:gd name="connsiteX3" fmla="*/ 69 w 165169"/>
              <a:gd name="connsiteY3" fmla="*/ 0 h 569383"/>
              <a:gd name="connsiteX0" fmla="*/ 69 w 171519"/>
              <a:gd name="connsiteY0" fmla="*/ 0 h 576779"/>
              <a:gd name="connsiteX1" fmla="*/ 6418 w 171519"/>
              <a:gd name="connsiteY1" fmla="*/ 569383 h 576779"/>
              <a:gd name="connsiteX2" fmla="*/ 171519 w 171519"/>
              <a:gd name="connsiteY2" fmla="*/ 568325 h 576779"/>
              <a:gd name="connsiteX3" fmla="*/ 69 w 171519"/>
              <a:gd name="connsiteY3" fmla="*/ 0 h 576779"/>
              <a:gd name="connsiteX0" fmla="*/ 69 w 171519"/>
              <a:gd name="connsiteY0" fmla="*/ 0 h 569383"/>
              <a:gd name="connsiteX1" fmla="*/ 6418 w 171519"/>
              <a:gd name="connsiteY1" fmla="*/ 569383 h 569383"/>
              <a:gd name="connsiteX2" fmla="*/ 171519 w 171519"/>
              <a:gd name="connsiteY2" fmla="*/ 568325 h 569383"/>
              <a:gd name="connsiteX3" fmla="*/ 69 w 171519"/>
              <a:gd name="connsiteY3" fmla="*/ 0 h 569383"/>
              <a:gd name="connsiteX0" fmla="*/ 69 w 171519"/>
              <a:gd name="connsiteY0" fmla="*/ 0 h 571265"/>
              <a:gd name="connsiteX1" fmla="*/ 6418 w 171519"/>
              <a:gd name="connsiteY1" fmla="*/ 569383 h 571265"/>
              <a:gd name="connsiteX2" fmla="*/ 171519 w 171519"/>
              <a:gd name="connsiteY2" fmla="*/ 568325 h 571265"/>
              <a:gd name="connsiteX3" fmla="*/ 69 w 171519"/>
              <a:gd name="connsiteY3" fmla="*/ 0 h 571265"/>
              <a:gd name="connsiteX0" fmla="*/ 3176 w 174626"/>
              <a:gd name="connsiteY0" fmla="*/ 0 h 667935"/>
              <a:gd name="connsiteX1" fmla="*/ 0 w 174626"/>
              <a:gd name="connsiteY1" fmla="*/ 667808 h 667935"/>
              <a:gd name="connsiteX2" fmla="*/ 174626 w 174626"/>
              <a:gd name="connsiteY2" fmla="*/ 568325 h 667935"/>
              <a:gd name="connsiteX3" fmla="*/ 3176 w 174626"/>
              <a:gd name="connsiteY3" fmla="*/ 0 h 667935"/>
              <a:gd name="connsiteX0" fmla="*/ 3176 w 174626"/>
              <a:gd name="connsiteY0" fmla="*/ 0 h 667808"/>
              <a:gd name="connsiteX1" fmla="*/ 0 w 174626"/>
              <a:gd name="connsiteY1" fmla="*/ 667808 h 667808"/>
              <a:gd name="connsiteX2" fmla="*/ 174626 w 174626"/>
              <a:gd name="connsiteY2" fmla="*/ 568325 h 667808"/>
              <a:gd name="connsiteX3" fmla="*/ 3176 w 174626"/>
              <a:gd name="connsiteY3" fmla="*/ 0 h 667808"/>
              <a:gd name="connsiteX0" fmla="*/ 3176 w 174626"/>
              <a:gd name="connsiteY0" fmla="*/ 0 h 667808"/>
              <a:gd name="connsiteX1" fmla="*/ 0 w 174626"/>
              <a:gd name="connsiteY1" fmla="*/ 667808 h 667808"/>
              <a:gd name="connsiteX2" fmla="*/ 174626 w 174626"/>
              <a:gd name="connsiteY2" fmla="*/ 568325 h 667808"/>
              <a:gd name="connsiteX3" fmla="*/ 3176 w 174626"/>
              <a:gd name="connsiteY3" fmla="*/ 0 h 667808"/>
            </a:gdLst>
            <a:ahLst/>
            <a:cxnLst>
              <a:cxn ang="0">
                <a:pos x="connsiteX0" y="connsiteY0"/>
              </a:cxn>
              <a:cxn ang="0">
                <a:pos x="connsiteX1" y="connsiteY1"/>
              </a:cxn>
              <a:cxn ang="0">
                <a:pos x="connsiteX2" y="connsiteY2"/>
              </a:cxn>
              <a:cxn ang="0">
                <a:pos x="connsiteX3" y="connsiteY3"/>
              </a:cxn>
            </a:cxnLst>
            <a:rect l="l" t="t" r="r" b="b"/>
            <a:pathLst>
              <a:path w="174626" h="667808">
                <a:moveTo>
                  <a:pt x="3176" y="0"/>
                </a:moveTo>
                <a:cubicBezTo>
                  <a:pt x="2118" y="175330"/>
                  <a:pt x="4233" y="589491"/>
                  <a:pt x="0" y="667808"/>
                </a:cubicBezTo>
                <a:cubicBezTo>
                  <a:pt x="76905" y="624416"/>
                  <a:pt x="111126" y="588610"/>
                  <a:pt x="174626" y="568325"/>
                </a:cubicBezTo>
                <a:cubicBezTo>
                  <a:pt x="138290" y="469547"/>
                  <a:pt x="19756" y="102658"/>
                  <a:pt x="3176"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36" name="Group 35"/>
          <p:cNvGrpSpPr/>
          <p:nvPr/>
        </p:nvGrpSpPr>
        <p:grpSpPr>
          <a:xfrm>
            <a:off x="1146778" y="4007144"/>
            <a:ext cx="3046037" cy="955571"/>
            <a:chOff x="1056292" y="3905894"/>
            <a:chExt cx="3046037" cy="697637"/>
          </a:xfrm>
          <a:solidFill>
            <a:schemeClr val="accent3">
              <a:alpha val="53000"/>
            </a:schemeClr>
          </a:solidFill>
        </p:grpSpPr>
        <p:sp>
          <p:nvSpPr>
            <p:cNvPr id="37" name="Freeform 36"/>
            <p:cNvSpPr/>
            <p:nvPr/>
          </p:nvSpPr>
          <p:spPr>
            <a:xfrm>
              <a:off x="1056292" y="3905894"/>
              <a:ext cx="3046037" cy="697637"/>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26035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736162 h 736162"/>
                <a:gd name="connsiteX1" fmla="*/ 0 w 2659993"/>
                <a:gd name="connsiteY1" fmla="*/ 736162 h 736162"/>
                <a:gd name="connsiteX2" fmla="*/ 0 w 2659993"/>
                <a:gd name="connsiteY2" fmla="*/ 0 h 736162"/>
                <a:gd name="connsiteX3" fmla="*/ 2659993 w 2659993"/>
                <a:gd name="connsiteY3" fmla="*/ 19050 h 736162"/>
                <a:gd name="connsiteX4" fmla="*/ 2648607 w 2659993"/>
                <a:gd name="connsiteY4" fmla="*/ 58245 h 736162"/>
                <a:gd name="connsiteX5" fmla="*/ 1781503 w 2659993"/>
                <a:gd name="connsiteY5" fmla="*/ 342024 h 736162"/>
                <a:gd name="connsiteX6" fmla="*/ 1213944 w 2659993"/>
                <a:gd name="connsiteY6" fmla="*/ 515445 h 736162"/>
                <a:gd name="connsiteX7" fmla="*/ 567558 w 2659993"/>
                <a:gd name="connsiteY7" fmla="*/ 657334 h 736162"/>
                <a:gd name="connsiteX8" fmla="*/ 0 w 2659993"/>
                <a:gd name="connsiteY8" fmla="*/ 736162 h 736162"/>
                <a:gd name="connsiteX0" fmla="*/ 0 w 2659993"/>
                <a:gd name="connsiteY0" fmla="*/ 727695 h 727695"/>
                <a:gd name="connsiteX1" fmla="*/ 0 w 2659993"/>
                <a:gd name="connsiteY1" fmla="*/ 727695 h 727695"/>
                <a:gd name="connsiteX2" fmla="*/ 16934 w 2659993"/>
                <a:gd name="connsiteY2" fmla="*/ 0 h 727695"/>
                <a:gd name="connsiteX3" fmla="*/ 2659993 w 2659993"/>
                <a:gd name="connsiteY3" fmla="*/ 10583 h 727695"/>
                <a:gd name="connsiteX4" fmla="*/ 2648607 w 2659993"/>
                <a:gd name="connsiteY4" fmla="*/ 49778 h 727695"/>
                <a:gd name="connsiteX5" fmla="*/ 1781503 w 2659993"/>
                <a:gd name="connsiteY5" fmla="*/ 333557 h 727695"/>
                <a:gd name="connsiteX6" fmla="*/ 1213944 w 2659993"/>
                <a:gd name="connsiteY6" fmla="*/ 506978 h 727695"/>
                <a:gd name="connsiteX7" fmla="*/ 567558 w 2659993"/>
                <a:gd name="connsiteY7" fmla="*/ 648867 h 727695"/>
                <a:gd name="connsiteX8" fmla="*/ 0 w 2659993"/>
                <a:gd name="connsiteY8" fmla="*/ 727695 h 727695"/>
                <a:gd name="connsiteX0" fmla="*/ 0 w 2648607"/>
                <a:gd name="connsiteY0" fmla="*/ 727695 h 727695"/>
                <a:gd name="connsiteX1" fmla="*/ 0 w 2648607"/>
                <a:gd name="connsiteY1" fmla="*/ 727695 h 727695"/>
                <a:gd name="connsiteX2" fmla="*/ 16934 w 2648607"/>
                <a:gd name="connsiteY2" fmla="*/ 0 h 727695"/>
                <a:gd name="connsiteX3" fmla="*/ 2648607 w 2648607"/>
                <a:gd name="connsiteY3" fmla="*/ 49778 h 727695"/>
                <a:gd name="connsiteX4" fmla="*/ 1781503 w 2648607"/>
                <a:gd name="connsiteY4" fmla="*/ 333557 h 727695"/>
                <a:gd name="connsiteX5" fmla="*/ 1213944 w 2648607"/>
                <a:gd name="connsiteY5" fmla="*/ 506978 h 727695"/>
                <a:gd name="connsiteX6" fmla="*/ 567558 w 2648607"/>
                <a:gd name="connsiteY6" fmla="*/ 648867 h 727695"/>
                <a:gd name="connsiteX7" fmla="*/ 0 w 2648607"/>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36879"/>
                <a:gd name="connsiteY0" fmla="*/ 727695 h 727695"/>
                <a:gd name="connsiteX1" fmla="*/ 0 w 3036879"/>
                <a:gd name="connsiteY1" fmla="*/ 727695 h 727695"/>
                <a:gd name="connsiteX2" fmla="*/ 16934 w 3036879"/>
                <a:gd name="connsiteY2" fmla="*/ 0 h 727695"/>
                <a:gd name="connsiteX3" fmla="*/ 3036879 w 3036879"/>
                <a:gd name="connsiteY3" fmla="*/ 39330 h 727695"/>
                <a:gd name="connsiteX4" fmla="*/ 1800553 w 3036879"/>
                <a:gd name="connsiteY4" fmla="*/ 399342 h 727695"/>
                <a:gd name="connsiteX5" fmla="*/ 1223469 w 3036879"/>
                <a:gd name="connsiteY5" fmla="*/ 535924 h 727695"/>
                <a:gd name="connsiteX6" fmla="*/ 567558 w 3036879"/>
                <a:gd name="connsiteY6" fmla="*/ 648867 h 727695"/>
                <a:gd name="connsiteX7" fmla="*/ 0 w 3036879"/>
                <a:gd name="connsiteY7" fmla="*/ 727695 h 727695"/>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567558 w 3036879"/>
                <a:gd name="connsiteY6" fmla="*/ 618102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463657 w 3036879"/>
                <a:gd name="connsiteY5" fmla="*/ 489777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2542186 w 3036879"/>
                <a:gd name="connsiteY4" fmla="*/ 223986 h 696930"/>
                <a:gd name="connsiteX5" fmla="*/ 1463657 w 3036879"/>
                <a:gd name="connsiteY5" fmla="*/ 489777 h 696930"/>
                <a:gd name="connsiteX6" fmla="*/ 639193 w 3036879"/>
                <a:gd name="connsiteY6" fmla="*/ 621178 h 696930"/>
                <a:gd name="connsiteX7" fmla="*/ 0 w 3036879"/>
                <a:gd name="connsiteY7" fmla="*/ 696930 h 696930"/>
                <a:gd name="connsiteX0" fmla="*/ 0 w 3217630"/>
                <a:gd name="connsiteY0" fmla="*/ 696930 h 696930"/>
                <a:gd name="connsiteX1" fmla="*/ 0 w 3217630"/>
                <a:gd name="connsiteY1" fmla="*/ 696930 h 696930"/>
                <a:gd name="connsiteX2" fmla="*/ 21148 w 3217630"/>
                <a:gd name="connsiteY2" fmla="*/ 0 h 696930"/>
                <a:gd name="connsiteX3" fmla="*/ 3036879 w 3217630"/>
                <a:gd name="connsiteY3" fmla="*/ 8565 h 696930"/>
                <a:gd name="connsiteX4" fmla="*/ 2839501 w 3217630"/>
                <a:gd name="connsiteY4" fmla="*/ 88657 h 696930"/>
                <a:gd name="connsiteX5" fmla="*/ 2542186 w 3217630"/>
                <a:gd name="connsiteY5" fmla="*/ 223986 h 696930"/>
                <a:gd name="connsiteX6" fmla="*/ 1463657 w 3217630"/>
                <a:gd name="connsiteY6" fmla="*/ 489777 h 696930"/>
                <a:gd name="connsiteX7" fmla="*/ 639193 w 3217630"/>
                <a:gd name="connsiteY7" fmla="*/ 621178 h 696930"/>
                <a:gd name="connsiteX8" fmla="*/ 0 w 3217630"/>
                <a:gd name="connsiteY8" fmla="*/ 696930 h 696930"/>
                <a:gd name="connsiteX0" fmla="*/ 0 w 3264144"/>
                <a:gd name="connsiteY0" fmla="*/ 696930 h 696930"/>
                <a:gd name="connsiteX1" fmla="*/ 0 w 3264144"/>
                <a:gd name="connsiteY1" fmla="*/ 696930 h 696930"/>
                <a:gd name="connsiteX2" fmla="*/ 21148 w 3264144"/>
                <a:gd name="connsiteY2" fmla="*/ 0 h 696930"/>
                <a:gd name="connsiteX3" fmla="*/ 3036879 w 3264144"/>
                <a:gd name="connsiteY3" fmla="*/ 8565 h 696930"/>
                <a:gd name="connsiteX4" fmla="*/ 3033337 w 3264144"/>
                <a:gd name="connsiteY4" fmla="*/ 64046 h 696930"/>
                <a:gd name="connsiteX5" fmla="*/ 2542186 w 3264144"/>
                <a:gd name="connsiteY5" fmla="*/ 223986 h 696930"/>
                <a:gd name="connsiteX6" fmla="*/ 1463657 w 3264144"/>
                <a:gd name="connsiteY6" fmla="*/ 489777 h 696930"/>
                <a:gd name="connsiteX7" fmla="*/ 639193 w 3264144"/>
                <a:gd name="connsiteY7" fmla="*/ 621178 h 696930"/>
                <a:gd name="connsiteX8" fmla="*/ 0 w 3264144"/>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23986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17032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5741"/>
                <a:gd name="connsiteY0" fmla="*/ 696930 h 696930"/>
                <a:gd name="connsiteX1" fmla="*/ 0 w 3245741"/>
                <a:gd name="connsiteY1" fmla="*/ 696930 h 696930"/>
                <a:gd name="connsiteX2" fmla="*/ 21148 w 3245741"/>
                <a:gd name="connsiteY2" fmla="*/ 0 h 696930"/>
                <a:gd name="connsiteX3" fmla="*/ 3036879 w 3245741"/>
                <a:gd name="connsiteY3" fmla="*/ 8565 h 696930"/>
                <a:gd name="connsiteX4" fmla="*/ 3046037 w 3245741"/>
                <a:gd name="connsiteY4" fmla="*/ 59410 h 696930"/>
                <a:gd name="connsiteX5" fmla="*/ 2542186 w 3245741"/>
                <a:gd name="connsiteY5" fmla="*/ 217032 h 696930"/>
                <a:gd name="connsiteX6" fmla="*/ 1463657 w 3245741"/>
                <a:gd name="connsiteY6" fmla="*/ 489777 h 696930"/>
                <a:gd name="connsiteX7" fmla="*/ 639193 w 3245741"/>
                <a:gd name="connsiteY7" fmla="*/ 621178 h 696930"/>
                <a:gd name="connsiteX8" fmla="*/ 0 w 3245741"/>
                <a:gd name="connsiteY8" fmla="*/ 696930 h 696930"/>
                <a:gd name="connsiteX0" fmla="*/ 0 w 3248094"/>
                <a:gd name="connsiteY0" fmla="*/ 696930 h 696930"/>
                <a:gd name="connsiteX1" fmla="*/ 0 w 3248094"/>
                <a:gd name="connsiteY1" fmla="*/ 696930 h 696930"/>
                <a:gd name="connsiteX2" fmla="*/ 21148 w 3248094"/>
                <a:gd name="connsiteY2" fmla="*/ 0 h 696930"/>
                <a:gd name="connsiteX3" fmla="*/ 3040054 w 3248094"/>
                <a:gd name="connsiteY3" fmla="*/ 6247 h 696930"/>
                <a:gd name="connsiteX4" fmla="*/ 3046037 w 3248094"/>
                <a:gd name="connsiteY4" fmla="*/ 59410 h 696930"/>
                <a:gd name="connsiteX5" fmla="*/ 2542186 w 3248094"/>
                <a:gd name="connsiteY5" fmla="*/ 217032 h 696930"/>
                <a:gd name="connsiteX6" fmla="*/ 1463657 w 3248094"/>
                <a:gd name="connsiteY6" fmla="*/ 489777 h 696930"/>
                <a:gd name="connsiteX7" fmla="*/ 639193 w 3248094"/>
                <a:gd name="connsiteY7" fmla="*/ 621178 h 696930"/>
                <a:gd name="connsiteX8" fmla="*/ 0 w 3248094"/>
                <a:gd name="connsiteY8" fmla="*/ 696930 h 696930"/>
                <a:gd name="connsiteX0" fmla="*/ 0 w 3046037"/>
                <a:gd name="connsiteY0" fmla="*/ 696930 h 696930"/>
                <a:gd name="connsiteX1" fmla="*/ 0 w 3046037"/>
                <a:gd name="connsiteY1" fmla="*/ 696930 h 696930"/>
                <a:gd name="connsiteX2" fmla="*/ 21148 w 3046037"/>
                <a:gd name="connsiteY2" fmla="*/ 0 h 696930"/>
                <a:gd name="connsiteX3" fmla="*/ 3040054 w 3046037"/>
                <a:gd name="connsiteY3" fmla="*/ 6247 h 696930"/>
                <a:gd name="connsiteX4" fmla="*/ 3046037 w 3046037"/>
                <a:gd name="connsiteY4" fmla="*/ 59410 h 696930"/>
                <a:gd name="connsiteX5" fmla="*/ 2542186 w 3046037"/>
                <a:gd name="connsiteY5" fmla="*/ 217032 h 696930"/>
                <a:gd name="connsiteX6" fmla="*/ 1463657 w 3046037"/>
                <a:gd name="connsiteY6" fmla="*/ 489777 h 696930"/>
                <a:gd name="connsiteX7" fmla="*/ 639193 w 3046037"/>
                <a:gd name="connsiteY7" fmla="*/ 621178 h 696930"/>
                <a:gd name="connsiteX8" fmla="*/ 0 w 3046037"/>
                <a:gd name="connsiteY8" fmla="*/ 696930 h 696930"/>
                <a:gd name="connsiteX0" fmla="*/ 0 w 3046037"/>
                <a:gd name="connsiteY0" fmla="*/ 697637 h 697637"/>
                <a:gd name="connsiteX1" fmla="*/ 0 w 3046037"/>
                <a:gd name="connsiteY1" fmla="*/ 697637 h 697637"/>
                <a:gd name="connsiteX2" fmla="*/ 21148 w 3046037"/>
                <a:gd name="connsiteY2" fmla="*/ 707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046037"/>
                <a:gd name="connsiteY0" fmla="*/ 697637 h 697637"/>
                <a:gd name="connsiteX1" fmla="*/ 0 w 3046037"/>
                <a:gd name="connsiteY1" fmla="*/ 697637 h 697637"/>
                <a:gd name="connsiteX2" fmla="*/ 5273 w 3046037"/>
                <a:gd name="connsiteY2" fmla="*/ 3025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6037" h="697637">
                  <a:moveTo>
                    <a:pt x="0" y="697637"/>
                  </a:moveTo>
                  <a:lnTo>
                    <a:pt x="0" y="697637"/>
                  </a:lnTo>
                  <a:cubicBezTo>
                    <a:pt x="1758" y="466100"/>
                    <a:pt x="3515" y="234562"/>
                    <a:pt x="5273" y="3025"/>
                  </a:cubicBezTo>
                  <a:lnTo>
                    <a:pt x="3036879" y="0"/>
                  </a:lnTo>
                  <a:cubicBezTo>
                    <a:pt x="3030355" y="42592"/>
                    <a:pt x="3035781" y="39596"/>
                    <a:pt x="3046037" y="60117"/>
                  </a:cubicBezTo>
                  <a:cubicBezTo>
                    <a:pt x="2963588" y="96021"/>
                    <a:pt x="2771493" y="150886"/>
                    <a:pt x="2542186" y="217739"/>
                  </a:cubicBezTo>
                  <a:lnTo>
                    <a:pt x="1463657" y="490484"/>
                  </a:lnTo>
                  <a:lnTo>
                    <a:pt x="639193" y="621885"/>
                  </a:lnTo>
                  <a:lnTo>
                    <a:pt x="0" y="697637"/>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p:cNvSpPr txBox="1"/>
            <p:nvPr/>
          </p:nvSpPr>
          <p:spPr>
            <a:xfrm>
              <a:off x="1126284" y="4003795"/>
              <a:ext cx="2443656" cy="247169"/>
            </a:xfrm>
            <a:prstGeom prst="rect">
              <a:avLst/>
            </a:prstGeom>
            <a:noFill/>
          </p:spPr>
          <p:txBody>
            <a:bodyPr wrap="square" rtlCol="0">
              <a:spAutoFit/>
            </a:bodyPr>
            <a:lstStyle/>
            <a:p>
              <a:r>
                <a:rPr lang="en-GB" sz="1600" dirty="0">
                  <a:solidFill>
                    <a:schemeClr val="bg1"/>
                  </a:solidFill>
                </a:rPr>
                <a:t>Producer surplus</a:t>
              </a:r>
            </a:p>
          </p:txBody>
        </p:sp>
      </p:grpSp>
      <p:sp>
        <p:nvSpPr>
          <p:cNvPr id="42" name="TextBox 41">
            <a:extLst>
              <a:ext uri="{FF2B5EF4-FFF2-40B4-BE49-F238E27FC236}">
                <a16:creationId xmlns:a16="http://schemas.microsoft.com/office/drawing/2014/main" id="{4F063644-D10F-5E49-837E-07357E6EACE5}"/>
              </a:ext>
            </a:extLst>
          </p:cNvPr>
          <p:cNvSpPr txBox="1"/>
          <p:nvPr/>
        </p:nvSpPr>
        <p:spPr>
          <a:xfrm>
            <a:off x="5493679" y="3822061"/>
            <a:ext cx="3053421" cy="738664"/>
          </a:xfrm>
          <a:prstGeom prst="rect">
            <a:avLst/>
          </a:prstGeom>
          <a:noFill/>
        </p:spPr>
        <p:txBody>
          <a:bodyPr wrap="square" lIns="0" tIns="0" rIns="0" bIns="0" rtlCol="0">
            <a:spAutoFit/>
          </a:bodyPr>
          <a:lstStyle/>
          <a:p>
            <a:r>
              <a:rPr lang="fi-FI" sz="1600" dirty="0"/>
              <a:t>Price </a:t>
            </a:r>
            <a:r>
              <a:rPr lang="fi-FI" sz="1600" dirty="0" err="1"/>
              <a:t>change</a:t>
            </a:r>
            <a:r>
              <a:rPr lang="fi-FI" sz="1600" dirty="0"/>
              <a:t> </a:t>
            </a:r>
            <a:r>
              <a:rPr lang="fi-FI" sz="1600" dirty="0" err="1"/>
              <a:t>has</a:t>
            </a:r>
            <a:r>
              <a:rPr lang="fi-FI" sz="1600" dirty="0"/>
              <a:t> a </a:t>
            </a:r>
            <a:r>
              <a:rPr lang="fi-FI" sz="1600" dirty="0" err="1"/>
              <a:t>smaller</a:t>
            </a:r>
            <a:r>
              <a:rPr lang="fi-FI" sz="1600" dirty="0"/>
              <a:t> </a:t>
            </a:r>
            <a:r>
              <a:rPr lang="fi-FI" sz="1600" dirty="0" err="1"/>
              <a:t>effect</a:t>
            </a:r>
            <a:r>
              <a:rPr lang="fi-FI" sz="1600" dirty="0"/>
              <a:t> on </a:t>
            </a:r>
            <a:r>
              <a:rPr lang="fi-FI" sz="1600" dirty="0" err="1"/>
              <a:t>quantities</a:t>
            </a:r>
            <a:r>
              <a:rPr lang="fi-FI" sz="1600" dirty="0"/>
              <a:t> and </a:t>
            </a:r>
            <a:r>
              <a:rPr lang="fi-FI" sz="1600" dirty="0" err="1"/>
              <a:t>hence</a:t>
            </a:r>
            <a:r>
              <a:rPr lang="fi-FI" sz="1600" dirty="0"/>
              <a:t> a </a:t>
            </a:r>
            <a:r>
              <a:rPr lang="fi-FI" sz="1600" dirty="0" err="1"/>
              <a:t>smaller</a:t>
            </a:r>
            <a:r>
              <a:rPr lang="fi-FI" sz="1600" dirty="0"/>
              <a:t> </a:t>
            </a:r>
            <a:r>
              <a:rPr lang="fi-FI" sz="1600" dirty="0" err="1"/>
              <a:t>deadweight</a:t>
            </a:r>
            <a:r>
              <a:rPr lang="fi-FI" sz="1600" dirty="0"/>
              <a:t> </a:t>
            </a:r>
            <a:r>
              <a:rPr lang="fi-FI" sz="1600" dirty="0" err="1"/>
              <a:t>loss</a:t>
            </a:r>
            <a:endParaRPr lang="fi-FI" sz="1600" dirty="0"/>
          </a:p>
        </p:txBody>
      </p:sp>
      <p:sp>
        <p:nvSpPr>
          <p:cNvPr id="27" name="Rectangle 26">
            <a:extLst>
              <a:ext uri="{FF2B5EF4-FFF2-40B4-BE49-F238E27FC236}">
                <a16:creationId xmlns:a16="http://schemas.microsoft.com/office/drawing/2014/main" id="{CE9EDAA4-F4BA-BC4B-8F41-86E4F3730E3C}"/>
              </a:ext>
            </a:extLst>
          </p:cNvPr>
          <p:cNvSpPr/>
          <p:nvPr/>
        </p:nvSpPr>
        <p:spPr>
          <a:xfrm>
            <a:off x="1153398" y="3413536"/>
            <a:ext cx="3049670"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a:t> </a:t>
            </a:r>
            <a:r>
              <a:rPr lang="fi-FI" dirty="0" err="1"/>
              <a:t>Tax</a:t>
            </a:r>
            <a:r>
              <a:rPr lang="fi-FI" dirty="0"/>
              <a:t> </a:t>
            </a:r>
            <a:r>
              <a:rPr lang="fi-FI" dirty="0" err="1"/>
              <a:t>revenue</a:t>
            </a:r>
            <a:endParaRPr lang="fi-FI" dirty="0"/>
          </a:p>
        </p:txBody>
      </p:sp>
      <p:sp>
        <p:nvSpPr>
          <p:cNvPr id="17" name="Freeform 16"/>
          <p:cNvSpPr/>
          <p:nvPr/>
        </p:nvSpPr>
        <p:spPr>
          <a:xfrm>
            <a:off x="1144597" y="1546289"/>
            <a:ext cx="3062785" cy="1893855"/>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 name="connsiteX0" fmla="*/ 0 w 2695028"/>
              <a:gd name="connsiteY0" fmla="*/ 0 h 2207172"/>
              <a:gd name="connsiteX1" fmla="*/ 0 w 2695028"/>
              <a:gd name="connsiteY1" fmla="*/ 2207172 h 2207172"/>
              <a:gd name="connsiteX2" fmla="*/ 2695028 w 2695028"/>
              <a:gd name="connsiteY2" fmla="*/ 1908722 h 2207172"/>
              <a:gd name="connsiteX3" fmla="*/ 2680138 w 2695028"/>
              <a:gd name="connsiteY3" fmla="*/ 1876096 h 2207172"/>
              <a:gd name="connsiteX4" fmla="*/ 2144110 w 2695028"/>
              <a:gd name="connsiteY4" fmla="*/ 1576551 h 2207172"/>
              <a:gd name="connsiteX5" fmla="*/ 1686910 w 2695028"/>
              <a:gd name="connsiteY5" fmla="*/ 1277006 h 2207172"/>
              <a:gd name="connsiteX6" fmla="*/ 1229710 w 2695028"/>
              <a:gd name="connsiteY6" fmla="*/ 977462 h 2207172"/>
              <a:gd name="connsiteX7" fmla="*/ 804042 w 2695028"/>
              <a:gd name="connsiteY7" fmla="*/ 646386 h 2207172"/>
              <a:gd name="connsiteX8" fmla="*/ 441435 w 2695028"/>
              <a:gd name="connsiteY8" fmla="*/ 378372 h 2207172"/>
              <a:gd name="connsiteX9" fmla="*/ 0 w 2695028"/>
              <a:gd name="connsiteY9" fmla="*/ 0 h 2207172"/>
              <a:gd name="connsiteX0" fmla="*/ 0 w 2695028"/>
              <a:gd name="connsiteY0" fmla="*/ 0 h 1908722"/>
              <a:gd name="connsiteX1" fmla="*/ 0 w 2695028"/>
              <a:gd name="connsiteY1" fmla="*/ 1864272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95028"/>
              <a:gd name="connsiteY0" fmla="*/ 0 h 1908722"/>
              <a:gd name="connsiteX1" fmla="*/ 12700 w 2695028"/>
              <a:gd name="connsiteY1" fmla="*/ 1864272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95028"/>
              <a:gd name="connsiteY0" fmla="*/ 0 h 1908722"/>
              <a:gd name="connsiteX1" fmla="*/ 16933 w 2695028"/>
              <a:gd name="connsiteY1" fmla="*/ 1868506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80138"/>
              <a:gd name="connsiteY0" fmla="*/ 0 h 1912955"/>
              <a:gd name="connsiteX1" fmla="*/ 16933 w 2680138"/>
              <a:gd name="connsiteY1" fmla="*/ 1868506 h 1912955"/>
              <a:gd name="connsiteX2" fmla="*/ 2673861 w 2680138"/>
              <a:gd name="connsiteY2" fmla="*/ 1912955 h 1912955"/>
              <a:gd name="connsiteX3" fmla="*/ 2680138 w 2680138"/>
              <a:gd name="connsiteY3" fmla="*/ 1876096 h 1912955"/>
              <a:gd name="connsiteX4" fmla="*/ 2144110 w 2680138"/>
              <a:gd name="connsiteY4" fmla="*/ 1576551 h 1912955"/>
              <a:gd name="connsiteX5" fmla="*/ 1686910 w 2680138"/>
              <a:gd name="connsiteY5" fmla="*/ 1277006 h 1912955"/>
              <a:gd name="connsiteX6" fmla="*/ 1229710 w 2680138"/>
              <a:gd name="connsiteY6" fmla="*/ 977462 h 1912955"/>
              <a:gd name="connsiteX7" fmla="*/ 804042 w 2680138"/>
              <a:gd name="connsiteY7" fmla="*/ 646386 h 1912955"/>
              <a:gd name="connsiteX8" fmla="*/ 441435 w 2680138"/>
              <a:gd name="connsiteY8" fmla="*/ 378372 h 1912955"/>
              <a:gd name="connsiteX9" fmla="*/ 0 w 2680138"/>
              <a:gd name="connsiteY9" fmla="*/ 0 h 1912955"/>
              <a:gd name="connsiteX0" fmla="*/ 0 w 2680138"/>
              <a:gd name="connsiteY0" fmla="*/ 0 h 1876096"/>
              <a:gd name="connsiteX1" fmla="*/ 16933 w 2680138"/>
              <a:gd name="connsiteY1" fmla="*/ 1868506 h 1876096"/>
              <a:gd name="connsiteX2" fmla="*/ 2680138 w 2680138"/>
              <a:gd name="connsiteY2" fmla="*/ 1876096 h 1876096"/>
              <a:gd name="connsiteX3" fmla="*/ 2144110 w 2680138"/>
              <a:gd name="connsiteY3" fmla="*/ 1576551 h 1876096"/>
              <a:gd name="connsiteX4" fmla="*/ 1686910 w 2680138"/>
              <a:gd name="connsiteY4" fmla="*/ 1277006 h 1876096"/>
              <a:gd name="connsiteX5" fmla="*/ 1229710 w 2680138"/>
              <a:gd name="connsiteY5" fmla="*/ 977462 h 1876096"/>
              <a:gd name="connsiteX6" fmla="*/ 804042 w 2680138"/>
              <a:gd name="connsiteY6" fmla="*/ 646386 h 1876096"/>
              <a:gd name="connsiteX7" fmla="*/ 441435 w 2680138"/>
              <a:gd name="connsiteY7" fmla="*/ 378372 h 1876096"/>
              <a:gd name="connsiteX8" fmla="*/ 0 w 2680138"/>
              <a:gd name="connsiteY8" fmla="*/ 0 h 1876096"/>
              <a:gd name="connsiteX0" fmla="*/ 0 w 2663204"/>
              <a:gd name="connsiteY0" fmla="*/ 0 h 1876096"/>
              <a:gd name="connsiteX1" fmla="*/ 16933 w 2663204"/>
              <a:gd name="connsiteY1" fmla="*/ 1868506 h 1876096"/>
              <a:gd name="connsiteX2" fmla="*/ 2663204 w 2663204"/>
              <a:gd name="connsiteY2" fmla="*/ 1876096 h 1876096"/>
              <a:gd name="connsiteX3" fmla="*/ 2144110 w 2663204"/>
              <a:gd name="connsiteY3" fmla="*/ 1576551 h 1876096"/>
              <a:gd name="connsiteX4" fmla="*/ 1686910 w 2663204"/>
              <a:gd name="connsiteY4" fmla="*/ 1277006 h 1876096"/>
              <a:gd name="connsiteX5" fmla="*/ 1229710 w 2663204"/>
              <a:gd name="connsiteY5" fmla="*/ 977462 h 1876096"/>
              <a:gd name="connsiteX6" fmla="*/ 804042 w 2663204"/>
              <a:gd name="connsiteY6" fmla="*/ 646386 h 1876096"/>
              <a:gd name="connsiteX7" fmla="*/ 441435 w 2663204"/>
              <a:gd name="connsiteY7" fmla="*/ 378372 h 1876096"/>
              <a:gd name="connsiteX8" fmla="*/ 0 w 2663204"/>
              <a:gd name="connsiteY8" fmla="*/ 0 h 1876096"/>
              <a:gd name="connsiteX0" fmla="*/ 0 w 3062785"/>
              <a:gd name="connsiteY0" fmla="*/ 0 h 1890365"/>
              <a:gd name="connsiteX1" fmla="*/ 16933 w 3062785"/>
              <a:gd name="connsiteY1" fmla="*/ 1868506 h 1890365"/>
              <a:gd name="connsiteX2" fmla="*/ 3062785 w 3062785"/>
              <a:gd name="connsiteY2" fmla="*/ 1890365 h 1890365"/>
              <a:gd name="connsiteX3" fmla="*/ 2144110 w 3062785"/>
              <a:gd name="connsiteY3" fmla="*/ 1576551 h 1890365"/>
              <a:gd name="connsiteX4" fmla="*/ 1686910 w 3062785"/>
              <a:gd name="connsiteY4" fmla="*/ 1277006 h 1890365"/>
              <a:gd name="connsiteX5" fmla="*/ 1229710 w 3062785"/>
              <a:gd name="connsiteY5" fmla="*/ 977462 h 1890365"/>
              <a:gd name="connsiteX6" fmla="*/ 804042 w 3062785"/>
              <a:gd name="connsiteY6" fmla="*/ 646386 h 1890365"/>
              <a:gd name="connsiteX7" fmla="*/ 441435 w 3062785"/>
              <a:gd name="connsiteY7" fmla="*/ 378372 h 1890365"/>
              <a:gd name="connsiteX8" fmla="*/ 0 w 3062785"/>
              <a:gd name="connsiteY8"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57544 w 3062785"/>
              <a:gd name="connsiteY3" fmla="*/ 1148483 h 1890365"/>
              <a:gd name="connsiteX4" fmla="*/ 1686910 w 3062785"/>
              <a:gd name="connsiteY4" fmla="*/ 1277006 h 1890365"/>
              <a:gd name="connsiteX5" fmla="*/ 1229710 w 3062785"/>
              <a:gd name="connsiteY5" fmla="*/ 977462 h 1890365"/>
              <a:gd name="connsiteX6" fmla="*/ 804042 w 3062785"/>
              <a:gd name="connsiteY6" fmla="*/ 646386 h 1890365"/>
              <a:gd name="connsiteX7" fmla="*/ 441435 w 3062785"/>
              <a:gd name="connsiteY7" fmla="*/ 378372 h 1890365"/>
              <a:gd name="connsiteX8" fmla="*/ 0 w 3062785"/>
              <a:gd name="connsiteY8"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1686910 w 3062785"/>
              <a:gd name="connsiteY3" fmla="*/ 1277006 h 1890365"/>
              <a:gd name="connsiteX4" fmla="*/ 1229710 w 3062785"/>
              <a:gd name="connsiteY4" fmla="*/ 977462 h 1890365"/>
              <a:gd name="connsiteX5" fmla="*/ 804042 w 3062785"/>
              <a:gd name="connsiteY5" fmla="*/ 646386 h 1890365"/>
              <a:gd name="connsiteX6" fmla="*/ 441435 w 3062785"/>
              <a:gd name="connsiteY6" fmla="*/ 378372 h 1890365"/>
              <a:gd name="connsiteX7" fmla="*/ 0 w 3062785"/>
              <a:gd name="connsiteY7"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1229710 w 3062785"/>
              <a:gd name="connsiteY3" fmla="*/ 977462 h 1890365"/>
              <a:gd name="connsiteX4" fmla="*/ 804042 w 3062785"/>
              <a:gd name="connsiteY4" fmla="*/ 646386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804042 w 3062785"/>
              <a:gd name="connsiteY4" fmla="*/ 646386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2887575 w 3062785"/>
              <a:gd name="connsiteY4" fmla="*/ 303932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2887575 w 3062785"/>
              <a:gd name="connsiteY4" fmla="*/ 303932 h 1890365"/>
              <a:gd name="connsiteX5" fmla="*/ 441435 w 3062785"/>
              <a:gd name="connsiteY5" fmla="*/ 378372 h 1890365"/>
              <a:gd name="connsiteX6" fmla="*/ 0 w 3062785"/>
              <a:gd name="connsiteY6" fmla="*/ 0 h 1890365"/>
              <a:gd name="connsiteX0" fmla="*/ 0 w 3062785"/>
              <a:gd name="connsiteY0" fmla="*/ 3490 h 1893855"/>
              <a:gd name="connsiteX1" fmla="*/ 16933 w 3062785"/>
              <a:gd name="connsiteY1" fmla="*/ 1871996 h 1893855"/>
              <a:gd name="connsiteX2" fmla="*/ 3062785 w 3062785"/>
              <a:gd name="connsiteY2" fmla="*/ 1893855 h 1893855"/>
              <a:gd name="connsiteX3" fmla="*/ 2913662 w 3062785"/>
              <a:gd name="connsiteY3" fmla="*/ 866801 h 1893855"/>
              <a:gd name="connsiteX4" fmla="*/ 2887575 w 3062785"/>
              <a:gd name="connsiteY4" fmla="*/ 307422 h 1893855"/>
              <a:gd name="connsiteX5" fmla="*/ 1426119 w 3062785"/>
              <a:gd name="connsiteY5" fmla="*/ 10870 h 1893855"/>
              <a:gd name="connsiteX6" fmla="*/ 0 w 3062785"/>
              <a:gd name="connsiteY6" fmla="*/ 3490 h 18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785" h="1893855">
                <a:moveTo>
                  <a:pt x="0" y="3490"/>
                </a:moveTo>
                <a:cubicBezTo>
                  <a:pt x="4233" y="624914"/>
                  <a:pt x="12700" y="1250572"/>
                  <a:pt x="16933" y="1871996"/>
                </a:cubicBezTo>
                <a:lnTo>
                  <a:pt x="3062785" y="1893855"/>
                </a:lnTo>
                <a:lnTo>
                  <a:pt x="2913662" y="866801"/>
                </a:lnTo>
                <a:lnTo>
                  <a:pt x="2887575" y="307422"/>
                </a:lnTo>
                <a:cubicBezTo>
                  <a:pt x="2885629" y="-24488"/>
                  <a:pt x="2241499" y="-13943"/>
                  <a:pt x="1426119" y="10870"/>
                </a:cubicBezTo>
                <a:lnTo>
                  <a:pt x="0" y="3490"/>
                </a:lnTo>
                <a:close/>
              </a:path>
            </a:pathLst>
          </a:custGeom>
          <a:gradFill flip="none" rotWithShape="1">
            <a:gsLst>
              <a:gs pos="0">
                <a:schemeClr val="accent1">
                  <a:alpha val="61000"/>
                </a:schemeClr>
              </a:gs>
              <a:gs pos="100000">
                <a:srgbClr val="FFFFFF">
                  <a:alpha val="61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a:p>
          <a:p>
            <a:endParaRPr lang="en-GB" dirty="0"/>
          </a:p>
          <a:p>
            <a:endParaRPr lang="en-GB" dirty="0"/>
          </a:p>
          <a:p>
            <a:endParaRPr lang="en-GB" dirty="0"/>
          </a:p>
          <a:p>
            <a:r>
              <a:rPr lang="en-GB" dirty="0"/>
              <a:t>Consumer surplus</a:t>
            </a:r>
          </a:p>
        </p:txBody>
      </p:sp>
    </p:spTree>
    <p:extLst>
      <p:ext uri="{BB962C8B-B14F-4D97-AF65-F5344CB8AC3E}">
        <p14:creationId xmlns:p14="http://schemas.microsoft.com/office/powerpoint/2010/main" val="2339906111"/>
      </p:ext>
    </p:extLst>
  </p:cSld>
  <p:clrMapOvr>
    <a:masterClrMapping/>
  </p:clrMapOvr>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Custom 1">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78BE2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46620</TotalTime>
  <Words>3346</Words>
  <Application>Microsoft Macintosh PowerPoint</Application>
  <PresentationFormat>On-screen Show (4:3)</PresentationFormat>
  <Paragraphs>456</Paragraphs>
  <Slides>46</Slides>
  <Notes>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46</vt:i4>
      </vt:variant>
    </vt:vector>
  </HeadingPairs>
  <TitlesOfParts>
    <vt:vector size="67" baseType="lpstr">
      <vt:lpstr>ＭＳ Ｐゴシック</vt:lpstr>
      <vt:lpstr>ＭＳ Ｐゴシック</vt:lpstr>
      <vt:lpstr>ヒラギノ角ゴ Pro W3</vt:lpstr>
      <vt:lpstr>Arial</vt:lpstr>
      <vt:lpstr>Arial (body)</vt:lpstr>
      <vt:lpstr>Calibri</vt:lpstr>
      <vt:lpstr>Cambria Math</vt:lpstr>
      <vt:lpstr>Courier New</vt:lpstr>
      <vt:lpstr>Georgia</vt:lpstr>
      <vt:lpstr>Lucida Grande</vt:lpstr>
      <vt:lpstr>Mangal</vt:lpstr>
      <vt:lpstr>Times</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Lecture 10: Interventions in the market, long-run equilibria and rent-seeking behavior  </vt:lpstr>
      <vt:lpstr>Commodity taxes and equilibrium</vt:lpstr>
      <vt:lpstr>Commodity taxes</vt:lpstr>
      <vt:lpstr>Bread tax levied on bakers</vt:lpstr>
      <vt:lpstr>Fiscal burden on buyer</vt:lpstr>
      <vt:lpstr>Who bears the economic burden?</vt:lpstr>
      <vt:lpstr>And who bears the economic cost?</vt:lpstr>
      <vt:lpstr>The effect of price elasticity of demand: elastic demand</vt:lpstr>
      <vt:lpstr>Demand elasticity and deadweight loss</vt:lpstr>
      <vt:lpstr>Price elasticity of demand and deadweight loss</vt:lpstr>
      <vt:lpstr>Price elasticity of supply and dwl</vt:lpstr>
      <vt:lpstr>Market interference: tariffs and rent controls</vt:lpstr>
      <vt:lpstr>Trade wars are good?</vt:lpstr>
      <vt:lpstr>Who pays the tariffs?</vt:lpstr>
      <vt:lpstr>Import tariff in a small open economy</vt:lpstr>
      <vt:lpstr>Equilibrium with two countries:</vt:lpstr>
      <vt:lpstr>Two countries: equilibrium</vt:lpstr>
      <vt:lpstr>Two countries: import tariffs</vt:lpstr>
      <vt:lpstr>The effect of a domestic import tariff with two countries</vt:lpstr>
      <vt:lpstr>Consider different elasticities</vt:lpstr>
      <vt:lpstr>Who pays for Trump trade wars?</vt:lpstr>
      <vt:lpstr>Example: prices of large appliances after imposing a 20% tariff on washing machines</vt:lpstr>
      <vt:lpstr>Tariffs: summary</vt:lpstr>
      <vt:lpstr>Rent controls and housing subsidies</vt:lpstr>
      <vt:lpstr>Housing market with rent control</vt:lpstr>
      <vt:lpstr>Rental market interventions</vt:lpstr>
      <vt:lpstr>Subsidized housing market</vt:lpstr>
      <vt:lpstr>Rental market interventions</vt:lpstr>
      <vt:lpstr>Free entry and long-run supply</vt:lpstr>
      <vt:lpstr>Perfect competition with free entry</vt:lpstr>
      <vt:lpstr>Recall Average cost curve from Lecture 8</vt:lpstr>
      <vt:lpstr>Back to example from Lecture 9</vt:lpstr>
      <vt:lpstr>Free entry equilibrium </vt:lpstr>
      <vt:lpstr>Short-run and long-run adjustments</vt:lpstr>
      <vt:lpstr>Short-run and long-run adjustments</vt:lpstr>
      <vt:lpstr>Horizontal long-run supply</vt:lpstr>
      <vt:lpstr>Increasing or decreasing long-run supply</vt:lpstr>
      <vt:lpstr>Competition and rent-seeking</vt:lpstr>
      <vt:lpstr>The engine of the capitalist vehicle: looking for a competitive edge</vt:lpstr>
      <vt:lpstr>The engine of the capitalist vehicle: looking for a competitive edge</vt:lpstr>
      <vt:lpstr>The engine of the capitalist vehicle: looking for a competitive edge</vt:lpstr>
      <vt:lpstr>Is rent-seeking always good?</vt:lpstr>
      <vt:lpstr>Creative destruction</vt:lpstr>
      <vt:lpstr>Cycle of economic progress</vt:lpstr>
      <vt:lpstr>Summary</vt:lpstr>
      <vt:lpstr>In the next lecture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1414</cp:revision>
  <cp:lastPrinted>2019-10-10T05:52:19Z</cp:lastPrinted>
  <dcterms:created xsi:type="dcterms:W3CDTF">2018-05-03T06:23:53Z</dcterms:created>
  <dcterms:modified xsi:type="dcterms:W3CDTF">2022-09-30T07:27:38Z</dcterms:modified>
  <cp:category/>
</cp:coreProperties>
</file>