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5"/>
  </p:notesMasterIdLst>
  <p:sldIdLst>
    <p:sldId id="433" r:id="rId10"/>
    <p:sldId id="481" r:id="rId11"/>
    <p:sldId id="264" r:id="rId12"/>
    <p:sldId id="465" r:id="rId13"/>
    <p:sldId id="289" r:id="rId14"/>
    <p:sldId id="479" r:id="rId15"/>
    <p:sldId id="265" r:id="rId16"/>
    <p:sldId id="290" r:id="rId17"/>
    <p:sldId id="478" r:id="rId18"/>
    <p:sldId id="480" r:id="rId19"/>
    <p:sldId id="466" r:id="rId20"/>
    <p:sldId id="283" r:id="rId21"/>
    <p:sldId id="467" r:id="rId22"/>
    <p:sldId id="468" r:id="rId23"/>
    <p:sldId id="469" r:id="rId24"/>
    <p:sldId id="483" r:id="rId25"/>
    <p:sldId id="486" r:id="rId26"/>
    <p:sldId id="487" r:id="rId27"/>
    <p:sldId id="488" r:id="rId28"/>
    <p:sldId id="503" r:id="rId29"/>
    <p:sldId id="489" r:id="rId30"/>
    <p:sldId id="500" r:id="rId31"/>
    <p:sldId id="501" r:id="rId32"/>
    <p:sldId id="490" r:id="rId33"/>
    <p:sldId id="300" r:id="rId34"/>
    <p:sldId id="491" r:id="rId35"/>
    <p:sldId id="302" r:id="rId36"/>
    <p:sldId id="502" r:id="rId37"/>
    <p:sldId id="498" r:id="rId38"/>
    <p:sldId id="281" r:id="rId39"/>
    <p:sldId id="393" r:id="rId40"/>
    <p:sldId id="292" r:id="rId41"/>
    <p:sldId id="506" r:id="rId42"/>
    <p:sldId id="504" r:id="rId43"/>
    <p:sldId id="28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/>
    <p:restoredTop sz="92650" autoAdjust="0"/>
  </p:normalViewPr>
  <p:slideViewPr>
    <p:cSldViewPr snapToGrid="0" snapToObjects="1">
      <p:cViewPr varScale="1">
        <p:scale>
          <a:sx n="108" d="100"/>
          <a:sy n="108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2.9720599999999648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3.899259999999964</c:v>
                </c:pt>
                <c:pt idx="190">
                  <c:v>3.9260000000000002</c:v>
                </c:pt>
                <c:pt idx="191">
                  <c:v>3.9528599999999652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4.1647775362499226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4.0255572788156728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3.1428686341896879</c:v>
                </c:pt>
                <c:pt idx="44">
                  <c:v>3.119854291018775</c:v>
                </c:pt>
                <c:pt idx="45">
                  <c:v>3.0969550195636462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320824"/>
        <c:axId val="2118313928"/>
      </c:scatterChart>
      <c:valAx>
        <c:axId val="211832082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8313928"/>
        <c:crosses val="autoZero"/>
        <c:crossBetween val="midCat"/>
        <c:majorUnit val="1000"/>
        <c:minorUnit val="2"/>
      </c:valAx>
      <c:valAx>
        <c:axId val="2118313928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832082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9/30/22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5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  <p:sldLayoutId id="2147483801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9/30/22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9/30/22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4,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9: Supply and </a:t>
            </a:r>
            <a:r>
              <a:rPr lang="fi-FI" sz="3600" dirty="0" err="1"/>
              <a:t>Demand</a:t>
            </a:r>
            <a:r>
              <a:rPr lang="fi-FI" sz="3600" dirty="0"/>
              <a:t>:</a:t>
            </a:r>
            <a:br>
              <a:rPr lang="fi-FI" sz="3600" dirty="0"/>
            </a:br>
            <a:r>
              <a:rPr lang="fi-FI" sz="3600" dirty="0"/>
              <a:t>Price-</a:t>
            </a:r>
            <a:r>
              <a:rPr lang="fi-FI" sz="3600" dirty="0" err="1"/>
              <a:t>Taking</a:t>
            </a:r>
            <a:r>
              <a:rPr lang="fi-FI" sz="3600" dirty="0"/>
              <a:t> and </a:t>
            </a:r>
            <a:r>
              <a:rPr lang="fi-FI" sz="3600" dirty="0" err="1"/>
              <a:t>Competitive</a:t>
            </a:r>
            <a:r>
              <a:rPr lang="fi-FI" sz="3600" dirty="0"/>
              <a:t> Markets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Recall </a:t>
                </a:r>
                <a:r>
                  <a:rPr lang="fi-FI" sz="2400" dirty="0" err="1"/>
                  <a:t>from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profit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maximization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that</a:t>
                </a:r>
                <a:r>
                  <a:rPr lang="fi-FI" sz="2400" dirty="0"/>
                  <a:t> at </a:t>
                </a:r>
                <a:r>
                  <a:rPr lang="fi-FI" sz="2400" dirty="0" err="1"/>
                  <a:t>optimal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aseline="30000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i-FI" sz="2400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		P’(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="0" i="0" baseline="30000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400" dirty="0"/>
                  <a:t>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Divide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both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sides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P(Q*) and </a:t>
                </a:r>
                <a:r>
                  <a:rPr lang="fi-FI" sz="2400" dirty="0" err="1"/>
                  <a:t>multiply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Q* to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baseline="30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fi-FI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  <m:r>
                          <a:rPr lang="fi-FI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  <a:endParaRPr lang="fi-FI" sz="2400" b="0" dirty="0"/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Or</a:t>
                </a:r>
                <a:r>
                  <a:rPr lang="fi-FI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𝛆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call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</a:t>
                </a:r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Markups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are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inversely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related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demand</a:t>
                </a:r>
                <a:endParaRPr lang="fi-FI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High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leads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low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markups</a:t>
                </a:r>
                <a:r>
                  <a:rPr lang="fi-FI" sz="2400" dirty="0"/>
                  <a:t> (</a:t>
                </a:r>
                <a:r>
                  <a:rPr lang="fi-FI" sz="2400" dirty="0" err="1"/>
                  <a:t>prices</a:t>
                </a:r>
                <a:r>
                  <a:rPr lang="fi-FI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blipFill>
                <a:blip r:embed="rId2"/>
                <a:stretch>
                  <a:fillRect l="-1871" t="-1675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159668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420634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97785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310849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92" y="458905"/>
            <a:ext cx="8085599" cy="704877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</a:t>
            </a:r>
            <a:r>
              <a:rPr lang="en-GB" sz="3600" dirty="0" err="1">
                <a:latin typeface="+mn-lt"/>
              </a:rPr>
              <a:t>behavior</a:t>
            </a:r>
            <a:endParaRPr lang="en-GB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27" y="1454889"/>
            <a:ext cx="8281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can set their own price.</a:t>
            </a:r>
          </a:p>
          <a:p>
            <a:r>
              <a:rPr lang="en-US" sz="2400" dirty="0"/>
              <a:t>Market outcomes are generally not Pareto-efficient.</a:t>
            </a:r>
          </a:p>
          <a:p>
            <a:endParaRPr lang="en-US" sz="2400" dirty="0"/>
          </a:p>
          <a:p>
            <a:r>
              <a:rPr lang="en-US" sz="2400" dirty="0"/>
              <a:t>In reality, many firms are price-takers.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does their behavior differ from price-setting firms?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Can competition improve market outcomes over monopolistic behavior?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 we reconcile price setting and competitive models?</a:t>
            </a:r>
          </a:p>
        </p:txBody>
      </p:sp>
    </p:spTree>
    <p:extLst>
      <p:ext uri="{BB962C8B-B14F-4D97-AF65-F5344CB8AC3E}">
        <p14:creationId xmlns:p14="http://schemas.microsoft.com/office/powerpoint/2010/main" val="174636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281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10" y="2159040"/>
            <a:ext cx="4368101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Price at which Q books can be sold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pay (WTP)</a:t>
            </a:r>
            <a:r>
              <a:rPr lang="en-US" sz="2400" dirty="0"/>
              <a:t> of buyers.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Imagine the buyers ordered by their willingness to pay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At any price, those willing to pay the most buy first</a:t>
            </a:r>
          </a:p>
        </p:txBody>
      </p:sp>
      <p:pic>
        <p:nvPicPr>
          <p:cNvPr id="5" name="Picture 4" descr="figure-08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43" y="2202662"/>
            <a:ext cx="4497743" cy="2452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9CC4B-9056-4D4E-BCD5-FB591F22283F}"/>
              </a:ext>
            </a:extLst>
          </p:cNvPr>
          <p:cNvSpPr txBox="1"/>
          <p:nvPr/>
        </p:nvSpPr>
        <p:spPr>
          <a:xfrm>
            <a:off x="391886" y="1270660"/>
            <a:ext cx="845423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In some markets, supply and demand are easy to understand:</a:t>
            </a:r>
          </a:p>
          <a:p>
            <a:r>
              <a:rPr lang="en-US" sz="2400" dirty="0"/>
              <a:t>Consider the market for second-hand textbooks</a:t>
            </a:r>
          </a:p>
        </p:txBody>
      </p:sp>
    </p:spTree>
    <p:extLst>
      <p:ext uri="{BB962C8B-B14F-4D97-AF65-F5344CB8AC3E}">
        <p14:creationId xmlns:p14="http://schemas.microsoft.com/office/powerpoint/2010/main" val="50234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14" y="2137142"/>
            <a:ext cx="4465735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Supply curve </a:t>
            </a:r>
            <a:r>
              <a:rPr lang="en-US" sz="2400" dirty="0"/>
              <a:t>= total number of the books that would be sold at any given price.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accept (WTA) </a:t>
            </a:r>
            <a:r>
              <a:rPr lang="en-US" sz="2400" dirty="0"/>
              <a:t>of sellers.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Sellers may have different </a:t>
            </a:r>
            <a:r>
              <a:rPr lang="en-US" sz="2400" b="1" dirty="0"/>
              <a:t>reservation prices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figure-08-02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82" y="2237295"/>
            <a:ext cx="4370725" cy="23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Equilibrium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597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 other price is </a:t>
            </a:r>
            <a:r>
              <a:rPr lang="en-US" sz="2400" b="1" dirty="0"/>
              <a:t>an equilibrium.</a:t>
            </a:r>
            <a:r>
              <a:rPr lang="en-US" sz="2400" dirty="0"/>
              <a:t> At any price above P*, there would be </a:t>
            </a:r>
            <a:r>
              <a:rPr lang="en-US" sz="2400" b="1" dirty="0"/>
              <a:t>excess supply</a:t>
            </a:r>
            <a:r>
              <a:rPr lang="en-US" sz="2400" dirty="0"/>
              <a:t>, i.e. more units supplied than demanded: rationing of sellers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more would be demanded than supplied: rationing of buyers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</a:t>
            </a:r>
            <a:r>
              <a:rPr lang="en-US" sz="2400" b="1" dirty="0"/>
              <a:t>equilibrium (market-clearing) price</a:t>
            </a:r>
            <a:r>
              <a:rPr lang="en-US" sz="2400" dirty="0"/>
              <a:t>, supply equals </a:t>
            </a:r>
          </a:p>
          <a:p>
            <a:r>
              <a:rPr lang="en-US" sz="2400" dirty="0"/>
              <a:t>demand.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30" y="2871760"/>
            <a:ext cx="4391398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EE56-09CD-C14B-B2EA-467752965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Lecture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 Gains from trade</a:t>
            </a:r>
          </a:p>
          <a:p>
            <a:pPr marL="385763" indent="-385763">
              <a:buAutoNum type="alphaUcPeriod"/>
            </a:pPr>
            <a:r>
              <a:rPr lang="en-GB" sz="3000" dirty="0"/>
              <a:t> Price elasticity of demand</a:t>
            </a:r>
          </a:p>
          <a:p>
            <a:pPr marL="385763" indent="-385763">
              <a:buAutoNum type="alphaUcPeriod"/>
            </a:pPr>
            <a:r>
              <a:rPr lang="en-GB" sz="3000" dirty="0"/>
              <a:t> Competitive equilibrium: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 Factors that affect equilibrium</a:t>
            </a:r>
          </a:p>
          <a:p>
            <a:pPr marL="385763" indent="-385763">
              <a:buAutoNum type="alphaUcPeriod"/>
            </a:pPr>
            <a:r>
              <a:rPr lang="en-GB" sz="3000" dirty="0"/>
              <a:t> Commodity taxation</a:t>
            </a:r>
          </a:p>
          <a:p>
            <a:pPr marL="385763" indent="-385763">
              <a:buAutoNum type="alphaUcPeriod"/>
            </a:pPr>
            <a:r>
              <a:rPr lang="en-GB" sz="3000" dirty="0"/>
              <a:t> 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128997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Equilibrium price 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816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If price is above P*, the producers whose products were left unsold compete for new buyers by lowering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the buyers left without the goods bid up the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intermediate micro, you will play a market game and see this at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informal price adjustment mechanism justifies the equilibrium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4" y="2871760"/>
            <a:ext cx="4154324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997" y="119743"/>
            <a:ext cx="8085599" cy="56902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perceive a flat demand curve: P(Q)=P</a:t>
                </a:r>
              </a:p>
              <a:p>
                <a:r>
                  <a:rPr lang="en-US" sz="2400" dirty="0"/>
                  <a:t>for all Q.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What is the reason for this?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Start with a market where price falls to zero at Q=10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simplicity, assume P(Q) = 10 - Q for Q below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Double the market by adding to the market a copy of each consumer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Sum the two demand curves horizontally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new demand function is now given by P(Q) = 10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By increasing the market to 10-fold copy of the original, the demand curve is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Increasing the market size makes the demand curve flatter: for N-fold copy,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blipFill>
                <a:blip r:embed="rId2"/>
                <a:stretch>
                  <a:fillRect l="-1085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6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are small relative to the market size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a firm can produce only a small quantity relative to total market size, its impact on prices is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that all other firms produce a total of Q in the market and our firm in question produces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firm’s marginal cost is above 10 when own production  q &gt;10, then the firm never produces above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maximal effect of the firm on the price in the N-fold market is  </a:t>
                </a:r>
              </a:p>
              <a:p>
                <a:r>
                  <a:rPr lang="en-US" sz="2000" dirty="0"/>
                  <a:t>	P(Q) – P(Q+10)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 – (10 -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(Q+10))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N is large (so that the firm is small relative to market), the price impact is small.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blipFill>
                <a:blip r:embed="rId2"/>
                <a:stretch>
                  <a:fillRect l="-1085" t="-1274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0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226621"/>
            <a:ext cx="8085599" cy="65215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How to determine Q above?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all firms are alike, i.e. same marginal cost MC(q) =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Price taking: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MR(q) = P(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– </a:t>
                </a:r>
                <a:r>
                  <a:rPr lang="en-US" sz="2000" dirty="0" err="1"/>
                  <a:t>qP</a:t>
                </a:r>
                <a:r>
                  <a:rPr lang="en-US" sz="2000" dirty="0"/>
                  <a:t>’(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≈ P(Q) for N large, this is a good approximation as shown on the previous slide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Profit maximization in this case: </a:t>
                </a:r>
              </a:p>
              <a:p>
                <a:pPr lvl="1"/>
                <a:r>
                  <a:rPr lang="en-US" sz="2000" dirty="0"/>
                  <a:t>MC(q) =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concreteness, let N=100 so that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Suppose there are 200 other firms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 Q=200q and P(Q) = P(200q) = 10 -2q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 the other hand, MC(q) = q = P(200q) = 10-2q from profit maximization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Thus MC(q) =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P(Q) and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You get the total supply by summing horizontally the MC(q) curves over all firms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blipFill>
                <a:blip r:embed="rId2"/>
                <a:stretch>
                  <a:fillRect l="-775" t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firms: Market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95" y="4597246"/>
            <a:ext cx="803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supply curve – the total amount produced by all firms at each price. If firms have identical cost functions, market supply curve = market marginal cost curve.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figure-08-07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7" y="1881702"/>
            <a:ext cx="3973987" cy="2622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410CE-A41D-DB43-9FC8-661A9B535476}"/>
              </a:ext>
            </a:extLst>
          </p:cNvPr>
          <p:cNvSpPr txBox="1"/>
          <p:nvPr/>
        </p:nvSpPr>
        <p:spPr>
          <a:xfrm>
            <a:off x="700644" y="1068779"/>
            <a:ext cx="78979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Here is the story from the previous slides in pictures: Market for 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7AE92-705F-0E40-9878-D448745DC65C}"/>
              </a:ext>
            </a:extLst>
          </p:cNvPr>
          <p:cNvSpPr txBox="1"/>
          <p:nvPr/>
        </p:nvSpPr>
        <p:spPr>
          <a:xfrm>
            <a:off x="6151420" y="2826327"/>
            <a:ext cx="13300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Market consists of </a:t>
            </a:r>
          </a:p>
          <a:p>
            <a:r>
              <a:rPr lang="en-US" sz="1600" dirty="0"/>
              <a:t>50 identical firms </a:t>
            </a:r>
          </a:p>
        </p:txBody>
      </p:sp>
    </p:spTree>
    <p:extLst>
      <p:ext uri="{BB962C8B-B14F-4D97-AF65-F5344CB8AC3E}">
        <p14:creationId xmlns:p14="http://schemas.microsoft.com/office/powerpoint/2010/main" val="1107049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Competitive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455" y="1138351"/>
            <a:ext cx="6667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Competitive equilibrium</a:t>
            </a:r>
            <a:r>
              <a:rPr lang="en-US" sz="2400" dirty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All buyers and sellers are </a:t>
            </a:r>
            <a:r>
              <a:rPr lang="en-US" sz="2400" b="1" dirty="0"/>
              <a:t>price-takers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the prevailing market price, supply = demand and price equals marginal cost</a:t>
            </a:r>
          </a:p>
        </p:txBody>
      </p:sp>
      <p:pic>
        <p:nvPicPr>
          <p:cNvPr id="6" name="Picture 5" descr="figure-08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35" y="3057484"/>
            <a:ext cx="4135343" cy="26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97" y="1452716"/>
            <a:ext cx="4748168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All gains from trade are exploited in equilibrium (no deadweight loss), invisible hand.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cost of producing additional units (the marginal cost) is at least as large as the </a:t>
            </a:r>
            <a:r>
              <a:rPr lang="en-US" sz="2400" dirty="0" err="1"/>
              <a:t>wtp</a:t>
            </a:r>
            <a:r>
              <a:rPr lang="en-US" sz="2400" dirty="0"/>
              <a:t> of any consumer that does not buy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Transaction only affects buyers and sellers (no </a:t>
            </a:r>
            <a:r>
              <a:rPr lang="en-US" sz="2400" b="1" dirty="0"/>
              <a:t>external effects</a:t>
            </a:r>
            <a:r>
              <a:rPr lang="en-US" sz="2400" dirty="0"/>
              <a:t>)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65" y="1750403"/>
            <a:ext cx="3902242" cy="2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Caveats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We saw in the case of price-setting firms that market power leads to deadweight loss (price above MC)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To gain market power, homogenous goods are often differentiated along some dimensions (different delivery options, different add-ons)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Travel costs, past experiences etc. may make it hard to change suppliers</a:t>
            </a:r>
          </a:p>
        </p:txBody>
      </p:sp>
    </p:spTree>
    <p:extLst>
      <p:ext uri="{BB962C8B-B14F-4D97-AF65-F5344CB8AC3E}">
        <p14:creationId xmlns:p14="http://schemas.microsoft.com/office/powerpoint/2010/main" val="226731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Competitive equilibrium: Is it a good model?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Clear view of the market forces in an idealized setting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No market power is clearly an approximation, but the model is the limit outcome of models with small firms with limited market power (more on this in later courses)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Allows for a clean analysis of external changes to the market such as the introduction of taxes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91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Factors that affect equilibrium</a:t>
            </a:r>
          </a:p>
        </p:txBody>
      </p:sp>
    </p:spTree>
    <p:extLst>
      <p:ext uri="{BB962C8B-B14F-4D97-AF65-F5344CB8AC3E}">
        <p14:creationId xmlns:p14="http://schemas.microsoft.com/office/powerpoint/2010/main" val="219511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90471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72" y="1696352"/>
            <a:ext cx="4743221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/>
              <a:t>Buyers and sellers adjust their behavior so that the market clears.</a:t>
            </a:r>
          </a:p>
          <a:p>
            <a:pPr>
              <a:spcAft>
                <a:spcPts val="450"/>
              </a:spcAft>
            </a:pPr>
            <a:r>
              <a:rPr lang="en-US" sz="2000" dirty="0"/>
              <a:t>E.g. introduction of electric ovens</a:t>
            </a:r>
          </a:p>
          <a:p>
            <a:r>
              <a:rPr lang="en-US" sz="2000" dirty="0"/>
              <a:t>1. Supply of bread increases at every price (supply curve shifts)</a:t>
            </a:r>
          </a:p>
          <a:p>
            <a:r>
              <a:rPr lang="en-US" sz="2000" dirty="0"/>
              <a:t>2. Excess supply at the going market price (move along demand curve)</a:t>
            </a:r>
          </a:p>
          <a:p>
            <a:r>
              <a:rPr lang="en-US" sz="2000" dirty="0"/>
              <a:t>3. Price falls to a new equilibrium</a:t>
            </a:r>
          </a:p>
          <a:p>
            <a:r>
              <a:rPr lang="en-US" sz="2000" dirty="0"/>
              <a:t>4. Do we know that sellers make bigger profits with the new technology?</a:t>
            </a:r>
          </a:p>
        </p:txBody>
      </p:sp>
      <p:pic>
        <p:nvPicPr>
          <p:cNvPr id="7" name="Picture 6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593" y="2796508"/>
            <a:ext cx="3958454" cy="2609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495" y="865355"/>
            <a:ext cx="827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entire supply or demand curve can shift due to </a:t>
            </a:r>
            <a:r>
              <a:rPr lang="en-US" sz="2000" b="1" dirty="0"/>
              <a:t>exogenous shocks </a:t>
            </a:r>
            <a:r>
              <a:rPr lang="en-US" sz="2000" dirty="0"/>
              <a:t>e.g. technological change, popularity, arrival of close substitutes etc.</a:t>
            </a:r>
          </a:p>
        </p:txBody>
      </p:sp>
    </p:spTree>
    <p:extLst>
      <p:ext uri="{BB962C8B-B14F-4D97-AF65-F5344CB8AC3E}">
        <p14:creationId xmlns:p14="http://schemas.microsoft.com/office/powerpoint/2010/main" val="2384317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Shifting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2573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637392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Market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Market supply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5125626" y="3655724"/>
            <a:ext cx="94" cy="229803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/>
          <p:nvPr/>
        </p:nvCxnSpPr>
        <p:spPr>
          <a:xfrm flipH="1" flipV="1">
            <a:off x="1169866" y="3604834"/>
            <a:ext cx="3888485" cy="21035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1267743">
            <a:off x="1318701" y="1257231"/>
            <a:ext cx="6517225" cy="3484442"/>
          </a:xfrm>
          <a:custGeom>
            <a:avLst/>
            <a:gdLst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3" fmla="*/ 6517225 w 6517225"/>
              <a:gd name="connsiteY3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225" h="3540440">
                <a:moveTo>
                  <a:pt x="0" y="0"/>
                </a:moveTo>
                <a:cubicBezTo>
                  <a:pt x="1073375" y="853041"/>
                  <a:pt x="2146750" y="1603460"/>
                  <a:pt x="3232954" y="2193533"/>
                </a:cubicBezTo>
                <a:cubicBezTo>
                  <a:pt x="4319158" y="2783606"/>
                  <a:pt x="6517225" y="3540440"/>
                  <a:pt x="6517225" y="3540440"/>
                </a:cubicBezTo>
              </a:path>
            </a:pathLst>
          </a:cu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B31E0D-7219-7646-A737-E06FF00B7998}"/>
              </a:ext>
            </a:extLst>
          </p:cNvPr>
          <p:cNvSpPr txBox="1"/>
          <p:nvPr/>
        </p:nvSpPr>
        <p:spPr>
          <a:xfrm>
            <a:off x="5030375" y="3276685"/>
            <a:ext cx="3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1778222">
            <a:off x="1311791" y="1988122"/>
            <a:ext cx="227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New demand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37E1B8-F642-7F47-A3D5-D9ED4EA2AA19}"/>
              </a:ext>
            </a:extLst>
          </p:cNvPr>
          <p:cNvSpPr/>
          <p:nvPr/>
        </p:nvSpPr>
        <p:spPr>
          <a:xfrm>
            <a:off x="5084199" y="358093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3331972" y="1447801"/>
            <a:ext cx="31196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Due</a:t>
            </a:r>
            <a:r>
              <a:rPr lang="fi-FI" sz="1600" dirty="0"/>
              <a:t> to </a:t>
            </a:r>
            <a:r>
              <a:rPr lang="fi-FI" sz="1600" dirty="0" err="1"/>
              <a:t>increased</a:t>
            </a:r>
            <a:r>
              <a:rPr lang="fi-FI" sz="1600" dirty="0"/>
              <a:t> </a:t>
            </a:r>
            <a:r>
              <a:rPr lang="fi-FI" sz="1600" dirty="0" err="1"/>
              <a:t>concern</a:t>
            </a:r>
            <a:r>
              <a:rPr lang="fi-FI" sz="1600" dirty="0"/>
              <a:t> for </a:t>
            </a:r>
            <a:r>
              <a:rPr lang="fi-FI" sz="1600" dirty="0" err="1"/>
              <a:t>animal</a:t>
            </a:r>
            <a:r>
              <a:rPr lang="fi-FI" sz="1600" dirty="0"/>
              <a:t> </a:t>
            </a:r>
            <a:r>
              <a:rPr lang="fi-FI" sz="1600" dirty="0" err="1"/>
              <a:t>welfare</a:t>
            </a:r>
            <a:r>
              <a:rPr lang="fi-FI" sz="1600" dirty="0"/>
              <a:t>, </a:t>
            </a:r>
            <a:r>
              <a:rPr lang="fi-FI" sz="1600" dirty="0" err="1"/>
              <a:t>demand</a:t>
            </a:r>
            <a:r>
              <a:rPr lang="fi-FI" sz="1600" dirty="0"/>
              <a:t> for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shifted</a:t>
            </a:r>
            <a:r>
              <a:rPr lang="fi-FI" sz="1600" dirty="0"/>
              <a:t> </a:t>
            </a:r>
            <a:r>
              <a:rPr lang="fi-FI" sz="1600" dirty="0" err="1"/>
              <a:t>away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meat</a:t>
            </a:r>
            <a:r>
              <a:rPr lang="fi-FI" sz="1600" dirty="0"/>
              <a:t> </a:t>
            </a:r>
            <a:r>
              <a:rPr lang="fi-FI" sz="1600" dirty="0" err="1"/>
              <a:t>towards</a:t>
            </a:r>
            <a:r>
              <a:rPr lang="fi-FI" sz="1600" dirty="0"/>
              <a:t> </a:t>
            </a:r>
            <a:r>
              <a:rPr lang="fi-FI" sz="1600" dirty="0" err="1"/>
              <a:t>bread</a:t>
            </a:r>
            <a:endParaRPr lang="fi-FI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6540500" y="2768601"/>
            <a:ext cx="2463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equilibrium</a:t>
            </a:r>
            <a:r>
              <a:rPr lang="fi-FI" sz="1600" dirty="0"/>
              <a:t>,</a:t>
            </a:r>
          </a:p>
          <a:p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price</a:t>
            </a:r>
            <a:r>
              <a:rPr lang="fi-FI" sz="1600" dirty="0"/>
              <a:t> of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higher</a:t>
            </a:r>
            <a:r>
              <a:rPr lang="fi-FI" sz="1600" dirty="0"/>
              <a:t> and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bakers</a:t>
            </a:r>
            <a:r>
              <a:rPr lang="fi-FI" sz="1600" dirty="0"/>
              <a:t> </a:t>
            </a:r>
            <a:r>
              <a:rPr lang="fi-FI" sz="1600" dirty="0" err="1"/>
              <a:t>make</a:t>
            </a:r>
            <a:r>
              <a:rPr lang="fi-FI" sz="1600" dirty="0"/>
              <a:t> </a:t>
            </a:r>
            <a:r>
              <a:rPr lang="fi-FI" sz="1600" dirty="0" err="1"/>
              <a:t>bigger</a:t>
            </a:r>
            <a:r>
              <a:rPr lang="fi-FI" sz="1600" dirty="0"/>
              <a:t> </a:t>
            </a:r>
            <a:r>
              <a:rPr lang="fi-FI" sz="1600" dirty="0" err="1"/>
              <a:t>profits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4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3" grpId="0"/>
      <p:bldP spid="24" grpId="0" animBg="1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501" y="179120"/>
            <a:ext cx="8085599" cy="53723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Entry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01" y="4318871"/>
            <a:ext cx="852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existing firms are earning </a:t>
            </a:r>
            <a:r>
              <a:rPr lang="en-US" sz="2400" b="1" dirty="0"/>
              <a:t>economic rents </a:t>
            </a:r>
            <a:r>
              <a:rPr lang="en-US" sz="2400" dirty="0"/>
              <a:t>and </a:t>
            </a:r>
            <a:r>
              <a:rPr lang="en-US" sz="2400" b="1" dirty="0"/>
              <a:t>costs of entry </a:t>
            </a:r>
            <a:r>
              <a:rPr lang="en-US" sz="2400" dirty="0"/>
              <a:t>are not too high, other firms may enter the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Similarly, the demand may shift due to entry of new buyers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23" y="723630"/>
            <a:ext cx="73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supply curve can also shift due to market entry</a:t>
            </a:r>
          </a:p>
        </p:txBody>
      </p:sp>
      <p:pic>
        <p:nvPicPr>
          <p:cNvPr id="9" name="Picture 8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35" y="1554627"/>
            <a:ext cx="4112952" cy="26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6ADF-3566-3346-B9AD-CACD78D8B11B}"/>
              </a:ext>
            </a:extLst>
          </p:cNvPr>
          <p:cNvSpPr txBox="1"/>
          <p:nvPr/>
        </p:nvSpPr>
        <p:spPr>
          <a:xfrm>
            <a:off x="690664" y="1011677"/>
            <a:ext cx="7913333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err="1"/>
              <a:t>Demand</a:t>
            </a:r>
            <a:r>
              <a:rPr lang="fi-FI" sz="2000" b="1" dirty="0"/>
              <a:t>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r>
              <a:rPr lang="fi-FI" sz="20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income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population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substitute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complement</a:t>
            </a:r>
            <a:r>
              <a:rPr lang="fi-FI" sz="2000" dirty="0"/>
              <a:t>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Demand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tastes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  <a:p>
            <a:r>
              <a:rPr lang="fi-FI" sz="2000" b="1" dirty="0"/>
              <a:t>Supply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Technological</a:t>
            </a:r>
            <a:r>
              <a:rPr lang="fi-FI" sz="2000" dirty="0"/>
              <a:t> </a:t>
            </a:r>
            <a:r>
              <a:rPr lang="fi-FI" sz="2000" dirty="0" err="1"/>
              <a:t>innovations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Input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Production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Entry</a:t>
            </a:r>
            <a:r>
              <a:rPr lang="fi-FI" sz="2000" dirty="0"/>
              <a:t> and </a:t>
            </a:r>
            <a:r>
              <a:rPr lang="fi-FI" sz="2000" dirty="0" err="1"/>
              <a:t>exit</a:t>
            </a:r>
            <a:r>
              <a:rPr lang="fi-FI" sz="2000" dirty="0"/>
              <a:t> of </a:t>
            </a:r>
            <a:r>
              <a:rPr lang="fi-FI" sz="2000" dirty="0" err="1"/>
              <a:t>producers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9174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76" y="131619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3CC15-CC43-1246-9B3F-299503D03E04}"/>
              </a:ext>
            </a:extLst>
          </p:cNvPr>
          <p:cNvSpPr txBox="1"/>
          <p:nvPr/>
        </p:nvSpPr>
        <p:spPr>
          <a:xfrm flipH="1">
            <a:off x="676958" y="605642"/>
            <a:ext cx="8015780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How can you tell shifts in demand and supply apart?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 and quantity move in the same direction you are likely to see movements on the supply curve, i.e. shifts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prices and quantities move in opposite directions, you see movements on the demand curve (i.e. shifts in supply)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can you estimate the demand and supply curves?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a very tricky question because you observe equilibrium prices and quantities determined by both (lack of identification)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can observe shocks that shift only supply (e.g. weather conditions in Australia and Canada for wheat production), you have hope for estimating the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not very easy to find such shifters for either demand or supply. More on this in Principles of Empirical Analysis and Introduction to Econometrics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7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87779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1243714"/>
            <a:ext cx="7471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Interfering with the market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Taxes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Tariffs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Rent Control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Short-run and long-run equilibrium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Market dynamics and rent-seeking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30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Measuring Surplus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73" y="1028562"/>
            <a:ext cx="434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 surplus </a:t>
            </a:r>
            <a:r>
              <a:rPr lang="en-US" sz="2400" dirty="0"/>
              <a:t>(CS) = the total difference between willingness-to-pay and purchase price</a:t>
            </a:r>
          </a:p>
          <a:p>
            <a:endParaRPr lang="en-US" sz="2400" b="1" dirty="0"/>
          </a:p>
          <a:p>
            <a:r>
              <a:rPr lang="en-US" sz="2400" b="1" dirty="0"/>
              <a:t>Producer surplus </a:t>
            </a:r>
            <a:r>
              <a:rPr lang="en-US" sz="2400" dirty="0"/>
              <a:t>(PS)</a:t>
            </a:r>
            <a:r>
              <a:rPr lang="en-US" sz="2400" b="1" dirty="0"/>
              <a:t> </a:t>
            </a:r>
            <a:r>
              <a:rPr lang="en-US" sz="2400" dirty="0"/>
              <a:t>= the total difference between revenue and marginal cost</a:t>
            </a:r>
          </a:p>
          <a:p>
            <a:r>
              <a:rPr lang="en-US" sz="2400" dirty="0"/>
              <a:t>(Profit = PS – fixed costs)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43" y="4444882"/>
            <a:ext cx="720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surplus = Consumer surplus + Producer surplus</a:t>
            </a:r>
          </a:p>
          <a:p>
            <a:r>
              <a:rPr lang="en-US" sz="2400" dirty="0"/>
              <a:t>		     = Total gains from trade</a:t>
            </a:r>
          </a:p>
        </p:txBody>
      </p:sp>
      <p:pic>
        <p:nvPicPr>
          <p:cNvPr id="9" name="Picture 8" descr="figure-07-14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67" y="1212789"/>
            <a:ext cx="4622633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Deadweight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58" y="1668610"/>
            <a:ext cx="4269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Deadweight loss </a:t>
            </a:r>
            <a:r>
              <a:rPr lang="en-US" sz="2400" dirty="0"/>
              <a:t>= a loss of total surplus relative to a Pareto efficient allocation (unexploited gains from trade)</a:t>
            </a:r>
          </a:p>
          <a:p>
            <a:endParaRPr lang="en-US" sz="2400" dirty="0"/>
          </a:p>
          <a:p>
            <a:r>
              <a:rPr lang="en-US" sz="2400" dirty="0"/>
              <a:t>Total surplus is highest when </a:t>
            </a:r>
          </a:p>
          <a:p>
            <a:r>
              <a:rPr lang="en-US" sz="2400" b="1" dirty="0"/>
              <a:t>Demand = Marginal Cost</a:t>
            </a:r>
          </a:p>
          <a:p>
            <a:r>
              <a:rPr lang="en-US" sz="2400" dirty="0"/>
              <a:t>(Pareto efficient allocation)</a:t>
            </a:r>
          </a:p>
        </p:txBody>
      </p:sp>
      <p:pic>
        <p:nvPicPr>
          <p:cNvPr id="5" name="Picture 4" descr="figure-07-14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4" y="1797016"/>
            <a:ext cx="4720466" cy="30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Understanding deadweight loss</a:t>
            </a:r>
            <a:endParaRPr lang="en-GB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2" y="978899"/>
            <a:ext cx="82741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setting its price, a firm cares only about its own profit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Restricting the quantity to increase the price imposes a negative effect on the consumers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allowing firms to set individual prices to individual consumers results in the firm capturing the entire surplus (if the firm knows the individual </a:t>
            </a:r>
            <a:r>
              <a:rPr lang="en-US" sz="2400" dirty="0" err="1"/>
              <a:t>wtp</a:t>
            </a:r>
            <a:r>
              <a:rPr lang="en-US" sz="24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 </a:t>
            </a:r>
            <a:r>
              <a:rPr lang="en-US" sz="2400" dirty="0" err="1"/>
              <a:t>wtp</a:t>
            </a:r>
            <a:r>
              <a:rPr lang="en-US" sz="2400" dirty="0"/>
              <a:t> is private information and the firm may try to find this out (privacy on the net)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Competition authorities care about the distribution of surplus between the firm and customers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01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328945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469677"/>
            <a:ext cx="4572000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  <a:p>
            <a:r>
              <a:rPr lang="en-US" dirty="0"/>
              <a:t>Marginal revenue is positive whenever demand is elastic.</a:t>
            </a:r>
          </a:p>
        </p:txBody>
      </p:sp>
    </p:spTree>
    <p:extLst>
      <p:ext uri="{BB962C8B-B14F-4D97-AF65-F5344CB8AC3E}">
        <p14:creationId xmlns:p14="http://schemas.microsoft.com/office/powerpoint/2010/main" val="28795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definition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,</a:t>
                </a:r>
              </a:p>
              <a:p>
                <a:pPr algn="ctr"/>
                <a:r>
                  <a:rPr lang="fi-FI" sz="24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For </a:t>
                </a:r>
                <a:r>
                  <a:rPr lang="fi-FI" sz="2400" dirty="0" err="1"/>
                  <a:t>small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price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changes</a:t>
                </a:r>
                <a:r>
                  <a:rPr lang="fi-FI" sz="2400" dirty="0"/>
                  <a:t>,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use</a:t>
                </a:r>
                <a:r>
                  <a:rPr lang="fi-FI" sz="2400" dirty="0"/>
                  <a:t> P’(Q) to </a:t>
                </a:r>
                <a:r>
                  <a:rPr lang="fi-FI" sz="2400" dirty="0" err="1"/>
                  <a:t>approximate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 and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endParaRPr lang="fi-FI" sz="2400" dirty="0"/>
              </a:p>
              <a:p>
                <a:pPr algn="ctr"/>
                <a:r>
                  <a:rPr lang="fi-FI" sz="24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QP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Price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is </a:t>
                </a:r>
                <a:r>
                  <a:rPr lang="fi-FI" sz="2400" dirty="0" err="1"/>
                  <a:t>one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most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important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concepts</a:t>
                </a:r>
                <a:r>
                  <a:rPr lang="fi-FI" sz="2400" dirty="0"/>
                  <a:t> in </a:t>
                </a:r>
                <a:r>
                  <a:rPr lang="fi-FI" sz="2400" dirty="0" err="1"/>
                  <a:t>economics</a:t>
                </a:r>
                <a:r>
                  <a:rPr lang="fi-FI" sz="2400" dirty="0"/>
                  <a:t> and it </a:t>
                </a:r>
                <a:r>
                  <a:rPr lang="fi-FI" sz="2400" dirty="0" err="1"/>
                  <a:t>will</a:t>
                </a:r>
                <a:r>
                  <a:rPr lang="fi-FI" sz="2400" dirty="0"/>
                  <a:t> feature 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coming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lectures</a:t>
                </a:r>
                <a:r>
                  <a:rPr lang="fi-FI" sz="2400" dirty="0"/>
                  <a:t> and </a:t>
                </a:r>
                <a:r>
                  <a:rPr lang="fi-FI" sz="2400" dirty="0" err="1"/>
                  <a:t>courses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heavily</a:t>
                </a:r>
                <a:r>
                  <a:rPr lang="fi-FI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blipFill>
                <a:blip r:embed="rId2"/>
                <a:stretch>
                  <a:fillRect l="-2100" t="-2023" r="-3069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0960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29291</TotalTime>
  <Words>2301</Words>
  <Application>Microsoft Macintosh PowerPoint</Application>
  <PresentationFormat>On-screen Show (4:3)</PresentationFormat>
  <Paragraphs>234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ＭＳ Ｐゴシック</vt:lpstr>
      <vt:lpstr>ＭＳ Ｐゴシック</vt:lpstr>
      <vt:lpstr>ヒラギノ角ゴ Pro W3</vt:lpstr>
      <vt:lpstr>Arial</vt:lpstr>
      <vt:lpstr>Calibri</vt:lpstr>
      <vt:lpstr>Cambria Math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9: Supply and Demand: Price-Taking and Competitive Markets </vt:lpstr>
      <vt:lpstr>Outline for Lecture 9</vt:lpstr>
      <vt:lpstr>Gains from Trade</vt:lpstr>
      <vt:lpstr>Measuring Surplus</vt:lpstr>
      <vt:lpstr>Deadweight Loss</vt:lpstr>
      <vt:lpstr>Understanding deadweight loss</vt:lpstr>
      <vt:lpstr>Price Elasticity of Demand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Competitive behavior</vt:lpstr>
      <vt:lpstr>Key concepts: Demand curve</vt:lpstr>
      <vt:lpstr>Key concepts: Supply curve</vt:lpstr>
      <vt:lpstr>Key concepts: Equilibrium price</vt:lpstr>
      <vt:lpstr>Equilibrium price dynamics</vt:lpstr>
      <vt:lpstr>Key concepts: Price-taking firms</vt:lpstr>
      <vt:lpstr>Price-taking firms</vt:lpstr>
      <vt:lpstr>Price-taking firms</vt:lpstr>
      <vt:lpstr>Price-taking firms: Market supply curve</vt:lpstr>
      <vt:lpstr>Key concepts: Competitive equilibrium</vt:lpstr>
      <vt:lpstr>Competitive equilibrium: Characteristics</vt:lpstr>
      <vt:lpstr>Competitive equilibrium: Caveats</vt:lpstr>
      <vt:lpstr>Competitive equilibrium: Is it a good model?</vt:lpstr>
      <vt:lpstr>Factors that affect equilibrium</vt:lpstr>
      <vt:lpstr>Changes in supply and demand</vt:lpstr>
      <vt:lpstr>Shifting demand curve</vt:lpstr>
      <vt:lpstr>Market Entry</vt:lpstr>
      <vt:lpstr>Changes in supply and demand</vt:lpstr>
      <vt:lpstr>Changes in supply and demand</vt:lpstr>
      <vt:lpstr>In the next lecture: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1399</cp:revision>
  <cp:lastPrinted>2019-10-08T06:15:06Z</cp:lastPrinted>
  <dcterms:created xsi:type="dcterms:W3CDTF">2018-05-03T06:23:53Z</dcterms:created>
  <dcterms:modified xsi:type="dcterms:W3CDTF">2022-09-30T07:34:41Z</dcterms:modified>
  <cp:category/>
</cp:coreProperties>
</file>