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15" r:id="rId2"/>
    <p:sldId id="328" r:id="rId3"/>
    <p:sldId id="297" r:id="rId4"/>
    <p:sldId id="277" r:id="rId5"/>
    <p:sldId id="294" r:id="rId6"/>
    <p:sldId id="295" r:id="rId7"/>
    <p:sldId id="296" r:id="rId8"/>
    <p:sldId id="314" r:id="rId9"/>
    <p:sldId id="301" r:id="rId10"/>
    <p:sldId id="321" r:id="rId11"/>
    <p:sldId id="318" r:id="rId12"/>
    <p:sldId id="317" r:id="rId13"/>
    <p:sldId id="320" r:id="rId14"/>
    <p:sldId id="327" r:id="rId15"/>
    <p:sldId id="319" r:id="rId16"/>
    <p:sldId id="322" r:id="rId17"/>
    <p:sldId id="323" r:id="rId1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2" autoAdjust="0"/>
    <p:restoredTop sz="94660"/>
  </p:normalViewPr>
  <p:slideViewPr>
    <p:cSldViewPr snapToGrid="0">
      <p:cViewPr varScale="1">
        <p:scale>
          <a:sx n="112" d="100"/>
          <a:sy n="112" d="100"/>
        </p:scale>
        <p:origin x="264" y="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0.xml.rels><?xml version="1.0" encoding="UTF-8" standalone="yes"?>
<Relationships xmlns="http://schemas.openxmlformats.org/package/2006/relationships"><Relationship Id="rId1" Type="http://schemas.openxmlformats.org/officeDocument/2006/relationships/hyperlink" Target="https://www.edilex.fi/eu-lainsaadanto/32019R0980" TargetMode="External"/></Relationships>
</file>

<file path=ppt/diagrams/_rels/data2.xml.rels><?xml version="1.0" encoding="UTF-8" standalone="yes"?>
<Relationships xmlns="http://schemas.openxmlformats.org/package/2006/relationships"><Relationship Id="rId3" Type="http://schemas.openxmlformats.org/officeDocument/2006/relationships/hyperlink" Target="https://eur-lex.europa.eu/legal-content/FI/AUTO/?uri=celex:32017R1129" TargetMode="External"/><Relationship Id="rId7" Type="http://schemas.openxmlformats.org/officeDocument/2006/relationships/hyperlink" Target="https://www.edilex.fi/lainsaadanto/20210833" TargetMode="External"/><Relationship Id="rId2" Type="http://schemas.openxmlformats.org/officeDocument/2006/relationships/hyperlink" Target="https://eur-lex.europa.eu/legal-content/FI/AUTO/?uri=legissum:4312113" TargetMode="External"/><Relationship Id="rId1" Type="http://schemas.openxmlformats.org/officeDocument/2006/relationships/hyperlink" Target="https://www.edilex.fi/lainsaadanto/20120746" TargetMode="External"/><Relationship Id="rId6" Type="http://schemas.openxmlformats.org/officeDocument/2006/relationships/hyperlink" Target="https://www.edilex.fi/lainsaadanto/20121019" TargetMode="External"/><Relationship Id="rId5" Type="http://schemas.openxmlformats.org/officeDocument/2006/relationships/hyperlink" Target="https://eur-lex.europa.eu/legal-content/FI/AUTO/?uri=celex:32001L0034" TargetMode="External"/><Relationship Id="rId4" Type="http://schemas.openxmlformats.org/officeDocument/2006/relationships/hyperlink" Target="https://eur-lex.europa.eu/legal-content/FI/AUTO/?uri=legissum:l24032" TargetMode="External"/></Relationships>
</file>

<file path=ppt/diagrams/_rels/drawing10.xml.rels><?xml version="1.0" encoding="UTF-8" standalone="yes"?>
<Relationships xmlns="http://schemas.openxmlformats.org/package/2006/relationships"><Relationship Id="rId1" Type="http://schemas.openxmlformats.org/officeDocument/2006/relationships/hyperlink" Target="https://www.edilex.fi/eu-lainsaadanto/32019R0980"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eur-lex.europa.eu/legal-content/FI/AUTO/?uri=celex:32017R1129" TargetMode="External"/><Relationship Id="rId7" Type="http://schemas.openxmlformats.org/officeDocument/2006/relationships/hyperlink" Target="https://www.edilex.fi/lainsaadanto/20210833" TargetMode="External"/><Relationship Id="rId2" Type="http://schemas.openxmlformats.org/officeDocument/2006/relationships/hyperlink" Target="https://eur-lex.europa.eu/legal-content/FI/AUTO/?uri=legissum:4312113" TargetMode="External"/><Relationship Id="rId1" Type="http://schemas.openxmlformats.org/officeDocument/2006/relationships/hyperlink" Target="https://www.edilex.fi/lainsaadanto/20120746" TargetMode="External"/><Relationship Id="rId6" Type="http://schemas.openxmlformats.org/officeDocument/2006/relationships/hyperlink" Target="https://www.edilex.fi/lainsaadanto/20121019" TargetMode="External"/><Relationship Id="rId5" Type="http://schemas.openxmlformats.org/officeDocument/2006/relationships/hyperlink" Target="https://eur-lex.europa.eu/legal-content/FI/AUTO/?uri=celex:32001L0034" TargetMode="External"/><Relationship Id="rId4" Type="http://schemas.openxmlformats.org/officeDocument/2006/relationships/hyperlink" Target="https://eur-lex.europa.eu/legal-content/FI/AUTO/?uri=legissum:l24032"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C1F62-3B45-4AE2-BBB0-32EEE493B0B3}" type="doc">
      <dgm:prSet loTypeId="urn:microsoft.com/office/officeart/2005/8/layout/orgChart1" loCatId="hierarchy" qsTypeId="urn:microsoft.com/office/officeart/2005/8/quickstyle/3d5" qsCatId="3D" csTypeId="urn:microsoft.com/office/officeart/2005/8/colors/colorful5" csCatId="colorful"/>
      <dgm:spPr/>
      <dgm:t>
        <a:bodyPr/>
        <a:lstStyle/>
        <a:p>
          <a:endParaRPr lang="fi-FI"/>
        </a:p>
      </dgm:t>
    </dgm:pt>
    <dgm:pt modelId="{60A34DC0-ED03-48C3-BAAD-F1EA9A6E6690}">
      <dgm:prSet/>
      <dgm:spPr/>
      <dgm:t>
        <a:bodyPr/>
        <a:lstStyle/>
        <a:p>
          <a:r>
            <a:rPr lang="fi-FI" b="1"/>
            <a:t>Tiedonantovelvollisuudet (säännölliset: määräajat – jatkuvat: ei säännöllisiä määräaikoja) </a:t>
          </a:r>
          <a:endParaRPr lang="fi-FI"/>
        </a:p>
      </dgm:t>
    </dgm:pt>
    <dgm:pt modelId="{1A0D998E-C8CB-4B3F-A120-A54B92DD4D38}" type="parTrans" cxnId="{9304FB44-2FCC-44C3-AE5C-DA22F7278506}">
      <dgm:prSet/>
      <dgm:spPr/>
      <dgm:t>
        <a:bodyPr/>
        <a:lstStyle/>
        <a:p>
          <a:endParaRPr lang="fi-FI"/>
        </a:p>
      </dgm:t>
    </dgm:pt>
    <dgm:pt modelId="{0C39061E-D114-4000-A272-5A898523F3A8}" type="sibTrans" cxnId="{9304FB44-2FCC-44C3-AE5C-DA22F7278506}">
      <dgm:prSet/>
      <dgm:spPr/>
      <dgm:t>
        <a:bodyPr/>
        <a:lstStyle/>
        <a:p>
          <a:endParaRPr lang="fi-FI"/>
        </a:p>
      </dgm:t>
    </dgm:pt>
    <dgm:pt modelId="{E047348E-BE34-4AB7-B1B2-62294BA367C5}">
      <dgm:prSet/>
      <dgm:spPr/>
      <dgm:t>
        <a:bodyPr/>
        <a:lstStyle/>
        <a:p>
          <a:r>
            <a:rPr lang="fi-FI"/>
            <a:t>Esitevelvollisuus (Esiteasetus, AML 3 luku): liikkeeseenlaskijat ja palveluntarjoajat</a:t>
          </a:r>
        </a:p>
      </dgm:t>
    </dgm:pt>
    <dgm:pt modelId="{D53237D2-5DF2-476D-9BFF-034581DFE19D}" type="parTrans" cxnId="{F58A6217-903D-4A21-93AA-FD072C7D9CA5}">
      <dgm:prSet/>
      <dgm:spPr/>
      <dgm:t>
        <a:bodyPr/>
        <a:lstStyle/>
        <a:p>
          <a:endParaRPr lang="fi-FI"/>
        </a:p>
      </dgm:t>
    </dgm:pt>
    <dgm:pt modelId="{4645A188-9497-476A-96C5-2B02A2D78E55}" type="sibTrans" cxnId="{F58A6217-903D-4A21-93AA-FD072C7D9CA5}">
      <dgm:prSet/>
      <dgm:spPr/>
      <dgm:t>
        <a:bodyPr/>
        <a:lstStyle/>
        <a:p>
          <a:endParaRPr lang="fi-FI"/>
        </a:p>
      </dgm:t>
    </dgm:pt>
    <dgm:pt modelId="{238C14BA-1034-4E90-9CF3-89C0765E7FF9}">
      <dgm:prSet/>
      <dgm:spPr/>
      <dgm:t>
        <a:bodyPr/>
        <a:lstStyle/>
        <a:p>
          <a:r>
            <a:rPr lang="fi-FI"/>
            <a:t>Pitkäaikaiset tiedonantovelvollisuudet </a:t>
          </a:r>
        </a:p>
      </dgm:t>
    </dgm:pt>
    <dgm:pt modelId="{99731697-A5E6-45A0-9714-2E76306226CA}" type="parTrans" cxnId="{735F70AF-81EF-498A-8FCD-67DB0BBA7203}">
      <dgm:prSet/>
      <dgm:spPr/>
      <dgm:t>
        <a:bodyPr/>
        <a:lstStyle/>
        <a:p>
          <a:endParaRPr lang="fi-FI"/>
        </a:p>
      </dgm:t>
    </dgm:pt>
    <dgm:pt modelId="{4CA30198-A17E-43ED-B9ED-2D3250A0235D}" type="sibTrans" cxnId="{735F70AF-81EF-498A-8FCD-67DB0BBA7203}">
      <dgm:prSet/>
      <dgm:spPr/>
      <dgm:t>
        <a:bodyPr/>
        <a:lstStyle/>
        <a:p>
          <a:endParaRPr lang="fi-FI"/>
        </a:p>
      </dgm:t>
    </dgm:pt>
    <dgm:pt modelId="{3017BD3C-0C5C-497A-988E-9E20CEA66FE3}">
      <dgm:prSet/>
      <dgm:spPr/>
      <dgm:t>
        <a:bodyPr/>
        <a:lstStyle/>
        <a:p>
          <a:r>
            <a:rPr lang="fi-FI" i="1"/>
            <a:t>Jatkuva (MVA): arvopaperin arvoon vaikuttavat tiedot </a:t>
          </a:r>
          <a:endParaRPr lang="fi-FI"/>
        </a:p>
      </dgm:t>
    </dgm:pt>
    <dgm:pt modelId="{06D737E3-BD4D-4683-9EC2-138605DC997B}" type="parTrans" cxnId="{EA15070E-89D2-4E28-8ED2-0127F4E45B97}">
      <dgm:prSet/>
      <dgm:spPr/>
      <dgm:t>
        <a:bodyPr/>
        <a:lstStyle/>
        <a:p>
          <a:endParaRPr lang="fi-FI"/>
        </a:p>
      </dgm:t>
    </dgm:pt>
    <dgm:pt modelId="{814005D4-8247-456A-AF92-D683BD798D8A}" type="sibTrans" cxnId="{EA15070E-89D2-4E28-8ED2-0127F4E45B97}">
      <dgm:prSet/>
      <dgm:spPr/>
      <dgm:t>
        <a:bodyPr/>
        <a:lstStyle/>
        <a:p>
          <a:endParaRPr lang="fi-FI"/>
        </a:p>
      </dgm:t>
    </dgm:pt>
    <dgm:pt modelId="{DB82F98A-520A-4F01-A4D5-D2B07473C034}">
      <dgm:prSet/>
      <dgm:spPr/>
      <dgm:t>
        <a:bodyPr/>
        <a:lstStyle/>
        <a:p>
          <a:r>
            <a:rPr lang="fi-FI" i="1"/>
            <a:t>Säännölinen (AML 7 luku, VvMA 1020/2012 ym.): vuosi- ja osavuosikatsaukset, tilinpäätöstiedot</a:t>
          </a:r>
          <a:endParaRPr lang="fi-FI"/>
        </a:p>
      </dgm:t>
    </dgm:pt>
    <dgm:pt modelId="{8553AC78-C80B-4731-AB68-62B288F968BD}" type="parTrans" cxnId="{EA3B2D8B-062C-4C8D-84CA-DB0C0515FD4C}">
      <dgm:prSet/>
      <dgm:spPr/>
      <dgm:t>
        <a:bodyPr/>
        <a:lstStyle/>
        <a:p>
          <a:endParaRPr lang="fi-FI"/>
        </a:p>
      </dgm:t>
    </dgm:pt>
    <dgm:pt modelId="{8C263D0B-2C98-4C91-BCA2-39C9B7D6B16F}" type="sibTrans" cxnId="{EA3B2D8B-062C-4C8D-84CA-DB0C0515FD4C}">
      <dgm:prSet/>
      <dgm:spPr/>
      <dgm:t>
        <a:bodyPr/>
        <a:lstStyle/>
        <a:p>
          <a:endParaRPr lang="fi-FI"/>
        </a:p>
      </dgm:t>
    </dgm:pt>
    <dgm:pt modelId="{CB036A93-B1B8-4B2B-93F8-46027C1E3A53}" type="pres">
      <dgm:prSet presAssocID="{4BAC1F62-3B45-4AE2-BBB0-32EEE493B0B3}" presName="hierChild1" presStyleCnt="0">
        <dgm:presLayoutVars>
          <dgm:orgChart val="1"/>
          <dgm:chPref val="1"/>
          <dgm:dir/>
          <dgm:animOne val="branch"/>
          <dgm:animLvl val="lvl"/>
          <dgm:resizeHandles/>
        </dgm:presLayoutVars>
      </dgm:prSet>
      <dgm:spPr/>
    </dgm:pt>
    <dgm:pt modelId="{02A687CE-7420-4EAF-A614-AD6AB41905E9}" type="pres">
      <dgm:prSet presAssocID="{60A34DC0-ED03-48C3-BAAD-F1EA9A6E6690}" presName="hierRoot1" presStyleCnt="0">
        <dgm:presLayoutVars>
          <dgm:hierBranch val="init"/>
        </dgm:presLayoutVars>
      </dgm:prSet>
      <dgm:spPr/>
    </dgm:pt>
    <dgm:pt modelId="{CC6B2637-1AA3-43E2-AA6E-BACF4A963A3B}" type="pres">
      <dgm:prSet presAssocID="{60A34DC0-ED03-48C3-BAAD-F1EA9A6E6690}" presName="rootComposite1" presStyleCnt="0"/>
      <dgm:spPr/>
    </dgm:pt>
    <dgm:pt modelId="{0BD2BD71-7474-4774-91AE-9BDFA9B3923B}" type="pres">
      <dgm:prSet presAssocID="{60A34DC0-ED03-48C3-BAAD-F1EA9A6E6690}" presName="rootText1" presStyleLbl="node0" presStyleIdx="0" presStyleCnt="1">
        <dgm:presLayoutVars>
          <dgm:chPref val="3"/>
        </dgm:presLayoutVars>
      </dgm:prSet>
      <dgm:spPr/>
    </dgm:pt>
    <dgm:pt modelId="{F134D2F6-16C7-476E-AF5A-AA1E4461F980}" type="pres">
      <dgm:prSet presAssocID="{60A34DC0-ED03-48C3-BAAD-F1EA9A6E6690}" presName="rootConnector1" presStyleLbl="node1" presStyleIdx="0" presStyleCnt="0"/>
      <dgm:spPr/>
    </dgm:pt>
    <dgm:pt modelId="{B65F9AC1-EDBF-47AA-8FD6-19A4127CAFA3}" type="pres">
      <dgm:prSet presAssocID="{60A34DC0-ED03-48C3-BAAD-F1EA9A6E6690}" presName="hierChild2" presStyleCnt="0"/>
      <dgm:spPr/>
    </dgm:pt>
    <dgm:pt modelId="{E1504176-CE80-4D89-B49F-D4A58E0DD0D9}" type="pres">
      <dgm:prSet presAssocID="{D53237D2-5DF2-476D-9BFF-034581DFE19D}" presName="Name37" presStyleLbl="parChTrans1D2" presStyleIdx="0" presStyleCnt="2"/>
      <dgm:spPr/>
    </dgm:pt>
    <dgm:pt modelId="{3CCEEC27-46E9-4D49-8E23-541357AC989A}" type="pres">
      <dgm:prSet presAssocID="{E047348E-BE34-4AB7-B1B2-62294BA367C5}" presName="hierRoot2" presStyleCnt="0">
        <dgm:presLayoutVars>
          <dgm:hierBranch val="init"/>
        </dgm:presLayoutVars>
      </dgm:prSet>
      <dgm:spPr/>
    </dgm:pt>
    <dgm:pt modelId="{BBA6383A-B2D8-4751-BCE0-ABAE987C351F}" type="pres">
      <dgm:prSet presAssocID="{E047348E-BE34-4AB7-B1B2-62294BA367C5}" presName="rootComposite" presStyleCnt="0"/>
      <dgm:spPr/>
    </dgm:pt>
    <dgm:pt modelId="{94F850DE-FDA9-40DF-A79E-D57FEC383F38}" type="pres">
      <dgm:prSet presAssocID="{E047348E-BE34-4AB7-B1B2-62294BA367C5}" presName="rootText" presStyleLbl="node2" presStyleIdx="0" presStyleCnt="2">
        <dgm:presLayoutVars>
          <dgm:chPref val="3"/>
        </dgm:presLayoutVars>
      </dgm:prSet>
      <dgm:spPr/>
    </dgm:pt>
    <dgm:pt modelId="{A142BFEB-AED0-4B7D-A5D6-2E25575D5AC7}" type="pres">
      <dgm:prSet presAssocID="{E047348E-BE34-4AB7-B1B2-62294BA367C5}" presName="rootConnector" presStyleLbl="node2" presStyleIdx="0" presStyleCnt="2"/>
      <dgm:spPr/>
    </dgm:pt>
    <dgm:pt modelId="{F41D0BD8-A53E-4FE2-B7D1-3DA412DE839E}" type="pres">
      <dgm:prSet presAssocID="{E047348E-BE34-4AB7-B1B2-62294BA367C5}" presName="hierChild4" presStyleCnt="0"/>
      <dgm:spPr/>
    </dgm:pt>
    <dgm:pt modelId="{65A950D2-F973-4835-A02F-E492D0B6545C}" type="pres">
      <dgm:prSet presAssocID="{E047348E-BE34-4AB7-B1B2-62294BA367C5}" presName="hierChild5" presStyleCnt="0"/>
      <dgm:spPr/>
    </dgm:pt>
    <dgm:pt modelId="{5F9BA5B3-D034-4562-9AA5-52E086F86F76}" type="pres">
      <dgm:prSet presAssocID="{99731697-A5E6-45A0-9714-2E76306226CA}" presName="Name37" presStyleLbl="parChTrans1D2" presStyleIdx="1" presStyleCnt="2"/>
      <dgm:spPr/>
    </dgm:pt>
    <dgm:pt modelId="{7C3E4AD2-C973-401A-A02D-7E34C64C7982}" type="pres">
      <dgm:prSet presAssocID="{238C14BA-1034-4E90-9CF3-89C0765E7FF9}" presName="hierRoot2" presStyleCnt="0">
        <dgm:presLayoutVars>
          <dgm:hierBranch val="init"/>
        </dgm:presLayoutVars>
      </dgm:prSet>
      <dgm:spPr/>
    </dgm:pt>
    <dgm:pt modelId="{CA86E12D-47DB-4325-A3DF-A7891AB6EA6E}" type="pres">
      <dgm:prSet presAssocID="{238C14BA-1034-4E90-9CF3-89C0765E7FF9}" presName="rootComposite" presStyleCnt="0"/>
      <dgm:spPr/>
    </dgm:pt>
    <dgm:pt modelId="{6471CC21-444D-46A1-8E53-C73CDDA8A7E1}" type="pres">
      <dgm:prSet presAssocID="{238C14BA-1034-4E90-9CF3-89C0765E7FF9}" presName="rootText" presStyleLbl="node2" presStyleIdx="1" presStyleCnt="2">
        <dgm:presLayoutVars>
          <dgm:chPref val="3"/>
        </dgm:presLayoutVars>
      </dgm:prSet>
      <dgm:spPr/>
    </dgm:pt>
    <dgm:pt modelId="{3A96F7B5-2120-4A9B-8B10-BD5FF256BDBE}" type="pres">
      <dgm:prSet presAssocID="{238C14BA-1034-4E90-9CF3-89C0765E7FF9}" presName="rootConnector" presStyleLbl="node2" presStyleIdx="1" presStyleCnt="2"/>
      <dgm:spPr/>
    </dgm:pt>
    <dgm:pt modelId="{79DDDF95-4023-471D-9408-D175CDCCFEAE}" type="pres">
      <dgm:prSet presAssocID="{238C14BA-1034-4E90-9CF3-89C0765E7FF9}" presName="hierChild4" presStyleCnt="0"/>
      <dgm:spPr/>
    </dgm:pt>
    <dgm:pt modelId="{26539652-99D0-4F7A-9F65-1933E8B4EB77}" type="pres">
      <dgm:prSet presAssocID="{06D737E3-BD4D-4683-9EC2-138605DC997B}" presName="Name37" presStyleLbl="parChTrans1D3" presStyleIdx="0" presStyleCnt="2"/>
      <dgm:spPr/>
    </dgm:pt>
    <dgm:pt modelId="{97F4F01B-B1DC-495A-BC2F-AAEB730E29ED}" type="pres">
      <dgm:prSet presAssocID="{3017BD3C-0C5C-497A-988E-9E20CEA66FE3}" presName="hierRoot2" presStyleCnt="0">
        <dgm:presLayoutVars>
          <dgm:hierBranch val="init"/>
        </dgm:presLayoutVars>
      </dgm:prSet>
      <dgm:spPr/>
    </dgm:pt>
    <dgm:pt modelId="{72C13EB0-C9EA-48F3-9CEE-6409A2CE98A1}" type="pres">
      <dgm:prSet presAssocID="{3017BD3C-0C5C-497A-988E-9E20CEA66FE3}" presName="rootComposite" presStyleCnt="0"/>
      <dgm:spPr/>
    </dgm:pt>
    <dgm:pt modelId="{E9D7A075-CDD7-4487-8DC7-52E4CB8D65E2}" type="pres">
      <dgm:prSet presAssocID="{3017BD3C-0C5C-497A-988E-9E20CEA66FE3}" presName="rootText" presStyleLbl="node3" presStyleIdx="0" presStyleCnt="2">
        <dgm:presLayoutVars>
          <dgm:chPref val="3"/>
        </dgm:presLayoutVars>
      </dgm:prSet>
      <dgm:spPr/>
    </dgm:pt>
    <dgm:pt modelId="{E1475845-41E4-45C2-935D-0904C7C66B63}" type="pres">
      <dgm:prSet presAssocID="{3017BD3C-0C5C-497A-988E-9E20CEA66FE3}" presName="rootConnector" presStyleLbl="node3" presStyleIdx="0" presStyleCnt="2"/>
      <dgm:spPr/>
    </dgm:pt>
    <dgm:pt modelId="{07DEDF5E-692D-4587-8A78-465A0A94B087}" type="pres">
      <dgm:prSet presAssocID="{3017BD3C-0C5C-497A-988E-9E20CEA66FE3}" presName="hierChild4" presStyleCnt="0"/>
      <dgm:spPr/>
    </dgm:pt>
    <dgm:pt modelId="{5CF3F373-8A2A-424E-857A-4695D498C3C0}" type="pres">
      <dgm:prSet presAssocID="{3017BD3C-0C5C-497A-988E-9E20CEA66FE3}" presName="hierChild5" presStyleCnt="0"/>
      <dgm:spPr/>
    </dgm:pt>
    <dgm:pt modelId="{813DFF58-3B11-4412-9B06-CBD74EC7D3BC}" type="pres">
      <dgm:prSet presAssocID="{8553AC78-C80B-4731-AB68-62B288F968BD}" presName="Name37" presStyleLbl="parChTrans1D3" presStyleIdx="1" presStyleCnt="2"/>
      <dgm:spPr/>
    </dgm:pt>
    <dgm:pt modelId="{C9385640-B451-4EBD-94BB-36170B81AA56}" type="pres">
      <dgm:prSet presAssocID="{DB82F98A-520A-4F01-A4D5-D2B07473C034}" presName="hierRoot2" presStyleCnt="0">
        <dgm:presLayoutVars>
          <dgm:hierBranch val="init"/>
        </dgm:presLayoutVars>
      </dgm:prSet>
      <dgm:spPr/>
    </dgm:pt>
    <dgm:pt modelId="{8BF7754D-0F33-43B8-BF72-AADA7F75B33B}" type="pres">
      <dgm:prSet presAssocID="{DB82F98A-520A-4F01-A4D5-D2B07473C034}" presName="rootComposite" presStyleCnt="0"/>
      <dgm:spPr/>
    </dgm:pt>
    <dgm:pt modelId="{A30FE98E-A8D7-4C67-B9E1-0984D51AA4B5}" type="pres">
      <dgm:prSet presAssocID="{DB82F98A-520A-4F01-A4D5-D2B07473C034}" presName="rootText" presStyleLbl="node3" presStyleIdx="1" presStyleCnt="2">
        <dgm:presLayoutVars>
          <dgm:chPref val="3"/>
        </dgm:presLayoutVars>
      </dgm:prSet>
      <dgm:spPr/>
    </dgm:pt>
    <dgm:pt modelId="{1E2C90DC-4411-4F9E-BE28-54FBFF19A0C4}" type="pres">
      <dgm:prSet presAssocID="{DB82F98A-520A-4F01-A4D5-D2B07473C034}" presName="rootConnector" presStyleLbl="node3" presStyleIdx="1" presStyleCnt="2"/>
      <dgm:spPr/>
    </dgm:pt>
    <dgm:pt modelId="{EAFE8BB8-27E9-4B4A-8386-AD81D443B7A5}" type="pres">
      <dgm:prSet presAssocID="{DB82F98A-520A-4F01-A4D5-D2B07473C034}" presName="hierChild4" presStyleCnt="0"/>
      <dgm:spPr/>
    </dgm:pt>
    <dgm:pt modelId="{467EE7E6-E51E-4C5C-BFAA-0D93F59DB5D1}" type="pres">
      <dgm:prSet presAssocID="{DB82F98A-520A-4F01-A4D5-D2B07473C034}" presName="hierChild5" presStyleCnt="0"/>
      <dgm:spPr/>
    </dgm:pt>
    <dgm:pt modelId="{696BE828-4728-4C09-8361-50DFD16E58E6}" type="pres">
      <dgm:prSet presAssocID="{238C14BA-1034-4E90-9CF3-89C0765E7FF9}" presName="hierChild5" presStyleCnt="0"/>
      <dgm:spPr/>
    </dgm:pt>
    <dgm:pt modelId="{15BEEDD8-D0EF-410C-9F18-DB7F18343B68}" type="pres">
      <dgm:prSet presAssocID="{60A34DC0-ED03-48C3-BAAD-F1EA9A6E6690}" presName="hierChild3" presStyleCnt="0"/>
      <dgm:spPr/>
    </dgm:pt>
  </dgm:ptLst>
  <dgm:cxnLst>
    <dgm:cxn modelId="{EA15070E-89D2-4E28-8ED2-0127F4E45B97}" srcId="{238C14BA-1034-4E90-9CF3-89C0765E7FF9}" destId="{3017BD3C-0C5C-497A-988E-9E20CEA66FE3}" srcOrd="0" destOrd="0" parTransId="{06D737E3-BD4D-4683-9EC2-138605DC997B}" sibTransId="{814005D4-8247-456A-AF92-D683BD798D8A}"/>
    <dgm:cxn modelId="{F58A6217-903D-4A21-93AA-FD072C7D9CA5}" srcId="{60A34DC0-ED03-48C3-BAAD-F1EA9A6E6690}" destId="{E047348E-BE34-4AB7-B1B2-62294BA367C5}" srcOrd="0" destOrd="0" parTransId="{D53237D2-5DF2-476D-9BFF-034581DFE19D}" sibTransId="{4645A188-9497-476A-96C5-2B02A2D78E55}"/>
    <dgm:cxn modelId="{9962E430-559C-4478-9E73-5784BFAC5A44}" type="presOf" srcId="{4BAC1F62-3B45-4AE2-BBB0-32EEE493B0B3}" destId="{CB036A93-B1B8-4B2B-93F8-46027C1E3A53}" srcOrd="0" destOrd="0" presId="urn:microsoft.com/office/officeart/2005/8/layout/orgChart1"/>
    <dgm:cxn modelId="{335EEB36-259D-4580-832A-D62A87B97A93}" type="presOf" srcId="{238C14BA-1034-4E90-9CF3-89C0765E7FF9}" destId="{6471CC21-444D-46A1-8E53-C73CDDA8A7E1}" srcOrd="0" destOrd="0" presId="urn:microsoft.com/office/officeart/2005/8/layout/orgChart1"/>
    <dgm:cxn modelId="{FA736038-1D65-4ABE-9E4D-5E92CA4E1497}" type="presOf" srcId="{DB82F98A-520A-4F01-A4D5-D2B07473C034}" destId="{1E2C90DC-4411-4F9E-BE28-54FBFF19A0C4}" srcOrd="1" destOrd="0" presId="urn:microsoft.com/office/officeart/2005/8/layout/orgChart1"/>
    <dgm:cxn modelId="{1237753E-DCE7-4E3E-B118-BE43C6CF976C}" type="presOf" srcId="{238C14BA-1034-4E90-9CF3-89C0765E7FF9}" destId="{3A96F7B5-2120-4A9B-8B10-BD5FF256BDBE}" srcOrd="1" destOrd="0" presId="urn:microsoft.com/office/officeart/2005/8/layout/orgChart1"/>
    <dgm:cxn modelId="{9CFDE262-A885-495A-BD82-A03FBE97C78C}" type="presOf" srcId="{8553AC78-C80B-4731-AB68-62B288F968BD}" destId="{813DFF58-3B11-4412-9B06-CBD74EC7D3BC}" srcOrd="0" destOrd="0" presId="urn:microsoft.com/office/officeart/2005/8/layout/orgChart1"/>
    <dgm:cxn modelId="{9304FB44-2FCC-44C3-AE5C-DA22F7278506}" srcId="{4BAC1F62-3B45-4AE2-BBB0-32EEE493B0B3}" destId="{60A34DC0-ED03-48C3-BAAD-F1EA9A6E6690}" srcOrd="0" destOrd="0" parTransId="{1A0D998E-C8CB-4B3F-A120-A54B92DD4D38}" sibTransId="{0C39061E-D114-4000-A272-5A898523F3A8}"/>
    <dgm:cxn modelId="{8F873E4B-B307-49C6-8EF2-D5431BF10CB9}" type="presOf" srcId="{99731697-A5E6-45A0-9714-2E76306226CA}" destId="{5F9BA5B3-D034-4562-9AA5-52E086F86F76}" srcOrd="0" destOrd="0" presId="urn:microsoft.com/office/officeart/2005/8/layout/orgChart1"/>
    <dgm:cxn modelId="{951ECC6E-E167-4AEC-971C-2D9032F2C962}" type="presOf" srcId="{60A34DC0-ED03-48C3-BAAD-F1EA9A6E6690}" destId="{0BD2BD71-7474-4774-91AE-9BDFA9B3923B}" srcOrd="0" destOrd="0" presId="urn:microsoft.com/office/officeart/2005/8/layout/orgChart1"/>
    <dgm:cxn modelId="{9AAB3558-A0B4-4C08-A3B0-E6CC57CB90A0}" type="presOf" srcId="{DB82F98A-520A-4F01-A4D5-D2B07473C034}" destId="{A30FE98E-A8D7-4C67-B9E1-0984D51AA4B5}" srcOrd="0" destOrd="0" presId="urn:microsoft.com/office/officeart/2005/8/layout/orgChart1"/>
    <dgm:cxn modelId="{EA3B2D8B-062C-4C8D-84CA-DB0C0515FD4C}" srcId="{238C14BA-1034-4E90-9CF3-89C0765E7FF9}" destId="{DB82F98A-520A-4F01-A4D5-D2B07473C034}" srcOrd="1" destOrd="0" parTransId="{8553AC78-C80B-4731-AB68-62B288F968BD}" sibTransId="{8C263D0B-2C98-4C91-BCA2-39C9B7D6B16F}"/>
    <dgm:cxn modelId="{C224EBAD-553A-47C2-861B-E9B099FBCF71}" type="presOf" srcId="{3017BD3C-0C5C-497A-988E-9E20CEA66FE3}" destId="{E1475845-41E4-45C2-935D-0904C7C66B63}" srcOrd="1" destOrd="0" presId="urn:microsoft.com/office/officeart/2005/8/layout/orgChart1"/>
    <dgm:cxn modelId="{735F70AF-81EF-498A-8FCD-67DB0BBA7203}" srcId="{60A34DC0-ED03-48C3-BAAD-F1EA9A6E6690}" destId="{238C14BA-1034-4E90-9CF3-89C0765E7FF9}" srcOrd="1" destOrd="0" parTransId="{99731697-A5E6-45A0-9714-2E76306226CA}" sibTransId="{4CA30198-A17E-43ED-B9ED-2D3250A0235D}"/>
    <dgm:cxn modelId="{2C1E7FB2-4069-4052-9DE7-E397748F4C2D}" type="presOf" srcId="{06D737E3-BD4D-4683-9EC2-138605DC997B}" destId="{26539652-99D0-4F7A-9F65-1933E8B4EB77}" srcOrd="0" destOrd="0" presId="urn:microsoft.com/office/officeart/2005/8/layout/orgChart1"/>
    <dgm:cxn modelId="{DBD058CF-B82C-4FDD-96E4-056B0D472D06}" type="presOf" srcId="{D53237D2-5DF2-476D-9BFF-034581DFE19D}" destId="{E1504176-CE80-4D89-B49F-D4A58E0DD0D9}" srcOrd="0" destOrd="0" presId="urn:microsoft.com/office/officeart/2005/8/layout/orgChart1"/>
    <dgm:cxn modelId="{138ABCCF-33B1-4459-BB11-928C18638E8B}" type="presOf" srcId="{E047348E-BE34-4AB7-B1B2-62294BA367C5}" destId="{94F850DE-FDA9-40DF-A79E-D57FEC383F38}" srcOrd="0" destOrd="0" presId="urn:microsoft.com/office/officeart/2005/8/layout/orgChart1"/>
    <dgm:cxn modelId="{F1F6C5D6-D87D-4359-939B-62F945B88462}" type="presOf" srcId="{E047348E-BE34-4AB7-B1B2-62294BA367C5}" destId="{A142BFEB-AED0-4B7D-A5D6-2E25575D5AC7}" srcOrd="1" destOrd="0" presId="urn:microsoft.com/office/officeart/2005/8/layout/orgChart1"/>
    <dgm:cxn modelId="{499A40F7-569B-47E6-A864-BB9944F8F660}" type="presOf" srcId="{60A34DC0-ED03-48C3-BAAD-F1EA9A6E6690}" destId="{F134D2F6-16C7-476E-AF5A-AA1E4461F980}" srcOrd="1" destOrd="0" presId="urn:microsoft.com/office/officeart/2005/8/layout/orgChart1"/>
    <dgm:cxn modelId="{34B2D5F9-AB0D-4F22-8E80-BB53F1AB0772}" type="presOf" srcId="{3017BD3C-0C5C-497A-988E-9E20CEA66FE3}" destId="{E9D7A075-CDD7-4487-8DC7-52E4CB8D65E2}" srcOrd="0" destOrd="0" presId="urn:microsoft.com/office/officeart/2005/8/layout/orgChart1"/>
    <dgm:cxn modelId="{B6A1C8EF-7956-46D3-A7E0-48C966E9EF93}" type="presParOf" srcId="{CB036A93-B1B8-4B2B-93F8-46027C1E3A53}" destId="{02A687CE-7420-4EAF-A614-AD6AB41905E9}" srcOrd="0" destOrd="0" presId="urn:microsoft.com/office/officeart/2005/8/layout/orgChart1"/>
    <dgm:cxn modelId="{FC54B326-2C53-477C-9D30-FF1E2D9B0BCD}" type="presParOf" srcId="{02A687CE-7420-4EAF-A614-AD6AB41905E9}" destId="{CC6B2637-1AA3-43E2-AA6E-BACF4A963A3B}" srcOrd="0" destOrd="0" presId="urn:microsoft.com/office/officeart/2005/8/layout/orgChart1"/>
    <dgm:cxn modelId="{87205DCD-F3C9-48EA-8AD0-1F5D3771B947}" type="presParOf" srcId="{CC6B2637-1AA3-43E2-AA6E-BACF4A963A3B}" destId="{0BD2BD71-7474-4774-91AE-9BDFA9B3923B}" srcOrd="0" destOrd="0" presId="urn:microsoft.com/office/officeart/2005/8/layout/orgChart1"/>
    <dgm:cxn modelId="{27ED5DE9-1763-41FA-B1A7-B50DBAB18F67}" type="presParOf" srcId="{CC6B2637-1AA3-43E2-AA6E-BACF4A963A3B}" destId="{F134D2F6-16C7-476E-AF5A-AA1E4461F980}" srcOrd="1" destOrd="0" presId="urn:microsoft.com/office/officeart/2005/8/layout/orgChart1"/>
    <dgm:cxn modelId="{FFD0B58E-A149-4180-B6D2-7F8C19E7048F}" type="presParOf" srcId="{02A687CE-7420-4EAF-A614-AD6AB41905E9}" destId="{B65F9AC1-EDBF-47AA-8FD6-19A4127CAFA3}" srcOrd="1" destOrd="0" presId="urn:microsoft.com/office/officeart/2005/8/layout/orgChart1"/>
    <dgm:cxn modelId="{0F29F828-A746-416B-941B-375DD3B8C071}" type="presParOf" srcId="{B65F9AC1-EDBF-47AA-8FD6-19A4127CAFA3}" destId="{E1504176-CE80-4D89-B49F-D4A58E0DD0D9}" srcOrd="0" destOrd="0" presId="urn:microsoft.com/office/officeart/2005/8/layout/orgChart1"/>
    <dgm:cxn modelId="{F9CA8593-D534-4389-B2A4-57E88CAE193E}" type="presParOf" srcId="{B65F9AC1-EDBF-47AA-8FD6-19A4127CAFA3}" destId="{3CCEEC27-46E9-4D49-8E23-541357AC989A}" srcOrd="1" destOrd="0" presId="urn:microsoft.com/office/officeart/2005/8/layout/orgChart1"/>
    <dgm:cxn modelId="{FA9C2EBE-AEB1-46E5-B705-3F856982D74D}" type="presParOf" srcId="{3CCEEC27-46E9-4D49-8E23-541357AC989A}" destId="{BBA6383A-B2D8-4751-BCE0-ABAE987C351F}" srcOrd="0" destOrd="0" presId="urn:microsoft.com/office/officeart/2005/8/layout/orgChart1"/>
    <dgm:cxn modelId="{2A881653-2EA0-431D-A62E-A368DA164BA2}" type="presParOf" srcId="{BBA6383A-B2D8-4751-BCE0-ABAE987C351F}" destId="{94F850DE-FDA9-40DF-A79E-D57FEC383F38}" srcOrd="0" destOrd="0" presId="urn:microsoft.com/office/officeart/2005/8/layout/orgChart1"/>
    <dgm:cxn modelId="{555536A4-134B-4631-8474-D66ED73197E5}" type="presParOf" srcId="{BBA6383A-B2D8-4751-BCE0-ABAE987C351F}" destId="{A142BFEB-AED0-4B7D-A5D6-2E25575D5AC7}" srcOrd="1" destOrd="0" presId="urn:microsoft.com/office/officeart/2005/8/layout/orgChart1"/>
    <dgm:cxn modelId="{915ACBF3-E2C2-4C94-A2C1-FC7D0524CEE9}" type="presParOf" srcId="{3CCEEC27-46E9-4D49-8E23-541357AC989A}" destId="{F41D0BD8-A53E-4FE2-B7D1-3DA412DE839E}" srcOrd="1" destOrd="0" presId="urn:microsoft.com/office/officeart/2005/8/layout/orgChart1"/>
    <dgm:cxn modelId="{646EC59E-EEFA-4516-857A-4B349AA18A28}" type="presParOf" srcId="{3CCEEC27-46E9-4D49-8E23-541357AC989A}" destId="{65A950D2-F973-4835-A02F-E492D0B6545C}" srcOrd="2" destOrd="0" presId="urn:microsoft.com/office/officeart/2005/8/layout/orgChart1"/>
    <dgm:cxn modelId="{04B36A75-AF2B-42F2-A23F-720A9DE8275C}" type="presParOf" srcId="{B65F9AC1-EDBF-47AA-8FD6-19A4127CAFA3}" destId="{5F9BA5B3-D034-4562-9AA5-52E086F86F76}" srcOrd="2" destOrd="0" presId="urn:microsoft.com/office/officeart/2005/8/layout/orgChart1"/>
    <dgm:cxn modelId="{9DE9A9D1-C8B6-45C8-BD24-3600947F9ED7}" type="presParOf" srcId="{B65F9AC1-EDBF-47AA-8FD6-19A4127CAFA3}" destId="{7C3E4AD2-C973-401A-A02D-7E34C64C7982}" srcOrd="3" destOrd="0" presId="urn:microsoft.com/office/officeart/2005/8/layout/orgChart1"/>
    <dgm:cxn modelId="{F03C81B2-1549-4E78-A5FE-D3DE0B17ED98}" type="presParOf" srcId="{7C3E4AD2-C973-401A-A02D-7E34C64C7982}" destId="{CA86E12D-47DB-4325-A3DF-A7891AB6EA6E}" srcOrd="0" destOrd="0" presId="urn:microsoft.com/office/officeart/2005/8/layout/orgChart1"/>
    <dgm:cxn modelId="{0CAE0D8C-646E-40C0-BEC4-DFC3C52EB69F}" type="presParOf" srcId="{CA86E12D-47DB-4325-A3DF-A7891AB6EA6E}" destId="{6471CC21-444D-46A1-8E53-C73CDDA8A7E1}" srcOrd="0" destOrd="0" presId="urn:microsoft.com/office/officeart/2005/8/layout/orgChart1"/>
    <dgm:cxn modelId="{CFC22EE4-DEC8-40CC-AAA3-7FDE8954BD13}" type="presParOf" srcId="{CA86E12D-47DB-4325-A3DF-A7891AB6EA6E}" destId="{3A96F7B5-2120-4A9B-8B10-BD5FF256BDBE}" srcOrd="1" destOrd="0" presId="urn:microsoft.com/office/officeart/2005/8/layout/orgChart1"/>
    <dgm:cxn modelId="{156E2705-1ACA-4EF4-94AE-1537A73A1B83}" type="presParOf" srcId="{7C3E4AD2-C973-401A-A02D-7E34C64C7982}" destId="{79DDDF95-4023-471D-9408-D175CDCCFEAE}" srcOrd="1" destOrd="0" presId="urn:microsoft.com/office/officeart/2005/8/layout/orgChart1"/>
    <dgm:cxn modelId="{6EAE0EF3-2C65-4BB7-9298-9C2F73241F80}" type="presParOf" srcId="{79DDDF95-4023-471D-9408-D175CDCCFEAE}" destId="{26539652-99D0-4F7A-9F65-1933E8B4EB77}" srcOrd="0" destOrd="0" presId="urn:microsoft.com/office/officeart/2005/8/layout/orgChart1"/>
    <dgm:cxn modelId="{8821AA78-F4CB-4405-80D4-2D2F9E7B556F}" type="presParOf" srcId="{79DDDF95-4023-471D-9408-D175CDCCFEAE}" destId="{97F4F01B-B1DC-495A-BC2F-AAEB730E29ED}" srcOrd="1" destOrd="0" presId="urn:microsoft.com/office/officeart/2005/8/layout/orgChart1"/>
    <dgm:cxn modelId="{76551422-ED10-4813-A19C-2F20A37D67AA}" type="presParOf" srcId="{97F4F01B-B1DC-495A-BC2F-AAEB730E29ED}" destId="{72C13EB0-C9EA-48F3-9CEE-6409A2CE98A1}" srcOrd="0" destOrd="0" presId="urn:microsoft.com/office/officeart/2005/8/layout/orgChart1"/>
    <dgm:cxn modelId="{DAFB9938-CB3F-44F4-B8AA-66906CDF82B3}" type="presParOf" srcId="{72C13EB0-C9EA-48F3-9CEE-6409A2CE98A1}" destId="{E9D7A075-CDD7-4487-8DC7-52E4CB8D65E2}" srcOrd="0" destOrd="0" presId="urn:microsoft.com/office/officeart/2005/8/layout/orgChart1"/>
    <dgm:cxn modelId="{10BD1431-96CF-4515-B958-3636B37F6AED}" type="presParOf" srcId="{72C13EB0-C9EA-48F3-9CEE-6409A2CE98A1}" destId="{E1475845-41E4-45C2-935D-0904C7C66B63}" srcOrd="1" destOrd="0" presId="urn:microsoft.com/office/officeart/2005/8/layout/orgChart1"/>
    <dgm:cxn modelId="{1C58BFF0-087C-4938-92D1-A54D2E421265}" type="presParOf" srcId="{97F4F01B-B1DC-495A-BC2F-AAEB730E29ED}" destId="{07DEDF5E-692D-4587-8A78-465A0A94B087}" srcOrd="1" destOrd="0" presId="urn:microsoft.com/office/officeart/2005/8/layout/orgChart1"/>
    <dgm:cxn modelId="{57AAB9BF-4F32-4FFC-BE30-0264ADF7BF4E}" type="presParOf" srcId="{97F4F01B-B1DC-495A-BC2F-AAEB730E29ED}" destId="{5CF3F373-8A2A-424E-857A-4695D498C3C0}" srcOrd="2" destOrd="0" presId="urn:microsoft.com/office/officeart/2005/8/layout/orgChart1"/>
    <dgm:cxn modelId="{E462B27C-89EE-4C1D-BF60-1AFC768B0CC6}" type="presParOf" srcId="{79DDDF95-4023-471D-9408-D175CDCCFEAE}" destId="{813DFF58-3B11-4412-9B06-CBD74EC7D3BC}" srcOrd="2" destOrd="0" presId="urn:microsoft.com/office/officeart/2005/8/layout/orgChart1"/>
    <dgm:cxn modelId="{133D2CC5-D813-4D1C-921E-0F50EF670AA2}" type="presParOf" srcId="{79DDDF95-4023-471D-9408-D175CDCCFEAE}" destId="{C9385640-B451-4EBD-94BB-36170B81AA56}" srcOrd="3" destOrd="0" presId="urn:microsoft.com/office/officeart/2005/8/layout/orgChart1"/>
    <dgm:cxn modelId="{2FC6E0A5-561A-4C33-B22D-C7505C416CCB}" type="presParOf" srcId="{C9385640-B451-4EBD-94BB-36170B81AA56}" destId="{8BF7754D-0F33-43B8-BF72-AADA7F75B33B}" srcOrd="0" destOrd="0" presId="urn:microsoft.com/office/officeart/2005/8/layout/orgChart1"/>
    <dgm:cxn modelId="{F7801883-E056-4B42-B5A5-99476A6CD3A0}" type="presParOf" srcId="{8BF7754D-0F33-43B8-BF72-AADA7F75B33B}" destId="{A30FE98E-A8D7-4C67-B9E1-0984D51AA4B5}" srcOrd="0" destOrd="0" presId="urn:microsoft.com/office/officeart/2005/8/layout/orgChart1"/>
    <dgm:cxn modelId="{4784FCD2-7224-4E25-B167-02437B8E4946}" type="presParOf" srcId="{8BF7754D-0F33-43B8-BF72-AADA7F75B33B}" destId="{1E2C90DC-4411-4F9E-BE28-54FBFF19A0C4}" srcOrd="1" destOrd="0" presId="urn:microsoft.com/office/officeart/2005/8/layout/orgChart1"/>
    <dgm:cxn modelId="{B2113EF2-A0F1-4BFA-B03C-DED301A537BF}" type="presParOf" srcId="{C9385640-B451-4EBD-94BB-36170B81AA56}" destId="{EAFE8BB8-27E9-4B4A-8386-AD81D443B7A5}" srcOrd="1" destOrd="0" presId="urn:microsoft.com/office/officeart/2005/8/layout/orgChart1"/>
    <dgm:cxn modelId="{40FFF37D-439D-42F0-8E81-3D4E40037E70}" type="presParOf" srcId="{C9385640-B451-4EBD-94BB-36170B81AA56}" destId="{467EE7E6-E51E-4C5C-BFAA-0D93F59DB5D1}" srcOrd="2" destOrd="0" presId="urn:microsoft.com/office/officeart/2005/8/layout/orgChart1"/>
    <dgm:cxn modelId="{8763B9DF-0311-405B-8806-381BB1CECF4D}" type="presParOf" srcId="{7C3E4AD2-C973-401A-A02D-7E34C64C7982}" destId="{696BE828-4728-4C09-8361-50DFD16E58E6}" srcOrd="2" destOrd="0" presId="urn:microsoft.com/office/officeart/2005/8/layout/orgChart1"/>
    <dgm:cxn modelId="{3FE6F4BC-4E0E-4276-91B5-42CC11EE6399}" type="presParOf" srcId="{02A687CE-7420-4EAF-A614-AD6AB41905E9}" destId="{15BEEDD8-D0EF-410C-9F18-DB7F18343B6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50EA5D3-2862-4758-A720-7FE855A5EE52}" type="doc">
      <dgm:prSet loTypeId="urn:microsoft.com/office/officeart/2005/8/layout/hierarchy4" loCatId="list" qsTypeId="urn:microsoft.com/office/officeart/2005/8/quickstyle/simple1" qsCatId="simple" csTypeId="urn:microsoft.com/office/officeart/2005/8/colors/accent2_1" csCatId="accent2" phldr="1"/>
      <dgm:spPr/>
      <dgm:t>
        <a:bodyPr/>
        <a:lstStyle/>
        <a:p>
          <a:endParaRPr lang="fi-FI"/>
        </a:p>
      </dgm:t>
    </dgm:pt>
    <dgm:pt modelId="{B7254A6E-A49E-4B47-A59C-3ADB9F461728}">
      <dgm:prSet/>
      <dgm:spPr/>
      <dgm:t>
        <a:bodyPr/>
        <a:lstStyle/>
        <a:p>
          <a:r>
            <a:rPr lang="fi-FI" b="1" i="0" baseline="0" dirty="0" err="1">
              <a:hlinkClick xmlns:r="http://schemas.openxmlformats.org/officeDocument/2006/relationships" r:id="rId1"/>
            </a:rPr>
            <a:t>KAs</a:t>
          </a:r>
          <a:r>
            <a:rPr lang="fi-FI" b="1" i="0" baseline="0">
              <a:hlinkClick xmlns:r="http://schemas.openxmlformats.org/officeDocument/2006/relationships" r:id="rId1"/>
            </a:rPr>
            <a:t> (EU) 2019/980</a:t>
          </a:r>
          <a:r>
            <a:rPr lang="fi-FI" b="0" i="0" baseline="0">
              <a:hlinkClick xmlns:r="http://schemas.openxmlformats.org/officeDocument/2006/relationships" r:id="rId1"/>
            </a:rPr>
            <a:t>KAs (EU) 2019/980 arvopapereiden yleisölle tarjoamisen tai kaupankäynnin kohteeksi säännellyllä markkinalla ottamisen yhteydessä julkaistavasta esitteestä annetun Euroopan parlamentin ja neuvoston asetuksen (EU) 2017/1129 täydentämisestä esitteen muodon, sisällön, tarkastuksen ja hyväksymisen osalta sekä komission asetuksen (EY) N:o 809/2004 kumoamisesta 14.3.2019</a:t>
          </a:r>
          <a:r>
            <a:rPr lang="fi-FI" b="0" i="0" baseline="0"/>
            <a:t> Liite 20: Pro </a:t>
          </a:r>
          <a:r>
            <a:rPr lang="fi-FI" b="0" i="0" baseline="0" dirty="0" err="1"/>
            <a:t>forma</a:t>
          </a:r>
          <a:r>
            <a:rPr lang="fi-FI" b="0" i="0" baseline="0" dirty="0"/>
            <a:t> –tiedot : tietojen sisältö sekä laatimis- ja esittämisperiaatteet </a:t>
          </a:r>
          <a:endParaRPr lang="fi-FI" dirty="0"/>
        </a:p>
      </dgm:t>
    </dgm:pt>
    <dgm:pt modelId="{E778A0FA-1FFD-4F7E-9E68-414FA9689212}" type="parTrans" cxnId="{D3FE6C3F-892B-4F62-8AD8-9190D7D536EC}">
      <dgm:prSet/>
      <dgm:spPr/>
      <dgm:t>
        <a:bodyPr/>
        <a:lstStyle/>
        <a:p>
          <a:endParaRPr lang="fi-FI"/>
        </a:p>
      </dgm:t>
    </dgm:pt>
    <dgm:pt modelId="{390143B8-C905-4EBB-A699-9A0E6BFAE8AB}" type="sibTrans" cxnId="{D3FE6C3F-892B-4F62-8AD8-9190D7D536EC}">
      <dgm:prSet/>
      <dgm:spPr/>
      <dgm:t>
        <a:bodyPr/>
        <a:lstStyle/>
        <a:p>
          <a:endParaRPr lang="fi-FI"/>
        </a:p>
      </dgm:t>
    </dgm:pt>
    <dgm:pt modelId="{B4ADA23B-70F8-4960-A80C-DA061F26FA3D}">
      <dgm:prSet custT="1"/>
      <dgm:spPr/>
      <dgm:t>
        <a:bodyPr/>
        <a:lstStyle/>
        <a:p>
          <a:r>
            <a:rPr lang="fi-FI" sz="1200" b="0" i="0" baseline="0" dirty="0"/>
            <a:t>Laatimisen tarkoitus kuten transaktio tai sitoumus</a:t>
          </a:r>
          <a:endParaRPr lang="fi-FI" sz="1200" dirty="0"/>
        </a:p>
      </dgm:t>
    </dgm:pt>
    <dgm:pt modelId="{04145F74-48E9-4312-A035-29C0B0E59599}" type="parTrans" cxnId="{C002C4AC-3065-4F25-AE97-0CE762CDD795}">
      <dgm:prSet/>
      <dgm:spPr/>
      <dgm:t>
        <a:bodyPr/>
        <a:lstStyle/>
        <a:p>
          <a:endParaRPr lang="fi-FI"/>
        </a:p>
      </dgm:t>
    </dgm:pt>
    <dgm:pt modelId="{F8BEEC51-7990-4AA9-B79D-75E865077E75}" type="sibTrans" cxnId="{C002C4AC-3065-4F25-AE97-0CE762CDD795}">
      <dgm:prSet/>
      <dgm:spPr/>
      <dgm:t>
        <a:bodyPr/>
        <a:lstStyle/>
        <a:p>
          <a:endParaRPr lang="fi-FI"/>
        </a:p>
      </dgm:t>
    </dgm:pt>
    <dgm:pt modelId="{41B977CD-B798-443E-A9B2-3D7DE5C7BF69}">
      <dgm:prSet custT="1"/>
      <dgm:spPr/>
      <dgm:t>
        <a:bodyPr/>
        <a:lstStyle/>
        <a:p>
          <a:r>
            <a:rPr lang="fi-FI" sz="1200" b="0" i="0" baseline="0" dirty="0"/>
            <a:t>Tieto yksinomaisesta havainnollista-</a:t>
          </a:r>
          <a:r>
            <a:rPr lang="fi-FI" sz="1200" b="0" i="0" baseline="0" dirty="0" err="1"/>
            <a:t>mistarkoituk</a:t>
          </a:r>
          <a:r>
            <a:rPr lang="fi-FI" sz="1200" b="0" i="0" baseline="0" dirty="0"/>
            <a:t>-</a:t>
          </a:r>
          <a:r>
            <a:rPr lang="fi-FI" sz="1200" b="0" i="0" baseline="0" dirty="0" err="1"/>
            <a:t>sesta</a:t>
          </a:r>
          <a:r>
            <a:rPr lang="fi-FI" sz="1200" b="0" i="0" baseline="0" dirty="0"/>
            <a:t> </a:t>
          </a:r>
          <a:endParaRPr lang="fi-FI" sz="1200" dirty="0"/>
        </a:p>
      </dgm:t>
    </dgm:pt>
    <dgm:pt modelId="{4D2B5734-C027-4110-884F-4F593B222511}" type="parTrans" cxnId="{13CF6767-3653-414B-803E-C34979BF81BC}">
      <dgm:prSet/>
      <dgm:spPr/>
      <dgm:t>
        <a:bodyPr/>
        <a:lstStyle/>
        <a:p>
          <a:endParaRPr lang="fi-FI"/>
        </a:p>
      </dgm:t>
    </dgm:pt>
    <dgm:pt modelId="{D94C23DF-159A-41BA-A9A2-76B69E5FC40A}" type="sibTrans" cxnId="{13CF6767-3653-414B-803E-C34979BF81BC}">
      <dgm:prSet/>
      <dgm:spPr/>
      <dgm:t>
        <a:bodyPr/>
        <a:lstStyle/>
        <a:p>
          <a:endParaRPr lang="fi-FI"/>
        </a:p>
      </dgm:t>
    </dgm:pt>
    <dgm:pt modelId="{0965F69A-D8A6-4362-8874-2D574993394E}">
      <dgm:prSet custT="1"/>
      <dgm:spPr/>
      <dgm:t>
        <a:bodyPr/>
        <a:lstStyle/>
        <a:p>
          <a:r>
            <a:rPr lang="fi-FI" sz="1200" b="0" i="0" baseline="0" dirty="0"/>
            <a:t>Tieto, että todellinen taloudellinen asema voi poiketa esitetystä </a:t>
          </a:r>
          <a:endParaRPr lang="fi-FI" sz="1200" dirty="0"/>
        </a:p>
      </dgm:t>
    </dgm:pt>
    <dgm:pt modelId="{9D4D72D9-0292-4C22-8897-DD097506A1EE}" type="parTrans" cxnId="{BD90D4A0-D6CE-4B8D-ACE8-E514C83416BD}">
      <dgm:prSet/>
      <dgm:spPr/>
      <dgm:t>
        <a:bodyPr/>
        <a:lstStyle/>
        <a:p>
          <a:endParaRPr lang="fi-FI"/>
        </a:p>
      </dgm:t>
    </dgm:pt>
    <dgm:pt modelId="{7AE7E4A9-4406-4D81-9C82-0DEBFFC4E662}" type="sibTrans" cxnId="{BD90D4A0-D6CE-4B8D-ACE8-E514C83416BD}">
      <dgm:prSet/>
      <dgm:spPr/>
      <dgm:t>
        <a:bodyPr/>
        <a:lstStyle/>
        <a:p>
          <a:endParaRPr lang="fi-FI"/>
        </a:p>
      </dgm:t>
    </dgm:pt>
    <dgm:pt modelId="{B13A5CCE-AF7C-4173-8753-E8499395F992}">
      <dgm:prSet custT="1"/>
      <dgm:spPr/>
      <dgm:t>
        <a:bodyPr/>
        <a:lstStyle/>
        <a:p>
          <a:r>
            <a:rPr lang="fi-FI" sz="1200" b="0" i="0" baseline="0" dirty="0"/>
            <a:t>Laatimisperus-teet </a:t>
          </a:r>
          <a:endParaRPr lang="fi-FI" sz="1200" dirty="0"/>
        </a:p>
      </dgm:t>
    </dgm:pt>
    <dgm:pt modelId="{3F11D3A3-1514-4B66-BBA5-FDFC682C412A}" type="parTrans" cxnId="{D25F7902-27FD-4A65-BE30-1D83BD43F768}">
      <dgm:prSet/>
      <dgm:spPr/>
      <dgm:t>
        <a:bodyPr/>
        <a:lstStyle/>
        <a:p>
          <a:endParaRPr lang="fi-FI"/>
        </a:p>
      </dgm:t>
    </dgm:pt>
    <dgm:pt modelId="{3EA87E0C-9B65-4436-ACE7-8B4336539357}" type="sibTrans" cxnId="{D25F7902-27FD-4A65-BE30-1D83BD43F768}">
      <dgm:prSet/>
      <dgm:spPr/>
      <dgm:t>
        <a:bodyPr/>
        <a:lstStyle/>
        <a:p>
          <a:endParaRPr lang="fi-FI"/>
        </a:p>
      </dgm:t>
    </dgm:pt>
    <dgm:pt modelId="{47F59F8A-1FC5-4779-8D40-893244387192}">
      <dgm:prSet custT="1"/>
      <dgm:spPr/>
      <dgm:t>
        <a:bodyPr/>
        <a:lstStyle/>
        <a:p>
          <a:r>
            <a:rPr lang="fi-FI" sz="1200" b="0" i="0" baseline="0" dirty="0"/>
            <a:t>Onko pro </a:t>
          </a:r>
          <a:r>
            <a:rPr lang="fi-FI" sz="1200" b="0" i="0" baseline="0" dirty="0" err="1"/>
            <a:t>forma</a:t>
          </a:r>
          <a:r>
            <a:rPr lang="fi-FI" sz="1200" b="0" i="0" baseline="0" dirty="0"/>
            <a:t> –oikaisuilla jatkuva vaikutus </a:t>
          </a:r>
          <a:endParaRPr lang="fi-FI" sz="1200" dirty="0"/>
        </a:p>
      </dgm:t>
    </dgm:pt>
    <dgm:pt modelId="{9A388053-2821-4BA3-BAF3-A9203E1D5DAB}" type="parTrans" cxnId="{1E45783E-AD9A-4076-B1F8-BB93F128C78B}">
      <dgm:prSet/>
      <dgm:spPr/>
      <dgm:t>
        <a:bodyPr/>
        <a:lstStyle/>
        <a:p>
          <a:endParaRPr lang="fi-FI"/>
        </a:p>
      </dgm:t>
    </dgm:pt>
    <dgm:pt modelId="{B47EA7F3-3C7B-40E6-A7C3-E9064EE71ABF}" type="sibTrans" cxnId="{1E45783E-AD9A-4076-B1F8-BB93F128C78B}">
      <dgm:prSet/>
      <dgm:spPr/>
      <dgm:t>
        <a:bodyPr/>
        <a:lstStyle/>
        <a:p>
          <a:endParaRPr lang="fi-FI"/>
        </a:p>
      </dgm:t>
    </dgm:pt>
    <dgm:pt modelId="{0715E797-40AE-434A-AF64-071E2351A0C8}">
      <dgm:prSet custT="1"/>
      <dgm:spPr/>
      <dgm:t>
        <a:bodyPr/>
        <a:lstStyle/>
        <a:p>
          <a:r>
            <a:rPr lang="fi-FI" sz="1200" b="0" i="0" baseline="0" dirty="0"/>
            <a:t>Voitava erottaa historiallisista taloudellisista tiedoista </a:t>
          </a:r>
          <a:endParaRPr lang="fi-FI" sz="1200" dirty="0"/>
        </a:p>
      </dgm:t>
    </dgm:pt>
    <dgm:pt modelId="{BBB60752-4DEB-4185-853E-E716071D5A8E}" type="parTrans" cxnId="{B24BBA4D-A4D0-4C25-B8D1-3A8AD21C0A26}">
      <dgm:prSet/>
      <dgm:spPr/>
      <dgm:t>
        <a:bodyPr/>
        <a:lstStyle/>
        <a:p>
          <a:endParaRPr lang="fi-FI"/>
        </a:p>
      </dgm:t>
    </dgm:pt>
    <dgm:pt modelId="{55899150-04BF-4007-A3E3-CAB044B95A63}" type="sibTrans" cxnId="{B24BBA4D-A4D0-4C25-B8D1-3A8AD21C0A26}">
      <dgm:prSet/>
      <dgm:spPr/>
      <dgm:t>
        <a:bodyPr/>
        <a:lstStyle/>
        <a:p>
          <a:endParaRPr lang="fi-FI"/>
        </a:p>
      </dgm:t>
    </dgm:pt>
    <dgm:pt modelId="{8A90601B-9855-49D6-8326-A7865DC6FB8D}">
      <dgm:prSet custT="1"/>
      <dgm:spPr/>
      <dgm:t>
        <a:bodyPr/>
        <a:lstStyle/>
        <a:p>
          <a:r>
            <a:rPr lang="fi-FI" sz="1200" dirty="0"/>
            <a:t>Laadittava sovellettujen tilinpäätöksen laadintaperi-aatteiden mukaan </a:t>
          </a:r>
        </a:p>
      </dgm:t>
    </dgm:pt>
    <dgm:pt modelId="{AE016E69-0141-4090-BFD7-04EF2A9BEEE6}" type="parTrans" cxnId="{01BA4FC9-451F-4683-90BE-991071A9A2B2}">
      <dgm:prSet/>
      <dgm:spPr/>
      <dgm:t>
        <a:bodyPr/>
        <a:lstStyle/>
        <a:p>
          <a:endParaRPr lang="fi-FI"/>
        </a:p>
      </dgm:t>
    </dgm:pt>
    <dgm:pt modelId="{443669B5-2A68-4301-816B-25C2B36DDF0F}" type="sibTrans" cxnId="{01BA4FC9-451F-4683-90BE-991071A9A2B2}">
      <dgm:prSet/>
      <dgm:spPr/>
      <dgm:t>
        <a:bodyPr/>
        <a:lstStyle/>
        <a:p>
          <a:endParaRPr lang="fi-FI"/>
        </a:p>
      </dgm:t>
    </dgm:pt>
    <dgm:pt modelId="{E95C1E8B-B51D-47E2-998C-EE05AD5F2BAC}">
      <dgm:prSet custT="1"/>
      <dgm:spPr/>
      <dgm:t>
        <a:bodyPr/>
        <a:lstStyle/>
        <a:p>
          <a:r>
            <a:rPr lang="fi-FI" sz="1200" dirty="0"/>
            <a:t>Riippumatto-</a:t>
          </a:r>
          <a:r>
            <a:rPr lang="fi-FI" sz="1200" dirty="0" err="1"/>
            <a:t>mien</a:t>
          </a:r>
          <a:r>
            <a:rPr lang="fi-FI" sz="1200" dirty="0"/>
            <a:t> kirjanpitäjien tai tilintarkastajien vahvistus </a:t>
          </a:r>
        </a:p>
      </dgm:t>
    </dgm:pt>
    <dgm:pt modelId="{2167E837-C044-49CF-818A-0D3A7D4C7E89}" type="parTrans" cxnId="{C4B7864B-17FE-4041-9031-529ADF588307}">
      <dgm:prSet/>
      <dgm:spPr/>
      <dgm:t>
        <a:bodyPr/>
        <a:lstStyle/>
        <a:p>
          <a:endParaRPr lang="fi-FI"/>
        </a:p>
      </dgm:t>
    </dgm:pt>
    <dgm:pt modelId="{B9E84AF3-B00C-440D-B673-84839DE676D0}" type="sibTrans" cxnId="{C4B7864B-17FE-4041-9031-529ADF588307}">
      <dgm:prSet/>
      <dgm:spPr/>
      <dgm:t>
        <a:bodyPr/>
        <a:lstStyle/>
        <a:p>
          <a:endParaRPr lang="fi-FI"/>
        </a:p>
      </dgm:t>
    </dgm:pt>
    <dgm:pt modelId="{E32109DC-A997-4A71-926C-38928615785C}" type="pres">
      <dgm:prSet presAssocID="{C50EA5D3-2862-4758-A720-7FE855A5EE52}" presName="Name0" presStyleCnt="0">
        <dgm:presLayoutVars>
          <dgm:chPref val="1"/>
          <dgm:dir/>
          <dgm:animOne val="branch"/>
          <dgm:animLvl val="lvl"/>
          <dgm:resizeHandles/>
        </dgm:presLayoutVars>
      </dgm:prSet>
      <dgm:spPr/>
    </dgm:pt>
    <dgm:pt modelId="{8FD26542-1FD2-4773-8214-5E2A195FA940}" type="pres">
      <dgm:prSet presAssocID="{B7254A6E-A49E-4B47-A59C-3ADB9F461728}" presName="vertOne" presStyleCnt="0"/>
      <dgm:spPr/>
    </dgm:pt>
    <dgm:pt modelId="{2FDB35CA-1DE3-4121-A8E3-C768D1CEA6DA}" type="pres">
      <dgm:prSet presAssocID="{B7254A6E-A49E-4B47-A59C-3ADB9F461728}" presName="txOne" presStyleLbl="node0" presStyleIdx="0" presStyleCnt="1">
        <dgm:presLayoutVars>
          <dgm:chPref val="3"/>
        </dgm:presLayoutVars>
      </dgm:prSet>
      <dgm:spPr/>
    </dgm:pt>
    <dgm:pt modelId="{F04338EE-8237-4077-9042-91B03E1B85A9}" type="pres">
      <dgm:prSet presAssocID="{B7254A6E-A49E-4B47-A59C-3ADB9F461728}" presName="parTransOne" presStyleCnt="0"/>
      <dgm:spPr/>
    </dgm:pt>
    <dgm:pt modelId="{72E49940-8848-48F6-9F76-56B11D7A9540}" type="pres">
      <dgm:prSet presAssocID="{B7254A6E-A49E-4B47-A59C-3ADB9F461728}" presName="horzOne" presStyleCnt="0"/>
      <dgm:spPr/>
    </dgm:pt>
    <dgm:pt modelId="{7E6B4294-7CBB-4EAE-B55A-C267B63F4278}" type="pres">
      <dgm:prSet presAssocID="{B4ADA23B-70F8-4960-A80C-DA061F26FA3D}" presName="vertTwo" presStyleCnt="0"/>
      <dgm:spPr/>
    </dgm:pt>
    <dgm:pt modelId="{C94539F8-211C-4092-B027-620C6D0C6D06}" type="pres">
      <dgm:prSet presAssocID="{B4ADA23B-70F8-4960-A80C-DA061F26FA3D}" presName="txTwo" presStyleLbl="node2" presStyleIdx="0" presStyleCnt="8">
        <dgm:presLayoutVars>
          <dgm:chPref val="3"/>
        </dgm:presLayoutVars>
      </dgm:prSet>
      <dgm:spPr/>
    </dgm:pt>
    <dgm:pt modelId="{9A183438-BF3C-4BCB-9DF7-53DA21470B6A}" type="pres">
      <dgm:prSet presAssocID="{B4ADA23B-70F8-4960-A80C-DA061F26FA3D}" presName="horzTwo" presStyleCnt="0"/>
      <dgm:spPr/>
    </dgm:pt>
    <dgm:pt modelId="{481D68F5-3FDE-4D53-B9D8-F0E2647A60DB}" type="pres">
      <dgm:prSet presAssocID="{F8BEEC51-7990-4AA9-B79D-75E865077E75}" presName="sibSpaceTwo" presStyleCnt="0"/>
      <dgm:spPr/>
    </dgm:pt>
    <dgm:pt modelId="{10CC3FE5-4576-4924-8DC4-266ABD6425C9}" type="pres">
      <dgm:prSet presAssocID="{41B977CD-B798-443E-A9B2-3D7DE5C7BF69}" presName="vertTwo" presStyleCnt="0"/>
      <dgm:spPr/>
    </dgm:pt>
    <dgm:pt modelId="{0D6A36E6-1353-4144-818B-A6A12F805004}" type="pres">
      <dgm:prSet presAssocID="{41B977CD-B798-443E-A9B2-3D7DE5C7BF69}" presName="txTwo" presStyleLbl="node2" presStyleIdx="1" presStyleCnt="8" custLinFactNeighborY="23">
        <dgm:presLayoutVars>
          <dgm:chPref val="3"/>
        </dgm:presLayoutVars>
      </dgm:prSet>
      <dgm:spPr/>
    </dgm:pt>
    <dgm:pt modelId="{85E04EEE-BC54-4C16-899D-701DB7125DD0}" type="pres">
      <dgm:prSet presAssocID="{41B977CD-B798-443E-A9B2-3D7DE5C7BF69}" presName="horzTwo" presStyleCnt="0"/>
      <dgm:spPr/>
    </dgm:pt>
    <dgm:pt modelId="{E1E21709-47A1-4476-92D1-251FD94CFBE0}" type="pres">
      <dgm:prSet presAssocID="{D94C23DF-159A-41BA-A9A2-76B69E5FC40A}" presName="sibSpaceTwo" presStyleCnt="0"/>
      <dgm:spPr/>
    </dgm:pt>
    <dgm:pt modelId="{CF5746A7-5A1B-40D2-9EAE-42DB15317F73}" type="pres">
      <dgm:prSet presAssocID="{0965F69A-D8A6-4362-8874-2D574993394E}" presName="vertTwo" presStyleCnt="0"/>
      <dgm:spPr/>
    </dgm:pt>
    <dgm:pt modelId="{A30EA240-8F6D-4559-B450-506CD43BC7CC}" type="pres">
      <dgm:prSet presAssocID="{0965F69A-D8A6-4362-8874-2D574993394E}" presName="txTwo" presStyleLbl="node2" presStyleIdx="2" presStyleCnt="8" custLinFactNeighborY="23">
        <dgm:presLayoutVars>
          <dgm:chPref val="3"/>
        </dgm:presLayoutVars>
      </dgm:prSet>
      <dgm:spPr/>
    </dgm:pt>
    <dgm:pt modelId="{2AEB0546-55C4-4C70-A055-E9B936666FB9}" type="pres">
      <dgm:prSet presAssocID="{0965F69A-D8A6-4362-8874-2D574993394E}" presName="horzTwo" presStyleCnt="0"/>
      <dgm:spPr/>
    </dgm:pt>
    <dgm:pt modelId="{4CE91E0F-5DCF-4F98-9815-F1800B8A7916}" type="pres">
      <dgm:prSet presAssocID="{7AE7E4A9-4406-4D81-9C82-0DEBFFC4E662}" presName="sibSpaceTwo" presStyleCnt="0"/>
      <dgm:spPr/>
    </dgm:pt>
    <dgm:pt modelId="{D2A108E5-2FC2-487F-BC5E-6017FD1881F2}" type="pres">
      <dgm:prSet presAssocID="{B13A5CCE-AF7C-4173-8753-E8499395F992}" presName="vertTwo" presStyleCnt="0"/>
      <dgm:spPr/>
    </dgm:pt>
    <dgm:pt modelId="{199AEB55-32AB-49FC-A24C-84C34580B12D}" type="pres">
      <dgm:prSet presAssocID="{B13A5CCE-AF7C-4173-8753-E8499395F992}" presName="txTwo" presStyleLbl="node2" presStyleIdx="3" presStyleCnt="8">
        <dgm:presLayoutVars>
          <dgm:chPref val="3"/>
        </dgm:presLayoutVars>
      </dgm:prSet>
      <dgm:spPr/>
    </dgm:pt>
    <dgm:pt modelId="{3BEB2D7A-886B-45AA-B1FE-4E993E7AB04C}" type="pres">
      <dgm:prSet presAssocID="{B13A5CCE-AF7C-4173-8753-E8499395F992}" presName="horzTwo" presStyleCnt="0"/>
      <dgm:spPr/>
    </dgm:pt>
    <dgm:pt modelId="{6234FB82-E19F-464C-A94B-412CD7CD3EF7}" type="pres">
      <dgm:prSet presAssocID="{3EA87E0C-9B65-4436-ACE7-8B4336539357}" presName="sibSpaceTwo" presStyleCnt="0"/>
      <dgm:spPr/>
    </dgm:pt>
    <dgm:pt modelId="{47112316-2D3E-48DF-872E-90DB26B167B6}" type="pres">
      <dgm:prSet presAssocID="{47F59F8A-1FC5-4779-8D40-893244387192}" presName="vertTwo" presStyleCnt="0"/>
      <dgm:spPr/>
    </dgm:pt>
    <dgm:pt modelId="{5D11941B-440A-4845-8C20-1A803FD86CFD}" type="pres">
      <dgm:prSet presAssocID="{47F59F8A-1FC5-4779-8D40-893244387192}" presName="txTwo" presStyleLbl="node2" presStyleIdx="4" presStyleCnt="8" custLinFactNeighborX="681">
        <dgm:presLayoutVars>
          <dgm:chPref val="3"/>
        </dgm:presLayoutVars>
      </dgm:prSet>
      <dgm:spPr/>
    </dgm:pt>
    <dgm:pt modelId="{A8C0406D-FA64-4D9D-9ACD-7C456203DE3D}" type="pres">
      <dgm:prSet presAssocID="{47F59F8A-1FC5-4779-8D40-893244387192}" presName="horzTwo" presStyleCnt="0"/>
      <dgm:spPr/>
    </dgm:pt>
    <dgm:pt modelId="{4E251316-845B-4BFE-802F-6BF4D3D8F2D7}" type="pres">
      <dgm:prSet presAssocID="{B47EA7F3-3C7B-40E6-A7C3-E9064EE71ABF}" presName="sibSpaceTwo" presStyleCnt="0"/>
      <dgm:spPr/>
    </dgm:pt>
    <dgm:pt modelId="{4B15012D-FAC0-4CDC-82A9-98286A85F26E}" type="pres">
      <dgm:prSet presAssocID="{0715E797-40AE-434A-AF64-071E2351A0C8}" presName="vertTwo" presStyleCnt="0"/>
      <dgm:spPr/>
    </dgm:pt>
    <dgm:pt modelId="{731C9E43-A7A3-4D71-B119-7D63013BC807}" type="pres">
      <dgm:prSet presAssocID="{0715E797-40AE-434A-AF64-071E2351A0C8}" presName="txTwo" presStyleLbl="node2" presStyleIdx="5" presStyleCnt="8">
        <dgm:presLayoutVars>
          <dgm:chPref val="3"/>
        </dgm:presLayoutVars>
      </dgm:prSet>
      <dgm:spPr/>
    </dgm:pt>
    <dgm:pt modelId="{16CA18C8-7590-487F-9700-8A95625DF848}" type="pres">
      <dgm:prSet presAssocID="{0715E797-40AE-434A-AF64-071E2351A0C8}" presName="horzTwo" presStyleCnt="0"/>
      <dgm:spPr/>
    </dgm:pt>
    <dgm:pt modelId="{902F6D6A-0332-4147-96EC-C4DABC06394D}" type="pres">
      <dgm:prSet presAssocID="{55899150-04BF-4007-A3E3-CAB044B95A63}" presName="sibSpaceTwo" presStyleCnt="0"/>
      <dgm:spPr/>
    </dgm:pt>
    <dgm:pt modelId="{47C3624F-A35C-4864-8FCA-142B29913611}" type="pres">
      <dgm:prSet presAssocID="{8A90601B-9855-49D6-8326-A7865DC6FB8D}" presName="vertTwo" presStyleCnt="0"/>
      <dgm:spPr/>
    </dgm:pt>
    <dgm:pt modelId="{0EBE461C-7CA3-4C3A-AAFC-44B8D7775BC4}" type="pres">
      <dgm:prSet presAssocID="{8A90601B-9855-49D6-8326-A7865DC6FB8D}" presName="txTwo" presStyleLbl="node2" presStyleIdx="6" presStyleCnt="8">
        <dgm:presLayoutVars>
          <dgm:chPref val="3"/>
        </dgm:presLayoutVars>
      </dgm:prSet>
      <dgm:spPr/>
    </dgm:pt>
    <dgm:pt modelId="{BA2D3E11-CC5F-42DC-A971-C3C25AEC03FA}" type="pres">
      <dgm:prSet presAssocID="{8A90601B-9855-49D6-8326-A7865DC6FB8D}" presName="horzTwo" presStyleCnt="0"/>
      <dgm:spPr/>
    </dgm:pt>
    <dgm:pt modelId="{569D2EFB-940E-421A-B335-60E51C92D7A5}" type="pres">
      <dgm:prSet presAssocID="{443669B5-2A68-4301-816B-25C2B36DDF0F}" presName="sibSpaceTwo" presStyleCnt="0"/>
      <dgm:spPr/>
    </dgm:pt>
    <dgm:pt modelId="{B3AB5AF9-1783-41DC-B4E0-07CEA74C8A88}" type="pres">
      <dgm:prSet presAssocID="{E95C1E8B-B51D-47E2-998C-EE05AD5F2BAC}" presName="vertTwo" presStyleCnt="0"/>
      <dgm:spPr/>
    </dgm:pt>
    <dgm:pt modelId="{8140071C-0860-4D5B-B700-46597C905F50}" type="pres">
      <dgm:prSet presAssocID="{E95C1E8B-B51D-47E2-998C-EE05AD5F2BAC}" presName="txTwo" presStyleLbl="node2" presStyleIdx="7" presStyleCnt="8">
        <dgm:presLayoutVars>
          <dgm:chPref val="3"/>
        </dgm:presLayoutVars>
      </dgm:prSet>
      <dgm:spPr/>
    </dgm:pt>
    <dgm:pt modelId="{20377DE1-6DA0-4FE3-A884-18B0985917C5}" type="pres">
      <dgm:prSet presAssocID="{E95C1E8B-B51D-47E2-998C-EE05AD5F2BAC}" presName="horzTwo" presStyleCnt="0"/>
      <dgm:spPr/>
    </dgm:pt>
  </dgm:ptLst>
  <dgm:cxnLst>
    <dgm:cxn modelId="{D25F7902-27FD-4A65-BE30-1D83BD43F768}" srcId="{B7254A6E-A49E-4B47-A59C-3ADB9F461728}" destId="{B13A5CCE-AF7C-4173-8753-E8499395F992}" srcOrd="3" destOrd="0" parTransId="{3F11D3A3-1514-4B66-BBA5-FDFC682C412A}" sibTransId="{3EA87E0C-9B65-4436-ACE7-8B4336539357}"/>
    <dgm:cxn modelId="{142AE807-1CD4-4545-9080-CF2E2149A53F}" type="presOf" srcId="{B13A5CCE-AF7C-4173-8753-E8499395F992}" destId="{199AEB55-32AB-49FC-A24C-84C34580B12D}" srcOrd="0" destOrd="0" presId="urn:microsoft.com/office/officeart/2005/8/layout/hierarchy4"/>
    <dgm:cxn modelId="{103E0A12-9F2A-40E9-B20F-C7B6491A9C50}" type="presOf" srcId="{0715E797-40AE-434A-AF64-071E2351A0C8}" destId="{731C9E43-A7A3-4D71-B119-7D63013BC807}" srcOrd="0" destOrd="0" presId="urn:microsoft.com/office/officeart/2005/8/layout/hierarchy4"/>
    <dgm:cxn modelId="{1E45783E-AD9A-4076-B1F8-BB93F128C78B}" srcId="{B7254A6E-A49E-4B47-A59C-3ADB9F461728}" destId="{47F59F8A-1FC5-4779-8D40-893244387192}" srcOrd="4" destOrd="0" parTransId="{9A388053-2821-4BA3-BAF3-A9203E1D5DAB}" sibTransId="{B47EA7F3-3C7B-40E6-A7C3-E9064EE71ABF}"/>
    <dgm:cxn modelId="{D3FE6C3F-892B-4F62-8AD8-9190D7D536EC}" srcId="{C50EA5D3-2862-4758-A720-7FE855A5EE52}" destId="{B7254A6E-A49E-4B47-A59C-3ADB9F461728}" srcOrd="0" destOrd="0" parTransId="{E778A0FA-1FFD-4F7E-9E68-414FA9689212}" sibTransId="{390143B8-C905-4EBB-A699-9A0E6BFAE8AB}"/>
    <dgm:cxn modelId="{EFAE6D63-4DAC-49D9-A360-BC6688C0A826}" type="presOf" srcId="{41B977CD-B798-443E-A9B2-3D7DE5C7BF69}" destId="{0D6A36E6-1353-4144-818B-A6A12F805004}" srcOrd="0" destOrd="0" presId="urn:microsoft.com/office/officeart/2005/8/layout/hierarchy4"/>
    <dgm:cxn modelId="{13CF6767-3653-414B-803E-C34979BF81BC}" srcId="{B7254A6E-A49E-4B47-A59C-3ADB9F461728}" destId="{41B977CD-B798-443E-A9B2-3D7DE5C7BF69}" srcOrd="1" destOrd="0" parTransId="{4D2B5734-C027-4110-884F-4F593B222511}" sibTransId="{D94C23DF-159A-41BA-A9A2-76B69E5FC40A}"/>
    <dgm:cxn modelId="{C4B7864B-17FE-4041-9031-529ADF588307}" srcId="{B7254A6E-A49E-4B47-A59C-3ADB9F461728}" destId="{E95C1E8B-B51D-47E2-998C-EE05AD5F2BAC}" srcOrd="7" destOrd="0" parTransId="{2167E837-C044-49CF-818A-0D3A7D4C7E89}" sibTransId="{B9E84AF3-B00C-440D-B673-84839DE676D0}"/>
    <dgm:cxn modelId="{B24BBA4D-A4D0-4C25-B8D1-3A8AD21C0A26}" srcId="{B7254A6E-A49E-4B47-A59C-3ADB9F461728}" destId="{0715E797-40AE-434A-AF64-071E2351A0C8}" srcOrd="5" destOrd="0" parTransId="{BBB60752-4DEB-4185-853E-E716071D5A8E}" sibTransId="{55899150-04BF-4007-A3E3-CAB044B95A63}"/>
    <dgm:cxn modelId="{6ADA0C86-2F6D-46F0-881F-86DA250F87C9}" type="presOf" srcId="{47F59F8A-1FC5-4779-8D40-893244387192}" destId="{5D11941B-440A-4845-8C20-1A803FD86CFD}" srcOrd="0" destOrd="0" presId="urn:microsoft.com/office/officeart/2005/8/layout/hierarchy4"/>
    <dgm:cxn modelId="{81D2BE9B-D58F-4990-8476-FADAFCCEB54E}" type="presOf" srcId="{8A90601B-9855-49D6-8326-A7865DC6FB8D}" destId="{0EBE461C-7CA3-4C3A-AAFC-44B8D7775BC4}" srcOrd="0" destOrd="0" presId="urn:microsoft.com/office/officeart/2005/8/layout/hierarchy4"/>
    <dgm:cxn modelId="{3040AFA0-3910-4B9A-A9EF-53B487CC581A}" type="presOf" srcId="{B7254A6E-A49E-4B47-A59C-3ADB9F461728}" destId="{2FDB35CA-1DE3-4121-A8E3-C768D1CEA6DA}" srcOrd="0" destOrd="0" presId="urn:microsoft.com/office/officeart/2005/8/layout/hierarchy4"/>
    <dgm:cxn modelId="{BD90D4A0-D6CE-4B8D-ACE8-E514C83416BD}" srcId="{B7254A6E-A49E-4B47-A59C-3ADB9F461728}" destId="{0965F69A-D8A6-4362-8874-2D574993394E}" srcOrd="2" destOrd="0" parTransId="{9D4D72D9-0292-4C22-8897-DD097506A1EE}" sibTransId="{7AE7E4A9-4406-4D81-9C82-0DEBFFC4E662}"/>
    <dgm:cxn modelId="{02A186A3-CE6E-4F5C-B05E-E3090BCFF708}" type="presOf" srcId="{E95C1E8B-B51D-47E2-998C-EE05AD5F2BAC}" destId="{8140071C-0860-4D5B-B700-46597C905F50}" srcOrd="0" destOrd="0" presId="urn:microsoft.com/office/officeart/2005/8/layout/hierarchy4"/>
    <dgm:cxn modelId="{DB9D23A6-3668-4772-941B-AD13818D3868}" type="presOf" srcId="{0965F69A-D8A6-4362-8874-2D574993394E}" destId="{A30EA240-8F6D-4559-B450-506CD43BC7CC}" srcOrd="0" destOrd="0" presId="urn:microsoft.com/office/officeart/2005/8/layout/hierarchy4"/>
    <dgm:cxn modelId="{C002C4AC-3065-4F25-AE97-0CE762CDD795}" srcId="{B7254A6E-A49E-4B47-A59C-3ADB9F461728}" destId="{B4ADA23B-70F8-4960-A80C-DA061F26FA3D}" srcOrd="0" destOrd="0" parTransId="{04145F74-48E9-4312-A035-29C0B0E59599}" sibTransId="{F8BEEC51-7990-4AA9-B79D-75E865077E75}"/>
    <dgm:cxn modelId="{2FA62EB5-732F-4E24-8265-28997393CE89}" type="presOf" srcId="{C50EA5D3-2862-4758-A720-7FE855A5EE52}" destId="{E32109DC-A997-4A71-926C-38928615785C}" srcOrd="0" destOrd="0" presId="urn:microsoft.com/office/officeart/2005/8/layout/hierarchy4"/>
    <dgm:cxn modelId="{01BA4FC9-451F-4683-90BE-991071A9A2B2}" srcId="{B7254A6E-A49E-4B47-A59C-3ADB9F461728}" destId="{8A90601B-9855-49D6-8326-A7865DC6FB8D}" srcOrd="6" destOrd="0" parTransId="{AE016E69-0141-4090-BFD7-04EF2A9BEEE6}" sibTransId="{443669B5-2A68-4301-816B-25C2B36DDF0F}"/>
    <dgm:cxn modelId="{D30C87EB-4164-4FAA-9DB0-0C3EBCE4D81C}" type="presOf" srcId="{B4ADA23B-70F8-4960-A80C-DA061F26FA3D}" destId="{C94539F8-211C-4092-B027-620C6D0C6D06}" srcOrd="0" destOrd="0" presId="urn:microsoft.com/office/officeart/2005/8/layout/hierarchy4"/>
    <dgm:cxn modelId="{08B836E1-6662-4BAD-9BD0-B04FA0ECD268}" type="presParOf" srcId="{E32109DC-A997-4A71-926C-38928615785C}" destId="{8FD26542-1FD2-4773-8214-5E2A195FA940}" srcOrd="0" destOrd="0" presId="urn:microsoft.com/office/officeart/2005/8/layout/hierarchy4"/>
    <dgm:cxn modelId="{8B89027C-377C-427B-8DE1-8017C95BCE83}" type="presParOf" srcId="{8FD26542-1FD2-4773-8214-5E2A195FA940}" destId="{2FDB35CA-1DE3-4121-A8E3-C768D1CEA6DA}" srcOrd="0" destOrd="0" presId="urn:microsoft.com/office/officeart/2005/8/layout/hierarchy4"/>
    <dgm:cxn modelId="{5C780BFA-4E65-403E-806A-C3CD411C0D52}" type="presParOf" srcId="{8FD26542-1FD2-4773-8214-5E2A195FA940}" destId="{F04338EE-8237-4077-9042-91B03E1B85A9}" srcOrd="1" destOrd="0" presId="urn:microsoft.com/office/officeart/2005/8/layout/hierarchy4"/>
    <dgm:cxn modelId="{E7C4CBB4-F7B1-4A96-BC72-427BAE701E35}" type="presParOf" srcId="{8FD26542-1FD2-4773-8214-5E2A195FA940}" destId="{72E49940-8848-48F6-9F76-56B11D7A9540}" srcOrd="2" destOrd="0" presId="urn:microsoft.com/office/officeart/2005/8/layout/hierarchy4"/>
    <dgm:cxn modelId="{42E6C44C-D26F-4574-BCD8-4A95B5B4883A}" type="presParOf" srcId="{72E49940-8848-48F6-9F76-56B11D7A9540}" destId="{7E6B4294-7CBB-4EAE-B55A-C267B63F4278}" srcOrd="0" destOrd="0" presId="urn:microsoft.com/office/officeart/2005/8/layout/hierarchy4"/>
    <dgm:cxn modelId="{5A08A346-A908-409A-8CC2-15A04D2233D8}" type="presParOf" srcId="{7E6B4294-7CBB-4EAE-B55A-C267B63F4278}" destId="{C94539F8-211C-4092-B027-620C6D0C6D06}" srcOrd="0" destOrd="0" presId="urn:microsoft.com/office/officeart/2005/8/layout/hierarchy4"/>
    <dgm:cxn modelId="{05AB000E-E7FC-496C-9507-7F99E33914A8}" type="presParOf" srcId="{7E6B4294-7CBB-4EAE-B55A-C267B63F4278}" destId="{9A183438-BF3C-4BCB-9DF7-53DA21470B6A}" srcOrd="1" destOrd="0" presId="urn:microsoft.com/office/officeart/2005/8/layout/hierarchy4"/>
    <dgm:cxn modelId="{D35F069F-2385-491E-9190-95356279C27F}" type="presParOf" srcId="{72E49940-8848-48F6-9F76-56B11D7A9540}" destId="{481D68F5-3FDE-4D53-B9D8-F0E2647A60DB}" srcOrd="1" destOrd="0" presId="urn:microsoft.com/office/officeart/2005/8/layout/hierarchy4"/>
    <dgm:cxn modelId="{C88A8117-DF0D-4554-BE38-42589F1B8232}" type="presParOf" srcId="{72E49940-8848-48F6-9F76-56B11D7A9540}" destId="{10CC3FE5-4576-4924-8DC4-266ABD6425C9}" srcOrd="2" destOrd="0" presId="urn:microsoft.com/office/officeart/2005/8/layout/hierarchy4"/>
    <dgm:cxn modelId="{D35A2862-F0BE-4990-BD21-9378C4B7DD5A}" type="presParOf" srcId="{10CC3FE5-4576-4924-8DC4-266ABD6425C9}" destId="{0D6A36E6-1353-4144-818B-A6A12F805004}" srcOrd="0" destOrd="0" presId="urn:microsoft.com/office/officeart/2005/8/layout/hierarchy4"/>
    <dgm:cxn modelId="{34DB7220-396A-4DB7-901F-2402A94361C3}" type="presParOf" srcId="{10CC3FE5-4576-4924-8DC4-266ABD6425C9}" destId="{85E04EEE-BC54-4C16-899D-701DB7125DD0}" srcOrd="1" destOrd="0" presId="urn:microsoft.com/office/officeart/2005/8/layout/hierarchy4"/>
    <dgm:cxn modelId="{A18B5A4D-7A56-4FB5-8495-E12D9E3C2008}" type="presParOf" srcId="{72E49940-8848-48F6-9F76-56B11D7A9540}" destId="{E1E21709-47A1-4476-92D1-251FD94CFBE0}" srcOrd="3" destOrd="0" presId="urn:microsoft.com/office/officeart/2005/8/layout/hierarchy4"/>
    <dgm:cxn modelId="{0BBB8E28-3F54-4129-AE6F-7A5E61D9DE8D}" type="presParOf" srcId="{72E49940-8848-48F6-9F76-56B11D7A9540}" destId="{CF5746A7-5A1B-40D2-9EAE-42DB15317F73}" srcOrd="4" destOrd="0" presId="urn:microsoft.com/office/officeart/2005/8/layout/hierarchy4"/>
    <dgm:cxn modelId="{9F007D5D-026B-4B5B-884A-185510FC2B31}" type="presParOf" srcId="{CF5746A7-5A1B-40D2-9EAE-42DB15317F73}" destId="{A30EA240-8F6D-4559-B450-506CD43BC7CC}" srcOrd="0" destOrd="0" presId="urn:microsoft.com/office/officeart/2005/8/layout/hierarchy4"/>
    <dgm:cxn modelId="{85A5B8D2-89A5-46FC-AF66-F3FAA583DA08}" type="presParOf" srcId="{CF5746A7-5A1B-40D2-9EAE-42DB15317F73}" destId="{2AEB0546-55C4-4C70-A055-E9B936666FB9}" srcOrd="1" destOrd="0" presId="urn:microsoft.com/office/officeart/2005/8/layout/hierarchy4"/>
    <dgm:cxn modelId="{E4B18989-1C81-4E5A-978B-314666175E2C}" type="presParOf" srcId="{72E49940-8848-48F6-9F76-56B11D7A9540}" destId="{4CE91E0F-5DCF-4F98-9815-F1800B8A7916}" srcOrd="5" destOrd="0" presId="urn:microsoft.com/office/officeart/2005/8/layout/hierarchy4"/>
    <dgm:cxn modelId="{AEFDBF84-1977-4C7E-9656-9C873953CAB2}" type="presParOf" srcId="{72E49940-8848-48F6-9F76-56B11D7A9540}" destId="{D2A108E5-2FC2-487F-BC5E-6017FD1881F2}" srcOrd="6" destOrd="0" presId="urn:microsoft.com/office/officeart/2005/8/layout/hierarchy4"/>
    <dgm:cxn modelId="{42AB664D-AED8-4515-B289-D8F10DD1795B}" type="presParOf" srcId="{D2A108E5-2FC2-487F-BC5E-6017FD1881F2}" destId="{199AEB55-32AB-49FC-A24C-84C34580B12D}" srcOrd="0" destOrd="0" presId="urn:microsoft.com/office/officeart/2005/8/layout/hierarchy4"/>
    <dgm:cxn modelId="{3F6B4341-5F42-424B-9BAD-9475405D3B40}" type="presParOf" srcId="{D2A108E5-2FC2-487F-BC5E-6017FD1881F2}" destId="{3BEB2D7A-886B-45AA-B1FE-4E993E7AB04C}" srcOrd="1" destOrd="0" presId="urn:microsoft.com/office/officeart/2005/8/layout/hierarchy4"/>
    <dgm:cxn modelId="{55DE1F51-FE16-4335-8DF0-0C25D30F8E04}" type="presParOf" srcId="{72E49940-8848-48F6-9F76-56B11D7A9540}" destId="{6234FB82-E19F-464C-A94B-412CD7CD3EF7}" srcOrd="7" destOrd="0" presId="urn:microsoft.com/office/officeart/2005/8/layout/hierarchy4"/>
    <dgm:cxn modelId="{6494DB22-CEC2-4F90-827F-7B77EEE43E8E}" type="presParOf" srcId="{72E49940-8848-48F6-9F76-56B11D7A9540}" destId="{47112316-2D3E-48DF-872E-90DB26B167B6}" srcOrd="8" destOrd="0" presId="urn:microsoft.com/office/officeart/2005/8/layout/hierarchy4"/>
    <dgm:cxn modelId="{D2527238-19BA-4192-970E-44F3F0815C3F}" type="presParOf" srcId="{47112316-2D3E-48DF-872E-90DB26B167B6}" destId="{5D11941B-440A-4845-8C20-1A803FD86CFD}" srcOrd="0" destOrd="0" presId="urn:microsoft.com/office/officeart/2005/8/layout/hierarchy4"/>
    <dgm:cxn modelId="{1334FB19-073B-4327-95DE-57C50C1AD438}" type="presParOf" srcId="{47112316-2D3E-48DF-872E-90DB26B167B6}" destId="{A8C0406D-FA64-4D9D-9ACD-7C456203DE3D}" srcOrd="1" destOrd="0" presId="urn:microsoft.com/office/officeart/2005/8/layout/hierarchy4"/>
    <dgm:cxn modelId="{9F9E4D63-3F9B-438C-89F8-2E0955ED7DFB}" type="presParOf" srcId="{72E49940-8848-48F6-9F76-56B11D7A9540}" destId="{4E251316-845B-4BFE-802F-6BF4D3D8F2D7}" srcOrd="9" destOrd="0" presId="urn:microsoft.com/office/officeart/2005/8/layout/hierarchy4"/>
    <dgm:cxn modelId="{11C70162-AA69-4865-9CDB-2769222D7CB9}" type="presParOf" srcId="{72E49940-8848-48F6-9F76-56B11D7A9540}" destId="{4B15012D-FAC0-4CDC-82A9-98286A85F26E}" srcOrd="10" destOrd="0" presId="urn:microsoft.com/office/officeart/2005/8/layout/hierarchy4"/>
    <dgm:cxn modelId="{861130AE-834E-409A-8B85-AB7D4BE4475B}" type="presParOf" srcId="{4B15012D-FAC0-4CDC-82A9-98286A85F26E}" destId="{731C9E43-A7A3-4D71-B119-7D63013BC807}" srcOrd="0" destOrd="0" presId="urn:microsoft.com/office/officeart/2005/8/layout/hierarchy4"/>
    <dgm:cxn modelId="{BF76B186-97EA-4C14-A516-E48B64893493}" type="presParOf" srcId="{4B15012D-FAC0-4CDC-82A9-98286A85F26E}" destId="{16CA18C8-7590-487F-9700-8A95625DF848}" srcOrd="1" destOrd="0" presId="urn:microsoft.com/office/officeart/2005/8/layout/hierarchy4"/>
    <dgm:cxn modelId="{AA016988-5215-41A6-8B76-B42F73816C0A}" type="presParOf" srcId="{72E49940-8848-48F6-9F76-56B11D7A9540}" destId="{902F6D6A-0332-4147-96EC-C4DABC06394D}" srcOrd="11" destOrd="0" presId="urn:microsoft.com/office/officeart/2005/8/layout/hierarchy4"/>
    <dgm:cxn modelId="{F4B7A7A3-36C0-40BF-9C83-3543DEE04A5A}" type="presParOf" srcId="{72E49940-8848-48F6-9F76-56B11D7A9540}" destId="{47C3624F-A35C-4864-8FCA-142B29913611}" srcOrd="12" destOrd="0" presId="urn:microsoft.com/office/officeart/2005/8/layout/hierarchy4"/>
    <dgm:cxn modelId="{D5407E21-7963-463F-BF67-E2F6EFC7DD28}" type="presParOf" srcId="{47C3624F-A35C-4864-8FCA-142B29913611}" destId="{0EBE461C-7CA3-4C3A-AAFC-44B8D7775BC4}" srcOrd="0" destOrd="0" presId="urn:microsoft.com/office/officeart/2005/8/layout/hierarchy4"/>
    <dgm:cxn modelId="{8C3B6FE1-0D06-48DA-8DD8-922D95A9E7AB}" type="presParOf" srcId="{47C3624F-A35C-4864-8FCA-142B29913611}" destId="{BA2D3E11-CC5F-42DC-A971-C3C25AEC03FA}" srcOrd="1" destOrd="0" presId="urn:microsoft.com/office/officeart/2005/8/layout/hierarchy4"/>
    <dgm:cxn modelId="{1A8F40EF-CF10-4197-9745-1DB65D7197C6}" type="presParOf" srcId="{72E49940-8848-48F6-9F76-56B11D7A9540}" destId="{569D2EFB-940E-421A-B335-60E51C92D7A5}" srcOrd="13" destOrd="0" presId="urn:microsoft.com/office/officeart/2005/8/layout/hierarchy4"/>
    <dgm:cxn modelId="{9D30A1E8-952E-44E6-8F0A-C12D3189BFFE}" type="presParOf" srcId="{72E49940-8848-48F6-9F76-56B11D7A9540}" destId="{B3AB5AF9-1783-41DC-B4E0-07CEA74C8A88}" srcOrd="14" destOrd="0" presId="urn:microsoft.com/office/officeart/2005/8/layout/hierarchy4"/>
    <dgm:cxn modelId="{57A864C3-D24F-4623-A72A-923A89EBB31A}" type="presParOf" srcId="{B3AB5AF9-1783-41DC-B4E0-07CEA74C8A88}" destId="{8140071C-0860-4D5B-B700-46597C905F50}" srcOrd="0" destOrd="0" presId="urn:microsoft.com/office/officeart/2005/8/layout/hierarchy4"/>
    <dgm:cxn modelId="{7C1C8490-CAEA-49B6-A1EC-7400DD615265}" type="presParOf" srcId="{B3AB5AF9-1783-41DC-B4E0-07CEA74C8A88}" destId="{20377DE1-6DA0-4FE3-A884-18B0985917C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6F53836-1302-422A-80A9-0BF14AF7880A}" type="doc">
      <dgm:prSet loTypeId="urn:microsoft.com/office/officeart/2005/8/layout/lProcess3" loCatId="process" qsTypeId="urn:microsoft.com/office/officeart/2005/8/quickstyle/3d5" qsCatId="3D" csTypeId="urn:microsoft.com/office/officeart/2005/8/colors/accent2_5" csCatId="accent2"/>
      <dgm:spPr/>
      <dgm:t>
        <a:bodyPr/>
        <a:lstStyle/>
        <a:p>
          <a:endParaRPr lang="fi-FI"/>
        </a:p>
      </dgm:t>
    </dgm:pt>
    <dgm:pt modelId="{409D915C-55A0-443E-BC64-E8F4B979FB0E}">
      <dgm:prSet/>
      <dgm:spPr/>
      <dgm:t>
        <a:bodyPr/>
        <a:lstStyle/>
        <a:p>
          <a:r>
            <a:rPr lang="fi-FI" b="1"/>
            <a:t>(Esim.:) Komission Asetus (EY) N:o 809/2004 direktiivin 2003/71/EY täytäntöönpanosta esitteiden sisältämien tietojen, esitteiden muodon, viittauksina esitettävien tietojen, julkistamisen ja mainonnan osalta (kumottu): </a:t>
          </a:r>
          <a:endParaRPr lang="fi-FI"/>
        </a:p>
      </dgm:t>
    </dgm:pt>
    <dgm:pt modelId="{BE19DAED-A2DA-4AFD-97A1-DACCB46E2E4D}" type="parTrans" cxnId="{103589BF-9813-467E-BF75-9C422697ABFF}">
      <dgm:prSet/>
      <dgm:spPr/>
      <dgm:t>
        <a:bodyPr/>
        <a:lstStyle/>
        <a:p>
          <a:endParaRPr lang="fi-FI"/>
        </a:p>
      </dgm:t>
    </dgm:pt>
    <dgm:pt modelId="{3867B197-C766-43D0-9134-6FB5132EFA97}" type="sibTrans" cxnId="{103589BF-9813-467E-BF75-9C422697ABFF}">
      <dgm:prSet/>
      <dgm:spPr/>
      <dgm:t>
        <a:bodyPr/>
        <a:lstStyle/>
        <a:p>
          <a:endParaRPr lang="fi-FI"/>
        </a:p>
      </dgm:t>
    </dgm:pt>
    <dgm:pt modelId="{423CBF19-5B91-46C9-AA71-000AC6319F20}">
      <dgm:prSet/>
      <dgm:spPr/>
      <dgm:t>
        <a:bodyPr/>
        <a:lstStyle/>
        <a:p>
          <a:r>
            <a:rPr lang="fi-FI"/>
            <a:t>Pro forma –muotoisia taloudellisia tietoja tarvitaan sulautumisen yhteydessä edellytettävää laskentaa lukuun ottamatta, jos liikkeeseenlaskijan tilanteessa tapahtuu tietyn transaktion vuoksi olennainen muutos eli yli 25 prosentin muutos suhteessa yhteen tai useampaan liikkeeseenlaskijan liiketoiminnan laajuutta kuvaavaan indikaattoriin.</a:t>
          </a:r>
        </a:p>
      </dgm:t>
    </dgm:pt>
    <dgm:pt modelId="{B06A74FD-9EC2-452C-AB38-14EE1DF8EB4B}" type="parTrans" cxnId="{8AD20057-8D0E-4860-B76A-702746D0FE14}">
      <dgm:prSet/>
      <dgm:spPr/>
      <dgm:t>
        <a:bodyPr/>
        <a:lstStyle/>
        <a:p>
          <a:endParaRPr lang="fi-FI"/>
        </a:p>
      </dgm:t>
    </dgm:pt>
    <dgm:pt modelId="{A87D2158-FB75-42E1-852B-D9A3137AFB17}" type="sibTrans" cxnId="{8AD20057-8D0E-4860-B76A-702746D0FE14}">
      <dgm:prSet/>
      <dgm:spPr/>
      <dgm:t>
        <a:bodyPr/>
        <a:lstStyle/>
        <a:p>
          <a:endParaRPr lang="fi-FI"/>
        </a:p>
      </dgm:t>
    </dgm:pt>
    <dgm:pt modelId="{274C4AE6-723C-4BD6-834B-A553C5AD5C26}" type="pres">
      <dgm:prSet presAssocID="{86F53836-1302-422A-80A9-0BF14AF7880A}" presName="Name0" presStyleCnt="0">
        <dgm:presLayoutVars>
          <dgm:chPref val="3"/>
          <dgm:dir/>
          <dgm:animLvl val="lvl"/>
          <dgm:resizeHandles/>
        </dgm:presLayoutVars>
      </dgm:prSet>
      <dgm:spPr/>
    </dgm:pt>
    <dgm:pt modelId="{53273D1D-FCD6-434E-8C8F-BBFBF6750CE0}" type="pres">
      <dgm:prSet presAssocID="{409D915C-55A0-443E-BC64-E8F4B979FB0E}" presName="horFlow" presStyleCnt="0"/>
      <dgm:spPr/>
    </dgm:pt>
    <dgm:pt modelId="{4A68BC4A-908F-45D0-BA2C-846D9FEC14B1}" type="pres">
      <dgm:prSet presAssocID="{409D915C-55A0-443E-BC64-E8F4B979FB0E}" presName="bigChev" presStyleLbl="node1" presStyleIdx="0" presStyleCnt="1"/>
      <dgm:spPr/>
    </dgm:pt>
    <dgm:pt modelId="{CAE63BA7-63C7-4182-B1C8-B98AEB7AFD7B}" type="pres">
      <dgm:prSet presAssocID="{B06A74FD-9EC2-452C-AB38-14EE1DF8EB4B}" presName="parTrans" presStyleCnt="0"/>
      <dgm:spPr/>
    </dgm:pt>
    <dgm:pt modelId="{F03AE8F9-A6D9-4374-95DE-39CA3F2C2683}" type="pres">
      <dgm:prSet presAssocID="{423CBF19-5B91-46C9-AA71-000AC6319F20}" presName="node" presStyleLbl="alignAccFollowNode1" presStyleIdx="0" presStyleCnt="1">
        <dgm:presLayoutVars>
          <dgm:bulletEnabled val="1"/>
        </dgm:presLayoutVars>
      </dgm:prSet>
      <dgm:spPr/>
    </dgm:pt>
  </dgm:ptLst>
  <dgm:cxnLst>
    <dgm:cxn modelId="{AA377660-9BB2-4B5E-8B54-A5CAF9F468C1}" type="presOf" srcId="{409D915C-55A0-443E-BC64-E8F4B979FB0E}" destId="{4A68BC4A-908F-45D0-BA2C-846D9FEC14B1}" srcOrd="0" destOrd="0" presId="urn:microsoft.com/office/officeart/2005/8/layout/lProcess3"/>
    <dgm:cxn modelId="{8AD20057-8D0E-4860-B76A-702746D0FE14}" srcId="{409D915C-55A0-443E-BC64-E8F4B979FB0E}" destId="{423CBF19-5B91-46C9-AA71-000AC6319F20}" srcOrd="0" destOrd="0" parTransId="{B06A74FD-9EC2-452C-AB38-14EE1DF8EB4B}" sibTransId="{A87D2158-FB75-42E1-852B-D9A3137AFB17}"/>
    <dgm:cxn modelId="{36A63AB0-0867-4319-8048-4B29881903C1}" type="presOf" srcId="{86F53836-1302-422A-80A9-0BF14AF7880A}" destId="{274C4AE6-723C-4BD6-834B-A553C5AD5C26}" srcOrd="0" destOrd="0" presId="urn:microsoft.com/office/officeart/2005/8/layout/lProcess3"/>
    <dgm:cxn modelId="{89666CBC-BF79-48CE-9023-F44CC1BB5E27}" type="presOf" srcId="{423CBF19-5B91-46C9-AA71-000AC6319F20}" destId="{F03AE8F9-A6D9-4374-95DE-39CA3F2C2683}" srcOrd="0" destOrd="0" presId="urn:microsoft.com/office/officeart/2005/8/layout/lProcess3"/>
    <dgm:cxn modelId="{103589BF-9813-467E-BF75-9C422697ABFF}" srcId="{86F53836-1302-422A-80A9-0BF14AF7880A}" destId="{409D915C-55A0-443E-BC64-E8F4B979FB0E}" srcOrd="0" destOrd="0" parTransId="{BE19DAED-A2DA-4AFD-97A1-DACCB46E2E4D}" sibTransId="{3867B197-C766-43D0-9134-6FB5132EFA97}"/>
    <dgm:cxn modelId="{C6016338-AF29-43BB-A939-5D7224231DFC}" type="presParOf" srcId="{274C4AE6-723C-4BD6-834B-A553C5AD5C26}" destId="{53273D1D-FCD6-434E-8C8F-BBFBF6750CE0}" srcOrd="0" destOrd="0" presId="urn:microsoft.com/office/officeart/2005/8/layout/lProcess3"/>
    <dgm:cxn modelId="{5A507C06-810F-46C2-9DFD-441E8B5C7996}" type="presParOf" srcId="{53273D1D-FCD6-434E-8C8F-BBFBF6750CE0}" destId="{4A68BC4A-908F-45D0-BA2C-846D9FEC14B1}" srcOrd="0" destOrd="0" presId="urn:microsoft.com/office/officeart/2005/8/layout/lProcess3"/>
    <dgm:cxn modelId="{E1139C95-1B65-4FE4-AA6B-EDE7A05879C9}" type="presParOf" srcId="{53273D1D-FCD6-434E-8C8F-BBFBF6750CE0}" destId="{CAE63BA7-63C7-4182-B1C8-B98AEB7AFD7B}" srcOrd="1" destOrd="0" presId="urn:microsoft.com/office/officeart/2005/8/layout/lProcess3"/>
    <dgm:cxn modelId="{92CC7827-5AB6-42EE-88F0-954653245F06}" type="presParOf" srcId="{53273D1D-FCD6-434E-8C8F-BBFBF6750CE0}" destId="{F03AE8F9-A6D9-4374-95DE-39CA3F2C2683}"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94704D-0435-479E-B44A-5DB3381E8CFD}" type="doc">
      <dgm:prSet loTypeId="urn:microsoft.com/office/officeart/2005/8/layout/hProcess9" loCatId="process" qsTypeId="urn:microsoft.com/office/officeart/2005/8/quickstyle/3d5" qsCatId="3D" csTypeId="urn:microsoft.com/office/officeart/2005/8/colors/colorful5" csCatId="colorful"/>
      <dgm:spPr/>
      <dgm:t>
        <a:bodyPr/>
        <a:lstStyle/>
        <a:p>
          <a:endParaRPr lang="fi-FI"/>
        </a:p>
      </dgm:t>
    </dgm:pt>
    <dgm:pt modelId="{95993460-399C-4D4A-85BB-CC4F819C93E9}">
      <dgm:prSet/>
      <dgm:spPr/>
      <dgm:t>
        <a:bodyPr/>
        <a:lstStyle/>
        <a:p>
          <a:r>
            <a:rPr lang="fi-FI" b="1" i="0" baseline="0"/>
            <a:t>PFI on pakollinen Esiteasetuksen tarkoittamissa tapauksissa </a:t>
          </a:r>
          <a:endParaRPr lang="fi-FI"/>
        </a:p>
      </dgm:t>
    </dgm:pt>
    <dgm:pt modelId="{816264BA-47A9-4B5A-A1C4-E72F4A39E46D}" type="parTrans" cxnId="{425023D5-E2D7-40ED-B407-733CF924ED2F}">
      <dgm:prSet/>
      <dgm:spPr/>
      <dgm:t>
        <a:bodyPr/>
        <a:lstStyle/>
        <a:p>
          <a:endParaRPr lang="fi-FI"/>
        </a:p>
      </dgm:t>
    </dgm:pt>
    <dgm:pt modelId="{7C8250AC-2E70-438C-8E96-390404A1A044}" type="sibTrans" cxnId="{425023D5-E2D7-40ED-B407-733CF924ED2F}">
      <dgm:prSet/>
      <dgm:spPr/>
      <dgm:t>
        <a:bodyPr/>
        <a:lstStyle/>
        <a:p>
          <a:endParaRPr lang="fi-FI"/>
        </a:p>
      </dgm:t>
    </dgm:pt>
    <dgm:pt modelId="{18FDCB7E-7331-44FF-BC59-16198329BB3B}">
      <dgm:prSet/>
      <dgm:spPr/>
      <dgm:t>
        <a:bodyPr/>
        <a:lstStyle/>
        <a:p>
          <a:r>
            <a:rPr lang="fi-FI" b="0" i="0" baseline="0"/>
            <a:t>mm. liiketoimintaan vaikuttavien muutosten raportointia varten </a:t>
          </a:r>
          <a:endParaRPr lang="fi-FI"/>
        </a:p>
      </dgm:t>
    </dgm:pt>
    <dgm:pt modelId="{8DC41E7E-EB72-4B58-AE1D-289B1AF4808C}" type="parTrans" cxnId="{D4744101-8C6A-49C6-ACD1-A49E98E721CA}">
      <dgm:prSet/>
      <dgm:spPr/>
      <dgm:t>
        <a:bodyPr/>
        <a:lstStyle/>
        <a:p>
          <a:endParaRPr lang="fi-FI"/>
        </a:p>
      </dgm:t>
    </dgm:pt>
    <dgm:pt modelId="{3605D8FB-234A-4915-822B-8DB0B553ED77}" type="sibTrans" cxnId="{D4744101-8C6A-49C6-ACD1-A49E98E721CA}">
      <dgm:prSet/>
      <dgm:spPr/>
      <dgm:t>
        <a:bodyPr/>
        <a:lstStyle/>
        <a:p>
          <a:endParaRPr lang="fi-FI"/>
        </a:p>
      </dgm:t>
    </dgm:pt>
    <dgm:pt modelId="{5EA4EE24-C2FD-4849-8AF6-4356090ECB1D}">
      <dgm:prSet/>
      <dgm:spPr/>
      <dgm:t>
        <a:bodyPr/>
        <a:lstStyle/>
        <a:p>
          <a:r>
            <a:rPr lang="fi-FI" b="1" i="0" baseline="0"/>
            <a:t>Yritys voi myös vapaaehtoisesti antaa lisätietoa, joka on tarkoitettu kuvaamaan tarkemmin kuin IFRS-tieto yrityksen todellista tilannetta </a:t>
          </a:r>
          <a:endParaRPr lang="fi-FI"/>
        </a:p>
      </dgm:t>
    </dgm:pt>
    <dgm:pt modelId="{3F9B5695-F8C8-40D7-930B-D13EA00AAF0C}" type="parTrans" cxnId="{B930F76E-122F-43A4-BABD-3CAA73AE2122}">
      <dgm:prSet/>
      <dgm:spPr/>
      <dgm:t>
        <a:bodyPr/>
        <a:lstStyle/>
        <a:p>
          <a:endParaRPr lang="fi-FI"/>
        </a:p>
      </dgm:t>
    </dgm:pt>
    <dgm:pt modelId="{11AAC515-387D-4935-8DB2-B5E216D6ADBD}" type="sibTrans" cxnId="{B930F76E-122F-43A4-BABD-3CAA73AE2122}">
      <dgm:prSet/>
      <dgm:spPr/>
      <dgm:t>
        <a:bodyPr/>
        <a:lstStyle/>
        <a:p>
          <a:endParaRPr lang="fi-FI"/>
        </a:p>
      </dgm:t>
    </dgm:pt>
    <dgm:pt modelId="{C698A002-C4A7-4691-85DA-75DBC8DB6F4D}">
      <dgm:prSet/>
      <dgm:spPr/>
      <dgm:t>
        <a:bodyPr/>
        <a:lstStyle/>
        <a:p>
          <a:r>
            <a:rPr lang="fi-FI" b="1" i="0" baseline="0"/>
            <a:t>Tätä tietoa tulisi ehkä nykyään kutsua ”non-IFRS”-informaatioksi tai ”muokatuksi”informaatioksi, erotukseksi Esiteasetuksessa säännellystä PFI-informaatiosta </a:t>
          </a:r>
          <a:endParaRPr lang="fi-FI"/>
        </a:p>
      </dgm:t>
    </dgm:pt>
    <dgm:pt modelId="{678B82F3-7116-4B40-BF87-1B2B39B06C3A}" type="parTrans" cxnId="{6DF1B3BB-CF91-45EA-94C4-38E4FB129AF4}">
      <dgm:prSet/>
      <dgm:spPr/>
      <dgm:t>
        <a:bodyPr/>
        <a:lstStyle/>
        <a:p>
          <a:endParaRPr lang="fi-FI"/>
        </a:p>
      </dgm:t>
    </dgm:pt>
    <dgm:pt modelId="{7DEC4B28-27F4-46B2-9145-13D3EEE0F871}" type="sibTrans" cxnId="{6DF1B3BB-CF91-45EA-94C4-38E4FB129AF4}">
      <dgm:prSet/>
      <dgm:spPr/>
      <dgm:t>
        <a:bodyPr/>
        <a:lstStyle/>
        <a:p>
          <a:endParaRPr lang="fi-FI"/>
        </a:p>
      </dgm:t>
    </dgm:pt>
    <dgm:pt modelId="{F907C3F3-3603-4F5A-8F72-286B7D706C1B}" type="pres">
      <dgm:prSet presAssocID="{EE94704D-0435-479E-B44A-5DB3381E8CFD}" presName="CompostProcess" presStyleCnt="0">
        <dgm:presLayoutVars>
          <dgm:dir/>
          <dgm:resizeHandles val="exact"/>
        </dgm:presLayoutVars>
      </dgm:prSet>
      <dgm:spPr/>
    </dgm:pt>
    <dgm:pt modelId="{D88E6F06-B858-4E75-8874-70893BA808D8}" type="pres">
      <dgm:prSet presAssocID="{EE94704D-0435-479E-B44A-5DB3381E8CFD}" presName="arrow" presStyleLbl="bgShp" presStyleIdx="0" presStyleCnt="1"/>
      <dgm:spPr/>
    </dgm:pt>
    <dgm:pt modelId="{18C7C058-98C8-4524-AE36-23FC8AF4598D}" type="pres">
      <dgm:prSet presAssocID="{EE94704D-0435-479E-B44A-5DB3381E8CFD}" presName="linearProcess" presStyleCnt="0"/>
      <dgm:spPr/>
    </dgm:pt>
    <dgm:pt modelId="{C6591E95-6895-4D12-8A81-9DE0AA8C6FCB}" type="pres">
      <dgm:prSet presAssocID="{95993460-399C-4D4A-85BB-CC4F819C93E9}" presName="textNode" presStyleLbl="node1" presStyleIdx="0" presStyleCnt="3">
        <dgm:presLayoutVars>
          <dgm:bulletEnabled val="1"/>
        </dgm:presLayoutVars>
      </dgm:prSet>
      <dgm:spPr/>
    </dgm:pt>
    <dgm:pt modelId="{015CA538-09EB-4A54-B3D6-57F580062631}" type="pres">
      <dgm:prSet presAssocID="{7C8250AC-2E70-438C-8E96-390404A1A044}" presName="sibTrans" presStyleCnt="0"/>
      <dgm:spPr/>
    </dgm:pt>
    <dgm:pt modelId="{98323A77-AC4A-4F53-A9D6-14A4CBC550E7}" type="pres">
      <dgm:prSet presAssocID="{5EA4EE24-C2FD-4849-8AF6-4356090ECB1D}" presName="textNode" presStyleLbl="node1" presStyleIdx="1" presStyleCnt="3">
        <dgm:presLayoutVars>
          <dgm:bulletEnabled val="1"/>
        </dgm:presLayoutVars>
      </dgm:prSet>
      <dgm:spPr/>
    </dgm:pt>
    <dgm:pt modelId="{B4FD6B87-AF94-44DA-BA80-4A7C931C1D50}" type="pres">
      <dgm:prSet presAssocID="{11AAC515-387D-4935-8DB2-B5E216D6ADBD}" presName="sibTrans" presStyleCnt="0"/>
      <dgm:spPr/>
    </dgm:pt>
    <dgm:pt modelId="{105D0ED4-EA7F-4EE2-B51E-C518C398A087}" type="pres">
      <dgm:prSet presAssocID="{C698A002-C4A7-4691-85DA-75DBC8DB6F4D}" presName="textNode" presStyleLbl="node1" presStyleIdx="2" presStyleCnt="3">
        <dgm:presLayoutVars>
          <dgm:bulletEnabled val="1"/>
        </dgm:presLayoutVars>
      </dgm:prSet>
      <dgm:spPr/>
    </dgm:pt>
  </dgm:ptLst>
  <dgm:cxnLst>
    <dgm:cxn modelId="{D4744101-8C6A-49C6-ACD1-A49E98E721CA}" srcId="{95993460-399C-4D4A-85BB-CC4F819C93E9}" destId="{18FDCB7E-7331-44FF-BC59-16198329BB3B}" srcOrd="0" destOrd="0" parTransId="{8DC41E7E-EB72-4B58-AE1D-289B1AF4808C}" sibTransId="{3605D8FB-234A-4915-822B-8DB0B553ED77}"/>
    <dgm:cxn modelId="{F8B93126-3324-4DCA-A370-54EBD0D129C2}" type="presOf" srcId="{18FDCB7E-7331-44FF-BC59-16198329BB3B}" destId="{C6591E95-6895-4D12-8A81-9DE0AA8C6FCB}" srcOrd="0" destOrd="1" presId="urn:microsoft.com/office/officeart/2005/8/layout/hProcess9"/>
    <dgm:cxn modelId="{2C89073A-B3BF-4A40-9763-135CDAB4F899}" type="presOf" srcId="{5EA4EE24-C2FD-4849-8AF6-4356090ECB1D}" destId="{98323A77-AC4A-4F53-A9D6-14A4CBC550E7}" srcOrd="0" destOrd="0" presId="urn:microsoft.com/office/officeart/2005/8/layout/hProcess9"/>
    <dgm:cxn modelId="{B930F76E-122F-43A4-BABD-3CAA73AE2122}" srcId="{EE94704D-0435-479E-B44A-5DB3381E8CFD}" destId="{5EA4EE24-C2FD-4849-8AF6-4356090ECB1D}" srcOrd="1" destOrd="0" parTransId="{3F9B5695-F8C8-40D7-930B-D13EA00AAF0C}" sibTransId="{11AAC515-387D-4935-8DB2-B5E216D6ADBD}"/>
    <dgm:cxn modelId="{43196E8A-D9F6-4B12-8291-98D420CA431F}" type="presOf" srcId="{EE94704D-0435-479E-B44A-5DB3381E8CFD}" destId="{F907C3F3-3603-4F5A-8F72-286B7D706C1B}" srcOrd="0" destOrd="0" presId="urn:microsoft.com/office/officeart/2005/8/layout/hProcess9"/>
    <dgm:cxn modelId="{7CC1AB9E-8EF0-486D-8F23-6DAB99F7A2B8}" type="presOf" srcId="{95993460-399C-4D4A-85BB-CC4F819C93E9}" destId="{C6591E95-6895-4D12-8A81-9DE0AA8C6FCB}" srcOrd="0" destOrd="0" presId="urn:microsoft.com/office/officeart/2005/8/layout/hProcess9"/>
    <dgm:cxn modelId="{39316BAA-071B-4B70-8F28-155BA77458F2}" type="presOf" srcId="{C698A002-C4A7-4691-85DA-75DBC8DB6F4D}" destId="{105D0ED4-EA7F-4EE2-B51E-C518C398A087}" srcOrd="0" destOrd="0" presId="urn:microsoft.com/office/officeart/2005/8/layout/hProcess9"/>
    <dgm:cxn modelId="{6DF1B3BB-CF91-45EA-94C4-38E4FB129AF4}" srcId="{EE94704D-0435-479E-B44A-5DB3381E8CFD}" destId="{C698A002-C4A7-4691-85DA-75DBC8DB6F4D}" srcOrd="2" destOrd="0" parTransId="{678B82F3-7116-4B40-BF87-1B2B39B06C3A}" sibTransId="{7DEC4B28-27F4-46B2-9145-13D3EEE0F871}"/>
    <dgm:cxn modelId="{425023D5-E2D7-40ED-B407-733CF924ED2F}" srcId="{EE94704D-0435-479E-B44A-5DB3381E8CFD}" destId="{95993460-399C-4D4A-85BB-CC4F819C93E9}" srcOrd="0" destOrd="0" parTransId="{816264BA-47A9-4B5A-A1C4-E72F4A39E46D}" sibTransId="{7C8250AC-2E70-438C-8E96-390404A1A044}"/>
    <dgm:cxn modelId="{430ACA62-D44B-439E-8798-968725ABAFB9}" type="presParOf" srcId="{F907C3F3-3603-4F5A-8F72-286B7D706C1B}" destId="{D88E6F06-B858-4E75-8874-70893BA808D8}" srcOrd="0" destOrd="0" presId="urn:microsoft.com/office/officeart/2005/8/layout/hProcess9"/>
    <dgm:cxn modelId="{9A616E77-C3AD-440D-9FC7-88F5B70124BB}" type="presParOf" srcId="{F907C3F3-3603-4F5A-8F72-286B7D706C1B}" destId="{18C7C058-98C8-4524-AE36-23FC8AF4598D}" srcOrd="1" destOrd="0" presId="urn:microsoft.com/office/officeart/2005/8/layout/hProcess9"/>
    <dgm:cxn modelId="{7AC82D30-4AF2-44A5-A7D5-CE5A9FD08E52}" type="presParOf" srcId="{18C7C058-98C8-4524-AE36-23FC8AF4598D}" destId="{C6591E95-6895-4D12-8A81-9DE0AA8C6FCB}" srcOrd="0" destOrd="0" presId="urn:microsoft.com/office/officeart/2005/8/layout/hProcess9"/>
    <dgm:cxn modelId="{5DC9076B-5FB8-4C6D-8DF9-79AD3E04D080}" type="presParOf" srcId="{18C7C058-98C8-4524-AE36-23FC8AF4598D}" destId="{015CA538-09EB-4A54-B3D6-57F580062631}" srcOrd="1" destOrd="0" presId="urn:microsoft.com/office/officeart/2005/8/layout/hProcess9"/>
    <dgm:cxn modelId="{A17D7E1C-8BEC-4066-BB37-CE40CAB319B5}" type="presParOf" srcId="{18C7C058-98C8-4524-AE36-23FC8AF4598D}" destId="{98323A77-AC4A-4F53-A9D6-14A4CBC550E7}" srcOrd="2" destOrd="0" presId="urn:microsoft.com/office/officeart/2005/8/layout/hProcess9"/>
    <dgm:cxn modelId="{2F801DF7-578D-4026-BAF2-A49577A1A757}" type="presParOf" srcId="{18C7C058-98C8-4524-AE36-23FC8AF4598D}" destId="{B4FD6B87-AF94-44DA-BA80-4A7C931C1D50}" srcOrd="3" destOrd="0" presId="urn:microsoft.com/office/officeart/2005/8/layout/hProcess9"/>
    <dgm:cxn modelId="{8DC3E0E0-3C70-48D4-B12B-E71DA2BDA655}" type="presParOf" srcId="{18C7C058-98C8-4524-AE36-23FC8AF4598D}" destId="{105D0ED4-EA7F-4EE2-B51E-C518C398A08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02B4563-044D-4673-81FB-0B0F6A3CC040}" type="doc">
      <dgm:prSet loTypeId="urn:microsoft.com/office/officeart/2005/8/layout/vProcess5" loCatId="process" qsTypeId="urn:microsoft.com/office/officeart/2005/8/quickstyle/3d4" qsCatId="3D" csTypeId="urn:microsoft.com/office/officeart/2005/8/colors/colorful4" csCatId="colorful"/>
      <dgm:spPr/>
      <dgm:t>
        <a:bodyPr/>
        <a:lstStyle/>
        <a:p>
          <a:endParaRPr lang="fi-FI"/>
        </a:p>
      </dgm:t>
    </dgm:pt>
    <dgm:pt modelId="{925564EA-3E3D-4A43-98C7-C16F78B40A1D}">
      <dgm:prSet/>
      <dgm:spPr/>
      <dgm:t>
        <a:bodyPr/>
        <a:lstStyle/>
        <a:p>
          <a:r>
            <a:rPr lang="fi-FI" b="1"/>
            <a:t>Muiden kuin käteiserien, kuten poistojen, poissulkemisen teoria on, että nämä eivät ole todellisia kuluja eivätkä siten kuvaa yrityksen todellisia tulosmahdollisuuksia. Mutta GAAP: n mukaan poistot katsotaan kuluiksi, koska ne edustavat omaisuuden arvon menetystä.</a:t>
          </a:r>
          <a:endParaRPr lang="fi-FI"/>
        </a:p>
      </dgm:t>
    </dgm:pt>
    <dgm:pt modelId="{942094B8-32AF-450F-A13B-057C5E79D6F9}" type="parTrans" cxnId="{247F5D14-DE73-47A1-B4B0-E1BC4B3D993C}">
      <dgm:prSet/>
      <dgm:spPr/>
      <dgm:t>
        <a:bodyPr/>
        <a:lstStyle/>
        <a:p>
          <a:endParaRPr lang="fi-FI"/>
        </a:p>
      </dgm:t>
    </dgm:pt>
    <dgm:pt modelId="{BF20A417-742F-4E3A-AB77-E01BDF6F3345}" type="sibTrans" cxnId="{247F5D14-DE73-47A1-B4B0-E1BC4B3D993C}">
      <dgm:prSet/>
      <dgm:spPr/>
      <dgm:t>
        <a:bodyPr/>
        <a:lstStyle/>
        <a:p>
          <a:endParaRPr lang="fi-FI"/>
        </a:p>
      </dgm:t>
    </dgm:pt>
    <dgm:pt modelId="{A87780CA-4EBA-4348-A47B-A1A2F0BDEFC9}">
      <dgm:prSet/>
      <dgm:spPr/>
      <dgm:t>
        <a:bodyPr/>
        <a:lstStyle/>
        <a:p>
          <a:r>
            <a:rPr lang="fi-FI" b="1"/>
            <a:t>Yhtiö sulkee pois nämä erät aikomuksenaan esittää luvut selkeämmin sijoittajille.</a:t>
          </a:r>
          <a:endParaRPr lang="fi-FI"/>
        </a:p>
      </dgm:t>
    </dgm:pt>
    <dgm:pt modelId="{43D4AE09-1CB9-4191-AD00-3C293420D333}" type="parTrans" cxnId="{AFE97472-573C-4812-B955-AD322B0AE1AD}">
      <dgm:prSet/>
      <dgm:spPr/>
      <dgm:t>
        <a:bodyPr/>
        <a:lstStyle/>
        <a:p>
          <a:endParaRPr lang="fi-FI"/>
        </a:p>
      </dgm:t>
    </dgm:pt>
    <dgm:pt modelId="{6270C8F9-2DC1-4B1F-BD67-3DDE679E422A}" type="sibTrans" cxnId="{AFE97472-573C-4812-B955-AD322B0AE1AD}">
      <dgm:prSet/>
      <dgm:spPr/>
      <dgm:t>
        <a:bodyPr/>
        <a:lstStyle/>
        <a:p>
          <a:endParaRPr lang="fi-FI"/>
        </a:p>
      </dgm:t>
    </dgm:pt>
    <dgm:pt modelId="{B8257361-1A81-4743-BD4B-BE2B5F706A04}">
      <dgm:prSet/>
      <dgm:spPr/>
      <dgm:t>
        <a:bodyPr/>
        <a:lstStyle/>
        <a:p>
          <a:r>
            <a:rPr lang="fi-FI" b="1"/>
            <a:t>”Ei-IFRS” -tulos kuvaa tilinpäätöstä, jonka tietoihin on sisällytetty hypoteettisia määriä tai arvioita, jotta saadaan ”kuva” yrityksen tuloksesta, jos tiettyjä kertaluonteisia eriä ei oteta huomioon.</a:t>
          </a:r>
          <a:endParaRPr lang="fi-FI"/>
        </a:p>
      </dgm:t>
    </dgm:pt>
    <dgm:pt modelId="{5EAAEAAF-01EC-4A17-8686-B7D981EAB971}" type="parTrans" cxnId="{5F20B845-F8FC-4CBB-9E10-E804E27723A6}">
      <dgm:prSet/>
      <dgm:spPr/>
      <dgm:t>
        <a:bodyPr/>
        <a:lstStyle/>
        <a:p>
          <a:endParaRPr lang="fi-FI"/>
        </a:p>
      </dgm:t>
    </dgm:pt>
    <dgm:pt modelId="{D07BEA05-1238-4652-B7AD-D7C300701C0C}" type="sibTrans" cxnId="{5F20B845-F8FC-4CBB-9E10-E804E27723A6}">
      <dgm:prSet/>
      <dgm:spPr/>
      <dgm:t>
        <a:bodyPr/>
        <a:lstStyle/>
        <a:p>
          <a:endParaRPr lang="fi-FI"/>
        </a:p>
      </dgm:t>
    </dgm:pt>
    <dgm:pt modelId="{AF8AAD71-1D55-4B7E-9A43-B1A4DA40771C}">
      <dgm:prSet/>
      <dgm:spPr/>
      <dgm:t>
        <a:bodyPr/>
        <a:lstStyle/>
        <a:p>
          <a:r>
            <a:rPr lang="fi-FI" b="1"/>
            <a:t>Tällaiset tulotiedot voivat olla erittäin hyödyllisiä sijoittajille, jotka haluavat tarkan kuvan yrityksen normaaleista tulosnäkymistä</a:t>
          </a:r>
          <a:endParaRPr lang="fi-FI"/>
        </a:p>
      </dgm:t>
    </dgm:pt>
    <dgm:pt modelId="{558C6748-5EB9-4AB1-A0EF-EE4D3F09CCD1}" type="parTrans" cxnId="{3EE3C624-2E54-4BCE-9D71-E03CB9AD4EB4}">
      <dgm:prSet/>
      <dgm:spPr/>
      <dgm:t>
        <a:bodyPr/>
        <a:lstStyle/>
        <a:p>
          <a:endParaRPr lang="fi-FI"/>
        </a:p>
      </dgm:t>
    </dgm:pt>
    <dgm:pt modelId="{87D60228-D933-4B76-99B1-0EABB8DF56CB}" type="sibTrans" cxnId="{3EE3C624-2E54-4BCE-9D71-E03CB9AD4EB4}">
      <dgm:prSet/>
      <dgm:spPr/>
      <dgm:t>
        <a:bodyPr/>
        <a:lstStyle/>
        <a:p>
          <a:endParaRPr lang="fi-FI"/>
        </a:p>
      </dgm:t>
    </dgm:pt>
    <dgm:pt modelId="{254F9919-BA48-435E-A463-D9D01CCE1AE7}">
      <dgm:prSet/>
      <dgm:spPr/>
      <dgm:t>
        <a:bodyPr/>
        <a:lstStyle/>
        <a:p>
          <a:r>
            <a:rPr lang="fi-FI" b="1"/>
            <a:t>mutta jättämällä erät, jotka vähentävät ilmoitettuja tuloja, tämä prosessi voi saada yrityksen näyttämään kannattavalta, vaikka se menettää rahaa. Tämä on synnyttänyt sellaiset lempinimet ”ei-IFRS” -tuloille kuin EEBS (tulos ilman pahoja asioita).</a:t>
          </a:r>
          <a:endParaRPr lang="fi-FI"/>
        </a:p>
      </dgm:t>
    </dgm:pt>
    <dgm:pt modelId="{580B2458-BAB8-4558-883E-21A05A617933}" type="parTrans" cxnId="{BCC10F96-E37E-4800-9907-AAA0D7158D74}">
      <dgm:prSet/>
      <dgm:spPr/>
      <dgm:t>
        <a:bodyPr/>
        <a:lstStyle/>
        <a:p>
          <a:endParaRPr lang="fi-FI"/>
        </a:p>
      </dgm:t>
    </dgm:pt>
    <dgm:pt modelId="{7C682E7C-6187-4DF7-9B01-79D9E53A013E}" type="sibTrans" cxnId="{BCC10F96-E37E-4800-9907-AAA0D7158D74}">
      <dgm:prSet/>
      <dgm:spPr/>
      <dgm:t>
        <a:bodyPr/>
        <a:lstStyle/>
        <a:p>
          <a:endParaRPr lang="fi-FI"/>
        </a:p>
      </dgm:t>
    </dgm:pt>
    <dgm:pt modelId="{7A8CCC5E-4D2C-416F-96C9-2EBBFC60B725}" type="pres">
      <dgm:prSet presAssocID="{802B4563-044D-4673-81FB-0B0F6A3CC040}" presName="outerComposite" presStyleCnt="0">
        <dgm:presLayoutVars>
          <dgm:chMax val="5"/>
          <dgm:dir/>
          <dgm:resizeHandles val="exact"/>
        </dgm:presLayoutVars>
      </dgm:prSet>
      <dgm:spPr/>
    </dgm:pt>
    <dgm:pt modelId="{B688A56F-2243-4914-8E73-07C1FFBB3C39}" type="pres">
      <dgm:prSet presAssocID="{802B4563-044D-4673-81FB-0B0F6A3CC040}" presName="dummyMaxCanvas" presStyleCnt="0">
        <dgm:presLayoutVars/>
      </dgm:prSet>
      <dgm:spPr/>
    </dgm:pt>
    <dgm:pt modelId="{B50D0A2D-1874-4FD9-BBE0-F4C8D9BBCB26}" type="pres">
      <dgm:prSet presAssocID="{802B4563-044D-4673-81FB-0B0F6A3CC040}" presName="FiveNodes_1" presStyleLbl="node1" presStyleIdx="0" presStyleCnt="5">
        <dgm:presLayoutVars>
          <dgm:bulletEnabled val="1"/>
        </dgm:presLayoutVars>
      </dgm:prSet>
      <dgm:spPr/>
    </dgm:pt>
    <dgm:pt modelId="{32992CE9-FC18-430E-B709-EB5092597128}" type="pres">
      <dgm:prSet presAssocID="{802B4563-044D-4673-81FB-0B0F6A3CC040}" presName="FiveNodes_2" presStyleLbl="node1" presStyleIdx="1" presStyleCnt="5">
        <dgm:presLayoutVars>
          <dgm:bulletEnabled val="1"/>
        </dgm:presLayoutVars>
      </dgm:prSet>
      <dgm:spPr/>
    </dgm:pt>
    <dgm:pt modelId="{CE1198F6-9175-4DD1-9926-D32B8D04ED5E}" type="pres">
      <dgm:prSet presAssocID="{802B4563-044D-4673-81FB-0B0F6A3CC040}" presName="FiveNodes_3" presStyleLbl="node1" presStyleIdx="2" presStyleCnt="5">
        <dgm:presLayoutVars>
          <dgm:bulletEnabled val="1"/>
        </dgm:presLayoutVars>
      </dgm:prSet>
      <dgm:spPr/>
    </dgm:pt>
    <dgm:pt modelId="{254C2B6B-05E9-4AD0-A84C-C261AFAEAC60}" type="pres">
      <dgm:prSet presAssocID="{802B4563-044D-4673-81FB-0B0F6A3CC040}" presName="FiveNodes_4" presStyleLbl="node1" presStyleIdx="3" presStyleCnt="5">
        <dgm:presLayoutVars>
          <dgm:bulletEnabled val="1"/>
        </dgm:presLayoutVars>
      </dgm:prSet>
      <dgm:spPr/>
    </dgm:pt>
    <dgm:pt modelId="{9E15801B-664C-450C-9CCA-8FD474E6270E}" type="pres">
      <dgm:prSet presAssocID="{802B4563-044D-4673-81FB-0B0F6A3CC040}" presName="FiveNodes_5" presStyleLbl="node1" presStyleIdx="4" presStyleCnt="5">
        <dgm:presLayoutVars>
          <dgm:bulletEnabled val="1"/>
        </dgm:presLayoutVars>
      </dgm:prSet>
      <dgm:spPr/>
    </dgm:pt>
    <dgm:pt modelId="{E12B7E09-4C74-4F90-B020-FA65AE6DB994}" type="pres">
      <dgm:prSet presAssocID="{802B4563-044D-4673-81FB-0B0F6A3CC040}" presName="FiveConn_1-2" presStyleLbl="fgAccFollowNode1" presStyleIdx="0" presStyleCnt="4">
        <dgm:presLayoutVars>
          <dgm:bulletEnabled val="1"/>
        </dgm:presLayoutVars>
      </dgm:prSet>
      <dgm:spPr/>
    </dgm:pt>
    <dgm:pt modelId="{A6FCF853-7CDB-46DE-BC24-25481DADEB27}" type="pres">
      <dgm:prSet presAssocID="{802B4563-044D-4673-81FB-0B0F6A3CC040}" presName="FiveConn_2-3" presStyleLbl="fgAccFollowNode1" presStyleIdx="1" presStyleCnt="4">
        <dgm:presLayoutVars>
          <dgm:bulletEnabled val="1"/>
        </dgm:presLayoutVars>
      </dgm:prSet>
      <dgm:spPr/>
    </dgm:pt>
    <dgm:pt modelId="{8A1AF502-97CB-4D0F-967F-36546397AAB6}" type="pres">
      <dgm:prSet presAssocID="{802B4563-044D-4673-81FB-0B0F6A3CC040}" presName="FiveConn_3-4" presStyleLbl="fgAccFollowNode1" presStyleIdx="2" presStyleCnt="4">
        <dgm:presLayoutVars>
          <dgm:bulletEnabled val="1"/>
        </dgm:presLayoutVars>
      </dgm:prSet>
      <dgm:spPr/>
    </dgm:pt>
    <dgm:pt modelId="{435CEA26-74FB-4309-8CDF-BBD381EA56FD}" type="pres">
      <dgm:prSet presAssocID="{802B4563-044D-4673-81FB-0B0F6A3CC040}" presName="FiveConn_4-5" presStyleLbl="fgAccFollowNode1" presStyleIdx="3" presStyleCnt="4">
        <dgm:presLayoutVars>
          <dgm:bulletEnabled val="1"/>
        </dgm:presLayoutVars>
      </dgm:prSet>
      <dgm:spPr/>
    </dgm:pt>
    <dgm:pt modelId="{452E5ADF-B982-4FBE-B780-C8D071C0B99D}" type="pres">
      <dgm:prSet presAssocID="{802B4563-044D-4673-81FB-0B0F6A3CC040}" presName="FiveNodes_1_text" presStyleLbl="node1" presStyleIdx="4" presStyleCnt="5">
        <dgm:presLayoutVars>
          <dgm:bulletEnabled val="1"/>
        </dgm:presLayoutVars>
      </dgm:prSet>
      <dgm:spPr/>
    </dgm:pt>
    <dgm:pt modelId="{AABF64DB-27D0-4576-BD6A-2842B7F9FB7D}" type="pres">
      <dgm:prSet presAssocID="{802B4563-044D-4673-81FB-0B0F6A3CC040}" presName="FiveNodes_2_text" presStyleLbl="node1" presStyleIdx="4" presStyleCnt="5">
        <dgm:presLayoutVars>
          <dgm:bulletEnabled val="1"/>
        </dgm:presLayoutVars>
      </dgm:prSet>
      <dgm:spPr/>
    </dgm:pt>
    <dgm:pt modelId="{619C2050-C72F-4D4B-B4F5-C4BB486E02CC}" type="pres">
      <dgm:prSet presAssocID="{802B4563-044D-4673-81FB-0B0F6A3CC040}" presName="FiveNodes_3_text" presStyleLbl="node1" presStyleIdx="4" presStyleCnt="5">
        <dgm:presLayoutVars>
          <dgm:bulletEnabled val="1"/>
        </dgm:presLayoutVars>
      </dgm:prSet>
      <dgm:spPr/>
    </dgm:pt>
    <dgm:pt modelId="{B7A6A0BC-C4F1-49E6-BE7C-0537BF60F44E}" type="pres">
      <dgm:prSet presAssocID="{802B4563-044D-4673-81FB-0B0F6A3CC040}" presName="FiveNodes_4_text" presStyleLbl="node1" presStyleIdx="4" presStyleCnt="5">
        <dgm:presLayoutVars>
          <dgm:bulletEnabled val="1"/>
        </dgm:presLayoutVars>
      </dgm:prSet>
      <dgm:spPr/>
    </dgm:pt>
    <dgm:pt modelId="{E0449997-6968-4E8F-8020-5C7C199264AA}" type="pres">
      <dgm:prSet presAssocID="{802B4563-044D-4673-81FB-0B0F6A3CC040}" presName="FiveNodes_5_text" presStyleLbl="node1" presStyleIdx="4" presStyleCnt="5">
        <dgm:presLayoutVars>
          <dgm:bulletEnabled val="1"/>
        </dgm:presLayoutVars>
      </dgm:prSet>
      <dgm:spPr/>
    </dgm:pt>
  </dgm:ptLst>
  <dgm:cxnLst>
    <dgm:cxn modelId="{1F8B300C-A538-4297-BE66-EB53E594F782}" type="presOf" srcId="{B8257361-1A81-4743-BD4B-BE2B5F706A04}" destId="{CE1198F6-9175-4DD1-9926-D32B8D04ED5E}" srcOrd="0" destOrd="0" presId="urn:microsoft.com/office/officeart/2005/8/layout/vProcess5"/>
    <dgm:cxn modelId="{247F5D14-DE73-47A1-B4B0-E1BC4B3D993C}" srcId="{802B4563-044D-4673-81FB-0B0F6A3CC040}" destId="{925564EA-3E3D-4A43-98C7-C16F78B40A1D}" srcOrd="0" destOrd="0" parTransId="{942094B8-32AF-450F-A13B-057C5E79D6F9}" sibTransId="{BF20A417-742F-4E3A-AB77-E01BDF6F3345}"/>
    <dgm:cxn modelId="{FBDBFF21-8060-43A0-A5F5-10E860F4B8A5}" type="presOf" srcId="{B8257361-1A81-4743-BD4B-BE2B5F706A04}" destId="{619C2050-C72F-4D4B-B4F5-C4BB486E02CC}" srcOrd="1" destOrd="0" presId="urn:microsoft.com/office/officeart/2005/8/layout/vProcess5"/>
    <dgm:cxn modelId="{3EE3C624-2E54-4BCE-9D71-E03CB9AD4EB4}" srcId="{802B4563-044D-4673-81FB-0B0F6A3CC040}" destId="{AF8AAD71-1D55-4B7E-9A43-B1A4DA40771C}" srcOrd="3" destOrd="0" parTransId="{558C6748-5EB9-4AB1-A0EF-EE4D3F09CCD1}" sibTransId="{87D60228-D933-4B76-99B1-0EABB8DF56CB}"/>
    <dgm:cxn modelId="{02BC8B27-1DF6-4B85-804E-AC1BF9B80BA4}" type="presOf" srcId="{87D60228-D933-4B76-99B1-0EABB8DF56CB}" destId="{435CEA26-74FB-4309-8CDF-BBD381EA56FD}" srcOrd="0" destOrd="0" presId="urn:microsoft.com/office/officeart/2005/8/layout/vProcess5"/>
    <dgm:cxn modelId="{5F20B845-F8FC-4CBB-9E10-E804E27723A6}" srcId="{802B4563-044D-4673-81FB-0B0F6A3CC040}" destId="{B8257361-1A81-4743-BD4B-BE2B5F706A04}" srcOrd="2" destOrd="0" parTransId="{5EAAEAAF-01EC-4A17-8686-B7D981EAB971}" sibTransId="{D07BEA05-1238-4652-B7AD-D7C300701C0C}"/>
    <dgm:cxn modelId="{E0073246-A40D-47EA-B567-182801007486}" type="presOf" srcId="{254F9919-BA48-435E-A463-D9D01CCE1AE7}" destId="{E0449997-6968-4E8F-8020-5C7C199264AA}" srcOrd="1" destOrd="0" presId="urn:microsoft.com/office/officeart/2005/8/layout/vProcess5"/>
    <dgm:cxn modelId="{3DE2A448-C35A-4AFE-B30A-2D145AD8B257}" type="presOf" srcId="{BF20A417-742F-4E3A-AB77-E01BDF6F3345}" destId="{E12B7E09-4C74-4F90-B020-FA65AE6DB994}" srcOrd="0" destOrd="0" presId="urn:microsoft.com/office/officeart/2005/8/layout/vProcess5"/>
    <dgm:cxn modelId="{AFE97472-573C-4812-B955-AD322B0AE1AD}" srcId="{802B4563-044D-4673-81FB-0B0F6A3CC040}" destId="{A87780CA-4EBA-4348-A47B-A1A2F0BDEFC9}" srcOrd="1" destOrd="0" parTransId="{43D4AE09-1CB9-4191-AD00-3C293420D333}" sibTransId="{6270C8F9-2DC1-4B1F-BD67-3DDE679E422A}"/>
    <dgm:cxn modelId="{3634B195-E25B-44D9-A76E-60EA4F14F11D}" type="presOf" srcId="{254F9919-BA48-435E-A463-D9D01CCE1AE7}" destId="{9E15801B-664C-450C-9CCA-8FD474E6270E}" srcOrd="0" destOrd="0" presId="urn:microsoft.com/office/officeart/2005/8/layout/vProcess5"/>
    <dgm:cxn modelId="{BCC10F96-E37E-4800-9907-AAA0D7158D74}" srcId="{802B4563-044D-4673-81FB-0B0F6A3CC040}" destId="{254F9919-BA48-435E-A463-D9D01CCE1AE7}" srcOrd="4" destOrd="0" parTransId="{580B2458-BAB8-4558-883E-21A05A617933}" sibTransId="{7C682E7C-6187-4DF7-9B01-79D9E53A013E}"/>
    <dgm:cxn modelId="{510C9397-AC8A-465D-8F2D-5209ADCEEA78}" type="presOf" srcId="{925564EA-3E3D-4A43-98C7-C16F78B40A1D}" destId="{452E5ADF-B982-4FBE-B780-C8D071C0B99D}" srcOrd="1" destOrd="0" presId="urn:microsoft.com/office/officeart/2005/8/layout/vProcess5"/>
    <dgm:cxn modelId="{9050ABA6-5298-4102-89EF-1BC23BEB8159}" type="presOf" srcId="{802B4563-044D-4673-81FB-0B0F6A3CC040}" destId="{7A8CCC5E-4D2C-416F-96C9-2EBBFC60B725}" srcOrd="0" destOrd="0" presId="urn:microsoft.com/office/officeart/2005/8/layout/vProcess5"/>
    <dgm:cxn modelId="{68D858A7-E350-4FFC-8161-F83B0634C767}" type="presOf" srcId="{925564EA-3E3D-4A43-98C7-C16F78B40A1D}" destId="{B50D0A2D-1874-4FD9-BBE0-F4C8D9BBCB26}" srcOrd="0" destOrd="0" presId="urn:microsoft.com/office/officeart/2005/8/layout/vProcess5"/>
    <dgm:cxn modelId="{263E08AD-B83A-41E1-B32A-6FCC0DBE8EBC}" type="presOf" srcId="{A87780CA-4EBA-4348-A47B-A1A2F0BDEFC9}" destId="{32992CE9-FC18-430E-B709-EB5092597128}" srcOrd="0" destOrd="0" presId="urn:microsoft.com/office/officeart/2005/8/layout/vProcess5"/>
    <dgm:cxn modelId="{19D8ACB2-2D16-4F03-89FB-C0ED2B9F4B06}" type="presOf" srcId="{6270C8F9-2DC1-4B1F-BD67-3DDE679E422A}" destId="{A6FCF853-7CDB-46DE-BC24-25481DADEB27}" srcOrd="0" destOrd="0" presId="urn:microsoft.com/office/officeart/2005/8/layout/vProcess5"/>
    <dgm:cxn modelId="{74688CD2-32C2-4579-B8B5-9E12C12ECAFE}" type="presOf" srcId="{A87780CA-4EBA-4348-A47B-A1A2F0BDEFC9}" destId="{AABF64DB-27D0-4576-BD6A-2842B7F9FB7D}" srcOrd="1" destOrd="0" presId="urn:microsoft.com/office/officeart/2005/8/layout/vProcess5"/>
    <dgm:cxn modelId="{CE2D7CD4-6650-4A53-BF35-8CE64833EAEA}" type="presOf" srcId="{AF8AAD71-1D55-4B7E-9A43-B1A4DA40771C}" destId="{B7A6A0BC-C4F1-49E6-BE7C-0537BF60F44E}" srcOrd="1" destOrd="0" presId="urn:microsoft.com/office/officeart/2005/8/layout/vProcess5"/>
    <dgm:cxn modelId="{577F6BE7-26C0-4DD8-995F-3EFE6F4F1269}" type="presOf" srcId="{AF8AAD71-1D55-4B7E-9A43-B1A4DA40771C}" destId="{254C2B6B-05E9-4AD0-A84C-C261AFAEAC60}" srcOrd="0" destOrd="0" presId="urn:microsoft.com/office/officeart/2005/8/layout/vProcess5"/>
    <dgm:cxn modelId="{04B1DDFC-569E-41FE-AE40-FC29E552FAE4}" type="presOf" srcId="{D07BEA05-1238-4652-B7AD-D7C300701C0C}" destId="{8A1AF502-97CB-4D0F-967F-36546397AAB6}" srcOrd="0" destOrd="0" presId="urn:microsoft.com/office/officeart/2005/8/layout/vProcess5"/>
    <dgm:cxn modelId="{070B88BB-92EC-4EAC-9E86-F00678308D72}" type="presParOf" srcId="{7A8CCC5E-4D2C-416F-96C9-2EBBFC60B725}" destId="{B688A56F-2243-4914-8E73-07C1FFBB3C39}" srcOrd="0" destOrd="0" presId="urn:microsoft.com/office/officeart/2005/8/layout/vProcess5"/>
    <dgm:cxn modelId="{6C5881E5-C277-4ADB-9424-537F5C4F8281}" type="presParOf" srcId="{7A8CCC5E-4D2C-416F-96C9-2EBBFC60B725}" destId="{B50D0A2D-1874-4FD9-BBE0-F4C8D9BBCB26}" srcOrd="1" destOrd="0" presId="urn:microsoft.com/office/officeart/2005/8/layout/vProcess5"/>
    <dgm:cxn modelId="{F0264134-6FA4-454B-B30E-E367ECF03488}" type="presParOf" srcId="{7A8CCC5E-4D2C-416F-96C9-2EBBFC60B725}" destId="{32992CE9-FC18-430E-B709-EB5092597128}" srcOrd="2" destOrd="0" presId="urn:microsoft.com/office/officeart/2005/8/layout/vProcess5"/>
    <dgm:cxn modelId="{50D68883-42B4-421B-80AE-D59E79CA306C}" type="presParOf" srcId="{7A8CCC5E-4D2C-416F-96C9-2EBBFC60B725}" destId="{CE1198F6-9175-4DD1-9926-D32B8D04ED5E}" srcOrd="3" destOrd="0" presId="urn:microsoft.com/office/officeart/2005/8/layout/vProcess5"/>
    <dgm:cxn modelId="{2EA02928-B11B-4297-A0C5-57B6136D80B4}" type="presParOf" srcId="{7A8CCC5E-4D2C-416F-96C9-2EBBFC60B725}" destId="{254C2B6B-05E9-4AD0-A84C-C261AFAEAC60}" srcOrd="4" destOrd="0" presId="urn:microsoft.com/office/officeart/2005/8/layout/vProcess5"/>
    <dgm:cxn modelId="{24474A1A-C1ED-481A-993A-18AE0FF61198}" type="presParOf" srcId="{7A8CCC5E-4D2C-416F-96C9-2EBBFC60B725}" destId="{9E15801B-664C-450C-9CCA-8FD474E6270E}" srcOrd="5" destOrd="0" presId="urn:microsoft.com/office/officeart/2005/8/layout/vProcess5"/>
    <dgm:cxn modelId="{80728A17-7BB4-4195-8FA9-5F79949F3837}" type="presParOf" srcId="{7A8CCC5E-4D2C-416F-96C9-2EBBFC60B725}" destId="{E12B7E09-4C74-4F90-B020-FA65AE6DB994}" srcOrd="6" destOrd="0" presId="urn:microsoft.com/office/officeart/2005/8/layout/vProcess5"/>
    <dgm:cxn modelId="{61AC4F24-C6D9-4568-BBB9-2D30D6DB8D7E}" type="presParOf" srcId="{7A8CCC5E-4D2C-416F-96C9-2EBBFC60B725}" destId="{A6FCF853-7CDB-46DE-BC24-25481DADEB27}" srcOrd="7" destOrd="0" presId="urn:microsoft.com/office/officeart/2005/8/layout/vProcess5"/>
    <dgm:cxn modelId="{D5D497A8-984A-4C2F-B0C7-9878DC88CE6D}" type="presParOf" srcId="{7A8CCC5E-4D2C-416F-96C9-2EBBFC60B725}" destId="{8A1AF502-97CB-4D0F-967F-36546397AAB6}" srcOrd="8" destOrd="0" presId="urn:microsoft.com/office/officeart/2005/8/layout/vProcess5"/>
    <dgm:cxn modelId="{81878A28-7E61-4D22-890D-141A904B0F82}" type="presParOf" srcId="{7A8CCC5E-4D2C-416F-96C9-2EBBFC60B725}" destId="{435CEA26-74FB-4309-8CDF-BBD381EA56FD}" srcOrd="9" destOrd="0" presId="urn:microsoft.com/office/officeart/2005/8/layout/vProcess5"/>
    <dgm:cxn modelId="{D92D3B43-9B84-44F9-AA2C-932D28595430}" type="presParOf" srcId="{7A8CCC5E-4D2C-416F-96C9-2EBBFC60B725}" destId="{452E5ADF-B982-4FBE-B780-C8D071C0B99D}" srcOrd="10" destOrd="0" presId="urn:microsoft.com/office/officeart/2005/8/layout/vProcess5"/>
    <dgm:cxn modelId="{8F0BD8D4-4DB2-4529-9325-C549C6182A79}" type="presParOf" srcId="{7A8CCC5E-4D2C-416F-96C9-2EBBFC60B725}" destId="{AABF64DB-27D0-4576-BD6A-2842B7F9FB7D}" srcOrd="11" destOrd="0" presId="urn:microsoft.com/office/officeart/2005/8/layout/vProcess5"/>
    <dgm:cxn modelId="{04B0EEC8-E5E8-41B6-BB06-C10CDA4D3826}" type="presParOf" srcId="{7A8CCC5E-4D2C-416F-96C9-2EBBFC60B725}" destId="{619C2050-C72F-4D4B-B4F5-C4BB486E02CC}" srcOrd="12" destOrd="0" presId="urn:microsoft.com/office/officeart/2005/8/layout/vProcess5"/>
    <dgm:cxn modelId="{EC77EA13-CEF5-40EE-8775-19089B8775D7}" type="presParOf" srcId="{7A8CCC5E-4D2C-416F-96C9-2EBBFC60B725}" destId="{B7A6A0BC-C4F1-49E6-BE7C-0537BF60F44E}" srcOrd="13" destOrd="0" presId="urn:microsoft.com/office/officeart/2005/8/layout/vProcess5"/>
    <dgm:cxn modelId="{484D5F30-3213-4A3C-8F0B-D2BC8B789C4A}" type="presParOf" srcId="{7A8CCC5E-4D2C-416F-96C9-2EBBFC60B725}" destId="{E0449997-6968-4E8F-8020-5C7C199264A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FCEB84-C554-4BBB-A448-F50519E5B450}"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fi-FI"/>
        </a:p>
      </dgm:t>
    </dgm:pt>
    <dgm:pt modelId="{2391B955-B38C-4209-8E9A-977318D43A32}">
      <dgm:prSet/>
      <dgm:spPr/>
      <dgm:t>
        <a:bodyPr/>
        <a:lstStyle/>
        <a:p>
          <a:r>
            <a:rPr lang="fi-FI" b="1"/>
            <a:t>AML 3 luku (</a:t>
          </a:r>
          <a:r>
            <a:rPr lang="fi-FI" b="1">
              <a:hlinkClick xmlns:r="http://schemas.openxmlformats.org/officeDocument/2006/relationships" r:id="rId1"/>
            </a:rPr>
            <a:t>14.12.2012/746 Arvopaperimarkkinalaki</a:t>
          </a:r>
          <a:r>
            <a:rPr lang="fi-FI" b="1"/>
            <a:t> )</a:t>
          </a:r>
          <a:endParaRPr lang="fi-FI"/>
        </a:p>
      </dgm:t>
    </dgm:pt>
    <dgm:pt modelId="{143F2B09-A4D9-40F9-91F0-EF58444303B2}" type="parTrans" cxnId="{E18E7B43-1802-4E96-92F1-D4141761C5C6}">
      <dgm:prSet/>
      <dgm:spPr/>
      <dgm:t>
        <a:bodyPr/>
        <a:lstStyle/>
        <a:p>
          <a:endParaRPr lang="fi-FI"/>
        </a:p>
      </dgm:t>
    </dgm:pt>
    <dgm:pt modelId="{46E71301-4A9D-4BF4-A051-E3A0B820DB18}" type="sibTrans" cxnId="{E18E7B43-1802-4E96-92F1-D4141761C5C6}">
      <dgm:prSet/>
      <dgm:spPr/>
      <dgm:t>
        <a:bodyPr/>
        <a:lstStyle/>
        <a:p>
          <a:endParaRPr lang="fi-FI"/>
        </a:p>
      </dgm:t>
    </dgm:pt>
    <dgm:pt modelId="{7B994F6E-F9D3-4FF8-8C7C-BD22A1F5E86B}">
      <dgm:prSet/>
      <dgm:spPr/>
      <dgm:t>
        <a:bodyPr/>
        <a:lstStyle/>
        <a:p>
          <a:r>
            <a:rPr lang="fi-FI" b="1"/>
            <a:t>Esiteasetus ( </a:t>
          </a:r>
          <a:r>
            <a:rPr lang="fi-FI" b="1">
              <a:hlinkClick xmlns:r="http://schemas.openxmlformats.org/officeDocument/2006/relationships" r:id="rId2"/>
            </a:rPr>
            <a:t>Arvopapereiden liikkeeseenlaskun ja yleisölle tarjoamisen yhteydessä julkaistavat esitteet</a:t>
          </a:r>
          <a:r>
            <a:rPr lang="fi-FI" b="1"/>
            <a:t> : </a:t>
          </a:r>
          <a:r>
            <a:rPr lang="fi-FI" b="1">
              <a:hlinkClick xmlns:r="http://schemas.openxmlformats.org/officeDocument/2006/relationships" r:id="rId3"/>
            </a:rPr>
            <a:t>Asetus (EU) 2017/1129 – arvopapereita koskevista esitteistä</a:t>
          </a:r>
          <a:r>
            <a:rPr lang="fi-FI" b="1"/>
            <a:t> ) </a:t>
          </a:r>
          <a:endParaRPr lang="fi-FI"/>
        </a:p>
      </dgm:t>
    </dgm:pt>
    <dgm:pt modelId="{B3AF08E7-38BA-4420-8423-DA47C49B84FA}" type="parTrans" cxnId="{E5E66621-045B-4786-9C09-DB33F20CA52E}">
      <dgm:prSet/>
      <dgm:spPr/>
      <dgm:t>
        <a:bodyPr/>
        <a:lstStyle/>
        <a:p>
          <a:endParaRPr lang="fi-FI"/>
        </a:p>
      </dgm:t>
    </dgm:pt>
    <dgm:pt modelId="{EB83B99C-F699-47C1-B76C-7A375BC38686}" type="sibTrans" cxnId="{E5E66621-045B-4786-9C09-DB33F20CA52E}">
      <dgm:prSet/>
      <dgm:spPr/>
      <dgm:t>
        <a:bodyPr/>
        <a:lstStyle/>
        <a:p>
          <a:endParaRPr lang="fi-FI"/>
        </a:p>
      </dgm:t>
    </dgm:pt>
    <dgm:pt modelId="{97C950C0-CDC5-4AB1-AE17-73F92F5E08E4}">
      <dgm:prSet/>
      <dgm:spPr/>
      <dgm:t>
        <a:bodyPr/>
        <a:lstStyle/>
        <a:p>
          <a:r>
            <a:rPr lang="fi-FI" b="1" dirty="0">
              <a:hlinkClick xmlns:r="http://schemas.openxmlformats.org/officeDocument/2006/relationships" r:id="rId4"/>
            </a:rPr>
            <a:t>Arvopaperien ottaminen viralliselle pörssilistalle sekä siihen liittyvä tiedonantovelvollisuus</a:t>
          </a:r>
          <a:r>
            <a:rPr lang="fi-FI" b="1" dirty="0"/>
            <a:t> : </a:t>
          </a:r>
          <a:r>
            <a:rPr lang="fi-FI" b="1" dirty="0">
              <a:hlinkClick xmlns:r="http://schemas.openxmlformats.org/officeDocument/2006/relationships" r:id="rId5"/>
            </a:rPr>
            <a:t>Direktiivi 2001/34/EY arvopaperien ottamisesta viralliselle pörssilistalle sekä siihen liittyvästä tiedonantovelvollisuudesta</a:t>
          </a:r>
          <a:r>
            <a:rPr lang="fi-FI" b="1" dirty="0"/>
            <a:t> </a:t>
          </a:r>
          <a:endParaRPr lang="fi-FI" dirty="0"/>
        </a:p>
      </dgm:t>
    </dgm:pt>
    <dgm:pt modelId="{3882B04F-15FF-4509-9AE8-463F4DA2E46F}" type="parTrans" cxnId="{1305B074-9FBF-4A57-85E4-52C16A1B4D55}">
      <dgm:prSet/>
      <dgm:spPr/>
      <dgm:t>
        <a:bodyPr/>
        <a:lstStyle/>
        <a:p>
          <a:endParaRPr lang="fi-FI"/>
        </a:p>
      </dgm:t>
    </dgm:pt>
    <dgm:pt modelId="{F1654B88-935E-4B61-8435-F45072DE4959}" type="sibTrans" cxnId="{1305B074-9FBF-4A57-85E4-52C16A1B4D55}">
      <dgm:prSet/>
      <dgm:spPr/>
      <dgm:t>
        <a:bodyPr/>
        <a:lstStyle/>
        <a:p>
          <a:endParaRPr lang="fi-FI"/>
        </a:p>
      </dgm:t>
    </dgm:pt>
    <dgm:pt modelId="{D35DBBA2-DCE9-4127-B29D-DCBAA5D01932}">
      <dgm:prSet/>
      <dgm:spPr/>
      <dgm:t>
        <a:bodyPr/>
        <a:lstStyle/>
        <a:p>
          <a:r>
            <a:rPr lang="fi-FI" b="1" i="0" baseline="0">
              <a:hlinkClick xmlns:r="http://schemas.openxmlformats.org/officeDocument/2006/relationships" r:id="rId6"/>
            </a:rPr>
            <a:t>20.12.2012/1019 Valtiovarainministeriön asetus arvopaperimarkkinalain 3–5 luvussa tarkoitetuista esitteistä</a:t>
          </a:r>
          <a:r>
            <a:rPr lang="fi-FI" b="1" i="0" baseline="0"/>
            <a:t> ja </a:t>
          </a:r>
          <a:r>
            <a:rPr lang="fi-FI" b="1">
              <a:hlinkClick xmlns:r="http://schemas.openxmlformats.org/officeDocument/2006/relationships" r:id="rId7"/>
            </a:rPr>
            <a:t>Valtiovarainministeriön asetus arvopaperin ottamisesta pörssilistalle 22.9.2021/833</a:t>
          </a:r>
          <a:endParaRPr lang="fi-FI"/>
        </a:p>
      </dgm:t>
    </dgm:pt>
    <dgm:pt modelId="{D747DEB7-AEFF-42FC-916B-537A5209E647}" type="parTrans" cxnId="{7907A827-DAD4-4FC1-884E-7C3D21375014}">
      <dgm:prSet/>
      <dgm:spPr/>
      <dgm:t>
        <a:bodyPr/>
        <a:lstStyle/>
        <a:p>
          <a:endParaRPr lang="fi-FI"/>
        </a:p>
      </dgm:t>
    </dgm:pt>
    <dgm:pt modelId="{BE027DD3-0131-4108-8CC6-4F5C55B63B44}" type="sibTrans" cxnId="{7907A827-DAD4-4FC1-884E-7C3D21375014}">
      <dgm:prSet/>
      <dgm:spPr/>
      <dgm:t>
        <a:bodyPr/>
        <a:lstStyle/>
        <a:p>
          <a:endParaRPr lang="fi-FI"/>
        </a:p>
      </dgm:t>
    </dgm:pt>
    <dgm:pt modelId="{5CD1EFDD-2D2E-437C-8EDC-EC9719EB5CDB}" type="pres">
      <dgm:prSet presAssocID="{EEFCEB84-C554-4BBB-A448-F50519E5B450}" presName="linear" presStyleCnt="0">
        <dgm:presLayoutVars>
          <dgm:animLvl val="lvl"/>
          <dgm:resizeHandles val="exact"/>
        </dgm:presLayoutVars>
      </dgm:prSet>
      <dgm:spPr/>
    </dgm:pt>
    <dgm:pt modelId="{97B7B0C9-D31A-4EE3-B7F6-D4C1CBD13173}" type="pres">
      <dgm:prSet presAssocID="{2391B955-B38C-4209-8E9A-977318D43A32}" presName="parentText" presStyleLbl="node1" presStyleIdx="0" presStyleCnt="4">
        <dgm:presLayoutVars>
          <dgm:chMax val="0"/>
          <dgm:bulletEnabled val="1"/>
        </dgm:presLayoutVars>
      </dgm:prSet>
      <dgm:spPr/>
    </dgm:pt>
    <dgm:pt modelId="{8E4CA53B-2CC6-4CB7-B7A4-87E99F71C874}" type="pres">
      <dgm:prSet presAssocID="{46E71301-4A9D-4BF4-A051-E3A0B820DB18}" presName="spacer" presStyleCnt="0"/>
      <dgm:spPr/>
    </dgm:pt>
    <dgm:pt modelId="{852B16AB-457C-4C1D-B439-E521B395E186}" type="pres">
      <dgm:prSet presAssocID="{7B994F6E-F9D3-4FF8-8C7C-BD22A1F5E86B}" presName="parentText" presStyleLbl="node1" presStyleIdx="1" presStyleCnt="4">
        <dgm:presLayoutVars>
          <dgm:chMax val="0"/>
          <dgm:bulletEnabled val="1"/>
        </dgm:presLayoutVars>
      </dgm:prSet>
      <dgm:spPr/>
    </dgm:pt>
    <dgm:pt modelId="{439B7173-C250-41CA-85D7-3BADBC1AB9AA}" type="pres">
      <dgm:prSet presAssocID="{EB83B99C-F699-47C1-B76C-7A375BC38686}" presName="spacer" presStyleCnt="0"/>
      <dgm:spPr/>
    </dgm:pt>
    <dgm:pt modelId="{43642193-4A42-4D16-8971-0FBE2C63ED95}" type="pres">
      <dgm:prSet presAssocID="{97C950C0-CDC5-4AB1-AE17-73F92F5E08E4}" presName="parentText" presStyleLbl="node1" presStyleIdx="2" presStyleCnt="4">
        <dgm:presLayoutVars>
          <dgm:chMax val="0"/>
          <dgm:bulletEnabled val="1"/>
        </dgm:presLayoutVars>
      </dgm:prSet>
      <dgm:spPr/>
    </dgm:pt>
    <dgm:pt modelId="{66E36C33-B50B-4800-AC26-13AA8FFC2F37}" type="pres">
      <dgm:prSet presAssocID="{F1654B88-935E-4B61-8435-F45072DE4959}" presName="spacer" presStyleCnt="0"/>
      <dgm:spPr/>
    </dgm:pt>
    <dgm:pt modelId="{8F6ABA59-5EA2-4839-8581-328CFEC4630B}" type="pres">
      <dgm:prSet presAssocID="{D35DBBA2-DCE9-4127-B29D-DCBAA5D01932}" presName="parentText" presStyleLbl="node1" presStyleIdx="3" presStyleCnt="4">
        <dgm:presLayoutVars>
          <dgm:chMax val="0"/>
          <dgm:bulletEnabled val="1"/>
        </dgm:presLayoutVars>
      </dgm:prSet>
      <dgm:spPr/>
    </dgm:pt>
  </dgm:ptLst>
  <dgm:cxnLst>
    <dgm:cxn modelId="{65BA2E0D-F5B4-45C0-96A6-267120A757E5}" type="presOf" srcId="{7B994F6E-F9D3-4FF8-8C7C-BD22A1F5E86B}" destId="{852B16AB-457C-4C1D-B439-E521B395E186}" srcOrd="0" destOrd="0" presId="urn:microsoft.com/office/officeart/2005/8/layout/vList2"/>
    <dgm:cxn modelId="{D3568C0F-6BC7-498E-B22F-A71B43CCD6E8}" type="presOf" srcId="{EEFCEB84-C554-4BBB-A448-F50519E5B450}" destId="{5CD1EFDD-2D2E-437C-8EDC-EC9719EB5CDB}" srcOrd="0" destOrd="0" presId="urn:microsoft.com/office/officeart/2005/8/layout/vList2"/>
    <dgm:cxn modelId="{E5E66621-045B-4786-9C09-DB33F20CA52E}" srcId="{EEFCEB84-C554-4BBB-A448-F50519E5B450}" destId="{7B994F6E-F9D3-4FF8-8C7C-BD22A1F5E86B}" srcOrd="1" destOrd="0" parTransId="{B3AF08E7-38BA-4420-8423-DA47C49B84FA}" sibTransId="{EB83B99C-F699-47C1-B76C-7A375BC38686}"/>
    <dgm:cxn modelId="{7907A827-DAD4-4FC1-884E-7C3D21375014}" srcId="{EEFCEB84-C554-4BBB-A448-F50519E5B450}" destId="{D35DBBA2-DCE9-4127-B29D-DCBAA5D01932}" srcOrd="3" destOrd="0" parTransId="{D747DEB7-AEFF-42FC-916B-537A5209E647}" sibTransId="{BE027DD3-0131-4108-8CC6-4F5C55B63B44}"/>
    <dgm:cxn modelId="{E18E7B43-1802-4E96-92F1-D4141761C5C6}" srcId="{EEFCEB84-C554-4BBB-A448-F50519E5B450}" destId="{2391B955-B38C-4209-8E9A-977318D43A32}" srcOrd="0" destOrd="0" parTransId="{143F2B09-A4D9-40F9-91F0-EF58444303B2}" sibTransId="{46E71301-4A9D-4BF4-A051-E3A0B820DB18}"/>
    <dgm:cxn modelId="{1305B074-9FBF-4A57-85E4-52C16A1B4D55}" srcId="{EEFCEB84-C554-4BBB-A448-F50519E5B450}" destId="{97C950C0-CDC5-4AB1-AE17-73F92F5E08E4}" srcOrd="2" destOrd="0" parTransId="{3882B04F-15FF-4509-9AE8-463F4DA2E46F}" sibTransId="{F1654B88-935E-4B61-8435-F45072DE4959}"/>
    <dgm:cxn modelId="{084A6490-9516-45CB-A68F-2C70F9FEA0DD}" type="presOf" srcId="{97C950C0-CDC5-4AB1-AE17-73F92F5E08E4}" destId="{43642193-4A42-4D16-8971-0FBE2C63ED95}" srcOrd="0" destOrd="0" presId="urn:microsoft.com/office/officeart/2005/8/layout/vList2"/>
    <dgm:cxn modelId="{647B53A0-7225-4C99-ADE3-9A0D12E76B71}" type="presOf" srcId="{2391B955-B38C-4209-8E9A-977318D43A32}" destId="{97B7B0C9-D31A-4EE3-B7F6-D4C1CBD13173}" srcOrd="0" destOrd="0" presId="urn:microsoft.com/office/officeart/2005/8/layout/vList2"/>
    <dgm:cxn modelId="{03A3CFDF-8F7D-48F4-BE3F-9C24533092B3}" type="presOf" srcId="{D35DBBA2-DCE9-4127-B29D-DCBAA5D01932}" destId="{8F6ABA59-5EA2-4839-8581-328CFEC4630B}" srcOrd="0" destOrd="0" presId="urn:microsoft.com/office/officeart/2005/8/layout/vList2"/>
    <dgm:cxn modelId="{ABD4ECDC-906E-4FAE-AA00-7D28C053D3C2}" type="presParOf" srcId="{5CD1EFDD-2D2E-437C-8EDC-EC9719EB5CDB}" destId="{97B7B0C9-D31A-4EE3-B7F6-D4C1CBD13173}" srcOrd="0" destOrd="0" presId="urn:microsoft.com/office/officeart/2005/8/layout/vList2"/>
    <dgm:cxn modelId="{1B372904-B060-49C8-AF51-8E4419264726}" type="presParOf" srcId="{5CD1EFDD-2D2E-437C-8EDC-EC9719EB5CDB}" destId="{8E4CA53B-2CC6-4CB7-B7A4-87E99F71C874}" srcOrd="1" destOrd="0" presId="urn:microsoft.com/office/officeart/2005/8/layout/vList2"/>
    <dgm:cxn modelId="{7F589975-CBDA-4E39-9233-FE8D1B3A453E}" type="presParOf" srcId="{5CD1EFDD-2D2E-437C-8EDC-EC9719EB5CDB}" destId="{852B16AB-457C-4C1D-B439-E521B395E186}" srcOrd="2" destOrd="0" presId="urn:microsoft.com/office/officeart/2005/8/layout/vList2"/>
    <dgm:cxn modelId="{6D48E9D9-9C33-450F-816C-838AB6407928}" type="presParOf" srcId="{5CD1EFDD-2D2E-437C-8EDC-EC9719EB5CDB}" destId="{439B7173-C250-41CA-85D7-3BADBC1AB9AA}" srcOrd="3" destOrd="0" presId="urn:microsoft.com/office/officeart/2005/8/layout/vList2"/>
    <dgm:cxn modelId="{2E47964C-A160-40F8-9AA8-278DDF03D4D1}" type="presParOf" srcId="{5CD1EFDD-2D2E-437C-8EDC-EC9719EB5CDB}" destId="{43642193-4A42-4D16-8971-0FBE2C63ED95}" srcOrd="4" destOrd="0" presId="urn:microsoft.com/office/officeart/2005/8/layout/vList2"/>
    <dgm:cxn modelId="{C7372D3E-497C-4800-BE54-787074427F11}" type="presParOf" srcId="{5CD1EFDD-2D2E-437C-8EDC-EC9719EB5CDB}" destId="{66E36C33-B50B-4800-AC26-13AA8FFC2F37}" srcOrd="5" destOrd="0" presId="urn:microsoft.com/office/officeart/2005/8/layout/vList2"/>
    <dgm:cxn modelId="{DBFBCA49-5CE4-4A88-9BE9-73CED2129409}" type="presParOf" srcId="{5CD1EFDD-2D2E-437C-8EDC-EC9719EB5CDB}" destId="{8F6ABA59-5EA2-4839-8581-328CFEC4630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1D42C9-E6FB-4A5A-A962-BB5AD4E33A5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fi-FI"/>
        </a:p>
      </dgm:t>
    </dgm:pt>
    <dgm:pt modelId="{0D5E5C0C-EF86-4ABE-A5C6-8A56FB14AF48}">
      <dgm:prSet/>
      <dgm:spPr/>
      <dgm:t>
        <a:bodyPr/>
        <a:lstStyle/>
        <a:p>
          <a:r>
            <a:rPr lang="fi-FI" b="1"/>
            <a:t>Sovelletaan arvopaperien tarjoamiseen yleisölle </a:t>
          </a:r>
          <a:endParaRPr lang="fi-FI"/>
        </a:p>
      </dgm:t>
    </dgm:pt>
    <dgm:pt modelId="{9CDF6D7F-1F25-498F-A734-4FC236B6CD89}" type="parTrans" cxnId="{739C1BDA-398C-4F7E-8114-20DA6118531D}">
      <dgm:prSet/>
      <dgm:spPr/>
      <dgm:t>
        <a:bodyPr/>
        <a:lstStyle/>
        <a:p>
          <a:endParaRPr lang="fi-FI"/>
        </a:p>
      </dgm:t>
    </dgm:pt>
    <dgm:pt modelId="{FAF9A884-EA13-49EC-895C-E2DC1556AFCB}" type="sibTrans" cxnId="{739C1BDA-398C-4F7E-8114-20DA6118531D}">
      <dgm:prSet/>
      <dgm:spPr/>
      <dgm:t>
        <a:bodyPr/>
        <a:lstStyle/>
        <a:p>
          <a:endParaRPr lang="fi-FI"/>
        </a:p>
      </dgm:t>
    </dgm:pt>
    <dgm:pt modelId="{B3F77424-867F-440E-A3BB-20A007830B81}">
      <dgm:prSet/>
      <dgm:spPr/>
      <dgm:t>
        <a:bodyPr/>
        <a:lstStyle/>
        <a:p>
          <a:r>
            <a:rPr lang="fi-FI"/>
            <a:t>eli viestintään, jossa annetaan riittävät tiedot tarjouksen ehdoista sekä tarjottavista arvopapereista, jotta sijoittaja voi tehdä päätöksen näiden arvopapereiden ostamisesta tai merkitsemisestä, myös tarjottaessa arvopapereita rahoituksenvälittäjien kautta </a:t>
          </a:r>
        </a:p>
      </dgm:t>
    </dgm:pt>
    <dgm:pt modelId="{AECF414F-2A37-455F-BC0E-716F218E56C3}" type="parTrans" cxnId="{0FCF66B0-B18E-4FAB-87DC-2F457E8CE80E}">
      <dgm:prSet/>
      <dgm:spPr/>
      <dgm:t>
        <a:bodyPr/>
        <a:lstStyle/>
        <a:p>
          <a:endParaRPr lang="fi-FI"/>
        </a:p>
      </dgm:t>
    </dgm:pt>
    <dgm:pt modelId="{B87A153A-BE08-40B9-A5FB-D25A5C16C8BE}" type="sibTrans" cxnId="{0FCF66B0-B18E-4FAB-87DC-2F457E8CE80E}">
      <dgm:prSet/>
      <dgm:spPr/>
      <dgm:t>
        <a:bodyPr/>
        <a:lstStyle/>
        <a:p>
          <a:endParaRPr lang="fi-FI"/>
        </a:p>
      </dgm:t>
    </dgm:pt>
    <dgm:pt modelId="{F02DE35B-741B-4B20-B94D-613A41B22AEC}">
      <dgm:prSet/>
      <dgm:spPr/>
      <dgm:t>
        <a:bodyPr/>
        <a:lstStyle/>
        <a:p>
          <a:r>
            <a:rPr lang="fi-FI" b="1" dirty="0"/>
            <a:t>Velvollisuuden laajuutta määritellään mm. ”ammattimaisen asiakkaan” ja ”hyväksyttävän vastapuolen” käsitteillä (ne määritellään </a:t>
          </a:r>
          <a:r>
            <a:rPr lang="fi-FI" b="1" dirty="0" err="1"/>
            <a:t>MiFID</a:t>
          </a:r>
          <a:r>
            <a:rPr lang="fi-FI" b="1" dirty="0"/>
            <a:t> II:ssa (2014/65/EU) </a:t>
          </a:r>
          <a:endParaRPr lang="fi-FI" dirty="0"/>
        </a:p>
      </dgm:t>
    </dgm:pt>
    <dgm:pt modelId="{BD604A2A-B4CB-4EE4-A1E9-266DC0B131F4}" type="parTrans" cxnId="{63519EAD-3236-41EA-8B34-9C277AA79472}">
      <dgm:prSet/>
      <dgm:spPr/>
      <dgm:t>
        <a:bodyPr/>
        <a:lstStyle/>
        <a:p>
          <a:endParaRPr lang="fi-FI"/>
        </a:p>
      </dgm:t>
    </dgm:pt>
    <dgm:pt modelId="{16492A87-997D-4C09-8344-A4712C8A7ECB}" type="sibTrans" cxnId="{63519EAD-3236-41EA-8B34-9C277AA79472}">
      <dgm:prSet/>
      <dgm:spPr/>
      <dgm:t>
        <a:bodyPr/>
        <a:lstStyle/>
        <a:p>
          <a:endParaRPr lang="fi-FI"/>
        </a:p>
      </dgm:t>
    </dgm:pt>
    <dgm:pt modelId="{F94261C5-71D6-4CED-87A4-FC01BBB7D1B2}">
      <dgm:prSet/>
      <dgm:spPr/>
      <dgm:t>
        <a:bodyPr/>
        <a:lstStyle/>
        <a:p>
          <a:r>
            <a:rPr lang="fi-FI" b="1"/>
            <a:t>E</a:t>
          </a:r>
          <a:r>
            <a:rPr lang="fi-FI" b="1" i="0"/>
            <a:t>sitteen on sisällettävä tarpeelliset tiedot, jotka ovat sijoittajan kannalta olennaisia perustellun arvion tekemiseksi </a:t>
          </a:r>
          <a:endParaRPr lang="fi-FI"/>
        </a:p>
      </dgm:t>
    </dgm:pt>
    <dgm:pt modelId="{75D55D5D-4D9E-4532-BD4D-8EAEFD8CCDC3}" type="parTrans" cxnId="{166FEC78-AFBF-4713-8F01-9DB93A875377}">
      <dgm:prSet/>
      <dgm:spPr/>
      <dgm:t>
        <a:bodyPr/>
        <a:lstStyle/>
        <a:p>
          <a:endParaRPr lang="fi-FI"/>
        </a:p>
      </dgm:t>
    </dgm:pt>
    <dgm:pt modelId="{6F3E1B84-A4D4-4C95-875F-BFE0424ADD04}" type="sibTrans" cxnId="{166FEC78-AFBF-4713-8F01-9DB93A875377}">
      <dgm:prSet/>
      <dgm:spPr/>
      <dgm:t>
        <a:bodyPr/>
        <a:lstStyle/>
        <a:p>
          <a:endParaRPr lang="fi-FI"/>
        </a:p>
      </dgm:t>
    </dgm:pt>
    <dgm:pt modelId="{4AC4C07E-66ED-45A7-BE09-8C4093AFD026}">
      <dgm:prSet/>
      <dgm:spPr/>
      <dgm:t>
        <a:bodyPr/>
        <a:lstStyle/>
        <a:p>
          <a:r>
            <a:rPr lang="fi-FI" b="0" i="0"/>
            <a:t>liikkeeseenlaskijan ja mahdollisen takaajan varoista ja veloista, voitoista ja tappioista, taloudellisesta asemasta ja tulevaisuudennäkymistä; </a:t>
          </a:r>
          <a:endParaRPr lang="fi-FI"/>
        </a:p>
      </dgm:t>
    </dgm:pt>
    <dgm:pt modelId="{35ABA038-5A65-4F10-AA52-217473DE3EB6}" type="parTrans" cxnId="{22BC5EEE-D88E-4E98-8653-E25CE4D3F337}">
      <dgm:prSet/>
      <dgm:spPr/>
      <dgm:t>
        <a:bodyPr/>
        <a:lstStyle/>
        <a:p>
          <a:endParaRPr lang="fi-FI"/>
        </a:p>
      </dgm:t>
    </dgm:pt>
    <dgm:pt modelId="{435E1FF8-BB02-4FFE-A4A3-48E31232B773}" type="sibTrans" cxnId="{22BC5EEE-D88E-4E98-8653-E25CE4D3F337}">
      <dgm:prSet/>
      <dgm:spPr/>
      <dgm:t>
        <a:bodyPr/>
        <a:lstStyle/>
        <a:p>
          <a:endParaRPr lang="fi-FI"/>
        </a:p>
      </dgm:t>
    </dgm:pt>
    <dgm:pt modelId="{EC2F2D90-B42C-4CB7-B2E9-E882A0FC8B9C}">
      <dgm:prSet/>
      <dgm:spPr/>
      <dgm:t>
        <a:bodyPr/>
        <a:lstStyle/>
        <a:p>
          <a:r>
            <a:rPr lang="fi-FI" b="0" i="0"/>
            <a:t>arvopapereihin liittyvistä oikeuksista; ja </a:t>
          </a:r>
          <a:endParaRPr lang="fi-FI"/>
        </a:p>
      </dgm:t>
    </dgm:pt>
    <dgm:pt modelId="{00124ECB-04BE-4565-9B0A-917EF88CA655}" type="parTrans" cxnId="{D5B54674-9314-42F2-9B3A-05D5D02CFDEA}">
      <dgm:prSet/>
      <dgm:spPr/>
      <dgm:t>
        <a:bodyPr/>
        <a:lstStyle/>
        <a:p>
          <a:endParaRPr lang="fi-FI"/>
        </a:p>
      </dgm:t>
    </dgm:pt>
    <dgm:pt modelId="{9A8E88CF-4181-4E74-9F9E-A006F4B7868B}" type="sibTrans" cxnId="{D5B54674-9314-42F2-9B3A-05D5D02CFDEA}">
      <dgm:prSet/>
      <dgm:spPr/>
      <dgm:t>
        <a:bodyPr/>
        <a:lstStyle/>
        <a:p>
          <a:endParaRPr lang="fi-FI"/>
        </a:p>
      </dgm:t>
    </dgm:pt>
    <dgm:pt modelId="{448FD3F2-5FAF-45DF-9B9C-7765CCCB3E52}">
      <dgm:prSet/>
      <dgm:spPr/>
      <dgm:t>
        <a:bodyPr/>
        <a:lstStyle/>
        <a:p>
          <a:r>
            <a:rPr lang="fi-FI" b="0" i="0"/>
            <a:t>liikkeeseenlaskun syistä ja sen vaikutuksista liikkeeseenlaskijaan. </a:t>
          </a:r>
          <a:endParaRPr lang="fi-FI"/>
        </a:p>
      </dgm:t>
    </dgm:pt>
    <dgm:pt modelId="{1426DF1D-AD2F-4576-B0BB-1824EF04A646}" type="parTrans" cxnId="{76E33460-0C31-46A2-B5B7-5C5E5A92D2F5}">
      <dgm:prSet/>
      <dgm:spPr/>
      <dgm:t>
        <a:bodyPr/>
        <a:lstStyle/>
        <a:p>
          <a:endParaRPr lang="fi-FI"/>
        </a:p>
      </dgm:t>
    </dgm:pt>
    <dgm:pt modelId="{7A91E731-AC66-424D-A3EE-BCB49F315A38}" type="sibTrans" cxnId="{76E33460-0C31-46A2-B5B7-5C5E5A92D2F5}">
      <dgm:prSet/>
      <dgm:spPr/>
      <dgm:t>
        <a:bodyPr/>
        <a:lstStyle/>
        <a:p>
          <a:endParaRPr lang="fi-FI"/>
        </a:p>
      </dgm:t>
    </dgm:pt>
    <dgm:pt modelId="{84B66C8B-D8F4-4631-B93B-39C397A6D00A}">
      <dgm:prSet/>
      <dgm:spPr/>
      <dgm:t>
        <a:bodyPr/>
        <a:lstStyle/>
        <a:p>
          <a:r>
            <a:rPr lang="fi-FI" b="0" i="0"/>
            <a:t>Tiedot voivat olla erilaisia mm. liikkeeseenlaskijan luonteen, arvopapereiden tyypin ja kohderyhmien mukaan </a:t>
          </a:r>
          <a:endParaRPr lang="fi-FI"/>
        </a:p>
      </dgm:t>
    </dgm:pt>
    <dgm:pt modelId="{22808D3F-8BA3-4C38-8CC7-07F78D597510}" type="parTrans" cxnId="{6FA7108E-B865-40E2-AE71-8F2959823318}">
      <dgm:prSet/>
      <dgm:spPr/>
      <dgm:t>
        <a:bodyPr/>
        <a:lstStyle/>
        <a:p>
          <a:endParaRPr lang="fi-FI"/>
        </a:p>
      </dgm:t>
    </dgm:pt>
    <dgm:pt modelId="{26EDB23E-93C3-4447-9309-5A754D6EC772}" type="sibTrans" cxnId="{6FA7108E-B865-40E2-AE71-8F2959823318}">
      <dgm:prSet/>
      <dgm:spPr/>
      <dgm:t>
        <a:bodyPr/>
        <a:lstStyle/>
        <a:p>
          <a:endParaRPr lang="fi-FI"/>
        </a:p>
      </dgm:t>
    </dgm:pt>
    <dgm:pt modelId="{59612DD0-6A58-4802-B374-A81E6E3811C7}">
      <dgm:prSet/>
      <dgm:spPr/>
      <dgm:t>
        <a:bodyPr/>
        <a:lstStyle/>
        <a:p>
          <a:r>
            <a:rPr lang="fi-FI" b="0"/>
            <a:t>Esitteeseen liittyy (siviilioikeudellinen) vastuu (vahingonkorvausvelvollisuus) </a:t>
          </a:r>
          <a:endParaRPr lang="fi-FI"/>
        </a:p>
      </dgm:t>
    </dgm:pt>
    <dgm:pt modelId="{840F44F9-5C06-4ABB-AA17-342F0D8740B4}" type="parTrans" cxnId="{065AD940-C6DE-4106-956D-01E2987889FC}">
      <dgm:prSet/>
      <dgm:spPr/>
      <dgm:t>
        <a:bodyPr/>
        <a:lstStyle/>
        <a:p>
          <a:endParaRPr lang="fi-FI"/>
        </a:p>
      </dgm:t>
    </dgm:pt>
    <dgm:pt modelId="{FEBA028C-E5D7-439C-BC81-955BBD846454}" type="sibTrans" cxnId="{065AD940-C6DE-4106-956D-01E2987889FC}">
      <dgm:prSet/>
      <dgm:spPr/>
      <dgm:t>
        <a:bodyPr/>
        <a:lstStyle/>
        <a:p>
          <a:endParaRPr lang="fi-FI"/>
        </a:p>
      </dgm:t>
    </dgm:pt>
    <dgm:pt modelId="{EB1CD105-152B-4FD6-967F-802272A918D0}" type="pres">
      <dgm:prSet presAssocID="{001D42C9-E6FB-4A5A-A962-BB5AD4E33A5C}" presName="linear" presStyleCnt="0">
        <dgm:presLayoutVars>
          <dgm:animLvl val="lvl"/>
          <dgm:resizeHandles val="exact"/>
        </dgm:presLayoutVars>
      </dgm:prSet>
      <dgm:spPr/>
    </dgm:pt>
    <dgm:pt modelId="{3079E48F-0CFB-46FF-AF6C-7218A1D6787E}" type="pres">
      <dgm:prSet presAssocID="{0D5E5C0C-EF86-4ABE-A5C6-8A56FB14AF48}" presName="parentText" presStyleLbl="node1" presStyleIdx="0" presStyleCnt="4">
        <dgm:presLayoutVars>
          <dgm:chMax val="0"/>
          <dgm:bulletEnabled val="1"/>
        </dgm:presLayoutVars>
      </dgm:prSet>
      <dgm:spPr/>
    </dgm:pt>
    <dgm:pt modelId="{AB38C2B4-8E48-4FFA-B164-99CD10123D6A}" type="pres">
      <dgm:prSet presAssocID="{0D5E5C0C-EF86-4ABE-A5C6-8A56FB14AF48}" presName="childText" presStyleLbl="revTx" presStyleIdx="0" presStyleCnt="2">
        <dgm:presLayoutVars>
          <dgm:bulletEnabled val="1"/>
        </dgm:presLayoutVars>
      </dgm:prSet>
      <dgm:spPr/>
    </dgm:pt>
    <dgm:pt modelId="{2769847C-97E8-4414-83AD-5F790A1CAE78}" type="pres">
      <dgm:prSet presAssocID="{F02DE35B-741B-4B20-B94D-613A41B22AEC}" presName="parentText" presStyleLbl="node1" presStyleIdx="1" presStyleCnt="4">
        <dgm:presLayoutVars>
          <dgm:chMax val="0"/>
          <dgm:bulletEnabled val="1"/>
        </dgm:presLayoutVars>
      </dgm:prSet>
      <dgm:spPr/>
    </dgm:pt>
    <dgm:pt modelId="{4214F2C9-8458-4536-8629-C18B8A9BEAA5}" type="pres">
      <dgm:prSet presAssocID="{16492A87-997D-4C09-8344-A4712C8A7ECB}" presName="spacer" presStyleCnt="0"/>
      <dgm:spPr/>
    </dgm:pt>
    <dgm:pt modelId="{90CC2DDA-6543-44C0-BB96-02B4CF1CCB38}" type="pres">
      <dgm:prSet presAssocID="{F94261C5-71D6-4CED-87A4-FC01BBB7D1B2}" presName="parentText" presStyleLbl="node1" presStyleIdx="2" presStyleCnt="4">
        <dgm:presLayoutVars>
          <dgm:chMax val="0"/>
          <dgm:bulletEnabled val="1"/>
        </dgm:presLayoutVars>
      </dgm:prSet>
      <dgm:spPr/>
    </dgm:pt>
    <dgm:pt modelId="{F5651CA0-D6FD-4A2F-B67B-EC82B357C022}" type="pres">
      <dgm:prSet presAssocID="{F94261C5-71D6-4CED-87A4-FC01BBB7D1B2}" presName="childText" presStyleLbl="revTx" presStyleIdx="1" presStyleCnt="2">
        <dgm:presLayoutVars>
          <dgm:bulletEnabled val="1"/>
        </dgm:presLayoutVars>
      </dgm:prSet>
      <dgm:spPr/>
    </dgm:pt>
    <dgm:pt modelId="{B87E3B3B-3551-4105-88AD-24C0E420A060}" type="pres">
      <dgm:prSet presAssocID="{59612DD0-6A58-4802-B374-A81E6E3811C7}" presName="parentText" presStyleLbl="node1" presStyleIdx="3" presStyleCnt="4">
        <dgm:presLayoutVars>
          <dgm:chMax val="0"/>
          <dgm:bulletEnabled val="1"/>
        </dgm:presLayoutVars>
      </dgm:prSet>
      <dgm:spPr/>
    </dgm:pt>
  </dgm:ptLst>
  <dgm:cxnLst>
    <dgm:cxn modelId="{553B9C3F-1734-4C88-B591-DB750DE7DD80}" type="presOf" srcId="{448FD3F2-5FAF-45DF-9B9C-7765CCCB3E52}" destId="{F5651CA0-D6FD-4A2F-B67B-EC82B357C022}" srcOrd="0" destOrd="2" presId="urn:microsoft.com/office/officeart/2005/8/layout/vList2"/>
    <dgm:cxn modelId="{065AD940-C6DE-4106-956D-01E2987889FC}" srcId="{001D42C9-E6FB-4A5A-A962-BB5AD4E33A5C}" destId="{59612DD0-6A58-4802-B374-A81E6E3811C7}" srcOrd="3" destOrd="0" parTransId="{840F44F9-5C06-4ABB-AA17-342F0D8740B4}" sibTransId="{FEBA028C-E5D7-439C-BC81-955BBD846454}"/>
    <dgm:cxn modelId="{76E33460-0C31-46A2-B5B7-5C5E5A92D2F5}" srcId="{F94261C5-71D6-4CED-87A4-FC01BBB7D1B2}" destId="{448FD3F2-5FAF-45DF-9B9C-7765CCCB3E52}" srcOrd="2" destOrd="0" parTransId="{1426DF1D-AD2F-4576-B0BB-1824EF04A646}" sibTransId="{7A91E731-AC66-424D-A3EE-BCB49F315A38}"/>
    <dgm:cxn modelId="{7E61C76E-C13E-40E2-B2B3-31151EE80F18}" type="presOf" srcId="{0D5E5C0C-EF86-4ABE-A5C6-8A56FB14AF48}" destId="{3079E48F-0CFB-46FF-AF6C-7218A1D6787E}" srcOrd="0" destOrd="0" presId="urn:microsoft.com/office/officeart/2005/8/layout/vList2"/>
    <dgm:cxn modelId="{D5B54674-9314-42F2-9B3A-05D5D02CFDEA}" srcId="{F94261C5-71D6-4CED-87A4-FC01BBB7D1B2}" destId="{EC2F2D90-B42C-4CB7-B2E9-E882A0FC8B9C}" srcOrd="1" destOrd="0" parTransId="{00124ECB-04BE-4565-9B0A-917EF88CA655}" sibTransId="{9A8E88CF-4181-4E74-9F9E-A006F4B7868B}"/>
    <dgm:cxn modelId="{166FEC78-AFBF-4713-8F01-9DB93A875377}" srcId="{001D42C9-E6FB-4A5A-A962-BB5AD4E33A5C}" destId="{F94261C5-71D6-4CED-87A4-FC01BBB7D1B2}" srcOrd="2" destOrd="0" parTransId="{75D55D5D-4D9E-4532-BD4D-8EAEFD8CCDC3}" sibTransId="{6F3E1B84-A4D4-4C95-875F-BFE0424ADD04}"/>
    <dgm:cxn modelId="{6FA7108E-B865-40E2-AE71-8F2959823318}" srcId="{F94261C5-71D6-4CED-87A4-FC01BBB7D1B2}" destId="{84B66C8B-D8F4-4631-B93B-39C397A6D00A}" srcOrd="3" destOrd="0" parTransId="{22808D3F-8BA3-4C38-8CC7-07F78D597510}" sibTransId="{26EDB23E-93C3-4447-9309-5A754D6EC772}"/>
    <dgm:cxn modelId="{4F3B888E-E6CE-4A79-A666-A5053D44BFA8}" type="presOf" srcId="{F94261C5-71D6-4CED-87A4-FC01BBB7D1B2}" destId="{90CC2DDA-6543-44C0-BB96-02B4CF1CCB38}" srcOrd="0" destOrd="0" presId="urn:microsoft.com/office/officeart/2005/8/layout/vList2"/>
    <dgm:cxn modelId="{7C6A0894-8A6F-42A7-8053-5F6149D3FB47}" type="presOf" srcId="{59612DD0-6A58-4802-B374-A81E6E3811C7}" destId="{B87E3B3B-3551-4105-88AD-24C0E420A060}" srcOrd="0" destOrd="0" presId="urn:microsoft.com/office/officeart/2005/8/layout/vList2"/>
    <dgm:cxn modelId="{37BA8E97-9473-442C-8B52-ECC454951C91}" type="presOf" srcId="{84B66C8B-D8F4-4631-B93B-39C397A6D00A}" destId="{F5651CA0-D6FD-4A2F-B67B-EC82B357C022}" srcOrd="0" destOrd="3" presId="urn:microsoft.com/office/officeart/2005/8/layout/vList2"/>
    <dgm:cxn modelId="{5FB523A8-F56A-4E1F-A4A7-F7E1C19C02CD}" type="presOf" srcId="{F02DE35B-741B-4B20-B94D-613A41B22AEC}" destId="{2769847C-97E8-4414-83AD-5F790A1CAE78}" srcOrd="0" destOrd="0" presId="urn:microsoft.com/office/officeart/2005/8/layout/vList2"/>
    <dgm:cxn modelId="{63519EAD-3236-41EA-8B34-9C277AA79472}" srcId="{001D42C9-E6FB-4A5A-A962-BB5AD4E33A5C}" destId="{F02DE35B-741B-4B20-B94D-613A41B22AEC}" srcOrd="1" destOrd="0" parTransId="{BD604A2A-B4CB-4EE4-A1E9-266DC0B131F4}" sibTransId="{16492A87-997D-4C09-8344-A4712C8A7ECB}"/>
    <dgm:cxn modelId="{0FCF66B0-B18E-4FAB-87DC-2F457E8CE80E}" srcId="{0D5E5C0C-EF86-4ABE-A5C6-8A56FB14AF48}" destId="{B3F77424-867F-440E-A3BB-20A007830B81}" srcOrd="0" destOrd="0" parTransId="{AECF414F-2A37-455F-BC0E-716F218E56C3}" sibTransId="{B87A153A-BE08-40B9-A5FB-D25A5C16C8BE}"/>
    <dgm:cxn modelId="{330DC5CA-8184-45BB-BE2D-5D82911C61B1}" type="presOf" srcId="{B3F77424-867F-440E-A3BB-20A007830B81}" destId="{AB38C2B4-8E48-4FFA-B164-99CD10123D6A}" srcOrd="0" destOrd="0" presId="urn:microsoft.com/office/officeart/2005/8/layout/vList2"/>
    <dgm:cxn modelId="{9C52C9D0-2841-474E-9A64-5B03596CF614}" type="presOf" srcId="{EC2F2D90-B42C-4CB7-B2E9-E882A0FC8B9C}" destId="{F5651CA0-D6FD-4A2F-B67B-EC82B357C022}" srcOrd="0" destOrd="1" presId="urn:microsoft.com/office/officeart/2005/8/layout/vList2"/>
    <dgm:cxn modelId="{739C1BDA-398C-4F7E-8114-20DA6118531D}" srcId="{001D42C9-E6FB-4A5A-A962-BB5AD4E33A5C}" destId="{0D5E5C0C-EF86-4ABE-A5C6-8A56FB14AF48}" srcOrd="0" destOrd="0" parTransId="{9CDF6D7F-1F25-498F-A734-4FC236B6CD89}" sibTransId="{FAF9A884-EA13-49EC-895C-E2DC1556AFCB}"/>
    <dgm:cxn modelId="{D3F874EC-E681-4CFC-B080-C29C6400C025}" type="presOf" srcId="{001D42C9-E6FB-4A5A-A962-BB5AD4E33A5C}" destId="{EB1CD105-152B-4FD6-967F-802272A918D0}" srcOrd="0" destOrd="0" presId="urn:microsoft.com/office/officeart/2005/8/layout/vList2"/>
    <dgm:cxn modelId="{22BC5EEE-D88E-4E98-8653-E25CE4D3F337}" srcId="{F94261C5-71D6-4CED-87A4-FC01BBB7D1B2}" destId="{4AC4C07E-66ED-45A7-BE09-8C4093AFD026}" srcOrd="0" destOrd="0" parTransId="{35ABA038-5A65-4F10-AA52-217473DE3EB6}" sibTransId="{435E1FF8-BB02-4FFE-A4A3-48E31232B773}"/>
    <dgm:cxn modelId="{D3D0B0F0-02A8-4E51-AEB5-C67EA211E784}" type="presOf" srcId="{4AC4C07E-66ED-45A7-BE09-8C4093AFD026}" destId="{F5651CA0-D6FD-4A2F-B67B-EC82B357C022}" srcOrd="0" destOrd="0" presId="urn:microsoft.com/office/officeart/2005/8/layout/vList2"/>
    <dgm:cxn modelId="{D68AD06B-CE33-4761-9FED-5F683CCFC474}" type="presParOf" srcId="{EB1CD105-152B-4FD6-967F-802272A918D0}" destId="{3079E48F-0CFB-46FF-AF6C-7218A1D6787E}" srcOrd="0" destOrd="0" presId="urn:microsoft.com/office/officeart/2005/8/layout/vList2"/>
    <dgm:cxn modelId="{F93F6A98-D757-4FDF-91B2-1F7A80B5BD43}" type="presParOf" srcId="{EB1CD105-152B-4FD6-967F-802272A918D0}" destId="{AB38C2B4-8E48-4FFA-B164-99CD10123D6A}" srcOrd="1" destOrd="0" presId="urn:microsoft.com/office/officeart/2005/8/layout/vList2"/>
    <dgm:cxn modelId="{4ED04952-F9F5-4422-ABDB-C98496EE1E40}" type="presParOf" srcId="{EB1CD105-152B-4FD6-967F-802272A918D0}" destId="{2769847C-97E8-4414-83AD-5F790A1CAE78}" srcOrd="2" destOrd="0" presId="urn:microsoft.com/office/officeart/2005/8/layout/vList2"/>
    <dgm:cxn modelId="{2506FFB1-C4B5-49AB-A866-1F526F38459F}" type="presParOf" srcId="{EB1CD105-152B-4FD6-967F-802272A918D0}" destId="{4214F2C9-8458-4536-8629-C18B8A9BEAA5}" srcOrd="3" destOrd="0" presId="urn:microsoft.com/office/officeart/2005/8/layout/vList2"/>
    <dgm:cxn modelId="{F70492FE-5BD9-4B4F-8E0A-70190E5EE0C3}" type="presParOf" srcId="{EB1CD105-152B-4FD6-967F-802272A918D0}" destId="{90CC2DDA-6543-44C0-BB96-02B4CF1CCB38}" srcOrd="4" destOrd="0" presId="urn:microsoft.com/office/officeart/2005/8/layout/vList2"/>
    <dgm:cxn modelId="{9C6D37FF-F669-432A-B22C-9F5C56B9603D}" type="presParOf" srcId="{EB1CD105-152B-4FD6-967F-802272A918D0}" destId="{F5651CA0-D6FD-4A2F-B67B-EC82B357C022}" srcOrd="5" destOrd="0" presId="urn:microsoft.com/office/officeart/2005/8/layout/vList2"/>
    <dgm:cxn modelId="{D7320CF7-A18D-46CE-BBFF-C455A5228F4A}" type="presParOf" srcId="{EB1CD105-152B-4FD6-967F-802272A918D0}" destId="{B87E3B3B-3551-4105-88AD-24C0E420A06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6BA59F-0200-4F44-9822-552DE14655B5}" type="doc">
      <dgm:prSet loTypeId="urn:microsoft.com/office/officeart/2005/8/layout/process1" loCatId="process" qsTypeId="urn:microsoft.com/office/officeart/2005/8/quickstyle/simple3" qsCatId="simple" csTypeId="urn:microsoft.com/office/officeart/2005/8/colors/accent3_1" csCatId="accent3"/>
      <dgm:spPr/>
      <dgm:t>
        <a:bodyPr/>
        <a:lstStyle/>
        <a:p>
          <a:endParaRPr lang="fi-FI"/>
        </a:p>
      </dgm:t>
    </dgm:pt>
    <dgm:pt modelId="{65C51D37-DD3F-4288-9F89-611FCAB8D7EA}">
      <dgm:prSet/>
      <dgm:spPr/>
      <dgm:t>
        <a:bodyPr/>
        <a:lstStyle/>
        <a:p>
          <a:r>
            <a:rPr lang="fi-FI" b="1"/>
            <a:t>Komissio antaa säädöksiä esitteen muodosta ja luetteloista, joissa määritellään erityiset tiedot, jotka erilaisissa esitteessä on oltava. Eri esiteluetteloita laadittaessa on otettava huomioon muun muassa erityyppiset tiedot, joita sijoittajat tarvitsevat osakesidonnaisista ja muista kuin osakesidonnaisista arvopapereista. </a:t>
          </a:r>
          <a:endParaRPr lang="fi-FI"/>
        </a:p>
      </dgm:t>
    </dgm:pt>
    <dgm:pt modelId="{76E100F3-799A-4B2D-B0CD-1E04DE4E17DE}" type="parTrans" cxnId="{DC721DE0-7FE5-4A0C-966E-05B29E1D400D}">
      <dgm:prSet/>
      <dgm:spPr/>
      <dgm:t>
        <a:bodyPr/>
        <a:lstStyle/>
        <a:p>
          <a:endParaRPr lang="fi-FI"/>
        </a:p>
      </dgm:t>
    </dgm:pt>
    <dgm:pt modelId="{23309D08-C58E-4245-B1EF-E16A0C56239C}" type="sibTrans" cxnId="{DC721DE0-7FE5-4A0C-966E-05B29E1D400D}">
      <dgm:prSet/>
      <dgm:spPr/>
      <dgm:t>
        <a:bodyPr/>
        <a:lstStyle/>
        <a:p>
          <a:endParaRPr lang="fi-FI"/>
        </a:p>
      </dgm:t>
    </dgm:pt>
    <dgm:pt modelId="{6B2C1D03-57EA-4C5E-8FD5-2BC645B2EC37}">
      <dgm:prSet/>
      <dgm:spPr/>
      <dgm:t>
        <a:bodyPr/>
        <a:lstStyle/>
        <a:p>
          <a:r>
            <a:rPr lang="fi-FI" b="1"/>
            <a:t>Yksinkertaistetut tietovaatimukset listautumisen jälkeisille liikkeeseenlaskuille eräissä tapauksissa </a:t>
          </a:r>
          <a:endParaRPr lang="fi-FI"/>
        </a:p>
      </dgm:t>
    </dgm:pt>
    <dgm:pt modelId="{5A879C6F-7A2C-45B1-819A-0BD6BAF4B48B}" type="parTrans" cxnId="{DE6A1178-9633-44AE-9B0D-C990E501AE95}">
      <dgm:prSet/>
      <dgm:spPr/>
      <dgm:t>
        <a:bodyPr/>
        <a:lstStyle/>
        <a:p>
          <a:endParaRPr lang="fi-FI"/>
        </a:p>
      </dgm:t>
    </dgm:pt>
    <dgm:pt modelId="{C9E0A3A3-3E5F-4152-B8D3-72DC13A89D57}" type="sibTrans" cxnId="{DE6A1178-9633-44AE-9B0D-C990E501AE95}">
      <dgm:prSet/>
      <dgm:spPr/>
      <dgm:t>
        <a:bodyPr/>
        <a:lstStyle/>
        <a:p>
          <a:endParaRPr lang="fi-FI"/>
        </a:p>
      </dgm:t>
    </dgm:pt>
    <dgm:pt modelId="{603FE164-5566-454E-A83A-1B471EE59B54}">
      <dgm:prSet/>
      <dgm:spPr/>
      <dgm:t>
        <a:bodyPr/>
        <a:lstStyle/>
        <a:p>
          <a:r>
            <a:rPr lang="fi-FI" b="1"/>
            <a:t>Esitteessä mainittavat riskitekijät on rajattava riskeihin, jotka ovat liikkeeseenlaskijalle ja/tai arvopapereille ominaisia ja jotka ovat olennaisia perustellun sijoituspäätöksen tekemiseksi ja jotka perustuvat rekisteröintiasiakirjan ja arvopaperiliitteen sisältöön. </a:t>
          </a:r>
          <a:endParaRPr lang="fi-FI"/>
        </a:p>
      </dgm:t>
    </dgm:pt>
    <dgm:pt modelId="{209C72C7-A658-43CE-8C7F-E8E7991FC67E}" type="parTrans" cxnId="{A9EF8F48-5341-40DB-9D0D-FCB94C3E4F96}">
      <dgm:prSet/>
      <dgm:spPr/>
      <dgm:t>
        <a:bodyPr/>
        <a:lstStyle/>
        <a:p>
          <a:endParaRPr lang="fi-FI"/>
        </a:p>
      </dgm:t>
    </dgm:pt>
    <dgm:pt modelId="{30F4A026-EB39-4E8B-BC4E-DA0F588C0CC5}" type="sibTrans" cxnId="{A9EF8F48-5341-40DB-9D0D-FCB94C3E4F96}">
      <dgm:prSet/>
      <dgm:spPr/>
      <dgm:t>
        <a:bodyPr/>
        <a:lstStyle/>
        <a:p>
          <a:endParaRPr lang="fi-FI"/>
        </a:p>
      </dgm:t>
    </dgm:pt>
    <dgm:pt modelId="{8B506B8B-AF58-44CE-AB41-07E1E4743EB4}">
      <dgm:prSet/>
      <dgm:spPr/>
      <dgm:t>
        <a:bodyPr/>
        <a:lstStyle/>
        <a:p>
          <a:r>
            <a:rPr lang="fi-FI" b="1"/>
            <a:t>Kotijäsenvaltion toimivaltainen viranomainen voi tietyin edellytyksin antaa luvan olla sisällyttämättä esitteeseen tai sen osiin tiettyjä niihin sisällytettäviä tietoja </a:t>
          </a:r>
          <a:endParaRPr lang="fi-FI"/>
        </a:p>
      </dgm:t>
    </dgm:pt>
    <dgm:pt modelId="{B1A1106D-B0AD-4128-9D7E-F09C05DFD280}" type="parTrans" cxnId="{5F24AF5A-803E-40BD-AC8B-259F09746445}">
      <dgm:prSet/>
      <dgm:spPr/>
      <dgm:t>
        <a:bodyPr/>
        <a:lstStyle/>
        <a:p>
          <a:endParaRPr lang="fi-FI"/>
        </a:p>
      </dgm:t>
    </dgm:pt>
    <dgm:pt modelId="{B3959490-1DDA-43B7-BF50-2BE6F94D05BD}" type="sibTrans" cxnId="{5F24AF5A-803E-40BD-AC8B-259F09746445}">
      <dgm:prSet/>
      <dgm:spPr/>
      <dgm:t>
        <a:bodyPr/>
        <a:lstStyle/>
        <a:p>
          <a:endParaRPr lang="fi-FI"/>
        </a:p>
      </dgm:t>
    </dgm:pt>
    <dgm:pt modelId="{28DF57D3-6D24-415E-9382-F8C0848CC6AA}">
      <dgm:prSet/>
      <dgm:spPr/>
      <dgm:t>
        <a:bodyPr/>
        <a:lstStyle/>
        <a:p>
          <a:r>
            <a:rPr lang="fi-FI" b="1"/>
            <a:t>Esitettä ei saa julkaista, ellei asianomainen toimivaltainen viranomainen ole hyväksynyt sitä</a:t>
          </a:r>
          <a:endParaRPr lang="fi-FI"/>
        </a:p>
      </dgm:t>
    </dgm:pt>
    <dgm:pt modelId="{D96FFDF1-368D-4B6C-AD54-5AD4F6AD1DD2}" type="parTrans" cxnId="{4D11876F-69B5-4016-8DC4-87E53421AFD8}">
      <dgm:prSet/>
      <dgm:spPr/>
      <dgm:t>
        <a:bodyPr/>
        <a:lstStyle/>
        <a:p>
          <a:endParaRPr lang="fi-FI"/>
        </a:p>
      </dgm:t>
    </dgm:pt>
    <dgm:pt modelId="{AF5D64F4-F659-45E3-8F3C-A4FCCC8AD098}" type="sibTrans" cxnId="{4D11876F-69B5-4016-8DC4-87E53421AFD8}">
      <dgm:prSet/>
      <dgm:spPr/>
      <dgm:t>
        <a:bodyPr/>
        <a:lstStyle/>
        <a:p>
          <a:endParaRPr lang="fi-FI"/>
        </a:p>
      </dgm:t>
    </dgm:pt>
    <dgm:pt modelId="{2AB8DBF1-8BD4-457D-9184-CF195FEFC233}" type="pres">
      <dgm:prSet presAssocID="{256BA59F-0200-4F44-9822-552DE14655B5}" presName="Name0" presStyleCnt="0">
        <dgm:presLayoutVars>
          <dgm:dir/>
          <dgm:resizeHandles val="exact"/>
        </dgm:presLayoutVars>
      </dgm:prSet>
      <dgm:spPr/>
    </dgm:pt>
    <dgm:pt modelId="{3CFD7387-3996-4288-B6A0-CAC1C350D01C}" type="pres">
      <dgm:prSet presAssocID="{65C51D37-DD3F-4288-9F89-611FCAB8D7EA}" presName="node" presStyleLbl="node1" presStyleIdx="0" presStyleCnt="5">
        <dgm:presLayoutVars>
          <dgm:bulletEnabled val="1"/>
        </dgm:presLayoutVars>
      </dgm:prSet>
      <dgm:spPr/>
    </dgm:pt>
    <dgm:pt modelId="{D29CD8E2-10A8-409F-975F-9BD85A0DCD64}" type="pres">
      <dgm:prSet presAssocID="{23309D08-C58E-4245-B1EF-E16A0C56239C}" presName="sibTrans" presStyleLbl="sibTrans2D1" presStyleIdx="0" presStyleCnt="4"/>
      <dgm:spPr/>
    </dgm:pt>
    <dgm:pt modelId="{F826D0F5-492F-44A2-824D-70F7F34B4307}" type="pres">
      <dgm:prSet presAssocID="{23309D08-C58E-4245-B1EF-E16A0C56239C}" presName="connectorText" presStyleLbl="sibTrans2D1" presStyleIdx="0" presStyleCnt="4"/>
      <dgm:spPr/>
    </dgm:pt>
    <dgm:pt modelId="{10E3AA9D-2640-4435-BD25-5B1333A14C09}" type="pres">
      <dgm:prSet presAssocID="{6B2C1D03-57EA-4C5E-8FD5-2BC645B2EC37}" presName="node" presStyleLbl="node1" presStyleIdx="1" presStyleCnt="5">
        <dgm:presLayoutVars>
          <dgm:bulletEnabled val="1"/>
        </dgm:presLayoutVars>
      </dgm:prSet>
      <dgm:spPr/>
    </dgm:pt>
    <dgm:pt modelId="{4035A1A5-703D-43A2-8C2D-CD19A54BE862}" type="pres">
      <dgm:prSet presAssocID="{C9E0A3A3-3E5F-4152-B8D3-72DC13A89D57}" presName="sibTrans" presStyleLbl="sibTrans2D1" presStyleIdx="1" presStyleCnt="4"/>
      <dgm:spPr/>
    </dgm:pt>
    <dgm:pt modelId="{7A5B7CA9-71FB-4971-816A-940786661914}" type="pres">
      <dgm:prSet presAssocID="{C9E0A3A3-3E5F-4152-B8D3-72DC13A89D57}" presName="connectorText" presStyleLbl="sibTrans2D1" presStyleIdx="1" presStyleCnt="4"/>
      <dgm:spPr/>
    </dgm:pt>
    <dgm:pt modelId="{4D91BAE7-8CDC-4326-9D32-D00FB1F372D0}" type="pres">
      <dgm:prSet presAssocID="{603FE164-5566-454E-A83A-1B471EE59B54}" presName="node" presStyleLbl="node1" presStyleIdx="2" presStyleCnt="5">
        <dgm:presLayoutVars>
          <dgm:bulletEnabled val="1"/>
        </dgm:presLayoutVars>
      </dgm:prSet>
      <dgm:spPr/>
    </dgm:pt>
    <dgm:pt modelId="{66E77F07-21CB-410A-B09A-98F953D1C032}" type="pres">
      <dgm:prSet presAssocID="{30F4A026-EB39-4E8B-BC4E-DA0F588C0CC5}" presName="sibTrans" presStyleLbl="sibTrans2D1" presStyleIdx="2" presStyleCnt="4"/>
      <dgm:spPr/>
    </dgm:pt>
    <dgm:pt modelId="{E031604A-C636-438F-A9A2-E0B775EF045D}" type="pres">
      <dgm:prSet presAssocID="{30F4A026-EB39-4E8B-BC4E-DA0F588C0CC5}" presName="connectorText" presStyleLbl="sibTrans2D1" presStyleIdx="2" presStyleCnt="4"/>
      <dgm:spPr/>
    </dgm:pt>
    <dgm:pt modelId="{59836F0D-130E-485A-A153-4D102D6DFF61}" type="pres">
      <dgm:prSet presAssocID="{8B506B8B-AF58-44CE-AB41-07E1E4743EB4}" presName="node" presStyleLbl="node1" presStyleIdx="3" presStyleCnt="5">
        <dgm:presLayoutVars>
          <dgm:bulletEnabled val="1"/>
        </dgm:presLayoutVars>
      </dgm:prSet>
      <dgm:spPr/>
    </dgm:pt>
    <dgm:pt modelId="{BD4D67DA-8896-4178-BF89-92DC14B34E03}" type="pres">
      <dgm:prSet presAssocID="{B3959490-1DDA-43B7-BF50-2BE6F94D05BD}" presName="sibTrans" presStyleLbl="sibTrans2D1" presStyleIdx="3" presStyleCnt="4"/>
      <dgm:spPr/>
    </dgm:pt>
    <dgm:pt modelId="{D5C883D1-97BB-477D-9880-173E848CC55B}" type="pres">
      <dgm:prSet presAssocID="{B3959490-1DDA-43B7-BF50-2BE6F94D05BD}" presName="connectorText" presStyleLbl="sibTrans2D1" presStyleIdx="3" presStyleCnt="4"/>
      <dgm:spPr/>
    </dgm:pt>
    <dgm:pt modelId="{9E2B64AA-2869-4112-8B93-781B5827AA9D}" type="pres">
      <dgm:prSet presAssocID="{28DF57D3-6D24-415E-9382-F8C0848CC6AA}" presName="node" presStyleLbl="node1" presStyleIdx="4" presStyleCnt="5">
        <dgm:presLayoutVars>
          <dgm:bulletEnabled val="1"/>
        </dgm:presLayoutVars>
      </dgm:prSet>
      <dgm:spPr/>
    </dgm:pt>
  </dgm:ptLst>
  <dgm:cxnLst>
    <dgm:cxn modelId="{2A5FC704-ADBB-4415-A7B3-627EB8BEA9F7}" type="presOf" srcId="{30F4A026-EB39-4E8B-BC4E-DA0F588C0CC5}" destId="{66E77F07-21CB-410A-B09A-98F953D1C032}" srcOrd="0" destOrd="0" presId="urn:microsoft.com/office/officeart/2005/8/layout/process1"/>
    <dgm:cxn modelId="{9103DC05-0359-40B1-BBB4-68BE78A87DC0}" type="presOf" srcId="{23309D08-C58E-4245-B1EF-E16A0C56239C}" destId="{F826D0F5-492F-44A2-824D-70F7F34B4307}" srcOrd="1" destOrd="0" presId="urn:microsoft.com/office/officeart/2005/8/layout/process1"/>
    <dgm:cxn modelId="{39BA0509-CB8A-4226-8E39-BDBA7F6676A0}" type="presOf" srcId="{65C51D37-DD3F-4288-9F89-611FCAB8D7EA}" destId="{3CFD7387-3996-4288-B6A0-CAC1C350D01C}" srcOrd="0" destOrd="0" presId="urn:microsoft.com/office/officeart/2005/8/layout/process1"/>
    <dgm:cxn modelId="{F3F9332C-3EF9-4131-96B0-5CBC6DEA026B}" type="presOf" srcId="{603FE164-5566-454E-A83A-1B471EE59B54}" destId="{4D91BAE7-8CDC-4326-9D32-D00FB1F372D0}" srcOrd="0" destOrd="0" presId="urn:microsoft.com/office/officeart/2005/8/layout/process1"/>
    <dgm:cxn modelId="{A752B639-7314-4598-808E-F29AF487ED6A}" type="presOf" srcId="{B3959490-1DDA-43B7-BF50-2BE6F94D05BD}" destId="{D5C883D1-97BB-477D-9880-173E848CC55B}" srcOrd="1" destOrd="0" presId="urn:microsoft.com/office/officeart/2005/8/layout/process1"/>
    <dgm:cxn modelId="{A9EF8F48-5341-40DB-9D0D-FCB94C3E4F96}" srcId="{256BA59F-0200-4F44-9822-552DE14655B5}" destId="{603FE164-5566-454E-A83A-1B471EE59B54}" srcOrd="2" destOrd="0" parTransId="{209C72C7-A658-43CE-8C7F-E8E7991FC67E}" sibTransId="{30F4A026-EB39-4E8B-BC4E-DA0F588C0CC5}"/>
    <dgm:cxn modelId="{4D11876F-69B5-4016-8DC4-87E53421AFD8}" srcId="{256BA59F-0200-4F44-9822-552DE14655B5}" destId="{28DF57D3-6D24-415E-9382-F8C0848CC6AA}" srcOrd="4" destOrd="0" parTransId="{D96FFDF1-368D-4B6C-AD54-5AD4F6AD1DD2}" sibTransId="{AF5D64F4-F659-45E3-8F3C-A4FCCC8AD098}"/>
    <dgm:cxn modelId="{9F032D54-2EAE-4F24-B17E-1D5BB1FCD008}" type="presOf" srcId="{C9E0A3A3-3E5F-4152-B8D3-72DC13A89D57}" destId="{7A5B7CA9-71FB-4971-816A-940786661914}" srcOrd="1" destOrd="0" presId="urn:microsoft.com/office/officeart/2005/8/layout/process1"/>
    <dgm:cxn modelId="{A3FB5254-4AF3-43DA-8F2F-AC02D3F4E1B5}" type="presOf" srcId="{256BA59F-0200-4F44-9822-552DE14655B5}" destId="{2AB8DBF1-8BD4-457D-9184-CF195FEFC233}" srcOrd="0" destOrd="0" presId="urn:microsoft.com/office/officeart/2005/8/layout/process1"/>
    <dgm:cxn modelId="{DE6A1178-9633-44AE-9B0D-C990E501AE95}" srcId="{256BA59F-0200-4F44-9822-552DE14655B5}" destId="{6B2C1D03-57EA-4C5E-8FD5-2BC645B2EC37}" srcOrd="1" destOrd="0" parTransId="{5A879C6F-7A2C-45B1-819A-0BD6BAF4B48B}" sibTransId="{C9E0A3A3-3E5F-4152-B8D3-72DC13A89D57}"/>
    <dgm:cxn modelId="{5F24AF5A-803E-40BD-AC8B-259F09746445}" srcId="{256BA59F-0200-4F44-9822-552DE14655B5}" destId="{8B506B8B-AF58-44CE-AB41-07E1E4743EB4}" srcOrd="3" destOrd="0" parTransId="{B1A1106D-B0AD-4128-9D7E-F09C05DFD280}" sibTransId="{B3959490-1DDA-43B7-BF50-2BE6F94D05BD}"/>
    <dgm:cxn modelId="{F09AB49A-D8C5-4FBB-BD9A-F4DAC215B954}" type="presOf" srcId="{B3959490-1DDA-43B7-BF50-2BE6F94D05BD}" destId="{BD4D67DA-8896-4178-BF89-92DC14B34E03}" srcOrd="0" destOrd="0" presId="urn:microsoft.com/office/officeart/2005/8/layout/process1"/>
    <dgm:cxn modelId="{C40357A9-DCFD-4E84-873B-F8C71A28443F}" type="presOf" srcId="{C9E0A3A3-3E5F-4152-B8D3-72DC13A89D57}" destId="{4035A1A5-703D-43A2-8C2D-CD19A54BE862}" srcOrd="0" destOrd="0" presId="urn:microsoft.com/office/officeart/2005/8/layout/process1"/>
    <dgm:cxn modelId="{C0FA8CC5-8F32-46ED-A074-6F1C5E3BE15A}" type="presOf" srcId="{6B2C1D03-57EA-4C5E-8FD5-2BC645B2EC37}" destId="{10E3AA9D-2640-4435-BD25-5B1333A14C09}" srcOrd="0" destOrd="0" presId="urn:microsoft.com/office/officeart/2005/8/layout/process1"/>
    <dgm:cxn modelId="{347103D9-C3DA-40A8-BD02-EBBEE188D411}" type="presOf" srcId="{8B506B8B-AF58-44CE-AB41-07E1E4743EB4}" destId="{59836F0D-130E-485A-A153-4D102D6DFF61}" srcOrd="0" destOrd="0" presId="urn:microsoft.com/office/officeart/2005/8/layout/process1"/>
    <dgm:cxn modelId="{066DF8D9-3381-4B19-813D-CF64E1972892}" type="presOf" srcId="{30F4A026-EB39-4E8B-BC4E-DA0F588C0CC5}" destId="{E031604A-C636-438F-A9A2-E0B775EF045D}" srcOrd="1" destOrd="0" presId="urn:microsoft.com/office/officeart/2005/8/layout/process1"/>
    <dgm:cxn modelId="{DC721DE0-7FE5-4A0C-966E-05B29E1D400D}" srcId="{256BA59F-0200-4F44-9822-552DE14655B5}" destId="{65C51D37-DD3F-4288-9F89-611FCAB8D7EA}" srcOrd="0" destOrd="0" parTransId="{76E100F3-799A-4B2D-B0CD-1E04DE4E17DE}" sibTransId="{23309D08-C58E-4245-B1EF-E16A0C56239C}"/>
    <dgm:cxn modelId="{A8C192E0-AE76-4B9C-A695-836F0D2E0585}" type="presOf" srcId="{23309D08-C58E-4245-B1EF-E16A0C56239C}" destId="{D29CD8E2-10A8-409F-975F-9BD85A0DCD64}" srcOrd="0" destOrd="0" presId="urn:microsoft.com/office/officeart/2005/8/layout/process1"/>
    <dgm:cxn modelId="{867897E3-B34F-49E2-9D07-677AF63D4093}" type="presOf" srcId="{28DF57D3-6D24-415E-9382-F8C0848CC6AA}" destId="{9E2B64AA-2869-4112-8B93-781B5827AA9D}" srcOrd="0" destOrd="0" presId="urn:microsoft.com/office/officeart/2005/8/layout/process1"/>
    <dgm:cxn modelId="{E6C95436-F8FF-4DDA-AA2B-5AC33F07C045}" type="presParOf" srcId="{2AB8DBF1-8BD4-457D-9184-CF195FEFC233}" destId="{3CFD7387-3996-4288-B6A0-CAC1C350D01C}" srcOrd="0" destOrd="0" presId="urn:microsoft.com/office/officeart/2005/8/layout/process1"/>
    <dgm:cxn modelId="{4186BC61-2C25-466F-BB2A-5C0778B53E8D}" type="presParOf" srcId="{2AB8DBF1-8BD4-457D-9184-CF195FEFC233}" destId="{D29CD8E2-10A8-409F-975F-9BD85A0DCD64}" srcOrd="1" destOrd="0" presId="urn:microsoft.com/office/officeart/2005/8/layout/process1"/>
    <dgm:cxn modelId="{CF2ED195-9CA3-4740-B795-9153665ABD5A}" type="presParOf" srcId="{D29CD8E2-10A8-409F-975F-9BD85A0DCD64}" destId="{F826D0F5-492F-44A2-824D-70F7F34B4307}" srcOrd="0" destOrd="0" presId="urn:microsoft.com/office/officeart/2005/8/layout/process1"/>
    <dgm:cxn modelId="{ADC0172D-1251-42CE-B37C-5880D86C9965}" type="presParOf" srcId="{2AB8DBF1-8BD4-457D-9184-CF195FEFC233}" destId="{10E3AA9D-2640-4435-BD25-5B1333A14C09}" srcOrd="2" destOrd="0" presId="urn:microsoft.com/office/officeart/2005/8/layout/process1"/>
    <dgm:cxn modelId="{3E84B7C2-B663-4587-9D75-E4A8049CD1D9}" type="presParOf" srcId="{2AB8DBF1-8BD4-457D-9184-CF195FEFC233}" destId="{4035A1A5-703D-43A2-8C2D-CD19A54BE862}" srcOrd="3" destOrd="0" presId="urn:microsoft.com/office/officeart/2005/8/layout/process1"/>
    <dgm:cxn modelId="{4C9EE30E-71F9-441C-8449-F0CB2CBD2E05}" type="presParOf" srcId="{4035A1A5-703D-43A2-8C2D-CD19A54BE862}" destId="{7A5B7CA9-71FB-4971-816A-940786661914}" srcOrd="0" destOrd="0" presId="urn:microsoft.com/office/officeart/2005/8/layout/process1"/>
    <dgm:cxn modelId="{002C2BDB-9E9D-4394-A544-B4663A205472}" type="presParOf" srcId="{2AB8DBF1-8BD4-457D-9184-CF195FEFC233}" destId="{4D91BAE7-8CDC-4326-9D32-D00FB1F372D0}" srcOrd="4" destOrd="0" presId="urn:microsoft.com/office/officeart/2005/8/layout/process1"/>
    <dgm:cxn modelId="{C4E56F64-CFA0-4C2B-99F6-A085C0F48A43}" type="presParOf" srcId="{2AB8DBF1-8BD4-457D-9184-CF195FEFC233}" destId="{66E77F07-21CB-410A-B09A-98F953D1C032}" srcOrd="5" destOrd="0" presId="urn:microsoft.com/office/officeart/2005/8/layout/process1"/>
    <dgm:cxn modelId="{B7D8E435-A782-4CAE-A5E4-D0D15887623F}" type="presParOf" srcId="{66E77F07-21CB-410A-B09A-98F953D1C032}" destId="{E031604A-C636-438F-A9A2-E0B775EF045D}" srcOrd="0" destOrd="0" presId="urn:microsoft.com/office/officeart/2005/8/layout/process1"/>
    <dgm:cxn modelId="{45CD94D9-C48B-4BF0-B683-9896AA2D0E80}" type="presParOf" srcId="{2AB8DBF1-8BD4-457D-9184-CF195FEFC233}" destId="{59836F0D-130E-485A-A153-4D102D6DFF61}" srcOrd="6" destOrd="0" presId="urn:microsoft.com/office/officeart/2005/8/layout/process1"/>
    <dgm:cxn modelId="{D9E57B5E-1CD8-4629-ACCA-1B93A55BF470}" type="presParOf" srcId="{2AB8DBF1-8BD4-457D-9184-CF195FEFC233}" destId="{BD4D67DA-8896-4178-BF89-92DC14B34E03}" srcOrd="7" destOrd="0" presId="urn:microsoft.com/office/officeart/2005/8/layout/process1"/>
    <dgm:cxn modelId="{9D678CCB-60B1-4980-A893-0ECF9E42F98A}" type="presParOf" srcId="{BD4D67DA-8896-4178-BF89-92DC14B34E03}" destId="{D5C883D1-97BB-477D-9880-173E848CC55B}" srcOrd="0" destOrd="0" presId="urn:microsoft.com/office/officeart/2005/8/layout/process1"/>
    <dgm:cxn modelId="{46A6154D-4280-4169-8D82-0D10D85FD1EC}" type="presParOf" srcId="{2AB8DBF1-8BD4-457D-9184-CF195FEFC233}" destId="{9E2B64AA-2869-4112-8B93-781B5827AA9D}"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C73D7B-648E-4787-9629-E70E3CA74902}" type="doc">
      <dgm:prSet loTypeId="urn:microsoft.com/office/officeart/2005/8/layout/vList2" loCatId="list" qsTypeId="urn:microsoft.com/office/officeart/2005/8/quickstyle/simple1" qsCatId="simple" csTypeId="urn:microsoft.com/office/officeart/2005/8/colors/accent3_1" csCatId="accent3"/>
      <dgm:spPr/>
      <dgm:t>
        <a:bodyPr/>
        <a:lstStyle/>
        <a:p>
          <a:endParaRPr lang="fi-FI"/>
        </a:p>
      </dgm:t>
    </dgm:pt>
    <dgm:pt modelId="{43652838-B998-4EDB-AE4B-DC387ED22E19}">
      <dgm:prSet/>
      <dgm:spPr/>
      <dgm:t>
        <a:bodyPr/>
        <a:lstStyle/>
        <a:p>
          <a:r>
            <a:rPr lang="fi-FI" b="1"/>
            <a:t>Kun esite on hyväksytty, liikkeeseenlaskijan, tarjoajan tai säännellyllä markkinalla kaupankäynnin kohteeksi ottamista hakevan henkilön on julkaistava se kohtuullisessa ajassa, ennen kuin kyseisten arvopapereiden tarjoaminen yleisölle aloitetaan tai ne otetaan kaupankäynnin kohteeksi, ja viimeistään tarjoamisen aloittamisen tai kaupankäynnin kohteeksi ottamisen ajankohtana. </a:t>
          </a:r>
          <a:endParaRPr lang="fi-FI"/>
        </a:p>
      </dgm:t>
    </dgm:pt>
    <dgm:pt modelId="{546F1672-E9C8-4B18-913B-9BC243A21574}" type="parTrans" cxnId="{AD45EEF8-3536-4FF6-85B2-73F3A042F974}">
      <dgm:prSet/>
      <dgm:spPr/>
      <dgm:t>
        <a:bodyPr/>
        <a:lstStyle/>
        <a:p>
          <a:endParaRPr lang="fi-FI"/>
        </a:p>
      </dgm:t>
    </dgm:pt>
    <dgm:pt modelId="{78227BAF-B3CC-41F6-9AD8-ADC9E08E52E2}" type="sibTrans" cxnId="{AD45EEF8-3536-4FF6-85B2-73F3A042F974}">
      <dgm:prSet/>
      <dgm:spPr/>
      <dgm:t>
        <a:bodyPr/>
        <a:lstStyle/>
        <a:p>
          <a:endParaRPr lang="fi-FI"/>
        </a:p>
      </dgm:t>
    </dgm:pt>
    <dgm:pt modelId="{60C26B9A-D123-45DC-B192-53928C8C6F0C}">
      <dgm:prSet/>
      <dgm:spPr/>
      <dgm:t>
        <a:bodyPr/>
        <a:lstStyle/>
        <a:p>
          <a:r>
            <a:rPr lang="fi-FI" b="1"/>
            <a:t>Mainonnassa on mainittava, että esite on julkaistu tai aiotaan julkaista, sekä ilmoitettava, missä esite on sijoittajien saatavilla.</a:t>
          </a:r>
          <a:endParaRPr lang="fi-FI"/>
        </a:p>
      </dgm:t>
    </dgm:pt>
    <dgm:pt modelId="{D6F4ECB5-8C30-4E6E-ADE8-B02997683ED4}" type="parTrans" cxnId="{31DD58D6-7735-4F75-BDE4-6E612F03FE86}">
      <dgm:prSet/>
      <dgm:spPr/>
      <dgm:t>
        <a:bodyPr/>
        <a:lstStyle/>
        <a:p>
          <a:endParaRPr lang="fi-FI"/>
        </a:p>
      </dgm:t>
    </dgm:pt>
    <dgm:pt modelId="{1B2D53E0-E453-4330-875A-7BA9D778DEE8}" type="sibTrans" cxnId="{31DD58D6-7735-4F75-BDE4-6E612F03FE86}">
      <dgm:prSet/>
      <dgm:spPr/>
      <dgm:t>
        <a:bodyPr/>
        <a:lstStyle/>
        <a:p>
          <a:endParaRPr lang="fi-FI"/>
        </a:p>
      </dgm:t>
    </dgm:pt>
    <dgm:pt modelId="{C2BE4FC5-6B76-43BC-87B3-7FAB104729EF}">
      <dgm:prSet/>
      <dgm:spPr/>
      <dgm:t>
        <a:bodyPr/>
        <a:lstStyle/>
        <a:p>
          <a:r>
            <a:rPr lang="fi-FI" b="1"/>
            <a:t>Mainonnan on oltava selvästi tunnistettavissa mainonnaksi. Mainontaan sisältyvät tiedot eivät saa olla epätarkkoja tai harhaanjohtavia, ja niiden on oltava johdonmukaisia suhteessa tietoihin, jotka esite sisältää, </a:t>
          </a:r>
          <a:endParaRPr lang="fi-FI"/>
        </a:p>
      </dgm:t>
    </dgm:pt>
    <dgm:pt modelId="{84FC2A4B-059B-4E77-AE01-118DAFA5974C}" type="parTrans" cxnId="{8EDC65BD-521D-41F9-80C4-73A5E87CD4A6}">
      <dgm:prSet/>
      <dgm:spPr/>
      <dgm:t>
        <a:bodyPr/>
        <a:lstStyle/>
        <a:p>
          <a:endParaRPr lang="fi-FI"/>
        </a:p>
      </dgm:t>
    </dgm:pt>
    <dgm:pt modelId="{0AA442D1-3C75-4496-8AC0-530C0895BFFA}" type="sibTrans" cxnId="{8EDC65BD-521D-41F9-80C4-73A5E87CD4A6}">
      <dgm:prSet/>
      <dgm:spPr/>
      <dgm:t>
        <a:bodyPr/>
        <a:lstStyle/>
        <a:p>
          <a:endParaRPr lang="fi-FI"/>
        </a:p>
      </dgm:t>
    </dgm:pt>
    <dgm:pt modelId="{E4FB62F4-F9F2-4FB6-A14B-82C3D3979588}">
      <dgm:prSet/>
      <dgm:spPr/>
      <dgm:t>
        <a:bodyPr/>
        <a:lstStyle/>
        <a:p>
          <a:r>
            <a:rPr lang="fi-FI" b="1"/>
            <a:t>Kaikkien arvopapereiden yleisölle tarjoamista tai säännellyllä markkinalla kaupankäynnin kohteeksi ottamista koskevien suullisesti tai kirjallisesti annettujen tietojen on oltava yhdenmukaiset esitteen tietojen kanssa, vaikkei tietoja annettaisi mainostarkoituksessa.</a:t>
          </a:r>
          <a:endParaRPr lang="fi-FI"/>
        </a:p>
      </dgm:t>
    </dgm:pt>
    <dgm:pt modelId="{0C407DB2-7B3F-4179-8972-40AC89241E0A}" type="parTrans" cxnId="{B666859A-ABB5-4D60-9845-47719CABB626}">
      <dgm:prSet/>
      <dgm:spPr/>
      <dgm:t>
        <a:bodyPr/>
        <a:lstStyle/>
        <a:p>
          <a:endParaRPr lang="fi-FI"/>
        </a:p>
      </dgm:t>
    </dgm:pt>
    <dgm:pt modelId="{E1BFE734-596A-481B-9217-82B455938D8C}" type="sibTrans" cxnId="{B666859A-ABB5-4D60-9845-47719CABB626}">
      <dgm:prSet/>
      <dgm:spPr/>
      <dgm:t>
        <a:bodyPr/>
        <a:lstStyle/>
        <a:p>
          <a:endParaRPr lang="fi-FI"/>
        </a:p>
      </dgm:t>
    </dgm:pt>
    <dgm:pt modelId="{ECD5AA4E-F757-4A45-AEEB-01B1F10C071F}">
      <dgm:prSet/>
      <dgm:spPr/>
      <dgm:t>
        <a:bodyPr/>
        <a:lstStyle/>
        <a:p>
          <a:r>
            <a:rPr lang="fi-FI" b="1"/>
            <a:t>Jos liikkeeseenlaskija tai tarjoaja antaa suullisesti tai kirjallisesti olennaisia tietoja, jotka on suunnattu yhdelle tai useammalle valitulle sijoittajalle, tällaiset tiedot on joko annettava kaikille muille sijoittajille, joille tarjous on suunnattu, jos esitettä ei ole julkaistava, tai sisällytettävä esitteeseen tai sen täydennykseen</a:t>
          </a:r>
          <a:endParaRPr lang="fi-FI"/>
        </a:p>
      </dgm:t>
    </dgm:pt>
    <dgm:pt modelId="{540FFB27-88DD-44DC-8C07-E49FC7E194E1}" type="parTrans" cxnId="{0B3C3003-5D15-4864-A48B-7CF148E6DB61}">
      <dgm:prSet/>
      <dgm:spPr/>
      <dgm:t>
        <a:bodyPr/>
        <a:lstStyle/>
        <a:p>
          <a:endParaRPr lang="fi-FI"/>
        </a:p>
      </dgm:t>
    </dgm:pt>
    <dgm:pt modelId="{5117FA42-537C-47A1-8915-3A7A770285A4}" type="sibTrans" cxnId="{0B3C3003-5D15-4864-A48B-7CF148E6DB61}">
      <dgm:prSet/>
      <dgm:spPr/>
      <dgm:t>
        <a:bodyPr/>
        <a:lstStyle/>
        <a:p>
          <a:endParaRPr lang="fi-FI"/>
        </a:p>
      </dgm:t>
    </dgm:pt>
    <dgm:pt modelId="{61976CEB-2052-441A-BC32-EB0361D2B57B}" type="pres">
      <dgm:prSet presAssocID="{8DC73D7B-648E-4787-9629-E70E3CA74902}" presName="linear" presStyleCnt="0">
        <dgm:presLayoutVars>
          <dgm:animLvl val="lvl"/>
          <dgm:resizeHandles val="exact"/>
        </dgm:presLayoutVars>
      </dgm:prSet>
      <dgm:spPr/>
    </dgm:pt>
    <dgm:pt modelId="{461E7C61-19DB-40C7-8971-E7176482F707}" type="pres">
      <dgm:prSet presAssocID="{43652838-B998-4EDB-AE4B-DC387ED22E19}" presName="parentText" presStyleLbl="node1" presStyleIdx="0" presStyleCnt="5">
        <dgm:presLayoutVars>
          <dgm:chMax val="0"/>
          <dgm:bulletEnabled val="1"/>
        </dgm:presLayoutVars>
      </dgm:prSet>
      <dgm:spPr/>
    </dgm:pt>
    <dgm:pt modelId="{A94A1B55-A1F1-429D-A50C-74F96140E80B}" type="pres">
      <dgm:prSet presAssocID="{78227BAF-B3CC-41F6-9AD8-ADC9E08E52E2}" presName="spacer" presStyleCnt="0"/>
      <dgm:spPr/>
    </dgm:pt>
    <dgm:pt modelId="{871171D8-D75C-407A-A78F-2F7F85ADB6E0}" type="pres">
      <dgm:prSet presAssocID="{60C26B9A-D123-45DC-B192-53928C8C6F0C}" presName="parentText" presStyleLbl="node1" presStyleIdx="1" presStyleCnt="5">
        <dgm:presLayoutVars>
          <dgm:chMax val="0"/>
          <dgm:bulletEnabled val="1"/>
        </dgm:presLayoutVars>
      </dgm:prSet>
      <dgm:spPr/>
    </dgm:pt>
    <dgm:pt modelId="{141A70E1-4EFD-464C-B0B7-E82210B44159}" type="pres">
      <dgm:prSet presAssocID="{1B2D53E0-E453-4330-875A-7BA9D778DEE8}" presName="spacer" presStyleCnt="0"/>
      <dgm:spPr/>
    </dgm:pt>
    <dgm:pt modelId="{EFD736C4-409A-4AB8-9638-4C887C914C68}" type="pres">
      <dgm:prSet presAssocID="{C2BE4FC5-6B76-43BC-87B3-7FAB104729EF}" presName="parentText" presStyleLbl="node1" presStyleIdx="2" presStyleCnt="5">
        <dgm:presLayoutVars>
          <dgm:chMax val="0"/>
          <dgm:bulletEnabled val="1"/>
        </dgm:presLayoutVars>
      </dgm:prSet>
      <dgm:spPr/>
    </dgm:pt>
    <dgm:pt modelId="{40DCBB37-42C8-4004-821A-365903B58122}" type="pres">
      <dgm:prSet presAssocID="{0AA442D1-3C75-4496-8AC0-530C0895BFFA}" presName="spacer" presStyleCnt="0"/>
      <dgm:spPr/>
    </dgm:pt>
    <dgm:pt modelId="{0557B1CE-B8EC-43E3-A8E7-4F06299C4F5A}" type="pres">
      <dgm:prSet presAssocID="{E4FB62F4-F9F2-4FB6-A14B-82C3D3979588}" presName="parentText" presStyleLbl="node1" presStyleIdx="3" presStyleCnt="5">
        <dgm:presLayoutVars>
          <dgm:chMax val="0"/>
          <dgm:bulletEnabled val="1"/>
        </dgm:presLayoutVars>
      </dgm:prSet>
      <dgm:spPr/>
    </dgm:pt>
    <dgm:pt modelId="{36C05AD2-1D81-47E1-A43C-C85F07550A79}" type="pres">
      <dgm:prSet presAssocID="{E1BFE734-596A-481B-9217-82B455938D8C}" presName="spacer" presStyleCnt="0"/>
      <dgm:spPr/>
    </dgm:pt>
    <dgm:pt modelId="{DA3DE11F-CDCA-4AE4-9722-DD6BC6FA6502}" type="pres">
      <dgm:prSet presAssocID="{ECD5AA4E-F757-4A45-AEEB-01B1F10C071F}" presName="parentText" presStyleLbl="node1" presStyleIdx="4" presStyleCnt="5">
        <dgm:presLayoutVars>
          <dgm:chMax val="0"/>
          <dgm:bulletEnabled val="1"/>
        </dgm:presLayoutVars>
      </dgm:prSet>
      <dgm:spPr/>
    </dgm:pt>
  </dgm:ptLst>
  <dgm:cxnLst>
    <dgm:cxn modelId="{0B3C3003-5D15-4864-A48B-7CF148E6DB61}" srcId="{8DC73D7B-648E-4787-9629-E70E3CA74902}" destId="{ECD5AA4E-F757-4A45-AEEB-01B1F10C071F}" srcOrd="4" destOrd="0" parTransId="{540FFB27-88DD-44DC-8C07-E49FC7E194E1}" sibTransId="{5117FA42-537C-47A1-8915-3A7A770285A4}"/>
    <dgm:cxn modelId="{3207BB08-53D1-4150-A47B-64ADA620F5DD}" type="presOf" srcId="{ECD5AA4E-F757-4A45-AEEB-01B1F10C071F}" destId="{DA3DE11F-CDCA-4AE4-9722-DD6BC6FA6502}" srcOrd="0" destOrd="0" presId="urn:microsoft.com/office/officeart/2005/8/layout/vList2"/>
    <dgm:cxn modelId="{8A5B7D14-94BB-44D8-82AA-6A9FEAB59C2F}" type="presOf" srcId="{C2BE4FC5-6B76-43BC-87B3-7FAB104729EF}" destId="{EFD736C4-409A-4AB8-9638-4C887C914C68}" srcOrd="0" destOrd="0" presId="urn:microsoft.com/office/officeart/2005/8/layout/vList2"/>
    <dgm:cxn modelId="{CA20FB2C-8BFC-480D-8AA5-55DDD1F8F2B6}" type="presOf" srcId="{E4FB62F4-F9F2-4FB6-A14B-82C3D3979588}" destId="{0557B1CE-B8EC-43E3-A8E7-4F06299C4F5A}" srcOrd="0" destOrd="0" presId="urn:microsoft.com/office/officeart/2005/8/layout/vList2"/>
    <dgm:cxn modelId="{4FC0B26E-1F07-4DFC-8125-A297C3F00229}" type="presOf" srcId="{60C26B9A-D123-45DC-B192-53928C8C6F0C}" destId="{871171D8-D75C-407A-A78F-2F7F85ADB6E0}" srcOrd="0" destOrd="0" presId="urn:microsoft.com/office/officeart/2005/8/layout/vList2"/>
    <dgm:cxn modelId="{0FEE8058-183F-49FF-877F-D5276E307352}" type="presOf" srcId="{8DC73D7B-648E-4787-9629-E70E3CA74902}" destId="{61976CEB-2052-441A-BC32-EB0361D2B57B}" srcOrd="0" destOrd="0" presId="urn:microsoft.com/office/officeart/2005/8/layout/vList2"/>
    <dgm:cxn modelId="{B666859A-ABB5-4D60-9845-47719CABB626}" srcId="{8DC73D7B-648E-4787-9629-E70E3CA74902}" destId="{E4FB62F4-F9F2-4FB6-A14B-82C3D3979588}" srcOrd="3" destOrd="0" parTransId="{0C407DB2-7B3F-4179-8972-40AC89241E0A}" sibTransId="{E1BFE734-596A-481B-9217-82B455938D8C}"/>
    <dgm:cxn modelId="{8EDC65BD-521D-41F9-80C4-73A5E87CD4A6}" srcId="{8DC73D7B-648E-4787-9629-E70E3CA74902}" destId="{C2BE4FC5-6B76-43BC-87B3-7FAB104729EF}" srcOrd="2" destOrd="0" parTransId="{84FC2A4B-059B-4E77-AE01-118DAFA5974C}" sibTransId="{0AA442D1-3C75-4496-8AC0-530C0895BFFA}"/>
    <dgm:cxn modelId="{1A70A8C2-B4BB-4B95-B664-17AB72391294}" type="presOf" srcId="{43652838-B998-4EDB-AE4B-DC387ED22E19}" destId="{461E7C61-19DB-40C7-8971-E7176482F707}" srcOrd="0" destOrd="0" presId="urn:microsoft.com/office/officeart/2005/8/layout/vList2"/>
    <dgm:cxn modelId="{31DD58D6-7735-4F75-BDE4-6E612F03FE86}" srcId="{8DC73D7B-648E-4787-9629-E70E3CA74902}" destId="{60C26B9A-D123-45DC-B192-53928C8C6F0C}" srcOrd="1" destOrd="0" parTransId="{D6F4ECB5-8C30-4E6E-ADE8-B02997683ED4}" sibTransId="{1B2D53E0-E453-4330-875A-7BA9D778DEE8}"/>
    <dgm:cxn modelId="{AD45EEF8-3536-4FF6-85B2-73F3A042F974}" srcId="{8DC73D7B-648E-4787-9629-E70E3CA74902}" destId="{43652838-B998-4EDB-AE4B-DC387ED22E19}" srcOrd="0" destOrd="0" parTransId="{546F1672-E9C8-4B18-913B-9BC243A21574}" sibTransId="{78227BAF-B3CC-41F6-9AD8-ADC9E08E52E2}"/>
    <dgm:cxn modelId="{A3AF8722-5034-48AB-92BA-C0BB672C22ED}" type="presParOf" srcId="{61976CEB-2052-441A-BC32-EB0361D2B57B}" destId="{461E7C61-19DB-40C7-8971-E7176482F707}" srcOrd="0" destOrd="0" presId="urn:microsoft.com/office/officeart/2005/8/layout/vList2"/>
    <dgm:cxn modelId="{C90CFD41-6125-48DD-8F89-7B4112DC618B}" type="presParOf" srcId="{61976CEB-2052-441A-BC32-EB0361D2B57B}" destId="{A94A1B55-A1F1-429D-A50C-74F96140E80B}" srcOrd="1" destOrd="0" presId="urn:microsoft.com/office/officeart/2005/8/layout/vList2"/>
    <dgm:cxn modelId="{4AD897CD-522F-45EC-9373-615907EF4AC7}" type="presParOf" srcId="{61976CEB-2052-441A-BC32-EB0361D2B57B}" destId="{871171D8-D75C-407A-A78F-2F7F85ADB6E0}" srcOrd="2" destOrd="0" presId="urn:microsoft.com/office/officeart/2005/8/layout/vList2"/>
    <dgm:cxn modelId="{EB0F1F79-6242-497E-B015-2FA2449E0C45}" type="presParOf" srcId="{61976CEB-2052-441A-BC32-EB0361D2B57B}" destId="{141A70E1-4EFD-464C-B0B7-E82210B44159}" srcOrd="3" destOrd="0" presId="urn:microsoft.com/office/officeart/2005/8/layout/vList2"/>
    <dgm:cxn modelId="{B2EEB994-ABF1-4AA2-A3D1-DDFA315394C1}" type="presParOf" srcId="{61976CEB-2052-441A-BC32-EB0361D2B57B}" destId="{EFD736C4-409A-4AB8-9638-4C887C914C68}" srcOrd="4" destOrd="0" presId="urn:microsoft.com/office/officeart/2005/8/layout/vList2"/>
    <dgm:cxn modelId="{0EAD92A4-81D2-42A8-9A6C-3D5A92F0416A}" type="presParOf" srcId="{61976CEB-2052-441A-BC32-EB0361D2B57B}" destId="{40DCBB37-42C8-4004-821A-365903B58122}" srcOrd="5" destOrd="0" presId="urn:microsoft.com/office/officeart/2005/8/layout/vList2"/>
    <dgm:cxn modelId="{F33CF612-0D00-47AA-B058-9FDF202633FA}" type="presParOf" srcId="{61976CEB-2052-441A-BC32-EB0361D2B57B}" destId="{0557B1CE-B8EC-43E3-A8E7-4F06299C4F5A}" srcOrd="6" destOrd="0" presId="urn:microsoft.com/office/officeart/2005/8/layout/vList2"/>
    <dgm:cxn modelId="{95DF7E1C-555F-463F-AB5A-20AAFC7C00CB}" type="presParOf" srcId="{61976CEB-2052-441A-BC32-EB0361D2B57B}" destId="{36C05AD2-1D81-47E1-A43C-C85F07550A79}" srcOrd="7" destOrd="0" presId="urn:microsoft.com/office/officeart/2005/8/layout/vList2"/>
    <dgm:cxn modelId="{F281EAEF-322A-4796-8F74-9FAD7B3935F9}" type="presParOf" srcId="{61976CEB-2052-441A-BC32-EB0361D2B57B}" destId="{DA3DE11F-CDCA-4AE4-9722-DD6BC6FA650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41E519-D12F-4EB5-98A7-29B5084DC030}" type="doc">
      <dgm:prSet loTypeId="urn:microsoft.com/office/officeart/2005/8/layout/vProcess5" loCatId="process" qsTypeId="urn:microsoft.com/office/officeart/2005/8/quickstyle/simple1" qsCatId="simple" csTypeId="urn:microsoft.com/office/officeart/2005/8/colors/accent1_1" csCatId="accent1"/>
      <dgm:spPr/>
      <dgm:t>
        <a:bodyPr/>
        <a:lstStyle/>
        <a:p>
          <a:endParaRPr lang="fi-FI"/>
        </a:p>
      </dgm:t>
    </dgm:pt>
    <dgm:pt modelId="{A74BE4E1-B214-4859-B883-387434ACEFE2}">
      <dgm:prSet/>
      <dgm:spPr/>
      <dgm:t>
        <a:bodyPr/>
        <a:lstStyle/>
        <a:p>
          <a:r>
            <a:rPr lang="fi-FI" b="1"/>
            <a:t>Arvopaperimarkkinoilla ei saa menetellä hyvän arvopaperimarkkinatavan vastaisesti. </a:t>
          </a:r>
          <a:endParaRPr lang="fi-FI"/>
        </a:p>
      </dgm:t>
    </dgm:pt>
    <dgm:pt modelId="{B1EFBD75-F7A8-49AA-BA49-1090D32E4FE0}" type="parTrans" cxnId="{B1610D1B-9D99-47E0-B5BD-5EB0A291F59D}">
      <dgm:prSet/>
      <dgm:spPr/>
      <dgm:t>
        <a:bodyPr/>
        <a:lstStyle/>
        <a:p>
          <a:endParaRPr lang="fi-FI"/>
        </a:p>
      </dgm:t>
    </dgm:pt>
    <dgm:pt modelId="{8CCBFBB5-635D-4659-87F2-D4BDE6C08056}" type="sibTrans" cxnId="{B1610D1B-9D99-47E0-B5BD-5EB0A291F59D}">
      <dgm:prSet/>
      <dgm:spPr/>
      <dgm:t>
        <a:bodyPr/>
        <a:lstStyle/>
        <a:p>
          <a:endParaRPr lang="fi-FI"/>
        </a:p>
      </dgm:t>
    </dgm:pt>
    <dgm:pt modelId="{4B6EACA8-9E72-449C-BAB9-040402EE2A9A}">
      <dgm:prSet/>
      <dgm:spPr/>
      <dgm:t>
        <a:bodyPr/>
        <a:lstStyle/>
        <a:p>
          <a:r>
            <a:rPr lang="fi-FI" b="1"/>
            <a:t>Arvopaperien ja muiden rahoitusvälineiden markkinoinnissa ja vaihdannassa, joka tapahtuu elinkeinotoiminnassa, sekä täytettäessä tämän lain mukaista tiedonantovelvollisuutta ei saa antaa totuudenvastaisia tai harhaanjohtavia tietoja.</a:t>
          </a:r>
          <a:endParaRPr lang="fi-FI"/>
        </a:p>
      </dgm:t>
    </dgm:pt>
    <dgm:pt modelId="{383A9854-D0DD-448F-AABB-84A79AB9B0A7}" type="parTrans" cxnId="{EBD9144F-4F8F-4051-9498-B6DC2B44C1D5}">
      <dgm:prSet/>
      <dgm:spPr/>
      <dgm:t>
        <a:bodyPr/>
        <a:lstStyle/>
        <a:p>
          <a:endParaRPr lang="fi-FI"/>
        </a:p>
      </dgm:t>
    </dgm:pt>
    <dgm:pt modelId="{6531F7B5-D32B-4FF6-BB03-7AC128C1E324}" type="sibTrans" cxnId="{EBD9144F-4F8F-4051-9498-B6DC2B44C1D5}">
      <dgm:prSet/>
      <dgm:spPr/>
      <dgm:t>
        <a:bodyPr/>
        <a:lstStyle/>
        <a:p>
          <a:endParaRPr lang="fi-FI"/>
        </a:p>
      </dgm:t>
    </dgm:pt>
    <dgm:pt modelId="{E30458CD-20D1-4699-A9C0-2B01A30FDA50}">
      <dgm:prSet/>
      <dgm:spPr/>
      <dgm:t>
        <a:bodyPr/>
        <a:lstStyle/>
        <a:p>
          <a:r>
            <a:rPr lang="fi-FI" b="1"/>
            <a:t>Tieto, jonka totuudenvastaisuus tai harhaanjohtavuus käy ilmi tiedon esittämisen jälkeen ja jolla saattaa olla olennaista merkitystä sijoittajalle, on viivytyksettä oikaistava tai täydennettävä riittävällä tavalla. </a:t>
          </a:r>
          <a:endParaRPr lang="fi-FI"/>
        </a:p>
      </dgm:t>
    </dgm:pt>
    <dgm:pt modelId="{74E523C7-18C4-42F3-9444-1BDFC30EF736}" type="parTrans" cxnId="{B536171A-CC49-45DB-BA14-EDA2F8DAD062}">
      <dgm:prSet/>
      <dgm:spPr/>
      <dgm:t>
        <a:bodyPr/>
        <a:lstStyle/>
        <a:p>
          <a:endParaRPr lang="fi-FI"/>
        </a:p>
      </dgm:t>
    </dgm:pt>
    <dgm:pt modelId="{787AAFB8-A998-4862-ACF2-F0E535233C69}" type="sibTrans" cxnId="{B536171A-CC49-45DB-BA14-EDA2F8DAD062}">
      <dgm:prSet/>
      <dgm:spPr/>
      <dgm:t>
        <a:bodyPr/>
        <a:lstStyle/>
        <a:p>
          <a:endParaRPr lang="fi-FI"/>
        </a:p>
      </dgm:t>
    </dgm:pt>
    <dgm:pt modelId="{F2EA482C-9024-4479-8043-A75C6C61F1D2}">
      <dgm:prSet/>
      <dgm:spPr/>
      <dgm:t>
        <a:bodyPr/>
        <a:lstStyle/>
        <a:p>
          <a:r>
            <a:rPr lang="fi-FI" b="1"/>
            <a:t>Joka itse tai toimeksiannon nojalla tarjoaa arvopapereita tai hakee arvopaperin ottamista kaupankäynnin kohteeksi säännellylle markkinalle tai monenkeskiseen kaupankäyntijärjestelmään tai jolla on 3, 6–9 tai 11 luvun nojalla tiedonantovelvollisuus sijoittajia kohtaan, on velvollinen pitämään sijoittajien saatavilla tasapuolisesti ja johdonmukaisesti riittävät tiedot seikoista, jotka ovat omiaan olennaisesti vaikuttamaan arvopaperin arvoon.</a:t>
          </a:r>
          <a:endParaRPr lang="fi-FI"/>
        </a:p>
      </dgm:t>
    </dgm:pt>
    <dgm:pt modelId="{DE2C2BAD-7C7D-42BF-A307-0F743323A6DF}" type="parTrans" cxnId="{2192DCB9-8F63-4F27-874E-0BF8CF5416AC}">
      <dgm:prSet/>
      <dgm:spPr/>
      <dgm:t>
        <a:bodyPr/>
        <a:lstStyle/>
        <a:p>
          <a:endParaRPr lang="fi-FI"/>
        </a:p>
      </dgm:t>
    </dgm:pt>
    <dgm:pt modelId="{9742EE2E-F965-4CCA-A1FD-33B3F6DB260D}" type="sibTrans" cxnId="{2192DCB9-8F63-4F27-874E-0BF8CF5416AC}">
      <dgm:prSet/>
      <dgm:spPr/>
      <dgm:t>
        <a:bodyPr/>
        <a:lstStyle/>
        <a:p>
          <a:endParaRPr lang="fi-FI"/>
        </a:p>
      </dgm:t>
    </dgm:pt>
    <dgm:pt modelId="{54E98FCA-12AF-449A-94D9-B4CFF2313F12}" type="pres">
      <dgm:prSet presAssocID="{CD41E519-D12F-4EB5-98A7-29B5084DC030}" presName="outerComposite" presStyleCnt="0">
        <dgm:presLayoutVars>
          <dgm:chMax val="5"/>
          <dgm:dir/>
          <dgm:resizeHandles val="exact"/>
        </dgm:presLayoutVars>
      </dgm:prSet>
      <dgm:spPr/>
    </dgm:pt>
    <dgm:pt modelId="{48A7E164-4A71-4295-B5DC-EA9869E8F0C7}" type="pres">
      <dgm:prSet presAssocID="{CD41E519-D12F-4EB5-98A7-29B5084DC030}" presName="dummyMaxCanvas" presStyleCnt="0">
        <dgm:presLayoutVars/>
      </dgm:prSet>
      <dgm:spPr/>
    </dgm:pt>
    <dgm:pt modelId="{FB03B338-DCF3-432D-B235-F3E312645B36}" type="pres">
      <dgm:prSet presAssocID="{CD41E519-D12F-4EB5-98A7-29B5084DC030}" presName="FourNodes_1" presStyleLbl="node1" presStyleIdx="0" presStyleCnt="4">
        <dgm:presLayoutVars>
          <dgm:bulletEnabled val="1"/>
        </dgm:presLayoutVars>
      </dgm:prSet>
      <dgm:spPr/>
    </dgm:pt>
    <dgm:pt modelId="{04203E83-A9AA-4694-A8D4-C5F88A35CB03}" type="pres">
      <dgm:prSet presAssocID="{CD41E519-D12F-4EB5-98A7-29B5084DC030}" presName="FourNodes_2" presStyleLbl="node1" presStyleIdx="1" presStyleCnt="4">
        <dgm:presLayoutVars>
          <dgm:bulletEnabled val="1"/>
        </dgm:presLayoutVars>
      </dgm:prSet>
      <dgm:spPr/>
    </dgm:pt>
    <dgm:pt modelId="{78F35D72-E3AF-41D6-9C83-98080E79ABC3}" type="pres">
      <dgm:prSet presAssocID="{CD41E519-D12F-4EB5-98A7-29B5084DC030}" presName="FourNodes_3" presStyleLbl="node1" presStyleIdx="2" presStyleCnt="4">
        <dgm:presLayoutVars>
          <dgm:bulletEnabled val="1"/>
        </dgm:presLayoutVars>
      </dgm:prSet>
      <dgm:spPr/>
    </dgm:pt>
    <dgm:pt modelId="{0CA19DA8-15AB-45EB-9664-7A8A85CF6B44}" type="pres">
      <dgm:prSet presAssocID="{CD41E519-D12F-4EB5-98A7-29B5084DC030}" presName="FourNodes_4" presStyleLbl="node1" presStyleIdx="3" presStyleCnt="4">
        <dgm:presLayoutVars>
          <dgm:bulletEnabled val="1"/>
        </dgm:presLayoutVars>
      </dgm:prSet>
      <dgm:spPr/>
    </dgm:pt>
    <dgm:pt modelId="{5C02EADA-D51E-4844-A226-3D10ED35514D}" type="pres">
      <dgm:prSet presAssocID="{CD41E519-D12F-4EB5-98A7-29B5084DC030}" presName="FourConn_1-2" presStyleLbl="fgAccFollowNode1" presStyleIdx="0" presStyleCnt="3">
        <dgm:presLayoutVars>
          <dgm:bulletEnabled val="1"/>
        </dgm:presLayoutVars>
      </dgm:prSet>
      <dgm:spPr/>
    </dgm:pt>
    <dgm:pt modelId="{32C75F6A-FD93-491F-80C8-CAD236530B15}" type="pres">
      <dgm:prSet presAssocID="{CD41E519-D12F-4EB5-98A7-29B5084DC030}" presName="FourConn_2-3" presStyleLbl="fgAccFollowNode1" presStyleIdx="1" presStyleCnt="3">
        <dgm:presLayoutVars>
          <dgm:bulletEnabled val="1"/>
        </dgm:presLayoutVars>
      </dgm:prSet>
      <dgm:spPr/>
    </dgm:pt>
    <dgm:pt modelId="{4526ED15-D8AF-4D8B-AA8D-E9E13ECABB5C}" type="pres">
      <dgm:prSet presAssocID="{CD41E519-D12F-4EB5-98A7-29B5084DC030}" presName="FourConn_3-4" presStyleLbl="fgAccFollowNode1" presStyleIdx="2" presStyleCnt="3">
        <dgm:presLayoutVars>
          <dgm:bulletEnabled val="1"/>
        </dgm:presLayoutVars>
      </dgm:prSet>
      <dgm:spPr/>
    </dgm:pt>
    <dgm:pt modelId="{CB0CB1D5-9731-4D62-B1E8-106ACCF014E4}" type="pres">
      <dgm:prSet presAssocID="{CD41E519-D12F-4EB5-98A7-29B5084DC030}" presName="FourNodes_1_text" presStyleLbl="node1" presStyleIdx="3" presStyleCnt="4">
        <dgm:presLayoutVars>
          <dgm:bulletEnabled val="1"/>
        </dgm:presLayoutVars>
      </dgm:prSet>
      <dgm:spPr/>
    </dgm:pt>
    <dgm:pt modelId="{CEA6EB90-34AF-48B7-B24E-4BB852A25944}" type="pres">
      <dgm:prSet presAssocID="{CD41E519-D12F-4EB5-98A7-29B5084DC030}" presName="FourNodes_2_text" presStyleLbl="node1" presStyleIdx="3" presStyleCnt="4">
        <dgm:presLayoutVars>
          <dgm:bulletEnabled val="1"/>
        </dgm:presLayoutVars>
      </dgm:prSet>
      <dgm:spPr/>
    </dgm:pt>
    <dgm:pt modelId="{10AB6C80-124A-4FBB-8C09-3914984034F9}" type="pres">
      <dgm:prSet presAssocID="{CD41E519-D12F-4EB5-98A7-29B5084DC030}" presName="FourNodes_3_text" presStyleLbl="node1" presStyleIdx="3" presStyleCnt="4">
        <dgm:presLayoutVars>
          <dgm:bulletEnabled val="1"/>
        </dgm:presLayoutVars>
      </dgm:prSet>
      <dgm:spPr/>
    </dgm:pt>
    <dgm:pt modelId="{148ED870-3276-4017-97FD-E9F70B4882E4}" type="pres">
      <dgm:prSet presAssocID="{CD41E519-D12F-4EB5-98A7-29B5084DC030}" presName="FourNodes_4_text" presStyleLbl="node1" presStyleIdx="3" presStyleCnt="4">
        <dgm:presLayoutVars>
          <dgm:bulletEnabled val="1"/>
        </dgm:presLayoutVars>
      </dgm:prSet>
      <dgm:spPr/>
    </dgm:pt>
  </dgm:ptLst>
  <dgm:cxnLst>
    <dgm:cxn modelId="{B536171A-CC49-45DB-BA14-EDA2F8DAD062}" srcId="{CD41E519-D12F-4EB5-98A7-29B5084DC030}" destId="{E30458CD-20D1-4699-A9C0-2B01A30FDA50}" srcOrd="2" destOrd="0" parTransId="{74E523C7-18C4-42F3-9444-1BDFC30EF736}" sibTransId="{787AAFB8-A998-4862-ACF2-F0E535233C69}"/>
    <dgm:cxn modelId="{B1610D1B-9D99-47E0-B5BD-5EB0A291F59D}" srcId="{CD41E519-D12F-4EB5-98A7-29B5084DC030}" destId="{A74BE4E1-B214-4859-B883-387434ACEFE2}" srcOrd="0" destOrd="0" parTransId="{B1EFBD75-F7A8-49AA-BA49-1090D32E4FE0}" sibTransId="{8CCBFBB5-635D-4659-87F2-D4BDE6C08056}"/>
    <dgm:cxn modelId="{7B30682E-C599-43FC-8FAB-AD65DB0B04AE}" type="presOf" srcId="{E30458CD-20D1-4699-A9C0-2B01A30FDA50}" destId="{10AB6C80-124A-4FBB-8C09-3914984034F9}" srcOrd="1" destOrd="0" presId="urn:microsoft.com/office/officeart/2005/8/layout/vProcess5"/>
    <dgm:cxn modelId="{860A8332-09E1-4479-B905-32CDC73830D8}" type="presOf" srcId="{A74BE4E1-B214-4859-B883-387434ACEFE2}" destId="{FB03B338-DCF3-432D-B235-F3E312645B36}" srcOrd="0" destOrd="0" presId="urn:microsoft.com/office/officeart/2005/8/layout/vProcess5"/>
    <dgm:cxn modelId="{27956D4C-C371-4F9C-B1FB-965F01A54A66}" type="presOf" srcId="{A74BE4E1-B214-4859-B883-387434ACEFE2}" destId="{CB0CB1D5-9731-4D62-B1E8-106ACCF014E4}" srcOrd="1" destOrd="0" presId="urn:microsoft.com/office/officeart/2005/8/layout/vProcess5"/>
    <dgm:cxn modelId="{FA2A786E-CB4A-4D21-A2FF-F1A6CA7E9134}" type="presOf" srcId="{CD41E519-D12F-4EB5-98A7-29B5084DC030}" destId="{54E98FCA-12AF-449A-94D9-B4CFF2313F12}" srcOrd="0" destOrd="0" presId="urn:microsoft.com/office/officeart/2005/8/layout/vProcess5"/>
    <dgm:cxn modelId="{EBD9144F-4F8F-4051-9498-B6DC2B44C1D5}" srcId="{CD41E519-D12F-4EB5-98A7-29B5084DC030}" destId="{4B6EACA8-9E72-449C-BAB9-040402EE2A9A}" srcOrd="1" destOrd="0" parTransId="{383A9854-D0DD-448F-AABB-84A79AB9B0A7}" sibTransId="{6531F7B5-D32B-4FF6-BB03-7AC128C1E324}"/>
    <dgm:cxn modelId="{A87D536F-A618-411F-B5DB-7D5C49A18855}" type="presOf" srcId="{F2EA482C-9024-4479-8043-A75C6C61F1D2}" destId="{0CA19DA8-15AB-45EB-9664-7A8A85CF6B44}" srcOrd="0" destOrd="0" presId="urn:microsoft.com/office/officeart/2005/8/layout/vProcess5"/>
    <dgm:cxn modelId="{BB124774-0527-4F5D-BF32-3FD65FA2B623}" type="presOf" srcId="{E30458CD-20D1-4699-A9C0-2B01A30FDA50}" destId="{78F35D72-E3AF-41D6-9C83-98080E79ABC3}" srcOrd="0" destOrd="0" presId="urn:microsoft.com/office/officeart/2005/8/layout/vProcess5"/>
    <dgm:cxn modelId="{A0EFC656-0CD4-4223-9C07-753DA41F32C0}" type="presOf" srcId="{F2EA482C-9024-4479-8043-A75C6C61F1D2}" destId="{148ED870-3276-4017-97FD-E9F70B4882E4}" srcOrd="1" destOrd="0" presId="urn:microsoft.com/office/officeart/2005/8/layout/vProcess5"/>
    <dgm:cxn modelId="{F3C76F79-FB60-4DA4-8108-F0C1D9B4631B}" type="presOf" srcId="{8CCBFBB5-635D-4659-87F2-D4BDE6C08056}" destId="{5C02EADA-D51E-4844-A226-3D10ED35514D}" srcOrd="0" destOrd="0" presId="urn:microsoft.com/office/officeart/2005/8/layout/vProcess5"/>
    <dgm:cxn modelId="{A4849E79-5417-4F82-953F-614681A534AE}" type="presOf" srcId="{4B6EACA8-9E72-449C-BAB9-040402EE2A9A}" destId="{04203E83-A9AA-4694-A8D4-C5F88A35CB03}" srcOrd="0" destOrd="0" presId="urn:microsoft.com/office/officeart/2005/8/layout/vProcess5"/>
    <dgm:cxn modelId="{2192DCB9-8F63-4F27-874E-0BF8CF5416AC}" srcId="{CD41E519-D12F-4EB5-98A7-29B5084DC030}" destId="{F2EA482C-9024-4479-8043-A75C6C61F1D2}" srcOrd="3" destOrd="0" parTransId="{DE2C2BAD-7C7D-42BF-A307-0F743323A6DF}" sibTransId="{9742EE2E-F965-4CCA-A1FD-33B3F6DB260D}"/>
    <dgm:cxn modelId="{96ECB5C1-6CFB-4399-B67F-2E9150C134D5}" type="presOf" srcId="{6531F7B5-D32B-4FF6-BB03-7AC128C1E324}" destId="{32C75F6A-FD93-491F-80C8-CAD236530B15}" srcOrd="0" destOrd="0" presId="urn:microsoft.com/office/officeart/2005/8/layout/vProcess5"/>
    <dgm:cxn modelId="{800BF8E3-4863-4C83-B676-0C12F3C488D8}" type="presOf" srcId="{787AAFB8-A998-4862-ACF2-F0E535233C69}" destId="{4526ED15-D8AF-4D8B-AA8D-E9E13ECABB5C}" srcOrd="0" destOrd="0" presId="urn:microsoft.com/office/officeart/2005/8/layout/vProcess5"/>
    <dgm:cxn modelId="{D591F1FA-7D70-4376-984A-86675B386FE9}" type="presOf" srcId="{4B6EACA8-9E72-449C-BAB9-040402EE2A9A}" destId="{CEA6EB90-34AF-48B7-B24E-4BB852A25944}" srcOrd="1" destOrd="0" presId="urn:microsoft.com/office/officeart/2005/8/layout/vProcess5"/>
    <dgm:cxn modelId="{6A3F0ECF-26B2-4275-BE92-FBAC9F7C0E4C}" type="presParOf" srcId="{54E98FCA-12AF-449A-94D9-B4CFF2313F12}" destId="{48A7E164-4A71-4295-B5DC-EA9869E8F0C7}" srcOrd="0" destOrd="0" presId="urn:microsoft.com/office/officeart/2005/8/layout/vProcess5"/>
    <dgm:cxn modelId="{81499794-18DE-4C97-91FC-C9450A1622DD}" type="presParOf" srcId="{54E98FCA-12AF-449A-94D9-B4CFF2313F12}" destId="{FB03B338-DCF3-432D-B235-F3E312645B36}" srcOrd="1" destOrd="0" presId="urn:microsoft.com/office/officeart/2005/8/layout/vProcess5"/>
    <dgm:cxn modelId="{144E969A-890C-41D3-AFCE-3510127616FB}" type="presParOf" srcId="{54E98FCA-12AF-449A-94D9-B4CFF2313F12}" destId="{04203E83-A9AA-4694-A8D4-C5F88A35CB03}" srcOrd="2" destOrd="0" presId="urn:microsoft.com/office/officeart/2005/8/layout/vProcess5"/>
    <dgm:cxn modelId="{E23B0EE7-9F9F-4D7C-808F-FAB232EBAFDE}" type="presParOf" srcId="{54E98FCA-12AF-449A-94D9-B4CFF2313F12}" destId="{78F35D72-E3AF-41D6-9C83-98080E79ABC3}" srcOrd="3" destOrd="0" presId="urn:microsoft.com/office/officeart/2005/8/layout/vProcess5"/>
    <dgm:cxn modelId="{3598A905-A4C8-4ADD-9921-AEA78E24C2D0}" type="presParOf" srcId="{54E98FCA-12AF-449A-94D9-B4CFF2313F12}" destId="{0CA19DA8-15AB-45EB-9664-7A8A85CF6B44}" srcOrd="4" destOrd="0" presId="urn:microsoft.com/office/officeart/2005/8/layout/vProcess5"/>
    <dgm:cxn modelId="{A76A8FB9-D505-4B8F-AB3C-BBEBC207E166}" type="presParOf" srcId="{54E98FCA-12AF-449A-94D9-B4CFF2313F12}" destId="{5C02EADA-D51E-4844-A226-3D10ED35514D}" srcOrd="5" destOrd="0" presId="urn:microsoft.com/office/officeart/2005/8/layout/vProcess5"/>
    <dgm:cxn modelId="{F7AA9BF4-B114-4E2B-A18C-F5EAAE55074B}" type="presParOf" srcId="{54E98FCA-12AF-449A-94D9-B4CFF2313F12}" destId="{32C75F6A-FD93-491F-80C8-CAD236530B15}" srcOrd="6" destOrd="0" presId="urn:microsoft.com/office/officeart/2005/8/layout/vProcess5"/>
    <dgm:cxn modelId="{2C359452-E793-42DF-9742-487FF3256FD9}" type="presParOf" srcId="{54E98FCA-12AF-449A-94D9-B4CFF2313F12}" destId="{4526ED15-D8AF-4D8B-AA8D-E9E13ECABB5C}" srcOrd="7" destOrd="0" presId="urn:microsoft.com/office/officeart/2005/8/layout/vProcess5"/>
    <dgm:cxn modelId="{7D852A22-70B7-4DC6-946A-795AF46CA38C}" type="presParOf" srcId="{54E98FCA-12AF-449A-94D9-B4CFF2313F12}" destId="{CB0CB1D5-9731-4D62-B1E8-106ACCF014E4}" srcOrd="8" destOrd="0" presId="urn:microsoft.com/office/officeart/2005/8/layout/vProcess5"/>
    <dgm:cxn modelId="{9BFDFBE7-5E4B-41FD-9CB9-614A2408EDDA}" type="presParOf" srcId="{54E98FCA-12AF-449A-94D9-B4CFF2313F12}" destId="{CEA6EB90-34AF-48B7-B24E-4BB852A25944}" srcOrd="9" destOrd="0" presId="urn:microsoft.com/office/officeart/2005/8/layout/vProcess5"/>
    <dgm:cxn modelId="{D19C06C5-7006-42D7-9847-2DDE7899B232}" type="presParOf" srcId="{54E98FCA-12AF-449A-94D9-B4CFF2313F12}" destId="{10AB6C80-124A-4FBB-8C09-3914984034F9}" srcOrd="10" destOrd="0" presId="urn:microsoft.com/office/officeart/2005/8/layout/vProcess5"/>
    <dgm:cxn modelId="{0554935C-5769-44DD-AB31-CA561640DB50}" type="presParOf" srcId="{54E98FCA-12AF-449A-94D9-B4CFF2313F12}" destId="{148ED870-3276-4017-97FD-E9F70B4882E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185AF6-F3D8-46CB-8CCD-4A266C2B2749}" type="doc">
      <dgm:prSet loTypeId="urn:microsoft.com/office/officeart/2005/8/layout/process5" loCatId="process" qsTypeId="urn:microsoft.com/office/officeart/2005/8/quickstyle/simple1" qsCatId="simple" csTypeId="urn:microsoft.com/office/officeart/2005/8/colors/accent3_1" csCatId="accent3" phldr="1"/>
      <dgm:spPr/>
      <dgm:t>
        <a:bodyPr/>
        <a:lstStyle/>
        <a:p>
          <a:endParaRPr lang="fi-FI"/>
        </a:p>
      </dgm:t>
    </dgm:pt>
    <dgm:pt modelId="{C84FECAF-D451-4A2E-8ACB-684626665F6E}">
      <dgm:prSet/>
      <dgm:spPr/>
      <dgm:t>
        <a:bodyPr/>
        <a:lstStyle/>
        <a:p>
          <a:pPr rtl="0"/>
          <a:r>
            <a:rPr lang="fi-FI" b="1" dirty="0"/>
            <a:t>Pro </a:t>
          </a:r>
          <a:r>
            <a:rPr lang="fi-FI" b="1" dirty="0" err="1"/>
            <a:t>forma</a:t>
          </a:r>
          <a:r>
            <a:rPr lang="fi-FI" b="1" dirty="0"/>
            <a:t> (lat.) = muodon vuoksi </a:t>
          </a:r>
          <a:endParaRPr lang="fi-FI" dirty="0"/>
        </a:p>
      </dgm:t>
    </dgm:pt>
    <dgm:pt modelId="{419D02E4-23C0-4C96-BA51-0BC144E92084}" type="parTrans" cxnId="{0D722EBC-5B0C-4E69-9D57-94EB92F020D2}">
      <dgm:prSet/>
      <dgm:spPr/>
      <dgm:t>
        <a:bodyPr/>
        <a:lstStyle/>
        <a:p>
          <a:endParaRPr lang="fi-FI"/>
        </a:p>
      </dgm:t>
    </dgm:pt>
    <dgm:pt modelId="{F664B7BF-A6F1-42A1-A88D-52C75C58D8C9}" type="sibTrans" cxnId="{0D722EBC-5B0C-4E69-9D57-94EB92F020D2}">
      <dgm:prSet/>
      <dgm:spPr/>
      <dgm:t>
        <a:bodyPr/>
        <a:lstStyle/>
        <a:p>
          <a:endParaRPr lang="fi-FI"/>
        </a:p>
      </dgm:t>
    </dgm:pt>
    <dgm:pt modelId="{5D26EB79-82C7-4C91-A670-2562D9A821F1}">
      <dgm:prSet/>
      <dgm:spPr/>
      <dgm:t>
        <a:bodyPr/>
        <a:lstStyle/>
        <a:p>
          <a:pPr rtl="0"/>
          <a:r>
            <a:rPr lang="fi-FI" b="1" dirty="0"/>
            <a:t>Tuloslaskennan metodi, jolla voidaan korostaa ajankohtaisia tai suunniteltuja lukuja </a:t>
          </a:r>
          <a:endParaRPr lang="fi-FI" dirty="0"/>
        </a:p>
      </dgm:t>
    </dgm:pt>
    <dgm:pt modelId="{E77AF070-6548-494B-81F8-42352D887959}" type="parTrans" cxnId="{03BC5461-BA7A-4395-8C99-B89C1C593929}">
      <dgm:prSet/>
      <dgm:spPr/>
      <dgm:t>
        <a:bodyPr/>
        <a:lstStyle/>
        <a:p>
          <a:endParaRPr lang="fi-FI"/>
        </a:p>
      </dgm:t>
    </dgm:pt>
    <dgm:pt modelId="{B5B3FC00-F65F-497A-BF47-6CC4D81AC7EC}" type="sibTrans" cxnId="{03BC5461-BA7A-4395-8C99-B89C1C593929}">
      <dgm:prSet/>
      <dgm:spPr/>
      <dgm:t>
        <a:bodyPr/>
        <a:lstStyle/>
        <a:p>
          <a:endParaRPr lang="fi-FI"/>
        </a:p>
      </dgm:t>
    </dgm:pt>
    <dgm:pt modelId="{79A23B6D-8A88-490F-8C0D-619108857F1E}">
      <dgm:prSet/>
      <dgm:spPr/>
      <dgm:t>
        <a:bodyPr/>
        <a:lstStyle/>
        <a:p>
          <a:pPr rtl="0"/>
          <a:r>
            <a:rPr lang="fi-FI" b="1" i="0" dirty="0"/>
            <a:t>Pro </a:t>
          </a:r>
          <a:r>
            <a:rPr lang="fi-FI" b="1" i="0" dirty="0" err="1"/>
            <a:t>forma</a:t>
          </a:r>
          <a:r>
            <a:rPr lang="fi-FI" b="1" i="0" dirty="0"/>
            <a:t> –laskelmia käytetään usein kuvaamaan muutosta kuten sulautumista tai korostamaan tiettyjä lukuja tuottotiedotteissa. </a:t>
          </a:r>
          <a:endParaRPr lang="fi-FI" i="0" dirty="0"/>
        </a:p>
      </dgm:t>
    </dgm:pt>
    <dgm:pt modelId="{633AB456-7486-44ED-ABD9-CB0A1F4061AF}" type="parTrans" cxnId="{60D79DC1-966A-48D2-954E-0DD4C1BB0A00}">
      <dgm:prSet/>
      <dgm:spPr/>
      <dgm:t>
        <a:bodyPr/>
        <a:lstStyle/>
        <a:p>
          <a:endParaRPr lang="fi-FI"/>
        </a:p>
      </dgm:t>
    </dgm:pt>
    <dgm:pt modelId="{A346E4B9-358E-49F0-8767-9E5D0FE626DA}" type="sibTrans" cxnId="{60D79DC1-966A-48D2-954E-0DD4C1BB0A00}">
      <dgm:prSet/>
      <dgm:spPr/>
      <dgm:t>
        <a:bodyPr/>
        <a:lstStyle/>
        <a:p>
          <a:endParaRPr lang="fi-FI"/>
        </a:p>
      </dgm:t>
    </dgm:pt>
    <dgm:pt modelId="{E421D950-8A52-4295-B4D1-DF8040294BBA}">
      <dgm:prSet/>
      <dgm:spPr/>
      <dgm:t>
        <a:bodyPr/>
        <a:lstStyle/>
        <a:p>
          <a:pPr rtl="0"/>
          <a:r>
            <a:rPr lang="fi-FI" b="1" i="0" dirty="0"/>
            <a:t>Luvut eivät aina vastaa yleisesti hyväksyttyjä tilinpäätösperiaatteita (GAAP). </a:t>
          </a:r>
          <a:endParaRPr lang="fi-FI" i="0" dirty="0"/>
        </a:p>
      </dgm:t>
    </dgm:pt>
    <dgm:pt modelId="{17C12FC6-8E4C-46C0-A37C-DE8890C27E9B}" type="parTrans" cxnId="{876DC59E-D2F0-44A5-BCED-AA5E44803E37}">
      <dgm:prSet/>
      <dgm:spPr/>
      <dgm:t>
        <a:bodyPr/>
        <a:lstStyle/>
        <a:p>
          <a:endParaRPr lang="fi-FI"/>
        </a:p>
      </dgm:t>
    </dgm:pt>
    <dgm:pt modelId="{F563A756-F6A2-41BB-B886-B47BE80755F9}" type="sibTrans" cxnId="{876DC59E-D2F0-44A5-BCED-AA5E44803E37}">
      <dgm:prSet/>
      <dgm:spPr/>
      <dgm:t>
        <a:bodyPr/>
        <a:lstStyle/>
        <a:p>
          <a:endParaRPr lang="fi-FI"/>
        </a:p>
      </dgm:t>
    </dgm:pt>
    <dgm:pt modelId="{23AEA509-E687-4383-BE23-E3F7A4DE8F82}" type="pres">
      <dgm:prSet presAssocID="{C6185AF6-F3D8-46CB-8CCD-4A266C2B2749}" presName="diagram" presStyleCnt="0">
        <dgm:presLayoutVars>
          <dgm:dir/>
          <dgm:resizeHandles val="exact"/>
        </dgm:presLayoutVars>
      </dgm:prSet>
      <dgm:spPr/>
    </dgm:pt>
    <dgm:pt modelId="{90C287A6-5A01-445A-A4E2-F9293D74FB08}" type="pres">
      <dgm:prSet presAssocID="{C84FECAF-D451-4A2E-8ACB-684626665F6E}" presName="node" presStyleLbl="node1" presStyleIdx="0" presStyleCnt="4">
        <dgm:presLayoutVars>
          <dgm:bulletEnabled val="1"/>
        </dgm:presLayoutVars>
      </dgm:prSet>
      <dgm:spPr/>
    </dgm:pt>
    <dgm:pt modelId="{16D0E797-9447-4AE1-B574-DA1A4585BB15}" type="pres">
      <dgm:prSet presAssocID="{F664B7BF-A6F1-42A1-A88D-52C75C58D8C9}" presName="sibTrans" presStyleLbl="sibTrans2D1" presStyleIdx="0" presStyleCnt="3"/>
      <dgm:spPr/>
    </dgm:pt>
    <dgm:pt modelId="{9EB809F9-4716-4E17-922D-4C941156BD04}" type="pres">
      <dgm:prSet presAssocID="{F664B7BF-A6F1-42A1-A88D-52C75C58D8C9}" presName="connectorText" presStyleLbl="sibTrans2D1" presStyleIdx="0" presStyleCnt="3"/>
      <dgm:spPr/>
    </dgm:pt>
    <dgm:pt modelId="{6E00F3DF-B1DE-4BD5-B3F0-E27420F851DE}" type="pres">
      <dgm:prSet presAssocID="{5D26EB79-82C7-4C91-A670-2562D9A821F1}" presName="node" presStyleLbl="node1" presStyleIdx="1" presStyleCnt="4" custLinFactNeighborX="57505" custLinFactNeighborY="-2894">
        <dgm:presLayoutVars>
          <dgm:bulletEnabled val="1"/>
        </dgm:presLayoutVars>
      </dgm:prSet>
      <dgm:spPr/>
    </dgm:pt>
    <dgm:pt modelId="{B914EE1D-A9EC-4649-9589-66D846EE2024}" type="pres">
      <dgm:prSet presAssocID="{B5B3FC00-F65F-497A-BF47-6CC4D81AC7EC}" presName="sibTrans" presStyleLbl="sibTrans2D1" presStyleIdx="1" presStyleCnt="3"/>
      <dgm:spPr/>
    </dgm:pt>
    <dgm:pt modelId="{689B9218-4DE2-4C37-BABE-248D39250953}" type="pres">
      <dgm:prSet presAssocID="{B5B3FC00-F65F-497A-BF47-6CC4D81AC7EC}" presName="connectorText" presStyleLbl="sibTrans2D1" presStyleIdx="1" presStyleCnt="3"/>
      <dgm:spPr/>
    </dgm:pt>
    <dgm:pt modelId="{1641A6D9-0139-420A-973F-7AB7973275D6}" type="pres">
      <dgm:prSet presAssocID="{79A23B6D-8A88-490F-8C0D-619108857F1E}" presName="node" presStyleLbl="node1" presStyleIdx="2" presStyleCnt="4" custLinFactY="64699" custLinFactNeighborX="-81699" custLinFactNeighborY="100000">
        <dgm:presLayoutVars>
          <dgm:bulletEnabled val="1"/>
        </dgm:presLayoutVars>
      </dgm:prSet>
      <dgm:spPr/>
    </dgm:pt>
    <dgm:pt modelId="{62B1300F-8B73-464F-A3F1-59A7AA5A7496}" type="pres">
      <dgm:prSet presAssocID="{A346E4B9-358E-49F0-8767-9E5D0FE626DA}" presName="sibTrans" presStyleLbl="sibTrans2D1" presStyleIdx="2" presStyleCnt="3"/>
      <dgm:spPr/>
    </dgm:pt>
    <dgm:pt modelId="{DECBE0AD-6B97-43F4-80D3-7F07E2B2997E}" type="pres">
      <dgm:prSet presAssocID="{A346E4B9-358E-49F0-8767-9E5D0FE626DA}" presName="connectorText" presStyleLbl="sibTrans2D1" presStyleIdx="2" presStyleCnt="3"/>
      <dgm:spPr/>
    </dgm:pt>
    <dgm:pt modelId="{7474144C-0CD6-4BB6-A7E3-67BEC0E3F09C}" type="pres">
      <dgm:prSet presAssocID="{E421D950-8A52-4295-B4D1-DF8040294BBA}" presName="node" presStyleLbl="node1" presStyleIdx="3" presStyleCnt="4" custLinFactX="-100000" custLinFactNeighborX="-179809" custLinFactNeighborY="7694">
        <dgm:presLayoutVars>
          <dgm:bulletEnabled val="1"/>
        </dgm:presLayoutVars>
      </dgm:prSet>
      <dgm:spPr/>
    </dgm:pt>
  </dgm:ptLst>
  <dgm:cxnLst>
    <dgm:cxn modelId="{AF673905-D339-43D3-A6C5-D95EB7317A9E}" type="presOf" srcId="{B5B3FC00-F65F-497A-BF47-6CC4D81AC7EC}" destId="{B914EE1D-A9EC-4649-9589-66D846EE2024}" srcOrd="0" destOrd="0" presId="urn:microsoft.com/office/officeart/2005/8/layout/process5"/>
    <dgm:cxn modelId="{03BC5461-BA7A-4395-8C99-B89C1C593929}" srcId="{C6185AF6-F3D8-46CB-8CCD-4A266C2B2749}" destId="{5D26EB79-82C7-4C91-A670-2562D9A821F1}" srcOrd="1" destOrd="0" parTransId="{E77AF070-6548-494B-81F8-42352D887959}" sibTransId="{B5B3FC00-F65F-497A-BF47-6CC4D81AC7EC}"/>
    <dgm:cxn modelId="{0E603E47-41DF-4C21-BA9B-4CEF2B443B76}" type="presOf" srcId="{A346E4B9-358E-49F0-8767-9E5D0FE626DA}" destId="{62B1300F-8B73-464F-A3F1-59A7AA5A7496}" srcOrd="0" destOrd="0" presId="urn:microsoft.com/office/officeart/2005/8/layout/process5"/>
    <dgm:cxn modelId="{D2C3C36B-12B0-4E1C-837B-6ADA7D1F80B2}" type="presOf" srcId="{A346E4B9-358E-49F0-8767-9E5D0FE626DA}" destId="{DECBE0AD-6B97-43F4-80D3-7F07E2B2997E}" srcOrd="1" destOrd="0" presId="urn:microsoft.com/office/officeart/2005/8/layout/process5"/>
    <dgm:cxn modelId="{CBEC8F73-5CED-4F0B-AC9B-7CC14AAB37F5}" type="presOf" srcId="{C84FECAF-D451-4A2E-8ACB-684626665F6E}" destId="{90C287A6-5A01-445A-A4E2-F9293D74FB08}" srcOrd="0" destOrd="0" presId="urn:microsoft.com/office/officeart/2005/8/layout/process5"/>
    <dgm:cxn modelId="{D26F0479-85BA-47D7-ADDE-D508F7E5C011}" type="presOf" srcId="{79A23B6D-8A88-490F-8C0D-619108857F1E}" destId="{1641A6D9-0139-420A-973F-7AB7973275D6}" srcOrd="0" destOrd="0" presId="urn:microsoft.com/office/officeart/2005/8/layout/process5"/>
    <dgm:cxn modelId="{19CD0E8A-FCCD-40D5-8DC7-36349C436486}" type="presOf" srcId="{E421D950-8A52-4295-B4D1-DF8040294BBA}" destId="{7474144C-0CD6-4BB6-A7E3-67BEC0E3F09C}" srcOrd="0" destOrd="0" presId="urn:microsoft.com/office/officeart/2005/8/layout/process5"/>
    <dgm:cxn modelId="{876DC59E-D2F0-44A5-BCED-AA5E44803E37}" srcId="{C6185AF6-F3D8-46CB-8CCD-4A266C2B2749}" destId="{E421D950-8A52-4295-B4D1-DF8040294BBA}" srcOrd="3" destOrd="0" parTransId="{17C12FC6-8E4C-46C0-A37C-DE8890C27E9B}" sibTransId="{F563A756-F6A2-41BB-B886-B47BE80755F9}"/>
    <dgm:cxn modelId="{DA1F31B9-5F52-4320-A543-BB70CB7A40D5}" type="presOf" srcId="{F664B7BF-A6F1-42A1-A88D-52C75C58D8C9}" destId="{16D0E797-9447-4AE1-B574-DA1A4585BB15}" srcOrd="0" destOrd="0" presId="urn:microsoft.com/office/officeart/2005/8/layout/process5"/>
    <dgm:cxn modelId="{11178DB9-2468-401F-A312-B8AE8A574748}" type="presOf" srcId="{B5B3FC00-F65F-497A-BF47-6CC4D81AC7EC}" destId="{689B9218-4DE2-4C37-BABE-248D39250953}" srcOrd="1" destOrd="0" presId="urn:microsoft.com/office/officeart/2005/8/layout/process5"/>
    <dgm:cxn modelId="{0D722EBC-5B0C-4E69-9D57-94EB92F020D2}" srcId="{C6185AF6-F3D8-46CB-8CCD-4A266C2B2749}" destId="{C84FECAF-D451-4A2E-8ACB-684626665F6E}" srcOrd="0" destOrd="0" parTransId="{419D02E4-23C0-4C96-BA51-0BC144E92084}" sibTransId="{F664B7BF-A6F1-42A1-A88D-52C75C58D8C9}"/>
    <dgm:cxn modelId="{60D79DC1-966A-48D2-954E-0DD4C1BB0A00}" srcId="{C6185AF6-F3D8-46CB-8CCD-4A266C2B2749}" destId="{79A23B6D-8A88-490F-8C0D-619108857F1E}" srcOrd="2" destOrd="0" parTransId="{633AB456-7486-44ED-ABD9-CB0A1F4061AF}" sibTransId="{A346E4B9-358E-49F0-8767-9E5D0FE626DA}"/>
    <dgm:cxn modelId="{074F6FDC-3A2E-4ED9-B001-EA3BD00A32F2}" type="presOf" srcId="{C6185AF6-F3D8-46CB-8CCD-4A266C2B2749}" destId="{23AEA509-E687-4383-BE23-E3F7A4DE8F82}" srcOrd="0" destOrd="0" presId="urn:microsoft.com/office/officeart/2005/8/layout/process5"/>
    <dgm:cxn modelId="{EF38CAF1-974E-4E4D-8255-FD698F022F39}" type="presOf" srcId="{F664B7BF-A6F1-42A1-A88D-52C75C58D8C9}" destId="{9EB809F9-4716-4E17-922D-4C941156BD04}" srcOrd="1" destOrd="0" presId="urn:microsoft.com/office/officeart/2005/8/layout/process5"/>
    <dgm:cxn modelId="{909A7EFD-E3FE-4351-9EE6-62C07840DADE}" type="presOf" srcId="{5D26EB79-82C7-4C91-A670-2562D9A821F1}" destId="{6E00F3DF-B1DE-4BD5-B3F0-E27420F851DE}" srcOrd="0" destOrd="0" presId="urn:microsoft.com/office/officeart/2005/8/layout/process5"/>
    <dgm:cxn modelId="{106ADB22-C380-4DAB-92E6-4A09AD4ADDAC}" type="presParOf" srcId="{23AEA509-E687-4383-BE23-E3F7A4DE8F82}" destId="{90C287A6-5A01-445A-A4E2-F9293D74FB08}" srcOrd="0" destOrd="0" presId="urn:microsoft.com/office/officeart/2005/8/layout/process5"/>
    <dgm:cxn modelId="{C8C55D6E-EEB3-4498-867D-3BFA78CBBBB7}" type="presParOf" srcId="{23AEA509-E687-4383-BE23-E3F7A4DE8F82}" destId="{16D0E797-9447-4AE1-B574-DA1A4585BB15}" srcOrd="1" destOrd="0" presId="urn:microsoft.com/office/officeart/2005/8/layout/process5"/>
    <dgm:cxn modelId="{C372D652-0EE0-4C04-9EBE-4559C485E3B4}" type="presParOf" srcId="{16D0E797-9447-4AE1-B574-DA1A4585BB15}" destId="{9EB809F9-4716-4E17-922D-4C941156BD04}" srcOrd="0" destOrd="0" presId="urn:microsoft.com/office/officeart/2005/8/layout/process5"/>
    <dgm:cxn modelId="{E5370CB8-88EE-407C-AE8C-6F6889E3FE75}" type="presParOf" srcId="{23AEA509-E687-4383-BE23-E3F7A4DE8F82}" destId="{6E00F3DF-B1DE-4BD5-B3F0-E27420F851DE}" srcOrd="2" destOrd="0" presId="urn:microsoft.com/office/officeart/2005/8/layout/process5"/>
    <dgm:cxn modelId="{8554B176-C3A2-44B8-9804-13FA39AFA4FB}" type="presParOf" srcId="{23AEA509-E687-4383-BE23-E3F7A4DE8F82}" destId="{B914EE1D-A9EC-4649-9589-66D846EE2024}" srcOrd="3" destOrd="0" presId="urn:microsoft.com/office/officeart/2005/8/layout/process5"/>
    <dgm:cxn modelId="{28EF1247-554C-4428-940E-92AAA3CD072D}" type="presParOf" srcId="{B914EE1D-A9EC-4649-9589-66D846EE2024}" destId="{689B9218-4DE2-4C37-BABE-248D39250953}" srcOrd="0" destOrd="0" presId="urn:microsoft.com/office/officeart/2005/8/layout/process5"/>
    <dgm:cxn modelId="{7660A353-3EA6-434E-87E0-D3B8460FC86D}" type="presParOf" srcId="{23AEA509-E687-4383-BE23-E3F7A4DE8F82}" destId="{1641A6D9-0139-420A-973F-7AB7973275D6}" srcOrd="4" destOrd="0" presId="urn:microsoft.com/office/officeart/2005/8/layout/process5"/>
    <dgm:cxn modelId="{45C15199-C1BC-4536-BF15-14F776FB4F2F}" type="presParOf" srcId="{23AEA509-E687-4383-BE23-E3F7A4DE8F82}" destId="{62B1300F-8B73-464F-A3F1-59A7AA5A7496}" srcOrd="5" destOrd="0" presId="urn:microsoft.com/office/officeart/2005/8/layout/process5"/>
    <dgm:cxn modelId="{A7E38BE7-F0C8-425E-BE95-23086851AB6D}" type="presParOf" srcId="{62B1300F-8B73-464F-A3F1-59A7AA5A7496}" destId="{DECBE0AD-6B97-43F4-80D3-7F07E2B2997E}" srcOrd="0" destOrd="0" presId="urn:microsoft.com/office/officeart/2005/8/layout/process5"/>
    <dgm:cxn modelId="{99BE81E0-DF8C-499C-9A9F-AE95E05943EC}" type="presParOf" srcId="{23AEA509-E687-4383-BE23-E3F7A4DE8F82}" destId="{7474144C-0CD6-4BB6-A7E3-67BEC0E3F09C}"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2D4FBD-F630-4595-83FA-9FD1D35B60B5}" type="doc">
      <dgm:prSet loTypeId="urn:microsoft.com/office/officeart/2005/8/layout/vList2" loCatId="list" qsTypeId="urn:microsoft.com/office/officeart/2005/8/quickstyle/simple2" qsCatId="simple" csTypeId="urn:microsoft.com/office/officeart/2005/8/colors/accent3_2" csCatId="accent3"/>
      <dgm:spPr/>
      <dgm:t>
        <a:bodyPr/>
        <a:lstStyle/>
        <a:p>
          <a:endParaRPr lang="fi-FI"/>
        </a:p>
      </dgm:t>
    </dgm:pt>
    <dgm:pt modelId="{A9A1CC1A-9E0C-4E35-BE88-A1DE5EFD6B32}">
      <dgm:prSet/>
      <dgm:spPr/>
      <dgm:t>
        <a:bodyPr/>
        <a:lstStyle/>
        <a:p>
          <a:r>
            <a:rPr lang="fi-FI" b="1"/>
            <a:t>Sen on tarkoitus parantaa esimerkiksi </a:t>
          </a:r>
          <a:r>
            <a:rPr lang="fi-FI" b="1" i="0" baseline="0"/>
            <a:t>liikkeeseenlaskijan liiketoiminnan suunniteltuja olennaisia muutoksia koskevien </a:t>
          </a:r>
          <a:r>
            <a:rPr lang="fi-FI" b="1"/>
            <a:t>tietojen vertailtavuutta, jota virallinen tilinpäätös ja osavuosikatsaukset eivät kuvaa</a:t>
          </a:r>
          <a:endParaRPr lang="fi-FI"/>
        </a:p>
      </dgm:t>
    </dgm:pt>
    <dgm:pt modelId="{07E91041-4288-4555-8DA3-31B5C8E513E1}" type="parTrans" cxnId="{5136354E-96BF-4017-90B5-F29016F37CF2}">
      <dgm:prSet/>
      <dgm:spPr/>
      <dgm:t>
        <a:bodyPr/>
        <a:lstStyle/>
        <a:p>
          <a:endParaRPr lang="fi-FI"/>
        </a:p>
      </dgm:t>
    </dgm:pt>
    <dgm:pt modelId="{BA3B5E1C-CEB2-461A-A0F7-B9B3A3C92E95}" type="sibTrans" cxnId="{5136354E-96BF-4017-90B5-F29016F37CF2}">
      <dgm:prSet/>
      <dgm:spPr/>
      <dgm:t>
        <a:bodyPr/>
        <a:lstStyle/>
        <a:p>
          <a:endParaRPr lang="fi-FI"/>
        </a:p>
      </dgm:t>
    </dgm:pt>
    <dgm:pt modelId="{D8B9FD5C-F534-4A14-8F5C-0BB13E322C18}">
      <dgm:prSet/>
      <dgm:spPr/>
      <dgm:t>
        <a:bodyPr/>
        <a:lstStyle/>
        <a:p>
          <a:r>
            <a:rPr lang="fi-FI" b="1"/>
            <a:t>Esimerkiksi sivuliikkeen, markkinoiden, liikevaihdon ja kannattavuuden, taserakenteen, henkilöstön, omistuksen, osakepääoman ja hallinnon osalta</a:t>
          </a:r>
          <a:endParaRPr lang="fi-FI"/>
        </a:p>
      </dgm:t>
    </dgm:pt>
    <dgm:pt modelId="{F0D786DC-7E57-4780-BEAC-7AA8AB4ABF8A}" type="parTrans" cxnId="{918B5463-A773-4BC1-88BC-F93F75294107}">
      <dgm:prSet/>
      <dgm:spPr/>
      <dgm:t>
        <a:bodyPr/>
        <a:lstStyle/>
        <a:p>
          <a:endParaRPr lang="fi-FI"/>
        </a:p>
      </dgm:t>
    </dgm:pt>
    <dgm:pt modelId="{7F46A5A1-9CFF-4C31-818D-0A913BF4C1C6}" type="sibTrans" cxnId="{918B5463-A773-4BC1-88BC-F93F75294107}">
      <dgm:prSet/>
      <dgm:spPr/>
      <dgm:t>
        <a:bodyPr/>
        <a:lstStyle/>
        <a:p>
          <a:endParaRPr lang="fi-FI"/>
        </a:p>
      </dgm:t>
    </dgm:pt>
    <dgm:pt modelId="{741E5377-49F4-4B02-8957-D8018A94D03D}">
      <dgm:prSet/>
      <dgm:spPr/>
      <dgm:t>
        <a:bodyPr/>
        <a:lstStyle/>
        <a:p>
          <a:r>
            <a:rPr lang="fi-FI" b="1"/>
            <a:t>Toisaalta joidenkin yritysten tilinpäätös on suunniteltu piilottamaan eikä paljastamaan tietoja.</a:t>
          </a:r>
          <a:endParaRPr lang="fi-FI"/>
        </a:p>
      </dgm:t>
    </dgm:pt>
    <dgm:pt modelId="{DC118CEA-E48C-4399-8E31-134C01C2963F}" type="parTrans" cxnId="{02C01BB4-95AE-4A2B-B6CB-F4E69C12B258}">
      <dgm:prSet/>
      <dgm:spPr/>
      <dgm:t>
        <a:bodyPr/>
        <a:lstStyle/>
        <a:p>
          <a:endParaRPr lang="fi-FI"/>
        </a:p>
      </dgm:t>
    </dgm:pt>
    <dgm:pt modelId="{A1DDFD42-4740-416F-AD04-0BF118DCB595}" type="sibTrans" cxnId="{02C01BB4-95AE-4A2B-B6CB-F4E69C12B258}">
      <dgm:prSet/>
      <dgm:spPr/>
      <dgm:t>
        <a:bodyPr/>
        <a:lstStyle/>
        <a:p>
          <a:endParaRPr lang="fi-FI"/>
        </a:p>
      </dgm:t>
    </dgm:pt>
    <dgm:pt modelId="{D6C04413-8328-482D-9B0A-BE8A81F2A254}">
      <dgm:prSet/>
      <dgm:spPr/>
      <dgm:t>
        <a:bodyPr/>
        <a:lstStyle/>
        <a:p>
          <a:r>
            <a:rPr lang="fi-FI" b="1"/>
            <a:t>Yritykset, joiden taloudellinen asema on epäselvä ja liiketoimintarakenteet monimutkaisia, ovat riskialttiimpia ja vähemmän arvokkaita sijoituksia</a:t>
          </a:r>
          <a:endParaRPr lang="fi-FI"/>
        </a:p>
      </dgm:t>
    </dgm:pt>
    <dgm:pt modelId="{557FAD59-74FA-4BA1-81D1-CDF8D9AE5525}" type="parTrans" cxnId="{A59764B4-A8A1-47B4-B174-75C510900473}">
      <dgm:prSet/>
      <dgm:spPr/>
      <dgm:t>
        <a:bodyPr/>
        <a:lstStyle/>
        <a:p>
          <a:endParaRPr lang="fi-FI"/>
        </a:p>
      </dgm:t>
    </dgm:pt>
    <dgm:pt modelId="{5614201D-591F-46C9-B26A-76263D70773A}" type="sibTrans" cxnId="{A59764B4-A8A1-47B4-B174-75C510900473}">
      <dgm:prSet/>
      <dgm:spPr/>
      <dgm:t>
        <a:bodyPr/>
        <a:lstStyle/>
        <a:p>
          <a:endParaRPr lang="fi-FI"/>
        </a:p>
      </dgm:t>
    </dgm:pt>
    <dgm:pt modelId="{BF3BC49E-F6BD-436A-BD37-D1FD903D479E}" type="pres">
      <dgm:prSet presAssocID="{A82D4FBD-F630-4595-83FA-9FD1D35B60B5}" presName="linear" presStyleCnt="0">
        <dgm:presLayoutVars>
          <dgm:animLvl val="lvl"/>
          <dgm:resizeHandles val="exact"/>
        </dgm:presLayoutVars>
      </dgm:prSet>
      <dgm:spPr/>
    </dgm:pt>
    <dgm:pt modelId="{D79FC86B-5089-439F-A4AF-FEA45859A2CC}" type="pres">
      <dgm:prSet presAssocID="{A9A1CC1A-9E0C-4E35-BE88-A1DE5EFD6B32}" presName="parentText" presStyleLbl="node1" presStyleIdx="0" presStyleCnt="4">
        <dgm:presLayoutVars>
          <dgm:chMax val="0"/>
          <dgm:bulletEnabled val="1"/>
        </dgm:presLayoutVars>
      </dgm:prSet>
      <dgm:spPr/>
    </dgm:pt>
    <dgm:pt modelId="{EE42540E-35C9-4470-84F4-9B65FD829F02}" type="pres">
      <dgm:prSet presAssocID="{BA3B5E1C-CEB2-461A-A0F7-B9B3A3C92E95}" presName="spacer" presStyleCnt="0"/>
      <dgm:spPr/>
    </dgm:pt>
    <dgm:pt modelId="{22856DFF-D1F4-488B-9F04-46802E6E7540}" type="pres">
      <dgm:prSet presAssocID="{D8B9FD5C-F534-4A14-8F5C-0BB13E322C18}" presName="parentText" presStyleLbl="node1" presStyleIdx="1" presStyleCnt="4">
        <dgm:presLayoutVars>
          <dgm:chMax val="0"/>
          <dgm:bulletEnabled val="1"/>
        </dgm:presLayoutVars>
      </dgm:prSet>
      <dgm:spPr/>
    </dgm:pt>
    <dgm:pt modelId="{9CF58502-ABD4-48F3-9555-BD89CEA0D57B}" type="pres">
      <dgm:prSet presAssocID="{7F46A5A1-9CFF-4C31-818D-0A913BF4C1C6}" presName="spacer" presStyleCnt="0"/>
      <dgm:spPr/>
    </dgm:pt>
    <dgm:pt modelId="{C4D9EA7E-DC13-4FAE-BF29-3639FAB2369B}" type="pres">
      <dgm:prSet presAssocID="{741E5377-49F4-4B02-8957-D8018A94D03D}" presName="parentText" presStyleLbl="node1" presStyleIdx="2" presStyleCnt="4">
        <dgm:presLayoutVars>
          <dgm:chMax val="0"/>
          <dgm:bulletEnabled val="1"/>
        </dgm:presLayoutVars>
      </dgm:prSet>
      <dgm:spPr/>
    </dgm:pt>
    <dgm:pt modelId="{610CA6B8-3263-462E-B17A-72FC9745BFE4}" type="pres">
      <dgm:prSet presAssocID="{A1DDFD42-4740-416F-AD04-0BF118DCB595}" presName="spacer" presStyleCnt="0"/>
      <dgm:spPr/>
    </dgm:pt>
    <dgm:pt modelId="{34844A29-9C12-4AE8-8175-093B8077110A}" type="pres">
      <dgm:prSet presAssocID="{D6C04413-8328-482D-9B0A-BE8A81F2A254}" presName="parentText" presStyleLbl="node1" presStyleIdx="3" presStyleCnt="4">
        <dgm:presLayoutVars>
          <dgm:chMax val="0"/>
          <dgm:bulletEnabled val="1"/>
        </dgm:presLayoutVars>
      </dgm:prSet>
      <dgm:spPr/>
    </dgm:pt>
  </dgm:ptLst>
  <dgm:cxnLst>
    <dgm:cxn modelId="{7A49DB1E-0833-4297-919C-64F97C8AE942}" type="presOf" srcId="{A9A1CC1A-9E0C-4E35-BE88-A1DE5EFD6B32}" destId="{D79FC86B-5089-439F-A4AF-FEA45859A2CC}" srcOrd="0" destOrd="0" presId="urn:microsoft.com/office/officeart/2005/8/layout/vList2"/>
    <dgm:cxn modelId="{918B5463-A773-4BC1-88BC-F93F75294107}" srcId="{A82D4FBD-F630-4595-83FA-9FD1D35B60B5}" destId="{D8B9FD5C-F534-4A14-8F5C-0BB13E322C18}" srcOrd="1" destOrd="0" parTransId="{F0D786DC-7E57-4780-BEAC-7AA8AB4ABF8A}" sibTransId="{7F46A5A1-9CFF-4C31-818D-0A913BF4C1C6}"/>
    <dgm:cxn modelId="{5136354E-96BF-4017-90B5-F29016F37CF2}" srcId="{A82D4FBD-F630-4595-83FA-9FD1D35B60B5}" destId="{A9A1CC1A-9E0C-4E35-BE88-A1DE5EFD6B32}" srcOrd="0" destOrd="0" parTransId="{07E91041-4288-4555-8DA3-31B5C8E513E1}" sibTransId="{BA3B5E1C-CEB2-461A-A0F7-B9B3A3C92E95}"/>
    <dgm:cxn modelId="{60A75270-98DC-40FF-A550-BE057EEC272C}" type="presOf" srcId="{A82D4FBD-F630-4595-83FA-9FD1D35B60B5}" destId="{BF3BC49E-F6BD-436A-BD37-D1FD903D479E}" srcOrd="0" destOrd="0" presId="urn:microsoft.com/office/officeart/2005/8/layout/vList2"/>
    <dgm:cxn modelId="{02C01BB4-95AE-4A2B-B6CB-F4E69C12B258}" srcId="{A82D4FBD-F630-4595-83FA-9FD1D35B60B5}" destId="{741E5377-49F4-4B02-8957-D8018A94D03D}" srcOrd="2" destOrd="0" parTransId="{DC118CEA-E48C-4399-8E31-134C01C2963F}" sibTransId="{A1DDFD42-4740-416F-AD04-0BF118DCB595}"/>
    <dgm:cxn modelId="{A59764B4-A8A1-47B4-B174-75C510900473}" srcId="{A82D4FBD-F630-4595-83FA-9FD1D35B60B5}" destId="{D6C04413-8328-482D-9B0A-BE8A81F2A254}" srcOrd="3" destOrd="0" parTransId="{557FAD59-74FA-4BA1-81D1-CDF8D9AE5525}" sibTransId="{5614201D-591F-46C9-B26A-76263D70773A}"/>
    <dgm:cxn modelId="{48FF5BB9-59FA-432B-8B27-0DE4D1E9569D}" type="presOf" srcId="{D6C04413-8328-482D-9B0A-BE8A81F2A254}" destId="{34844A29-9C12-4AE8-8175-093B8077110A}" srcOrd="0" destOrd="0" presId="urn:microsoft.com/office/officeart/2005/8/layout/vList2"/>
    <dgm:cxn modelId="{E53F84BB-E6BC-4A39-B126-458132029A9A}" type="presOf" srcId="{741E5377-49F4-4B02-8957-D8018A94D03D}" destId="{C4D9EA7E-DC13-4FAE-BF29-3639FAB2369B}" srcOrd="0" destOrd="0" presId="urn:microsoft.com/office/officeart/2005/8/layout/vList2"/>
    <dgm:cxn modelId="{5464C0C7-7033-4AFA-AE23-95590C616779}" type="presOf" srcId="{D8B9FD5C-F534-4A14-8F5C-0BB13E322C18}" destId="{22856DFF-D1F4-488B-9F04-46802E6E7540}" srcOrd="0" destOrd="0" presId="urn:microsoft.com/office/officeart/2005/8/layout/vList2"/>
    <dgm:cxn modelId="{8E6C8C39-AD21-48DB-A50C-5FDB41B63115}" type="presParOf" srcId="{BF3BC49E-F6BD-436A-BD37-D1FD903D479E}" destId="{D79FC86B-5089-439F-A4AF-FEA45859A2CC}" srcOrd="0" destOrd="0" presId="urn:microsoft.com/office/officeart/2005/8/layout/vList2"/>
    <dgm:cxn modelId="{9C42F4EA-B99B-4527-B5C5-72BE901F714F}" type="presParOf" srcId="{BF3BC49E-F6BD-436A-BD37-D1FD903D479E}" destId="{EE42540E-35C9-4470-84F4-9B65FD829F02}" srcOrd="1" destOrd="0" presId="urn:microsoft.com/office/officeart/2005/8/layout/vList2"/>
    <dgm:cxn modelId="{E49B6F84-CDF4-41CF-BF88-FD4DE97DCCF4}" type="presParOf" srcId="{BF3BC49E-F6BD-436A-BD37-D1FD903D479E}" destId="{22856DFF-D1F4-488B-9F04-46802E6E7540}" srcOrd="2" destOrd="0" presId="urn:microsoft.com/office/officeart/2005/8/layout/vList2"/>
    <dgm:cxn modelId="{21F1F12B-4A9E-49C8-8EE9-C59CE6287AFD}" type="presParOf" srcId="{BF3BC49E-F6BD-436A-BD37-D1FD903D479E}" destId="{9CF58502-ABD4-48F3-9555-BD89CEA0D57B}" srcOrd="3" destOrd="0" presId="urn:microsoft.com/office/officeart/2005/8/layout/vList2"/>
    <dgm:cxn modelId="{BDFDADF1-F117-4692-A91D-FBB3418740F8}" type="presParOf" srcId="{BF3BC49E-F6BD-436A-BD37-D1FD903D479E}" destId="{C4D9EA7E-DC13-4FAE-BF29-3639FAB2369B}" srcOrd="4" destOrd="0" presId="urn:microsoft.com/office/officeart/2005/8/layout/vList2"/>
    <dgm:cxn modelId="{A54FBB5F-4D03-4B95-9C79-C2CD28CEEB0D}" type="presParOf" srcId="{BF3BC49E-F6BD-436A-BD37-D1FD903D479E}" destId="{610CA6B8-3263-462E-B17A-72FC9745BFE4}" srcOrd="5" destOrd="0" presId="urn:microsoft.com/office/officeart/2005/8/layout/vList2"/>
    <dgm:cxn modelId="{F4C8C4F5-622A-4E60-8702-9C49558736ED}" type="presParOf" srcId="{BF3BC49E-F6BD-436A-BD37-D1FD903D479E}" destId="{34844A29-9C12-4AE8-8175-093B8077110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0DC93C-80D0-4856-844A-9EB013929EC6}" type="doc">
      <dgm:prSet loTypeId="urn:microsoft.com/office/officeart/2005/8/layout/target3" loCatId="relationship" qsTypeId="urn:microsoft.com/office/officeart/2005/8/quickstyle/3d5" qsCatId="3D" csTypeId="urn:microsoft.com/office/officeart/2005/8/colors/colorful5" csCatId="colorful"/>
      <dgm:spPr/>
      <dgm:t>
        <a:bodyPr/>
        <a:lstStyle/>
        <a:p>
          <a:endParaRPr lang="fi-FI"/>
        </a:p>
      </dgm:t>
    </dgm:pt>
    <dgm:pt modelId="{87F62C5D-7A0B-4BB7-BF3E-CE132B46C57B}">
      <dgm:prSet/>
      <dgm:spPr/>
      <dgm:t>
        <a:bodyPr/>
        <a:lstStyle/>
        <a:p>
          <a:r>
            <a:rPr lang="fi-FI" b="1" i="0" baseline="0"/>
            <a:t>Esiteasetus 2017/1129: </a:t>
          </a:r>
          <a:endParaRPr lang="fi-FI"/>
        </a:p>
      </dgm:t>
    </dgm:pt>
    <dgm:pt modelId="{45A240AA-AF9C-4A63-A7B9-561B013E8FAC}" type="parTrans" cxnId="{EABF696F-9742-4C87-A684-9C69CBD8251B}">
      <dgm:prSet/>
      <dgm:spPr/>
      <dgm:t>
        <a:bodyPr/>
        <a:lstStyle/>
        <a:p>
          <a:endParaRPr lang="fi-FI"/>
        </a:p>
      </dgm:t>
    </dgm:pt>
    <dgm:pt modelId="{E9C80C39-C3E5-4A94-A882-8AD3409A835C}" type="sibTrans" cxnId="{EABF696F-9742-4C87-A684-9C69CBD8251B}">
      <dgm:prSet/>
      <dgm:spPr/>
      <dgm:t>
        <a:bodyPr/>
        <a:lstStyle/>
        <a:p>
          <a:endParaRPr lang="fi-FI"/>
        </a:p>
      </dgm:t>
    </dgm:pt>
    <dgm:pt modelId="{367D784F-EC4D-4FF6-810F-76145BF99640}">
      <dgm:prSet/>
      <dgm:spPr/>
      <dgm:t>
        <a:bodyPr/>
        <a:lstStyle/>
        <a:p>
          <a:r>
            <a:rPr lang="fi-FI" b="0" i="0" baseline="0"/>
            <a:t>Esitteessä on oltava tiivistelmä, jossa annetaan keskeiset tiedot, jotka sijoittajat tarvitsevat voidakseen ymmärtää liikkeeseenlaskijan, takaajan ja tarjottavien tai säännellyllä markkinalla kaupankäynnin kohteeksi otettavien arvopapereiden luonteen sekä niihin liittyvät riskit, ja joka luettuna yhdessä esitteen muiden osien kanssa toimii sijoittajien apuna niiden harkitessa sijoittamista näihin arvopapereihin. (7,1 art.) </a:t>
          </a:r>
          <a:endParaRPr lang="fi-FI"/>
        </a:p>
      </dgm:t>
    </dgm:pt>
    <dgm:pt modelId="{72099A0F-CCDD-4122-A8B9-D4D556D7A695}" type="parTrans" cxnId="{D6CF37E9-87FD-4CBF-BA18-6AB8F5CD4A75}">
      <dgm:prSet/>
      <dgm:spPr/>
      <dgm:t>
        <a:bodyPr/>
        <a:lstStyle/>
        <a:p>
          <a:endParaRPr lang="fi-FI"/>
        </a:p>
      </dgm:t>
    </dgm:pt>
    <dgm:pt modelId="{CD405238-5FE9-4116-AB0C-D769429AD22B}" type="sibTrans" cxnId="{D6CF37E9-87FD-4CBF-BA18-6AB8F5CD4A75}">
      <dgm:prSet/>
      <dgm:spPr/>
      <dgm:t>
        <a:bodyPr/>
        <a:lstStyle/>
        <a:p>
          <a:endParaRPr lang="fi-FI"/>
        </a:p>
      </dgm:t>
    </dgm:pt>
    <dgm:pt modelId="{20E01575-ECFC-480A-91FE-F54067DE69A9}">
      <dgm:prSet/>
      <dgm:spPr/>
      <dgm:t>
        <a:bodyPr/>
        <a:lstStyle/>
        <a:p>
          <a:r>
            <a:rPr lang="fi-FI" b="0"/>
            <a:t>Tiivistelmässä on oltava (7,6 art., Bi) mm. taloudelliset pro forma –tiedot liikkeeseenlaskijasta </a:t>
          </a:r>
          <a:endParaRPr lang="fi-FI"/>
        </a:p>
      </dgm:t>
    </dgm:pt>
    <dgm:pt modelId="{1CEB7539-2779-4AE0-BBC0-D9CC5813464B}" type="parTrans" cxnId="{08D2D829-8154-46B8-B1D8-9C50894C5D20}">
      <dgm:prSet/>
      <dgm:spPr/>
      <dgm:t>
        <a:bodyPr/>
        <a:lstStyle/>
        <a:p>
          <a:endParaRPr lang="fi-FI"/>
        </a:p>
      </dgm:t>
    </dgm:pt>
    <dgm:pt modelId="{DA76C6A7-FE67-4CA2-9F7B-E5358C115699}" type="sibTrans" cxnId="{08D2D829-8154-46B8-B1D8-9C50894C5D20}">
      <dgm:prSet/>
      <dgm:spPr/>
      <dgm:t>
        <a:bodyPr/>
        <a:lstStyle/>
        <a:p>
          <a:endParaRPr lang="fi-FI"/>
        </a:p>
      </dgm:t>
    </dgm:pt>
    <dgm:pt modelId="{38F453CE-F310-4437-825E-868D144F0B55}">
      <dgm:prSet/>
      <dgm:spPr/>
      <dgm:t>
        <a:bodyPr/>
        <a:lstStyle/>
        <a:p>
          <a:r>
            <a:rPr lang="fi-FI" b="0" i="0" baseline="0"/>
            <a:t>Listautumisen jälkeisissä liikkeeseenlaskuissa voidaan laatia </a:t>
          </a:r>
          <a:r>
            <a:rPr lang="fi-FI" b="0"/>
            <a:t>y</a:t>
          </a:r>
          <a:r>
            <a:rPr lang="fi-FI" b="0" i="0" baseline="0"/>
            <a:t>ksinkertaistettu esite, kun arvopapereita tarjotaan yleisölle tai otetaan kaupankäynnin kohteeksi säännellyllä markkinalla (14,2 art.) </a:t>
          </a:r>
          <a:endParaRPr lang="fi-FI"/>
        </a:p>
      </dgm:t>
    </dgm:pt>
    <dgm:pt modelId="{69466809-9D85-4DFC-8940-2F26F2601B5D}" type="parTrans" cxnId="{D15660AA-6B73-4C7E-960E-84124EBA904F}">
      <dgm:prSet/>
      <dgm:spPr/>
      <dgm:t>
        <a:bodyPr/>
        <a:lstStyle/>
        <a:p>
          <a:endParaRPr lang="fi-FI"/>
        </a:p>
      </dgm:t>
    </dgm:pt>
    <dgm:pt modelId="{8A1630E2-993A-4863-AFFA-4C93F35E3EC1}" type="sibTrans" cxnId="{D15660AA-6B73-4C7E-960E-84124EBA904F}">
      <dgm:prSet/>
      <dgm:spPr/>
      <dgm:t>
        <a:bodyPr/>
        <a:lstStyle/>
        <a:p>
          <a:endParaRPr lang="fi-FI"/>
        </a:p>
      </dgm:t>
    </dgm:pt>
    <dgm:pt modelId="{055A4077-2F6C-4E40-AD9E-5AB18364CA56}">
      <dgm:prSet/>
      <dgm:spPr/>
      <dgm:t>
        <a:bodyPr/>
        <a:lstStyle/>
        <a:p>
          <a:r>
            <a:rPr lang="fi-FI" b="0" i="0" baseline="0"/>
            <a:t>Yksinkertaistetussa esitteessä on mainittava osakesidonnaisten arvopapereiden osalta käyttöpääomaa koskevat tiedot, pääomarakennetta ja velkaantuneisuutta koskevat tiedot, ilmoitus merkityksellisistä eturistiriidoista ja lähipiiriliiketoimista, suurimmat osakkeenomistajat sekä soveltuvin osin taloudelliset pro forma –tiedot</a:t>
          </a:r>
          <a:r>
            <a:rPr lang="fi-FI" b="0"/>
            <a:t> (14,2 art. </a:t>
          </a:r>
          <a:r>
            <a:rPr lang="fi-FI" b="0" i="0" baseline="0"/>
            <a:t>3e) </a:t>
          </a:r>
          <a:endParaRPr lang="fi-FI"/>
        </a:p>
      </dgm:t>
    </dgm:pt>
    <dgm:pt modelId="{C6695437-99F2-4B1D-B39C-833610922886}" type="parTrans" cxnId="{021BC3D6-61F0-491B-8D64-1F88128C2CF3}">
      <dgm:prSet/>
      <dgm:spPr/>
      <dgm:t>
        <a:bodyPr/>
        <a:lstStyle/>
        <a:p>
          <a:endParaRPr lang="fi-FI"/>
        </a:p>
      </dgm:t>
    </dgm:pt>
    <dgm:pt modelId="{9461BFEB-136E-400B-9BB4-33F31EDCE524}" type="sibTrans" cxnId="{021BC3D6-61F0-491B-8D64-1F88128C2CF3}">
      <dgm:prSet/>
      <dgm:spPr/>
      <dgm:t>
        <a:bodyPr/>
        <a:lstStyle/>
        <a:p>
          <a:endParaRPr lang="fi-FI"/>
        </a:p>
      </dgm:t>
    </dgm:pt>
    <dgm:pt modelId="{70D61C56-3CD1-459D-BD23-DDDE16697718}" type="pres">
      <dgm:prSet presAssocID="{0F0DC93C-80D0-4856-844A-9EB013929EC6}" presName="Name0" presStyleCnt="0">
        <dgm:presLayoutVars>
          <dgm:chMax val="7"/>
          <dgm:dir/>
          <dgm:animLvl val="lvl"/>
          <dgm:resizeHandles val="exact"/>
        </dgm:presLayoutVars>
      </dgm:prSet>
      <dgm:spPr/>
    </dgm:pt>
    <dgm:pt modelId="{8C6FB332-806C-4896-B976-8C0FBAED77AE}" type="pres">
      <dgm:prSet presAssocID="{87F62C5D-7A0B-4BB7-BF3E-CE132B46C57B}" presName="circle1" presStyleLbl="node1" presStyleIdx="0" presStyleCnt="5"/>
      <dgm:spPr/>
    </dgm:pt>
    <dgm:pt modelId="{FC42D4A5-4395-45A9-890F-D5F0A2AEE82E}" type="pres">
      <dgm:prSet presAssocID="{87F62C5D-7A0B-4BB7-BF3E-CE132B46C57B}" presName="space" presStyleCnt="0"/>
      <dgm:spPr/>
    </dgm:pt>
    <dgm:pt modelId="{23D0CB29-8591-4D60-9BBD-B1E1A498DD8C}" type="pres">
      <dgm:prSet presAssocID="{87F62C5D-7A0B-4BB7-BF3E-CE132B46C57B}" presName="rect1" presStyleLbl="alignAcc1" presStyleIdx="0" presStyleCnt="5"/>
      <dgm:spPr/>
    </dgm:pt>
    <dgm:pt modelId="{2071604E-DD3E-4C1D-9BEB-816F54C0A2E1}" type="pres">
      <dgm:prSet presAssocID="{367D784F-EC4D-4FF6-810F-76145BF99640}" presName="vertSpace2" presStyleLbl="node1" presStyleIdx="0" presStyleCnt="5"/>
      <dgm:spPr/>
    </dgm:pt>
    <dgm:pt modelId="{CD295514-E8E6-41DA-9196-1E198AB26FDC}" type="pres">
      <dgm:prSet presAssocID="{367D784F-EC4D-4FF6-810F-76145BF99640}" presName="circle2" presStyleLbl="node1" presStyleIdx="1" presStyleCnt="5"/>
      <dgm:spPr/>
    </dgm:pt>
    <dgm:pt modelId="{255D719C-BF88-4D19-B15E-142D442B26F8}" type="pres">
      <dgm:prSet presAssocID="{367D784F-EC4D-4FF6-810F-76145BF99640}" presName="rect2" presStyleLbl="alignAcc1" presStyleIdx="1" presStyleCnt="5"/>
      <dgm:spPr/>
    </dgm:pt>
    <dgm:pt modelId="{91E43C31-8432-4102-8EF0-17DB8443DDE3}" type="pres">
      <dgm:prSet presAssocID="{20E01575-ECFC-480A-91FE-F54067DE69A9}" presName="vertSpace3" presStyleLbl="node1" presStyleIdx="1" presStyleCnt="5"/>
      <dgm:spPr/>
    </dgm:pt>
    <dgm:pt modelId="{B58787D9-A9EC-4AAA-A704-3557EF2D3611}" type="pres">
      <dgm:prSet presAssocID="{20E01575-ECFC-480A-91FE-F54067DE69A9}" presName="circle3" presStyleLbl="node1" presStyleIdx="2" presStyleCnt="5"/>
      <dgm:spPr/>
    </dgm:pt>
    <dgm:pt modelId="{901A39EF-CF76-42DB-8294-3A70B139CD63}" type="pres">
      <dgm:prSet presAssocID="{20E01575-ECFC-480A-91FE-F54067DE69A9}" presName="rect3" presStyleLbl="alignAcc1" presStyleIdx="2" presStyleCnt="5"/>
      <dgm:spPr/>
    </dgm:pt>
    <dgm:pt modelId="{22B8679C-1A4E-4C59-AA9E-97887EBC102F}" type="pres">
      <dgm:prSet presAssocID="{38F453CE-F310-4437-825E-868D144F0B55}" presName="vertSpace4" presStyleLbl="node1" presStyleIdx="2" presStyleCnt="5"/>
      <dgm:spPr/>
    </dgm:pt>
    <dgm:pt modelId="{C4F00A44-F3DB-4052-9E90-2D1B14BEB5FC}" type="pres">
      <dgm:prSet presAssocID="{38F453CE-F310-4437-825E-868D144F0B55}" presName="circle4" presStyleLbl="node1" presStyleIdx="3" presStyleCnt="5"/>
      <dgm:spPr/>
    </dgm:pt>
    <dgm:pt modelId="{E4D4E854-ECB0-4F8C-9B9E-1348D95AE84B}" type="pres">
      <dgm:prSet presAssocID="{38F453CE-F310-4437-825E-868D144F0B55}" presName="rect4" presStyleLbl="alignAcc1" presStyleIdx="3" presStyleCnt="5"/>
      <dgm:spPr/>
    </dgm:pt>
    <dgm:pt modelId="{97C3DCE1-6F1E-4174-A0E4-3B5E2EE7ED70}" type="pres">
      <dgm:prSet presAssocID="{055A4077-2F6C-4E40-AD9E-5AB18364CA56}" presName="vertSpace5" presStyleLbl="node1" presStyleIdx="3" presStyleCnt="5"/>
      <dgm:spPr/>
    </dgm:pt>
    <dgm:pt modelId="{9F4B0229-A8F8-49B8-946B-7A6537FE336E}" type="pres">
      <dgm:prSet presAssocID="{055A4077-2F6C-4E40-AD9E-5AB18364CA56}" presName="circle5" presStyleLbl="node1" presStyleIdx="4" presStyleCnt="5"/>
      <dgm:spPr/>
    </dgm:pt>
    <dgm:pt modelId="{5C4A5165-975C-4CDD-A85A-EAD16DFADC70}" type="pres">
      <dgm:prSet presAssocID="{055A4077-2F6C-4E40-AD9E-5AB18364CA56}" presName="rect5" presStyleLbl="alignAcc1" presStyleIdx="4" presStyleCnt="5"/>
      <dgm:spPr/>
    </dgm:pt>
    <dgm:pt modelId="{9F08CCC2-27FC-40FA-ABE6-BB598498724F}" type="pres">
      <dgm:prSet presAssocID="{87F62C5D-7A0B-4BB7-BF3E-CE132B46C57B}" presName="rect1ParTxNoCh" presStyleLbl="alignAcc1" presStyleIdx="4" presStyleCnt="5">
        <dgm:presLayoutVars>
          <dgm:chMax val="1"/>
          <dgm:bulletEnabled val="1"/>
        </dgm:presLayoutVars>
      </dgm:prSet>
      <dgm:spPr/>
    </dgm:pt>
    <dgm:pt modelId="{F9A7711D-6FE1-4871-A9D5-0965A3B1E58E}" type="pres">
      <dgm:prSet presAssocID="{367D784F-EC4D-4FF6-810F-76145BF99640}" presName="rect2ParTxNoCh" presStyleLbl="alignAcc1" presStyleIdx="4" presStyleCnt="5">
        <dgm:presLayoutVars>
          <dgm:chMax val="1"/>
          <dgm:bulletEnabled val="1"/>
        </dgm:presLayoutVars>
      </dgm:prSet>
      <dgm:spPr/>
    </dgm:pt>
    <dgm:pt modelId="{DEF61EBF-08E7-467C-9ECB-51BFDBB527B4}" type="pres">
      <dgm:prSet presAssocID="{20E01575-ECFC-480A-91FE-F54067DE69A9}" presName="rect3ParTxNoCh" presStyleLbl="alignAcc1" presStyleIdx="4" presStyleCnt="5">
        <dgm:presLayoutVars>
          <dgm:chMax val="1"/>
          <dgm:bulletEnabled val="1"/>
        </dgm:presLayoutVars>
      </dgm:prSet>
      <dgm:spPr/>
    </dgm:pt>
    <dgm:pt modelId="{E847800F-13F0-4935-AC0B-E1D6B8FB27D8}" type="pres">
      <dgm:prSet presAssocID="{38F453CE-F310-4437-825E-868D144F0B55}" presName="rect4ParTxNoCh" presStyleLbl="alignAcc1" presStyleIdx="4" presStyleCnt="5">
        <dgm:presLayoutVars>
          <dgm:chMax val="1"/>
          <dgm:bulletEnabled val="1"/>
        </dgm:presLayoutVars>
      </dgm:prSet>
      <dgm:spPr/>
    </dgm:pt>
    <dgm:pt modelId="{9985624C-2EEC-4524-AE65-14069E6D12CB}" type="pres">
      <dgm:prSet presAssocID="{055A4077-2F6C-4E40-AD9E-5AB18364CA56}" presName="rect5ParTxNoCh" presStyleLbl="alignAcc1" presStyleIdx="4" presStyleCnt="5">
        <dgm:presLayoutVars>
          <dgm:chMax val="1"/>
          <dgm:bulletEnabled val="1"/>
        </dgm:presLayoutVars>
      </dgm:prSet>
      <dgm:spPr/>
    </dgm:pt>
  </dgm:ptLst>
  <dgm:cxnLst>
    <dgm:cxn modelId="{5170C608-BF50-4644-901A-3B1DDCDF7F3A}" type="presOf" srcId="{055A4077-2F6C-4E40-AD9E-5AB18364CA56}" destId="{5C4A5165-975C-4CDD-A85A-EAD16DFADC70}" srcOrd="0" destOrd="0" presId="urn:microsoft.com/office/officeart/2005/8/layout/target3"/>
    <dgm:cxn modelId="{31A97F10-6C66-40A6-9CAC-AFEB306D7474}" type="presOf" srcId="{87F62C5D-7A0B-4BB7-BF3E-CE132B46C57B}" destId="{9F08CCC2-27FC-40FA-ABE6-BB598498724F}" srcOrd="1" destOrd="0" presId="urn:microsoft.com/office/officeart/2005/8/layout/target3"/>
    <dgm:cxn modelId="{57230418-D85F-449F-B0D3-FB2382B5CED3}" type="presOf" srcId="{20E01575-ECFC-480A-91FE-F54067DE69A9}" destId="{DEF61EBF-08E7-467C-9ECB-51BFDBB527B4}" srcOrd="1" destOrd="0" presId="urn:microsoft.com/office/officeart/2005/8/layout/target3"/>
    <dgm:cxn modelId="{08D2D829-8154-46B8-B1D8-9C50894C5D20}" srcId="{0F0DC93C-80D0-4856-844A-9EB013929EC6}" destId="{20E01575-ECFC-480A-91FE-F54067DE69A9}" srcOrd="2" destOrd="0" parTransId="{1CEB7539-2779-4AE0-BBC0-D9CC5813464B}" sibTransId="{DA76C6A7-FE67-4CA2-9F7B-E5358C115699}"/>
    <dgm:cxn modelId="{771DC039-ED51-4683-83CA-78F57A3196ED}" type="presOf" srcId="{055A4077-2F6C-4E40-AD9E-5AB18364CA56}" destId="{9985624C-2EEC-4524-AE65-14069E6D12CB}" srcOrd="1" destOrd="0" presId="urn:microsoft.com/office/officeart/2005/8/layout/target3"/>
    <dgm:cxn modelId="{D577FF43-DB23-4FC3-B13C-8E416412F5B2}" type="presOf" srcId="{38F453CE-F310-4437-825E-868D144F0B55}" destId="{E847800F-13F0-4935-AC0B-E1D6B8FB27D8}" srcOrd="1" destOrd="0" presId="urn:microsoft.com/office/officeart/2005/8/layout/target3"/>
    <dgm:cxn modelId="{EABF696F-9742-4C87-A684-9C69CBD8251B}" srcId="{0F0DC93C-80D0-4856-844A-9EB013929EC6}" destId="{87F62C5D-7A0B-4BB7-BF3E-CE132B46C57B}" srcOrd="0" destOrd="0" parTransId="{45A240AA-AF9C-4A63-A7B9-561B013E8FAC}" sibTransId="{E9C80C39-C3E5-4A94-A882-8AD3409A835C}"/>
    <dgm:cxn modelId="{CAF75450-24B1-4A39-AD5C-611FA7039A36}" type="presOf" srcId="{20E01575-ECFC-480A-91FE-F54067DE69A9}" destId="{901A39EF-CF76-42DB-8294-3A70B139CD63}" srcOrd="0" destOrd="0" presId="urn:microsoft.com/office/officeart/2005/8/layout/target3"/>
    <dgm:cxn modelId="{C01FE67F-7B48-47D3-B498-3BE5220F1533}" type="presOf" srcId="{367D784F-EC4D-4FF6-810F-76145BF99640}" destId="{255D719C-BF88-4D19-B15E-142D442B26F8}" srcOrd="0" destOrd="0" presId="urn:microsoft.com/office/officeart/2005/8/layout/target3"/>
    <dgm:cxn modelId="{1AD96083-A2B5-4DC5-B42E-A3B434129FCC}" type="presOf" srcId="{87F62C5D-7A0B-4BB7-BF3E-CE132B46C57B}" destId="{23D0CB29-8591-4D60-9BBD-B1E1A498DD8C}" srcOrd="0" destOrd="0" presId="urn:microsoft.com/office/officeart/2005/8/layout/target3"/>
    <dgm:cxn modelId="{D15660AA-6B73-4C7E-960E-84124EBA904F}" srcId="{0F0DC93C-80D0-4856-844A-9EB013929EC6}" destId="{38F453CE-F310-4437-825E-868D144F0B55}" srcOrd="3" destOrd="0" parTransId="{69466809-9D85-4DFC-8940-2F26F2601B5D}" sibTransId="{8A1630E2-993A-4863-AFFA-4C93F35E3EC1}"/>
    <dgm:cxn modelId="{808BC4B1-FCCE-4CBC-B0CA-5E9796957A08}" type="presOf" srcId="{38F453CE-F310-4437-825E-868D144F0B55}" destId="{E4D4E854-ECB0-4F8C-9B9E-1348D95AE84B}" srcOrd="0" destOrd="0" presId="urn:microsoft.com/office/officeart/2005/8/layout/target3"/>
    <dgm:cxn modelId="{021BC3D6-61F0-491B-8D64-1F88128C2CF3}" srcId="{0F0DC93C-80D0-4856-844A-9EB013929EC6}" destId="{055A4077-2F6C-4E40-AD9E-5AB18364CA56}" srcOrd="4" destOrd="0" parTransId="{C6695437-99F2-4B1D-B39C-833610922886}" sibTransId="{9461BFEB-136E-400B-9BB4-33F31EDCE524}"/>
    <dgm:cxn modelId="{5FDBD4DF-2CDF-4BDF-BA84-E04B234F36A2}" type="presOf" srcId="{0F0DC93C-80D0-4856-844A-9EB013929EC6}" destId="{70D61C56-3CD1-459D-BD23-DDDE16697718}" srcOrd="0" destOrd="0" presId="urn:microsoft.com/office/officeart/2005/8/layout/target3"/>
    <dgm:cxn modelId="{1E5DD1E5-E695-4444-A9D3-5E321A9BA79D}" type="presOf" srcId="{367D784F-EC4D-4FF6-810F-76145BF99640}" destId="{F9A7711D-6FE1-4871-A9D5-0965A3B1E58E}" srcOrd="1" destOrd="0" presId="urn:microsoft.com/office/officeart/2005/8/layout/target3"/>
    <dgm:cxn modelId="{D6CF37E9-87FD-4CBF-BA18-6AB8F5CD4A75}" srcId="{0F0DC93C-80D0-4856-844A-9EB013929EC6}" destId="{367D784F-EC4D-4FF6-810F-76145BF99640}" srcOrd="1" destOrd="0" parTransId="{72099A0F-CCDD-4122-A8B9-D4D556D7A695}" sibTransId="{CD405238-5FE9-4116-AB0C-D769429AD22B}"/>
    <dgm:cxn modelId="{D3D830E6-9571-47DF-B46B-DF4BC9BF768D}" type="presParOf" srcId="{70D61C56-3CD1-459D-BD23-DDDE16697718}" destId="{8C6FB332-806C-4896-B976-8C0FBAED77AE}" srcOrd="0" destOrd="0" presId="urn:microsoft.com/office/officeart/2005/8/layout/target3"/>
    <dgm:cxn modelId="{EA1C219D-3DA9-4501-8537-EEB5EBAC9641}" type="presParOf" srcId="{70D61C56-3CD1-459D-BD23-DDDE16697718}" destId="{FC42D4A5-4395-45A9-890F-D5F0A2AEE82E}" srcOrd="1" destOrd="0" presId="urn:microsoft.com/office/officeart/2005/8/layout/target3"/>
    <dgm:cxn modelId="{875D186D-C68E-47AD-B9CA-2698F3273F00}" type="presParOf" srcId="{70D61C56-3CD1-459D-BD23-DDDE16697718}" destId="{23D0CB29-8591-4D60-9BBD-B1E1A498DD8C}" srcOrd="2" destOrd="0" presId="urn:microsoft.com/office/officeart/2005/8/layout/target3"/>
    <dgm:cxn modelId="{B7E0C1BA-37BB-40F7-AB45-BEA69684D577}" type="presParOf" srcId="{70D61C56-3CD1-459D-BD23-DDDE16697718}" destId="{2071604E-DD3E-4C1D-9BEB-816F54C0A2E1}" srcOrd="3" destOrd="0" presId="urn:microsoft.com/office/officeart/2005/8/layout/target3"/>
    <dgm:cxn modelId="{C58F6325-2466-4C7F-AE5B-82F3E32E67E0}" type="presParOf" srcId="{70D61C56-3CD1-459D-BD23-DDDE16697718}" destId="{CD295514-E8E6-41DA-9196-1E198AB26FDC}" srcOrd="4" destOrd="0" presId="urn:microsoft.com/office/officeart/2005/8/layout/target3"/>
    <dgm:cxn modelId="{D25E21D0-A158-4827-B620-F021889D026C}" type="presParOf" srcId="{70D61C56-3CD1-459D-BD23-DDDE16697718}" destId="{255D719C-BF88-4D19-B15E-142D442B26F8}" srcOrd="5" destOrd="0" presId="urn:microsoft.com/office/officeart/2005/8/layout/target3"/>
    <dgm:cxn modelId="{08E4652A-3819-42D3-AD95-5CA4E6EDE488}" type="presParOf" srcId="{70D61C56-3CD1-459D-BD23-DDDE16697718}" destId="{91E43C31-8432-4102-8EF0-17DB8443DDE3}" srcOrd="6" destOrd="0" presId="urn:microsoft.com/office/officeart/2005/8/layout/target3"/>
    <dgm:cxn modelId="{15B9BE73-F177-49A4-8824-FA5375131F22}" type="presParOf" srcId="{70D61C56-3CD1-459D-BD23-DDDE16697718}" destId="{B58787D9-A9EC-4AAA-A704-3557EF2D3611}" srcOrd="7" destOrd="0" presId="urn:microsoft.com/office/officeart/2005/8/layout/target3"/>
    <dgm:cxn modelId="{8687D590-303B-4084-B693-68A3E0F79BB8}" type="presParOf" srcId="{70D61C56-3CD1-459D-BD23-DDDE16697718}" destId="{901A39EF-CF76-42DB-8294-3A70B139CD63}" srcOrd="8" destOrd="0" presId="urn:microsoft.com/office/officeart/2005/8/layout/target3"/>
    <dgm:cxn modelId="{6B4CB496-F56B-4595-822A-E0A91E1BA9A6}" type="presParOf" srcId="{70D61C56-3CD1-459D-BD23-DDDE16697718}" destId="{22B8679C-1A4E-4C59-AA9E-97887EBC102F}" srcOrd="9" destOrd="0" presId="urn:microsoft.com/office/officeart/2005/8/layout/target3"/>
    <dgm:cxn modelId="{EBC84E98-BD5C-4CFD-A182-8C66E35F98C7}" type="presParOf" srcId="{70D61C56-3CD1-459D-BD23-DDDE16697718}" destId="{C4F00A44-F3DB-4052-9E90-2D1B14BEB5FC}" srcOrd="10" destOrd="0" presId="urn:microsoft.com/office/officeart/2005/8/layout/target3"/>
    <dgm:cxn modelId="{2A392566-1977-45B7-A1E0-4A25B1B21CA1}" type="presParOf" srcId="{70D61C56-3CD1-459D-BD23-DDDE16697718}" destId="{E4D4E854-ECB0-4F8C-9B9E-1348D95AE84B}" srcOrd="11" destOrd="0" presId="urn:microsoft.com/office/officeart/2005/8/layout/target3"/>
    <dgm:cxn modelId="{75852BD4-5447-49CB-8451-B8D446C0500D}" type="presParOf" srcId="{70D61C56-3CD1-459D-BD23-DDDE16697718}" destId="{97C3DCE1-6F1E-4174-A0E4-3B5E2EE7ED70}" srcOrd="12" destOrd="0" presId="urn:microsoft.com/office/officeart/2005/8/layout/target3"/>
    <dgm:cxn modelId="{4279F3E6-CAB5-4873-A42D-63D14CB3C5C1}" type="presParOf" srcId="{70D61C56-3CD1-459D-BD23-DDDE16697718}" destId="{9F4B0229-A8F8-49B8-946B-7A6537FE336E}" srcOrd="13" destOrd="0" presId="urn:microsoft.com/office/officeart/2005/8/layout/target3"/>
    <dgm:cxn modelId="{BEC29E88-D5CE-4578-9FC8-DC3AEF2988D4}" type="presParOf" srcId="{70D61C56-3CD1-459D-BD23-DDDE16697718}" destId="{5C4A5165-975C-4CDD-A85A-EAD16DFADC70}" srcOrd="14" destOrd="0" presId="urn:microsoft.com/office/officeart/2005/8/layout/target3"/>
    <dgm:cxn modelId="{50C63DE1-3317-41D9-B5B0-99C91B1D998D}" type="presParOf" srcId="{70D61C56-3CD1-459D-BD23-DDDE16697718}" destId="{9F08CCC2-27FC-40FA-ABE6-BB598498724F}" srcOrd="15" destOrd="0" presId="urn:microsoft.com/office/officeart/2005/8/layout/target3"/>
    <dgm:cxn modelId="{902D96C4-206F-4E2E-94C9-D8D3CFD99A00}" type="presParOf" srcId="{70D61C56-3CD1-459D-BD23-DDDE16697718}" destId="{F9A7711D-6FE1-4871-A9D5-0965A3B1E58E}" srcOrd="16" destOrd="0" presId="urn:microsoft.com/office/officeart/2005/8/layout/target3"/>
    <dgm:cxn modelId="{DA4CBF8D-746E-45CF-87D9-342AC9C49F48}" type="presParOf" srcId="{70D61C56-3CD1-459D-BD23-DDDE16697718}" destId="{DEF61EBF-08E7-467C-9ECB-51BFDBB527B4}" srcOrd="17" destOrd="0" presId="urn:microsoft.com/office/officeart/2005/8/layout/target3"/>
    <dgm:cxn modelId="{7A638681-CF62-415C-9889-133EA63E01AF}" type="presParOf" srcId="{70D61C56-3CD1-459D-BD23-DDDE16697718}" destId="{E847800F-13F0-4935-AC0B-E1D6B8FB27D8}" srcOrd="18" destOrd="0" presId="urn:microsoft.com/office/officeart/2005/8/layout/target3"/>
    <dgm:cxn modelId="{DA6D1469-05A2-4D2D-9844-E31287EADD89}" type="presParOf" srcId="{70D61C56-3CD1-459D-BD23-DDDE16697718}" destId="{9985624C-2EEC-4524-AE65-14069E6D12CB}"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DFF58-3B11-4412-9B06-CBD74EC7D3BC}">
      <dsp:nvSpPr>
        <dsp:cNvPr id="0" name=""/>
        <dsp:cNvSpPr/>
      </dsp:nvSpPr>
      <dsp:spPr>
        <a:xfrm>
          <a:off x="5506866" y="1762915"/>
          <a:ext cx="218376" cy="1703335"/>
        </a:xfrm>
        <a:custGeom>
          <a:avLst/>
          <a:gdLst/>
          <a:ahLst/>
          <a:cxnLst/>
          <a:rect l="0" t="0" r="0" b="0"/>
          <a:pathLst>
            <a:path>
              <a:moveTo>
                <a:pt x="0" y="0"/>
              </a:moveTo>
              <a:lnTo>
                <a:pt x="0" y="1703335"/>
              </a:lnTo>
              <a:lnTo>
                <a:pt x="218376" y="1703335"/>
              </a:lnTo>
            </a:path>
          </a:pathLst>
        </a:custGeom>
        <a:noFill/>
        <a:ln w="25400" cap="flat" cmpd="sng" algn="ctr">
          <a:solidFill>
            <a:schemeClr val="accent1">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6539652-99D0-4F7A-9F65-1933E8B4EB77}">
      <dsp:nvSpPr>
        <dsp:cNvPr id="0" name=""/>
        <dsp:cNvSpPr/>
      </dsp:nvSpPr>
      <dsp:spPr>
        <a:xfrm>
          <a:off x="5506866" y="1762915"/>
          <a:ext cx="218376" cy="669687"/>
        </a:xfrm>
        <a:custGeom>
          <a:avLst/>
          <a:gdLst/>
          <a:ahLst/>
          <a:cxnLst/>
          <a:rect l="0" t="0" r="0" b="0"/>
          <a:pathLst>
            <a:path>
              <a:moveTo>
                <a:pt x="0" y="0"/>
              </a:moveTo>
              <a:lnTo>
                <a:pt x="0" y="669687"/>
              </a:lnTo>
              <a:lnTo>
                <a:pt x="218376" y="669687"/>
              </a:lnTo>
            </a:path>
          </a:pathLst>
        </a:custGeom>
        <a:noFill/>
        <a:ln w="25400" cap="flat" cmpd="sng" algn="ctr">
          <a:solidFill>
            <a:schemeClr val="accent1">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F9BA5B3-D034-4562-9AA5-52E086F86F76}">
      <dsp:nvSpPr>
        <dsp:cNvPr id="0" name=""/>
        <dsp:cNvSpPr/>
      </dsp:nvSpPr>
      <dsp:spPr>
        <a:xfrm>
          <a:off x="5208419" y="729267"/>
          <a:ext cx="880784" cy="305726"/>
        </a:xfrm>
        <a:custGeom>
          <a:avLst/>
          <a:gdLst/>
          <a:ahLst/>
          <a:cxnLst/>
          <a:rect l="0" t="0" r="0" b="0"/>
          <a:pathLst>
            <a:path>
              <a:moveTo>
                <a:pt x="0" y="0"/>
              </a:moveTo>
              <a:lnTo>
                <a:pt x="0" y="152863"/>
              </a:lnTo>
              <a:lnTo>
                <a:pt x="880784" y="152863"/>
              </a:lnTo>
              <a:lnTo>
                <a:pt x="880784" y="305726"/>
              </a:lnTo>
            </a:path>
          </a:pathLst>
        </a:cu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1504176-CE80-4D89-B49F-D4A58E0DD0D9}">
      <dsp:nvSpPr>
        <dsp:cNvPr id="0" name=""/>
        <dsp:cNvSpPr/>
      </dsp:nvSpPr>
      <dsp:spPr>
        <a:xfrm>
          <a:off x="4327634" y="729267"/>
          <a:ext cx="880784" cy="305726"/>
        </a:xfrm>
        <a:custGeom>
          <a:avLst/>
          <a:gdLst/>
          <a:ahLst/>
          <a:cxnLst/>
          <a:rect l="0" t="0" r="0" b="0"/>
          <a:pathLst>
            <a:path>
              <a:moveTo>
                <a:pt x="880784" y="0"/>
              </a:moveTo>
              <a:lnTo>
                <a:pt x="880784" y="152863"/>
              </a:lnTo>
              <a:lnTo>
                <a:pt x="0" y="152863"/>
              </a:lnTo>
              <a:lnTo>
                <a:pt x="0" y="305726"/>
              </a:lnTo>
            </a:path>
          </a:pathLst>
        </a:cu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BD2BD71-7474-4774-91AE-9BDFA9B3923B}">
      <dsp:nvSpPr>
        <dsp:cNvPr id="0" name=""/>
        <dsp:cNvSpPr/>
      </dsp:nvSpPr>
      <dsp:spPr>
        <a:xfrm>
          <a:off x="4480498" y="1346"/>
          <a:ext cx="1455842" cy="727921"/>
        </a:xfrm>
        <a:prstGeom prst="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i-FI" sz="900" b="1" kern="1200"/>
            <a:t>Tiedonantovelvollisuudet (säännölliset: määräajat – jatkuvat: ei säännöllisiä määräaikoja) </a:t>
          </a:r>
          <a:endParaRPr lang="fi-FI" sz="900" kern="1200"/>
        </a:p>
      </dsp:txBody>
      <dsp:txXfrm>
        <a:off x="4480498" y="1346"/>
        <a:ext cx="1455842" cy="727921"/>
      </dsp:txXfrm>
    </dsp:sp>
    <dsp:sp modelId="{94F850DE-FDA9-40DF-A79E-D57FEC383F38}">
      <dsp:nvSpPr>
        <dsp:cNvPr id="0" name=""/>
        <dsp:cNvSpPr/>
      </dsp:nvSpPr>
      <dsp:spPr>
        <a:xfrm>
          <a:off x="3599713" y="1034993"/>
          <a:ext cx="1455842" cy="727921"/>
        </a:xfrm>
        <a:prstGeom prst="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i-FI" sz="900" kern="1200"/>
            <a:t>Esitevelvollisuus (Esiteasetus, AML 3 luku): liikkeeseenlaskijat ja palveluntarjoajat</a:t>
          </a:r>
        </a:p>
      </dsp:txBody>
      <dsp:txXfrm>
        <a:off x="3599713" y="1034993"/>
        <a:ext cx="1455842" cy="727921"/>
      </dsp:txXfrm>
    </dsp:sp>
    <dsp:sp modelId="{6471CC21-444D-46A1-8E53-C73CDDA8A7E1}">
      <dsp:nvSpPr>
        <dsp:cNvPr id="0" name=""/>
        <dsp:cNvSpPr/>
      </dsp:nvSpPr>
      <dsp:spPr>
        <a:xfrm>
          <a:off x="5361282" y="1034993"/>
          <a:ext cx="1455842" cy="727921"/>
        </a:xfrm>
        <a:prstGeom prst="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i-FI" sz="900" kern="1200"/>
            <a:t>Pitkäaikaiset tiedonantovelvollisuudet </a:t>
          </a:r>
        </a:p>
      </dsp:txBody>
      <dsp:txXfrm>
        <a:off x="5361282" y="1034993"/>
        <a:ext cx="1455842" cy="727921"/>
      </dsp:txXfrm>
    </dsp:sp>
    <dsp:sp modelId="{E9D7A075-CDD7-4487-8DC7-52E4CB8D65E2}">
      <dsp:nvSpPr>
        <dsp:cNvPr id="0" name=""/>
        <dsp:cNvSpPr/>
      </dsp:nvSpPr>
      <dsp:spPr>
        <a:xfrm>
          <a:off x="5725243" y="2068641"/>
          <a:ext cx="1455842" cy="727921"/>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i-FI" sz="900" i="1" kern="1200"/>
            <a:t>Jatkuva (MVA): arvopaperin arvoon vaikuttavat tiedot </a:t>
          </a:r>
          <a:endParaRPr lang="fi-FI" sz="900" kern="1200"/>
        </a:p>
      </dsp:txBody>
      <dsp:txXfrm>
        <a:off x="5725243" y="2068641"/>
        <a:ext cx="1455842" cy="727921"/>
      </dsp:txXfrm>
    </dsp:sp>
    <dsp:sp modelId="{A30FE98E-A8D7-4C67-B9E1-0984D51AA4B5}">
      <dsp:nvSpPr>
        <dsp:cNvPr id="0" name=""/>
        <dsp:cNvSpPr/>
      </dsp:nvSpPr>
      <dsp:spPr>
        <a:xfrm>
          <a:off x="5725243" y="3102289"/>
          <a:ext cx="1455842" cy="727921"/>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i-FI" sz="900" i="1" kern="1200"/>
            <a:t>Säännölinen (AML 7 luku, VvMA 1020/2012 ym.): vuosi- ja osavuosikatsaukset, tilinpäätöstiedot</a:t>
          </a:r>
          <a:endParaRPr lang="fi-FI" sz="900" kern="1200"/>
        </a:p>
      </dsp:txBody>
      <dsp:txXfrm>
        <a:off x="5725243" y="3102289"/>
        <a:ext cx="1455842" cy="7279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B35CA-1DE3-4121-A8E3-C768D1CEA6DA}">
      <dsp:nvSpPr>
        <dsp:cNvPr id="0" name=""/>
        <dsp:cNvSpPr/>
      </dsp:nvSpPr>
      <dsp:spPr>
        <a:xfrm>
          <a:off x="5024" y="406"/>
          <a:ext cx="10770663" cy="177503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b="1" i="0" kern="1200" baseline="0" dirty="0" err="1">
              <a:hlinkClick xmlns:r="http://schemas.openxmlformats.org/officeDocument/2006/relationships" r:id="rId1"/>
            </a:rPr>
            <a:t>KAs</a:t>
          </a:r>
          <a:r>
            <a:rPr lang="fi-FI" sz="1900" b="1" i="0" kern="1200" baseline="0">
              <a:hlinkClick xmlns:r="http://schemas.openxmlformats.org/officeDocument/2006/relationships" r:id="rId1"/>
            </a:rPr>
            <a:t> (EU) 2019/980</a:t>
          </a:r>
          <a:r>
            <a:rPr lang="fi-FI" sz="1900" b="0" i="0" kern="1200" baseline="0">
              <a:hlinkClick xmlns:r="http://schemas.openxmlformats.org/officeDocument/2006/relationships" r:id="rId1"/>
            </a:rPr>
            <a:t>KAs (EU) 2019/980 arvopapereiden yleisölle tarjoamisen tai kaupankäynnin kohteeksi säännellyllä markkinalla ottamisen yhteydessä julkaistavasta esitteestä annetun Euroopan parlamentin ja neuvoston asetuksen (EU) 2017/1129 täydentämisestä esitteen muodon, sisällön, tarkastuksen ja hyväksymisen osalta sekä komission asetuksen (EY) N:o 809/2004 kumoamisesta 14.3.2019</a:t>
          </a:r>
          <a:r>
            <a:rPr lang="fi-FI" sz="1900" b="0" i="0" kern="1200" baseline="0"/>
            <a:t> Liite 20: Pro </a:t>
          </a:r>
          <a:r>
            <a:rPr lang="fi-FI" sz="1900" b="0" i="0" kern="1200" baseline="0" dirty="0" err="1"/>
            <a:t>forma</a:t>
          </a:r>
          <a:r>
            <a:rPr lang="fi-FI" sz="1900" b="0" i="0" kern="1200" baseline="0" dirty="0"/>
            <a:t> –tiedot : tietojen sisältö sekä laatimis- ja esittämisperiaatteet </a:t>
          </a:r>
          <a:endParaRPr lang="fi-FI" sz="1900" kern="1200" dirty="0"/>
        </a:p>
      </dsp:txBody>
      <dsp:txXfrm>
        <a:off x="57013" y="52395"/>
        <a:ext cx="10666685" cy="1671058"/>
      </dsp:txXfrm>
    </dsp:sp>
    <dsp:sp modelId="{C94539F8-211C-4092-B027-620C6D0C6D06}">
      <dsp:nvSpPr>
        <dsp:cNvPr id="0" name=""/>
        <dsp:cNvSpPr/>
      </dsp:nvSpPr>
      <dsp:spPr>
        <a:xfrm>
          <a:off x="5024" y="2055194"/>
          <a:ext cx="1254152" cy="177503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0" i="0" kern="1200" baseline="0" dirty="0"/>
            <a:t>Laatimisen tarkoitus kuten transaktio tai sitoumus</a:t>
          </a:r>
          <a:endParaRPr lang="fi-FI" sz="1200" kern="1200" dirty="0"/>
        </a:p>
      </dsp:txBody>
      <dsp:txXfrm>
        <a:off x="41757" y="2091927"/>
        <a:ext cx="1180686" cy="1701570"/>
      </dsp:txXfrm>
    </dsp:sp>
    <dsp:sp modelId="{0D6A36E6-1353-4144-818B-A6A12F805004}">
      <dsp:nvSpPr>
        <dsp:cNvPr id="0" name=""/>
        <dsp:cNvSpPr/>
      </dsp:nvSpPr>
      <dsp:spPr>
        <a:xfrm>
          <a:off x="1364526" y="2055601"/>
          <a:ext cx="1254152" cy="177503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0" i="0" kern="1200" baseline="0" dirty="0"/>
            <a:t>Tieto yksinomaisesta havainnollista-</a:t>
          </a:r>
          <a:r>
            <a:rPr lang="fi-FI" sz="1200" b="0" i="0" kern="1200" baseline="0" dirty="0" err="1"/>
            <a:t>mistarkoituk</a:t>
          </a:r>
          <a:r>
            <a:rPr lang="fi-FI" sz="1200" b="0" i="0" kern="1200" baseline="0" dirty="0"/>
            <a:t>-</a:t>
          </a:r>
          <a:r>
            <a:rPr lang="fi-FI" sz="1200" b="0" i="0" kern="1200" baseline="0" dirty="0" err="1"/>
            <a:t>sesta</a:t>
          </a:r>
          <a:r>
            <a:rPr lang="fi-FI" sz="1200" b="0" i="0" kern="1200" baseline="0" dirty="0"/>
            <a:t> </a:t>
          </a:r>
          <a:endParaRPr lang="fi-FI" sz="1200" kern="1200" dirty="0"/>
        </a:p>
      </dsp:txBody>
      <dsp:txXfrm>
        <a:off x="1401259" y="2092334"/>
        <a:ext cx="1180686" cy="1701570"/>
      </dsp:txXfrm>
    </dsp:sp>
    <dsp:sp modelId="{A30EA240-8F6D-4559-B450-506CD43BC7CC}">
      <dsp:nvSpPr>
        <dsp:cNvPr id="0" name=""/>
        <dsp:cNvSpPr/>
      </dsp:nvSpPr>
      <dsp:spPr>
        <a:xfrm>
          <a:off x="2724027" y="2055601"/>
          <a:ext cx="1254152" cy="177503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0" i="0" kern="1200" baseline="0" dirty="0"/>
            <a:t>Tieto, että todellinen taloudellinen asema voi poiketa esitetystä </a:t>
          </a:r>
          <a:endParaRPr lang="fi-FI" sz="1200" kern="1200" dirty="0"/>
        </a:p>
      </dsp:txBody>
      <dsp:txXfrm>
        <a:off x="2760760" y="2092334"/>
        <a:ext cx="1180686" cy="1701570"/>
      </dsp:txXfrm>
    </dsp:sp>
    <dsp:sp modelId="{199AEB55-32AB-49FC-A24C-84C34580B12D}">
      <dsp:nvSpPr>
        <dsp:cNvPr id="0" name=""/>
        <dsp:cNvSpPr/>
      </dsp:nvSpPr>
      <dsp:spPr>
        <a:xfrm>
          <a:off x="4083529" y="2055194"/>
          <a:ext cx="1254152" cy="177503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0" i="0" kern="1200" baseline="0" dirty="0"/>
            <a:t>Laatimisperus-teet </a:t>
          </a:r>
          <a:endParaRPr lang="fi-FI" sz="1200" kern="1200" dirty="0"/>
        </a:p>
      </dsp:txBody>
      <dsp:txXfrm>
        <a:off x="4120262" y="2091927"/>
        <a:ext cx="1180686" cy="1701570"/>
      </dsp:txXfrm>
    </dsp:sp>
    <dsp:sp modelId="{5D11941B-440A-4845-8C20-1A803FD86CFD}">
      <dsp:nvSpPr>
        <dsp:cNvPr id="0" name=""/>
        <dsp:cNvSpPr/>
      </dsp:nvSpPr>
      <dsp:spPr>
        <a:xfrm>
          <a:off x="5451571" y="2055194"/>
          <a:ext cx="1254152" cy="177503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0" i="0" kern="1200" baseline="0" dirty="0"/>
            <a:t>Onko pro </a:t>
          </a:r>
          <a:r>
            <a:rPr lang="fi-FI" sz="1200" b="0" i="0" kern="1200" baseline="0" dirty="0" err="1"/>
            <a:t>forma</a:t>
          </a:r>
          <a:r>
            <a:rPr lang="fi-FI" sz="1200" b="0" i="0" kern="1200" baseline="0" dirty="0"/>
            <a:t> –oikaisuilla jatkuva vaikutus </a:t>
          </a:r>
          <a:endParaRPr lang="fi-FI" sz="1200" kern="1200" dirty="0"/>
        </a:p>
      </dsp:txBody>
      <dsp:txXfrm>
        <a:off x="5488304" y="2091927"/>
        <a:ext cx="1180686" cy="1701570"/>
      </dsp:txXfrm>
    </dsp:sp>
    <dsp:sp modelId="{731C9E43-A7A3-4D71-B119-7D63013BC807}">
      <dsp:nvSpPr>
        <dsp:cNvPr id="0" name=""/>
        <dsp:cNvSpPr/>
      </dsp:nvSpPr>
      <dsp:spPr>
        <a:xfrm>
          <a:off x="6802532" y="2055194"/>
          <a:ext cx="1254152" cy="177503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0" i="0" kern="1200" baseline="0" dirty="0"/>
            <a:t>Voitava erottaa historiallisista taloudellisista tiedoista </a:t>
          </a:r>
          <a:endParaRPr lang="fi-FI" sz="1200" kern="1200" dirty="0"/>
        </a:p>
      </dsp:txBody>
      <dsp:txXfrm>
        <a:off x="6839265" y="2091927"/>
        <a:ext cx="1180686" cy="1701570"/>
      </dsp:txXfrm>
    </dsp:sp>
    <dsp:sp modelId="{0EBE461C-7CA3-4C3A-AAFC-44B8D7775BC4}">
      <dsp:nvSpPr>
        <dsp:cNvPr id="0" name=""/>
        <dsp:cNvSpPr/>
      </dsp:nvSpPr>
      <dsp:spPr>
        <a:xfrm>
          <a:off x="8162034" y="2055194"/>
          <a:ext cx="1254152" cy="177503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dirty="0"/>
            <a:t>Laadittava sovellettujen tilinpäätöksen laadintaperi-aatteiden mukaan </a:t>
          </a:r>
        </a:p>
      </dsp:txBody>
      <dsp:txXfrm>
        <a:off x="8198767" y="2091927"/>
        <a:ext cx="1180686" cy="1701570"/>
      </dsp:txXfrm>
    </dsp:sp>
    <dsp:sp modelId="{8140071C-0860-4D5B-B700-46597C905F50}">
      <dsp:nvSpPr>
        <dsp:cNvPr id="0" name=""/>
        <dsp:cNvSpPr/>
      </dsp:nvSpPr>
      <dsp:spPr>
        <a:xfrm>
          <a:off x="9521535" y="2055194"/>
          <a:ext cx="1254152" cy="177503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dirty="0"/>
            <a:t>Riippumatto-</a:t>
          </a:r>
          <a:r>
            <a:rPr lang="fi-FI" sz="1200" kern="1200" dirty="0" err="1"/>
            <a:t>mien</a:t>
          </a:r>
          <a:r>
            <a:rPr lang="fi-FI" sz="1200" kern="1200" dirty="0"/>
            <a:t> kirjanpitäjien tai tilintarkastajien vahvistus </a:t>
          </a:r>
        </a:p>
      </dsp:txBody>
      <dsp:txXfrm>
        <a:off x="9558268" y="2091927"/>
        <a:ext cx="1180686" cy="17015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8BC4A-908F-45D0-BA2C-846D9FEC14B1}">
      <dsp:nvSpPr>
        <dsp:cNvPr id="0" name=""/>
        <dsp:cNvSpPr/>
      </dsp:nvSpPr>
      <dsp:spPr>
        <a:xfrm>
          <a:off x="3158" y="648192"/>
          <a:ext cx="6337930" cy="2535172"/>
        </a:xfrm>
        <a:prstGeom prst="chevron">
          <a:avLst/>
        </a:prstGeom>
        <a:solidFill>
          <a:schemeClr val="accent2">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fi-FI" sz="2100" b="1" kern="1200"/>
            <a:t>(Esim.:) Komission Asetus (EY) N:o 809/2004 direktiivin 2003/71/EY täytäntöönpanosta esitteiden sisältämien tietojen, esitteiden muodon, viittauksina esitettävien tietojen, julkistamisen ja mainonnan osalta (kumottu): </a:t>
          </a:r>
          <a:endParaRPr lang="fi-FI" sz="2100" kern="1200"/>
        </a:p>
      </dsp:txBody>
      <dsp:txXfrm>
        <a:off x="1270744" y="648192"/>
        <a:ext cx="3802758" cy="2535172"/>
      </dsp:txXfrm>
    </dsp:sp>
    <dsp:sp modelId="{F03AE8F9-A6D9-4374-95DE-39CA3F2C2683}">
      <dsp:nvSpPr>
        <dsp:cNvPr id="0" name=""/>
        <dsp:cNvSpPr/>
      </dsp:nvSpPr>
      <dsp:spPr>
        <a:xfrm>
          <a:off x="5517158" y="863682"/>
          <a:ext cx="5260482" cy="2104192"/>
        </a:xfrm>
        <a:prstGeom prst="chevron">
          <a:avLst/>
        </a:prstGeom>
        <a:solidFill>
          <a:schemeClr val="accent2">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fi-FI" sz="1400" kern="1200"/>
            <a:t>Pro forma –muotoisia taloudellisia tietoja tarvitaan sulautumisen yhteydessä edellytettävää laskentaa lukuun ottamatta, jos liikkeeseenlaskijan tilanteessa tapahtuu tietyn transaktion vuoksi olennainen muutos eli yli 25 prosentin muutos suhteessa yhteen tai useampaan liikkeeseenlaskijan liiketoiminnan laajuutta kuvaavaan indikaattoriin.</a:t>
          </a:r>
        </a:p>
      </dsp:txBody>
      <dsp:txXfrm>
        <a:off x="6569254" y="863682"/>
        <a:ext cx="3156290" cy="21041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E6F06-B858-4E75-8874-70893BA808D8}">
      <dsp:nvSpPr>
        <dsp:cNvPr id="0" name=""/>
        <dsp:cNvSpPr/>
      </dsp:nvSpPr>
      <dsp:spPr>
        <a:xfrm>
          <a:off x="808559" y="0"/>
          <a:ext cx="9163679" cy="3831557"/>
        </a:xfrm>
        <a:prstGeom prst="rightArrow">
          <a:avLst/>
        </a:prstGeom>
        <a:solidFill>
          <a:schemeClr val="accent5">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C6591E95-6895-4D12-8A81-9DE0AA8C6FCB}">
      <dsp:nvSpPr>
        <dsp:cNvPr id="0" name=""/>
        <dsp:cNvSpPr/>
      </dsp:nvSpPr>
      <dsp:spPr>
        <a:xfrm>
          <a:off x="365325" y="1149467"/>
          <a:ext cx="3234239" cy="1532622"/>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fi-FI" sz="1500" b="1" i="0" kern="1200" baseline="0"/>
            <a:t>PFI on pakollinen Esiteasetuksen tarkoittamissa tapauksissa </a:t>
          </a:r>
          <a:endParaRPr lang="fi-FI" sz="1500" kern="1200"/>
        </a:p>
        <a:p>
          <a:pPr marL="114300" lvl="1" indent="-114300" algn="l" defTabSz="533400">
            <a:lnSpc>
              <a:spcPct val="90000"/>
            </a:lnSpc>
            <a:spcBef>
              <a:spcPct val="0"/>
            </a:spcBef>
            <a:spcAft>
              <a:spcPct val="15000"/>
            </a:spcAft>
            <a:buChar char="•"/>
          </a:pPr>
          <a:r>
            <a:rPr lang="fi-FI" sz="1200" b="0" i="0" kern="1200" baseline="0"/>
            <a:t>mm. liiketoimintaan vaikuttavien muutosten raportointia varten </a:t>
          </a:r>
          <a:endParaRPr lang="fi-FI" sz="1200" kern="1200"/>
        </a:p>
      </dsp:txBody>
      <dsp:txXfrm>
        <a:off x="440141" y="1224283"/>
        <a:ext cx="3084607" cy="1382990"/>
      </dsp:txXfrm>
    </dsp:sp>
    <dsp:sp modelId="{98323A77-AC4A-4F53-A9D6-14A4CBC550E7}">
      <dsp:nvSpPr>
        <dsp:cNvPr id="0" name=""/>
        <dsp:cNvSpPr/>
      </dsp:nvSpPr>
      <dsp:spPr>
        <a:xfrm>
          <a:off x="3773279" y="1149467"/>
          <a:ext cx="3234239" cy="1532622"/>
        </a:xfrm>
        <a:prstGeom prst="roundRect">
          <a:avLst/>
        </a:prstGeom>
        <a:solidFill>
          <a:schemeClr val="accent5">
            <a:hueOff val="-6681013"/>
            <a:satOff val="24779"/>
            <a:lumOff val="-284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1" i="0" kern="1200" baseline="0"/>
            <a:t>Yritys voi myös vapaaehtoisesti antaa lisätietoa, joka on tarkoitettu kuvaamaan tarkemmin kuin IFRS-tieto yrityksen todellista tilannetta </a:t>
          </a:r>
          <a:endParaRPr lang="fi-FI" sz="1500" kern="1200"/>
        </a:p>
      </dsp:txBody>
      <dsp:txXfrm>
        <a:off x="3848095" y="1224283"/>
        <a:ext cx="3084607" cy="1382990"/>
      </dsp:txXfrm>
    </dsp:sp>
    <dsp:sp modelId="{105D0ED4-EA7F-4EE2-B51E-C518C398A087}">
      <dsp:nvSpPr>
        <dsp:cNvPr id="0" name=""/>
        <dsp:cNvSpPr/>
      </dsp:nvSpPr>
      <dsp:spPr>
        <a:xfrm>
          <a:off x="7181233" y="1149467"/>
          <a:ext cx="3234239" cy="1532622"/>
        </a:xfrm>
        <a:prstGeom prst="roundRect">
          <a:avLst/>
        </a:prstGeom>
        <a:solidFill>
          <a:schemeClr val="accent5">
            <a:hueOff val="-13362026"/>
            <a:satOff val="49558"/>
            <a:lumOff val="-56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1" i="0" kern="1200" baseline="0"/>
            <a:t>Tätä tietoa tulisi ehkä nykyään kutsua ”non-IFRS”-informaatioksi tai ”muokatuksi”informaatioksi, erotukseksi Esiteasetuksessa säännellystä PFI-informaatiosta </a:t>
          </a:r>
          <a:endParaRPr lang="fi-FI" sz="1500" kern="1200"/>
        </a:p>
      </dsp:txBody>
      <dsp:txXfrm>
        <a:off x="7256049" y="1224283"/>
        <a:ext cx="3084607" cy="13829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D0A2D-1874-4FD9-BBE0-F4C8D9BBCB26}">
      <dsp:nvSpPr>
        <dsp:cNvPr id="0" name=""/>
        <dsp:cNvSpPr/>
      </dsp:nvSpPr>
      <dsp:spPr>
        <a:xfrm>
          <a:off x="0" y="0"/>
          <a:ext cx="8301215" cy="689680"/>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kern="1200"/>
            <a:t>Muiden kuin käteiserien, kuten poistojen, poissulkemisen teoria on, että nämä eivät ole todellisia kuluja eivätkä siten kuvaa yrityksen todellisia tulosmahdollisuuksia. Mutta GAAP: n mukaan poistot katsotaan kuluiksi, koska ne edustavat omaisuuden arvon menetystä.</a:t>
          </a:r>
          <a:endParaRPr lang="fi-FI" sz="1300" kern="1200"/>
        </a:p>
      </dsp:txBody>
      <dsp:txXfrm>
        <a:off x="20200" y="20200"/>
        <a:ext cx="7476303" cy="649280"/>
      </dsp:txXfrm>
    </dsp:sp>
    <dsp:sp modelId="{32992CE9-FC18-430E-B709-EB5092597128}">
      <dsp:nvSpPr>
        <dsp:cNvPr id="0" name=""/>
        <dsp:cNvSpPr/>
      </dsp:nvSpPr>
      <dsp:spPr>
        <a:xfrm>
          <a:off x="619895" y="785469"/>
          <a:ext cx="8301215" cy="689680"/>
        </a:xfrm>
        <a:prstGeom prst="roundRect">
          <a:avLst>
            <a:gd name="adj" fmla="val 10000"/>
          </a:avLst>
        </a:prstGeom>
        <a:solidFill>
          <a:schemeClr val="accent4">
            <a:hueOff val="1551807"/>
            <a:satOff val="-12390"/>
            <a:lumOff val="656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kern="1200"/>
            <a:t>Yhtiö sulkee pois nämä erät aikomuksenaan esittää luvut selkeämmin sijoittajille.</a:t>
          </a:r>
          <a:endParaRPr lang="fi-FI" sz="1300" kern="1200"/>
        </a:p>
      </dsp:txBody>
      <dsp:txXfrm>
        <a:off x="640095" y="805669"/>
        <a:ext cx="7192627" cy="649280"/>
      </dsp:txXfrm>
    </dsp:sp>
    <dsp:sp modelId="{CE1198F6-9175-4DD1-9926-D32B8D04ED5E}">
      <dsp:nvSpPr>
        <dsp:cNvPr id="0" name=""/>
        <dsp:cNvSpPr/>
      </dsp:nvSpPr>
      <dsp:spPr>
        <a:xfrm>
          <a:off x="1239791" y="1570938"/>
          <a:ext cx="8301215" cy="689680"/>
        </a:xfrm>
        <a:prstGeom prst="roundRect">
          <a:avLst>
            <a:gd name="adj" fmla="val 10000"/>
          </a:avLst>
        </a:prstGeom>
        <a:solidFill>
          <a:schemeClr val="accent4">
            <a:hueOff val="3103614"/>
            <a:satOff val="-24779"/>
            <a:lumOff val="1313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kern="1200"/>
            <a:t>”Ei-IFRS” -tulos kuvaa tilinpäätöstä, jonka tietoihin on sisällytetty hypoteettisia määriä tai arvioita, jotta saadaan ”kuva” yrityksen tuloksesta, jos tiettyjä kertaluonteisia eriä ei oteta huomioon.</a:t>
          </a:r>
          <a:endParaRPr lang="fi-FI" sz="1300" kern="1200"/>
        </a:p>
      </dsp:txBody>
      <dsp:txXfrm>
        <a:off x="1259991" y="1591138"/>
        <a:ext cx="7192627" cy="649280"/>
      </dsp:txXfrm>
    </dsp:sp>
    <dsp:sp modelId="{254C2B6B-05E9-4AD0-A84C-C261AFAEAC60}">
      <dsp:nvSpPr>
        <dsp:cNvPr id="0" name=""/>
        <dsp:cNvSpPr/>
      </dsp:nvSpPr>
      <dsp:spPr>
        <a:xfrm>
          <a:off x="1859687" y="2356407"/>
          <a:ext cx="8301215" cy="689680"/>
        </a:xfrm>
        <a:prstGeom prst="roundRect">
          <a:avLst>
            <a:gd name="adj" fmla="val 10000"/>
          </a:avLst>
        </a:prstGeom>
        <a:solidFill>
          <a:schemeClr val="accent4">
            <a:hueOff val="4655421"/>
            <a:satOff val="-37169"/>
            <a:lumOff val="197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kern="1200"/>
            <a:t>Tällaiset tulotiedot voivat olla erittäin hyödyllisiä sijoittajille, jotka haluavat tarkan kuvan yrityksen normaaleista tulosnäkymistä</a:t>
          </a:r>
          <a:endParaRPr lang="fi-FI" sz="1300" kern="1200"/>
        </a:p>
      </dsp:txBody>
      <dsp:txXfrm>
        <a:off x="1879887" y="2376607"/>
        <a:ext cx="7192627" cy="649280"/>
      </dsp:txXfrm>
    </dsp:sp>
    <dsp:sp modelId="{9E15801B-664C-450C-9CCA-8FD474E6270E}">
      <dsp:nvSpPr>
        <dsp:cNvPr id="0" name=""/>
        <dsp:cNvSpPr/>
      </dsp:nvSpPr>
      <dsp:spPr>
        <a:xfrm>
          <a:off x="2479583" y="3141876"/>
          <a:ext cx="8301215" cy="689680"/>
        </a:xfrm>
        <a:prstGeom prst="roundRect">
          <a:avLst>
            <a:gd name="adj" fmla="val 10000"/>
          </a:avLst>
        </a:prstGeom>
        <a:solidFill>
          <a:schemeClr val="accent4">
            <a:hueOff val="6207228"/>
            <a:satOff val="-49558"/>
            <a:lumOff val="2627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kern="1200"/>
            <a:t>mutta jättämällä erät, jotka vähentävät ilmoitettuja tuloja, tämä prosessi voi saada yrityksen näyttämään kannattavalta, vaikka se menettää rahaa. Tämä on synnyttänyt sellaiset lempinimet ”ei-IFRS” -tuloille kuin EEBS (tulos ilman pahoja asioita).</a:t>
          </a:r>
          <a:endParaRPr lang="fi-FI" sz="1300" kern="1200"/>
        </a:p>
      </dsp:txBody>
      <dsp:txXfrm>
        <a:off x="2499783" y="3162076"/>
        <a:ext cx="7192627" cy="649280"/>
      </dsp:txXfrm>
    </dsp:sp>
    <dsp:sp modelId="{E12B7E09-4C74-4F90-B020-FA65AE6DB994}">
      <dsp:nvSpPr>
        <dsp:cNvPr id="0" name=""/>
        <dsp:cNvSpPr/>
      </dsp:nvSpPr>
      <dsp:spPr>
        <a:xfrm>
          <a:off x="7852923" y="503849"/>
          <a:ext cx="448292" cy="448292"/>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fi-FI" sz="2100" kern="1200"/>
        </a:p>
      </dsp:txBody>
      <dsp:txXfrm>
        <a:off x="7953789" y="503849"/>
        <a:ext cx="246560" cy="337340"/>
      </dsp:txXfrm>
    </dsp:sp>
    <dsp:sp modelId="{A6FCF853-7CDB-46DE-BC24-25481DADEB27}">
      <dsp:nvSpPr>
        <dsp:cNvPr id="0" name=""/>
        <dsp:cNvSpPr/>
      </dsp:nvSpPr>
      <dsp:spPr>
        <a:xfrm>
          <a:off x="8472819" y="1289318"/>
          <a:ext cx="448292" cy="448292"/>
        </a:xfrm>
        <a:prstGeom prst="downArrow">
          <a:avLst>
            <a:gd name="adj1" fmla="val 55000"/>
            <a:gd name="adj2" fmla="val 45000"/>
          </a:avLst>
        </a:prstGeom>
        <a:solidFill>
          <a:schemeClr val="accent4">
            <a:tint val="40000"/>
            <a:alpha val="90000"/>
            <a:hueOff val="2247140"/>
            <a:satOff val="6205"/>
            <a:lumOff val="1258"/>
            <a:alphaOff val="0"/>
          </a:schemeClr>
        </a:solidFill>
        <a:ln w="9525" cap="flat" cmpd="sng" algn="ctr">
          <a:solidFill>
            <a:schemeClr val="accent4">
              <a:tint val="40000"/>
              <a:alpha val="90000"/>
              <a:hueOff val="2247140"/>
              <a:satOff val="6205"/>
              <a:lumOff val="1258"/>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fi-FI" sz="2100" kern="1200"/>
        </a:p>
      </dsp:txBody>
      <dsp:txXfrm>
        <a:off x="8573685" y="1289318"/>
        <a:ext cx="246560" cy="337340"/>
      </dsp:txXfrm>
    </dsp:sp>
    <dsp:sp modelId="{8A1AF502-97CB-4D0F-967F-36546397AAB6}">
      <dsp:nvSpPr>
        <dsp:cNvPr id="0" name=""/>
        <dsp:cNvSpPr/>
      </dsp:nvSpPr>
      <dsp:spPr>
        <a:xfrm>
          <a:off x="9092714" y="2063293"/>
          <a:ext cx="448292" cy="448292"/>
        </a:xfrm>
        <a:prstGeom prst="downArrow">
          <a:avLst>
            <a:gd name="adj1" fmla="val 55000"/>
            <a:gd name="adj2" fmla="val 45000"/>
          </a:avLst>
        </a:prstGeom>
        <a:solidFill>
          <a:schemeClr val="accent4">
            <a:tint val="40000"/>
            <a:alpha val="90000"/>
            <a:hueOff val="4494281"/>
            <a:satOff val="12410"/>
            <a:lumOff val="2516"/>
            <a:alphaOff val="0"/>
          </a:schemeClr>
        </a:solidFill>
        <a:ln w="9525" cap="flat" cmpd="sng" algn="ctr">
          <a:solidFill>
            <a:schemeClr val="accent4">
              <a:tint val="40000"/>
              <a:alpha val="90000"/>
              <a:hueOff val="4494281"/>
              <a:satOff val="12410"/>
              <a:lumOff val="2516"/>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fi-FI" sz="2100" kern="1200"/>
        </a:p>
      </dsp:txBody>
      <dsp:txXfrm>
        <a:off x="9193580" y="2063293"/>
        <a:ext cx="246560" cy="337340"/>
      </dsp:txXfrm>
    </dsp:sp>
    <dsp:sp modelId="{435CEA26-74FB-4309-8CDF-BBD381EA56FD}">
      <dsp:nvSpPr>
        <dsp:cNvPr id="0" name=""/>
        <dsp:cNvSpPr/>
      </dsp:nvSpPr>
      <dsp:spPr>
        <a:xfrm>
          <a:off x="9712610" y="2856425"/>
          <a:ext cx="448292" cy="448292"/>
        </a:xfrm>
        <a:prstGeom prst="downArrow">
          <a:avLst>
            <a:gd name="adj1" fmla="val 55000"/>
            <a:gd name="adj2" fmla="val 45000"/>
          </a:avLst>
        </a:prstGeom>
        <a:solidFill>
          <a:schemeClr val="accent4">
            <a:tint val="40000"/>
            <a:alpha val="90000"/>
            <a:hueOff val="6741421"/>
            <a:satOff val="18615"/>
            <a:lumOff val="3774"/>
            <a:alphaOff val="0"/>
          </a:schemeClr>
        </a:solidFill>
        <a:ln w="9525" cap="flat" cmpd="sng" algn="ctr">
          <a:solidFill>
            <a:schemeClr val="accent4">
              <a:tint val="40000"/>
              <a:alpha val="90000"/>
              <a:hueOff val="6741421"/>
              <a:satOff val="18615"/>
              <a:lumOff val="3774"/>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fi-FI" sz="2100" kern="1200"/>
        </a:p>
      </dsp:txBody>
      <dsp:txXfrm>
        <a:off x="9813476" y="2856425"/>
        <a:ext cx="246560" cy="337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7B0C9-D31A-4EE3-B7F6-D4C1CBD13173}">
      <dsp:nvSpPr>
        <dsp:cNvPr id="0" name=""/>
        <dsp:cNvSpPr/>
      </dsp:nvSpPr>
      <dsp:spPr>
        <a:xfrm>
          <a:off x="0" y="64669"/>
          <a:ext cx="10780799" cy="888834"/>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i-FI" sz="1700" b="1" kern="1200"/>
            <a:t>AML 3 luku (</a:t>
          </a:r>
          <a:r>
            <a:rPr lang="fi-FI" sz="1700" b="1" kern="1200">
              <a:hlinkClick xmlns:r="http://schemas.openxmlformats.org/officeDocument/2006/relationships" r:id="rId1"/>
            </a:rPr>
            <a:t>14.12.2012/746 Arvopaperimarkkinalaki</a:t>
          </a:r>
          <a:r>
            <a:rPr lang="fi-FI" sz="1700" b="1" kern="1200"/>
            <a:t> )</a:t>
          </a:r>
          <a:endParaRPr lang="fi-FI" sz="1700" kern="1200"/>
        </a:p>
      </dsp:txBody>
      <dsp:txXfrm>
        <a:off x="43389" y="108058"/>
        <a:ext cx="10694021" cy="802056"/>
      </dsp:txXfrm>
    </dsp:sp>
    <dsp:sp modelId="{852B16AB-457C-4C1D-B439-E521B395E186}">
      <dsp:nvSpPr>
        <dsp:cNvPr id="0" name=""/>
        <dsp:cNvSpPr/>
      </dsp:nvSpPr>
      <dsp:spPr>
        <a:xfrm>
          <a:off x="0" y="1002464"/>
          <a:ext cx="10780799" cy="888834"/>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i-FI" sz="1700" b="1" kern="1200"/>
            <a:t>Esiteasetus ( </a:t>
          </a:r>
          <a:r>
            <a:rPr lang="fi-FI" sz="1700" b="1" kern="1200">
              <a:hlinkClick xmlns:r="http://schemas.openxmlformats.org/officeDocument/2006/relationships" r:id="rId2"/>
            </a:rPr>
            <a:t>Arvopapereiden liikkeeseenlaskun ja yleisölle tarjoamisen yhteydessä julkaistavat esitteet</a:t>
          </a:r>
          <a:r>
            <a:rPr lang="fi-FI" sz="1700" b="1" kern="1200"/>
            <a:t> : </a:t>
          </a:r>
          <a:r>
            <a:rPr lang="fi-FI" sz="1700" b="1" kern="1200">
              <a:hlinkClick xmlns:r="http://schemas.openxmlformats.org/officeDocument/2006/relationships" r:id="rId3"/>
            </a:rPr>
            <a:t>Asetus (EU) 2017/1129 – arvopapereita koskevista esitteistä</a:t>
          </a:r>
          <a:r>
            <a:rPr lang="fi-FI" sz="1700" b="1" kern="1200"/>
            <a:t> ) </a:t>
          </a:r>
          <a:endParaRPr lang="fi-FI" sz="1700" kern="1200"/>
        </a:p>
      </dsp:txBody>
      <dsp:txXfrm>
        <a:off x="43389" y="1045853"/>
        <a:ext cx="10694021" cy="802056"/>
      </dsp:txXfrm>
    </dsp:sp>
    <dsp:sp modelId="{43642193-4A42-4D16-8971-0FBE2C63ED95}">
      <dsp:nvSpPr>
        <dsp:cNvPr id="0" name=""/>
        <dsp:cNvSpPr/>
      </dsp:nvSpPr>
      <dsp:spPr>
        <a:xfrm>
          <a:off x="0" y="1940258"/>
          <a:ext cx="10780799" cy="888834"/>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i-FI" sz="1700" b="1" kern="1200" dirty="0">
              <a:hlinkClick xmlns:r="http://schemas.openxmlformats.org/officeDocument/2006/relationships" r:id="rId4"/>
            </a:rPr>
            <a:t>Arvopaperien ottaminen viralliselle pörssilistalle sekä siihen liittyvä tiedonantovelvollisuus</a:t>
          </a:r>
          <a:r>
            <a:rPr lang="fi-FI" sz="1700" b="1" kern="1200" dirty="0"/>
            <a:t> : </a:t>
          </a:r>
          <a:r>
            <a:rPr lang="fi-FI" sz="1700" b="1" kern="1200" dirty="0">
              <a:hlinkClick xmlns:r="http://schemas.openxmlformats.org/officeDocument/2006/relationships" r:id="rId5"/>
            </a:rPr>
            <a:t>Direktiivi 2001/34/EY arvopaperien ottamisesta viralliselle pörssilistalle sekä siihen liittyvästä tiedonantovelvollisuudesta</a:t>
          </a:r>
          <a:r>
            <a:rPr lang="fi-FI" sz="1700" b="1" kern="1200" dirty="0"/>
            <a:t> </a:t>
          </a:r>
          <a:endParaRPr lang="fi-FI" sz="1700" kern="1200" dirty="0"/>
        </a:p>
      </dsp:txBody>
      <dsp:txXfrm>
        <a:off x="43389" y="1983647"/>
        <a:ext cx="10694021" cy="802056"/>
      </dsp:txXfrm>
    </dsp:sp>
    <dsp:sp modelId="{8F6ABA59-5EA2-4839-8581-328CFEC4630B}">
      <dsp:nvSpPr>
        <dsp:cNvPr id="0" name=""/>
        <dsp:cNvSpPr/>
      </dsp:nvSpPr>
      <dsp:spPr>
        <a:xfrm>
          <a:off x="0" y="2878052"/>
          <a:ext cx="10780799" cy="888834"/>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i-FI" sz="1700" b="1" i="0" kern="1200" baseline="0">
              <a:hlinkClick xmlns:r="http://schemas.openxmlformats.org/officeDocument/2006/relationships" r:id="rId6"/>
            </a:rPr>
            <a:t>20.12.2012/1019 Valtiovarainministeriön asetus arvopaperimarkkinalain 3–5 luvussa tarkoitetuista esitteistä</a:t>
          </a:r>
          <a:r>
            <a:rPr lang="fi-FI" sz="1700" b="1" i="0" kern="1200" baseline="0"/>
            <a:t> ja </a:t>
          </a:r>
          <a:r>
            <a:rPr lang="fi-FI" sz="1700" b="1" kern="1200">
              <a:hlinkClick xmlns:r="http://schemas.openxmlformats.org/officeDocument/2006/relationships" r:id="rId7"/>
            </a:rPr>
            <a:t>Valtiovarainministeriön asetus arvopaperin ottamisesta pörssilistalle 22.9.2021/833</a:t>
          </a:r>
          <a:endParaRPr lang="fi-FI" sz="1700" kern="1200"/>
        </a:p>
      </dsp:txBody>
      <dsp:txXfrm>
        <a:off x="43389" y="2921441"/>
        <a:ext cx="10694021" cy="8020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9E48F-0CFB-46FF-AF6C-7218A1D6787E}">
      <dsp:nvSpPr>
        <dsp:cNvPr id="0" name=""/>
        <dsp:cNvSpPr/>
      </dsp:nvSpPr>
      <dsp:spPr>
        <a:xfrm>
          <a:off x="0" y="104618"/>
          <a:ext cx="10780799" cy="608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i-FI" sz="1600" b="1" kern="1200"/>
            <a:t>Sovelletaan arvopaperien tarjoamiseen yleisölle </a:t>
          </a:r>
          <a:endParaRPr lang="fi-FI" sz="1600" kern="1200"/>
        </a:p>
      </dsp:txBody>
      <dsp:txXfrm>
        <a:off x="29700" y="134318"/>
        <a:ext cx="10721399" cy="549000"/>
      </dsp:txXfrm>
    </dsp:sp>
    <dsp:sp modelId="{AB38C2B4-8E48-4FFA-B164-99CD10123D6A}">
      <dsp:nvSpPr>
        <dsp:cNvPr id="0" name=""/>
        <dsp:cNvSpPr/>
      </dsp:nvSpPr>
      <dsp:spPr>
        <a:xfrm>
          <a:off x="0" y="713018"/>
          <a:ext cx="10780799"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29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fi-FI" sz="1200" kern="1200"/>
            <a:t>eli viestintään, jossa annetaan riittävät tiedot tarjouksen ehdoista sekä tarjottavista arvopapereista, jotta sijoittaja voi tehdä päätöksen näiden arvopapereiden ostamisesta tai merkitsemisestä, myös tarjottaessa arvopapereita rahoituksenvälittäjien kautta </a:t>
          </a:r>
        </a:p>
      </dsp:txBody>
      <dsp:txXfrm>
        <a:off x="0" y="713018"/>
        <a:ext cx="10780799" cy="364320"/>
      </dsp:txXfrm>
    </dsp:sp>
    <dsp:sp modelId="{2769847C-97E8-4414-83AD-5F790A1CAE78}">
      <dsp:nvSpPr>
        <dsp:cNvPr id="0" name=""/>
        <dsp:cNvSpPr/>
      </dsp:nvSpPr>
      <dsp:spPr>
        <a:xfrm>
          <a:off x="0" y="1077338"/>
          <a:ext cx="10780799" cy="608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i-FI" sz="1600" b="1" kern="1200" dirty="0"/>
            <a:t>Velvollisuuden laajuutta määritellään mm. ”ammattimaisen asiakkaan” ja ”hyväksyttävän vastapuolen” käsitteillä (ne määritellään </a:t>
          </a:r>
          <a:r>
            <a:rPr lang="fi-FI" sz="1600" b="1" kern="1200" dirty="0" err="1"/>
            <a:t>MiFID</a:t>
          </a:r>
          <a:r>
            <a:rPr lang="fi-FI" sz="1600" b="1" kern="1200" dirty="0"/>
            <a:t> II:ssa (2014/65/EU) </a:t>
          </a:r>
          <a:endParaRPr lang="fi-FI" sz="1600" kern="1200" dirty="0"/>
        </a:p>
      </dsp:txBody>
      <dsp:txXfrm>
        <a:off x="29700" y="1107038"/>
        <a:ext cx="10721399" cy="549000"/>
      </dsp:txXfrm>
    </dsp:sp>
    <dsp:sp modelId="{90CC2DDA-6543-44C0-BB96-02B4CF1CCB38}">
      <dsp:nvSpPr>
        <dsp:cNvPr id="0" name=""/>
        <dsp:cNvSpPr/>
      </dsp:nvSpPr>
      <dsp:spPr>
        <a:xfrm>
          <a:off x="0" y="1731818"/>
          <a:ext cx="10780799" cy="608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i-FI" sz="1600" b="1" kern="1200"/>
            <a:t>E</a:t>
          </a:r>
          <a:r>
            <a:rPr lang="fi-FI" sz="1600" b="1" i="0" kern="1200"/>
            <a:t>sitteen on sisällettävä tarpeelliset tiedot, jotka ovat sijoittajan kannalta olennaisia perustellun arvion tekemiseksi </a:t>
          </a:r>
          <a:endParaRPr lang="fi-FI" sz="1600" kern="1200"/>
        </a:p>
      </dsp:txBody>
      <dsp:txXfrm>
        <a:off x="29700" y="1761518"/>
        <a:ext cx="10721399" cy="549000"/>
      </dsp:txXfrm>
    </dsp:sp>
    <dsp:sp modelId="{F5651CA0-D6FD-4A2F-B67B-EC82B357C022}">
      <dsp:nvSpPr>
        <dsp:cNvPr id="0" name=""/>
        <dsp:cNvSpPr/>
      </dsp:nvSpPr>
      <dsp:spPr>
        <a:xfrm>
          <a:off x="0" y="2340218"/>
          <a:ext cx="10780799" cy="77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29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fi-FI" sz="1200" b="0" i="0" kern="1200"/>
            <a:t>liikkeeseenlaskijan ja mahdollisen takaajan varoista ja veloista, voitoista ja tappioista, taloudellisesta asemasta ja tulevaisuudennäkymistä; </a:t>
          </a:r>
          <a:endParaRPr lang="fi-FI" sz="1200" kern="1200"/>
        </a:p>
        <a:p>
          <a:pPr marL="114300" lvl="1" indent="-114300" algn="l" defTabSz="533400">
            <a:lnSpc>
              <a:spcPct val="90000"/>
            </a:lnSpc>
            <a:spcBef>
              <a:spcPct val="0"/>
            </a:spcBef>
            <a:spcAft>
              <a:spcPct val="20000"/>
            </a:spcAft>
            <a:buChar char="•"/>
          </a:pPr>
          <a:r>
            <a:rPr lang="fi-FI" sz="1200" b="0" i="0" kern="1200"/>
            <a:t>arvopapereihin liittyvistä oikeuksista; ja </a:t>
          </a:r>
          <a:endParaRPr lang="fi-FI" sz="1200" kern="1200"/>
        </a:p>
        <a:p>
          <a:pPr marL="114300" lvl="1" indent="-114300" algn="l" defTabSz="533400">
            <a:lnSpc>
              <a:spcPct val="90000"/>
            </a:lnSpc>
            <a:spcBef>
              <a:spcPct val="0"/>
            </a:spcBef>
            <a:spcAft>
              <a:spcPct val="20000"/>
            </a:spcAft>
            <a:buChar char="•"/>
          </a:pPr>
          <a:r>
            <a:rPr lang="fi-FI" sz="1200" b="0" i="0" kern="1200"/>
            <a:t>liikkeeseenlaskun syistä ja sen vaikutuksista liikkeeseenlaskijaan. </a:t>
          </a:r>
          <a:endParaRPr lang="fi-FI" sz="1200" kern="1200"/>
        </a:p>
        <a:p>
          <a:pPr marL="114300" lvl="1" indent="-114300" algn="l" defTabSz="533400">
            <a:lnSpc>
              <a:spcPct val="90000"/>
            </a:lnSpc>
            <a:spcBef>
              <a:spcPct val="0"/>
            </a:spcBef>
            <a:spcAft>
              <a:spcPct val="20000"/>
            </a:spcAft>
            <a:buChar char="•"/>
          </a:pPr>
          <a:r>
            <a:rPr lang="fi-FI" sz="1200" b="0" i="0" kern="1200"/>
            <a:t>Tiedot voivat olla erilaisia mm. liikkeeseenlaskijan luonteen, arvopapereiden tyypin ja kohderyhmien mukaan </a:t>
          </a:r>
          <a:endParaRPr lang="fi-FI" sz="1200" kern="1200"/>
        </a:p>
      </dsp:txBody>
      <dsp:txXfrm>
        <a:off x="0" y="2340218"/>
        <a:ext cx="10780799" cy="778320"/>
      </dsp:txXfrm>
    </dsp:sp>
    <dsp:sp modelId="{B87E3B3B-3551-4105-88AD-24C0E420A060}">
      <dsp:nvSpPr>
        <dsp:cNvPr id="0" name=""/>
        <dsp:cNvSpPr/>
      </dsp:nvSpPr>
      <dsp:spPr>
        <a:xfrm>
          <a:off x="0" y="3118538"/>
          <a:ext cx="10780799" cy="608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i-FI" sz="1600" b="0" kern="1200"/>
            <a:t>Esitteeseen liittyy (siviilioikeudellinen) vastuu (vahingonkorvausvelvollisuus) </a:t>
          </a:r>
          <a:endParaRPr lang="fi-FI" sz="1600" kern="1200"/>
        </a:p>
      </dsp:txBody>
      <dsp:txXfrm>
        <a:off x="29700" y="3148238"/>
        <a:ext cx="10721399" cy="549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D7387-3996-4288-B6A0-CAC1C350D01C}">
      <dsp:nvSpPr>
        <dsp:cNvPr id="0" name=""/>
        <dsp:cNvSpPr/>
      </dsp:nvSpPr>
      <dsp:spPr>
        <a:xfrm>
          <a:off x="5264" y="691884"/>
          <a:ext cx="1631859" cy="244778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1" kern="1200"/>
            <a:t>Komissio antaa säädöksiä esitteen muodosta ja luetteloista, joissa määritellään erityiset tiedot, jotka erilaisissa esitteessä on oltava. Eri esiteluetteloita laadittaessa on otettava huomioon muun muassa erityyppiset tiedot, joita sijoittajat tarvitsevat osakesidonnaisista ja muista kuin osakesidonnaisista arvopapereista. </a:t>
          </a:r>
          <a:endParaRPr lang="fi-FI" sz="1000" kern="1200"/>
        </a:p>
      </dsp:txBody>
      <dsp:txXfrm>
        <a:off x="53060" y="739680"/>
        <a:ext cx="1536267" cy="2352196"/>
      </dsp:txXfrm>
    </dsp:sp>
    <dsp:sp modelId="{D29CD8E2-10A8-409F-975F-9BD85A0DCD64}">
      <dsp:nvSpPr>
        <dsp:cNvPr id="0" name=""/>
        <dsp:cNvSpPr/>
      </dsp:nvSpPr>
      <dsp:spPr>
        <a:xfrm>
          <a:off x="1800309" y="1713427"/>
          <a:ext cx="345954" cy="404701"/>
        </a:xfrm>
        <a:prstGeom prst="rightArrow">
          <a:avLst>
            <a:gd name="adj1" fmla="val 60000"/>
            <a:gd name="adj2" fmla="val 50000"/>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i-FI" sz="800" kern="1200"/>
        </a:p>
      </dsp:txBody>
      <dsp:txXfrm>
        <a:off x="1800309" y="1794367"/>
        <a:ext cx="242168" cy="242821"/>
      </dsp:txXfrm>
    </dsp:sp>
    <dsp:sp modelId="{10E3AA9D-2640-4435-BD25-5B1333A14C09}">
      <dsp:nvSpPr>
        <dsp:cNvPr id="0" name=""/>
        <dsp:cNvSpPr/>
      </dsp:nvSpPr>
      <dsp:spPr>
        <a:xfrm>
          <a:off x="2289866" y="691884"/>
          <a:ext cx="1631859" cy="244778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1" kern="1200"/>
            <a:t>Yksinkertaistetut tietovaatimukset listautumisen jälkeisille liikkeeseenlaskuille eräissä tapauksissa </a:t>
          </a:r>
          <a:endParaRPr lang="fi-FI" sz="1000" kern="1200"/>
        </a:p>
      </dsp:txBody>
      <dsp:txXfrm>
        <a:off x="2337662" y="739680"/>
        <a:ext cx="1536267" cy="2352196"/>
      </dsp:txXfrm>
    </dsp:sp>
    <dsp:sp modelId="{4035A1A5-703D-43A2-8C2D-CD19A54BE862}">
      <dsp:nvSpPr>
        <dsp:cNvPr id="0" name=""/>
        <dsp:cNvSpPr/>
      </dsp:nvSpPr>
      <dsp:spPr>
        <a:xfrm>
          <a:off x="4084912" y="1713427"/>
          <a:ext cx="345954" cy="404701"/>
        </a:xfrm>
        <a:prstGeom prst="rightArrow">
          <a:avLst>
            <a:gd name="adj1" fmla="val 60000"/>
            <a:gd name="adj2" fmla="val 50000"/>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i-FI" sz="800" kern="1200"/>
        </a:p>
      </dsp:txBody>
      <dsp:txXfrm>
        <a:off x="4084912" y="1794367"/>
        <a:ext cx="242168" cy="242821"/>
      </dsp:txXfrm>
    </dsp:sp>
    <dsp:sp modelId="{4D91BAE7-8CDC-4326-9D32-D00FB1F372D0}">
      <dsp:nvSpPr>
        <dsp:cNvPr id="0" name=""/>
        <dsp:cNvSpPr/>
      </dsp:nvSpPr>
      <dsp:spPr>
        <a:xfrm>
          <a:off x="4574469" y="691884"/>
          <a:ext cx="1631859" cy="244778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1" kern="1200"/>
            <a:t>Esitteessä mainittavat riskitekijät on rajattava riskeihin, jotka ovat liikkeeseenlaskijalle ja/tai arvopapereille ominaisia ja jotka ovat olennaisia perustellun sijoituspäätöksen tekemiseksi ja jotka perustuvat rekisteröintiasiakirjan ja arvopaperiliitteen sisältöön. </a:t>
          </a:r>
          <a:endParaRPr lang="fi-FI" sz="1000" kern="1200"/>
        </a:p>
      </dsp:txBody>
      <dsp:txXfrm>
        <a:off x="4622265" y="739680"/>
        <a:ext cx="1536267" cy="2352196"/>
      </dsp:txXfrm>
    </dsp:sp>
    <dsp:sp modelId="{66E77F07-21CB-410A-B09A-98F953D1C032}">
      <dsp:nvSpPr>
        <dsp:cNvPr id="0" name=""/>
        <dsp:cNvSpPr/>
      </dsp:nvSpPr>
      <dsp:spPr>
        <a:xfrm>
          <a:off x="6369515" y="1713427"/>
          <a:ext cx="345954" cy="404701"/>
        </a:xfrm>
        <a:prstGeom prst="rightArrow">
          <a:avLst>
            <a:gd name="adj1" fmla="val 60000"/>
            <a:gd name="adj2" fmla="val 50000"/>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i-FI" sz="800" kern="1200"/>
        </a:p>
      </dsp:txBody>
      <dsp:txXfrm>
        <a:off x="6369515" y="1794367"/>
        <a:ext cx="242168" cy="242821"/>
      </dsp:txXfrm>
    </dsp:sp>
    <dsp:sp modelId="{59836F0D-130E-485A-A153-4D102D6DFF61}">
      <dsp:nvSpPr>
        <dsp:cNvPr id="0" name=""/>
        <dsp:cNvSpPr/>
      </dsp:nvSpPr>
      <dsp:spPr>
        <a:xfrm>
          <a:off x="6859072" y="691884"/>
          <a:ext cx="1631859" cy="244778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1" kern="1200"/>
            <a:t>Kotijäsenvaltion toimivaltainen viranomainen voi tietyin edellytyksin antaa luvan olla sisällyttämättä esitteeseen tai sen osiin tiettyjä niihin sisällytettäviä tietoja </a:t>
          </a:r>
          <a:endParaRPr lang="fi-FI" sz="1000" kern="1200"/>
        </a:p>
      </dsp:txBody>
      <dsp:txXfrm>
        <a:off x="6906868" y="739680"/>
        <a:ext cx="1536267" cy="2352196"/>
      </dsp:txXfrm>
    </dsp:sp>
    <dsp:sp modelId="{BD4D67DA-8896-4178-BF89-92DC14B34E03}">
      <dsp:nvSpPr>
        <dsp:cNvPr id="0" name=""/>
        <dsp:cNvSpPr/>
      </dsp:nvSpPr>
      <dsp:spPr>
        <a:xfrm>
          <a:off x="8654117" y="1713427"/>
          <a:ext cx="345954" cy="404701"/>
        </a:xfrm>
        <a:prstGeom prst="rightArrow">
          <a:avLst>
            <a:gd name="adj1" fmla="val 60000"/>
            <a:gd name="adj2" fmla="val 50000"/>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i-FI" sz="800" kern="1200"/>
        </a:p>
      </dsp:txBody>
      <dsp:txXfrm>
        <a:off x="8654117" y="1794367"/>
        <a:ext cx="242168" cy="242821"/>
      </dsp:txXfrm>
    </dsp:sp>
    <dsp:sp modelId="{9E2B64AA-2869-4112-8B93-781B5827AA9D}">
      <dsp:nvSpPr>
        <dsp:cNvPr id="0" name=""/>
        <dsp:cNvSpPr/>
      </dsp:nvSpPr>
      <dsp:spPr>
        <a:xfrm>
          <a:off x="9143675" y="691884"/>
          <a:ext cx="1631859" cy="244778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1" kern="1200"/>
            <a:t>Esitettä ei saa julkaista, ellei asianomainen toimivaltainen viranomainen ole hyväksynyt sitä</a:t>
          </a:r>
          <a:endParaRPr lang="fi-FI" sz="1000" kern="1200"/>
        </a:p>
      </dsp:txBody>
      <dsp:txXfrm>
        <a:off x="9191471" y="739680"/>
        <a:ext cx="1536267" cy="23521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E7C61-19DB-40C7-8971-E7176482F707}">
      <dsp:nvSpPr>
        <dsp:cNvPr id="0" name=""/>
        <dsp:cNvSpPr/>
      </dsp:nvSpPr>
      <dsp:spPr>
        <a:xfrm>
          <a:off x="0" y="129773"/>
          <a:ext cx="10780799" cy="68445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kern="1200"/>
            <a:t>Kun esite on hyväksytty, liikkeeseenlaskijan, tarjoajan tai säännellyllä markkinalla kaupankäynnin kohteeksi ottamista hakevan henkilön on julkaistava se kohtuullisessa ajassa, ennen kuin kyseisten arvopapereiden tarjoaminen yleisölle aloitetaan tai ne otetaan kaupankäynnin kohteeksi, ja viimeistään tarjoamisen aloittamisen tai kaupankäynnin kohteeksi ottamisen ajankohtana. </a:t>
          </a:r>
          <a:endParaRPr lang="fi-FI" sz="1300" kern="1200"/>
        </a:p>
      </dsp:txBody>
      <dsp:txXfrm>
        <a:off x="33412" y="163185"/>
        <a:ext cx="10713975" cy="617626"/>
      </dsp:txXfrm>
    </dsp:sp>
    <dsp:sp modelId="{871171D8-D75C-407A-A78F-2F7F85ADB6E0}">
      <dsp:nvSpPr>
        <dsp:cNvPr id="0" name=""/>
        <dsp:cNvSpPr/>
      </dsp:nvSpPr>
      <dsp:spPr>
        <a:xfrm>
          <a:off x="0" y="851663"/>
          <a:ext cx="10780799" cy="68445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kern="1200"/>
            <a:t>Mainonnassa on mainittava, että esite on julkaistu tai aiotaan julkaista, sekä ilmoitettava, missä esite on sijoittajien saatavilla.</a:t>
          </a:r>
          <a:endParaRPr lang="fi-FI" sz="1300" kern="1200"/>
        </a:p>
      </dsp:txBody>
      <dsp:txXfrm>
        <a:off x="33412" y="885075"/>
        <a:ext cx="10713975" cy="617626"/>
      </dsp:txXfrm>
    </dsp:sp>
    <dsp:sp modelId="{EFD736C4-409A-4AB8-9638-4C887C914C68}">
      <dsp:nvSpPr>
        <dsp:cNvPr id="0" name=""/>
        <dsp:cNvSpPr/>
      </dsp:nvSpPr>
      <dsp:spPr>
        <a:xfrm>
          <a:off x="0" y="1573553"/>
          <a:ext cx="10780799" cy="68445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kern="1200"/>
            <a:t>Mainonnan on oltava selvästi tunnistettavissa mainonnaksi. Mainontaan sisältyvät tiedot eivät saa olla epätarkkoja tai harhaanjohtavia, ja niiden on oltava johdonmukaisia suhteessa tietoihin, jotka esite sisältää, </a:t>
          </a:r>
          <a:endParaRPr lang="fi-FI" sz="1300" kern="1200"/>
        </a:p>
      </dsp:txBody>
      <dsp:txXfrm>
        <a:off x="33412" y="1606965"/>
        <a:ext cx="10713975" cy="617626"/>
      </dsp:txXfrm>
    </dsp:sp>
    <dsp:sp modelId="{0557B1CE-B8EC-43E3-A8E7-4F06299C4F5A}">
      <dsp:nvSpPr>
        <dsp:cNvPr id="0" name=""/>
        <dsp:cNvSpPr/>
      </dsp:nvSpPr>
      <dsp:spPr>
        <a:xfrm>
          <a:off x="0" y="2295443"/>
          <a:ext cx="10780799" cy="68445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kern="1200"/>
            <a:t>Kaikkien arvopapereiden yleisölle tarjoamista tai säännellyllä markkinalla kaupankäynnin kohteeksi ottamista koskevien suullisesti tai kirjallisesti annettujen tietojen on oltava yhdenmukaiset esitteen tietojen kanssa, vaikkei tietoja annettaisi mainostarkoituksessa.</a:t>
          </a:r>
          <a:endParaRPr lang="fi-FI" sz="1300" kern="1200"/>
        </a:p>
      </dsp:txBody>
      <dsp:txXfrm>
        <a:off x="33412" y="2328855"/>
        <a:ext cx="10713975" cy="617626"/>
      </dsp:txXfrm>
    </dsp:sp>
    <dsp:sp modelId="{DA3DE11F-CDCA-4AE4-9722-DD6BC6FA6502}">
      <dsp:nvSpPr>
        <dsp:cNvPr id="0" name=""/>
        <dsp:cNvSpPr/>
      </dsp:nvSpPr>
      <dsp:spPr>
        <a:xfrm>
          <a:off x="0" y="3017333"/>
          <a:ext cx="10780799" cy="68445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kern="1200"/>
            <a:t>Jos liikkeeseenlaskija tai tarjoaja antaa suullisesti tai kirjallisesti olennaisia tietoja, jotka on suunnattu yhdelle tai useammalle valitulle sijoittajalle, tällaiset tiedot on joko annettava kaikille muille sijoittajille, joille tarjous on suunnattu, jos esitettä ei ole julkaistava, tai sisällytettävä esitteeseen tai sen täydennykseen</a:t>
          </a:r>
          <a:endParaRPr lang="fi-FI" sz="1300" kern="1200"/>
        </a:p>
      </dsp:txBody>
      <dsp:txXfrm>
        <a:off x="33412" y="3050745"/>
        <a:ext cx="10713975" cy="6176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3B338-DCF3-432D-B235-F3E312645B36}">
      <dsp:nvSpPr>
        <dsp:cNvPr id="0" name=""/>
        <dsp:cNvSpPr/>
      </dsp:nvSpPr>
      <dsp:spPr>
        <a:xfrm>
          <a:off x="0" y="0"/>
          <a:ext cx="8624639" cy="84294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fi-FI" sz="1000" b="1" kern="1200"/>
            <a:t>Arvopaperimarkkinoilla ei saa menetellä hyvän arvopaperimarkkinatavan vastaisesti. </a:t>
          </a:r>
          <a:endParaRPr lang="fi-FI" sz="1000" kern="1200"/>
        </a:p>
      </dsp:txBody>
      <dsp:txXfrm>
        <a:off x="24689" y="24689"/>
        <a:ext cx="7643809" cy="793564"/>
      </dsp:txXfrm>
    </dsp:sp>
    <dsp:sp modelId="{04203E83-A9AA-4694-A8D4-C5F88A35CB03}">
      <dsp:nvSpPr>
        <dsp:cNvPr id="0" name=""/>
        <dsp:cNvSpPr/>
      </dsp:nvSpPr>
      <dsp:spPr>
        <a:xfrm>
          <a:off x="722313" y="996204"/>
          <a:ext cx="8624639" cy="84294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fi-FI" sz="1000" b="1" kern="1200"/>
            <a:t>Arvopaperien ja muiden rahoitusvälineiden markkinoinnissa ja vaihdannassa, joka tapahtuu elinkeinotoiminnassa, sekä täytettäessä tämän lain mukaista tiedonantovelvollisuutta ei saa antaa totuudenvastaisia tai harhaanjohtavia tietoja.</a:t>
          </a:r>
          <a:endParaRPr lang="fi-FI" sz="1000" kern="1200"/>
        </a:p>
      </dsp:txBody>
      <dsp:txXfrm>
        <a:off x="747002" y="1020893"/>
        <a:ext cx="7305035" cy="793564"/>
      </dsp:txXfrm>
    </dsp:sp>
    <dsp:sp modelId="{78F35D72-E3AF-41D6-9C83-98080E79ABC3}">
      <dsp:nvSpPr>
        <dsp:cNvPr id="0" name=""/>
        <dsp:cNvSpPr/>
      </dsp:nvSpPr>
      <dsp:spPr>
        <a:xfrm>
          <a:off x="1433846" y="1992409"/>
          <a:ext cx="8624639" cy="84294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fi-FI" sz="1000" b="1" kern="1200"/>
            <a:t>Tieto, jonka totuudenvastaisuus tai harhaanjohtavuus käy ilmi tiedon esittämisen jälkeen ja jolla saattaa olla olennaista merkitystä sijoittajalle, on viivytyksettä oikaistava tai täydennettävä riittävällä tavalla. </a:t>
          </a:r>
          <a:endParaRPr lang="fi-FI" sz="1000" kern="1200"/>
        </a:p>
      </dsp:txBody>
      <dsp:txXfrm>
        <a:off x="1458535" y="2017098"/>
        <a:ext cx="7315815" cy="793564"/>
      </dsp:txXfrm>
    </dsp:sp>
    <dsp:sp modelId="{0CA19DA8-15AB-45EB-9664-7A8A85CF6B44}">
      <dsp:nvSpPr>
        <dsp:cNvPr id="0" name=""/>
        <dsp:cNvSpPr/>
      </dsp:nvSpPr>
      <dsp:spPr>
        <a:xfrm>
          <a:off x="2156159" y="2988614"/>
          <a:ext cx="8624639" cy="84294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fi-FI" sz="1000" b="1" kern="1200"/>
            <a:t>Joka itse tai toimeksiannon nojalla tarjoaa arvopapereita tai hakee arvopaperin ottamista kaupankäynnin kohteeksi säännellylle markkinalle tai monenkeskiseen kaupankäyntijärjestelmään tai jolla on 3, 6–9 tai 11 luvun nojalla tiedonantovelvollisuus sijoittajia kohtaan, on velvollinen pitämään sijoittajien saatavilla tasapuolisesti ja johdonmukaisesti riittävät tiedot seikoista, jotka ovat omiaan olennaisesti vaikuttamaan arvopaperin arvoon.</a:t>
          </a:r>
          <a:endParaRPr lang="fi-FI" sz="1000" kern="1200"/>
        </a:p>
      </dsp:txBody>
      <dsp:txXfrm>
        <a:off x="2180848" y="3013303"/>
        <a:ext cx="7305035" cy="793564"/>
      </dsp:txXfrm>
    </dsp:sp>
    <dsp:sp modelId="{5C02EADA-D51E-4844-A226-3D10ED35514D}">
      <dsp:nvSpPr>
        <dsp:cNvPr id="0" name=""/>
        <dsp:cNvSpPr/>
      </dsp:nvSpPr>
      <dsp:spPr>
        <a:xfrm>
          <a:off x="8076726" y="645617"/>
          <a:ext cx="547912" cy="54791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fi-FI" sz="2600" kern="1200"/>
        </a:p>
      </dsp:txBody>
      <dsp:txXfrm>
        <a:off x="8200006" y="645617"/>
        <a:ext cx="301352" cy="412304"/>
      </dsp:txXfrm>
    </dsp:sp>
    <dsp:sp modelId="{32C75F6A-FD93-491F-80C8-CAD236530B15}">
      <dsp:nvSpPr>
        <dsp:cNvPr id="0" name=""/>
        <dsp:cNvSpPr/>
      </dsp:nvSpPr>
      <dsp:spPr>
        <a:xfrm>
          <a:off x="8799040" y="1641822"/>
          <a:ext cx="547912" cy="54791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fi-FI" sz="2600" kern="1200"/>
        </a:p>
      </dsp:txBody>
      <dsp:txXfrm>
        <a:off x="8922320" y="1641822"/>
        <a:ext cx="301352" cy="412304"/>
      </dsp:txXfrm>
    </dsp:sp>
    <dsp:sp modelId="{4526ED15-D8AF-4D8B-AA8D-E9E13ECABB5C}">
      <dsp:nvSpPr>
        <dsp:cNvPr id="0" name=""/>
        <dsp:cNvSpPr/>
      </dsp:nvSpPr>
      <dsp:spPr>
        <a:xfrm>
          <a:off x="9510572" y="2638026"/>
          <a:ext cx="547912" cy="54791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fi-FI" sz="2600" kern="1200"/>
        </a:p>
      </dsp:txBody>
      <dsp:txXfrm>
        <a:off x="9633852" y="2638026"/>
        <a:ext cx="301352" cy="4123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287A6-5A01-445A-A4E2-F9293D74FB08}">
      <dsp:nvSpPr>
        <dsp:cNvPr id="0" name=""/>
        <dsp:cNvSpPr/>
      </dsp:nvSpPr>
      <dsp:spPr>
        <a:xfrm>
          <a:off x="844612" y="1321"/>
          <a:ext cx="2392497" cy="143549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i-FI" sz="1400" b="1" kern="1200" dirty="0"/>
            <a:t>Pro </a:t>
          </a:r>
          <a:r>
            <a:rPr lang="fi-FI" sz="1400" b="1" kern="1200" dirty="0" err="1"/>
            <a:t>forma</a:t>
          </a:r>
          <a:r>
            <a:rPr lang="fi-FI" sz="1400" b="1" kern="1200" dirty="0"/>
            <a:t> (lat.) = muodon vuoksi </a:t>
          </a:r>
          <a:endParaRPr lang="fi-FI" sz="1400" kern="1200" dirty="0"/>
        </a:p>
      </dsp:txBody>
      <dsp:txXfrm>
        <a:off x="886656" y="43365"/>
        <a:ext cx="2308409" cy="1351410"/>
      </dsp:txXfrm>
    </dsp:sp>
    <dsp:sp modelId="{16D0E797-9447-4AE1-B574-DA1A4585BB15}">
      <dsp:nvSpPr>
        <dsp:cNvPr id="0" name=""/>
        <dsp:cNvSpPr/>
      </dsp:nvSpPr>
      <dsp:spPr>
        <a:xfrm rot="21599039">
          <a:off x="3750326" y="421749"/>
          <a:ext cx="1236386" cy="59333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kern="1200"/>
        </a:p>
      </dsp:txBody>
      <dsp:txXfrm>
        <a:off x="3750326" y="540442"/>
        <a:ext cx="1058384" cy="356003"/>
      </dsp:txXfrm>
    </dsp:sp>
    <dsp:sp modelId="{6E00F3DF-B1DE-4BD5-B3F0-E27420F851DE}">
      <dsp:nvSpPr>
        <dsp:cNvPr id="0" name=""/>
        <dsp:cNvSpPr/>
      </dsp:nvSpPr>
      <dsp:spPr>
        <a:xfrm>
          <a:off x="5569913" y="0"/>
          <a:ext cx="2392497" cy="143549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i-FI" sz="1400" b="1" kern="1200" dirty="0"/>
            <a:t>Tuloslaskennan metodi, jolla voidaan korostaa ajankohtaisia tai suunniteltuja lukuja </a:t>
          </a:r>
          <a:endParaRPr lang="fi-FI" sz="1400" kern="1200" dirty="0"/>
        </a:p>
      </dsp:txBody>
      <dsp:txXfrm>
        <a:off x="5611957" y="42044"/>
        <a:ext cx="2308409" cy="1351410"/>
      </dsp:txXfrm>
    </dsp:sp>
    <dsp:sp modelId="{B914EE1D-A9EC-4649-9589-66D846EE2024}">
      <dsp:nvSpPr>
        <dsp:cNvPr id="0" name=""/>
        <dsp:cNvSpPr/>
      </dsp:nvSpPr>
      <dsp:spPr>
        <a:xfrm rot="5372325">
          <a:off x="6529094" y="1589914"/>
          <a:ext cx="492955" cy="59333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kern="1200"/>
        </a:p>
      </dsp:txBody>
      <dsp:txXfrm rot="-5400000">
        <a:off x="6596975" y="1640108"/>
        <a:ext cx="356003" cy="345069"/>
      </dsp:txXfrm>
    </dsp:sp>
    <dsp:sp modelId="{1641A6D9-0139-420A-973F-7AB7973275D6}">
      <dsp:nvSpPr>
        <dsp:cNvPr id="0" name=""/>
        <dsp:cNvSpPr/>
      </dsp:nvSpPr>
      <dsp:spPr>
        <a:xfrm>
          <a:off x="5588957" y="2365572"/>
          <a:ext cx="2392497" cy="143549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i-FI" sz="1400" b="1" i="0" kern="1200" dirty="0"/>
            <a:t>Pro </a:t>
          </a:r>
          <a:r>
            <a:rPr lang="fi-FI" sz="1400" b="1" i="0" kern="1200" dirty="0" err="1"/>
            <a:t>forma</a:t>
          </a:r>
          <a:r>
            <a:rPr lang="fi-FI" sz="1400" b="1" i="0" kern="1200" dirty="0"/>
            <a:t> –laskelmia käytetään usein kuvaamaan muutosta kuten sulautumista tai korostamaan tiettyjä lukuja tuottotiedotteissa. </a:t>
          </a:r>
          <a:endParaRPr lang="fi-FI" sz="1400" i="0" kern="1200" dirty="0"/>
        </a:p>
      </dsp:txBody>
      <dsp:txXfrm>
        <a:off x="5631001" y="2407616"/>
        <a:ext cx="2308409" cy="1351410"/>
      </dsp:txXfrm>
    </dsp:sp>
    <dsp:sp modelId="{62B1300F-8B73-464F-A3F1-59A7AA5A7496}">
      <dsp:nvSpPr>
        <dsp:cNvPr id="0" name=""/>
        <dsp:cNvSpPr/>
      </dsp:nvSpPr>
      <dsp:spPr>
        <a:xfrm rot="10778555">
          <a:off x="3828486" y="2801216"/>
          <a:ext cx="1244082" cy="59333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kern="1200"/>
        </a:p>
      </dsp:txBody>
      <dsp:txXfrm rot="10800000">
        <a:off x="4006486" y="2919329"/>
        <a:ext cx="1066080" cy="356003"/>
      </dsp:txXfrm>
    </dsp:sp>
    <dsp:sp modelId="{7474144C-0CD6-4BB6-A7E3-67BEC0E3F09C}">
      <dsp:nvSpPr>
        <dsp:cNvPr id="0" name=""/>
        <dsp:cNvSpPr/>
      </dsp:nvSpPr>
      <dsp:spPr>
        <a:xfrm>
          <a:off x="849181" y="2395139"/>
          <a:ext cx="2392497" cy="143549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i-FI" sz="1400" b="1" i="0" kern="1200" dirty="0"/>
            <a:t>Luvut eivät aina vastaa yleisesti hyväksyttyjä tilinpäätösperiaatteita (GAAP). </a:t>
          </a:r>
          <a:endParaRPr lang="fi-FI" sz="1400" i="0" kern="1200" dirty="0"/>
        </a:p>
      </dsp:txBody>
      <dsp:txXfrm>
        <a:off x="891225" y="2437183"/>
        <a:ext cx="2308409" cy="13514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FC86B-5089-439F-A4AF-FEA45859A2CC}">
      <dsp:nvSpPr>
        <dsp:cNvPr id="0" name=""/>
        <dsp:cNvSpPr/>
      </dsp:nvSpPr>
      <dsp:spPr>
        <a:xfrm>
          <a:off x="0" y="107158"/>
          <a:ext cx="5221817" cy="95004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Sen on tarkoitus parantaa esimerkiksi </a:t>
          </a:r>
          <a:r>
            <a:rPr lang="fi-FI" sz="1400" b="1" i="0" kern="1200" baseline="0"/>
            <a:t>liikkeeseenlaskijan liiketoiminnan suunniteltuja olennaisia muutoksia koskevien </a:t>
          </a:r>
          <a:r>
            <a:rPr lang="fi-FI" sz="1400" b="1" kern="1200"/>
            <a:t>tietojen vertailtavuutta, jota virallinen tilinpäätös ja osavuosikatsaukset eivät kuvaa</a:t>
          </a:r>
          <a:endParaRPr lang="fi-FI" sz="1400" kern="1200"/>
        </a:p>
      </dsp:txBody>
      <dsp:txXfrm>
        <a:off x="46377" y="153535"/>
        <a:ext cx="5129063" cy="857286"/>
      </dsp:txXfrm>
    </dsp:sp>
    <dsp:sp modelId="{22856DFF-D1F4-488B-9F04-46802E6E7540}">
      <dsp:nvSpPr>
        <dsp:cNvPr id="0" name=""/>
        <dsp:cNvSpPr/>
      </dsp:nvSpPr>
      <dsp:spPr>
        <a:xfrm>
          <a:off x="0" y="1097518"/>
          <a:ext cx="5221817" cy="95004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Esimerkiksi sivuliikkeen, markkinoiden, liikevaihdon ja kannattavuuden, taserakenteen, henkilöstön, omistuksen, osakepääoman ja hallinnon osalta</a:t>
          </a:r>
          <a:endParaRPr lang="fi-FI" sz="1400" kern="1200"/>
        </a:p>
      </dsp:txBody>
      <dsp:txXfrm>
        <a:off x="46377" y="1143895"/>
        <a:ext cx="5129063" cy="857286"/>
      </dsp:txXfrm>
    </dsp:sp>
    <dsp:sp modelId="{C4D9EA7E-DC13-4FAE-BF29-3639FAB2369B}">
      <dsp:nvSpPr>
        <dsp:cNvPr id="0" name=""/>
        <dsp:cNvSpPr/>
      </dsp:nvSpPr>
      <dsp:spPr>
        <a:xfrm>
          <a:off x="0" y="2087878"/>
          <a:ext cx="5221817" cy="95004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Toisaalta joidenkin yritysten tilinpäätös on suunniteltu piilottamaan eikä paljastamaan tietoja.</a:t>
          </a:r>
          <a:endParaRPr lang="fi-FI" sz="1400" kern="1200"/>
        </a:p>
      </dsp:txBody>
      <dsp:txXfrm>
        <a:off x="46377" y="2134255"/>
        <a:ext cx="5129063" cy="857286"/>
      </dsp:txXfrm>
    </dsp:sp>
    <dsp:sp modelId="{34844A29-9C12-4AE8-8175-093B8077110A}">
      <dsp:nvSpPr>
        <dsp:cNvPr id="0" name=""/>
        <dsp:cNvSpPr/>
      </dsp:nvSpPr>
      <dsp:spPr>
        <a:xfrm>
          <a:off x="0" y="3078238"/>
          <a:ext cx="5221817" cy="95004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Yritykset, joiden taloudellinen asema on epäselvä ja liiketoimintarakenteet monimutkaisia, ovat riskialttiimpia ja vähemmän arvokkaita sijoituksia</a:t>
          </a:r>
          <a:endParaRPr lang="fi-FI" sz="1400" kern="1200"/>
        </a:p>
      </dsp:txBody>
      <dsp:txXfrm>
        <a:off x="46377" y="3124615"/>
        <a:ext cx="5129063" cy="8572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FB332-806C-4896-B976-8C0FBAED77AE}">
      <dsp:nvSpPr>
        <dsp:cNvPr id="0" name=""/>
        <dsp:cNvSpPr/>
      </dsp:nvSpPr>
      <dsp:spPr>
        <a:xfrm>
          <a:off x="0" y="0"/>
          <a:ext cx="3831557" cy="3831557"/>
        </a:xfrm>
        <a:prstGeom prst="pie">
          <a:avLst>
            <a:gd name="adj1" fmla="val 5400000"/>
            <a:gd name="adj2" fmla="val 1620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3D0CB29-8591-4D60-9BBD-B1E1A498DD8C}">
      <dsp:nvSpPr>
        <dsp:cNvPr id="0" name=""/>
        <dsp:cNvSpPr/>
      </dsp:nvSpPr>
      <dsp:spPr>
        <a:xfrm>
          <a:off x="1915778" y="0"/>
          <a:ext cx="8865020" cy="3831557"/>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1" i="0" kern="1200" baseline="0"/>
            <a:t>Esiteasetus 2017/1129: </a:t>
          </a:r>
          <a:endParaRPr lang="fi-FI" sz="1100" kern="1200"/>
        </a:p>
      </dsp:txBody>
      <dsp:txXfrm>
        <a:off x="1915778" y="0"/>
        <a:ext cx="8865020" cy="613049"/>
      </dsp:txXfrm>
    </dsp:sp>
    <dsp:sp modelId="{CD295514-E8E6-41DA-9196-1E198AB26FDC}">
      <dsp:nvSpPr>
        <dsp:cNvPr id="0" name=""/>
        <dsp:cNvSpPr/>
      </dsp:nvSpPr>
      <dsp:spPr>
        <a:xfrm>
          <a:off x="402313" y="613049"/>
          <a:ext cx="3026930" cy="3026930"/>
        </a:xfrm>
        <a:prstGeom prst="pie">
          <a:avLst>
            <a:gd name="adj1" fmla="val 5400000"/>
            <a:gd name="adj2" fmla="val 16200000"/>
          </a:avLst>
        </a:prstGeom>
        <a:solidFill>
          <a:schemeClr val="accent5">
            <a:hueOff val="-3340507"/>
            <a:satOff val="12390"/>
            <a:lumOff val="-142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55D719C-BF88-4D19-B15E-142D442B26F8}">
      <dsp:nvSpPr>
        <dsp:cNvPr id="0" name=""/>
        <dsp:cNvSpPr/>
      </dsp:nvSpPr>
      <dsp:spPr>
        <a:xfrm>
          <a:off x="1915778" y="613049"/>
          <a:ext cx="8865020" cy="3026930"/>
        </a:xfrm>
        <a:prstGeom prst="rect">
          <a:avLst/>
        </a:prstGeom>
        <a:solidFill>
          <a:schemeClr val="lt1">
            <a:alpha val="90000"/>
            <a:hueOff val="0"/>
            <a:satOff val="0"/>
            <a:lumOff val="0"/>
            <a:alphaOff val="0"/>
          </a:schemeClr>
        </a:solidFill>
        <a:ln w="9525" cap="flat" cmpd="sng" algn="ctr">
          <a:solidFill>
            <a:schemeClr val="accent5">
              <a:hueOff val="-3340507"/>
              <a:satOff val="12390"/>
              <a:lumOff val="-1422"/>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0" i="0" kern="1200" baseline="0"/>
            <a:t>Esitteessä on oltava tiivistelmä, jossa annetaan keskeiset tiedot, jotka sijoittajat tarvitsevat voidakseen ymmärtää liikkeeseenlaskijan, takaajan ja tarjottavien tai säännellyllä markkinalla kaupankäynnin kohteeksi otettavien arvopapereiden luonteen sekä niihin liittyvät riskit, ja joka luettuna yhdessä esitteen muiden osien kanssa toimii sijoittajien apuna niiden harkitessa sijoittamista näihin arvopapereihin. (7,1 art.) </a:t>
          </a:r>
          <a:endParaRPr lang="fi-FI" sz="1100" kern="1200"/>
        </a:p>
      </dsp:txBody>
      <dsp:txXfrm>
        <a:off x="1915778" y="613049"/>
        <a:ext cx="8865020" cy="613049"/>
      </dsp:txXfrm>
    </dsp:sp>
    <dsp:sp modelId="{B58787D9-A9EC-4AAA-A704-3557EF2D3611}">
      <dsp:nvSpPr>
        <dsp:cNvPr id="0" name=""/>
        <dsp:cNvSpPr/>
      </dsp:nvSpPr>
      <dsp:spPr>
        <a:xfrm>
          <a:off x="804626" y="1226098"/>
          <a:ext cx="2222303" cy="2222303"/>
        </a:xfrm>
        <a:prstGeom prst="pie">
          <a:avLst>
            <a:gd name="adj1" fmla="val 5400000"/>
            <a:gd name="adj2" fmla="val 16200000"/>
          </a:avLst>
        </a:prstGeom>
        <a:solidFill>
          <a:schemeClr val="accent5">
            <a:hueOff val="-6681013"/>
            <a:satOff val="24779"/>
            <a:lumOff val="-284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1A39EF-CF76-42DB-8294-3A70B139CD63}">
      <dsp:nvSpPr>
        <dsp:cNvPr id="0" name=""/>
        <dsp:cNvSpPr/>
      </dsp:nvSpPr>
      <dsp:spPr>
        <a:xfrm>
          <a:off x="1915778" y="1226098"/>
          <a:ext cx="8865020" cy="2222303"/>
        </a:xfrm>
        <a:prstGeom prst="rect">
          <a:avLst/>
        </a:prstGeom>
        <a:solidFill>
          <a:schemeClr val="lt1">
            <a:alpha val="90000"/>
            <a:hueOff val="0"/>
            <a:satOff val="0"/>
            <a:lumOff val="0"/>
            <a:alphaOff val="0"/>
          </a:schemeClr>
        </a:solidFill>
        <a:ln w="9525" cap="flat" cmpd="sng" algn="ctr">
          <a:solidFill>
            <a:schemeClr val="accent5">
              <a:hueOff val="-6681013"/>
              <a:satOff val="24779"/>
              <a:lumOff val="-2843"/>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0" kern="1200"/>
            <a:t>Tiivistelmässä on oltava (7,6 art., Bi) mm. taloudelliset pro forma –tiedot liikkeeseenlaskijasta </a:t>
          </a:r>
          <a:endParaRPr lang="fi-FI" sz="1100" kern="1200"/>
        </a:p>
      </dsp:txBody>
      <dsp:txXfrm>
        <a:off x="1915778" y="1226098"/>
        <a:ext cx="8865020" cy="613049"/>
      </dsp:txXfrm>
    </dsp:sp>
    <dsp:sp modelId="{C4F00A44-F3DB-4052-9E90-2D1B14BEB5FC}">
      <dsp:nvSpPr>
        <dsp:cNvPr id="0" name=""/>
        <dsp:cNvSpPr/>
      </dsp:nvSpPr>
      <dsp:spPr>
        <a:xfrm>
          <a:off x="1206940" y="1839147"/>
          <a:ext cx="1417676" cy="1417676"/>
        </a:xfrm>
        <a:prstGeom prst="pie">
          <a:avLst>
            <a:gd name="adj1" fmla="val 5400000"/>
            <a:gd name="adj2" fmla="val 16200000"/>
          </a:avLst>
        </a:prstGeom>
        <a:solidFill>
          <a:schemeClr val="accent5">
            <a:hueOff val="-10021520"/>
            <a:satOff val="37169"/>
            <a:lumOff val="-42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E4D4E854-ECB0-4F8C-9B9E-1348D95AE84B}">
      <dsp:nvSpPr>
        <dsp:cNvPr id="0" name=""/>
        <dsp:cNvSpPr/>
      </dsp:nvSpPr>
      <dsp:spPr>
        <a:xfrm>
          <a:off x="1915778" y="1839147"/>
          <a:ext cx="8865020" cy="1417676"/>
        </a:xfrm>
        <a:prstGeom prst="rect">
          <a:avLst/>
        </a:prstGeom>
        <a:solidFill>
          <a:schemeClr val="lt1">
            <a:alpha val="90000"/>
            <a:hueOff val="0"/>
            <a:satOff val="0"/>
            <a:lumOff val="0"/>
            <a:alphaOff val="0"/>
          </a:schemeClr>
        </a:solidFill>
        <a:ln w="9525" cap="flat" cmpd="sng" algn="ctr">
          <a:solidFill>
            <a:schemeClr val="accent5">
              <a:hueOff val="-10021520"/>
              <a:satOff val="37169"/>
              <a:lumOff val="-4265"/>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0" i="0" kern="1200" baseline="0"/>
            <a:t>Listautumisen jälkeisissä liikkeeseenlaskuissa voidaan laatia </a:t>
          </a:r>
          <a:r>
            <a:rPr lang="fi-FI" sz="1100" b="0" kern="1200"/>
            <a:t>y</a:t>
          </a:r>
          <a:r>
            <a:rPr lang="fi-FI" sz="1100" b="0" i="0" kern="1200" baseline="0"/>
            <a:t>ksinkertaistettu esite, kun arvopapereita tarjotaan yleisölle tai otetaan kaupankäynnin kohteeksi säännellyllä markkinalla (14,2 art.) </a:t>
          </a:r>
          <a:endParaRPr lang="fi-FI" sz="1100" kern="1200"/>
        </a:p>
      </dsp:txBody>
      <dsp:txXfrm>
        <a:off x="1915778" y="1839147"/>
        <a:ext cx="8865020" cy="613049"/>
      </dsp:txXfrm>
    </dsp:sp>
    <dsp:sp modelId="{9F4B0229-A8F8-49B8-946B-7A6537FE336E}">
      <dsp:nvSpPr>
        <dsp:cNvPr id="0" name=""/>
        <dsp:cNvSpPr/>
      </dsp:nvSpPr>
      <dsp:spPr>
        <a:xfrm>
          <a:off x="1609253" y="2452196"/>
          <a:ext cx="613049" cy="613049"/>
        </a:xfrm>
        <a:prstGeom prst="pie">
          <a:avLst>
            <a:gd name="adj1" fmla="val 5400000"/>
            <a:gd name="adj2" fmla="val 16200000"/>
          </a:avLst>
        </a:prstGeom>
        <a:solidFill>
          <a:schemeClr val="accent5">
            <a:hueOff val="-13362026"/>
            <a:satOff val="49558"/>
            <a:lumOff val="-56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C4A5165-975C-4CDD-A85A-EAD16DFADC70}">
      <dsp:nvSpPr>
        <dsp:cNvPr id="0" name=""/>
        <dsp:cNvSpPr/>
      </dsp:nvSpPr>
      <dsp:spPr>
        <a:xfrm>
          <a:off x="1915778" y="2452196"/>
          <a:ext cx="8865020" cy="613049"/>
        </a:xfrm>
        <a:prstGeom prst="rect">
          <a:avLst/>
        </a:prstGeom>
        <a:solidFill>
          <a:schemeClr val="lt1">
            <a:alpha val="90000"/>
            <a:hueOff val="0"/>
            <a:satOff val="0"/>
            <a:lumOff val="0"/>
            <a:alphaOff val="0"/>
          </a:schemeClr>
        </a:solidFill>
        <a:ln w="9525" cap="flat" cmpd="sng" algn="ctr">
          <a:solidFill>
            <a:schemeClr val="accent5">
              <a:hueOff val="-13362026"/>
              <a:satOff val="49558"/>
              <a:lumOff val="-5686"/>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0" i="0" kern="1200" baseline="0"/>
            <a:t>Yksinkertaistetussa esitteessä on mainittava osakesidonnaisten arvopapereiden osalta käyttöpääomaa koskevat tiedot, pääomarakennetta ja velkaantuneisuutta koskevat tiedot, ilmoitus merkityksellisistä eturistiriidoista ja lähipiiriliiketoimista, suurimmat osakkeenomistajat sekä soveltuvin osin taloudelliset pro forma –tiedot</a:t>
          </a:r>
          <a:r>
            <a:rPr lang="fi-FI" sz="1100" b="0" kern="1200"/>
            <a:t> (14,2 art. </a:t>
          </a:r>
          <a:r>
            <a:rPr lang="fi-FI" sz="1100" b="0" i="0" kern="1200" baseline="0"/>
            <a:t>3e) </a:t>
          </a:r>
          <a:endParaRPr lang="fi-FI" sz="1100" kern="1200"/>
        </a:p>
      </dsp:txBody>
      <dsp:txXfrm>
        <a:off x="1915778" y="2452196"/>
        <a:ext cx="8865020" cy="61304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D6E70-43B6-4BFB-8D9D-B993D6BF5431}" type="datetimeFigureOut">
              <a:rPr lang="fi-FI" smtClean="0"/>
              <a:t>1.11.2022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6AC879-5621-4551-8E03-2D0DBFEE188F}" type="slidenum">
              <a:rPr lang="fi-FI" smtClean="0"/>
              <a:t>‹#›</a:t>
            </a:fld>
            <a:endParaRPr lang="fi-FI"/>
          </a:p>
        </p:txBody>
      </p:sp>
    </p:spTree>
    <p:extLst>
      <p:ext uri="{BB962C8B-B14F-4D97-AF65-F5344CB8AC3E}">
        <p14:creationId xmlns:p14="http://schemas.microsoft.com/office/powerpoint/2010/main" val="1816788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rgbClr val="FFFFFF"/>
                </a:solidFill>
              </a:defRPr>
            </a:lvl1pPr>
          </a:lstStyle>
          <a:p>
            <a:r>
              <a:rPr lang="fi-FI"/>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275328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100189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779079" y="5504997"/>
            <a:ext cx="7172564" cy="7920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235845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5799017" y="180000"/>
            <a:ext cx="6172923"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779082" y="2435535"/>
            <a:ext cx="4425969" cy="3232900"/>
          </a:xfrm>
          <a:prstGeom prst="rect">
            <a:avLst/>
          </a:prstGeom>
        </p:spPr>
        <p:txBody>
          <a:bodyPr lIns="0" tIns="0" rIns="0" bIns="0" anchor="t">
            <a:noAutofit/>
          </a:bodyPr>
          <a:lstStyle>
            <a:lvl1pPr algn="l">
              <a:lnSpc>
                <a:spcPct val="80000"/>
              </a:lnSpc>
              <a:defRPr sz="4500" b="1" spc="-15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779082" y="5884335"/>
            <a:ext cx="4425969" cy="5832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323138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779079" y="1912266"/>
            <a:ext cx="10633847" cy="2636000"/>
          </a:xfrm>
          <a:prstGeom prst="rect">
            <a:avLst/>
          </a:prstGeom>
        </p:spPr>
        <p:txBody>
          <a:bodyPr lIns="0" tIns="0" rIns="0" bIns="0" anchor="t">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393" y="5599324"/>
            <a:ext cx="3771369" cy="1194266"/>
          </a:xfrm>
          <a:prstGeom prst="rect">
            <a:avLst/>
          </a:prstGeom>
        </p:spPr>
      </p:pic>
    </p:spTree>
    <p:extLst>
      <p:ext uri="{BB962C8B-B14F-4D97-AF65-F5344CB8AC3E}">
        <p14:creationId xmlns:p14="http://schemas.microsoft.com/office/powerpoint/2010/main" val="2205831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AA379D00-BFA6-4AE0-8175-D5AE12C97B90}" type="datetime1">
              <a:rPr lang="fi-FI" smtClean="0">
                <a:solidFill>
                  <a:prstClr val="black">
                    <a:tint val="75000"/>
                  </a:prstClr>
                </a:solidFill>
              </a:rPr>
              <a:t>1.11.2022</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4</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3164319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618336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88724019-01E4-4C65-B48A-ED578026D54D}" type="datetime1">
              <a:rPr lang="fi-FI" smtClean="0">
                <a:solidFill>
                  <a:prstClr val="black">
                    <a:tint val="75000"/>
                  </a:prstClr>
                </a:solidFill>
              </a:rPr>
              <a:t>1.11.2022</a:t>
            </a:fld>
            <a:endParaRPr lang="fi-FI">
              <a:solidFill>
                <a:prstClr val="black">
                  <a:tint val="75000"/>
                </a:prstClr>
              </a:solidFill>
            </a:endParaRPr>
          </a:p>
        </p:txBody>
      </p:sp>
      <p:sp>
        <p:nvSpPr>
          <p:cNvPr id="8" name="Footer Placeholder 3"/>
          <p:cNvSpPr>
            <a:spLocks noGrp="1"/>
          </p:cNvSpPr>
          <p:nvPr>
            <p:ph type="ftr" sz="quarter" idx="20"/>
          </p:nvPr>
        </p:nvSpPr>
        <p:spPr/>
        <p:txBody>
          <a:bodyPr/>
          <a:lstStyle>
            <a:lvl1pPr>
              <a:defRPr/>
            </a:lvl1pPr>
          </a:lstStyle>
          <a:p>
            <a:pPr>
              <a:defRPr/>
            </a:pPr>
            <a:r>
              <a:rPr lang="fi-FI">
                <a:solidFill>
                  <a:prstClr val="black">
                    <a:tint val="75000"/>
                  </a:prstClr>
                </a:solidFill>
              </a:rPr>
              <a:t>Rahoitusmarkkinaoikeus luento 4</a:t>
            </a:r>
          </a:p>
        </p:txBody>
      </p:sp>
      <p:sp>
        <p:nvSpPr>
          <p:cNvPr id="9" name="Slide Number Placeholder 13"/>
          <p:cNvSpPr>
            <a:spLocks noGrp="1"/>
          </p:cNvSpPr>
          <p:nvPr>
            <p:ph type="sldNum" sz="quarter" idx="21"/>
          </p:nvPr>
        </p:nvSpPr>
        <p:spPr/>
        <p:txBody>
          <a:bodyPr/>
          <a:lstStyle>
            <a:lvl1pPr>
              <a:defRPr/>
            </a:lvl1pPr>
          </a:lstStyle>
          <a:p>
            <a:pPr>
              <a:defRPr/>
            </a:pPr>
            <a:fld id="{BFB6B250-F217-B84A-8E10-659CA258BA50}" type="slidenum">
              <a:rPr lang="fi-FI">
                <a:solidFill>
                  <a:prstClr val="black">
                    <a:tint val="75000"/>
                  </a:prstClr>
                </a:solidFill>
              </a:rPr>
              <a:pPr>
                <a:defRPr/>
              </a:pPr>
              <a:t>‹#›</a:t>
            </a:fld>
            <a:endParaRPr lang="fi-FI">
              <a:solidFill>
                <a:prstClr val="black">
                  <a:tint val="75000"/>
                </a:prstClr>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581183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541867" y="1712916"/>
            <a:ext cx="11099800" cy="3919537"/>
          </a:xfrm>
          <a:prstGeom prst="rect">
            <a:avLst/>
          </a:prstGeom>
          <a:solidFill>
            <a:srgbClr val="ED2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fi-FI" altLang="fi-FI" sz="1350">
              <a:solidFill>
                <a:srgbClr val="000000"/>
              </a:solidFill>
            </a:endParaRPr>
          </a:p>
        </p:txBody>
      </p:sp>
      <p:pic>
        <p:nvPicPr>
          <p:cNvPr id="5" name="Picture 10" descr="aalto_HSE_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
            <a:ext cx="282786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2002" y="1770063"/>
            <a:ext cx="10358967" cy="1331912"/>
          </a:xfrm>
          <a:prstGeom prst="rect">
            <a:avLst/>
          </a:prstGeom>
        </p:spPr>
        <p:txBody>
          <a:bodyPr/>
          <a:lstStyle>
            <a:lvl1pPr>
              <a:defRPr sz="3000">
                <a:solidFill>
                  <a:schemeClr val="bg1"/>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762002" y="3141666"/>
            <a:ext cx="8377767" cy="2339975"/>
          </a:xfrm>
          <a:prstGeom prst="rect">
            <a:avLst/>
          </a:prstGeom>
        </p:spPr>
        <p:txBody>
          <a:bodyPr/>
          <a:lstStyle>
            <a:lvl1pPr marL="0" indent="0">
              <a:buFontTx/>
              <a:buNone/>
              <a:defRPr>
                <a:solidFill>
                  <a:schemeClr val="bg1"/>
                </a:solidFill>
                <a:latin typeface="Georgia" pitchFamily="18" charset="0"/>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3814233" y="5959478"/>
            <a:ext cx="2700867" cy="176213"/>
          </a:xfrm>
        </p:spPr>
        <p:txBody>
          <a:bodyPr/>
          <a:lstStyle>
            <a:lvl1pPr fontAlgn="auto">
              <a:spcBef>
                <a:spcPts val="0"/>
              </a:spcBef>
              <a:spcAft>
                <a:spcPts val="0"/>
              </a:spcAft>
              <a:defRPr sz="900">
                <a:solidFill>
                  <a:srgbClr val="928B81"/>
                </a:solidFill>
              </a:defRPr>
            </a:lvl1pPr>
          </a:lstStyle>
          <a:p>
            <a:pPr>
              <a:defRPr/>
            </a:pPr>
            <a:fld id="{5CDB09F5-2C35-4D20-80D0-60A2B3F17DC8}" type="datetime1">
              <a:rPr lang="fi-FI" smtClean="0"/>
              <a:t>1.11.2022</a:t>
            </a:fld>
            <a:endParaRPr lang="en-US"/>
          </a:p>
        </p:txBody>
      </p:sp>
    </p:spTree>
    <p:extLst>
      <p:ext uri="{BB962C8B-B14F-4D97-AF65-F5344CB8AC3E}">
        <p14:creationId xmlns:p14="http://schemas.microsoft.com/office/powerpoint/2010/main" val="2175918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sz="half" idx="1"/>
          </p:nvPr>
        </p:nvSpPr>
        <p:spPr>
          <a:xfrm>
            <a:off x="762002" y="1582740"/>
            <a:ext cx="5221817"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87017" y="1582740"/>
            <a:ext cx="5221816"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6D801363-A188-4CD7-A90E-DC3557C2D225}" type="datetime1">
              <a:rPr lang="fi-FI" smtClean="0">
                <a:solidFill>
                  <a:prstClr val="black">
                    <a:tint val="75000"/>
                  </a:prstClr>
                </a:solidFill>
              </a:rPr>
              <a:t>1.11.2022</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4</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09C7AA-28C5-4F02-8F5F-D4D060D24B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092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r>
              <a:rPr lang="fi-FI">
                <a:solidFill>
                  <a:prstClr val="black">
                    <a:tint val="75000"/>
                  </a:prstClr>
                </a:solidFill>
                <a:ea typeface="ＭＳ Ｐゴシック" charset="0"/>
              </a:rPr>
              <a:t>Rahoitusmarkkinaoikeus luento 4</a:t>
            </a:r>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415B119D-8B43-4BB0-87BE-F73D5456FAA3}" type="datetime1">
              <a:rPr lang="fi-FI" smtClean="0">
                <a:solidFill>
                  <a:prstClr val="black">
                    <a:tint val="75000"/>
                  </a:prstClr>
                </a:solidFill>
                <a:ea typeface="ＭＳ Ｐゴシック" charset="0"/>
              </a:rPr>
              <a:t>1.11.2022</a:t>
            </a:fld>
            <a:endParaRPr lang="fi-FI">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6587067" y="6297616"/>
            <a:ext cx="4826000" cy="161925"/>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865DB13D-24FD-0641-8100-A6CD964B88B6}" type="slidenum">
              <a:rPr lang="fi-FI" smtClean="0">
                <a:solidFill>
                  <a:prstClr val="black">
                    <a:tint val="75000"/>
                  </a:prstClr>
                </a:solidFill>
                <a:ea typeface="ＭＳ Ｐゴシック" charset="0"/>
              </a:rPr>
              <a:pPr defTabSz="342900"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3566758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MS PGothic" pitchFamily="34" charset="-128"/>
        </a:defRPr>
      </a:lvl1pPr>
      <a:lvl2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2pPr>
      <a:lvl3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3pPr>
      <a:lvl4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4pPr>
      <a:lvl5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5pPr>
      <a:lvl6pPr marL="3429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6pPr>
      <a:lvl7pPr marL="6858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7pPr>
      <a:lvl8pPr marL="10287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8pPr>
      <a:lvl9pPr marL="13716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S PGothic" pitchFamily="34" charset="-128"/>
          <a:cs typeface="MS PGothic" charset="0"/>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128"/>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0"/>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S PGothic" pitchFamily="34" charset="-128"/>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8.pn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9.jpg"/><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s://eur-lex.europa.eu/legal-content/FI/AUTO/?uri=legissum:l22022" TargetMode="External"/><Relationship Id="rId7" Type="http://schemas.openxmlformats.org/officeDocument/2006/relationships/hyperlink" Target="https://eur-lex.europa.eu/legal-content/FI/AUTO/?uri=celex:32014R0600" TargetMode="External"/><Relationship Id="rId2" Type="http://schemas.openxmlformats.org/officeDocument/2006/relationships/hyperlink" Target="https://www.edilex.fi/lainsaadanto/20121020" TargetMode="External"/><Relationship Id="rId1" Type="http://schemas.openxmlformats.org/officeDocument/2006/relationships/slideLayout" Target="../slideLayouts/slideLayout7.xml"/><Relationship Id="rId6" Type="http://schemas.openxmlformats.org/officeDocument/2006/relationships/hyperlink" Target="https://eur-lex.europa.eu/legal-content/FI/AUTO/?uri=legissum:4370934" TargetMode="External"/><Relationship Id="rId5" Type="http://schemas.openxmlformats.org/officeDocument/2006/relationships/hyperlink" Target="https://eur-lex.europa.eu/legal-content/FI/AUTO/?uri=celex:32014L0065" TargetMode="External"/><Relationship Id="rId4" Type="http://schemas.openxmlformats.org/officeDocument/2006/relationships/hyperlink" Target="https://eur-lex.europa.eu/legal-content/FI/AUTO/?uri=celex:32014R0596"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1">
            <a:extLst>
              <a:ext uri="{FF2B5EF4-FFF2-40B4-BE49-F238E27FC236}">
                <a16:creationId xmlns:a16="http://schemas.microsoft.com/office/drawing/2014/main" id="{361F3559-1A14-4B1E-B67F-26C0A95B9D03}"/>
              </a:ext>
            </a:extLst>
          </p:cNvPr>
          <p:cNvSpPr>
            <a:spLocks noGrp="1"/>
          </p:cNvSpPr>
          <p:nvPr>
            <p:ph type="subTitle" idx="1"/>
          </p:nvPr>
        </p:nvSpPr>
        <p:spPr>
          <a:xfrm>
            <a:off x="779079" y="5454200"/>
            <a:ext cx="7172564" cy="792000"/>
          </a:xfrm>
        </p:spPr>
        <p:txBody>
          <a:bodyPr>
            <a:normAutofit fontScale="92500" lnSpcReduction="10000"/>
          </a:bodyPr>
          <a:lstStyle/>
          <a:p>
            <a:pPr eaLnBrk="1" hangingPunct="1"/>
            <a:r>
              <a:rPr lang="fi-FI" altLang="fi-FI" dirty="0"/>
              <a:t>Tiedonantovelvollisuudet: sääntelyn rakenne</a:t>
            </a:r>
          </a:p>
          <a:p>
            <a:pPr eaLnBrk="1" hangingPunct="1"/>
            <a:r>
              <a:rPr lang="fi-FI" altLang="fi-FI" dirty="0"/>
              <a:t>Esitevelvollisuus </a:t>
            </a:r>
          </a:p>
          <a:p>
            <a:pPr eaLnBrk="1" hangingPunct="1"/>
            <a:r>
              <a:rPr lang="fi-FI" altLang="fi-FI" dirty="0"/>
              <a:t>Säännöllinen tiedonantovelvollisuus</a:t>
            </a:r>
          </a:p>
          <a:p>
            <a:pPr eaLnBrk="1" hangingPunct="1"/>
            <a:endParaRPr lang="fi-FI" altLang="fi-FI" dirty="0"/>
          </a:p>
          <a:p>
            <a:pPr eaLnBrk="1" hangingPunct="1"/>
            <a:r>
              <a:rPr lang="fi-FI" altLang="fi-FI" dirty="0"/>
              <a:t>Matti Rudanko</a:t>
            </a:r>
          </a:p>
          <a:p>
            <a:endParaRPr lang="en-US" dirty="0"/>
          </a:p>
        </p:txBody>
      </p:sp>
      <p:sp>
        <p:nvSpPr>
          <p:cNvPr id="10" name="Title 2">
            <a:extLst>
              <a:ext uri="{FF2B5EF4-FFF2-40B4-BE49-F238E27FC236}">
                <a16:creationId xmlns:a16="http://schemas.microsoft.com/office/drawing/2014/main" id="{173D2431-B521-4AE3-A754-7335F32A48B1}"/>
              </a:ext>
            </a:extLst>
          </p:cNvPr>
          <p:cNvSpPr>
            <a:spLocks noGrp="1"/>
          </p:cNvSpPr>
          <p:nvPr>
            <p:ph type="ctrTitle"/>
          </p:nvPr>
        </p:nvSpPr>
        <p:spPr>
          <a:xfrm>
            <a:off x="779079" y="2740334"/>
            <a:ext cx="10633847" cy="2636000"/>
          </a:xfrm>
        </p:spPr>
        <p:txBody>
          <a:bodyPr/>
          <a:lstStyle/>
          <a:p>
            <a:r>
              <a:rPr lang="fi-FI" altLang="fi-FI" dirty="0"/>
              <a:t>Rahoitusmarkkinaoikeus </a:t>
            </a:r>
            <a:br>
              <a:rPr lang="fi-FI" altLang="fi-FI" dirty="0"/>
            </a:br>
            <a:r>
              <a:rPr lang="fi-FI" altLang="fi-FI"/>
              <a:t>Luento 4</a:t>
            </a:r>
            <a:endParaRPr lang="en-US" dirty="0"/>
          </a:p>
        </p:txBody>
      </p:sp>
    </p:spTree>
    <p:extLst>
      <p:ext uri="{BB962C8B-B14F-4D97-AF65-F5344CB8AC3E}">
        <p14:creationId xmlns:p14="http://schemas.microsoft.com/office/powerpoint/2010/main" val="2826167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7BDC77-D770-4693-AD63-9C4DD14C9B9D}"/>
              </a:ext>
            </a:extLst>
          </p:cNvPr>
          <p:cNvSpPr>
            <a:spLocks noGrp="1"/>
          </p:cNvSpPr>
          <p:nvPr>
            <p:ph type="ctrTitle"/>
          </p:nvPr>
        </p:nvSpPr>
        <p:spPr/>
        <p:txBody>
          <a:bodyPr/>
          <a:lstStyle/>
          <a:p>
            <a:pPr algn="ctr"/>
            <a:r>
              <a:rPr kumimoji="0" lang="fi-FI" altLang="fi-FI" sz="3600" b="1" i="0" u="none" strike="noStrike" kern="1200" cap="none" spc="-100" normalizeH="0" baseline="0" noProof="0" dirty="0">
                <a:ln>
                  <a:noFill/>
                </a:ln>
                <a:solidFill>
                  <a:srgbClr val="1F497D"/>
                </a:solidFill>
                <a:effectLst/>
                <a:uLnTx/>
                <a:uFillTx/>
                <a:latin typeface="Arial"/>
                <a:ea typeface="ＭＳ Ｐゴシック" charset="0"/>
              </a:rPr>
              <a:t>Tilinpäätöstiedottamisen normit ja</a:t>
            </a:r>
            <a:br>
              <a:rPr kumimoji="0" lang="fi-FI" altLang="fi-FI" sz="3600" b="1" i="0" u="none" strike="noStrike" kern="1200" cap="none" spc="-100" normalizeH="0" baseline="0" noProof="0" dirty="0">
                <a:ln>
                  <a:noFill/>
                </a:ln>
                <a:solidFill>
                  <a:srgbClr val="1F497D"/>
                </a:solidFill>
                <a:effectLst/>
                <a:uLnTx/>
                <a:uFillTx/>
                <a:latin typeface="Arial"/>
                <a:ea typeface="ＭＳ Ｐゴシック" charset="0"/>
              </a:rPr>
            </a:br>
            <a:r>
              <a:rPr kumimoji="0" lang="fi-FI" altLang="fi-FI" sz="3600" b="1" i="0" u="none" strike="noStrike" kern="1200" cap="none" spc="-100" normalizeH="0" baseline="0" noProof="0" dirty="0">
                <a:ln>
                  <a:noFill/>
                </a:ln>
                <a:solidFill>
                  <a:srgbClr val="1F497D"/>
                </a:solidFill>
                <a:effectLst/>
                <a:uLnTx/>
                <a:uFillTx/>
                <a:latin typeface="Arial"/>
                <a:ea typeface="ＭＳ Ｐゴシック" charset="0"/>
              </a:rPr>
              <a:t>ns. pro </a:t>
            </a:r>
            <a:r>
              <a:rPr kumimoji="0" lang="fi-FI" altLang="fi-FI" sz="3600" b="1" i="0" u="none" strike="noStrike" kern="1200" cap="none" spc="-100" normalizeH="0" baseline="0" noProof="0" dirty="0" err="1">
                <a:ln>
                  <a:noFill/>
                </a:ln>
                <a:solidFill>
                  <a:srgbClr val="1F497D"/>
                </a:solidFill>
                <a:effectLst/>
                <a:uLnTx/>
                <a:uFillTx/>
                <a:latin typeface="Arial"/>
                <a:ea typeface="ＭＳ Ｐゴシック" charset="0"/>
              </a:rPr>
              <a:t>forma</a:t>
            </a:r>
            <a:r>
              <a:rPr kumimoji="0" lang="fi-FI" altLang="fi-FI" sz="3600" b="1" i="0" u="none" strike="noStrike" kern="1200" cap="none" spc="-100" normalizeH="0" baseline="0" noProof="0" dirty="0">
                <a:ln>
                  <a:noFill/>
                </a:ln>
                <a:solidFill>
                  <a:srgbClr val="1F497D"/>
                </a:solidFill>
                <a:effectLst/>
                <a:uLnTx/>
                <a:uFillTx/>
                <a:latin typeface="Arial"/>
                <a:ea typeface="ＭＳ Ｐゴシック" charset="0"/>
              </a:rPr>
              <a:t> -informaatio (PFI) </a:t>
            </a:r>
            <a:endParaRPr lang="fi-FI" dirty="0"/>
          </a:p>
        </p:txBody>
      </p:sp>
      <p:sp>
        <p:nvSpPr>
          <p:cNvPr id="4" name="Alatunnisteen paikkamerkki 3">
            <a:extLst>
              <a:ext uri="{FF2B5EF4-FFF2-40B4-BE49-F238E27FC236}">
                <a16:creationId xmlns:a16="http://schemas.microsoft.com/office/drawing/2014/main" id="{0460E7BE-B0E7-4719-BEA8-1C99B527A3D0}"/>
              </a:ext>
            </a:extLst>
          </p:cNvPr>
          <p:cNvSpPr>
            <a:spLocks noGrp="1"/>
          </p:cNvSpPr>
          <p:nvPr>
            <p:ph type="ftr" sz="quarter" idx="16"/>
          </p:nvPr>
        </p:nvSpPr>
        <p:spPr/>
        <p:txBody>
          <a:bodyPr/>
          <a:lstStyle/>
          <a:p>
            <a:pPr>
              <a:defRPr/>
            </a:pPr>
            <a:r>
              <a:rPr lang="fi-FI">
                <a:solidFill>
                  <a:prstClr val="black">
                    <a:tint val="75000"/>
                  </a:prstClr>
                </a:solidFill>
              </a:rPr>
              <a:t>Rahoitusmarkkinaoikeus luento 4</a:t>
            </a:r>
          </a:p>
        </p:txBody>
      </p:sp>
      <p:sp>
        <p:nvSpPr>
          <p:cNvPr id="5" name="Dian numeron paikkamerkki 4">
            <a:extLst>
              <a:ext uri="{FF2B5EF4-FFF2-40B4-BE49-F238E27FC236}">
                <a16:creationId xmlns:a16="http://schemas.microsoft.com/office/drawing/2014/main" id="{D79DE472-5FD2-4CFA-BEBA-C74FD851658A}"/>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10</a:t>
            </a:fld>
            <a:endParaRPr lang="fi-FI">
              <a:solidFill>
                <a:prstClr val="black">
                  <a:tint val="75000"/>
                </a:prstClr>
              </a:solidFill>
            </a:endParaRPr>
          </a:p>
        </p:txBody>
      </p:sp>
      <p:graphicFrame>
        <p:nvGraphicFramePr>
          <p:cNvPr id="6" name="Sisällön paikkamerkki 2">
            <a:extLst>
              <a:ext uri="{FF2B5EF4-FFF2-40B4-BE49-F238E27FC236}">
                <a16:creationId xmlns:a16="http://schemas.microsoft.com/office/drawing/2014/main" id="{C6A796C0-03DC-4BE8-BF0B-266B663E9F98}"/>
              </a:ext>
            </a:extLst>
          </p:cNvPr>
          <p:cNvGraphicFramePr>
            <a:graphicFrameLocks noGrp="1"/>
          </p:cNvGraphicFramePr>
          <p:nvPr>
            <p:ph sz="quarter" idx="14"/>
            <p:extLst>
              <p:ext uri="{D42A27DB-BD31-4B8C-83A1-F6EECF244321}">
                <p14:modId xmlns:p14="http://schemas.microsoft.com/office/powerpoint/2010/main" val="4030098061"/>
              </p:ext>
            </p:extLst>
          </p:nvPr>
        </p:nvGraphicFramePr>
        <p:xfrm>
          <a:off x="720725" y="1685925"/>
          <a:ext cx="10780713" cy="3830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Kuva 7">
            <a:extLst>
              <a:ext uri="{FF2B5EF4-FFF2-40B4-BE49-F238E27FC236}">
                <a16:creationId xmlns:a16="http://schemas.microsoft.com/office/drawing/2014/main" id="{8EF73487-493A-4084-B67A-CF21BE9BBFC0}"/>
              </a:ext>
            </a:extLst>
          </p:cNvPr>
          <p:cNvPicPr>
            <a:picLocks noChangeAspect="1"/>
          </p:cNvPicPr>
          <p:nvPr/>
        </p:nvPicPr>
        <p:blipFill>
          <a:blip r:embed="rId7"/>
          <a:stretch>
            <a:fillRect/>
          </a:stretch>
        </p:blipFill>
        <p:spPr>
          <a:xfrm>
            <a:off x="3324401" y="3150101"/>
            <a:ext cx="3596952" cy="902286"/>
          </a:xfrm>
          <a:prstGeom prst="rect">
            <a:avLst/>
          </a:prstGeom>
        </p:spPr>
      </p:pic>
    </p:spTree>
    <p:extLst>
      <p:ext uri="{BB962C8B-B14F-4D97-AF65-F5344CB8AC3E}">
        <p14:creationId xmlns:p14="http://schemas.microsoft.com/office/powerpoint/2010/main" val="51225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0C287A6-5A01-445A-A4E2-F9293D74FB0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16D0E797-9447-4AE1-B574-DA1A4585BB1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6E00F3DF-B1DE-4BD5-B3F0-E27420F851D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B914EE1D-A9EC-4649-9589-66D846EE202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1641A6D9-0139-420A-973F-7AB7973275D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62B1300F-8B73-464F-A3F1-59A7AA5A749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7474144C-0CD6-4BB6-A7E3-67BEC0E3F0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2A5C70-C08E-4F76-816D-501365EBD4F3}"/>
              </a:ext>
            </a:extLst>
          </p:cNvPr>
          <p:cNvSpPr>
            <a:spLocks noGrp="1"/>
          </p:cNvSpPr>
          <p:nvPr>
            <p:ph type="title"/>
          </p:nvPr>
        </p:nvSpPr>
        <p:spPr>
          <a:xfrm>
            <a:off x="762002" y="488950"/>
            <a:ext cx="10646833" cy="1079500"/>
          </a:xfrm>
        </p:spPr>
        <p:txBody>
          <a:bodyPr>
            <a:normAutofit/>
          </a:bodyPr>
          <a:lstStyle/>
          <a:p>
            <a:pPr>
              <a:lnSpc>
                <a:spcPct val="90000"/>
              </a:lnSpc>
            </a:pPr>
            <a:r>
              <a:rPr kumimoji="0" lang="fi-FI" altLang="fi-FI" b="1" i="0" u="none" strike="noStrike" kern="1200" cap="none" spc="-100" normalizeH="0" baseline="0" noProof="0">
                <a:ln>
                  <a:noFill/>
                </a:ln>
                <a:effectLst/>
                <a:uLnTx/>
                <a:uFillTx/>
              </a:rPr>
              <a:t>Pro Forma –informaation </a:t>
            </a:r>
            <a:br>
              <a:rPr kumimoji="0" lang="fi-FI" altLang="fi-FI" b="1" i="0" u="none" strike="noStrike" kern="1200" cap="none" spc="-100" normalizeH="0" baseline="0" noProof="0">
                <a:ln>
                  <a:noFill/>
                </a:ln>
                <a:effectLst/>
                <a:uLnTx/>
                <a:uFillTx/>
              </a:rPr>
            </a:br>
            <a:r>
              <a:rPr kumimoji="0" lang="fi-FI" altLang="fi-FI" b="1" i="0" u="none" strike="noStrike" kern="1200" cap="none" spc="-100" normalizeH="0" baseline="0" noProof="0">
                <a:ln>
                  <a:noFill/>
                </a:ln>
                <a:effectLst/>
                <a:uLnTx/>
                <a:uFillTx/>
              </a:rPr>
              <a:t>luonne ja käyttö </a:t>
            </a:r>
            <a:endParaRPr lang="fi-FI"/>
          </a:p>
        </p:txBody>
      </p:sp>
      <p:pic>
        <p:nvPicPr>
          <p:cNvPr id="8" name="Sisällön paikkamerkki 7" descr="Insinöörit käyttämässä digitaalista tablettia ja projisoituja suunnitelmia">
            <a:extLst>
              <a:ext uri="{FF2B5EF4-FFF2-40B4-BE49-F238E27FC236}">
                <a16:creationId xmlns:a16="http://schemas.microsoft.com/office/drawing/2014/main" id="{65F2C73E-D194-4AED-B3EB-C0AD1C40361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6488" y="1907373"/>
            <a:ext cx="5222875" cy="34861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Alatunnisteen paikkamerkki 3">
            <a:extLst>
              <a:ext uri="{FF2B5EF4-FFF2-40B4-BE49-F238E27FC236}">
                <a16:creationId xmlns:a16="http://schemas.microsoft.com/office/drawing/2014/main" id="{FC74BAFF-3A84-462D-AE1D-A6B3CDDF9AA6}"/>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Rahoitusmarkkinaoikeus luento 4</a:t>
            </a:r>
          </a:p>
        </p:txBody>
      </p:sp>
      <p:sp>
        <p:nvSpPr>
          <p:cNvPr id="5" name="Dian numeron paikkamerkki 4">
            <a:extLst>
              <a:ext uri="{FF2B5EF4-FFF2-40B4-BE49-F238E27FC236}">
                <a16:creationId xmlns:a16="http://schemas.microsoft.com/office/drawing/2014/main" id="{E4A9ACC4-281C-4D07-B3A7-C3AA9D76B297}"/>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11</a:t>
            </a:fld>
            <a:endParaRPr lang="fi-FI" sz="500">
              <a:solidFill>
                <a:prstClr val="black">
                  <a:tint val="75000"/>
                </a:prstClr>
              </a:solidFill>
            </a:endParaRPr>
          </a:p>
        </p:txBody>
      </p:sp>
      <p:graphicFrame>
        <p:nvGraphicFramePr>
          <p:cNvPr id="6" name="Sisällön paikkamerkki 5">
            <a:extLst>
              <a:ext uri="{FF2B5EF4-FFF2-40B4-BE49-F238E27FC236}">
                <a16:creationId xmlns:a16="http://schemas.microsoft.com/office/drawing/2014/main" id="{61CC8903-654F-4C37-9CD0-52034A783347}"/>
              </a:ext>
            </a:extLst>
          </p:cNvPr>
          <p:cNvGraphicFramePr>
            <a:graphicFrameLocks noGrp="1"/>
          </p:cNvGraphicFramePr>
          <p:nvPr>
            <p:ph sz="half" idx="1"/>
            <p:extLst>
              <p:ext uri="{D42A27DB-BD31-4B8C-83A1-F6EECF244321}">
                <p14:modId xmlns:p14="http://schemas.microsoft.com/office/powerpoint/2010/main" val="3866722121"/>
              </p:ext>
            </p:extLst>
          </p:nvPr>
        </p:nvGraphicFramePr>
        <p:xfrm>
          <a:off x="762002" y="1582740"/>
          <a:ext cx="5221817" cy="4135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8774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B80158-578D-49E1-B0E8-7AC37F09A591}"/>
              </a:ext>
            </a:extLst>
          </p:cNvPr>
          <p:cNvSpPr>
            <a:spLocks noGrp="1"/>
          </p:cNvSpPr>
          <p:nvPr>
            <p:ph type="ctrTitle"/>
          </p:nvPr>
        </p:nvSpPr>
        <p:spPr/>
        <p:txBody>
          <a:bodyPr/>
          <a:lstStyle/>
          <a:p>
            <a:pPr algn="ctr"/>
            <a:r>
              <a:rPr kumimoji="0" lang="fi-FI" sz="3600" b="1" i="0" u="none" strike="noStrike" kern="1200" cap="none" spc="-100" normalizeH="0" baseline="0" noProof="0">
                <a:ln>
                  <a:noFill/>
                </a:ln>
                <a:solidFill>
                  <a:srgbClr val="1F497D"/>
                </a:solidFill>
                <a:effectLst/>
                <a:uLnTx/>
                <a:uFillTx/>
                <a:latin typeface="Arial"/>
                <a:ea typeface="ＭＳ Ｐゴシック" charset="0"/>
              </a:rPr>
              <a:t>Pro forma –informaationormit 1</a:t>
            </a:r>
            <a:endParaRPr lang="fi-FI" dirty="0"/>
          </a:p>
        </p:txBody>
      </p:sp>
      <p:graphicFrame>
        <p:nvGraphicFramePr>
          <p:cNvPr id="19" name="Sisällön paikkamerkki 18">
            <a:extLst>
              <a:ext uri="{FF2B5EF4-FFF2-40B4-BE49-F238E27FC236}">
                <a16:creationId xmlns:a16="http://schemas.microsoft.com/office/drawing/2014/main" id="{24A3FD4B-BED9-44BE-8F93-8C25C7F9911D}"/>
              </a:ext>
            </a:extLst>
          </p:cNvPr>
          <p:cNvGraphicFramePr>
            <a:graphicFrameLocks noGrp="1"/>
          </p:cNvGraphicFramePr>
          <p:nvPr>
            <p:ph sz="quarter" idx="14"/>
            <p:extLst>
              <p:ext uri="{D42A27DB-BD31-4B8C-83A1-F6EECF244321}">
                <p14:modId xmlns:p14="http://schemas.microsoft.com/office/powerpoint/2010/main" val="528090862"/>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16EA3D85-E188-4261-A79D-87E2B12F9E42}"/>
              </a:ext>
            </a:extLst>
          </p:cNvPr>
          <p:cNvSpPr>
            <a:spLocks noGrp="1"/>
          </p:cNvSpPr>
          <p:nvPr>
            <p:ph type="ftr" sz="quarter" idx="16"/>
          </p:nvPr>
        </p:nvSpPr>
        <p:spPr/>
        <p:txBody>
          <a:bodyPr/>
          <a:lstStyle/>
          <a:p>
            <a:pPr>
              <a:defRPr/>
            </a:pPr>
            <a:r>
              <a:rPr lang="fi-FI">
                <a:solidFill>
                  <a:prstClr val="black">
                    <a:tint val="75000"/>
                  </a:prstClr>
                </a:solidFill>
              </a:rPr>
              <a:t>Rahoitusmarkkinaoikeus luento 4</a:t>
            </a:r>
          </a:p>
        </p:txBody>
      </p:sp>
      <p:sp>
        <p:nvSpPr>
          <p:cNvPr id="5" name="Dian numeron paikkamerkki 4">
            <a:extLst>
              <a:ext uri="{FF2B5EF4-FFF2-40B4-BE49-F238E27FC236}">
                <a16:creationId xmlns:a16="http://schemas.microsoft.com/office/drawing/2014/main" id="{842A0D28-085C-4E41-8FC5-13EFA905088E}"/>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12</a:t>
            </a:fld>
            <a:endParaRPr lang="fi-FI">
              <a:solidFill>
                <a:prstClr val="black">
                  <a:tint val="75000"/>
                </a:prstClr>
              </a:solidFill>
            </a:endParaRPr>
          </a:p>
        </p:txBody>
      </p:sp>
    </p:spTree>
    <p:extLst>
      <p:ext uri="{BB962C8B-B14F-4D97-AF65-F5344CB8AC3E}">
        <p14:creationId xmlns:p14="http://schemas.microsoft.com/office/powerpoint/2010/main" val="208650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graphicEl>
                                              <a:dgm id="{8C6FB332-806C-4896-B976-8C0FBAED77A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graphicEl>
                                              <a:dgm id="{23D0CB29-8591-4D60-9BBD-B1E1A498DD8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graphicEl>
                                              <a:dgm id="{CD295514-E8E6-41DA-9196-1E198AB26FD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graphicEl>
                                              <a:dgm id="{255D719C-BF88-4D19-B15E-142D442B26F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graphicEl>
                                              <a:dgm id="{B58787D9-A9EC-4AAA-A704-3557EF2D3611}"/>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graphicEl>
                                              <a:dgm id="{901A39EF-CF76-42DB-8294-3A70B139CD63}"/>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graphicEl>
                                              <a:dgm id="{C4F00A44-F3DB-4052-9E90-2D1B14BEB5FC}"/>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graphicEl>
                                              <a:dgm id="{E4D4E854-ECB0-4F8C-9B9E-1348D95AE84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graphicEl>
                                              <a:dgm id="{9F4B0229-A8F8-49B8-946B-7A6537FE336E}"/>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graphicEl>
                                              <a:dgm id="{5C4A5165-975C-4CDD-A85A-EAD16DFADC7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6C2796-57A7-4DF1-9017-74F368A5677B}"/>
              </a:ext>
            </a:extLst>
          </p:cNvPr>
          <p:cNvSpPr>
            <a:spLocks noGrp="1"/>
          </p:cNvSpPr>
          <p:nvPr>
            <p:ph type="ctrTitle"/>
          </p:nvPr>
        </p:nvSpPr>
        <p:spPr/>
        <p:txBody>
          <a:bodyPr/>
          <a:lstStyle/>
          <a:p>
            <a:pPr algn="ctr"/>
            <a:r>
              <a:rPr kumimoji="0" lang="fi-FI" sz="3600" b="1" i="0" u="none" strike="noStrike" kern="1200" cap="none" spc="-100" normalizeH="0" baseline="0" noProof="0" dirty="0">
                <a:ln>
                  <a:noFill/>
                </a:ln>
                <a:solidFill>
                  <a:srgbClr val="1F497D"/>
                </a:solidFill>
                <a:effectLst/>
                <a:uLnTx/>
                <a:uFillTx/>
                <a:latin typeface="Arial"/>
                <a:ea typeface="ＭＳ Ｐゴシック" charset="0"/>
              </a:rPr>
              <a:t>Pro </a:t>
            </a:r>
            <a:r>
              <a:rPr kumimoji="0" lang="fi-FI" sz="3600" b="1" i="0" u="none" strike="noStrike" kern="1200" cap="none" spc="-100" normalizeH="0" baseline="0" noProof="0" dirty="0" err="1">
                <a:ln>
                  <a:noFill/>
                </a:ln>
                <a:solidFill>
                  <a:srgbClr val="1F497D"/>
                </a:solidFill>
                <a:effectLst/>
                <a:uLnTx/>
                <a:uFillTx/>
                <a:latin typeface="Arial"/>
                <a:ea typeface="ＭＳ Ｐゴシック" charset="0"/>
              </a:rPr>
              <a:t>forma</a:t>
            </a:r>
            <a:r>
              <a:rPr kumimoji="0" lang="fi-FI" sz="3600" b="1" i="0" u="none" strike="noStrike" kern="1200" cap="none" spc="-100" normalizeH="0" baseline="0" noProof="0" dirty="0">
                <a:ln>
                  <a:noFill/>
                </a:ln>
                <a:solidFill>
                  <a:srgbClr val="1F497D"/>
                </a:solidFill>
                <a:effectLst/>
                <a:uLnTx/>
                <a:uFillTx/>
                <a:latin typeface="Arial"/>
                <a:ea typeface="ＭＳ Ｐゴシック" charset="0"/>
              </a:rPr>
              <a:t> –informaationormit 2</a:t>
            </a:r>
            <a:endParaRPr lang="fi-FI" dirty="0"/>
          </a:p>
        </p:txBody>
      </p:sp>
      <p:sp>
        <p:nvSpPr>
          <p:cNvPr id="4" name="Alatunnisteen paikkamerkki 3">
            <a:extLst>
              <a:ext uri="{FF2B5EF4-FFF2-40B4-BE49-F238E27FC236}">
                <a16:creationId xmlns:a16="http://schemas.microsoft.com/office/drawing/2014/main" id="{D4F4B063-022C-426F-89BE-866296944C05}"/>
              </a:ext>
            </a:extLst>
          </p:cNvPr>
          <p:cNvSpPr>
            <a:spLocks noGrp="1"/>
          </p:cNvSpPr>
          <p:nvPr>
            <p:ph type="ftr" sz="quarter" idx="16"/>
          </p:nvPr>
        </p:nvSpPr>
        <p:spPr/>
        <p:txBody>
          <a:bodyPr/>
          <a:lstStyle/>
          <a:p>
            <a:pPr>
              <a:defRPr/>
            </a:pPr>
            <a:r>
              <a:rPr lang="fi-FI">
                <a:solidFill>
                  <a:prstClr val="black">
                    <a:tint val="75000"/>
                  </a:prstClr>
                </a:solidFill>
              </a:rPr>
              <a:t>Rahoitusmarkkinaoikeus luento 4</a:t>
            </a:r>
          </a:p>
        </p:txBody>
      </p:sp>
      <p:sp>
        <p:nvSpPr>
          <p:cNvPr id="5" name="Dian numeron paikkamerkki 4">
            <a:extLst>
              <a:ext uri="{FF2B5EF4-FFF2-40B4-BE49-F238E27FC236}">
                <a16:creationId xmlns:a16="http://schemas.microsoft.com/office/drawing/2014/main" id="{C15B88C9-70F8-409D-82D0-45CC4E820436}"/>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13</a:t>
            </a:fld>
            <a:endParaRPr lang="fi-FI">
              <a:solidFill>
                <a:prstClr val="black">
                  <a:tint val="75000"/>
                </a:prstClr>
              </a:solidFill>
            </a:endParaRPr>
          </a:p>
        </p:txBody>
      </p:sp>
      <p:graphicFrame>
        <p:nvGraphicFramePr>
          <p:cNvPr id="6" name="Sisällön paikkamerkki 5">
            <a:extLst>
              <a:ext uri="{FF2B5EF4-FFF2-40B4-BE49-F238E27FC236}">
                <a16:creationId xmlns:a16="http://schemas.microsoft.com/office/drawing/2014/main" id="{05429EAA-2F97-4B69-9665-C2507618E83E}"/>
              </a:ext>
            </a:extLst>
          </p:cNvPr>
          <p:cNvGraphicFramePr>
            <a:graphicFrameLocks noGrp="1"/>
          </p:cNvGraphicFramePr>
          <p:nvPr>
            <p:ph sz="quarter" idx="14"/>
            <p:extLst>
              <p:ext uri="{D42A27DB-BD31-4B8C-83A1-F6EECF244321}">
                <p14:modId xmlns:p14="http://schemas.microsoft.com/office/powerpoint/2010/main" val="1720661222"/>
              </p:ext>
            </p:extLst>
          </p:nvPr>
        </p:nvGraphicFramePr>
        <p:xfrm>
          <a:off x="720725" y="1685925"/>
          <a:ext cx="10780713" cy="3830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339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FDB35CA-1DE3-4121-A8E3-C768D1CEA6D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C94539F8-211C-4092-B027-620C6D0C6D0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0D6A36E6-1353-4144-818B-A6A12F80500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A30EA240-8F6D-4559-B450-506CD43BC7C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199AEB55-32AB-49FC-A24C-84C34580B12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D11941B-440A-4845-8C20-1A803FD86CF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731C9E43-A7A3-4D71-B119-7D63013BC80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0EBE461C-7CA3-4C3A-AAFC-44B8D7775BC4}"/>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dgm id="{8140071C-0860-4D5B-B700-46597C905F5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1CB9BC-5520-4A76-BA95-CAF5D6B9F7D5}"/>
              </a:ext>
            </a:extLst>
          </p:cNvPr>
          <p:cNvSpPr>
            <a:spLocks noGrp="1"/>
          </p:cNvSpPr>
          <p:nvPr>
            <p:ph type="ctrTitle"/>
          </p:nvPr>
        </p:nvSpPr>
        <p:spPr/>
        <p:txBody>
          <a:bodyPr/>
          <a:lstStyle/>
          <a:p>
            <a:pPr algn="ctr"/>
            <a:r>
              <a:rPr lang="fi-FI" dirty="0"/>
              <a:t>Milloin PFI-tietoja tarvitaan </a:t>
            </a:r>
          </a:p>
        </p:txBody>
      </p:sp>
      <p:graphicFrame>
        <p:nvGraphicFramePr>
          <p:cNvPr id="6" name="Sisällön paikkamerkki 5">
            <a:extLst>
              <a:ext uri="{FF2B5EF4-FFF2-40B4-BE49-F238E27FC236}">
                <a16:creationId xmlns:a16="http://schemas.microsoft.com/office/drawing/2014/main" id="{8383A513-5A79-4A32-AA5E-7D2B9BBAF76A}"/>
              </a:ext>
            </a:extLst>
          </p:cNvPr>
          <p:cNvGraphicFramePr>
            <a:graphicFrameLocks noGrp="1"/>
          </p:cNvGraphicFramePr>
          <p:nvPr>
            <p:ph sz="quarter" idx="14"/>
            <p:extLst>
              <p:ext uri="{D42A27DB-BD31-4B8C-83A1-F6EECF244321}">
                <p14:modId xmlns:p14="http://schemas.microsoft.com/office/powerpoint/2010/main" val="2945148245"/>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25C0E1B4-E57C-45A2-A111-1B423C8B2BBB}"/>
              </a:ext>
            </a:extLst>
          </p:cNvPr>
          <p:cNvSpPr>
            <a:spLocks noGrp="1"/>
          </p:cNvSpPr>
          <p:nvPr>
            <p:ph type="ftr" sz="quarter" idx="16"/>
          </p:nvPr>
        </p:nvSpPr>
        <p:spPr/>
        <p:txBody>
          <a:bodyPr/>
          <a:lstStyle/>
          <a:p>
            <a:pPr>
              <a:defRPr/>
            </a:pPr>
            <a:r>
              <a:rPr lang="fi-FI">
                <a:solidFill>
                  <a:prstClr val="black">
                    <a:tint val="75000"/>
                  </a:prstClr>
                </a:solidFill>
              </a:rPr>
              <a:t>Rahoitusmarkkinaoikeus luento 4</a:t>
            </a:r>
          </a:p>
        </p:txBody>
      </p:sp>
      <p:sp>
        <p:nvSpPr>
          <p:cNvPr id="5" name="Dian numeron paikkamerkki 4">
            <a:extLst>
              <a:ext uri="{FF2B5EF4-FFF2-40B4-BE49-F238E27FC236}">
                <a16:creationId xmlns:a16="http://schemas.microsoft.com/office/drawing/2014/main" id="{AFA93BE4-EB76-47D8-AAA1-D86C383E3498}"/>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14</a:t>
            </a:fld>
            <a:endParaRPr lang="fi-FI">
              <a:solidFill>
                <a:prstClr val="black">
                  <a:tint val="75000"/>
                </a:prstClr>
              </a:solidFill>
            </a:endParaRPr>
          </a:p>
        </p:txBody>
      </p:sp>
    </p:spTree>
    <p:extLst>
      <p:ext uri="{BB962C8B-B14F-4D97-AF65-F5344CB8AC3E}">
        <p14:creationId xmlns:p14="http://schemas.microsoft.com/office/powerpoint/2010/main" val="1214673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070F74-379D-4EF6-91E5-3A69DA7FF303}"/>
              </a:ext>
            </a:extLst>
          </p:cNvPr>
          <p:cNvSpPr>
            <a:spLocks noGrp="1"/>
          </p:cNvSpPr>
          <p:nvPr>
            <p:ph type="ctrTitle"/>
          </p:nvPr>
        </p:nvSpPr>
        <p:spPr/>
        <p:txBody>
          <a:bodyPr/>
          <a:lstStyle/>
          <a:p>
            <a:pPr algn="ctr"/>
            <a:r>
              <a:rPr kumimoji="0" lang="fi-FI" altLang="fi-FI" sz="3600" b="1" i="0" u="none" strike="noStrike" kern="1200" cap="none" spc="-100" normalizeH="0" baseline="0" noProof="0" dirty="0">
                <a:ln>
                  <a:noFill/>
                </a:ln>
                <a:solidFill>
                  <a:srgbClr val="1F497D"/>
                </a:solidFill>
                <a:effectLst/>
                <a:uLnTx/>
                <a:uFillTx/>
                <a:latin typeface="Arial"/>
                <a:ea typeface="ＭＳ Ｐゴシック" charset="0"/>
              </a:rPr>
              <a:t>PFI ja ”non-IFRS” -informaatio</a:t>
            </a:r>
            <a:endParaRPr lang="fi-FI" dirty="0"/>
          </a:p>
        </p:txBody>
      </p:sp>
      <p:graphicFrame>
        <p:nvGraphicFramePr>
          <p:cNvPr id="6" name="Sisällön paikkamerkki 5">
            <a:extLst>
              <a:ext uri="{FF2B5EF4-FFF2-40B4-BE49-F238E27FC236}">
                <a16:creationId xmlns:a16="http://schemas.microsoft.com/office/drawing/2014/main" id="{21FF3F0A-FD99-444B-BE6C-818281F6C5A9}"/>
              </a:ext>
            </a:extLst>
          </p:cNvPr>
          <p:cNvGraphicFramePr>
            <a:graphicFrameLocks noGrp="1"/>
          </p:cNvGraphicFramePr>
          <p:nvPr>
            <p:ph sz="quarter" idx="14"/>
            <p:extLst>
              <p:ext uri="{D42A27DB-BD31-4B8C-83A1-F6EECF244321}">
                <p14:modId xmlns:p14="http://schemas.microsoft.com/office/powerpoint/2010/main" val="2437659282"/>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47422F82-93F4-47D7-8D79-A8D7A759F453}"/>
              </a:ext>
            </a:extLst>
          </p:cNvPr>
          <p:cNvSpPr>
            <a:spLocks noGrp="1"/>
          </p:cNvSpPr>
          <p:nvPr>
            <p:ph type="ftr" sz="quarter" idx="16"/>
          </p:nvPr>
        </p:nvSpPr>
        <p:spPr/>
        <p:txBody>
          <a:bodyPr/>
          <a:lstStyle/>
          <a:p>
            <a:pPr>
              <a:defRPr/>
            </a:pPr>
            <a:r>
              <a:rPr lang="fi-FI">
                <a:solidFill>
                  <a:prstClr val="black">
                    <a:tint val="75000"/>
                  </a:prstClr>
                </a:solidFill>
              </a:rPr>
              <a:t>Rahoitusmarkkinaoikeus luento 4</a:t>
            </a:r>
          </a:p>
        </p:txBody>
      </p:sp>
      <p:sp>
        <p:nvSpPr>
          <p:cNvPr id="5" name="Dian numeron paikkamerkki 4">
            <a:extLst>
              <a:ext uri="{FF2B5EF4-FFF2-40B4-BE49-F238E27FC236}">
                <a16:creationId xmlns:a16="http://schemas.microsoft.com/office/drawing/2014/main" id="{A76AA3A4-2594-407B-ABFB-ABD10833A630}"/>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15</a:t>
            </a:fld>
            <a:endParaRPr lang="fi-FI">
              <a:solidFill>
                <a:prstClr val="black">
                  <a:tint val="75000"/>
                </a:prstClr>
              </a:solidFill>
            </a:endParaRPr>
          </a:p>
        </p:txBody>
      </p:sp>
    </p:spTree>
    <p:extLst>
      <p:ext uri="{BB962C8B-B14F-4D97-AF65-F5344CB8AC3E}">
        <p14:creationId xmlns:p14="http://schemas.microsoft.com/office/powerpoint/2010/main" val="49237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D88E6F06-B858-4E75-8874-70893BA808D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C6591E95-6895-4D12-8A81-9DE0AA8C6FC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98323A77-AC4A-4F53-A9D6-14A4CBC550E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105D0ED4-EA7F-4EE2-B51E-C518C398A08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C30512-2D73-486C-9260-97357B900C1F}"/>
              </a:ext>
            </a:extLst>
          </p:cNvPr>
          <p:cNvSpPr>
            <a:spLocks noGrp="1"/>
          </p:cNvSpPr>
          <p:nvPr>
            <p:ph type="title"/>
          </p:nvPr>
        </p:nvSpPr>
        <p:spPr>
          <a:xfrm>
            <a:off x="762002" y="488950"/>
            <a:ext cx="10646833" cy="1079500"/>
          </a:xfrm>
        </p:spPr>
        <p:txBody>
          <a:bodyPr>
            <a:normAutofit/>
          </a:bodyPr>
          <a:lstStyle/>
          <a:p>
            <a:r>
              <a:rPr kumimoji="0" lang="fi-FI" altLang="fi-FI" b="1" i="0" u="none" strike="noStrike" kern="1200" cap="none" spc="-100" normalizeH="0" baseline="0" noProof="0" dirty="0">
                <a:ln>
                  <a:noFill/>
                </a:ln>
                <a:effectLst/>
                <a:uLnTx/>
                <a:uFillTx/>
              </a:rPr>
              <a:t>”Non-IFRS” –Informaatio 1</a:t>
            </a:r>
            <a:endParaRPr lang="fi-FI" dirty="0"/>
          </a:p>
        </p:txBody>
      </p:sp>
      <p:sp>
        <p:nvSpPr>
          <p:cNvPr id="3" name="Sisällön paikkamerkki 2">
            <a:extLst>
              <a:ext uri="{FF2B5EF4-FFF2-40B4-BE49-F238E27FC236}">
                <a16:creationId xmlns:a16="http://schemas.microsoft.com/office/drawing/2014/main" id="{63256010-1E51-46B8-9C69-3720B54EE310}"/>
              </a:ext>
            </a:extLst>
          </p:cNvPr>
          <p:cNvSpPr>
            <a:spLocks noGrp="1"/>
          </p:cNvSpPr>
          <p:nvPr>
            <p:ph sz="half" idx="1"/>
          </p:nvPr>
        </p:nvSpPr>
        <p:spPr>
          <a:xfrm>
            <a:off x="762002" y="1582740"/>
            <a:ext cx="5221817" cy="4135437"/>
          </a:xfrm>
        </p:spPr>
        <p:txBody>
          <a:bodyPr>
            <a:normAutofit/>
          </a:bodyPr>
          <a:lstStyle/>
          <a:p>
            <a:pPr marL="285750" indent="-285750">
              <a:buFont typeface="Arial" panose="020B0604020202020204" pitchFamily="34" charset="0"/>
              <a:buChar char="•"/>
            </a:pPr>
            <a:r>
              <a:rPr lang="fi-FI" dirty="0"/>
              <a:t>Esimerkiksi nettotuotot eivät kerro koko tarinaa, kun yrityksellä on kertaluonteisia maksuja, joilla ei ole merkitystä tulevan kannattavuuden kannalta. Jotkut yritykset poistavat siksi informaatiosta tietyt kustannukset.</a:t>
            </a:r>
          </a:p>
          <a:p>
            <a:pPr marL="285750" indent="-285750">
              <a:buFont typeface="Arial" panose="020B0604020202020204" pitchFamily="34" charset="0"/>
              <a:buChar char="•"/>
            </a:pPr>
            <a:r>
              <a:rPr lang="fi-FI" dirty="0"/>
              <a:t>Ei-IFRS -luvuista jätetyt erät sisältävät usein seuraavia: poistot, </a:t>
            </a:r>
            <a:r>
              <a:rPr lang="fi-FI"/>
              <a:t>liikearvo, </a:t>
            </a:r>
            <a:r>
              <a:rPr lang="fi-FI" dirty="0"/>
              <a:t>kuoletukset, uudelleenjärjestely- ja sulautumiskustannukset, korot ja verot, osakeperusteiset palkat, tappiot tytäryhtiöissä ja kertaluonteiset kulut</a:t>
            </a:r>
          </a:p>
        </p:txBody>
      </p:sp>
      <p:pic>
        <p:nvPicPr>
          <p:cNvPr id="7" name="Sisällön paikkamerkki 6" descr="Geneettisen testin tulokset digitaalisella tabletilla">
            <a:extLst>
              <a:ext uri="{FF2B5EF4-FFF2-40B4-BE49-F238E27FC236}">
                <a16:creationId xmlns:a16="http://schemas.microsoft.com/office/drawing/2014/main" id="{68734604-41F7-4FBB-9492-7C71FAC22AE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6488" y="1691878"/>
            <a:ext cx="5222875" cy="3917156"/>
          </a:xfrm>
        </p:spPr>
      </p:pic>
      <p:sp>
        <p:nvSpPr>
          <p:cNvPr id="4" name="Alatunnisteen paikkamerkki 3">
            <a:extLst>
              <a:ext uri="{FF2B5EF4-FFF2-40B4-BE49-F238E27FC236}">
                <a16:creationId xmlns:a16="http://schemas.microsoft.com/office/drawing/2014/main" id="{EEC8720D-EF39-404D-932B-13FE2F4CEC88}"/>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Rahoitusmarkkinaoikeus luento 4</a:t>
            </a:r>
          </a:p>
        </p:txBody>
      </p:sp>
      <p:sp>
        <p:nvSpPr>
          <p:cNvPr id="5" name="Dian numeron paikkamerkki 4">
            <a:extLst>
              <a:ext uri="{FF2B5EF4-FFF2-40B4-BE49-F238E27FC236}">
                <a16:creationId xmlns:a16="http://schemas.microsoft.com/office/drawing/2014/main" id="{5C343DDF-4D84-4527-A42B-1CAB120E6A7D}"/>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16</a:t>
            </a:fld>
            <a:endParaRPr lang="fi-FI" sz="500">
              <a:solidFill>
                <a:prstClr val="black">
                  <a:tint val="75000"/>
                </a:prstClr>
              </a:solidFill>
            </a:endParaRPr>
          </a:p>
        </p:txBody>
      </p:sp>
    </p:spTree>
    <p:extLst>
      <p:ext uri="{BB962C8B-B14F-4D97-AF65-F5344CB8AC3E}">
        <p14:creationId xmlns:p14="http://schemas.microsoft.com/office/powerpoint/2010/main" val="3886050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178EE4-DB8F-4AF6-B4B7-D9E5B8E5A83D}"/>
              </a:ext>
            </a:extLst>
          </p:cNvPr>
          <p:cNvSpPr>
            <a:spLocks noGrp="1"/>
          </p:cNvSpPr>
          <p:nvPr>
            <p:ph type="ctrTitle"/>
          </p:nvPr>
        </p:nvSpPr>
        <p:spPr/>
        <p:txBody>
          <a:bodyPr/>
          <a:lstStyle/>
          <a:p>
            <a:pPr algn="ctr"/>
            <a:r>
              <a:rPr kumimoji="0" lang="fi-FI" altLang="fi-FI" sz="3300" b="1" i="0" u="none" strike="noStrike" kern="1200" cap="none" spc="-100" normalizeH="0" baseline="0" noProof="0" dirty="0">
                <a:ln>
                  <a:noFill/>
                </a:ln>
                <a:solidFill>
                  <a:prstClr val="black"/>
                </a:solidFill>
                <a:effectLst/>
                <a:uLnTx/>
                <a:uFillTx/>
                <a:latin typeface="Arial"/>
                <a:ea typeface="ＭＳ Ｐゴシック" charset="0"/>
              </a:rPr>
              <a:t>”Non-IFRS” –Informaatio 2</a:t>
            </a:r>
            <a:endParaRPr lang="fi-FI" dirty="0"/>
          </a:p>
        </p:txBody>
      </p:sp>
      <p:graphicFrame>
        <p:nvGraphicFramePr>
          <p:cNvPr id="6" name="Sisällön paikkamerkki 5">
            <a:extLst>
              <a:ext uri="{FF2B5EF4-FFF2-40B4-BE49-F238E27FC236}">
                <a16:creationId xmlns:a16="http://schemas.microsoft.com/office/drawing/2014/main" id="{3949E20B-42D0-4153-886A-F390BF56B3CD}"/>
              </a:ext>
            </a:extLst>
          </p:cNvPr>
          <p:cNvGraphicFramePr>
            <a:graphicFrameLocks noGrp="1"/>
          </p:cNvGraphicFramePr>
          <p:nvPr>
            <p:ph sz="quarter" idx="14"/>
            <p:extLst>
              <p:ext uri="{D42A27DB-BD31-4B8C-83A1-F6EECF244321}">
                <p14:modId xmlns:p14="http://schemas.microsoft.com/office/powerpoint/2010/main" val="1308875486"/>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4FAF5160-A1B9-435A-8705-CE3839C8E8D9}"/>
              </a:ext>
            </a:extLst>
          </p:cNvPr>
          <p:cNvSpPr>
            <a:spLocks noGrp="1"/>
          </p:cNvSpPr>
          <p:nvPr>
            <p:ph type="ftr" sz="quarter" idx="16"/>
          </p:nvPr>
        </p:nvSpPr>
        <p:spPr/>
        <p:txBody>
          <a:bodyPr/>
          <a:lstStyle/>
          <a:p>
            <a:pPr>
              <a:defRPr/>
            </a:pPr>
            <a:r>
              <a:rPr lang="fi-FI">
                <a:solidFill>
                  <a:prstClr val="black">
                    <a:tint val="75000"/>
                  </a:prstClr>
                </a:solidFill>
              </a:rPr>
              <a:t>Rahoitusmarkkinaoikeus luento 4</a:t>
            </a:r>
          </a:p>
        </p:txBody>
      </p:sp>
      <p:sp>
        <p:nvSpPr>
          <p:cNvPr id="5" name="Dian numeron paikkamerkki 4">
            <a:extLst>
              <a:ext uri="{FF2B5EF4-FFF2-40B4-BE49-F238E27FC236}">
                <a16:creationId xmlns:a16="http://schemas.microsoft.com/office/drawing/2014/main" id="{62AC4EF5-A9A6-454D-B926-1F0D65E49BD0}"/>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17</a:t>
            </a:fld>
            <a:endParaRPr lang="fi-FI">
              <a:solidFill>
                <a:prstClr val="black">
                  <a:tint val="75000"/>
                </a:prstClr>
              </a:solidFill>
            </a:endParaRPr>
          </a:p>
        </p:txBody>
      </p:sp>
    </p:spTree>
    <p:extLst>
      <p:ext uri="{BB962C8B-B14F-4D97-AF65-F5344CB8AC3E}">
        <p14:creationId xmlns:p14="http://schemas.microsoft.com/office/powerpoint/2010/main" val="64575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B50D0A2D-1874-4FD9-BBE0-F4C8D9BBCB2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E12B7E09-4C74-4F90-B020-FA65AE6DB99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32992CE9-FC18-430E-B709-EB509259712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A6FCF853-7CDB-46DE-BC24-25481DADEB2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E1198F6-9175-4DD1-9926-D32B8D04ED5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8A1AF502-97CB-4D0F-967F-36546397AAB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54C2B6B-05E9-4AD0-A84C-C261AFAEAC6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435CEA26-74FB-4309-8CDF-BBD381EA56FD}"/>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9E15801B-664C-450C-9CCA-8FD474E6270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171B86-4161-400A-8CAE-D0129E0712E9}"/>
              </a:ext>
            </a:extLst>
          </p:cNvPr>
          <p:cNvSpPr>
            <a:spLocks noGrp="1"/>
          </p:cNvSpPr>
          <p:nvPr>
            <p:ph type="ctrTitle"/>
          </p:nvPr>
        </p:nvSpPr>
        <p:spPr/>
        <p:txBody>
          <a:bodyPr/>
          <a:lstStyle/>
          <a:p>
            <a:pPr algn="ctr"/>
            <a:r>
              <a:rPr lang="fi-FI" dirty="0"/>
              <a:t>Listayhtiöiden tiedonantovelvollisuudet </a:t>
            </a:r>
          </a:p>
        </p:txBody>
      </p:sp>
      <p:graphicFrame>
        <p:nvGraphicFramePr>
          <p:cNvPr id="6" name="Sisällön paikkamerkki 5">
            <a:extLst>
              <a:ext uri="{FF2B5EF4-FFF2-40B4-BE49-F238E27FC236}">
                <a16:creationId xmlns:a16="http://schemas.microsoft.com/office/drawing/2014/main" id="{9812AA70-AE29-4AF2-B0FF-AA2DC2EFE8D3}"/>
              </a:ext>
            </a:extLst>
          </p:cNvPr>
          <p:cNvGraphicFramePr>
            <a:graphicFrameLocks noGrp="1"/>
          </p:cNvGraphicFramePr>
          <p:nvPr>
            <p:ph sz="quarter" idx="14"/>
            <p:extLst>
              <p:ext uri="{D42A27DB-BD31-4B8C-83A1-F6EECF244321}">
                <p14:modId xmlns:p14="http://schemas.microsoft.com/office/powerpoint/2010/main" val="1101557602"/>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D78BD87B-84C0-4B57-A5B9-283CB7178663}"/>
              </a:ext>
            </a:extLst>
          </p:cNvPr>
          <p:cNvSpPr>
            <a:spLocks noGrp="1"/>
          </p:cNvSpPr>
          <p:nvPr>
            <p:ph type="ftr" sz="quarter" idx="16"/>
          </p:nvPr>
        </p:nvSpPr>
        <p:spPr/>
        <p:txBody>
          <a:bodyPr/>
          <a:lstStyle/>
          <a:p>
            <a:pPr>
              <a:defRPr/>
            </a:pPr>
            <a:r>
              <a:rPr lang="fi-FI">
                <a:solidFill>
                  <a:prstClr val="black">
                    <a:tint val="75000"/>
                  </a:prstClr>
                </a:solidFill>
              </a:rPr>
              <a:t>Rahoitusmarkkinaoikeus luento 4</a:t>
            </a:r>
          </a:p>
        </p:txBody>
      </p:sp>
      <p:sp>
        <p:nvSpPr>
          <p:cNvPr id="5" name="Dian numeron paikkamerkki 4">
            <a:extLst>
              <a:ext uri="{FF2B5EF4-FFF2-40B4-BE49-F238E27FC236}">
                <a16:creationId xmlns:a16="http://schemas.microsoft.com/office/drawing/2014/main" id="{8F3DC095-1D5A-483F-8D19-578540A4884E}"/>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a:t>
            </a:fld>
            <a:endParaRPr lang="fi-FI">
              <a:solidFill>
                <a:prstClr val="black">
                  <a:tint val="75000"/>
                </a:prstClr>
              </a:solidFill>
            </a:endParaRPr>
          </a:p>
        </p:txBody>
      </p:sp>
    </p:spTree>
    <p:extLst>
      <p:ext uri="{BB962C8B-B14F-4D97-AF65-F5344CB8AC3E}">
        <p14:creationId xmlns:p14="http://schemas.microsoft.com/office/powerpoint/2010/main" val="48912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BD2BD71-7474-4774-91AE-9BDFA9B3923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E1504176-CE80-4D89-B49F-D4A58E0DD0D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94F850DE-FDA9-40DF-A79E-D57FEC383F3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F9BA5B3-D034-4562-9AA5-52E086F86F7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6471CC21-444D-46A1-8E53-C73CDDA8A7E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26539652-99D0-4F7A-9F65-1933E8B4EB7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E9D7A075-CDD7-4487-8DC7-52E4CB8D65E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813DFF58-3B11-4412-9B06-CBD74EC7D3BC}"/>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A30FE98E-A8D7-4C67-B9E1-0984D51AA4B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FE5331-326B-4A15-A4ED-B46F77746553}"/>
              </a:ext>
            </a:extLst>
          </p:cNvPr>
          <p:cNvSpPr>
            <a:spLocks noGrp="1"/>
          </p:cNvSpPr>
          <p:nvPr>
            <p:ph type="ctrTitle"/>
          </p:nvPr>
        </p:nvSpPr>
        <p:spPr/>
        <p:txBody>
          <a:bodyPr/>
          <a:lstStyle/>
          <a:p>
            <a:pPr algn="ctr"/>
            <a:r>
              <a:rPr lang="fi-FI" dirty="0"/>
              <a:t>Esitevelvollisuus 1: säännökset </a:t>
            </a:r>
          </a:p>
        </p:txBody>
      </p:sp>
      <p:graphicFrame>
        <p:nvGraphicFramePr>
          <p:cNvPr id="6" name="Sisällön paikkamerkki 5">
            <a:extLst>
              <a:ext uri="{FF2B5EF4-FFF2-40B4-BE49-F238E27FC236}">
                <a16:creationId xmlns:a16="http://schemas.microsoft.com/office/drawing/2014/main" id="{EDD88D12-A942-48B9-8308-1387DF9CFA03}"/>
              </a:ext>
            </a:extLst>
          </p:cNvPr>
          <p:cNvGraphicFramePr>
            <a:graphicFrameLocks noGrp="1"/>
          </p:cNvGraphicFramePr>
          <p:nvPr>
            <p:ph sz="quarter" idx="14"/>
            <p:extLst>
              <p:ext uri="{D42A27DB-BD31-4B8C-83A1-F6EECF244321}">
                <p14:modId xmlns:p14="http://schemas.microsoft.com/office/powerpoint/2010/main" val="2166108066"/>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16511271-429E-4263-A4D2-E0A65D3365CA}"/>
              </a:ext>
            </a:extLst>
          </p:cNvPr>
          <p:cNvSpPr>
            <a:spLocks noGrp="1"/>
          </p:cNvSpPr>
          <p:nvPr>
            <p:ph type="ftr" sz="quarter" idx="16"/>
          </p:nvPr>
        </p:nvSpPr>
        <p:spPr/>
        <p:txBody>
          <a:bodyPr/>
          <a:lstStyle/>
          <a:p>
            <a:pPr>
              <a:defRPr/>
            </a:pPr>
            <a:r>
              <a:rPr lang="fi-FI">
                <a:solidFill>
                  <a:prstClr val="black">
                    <a:tint val="75000"/>
                  </a:prstClr>
                </a:solidFill>
              </a:rPr>
              <a:t>Rahoitusmarkkinaoikeus luento 4</a:t>
            </a:r>
          </a:p>
        </p:txBody>
      </p:sp>
      <p:sp>
        <p:nvSpPr>
          <p:cNvPr id="5" name="Dian numeron paikkamerkki 4">
            <a:extLst>
              <a:ext uri="{FF2B5EF4-FFF2-40B4-BE49-F238E27FC236}">
                <a16:creationId xmlns:a16="http://schemas.microsoft.com/office/drawing/2014/main" id="{CB9E3347-5D28-47DF-A105-9D18B633C385}"/>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3</a:t>
            </a:fld>
            <a:endParaRPr lang="fi-FI">
              <a:solidFill>
                <a:prstClr val="black">
                  <a:tint val="75000"/>
                </a:prstClr>
              </a:solidFill>
            </a:endParaRPr>
          </a:p>
        </p:txBody>
      </p:sp>
    </p:spTree>
    <p:extLst>
      <p:ext uri="{BB962C8B-B14F-4D97-AF65-F5344CB8AC3E}">
        <p14:creationId xmlns:p14="http://schemas.microsoft.com/office/powerpoint/2010/main" val="378557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7B7B0C9-D31A-4EE3-B7F6-D4C1CBD1317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852B16AB-457C-4C1D-B439-E521B395E18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43642193-4A42-4D16-8971-0FBE2C63ED9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8F6ABA59-5EA2-4839-8581-328CFEC4630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8202" y="398460"/>
            <a:ext cx="8085599" cy="1195798"/>
          </a:xfrm>
        </p:spPr>
        <p:txBody>
          <a:bodyPr/>
          <a:lstStyle/>
          <a:p>
            <a:pPr algn="ctr"/>
            <a:r>
              <a:rPr lang="fi-FI" sz="4800" dirty="0"/>
              <a:t>Esitevelvollisuus 2 </a:t>
            </a:r>
          </a:p>
        </p:txBody>
      </p:sp>
      <p:sp>
        <p:nvSpPr>
          <p:cNvPr id="3" name="Footer Placeholder 2"/>
          <p:cNvSpPr>
            <a:spLocks noGrp="1"/>
          </p:cNvSpPr>
          <p:nvPr>
            <p:ph type="ftr" sz="quarter" idx="16"/>
          </p:nvPr>
        </p:nvSpPr>
        <p:spPr/>
        <p:txBody>
          <a:bodyPr/>
          <a:lstStyle/>
          <a:p>
            <a:pPr>
              <a:defRPr/>
            </a:pPr>
            <a:r>
              <a:rPr lang="en-US">
                <a:solidFill>
                  <a:prstClr val="black">
                    <a:tint val="75000"/>
                  </a:prstClr>
                </a:solidFill>
                <a:latin typeface="Arial"/>
              </a:rPr>
              <a:t>Rahoitusmarkkinaoikeus luento 4</a:t>
            </a:r>
          </a:p>
        </p:txBody>
      </p:sp>
      <p:sp>
        <p:nvSpPr>
          <p:cNvPr id="5" name="Slide Number Placeholder 4"/>
          <p:cNvSpPr>
            <a:spLocks noGrp="1"/>
          </p:cNvSpPr>
          <p:nvPr>
            <p:ph type="sldNum" sz="quarter" idx="17"/>
          </p:nvPr>
        </p:nvSpPr>
        <p:spPr/>
        <p:txBody>
          <a:bodyPr/>
          <a:lstStyle/>
          <a:p>
            <a:pPr>
              <a:defRPr/>
            </a:pPr>
            <a:fld id="{4DC74067-3E18-49C5-A177-70BF794C5DB3}" type="slidenum">
              <a:rPr lang="en-US">
                <a:solidFill>
                  <a:prstClr val="black">
                    <a:tint val="75000"/>
                  </a:prstClr>
                </a:solidFill>
                <a:latin typeface="Arial"/>
              </a:rPr>
              <a:pPr>
                <a:defRPr/>
              </a:pPr>
              <a:t>4</a:t>
            </a:fld>
            <a:endParaRPr lang="en-US" dirty="0">
              <a:solidFill>
                <a:prstClr val="black">
                  <a:tint val="75000"/>
                </a:prstClr>
              </a:solidFill>
              <a:latin typeface="Arial"/>
            </a:endParaRPr>
          </a:p>
        </p:txBody>
      </p:sp>
      <p:graphicFrame>
        <p:nvGraphicFramePr>
          <p:cNvPr id="8" name="Sisällön paikkamerkki 7">
            <a:extLst>
              <a:ext uri="{FF2B5EF4-FFF2-40B4-BE49-F238E27FC236}">
                <a16:creationId xmlns:a16="http://schemas.microsoft.com/office/drawing/2014/main" id="{83D34D7A-C8B4-4E60-A490-CEF91F297495}"/>
              </a:ext>
            </a:extLst>
          </p:cNvPr>
          <p:cNvGraphicFramePr>
            <a:graphicFrameLocks noGrp="1"/>
          </p:cNvGraphicFramePr>
          <p:nvPr>
            <p:ph sz="quarter" idx="14"/>
            <p:extLst>
              <p:ext uri="{D42A27DB-BD31-4B8C-83A1-F6EECF244321}">
                <p14:modId xmlns:p14="http://schemas.microsoft.com/office/powerpoint/2010/main" val="1690235583"/>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544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3079E48F-0CFB-46FF-AF6C-7218A1D6787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AB38C2B4-8E48-4FFA-B164-99CD10123D6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2769847C-97E8-4414-83AD-5F790A1CAE7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90CC2DDA-6543-44C0-BB96-02B4CF1CCB3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F5651CA0-D6FD-4A2F-B67B-EC82B357C02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B87E3B3B-3551-4105-88AD-24C0E420A06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D0AA66-AB9F-4570-A150-478E0CF848EB}"/>
              </a:ext>
            </a:extLst>
          </p:cNvPr>
          <p:cNvSpPr>
            <a:spLocks noGrp="1"/>
          </p:cNvSpPr>
          <p:nvPr>
            <p:ph type="ctrTitle"/>
          </p:nvPr>
        </p:nvSpPr>
        <p:spPr/>
        <p:txBody>
          <a:bodyPr/>
          <a:lstStyle/>
          <a:p>
            <a:pPr algn="ctr"/>
            <a:r>
              <a:rPr lang="fi-FI" dirty="0"/>
              <a:t>Esitevelvollisuus 3: esitteen vähimmäistiedot ja muoto</a:t>
            </a:r>
          </a:p>
        </p:txBody>
      </p:sp>
      <p:graphicFrame>
        <p:nvGraphicFramePr>
          <p:cNvPr id="6" name="Sisällön paikkamerkki 5">
            <a:extLst>
              <a:ext uri="{FF2B5EF4-FFF2-40B4-BE49-F238E27FC236}">
                <a16:creationId xmlns:a16="http://schemas.microsoft.com/office/drawing/2014/main" id="{D59744F4-FC12-4A2C-A577-5A17D56D24E5}"/>
              </a:ext>
            </a:extLst>
          </p:cNvPr>
          <p:cNvGraphicFramePr>
            <a:graphicFrameLocks noGrp="1"/>
          </p:cNvGraphicFramePr>
          <p:nvPr>
            <p:ph sz="quarter" idx="14"/>
            <p:extLst>
              <p:ext uri="{D42A27DB-BD31-4B8C-83A1-F6EECF244321}">
                <p14:modId xmlns:p14="http://schemas.microsoft.com/office/powerpoint/2010/main" val="198196535"/>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D234BAF8-EE57-4D82-B78C-CF97C5C06250}"/>
              </a:ext>
            </a:extLst>
          </p:cNvPr>
          <p:cNvSpPr>
            <a:spLocks noGrp="1"/>
          </p:cNvSpPr>
          <p:nvPr>
            <p:ph type="ftr" sz="quarter" idx="16"/>
          </p:nvPr>
        </p:nvSpPr>
        <p:spPr/>
        <p:txBody>
          <a:bodyPr/>
          <a:lstStyle/>
          <a:p>
            <a:pPr>
              <a:defRPr/>
            </a:pPr>
            <a:r>
              <a:rPr lang="fi-FI">
                <a:solidFill>
                  <a:prstClr val="black">
                    <a:tint val="75000"/>
                  </a:prstClr>
                </a:solidFill>
              </a:rPr>
              <a:t>Rahoitusmarkkinaoikeus luento 4</a:t>
            </a:r>
          </a:p>
        </p:txBody>
      </p:sp>
      <p:sp>
        <p:nvSpPr>
          <p:cNvPr id="5" name="Dian numeron paikkamerkki 4">
            <a:extLst>
              <a:ext uri="{FF2B5EF4-FFF2-40B4-BE49-F238E27FC236}">
                <a16:creationId xmlns:a16="http://schemas.microsoft.com/office/drawing/2014/main" id="{3820DEB7-9621-4A85-BBF9-46D9376D12F3}"/>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5</a:t>
            </a:fld>
            <a:endParaRPr lang="fi-FI">
              <a:solidFill>
                <a:prstClr val="black">
                  <a:tint val="75000"/>
                </a:prstClr>
              </a:solidFill>
            </a:endParaRPr>
          </a:p>
        </p:txBody>
      </p:sp>
    </p:spTree>
    <p:extLst>
      <p:ext uri="{BB962C8B-B14F-4D97-AF65-F5344CB8AC3E}">
        <p14:creationId xmlns:p14="http://schemas.microsoft.com/office/powerpoint/2010/main" val="165267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3CFD7387-3996-4288-B6A0-CAC1C350D01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29CD8E2-10A8-409F-975F-9BD85A0DCD6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10E3AA9D-2640-4435-BD25-5B1333A14C0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4035A1A5-703D-43A2-8C2D-CD19A54BE86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4D91BAE7-8CDC-4326-9D32-D00FB1F372D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66E77F07-21CB-410A-B09A-98F953D1C03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59836F0D-130E-485A-A153-4D102D6DFF61}"/>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D4D67DA-8896-4178-BF89-92DC14B34E03}"/>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9E2B64AA-2869-4112-8B93-781B5827AA9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A2D10E-35EB-4F5A-954C-C6D2D1CBF792}"/>
              </a:ext>
            </a:extLst>
          </p:cNvPr>
          <p:cNvSpPr>
            <a:spLocks noGrp="1"/>
          </p:cNvSpPr>
          <p:nvPr>
            <p:ph type="ctrTitle"/>
          </p:nvPr>
        </p:nvSpPr>
        <p:spPr/>
        <p:txBody>
          <a:bodyPr/>
          <a:lstStyle/>
          <a:p>
            <a:pPr algn="ctr"/>
            <a:r>
              <a:rPr lang="fi-FI" dirty="0"/>
              <a:t>Esitevelvollisuus 4: Esitteen tarkastaminen, hyväksyminen ja julkaiseminen </a:t>
            </a:r>
          </a:p>
        </p:txBody>
      </p:sp>
      <p:graphicFrame>
        <p:nvGraphicFramePr>
          <p:cNvPr id="8" name="Sisällön paikkamerkki 7">
            <a:extLst>
              <a:ext uri="{FF2B5EF4-FFF2-40B4-BE49-F238E27FC236}">
                <a16:creationId xmlns:a16="http://schemas.microsoft.com/office/drawing/2014/main" id="{A9E2EFCE-856F-43EF-A04B-3FB12D559F17}"/>
              </a:ext>
            </a:extLst>
          </p:cNvPr>
          <p:cNvGraphicFramePr>
            <a:graphicFrameLocks noGrp="1"/>
          </p:cNvGraphicFramePr>
          <p:nvPr>
            <p:ph sz="quarter" idx="14"/>
            <p:extLst>
              <p:ext uri="{D42A27DB-BD31-4B8C-83A1-F6EECF244321}">
                <p14:modId xmlns:p14="http://schemas.microsoft.com/office/powerpoint/2010/main" val="3869812140"/>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2BFC6F9C-272E-428E-87EF-FBB7ED477703}"/>
              </a:ext>
            </a:extLst>
          </p:cNvPr>
          <p:cNvSpPr>
            <a:spLocks noGrp="1"/>
          </p:cNvSpPr>
          <p:nvPr>
            <p:ph type="ftr" sz="quarter" idx="16"/>
          </p:nvPr>
        </p:nvSpPr>
        <p:spPr/>
        <p:txBody>
          <a:bodyPr/>
          <a:lstStyle/>
          <a:p>
            <a:pPr>
              <a:defRPr/>
            </a:pPr>
            <a:r>
              <a:rPr lang="fi-FI">
                <a:solidFill>
                  <a:prstClr val="black">
                    <a:tint val="75000"/>
                  </a:prstClr>
                </a:solidFill>
              </a:rPr>
              <a:t>Rahoitusmarkkinaoikeus luento 4</a:t>
            </a:r>
          </a:p>
        </p:txBody>
      </p:sp>
      <p:sp>
        <p:nvSpPr>
          <p:cNvPr id="5" name="Dian numeron paikkamerkki 4">
            <a:extLst>
              <a:ext uri="{FF2B5EF4-FFF2-40B4-BE49-F238E27FC236}">
                <a16:creationId xmlns:a16="http://schemas.microsoft.com/office/drawing/2014/main" id="{EF820391-AE99-40AB-92A9-C2FADF071771}"/>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6</a:t>
            </a:fld>
            <a:endParaRPr lang="fi-FI">
              <a:solidFill>
                <a:prstClr val="black">
                  <a:tint val="75000"/>
                </a:prstClr>
              </a:solidFill>
            </a:endParaRPr>
          </a:p>
        </p:txBody>
      </p:sp>
    </p:spTree>
    <p:extLst>
      <p:ext uri="{BB962C8B-B14F-4D97-AF65-F5344CB8AC3E}">
        <p14:creationId xmlns:p14="http://schemas.microsoft.com/office/powerpoint/2010/main" val="378573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461E7C61-19DB-40C7-8971-E7176482F70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871171D8-D75C-407A-A78F-2F7F85ADB6E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EFD736C4-409A-4AB8-9638-4C887C914C6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0557B1CE-B8EC-43E3-A8E7-4F06299C4F5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DA3DE11F-CDCA-4AE4-9722-DD6BC6FA650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512508-BECD-4D40-8C29-EF4B3930A68F}"/>
              </a:ext>
            </a:extLst>
          </p:cNvPr>
          <p:cNvSpPr>
            <a:spLocks noGrp="1"/>
          </p:cNvSpPr>
          <p:nvPr>
            <p:ph type="ctrTitle"/>
          </p:nvPr>
        </p:nvSpPr>
        <p:spPr>
          <a:xfrm>
            <a:off x="720003" y="381000"/>
            <a:ext cx="10780799" cy="1195798"/>
          </a:xfrm>
        </p:spPr>
        <p:txBody>
          <a:bodyPr anchor="t">
            <a:normAutofit/>
          </a:bodyPr>
          <a:lstStyle/>
          <a:p>
            <a:r>
              <a:rPr lang="en-US" altLang="fi-FI" dirty="0" err="1"/>
              <a:t>Jatkuva</a:t>
            </a:r>
            <a:r>
              <a:rPr lang="en-US" altLang="fi-FI" dirty="0"/>
              <a:t> ja </a:t>
            </a:r>
            <a:r>
              <a:rPr lang="en-US" altLang="fi-FI" dirty="0" err="1"/>
              <a:t>säännöllinen</a:t>
            </a:r>
            <a:r>
              <a:rPr lang="en-US" altLang="fi-FI" dirty="0"/>
              <a:t> </a:t>
            </a:r>
            <a:r>
              <a:rPr lang="en-US" altLang="fi-FI" dirty="0" err="1"/>
              <a:t>tiedonantovelvollisuus</a:t>
            </a:r>
            <a:r>
              <a:rPr lang="en-US" altLang="fi-FI" dirty="0"/>
              <a:t>: </a:t>
            </a:r>
            <a:r>
              <a:rPr lang="en-US" altLang="fi-FI" dirty="0" err="1"/>
              <a:t>säännökset</a:t>
            </a:r>
            <a:r>
              <a:rPr lang="en-US" altLang="fi-FI" dirty="0"/>
              <a:t> </a:t>
            </a:r>
            <a:endParaRPr lang="fi-FI"/>
          </a:p>
        </p:txBody>
      </p:sp>
      <p:sp>
        <p:nvSpPr>
          <p:cNvPr id="3" name="Sisällön paikkamerkki 2">
            <a:extLst>
              <a:ext uri="{FF2B5EF4-FFF2-40B4-BE49-F238E27FC236}">
                <a16:creationId xmlns:a16="http://schemas.microsoft.com/office/drawing/2014/main" id="{20DEC998-F124-464C-9E95-BD631FF3ABD1}"/>
              </a:ext>
            </a:extLst>
          </p:cNvPr>
          <p:cNvSpPr>
            <a:spLocks noGrp="1"/>
          </p:cNvSpPr>
          <p:nvPr>
            <p:ph sz="quarter" idx="14"/>
          </p:nvPr>
        </p:nvSpPr>
        <p:spPr>
          <a:xfrm>
            <a:off x="720003" y="1685678"/>
            <a:ext cx="5317439" cy="3831557"/>
          </a:xfrm>
        </p:spPr>
        <p:txBody>
          <a:bodyPr>
            <a:normAutofit lnSpcReduction="10000"/>
          </a:bodyPr>
          <a:lstStyle/>
          <a:p>
            <a:pPr marL="285750" indent="-285750">
              <a:buFont typeface="Arial" panose="020B0604020202020204" pitchFamily="34" charset="0"/>
              <a:buChar char="•"/>
            </a:pPr>
            <a:r>
              <a:rPr lang="fi-FI" b="1" i="0" baseline="0" dirty="0">
                <a:hlinkClick r:id="rId2"/>
              </a:rPr>
              <a:t>AML 6 ja 7 luku </a:t>
            </a:r>
          </a:p>
          <a:p>
            <a:pPr marL="285750" indent="-285750">
              <a:buFont typeface="Arial" panose="020B0604020202020204" pitchFamily="34" charset="0"/>
              <a:buChar char="•"/>
            </a:pPr>
            <a:r>
              <a:rPr lang="fi-FI" b="1" i="0" baseline="0" dirty="0">
                <a:hlinkClick r:id="rId2"/>
              </a:rPr>
              <a:t>20.12.2012/1020 Valtiovarainministeriön asetus arvopaperin liikkeeseenlaskijan säännöllisestä tiedonantovelvollisuudesta</a:t>
            </a:r>
            <a:r>
              <a:rPr lang="fi-FI" b="1" i="0" baseline="0" dirty="0"/>
              <a:t> </a:t>
            </a:r>
          </a:p>
          <a:p>
            <a:pPr marL="285750" indent="-285750">
              <a:buFont typeface="Arial" panose="020B0604020202020204" pitchFamily="34" charset="0"/>
              <a:buChar char="•"/>
            </a:pPr>
            <a:r>
              <a:rPr lang="fi-FI" b="1" dirty="0">
                <a:hlinkClick r:id="rId3"/>
              </a:rPr>
              <a:t>Arvopaperien liikkeeseenlaskijat - avoimempia tietoja</a:t>
            </a:r>
            <a:r>
              <a:rPr lang="fi-FI" b="1" dirty="0"/>
              <a:t> : </a:t>
            </a:r>
            <a:r>
              <a:rPr lang="fi-FI" dirty="0"/>
              <a:t>Avoimuusdirektiivi</a:t>
            </a:r>
            <a:r>
              <a:rPr lang="fi-FI" b="0" dirty="0"/>
              <a:t> 2004/109/EY: mm. vuositilinpäätökset ja osavuosikatsaukset; liputusvelvollisuus; liikkeeseenlaskijatietojen avoimuus</a:t>
            </a:r>
          </a:p>
          <a:p>
            <a:pPr marL="285750" indent="-285750">
              <a:buFont typeface="Arial" panose="020B0604020202020204" pitchFamily="34" charset="0"/>
              <a:buChar char="•"/>
            </a:pPr>
            <a:r>
              <a:rPr lang="fi-FI" b="0" dirty="0"/>
              <a:t>Markkinoiden väärinkäyttöasetus (MVA): </a:t>
            </a:r>
            <a:r>
              <a:rPr lang="fi-FI" b="1" i="0" baseline="0" dirty="0">
                <a:hlinkClick r:id="rId4"/>
              </a:rPr>
              <a:t>Asetus (EU) N:o 596/2014 markkinoiden väärinkäytöstä</a:t>
            </a:r>
            <a:r>
              <a:rPr lang="fi-FI" b="1" i="0" baseline="0" dirty="0"/>
              <a:t> 17 art.: Sisäpiiritiedon julkistaminen </a:t>
            </a:r>
            <a:endParaRPr lang="fi-FI" dirty="0"/>
          </a:p>
          <a:p>
            <a:pPr marL="285750" marR="0" lvl="0" indent="-285750" algn="l" defTabSz="3429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fi-FI" sz="1575" b="1" i="0" u="none" strike="noStrike" kern="1200" cap="none" spc="0" normalizeH="0" baseline="0" noProof="0" dirty="0">
                <a:ln>
                  <a:noFill/>
                </a:ln>
                <a:solidFill>
                  <a:prstClr val="black"/>
                </a:solidFill>
                <a:effectLst/>
                <a:uLnTx/>
                <a:uFillTx/>
                <a:latin typeface="Arial"/>
                <a:ea typeface="ＭＳ Ｐゴシック" charset="0"/>
                <a:hlinkClick r:id="rId5"/>
              </a:rPr>
              <a:t>Direktiivi 2014/65/EU rahoitusvälineiden markkinoista</a:t>
            </a:r>
            <a:r>
              <a:rPr kumimoji="0" lang="fi-FI" sz="1575" b="1" i="0" u="none" strike="noStrike" kern="1200" cap="none" spc="0" normalizeH="0" baseline="0" noProof="0" dirty="0">
                <a:ln>
                  <a:noFill/>
                </a:ln>
                <a:solidFill>
                  <a:prstClr val="black"/>
                </a:solidFill>
                <a:effectLst/>
                <a:uLnTx/>
                <a:uFillTx/>
                <a:latin typeface="Arial"/>
                <a:ea typeface="ＭＳ Ｐゴシック" charset="0"/>
              </a:rPr>
              <a:t> (</a:t>
            </a:r>
            <a:r>
              <a:rPr kumimoji="0" lang="fi-FI" sz="1575" b="1" i="0" u="none" strike="noStrike" kern="1200" cap="none" spc="0" normalizeH="0" baseline="0" noProof="0" dirty="0" err="1">
                <a:ln>
                  <a:noFill/>
                </a:ln>
                <a:solidFill>
                  <a:prstClr val="black"/>
                </a:solidFill>
                <a:effectLst/>
                <a:uLnTx/>
                <a:uFillTx/>
                <a:latin typeface="Arial"/>
                <a:ea typeface="ＭＳ Ｐゴシック" charset="0"/>
              </a:rPr>
              <a:t>MiFID</a:t>
            </a:r>
            <a:r>
              <a:rPr kumimoji="0" lang="fi-FI" sz="1575" b="1" i="0" u="none" strike="noStrike" kern="1200" cap="none" spc="0" normalizeH="0" baseline="0" noProof="0" dirty="0">
                <a:ln>
                  <a:noFill/>
                </a:ln>
                <a:solidFill>
                  <a:prstClr val="black"/>
                </a:solidFill>
                <a:effectLst/>
                <a:uLnTx/>
                <a:uFillTx/>
                <a:latin typeface="Arial"/>
                <a:ea typeface="ＭＳ Ｐゴシック" charset="0"/>
              </a:rPr>
              <a:t> II) </a:t>
            </a:r>
            <a:r>
              <a:rPr kumimoji="0" lang="fi-FI" sz="1575" b="0" i="0" u="none" strike="noStrike" kern="1200" cap="none" spc="0" normalizeH="0" baseline="0" noProof="0" dirty="0">
                <a:ln>
                  <a:noFill/>
                </a:ln>
                <a:solidFill>
                  <a:prstClr val="black"/>
                </a:solidFill>
                <a:effectLst/>
                <a:uLnTx/>
                <a:uFillTx/>
                <a:latin typeface="Arial"/>
                <a:ea typeface="ＭＳ Ｐゴシック" charset="0"/>
              </a:rPr>
              <a:t>ja </a:t>
            </a:r>
            <a:r>
              <a:rPr lang="fi-FI" b="1" i="0" baseline="0" dirty="0">
                <a:hlinkClick r:id="rId6"/>
              </a:rPr>
              <a:t>Rahoitusvälineiden markkinoita koskeva asetus</a:t>
            </a:r>
            <a:r>
              <a:rPr lang="fi-FI" b="1" i="0" baseline="0" dirty="0"/>
              <a:t> : </a:t>
            </a:r>
            <a:r>
              <a:rPr lang="fi-FI" b="1" i="0" baseline="0" dirty="0">
                <a:hlinkClick r:id="rId7"/>
              </a:rPr>
              <a:t>Asetus (EU) N:o 600/2014 rahoitusvälineiden markkinoista</a:t>
            </a:r>
            <a:r>
              <a:rPr lang="fi-FI" b="1" i="0" baseline="0" dirty="0"/>
              <a:t> (</a:t>
            </a:r>
            <a:r>
              <a:rPr lang="fi-FI" b="1" i="0" baseline="0" dirty="0" err="1"/>
              <a:t>MiFIR</a:t>
            </a:r>
            <a:r>
              <a:rPr lang="fi-FI" b="1" i="0" baseline="0" dirty="0"/>
              <a:t>) </a:t>
            </a:r>
            <a:endParaRPr lang="fi-FI" dirty="0"/>
          </a:p>
        </p:txBody>
      </p:sp>
      <p:pic>
        <p:nvPicPr>
          <p:cNvPr id="7" name="Sisällön paikkamerkki 6" descr="Tiimalasi ja kalenteri">
            <a:extLst>
              <a:ext uri="{FF2B5EF4-FFF2-40B4-BE49-F238E27FC236}">
                <a16:creationId xmlns:a16="http://schemas.microsoft.com/office/drawing/2014/main" id="{4942814C-F94D-455D-8209-9A783B4C6E13}"/>
              </a:ext>
            </a:extLst>
          </p:cNvPr>
          <p:cNvPicPr>
            <a:picLocks noGrp="1" noChangeAspect="1"/>
          </p:cNvPicPr>
          <p:nvPr>
            <p:ph sz="quarter" idx="18"/>
          </p:nvPr>
        </p:nvPicPr>
        <p:blipFill>
          <a:blip r:embed="rId8">
            <a:extLst>
              <a:ext uri="{28A0092B-C50C-407E-A947-70E740481C1C}">
                <a14:useLocalDpi xmlns:a14="http://schemas.microsoft.com/office/drawing/2010/main" val="0"/>
              </a:ext>
            </a:extLst>
          </a:blip>
          <a:stretch>
            <a:fillRect/>
          </a:stretch>
        </p:blipFill>
        <p:spPr>
          <a:xfrm>
            <a:off x="6183313" y="1819880"/>
            <a:ext cx="5318125" cy="3562728"/>
          </a:xfrm>
        </p:spPr>
      </p:pic>
      <p:sp>
        <p:nvSpPr>
          <p:cNvPr id="4" name="Alatunnisteen paikkamerkki 3">
            <a:extLst>
              <a:ext uri="{FF2B5EF4-FFF2-40B4-BE49-F238E27FC236}">
                <a16:creationId xmlns:a16="http://schemas.microsoft.com/office/drawing/2014/main" id="{43260613-F2B4-4770-9A62-C485BA0090FA}"/>
              </a:ext>
            </a:extLst>
          </p:cNvPr>
          <p:cNvSpPr>
            <a:spLocks noGrp="1"/>
          </p:cNvSpPr>
          <p:nvPr>
            <p:ph type="ftr" sz="quarter" idx="20"/>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Rahoitusmarkkinaoikeus luento 4</a:t>
            </a:r>
          </a:p>
        </p:txBody>
      </p:sp>
      <p:sp>
        <p:nvSpPr>
          <p:cNvPr id="5" name="Dian numeron paikkamerkki 4">
            <a:extLst>
              <a:ext uri="{FF2B5EF4-FFF2-40B4-BE49-F238E27FC236}">
                <a16:creationId xmlns:a16="http://schemas.microsoft.com/office/drawing/2014/main" id="{E0E25641-F225-4276-B58B-814AC0ED36E2}"/>
              </a:ext>
            </a:extLst>
          </p:cNvPr>
          <p:cNvSpPr>
            <a:spLocks noGrp="1"/>
          </p:cNvSpPr>
          <p:nvPr>
            <p:ph type="sldNum" sz="quarter" idx="21"/>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7</a:t>
            </a:fld>
            <a:endParaRPr lang="fi-FI" sz="500" dirty="0">
              <a:solidFill>
                <a:prstClr val="black">
                  <a:tint val="75000"/>
                </a:prstClr>
              </a:solidFill>
            </a:endParaRPr>
          </a:p>
        </p:txBody>
      </p:sp>
    </p:spTree>
    <p:extLst>
      <p:ext uri="{BB962C8B-B14F-4D97-AF65-F5344CB8AC3E}">
        <p14:creationId xmlns:p14="http://schemas.microsoft.com/office/powerpoint/2010/main" val="3651983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1731D9-BA67-4853-9160-A847B9E5929E}"/>
              </a:ext>
            </a:extLst>
          </p:cNvPr>
          <p:cNvSpPr>
            <a:spLocks noGrp="1"/>
          </p:cNvSpPr>
          <p:nvPr>
            <p:ph type="ctrTitle"/>
          </p:nvPr>
        </p:nvSpPr>
        <p:spPr>
          <a:xfrm>
            <a:off x="720003" y="381000"/>
            <a:ext cx="10780799" cy="1195798"/>
          </a:xfrm>
        </p:spPr>
        <p:txBody>
          <a:bodyPr anchor="t">
            <a:normAutofit/>
          </a:bodyPr>
          <a:lstStyle/>
          <a:p>
            <a:r>
              <a:rPr lang="fi-FI" dirty="0"/>
              <a:t>Arvopaperimarkkinoiden yleiset periaatteet (AML 1:2 – 4) </a:t>
            </a:r>
            <a:endParaRPr lang="fi-FI"/>
          </a:p>
        </p:txBody>
      </p:sp>
      <p:sp>
        <p:nvSpPr>
          <p:cNvPr id="4" name="Alatunnisteen paikkamerkki 3">
            <a:extLst>
              <a:ext uri="{FF2B5EF4-FFF2-40B4-BE49-F238E27FC236}">
                <a16:creationId xmlns:a16="http://schemas.microsoft.com/office/drawing/2014/main" id="{777278B1-4785-40DD-B118-A3341C845CC5}"/>
              </a:ext>
            </a:extLst>
          </p:cNvPr>
          <p:cNvSpPr>
            <a:spLocks noGrp="1"/>
          </p:cNvSpPr>
          <p:nvPr>
            <p:ph type="ftr" sz="quarter" idx="16"/>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Rahoitusmarkkinaoikeus luento 4</a:t>
            </a:r>
          </a:p>
        </p:txBody>
      </p:sp>
      <p:sp>
        <p:nvSpPr>
          <p:cNvPr id="5" name="Dian numeron paikkamerkki 4">
            <a:extLst>
              <a:ext uri="{FF2B5EF4-FFF2-40B4-BE49-F238E27FC236}">
                <a16:creationId xmlns:a16="http://schemas.microsoft.com/office/drawing/2014/main" id="{90276E70-A4B0-4423-9F88-F6AE63C38342}"/>
              </a:ext>
            </a:extLst>
          </p:cNvPr>
          <p:cNvSpPr>
            <a:spLocks noGrp="1"/>
          </p:cNvSpPr>
          <p:nvPr>
            <p:ph type="sldNum" sz="quarter" idx="17"/>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8</a:t>
            </a:fld>
            <a:endParaRPr lang="fi-FI" sz="500">
              <a:solidFill>
                <a:prstClr val="black">
                  <a:tint val="75000"/>
                </a:prstClr>
              </a:solidFill>
            </a:endParaRPr>
          </a:p>
        </p:txBody>
      </p:sp>
      <p:graphicFrame>
        <p:nvGraphicFramePr>
          <p:cNvPr id="6" name="Sisällön paikkamerkki 5">
            <a:extLst>
              <a:ext uri="{FF2B5EF4-FFF2-40B4-BE49-F238E27FC236}">
                <a16:creationId xmlns:a16="http://schemas.microsoft.com/office/drawing/2014/main" id="{7FFC568D-E0C9-D3F8-5F87-4CD2269EE4A1}"/>
              </a:ext>
            </a:extLst>
          </p:cNvPr>
          <p:cNvGraphicFramePr>
            <a:graphicFrameLocks noGrp="1"/>
          </p:cNvGraphicFramePr>
          <p:nvPr>
            <p:ph sz="quarter" idx="14"/>
            <p:extLst>
              <p:ext uri="{D42A27DB-BD31-4B8C-83A1-F6EECF244321}">
                <p14:modId xmlns:p14="http://schemas.microsoft.com/office/powerpoint/2010/main" val="96284618"/>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8197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07E073-9735-488E-9D38-0E1CE0E89CF5}"/>
              </a:ext>
            </a:extLst>
          </p:cNvPr>
          <p:cNvSpPr>
            <a:spLocks noGrp="1"/>
          </p:cNvSpPr>
          <p:nvPr>
            <p:ph type="title"/>
          </p:nvPr>
        </p:nvSpPr>
        <p:spPr>
          <a:xfrm>
            <a:off x="762002" y="488950"/>
            <a:ext cx="10646833" cy="1079500"/>
          </a:xfrm>
        </p:spPr>
        <p:txBody>
          <a:bodyPr>
            <a:normAutofit/>
          </a:bodyPr>
          <a:lstStyle/>
          <a:p>
            <a:pPr>
              <a:lnSpc>
                <a:spcPct val="90000"/>
              </a:lnSpc>
            </a:pPr>
            <a:r>
              <a:rPr lang="fi-FI" dirty="0"/>
              <a:t>Säännöllinen tiedonantovelvollisuus AML 7 luku </a:t>
            </a:r>
            <a:br>
              <a:rPr lang="fi-FI" dirty="0"/>
            </a:br>
            <a:r>
              <a:rPr lang="fi-FI" dirty="0"/>
              <a:t>1</a:t>
            </a:r>
            <a:endParaRPr lang="fi-FI"/>
          </a:p>
        </p:txBody>
      </p:sp>
      <p:pic>
        <p:nvPicPr>
          <p:cNvPr id="7" name="Sisällön paikkamerkki 6" descr="Kaavio asiakirjassa ja kynä">
            <a:extLst>
              <a:ext uri="{FF2B5EF4-FFF2-40B4-BE49-F238E27FC236}">
                <a16:creationId xmlns:a16="http://schemas.microsoft.com/office/drawing/2014/main" id="{B8C43929-8CA7-43D9-A373-130FAC155B10}"/>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4634" r="1083" b="3"/>
          <a:stretch/>
        </p:blipFill>
        <p:spPr>
          <a:xfrm>
            <a:off x="762002" y="1582740"/>
            <a:ext cx="5221817" cy="4135437"/>
          </a:xfrm>
          <a:noFill/>
        </p:spPr>
      </p:pic>
      <p:sp>
        <p:nvSpPr>
          <p:cNvPr id="3" name="Sisällön paikkamerkki 2">
            <a:extLst>
              <a:ext uri="{FF2B5EF4-FFF2-40B4-BE49-F238E27FC236}">
                <a16:creationId xmlns:a16="http://schemas.microsoft.com/office/drawing/2014/main" id="{655AD0B9-6BB0-450D-B353-F5C9C237DC93}"/>
              </a:ext>
            </a:extLst>
          </p:cNvPr>
          <p:cNvSpPr>
            <a:spLocks noGrp="1"/>
          </p:cNvSpPr>
          <p:nvPr>
            <p:ph sz="half" idx="2"/>
          </p:nvPr>
        </p:nvSpPr>
        <p:spPr>
          <a:xfrm>
            <a:off x="6187017" y="1582740"/>
            <a:ext cx="5221816" cy="4135437"/>
          </a:xfrm>
        </p:spPr>
        <p:txBody>
          <a:bodyPr>
            <a:normAutofit/>
          </a:bodyPr>
          <a:lstStyle/>
          <a:p>
            <a:pPr marL="285750" indent="-285750">
              <a:buFont typeface="Arial" panose="020B0604020202020204" pitchFamily="34" charset="0"/>
              <a:buChar char="•"/>
            </a:pPr>
            <a:r>
              <a:rPr lang="fi-FI" b="1" dirty="0"/>
              <a:t>Tilinpäätöksen ja toimintakertomuksen julkistaminen </a:t>
            </a:r>
          </a:p>
          <a:p>
            <a:pPr marL="285750" indent="-285750">
              <a:buFont typeface="Arial" panose="020B0604020202020204" pitchFamily="34" charset="0"/>
              <a:buChar char="•"/>
            </a:pPr>
            <a:r>
              <a:rPr lang="fi-FI" dirty="0"/>
              <a:t>Palkitsemisraportti </a:t>
            </a:r>
            <a:endParaRPr lang="fi-FI" b="1" dirty="0"/>
          </a:p>
          <a:p>
            <a:pPr marL="285750" indent="-285750">
              <a:buFont typeface="Arial" panose="020B0604020202020204" pitchFamily="34" charset="0"/>
              <a:buChar char="•"/>
            </a:pPr>
            <a:r>
              <a:rPr lang="fi-FI" b="1" dirty="0"/>
              <a:t>Tilintarkastuskertomus ja sen julkistaminen</a:t>
            </a:r>
          </a:p>
          <a:p>
            <a:pPr marL="285750" indent="-285750">
              <a:buFont typeface="Arial" panose="020B0604020202020204" pitchFamily="34" charset="0"/>
              <a:buChar char="•"/>
            </a:pPr>
            <a:r>
              <a:rPr lang="fi-FI"/>
              <a:t>Osavuosikatsaus </a:t>
            </a:r>
            <a:endParaRPr lang="fi-FI" dirty="0"/>
          </a:p>
        </p:txBody>
      </p:sp>
      <p:sp>
        <p:nvSpPr>
          <p:cNvPr id="4" name="Alatunnisteen paikkamerkki 3">
            <a:extLst>
              <a:ext uri="{FF2B5EF4-FFF2-40B4-BE49-F238E27FC236}">
                <a16:creationId xmlns:a16="http://schemas.microsoft.com/office/drawing/2014/main" id="{549D327C-07D1-4A56-8159-CD1F546DCAA6}"/>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Rahoitusmarkkinaoikeus luento 4</a:t>
            </a:r>
          </a:p>
        </p:txBody>
      </p:sp>
      <p:sp>
        <p:nvSpPr>
          <p:cNvPr id="5" name="Dian numeron paikkamerkki 4">
            <a:extLst>
              <a:ext uri="{FF2B5EF4-FFF2-40B4-BE49-F238E27FC236}">
                <a16:creationId xmlns:a16="http://schemas.microsoft.com/office/drawing/2014/main" id="{E9550987-F55A-49D4-BB7A-5176622CCB4C}"/>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9</a:t>
            </a:fld>
            <a:endParaRPr lang="fi-FI" sz="500">
              <a:solidFill>
                <a:prstClr val="black">
                  <a:tint val="75000"/>
                </a:prstClr>
              </a:solidFill>
            </a:endParaRPr>
          </a:p>
        </p:txBody>
      </p:sp>
    </p:spTree>
    <p:extLst>
      <p:ext uri="{BB962C8B-B14F-4D97-AF65-F5344CB8AC3E}">
        <p14:creationId xmlns:p14="http://schemas.microsoft.com/office/powerpoint/2010/main" val="1440225063"/>
      </p:ext>
    </p:extLst>
  </p:cSld>
  <p:clrMapOvr>
    <a:masterClrMapping/>
  </p:clrMapOvr>
</p:sld>
</file>

<file path=ppt/theme/theme1.xml><?xml version="1.0" encoding="utf-8"?>
<a:theme xmlns:a="http://schemas.openxmlformats.org/drawingml/2006/main" name="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992</TotalTime>
  <Words>1572</Words>
  <Application>Microsoft Office PowerPoint</Application>
  <PresentationFormat>Laajakuva</PresentationFormat>
  <Paragraphs>130</Paragraphs>
  <Slides>17</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17</vt:i4>
      </vt:variant>
    </vt:vector>
  </HeadingPairs>
  <TitlesOfParts>
    <vt:vector size="23" baseType="lpstr">
      <vt:lpstr>Arial</vt:lpstr>
      <vt:lpstr>Calibri</vt:lpstr>
      <vt:lpstr>Courier New</vt:lpstr>
      <vt:lpstr>Georgia</vt:lpstr>
      <vt:lpstr>Lucida Grande</vt:lpstr>
      <vt:lpstr>Aalto_BIZ_121031</vt:lpstr>
      <vt:lpstr>Rahoitusmarkkinaoikeus  Luento 4</vt:lpstr>
      <vt:lpstr>Listayhtiöiden tiedonantovelvollisuudet </vt:lpstr>
      <vt:lpstr>Esitevelvollisuus 1: säännökset </vt:lpstr>
      <vt:lpstr>Esitevelvollisuus 2 </vt:lpstr>
      <vt:lpstr>Esitevelvollisuus 3: esitteen vähimmäistiedot ja muoto</vt:lpstr>
      <vt:lpstr>Esitevelvollisuus 4: Esitteen tarkastaminen, hyväksyminen ja julkaiseminen </vt:lpstr>
      <vt:lpstr>Jatkuva ja säännöllinen tiedonantovelvollisuus: säännökset </vt:lpstr>
      <vt:lpstr>Arvopaperimarkkinoiden yleiset periaatteet (AML 1:2 – 4) </vt:lpstr>
      <vt:lpstr>Säännöllinen tiedonantovelvollisuus AML 7 luku  1</vt:lpstr>
      <vt:lpstr>Tilinpäätöstiedottamisen normit ja ns. pro forma -informaatio (PFI) </vt:lpstr>
      <vt:lpstr>Pro Forma –informaation  luonne ja käyttö </vt:lpstr>
      <vt:lpstr>Pro forma –informaationormit 1</vt:lpstr>
      <vt:lpstr>Pro forma –informaationormit 2</vt:lpstr>
      <vt:lpstr>Milloin PFI-tietoja tarvitaan </vt:lpstr>
      <vt:lpstr>PFI ja ”non-IFRS” -informaatio</vt:lpstr>
      <vt:lpstr>”Non-IFRS” –Informaatio 1</vt:lpstr>
      <vt:lpstr>”Non-IFRS” –Informaatio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Rahoitusmarkkinaoikeus  Luento 3</dc:title>
  <dc:creator>Matti Rudanko</dc:creator>
  <cp:lastModifiedBy>Rudanko Matti</cp:lastModifiedBy>
  <cp:revision>55</cp:revision>
  <dcterms:created xsi:type="dcterms:W3CDTF">2020-10-06T13:46:15Z</dcterms:created>
  <dcterms:modified xsi:type="dcterms:W3CDTF">2022-11-01T15:52:26Z</dcterms:modified>
</cp:coreProperties>
</file>