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 id="2147483714" r:id="rId2"/>
  </p:sldMasterIdLst>
  <p:notesMasterIdLst>
    <p:notesMasterId r:id="rId16"/>
  </p:notesMasterIdLst>
  <p:sldIdLst>
    <p:sldId id="256" r:id="rId3"/>
    <p:sldId id="266" r:id="rId4"/>
    <p:sldId id="271" r:id="rId5"/>
    <p:sldId id="281" r:id="rId6"/>
    <p:sldId id="272" r:id="rId7"/>
    <p:sldId id="273" r:id="rId8"/>
    <p:sldId id="274" r:id="rId9"/>
    <p:sldId id="275" r:id="rId10"/>
    <p:sldId id="276" r:id="rId11"/>
    <p:sldId id="277" r:id="rId12"/>
    <p:sldId id="278" r:id="rId13"/>
    <p:sldId id="279" r:id="rId14"/>
    <p:sldId id="280"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3" Type="http://schemas.openxmlformats.org/officeDocument/2006/relationships/hyperlink" Target="https://www.finanssivalvonta.fi/saantely/maarays-ja-ohjekokoelma/" TargetMode="External"/><Relationship Id="rId2" Type="http://schemas.openxmlformats.org/officeDocument/2006/relationships/hyperlink" Target="https://www.edilex.fi/lainsaadanto/20120746#O4L11P24" TargetMode="External"/><Relationship Id="rId1" Type="http://schemas.openxmlformats.org/officeDocument/2006/relationships/hyperlink" Target="https://www.edilex.fi/eu-lainsaadanto/32004L0025"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finanssivalvonta.fi/saantely/maarays-ja-ohjekokoelma/" TargetMode="External"/><Relationship Id="rId2" Type="http://schemas.openxmlformats.org/officeDocument/2006/relationships/hyperlink" Target="https://www.edilex.fi/lainsaadanto/20120746#O4L11P24" TargetMode="External"/><Relationship Id="rId1" Type="http://schemas.openxmlformats.org/officeDocument/2006/relationships/hyperlink" Target="https://www.edilex.fi/eu-lainsaadanto/32004L0025" TargetMode="Externa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821AF8-2D7C-4A53-87E6-DA8F0A77D66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fi-FI"/>
        </a:p>
      </dgm:t>
    </dgm:pt>
    <dgm:pt modelId="{CC841CA4-3509-4A4D-80ED-E07EE8D964C5}">
      <dgm:prSet/>
      <dgm:spPr/>
      <dgm:t>
        <a:bodyPr/>
        <a:lstStyle/>
        <a:p>
          <a:r>
            <a:rPr lang="fi-FI" b="1"/>
            <a:t>EPNDir 2004/25/EY julkisista ostotarjouksista 21.4.2004: </a:t>
          </a:r>
          <a:r>
            <a:rPr lang="fi-FI" b="1">
              <a:hlinkClick xmlns:r="http://schemas.openxmlformats.org/officeDocument/2006/relationships" r:id="rId1"/>
            </a:rPr>
            <a:t>https://www.edilex.fi/eu-lainsaadanto/32004L0025</a:t>
          </a:r>
          <a:r>
            <a:rPr lang="fi-FI" b="1"/>
            <a:t> </a:t>
          </a:r>
          <a:r>
            <a:rPr lang="en-US" b="1" i="0" baseline="0"/>
            <a:t>(DIRECTIVE 2004/25/EC OF THE EUROPEAN PARLIAMENT AND OF THE COUNCIL of 21 April 2004 on takeover bids; Takeover Directive)</a:t>
          </a:r>
          <a:endParaRPr lang="fi-FI"/>
        </a:p>
      </dgm:t>
    </dgm:pt>
    <dgm:pt modelId="{A15E708D-BF09-4C48-A7C0-DDD1765DFFA1}" type="parTrans" cxnId="{8A49BF56-FE74-40B4-B65A-91A63DDCC595}">
      <dgm:prSet/>
      <dgm:spPr/>
      <dgm:t>
        <a:bodyPr/>
        <a:lstStyle/>
        <a:p>
          <a:endParaRPr lang="fi-FI"/>
        </a:p>
      </dgm:t>
    </dgm:pt>
    <dgm:pt modelId="{5A1ECF5E-39A8-473B-AC62-FF8ECB678863}" type="sibTrans" cxnId="{8A49BF56-FE74-40B4-B65A-91A63DDCC595}">
      <dgm:prSet/>
      <dgm:spPr/>
      <dgm:t>
        <a:bodyPr/>
        <a:lstStyle/>
        <a:p>
          <a:endParaRPr lang="fi-FI"/>
        </a:p>
      </dgm:t>
    </dgm:pt>
    <dgm:pt modelId="{9E2F6D7D-5F95-4639-94CF-2589F5886E71}">
      <dgm:prSet/>
      <dgm:spPr/>
      <dgm:t>
        <a:bodyPr/>
        <a:lstStyle/>
        <a:p>
          <a:r>
            <a:rPr lang="fi-FI" b="1" dirty="0">
              <a:hlinkClick xmlns:r="http://schemas.openxmlformats.org/officeDocument/2006/relationships" r:id="rId2"/>
            </a:rPr>
            <a:t>AML luku 11</a:t>
          </a:r>
          <a:endParaRPr lang="fi-FI" dirty="0"/>
        </a:p>
      </dgm:t>
    </dgm:pt>
    <dgm:pt modelId="{166F27AD-861E-4D66-A8B2-1C037267DEF6}" type="parTrans" cxnId="{808A54CF-C6B7-4018-91F8-44D64AAAAB52}">
      <dgm:prSet/>
      <dgm:spPr/>
      <dgm:t>
        <a:bodyPr/>
        <a:lstStyle/>
        <a:p>
          <a:endParaRPr lang="fi-FI"/>
        </a:p>
      </dgm:t>
    </dgm:pt>
    <dgm:pt modelId="{4F39FA12-0FAF-4FDA-8155-E1D7EE54572A}" type="sibTrans" cxnId="{808A54CF-C6B7-4018-91F8-44D64AAAAB52}">
      <dgm:prSet/>
      <dgm:spPr/>
      <dgm:t>
        <a:bodyPr/>
        <a:lstStyle/>
        <a:p>
          <a:endParaRPr lang="fi-FI"/>
        </a:p>
      </dgm:t>
    </dgm:pt>
    <dgm:pt modelId="{4CEE76EF-9FCA-4B6B-80B4-21A03CD61A28}">
      <dgm:prSet/>
      <dgm:spPr/>
      <dgm:t>
        <a:bodyPr/>
        <a:lstStyle/>
        <a:p>
          <a:r>
            <a:rPr lang="fi-FI" b="1"/>
            <a:t>F</a:t>
          </a:r>
          <a:r>
            <a:rPr lang="fi-FI" b="1" i="0" baseline="0"/>
            <a:t>inanssivalvonnan Määräykset ja ohjeet 9/2013 Julkinen ostotarjous ja tarjousvelvollisuus: </a:t>
          </a:r>
          <a:r>
            <a:rPr lang="fi-FI" b="1">
              <a:hlinkClick xmlns:r="http://schemas.openxmlformats.org/officeDocument/2006/relationships" r:id="rId3"/>
            </a:rPr>
            <a:t>https://www.finanssivalvonta.fi/saantely/maarays-ja-ohjekokoelma/</a:t>
          </a:r>
          <a:r>
            <a:rPr lang="en-US" b="1"/>
            <a:t> </a:t>
          </a:r>
          <a:endParaRPr lang="fi-FI"/>
        </a:p>
      </dgm:t>
    </dgm:pt>
    <dgm:pt modelId="{6A08BF18-3C6F-4B1F-A0D9-58E19D7CE7EC}" type="parTrans" cxnId="{5D047103-6731-412B-B753-6E6E7BFC7D8C}">
      <dgm:prSet/>
      <dgm:spPr/>
      <dgm:t>
        <a:bodyPr/>
        <a:lstStyle/>
        <a:p>
          <a:endParaRPr lang="fi-FI"/>
        </a:p>
      </dgm:t>
    </dgm:pt>
    <dgm:pt modelId="{C582CDF7-9184-447F-B006-690A8959CF86}" type="sibTrans" cxnId="{5D047103-6731-412B-B753-6E6E7BFC7D8C}">
      <dgm:prSet/>
      <dgm:spPr/>
      <dgm:t>
        <a:bodyPr/>
        <a:lstStyle/>
        <a:p>
          <a:endParaRPr lang="fi-FI"/>
        </a:p>
      </dgm:t>
    </dgm:pt>
    <dgm:pt modelId="{AA3C2721-9606-4A01-B43B-946295194785}" type="pres">
      <dgm:prSet presAssocID="{E7821AF8-2D7C-4A53-87E6-DA8F0A77D663}" presName="linear" presStyleCnt="0">
        <dgm:presLayoutVars>
          <dgm:animLvl val="lvl"/>
          <dgm:resizeHandles val="exact"/>
        </dgm:presLayoutVars>
      </dgm:prSet>
      <dgm:spPr/>
    </dgm:pt>
    <dgm:pt modelId="{37048626-31E8-4D3D-8C39-ADA58CC7FEF9}" type="pres">
      <dgm:prSet presAssocID="{CC841CA4-3509-4A4D-80ED-E07EE8D964C5}" presName="parentText" presStyleLbl="node1" presStyleIdx="0" presStyleCnt="3">
        <dgm:presLayoutVars>
          <dgm:chMax val="0"/>
          <dgm:bulletEnabled val="1"/>
        </dgm:presLayoutVars>
      </dgm:prSet>
      <dgm:spPr/>
    </dgm:pt>
    <dgm:pt modelId="{062D3EFB-6D9C-43E3-B34F-4B306B7BAA4E}" type="pres">
      <dgm:prSet presAssocID="{5A1ECF5E-39A8-473B-AC62-FF8ECB678863}" presName="spacer" presStyleCnt="0"/>
      <dgm:spPr/>
    </dgm:pt>
    <dgm:pt modelId="{3FC5E8E2-256F-4E86-9514-619F0EE17285}" type="pres">
      <dgm:prSet presAssocID="{9E2F6D7D-5F95-4639-94CF-2589F5886E71}" presName="parentText" presStyleLbl="node1" presStyleIdx="1" presStyleCnt="3">
        <dgm:presLayoutVars>
          <dgm:chMax val="0"/>
          <dgm:bulletEnabled val="1"/>
        </dgm:presLayoutVars>
      </dgm:prSet>
      <dgm:spPr/>
    </dgm:pt>
    <dgm:pt modelId="{5D50B040-5D17-401D-A6AC-AAE8BD8D4798}" type="pres">
      <dgm:prSet presAssocID="{4F39FA12-0FAF-4FDA-8155-E1D7EE54572A}" presName="spacer" presStyleCnt="0"/>
      <dgm:spPr/>
    </dgm:pt>
    <dgm:pt modelId="{634C41C3-B396-46E9-8E2A-3A2355454EE9}" type="pres">
      <dgm:prSet presAssocID="{4CEE76EF-9FCA-4B6B-80B4-21A03CD61A28}" presName="parentText" presStyleLbl="node1" presStyleIdx="2" presStyleCnt="3">
        <dgm:presLayoutVars>
          <dgm:chMax val="0"/>
          <dgm:bulletEnabled val="1"/>
        </dgm:presLayoutVars>
      </dgm:prSet>
      <dgm:spPr/>
    </dgm:pt>
  </dgm:ptLst>
  <dgm:cxnLst>
    <dgm:cxn modelId="{5D047103-6731-412B-B753-6E6E7BFC7D8C}" srcId="{E7821AF8-2D7C-4A53-87E6-DA8F0A77D663}" destId="{4CEE76EF-9FCA-4B6B-80B4-21A03CD61A28}" srcOrd="2" destOrd="0" parTransId="{6A08BF18-3C6F-4B1F-A0D9-58E19D7CE7EC}" sibTransId="{C582CDF7-9184-447F-B006-690A8959CF86}"/>
    <dgm:cxn modelId="{B5914A0E-C0B8-45FB-B204-2B36F566952A}" type="presOf" srcId="{E7821AF8-2D7C-4A53-87E6-DA8F0A77D663}" destId="{AA3C2721-9606-4A01-B43B-946295194785}" srcOrd="0" destOrd="0" presId="urn:microsoft.com/office/officeart/2005/8/layout/vList2"/>
    <dgm:cxn modelId="{90183546-40BA-42C2-9D66-D747342C60B5}" type="presOf" srcId="{9E2F6D7D-5F95-4639-94CF-2589F5886E71}" destId="{3FC5E8E2-256F-4E86-9514-619F0EE17285}" srcOrd="0" destOrd="0" presId="urn:microsoft.com/office/officeart/2005/8/layout/vList2"/>
    <dgm:cxn modelId="{90683772-7F01-4BC3-9EB3-2A16E7480BCF}" type="presOf" srcId="{4CEE76EF-9FCA-4B6B-80B4-21A03CD61A28}" destId="{634C41C3-B396-46E9-8E2A-3A2355454EE9}" srcOrd="0" destOrd="0" presId="urn:microsoft.com/office/officeart/2005/8/layout/vList2"/>
    <dgm:cxn modelId="{8A49BF56-FE74-40B4-B65A-91A63DDCC595}" srcId="{E7821AF8-2D7C-4A53-87E6-DA8F0A77D663}" destId="{CC841CA4-3509-4A4D-80ED-E07EE8D964C5}" srcOrd="0" destOrd="0" parTransId="{A15E708D-BF09-4C48-A7C0-DDD1765DFFA1}" sibTransId="{5A1ECF5E-39A8-473B-AC62-FF8ECB678863}"/>
    <dgm:cxn modelId="{A2FCE586-2D5F-44F4-BDBD-80A3ABC2F702}" type="presOf" srcId="{CC841CA4-3509-4A4D-80ED-E07EE8D964C5}" destId="{37048626-31E8-4D3D-8C39-ADA58CC7FEF9}" srcOrd="0" destOrd="0" presId="urn:microsoft.com/office/officeart/2005/8/layout/vList2"/>
    <dgm:cxn modelId="{808A54CF-C6B7-4018-91F8-44D64AAAAB52}" srcId="{E7821AF8-2D7C-4A53-87E6-DA8F0A77D663}" destId="{9E2F6D7D-5F95-4639-94CF-2589F5886E71}" srcOrd="1" destOrd="0" parTransId="{166F27AD-861E-4D66-A8B2-1C037267DEF6}" sibTransId="{4F39FA12-0FAF-4FDA-8155-E1D7EE54572A}"/>
    <dgm:cxn modelId="{4857FC2B-7016-4A4C-A8FB-BE6ED46B5552}" type="presParOf" srcId="{AA3C2721-9606-4A01-B43B-946295194785}" destId="{37048626-31E8-4D3D-8C39-ADA58CC7FEF9}" srcOrd="0" destOrd="0" presId="urn:microsoft.com/office/officeart/2005/8/layout/vList2"/>
    <dgm:cxn modelId="{7F41C588-24CE-4CF9-B963-9FDC24F6A33B}" type="presParOf" srcId="{AA3C2721-9606-4A01-B43B-946295194785}" destId="{062D3EFB-6D9C-43E3-B34F-4B306B7BAA4E}" srcOrd="1" destOrd="0" presId="urn:microsoft.com/office/officeart/2005/8/layout/vList2"/>
    <dgm:cxn modelId="{408FDA55-3A0F-4B36-94E1-CE5B45FFAE4A}" type="presParOf" srcId="{AA3C2721-9606-4A01-B43B-946295194785}" destId="{3FC5E8E2-256F-4E86-9514-619F0EE17285}" srcOrd="2" destOrd="0" presId="urn:microsoft.com/office/officeart/2005/8/layout/vList2"/>
    <dgm:cxn modelId="{1D86D33F-CCE4-469D-A6C7-9E4B63495C46}" type="presParOf" srcId="{AA3C2721-9606-4A01-B43B-946295194785}" destId="{5D50B040-5D17-401D-A6AC-AAE8BD8D4798}" srcOrd="3" destOrd="0" presId="urn:microsoft.com/office/officeart/2005/8/layout/vList2"/>
    <dgm:cxn modelId="{D226DC04-22F0-4A55-9D59-655B306D96AB}" type="presParOf" srcId="{AA3C2721-9606-4A01-B43B-946295194785}" destId="{634C41C3-B396-46E9-8E2A-3A2355454EE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88286BA-750B-4D11-B7FC-9BC6F21DFAB3}" type="doc">
      <dgm:prSet loTypeId="urn:microsoft.com/office/officeart/2005/8/layout/hierarchy1" loCatId="hierarchy" qsTypeId="urn:microsoft.com/office/officeart/2005/8/quickstyle/simple2" qsCatId="simple" csTypeId="urn:microsoft.com/office/officeart/2005/8/colors/colorful5" csCatId="colorful"/>
      <dgm:spPr/>
      <dgm:t>
        <a:bodyPr/>
        <a:lstStyle/>
        <a:p>
          <a:endParaRPr lang="en-US"/>
        </a:p>
      </dgm:t>
    </dgm:pt>
    <dgm:pt modelId="{3E595CFD-85EC-499C-9BB5-77EA8F8B61AD}">
      <dgm:prSet/>
      <dgm:spPr/>
      <dgm:t>
        <a:bodyPr/>
        <a:lstStyle/>
        <a:p>
          <a:r>
            <a:rPr lang="fi-FI"/>
            <a:t>Tarjousvastikkeena pakollisessa ostotarjouksessa on maksettava käypä hinta. Rahavastikkeen vaihtoehtona voidaan tarjota arvopaperivastiketta tai arvopaperi- ja rahavastikkeen yhdistelmää.</a:t>
          </a:r>
          <a:endParaRPr lang="en-US"/>
        </a:p>
      </dgm:t>
    </dgm:pt>
    <dgm:pt modelId="{62255CE5-4F8C-4A57-9B77-8BBEC18DC9AC}" type="parTrans" cxnId="{43211FFF-7E32-418F-A85D-4C119FDD560D}">
      <dgm:prSet/>
      <dgm:spPr/>
      <dgm:t>
        <a:bodyPr/>
        <a:lstStyle/>
        <a:p>
          <a:endParaRPr lang="en-US"/>
        </a:p>
      </dgm:t>
    </dgm:pt>
    <dgm:pt modelId="{3A665263-D232-4570-BCF0-8B1C5162F989}" type="sibTrans" cxnId="{43211FFF-7E32-418F-A85D-4C119FDD560D}">
      <dgm:prSet/>
      <dgm:spPr/>
      <dgm:t>
        <a:bodyPr/>
        <a:lstStyle/>
        <a:p>
          <a:endParaRPr lang="en-US"/>
        </a:p>
      </dgm:t>
    </dgm:pt>
    <dgm:pt modelId="{0D772A3D-B69D-413F-A24D-C7578D5FEB03}">
      <dgm:prSet/>
      <dgm:spPr/>
      <dgm:t>
        <a:bodyPr/>
        <a:lstStyle/>
        <a:p>
          <a:r>
            <a:rPr lang="fi-FI"/>
            <a:t>Käypää hintaa määritettäessä lähtökohtana on pidettävä korkeinta tarjousvelvollisen tai tähän 5 §:ssä tarkoitetussa suhteessa olevan tarjousvelvollisuuden syntymistä edeltävän kuuden kuukauden aikana tarjouksen kohteena olevista arvopapereista maksamaa hintaa. Tästä hinnasta voidaan poiketa erityisestä syystä.</a:t>
          </a:r>
          <a:endParaRPr lang="en-US"/>
        </a:p>
      </dgm:t>
    </dgm:pt>
    <dgm:pt modelId="{9CF3DA22-4C38-413A-827F-1B8FB643BC8C}" type="parTrans" cxnId="{79E069EF-4B19-401C-BE64-A077EA38B33B}">
      <dgm:prSet/>
      <dgm:spPr/>
      <dgm:t>
        <a:bodyPr/>
        <a:lstStyle/>
        <a:p>
          <a:endParaRPr lang="en-US"/>
        </a:p>
      </dgm:t>
    </dgm:pt>
    <dgm:pt modelId="{D7C3D747-9105-4EF5-8888-114EB49E64BF}" type="sibTrans" cxnId="{79E069EF-4B19-401C-BE64-A077EA38B33B}">
      <dgm:prSet/>
      <dgm:spPr/>
      <dgm:t>
        <a:bodyPr/>
        <a:lstStyle/>
        <a:p>
          <a:endParaRPr lang="en-US"/>
        </a:p>
      </dgm:t>
    </dgm:pt>
    <dgm:pt modelId="{FC8EE8D4-4A00-4D9B-8CB5-41D59BE26208}">
      <dgm:prSet/>
      <dgm:spPr/>
      <dgm:t>
        <a:bodyPr/>
        <a:lstStyle/>
        <a:p>
          <a:r>
            <a:rPr lang="fi-FI"/>
            <a:t>Jos tarjousvelvollinen tai tähän 5 §:ssä tarkoitetussa suhteessa oleva ei ole tarjousvelvollisuuden syntymistä edeltävän kuuden kuukauden aikana hankkinut tarjouksen kohteena olevia arvopapereita, käyvän hinnan määrittämisen lähtökohtana pidetään tarjousvelvollisuuden syntymistä edeltävän kolmen kuukauden aikana säännellyn markkinan kaupankäynnissä tarjouksen kohteena olevista arvopapereista maksettujen hintojen kaupankäyntimäärillä painotettua keskiarvoa. Tästä hinnasta voidaan poiketa erityisestä syystä.</a:t>
          </a:r>
          <a:endParaRPr lang="en-US"/>
        </a:p>
      </dgm:t>
    </dgm:pt>
    <dgm:pt modelId="{9315677D-99D1-4F46-B779-AB460C321604}" type="parTrans" cxnId="{13D0BED3-54E7-4089-9BC7-29D5073532A0}">
      <dgm:prSet/>
      <dgm:spPr/>
      <dgm:t>
        <a:bodyPr/>
        <a:lstStyle/>
        <a:p>
          <a:endParaRPr lang="en-US"/>
        </a:p>
      </dgm:t>
    </dgm:pt>
    <dgm:pt modelId="{6F6A580C-7952-4C3F-AE0C-D375B2B71054}" type="sibTrans" cxnId="{13D0BED3-54E7-4089-9BC7-29D5073532A0}">
      <dgm:prSet/>
      <dgm:spPr/>
      <dgm:t>
        <a:bodyPr/>
        <a:lstStyle/>
        <a:p>
          <a:endParaRPr lang="en-US"/>
        </a:p>
      </dgm:t>
    </dgm:pt>
    <dgm:pt modelId="{CB808524-69E8-420F-8476-BF6A6A41CA3C}" type="pres">
      <dgm:prSet presAssocID="{888286BA-750B-4D11-B7FC-9BC6F21DFAB3}" presName="hierChild1" presStyleCnt="0">
        <dgm:presLayoutVars>
          <dgm:chPref val="1"/>
          <dgm:dir/>
          <dgm:animOne val="branch"/>
          <dgm:animLvl val="lvl"/>
          <dgm:resizeHandles/>
        </dgm:presLayoutVars>
      </dgm:prSet>
      <dgm:spPr/>
    </dgm:pt>
    <dgm:pt modelId="{E8B5FE57-A434-4B26-8D79-D77D213C5DE4}" type="pres">
      <dgm:prSet presAssocID="{3E595CFD-85EC-499C-9BB5-77EA8F8B61AD}" presName="hierRoot1" presStyleCnt="0"/>
      <dgm:spPr/>
    </dgm:pt>
    <dgm:pt modelId="{CC0E4EFE-C8C9-4B77-A3B6-A34A5A1DFFB6}" type="pres">
      <dgm:prSet presAssocID="{3E595CFD-85EC-499C-9BB5-77EA8F8B61AD}" presName="composite" presStyleCnt="0"/>
      <dgm:spPr/>
    </dgm:pt>
    <dgm:pt modelId="{FEE0FB9E-A47C-4923-9D1C-B4F856639164}" type="pres">
      <dgm:prSet presAssocID="{3E595CFD-85EC-499C-9BB5-77EA8F8B61AD}" presName="background" presStyleLbl="node0" presStyleIdx="0" presStyleCnt="3"/>
      <dgm:spPr/>
    </dgm:pt>
    <dgm:pt modelId="{B4C03428-1A74-4AB5-B6B3-BC400605734F}" type="pres">
      <dgm:prSet presAssocID="{3E595CFD-85EC-499C-9BB5-77EA8F8B61AD}" presName="text" presStyleLbl="fgAcc0" presStyleIdx="0" presStyleCnt="3">
        <dgm:presLayoutVars>
          <dgm:chPref val="3"/>
        </dgm:presLayoutVars>
      </dgm:prSet>
      <dgm:spPr/>
    </dgm:pt>
    <dgm:pt modelId="{B20487AF-1DD3-4C1B-AC25-20D948E3FB2C}" type="pres">
      <dgm:prSet presAssocID="{3E595CFD-85EC-499C-9BB5-77EA8F8B61AD}" presName="hierChild2" presStyleCnt="0"/>
      <dgm:spPr/>
    </dgm:pt>
    <dgm:pt modelId="{F4CD639C-4C88-45FC-A24A-9CE1392880FA}" type="pres">
      <dgm:prSet presAssocID="{0D772A3D-B69D-413F-A24D-C7578D5FEB03}" presName="hierRoot1" presStyleCnt="0"/>
      <dgm:spPr/>
    </dgm:pt>
    <dgm:pt modelId="{2D38BAA1-35C4-4389-A899-3EEA3CA43F4E}" type="pres">
      <dgm:prSet presAssocID="{0D772A3D-B69D-413F-A24D-C7578D5FEB03}" presName="composite" presStyleCnt="0"/>
      <dgm:spPr/>
    </dgm:pt>
    <dgm:pt modelId="{FF1ABB54-C759-41D2-93FF-2485F0644E93}" type="pres">
      <dgm:prSet presAssocID="{0D772A3D-B69D-413F-A24D-C7578D5FEB03}" presName="background" presStyleLbl="node0" presStyleIdx="1" presStyleCnt="3"/>
      <dgm:spPr/>
    </dgm:pt>
    <dgm:pt modelId="{53A36EC2-2BCE-4837-AC31-939235E6DAD4}" type="pres">
      <dgm:prSet presAssocID="{0D772A3D-B69D-413F-A24D-C7578D5FEB03}" presName="text" presStyleLbl="fgAcc0" presStyleIdx="1" presStyleCnt="3">
        <dgm:presLayoutVars>
          <dgm:chPref val="3"/>
        </dgm:presLayoutVars>
      </dgm:prSet>
      <dgm:spPr/>
    </dgm:pt>
    <dgm:pt modelId="{4B651D1F-255E-4B7E-BD12-FECD4818EE74}" type="pres">
      <dgm:prSet presAssocID="{0D772A3D-B69D-413F-A24D-C7578D5FEB03}" presName="hierChild2" presStyleCnt="0"/>
      <dgm:spPr/>
    </dgm:pt>
    <dgm:pt modelId="{7DB102AC-4F2F-48A6-AFC8-C4647DA2B3CC}" type="pres">
      <dgm:prSet presAssocID="{FC8EE8D4-4A00-4D9B-8CB5-41D59BE26208}" presName="hierRoot1" presStyleCnt="0"/>
      <dgm:spPr/>
    </dgm:pt>
    <dgm:pt modelId="{E63C96AC-C642-4A30-AE72-08D3C1269447}" type="pres">
      <dgm:prSet presAssocID="{FC8EE8D4-4A00-4D9B-8CB5-41D59BE26208}" presName="composite" presStyleCnt="0"/>
      <dgm:spPr/>
    </dgm:pt>
    <dgm:pt modelId="{E8ECDB0B-443B-4BAD-A895-B54A1233138C}" type="pres">
      <dgm:prSet presAssocID="{FC8EE8D4-4A00-4D9B-8CB5-41D59BE26208}" presName="background" presStyleLbl="node0" presStyleIdx="2" presStyleCnt="3"/>
      <dgm:spPr/>
    </dgm:pt>
    <dgm:pt modelId="{61C98519-F9C0-43AF-95BC-D6A16C97BF4B}" type="pres">
      <dgm:prSet presAssocID="{FC8EE8D4-4A00-4D9B-8CB5-41D59BE26208}" presName="text" presStyleLbl="fgAcc0" presStyleIdx="2" presStyleCnt="3">
        <dgm:presLayoutVars>
          <dgm:chPref val="3"/>
        </dgm:presLayoutVars>
      </dgm:prSet>
      <dgm:spPr/>
    </dgm:pt>
    <dgm:pt modelId="{A4C8AE80-8088-44FB-BFF6-46D5D999D968}" type="pres">
      <dgm:prSet presAssocID="{FC8EE8D4-4A00-4D9B-8CB5-41D59BE26208}" presName="hierChild2" presStyleCnt="0"/>
      <dgm:spPr/>
    </dgm:pt>
  </dgm:ptLst>
  <dgm:cxnLst>
    <dgm:cxn modelId="{922B4642-D59F-4884-A444-DDF972D5C4CF}" type="presOf" srcId="{888286BA-750B-4D11-B7FC-9BC6F21DFAB3}" destId="{CB808524-69E8-420F-8476-BF6A6A41CA3C}" srcOrd="0" destOrd="0" presId="urn:microsoft.com/office/officeart/2005/8/layout/hierarchy1"/>
    <dgm:cxn modelId="{AE26BC8D-7A30-4A6D-A30B-89CE3D4AF435}" type="presOf" srcId="{FC8EE8D4-4A00-4D9B-8CB5-41D59BE26208}" destId="{61C98519-F9C0-43AF-95BC-D6A16C97BF4B}" srcOrd="0" destOrd="0" presId="urn:microsoft.com/office/officeart/2005/8/layout/hierarchy1"/>
    <dgm:cxn modelId="{AA4AE994-4722-44EC-AC3C-A5B021B080B0}" type="presOf" srcId="{3E595CFD-85EC-499C-9BB5-77EA8F8B61AD}" destId="{B4C03428-1A74-4AB5-B6B3-BC400605734F}" srcOrd="0" destOrd="0" presId="urn:microsoft.com/office/officeart/2005/8/layout/hierarchy1"/>
    <dgm:cxn modelId="{91FA03B0-ADB1-4D59-8C52-CE5624A4BD5C}" type="presOf" srcId="{0D772A3D-B69D-413F-A24D-C7578D5FEB03}" destId="{53A36EC2-2BCE-4837-AC31-939235E6DAD4}" srcOrd="0" destOrd="0" presId="urn:microsoft.com/office/officeart/2005/8/layout/hierarchy1"/>
    <dgm:cxn modelId="{13D0BED3-54E7-4089-9BC7-29D5073532A0}" srcId="{888286BA-750B-4D11-B7FC-9BC6F21DFAB3}" destId="{FC8EE8D4-4A00-4D9B-8CB5-41D59BE26208}" srcOrd="2" destOrd="0" parTransId="{9315677D-99D1-4F46-B779-AB460C321604}" sibTransId="{6F6A580C-7952-4C3F-AE0C-D375B2B71054}"/>
    <dgm:cxn modelId="{79E069EF-4B19-401C-BE64-A077EA38B33B}" srcId="{888286BA-750B-4D11-B7FC-9BC6F21DFAB3}" destId="{0D772A3D-B69D-413F-A24D-C7578D5FEB03}" srcOrd="1" destOrd="0" parTransId="{9CF3DA22-4C38-413A-827F-1B8FB643BC8C}" sibTransId="{D7C3D747-9105-4EF5-8888-114EB49E64BF}"/>
    <dgm:cxn modelId="{43211FFF-7E32-418F-A85D-4C119FDD560D}" srcId="{888286BA-750B-4D11-B7FC-9BC6F21DFAB3}" destId="{3E595CFD-85EC-499C-9BB5-77EA8F8B61AD}" srcOrd="0" destOrd="0" parTransId="{62255CE5-4F8C-4A57-9B77-8BBEC18DC9AC}" sibTransId="{3A665263-D232-4570-BCF0-8B1C5162F989}"/>
    <dgm:cxn modelId="{5260BFF4-99CC-4453-9C4B-798772F53E97}" type="presParOf" srcId="{CB808524-69E8-420F-8476-BF6A6A41CA3C}" destId="{E8B5FE57-A434-4B26-8D79-D77D213C5DE4}" srcOrd="0" destOrd="0" presId="urn:microsoft.com/office/officeart/2005/8/layout/hierarchy1"/>
    <dgm:cxn modelId="{785FDD00-BE29-4199-8F0E-C75F6DABFCA1}" type="presParOf" srcId="{E8B5FE57-A434-4B26-8D79-D77D213C5DE4}" destId="{CC0E4EFE-C8C9-4B77-A3B6-A34A5A1DFFB6}" srcOrd="0" destOrd="0" presId="urn:microsoft.com/office/officeart/2005/8/layout/hierarchy1"/>
    <dgm:cxn modelId="{EE372A83-9842-41DA-8794-95B652EEF8F4}" type="presParOf" srcId="{CC0E4EFE-C8C9-4B77-A3B6-A34A5A1DFFB6}" destId="{FEE0FB9E-A47C-4923-9D1C-B4F856639164}" srcOrd="0" destOrd="0" presId="urn:microsoft.com/office/officeart/2005/8/layout/hierarchy1"/>
    <dgm:cxn modelId="{8CDE8AA8-570B-4DD2-91AC-A90F32E56CCF}" type="presParOf" srcId="{CC0E4EFE-C8C9-4B77-A3B6-A34A5A1DFFB6}" destId="{B4C03428-1A74-4AB5-B6B3-BC400605734F}" srcOrd="1" destOrd="0" presId="urn:microsoft.com/office/officeart/2005/8/layout/hierarchy1"/>
    <dgm:cxn modelId="{090F7E0E-A35B-4D80-8709-73DF48C0BDC3}" type="presParOf" srcId="{E8B5FE57-A434-4B26-8D79-D77D213C5DE4}" destId="{B20487AF-1DD3-4C1B-AC25-20D948E3FB2C}" srcOrd="1" destOrd="0" presId="urn:microsoft.com/office/officeart/2005/8/layout/hierarchy1"/>
    <dgm:cxn modelId="{061C7BFA-028F-4165-B702-A79E9657537A}" type="presParOf" srcId="{CB808524-69E8-420F-8476-BF6A6A41CA3C}" destId="{F4CD639C-4C88-45FC-A24A-9CE1392880FA}" srcOrd="1" destOrd="0" presId="urn:microsoft.com/office/officeart/2005/8/layout/hierarchy1"/>
    <dgm:cxn modelId="{3555608D-350A-489A-9722-005B47020675}" type="presParOf" srcId="{F4CD639C-4C88-45FC-A24A-9CE1392880FA}" destId="{2D38BAA1-35C4-4389-A899-3EEA3CA43F4E}" srcOrd="0" destOrd="0" presId="urn:microsoft.com/office/officeart/2005/8/layout/hierarchy1"/>
    <dgm:cxn modelId="{C7F5EA80-1B04-4685-9DC1-44813942A541}" type="presParOf" srcId="{2D38BAA1-35C4-4389-A899-3EEA3CA43F4E}" destId="{FF1ABB54-C759-41D2-93FF-2485F0644E93}" srcOrd="0" destOrd="0" presId="urn:microsoft.com/office/officeart/2005/8/layout/hierarchy1"/>
    <dgm:cxn modelId="{E5120454-8419-4825-AD58-B8B498E51DB5}" type="presParOf" srcId="{2D38BAA1-35C4-4389-A899-3EEA3CA43F4E}" destId="{53A36EC2-2BCE-4837-AC31-939235E6DAD4}" srcOrd="1" destOrd="0" presId="urn:microsoft.com/office/officeart/2005/8/layout/hierarchy1"/>
    <dgm:cxn modelId="{B64D2FD8-AC1B-4BA3-B431-8CD307BB4DE2}" type="presParOf" srcId="{F4CD639C-4C88-45FC-A24A-9CE1392880FA}" destId="{4B651D1F-255E-4B7E-BD12-FECD4818EE74}" srcOrd="1" destOrd="0" presId="urn:microsoft.com/office/officeart/2005/8/layout/hierarchy1"/>
    <dgm:cxn modelId="{60693183-1E08-4B25-A807-3CC2645BE721}" type="presParOf" srcId="{CB808524-69E8-420F-8476-BF6A6A41CA3C}" destId="{7DB102AC-4F2F-48A6-AFC8-C4647DA2B3CC}" srcOrd="2" destOrd="0" presId="urn:microsoft.com/office/officeart/2005/8/layout/hierarchy1"/>
    <dgm:cxn modelId="{4F15F7EF-E909-454F-AA91-4A5EF0B98C20}" type="presParOf" srcId="{7DB102AC-4F2F-48A6-AFC8-C4647DA2B3CC}" destId="{E63C96AC-C642-4A30-AE72-08D3C1269447}" srcOrd="0" destOrd="0" presId="urn:microsoft.com/office/officeart/2005/8/layout/hierarchy1"/>
    <dgm:cxn modelId="{9AD2414F-6B73-4D3C-B449-F623C3BDCA27}" type="presParOf" srcId="{E63C96AC-C642-4A30-AE72-08D3C1269447}" destId="{E8ECDB0B-443B-4BAD-A895-B54A1233138C}" srcOrd="0" destOrd="0" presId="urn:microsoft.com/office/officeart/2005/8/layout/hierarchy1"/>
    <dgm:cxn modelId="{2B7D8424-1AC8-492C-8548-AD05F9716E7C}" type="presParOf" srcId="{E63C96AC-C642-4A30-AE72-08D3C1269447}" destId="{61C98519-F9C0-43AF-95BC-D6A16C97BF4B}" srcOrd="1" destOrd="0" presId="urn:microsoft.com/office/officeart/2005/8/layout/hierarchy1"/>
    <dgm:cxn modelId="{EE536BEE-D9CD-4B6C-A4EC-7FB06784FDE6}" type="presParOf" srcId="{7DB102AC-4F2F-48A6-AFC8-C4647DA2B3CC}" destId="{A4C8AE80-8088-44FB-BFF6-46D5D999D96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C3A74BF-7E13-4AF6-A50C-A2BD3EDF5738}" type="doc">
      <dgm:prSet loTypeId="urn:microsoft.com/office/officeart/2005/8/layout/process4" loCatId="process" qsTypeId="urn:microsoft.com/office/officeart/2005/8/quickstyle/simple2" qsCatId="simple" csTypeId="urn:microsoft.com/office/officeart/2005/8/colors/accent0_2" csCatId="mainScheme"/>
      <dgm:spPr/>
      <dgm:t>
        <a:bodyPr/>
        <a:lstStyle/>
        <a:p>
          <a:endParaRPr lang="en-US"/>
        </a:p>
      </dgm:t>
    </dgm:pt>
    <dgm:pt modelId="{413061B3-4666-471A-A8C6-B629A84B38D9}">
      <dgm:prSet/>
      <dgm:spPr/>
      <dgm:t>
        <a:bodyPr/>
        <a:lstStyle/>
        <a:p>
          <a:r>
            <a:rPr lang="fi-FI"/>
            <a:t>Ostotarjouksen tekijä voi vapaaehtoisessa ostotarjouksessa päättää tarjousvastikkeesta yleensä vapaasti. </a:t>
          </a:r>
          <a:r>
            <a:rPr lang="fi-FI" b="1" i="0" baseline="0"/>
            <a:t>Tarjousvastike voidaan maksaa rahana, arvopapereina tai näiden yhdistelmänä. </a:t>
          </a:r>
          <a:endParaRPr lang="en-US"/>
        </a:p>
      </dgm:t>
    </dgm:pt>
    <dgm:pt modelId="{2F7643B9-2C73-4A0B-ABE3-9EF46ABDBF84}" type="parTrans" cxnId="{BFFD46F6-0347-4A09-9D7A-011FB6C90952}">
      <dgm:prSet/>
      <dgm:spPr/>
      <dgm:t>
        <a:bodyPr/>
        <a:lstStyle/>
        <a:p>
          <a:endParaRPr lang="en-US"/>
        </a:p>
      </dgm:t>
    </dgm:pt>
    <dgm:pt modelId="{AA144BFE-3FFB-4EC2-A5CC-531D30C8A46F}" type="sibTrans" cxnId="{BFFD46F6-0347-4A09-9D7A-011FB6C90952}">
      <dgm:prSet/>
      <dgm:spPr/>
      <dgm:t>
        <a:bodyPr/>
        <a:lstStyle/>
        <a:p>
          <a:endParaRPr lang="en-US"/>
        </a:p>
      </dgm:t>
    </dgm:pt>
    <dgm:pt modelId="{6FF050B7-F9F9-4FB5-9AD3-12FD514942C8}">
      <dgm:prSet/>
      <dgm:spPr/>
      <dgm:t>
        <a:bodyPr/>
        <a:lstStyle/>
        <a:p>
          <a:r>
            <a:rPr lang="fi-FI"/>
            <a:t>Rahavastikkeen tarjoamista ainakin vaihtoehtona edellytetään silloin, jos vapaaehtoinen ostotarjous tehdään kaikista kohdeyhtiön arvopapereista ja jos:</a:t>
          </a:r>
          <a:endParaRPr lang="en-US"/>
        </a:p>
      </dgm:t>
    </dgm:pt>
    <dgm:pt modelId="{E0A78AD9-4D00-4B8A-911B-1C76F8EFD2FD}" type="parTrans" cxnId="{A4ECB66F-5702-4858-A88C-08E7B22DF905}">
      <dgm:prSet/>
      <dgm:spPr/>
      <dgm:t>
        <a:bodyPr/>
        <a:lstStyle/>
        <a:p>
          <a:endParaRPr lang="en-US"/>
        </a:p>
      </dgm:t>
    </dgm:pt>
    <dgm:pt modelId="{70679E8E-0C32-4B03-9111-64EE22473548}" type="sibTrans" cxnId="{A4ECB66F-5702-4858-A88C-08E7B22DF905}">
      <dgm:prSet/>
      <dgm:spPr/>
      <dgm:t>
        <a:bodyPr/>
        <a:lstStyle/>
        <a:p>
          <a:endParaRPr lang="en-US"/>
        </a:p>
      </dgm:t>
    </dgm:pt>
    <dgm:pt modelId="{23D329F0-D09E-4657-8139-8E7645616432}">
      <dgm:prSet/>
      <dgm:spPr/>
      <dgm:t>
        <a:bodyPr/>
        <a:lstStyle/>
        <a:p>
          <a:r>
            <a:rPr lang="fi-FI"/>
            <a:t>1) vastikkeena tarjottavat arvopaperit eivät ole kaupankäynnin kohteena säännellyllä markkinalla, eikä niitä myöskään ostotarjouksen yhteydessä haeta tällaisen kaupankäynnin kohteeksi; tai</a:t>
          </a:r>
          <a:endParaRPr lang="en-US"/>
        </a:p>
      </dgm:t>
    </dgm:pt>
    <dgm:pt modelId="{C5C19131-9FD6-4023-8270-09B51D37DCBB}" type="parTrans" cxnId="{782A74FC-7411-46E6-BFE9-6E089EC7916C}">
      <dgm:prSet/>
      <dgm:spPr/>
      <dgm:t>
        <a:bodyPr/>
        <a:lstStyle/>
        <a:p>
          <a:endParaRPr lang="en-US"/>
        </a:p>
      </dgm:t>
    </dgm:pt>
    <dgm:pt modelId="{75516454-D2D7-493E-9CEF-3E8D8B2A1976}" type="sibTrans" cxnId="{782A74FC-7411-46E6-BFE9-6E089EC7916C}">
      <dgm:prSet/>
      <dgm:spPr/>
      <dgm:t>
        <a:bodyPr/>
        <a:lstStyle/>
        <a:p>
          <a:endParaRPr lang="en-US"/>
        </a:p>
      </dgm:t>
    </dgm:pt>
    <dgm:pt modelId="{9AA0FF62-7C5F-4F9B-A2A7-D6A08DA82B5F}">
      <dgm:prSet/>
      <dgm:spPr/>
      <dgm:t>
        <a:bodyPr/>
        <a:lstStyle/>
        <a:p>
          <a:r>
            <a:rPr lang="fi-FI"/>
            <a:t>2) ostotarjouksen tekijä on hankkinut tai hankkii rahavastiketta vastaan kohdeyhtiön arvopapereita, jotka oikeuttavat vähintään viiteen prosenttiin kohdeyhtiön äänimäärästä, ajanjaksona, joka alkaa kuusi kuukautta ennen ostotarjouksen julkistamista ja päättyy tarjouksen voimassaoloajan päättyessä.</a:t>
          </a:r>
          <a:endParaRPr lang="en-US"/>
        </a:p>
      </dgm:t>
    </dgm:pt>
    <dgm:pt modelId="{E3FE36A3-2C06-487F-BC4D-F0D489D08D9C}" type="parTrans" cxnId="{5148A048-5EC9-4B78-9391-EE356ACBDF42}">
      <dgm:prSet/>
      <dgm:spPr/>
      <dgm:t>
        <a:bodyPr/>
        <a:lstStyle/>
        <a:p>
          <a:endParaRPr lang="en-US"/>
        </a:p>
      </dgm:t>
    </dgm:pt>
    <dgm:pt modelId="{95503F9C-BD61-440A-985F-4CF069ADEE4A}" type="sibTrans" cxnId="{5148A048-5EC9-4B78-9391-EE356ACBDF42}">
      <dgm:prSet/>
      <dgm:spPr/>
      <dgm:t>
        <a:bodyPr/>
        <a:lstStyle/>
        <a:p>
          <a:endParaRPr lang="en-US"/>
        </a:p>
      </dgm:t>
    </dgm:pt>
    <dgm:pt modelId="{7D5FC576-2C4D-4A89-AF75-1A9F28D721D4}">
      <dgm:prSet/>
      <dgm:spPr/>
      <dgm:t>
        <a:bodyPr/>
        <a:lstStyle/>
        <a:p>
          <a:r>
            <a:rPr lang="fi-FI"/>
            <a:t>Jos vapaaehtoinen ostotarjous tehdään kaikista kohdeyhtiön arvopapereista, tarjousvastiketta määritettäessä lähtökohtana on pidettävä korkeinta ostotarjouksen tekijän ostotarjouksen julkistamista edeltävän kuuden kuukauden aikana tarjouksen kohteena olevista arvopapereista maksamaa hintaa. </a:t>
          </a:r>
          <a:endParaRPr lang="en-US"/>
        </a:p>
      </dgm:t>
    </dgm:pt>
    <dgm:pt modelId="{ECBEDA5F-0628-4EF6-A785-409722910429}" type="parTrans" cxnId="{2250F22C-C46D-4304-98BC-3F362E9E7085}">
      <dgm:prSet/>
      <dgm:spPr/>
      <dgm:t>
        <a:bodyPr/>
        <a:lstStyle/>
        <a:p>
          <a:endParaRPr lang="en-US"/>
        </a:p>
      </dgm:t>
    </dgm:pt>
    <dgm:pt modelId="{7AF586E3-759B-4CD4-9039-04B89F482C44}" type="sibTrans" cxnId="{2250F22C-C46D-4304-98BC-3F362E9E7085}">
      <dgm:prSet/>
      <dgm:spPr/>
      <dgm:t>
        <a:bodyPr/>
        <a:lstStyle/>
        <a:p>
          <a:endParaRPr lang="en-US"/>
        </a:p>
      </dgm:t>
    </dgm:pt>
    <dgm:pt modelId="{13AAEE2F-E666-4F40-8C5E-DF7030308293}" type="pres">
      <dgm:prSet presAssocID="{6C3A74BF-7E13-4AF6-A50C-A2BD3EDF5738}" presName="Name0" presStyleCnt="0">
        <dgm:presLayoutVars>
          <dgm:dir/>
          <dgm:animLvl val="lvl"/>
          <dgm:resizeHandles val="exact"/>
        </dgm:presLayoutVars>
      </dgm:prSet>
      <dgm:spPr/>
    </dgm:pt>
    <dgm:pt modelId="{9C967854-7244-47A3-9A06-ED97514F8A5C}" type="pres">
      <dgm:prSet presAssocID="{7D5FC576-2C4D-4A89-AF75-1A9F28D721D4}" presName="boxAndChildren" presStyleCnt="0"/>
      <dgm:spPr/>
    </dgm:pt>
    <dgm:pt modelId="{37A6978A-0AB1-42D8-B1A3-21565B386891}" type="pres">
      <dgm:prSet presAssocID="{7D5FC576-2C4D-4A89-AF75-1A9F28D721D4}" presName="parentTextBox" presStyleLbl="node1" presStyleIdx="0" presStyleCnt="3"/>
      <dgm:spPr/>
    </dgm:pt>
    <dgm:pt modelId="{8115A876-6C42-40B7-A57F-53E37B2B31B9}" type="pres">
      <dgm:prSet presAssocID="{70679E8E-0C32-4B03-9111-64EE22473548}" presName="sp" presStyleCnt="0"/>
      <dgm:spPr/>
    </dgm:pt>
    <dgm:pt modelId="{C6CB4ED1-CF2D-4045-97FF-0CC8005B8ADB}" type="pres">
      <dgm:prSet presAssocID="{6FF050B7-F9F9-4FB5-9AD3-12FD514942C8}" presName="arrowAndChildren" presStyleCnt="0"/>
      <dgm:spPr/>
    </dgm:pt>
    <dgm:pt modelId="{51BFDBE3-42A0-4BFF-BD21-DF95C9D111F8}" type="pres">
      <dgm:prSet presAssocID="{6FF050B7-F9F9-4FB5-9AD3-12FD514942C8}" presName="parentTextArrow" presStyleLbl="node1" presStyleIdx="0" presStyleCnt="3"/>
      <dgm:spPr/>
    </dgm:pt>
    <dgm:pt modelId="{2D2671CB-88F4-473A-93B3-1634282709FF}" type="pres">
      <dgm:prSet presAssocID="{6FF050B7-F9F9-4FB5-9AD3-12FD514942C8}" presName="arrow" presStyleLbl="node1" presStyleIdx="1" presStyleCnt="3"/>
      <dgm:spPr/>
    </dgm:pt>
    <dgm:pt modelId="{6FCA6DB5-3B2B-48C7-8309-E3645FDDDF24}" type="pres">
      <dgm:prSet presAssocID="{6FF050B7-F9F9-4FB5-9AD3-12FD514942C8}" presName="descendantArrow" presStyleCnt="0"/>
      <dgm:spPr/>
    </dgm:pt>
    <dgm:pt modelId="{9D810A93-155C-4C34-A3A7-A84576BFCD2C}" type="pres">
      <dgm:prSet presAssocID="{23D329F0-D09E-4657-8139-8E7645616432}" presName="childTextArrow" presStyleLbl="fgAccFollowNode1" presStyleIdx="0" presStyleCnt="2">
        <dgm:presLayoutVars>
          <dgm:bulletEnabled val="1"/>
        </dgm:presLayoutVars>
      </dgm:prSet>
      <dgm:spPr/>
    </dgm:pt>
    <dgm:pt modelId="{3CE42EB5-3966-46EA-B761-D928352BB40A}" type="pres">
      <dgm:prSet presAssocID="{9AA0FF62-7C5F-4F9B-A2A7-D6A08DA82B5F}" presName="childTextArrow" presStyleLbl="fgAccFollowNode1" presStyleIdx="1" presStyleCnt="2">
        <dgm:presLayoutVars>
          <dgm:bulletEnabled val="1"/>
        </dgm:presLayoutVars>
      </dgm:prSet>
      <dgm:spPr/>
    </dgm:pt>
    <dgm:pt modelId="{BA9A6972-D0D1-42A4-A3A5-330E949AE5A5}" type="pres">
      <dgm:prSet presAssocID="{AA144BFE-3FFB-4EC2-A5CC-531D30C8A46F}" presName="sp" presStyleCnt="0"/>
      <dgm:spPr/>
    </dgm:pt>
    <dgm:pt modelId="{6EE8A202-3169-4E35-8060-0D7DECD84AF1}" type="pres">
      <dgm:prSet presAssocID="{413061B3-4666-471A-A8C6-B629A84B38D9}" presName="arrowAndChildren" presStyleCnt="0"/>
      <dgm:spPr/>
    </dgm:pt>
    <dgm:pt modelId="{77E2251D-8AAA-42EC-B5DD-CC050AC881D7}" type="pres">
      <dgm:prSet presAssocID="{413061B3-4666-471A-A8C6-B629A84B38D9}" presName="parentTextArrow" presStyleLbl="node1" presStyleIdx="2" presStyleCnt="3"/>
      <dgm:spPr/>
    </dgm:pt>
  </dgm:ptLst>
  <dgm:cxnLst>
    <dgm:cxn modelId="{2250F22C-C46D-4304-98BC-3F362E9E7085}" srcId="{6C3A74BF-7E13-4AF6-A50C-A2BD3EDF5738}" destId="{7D5FC576-2C4D-4A89-AF75-1A9F28D721D4}" srcOrd="2" destOrd="0" parTransId="{ECBEDA5F-0628-4EF6-A785-409722910429}" sibTransId="{7AF586E3-759B-4CD4-9039-04B89F482C44}"/>
    <dgm:cxn modelId="{2151AC37-7EFB-4137-86B3-6C18C03F273F}" type="presOf" srcId="{23D329F0-D09E-4657-8139-8E7645616432}" destId="{9D810A93-155C-4C34-A3A7-A84576BFCD2C}" srcOrd="0" destOrd="0" presId="urn:microsoft.com/office/officeart/2005/8/layout/process4"/>
    <dgm:cxn modelId="{5148A048-5EC9-4B78-9391-EE356ACBDF42}" srcId="{6FF050B7-F9F9-4FB5-9AD3-12FD514942C8}" destId="{9AA0FF62-7C5F-4F9B-A2A7-D6A08DA82B5F}" srcOrd="1" destOrd="0" parTransId="{E3FE36A3-2C06-487F-BC4D-F0D489D08D9C}" sibTransId="{95503F9C-BD61-440A-985F-4CF069ADEE4A}"/>
    <dgm:cxn modelId="{A4ECB66F-5702-4858-A88C-08E7B22DF905}" srcId="{6C3A74BF-7E13-4AF6-A50C-A2BD3EDF5738}" destId="{6FF050B7-F9F9-4FB5-9AD3-12FD514942C8}" srcOrd="1" destOrd="0" parTransId="{E0A78AD9-4D00-4B8A-911B-1C76F8EFD2FD}" sibTransId="{70679E8E-0C32-4B03-9111-64EE22473548}"/>
    <dgm:cxn modelId="{CBB26F81-6E0E-4758-9377-32C9C778B27F}" type="presOf" srcId="{6FF050B7-F9F9-4FB5-9AD3-12FD514942C8}" destId="{51BFDBE3-42A0-4BFF-BD21-DF95C9D111F8}" srcOrd="0" destOrd="0" presId="urn:microsoft.com/office/officeart/2005/8/layout/process4"/>
    <dgm:cxn modelId="{42B6748D-8975-432D-9A68-E0E53DFA1453}" type="presOf" srcId="{413061B3-4666-471A-A8C6-B629A84B38D9}" destId="{77E2251D-8AAA-42EC-B5DD-CC050AC881D7}" srcOrd="0" destOrd="0" presId="urn:microsoft.com/office/officeart/2005/8/layout/process4"/>
    <dgm:cxn modelId="{7F4BACAB-80F2-4821-AFEA-FA3071A25323}" type="presOf" srcId="{6FF050B7-F9F9-4FB5-9AD3-12FD514942C8}" destId="{2D2671CB-88F4-473A-93B3-1634282709FF}" srcOrd="1" destOrd="0" presId="urn:microsoft.com/office/officeart/2005/8/layout/process4"/>
    <dgm:cxn modelId="{98B1DCB6-9FBC-4BD2-B85F-635B4172B4E6}" type="presOf" srcId="{9AA0FF62-7C5F-4F9B-A2A7-D6A08DA82B5F}" destId="{3CE42EB5-3966-46EA-B761-D928352BB40A}" srcOrd="0" destOrd="0" presId="urn:microsoft.com/office/officeart/2005/8/layout/process4"/>
    <dgm:cxn modelId="{648BC2C6-818D-4A05-B526-8412B1F039E1}" type="presOf" srcId="{6C3A74BF-7E13-4AF6-A50C-A2BD3EDF5738}" destId="{13AAEE2F-E666-4F40-8C5E-DF7030308293}" srcOrd="0" destOrd="0" presId="urn:microsoft.com/office/officeart/2005/8/layout/process4"/>
    <dgm:cxn modelId="{CE175CD2-8D91-4607-8760-A6292A18AEEC}" type="presOf" srcId="{7D5FC576-2C4D-4A89-AF75-1A9F28D721D4}" destId="{37A6978A-0AB1-42D8-B1A3-21565B386891}" srcOrd="0" destOrd="0" presId="urn:microsoft.com/office/officeart/2005/8/layout/process4"/>
    <dgm:cxn modelId="{BFFD46F6-0347-4A09-9D7A-011FB6C90952}" srcId="{6C3A74BF-7E13-4AF6-A50C-A2BD3EDF5738}" destId="{413061B3-4666-471A-A8C6-B629A84B38D9}" srcOrd="0" destOrd="0" parTransId="{2F7643B9-2C73-4A0B-ABE3-9EF46ABDBF84}" sibTransId="{AA144BFE-3FFB-4EC2-A5CC-531D30C8A46F}"/>
    <dgm:cxn modelId="{782A74FC-7411-46E6-BFE9-6E089EC7916C}" srcId="{6FF050B7-F9F9-4FB5-9AD3-12FD514942C8}" destId="{23D329F0-D09E-4657-8139-8E7645616432}" srcOrd="0" destOrd="0" parTransId="{C5C19131-9FD6-4023-8270-09B51D37DCBB}" sibTransId="{75516454-D2D7-493E-9CEF-3E8D8B2A1976}"/>
    <dgm:cxn modelId="{B0846F9D-1614-4220-B52A-E61572BFC52B}" type="presParOf" srcId="{13AAEE2F-E666-4F40-8C5E-DF7030308293}" destId="{9C967854-7244-47A3-9A06-ED97514F8A5C}" srcOrd="0" destOrd="0" presId="urn:microsoft.com/office/officeart/2005/8/layout/process4"/>
    <dgm:cxn modelId="{E4905C9A-6AC8-4CF2-B8E1-8D018B6ED5BF}" type="presParOf" srcId="{9C967854-7244-47A3-9A06-ED97514F8A5C}" destId="{37A6978A-0AB1-42D8-B1A3-21565B386891}" srcOrd="0" destOrd="0" presId="urn:microsoft.com/office/officeart/2005/8/layout/process4"/>
    <dgm:cxn modelId="{5A2A4360-CBE4-45D9-9148-AF75835BB4F3}" type="presParOf" srcId="{13AAEE2F-E666-4F40-8C5E-DF7030308293}" destId="{8115A876-6C42-40B7-A57F-53E37B2B31B9}" srcOrd="1" destOrd="0" presId="urn:microsoft.com/office/officeart/2005/8/layout/process4"/>
    <dgm:cxn modelId="{3B63C2E3-A53A-4E34-850B-7A450DD4E295}" type="presParOf" srcId="{13AAEE2F-E666-4F40-8C5E-DF7030308293}" destId="{C6CB4ED1-CF2D-4045-97FF-0CC8005B8ADB}" srcOrd="2" destOrd="0" presId="urn:microsoft.com/office/officeart/2005/8/layout/process4"/>
    <dgm:cxn modelId="{72E450F1-2BD8-47A1-AF66-41A33B5815CF}" type="presParOf" srcId="{C6CB4ED1-CF2D-4045-97FF-0CC8005B8ADB}" destId="{51BFDBE3-42A0-4BFF-BD21-DF95C9D111F8}" srcOrd="0" destOrd="0" presId="urn:microsoft.com/office/officeart/2005/8/layout/process4"/>
    <dgm:cxn modelId="{E6E5AC3E-0BD9-4C63-B867-EAA39DE6CC64}" type="presParOf" srcId="{C6CB4ED1-CF2D-4045-97FF-0CC8005B8ADB}" destId="{2D2671CB-88F4-473A-93B3-1634282709FF}" srcOrd="1" destOrd="0" presId="urn:microsoft.com/office/officeart/2005/8/layout/process4"/>
    <dgm:cxn modelId="{69152E93-CA15-45B8-A5D1-EFF649127EBD}" type="presParOf" srcId="{C6CB4ED1-CF2D-4045-97FF-0CC8005B8ADB}" destId="{6FCA6DB5-3B2B-48C7-8309-E3645FDDDF24}" srcOrd="2" destOrd="0" presId="urn:microsoft.com/office/officeart/2005/8/layout/process4"/>
    <dgm:cxn modelId="{F7E265D2-41AF-4DD8-9865-ECCDE99FE1A8}" type="presParOf" srcId="{6FCA6DB5-3B2B-48C7-8309-E3645FDDDF24}" destId="{9D810A93-155C-4C34-A3A7-A84576BFCD2C}" srcOrd="0" destOrd="0" presId="urn:microsoft.com/office/officeart/2005/8/layout/process4"/>
    <dgm:cxn modelId="{9F7F6915-0844-4F74-B568-F0E5EB169F1A}" type="presParOf" srcId="{6FCA6DB5-3B2B-48C7-8309-E3645FDDDF24}" destId="{3CE42EB5-3966-46EA-B761-D928352BB40A}" srcOrd="1" destOrd="0" presId="urn:microsoft.com/office/officeart/2005/8/layout/process4"/>
    <dgm:cxn modelId="{AA812820-EC82-456F-811C-0BF8EA98A46E}" type="presParOf" srcId="{13AAEE2F-E666-4F40-8C5E-DF7030308293}" destId="{BA9A6972-D0D1-42A4-A3A5-330E949AE5A5}" srcOrd="3" destOrd="0" presId="urn:microsoft.com/office/officeart/2005/8/layout/process4"/>
    <dgm:cxn modelId="{805B9652-2B8F-486F-A818-53F270B53629}" type="presParOf" srcId="{13AAEE2F-E666-4F40-8C5E-DF7030308293}" destId="{6EE8A202-3169-4E35-8060-0D7DECD84AF1}" srcOrd="4" destOrd="0" presId="urn:microsoft.com/office/officeart/2005/8/layout/process4"/>
    <dgm:cxn modelId="{9FADD8DE-AD6F-4564-A07E-AA653515E93A}" type="presParOf" srcId="{6EE8A202-3169-4E35-8060-0D7DECD84AF1}" destId="{77E2251D-8AAA-42EC-B5DD-CC050AC881D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65103B4-1F0E-4196-BC46-28F026CBBAD0}"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3D9FD524-3462-47AD-A9D1-609DF827835E}">
      <dgm:prSet/>
      <dgm:spPr/>
      <dgm:t>
        <a:bodyPr/>
        <a:lstStyle/>
        <a:p>
          <a:r>
            <a:rPr lang="fi-FI" b="1"/>
            <a:t>Jos julkisen ostotarjouksen tekijä </a:t>
          </a:r>
          <a:endParaRPr lang="fi-FI"/>
        </a:p>
      </dgm:t>
    </dgm:pt>
    <dgm:pt modelId="{26627695-2A5C-4F95-AB18-2B36553258C3}" type="parTrans" cxnId="{B174A06C-7356-4CB9-A937-5BC593FA727B}">
      <dgm:prSet/>
      <dgm:spPr/>
      <dgm:t>
        <a:bodyPr/>
        <a:lstStyle/>
        <a:p>
          <a:endParaRPr lang="fi-FI"/>
        </a:p>
      </dgm:t>
    </dgm:pt>
    <dgm:pt modelId="{2C9241CD-2C57-4789-8363-92427B48FB4B}" type="sibTrans" cxnId="{B174A06C-7356-4CB9-A937-5BC593FA727B}">
      <dgm:prSet/>
      <dgm:spPr/>
      <dgm:t>
        <a:bodyPr/>
        <a:lstStyle/>
        <a:p>
          <a:endParaRPr lang="fi-FI"/>
        </a:p>
      </dgm:t>
    </dgm:pt>
    <dgm:pt modelId="{CFC75F16-79BD-4929-B095-04FEAE5DAEA2}">
      <dgm:prSet/>
      <dgm:spPr/>
      <dgm:t>
        <a:bodyPr/>
        <a:lstStyle/>
        <a:p>
          <a:r>
            <a:rPr lang="fi-FI"/>
            <a:t>vapaaehtoisen ostotarjouksen julkistamisen tai tarjousvelvollisuuden syntymisen jälkeen ja ennen tarjousajan päättymistä </a:t>
          </a:r>
        </a:p>
      </dgm:t>
    </dgm:pt>
    <dgm:pt modelId="{EB584C09-9FC6-4014-AF78-B5097BBC7135}" type="parTrans" cxnId="{4382CB0A-2FBC-43B5-8B9D-0194A5B7DE31}">
      <dgm:prSet/>
      <dgm:spPr/>
      <dgm:t>
        <a:bodyPr/>
        <a:lstStyle/>
        <a:p>
          <a:endParaRPr lang="fi-FI"/>
        </a:p>
      </dgm:t>
    </dgm:pt>
    <dgm:pt modelId="{B7D22BEB-9265-4382-AE2A-00F2E7096D36}" type="sibTrans" cxnId="{4382CB0A-2FBC-43B5-8B9D-0194A5B7DE31}">
      <dgm:prSet/>
      <dgm:spPr/>
      <dgm:t>
        <a:bodyPr/>
        <a:lstStyle/>
        <a:p>
          <a:endParaRPr lang="fi-FI"/>
        </a:p>
      </dgm:t>
    </dgm:pt>
    <dgm:pt modelId="{280B2964-6BF2-4362-AAB6-998CFDDF63FE}">
      <dgm:prSet/>
      <dgm:spPr/>
      <dgm:t>
        <a:bodyPr/>
        <a:lstStyle/>
        <a:p>
          <a:r>
            <a:rPr lang="fi-FI"/>
            <a:t>hankkii kohdeyhtiön arvopapereita tarjousehtoja paremmin ehdoin, </a:t>
          </a:r>
        </a:p>
      </dgm:t>
    </dgm:pt>
    <dgm:pt modelId="{4A25DC95-EFF4-4CDD-B010-D117C4278F7B}" type="parTrans" cxnId="{37EF6AEB-F7FB-4364-91F1-CD1006802D90}">
      <dgm:prSet/>
      <dgm:spPr/>
      <dgm:t>
        <a:bodyPr/>
        <a:lstStyle/>
        <a:p>
          <a:endParaRPr lang="fi-FI"/>
        </a:p>
      </dgm:t>
    </dgm:pt>
    <dgm:pt modelId="{F61B4995-FE58-49DE-AED8-56474A082BE0}" type="sibTrans" cxnId="{37EF6AEB-F7FB-4364-91F1-CD1006802D90}">
      <dgm:prSet/>
      <dgm:spPr/>
      <dgm:t>
        <a:bodyPr/>
        <a:lstStyle/>
        <a:p>
          <a:endParaRPr lang="fi-FI"/>
        </a:p>
      </dgm:t>
    </dgm:pt>
    <dgm:pt modelId="{0CE6C4AA-4F7A-48B0-BD89-4C1401293945}">
      <dgm:prSet/>
      <dgm:spPr/>
      <dgm:t>
        <a:bodyPr/>
        <a:lstStyle/>
        <a:p>
          <a:r>
            <a:rPr lang="fi-FI" b="1"/>
            <a:t>on ostotarjouksen tekijän muutettava tarjoustaan vastaamaan tätä paremmin ehdoin tapahtunutta hankintaa (</a:t>
          </a:r>
          <a:r>
            <a:rPr lang="fi-FI" b="1" i="1"/>
            <a:t>korotusvelvollisuus</a:t>
          </a:r>
          <a:r>
            <a:rPr lang="fi-FI" b="1"/>
            <a:t>).</a:t>
          </a:r>
          <a:endParaRPr lang="fi-FI"/>
        </a:p>
      </dgm:t>
    </dgm:pt>
    <dgm:pt modelId="{5DDC3017-B5F2-4523-B103-C7F65E3226B7}" type="parTrans" cxnId="{81DC7F2D-7E30-4480-9FBF-EC2F70D73156}">
      <dgm:prSet/>
      <dgm:spPr/>
      <dgm:t>
        <a:bodyPr/>
        <a:lstStyle/>
        <a:p>
          <a:endParaRPr lang="fi-FI"/>
        </a:p>
      </dgm:t>
    </dgm:pt>
    <dgm:pt modelId="{09774D99-A851-4DC0-80D9-8ED87A2C81FB}" type="sibTrans" cxnId="{81DC7F2D-7E30-4480-9FBF-EC2F70D73156}">
      <dgm:prSet/>
      <dgm:spPr/>
      <dgm:t>
        <a:bodyPr/>
        <a:lstStyle/>
        <a:p>
          <a:endParaRPr lang="fi-FI"/>
        </a:p>
      </dgm:t>
    </dgm:pt>
    <dgm:pt modelId="{75F5735E-B486-416B-A45C-A2D5F20E5C9C}">
      <dgm:prSet/>
      <dgm:spPr/>
      <dgm:t>
        <a:bodyPr/>
        <a:lstStyle/>
        <a:p>
          <a:r>
            <a:rPr lang="fi-FI" b="1"/>
            <a:t>Jos julkisen ostotarjouksen tekijä </a:t>
          </a:r>
          <a:endParaRPr lang="fi-FI"/>
        </a:p>
      </dgm:t>
    </dgm:pt>
    <dgm:pt modelId="{028AA41F-61CD-4CD3-A9C0-E0157D76C1C9}" type="parTrans" cxnId="{A900F7F6-78A1-47BA-AED7-1725985F4FF3}">
      <dgm:prSet/>
      <dgm:spPr/>
      <dgm:t>
        <a:bodyPr/>
        <a:lstStyle/>
        <a:p>
          <a:endParaRPr lang="fi-FI"/>
        </a:p>
      </dgm:t>
    </dgm:pt>
    <dgm:pt modelId="{86BDFE9E-53E1-4698-A7CC-3093CB5E0595}" type="sibTrans" cxnId="{A900F7F6-78A1-47BA-AED7-1725985F4FF3}">
      <dgm:prSet/>
      <dgm:spPr/>
      <dgm:t>
        <a:bodyPr/>
        <a:lstStyle/>
        <a:p>
          <a:endParaRPr lang="fi-FI"/>
        </a:p>
      </dgm:t>
    </dgm:pt>
    <dgm:pt modelId="{21CC9A9F-D419-499D-BE98-280D93241E74}">
      <dgm:prSet/>
      <dgm:spPr/>
      <dgm:t>
        <a:bodyPr/>
        <a:lstStyle/>
        <a:p>
          <a:r>
            <a:rPr lang="fi-FI"/>
            <a:t>yhdeksän kuukauden kuluessa tarjousajan päättymisestä </a:t>
          </a:r>
        </a:p>
      </dgm:t>
    </dgm:pt>
    <dgm:pt modelId="{E3A9AEBF-A42F-4DC5-8283-6CEA6821E625}" type="parTrans" cxnId="{F5C28E52-DB1F-480B-9E9A-57F35616FE08}">
      <dgm:prSet/>
      <dgm:spPr/>
      <dgm:t>
        <a:bodyPr/>
        <a:lstStyle/>
        <a:p>
          <a:endParaRPr lang="fi-FI"/>
        </a:p>
      </dgm:t>
    </dgm:pt>
    <dgm:pt modelId="{321B0491-27E8-4B2B-BDEC-A23B54EB1BB1}" type="sibTrans" cxnId="{F5C28E52-DB1F-480B-9E9A-57F35616FE08}">
      <dgm:prSet/>
      <dgm:spPr/>
      <dgm:t>
        <a:bodyPr/>
        <a:lstStyle/>
        <a:p>
          <a:endParaRPr lang="fi-FI"/>
        </a:p>
      </dgm:t>
    </dgm:pt>
    <dgm:pt modelId="{63055290-F674-4352-B582-661D5C63FF7E}">
      <dgm:prSet/>
      <dgm:spPr/>
      <dgm:t>
        <a:bodyPr/>
        <a:lstStyle/>
        <a:p>
          <a:r>
            <a:rPr lang="fi-FI"/>
            <a:t>hankkii kohdeyhtiön arvopapereita tarjousehtoja paremmin ehdoin, </a:t>
          </a:r>
        </a:p>
      </dgm:t>
    </dgm:pt>
    <dgm:pt modelId="{4CFE063C-2954-4B86-BB1D-9E7236E477E8}" type="parTrans" cxnId="{69137E27-B635-4909-996E-484B9DF11273}">
      <dgm:prSet/>
      <dgm:spPr/>
      <dgm:t>
        <a:bodyPr/>
        <a:lstStyle/>
        <a:p>
          <a:endParaRPr lang="fi-FI"/>
        </a:p>
      </dgm:t>
    </dgm:pt>
    <dgm:pt modelId="{EC1F5652-3A5E-4A41-B9D4-4C9C4E34B868}" type="sibTrans" cxnId="{69137E27-B635-4909-996E-484B9DF11273}">
      <dgm:prSet/>
      <dgm:spPr/>
      <dgm:t>
        <a:bodyPr/>
        <a:lstStyle/>
        <a:p>
          <a:endParaRPr lang="fi-FI"/>
        </a:p>
      </dgm:t>
    </dgm:pt>
    <dgm:pt modelId="{558CE104-933C-4505-8004-B6D3250B65D1}">
      <dgm:prSet/>
      <dgm:spPr/>
      <dgm:t>
        <a:bodyPr/>
        <a:lstStyle/>
        <a:p>
          <a:r>
            <a:rPr lang="fi-FI" b="1"/>
            <a:t>tulee julkisen ostotarjouksen hyväksyneille arvopaperien haltijoille hyvittää paremmin ehdoin tapahtuneen hankinnan ja julkisessa ostotarjouksessa tarjotun vastikkeen välinen ero (</a:t>
          </a:r>
          <a:r>
            <a:rPr lang="fi-FI" b="1" i="1"/>
            <a:t>hyvitysvelvollisuus</a:t>
          </a:r>
          <a:r>
            <a:rPr lang="fi-FI" b="1"/>
            <a:t>).</a:t>
          </a:r>
          <a:endParaRPr lang="fi-FI"/>
        </a:p>
      </dgm:t>
    </dgm:pt>
    <dgm:pt modelId="{7097FD6D-61AE-432E-ADBC-1648F4777D76}" type="parTrans" cxnId="{A6F0C748-B8C5-4530-82A7-5B97D0F51AE8}">
      <dgm:prSet/>
      <dgm:spPr/>
      <dgm:t>
        <a:bodyPr/>
        <a:lstStyle/>
        <a:p>
          <a:endParaRPr lang="fi-FI"/>
        </a:p>
      </dgm:t>
    </dgm:pt>
    <dgm:pt modelId="{A4439127-3643-4F26-90D5-9EAA487A851A}" type="sibTrans" cxnId="{A6F0C748-B8C5-4530-82A7-5B97D0F51AE8}">
      <dgm:prSet/>
      <dgm:spPr/>
      <dgm:t>
        <a:bodyPr/>
        <a:lstStyle/>
        <a:p>
          <a:endParaRPr lang="fi-FI"/>
        </a:p>
      </dgm:t>
    </dgm:pt>
    <dgm:pt modelId="{6E1DDAD3-CD7D-4718-ACB7-5B10BA2BA7EC}" type="pres">
      <dgm:prSet presAssocID="{865103B4-1F0E-4196-BC46-28F026CBBAD0}" presName="outerComposite" presStyleCnt="0">
        <dgm:presLayoutVars>
          <dgm:chMax val="5"/>
          <dgm:dir/>
          <dgm:resizeHandles val="exact"/>
        </dgm:presLayoutVars>
      </dgm:prSet>
      <dgm:spPr/>
    </dgm:pt>
    <dgm:pt modelId="{96F44E8E-3321-4E6E-B5F5-B3547DA82188}" type="pres">
      <dgm:prSet presAssocID="{865103B4-1F0E-4196-BC46-28F026CBBAD0}" presName="dummyMaxCanvas" presStyleCnt="0">
        <dgm:presLayoutVars/>
      </dgm:prSet>
      <dgm:spPr/>
    </dgm:pt>
    <dgm:pt modelId="{C763ECE3-C162-4ABE-B13D-95E8102E8294}" type="pres">
      <dgm:prSet presAssocID="{865103B4-1F0E-4196-BC46-28F026CBBAD0}" presName="FourNodes_1" presStyleLbl="node1" presStyleIdx="0" presStyleCnt="4">
        <dgm:presLayoutVars>
          <dgm:bulletEnabled val="1"/>
        </dgm:presLayoutVars>
      </dgm:prSet>
      <dgm:spPr/>
    </dgm:pt>
    <dgm:pt modelId="{5407013B-2A79-4D58-93DC-D8A08CB70DBE}" type="pres">
      <dgm:prSet presAssocID="{865103B4-1F0E-4196-BC46-28F026CBBAD0}" presName="FourNodes_2" presStyleLbl="node1" presStyleIdx="1" presStyleCnt="4">
        <dgm:presLayoutVars>
          <dgm:bulletEnabled val="1"/>
        </dgm:presLayoutVars>
      </dgm:prSet>
      <dgm:spPr/>
    </dgm:pt>
    <dgm:pt modelId="{760F3F3B-DA7F-4D63-896A-E635D43CAED9}" type="pres">
      <dgm:prSet presAssocID="{865103B4-1F0E-4196-BC46-28F026CBBAD0}" presName="FourNodes_3" presStyleLbl="node1" presStyleIdx="2" presStyleCnt="4">
        <dgm:presLayoutVars>
          <dgm:bulletEnabled val="1"/>
        </dgm:presLayoutVars>
      </dgm:prSet>
      <dgm:spPr/>
    </dgm:pt>
    <dgm:pt modelId="{0988CD7E-8FEC-4F08-97F9-A21141CB86B8}" type="pres">
      <dgm:prSet presAssocID="{865103B4-1F0E-4196-BC46-28F026CBBAD0}" presName="FourNodes_4" presStyleLbl="node1" presStyleIdx="3" presStyleCnt="4">
        <dgm:presLayoutVars>
          <dgm:bulletEnabled val="1"/>
        </dgm:presLayoutVars>
      </dgm:prSet>
      <dgm:spPr/>
    </dgm:pt>
    <dgm:pt modelId="{06C51D93-BBDF-4D0E-9869-5EC1CA9D42E8}" type="pres">
      <dgm:prSet presAssocID="{865103B4-1F0E-4196-BC46-28F026CBBAD0}" presName="FourConn_1-2" presStyleLbl="fgAccFollowNode1" presStyleIdx="0" presStyleCnt="3">
        <dgm:presLayoutVars>
          <dgm:bulletEnabled val="1"/>
        </dgm:presLayoutVars>
      </dgm:prSet>
      <dgm:spPr/>
    </dgm:pt>
    <dgm:pt modelId="{AA2272F5-74B9-43B2-B6B4-1C9FA71B8330}" type="pres">
      <dgm:prSet presAssocID="{865103B4-1F0E-4196-BC46-28F026CBBAD0}" presName="FourConn_2-3" presStyleLbl="fgAccFollowNode1" presStyleIdx="1" presStyleCnt="3">
        <dgm:presLayoutVars>
          <dgm:bulletEnabled val="1"/>
        </dgm:presLayoutVars>
      </dgm:prSet>
      <dgm:spPr/>
    </dgm:pt>
    <dgm:pt modelId="{7E722CEF-8E41-4F99-9B48-9818EC72156B}" type="pres">
      <dgm:prSet presAssocID="{865103B4-1F0E-4196-BC46-28F026CBBAD0}" presName="FourConn_3-4" presStyleLbl="fgAccFollowNode1" presStyleIdx="2" presStyleCnt="3">
        <dgm:presLayoutVars>
          <dgm:bulletEnabled val="1"/>
        </dgm:presLayoutVars>
      </dgm:prSet>
      <dgm:spPr/>
    </dgm:pt>
    <dgm:pt modelId="{528D74ED-5FB7-428E-A93A-4CF8C2F36674}" type="pres">
      <dgm:prSet presAssocID="{865103B4-1F0E-4196-BC46-28F026CBBAD0}" presName="FourNodes_1_text" presStyleLbl="node1" presStyleIdx="3" presStyleCnt="4">
        <dgm:presLayoutVars>
          <dgm:bulletEnabled val="1"/>
        </dgm:presLayoutVars>
      </dgm:prSet>
      <dgm:spPr/>
    </dgm:pt>
    <dgm:pt modelId="{696D8016-30F0-4179-8C11-5F083D3C2793}" type="pres">
      <dgm:prSet presAssocID="{865103B4-1F0E-4196-BC46-28F026CBBAD0}" presName="FourNodes_2_text" presStyleLbl="node1" presStyleIdx="3" presStyleCnt="4">
        <dgm:presLayoutVars>
          <dgm:bulletEnabled val="1"/>
        </dgm:presLayoutVars>
      </dgm:prSet>
      <dgm:spPr/>
    </dgm:pt>
    <dgm:pt modelId="{2204A245-6E51-4C2A-8A15-7C31C813865B}" type="pres">
      <dgm:prSet presAssocID="{865103B4-1F0E-4196-BC46-28F026CBBAD0}" presName="FourNodes_3_text" presStyleLbl="node1" presStyleIdx="3" presStyleCnt="4">
        <dgm:presLayoutVars>
          <dgm:bulletEnabled val="1"/>
        </dgm:presLayoutVars>
      </dgm:prSet>
      <dgm:spPr/>
    </dgm:pt>
    <dgm:pt modelId="{3C3F340C-492E-4EDB-8EDD-3DDFBEE9F981}" type="pres">
      <dgm:prSet presAssocID="{865103B4-1F0E-4196-BC46-28F026CBBAD0}" presName="FourNodes_4_text" presStyleLbl="node1" presStyleIdx="3" presStyleCnt="4">
        <dgm:presLayoutVars>
          <dgm:bulletEnabled val="1"/>
        </dgm:presLayoutVars>
      </dgm:prSet>
      <dgm:spPr/>
    </dgm:pt>
  </dgm:ptLst>
  <dgm:cxnLst>
    <dgm:cxn modelId="{620E1703-CBD7-4229-B47D-78CCBB4A504F}" type="presOf" srcId="{CFC75F16-79BD-4929-B095-04FEAE5DAEA2}" destId="{C763ECE3-C162-4ABE-B13D-95E8102E8294}" srcOrd="0" destOrd="1" presId="urn:microsoft.com/office/officeart/2005/8/layout/vProcess5"/>
    <dgm:cxn modelId="{9591300A-C74E-4113-9806-491F02144112}" type="presOf" srcId="{0CE6C4AA-4F7A-48B0-BD89-4C1401293945}" destId="{696D8016-30F0-4179-8C11-5F083D3C2793}" srcOrd="1" destOrd="0" presId="urn:microsoft.com/office/officeart/2005/8/layout/vProcess5"/>
    <dgm:cxn modelId="{4382CB0A-2FBC-43B5-8B9D-0194A5B7DE31}" srcId="{3D9FD524-3462-47AD-A9D1-609DF827835E}" destId="{CFC75F16-79BD-4929-B095-04FEAE5DAEA2}" srcOrd="0" destOrd="0" parTransId="{EB584C09-9FC6-4014-AF78-B5097BBC7135}" sibTransId="{B7D22BEB-9265-4382-AE2A-00F2E7096D36}"/>
    <dgm:cxn modelId="{12C0CF25-221C-45BE-BB8A-3E83A8CCCBEB}" type="presOf" srcId="{21CC9A9F-D419-499D-BE98-280D93241E74}" destId="{2204A245-6E51-4C2A-8A15-7C31C813865B}" srcOrd="1" destOrd="1" presId="urn:microsoft.com/office/officeart/2005/8/layout/vProcess5"/>
    <dgm:cxn modelId="{69137E27-B635-4909-996E-484B9DF11273}" srcId="{75F5735E-B486-416B-A45C-A2D5F20E5C9C}" destId="{63055290-F674-4352-B582-661D5C63FF7E}" srcOrd="1" destOrd="0" parTransId="{4CFE063C-2954-4B86-BB1D-9E7236E477E8}" sibTransId="{EC1F5652-3A5E-4A41-B9D4-4C9C4E34B868}"/>
    <dgm:cxn modelId="{81DC7F2D-7E30-4480-9FBF-EC2F70D73156}" srcId="{865103B4-1F0E-4196-BC46-28F026CBBAD0}" destId="{0CE6C4AA-4F7A-48B0-BD89-4C1401293945}" srcOrd="1" destOrd="0" parTransId="{5DDC3017-B5F2-4523-B103-C7F65E3226B7}" sibTransId="{09774D99-A851-4DC0-80D9-8ED87A2C81FB}"/>
    <dgm:cxn modelId="{B57D8140-5C63-44B6-84ED-E2AA1DF49E8E}" type="presOf" srcId="{86BDFE9E-53E1-4698-A7CC-3093CB5E0595}" destId="{7E722CEF-8E41-4F99-9B48-9818EC72156B}" srcOrd="0" destOrd="0" presId="urn:microsoft.com/office/officeart/2005/8/layout/vProcess5"/>
    <dgm:cxn modelId="{9F0DAD5D-F717-4D6A-B130-156EBD7FA0E7}" type="presOf" srcId="{63055290-F674-4352-B582-661D5C63FF7E}" destId="{2204A245-6E51-4C2A-8A15-7C31C813865B}" srcOrd="1" destOrd="2" presId="urn:microsoft.com/office/officeart/2005/8/layout/vProcess5"/>
    <dgm:cxn modelId="{77E88C46-37EB-4337-AD18-C08B83552AAC}" type="presOf" srcId="{0CE6C4AA-4F7A-48B0-BD89-4C1401293945}" destId="{5407013B-2A79-4D58-93DC-D8A08CB70DBE}" srcOrd="0" destOrd="0" presId="urn:microsoft.com/office/officeart/2005/8/layout/vProcess5"/>
    <dgm:cxn modelId="{EAA9FB46-6FC9-4AE9-8D43-720D0DCBF94F}" type="presOf" srcId="{3D9FD524-3462-47AD-A9D1-609DF827835E}" destId="{528D74ED-5FB7-428E-A93A-4CF8C2F36674}" srcOrd="1" destOrd="0" presId="urn:microsoft.com/office/officeart/2005/8/layout/vProcess5"/>
    <dgm:cxn modelId="{E86A2348-9A88-4F2D-9611-BCD54AF80F3C}" type="presOf" srcId="{75F5735E-B486-416B-A45C-A2D5F20E5C9C}" destId="{760F3F3B-DA7F-4D63-896A-E635D43CAED9}" srcOrd="0" destOrd="0" presId="urn:microsoft.com/office/officeart/2005/8/layout/vProcess5"/>
    <dgm:cxn modelId="{A6F0C748-B8C5-4530-82A7-5B97D0F51AE8}" srcId="{865103B4-1F0E-4196-BC46-28F026CBBAD0}" destId="{558CE104-933C-4505-8004-B6D3250B65D1}" srcOrd="3" destOrd="0" parTransId="{7097FD6D-61AE-432E-ADBC-1648F4777D76}" sibTransId="{A4439127-3643-4F26-90D5-9EAA487A851A}"/>
    <dgm:cxn modelId="{A3563269-3E22-4E62-AE37-9E950E7D3F11}" type="presOf" srcId="{865103B4-1F0E-4196-BC46-28F026CBBAD0}" destId="{6E1DDAD3-CD7D-4718-ACB7-5B10BA2BA7EC}" srcOrd="0" destOrd="0" presId="urn:microsoft.com/office/officeart/2005/8/layout/vProcess5"/>
    <dgm:cxn modelId="{B174A06C-7356-4CB9-A937-5BC593FA727B}" srcId="{865103B4-1F0E-4196-BC46-28F026CBBAD0}" destId="{3D9FD524-3462-47AD-A9D1-609DF827835E}" srcOrd="0" destOrd="0" parTransId="{26627695-2A5C-4F95-AB18-2B36553258C3}" sibTransId="{2C9241CD-2C57-4789-8363-92427B48FB4B}"/>
    <dgm:cxn modelId="{F5C28E52-DB1F-480B-9E9A-57F35616FE08}" srcId="{75F5735E-B486-416B-A45C-A2D5F20E5C9C}" destId="{21CC9A9F-D419-499D-BE98-280D93241E74}" srcOrd="0" destOrd="0" parTransId="{E3A9AEBF-A42F-4DC5-8283-6CEA6821E625}" sibTransId="{321B0491-27E8-4B2B-BDEC-A23B54EB1BB1}"/>
    <dgm:cxn modelId="{FC81C473-0791-4E78-AB5E-F99F08037422}" type="presOf" srcId="{280B2964-6BF2-4362-AAB6-998CFDDF63FE}" destId="{C763ECE3-C162-4ABE-B13D-95E8102E8294}" srcOrd="0" destOrd="2" presId="urn:microsoft.com/office/officeart/2005/8/layout/vProcess5"/>
    <dgm:cxn modelId="{6D730975-5B10-4735-A4B0-6311FB8BB22E}" type="presOf" srcId="{280B2964-6BF2-4362-AAB6-998CFDDF63FE}" destId="{528D74ED-5FB7-428E-A93A-4CF8C2F36674}" srcOrd="1" destOrd="2" presId="urn:microsoft.com/office/officeart/2005/8/layout/vProcess5"/>
    <dgm:cxn modelId="{A4438490-794F-4CEE-91EA-F8541BB9EA13}" type="presOf" srcId="{09774D99-A851-4DC0-80D9-8ED87A2C81FB}" destId="{AA2272F5-74B9-43B2-B6B4-1C9FA71B8330}" srcOrd="0" destOrd="0" presId="urn:microsoft.com/office/officeart/2005/8/layout/vProcess5"/>
    <dgm:cxn modelId="{89A9C596-9EDC-4BA2-B77E-25E5C2E582B2}" type="presOf" srcId="{2C9241CD-2C57-4789-8363-92427B48FB4B}" destId="{06C51D93-BBDF-4D0E-9869-5EC1CA9D42E8}" srcOrd="0" destOrd="0" presId="urn:microsoft.com/office/officeart/2005/8/layout/vProcess5"/>
    <dgm:cxn modelId="{39E8459B-0389-48FC-ACB7-4224D320CCA2}" type="presOf" srcId="{63055290-F674-4352-B582-661D5C63FF7E}" destId="{760F3F3B-DA7F-4D63-896A-E635D43CAED9}" srcOrd="0" destOrd="2" presId="urn:microsoft.com/office/officeart/2005/8/layout/vProcess5"/>
    <dgm:cxn modelId="{034E9A9E-F92D-40C6-9918-AFDD9C4D4597}" type="presOf" srcId="{CFC75F16-79BD-4929-B095-04FEAE5DAEA2}" destId="{528D74ED-5FB7-428E-A93A-4CF8C2F36674}" srcOrd="1" destOrd="1" presId="urn:microsoft.com/office/officeart/2005/8/layout/vProcess5"/>
    <dgm:cxn modelId="{3D0D00A3-FA0E-4D7C-A575-E0E8E949F05C}" type="presOf" srcId="{3D9FD524-3462-47AD-A9D1-609DF827835E}" destId="{C763ECE3-C162-4ABE-B13D-95E8102E8294}" srcOrd="0" destOrd="0" presId="urn:microsoft.com/office/officeart/2005/8/layout/vProcess5"/>
    <dgm:cxn modelId="{65D4F0A3-44DD-49AB-A104-551C6D170044}" type="presOf" srcId="{75F5735E-B486-416B-A45C-A2D5F20E5C9C}" destId="{2204A245-6E51-4C2A-8A15-7C31C813865B}" srcOrd="1" destOrd="0" presId="urn:microsoft.com/office/officeart/2005/8/layout/vProcess5"/>
    <dgm:cxn modelId="{13D02FAE-CFD8-4F0E-8645-E01A17BAD0ED}" type="presOf" srcId="{558CE104-933C-4505-8004-B6D3250B65D1}" destId="{3C3F340C-492E-4EDB-8EDD-3DDFBEE9F981}" srcOrd="1" destOrd="0" presId="urn:microsoft.com/office/officeart/2005/8/layout/vProcess5"/>
    <dgm:cxn modelId="{37EF6AEB-F7FB-4364-91F1-CD1006802D90}" srcId="{3D9FD524-3462-47AD-A9D1-609DF827835E}" destId="{280B2964-6BF2-4362-AAB6-998CFDDF63FE}" srcOrd="1" destOrd="0" parTransId="{4A25DC95-EFF4-4CDD-B010-D117C4278F7B}" sibTransId="{F61B4995-FE58-49DE-AED8-56474A082BE0}"/>
    <dgm:cxn modelId="{0A3615F4-BFEF-4A9A-A72A-83120D3A14CC}" type="presOf" srcId="{558CE104-933C-4505-8004-B6D3250B65D1}" destId="{0988CD7E-8FEC-4F08-97F9-A21141CB86B8}" srcOrd="0" destOrd="0" presId="urn:microsoft.com/office/officeart/2005/8/layout/vProcess5"/>
    <dgm:cxn modelId="{A900F7F6-78A1-47BA-AED7-1725985F4FF3}" srcId="{865103B4-1F0E-4196-BC46-28F026CBBAD0}" destId="{75F5735E-B486-416B-A45C-A2D5F20E5C9C}" srcOrd="2" destOrd="0" parTransId="{028AA41F-61CD-4CD3-A9C0-E0157D76C1C9}" sibTransId="{86BDFE9E-53E1-4698-A7CC-3093CB5E0595}"/>
    <dgm:cxn modelId="{9CE56EFA-3A52-47CF-8070-0A1717385D2D}" type="presOf" srcId="{21CC9A9F-D419-499D-BE98-280D93241E74}" destId="{760F3F3B-DA7F-4D63-896A-E635D43CAED9}" srcOrd="0" destOrd="1" presId="urn:microsoft.com/office/officeart/2005/8/layout/vProcess5"/>
    <dgm:cxn modelId="{96E740D7-6789-4BC4-879C-09A685C20ED6}" type="presParOf" srcId="{6E1DDAD3-CD7D-4718-ACB7-5B10BA2BA7EC}" destId="{96F44E8E-3321-4E6E-B5F5-B3547DA82188}" srcOrd="0" destOrd="0" presId="urn:microsoft.com/office/officeart/2005/8/layout/vProcess5"/>
    <dgm:cxn modelId="{D788BAC6-5A3B-40A7-B540-70CBF114BF7A}" type="presParOf" srcId="{6E1DDAD3-CD7D-4718-ACB7-5B10BA2BA7EC}" destId="{C763ECE3-C162-4ABE-B13D-95E8102E8294}" srcOrd="1" destOrd="0" presId="urn:microsoft.com/office/officeart/2005/8/layout/vProcess5"/>
    <dgm:cxn modelId="{F7B43E29-89AD-43A1-AF56-9F72B37294D3}" type="presParOf" srcId="{6E1DDAD3-CD7D-4718-ACB7-5B10BA2BA7EC}" destId="{5407013B-2A79-4D58-93DC-D8A08CB70DBE}" srcOrd="2" destOrd="0" presId="urn:microsoft.com/office/officeart/2005/8/layout/vProcess5"/>
    <dgm:cxn modelId="{DA9A2756-97A4-43E8-BBE7-6415A3D559BD}" type="presParOf" srcId="{6E1DDAD3-CD7D-4718-ACB7-5B10BA2BA7EC}" destId="{760F3F3B-DA7F-4D63-896A-E635D43CAED9}" srcOrd="3" destOrd="0" presId="urn:microsoft.com/office/officeart/2005/8/layout/vProcess5"/>
    <dgm:cxn modelId="{FAD12402-5848-478A-93D9-9841029C13B0}" type="presParOf" srcId="{6E1DDAD3-CD7D-4718-ACB7-5B10BA2BA7EC}" destId="{0988CD7E-8FEC-4F08-97F9-A21141CB86B8}" srcOrd="4" destOrd="0" presId="urn:microsoft.com/office/officeart/2005/8/layout/vProcess5"/>
    <dgm:cxn modelId="{F6877CC0-AA64-4328-A8EE-DADD6FD43A83}" type="presParOf" srcId="{6E1DDAD3-CD7D-4718-ACB7-5B10BA2BA7EC}" destId="{06C51D93-BBDF-4D0E-9869-5EC1CA9D42E8}" srcOrd="5" destOrd="0" presId="urn:microsoft.com/office/officeart/2005/8/layout/vProcess5"/>
    <dgm:cxn modelId="{47D3187E-3040-4A0D-9735-03C1631816E3}" type="presParOf" srcId="{6E1DDAD3-CD7D-4718-ACB7-5B10BA2BA7EC}" destId="{AA2272F5-74B9-43B2-B6B4-1C9FA71B8330}" srcOrd="6" destOrd="0" presId="urn:microsoft.com/office/officeart/2005/8/layout/vProcess5"/>
    <dgm:cxn modelId="{EF184F25-D697-485B-920F-32CD6485B798}" type="presParOf" srcId="{6E1DDAD3-CD7D-4718-ACB7-5B10BA2BA7EC}" destId="{7E722CEF-8E41-4F99-9B48-9818EC72156B}" srcOrd="7" destOrd="0" presId="urn:microsoft.com/office/officeart/2005/8/layout/vProcess5"/>
    <dgm:cxn modelId="{DFB9FE16-1F46-458F-BB4B-FDD2480E9D42}" type="presParOf" srcId="{6E1DDAD3-CD7D-4718-ACB7-5B10BA2BA7EC}" destId="{528D74ED-5FB7-428E-A93A-4CF8C2F36674}" srcOrd="8" destOrd="0" presId="urn:microsoft.com/office/officeart/2005/8/layout/vProcess5"/>
    <dgm:cxn modelId="{09666CF4-6898-4018-8E79-81525FB60590}" type="presParOf" srcId="{6E1DDAD3-CD7D-4718-ACB7-5B10BA2BA7EC}" destId="{696D8016-30F0-4179-8C11-5F083D3C2793}" srcOrd="9" destOrd="0" presId="urn:microsoft.com/office/officeart/2005/8/layout/vProcess5"/>
    <dgm:cxn modelId="{F5F879DF-5774-48C0-A34F-5D868AF38ABC}" type="presParOf" srcId="{6E1DDAD3-CD7D-4718-ACB7-5B10BA2BA7EC}" destId="{2204A245-6E51-4C2A-8A15-7C31C813865B}" srcOrd="10" destOrd="0" presId="urn:microsoft.com/office/officeart/2005/8/layout/vProcess5"/>
    <dgm:cxn modelId="{048C30F0-B1FC-4208-9900-ACC2C7F4C91B}" type="presParOf" srcId="{6E1DDAD3-CD7D-4718-ACB7-5B10BA2BA7EC}" destId="{3C3F340C-492E-4EDB-8EDD-3DDFBEE9F98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C90E9D-36A3-4537-B292-F1897597EEB2}"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fi-FI"/>
        </a:p>
      </dgm:t>
    </dgm:pt>
    <dgm:pt modelId="{49E3F972-D15C-4CE6-AE55-17ACFB80A328}">
      <dgm:prSet/>
      <dgm:spPr/>
      <dgm:t>
        <a:bodyPr/>
        <a:lstStyle/>
        <a:p>
          <a:r>
            <a:rPr lang="fi-FI" b="0" i="0" baseline="0"/>
            <a:t>Julkista ostotarjousta ja tarjousvelvollisuutta koskevan sääntelyn sekä näiden määräysten ja ohjeiden tavoitteena on edistää sijoittajansuojaa julkisissa ostotarjouksissa ja tilanteessa, jossa määräysvalta tai merkittävä äänivalta kaupankäynnin kohteena olevassa yhtiössä keskittyy tai siirtyy. </a:t>
          </a:r>
          <a:r>
            <a:rPr lang="en-US" b="0" i="0" baseline="0"/>
            <a:t>(Fiva 9/2013) </a:t>
          </a:r>
          <a:endParaRPr lang="fi-FI"/>
        </a:p>
      </dgm:t>
    </dgm:pt>
    <dgm:pt modelId="{68761E2A-97BA-4E71-B959-349F4DC23FEE}" type="parTrans" cxnId="{43D3DC56-086A-4CDB-AFB3-E4E9809383D5}">
      <dgm:prSet/>
      <dgm:spPr/>
      <dgm:t>
        <a:bodyPr/>
        <a:lstStyle/>
        <a:p>
          <a:endParaRPr lang="fi-FI"/>
        </a:p>
      </dgm:t>
    </dgm:pt>
    <dgm:pt modelId="{C07325F7-E06C-451D-8CBB-56FC13B07785}" type="sibTrans" cxnId="{43D3DC56-086A-4CDB-AFB3-E4E9809383D5}">
      <dgm:prSet/>
      <dgm:spPr/>
      <dgm:t>
        <a:bodyPr/>
        <a:lstStyle/>
        <a:p>
          <a:endParaRPr lang="fi-FI"/>
        </a:p>
      </dgm:t>
    </dgm:pt>
    <dgm:pt modelId="{5160A017-5C2C-4114-82EF-ED74D7A6EBF4}">
      <dgm:prSet/>
      <dgm:spPr/>
      <dgm:t>
        <a:bodyPr/>
        <a:lstStyle/>
        <a:p>
          <a:r>
            <a:rPr lang="fi-FI" b="0" i="0" baseline="0"/>
            <a:t>Kohdeyhtiön vähemmistöosakkeenomistajat </a:t>
          </a:r>
          <a:endParaRPr lang="fi-FI"/>
        </a:p>
      </dgm:t>
    </dgm:pt>
    <dgm:pt modelId="{BDAF64B1-D9A0-4E9F-BAC3-C691EC2F6EA8}" type="parTrans" cxnId="{874B2470-ED41-43DE-9F5E-3DCB22BD35F2}">
      <dgm:prSet/>
      <dgm:spPr/>
      <dgm:t>
        <a:bodyPr/>
        <a:lstStyle/>
        <a:p>
          <a:endParaRPr lang="fi-FI"/>
        </a:p>
      </dgm:t>
    </dgm:pt>
    <dgm:pt modelId="{BBEBFDA1-6AB9-47BC-BA64-A552C227E9FE}" type="sibTrans" cxnId="{874B2470-ED41-43DE-9F5E-3DCB22BD35F2}">
      <dgm:prSet/>
      <dgm:spPr/>
      <dgm:t>
        <a:bodyPr/>
        <a:lstStyle/>
        <a:p>
          <a:endParaRPr lang="fi-FI"/>
        </a:p>
      </dgm:t>
    </dgm:pt>
    <dgm:pt modelId="{907A070F-79F7-434F-9F38-7E4348CCBD82}">
      <dgm:prSet/>
      <dgm:spPr/>
      <dgm:t>
        <a:bodyPr/>
        <a:lstStyle/>
        <a:p>
          <a:r>
            <a:rPr lang="fi-FI" b="0" i="0" baseline="0"/>
            <a:t>kohdeyhtiön osakkeenomistajien tasapuolinen kohtelu (</a:t>
          </a:r>
          <a:r>
            <a:rPr lang="fi-FI"/>
            <a:t>AML 11:7) </a:t>
          </a:r>
        </a:p>
      </dgm:t>
    </dgm:pt>
    <dgm:pt modelId="{9512EE14-48CA-46BB-97E1-3679FF06D9E0}" type="parTrans" cxnId="{DF84B5AD-1766-4C33-B70A-A851D0ED047B}">
      <dgm:prSet/>
      <dgm:spPr/>
      <dgm:t>
        <a:bodyPr/>
        <a:lstStyle/>
        <a:p>
          <a:endParaRPr lang="fi-FI"/>
        </a:p>
      </dgm:t>
    </dgm:pt>
    <dgm:pt modelId="{F5DE91DD-F488-4E16-B032-3549F205EC5A}" type="sibTrans" cxnId="{DF84B5AD-1766-4C33-B70A-A851D0ED047B}">
      <dgm:prSet/>
      <dgm:spPr/>
      <dgm:t>
        <a:bodyPr/>
        <a:lstStyle/>
        <a:p>
          <a:endParaRPr lang="fi-FI"/>
        </a:p>
      </dgm:t>
    </dgm:pt>
    <dgm:pt modelId="{52D98E47-5B06-42EA-834F-247B7B3387CF}">
      <dgm:prSet/>
      <dgm:spPr/>
      <dgm:t>
        <a:bodyPr/>
        <a:lstStyle/>
        <a:p>
          <a:r>
            <a:rPr lang="en-US" b="0" i="0" baseline="0"/>
            <a:t>Listattujen yhtiöiden ostomarkkinoiden (corporate acquisition markets) edistäminen (esim. Fiva 9/2013 4.3: </a:t>
          </a:r>
          <a:r>
            <a:rPr lang="en-US" b="1"/>
            <a:t>v</a:t>
          </a:r>
          <a:r>
            <a:rPr lang="en-US" b="0" i="0" baseline="0"/>
            <a:t>elvollisuus edistää ostotarjouksen toteutumista)</a:t>
          </a:r>
          <a:endParaRPr lang="fi-FI"/>
        </a:p>
      </dgm:t>
    </dgm:pt>
    <dgm:pt modelId="{AF783FA1-EC86-46BC-948B-1F819835FD68}" type="parTrans" cxnId="{48019DE5-DF6D-4AA0-B879-51C3D9F8E459}">
      <dgm:prSet/>
      <dgm:spPr/>
      <dgm:t>
        <a:bodyPr/>
        <a:lstStyle/>
        <a:p>
          <a:endParaRPr lang="fi-FI"/>
        </a:p>
      </dgm:t>
    </dgm:pt>
    <dgm:pt modelId="{1635B618-E950-456D-A923-11790E248A25}" type="sibTrans" cxnId="{48019DE5-DF6D-4AA0-B879-51C3D9F8E459}">
      <dgm:prSet/>
      <dgm:spPr/>
      <dgm:t>
        <a:bodyPr/>
        <a:lstStyle/>
        <a:p>
          <a:endParaRPr lang="fi-FI"/>
        </a:p>
      </dgm:t>
    </dgm:pt>
    <dgm:pt modelId="{F2047C7B-0D8E-4829-AD52-5DEA3FDB3566}">
      <dgm:prSet/>
      <dgm:spPr/>
      <dgm:t>
        <a:bodyPr/>
        <a:lstStyle/>
        <a:p>
          <a:r>
            <a:rPr lang="fi-FI" b="0" i="0" baseline="0"/>
            <a:t>Tarjouksen julkisuus edistää kilpailevia tarjouksia </a:t>
          </a:r>
          <a:endParaRPr lang="fi-FI"/>
        </a:p>
      </dgm:t>
    </dgm:pt>
    <dgm:pt modelId="{849B27BC-4339-4041-BB8F-2D2B94E13307}" type="parTrans" cxnId="{0EB52F5E-B509-4C6E-B0B2-38C22A115EAB}">
      <dgm:prSet/>
      <dgm:spPr/>
      <dgm:t>
        <a:bodyPr/>
        <a:lstStyle/>
        <a:p>
          <a:endParaRPr lang="fi-FI"/>
        </a:p>
      </dgm:t>
    </dgm:pt>
    <dgm:pt modelId="{89E99222-85A2-4693-9F2F-D394F6F1C803}" type="sibTrans" cxnId="{0EB52F5E-B509-4C6E-B0B2-38C22A115EAB}">
      <dgm:prSet/>
      <dgm:spPr/>
      <dgm:t>
        <a:bodyPr/>
        <a:lstStyle/>
        <a:p>
          <a:endParaRPr lang="fi-FI"/>
        </a:p>
      </dgm:t>
    </dgm:pt>
    <dgm:pt modelId="{60ADF2BE-D852-4C46-9601-94C82FC78D32}">
      <dgm:prSet/>
      <dgm:spPr/>
      <dgm:t>
        <a:bodyPr/>
        <a:lstStyle/>
        <a:p>
          <a:r>
            <a:rPr lang="fi-FI" b="0" i="0" baseline="0"/>
            <a:t>Ns. ”</a:t>
          </a:r>
          <a:r>
            <a:rPr lang="fi-FI"/>
            <a:t>vihamielisten” valtausten (</a:t>
          </a:r>
          <a:r>
            <a:rPr lang="fi-FI" b="0" i="0" baseline="0"/>
            <a:t>contested / ”hostile” takeovers) käsittely </a:t>
          </a:r>
          <a:endParaRPr lang="fi-FI"/>
        </a:p>
      </dgm:t>
    </dgm:pt>
    <dgm:pt modelId="{6EC69D91-266F-4B03-B2F8-DF9F8B9556ED}" type="parTrans" cxnId="{44BFC47D-68D7-4235-81B2-12261104DA6B}">
      <dgm:prSet/>
      <dgm:spPr/>
      <dgm:t>
        <a:bodyPr/>
        <a:lstStyle/>
        <a:p>
          <a:endParaRPr lang="fi-FI"/>
        </a:p>
      </dgm:t>
    </dgm:pt>
    <dgm:pt modelId="{02BE039B-3A30-44DE-8852-908A24CAA1C8}" type="sibTrans" cxnId="{44BFC47D-68D7-4235-81B2-12261104DA6B}">
      <dgm:prSet/>
      <dgm:spPr/>
      <dgm:t>
        <a:bodyPr/>
        <a:lstStyle/>
        <a:p>
          <a:endParaRPr lang="fi-FI"/>
        </a:p>
      </dgm:t>
    </dgm:pt>
    <dgm:pt modelId="{237FDB4C-9804-43DB-A349-0D354D96F03F}" type="pres">
      <dgm:prSet presAssocID="{F4C90E9D-36A3-4537-B292-F1897597EEB2}" presName="Name0" presStyleCnt="0">
        <dgm:presLayoutVars>
          <dgm:chMax val="7"/>
          <dgm:dir/>
          <dgm:animLvl val="lvl"/>
          <dgm:resizeHandles val="exact"/>
        </dgm:presLayoutVars>
      </dgm:prSet>
      <dgm:spPr/>
    </dgm:pt>
    <dgm:pt modelId="{477B9F0C-A8FC-4976-A3A0-2272CA4881B7}" type="pres">
      <dgm:prSet presAssocID="{49E3F972-D15C-4CE6-AE55-17ACFB80A328}" presName="circle1" presStyleLbl="node1" presStyleIdx="0" presStyleCnt="2"/>
      <dgm:spPr/>
    </dgm:pt>
    <dgm:pt modelId="{43D006CF-1EA2-41E4-9F10-F340F0632BE8}" type="pres">
      <dgm:prSet presAssocID="{49E3F972-D15C-4CE6-AE55-17ACFB80A328}" presName="space" presStyleCnt="0"/>
      <dgm:spPr/>
    </dgm:pt>
    <dgm:pt modelId="{530B11A2-DDCC-4C3D-9D0E-219F1E25F55B}" type="pres">
      <dgm:prSet presAssocID="{49E3F972-D15C-4CE6-AE55-17ACFB80A328}" presName="rect1" presStyleLbl="alignAcc1" presStyleIdx="0" presStyleCnt="2"/>
      <dgm:spPr/>
    </dgm:pt>
    <dgm:pt modelId="{9FA49E45-63F3-4AA3-A4EB-5402A8677D14}" type="pres">
      <dgm:prSet presAssocID="{52D98E47-5B06-42EA-834F-247B7B3387CF}" presName="vertSpace2" presStyleLbl="node1" presStyleIdx="0" presStyleCnt="2"/>
      <dgm:spPr/>
    </dgm:pt>
    <dgm:pt modelId="{8B05D90F-0E9F-48A7-A808-AFBCDE3F0F62}" type="pres">
      <dgm:prSet presAssocID="{52D98E47-5B06-42EA-834F-247B7B3387CF}" presName="circle2" presStyleLbl="node1" presStyleIdx="1" presStyleCnt="2"/>
      <dgm:spPr/>
    </dgm:pt>
    <dgm:pt modelId="{F95B8888-D702-477E-AF48-51FECDF2C9CB}" type="pres">
      <dgm:prSet presAssocID="{52D98E47-5B06-42EA-834F-247B7B3387CF}" presName="rect2" presStyleLbl="alignAcc1" presStyleIdx="1" presStyleCnt="2"/>
      <dgm:spPr/>
    </dgm:pt>
    <dgm:pt modelId="{4AC47647-356E-4EC7-AB46-442F20A88441}" type="pres">
      <dgm:prSet presAssocID="{49E3F972-D15C-4CE6-AE55-17ACFB80A328}" presName="rect1ParTx" presStyleLbl="alignAcc1" presStyleIdx="1" presStyleCnt="2">
        <dgm:presLayoutVars>
          <dgm:chMax val="1"/>
          <dgm:bulletEnabled val="1"/>
        </dgm:presLayoutVars>
      </dgm:prSet>
      <dgm:spPr/>
    </dgm:pt>
    <dgm:pt modelId="{6862AEFB-055B-462D-A0C7-00A862F4F5D7}" type="pres">
      <dgm:prSet presAssocID="{49E3F972-D15C-4CE6-AE55-17ACFB80A328}" presName="rect1ChTx" presStyleLbl="alignAcc1" presStyleIdx="1" presStyleCnt="2">
        <dgm:presLayoutVars>
          <dgm:bulletEnabled val="1"/>
        </dgm:presLayoutVars>
      </dgm:prSet>
      <dgm:spPr/>
    </dgm:pt>
    <dgm:pt modelId="{41DB8E76-4505-4EA9-AF75-66E8207B90F6}" type="pres">
      <dgm:prSet presAssocID="{52D98E47-5B06-42EA-834F-247B7B3387CF}" presName="rect2ParTx" presStyleLbl="alignAcc1" presStyleIdx="1" presStyleCnt="2">
        <dgm:presLayoutVars>
          <dgm:chMax val="1"/>
          <dgm:bulletEnabled val="1"/>
        </dgm:presLayoutVars>
      </dgm:prSet>
      <dgm:spPr/>
    </dgm:pt>
    <dgm:pt modelId="{5E42F60A-45AB-4DE6-8CCF-4D013DDA9C78}" type="pres">
      <dgm:prSet presAssocID="{52D98E47-5B06-42EA-834F-247B7B3387CF}" presName="rect2ChTx" presStyleLbl="alignAcc1" presStyleIdx="1" presStyleCnt="2">
        <dgm:presLayoutVars>
          <dgm:bulletEnabled val="1"/>
        </dgm:presLayoutVars>
      </dgm:prSet>
      <dgm:spPr/>
    </dgm:pt>
  </dgm:ptLst>
  <dgm:cxnLst>
    <dgm:cxn modelId="{A661E807-09A0-4C36-8162-44648DA857BD}" type="presOf" srcId="{52D98E47-5B06-42EA-834F-247B7B3387CF}" destId="{F95B8888-D702-477E-AF48-51FECDF2C9CB}" srcOrd="0" destOrd="0" presId="urn:microsoft.com/office/officeart/2005/8/layout/target3"/>
    <dgm:cxn modelId="{0BF05614-1474-49DE-A3D6-9CFA6595F016}" type="presOf" srcId="{F4C90E9D-36A3-4537-B292-F1897597EEB2}" destId="{237FDB4C-9804-43DB-A349-0D354D96F03F}" srcOrd="0" destOrd="0" presId="urn:microsoft.com/office/officeart/2005/8/layout/target3"/>
    <dgm:cxn modelId="{9F3D8221-424B-436A-ACAE-62C4C9E19579}" type="presOf" srcId="{5160A017-5C2C-4114-82EF-ED74D7A6EBF4}" destId="{6862AEFB-055B-462D-A0C7-00A862F4F5D7}" srcOrd="0" destOrd="0" presId="urn:microsoft.com/office/officeart/2005/8/layout/target3"/>
    <dgm:cxn modelId="{986C7C26-F09B-4F1B-9E9F-81447A3705B6}" type="presOf" srcId="{F2047C7B-0D8E-4829-AD52-5DEA3FDB3566}" destId="{5E42F60A-45AB-4DE6-8CCF-4D013DDA9C78}" srcOrd="0" destOrd="0" presId="urn:microsoft.com/office/officeart/2005/8/layout/target3"/>
    <dgm:cxn modelId="{F1AB1B29-BCC1-406C-8FB6-10071F9E4742}" type="presOf" srcId="{907A070F-79F7-434F-9F38-7E4348CCBD82}" destId="{6862AEFB-055B-462D-A0C7-00A862F4F5D7}" srcOrd="0" destOrd="1" presId="urn:microsoft.com/office/officeart/2005/8/layout/target3"/>
    <dgm:cxn modelId="{0EB52F5E-B509-4C6E-B0B2-38C22A115EAB}" srcId="{52D98E47-5B06-42EA-834F-247B7B3387CF}" destId="{F2047C7B-0D8E-4829-AD52-5DEA3FDB3566}" srcOrd="0" destOrd="0" parTransId="{849B27BC-4339-4041-BB8F-2D2B94E13307}" sibTransId="{89E99222-85A2-4693-9F2F-D394F6F1C803}"/>
    <dgm:cxn modelId="{874B2470-ED41-43DE-9F5E-3DCB22BD35F2}" srcId="{49E3F972-D15C-4CE6-AE55-17ACFB80A328}" destId="{5160A017-5C2C-4114-82EF-ED74D7A6EBF4}" srcOrd="0" destOrd="0" parTransId="{BDAF64B1-D9A0-4E9F-BAC3-C691EC2F6EA8}" sibTransId="{BBEBFDA1-6AB9-47BC-BA64-A552C227E9FE}"/>
    <dgm:cxn modelId="{87F5F674-69E8-4939-88B3-153966BCC82A}" type="presOf" srcId="{49E3F972-D15C-4CE6-AE55-17ACFB80A328}" destId="{4AC47647-356E-4EC7-AB46-442F20A88441}" srcOrd="1" destOrd="0" presId="urn:microsoft.com/office/officeart/2005/8/layout/target3"/>
    <dgm:cxn modelId="{43D3DC56-086A-4CDB-AFB3-E4E9809383D5}" srcId="{F4C90E9D-36A3-4537-B292-F1897597EEB2}" destId="{49E3F972-D15C-4CE6-AE55-17ACFB80A328}" srcOrd="0" destOrd="0" parTransId="{68761E2A-97BA-4E71-B959-349F4DC23FEE}" sibTransId="{C07325F7-E06C-451D-8CBB-56FC13B07785}"/>
    <dgm:cxn modelId="{34AE0778-E6CE-4E36-AE21-C0C9DF863F3D}" type="presOf" srcId="{49E3F972-D15C-4CE6-AE55-17ACFB80A328}" destId="{530B11A2-DDCC-4C3D-9D0E-219F1E25F55B}" srcOrd="0" destOrd="0" presId="urn:microsoft.com/office/officeart/2005/8/layout/target3"/>
    <dgm:cxn modelId="{44BFC47D-68D7-4235-81B2-12261104DA6B}" srcId="{52D98E47-5B06-42EA-834F-247B7B3387CF}" destId="{60ADF2BE-D852-4C46-9601-94C82FC78D32}" srcOrd="1" destOrd="0" parTransId="{6EC69D91-266F-4B03-B2F8-DF9F8B9556ED}" sibTransId="{02BE039B-3A30-44DE-8852-908A24CAA1C8}"/>
    <dgm:cxn modelId="{4578D082-2007-4132-B394-152FB61DD941}" type="presOf" srcId="{60ADF2BE-D852-4C46-9601-94C82FC78D32}" destId="{5E42F60A-45AB-4DE6-8CCF-4D013DDA9C78}" srcOrd="0" destOrd="1" presId="urn:microsoft.com/office/officeart/2005/8/layout/target3"/>
    <dgm:cxn modelId="{DF84B5AD-1766-4C33-B70A-A851D0ED047B}" srcId="{49E3F972-D15C-4CE6-AE55-17ACFB80A328}" destId="{907A070F-79F7-434F-9F38-7E4348CCBD82}" srcOrd="1" destOrd="0" parTransId="{9512EE14-48CA-46BB-97E1-3679FF06D9E0}" sibTransId="{F5DE91DD-F488-4E16-B032-3549F205EC5A}"/>
    <dgm:cxn modelId="{3283EBDD-934D-4ECE-8A59-D14B9D391F5D}" type="presOf" srcId="{52D98E47-5B06-42EA-834F-247B7B3387CF}" destId="{41DB8E76-4505-4EA9-AF75-66E8207B90F6}" srcOrd="1" destOrd="0" presId="urn:microsoft.com/office/officeart/2005/8/layout/target3"/>
    <dgm:cxn modelId="{48019DE5-DF6D-4AA0-B879-51C3D9F8E459}" srcId="{F4C90E9D-36A3-4537-B292-F1897597EEB2}" destId="{52D98E47-5B06-42EA-834F-247B7B3387CF}" srcOrd="1" destOrd="0" parTransId="{AF783FA1-EC86-46BC-948B-1F819835FD68}" sibTransId="{1635B618-E950-456D-A923-11790E248A25}"/>
    <dgm:cxn modelId="{6DAD1367-7177-4D16-B8A8-7F8C2FDF69AD}" type="presParOf" srcId="{237FDB4C-9804-43DB-A349-0D354D96F03F}" destId="{477B9F0C-A8FC-4976-A3A0-2272CA4881B7}" srcOrd="0" destOrd="0" presId="urn:microsoft.com/office/officeart/2005/8/layout/target3"/>
    <dgm:cxn modelId="{79A1BA07-9808-401F-BC0B-B6B2CE4757FD}" type="presParOf" srcId="{237FDB4C-9804-43DB-A349-0D354D96F03F}" destId="{43D006CF-1EA2-41E4-9F10-F340F0632BE8}" srcOrd="1" destOrd="0" presId="urn:microsoft.com/office/officeart/2005/8/layout/target3"/>
    <dgm:cxn modelId="{9FB1A90C-45C6-4C22-AC53-C7BDBEA0949E}" type="presParOf" srcId="{237FDB4C-9804-43DB-A349-0D354D96F03F}" destId="{530B11A2-DDCC-4C3D-9D0E-219F1E25F55B}" srcOrd="2" destOrd="0" presId="urn:microsoft.com/office/officeart/2005/8/layout/target3"/>
    <dgm:cxn modelId="{08E08C7A-865C-41D1-A5AA-1C9DEBB56080}" type="presParOf" srcId="{237FDB4C-9804-43DB-A349-0D354D96F03F}" destId="{9FA49E45-63F3-4AA3-A4EB-5402A8677D14}" srcOrd="3" destOrd="0" presId="urn:microsoft.com/office/officeart/2005/8/layout/target3"/>
    <dgm:cxn modelId="{761C9EE4-56AB-4911-A6EB-4459CC6EE0F8}" type="presParOf" srcId="{237FDB4C-9804-43DB-A349-0D354D96F03F}" destId="{8B05D90F-0E9F-48A7-A808-AFBCDE3F0F62}" srcOrd="4" destOrd="0" presId="urn:microsoft.com/office/officeart/2005/8/layout/target3"/>
    <dgm:cxn modelId="{AFBB3336-B588-49DB-B369-C81A3E994C11}" type="presParOf" srcId="{237FDB4C-9804-43DB-A349-0D354D96F03F}" destId="{F95B8888-D702-477E-AF48-51FECDF2C9CB}" srcOrd="5" destOrd="0" presId="urn:microsoft.com/office/officeart/2005/8/layout/target3"/>
    <dgm:cxn modelId="{B66DFA3A-C8DC-4425-98A3-A06DA7FB9A34}" type="presParOf" srcId="{237FDB4C-9804-43DB-A349-0D354D96F03F}" destId="{4AC47647-356E-4EC7-AB46-442F20A88441}" srcOrd="6" destOrd="0" presId="urn:microsoft.com/office/officeart/2005/8/layout/target3"/>
    <dgm:cxn modelId="{28AB2F5C-0D2C-4213-9235-5E707104BFE7}" type="presParOf" srcId="{237FDB4C-9804-43DB-A349-0D354D96F03F}" destId="{6862AEFB-055B-462D-A0C7-00A862F4F5D7}" srcOrd="7" destOrd="0" presId="urn:microsoft.com/office/officeart/2005/8/layout/target3"/>
    <dgm:cxn modelId="{9C53F8CA-15FC-4A06-AD3D-F2A5DFDA0031}" type="presParOf" srcId="{237FDB4C-9804-43DB-A349-0D354D96F03F}" destId="{41DB8E76-4505-4EA9-AF75-66E8207B90F6}" srcOrd="8" destOrd="0" presId="urn:microsoft.com/office/officeart/2005/8/layout/target3"/>
    <dgm:cxn modelId="{999A1028-08E0-4816-BE36-D8F72D60A15C}" type="presParOf" srcId="{237FDB4C-9804-43DB-A349-0D354D96F03F}" destId="{5E42F60A-45AB-4DE6-8CCF-4D013DDA9C78}"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411CEA-53D0-4E1B-A691-C73F5DA0AC54}" type="doc">
      <dgm:prSet loTypeId="urn:microsoft.com/office/officeart/2005/8/layout/orgChart1" loCatId="hierarchy" qsTypeId="urn:microsoft.com/office/officeart/2005/8/quickstyle/3d5" qsCatId="3D" csTypeId="urn:microsoft.com/office/officeart/2005/8/colors/accent2_1" csCatId="accent2"/>
      <dgm:spPr/>
      <dgm:t>
        <a:bodyPr/>
        <a:lstStyle/>
        <a:p>
          <a:endParaRPr lang="fi-FI"/>
        </a:p>
      </dgm:t>
    </dgm:pt>
    <dgm:pt modelId="{3D63DABB-8832-4875-9E59-40D00F007520}">
      <dgm:prSet/>
      <dgm:spPr/>
      <dgm:t>
        <a:bodyPr/>
        <a:lstStyle/>
        <a:p>
          <a:r>
            <a:rPr lang="fi-FI" b="1" i="0" baseline="0"/>
            <a:t>Kohdeyhtiön johto (pelätessään asemansa menettämistä) vastustaa ostotarjousta </a:t>
          </a:r>
          <a:endParaRPr lang="fi-FI"/>
        </a:p>
      </dgm:t>
    </dgm:pt>
    <dgm:pt modelId="{4CB457C6-2F7F-408D-8F4E-917996593232}" type="parTrans" cxnId="{30007C36-63D2-416A-9F47-5016FBCDD732}">
      <dgm:prSet/>
      <dgm:spPr/>
      <dgm:t>
        <a:bodyPr/>
        <a:lstStyle/>
        <a:p>
          <a:endParaRPr lang="fi-FI"/>
        </a:p>
      </dgm:t>
    </dgm:pt>
    <dgm:pt modelId="{5701410D-5BA0-4CFC-9402-DF0ECF063D02}" type="sibTrans" cxnId="{30007C36-63D2-416A-9F47-5016FBCDD732}">
      <dgm:prSet/>
      <dgm:spPr/>
      <dgm:t>
        <a:bodyPr/>
        <a:lstStyle/>
        <a:p>
          <a:endParaRPr lang="fi-FI"/>
        </a:p>
      </dgm:t>
    </dgm:pt>
    <dgm:pt modelId="{BC5A9926-8156-46C9-906E-2D17F9E9F113}">
      <dgm:prSet/>
      <dgm:spPr/>
      <dgm:t>
        <a:bodyPr/>
        <a:lstStyle/>
        <a:p>
          <a:r>
            <a:rPr lang="fi-FI" b="1"/>
            <a:t>Toimet valtauksen torjumiseksi eivät välttämättä vastaa yhtiön tai sen osakkeenomistajien etua </a:t>
          </a:r>
          <a:endParaRPr lang="fi-FI"/>
        </a:p>
      </dgm:t>
    </dgm:pt>
    <dgm:pt modelId="{64079CDB-7329-4F7D-8415-004A3F8C2FF8}" type="parTrans" cxnId="{811B2178-EA72-40AD-9FE5-E04DF88BF4AF}">
      <dgm:prSet/>
      <dgm:spPr/>
      <dgm:t>
        <a:bodyPr/>
        <a:lstStyle/>
        <a:p>
          <a:endParaRPr lang="fi-FI"/>
        </a:p>
      </dgm:t>
    </dgm:pt>
    <dgm:pt modelId="{58CFE68B-53AF-4ADB-AD64-1F27B7F3D650}" type="sibTrans" cxnId="{811B2178-EA72-40AD-9FE5-E04DF88BF4AF}">
      <dgm:prSet/>
      <dgm:spPr/>
      <dgm:t>
        <a:bodyPr/>
        <a:lstStyle/>
        <a:p>
          <a:endParaRPr lang="fi-FI"/>
        </a:p>
      </dgm:t>
    </dgm:pt>
    <dgm:pt modelId="{08B17535-3B1F-4961-8239-A19FE3B9237E}">
      <dgm:prSet/>
      <dgm:spPr/>
      <dgm:t>
        <a:bodyPr/>
        <a:lstStyle/>
        <a:p>
          <a:r>
            <a:rPr lang="fi-FI" b="0" i="0" baseline="0"/>
            <a:t>”Myrkkypillerit” (poison pills</a:t>
          </a:r>
          <a:r>
            <a:rPr lang="fi-FI"/>
            <a:t>)</a:t>
          </a:r>
          <a:r>
            <a:rPr lang="fi-FI" b="0" i="0" baseline="0"/>
            <a:t>, ”kultaiset laskuvarjot / kädenpuristukset” (golden parachutes</a:t>
          </a:r>
          <a:r>
            <a:rPr lang="fi-FI"/>
            <a:t>)</a:t>
          </a:r>
          <a:r>
            <a:rPr lang="fi-FI" b="0" i="0" baseline="0"/>
            <a:t>, ”kruununjalok</a:t>
          </a:r>
          <a:r>
            <a:rPr lang="fi-FI"/>
            <a:t>ivet” (</a:t>
          </a:r>
          <a:r>
            <a:rPr lang="fi-FI" b="0" i="0" baseline="0"/>
            <a:t>crown jewels</a:t>
          </a:r>
          <a:r>
            <a:rPr lang="fi-FI"/>
            <a:t>) ym. </a:t>
          </a:r>
        </a:p>
      </dgm:t>
    </dgm:pt>
    <dgm:pt modelId="{488D54C1-53C0-4E0A-9740-6795C9C75487}" type="parTrans" cxnId="{A0AACC5E-7E74-49B3-84FE-A562F91BCF9B}">
      <dgm:prSet/>
      <dgm:spPr/>
      <dgm:t>
        <a:bodyPr/>
        <a:lstStyle/>
        <a:p>
          <a:endParaRPr lang="fi-FI"/>
        </a:p>
      </dgm:t>
    </dgm:pt>
    <dgm:pt modelId="{415B5B4E-DBA7-43A5-B73E-7AAEF1201CC6}" type="sibTrans" cxnId="{A0AACC5E-7E74-49B3-84FE-A562F91BCF9B}">
      <dgm:prSet/>
      <dgm:spPr/>
      <dgm:t>
        <a:bodyPr/>
        <a:lstStyle/>
        <a:p>
          <a:endParaRPr lang="fi-FI"/>
        </a:p>
      </dgm:t>
    </dgm:pt>
    <dgm:pt modelId="{F3E68DC4-E7B6-42D6-BA1F-3239AB6D4DFA}">
      <dgm:prSet/>
      <dgm:spPr/>
      <dgm:t>
        <a:bodyPr/>
        <a:lstStyle/>
        <a:p>
          <a:r>
            <a:rPr lang="fi-FI"/>
            <a:t>Alisuorittajayhtiön arvo voisi nousta uuden johdon avulla</a:t>
          </a:r>
        </a:p>
      </dgm:t>
    </dgm:pt>
    <dgm:pt modelId="{D003F2AC-6841-40BC-95C1-97D1F64F15F3}" type="parTrans" cxnId="{830FCAAC-4759-4967-A261-86A73CD27F93}">
      <dgm:prSet/>
      <dgm:spPr/>
      <dgm:t>
        <a:bodyPr/>
        <a:lstStyle/>
        <a:p>
          <a:endParaRPr lang="fi-FI"/>
        </a:p>
      </dgm:t>
    </dgm:pt>
    <dgm:pt modelId="{8EB30675-D9F3-4F75-A7BB-924666F113EA}" type="sibTrans" cxnId="{830FCAAC-4759-4967-A261-86A73CD27F93}">
      <dgm:prSet/>
      <dgm:spPr/>
      <dgm:t>
        <a:bodyPr/>
        <a:lstStyle/>
        <a:p>
          <a:endParaRPr lang="fi-FI"/>
        </a:p>
      </dgm:t>
    </dgm:pt>
    <dgm:pt modelId="{A888930B-DB27-494C-A391-6EF8A8B95348}">
      <dgm:prSet/>
      <dgm:spPr/>
      <dgm:t>
        <a:bodyPr/>
        <a:lstStyle/>
        <a:p>
          <a:r>
            <a:rPr lang="fi-FI" b="1" i="0" baseline="0"/>
            <a:t>Päämies – agentti –asetelma </a:t>
          </a:r>
          <a:endParaRPr lang="fi-FI"/>
        </a:p>
      </dgm:t>
    </dgm:pt>
    <dgm:pt modelId="{8F3E8973-A179-4164-87BF-1D1BB6B13CFF}" type="parTrans" cxnId="{E9CD035A-5B73-4C07-9AA5-AD160487CC8B}">
      <dgm:prSet/>
      <dgm:spPr/>
      <dgm:t>
        <a:bodyPr/>
        <a:lstStyle/>
        <a:p>
          <a:endParaRPr lang="fi-FI"/>
        </a:p>
      </dgm:t>
    </dgm:pt>
    <dgm:pt modelId="{E27A8EBB-5E99-462E-B318-B277E30EE144}" type="sibTrans" cxnId="{E9CD035A-5B73-4C07-9AA5-AD160487CC8B}">
      <dgm:prSet/>
      <dgm:spPr/>
      <dgm:t>
        <a:bodyPr/>
        <a:lstStyle/>
        <a:p>
          <a:endParaRPr lang="fi-FI"/>
        </a:p>
      </dgm:t>
    </dgm:pt>
    <dgm:pt modelId="{4FD259DE-2AAB-49D1-83EA-554481853D5B}">
      <dgm:prSet/>
      <dgm:spPr/>
      <dgm:t>
        <a:bodyPr/>
        <a:lstStyle/>
        <a:p>
          <a:r>
            <a:rPr lang="en-US" b="0" i="0" baseline="0"/>
            <a:t>Yhtiön johdon on hankittava </a:t>
          </a:r>
          <a:r>
            <a:rPr lang="en-US"/>
            <a:t>yhtiökokouksen suostumus ostotarjouksen toteutumista haittaville toimille </a:t>
          </a:r>
          <a:endParaRPr lang="fi-FI"/>
        </a:p>
      </dgm:t>
    </dgm:pt>
    <dgm:pt modelId="{DA35AD7B-53DA-4811-BAEB-16848C129E3B}" type="parTrans" cxnId="{4ABAB1B5-4FF5-4C26-9C30-A3FD773A1FE4}">
      <dgm:prSet/>
      <dgm:spPr/>
      <dgm:t>
        <a:bodyPr/>
        <a:lstStyle/>
        <a:p>
          <a:endParaRPr lang="fi-FI"/>
        </a:p>
      </dgm:t>
    </dgm:pt>
    <dgm:pt modelId="{0381723B-2CC8-4BD6-AE62-D3EAA1D03899}" type="sibTrans" cxnId="{4ABAB1B5-4FF5-4C26-9C30-A3FD773A1FE4}">
      <dgm:prSet/>
      <dgm:spPr/>
      <dgm:t>
        <a:bodyPr/>
        <a:lstStyle/>
        <a:p>
          <a:endParaRPr lang="fi-FI"/>
        </a:p>
      </dgm:t>
    </dgm:pt>
    <dgm:pt modelId="{00F389B6-D003-475E-BCFC-5AD7A2A9095E}">
      <dgm:prSet/>
      <dgm:spPr/>
      <dgm:t>
        <a:bodyPr/>
        <a:lstStyle/>
        <a:p>
          <a:r>
            <a:rPr lang="fi-FI" b="0" i="0" baseline="0"/>
            <a:t>Yhtiöjohdon vastuu (yhtiöoikeudellinen vahingonkorvaus OYL 22:1) </a:t>
          </a:r>
          <a:endParaRPr lang="fi-FI"/>
        </a:p>
      </dgm:t>
    </dgm:pt>
    <dgm:pt modelId="{E6272F99-1E01-4E15-86D3-B0029BA482A6}" type="parTrans" cxnId="{C74E783B-E363-4757-95CA-8997604FF6B2}">
      <dgm:prSet/>
      <dgm:spPr/>
      <dgm:t>
        <a:bodyPr/>
        <a:lstStyle/>
        <a:p>
          <a:endParaRPr lang="fi-FI"/>
        </a:p>
      </dgm:t>
    </dgm:pt>
    <dgm:pt modelId="{92E6D986-01B9-473F-893C-C150207CE63F}" type="sibTrans" cxnId="{C74E783B-E363-4757-95CA-8997604FF6B2}">
      <dgm:prSet/>
      <dgm:spPr/>
      <dgm:t>
        <a:bodyPr/>
        <a:lstStyle/>
        <a:p>
          <a:endParaRPr lang="fi-FI"/>
        </a:p>
      </dgm:t>
    </dgm:pt>
    <dgm:pt modelId="{A5003946-7DB2-4212-BAC9-3E8858670830}" type="pres">
      <dgm:prSet presAssocID="{10411CEA-53D0-4E1B-A691-C73F5DA0AC54}" presName="hierChild1" presStyleCnt="0">
        <dgm:presLayoutVars>
          <dgm:orgChart val="1"/>
          <dgm:chPref val="1"/>
          <dgm:dir/>
          <dgm:animOne val="branch"/>
          <dgm:animLvl val="lvl"/>
          <dgm:resizeHandles/>
        </dgm:presLayoutVars>
      </dgm:prSet>
      <dgm:spPr/>
    </dgm:pt>
    <dgm:pt modelId="{6C2ED6BF-529F-4EAB-8D1E-741818721316}" type="pres">
      <dgm:prSet presAssocID="{3D63DABB-8832-4875-9E59-40D00F007520}" presName="hierRoot1" presStyleCnt="0">
        <dgm:presLayoutVars>
          <dgm:hierBranch val="init"/>
        </dgm:presLayoutVars>
      </dgm:prSet>
      <dgm:spPr/>
    </dgm:pt>
    <dgm:pt modelId="{E28DC1DE-CC3F-4362-8653-CA1678593E9D}" type="pres">
      <dgm:prSet presAssocID="{3D63DABB-8832-4875-9E59-40D00F007520}" presName="rootComposite1" presStyleCnt="0"/>
      <dgm:spPr/>
    </dgm:pt>
    <dgm:pt modelId="{F851639C-0C96-4F77-B33A-0A01A8C51483}" type="pres">
      <dgm:prSet presAssocID="{3D63DABB-8832-4875-9E59-40D00F007520}" presName="rootText1" presStyleLbl="node0" presStyleIdx="0" presStyleCnt="3">
        <dgm:presLayoutVars>
          <dgm:chPref val="3"/>
        </dgm:presLayoutVars>
      </dgm:prSet>
      <dgm:spPr/>
    </dgm:pt>
    <dgm:pt modelId="{D8ADEDC5-CDB4-4EBC-AD04-94222B2CF314}" type="pres">
      <dgm:prSet presAssocID="{3D63DABB-8832-4875-9E59-40D00F007520}" presName="rootConnector1" presStyleLbl="node1" presStyleIdx="0" presStyleCnt="0"/>
      <dgm:spPr/>
    </dgm:pt>
    <dgm:pt modelId="{CBFCF40A-035B-4D3A-B71B-2EB008508A45}" type="pres">
      <dgm:prSet presAssocID="{3D63DABB-8832-4875-9E59-40D00F007520}" presName="hierChild2" presStyleCnt="0"/>
      <dgm:spPr/>
    </dgm:pt>
    <dgm:pt modelId="{5E9DD272-0364-4043-AE5C-C0265DED9B23}" type="pres">
      <dgm:prSet presAssocID="{3D63DABB-8832-4875-9E59-40D00F007520}" presName="hierChild3" presStyleCnt="0"/>
      <dgm:spPr/>
    </dgm:pt>
    <dgm:pt modelId="{ED533A5E-45D1-4FE7-947E-A1B78900FF11}" type="pres">
      <dgm:prSet presAssocID="{BC5A9926-8156-46C9-906E-2D17F9E9F113}" presName="hierRoot1" presStyleCnt="0">
        <dgm:presLayoutVars>
          <dgm:hierBranch val="init"/>
        </dgm:presLayoutVars>
      </dgm:prSet>
      <dgm:spPr/>
    </dgm:pt>
    <dgm:pt modelId="{251644C9-4F53-4A8F-8579-74D5AECF5F2C}" type="pres">
      <dgm:prSet presAssocID="{BC5A9926-8156-46C9-906E-2D17F9E9F113}" presName="rootComposite1" presStyleCnt="0"/>
      <dgm:spPr/>
    </dgm:pt>
    <dgm:pt modelId="{99C5B8D5-77AC-4963-938E-E6E064328EB0}" type="pres">
      <dgm:prSet presAssocID="{BC5A9926-8156-46C9-906E-2D17F9E9F113}" presName="rootText1" presStyleLbl="node0" presStyleIdx="1" presStyleCnt="3">
        <dgm:presLayoutVars>
          <dgm:chPref val="3"/>
        </dgm:presLayoutVars>
      </dgm:prSet>
      <dgm:spPr/>
    </dgm:pt>
    <dgm:pt modelId="{C928C7AA-E7F5-4715-831D-31EA145F9FE8}" type="pres">
      <dgm:prSet presAssocID="{BC5A9926-8156-46C9-906E-2D17F9E9F113}" presName="rootConnector1" presStyleLbl="node1" presStyleIdx="0" presStyleCnt="0"/>
      <dgm:spPr/>
    </dgm:pt>
    <dgm:pt modelId="{964E1281-12CD-4B1A-BA08-BA756C589F39}" type="pres">
      <dgm:prSet presAssocID="{BC5A9926-8156-46C9-906E-2D17F9E9F113}" presName="hierChild2" presStyleCnt="0"/>
      <dgm:spPr/>
    </dgm:pt>
    <dgm:pt modelId="{3AC58001-8E08-4B5C-A35E-98BC3BA20197}" type="pres">
      <dgm:prSet presAssocID="{488D54C1-53C0-4E0A-9740-6795C9C75487}" presName="Name37" presStyleLbl="parChTrans1D2" presStyleIdx="0" presStyleCnt="4"/>
      <dgm:spPr/>
    </dgm:pt>
    <dgm:pt modelId="{5C38C4F4-5E7A-48FF-82FA-42DCCF9F2A40}" type="pres">
      <dgm:prSet presAssocID="{08B17535-3B1F-4961-8239-A19FE3B9237E}" presName="hierRoot2" presStyleCnt="0">
        <dgm:presLayoutVars>
          <dgm:hierBranch val="init"/>
        </dgm:presLayoutVars>
      </dgm:prSet>
      <dgm:spPr/>
    </dgm:pt>
    <dgm:pt modelId="{D4D897F1-CCC7-47FC-BFF9-CE3F3DA7A53B}" type="pres">
      <dgm:prSet presAssocID="{08B17535-3B1F-4961-8239-A19FE3B9237E}" presName="rootComposite" presStyleCnt="0"/>
      <dgm:spPr/>
    </dgm:pt>
    <dgm:pt modelId="{3DE515CB-7687-4606-8FCA-EC2EA739E806}" type="pres">
      <dgm:prSet presAssocID="{08B17535-3B1F-4961-8239-A19FE3B9237E}" presName="rootText" presStyleLbl="node2" presStyleIdx="0" presStyleCnt="4">
        <dgm:presLayoutVars>
          <dgm:chPref val="3"/>
        </dgm:presLayoutVars>
      </dgm:prSet>
      <dgm:spPr/>
    </dgm:pt>
    <dgm:pt modelId="{1A8CB724-8804-407C-91FC-F42D50B4BC11}" type="pres">
      <dgm:prSet presAssocID="{08B17535-3B1F-4961-8239-A19FE3B9237E}" presName="rootConnector" presStyleLbl="node2" presStyleIdx="0" presStyleCnt="4"/>
      <dgm:spPr/>
    </dgm:pt>
    <dgm:pt modelId="{D9961E1B-575F-4734-A71C-F33F7370AD91}" type="pres">
      <dgm:prSet presAssocID="{08B17535-3B1F-4961-8239-A19FE3B9237E}" presName="hierChild4" presStyleCnt="0"/>
      <dgm:spPr/>
    </dgm:pt>
    <dgm:pt modelId="{33A62A9E-6F3D-4D59-8938-7CD6DFCD5710}" type="pres">
      <dgm:prSet presAssocID="{08B17535-3B1F-4961-8239-A19FE3B9237E}" presName="hierChild5" presStyleCnt="0"/>
      <dgm:spPr/>
    </dgm:pt>
    <dgm:pt modelId="{7CAA238E-A23E-4AF3-8250-8A5CFB70FEFA}" type="pres">
      <dgm:prSet presAssocID="{D003F2AC-6841-40BC-95C1-97D1F64F15F3}" presName="Name37" presStyleLbl="parChTrans1D2" presStyleIdx="1" presStyleCnt="4"/>
      <dgm:spPr/>
    </dgm:pt>
    <dgm:pt modelId="{D90EBD9A-878A-45FE-810C-D92E839B1DA6}" type="pres">
      <dgm:prSet presAssocID="{F3E68DC4-E7B6-42D6-BA1F-3239AB6D4DFA}" presName="hierRoot2" presStyleCnt="0">
        <dgm:presLayoutVars>
          <dgm:hierBranch val="init"/>
        </dgm:presLayoutVars>
      </dgm:prSet>
      <dgm:spPr/>
    </dgm:pt>
    <dgm:pt modelId="{5FBEB269-E00C-41B7-A8D1-47B25639107F}" type="pres">
      <dgm:prSet presAssocID="{F3E68DC4-E7B6-42D6-BA1F-3239AB6D4DFA}" presName="rootComposite" presStyleCnt="0"/>
      <dgm:spPr/>
    </dgm:pt>
    <dgm:pt modelId="{AC89CB30-C04B-4828-AF74-5DADB3A4C1D2}" type="pres">
      <dgm:prSet presAssocID="{F3E68DC4-E7B6-42D6-BA1F-3239AB6D4DFA}" presName="rootText" presStyleLbl="node2" presStyleIdx="1" presStyleCnt="4">
        <dgm:presLayoutVars>
          <dgm:chPref val="3"/>
        </dgm:presLayoutVars>
      </dgm:prSet>
      <dgm:spPr/>
    </dgm:pt>
    <dgm:pt modelId="{A5EAC5AB-03F1-4E74-BAB8-5DBDD5A0DC9D}" type="pres">
      <dgm:prSet presAssocID="{F3E68DC4-E7B6-42D6-BA1F-3239AB6D4DFA}" presName="rootConnector" presStyleLbl="node2" presStyleIdx="1" presStyleCnt="4"/>
      <dgm:spPr/>
    </dgm:pt>
    <dgm:pt modelId="{E73525F1-5190-4418-9054-912A2CD119C7}" type="pres">
      <dgm:prSet presAssocID="{F3E68DC4-E7B6-42D6-BA1F-3239AB6D4DFA}" presName="hierChild4" presStyleCnt="0"/>
      <dgm:spPr/>
    </dgm:pt>
    <dgm:pt modelId="{D23E8BEF-EEBC-4D28-BF86-4088ADF5B699}" type="pres">
      <dgm:prSet presAssocID="{F3E68DC4-E7B6-42D6-BA1F-3239AB6D4DFA}" presName="hierChild5" presStyleCnt="0"/>
      <dgm:spPr/>
    </dgm:pt>
    <dgm:pt modelId="{FF6CDD06-8B41-41E6-AA1E-4D9F92626AA8}" type="pres">
      <dgm:prSet presAssocID="{BC5A9926-8156-46C9-906E-2D17F9E9F113}" presName="hierChild3" presStyleCnt="0"/>
      <dgm:spPr/>
    </dgm:pt>
    <dgm:pt modelId="{1FD73A2C-7201-4D61-9205-EA8B1E9340F0}" type="pres">
      <dgm:prSet presAssocID="{A888930B-DB27-494C-A391-6EF8A8B95348}" presName="hierRoot1" presStyleCnt="0">
        <dgm:presLayoutVars>
          <dgm:hierBranch val="init"/>
        </dgm:presLayoutVars>
      </dgm:prSet>
      <dgm:spPr/>
    </dgm:pt>
    <dgm:pt modelId="{0E1E8A31-2CE5-4B57-BF2B-A7C08A4D95DF}" type="pres">
      <dgm:prSet presAssocID="{A888930B-DB27-494C-A391-6EF8A8B95348}" presName="rootComposite1" presStyleCnt="0"/>
      <dgm:spPr/>
    </dgm:pt>
    <dgm:pt modelId="{F0B197AD-E268-487A-87A1-12A3118965AD}" type="pres">
      <dgm:prSet presAssocID="{A888930B-DB27-494C-A391-6EF8A8B95348}" presName="rootText1" presStyleLbl="node0" presStyleIdx="2" presStyleCnt="3">
        <dgm:presLayoutVars>
          <dgm:chPref val="3"/>
        </dgm:presLayoutVars>
      </dgm:prSet>
      <dgm:spPr/>
    </dgm:pt>
    <dgm:pt modelId="{98CE2E9C-6E88-4C70-B981-596DCDA1A77C}" type="pres">
      <dgm:prSet presAssocID="{A888930B-DB27-494C-A391-6EF8A8B95348}" presName="rootConnector1" presStyleLbl="node1" presStyleIdx="0" presStyleCnt="0"/>
      <dgm:spPr/>
    </dgm:pt>
    <dgm:pt modelId="{9E903AE3-7152-4BFF-872F-98793B32784C}" type="pres">
      <dgm:prSet presAssocID="{A888930B-DB27-494C-A391-6EF8A8B95348}" presName="hierChild2" presStyleCnt="0"/>
      <dgm:spPr/>
    </dgm:pt>
    <dgm:pt modelId="{F720FD97-477D-4697-923C-233766DF0EBB}" type="pres">
      <dgm:prSet presAssocID="{DA35AD7B-53DA-4811-BAEB-16848C129E3B}" presName="Name37" presStyleLbl="parChTrans1D2" presStyleIdx="2" presStyleCnt="4"/>
      <dgm:spPr/>
    </dgm:pt>
    <dgm:pt modelId="{31C48CBA-E462-44B3-9E72-27C6B7923803}" type="pres">
      <dgm:prSet presAssocID="{4FD259DE-2AAB-49D1-83EA-554481853D5B}" presName="hierRoot2" presStyleCnt="0">
        <dgm:presLayoutVars>
          <dgm:hierBranch val="init"/>
        </dgm:presLayoutVars>
      </dgm:prSet>
      <dgm:spPr/>
    </dgm:pt>
    <dgm:pt modelId="{9D87D097-A46A-483E-90DF-A58C86D18021}" type="pres">
      <dgm:prSet presAssocID="{4FD259DE-2AAB-49D1-83EA-554481853D5B}" presName="rootComposite" presStyleCnt="0"/>
      <dgm:spPr/>
    </dgm:pt>
    <dgm:pt modelId="{62EBA7CB-A937-4872-8E3F-C22A0421DE35}" type="pres">
      <dgm:prSet presAssocID="{4FD259DE-2AAB-49D1-83EA-554481853D5B}" presName="rootText" presStyleLbl="node2" presStyleIdx="2" presStyleCnt="4">
        <dgm:presLayoutVars>
          <dgm:chPref val="3"/>
        </dgm:presLayoutVars>
      </dgm:prSet>
      <dgm:spPr/>
    </dgm:pt>
    <dgm:pt modelId="{5924C9CD-AA48-40DB-98C4-36A2089E0674}" type="pres">
      <dgm:prSet presAssocID="{4FD259DE-2AAB-49D1-83EA-554481853D5B}" presName="rootConnector" presStyleLbl="node2" presStyleIdx="2" presStyleCnt="4"/>
      <dgm:spPr/>
    </dgm:pt>
    <dgm:pt modelId="{0B69F3EA-B13B-455B-8989-03524FD39099}" type="pres">
      <dgm:prSet presAssocID="{4FD259DE-2AAB-49D1-83EA-554481853D5B}" presName="hierChild4" presStyleCnt="0"/>
      <dgm:spPr/>
    </dgm:pt>
    <dgm:pt modelId="{9766913D-C8BF-4A2B-933A-95B0AB43B065}" type="pres">
      <dgm:prSet presAssocID="{4FD259DE-2AAB-49D1-83EA-554481853D5B}" presName="hierChild5" presStyleCnt="0"/>
      <dgm:spPr/>
    </dgm:pt>
    <dgm:pt modelId="{AB813B60-8A57-465F-991B-2254E7E27DB7}" type="pres">
      <dgm:prSet presAssocID="{E6272F99-1E01-4E15-86D3-B0029BA482A6}" presName="Name37" presStyleLbl="parChTrans1D2" presStyleIdx="3" presStyleCnt="4"/>
      <dgm:spPr/>
    </dgm:pt>
    <dgm:pt modelId="{0F3B0D13-3F00-404C-8FB2-38C5FF137A1C}" type="pres">
      <dgm:prSet presAssocID="{00F389B6-D003-475E-BCFC-5AD7A2A9095E}" presName="hierRoot2" presStyleCnt="0">
        <dgm:presLayoutVars>
          <dgm:hierBranch val="init"/>
        </dgm:presLayoutVars>
      </dgm:prSet>
      <dgm:spPr/>
    </dgm:pt>
    <dgm:pt modelId="{40224B5F-0429-4A14-AC30-0D01439FDE38}" type="pres">
      <dgm:prSet presAssocID="{00F389B6-D003-475E-BCFC-5AD7A2A9095E}" presName="rootComposite" presStyleCnt="0"/>
      <dgm:spPr/>
    </dgm:pt>
    <dgm:pt modelId="{EAF73267-209D-4420-A5E8-1EB178D08110}" type="pres">
      <dgm:prSet presAssocID="{00F389B6-D003-475E-BCFC-5AD7A2A9095E}" presName="rootText" presStyleLbl="node2" presStyleIdx="3" presStyleCnt="4">
        <dgm:presLayoutVars>
          <dgm:chPref val="3"/>
        </dgm:presLayoutVars>
      </dgm:prSet>
      <dgm:spPr/>
    </dgm:pt>
    <dgm:pt modelId="{0C5769EA-2CBE-4666-8883-553E59532B9B}" type="pres">
      <dgm:prSet presAssocID="{00F389B6-D003-475E-BCFC-5AD7A2A9095E}" presName="rootConnector" presStyleLbl="node2" presStyleIdx="3" presStyleCnt="4"/>
      <dgm:spPr/>
    </dgm:pt>
    <dgm:pt modelId="{A9F8C1AD-5859-4A8D-A570-F8785ACA1BDA}" type="pres">
      <dgm:prSet presAssocID="{00F389B6-D003-475E-BCFC-5AD7A2A9095E}" presName="hierChild4" presStyleCnt="0"/>
      <dgm:spPr/>
    </dgm:pt>
    <dgm:pt modelId="{10D5E14D-D72E-42A9-A866-8B2BC242B9A5}" type="pres">
      <dgm:prSet presAssocID="{00F389B6-D003-475E-BCFC-5AD7A2A9095E}" presName="hierChild5" presStyleCnt="0"/>
      <dgm:spPr/>
    </dgm:pt>
    <dgm:pt modelId="{65F0174A-152B-45A5-8B7E-E68F8CA006F5}" type="pres">
      <dgm:prSet presAssocID="{A888930B-DB27-494C-A391-6EF8A8B95348}" presName="hierChild3" presStyleCnt="0"/>
      <dgm:spPr/>
    </dgm:pt>
  </dgm:ptLst>
  <dgm:cxnLst>
    <dgm:cxn modelId="{1E76250A-AE2F-4387-9D27-4D2F6A4AFF46}" type="presOf" srcId="{00F389B6-D003-475E-BCFC-5AD7A2A9095E}" destId="{EAF73267-209D-4420-A5E8-1EB178D08110}" srcOrd="0" destOrd="0" presId="urn:microsoft.com/office/officeart/2005/8/layout/orgChart1"/>
    <dgm:cxn modelId="{5771E315-9DCB-4530-9AA7-31286B64992F}" type="presOf" srcId="{BC5A9926-8156-46C9-906E-2D17F9E9F113}" destId="{99C5B8D5-77AC-4963-938E-E6E064328EB0}" srcOrd="0" destOrd="0" presId="urn:microsoft.com/office/officeart/2005/8/layout/orgChart1"/>
    <dgm:cxn modelId="{BD758E23-2A29-45F3-91EF-27601A33BF04}" type="presOf" srcId="{E6272F99-1E01-4E15-86D3-B0029BA482A6}" destId="{AB813B60-8A57-465F-991B-2254E7E27DB7}" srcOrd="0" destOrd="0" presId="urn:microsoft.com/office/officeart/2005/8/layout/orgChart1"/>
    <dgm:cxn modelId="{30007C36-63D2-416A-9F47-5016FBCDD732}" srcId="{10411CEA-53D0-4E1B-A691-C73F5DA0AC54}" destId="{3D63DABB-8832-4875-9E59-40D00F007520}" srcOrd="0" destOrd="0" parTransId="{4CB457C6-2F7F-408D-8F4E-917996593232}" sibTransId="{5701410D-5BA0-4CFC-9402-DF0ECF063D02}"/>
    <dgm:cxn modelId="{C74E783B-E363-4757-95CA-8997604FF6B2}" srcId="{A888930B-DB27-494C-A391-6EF8A8B95348}" destId="{00F389B6-D003-475E-BCFC-5AD7A2A9095E}" srcOrd="1" destOrd="0" parTransId="{E6272F99-1E01-4E15-86D3-B0029BA482A6}" sibTransId="{92E6D986-01B9-473F-893C-C150207CE63F}"/>
    <dgm:cxn modelId="{86FF803B-2963-4555-8349-FF68A8F9CB4F}" type="presOf" srcId="{D003F2AC-6841-40BC-95C1-97D1F64F15F3}" destId="{7CAA238E-A23E-4AF3-8250-8A5CFB70FEFA}" srcOrd="0" destOrd="0" presId="urn:microsoft.com/office/officeart/2005/8/layout/orgChart1"/>
    <dgm:cxn modelId="{A0AACC5E-7E74-49B3-84FE-A562F91BCF9B}" srcId="{BC5A9926-8156-46C9-906E-2D17F9E9F113}" destId="{08B17535-3B1F-4961-8239-A19FE3B9237E}" srcOrd="0" destOrd="0" parTransId="{488D54C1-53C0-4E0A-9740-6795C9C75487}" sibTransId="{415B5B4E-DBA7-43A5-B73E-7AAEF1201CC6}"/>
    <dgm:cxn modelId="{3AD60649-9BF6-49FB-A42B-730A916D66E3}" type="presOf" srcId="{3D63DABB-8832-4875-9E59-40D00F007520}" destId="{D8ADEDC5-CDB4-4EBC-AD04-94222B2CF314}" srcOrd="1" destOrd="0" presId="urn:microsoft.com/office/officeart/2005/8/layout/orgChart1"/>
    <dgm:cxn modelId="{278E5D49-EDA9-4B96-AC0C-1F0AFBFA0152}" type="presOf" srcId="{A888930B-DB27-494C-A391-6EF8A8B95348}" destId="{98CE2E9C-6E88-4C70-B981-596DCDA1A77C}" srcOrd="1" destOrd="0" presId="urn:microsoft.com/office/officeart/2005/8/layout/orgChart1"/>
    <dgm:cxn modelId="{20EA6A49-BC8E-47C6-8372-1C397CE78642}" type="presOf" srcId="{A888930B-DB27-494C-A391-6EF8A8B95348}" destId="{F0B197AD-E268-487A-87A1-12A3118965AD}" srcOrd="0" destOrd="0" presId="urn:microsoft.com/office/officeart/2005/8/layout/orgChart1"/>
    <dgm:cxn modelId="{3F84AD52-C8A1-4995-8499-4C26C53D3C2A}" type="presOf" srcId="{488D54C1-53C0-4E0A-9740-6795C9C75487}" destId="{3AC58001-8E08-4B5C-A35E-98BC3BA20197}" srcOrd="0" destOrd="0" presId="urn:microsoft.com/office/officeart/2005/8/layout/orgChart1"/>
    <dgm:cxn modelId="{811B2178-EA72-40AD-9FE5-E04DF88BF4AF}" srcId="{10411CEA-53D0-4E1B-A691-C73F5DA0AC54}" destId="{BC5A9926-8156-46C9-906E-2D17F9E9F113}" srcOrd="1" destOrd="0" parTransId="{64079CDB-7329-4F7D-8415-004A3F8C2FF8}" sibTransId="{58CFE68B-53AF-4ADB-AD64-1F27B7F3D650}"/>
    <dgm:cxn modelId="{FA400979-CC50-466F-A33E-E2E02564BF1A}" type="presOf" srcId="{10411CEA-53D0-4E1B-A691-C73F5DA0AC54}" destId="{A5003946-7DB2-4212-BAC9-3E8858670830}" srcOrd="0" destOrd="0" presId="urn:microsoft.com/office/officeart/2005/8/layout/orgChart1"/>
    <dgm:cxn modelId="{E9CD035A-5B73-4C07-9AA5-AD160487CC8B}" srcId="{10411CEA-53D0-4E1B-A691-C73F5DA0AC54}" destId="{A888930B-DB27-494C-A391-6EF8A8B95348}" srcOrd="2" destOrd="0" parTransId="{8F3E8973-A179-4164-87BF-1D1BB6B13CFF}" sibTransId="{E27A8EBB-5E99-462E-B318-B277E30EE144}"/>
    <dgm:cxn modelId="{1D2A1885-082F-4E03-8F23-A61C6CAF13D9}" type="presOf" srcId="{08B17535-3B1F-4961-8239-A19FE3B9237E}" destId="{3DE515CB-7687-4606-8FCA-EC2EA739E806}" srcOrd="0" destOrd="0" presId="urn:microsoft.com/office/officeart/2005/8/layout/orgChart1"/>
    <dgm:cxn modelId="{017257A1-B9D0-4DCC-9F53-0B68D9D95EDB}" type="presOf" srcId="{DA35AD7B-53DA-4811-BAEB-16848C129E3B}" destId="{F720FD97-477D-4697-923C-233766DF0EBB}" srcOrd="0" destOrd="0" presId="urn:microsoft.com/office/officeart/2005/8/layout/orgChart1"/>
    <dgm:cxn modelId="{0D4E6AA2-FBFA-4A98-941E-1630A826E028}" type="presOf" srcId="{3D63DABB-8832-4875-9E59-40D00F007520}" destId="{F851639C-0C96-4F77-B33A-0A01A8C51483}" srcOrd="0" destOrd="0" presId="urn:microsoft.com/office/officeart/2005/8/layout/orgChart1"/>
    <dgm:cxn modelId="{830FCAAC-4759-4967-A261-86A73CD27F93}" srcId="{BC5A9926-8156-46C9-906E-2D17F9E9F113}" destId="{F3E68DC4-E7B6-42D6-BA1F-3239AB6D4DFA}" srcOrd="1" destOrd="0" parTransId="{D003F2AC-6841-40BC-95C1-97D1F64F15F3}" sibTransId="{8EB30675-D9F3-4F75-A7BB-924666F113EA}"/>
    <dgm:cxn modelId="{91A143AD-C162-4F31-BFF9-FA3C34204610}" type="presOf" srcId="{F3E68DC4-E7B6-42D6-BA1F-3239AB6D4DFA}" destId="{A5EAC5AB-03F1-4E74-BAB8-5DBDD5A0DC9D}" srcOrd="1" destOrd="0" presId="urn:microsoft.com/office/officeart/2005/8/layout/orgChart1"/>
    <dgm:cxn modelId="{4ABAB1B5-4FF5-4C26-9C30-A3FD773A1FE4}" srcId="{A888930B-DB27-494C-A391-6EF8A8B95348}" destId="{4FD259DE-2AAB-49D1-83EA-554481853D5B}" srcOrd="0" destOrd="0" parTransId="{DA35AD7B-53DA-4811-BAEB-16848C129E3B}" sibTransId="{0381723B-2CC8-4BD6-AE62-D3EAA1D03899}"/>
    <dgm:cxn modelId="{55B17CB8-0828-4F18-AD0B-F4E0DFA6606F}" type="presOf" srcId="{08B17535-3B1F-4961-8239-A19FE3B9237E}" destId="{1A8CB724-8804-407C-91FC-F42D50B4BC11}" srcOrd="1" destOrd="0" presId="urn:microsoft.com/office/officeart/2005/8/layout/orgChart1"/>
    <dgm:cxn modelId="{67B4A1C1-501E-4A6B-AE07-B15950C58B7C}" type="presOf" srcId="{F3E68DC4-E7B6-42D6-BA1F-3239AB6D4DFA}" destId="{AC89CB30-C04B-4828-AF74-5DADB3A4C1D2}" srcOrd="0" destOrd="0" presId="urn:microsoft.com/office/officeart/2005/8/layout/orgChart1"/>
    <dgm:cxn modelId="{AF60BDCA-86E9-484F-9689-FC77E6CCABDC}" type="presOf" srcId="{00F389B6-D003-475E-BCFC-5AD7A2A9095E}" destId="{0C5769EA-2CBE-4666-8883-553E59532B9B}" srcOrd="1" destOrd="0" presId="urn:microsoft.com/office/officeart/2005/8/layout/orgChart1"/>
    <dgm:cxn modelId="{1C6721E5-CD5E-4A94-9FC6-99D8BD9A6DE9}" type="presOf" srcId="{4FD259DE-2AAB-49D1-83EA-554481853D5B}" destId="{62EBA7CB-A937-4872-8E3F-C22A0421DE35}" srcOrd="0" destOrd="0" presId="urn:microsoft.com/office/officeart/2005/8/layout/orgChart1"/>
    <dgm:cxn modelId="{2A6FF5F1-114B-48BC-AC60-2BAAA9FBAFA2}" type="presOf" srcId="{BC5A9926-8156-46C9-906E-2D17F9E9F113}" destId="{C928C7AA-E7F5-4715-831D-31EA145F9FE8}" srcOrd="1" destOrd="0" presId="urn:microsoft.com/office/officeart/2005/8/layout/orgChart1"/>
    <dgm:cxn modelId="{6919B0F7-D4F1-4D0C-BEDD-438B1F9E93CF}" type="presOf" srcId="{4FD259DE-2AAB-49D1-83EA-554481853D5B}" destId="{5924C9CD-AA48-40DB-98C4-36A2089E0674}" srcOrd="1" destOrd="0" presId="urn:microsoft.com/office/officeart/2005/8/layout/orgChart1"/>
    <dgm:cxn modelId="{B8189A9E-E582-4E2B-901D-58F800D883AE}" type="presParOf" srcId="{A5003946-7DB2-4212-BAC9-3E8858670830}" destId="{6C2ED6BF-529F-4EAB-8D1E-741818721316}" srcOrd="0" destOrd="0" presId="urn:microsoft.com/office/officeart/2005/8/layout/orgChart1"/>
    <dgm:cxn modelId="{AFD2D8AA-7129-4B63-9EA1-38346E622FAE}" type="presParOf" srcId="{6C2ED6BF-529F-4EAB-8D1E-741818721316}" destId="{E28DC1DE-CC3F-4362-8653-CA1678593E9D}" srcOrd="0" destOrd="0" presId="urn:microsoft.com/office/officeart/2005/8/layout/orgChart1"/>
    <dgm:cxn modelId="{DF5233BB-B0ED-4AFE-A747-1B3B5BD4FFFB}" type="presParOf" srcId="{E28DC1DE-CC3F-4362-8653-CA1678593E9D}" destId="{F851639C-0C96-4F77-B33A-0A01A8C51483}" srcOrd="0" destOrd="0" presId="urn:microsoft.com/office/officeart/2005/8/layout/orgChart1"/>
    <dgm:cxn modelId="{68190F56-E4E9-4997-A0A6-371D3FCAB9AF}" type="presParOf" srcId="{E28DC1DE-CC3F-4362-8653-CA1678593E9D}" destId="{D8ADEDC5-CDB4-4EBC-AD04-94222B2CF314}" srcOrd="1" destOrd="0" presId="urn:microsoft.com/office/officeart/2005/8/layout/orgChart1"/>
    <dgm:cxn modelId="{C4E0A2B1-A8E3-4912-BB74-7BD348F2209F}" type="presParOf" srcId="{6C2ED6BF-529F-4EAB-8D1E-741818721316}" destId="{CBFCF40A-035B-4D3A-B71B-2EB008508A45}" srcOrd="1" destOrd="0" presId="urn:microsoft.com/office/officeart/2005/8/layout/orgChart1"/>
    <dgm:cxn modelId="{9EB6B07A-A8A6-45BA-B002-756BFC8636D5}" type="presParOf" srcId="{6C2ED6BF-529F-4EAB-8D1E-741818721316}" destId="{5E9DD272-0364-4043-AE5C-C0265DED9B23}" srcOrd="2" destOrd="0" presId="urn:microsoft.com/office/officeart/2005/8/layout/orgChart1"/>
    <dgm:cxn modelId="{7C9A165E-B646-42DD-B332-648F94586763}" type="presParOf" srcId="{A5003946-7DB2-4212-BAC9-3E8858670830}" destId="{ED533A5E-45D1-4FE7-947E-A1B78900FF11}" srcOrd="1" destOrd="0" presId="urn:microsoft.com/office/officeart/2005/8/layout/orgChart1"/>
    <dgm:cxn modelId="{B1920A0F-AC91-47FD-AB69-05901E21D75B}" type="presParOf" srcId="{ED533A5E-45D1-4FE7-947E-A1B78900FF11}" destId="{251644C9-4F53-4A8F-8579-74D5AECF5F2C}" srcOrd="0" destOrd="0" presId="urn:microsoft.com/office/officeart/2005/8/layout/orgChart1"/>
    <dgm:cxn modelId="{5FE5C191-2B0F-437E-89E7-0417704467B9}" type="presParOf" srcId="{251644C9-4F53-4A8F-8579-74D5AECF5F2C}" destId="{99C5B8D5-77AC-4963-938E-E6E064328EB0}" srcOrd="0" destOrd="0" presId="urn:microsoft.com/office/officeart/2005/8/layout/orgChart1"/>
    <dgm:cxn modelId="{B32488A0-78A7-4BF3-BBE4-5D143BA37D20}" type="presParOf" srcId="{251644C9-4F53-4A8F-8579-74D5AECF5F2C}" destId="{C928C7AA-E7F5-4715-831D-31EA145F9FE8}" srcOrd="1" destOrd="0" presId="urn:microsoft.com/office/officeart/2005/8/layout/orgChart1"/>
    <dgm:cxn modelId="{95A154A9-03B8-4DF8-B462-9C9F8FFD6E61}" type="presParOf" srcId="{ED533A5E-45D1-4FE7-947E-A1B78900FF11}" destId="{964E1281-12CD-4B1A-BA08-BA756C589F39}" srcOrd="1" destOrd="0" presId="urn:microsoft.com/office/officeart/2005/8/layout/orgChart1"/>
    <dgm:cxn modelId="{23B950E2-3EC4-4A23-A2EF-A51EA30458E9}" type="presParOf" srcId="{964E1281-12CD-4B1A-BA08-BA756C589F39}" destId="{3AC58001-8E08-4B5C-A35E-98BC3BA20197}" srcOrd="0" destOrd="0" presId="urn:microsoft.com/office/officeart/2005/8/layout/orgChart1"/>
    <dgm:cxn modelId="{590685FF-28DB-4931-B75E-00A3D75636AF}" type="presParOf" srcId="{964E1281-12CD-4B1A-BA08-BA756C589F39}" destId="{5C38C4F4-5E7A-48FF-82FA-42DCCF9F2A40}" srcOrd="1" destOrd="0" presId="urn:microsoft.com/office/officeart/2005/8/layout/orgChart1"/>
    <dgm:cxn modelId="{2C153CCA-3244-4F96-8B83-59FB1D3F224B}" type="presParOf" srcId="{5C38C4F4-5E7A-48FF-82FA-42DCCF9F2A40}" destId="{D4D897F1-CCC7-47FC-BFF9-CE3F3DA7A53B}" srcOrd="0" destOrd="0" presId="urn:microsoft.com/office/officeart/2005/8/layout/orgChart1"/>
    <dgm:cxn modelId="{7782A06C-89E4-48A1-8B82-48A27222B8EB}" type="presParOf" srcId="{D4D897F1-CCC7-47FC-BFF9-CE3F3DA7A53B}" destId="{3DE515CB-7687-4606-8FCA-EC2EA739E806}" srcOrd="0" destOrd="0" presId="urn:microsoft.com/office/officeart/2005/8/layout/orgChart1"/>
    <dgm:cxn modelId="{3B166B0C-08B0-4CA8-A8D0-89D664E045F6}" type="presParOf" srcId="{D4D897F1-CCC7-47FC-BFF9-CE3F3DA7A53B}" destId="{1A8CB724-8804-407C-91FC-F42D50B4BC11}" srcOrd="1" destOrd="0" presId="urn:microsoft.com/office/officeart/2005/8/layout/orgChart1"/>
    <dgm:cxn modelId="{844CB629-A60C-48D9-B5C3-377E0C56F8F0}" type="presParOf" srcId="{5C38C4F4-5E7A-48FF-82FA-42DCCF9F2A40}" destId="{D9961E1B-575F-4734-A71C-F33F7370AD91}" srcOrd="1" destOrd="0" presId="urn:microsoft.com/office/officeart/2005/8/layout/orgChart1"/>
    <dgm:cxn modelId="{714A5729-CB9C-4249-9D77-450531191254}" type="presParOf" srcId="{5C38C4F4-5E7A-48FF-82FA-42DCCF9F2A40}" destId="{33A62A9E-6F3D-4D59-8938-7CD6DFCD5710}" srcOrd="2" destOrd="0" presId="urn:microsoft.com/office/officeart/2005/8/layout/orgChart1"/>
    <dgm:cxn modelId="{BDFDB7FB-8571-452F-84E6-A4950D4064FC}" type="presParOf" srcId="{964E1281-12CD-4B1A-BA08-BA756C589F39}" destId="{7CAA238E-A23E-4AF3-8250-8A5CFB70FEFA}" srcOrd="2" destOrd="0" presId="urn:microsoft.com/office/officeart/2005/8/layout/orgChart1"/>
    <dgm:cxn modelId="{42B9864B-6E11-4D02-A5E3-2728422F5541}" type="presParOf" srcId="{964E1281-12CD-4B1A-BA08-BA756C589F39}" destId="{D90EBD9A-878A-45FE-810C-D92E839B1DA6}" srcOrd="3" destOrd="0" presId="urn:microsoft.com/office/officeart/2005/8/layout/orgChart1"/>
    <dgm:cxn modelId="{752A1C2C-2407-49B8-B3CD-96D58ADB3187}" type="presParOf" srcId="{D90EBD9A-878A-45FE-810C-D92E839B1DA6}" destId="{5FBEB269-E00C-41B7-A8D1-47B25639107F}" srcOrd="0" destOrd="0" presId="urn:microsoft.com/office/officeart/2005/8/layout/orgChart1"/>
    <dgm:cxn modelId="{82CCE337-DCB2-4E2B-A4D0-049E675A9DA2}" type="presParOf" srcId="{5FBEB269-E00C-41B7-A8D1-47B25639107F}" destId="{AC89CB30-C04B-4828-AF74-5DADB3A4C1D2}" srcOrd="0" destOrd="0" presId="urn:microsoft.com/office/officeart/2005/8/layout/orgChart1"/>
    <dgm:cxn modelId="{C6C8051E-9930-4AC0-AFBC-ED72C97BC839}" type="presParOf" srcId="{5FBEB269-E00C-41B7-A8D1-47B25639107F}" destId="{A5EAC5AB-03F1-4E74-BAB8-5DBDD5A0DC9D}" srcOrd="1" destOrd="0" presId="urn:microsoft.com/office/officeart/2005/8/layout/orgChart1"/>
    <dgm:cxn modelId="{5979EABB-E356-41C1-B27B-3BDC7BB5B96A}" type="presParOf" srcId="{D90EBD9A-878A-45FE-810C-D92E839B1DA6}" destId="{E73525F1-5190-4418-9054-912A2CD119C7}" srcOrd="1" destOrd="0" presId="urn:microsoft.com/office/officeart/2005/8/layout/orgChart1"/>
    <dgm:cxn modelId="{D159DDE0-A72B-4252-B53B-9C134FDD5194}" type="presParOf" srcId="{D90EBD9A-878A-45FE-810C-D92E839B1DA6}" destId="{D23E8BEF-EEBC-4D28-BF86-4088ADF5B699}" srcOrd="2" destOrd="0" presId="urn:microsoft.com/office/officeart/2005/8/layout/orgChart1"/>
    <dgm:cxn modelId="{B7838584-801B-452E-AECC-F8E268227A21}" type="presParOf" srcId="{ED533A5E-45D1-4FE7-947E-A1B78900FF11}" destId="{FF6CDD06-8B41-41E6-AA1E-4D9F92626AA8}" srcOrd="2" destOrd="0" presId="urn:microsoft.com/office/officeart/2005/8/layout/orgChart1"/>
    <dgm:cxn modelId="{45E699C2-D8B9-45A8-9661-938CA25E5DCF}" type="presParOf" srcId="{A5003946-7DB2-4212-BAC9-3E8858670830}" destId="{1FD73A2C-7201-4D61-9205-EA8B1E9340F0}" srcOrd="2" destOrd="0" presId="urn:microsoft.com/office/officeart/2005/8/layout/orgChart1"/>
    <dgm:cxn modelId="{6964A23C-2720-459E-A8AF-67091DADCE3E}" type="presParOf" srcId="{1FD73A2C-7201-4D61-9205-EA8B1E9340F0}" destId="{0E1E8A31-2CE5-4B57-BF2B-A7C08A4D95DF}" srcOrd="0" destOrd="0" presId="urn:microsoft.com/office/officeart/2005/8/layout/orgChart1"/>
    <dgm:cxn modelId="{D7DBC3B7-C6F2-4E93-B78F-6989B66DEFCE}" type="presParOf" srcId="{0E1E8A31-2CE5-4B57-BF2B-A7C08A4D95DF}" destId="{F0B197AD-E268-487A-87A1-12A3118965AD}" srcOrd="0" destOrd="0" presId="urn:microsoft.com/office/officeart/2005/8/layout/orgChart1"/>
    <dgm:cxn modelId="{1485419F-6077-483F-BDF3-878BBCBC7784}" type="presParOf" srcId="{0E1E8A31-2CE5-4B57-BF2B-A7C08A4D95DF}" destId="{98CE2E9C-6E88-4C70-B981-596DCDA1A77C}" srcOrd="1" destOrd="0" presId="urn:microsoft.com/office/officeart/2005/8/layout/orgChart1"/>
    <dgm:cxn modelId="{82A38DF5-83C6-46F3-ABEE-95C2AA200CF2}" type="presParOf" srcId="{1FD73A2C-7201-4D61-9205-EA8B1E9340F0}" destId="{9E903AE3-7152-4BFF-872F-98793B32784C}" srcOrd="1" destOrd="0" presId="urn:microsoft.com/office/officeart/2005/8/layout/orgChart1"/>
    <dgm:cxn modelId="{FAAEBE7E-1A11-46A6-BC7B-DA521668969E}" type="presParOf" srcId="{9E903AE3-7152-4BFF-872F-98793B32784C}" destId="{F720FD97-477D-4697-923C-233766DF0EBB}" srcOrd="0" destOrd="0" presId="urn:microsoft.com/office/officeart/2005/8/layout/orgChart1"/>
    <dgm:cxn modelId="{FCC8297A-C522-4D0C-9376-EBB8038FA712}" type="presParOf" srcId="{9E903AE3-7152-4BFF-872F-98793B32784C}" destId="{31C48CBA-E462-44B3-9E72-27C6B7923803}" srcOrd="1" destOrd="0" presId="urn:microsoft.com/office/officeart/2005/8/layout/orgChart1"/>
    <dgm:cxn modelId="{814DE66B-68EF-4B7E-9C59-00C1E31E7701}" type="presParOf" srcId="{31C48CBA-E462-44B3-9E72-27C6B7923803}" destId="{9D87D097-A46A-483E-90DF-A58C86D18021}" srcOrd="0" destOrd="0" presId="urn:microsoft.com/office/officeart/2005/8/layout/orgChart1"/>
    <dgm:cxn modelId="{7F8FE434-0964-4065-9A04-465254733C05}" type="presParOf" srcId="{9D87D097-A46A-483E-90DF-A58C86D18021}" destId="{62EBA7CB-A937-4872-8E3F-C22A0421DE35}" srcOrd="0" destOrd="0" presId="urn:microsoft.com/office/officeart/2005/8/layout/orgChart1"/>
    <dgm:cxn modelId="{942C6135-5C0A-486E-9E20-E8C0D7C59F17}" type="presParOf" srcId="{9D87D097-A46A-483E-90DF-A58C86D18021}" destId="{5924C9CD-AA48-40DB-98C4-36A2089E0674}" srcOrd="1" destOrd="0" presId="urn:microsoft.com/office/officeart/2005/8/layout/orgChart1"/>
    <dgm:cxn modelId="{586FFB93-8A3A-4D73-AA37-1B37781F0E0A}" type="presParOf" srcId="{31C48CBA-E462-44B3-9E72-27C6B7923803}" destId="{0B69F3EA-B13B-455B-8989-03524FD39099}" srcOrd="1" destOrd="0" presId="urn:microsoft.com/office/officeart/2005/8/layout/orgChart1"/>
    <dgm:cxn modelId="{DBA4C06D-8576-4163-AAA1-A2F8A7E81456}" type="presParOf" srcId="{31C48CBA-E462-44B3-9E72-27C6B7923803}" destId="{9766913D-C8BF-4A2B-933A-95B0AB43B065}" srcOrd="2" destOrd="0" presId="urn:microsoft.com/office/officeart/2005/8/layout/orgChart1"/>
    <dgm:cxn modelId="{F26A36C0-F3C2-4120-83C3-CD3F0B6D54B8}" type="presParOf" srcId="{9E903AE3-7152-4BFF-872F-98793B32784C}" destId="{AB813B60-8A57-465F-991B-2254E7E27DB7}" srcOrd="2" destOrd="0" presId="urn:microsoft.com/office/officeart/2005/8/layout/orgChart1"/>
    <dgm:cxn modelId="{CF77EF0C-33E4-42DF-9AD7-116DB5F12AB5}" type="presParOf" srcId="{9E903AE3-7152-4BFF-872F-98793B32784C}" destId="{0F3B0D13-3F00-404C-8FB2-38C5FF137A1C}" srcOrd="3" destOrd="0" presId="urn:microsoft.com/office/officeart/2005/8/layout/orgChart1"/>
    <dgm:cxn modelId="{3CD2844A-862F-4C1A-9100-D5B514DB3113}" type="presParOf" srcId="{0F3B0D13-3F00-404C-8FB2-38C5FF137A1C}" destId="{40224B5F-0429-4A14-AC30-0D01439FDE38}" srcOrd="0" destOrd="0" presId="urn:microsoft.com/office/officeart/2005/8/layout/orgChart1"/>
    <dgm:cxn modelId="{B0ADABBF-99C8-4363-8F68-F866E7FA0D38}" type="presParOf" srcId="{40224B5F-0429-4A14-AC30-0D01439FDE38}" destId="{EAF73267-209D-4420-A5E8-1EB178D08110}" srcOrd="0" destOrd="0" presId="urn:microsoft.com/office/officeart/2005/8/layout/orgChart1"/>
    <dgm:cxn modelId="{515C5976-B739-44E2-9BEF-D3AA44F425CC}" type="presParOf" srcId="{40224B5F-0429-4A14-AC30-0D01439FDE38}" destId="{0C5769EA-2CBE-4666-8883-553E59532B9B}" srcOrd="1" destOrd="0" presId="urn:microsoft.com/office/officeart/2005/8/layout/orgChart1"/>
    <dgm:cxn modelId="{3DFDD608-6376-4A76-AA4D-DE20750AD8D3}" type="presParOf" srcId="{0F3B0D13-3F00-404C-8FB2-38C5FF137A1C}" destId="{A9F8C1AD-5859-4A8D-A570-F8785ACA1BDA}" srcOrd="1" destOrd="0" presId="urn:microsoft.com/office/officeart/2005/8/layout/orgChart1"/>
    <dgm:cxn modelId="{10575A57-BB9B-4D58-8D05-1DE85B78E868}" type="presParOf" srcId="{0F3B0D13-3F00-404C-8FB2-38C5FF137A1C}" destId="{10D5E14D-D72E-42A9-A866-8B2BC242B9A5}" srcOrd="2" destOrd="0" presId="urn:microsoft.com/office/officeart/2005/8/layout/orgChart1"/>
    <dgm:cxn modelId="{BF925691-EED4-4765-A3BB-F2737707AE3E}" type="presParOf" srcId="{1FD73A2C-7201-4D61-9205-EA8B1E9340F0}" destId="{65F0174A-152B-45A5-8B7E-E68F8CA006F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B3A0AD-3B37-48D6-BF73-CC9C3D1F2345}" type="doc">
      <dgm:prSet loTypeId="urn:microsoft.com/office/officeart/2005/8/layout/vProcess5" loCatId="process" qsTypeId="urn:microsoft.com/office/officeart/2005/8/quickstyle/simple1" qsCatId="simple" csTypeId="urn:microsoft.com/office/officeart/2005/8/colors/accent3_1" csCatId="accent3"/>
      <dgm:spPr/>
      <dgm:t>
        <a:bodyPr/>
        <a:lstStyle/>
        <a:p>
          <a:endParaRPr lang="fi-FI"/>
        </a:p>
      </dgm:t>
    </dgm:pt>
    <dgm:pt modelId="{7264E7CC-AC5E-49BC-A68F-E7073BCC9592}">
      <dgm:prSet/>
      <dgm:spPr/>
      <dgm:t>
        <a:bodyPr/>
        <a:lstStyle/>
        <a:p>
          <a:r>
            <a:rPr lang="fi-FI" b="0" i="0" baseline="0"/>
            <a:t>Päätös julkisesta ostotarjouksesta on julkistettava välittömästi sekä annettava tiedoksi kohdeyhtiölle, kohdeyhtiön ja tarjouksen tehneen yrityksen henkilöstölle. </a:t>
          </a:r>
          <a:endParaRPr lang="fi-FI"/>
        </a:p>
      </dgm:t>
    </dgm:pt>
    <dgm:pt modelId="{551D2188-FABE-4C41-966C-2C7C0E9E58EC}" type="parTrans" cxnId="{F1F4AFEE-4899-44E9-BE14-651B26274D9F}">
      <dgm:prSet/>
      <dgm:spPr/>
      <dgm:t>
        <a:bodyPr/>
        <a:lstStyle/>
        <a:p>
          <a:endParaRPr lang="fi-FI"/>
        </a:p>
      </dgm:t>
    </dgm:pt>
    <dgm:pt modelId="{41D5C9FE-B461-4507-98ED-E92563477D82}" type="sibTrans" cxnId="{F1F4AFEE-4899-44E9-BE14-651B26274D9F}">
      <dgm:prSet/>
      <dgm:spPr/>
      <dgm:t>
        <a:bodyPr/>
        <a:lstStyle/>
        <a:p>
          <a:endParaRPr lang="fi-FI"/>
        </a:p>
      </dgm:t>
    </dgm:pt>
    <dgm:pt modelId="{513580F5-1A3E-464A-85B6-EEE616C84D29}">
      <dgm:prSet/>
      <dgm:spPr/>
      <dgm:t>
        <a:bodyPr/>
        <a:lstStyle/>
        <a:p>
          <a:r>
            <a:rPr lang="fi-FI" b="0" i="0" baseline="0"/>
            <a:t>Julkistamisessa on mainittava tarjouksen tarkoittama arvopaperimäärä, tarjouksen voimassaoloaika ja tarjottu vastike sekä muut tarjouksen toteuttamiselle asetetut olennaiset ehdot. Julkistamisesta on myös käytävä ilmi, miten menetellään, jos hyväksyvät vastaukset kattavat tarjouksen tarkoittamaa määrää suuremman määrän arvopapereita. </a:t>
          </a:r>
          <a:endParaRPr lang="fi-FI"/>
        </a:p>
      </dgm:t>
    </dgm:pt>
    <dgm:pt modelId="{E4DCC0D3-0C58-457D-873C-86B612878C18}" type="parTrans" cxnId="{43CC6E12-9EED-4C78-A697-8499D3A4BC80}">
      <dgm:prSet/>
      <dgm:spPr/>
      <dgm:t>
        <a:bodyPr/>
        <a:lstStyle/>
        <a:p>
          <a:endParaRPr lang="fi-FI"/>
        </a:p>
      </dgm:t>
    </dgm:pt>
    <dgm:pt modelId="{506F73B8-496F-487B-A8CD-E11E4D22C5A5}" type="sibTrans" cxnId="{43CC6E12-9EED-4C78-A697-8499D3A4BC80}">
      <dgm:prSet/>
      <dgm:spPr/>
      <dgm:t>
        <a:bodyPr/>
        <a:lstStyle/>
        <a:p>
          <a:endParaRPr lang="fi-FI"/>
        </a:p>
      </dgm:t>
    </dgm:pt>
    <dgm:pt modelId="{FC98DA45-940A-40BE-82C8-0F88DFC66FC1}">
      <dgm:prSet/>
      <dgm:spPr/>
      <dgm:t>
        <a:bodyPr/>
        <a:lstStyle/>
        <a:p>
          <a:r>
            <a:rPr lang="fi-FI" b="0" i="0" baseline="0"/>
            <a:t>Tarjousajan päätyttyä ostotarjouksen tekijän on viipymättä julkistettava se omistus- ja ääniosuus kohdeyhtiössä, joka hänen on mahdollista saavuttaa hankkimalla tarjouksen perusteella myytäväksi ilmoitetut arvopaperit. Jos ostotarjous on ollut ehdollinen, samalla on ilmoitettava, toteuttaako ostotarjouksen tekijä tarjouksen. (AML 11:18)</a:t>
          </a:r>
          <a:endParaRPr lang="fi-FI"/>
        </a:p>
      </dgm:t>
    </dgm:pt>
    <dgm:pt modelId="{9A84E746-D042-473F-A9D1-27614ED9AA4A}" type="parTrans" cxnId="{E058D3A3-BEE6-422A-AA4C-6BBAAF9DB0B0}">
      <dgm:prSet/>
      <dgm:spPr/>
      <dgm:t>
        <a:bodyPr/>
        <a:lstStyle/>
        <a:p>
          <a:endParaRPr lang="fi-FI"/>
        </a:p>
      </dgm:t>
    </dgm:pt>
    <dgm:pt modelId="{50CCD183-400D-4F51-AA66-49B5F20F1738}" type="sibTrans" cxnId="{E058D3A3-BEE6-422A-AA4C-6BBAAF9DB0B0}">
      <dgm:prSet/>
      <dgm:spPr/>
      <dgm:t>
        <a:bodyPr/>
        <a:lstStyle/>
        <a:p>
          <a:endParaRPr lang="fi-FI"/>
        </a:p>
      </dgm:t>
    </dgm:pt>
    <dgm:pt modelId="{CA349EBD-A589-48E2-A974-8E56EC218EC5}" type="pres">
      <dgm:prSet presAssocID="{4CB3A0AD-3B37-48D6-BF73-CC9C3D1F2345}" presName="outerComposite" presStyleCnt="0">
        <dgm:presLayoutVars>
          <dgm:chMax val="5"/>
          <dgm:dir/>
          <dgm:resizeHandles val="exact"/>
        </dgm:presLayoutVars>
      </dgm:prSet>
      <dgm:spPr/>
    </dgm:pt>
    <dgm:pt modelId="{094F48D3-951F-4120-B7AE-40B6D4D91D90}" type="pres">
      <dgm:prSet presAssocID="{4CB3A0AD-3B37-48D6-BF73-CC9C3D1F2345}" presName="dummyMaxCanvas" presStyleCnt="0">
        <dgm:presLayoutVars/>
      </dgm:prSet>
      <dgm:spPr/>
    </dgm:pt>
    <dgm:pt modelId="{ACD2C7B0-3F28-4425-A4B7-A547973731E8}" type="pres">
      <dgm:prSet presAssocID="{4CB3A0AD-3B37-48D6-BF73-CC9C3D1F2345}" presName="ThreeNodes_1" presStyleLbl="node1" presStyleIdx="0" presStyleCnt="3">
        <dgm:presLayoutVars>
          <dgm:bulletEnabled val="1"/>
        </dgm:presLayoutVars>
      </dgm:prSet>
      <dgm:spPr/>
    </dgm:pt>
    <dgm:pt modelId="{50473290-5E2E-4463-971E-7EA9DA50E6C6}" type="pres">
      <dgm:prSet presAssocID="{4CB3A0AD-3B37-48D6-BF73-CC9C3D1F2345}" presName="ThreeNodes_2" presStyleLbl="node1" presStyleIdx="1" presStyleCnt="3">
        <dgm:presLayoutVars>
          <dgm:bulletEnabled val="1"/>
        </dgm:presLayoutVars>
      </dgm:prSet>
      <dgm:spPr/>
    </dgm:pt>
    <dgm:pt modelId="{B1B72BB8-C7EA-4AD6-958B-B4EBDA22EBA2}" type="pres">
      <dgm:prSet presAssocID="{4CB3A0AD-3B37-48D6-BF73-CC9C3D1F2345}" presName="ThreeNodes_3" presStyleLbl="node1" presStyleIdx="2" presStyleCnt="3">
        <dgm:presLayoutVars>
          <dgm:bulletEnabled val="1"/>
        </dgm:presLayoutVars>
      </dgm:prSet>
      <dgm:spPr/>
    </dgm:pt>
    <dgm:pt modelId="{3CBB8C9D-2E8E-45F6-86EE-86D1A6AF83BC}" type="pres">
      <dgm:prSet presAssocID="{4CB3A0AD-3B37-48D6-BF73-CC9C3D1F2345}" presName="ThreeConn_1-2" presStyleLbl="fgAccFollowNode1" presStyleIdx="0" presStyleCnt="2">
        <dgm:presLayoutVars>
          <dgm:bulletEnabled val="1"/>
        </dgm:presLayoutVars>
      </dgm:prSet>
      <dgm:spPr/>
    </dgm:pt>
    <dgm:pt modelId="{25CD2533-0B48-4945-A626-AA4381EEA011}" type="pres">
      <dgm:prSet presAssocID="{4CB3A0AD-3B37-48D6-BF73-CC9C3D1F2345}" presName="ThreeConn_2-3" presStyleLbl="fgAccFollowNode1" presStyleIdx="1" presStyleCnt="2">
        <dgm:presLayoutVars>
          <dgm:bulletEnabled val="1"/>
        </dgm:presLayoutVars>
      </dgm:prSet>
      <dgm:spPr/>
    </dgm:pt>
    <dgm:pt modelId="{B79F4056-A68B-47F7-A956-E73DCC786A32}" type="pres">
      <dgm:prSet presAssocID="{4CB3A0AD-3B37-48D6-BF73-CC9C3D1F2345}" presName="ThreeNodes_1_text" presStyleLbl="node1" presStyleIdx="2" presStyleCnt="3">
        <dgm:presLayoutVars>
          <dgm:bulletEnabled val="1"/>
        </dgm:presLayoutVars>
      </dgm:prSet>
      <dgm:spPr/>
    </dgm:pt>
    <dgm:pt modelId="{4453E5B0-72D4-4758-9D6C-46657F458FAC}" type="pres">
      <dgm:prSet presAssocID="{4CB3A0AD-3B37-48D6-BF73-CC9C3D1F2345}" presName="ThreeNodes_2_text" presStyleLbl="node1" presStyleIdx="2" presStyleCnt="3">
        <dgm:presLayoutVars>
          <dgm:bulletEnabled val="1"/>
        </dgm:presLayoutVars>
      </dgm:prSet>
      <dgm:spPr/>
    </dgm:pt>
    <dgm:pt modelId="{390C15BF-4720-4F9D-838A-E952299BA942}" type="pres">
      <dgm:prSet presAssocID="{4CB3A0AD-3B37-48D6-BF73-CC9C3D1F2345}" presName="ThreeNodes_3_text" presStyleLbl="node1" presStyleIdx="2" presStyleCnt="3">
        <dgm:presLayoutVars>
          <dgm:bulletEnabled val="1"/>
        </dgm:presLayoutVars>
      </dgm:prSet>
      <dgm:spPr/>
    </dgm:pt>
  </dgm:ptLst>
  <dgm:cxnLst>
    <dgm:cxn modelId="{43CC6E12-9EED-4C78-A697-8499D3A4BC80}" srcId="{4CB3A0AD-3B37-48D6-BF73-CC9C3D1F2345}" destId="{513580F5-1A3E-464A-85B6-EEE616C84D29}" srcOrd="1" destOrd="0" parTransId="{E4DCC0D3-0C58-457D-873C-86B612878C18}" sibTransId="{506F73B8-496F-487B-A8CD-E11E4D22C5A5}"/>
    <dgm:cxn modelId="{EA728D38-4A47-4F12-B12C-E521875A0565}" type="presOf" srcId="{FC98DA45-940A-40BE-82C8-0F88DFC66FC1}" destId="{390C15BF-4720-4F9D-838A-E952299BA942}" srcOrd="1" destOrd="0" presId="urn:microsoft.com/office/officeart/2005/8/layout/vProcess5"/>
    <dgm:cxn modelId="{5F5FB13C-FA1D-444B-9275-820C6DFDDE1E}" type="presOf" srcId="{513580F5-1A3E-464A-85B6-EEE616C84D29}" destId="{4453E5B0-72D4-4758-9D6C-46657F458FAC}" srcOrd="1" destOrd="0" presId="urn:microsoft.com/office/officeart/2005/8/layout/vProcess5"/>
    <dgm:cxn modelId="{D6A7CB6F-5BC0-41EF-B340-674884A34F0F}" type="presOf" srcId="{41D5C9FE-B461-4507-98ED-E92563477D82}" destId="{3CBB8C9D-2E8E-45F6-86EE-86D1A6AF83BC}" srcOrd="0" destOrd="0" presId="urn:microsoft.com/office/officeart/2005/8/layout/vProcess5"/>
    <dgm:cxn modelId="{11B5FA7E-E7CC-463D-91AF-C55494EED0CB}" type="presOf" srcId="{506F73B8-496F-487B-A8CD-E11E4D22C5A5}" destId="{25CD2533-0B48-4945-A626-AA4381EEA011}" srcOrd="0" destOrd="0" presId="urn:microsoft.com/office/officeart/2005/8/layout/vProcess5"/>
    <dgm:cxn modelId="{A827EB8B-75DA-4965-833F-7AB9197D0858}" type="presOf" srcId="{7264E7CC-AC5E-49BC-A68F-E7073BCC9592}" destId="{ACD2C7B0-3F28-4425-A4B7-A547973731E8}" srcOrd="0" destOrd="0" presId="urn:microsoft.com/office/officeart/2005/8/layout/vProcess5"/>
    <dgm:cxn modelId="{E058D3A3-BEE6-422A-AA4C-6BBAAF9DB0B0}" srcId="{4CB3A0AD-3B37-48D6-BF73-CC9C3D1F2345}" destId="{FC98DA45-940A-40BE-82C8-0F88DFC66FC1}" srcOrd="2" destOrd="0" parTransId="{9A84E746-D042-473F-A9D1-27614ED9AA4A}" sibTransId="{50CCD183-400D-4F51-AA66-49B5F20F1738}"/>
    <dgm:cxn modelId="{B5055EE1-F41D-4181-82C5-68E34D296811}" type="presOf" srcId="{513580F5-1A3E-464A-85B6-EEE616C84D29}" destId="{50473290-5E2E-4463-971E-7EA9DA50E6C6}" srcOrd="0" destOrd="0" presId="urn:microsoft.com/office/officeart/2005/8/layout/vProcess5"/>
    <dgm:cxn modelId="{F1F4AFEE-4899-44E9-BE14-651B26274D9F}" srcId="{4CB3A0AD-3B37-48D6-BF73-CC9C3D1F2345}" destId="{7264E7CC-AC5E-49BC-A68F-E7073BCC9592}" srcOrd="0" destOrd="0" parTransId="{551D2188-FABE-4C41-966C-2C7C0E9E58EC}" sibTransId="{41D5C9FE-B461-4507-98ED-E92563477D82}"/>
    <dgm:cxn modelId="{9C35B7F0-1A27-4263-BACA-B184CBF74B23}" type="presOf" srcId="{4CB3A0AD-3B37-48D6-BF73-CC9C3D1F2345}" destId="{CA349EBD-A589-48E2-A974-8E56EC218EC5}" srcOrd="0" destOrd="0" presId="urn:microsoft.com/office/officeart/2005/8/layout/vProcess5"/>
    <dgm:cxn modelId="{5A0E44F2-3D61-4B9A-8927-F897E17B08E1}" type="presOf" srcId="{FC98DA45-940A-40BE-82C8-0F88DFC66FC1}" destId="{B1B72BB8-C7EA-4AD6-958B-B4EBDA22EBA2}" srcOrd="0" destOrd="0" presId="urn:microsoft.com/office/officeart/2005/8/layout/vProcess5"/>
    <dgm:cxn modelId="{59FD35FB-82D8-4701-95F9-111E9F539181}" type="presOf" srcId="{7264E7CC-AC5E-49BC-A68F-E7073BCC9592}" destId="{B79F4056-A68B-47F7-A956-E73DCC786A32}" srcOrd="1" destOrd="0" presId="urn:microsoft.com/office/officeart/2005/8/layout/vProcess5"/>
    <dgm:cxn modelId="{973F8264-F9D3-40A4-A880-A1D829D83479}" type="presParOf" srcId="{CA349EBD-A589-48E2-A974-8E56EC218EC5}" destId="{094F48D3-951F-4120-B7AE-40B6D4D91D90}" srcOrd="0" destOrd="0" presId="urn:microsoft.com/office/officeart/2005/8/layout/vProcess5"/>
    <dgm:cxn modelId="{01EAE53A-DC4B-45E4-8B02-5E912785BEFD}" type="presParOf" srcId="{CA349EBD-A589-48E2-A974-8E56EC218EC5}" destId="{ACD2C7B0-3F28-4425-A4B7-A547973731E8}" srcOrd="1" destOrd="0" presId="urn:microsoft.com/office/officeart/2005/8/layout/vProcess5"/>
    <dgm:cxn modelId="{FEB2A399-B188-4643-8AA8-66731DD02BAD}" type="presParOf" srcId="{CA349EBD-A589-48E2-A974-8E56EC218EC5}" destId="{50473290-5E2E-4463-971E-7EA9DA50E6C6}" srcOrd="2" destOrd="0" presId="urn:microsoft.com/office/officeart/2005/8/layout/vProcess5"/>
    <dgm:cxn modelId="{4A69404E-2C17-40EB-82AE-6FB470E490FE}" type="presParOf" srcId="{CA349EBD-A589-48E2-A974-8E56EC218EC5}" destId="{B1B72BB8-C7EA-4AD6-958B-B4EBDA22EBA2}" srcOrd="3" destOrd="0" presId="urn:microsoft.com/office/officeart/2005/8/layout/vProcess5"/>
    <dgm:cxn modelId="{37B87AA9-1DF7-4E73-9D1B-EDBEFABED727}" type="presParOf" srcId="{CA349EBD-A589-48E2-A974-8E56EC218EC5}" destId="{3CBB8C9D-2E8E-45F6-86EE-86D1A6AF83BC}" srcOrd="4" destOrd="0" presId="urn:microsoft.com/office/officeart/2005/8/layout/vProcess5"/>
    <dgm:cxn modelId="{5DCC3BA5-2188-4F9D-A8D1-CEC17CC6F7EB}" type="presParOf" srcId="{CA349EBD-A589-48E2-A974-8E56EC218EC5}" destId="{25CD2533-0B48-4945-A626-AA4381EEA011}" srcOrd="5" destOrd="0" presId="urn:microsoft.com/office/officeart/2005/8/layout/vProcess5"/>
    <dgm:cxn modelId="{79BD63DB-D4A2-4731-BFDC-6AF7D1896268}" type="presParOf" srcId="{CA349EBD-A589-48E2-A974-8E56EC218EC5}" destId="{B79F4056-A68B-47F7-A956-E73DCC786A32}" srcOrd="6" destOrd="0" presId="urn:microsoft.com/office/officeart/2005/8/layout/vProcess5"/>
    <dgm:cxn modelId="{14C44B5E-90B4-462F-B7E4-ED850EEB5567}" type="presParOf" srcId="{CA349EBD-A589-48E2-A974-8E56EC218EC5}" destId="{4453E5B0-72D4-4758-9D6C-46657F458FAC}" srcOrd="7" destOrd="0" presId="urn:microsoft.com/office/officeart/2005/8/layout/vProcess5"/>
    <dgm:cxn modelId="{CB6182D1-43F4-403D-A21F-A78B23B30967}" type="presParOf" srcId="{CA349EBD-A589-48E2-A974-8E56EC218EC5}" destId="{390C15BF-4720-4F9D-838A-E952299BA94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E98834-4FFA-4239-AE4F-9912A24E54E1}" type="doc">
      <dgm:prSet loTypeId="urn:microsoft.com/office/officeart/2005/8/layout/process4" loCatId="list" qsTypeId="urn:microsoft.com/office/officeart/2005/8/quickstyle/simple1" qsCatId="simple" csTypeId="urn:microsoft.com/office/officeart/2005/8/colors/accent1_1" csCatId="accent1"/>
      <dgm:spPr/>
      <dgm:t>
        <a:bodyPr/>
        <a:lstStyle/>
        <a:p>
          <a:endParaRPr lang="fi-FI"/>
        </a:p>
      </dgm:t>
    </dgm:pt>
    <dgm:pt modelId="{E084A9DD-086B-4DC4-B06F-F9E590F4E054}">
      <dgm:prSet/>
      <dgm:spPr/>
      <dgm:t>
        <a:bodyPr/>
        <a:lstStyle/>
        <a:p>
          <a:r>
            <a:rPr lang="fi-FI"/>
            <a:t>Ennen ostotarjouksen voimaantuloa ostotarjouksen tekijän on julkistettava ja pidettävä tarjouksen voimassaoloajan yleisön saatavilla tarjousasiakirja,</a:t>
          </a:r>
        </a:p>
      </dgm:t>
    </dgm:pt>
    <dgm:pt modelId="{71C01F9F-4A30-46E9-9CC1-E602C2E93301}" type="parTrans" cxnId="{7EB8FD86-2960-4569-B6DA-9F526176D103}">
      <dgm:prSet/>
      <dgm:spPr/>
      <dgm:t>
        <a:bodyPr/>
        <a:lstStyle/>
        <a:p>
          <a:endParaRPr lang="fi-FI"/>
        </a:p>
      </dgm:t>
    </dgm:pt>
    <dgm:pt modelId="{7C140AA6-5BC6-458D-8538-2A3185011C72}" type="sibTrans" cxnId="{7EB8FD86-2960-4569-B6DA-9F526176D103}">
      <dgm:prSet/>
      <dgm:spPr/>
      <dgm:t>
        <a:bodyPr/>
        <a:lstStyle/>
        <a:p>
          <a:endParaRPr lang="fi-FI"/>
        </a:p>
      </dgm:t>
    </dgm:pt>
    <dgm:pt modelId="{34BD32AC-E62E-4AEA-9B28-B2200EEFCFFF}">
      <dgm:prSet/>
      <dgm:spPr/>
      <dgm:t>
        <a:bodyPr/>
        <a:lstStyle/>
        <a:p>
          <a:r>
            <a:rPr lang="fi-FI"/>
            <a:t>joka sisältää olennaiset ja riittävät tiedot tarjouksen edullisuuden arvioimiseksi, </a:t>
          </a:r>
        </a:p>
      </dgm:t>
    </dgm:pt>
    <dgm:pt modelId="{A240D1F1-7482-4C01-90AE-FD0C703EF09F}" type="parTrans" cxnId="{D73DF38E-FFAF-4F58-A15C-4B3C20685C86}">
      <dgm:prSet/>
      <dgm:spPr/>
      <dgm:t>
        <a:bodyPr/>
        <a:lstStyle/>
        <a:p>
          <a:endParaRPr lang="fi-FI"/>
        </a:p>
      </dgm:t>
    </dgm:pt>
    <dgm:pt modelId="{F42FD3C9-3BF4-4A06-BD04-9F7FEC08663A}" type="sibTrans" cxnId="{D73DF38E-FFAF-4F58-A15C-4B3C20685C86}">
      <dgm:prSet/>
      <dgm:spPr/>
      <dgm:t>
        <a:bodyPr/>
        <a:lstStyle/>
        <a:p>
          <a:endParaRPr lang="fi-FI"/>
        </a:p>
      </dgm:t>
    </dgm:pt>
    <dgm:pt modelId="{BC278A17-E45B-4ECF-835E-6BB35F791023}">
      <dgm:prSet/>
      <dgm:spPr/>
      <dgm:t>
        <a:bodyPr/>
        <a:lstStyle/>
        <a:p>
          <a:r>
            <a:rPr lang="fi-FI"/>
            <a:t>sekä toimitettava se kohdeyhtiölle ja asianomaiselle kaupankäynnin järjestäjälle säännellyllä markkinalla.</a:t>
          </a:r>
        </a:p>
      </dgm:t>
    </dgm:pt>
    <dgm:pt modelId="{A975A974-9A10-4106-AD24-70C7618E9354}" type="parTrans" cxnId="{F8F4A55A-F182-4DAD-A325-3504B6BDC093}">
      <dgm:prSet/>
      <dgm:spPr/>
      <dgm:t>
        <a:bodyPr/>
        <a:lstStyle/>
        <a:p>
          <a:endParaRPr lang="fi-FI"/>
        </a:p>
      </dgm:t>
    </dgm:pt>
    <dgm:pt modelId="{4A8B1E6A-8F34-4C3D-A817-A8A37619356F}" type="sibTrans" cxnId="{F8F4A55A-F182-4DAD-A325-3504B6BDC093}">
      <dgm:prSet/>
      <dgm:spPr/>
      <dgm:t>
        <a:bodyPr/>
        <a:lstStyle/>
        <a:p>
          <a:endParaRPr lang="fi-FI"/>
        </a:p>
      </dgm:t>
    </dgm:pt>
    <dgm:pt modelId="{43EB1400-C65F-42E5-9CCC-EE33290DE3A4}">
      <dgm:prSet/>
      <dgm:spPr/>
      <dgm:t>
        <a:bodyPr/>
        <a:lstStyle/>
        <a:p>
          <a:r>
            <a:rPr lang="fi-FI"/>
            <a:t>Tarjousasiakirjan saa julkistaa, kun Finanssivalvonta on hyväksynyt sen. </a:t>
          </a:r>
        </a:p>
      </dgm:t>
    </dgm:pt>
    <dgm:pt modelId="{B2B60276-085C-414A-B5C9-8F71CBE36C26}" type="parTrans" cxnId="{9B8444E2-6A96-4C03-9D51-EF3FF247DC8C}">
      <dgm:prSet/>
      <dgm:spPr/>
      <dgm:t>
        <a:bodyPr/>
        <a:lstStyle/>
        <a:p>
          <a:endParaRPr lang="fi-FI"/>
        </a:p>
      </dgm:t>
    </dgm:pt>
    <dgm:pt modelId="{81D327A2-EC9C-48B3-B108-85020D367EDA}" type="sibTrans" cxnId="{9B8444E2-6A96-4C03-9D51-EF3FF247DC8C}">
      <dgm:prSet/>
      <dgm:spPr/>
      <dgm:t>
        <a:bodyPr/>
        <a:lstStyle/>
        <a:p>
          <a:endParaRPr lang="fi-FI"/>
        </a:p>
      </dgm:t>
    </dgm:pt>
    <dgm:pt modelId="{52B6CD83-3293-45EE-A19F-AB93C56F8F38}">
      <dgm:prSet/>
      <dgm:spPr/>
      <dgm:t>
        <a:bodyPr/>
        <a:lstStyle/>
        <a:p>
          <a:r>
            <a:rPr lang="fi-FI"/>
            <a:t>Tarjousasiakirjan julkistamisen jälkeen kohdeyhtiön on annettava se tiedoksi henkilöstönsä edustajalle tai, jollei tällaista ole, henkilöstölle.</a:t>
          </a:r>
        </a:p>
      </dgm:t>
    </dgm:pt>
    <dgm:pt modelId="{9FC9F66C-0C31-45F8-B22A-2207B6CDD8EB}" type="parTrans" cxnId="{BBA1AE81-3255-46C1-9B19-2B38809011DB}">
      <dgm:prSet/>
      <dgm:spPr/>
      <dgm:t>
        <a:bodyPr/>
        <a:lstStyle/>
        <a:p>
          <a:endParaRPr lang="fi-FI"/>
        </a:p>
      </dgm:t>
    </dgm:pt>
    <dgm:pt modelId="{B89BC237-6492-4FCF-A3DA-0BEF7FA1CDC3}" type="sibTrans" cxnId="{BBA1AE81-3255-46C1-9B19-2B38809011DB}">
      <dgm:prSet/>
      <dgm:spPr/>
      <dgm:t>
        <a:bodyPr/>
        <a:lstStyle/>
        <a:p>
          <a:endParaRPr lang="fi-FI"/>
        </a:p>
      </dgm:t>
    </dgm:pt>
    <dgm:pt modelId="{98A204D4-3B31-4002-B024-DD12FA5B22E6}" type="pres">
      <dgm:prSet presAssocID="{C5E98834-4FFA-4239-AE4F-9912A24E54E1}" presName="Name0" presStyleCnt="0">
        <dgm:presLayoutVars>
          <dgm:dir/>
          <dgm:animLvl val="lvl"/>
          <dgm:resizeHandles val="exact"/>
        </dgm:presLayoutVars>
      </dgm:prSet>
      <dgm:spPr/>
    </dgm:pt>
    <dgm:pt modelId="{98A38073-F3A2-487D-9384-7ED9D89E59EA}" type="pres">
      <dgm:prSet presAssocID="{52B6CD83-3293-45EE-A19F-AB93C56F8F38}" presName="boxAndChildren" presStyleCnt="0"/>
      <dgm:spPr/>
    </dgm:pt>
    <dgm:pt modelId="{F2105B31-C24B-439F-A429-8908C1DE256C}" type="pres">
      <dgm:prSet presAssocID="{52B6CD83-3293-45EE-A19F-AB93C56F8F38}" presName="parentTextBox" presStyleLbl="node1" presStyleIdx="0" presStyleCnt="3"/>
      <dgm:spPr/>
    </dgm:pt>
    <dgm:pt modelId="{DD30C7FE-CAFF-4A3F-98DF-F9FA750E8DF6}" type="pres">
      <dgm:prSet presAssocID="{81D327A2-EC9C-48B3-B108-85020D367EDA}" presName="sp" presStyleCnt="0"/>
      <dgm:spPr/>
    </dgm:pt>
    <dgm:pt modelId="{BC0AD2EA-4286-4096-AAA4-CEF24E76D248}" type="pres">
      <dgm:prSet presAssocID="{43EB1400-C65F-42E5-9CCC-EE33290DE3A4}" presName="arrowAndChildren" presStyleCnt="0"/>
      <dgm:spPr/>
    </dgm:pt>
    <dgm:pt modelId="{D8FE8FFE-78FB-4927-8029-919E0A8AB7F7}" type="pres">
      <dgm:prSet presAssocID="{43EB1400-C65F-42E5-9CCC-EE33290DE3A4}" presName="parentTextArrow" presStyleLbl="node1" presStyleIdx="1" presStyleCnt="3"/>
      <dgm:spPr/>
    </dgm:pt>
    <dgm:pt modelId="{6A66F299-365A-46AD-B5E3-4AF38EA4C178}" type="pres">
      <dgm:prSet presAssocID="{7C140AA6-5BC6-458D-8538-2A3185011C72}" presName="sp" presStyleCnt="0"/>
      <dgm:spPr/>
    </dgm:pt>
    <dgm:pt modelId="{0AAD2C92-6CC8-41B5-87B9-2134F52CACC1}" type="pres">
      <dgm:prSet presAssocID="{E084A9DD-086B-4DC4-B06F-F9E590F4E054}" presName="arrowAndChildren" presStyleCnt="0"/>
      <dgm:spPr/>
    </dgm:pt>
    <dgm:pt modelId="{84EE37FD-78F0-4694-A7A9-0C616199BF2C}" type="pres">
      <dgm:prSet presAssocID="{E084A9DD-086B-4DC4-B06F-F9E590F4E054}" presName="parentTextArrow" presStyleLbl="node1" presStyleIdx="1" presStyleCnt="3"/>
      <dgm:spPr/>
    </dgm:pt>
    <dgm:pt modelId="{5F826A59-D4D9-402A-BE8A-D8C55B70FD7D}" type="pres">
      <dgm:prSet presAssocID="{E084A9DD-086B-4DC4-B06F-F9E590F4E054}" presName="arrow" presStyleLbl="node1" presStyleIdx="2" presStyleCnt="3"/>
      <dgm:spPr/>
    </dgm:pt>
    <dgm:pt modelId="{83B1AFCF-F72D-417F-AED4-162484B3BA5B}" type="pres">
      <dgm:prSet presAssocID="{E084A9DD-086B-4DC4-B06F-F9E590F4E054}" presName="descendantArrow" presStyleCnt="0"/>
      <dgm:spPr/>
    </dgm:pt>
    <dgm:pt modelId="{C83150C5-7237-4B1E-A0BB-8BBD779996F9}" type="pres">
      <dgm:prSet presAssocID="{34BD32AC-E62E-4AEA-9B28-B2200EEFCFFF}" presName="childTextArrow" presStyleLbl="fgAccFollowNode1" presStyleIdx="0" presStyleCnt="2">
        <dgm:presLayoutVars>
          <dgm:bulletEnabled val="1"/>
        </dgm:presLayoutVars>
      </dgm:prSet>
      <dgm:spPr/>
    </dgm:pt>
    <dgm:pt modelId="{CF6C4700-8628-4906-AFC3-3B1077671DFA}" type="pres">
      <dgm:prSet presAssocID="{BC278A17-E45B-4ECF-835E-6BB35F791023}" presName="childTextArrow" presStyleLbl="fgAccFollowNode1" presStyleIdx="1" presStyleCnt="2">
        <dgm:presLayoutVars>
          <dgm:bulletEnabled val="1"/>
        </dgm:presLayoutVars>
      </dgm:prSet>
      <dgm:spPr/>
    </dgm:pt>
  </dgm:ptLst>
  <dgm:cxnLst>
    <dgm:cxn modelId="{02C39402-52F2-4A0A-AA31-7ACBD803D47C}" type="presOf" srcId="{34BD32AC-E62E-4AEA-9B28-B2200EEFCFFF}" destId="{C83150C5-7237-4B1E-A0BB-8BBD779996F9}" srcOrd="0" destOrd="0" presId="urn:microsoft.com/office/officeart/2005/8/layout/process4"/>
    <dgm:cxn modelId="{D50E150F-0BF7-4D2F-9D83-E6CBFE503F0B}" type="presOf" srcId="{E084A9DD-086B-4DC4-B06F-F9E590F4E054}" destId="{84EE37FD-78F0-4694-A7A9-0C616199BF2C}" srcOrd="0" destOrd="0" presId="urn:microsoft.com/office/officeart/2005/8/layout/process4"/>
    <dgm:cxn modelId="{9D2ED322-B404-4DFD-828D-BA9A92684F37}" type="presOf" srcId="{C5E98834-4FFA-4239-AE4F-9912A24E54E1}" destId="{98A204D4-3B31-4002-B024-DD12FA5B22E6}" srcOrd="0" destOrd="0" presId="urn:microsoft.com/office/officeart/2005/8/layout/process4"/>
    <dgm:cxn modelId="{6B0A4A2B-4C3C-40F9-965B-71E4287B522C}" type="presOf" srcId="{43EB1400-C65F-42E5-9CCC-EE33290DE3A4}" destId="{D8FE8FFE-78FB-4927-8029-919E0A8AB7F7}" srcOrd="0" destOrd="0" presId="urn:microsoft.com/office/officeart/2005/8/layout/process4"/>
    <dgm:cxn modelId="{27C14246-F4B1-40B8-933C-986D3BE65543}" type="presOf" srcId="{52B6CD83-3293-45EE-A19F-AB93C56F8F38}" destId="{F2105B31-C24B-439F-A429-8908C1DE256C}" srcOrd="0" destOrd="0" presId="urn:microsoft.com/office/officeart/2005/8/layout/process4"/>
    <dgm:cxn modelId="{F8F4A55A-F182-4DAD-A325-3504B6BDC093}" srcId="{E084A9DD-086B-4DC4-B06F-F9E590F4E054}" destId="{BC278A17-E45B-4ECF-835E-6BB35F791023}" srcOrd="1" destOrd="0" parTransId="{A975A974-9A10-4106-AD24-70C7618E9354}" sibTransId="{4A8B1E6A-8F34-4C3D-A817-A8A37619356F}"/>
    <dgm:cxn modelId="{BBA1AE81-3255-46C1-9B19-2B38809011DB}" srcId="{C5E98834-4FFA-4239-AE4F-9912A24E54E1}" destId="{52B6CD83-3293-45EE-A19F-AB93C56F8F38}" srcOrd="2" destOrd="0" parTransId="{9FC9F66C-0C31-45F8-B22A-2207B6CDD8EB}" sibTransId="{B89BC237-6492-4FCF-A3DA-0BEF7FA1CDC3}"/>
    <dgm:cxn modelId="{7EB8FD86-2960-4569-B6DA-9F526176D103}" srcId="{C5E98834-4FFA-4239-AE4F-9912A24E54E1}" destId="{E084A9DD-086B-4DC4-B06F-F9E590F4E054}" srcOrd="0" destOrd="0" parTransId="{71C01F9F-4A30-46E9-9CC1-E602C2E93301}" sibTransId="{7C140AA6-5BC6-458D-8538-2A3185011C72}"/>
    <dgm:cxn modelId="{D73DF38E-FFAF-4F58-A15C-4B3C20685C86}" srcId="{E084A9DD-086B-4DC4-B06F-F9E590F4E054}" destId="{34BD32AC-E62E-4AEA-9B28-B2200EEFCFFF}" srcOrd="0" destOrd="0" parTransId="{A240D1F1-7482-4C01-90AE-FD0C703EF09F}" sibTransId="{F42FD3C9-3BF4-4A06-BD04-9F7FEC08663A}"/>
    <dgm:cxn modelId="{42EF0AE1-FEB0-4156-8917-09CE4BB0D785}" type="presOf" srcId="{BC278A17-E45B-4ECF-835E-6BB35F791023}" destId="{CF6C4700-8628-4906-AFC3-3B1077671DFA}" srcOrd="0" destOrd="0" presId="urn:microsoft.com/office/officeart/2005/8/layout/process4"/>
    <dgm:cxn modelId="{9B8444E2-6A96-4C03-9D51-EF3FF247DC8C}" srcId="{C5E98834-4FFA-4239-AE4F-9912A24E54E1}" destId="{43EB1400-C65F-42E5-9CCC-EE33290DE3A4}" srcOrd="1" destOrd="0" parTransId="{B2B60276-085C-414A-B5C9-8F71CBE36C26}" sibTransId="{81D327A2-EC9C-48B3-B108-85020D367EDA}"/>
    <dgm:cxn modelId="{61EF7FED-4F1F-47AF-B611-566966DF396D}" type="presOf" srcId="{E084A9DD-086B-4DC4-B06F-F9E590F4E054}" destId="{5F826A59-D4D9-402A-BE8A-D8C55B70FD7D}" srcOrd="1" destOrd="0" presId="urn:microsoft.com/office/officeart/2005/8/layout/process4"/>
    <dgm:cxn modelId="{E7D6D572-C616-43B0-B96B-2AE513104E8C}" type="presParOf" srcId="{98A204D4-3B31-4002-B024-DD12FA5B22E6}" destId="{98A38073-F3A2-487D-9384-7ED9D89E59EA}" srcOrd="0" destOrd="0" presId="urn:microsoft.com/office/officeart/2005/8/layout/process4"/>
    <dgm:cxn modelId="{C65E9458-AB79-4561-986D-938F34D8FBA9}" type="presParOf" srcId="{98A38073-F3A2-487D-9384-7ED9D89E59EA}" destId="{F2105B31-C24B-439F-A429-8908C1DE256C}" srcOrd="0" destOrd="0" presId="urn:microsoft.com/office/officeart/2005/8/layout/process4"/>
    <dgm:cxn modelId="{C42851E9-2124-4E24-BDA4-0485CF35A30A}" type="presParOf" srcId="{98A204D4-3B31-4002-B024-DD12FA5B22E6}" destId="{DD30C7FE-CAFF-4A3F-98DF-F9FA750E8DF6}" srcOrd="1" destOrd="0" presId="urn:microsoft.com/office/officeart/2005/8/layout/process4"/>
    <dgm:cxn modelId="{4F78C45C-0BD4-4699-9032-73AEF7854C95}" type="presParOf" srcId="{98A204D4-3B31-4002-B024-DD12FA5B22E6}" destId="{BC0AD2EA-4286-4096-AAA4-CEF24E76D248}" srcOrd="2" destOrd="0" presId="urn:microsoft.com/office/officeart/2005/8/layout/process4"/>
    <dgm:cxn modelId="{3F46D767-2CDB-47F2-9C8D-26C99F0DAB22}" type="presParOf" srcId="{BC0AD2EA-4286-4096-AAA4-CEF24E76D248}" destId="{D8FE8FFE-78FB-4927-8029-919E0A8AB7F7}" srcOrd="0" destOrd="0" presId="urn:microsoft.com/office/officeart/2005/8/layout/process4"/>
    <dgm:cxn modelId="{6F4864DA-A6FD-4D9F-8502-299B8728CA62}" type="presParOf" srcId="{98A204D4-3B31-4002-B024-DD12FA5B22E6}" destId="{6A66F299-365A-46AD-B5E3-4AF38EA4C178}" srcOrd="3" destOrd="0" presId="urn:microsoft.com/office/officeart/2005/8/layout/process4"/>
    <dgm:cxn modelId="{07EC7468-6BFF-4D83-92CE-CFDB4B8CA08D}" type="presParOf" srcId="{98A204D4-3B31-4002-B024-DD12FA5B22E6}" destId="{0AAD2C92-6CC8-41B5-87B9-2134F52CACC1}" srcOrd="4" destOrd="0" presId="urn:microsoft.com/office/officeart/2005/8/layout/process4"/>
    <dgm:cxn modelId="{120E0188-69B2-4424-97EB-28BFBE75008D}" type="presParOf" srcId="{0AAD2C92-6CC8-41B5-87B9-2134F52CACC1}" destId="{84EE37FD-78F0-4694-A7A9-0C616199BF2C}" srcOrd="0" destOrd="0" presId="urn:microsoft.com/office/officeart/2005/8/layout/process4"/>
    <dgm:cxn modelId="{11518C99-BBFA-44A4-95D7-93149728EBE6}" type="presParOf" srcId="{0AAD2C92-6CC8-41B5-87B9-2134F52CACC1}" destId="{5F826A59-D4D9-402A-BE8A-D8C55B70FD7D}" srcOrd="1" destOrd="0" presId="urn:microsoft.com/office/officeart/2005/8/layout/process4"/>
    <dgm:cxn modelId="{64940A28-A13E-45B6-8FF9-5A264B35E619}" type="presParOf" srcId="{0AAD2C92-6CC8-41B5-87B9-2134F52CACC1}" destId="{83B1AFCF-F72D-417F-AED4-162484B3BA5B}" srcOrd="2" destOrd="0" presId="urn:microsoft.com/office/officeart/2005/8/layout/process4"/>
    <dgm:cxn modelId="{701CC3EE-A2D0-46A0-B66D-7B854937E174}" type="presParOf" srcId="{83B1AFCF-F72D-417F-AED4-162484B3BA5B}" destId="{C83150C5-7237-4B1E-A0BB-8BBD779996F9}" srcOrd="0" destOrd="0" presId="urn:microsoft.com/office/officeart/2005/8/layout/process4"/>
    <dgm:cxn modelId="{4D682A4B-E96B-4009-A6B1-96F717206938}" type="presParOf" srcId="{83B1AFCF-F72D-417F-AED4-162484B3BA5B}" destId="{CF6C4700-8628-4906-AFC3-3B1077671DFA}"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F953CE-026C-4BF7-9718-34945FDCB66D}"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fi-FI"/>
        </a:p>
      </dgm:t>
    </dgm:pt>
    <dgm:pt modelId="{6B754715-2DB2-41F2-BF1B-4DE2A046F25D}">
      <dgm:prSet/>
      <dgm:spPr/>
      <dgm:t>
        <a:bodyPr/>
        <a:lstStyle/>
        <a:p>
          <a:r>
            <a:rPr lang="fi-FI" b="1"/>
            <a:t>Kohdeyhtiön hallituksen on julkistettava lausuntonsa tarjouksesta ja annettava se tiedoksi henkilöstölle.</a:t>
          </a:r>
          <a:endParaRPr lang="fi-FI"/>
        </a:p>
      </dgm:t>
    </dgm:pt>
    <dgm:pt modelId="{67440208-31C8-416E-AF8F-F3D5C7F55CEF}" type="parTrans" cxnId="{7C39545E-3230-4976-B4AD-9B6FF06717DB}">
      <dgm:prSet/>
      <dgm:spPr/>
      <dgm:t>
        <a:bodyPr/>
        <a:lstStyle/>
        <a:p>
          <a:endParaRPr lang="fi-FI"/>
        </a:p>
      </dgm:t>
    </dgm:pt>
    <dgm:pt modelId="{D1142DE8-D9ED-443F-B56F-2CE2E37EA1EB}" type="sibTrans" cxnId="{7C39545E-3230-4976-B4AD-9B6FF06717DB}">
      <dgm:prSet/>
      <dgm:spPr/>
      <dgm:t>
        <a:bodyPr/>
        <a:lstStyle/>
        <a:p>
          <a:endParaRPr lang="fi-FI"/>
        </a:p>
      </dgm:t>
    </dgm:pt>
    <dgm:pt modelId="{F8FF69D8-B6AB-4B13-A06A-9D680B7D4DBF}">
      <dgm:prSet/>
      <dgm:spPr/>
      <dgm:t>
        <a:bodyPr/>
        <a:lstStyle/>
        <a:p>
          <a:r>
            <a:rPr lang="fi-FI" b="1"/>
            <a:t>Lausunnossa on esitettävä perusteltu arvio:</a:t>
          </a:r>
          <a:endParaRPr lang="fi-FI"/>
        </a:p>
      </dgm:t>
    </dgm:pt>
    <dgm:pt modelId="{5D261526-6B0B-43AE-8D7D-AB3DD293E699}" type="parTrans" cxnId="{1C4FAA3F-D652-42F4-881F-F231267340A4}">
      <dgm:prSet/>
      <dgm:spPr/>
      <dgm:t>
        <a:bodyPr/>
        <a:lstStyle/>
        <a:p>
          <a:endParaRPr lang="fi-FI"/>
        </a:p>
      </dgm:t>
    </dgm:pt>
    <dgm:pt modelId="{401A7E65-8127-48F3-B785-12886EB9B4DB}" type="sibTrans" cxnId="{1C4FAA3F-D652-42F4-881F-F231267340A4}">
      <dgm:prSet/>
      <dgm:spPr/>
      <dgm:t>
        <a:bodyPr/>
        <a:lstStyle/>
        <a:p>
          <a:endParaRPr lang="fi-FI"/>
        </a:p>
      </dgm:t>
    </dgm:pt>
    <dgm:pt modelId="{835C4BBE-F8AB-4256-9D77-1DCAC6B09AD0}">
      <dgm:prSet/>
      <dgm:spPr/>
      <dgm:t>
        <a:bodyPr/>
        <a:lstStyle/>
        <a:p>
          <a:r>
            <a:rPr lang="fi-FI"/>
            <a:t>1) tarjouksesta kohdeyhtiön ja tarjouksen kohteena olevien arvopaperien haltijoiden kannalta;</a:t>
          </a:r>
        </a:p>
      </dgm:t>
    </dgm:pt>
    <dgm:pt modelId="{ADD4576F-E729-4608-8591-4D6592767C34}" type="parTrans" cxnId="{709A828A-6ACF-4964-BCB8-FB543BD629F0}">
      <dgm:prSet/>
      <dgm:spPr/>
      <dgm:t>
        <a:bodyPr/>
        <a:lstStyle/>
        <a:p>
          <a:endParaRPr lang="fi-FI"/>
        </a:p>
      </dgm:t>
    </dgm:pt>
    <dgm:pt modelId="{8FBF8A2E-5716-424B-8F8B-46321C03AC0D}" type="sibTrans" cxnId="{709A828A-6ACF-4964-BCB8-FB543BD629F0}">
      <dgm:prSet/>
      <dgm:spPr/>
      <dgm:t>
        <a:bodyPr/>
        <a:lstStyle/>
        <a:p>
          <a:endParaRPr lang="fi-FI"/>
        </a:p>
      </dgm:t>
    </dgm:pt>
    <dgm:pt modelId="{14B9EFEA-7AE1-4B0B-A9A1-6522AD4F9E9F}">
      <dgm:prSet/>
      <dgm:spPr/>
      <dgm:t>
        <a:bodyPr/>
        <a:lstStyle/>
        <a:p>
          <a:r>
            <a:rPr lang="fi-FI"/>
            <a:t>2) ostotarjouksen tekijän tarjousasiakirjassa esittämistä strategisista suunnitelmista ja niiden todennäköisistä vaikutuksista kohdeyhtiön toimintaan ja työllisyyteen kohdeyhtiössä.</a:t>
          </a:r>
        </a:p>
      </dgm:t>
    </dgm:pt>
    <dgm:pt modelId="{1D519BAA-291F-4065-9C3A-2418845F5762}" type="parTrans" cxnId="{3E86BA1D-D9A7-4548-9B88-AEF573BF7242}">
      <dgm:prSet/>
      <dgm:spPr/>
      <dgm:t>
        <a:bodyPr/>
        <a:lstStyle/>
        <a:p>
          <a:endParaRPr lang="fi-FI"/>
        </a:p>
      </dgm:t>
    </dgm:pt>
    <dgm:pt modelId="{7109EDFB-2721-48E5-89A5-7B2F0B33A4C0}" type="sibTrans" cxnId="{3E86BA1D-D9A7-4548-9B88-AEF573BF7242}">
      <dgm:prSet/>
      <dgm:spPr/>
      <dgm:t>
        <a:bodyPr/>
        <a:lstStyle/>
        <a:p>
          <a:endParaRPr lang="fi-FI"/>
        </a:p>
      </dgm:t>
    </dgm:pt>
    <dgm:pt modelId="{BDF1D675-67E5-4073-AD82-AFABB84EE267}">
      <dgm:prSet/>
      <dgm:spPr/>
      <dgm:t>
        <a:bodyPr/>
        <a:lstStyle/>
        <a:p>
          <a:r>
            <a:rPr lang="fi-FI" b="1"/>
            <a:t>Mikäli kohdeyhtiön hallitus aikoo sen tietoon tulleen julkistetun ostotarjouksen jälkeen käyttää osakeantivaltuutusta tai päättää yleistoimivaltaansa kuuluvista toimista ja järjestelyistä siten, että ne saattavat estää tai olennaisesti vaikeuttaa ostotarjouksen toteutumista, hallituksen on siirrettävä asia yhtiökokouksen päätettäväksi.</a:t>
          </a:r>
          <a:endParaRPr lang="fi-FI"/>
        </a:p>
      </dgm:t>
    </dgm:pt>
    <dgm:pt modelId="{52F8D4ED-1DFA-422A-99BB-116AB19205D2}" type="parTrans" cxnId="{F80062C6-C380-4645-818F-DAEF99802CA3}">
      <dgm:prSet/>
      <dgm:spPr/>
      <dgm:t>
        <a:bodyPr/>
        <a:lstStyle/>
        <a:p>
          <a:endParaRPr lang="fi-FI"/>
        </a:p>
      </dgm:t>
    </dgm:pt>
    <dgm:pt modelId="{F9CBDF8F-AFF4-42DB-AF21-F9DF7B7FF502}" type="sibTrans" cxnId="{F80062C6-C380-4645-818F-DAEF99802CA3}">
      <dgm:prSet/>
      <dgm:spPr/>
      <dgm:t>
        <a:bodyPr/>
        <a:lstStyle/>
        <a:p>
          <a:endParaRPr lang="fi-FI"/>
        </a:p>
      </dgm:t>
    </dgm:pt>
    <dgm:pt modelId="{23EB2A38-B80B-475A-A722-DAA618872100}" type="pres">
      <dgm:prSet presAssocID="{13F953CE-026C-4BF7-9718-34945FDCB66D}" presName="Name0" presStyleCnt="0">
        <dgm:presLayoutVars>
          <dgm:chMax val="7"/>
          <dgm:dir/>
          <dgm:animLvl val="lvl"/>
          <dgm:resizeHandles val="exact"/>
        </dgm:presLayoutVars>
      </dgm:prSet>
      <dgm:spPr/>
    </dgm:pt>
    <dgm:pt modelId="{874A7713-1D0D-48FA-87D5-AF694F86BEB6}" type="pres">
      <dgm:prSet presAssocID="{6B754715-2DB2-41F2-BF1B-4DE2A046F25D}" presName="circle1" presStyleLbl="node1" presStyleIdx="0" presStyleCnt="3"/>
      <dgm:spPr/>
    </dgm:pt>
    <dgm:pt modelId="{68C94B16-E6C6-4033-9351-B8B98DF2CF5F}" type="pres">
      <dgm:prSet presAssocID="{6B754715-2DB2-41F2-BF1B-4DE2A046F25D}" presName="space" presStyleCnt="0"/>
      <dgm:spPr/>
    </dgm:pt>
    <dgm:pt modelId="{C247DE3C-55A3-4562-A39C-85BA6392D5A6}" type="pres">
      <dgm:prSet presAssocID="{6B754715-2DB2-41F2-BF1B-4DE2A046F25D}" presName="rect1" presStyleLbl="alignAcc1" presStyleIdx="0" presStyleCnt="3"/>
      <dgm:spPr/>
    </dgm:pt>
    <dgm:pt modelId="{169DCDA1-3A60-4A71-B87B-5043488E0E7F}" type="pres">
      <dgm:prSet presAssocID="{F8FF69D8-B6AB-4B13-A06A-9D680B7D4DBF}" presName="vertSpace2" presStyleLbl="node1" presStyleIdx="0" presStyleCnt="3"/>
      <dgm:spPr/>
    </dgm:pt>
    <dgm:pt modelId="{D33C3300-E4D3-487C-8F83-B5123813FDB8}" type="pres">
      <dgm:prSet presAssocID="{F8FF69D8-B6AB-4B13-A06A-9D680B7D4DBF}" presName="circle2" presStyleLbl="node1" presStyleIdx="1" presStyleCnt="3"/>
      <dgm:spPr/>
    </dgm:pt>
    <dgm:pt modelId="{A6E7129C-3EDE-41F2-A047-A4B04736AF02}" type="pres">
      <dgm:prSet presAssocID="{F8FF69D8-B6AB-4B13-A06A-9D680B7D4DBF}" presName="rect2" presStyleLbl="alignAcc1" presStyleIdx="1" presStyleCnt="3"/>
      <dgm:spPr/>
    </dgm:pt>
    <dgm:pt modelId="{52BCB1E0-6CEF-4701-B613-6B2943C41C22}" type="pres">
      <dgm:prSet presAssocID="{BDF1D675-67E5-4073-AD82-AFABB84EE267}" presName="vertSpace3" presStyleLbl="node1" presStyleIdx="1" presStyleCnt="3"/>
      <dgm:spPr/>
    </dgm:pt>
    <dgm:pt modelId="{B7F74E9C-635D-4D98-BA66-616F213E92A4}" type="pres">
      <dgm:prSet presAssocID="{BDF1D675-67E5-4073-AD82-AFABB84EE267}" presName="circle3" presStyleLbl="node1" presStyleIdx="2" presStyleCnt="3"/>
      <dgm:spPr/>
    </dgm:pt>
    <dgm:pt modelId="{AE1BCF9A-57C1-45FE-A7AF-66B166E5B014}" type="pres">
      <dgm:prSet presAssocID="{BDF1D675-67E5-4073-AD82-AFABB84EE267}" presName="rect3" presStyleLbl="alignAcc1" presStyleIdx="2" presStyleCnt="3"/>
      <dgm:spPr/>
    </dgm:pt>
    <dgm:pt modelId="{26159ACE-D6A9-4B58-A8EB-E392523EBA9E}" type="pres">
      <dgm:prSet presAssocID="{6B754715-2DB2-41F2-BF1B-4DE2A046F25D}" presName="rect1ParTx" presStyleLbl="alignAcc1" presStyleIdx="2" presStyleCnt="3">
        <dgm:presLayoutVars>
          <dgm:chMax val="1"/>
          <dgm:bulletEnabled val="1"/>
        </dgm:presLayoutVars>
      </dgm:prSet>
      <dgm:spPr/>
    </dgm:pt>
    <dgm:pt modelId="{E4F2B56E-FAE7-4332-A05C-63F7928C2749}" type="pres">
      <dgm:prSet presAssocID="{6B754715-2DB2-41F2-BF1B-4DE2A046F25D}" presName="rect1ChTx" presStyleLbl="alignAcc1" presStyleIdx="2" presStyleCnt="3">
        <dgm:presLayoutVars>
          <dgm:bulletEnabled val="1"/>
        </dgm:presLayoutVars>
      </dgm:prSet>
      <dgm:spPr/>
    </dgm:pt>
    <dgm:pt modelId="{91A1522D-71D3-4F2A-9AEA-75D88F275DBB}" type="pres">
      <dgm:prSet presAssocID="{F8FF69D8-B6AB-4B13-A06A-9D680B7D4DBF}" presName="rect2ParTx" presStyleLbl="alignAcc1" presStyleIdx="2" presStyleCnt="3">
        <dgm:presLayoutVars>
          <dgm:chMax val="1"/>
          <dgm:bulletEnabled val="1"/>
        </dgm:presLayoutVars>
      </dgm:prSet>
      <dgm:spPr/>
    </dgm:pt>
    <dgm:pt modelId="{2F0BC2C5-09E0-40D0-950B-51D18B1B7764}" type="pres">
      <dgm:prSet presAssocID="{F8FF69D8-B6AB-4B13-A06A-9D680B7D4DBF}" presName="rect2ChTx" presStyleLbl="alignAcc1" presStyleIdx="2" presStyleCnt="3">
        <dgm:presLayoutVars>
          <dgm:bulletEnabled val="1"/>
        </dgm:presLayoutVars>
      </dgm:prSet>
      <dgm:spPr/>
    </dgm:pt>
    <dgm:pt modelId="{8B26AD75-0257-4AFE-954F-7B62C8C89E00}" type="pres">
      <dgm:prSet presAssocID="{BDF1D675-67E5-4073-AD82-AFABB84EE267}" presName="rect3ParTx" presStyleLbl="alignAcc1" presStyleIdx="2" presStyleCnt="3">
        <dgm:presLayoutVars>
          <dgm:chMax val="1"/>
          <dgm:bulletEnabled val="1"/>
        </dgm:presLayoutVars>
      </dgm:prSet>
      <dgm:spPr/>
    </dgm:pt>
    <dgm:pt modelId="{4652ACBC-F562-4695-A9AB-C458C456477C}" type="pres">
      <dgm:prSet presAssocID="{BDF1D675-67E5-4073-AD82-AFABB84EE267}" presName="rect3ChTx" presStyleLbl="alignAcc1" presStyleIdx="2" presStyleCnt="3">
        <dgm:presLayoutVars>
          <dgm:bulletEnabled val="1"/>
        </dgm:presLayoutVars>
      </dgm:prSet>
      <dgm:spPr/>
    </dgm:pt>
  </dgm:ptLst>
  <dgm:cxnLst>
    <dgm:cxn modelId="{55944807-A19E-4845-AC71-3C4E7C803417}" type="presOf" srcId="{F8FF69D8-B6AB-4B13-A06A-9D680B7D4DBF}" destId="{91A1522D-71D3-4F2A-9AEA-75D88F275DBB}" srcOrd="1" destOrd="0" presId="urn:microsoft.com/office/officeart/2005/8/layout/target3"/>
    <dgm:cxn modelId="{288B3C11-F98F-4626-9832-B93DC0BEF594}" type="presOf" srcId="{14B9EFEA-7AE1-4B0B-A9A1-6522AD4F9E9F}" destId="{2F0BC2C5-09E0-40D0-950B-51D18B1B7764}" srcOrd="0" destOrd="1" presId="urn:microsoft.com/office/officeart/2005/8/layout/target3"/>
    <dgm:cxn modelId="{3E86BA1D-D9A7-4548-9B88-AEF573BF7242}" srcId="{F8FF69D8-B6AB-4B13-A06A-9D680B7D4DBF}" destId="{14B9EFEA-7AE1-4B0B-A9A1-6522AD4F9E9F}" srcOrd="1" destOrd="0" parTransId="{1D519BAA-291F-4065-9C3A-2418845F5762}" sibTransId="{7109EDFB-2721-48E5-89A5-7B2F0B33A4C0}"/>
    <dgm:cxn modelId="{1C4FAA3F-D652-42F4-881F-F231267340A4}" srcId="{13F953CE-026C-4BF7-9718-34945FDCB66D}" destId="{F8FF69D8-B6AB-4B13-A06A-9D680B7D4DBF}" srcOrd="1" destOrd="0" parTransId="{5D261526-6B0B-43AE-8D7D-AB3DD293E699}" sibTransId="{401A7E65-8127-48F3-B785-12886EB9B4DB}"/>
    <dgm:cxn modelId="{7C39545E-3230-4976-B4AD-9B6FF06717DB}" srcId="{13F953CE-026C-4BF7-9718-34945FDCB66D}" destId="{6B754715-2DB2-41F2-BF1B-4DE2A046F25D}" srcOrd="0" destOrd="0" parTransId="{67440208-31C8-416E-AF8F-F3D5C7F55CEF}" sibTransId="{D1142DE8-D9ED-443F-B56F-2CE2E37EA1EB}"/>
    <dgm:cxn modelId="{1E2B1681-4EFE-4E26-861B-CBDF15561DD8}" type="presOf" srcId="{6B754715-2DB2-41F2-BF1B-4DE2A046F25D}" destId="{C247DE3C-55A3-4562-A39C-85BA6392D5A6}" srcOrd="0" destOrd="0" presId="urn:microsoft.com/office/officeart/2005/8/layout/target3"/>
    <dgm:cxn modelId="{709A828A-6ACF-4964-BCB8-FB543BD629F0}" srcId="{F8FF69D8-B6AB-4B13-A06A-9D680B7D4DBF}" destId="{835C4BBE-F8AB-4256-9D77-1DCAC6B09AD0}" srcOrd="0" destOrd="0" parTransId="{ADD4576F-E729-4608-8591-4D6592767C34}" sibTransId="{8FBF8A2E-5716-424B-8F8B-46321C03AC0D}"/>
    <dgm:cxn modelId="{FC1339BA-99B6-44E4-B817-F4A5D170F5A5}" type="presOf" srcId="{F8FF69D8-B6AB-4B13-A06A-9D680B7D4DBF}" destId="{A6E7129C-3EDE-41F2-A047-A4B04736AF02}" srcOrd="0" destOrd="0" presId="urn:microsoft.com/office/officeart/2005/8/layout/target3"/>
    <dgm:cxn modelId="{450B44BF-4DF2-4851-90E8-057CA8DE7068}" type="presOf" srcId="{BDF1D675-67E5-4073-AD82-AFABB84EE267}" destId="{AE1BCF9A-57C1-45FE-A7AF-66B166E5B014}" srcOrd="0" destOrd="0" presId="urn:microsoft.com/office/officeart/2005/8/layout/target3"/>
    <dgm:cxn modelId="{F80062C6-C380-4645-818F-DAEF99802CA3}" srcId="{13F953CE-026C-4BF7-9718-34945FDCB66D}" destId="{BDF1D675-67E5-4073-AD82-AFABB84EE267}" srcOrd="2" destOrd="0" parTransId="{52F8D4ED-1DFA-422A-99BB-116AB19205D2}" sibTransId="{F9CBDF8F-AFF4-42DB-AF21-F9DF7B7FF502}"/>
    <dgm:cxn modelId="{F5589BD0-49A3-4726-8D28-C3E6DFBF0369}" type="presOf" srcId="{835C4BBE-F8AB-4256-9D77-1DCAC6B09AD0}" destId="{2F0BC2C5-09E0-40D0-950B-51D18B1B7764}" srcOrd="0" destOrd="0" presId="urn:microsoft.com/office/officeart/2005/8/layout/target3"/>
    <dgm:cxn modelId="{417500DD-EDDD-4B78-8630-03FE38FCCBD2}" type="presOf" srcId="{BDF1D675-67E5-4073-AD82-AFABB84EE267}" destId="{8B26AD75-0257-4AFE-954F-7B62C8C89E00}" srcOrd="1" destOrd="0" presId="urn:microsoft.com/office/officeart/2005/8/layout/target3"/>
    <dgm:cxn modelId="{7FAB60E0-F4E0-4788-ABF1-EF1B745B3122}" type="presOf" srcId="{6B754715-2DB2-41F2-BF1B-4DE2A046F25D}" destId="{26159ACE-D6A9-4B58-A8EB-E392523EBA9E}" srcOrd="1" destOrd="0" presId="urn:microsoft.com/office/officeart/2005/8/layout/target3"/>
    <dgm:cxn modelId="{EC98C0E4-CB84-43D1-80F3-37E965EB1F13}" type="presOf" srcId="{13F953CE-026C-4BF7-9718-34945FDCB66D}" destId="{23EB2A38-B80B-475A-A722-DAA618872100}" srcOrd="0" destOrd="0" presId="urn:microsoft.com/office/officeart/2005/8/layout/target3"/>
    <dgm:cxn modelId="{A62E5D1E-D6BD-4A11-9A5B-8A8DC15744E4}" type="presParOf" srcId="{23EB2A38-B80B-475A-A722-DAA618872100}" destId="{874A7713-1D0D-48FA-87D5-AF694F86BEB6}" srcOrd="0" destOrd="0" presId="urn:microsoft.com/office/officeart/2005/8/layout/target3"/>
    <dgm:cxn modelId="{9C012CF4-D49B-402E-B9C2-8071CAB731AD}" type="presParOf" srcId="{23EB2A38-B80B-475A-A722-DAA618872100}" destId="{68C94B16-E6C6-4033-9351-B8B98DF2CF5F}" srcOrd="1" destOrd="0" presId="urn:microsoft.com/office/officeart/2005/8/layout/target3"/>
    <dgm:cxn modelId="{94DB44CC-14C6-4F70-9248-7489137E27F8}" type="presParOf" srcId="{23EB2A38-B80B-475A-A722-DAA618872100}" destId="{C247DE3C-55A3-4562-A39C-85BA6392D5A6}" srcOrd="2" destOrd="0" presId="urn:microsoft.com/office/officeart/2005/8/layout/target3"/>
    <dgm:cxn modelId="{014E08B8-DD35-47E7-BF3D-9295C448F458}" type="presParOf" srcId="{23EB2A38-B80B-475A-A722-DAA618872100}" destId="{169DCDA1-3A60-4A71-B87B-5043488E0E7F}" srcOrd="3" destOrd="0" presId="urn:microsoft.com/office/officeart/2005/8/layout/target3"/>
    <dgm:cxn modelId="{F57B17F7-A6BE-497E-AB3D-12D9F0A2EA70}" type="presParOf" srcId="{23EB2A38-B80B-475A-A722-DAA618872100}" destId="{D33C3300-E4D3-487C-8F83-B5123813FDB8}" srcOrd="4" destOrd="0" presId="urn:microsoft.com/office/officeart/2005/8/layout/target3"/>
    <dgm:cxn modelId="{5F68CBBE-4E0D-4BD4-9661-A361B325B50A}" type="presParOf" srcId="{23EB2A38-B80B-475A-A722-DAA618872100}" destId="{A6E7129C-3EDE-41F2-A047-A4B04736AF02}" srcOrd="5" destOrd="0" presId="urn:microsoft.com/office/officeart/2005/8/layout/target3"/>
    <dgm:cxn modelId="{B1077B92-18E5-498E-AE2A-57CDE090C721}" type="presParOf" srcId="{23EB2A38-B80B-475A-A722-DAA618872100}" destId="{52BCB1E0-6CEF-4701-B613-6B2943C41C22}" srcOrd="6" destOrd="0" presId="urn:microsoft.com/office/officeart/2005/8/layout/target3"/>
    <dgm:cxn modelId="{F7A3E486-AB52-4957-A531-E6DA0043BA3B}" type="presParOf" srcId="{23EB2A38-B80B-475A-A722-DAA618872100}" destId="{B7F74E9C-635D-4D98-BA66-616F213E92A4}" srcOrd="7" destOrd="0" presId="urn:microsoft.com/office/officeart/2005/8/layout/target3"/>
    <dgm:cxn modelId="{C907D192-DD8E-4484-9CDB-3D5BE1BB3430}" type="presParOf" srcId="{23EB2A38-B80B-475A-A722-DAA618872100}" destId="{AE1BCF9A-57C1-45FE-A7AF-66B166E5B014}" srcOrd="8" destOrd="0" presId="urn:microsoft.com/office/officeart/2005/8/layout/target3"/>
    <dgm:cxn modelId="{6BF09565-C713-4BA1-BE55-01B246DAEB2F}" type="presParOf" srcId="{23EB2A38-B80B-475A-A722-DAA618872100}" destId="{26159ACE-D6A9-4B58-A8EB-E392523EBA9E}" srcOrd="9" destOrd="0" presId="urn:microsoft.com/office/officeart/2005/8/layout/target3"/>
    <dgm:cxn modelId="{30975901-89FD-45B3-9227-57A230358033}" type="presParOf" srcId="{23EB2A38-B80B-475A-A722-DAA618872100}" destId="{E4F2B56E-FAE7-4332-A05C-63F7928C2749}" srcOrd="10" destOrd="0" presId="urn:microsoft.com/office/officeart/2005/8/layout/target3"/>
    <dgm:cxn modelId="{08AB5059-D7E4-4FE0-8AE4-81A1D2FC58AD}" type="presParOf" srcId="{23EB2A38-B80B-475A-A722-DAA618872100}" destId="{91A1522D-71D3-4F2A-9AEA-75D88F275DBB}" srcOrd="11" destOrd="0" presId="urn:microsoft.com/office/officeart/2005/8/layout/target3"/>
    <dgm:cxn modelId="{77AB14F8-234E-4F1A-B931-E139FD535D94}" type="presParOf" srcId="{23EB2A38-B80B-475A-A722-DAA618872100}" destId="{2F0BC2C5-09E0-40D0-950B-51D18B1B7764}" srcOrd="12" destOrd="0" presId="urn:microsoft.com/office/officeart/2005/8/layout/target3"/>
    <dgm:cxn modelId="{D7751145-156C-4BFE-80DB-24577A6DA42E}" type="presParOf" srcId="{23EB2A38-B80B-475A-A722-DAA618872100}" destId="{8B26AD75-0257-4AFE-954F-7B62C8C89E00}" srcOrd="13" destOrd="0" presId="urn:microsoft.com/office/officeart/2005/8/layout/target3"/>
    <dgm:cxn modelId="{3F47C405-F5BB-484A-B154-2D3CEB5DC427}" type="presParOf" srcId="{23EB2A38-B80B-475A-A722-DAA618872100}" destId="{4652ACBC-F562-4695-A9AB-C458C456477C}"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0595C9-FFC5-419F-B562-555C6FBCD772}" type="doc">
      <dgm:prSet loTypeId="urn:microsoft.com/office/officeart/2005/8/layout/vList2" loCatId="list" qsTypeId="urn:microsoft.com/office/officeart/2005/8/quickstyle/simple3" qsCatId="simple" csTypeId="urn:microsoft.com/office/officeart/2005/8/colors/accent3_1" csCatId="accent3"/>
      <dgm:spPr/>
      <dgm:t>
        <a:bodyPr/>
        <a:lstStyle/>
        <a:p>
          <a:endParaRPr lang="fi-FI"/>
        </a:p>
      </dgm:t>
    </dgm:pt>
    <dgm:pt modelId="{74F41213-3D07-4386-8B30-3318D05ED97F}">
      <dgm:prSet/>
      <dgm:spPr/>
      <dgm:t>
        <a:bodyPr/>
        <a:lstStyle/>
        <a:p>
          <a:r>
            <a:rPr lang="fi-FI" b="1"/>
            <a:t>Jos tarjousaikana julkisen ostotarjouksen kohteena olevista arvopapereista julkistetaan toinen ostotarjous (</a:t>
          </a:r>
          <a:r>
            <a:rPr lang="fi-FI" b="1" i="1"/>
            <a:t>kilpaileva tarjous</a:t>
          </a:r>
          <a:r>
            <a:rPr lang="fi-FI" b="1"/>
            <a:t>), saa ensimmäisen ostotarjouksen tekijä pidentää tarjoustaan kilpailevan tarjouksen mukaiseksi ja muuttaa tarjouksensa ehtoja </a:t>
          </a:r>
          <a:endParaRPr lang="fi-FI"/>
        </a:p>
      </dgm:t>
    </dgm:pt>
    <dgm:pt modelId="{87190BB9-8075-4A9C-9C3C-7CCB84A8CC4D}" type="parTrans" cxnId="{7A71850F-B067-4591-8F9E-67EE3BC11FAB}">
      <dgm:prSet/>
      <dgm:spPr/>
      <dgm:t>
        <a:bodyPr/>
        <a:lstStyle/>
        <a:p>
          <a:endParaRPr lang="fi-FI"/>
        </a:p>
      </dgm:t>
    </dgm:pt>
    <dgm:pt modelId="{208801A3-8556-49C8-BAAF-D776416692AC}" type="sibTrans" cxnId="{7A71850F-B067-4591-8F9E-67EE3BC11FAB}">
      <dgm:prSet/>
      <dgm:spPr/>
      <dgm:t>
        <a:bodyPr/>
        <a:lstStyle/>
        <a:p>
          <a:endParaRPr lang="fi-FI"/>
        </a:p>
      </dgm:t>
    </dgm:pt>
    <dgm:pt modelId="{EE1E458D-64B5-49BE-B8C9-F45D9D70B17B}">
      <dgm:prSet/>
      <dgm:spPr/>
      <dgm:t>
        <a:bodyPr/>
        <a:lstStyle/>
        <a:p>
          <a:r>
            <a:rPr lang="fi-FI" b="1"/>
            <a:t>Kohdeyhtiön hallituksen on täydennettävä lausuntoaan ostotarjouksesta mahdollisimman pian sen jälkeen, kun kilpaileva tarjous on julkistettu. </a:t>
          </a:r>
          <a:endParaRPr lang="fi-FI"/>
        </a:p>
      </dgm:t>
    </dgm:pt>
    <dgm:pt modelId="{98F3341B-903E-4915-918F-2E1564332694}" type="parTrans" cxnId="{548EEBE8-219C-47F2-806C-1B4F12820AC2}">
      <dgm:prSet/>
      <dgm:spPr/>
      <dgm:t>
        <a:bodyPr/>
        <a:lstStyle/>
        <a:p>
          <a:endParaRPr lang="fi-FI"/>
        </a:p>
      </dgm:t>
    </dgm:pt>
    <dgm:pt modelId="{18985B7E-A601-44ED-8C1B-2AF6F5844FE8}" type="sibTrans" cxnId="{548EEBE8-219C-47F2-806C-1B4F12820AC2}">
      <dgm:prSet/>
      <dgm:spPr/>
      <dgm:t>
        <a:bodyPr/>
        <a:lstStyle/>
        <a:p>
          <a:endParaRPr lang="fi-FI"/>
        </a:p>
      </dgm:t>
    </dgm:pt>
    <dgm:pt modelId="{A8C2A319-6459-4031-B8E5-B435D736E1DF}">
      <dgm:prSet/>
      <dgm:spPr/>
      <dgm:t>
        <a:bodyPr/>
        <a:lstStyle/>
        <a:p>
          <a:r>
            <a:rPr lang="fi-FI" b="1"/>
            <a:t>Jos kilpaileva tarjous on tehty, voi ensimmäisen vapaaehtoisen ostotarjouksen tekijä päättää tarjouksensa raukeamisesta tarjousaikana ennen kilpailevan tarjouksen voimassaolon päättymistä. </a:t>
          </a:r>
          <a:endParaRPr lang="fi-FI"/>
        </a:p>
      </dgm:t>
    </dgm:pt>
    <dgm:pt modelId="{88FB655B-66D8-4F32-B47A-ABC70ACF2AA8}" type="parTrans" cxnId="{947AC14D-57E6-4CF9-8380-CBCE28866531}">
      <dgm:prSet/>
      <dgm:spPr/>
      <dgm:t>
        <a:bodyPr/>
        <a:lstStyle/>
        <a:p>
          <a:endParaRPr lang="fi-FI"/>
        </a:p>
      </dgm:t>
    </dgm:pt>
    <dgm:pt modelId="{499D0CC8-1B43-46F3-9375-1C3C259E2E6B}" type="sibTrans" cxnId="{947AC14D-57E6-4CF9-8380-CBCE28866531}">
      <dgm:prSet/>
      <dgm:spPr/>
      <dgm:t>
        <a:bodyPr/>
        <a:lstStyle/>
        <a:p>
          <a:endParaRPr lang="fi-FI"/>
        </a:p>
      </dgm:t>
    </dgm:pt>
    <dgm:pt modelId="{17C1376C-F82B-46EE-8FD8-3D5D95A143BB}">
      <dgm:prSet/>
      <dgm:spPr/>
      <dgm:t>
        <a:bodyPr/>
        <a:lstStyle/>
        <a:p>
          <a:r>
            <a:rPr lang="fi-FI" b="1"/>
            <a:t>Ostotarjouksen hyväksyneet kohdeyhtiön arvopaperien haltijat voivat perua hyväksymisensä ostotarjouksen voimassaoloaikana, jos ostotarjoukselle on julkistettu kilpaileva ostotarjous eikä ostotarjouksen toteutuskauppoja ole vielä tehty.</a:t>
          </a:r>
          <a:endParaRPr lang="fi-FI"/>
        </a:p>
      </dgm:t>
    </dgm:pt>
    <dgm:pt modelId="{FBE33C71-2161-425B-A520-15C5FE312596}" type="parTrans" cxnId="{62EB40EB-2D1A-4588-9B19-5594E17CAC6D}">
      <dgm:prSet/>
      <dgm:spPr/>
      <dgm:t>
        <a:bodyPr/>
        <a:lstStyle/>
        <a:p>
          <a:endParaRPr lang="fi-FI"/>
        </a:p>
      </dgm:t>
    </dgm:pt>
    <dgm:pt modelId="{FFEDC0C8-C83E-456E-9454-06F5A4B8128F}" type="sibTrans" cxnId="{62EB40EB-2D1A-4588-9B19-5594E17CAC6D}">
      <dgm:prSet/>
      <dgm:spPr/>
      <dgm:t>
        <a:bodyPr/>
        <a:lstStyle/>
        <a:p>
          <a:endParaRPr lang="fi-FI"/>
        </a:p>
      </dgm:t>
    </dgm:pt>
    <dgm:pt modelId="{5D558422-964F-493C-896D-EB3D54AACBC1}" type="pres">
      <dgm:prSet presAssocID="{6E0595C9-FFC5-419F-B562-555C6FBCD772}" presName="linear" presStyleCnt="0">
        <dgm:presLayoutVars>
          <dgm:animLvl val="lvl"/>
          <dgm:resizeHandles val="exact"/>
        </dgm:presLayoutVars>
      </dgm:prSet>
      <dgm:spPr/>
    </dgm:pt>
    <dgm:pt modelId="{4806912A-D65D-404D-A271-B79CF18E8248}" type="pres">
      <dgm:prSet presAssocID="{74F41213-3D07-4386-8B30-3318D05ED97F}" presName="parentText" presStyleLbl="node1" presStyleIdx="0" presStyleCnt="4">
        <dgm:presLayoutVars>
          <dgm:chMax val="0"/>
          <dgm:bulletEnabled val="1"/>
        </dgm:presLayoutVars>
      </dgm:prSet>
      <dgm:spPr/>
    </dgm:pt>
    <dgm:pt modelId="{AC632211-5A59-493B-9814-956E9B744285}" type="pres">
      <dgm:prSet presAssocID="{208801A3-8556-49C8-BAAF-D776416692AC}" presName="spacer" presStyleCnt="0"/>
      <dgm:spPr/>
    </dgm:pt>
    <dgm:pt modelId="{A3AC8AE0-574A-475E-A275-E3A2491419F6}" type="pres">
      <dgm:prSet presAssocID="{EE1E458D-64B5-49BE-B8C9-F45D9D70B17B}" presName="parentText" presStyleLbl="node1" presStyleIdx="1" presStyleCnt="4">
        <dgm:presLayoutVars>
          <dgm:chMax val="0"/>
          <dgm:bulletEnabled val="1"/>
        </dgm:presLayoutVars>
      </dgm:prSet>
      <dgm:spPr/>
    </dgm:pt>
    <dgm:pt modelId="{BF9D5B2B-B975-4D52-B56F-B2A7E2618F14}" type="pres">
      <dgm:prSet presAssocID="{18985B7E-A601-44ED-8C1B-2AF6F5844FE8}" presName="spacer" presStyleCnt="0"/>
      <dgm:spPr/>
    </dgm:pt>
    <dgm:pt modelId="{1CF72213-1523-48B3-89F7-8AAA3612B05B}" type="pres">
      <dgm:prSet presAssocID="{A8C2A319-6459-4031-B8E5-B435D736E1DF}" presName="parentText" presStyleLbl="node1" presStyleIdx="2" presStyleCnt="4">
        <dgm:presLayoutVars>
          <dgm:chMax val="0"/>
          <dgm:bulletEnabled val="1"/>
        </dgm:presLayoutVars>
      </dgm:prSet>
      <dgm:spPr/>
    </dgm:pt>
    <dgm:pt modelId="{BEFA3476-9160-44D7-9507-6710ACFD0C26}" type="pres">
      <dgm:prSet presAssocID="{499D0CC8-1B43-46F3-9375-1C3C259E2E6B}" presName="spacer" presStyleCnt="0"/>
      <dgm:spPr/>
    </dgm:pt>
    <dgm:pt modelId="{6F56AB58-8248-47A4-9E5C-95FA896E6597}" type="pres">
      <dgm:prSet presAssocID="{17C1376C-F82B-46EE-8FD8-3D5D95A143BB}" presName="parentText" presStyleLbl="node1" presStyleIdx="3" presStyleCnt="4">
        <dgm:presLayoutVars>
          <dgm:chMax val="0"/>
          <dgm:bulletEnabled val="1"/>
        </dgm:presLayoutVars>
      </dgm:prSet>
      <dgm:spPr/>
    </dgm:pt>
  </dgm:ptLst>
  <dgm:cxnLst>
    <dgm:cxn modelId="{7A71850F-B067-4591-8F9E-67EE3BC11FAB}" srcId="{6E0595C9-FFC5-419F-B562-555C6FBCD772}" destId="{74F41213-3D07-4386-8B30-3318D05ED97F}" srcOrd="0" destOrd="0" parTransId="{87190BB9-8075-4A9C-9C3C-7CCB84A8CC4D}" sibTransId="{208801A3-8556-49C8-BAAF-D776416692AC}"/>
    <dgm:cxn modelId="{34782242-DD6D-47D9-A8F3-A98AA7130B3F}" type="presOf" srcId="{17C1376C-F82B-46EE-8FD8-3D5D95A143BB}" destId="{6F56AB58-8248-47A4-9E5C-95FA896E6597}" srcOrd="0" destOrd="0" presId="urn:microsoft.com/office/officeart/2005/8/layout/vList2"/>
    <dgm:cxn modelId="{9C85EE62-CE2C-4FFD-8BB8-486B7DF63B07}" type="presOf" srcId="{A8C2A319-6459-4031-B8E5-B435D736E1DF}" destId="{1CF72213-1523-48B3-89F7-8AAA3612B05B}" srcOrd="0" destOrd="0" presId="urn:microsoft.com/office/officeart/2005/8/layout/vList2"/>
    <dgm:cxn modelId="{947AC14D-57E6-4CF9-8380-CBCE28866531}" srcId="{6E0595C9-FFC5-419F-B562-555C6FBCD772}" destId="{A8C2A319-6459-4031-B8E5-B435D736E1DF}" srcOrd="2" destOrd="0" parTransId="{88FB655B-66D8-4F32-B47A-ABC70ACF2AA8}" sibTransId="{499D0CC8-1B43-46F3-9375-1C3C259E2E6B}"/>
    <dgm:cxn modelId="{50B4438E-C282-4DAF-A248-DFD6AA108E2D}" type="presOf" srcId="{74F41213-3D07-4386-8B30-3318D05ED97F}" destId="{4806912A-D65D-404D-A271-B79CF18E8248}" srcOrd="0" destOrd="0" presId="urn:microsoft.com/office/officeart/2005/8/layout/vList2"/>
    <dgm:cxn modelId="{548EEBE8-219C-47F2-806C-1B4F12820AC2}" srcId="{6E0595C9-FFC5-419F-B562-555C6FBCD772}" destId="{EE1E458D-64B5-49BE-B8C9-F45D9D70B17B}" srcOrd="1" destOrd="0" parTransId="{98F3341B-903E-4915-918F-2E1564332694}" sibTransId="{18985B7E-A601-44ED-8C1B-2AF6F5844FE8}"/>
    <dgm:cxn modelId="{62EB40EB-2D1A-4588-9B19-5594E17CAC6D}" srcId="{6E0595C9-FFC5-419F-B562-555C6FBCD772}" destId="{17C1376C-F82B-46EE-8FD8-3D5D95A143BB}" srcOrd="3" destOrd="0" parTransId="{FBE33C71-2161-425B-A520-15C5FE312596}" sibTransId="{FFEDC0C8-C83E-456E-9454-06F5A4B8128F}"/>
    <dgm:cxn modelId="{1D8339ED-C418-4173-B7C2-30A6B546C2C9}" type="presOf" srcId="{EE1E458D-64B5-49BE-B8C9-F45D9D70B17B}" destId="{A3AC8AE0-574A-475E-A275-E3A2491419F6}" srcOrd="0" destOrd="0" presId="urn:microsoft.com/office/officeart/2005/8/layout/vList2"/>
    <dgm:cxn modelId="{B94C30F5-12DB-41F4-A187-E93981744729}" type="presOf" srcId="{6E0595C9-FFC5-419F-B562-555C6FBCD772}" destId="{5D558422-964F-493C-896D-EB3D54AACBC1}" srcOrd="0" destOrd="0" presId="urn:microsoft.com/office/officeart/2005/8/layout/vList2"/>
    <dgm:cxn modelId="{4D2A8CF8-F033-49DB-B33C-8F96D0C85490}" type="presParOf" srcId="{5D558422-964F-493C-896D-EB3D54AACBC1}" destId="{4806912A-D65D-404D-A271-B79CF18E8248}" srcOrd="0" destOrd="0" presId="urn:microsoft.com/office/officeart/2005/8/layout/vList2"/>
    <dgm:cxn modelId="{5856DD56-9756-4BDB-ADE5-F1D8A6BFFDD3}" type="presParOf" srcId="{5D558422-964F-493C-896D-EB3D54AACBC1}" destId="{AC632211-5A59-493B-9814-956E9B744285}" srcOrd="1" destOrd="0" presId="urn:microsoft.com/office/officeart/2005/8/layout/vList2"/>
    <dgm:cxn modelId="{9C659F1C-60EA-4827-990C-A84365DEA3F5}" type="presParOf" srcId="{5D558422-964F-493C-896D-EB3D54AACBC1}" destId="{A3AC8AE0-574A-475E-A275-E3A2491419F6}" srcOrd="2" destOrd="0" presId="urn:microsoft.com/office/officeart/2005/8/layout/vList2"/>
    <dgm:cxn modelId="{95EF5266-E2F5-4396-A96E-074DC870B77A}" type="presParOf" srcId="{5D558422-964F-493C-896D-EB3D54AACBC1}" destId="{BF9D5B2B-B975-4D52-B56F-B2A7E2618F14}" srcOrd="3" destOrd="0" presId="urn:microsoft.com/office/officeart/2005/8/layout/vList2"/>
    <dgm:cxn modelId="{A5AAE0FB-C25F-4FD3-8884-7F579586C575}" type="presParOf" srcId="{5D558422-964F-493C-896D-EB3D54AACBC1}" destId="{1CF72213-1523-48B3-89F7-8AAA3612B05B}" srcOrd="4" destOrd="0" presId="urn:microsoft.com/office/officeart/2005/8/layout/vList2"/>
    <dgm:cxn modelId="{9AFEDD4B-6A18-42A8-9AA0-3A81D6DBA75E}" type="presParOf" srcId="{5D558422-964F-493C-896D-EB3D54AACBC1}" destId="{BEFA3476-9160-44D7-9507-6710ACFD0C26}" srcOrd="5" destOrd="0" presId="urn:microsoft.com/office/officeart/2005/8/layout/vList2"/>
    <dgm:cxn modelId="{C833A894-0F82-4884-9892-630AD732D632}" type="presParOf" srcId="{5D558422-964F-493C-896D-EB3D54AACBC1}" destId="{6F56AB58-8248-47A4-9E5C-95FA896E659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0810158-B567-4EF3-A1FE-001E7A7F1417}"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fi-FI"/>
        </a:p>
      </dgm:t>
    </dgm:pt>
    <dgm:pt modelId="{377143EE-469A-4B92-9565-562A7BE1C6EB}">
      <dgm:prSet/>
      <dgm:spPr/>
      <dgm:t>
        <a:bodyPr/>
        <a:lstStyle/>
        <a:p>
          <a:r>
            <a:rPr lang="fi-FI" b="1" i="0" baseline="0"/>
            <a:t>Osakkeenomistajan, (tarjousvelvollinen), on tehtävä julkinen ostotarjous kaikista muista kohdeyhtiön arvopapereista, jos </a:t>
          </a:r>
          <a:endParaRPr lang="fi-FI"/>
        </a:p>
      </dgm:t>
    </dgm:pt>
    <dgm:pt modelId="{49576FEA-DAA3-42A3-A789-BA81CE8C4DDD}" type="parTrans" cxnId="{D2ECE303-F051-471B-BB2C-FE59A15B25FA}">
      <dgm:prSet/>
      <dgm:spPr/>
      <dgm:t>
        <a:bodyPr/>
        <a:lstStyle/>
        <a:p>
          <a:endParaRPr lang="fi-FI"/>
        </a:p>
      </dgm:t>
    </dgm:pt>
    <dgm:pt modelId="{FA2CAE64-D324-492C-881C-781AC85D3F55}" type="sibTrans" cxnId="{D2ECE303-F051-471B-BB2C-FE59A15B25FA}">
      <dgm:prSet/>
      <dgm:spPr/>
      <dgm:t>
        <a:bodyPr/>
        <a:lstStyle/>
        <a:p>
          <a:endParaRPr lang="fi-FI"/>
        </a:p>
      </dgm:t>
    </dgm:pt>
    <dgm:pt modelId="{9E8BD270-EFC9-40F1-BB92-918AB94F2F25}">
      <dgm:prSet/>
      <dgm:spPr/>
      <dgm:t>
        <a:bodyPr/>
        <a:lstStyle/>
        <a:p>
          <a:r>
            <a:rPr lang="fi-FI" b="1" i="0" baseline="0"/>
            <a:t>ääniosuus kasvaa yli 30 prosentin tai yli 50 prosentin kohdeyhtiön osakkeiden äänimäärästä (tarjousvelvollisuusraja) sen jälkeen, kun kohdeyhtiön osake on otettu kaupankäynnin kohteeksi säännellylle markkinalle</a:t>
          </a:r>
          <a:endParaRPr lang="fi-FI"/>
        </a:p>
      </dgm:t>
    </dgm:pt>
    <dgm:pt modelId="{F2AF4E32-5F01-44D1-8798-5BD52BC56AB2}" type="parTrans" cxnId="{3C627C49-0AF5-41F3-9E5B-50F325F772E4}">
      <dgm:prSet/>
      <dgm:spPr/>
      <dgm:t>
        <a:bodyPr/>
        <a:lstStyle/>
        <a:p>
          <a:endParaRPr lang="fi-FI"/>
        </a:p>
      </dgm:t>
    </dgm:pt>
    <dgm:pt modelId="{76F2776C-8429-46F4-8730-07D398D7D9F1}" type="sibTrans" cxnId="{3C627C49-0AF5-41F3-9E5B-50F325F772E4}">
      <dgm:prSet/>
      <dgm:spPr/>
      <dgm:t>
        <a:bodyPr/>
        <a:lstStyle/>
        <a:p>
          <a:endParaRPr lang="fi-FI"/>
        </a:p>
      </dgm:t>
    </dgm:pt>
    <dgm:pt modelId="{8AC36A0D-DF8E-44CB-A2EA-C348B8CCE524}">
      <dgm:prSet/>
      <dgm:spPr/>
      <dgm:t>
        <a:bodyPr/>
        <a:lstStyle/>
        <a:p>
          <a:r>
            <a:rPr lang="fi-FI" b="1" dirty="0"/>
            <a:t>Tarjousvelvollisen on julkistettava tieto tarjousvelvollisuuden syntymisestä välittömästi.</a:t>
          </a:r>
        </a:p>
      </dgm:t>
    </dgm:pt>
    <dgm:pt modelId="{F07D2F88-1CE6-4A9D-A3DB-16E398A86335}" type="parTrans" cxnId="{8F8AACB6-7849-480C-A360-5C710218336D}">
      <dgm:prSet/>
      <dgm:spPr/>
      <dgm:t>
        <a:bodyPr/>
        <a:lstStyle/>
        <a:p>
          <a:endParaRPr lang="fi-FI"/>
        </a:p>
      </dgm:t>
    </dgm:pt>
    <dgm:pt modelId="{90BB66C7-A81F-46C4-B24D-F6368D7E0227}" type="sibTrans" cxnId="{8F8AACB6-7849-480C-A360-5C710218336D}">
      <dgm:prSet/>
      <dgm:spPr/>
      <dgm:t>
        <a:bodyPr/>
        <a:lstStyle/>
        <a:p>
          <a:endParaRPr lang="fi-FI"/>
        </a:p>
      </dgm:t>
    </dgm:pt>
    <dgm:pt modelId="{1B2941CF-5655-4664-AA70-7AC9213EA2A4}">
      <dgm:prSet/>
      <dgm:spPr/>
      <dgm:t>
        <a:bodyPr/>
        <a:lstStyle/>
        <a:p>
          <a:r>
            <a:rPr lang="fi-FI" b="1" i="0" baseline="0"/>
            <a:t>Tarjousvelvollisuutta ei synny, </a:t>
          </a:r>
          <a:endParaRPr lang="fi-FI"/>
        </a:p>
      </dgm:t>
    </dgm:pt>
    <dgm:pt modelId="{FEBB09A8-47B5-45B5-8D3F-38649E8F051D}" type="parTrans" cxnId="{5634A58F-9565-455A-90D1-F66905D8E563}">
      <dgm:prSet/>
      <dgm:spPr/>
      <dgm:t>
        <a:bodyPr/>
        <a:lstStyle/>
        <a:p>
          <a:endParaRPr lang="fi-FI"/>
        </a:p>
      </dgm:t>
    </dgm:pt>
    <dgm:pt modelId="{702ABC95-DFAA-46E2-934C-77734C916EBE}" type="sibTrans" cxnId="{5634A58F-9565-455A-90D1-F66905D8E563}">
      <dgm:prSet/>
      <dgm:spPr/>
      <dgm:t>
        <a:bodyPr/>
        <a:lstStyle/>
        <a:p>
          <a:endParaRPr lang="fi-FI"/>
        </a:p>
      </dgm:t>
    </dgm:pt>
    <dgm:pt modelId="{7736BE1D-942B-47B3-8D36-7653920FA6B6}">
      <dgm:prSet/>
      <dgm:spPr/>
      <dgm:t>
        <a:bodyPr/>
        <a:lstStyle/>
        <a:p>
          <a:r>
            <a:rPr lang="fi-FI" b="1" i="0" baseline="0"/>
            <a:t>jos tarjousvelvollisuusrajan ylitykseen johtaneet arvopaperit on hankittu julkisella ostotarjouksella, joka on tehty kaikista kohdeyhtiön arvopapereista tai muutoin tällaisen tarjouksen voimassaoloaikana eikä </a:t>
          </a:r>
          <a:endParaRPr lang="fi-FI"/>
        </a:p>
      </dgm:t>
    </dgm:pt>
    <dgm:pt modelId="{297B1320-AAF3-4400-9E4F-617D0D428051}" type="parTrans" cxnId="{B5981C4C-FEF1-4688-AD8C-E3995DEFE811}">
      <dgm:prSet/>
      <dgm:spPr/>
      <dgm:t>
        <a:bodyPr/>
        <a:lstStyle/>
        <a:p>
          <a:endParaRPr lang="fi-FI"/>
        </a:p>
      </dgm:t>
    </dgm:pt>
    <dgm:pt modelId="{64D1E54C-5EA0-4F25-AC6A-1A7FF9DC4B67}" type="sibTrans" cxnId="{B5981C4C-FEF1-4688-AD8C-E3995DEFE811}">
      <dgm:prSet/>
      <dgm:spPr/>
      <dgm:t>
        <a:bodyPr/>
        <a:lstStyle/>
        <a:p>
          <a:endParaRPr lang="fi-FI"/>
        </a:p>
      </dgm:t>
    </dgm:pt>
    <dgm:pt modelId="{B347D454-E7A7-494E-A3F8-3581B4F92C8E}">
      <dgm:prSet/>
      <dgm:spPr/>
      <dgm:t>
        <a:bodyPr/>
        <a:lstStyle/>
        <a:p>
          <a:r>
            <a:rPr lang="fi-FI" b="1" i="0" baseline="0" dirty="0"/>
            <a:t>jos toisen osakkeenomistajan ääniosuus on suurempi kuin tarjousvelvollisuusraja, tarjousvelvollisuutta ei synny, ennen kuin tarjousvelvollisen ääniosuus ylittää tämän toisen osakkeenomistajan ääniosuuden </a:t>
          </a:r>
          <a:endParaRPr lang="fi-FI" dirty="0"/>
        </a:p>
      </dgm:t>
    </dgm:pt>
    <dgm:pt modelId="{9ECB4671-73C0-4A0E-AB96-BB93903B742F}" type="parTrans" cxnId="{542BD0E5-35F1-4B49-8724-179C582E954C}">
      <dgm:prSet/>
      <dgm:spPr/>
      <dgm:t>
        <a:bodyPr/>
        <a:lstStyle/>
        <a:p>
          <a:endParaRPr lang="fi-FI"/>
        </a:p>
      </dgm:t>
    </dgm:pt>
    <dgm:pt modelId="{CDC2D286-FEA4-42AC-AFA1-58A583C91275}" type="sibTrans" cxnId="{542BD0E5-35F1-4B49-8724-179C582E954C}">
      <dgm:prSet/>
      <dgm:spPr/>
      <dgm:t>
        <a:bodyPr/>
        <a:lstStyle/>
        <a:p>
          <a:endParaRPr lang="fi-FI"/>
        </a:p>
      </dgm:t>
    </dgm:pt>
    <dgm:pt modelId="{3B7B3947-BE5C-4E2F-A2C0-5AD0A60BC21C}">
      <dgm:prSet/>
      <dgm:spPr/>
      <dgm:t>
        <a:bodyPr/>
        <a:lstStyle/>
        <a:p>
          <a:r>
            <a:rPr lang="fi-FI" b="1" i="0" baseline="0"/>
            <a:t>Osakkeenomistajan ääniosuuteen luetaan:</a:t>
          </a:r>
          <a:endParaRPr lang="fi-FI"/>
        </a:p>
      </dgm:t>
    </dgm:pt>
    <dgm:pt modelId="{D58EDEB2-6DAA-45CB-8F11-28E1C8499244}" type="parTrans" cxnId="{A32B121A-CF60-4F68-B2DC-57D6F42C6C9C}">
      <dgm:prSet/>
      <dgm:spPr/>
      <dgm:t>
        <a:bodyPr/>
        <a:lstStyle/>
        <a:p>
          <a:endParaRPr lang="fi-FI"/>
        </a:p>
      </dgm:t>
    </dgm:pt>
    <dgm:pt modelId="{D65193F4-1AFF-4317-A8AD-FDB497B638D2}" type="sibTrans" cxnId="{A32B121A-CF60-4F68-B2DC-57D6F42C6C9C}">
      <dgm:prSet/>
      <dgm:spPr/>
      <dgm:t>
        <a:bodyPr/>
        <a:lstStyle/>
        <a:p>
          <a:endParaRPr lang="fi-FI"/>
        </a:p>
      </dgm:t>
    </dgm:pt>
    <dgm:pt modelId="{90FBC56F-053D-4678-B0C2-100BD8CC6A75}">
      <dgm:prSet/>
      <dgm:spPr/>
      <dgm:t>
        <a:bodyPr/>
        <a:lstStyle/>
        <a:p>
          <a:r>
            <a:rPr lang="fi-FI" b="1" i="0" baseline="0"/>
            <a:t>Osakkeenomistajan tai hänen kanssaan yksissä tuumin toimivien henkilöiden omistamat osakkeet </a:t>
          </a:r>
          <a:endParaRPr lang="fi-FI"/>
        </a:p>
      </dgm:t>
    </dgm:pt>
    <dgm:pt modelId="{13EBA387-23D8-440D-978C-3426ABC6DCE5}" type="parTrans" cxnId="{E0FF8F63-8E9C-43C1-8B30-3129C9452A9C}">
      <dgm:prSet/>
      <dgm:spPr/>
      <dgm:t>
        <a:bodyPr/>
        <a:lstStyle/>
        <a:p>
          <a:endParaRPr lang="fi-FI"/>
        </a:p>
      </dgm:t>
    </dgm:pt>
    <dgm:pt modelId="{8F7B33FA-8B5E-4968-9976-B19845E4BEB8}" type="sibTrans" cxnId="{E0FF8F63-8E9C-43C1-8B30-3129C9452A9C}">
      <dgm:prSet/>
      <dgm:spPr/>
      <dgm:t>
        <a:bodyPr/>
        <a:lstStyle/>
        <a:p>
          <a:endParaRPr lang="fi-FI"/>
        </a:p>
      </dgm:t>
    </dgm:pt>
    <dgm:pt modelId="{0344EE79-24D6-414D-9AD4-055554278B07}">
      <dgm:prSet/>
      <dgm:spPr/>
      <dgm:t>
        <a:bodyPr/>
        <a:lstStyle/>
        <a:p>
          <a:r>
            <a:rPr lang="fi-FI" b="1" i="0" baseline="0"/>
            <a:t>osakkeet, joihin liittyvää äänivaltaa osakkeenomistaja on sopimuksen tai muun järjestelyn perusteella oikeutettu käyttämään tai ohjaamaan. </a:t>
          </a:r>
          <a:endParaRPr lang="fi-FI"/>
        </a:p>
      </dgm:t>
    </dgm:pt>
    <dgm:pt modelId="{49CC4A24-B727-4B7A-91F6-E0E108C4D073}" type="parTrans" cxnId="{1460C34B-5543-4E56-A2A1-2B844C3A7523}">
      <dgm:prSet/>
      <dgm:spPr/>
      <dgm:t>
        <a:bodyPr/>
        <a:lstStyle/>
        <a:p>
          <a:endParaRPr lang="fi-FI"/>
        </a:p>
      </dgm:t>
    </dgm:pt>
    <dgm:pt modelId="{3F2738A8-8970-43CD-9E87-896D4BEE43C8}" type="sibTrans" cxnId="{1460C34B-5543-4E56-A2A1-2B844C3A7523}">
      <dgm:prSet/>
      <dgm:spPr/>
      <dgm:t>
        <a:bodyPr/>
        <a:lstStyle/>
        <a:p>
          <a:endParaRPr lang="fi-FI"/>
        </a:p>
      </dgm:t>
    </dgm:pt>
    <dgm:pt modelId="{E2015B8E-BCB8-43F9-BA6F-889141689951}" type="pres">
      <dgm:prSet presAssocID="{C0810158-B567-4EF3-A1FE-001E7A7F1417}" presName="linear" presStyleCnt="0">
        <dgm:presLayoutVars>
          <dgm:animLvl val="lvl"/>
          <dgm:resizeHandles val="exact"/>
        </dgm:presLayoutVars>
      </dgm:prSet>
      <dgm:spPr/>
    </dgm:pt>
    <dgm:pt modelId="{48F90160-03F0-4262-AD5D-396A460DF461}" type="pres">
      <dgm:prSet presAssocID="{377143EE-469A-4B92-9565-562A7BE1C6EB}" presName="parentText" presStyleLbl="node1" presStyleIdx="0" presStyleCnt="3">
        <dgm:presLayoutVars>
          <dgm:chMax val="0"/>
          <dgm:bulletEnabled val="1"/>
        </dgm:presLayoutVars>
      </dgm:prSet>
      <dgm:spPr/>
    </dgm:pt>
    <dgm:pt modelId="{E6D72055-6395-493A-8F30-1D07C5F2899E}" type="pres">
      <dgm:prSet presAssocID="{377143EE-469A-4B92-9565-562A7BE1C6EB}" presName="childText" presStyleLbl="revTx" presStyleIdx="0" presStyleCnt="3">
        <dgm:presLayoutVars>
          <dgm:bulletEnabled val="1"/>
        </dgm:presLayoutVars>
      </dgm:prSet>
      <dgm:spPr/>
    </dgm:pt>
    <dgm:pt modelId="{B523830B-FF32-4362-B822-0A41FD82FF1C}" type="pres">
      <dgm:prSet presAssocID="{1B2941CF-5655-4664-AA70-7AC9213EA2A4}" presName="parentText" presStyleLbl="node1" presStyleIdx="1" presStyleCnt="3">
        <dgm:presLayoutVars>
          <dgm:chMax val="0"/>
          <dgm:bulletEnabled val="1"/>
        </dgm:presLayoutVars>
      </dgm:prSet>
      <dgm:spPr/>
    </dgm:pt>
    <dgm:pt modelId="{A504F5B9-675E-4932-AF35-F7B06C4A3FAE}" type="pres">
      <dgm:prSet presAssocID="{1B2941CF-5655-4664-AA70-7AC9213EA2A4}" presName="childText" presStyleLbl="revTx" presStyleIdx="1" presStyleCnt="3">
        <dgm:presLayoutVars>
          <dgm:bulletEnabled val="1"/>
        </dgm:presLayoutVars>
      </dgm:prSet>
      <dgm:spPr/>
    </dgm:pt>
    <dgm:pt modelId="{26834277-589A-4C08-A923-CC5D269F881E}" type="pres">
      <dgm:prSet presAssocID="{3B7B3947-BE5C-4E2F-A2C0-5AD0A60BC21C}" presName="parentText" presStyleLbl="node1" presStyleIdx="2" presStyleCnt="3">
        <dgm:presLayoutVars>
          <dgm:chMax val="0"/>
          <dgm:bulletEnabled val="1"/>
        </dgm:presLayoutVars>
      </dgm:prSet>
      <dgm:spPr/>
    </dgm:pt>
    <dgm:pt modelId="{66B78C93-0CBA-4353-A29F-62E5A2652522}" type="pres">
      <dgm:prSet presAssocID="{3B7B3947-BE5C-4E2F-A2C0-5AD0A60BC21C}" presName="childText" presStyleLbl="revTx" presStyleIdx="2" presStyleCnt="3">
        <dgm:presLayoutVars>
          <dgm:bulletEnabled val="1"/>
        </dgm:presLayoutVars>
      </dgm:prSet>
      <dgm:spPr/>
    </dgm:pt>
  </dgm:ptLst>
  <dgm:cxnLst>
    <dgm:cxn modelId="{D2ECE303-F051-471B-BB2C-FE59A15B25FA}" srcId="{C0810158-B567-4EF3-A1FE-001E7A7F1417}" destId="{377143EE-469A-4B92-9565-562A7BE1C6EB}" srcOrd="0" destOrd="0" parTransId="{49576FEA-DAA3-42A3-A789-BA81CE8C4DDD}" sibTransId="{FA2CAE64-D324-492C-881C-781AC85D3F55}"/>
    <dgm:cxn modelId="{A32B121A-CF60-4F68-B2DC-57D6F42C6C9C}" srcId="{C0810158-B567-4EF3-A1FE-001E7A7F1417}" destId="{3B7B3947-BE5C-4E2F-A2C0-5AD0A60BC21C}" srcOrd="2" destOrd="0" parTransId="{D58EDEB2-6DAA-45CB-8F11-28E1C8499244}" sibTransId="{D65193F4-1AFF-4317-A8AD-FDB497B638D2}"/>
    <dgm:cxn modelId="{85D2D95F-CE3E-400D-9575-84B7A1143349}" type="presOf" srcId="{8AC36A0D-DF8E-44CB-A2EA-C348B8CCE524}" destId="{E6D72055-6395-493A-8F30-1D07C5F2899E}" srcOrd="0" destOrd="1" presId="urn:microsoft.com/office/officeart/2005/8/layout/vList2"/>
    <dgm:cxn modelId="{E0FF8F63-8E9C-43C1-8B30-3129C9452A9C}" srcId="{3B7B3947-BE5C-4E2F-A2C0-5AD0A60BC21C}" destId="{90FBC56F-053D-4678-B0C2-100BD8CC6A75}" srcOrd="0" destOrd="0" parTransId="{13EBA387-23D8-440D-978C-3426ABC6DCE5}" sibTransId="{8F7B33FA-8B5E-4968-9976-B19845E4BEB8}"/>
    <dgm:cxn modelId="{3C627C49-0AF5-41F3-9E5B-50F325F772E4}" srcId="{377143EE-469A-4B92-9565-562A7BE1C6EB}" destId="{9E8BD270-EFC9-40F1-BB92-918AB94F2F25}" srcOrd="0" destOrd="0" parTransId="{F2AF4E32-5F01-44D1-8798-5BD52BC56AB2}" sibTransId="{76F2776C-8429-46F4-8730-07D398D7D9F1}"/>
    <dgm:cxn modelId="{1460C34B-5543-4E56-A2A1-2B844C3A7523}" srcId="{3B7B3947-BE5C-4E2F-A2C0-5AD0A60BC21C}" destId="{0344EE79-24D6-414D-9AD4-055554278B07}" srcOrd="1" destOrd="0" parTransId="{49CC4A24-B727-4B7A-91F6-E0E108C4D073}" sibTransId="{3F2738A8-8970-43CD-9E87-896D4BEE43C8}"/>
    <dgm:cxn modelId="{B5981C4C-FEF1-4688-AD8C-E3995DEFE811}" srcId="{1B2941CF-5655-4664-AA70-7AC9213EA2A4}" destId="{7736BE1D-942B-47B3-8D36-7653920FA6B6}" srcOrd="0" destOrd="0" parTransId="{297B1320-AAF3-4400-9E4F-617D0D428051}" sibTransId="{64D1E54C-5EA0-4F25-AC6A-1A7FF9DC4B67}"/>
    <dgm:cxn modelId="{4F544853-A7D0-498C-962F-EBD78C9A444B}" type="presOf" srcId="{7736BE1D-942B-47B3-8D36-7653920FA6B6}" destId="{A504F5B9-675E-4932-AF35-F7B06C4A3FAE}" srcOrd="0" destOrd="0" presId="urn:microsoft.com/office/officeart/2005/8/layout/vList2"/>
    <dgm:cxn modelId="{5634A58F-9565-455A-90D1-F66905D8E563}" srcId="{C0810158-B567-4EF3-A1FE-001E7A7F1417}" destId="{1B2941CF-5655-4664-AA70-7AC9213EA2A4}" srcOrd="1" destOrd="0" parTransId="{FEBB09A8-47B5-45B5-8D3F-38649E8F051D}" sibTransId="{702ABC95-DFAA-46E2-934C-77734C916EBE}"/>
    <dgm:cxn modelId="{0EC57B9D-7E52-47A5-A9A5-E26AE467A55D}" type="presOf" srcId="{1B2941CF-5655-4664-AA70-7AC9213EA2A4}" destId="{B523830B-FF32-4362-B822-0A41FD82FF1C}" srcOrd="0" destOrd="0" presId="urn:microsoft.com/office/officeart/2005/8/layout/vList2"/>
    <dgm:cxn modelId="{675C18A9-B7EE-485C-85B5-7673A6F968DC}" type="presOf" srcId="{90FBC56F-053D-4678-B0C2-100BD8CC6A75}" destId="{66B78C93-0CBA-4353-A29F-62E5A2652522}" srcOrd="0" destOrd="0" presId="urn:microsoft.com/office/officeart/2005/8/layout/vList2"/>
    <dgm:cxn modelId="{6CC2E8B2-80CE-4618-A568-949483D58D7F}" type="presOf" srcId="{C0810158-B567-4EF3-A1FE-001E7A7F1417}" destId="{E2015B8E-BCB8-43F9-BA6F-889141689951}" srcOrd="0" destOrd="0" presId="urn:microsoft.com/office/officeart/2005/8/layout/vList2"/>
    <dgm:cxn modelId="{8F8AACB6-7849-480C-A360-5C710218336D}" srcId="{377143EE-469A-4B92-9565-562A7BE1C6EB}" destId="{8AC36A0D-DF8E-44CB-A2EA-C348B8CCE524}" srcOrd="1" destOrd="0" parTransId="{F07D2F88-1CE6-4A9D-A3DB-16E398A86335}" sibTransId="{90BB66C7-A81F-46C4-B24D-F6368D7E0227}"/>
    <dgm:cxn modelId="{F277D4C1-DAB3-4E5E-B1AB-F73D4120C47F}" type="presOf" srcId="{0344EE79-24D6-414D-9AD4-055554278B07}" destId="{66B78C93-0CBA-4353-A29F-62E5A2652522}" srcOrd="0" destOrd="1" presId="urn:microsoft.com/office/officeart/2005/8/layout/vList2"/>
    <dgm:cxn modelId="{4FBC1ACC-912B-47F8-B8F2-F60E6CD33736}" type="presOf" srcId="{9E8BD270-EFC9-40F1-BB92-918AB94F2F25}" destId="{E6D72055-6395-493A-8F30-1D07C5F2899E}" srcOrd="0" destOrd="0" presId="urn:microsoft.com/office/officeart/2005/8/layout/vList2"/>
    <dgm:cxn modelId="{542BD0E5-35F1-4B49-8724-179C582E954C}" srcId="{1B2941CF-5655-4664-AA70-7AC9213EA2A4}" destId="{B347D454-E7A7-494E-A3F8-3581B4F92C8E}" srcOrd="1" destOrd="0" parTransId="{9ECB4671-73C0-4A0E-AB96-BB93903B742F}" sibTransId="{CDC2D286-FEA4-42AC-AFA1-58A583C91275}"/>
    <dgm:cxn modelId="{7EC0DEEA-F020-4AE5-8938-BBA755BE8D02}" type="presOf" srcId="{3B7B3947-BE5C-4E2F-A2C0-5AD0A60BC21C}" destId="{26834277-589A-4C08-A923-CC5D269F881E}" srcOrd="0" destOrd="0" presId="urn:microsoft.com/office/officeart/2005/8/layout/vList2"/>
    <dgm:cxn modelId="{86A87BF9-E643-4CC6-98F9-284EE245237F}" type="presOf" srcId="{B347D454-E7A7-494E-A3F8-3581B4F92C8E}" destId="{A504F5B9-675E-4932-AF35-F7B06C4A3FAE}" srcOrd="0" destOrd="1" presId="urn:microsoft.com/office/officeart/2005/8/layout/vList2"/>
    <dgm:cxn modelId="{96DB96FC-6812-474A-AD13-6350393D40C2}" type="presOf" srcId="{377143EE-469A-4B92-9565-562A7BE1C6EB}" destId="{48F90160-03F0-4262-AD5D-396A460DF461}" srcOrd="0" destOrd="0" presId="urn:microsoft.com/office/officeart/2005/8/layout/vList2"/>
    <dgm:cxn modelId="{2A47F16C-1318-47F9-95D4-5638CCC0B514}" type="presParOf" srcId="{E2015B8E-BCB8-43F9-BA6F-889141689951}" destId="{48F90160-03F0-4262-AD5D-396A460DF461}" srcOrd="0" destOrd="0" presId="urn:microsoft.com/office/officeart/2005/8/layout/vList2"/>
    <dgm:cxn modelId="{0E557079-3862-447E-AC29-237FF7DB4D86}" type="presParOf" srcId="{E2015B8E-BCB8-43F9-BA6F-889141689951}" destId="{E6D72055-6395-493A-8F30-1D07C5F2899E}" srcOrd="1" destOrd="0" presId="urn:microsoft.com/office/officeart/2005/8/layout/vList2"/>
    <dgm:cxn modelId="{3E11629A-E9B2-48D3-B26C-21ACBD4DE22B}" type="presParOf" srcId="{E2015B8E-BCB8-43F9-BA6F-889141689951}" destId="{B523830B-FF32-4362-B822-0A41FD82FF1C}" srcOrd="2" destOrd="0" presId="urn:microsoft.com/office/officeart/2005/8/layout/vList2"/>
    <dgm:cxn modelId="{F8480CB0-0258-4841-AD21-58C7360DFD97}" type="presParOf" srcId="{E2015B8E-BCB8-43F9-BA6F-889141689951}" destId="{A504F5B9-675E-4932-AF35-F7B06C4A3FAE}" srcOrd="3" destOrd="0" presId="urn:microsoft.com/office/officeart/2005/8/layout/vList2"/>
    <dgm:cxn modelId="{55EA527D-0B2A-44D1-9E4D-7CB2211D43E5}" type="presParOf" srcId="{E2015B8E-BCB8-43F9-BA6F-889141689951}" destId="{26834277-589A-4C08-A923-CC5D269F881E}" srcOrd="4" destOrd="0" presId="urn:microsoft.com/office/officeart/2005/8/layout/vList2"/>
    <dgm:cxn modelId="{D684AE55-D0ED-4229-A104-CFA5453CFE4C}" type="presParOf" srcId="{E2015B8E-BCB8-43F9-BA6F-889141689951}" destId="{66B78C93-0CBA-4353-A29F-62E5A265252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EAEEE79-43CA-493C-B779-E7F59A277768}" type="doc">
      <dgm:prSet loTypeId="urn:microsoft.com/office/officeart/2005/8/layout/hProcess9" loCatId="process" qsTypeId="urn:microsoft.com/office/officeart/2005/8/quickstyle/3d5" qsCatId="3D" csTypeId="urn:microsoft.com/office/officeart/2005/8/colors/accent3_1" csCatId="accent3"/>
      <dgm:spPr/>
      <dgm:t>
        <a:bodyPr/>
        <a:lstStyle/>
        <a:p>
          <a:endParaRPr lang="fi-FI"/>
        </a:p>
      </dgm:t>
    </dgm:pt>
    <dgm:pt modelId="{D5B5FE2E-EDEC-472C-B69C-F599C3BD80E0}">
      <dgm:prSet/>
      <dgm:spPr/>
      <dgm:t>
        <a:bodyPr/>
        <a:lstStyle/>
        <a:p>
          <a:r>
            <a:rPr lang="fi-FI" b="1" i="1"/>
            <a:t>Vähemmistöosakkeiden lunastaminen</a:t>
          </a:r>
          <a:r>
            <a:rPr lang="fi-FI" b="1"/>
            <a:t>: Se, jolla on enemmän kuin yhdeksän kymmenesosaa yhtiön kaikista osakkeista ja äänistä (</a:t>
          </a:r>
          <a:r>
            <a:rPr lang="fi-FI" b="1" i="1"/>
            <a:t>lunastaja</a:t>
          </a:r>
          <a:r>
            <a:rPr lang="fi-FI" b="1"/>
            <a:t>), </a:t>
          </a:r>
          <a:endParaRPr lang="fi-FI"/>
        </a:p>
      </dgm:t>
    </dgm:pt>
    <dgm:pt modelId="{7FB67A73-8349-448D-9A70-CA2AE21730C8}" type="parTrans" cxnId="{8237F0C3-3933-453F-A2F2-93EC43BF1A22}">
      <dgm:prSet/>
      <dgm:spPr/>
      <dgm:t>
        <a:bodyPr/>
        <a:lstStyle/>
        <a:p>
          <a:endParaRPr lang="fi-FI"/>
        </a:p>
      </dgm:t>
    </dgm:pt>
    <dgm:pt modelId="{2DDDFE77-2955-4C66-9C52-7607A3D90FEB}" type="sibTrans" cxnId="{8237F0C3-3933-453F-A2F2-93EC43BF1A22}">
      <dgm:prSet/>
      <dgm:spPr/>
      <dgm:t>
        <a:bodyPr/>
        <a:lstStyle/>
        <a:p>
          <a:endParaRPr lang="fi-FI"/>
        </a:p>
      </dgm:t>
    </dgm:pt>
    <dgm:pt modelId="{BCC24A31-2418-40BF-BF4A-10C3CE22B141}">
      <dgm:prSet/>
      <dgm:spPr/>
      <dgm:t>
        <a:bodyPr/>
        <a:lstStyle/>
        <a:p>
          <a:r>
            <a:rPr lang="fi-FI" b="1"/>
            <a:t>on oikeutettu käyvästä hinnasta lunastamaan muiden osakkeenomistajien osakkeet. </a:t>
          </a:r>
          <a:endParaRPr lang="fi-FI"/>
        </a:p>
      </dgm:t>
    </dgm:pt>
    <dgm:pt modelId="{E53D91BA-CA03-489D-AF21-F9983CCA2E59}" type="parTrans" cxnId="{AFE25052-4C49-4295-A5AF-C6BAB936DEF6}">
      <dgm:prSet/>
      <dgm:spPr/>
      <dgm:t>
        <a:bodyPr/>
        <a:lstStyle/>
        <a:p>
          <a:endParaRPr lang="fi-FI"/>
        </a:p>
      </dgm:t>
    </dgm:pt>
    <dgm:pt modelId="{B69255F6-9469-42E7-B83D-7F78C21A0149}" type="sibTrans" cxnId="{AFE25052-4C49-4295-A5AF-C6BAB936DEF6}">
      <dgm:prSet/>
      <dgm:spPr/>
      <dgm:t>
        <a:bodyPr/>
        <a:lstStyle/>
        <a:p>
          <a:endParaRPr lang="fi-FI"/>
        </a:p>
      </dgm:t>
    </dgm:pt>
    <dgm:pt modelId="{9E622BED-8A8C-45B4-9D49-082CF6340094}">
      <dgm:prSet/>
      <dgm:spPr/>
      <dgm:t>
        <a:bodyPr/>
        <a:lstStyle/>
        <a:p>
          <a:r>
            <a:rPr lang="fi-FI" b="1"/>
            <a:t>Osakkeenomistajalla, jonka osakkeet voidaan lunastaa (</a:t>
          </a:r>
          <a:r>
            <a:rPr lang="fi-FI" b="1" i="1"/>
            <a:t>vähemmistöosakkeenomistaja</a:t>
          </a:r>
          <a:r>
            <a:rPr lang="fi-FI" b="1"/>
            <a:t>), on vastaavasti oikeus vaatia osakkeidensa lunastamista.</a:t>
          </a:r>
          <a:endParaRPr lang="fi-FI"/>
        </a:p>
      </dgm:t>
    </dgm:pt>
    <dgm:pt modelId="{9D14EF7A-EDC2-4290-BF9B-74CB344AA09B}" type="parTrans" cxnId="{25C150DA-54D1-491C-978D-23F7F67AAD36}">
      <dgm:prSet/>
      <dgm:spPr/>
      <dgm:t>
        <a:bodyPr/>
        <a:lstStyle/>
        <a:p>
          <a:endParaRPr lang="fi-FI"/>
        </a:p>
      </dgm:t>
    </dgm:pt>
    <dgm:pt modelId="{DDEB9B7B-3512-4AE9-A511-FB8A1EF18FC0}" type="sibTrans" cxnId="{25C150DA-54D1-491C-978D-23F7F67AAD36}">
      <dgm:prSet/>
      <dgm:spPr/>
      <dgm:t>
        <a:bodyPr/>
        <a:lstStyle/>
        <a:p>
          <a:endParaRPr lang="fi-FI"/>
        </a:p>
      </dgm:t>
    </dgm:pt>
    <dgm:pt modelId="{9C6CC8F6-6C35-44EC-974C-00F23AE305E0}" type="pres">
      <dgm:prSet presAssocID="{EEAEEE79-43CA-493C-B779-E7F59A277768}" presName="CompostProcess" presStyleCnt="0">
        <dgm:presLayoutVars>
          <dgm:dir/>
          <dgm:resizeHandles val="exact"/>
        </dgm:presLayoutVars>
      </dgm:prSet>
      <dgm:spPr/>
    </dgm:pt>
    <dgm:pt modelId="{190D4703-D930-4A9B-976F-B97069D2B517}" type="pres">
      <dgm:prSet presAssocID="{EEAEEE79-43CA-493C-B779-E7F59A277768}" presName="arrow" presStyleLbl="bgShp" presStyleIdx="0" presStyleCnt="1"/>
      <dgm:spPr/>
    </dgm:pt>
    <dgm:pt modelId="{8D608C15-2BB4-409C-958F-A05D9C0113E2}" type="pres">
      <dgm:prSet presAssocID="{EEAEEE79-43CA-493C-B779-E7F59A277768}" presName="linearProcess" presStyleCnt="0"/>
      <dgm:spPr/>
    </dgm:pt>
    <dgm:pt modelId="{9EA70A1A-0C8B-4274-BA72-61AF25504AA3}" type="pres">
      <dgm:prSet presAssocID="{D5B5FE2E-EDEC-472C-B69C-F599C3BD80E0}" presName="textNode" presStyleLbl="node1" presStyleIdx="0" presStyleCnt="3">
        <dgm:presLayoutVars>
          <dgm:bulletEnabled val="1"/>
        </dgm:presLayoutVars>
      </dgm:prSet>
      <dgm:spPr/>
    </dgm:pt>
    <dgm:pt modelId="{D6809FBB-CBE2-40B4-8935-348B755AA971}" type="pres">
      <dgm:prSet presAssocID="{2DDDFE77-2955-4C66-9C52-7607A3D90FEB}" presName="sibTrans" presStyleCnt="0"/>
      <dgm:spPr/>
    </dgm:pt>
    <dgm:pt modelId="{C37BEB71-351A-430E-B9E8-BCD5891C03A6}" type="pres">
      <dgm:prSet presAssocID="{BCC24A31-2418-40BF-BF4A-10C3CE22B141}" presName="textNode" presStyleLbl="node1" presStyleIdx="1" presStyleCnt="3">
        <dgm:presLayoutVars>
          <dgm:bulletEnabled val="1"/>
        </dgm:presLayoutVars>
      </dgm:prSet>
      <dgm:spPr/>
    </dgm:pt>
    <dgm:pt modelId="{15423303-1755-40AF-B0B9-A2D60AE105B4}" type="pres">
      <dgm:prSet presAssocID="{B69255F6-9469-42E7-B83D-7F78C21A0149}" presName="sibTrans" presStyleCnt="0"/>
      <dgm:spPr/>
    </dgm:pt>
    <dgm:pt modelId="{556FA23B-B6EF-4D56-9947-36954DA55AED}" type="pres">
      <dgm:prSet presAssocID="{9E622BED-8A8C-45B4-9D49-082CF6340094}" presName="textNode" presStyleLbl="node1" presStyleIdx="2" presStyleCnt="3">
        <dgm:presLayoutVars>
          <dgm:bulletEnabled val="1"/>
        </dgm:presLayoutVars>
      </dgm:prSet>
      <dgm:spPr/>
    </dgm:pt>
  </dgm:ptLst>
  <dgm:cxnLst>
    <dgm:cxn modelId="{E15B134C-81FB-41ED-AC03-B3A1CB1A6961}" type="presOf" srcId="{9E622BED-8A8C-45B4-9D49-082CF6340094}" destId="{556FA23B-B6EF-4D56-9947-36954DA55AED}" srcOrd="0" destOrd="0" presId="urn:microsoft.com/office/officeart/2005/8/layout/hProcess9"/>
    <dgm:cxn modelId="{AFE25052-4C49-4295-A5AF-C6BAB936DEF6}" srcId="{EEAEEE79-43CA-493C-B779-E7F59A277768}" destId="{BCC24A31-2418-40BF-BF4A-10C3CE22B141}" srcOrd="1" destOrd="0" parTransId="{E53D91BA-CA03-489D-AF21-F9983CCA2E59}" sibTransId="{B69255F6-9469-42E7-B83D-7F78C21A0149}"/>
    <dgm:cxn modelId="{6EB1C68B-CB9A-44B3-B557-F0BC3CE0E203}" type="presOf" srcId="{EEAEEE79-43CA-493C-B779-E7F59A277768}" destId="{9C6CC8F6-6C35-44EC-974C-00F23AE305E0}" srcOrd="0" destOrd="0" presId="urn:microsoft.com/office/officeart/2005/8/layout/hProcess9"/>
    <dgm:cxn modelId="{466A639F-888F-41BB-941B-4BC419A2AA74}" type="presOf" srcId="{BCC24A31-2418-40BF-BF4A-10C3CE22B141}" destId="{C37BEB71-351A-430E-B9E8-BCD5891C03A6}" srcOrd="0" destOrd="0" presId="urn:microsoft.com/office/officeart/2005/8/layout/hProcess9"/>
    <dgm:cxn modelId="{278A7AB2-6BFA-40DA-B691-30112C0BB340}" type="presOf" srcId="{D5B5FE2E-EDEC-472C-B69C-F599C3BD80E0}" destId="{9EA70A1A-0C8B-4274-BA72-61AF25504AA3}" srcOrd="0" destOrd="0" presId="urn:microsoft.com/office/officeart/2005/8/layout/hProcess9"/>
    <dgm:cxn modelId="{8237F0C3-3933-453F-A2F2-93EC43BF1A22}" srcId="{EEAEEE79-43CA-493C-B779-E7F59A277768}" destId="{D5B5FE2E-EDEC-472C-B69C-F599C3BD80E0}" srcOrd="0" destOrd="0" parTransId="{7FB67A73-8349-448D-9A70-CA2AE21730C8}" sibTransId="{2DDDFE77-2955-4C66-9C52-7607A3D90FEB}"/>
    <dgm:cxn modelId="{25C150DA-54D1-491C-978D-23F7F67AAD36}" srcId="{EEAEEE79-43CA-493C-B779-E7F59A277768}" destId="{9E622BED-8A8C-45B4-9D49-082CF6340094}" srcOrd="2" destOrd="0" parTransId="{9D14EF7A-EDC2-4290-BF9B-74CB344AA09B}" sibTransId="{DDEB9B7B-3512-4AE9-A511-FB8A1EF18FC0}"/>
    <dgm:cxn modelId="{8CBB657B-61B5-49E5-9E80-332B31600F0B}" type="presParOf" srcId="{9C6CC8F6-6C35-44EC-974C-00F23AE305E0}" destId="{190D4703-D930-4A9B-976F-B97069D2B517}" srcOrd="0" destOrd="0" presId="urn:microsoft.com/office/officeart/2005/8/layout/hProcess9"/>
    <dgm:cxn modelId="{F13D1700-6A90-4194-9ED1-3C1B7BD2798C}" type="presParOf" srcId="{9C6CC8F6-6C35-44EC-974C-00F23AE305E0}" destId="{8D608C15-2BB4-409C-958F-A05D9C0113E2}" srcOrd="1" destOrd="0" presId="urn:microsoft.com/office/officeart/2005/8/layout/hProcess9"/>
    <dgm:cxn modelId="{E40280EC-D184-4412-8843-5E7E301470D8}" type="presParOf" srcId="{8D608C15-2BB4-409C-958F-A05D9C0113E2}" destId="{9EA70A1A-0C8B-4274-BA72-61AF25504AA3}" srcOrd="0" destOrd="0" presId="urn:microsoft.com/office/officeart/2005/8/layout/hProcess9"/>
    <dgm:cxn modelId="{B3C0C58E-DA65-4014-934C-326B3F4E674B}" type="presParOf" srcId="{8D608C15-2BB4-409C-958F-A05D9C0113E2}" destId="{D6809FBB-CBE2-40B4-8935-348B755AA971}" srcOrd="1" destOrd="0" presId="urn:microsoft.com/office/officeart/2005/8/layout/hProcess9"/>
    <dgm:cxn modelId="{C505D90B-9591-4EFF-99CA-59C3D48DD2F9}" type="presParOf" srcId="{8D608C15-2BB4-409C-958F-A05D9C0113E2}" destId="{C37BEB71-351A-430E-B9E8-BCD5891C03A6}" srcOrd="2" destOrd="0" presId="urn:microsoft.com/office/officeart/2005/8/layout/hProcess9"/>
    <dgm:cxn modelId="{F7869E01-786D-4058-879D-32492FA1E599}" type="presParOf" srcId="{8D608C15-2BB4-409C-958F-A05D9C0113E2}" destId="{15423303-1755-40AF-B0B9-A2D60AE105B4}" srcOrd="3" destOrd="0" presId="urn:microsoft.com/office/officeart/2005/8/layout/hProcess9"/>
    <dgm:cxn modelId="{EF7BA497-04C0-4D8D-8425-F61B153ACFA5}" type="presParOf" srcId="{8D608C15-2BB4-409C-958F-A05D9C0113E2}" destId="{556FA23B-B6EF-4D56-9947-36954DA55AE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48626-31E8-4D3D-8C39-ADA58CC7FEF9}">
      <dsp:nvSpPr>
        <dsp:cNvPr id="0" name=""/>
        <dsp:cNvSpPr/>
      </dsp:nvSpPr>
      <dsp:spPr>
        <a:xfrm>
          <a:off x="0" y="430618"/>
          <a:ext cx="10647363" cy="105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i-FI" sz="2000" b="1" kern="1200"/>
            <a:t>EPNDir 2004/25/EY julkisista ostotarjouksista 21.4.2004: </a:t>
          </a:r>
          <a:r>
            <a:rPr lang="fi-FI" sz="2000" b="1" kern="1200">
              <a:hlinkClick xmlns:r="http://schemas.openxmlformats.org/officeDocument/2006/relationships" r:id="rId1"/>
            </a:rPr>
            <a:t>https://www.edilex.fi/eu-lainsaadanto/32004L0025</a:t>
          </a:r>
          <a:r>
            <a:rPr lang="fi-FI" sz="2000" b="1" kern="1200"/>
            <a:t> </a:t>
          </a:r>
          <a:r>
            <a:rPr lang="en-US" sz="2000" b="1" i="0" kern="1200" baseline="0"/>
            <a:t>(DIRECTIVE 2004/25/EC OF THE EUROPEAN PARLIAMENT AND OF THE COUNCIL of 21 April 2004 on takeover bids; Takeover Directive)</a:t>
          </a:r>
          <a:endParaRPr lang="fi-FI" sz="2000" kern="1200"/>
        </a:p>
      </dsp:txBody>
      <dsp:txXfrm>
        <a:off x="51403" y="482021"/>
        <a:ext cx="10544557" cy="950194"/>
      </dsp:txXfrm>
    </dsp:sp>
    <dsp:sp modelId="{3FC5E8E2-256F-4E86-9514-619F0EE17285}">
      <dsp:nvSpPr>
        <dsp:cNvPr id="0" name=""/>
        <dsp:cNvSpPr/>
      </dsp:nvSpPr>
      <dsp:spPr>
        <a:xfrm>
          <a:off x="0" y="1541218"/>
          <a:ext cx="10647363" cy="105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i-FI" sz="2000" b="1" kern="1200" dirty="0">
              <a:hlinkClick xmlns:r="http://schemas.openxmlformats.org/officeDocument/2006/relationships" r:id="rId2"/>
            </a:rPr>
            <a:t>AML luku 11</a:t>
          </a:r>
          <a:endParaRPr lang="fi-FI" sz="2000" kern="1200" dirty="0"/>
        </a:p>
      </dsp:txBody>
      <dsp:txXfrm>
        <a:off x="51403" y="1592621"/>
        <a:ext cx="10544557" cy="950194"/>
      </dsp:txXfrm>
    </dsp:sp>
    <dsp:sp modelId="{634C41C3-B396-46E9-8E2A-3A2355454EE9}">
      <dsp:nvSpPr>
        <dsp:cNvPr id="0" name=""/>
        <dsp:cNvSpPr/>
      </dsp:nvSpPr>
      <dsp:spPr>
        <a:xfrm>
          <a:off x="0" y="2651818"/>
          <a:ext cx="10647363" cy="105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i-FI" sz="2000" b="1" kern="1200"/>
            <a:t>F</a:t>
          </a:r>
          <a:r>
            <a:rPr lang="fi-FI" sz="2000" b="1" i="0" kern="1200" baseline="0"/>
            <a:t>inanssivalvonnan Määräykset ja ohjeet 9/2013 Julkinen ostotarjous ja tarjousvelvollisuus: </a:t>
          </a:r>
          <a:r>
            <a:rPr lang="fi-FI" sz="2000" b="1" kern="1200">
              <a:hlinkClick xmlns:r="http://schemas.openxmlformats.org/officeDocument/2006/relationships" r:id="rId3"/>
            </a:rPr>
            <a:t>https://www.finanssivalvonta.fi/saantely/maarays-ja-ohjekokoelma/</a:t>
          </a:r>
          <a:r>
            <a:rPr lang="en-US" sz="2000" b="1" kern="1200"/>
            <a:t> </a:t>
          </a:r>
          <a:endParaRPr lang="fi-FI" sz="2000" kern="1200"/>
        </a:p>
      </dsp:txBody>
      <dsp:txXfrm>
        <a:off x="51403" y="2703221"/>
        <a:ext cx="10544557" cy="9501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E0FB9E-A47C-4923-9D1C-B4F856639164}">
      <dsp:nvSpPr>
        <dsp:cNvPr id="0" name=""/>
        <dsp:cNvSpPr/>
      </dsp:nvSpPr>
      <dsp:spPr>
        <a:xfrm>
          <a:off x="0" y="862021"/>
          <a:ext cx="3077765" cy="19543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4C03428-1A74-4AB5-B6B3-BC400605734F}">
      <dsp:nvSpPr>
        <dsp:cNvPr id="0" name=""/>
        <dsp:cNvSpPr/>
      </dsp:nvSpPr>
      <dsp:spPr>
        <a:xfrm>
          <a:off x="341973" y="1186897"/>
          <a:ext cx="3077765" cy="195438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Tarjousvastikkeena pakollisessa ostotarjouksessa on maksettava käypä hinta. Rahavastikkeen vaihtoehtona voidaan tarjota arvopaperivastiketta tai arvopaperi- ja rahavastikkeen yhdistelmää.</a:t>
          </a:r>
          <a:endParaRPr lang="en-US" sz="1000" kern="1200"/>
        </a:p>
      </dsp:txBody>
      <dsp:txXfrm>
        <a:off x="399215" y="1244139"/>
        <a:ext cx="2963281" cy="1839896"/>
      </dsp:txXfrm>
    </dsp:sp>
    <dsp:sp modelId="{FF1ABB54-C759-41D2-93FF-2485F0644E93}">
      <dsp:nvSpPr>
        <dsp:cNvPr id="0" name=""/>
        <dsp:cNvSpPr/>
      </dsp:nvSpPr>
      <dsp:spPr>
        <a:xfrm>
          <a:off x="3761712" y="862021"/>
          <a:ext cx="3077765" cy="19543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A36EC2-2BCE-4837-AC31-939235E6DAD4}">
      <dsp:nvSpPr>
        <dsp:cNvPr id="0" name=""/>
        <dsp:cNvSpPr/>
      </dsp:nvSpPr>
      <dsp:spPr>
        <a:xfrm>
          <a:off x="4103686" y="1186897"/>
          <a:ext cx="3077765" cy="195438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Käypää hintaa määritettäessä lähtökohtana on pidettävä korkeinta tarjousvelvollisen tai tähän 5 §:ssä tarkoitetussa suhteessa olevan tarjousvelvollisuuden syntymistä edeltävän kuuden kuukauden aikana tarjouksen kohteena olevista arvopapereista maksamaa hintaa. Tästä hinnasta voidaan poiketa erityisestä syystä.</a:t>
          </a:r>
          <a:endParaRPr lang="en-US" sz="1000" kern="1200"/>
        </a:p>
      </dsp:txBody>
      <dsp:txXfrm>
        <a:off x="4160928" y="1244139"/>
        <a:ext cx="2963281" cy="1839896"/>
      </dsp:txXfrm>
    </dsp:sp>
    <dsp:sp modelId="{E8ECDB0B-443B-4BAD-A895-B54A1233138C}">
      <dsp:nvSpPr>
        <dsp:cNvPr id="0" name=""/>
        <dsp:cNvSpPr/>
      </dsp:nvSpPr>
      <dsp:spPr>
        <a:xfrm>
          <a:off x="7523425" y="862021"/>
          <a:ext cx="3077765" cy="19543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1C98519-F9C0-43AF-95BC-D6A16C97BF4B}">
      <dsp:nvSpPr>
        <dsp:cNvPr id="0" name=""/>
        <dsp:cNvSpPr/>
      </dsp:nvSpPr>
      <dsp:spPr>
        <a:xfrm>
          <a:off x="7865399" y="1186897"/>
          <a:ext cx="3077765" cy="195438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Jos tarjousvelvollinen tai tähän 5 §:ssä tarkoitetussa suhteessa oleva ei ole tarjousvelvollisuuden syntymistä edeltävän kuuden kuukauden aikana hankkinut tarjouksen kohteena olevia arvopapereita, käyvän hinnan määrittämisen lähtökohtana pidetään tarjousvelvollisuuden syntymistä edeltävän kolmen kuukauden aikana säännellyn markkinan kaupankäynnissä tarjouksen kohteena olevista arvopapereista maksettujen hintojen kaupankäyntimäärillä painotettua keskiarvoa. Tästä hinnasta voidaan poiketa erityisestä syystä.</a:t>
          </a:r>
          <a:endParaRPr lang="en-US" sz="1000" kern="1200"/>
        </a:p>
      </dsp:txBody>
      <dsp:txXfrm>
        <a:off x="7922641" y="1244139"/>
        <a:ext cx="2963281" cy="18398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6978A-0AB1-42D8-B1A3-21565B386891}">
      <dsp:nvSpPr>
        <dsp:cNvPr id="0" name=""/>
        <dsp:cNvSpPr/>
      </dsp:nvSpPr>
      <dsp:spPr>
        <a:xfrm>
          <a:off x="0" y="3112962"/>
          <a:ext cx="10646833" cy="1021743"/>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Jos vapaaehtoinen ostotarjous tehdään kaikista kohdeyhtiön arvopapereista, tarjousvastiketta määritettäessä lähtökohtana on pidettävä korkeinta ostotarjouksen tekijän ostotarjouksen julkistamista edeltävän kuuden kuukauden aikana tarjouksen kohteena olevista arvopapereista maksamaa hintaa. </a:t>
          </a:r>
          <a:endParaRPr lang="en-US" sz="1300" kern="1200"/>
        </a:p>
      </dsp:txBody>
      <dsp:txXfrm>
        <a:off x="0" y="3112962"/>
        <a:ext cx="10646833" cy="1021743"/>
      </dsp:txXfrm>
    </dsp:sp>
    <dsp:sp modelId="{2D2671CB-88F4-473A-93B3-1634282709FF}">
      <dsp:nvSpPr>
        <dsp:cNvPr id="0" name=""/>
        <dsp:cNvSpPr/>
      </dsp:nvSpPr>
      <dsp:spPr>
        <a:xfrm rot="10800000">
          <a:off x="0" y="1556846"/>
          <a:ext cx="10646833" cy="1571441"/>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Rahavastikkeen tarjoamista ainakin vaihtoehtona edellytetään silloin, jos vapaaehtoinen ostotarjous tehdään kaikista kohdeyhtiön arvopapereista ja jos:</a:t>
          </a:r>
          <a:endParaRPr lang="en-US" sz="1300" kern="1200"/>
        </a:p>
      </dsp:txBody>
      <dsp:txXfrm rot="-10800000">
        <a:off x="0" y="1556846"/>
        <a:ext cx="10646833" cy="551576"/>
      </dsp:txXfrm>
    </dsp:sp>
    <dsp:sp modelId="{9D810A93-155C-4C34-A3A7-A84576BFCD2C}">
      <dsp:nvSpPr>
        <dsp:cNvPr id="0" name=""/>
        <dsp:cNvSpPr/>
      </dsp:nvSpPr>
      <dsp:spPr>
        <a:xfrm>
          <a:off x="0" y="2108422"/>
          <a:ext cx="5323416" cy="469861"/>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fi-FI" sz="900" kern="1200"/>
            <a:t>1) vastikkeena tarjottavat arvopaperit eivät ole kaupankäynnin kohteena säännellyllä markkinalla, eikä niitä myöskään ostotarjouksen yhteydessä haeta tällaisen kaupankäynnin kohteeksi; tai</a:t>
          </a:r>
          <a:endParaRPr lang="en-US" sz="900" kern="1200"/>
        </a:p>
      </dsp:txBody>
      <dsp:txXfrm>
        <a:off x="0" y="2108422"/>
        <a:ext cx="5323416" cy="469861"/>
      </dsp:txXfrm>
    </dsp:sp>
    <dsp:sp modelId="{3CE42EB5-3966-46EA-B761-D928352BB40A}">
      <dsp:nvSpPr>
        <dsp:cNvPr id="0" name=""/>
        <dsp:cNvSpPr/>
      </dsp:nvSpPr>
      <dsp:spPr>
        <a:xfrm>
          <a:off x="5323416" y="2108422"/>
          <a:ext cx="5323416" cy="469861"/>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fi-FI" sz="900" kern="1200"/>
            <a:t>2) ostotarjouksen tekijä on hankkinut tai hankkii rahavastiketta vastaan kohdeyhtiön arvopapereita, jotka oikeuttavat vähintään viiteen prosenttiin kohdeyhtiön äänimäärästä, ajanjaksona, joka alkaa kuusi kuukautta ennen ostotarjouksen julkistamista ja päättyy tarjouksen voimassaoloajan päättyessä.</a:t>
          </a:r>
          <a:endParaRPr lang="en-US" sz="900" kern="1200"/>
        </a:p>
      </dsp:txBody>
      <dsp:txXfrm>
        <a:off x="5323416" y="2108422"/>
        <a:ext cx="5323416" cy="469861"/>
      </dsp:txXfrm>
    </dsp:sp>
    <dsp:sp modelId="{77E2251D-8AAA-42EC-B5DD-CC050AC881D7}">
      <dsp:nvSpPr>
        <dsp:cNvPr id="0" name=""/>
        <dsp:cNvSpPr/>
      </dsp:nvSpPr>
      <dsp:spPr>
        <a:xfrm rot="10800000">
          <a:off x="0" y="730"/>
          <a:ext cx="10646833" cy="1571441"/>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Ostotarjouksen tekijä voi vapaaehtoisessa ostotarjouksessa päättää tarjousvastikkeesta yleensä vapaasti. </a:t>
          </a:r>
          <a:r>
            <a:rPr lang="fi-FI" sz="1300" b="1" i="0" kern="1200" baseline="0"/>
            <a:t>Tarjousvastike voidaan maksaa rahana, arvopapereina tai näiden yhdistelmänä. </a:t>
          </a:r>
          <a:endParaRPr lang="en-US" sz="1300" kern="1200"/>
        </a:p>
      </dsp:txBody>
      <dsp:txXfrm rot="10800000">
        <a:off x="0" y="730"/>
        <a:ext cx="10646833" cy="10210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3ECE3-C162-4ABE-B13D-95E8102E8294}">
      <dsp:nvSpPr>
        <dsp:cNvPr id="0" name=""/>
        <dsp:cNvSpPr/>
      </dsp:nvSpPr>
      <dsp:spPr>
        <a:xfrm>
          <a:off x="0" y="0"/>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Jos julkisen ostotarjouksen tekijä </a:t>
          </a:r>
          <a:endParaRPr lang="fi-FI" sz="1400" kern="1200"/>
        </a:p>
        <a:p>
          <a:pPr marL="57150" lvl="1" indent="-57150" algn="l" defTabSz="488950">
            <a:lnSpc>
              <a:spcPct val="90000"/>
            </a:lnSpc>
            <a:spcBef>
              <a:spcPct val="0"/>
            </a:spcBef>
            <a:spcAft>
              <a:spcPct val="15000"/>
            </a:spcAft>
            <a:buChar char="•"/>
          </a:pPr>
          <a:r>
            <a:rPr lang="fi-FI" sz="1100" kern="1200"/>
            <a:t>vapaaehtoisen ostotarjouksen julkistamisen tai tarjousvelvollisuuden syntymisen jälkeen ja ennen tarjousajan päättymistä </a:t>
          </a:r>
        </a:p>
        <a:p>
          <a:pPr marL="57150" lvl="1" indent="-57150" algn="l" defTabSz="488950">
            <a:lnSpc>
              <a:spcPct val="90000"/>
            </a:lnSpc>
            <a:spcBef>
              <a:spcPct val="0"/>
            </a:spcBef>
            <a:spcAft>
              <a:spcPct val="15000"/>
            </a:spcAft>
            <a:buChar char="•"/>
          </a:pPr>
          <a:r>
            <a:rPr lang="fi-FI" sz="1100" kern="1200"/>
            <a:t>hankkii kohdeyhtiön arvopapereita tarjousehtoja paremmin ehdoin, </a:t>
          </a:r>
        </a:p>
      </dsp:txBody>
      <dsp:txXfrm>
        <a:off x="25796" y="25796"/>
        <a:ext cx="7729737" cy="829134"/>
      </dsp:txXfrm>
    </dsp:sp>
    <dsp:sp modelId="{5407013B-2A79-4D58-93DC-D8A08CB70DBE}">
      <dsp:nvSpPr>
        <dsp:cNvPr id="0" name=""/>
        <dsp:cNvSpPr/>
      </dsp:nvSpPr>
      <dsp:spPr>
        <a:xfrm>
          <a:off x="733192" y="1040858"/>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on ostotarjouksen tekijän muutettava tarjoustaan vastaamaan tätä paremmin ehdoin tapahtunutta hankintaa (</a:t>
          </a:r>
          <a:r>
            <a:rPr lang="fi-FI" sz="1400" b="1" i="1" kern="1200"/>
            <a:t>korotusvelvollisuus</a:t>
          </a:r>
          <a:r>
            <a:rPr lang="fi-FI" sz="1400" b="1" kern="1200"/>
            <a:t>).</a:t>
          </a:r>
          <a:endParaRPr lang="fi-FI" sz="1400" kern="1200"/>
        </a:p>
      </dsp:txBody>
      <dsp:txXfrm>
        <a:off x="758988" y="1066654"/>
        <a:ext cx="7397276" cy="829134"/>
      </dsp:txXfrm>
    </dsp:sp>
    <dsp:sp modelId="{760F3F3B-DA7F-4D63-896A-E635D43CAED9}">
      <dsp:nvSpPr>
        <dsp:cNvPr id="0" name=""/>
        <dsp:cNvSpPr/>
      </dsp:nvSpPr>
      <dsp:spPr>
        <a:xfrm>
          <a:off x="1455440" y="2081716"/>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Jos julkisen ostotarjouksen tekijä </a:t>
          </a:r>
          <a:endParaRPr lang="fi-FI" sz="1400" kern="1200"/>
        </a:p>
        <a:p>
          <a:pPr marL="57150" lvl="1" indent="-57150" algn="l" defTabSz="488950">
            <a:lnSpc>
              <a:spcPct val="90000"/>
            </a:lnSpc>
            <a:spcBef>
              <a:spcPct val="0"/>
            </a:spcBef>
            <a:spcAft>
              <a:spcPct val="15000"/>
            </a:spcAft>
            <a:buChar char="•"/>
          </a:pPr>
          <a:r>
            <a:rPr lang="fi-FI" sz="1100" kern="1200"/>
            <a:t>yhdeksän kuukauden kuluessa tarjousajan päättymisestä </a:t>
          </a:r>
        </a:p>
        <a:p>
          <a:pPr marL="57150" lvl="1" indent="-57150" algn="l" defTabSz="488950">
            <a:lnSpc>
              <a:spcPct val="90000"/>
            </a:lnSpc>
            <a:spcBef>
              <a:spcPct val="0"/>
            </a:spcBef>
            <a:spcAft>
              <a:spcPct val="15000"/>
            </a:spcAft>
            <a:buChar char="•"/>
          </a:pPr>
          <a:r>
            <a:rPr lang="fi-FI" sz="1100" kern="1200"/>
            <a:t>hankkii kohdeyhtiön arvopapereita tarjousehtoja paremmin ehdoin, </a:t>
          </a:r>
        </a:p>
      </dsp:txBody>
      <dsp:txXfrm>
        <a:off x="1481236" y="2107512"/>
        <a:ext cx="7408219" cy="829134"/>
      </dsp:txXfrm>
    </dsp:sp>
    <dsp:sp modelId="{0988CD7E-8FEC-4F08-97F9-A21141CB86B8}">
      <dsp:nvSpPr>
        <dsp:cNvPr id="0" name=""/>
        <dsp:cNvSpPr/>
      </dsp:nvSpPr>
      <dsp:spPr>
        <a:xfrm>
          <a:off x="2188632" y="3122574"/>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tulee julkisen ostotarjouksen hyväksyneille arvopaperien haltijoille hyvittää paremmin ehdoin tapahtuneen hankinnan ja julkisessa ostotarjouksessa tarjotun vastikkeen välinen ero (</a:t>
          </a:r>
          <a:r>
            <a:rPr lang="fi-FI" sz="1400" b="1" i="1" kern="1200"/>
            <a:t>hyvitysvelvollisuus</a:t>
          </a:r>
          <a:r>
            <a:rPr lang="fi-FI" sz="1400" b="1" kern="1200"/>
            <a:t>).</a:t>
          </a:r>
          <a:endParaRPr lang="fi-FI" sz="1400" kern="1200"/>
        </a:p>
      </dsp:txBody>
      <dsp:txXfrm>
        <a:off x="2214428" y="3148370"/>
        <a:ext cx="7397276" cy="829134"/>
      </dsp:txXfrm>
    </dsp:sp>
    <dsp:sp modelId="{06C51D93-BBDF-4D0E-9869-5EC1CA9D42E8}">
      <dsp:nvSpPr>
        <dsp:cNvPr id="0" name=""/>
        <dsp:cNvSpPr/>
      </dsp:nvSpPr>
      <dsp:spPr>
        <a:xfrm>
          <a:off x="8182060" y="674556"/>
          <a:ext cx="572471" cy="57247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8310866" y="674556"/>
        <a:ext cx="314859" cy="430784"/>
      </dsp:txXfrm>
    </dsp:sp>
    <dsp:sp modelId="{AA2272F5-74B9-43B2-B6B4-1C9FA71B8330}">
      <dsp:nvSpPr>
        <dsp:cNvPr id="0" name=""/>
        <dsp:cNvSpPr/>
      </dsp:nvSpPr>
      <dsp:spPr>
        <a:xfrm>
          <a:off x="8915252" y="1715414"/>
          <a:ext cx="572471" cy="57247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9044058" y="1715414"/>
        <a:ext cx="314859" cy="430784"/>
      </dsp:txXfrm>
    </dsp:sp>
    <dsp:sp modelId="{7E722CEF-8E41-4F99-9B48-9818EC72156B}">
      <dsp:nvSpPr>
        <dsp:cNvPr id="0" name=""/>
        <dsp:cNvSpPr/>
      </dsp:nvSpPr>
      <dsp:spPr>
        <a:xfrm>
          <a:off x="9637501" y="2756272"/>
          <a:ext cx="572471" cy="57247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9766307" y="2756272"/>
        <a:ext cx="314859" cy="430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7B9F0C-A8FC-4976-A3A0-2272CA4881B7}">
      <dsp:nvSpPr>
        <dsp:cNvPr id="0" name=""/>
        <dsp:cNvSpPr/>
      </dsp:nvSpPr>
      <dsp:spPr>
        <a:xfrm>
          <a:off x="0" y="0"/>
          <a:ext cx="4003299" cy="400329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30B11A2-DDCC-4C3D-9D0E-219F1E25F55B}">
      <dsp:nvSpPr>
        <dsp:cNvPr id="0" name=""/>
        <dsp:cNvSpPr/>
      </dsp:nvSpPr>
      <dsp:spPr>
        <a:xfrm>
          <a:off x="2001649" y="0"/>
          <a:ext cx="8941514" cy="400329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0" i="0" kern="1200" baseline="0"/>
            <a:t>Julkista ostotarjousta ja tarjousvelvollisuutta koskevan sääntelyn sekä näiden määräysten ja ohjeiden tavoitteena on edistää sijoittajansuojaa julkisissa ostotarjouksissa ja tilanteessa, jossa määräysvalta tai merkittävä äänivalta kaupankäynnin kohteena olevassa yhtiössä keskittyy tai siirtyy. </a:t>
          </a:r>
          <a:r>
            <a:rPr lang="en-US" sz="1600" b="0" i="0" kern="1200" baseline="0"/>
            <a:t>(Fiva 9/2013) </a:t>
          </a:r>
          <a:endParaRPr lang="fi-FI" sz="1600" kern="1200"/>
        </a:p>
      </dsp:txBody>
      <dsp:txXfrm>
        <a:off x="2001649" y="0"/>
        <a:ext cx="4470757" cy="1901567"/>
      </dsp:txXfrm>
    </dsp:sp>
    <dsp:sp modelId="{8B05D90F-0E9F-48A7-A808-AFBCDE3F0F62}">
      <dsp:nvSpPr>
        <dsp:cNvPr id="0" name=""/>
        <dsp:cNvSpPr/>
      </dsp:nvSpPr>
      <dsp:spPr>
        <a:xfrm>
          <a:off x="1050866" y="1901567"/>
          <a:ext cx="1901567" cy="1901567"/>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95B8888-D702-477E-AF48-51FECDF2C9CB}">
      <dsp:nvSpPr>
        <dsp:cNvPr id="0" name=""/>
        <dsp:cNvSpPr/>
      </dsp:nvSpPr>
      <dsp:spPr>
        <a:xfrm>
          <a:off x="2001649" y="1901567"/>
          <a:ext cx="8941514" cy="190156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baseline="0"/>
            <a:t>Listattujen yhtiöiden ostomarkkinoiden (corporate acquisition markets) edistäminen (esim. Fiva 9/2013 4.3: </a:t>
          </a:r>
          <a:r>
            <a:rPr lang="en-US" sz="1600" b="1" kern="1200"/>
            <a:t>v</a:t>
          </a:r>
          <a:r>
            <a:rPr lang="en-US" sz="1600" b="0" i="0" kern="1200" baseline="0"/>
            <a:t>elvollisuus edistää ostotarjouksen toteutumista)</a:t>
          </a:r>
          <a:endParaRPr lang="fi-FI" sz="1600" kern="1200"/>
        </a:p>
      </dsp:txBody>
      <dsp:txXfrm>
        <a:off x="2001649" y="1901567"/>
        <a:ext cx="4470757" cy="1901567"/>
      </dsp:txXfrm>
    </dsp:sp>
    <dsp:sp modelId="{6862AEFB-055B-462D-A0C7-00A862F4F5D7}">
      <dsp:nvSpPr>
        <dsp:cNvPr id="0" name=""/>
        <dsp:cNvSpPr/>
      </dsp:nvSpPr>
      <dsp:spPr>
        <a:xfrm>
          <a:off x="6472407" y="0"/>
          <a:ext cx="4470757" cy="1901567"/>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fi-FI" sz="1900" b="0" i="0" kern="1200" baseline="0"/>
            <a:t>Kohdeyhtiön vähemmistöosakkeenomistajat </a:t>
          </a:r>
          <a:endParaRPr lang="fi-FI" sz="1900" kern="1200"/>
        </a:p>
        <a:p>
          <a:pPr marL="171450" lvl="1" indent="-171450" algn="l" defTabSz="844550">
            <a:lnSpc>
              <a:spcPct val="90000"/>
            </a:lnSpc>
            <a:spcBef>
              <a:spcPct val="0"/>
            </a:spcBef>
            <a:spcAft>
              <a:spcPct val="15000"/>
            </a:spcAft>
            <a:buChar char="•"/>
          </a:pPr>
          <a:r>
            <a:rPr lang="fi-FI" sz="1900" b="0" i="0" kern="1200" baseline="0"/>
            <a:t>kohdeyhtiön osakkeenomistajien tasapuolinen kohtelu (</a:t>
          </a:r>
          <a:r>
            <a:rPr lang="fi-FI" sz="1900" kern="1200"/>
            <a:t>AML 11:7) </a:t>
          </a:r>
        </a:p>
      </dsp:txBody>
      <dsp:txXfrm>
        <a:off x="6472407" y="0"/>
        <a:ext cx="4470757" cy="1901567"/>
      </dsp:txXfrm>
    </dsp:sp>
    <dsp:sp modelId="{5E42F60A-45AB-4DE6-8CCF-4D013DDA9C78}">
      <dsp:nvSpPr>
        <dsp:cNvPr id="0" name=""/>
        <dsp:cNvSpPr/>
      </dsp:nvSpPr>
      <dsp:spPr>
        <a:xfrm>
          <a:off x="6472407" y="1901567"/>
          <a:ext cx="4470757" cy="1901567"/>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fi-FI" sz="1900" b="0" i="0" kern="1200" baseline="0"/>
            <a:t>Tarjouksen julkisuus edistää kilpailevia tarjouksia </a:t>
          </a:r>
          <a:endParaRPr lang="fi-FI" sz="1900" kern="1200"/>
        </a:p>
        <a:p>
          <a:pPr marL="171450" lvl="1" indent="-171450" algn="l" defTabSz="844550">
            <a:lnSpc>
              <a:spcPct val="90000"/>
            </a:lnSpc>
            <a:spcBef>
              <a:spcPct val="0"/>
            </a:spcBef>
            <a:spcAft>
              <a:spcPct val="15000"/>
            </a:spcAft>
            <a:buChar char="•"/>
          </a:pPr>
          <a:r>
            <a:rPr lang="fi-FI" sz="1900" b="0" i="0" kern="1200" baseline="0"/>
            <a:t>Ns. ”</a:t>
          </a:r>
          <a:r>
            <a:rPr lang="fi-FI" sz="1900" kern="1200"/>
            <a:t>vihamielisten” valtausten (</a:t>
          </a:r>
          <a:r>
            <a:rPr lang="fi-FI" sz="1900" b="0" i="0" kern="1200" baseline="0"/>
            <a:t>contested / ”hostile” takeovers) käsittely </a:t>
          </a:r>
          <a:endParaRPr lang="fi-FI" sz="1900" kern="1200"/>
        </a:p>
      </dsp:txBody>
      <dsp:txXfrm>
        <a:off x="6472407" y="1901567"/>
        <a:ext cx="4470757" cy="19015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13B60-8A57-465F-991B-2254E7E27DB7}">
      <dsp:nvSpPr>
        <dsp:cNvPr id="0" name=""/>
        <dsp:cNvSpPr/>
      </dsp:nvSpPr>
      <dsp:spPr>
        <a:xfrm>
          <a:off x="8628537" y="1782489"/>
          <a:ext cx="1262782" cy="438321"/>
        </a:xfrm>
        <a:custGeom>
          <a:avLst/>
          <a:gdLst/>
          <a:ahLst/>
          <a:cxnLst/>
          <a:rect l="0" t="0" r="0" b="0"/>
          <a:pathLst>
            <a:path>
              <a:moveTo>
                <a:pt x="0" y="0"/>
              </a:moveTo>
              <a:lnTo>
                <a:pt x="0" y="219160"/>
              </a:lnTo>
              <a:lnTo>
                <a:pt x="1262782" y="219160"/>
              </a:lnTo>
              <a:lnTo>
                <a:pt x="1262782"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720FD97-477D-4697-923C-233766DF0EBB}">
      <dsp:nvSpPr>
        <dsp:cNvPr id="0" name=""/>
        <dsp:cNvSpPr/>
      </dsp:nvSpPr>
      <dsp:spPr>
        <a:xfrm>
          <a:off x="7365755" y="1782489"/>
          <a:ext cx="1262782" cy="438321"/>
        </a:xfrm>
        <a:custGeom>
          <a:avLst/>
          <a:gdLst/>
          <a:ahLst/>
          <a:cxnLst/>
          <a:rect l="0" t="0" r="0" b="0"/>
          <a:pathLst>
            <a:path>
              <a:moveTo>
                <a:pt x="1262782" y="0"/>
              </a:moveTo>
              <a:lnTo>
                <a:pt x="1262782" y="219160"/>
              </a:lnTo>
              <a:lnTo>
                <a:pt x="0" y="219160"/>
              </a:lnTo>
              <a:lnTo>
                <a:pt x="0"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CAA238E-A23E-4AF3-8250-8A5CFB70FEFA}">
      <dsp:nvSpPr>
        <dsp:cNvPr id="0" name=""/>
        <dsp:cNvSpPr/>
      </dsp:nvSpPr>
      <dsp:spPr>
        <a:xfrm>
          <a:off x="3577409" y="1782489"/>
          <a:ext cx="1262782" cy="438321"/>
        </a:xfrm>
        <a:custGeom>
          <a:avLst/>
          <a:gdLst/>
          <a:ahLst/>
          <a:cxnLst/>
          <a:rect l="0" t="0" r="0" b="0"/>
          <a:pathLst>
            <a:path>
              <a:moveTo>
                <a:pt x="0" y="0"/>
              </a:moveTo>
              <a:lnTo>
                <a:pt x="0" y="219160"/>
              </a:lnTo>
              <a:lnTo>
                <a:pt x="1262782" y="219160"/>
              </a:lnTo>
              <a:lnTo>
                <a:pt x="1262782"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AC58001-8E08-4B5C-A35E-98BC3BA20197}">
      <dsp:nvSpPr>
        <dsp:cNvPr id="0" name=""/>
        <dsp:cNvSpPr/>
      </dsp:nvSpPr>
      <dsp:spPr>
        <a:xfrm>
          <a:off x="2314627" y="1782489"/>
          <a:ext cx="1262782" cy="438321"/>
        </a:xfrm>
        <a:custGeom>
          <a:avLst/>
          <a:gdLst/>
          <a:ahLst/>
          <a:cxnLst/>
          <a:rect l="0" t="0" r="0" b="0"/>
          <a:pathLst>
            <a:path>
              <a:moveTo>
                <a:pt x="1262782" y="0"/>
              </a:moveTo>
              <a:lnTo>
                <a:pt x="1262782" y="219160"/>
              </a:lnTo>
              <a:lnTo>
                <a:pt x="0" y="219160"/>
              </a:lnTo>
              <a:lnTo>
                <a:pt x="0"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851639C-0C96-4F77-B33A-0A01A8C51483}">
      <dsp:nvSpPr>
        <dsp:cNvPr id="0" name=""/>
        <dsp:cNvSpPr/>
      </dsp:nvSpPr>
      <dsp:spPr>
        <a:xfrm>
          <a:off x="8223"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i="0" kern="1200" baseline="0"/>
            <a:t>Kohdeyhtiön johto (pelätessään asemansa menettämistä) vastustaa ostotarjousta </a:t>
          </a:r>
          <a:endParaRPr lang="fi-FI" sz="1300" kern="1200"/>
        </a:p>
      </dsp:txBody>
      <dsp:txXfrm>
        <a:off x="8223" y="738867"/>
        <a:ext cx="2087243" cy="1043621"/>
      </dsp:txXfrm>
    </dsp:sp>
    <dsp:sp modelId="{99C5B8D5-77AC-4963-938E-E6E064328EB0}">
      <dsp:nvSpPr>
        <dsp:cNvPr id="0" name=""/>
        <dsp:cNvSpPr/>
      </dsp:nvSpPr>
      <dsp:spPr>
        <a:xfrm>
          <a:off x="2533787"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kern="1200"/>
            <a:t>Toimet valtauksen torjumiseksi eivät välttämättä vastaa yhtiön tai sen osakkeenomistajien etua </a:t>
          </a:r>
          <a:endParaRPr lang="fi-FI" sz="1300" kern="1200"/>
        </a:p>
      </dsp:txBody>
      <dsp:txXfrm>
        <a:off x="2533787" y="738867"/>
        <a:ext cx="2087243" cy="1043621"/>
      </dsp:txXfrm>
    </dsp:sp>
    <dsp:sp modelId="{3DE515CB-7687-4606-8FCA-EC2EA739E806}">
      <dsp:nvSpPr>
        <dsp:cNvPr id="0" name=""/>
        <dsp:cNvSpPr/>
      </dsp:nvSpPr>
      <dsp:spPr>
        <a:xfrm>
          <a:off x="1271005"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0" i="0" kern="1200" baseline="0"/>
            <a:t>”Myrkkypillerit” (poison pills</a:t>
          </a:r>
          <a:r>
            <a:rPr lang="fi-FI" sz="1300" kern="1200"/>
            <a:t>)</a:t>
          </a:r>
          <a:r>
            <a:rPr lang="fi-FI" sz="1300" b="0" i="0" kern="1200" baseline="0"/>
            <a:t>, ”kultaiset laskuvarjot / kädenpuristukset” (golden parachutes</a:t>
          </a:r>
          <a:r>
            <a:rPr lang="fi-FI" sz="1300" kern="1200"/>
            <a:t>)</a:t>
          </a:r>
          <a:r>
            <a:rPr lang="fi-FI" sz="1300" b="0" i="0" kern="1200" baseline="0"/>
            <a:t>, ”kruununjalok</a:t>
          </a:r>
          <a:r>
            <a:rPr lang="fi-FI" sz="1300" kern="1200"/>
            <a:t>ivet” (</a:t>
          </a:r>
          <a:r>
            <a:rPr lang="fi-FI" sz="1300" b="0" i="0" kern="1200" baseline="0"/>
            <a:t>crown jewels</a:t>
          </a:r>
          <a:r>
            <a:rPr lang="fi-FI" sz="1300" kern="1200"/>
            <a:t>) ym. </a:t>
          </a:r>
        </a:p>
      </dsp:txBody>
      <dsp:txXfrm>
        <a:off x="1271005" y="2220810"/>
        <a:ext cx="2087243" cy="1043621"/>
      </dsp:txXfrm>
    </dsp:sp>
    <dsp:sp modelId="{AC89CB30-C04B-4828-AF74-5DADB3A4C1D2}">
      <dsp:nvSpPr>
        <dsp:cNvPr id="0" name=""/>
        <dsp:cNvSpPr/>
      </dsp:nvSpPr>
      <dsp:spPr>
        <a:xfrm>
          <a:off x="3796569"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kern="1200"/>
            <a:t>Alisuorittajayhtiön arvo voisi nousta uuden johdon avulla</a:t>
          </a:r>
        </a:p>
      </dsp:txBody>
      <dsp:txXfrm>
        <a:off x="3796569" y="2220810"/>
        <a:ext cx="2087243" cy="1043621"/>
      </dsp:txXfrm>
    </dsp:sp>
    <dsp:sp modelId="{F0B197AD-E268-487A-87A1-12A3118965AD}">
      <dsp:nvSpPr>
        <dsp:cNvPr id="0" name=""/>
        <dsp:cNvSpPr/>
      </dsp:nvSpPr>
      <dsp:spPr>
        <a:xfrm>
          <a:off x="7584916"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i="0" kern="1200" baseline="0"/>
            <a:t>Päämies – agentti –asetelma </a:t>
          </a:r>
          <a:endParaRPr lang="fi-FI" sz="1300" kern="1200"/>
        </a:p>
      </dsp:txBody>
      <dsp:txXfrm>
        <a:off x="7584916" y="738867"/>
        <a:ext cx="2087243" cy="1043621"/>
      </dsp:txXfrm>
    </dsp:sp>
    <dsp:sp modelId="{62EBA7CB-A937-4872-8E3F-C22A0421DE35}">
      <dsp:nvSpPr>
        <dsp:cNvPr id="0" name=""/>
        <dsp:cNvSpPr/>
      </dsp:nvSpPr>
      <dsp:spPr>
        <a:xfrm>
          <a:off x="6322134"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Yhtiön johdon on hankittava </a:t>
          </a:r>
          <a:r>
            <a:rPr lang="en-US" sz="1300" kern="1200"/>
            <a:t>yhtiökokouksen suostumus ostotarjouksen toteutumista haittaville toimille </a:t>
          </a:r>
          <a:endParaRPr lang="fi-FI" sz="1300" kern="1200"/>
        </a:p>
      </dsp:txBody>
      <dsp:txXfrm>
        <a:off x="6322134" y="2220810"/>
        <a:ext cx="2087243" cy="1043621"/>
      </dsp:txXfrm>
    </dsp:sp>
    <dsp:sp modelId="{EAF73267-209D-4420-A5E8-1EB178D08110}">
      <dsp:nvSpPr>
        <dsp:cNvPr id="0" name=""/>
        <dsp:cNvSpPr/>
      </dsp:nvSpPr>
      <dsp:spPr>
        <a:xfrm>
          <a:off x="8847698"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0" i="0" kern="1200" baseline="0"/>
            <a:t>Yhtiöjohdon vastuu (yhtiöoikeudellinen vahingonkorvaus OYL 22:1) </a:t>
          </a:r>
          <a:endParaRPr lang="fi-FI" sz="1300" kern="1200"/>
        </a:p>
      </dsp:txBody>
      <dsp:txXfrm>
        <a:off x="8847698" y="2220810"/>
        <a:ext cx="2087243" cy="10436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2C7B0-3F28-4425-A4B7-A547973731E8}">
      <dsp:nvSpPr>
        <dsp:cNvPr id="0" name=""/>
        <dsp:cNvSpPr/>
      </dsp:nvSpPr>
      <dsp:spPr>
        <a:xfrm>
          <a:off x="0" y="0"/>
          <a:ext cx="9301690" cy="120099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b="0" i="0" kern="1200" baseline="0"/>
            <a:t>Päätös julkisesta ostotarjouksesta on julkistettava välittömästi sekä annettava tiedoksi kohdeyhtiölle, kohdeyhtiön ja tarjouksen tehneen yrityksen henkilöstölle. </a:t>
          </a:r>
          <a:endParaRPr lang="fi-FI" sz="1500" kern="1200"/>
        </a:p>
      </dsp:txBody>
      <dsp:txXfrm>
        <a:off x="35176" y="35176"/>
        <a:ext cx="8005727" cy="1130638"/>
      </dsp:txXfrm>
    </dsp:sp>
    <dsp:sp modelId="{50473290-5E2E-4463-971E-7EA9DA50E6C6}">
      <dsp:nvSpPr>
        <dsp:cNvPr id="0" name=""/>
        <dsp:cNvSpPr/>
      </dsp:nvSpPr>
      <dsp:spPr>
        <a:xfrm>
          <a:off x="820737" y="1401154"/>
          <a:ext cx="9301690" cy="120099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b="0" i="0" kern="1200" baseline="0"/>
            <a:t>Julkistamisessa on mainittava tarjouksen tarkoittama arvopaperimäärä, tarjouksen voimassaoloaika ja tarjottu vastike sekä muut tarjouksen toteuttamiselle asetetut olennaiset ehdot. Julkistamisesta on myös käytävä ilmi, miten menetellään, jos hyväksyvät vastaukset kattavat tarjouksen tarkoittamaa määrää suuremman määrän arvopapereita. </a:t>
          </a:r>
          <a:endParaRPr lang="fi-FI" sz="1500" kern="1200"/>
        </a:p>
      </dsp:txBody>
      <dsp:txXfrm>
        <a:off x="855913" y="1436330"/>
        <a:ext cx="7629957" cy="1130638"/>
      </dsp:txXfrm>
    </dsp:sp>
    <dsp:sp modelId="{B1B72BB8-C7EA-4AD6-958B-B4EBDA22EBA2}">
      <dsp:nvSpPr>
        <dsp:cNvPr id="0" name=""/>
        <dsp:cNvSpPr/>
      </dsp:nvSpPr>
      <dsp:spPr>
        <a:xfrm>
          <a:off x="1641474" y="2802309"/>
          <a:ext cx="9301690" cy="120099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b="0" i="0" kern="1200" baseline="0"/>
            <a:t>Tarjousajan päätyttyä ostotarjouksen tekijän on viipymättä julkistettava se omistus- ja ääniosuus kohdeyhtiössä, joka hänen on mahdollista saavuttaa hankkimalla tarjouksen perusteella myytäväksi ilmoitetut arvopaperit. Jos ostotarjous on ollut ehdollinen, samalla on ilmoitettava, toteuttaako ostotarjouksen tekijä tarjouksen. (AML 11:18)</a:t>
          </a:r>
          <a:endParaRPr lang="fi-FI" sz="1500" kern="1200"/>
        </a:p>
      </dsp:txBody>
      <dsp:txXfrm>
        <a:off x="1676650" y="2837485"/>
        <a:ext cx="7629957" cy="1130638"/>
      </dsp:txXfrm>
    </dsp:sp>
    <dsp:sp modelId="{3CBB8C9D-2E8E-45F6-86EE-86D1A6AF83BC}">
      <dsp:nvSpPr>
        <dsp:cNvPr id="0" name=""/>
        <dsp:cNvSpPr/>
      </dsp:nvSpPr>
      <dsp:spPr>
        <a:xfrm>
          <a:off x="8521046" y="910750"/>
          <a:ext cx="780643" cy="7806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8696691" y="910750"/>
        <a:ext cx="429353" cy="587434"/>
      </dsp:txXfrm>
    </dsp:sp>
    <dsp:sp modelId="{25CD2533-0B48-4945-A626-AA4381EEA011}">
      <dsp:nvSpPr>
        <dsp:cNvPr id="0" name=""/>
        <dsp:cNvSpPr/>
      </dsp:nvSpPr>
      <dsp:spPr>
        <a:xfrm>
          <a:off x="9341784" y="2303899"/>
          <a:ext cx="780643" cy="7806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9517429" y="2303899"/>
        <a:ext cx="429353" cy="5874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05B31-C24B-439F-A429-8908C1DE256C}">
      <dsp:nvSpPr>
        <dsp:cNvPr id="0" name=""/>
        <dsp:cNvSpPr/>
      </dsp:nvSpPr>
      <dsp:spPr>
        <a:xfrm>
          <a:off x="0" y="3112962"/>
          <a:ext cx="10646833" cy="10217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Tarjousasiakirjan julkistamisen jälkeen kohdeyhtiön on annettava se tiedoksi henkilöstönsä edustajalle tai, jollei tällaista ole, henkilöstölle.</a:t>
          </a:r>
        </a:p>
      </dsp:txBody>
      <dsp:txXfrm>
        <a:off x="0" y="3112962"/>
        <a:ext cx="10646833" cy="1021743"/>
      </dsp:txXfrm>
    </dsp:sp>
    <dsp:sp modelId="{D8FE8FFE-78FB-4927-8029-919E0A8AB7F7}">
      <dsp:nvSpPr>
        <dsp:cNvPr id="0" name=""/>
        <dsp:cNvSpPr/>
      </dsp:nvSpPr>
      <dsp:spPr>
        <a:xfrm rot="10800000">
          <a:off x="0" y="1556846"/>
          <a:ext cx="10646833" cy="1571441"/>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Tarjousasiakirjan saa julkistaa, kun Finanssivalvonta on hyväksynyt sen. </a:t>
          </a:r>
        </a:p>
      </dsp:txBody>
      <dsp:txXfrm rot="10800000">
        <a:off x="0" y="1556846"/>
        <a:ext cx="10646833" cy="1021075"/>
      </dsp:txXfrm>
    </dsp:sp>
    <dsp:sp modelId="{5F826A59-D4D9-402A-BE8A-D8C55B70FD7D}">
      <dsp:nvSpPr>
        <dsp:cNvPr id="0" name=""/>
        <dsp:cNvSpPr/>
      </dsp:nvSpPr>
      <dsp:spPr>
        <a:xfrm rot="10800000">
          <a:off x="0" y="730"/>
          <a:ext cx="10646833" cy="1571441"/>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Ennen ostotarjouksen voimaantuloa ostotarjouksen tekijän on julkistettava ja pidettävä tarjouksen voimassaoloajan yleisön saatavilla tarjousasiakirja,</a:t>
          </a:r>
        </a:p>
      </dsp:txBody>
      <dsp:txXfrm rot="-10800000">
        <a:off x="0" y="730"/>
        <a:ext cx="10646833" cy="551576"/>
      </dsp:txXfrm>
    </dsp:sp>
    <dsp:sp modelId="{C83150C5-7237-4B1E-A0BB-8BBD779996F9}">
      <dsp:nvSpPr>
        <dsp:cNvPr id="0" name=""/>
        <dsp:cNvSpPr/>
      </dsp:nvSpPr>
      <dsp:spPr>
        <a:xfrm>
          <a:off x="0" y="552307"/>
          <a:ext cx="5323416" cy="469861"/>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a:t>joka sisältää olennaiset ja riittävät tiedot tarjouksen edullisuuden arvioimiseksi, </a:t>
          </a:r>
        </a:p>
      </dsp:txBody>
      <dsp:txXfrm>
        <a:off x="0" y="552307"/>
        <a:ext cx="5323416" cy="469861"/>
      </dsp:txXfrm>
    </dsp:sp>
    <dsp:sp modelId="{CF6C4700-8628-4906-AFC3-3B1077671DFA}">
      <dsp:nvSpPr>
        <dsp:cNvPr id="0" name=""/>
        <dsp:cNvSpPr/>
      </dsp:nvSpPr>
      <dsp:spPr>
        <a:xfrm>
          <a:off x="5323416" y="552307"/>
          <a:ext cx="5323416" cy="469861"/>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a:t>sekä toimitettava se kohdeyhtiölle ja asianomaiselle kaupankäynnin järjestäjälle säännellyllä markkinalla.</a:t>
          </a:r>
        </a:p>
      </dsp:txBody>
      <dsp:txXfrm>
        <a:off x="5323416" y="552307"/>
        <a:ext cx="5323416" cy="4698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A7713-1D0D-48FA-87D5-AF694F86BEB6}">
      <dsp:nvSpPr>
        <dsp:cNvPr id="0" name=""/>
        <dsp:cNvSpPr/>
      </dsp:nvSpPr>
      <dsp:spPr>
        <a:xfrm>
          <a:off x="0" y="0"/>
          <a:ext cx="4003299" cy="400329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247DE3C-55A3-4562-A39C-85BA6392D5A6}">
      <dsp:nvSpPr>
        <dsp:cNvPr id="0" name=""/>
        <dsp:cNvSpPr/>
      </dsp:nvSpPr>
      <dsp:spPr>
        <a:xfrm>
          <a:off x="2001649" y="0"/>
          <a:ext cx="8941514" cy="400329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a:t>Kohdeyhtiön hallituksen on julkistettava lausuntonsa tarjouksesta ja annettava se tiedoksi henkilöstölle.</a:t>
          </a:r>
          <a:endParaRPr lang="fi-FI" sz="1200" kern="1200"/>
        </a:p>
      </dsp:txBody>
      <dsp:txXfrm>
        <a:off x="2001649" y="0"/>
        <a:ext cx="4470757" cy="1200992"/>
      </dsp:txXfrm>
    </dsp:sp>
    <dsp:sp modelId="{D33C3300-E4D3-487C-8F83-B5123813FDB8}">
      <dsp:nvSpPr>
        <dsp:cNvPr id="0" name=""/>
        <dsp:cNvSpPr/>
      </dsp:nvSpPr>
      <dsp:spPr>
        <a:xfrm>
          <a:off x="700578" y="1200992"/>
          <a:ext cx="2602142" cy="2602142"/>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6E7129C-3EDE-41F2-A047-A4B04736AF02}">
      <dsp:nvSpPr>
        <dsp:cNvPr id="0" name=""/>
        <dsp:cNvSpPr/>
      </dsp:nvSpPr>
      <dsp:spPr>
        <a:xfrm>
          <a:off x="2001649" y="1200992"/>
          <a:ext cx="8941514" cy="260214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a:t>Lausunnossa on esitettävä perusteltu arvio:</a:t>
          </a:r>
          <a:endParaRPr lang="fi-FI" sz="1200" kern="1200"/>
        </a:p>
      </dsp:txBody>
      <dsp:txXfrm>
        <a:off x="2001649" y="1200992"/>
        <a:ext cx="4470757" cy="1200988"/>
      </dsp:txXfrm>
    </dsp:sp>
    <dsp:sp modelId="{B7F74E9C-635D-4D98-BA66-616F213E92A4}">
      <dsp:nvSpPr>
        <dsp:cNvPr id="0" name=""/>
        <dsp:cNvSpPr/>
      </dsp:nvSpPr>
      <dsp:spPr>
        <a:xfrm>
          <a:off x="1401155" y="2401981"/>
          <a:ext cx="1200988" cy="1200988"/>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E1BCF9A-57C1-45FE-A7AF-66B166E5B014}">
      <dsp:nvSpPr>
        <dsp:cNvPr id="0" name=""/>
        <dsp:cNvSpPr/>
      </dsp:nvSpPr>
      <dsp:spPr>
        <a:xfrm>
          <a:off x="2001649" y="2401981"/>
          <a:ext cx="8941514" cy="120098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a:t>Mikäli kohdeyhtiön hallitus aikoo sen tietoon tulleen julkistetun ostotarjouksen jälkeen käyttää osakeantivaltuutusta tai päättää yleistoimivaltaansa kuuluvista toimista ja järjestelyistä siten, että ne saattavat estää tai olennaisesti vaikeuttaa ostotarjouksen toteutumista, hallituksen on siirrettävä asia yhtiökokouksen päätettäväksi.</a:t>
          </a:r>
          <a:endParaRPr lang="fi-FI" sz="1200" kern="1200"/>
        </a:p>
      </dsp:txBody>
      <dsp:txXfrm>
        <a:off x="2001649" y="2401981"/>
        <a:ext cx="4470757" cy="1200988"/>
      </dsp:txXfrm>
    </dsp:sp>
    <dsp:sp modelId="{2F0BC2C5-09E0-40D0-950B-51D18B1B7764}">
      <dsp:nvSpPr>
        <dsp:cNvPr id="0" name=""/>
        <dsp:cNvSpPr/>
      </dsp:nvSpPr>
      <dsp:spPr>
        <a:xfrm>
          <a:off x="6472407" y="1200992"/>
          <a:ext cx="4470757" cy="120098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fi-FI" sz="1300" kern="1200"/>
            <a:t>1) tarjouksesta kohdeyhtiön ja tarjouksen kohteena olevien arvopaperien haltijoiden kannalta;</a:t>
          </a:r>
        </a:p>
        <a:p>
          <a:pPr marL="114300" lvl="1" indent="-114300" algn="l" defTabSz="577850">
            <a:lnSpc>
              <a:spcPct val="90000"/>
            </a:lnSpc>
            <a:spcBef>
              <a:spcPct val="0"/>
            </a:spcBef>
            <a:spcAft>
              <a:spcPct val="15000"/>
            </a:spcAft>
            <a:buChar char="•"/>
          </a:pPr>
          <a:r>
            <a:rPr lang="fi-FI" sz="1300" kern="1200"/>
            <a:t>2) ostotarjouksen tekijän tarjousasiakirjassa esittämistä strategisista suunnitelmista ja niiden todennäköisistä vaikutuksista kohdeyhtiön toimintaan ja työllisyyteen kohdeyhtiössä.</a:t>
          </a:r>
        </a:p>
      </dsp:txBody>
      <dsp:txXfrm>
        <a:off x="6472407" y="1200992"/>
        <a:ext cx="4470757" cy="12009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6912A-D65D-404D-A271-B79CF18E8248}">
      <dsp:nvSpPr>
        <dsp:cNvPr id="0" name=""/>
        <dsp:cNvSpPr/>
      </dsp:nvSpPr>
      <dsp:spPr>
        <a:xfrm>
          <a:off x="0" y="2849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Jos tarjousaikana julkisen ostotarjouksen kohteena olevista arvopapereista julkistetaan toinen ostotarjous (</a:t>
          </a:r>
          <a:r>
            <a:rPr lang="fi-FI" sz="1800" b="1" i="1" kern="1200"/>
            <a:t>kilpaileva tarjous</a:t>
          </a:r>
          <a:r>
            <a:rPr lang="fi-FI" sz="1800" b="1" kern="1200"/>
            <a:t>), saa ensimmäisen ostotarjouksen tekijä pidentää tarjoustaan kilpailevan tarjouksen mukaiseksi ja muuttaa tarjouksensa ehtoja </a:t>
          </a:r>
          <a:endParaRPr lang="fi-FI" sz="1800" kern="1200"/>
        </a:p>
      </dsp:txBody>
      <dsp:txXfrm>
        <a:off x="46263" y="74753"/>
        <a:ext cx="10850638" cy="855173"/>
      </dsp:txXfrm>
    </dsp:sp>
    <dsp:sp modelId="{A3AC8AE0-574A-475E-A275-E3A2491419F6}">
      <dsp:nvSpPr>
        <dsp:cNvPr id="0" name=""/>
        <dsp:cNvSpPr/>
      </dsp:nvSpPr>
      <dsp:spPr>
        <a:xfrm>
          <a:off x="0" y="102803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Kohdeyhtiön hallituksen on täydennettävä lausuntoaan ostotarjouksesta mahdollisimman pian sen jälkeen, kun kilpaileva tarjous on julkistettu. </a:t>
          </a:r>
          <a:endParaRPr lang="fi-FI" sz="1800" kern="1200"/>
        </a:p>
      </dsp:txBody>
      <dsp:txXfrm>
        <a:off x="46263" y="1074293"/>
        <a:ext cx="10850638" cy="855173"/>
      </dsp:txXfrm>
    </dsp:sp>
    <dsp:sp modelId="{1CF72213-1523-48B3-89F7-8AAA3612B05B}">
      <dsp:nvSpPr>
        <dsp:cNvPr id="0" name=""/>
        <dsp:cNvSpPr/>
      </dsp:nvSpPr>
      <dsp:spPr>
        <a:xfrm>
          <a:off x="0" y="202757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Jos kilpaileva tarjous on tehty, voi ensimmäisen vapaaehtoisen ostotarjouksen tekijä päättää tarjouksensa raukeamisesta tarjousaikana ennen kilpailevan tarjouksen voimassaolon päättymistä. </a:t>
          </a:r>
          <a:endParaRPr lang="fi-FI" sz="1800" kern="1200"/>
        </a:p>
      </dsp:txBody>
      <dsp:txXfrm>
        <a:off x="46263" y="2073833"/>
        <a:ext cx="10850638" cy="855173"/>
      </dsp:txXfrm>
    </dsp:sp>
    <dsp:sp modelId="{6F56AB58-8248-47A4-9E5C-95FA896E6597}">
      <dsp:nvSpPr>
        <dsp:cNvPr id="0" name=""/>
        <dsp:cNvSpPr/>
      </dsp:nvSpPr>
      <dsp:spPr>
        <a:xfrm>
          <a:off x="0" y="302711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Ostotarjouksen hyväksyneet kohdeyhtiön arvopaperien haltijat voivat perua hyväksymisensä ostotarjouksen voimassaoloaikana, jos ostotarjoukselle on julkistettu kilpaileva ostotarjous eikä ostotarjouksen toteutuskauppoja ole vielä tehty.</a:t>
          </a:r>
          <a:endParaRPr lang="fi-FI" sz="1800" kern="1200"/>
        </a:p>
      </dsp:txBody>
      <dsp:txXfrm>
        <a:off x="46263" y="3073373"/>
        <a:ext cx="10850638" cy="8551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F90160-03F0-4262-AD5D-396A460DF461}">
      <dsp:nvSpPr>
        <dsp:cNvPr id="0" name=""/>
        <dsp:cNvSpPr/>
      </dsp:nvSpPr>
      <dsp:spPr>
        <a:xfrm>
          <a:off x="0" y="31775"/>
          <a:ext cx="10943164" cy="65637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i="0" kern="1200" baseline="0"/>
            <a:t>Osakkeenomistajan, (tarjousvelvollinen), on tehtävä julkinen ostotarjous kaikista muista kohdeyhtiön arvopapereista, jos </a:t>
          </a:r>
          <a:endParaRPr lang="fi-FI" sz="1700" kern="1200"/>
        </a:p>
      </dsp:txBody>
      <dsp:txXfrm>
        <a:off x="32041" y="63816"/>
        <a:ext cx="10879082" cy="592288"/>
      </dsp:txXfrm>
    </dsp:sp>
    <dsp:sp modelId="{E6D72055-6395-493A-8F30-1D07C5F2899E}">
      <dsp:nvSpPr>
        <dsp:cNvPr id="0" name=""/>
        <dsp:cNvSpPr/>
      </dsp:nvSpPr>
      <dsp:spPr>
        <a:xfrm>
          <a:off x="0" y="688145"/>
          <a:ext cx="10943164" cy="598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445"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fi-FI" sz="1300" b="1" i="0" kern="1200" baseline="0"/>
            <a:t>ääniosuus kasvaa yli 30 prosentin tai yli 50 prosentin kohdeyhtiön osakkeiden äänimäärästä (tarjousvelvollisuusraja) sen jälkeen, kun kohdeyhtiön osake on otettu kaupankäynnin kohteeksi säännellylle markkinalle</a:t>
          </a:r>
          <a:endParaRPr lang="fi-FI" sz="1300" kern="1200"/>
        </a:p>
        <a:p>
          <a:pPr marL="114300" lvl="1" indent="-114300" algn="l" defTabSz="577850">
            <a:lnSpc>
              <a:spcPct val="90000"/>
            </a:lnSpc>
            <a:spcBef>
              <a:spcPct val="0"/>
            </a:spcBef>
            <a:spcAft>
              <a:spcPct val="20000"/>
            </a:spcAft>
            <a:buChar char="•"/>
          </a:pPr>
          <a:r>
            <a:rPr lang="fi-FI" sz="1300" b="1" kern="1200" dirty="0"/>
            <a:t>Tarjousvelvollisen on julkistettava tieto tarjousvelvollisuuden syntymisestä välittömästi.</a:t>
          </a:r>
        </a:p>
      </dsp:txBody>
      <dsp:txXfrm>
        <a:off x="0" y="688145"/>
        <a:ext cx="10943164" cy="598230"/>
      </dsp:txXfrm>
    </dsp:sp>
    <dsp:sp modelId="{B523830B-FF32-4362-B822-0A41FD82FF1C}">
      <dsp:nvSpPr>
        <dsp:cNvPr id="0" name=""/>
        <dsp:cNvSpPr/>
      </dsp:nvSpPr>
      <dsp:spPr>
        <a:xfrm>
          <a:off x="0" y="1286375"/>
          <a:ext cx="10943164" cy="65637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i="0" kern="1200" baseline="0"/>
            <a:t>Tarjousvelvollisuutta ei synny, </a:t>
          </a:r>
          <a:endParaRPr lang="fi-FI" sz="1700" kern="1200"/>
        </a:p>
      </dsp:txBody>
      <dsp:txXfrm>
        <a:off x="32041" y="1318416"/>
        <a:ext cx="10879082" cy="592288"/>
      </dsp:txXfrm>
    </dsp:sp>
    <dsp:sp modelId="{A504F5B9-675E-4932-AF35-F7B06C4A3FAE}">
      <dsp:nvSpPr>
        <dsp:cNvPr id="0" name=""/>
        <dsp:cNvSpPr/>
      </dsp:nvSpPr>
      <dsp:spPr>
        <a:xfrm>
          <a:off x="0" y="1942745"/>
          <a:ext cx="10943164" cy="774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445"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fi-FI" sz="1300" b="1" i="0" kern="1200" baseline="0"/>
            <a:t>jos tarjousvelvollisuusrajan ylitykseen johtaneet arvopaperit on hankittu julkisella ostotarjouksella, joka on tehty kaikista kohdeyhtiön arvopapereista tai muutoin tällaisen tarjouksen voimassaoloaikana eikä </a:t>
          </a:r>
          <a:endParaRPr lang="fi-FI" sz="1300" kern="1200"/>
        </a:p>
        <a:p>
          <a:pPr marL="114300" lvl="1" indent="-114300" algn="l" defTabSz="577850">
            <a:lnSpc>
              <a:spcPct val="90000"/>
            </a:lnSpc>
            <a:spcBef>
              <a:spcPct val="0"/>
            </a:spcBef>
            <a:spcAft>
              <a:spcPct val="20000"/>
            </a:spcAft>
            <a:buChar char="•"/>
          </a:pPr>
          <a:r>
            <a:rPr lang="fi-FI" sz="1300" b="1" i="0" kern="1200" baseline="0" dirty="0"/>
            <a:t>jos toisen osakkeenomistajan ääniosuus on suurempi kuin tarjousvelvollisuusraja, tarjousvelvollisuutta ei synny, ennen kuin tarjousvelvollisen ääniosuus ylittää tämän toisen osakkeenomistajan ääniosuuden </a:t>
          </a:r>
          <a:endParaRPr lang="fi-FI" sz="1300" kern="1200" dirty="0"/>
        </a:p>
      </dsp:txBody>
      <dsp:txXfrm>
        <a:off x="0" y="1942745"/>
        <a:ext cx="10943164" cy="774180"/>
      </dsp:txXfrm>
    </dsp:sp>
    <dsp:sp modelId="{26834277-589A-4C08-A923-CC5D269F881E}">
      <dsp:nvSpPr>
        <dsp:cNvPr id="0" name=""/>
        <dsp:cNvSpPr/>
      </dsp:nvSpPr>
      <dsp:spPr>
        <a:xfrm>
          <a:off x="0" y="2716925"/>
          <a:ext cx="10943164" cy="65637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i="0" kern="1200" baseline="0"/>
            <a:t>Osakkeenomistajan ääniosuuteen luetaan:</a:t>
          </a:r>
          <a:endParaRPr lang="fi-FI" sz="1700" kern="1200"/>
        </a:p>
      </dsp:txBody>
      <dsp:txXfrm>
        <a:off x="32041" y="2748966"/>
        <a:ext cx="10879082" cy="592288"/>
      </dsp:txXfrm>
    </dsp:sp>
    <dsp:sp modelId="{66B78C93-0CBA-4353-A29F-62E5A2652522}">
      <dsp:nvSpPr>
        <dsp:cNvPr id="0" name=""/>
        <dsp:cNvSpPr/>
      </dsp:nvSpPr>
      <dsp:spPr>
        <a:xfrm>
          <a:off x="0" y="3373295"/>
          <a:ext cx="10943164" cy="598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445"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fi-FI" sz="1300" b="1" i="0" kern="1200" baseline="0"/>
            <a:t>Osakkeenomistajan tai hänen kanssaan yksissä tuumin toimivien henkilöiden omistamat osakkeet </a:t>
          </a:r>
          <a:endParaRPr lang="fi-FI" sz="1300" kern="1200"/>
        </a:p>
        <a:p>
          <a:pPr marL="114300" lvl="1" indent="-114300" algn="l" defTabSz="577850">
            <a:lnSpc>
              <a:spcPct val="90000"/>
            </a:lnSpc>
            <a:spcBef>
              <a:spcPct val="0"/>
            </a:spcBef>
            <a:spcAft>
              <a:spcPct val="20000"/>
            </a:spcAft>
            <a:buChar char="•"/>
          </a:pPr>
          <a:r>
            <a:rPr lang="fi-FI" sz="1300" b="1" i="0" kern="1200" baseline="0"/>
            <a:t>osakkeet, joihin liittyvää äänivaltaa osakkeenomistaja on sopimuksen tai muun järjestelyn perusteella oikeutettu käyttämään tai ohjaamaan. </a:t>
          </a:r>
          <a:endParaRPr lang="fi-FI" sz="1300" kern="1200"/>
        </a:p>
      </dsp:txBody>
      <dsp:txXfrm>
        <a:off x="0" y="3373295"/>
        <a:ext cx="10943164" cy="5982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D4703-D930-4A9B-976F-B97069D2B517}">
      <dsp:nvSpPr>
        <dsp:cNvPr id="0" name=""/>
        <dsp:cNvSpPr/>
      </dsp:nvSpPr>
      <dsp:spPr>
        <a:xfrm>
          <a:off x="820737" y="0"/>
          <a:ext cx="9301690" cy="4003300"/>
        </a:xfrm>
        <a:prstGeom prst="rightArrow">
          <a:avLst/>
        </a:prstGeom>
        <a:solidFill>
          <a:schemeClr val="accent3">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9EA70A1A-0C8B-4274-BA72-61AF25504AA3}">
      <dsp:nvSpPr>
        <dsp:cNvPr id="0" name=""/>
        <dsp:cNvSpPr/>
      </dsp:nvSpPr>
      <dsp:spPr>
        <a:xfrm>
          <a:off x="11755"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1" i="1" kern="1200"/>
            <a:t>Vähemmistöosakkeiden lunastaminen</a:t>
          </a:r>
          <a:r>
            <a:rPr lang="fi-FI" sz="1600" b="1" kern="1200"/>
            <a:t>: Se, jolla on enemmän kuin yhdeksän kymmenesosaa yhtiön kaikista osakkeista ja äänistä (</a:t>
          </a:r>
          <a:r>
            <a:rPr lang="fi-FI" sz="1600" b="1" i="1" kern="1200"/>
            <a:t>lunastaja</a:t>
          </a:r>
          <a:r>
            <a:rPr lang="fi-FI" sz="1600" b="1" kern="1200"/>
            <a:t>), </a:t>
          </a:r>
          <a:endParaRPr lang="fi-FI" sz="1600" kern="1200"/>
        </a:p>
      </dsp:txBody>
      <dsp:txXfrm>
        <a:off x="89925" y="1279160"/>
        <a:ext cx="3365991" cy="1444980"/>
      </dsp:txXfrm>
    </dsp:sp>
    <dsp:sp modelId="{C37BEB71-351A-430E-B9E8-BCD5891C03A6}">
      <dsp:nvSpPr>
        <dsp:cNvPr id="0" name=""/>
        <dsp:cNvSpPr/>
      </dsp:nvSpPr>
      <dsp:spPr>
        <a:xfrm>
          <a:off x="3710416"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1" kern="1200"/>
            <a:t>on oikeutettu käyvästä hinnasta lunastamaan muiden osakkeenomistajien osakkeet. </a:t>
          </a:r>
          <a:endParaRPr lang="fi-FI" sz="1600" kern="1200"/>
        </a:p>
      </dsp:txBody>
      <dsp:txXfrm>
        <a:off x="3788586" y="1279160"/>
        <a:ext cx="3365991" cy="1444980"/>
      </dsp:txXfrm>
    </dsp:sp>
    <dsp:sp modelId="{556FA23B-B6EF-4D56-9947-36954DA55AED}">
      <dsp:nvSpPr>
        <dsp:cNvPr id="0" name=""/>
        <dsp:cNvSpPr/>
      </dsp:nvSpPr>
      <dsp:spPr>
        <a:xfrm>
          <a:off x="7409078"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1" kern="1200"/>
            <a:t>Osakkeenomistajalla, jonka osakkeet voidaan lunastaa (</a:t>
          </a:r>
          <a:r>
            <a:rPr lang="fi-FI" sz="1600" b="1" i="1" kern="1200"/>
            <a:t>vähemmistöosakkeenomistaja</a:t>
          </a:r>
          <a:r>
            <a:rPr lang="fi-FI" sz="1600" b="1" kern="1200"/>
            <a:t>), on vastaavasti oikeus vaatia osakkeidensa lunastamista.</a:t>
          </a:r>
          <a:endParaRPr lang="fi-FI" sz="1600" kern="1200"/>
        </a:p>
      </dsp:txBody>
      <dsp:txXfrm>
        <a:off x="7487248" y="1279160"/>
        <a:ext cx="3365991" cy="14449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DBC952-E665-4790-8DAD-85AE828A29AD}" type="datetimeFigureOut">
              <a:rPr lang="fi-FI" smtClean="0"/>
              <a:t>18.11.2021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0C070F-B1E5-4027-9811-A98F84317DBA}" type="slidenum">
              <a:rPr lang="fi-FI" smtClean="0"/>
              <a:t>‹#›</a:t>
            </a:fld>
            <a:endParaRPr lang="fi-FI"/>
          </a:p>
        </p:txBody>
      </p:sp>
    </p:spTree>
    <p:extLst>
      <p:ext uri="{BB962C8B-B14F-4D97-AF65-F5344CB8AC3E}">
        <p14:creationId xmlns:p14="http://schemas.microsoft.com/office/powerpoint/2010/main" val="680874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AE377D78-4239-4FDA-A3AD-8D6D4DA42136}" type="datetime1">
              <a:rPr lang="fi-FI" smtClean="0"/>
              <a:t>18.11.2021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r>
              <a:rPr lang="en-US"/>
              <a:t>Rahoitusmarkkinaoikeus luento 7</a:t>
            </a:r>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9980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B7BF8-BC16-4488-8689-53C1E3934DD9}" type="datetime1">
              <a:rPr lang="fi-FI" smtClean="0"/>
              <a:t>18.11.2021</a:t>
            </a:fld>
            <a:endParaRPr lang="en-US" dirty="0"/>
          </a:p>
        </p:txBody>
      </p:sp>
      <p:sp>
        <p:nvSpPr>
          <p:cNvPr id="5" name="Footer Placeholder 4"/>
          <p:cNvSpPr>
            <a:spLocks noGrp="1"/>
          </p:cNvSpPr>
          <p:nvPr>
            <p:ph type="ftr" sz="quarter" idx="11"/>
          </p:nvPr>
        </p:nvSpPr>
        <p:spPr/>
        <p:txBody>
          <a:bodyPr/>
          <a:lstStyle/>
          <a:p>
            <a:r>
              <a:rPr lang="en-US"/>
              <a:t>Rahoitusmarkkinaoikeus luento 7</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585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004A8129-6F50-4DFB-9705-843419AC04E0}" type="datetime1">
              <a:rPr lang="fi-FI" smtClean="0"/>
              <a:t>18.11.2021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r>
              <a:rPr lang="en-US"/>
              <a:t>Rahoitusmarkkinaoikeus luento 7</a:t>
            </a:r>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3170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2960961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2281714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117947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224044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2016825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DCFF1D81-E5C5-47AB-8228-3BCDF2FF80CD}" type="datetime1">
              <a:rPr lang="fi-FI" smtClean="0">
                <a:solidFill>
                  <a:prstClr val="black">
                    <a:tint val="75000"/>
                  </a:prstClr>
                </a:solidFill>
              </a:rPr>
              <a:t>18.11.2021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7</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749354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EEAAEE99-4CD4-4A47-8619-13253B35A50F}" type="datetime1">
              <a:rPr lang="fi-FI" smtClean="0">
                <a:solidFill>
                  <a:prstClr val="black">
                    <a:tint val="75000"/>
                  </a:prstClr>
                </a:solidFill>
              </a:rPr>
              <a:t>18.11.2021</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7</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1473886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106A2098-0898-4225-8B23-BC937AD6674F}" type="datetime1">
              <a:rPr lang="fi-FI" smtClean="0"/>
              <a:t>18.11.2021</a:t>
            </a:fld>
            <a:endParaRPr lang="en-US"/>
          </a:p>
        </p:txBody>
      </p:sp>
    </p:spTree>
    <p:extLst>
      <p:ext uri="{BB962C8B-B14F-4D97-AF65-F5344CB8AC3E}">
        <p14:creationId xmlns:p14="http://schemas.microsoft.com/office/powerpoint/2010/main" val="418996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684FFB80-D3E6-48AD-8316-12C04E44B8F9}" type="datetime1">
              <a:rPr lang="fi-FI" smtClean="0"/>
              <a:t>18.11.2021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r>
              <a:rPr lang="en-US"/>
              <a:t>Rahoitusmarkkinaoikeus luento 7</a:t>
            </a:r>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64145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28D53A9-6A44-4AFE-932B-F4575B1EFC2C}" type="datetime1">
              <a:rPr lang="fi-FI" smtClean="0">
                <a:solidFill>
                  <a:prstClr val="black">
                    <a:tint val="75000"/>
                  </a:prstClr>
                </a:solidFill>
              </a:rPr>
              <a:t>18.11.2021</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7</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72278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0DE8629-AF7C-4911-82BA-1C5438FFDE43}" type="datetime1">
              <a:rPr lang="fi-FI" smtClean="0">
                <a:solidFill>
                  <a:prstClr val="black">
                    <a:tint val="75000"/>
                  </a:prstClr>
                </a:solidFill>
              </a:rPr>
              <a:t>18.11.2021</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7</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447557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2EF6E886-4F4F-42F2-8C42-630A87DF3A1D}" type="datetime1">
              <a:rPr lang="fi-FI" smtClean="0">
                <a:solidFill>
                  <a:prstClr val="black">
                    <a:tint val="75000"/>
                  </a:prstClr>
                </a:solidFill>
              </a:rPr>
              <a:t>18.11.2021</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7</a:t>
            </a: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14507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E9331694-CCA4-4E00-83C4-5975BB7A5CD6}" type="datetime1">
              <a:rPr lang="fi-FI" smtClean="0"/>
              <a:t>18.11.2021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r>
              <a:rPr lang="en-US"/>
              <a:t>Rahoitusmarkkinaoikeus luento 7</a:t>
            </a:r>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4607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E3DD8F-29E2-4BCC-B4F1-CF989DD58553}" type="datetime1">
              <a:rPr lang="fi-FI" smtClean="0"/>
              <a:t>18.11.2021</a:t>
            </a:fld>
            <a:endParaRPr lang="en-US" dirty="0"/>
          </a:p>
        </p:txBody>
      </p:sp>
      <p:sp>
        <p:nvSpPr>
          <p:cNvPr id="6" name="Footer Placeholder 5"/>
          <p:cNvSpPr>
            <a:spLocks noGrp="1"/>
          </p:cNvSpPr>
          <p:nvPr>
            <p:ph type="ftr" sz="quarter" idx="11"/>
          </p:nvPr>
        </p:nvSpPr>
        <p:spPr/>
        <p:txBody>
          <a:bodyPr/>
          <a:lstStyle/>
          <a:p>
            <a:r>
              <a:rPr lang="en-US"/>
              <a:t>Rahoitusmarkkinaoikeus luento 7</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517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278B82-9F4A-47EE-98D6-CC79255692E3}" type="datetime1">
              <a:rPr lang="fi-FI" smtClean="0"/>
              <a:t>18.11.2021</a:t>
            </a:fld>
            <a:endParaRPr lang="en-US" dirty="0"/>
          </a:p>
        </p:txBody>
      </p:sp>
      <p:sp>
        <p:nvSpPr>
          <p:cNvPr id="8" name="Footer Placeholder 7"/>
          <p:cNvSpPr>
            <a:spLocks noGrp="1"/>
          </p:cNvSpPr>
          <p:nvPr>
            <p:ph type="ftr" sz="quarter" idx="11"/>
          </p:nvPr>
        </p:nvSpPr>
        <p:spPr/>
        <p:txBody>
          <a:bodyPr/>
          <a:lstStyle/>
          <a:p>
            <a:r>
              <a:rPr lang="en-US"/>
              <a:t>Rahoitusmarkkinaoikeus luento 7</a:t>
            </a:r>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95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5924AC-461A-489E-9A85-2D5E66354B46}" type="datetime1">
              <a:rPr lang="fi-FI" smtClean="0"/>
              <a:t>18.11.2021</a:t>
            </a:fld>
            <a:endParaRPr lang="en-US" dirty="0"/>
          </a:p>
        </p:txBody>
      </p:sp>
      <p:sp>
        <p:nvSpPr>
          <p:cNvPr id="4" name="Footer Placeholder 3"/>
          <p:cNvSpPr>
            <a:spLocks noGrp="1"/>
          </p:cNvSpPr>
          <p:nvPr>
            <p:ph type="ftr" sz="quarter" idx="11"/>
          </p:nvPr>
        </p:nvSpPr>
        <p:spPr/>
        <p:txBody>
          <a:bodyPr/>
          <a:lstStyle/>
          <a:p>
            <a:r>
              <a:rPr lang="en-US"/>
              <a:t>Rahoitusmarkkinaoikeus luento 7</a:t>
            </a:r>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0700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50A56-6F2D-4586-82F3-5918989FDC30}" type="datetime1">
              <a:rPr lang="fi-FI" smtClean="0"/>
              <a:t>18.11.2021</a:t>
            </a:fld>
            <a:endParaRPr lang="en-US" dirty="0"/>
          </a:p>
        </p:txBody>
      </p:sp>
      <p:sp>
        <p:nvSpPr>
          <p:cNvPr id="3" name="Footer Placeholder 2"/>
          <p:cNvSpPr>
            <a:spLocks noGrp="1"/>
          </p:cNvSpPr>
          <p:nvPr>
            <p:ph type="ftr" sz="quarter" idx="11"/>
          </p:nvPr>
        </p:nvSpPr>
        <p:spPr/>
        <p:txBody>
          <a:bodyPr/>
          <a:lstStyle/>
          <a:p>
            <a:r>
              <a:rPr lang="en-US"/>
              <a:t>Rahoitusmarkkinaoikeus luento 7</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9249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0AEAEF27-253A-4C99-BFE4-29A42A37FA76}" type="datetime1">
              <a:rPr lang="fi-FI" smtClean="0"/>
              <a:t>18.11.2021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r>
              <a:rPr lang="en-US"/>
              <a:t>Rahoitusmarkkinaoikeus luento 7</a:t>
            </a:r>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9406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428942-44B2-4562-BB5C-3838BD2101BA}" type="datetime1">
              <a:rPr lang="fi-FI" smtClean="0"/>
              <a:t>18.11.2021</a:t>
            </a:fld>
            <a:endParaRPr lang="en-US" dirty="0"/>
          </a:p>
        </p:txBody>
      </p:sp>
      <p:sp>
        <p:nvSpPr>
          <p:cNvPr id="6" name="Footer Placeholder 5"/>
          <p:cNvSpPr>
            <a:spLocks noGrp="1"/>
          </p:cNvSpPr>
          <p:nvPr>
            <p:ph type="ftr" sz="quarter" idx="11"/>
          </p:nvPr>
        </p:nvSpPr>
        <p:spPr/>
        <p:txBody>
          <a:bodyPr/>
          <a:lstStyle/>
          <a:p>
            <a:pPr algn="l"/>
            <a:r>
              <a:rPr lang="en-US"/>
              <a:t>Rahoitusmarkkinaoikeus luento 7</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842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FBB274B-C2D8-47E1-A6E5-94CDF66DA9FA}" type="datetime1">
              <a:rPr lang="fi-FI" smtClean="0"/>
              <a:t>18.11.2021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r>
              <a:rPr lang="en-US"/>
              <a:t>Rahoitusmarkkinaoikeus luento 7</a:t>
            </a:r>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0913352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hf hd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7</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1C9A8E68-7F7D-4259-8343-AB345615D4D9}" type="datetime1">
              <a:rPr lang="fi-FI" smtClean="0">
                <a:solidFill>
                  <a:prstClr val="black">
                    <a:tint val="75000"/>
                  </a:prstClr>
                </a:solidFill>
                <a:ea typeface="ＭＳ Ｐゴシック" charset="0"/>
              </a:rPr>
              <a:t>18.11.2021</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185290752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D7C9967-19BA-4007-A22C-9D68BDB7B165}"/>
              </a:ext>
            </a:extLst>
          </p:cNvPr>
          <p:cNvPicPr>
            <a:picLocks noChangeAspect="1"/>
          </p:cNvPicPr>
          <p:nvPr/>
        </p:nvPicPr>
        <p:blipFill rotWithShape="1">
          <a:blip r:embed="rId2"/>
          <a:srcRect t="21214" b="33695"/>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97" y="1661699"/>
            <a:ext cx="3703320" cy="949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5983" y="1812471"/>
            <a:ext cx="3702134" cy="3383831"/>
          </a:xfrm>
          <a:prstGeom prst="rect">
            <a:avLst/>
          </a:prstGeom>
          <a:solidFill>
            <a:schemeClr val="bg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Otsikko 1">
            <a:extLst>
              <a:ext uri="{FF2B5EF4-FFF2-40B4-BE49-F238E27FC236}">
                <a16:creationId xmlns:a16="http://schemas.microsoft.com/office/drawing/2014/main" id="{65CC38B2-84D6-4449-8386-D02F02092615}"/>
              </a:ext>
            </a:extLst>
          </p:cNvPr>
          <p:cNvSpPr>
            <a:spLocks noGrp="1"/>
          </p:cNvSpPr>
          <p:nvPr>
            <p:ph type="ctrTitle"/>
          </p:nvPr>
        </p:nvSpPr>
        <p:spPr>
          <a:xfrm>
            <a:off x="7889065" y="2324906"/>
            <a:ext cx="3403426" cy="1588698"/>
          </a:xfrm>
        </p:spPr>
        <p:txBody>
          <a:bodyPr>
            <a:normAutofit fontScale="90000"/>
          </a:bodyPr>
          <a:lstStyle/>
          <a:p>
            <a:r>
              <a:rPr lang="fi-FI" dirty="0">
                <a:solidFill>
                  <a:schemeClr val="tx1"/>
                </a:solidFill>
              </a:rPr>
              <a:t>Rahoitus-</a:t>
            </a:r>
            <a:br>
              <a:rPr lang="fi-FI" dirty="0">
                <a:solidFill>
                  <a:schemeClr val="tx1"/>
                </a:solidFill>
              </a:rPr>
            </a:br>
            <a:r>
              <a:rPr lang="fi-FI" dirty="0">
                <a:solidFill>
                  <a:schemeClr val="tx1"/>
                </a:solidFill>
              </a:rPr>
              <a:t>markkinaoikeus</a:t>
            </a:r>
            <a:br>
              <a:rPr lang="fi-FI" dirty="0">
                <a:solidFill>
                  <a:schemeClr val="tx1"/>
                </a:solidFill>
              </a:rPr>
            </a:br>
            <a:r>
              <a:rPr lang="fi-FI" dirty="0">
                <a:solidFill>
                  <a:schemeClr val="tx1"/>
                </a:solidFill>
              </a:rPr>
              <a:t>luento 7</a:t>
            </a:r>
          </a:p>
        </p:txBody>
      </p:sp>
      <p:sp>
        <p:nvSpPr>
          <p:cNvPr id="3" name="Alaotsikko 2">
            <a:extLst>
              <a:ext uri="{FF2B5EF4-FFF2-40B4-BE49-F238E27FC236}">
                <a16:creationId xmlns:a16="http://schemas.microsoft.com/office/drawing/2014/main" id="{932B5D91-54A4-4A2D-9169-5BF9232472BD}"/>
              </a:ext>
            </a:extLst>
          </p:cNvPr>
          <p:cNvSpPr>
            <a:spLocks noGrp="1"/>
          </p:cNvSpPr>
          <p:nvPr>
            <p:ph type="subTitle" idx="1"/>
          </p:nvPr>
        </p:nvSpPr>
        <p:spPr>
          <a:xfrm>
            <a:off x="7889065" y="3945249"/>
            <a:ext cx="3403426" cy="738820"/>
          </a:xfrm>
        </p:spPr>
        <p:txBody>
          <a:bodyPr>
            <a:normAutofit/>
          </a:bodyPr>
          <a:lstStyle/>
          <a:p>
            <a:r>
              <a:rPr lang="fi-FI" dirty="0"/>
              <a:t>Julkiset ostotarjoukset</a:t>
            </a:r>
          </a:p>
          <a:p>
            <a:r>
              <a:rPr lang="fi-FI"/>
              <a:t>Pakollinen ostotarjous</a:t>
            </a:r>
            <a:endParaRPr lang="fi-FI" dirty="0"/>
          </a:p>
        </p:txBody>
      </p:sp>
    </p:spTree>
    <p:extLst>
      <p:ext uri="{BB962C8B-B14F-4D97-AF65-F5344CB8AC3E}">
        <p14:creationId xmlns:p14="http://schemas.microsoft.com/office/powerpoint/2010/main" val="3618914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CF5F04-F23E-4F5C-851E-3DF9C9186615}"/>
              </a:ext>
            </a:extLst>
          </p:cNvPr>
          <p:cNvSpPr>
            <a:spLocks noGrp="1"/>
          </p:cNvSpPr>
          <p:nvPr>
            <p:ph type="ctrTitle"/>
          </p:nvPr>
        </p:nvSpPr>
        <p:spPr/>
        <p:txBody>
          <a:bodyPr/>
          <a:lstStyle/>
          <a:p>
            <a:pPr algn="ctr"/>
            <a:r>
              <a:rPr lang="fi-FI" dirty="0"/>
              <a:t>Vrt. yhtiöoikeudellinen lunastusoikeus / -velvollisuus</a:t>
            </a:r>
            <a:br>
              <a:rPr lang="fi-FI" dirty="0"/>
            </a:br>
            <a:r>
              <a:rPr lang="fi-FI" dirty="0"/>
              <a:t>OYL 18:1 </a:t>
            </a:r>
          </a:p>
        </p:txBody>
      </p:sp>
      <p:graphicFrame>
        <p:nvGraphicFramePr>
          <p:cNvPr id="6" name="Sisällön paikkamerkki 5">
            <a:extLst>
              <a:ext uri="{FF2B5EF4-FFF2-40B4-BE49-F238E27FC236}">
                <a16:creationId xmlns:a16="http://schemas.microsoft.com/office/drawing/2014/main" id="{77363F50-586F-4892-9A67-6AE39DDFA6A0}"/>
              </a:ext>
            </a:extLst>
          </p:cNvPr>
          <p:cNvGraphicFramePr>
            <a:graphicFrameLocks noGrp="1"/>
          </p:cNvGraphicFramePr>
          <p:nvPr>
            <p:ph sz="quarter" idx="14"/>
            <p:extLst>
              <p:ext uri="{D42A27DB-BD31-4B8C-83A1-F6EECF244321}">
                <p14:modId xmlns:p14="http://schemas.microsoft.com/office/powerpoint/2010/main" val="4244704468"/>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288DACB2-CE8F-4D4E-B959-C5BE8C1F11DF}"/>
              </a:ext>
            </a:extLst>
          </p:cNvPr>
          <p:cNvSpPr>
            <a:spLocks noGrp="1"/>
          </p:cNvSpPr>
          <p:nvPr>
            <p:ph type="ftr" sz="quarter" idx="16"/>
          </p:nvPr>
        </p:nvSpPr>
        <p:spPr/>
        <p:txBody>
          <a:bodyPr/>
          <a:lstStyle/>
          <a:p>
            <a:pPr>
              <a:defRPr/>
            </a:pPr>
            <a:r>
              <a:rPr lang="fi-FI">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B9DBFE72-BCC2-4413-83D8-5436201FD37E}"/>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10</a:t>
            </a:fld>
            <a:endParaRPr lang="fi-FI">
              <a:solidFill>
                <a:prstClr val="black">
                  <a:tint val="75000"/>
                </a:prstClr>
              </a:solidFill>
            </a:endParaRPr>
          </a:p>
        </p:txBody>
      </p:sp>
    </p:spTree>
    <p:extLst>
      <p:ext uri="{BB962C8B-B14F-4D97-AF65-F5344CB8AC3E}">
        <p14:creationId xmlns:p14="http://schemas.microsoft.com/office/powerpoint/2010/main" val="288159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190D4703-D930-4A9B-976F-B97069D2B51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9EA70A1A-0C8B-4274-BA72-61AF25504AA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37BEB71-351A-430E-B9E8-BCD5891C03A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56FA23B-B6EF-4D56-9947-36954DA55AE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AF346F-07DC-42B0-BDC6-616CBD76B092}"/>
              </a:ext>
            </a:extLst>
          </p:cNvPr>
          <p:cNvSpPr>
            <a:spLocks noGrp="1"/>
          </p:cNvSpPr>
          <p:nvPr>
            <p:ph type="ctrTitle"/>
          </p:nvPr>
        </p:nvSpPr>
        <p:spPr>
          <a:xfrm>
            <a:off x="624419" y="318135"/>
            <a:ext cx="10943167" cy="1195798"/>
          </a:xfrm>
        </p:spPr>
        <p:txBody>
          <a:bodyPr anchor="t">
            <a:normAutofit/>
          </a:bodyPr>
          <a:lstStyle/>
          <a:p>
            <a:r>
              <a:rPr lang="fi-FI" dirty="0"/>
              <a:t>Tarjousvastike pakollisessa ostotarjouksessa </a:t>
            </a:r>
            <a:endParaRPr lang="fi-FI"/>
          </a:p>
        </p:txBody>
      </p:sp>
      <p:sp>
        <p:nvSpPr>
          <p:cNvPr id="4" name="Alatunnisteen paikkamerkki 3">
            <a:extLst>
              <a:ext uri="{FF2B5EF4-FFF2-40B4-BE49-F238E27FC236}">
                <a16:creationId xmlns:a16="http://schemas.microsoft.com/office/drawing/2014/main" id="{C231EC7E-6A00-4C28-9798-10C4FE781B6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7</a:t>
            </a:r>
          </a:p>
        </p:txBody>
      </p:sp>
      <p:graphicFrame>
        <p:nvGraphicFramePr>
          <p:cNvPr id="7" name="Sisällön paikkamerkki 2">
            <a:extLst>
              <a:ext uri="{FF2B5EF4-FFF2-40B4-BE49-F238E27FC236}">
                <a16:creationId xmlns:a16="http://schemas.microsoft.com/office/drawing/2014/main" id="{6841960A-0DD6-4667-8F4D-2527EC902989}"/>
              </a:ext>
            </a:extLst>
          </p:cNvPr>
          <p:cNvGraphicFramePr>
            <a:graphicFrameLocks noGrp="1"/>
          </p:cNvGraphicFramePr>
          <p:nvPr>
            <p:ph sz="quarter" idx="14"/>
            <p:extLst>
              <p:ext uri="{D42A27DB-BD31-4B8C-83A1-F6EECF244321}">
                <p14:modId xmlns:p14="http://schemas.microsoft.com/office/powerpoint/2010/main" val="251478738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n numeron paikkamerkki 2">
            <a:extLst>
              <a:ext uri="{FF2B5EF4-FFF2-40B4-BE49-F238E27FC236}">
                <a16:creationId xmlns:a16="http://schemas.microsoft.com/office/drawing/2014/main" id="{BE2C8A32-D641-40A3-89C4-7043073A09C2}"/>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11</a:t>
            </a:fld>
            <a:endParaRPr lang="fi-FI">
              <a:solidFill>
                <a:prstClr val="black">
                  <a:tint val="75000"/>
                </a:prstClr>
              </a:solidFill>
            </a:endParaRPr>
          </a:p>
        </p:txBody>
      </p:sp>
    </p:spTree>
    <p:extLst>
      <p:ext uri="{BB962C8B-B14F-4D97-AF65-F5344CB8AC3E}">
        <p14:creationId xmlns:p14="http://schemas.microsoft.com/office/powerpoint/2010/main" val="253046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EE0FB9E-A47C-4923-9D1C-B4F85663916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B4C03428-1A74-4AB5-B6B3-BC400605734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FF1ABB54-C759-41D2-93FF-2485F0644E9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53A36EC2-2BCE-4837-AC31-939235E6DAD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8ECDB0B-443B-4BAD-A895-B54A1233138C}"/>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61C98519-F9C0-43AF-95BC-D6A16C97BF4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FC819F-D3D6-4F7A-8BE5-50253497AAC8}"/>
              </a:ext>
            </a:extLst>
          </p:cNvPr>
          <p:cNvSpPr>
            <a:spLocks noGrp="1"/>
          </p:cNvSpPr>
          <p:nvPr>
            <p:ph type="title"/>
          </p:nvPr>
        </p:nvSpPr>
        <p:spPr>
          <a:xfrm>
            <a:off x="762002" y="488950"/>
            <a:ext cx="10646833" cy="1079500"/>
          </a:xfrm>
        </p:spPr>
        <p:txBody>
          <a:bodyPr>
            <a:normAutofit/>
          </a:bodyPr>
          <a:lstStyle/>
          <a:p>
            <a:pPr>
              <a:lnSpc>
                <a:spcPct val="90000"/>
              </a:lnSpc>
            </a:pPr>
            <a:r>
              <a:rPr lang="fi-FI" b="1"/>
              <a:t>Tarjousvastike vapaaehtoisessa ostotarjouksessa </a:t>
            </a:r>
            <a:br>
              <a:rPr lang="fi-FI" b="1"/>
            </a:br>
            <a:endParaRPr lang="fi-FI"/>
          </a:p>
        </p:txBody>
      </p:sp>
      <p:sp>
        <p:nvSpPr>
          <p:cNvPr id="4" name="Alatunnisteen paikkamerkki 3">
            <a:extLst>
              <a:ext uri="{FF2B5EF4-FFF2-40B4-BE49-F238E27FC236}">
                <a16:creationId xmlns:a16="http://schemas.microsoft.com/office/drawing/2014/main" id="{E85CA80D-56A8-4045-8FA9-39449BCDF932}"/>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7</a:t>
            </a:r>
          </a:p>
        </p:txBody>
      </p:sp>
      <p:graphicFrame>
        <p:nvGraphicFramePr>
          <p:cNvPr id="9" name="Sisällön paikkamerkki 2">
            <a:extLst>
              <a:ext uri="{FF2B5EF4-FFF2-40B4-BE49-F238E27FC236}">
                <a16:creationId xmlns:a16="http://schemas.microsoft.com/office/drawing/2014/main" id="{8F3EC061-60B5-44A8-8E3D-E1A16763F3CA}"/>
              </a:ext>
            </a:extLst>
          </p:cNvPr>
          <p:cNvGraphicFramePr>
            <a:graphicFrameLocks noGrp="1"/>
          </p:cNvGraphicFramePr>
          <p:nvPr>
            <p:ph idx="1"/>
            <p:extLst>
              <p:ext uri="{D42A27DB-BD31-4B8C-83A1-F6EECF244321}">
                <p14:modId xmlns:p14="http://schemas.microsoft.com/office/powerpoint/2010/main" val="399622484"/>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n numeron paikkamerkki 2">
            <a:extLst>
              <a:ext uri="{FF2B5EF4-FFF2-40B4-BE49-F238E27FC236}">
                <a16:creationId xmlns:a16="http://schemas.microsoft.com/office/drawing/2014/main" id="{C0AE1ADF-4686-4C41-B34C-08274C97C0B0}"/>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12</a:t>
            </a:fld>
            <a:endParaRPr lang="en-US">
              <a:solidFill>
                <a:prstClr val="black">
                  <a:tint val="75000"/>
                </a:prstClr>
              </a:solidFill>
            </a:endParaRPr>
          </a:p>
        </p:txBody>
      </p:sp>
    </p:spTree>
    <p:extLst>
      <p:ext uri="{BB962C8B-B14F-4D97-AF65-F5344CB8AC3E}">
        <p14:creationId xmlns:p14="http://schemas.microsoft.com/office/powerpoint/2010/main" val="335068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77E2251D-8AAA-42EC-B5DD-CC050AC881D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2D2671CB-88F4-473A-93B3-1634282709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9D810A93-155C-4C34-A3A7-A84576BFCD2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3CE42EB5-3966-46EA-B761-D928352BB40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37A6978A-0AB1-42D8-B1A3-21565B38689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0BA8F9-1626-43E4-9E04-250983374F97}"/>
              </a:ext>
            </a:extLst>
          </p:cNvPr>
          <p:cNvSpPr>
            <a:spLocks noGrp="1"/>
          </p:cNvSpPr>
          <p:nvPr>
            <p:ph type="ctrTitle"/>
          </p:nvPr>
        </p:nvSpPr>
        <p:spPr/>
        <p:txBody>
          <a:bodyPr/>
          <a:lstStyle/>
          <a:p>
            <a:pPr algn="ctr"/>
            <a:r>
              <a:rPr lang="fi-FI" b="1" dirty="0"/>
              <a:t>Hankinnat tarjousaikana ja sen jälkeen </a:t>
            </a:r>
            <a:br>
              <a:rPr lang="fi-FI" b="1" dirty="0"/>
            </a:br>
            <a:endParaRPr lang="fi-FI" dirty="0"/>
          </a:p>
        </p:txBody>
      </p:sp>
      <p:graphicFrame>
        <p:nvGraphicFramePr>
          <p:cNvPr id="6" name="Sisällön paikkamerkki 5">
            <a:extLst>
              <a:ext uri="{FF2B5EF4-FFF2-40B4-BE49-F238E27FC236}">
                <a16:creationId xmlns:a16="http://schemas.microsoft.com/office/drawing/2014/main" id="{4AD0DD24-A50D-4754-8E1D-B3D3E9C77E59}"/>
              </a:ext>
            </a:extLst>
          </p:cNvPr>
          <p:cNvGraphicFramePr>
            <a:graphicFrameLocks noGrp="1"/>
          </p:cNvGraphicFramePr>
          <p:nvPr>
            <p:ph sz="quarter" idx="14"/>
            <p:extLst>
              <p:ext uri="{D42A27DB-BD31-4B8C-83A1-F6EECF244321}">
                <p14:modId xmlns:p14="http://schemas.microsoft.com/office/powerpoint/2010/main" val="138300979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BB3391F8-5731-4401-BA06-66A7EF3EC161}"/>
              </a:ext>
            </a:extLst>
          </p:cNvPr>
          <p:cNvSpPr>
            <a:spLocks noGrp="1"/>
          </p:cNvSpPr>
          <p:nvPr>
            <p:ph type="ftr" sz="quarter" idx="16"/>
          </p:nvPr>
        </p:nvSpPr>
        <p:spPr/>
        <p:txBody>
          <a:bodyPr/>
          <a:lstStyle/>
          <a:p>
            <a:pPr>
              <a:defRPr/>
            </a:pPr>
            <a:r>
              <a:rPr lang="fi-FI">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BAA40DA5-3EDE-4359-A85B-369FABB96248}"/>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13</a:t>
            </a:fld>
            <a:endParaRPr lang="fi-FI">
              <a:solidFill>
                <a:prstClr val="black">
                  <a:tint val="75000"/>
                </a:prstClr>
              </a:solidFill>
            </a:endParaRPr>
          </a:p>
        </p:txBody>
      </p:sp>
    </p:spTree>
    <p:extLst>
      <p:ext uri="{BB962C8B-B14F-4D97-AF65-F5344CB8AC3E}">
        <p14:creationId xmlns:p14="http://schemas.microsoft.com/office/powerpoint/2010/main" val="313925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763ECE3-C162-4ABE-B13D-95E8102E829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6C51D93-BBDF-4D0E-9869-5EC1CA9D42E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5407013B-2A79-4D58-93DC-D8A08CB70DB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AA2272F5-74B9-43B2-B6B4-1C9FA71B833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760F3F3B-DA7F-4D63-896A-E635D43CAED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E722CEF-8E41-4F99-9B48-9818EC72156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0988CD7E-8FEC-4F08-97F9-A21141CB86B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C87F8C-FA32-4AB8-9618-69DD68A4251D}"/>
              </a:ext>
            </a:extLst>
          </p:cNvPr>
          <p:cNvSpPr>
            <a:spLocks noGrp="1"/>
          </p:cNvSpPr>
          <p:nvPr>
            <p:ph type="title"/>
          </p:nvPr>
        </p:nvSpPr>
        <p:spPr/>
        <p:txBody>
          <a:bodyPr/>
          <a:lstStyle/>
          <a:p>
            <a:r>
              <a:rPr kumimoji="0" lang="en-US" altLang="fi-FI" sz="3600" b="1" i="0" u="none" strike="noStrike" kern="1200" cap="none" spc="-100" normalizeH="0" baseline="0" noProof="0" dirty="0" err="1">
                <a:ln>
                  <a:noFill/>
                </a:ln>
                <a:solidFill>
                  <a:srgbClr val="1F497D"/>
                </a:solidFill>
                <a:effectLst/>
                <a:uLnTx/>
                <a:uFillTx/>
                <a:latin typeface="Arial"/>
                <a:ea typeface="ＭＳ Ｐゴシック" charset="0"/>
              </a:rPr>
              <a:t>Säännökset</a:t>
            </a:r>
            <a:r>
              <a:rPr kumimoji="0" lang="en-US" altLang="fi-FI" sz="3600" b="1" i="0" u="none" strike="noStrike" kern="1200" cap="none" spc="-100" normalizeH="0" baseline="0" noProof="0" dirty="0">
                <a:ln>
                  <a:noFill/>
                </a:ln>
                <a:solidFill>
                  <a:srgbClr val="1F497D"/>
                </a:solidFill>
                <a:effectLst/>
                <a:uLnTx/>
                <a:uFillTx/>
                <a:latin typeface="Arial"/>
                <a:ea typeface="ＭＳ Ｐゴシック" charset="0"/>
              </a:rPr>
              <a:t> </a:t>
            </a:r>
            <a:endParaRPr lang="fi-FI" dirty="0"/>
          </a:p>
        </p:txBody>
      </p:sp>
      <p:sp>
        <p:nvSpPr>
          <p:cNvPr id="4" name="Alatunnisteen paikkamerkki 3">
            <a:extLst>
              <a:ext uri="{FF2B5EF4-FFF2-40B4-BE49-F238E27FC236}">
                <a16:creationId xmlns:a16="http://schemas.microsoft.com/office/drawing/2014/main" id="{2EC614F3-BEA0-468B-BF0E-E453001D11E6}"/>
              </a:ext>
            </a:extLst>
          </p:cNvPr>
          <p:cNvSpPr>
            <a:spLocks noGrp="1"/>
          </p:cNvSpPr>
          <p:nvPr>
            <p:ph type="ftr" sz="quarter" idx="11"/>
          </p:nvPr>
        </p:nvSpPr>
        <p:spPr/>
        <p:txBody>
          <a:bodyPr/>
          <a:lstStyle/>
          <a:p>
            <a:pPr>
              <a:defRPr/>
            </a:pPr>
            <a:r>
              <a:rPr lang="en-US">
                <a:solidFill>
                  <a:prstClr val="black">
                    <a:tint val="75000"/>
                  </a:prstClr>
                </a:solidFill>
              </a:rPr>
              <a:t>Rahoitusmarkkinaoikeus luento 7</a:t>
            </a:r>
          </a:p>
        </p:txBody>
      </p:sp>
      <p:graphicFrame>
        <p:nvGraphicFramePr>
          <p:cNvPr id="6" name="Sisällön paikkamerkki 2">
            <a:extLst>
              <a:ext uri="{FF2B5EF4-FFF2-40B4-BE49-F238E27FC236}">
                <a16:creationId xmlns:a16="http://schemas.microsoft.com/office/drawing/2014/main" id="{F5E4D66B-ABDD-4951-B133-54CE6C1921A8}"/>
              </a:ext>
            </a:extLst>
          </p:cNvPr>
          <p:cNvGraphicFramePr>
            <a:graphicFrameLocks noGrp="1"/>
          </p:cNvGraphicFramePr>
          <p:nvPr>
            <p:ph idx="1"/>
            <p:extLst>
              <p:ext uri="{D42A27DB-BD31-4B8C-83A1-F6EECF244321}">
                <p14:modId xmlns:p14="http://schemas.microsoft.com/office/powerpoint/2010/main" val="3520753815"/>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n numeron paikkamerkki 2">
            <a:extLst>
              <a:ext uri="{FF2B5EF4-FFF2-40B4-BE49-F238E27FC236}">
                <a16:creationId xmlns:a16="http://schemas.microsoft.com/office/drawing/2014/main" id="{602E8CDF-4865-4E92-81FF-A1D90BC39963}"/>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2</a:t>
            </a:fld>
            <a:endParaRPr lang="en-US">
              <a:solidFill>
                <a:prstClr val="black">
                  <a:tint val="75000"/>
                </a:prstClr>
              </a:solidFill>
            </a:endParaRPr>
          </a:p>
        </p:txBody>
      </p:sp>
    </p:spTree>
    <p:extLst>
      <p:ext uri="{BB962C8B-B14F-4D97-AF65-F5344CB8AC3E}">
        <p14:creationId xmlns:p14="http://schemas.microsoft.com/office/powerpoint/2010/main" val="169490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7048626-31E8-4D3D-8C39-ADA58CC7FEF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FC5E8E2-256F-4E86-9514-619F0EE1728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634C41C3-B396-46E9-8E2A-3A2355454E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95EB74-1CC1-44D3-B472-1950B64A74D4}"/>
              </a:ext>
            </a:extLst>
          </p:cNvPr>
          <p:cNvSpPr>
            <a:spLocks noGrp="1"/>
          </p:cNvSpPr>
          <p:nvPr>
            <p:ph type="ctrTitle"/>
          </p:nvPr>
        </p:nvSpPr>
        <p:spPr>
          <a:xfrm>
            <a:off x="624419" y="318135"/>
            <a:ext cx="10943167" cy="1195798"/>
          </a:xfrm>
        </p:spPr>
        <p:txBody>
          <a:bodyPr anchor="t">
            <a:normAutofit/>
          </a:bodyPr>
          <a:lstStyle/>
          <a:p>
            <a:pPr algn="ctr"/>
            <a:r>
              <a:rPr lang="fi-FI" dirty="0"/>
              <a:t>Sääntelyn tavoitteet </a:t>
            </a:r>
          </a:p>
        </p:txBody>
      </p:sp>
      <p:sp>
        <p:nvSpPr>
          <p:cNvPr id="4" name="Alatunnisteen paikkamerkki 3">
            <a:extLst>
              <a:ext uri="{FF2B5EF4-FFF2-40B4-BE49-F238E27FC236}">
                <a16:creationId xmlns:a16="http://schemas.microsoft.com/office/drawing/2014/main" id="{7014049E-21B3-4C92-8C34-2FF37EDC9DB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F49EB36A-1D44-4A35-B5FF-3A54E70EDE0E}"/>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3</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451C61DB-D810-4133-9F56-6539FA504F88}"/>
              </a:ext>
            </a:extLst>
          </p:cNvPr>
          <p:cNvGraphicFramePr>
            <a:graphicFrameLocks noGrp="1"/>
          </p:cNvGraphicFramePr>
          <p:nvPr>
            <p:ph sz="quarter" idx="14"/>
            <p:extLst>
              <p:ext uri="{D42A27DB-BD31-4B8C-83A1-F6EECF244321}">
                <p14:modId xmlns:p14="http://schemas.microsoft.com/office/powerpoint/2010/main" val="4213307187"/>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431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77B9F0C-A8FC-4976-A3A0-2272CA4881B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530B11A2-DDCC-4C3D-9D0E-219F1E25F55B}"/>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6862AEFB-055B-462D-A0C7-00A862F4F5D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8B05D90F-0E9F-48A7-A808-AFBCDE3F0F6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F95B8888-D702-477E-AF48-51FECDF2C9C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5E42F60A-45AB-4DE6-8CCF-4D013DDA9C7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933648-161A-4F41-BAF5-8FF09C3AABDE}"/>
              </a:ext>
            </a:extLst>
          </p:cNvPr>
          <p:cNvSpPr>
            <a:spLocks noGrp="1"/>
          </p:cNvSpPr>
          <p:nvPr>
            <p:ph type="ctrTitle"/>
          </p:nvPr>
        </p:nvSpPr>
        <p:spPr/>
        <p:txBody>
          <a:bodyPr/>
          <a:lstStyle/>
          <a:p>
            <a:pPr algn="ctr"/>
            <a:r>
              <a:rPr lang="fi-FI" dirty="0"/>
              <a:t>”Vihamieliset” valtaukset </a:t>
            </a:r>
          </a:p>
        </p:txBody>
      </p:sp>
      <p:graphicFrame>
        <p:nvGraphicFramePr>
          <p:cNvPr id="6" name="Sisällön paikkamerkki 5">
            <a:extLst>
              <a:ext uri="{FF2B5EF4-FFF2-40B4-BE49-F238E27FC236}">
                <a16:creationId xmlns:a16="http://schemas.microsoft.com/office/drawing/2014/main" id="{CC71DD03-C57D-4B93-9B18-ECDFEEA4B95A}"/>
              </a:ext>
            </a:extLst>
          </p:cNvPr>
          <p:cNvGraphicFramePr>
            <a:graphicFrameLocks noGrp="1"/>
          </p:cNvGraphicFramePr>
          <p:nvPr>
            <p:ph sz="quarter" idx="14"/>
            <p:extLst>
              <p:ext uri="{D42A27DB-BD31-4B8C-83A1-F6EECF244321}">
                <p14:modId xmlns:p14="http://schemas.microsoft.com/office/powerpoint/2010/main" val="2167456635"/>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37B8C182-72BD-4725-8232-BB2C5C21E419}"/>
              </a:ext>
            </a:extLst>
          </p:cNvPr>
          <p:cNvSpPr>
            <a:spLocks noGrp="1"/>
          </p:cNvSpPr>
          <p:nvPr>
            <p:ph type="ftr" sz="quarter" idx="16"/>
          </p:nvPr>
        </p:nvSpPr>
        <p:spPr/>
        <p:txBody>
          <a:bodyPr/>
          <a:lstStyle/>
          <a:p>
            <a:pPr>
              <a:defRPr/>
            </a:pPr>
            <a:r>
              <a:rPr lang="fi-FI">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73C3A39B-BE2F-4C9C-84A2-E2270B961699}"/>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4</a:t>
            </a:fld>
            <a:endParaRPr lang="fi-FI">
              <a:solidFill>
                <a:prstClr val="black">
                  <a:tint val="75000"/>
                </a:prstClr>
              </a:solidFill>
            </a:endParaRPr>
          </a:p>
        </p:txBody>
      </p:sp>
    </p:spTree>
    <p:extLst>
      <p:ext uri="{BB962C8B-B14F-4D97-AF65-F5344CB8AC3E}">
        <p14:creationId xmlns:p14="http://schemas.microsoft.com/office/powerpoint/2010/main" val="246406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851639C-0C96-4F77-B33A-0A01A8C5148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99C5B8D5-77AC-4963-938E-E6E064328EB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AC58001-8E08-4B5C-A35E-98BC3BA20197}"/>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dgm id="{3DE515CB-7687-4606-8FCA-EC2EA739E806}"/>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7CAA238E-A23E-4AF3-8250-8A5CFB70FEFA}"/>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AC89CB30-C04B-4828-AF74-5DADB3A4C1D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F0B197AD-E268-487A-87A1-12A3118965A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F720FD97-477D-4697-923C-233766DF0EBB}"/>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62EBA7CB-A937-4872-8E3F-C22A0421DE35}"/>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AB813B60-8A57-465F-991B-2254E7E27DB7}"/>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EAF73267-209D-4420-A5E8-1EB178D0811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5FBBDC-B464-4AA3-BB66-F21CB51E7438}"/>
              </a:ext>
            </a:extLst>
          </p:cNvPr>
          <p:cNvSpPr>
            <a:spLocks noGrp="1"/>
          </p:cNvSpPr>
          <p:nvPr>
            <p:ph type="ctrTitle"/>
          </p:nvPr>
        </p:nvSpPr>
        <p:spPr>
          <a:xfrm>
            <a:off x="624419" y="318135"/>
            <a:ext cx="10943167" cy="1195798"/>
          </a:xfrm>
        </p:spPr>
        <p:txBody>
          <a:bodyPr anchor="t">
            <a:normAutofit/>
          </a:bodyPr>
          <a:lstStyle/>
          <a:p>
            <a:pPr algn="ctr"/>
            <a:r>
              <a:rPr lang="fi-FI" dirty="0"/>
              <a:t>Ostotarjouksen julkistaminen </a:t>
            </a:r>
            <a:br>
              <a:rPr lang="fi-FI" dirty="0"/>
            </a:br>
            <a:r>
              <a:rPr lang="fi-FI" dirty="0"/>
              <a:t>T</a:t>
            </a:r>
            <a:r>
              <a:rPr kumimoji="0" lang="fi-FI" b="1" i="0" u="none" strike="noStrike" kern="1200" cap="none" spc="-100" normalizeH="0" baseline="0" noProof="0" dirty="0" err="1">
                <a:ln>
                  <a:noFill/>
                </a:ln>
                <a:effectLst/>
                <a:uLnTx/>
                <a:uFillTx/>
              </a:rPr>
              <a:t>arjouksen</a:t>
            </a:r>
            <a:r>
              <a:rPr kumimoji="0" lang="fi-FI" b="1" i="0" u="none" strike="noStrike" kern="1200" cap="none" spc="-100" normalizeH="0" baseline="0" noProof="0" dirty="0">
                <a:ln>
                  <a:noFill/>
                </a:ln>
                <a:effectLst/>
                <a:uLnTx/>
                <a:uFillTx/>
              </a:rPr>
              <a:t> tuloksen julkistaminen </a:t>
            </a:r>
            <a:endParaRPr lang="fi-FI" dirty="0"/>
          </a:p>
        </p:txBody>
      </p:sp>
      <p:sp>
        <p:nvSpPr>
          <p:cNvPr id="4" name="Alatunnisteen paikkamerkki 3">
            <a:extLst>
              <a:ext uri="{FF2B5EF4-FFF2-40B4-BE49-F238E27FC236}">
                <a16:creationId xmlns:a16="http://schemas.microsoft.com/office/drawing/2014/main" id="{EDBCDD6D-B5B0-4A16-909D-F23F4272D70C}"/>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595415E7-31DA-4346-A1DA-A6049F6B2D21}"/>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5</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216E2150-B26B-4ECF-BF15-D4D31E69A22F}"/>
              </a:ext>
            </a:extLst>
          </p:cNvPr>
          <p:cNvGraphicFramePr>
            <a:graphicFrameLocks noGrp="1"/>
          </p:cNvGraphicFramePr>
          <p:nvPr>
            <p:ph sz="quarter" idx="14"/>
            <p:extLst>
              <p:ext uri="{D42A27DB-BD31-4B8C-83A1-F6EECF244321}">
                <p14:modId xmlns:p14="http://schemas.microsoft.com/office/powerpoint/2010/main" val="1709542139"/>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56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CD2C7B0-3F28-4425-A4B7-A547973731E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CBB8C9D-2E8E-45F6-86EE-86D1A6AF83B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50473290-5E2E-4463-971E-7EA9DA50E6C6}"/>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25CD2533-0B48-4945-A626-AA4381EEA011}"/>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1B72BB8-C7EA-4AD6-958B-B4EBDA22EBA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5B1A2B-4BDC-4054-8F6D-9E1CAFFC2618}"/>
              </a:ext>
            </a:extLst>
          </p:cNvPr>
          <p:cNvSpPr>
            <a:spLocks noGrp="1"/>
          </p:cNvSpPr>
          <p:nvPr>
            <p:ph type="title"/>
          </p:nvPr>
        </p:nvSpPr>
        <p:spPr>
          <a:xfrm>
            <a:off x="762002" y="488950"/>
            <a:ext cx="10646833" cy="1079500"/>
          </a:xfrm>
        </p:spPr>
        <p:txBody>
          <a:bodyPr>
            <a:normAutofit/>
          </a:bodyPr>
          <a:lstStyle/>
          <a:p>
            <a:r>
              <a:rPr kumimoji="0" lang="fi-FI" b="1" i="0" u="none" strike="noStrike" kern="1200" cap="none" spc="-100" normalizeH="0" baseline="0" noProof="0">
                <a:ln>
                  <a:noFill/>
                </a:ln>
                <a:effectLst/>
                <a:uLnTx/>
                <a:uFillTx/>
              </a:rPr>
              <a:t>Tarjousasiakirja </a:t>
            </a:r>
            <a:endParaRPr lang="fi-FI"/>
          </a:p>
        </p:txBody>
      </p:sp>
      <p:sp>
        <p:nvSpPr>
          <p:cNvPr id="4" name="Alatunnisteen paikkamerkki 3">
            <a:extLst>
              <a:ext uri="{FF2B5EF4-FFF2-40B4-BE49-F238E27FC236}">
                <a16:creationId xmlns:a16="http://schemas.microsoft.com/office/drawing/2014/main" id="{387609D8-59CE-4FCD-966D-5F98F0EC4407}"/>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7</a:t>
            </a:r>
          </a:p>
        </p:txBody>
      </p:sp>
      <p:graphicFrame>
        <p:nvGraphicFramePr>
          <p:cNvPr id="6" name="Sisällön paikkamerkki 5">
            <a:extLst>
              <a:ext uri="{FF2B5EF4-FFF2-40B4-BE49-F238E27FC236}">
                <a16:creationId xmlns:a16="http://schemas.microsoft.com/office/drawing/2014/main" id="{8695667A-159D-4A13-B727-4441797AF43A}"/>
              </a:ext>
            </a:extLst>
          </p:cNvPr>
          <p:cNvGraphicFramePr>
            <a:graphicFrameLocks noGrp="1"/>
          </p:cNvGraphicFramePr>
          <p:nvPr>
            <p:ph idx="1"/>
            <p:extLst>
              <p:ext uri="{D42A27DB-BD31-4B8C-83A1-F6EECF244321}">
                <p14:modId xmlns:p14="http://schemas.microsoft.com/office/powerpoint/2010/main" val="3680890831"/>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n numeron paikkamerkki 2">
            <a:extLst>
              <a:ext uri="{FF2B5EF4-FFF2-40B4-BE49-F238E27FC236}">
                <a16:creationId xmlns:a16="http://schemas.microsoft.com/office/drawing/2014/main" id="{72217465-B060-49AD-8DA8-7290650B6ECA}"/>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6</a:t>
            </a:fld>
            <a:endParaRPr lang="en-US">
              <a:solidFill>
                <a:prstClr val="black">
                  <a:tint val="75000"/>
                </a:prstClr>
              </a:solidFill>
            </a:endParaRPr>
          </a:p>
        </p:txBody>
      </p:sp>
    </p:spTree>
    <p:extLst>
      <p:ext uri="{BB962C8B-B14F-4D97-AF65-F5344CB8AC3E}">
        <p14:creationId xmlns:p14="http://schemas.microsoft.com/office/powerpoint/2010/main" val="183699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F826A59-D4D9-402A-BE8A-D8C55B70FD7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C83150C5-7237-4B1E-A0BB-8BBD779996F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F6C4700-8628-4906-AFC3-3B1077671DF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D8FE8FFE-78FB-4927-8029-919E0A8AB7F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2105B31-C24B-439F-A429-8908C1DE256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4D45D8-6396-4631-B3E8-FFC18752AFE3}"/>
              </a:ext>
            </a:extLst>
          </p:cNvPr>
          <p:cNvSpPr>
            <a:spLocks noGrp="1"/>
          </p:cNvSpPr>
          <p:nvPr>
            <p:ph type="ctrTitle"/>
          </p:nvPr>
        </p:nvSpPr>
        <p:spPr/>
        <p:txBody>
          <a:bodyPr/>
          <a:lstStyle/>
          <a:p>
            <a:pPr algn="ctr"/>
            <a:r>
              <a:rPr lang="fi-FI" dirty="0"/>
              <a:t>Kohdeyhtiön lausunto </a:t>
            </a:r>
            <a:br>
              <a:rPr lang="fi-FI" dirty="0"/>
            </a:br>
            <a:r>
              <a:rPr lang="fi-FI" dirty="0"/>
              <a:t>Hallituksen ja yhtiökokouksen päätökset </a:t>
            </a:r>
          </a:p>
        </p:txBody>
      </p:sp>
      <p:graphicFrame>
        <p:nvGraphicFramePr>
          <p:cNvPr id="6" name="Sisällön paikkamerkki 5">
            <a:extLst>
              <a:ext uri="{FF2B5EF4-FFF2-40B4-BE49-F238E27FC236}">
                <a16:creationId xmlns:a16="http://schemas.microsoft.com/office/drawing/2014/main" id="{009E76E8-E2D7-4F0B-8774-975C71B99483}"/>
              </a:ext>
            </a:extLst>
          </p:cNvPr>
          <p:cNvGraphicFramePr>
            <a:graphicFrameLocks noGrp="1"/>
          </p:cNvGraphicFramePr>
          <p:nvPr>
            <p:ph sz="quarter" idx="14"/>
            <p:extLst>
              <p:ext uri="{D42A27DB-BD31-4B8C-83A1-F6EECF244321}">
                <p14:modId xmlns:p14="http://schemas.microsoft.com/office/powerpoint/2010/main" val="153623564"/>
              </p:ext>
            </p:extLst>
          </p:nvPr>
        </p:nvGraphicFramePr>
        <p:xfrm>
          <a:off x="481925" y="1427350"/>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B81604DA-0867-4CB8-AD75-E0E48381ADB2}"/>
              </a:ext>
            </a:extLst>
          </p:cNvPr>
          <p:cNvSpPr>
            <a:spLocks noGrp="1"/>
          </p:cNvSpPr>
          <p:nvPr>
            <p:ph type="ftr" sz="quarter" idx="16"/>
          </p:nvPr>
        </p:nvSpPr>
        <p:spPr/>
        <p:txBody>
          <a:bodyPr/>
          <a:lstStyle/>
          <a:p>
            <a:pPr>
              <a:defRPr/>
            </a:pPr>
            <a:r>
              <a:rPr lang="fi-FI">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D9667C9D-14D5-4D78-8F3B-277F5BC9C3D4}"/>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7</a:t>
            </a:fld>
            <a:endParaRPr lang="fi-FI">
              <a:solidFill>
                <a:prstClr val="black">
                  <a:tint val="75000"/>
                </a:prstClr>
              </a:solidFill>
            </a:endParaRPr>
          </a:p>
        </p:txBody>
      </p:sp>
    </p:spTree>
    <p:extLst>
      <p:ext uri="{BB962C8B-B14F-4D97-AF65-F5344CB8AC3E}">
        <p14:creationId xmlns:p14="http://schemas.microsoft.com/office/powerpoint/2010/main" val="251422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74A7713-1D0D-48FA-87D5-AF694F86BEB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C247DE3C-55A3-4562-A39C-85BA6392D5A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D33C3300-E4D3-487C-8F83-B5123813FDB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6E7129C-3EDE-41F2-A047-A4B04736AF0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F0BC2C5-09E0-40D0-950B-51D18B1B776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B7F74E9C-635D-4D98-BA66-616F213E92A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E1BCF9A-57C1-45FE-A7AF-66B166E5B01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BC402-D1D0-4869-908D-C78C178D74A5}"/>
              </a:ext>
            </a:extLst>
          </p:cNvPr>
          <p:cNvSpPr>
            <a:spLocks noGrp="1"/>
          </p:cNvSpPr>
          <p:nvPr>
            <p:ph type="ctrTitle"/>
          </p:nvPr>
        </p:nvSpPr>
        <p:spPr/>
        <p:txBody>
          <a:bodyPr/>
          <a:lstStyle/>
          <a:p>
            <a:pPr algn="ctr"/>
            <a:r>
              <a:rPr lang="fi-FI" b="1" dirty="0"/>
              <a:t>Kilpaileva tarjous </a:t>
            </a:r>
            <a:br>
              <a:rPr lang="fi-FI" b="1" dirty="0"/>
            </a:br>
            <a:endParaRPr lang="fi-FI" dirty="0"/>
          </a:p>
        </p:txBody>
      </p:sp>
      <p:graphicFrame>
        <p:nvGraphicFramePr>
          <p:cNvPr id="6" name="Sisällön paikkamerkki 5">
            <a:extLst>
              <a:ext uri="{FF2B5EF4-FFF2-40B4-BE49-F238E27FC236}">
                <a16:creationId xmlns:a16="http://schemas.microsoft.com/office/drawing/2014/main" id="{92E575E3-8EDB-4B60-BF97-64ECEA8AF234}"/>
              </a:ext>
            </a:extLst>
          </p:cNvPr>
          <p:cNvGraphicFramePr>
            <a:graphicFrameLocks noGrp="1"/>
          </p:cNvGraphicFramePr>
          <p:nvPr>
            <p:ph sz="quarter" idx="14"/>
            <p:extLst>
              <p:ext uri="{D42A27DB-BD31-4B8C-83A1-F6EECF244321}">
                <p14:modId xmlns:p14="http://schemas.microsoft.com/office/powerpoint/2010/main" val="1657514882"/>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134F17F-06EA-46D6-A9E0-9129A8CBCCE4}"/>
              </a:ext>
            </a:extLst>
          </p:cNvPr>
          <p:cNvSpPr>
            <a:spLocks noGrp="1"/>
          </p:cNvSpPr>
          <p:nvPr>
            <p:ph type="ftr" sz="quarter" idx="16"/>
          </p:nvPr>
        </p:nvSpPr>
        <p:spPr/>
        <p:txBody>
          <a:bodyPr/>
          <a:lstStyle/>
          <a:p>
            <a:pPr>
              <a:defRPr/>
            </a:pPr>
            <a:r>
              <a:rPr lang="fi-FI">
                <a:solidFill>
                  <a:prstClr val="black">
                    <a:tint val="75000"/>
                  </a:prstClr>
                </a:solidFill>
              </a:rPr>
              <a:t>Rahoitusmarkkinaoikeus luento 7</a:t>
            </a:r>
          </a:p>
        </p:txBody>
      </p:sp>
      <p:sp>
        <p:nvSpPr>
          <p:cNvPr id="3" name="Dian numeron paikkamerkki 2">
            <a:extLst>
              <a:ext uri="{FF2B5EF4-FFF2-40B4-BE49-F238E27FC236}">
                <a16:creationId xmlns:a16="http://schemas.microsoft.com/office/drawing/2014/main" id="{D43CA9A5-EB4D-46B2-981A-F6EF60E9E87C}"/>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8</a:t>
            </a:fld>
            <a:endParaRPr lang="fi-FI">
              <a:solidFill>
                <a:prstClr val="black">
                  <a:tint val="75000"/>
                </a:prstClr>
              </a:solidFill>
            </a:endParaRPr>
          </a:p>
        </p:txBody>
      </p:sp>
    </p:spTree>
    <p:extLst>
      <p:ext uri="{BB962C8B-B14F-4D97-AF65-F5344CB8AC3E}">
        <p14:creationId xmlns:p14="http://schemas.microsoft.com/office/powerpoint/2010/main" val="41554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806912A-D65D-404D-A271-B79CF18E824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3AC8AE0-574A-475E-A275-E3A2491419F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CF72213-1523-48B3-89F7-8AAA3612B05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F56AB58-8248-47A4-9E5C-95FA896E659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E1104A-1646-4C75-8926-5FE41EB3A8B9}"/>
              </a:ext>
            </a:extLst>
          </p:cNvPr>
          <p:cNvSpPr>
            <a:spLocks noGrp="1"/>
          </p:cNvSpPr>
          <p:nvPr>
            <p:ph type="ctrTitle"/>
          </p:nvPr>
        </p:nvSpPr>
        <p:spPr/>
        <p:txBody>
          <a:bodyPr/>
          <a:lstStyle/>
          <a:p>
            <a:pPr algn="ctr"/>
            <a:r>
              <a:rPr lang="fi-FI" dirty="0"/>
              <a:t>Pakollinen ostotarjous </a:t>
            </a:r>
          </a:p>
        </p:txBody>
      </p:sp>
      <p:sp>
        <p:nvSpPr>
          <p:cNvPr id="4" name="Alatunnisteen paikkamerkki 3">
            <a:extLst>
              <a:ext uri="{FF2B5EF4-FFF2-40B4-BE49-F238E27FC236}">
                <a16:creationId xmlns:a16="http://schemas.microsoft.com/office/drawing/2014/main" id="{01324E5B-8ED0-4B99-BB1A-1725878DD710}"/>
              </a:ext>
            </a:extLst>
          </p:cNvPr>
          <p:cNvSpPr>
            <a:spLocks noGrp="1"/>
          </p:cNvSpPr>
          <p:nvPr>
            <p:ph type="ftr" sz="quarter" idx="16"/>
          </p:nvPr>
        </p:nvSpPr>
        <p:spPr/>
        <p:txBody>
          <a:bodyPr/>
          <a:lstStyle/>
          <a:p>
            <a:pPr>
              <a:defRPr/>
            </a:pPr>
            <a:r>
              <a:rPr lang="fi-FI">
                <a:solidFill>
                  <a:prstClr val="black">
                    <a:tint val="75000"/>
                  </a:prstClr>
                </a:solidFill>
              </a:rPr>
              <a:t>Rahoitusmarkkinaoikeus luento 7</a:t>
            </a:r>
          </a:p>
        </p:txBody>
      </p:sp>
      <p:graphicFrame>
        <p:nvGraphicFramePr>
          <p:cNvPr id="7" name="Sisällön paikkamerkki 6">
            <a:extLst>
              <a:ext uri="{FF2B5EF4-FFF2-40B4-BE49-F238E27FC236}">
                <a16:creationId xmlns:a16="http://schemas.microsoft.com/office/drawing/2014/main" id="{3E0DA529-7A0A-49E0-80E0-7FBACF682C7E}"/>
              </a:ext>
            </a:extLst>
          </p:cNvPr>
          <p:cNvGraphicFramePr>
            <a:graphicFrameLocks noGrp="1"/>
          </p:cNvGraphicFramePr>
          <p:nvPr>
            <p:ph sz="quarter" idx="14"/>
            <p:extLst>
              <p:ext uri="{D42A27DB-BD31-4B8C-83A1-F6EECF244321}">
                <p14:modId xmlns:p14="http://schemas.microsoft.com/office/powerpoint/2010/main" val="2911190172"/>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n numeron paikkamerkki 2">
            <a:extLst>
              <a:ext uri="{FF2B5EF4-FFF2-40B4-BE49-F238E27FC236}">
                <a16:creationId xmlns:a16="http://schemas.microsoft.com/office/drawing/2014/main" id="{8C8C0522-CFE6-4DD8-B60F-244AE573BCC5}"/>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9</a:t>
            </a:fld>
            <a:endParaRPr lang="fi-FI">
              <a:solidFill>
                <a:prstClr val="black">
                  <a:tint val="75000"/>
                </a:prstClr>
              </a:solidFill>
            </a:endParaRPr>
          </a:p>
        </p:txBody>
      </p:sp>
    </p:spTree>
    <p:extLst>
      <p:ext uri="{BB962C8B-B14F-4D97-AF65-F5344CB8AC3E}">
        <p14:creationId xmlns:p14="http://schemas.microsoft.com/office/powerpoint/2010/main" val="2697214524"/>
      </p:ext>
    </p:extLst>
  </p:cSld>
  <p:clrMapOvr>
    <a:masterClrMapping/>
  </p:clrMapOvr>
</p:sld>
</file>

<file path=ppt/theme/theme1.xml><?xml version="1.0" encoding="utf-8"?>
<a:theme xmlns:a="http://schemas.openxmlformats.org/drawingml/2006/main" name="DividendVTI">
  <a:themeElements>
    <a:clrScheme name="AnalogousFromRegularSeedLeftStep">
      <a:dk1>
        <a:srgbClr val="000000"/>
      </a:dk1>
      <a:lt1>
        <a:srgbClr val="FFFFFF"/>
      </a:lt1>
      <a:dk2>
        <a:srgbClr val="1B3120"/>
      </a:dk2>
      <a:lt2>
        <a:srgbClr val="F3F0F0"/>
      </a:lt2>
      <a:accent1>
        <a:srgbClr val="36AFB9"/>
      </a:accent1>
      <a:accent2>
        <a:srgbClr val="29B584"/>
      </a:accent2>
      <a:accent3>
        <a:srgbClr val="35B654"/>
      </a:accent3>
      <a:accent4>
        <a:srgbClr val="42B629"/>
      </a:accent4>
      <a:accent5>
        <a:srgbClr val="7CAF33"/>
      </a:accent5>
      <a:accent6>
        <a:srgbClr val="A8A726"/>
      </a:accent6>
      <a:hlink>
        <a:srgbClr val="C25148"/>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1161</Words>
  <Application>Microsoft Office PowerPoint</Application>
  <PresentationFormat>Laajakuva</PresentationFormat>
  <Paragraphs>100</Paragraphs>
  <Slides>13</Slides>
  <Notes>0</Notes>
  <HiddenSlides>0</HiddenSlides>
  <MMClips>0</MMClips>
  <ScaleCrop>false</ScaleCrop>
  <HeadingPairs>
    <vt:vector size="6" baseType="variant">
      <vt:variant>
        <vt:lpstr>Käytetyt fontit</vt:lpstr>
      </vt:variant>
      <vt:variant>
        <vt:i4>7</vt:i4>
      </vt:variant>
      <vt:variant>
        <vt:lpstr>Teema</vt:lpstr>
      </vt:variant>
      <vt:variant>
        <vt:i4>2</vt:i4>
      </vt:variant>
      <vt:variant>
        <vt:lpstr>Dian otsikot</vt:lpstr>
      </vt:variant>
      <vt:variant>
        <vt:i4>13</vt:i4>
      </vt:variant>
    </vt:vector>
  </HeadingPairs>
  <TitlesOfParts>
    <vt:vector size="22" baseType="lpstr">
      <vt:lpstr>Arial</vt:lpstr>
      <vt:lpstr>Calibri</vt:lpstr>
      <vt:lpstr>Courier New</vt:lpstr>
      <vt:lpstr>Georgia</vt:lpstr>
      <vt:lpstr>Lucida Grande</vt:lpstr>
      <vt:lpstr>Tw Cen MT</vt:lpstr>
      <vt:lpstr>Wingdings 2</vt:lpstr>
      <vt:lpstr>DividendVTI</vt:lpstr>
      <vt:lpstr>Aalto_BIZ_121031</vt:lpstr>
      <vt:lpstr>Rahoitus- markkinaoikeus luento 7</vt:lpstr>
      <vt:lpstr>Säännökset </vt:lpstr>
      <vt:lpstr>Sääntelyn tavoitteet </vt:lpstr>
      <vt:lpstr>”Vihamieliset” valtaukset </vt:lpstr>
      <vt:lpstr>Ostotarjouksen julkistaminen  Tarjouksen tuloksen julkistaminen </vt:lpstr>
      <vt:lpstr>Tarjousasiakirja </vt:lpstr>
      <vt:lpstr>Kohdeyhtiön lausunto  Hallituksen ja yhtiökokouksen päätökset </vt:lpstr>
      <vt:lpstr>Kilpaileva tarjous  </vt:lpstr>
      <vt:lpstr>Pakollinen ostotarjous </vt:lpstr>
      <vt:lpstr>Vrt. yhtiöoikeudellinen lunastusoikeus / -velvollisuus OYL 18:1 </vt:lpstr>
      <vt:lpstr>Tarjousvastike pakollisessa ostotarjouksessa </vt:lpstr>
      <vt:lpstr>Tarjousvastike vapaaehtoisessa ostotarjouksessa  </vt:lpstr>
      <vt:lpstr>Hankinnat tarjousaikana ja sen jälkeen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 markkinaoikeus luento 11</dc:title>
  <dc:creator>Matti Rudanko</dc:creator>
  <cp:lastModifiedBy>Matti Rudanko</cp:lastModifiedBy>
  <cp:revision>17</cp:revision>
  <dcterms:created xsi:type="dcterms:W3CDTF">2020-11-24T13:54:12Z</dcterms:created>
  <dcterms:modified xsi:type="dcterms:W3CDTF">2021-11-18T11:18:29Z</dcterms:modified>
</cp:coreProperties>
</file>