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9" r:id="rId2"/>
    <p:sldMasterId id="2147483690" r:id="rId3"/>
    <p:sldMasterId id="2147483699" r:id="rId4"/>
    <p:sldMasterId id="2147483707" r:id="rId5"/>
    <p:sldMasterId id="2147483739" r:id="rId6"/>
    <p:sldMasterId id="2147483747" r:id="rId7"/>
    <p:sldMasterId id="2147483756" r:id="rId8"/>
    <p:sldMasterId id="2147483788" r:id="rId9"/>
  </p:sldMasterIdLst>
  <p:notesMasterIdLst>
    <p:notesMasterId r:id="rId40"/>
  </p:notesMasterIdLst>
  <p:sldIdLst>
    <p:sldId id="433" r:id="rId10"/>
    <p:sldId id="303" r:id="rId11"/>
    <p:sldId id="302" r:id="rId12"/>
    <p:sldId id="304" r:id="rId13"/>
    <p:sldId id="305" r:id="rId14"/>
    <p:sldId id="471" r:id="rId15"/>
    <p:sldId id="472" r:id="rId16"/>
    <p:sldId id="473" r:id="rId17"/>
    <p:sldId id="474" r:id="rId18"/>
    <p:sldId id="478" r:id="rId19"/>
    <p:sldId id="475" r:id="rId20"/>
    <p:sldId id="417" r:id="rId21"/>
    <p:sldId id="476" r:id="rId22"/>
    <p:sldId id="477" r:id="rId23"/>
    <p:sldId id="317" r:id="rId24"/>
    <p:sldId id="319" r:id="rId25"/>
    <p:sldId id="322" r:id="rId26"/>
    <p:sldId id="479" r:id="rId27"/>
    <p:sldId id="323" r:id="rId28"/>
    <p:sldId id="326" r:id="rId29"/>
    <p:sldId id="480" r:id="rId30"/>
    <p:sldId id="481" r:id="rId31"/>
    <p:sldId id="320" r:id="rId32"/>
    <p:sldId id="482" r:id="rId33"/>
    <p:sldId id="483" r:id="rId34"/>
    <p:sldId id="484" r:id="rId35"/>
    <p:sldId id="324" r:id="rId36"/>
    <p:sldId id="325" r:id="rId37"/>
    <p:sldId id="301" r:id="rId38"/>
    <p:sldId id="470"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66"/>
    <p:restoredTop sz="92650" autoAdjust="0"/>
  </p:normalViewPr>
  <p:slideViewPr>
    <p:cSldViewPr snapToGrid="0" snapToObjects="1">
      <p:cViewPr varScale="1">
        <p:scale>
          <a:sx n="108" d="100"/>
          <a:sy n="108" d="100"/>
        </p:scale>
        <p:origin x="1424"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92"/>
    </p:cViewPr>
  </p:sorterViewPr>
  <p:notesViewPr>
    <p:cSldViewPr snapToGrid="0" snapToObjects="1">
      <p:cViewPr varScale="1">
        <p:scale>
          <a:sx n="75" d="100"/>
          <a:sy n="75" d="100"/>
        </p:scale>
        <p:origin x="-324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7529226867573"/>
          <c:y val="0.13088111422213999"/>
          <c:w val="0.71736490548703502"/>
          <c:h val="0.72285996573136801"/>
        </c:manualLayout>
      </c:layout>
      <c:scatterChart>
        <c:scatterStyle val="smoothMarker"/>
        <c:varyColors val="0"/>
        <c:ser>
          <c:idx val="1"/>
          <c:order val="0"/>
          <c:tx>
            <c:strRef>
              <c:f>'[U08 - data file.xlsx]D - Fig 9 - Bread equilibrium'!$B$15</c:f>
              <c:strCache>
                <c:ptCount val="1"/>
                <c:pt idx="0">
                  <c:v>Supply (marginal cost)</c:v>
                </c:pt>
              </c:strCache>
            </c:strRef>
          </c:tx>
          <c:spPr>
            <a:ln w="25400">
              <a:solidFill>
                <a:schemeClr val="accent3"/>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equilibrium'!$B$16:$B$216</c:f>
              <c:numCache>
                <c:formatCode>0.00</c:formatCode>
                <c:ptCount val="201"/>
                <c:pt idx="0">
                  <c:v>1</c:v>
                </c:pt>
                <c:pt idx="1">
                  <c:v>1.00406</c:v>
                </c:pt>
                <c:pt idx="2">
                  <c:v>1.00824</c:v>
                </c:pt>
                <c:pt idx="3">
                  <c:v>1.01254</c:v>
                </c:pt>
                <c:pt idx="4">
                  <c:v>1.0169600000000001</c:v>
                </c:pt>
                <c:pt idx="5">
                  <c:v>1.0215000000000001</c:v>
                </c:pt>
                <c:pt idx="6">
                  <c:v>1.02616</c:v>
                </c:pt>
                <c:pt idx="7">
                  <c:v>1.03094</c:v>
                </c:pt>
                <c:pt idx="8">
                  <c:v>1.0358400000000001</c:v>
                </c:pt>
                <c:pt idx="9">
                  <c:v>1.0408599999999999</c:v>
                </c:pt>
                <c:pt idx="10">
                  <c:v>1.046</c:v>
                </c:pt>
                <c:pt idx="11">
                  <c:v>1.0512600000000001</c:v>
                </c:pt>
                <c:pt idx="12">
                  <c:v>1.05664</c:v>
                </c:pt>
                <c:pt idx="13">
                  <c:v>1.0621400000000001</c:v>
                </c:pt>
                <c:pt idx="14">
                  <c:v>1.06776</c:v>
                </c:pt>
                <c:pt idx="15">
                  <c:v>1.0734999999999999</c:v>
                </c:pt>
                <c:pt idx="16">
                  <c:v>1.0793600000000001</c:v>
                </c:pt>
                <c:pt idx="17">
                  <c:v>1.08534</c:v>
                </c:pt>
                <c:pt idx="18">
                  <c:v>1.09144</c:v>
                </c:pt>
                <c:pt idx="19">
                  <c:v>1.0976600000000001</c:v>
                </c:pt>
                <c:pt idx="20">
                  <c:v>1.1040000000000001</c:v>
                </c:pt>
                <c:pt idx="21">
                  <c:v>1.11046</c:v>
                </c:pt>
                <c:pt idx="22">
                  <c:v>1.11704</c:v>
                </c:pt>
                <c:pt idx="23">
                  <c:v>1.12374</c:v>
                </c:pt>
                <c:pt idx="24">
                  <c:v>1.13056</c:v>
                </c:pt>
                <c:pt idx="25">
                  <c:v>1.1375</c:v>
                </c:pt>
                <c:pt idx="26">
                  <c:v>1.14456</c:v>
                </c:pt>
                <c:pt idx="27">
                  <c:v>1.15174</c:v>
                </c:pt>
                <c:pt idx="28">
                  <c:v>1.1590400000000001</c:v>
                </c:pt>
                <c:pt idx="29">
                  <c:v>1.1664600000000001</c:v>
                </c:pt>
                <c:pt idx="30">
                  <c:v>1.1739999999999999</c:v>
                </c:pt>
                <c:pt idx="31">
                  <c:v>1.1816599999999999</c:v>
                </c:pt>
                <c:pt idx="32">
                  <c:v>1.1894400000000001</c:v>
                </c:pt>
                <c:pt idx="33">
                  <c:v>1.1973400000000001</c:v>
                </c:pt>
                <c:pt idx="34">
                  <c:v>1.20536</c:v>
                </c:pt>
                <c:pt idx="35">
                  <c:v>1.2135</c:v>
                </c:pt>
                <c:pt idx="36">
                  <c:v>1.22176</c:v>
                </c:pt>
                <c:pt idx="37">
                  <c:v>1.23014</c:v>
                </c:pt>
                <c:pt idx="38">
                  <c:v>1.23864</c:v>
                </c:pt>
                <c:pt idx="39">
                  <c:v>1.24726</c:v>
                </c:pt>
                <c:pt idx="40">
                  <c:v>1.256</c:v>
                </c:pt>
                <c:pt idx="41">
                  <c:v>1.2648600000000001</c:v>
                </c:pt>
                <c:pt idx="42">
                  <c:v>1.2738400000000001</c:v>
                </c:pt>
                <c:pt idx="43">
                  <c:v>1.28294</c:v>
                </c:pt>
                <c:pt idx="44">
                  <c:v>1.29216</c:v>
                </c:pt>
                <c:pt idx="45">
                  <c:v>1.3015000000000001</c:v>
                </c:pt>
                <c:pt idx="46">
                  <c:v>1.3109599999999999</c:v>
                </c:pt>
                <c:pt idx="47">
                  <c:v>1.32054</c:v>
                </c:pt>
                <c:pt idx="48">
                  <c:v>1.3302400000000001</c:v>
                </c:pt>
                <c:pt idx="49">
                  <c:v>1.34006</c:v>
                </c:pt>
                <c:pt idx="50">
                  <c:v>1.35</c:v>
                </c:pt>
                <c:pt idx="51">
                  <c:v>1.36006</c:v>
                </c:pt>
                <c:pt idx="52">
                  <c:v>1.3702399999999999</c:v>
                </c:pt>
                <c:pt idx="53">
                  <c:v>1.3805400000000001</c:v>
                </c:pt>
                <c:pt idx="54">
                  <c:v>1.39096</c:v>
                </c:pt>
                <c:pt idx="55">
                  <c:v>1.4015</c:v>
                </c:pt>
                <c:pt idx="56">
                  <c:v>1.4121600000000001</c:v>
                </c:pt>
                <c:pt idx="57">
                  <c:v>1.4229400000000001</c:v>
                </c:pt>
                <c:pt idx="58">
                  <c:v>1.43384</c:v>
                </c:pt>
                <c:pt idx="59">
                  <c:v>1.44486</c:v>
                </c:pt>
                <c:pt idx="60">
                  <c:v>1.456</c:v>
                </c:pt>
                <c:pt idx="61">
                  <c:v>1.46726</c:v>
                </c:pt>
                <c:pt idx="62">
                  <c:v>1.47864</c:v>
                </c:pt>
                <c:pt idx="63">
                  <c:v>1.49014</c:v>
                </c:pt>
                <c:pt idx="64">
                  <c:v>1.50176</c:v>
                </c:pt>
                <c:pt idx="65">
                  <c:v>1.5135000000000001</c:v>
                </c:pt>
                <c:pt idx="66">
                  <c:v>1.52536</c:v>
                </c:pt>
                <c:pt idx="67">
                  <c:v>1.5373399999999999</c:v>
                </c:pt>
                <c:pt idx="68">
                  <c:v>1.5494399999999999</c:v>
                </c:pt>
                <c:pt idx="69">
                  <c:v>1.56166</c:v>
                </c:pt>
                <c:pt idx="70">
                  <c:v>1.5740000000000001</c:v>
                </c:pt>
                <c:pt idx="71">
                  <c:v>1.58646</c:v>
                </c:pt>
                <c:pt idx="72">
                  <c:v>1.59904</c:v>
                </c:pt>
                <c:pt idx="73">
                  <c:v>1.61174</c:v>
                </c:pt>
                <c:pt idx="74">
                  <c:v>1.62456</c:v>
                </c:pt>
                <c:pt idx="75">
                  <c:v>1.6375</c:v>
                </c:pt>
                <c:pt idx="76">
                  <c:v>1.65056</c:v>
                </c:pt>
                <c:pt idx="77">
                  <c:v>1.66374</c:v>
                </c:pt>
                <c:pt idx="78">
                  <c:v>1.6770400000000001</c:v>
                </c:pt>
                <c:pt idx="79">
                  <c:v>1.6904600000000001</c:v>
                </c:pt>
                <c:pt idx="80">
                  <c:v>1.704</c:v>
                </c:pt>
                <c:pt idx="81">
                  <c:v>1.71766</c:v>
                </c:pt>
                <c:pt idx="82">
                  <c:v>1.7314400000000001</c:v>
                </c:pt>
                <c:pt idx="83">
                  <c:v>1.7453399999999999</c:v>
                </c:pt>
                <c:pt idx="84">
                  <c:v>1.75936</c:v>
                </c:pt>
                <c:pt idx="85">
                  <c:v>1.7735000000000001</c:v>
                </c:pt>
                <c:pt idx="86">
                  <c:v>1.78776</c:v>
                </c:pt>
                <c:pt idx="87">
                  <c:v>1.8021400000000001</c:v>
                </c:pt>
                <c:pt idx="88">
                  <c:v>1.81664</c:v>
                </c:pt>
                <c:pt idx="89">
                  <c:v>1.8312600000000001</c:v>
                </c:pt>
                <c:pt idx="90">
                  <c:v>1.8460000000000001</c:v>
                </c:pt>
                <c:pt idx="91">
                  <c:v>1.86086</c:v>
                </c:pt>
                <c:pt idx="92">
                  <c:v>1.87584</c:v>
                </c:pt>
                <c:pt idx="93">
                  <c:v>1.8909400000000001</c:v>
                </c:pt>
                <c:pt idx="94">
                  <c:v>1.9061600000000001</c:v>
                </c:pt>
                <c:pt idx="95">
                  <c:v>1.9215</c:v>
                </c:pt>
                <c:pt idx="96">
                  <c:v>1.93696</c:v>
                </c:pt>
                <c:pt idx="97">
                  <c:v>1.9525399999999999</c:v>
                </c:pt>
                <c:pt idx="98">
                  <c:v>1.96824</c:v>
                </c:pt>
                <c:pt idx="99">
                  <c:v>1.9840599999999999</c:v>
                </c:pt>
                <c:pt idx="100">
                  <c:v>2</c:v>
                </c:pt>
                <c:pt idx="101">
                  <c:v>2.01606</c:v>
                </c:pt>
                <c:pt idx="102">
                  <c:v>2.032239999999998</c:v>
                </c:pt>
                <c:pt idx="103">
                  <c:v>2.04854</c:v>
                </c:pt>
                <c:pt idx="104">
                  <c:v>2.0649600000000001</c:v>
                </c:pt>
                <c:pt idx="105">
                  <c:v>2.0815000000000001</c:v>
                </c:pt>
                <c:pt idx="106">
                  <c:v>2.09816</c:v>
                </c:pt>
                <c:pt idx="107">
                  <c:v>2.1149399999999998</c:v>
                </c:pt>
                <c:pt idx="108">
                  <c:v>2.13184</c:v>
                </c:pt>
                <c:pt idx="109">
                  <c:v>2.14886</c:v>
                </c:pt>
                <c:pt idx="110">
                  <c:v>2.1659999999999999</c:v>
                </c:pt>
                <c:pt idx="111">
                  <c:v>2.1832600000000002</c:v>
                </c:pt>
                <c:pt idx="112">
                  <c:v>2.2006399999999999</c:v>
                </c:pt>
                <c:pt idx="113">
                  <c:v>2.21814</c:v>
                </c:pt>
                <c:pt idx="114">
                  <c:v>2.23576</c:v>
                </c:pt>
                <c:pt idx="115">
                  <c:v>2.2534999999999998</c:v>
                </c:pt>
                <c:pt idx="116">
                  <c:v>2.27136</c:v>
                </c:pt>
                <c:pt idx="117">
                  <c:v>2.2893400000000002</c:v>
                </c:pt>
                <c:pt idx="118">
                  <c:v>2.3074400000000002</c:v>
                </c:pt>
                <c:pt idx="119">
                  <c:v>2.3256600000000001</c:v>
                </c:pt>
                <c:pt idx="120">
                  <c:v>2.3439999999999999</c:v>
                </c:pt>
                <c:pt idx="121">
                  <c:v>2.36246</c:v>
                </c:pt>
                <c:pt idx="122">
                  <c:v>2.38104</c:v>
                </c:pt>
                <c:pt idx="123">
                  <c:v>2.3997399999999991</c:v>
                </c:pt>
                <c:pt idx="124">
                  <c:v>2.418559999999998</c:v>
                </c:pt>
                <c:pt idx="125">
                  <c:v>2.4375</c:v>
                </c:pt>
                <c:pt idx="126">
                  <c:v>2.4565600000000001</c:v>
                </c:pt>
                <c:pt idx="127">
                  <c:v>2.4757400000000001</c:v>
                </c:pt>
                <c:pt idx="128">
                  <c:v>2.495039999999999</c:v>
                </c:pt>
                <c:pt idx="129">
                  <c:v>2.5144600000000001</c:v>
                </c:pt>
                <c:pt idx="130">
                  <c:v>2.5339999999999998</c:v>
                </c:pt>
                <c:pt idx="131">
                  <c:v>2.553659999999998</c:v>
                </c:pt>
                <c:pt idx="132">
                  <c:v>2.5734400000000002</c:v>
                </c:pt>
                <c:pt idx="133">
                  <c:v>2.59334</c:v>
                </c:pt>
                <c:pt idx="134">
                  <c:v>2.6133600000000001</c:v>
                </c:pt>
                <c:pt idx="135">
                  <c:v>2.6335000000000002</c:v>
                </c:pt>
                <c:pt idx="136">
                  <c:v>2.6537600000000001</c:v>
                </c:pt>
                <c:pt idx="137">
                  <c:v>2.67414</c:v>
                </c:pt>
                <c:pt idx="138">
                  <c:v>2.6946400000000001</c:v>
                </c:pt>
                <c:pt idx="139">
                  <c:v>2.7152599999999971</c:v>
                </c:pt>
                <c:pt idx="140">
                  <c:v>2.7360000000000002</c:v>
                </c:pt>
                <c:pt idx="141">
                  <c:v>2.7568600000000001</c:v>
                </c:pt>
                <c:pt idx="142">
                  <c:v>2.7778399999999999</c:v>
                </c:pt>
                <c:pt idx="143">
                  <c:v>2.79894</c:v>
                </c:pt>
                <c:pt idx="144">
                  <c:v>2.82016</c:v>
                </c:pt>
                <c:pt idx="145">
                  <c:v>2.841499999999999</c:v>
                </c:pt>
                <c:pt idx="146">
                  <c:v>2.8629600000000002</c:v>
                </c:pt>
                <c:pt idx="147">
                  <c:v>2.8845399999999999</c:v>
                </c:pt>
                <c:pt idx="148">
                  <c:v>2.906239999999999</c:v>
                </c:pt>
                <c:pt idx="149">
                  <c:v>2.928059999999999</c:v>
                </c:pt>
                <c:pt idx="150">
                  <c:v>2.95</c:v>
                </c:pt>
                <c:pt idx="151">
                  <c:v>2.9720599999999608</c:v>
                </c:pt>
                <c:pt idx="152">
                  <c:v>2.99424</c:v>
                </c:pt>
                <c:pt idx="153">
                  <c:v>3.01654</c:v>
                </c:pt>
                <c:pt idx="154">
                  <c:v>3.038959999999999</c:v>
                </c:pt>
                <c:pt idx="155">
                  <c:v>3.061500000000001</c:v>
                </c:pt>
                <c:pt idx="156">
                  <c:v>3.0841599999999998</c:v>
                </c:pt>
                <c:pt idx="157">
                  <c:v>3.1069399999999998</c:v>
                </c:pt>
                <c:pt idx="158">
                  <c:v>3.1298400000000002</c:v>
                </c:pt>
                <c:pt idx="159">
                  <c:v>3.15286</c:v>
                </c:pt>
                <c:pt idx="160">
                  <c:v>3.1760000000000002</c:v>
                </c:pt>
                <c:pt idx="161">
                  <c:v>3.1992600000000011</c:v>
                </c:pt>
                <c:pt idx="162">
                  <c:v>3.2226400000000002</c:v>
                </c:pt>
                <c:pt idx="163">
                  <c:v>3.24614</c:v>
                </c:pt>
                <c:pt idx="164">
                  <c:v>3.2697600000000011</c:v>
                </c:pt>
                <c:pt idx="165">
                  <c:v>3.2935000000000012</c:v>
                </c:pt>
                <c:pt idx="166">
                  <c:v>3.3173599999999981</c:v>
                </c:pt>
                <c:pt idx="167">
                  <c:v>3.3413400000000002</c:v>
                </c:pt>
                <c:pt idx="168">
                  <c:v>3.3654399999999991</c:v>
                </c:pt>
                <c:pt idx="169">
                  <c:v>3.3896600000000001</c:v>
                </c:pt>
                <c:pt idx="170">
                  <c:v>3.4140000000000001</c:v>
                </c:pt>
                <c:pt idx="171">
                  <c:v>3.4384600000000001</c:v>
                </c:pt>
                <c:pt idx="172">
                  <c:v>3.4630399999999999</c:v>
                </c:pt>
                <c:pt idx="173">
                  <c:v>3.4877400000000001</c:v>
                </c:pt>
                <c:pt idx="174">
                  <c:v>3.5125600000000001</c:v>
                </c:pt>
                <c:pt idx="175">
                  <c:v>3.537500000000001</c:v>
                </c:pt>
                <c:pt idx="176">
                  <c:v>3.5625599999999991</c:v>
                </c:pt>
                <c:pt idx="177">
                  <c:v>3.5877400000000002</c:v>
                </c:pt>
                <c:pt idx="178">
                  <c:v>3.6130399999999998</c:v>
                </c:pt>
                <c:pt idx="179">
                  <c:v>3.6384599999999971</c:v>
                </c:pt>
                <c:pt idx="180">
                  <c:v>3.6640000000000001</c:v>
                </c:pt>
                <c:pt idx="181">
                  <c:v>3.6896599999999991</c:v>
                </c:pt>
                <c:pt idx="182">
                  <c:v>3.7154400000000001</c:v>
                </c:pt>
                <c:pt idx="183">
                  <c:v>3.7413400000000001</c:v>
                </c:pt>
                <c:pt idx="184">
                  <c:v>3.76736</c:v>
                </c:pt>
                <c:pt idx="185">
                  <c:v>3.7934999999999999</c:v>
                </c:pt>
                <c:pt idx="186">
                  <c:v>3.81976</c:v>
                </c:pt>
                <c:pt idx="187">
                  <c:v>3.8461400000000001</c:v>
                </c:pt>
                <c:pt idx="188">
                  <c:v>3.8726399999999961</c:v>
                </c:pt>
                <c:pt idx="189">
                  <c:v>3.89925999999996</c:v>
                </c:pt>
                <c:pt idx="190">
                  <c:v>3.9260000000000002</c:v>
                </c:pt>
                <c:pt idx="191">
                  <c:v>3.9528599999999612</c:v>
                </c:pt>
                <c:pt idx="192">
                  <c:v>3.979839999999998</c:v>
                </c:pt>
                <c:pt idx="193">
                  <c:v>4.0069400000000002</c:v>
                </c:pt>
                <c:pt idx="194">
                  <c:v>4.03416</c:v>
                </c:pt>
                <c:pt idx="195">
                  <c:v>4.0615000000000014</c:v>
                </c:pt>
                <c:pt idx="196">
                  <c:v>4.0889600000000002</c:v>
                </c:pt>
                <c:pt idx="197">
                  <c:v>4.1165400000000014</c:v>
                </c:pt>
                <c:pt idx="198">
                  <c:v>4.1442399999999946</c:v>
                </c:pt>
                <c:pt idx="199">
                  <c:v>4.1720600000000001</c:v>
                </c:pt>
                <c:pt idx="200">
                  <c:v>4.2</c:v>
                </c:pt>
              </c:numCache>
            </c:numRef>
          </c:yVal>
          <c:smooth val="1"/>
          <c:extLst>
            <c:ext xmlns:c16="http://schemas.microsoft.com/office/drawing/2014/chart" uri="{C3380CC4-5D6E-409C-BE32-E72D297353CC}">
              <c16:uniqueId val="{00000000-3A10-8347-8318-715C414E21B0}"/>
            </c:ext>
          </c:extLst>
        </c:ser>
        <c:ser>
          <c:idx val="0"/>
          <c:order val="1"/>
          <c:tx>
            <c:strRef>
              <c:f>'[U08 - data file.xlsx]D - Fig 9 - Bread equilibrium'!$C$15</c:f>
              <c:strCache>
                <c:ptCount val="1"/>
                <c:pt idx="0">
                  <c:v>Demand</c:v>
                </c:pt>
              </c:strCache>
            </c:strRef>
          </c:tx>
          <c:spPr>
            <a:ln w="25400">
              <a:solidFill>
                <a:schemeClr val="accent1"/>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4.1647775362499138</c:v>
                </c:pt>
                <c:pt idx="4">
                  <c:v>4.1366536485687497</c:v>
                </c:pt>
                <c:pt idx="5">
                  <c:v>4.1086703803259059</c:v>
                </c:pt>
                <c:pt idx="6">
                  <c:v>4.0808270284242774</c:v>
                </c:pt>
                <c:pt idx="7">
                  <c:v>4.053122893282155</c:v>
                </c:pt>
                <c:pt idx="8">
                  <c:v>4.0255572788156657</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3.1428686341896839</c:v>
                </c:pt>
                <c:pt idx="44">
                  <c:v>3.119854291018775</c:v>
                </c:pt>
                <c:pt idx="45">
                  <c:v>3.0969550195636422</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07299816"/>
        <c:axId val="2107003656"/>
      </c:scatterChart>
      <c:valAx>
        <c:axId val="2107299816"/>
        <c:scaling>
          <c:orientation val="minMax"/>
          <c:max val="10000"/>
          <c:min val="0"/>
        </c:scaling>
        <c:delete val="0"/>
        <c:axPos val="b"/>
        <c:title>
          <c:tx>
            <c:rich>
              <a:bodyPr/>
              <a:lstStyle/>
              <a:p>
                <a:pPr>
                  <a:defRPr b="0"/>
                </a:pPr>
                <a:r>
                  <a:rPr lang="en-US" b="0"/>
                  <a:t>Quantity, Q</a:t>
                </a:r>
              </a:p>
            </c:rich>
          </c:tx>
          <c:layout>
            <c:manualLayout>
              <c:xMode val="edge"/>
              <c:yMode val="edge"/>
              <c:x val="0.41939414307073902"/>
              <c:y val="0.91536739797305"/>
            </c:manualLayout>
          </c:layout>
          <c:overlay val="0"/>
        </c:title>
        <c:numFmt formatCode="#,##0" sourceLinked="0"/>
        <c:majorTickMark val="out"/>
        <c:minorTickMark val="none"/>
        <c:tickLblPos val="nextTo"/>
        <c:crossAx val="2107003656"/>
        <c:crosses val="autoZero"/>
        <c:crossBetween val="midCat"/>
        <c:majorUnit val="1000"/>
        <c:minorUnit val="2"/>
      </c:valAx>
      <c:valAx>
        <c:axId val="2107003656"/>
        <c:scaling>
          <c:orientation val="minMax"/>
          <c:max val="4.5"/>
        </c:scaling>
        <c:delete val="0"/>
        <c:axPos val="l"/>
        <c:title>
          <c:tx>
            <c:rich>
              <a:bodyPr rot="-5400000" vert="horz"/>
              <a:lstStyle/>
              <a:p>
                <a:pPr>
                  <a:defRPr b="0"/>
                </a:pPr>
                <a:r>
                  <a:rPr lang="en-US" b="0"/>
                  <a:t>Interest rate, r</a:t>
                </a:r>
              </a:p>
            </c:rich>
          </c:tx>
          <c:layout>
            <c:manualLayout>
              <c:xMode val="edge"/>
              <c:yMode val="edge"/>
              <c:x val="2.09903605635757E-6"/>
              <c:y val="0.43299686761492701"/>
            </c:manualLayout>
          </c:layout>
          <c:overlay val="0"/>
        </c:title>
        <c:numFmt formatCode="#,##0.00" sourceLinked="0"/>
        <c:majorTickMark val="out"/>
        <c:minorTickMark val="none"/>
        <c:tickLblPos val="nextTo"/>
        <c:crossAx val="2107299816"/>
        <c:crossesAt val="0"/>
        <c:crossBetween val="midCat"/>
      </c:valAx>
      <c:spPr>
        <a:noFill/>
        <a:ln w="25400">
          <a:noFill/>
        </a:ln>
      </c:spPr>
    </c:plotArea>
    <c:plotVisOnly val="1"/>
    <c:dispBlanksAs val="gap"/>
    <c:showDLblsOverMax val="0"/>
  </c:chart>
  <c:spPr>
    <a:ln>
      <a:noFill/>
    </a:ln>
  </c:spPr>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770794763545798"/>
          <c:y val="0.12879296712056187"/>
          <c:w val="0.71736490548703502"/>
          <c:h val="0.72285996573136801"/>
        </c:manualLayout>
      </c:layout>
      <c:scatterChart>
        <c:scatterStyle val="smoothMarker"/>
        <c:varyColors val="0"/>
        <c:ser>
          <c:idx val="1"/>
          <c:order val="0"/>
          <c:tx>
            <c:strRef>
              <c:f>'[U08 - data file.xlsx]D - Fig 9 - Bread equilibrium'!$B$15</c:f>
              <c:strCache>
                <c:ptCount val="1"/>
                <c:pt idx="0">
                  <c:v>Supply (marginal cost)</c:v>
                </c:pt>
              </c:strCache>
            </c:strRef>
          </c:tx>
          <c:spPr>
            <a:ln w="25400">
              <a:solidFill>
                <a:schemeClr val="accent3"/>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equilibrium'!$B$16:$B$216</c:f>
              <c:numCache>
                <c:formatCode>0.00</c:formatCode>
                <c:ptCount val="201"/>
                <c:pt idx="0">
                  <c:v>1</c:v>
                </c:pt>
                <c:pt idx="1">
                  <c:v>1.00406</c:v>
                </c:pt>
                <c:pt idx="2">
                  <c:v>1.00824</c:v>
                </c:pt>
                <c:pt idx="3">
                  <c:v>1.01254</c:v>
                </c:pt>
                <c:pt idx="4">
                  <c:v>1.0169600000000001</c:v>
                </c:pt>
                <c:pt idx="5">
                  <c:v>1.0215000000000001</c:v>
                </c:pt>
                <c:pt idx="6">
                  <c:v>1.02616</c:v>
                </c:pt>
                <c:pt idx="7">
                  <c:v>1.03094</c:v>
                </c:pt>
                <c:pt idx="8">
                  <c:v>1.0358400000000001</c:v>
                </c:pt>
                <c:pt idx="9">
                  <c:v>1.0408599999999999</c:v>
                </c:pt>
                <c:pt idx="10">
                  <c:v>1.046</c:v>
                </c:pt>
                <c:pt idx="11">
                  <c:v>1.0512600000000001</c:v>
                </c:pt>
                <c:pt idx="12">
                  <c:v>1.05664</c:v>
                </c:pt>
                <c:pt idx="13">
                  <c:v>1.0621400000000001</c:v>
                </c:pt>
                <c:pt idx="14">
                  <c:v>1.06776</c:v>
                </c:pt>
                <c:pt idx="15">
                  <c:v>1.0734999999999999</c:v>
                </c:pt>
                <c:pt idx="16">
                  <c:v>1.0793600000000001</c:v>
                </c:pt>
                <c:pt idx="17">
                  <c:v>1.08534</c:v>
                </c:pt>
                <c:pt idx="18">
                  <c:v>1.09144</c:v>
                </c:pt>
                <c:pt idx="19">
                  <c:v>1.0976600000000001</c:v>
                </c:pt>
                <c:pt idx="20">
                  <c:v>1.1040000000000001</c:v>
                </c:pt>
                <c:pt idx="21">
                  <c:v>1.11046</c:v>
                </c:pt>
                <c:pt idx="22">
                  <c:v>1.11704</c:v>
                </c:pt>
                <c:pt idx="23">
                  <c:v>1.12374</c:v>
                </c:pt>
                <c:pt idx="24">
                  <c:v>1.13056</c:v>
                </c:pt>
                <c:pt idx="25">
                  <c:v>1.1375</c:v>
                </c:pt>
                <c:pt idx="26">
                  <c:v>1.14456</c:v>
                </c:pt>
                <c:pt idx="27">
                  <c:v>1.15174</c:v>
                </c:pt>
                <c:pt idx="28">
                  <c:v>1.1590400000000001</c:v>
                </c:pt>
                <c:pt idx="29">
                  <c:v>1.1664600000000001</c:v>
                </c:pt>
                <c:pt idx="30">
                  <c:v>1.1739999999999999</c:v>
                </c:pt>
                <c:pt idx="31">
                  <c:v>1.1816599999999999</c:v>
                </c:pt>
                <c:pt idx="32">
                  <c:v>1.1894400000000001</c:v>
                </c:pt>
                <c:pt idx="33">
                  <c:v>1.1973400000000001</c:v>
                </c:pt>
                <c:pt idx="34">
                  <c:v>1.20536</c:v>
                </c:pt>
                <c:pt idx="35">
                  <c:v>1.2135</c:v>
                </c:pt>
                <c:pt idx="36">
                  <c:v>1.22176</c:v>
                </c:pt>
                <c:pt idx="37">
                  <c:v>1.23014</c:v>
                </c:pt>
                <c:pt idx="38">
                  <c:v>1.23864</c:v>
                </c:pt>
                <c:pt idx="39">
                  <c:v>1.24726</c:v>
                </c:pt>
                <c:pt idx="40">
                  <c:v>1.256</c:v>
                </c:pt>
                <c:pt idx="41">
                  <c:v>1.2648600000000001</c:v>
                </c:pt>
                <c:pt idx="42">
                  <c:v>1.2738400000000001</c:v>
                </c:pt>
                <c:pt idx="43">
                  <c:v>1.28294</c:v>
                </c:pt>
                <c:pt idx="44">
                  <c:v>1.29216</c:v>
                </c:pt>
                <c:pt idx="45">
                  <c:v>1.3015000000000001</c:v>
                </c:pt>
                <c:pt idx="46">
                  <c:v>1.3109599999999999</c:v>
                </c:pt>
                <c:pt idx="47">
                  <c:v>1.32054</c:v>
                </c:pt>
                <c:pt idx="48">
                  <c:v>1.3302400000000001</c:v>
                </c:pt>
                <c:pt idx="49">
                  <c:v>1.34006</c:v>
                </c:pt>
                <c:pt idx="50">
                  <c:v>1.35</c:v>
                </c:pt>
                <c:pt idx="51">
                  <c:v>1.36006</c:v>
                </c:pt>
                <c:pt idx="52">
                  <c:v>1.3702399999999999</c:v>
                </c:pt>
                <c:pt idx="53">
                  <c:v>1.3805400000000001</c:v>
                </c:pt>
                <c:pt idx="54">
                  <c:v>1.39096</c:v>
                </c:pt>
                <c:pt idx="55">
                  <c:v>1.4015</c:v>
                </c:pt>
                <c:pt idx="56">
                  <c:v>1.4121600000000001</c:v>
                </c:pt>
                <c:pt idx="57">
                  <c:v>1.4229400000000001</c:v>
                </c:pt>
                <c:pt idx="58">
                  <c:v>1.43384</c:v>
                </c:pt>
                <c:pt idx="59">
                  <c:v>1.44486</c:v>
                </c:pt>
                <c:pt idx="60">
                  <c:v>1.456</c:v>
                </c:pt>
                <c:pt idx="61">
                  <c:v>1.46726</c:v>
                </c:pt>
                <c:pt idx="62">
                  <c:v>1.47864</c:v>
                </c:pt>
                <c:pt idx="63">
                  <c:v>1.49014</c:v>
                </c:pt>
                <c:pt idx="64">
                  <c:v>1.50176</c:v>
                </c:pt>
                <c:pt idx="65">
                  <c:v>1.5135000000000001</c:v>
                </c:pt>
                <c:pt idx="66">
                  <c:v>1.52536</c:v>
                </c:pt>
                <c:pt idx="67">
                  <c:v>1.5373399999999999</c:v>
                </c:pt>
                <c:pt idx="68">
                  <c:v>1.5494399999999999</c:v>
                </c:pt>
                <c:pt idx="69">
                  <c:v>1.56166</c:v>
                </c:pt>
                <c:pt idx="70">
                  <c:v>1.5740000000000001</c:v>
                </c:pt>
                <c:pt idx="71">
                  <c:v>1.58646</c:v>
                </c:pt>
                <c:pt idx="72">
                  <c:v>1.59904</c:v>
                </c:pt>
                <c:pt idx="73">
                  <c:v>1.61174</c:v>
                </c:pt>
                <c:pt idx="74">
                  <c:v>1.62456</c:v>
                </c:pt>
                <c:pt idx="75">
                  <c:v>1.6375</c:v>
                </c:pt>
                <c:pt idx="76">
                  <c:v>1.65056</c:v>
                </c:pt>
                <c:pt idx="77">
                  <c:v>1.66374</c:v>
                </c:pt>
                <c:pt idx="78">
                  <c:v>1.6770400000000001</c:v>
                </c:pt>
                <c:pt idx="79">
                  <c:v>1.6904600000000001</c:v>
                </c:pt>
                <c:pt idx="80">
                  <c:v>1.704</c:v>
                </c:pt>
                <c:pt idx="81">
                  <c:v>1.71766</c:v>
                </c:pt>
                <c:pt idx="82">
                  <c:v>1.7314400000000001</c:v>
                </c:pt>
                <c:pt idx="83">
                  <c:v>1.7453399999999999</c:v>
                </c:pt>
                <c:pt idx="84">
                  <c:v>1.75936</c:v>
                </c:pt>
                <c:pt idx="85">
                  <c:v>1.7735000000000001</c:v>
                </c:pt>
                <c:pt idx="86">
                  <c:v>1.78776</c:v>
                </c:pt>
                <c:pt idx="87">
                  <c:v>1.8021400000000001</c:v>
                </c:pt>
                <c:pt idx="88">
                  <c:v>1.81664</c:v>
                </c:pt>
                <c:pt idx="89">
                  <c:v>1.8312600000000001</c:v>
                </c:pt>
                <c:pt idx="90">
                  <c:v>1.8460000000000001</c:v>
                </c:pt>
                <c:pt idx="91">
                  <c:v>1.86086</c:v>
                </c:pt>
                <c:pt idx="92">
                  <c:v>1.87584</c:v>
                </c:pt>
                <c:pt idx="93">
                  <c:v>1.8909400000000001</c:v>
                </c:pt>
                <c:pt idx="94">
                  <c:v>1.9061600000000001</c:v>
                </c:pt>
                <c:pt idx="95">
                  <c:v>1.9215</c:v>
                </c:pt>
                <c:pt idx="96">
                  <c:v>1.93696</c:v>
                </c:pt>
                <c:pt idx="97">
                  <c:v>1.9525399999999999</c:v>
                </c:pt>
                <c:pt idx="98">
                  <c:v>1.96824</c:v>
                </c:pt>
                <c:pt idx="99">
                  <c:v>1.9840599999999999</c:v>
                </c:pt>
                <c:pt idx="100">
                  <c:v>2</c:v>
                </c:pt>
                <c:pt idx="101">
                  <c:v>2.01606</c:v>
                </c:pt>
                <c:pt idx="102">
                  <c:v>2.032239999999998</c:v>
                </c:pt>
                <c:pt idx="103">
                  <c:v>2.04854</c:v>
                </c:pt>
                <c:pt idx="104">
                  <c:v>2.0649600000000001</c:v>
                </c:pt>
                <c:pt idx="105">
                  <c:v>2.0815000000000001</c:v>
                </c:pt>
                <c:pt idx="106">
                  <c:v>2.09816</c:v>
                </c:pt>
                <c:pt idx="107">
                  <c:v>2.1149399999999998</c:v>
                </c:pt>
                <c:pt idx="108">
                  <c:v>2.13184</c:v>
                </c:pt>
                <c:pt idx="109">
                  <c:v>2.14886</c:v>
                </c:pt>
                <c:pt idx="110">
                  <c:v>2.1659999999999999</c:v>
                </c:pt>
                <c:pt idx="111">
                  <c:v>2.1832600000000002</c:v>
                </c:pt>
                <c:pt idx="112">
                  <c:v>2.2006399999999999</c:v>
                </c:pt>
                <c:pt idx="113">
                  <c:v>2.21814</c:v>
                </c:pt>
                <c:pt idx="114">
                  <c:v>2.23576</c:v>
                </c:pt>
                <c:pt idx="115">
                  <c:v>2.2534999999999998</c:v>
                </c:pt>
                <c:pt idx="116">
                  <c:v>2.27136</c:v>
                </c:pt>
                <c:pt idx="117">
                  <c:v>2.2893400000000002</c:v>
                </c:pt>
                <c:pt idx="118">
                  <c:v>2.3074400000000002</c:v>
                </c:pt>
                <c:pt idx="119">
                  <c:v>2.3256600000000001</c:v>
                </c:pt>
                <c:pt idx="120">
                  <c:v>2.3439999999999999</c:v>
                </c:pt>
                <c:pt idx="121">
                  <c:v>2.36246</c:v>
                </c:pt>
                <c:pt idx="122">
                  <c:v>2.38104</c:v>
                </c:pt>
                <c:pt idx="123">
                  <c:v>2.3997399999999991</c:v>
                </c:pt>
                <c:pt idx="124">
                  <c:v>2.418559999999998</c:v>
                </c:pt>
                <c:pt idx="125">
                  <c:v>2.4375</c:v>
                </c:pt>
                <c:pt idx="126">
                  <c:v>2.4565600000000001</c:v>
                </c:pt>
                <c:pt idx="127">
                  <c:v>2.4757400000000001</c:v>
                </c:pt>
                <c:pt idx="128">
                  <c:v>2.495039999999999</c:v>
                </c:pt>
                <c:pt idx="129">
                  <c:v>2.5144600000000001</c:v>
                </c:pt>
                <c:pt idx="130">
                  <c:v>2.5339999999999998</c:v>
                </c:pt>
                <c:pt idx="131">
                  <c:v>2.553659999999998</c:v>
                </c:pt>
                <c:pt idx="132">
                  <c:v>2.5734400000000002</c:v>
                </c:pt>
                <c:pt idx="133">
                  <c:v>2.59334</c:v>
                </c:pt>
                <c:pt idx="134">
                  <c:v>2.6133600000000001</c:v>
                </c:pt>
                <c:pt idx="135">
                  <c:v>2.6335000000000002</c:v>
                </c:pt>
                <c:pt idx="136">
                  <c:v>2.6537600000000001</c:v>
                </c:pt>
                <c:pt idx="137">
                  <c:v>2.67414</c:v>
                </c:pt>
                <c:pt idx="138">
                  <c:v>2.6946400000000001</c:v>
                </c:pt>
                <c:pt idx="139">
                  <c:v>2.7152599999999971</c:v>
                </c:pt>
                <c:pt idx="140">
                  <c:v>2.7360000000000002</c:v>
                </c:pt>
                <c:pt idx="141">
                  <c:v>2.7568600000000001</c:v>
                </c:pt>
                <c:pt idx="142">
                  <c:v>2.7778399999999999</c:v>
                </c:pt>
                <c:pt idx="143">
                  <c:v>2.79894</c:v>
                </c:pt>
                <c:pt idx="144">
                  <c:v>2.82016</c:v>
                </c:pt>
                <c:pt idx="145">
                  <c:v>2.841499999999999</c:v>
                </c:pt>
                <c:pt idx="146">
                  <c:v>2.8629600000000002</c:v>
                </c:pt>
                <c:pt idx="147">
                  <c:v>2.8845399999999999</c:v>
                </c:pt>
                <c:pt idx="148">
                  <c:v>2.906239999999999</c:v>
                </c:pt>
                <c:pt idx="149">
                  <c:v>2.928059999999999</c:v>
                </c:pt>
                <c:pt idx="150">
                  <c:v>2.95</c:v>
                </c:pt>
                <c:pt idx="151">
                  <c:v>2.9720599999999608</c:v>
                </c:pt>
                <c:pt idx="152">
                  <c:v>2.99424</c:v>
                </c:pt>
                <c:pt idx="153">
                  <c:v>3.01654</c:v>
                </c:pt>
                <c:pt idx="154">
                  <c:v>3.038959999999999</c:v>
                </c:pt>
                <c:pt idx="155">
                  <c:v>3.061500000000001</c:v>
                </c:pt>
                <c:pt idx="156">
                  <c:v>3.0841599999999998</c:v>
                </c:pt>
                <c:pt idx="157">
                  <c:v>3.1069399999999998</c:v>
                </c:pt>
                <c:pt idx="158">
                  <c:v>3.1298400000000002</c:v>
                </c:pt>
                <c:pt idx="159">
                  <c:v>3.15286</c:v>
                </c:pt>
                <c:pt idx="160">
                  <c:v>3.1760000000000002</c:v>
                </c:pt>
                <c:pt idx="161">
                  <c:v>3.1992600000000011</c:v>
                </c:pt>
                <c:pt idx="162">
                  <c:v>3.2226400000000002</c:v>
                </c:pt>
                <c:pt idx="163">
                  <c:v>3.24614</c:v>
                </c:pt>
                <c:pt idx="164">
                  <c:v>3.2697600000000011</c:v>
                </c:pt>
                <c:pt idx="165">
                  <c:v>3.2935000000000012</c:v>
                </c:pt>
                <c:pt idx="166">
                  <c:v>3.3173599999999981</c:v>
                </c:pt>
                <c:pt idx="167">
                  <c:v>3.3413400000000002</c:v>
                </c:pt>
                <c:pt idx="168">
                  <c:v>3.3654399999999991</c:v>
                </c:pt>
                <c:pt idx="169">
                  <c:v>3.3896600000000001</c:v>
                </c:pt>
                <c:pt idx="170">
                  <c:v>3.4140000000000001</c:v>
                </c:pt>
                <c:pt idx="171">
                  <c:v>3.4384600000000001</c:v>
                </c:pt>
                <c:pt idx="172">
                  <c:v>3.4630399999999999</c:v>
                </c:pt>
                <c:pt idx="173">
                  <c:v>3.4877400000000001</c:v>
                </c:pt>
                <c:pt idx="174">
                  <c:v>3.5125600000000001</c:v>
                </c:pt>
                <c:pt idx="175">
                  <c:v>3.537500000000001</c:v>
                </c:pt>
                <c:pt idx="176">
                  <c:v>3.5625599999999991</c:v>
                </c:pt>
                <c:pt idx="177">
                  <c:v>3.5877400000000002</c:v>
                </c:pt>
                <c:pt idx="178">
                  <c:v>3.6130399999999998</c:v>
                </c:pt>
                <c:pt idx="179">
                  <c:v>3.6384599999999971</c:v>
                </c:pt>
                <c:pt idx="180">
                  <c:v>3.6640000000000001</c:v>
                </c:pt>
                <c:pt idx="181">
                  <c:v>3.6896599999999991</c:v>
                </c:pt>
                <c:pt idx="182">
                  <c:v>3.7154400000000001</c:v>
                </c:pt>
                <c:pt idx="183">
                  <c:v>3.7413400000000001</c:v>
                </c:pt>
                <c:pt idx="184">
                  <c:v>3.76736</c:v>
                </c:pt>
                <c:pt idx="185">
                  <c:v>3.7934999999999999</c:v>
                </c:pt>
                <c:pt idx="186">
                  <c:v>3.81976</c:v>
                </c:pt>
                <c:pt idx="187">
                  <c:v>3.8461400000000001</c:v>
                </c:pt>
                <c:pt idx="188">
                  <c:v>3.8726399999999961</c:v>
                </c:pt>
                <c:pt idx="189">
                  <c:v>3.89925999999996</c:v>
                </c:pt>
                <c:pt idx="190">
                  <c:v>3.9260000000000002</c:v>
                </c:pt>
                <c:pt idx="191">
                  <c:v>3.9528599999999612</c:v>
                </c:pt>
                <c:pt idx="192">
                  <c:v>3.979839999999998</c:v>
                </c:pt>
                <c:pt idx="193">
                  <c:v>4.0069400000000002</c:v>
                </c:pt>
                <c:pt idx="194">
                  <c:v>4.03416</c:v>
                </c:pt>
                <c:pt idx="195">
                  <c:v>4.0615000000000014</c:v>
                </c:pt>
                <c:pt idx="196">
                  <c:v>4.0889600000000002</c:v>
                </c:pt>
                <c:pt idx="197">
                  <c:v>4.1165400000000014</c:v>
                </c:pt>
                <c:pt idx="198">
                  <c:v>4.1442399999999946</c:v>
                </c:pt>
                <c:pt idx="199">
                  <c:v>4.1720600000000001</c:v>
                </c:pt>
                <c:pt idx="200">
                  <c:v>4.2</c:v>
                </c:pt>
              </c:numCache>
            </c:numRef>
          </c:yVal>
          <c:smooth val="1"/>
          <c:extLst>
            <c:ext xmlns:c16="http://schemas.microsoft.com/office/drawing/2014/chart" uri="{C3380CC4-5D6E-409C-BE32-E72D297353CC}">
              <c16:uniqueId val="{00000000-3A10-8347-8318-715C414E21B0}"/>
            </c:ext>
          </c:extLst>
        </c:ser>
        <c:ser>
          <c:idx val="0"/>
          <c:order val="1"/>
          <c:tx>
            <c:strRef>
              <c:f>'[U08 - data file.xlsx]D - Fig 9 - Bread equilibrium'!$C$15</c:f>
              <c:strCache>
                <c:ptCount val="1"/>
                <c:pt idx="0">
                  <c:v>Demand</c:v>
                </c:pt>
              </c:strCache>
            </c:strRef>
          </c:tx>
          <c:spPr>
            <a:ln w="25400">
              <a:solidFill>
                <a:schemeClr val="accent1"/>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4.1647775362499138</c:v>
                </c:pt>
                <c:pt idx="4">
                  <c:v>4.1366536485687497</c:v>
                </c:pt>
                <c:pt idx="5">
                  <c:v>4.1086703803259059</c:v>
                </c:pt>
                <c:pt idx="6">
                  <c:v>4.0808270284242774</c:v>
                </c:pt>
                <c:pt idx="7">
                  <c:v>4.053122893282155</c:v>
                </c:pt>
                <c:pt idx="8">
                  <c:v>4.0255572788156657</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3.1428686341896839</c:v>
                </c:pt>
                <c:pt idx="44">
                  <c:v>3.119854291018775</c:v>
                </c:pt>
                <c:pt idx="45">
                  <c:v>3.0969550195636422</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07299816"/>
        <c:axId val="2107003656"/>
      </c:scatterChart>
      <c:valAx>
        <c:axId val="2107299816"/>
        <c:scaling>
          <c:orientation val="minMax"/>
          <c:max val="10000"/>
          <c:min val="0"/>
        </c:scaling>
        <c:delete val="0"/>
        <c:axPos val="b"/>
        <c:title>
          <c:tx>
            <c:rich>
              <a:bodyPr/>
              <a:lstStyle/>
              <a:p>
                <a:pPr>
                  <a:defRPr b="0"/>
                </a:pPr>
                <a:r>
                  <a:rPr lang="en-US" b="0"/>
                  <a:t>Quantity, Q</a:t>
                </a:r>
              </a:p>
            </c:rich>
          </c:tx>
          <c:layout>
            <c:manualLayout>
              <c:xMode val="edge"/>
              <c:yMode val="edge"/>
              <c:x val="0.41939414307073902"/>
              <c:y val="0.91536739797305"/>
            </c:manualLayout>
          </c:layout>
          <c:overlay val="0"/>
        </c:title>
        <c:numFmt formatCode="#,##0" sourceLinked="0"/>
        <c:majorTickMark val="out"/>
        <c:minorTickMark val="none"/>
        <c:tickLblPos val="nextTo"/>
        <c:crossAx val="2107003656"/>
        <c:crosses val="autoZero"/>
        <c:crossBetween val="midCat"/>
        <c:majorUnit val="1000"/>
        <c:minorUnit val="2"/>
      </c:valAx>
      <c:valAx>
        <c:axId val="2107003656"/>
        <c:scaling>
          <c:orientation val="minMax"/>
          <c:max val="4.5"/>
        </c:scaling>
        <c:delete val="0"/>
        <c:axPos val="l"/>
        <c:title>
          <c:tx>
            <c:rich>
              <a:bodyPr rot="-5400000" vert="horz"/>
              <a:lstStyle/>
              <a:p>
                <a:pPr>
                  <a:defRPr b="0"/>
                </a:pPr>
                <a:r>
                  <a:rPr lang="en-US" b="0"/>
                  <a:t>Interest rate, r</a:t>
                </a:r>
              </a:p>
            </c:rich>
          </c:tx>
          <c:layout>
            <c:manualLayout>
              <c:xMode val="edge"/>
              <c:yMode val="edge"/>
              <c:x val="2.09903605635757E-6"/>
              <c:y val="0.43299686761492701"/>
            </c:manualLayout>
          </c:layout>
          <c:overlay val="0"/>
        </c:title>
        <c:numFmt formatCode="#,##0.00" sourceLinked="0"/>
        <c:majorTickMark val="out"/>
        <c:minorTickMark val="none"/>
        <c:tickLblPos val="nextTo"/>
        <c:crossAx val="2107299816"/>
        <c:crossesAt val="0"/>
        <c:crossBetween val="midCat"/>
      </c:valAx>
      <c:spPr>
        <a:noFill/>
        <a:ln w="25400">
          <a:noFill/>
        </a:ln>
      </c:spPr>
    </c:plotArea>
    <c:plotVisOnly val="1"/>
    <c:dispBlanksAs val="gap"/>
    <c:showDLblsOverMax val="0"/>
  </c:chart>
  <c:spPr>
    <a:ln>
      <a:noFill/>
    </a:ln>
  </c:spPr>
  <c:txPr>
    <a:bodyPr/>
    <a:lstStyle/>
    <a:p>
      <a:pPr>
        <a:defRPr sz="16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0.1958</cdr:x>
      <cdr:y>0.21494</cdr:y>
    </cdr:from>
    <cdr:to>
      <cdr:x>0.36279</cdr:x>
      <cdr:y>0.26555</cdr:y>
    </cdr:to>
    <cdr:sp macro="" textlink="">
      <cdr:nvSpPr>
        <cdr:cNvPr id="2" name="TextBox 1">
          <a:extLst xmlns:a="http://schemas.openxmlformats.org/drawingml/2006/main">
            <a:ext uri="{FF2B5EF4-FFF2-40B4-BE49-F238E27FC236}">
              <a16:creationId xmlns:a16="http://schemas.microsoft.com/office/drawing/2014/main" id="{700DF3E1-21C7-B14A-A914-C9F1C9B16245}"/>
            </a:ext>
          </a:extLst>
        </cdr:cNvPr>
        <cdr:cNvSpPr txBox="1"/>
      </cdr:nvSpPr>
      <cdr:spPr>
        <a:xfrm xmlns:a="http://schemas.openxmlformats.org/drawingml/2006/main">
          <a:off x="1772301" y="1307280"/>
          <a:ext cx="1511632" cy="307777"/>
        </a:xfrm>
        <a:prstGeom xmlns:a="http://schemas.openxmlformats.org/drawingml/2006/main" prst="rect">
          <a:avLst/>
        </a:prstGeom>
        <a:noFill xmlns:a="http://schemas.openxmlformats.org/drawingml/2006/main"/>
      </cdr:spPr>
      <cdr:txBody>
        <a:bodyPr xmlns:a="http://schemas.openxmlformats.org/drawingml/2006/main" rot="2280000" vertOverflow="clip" wrap="none" lIns="0" tIns="0" rIns="0" bIns="0" rtlCol="0">
          <a:spAutoFit/>
        </a:bodyPr>
        <a:lstStyle xmlns:a="http://schemas.openxmlformats.org/drawingml/2006/main"/>
        <a:p xmlns:a="http://schemas.openxmlformats.org/drawingml/2006/main">
          <a:r>
            <a:rPr lang="en-US" sz="2000">
              <a:solidFill>
                <a:srgbClr val="92D050"/>
              </a:solidFill>
            </a:rPr>
            <a:t>New</a:t>
          </a:r>
          <a:r>
            <a:rPr lang="en-US" sz="2000" b="1">
              <a:solidFill>
                <a:srgbClr val="92D050"/>
              </a:solidFill>
            </a:rPr>
            <a:t> </a:t>
          </a:r>
          <a:r>
            <a:rPr lang="en-US" sz="2000">
              <a:solidFill>
                <a:srgbClr val="92D050"/>
              </a:solidFill>
            </a:rPr>
            <a:t>demand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F32F94-A199-BA43-994C-49B452EB5760}" type="datetimeFigureOut">
              <a:rPr lang="fi-FI"/>
              <a:t>30.9.2022</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A87C9-09FB-1440-9709-679134179B9F}" type="slidenum">
              <a:rPr/>
              <a:t>‹#›</a:t>
            </a:fld>
            <a:endParaRPr lang="fi-FI"/>
          </a:p>
        </p:txBody>
      </p:sp>
    </p:spTree>
    <p:extLst>
      <p:ext uri="{BB962C8B-B14F-4D97-AF65-F5344CB8AC3E}">
        <p14:creationId xmlns:p14="http://schemas.microsoft.com/office/powerpoint/2010/main" val="14525829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F54A87C9-09FB-1440-9709-679134179B9F}" type="slidenum">
              <a:rPr lang="fi-FI" smtClean="0"/>
              <a:t>12</a:t>
            </a:fld>
            <a:endParaRPr lang="fi-FI"/>
          </a:p>
        </p:txBody>
      </p:sp>
    </p:spTree>
    <p:extLst>
      <p:ext uri="{BB962C8B-B14F-4D97-AF65-F5344CB8AC3E}">
        <p14:creationId xmlns:p14="http://schemas.microsoft.com/office/powerpoint/2010/main" val="4176112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F54A87C9-09FB-1440-9709-679134179B9F}" type="slidenum">
              <a:rPr lang="fi-FI" smtClean="0"/>
              <a:t>14</a:t>
            </a:fld>
            <a:endParaRPr lang="fi-FI"/>
          </a:p>
        </p:txBody>
      </p:sp>
    </p:spTree>
    <p:extLst>
      <p:ext uri="{BB962C8B-B14F-4D97-AF65-F5344CB8AC3E}">
        <p14:creationId xmlns:p14="http://schemas.microsoft.com/office/powerpoint/2010/main" val="3847100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0"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167538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0"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3390526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fi-FI"/>
              <a:t>30.9.2022</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fi-FI"/>
              <a:t>30.9.2022</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p>
        </p:txBody>
      </p:sp>
      <p:sp>
        <p:nvSpPr>
          <p:cNvPr id="4" name="Date Placeholder 3"/>
          <p:cNvSpPr>
            <a:spLocks noGrp="1"/>
          </p:cNvSpPr>
          <p:nvPr>
            <p:ph type="dt" sz="half" idx="10"/>
          </p:nvPr>
        </p:nvSpPr>
        <p:spPr/>
        <p:txBody>
          <a:bodyPr/>
          <a:lstStyle/>
          <a:p>
            <a:fld id="{34EC8D82-2964-1544-BECA-E6D4836DD847}" type="datetimeFigureOut">
              <a:rPr lang="fi-FI"/>
              <a:t>30.9.2022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rPr/>
              <a:t>‹#›</a:t>
            </a:fld>
            <a:endParaRPr lang="fi-FI"/>
          </a:p>
        </p:txBody>
      </p:sp>
    </p:spTree>
    <p:extLst>
      <p:ext uri="{BB962C8B-B14F-4D97-AF65-F5344CB8AC3E}">
        <p14:creationId xmlns:p14="http://schemas.microsoft.com/office/powerpoint/2010/main" val="316661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0"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579585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fi-FI"/>
              <a:t>30.9.2022</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fi-FI"/>
              <a:t>30.9.2022</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sp>
        <p:nvSpPr>
          <p:cNvPr id="4" name="Date Placeholder 3"/>
          <p:cNvSpPr>
            <a:spLocks noGrp="1"/>
          </p:cNvSpPr>
          <p:nvPr>
            <p:ph type="dt" sz="half" idx="10"/>
          </p:nvPr>
        </p:nvSpPr>
        <p:spPr/>
        <p:txBody>
          <a:bodyPr/>
          <a:lstStyle/>
          <a:p>
            <a:fld id="{34EC8D82-2964-1544-BECA-E6D4836DD847}" type="datetimeFigureOut">
              <a:rPr lang="fi-FI"/>
              <a:t>30.9.2022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rPr/>
              <a:t>‹#›</a:t>
            </a:fld>
            <a:endParaRPr lang="fi-FI"/>
          </a:p>
        </p:txBody>
      </p:sp>
    </p:spTree>
    <p:extLst>
      <p:ext uri="{BB962C8B-B14F-4D97-AF65-F5344CB8AC3E}">
        <p14:creationId xmlns:p14="http://schemas.microsoft.com/office/powerpoint/2010/main" val="2702019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spTree>
    <p:extLst>
      <p:ext uri="{BB962C8B-B14F-4D97-AF65-F5344CB8AC3E}">
        <p14:creationId xmlns:p14="http://schemas.microsoft.com/office/powerpoint/2010/main" val="373315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4847399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1714719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987855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4112326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4" name="Straight Connector 3"/>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fi-FI"/>
              <a:t>30.9.2022</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a:t>‹#›</a:t>
            </a:fld>
            <a:endParaRPr lang="fi-FI"/>
          </a:p>
        </p:txBody>
      </p:sp>
    </p:spTree>
    <p:extLst>
      <p:ext uri="{BB962C8B-B14F-4D97-AF65-F5344CB8AC3E}">
        <p14:creationId xmlns:p14="http://schemas.microsoft.com/office/powerpoint/2010/main" val="492654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fi-FI"/>
              <a:t>30.9.2022</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a:t>‹#›</a:t>
            </a:fld>
            <a:endParaRPr lang="fi-FI"/>
          </a:p>
        </p:txBody>
      </p:sp>
    </p:spTree>
    <p:extLst>
      <p:ext uri="{BB962C8B-B14F-4D97-AF65-F5344CB8AC3E}">
        <p14:creationId xmlns:p14="http://schemas.microsoft.com/office/powerpoint/2010/main" val="2489048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fi-FI"/>
              <a:t>30.9.2022</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fi-FI"/>
              <a:t>30.9.2022</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spTree>
    <p:extLst>
      <p:ext uri="{BB962C8B-B14F-4D97-AF65-F5344CB8AC3E}">
        <p14:creationId xmlns:p14="http://schemas.microsoft.com/office/powerpoint/2010/main" val="30532145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11352154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6631061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906630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32817930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4" name="Straight Connector 3"/>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fi-FI"/>
              <a:t>30.9.2022</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a:t>‹#›</a:t>
            </a:fld>
            <a:endParaRPr lang="fi-FI"/>
          </a:p>
        </p:txBody>
      </p:sp>
    </p:spTree>
    <p:extLst>
      <p:ext uri="{BB962C8B-B14F-4D97-AF65-F5344CB8AC3E}">
        <p14:creationId xmlns:p14="http://schemas.microsoft.com/office/powerpoint/2010/main" val="5784291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fi-FI"/>
              <a:t>30.9.2022</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a:t>‹#›</a:t>
            </a:fld>
            <a:endParaRPr lang="fi-FI"/>
          </a:p>
        </p:txBody>
      </p:sp>
    </p:spTree>
    <p:extLst>
      <p:ext uri="{BB962C8B-B14F-4D97-AF65-F5344CB8AC3E}">
        <p14:creationId xmlns:p14="http://schemas.microsoft.com/office/powerpoint/2010/main" val="1420750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7" y="0"/>
            <a:ext cx="2585474" cy="2281300"/>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7" y="0"/>
            <a:ext cx="2585474" cy="2281300"/>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44" y="5599324"/>
            <a:ext cx="2828527"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fi-FI"/>
              <a:t>30.9.2022</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a:t>‹#›</a:t>
            </a:fld>
            <a:endParaRPr lang="fi-FI"/>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8"/>
            <a:ext cx="2825594" cy="1196423"/>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fi-FI"/>
              <a:t>30.9.2022</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a:t>‹#›</a:t>
            </a:fld>
            <a:endParaRPr lang="fi-FI"/>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8"/>
            <a:ext cx="2825594" cy="1196423"/>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1"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3471255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fi-FI"/>
              <a:t>30.9.2022</a:t>
            </a:fld>
            <a:endParaRPr lang="fi-FI"/>
          </a:p>
        </p:txBody>
      </p:sp>
      <p:sp>
        <p:nvSpPr>
          <p:cNvPr id="7" name="Footer Placeholder 8"/>
          <p:cNvSpPr>
            <a:spLocks noGrp="1"/>
          </p:cNvSpPr>
          <p:nvPr>
            <p:ph type="ftr" sz="quarter" idx="16"/>
          </p:nvPr>
        </p:nvSpPr>
        <p:spPr/>
        <p:txBody>
          <a:bodyPr/>
          <a:lstStyle>
            <a:lvl1pPr>
              <a:defRPr/>
            </a:lvl1pPr>
          </a:lstStyle>
          <a:p>
            <a:r>
              <a:rPr lang="fi-FI"/>
              <a:t>Matti Sarvimäki</a:t>
            </a:r>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en-US"/>
              <a:t>9/30/22</a:t>
            </a:fld>
            <a:endParaRPr lang="en-US"/>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lang="en-US"/>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en-US"/>
              <a:t>9/30/22</a:t>
            </a:fld>
            <a:endParaRPr lang="en-US"/>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lang="en-US"/>
              <a:t>‹#›</a:t>
            </a:fld>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6" y="0"/>
            <a:ext cx="2585474" cy="2281300"/>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6" y="0"/>
            <a:ext cx="2585474" cy="2281300"/>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43" y="5599324"/>
            <a:ext cx="2828527"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Tree>
    <p:extLst>
      <p:ext uri="{BB962C8B-B14F-4D97-AF65-F5344CB8AC3E}">
        <p14:creationId xmlns:p14="http://schemas.microsoft.com/office/powerpoint/2010/main" val="7816559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en-US"/>
              <a:t>9/30/22</a:t>
            </a:fld>
            <a:endParaRPr lang="en-US"/>
          </a:p>
        </p:txBody>
      </p:sp>
      <p:sp>
        <p:nvSpPr>
          <p:cNvPr id="7" name="Footer Placeholder 8"/>
          <p:cNvSpPr>
            <a:spLocks noGrp="1"/>
          </p:cNvSpPr>
          <p:nvPr>
            <p:ph type="ftr" sz="quarter" idx="16"/>
          </p:nvPr>
        </p:nvSpPr>
        <p:spPr/>
        <p:txBody>
          <a:bodyPr/>
          <a:lstStyle>
            <a:lvl1pPr>
              <a:defRPr/>
            </a:lvl1pPr>
          </a:lstStyle>
          <a:p>
            <a:r>
              <a:rPr lang="fi-FI"/>
              <a:t>Matti Sarvimäki</a:t>
            </a:r>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lang="en-US"/>
              <a:t>‹#›</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6"/>
            <a:ext cx="2825594" cy="1196423"/>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_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Tree>
    <p:extLst>
      <p:ext uri="{BB962C8B-B14F-4D97-AF65-F5344CB8AC3E}">
        <p14:creationId xmlns:p14="http://schemas.microsoft.com/office/powerpoint/2010/main" val="38128703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en-US"/>
              <a:t>9/30/22</a:t>
            </a:fld>
            <a:endParaRPr lang="en-US"/>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lang="en-US"/>
              <a:t>‹#›</a:t>
            </a:fld>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6"/>
            <a:ext cx="2825594" cy="1196423"/>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fi-FI"/>
              <a:t>30.9.2022</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p>
        </p:txBody>
      </p:sp>
      <p:sp>
        <p:nvSpPr>
          <p:cNvPr id="4" name="Date Placeholder 3"/>
          <p:cNvSpPr>
            <a:spLocks noGrp="1"/>
          </p:cNvSpPr>
          <p:nvPr>
            <p:ph type="dt" sz="half" idx="10"/>
          </p:nvPr>
        </p:nvSpPr>
        <p:spPr/>
        <p:txBody>
          <a:bodyPr/>
          <a:lstStyle/>
          <a:p>
            <a:fld id="{34EC8D82-2964-1544-BECA-E6D4836DD847}" type="datetimeFigureOut">
              <a:rPr lang="fi-FI"/>
              <a:t>30.9.2022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rPr/>
              <a:t>‹#›</a:t>
            </a:fld>
            <a:endParaRPr lang="fi-FI"/>
          </a:p>
        </p:txBody>
      </p:sp>
    </p:spTree>
    <p:extLst>
      <p:ext uri="{BB962C8B-B14F-4D97-AF65-F5344CB8AC3E}">
        <p14:creationId xmlns:p14="http://schemas.microsoft.com/office/powerpoint/2010/main" val="3166612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fi-FI"/>
              <a:t>30.9.2022</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a:t>‹#›</a:t>
            </a:fld>
            <a:endParaRPr lang="fi-F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797" r:id="rId7"/>
    <p:sldLayoutId id="2147483667" r:id="rId8"/>
    <p:sldLayoutId id="2147483668" r:id="rId9"/>
    <p:sldLayoutId id="2147483798" r:id="rId10"/>
    <p:sldLayoutId id="2147483800"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fi-FI"/>
              <a:t>30.9.2022</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a:t>‹#›</a:t>
            </a:fld>
            <a:endParaRPr lang="fi-FI"/>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799" r:id="rId9"/>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fi-FI"/>
              <a:t>30.9.2022</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a:t>‹#›</a:t>
            </a:fld>
            <a:endParaRPr lang="fi-FI"/>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fi-FI"/>
              <a:t>30.9.2022</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a:t>‹#›</a:t>
            </a:fld>
            <a:endParaRPr lang="fi-FI"/>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fi-FI"/>
              <a:t>30.9.2022</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a:t>‹#›</a:t>
            </a:fld>
            <a:endParaRPr lang="fi-FI"/>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fi-FI"/>
              <a:t>30.9.2022</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a:t>‹#›</a:t>
            </a:fld>
            <a:endParaRPr lang="fi-FI"/>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fi-FI"/>
              <a:t>30.9.2022</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a:t>‹#›</a:t>
            </a:fld>
            <a:endParaRPr lang="fi-FI"/>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en-US"/>
              <a:t>9/30/22</a:t>
            </a:fld>
            <a:endParaRPr lang="en-US"/>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en-US"/>
              <a:t>9/30/22</a:t>
            </a:fld>
            <a:endParaRPr lang="en-US"/>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68A27B9-1314-A442-8D1C-55D4F9566C69}"/>
              </a:ext>
            </a:extLst>
          </p:cNvPr>
          <p:cNvSpPr>
            <a:spLocks noGrp="1"/>
          </p:cNvSpPr>
          <p:nvPr>
            <p:ph type="subTitle" idx="1"/>
          </p:nvPr>
        </p:nvSpPr>
        <p:spPr/>
        <p:txBody>
          <a:bodyPr/>
          <a:lstStyle/>
          <a:p>
            <a:r>
              <a:rPr lang="fi-FI" dirty="0"/>
              <a:t>Juuso Välimäki</a:t>
            </a:r>
          </a:p>
          <a:p>
            <a:r>
              <a:rPr lang="fi-FI" dirty="0"/>
              <a:t>October 11, 2022</a:t>
            </a:r>
          </a:p>
        </p:txBody>
      </p:sp>
      <p:sp>
        <p:nvSpPr>
          <p:cNvPr id="3" name="Title 2">
            <a:extLst>
              <a:ext uri="{FF2B5EF4-FFF2-40B4-BE49-F238E27FC236}">
                <a16:creationId xmlns:a16="http://schemas.microsoft.com/office/drawing/2014/main" id="{A01EAF52-B3E3-BB41-A472-F9DED1FBE18A}"/>
              </a:ext>
            </a:extLst>
          </p:cNvPr>
          <p:cNvSpPr>
            <a:spLocks noGrp="1"/>
          </p:cNvSpPr>
          <p:nvPr>
            <p:ph type="ctrTitle"/>
          </p:nvPr>
        </p:nvSpPr>
        <p:spPr>
          <a:xfrm>
            <a:off x="584307" y="2291593"/>
            <a:ext cx="7975385" cy="2636000"/>
          </a:xfrm>
        </p:spPr>
        <p:txBody>
          <a:bodyPr/>
          <a:lstStyle/>
          <a:p>
            <a:br>
              <a:rPr lang="fi-FI" sz="3600" dirty="0"/>
            </a:br>
            <a:br>
              <a:rPr lang="fi-FI" sz="3600" dirty="0"/>
            </a:br>
            <a:br>
              <a:rPr lang="fi-FI" sz="3600" dirty="0"/>
            </a:br>
            <a:br>
              <a:rPr lang="fi-FI" sz="3600" dirty="0"/>
            </a:br>
            <a:br>
              <a:rPr lang="fi-FI" sz="3600" dirty="0"/>
            </a:br>
            <a:br>
              <a:rPr lang="fi-FI" sz="3600" dirty="0"/>
            </a:br>
            <a:br>
              <a:rPr lang="fi-FI" sz="3600" dirty="0"/>
            </a:br>
            <a:r>
              <a:rPr lang="en-US" sz="3600" dirty="0"/>
              <a:t>Lecture 11: Financial Markets and Banking</a:t>
            </a:r>
            <a:br>
              <a:rPr lang="fi-FI" sz="3600" dirty="0"/>
            </a:br>
            <a:endParaRPr lang="fi-FI" sz="3600" dirty="0"/>
          </a:p>
        </p:txBody>
      </p:sp>
    </p:spTree>
    <p:extLst>
      <p:ext uri="{BB962C8B-B14F-4D97-AF65-F5344CB8AC3E}">
        <p14:creationId xmlns:p14="http://schemas.microsoft.com/office/powerpoint/2010/main" val="2243340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a:extLst>
              <a:ext uri="{FF2B5EF4-FFF2-40B4-BE49-F238E27FC236}">
                <a16:creationId xmlns:a16="http://schemas.microsoft.com/office/drawing/2014/main" id="{4AB7C581-3E60-3C47-B74D-43E1FB711957}"/>
              </a:ext>
            </a:extLst>
          </p:cNvPr>
          <p:cNvCxnSpPr>
            <a:cxnSpLocks/>
            <a:endCxn id="48" idx="1"/>
          </p:cNvCxnSpPr>
          <p:nvPr/>
        </p:nvCxnSpPr>
        <p:spPr>
          <a:xfrm>
            <a:off x="4884070" y="1118735"/>
            <a:ext cx="3111261" cy="4356369"/>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68" name="Freeform 67">
            <a:extLst>
              <a:ext uri="{FF2B5EF4-FFF2-40B4-BE49-F238E27FC236}">
                <a16:creationId xmlns:a16="http://schemas.microsoft.com/office/drawing/2014/main" id="{F5BB14CB-6BA5-E94C-A1F2-51D9BCF64BE7}"/>
              </a:ext>
            </a:extLst>
          </p:cNvPr>
          <p:cNvSpPr/>
          <p:nvPr/>
        </p:nvSpPr>
        <p:spPr>
          <a:xfrm>
            <a:off x="5873658" y="2029503"/>
            <a:ext cx="2710439" cy="3053689"/>
          </a:xfrm>
          <a:custGeom>
            <a:avLst/>
            <a:gdLst>
              <a:gd name="connsiteX0" fmla="*/ 0 w 2128520"/>
              <a:gd name="connsiteY0" fmla="*/ 0 h 2387600"/>
              <a:gd name="connsiteX1" fmla="*/ 269240 w 2128520"/>
              <a:gd name="connsiteY1" fmla="*/ 746760 h 2387600"/>
              <a:gd name="connsiteX2" fmla="*/ 650240 w 2128520"/>
              <a:gd name="connsiteY2" fmla="*/ 1376680 h 2387600"/>
              <a:gd name="connsiteX3" fmla="*/ 1107440 w 2128520"/>
              <a:gd name="connsiteY3" fmla="*/ 1874520 h 2387600"/>
              <a:gd name="connsiteX4" fmla="*/ 1666240 w 2128520"/>
              <a:gd name="connsiteY4" fmla="*/ 2235200 h 2387600"/>
              <a:gd name="connsiteX5" fmla="*/ 2128520 w 2128520"/>
              <a:gd name="connsiteY5" fmla="*/ 2387600 h 2387600"/>
              <a:gd name="connsiteX0" fmla="*/ 0 w 1666240"/>
              <a:gd name="connsiteY0" fmla="*/ 0 h 2235200"/>
              <a:gd name="connsiteX1" fmla="*/ 269240 w 1666240"/>
              <a:gd name="connsiteY1" fmla="*/ 746760 h 2235200"/>
              <a:gd name="connsiteX2" fmla="*/ 650240 w 1666240"/>
              <a:gd name="connsiteY2" fmla="*/ 1376680 h 2235200"/>
              <a:gd name="connsiteX3" fmla="*/ 1107440 w 1666240"/>
              <a:gd name="connsiteY3" fmla="*/ 1874520 h 2235200"/>
              <a:gd name="connsiteX4" fmla="*/ 1666240 w 1666240"/>
              <a:gd name="connsiteY4" fmla="*/ 2235200 h 22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240" h="2235200">
                <a:moveTo>
                  <a:pt x="0" y="0"/>
                </a:moveTo>
                <a:cubicBezTo>
                  <a:pt x="80433" y="258656"/>
                  <a:pt x="160867" y="517313"/>
                  <a:pt x="269240" y="746760"/>
                </a:cubicBezTo>
                <a:cubicBezTo>
                  <a:pt x="377613" y="976207"/>
                  <a:pt x="510540" y="1188720"/>
                  <a:pt x="650240" y="1376680"/>
                </a:cubicBezTo>
                <a:cubicBezTo>
                  <a:pt x="789940" y="1564640"/>
                  <a:pt x="938107" y="1731433"/>
                  <a:pt x="1107440" y="1874520"/>
                </a:cubicBezTo>
                <a:cubicBezTo>
                  <a:pt x="1276773" y="2017607"/>
                  <a:pt x="1496060" y="2149687"/>
                  <a:pt x="1666240" y="2235200"/>
                </a:cubicBezTo>
              </a:path>
            </a:pathLst>
          </a:custGeom>
          <a:ln>
            <a:solidFill>
              <a:schemeClr val="accent3">
                <a:lumMod val="20000"/>
                <a:lumOff val="8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cxnSp>
        <p:nvCxnSpPr>
          <p:cNvPr id="28" name="Straight Connector 27">
            <a:extLst>
              <a:ext uri="{FF2B5EF4-FFF2-40B4-BE49-F238E27FC236}">
                <a16:creationId xmlns:a16="http://schemas.microsoft.com/office/drawing/2014/main" id="{DA0AC542-3BF6-8D43-922A-9BE50F095BF0}"/>
              </a:ext>
            </a:extLst>
          </p:cNvPr>
          <p:cNvCxnSpPr>
            <a:cxnSpLocks/>
            <a:stCxn id="63" idx="5"/>
            <a:endCxn id="27" idx="5"/>
          </p:cNvCxnSpPr>
          <p:nvPr/>
        </p:nvCxnSpPr>
        <p:spPr>
          <a:xfrm>
            <a:off x="4901433" y="1144191"/>
            <a:ext cx="3813846" cy="4337661"/>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32375CA9-8810-244E-B0CA-4326714C99D8}"/>
              </a:ext>
            </a:extLst>
          </p:cNvPr>
          <p:cNvSpPr>
            <a:spLocks noGrp="1"/>
          </p:cNvSpPr>
          <p:nvPr>
            <p:ph type="ctrTitle"/>
          </p:nvPr>
        </p:nvSpPr>
        <p:spPr>
          <a:xfrm>
            <a:off x="540002" y="381000"/>
            <a:ext cx="8085599" cy="553064"/>
          </a:xfrm>
        </p:spPr>
        <p:txBody>
          <a:bodyPr/>
          <a:lstStyle/>
          <a:p>
            <a:r>
              <a:rPr lang="fi-FI" sz="3200"/>
              <a:t>Private </a:t>
            </a:r>
            <a:r>
              <a:rPr lang="fi-FI" sz="3200" err="1"/>
              <a:t>investment</a:t>
            </a:r>
            <a:endParaRPr lang="fi-FI" sz="3200"/>
          </a:p>
        </p:txBody>
      </p:sp>
      <p:sp>
        <p:nvSpPr>
          <p:cNvPr id="3" name="Content Placeholder 2">
            <a:extLst>
              <a:ext uri="{FF2B5EF4-FFF2-40B4-BE49-F238E27FC236}">
                <a16:creationId xmlns:a16="http://schemas.microsoft.com/office/drawing/2014/main" id="{8B2036E8-6A74-BA4E-8725-489BB3BBA798}"/>
              </a:ext>
            </a:extLst>
          </p:cNvPr>
          <p:cNvSpPr>
            <a:spLocks noGrp="1"/>
          </p:cNvSpPr>
          <p:nvPr>
            <p:ph sz="quarter" idx="14"/>
          </p:nvPr>
        </p:nvSpPr>
        <p:spPr>
          <a:xfrm>
            <a:off x="621592" y="1034074"/>
            <a:ext cx="3988079" cy="4506059"/>
          </a:xfrm>
        </p:spPr>
        <p:txBody>
          <a:bodyPr/>
          <a:lstStyle/>
          <a:p>
            <a:r>
              <a:rPr lang="en-US" dirty="0"/>
              <a:t>Investment up to €100k in a project with return 40%</a:t>
            </a:r>
            <a:endParaRPr lang="en-US" sz="1600" dirty="0"/>
          </a:p>
          <a:p>
            <a:pPr marL="580500" lvl="1" indent="-342900">
              <a:buFont typeface="Arial" panose="020B0604020202020204" pitchFamily="34" charset="0"/>
              <a:buChar char="•"/>
            </a:pPr>
            <a:r>
              <a:rPr lang="en-US" sz="1600" dirty="0"/>
              <a:t>For simplicity, assume no risk and any amount of investment between 0 and €</a:t>
            </a:r>
            <a:r>
              <a:rPr lang="en-US" sz="1600" b="1" dirty="0"/>
              <a:t> </a:t>
            </a:r>
            <a:r>
              <a:rPr lang="en-US" sz="1600" dirty="0"/>
              <a:t>is feasible</a:t>
            </a:r>
          </a:p>
          <a:p>
            <a:r>
              <a:rPr lang="en-US" dirty="0"/>
              <a:t>Is borrowing at 20% a good deal here?</a:t>
            </a:r>
          </a:p>
          <a:p>
            <a:pPr marL="580500" lvl="1" indent="-342900">
              <a:buFont typeface="Arial" panose="020B0604020202020204" pitchFamily="34" charset="0"/>
              <a:buChar char="•"/>
            </a:pPr>
            <a:r>
              <a:rPr lang="en-US" sz="1600" dirty="0"/>
              <a:t>€140k income next period -&gt; NPV gives maximal consumption of €116k this period</a:t>
            </a:r>
          </a:p>
          <a:p>
            <a:pPr marL="580500" lvl="1" indent="-342900">
              <a:buFont typeface="Arial" panose="020B0604020202020204" pitchFamily="34" charset="0"/>
              <a:buChar char="•"/>
            </a:pPr>
            <a:r>
              <a:rPr lang="en-US" dirty="0"/>
              <a:t>Full investment and borrowing for current consumption at this rate of interest</a:t>
            </a:r>
          </a:p>
        </p:txBody>
      </p:sp>
      <p:cxnSp>
        <p:nvCxnSpPr>
          <p:cNvPr id="43" name="Straight Connector 42">
            <a:extLst>
              <a:ext uri="{FF2B5EF4-FFF2-40B4-BE49-F238E27FC236}">
                <a16:creationId xmlns:a16="http://schemas.microsoft.com/office/drawing/2014/main" id="{5501B16A-A04E-1B40-BB51-4686A437EBC4}"/>
              </a:ext>
            </a:extLst>
          </p:cNvPr>
          <p:cNvCxnSpPr>
            <a:cxnSpLocks/>
          </p:cNvCxnSpPr>
          <p:nvPr/>
        </p:nvCxnSpPr>
        <p:spPr>
          <a:xfrm>
            <a:off x="4879476" y="888642"/>
            <a:ext cx="0" cy="4567754"/>
          </a:xfrm>
          <a:prstGeom prst="line">
            <a:avLst/>
          </a:prstGeom>
          <a:ln>
            <a:solidFill>
              <a:srgbClr val="0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243DFD-FB99-8A48-967F-1B52705EF099}"/>
              </a:ext>
            </a:extLst>
          </p:cNvPr>
          <p:cNvCxnSpPr>
            <a:cxnSpLocks/>
          </p:cNvCxnSpPr>
          <p:nvPr/>
        </p:nvCxnSpPr>
        <p:spPr>
          <a:xfrm>
            <a:off x="4879476" y="5454316"/>
            <a:ext cx="4174372" cy="0"/>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7E7AE971-9E3F-6040-B4CB-C412EE049904}"/>
              </a:ext>
            </a:extLst>
          </p:cNvPr>
          <p:cNvSpPr txBox="1"/>
          <p:nvPr/>
        </p:nvSpPr>
        <p:spPr>
          <a:xfrm rot="5400000">
            <a:off x="7810665" y="5428497"/>
            <a:ext cx="369332" cy="462546"/>
          </a:xfrm>
          <a:prstGeom prst="rect">
            <a:avLst/>
          </a:prstGeom>
          <a:noFill/>
        </p:spPr>
        <p:txBody>
          <a:bodyPr vert="vert270" wrap="square" rtlCol="0">
            <a:spAutoFit/>
          </a:bodyPr>
          <a:lstStyle/>
          <a:p>
            <a:pPr algn="ctr"/>
            <a:r>
              <a:rPr lang="fi-FI" sz="1200"/>
              <a:t>100</a:t>
            </a:r>
          </a:p>
        </p:txBody>
      </p:sp>
      <p:sp>
        <p:nvSpPr>
          <p:cNvPr id="49" name="Oval 48">
            <a:extLst>
              <a:ext uri="{FF2B5EF4-FFF2-40B4-BE49-F238E27FC236}">
                <a16:creationId xmlns:a16="http://schemas.microsoft.com/office/drawing/2014/main" id="{1D0330D0-E9E1-6548-B5D6-C2DDE6C1EC7C}"/>
              </a:ext>
            </a:extLst>
          </p:cNvPr>
          <p:cNvSpPr/>
          <p:nvPr/>
        </p:nvSpPr>
        <p:spPr>
          <a:xfrm>
            <a:off x="4847001" y="1908223"/>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1051A930-0D39-0B48-8EDA-8EB4A587D010}"/>
              </a:ext>
            </a:extLst>
          </p:cNvPr>
          <p:cNvSpPr/>
          <p:nvPr/>
        </p:nvSpPr>
        <p:spPr>
          <a:xfrm>
            <a:off x="4846417" y="2574311"/>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Freeform 52">
            <a:extLst>
              <a:ext uri="{FF2B5EF4-FFF2-40B4-BE49-F238E27FC236}">
                <a16:creationId xmlns:a16="http://schemas.microsoft.com/office/drawing/2014/main" id="{14941BB1-B90C-4542-8F19-06CB7AE76758}"/>
              </a:ext>
            </a:extLst>
          </p:cNvPr>
          <p:cNvSpPr/>
          <p:nvPr/>
        </p:nvSpPr>
        <p:spPr>
          <a:xfrm>
            <a:off x="5521638" y="2224838"/>
            <a:ext cx="2710439" cy="3053689"/>
          </a:xfrm>
          <a:custGeom>
            <a:avLst/>
            <a:gdLst>
              <a:gd name="connsiteX0" fmla="*/ 0 w 2128520"/>
              <a:gd name="connsiteY0" fmla="*/ 0 h 2387600"/>
              <a:gd name="connsiteX1" fmla="*/ 269240 w 2128520"/>
              <a:gd name="connsiteY1" fmla="*/ 746760 h 2387600"/>
              <a:gd name="connsiteX2" fmla="*/ 650240 w 2128520"/>
              <a:gd name="connsiteY2" fmla="*/ 1376680 h 2387600"/>
              <a:gd name="connsiteX3" fmla="*/ 1107440 w 2128520"/>
              <a:gd name="connsiteY3" fmla="*/ 1874520 h 2387600"/>
              <a:gd name="connsiteX4" fmla="*/ 1666240 w 2128520"/>
              <a:gd name="connsiteY4" fmla="*/ 2235200 h 2387600"/>
              <a:gd name="connsiteX5" fmla="*/ 2128520 w 2128520"/>
              <a:gd name="connsiteY5" fmla="*/ 2387600 h 2387600"/>
              <a:gd name="connsiteX0" fmla="*/ 0 w 1666240"/>
              <a:gd name="connsiteY0" fmla="*/ 0 h 2235200"/>
              <a:gd name="connsiteX1" fmla="*/ 269240 w 1666240"/>
              <a:gd name="connsiteY1" fmla="*/ 746760 h 2235200"/>
              <a:gd name="connsiteX2" fmla="*/ 650240 w 1666240"/>
              <a:gd name="connsiteY2" fmla="*/ 1376680 h 2235200"/>
              <a:gd name="connsiteX3" fmla="*/ 1107440 w 1666240"/>
              <a:gd name="connsiteY3" fmla="*/ 1874520 h 2235200"/>
              <a:gd name="connsiteX4" fmla="*/ 1666240 w 1666240"/>
              <a:gd name="connsiteY4" fmla="*/ 2235200 h 22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240" h="2235200">
                <a:moveTo>
                  <a:pt x="0" y="0"/>
                </a:moveTo>
                <a:cubicBezTo>
                  <a:pt x="80433" y="258656"/>
                  <a:pt x="160867" y="517313"/>
                  <a:pt x="269240" y="746760"/>
                </a:cubicBezTo>
                <a:cubicBezTo>
                  <a:pt x="377613" y="976207"/>
                  <a:pt x="510540" y="1188720"/>
                  <a:pt x="650240" y="1376680"/>
                </a:cubicBezTo>
                <a:cubicBezTo>
                  <a:pt x="789940" y="1564640"/>
                  <a:pt x="938107" y="1731433"/>
                  <a:pt x="1107440" y="1874520"/>
                </a:cubicBezTo>
                <a:cubicBezTo>
                  <a:pt x="1276773" y="2017607"/>
                  <a:pt x="1496060" y="2149687"/>
                  <a:pt x="1666240" y="2235200"/>
                </a:cubicBezTo>
              </a:path>
            </a:pathLst>
          </a:custGeom>
          <a:ln>
            <a:solidFill>
              <a:schemeClr val="accent3">
                <a:lumMod val="20000"/>
                <a:lumOff val="8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sp>
        <p:nvSpPr>
          <p:cNvPr id="57" name="Freeform 56">
            <a:extLst>
              <a:ext uri="{FF2B5EF4-FFF2-40B4-BE49-F238E27FC236}">
                <a16:creationId xmlns:a16="http://schemas.microsoft.com/office/drawing/2014/main" id="{B0DC58C6-2DCA-EB44-B575-728962AEF4B0}"/>
              </a:ext>
            </a:extLst>
          </p:cNvPr>
          <p:cNvSpPr/>
          <p:nvPr/>
        </p:nvSpPr>
        <p:spPr>
          <a:xfrm>
            <a:off x="5698302" y="2149418"/>
            <a:ext cx="2710439" cy="3053689"/>
          </a:xfrm>
          <a:custGeom>
            <a:avLst/>
            <a:gdLst>
              <a:gd name="connsiteX0" fmla="*/ 0 w 2128520"/>
              <a:gd name="connsiteY0" fmla="*/ 0 h 2387600"/>
              <a:gd name="connsiteX1" fmla="*/ 269240 w 2128520"/>
              <a:gd name="connsiteY1" fmla="*/ 746760 h 2387600"/>
              <a:gd name="connsiteX2" fmla="*/ 650240 w 2128520"/>
              <a:gd name="connsiteY2" fmla="*/ 1376680 h 2387600"/>
              <a:gd name="connsiteX3" fmla="*/ 1107440 w 2128520"/>
              <a:gd name="connsiteY3" fmla="*/ 1874520 h 2387600"/>
              <a:gd name="connsiteX4" fmla="*/ 1666240 w 2128520"/>
              <a:gd name="connsiteY4" fmla="*/ 2235200 h 2387600"/>
              <a:gd name="connsiteX5" fmla="*/ 2128520 w 2128520"/>
              <a:gd name="connsiteY5" fmla="*/ 2387600 h 2387600"/>
              <a:gd name="connsiteX0" fmla="*/ 0 w 1666240"/>
              <a:gd name="connsiteY0" fmla="*/ 0 h 2235200"/>
              <a:gd name="connsiteX1" fmla="*/ 269240 w 1666240"/>
              <a:gd name="connsiteY1" fmla="*/ 746760 h 2235200"/>
              <a:gd name="connsiteX2" fmla="*/ 650240 w 1666240"/>
              <a:gd name="connsiteY2" fmla="*/ 1376680 h 2235200"/>
              <a:gd name="connsiteX3" fmla="*/ 1107440 w 1666240"/>
              <a:gd name="connsiteY3" fmla="*/ 1874520 h 2235200"/>
              <a:gd name="connsiteX4" fmla="*/ 1666240 w 1666240"/>
              <a:gd name="connsiteY4" fmla="*/ 2235200 h 22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240" h="2235200">
                <a:moveTo>
                  <a:pt x="0" y="0"/>
                </a:moveTo>
                <a:cubicBezTo>
                  <a:pt x="80433" y="258656"/>
                  <a:pt x="160867" y="517313"/>
                  <a:pt x="269240" y="746760"/>
                </a:cubicBezTo>
                <a:cubicBezTo>
                  <a:pt x="377613" y="976207"/>
                  <a:pt x="510540" y="1188720"/>
                  <a:pt x="650240" y="1376680"/>
                </a:cubicBezTo>
                <a:cubicBezTo>
                  <a:pt x="789940" y="1564640"/>
                  <a:pt x="938107" y="1731433"/>
                  <a:pt x="1107440" y="1874520"/>
                </a:cubicBezTo>
                <a:cubicBezTo>
                  <a:pt x="1276773" y="2017607"/>
                  <a:pt x="1496060" y="2149687"/>
                  <a:pt x="1666240" y="2235200"/>
                </a:cubicBezTo>
              </a:path>
            </a:pathLst>
          </a:custGeom>
          <a:ln>
            <a:solidFill>
              <a:schemeClr val="accent3">
                <a:lumMod val="20000"/>
                <a:lumOff val="8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sp>
        <p:nvSpPr>
          <p:cNvPr id="64" name="TextBox 63">
            <a:extLst>
              <a:ext uri="{FF2B5EF4-FFF2-40B4-BE49-F238E27FC236}">
                <a16:creationId xmlns:a16="http://schemas.microsoft.com/office/drawing/2014/main" id="{042E4C42-725E-3E42-84DC-73184BC3A880}"/>
              </a:ext>
            </a:extLst>
          </p:cNvPr>
          <p:cNvSpPr txBox="1"/>
          <p:nvPr/>
        </p:nvSpPr>
        <p:spPr>
          <a:xfrm rot="5400000">
            <a:off x="4469893" y="887467"/>
            <a:ext cx="369332" cy="462546"/>
          </a:xfrm>
          <a:prstGeom prst="rect">
            <a:avLst/>
          </a:prstGeom>
          <a:noFill/>
        </p:spPr>
        <p:txBody>
          <a:bodyPr vert="vert270" wrap="square" rtlCol="0">
            <a:spAutoFit/>
          </a:bodyPr>
          <a:lstStyle/>
          <a:p>
            <a:pPr algn="ctr"/>
            <a:r>
              <a:rPr lang="fi-FI" sz="1200"/>
              <a:t>140</a:t>
            </a:r>
          </a:p>
        </p:txBody>
      </p:sp>
      <p:sp>
        <p:nvSpPr>
          <p:cNvPr id="63" name="Oval 62">
            <a:extLst>
              <a:ext uri="{FF2B5EF4-FFF2-40B4-BE49-F238E27FC236}">
                <a16:creationId xmlns:a16="http://schemas.microsoft.com/office/drawing/2014/main" id="{6A9C8894-1785-1C43-9851-66321434E1AF}"/>
              </a:ext>
            </a:extLst>
          </p:cNvPr>
          <p:cNvSpPr/>
          <p:nvPr/>
        </p:nvSpPr>
        <p:spPr>
          <a:xfrm>
            <a:off x="4839977" y="1082735"/>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DC3CFAE0-2D3D-2846-9F6E-87B1C48D9152}"/>
              </a:ext>
            </a:extLst>
          </p:cNvPr>
          <p:cNvSpPr/>
          <p:nvPr/>
        </p:nvSpPr>
        <p:spPr>
          <a:xfrm>
            <a:off x="7959932" y="5430664"/>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04EC14C-EB6C-4C4C-AAB6-4D0E5285671E}"/>
              </a:ext>
            </a:extLst>
          </p:cNvPr>
          <p:cNvSpPr txBox="1"/>
          <p:nvPr/>
        </p:nvSpPr>
        <p:spPr>
          <a:xfrm rot="5400000">
            <a:off x="8503973" y="5397730"/>
            <a:ext cx="369332" cy="462546"/>
          </a:xfrm>
          <a:prstGeom prst="rect">
            <a:avLst/>
          </a:prstGeom>
          <a:noFill/>
        </p:spPr>
        <p:txBody>
          <a:bodyPr vert="vert270" wrap="square" rtlCol="0">
            <a:spAutoFit/>
          </a:bodyPr>
          <a:lstStyle/>
          <a:p>
            <a:pPr algn="ctr"/>
            <a:r>
              <a:rPr lang="fi-FI" sz="1200"/>
              <a:t>116</a:t>
            </a:r>
          </a:p>
        </p:txBody>
      </p:sp>
      <p:sp>
        <p:nvSpPr>
          <p:cNvPr id="27" name="Oval 26">
            <a:extLst>
              <a:ext uri="{FF2B5EF4-FFF2-40B4-BE49-F238E27FC236}">
                <a16:creationId xmlns:a16="http://schemas.microsoft.com/office/drawing/2014/main" id="{7C19418A-8AFE-0641-823A-093BF20FCA90}"/>
              </a:ext>
            </a:extLst>
          </p:cNvPr>
          <p:cNvSpPr/>
          <p:nvPr/>
        </p:nvSpPr>
        <p:spPr>
          <a:xfrm>
            <a:off x="8653823" y="5420396"/>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reeform 30">
            <a:extLst>
              <a:ext uri="{FF2B5EF4-FFF2-40B4-BE49-F238E27FC236}">
                <a16:creationId xmlns:a16="http://schemas.microsoft.com/office/drawing/2014/main" id="{497A19EA-1871-164F-9835-621F17D85C31}"/>
              </a:ext>
            </a:extLst>
          </p:cNvPr>
          <p:cNvSpPr/>
          <p:nvPr/>
        </p:nvSpPr>
        <p:spPr>
          <a:xfrm>
            <a:off x="6199922" y="1911446"/>
            <a:ext cx="2710439" cy="3053689"/>
          </a:xfrm>
          <a:custGeom>
            <a:avLst/>
            <a:gdLst>
              <a:gd name="connsiteX0" fmla="*/ 0 w 2128520"/>
              <a:gd name="connsiteY0" fmla="*/ 0 h 2387600"/>
              <a:gd name="connsiteX1" fmla="*/ 269240 w 2128520"/>
              <a:gd name="connsiteY1" fmla="*/ 746760 h 2387600"/>
              <a:gd name="connsiteX2" fmla="*/ 650240 w 2128520"/>
              <a:gd name="connsiteY2" fmla="*/ 1376680 h 2387600"/>
              <a:gd name="connsiteX3" fmla="*/ 1107440 w 2128520"/>
              <a:gd name="connsiteY3" fmla="*/ 1874520 h 2387600"/>
              <a:gd name="connsiteX4" fmla="*/ 1666240 w 2128520"/>
              <a:gd name="connsiteY4" fmla="*/ 2235200 h 2387600"/>
              <a:gd name="connsiteX5" fmla="*/ 2128520 w 2128520"/>
              <a:gd name="connsiteY5" fmla="*/ 2387600 h 2387600"/>
              <a:gd name="connsiteX0" fmla="*/ 0 w 1666240"/>
              <a:gd name="connsiteY0" fmla="*/ 0 h 2235200"/>
              <a:gd name="connsiteX1" fmla="*/ 269240 w 1666240"/>
              <a:gd name="connsiteY1" fmla="*/ 746760 h 2235200"/>
              <a:gd name="connsiteX2" fmla="*/ 650240 w 1666240"/>
              <a:gd name="connsiteY2" fmla="*/ 1376680 h 2235200"/>
              <a:gd name="connsiteX3" fmla="*/ 1107440 w 1666240"/>
              <a:gd name="connsiteY3" fmla="*/ 1874520 h 2235200"/>
              <a:gd name="connsiteX4" fmla="*/ 1666240 w 1666240"/>
              <a:gd name="connsiteY4" fmla="*/ 2235200 h 22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240" h="2235200">
                <a:moveTo>
                  <a:pt x="0" y="0"/>
                </a:moveTo>
                <a:cubicBezTo>
                  <a:pt x="80433" y="258656"/>
                  <a:pt x="160867" y="517313"/>
                  <a:pt x="269240" y="746760"/>
                </a:cubicBezTo>
                <a:cubicBezTo>
                  <a:pt x="377613" y="976207"/>
                  <a:pt x="510540" y="1188720"/>
                  <a:pt x="650240" y="1376680"/>
                </a:cubicBezTo>
                <a:cubicBezTo>
                  <a:pt x="789940" y="1564640"/>
                  <a:pt x="938107" y="1731433"/>
                  <a:pt x="1107440" y="1874520"/>
                </a:cubicBezTo>
                <a:cubicBezTo>
                  <a:pt x="1276773" y="2017607"/>
                  <a:pt x="1496060" y="2149687"/>
                  <a:pt x="1666240" y="2235200"/>
                </a:cubicBezTo>
              </a:path>
            </a:pathLst>
          </a:custGeom>
          <a:ln>
            <a:solidFill>
              <a:srgbClr val="005EB8"/>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cxnSp>
        <p:nvCxnSpPr>
          <p:cNvPr id="58" name="Straight Connector 57">
            <a:extLst>
              <a:ext uri="{FF2B5EF4-FFF2-40B4-BE49-F238E27FC236}">
                <a16:creationId xmlns:a16="http://schemas.microsoft.com/office/drawing/2014/main" id="{ECFD83EC-BDF5-D848-9728-577885892128}"/>
              </a:ext>
            </a:extLst>
          </p:cNvPr>
          <p:cNvCxnSpPr>
            <a:cxnSpLocks/>
          </p:cNvCxnSpPr>
          <p:nvPr/>
        </p:nvCxnSpPr>
        <p:spPr>
          <a:xfrm flipV="1">
            <a:off x="7205658" y="3767057"/>
            <a:ext cx="0" cy="1689339"/>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E612DC9B-D284-5347-8211-554B00EDD3D1}"/>
              </a:ext>
            </a:extLst>
          </p:cNvPr>
          <p:cNvCxnSpPr>
            <a:cxnSpLocks/>
          </p:cNvCxnSpPr>
          <p:nvPr/>
        </p:nvCxnSpPr>
        <p:spPr>
          <a:xfrm>
            <a:off x="4888155" y="3737701"/>
            <a:ext cx="2330331"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60" name="Oval 59">
            <a:extLst>
              <a:ext uri="{FF2B5EF4-FFF2-40B4-BE49-F238E27FC236}">
                <a16:creationId xmlns:a16="http://schemas.microsoft.com/office/drawing/2014/main" id="{AFC0C5C0-A71D-7746-9C0C-84DB92A42757}"/>
              </a:ext>
            </a:extLst>
          </p:cNvPr>
          <p:cNvSpPr/>
          <p:nvPr/>
        </p:nvSpPr>
        <p:spPr>
          <a:xfrm>
            <a:off x="7174869" y="3705506"/>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2CDD79E-C313-1E41-94AC-8296EA665A5B}"/>
              </a:ext>
            </a:extLst>
          </p:cNvPr>
          <p:cNvSpPr txBox="1"/>
          <p:nvPr/>
        </p:nvSpPr>
        <p:spPr>
          <a:xfrm>
            <a:off x="5086479" y="5508766"/>
            <a:ext cx="1951825" cy="253916"/>
          </a:xfrm>
          <a:prstGeom prst="rect">
            <a:avLst/>
          </a:prstGeom>
          <a:noFill/>
        </p:spPr>
        <p:txBody>
          <a:bodyPr wrap="square" rtlCol="0">
            <a:spAutoFit/>
          </a:bodyPr>
          <a:lstStyle/>
          <a:p>
            <a:pPr algn="ctr"/>
            <a:r>
              <a:rPr lang="fi-FI" sz="1050">
                <a:solidFill>
                  <a:schemeClr val="bg2"/>
                </a:solidFill>
              </a:rPr>
              <a:t>c</a:t>
            </a:r>
            <a:r>
              <a:rPr lang="fi-FI" sz="1050" baseline="-25000">
                <a:solidFill>
                  <a:schemeClr val="bg2"/>
                </a:solidFill>
              </a:rPr>
              <a:t>1</a:t>
            </a:r>
            <a:r>
              <a:rPr lang="fi-FI" sz="1050">
                <a:solidFill>
                  <a:schemeClr val="bg2"/>
                </a:solidFill>
              </a:rPr>
              <a:t> (=</a:t>
            </a:r>
            <a:r>
              <a:rPr lang="fi-FI" sz="1050" err="1">
                <a:solidFill>
                  <a:schemeClr val="bg2"/>
                </a:solidFill>
              </a:rPr>
              <a:t>borrowing</a:t>
            </a:r>
            <a:r>
              <a:rPr lang="fi-FI" sz="1050">
                <a:solidFill>
                  <a:schemeClr val="bg2"/>
                </a:solidFill>
              </a:rPr>
              <a:t>)</a:t>
            </a:r>
          </a:p>
        </p:txBody>
      </p:sp>
      <p:sp>
        <p:nvSpPr>
          <p:cNvPr id="54" name="TextBox 53">
            <a:extLst>
              <a:ext uri="{FF2B5EF4-FFF2-40B4-BE49-F238E27FC236}">
                <a16:creationId xmlns:a16="http://schemas.microsoft.com/office/drawing/2014/main" id="{FA10662B-0E1C-574D-A53B-DB66162C5861}"/>
              </a:ext>
            </a:extLst>
          </p:cNvPr>
          <p:cNvSpPr txBox="1"/>
          <p:nvPr/>
        </p:nvSpPr>
        <p:spPr>
          <a:xfrm rot="16200000">
            <a:off x="3858691" y="4447697"/>
            <a:ext cx="1735689" cy="253916"/>
          </a:xfrm>
          <a:prstGeom prst="rect">
            <a:avLst/>
          </a:prstGeom>
          <a:noFill/>
        </p:spPr>
        <p:txBody>
          <a:bodyPr wrap="square" rtlCol="0">
            <a:spAutoFit/>
          </a:bodyPr>
          <a:lstStyle/>
          <a:p>
            <a:pPr algn="ctr"/>
            <a:r>
              <a:rPr lang="fi-FI" sz="1050">
                <a:solidFill>
                  <a:schemeClr val="bg2"/>
                </a:solidFill>
              </a:rPr>
              <a:t>c</a:t>
            </a:r>
            <a:r>
              <a:rPr lang="fi-FI" sz="1050" baseline="-25000">
                <a:solidFill>
                  <a:schemeClr val="bg2"/>
                </a:solidFill>
              </a:rPr>
              <a:t>2</a:t>
            </a:r>
            <a:endParaRPr lang="fi-FI" sz="1050">
              <a:solidFill>
                <a:schemeClr val="bg2"/>
              </a:solidFill>
            </a:endParaRPr>
          </a:p>
        </p:txBody>
      </p:sp>
      <p:sp>
        <p:nvSpPr>
          <p:cNvPr id="55" name="TextBox 54">
            <a:extLst>
              <a:ext uri="{FF2B5EF4-FFF2-40B4-BE49-F238E27FC236}">
                <a16:creationId xmlns:a16="http://schemas.microsoft.com/office/drawing/2014/main" id="{04CB6C7A-1768-0442-A37D-09C36AEB2CF0}"/>
              </a:ext>
            </a:extLst>
          </p:cNvPr>
          <p:cNvSpPr txBox="1"/>
          <p:nvPr/>
        </p:nvSpPr>
        <p:spPr>
          <a:xfrm>
            <a:off x="5591039" y="5172879"/>
            <a:ext cx="1296933" cy="276999"/>
          </a:xfrm>
          <a:prstGeom prst="rect">
            <a:avLst/>
          </a:prstGeom>
          <a:noFill/>
        </p:spPr>
        <p:txBody>
          <a:bodyPr wrap="square" rtlCol="0">
            <a:spAutoFit/>
          </a:bodyPr>
          <a:lstStyle/>
          <a:p>
            <a:pPr algn="ctr"/>
            <a:r>
              <a:rPr lang="fi-FI" sz="1200" err="1">
                <a:solidFill>
                  <a:schemeClr val="accent3"/>
                </a:solidFill>
              </a:rPr>
              <a:t>investment</a:t>
            </a:r>
            <a:endParaRPr lang="fi-FI" sz="1200">
              <a:solidFill>
                <a:schemeClr val="accent3"/>
              </a:solidFill>
            </a:endParaRPr>
          </a:p>
        </p:txBody>
      </p:sp>
      <p:cxnSp>
        <p:nvCxnSpPr>
          <p:cNvPr id="56" name="Straight Connector 55">
            <a:extLst>
              <a:ext uri="{FF2B5EF4-FFF2-40B4-BE49-F238E27FC236}">
                <a16:creationId xmlns:a16="http://schemas.microsoft.com/office/drawing/2014/main" id="{21071F62-ACFE-B649-8524-72EEC3495426}"/>
              </a:ext>
            </a:extLst>
          </p:cNvPr>
          <p:cNvCxnSpPr>
            <a:cxnSpLocks/>
          </p:cNvCxnSpPr>
          <p:nvPr/>
        </p:nvCxnSpPr>
        <p:spPr>
          <a:xfrm>
            <a:off x="4833143" y="3751682"/>
            <a:ext cx="0" cy="1650779"/>
          </a:xfrm>
          <a:prstGeom prst="line">
            <a:avLst/>
          </a:prstGeom>
          <a:ln w="9525">
            <a:solidFill>
              <a:schemeClr val="bg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E8FC199E-98E1-C549-8B9F-A9B4B7F972EB}"/>
              </a:ext>
            </a:extLst>
          </p:cNvPr>
          <p:cNvCxnSpPr>
            <a:cxnSpLocks/>
          </p:cNvCxnSpPr>
          <p:nvPr/>
        </p:nvCxnSpPr>
        <p:spPr>
          <a:xfrm flipH="1">
            <a:off x="4925136" y="5540133"/>
            <a:ext cx="2302124" cy="0"/>
          </a:xfrm>
          <a:prstGeom prst="line">
            <a:avLst/>
          </a:prstGeom>
          <a:ln w="9525">
            <a:solidFill>
              <a:schemeClr val="bg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4A793DA-0CCA-2A42-B1D8-38B7FEC8C3A9}"/>
              </a:ext>
            </a:extLst>
          </p:cNvPr>
          <p:cNvCxnSpPr>
            <a:cxnSpLocks/>
          </p:cNvCxnSpPr>
          <p:nvPr/>
        </p:nvCxnSpPr>
        <p:spPr>
          <a:xfrm flipH="1" flipV="1">
            <a:off x="4940920" y="5397799"/>
            <a:ext cx="2898563" cy="0"/>
          </a:xfrm>
          <a:prstGeom prst="line">
            <a:avLst/>
          </a:prstGeom>
          <a:ln w="9525">
            <a:solidFill>
              <a:schemeClr val="accent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7E7AE971-9E3F-6040-B4CB-C412EE049904}"/>
              </a:ext>
            </a:extLst>
          </p:cNvPr>
          <p:cNvSpPr txBox="1"/>
          <p:nvPr/>
        </p:nvSpPr>
        <p:spPr>
          <a:xfrm rot="5400000">
            <a:off x="7026894" y="5423054"/>
            <a:ext cx="369332" cy="462546"/>
          </a:xfrm>
          <a:prstGeom prst="rect">
            <a:avLst/>
          </a:prstGeom>
          <a:noFill/>
        </p:spPr>
        <p:txBody>
          <a:bodyPr vert="vert270" wrap="square" rtlCol="0">
            <a:spAutoFit/>
          </a:bodyPr>
          <a:lstStyle/>
          <a:p>
            <a:pPr algn="ctr"/>
            <a:r>
              <a:rPr lang="fi-FI" sz="1200"/>
              <a:t>70</a:t>
            </a:r>
          </a:p>
        </p:txBody>
      </p:sp>
      <p:sp>
        <p:nvSpPr>
          <p:cNvPr id="34" name="TextBox 33">
            <a:extLst>
              <a:ext uri="{FF2B5EF4-FFF2-40B4-BE49-F238E27FC236}">
                <a16:creationId xmlns:a16="http://schemas.microsoft.com/office/drawing/2014/main" id="{7E7AE971-9E3F-6040-B4CB-C412EE049904}"/>
              </a:ext>
            </a:extLst>
          </p:cNvPr>
          <p:cNvSpPr txBox="1"/>
          <p:nvPr/>
        </p:nvSpPr>
        <p:spPr>
          <a:xfrm rot="5400000">
            <a:off x="4493244" y="3502633"/>
            <a:ext cx="369332" cy="462546"/>
          </a:xfrm>
          <a:prstGeom prst="rect">
            <a:avLst/>
          </a:prstGeom>
          <a:noFill/>
        </p:spPr>
        <p:txBody>
          <a:bodyPr vert="vert270" wrap="square" rtlCol="0">
            <a:spAutoFit/>
          </a:bodyPr>
          <a:lstStyle/>
          <a:p>
            <a:pPr algn="ctr"/>
            <a:r>
              <a:rPr lang="fi-FI" sz="1200"/>
              <a:t>56</a:t>
            </a:r>
          </a:p>
        </p:txBody>
      </p:sp>
      <p:sp>
        <p:nvSpPr>
          <p:cNvPr id="35" name="TextBox 34">
            <a:extLst>
              <a:ext uri="{FF2B5EF4-FFF2-40B4-BE49-F238E27FC236}">
                <a16:creationId xmlns:a16="http://schemas.microsoft.com/office/drawing/2014/main" id="{FA10662B-0E1C-574D-A53B-DB66162C5861}"/>
              </a:ext>
            </a:extLst>
          </p:cNvPr>
          <p:cNvSpPr txBox="1"/>
          <p:nvPr/>
        </p:nvSpPr>
        <p:spPr>
          <a:xfrm rot="16200000">
            <a:off x="3515862" y="2295567"/>
            <a:ext cx="2368550" cy="253916"/>
          </a:xfrm>
          <a:prstGeom prst="rect">
            <a:avLst/>
          </a:prstGeom>
          <a:noFill/>
        </p:spPr>
        <p:txBody>
          <a:bodyPr wrap="square" rtlCol="0">
            <a:spAutoFit/>
          </a:bodyPr>
          <a:lstStyle/>
          <a:p>
            <a:pPr algn="ctr"/>
            <a:r>
              <a:rPr lang="fi-FI" sz="1050" err="1">
                <a:solidFill>
                  <a:schemeClr val="bg2"/>
                </a:solidFill>
              </a:rPr>
              <a:t>repayment</a:t>
            </a:r>
            <a:r>
              <a:rPr lang="fi-FI" sz="1050">
                <a:solidFill>
                  <a:schemeClr val="bg2"/>
                </a:solidFill>
              </a:rPr>
              <a:t> + </a:t>
            </a:r>
            <a:r>
              <a:rPr lang="fi-FI" sz="1050" err="1">
                <a:solidFill>
                  <a:schemeClr val="bg2"/>
                </a:solidFill>
              </a:rPr>
              <a:t>interes</a:t>
            </a:r>
            <a:endParaRPr lang="fi-FI" sz="1050">
              <a:solidFill>
                <a:schemeClr val="bg2"/>
              </a:solidFill>
            </a:endParaRPr>
          </a:p>
        </p:txBody>
      </p:sp>
      <p:cxnSp>
        <p:nvCxnSpPr>
          <p:cNvPr id="36" name="Straight Connector 35">
            <a:extLst>
              <a:ext uri="{FF2B5EF4-FFF2-40B4-BE49-F238E27FC236}">
                <a16:creationId xmlns:a16="http://schemas.microsoft.com/office/drawing/2014/main" id="{21071F62-ACFE-B649-8524-72EEC3495426}"/>
              </a:ext>
            </a:extLst>
          </p:cNvPr>
          <p:cNvCxnSpPr>
            <a:cxnSpLocks/>
            <a:endCxn id="34" idx="0"/>
          </p:cNvCxnSpPr>
          <p:nvPr/>
        </p:nvCxnSpPr>
        <p:spPr>
          <a:xfrm>
            <a:off x="4832809" y="1154866"/>
            <a:ext cx="76374" cy="2579040"/>
          </a:xfrm>
          <a:prstGeom prst="line">
            <a:avLst/>
          </a:prstGeom>
          <a:ln w="9525">
            <a:solidFill>
              <a:schemeClr val="bg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989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60" grpId="0" animBg="1"/>
      <p:bldP spid="40" grpId="0"/>
      <p:bldP spid="54" grpId="0"/>
      <p:bldP spid="55"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627" y="108626"/>
            <a:ext cx="8085599" cy="562583"/>
          </a:xfrm>
        </p:spPr>
        <p:txBody>
          <a:bodyPr/>
          <a:lstStyle/>
          <a:p>
            <a:r>
              <a:rPr lang="fi-FI" sz="2800" err="1"/>
              <a:t>Borrowing</a:t>
            </a:r>
            <a:r>
              <a:rPr lang="fi-FI" sz="2800"/>
              <a:t> and </a:t>
            </a:r>
            <a:r>
              <a:rPr lang="fi-FI" sz="2800" err="1"/>
              <a:t>lending</a:t>
            </a:r>
            <a:r>
              <a:rPr lang="fi-FI" sz="2800"/>
              <a:t> in </a:t>
            </a:r>
            <a:r>
              <a:rPr lang="fi-FI" sz="2800" err="1"/>
              <a:t>the</a:t>
            </a:r>
            <a:r>
              <a:rPr lang="fi-FI" sz="2800"/>
              <a:t> </a:t>
            </a:r>
            <a:r>
              <a:rPr lang="fi-FI" sz="2800" err="1"/>
              <a:t>corporate</a:t>
            </a:r>
            <a:r>
              <a:rPr lang="fi-FI" sz="2800"/>
              <a:t> </a:t>
            </a:r>
            <a:r>
              <a:rPr lang="fi-FI" sz="2800" err="1"/>
              <a:t>sector</a:t>
            </a:r>
            <a:endParaRPr lang="fi-FI" sz="2800"/>
          </a:p>
        </p:txBody>
      </p:sp>
      <p:sp>
        <p:nvSpPr>
          <p:cNvPr id="3" name="Content Placeholder 2"/>
          <p:cNvSpPr>
            <a:spLocks noGrp="1"/>
          </p:cNvSpPr>
          <p:nvPr>
            <p:ph sz="quarter" idx="14"/>
          </p:nvPr>
        </p:nvSpPr>
        <p:spPr>
          <a:xfrm>
            <a:off x="465627" y="671208"/>
            <a:ext cx="8234347" cy="5088323"/>
          </a:xfrm>
        </p:spPr>
        <p:txBody>
          <a:bodyPr/>
          <a:lstStyle/>
          <a:p>
            <a:pPr marL="285750" indent="-285750">
              <a:spcBef>
                <a:spcPts val="600"/>
              </a:spcBef>
              <a:spcAft>
                <a:spcPts val="600"/>
              </a:spcAft>
              <a:buFont typeface="Arial" panose="020B0604020202020204" pitchFamily="34" charset="0"/>
              <a:buChar char="•"/>
            </a:pPr>
            <a:r>
              <a:rPr lang="en-US" sz="2000" b="0" dirty="0">
                <a:latin typeface="+mn-lt"/>
              </a:rPr>
              <a:t>Firms have large investment opportunities and an access to a credit market where they can borrow the money needed</a:t>
            </a:r>
          </a:p>
          <a:p>
            <a:pPr marL="285750" indent="-285750">
              <a:spcBef>
                <a:spcPts val="600"/>
              </a:spcBef>
              <a:spcAft>
                <a:spcPts val="600"/>
              </a:spcAft>
              <a:buFont typeface="Arial" panose="020B0604020202020204" pitchFamily="34" charset="0"/>
              <a:buChar char="•"/>
            </a:pPr>
            <a:r>
              <a:rPr lang="en-US" sz="2000" b="0" dirty="0">
                <a:latin typeface="+mn-lt"/>
              </a:rPr>
              <a:t>If the NPV of the investment is positive (using the interest rate available for the firm), then the firm will borrow in the market</a:t>
            </a:r>
          </a:p>
          <a:p>
            <a:pPr marL="285750" indent="-285750">
              <a:spcBef>
                <a:spcPts val="600"/>
              </a:spcBef>
              <a:spcAft>
                <a:spcPts val="600"/>
              </a:spcAft>
              <a:buFont typeface="Arial" panose="020B0604020202020204" pitchFamily="34" charset="0"/>
              <a:buChar char="•"/>
            </a:pPr>
            <a:r>
              <a:rPr lang="en-US" sz="2000" b="0" dirty="0">
                <a:latin typeface="+mn-lt"/>
              </a:rPr>
              <a:t>Firms have accumulated profits that they can lend in the market at the going interest rate</a:t>
            </a:r>
          </a:p>
          <a:p>
            <a:pPr marL="285750" indent="-285750">
              <a:spcBef>
                <a:spcPts val="600"/>
              </a:spcBef>
              <a:spcAft>
                <a:spcPts val="600"/>
              </a:spcAft>
              <a:buFont typeface="Arial" panose="020B0604020202020204" pitchFamily="34" charset="0"/>
              <a:buChar char="•"/>
            </a:pPr>
            <a:r>
              <a:rPr lang="en-US" sz="2000" b="0" dirty="0">
                <a:latin typeface="+mn-lt"/>
              </a:rPr>
              <a:t> Hence both firms and consumers are active participants in the market for saving and loans</a:t>
            </a:r>
          </a:p>
          <a:p>
            <a:pPr marL="285750" indent="-285750">
              <a:spcBef>
                <a:spcPts val="600"/>
              </a:spcBef>
              <a:spcAft>
                <a:spcPts val="600"/>
              </a:spcAft>
              <a:buFont typeface="Arial" panose="020B0604020202020204" pitchFamily="34" charset="0"/>
              <a:buChar char="•"/>
            </a:pPr>
            <a:r>
              <a:rPr lang="en-US" sz="2000" b="0" dirty="0">
                <a:latin typeface="+mn-lt"/>
              </a:rPr>
              <a:t>We call this market the credit market</a:t>
            </a:r>
          </a:p>
          <a:p>
            <a:pPr marL="285750" indent="-285750">
              <a:spcBef>
                <a:spcPts val="600"/>
              </a:spcBef>
              <a:spcAft>
                <a:spcPts val="600"/>
              </a:spcAft>
              <a:buFont typeface="Arial" panose="020B0604020202020204" pitchFamily="34" charset="0"/>
              <a:buChar char="•"/>
            </a:pPr>
            <a:r>
              <a:rPr lang="en-US" sz="2000" b="0" dirty="0">
                <a:latin typeface="+mn-lt"/>
              </a:rPr>
              <a:t>At a higher interest rate </a:t>
            </a:r>
            <a:r>
              <a:rPr lang="en-US" sz="2000" b="0" i="1" dirty="0">
                <a:latin typeface="+mn-lt"/>
              </a:rPr>
              <a:t>r</a:t>
            </a:r>
            <a:r>
              <a:rPr lang="en-US" sz="2000" b="0" dirty="0">
                <a:latin typeface="+mn-lt"/>
              </a:rPr>
              <a:t>, more firms and consumers are willing to save (the supply of credit)</a:t>
            </a:r>
          </a:p>
          <a:p>
            <a:pPr marL="285750" indent="-285750">
              <a:spcBef>
                <a:spcPts val="600"/>
              </a:spcBef>
              <a:spcAft>
                <a:spcPts val="600"/>
              </a:spcAft>
              <a:buFont typeface="Arial" panose="020B0604020202020204" pitchFamily="34" charset="0"/>
              <a:buChar char="•"/>
            </a:pPr>
            <a:r>
              <a:rPr lang="en-US" sz="2000" b="0" dirty="0">
                <a:latin typeface="+mn-lt"/>
              </a:rPr>
              <a:t>At a higher interest </a:t>
            </a:r>
            <a:r>
              <a:rPr lang="en-US" sz="2000" b="0" i="1" dirty="0">
                <a:latin typeface="+mn-lt"/>
              </a:rPr>
              <a:t>r</a:t>
            </a:r>
            <a:r>
              <a:rPr lang="en-US" sz="2000" b="0" dirty="0">
                <a:latin typeface="+mn-lt"/>
              </a:rPr>
              <a:t>, there is less demand for credit</a:t>
            </a:r>
          </a:p>
          <a:p>
            <a:pPr marL="285750" indent="-285750">
              <a:spcBef>
                <a:spcPts val="600"/>
              </a:spcBef>
              <a:spcAft>
                <a:spcPts val="600"/>
              </a:spcAft>
              <a:buFont typeface="Arial" panose="020B0604020202020204" pitchFamily="34" charset="0"/>
              <a:buChar char="•"/>
            </a:pPr>
            <a:r>
              <a:rPr lang="en-US" sz="2000" b="0" dirty="0">
                <a:latin typeface="+mn-lt"/>
              </a:rPr>
              <a:t>The interest rate </a:t>
            </a:r>
            <a:r>
              <a:rPr lang="en-US" sz="2000" b="0" i="1" dirty="0">
                <a:latin typeface="+mn-lt"/>
              </a:rPr>
              <a:t>r</a:t>
            </a:r>
            <a:r>
              <a:rPr lang="en-US" sz="2000" b="0" dirty="0">
                <a:latin typeface="+mn-lt"/>
              </a:rPr>
              <a:t> is the relevant price in this market</a:t>
            </a:r>
          </a:p>
          <a:p>
            <a:pPr>
              <a:spcBef>
                <a:spcPts val="600"/>
              </a:spcBef>
              <a:spcAft>
                <a:spcPts val="600"/>
              </a:spcAft>
            </a:pPr>
            <a:endParaRPr lang="en-US" sz="1800" b="0" dirty="0">
              <a:latin typeface="+mn-lt"/>
            </a:endParaRPr>
          </a:p>
        </p:txBody>
      </p:sp>
    </p:spTree>
    <p:extLst>
      <p:ext uri="{BB962C8B-B14F-4D97-AF65-F5344CB8AC3E}">
        <p14:creationId xmlns:p14="http://schemas.microsoft.com/office/powerpoint/2010/main" val="199976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AF51192D-9018-C74C-8E31-6AE87CF218C9}"/>
              </a:ext>
            </a:extLst>
          </p:cNvPr>
          <p:cNvGraphicFramePr>
            <a:graphicFrameLocks noGrp="1"/>
          </p:cNvGraphicFramePr>
          <p:nvPr/>
        </p:nvGraphicFramePr>
        <p:xfrm>
          <a:off x="85629" y="752408"/>
          <a:ext cx="9051774" cy="608194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a:xfrm>
            <a:off x="568716" y="289949"/>
            <a:ext cx="8085599" cy="600700"/>
          </a:xfrm>
        </p:spPr>
        <p:txBody>
          <a:bodyPr/>
          <a:lstStyle/>
          <a:p>
            <a:r>
              <a:rPr lang="fi-FI" sz="3200" err="1"/>
              <a:t>Equilibrium</a:t>
            </a:r>
            <a:r>
              <a:rPr lang="fi-FI" sz="3200"/>
              <a:t> </a:t>
            </a:r>
            <a:r>
              <a:rPr lang="fi-FI" sz="3200" err="1"/>
              <a:t>interest</a:t>
            </a:r>
            <a:r>
              <a:rPr lang="fi-FI" sz="3200"/>
              <a:t> </a:t>
            </a:r>
            <a:r>
              <a:rPr lang="fi-FI" sz="3200" err="1"/>
              <a:t>rate</a:t>
            </a:r>
            <a:r>
              <a:rPr lang="fi-FI" sz="3200"/>
              <a:t> </a:t>
            </a:r>
            <a:r>
              <a:rPr lang="fi-FI" sz="3200" err="1"/>
              <a:t>determination</a:t>
            </a:r>
            <a:endParaRPr lang="fi-FI" sz="3200"/>
          </a:p>
        </p:txBody>
      </p:sp>
      <p:sp>
        <p:nvSpPr>
          <p:cNvPr id="22" name="TextBox 21">
            <a:extLst>
              <a:ext uri="{FF2B5EF4-FFF2-40B4-BE49-F238E27FC236}">
                <a16:creationId xmlns:a16="http://schemas.microsoft.com/office/drawing/2014/main" id="{9FB426F4-4CB5-3545-AA33-5247906CF3F1}"/>
              </a:ext>
            </a:extLst>
          </p:cNvPr>
          <p:cNvSpPr txBox="1"/>
          <p:nvPr/>
        </p:nvSpPr>
        <p:spPr>
          <a:xfrm rot="2379464">
            <a:off x="1178478" y="2599962"/>
            <a:ext cx="2060867" cy="369332"/>
          </a:xfrm>
          <a:prstGeom prst="rect">
            <a:avLst/>
          </a:prstGeom>
          <a:noFill/>
        </p:spPr>
        <p:txBody>
          <a:bodyPr wrap="square" rtlCol="0">
            <a:spAutoFit/>
          </a:bodyPr>
          <a:lstStyle/>
          <a:p>
            <a:r>
              <a:rPr lang="en-US">
                <a:solidFill>
                  <a:schemeClr val="accent1"/>
                </a:solidFill>
              </a:rPr>
              <a:t>Demand for credit</a:t>
            </a:r>
          </a:p>
        </p:txBody>
      </p:sp>
      <p:sp>
        <p:nvSpPr>
          <p:cNvPr id="13" name="TextBox 12">
            <a:extLst>
              <a:ext uri="{FF2B5EF4-FFF2-40B4-BE49-F238E27FC236}">
                <a16:creationId xmlns:a16="http://schemas.microsoft.com/office/drawing/2014/main" id="{EC52A4E9-3F86-AA49-B567-6FB14112225E}"/>
              </a:ext>
            </a:extLst>
          </p:cNvPr>
          <p:cNvSpPr txBox="1"/>
          <p:nvPr/>
        </p:nvSpPr>
        <p:spPr>
          <a:xfrm rot="19345590">
            <a:off x="6007763" y="2028911"/>
            <a:ext cx="1773006" cy="369332"/>
          </a:xfrm>
          <a:prstGeom prst="rect">
            <a:avLst/>
          </a:prstGeom>
          <a:noFill/>
        </p:spPr>
        <p:txBody>
          <a:bodyPr wrap="square" rtlCol="0">
            <a:spAutoFit/>
          </a:bodyPr>
          <a:lstStyle/>
          <a:p>
            <a:r>
              <a:rPr lang="en-US">
                <a:solidFill>
                  <a:schemeClr val="accent3"/>
                </a:solidFill>
              </a:rPr>
              <a:t>Supply of credit</a:t>
            </a:r>
          </a:p>
        </p:txBody>
      </p:sp>
      <p:cxnSp>
        <p:nvCxnSpPr>
          <p:cNvPr id="4" name="Straight Connector 3">
            <a:extLst>
              <a:ext uri="{FF2B5EF4-FFF2-40B4-BE49-F238E27FC236}">
                <a16:creationId xmlns:a16="http://schemas.microsoft.com/office/drawing/2014/main" id="{FE5A1191-B50C-304F-8F51-0274E0CD069D}"/>
              </a:ext>
            </a:extLst>
          </p:cNvPr>
          <p:cNvCxnSpPr>
            <a:cxnSpLocks/>
          </p:cNvCxnSpPr>
          <p:nvPr/>
        </p:nvCxnSpPr>
        <p:spPr>
          <a:xfrm flipV="1">
            <a:off x="4407877" y="4032738"/>
            <a:ext cx="0" cy="1922585"/>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F75B90E-9ABF-B747-83D0-8E430B3C93EC}"/>
              </a:ext>
            </a:extLst>
          </p:cNvPr>
          <p:cNvCxnSpPr/>
          <p:nvPr/>
        </p:nvCxnSpPr>
        <p:spPr>
          <a:xfrm flipH="1">
            <a:off x="1172308" y="3997569"/>
            <a:ext cx="3247292" cy="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1511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627" y="108626"/>
            <a:ext cx="8085599" cy="562583"/>
          </a:xfrm>
        </p:spPr>
        <p:txBody>
          <a:bodyPr/>
          <a:lstStyle/>
          <a:p>
            <a:r>
              <a:rPr lang="fi-FI" sz="2800" err="1"/>
              <a:t>Shifting</a:t>
            </a:r>
            <a:r>
              <a:rPr lang="fi-FI" sz="2800"/>
              <a:t> </a:t>
            </a:r>
            <a:r>
              <a:rPr lang="fi-FI" sz="2800" err="1"/>
              <a:t>the</a:t>
            </a:r>
            <a:r>
              <a:rPr lang="fi-FI" sz="2800"/>
              <a:t> </a:t>
            </a:r>
            <a:r>
              <a:rPr lang="fi-FI" sz="2800" err="1"/>
              <a:t>demand</a:t>
            </a:r>
            <a:r>
              <a:rPr lang="fi-FI" sz="2800"/>
              <a:t> for </a:t>
            </a:r>
            <a:r>
              <a:rPr lang="fi-FI" sz="2800" err="1"/>
              <a:t>credit</a:t>
            </a:r>
            <a:endParaRPr lang="fi-FI" sz="2800"/>
          </a:p>
        </p:txBody>
      </p:sp>
      <p:sp>
        <p:nvSpPr>
          <p:cNvPr id="3" name="Content Placeholder 2"/>
          <p:cNvSpPr>
            <a:spLocks noGrp="1"/>
          </p:cNvSpPr>
          <p:nvPr>
            <p:ph sz="quarter" idx="14"/>
          </p:nvPr>
        </p:nvSpPr>
        <p:spPr>
          <a:xfrm>
            <a:off x="465627" y="542254"/>
            <a:ext cx="8234347" cy="5284115"/>
          </a:xfrm>
        </p:spPr>
        <p:txBody>
          <a:bodyPr/>
          <a:lstStyle/>
          <a:p>
            <a:pPr marL="285750" indent="-285750">
              <a:spcBef>
                <a:spcPts val="600"/>
              </a:spcBef>
              <a:spcAft>
                <a:spcPts val="600"/>
              </a:spcAft>
              <a:buFont typeface="Arial" panose="020B0604020202020204" pitchFamily="34" charset="0"/>
              <a:buChar char="•"/>
            </a:pPr>
            <a:r>
              <a:rPr lang="en-US" sz="2000" b="0" dirty="0">
                <a:latin typeface="+mn-lt"/>
              </a:rPr>
              <a:t>One of the most important shifters of demands for credit is borrowing by the government</a:t>
            </a:r>
          </a:p>
          <a:p>
            <a:pPr marL="285750" indent="-285750">
              <a:spcBef>
                <a:spcPts val="600"/>
              </a:spcBef>
              <a:spcAft>
                <a:spcPts val="600"/>
              </a:spcAft>
              <a:buFont typeface="Arial" panose="020B0604020202020204" pitchFamily="34" charset="0"/>
              <a:buChar char="•"/>
            </a:pPr>
            <a:r>
              <a:rPr lang="en-US" sz="2000" b="0" dirty="0">
                <a:latin typeface="+mn-lt"/>
              </a:rPr>
              <a:t>An increase in government borrowing increases demand for credit. This leads to an increase in equilibrium interest rate </a:t>
            </a:r>
          </a:p>
          <a:p>
            <a:pPr marL="285750" indent="-285750">
              <a:spcBef>
                <a:spcPts val="600"/>
              </a:spcBef>
              <a:spcAft>
                <a:spcPts val="600"/>
              </a:spcAft>
              <a:buFont typeface="Arial" panose="020B0604020202020204" pitchFamily="34" charset="0"/>
              <a:buChar char="•"/>
            </a:pPr>
            <a:r>
              <a:rPr lang="en-US" sz="2000" b="0" dirty="0">
                <a:latin typeface="+mn-lt"/>
              </a:rPr>
              <a:t>But this results in more private supply of credit</a:t>
            </a:r>
          </a:p>
          <a:p>
            <a:pPr marL="285750" indent="-285750">
              <a:spcBef>
                <a:spcPts val="600"/>
              </a:spcBef>
              <a:spcAft>
                <a:spcPts val="600"/>
              </a:spcAft>
              <a:buFont typeface="Arial" panose="020B0604020202020204" pitchFamily="34" charset="0"/>
              <a:buChar char="•"/>
            </a:pPr>
            <a:r>
              <a:rPr lang="en-US" sz="2000" b="0" dirty="0">
                <a:latin typeface="+mn-lt"/>
              </a:rPr>
              <a:t>Since private supply of credit is by private savings, this reduces private consumption</a:t>
            </a:r>
          </a:p>
          <a:p>
            <a:pPr marL="285750" indent="-285750">
              <a:spcBef>
                <a:spcPts val="600"/>
              </a:spcBef>
              <a:spcAft>
                <a:spcPts val="600"/>
              </a:spcAft>
              <a:buFont typeface="Arial" panose="020B0604020202020204" pitchFamily="34" charset="0"/>
              <a:buChar char="•"/>
            </a:pPr>
            <a:r>
              <a:rPr lang="en-US" sz="2000" b="0" dirty="0">
                <a:latin typeface="+mn-lt"/>
              </a:rPr>
              <a:t>Since interest rates increase, private demand for credit also falls (since investments are less profitable as their NPV has decreased due to the increased interest rate)</a:t>
            </a:r>
          </a:p>
          <a:p>
            <a:pPr marL="285750" indent="-285750">
              <a:spcBef>
                <a:spcPts val="600"/>
              </a:spcBef>
              <a:spcAft>
                <a:spcPts val="600"/>
              </a:spcAft>
              <a:buFont typeface="Arial" panose="020B0604020202020204" pitchFamily="34" charset="0"/>
              <a:buChar char="•"/>
            </a:pPr>
            <a:r>
              <a:rPr lang="en-US" sz="2000" b="0" dirty="0">
                <a:latin typeface="+mn-lt"/>
              </a:rPr>
              <a:t>These two effects are called </a:t>
            </a:r>
            <a:r>
              <a:rPr lang="en-US" sz="2000" b="0" i="1" dirty="0">
                <a:latin typeface="+mn-lt"/>
              </a:rPr>
              <a:t>crowding out</a:t>
            </a:r>
            <a:r>
              <a:rPr lang="en-US" sz="2000" b="0" dirty="0">
                <a:latin typeface="+mn-lt"/>
              </a:rPr>
              <a:t> by induced by the government borrowing</a:t>
            </a:r>
          </a:p>
          <a:p>
            <a:pPr marL="285750" indent="-285750">
              <a:spcBef>
                <a:spcPts val="600"/>
              </a:spcBef>
              <a:spcAft>
                <a:spcPts val="600"/>
              </a:spcAft>
              <a:buFont typeface="Arial" panose="020B0604020202020204" pitchFamily="34" charset="0"/>
              <a:buChar char="•"/>
            </a:pPr>
            <a:r>
              <a:rPr lang="en-US" sz="2000" b="0" dirty="0">
                <a:latin typeface="+mn-lt"/>
              </a:rPr>
              <a:t>In the next slide, an increase of 2000 in gov’t borrowing reduces both private consumption and investment by 1000 each</a:t>
            </a:r>
          </a:p>
          <a:p>
            <a:pPr>
              <a:spcBef>
                <a:spcPts val="600"/>
              </a:spcBef>
              <a:spcAft>
                <a:spcPts val="600"/>
              </a:spcAft>
            </a:pPr>
            <a:endParaRPr lang="en-US" sz="1800" b="0" dirty="0">
              <a:latin typeface="+mn-lt"/>
            </a:endParaRPr>
          </a:p>
        </p:txBody>
      </p:sp>
    </p:spTree>
    <p:extLst>
      <p:ext uri="{BB962C8B-B14F-4D97-AF65-F5344CB8AC3E}">
        <p14:creationId xmlns:p14="http://schemas.microsoft.com/office/powerpoint/2010/main" val="408586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AF51192D-9018-C74C-8E31-6AE87CF218C9}"/>
              </a:ext>
            </a:extLst>
          </p:cNvPr>
          <p:cNvGraphicFramePr>
            <a:graphicFrameLocks noGrp="1"/>
          </p:cNvGraphicFramePr>
          <p:nvPr>
            <p:extLst>
              <p:ext uri="{D42A27DB-BD31-4B8C-83A1-F6EECF244321}">
                <p14:modId xmlns:p14="http://schemas.microsoft.com/office/powerpoint/2010/main" val="1085362840"/>
              </p:ext>
            </p:extLst>
          </p:nvPr>
        </p:nvGraphicFramePr>
        <p:xfrm>
          <a:off x="85629" y="752408"/>
          <a:ext cx="9051774" cy="608194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a:xfrm>
            <a:off x="568716" y="289949"/>
            <a:ext cx="8085599" cy="600700"/>
          </a:xfrm>
        </p:spPr>
        <p:txBody>
          <a:bodyPr/>
          <a:lstStyle/>
          <a:p>
            <a:r>
              <a:rPr lang="fi-FI" sz="3200" err="1"/>
              <a:t>Equilibrium</a:t>
            </a:r>
            <a:r>
              <a:rPr lang="fi-FI" sz="3200"/>
              <a:t> </a:t>
            </a:r>
            <a:r>
              <a:rPr lang="fi-FI" sz="3200" err="1"/>
              <a:t>interest</a:t>
            </a:r>
            <a:r>
              <a:rPr lang="fi-FI" sz="3200"/>
              <a:t> </a:t>
            </a:r>
            <a:r>
              <a:rPr lang="fi-FI" sz="3200" err="1"/>
              <a:t>rate</a:t>
            </a:r>
            <a:r>
              <a:rPr lang="fi-FI" sz="3200"/>
              <a:t> </a:t>
            </a:r>
            <a:r>
              <a:rPr lang="fi-FI" sz="3200" err="1"/>
              <a:t>determination</a:t>
            </a:r>
            <a:endParaRPr lang="fi-FI" sz="3200"/>
          </a:p>
        </p:txBody>
      </p:sp>
      <p:sp>
        <p:nvSpPr>
          <p:cNvPr id="22" name="TextBox 21">
            <a:extLst>
              <a:ext uri="{FF2B5EF4-FFF2-40B4-BE49-F238E27FC236}">
                <a16:creationId xmlns:a16="http://schemas.microsoft.com/office/drawing/2014/main" id="{9FB426F4-4CB5-3545-AA33-5247906CF3F1}"/>
              </a:ext>
            </a:extLst>
          </p:cNvPr>
          <p:cNvSpPr txBox="1"/>
          <p:nvPr/>
        </p:nvSpPr>
        <p:spPr>
          <a:xfrm rot="2379464">
            <a:off x="1178478" y="2599962"/>
            <a:ext cx="2060867" cy="369332"/>
          </a:xfrm>
          <a:prstGeom prst="rect">
            <a:avLst/>
          </a:prstGeom>
          <a:noFill/>
        </p:spPr>
        <p:txBody>
          <a:bodyPr wrap="square" rtlCol="0">
            <a:spAutoFit/>
          </a:bodyPr>
          <a:lstStyle/>
          <a:p>
            <a:r>
              <a:rPr lang="en-US">
                <a:solidFill>
                  <a:schemeClr val="accent1"/>
                </a:solidFill>
              </a:rPr>
              <a:t>Demand for credit</a:t>
            </a:r>
          </a:p>
        </p:txBody>
      </p:sp>
      <p:sp>
        <p:nvSpPr>
          <p:cNvPr id="13" name="TextBox 12">
            <a:extLst>
              <a:ext uri="{FF2B5EF4-FFF2-40B4-BE49-F238E27FC236}">
                <a16:creationId xmlns:a16="http://schemas.microsoft.com/office/drawing/2014/main" id="{EC52A4E9-3F86-AA49-B567-6FB14112225E}"/>
              </a:ext>
            </a:extLst>
          </p:cNvPr>
          <p:cNvSpPr txBox="1"/>
          <p:nvPr/>
        </p:nvSpPr>
        <p:spPr>
          <a:xfrm rot="19345590">
            <a:off x="6007763" y="2028911"/>
            <a:ext cx="1773006" cy="369332"/>
          </a:xfrm>
          <a:prstGeom prst="rect">
            <a:avLst/>
          </a:prstGeom>
          <a:noFill/>
        </p:spPr>
        <p:txBody>
          <a:bodyPr wrap="square" rtlCol="0">
            <a:spAutoFit/>
          </a:bodyPr>
          <a:lstStyle/>
          <a:p>
            <a:r>
              <a:rPr lang="en-US">
                <a:solidFill>
                  <a:schemeClr val="accent3"/>
                </a:solidFill>
              </a:rPr>
              <a:t>Supply of credit</a:t>
            </a:r>
          </a:p>
        </p:txBody>
      </p:sp>
      <p:sp>
        <p:nvSpPr>
          <p:cNvPr id="3" name="Freeform 2">
            <a:extLst>
              <a:ext uri="{FF2B5EF4-FFF2-40B4-BE49-F238E27FC236}">
                <a16:creationId xmlns:a16="http://schemas.microsoft.com/office/drawing/2014/main" id="{CB73EEAA-FB94-4E47-ACAD-BFB9CE6A9376}"/>
              </a:ext>
            </a:extLst>
          </p:cNvPr>
          <p:cNvSpPr/>
          <p:nvPr/>
        </p:nvSpPr>
        <p:spPr>
          <a:xfrm>
            <a:off x="1617785" y="1359877"/>
            <a:ext cx="6811107" cy="3540369"/>
          </a:xfrm>
          <a:custGeom>
            <a:avLst/>
            <a:gdLst>
              <a:gd name="connsiteX0" fmla="*/ 0 w 6811107"/>
              <a:gd name="connsiteY0" fmla="*/ 0 h 3540369"/>
              <a:gd name="connsiteX1" fmla="*/ 3786553 w 6811107"/>
              <a:gd name="connsiteY1" fmla="*/ 2508738 h 3540369"/>
              <a:gd name="connsiteX2" fmla="*/ 6787661 w 6811107"/>
              <a:gd name="connsiteY2" fmla="*/ 3540369 h 3540369"/>
              <a:gd name="connsiteX3" fmla="*/ 6787661 w 6811107"/>
              <a:gd name="connsiteY3" fmla="*/ 3540369 h 3540369"/>
              <a:gd name="connsiteX4" fmla="*/ 6787661 w 6811107"/>
              <a:gd name="connsiteY4" fmla="*/ 3540369 h 3540369"/>
              <a:gd name="connsiteX5" fmla="*/ 6787661 w 6811107"/>
              <a:gd name="connsiteY5" fmla="*/ 3540369 h 3540369"/>
              <a:gd name="connsiteX6" fmla="*/ 6811107 w 6811107"/>
              <a:gd name="connsiteY6" fmla="*/ 3540369 h 3540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1107" h="3540369">
                <a:moveTo>
                  <a:pt x="0" y="0"/>
                </a:moveTo>
                <a:cubicBezTo>
                  <a:pt x="1327638" y="959338"/>
                  <a:pt x="2655276" y="1918677"/>
                  <a:pt x="3786553" y="2508738"/>
                </a:cubicBezTo>
                <a:cubicBezTo>
                  <a:pt x="4917830" y="3098800"/>
                  <a:pt x="6787661" y="3540369"/>
                  <a:pt x="6787661" y="3540369"/>
                </a:cubicBezTo>
                <a:lnTo>
                  <a:pt x="6787661" y="3540369"/>
                </a:lnTo>
                <a:lnTo>
                  <a:pt x="6787661" y="3540369"/>
                </a:lnTo>
                <a:lnTo>
                  <a:pt x="6787661" y="3540369"/>
                </a:lnTo>
                <a:lnTo>
                  <a:pt x="6811107" y="3540369"/>
                </a:lnTo>
              </a:path>
            </a:pathLst>
          </a:custGeom>
          <a:noFill/>
          <a:ln w="22225">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D6F2795-E1AA-1844-B1FE-E646A629A5FC}"/>
              </a:ext>
            </a:extLst>
          </p:cNvPr>
          <p:cNvCxnSpPr>
            <a:cxnSpLocks/>
          </p:cNvCxnSpPr>
          <p:nvPr/>
        </p:nvCxnSpPr>
        <p:spPr>
          <a:xfrm>
            <a:off x="4935415" y="3584420"/>
            <a:ext cx="0" cy="2324011"/>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EEBA392-FE9F-E540-A9FB-ACB84E649CC3}"/>
              </a:ext>
            </a:extLst>
          </p:cNvPr>
          <p:cNvCxnSpPr>
            <a:cxnSpLocks/>
          </p:cNvCxnSpPr>
          <p:nvPr/>
        </p:nvCxnSpPr>
        <p:spPr>
          <a:xfrm flipH="1">
            <a:off x="1090246" y="3584420"/>
            <a:ext cx="3845169" cy="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E2D5095-99CE-E545-954D-FC920C1A8EEA}"/>
              </a:ext>
            </a:extLst>
          </p:cNvPr>
          <p:cNvCxnSpPr>
            <a:cxnSpLocks/>
          </p:cNvCxnSpPr>
          <p:nvPr/>
        </p:nvCxnSpPr>
        <p:spPr>
          <a:xfrm>
            <a:off x="3657600" y="3584420"/>
            <a:ext cx="0" cy="2324011"/>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24C4572-803A-F84C-8C1E-188A15E03CA5}"/>
              </a:ext>
            </a:extLst>
          </p:cNvPr>
          <p:cNvCxnSpPr>
            <a:cxnSpLocks/>
          </p:cNvCxnSpPr>
          <p:nvPr/>
        </p:nvCxnSpPr>
        <p:spPr>
          <a:xfrm>
            <a:off x="4302369" y="3985846"/>
            <a:ext cx="0" cy="1922585"/>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418DE05-ECFB-E749-BEBD-BEFE007C4B0F}"/>
              </a:ext>
            </a:extLst>
          </p:cNvPr>
          <p:cNvCxnSpPr>
            <a:cxnSpLocks/>
          </p:cNvCxnSpPr>
          <p:nvPr/>
        </p:nvCxnSpPr>
        <p:spPr>
          <a:xfrm flipH="1">
            <a:off x="1090246" y="3985846"/>
            <a:ext cx="3212123" cy="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539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br>
              <a:rPr lang="fi-FI" sz="4800"/>
            </a:br>
            <a:br>
              <a:rPr lang="fi-FI" sz="4800"/>
            </a:br>
            <a:r>
              <a:rPr lang="fi-FI" sz="4800"/>
              <a:t>B. Banks and </a:t>
            </a:r>
            <a:r>
              <a:rPr lang="fi-FI" sz="4800" err="1"/>
              <a:t>credit</a:t>
            </a:r>
            <a:r>
              <a:rPr lang="fi-FI" sz="4800"/>
              <a:t> </a:t>
            </a:r>
            <a:r>
              <a:rPr lang="fi-FI" sz="4800" err="1"/>
              <a:t>markets</a:t>
            </a:r>
            <a:endParaRPr lang="fi-FI" sz="4800"/>
          </a:p>
        </p:txBody>
      </p:sp>
    </p:spTree>
    <p:extLst>
      <p:ext uri="{BB962C8B-B14F-4D97-AF65-F5344CB8AC3E}">
        <p14:creationId xmlns:p14="http://schemas.microsoft.com/office/powerpoint/2010/main" val="3726848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C385D-A889-824C-9AB6-4DA24A21E08A}"/>
              </a:ext>
            </a:extLst>
          </p:cNvPr>
          <p:cNvSpPr>
            <a:spLocks noGrp="1"/>
          </p:cNvSpPr>
          <p:nvPr>
            <p:ph type="ctrTitle"/>
          </p:nvPr>
        </p:nvSpPr>
        <p:spPr>
          <a:xfrm>
            <a:off x="540002" y="381000"/>
            <a:ext cx="8085599" cy="662354"/>
          </a:xfrm>
        </p:spPr>
        <p:txBody>
          <a:bodyPr/>
          <a:lstStyle/>
          <a:p>
            <a:r>
              <a:rPr lang="fi-FI" err="1"/>
              <a:t>Special</a:t>
            </a:r>
            <a:r>
              <a:rPr lang="fi-FI"/>
              <a:t> </a:t>
            </a:r>
            <a:r>
              <a:rPr lang="fi-FI" err="1"/>
              <a:t>features</a:t>
            </a:r>
            <a:r>
              <a:rPr lang="fi-FI"/>
              <a:t> of </a:t>
            </a:r>
            <a:r>
              <a:rPr lang="fi-FI" err="1"/>
              <a:t>financial</a:t>
            </a:r>
            <a:r>
              <a:rPr lang="fi-FI"/>
              <a:t> </a:t>
            </a:r>
            <a:r>
              <a:rPr lang="fi-FI" err="1"/>
              <a:t>markets</a:t>
            </a:r>
            <a:endParaRPr lang="fi-FI"/>
          </a:p>
        </p:txBody>
      </p:sp>
      <p:sp>
        <p:nvSpPr>
          <p:cNvPr id="3" name="Content Placeholder 2">
            <a:extLst>
              <a:ext uri="{FF2B5EF4-FFF2-40B4-BE49-F238E27FC236}">
                <a16:creationId xmlns:a16="http://schemas.microsoft.com/office/drawing/2014/main" id="{F0CA2A5D-0F9C-2747-9FD3-12A32AF1CA35}"/>
              </a:ext>
            </a:extLst>
          </p:cNvPr>
          <p:cNvSpPr>
            <a:spLocks noGrp="1"/>
          </p:cNvSpPr>
          <p:nvPr>
            <p:ph sz="quarter" idx="14"/>
          </p:nvPr>
        </p:nvSpPr>
        <p:spPr>
          <a:xfrm>
            <a:off x="540001" y="1043354"/>
            <a:ext cx="8085599" cy="4783015"/>
          </a:xfrm>
        </p:spPr>
        <p:txBody>
          <a:bodyPr/>
          <a:lstStyle/>
          <a:p>
            <a:r>
              <a:rPr lang="en-US" dirty="0"/>
              <a:t>Two ways of operating in financial markets:</a:t>
            </a:r>
          </a:p>
          <a:p>
            <a:pPr marL="580500" lvl="1" indent="-342900">
              <a:buFont typeface="Arial" panose="020B0604020202020204" pitchFamily="34" charset="0"/>
              <a:buChar char="•"/>
            </a:pPr>
            <a:r>
              <a:rPr lang="en-US" dirty="0"/>
              <a:t>Direct financing: households, firms, public entities and foreign agents supply funds for the market</a:t>
            </a:r>
          </a:p>
          <a:p>
            <a:pPr marL="580500" lvl="1" indent="-342900">
              <a:buFont typeface="Arial" panose="020B0604020202020204" pitchFamily="34" charset="0"/>
              <a:buChar char="•"/>
            </a:pPr>
            <a:r>
              <a:rPr lang="en-US" dirty="0"/>
              <a:t>The demand for funds comes from the same sources: households, firms, public entities and foreign actors</a:t>
            </a:r>
          </a:p>
          <a:p>
            <a:pPr marL="457200" indent="-457200"/>
            <a:r>
              <a:rPr lang="en-US" dirty="0"/>
              <a:t>Since each transaction has a lender and a borrower, the two sides must meet to transact: two ways for this</a:t>
            </a:r>
          </a:p>
          <a:p>
            <a:pPr marL="694800" lvl="1" indent="-457200"/>
            <a:r>
              <a:rPr lang="en-US" dirty="0"/>
              <a:t>direct financial markets: money market and capital markets </a:t>
            </a:r>
          </a:p>
          <a:p>
            <a:pPr marL="918000" lvl="2" indent="-457200"/>
            <a:r>
              <a:rPr lang="en-US" dirty="0"/>
              <a:t>sales of equities and corporate and public bonds directly in between the parties (the market for saving and loans above corresponds to this)</a:t>
            </a:r>
            <a:endParaRPr lang="en-US" sz="800" dirty="0"/>
          </a:p>
          <a:p>
            <a:pPr marL="694800" lvl="1" indent="-457200"/>
            <a:r>
              <a:rPr lang="en-US" dirty="0"/>
              <a:t>financial intermediation: banks and other financial institutions often play a role in this</a:t>
            </a:r>
          </a:p>
          <a:p>
            <a:r>
              <a:rPr lang="en-US" dirty="0"/>
              <a:t>Why is financial intermediation needed?</a:t>
            </a:r>
          </a:p>
        </p:txBody>
      </p:sp>
    </p:spTree>
    <p:extLst>
      <p:ext uri="{BB962C8B-B14F-4D97-AF65-F5344CB8AC3E}">
        <p14:creationId xmlns:p14="http://schemas.microsoft.com/office/powerpoint/2010/main" val="3980547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732692"/>
          </a:xfrm>
        </p:spPr>
        <p:txBody>
          <a:bodyPr/>
          <a:lstStyle/>
          <a:p>
            <a:r>
              <a:rPr lang="fi-FI"/>
              <a:t>Commercial </a:t>
            </a:r>
            <a:r>
              <a:rPr lang="fi-FI" err="1"/>
              <a:t>banks</a:t>
            </a:r>
            <a:endParaRPr lang="fi-FI"/>
          </a:p>
        </p:txBody>
      </p:sp>
      <p:sp>
        <p:nvSpPr>
          <p:cNvPr id="3" name="Content Placeholder 2"/>
          <p:cNvSpPr>
            <a:spLocks noGrp="1"/>
          </p:cNvSpPr>
          <p:nvPr>
            <p:ph sz="quarter" idx="14"/>
          </p:nvPr>
        </p:nvSpPr>
        <p:spPr>
          <a:xfrm>
            <a:off x="540002" y="949569"/>
            <a:ext cx="8085599" cy="4567665"/>
          </a:xfrm>
        </p:spPr>
        <p:txBody>
          <a:bodyPr/>
          <a:lstStyle/>
          <a:p>
            <a:r>
              <a:rPr lang="en-US" dirty="0"/>
              <a:t>Take deposits from individual depositors</a:t>
            </a:r>
          </a:p>
          <a:p>
            <a:pPr marL="580500" lvl="1" indent="-342900"/>
            <a:r>
              <a:rPr lang="en-US" dirty="0"/>
              <a:t>firms and households with excess funds deposit money in banks</a:t>
            </a:r>
          </a:p>
          <a:p>
            <a:pPr marL="580500" lvl="1" indent="-342900"/>
            <a:r>
              <a:rPr lang="en-US" dirty="0"/>
              <a:t>the bank lends these funds to firms and households that have a current need for funds</a:t>
            </a:r>
          </a:p>
          <a:p>
            <a:r>
              <a:rPr lang="en-US" dirty="0"/>
              <a:t>A key function of the banks is to perform the maturity transformation</a:t>
            </a:r>
          </a:p>
          <a:p>
            <a:pPr marL="580500" lvl="1" indent="-342900"/>
            <a:r>
              <a:rPr lang="en-US" dirty="0"/>
              <a:t>deposits are liquid: they can be withdrawn at any point</a:t>
            </a:r>
          </a:p>
          <a:p>
            <a:pPr marL="580500" lvl="1" indent="-342900"/>
            <a:r>
              <a:rPr lang="en-US" dirty="0"/>
              <a:t>bank loans are paid over a long horizon</a:t>
            </a:r>
          </a:p>
          <a:p>
            <a:pPr marL="580500" lvl="1" indent="-342900"/>
            <a:r>
              <a:rPr lang="en-US" dirty="0"/>
              <a:t>without financial intermediation, it is hard to see how the market could overcome the double coincidence of wants problem</a:t>
            </a:r>
          </a:p>
          <a:p>
            <a:pPr marL="580500" lvl="1" indent="-342900"/>
            <a:r>
              <a:rPr lang="en-US" dirty="0"/>
              <a:t>banks also monitor the creditworthiness of the debtors</a:t>
            </a:r>
          </a:p>
          <a:p>
            <a:pPr marL="803700" lvl="2" indent="-342900"/>
            <a:r>
              <a:rPr lang="en-US" dirty="0"/>
              <a:t>individual small lenders would not have the expertise for this</a:t>
            </a:r>
          </a:p>
        </p:txBody>
      </p:sp>
    </p:spTree>
    <p:extLst>
      <p:ext uri="{BB962C8B-B14F-4D97-AF65-F5344CB8AC3E}">
        <p14:creationId xmlns:p14="http://schemas.microsoft.com/office/powerpoint/2010/main" val="129196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732692"/>
          </a:xfrm>
        </p:spPr>
        <p:txBody>
          <a:bodyPr/>
          <a:lstStyle/>
          <a:p>
            <a:r>
              <a:rPr lang="fi-FI"/>
              <a:t>Commercial </a:t>
            </a:r>
            <a:r>
              <a:rPr lang="fi-FI" err="1"/>
              <a:t>banks</a:t>
            </a:r>
            <a:endParaRPr lang="fi-FI"/>
          </a:p>
        </p:txBody>
      </p:sp>
      <p:sp>
        <p:nvSpPr>
          <p:cNvPr id="3" name="Content Placeholder 2"/>
          <p:cNvSpPr>
            <a:spLocks noGrp="1"/>
          </p:cNvSpPr>
          <p:nvPr>
            <p:ph sz="quarter" idx="14"/>
          </p:nvPr>
        </p:nvSpPr>
        <p:spPr>
          <a:xfrm>
            <a:off x="540002" y="949569"/>
            <a:ext cx="8085599" cy="4567665"/>
          </a:xfrm>
        </p:spPr>
        <p:txBody>
          <a:bodyPr/>
          <a:lstStyle/>
          <a:p>
            <a:r>
              <a:rPr lang="en-US" b="0" dirty="0"/>
              <a:t>Banks can specialize in specific sectors for lending (comparative advantage and gains from specialization)</a:t>
            </a:r>
          </a:p>
          <a:p>
            <a:endParaRPr lang="en-US" b="0" dirty="0"/>
          </a:p>
          <a:p>
            <a:r>
              <a:rPr lang="en-US" b="0" dirty="0"/>
              <a:t>Banks make money by charging an interest rate differential: the rate paid for deposits is lower than the lending rate</a:t>
            </a:r>
          </a:p>
          <a:p>
            <a:endParaRPr lang="en-US" b="0" dirty="0"/>
          </a:p>
          <a:p>
            <a:r>
              <a:rPr lang="en-US" b="0" dirty="0"/>
              <a:t>Banks also charge for special services that they provide for their customers</a:t>
            </a:r>
          </a:p>
          <a:p>
            <a:endParaRPr lang="en-US" b="0" dirty="0"/>
          </a:p>
        </p:txBody>
      </p:sp>
    </p:spTree>
    <p:extLst>
      <p:ext uri="{BB962C8B-B14F-4D97-AF65-F5344CB8AC3E}">
        <p14:creationId xmlns:p14="http://schemas.microsoft.com/office/powerpoint/2010/main" val="3734172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767862"/>
          </a:xfrm>
        </p:spPr>
        <p:txBody>
          <a:bodyPr/>
          <a:lstStyle/>
          <a:p>
            <a:r>
              <a:rPr lang="fi-FI"/>
              <a:t>Banks </a:t>
            </a:r>
            <a:r>
              <a:rPr lang="fi-FI" err="1"/>
              <a:t>create</a:t>
            </a:r>
            <a:r>
              <a:rPr lang="fi-FI"/>
              <a:t> money</a:t>
            </a:r>
          </a:p>
        </p:txBody>
      </p:sp>
      <p:sp>
        <p:nvSpPr>
          <p:cNvPr id="3" name="Content Placeholder 2"/>
          <p:cNvSpPr>
            <a:spLocks noGrp="1"/>
          </p:cNvSpPr>
          <p:nvPr>
            <p:ph sz="quarter" idx="14"/>
          </p:nvPr>
        </p:nvSpPr>
        <p:spPr>
          <a:xfrm>
            <a:off x="540001" y="998588"/>
            <a:ext cx="8085599" cy="4546427"/>
          </a:xfrm>
        </p:spPr>
        <p:txBody>
          <a:bodyPr/>
          <a:lstStyle/>
          <a:p>
            <a:pPr marL="342900" indent="-342900"/>
            <a:r>
              <a:rPr lang="en-US" dirty="0"/>
              <a:t>Fractional-reserve banking </a:t>
            </a:r>
          </a:p>
          <a:p>
            <a:pPr marL="580500" lvl="1" indent="-342900">
              <a:buFont typeface="Arial" panose="020B0604020202020204" pitchFamily="34" charset="0"/>
              <a:buChar char="•"/>
            </a:pPr>
            <a:r>
              <a:rPr lang="en-US" dirty="0"/>
              <a:t>b</a:t>
            </a:r>
            <a:r>
              <a:rPr lang="en-US" b="0" dirty="0"/>
              <a:t>anks must hold a fraction of the deposits that they collect from the depositors as a reserve in the central bank</a:t>
            </a:r>
          </a:p>
          <a:p>
            <a:pPr marL="803700" lvl="2" indent="-342900"/>
            <a:r>
              <a:rPr lang="en-US" dirty="0"/>
              <a:t> at the moment, the minimum reserve requirement for the ECB is 1%</a:t>
            </a:r>
          </a:p>
          <a:p>
            <a:pPr marL="342900" indent="-342900"/>
            <a:r>
              <a:rPr lang="en-US" dirty="0"/>
              <a:t>Credit expansion </a:t>
            </a:r>
          </a:p>
          <a:p>
            <a:pPr marL="580500" lvl="1" indent="-342900"/>
            <a:r>
              <a:rPr lang="en-US" dirty="0"/>
              <a:t>Bank A borrows 100€ from ECB and deposits the required 1€ on its account at the central bank and lends the remaining 99€ to Ann</a:t>
            </a:r>
          </a:p>
          <a:p>
            <a:pPr marL="580500" lvl="1" indent="-342900"/>
            <a:r>
              <a:rPr lang="en-US" dirty="0"/>
              <a:t>Ann makes a purchase of 99€ at Beth’s store</a:t>
            </a:r>
          </a:p>
          <a:p>
            <a:pPr marL="580500" lvl="1" indent="-342900"/>
            <a:r>
              <a:rPr lang="en-US" dirty="0"/>
              <a:t>Beth deposits her 99€ in Bank B</a:t>
            </a:r>
          </a:p>
          <a:p>
            <a:pPr marL="580500" lvl="1" indent="-342900"/>
            <a:r>
              <a:rPr lang="en-US" dirty="0"/>
              <a:t>Bank B deposits the required 0.99€ on its central bank account and lends the remaining 98.01€ to Cecilia who purchases goods at Dolores’ store… Until the original 100€ is transformed to 10,000 € of loans</a:t>
            </a:r>
          </a:p>
        </p:txBody>
      </p:sp>
    </p:spTree>
    <p:extLst>
      <p:ext uri="{BB962C8B-B14F-4D97-AF65-F5344CB8AC3E}">
        <p14:creationId xmlns:p14="http://schemas.microsoft.com/office/powerpoint/2010/main" val="35787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br>
              <a:rPr lang="en-US" sz="4800" dirty="0"/>
            </a:br>
            <a:br>
              <a:rPr lang="en-US" sz="4800" dirty="0"/>
            </a:br>
            <a:r>
              <a:rPr lang="en-US" sz="4800" dirty="0"/>
              <a:t>A. Intertemporal choice: saving and borrowing</a:t>
            </a:r>
          </a:p>
        </p:txBody>
      </p:sp>
    </p:spTree>
    <p:extLst>
      <p:ext uri="{BB962C8B-B14F-4D97-AF65-F5344CB8AC3E}">
        <p14:creationId xmlns:p14="http://schemas.microsoft.com/office/powerpoint/2010/main" val="2070654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685800"/>
          </a:xfrm>
        </p:spPr>
        <p:txBody>
          <a:bodyPr/>
          <a:lstStyle/>
          <a:p>
            <a:r>
              <a:rPr lang="fi-FI" err="1"/>
              <a:t>Risks</a:t>
            </a:r>
            <a:r>
              <a:rPr lang="fi-FI"/>
              <a:t> in </a:t>
            </a:r>
            <a:r>
              <a:rPr lang="fi-FI" err="1"/>
              <a:t>banking</a:t>
            </a:r>
            <a:endParaRPr lang="fi-FI"/>
          </a:p>
        </p:txBody>
      </p:sp>
      <p:sp>
        <p:nvSpPr>
          <p:cNvPr id="3" name="Content Placeholder 2"/>
          <p:cNvSpPr>
            <a:spLocks noGrp="1"/>
          </p:cNvSpPr>
          <p:nvPr>
            <p:ph sz="quarter" idx="14"/>
          </p:nvPr>
        </p:nvSpPr>
        <p:spPr>
          <a:xfrm>
            <a:off x="540001" y="1066800"/>
            <a:ext cx="8085599" cy="4525108"/>
          </a:xfrm>
        </p:spPr>
        <p:txBody>
          <a:bodyPr/>
          <a:lstStyle/>
          <a:p>
            <a:pPr marL="342900" indent="-342900"/>
            <a:r>
              <a:rPr lang="en-US" dirty="0"/>
              <a:t>Credit risk</a:t>
            </a:r>
          </a:p>
          <a:p>
            <a:pPr marL="580500" lvl="1" indent="-342900"/>
            <a:r>
              <a:rPr lang="en-US" dirty="0"/>
              <a:t> maybe the borrowers are not able to pay back their loans (firms firms or individuals go into bankruptcy)</a:t>
            </a:r>
            <a:br>
              <a:rPr lang="en-US" dirty="0"/>
            </a:br>
            <a:r>
              <a:rPr lang="en-US" dirty="0"/>
              <a:t>-&gt; this results in a loss to the bank</a:t>
            </a:r>
          </a:p>
          <a:p>
            <a:pPr marL="580500" lvl="1" indent="-342900"/>
            <a:r>
              <a:rPr lang="en-US" dirty="0"/>
              <a:t> under normal circumstances, this is an accepted part of the business and banks can protect themselves by diversifying </a:t>
            </a:r>
          </a:p>
          <a:p>
            <a:pPr marL="580500" lvl="1" indent="-342900"/>
            <a:r>
              <a:rPr lang="en-US" dirty="0"/>
              <a:t> this becomes problematic with aggregate disturbances (the banking crises of 1990’s following the collapse of Soviet Union) </a:t>
            </a:r>
          </a:p>
          <a:p>
            <a:pPr marL="580500" lvl="1" indent="-342900"/>
            <a:r>
              <a:rPr lang="en-US" dirty="0"/>
              <a:t> the bank may become insolvent (liabilities exceed assets)</a:t>
            </a:r>
          </a:p>
          <a:p>
            <a:pPr marL="342900" indent="-342900"/>
            <a:r>
              <a:rPr lang="en-US" dirty="0"/>
              <a:t>Liquidity risk</a:t>
            </a:r>
          </a:p>
          <a:p>
            <a:pPr marL="580500" lvl="1" indent="-342900"/>
            <a:r>
              <a:rPr lang="en-US" dirty="0"/>
              <a:t> loans are have a long maturity whereas deposits are short-term</a:t>
            </a:r>
          </a:p>
          <a:p>
            <a:pPr marL="580500" lvl="1" indent="-342900"/>
            <a:r>
              <a:rPr lang="en-US" dirty="0"/>
              <a:t>This exposes the banks to sudden shifts in the demand for liquidity and even solvent banks may be in trouble</a:t>
            </a:r>
          </a:p>
        </p:txBody>
      </p:sp>
    </p:spTree>
    <p:extLst>
      <p:ext uri="{BB962C8B-B14F-4D97-AF65-F5344CB8AC3E}">
        <p14:creationId xmlns:p14="http://schemas.microsoft.com/office/powerpoint/2010/main" val="3542704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B4A9-45AB-7C4F-9061-CE9103F9249B}"/>
              </a:ext>
            </a:extLst>
          </p:cNvPr>
          <p:cNvSpPr>
            <a:spLocks noGrp="1"/>
          </p:cNvSpPr>
          <p:nvPr>
            <p:ph type="ctrTitle"/>
          </p:nvPr>
        </p:nvSpPr>
        <p:spPr>
          <a:xfrm>
            <a:off x="540001" y="185928"/>
            <a:ext cx="8085599" cy="603738"/>
          </a:xfrm>
        </p:spPr>
        <p:txBody>
          <a:bodyPr/>
          <a:lstStyle/>
          <a:p>
            <a:r>
              <a:rPr lang="en-US"/>
              <a:t>Risks in banking</a:t>
            </a:r>
          </a:p>
        </p:txBody>
      </p:sp>
      <p:sp>
        <p:nvSpPr>
          <p:cNvPr id="3" name="Content Placeholder 2">
            <a:extLst>
              <a:ext uri="{FF2B5EF4-FFF2-40B4-BE49-F238E27FC236}">
                <a16:creationId xmlns:a16="http://schemas.microsoft.com/office/drawing/2014/main" id="{60F108AC-B190-A74C-A507-E0AC906F7371}"/>
              </a:ext>
            </a:extLst>
          </p:cNvPr>
          <p:cNvSpPr>
            <a:spLocks noGrp="1"/>
          </p:cNvSpPr>
          <p:nvPr>
            <p:ph sz="quarter" idx="14"/>
          </p:nvPr>
        </p:nvSpPr>
        <p:spPr>
          <a:xfrm>
            <a:off x="540001" y="667746"/>
            <a:ext cx="8085599" cy="5123454"/>
          </a:xfrm>
        </p:spPr>
        <p:txBody>
          <a:bodyPr/>
          <a:lstStyle/>
          <a:p>
            <a:r>
              <a:rPr lang="en-US" b="1" dirty="0"/>
              <a:t>Bank run</a:t>
            </a:r>
          </a:p>
          <a:p>
            <a:pPr marL="580500" lvl="1" indent="-342900"/>
            <a:r>
              <a:rPr lang="en-US" dirty="0"/>
              <a:t>If all customers want to cash in their deposits simultaneously, this is not possible because the bank has lent the deposits out in long-term loans</a:t>
            </a:r>
          </a:p>
          <a:p>
            <a:pPr marL="580500" lvl="1" indent="-342900"/>
            <a:r>
              <a:rPr lang="en-US" dirty="0"/>
              <a:t>If customers expect a bank run, it is in their best interest to run on the bank, i.e. take out their deposits</a:t>
            </a:r>
          </a:p>
          <a:p>
            <a:pPr marL="580500" lvl="1" indent="-342900"/>
            <a:r>
              <a:rPr lang="en-US" dirty="0"/>
              <a:t>But this makes bank runs self-fulfilling prophesies</a:t>
            </a:r>
          </a:p>
          <a:p>
            <a:pPr marL="803700" lvl="2" indent="-342900"/>
            <a:r>
              <a:rPr lang="en-US" dirty="0"/>
              <a:t>Solutions against runs: deposit insurance (FDIC was implemented after the bank runs in the Great Depression), central banks as lenders of last resort</a:t>
            </a:r>
          </a:p>
          <a:p>
            <a:pPr marL="342900" indent="-342900"/>
            <a:r>
              <a:rPr lang="en-US" dirty="0"/>
              <a:t>Systemic risks</a:t>
            </a:r>
          </a:p>
          <a:p>
            <a:pPr marL="580500" lvl="1" indent="-342900">
              <a:buFont typeface="Arial" panose="020B0604020202020204" pitchFamily="34" charset="0"/>
              <a:buChar char="•"/>
            </a:pPr>
            <a:r>
              <a:rPr lang="en-US" dirty="0"/>
              <a:t>The banking sector is interconnected in the sense that all banks are creditors to other banks. If one (big) bank fails, all banks are in trouble</a:t>
            </a:r>
          </a:p>
          <a:p>
            <a:pPr marL="580500" lvl="1" indent="-342900">
              <a:buFont typeface="Arial" panose="020B0604020202020204" pitchFamily="34" charset="0"/>
              <a:buChar char="•"/>
            </a:pPr>
            <a:r>
              <a:rPr lang="en-US" dirty="0"/>
              <a:t>Proposed regulations: increased capital requirements (reduced maximum leverage), restrictions on bank size</a:t>
            </a:r>
          </a:p>
          <a:p>
            <a:endParaRPr lang="en-US" dirty="0"/>
          </a:p>
        </p:txBody>
      </p:sp>
    </p:spTree>
    <p:extLst>
      <p:ext uri="{BB962C8B-B14F-4D97-AF65-F5344CB8AC3E}">
        <p14:creationId xmlns:p14="http://schemas.microsoft.com/office/powerpoint/2010/main" val="856432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B4A9-45AB-7C4F-9061-CE9103F9249B}"/>
              </a:ext>
            </a:extLst>
          </p:cNvPr>
          <p:cNvSpPr>
            <a:spLocks noGrp="1"/>
          </p:cNvSpPr>
          <p:nvPr>
            <p:ph type="ctrTitle"/>
          </p:nvPr>
        </p:nvSpPr>
        <p:spPr>
          <a:xfrm>
            <a:off x="540001" y="185928"/>
            <a:ext cx="8085599" cy="603738"/>
          </a:xfrm>
        </p:spPr>
        <p:txBody>
          <a:bodyPr/>
          <a:lstStyle/>
          <a:p>
            <a:r>
              <a:rPr lang="en-US"/>
              <a:t>Risks in banking</a:t>
            </a:r>
          </a:p>
        </p:txBody>
      </p:sp>
      <p:sp>
        <p:nvSpPr>
          <p:cNvPr id="3" name="Content Placeholder 2">
            <a:extLst>
              <a:ext uri="{FF2B5EF4-FFF2-40B4-BE49-F238E27FC236}">
                <a16:creationId xmlns:a16="http://schemas.microsoft.com/office/drawing/2014/main" id="{60F108AC-B190-A74C-A507-E0AC906F7371}"/>
              </a:ext>
            </a:extLst>
          </p:cNvPr>
          <p:cNvSpPr>
            <a:spLocks noGrp="1"/>
          </p:cNvSpPr>
          <p:nvPr>
            <p:ph sz="quarter" idx="14"/>
          </p:nvPr>
        </p:nvSpPr>
        <p:spPr>
          <a:xfrm>
            <a:off x="540001" y="667746"/>
            <a:ext cx="8085599" cy="5123454"/>
          </a:xfrm>
        </p:spPr>
        <p:txBody>
          <a:bodyPr/>
          <a:lstStyle/>
          <a:p>
            <a:r>
              <a:rPr lang="en-US" b="1" dirty="0"/>
              <a:t>Difficulties in regulation</a:t>
            </a:r>
          </a:p>
          <a:p>
            <a:pPr marL="580500" lvl="1" indent="-342900"/>
            <a:r>
              <a:rPr lang="en-US" dirty="0"/>
              <a:t>If banks are under heavy regulation, other types of financial institutions will emerge where the regulations do not apply</a:t>
            </a:r>
          </a:p>
          <a:p>
            <a:pPr marL="580500" lvl="1" indent="-342900"/>
            <a:r>
              <a:rPr lang="en-US" dirty="0"/>
              <a:t>This kind of unregulated banking sector does not have the protections of the banking sector</a:t>
            </a:r>
          </a:p>
          <a:p>
            <a:pPr marL="580500" lvl="1" indent="-342900"/>
            <a:r>
              <a:rPr lang="en-US" dirty="0"/>
              <a:t>Nevertheless because of the interconnections between financial sector firms, trouble spreads from unprotected banking to regular banking and the government may feel a need to bail out these operators as well</a:t>
            </a:r>
          </a:p>
          <a:p>
            <a:pPr marL="580500" lvl="1" indent="-342900"/>
            <a:r>
              <a:rPr lang="en-US" dirty="0"/>
              <a:t>This gives rise to moral hazard: you can take large risks if you know that in the event of a bankruptcy, public money will be used to bail you out to shore up the system</a:t>
            </a:r>
          </a:p>
          <a:p>
            <a:pPr marL="580500" lvl="1" indent="-342900"/>
            <a:r>
              <a:rPr lang="en-US" dirty="0"/>
              <a:t>It is impossible to cover any of these issues in detail in this course, but the course on Money and Banking and many courses at the Finance department take you further</a:t>
            </a:r>
          </a:p>
        </p:txBody>
      </p:sp>
    </p:spTree>
    <p:extLst>
      <p:ext uri="{BB962C8B-B14F-4D97-AF65-F5344CB8AC3E}">
        <p14:creationId xmlns:p14="http://schemas.microsoft.com/office/powerpoint/2010/main" val="400996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D40-9034-EF46-A06F-C7061F9A5BD3}"/>
              </a:ext>
            </a:extLst>
          </p:cNvPr>
          <p:cNvSpPr>
            <a:spLocks noGrp="1"/>
          </p:cNvSpPr>
          <p:nvPr>
            <p:ph type="ctrTitle"/>
          </p:nvPr>
        </p:nvSpPr>
        <p:spPr>
          <a:xfrm>
            <a:off x="540002" y="381000"/>
            <a:ext cx="8085599" cy="630936"/>
          </a:xfrm>
        </p:spPr>
        <p:txBody>
          <a:bodyPr/>
          <a:lstStyle/>
          <a:p>
            <a:r>
              <a:rPr lang="fi-FI"/>
              <a:t>Central </a:t>
            </a:r>
            <a:r>
              <a:rPr lang="fi-FI" err="1"/>
              <a:t>bank</a:t>
            </a:r>
            <a:endParaRPr lang="fi-FI" sz="2400"/>
          </a:p>
        </p:txBody>
      </p:sp>
      <p:sp>
        <p:nvSpPr>
          <p:cNvPr id="3" name="Content Placeholder 2">
            <a:extLst>
              <a:ext uri="{FF2B5EF4-FFF2-40B4-BE49-F238E27FC236}">
                <a16:creationId xmlns:a16="http://schemas.microsoft.com/office/drawing/2014/main" id="{338FF68C-C2C2-214F-8EA0-C2BB14D99676}"/>
              </a:ext>
            </a:extLst>
          </p:cNvPr>
          <p:cNvSpPr>
            <a:spLocks noGrp="1"/>
          </p:cNvSpPr>
          <p:nvPr>
            <p:ph sz="quarter" idx="14"/>
          </p:nvPr>
        </p:nvSpPr>
        <p:spPr>
          <a:xfrm>
            <a:off x="540002" y="1158241"/>
            <a:ext cx="8085599" cy="4358994"/>
          </a:xfrm>
        </p:spPr>
        <p:txBody>
          <a:bodyPr/>
          <a:lstStyle/>
          <a:p>
            <a:r>
              <a:rPr lang="en-US" dirty="0"/>
              <a:t>Base Money creation</a:t>
            </a:r>
          </a:p>
          <a:p>
            <a:pPr marL="580500" lvl="1" indent="-342900"/>
            <a:r>
              <a:rPr lang="en-US" dirty="0"/>
              <a:t>Central bank is the only bank allowed to create notes and coins</a:t>
            </a:r>
            <a:br>
              <a:rPr lang="en-US" dirty="0"/>
            </a:br>
            <a:r>
              <a:rPr lang="en-US" sz="1400" dirty="0"/>
              <a:t>(</a:t>
            </a:r>
            <a:r>
              <a:rPr lang="en-US" sz="1400" i="1" dirty="0"/>
              <a:t>base money / high-powered money</a:t>
            </a:r>
            <a:r>
              <a:rPr lang="en-US" sz="1400" dirty="0"/>
              <a:t>)</a:t>
            </a:r>
          </a:p>
          <a:p>
            <a:pPr marL="580500" lvl="1" indent="-342900"/>
            <a:r>
              <a:rPr lang="en-US" b="0" dirty="0"/>
              <a:t>Central bank created money is called legal tender as the law requires that it be accepted for payment</a:t>
            </a:r>
          </a:p>
          <a:p>
            <a:pPr marL="580500" lvl="1" indent="-342900"/>
            <a:r>
              <a:rPr lang="en-US" dirty="0"/>
              <a:t>Central bank creates legal tender by crediting commercial banks’ accounts at the central bank: Central bank is the bank of commercial banks</a:t>
            </a:r>
          </a:p>
          <a:p>
            <a:pPr marL="342900" indent="-342900"/>
            <a:r>
              <a:rPr lang="en-US" dirty="0"/>
              <a:t>Central bank also controls the money market rates</a:t>
            </a:r>
          </a:p>
          <a:p>
            <a:pPr marL="580500" lvl="1" indent="-342900">
              <a:buFont typeface="Arial" panose="020B0604020202020204" pitchFamily="34" charset="0"/>
              <a:buChar char="•"/>
            </a:pPr>
            <a:r>
              <a:rPr lang="en-US" dirty="0"/>
              <a:t>ECB deposit facility rate or federal funds rate in the US</a:t>
            </a:r>
          </a:p>
          <a:p>
            <a:pPr marL="580500" lvl="1" indent="-342900">
              <a:buFont typeface="Arial" panose="020B0604020202020204" pitchFamily="34" charset="0"/>
              <a:buChar char="•"/>
            </a:pPr>
            <a:r>
              <a:rPr lang="en-US" dirty="0"/>
              <a:t>Goal: to achieve price stability and to maintain aggregate output</a:t>
            </a:r>
          </a:p>
          <a:p>
            <a:pPr marL="580500" lvl="1" indent="-342900">
              <a:buFont typeface="Arial" panose="020B0604020202020204" pitchFamily="34" charset="0"/>
              <a:buChar char="•"/>
            </a:pPr>
            <a:r>
              <a:rPr lang="en-US" dirty="0"/>
              <a:t>More on this in Principles of Economics II</a:t>
            </a:r>
          </a:p>
          <a:p>
            <a:r>
              <a:rPr lang="en-US" dirty="0"/>
              <a:t>Maintaining the stability of the financial system</a:t>
            </a:r>
          </a:p>
        </p:txBody>
      </p:sp>
    </p:spTree>
    <p:extLst>
      <p:ext uri="{BB962C8B-B14F-4D97-AF65-F5344CB8AC3E}">
        <p14:creationId xmlns:p14="http://schemas.microsoft.com/office/powerpoint/2010/main" val="1468325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D40-9034-EF46-A06F-C7061F9A5BD3}"/>
              </a:ext>
            </a:extLst>
          </p:cNvPr>
          <p:cNvSpPr>
            <a:spLocks noGrp="1"/>
          </p:cNvSpPr>
          <p:nvPr>
            <p:ph type="ctrTitle"/>
          </p:nvPr>
        </p:nvSpPr>
        <p:spPr>
          <a:xfrm>
            <a:off x="529200" y="137808"/>
            <a:ext cx="8085599" cy="630936"/>
          </a:xfrm>
        </p:spPr>
        <p:txBody>
          <a:bodyPr/>
          <a:lstStyle/>
          <a:p>
            <a:r>
              <a:rPr lang="fi-FI" err="1"/>
              <a:t>Asset</a:t>
            </a:r>
            <a:r>
              <a:rPr lang="fi-FI"/>
              <a:t> </a:t>
            </a:r>
            <a:r>
              <a:rPr lang="fi-FI" err="1"/>
              <a:t>markets</a:t>
            </a:r>
            <a:r>
              <a:rPr lang="fi-FI"/>
              <a:t>: </a:t>
            </a:r>
            <a:r>
              <a:rPr lang="fi-FI" err="1"/>
              <a:t>stock</a:t>
            </a:r>
            <a:r>
              <a:rPr lang="fi-FI"/>
              <a:t> market</a:t>
            </a:r>
            <a:endParaRPr lang="fi-FI" sz="2400"/>
          </a:p>
        </p:txBody>
      </p:sp>
      <p:sp>
        <p:nvSpPr>
          <p:cNvPr id="3" name="Content Placeholder 2">
            <a:extLst>
              <a:ext uri="{FF2B5EF4-FFF2-40B4-BE49-F238E27FC236}">
                <a16:creationId xmlns:a16="http://schemas.microsoft.com/office/drawing/2014/main" id="{338FF68C-C2C2-214F-8EA0-C2BB14D99676}"/>
              </a:ext>
            </a:extLst>
          </p:cNvPr>
          <p:cNvSpPr>
            <a:spLocks noGrp="1"/>
          </p:cNvSpPr>
          <p:nvPr>
            <p:ph sz="quarter" idx="14"/>
          </p:nvPr>
        </p:nvSpPr>
        <p:spPr>
          <a:xfrm>
            <a:off x="529199" y="593387"/>
            <a:ext cx="8085599" cy="5155660"/>
          </a:xfrm>
        </p:spPr>
        <p:txBody>
          <a:bodyPr/>
          <a:lstStyle/>
          <a:p>
            <a:r>
              <a:rPr lang="en-US" dirty="0"/>
              <a:t>In a stock market, shares of ownership to listed companies are sold</a:t>
            </a:r>
          </a:p>
          <a:p>
            <a:pPr marL="580500" lvl="1" indent="-342900"/>
            <a:r>
              <a:rPr lang="en-US" dirty="0"/>
              <a:t>Raising funds for the firm to undertake investments</a:t>
            </a:r>
          </a:p>
          <a:p>
            <a:pPr marL="580500" lvl="1" indent="-342900"/>
            <a:r>
              <a:rPr lang="en-US" dirty="0"/>
              <a:t>Buyers of shares entitled to future profits in the company</a:t>
            </a:r>
          </a:p>
          <a:p>
            <a:pPr marL="580500" lvl="1" indent="-342900"/>
            <a:r>
              <a:rPr lang="en-US" dirty="0"/>
              <a:t>The prospects of any company are inherently uncertain</a:t>
            </a:r>
            <a:endParaRPr lang="en-US" sz="1400" dirty="0"/>
          </a:p>
          <a:p>
            <a:r>
              <a:rPr lang="en-US" dirty="0"/>
              <a:t>How do we know what the right value of a company is</a:t>
            </a:r>
            <a:r>
              <a:rPr lang="en-US" b="0" dirty="0"/>
              <a:t>?</a:t>
            </a:r>
          </a:p>
          <a:p>
            <a:pPr marL="580500" lvl="1" indent="-342900"/>
            <a:r>
              <a:rPr lang="en-US" dirty="0"/>
              <a:t>Allow individual investors to bid for shares and allow current owners of shares to set ask prices for them</a:t>
            </a:r>
            <a:endParaRPr lang="en-US" b="0" dirty="0"/>
          </a:p>
          <a:p>
            <a:pPr marL="580500" lvl="1" indent="-342900"/>
            <a:r>
              <a:rPr lang="en-US" dirty="0"/>
              <a:t>One of the purposes of a stock market is to obtain the market valuation for the company as the equilibrium price where demand for shares equals the supply of shares </a:t>
            </a:r>
          </a:p>
          <a:p>
            <a:pPr marL="580500" lvl="1" indent="-342900"/>
            <a:r>
              <a:rPr lang="en-US" dirty="0"/>
              <a:t>This is again an instance of how markets function to provide signals regarding the economic value</a:t>
            </a:r>
          </a:p>
          <a:p>
            <a:pPr marL="580500" lvl="1" indent="-342900"/>
            <a:r>
              <a:rPr lang="en-US" dirty="0"/>
              <a:t>A related instance where this information aggregation of markets manifests is in betting markets</a:t>
            </a:r>
          </a:p>
        </p:txBody>
      </p:sp>
    </p:spTree>
    <p:extLst>
      <p:ext uri="{BB962C8B-B14F-4D97-AF65-F5344CB8AC3E}">
        <p14:creationId xmlns:p14="http://schemas.microsoft.com/office/powerpoint/2010/main" val="863624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D40-9034-EF46-A06F-C7061F9A5BD3}"/>
              </a:ext>
            </a:extLst>
          </p:cNvPr>
          <p:cNvSpPr>
            <a:spLocks noGrp="1"/>
          </p:cNvSpPr>
          <p:nvPr>
            <p:ph type="ctrTitle"/>
          </p:nvPr>
        </p:nvSpPr>
        <p:spPr>
          <a:xfrm>
            <a:off x="540000" y="222505"/>
            <a:ext cx="8085599" cy="630936"/>
          </a:xfrm>
        </p:spPr>
        <p:txBody>
          <a:bodyPr/>
          <a:lstStyle/>
          <a:p>
            <a:r>
              <a:rPr lang="fi-FI" err="1"/>
              <a:t>Asset</a:t>
            </a:r>
            <a:r>
              <a:rPr lang="fi-FI"/>
              <a:t> </a:t>
            </a:r>
            <a:r>
              <a:rPr lang="fi-FI" err="1"/>
              <a:t>markets</a:t>
            </a:r>
            <a:r>
              <a:rPr lang="fi-FI"/>
              <a:t>: </a:t>
            </a:r>
            <a:r>
              <a:rPr lang="fi-FI" err="1"/>
              <a:t>stock</a:t>
            </a:r>
            <a:r>
              <a:rPr lang="fi-FI"/>
              <a:t> market</a:t>
            </a:r>
            <a:endParaRPr lang="fi-FI" sz="2400"/>
          </a:p>
        </p:txBody>
      </p:sp>
      <p:sp>
        <p:nvSpPr>
          <p:cNvPr id="3" name="Content Placeholder 2">
            <a:extLst>
              <a:ext uri="{FF2B5EF4-FFF2-40B4-BE49-F238E27FC236}">
                <a16:creationId xmlns:a16="http://schemas.microsoft.com/office/drawing/2014/main" id="{338FF68C-C2C2-214F-8EA0-C2BB14D99676}"/>
              </a:ext>
            </a:extLst>
          </p:cNvPr>
          <p:cNvSpPr>
            <a:spLocks noGrp="1"/>
          </p:cNvSpPr>
          <p:nvPr>
            <p:ph sz="quarter" idx="14"/>
          </p:nvPr>
        </p:nvSpPr>
        <p:spPr>
          <a:xfrm>
            <a:off x="540001" y="853441"/>
            <a:ext cx="8085599" cy="4358994"/>
          </a:xfrm>
        </p:spPr>
        <p:txBody>
          <a:bodyPr/>
          <a:lstStyle/>
          <a:p>
            <a:r>
              <a:rPr lang="en-US" dirty="0"/>
              <a:t>How should the shares be priced</a:t>
            </a:r>
          </a:p>
          <a:p>
            <a:pPr marL="580500" lvl="1" indent="-342900"/>
            <a:r>
              <a:rPr lang="en-US" dirty="0"/>
              <a:t>A share gives the right to receive dividends from the company</a:t>
            </a:r>
          </a:p>
          <a:p>
            <a:pPr marL="580500" lvl="1" indent="-342900"/>
            <a:r>
              <a:rPr lang="en-US" dirty="0"/>
              <a:t>The fundamental price of an asset is its expected NPV of all its future dividends</a:t>
            </a:r>
          </a:p>
          <a:p>
            <a:pPr marL="580500" lvl="1" indent="-342900"/>
            <a:r>
              <a:rPr lang="en-US" dirty="0"/>
              <a:t>The term expected NPV arises since the future dividends are uncertain, but at this point, we do not have the tools to talk about valuing uncertain objects</a:t>
            </a:r>
          </a:p>
          <a:p>
            <a:pPr marL="580500" lvl="1" indent="-342900"/>
            <a:r>
              <a:rPr lang="en-US" dirty="0"/>
              <a:t>Does it matter whether a company gives out money as current dividends or reinvests its profit?</a:t>
            </a:r>
          </a:p>
          <a:p>
            <a:pPr marL="580500" lvl="1" indent="-342900"/>
            <a:r>
              <a:rPr lang="en-US" dirty="0"/>
              <a:t>Since shares are like money and their only use in creating and storing value is for future purchases of goods (and this is done with money from dividends), firms should just maximize their total value</a:t>
            </a:r>
          </a:p>
          <a:p>
            <a:pPr marL="580500" lvl="1" indent="-342900"/>
            <a:r>
              <a:rPr lang="en-US" dirty="0"/>
              <a:t>Future selling prices of the assets reflect again future dividends…</a:t>
            </a:r>
          </a:p>
        </p:txBody>
      </p:sp>
    </p:spTree>
    <p:extLst>
      <p:ext uri="{BB962C8B-B14F-4D97-AF65-F5344CB8AC3E}">
        <p14:creationId xmlns:p14="http://schemas.microsoft.com/office/powerpoint/2010/main" val="1430659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D40-9034-EF46-A06F-C7061F9A5BD3}"/>
              </a:ext>
            </a:extLst>
          </p:cNvPr>
          <p:cNvSpPr>
            <a:spLocks noGrp="1"/>
          </p:cNvSpPr>
          <p:nvPr>
            <p:ph type="ctrTitle"/>
          </p:nvPr>
        </p:nvSpPr>
        <p:spPr>
          <a:xfrm>
            <a:off x="540000" y="222505"/>
            <a:ext cx="8085599" cy="630936"/>
          </a:xfrm>
        </p:spPr>
        <p:txBody>
          <a:bodyPr/>
          <a:lstStyle/>
          <a:p>
            <a:r>
              <a:rPr lang="fi-FI" err="1"/>
              <a:t>Asset</a:t>
            </a:r>
            <a:r>
              <a:rPr lang="fi-FI"/>
              <a:t> </a:t>
            </a:r>
            <a:r>
              <a:rPr lang="fi-FI" err="1"/>
              <a:t>markets</a:t>
            </a:r>
            <a:r>
              <a:rPr lang="fi-FI"/>
              <a:t>: </a:t>
            </a:r>
            <a:r>
              <a:rPr lang="fi-FI" err="1"/>
              <a:t>stock</a:t>
            </a:r>
            <a:r>
              <a:rPr lang="fi-FI"/>
              <a:t> market</a:t>
            </a:r>
            <a:endParaRPr lang="fi-FI" sz="2400"/>
          </a:p>
        </p:txBody>
      </p:sp>
      <p:sp>
        <p:nvSpPr>
          <p:cNvPr id="3" name="Content Placeholder 2">
            <a:extLst>
              <a:ext uri="{FF2B5EF4-FFF2-40B4-BE49-F238E27FC236}">
                <a16:creationId xmlns:a16="http://schemas.microsoft.com/office/drawing/2014/main" id="{338FF68C-C2C2-214F-8EA0-C2BB14D99676}"/>
              </a:ext>
            </a:extLst>
          </p:cNvPr>
          <p:cNvSpPr>
            <a:spLocks noGrp="1"/>
          </p:cNvSpPr>
          <p:nvPr>
            <p:ph sz="quarter" idx="14"/>
          </p:nvPr>
        </p:nvSpPr>
        <p:spPr>
          <a:xfrm>
            <a:off x="540001" y="853441"/>
            <a:ext cx="8085599" cy="4358994"/>
          </a:xfrm>
        </p:spPr>
        <p:txBody>
          <a:bodyPr/>
          <a:lstStyle/>
          <a:p>
            <a:r>
              <a:rPr lang="en-US" dirty="0"/>
              <a:t>Can there be bubbles in asset markets?</a:t>
            </a:r>
          </a:p>
          <a:p>
            <a:pPr marL="580500" lvl="1" indent="-342900"/>
            <a:r>
              <a:rPr lang="en-US" dirty="0"/>
              <a:t>For sure looks like that, but this is not a trivial question: what exactly is a bubble?</a:t>
            </a:r>
          </a:p>
          <a:p>
            <a:pPr marL="580500" lvl="1" indent="-342900"/>
            <a:r>
              <a:rPr lang="en-US" dirty="0"/>
              <a:t>After all, how can you tell that the market value is </a:t>
            </a:r>
            <a:r>
              <a:rPr lang="en-US" b="1" dirty="0"/>
              <a:t>not</a:t>
            </a:r>
            <a:r>
              <a:rPr lang="en-US" dirty="0"/>
              <a:t> the expected NPV of profits?</a:t>
            </a:r>
          </a:p>
          <a:p>
            <a:pPr marL="580500" lvl="1" indent="-342900"/>
            <a:r>
              <a:rPr lang="en-US" dirty="0"/>
              <a:t>Even though it is easy to tell stories about chain letters or  Ponzi schemes where all traders are sure that they are clever enough to abandon the scheme before the bubble bursts, it is hard to find good models of this</a:t>
            </a:r>
          </a:p>
          <a:p>
            <a:pPr marL="580500" lvl="1" indent="-342900"/>
            <a:r>
              <a:rPr lang="en-US" dirty="0"/>
              <a:t>Yet, ex post we seem to be able to identify bubbles</a:t>
            </a:r>
          </a:p>
          <a:p>
            <a:pPr marL="580500" lvl="1" indent="-342900"/>
            <a:r>
              <a:rPr lang="en-US" dirty="0"/>
              <a:t>Some mechanistic trading rules can create large swings unrelated to market expectations on the fundamentals</a:t>
            </a:r>
          </a:p>
        </p:txBody>
      </p:sp>
    </p:spTree>
    <p:extLst>
      <p:ext uri="{BB962C8B-B14F-4D97-AF65-F5344CB8AC3E}">
        <p14:creationId xmlns:p14="http://schemas.microsoft.com/office/powerpoint/2010/main" val="879963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br>
              <a:rPr lang="fi-FI" sz="4800"/>
            </a:br>
            <a:br>
              <a:rPr lang="fi-FI" sz="4800"/>
            </a:br>
            <a:br>
              <a:rPr lang="fi-FI" sz="4800"/>
            </a:br>
            <a:r>
              <a:rPr lang="fi-FI" sz="4800"/>
              <a:t>C. Credit </a:t>
            </a:r>
            <a:r>
              <a:rPr lang="fi-FI" sz="4800" err="1"/>
              <a:t>rationing</a:t>
            </a:r>
            <a:endParaRPr lang="fi-FI" sz="4800"/>
          </a:p>
        </p:txBody>
      </p:sp>
    </p:spTree>
    <p:extLst>
      <p:ext uri="{BB962C8B-B14F-4D97-AF65-F5344CB8AC3E}">
        <p14:creationId xmlns:p14="http://schemas.microsoft.com/office/powerpoint/2010/main" val="2064333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0002" y="381000"/>
            <a:ext cx="8085599" cy="617483"/>
          </a:xfrm>
        </p:spPr>
        <p:txBody>
          <a:bodyPr/>
          <a:lstStyle/>
          <a:p>
            <a:r>
              <a:rPr lang="fi-FI" err="1"/>
              <a:t>Debt</a:t>
            </a:r>
            <a:r>
              <a:rPr lang="fi-FI"/>
              <a:t> as a </a:t>
            </a:r>
            <a:r>
              <a:rPr lang="fi-FI" err="1"/>
              <a:t>principal-agent</a:t>
            </a:r>
            <a:r>
              <a:rPr lang="fi-FI"/>
              <a:t> </a:t>
            </a:r>
            <a:r>
              <a:rPr lang="fi-FI" err="1"/>
              <a:t>problem</a:t>
            </a:r>
            <a:endParaRPr lang="fi-FI"/>
          </a:p>
        </p:txBody>
      </p:sp>
      <p:sp>
        <p:nvSpPr>
          <p:cNvPr id="4" name="Content Placeholder 3"/>
          <p:cNvSpPr>
            <a:spLocks noGrp="1"/>
          </p:cNvSpPr>
          <p:nvPr>
            <p:ph sz="quarter" idx="14"/>
          </p:nvPr>
        </p:nvSpPr>
        <p:spPr>
          <a:xfrm>
            <a:off x="540002" y="903890"/>
            <a:ext cx="8085599" cy="4887309"/>
          </a:xfrm>
        </p:spPr>
        <p:txBody>
          <a:bodyPr/>
          <a:lstStyle/>
          <a:p>
            <a:r>
              <a:rPr lang="en-US" dirty="0"/>
              <a:t>Debt contracts are always risky and incomplete</a:t>
            </a:r>
          </a:p>
          <a:p>
            <a:pPr marL="580500" lvl="1" indent="-342900"/>
            <a:r>
              <a:rPr lang="en-US" dirty="0"/>
              <a:t> asymmetric information between the lender (principal) and the borrower (agent):  the borrower can misreport the financial prospects, the borrower can divert funds for own consumption rather than investment etc.</a:t>
            </a:r>
          </a:p>
          <a:p>
            <a:pPr marL="342900" indent="-342900"/>
            <a:r>
              <a:rPr lang="en-US" dirty="0"/>
              <a:t>Solutions </a:t>
            </a:r>
          </a:p>
          <a:p>
            <a:pPr marL="580500" lvl="1" indent="-342900"/>
            <a:r>
              <a:rPr lang="en-US" dirty="0"/>
              <a:t> own capital in the project: the borrower also stands to lose some of her own capital if there is no repayment (skin in. the game)</a:t>
            </a:r>
          </a:p>
          <a:p>
            <a:pPr marL="580500" lvl="1" indent="-342900"/>
            <a:r>
              <a:rPr lang="en-US" dirty="0"/>
              <a:t> similar solutions: collateral, third party guarantees</a:t>
            </a:r>
          </a:p>
          <a:p>
            <a:pPr marL="342900" indent="-342900"/>
            <a:r>
              <a:rPr lang="en-US" dirty="0"/>
              <a:t>Such solutions are possible only for some borrowers</a:t>
            </a:r>
          </a:p>
          <a:p>
            <a:pPr marL="580500" lvl="1" indent="-342900"/>
            <a:r>
              <a:rPr lang="en-US" dirty="0"/>
              <a:t>if you cannot put up enough own capital, collateral or other guaranteed sources, you are exposed to a higher interest rate or even total exclusion from credit</a:t>
            </a:r>
          </a:p>
          <a:p>
            <a:pPr marL="580500" lvl="1" indent="-342900"/>
            <a:r>
              <a:rPr lang="en-US" dirty="0"/>
              <a:t>Access to credit is an important factor explaining inequality</a:t>
            </a:r>
          </a:p>
        </p:txBody>
      </p:sp>
    </p:spTree>
    <p:extLst>
      <p:ext uri="{BB962C8B-B14F-4D97-AF65-F5344CB8AC3E}">
        <p14:creationId xmlns:p14="http://schemas.microsoft.com/office/powerpoint/2010/main" val="730942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err="1"/>
              <a:t>Summary</a:t>
            </a:r>
            <a:endParaRPr lang="fi-FI"/>
          </a:p>
        </p:txBody>
      </p:sp>
      <p:sp>
        <p:nvSpPr>
          <p:cNvPr id="3" name="Content Placeholder 2"/>
          <p:cNvSpPr>
            <a:spLocks noGrp="1"/>
          </p:cNvSpPr>
          <p:nvPr>
            <p:ph sz="quarter" idx="14"/>
          </p:nvPr>
        </p:nvSpPr>
        <p:spPr>
          <a:xfrm>
            <a:off x="540002" y="998483"/>
            <a:ext cx="8085599" cy="4518751"/>
          </a:xfrm>
        </p:spPr>
        <p:txBody>
          <a:bodyPr/>
          <a:lstStyle/>
          <a:p>
            <a:r>
              <a:rPr lang="en-US" dirty="0"/>
              <a:t>Transferring funds and consumption across periods</a:t>
            </a:r>
          </a:p>
          <a:p>
            <a:pPr marL="580500" lvl="1" indent="-342900"/>
            <a:r>
              <a:rPr lang="en-US" dirty="0"/>
              <a:t>borrowing, saving, financial and real investments</a:t>
            </a:r>
          </a:p>
          <a:p>
            <a:pPr marL="580500" lvl="1" indent="-342900"/>
            <a:r>
              <a:rPr lang="en-US" dirty="0"/>
              <a:t>optimal behavior depends on the timing of the stream of income</a:t>
            </a:r>
          </a:p>
          <a:p>
            <a:pPr marL="580500" lvl="1" indent="-342900"/>
            <a:r>
              <a:rPr lang="en-US" dirty="0"/>
              <a:t>interest rates, desire for consumption smoothing and pure time preferences determine choices</a:t>
            </a:r>
          </a:p>
          <a:p>
            <a:pPr marL="342900" indent="-342900"/>
            <a:r>
              <a:rPr lang="en-US" dirty="0"/>
              <a:t>Financial markets</a:t>
            </a:r>
          </a:p>
          <a:p>
            <a:pPr marL="580500" lvl="1" indent="-342900"/>
            <a:r>
              <a:rPr lang="en-US" dirty="0"/>
              <a:t>bring together borrowing and lending (saving)</a:t>
            </a:r>
          </a:p>
          <a:p>
            <a:pPr marL="580500" lvl="1" indent="-342900"/>
            <a:r>
              <a:rPr lang="en-US" dirty="0"/>
              <a:t>direct and indirect markets</a:t>
            </a:r>
          </a:p>
          <a:p>
            <a:pPr marL="580500" lvl="1" indent="-342900"/>
            <a:r>
              <a:rPr lang="en-US" dirty="0"/>
              <a:t>central bank money creation and bank money creation</a:t>
            </a:r>
          </a:p>
          <a:p>
            <a:pPr marL="580500" lvl="1" indent="-342900"/>
            <a:r>
              <a:rPr lang="en-US" dirty="0"/>
              <a:t>central bank controlling money market rates (and thus effecting other rates)</a:t>
            </a:r>
          </a:p>
          <a:p>
            <a:pPr marL="580500" lvl="1" indent="-342900"/>
            <a:r>
              <a:rPr lang="en-US" dirty="0"/>
              <a:t>challenges: incomplete contracts -&gt; credit rationing</a:t>
            </a:r>
          </a:p>
        </p:txBody>
      </p:sp>
    </p:spTree>
    <p:extLst>
      <p:ext uri="{BB962C8B-B14F-4D97-AF65-F5344CB8AC3E}">
        <p14:creationId xmlns:p14="http://schemas.microsoft.com/office/powerpoint/2010/main" val="352521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28CA5-41A6-2943-B92B-93CE28A1EE46}"/>
              </a:ext>
            </a:extLst>
          </p:cNvPr>
          <p:cNvSpPr>
            <a:spLocks noGrp="1"/>
          </p:cNvSpPr>
          <p:nvPr>
            <p:ph type="ctrTitle"/>
          </p:nvPr>
        </p:nvSpPr>
        <p:spPr>
          <a:xfrm>
            <a:off x="540002" y="381000"/>
            <a:ext cx="8085599" cy="679315"/>
          </a:xfrm>
        </p:spPr>
        <p:txBody>
          <a:bodyPr/>
          <a:lstStyle/>
          <a:p>
            <a:r>
              <a:rPr lang="fi-FI"/>
              <a:t>Money</a:t>
            </a:r>
          </a:p>
        </p:txBody>
      </p:sp>
      <p:sp>
        <p:nvSpPr>
          <p:cNvPr id="3" name="Content Placeholder 2">
            <a:extLst>
              <a:ext uri="{FF2B5EF4-FFF2-40B4-BE49-F238E27FC236}">
                <a16:creationId xmlns:a16="http://schemas.microsoft.com/office/drawing/2014/main" id="{E461922B-7743-3341-AB80-29A42A372DF5}"/>
              </a:ext>
            </a:extLst>
          </p:cNvPr>
          <p:cNvSpPr>
            <a:spLocks noGrp="1"/>
          </p:cNvSpPr>
          <p:nvPr>
            <p:ph sz="quarter" idx="14"/>
          </p:nvPr>
        </p:nvSpPr>
        <p:spPr>
          <a:xfrm>
            <a:off x="540002" y="926920"/>
            <a:ext cx="8085599" cy="4861037"/>
          </a:xfrm>
        </p:spPr>
        <p:txBody>
          <a:bodyPr/>
          <a:lstStyle/>
          <a:p>
            <a:r>
              <a:rPr lang="en-US" b="0" dirty="0"/>
              <a:t>Up to now, we have measured budgets etc. in terms of money, but</a:t>
            </a:r>
          </a:p>
          <a:p>
            <a:r>
              <a:rPr lang="en-US" dirty="0"/>
              <a:t>Nobody really cares about money!</a:t>
            </a:r>
          </a:p>
          <a:p>
            <a:pPr marL="580500" lvl="1" indent="-342900"/>
            <a:r>
              <a:rPr lang="en-US" dirty="0"/>
              <a:t>... only about its instrumental value in obtaining goods </a:t>
            </a:r>
          </a:p>
          <a:p>
            <a:r>
              <a:rPr lang="en-US" dirty="0"/>
              <a:t>Of course money is an important invention</a:t>
            </a:r>
          </a:p>
          <a:p>
            <a:pPr marL="694800" lvl="1" indent="-457200">
              <a:buFont typeface="+mj-lt"/>
              <a:buAutoNum type="arabicPeriod"/>
            </a:pPr>
            <a:r>
              <a:rPr lang="en-US" dirty="0"/>
              <a:t>medium of exchange</a:t>
            </a:r>
          </a:p>
          <a:p>
            <a:pPr lvl="2" indent="0">
              <a:buNone/>
            </a:pPr>
            <a:r>
              <a:rPr lang="en-US" dirty="0"/>
              <a:t> overcoming the problem of double coincidence of wants</a:t>
            </a:r>
          </a:p>
          <a:p>
            <a:pPr marL="694800" lvl="1" indent="-457200">
              <a:buFont typeface="+mj-lt"/>
              <a:buAutoNum type="arabicPeriod"/>
            </a:pPr>
            <a:r>
              <a:rPr lang="en-US" dirty="0"/>
              <a:t>store of value</a:t>
            </a:r>
          </a:p>
          <a:p>
            <a:pPr lvl="2" indent="0">
              <a:buNone/>
            </a:pPr>
            <a:r>
              <a:rPr lang="en-US" dirty="0"/>
              <a:t> originally: coins are easier to store than grain</a:t>
            </a:r>
          </a:p>
          <a:p>
            <a:pPr marL="694800" lvl="1" indent="-457200">
              <a:buFont typeface="+mj-lt"/>
              <a:buAutoNum type="arabicPeriod"/>
            </a:pPr>
            <a:r>
              <a:rPr lang="en-US" dirty="0"/>
              <a:t>unit of measurement for valuing goods </a:t>
            </a:r>
          </a:p>
          <a:p>
            <a:r>
              <a:rPr lang="en-US" dirty="0"/>
              <a:t>Money can be exchanged for goods since… </a:t>
            </a:r>
          </a:p>
          <a:p>
            <a:pPr marL="580500" lvl="1" indent="-342900">
              <a:buFont typeface="Arial" panose="020B0604020202020204" pitchFamily="34" charset="0"/>
              <a:buChar char="•"/>
            </a:pPr>
            <a:r>
              <a:rPr lang="en-US" dirty="0"/>
              <a:t> everybody </a:t>
            </a:r>
            <a:r>
              <a:rPr lang="en-US" b="1" dirty="0"/>
              <a:t>trusts</a:t>
            </a:r>
            <a:r>
              <a:rPr lang="en-US" dirty="0"/>
              <a:t> that others will accept money in payment for goods (and therefore are also willing to accept it)</a:t>
            </a:r>
          </a:p>
          <a:p>
            <a:pPr marL="580500" lvl="1" indent="-342900">
              <a:buFont typeface="Arial" panose="020B0604020202020204" pitchFamily="34" charset="0"/>
              <a:buChar char="•"/>
            </a:pPr>
            <a:r>
              <a:rPr lang="en-US" dirty="0"/>
              <a:t> government backs the trust (not by promising to pay in gold)</a:t>
            </a:r>
          </a:p>
          <a:p>
            <a:pPr marL="803700" lvl="2" indent="-342900">
              <a:buFont typeface="Arial" panose="020B0604020202020204" pitchFamily="34" charset="0"/>
              <a:buChar char="•"/>
            </a:pPr>
            <a:r>
              <a:rPr lang="en-US" dirty="0"/>
              <a:t> by accepting money for payment of taxes, by trustworthy policy making</a:t>
            </a:r>
          </a:p>
          <a:p>
            <a:pPr marL="803700" lvl="2" indent="-342900">
              <a:buFont typeface="Arial" panose="020B0604020202020204" pitchFamily="34" charset="0"/>
              <a:buChar char="•"/>
            </a:pPr>
            <a:endParaRPr lang="en-US" dirty="0"/>
          </a:p>
          <a:p>
            <a:pPr marL="580500" lvl="1" indent="-342900">
              <a:buFont typeface="Arial" panose="020B0604020202020204" pitchFamily="34" charset="0"/>
              <a:buChar char="•"/>
            </a:pPr>
            <a:endParaRPr lang="en-US" dirty="0"/>
          </a:p>
          <a:p>
            <a:pPr marL="5805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230832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9026" y="356937"/>
            <a:ext cx="8085599" cy="569495"/>
          </a:xfrm>
        </p:spPr>
        <p:txBody>
          <a:bodyPr>
            <a:noAutofit/>
          </a:bodyPr>
          <a:lstStyle/>
          <a:p>
            <a:r>
              <a:rPr lang="en-GB" sz="3600">
                <a:latin typeface="+mn-lt"/>
              </a:rPr>
              <a:t>In the next lecture</a:t>
            </a:r>
          </a:p>
        </p:txBody>
      </p:sp>
      <p:sp>
        <p:nvSpPr>
          <p:cNvPr id="2" name="TextBox 1">
            <a:extLst>
              <a:ext uri="{FF2B5EF4-FFF2-40B4-BE49-F238E27FC236}">
                <a16:creationId xmlns:a16="http://schemas.microsoft.com/office/drawing/2014/main" id="{62788BF9-BAB7-8D4D-9A0D-B079C87BE8CD}"/>
              </a:ext>
            </a:extLst>
          </p:cNvPr>
          <p:cNvSpPr txBox="1"/>
          <p:nvPr/>
        </p:nvSpPr>
        <p:spPr>
          <a:xfrm flipH="1">
            <a:off x="758053" y="1034716"/>
            <a:ext cx="7867547" cy="1477328"/>
          </a:xfrm>
          <a:prstGeom prst="rect">
            <a:avLst/>
          </a:prstGeom>
          <a:noFill/>
        </p:spPr>
        <p:txBody>
          <a:bodyPr wrap="square" lIns="0" tIns="0" rIns="0" bIns="0" rtlCol="0">
            <a:spAutoFit/>
          </a:bodyPr>
          <a:lstStyle/>
          <a:p>
            <a:endParaRPr lang="en-US" sz="2400"/>
          </a:p>
          <a:p>
            <a:endParaRPr lang="en-US" sz="2400"/>
          </a:p>
          <a:p>
            <a:r>
              <a:rPr lang="en-US" sz="2400"/>
              <a:t>Summary of the main content in this course</a:t>
            </a:r>
          </a:p>
          <a:p>
            <a:r>
              <a:rPr lang="en-US" sz="2400"/>
              <a:t>		</a:t>
            </a:r>
          </a:p>
        </p:txBody>
      </p:sp>
    </p:spTree>
    <p:extLst>
      <p:ext uri="{BB962C8B-B14F-4D97-AF65-F5344CB8AC3E}">
        <p14:creationId xmlns:p14="http://schemas.microsoft.com/office/powerpoint/2010/main" val="1543832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630677"/>
          </a:xfrm>
        </p:spPr>
        <p:txBody>
          <a:bodyPr/>
          <a:lstStyle/>
          <a:p>
            <a:r>
              <a:rPr lang="en-US" dirty="0"/>
              <a:t>Income and wealth</a:t>
            </a:r>
          </a:p>
        </p:txBody>
      </p:sp>
      <p:sp>
        <p:nvSpPr>
          <p:cNvPr id="5" name="Content Placeholder 4"/>
          <p:cNvSpPr>
            <a:spLocks noGrp="1"/>
          </p:cNvSpPr>
          <p:nvPr>
            <p:ph sz="quarter" idx="14"/>
          </p:nvPr>
        </p:nvSpPr>
        <p:spPr>
          <a:xfrm>
            <a:off x="518399" y="1011677"/>
            <a:ext cx="3988079" cy="3831557"/>
          </a:xfrm>
        </p:spPr>
        <p:txBody>
          <a:bodyPr/>
          <a:lstStyle/>
          <a:p>
            <a:r>
              <a:rPr lang="en-US" dirty="0"/>
              <a:t>Wealth: the value of assets owned by an individual</a:t>
            </a:r>
          </a:p>
          <a:p>
            <a:pPr marL="580500" lvl="1" indent="-342900"/>
            <a:r>
              <a:rPr lang="en-US" dirty="0"/>
              <a:t>land, buildings, machinery, financial assets </a:t>
            </a:r>
            <a:r>
              <a:rPr lang="en-US" dirty="0" err="1"/>
              <a:t>etc</a:t>
            </a:r>
            <a:endParaRPr lang="en-US" dirty="0"/>
          </a:p>
          <a:p>
            <a:pPr marL="580500" lvl="1" indent="-342900"/>
            <a:r>
              <a:rPr lang="en-US" dirty="0"/>
              <a:t>may yield revenues, but may also depreciate in value</a:t>
            </a:r>
          </a:p>
          <a:p>
            <a:r>
              <a:rPr lang="en-US" dirty="0"/>
              <a:t>Income: the flow of monetary revenues accruing to an individual</a:t>
            </a:r>
          </a:p>
          <a:p>
            <a:pPr marL="580500" lvl="1" indent="-342900"/>
            <a:r>
              <a:rPr lang="en-US" dirty="0"/>
              <a:t> labor income, capital income, transfers, gifts etc.</a:t>
            </a:r>
          </a:p>
        </p:txBody>
      </p:sp>
      <p:pic>
        <p:nvPicPr>
          <p:cNvPr id="8" name="Picture 7" descr="figure-10-01.jpg"/>
          <p:cNvPicPr>
            <a:picLocks noChangeAspect="1"/>
          </p:cNvPicPr>
          <p:nvPr/>
        </p:nvPicPr>
        <p:blipFill>
          <a:blip r:embed="rId2"/>
          <a:srcRect l="17998" r="22626" b="2224"/>
          <a:stretch>
            <a:fillRect/>
          </a:stretch>
        </p:blipFill>
        <p:spPr>
          <a:xfrm>
            <a:off x="4677210" y="1573235"/>
            <a:ext cx="4297452" cy="4129007"/>
          </a:xfrm>
          <a:prstGeom prst="rect">
            <a:avLst/>
          </a:prstGeom>
        </p:spPr>
      </p:pic>
    </p:spTree>
    <p:extLst>
      <p:ext uri="{BB962C8B-B14F-4D97-AF65-F5344CB8AC3E}">
        <p14:creationId xmlns:p14="http://schemas.microsoft.com/office/powerpoint/2010/main" val="243071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err="1"/>
              <a:t>Saving</a:t>
            </a:r>
            <a:r>
              <a:rPr lang="fi-FI"/>
              <a:t> and </a:t>
            </a:r>
            <a:r>
              <a:rPr lang="fi-FI" err="1"/>
              <a:t>borrowing</a:t>
            </a:r>
            <a:endParaRPr lang="fi-FI"/>
          </a:p>
        </p:txBody>
      </p:sp>
      <p:sp>
        <p:nvSpPr>
          <p:cNvPr id="3" name="Content Placeholder 2"/>
          <p:cNvSpPr>
            <a:spLocks noGrp="1"/>
          </p:cNvSpPr>
          <p:nvPr>
            <p:ph sz="quarter" idx="14"/>
          </p:nvPr>
        </p:nvSpPr>
        <p:spPr>
          <a:xfrm>
            <a:off x="518399" y="1170111"/>
            <a:ext cx="8234347" cy="4617846"/>
          </a:xfrm>
        </p:spPr>
        <p:txBody>
          <a:bodyPr/>
          <a:lstStyle/>
          <a:p>
            <a:r>
              <a:rPr lang="en-US" dirty="0"/>
              <a:t>Income and consumption needs come at different points in the life cycle</a:t>
            </a:r>
          </a:p>
          <a:p>
            <a:pPr marL="580500" lvl="1" indent="-342900"/>
            <a:r>
              <a:rPr lang="en-US" dirty="0"/>
              <a:t>In particular labor market income is concentrated in the working years</a:t>
            </a:r>
          </a:p>
          <a:p>
            <a:pPr marL="580500" lvl="1" indent="-342900"/>
            <a:r>
              <a:rPr lang="en-US" dirty="0"/>
              <a:t>To increase consumption in old age, retirement savings are necessary</a:t>
            </a:r>
          </a:p>
          <a:p>
            <a:pPr marL="580500" lvl="1" indent="-342900"/>
            <a:r>
              <a:rPr lang="en-US" dirty="0"/>
              <a:t>For a typical household in Finland, buying housing is the largest single investment</a:t>
            </a:r>
          </a:p>
          <a:p>
            <a:pPr marL="803700" lvl="2" indent="-342900"/>
            <a:r>
              <a:rPr lang="en-US" dirty="0"/>
              <a:t>Biggest needs for young families with children: borrowing in the mortgage market</a:t>
            </a:r>
          </a:p>
          <a:p>
            <a:pPr marL="580500" lvl="1" indent="-342900"/>
            <a:r>
              <a:rPr lang="en-US" dirty="0"/>
              <a:t>Student loans etc. to finance consumption prior to working years</a:t>
            </a:r>
          </a:p>
          <a:p>
            <a:pPr marL="580500" lvl="1" indent="-342900"/>
            <a:r>
              <a:rPr lang="en-US" dirty="0"/>
              <a:t>Need to take out loans to finance other large purchases</a:t>
            </a:r>
          </a:p>
          <a:p>
            <a:pPr marL="580500" lvl="1" indent="-342900"/>
            <a:r>
              <a:rPr lang="en-US" dirty="0"/>
              <a:t>Life-cycle model: the discounted value of consumption equals the value of lifetime income stream</a:t>
            </a:r>
          </a:p>
        </p:txBody>
      </p:sp>
    </p:spTree>
    <p:extLst>
      <p:ext uri="{BB962C8B-B14F-4D97-AF65-F5344CB8AC3E}">
        <p14:creationId xmlns:p14="http://schemas.microsoft.com/office/powerpoint/2010/main" val="5397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562583"/>
          </a:xfrm>
        </p:spPr>
        <p:txBody>
          <a:bodyPr/>
          <a:lstStyle/>
          <a:p>
            <a:r>
              <a:rPr lang="fi-FI" err="1"/>
              <a:t>Optimal</a:t>
            </a:r>
            <a:r>
              <a:rPr lang="fi-FI"/>
              <a:t> </a:t>
            </a:r>
            <a:r>
              <a:rPr lang="fi-FI" err="1"/>
              <a:t>timing</a:t>
            </a:r>
            <a:r>
              <a:rPr lang="fi-FI"/>
              <a:t> of </a:t>
            </a:r>
            <a:r>
              <a:rPr lang="fi-FI" err="1"/>
              <a:t>consumption</a:t>
            </a:r>
            <a:endParaRPr lang="fi-FI"/>
          </a:p>
        </p:txBody>
      </p:sp>
      <mc:AlternateContent xmlns:mc="http://schemas.openxmlformats.org/markup-compatibility/2006" xmlns:a14="http://schemas.microsoft.com/office/drawing/2010/main">
        <mc:Choice Requires="a14">
          <p:sp>
            <p:nvSpPr>
              <p:cNvPr id="3" name="Content Placeholder 2"/>
              <p:cNvSpPr>
                <a:spLocks noGrp="1"/>
              </p:cNvSpPr>
              <p:nvPr>
                <p:ph sz="quarter" idx="14"/>
              </p:nvPr>
            </p:nvSpPr>
            <p:spPr>
              <a:xfrm>
                <a:off x="518399" y="1170111"/>
                <a:ext cx="8234347" cy="4617846"/>
              </a:xfrm>
            </p:spPr>
            <p:txBody>
              <a:bodyPr/>
              <a:lstStyle/>
              <a:p>
                <a:pPr>
                  <a:spcBef>
                    <a:spcPts val="600"/>
                  </a:spcBef>
                  <a:spcAft>
                    <a:spcPts val="600"/>
                  </a:spcAft>
                </a:pPr>
                <a:r>
                  <a:rPr lang="en-US" sz="2000" dirty="0"/>
                  <a:t>Interest rate </a:t>
                </a:r>
                <a:r>
                  <a:rPr lang="en-US" sz="2000" i="1" dirty="0"/>
                  <a:t>r</a:t>
                </a:r>
                <a:r>
                  <a:rPr lang="en-US" sz="2000" dirty="0"/>
                  <a:t> </a:t>
                </a:r>
                <a:r>
                  <a:rPr lang="en-US" sz="2000" b="0" dirty="0"/>
                  <a:t>determines how individuals can transfer income across time periods</a:t>
                </a:r>
              </a:p>
              <a:p>
                <a:pPr>
                  <a:spcBef>
                    <a:spcPts val="600"/>
                  </a:spcBef>
                  <a:spcAft>
                    <a:spcPts val="600"/>
                  </a:spcAft>
                </a:pPr>
                <a:r>
                  <a:rPr lang="en-US" sz="2000" b="0" dirty="0"/>
                  <a:t>If interest rate is </a:t>
                </a:r>
                <a:r>
                  <a:rPr lang="en-US" sz="2000" b="0" i="1" dirty="0"/>
                  <a:t>r </a:t>
                </a:r>
                <a:r>
                  <a:rPr lang="en-US" sz="2000" b="0" dirty="0"/>
                  <a:t>per time unit, then an agent can borrow </a:t>
                </a:r>
                <a:r>
                  <a:rPr lang="en-US" sz="2000" b="0" i="1" dirty="0"/>
                  <a:t>x</a:t>
                </a:r>
                <a:r>
                  <a:rPr lang="en-US" sz="2000" b="0" dirty="0"/>
                  <a:t> units of money in period </a:t>
                </a:r>
                <a:r>
                  <a:rPr lang="en-US" sz="2000" b="0" i="1" dirty="0"/>
                  <a:t>t</a:t>
                </a:r>
                <a:r>
                  <a:rPr lang="en-US" sz="2000" b="0" dirty="0"/>
                  <a:t> by promising to pay </a:t>
                </a:r>
                <a:r>
                  <a:rPr lang="en-US" sz="2000" b="0" i="1" dirty="0"/>
                  <a:t>(1+r)x</a:t>
                </a:r>
                <a:r>
                  <a:rPr lang="en-US" sz="2000" b="0" dirty="0"/>
                  <a:t> units in </a:t>
                </a:r>
                <a:r>
                  <a:rPr lang="en-US" sz="2000" b="0" i="1" dirty="0"/>
                  <a:t>t+1.</a:t>
                </a:r>
              </a:p>
              <a:p>
                <a:pPr>
                  <a:spcBef>
                    <a:spcPts val="600"/>
                  </a:spcBef>
                  <a:spcAft>
                    <a:spcPts val="600"/>
                  </a:spcAft>
                </a:pPr>
                <a:r>
                  <a:rPr lang="en-US" sz="2000" b="0" dirty="0"/>
                  <a:t>The agent can consume </a:t>
                </a:r>
                <a:r>
                  <a:rPr lang="en-US" sz="2000" b="0" i="1" dirty="0"/>
                  <a:t>(1+r)x</a:t>
                </a:r>
                <a:r>
                  <a:rPr lang="en-US" sz="2000" b="0" dirty="0"/>
                  <a:t> units in </a:t>
                </a:r>
                <a:r>
                  <a:rPr lang="en-US" sz="2000" b="0" i="1" dirty="0"/>
                  <a:t>t+1</a:t>
                </a:r>
                <a:r>
                  <a:rPr lang="en-US" sz="2000" b="0" dirty="0"/>
                  <a:t> by lending </a:t>
                </a:r>
                <a:r>
                  <a:rPr lang="en-US" sz="2000" b="0" i="1" dirty="0"/>
                  <a:t>x</a:t>
                </a:r>
                <a:r>
                  <a:rPr lang="en-US" sz="2000" b="0" dirty="0"/>
                  <a:t> units in </a:t>
                </a:r>
                <a:r>
                  <a:rPr lang="en-US" sz="2000" b="0" i="1" dirty="0"/>
                  <a:t>t.</a:t>
                </a:r>
              </a:p>
              <a:p>
                <a:pPr>
                  <a:spcBef>
                    <a:spcPts val="600"/>
                  </a:spcBef>
                  <a:spcAft>
                    <a:spcPts val="600"/>
                  </a:spcAft>
                </a:pPr>
                <a:r>
                  <a:rPr lang="en-US" sz="2000" b="0" dirty="0"/>
                  <a:t>By lending </a:t>
                </a:r>
                <a:r>
                  <a:rPr lang="en-US" sz="2000" b="0" i="1" dirty="0"/>
                  <a:t>x</a:t>
                </a:r>
                <a:r>
                  <a:rPr lang="en-US" sz="2000" b="0" dirty="0"/>
                  <a:t> for 2 periods, the agent can consume </a:t>
                </a:r>
                <a:r>
                  <a:rPr lang="en-US" sz="2000" b="0" i="1" dirty="0"/>
                  <a:t>(1+r)</a:t>
                </a:r>
                <a:r>
                  <a:rPr lang="en-US" sz="2000" b="0" i="1" baseline="30000" dirty="0"/>
                  <a:t>2</a:t>
                </a:r>
                <a:r>
                  <a:rPr lang="en-US" sz="2000" b="0" i="1" dirty="0"/>
                  <a:t>x</a:t>
                </a:r>
                <a:r>
                  <a:rPr lang="en-US" sz="2000" b="0" dirty="0"/>
                  <a:t> units in </a:t>
                </a:r>
                <a:r>
                  <a:rPr lang="en-US" sz="2000" b="0" i="1" dirty="0"/>
                  <a:t>t+2.</a:t>
                </a:r>
              </a:p>
              <a:p>
                <a:pPr>
                  <a:spcBef>
                    <a:spcPts val="600"/>
                  </a:spcBef>
                  <a:spcAft>
                    <a:spcPts val="600"/>
                  </a:spcAft>
                </a:pPr>
                <a:r>
                  <a:rPr lang="en-US" sz="2000" b="0" dirty="0"/>
                  <a:t>Suppose that the agent gets an income stream </a:t>
                </a:r>
                <a:r>
                  <a:rPr lang="en-US" sz="2000" dirty="0"/>
                  <a:t>y </a:t>
                </a:r>
                <a:r>
                  <a:rPr lang="en-US" sz="2000" b="0" i="1" dirty="0"/>
                  <a:t>= (y</a:t>
                </a:r>
                <a:r>
                  <a:rPr lang="en-US" sz="2000" b="0" i="1" baseline="-25000" dirty="0"/>
                  <a:t>1</a:t>
                </a:r>
                <a:r>
                  <a:rPr lang="en-US" sz="2000" b="0" i="1" dirty="0"/>
                  <a:t>, y</a:t>
                </a:r>
                <a:r>
                  <a:rPr lang="en-US" sz="2000" b="0" i="1" baseline="-25000" dirty="0"/>
                  <a:t>2,…,</a:t>
                </a:r>
                <a:r>
                  <a:rPr lang="en-US" sz="2000" b="0" i="1" dirty="0" err="1"/>
                  <a:t>y</a:t>
                </a:r>
                <a:r>
                  <a:rPr lang="en-US" sz="2000" b="0" i="1" baseline="-25000" dirty="0" err="1"/>
                  <a:t>T</a:t>
                </a:r>
                <a:r>
                  <a:rPr lang="en-US" sz="2000" b="0" i="1" dirty="0"/>
                  <a:t>) </a:t>
                </a:r>
                <a:r>
                  <a:rPr lang="en-US" sz="2000" b="0" dirty="0"/>
                  <a:t>over time. We can compute the present value of this stream by asking how much money the agent can borrow against this stream in the first period </a:t>
                </a:r>
                <a:r>
                  <a:rPr lang="en-US" sz="2000" b="0" i="1" dirty="0"/>
                  <a:t>t=1. </a:t>
                </a:r>
              </a:p>
              <a:p>
                <a:pPr>
                  <a:spcBef>
                    <a:spcPts val="600"/>
                  </a:spcBef>
                  <a:spcAft>
                    <a:spcPts val="600"/>
                  </a:spcAft>
                </a:pPr>
                <a:r>
                  <a:rPr lang="en-US" sz="2000" b="0" i="1" dirty="0"/>
                  <a:t>	PV</a:t>
                </a:r>
                <a:r>
                  <a:rPr lang="en-US" sz="2000" i="1" dirty="0"/>
                  <a:t>(y) </a:t>
                </a:r>
                <a:r>
                  <a:rPr lang="en-US" sz="2000" b="0" i="1" dirty="0"/>
                  <a:t>= </a:t>
                </a:r>
                <a14:m>
                  <m:oMath xmlns:m="http://schemas.openxmlformats.org/officeDocument/2006/math">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𝑡</m:t>
                        </m:r>
                        <m:r>
                          <a:rPr lang="en-US" sz="2000" b="0" i="1" smtClean="0">
                            <a:latin typeface="Cambria Math" panose="02040503050406030204" pitchFamily="18" charset="0"/>
                          </a:rPr>
                          <m:t>=1</m:t>
                        </m:r>
                      </m:sub>
                      <m:sup>
                        <m:r>
                          <a:rPr lang="en-US" sz="2000" b="0" i="1" smtClean="0">
                            <a:latin typeface="Cambria Math" panose="02040503050406030204" pitchFamily="18" charset="0"/>
                          </a:rPr>
                          <m:t>𝑇</m:t>
                        </m:r>
                      </m:sup>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𝑡</m:t>
                                </m:r>
                              </m:sub>
                            </m:sSub>
                          </m:num>
                          <m:den>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m:t>
                                </m:r>
                                <m:r>
                                  <a:rPr lang="en-US" sz="2000" b="0" i="1" smtClean="0">
                                    <a:latin typeface="Cambria Math" panose="02040503050406030204" pitchFamily="18" charset="0"/>
                                  </a:rPr>
                                  <m:t>𝑟</m:t>
                                </m:r>
                                <m:r>
                                  <a:rPr lang="en-US" sz="2000" b="0" i="1" smtClean="0">
                                    <a:latin typeface="Cambria Math" panose="02040503050406030204" pitchFamily="18" charset="0"/>
                                  </a:rPr>
                                  <m:t>)</m:t>
                                </m:r>
                              </m:e>
                              <m:sup>
                                <m:r>
                                  <a:rPr lang="en-US" sz="2000" b="0" i="1" smtClean="0">
                                    <a:latin typeface="Cambria Math" panose="02040503050406030204" pitchFamily="18" charset="0"/>
                                  </a:rPr>
                                  <m:t>𝑡</m:t>
                                </m:r>
                                <m:r>
                                  <a:rPr lang="en-US" sz="2000" b="0" i="1" smtClean="0">
                                    <a:latin typeface="Cambria Math" panose="02040503050406030204" pitchFamily="18" charset="0"/>
                                  </a:rPr>
                                  <m:t>−1</m:t>
                                </m:r>
                              </m:sup>
                            </m:sSup>
                          </m:den>
                        </m:f>
                      </m:e>
                    </m:nary>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4"/>
              </p:nvPr>
            </p:nvSpPr>
            <p:spPr>
              <a:xfrm>
                <a:off x="518399" y="1170111"/>
                <a:ext cx="8234347" cy="4617846"/>
              </a:xfrm>
              <a:blipFill>
                <a:blip r:embed="rId2"/>
                <a:stretch>
                  <a:fillRect l="-1849" t="-1644" r="-2003"/>
                </a:stretch>
              </a:blipFill>
            </p:spPr>
            <p:txBody>
              <a:bodyPr/>
              <a:lstStyle/>
              <a:p>
                <a:r>
                  <a:rPr lang="fi-FI">
                    <a:noFill/>
                  </a:rPr>
                  <a:t> </a:t>
                </a:r>
              </a:p>
            </p:txBody>
          </p:sp>
        </mc:Fallback>
      </mc:AlternateContent>
    </p:spTree>
    <p:extLst>
      <p:ext uri="{BB962C8B-B14F-4D97-AF65-F5344CB8AC3E}">
        <p14:creationId xmlns:p14="http://schemas.microsoft.com/office/powerpoint/2010/main" val="98847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627" y="108626"/>
            <a:ext cx="8085599" cy="562583"/>
          </a:xfrm>
        </p:spPr>
        <p:txBody>
          <a:bodyPr/>
          <a:lstStyle/>
          <a:p>
            <a:r>
              <a:rPr lang="fi-FI" err="1"/>
              <a:t>Optimal</a:t>
            </a:r>
            <a:r>
              <a:rPr lang="fi-FI"/>
              <a:t> </a:t>
            </a:r>
            <a:r>
              <a:rPr lang="fi-FI" err="1"/>
              <a:t>timing</a:t>
            </a:r>
            <a:r>
              <a:rPr lang="fi-FI"/>
              <a:t> of </a:t>
            </a:r>
            <a:r>
              <a:rPr lang="fi-FI" err="1"/>
              <a:t>consumption</a:t>
            </a:r>
            <a:endParaRPr lang="fi-FI"/>
          </a:p>
        </p:txBody>
      </p:sp>
      <mc:AlternateContent xmlns:mc="http://schemas.openxmlformats.org/markup-compatibility/2006" xmlns:a14="http://schemas.microsoft.com/office/drawing/2010/main">
        <mc:Choice Requires="a14">
          <p:sp>
            <p:nvSpPr>
              <p:cNvPr id="3" name="Content Placeholder 2"/>
              <p:cNvSpPr>
                <a:spLocks noGrp="1"/>
              </p:cNvSpPr>
              <p:nvPr>
                <p:ph sz="quarter" idx="14"/>
              </p:nvPr>
            </p:nvSpPr>
            <p:spPr>
              <a:xfrm>
                <a:off x="465627" y="671208"/>
                <a:ext cx="8234347" cy="5087565"/>
              </a:xfrm>
            </p:spPr>
            <p:txBody>
              <a:bodyPr/>
              <a:lstStyle/>
              <a:p>
                <a:pPr>
                  <a:spcBef>
                    <a:spcPts val="600"/>
                  </a:spcBef>
                  <a:spcAft>
                    <a:spcPts val="600"/>
                  </a:spcAft>
                </a:pPr>
                <a:r>
                  <a:rPr lang="en-US" sz="2000" b="0" dirty="0"/>
                  <a:t>Similarly, we can compute the present value of a consumption stream </a:t>
                </a:r>
                <a:r>
                  <a:rPr lang="en-US" sz="2000" dirty="0"/>
                  <a:t>c</a:t>
                </a:r>
                <a:r>
                  <a:rPr lang="en-US" sz="2000" b="0" i="1" dirty="0"/>
                  <a:t>= (c</a:t>
                </a:r>
                <a:r>
                  <a:rPr lang="en-US" sz="2000" b="0" i="1" baseline="-25000" dirty="0"/>
                  <a:t>1</a:t>
                </a:r>
                <a:r>
                  <a:rPr lang="en-US" sz="2000" b="0" i="1" dirty="0"/>
                  <a:t>, c</a:t>
                </a:r>
                <a:r>
                  <a:rPr lang="en-US" sz="2000" b="0" i="1" baseline="-25000" dirty="0"/>
                  <a:t>2</a:t>
                </a:r>
                <a:r>
                  <a:rPr lang="en-US" sz="2000" b="0" i="1" dirty="0"/>
                  <a:t>,…,</a:t>
                </a:r>
                <a:r>
                  <a:rPr lang="en-US" sz="2000" b="0" i="1" dirty="0" err="1"/>
                  <a:t>c</a:t>
                </a:r>
                <a:r>
                  <a:rPr lang="en-US" sz="2000" b="0" i="1" baseline="-25000" dirty="0" err="1"/>
                  <a:t>T</a:t>
                </a:r>
                <a:r>
                  <a:rPr lang="en-US" sz="2000" b="0" i="1" dirty="0"/>
                  <a:t>) </a:t>
                </a:r>
                <a:r>
                  <a:rPr lang="en-US" sz="2000" b="0" dirty="0"/>
                  <a:t>over time:</a:t>
                </a:r>
                <a:endParaRPr lang="en-US" sz="2000" b="0" i="1" dirty="0"/>
              </a:p>
              <a:p>
                <a:pPr>
                  <a:spcBef>
                    <a:spcPts val="600"/>
                  </a:spcBef>
                  <a:spcAft>
                    <a:spcPts val="600"/>
                  </a:spcAft>
                </a:pPr>
                <a:r>
                  <a:rPr lang="en-US" sz="2000" b="0" i="1" dirty="0"/>
                  <a:t>	PV</a:t>
                </a:r>
                <a:r>
                  <a:rPr lang="en-US" sz="2000" i="1" dirty="0"/>
                  <a:t>(c) </a:t>
                </a:r>
                <a:r>
                  <a:rPr lang="en-US" sz="2000" b="0" i="1" dirty="0"/>
                  <a:t>= </a:t>
                </a:r>
                <a14:m>
                  <m:oMath xmlns:m="http://schemas.openxmlformats.org/officeDocument/2006/math">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𝑡</m:t>
                        </m:r>
                        <m:r>
                          <a:rPr lang="en-US" sz="2000" b="0" i="1" smtClean="0">
                            <a:latin typeface="Cambria Math" panose="02040503050406030204" pitchFamily="18" charset="0"/>
                          </a:rPr>
                          <m:t>=1</m:t>
                        </m:r>
                      </m:sub>
                      <m:sup>
                        <m:r>
                          <a:rPr lang="en-US" sz="2000" b="0" i="1" smtClean="0">
                            <a:latin typeface="Cambria Math" panose="02040503050406030204" pitchFamily="18" charset="0"/>
                          </a:rPr>
                          <m:t>𝑇</m:t>
                        </m:r>
                      </m:sup>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𝑡</m:t>
                                </m:r>
                              </m:sub>
                            </m:sSub>
                          </m:num>
                          <m:den>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m:t>
                                </m:r>
                                <m:r>
                                  <a:rPr lang="en-US" sz="2000" b="0" i="1" smtClean="0">
                                    <a:latin typeface="Cambria Math" panose="02040503050406030204" pitchFamily="18" charset="0"/>
                                  </a:rPr>
                                  <m:t>𝑟</m:t>
                                </m:r>
                                <m:r>
                                  <a:rPr lang="en-US" sz="2000" b="0" i="1" smtClean="0">
                                    <a:latin typeface="Cambria Math" panose="02040503050406030204" pitchFamily="18" charset="0"/>
                                  </a:rPr>
                                  <m:t>)</m:t>
                                </m:r>
                              </m:e>
                              <m:sup>
                                <m:r>
                                  <a:rPr lang="en-US" sz="2000" b="0" i="1" smtClean="0">
                                    <a:latin typeface="Cambria Math" panose="02040503050406030204" pitchFamily="18" charset="0"/>
                                  </a:rPr>
                                  <m:t>𝑡</m:t>
                                </m:r>
                                <m:r>
                                  <a:rPr lang="en-US" sz="2000" b="0" i="1" smtClean="0">
                                    <a:latin typeface="Cambria Math" panose="02040503050406030204" pitchFamily="18" charset="0"/>
                                  </a:rPr>
                                  <m:t>−1</m:t>
                                </m:r>
                              </m:sup>
                            </m:sSup>
                          </m:den>
                        </m:f>
                      </m:e>
                    </m:nary>
                  </m:oMath>
                </a14:m>
                <a:r>
                  <a:rPr lang="en-US" sz="2000" dirty="0"/>
                  <a:t>.</a:t>
                </a:r>
              </a:p>
              <a:p>
                <a:pPr>
                  <a:spcBef>
                    <a:spcPts val="600"/>
                  </a:spcBef>
                  <a:spcAft>
                    <a:spcPts val="600"/>
                  </a:spcAft>
                </a:pPr>
                <a:r>
                  <a:rPr lang="en-US" sz="2000" b="0" dirty="0"/>
                  <a:t>The intertemporal budget constraint of the economic agent just requires that the PV of the stream of consumptions not exceed the NPV of the income stream. </a:t>
                </a:r>
              </a:p>
              <a:p>
                <a:pPr>
                  <a:spcBef>
                    <a:spcPts val="600"/>
                  </a:spcBef>
                  <a:spcAft>
                    <a:spcPts val="600"/>
                  </a:spcAft>
                </a:pPr>
                <a:r>
                  <a:rPr lang="en-US" sz="2000" b="0" dirty="0"/>
                  <a:t>For example, consider the case where </a:t>
                </a:r>
                <a:r>
                  <a:rPr lang="en-US" sz="2000" b="0" i="1" dirty="0"/>
                  <a:t>T=3 </a:t>
                </a:r>
                <a:r>
                  <a:rPr lang="en-US" sz="2000" b="0" dirty="0"/>
                  <a:t>and where  </a:t>
                </a:r>
                <a:r>
                  <a:rPr lang="en-US" sz="2000" dirty="0"/>
                  <a:t>y </a:t>
                </a:r>
                <a:r>
                  <a:rPr lang="en-US" sz="2000" b="0" i="1" dirty="0"/>
                  <a:t>= (0, 100, 20) </a:t>
                </a:r>
                <a:r>
                  <a:rPr lang="en-US" sz="2000" b="0" dirty="0"/>
                  <a:t>and </a:t>
                </a:r>
                <a:r>
                  <a:rPr lang="en-US" sz="2000" b="0" i="1" dirty="0"/>
                  <a:t>r = .1, </a:t>
                </a:r>
              </a:p>
              <a:p>
                <a:pPr>
                  <a:spcBef>
                    <a:spcPts val="600"/>
                  </a:spcBef>
                  <a:spcAft>
                    <a:spcPts val="600"/>
                  </a:spcAft>
                </a:pPr>
                <a:r>
                  <a:rPr lang="en-US" sz="2000" b="0" i="1" dirty="0"/>
                  <a:t>		PV(</a:t>
                </a:r>
                <a:r>
                  <a:rPr lang="en-US" sz="2000" i="1" dirty="0"/>
                  <a:t>y</a:t>
                </a:r>
                <a:r>
                  <a:rPr lang="en-US" sz="2000" b="0" i="1" dirty="0"/>
                  <a:t>) = </a:t>
                </a:r>
                <a14:m>
                  <m:oMath xmlns:m="http://schemas.openxmlformats.org/officeDocument/2006/math">
                    <m:f>
                      <m:fPr>
                        <m:ctrlPr>
                          <a:rPr lang="en-US" sz="2000" b="0" i="1">
                            <a:latin typeface="Cambria Math" panose="02040503050406030204" pitchFamily="18" charset="0"/>
                          </a:rPr>
                        </m:ctrlPr>
                      </m:fPr>
                      <m:num>
                        <m:r>
                          <a:rPr lang="en-US" sz="2000" b="0" i="1" smtClean="0">
                            <a:latin typeface="Cambria Math" panose="02040503050406030204" pitchFamily="18" charset="0"/>
                          </a:rPr>
                          <m:t>100</m:t>
                        </m:r>
                      </m:num>
                      <m:den>
                        <m:r>
                          <a:rPr lang="en-US" sz="2000" b="0" i="1" smtClean="0">
                            <a:latin typeface="Cambria Math" panose="02040503050406030204" pitchFamily="18" charset="0"/>
                          </a:rPr>
                          <m:t>1.1</m:t>
                        </m:r>
                      </m:den>
                    </m:f>
                  </m:oMath>
                </a14:m>
                <a:r>
                  <a:rPr lang="en-US" sz="2000" b="0" i="1" dirty="0"/>
                  <a:t> +</a:t>
                </a:r>
                <a:r>
                  <a:rPr lang="en-US" sz="2000" b="0" dirty="0"/>
                  <a:t> </a:t>
                </a:r>
                <a14:m>
                  <m:oMath xmlns:m="http://schemas.openxmlformats.org/officeDocument/2006/math">
                    <m:f>
                      <m:fPr>
                        <m:ctrlPr>
                          <a:rPr lang="en-US" sz="2000" b="0" i="1">
                            <a:latin typeface="Cambria Math" panose="02040503050406030204" pitchFamily="18" charset="0"/>
                          </a:rPr>
                        </m:ctrlPr>
                      </m:fPr>
                      <m:num>
                        <m:r>
                          <a:rPr lang="en-US" sz="2000" b="0" i="1" smtClean="0">
                            <a:latin typeface="Cambria Math" panose="02040503050406030204" pitchFamily="18" charset="0"/>
                          </a:rPr>
                          <m:t>2</m:t>
                        </m:r>
                        <m:r>
                          <a:rPr lang="en-US" sz="2000" b="0" i="1">
                            <a:latin typeface="Cambria Math" panose="02040503050406030204" pitchFamily="18" charset="0"/>
                          </a:rPr>
                          <m:t>0</m:t>
                        </m:r>
                      </m:num>
                      <m:den>
                        <m:d>
                          <m:dPr>
                            <m:ctrlPr>
                              <a:rPr lang="en-US" sz="2000" b="0" i="1">
                                <a:latin typeface="Cambria Math" panose="02040503050406030204" pitchFamily="18" charset="0"/>
                              </a:rPr>
                            </m:ctrlPr>
                          </m:dPr>
                          <m:e>
                            <m:r>
                              <a:rPr lang="en-US" sz="2000" b="0" i="1">
                                <a:latin typeface="Cambria Math" panose="02040503050406030204" pitchFamily="18" charset="0"/>
                              </a:rPr>
                              <m:t>1.1</m:t>
                            </m:r>
                          </m:e>
                        </m:d>
                        <m:r>
                          <a:rPr lang="en-US" sz="2000" b="0" i="1" baseline="30000">
                            <a:latin typeface="Cambria Math" panose="02040503050406030204" pitchFamily="18" charset="0"/>
                          </a:rPr>
                          <m:t>2</m:t>
                        </m:r>
                      </m:den>
                    </m:f>
                    <m:r>
                      <a:rPr lang="en-US" sz="2000" b="0" i="1">
                        <a:latin typeface="Cambria Math" panose="02040503050406030204" pitchFamily="18" charset="0"/>
                      </a:rPr>
                      <m:t> </m:t>
                    </m:r>
                  </m:oMath>
                </a14:m>
                <a:r>
                  <a:rPr lang="en-US" sz="2000" b="0" i="1" dirty="0"/>
                  <a:t>= 107.</a:t>
                </a:r>
              </a:p>
              <a:p>
                <a:pPr>
                  <a:spcBef>
                    <a:spcPts val="600"/>
                  </a:spcBef>
                  <a:spcAft>
                    <a:spcPts val="600"/>
                  </a:spcAft>
                </a:pPr>
                <a:r>
                  <a:rPr lang="en-US" sz="2000" b="0" dirty="0"/>
                  <a:t>Then the largest feasible constant consumption stream </a:t>
                </a:r>
                <a:r>
                  <a:rPr lang="en-US" sz="2000" dirty="0"/>
                  <a:t>c </a:t>
                </a:r>
                <a:r>
                  <a:rPr lang="en-US" sz="2000" b="0" i="1" dirty="0"/>
                  <a:t>= (</a:t>
                </a:r>
                <a:r>
                  <a:rPr lang="en-US" sz="2000" b="0" i="1" dirty="0" err="1"/>
                  <a:t>c,c,c</a:t>
                </a:r>
                <a:r>
                  <a:rPr lang="en-US" sz="2000" b="0" i="1" dirty="0"/>
                  <a:t>) </a:t>
                </a:r>
                <a:r>
                  <a:rPr lang="en-US" sz="2000" b="0" dirty="0"/>
                  <a:t>has consumption level </a:t>
                </a:r>
              </a:p>
              <a:p>
                <a:pPr>
                  <a:spcBef>
                    <a:spcPts val="600"/>
                  </a:spcBef>
                  <a:spcAft>
                    <a:spcPts val="600"/>
                  </a:spcAft>
                </a:pPr>
                <a:r>
                  <a:rPr lang="en-US" sz="2000" b="0" dirty="0"/>
                  <a:t>		107 =</a:t>
                </a:r>
                <a14:m>
                  <m:oMath xmlns:m="http://schemas.openxmlformats.org/officeDocument/2006/math">
                    <m:nary>
                      <m:naryPr>
                        <m:chr m:val="∑"/>
                        <m:ctrlPr>
                          <a:rPr lang="en-US" sz="2000" b="0" i="1">
                            <a:latin typeface="Cambria Math" panose="02040503050406030204" pitchFamily="18" charset="0"/>
                          </a:rPr>
                        </m:ctrlPr>
                      </m:naryPr>
                      <m:sub>
                        <m:r>
                          <m:rPr>
                            <m:brk m:alnAt="23"/>
                          </m:rPr>
                          <a:rPr lang="en-US" sz="2000" b="0" i="1">
                            <a:latin typeface="Cambria Math" panose="02040503050406030204" pitchFamily="18" charset="0"/>
                          </a:rPr>
                          <m:t>𝑡</m:t>
                        </m:r>
                        <m:r>
                          <a:rPr lang="en-US" sz="2000" b="0" i="1">
                            <a:latin typeface="Cambria Math" panose="02040503050406030204" pitchFamily="18" charset="0"/>
                          </a:rPr>
                          <m:t>=1</m:t>
                        </m:r>
                      </m:sub>
                      <m:sup>
                        <m:r>
                          <a:rPr lang="en-US" sz="2000" b="0" i="1" smtClean="0">
                            <a:latin typeface="Cambria Math" panose="02040503050406030204" pitchFamily="18" charset="0"/>
                          </a:rPr>
                          <m:t>3</m:t>
                        </m:r>
                      </m:sup>
                      <m:e>
                        <m:f>
                          <m:fPr>
                            <m:ctrlPr>
                              <a:rPr lang="en-US" sz="2000" b="0" i="1" smtClean="0">
                                <a:latin typeface="Cambria Math" panose="02040503050406030204" pitchFamily="18" charset="0"/>
                              </a:rPr>
                            </m:ctrlPr>
                          </m:fPr>
                          <m:num>
                            <m:r>
                              <a:rPr lang="fi-FI" sz="2000" b="0" i="1" smtClean="0">
                                <a:latin typeface="Cambria Math" panose="02040503050406030204" pitchFamily="18" charset="0"/>
                              </a:rPr>
                              <m:t>𝑐</m:t>
                            </m:r>
                          </m:num>
                          <m:den>
                            <m:sSup>
                              <m:sSupPr>
                                <m:ctrlPr>
                                  <a:rPr lang="en-US" sz="2000" b="0" i="1">
                                    <a:latin typeface="Cambria Math" panose="02040503050406030204" pitchFamily="18" charset="0"/>
                                  </a:rPr>
                                </m:ctrlPr>
                              </m:sSupPr>
                              <m:e>
                                <m:r>
                                  <a:rPr lang="en-US" sz="2000" b="0" i="1">
                                    <a:latin typeface="Cambria Math" panose="02040503050406030204" pitchFamily="18" charset="0"/>
                                  </a:rPr>
                                  <m:t>(1</m:t>
                                </m:r>
                                <m:r>
                                  <a:rPr lang="en-US" sz="2000" b="0" i="1" smtClean="0">
                                    <a:latin typeface="Cambria Math" panose="02040503050406030204" pitchFamily="18" charset="0"/>
                                  </a:rPr>
                                  <m:t>.1</m:t>
                                </m:r>
                                <m:r>
                                  <a:rPr lang="en-US" sz="2000" b="0" i="1">
                                    <a:latin typeface="Cambria Math" panose="02040503050406030204" pitchFamily="18" charset="0"/>
                                  </a:rPr>
                                  <m:t>)</m:t>
                                </m:r>
                              </m:e>
                              <m:sup>
                                <m:r>
                                  <a:rPr lang="en-US" sz="2000" b="0" i="1">
                                    <a:latin typeface="Cambria Math" panose="02040503050406030204" pitchFamily="18" charset="0"/>
                                  </a:rPr>
                                  <m:t>𝑡</m:t>
                                </m:r>
                                <m:r>
                                  <a:rPr lang="en-US" sz="2000" b="0" i="1">
                                    <a:latin typeface="Cambria Math" panose="02040503050406030204" pitchFamily="18" charset="0"/>
                                  </a:rPr>
                                  <m:t>−1</m:t>
                                </m:r>
                              </m:sup>
                            </m:sSup>
                          </m:den>
                        </m:f>
                      </m:e>
                    </m:nary>
                  </m:oMath>
                </a14:m>
                <a:r>
                  <a:rPr lang="en-US" sz="2000" b="0" dirty="0"/>
                  <a:t> =   or   c = </a:t>
                </a:r>
                <a14:m>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107</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1.1</m:t>
                            </m:r>
                          </m:e>
                        </m:d>
                        <m:r>
                          <a:rPr lang="en-US" sz="2000" b="0" i="1" baseline="30000" smtClean="0">
                            <a:latin typeface="Cambria Math" panose="02040503050406030204" pitchFamily="18" charset="0"/>
                          </a:rPr>
                          <m:t>2</m:t>
                        </m:r>
                      </m:num>
                      <m:den>
                        <m:r>
                          <a:rPr lang="en-US" sz="2000" b="0" i="1" smtClean="0">
                            <a:latin typeface="Cambria Math" panose="02040503050406030204" pitchFamily="18" charset="0"/>
                          </a:rPr>
                          <m:t>1+</m:t>
                        </m:r>
                        <m:r>
                          <a:rPr lang="en-US" sz="2000" b="0" i="1">
                            <a:latin typeface="Cambria Math" panose="02040503050406030204" pitchFamily="18" charset="0"/>
                          </a:rPr>
                          <m:t>1.</m:t>
                        </m:r>
                        <m:r>
                          <a:rPr lang="en-US" sz="2000" b="0" i="1" smtClean="0">
                            <a:latin typeface="Cambria Math" panose="02040503050406030204" pitchFamily="18" charset="0"/>
                          </a:rPr>
                          <m:t>1+</m:t>
                        </m:r>
                        <m:d>
                          <m:dPr>
                            <m:ctrlPr>
                              <a:rPr lang="en-US" sz="2000" b="0" i="1">
                                <a:latin typeface="Cambria Math" panose="02040503050406030204" pitchFamily="18" charset="0"/>
                              </a:rPr>
                            </m:ctrlPr>
                          </m:dPr>
                          <m:e>
                            <m:r>
                              <a:rPr lang="en-US" sz="2000" b="0" i="1">
                                <a:latin typeface="Cambria Math" panose="02040503050406030204" pitchFamily="18" charset="0"/>
                              </a:rPr>
                              <m:t>1.</m:t>
                            </m:r>
                            <m:r>
                              <a:rPr lang="en-US" sz="2000" b="0" i="1" smtClean="0">
                                <a:latin typeface="Cambria Math" panose="02040503050406030204" pitchFamily="18" charset="0"/>
                              </a:rPr>
                              <m:t>1</m:t>
                            </m:r>
                          </m:e>
                        </m:d>
                        <m:r>
                          <a:rPr lang="en-US" sz="2000" b="0" i="1" baseline="30000">
                            <a:latin typeface="Cambria Math" panose="02040503050406030204" pitchFamily="18" charset="0"/>
                          </a:rPr>
                          <m:t>2</m:t>
                        </m:r>
                      </m:den>
                    </m:f>
                  </m:oMath>
                </a14:m>
                <a:r>
                  <a:rPr lang="en-US" sz="2000" b="0" i="1" dirty="0"/>
                  <a:t>  = 39</a:t>
                </a:r>
                <a:endParaRPr lang="en-US" sz="2000" b="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4"/>
              </p:nvPr>
            </p:nvSpPr>
            <p:spPr>
              <a:xfrm>
                <a:off x="465627" y="671208"/>
                <a:ext cx="8234347" cy="5087565"/>
              </a:xfrm>
              <a:blipFill>
                <a:blip r:embed="rId2"/>
                <a:stretch>
                  <a:fillRect l="-1849" t="-1496" r="-1695" b="-12718"/>
                </a:stretch>
              </a:blipFill>
            </p:spPr>
            <p:txBody>
              <a:bodyPr/>
              <a:lstStyle/>
              <a:p>
                <a:r>
                  <a:rPr lang="en-US">
                    <a:noFill/>
                  </a:rPr>
                  <a:t> </a:t>
                </a:r>
              </a:p>
            </p:txBody>
          </p:sp>
        </mc:Fallback>
      </mc:AlternateContent>
    </p:spTree>
    <p:extLst>
      <p:ext uri="{BB962C8B-B14F-4D97-AF65-F5344CB8AC3E}">
        <p14:creationId xmlns:p14="http://schemas.microsoft.com/office/powerpoint/2010/main" val="307352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627" y="108626"/>
            <a:ext cx="8085599" cy="562583"/>
          </a:xfrm>
        </p:spPr>
        <p:txBody>
          <a:bodyPr/>
          <a:lstStyle/>
          <a:p>
            <a:r>
              <a:rPr lang="fi-FI" err="1"/>
              <a:t>Optimal</a:t>
            </a:r>
            <a:r>
              <a:rPr lang="fi-FI"/>
              <a:t> </a:t>
            </a:r>
            <a:r>
              <a:rPr lang="fi-FI" err="1"/>
              <a:t>timing</a:t>
            </a:r>
            <a:r>
              <a:rPr lang="fi-FI"/>
              <a:t> of </a:t>
            </a:r>
            <a:r>
              <a:rPr lang="fi-FI" err="1"/>
              <a:t>consumption</a:t>
            </a:r>
            <a:endParaRPr lang="fi-FI"/>
          </a:p>
        </p:txBody>
      </p:sp>
      <p:sp>
        <p:nvSpPr>
          <p:cNvPr id="3" name="Content Placeholder 2"/>
          <p:cNvSpPr>
            <a:spLocks noGrp="1"/>
          </p:cNvSpPr>
          <p:nvPr>
            <p:ph sz="quarter" idx="14"/>
          </p:nvPr>
        </p:nvSpPr>
        <p:spPr>
          <a:xfrm>
            <a:off x="465627" y="671208"/>
            <a:ext cx="8234347" cy="5087565"/>
          </a:xfrm>
        </p:spPr>
        <p:txBody>
          <a:bodyPr/>
          <a:lstStyle/>
          <a:p>
            <a:pPr>
              <a:spcBef>
                <a:spcPts val="600"/>
              </a:spcBef>
              <a:spcAft>
                <a:spcPts val="600"/>
              </a:spcAft>
            </a:pPr>
            <a:r>
              <a:rPr lang="en-US" sz="2000" b="0" dirty="0">
                <a:latin typeface="+mn-lt"/>
              </a:rPr>
              <a:t>What determines optimal division of consumption over time:</a:t>
            </a:r>
          </a:p>
          <a:p>
            <a:pPr marL="342900" indent="-342900">
              <a:spcBef>
                <a:spcPts val="600"/>
              </a:spcBef>
              <a:spcAft>
                <a:spcPts val="600"/>
              </a:spcAft>
              <a:buFont typeface="Arial" panose="020B0604020202020204" pitchFamily="34" charset="0"/>
              <a:buChar char="•"/>
            </a:pPr>
            <a:r>
              <a:rPr lang="en-US" sz="2000" b="0" dirty="0">
                <a:latin typeface="+mn-lt"/>
              </a:rPr>
              <a:t>Avoiding big drops in consumption level</a:t>
            </a:r>
          </a:p>
          <a:p>
            <a:pPr marL="580500" lvl="1" indent="-342900">
              <a:spcBef>
                <a:spcPts val="600"/>
              </a:spcBef>
              <a:spcAft>
                <a:spcPts val="600"/>
              </a:spcAft>
              <a:buFont typeface="Arial" panose="020B0604020202020204" pitchFamily="34" charset="0"/>
              <a:buChar char="•"/>
            </a:pPr>
            <a:r>
              <a:rPr lang="en-US" sz="1900" dirty="0">
                <a:latin typeface="+mn-lt"/>
              </a:rPr>
              <a:t>Consumption smoothing (I am more willing to give up a unit of consumption in periods where I have high consumption level)</a:t>
            </a:r>
            <a:endParaRPr lang="en-US" sz="1900" b="0" dirty="0">
              <a:latin typeface="+mn-lt"/>
            </a:endParaRPr>
          </a:p>
          <a:p>
            <a:pPr marL="342900" indent="-342900">
              <a:spcBef>
                <a:spcPts val="600"/>
              </a:spcBef>
              <a:spcAft>
                <a:spcPts val="600"/>
              </a:spcAft>
              <a:buFont typeface="Arial" panose="020B0604020202020204" pitchFamily="34" charset="0"/>
              <a:buChar char="•"/>
            </a:pPr>
            <a:r>
              <a:rPr lang="en-US" sz="2000" b="0" dirty="0">
                <a:latin typeface="+mn-lt"/>
              </a:rPr>
              <a:t>Pure time preference (impatience)</a:t>
            </a:r>
          </a:p>
          <a:p>
            <a:pPr marL="580500" lvl="1" indent="-342900">
              <a:spcBef>
                <a:spcPts val="600"/>
              </a:spcBef>
              <a:spcAft>
                <a:spcPts val="600"/>
              </a:spcAft>
              <a:buFont typeface="Arial" panose="020B0604020202020204" pitchFamily="34" charset="0"/>
              <a:buChar char="•"/>
            </a:pPr>
            <a:r>
              <a:rPr lang="en-US" dirty="0">
                <a:latin typeface="+mn-lt"/>
              </a:rPr>
              <a:t>Expectations of higher future incomes</a:t>
            </a:r>
          </a:p>
          <a:p>
            <a:pPr marL="580500" lvl="1" indent="-342900">
              <a:spcBef>
                <a:spcPts val="600"/>
              </a:spcBef>
              <a:spcAft>
                <a:spcPts val="600"/>
              </a:spcAft>
              <a:buFont typeface="Arial" panose="020B0604020202020204" pitchFamily="34" charset="0"/>
              <a:buChar char="•"/>
            </a:pPr>
            <a:r>
              <a:rPr lang="en-US" dirty="0">
                <a:latin typeface="+mn-lt"/>
              </a:rPr>
              <a:t>Instant gratification</a:t>
            </a:r>
          </a:p>
          <a:p>
            <a:pPr marL="580500" lvl="1" indent="-342900">
              <a:spcBef>
                <a:spcPts val="600"/>
              </a:spcBef>
              <a:spcAft>
                <a:spcPts val="600"/>
              </a:spcAft>
              <a:buFont typeface="Arial" panose="020B0604020202020204" pitchFamily="34" charset="0"/>
              <a:buChar char="•"/>
            </a:pPr>
            <a:r>
              <a:rPr lang="en-US" dirty="0">
                <a:latin typeface="+mn-lt"/>
              </a:rPr>
              <a:t>Fear of not being there in future periods</a:t>
            </a:r>
          </a:p>
          <a:p>
            <a:pPr>
              <a:spcBef>
                <a:spcPts val="600"/>
              </a:spcBef>
              <a:spcAft>
                <a:spcPts val="600"/>
              </a:spcAft>
            </a:pPr>
            <a:endParaRPr lang="en-US" dirty="0">
              <a:latin typeface="+mn-lt"/>
            </a:endParaRPr>
          </a:p>
          <a:p>
            <a:pPr marL="580500" lvl="1" indent="-342900">
              <a:spcBef>
                <a:spcPts val="600"/>
              </a:spcBef>
              <a:spcAft>
                <a:spcPts val="600"/>
              </a:spcAft>
              <a:buFont typeface="Arial" panose="020B0604020202020204" pitchFamily="34" charset="0"/>
              <a:buChar char="•"/>
            </a:pPr>
            <a:endParaRPr lang="en-US" sz="1900" b="0" dirty="0"/>
          </a:p>
        </p:txBody>
      </p:sp>
    </p:spTree>
    <p:extLst>
      <p:ext uri="{BB962C8B-B14F-4D97-AF65-F5344CB8AC3E}">
        <p14:creationId xmlns:p14="http://schemas.microsoft.com/office/powerpoint/2010/main" val="136684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627" y="108626"/>
            <a:ext cx="8085599" cy="562583"/>
          </a:xfrm>
        </p:spPr>
        <p:txBody>
          <a:bodyPr/>
          <a:lstStyle/>
          <a:p>
            <a:r>
              <a:rPr lang="fi-FI" err="1"/>
              <a:t>Optimal</a:t>
            </a:r>
            <a:r>
              <a:rPr lang="fi-FI"/>
              <a:t> and </a:t>
            </a:r>
            <a:r>
              <a:rPr lang="fi-FI" err="1"/>
              <a:t>individual</a:t>
            </a:r>
            <a:r>
              <a:rPr lang="fi-FI"/>
              <a:t> </a:t>
            </a:r>
            <a:r>
              <a:rPr lang="fi-FI" err="1"/>
              <a:t>investments</a:t>
            </a:r>
            <a:endParaRPr lang="fi-FI"/>
          </a:p>
        </p:txBody>
      </p:sp>
      <p:sp>
        <p:nvSpPr>
          <p:cNvPr id="3" name="Content Placeholder 2"/>
          <p:cNvSpPr>
            <a:spLocks noGrp="1"/>
          </p:cNvSpPr>
          <p:nvPr>
            <p:ph sz="quarter" idx="14"/>
          </p:nvPr>
        </p:nvSpPr>
        <p:spPr>
          <a:xfrm>
            <a:off x="465627" y="671208"/>
            <a:ext cx="8234347" cy="5087565"/>
          </a:xfrm>
        </p:spPr>
        <p:txBody>
          <a:bodyPr/>
          <a:lstStyle/>
          <a:p>
            <a:pPr>
              <a:spcBef>
                <a:spcPts val="600"/>
              </a:spcBef>
              <a:spcAft>
                <a:spcPts val="600"/>
              </a:spcAft>
            </a:pPr>
            <a:r>
              <a:rPr lang="en-US" sz="1800" b="0" dirty="0">
                <a:latin typeface="+mn-lt"/>
              </a:rPr>
              <a:t>How to think about timing of consumption if there are additional investment opportunities?</a:t>
            </a:r>
          </a:p>
          <a:p>
            <a:pPr lvl="1">
              <a:spcBef>
                <a:spcPts val="600"/>
              </a:spcBef>
              <a:spcAft>
                <a:spcPts val="600"/>
              </a:spcAft>
            </a:pPr>
            <a:r>
              <a:rPr lang="en-US" sz="1800" dirty="0">
                <a:latin typeface="+mn-lt"/>
              </a:rPr>
              <a:t>Assume an agent lives for two (30-year) periods and has 100,000 of money in t=1.</a:t>
            </a:r>
          </a:p>
          <a:p>
            <a:pPr lvl="1">
              <a:spcBef>
                <a:spcPts val="600"/>
              </a:spcBef>
              <a:spcAft>
                <a:spcPts val="600"/>
              </a:spcAft>
            </a:pPr>
            <a:r>
              <a:rPr lang="en-US" sz="1800" dirty="0">
                <a:latin typeface="+mn-lt"/>
              </a:rPr>
              <a:t>She also has a great project that yields a sure 40% return on the investment. </a:t>
            </a:r>
          </a:p>
          <a:p>
            <a:pPr lvl="1">
              <a:spcBef>
                <a:spcPts val="600"/>
              </a:spcBef>
              <a:spcAft>
                <a:spcPts val="600"/>
              </a:spcAft>
            </a:pPr>
            <a:r>
              <a:rPr lang="en-US" sz="1800" dirty="0">
                <a:latin typeface="+mn-lt"/>
              </a:rPr>
              <a:t>There is also a possibility to save or lend at r=20% between the periods</a:t>
            </a:r>
          </a:p>
          <a:p>
            <a:pPr lvl="1">
              <a:spcBef>
                <a:spcPts val="600"/>
              </a:spcBef>
              <a:spcAft>
                <a:spcPts val="600"/>
              </a:spcAft>
            </a:pPr>
            <a:r>
              <a:rPr lang="en-US" sz="1800" dirty="0">
                <a:latin typeface="+mn-lt"/>
              </a:rPr>
              <a:t>What is the best way to use the money? The NPV from investing is </a:t>
            </a:r>
          </a:p>
          <a:p>
            <a:pPr marL="230400" lvl="2" indent="0">
              <a:spcBef>
                <a:spcPts val="600"/>
              </a:spcBef>
              <a:spcAft>
                <a:spcPts val="600"/>
              </a:spcAft>
              <a:buNone/>
            </a:pPr>
            <a:r>
              <a:rPr lang="en-US" sz="1800" dirty="0">
                <a:latin typeface="+mn-lt"/>
              </a:rPr>
              <a:t>		(1.4/1.2)100,000 = 116,000.</a:t>
            </a:r>
          </a:p>
          <a:p>
            <a:pPr marL="350100" lvl="1" indent="-342900">
              <a:spcBef>
                <a:spcPts val="600"/>
              </a:spcBef>
              <a:spcAft>
                <a:spcPts val="600"/>
              </a:spcAft>
              <a:buFont typeface="Arial" panose="020B0604020202020204" pitchFamily="34" charset="0"/>
              <a:buChar char="•"/>
            </a:pPr>
            <a:r>
              <a:rPr lang="en-US" sz="1800" dirty="0">
                <a:latin typeface="+mn-lt"/>
              </a:rPr>
              <a:t>Hence it is best to invest and borrow money for consumption </a:t>
            </a:r>
            <a:r>
              <a:rPr lang="en-US" sz="1800" i="1" dirty="0">
                <a:latin typeface="+mn-lt"/>
              </a:rPr>
              <a:t>c</a:t>
            </a:r>
            <a:r>
              <a:rPr lang="en-US" sz="1800" i="1" baseline="-25000" dirty="0">
                <a:latin typeface="+mn-lt"/>
              </a:rPr>
              <a:t>1</a:t>
            </a:r>
            <a:r>
              <a:rPr lang="en-US" sz="1800" dirty="0">
                <a:latin typeface="+mn-lt"/>
              </a:rPr>
              <a:t> in period t=1. </a:t>
            </a:r>
          </a:p>
          <a:p>
            <a:pPr marL="561600" lvl="3" indent="0">
              <a:spcBef>
                <a:spcPts val="600"/>
              </a:spcBef>
              <a:spcAft>
                <a:spcPts val="600"/>
              </a:spcAft>
              <a:buNone/>
            </a:pPr>
            <a:r>
              <a:rPr lang="en-US" sz="1800" dirty="0">
                <a:latin typeface="+mn-lt"/>
              </a:rPr>
              <a:t>		</a:t>
            </a:r>
            <a:r>
              <a:rPr lang="en-US" sz="1800" i="1" dirty="0">
                <a:latin typeface="+mn-lt"/>
              </a:rPr>
              <a:t>c</a:t>
            </a:r>
            <a:r>
              <a:rPr lang="en-US" sz="1800" i="1" baseline="-25000" dirty="0">
                <a:latin typeface="+mn-lt"/>
              </a:rPr>
              <a:t>2</a:t>
            </a:r>
            <a:r>
              <a:rPr lang="en-US" sz="1800" baseline="-25000" dirty="0">
                <a:latin typeface="+mn-lt"/>
              </a:rPr>
              <a:t> </a:t>
            </a:r>
            <a:r>
              <a:rPr lang="en-US" sz="1800" dirty="0">
                <a:latin typeface="+mn-lt"/>
              </a:rPr>
              <a:t> = </a:t>
            </a:r>
            <a:r>
              <a:rPr lang="en-US" sz="1800" i="1" dirty="0">
                <a:latin typeface="+mn-lt"/>
              </a:rPr>
              <a:t>140,000 – 1.2 c</a:t>
            </a:r>
            <a:r>
              <a:rPr lang="en-US" sz="1800" i="1" baseline="-25000" dirty="0">
                <a:latin typeface="+mn-lt"/>
              </a:rPr>
              <a:t>1</a:t>
            </a:r>
            <a:r>
              <a:rPr lang="en-US" sz="1800" i="1" dirty="0">
                <a:latin typeface="+mn-lt"/>
              </a:rPr>
              <a:t>.</a:t>
            </a:r>
            <a:endParaRPr lang="en-US" sz="1900" dirty="0"/>
          </a:p>
          <a:p>
            <a:pPr marL="350100" lvl="1" indent="-342900">
              <a:spcBef>
                <a:spcPts val="600"/>
              </a:spcBef>
              <a:spcAft>
                <a:spcPts val="600"/>
              </a:spcAft>
              <a:buFont typeface="Arial" panose="020B0604020202020204" pitchFamily="34" charset="0"/>
              <a:buChar char="•"/>
            </a:pPr>
            <a:r>
              <a:rPr lang="en-US" sz="1800" dirty="0">
                <a:latin typeface="+mn-lt"/>
              </a:rPr>
              <a:t>Optimal </a:t>
            </a:r>
            <a:r>
              <a:rPr lang="en-US" sz="1800" i="1" dirty="0">
                <a:latin typeface="+mn-lt"/>
              </a:rPr>
              <a:t>c</a:t>
            </a:r>
            <a:r>
              <a:rPr lang="en-US" sz="1800" i="1" baseline="-25000" dirty="0">
                <a:latin typeface="+mn-lt"/>
              </a:rPr>
              <a:t>1</a:t>
            </a:r>
            <a:r>
              <a:rPr lang="en-US" sz="1800" i="1" dirty="0">
                <a:latin typeface="+mn-lt"/>
              </a:rPr>
              <a:t> </a:t>
            </a:r>
            <a:r>
              <a:rPr lang="en-US" sz="1800" dirty="0">
                <a:latin typeface="+mn-lt"/>
              </a:rPr>
              <a:t>and</a:t>
            </a:r>
            <a:r>
              <a:rPr lang="en-US" sz="1800" i="1" dirty="0">
                <a:latin typeface="+mn-lt"/>
              </a:rPr>
              <a:t> c</a:t>
            </a:r>
            <a:r>
              <a:rPr lang="en-US" sz="1800" i="1" baseline="-25000" dirty="0">
                <a:latin typeface="+mn-lt"/>
              </a:rPr>
              <a:t>2</a:t>
            </a:r>
            <a:r>
              <a:rPr lang="en-US" sz="1800" i="1" dirty="0">
                <a:latin typeface="+mn-lt"/>
              </a:rPr>
              <a:t> </a:t>
            </a:r>
            <a:r>
              <a:rPr lang="en-US" sz="1800" dirty="0">
                <a:latin typeface="+mn-lt"/>
              </a:rPr>
              <a:t>are determined as in the problem sets by the indifference curve and the budget set with slope -1.2 through (0,140000)</a:t>
            </a:r>
          </a:p>
        </p:txBody>
      </p:sp>
    </p:spTree>
    <p:extLst>
      <p:ext uri="{BB962C8B-B14F-4D97-AF65-F5344CB8AC3E}">
        <p14:creationId xmlns:p14="http://schemas.microsoft.com/office/powerpoint/2010/main" val="31777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2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4.xml><?xml version="1.0" encoding="utf-8"?>
<a:theme xmlns:a="http://schemas.openxmlformats.org/drawingml/2006/main" name="3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5.xml><?xml version="1.0" encoding="utf-8"?>
<a:theme xmlns:a="http://schemas.openxmlformats.org/drawingml/2006/main" name="4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6.xml><?xml version="1.0" encoding="utf-8"?>
<a:theme xmlns:a="http://schemas.openxmlformats.org/drawingml/2006/main" name="8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7.xml><?xml version="1.0" encoding="utf-8"?>
<a:theme xmlns:a="http://schemas.openxmlformats.org/drawingml/2006/main" name="9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8.xml><?xml version="1.0" encoding="utf-8"?>
<a:theme xmlns:a="http://schemas.openxmlformats.org/drawingml/2006/main" name="10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9.xml><?xml version="1.0" encoding="utf-8"?>
<a:theme xmlns:a="http://schemas.openxmlformats.org/drawingml/2006/main" name="14_Aalto_BIZ_121031">
  <a:themeElements>
    <a:clrScheme name="Custom 1">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78BE2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Aalto_BIZ_EN_2013.pptx</Template>
  <TotalTime>53195</TotalTime>
  <Words>2743</Words>
  <Application>Microsoft Macintosh PowerPoint</Application>
  <PresentationFormat>On-screen Show (4:3)</PresentationFormat>
  <Paragraphs>233</Paragraphs>
  <Slides>30</Slides>
  <Notes>2</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30</vt:i4>
      </vt:variant>
    </vt:vector>
  </HeadingPairs>
  <TitlesOfParts>
    <vt:vector size="48" baseType="lpstr">
      <vt:lpstr>ＭＳ Ｐゴシック</vt:lpstr>
      <vt:lpstr>ＭＳ Ｐゴシック</vt:lpstr>
      <vt:lpstr>ヒラギノ角ゴ Pro W3</vt:lpstr>
      <vt:lpstr>Arial</vt:lpstr>
      <vt:lpstr>Calibri</vt:lpstr>
      <vt:lpstr>Cambria Math</vt:lpstr>
      <vt:lpstr>Courier New</vt:lpstr>
      <vt:lpstr>Georgia</vt:lpstr>
      <vt:lpstr>Lucida Grande</vt:lpstr>
      <vt:lpstr>Aalto_BIZ_121031</vt:lpstr>
      <vt:lpstr>1_Aalto_BIZ_121031</vt:lpstr>
      <vt:lpstr>2_Aalto_BIZ_121031</vt:lpstr>
      <vt:lpstr>3_Aalto_BIZ_121031</vt:lpstr>
      <vt:lpstr>4_Aalto_BIZ_121031</vt:lpstr>
      <vt:lpstr>8_Aalto_BIZ_121031</vt:lpstr>
      <vt:lpstr>9_Aalto_BIZ_121031</vt:lpstr>
      <vt:lpstr>10_Aalto_BIZ_121031</vt:lpstr>
      <vt:lpstr>14_Aalto_BIZ_121031</vt:lpstr>
      <vt:lpstr>       Lecture 11: Financial Markets and Banking </vt:lpstr>
      <vt:lpstr>  A. Intertemporal choice: saving and borrowing</vt:lpstr>
      <vt:lpstr>Money</vt:lpstr>
      <vt:lpstr>Income and wealth</vt:lpstr>
      <vt:lpstr>Saving and borrowing</vt:lpstr>
      <vt:lpstr>Optimal timing of consumption</vt:lpstr>
      <vt:lpstr>Optimal timing of consumption</vt:lpstr>
      <vt:lpstr>Optimal timing of consumption</vt:lpstr>
      <vt:lpstr>Optimal and individual investments</vt:lpstr>
      <vt:lpstr>Private investment</vt:lpstr>
      <vt:lpstr>Borrowing and lending in the corporate sector</vt:lpstr>
      <vt:lpstr>Equilibrium interest rate determination</vt:lpstr>
      <vt:lpstr>Shifting the demand for credit</vt:lpstr>
      <vt:lpstr>Equilibrium interest rate determination</vt:lpstr>
      <vt:lpstr>  B. Banks and credit markets</vt:lpstr>
      <vt:lpstr>Special features of financial markets</vt:lpstr>
      <vt:lpstr>Commercial banks</vt:lpstr>
      <vt:lpstr>Commercial banks</vt:lpstr>
      <vt:lpstr>Banks create money</vt:lpstr>
      <vt:lpstr>Risks in banking</vt:lpstr>
      <vt:lpstr>Risks in banking</vt:lpstr>
      <vt:lpstr>Risks in banking</vt:lpstr>
      <vt:lpstr>Central bank</vt:lpstr>
      <vt:lpstr>Asset markets: stock market</vt:lpstr>
      <vt:lpstr>Asset markets: stock market</vt:lpstr>
      <vt:lpstr>Asset markets: stock market</vt:lpstr>
      <vt:lpstr>   C. Credit rationing</vt:lpstr>
      <vt:lpstr>Debt as a principal-agent problem</vt:lpstr>
      <vt:lpstr>Summary</vt:lpstr>
      <vt:lpstr>In the next lecture</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Valinta työn ja vapaa-ajan välillä</dc:title>
  <dc:subject/>
  <dc:creator>Matti</dc:creator>
  <cp:keywords/>
  <dc:description/>
  <cp:lastModifiedBy>Välimäki Juuso</cp:lastModifiedBy>
  <cp:revision>1444</cp:revision>
  <cp:lastPrinted>2019-10-10T07:05:55Z</cp:lastPrinted>
  <dcterms:created xsi:type="dcterms:W3CDTF">2018-05-03T06:23:53Z</dcterms:created>
  <dcterms:modified xsi:type="dcterms:W3CDTF">2022-10-09T16:07:48Z</dcterms:modified>
  <cp:category/>
</cp:coreProperties>
</file>