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27"/>
  </p:notesMasterIdLst>
  <p:sldIdLst>
    <p:sldId id="256" r:id="rId2"/>
    <p:sldId id="287" r:id="rId3"/>
    <p:sldId id="290" r:id="rId4"/>
    <p:sldId id="300" r:id="rId5"/>
    <p:sldId id="259" r:id="rId6"/>
    <p:sldId id="260" r:id="rId7"/>
    <p:sldId id="301" r:id="rId8"/>
    <p:sldId id="269" r:id="rId9"/>
    <p:sldId id="306" r:id="rId10"/>
    <p:sldId id="270" r:id="rId11"/>
    <p:sldId id="271" r:id="rId12"/>
    <p:sldId id="302" r:id="rId13"/>
    <p:sldId id="272" r:id="rId14"/>
    <p:sldId id="273" r:id="rId15"/>
    <p:sldId id="303" r:id="rId16"/>
    <p:sldId id="274" r:id="rId17"/>
    <p:sldId id="275" r:id="rId18"/>
    <p:sldId id="288" r:id="rId19"/>
    <p:sldId id="304" r:id="rId20"/>
    <p:sldId id="277" r:id="rId21"/>
    <p:sldId id="279" r:id="rId22"/>
    <p:sldId id="278" r:id="rId23"/>
    <p:sldId id="280" r:id="rId24"/>
    <p:sldId id="281" r:id="rId25"/>
    <p:sldId id="305"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5" autoAdjust="0"/>
    <p:restoredTop sz="71563" autoAdjust="0"/>
  </p:normalViewPr>
  <p:slideViewPr>
    <p:cSldViewPr snapToGrid="0">
      <p:cViewPr varScale="1">
        <p:scale>
          <a:sx n="114" d="100"/>
          <a:sy n="114" d="100"/>
        </p:scale>
        <p:origin x="1716"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Spotify Annual revenue and net</a:t>
            </a:r>
            <a:r>
              <a:rPr lang="fi-FI" baseline="0"/>
              <a:t> losses (M€)</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Revenue</c:v>
          </c:tx>
          <c:spPr>
            <a:solidFill>
              <a:schemeClr val="accent1"/>
            </a:solidFill>
            <a:ln>
              <a:noFill/>
            </a:ln>
            <a:effectLst/>
          </c:spPr>
          <c:invertIfNegative val="0"/>
          <c:cat>
            <c:numRef>
              <c:f>Sheet1!$A$1:$A$11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Sheet1!$B$1:$B$11</c:f>
              <c:numCache>
                <c:formatCode>General</c:formatCode>
                <c:ptCount val="11"/>
                <c:pt idx="0">
                  <c:v>73.900000000000006</c:v>
                </c:pt>
                <c:pt idx="1">
                  <c:v>188</c:v>
                </c:pt>
                <c:pt idx="2">
                  <c:v>430</c:v>
                </c:pt>
                <c:pt idx="3">
                  <c:v>747</c:v>
                </c:pt>
                <c:pt idx="4">
                  <c:v>1085</c:v>
                </c:pt>
                <c:pt idx="5">
                  <c:v>1929</c:v>
                </c:pt>
                <c:pt idx="6">
                  <c:v>2934</c:v>
                </c:pt>
                <c:pt idx="7">
                  <c:v>4070</c:v>
                </c:pt>
                <c:pt idx="8">
                  <c:v>5240</c:v>
                </c:pt>
                <c:pt idx="9">
                  <c:v>6750</c:v>
                </c:pt>
                <c:pt idx="10">
                  <c:v>7850</c:v>
                </c:pt>
              </c:numCache>
            </c:numRef>
          </c:val>
          <c:extLst>
            <c:ext xmlns:c16="http://schemas.microsoft.com/office/drawing/2014/chart" uri="{C3380CC4-5D6E-409C-BE32-E72D297353CC}">
              <c16:uniqueId val="{00000000-FA74-402D-BFE9-1837ACE88ADE}"/>
            </c:ext>
          </c:extLst>
        </c:ser>
        <c:ser>
          <c:idx val="1"/>
          <c:order val="1"/>
          <c:tx>
            <c:v>Net loss</c:v>
          </c:tx>
          <c:spPr>
            <a:solidFill>
              <a:schemeClr val="accent2"/>
            </a:solidFill>
            <a:ln>
              <a:noFill/>
            </a:ln>
            <a:effectLst/>
          </c:spPr>
          <c:invertIfNegative val="0"/>
          <c:cat>
            <c:numRef>
              <c:f>Sheet1!$A$1:$A$11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Sheet1!$C$1:$C$11</c:f>
              <c:numCache>
                <c:formatCode>General</c:formatCode>
                <c:ptCount val="11"/>
                <c:pt idx="0">
                  <c:v>-28</c:v>
                </c:pt>
                <c:pt idx="1">
                  <c:v>-45</c:v>
                </c:pt>
                <c:pt idx="2">
                  <c:v>-83</c:v>
                </c:pt>
                <c:pt idx="3">
                  <c:v>-63</c:v>
                </c:pt>
                <c:pt idx="4">
                  <c:v>-188</c:v>
                </c:pt>
                <c:pt idx="5">
                  <c:v>-230</c:v>
                </c:pt>
                <c:pt idx="6">
                  <c:v>-539</c:v>
                </c:pt>
                <c:pt idx="7">
                  <c:v>-1230</c:v>
                </c:pt>
                <c:pt idx="8">
                  <c:v>-78</c:v>
                </c:pt>
                <c:pt idx="9">
                  <c:v>-186</c:v>
                </c:pt>
                <c:pt idx="10">
                  <c:v>-581</c:v>
                </c:pt>
              </c:numCache>
            </c:numRef>
          </c:val>
          <c:extLst>
            <c:ext xmlns:c16="http://schemas.microsoft.com/office/drawing/2014/chart" uri="{C3380CC4-5D6E-409C-BE32-E72D297353CC}">
              <c16:uniqueId val="{00000001-FA74-402D-BFE9-1837ACE88ADE}"/>
            </c:ext>
          </c:extLst>
        </c:ser>
        <c:dLbls>
          <c:showLegendKey val="0"/>
          <c:showVal val="0"/>
          <c:showCatName val="0"/>
          <c:showSerName val="0"/>
          <c:showPercent val="0"/>
          <c:showBubbleSize val="0"/>
        </c:dLbls>
        <c:gapWidth val="219"/>
        <c:overlap val="-27"/>
        <c:axId val="735129544"/>
        <c:axId val="735130200"/>
      </c:barChart>
      <c:catAx>
        <c:axId val="73512954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130200"/>
        <c:crosses val="autoZero"/>
        <c:auto val="1"/>
        <c:lblAlgn val="ctr"/>
        <c:lblOffset val="100"/>
        <c:noMultiLvlLbl val="0"/>
      </c:catAx>
      <c:valAx>
        <c:axId val="735130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129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555A9-6766-470B-9072-F62B8F525644}" type="datetimeFigureOut">
              <a:rPr lang="fi-FI" smtClean="0"/>
              <a:t>18.10.2022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3A960-F947-431B-9886-B2C86570D394}" type="slidenum">
              <a:rPr lang="fi-FI" smtClean="0"/>
              <a:t>‹#›</a:t>
            </a:fld>
            <a:endParaRPr lang="fi-FI"/>
          </a:p>
        </p:txBody>
      </p:sp>
    </p:spTree>
    <p:extLst>
      <p:ext uri="{BB962C8B-B14F-4D97-AF65-F5344CB8AC3E}">
        <p14:creationId xmlns:p14="http://schemas.microsoft.com/office/powerpoint/2010/main" val="34156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err="1"/>
              <a:t>This</a:t>
            </a:r>
            <a:r>
              <a:rPr lang="fi-FI" dirty="0"/>
              <a:t> </a:t>
            </a:r>
            <a:r>
              <a:rPr lang="fi-FI" dirty="0" err="1"/>
              <a:t>week</a:t>
            </a:r>
            <a:r>
              <a:rPr lang="fi-FI" dirty="0"/>
              <a:t> </a:t>
            </a:r>
            <a:r>
              <a:rPr lang="fi-FI" dirty="0" err="1"/>
              <a:t>we</a:t>
            </a:r>
            <a:r>
              <a:rPr lang="fi-FI" dirty="0"/>
              <a:t> </a:t>
            </a:r>
            <a:r>
              <a:rPr lang="fi-FI" dirty="0" err="1"/>
              <a:t>will</a:t>
            </a:r>
            <a:r>
              <a:rPr lang="fi-FI" dirty="0"/>
              <a:t> </a:t>
            </a:r>
            <a:r>
              <a:rPr lang="fi-FI" dirty="0" err="1"/>
              <a:t>be</a:t>
            </a:r>
            <a:r>
              <a:rPr lang="fi-FI" dirty="0"/>
              <a:t> </a:t>
            </a:r>
            <a:r>
              <a:rPr lang="fi-FI" dirty="0" err="1"/>
              <a:t>taking</a:t>
            </a:r>
            <a:r>
              <a:rPr lang="fi-FI" dirty="0"/>
              <a:t> a look at </a:t>
            </a:r>
            <a:r>
              <a:rPr lang="fi-FI" dirty="0" err="1"/>
              <a:t>accounting</a:t>
            </a:r>
            <a:r>
              <a:rPr lang="fi-FI" dirty="0"/>
              <a:t> and </a:t>
            </a:r>
            <a:r>
              <a:rPr lang="fi-FI" dirty="0" err="1"/>
              <a:t>profitability</a:t>
            </a:r>
            <a:endParaRPr lang="fi-FI" dirty="0"/>
          </a:p>
          <a:p>
            <a:pPr marL="0" lvl="0" indent="0" algn="l" rtl="0">
              <a:spcBef>
                <a:spcPts val="0"/>
              </a:spcBef>
              <a:spcAft>
                <a:spcPts val="0"/>
              </a:spcAft>
              <a:buNone/>
            </a:pPr>
            <a:endParaRPr lang="fi-FI" dirty="0"/>
          </a:p>
          <a:p>
            <a:pPr marL="0" lvl="0" indent="0" algn="l" rtl="0">
              <a:spcBef>
                <a:spcPts val="0"/>
              </a:spcBef>
              <a:spcAft>
                <a:spcPts val="0"/>
              </a:spcAft>
              <a:buNone/>
            </a:pPr>
            <a:r>
              <a:rPr lang="fi-FI" dirty="0" err="1"/>
              <a:t>This</a:t>
            </a:r>
            <a:r>
              <a:rPr lang="fi-FI" dirty="0"/>
              <a:t> case </a:t>
            </a:r>
            <a:r>
              <a:rPr lang="fi-FI" dirty="0" err="1"/>
              <a:t>study</a:t>
            </a:r>
            <a:r>
              <a:rPr lang="fi-FI" dirty="0"/>
              <a:t> is a </a:t>
            </a:r>
            <a:r>
              <a:rPr lang="fi-FI" dirty="0" err="1"/>
              <a:t>little</a:t>
            </a:r>
            <a:r>
              <a:rPr lang="fi-FI" dirty="0"/>
              <a:t> </a:t>
            </a:r>
            <a:r>
              <a:rPr lang="fi-FI" dirty="0" err="1"/>
              <a:t>different</a:t>
            </a:r>
            <a:r>
              <a:rPr lang="fi-FI" dirty="0"/>
              <a:t> </a:t>
            </a:r>
            <a:r>
              <a:rPr lang="fi-FI" dirty="0" err="1"/>
              <a:t>than</a:t>
            </a:r>
            <a:r>
              <a:rPr lang="fi-FI" dirty="0"/>
              <a:t> </a:t>
            </a:r>
            <a:r>
              <a:rPr lang="fi-FI" dirty="0" err="1"/>
              <a:t>previous</a:t>
            </a:r>
            <a:r>
              <a:rPr lang="fi-FI" dirty="0"/>
              <a:t> </a:t>
            </a:r>
            <a:r>
              <a:rPr lang="fi-FI" dirty="0" err="1"/>
              <a:t>ones</a:t>
            </a:r>
            <a:r>
              <a:rPr lang="fi-FI" dirty="0"/>
              <a:t> as </a:t>
            </a:r>
            <a:r>
              <a:rPr lang="fi-FI" dirty="0" err="1"/>
              <a:t>we</a:t>
            </a:r>
            <a:r>
              <a:rPr lang="fi-FI" dirty="0"/>
              <a:t> </a:t>
            </a:r>
            <a:r>
              <a:rPr lang="fi-FI" dirty="0" err="1"/>
              <a:t>will</a:t>
            </a:r>
            <a:r>
              <a:rPr lang="fi-FI" dirty="0"/>
              <a:t> </a:t>
            </a:r>
            <a:r>
              <a:rPr lang="fi-FI" dirty="0" err="1"/>
              <a:t>mostly</a:t>
            </a:r>
            <a:r>
              <a:rPr lang="fi-FI" dirty="0"/>
              <a:t> </a:t>
            </a:r>
            <a:r>
              <a:rPr lang="fi-FI" dirty="0" err="1"/>
              <a:t>be</a:t>
            </a:r>
            <a:r>
              <a:rPr lang="fi-FI" dirty="0"/>
              <a:t> </a:t>
            </a:r>
            <a:r>
              <a:rPr lang="fi-FI" dirty="0" err="1"/>
              <a:t>looking</a:t>
            </a:r>
            <a:r>
              <a:rPr lang="fi-FI" dirty="0"/>
              <a:t> at </a:t>
            </a:r>
            <a:r>
              <a:rPr lang="fi-FI" dirty="0" err="1"/>
              <a:t>different</a:t>
            </a:r>
            <a:r>
              <a:rPr lang="fi-FI" dirty="0"/>
              <a:t> </a:t>
            </a:r>
            <a:r>
              <a:rPr lang="fi-FI" dirty="0" err="1"/>
              <a:t>formulas</a:t>
            </a:r>
            <a:r>
              <a:rPr lang="fi-FI" dirty="0"/>
              <a:t> and </a:t>
            </a:r>
            <a:r>
              <a:rPr lang="fi-FI" dirty="0" err="1"/>
              <a:t>their</a:t>
            </a:r>
            <a:r>
              <a:rPr lang="fi-FI" dirty="0"/>
              <a:t> </a:t>
            </a:r>
            <a:r>
              <a:rPr lang="fi-FI" dirty="0" err="1"/>
              <a:t>implications</a:t>
            </a:r>
            <a:endParaRPr lang="fi-FI" dirty="0"/>
          </a:p>
          <a:p>
            <a:pPr marL="0" lvl="0" indent="0" algn="l" rtl="0">
              <a:spcBef>
                <a:spcPts val="0"/>
              </a:spcBef>
              <a:spcAft>
                <a:spcPts val="0"/>
              </a:spcAft>
              <a:buNone/>
            </a:pPr>
            <a:endParaRPr lang="fi-FI" dirty="0"/>
          </a:p>
          <a:p>
            <a:pPr marL="0" lvl="0" indent="0" algn="l" rtl="0">
              <a:spcBef>
                <a:spcPts val="0"/>
              </a:spcBef>
              <a:spcAft>
                <a:spcPts val="0"/>
              </a:spcAft>
              <a:buNone/>
            </a:pPr>
            <a:r>
              <a:rPr lang="fi-FI" dirty="0" err="1"/>
              <a:t>Remember</a:t>
            </a:r>
            <a:r>
              <a:rPr lang="fi-FI" dirty="0"/>
              <a:t> to </a:t>
            </a:r>
            <a:r>
              <a:rPr lang="fi-FI" dirty="0" err="1"/>
              <a:t>pay</a:t>
            </a:r>
            <a:r>
              <a:rPr lang="fi-FI" dirty="0"/>
              <a:t> </a:t>
            </a:r>
            <a:r>
              <a:rPr lang="fi-FI" dirty="0" err="1"/>
              <a:t>close</a:t>
            </a:r>
            <a:r>
              <a:rPr lang="fi-FI" dirty="0"/>
              <a:t> </a:t>
            </a:r>
            <a:r>
              <a:rPr lang="fi-FI" dirty="0" err="1"/>
              <a:t>attention</a:t>
            </a:r>
            <a:r>
              <a:rPr lang="fi-FI" dirty="0"/>
              <a:t> as </a:t>
            </a:r>
            <a:r>
              <a:rPr lang="fi-FI" dirty="0" err="1"/>
              <a:t>it’s</a:t>
            </a:r>
            <a:r>
              <a:rPr lang="fi-FI" dirty="0"/>
              <a:t> </a:t>
            </a:r>
            <a:r>
              <a:rPr lang="fi-FI" dirty="0" err="1"/>
              <a:t>easy</a:t>
            </a:r>
            <a:r>
              <a:rPr lang="fi-FI" dirty="0"/>
              <a:t> to </a:t>
            </a:r>
            <a:r>
              <a:rPr lang="fi-FI" dirty="0" err="1"/>
              <a:t>make</a:t>
            </a:r>
            <a:r>
              <a:rPr lang="fi-FI" dirty="0"/>
              <a:t> </a:t>
            </a:r>
            <a:r>
              <a:rPr lang="fi-FI" dirty="0" err="1"/>
              <a:t>mistakes</a:t>
            </a:r>
            <a:r>
              <a:rPr lang="fi-FI" dirty="0"/>
              <a:t> </a:t>
            </a:r>
            <a:r>
              <a:rPr lang="fi-FI" dirty="0" err="1"/>
              <a:t>with</a:t>
            </a:r>
            <a:r>
              <a:rPr lang="fi-FI" dirty="0"/>
              <a:t> </a:t>
            </a:r>
            <a:r>
              <a:rPr lang="fi-FI" dirty="0" err="1"/>
              <a:t>all</a:t>
            </a:r>
            <a:r>
              <a:rPr lang="fi-FI" dirty="0"/>
              <a:t> of </a:t>
            </a:r>
            <a:r>
              <a:rPr lang="fi-FI" dirty="0" err="1"/>
              <a:t>the</a:t>
            </a:r>
            <a:r>
              <a:rPr lang="fi-FI" dirty="0"/>
              <a:t> </a:t>
            </a:r>
            <a:r>
              <a:rPr lang="fi-FI" dirty="0" err="1"/>
              <a:t>new</a:t>
            </a:r>
            <a:r>
              <a:rPr lang="fi-FI" dirty="0"/>
              <a:t> </a:t>
            </a:r>
            <a:r>
              <a:rPr lang="fi-FI" dirty="0" err="1"/>
              <a:t>formulas</a:t>
            </a:r>
            <a:r>
              <a:rPr lang="fi-FI" dirty="0"/>
              <a:t> and </a:t>
            </a:r>
            <a:r>
              <a:rPr lang="fi-FI" dirty="0" err="1"/>
              <a:t>concepts</a:t>
            </a:r>
            <a:r>
              <a:rPr lang="fi-FI" dirty="0"/>
              <a:t> in </a:t>
            </a:r>
            <a:r>
              <a:rPr lang="fi-FI" dirty="0" err="1"/>
              <a:t>use</a:t>
            </a:r>
            <a:endParaRPr lang="fi-FI" dirty="0"/>
          </a:p>
        </p:txBody>
      </p:sp>
      <p:sp>
        <p:nvSpPr>
          <p:cNvPr id="217" name="Google Shape;2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Next, we have cash flow from investing activities</a:t>
            </a:r>
          </a:p>
          <a:p>
            <a:pPr marL="171450" indent="-171450">
              <a:buFontTx/>
              <a:buChar char="-"/>
            </a:pPr>
            <a:r>
              <a:rPr lang="en-US" dirty="0"/>
              <a:t>In short, this is all cash flow related to investments, be it payments for new physical assets or profits from loans or securities granted by the business</a:t>
            </a:r>
          </a:p>
          <a:p>
            <a:pPr marL="171450" indent="-171450">
              <a:buFontTx/>
              <a:buChar char="-"/>
            </a:pPr>
            <a:r>
              <a:rPr lang="en-US" dirty="0"/>
              <a:t>For a restaurant this can often be negative due to payments for new kitchen equipment</a:t>
            </a:r>
          </a:p>
          <a:p>
            <a:pPr marL="171450" indent="-171450">
              <a:buFontTx/>
              <a:buChar char="-"/>
            </a:pPr>
            <a:r>
              <a:rPr lang="en-US" dirty="0"/>
              <a:t>The negativity of investment cash flow often means that the business is investing into new production which can increase its long-term health</a:t>
            </a:r>
          </a:p>
          <a:p>
            <a:pPr marL="171450" indent="-171450">
              <a:buFontTx/>
              <a:buChar char="-"/>
            </a:pPr>
            <a:endParaRPr lang="en-US" dirty="0"/>
          </a:p>
          <a:p>
            <a:pPr marL="171450" indent="-171450">
              <a:buFontTx/>
              <a:buChar char="-"/>
            </a:pPr>
            <a:r>
              <a:rPr lang="en-US" dirty="0"/>
              <a:t>For your assignment, you will only have to consider fixed assets. Since the growth in fixed assets requires outgoing cashflow, the change in fixed assets will be negative. It’s also necessary to subtract depreciations from this as they reduce the value of fixed assets without actual cash flow happening.</a:t>
            </a:r>
          </a:p>
          <a:p>
            <a:pPr marL="171450" indent="-171450">
              <a:buFontTx/>
              <a:buChar char="-"/>
            </a:pPr>
            <a:endParaRPr lang="en-US" dirty="0"/>
          </a:p>
          <a:p>
            <a:pPr marL="171450" indent="-171450">
              <a:buFontTx/>
              <a:buChar char="-"/>
            </a:pPr>
            <a:r>
              <a:rPr lang="en-US" dirty="0" err="1"/>
              <a:t>Investointien</a:t>
            </a:r>
            <a:r>
              <a:rPr lang="en-US" dirty="0"/>
              <a:t> </a:t>
            </a:r>
            <a:r>
              <a:rPr lang="en-US" dirty="0" err="1"/>
              <a:t>rahavirta</a:t>
            </a:r>
            <a:r>
              <a:rPr lang="en-US" dirty="0"/>
              <a:t> on</a:t>
            </a:r>
            <a:r>
              <a:rPr lang="en-US" baseline="0" dirty="0"/>
              <a:t> </a:t>
            </a:r>
            <a:r>
              <a:rPr lang="en-US" baseline="0" dirty="0" err="1"/>
              <a:t>investoinneista</a:t>
            </a:r>
            <a:r>
              <a:rPr lang="en-US" baseline="0" dirty="0"/>
              <a:t> </a:t>
            </a:r>
            <a:r>
              <a:rPr lang="en-US" baseline="0" dirty="0" err="1"/>
              <a:t>syntyneet</a:t>
            </a:r>
            <a:r>
              <a:rPr lang="en-US" baseline="0" dirty="0"/>
              <a:t> </a:t>
            </a:r>
            <a:r>
              <a:rPr lang="en-US" baseline="0" dirty="0" err="1"/>
              <a:t>maksuperusteiset</a:t>
            </a:r>
            <a:r>
              <a:rPr lang="en-US" baseline="0" dirty="0"/>
              <a:t> </a:t>
            </a:r>
            <a:r>
              <a:rPr lang="en-US" baseline="0" dirty="0" err="1"/>
              <a:t>rahavirrat</a:t>
            </a:r>
            <a:endParaRPr lang="en-US" baseline="0" dirty="0"/>
          </a:p>
          <a:p>
            <a:pPr marL="628650" lvl="1" indent="-171450">
              <a:buFontTx/>
              <a:buChar char="-"/>
            </a:pPr>
            <a:r>
              <a:rPr lang="en-US" baseline="0" dirty="0" err="1"/>
              <a:t>Esim</a:t>
            </a:r>
            <a:r>
              <a:rPr lang="en-US" baseline="0" dirty="0"/>
              <a:t>. </a:t>
            </a:r>
            <a:r>
              <a:rPr lang="en-US" baseline="0" dirty="0" err="1"/>
              <a:t>Maksut</a:t>
            </a:r>
            <a:r>
              <a:rPr lang="en-US" baseline="0" dirty="0"/>
              <a:t> </a:t>
            </a:r>
            <a:r>
              <a:rPr lang="en-US" baseline="0" dirty="0" err="1"/>
              <a:t>uusista</a:t>
            </a:r>
            <a:r>
              <a:rPr lang="en-US" baseline="0" dirty="0"/>
              <a:t> </a:t>
            </a:r>
            <a:r>
              <a:rPr lang="en-US" baseline="0" dirty="0" err="1"/>
              <a:t>tuotantolaitteista</a:t>
            </a:r>
            <a:endParaRPr lang="en-US" baseline="0" dirty="0"/>
          </a:p>
          <a:p>
            <a:pPr marL="628650" lvl="1" indent="-171450">
              <a:buFontTx/>
              <a:buChar char="-"/>
            </a:pPr>
            <a:r>
              <a:rPr lang="en-US" baseline="0" dirty="0" err="1"/>
              <a:t>Investointien</a:t>
            </a:r>
            <a:r>
              <a:rPr lang="en-US" baseline="0" dirty="0"/>
              <a:t> </a:t>
            </a:r>
            <a:r>
              <a:rPr lang="en-US" baseline="0" dirty="0" err="1"/>
              <a:t>tuotot</a:t>
            </a:r>
            <a:r>
              <a:rPr lang="en-US" baseline="0" dirty="0"/>
              <a:t> </a:t>
            </a:r>
            <a:r>
              <a:rPr lang="en-US" baseline="0" dirty="0" err="1"/>
              <a:t>ovat</a:t>
            </a:r>
            <a:r>
              <a:rPr lang="en-US" baseline="0" dirty="0"/>
              <a:t> </a:t>
            </a:r>
            <a:r>
              <a:rPr lang="en-US" baseline="0" dirty="0" err="1"/>
              <a:t>yrityksen</a:t>
            </a:r>
            <a:r>
              <a:rPr lang="en-US" baseline="0" dirty="0"/>
              <a:t> </a:t>
            </a:r>
            <a:r>
              <a:rPr lang="en-US" baseline="0" dirty="0" err="1"/>
              <a:t>myöntämien</a:t>
            </a:r>
            <a:r>
              <a:rPr lang="en-US" baseline="0" dirty="0"/>
              <a:t> </a:t>
            </a:r>
            <a:r>
              <a:rPr lang="en-US" baseline="0" dirty="0" err="1"/>
              <a:t>lainojen</a:t>
            </a:r>
            <a:r>
              <a:rPr lang="en-US" baseline="0" dirty="0"/>
              <a:t> </a:t>
            </a:r>
            <a:r>
              <a:rPr lang="en-US" baseline="0" dirty="0" err="1"/>
              <a:t>tuotot</a:t>
            </a:r>
            <a:r>
              <a:rPr lang="en-US" baseline="0" dirty="0"/>
              <a:t>, </a:t>
            </a:r>
            <a:r>
              <a:rPr lang="en-US" baseline="0" dirty="0" err="1"/>
              <a:t>jne</a:t>
            </a:r>
            <a:endParaRPr lang="en-US" baseline="0" dirty="0"/>
          </a:p>
          <a:p>
            <a:pPr marL="1085850" lvl="2" indent="-171450">
              <a:buFontTx/>
              <a:buChar char="-"/>
            </a:pPr>
            <a:r>
              <a:rPr lang="en-US" baseline="0" dirty="0" err="1"/>
              <a:t>Investointien</a:t>
            </a:r>
            <a:r>
              <a:rPr lang="en-US" baseline="0" dirty="0"/>
              <a:t> </a:t>
            </a:r>
            <a:r>
              <a:rPr lang="en-US" baseline="0" dirty="0" err="1"/>
              <a:t>tuotot</a:t>
            </a:r>
            <a:r>
              <a:rPr lang="en-US" baseline="0" dirty="0"/>
              <a:t> </a:t>
            </a:r>
            <a:r>
              <a:rPr lang="en-US" baseline="0" dirty="0" err="1"/>
              <a:t>eivät</a:t>
            </a:r>
            <a:r>
              <a:rPr lang="en-US" baseline="0" dirty="0"/>
              <a:t> </a:t>
            </a:r>
            <a:r>
              <a:rPr lang="en-US" baseline="0" dirty="0" err="1"/>
              <a:t>tarkoita</a:t>
            </a:r>
            <a:r>
              <a:rPr lang="en-US" baseline="0" dirty="0"/>
              <a:t> </a:t>
            </a:r>
            <a:r>
              <a:rPr lang="en-US" baseline="0" dirty="0" err="1"/>
              <a:t>esimerkiksi</a:t>
            </a:r>
            <a:r>
              <a:rPr lang="en-US" baseline="0" dirty="0"/>
              <a:t> </a:t>
            </a:r>
            <a:r>
              <a:rPr lang="en-US" baseline="0" dirty="0" err="1"/>
              <a:t>uusien</a:t>
            </a:r>
            <a:r>
              <a:rPr lang="en-US" baseline="0" dirty="0"/>
              <a:t> </a:t>
            </a:r>
            <a:r>
              <a:rPr lang="en-US" baseline="0" dirty="0" err="1"/>
              <a:t>tuotantolaitteiden</a:t>
            </a:r>
            <a:r>
              <a:rPr lang="en-US" baseline="0" dirty="0"/>
              <a:t> </a:t>
            </a:r>
            <a:r>
              <a:rPr lang="en-US" baseline="0" dirty="0" err="1"/>
              <a:t>valmistavien</a:t>
            </a:r>
            <a:r>
              <a:rPr lang="en-US" baseline="0" dirty="0"/>
              <a:t> </a:t>
            </a:r>
            <a:r>
              <a:rPr lang="en-US" baseline="0" dirty="0" err="1"/>
              <a:t>tuotteiden</a:t>
            </a:r>
            <a:r>
              <a:rPr lang="en-US" baseline="0" dirty="0"/>
              <a:t> </a:t>
            </a:r>
            <a:r>
              <a:rPr lang="en-US" baseline="0" dirty="0" err="1"/>
              <a:t>myyntiä</a:t>
            </a:r>
            <a:endParaRPr lang="en-US" baseline="0" dirty="0"/>
          </a:p>
          <a:p>
            <a:pPr marL="171450" lvl="0" indent="-171450">
              <a:buFontTx/>
              <a:buChar char="-"/>
            </a:pPr>
            <a:r>
              <a:rPr lang="en-US" baseline="0" dirty="0" err="1"/>
              <a:t>Laskutapoja</a:t>
            </a:r>
            <a:r>
              <a:rPr lang="en-US" baseline="0" dirty="0"/>
              <a:t> </a:t>
            </a:r>
            <a:r>
              <a:rPr lang="en-US" baseline="0" dirty="0" err="1"/>
              <a:t>investointien</a:t>
            </a:r>
            <a:r>
              <a:rPr lang="en-US" baseline="0" dirty="0"/>
              <a:t> </a:t>
            </a:r>
            <a:r>
              <a:rPr lang="en-US" baseline="0" dirty="0" err="1"/>
              <a:t>rahavirralle</a:t>
            </a:r>
            <a:r>
              <a:rPr lang="en-US" baseline="0" dirty="0"/>
              <a:t> on </a:t>
            </a:r>
            <a:r>
              <a:rPr lang="en-US" baseline="0" dirty="0" err="1"/>
              <a:t>monta</a:t>
            </a:r>
            <a:r>
              <a:rPr lang="en-US" baseline="0" dirty="0"/>
              <a:t>, </a:t>
            </a:r>
            <a:r>
              <a:rPr lang="en-US" baseline="0" dirty="0" err="1"/>
              <a:t>mutta</a:t>
            </a:r>
            <a:r>
              <a:rPr lang="en-US" baseline="0" dirty="0"/>
              <a:t> </a:t>
            </a:r>
            <a:r>
              <a:rPr lang="en-US" baseline="0" dirty="0" err="1"/>
              <a:t>pointtina</a:t>
            </a:r>
            <a:r>
              <a:rPr lang="en-US" baseline="0" dirty="0"/>
              <a:t> on </a:t>
            </a:r>
            <a:r>
              <a:rPr lang="en-US" baseline="0" dirty="0" err="1"/>
              <a:t>laskea</a:t>
            </a:r>
            <a:r>
              <a:rPr lang="en-US" baseline="0" dirty="0"/>
              <a:t> </a:t>
            </a:r>
            <a:r>
              <a:rPr lang="en-US" baseline="0" dirty="0" err="1"/>
              <a:t>kaikki</a:t>
            </a:r>
            <a:r>
              <a:rPr lang="en-US" baseline="0" dirty="0"/>
              <a:t> </a:t>
            </a:r>
            <a:r>
              <a:rPr lang="en-US" baseline="0" dirty="0" err="1"/>
              <a:t>saapuneet</a:t>
            </a:r>
            <a:r>
              <a:rPr lang="en-US" baseline="0" dirty="0"/>
              <a:t> ja </a:t>
            </a:r>
            <a:r>
              <a:rPr lang="en-US" baseline="0" dirty="0" err="1"/>
              <a:t>lähteneet</a:t>
            </a:r>
            <a:r>
              <a:rPr lang="en-US" baseline="0" dirty="0"/>
              <a:t> </a:t>
            </a:r>
            <a:r>
              <a:rPr lang="en-US" baseline="0" dirty="0" err="1"/>
              <a:t>rahavirrat</a:t>
            </a:r>
            <a:r>
              <a:rPr lang="en-US" baseline="0" dirty="0"/>
              <a:t> </a:t>
            </a:r>
            <a:r>
              <a:rPr lang="en-US" baseline="0" dirty="0" err="1"/>
              <a:t>investointeihin</a:t>
            </a:r>
            <a:r>
              <a:rPr lang="en-US" baseline="0" dirty="0"/>
              <a:t> </a:t>
            </a:r>
            <a:r>
              <a:rPr lang="en-US" baseline="0" dirty="0" err="1"/>
              <a:t>liittyen</a:t>
            </a:r>
            <a:endParaRPr lang="en-US" baseline="0" dirty="0"/>
          </a:p>
          <a:p>
            <a:pPr marL="171450" lvl="0" indent="-171450">
              <a:buFontTx/>
              <a:buChar char="-"/>
            </a:pPr>
            <a:endParaRPr lang="en-US" baseline="0" dirty="0"/>
          </a:p>
        </p:txBody>
      </p:sp>
      <p:sp>
        <p:nvSpPr>
          <p:cNvPr id="4" name="Slide Number Placeholder 3"/>
          <p:cNvSpPr>
            <a:spLocks noGrp="1"/>
          </p:cNvSpPr>
          <p:nvPr>
            <p:ph type="sldNum" sz="quarter" idx="10"/>
          </p:nvPr>
        </p:nvSpPr>
        <p:spPr/>
        <p:txBody>
          <a:bodyPr/>
          <a:lstStyle/>
          <a:p>
            <a:fld id="{5AE3A960-F947-431B-9886-B2C86570D394}" type="slidenum">
              <a:rPr lang="fi-FI" smtClean="0"/>
              <a:t>10</a:t>
            </a:fld>
            <a:endParaRPr lang="fi-FI"/>
          </a:p>
        </p:txBody>
      </p:sp>
    </p:spTree>
    <p:extLst>
      <p:ext uri="{BB962C8B-B14F-4D97-AF65-F5344CB8AC3E}">
        <p14:creationId xmlns:p14="http://schemas.microsoft.com/office/powerpoint/2010/main" val="24238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Lastly, we have cash flow from financing activities</a:t>
            </a:r>
          </a:p>
          <a:p>
            <a:pPr marL="171450" indent="-171450">
              <a:buFontTx/>
              <a:buChar char="-"/>
            </a:pPr>
            <a:r>
              <a:rPr lang="en-US" dirty="0"/>
              <a:t>This showcases cash flow related to funding the company, such as loans from creditors (or convertible notes), selling and buying back shares, and paying dividends</a:t>
            </a:r>
          </a:p>
          <a:p>
            <a:pPr marL="171450" indent="-171450">
              <a:buFontTx/>
              <a:buChar char="-"/>
            </a:pPr>
            <a:r>
              <a:rPr lang="en-US" dirty="0"/>
              <a:t>Cash flow from financing activities can tell us about the capital structure of a company</a:t>
            </a:r>
          </a:p>
          <a:p>
            <a:pPr marL="171450" indent="-171450">
              <a:buFontTx/>
              <a:buChar char="-"/>
            </a:pPr>
            <a:r>
              <a:rPr lang="en-US" dirty="0"/>
              <a:t>It can be positive if the company is taking on more debt or selling shares</a:t>
            </a:r>
          </a:p>
          <a:p>
            <a:pPr marL="171450" indent="-171450">
              <a:buFontTx/>
              <a:buChar char="-"/>
            </a:pPr>
            <a:r>
              <a:rPr lang="en-US" dirty="0"/>
              <a:t>This can be negative if the company is paying off its debts, paying investors dividends or repurchasing its stock</a:t>
            </a:r>
          </a:p>
          <a:p>
            <a:pPr marL="171450" indent="-171450">
              <a:buFontTx/>
              <a:buChar char="-"/>
            </a:pPr>
            <a:endParaRPr lang="en-US" dirty="0"/>
          </a:p>
          <a:p>
            <a:pPr marL="171450" indent="-171450">
              <a:buFontTx/>
              <a:buChar char="-"/>
            </a:pPr>
            <a:r>
              <a:rPr lang="en-US" dirty="0"/>
              <a:t>For your assignment, the formula looks like this</a:t>
            </a:r>
          </a:p>
          <a:p>
            <a:pPr marL="171450" indent="-171450">
              <a:buFontTx/>
              <a:buChar char="-"/>
            </a:pPr>
            <a:r>
              <a:rPr lang="en-US" dirty="0"/>
              <a:t>We first have the change in shareholder’s equity or the buying and selling of stock. Then we subtract the dividends that are being paid out and finally account for the change in loans outstanding</a:t>
            </a:r>
          </a:p>
          <a:p>
            <a:pPr marL="171450" indent="-171450">
              <a:buFontTx/>
              <a:buChar char="-"/>
            </a:pPr>
            <a:endParaRPr lang="en-US" dirty="0"/>
          </a:p>
          <a:p>
            <a:pPr marL="171450" indent="-171450">
              <a:buFontTx/>
              <a:buChar char="-"/>
            </a:pPr>
            <a:endParaRPr lang="en-US" dirty="0"/>
          </a:p>
          <a:p>
            <a:pPr marL="171450" indent="-171450">
              <a:buFontTx/>
              <a:buChar char="-"/>
            </a:pPr>
            <a:r>
              <a:rPr lang="en-US" dirty="0" err="1"/>
              <a:t>Viimeisenä</a:t>
            </a:r>
            <a:r>
              <a:rPr lang="en-US" baseline="0" dirty="0"/>
              <a:t> </a:t>
            </a:r>
            <a:r>
              <a:rPr lang="en-US" baseline="0" dirty="0" err="1"/>
              <a:t>rahoituksen</a:t>
            </a:r>
            <a:r>
              <a:rPr lang="en-US" baseline="0" dirty="0"/>
              <a:t> </a:t>
            </a:r>
            <a:r>
              <a:rPr lang="en-US" baseline="0" dirty="0" err="1"/>
              <a:t>rahavirta</a:t>
            </a:r>
            <a:endParaRPr lang="en-US" baseline="0" dirty="0"/>
          </a:p>
          <a:p>
            <a:pPr marL="628650" lvl="1" indent="-171450">
              <a:buFontTx/>
              <a:buChar char="-"/>
            </a:pPr>
            <a:r>
              <a:rPr lang="en-US" dirty="0" err="1"/>
              <a:t>Sijoittajien</a:t>
            </a:r>
            <a:r>
              <a:rPr lang="en-US" baseline="0" dirty="0"/>
              <a:t> </a:t>
            </a:r>
            <a:r>
              <a:rPr lang="en-US" baseline="0" dirty="0" err="1"/>
              <a:t>myöntämät</a:t>
            </a:r>
            <a:r>
              <a:rPr lang="en-US" baseline="0" dirty="0"/>
              <a:t> </a:t>
            </a:r>
            <a:r>
              <a:rPr lang="en-US" baseline="0" dirty="0" err="1"/>
              <a:t>l</a:t>
            </a:r>
            <a:r>
              <a:rPr lang="en-US" dirty="0" err="1"/>
              <a:t>ainat</a:t>
            </a:r>
            <a:r>
              <a:rPr lang="en-US" dirty="0"/>
              <a:t> (convertible notes) </a:t>
            </a:r>
            <a:r>
              <a:rPr lang="en-US" dirty="0" err="1"/>
              <a:t>kuuluvat</a:t>
            </a:r>
            <a:r>
              <a:rPr lang="en-US" baseline="0" dirty="0"/>
              <a:t> </a:t>
            </a:r>
            <a:r>
              <a:rPr lang="en-US" baseline="0" dirty="0" err="1"/>
              <a:t>rahoituksen</a:t>
            </a:r>
            <a:r>
              <a:rPr lang="en-US" baseline="0" dirty="0"/>
              <a:t> </a:t>
            </a:r>
            <a:r>
              <a:rPr lang="en-US" baseline="0" dirty="0" err="1"/>
              <a:t>rahavirtaan</a:t>
            </a:r>
            <a:r>
              <a:rPr lang="en-US" baseline="0" dirty="0"/>
              <a:t> </a:t>
            </a:r>
          </a:p>
          <a:p>
            <a:pPr marL="1085850" lvl="2" indent="-171450">
              <a:buFontTx/>
              <a:buChar char="-"/>
            </a:pPr>
            <a:r>
              <a:rPr lang="en-US" baseline="0" dirty="0" err="1"/>
              <a:t>Lainan</a:t>
            </a:r>
            <a:r>
              <a:rPr lang="en-US" baseline="0" dirty="0"/>
              <a:t> </a:t>
            </a:r>
            <a:r>
              <a:rPr lang="en-US" baseline="0" dirty="0" err="1"/>
              <a:t>myöntäminen</a:t>
            </a:r>
            <a:r>
              <a:rPr lang="en-US" baseline="0" dirty="0"/>
              <a:t> + ja </a:t>
            </a:r>
            <a:r>
              <a:rPr lang="en-US" baseline="0" dirty="0" err="1"/>
              <a:t>lainan</a:t>
            </a:r>
            <a:r>
              <a:rPr lang="en-US" baseline="0" dirty="0"/>
              <a:t> </a:t>
            </a:r>
            <a:r>
              <a:rPr lang="en-US" baseline="0" dirty="0" err="1"/>
              <a:t>takaisinmaksu</a:t>
            </a:r>
            <a:r>
              <a:rPr lang="en-US" baseline="0" dirty="0"/>
              <a:t> -</a:t>
            </a:r>
          </a:p>
          <a:p>
            <a:pPr marL="628650" lvl="1" indent="-171450">
              <a:buFontTx/>
              <a:buChar char="-"/>
            </a:pPr>
            <a:r>
              <a:rPr lang="en-US" baseline="0" dirty="0" err="1"/>
              <a:t>Osakepääoma</a:t>
            </a:r>
            <a:r>
              <a:rPr lang="en-US" baseline="0" dirty="0"/>
              <a:t> (</a:t>
            </a:r>
            <a:r>
              <a:rPr lang="en-US" baseline="0" dirty="0" err="1"/>
              <a:t>eli</a:t>
            </a:r>
            <a:r>
              <a:rPr lang="en-US" baseline="0" dirty="0"/>
              <a:t> </a:t>
            </a:r>
            <a:r>
              <a:rPr lang="en-US" baseline="0" dirty="0" err="1"/>
              <a:t>osakkeiden</a:t>
            </a:r>
            <a:r>
              <a:rPr lang="en-US" baseline="0" dirty="0"/>
              <a:t> </a:t>
            </a:r>
            <a:r>
              <a:rPr lang="en-US" baseline="0" dirty="0" err="1"/>
              <a:t>myyminen</a:t>
            </a:r>
            <a:r>
              <a:rPr lang="en-US" baseline="0" dirty="0"/>
              <a:t>) </a:t>
            </a:r>
            <a:r>
              <a:rPr lang="en-US" baseline="0" dirty="0" err="1"/>
              <a:t>kuuluu</a:t>
            </a:r>
            <a:r>
              <a:rPr lang="en-US" baseline="0" dirty="0"/>
              <a:t> </a:t>
            </a:r>
            <a:r>
              <a:rPr lang="en-US" baseline="0" dirty="0" err="1"/>
              <a:t>rahoituksen</a:t>
            </a:r>
            <a:r>
              <a:rPr lang="en-US" baseline="0" dirty="0"/>
              <a:t> </a:t>
            </a:r>
            <a:r>
              <a:rPr lang="en-US" baseline="0" dirty="0" err="1"/>
              <a:t>rahavirtaan</a:t>
            </a:r>
            <a:endParaRPr lang="en-US" baseline="0" dirty="0"/>
          </a:p>
          <a:p>
            <a:pPr marL="1085850" lvl="2" indent="-171450">
              <a:buFontTx/>
              <a:buChar char="-"/>
            </a:pPr>
            <a:r>
              <a:rPr lang="en-US" baseline="0" dirty="0" err="1"/>
              <a:t>Vastaavasti</a:t>
            </a:r>
            <a:r>
              <a:rPr lang="en-US" baseline="0" dirty="0"/>
              <a:t> </a:t>
            </a:r>
            <a:r>
              <a:rPr lang="en-US" baseline="0" dirty="0" err="1"/>
              <a:t>osakkeiden</a:t>
            </a:r>
            <a:r>
              <a:rPr lang="en-US" baseline="0" dirty="0"/>
              <a:t> </a:t>
            </a:r>
            <a:r>
              <a:rPr lang="en-US" baseline="0" dirty="0" err="1"/>
              <a:t>ostaminen</a:t>
            </a:r>
            <a:r>
              <a:rPr lang="en-US" baseline="0" dirty="0"/>
              <a:t> </a:t>
            </a:r>
            <a:r>
              <a:rPr lang="en-US" baseline="0" dirty="0" err="1"/>
              <a:t>takaisin</a:t>
            </a:r>
            <a:r>
              <a:rPr lang="en-US" baseline="0" dirty="0"/>
              <a:t> </a:t>
            </a:r>
            <a:r>
              <a:rPr lang="en-US" baseline="0" dirty="0" err="1"/>
              <a:t>kuuluu</a:t>
            </a:r>
            <a:r>
              <a:rPr lang="en-US" baseline="0" dirty="0"/>
              <a:t> </a:t>
            </a:r>
            <a:r>
              <a:rPr lang="en-US" baseline="0" dirty="0" err="1"/>
              <a:t>rahoituksen</a:t>
            </a:r>
            <a:r>
              <a:rPr lang="en-US" baseline="0" dirty="0"/>
              <a:t> </a:t>
            </a:r>
            <a:r>
              <a:rPr lang="en-US" baseline="0" dirty="0" err="1"/>
              <a:t>rahavirtaan</a:t>
            </a:r>
            <a:endParaRPr lang="en-US" baseline="0" dirty="0"/>
          </a:p>
          <a:p>
            <a:pPr marL="1085850" lvl="2" indent="-171450">
              <a:buFontTx/>
              <a:buChar char="-"/>
            </a:pPr>
            <a:r>
              <a:rPr lang="en-US" baseline="0" dirty="0" err="1"/>
              <a:t>Osakkeiden</a:t>
            </a:r>
            <a:r>
              <a:rPr lang="en-US" baseline="0" dirty="0"/>
              <a:t> </a:t>
            </a:r>
            <a:r>
              <a:rPr lang="en-US" baseline="0" dirty="0" err="1"/>
              <a:t>myyminen</a:t>
            </a:r>
            <a:r>
              <a:rPr lang="en-US" baseline="0" dirty="0"/>
              <a:t> </a:t>
            </a:r>
            <a:r>
              <a:rPr lang="en-US" baseline="0" dirty="0" err="1"/>
              <a:t>nostaa</a:t>
            </a:r>
            <a:r>
              <a:rPr lang="en-US" baseline="0" dirty="0"/>
              <a:t> </a:t>
            </a:r>
            <a:r>
              <a:rPr lang="en-US" baseline="0" dirty="0" err="1"/>
              <a:t>osakepääomaa</a:t>
            </a:r>
            <a:r>
              <a:rPr lang="en-US" baseline="0" dirty="0"/>
              <a:t>, </a:t>
            </a:r>
            <a:r>
              <a:rPr lang="en-US" baseline="0" dirty="0" err="1"/>
              <a:t>osakkeiden</a:t>
            </a:r>
            <a:r>
              <a:rPr lang="en-US" baseline="0" dirty="0"/>
              <a:t> </a:t>
            </a:r>
            <a:r>
              <a:rPr lang="en-US" baseline="0" dirty="0" err="1"/>
              <a:t>takaisinosto</a:t>
            </a:r>
            <a:r>
              <a:rPr lang="en-US" baseline="0" dirty="0"/>
              <a:t> </a:t>
            </a:r>
            <a:r>
              <a:rPr lang="en-US" baseline="0" dirty="0" err="1"/>
              <a:t>laskee</a:t>
            </a:r>
            <a:r>
              <a:rPr lang="en-US" baseline="0" dirty="0"/>
              <a:t> </a:t>
            </a:r>
            <a:r>
              <a:rPr lang="en-US" baseline="0" dirty="0" err="1"/>
              <a:t>osakepääomaa</a:t>
            </a:r>
            <a:endParaRPr lang="en-US" baseline="0" dirty="0"/>
          </a:p>
          <a:p>
            <a:pPr marL="171450" lvl="0" indent="-171450">
              <a:buFontTx/>
              <a:buChar char="-"/>
            </a:pPr>
            <a:r>
              <a:rPr lang="en-US" baseline="0" dirty="0" err="1"/>
              <a:t>Kaavoja</a:t>
            </a:r>
            <a:r>
              <a:rPr lang="en-US" baseline="0" dirty="0"/>
              <a:t> on </a:t>
            </a:r>
            <a:r>
              <a:rPr lang="en-US" baseline="0" dirty="0" err="1"/>
              <a:t>jälleen</a:t>
            </a:r>
            <a:r>
              <a:rPr lang="en-US" baseline="0" dirty="0"/>
              <a:t> </a:t>
            </a:r>
            <a:r>
              <a:rPr lang="en-US" baseline="0" dirty="0" err="1"/>
              <a:t>monia</a:t>
            </a:r>
            <a:r>
              <a:rPr lang="en-US" baseline="0" dirty="0"/>
              <a:t> </a:t>
            </a:r>
            <a:r>
              <a:rPr lang="en-US" baseline="0" dirty="0" err="1"/>
              <a:t>rahavirran</a:t>
            </a:r>
            <a:r>
              <a:rPr lang="en-US" baseline="0" dirty="0"/>
              <a:t> </a:t>
            </a:r>
            <a:r>
              <a:rPr lang="en-US" baseline="0" dirty="0" err="1"/>
              <a:t>laskuun</a:t>
            </a:r>
            <a:r>
              <a:rPr lang="en-US" baseline="0" dirty="0"/>
              <a:t>, </a:t>
            </a:r>
            <a:r>
              <a:rPr lang="en-US" baseline="0" dirty="0" err="1"/>
              <a:t>mutta</a:t>
            </a:r>
            <a:r>
              <a:rPr lang="en-US" baseline="0" dirty="0"/>
              <a:t> </a:t>
            </a:r>
            <a:r>
              <a:rPr lang="en-US" baseline="0" dirty="0" err="1"/>
              <a:t>tuloksena</a:t>
            </a:r>
            <a:r>
              <a:rPr lang="en-US" baseline="0" dirty="0"/>
              <a:t> on </a:t>
            </a:r>
            <a:r>
              <a:rPr lang="en-US" baseline="0" dirty="0" err="1"/>
              <a:t>maksuperusteinen</a:t>
            </a:r>
            <a:r>
              <a:rPr lang="en-US" baseline="0" dirty="0"/>
              <a:t> </a:t>
            </a:r>
            <a:r>
              <a:rPr lang="en-US" baseline="0" dirty="0" err="1"/>
              <a:t>rahoitustapahtumista</a:t>
            </a:r>
            <a:r>
              <a:rPr lang="en-US" baseline="0" dirty="0"/>
              <a:t> </a:t>
            </a:r>
            <a:r>
              <a:rPr lang="en-US" baseline="0" dirty="0" err="1"/>
              <a:t>syntynyt</a:t>
            </a:r>
            <a:r>
              <a:rPr lang="en-US" baseline="0" dirty="0"/>
              <a:t> </a:t>
            </a:r>
            <a:r>
              <a:rPr lang="en-US" baseline="0" dirty="0" err="1"/>
              <a:t>rahavirta</a:t>
            </a:r>
            <a:r>
              <a:rPr lang="en-US" baseline="0" dirty="0"/>
              <a:t> </a:t>
            </a:r>
          </a:p>
        </p:txBody>
      </p:sp>
      <p:sp>
        <p:nvSpPr>
          <p:cNvPr id="4" name="Slide Number Placeholder 3"/>
          <p:cNvSpPr>
            <a:spLocks noGrp="1"/>
          </p:cNvSpPr>
          <p:nvPr>
            <p:ph type="sldNum" sz="quarter" idx="10"/>
          </p:nvPr>
        </p:nvSpPr>
        <p:spPr/>
        <p:txBody>
          <a:bodyPr/>
          <a:lstStyle/>
          <a:p>
            <a:fld id="{5AE3A960-F947-431B-9886-B2C86570D394}" type="slidenum">
              <a:rPr lang="fi-FI" smtClean="0"/>
              <a:t>11</a:t>
            </a:fld>
            <a:endParaRPr lang="fi-FI"/>
          </a:p>
        </p:txBody>
      </p:sp>
    </p:spTree>
    <p:extLst>
      <p:ext uri="{BB962C8B-B14F-4D97-AF65-F5344CB8AC3E}">
        <p14:creationId xmlns:p14="http://schemas.microsoft.com/office/powerpoint/2010/main" val="238529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Now</a:t>
            </a:r>
            <a:r>
              <a:rPr lang="fi-FI" dirty="0"/>
              <a:t> </a:t>
            </a:r>
            <a:r>
              <a:rPr lang="fi-FI" dirty="0" err="1"/>
              <a:t>let’s</a:t>
            </a:r>
            <a:r>
              <a:rPr lang="fi-FI" dirty="0"/>
              <a:t> </a:t>
            </a:r>
            <a:r>
              <a:rPr lang="fi-FI" dirty="0" err="1"/>
              <a:t>finally</a:t>
            </a:r>
            <a:r>
              <a:rPr lang="fi-FI" dirty="0"/>
              <a:t> </a:t>
            </a:r>
            <a:r>
              <a:rPr lang="fi-FI" dirty="0" err="1"/>
              <a:t>move</a:t>
            </a:r>
            <a:r>
              <a:rPr lang="fi-FI" dirty="0"/>
              <a:t> on to </a:t>
            </a:r>
            <a:r>
              <a:rPr lang="fi-FI" dirty="0" err="1"/>
              <a:t>liquidity</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12</a:t>
            </a:fld>
            <a:endParaRPr lang="fi-FI"/>
          </a:p>
        </p:txBody>
      </p:sp>
    </p:spTree>
    <p:extLst>
      <p:ext uri="{BB962C8B-B14F-4D97-AF65-F5344CB8AC3E}">
        <p14:creationId xmlns:p14="http://schemas.microsoft.com/office/powerpoint/2010/main" val="188536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In general, liquidity can be calculated from the previous three cash flows, and it shows the available cash at the end of the accounting period</a:t>
            </a:r>
          </a:p>
          <a:p>
            <a:pPr marL="171450" indent="-171450">
              <a:buFontTx/>
              <a:buChar char="-"/>
            </a:pPr>
            <a:r>
              <a:rPr lang="en-US" b="0" dirty="0"/>
              <a:t>Companies maintain liquidity by having cash and cash equivalents always available</a:t>
            </a:r>
          </a:p>
          <a:p>
            <a:pPr marL="171450" indent="-171450">
              <a:buFontTx/>
              <a:buChar char="-"/>
            </a:pPr>
            <a:r>
              <a:rPr lang="en-US" b="0" dirty="0"/>
              <a:t>As you can see from the table, despite operating at a net loss, Spotify has always maintained positive cash and equivalents at the end of the year, which means that they have maintained liquidity</a:t>
            </a:r>
          </a:p>
          <a:p>
            <a:pPr marL="171450" indent="-171450">
              <a:buFontTx/>
              <a:buChar char="-"/>
            </a:pPr>
            <a:r>
              <a:rPr lang="en-US" b="0" dirty="0"/>
              <a:t>In the table, we have also accounted for the gains or losses in currency exchange</a:t>
            </a:r>
          </a:p>
          <a:p>
            <a:pPr marL="171450" indent="-171450">
              <a:buFontTx/>
              <a:buChar char="-"/>
            </a:pPr>
            <a:endParaRPr lang="en-US" b="0" dirty="0"/>
          </a:p>
          <a:p>
            <a:pPr marL="171450" indent="-171450">
              <a:buFontTx/>
              <a:buChar char="-"/>
            </a:pPr>
            <a:r>
              <a:rPr lang="en-US" b="1" dirty="0" err="1"/>
              <a:t>Tämä</a:t>
            </a:r>
            <a:r>
              <a:rPr lang="en-US" b="1" dirty="0"/>
              <a:t> </a:t>
            </a:r>
            <a:r>
              <a:rPr lang="en-US" b="1" dirty="0" err="1"/>
              <a:t>asia</a:t>
            </a:r>
            <a:r>
              <a:rPr lang="en-US" b="1" dirty="0"/>
              <a:t> </a:t>
            </a:r>
            <a:r>
              <a:rPr lang="en-US" b="1" dirty="0" err="1"/>
              <a:t>kuuluu</a:t>
            </a:r>
            <a:r>
              <a:rPr lang="en-US" b="1" baseline="0" dirty="0"/>
              <a:t> </a:t>
            </a:r>
            <a:r>
              <a:rPr lang="en-US" b="1" baseline="0" dirty="0" err="1"/>
              <a:t>sisäistää</a:t>
            </a:r>
            <a:r>
              <a:rPr lang="en-US" b="1" baseline="0" dirty="0"/>
              <a:t>: </a:t>
            </a:r>
            <a:r>
              <a:rPr lang="en-US" b="1" baseline="0" dirty="0" err="1"/>
              <a:t>rahavirtojen</a:t>
            </a:r>
            <a:r>
              <a:rPr lang="en-US" b="1" baseline="0" dirty="0"/>
              <a:t> </a:t>
            </a:r>
            <a:r>
              <a:rPr lang="en-US" b="1" baseline="0" dirty="0" err="1"/>
              <a:t>vaikutus</a:t>
            </a:r>
            <a:r>
              <a:rPr lang="en-US" b="1" baseline="0" dirty="0"/>
              <a:t> </a:t>
            </a:r>
            <a:r>
              <a:rPr lang="en-US" b="1" baseline="0" dirty="0" err="1"/>
              <a:t>rahavaroihin</a:t>
            </a:r>
            <a:endParaRPr lang="en-US" b="1" dirty="0"/>
          </a:p>
          <a:p>
            <a:pPr marL="171450" indent="-171450">
              <a:buFontTx/>
              <a:buChar char="-"/>
            </a:pPr>
            <a:r>
              <a:rPr lang="en-US" dirty="0" err="1"/>
              <a:t>Kolmen</a:t>
            </a:r>
            <a:r>
              <a:rPr lang="en-US" dirty="0"/>
              <a:t> </a:t>
            </a:r>
            <a:r>
              <a:rPr lang="en-US" dirty="0" err="1"/>
              <a:t>rahavirran</a:t>
            </a:r>
            <a:r>
              <a:rPr lang="en-US" dirty="0"/>
              <a:t> summa </a:t>
            </a:r>
            <a:r>
              <a:rPr lang="en-US" dirty="0" err="1"/>
              <a:t>kertoo</a:t>
            </a:r>
            <a:r>
              <a:rPr lang="en-US" dirty="0"/>
              <a:t>, </a:t>
            </a:r>
            <a:r>
              <a:rPr lang="en-US" dirty="0" err="1"/>
              <a:t>kuinka</a:t>
            </a:r>
            <a:r>
              <a:rPr lang="en-US" dirty="0"/>
              <a:t> </a:t>
            </a:r>
            <a:r>
              <a:rPr lang="en-US" dirty="0" err="1"/>
              <a:t>paljon</a:t>
            </a:r>
            <a:r>
              <a:rPr lang="en-US" dirty="0"/>
              <a:t> </a:t>
            </a:r>
            <a:r>
              <a:rPr lang="en-US" dirty="0" err="1"/>
              <a:t>yrityksen</a:t>
            </a:r>
            <a:r>
              <a:rPr lang="en-US" dirty="0"/>
              <a:t> </a:t>
            </a:r>
            <a:r>
              <a:rPr lang="en-US" dirty="0" err="1"/>
              <a:t>rahavarat</a:t>
            </a:r>
            <a:r>
              <a:rPr lang="en-US" dirty="0"/>
              <a:t> </a:t>
            </a:r>
            <a:r>
              <a:rPr lang="en-US" dirty="0" err="1"/>
              <a:t>muuttuvat</a:t>
            </a:r>
            <a:r>
              <a:rPr lang="en-US" dirty="0"/>
              <a:t> </a:t>
            </a:r>
            <a:r>
              <a:rPr lang="en-US" dirty="0" err="1"/>
              <a:t>tilikautena</a:t>
            </a:r>
            <a:endParaRPr lang="en-US" dirty="0"/>
          </a:p>
          <a:p>
            <a:pPr marL="171450" lvl="0" indent="-171450">
              <a:buFontTx/>
              <a:buChar char="-"/>
            </a:pPr>
            <a:r>
              <a:rPr lang="en-US" dirty="0" err="1"/>
              <a:t>Spotifyn</a:t>
            </a:r>
            <a:r>
              <a:rPr lang="en-US" dirty="0"/>
              <a:t> </a:t>
            </a:r>
            <a:r>
              <a:rPr lang="en-US" dirty="0" err="1"/>
              <a:t>rahavirtalaskelmissa</a:t>
            </a:r>
            <a:r>
              <a:rPr lang="en-US" dirty="0"/>
              <a:t> </a:t>
            </a:r>
            <a:r>
              <a:rPr lang="en-US" dirty="0" err="1"/>
              <a:t>huomioidaan</a:t>
            </a:r>
            <a:r>
              <a:rPr lang="en-US" dirty="0"/>
              <a:t> </a:t>
            </a:r>
            <a:r>
              <a:rPr lang="en-US" baseline="0" dirty="0" err="1"/>
              <a:t>valuuttakurssien</a:t>
            </a:r>
            <a:r>
              <a:rPr lang="en-US" baseline="0" dirty="0"/>
              <a:t> </a:t>
            </a:r>
            <a:r>
              <a:rPr lang="en-US" baseline="0" dirty="0" err="1"/>
              <a:t>vaikutus</a:t>
            </a:r>
            <a:r>
              <a:rPr lang="en-US" baseline="0" dirty="0"/>
              <a:t> </a:t>
            </a:r>
          </a:p>
          <a:p>
            <a:pPr marL="171450" lvl="0" indent="-171450">
              <a:buFontTx/>
              <a:buChar char="-"/>
            </a:pPr>
            <a:r>
              <a:rPr lang="en-US" baseline="0" dirty="0" err="1"/>
              <a:t>Pointtina</a:t>
            </a:r>
            <a:r>
              <a:rPr lang="en-US" baseline="0" dirty="0"/>
              <a:t> on </a:t>
            </a:r>
            <a:r>
              <a:rPr lang="en-US" baseline="0" dirty="0" err="1"/>
              <a:t>ymmärtää</a:t>
            </a:r>
            <a:r>
              <a:rPr lang="en-US" baseline="0" dirty="0"/>
              <a:t>, </a:t>
            </a:r>
            <a:r>
              <a:rPr lang="en-US" baseline="0" dirty="0" err="1"/>
              <a:t>että</a:t>
            </a:r>
            <a:r>
              <a:rPr lang="en-US" baseline="0" dirty="0"/>
              <a:t> </a:t>
            </a:r>
            <a:r>
              <a:rPr lang="en-US" baseline="0" dirty="0" err="1"/>
              <a:t>Spotifyn</a:t>
            </a:r>
            <a:r>
              <a:rPr lang="en-US" baseline="0" dirty="0"/>
              <a:t> </a:t>
            </a:r>
            <a:r>
              <a:rPr lang="en-US" baseline="0" dirty="0" err="1"/>
              <a:t>rahavarat</a:t>
            </a:r>
            <a:r>
              <a:rPr lang="en-US" baseline="0" dirty="0"/>
              <a:t> </a:t>
            </a:r>
            <a:r>
              <a:rPr lang="en-US" baseline="0" dirty="0" err="1"/>
              <a:t>ovat</a:t>
            </a:r>
            <a:r>
              <a:rPr lang="en-US" baseline="0" dirty="0"/>
              <a:t> </a:t>
            </a:r>
            <a:r>
              <a:rPr lang="en-US" baseline="0" dirty="0" err="1"/>
              <a:t>aina</a:t>
            </a:r>
            <a:r>
              <a:rPr lang="en-US" baseline="0" dirty="0"/>
              <a:t> </a:t>
            </a:r>
            <a:r>
              <a:rPr lang="en-US" baseline="0" dirty="0" err="1"/>
              <a:t>olleet</a:t>
            </a:r>
            <a:r>
              <a:rPr lang="en-US" baseline="0" dirty="0"/>
              <a:t> </a:t>
            </a:r>
            <a:r>
              <a:rPr lang="en-US" baseline="0" dirty="0" err="1"/>
              <a:t>positiiviset</a:t>
            </a:r>
            <a:r>
              <a:rPr lang="en-US" baseline="0" dirty="0"/>
              <a:t>, </a:t>
            </a:r>
            <a:r>
              <a:rPr lang="en-US" baseline="0" dirty="0" err="1"/>
              <a:t>eli</a:t>
            </a:r>
            <a:r>
              <a:rPr lang="en-US" baseline="0" dirty="0"/>
              <a:t> </a:t>
            </a:r>
            <a:r>
              <a:rPr lang="en-US" baseline="0" dirty="0" err="1"/>
              <a:t>maksuvalmius</a:t>
            </a:r>
            <a:r>
              <a:rPr lang="en-US" baseline="0" dirty="0"/>
              <a:t> on </a:t>
            </a:r>
            <a:r>
              <a:rPr lang="en-US" baseline="0" dirty="0" err="1"/>
              <a:t>säilynyt</a:t>
            </a:r>
            <a:endParaRPr lang="en-US" baseline="0" dirty="0"/>
          </a:p>
          <a:p>
            <a:pPr marL="628650" lvl="1" indent="-171450">
              <a:buFontTx/>
              <a:buChar char="-"/>
            </a:pP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13</a:t>
            </a:fld>
            <a:endParaRPr lang="fi-FI"/>
          </a:p>
        </p:txBody>
      </p:sp>
    </p:spTree>
    <p:extLst>
      <p:ext uri="{BB962C8B-B14F-4D97-AF65-F5344CB8AC3E}">
        <p14:creationId xmlns:p14="http://schemas.microsoft.com/office/powerpoint/2010/main" val="16113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The main lesson of this segment is that the company can also run at a loss if they maintain enough cash to cover it</a:t>
            </a:r>
          </a:p>
          <a:p>
            <a:pPr marL="171450" lvl="0" indent="-171450">
              <a:buFontTx/>
              <a:buChar char="-"/>
            </a:pPr>
            <a:r>
              <a:rPr lang="en-US" dirty="0"/>
              <a:t>As such, a negative result for the financial year in the income statement is not enough to indicate that a business is unprofitable</a:t>
            </a:r>
          </a:p>
          <a:p>
            <a:pPr marL="171450" lvl="0" indent="-171450">
              <a:buFontTx/>
              <a:buChar char="-"/>
            </a:pPr>
            <a:r>
              <a:rPr lang="en-US" dirty="0"/>
              <a:t>Businesses often run at a loss in the beginning and require external financing such as selling shares or taking loans to keep a positive cash flow</a:t>
            </a:r>
          </a:p>
          <a:p>
            <a:pPr marL="171450" lvl="0" indent="-171450">
              <a:buFontTx/>
              <a:buChar char="-"/>
            </a:pPr>
            <a:r>
              <a:rPr lang="en-US" dirty="0"/>
              <a:t>If a business runs out of cash, they will go bankrupt, their assets will be converted into cash and distributed to creditors</a:t>
            </a:r>
          </a:p>
          <a:p>
            <a:pPr marL="171450" lvl="0" indent="-171450">
              <a:buFontTx/>
              <a:buChar char="-"/>
            </a:pPr>
            <a:endParaRPr lang="en-US" dirty="0"/>
          </a:p>
          <a:p>
            <a:pPr marL="171450" lvl="0" indent="-171450">
              <a:buFontTx/>
              <a:buChar char="-"/>
            </a:pPr>
            <a:r>
              <a:rPr lang="en-US" dirty="0" err="1"/>
              <a:t>Rahavirtalaskelmien</a:t>
            </a:r>
            <a:r>
              <a:rPr lang="en-US" dirty="0"/>
              <a:t> </a:t>
            </a:r>
            <a:r>
              <a:rPr lang="en-US" dirty="0" err="1"/>
              <a:t>merkitys</a:t>
            </a:r>
            <a:r>
              <a:rPr lang="en-US" dirty="0"/>
              <a:t> </a:t>
            </a:r>
            <a:r>
              <a:rPr lang="en-US" dirty="0" err="1"/>
              <a:t>maksuvalmiutta</a:t>
            </a:r>
            <a:r>
              <a:rPr lang="en-US" dirty="0"/>
              <a:t> </a:t>
            </a:r>
            <a:r>
              <a:rPr lang="en-US" dirty="0" err="1"/>
              <a:t>tarkasteltaessa</a:t>
            </a:r>
            <a:r>
              <a:rPr lang="en-US" dirty="0"/>
              <a:t> </a:t>
            </a:r>
            <a:r>
              <a:rPr lang="en-US" dirty="0" err="1"/>
              <a:t>kannattaa</a:t>
            </a:r>
            <a:r>
              <a:rPr lang="en-US" dirty="0"/>
              <a:t> </a:t>
            </a:r>
            <a:r>
              <a:rPr lang="en-US" dirty="0" err="1"/>
              <a:t>vetää</a:t>
            </a:r>
            <a:r>
              <a:rPr lang="en-US" baseline="0" dirty="0"/>
              <a:t> </a:t>
            </a:r>
            <a:r>
              <a:rPr lang="en-US" baseline="0" dirty="0" err="1"/>
              <a:t>rautalangasta</a:t>
            </a:r>
            <a:r>
              <a:rPr lang="en-US" baseline="0" dirty="0"/>
              <a:t> (</a:t>
            </a:r>
            <a:r>
              <a:rPr lang="en-US" baseline="0" dirty="0" err="1"/>
              <a:t>eli</a:t>
            </a:r>
            <a:r>
              <a:rPr lang="en-US" baseline="0" dirty="0"/>
              <a:t> </a:t>
            </a:r>
            <a:r>
              <a:rPr lang="en-US" baseline="0" dirty="0" err="1"/>
              <a:t>panostakaa</a:t>
            </a:r>
            <a:r>
              <a:rPr lang="en-US" baseline="0" dirty="0"/>
              <a:t> </a:t>
            </a:r>
            <a:r>
              <a:rPr lang="en-US" baseline="0" dirty="0" err="1"/>
              <a:t>tämän</a:t>
            </a:r>
            <a:r>
              <a:rPr lang="en-US" baseline="0" dirty="0"/>
              <a:t> </a:t>
            </a:r>
            <a:r>
              <a:rPr lang="en-US" baseline="0" dirty="0" err="1"/>
              <a:t>asian</a:t>
            </a:r>
            <a:r>
              <a:rPr lang="en-US" baseline="0" dirty="0"/>
              <a:t> </a:t>
            </a:r>
            <a:r>
              <a:rPr lang="en-US" baseline="0" dirty="0" err="1"/>
              <a:t>opettamiseen</a:t>
            </a:r>
            <a:r>
              <a:rPr lang="en-US" baseline="0" dirty="0"/>
              <a:t>)</a:t>
            </a:r>
            <a:r>
              <a:rPr lang="en-US" dirty="0"/>
              <a:t> </a:t>
            </a:r>
          </a:p>
          <a:p>
            <a:pPr marL="628650" lvl="1" indent="-171450">
              <a:buFontTx/>
              <a:buChar char="-"/>
            </a:pPr>
            <a:r>
              <a:rPr lang="en-US" dirty="0" err="1"/>
              <a:t>Opiskelijat</a:t>
            </a:r>
            <a:r>
              <a:rPr lang="en-US" baseline="0" dirty="0"/>
              <a:t> </a:t>
            </a:r>
            <a:r>
              <a:rPr lang="en-US" baseline="0" dirty="0" err="1"/>
              <a:t>helposti</a:t>
            </a:r>
            <a:r>
              <a:rPr lang="en-US" baseline="0" dirty="0"/>
              <a:t> </a:t>
            </a:r>
            <a:r>
              <a:rPr lang="en-US" baseline="0" dirty="0" err="1"/>
              <a:t>luulevat</a:t>
            </a:r>
            <a:r>
              <a:rPr lang="en-US" baseline="0" dirty="0"/>
              <a:t> </a:t>
            </a:r>
            <a:r>
              <a:rPr lang="en-US" baseline="0" dirty="0" err="1"/>
              <a:t>tuloslaskelman</a:t>
            </a:r>
            <a:r>
              <a:rPr lang="en-US" baseline="0" dirty="0"/>
              <a:t> </a:t>
            </a:r>
            <a:r>
              <a:rPr lang="en-US" baseline="0" dirty="0" err="1"/>
              <a:t>olevan</a:t>
            </a:r>
            <a:r>
              <a:rPr lang="en-US" baseline="0" dirty="0"/>
              <a:t> </a:t>
            </a:r>
            <a:r>
              <a:rPr lang="en-US" baseline="0" dirty="0" err="1"/>
              <a:t>keino</a:t>
            </a:r>
            <a:r>
              <a:rPr lang="en-US" baseline="0" dirty="0"/>
              <a:t> </a:t>
            </a:r>
            <a:r>
              <a:rPr lang="en-US" baseline="0" dirty="0" err="1"/>
              <a:t>selvittää</a:t>
            </a:r>
            <a:r>
              <a:rPr lang="en-US" baseline="0" dirty="0"/>
              <a:t> </a:t>
            </a:r>
            <a:r>
              <a:rPr lang="en-US" baseline="0" dirty="0" err="1"/>
              <a:t>yrityksen</a:t>
            </a:r>
            <a:r>
              <a:rPr lang="en-US" baseline="0" dirty="0"/>
              <a:t> </a:t>
            </a:r>
            <a:r>
              <a:rPr lang="en-US" baseline="0" dirty="0" err="1"/>
              <a:t>rahavarat</a:t>
            </a:r>
            <a:r>
              <a:rPr lang="en-US" baseline="0" dirty="0"/>
              <a:t> ja </a:t>
            </a:r>
            <a:r>
              <a:rPr lang="en-US" baseline="0" dirty="0" err="1"/>
              <a:t>vastaavat</a:t>
            </a:r>
            <a:r>
              <a:rPr lang="en-US" baseline="0" dirty="0"/>
              <a:t> </a:t>
            </a:r>
            <a:r>
              <a:rPr lang="en-US" baseline="0" dirty="0" err="1"/>
              <a:t>tentin</a:t>
            </a:r>
            <a:r>
              <a:rPr lang="en-US" baseline="0" dirty="0"/>
              <a:t> </a:t>
            </a:r>
            <a:r>
              <a:rPr lang="en-US" baseline="0" dirty="0" err="1"/>
              <a:t>laskutehtäviin</a:t>
            </a:r>
            <a:r>
              <a:rPr lang="en-US" baseline="0" dirty="0"/>
              <a:t> </a:t>
            </a:r>
            <a:r>
              <a:rPr lang="en-US" baseline="0" dirty="0" err="1"/>
              <a:t>väärin</a:t>
            </a:r>
            <a:endParaRPr lang="en-US" baseline="0" dirty="0"/>
          </a:p>
          <a:p>
            <a:pPr marL="171450" lvl="0" indent="-171450">
              <a:buFontTx/>
              <a:buChar char="-"/>
            </a:pPr>
            <a:r>
              <a:rPr lang="en-US" baseline="0" dirty="0"/>
              <a:t>Jos </a:t>
            </a:r>
            <a:r>
              <a:rPr lang="en-US" baseline="0" dirty="0" err="1"/>
              <a:t>yritys</a:t>
            </a:r>
            <a:r>
              <a:rPr lang="en-US" baseline="0" dirty="0"/>
              <a:t> </a:t>
            </a:r>
            <a:r>
              <a:rPr lang="en-US" baseline="0" dirty="0" err="1"/>
              <a:t>ei</a:t>
            </a:r>
            <a:r>
              <a:rPr lang="en-US" baseline="0" dirty="0"/>
              <a:t> </a:t>
            </a:r>
            <a:r>
              <a:rPr lang="en-US" baseline="0" dirty="0" err="1"/>
              <a:t>kykene</a:t>
            </a:r>
            <a:r>
              <a:rPr lang="en-US" baseline="0" dirty="0"/>
              <a:t> </a:t>
            </a:r>
            <a:r>
              <a:rPr lang="en-US" baseline="0" dirty="0" err="1"/>
              <a:t>ylläpitämään</a:t>
            </a:r>
            <a:r>
              <a:rPr lang="en-US" baseline="0" dirty="0"/>
              <a:t> </a:t>
            </a:r>
            <a:r>
              <a:rPr lang="en-US" baseline="0" dirty="0" err="1"/>
              <a:t>rahavaroja</a:t>
            </a:r>
            <a:r>
              <a:rPr lang="en-US" baseline="0" dirty="0"/>
              <a:t> </a:t>
            </a:r>
            <a:r>
              <a:rPr lang="en-US" baseline="0" dirty="0" err="1"/>
              <a:t>omalla</a:t>
            </a:r>
            <a:r>
              <a:rPr lang="en-US" baseline="0" dirty="0"/>
              <a:t> </a:t>
            </a:r>
            <a:r>
              <a:rPr lang="en-US" baseline="0" dirty="0" err="1"/>
              <a:t>liiketoiminnallaan</a:t>
            </a:r>
            <a:r>
              <a:rPr lang="en-US" baseline="0" dirty="0"/>
              <a:t>, </a:t>
            </a:r>
            <a:r>
              <a:rPr lang="en-US" baseline="0" dirty="0" err="1"/>
              <a:t>tarvitaan</a:t>
            </a:r>
            <a:r>
              <a:rPr lang="en-US" baseline="0" dirty="0"/>
              <a:t> </a:t>
            </a:r>
            <a:r>
              <a:rPr lang="en-US" baseline="0" dirty="0" err="1"/>
              <a:t>ulkoista</a:t>
            </a:r>
            <a:r>
              <a:rPr lang="en-US" baseline="0" dirty="0"/>
              <a:t> </a:t>
            </a:r>
            <a:r>
              <a:rPr lang="en-US" baseline="0" dirty="0" err="1"/>
              <a:t>rahoitusta</a:t>
            </a:r>
            <a:endParaRPr lang="en-US" baseline="0" dirty="0"/>
          </a:p>
          <a:p>
            <a:pPr marL="628650" lvl="1" indent="-171450">
              <a:buFontTx/>
              <a:buChar char="-"/>
            </a:pPr>
            <a:r>
              <a:rPr lang="en-US" baseline="0" dirty="0"/>
              <a:t>Startup-</a:t>
            </a:r>
            <a:r>
              <a:rPr lang="en-US" baseline="0" dirty="0" err="1"/>
              <a:t>yritykset</a:t>
            </a:r>
            <a:r>
              <a:rPr lang="en-US" baseline="0" dirty="0"/>
              <a:t> </a:t>
            </a:r>
          </a:p>
          <a:p>
            <a:pPr marL="171450" lvl="0" indent="-171450">
              <a:buFontTx/>
              <a:buChar char="-"/>
            </a:pPr>
            <a:r>
              <a:rPr lang="en-US" baseline="0" dirty="0" err="1"/>
              <a:t>Konkurssi</a:t>
            </a:r>
            <a:r>
              <a:rPr lang="en-US" baseline="0" dirty="0"/>
              <a:t> </a:t>
            </a:r>
            <a:r>
              <a:rPr lang="en-US" baseline="0" dirty="0" err="1"/>
              <a:t>seuraa</a:t>
            </a:r>
            <a:r>
              <a:rPr lang="en-US" baseline="0" dirty="0"/>
              <a:t>, </a:t>
            </a:r>
            <a:r>
              <a:rPr lang="en-US" baseline="0" dirty="0" err="1"/>
              <a:t>jos</a:t>
            </a:r>
            <a:r>
              <a:rPr lang="en-US" baseline="0" dirty="0"/>
              <a:t> </a:t>
            </a:r>
            <a:r>
              <a:rPr lang="en-US" baseline="0" dirty="0" err="1"/>
              <a:t>rahavarat</a:t>
            </a:r>
            <a:r>
              <a:rPr lang="en-US" baseline="0" dirty="0"/>
              <a:t> </a:t>
            </a:r>
            <a:r>
              <a:rPr lang="en-US" baseline="0" dirty="0" err="1"/>
              <a:t>loppuvat</a:t>
            </a:r>
            <a:endParaRPr lang="en-US" baseline="0" dirty="0"/>
          </a:p>
          <a:p>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14</a:t>
            </a:fld>
            <a:endParaRPr lang="fi-FI"/>
          </a:p>
        </p:txBody>
      </p:sp>
    </p:spTree>
    <p:extLst>
      <p:ext uri="{BB962C8B-B14F-4D97-AF65-F5344CB8AC3E}">
        <p14:creationId xmlns:p14="http://schemas.microsoft.com/office/powerpoint/2010/main" val="183112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Together</a:t>
            </a:r>
            <a:r>
              <a:rPr lang="fi-FI" dirty="0"/>
              <a:t> </a:t>
            </a:r>
            <a:r>
              <a:rPr lang="fi-FI" dirty="0" err="1"/>
              <a:t>with</a:t>
            </a:r>
            <a:r>
              <a:rPr lang="fi-FI" dirty="0"/>
              <a:t> </a:t>
            </a:r>
            <a:r>
              <a:rPr lang="fi-FI" dirty="0" err="1"/>
              <a:t>the</a:t>
            </a:r>
            <a:r>
              <a:rPr lang="fi-FI" dirty="0"/>
              <a:t> </a:t>
            </a:r>
            <a:r>
              <a:rPr lang="fi-FI" dirty="0" err="1"/>
              <a:t>income</a:t>
            </a:r>
            <a:r>
              <a:rPr lang="fi-FI" dirty="0"/>
              <a:t> and </a:t>
            </a:r>
            <a:r>
              <a:rPr lang="fi-FI" dirty="0" err="1"/>
              <a:t>cash</a:t>
            </a:r>
            <a:r>
              <a:rPr lang="fi-FI" dirty="0"/>
              <a:t> </a:t>
            </a:r>
            <a:r>
              <a:rPr lang="fi-FI" dirty="0" err="1"/>
              <a:t>flow</a:t>
            </a:r>
            <a:r>
              <a:rPr lang="fi-FI" dirty="0"/>
              <a:t> </a:t>
            </a:r>
            <a:r>
              <a:rPr lang="fi-FI" dirty="0" err="1"/>
              <a:t>statements</a:t>
            </a:r>
            <a:r>
              <a:rPr lang="fi-FI" dirty="0"/>
              <a:t>, </a:t>
            </a:r>
            <a:r>
              <a:rPr lang="fi-FI" dirty="0" err="1"/>
              <a:t>the</a:t>
            </a:r>
            <a:r>
              <a:rPr lang="fi-FI" dirty="0"/>
              <a:t> </a:t>
            </a:r>
            <a:r>
              <a:rPr lang="fi-FI" dirty="0" err="1"/>
              <a:t>balance</a:t>
            </a:r>
            <a:r>
              <a:rPr lang="fi-FI" dirty="0"/>
              <a:t> </a:t>
            </a:r>
            <a:r>
              <a:rPr lang="fi-FI" dirty="0" err="1"/>
              <a:t>sheet</a:t>
            </a:r>
            <a:r>
              <a:rPr lang="fi-FI" dirty="0"/>
              <a:t> is </a:t>
            </a:r>
            <a:r>
              <a:rPr lang="fi-FI" dirty="0" err="1"/>
              <a:t>the</a:t>
            </a:r>
            <a:r>
              <a:rPr lang="fi-FI" dirty="0"/>
              <a:t> </a:t>
            </a:r>
            <a:r>
              <a:rPr lang="fi-FI" dirty="0" err="1"/>
              <a:t>last</a:t>
            </a:r>
            <a:r>
              <a:rPr lang="fi-FI" dirty="0"/>
              <a:t> of </a:t>
            </a:r>
            <a:r>
              <a:rPr lang="fi-FI" dirty="0" err="1"/>
              <a:t>the</a:t>
            </a:r>
            <a:r>
              <a:rPr lang="fi-FI" dirty="0"/>
              <a:t> </a:t>
            </a:r>
            <a:r>
              <a:rPr lang="fi-FI" dirty="0" err="1"/>
              <a:t>three</a:t>
            </a:r>
            <a:r>
              <a:rPr lang="fi-FI" dirty="0"/>
              <a:t> </a:t>
            </a:r>
            <a:r>
              <a:rPr lang="fi-FI" dirty="0" err="1"/>
              <a:t>core</a:t>
            </a:r>
            <a:r>
              <a:rPr lang="fi-FI" dirty="0"/>
              <a:t> </a:t>
            </a:r>
            <a:r>
              <a:rPr lang="fi-FI" dirty="0" err="1"/>
              <a:t>financial</a:t>
            </a:r>
            <a:r>
              <a:rPr lang="fi-FI" dirty="0"/>
              <a:t> </a:t>
            </a:r>
            <a:r>
              <a:rPr lang="fi-FI" dirty="0" err="1"/>
              <a:t>statements</a:t>
            </a:r>
            <a:r>
              <a:rPr lang="fi-FI" dirty="0"/>
              <a:t> </a:t>
            </a:r>
            <a:r>
              <a:rPr lang="fi-FI" dirty="0" err="1"/>
              <a:t>that</a:t>
            </a:r>
            <a:r>
              <a:rPr lang="fi-FI" dirty="0"/>
              <a:t> </a:t>
            </a:r>
            <a:r>
              <a:rPr lang="fi-FI" dirty="0" err="1"/>
              <a:t>are</a:t>
            </a:r>
            <a:r>
              <a:rPr lang="fi-FI" dirty="0"/>
              <a:t> </a:t>
            </a:r>
            <a:r>
              <a:rPr lang="fi-FI" dirty="0" err="1"/>
              <a:t>used</a:t>
            </a:r>
            <a:r>
              <a:rPr lang="fi-FI" dirty="0"/>
              <a:t> to </a:t>
            </a:r>
            <a:r>
              <a:rPr lang="fi-FI" dirty="0" err="1"/>
              <a:t>evaluate</a:t>
            </a:r>
            <a:r>
              <a:rPr lang="fi-FI" dirty="0"/>
              <a:t> a business</a:t>
            </a:r>
          </a:p>
          <a:p>
            <a:endParaRPr lang="fi-FI" dirty="0"/>
          </a:p>
          <a:p>
            <a:r>
              <a:rPr lang="fi-FI" dirty="0"/>
              <a:t>It </a:t>
            </a:r>
            <a:r>
              <a:rPr lang="fi-FI" dirty="0" err="1"/>
              <a:t>represents</a:t>
            </a:r>
            <a:r>
              <a:rPr lang="fi-FI" dirty="0"/>
              <a:t> </a:t>
            </a:r>
            <a:r>
              <a:rPr lang="fi-FI" dirty="0" err="1"/>
              <a:t>the</a:t>
            </a:r>
            <a:r>
              <a:rPr lang="fi-FI" dirty="0"/>
              <a:t> </a:t>
            </a:r>
            <a:r>
              <a:rPr lang="fi-FI" dirty="0" err="1"/>
              <a:t>company’s</a:t>
            </a:r>
            <a:r>
              <a:rPr lang="fi-FI" dirty="0"/>
              <a:t> </a:t>
            </a:r>
            <a:r>
              <a:rPr lang="fi-FI" dirty="0" err="1"/>
              <a:t>financial</a:t>
            </a:r>
            <a:r>
              <a:rPr lang="fi-FI" dirty="0"/>
              <a:t> </a:t>
            </a:r>
            <a:r>
              <a:rPr lang="fi-FI" dirty="0" err="1"/>
              <a:t>situation</a:t>
            </a:r>
            <a:r>
              <a:rPr lang="fi-FI" dirty="0"/>
              <a:t> </a:t>
            </a:r>
            <a:r>
              <a:rPr lang="fi-FI" dirty="0" err="1"/>
              <a:t>up</a:t>
            </a:r>
            <a:r>
              <a:rPr lang="fi-FI" dirty="0"/>
              <a:t> to </a:t>
            </a:r>
            <a:r>
              <a:rPr lang="fi-FI" dirty="0" err="1"/>
              <a:t>the</a:t>
            </a:r>
            <a:r>
              <a:rPr lang="fi-FI" dirty="0"/>
              <a:t> </a:t>
            </a:r>
            <a:r>
              <a:rPr lang="fi-FI" dirty="0" err="1"/>
              <a:t>date</a:t>
            </a:r>
            <a:r>
              <a:rPr lang="fi-FI" dirty="0"/>
              <a:t> of </a:t>
            </a:r>
            <a:r>
              <a:rPr lang="fi-FI" dirty="0" err="1"/>
              <a:t>publication</a:t>
            </a:r>
            <a:endParaRPr lang="fi-FI" dirty="0"/>
          </a:p>
          <a:p>
            <a:endParaRPr lang="fi-FI" dirty="0"/>
          </a:p>
          <a:p>
            <a:r>
              <a:rPr lang="fi-FI" dirty="0"/>
              <a:t>A </a:t>
            </a:r>
            <a:r>
              <a:rPr lang="fi-FI" dirty="0" err="1"/>
              <a:t>balance</a:t>
            </a:r>
            <a:r>
              <a:rPr lang="fi-FI" dirty="0"/>
              <a:t> </a:t>
            </a:r>
            <a:r>
              <a:rPr lang="fi-FI" dirty="0" err="1"/>
              <a:t>sheet</a:t>
            </a:r>
            <a:r>
              <a:rPr lang="fi-FI" dirty="0"/>
              <a:t> </a:t>
            </a:r>
            <a:r>
              <a:rPr lang="fi-FI" dirty="0" err="1"/>
              <a:t>has</a:t>
            </a:r>
            <a:r>
              <a:rPr lang="fi-FI" dirty="0"/>
              <a:t> </a:t>
            </a:r>
            <a:r>
              <a:rPr lang="fi-FI" dirty="0" err="1"/>
              <a:t>two</a:t>
            </a:r>
            <a:r>
              <a:rPr lang="fi-FI" dirty="0"/>
              <a:t> </a:t>
            </a:r>
            <a:r>
              <a:rPr lang="fi-FI" dirty="0" err="1"/>
              <a:t>sides</a:t>
            </a:r>
            <a:r>
              <a:rPr lang="fi-FI" dirty="0"/>
              <a:t>, </a:t>
            </a:r>
            <a:r>
              <a:rPr lang="fi-FI" dirty="0" err="1"/>
              <a:t>one</a:t>
            </a:r>
            <a:r>
              <a:rPr lang="fi-FI" dirty="0"/>
              <a:t> for </a:t>
            </a:r>
            <a:r>
              <a:rPr lang="fi-FI" dirty="0" err="1"/>
              <a:t>assets</a:t>
            </a:r>
            <a:r>
              <a:rPr lang="fi-FI" dirty="0"/>
              <a:t> and </a:t>
            </a:r>
            <a:r>
              <a:rPr lang="fi-FI" dirty="0" err="1"/>
              <a:t>the</a:t>
            </a:r>
            <a:r>
              <a:rPr lang="fi-FI" dirty="0"/>
              <a:t> </a:t>
            </a:r>
            <a:r>
              <a:rPr lang="fi-FI" dirty="0" err="1"/>
              <a:t>other</a:t>
            </a:r>
            <a:r>
              <a:rPr lang="fi-FI" dirty="0"/>
              <a:t> for </a:t>
            </a:r>
            <a:r>
              <a:rPr lang="fi-FI" dirty="0" err="1"/>
              <a:t>equity</a:t>
            </a:r>
            <a:r>
              <a:rPr lang="fi-FI" dirty="0"/>
              <a:t> and </a:t>
            </a:r>
            <a:r>
              <a:rPr lang="fi-FI" dirty="0" err="1"/>
              <a:t>liabilities</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15</a:t>
            </a:fld>
            <a:endParaRPr lang="fi-FI"/>
          </a:p>
        </p:txBody>
      </p:sp>
    </p:spTree>
    <p:extLst>
      <p:ext uri="{BB962C8B-B14F-4D97-AF65-F5344CB8AC3E}">
        <p14:creationId xmlns:p14="http://schemas.microsoft.com/office/powerpoint/2010/main" val="180451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Assets are divided into non-current and current assets</a:t>
            </a:r>
          </a:p>
          <a:p>
            <a:pPr marL="171450" indent="-171450">
              <a:buFontTx/>
              <a:buChar char="-"/>
            </a:pPr>
            <a:r>
              <a:rPr lang="en-US" dirty="0"/>
              <a:t>Non-current assets cannot be quickly converted into cash without affecting their market price, which means that they are not very liquid</a:t>
            </a:r>
          </a:p>
          <a:p>
            <a:pPr marL="171450" indent="-171450">
              <a:buFontTx/>
              <a:buChar char="-"/>
            </a:pPr>
            <a:r>
              <a:rPr lang="en-US" dirty="0"/>
              <a:t>This includes things like equipment, patents, and long-term investments</a:t>
            </a:r>
          </a:p>
          <a:p>
            <a:pPr marL="171450" indent="-171450">
              <a:buFontTx/>
              <a:buChar char="-"/>
            </a:pPr>
            <a:r>
              <a:rPr lang="en-US" dirty="0"/>
              <a:t>Current assets however can easily be converted into cash if necessary. In addition to cash itself, they include things like inventory and accounts receivable (or upcoming payments) </a:t>
            </a:r>
          </a:p>
          <a:p>
            <a:pPr marL="171450" indent="-171450">
              <a:buFontTx/>
              <a:buChar char="-"/>
            </a:pPr>
            <a:endParaRPr lang="en-US" dirty="0"/>
          </a:p>
          <a:p>
            <a:pPr marL="171450" indent="-171450">
              <a:buFontTx/>
              <a:buChar char="-"/>
            </a:pPr>
            <a:r>
              <a:rPr lang="en-US" dirty="0"/>
              <a:t>In Spotify’s case, their long-term investments are growing rapidly, which can represent money tied up in contracts with record companies and other rights holders</a:t>
            </a:r>
          </a:p>
          <a:p>
            <a:pPr marL="171450" indent="-171450">
              <a:buFontTx/>
              <a:buChar char="-"/>
            </a:pPr>
            <a:r>
              <a:rPr lang="en-US" dirty="0"/>
              <a:t>Different companies choose to showcase different parts of the balance sheet. For example, it wouldn’t make much sense for Spotify to have inventory in its balance sheet since they have no physical products</a:t>
            </a:r>
          </a:p>
          <a:p>
            <a:pPr marL="171450" indent="-171450">
              <a:buFontTx/>
              <a:buChar char="-"/>
            </a:pPr>
            <a:endParaRPr lang="en-US" dirty="0"/>
          </a:p>
          <a:p>
            <a:pPr marL="171450" indent="-171450">
              <a:buFontTx/>
              <a:buChar char="-"/>
            </a:pPr>
            <a:r>
              <a:rPr lang="en-US" dirty="0"/>
              <a:t>Eri </a:t>
            </a:r>
            <a:r>
              <a:rPr lang="en-US" dirty="0" err="1"/>
              <a:t>yritykset</a:t>
            </a:r>
            <a:r>
              <a:rPr lang="en-US" dirty="0"/>
              <a:t> </a:t>
            </a:r>
            <a:r>
              <a:rPr lang="en-US" dirty="0" err="1"/>
              <a:t>esittävät</a:t>
            </a:r>
            <a:r>
              <a:rPr lang="en-US" dirty="0"/>
              <a:t> </a:t>
            </a:r>
            <a:r>
              <a:rPr lang="en-US" dirty="0" err="1"/>
              <a:t>taseesta</a:t>
            </a:r>
            <a:r>
              <a:rPr lang="en-US" dirty="0"/>
              <a:t> </a:t>
            </a:r>
            <a:r>
              <a:rPr lang="en-US" dirty="0" err="1"/>
              <a:t>eri</a:t>
            </a:r>
            <a:r>
              <a:rPr lang="en-US" dirty="0"/>
              <a:t> </a:t>
            </a:r>
            <a:r>
              <a:rPr lang="en-US" dirty="0" err="1"/>
              <a:t>osia</a:t>
            </a:r>
            <a:endParaRPr lang="en-US" dirty="0"/>
          </a:p>
          <a:p>
            <a:pPr marL="628650" lvl="1" indent="-171450">
              <a:buFontTx/>
              <a:buChar char="-"/>
            </a:pPr>
            <a:r>
              <a:rPr lang="en-US" dirty="0" err="1"/>
              <a:t>Esim</a:t>
            </a:r>
            <a:r>
              <a:rPr lang="en-US" dirty="0"/>
              <a:t>.</a:t>
            </a:r>
            <a:r>
              <a:rPr lang="en-US" baseline="0" dirty="0"/>
              <a:t> </a:t>
            </a:r>
            <a:r>
              <a:rPr lang="en-US" baseline="0" dirty="0" err="1"/>
              <a:t>Spotifyn</a:t>
            </a:r>
            <a:r>
              <a:rPr lang="en-US" baseline="0" dirty="0"/>
              <a:t> on </a:t>
            </a:r>
            <a:r>
              <a:rPr lang="en-US" baseline="0" dirty="0" err="1"/>
              <a:t>turha</a:t>
            </a:r>
            <a:r>
              <a:rPr lang="en-US" baseline="0" dirty="0"/>
              <a:t> </a:t>
            </a:r>
            <a:r>
              <a:rPr lang="en-US" baseline="0" dirty="0" err="1"/>
              <a:t>esittää</a:t>
            </a:r>
            <a:r>
              <a:rPr lang="en-US" baseline="0" dirty="0"/>
              <a:t> “</a:t>
            </a:r>
            <a:r>
              <a:rPr lang="en-US" baseline="0" dirty="0" err="1"/>
              <a:t>varastoituja</a:t>
            </a:r>
            <a:r>
              <a:rPr lang="en-US" baseline="0" dirty="0"/>
              <a:t> </a:t>
            </a:r>
            <a:r>
              <a:rPr lang="en-US" baseline="0" dirty="0" err="1"/>
              <a:t>tuotteita</a:t>
            </a:r>
            <a:r>
              <a:rPr lang="en-US" baseline="0" dirty="0"/>
              <a:t>” </a:t>
            </a:r>
            <a:r>
              <a:rPr lang="en-US" baseline="0" dirty="0" err="1"/>
              <a:t>omaisuudessa</a:t>
            </a:r>
            <a:endParaRPr lang="en-US" baseline="0" dirty="0"/>
          </a:p>
          <a:p>
            <a:pPr marL="171450" lvl="0" indent="-171450">
              <a:buFontTx/>
              <a:buChar char="-"/>
            </a:pPr>
            <a:r>
              <a:rPr lang="en-US" baseline="0" dirty="0" err="1"/>
              <a:t>Vastaavaa</a:t>
            </a:r>
            <a:r>
              <a:rPr lang="en-US" baseline="0" dirty="0"/>
              <a:t> on </a:t>
            </a:r>
            <a:r>
              <a:rPr lang="en-US" baseline="0" dirty="0" err="1"/>
              <a:t>siis</a:t>
            </a:r>
            <a:r>
              <a:rPr lang="en-US" baseline="0" dirty="0"/>
              <a:t> </a:t>
            </a:r>
            <a:r>
              <a:rPr lang="en-US" baseline="0" dirty="0" err="1"/>
              <a:t>sama</a:t>
            </a:r>
            <a:r>
              <a:rPr lang="en-US" baseline="0" dirty="0"/>
              <a:t> </a:t>
            </a:r>
            <a:r>
              <a:rPr lang="en-US" baseline="0" dirty="0" err="1"/>
              <a:t>kuin</a:t>
            </a:r>
            <a:r>
              <a:rPr lang="en-US" baseline="0" dirty="0"/>
              <a:t> </a:t>
            </a:r>
            <a:r>
              <a:rPr lang="en-US" baseline="0" dirty="0" err="1"/>
              <a:t>omaisuus</a:t>
            </a:r>
            <a:endParaRPr lang="en-US" baseline="0" dirty="0"/>
          </a:p>
          <a:p>
            <a:pPr marL="171450" lvl="0" indent="-171450">
              <a:buFontTx/>
              <a:buChar char="-"/>
            </a:pPr>
            <a:r>
              <a:rPr lang="en-US" baseline="0" dirty="0" err="1"/>
              <a:t>Vastaavaa</a:t>
            </a:r>
            <a:r>
              <a:rPr lang="en-US" baseline="0" dirty="0"/>
              <a:t> </a:t>
            </a:r>
            <a:r>
              <a:rPr lang="en-US" baseline="0" dirty="0" err="1"/>
              <a:t>jakautuu</a:t>
            </a:r>
            <a:r>
              <a:rPr lang="en-US" baseline="0" dirty="0"/>
              <a:t> </a:t>
            </a:r>
            <a:r>
              <a:rPr lang="en-US" baseline="0" dirty="0" err="1"/>
              <a:t>pysyviin</a:t>
            </a:r>
            <a:r>
              <a:rPr lang="en-US" baseline="0" dirty="0"/>
              <a:t> </a:t>
            </a:r>
            <a:r>
              <a:rPr lang="en-US" baseline="0" dirty="0" err="1"/>
              <a:t>vastaaviin</a:t>
            </a:r>
            <a:r>
              <a:rPr lang="en-US" baseline="0" dirty="0"/>
              <a:t> (non-current assets) ja </a:t>
            </a:r>
            <a:r>
              <a:rPr lang="en-US" baseline="0" dirty="0" err="1"/>
              <a:t>vaihtuviin</a:t>
            </a:r>
            <a:r>
              <a:rPr lang="en-US" baseline="0" dirty="0"/>
              <a:t> </a:t>
            </a:r>
            <a:r>
              <a:rPr lang="en-US" baseline="0" dirty="0" err="1"/>
              <a:t>vastaaviin</a:t>
            </a:r>
            <a:r>
              <a:rPr lang="en-US" baseline="0" dirty="0"/>
              <a:t> (current assets)</a:t>
            </a:r>
          </a:p>
          <a:p>
            <a:pPr marL="628650" lvl="1" indent="-171450">
              <a:buFontTx/>
              <a:buChar char="-"/>
            </a:pPr>
            <a:r>
              <a:rPr lang="en-US" baseline="0" dirty="0" err="1"/>
              <a:t>Pysyviä</a:t>
            </a:r>
            <a:r>
              <a:rPr lang="en-US" baseline="0" dirty="0"/>
              <a:t> </a:t>
            </a:r>
            <a:r>
              <a:rPr lang="en-US" baseline="0" dirty="0" err="1"/>
              <a:t>vastaavia</a:t>
            </a:r>
            <a:r>
              <a:rPr lang="en-US" baseline="0" dirty="0"/>
              <a:t> </a:t>
            </a:r>
            <a:r>
              <a:rPr lang="en-US" baseline="0" dirty="0" err="1"/>
              <a:t>ei</a:t>
            </a:r>
            <a:r>
              <a:rPr lang="en-US" baseline="0" dirty="0"/>
              <a:t> </a:t>
            </a:r>
            <a:r>
              <a:rPr lang="en-US" baseline="0" dirty="0" err="1"/>
              <a:t>voi</a:t>
            </a:r>
            <a:r>
              <a:rPr lang="en-US" baseline="0" dirty="0"/>
              <a:t> </a:t>
            </a:r>
            <a:r>
              <a:rPr lang="en-US" baseline="0" dirty="0" err="1"/>
              <a:t>muutta</a:t>
            </a:r>
            <a:r>
              <a:rPr lang="en-US" baseline="0" dirty="0"/>
              <a:t> </a:t>
            </a:r>
            <a:r>
              <a:rPr lang="en-US" baseline="0" dirty="0" err="1"/>
              <a:t>rahaksi</a:t>
            </a:r>
            <a:r>
              <a:rPr lang="en-US" baseline="0" dirty="0"/>
              <a:t> </a:t>
            </a:r>
            <a:r>
              <a:rPr lang="en-US" baseline="0" dirty="0" err="1"/>
              <a:t>nopeasti</a:t>
            </a:r>
            <a:r>
              <a:rPr lang="en-US" baseline="0" dirty="0"/>
              <a:t> (</a:t>
            </a:r>
            <a:r>
              <a:rPr lang="en-US" baseline="0" dirty="0" err="1"/>
              <a:t>esim</a:t>
            </a:r>
            <a:r>
              <a:rPr lang="en-US" baseline="0" dirty="0"/>
              <a:t>. </a:t>
            </a:r>
            <a:r>
              <a:rPr lang="en-US" baseline="0" dirty="0" err="1"/>
              <a:t>Laitteet</a:t>
            </a:r>
            <a:r>
              <a:rPr lang="en-US" baseline="0" dirty="0"/>
              <a:t>, </a:t>
            </a:r>
            <a:r>
              <a:rPr lang="en-US" baseline="0" dirty="0" err="1"/>
              <a:t>patentit</a:t>
            </a:r>
            <a:r>
              <a:rPr lang="en-US" baseline="0" dirty="0"/>
              <a:t>, </a:t>
            </a:r>
            <a:r>
              <a:rPr lang="en-US" baseline="0" dirty="0" err="1"/>
              <a:t>pitkäaikaiset</a:t>
            </a:r>
            <a:r>
              <a:rPr lang="en-US" baseline="0" dirty="0"/>
              <a:t> </a:t>
            </a:r>
            <a:r>
              <a:rPr lang="en-US" baseline="0" dirty="0" err="1"/>
              <a:t>investoinnit</a:t>
            </a:r>
            <a:r>
              <a:rPr lang="en-US" baseline="0" dirty="0"/>
              <a:t>)</a:t>
            </a:r>
          </a:p>
          <a:p>
            <a:pPr marL="628650" lvl="1" indent="-171450">
              <a:buFontTx/>
              <a:buChar char="-"/>
            </a:pPr>
            <a:r>
              <a:rPr lang="en-US" baseline="0" dirty="0" err="1"/>
              <a:t>Vaihtuvat</a:t>
            </a:r>
            <a:r>
              <a:rPr lang="en-US" baseline="0" dirty="0"/>
              <a:t> </a:t>
            </a:r>
            <a:r>
              <a:rPr lang="en-US" baseline="0" dirty="0" err="1"/>
              <a:t>vastaavat</a:t>
            </a:r>
            <a:r>
              <a:rPr lang="en-US" baseline="0" dirty="0"/>
              <a:t> </a:t>
            </a:r>
            <a:r>
              <a:rPr lang="en-US" baseline="0" dirty="0" err="1"/>
              <a:t>voivat</a:t>
            </a:r>
            <a:r>
              <a:rPr lang="en-US" baseline="0" dirty="0"/>
              <a:t> </a:t>
            </a:r>
            <a:r>
              <a:rPr lang="en-US" baseline="0" dirty="0" err="1"/>
              <a:t>muuttua</a:t>
            </a:r>
            <a:r>
              <a:rPr lang="en-US" baseline="0" dirty="0"/>
              <a:t> </a:t>
            </a:r>
            <a:r>
              <a:rPr lang="en-US" baseline="0" dirty="0" err="1"/>
              <a:t>rahaksi</a:t>
            </a:r>
            <a:r>
              <a:rPr lang="en-US" baseline="0" dirty="0"/>
              <a:t> </a:t>
            </a:r>
            <a:r>
              <a:rPr lang="en-US" baseline="0" dirty="0" err="1"/>
              <a:t>nopeasti</a:t>
            </a:r>
            <a:r>
              <a:rPr lang="en-US" baseline="0" dirty="0"/>
              <a:t> (</a:t>
            </a:r>
            <a:r>
              <a:rPr lang="en-US" baseline="0" dirty="0" err="1"/>
              <a:t>esim</a:t>
            </a:r>
            <a:r>
              <a:rPr lang="en-US" baseline="0" dirty="0"/>
              <a:t>. </a:t>
            </a:r>
            <a:r>
              <a:rPr lang="en-US" baseline="0" dirty="0" err="1"/>
              <a:t>Myyntisaamiset</a:t>
            </a:r>
            <a:r>
              <a:rPr lang="en-US" baseline="0" dirty="0"/>
              <a:t>, </a:t>
            </a:r>
            <a:r>
              <a:rPr lang="en-US" baseline="0" dirty="0" err="1"/>
              <a:t>veronpalautukset</a:t>
            </a:r>
            <a:r>
              <a:rPr lang="en-US" baseline="0" dirty="0"/>
              <a:t>, </a:t>
            </a:r>
            <a:r>
              <a:rPr lang="en-US" baseline="0" dirty="0" err="1"/>
              <a:t>lyhytaikaiset</a:t>
            </a:r>
            <a:r>
              <a:rPr lang="en-US" baseline="0" dirty="0"/>
              <a:t> </a:t>
            </a:r>
            <a:r>
              <a:rPr lang="en-US" baseline="0" dirty="0" err="1"/>
              <a:t>investoinnit</a:t>
            </a:r>
            <a:r>
              <a:rPr lang="en-US" baseline="0" dirty="0"/>
              <a:t>, </a:t>
            </a:r>
            <a:r>
              <a:rPr lang="en-US" baseline="0" dirty="0" err="1"/>
              <a:t>rahavarat</a:t>
            </a:r>
            <a:r>
              <a:rPr lang="en-US" baseline="0" dirty="0"/>
              <a:t>)</a:t>
            </a:r>
          </a:p>
          <a:p>
            <a:pPr marL="171450" lvl="0" indent="-171450">
              <a:buFontTx/>
              <a:buChar char="-"/>
            </a:pPr>
            <a:r>
              <a:rPr lang="en-US" baseline="0" dirty="0" err="1"/>
              <a:t>Investoinnit</a:t>
            </a:r>
            <a:r>
              <a:rPr lang="en-US" baseline="0" dirty="0"/>
              <a:t> </a:t>
            </a:r>
            <a:r>
              <a:rPr lang="en-US" baseline="0" dirty="0" err="1"/>
              <a:t>kuuluvat</a:t>
            </a:r>
            <a:r>
              <a:rPr lang="en-US" baseline="0" dirty="0"/>
              <a:t> </a:t>
            </a:r>
            <a:r>
              <a:rPr lang="en-US" baseline="0" dirty="0" err="1"/>
              <a:t>omaisuuteen</a:t>
            </a:r>
            <a:endParaRPr lang="en-US" baseline="0" dirty="0"/>
          </a:p>
          <a:p>
            <a:pPr marL="628650" lvl="1" indent="-171450">
              <a:buFontTx/>
              <a:buChar char="-"/>
            </a:pPr>
            <a:r>
              <a:rPr lang="en-US" baseline="0" dirty="0" err="1"/>
              <a:t>Esim</a:t>
            </a:r>
            <a:r>
              <a:rPr lang="en-US" baseline="0" dirty="0"/>
              <a:t>. </a:t>
            </a:r>
            <a:r>
              <a:rPr lang="en-US" baseline="0" dirty="0" err="1"/>
              <a:t>Laitteet</a:t>
            </a:r>
            <a:r>
              <a:rPr lang="en-US" baseline="0" dirty="0"/>
              <a:t>, </a:t>
            </a:r>
            <a:r>
              <a:rPr lang="en-US" baseline="0" dirty="0" err="1"/>
              <a:t>patentit</a:t>
            </a:r>
            <a:endParaRPr lang="en-US" baseline="0" dirty="0"/>
          </a:p>
          <a:p>
            <a:pPr marL="628650" lvl="1" indent="-171450">
              <a:buFontTx/>
              <a:buChar char="-"/>
            </a:pPr>
            <a:r>
              <a:rPr lang="en-US" baseline="0" dirty="0" err="1"/>
              <a:t>Spotifyn</a:t>
            </a:r>
            <a:r>
              <a:rPr lang="en-US" baseline="0" dirty="0"/>
              <a:t> </a:t>
            </a:r>
            <a:r>
              <a:rPr lang="en-US" baseline="0" dirty="0" err="1"/>
              <a:t>tapauksessa</a:t>
            </a:r>
            <a:r>
              <a:rPr lang="en-US" baseline="0" dirty="0"/>
              <a:t> </a:t>
            </a:r>
            <a:r>
              <a:rPr lang="en-US" baseline="0" dirty="0" err="1"/>
              <a:t>pitkäaikaisten</a:t>
            </a:r>
            <a:r>
              <a:rPr lang="en-US" baseline="0" dirty="0"/>
              <a:t> </a:t>
            </a:r>
            <a:r>
              <a:rPr lang="en-US" baseline="0" dirty="0" err="1"/>
              <a:t>investointien</a:t>
            </a:r>
            <a:r>
              <a:rPr lang="en-US" baseline="0" dirty="0"/>
              <a:t> </a:t>
            </a:r>
            <a:r>
              <a:rPr lang="en-US" baseline="0" dirty="0" err="1"/>
              <a:t>arvo</a:t>
            </a:r>
            <a:r>
              <a:rPr lang="en-US" baseline="0" dirty="0"/>
              <a:t> on </a:t>
            </a:r>
            <a:r>
              <a:rPr lang="en-US" baseline="0" dirty="0" err="1"/>
              <a:t>kasvanut</a:t>
            </a:r>
            <a:r>
              <a:rPr lang="en-US" baseline="0" dirty="0"/>
              <a:t> </a:t>
            </a:r>
          </a:p>
          <a:p>
            <a:pPr marL="628650" lvl="1" indent="-171450">
              <a:buFontTx/>
              <a:buChar char="-"/>
            </a:pPr>
            <a:r>
              <a:rPr lang="en-US" baseline="0" dirty="0" err="1"/>
              <a:t>Mahdollisena</a:t>
            </a:r>
            <a:r>
              <a:rPr lang="en-US" baseline="0" dirty="0"/>
              <a:t> </a:t>
            </a:r>
            <a:r>
              <a:rPr lang="en-US" baseline="0" dirty="0" err="1"/>
              <a:t>syynä</a:t>
            </a:r>
            <a:r>
              <a:rPr lang="en-US" baseline="0" dirty="0"/>
              <a:t> levy-</a:t>
            </a:r>
            <a:r>
              <a:rPr lang="en-US" baseline="0" dirty="0" err="1"/>
              <a:t>yhtiöiden</a:t>
            </a:r>
            <a:r>
              <a:rPr lang="en-US" baseline="0" dirty="0"/>
              <a:t> </a:t>
            </a:r>
            <a:r>
              <a:rPr lang="en-US" baseline="0" dirty="0" err="1"/>
              <a:t>kanssa</a:t>
            </a:r>
            <a:r>
              <a:rPr lang="en-US" baseline="0" dirty="0"/>
              <a:t> </a:t>
            </a:r>
            <a:r>
              <a:rPr lang="en-US" baseline="0" dirty="0" err="1"/>
              <a:t>tehdyt</a:t>
            </a:r>
            <a:r>
              <a:rPr lang="en-US" baseline="0" dirty="0"/>
              <a:t> </a:t>
            </a:r>
            <a:r>
              <a:rPr lang="en-US" baseline="0" dirty="0" err="1"/>
              <a:t>sopimukset</a:t>
            </a: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16</a:t>
            </a:fld>
            <a:endParaRPr lang="fi-FI"/>
          </a:p>
        </p:txBody>
      </p:sp>
    </p:spTree>
    <p:extLst>
      <p:ext uri="{BB962C8B-B14F-4D97-AF65-F5344CB8AC3E}">
        <p14:creationId xmlns:p14="http://schemas.microsoft.com/office/powerpoint/2010/main" val="29486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 the other side of the balance sheet, we have equity and liabilities</a:t>
            </a:r>
          </a:p>
          <a:p>
            <a:pPr marL="171450" indent="-171450">
              <a:buFontTx/>
              <a:buChar char="-"/>
            </a:pPr>
            <a:r>
              <a:rPr lang="en-US" dirty="0"/>
              <a:t>They describe the sources of cash for acquiring assets</a:t>
            </a:r>
          </a:p>
          <a:p>
            <a:pPr marL="171450" indent="-171450">
              <a:buFontTx/>
              <a:buChar char="-"/>
            </a:pPr>
            <a:r>
              <a:rPr lang="en-US" dirty="0"/>
              <a:t>Equity includes share capital, accumulated earnings and other capital reserves</a:t>
            </a:r>
          </a:p>
          <a:p>
            <a:pPr marL="171450" indent="-171450">
              <a:buFontTx/>
              <a:buChar char="-"/>
            </a:pPr>
            <a:r>
              <a:rPr lang="en-US" dirty="0"/>
              <a:t>As you can see, Spotify’s equity grew substantially over the period as they launched on the stock market and raised a lot of new capital</a:t>
            </a:r>
          </a:p>
          <a:p>
            <a:pPr marL="171450" indent="-171450">
              <a:buFontTx/>
              <a:buChar char="-"/>
            </a:pPr>
            <a:r>
              <a:rPr lang="en-US" dirty="0"/>
              <a:t>Liabilities on the other hand include current and non-current liabilities with current liabilities expiring within the next year</a:t>
            </a:r>
          </a:p>
          <a:p>
            <a:pPr marL="171450" indent="-171450">
              <a:buFontTx/>
              <a:buChar char="-"/>
            </a:pPr>
            <a:endParaRPr lang="en-US" dirty="0"/>
          </a:p>
          <a:p>
            <a:pPr marL="171450" indent="-171450">
              <a:buFontTx/>
              <a:buChar char="-"/>
            </a:pPr>
            <a:r>
              <a:rPr lang="en-US" dirty="0"/>
              <a:t>From the balance sheet, we can calculate the equity ratio by dividing total equity with total assets</a:t>
            </a:r>
          </a:p>
          <a:p>
            <a:pPr marL="171450" indent="-171450">
              <a:buFontTx/>
              <a:buChar char="-"/>
            </a:pPr>
            <a:r>
              <a:rPr lang="en-US" dirty="0"/>
              <a:t>Higher equity ratio means that the company is less risky as more of their funds come from shareholders’ equity rather than debt</a:t>
            </a:r>
          </a:p>
          <a:p>
            <a:pPr marL="171450" indent="-171450">
              <a:buFontTx/>
              <a:buChar char="-"/>
            </a:pPr>
            <a:r>
              <a:rPr lang="en-US" dirty="0"/>
              <a:t>Over this period of the Initial public offering, Spotify’s equity ratio increased from 0.08 to 0.48</a:t>
            </a:r>
          </a:p>
          <a:p>
            <a:pPr marL="171450" indent="-171450">
              <a:buFontTx/>
              <a:buChar char="-"/>
            </a:pPr>
            <a:endParaRPr lang="en-US" dirty="0"/>
          </a:p>
          <a:p>
            <a:pPr marL="171450" indent="-171450">
              <a:buFontTx/>
              <a:buChar char="-"/>
            </a:pPr>
            <a:endParaRPr lang="en-US" dirty="0"/>
          </a:p>
          <a:p>
            <a:pPr marL="171450" indent="-171450">
              <a:buFontTx/>
              <a:buChar char="-"/>
            </a:pPr>
            <a:r>
              <a:rPr lang="en-US" dirty="0" err="1"/>
              <a:t>Vastattavaa</a:t>
            </a:r>
            <a:r>
              <a:rPr lang="en-US" dirty="0"/>
              <a:t> on</a:t>
            </a:r>
            <a:r>
              <a:rPr lang="en-US" baseline="0" dirty="0"/>
              <a:t> </a:t>
            </a:r>
            <a:r>
              <a:rPr lang="en-US" baseline="0" dirty="0" err="1"/>
              <a:t>omaisuuden</a:t>
            </a:r>
            <a:r>
              <a:rPr lang="en-US" baseline="0" dirty="0"/>
              <a:t> </a:t>
            </a:r>
            <a:r>
              <a:rPr lang="en-US" baseline="0" dirty="0" err="1"/>
              <a:t>hankkimisen</a:t>
            </a:r>
            <a:r>
              <a:rPr lang="en-US" baseline="0" dirty="0"/>
              <a:t> </a:t>
            </a:r>
            <a:r>
              <a:rPr lang="en-US" baseline="0" dirty="0" err="1"/>
              <a:t>rahanlähteet</a:t>
            </a:r>
            <a:endParaRPr lang="en-US" baseline="0" dirty="0"/>
          </a:p>
          <a:p>
            <a:pPr marL="628650" lvl="1" indent="-171450">
              <a:buFontTx/>
              <a:buChar char="-"/>
            </a:pPr>
            <a:r>
              <a:rPr lang="en-US" baseline="0" dirty="0" err="1"/>
              <a:t>Vieras</a:t>
            </a:r>
            <a:r>
              <a:rPr lang="en-US" baseline="0" dirty="0"/>
              <a:t>- ja </a:t>
            </a:r>
            <a:r>
              <a:rPr lang="en-US" baseline="0" dirty="0" err="1"/>
              <a:t>oma</a:t>
            </a:r>
            <a:r>
              <a:rPr lang="en-US" baseline="0" dirty="0"/>
              <a:t> </a:t>
            </a:r>
            <a:r>
              <a:rPr lang="en-US" baseline="0" dirty="0" err="1"/>
              <a:t>pääoma</a:t>
            </a:r>
            <a:endParaRPr lang="en-US" baseline="0" dirty="0"/>
          </a:p>
          <a:p>
            <a:pPr marL="171450" lvl="0" indent="-171450">
              <a:buFontTx/>
              <a:buChar char="-"/>
            </a:pPr>
            <a:r>
              <a:rPr lang="en-US" baseline="0" dirty="0" err="1"/>
              <a:t>Omaan</a:t>
            </a:r>
            <a:r>
              <a:rPr lang="en-US" baseline="0" dirty="0"/>
              <a:t> </a:t>
            </a:r>
            <a:r>
              <a:rPr lang="en-US" baseline="0" dirty="0" err="1"/>
              <a:t>pääomaan</a:t>
            </a:r>
            <a:r>
              <a:rPr lang="en-US" baseline="0" dirty="0"/>
              <a:t> </a:t>
            </a:r>
            <a:r>
              <a:rPr lang="en-US" baseline="0" dirty="0" err="1"/>
              <a:t>kuuluu</a:t>
            </a:r>
            <a:r>
              <a:rPr lang="en-US" baseline="0" dirty="0"/>
              <a:t> </a:t>
            </a:r>
            <a:r>
              <a:rPr lang="en-US" baseline="0" dirty="0" err="1"/>
              <a:t>tilikauden</a:t>
            </a:r>
            <a:r>
              <a:rPr lang="en-US" baseline="0" dirty="0"/>
              <a:t> </a:t>
            </a:r>
            <a:r>
              <a:rPr lang="en-US" baseline="0" dirty="0" err="1"/>
              <a:t>tulos</a:t>
            </a:r>
            <a:r>
              <a:rPr lang="en-US" baseline="0" dirty="0"/>
              <a:t>, </a:t>
            </a:r>
            <a:r>
              <a:rPr lang="en-US" baseline="0" dirty="0" err="1"/>
              <a:t>kertynyt</a:t>
            </a:r>
            <a:r>
              <a:rPr lang="en-US" baseline="0" dirty="0"/>
              <a:t> </a:t>
            </a:r>
            <a:r>
              <a:rPr lang="en-US" baseline="0" dirty="0" err="1"/>
              <a:t>tulos</a:t>
            </a:r>
            <a:r>
              <a:rPr lang="en-US" baseline="0" dirty="0"/>
              <a:t> ja </a:t>
            </a:r>
            <a:r>
              <a:rPr lang="en-US" baseline="0" dirty="0" err="1"/>
              <a:t>osakepääoma</a:t>
            </a:r>
            <a:endParaRPr lang="en-US" baseline="0" dirty="0"/>
          </a:p>
          <a:p>
            <a:pPr marL="171450" lvl="0" indent="-171450">
              <a:buFontTx/>
              <a:buChar char="-"/>
            </a:pPr>
            <a:r>
              <a:rPr lang="en-US" baseline="0" dirty="0" err="1"/>
              <a:t>Vieraaseen</a:t>
            </a:r>
            <a:r>
              <a:rPr lang="en-US" baseline="0" dirty="0"/>
              <a:t> </a:t>
            </a:r>
            <a:r>
              <a:rPr lang="en-US" baseline="0" dirty="0" err="1"/>
              <a:t>pääomaan</a:t>
            </a:r>
            <a:r>
              <a:rPr lang="en-US" baseline="0" dirty="0"/>
              <a:t> </a:t>
            </a:r>
            <a:r>
              <a:rPr lang="en-US" baseline="0" dirty="0" err="1"/>
              <a:t>kuuluu</a:t>
            </a:r>
            <a:r>
              <a:rPr lang="en-US" baseline="0" dirty="0"/>
              <a:t> </a:t>
            </a:r>
            <a:r>
              <a:rPr lang="en-US" baseline="0" dirty="0" err="1"/>
              <a:t>pitkä</a:t>
            </a:r>
            <a:r>
              <a:rPr lang="en-US" baseline="0" dirty="0"/>
              <a:t>- ja </a:t>
            </a:r>
            <a:r>
              <a:rPr lang="en-US" baseline="0" dirty="0" err="1"/>
              <a:t>lyhytaikaiset</a:t>
            </a:r>
            <a:r>
              <a:rPr lang="en-US" baseline="0" dirty="0"/>
              <a:t> </a:t>
            </a:r>
            <a:r>
              <a:rPr lang="en-US" baseline="0" dirty="0" err="1"/>
              <a:t>velat</a:t>
            </a:r>
            <a:endParaRPr lang="en-US" baseline="0" dirty="0"/>
          </a:p>
          <a:p>
            <a:pPr marL="171450" lvl="0" indent="-171450">
              <a:buFontTx/>
              <a:buChar char="-"/>
            </a:pPr>
            <a:r>
              <a:rPr lang="en-US" baseline="0" dirty="0" err="1"/>
              <a:t>Huomioitavaa</a:t>
            </a:r>
            <a:r>
              <a:rPr lang="en-US" baseline="0" dirty="0"/>
              <a:t> on </a:t>
            </a:r>
            <a:r>
              <a:rPr lang="en-US" baseline="0" dirty="0" err="1"/>
              <a:t>Spotifyn</a:t>
            </a:r>
            <a:r>
              <a:rPr lang="en-US" baseline="0" dirty="0"/>
              <a:t> </a:t>
            </a:r>
            <a:r>
              <a:rPr lang="en-US" baseline="0" dirty="0" err="1"/>
              <a:t>oman</a:t>
            </a:r>
            <a:r>
              <a:rPr lang="en-US" baseline="0" dirty="0"/>
              <a:t> </a:t>
            </a:r>
            <a:r>
              <a:rPr lang="en-US" baseline="0" dirty="0" err="1"/>
              <a:t>pääoma</a:t>
            </a:r>
            <a:r>
              <a:rPr lang="en-US" baseline="0" dirty="0"/>
              <a:t> </a:t>
            </a:r>
            <a:r>
              <a:rPr lang="en-US" baseline="0" dirty="0" err="1"/>
              <a:t>osuuden</a:t>
            </a:r>
            <a:r>
              <a:rPr lang="en-US" baseline="0" dirty="0"/>
              <a:t> </a:t>
            </a:r>
            <a:r>
              <a:rPr lang="en-US" baseline="0" dirty="0" err="1"/>
              <a:t>kasvu</a:t>
            </a:r>
            <a:r>
              <a:rPr lang="en-US" baseline="0" dirty="0"/>
              <a:t> </a:t>
            </a:r>
            <a:r>
              <a:rPr lang="en-US" baseline="0" dirty="0" err="1"/>
              <a:t>vastattavissa</a:t>
            </a:r>
            <a:endParaRPr lang="en-US" baseline="0" dirty="0"/>
          </a:p>
          <a:p>
            <a:pPr marL="628650" lvl="1" indent="-171450">
              <a:buFontTx/>
              <a:buChar char="-"/>
            </a:pPr>
            <a:r>
              <a:rPr lang="en-US" baseline="0" dirty="0" err="1"/>
              <a:t>Listautuminen</a:t>
            </a:r>
            <a:r>
              <a:rPr lang="en-US" baseline="0" dirty="0"/>
              <a:t> </a:t>
            </a:r>
            <a:r>
              <a:rPr lang="en-US" baseline="0" dirty="0" err="1"/>
              <a:t>pörssiin</a:t>
            </a:r>
            <a:r>
              <a:rPr lang="en-US" baseline="0" dirty="0"/>
              <a:t> </a:t>
            </a:r>
            <a:r>
              <a:rPr lang="en-US" baseline="0" dirty="0" err="1"/>
              <a:t>kasvatti</a:t>
            </a:r>
            <a:r>
              <a:rPr lang="en-US" baseline="0" dirty="0"/>
              <a:t> </a:t>
            </a:r>
            <a:r>
              <a:rPr lang="en-US" baseline="0" dirty="0" err="1"/>
              <a:t>omaa</a:t>
            </a:r>
            <a:r>
              <a:rPr lang="en-US" baseline="0" dirty="0"/>
              <a:t> </a:t>
            </a:r>
            <a:r>
              <a:rPr lang="en-US" baseline="0" dirty="0" err="1"/>
              <a:t>pääomaa</a:t>
            </a:r>
            <a:endParaRPr lang="en-US" baseline="0" dirty="0"/>
          </a:p>
          <a:p>
            <a:pPr marL="628650" lvl="1" indent="-171450">
              <a:buFontTx/>
              <a:buChar char="-"/>
            </a:pPr>
            <a:r>
              <a:rPr lang="en-US" baseline="0" dirty="0" err="1"/>
              <a:t>Samalla</a:t>
            </a:r>
            <a:r>
              <a:rPr lang="en-US" baseline="0" dirty="0"/>
              <a:t> Spotify </a:t>
            </a:r>
            <a:r>
              <a:rPr lang="en-US" baseline="0" dirty="0" err="1"/>
              <a:t>antoi</a:t>
            </a:r>
            <a:r>
              <a:rPr lang="en-US" baseline="0" dirty="0"/>
              <a:t> </a:t>
            </a:r>
            <a:r>
              <a:rPr lang="en-US" baseline="0" dirty="0" err="1"/>
              <a:t>velkojille</a:t>
            </a:r>
            <a:r>
              <a:rPr lang="en-US" baseline="0" dirty="0"/>
              <a:t> </a:t>
            </a:r>
            <a:r>
              <a:rPr lang="en-US" baseline="0" dirty="0" err="1"/>
              <a:t>mahdollisuuden</a:t>
            </a:r>
            <a:r>
              <a:rPr lang="en-US" baseline="0" dirty="0"/>
              <a:t> </a:t>
            </a:r>
            <a:r>
              <a:rPr lang="en-US" baseline="0" dirty="0" err="1"/>
              <a:t>muuttaa</a:t>
            </a:r>
            <a:r>
              <a:rPr lang="en-US" baseline="0" dirty="0"/>
              <a:t> </a:t>
            </a:r>
            <a:r>
              <a:rPr lang="en-US" baseline="0" dirty="0" err="1"/>
              <a:t>pitkäaikainen</a:t>
            </a:r>
            <a:r>
              <a:rPr lang="en-US" baseline="0" dirty="0"/>
              <a:t> </a:t>
            </a:r>
            <a:r>
              <a:rPr lang="en-US" baseline="0" dirty="0" err="1"/>
              <a:t>velka</a:t>
            </a:r>
            <a:r>
              <a:rPr lang="en-US" baseline="0" dirty="0"/>
              <a:t> </a:t>
            </a:r>
            <a:r>
              <a:rPr lang="en-US" baseline="0" dirty="0" err="1"/>
              <a:t>omaksi</a:t>
            </a:r>
            <a:r>
              <a:rPr lang="en-US" baseline="0" dirty="0"/>
              <a:t> </a:t>
            </a:r>
            <a:r>
              <a:rPr lang="en-US" baseline="0" dirty="0" err="1"/>
              <a:t>pääomaksi</a:t>
            </a:r>
            <a:r>
              <a:rPr lang="en-US" baseline="0" dirty="0"/>
              <a:t> (</a:t>
            </a:r>
            <a:r>
              <a:rPr lang="en-US" baseline="0" dirty="0" err="1"/>
              <a:t>eli</a:t>
            </a:r>
            <a:r>
              <a:rPr lang="en-US" baseline="0" dirty="0"/>
              <a:t> </a:t>
            </a:r>
            <a:r>
              <a:rPr lang="en-US" baseline="0" dirty="0" err="1"/>
              <a:t>vieraasta</a:t>
            </a:r>
            <a:r>
              <a:rPr lang="en-US" baseline="0" dirty="0"/>
              <a:t> </a:t>
            </a:r>
            <a:r>
              <a:rPr lang="en-US" baseline="0" dirty="0" err="1"/>
              <a:t>pääomasta</a:t>
            </a:r>
            <a:r>
              <a:rPr lang="en-US" baseline="0" dirty="0"/>
              <a:t> </a:t>
            </a:r>
            <a:r>
              <a:rPr lang="en-US" baseline="0" dirty="0" err="1"/>
              <a:t>omaksi</a:t>
            </a:r>
            <a:r>
              <a:rPr lang="en-US" baseline="0" dirty="0"/>
              <a:t> </a:t>
            </a:r>
            <a:r>
              <a:rPr lang="en-US" baseline="0" dirty="0" err="1"/>
              <a:t>pääomaksi</a:t>
            </a:r>
            <a:r>
              <a:rPr lang="en-US" baseline="0" dirty="0"/>
              <a:t>)</a:t>
            </a:r>
          </a:p>
          <a:p>
            <a:pPr marL="1085850" lvl="2" indent="-171450">
              <a:buFontTx/>
              <a:buChar char="-"/>
            </a:pPr>
            <a:r>
              <a:rPr lang="en-US" dirty="0" err="1"/>
              <a:t>Tämä</a:t>
            </a:r>
            <a:r>
              <a:rPr lang="en-US" baseline="0" dirty="0"/>
              <a:t> </a:t>
            </a:r>
            <a:r>
              <a:rPr lang="en-US" baseline="0" dirty="0" err="1"/>
              <a:t>voi</a:t>
            </a:r>
            <a:r>
              <a:rPr lang="en-US" baseline="0" dirty="0"/>
              <a:t> olla </a:t>
            </a:r>
            <a:r>
              <a:rPr lang="en-US" baseline="0" dirty="0" err="1"/>
              <a:t>velkojille</a:t>
            </a:r>
            <a:r>
              <a:rPr lang="en-US" baseline="0" dirty="0"/>
              <a:t> </a:t>
            </a:r>
            <a:r>
              <a:rPr lang="en-US" baseline="0" dirty="0" err="1"/>
              <a:t>parempi</a:t>
            </a:r>
            <a:r>
              <a:rPr lang="en-US" baseline="0" dirty="0"/>
              <a:t> </a:t>
            </a:r>
            <a:r>
              <a:rPr lang="en-US" baseline="0" dirty="0" err="1"/>
              <a:t>vaihtoehto</a:t>
            </a:r>
            <a:r>
              <a:rPr lang="en-US" baseline="0" dirty="0"/>
              <a:t>, </a:t>
            </a:r>
            <a:r>
              <a:rPr lang="en-US" baseline="0" dirty="0" err="1"/>
              <a:t>jos</a:t>
            </a:r>
            <a:r>
              <a:rPr lang="en-US" baseline="0" dirty="0"/>
              <a:t> </a:t>
            </a:r>
            <a:r>
              <a:rPr lang="en-US" baseline="0" dirty="0" err="1"/>
              <a:t>yrityksen</a:t>
            </a:r>
            <a:r>
              <a:rPr lang="en-US" baseline="0" dirty="0"/>
              <a:t> </a:t>
            </a:r>
            <a:r>
              <a:rPr lang="en-US" baseline="0" dirty="0" err="1"/>
              <a:t>oman</a:t>
            </a:r>
            <a:r>
              <a:rPr lang="en-US" baseline="0" dirty="0"/>
              <a:t> </a:t>
            </a:r>
            <a:r>
              <a:rPr lang="en-US" baseline="0" dirty="0" err="1"/>
              <a:t>pääoman</a:t>
            </a:r>
            <a:r>
              <a:rPr lang="en-US" baseline="0" dirty="0"/>
              <a:t> </a:t>
            </a:r>
            <a:r>
              <a:rPr lang="en-US" baseline="0" dirty="0" err="1"/>
              <a:t>kustannus</a:t>
            </a:r>
            <a:r>
              <a:rPr lang="en-US" baseline="0" dirty="0"/>
              <a:t> on </a:t>
            </a:r>
            <a:r>
              <a:rPr lang="en-US" baseline="0" dirty="0" err="1"/>
              <a:t>korkeampi</a:t>
            </a:r>
            <a:r>
              <a:rPr lang="en-US" baseline="0" dirty="0"/>
              <a:t> </a:t>
            </a:r>
            <a:r>
              <a:rPr lang="en-US" baseline="0" dirty="0" err="1"/>
              <a:t>tulevaisuudessa</a:t>
            </a:r>
            <a:endParaRPr lang="en-US" baseline="0" dirty="0"/>
          </a:p>
          <a:p>
            <a:pPr marL="628650" lvl="1" indent="-171450">
              <a:buFontTx/>
              <a:buChar char="-"/>
            </a:pPr>
            <a:endParaRPr lang="en-US" baseline="0" dirty="0"/>
          </a:p>
          <a:p>
            <a:pPr marL="628650" lvl="1" indent="-171450">
              <a:buFontTx/>
              <a:buChar char="-"/>
            </a:pP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17</a:t>
            </a:fld>
            <a:endParaRPr lang="fi-FI"/>
          </a:p>
        </p:txBody>
      </p:sp>
    </p:spTree>
    <p:extLst>
      <p:ext uri="{BB962C8B-B14F-4D97-AF65-F5344CB8AC3E}">
        <p14:creationId xmlns:p14="http://schemas.microsoft.com/office/powerpoint/2010/main" val="2015255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in summary Spotify’s assets have grown due to investments in the form of contracts with rights holders</a:t>
            </a:r>
          </a:p>
          <a:p>
            <a:pPr marL="171450" indent="-171450">
              <a:buFontTx/>
              <a:buChar char="-"/>
            </a:pPr>
            <a:r>
              <a:rPr lang="en-US" dirty="0"/>
              <a:t>They also have had a growth of cash and cash equivalents which means that their liquidity has improved</a:t>
            </a:r>
          </a:p>
          <a:p>
            <a:pPr marL="171450" indent="-171450">
              <a:buFontTx/>
              <a:buChar char="-"/>
            </a:pPr>
            <a:r>
              <a:rPr lang="en-US" dirty="0"/>
              <a:t>As the name suggests, the balance sheet should always be balanced, with total assets equaling total equity and liabilities</a:t>
            </a:r>
          </a:p>
          <a:p>
            <a:pPr marL="171450" indent="-171450">
              <a:buFontTx/>
              <a:buChar char="-"/>
            </a:pPr>
            <a:r>
              <a:rPr lang="en-US" dirty="0"/>
              <a:t>If the numbers don’t match, you have either missed some transactions, or classified or recorded them incorrectly</a:t>
            </a:r>
          </a:p>
          <a:p>
            <a:pPr marL="171450" indent="-171450">
              <a:buFontTx/>
              <a:buChar char="-"/>
            </a:pPr>
            <a:endParaRPr lang="en-US" dirty="0"/>
          </a:p>
          <a:p>
            <a:pPr marL="171450" indent="-171450">
              <a:buFontTx/>
              <a:buChar char="-"/>
            </a:pPr>
            <a:r>
              <a:rPr lang="en-US" dirty="0" err="1"/>
              <a:t>Yhteenvetona</a:t>
            </a:r>
            <a:r>
              <a:rPr lang="en-US" dirty="0"/>
              <a:t>: </a:t>
            </a:r>
            <a:r>
              <a:rPr lang="en-US" dirty="0" err="1"/>
              <a:t>Spotifyn</a:t>
            </a:r>
            <a:r>
              <a:rPr lang="en-US" dirty="0"/>
              <a:t> </a:t>
            </a:r>
            <a:r>
              <a:rPr lang="en-US" dirty="0" err="1"/>
              <a:t>omaisuus</a:t>
            </a:r>
            <a:r>
              <a:rPr lang="en-US" dirty="0"/>
              <a:t> on </a:t>
            </a:r>
            <a:r>
              <a:rPr lang="en-US" dirty="0" err="1"/>
              <a:t>kasvanut</a:t>
            </a:r>
            <a:r>
              <a:rPr lang="en-US" dirty="0"/>
              <a:t> </a:t>
            </a:r>
            <a:endParaRPr lang="en-US" baseline="0" dirty="0"/>
          </a:p>
          <a:p>
            <a:pPr marL="628650" lvl="1" indent="-171450">
              <a:buFontTx/>
              <a:buChar char="-"/>
            </a:pPr>
            <a:r>
              <a:rPr lang="en-US" baseline="0" dirty="0" err="1"/>
              <a:t>Investoinnit</a:t>
            </a:r>
            <a:r>
              <a:rPr lang="en-US" baseline="0" dirty="0"/>
              <a:t> levy-</a:t>
            </a:r>
            <a:r>
              <a:rPr lang="en-US" baseline="0" dirty="0" err="1"/>
              <a:t>yhtiöiden</a:t>
            </a:r>
            <a:r>
              <a:rPr lang="en-US" baseline="0" dirty="0"/>
              <a:t> </a:t>
            </a:r>
            <a:r>
              <a:rPr lang="en-US" baseline="0" dirty="0" err="1"/>
              <a:t>sopimuksiin</a:t>
            </a:r>
            <a:endParaRPr lang="en-US" baseline="0" dirty="0"/>
          </a:p>
          <a:p>
            <a:pPr marL="628650" lvl="1" indent="-171450">
              <a:buFontTx/>
              <a:buChar char="-"/>
            </a:pPr>
            <a:r>
              <a:rPr lang="en-US" baseline="0" dirty="0" err="1"/>
              <a:t>Rahavarojen</a:t>
            </a:r>
            <a:r>
              <a:rPr lang="en-US" baseline="0" dirty="0"/>
              <a:t> </a:t>
            </a:r>
            <a:r>
              <a:rPr lang="en-US" baseline="0" dirty="0" err="1"/>
              <a:t>kasvu</a:t>
            </a:r>
            <a:endParaRPr lang="en-US" baseline="0" dirty="0"/>
          </a:p>
          <a:p>
            <a:pPr marL="171450" lvl="0" indent="-171450">
              <a:buFontTx/>
              <a:buChar char="-"/>
            </a:pPr>
            <a:r>
              <a:rPr lang="en-US" baseline="0" dirty="0" err="1"/>
              <a:t>Taseyhtälö</a:t>
            </a:r>
            <a:r>
              <a:rPr lang="en-US" baseline="0" dirty="0"/>
              <a:t> </a:t>
            </a:r>
            <a:r>
              <a:rPr lang="en-US" baseline="0" dirty="0" err="1"/>
              <a:t>pätee</a:t>
            </a:r>
            <a:r>
              <a:rPr lang="en-US" baseline="0" dirty="0"/>
              <a:t> </a:t>
            </a:r>
            <a:r>
              <a:rPr lang="en-US" baseline="0" dirty="0" err="1"/>
              <a:t>aina</a:t>
            </a:r>
            <a:endParaRPr lang="en-US" baseline="0" dirty="0"/>
          </a:p>
          <a:p>
            <a:pPr marL="628650" lvl="1" indent="-171450">
              <a:buFontTx/>
              <a:buChar char="-"/>
            </a:pPr>
            <a:r>
              <a:rPr lang="en-US" baseline="0" dirty="0"/>
              <a:t>Total assets = Total equity and liabilities</a:t>
            </a:r>
          </a:p>
          <a:p>
            <a:pPr marL="628650" lvl="1" indent="-171450">
              <a:buFontTx/>
              <a:buChar char="-"/>
            </a:pPr>
            <a:endParaRPr lang="en-US" baseline="0" dirty="0"/>
          </a:p>
          <a:p>
            <a:pPr marL="628650" lvl="1" indent="-171450">
              <a:buFontTx/>
              <a:buChar char="-"/>
            </a:pP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18</a:t>
            </a:fld>
            <a:endParaRPr lang="fi-FI"/>
          </a:p>
        </p:txBody>
      </p:sp>
    </p:spTree>
    <p:extLst>
      <p:ext uri="{BB962C8B-B14F-4D97-AF65-F5344CB8AC3E}">
        <p14:creationId xmlns:p14="http://schemas.microsoft.com/office/powerpoint/2010/main" val="3910296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Now</a:t>
            </a:r>
            <a:r>
              <a:rPr lang="fi-FI" dirty="0"/>
              <a:t> </a:t>
            </a:r>
            <a:r>
              <a:rPr lang="fi-FI" dirty="0" err="1"/>
              <a:t>we</a:t>
            </a:r>
            <a:r>
              <a:rPr lang="fi-FI" dirty="0"/>
              <a:t> </a:t>
            </a:r>
            <a:r>
              <a:rPr lang="fi-FI" dirty="0" err="1"/>
              <a:t>will</a:t>
            </a:r>
            <a:r>
              <a:rPr lang="fi-FI" dirty="0"/>
              <a:t> look at </a:t>
            </a:r>
            <a:r>
              <a:rPr lang="fi-FI" dirty="0" err="1"/>
              <a:t>four</a:t>
            </a:r>
            <a:r>
              <a:rPr lang="fi-FI" dirty="0"/>
              <a:t> </a:t>
            </a:r>
            <a:r>
              <a:rPr lang="fi-FI" dirty="0" err="1"/>
              <a:t>financial</a:t>
            </a:r>
            <a:r>
              <a:rPr lang="fi-FI" dirty="0"/>
              <a:t> </a:t>
            </a:r>
            <a:r>
              <a:rPr lang="fi-FI" dirty="0" err="1"/>
              <a:t>indicators</a:t>
            </a:r>
            <a:r>
              <a:rPr lang="fi-FI" dirty="0"/>
              <a:t> to </a:t>
            </a:r>
            <a:r>
              <a:rPr lang="fi-FI" dirty="0" err="1"/>
              <a:t>understand</a:t>
            </a:r>
            <a:r>
              <a:rPr lang="fi-FI" dirty="0"/>
              <a:t> </a:t>
            </a:r>
            <a:r>
              <a:rPr lang="fi-FI" dirty="0" err="1"/>
              <a:t>the</a:t>
            </a:r>
            <a:r>
              <a:rPr lang="fi-FI" dirty="0"/>
              <a:t> </a:t>
            </a:r>
            <a:r>
              <a:rPr lang="fi-FI" dirty="0" err="1"/>
              <a:t>financial</a:t>
            </a:r>
            <a:r>
              <a:rPr lang="fi-FI" dirty="0"/>
              <a:t> </a:t>
            </a:r>
            <a:r>
              <a:rPr lang="fi-FI" dirty="0" err="1"/>
              <a:t>viability</a:t>
            </a:r>
            <a:r>
              <a:rPr lang="fi-FI" dirty="0"/>
              <a:t> of Spotify</a:t>
            </a:r>
          </a:p>
          <a:p>
            <a:endParaRPr lang="fi-FI" dirty="0"/>
          </a:p>
          <a:p>
            <a:r>
              <a:rPr lang="fi-FI" dirty="0" err="1"/>
              <a:t>These</a:t>
            </a:r>
            <a:r>
              <a:rPr lang="fi-FI" dirty="0"/>
              <a:t> </a:t>
            </a:r>
            <a:r>
              <a:rPr lang="fi-FI" dirty="0" err="1"/>
              <a:t>are</a:t>
            </a:r>
            <a:r>
              <a:rPr lang="fi-FI" dirty="0"/>
              <a:t>: Return on </a:t>
            </a:r>
            <a:r>
              <a:rPr lang="fi-FI" dirty="0" err="1"/>
              <a:t>equity</a:t>
            </a:r>
            <a:r>
              <a:rPr lang="fi-FI" dirty="0"/>
              <a:t>, </a:t>
            </a:r>
            <a:r>
              <a:rPr lang="fi-FI" dirty="0" err="1"/>
              <a:t>profitability</a:t>
            </a:r>
            <a:r>
              <a:rPr lang="fi-FI" dirty="0"/>
              <a:t>, </a:t>
            </a:r>
            <a:r>
              <a:rPr lang="fi-FI" dirty="0" err="1"/>
              <a:t>current</a:t>
            </a:r>
            <a:r>
              <a:rPr lang="fi-FI" dirty="0"/>
              <a:t> </a:t>
            </a:r>
            <a:r>
              <a:rPr lang="fi-FI" dirty="0" err="1"/>
              <a:t>ratio</a:t>
            </a:r>
            <a:r>
              <a:rPr lang="fi-FI" dirty="0"/>
              <a:t> and </a:t>
            </a:r>
            <a:r>
              <a:rPr lang="fi-FI" dirty="0" err="1"/>
              <a:t>debt</a:t>
            </a:r>
            <a:r>
              <a:rPr lang="fi-FI" dirty="0"/>
              <a:t> </a:t>
            </a:r>
            <a:r>
              <a:rPr lang="fi-FI" dirty="0" err="1"/>
              <a:t>ratio</a:t>
            </a:r>
            <a:endParaRPr lang="fi-FI" dirty="0"/>
          </a:p>
          <a:p>
            <a:endParaRPr lang="fi-FI" dirty="0"/>
          </a:p>
          <a:p>
            <a:r>
              <a:rPr lang="fi-FI" dirty="0" err="1"/>
              <a:t>There</a:t>
            </a:r>
            <a:r>
              <a:rPr lang="fi-FI" dirty="0"/>
              <a:t> </a:t>
            </a:r>
            <a:r>
              <a:rPr lang="fi-FI" dirty="0" err="1"/>
              <a:t>are</a:t>
            </a:r>
            <a:r>
              <a:rPr lang="fi-FI" dirty="0"/>
              <a:t> </a:t>
            </a:r>
            <a:r>
              <a:rPr lang="fi-FI" dirty="0" err="1"/>
              <a:t>also</a:t>
            </a:r>
            <a:r>
              <a:rPr lang="fi-FI" dirty="0"/>
              <a:t> </a:t>
            </a:r>
            <a:r>
              <a:rPr lang="fi-FI" dirty="0" err="1"/>
              <a:t>many</a:t>
            </a:r>
            <a:r>
              <a:rPr lang="fi-FI" dirty="0"/>
              <a:t> </a:t>
            </a:r>
            <a:r>
              <a:rPr lang="fi-FI" dirty="0" err="1"/>
              <a:t>others</a:t>
            </a:r>
            <a:r>
              <a:rPr lang="fi-FI" dirty="0"/>
              <a:t> </a:t>
            </a:r>
            <a:r>
              <a:rPr lang="fi-FI" dirty="0" err="1"/>
              <a:t>but</a:t>
            </a:r>
            <a:r>
              <a:rPr lang="fi-FI" dirty="0"/>
              <a:t> </a:t>
            </a:r>
            <a:r>
              <a:rPr lang="fi-FI" dirty="0" err="1"/>
              <a:t>we</a:t>
            </a:r>
            <a:r>
              <a:rPr lang="fi-FI" dirty="0"/>
              <a:t> </a:t>
            </a:r>
            <a:r>
              <a:rPr lang="fi-FI" dirty="0" err="1"/>
              <a:t>will</a:t>
            </a:r>
            <a:r>
              <a:rPr lang="fi-FI" dirty="0"/>
              <a:t> </a:t>
            </a:r>
            <a:r>
              <a:rPr lang="fi-FI" dirty="0" err="1"/>
              <a:t>be</a:t>
            </a:r>
            <a:r>
              <a:rPr lang="fi-FI" dirty="0"/>
              <a:t> </a:t>
            </a:r>
            <a:r>
              <a:rPr lang="fi-FI" dirty="0" err="1"/>
              <a:t>using</a:t>
            </a:r>
            <a:r>
              <a:rPr lang="fi-FI" dirty="0"/>
              <a:t> </a:t>
            </a:r>
            <a:r>
              <a:rPr lang="fi-FI" dirty="0" err="1"/>
              <a:t>these</a:t>
            </a:r>
            <a:r>
              <a:rPr lang="fi-FI" dirty="0"/>
              <a:t> </a:t>
            </a:r>
            <a:r>
              <a:rPr lang="fi-FI" dirty="0" err="1"/>
              <a:t>four</a:t>
            </a:r>
            <a:r>
              <a:rPr lang="fi-FI" dirty="0"/>
              <a:t> for </a:t>
            </a:r>
            <a:r>
              <a:rPr lang="fi-FI" dirty="0" err="1"/>
              <a:t>this</a:t>
            </a:r>
            <a:r>
              <a:rPr lang="fi-FI" dirty="0"/>
              <a:t> </a:t>
            </a:r>
            <a:r>
              <a:rPr lang="fi-FI" dirty="0" err="1"/>
              <a:t>study</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19</a:t>
            </a:fld>
            <a:endParaRPr lang="fi-FI"/>
          </a:p>
        </p:txBody>
      </p:sp>
    </p:spTree>
    <p:extLst>
      <p:ext uri="{BB962C8B-B14F-4D97-AF65-F5344CB8AC3E}">
        <p14:creationId xmlns:p14="http://schemas.microsoft.com/office/powerpoint/2010/main" val="37788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week’s company under examination will be Spotify, the audio streaming service that you all are familiar with</a:t>
            </a:r>
          </a:p>
          <a:p>
            <a:pPr marL="171450" indent="-171450">
              <a:buFontTx/>
              <a:buChar char="-"/>
            </a:pPr>
            <a:endParaRPr lang="en-US" dirty="0"/>
          </a:p>
          <a:p>
            <a:pPr marL="171450" indent="-171450">
              <a:buFontTx/>
              <a:buChar char="-"/>
            </a:pPr>
            <a:r>
              <a:rPr lang="en-US" dirty="0"/>
              <a:t>The main theme is liquidity, which means the ease </a:t>
            </a:r>
            <a:r>
              <a:rPr lang="en-US" b="0" i="0" dirty="0">
                <a:solidFill>
                  <a:srgbClr val="111111"/>
                </a:solidFill>
                <a:effectLst/>
                <a:latin typeface="SourceSansPro"/>
              </a:rPr>
              <a:t>with which an asset can be converted into ready cash without affecting its market price. (Investopedia)</a:t>
            </a:r>
          </a:p>
          <a:p>
            <a:pPr marL="171450" indent="-171450">
              <a:buFontTx/>
              <a:buChar char="-"/>
            </a:pPr>
            <a:r>
              <a:rPr lang="en-US" b="0" i="0" dirty="0">
                <a:solidFill>
                  <a:srgbClr val="111111"/>
                </a:solidFill>
                <a:effectLst/>
                <a:latin typeface="SourceSansPro"/>
              </a:rPr>
              <a:t>Liquidity allows a company to cover immediate expenses or short-term debt like rent, wages, or paying suppliers without needing external capital from investors or debtors</a:t>
            </a:r>
          </a:p>
          <a:p>
            <a:pPr marL="171450" indent="-171450">
              <a:buFontTx/>
              <a:buChar char="-"/>
            </a:pPr>
            <a:r>
              <a:rPr lang="en-US" b="0" i="0" dirty="0">
                <a:solidFill>
                  <a:srgbClr val="111111"/>
                </a:solidFill>
                <a:effectLst/>
                <a:latin typeface="SourceSansPro"/>
              </a:rPr>
              <a:t>Liquidity is important to allow the continuing function of a company, but on the other hand, too much liquidity can be a sign of a company that’s failing to invest in its future</a:t>
            </a:r>
            <a:endParaRPr lang="en-US" dirty="0"/>
          </a:p>
          <a:p>
            <a:pPr marL="171450" indent="-171450">
              <a:buFontTx/>
              <a:buChar char="-"/>
            </a:pPr>
            <a:endParaRPr lang="en-US" dirty="0"/>
          </a:p>
          <a:p>
            <a:pPr marL="171450" indent="-171450">
              <a:buFontTx/>
              <a:buChar char="-"/>
            </a:pPr>
            <a:r>
              <a:rPr lang="en-US" dirty="0"/>
              <a:t>Case-</a:t>
            </a:r>
            <a:r>
              <a:rPr lang="en-US" dirty="0" err="1"/>
              <a:t>esimerkki</a:t>
            </a:r>
            <a:r>
              <a:rPr lang="en-US" baseline="0" dirty="0"/>
              <a:t> </a:t>
            </a:r>
            <a:r>
              <a:rPr lang="en-US" baseline="0" dirty="0" err="1"/>
              <a:t>käsittelee</a:t>
            </a:r>
            <a:r>
              <a:rPr lang="en-US" baseline="0" dirty="0"/>
              <a:t> </a:t>
            </a:r>
            <a:r>
              <a:rPr lang="en-US" baseline="0" dirty="0" err="1"/>
              <a:t>kaikille</a:t>
            </a:r>
            <a:r>
              <a:rPr lang="en-US" baseline="0" dirty="0"/>
              <a:t> </a:t>
            </a:r>
            <a:r>
              <a:rPr lang="en-US" baseline="0" dirty="0" err="1"/>
              <a:t>tuttua</a:t>
            </a:r>
            <a:r>
              <a:rPr lang="en-US" baseline="0" dirty="0"/>
              <a:t> Spotify </a:t>
            </a:r>
            <a:r>
              <a:rPr lang="en-US" baseline="0" dirty="0" err="1"/>
              <a:t>suoratoistopalvelua</a:t>
            </a:r>
            <a:endParaRPr lang="en-US" baseline="0" dirty="0"/>
          </a:p>
          <a:p>
            <a:pPr marL="171450" indent="-171450">
              <a:buFontTx/>
              <a:buChar char="-"/>
            </a:pPr>
            <a:r>
              <a:rPr lang="en-US" baseline="0" dirty="0" err="1"/>
              <a:t>Teemana</a:t>
            </a:r>
            <a:r>
              <a:rPr lang="en-US" baseline="0" dirty="0"/>
              <a:t> on </a:t>
            </a:r>
            <a:r>
              <a:rPr lang="en-US" baseline="0" dirty="0" err="1"/>
              <a:t>maksuvalmiuden</a:t>
            </a:r>
            <a:r>
              <a:rPr lang="en-US" baseline="0" dirty="0"/>
              <a:t> </a:t>
            </a:r>
            <a:r>
              <a:rPr lang="en-US" baseline="0" dirty="0" err="1"/>
              <a:t>säilyttäminen</a:t>
            </a:r>
            <a:r>
              <a:rPr lang="en-US" baseline="0" dirty="0"/>
              <a:t>, </a:t>
            </a:r>
            <a:r>
              <a:rPr lang="en-US" baseline="0" dirty="0" err="1"/>
              <a:t>eli</a:t>
            </a:r>
            <a:r>
              <a:rPr lang="en-US" baseline="0" dirty="0"/>
              <a:t> </a:t>
            </a:r>
            <a:r>
              <a:rPr lang="en-US" baseline="0" dirty="0" err="1"/>
              <a:t>miten</a:t>
            </a:r>
            <a:r>
              <a:rPr lang="en-US" baseline="0" dirty="0"/>
              <a:t> </a:t>
            </a:r>
            <a:r>
              <a:rPr lang="en-US" baseline="0" dirty="0" err="1"/>
              <a:t>varmistetaan</a:t>
            </a:r>
            <a:r>
              <a:rPr lang="en-US" baseline="0" dirty="0"/>
              <a:t> </a:t>
            </a:r>
            <a:r>
              <a:rPr lang="en-US" baseline="0" dirty="0" err="1"/>
              <a:t>että</a:t>
            </a:r>
            <a:r>
              <a:rPr lang="en-US" baseline="0" dirty="0"/>
              <a:t> </a:t>
            </a:r>
            <a:r>
              <a:rPr lang="en-US" baseline="0" dirty="0" err="1"/>
              <a:t>yrityksen</a:t>
            </a:r>
            <a:r>
              <a:rPr lang="en-US" baseline="0" dirty="0"/>
              <a:t> </a:t>
            </a:r>
            <a:r>
              <a:rPr lang="en-US" baseline="0" dirty="0" err="1"/>
              <a:t>kassassa</a:t>
            </a:r>
            <a:r>
              <a:rPr lang="en-US" baseline="0" dirty="0"/>
              <a:t> on </a:t>
            </a:r>
            <a:r>
              <a:rPr lang="en-US" baseline="0" dirty="0" err="1"/>
              <a:t>rahaa</a:t>
            </a:r>
            <a:r>
              <a:rPr lang="en-US" baseline="0" dirty="0"/>
              <a:t> </a:t>
            </a:r>
          </a:p>
          <a:p>
            <a:pPr marL="628650" lvl="1" indent="-171450">
              <a:buFontTx/>
              <a:buChar char="-"/>
            </a:pPr>
            <a:r>
              <a:rPr lang="en-US" baseline="0" dirty="0"/>
              <a:t>Jos </a:t>
            </a:r>
            <a:r>
              <a:rPr lang="en-US" baseline="0" dirty="0" err="1"/>
              <a:t>raha</a:t>
            </a:r>
            <a:r>
              <a:rPr lang="en-US" baseline="0" dirty="0"/>
              <a:t> </a:t>
            </a:r>
            <a:r>
              <a:rPr lang="en-US" baseline="0" dirty="0" err="1"/>
              <a:t>loppuu</a:t>
            </a:r>
            <a:r>
              <a:rPr lang="en-US" baseline="0" dirty="0"/>
              <a:t>, </a:t>
            </a:r>
            <a:r>
              <a:rPr lang="en-US" baseline="0" dirty="0" err="1"/>
              <a:t>seuraa</a:t>
            </a:r>
            <a:r>
              <a:rPr lang="en-US" baseline="0" dirty="0"/>
              <a:t> </a:t>
            </a:r>
            <a:r>
              <a:rPr lang="en-US" baseline="0" dirty="0" err="1"/>
              <a:t>konkurssi</a:t>
            </a:r>
            <a:r>
              <a:rPr lang="en-US" baseline="0" dirty="0"/>
              <a:t>, </a:t>
            </a:r>
            <a:r>
              <a:rPr lang="en-US" baseline="0" dirty="0" err="1"/>
              <a:t>eli</a:t>
            </a:r>
            <a:r>
              <a:rPr lang="en-US" baseline="0" dirty="0"/>
              <a:t> firma </a:t>
            </a:r>
            <a:r>
              <a:rPr lang="en-US" baseline="0" dirty="0" err="1"/>
              <a:t>lopettaa</a:t>
            </a:r>
            <a:r>
              <a:rPr lang="en-US" baseline="0" dirty="0"/>
              <a:t> </a:t>
            </a:r>
            <a:r>
              <a:rPr lang="en-US" baseline="0" dirty="0" err="1"/>
              <a:t>toimintansa</a:t>
            </a:r>
            <a:r>
              <a:rPr lang="en-US" baseline="0" dirty="0"/>
              <a:t> ja </a:t>
            </a:r>
            <a:r>
              <a:rPr lang="en-US" baseline="0" dirty="0" err="1"/>
              <a:t>omaisuus</a:t>
            </a:r>
            <a:r>
              <a:rPr lang="en-US" baseline="0" dirty="0"/>
              <a:t> </a:t>
            </a:r>
            <a:r>
              <a:rPr lang="en-US" baseline="0" dirty="0" err="1"/>
              <a:t>jaetaan</a:t>
            </a:r>
            <a:r>
              <a:rPr lang="en-US" baseline="0" dirty="0"/>
              <a:t> </a:t>
            </a:r>
            <a:r>
              <a:rPr lang="en-US" baseline="0" dirty="0" err="1"/>
              <a:t>velkojille</a:t>
            </a:r>
            <a:r>
              <a:rPr lang="en-US" baseline="0" dirty="0"/>
              <a:t> </a:t>
            </a:r>
          </a:p>
          <a:p>
            <a:pPr marL="628650" lvl="1" indent="-171450">
              <a:buFontTx/>
              <a:buChar char="-"/>
            </a:pPr>
            <a:endParaRPr lang="en-US" baseline="0" dirty="0"/>
          </a:p>
        </p:txBody>
      </p:sp>
      <p:sp>
        <p:nvSpPr>
          <p:cNvPr id="4" name="Slide Number Placeholder 3"/>
          <p:cNvSpPr>
            <a:spLocks noGrp="1"/>
          </p:cNvSpPr>
          <p:nvPr>
            <p:ph type="sldNum" sz="quarter" idx="10"/>
          </p:nvPr>
        </p:nvSpPr>
        <p:spPr/>
        <p:txBody>
          <a:bodyPr/>
          <a:lstStyle/>
          <a:p>
            <a:fld id="{5AE3A960-F947-431B-9886-B2C86570D394}" type="slidenum">
              <a:rPr lang="fi-FI" smtClean="0"/>
              <a:t>2</a:t>
            </a:fld>
            <a:endParaRPr lang="fi-FI"/>
          </a:p>
        </p:txBody>
      </p:sp>
    </p:spTree>
    <p:extLst>
      <p:ext uri="{BB962C8B-B14F-4D97-AF65-F5344CB8AC3E}">
        <p14:creationId xmlns:p14="http://schemas.microsoft.com/office/powerpoint/2010/main" val="425766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The return on equity is calculated by dividing net income by total equity. </a:t>
            </a:r>
          </a:p>
          <a:p>
            <a:pPr marL="171450" lvl="0" indent="-171450">
              <a:buFontTx/>
              <a:buChar char="-"/>
            </a:pPr>
            <a:r>
              <a:rPr lang="en-US" dirty="0"/>
              <a:t>In the case of Spotify, this is -7% as their net income is negative</a:t>
            </a:r>
          </a:p>
          <a:p>
            <a:pPr marL="171450" lvl="0" indent="-171450">
              <a:buFontTx/>
              <a:buChar char="-"/>
            </a:pPr>
            <a:r>
              <a:rPr lang="en-US" dirty="0"/>
              <a:t>A reason for this might be that their investments have not generated enough cash flow yet</a:t>
            </a:r>
          </a:p>
          <a:p>
            <a:pPr marL="171450" lvl="0" indent="-171450">
              <a:buFontTx/>
              <a:buChar char="-"/>
            </a:pPr>
            <a:r>
              <a:rPr lang="en-US" dirty="0"/>
              <a:t>Spotify’s biggest competitors have significantly higher Return on equity but we need to remember that they are operating on multiple other markets in addition to music streaming</a:t>
            </a:r>
          </a:p>
          <a:p>
            <a:pPr marL="171450" lvl="0" indent="-171450">
              <a:buFontTx/>
              <a:buChar char="-"/>
            </a:pPr>
            <a:endParaRPr lang="en-US" dirty="0"/>
          </a:p>
          <a:p>
            <a:pPr marL="171450" lvl="0" indent="-171450">
              <a:buFontTx/>
              <a:buChar char="-"/>
            </a:pPr>
            <a:r>
              <a:rPr lang="en-US" dirty="0" err="1"/>
              <a:t>Dioista</a:t>
            </a:r>
            <a:r>
              <a:rPr lang="en-US" dirty="0"/>
              <a:t> </a:t>
            </a:r>
            <a:r>
              <a:rPr lang="en-US" dirty="0" err="1"/>
              <a:t>näkyy</a:t>
            </a:r>
            <a:r>
              <a:rPr lang="en-US" baseline="0" dirty="0"/>
              <a:t> </a:t>
            </a:r>
            <a:r>
              <a:rPr lang="en-US" baseline="0" dirty="0" err="1"/>
              <a:t>tarvittavat</a:t>
            </a:r>
            <a:r>
              <a:rPr lang="en-US" baseline="0" dirty="0"/>
              <a:t> </a:t>
            </a:r>
            <a:r>
              <a:rPr lang="en-US" baseline="0" dirty="0" err="1"/>
              <a:t>tiedot</a:t>
            </a:r>
            <a:r>
              <a:rPr lang="en-US" baseline="0" dirty="0"/>
              <a:t>  </a:t>
            </a: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20</a:t>
            </a:fld>
            <a:endParaRPr lang="fi-FI"/>
          </a:p>
        </p:txBody>
      </p:sp>
    </p:spTree>
    <p:extLst>
      <p:ext uri="{BB962C8B-B14F-4D97-AF65-F5344CB8AC3E}">
        <p14:creationId xmlns:p14="http://schemas.microsoft.com/office/powerpoint/2010/main" val="410250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err="1"/>
              <a:t>Profit</a:t>
            </a:r>
            <a:r>
              <a:rPr lang="fi-FI" dirty="0"/>
              <a:t> </a:t>
            </a:r>
            <a:r>
              <a:rPr lang="fi-FI" dirty="0" err="1"/>
              <a:t>margin</a:t>
            </a:r>
            <a:r>
              <a:rPr lang="fi-FI" dirty="0"/>
              <a:t> is </a:t>
            </a:r>
            <a:r>
              <a:rPr lang="fi-FI" dirty="0" err="1"/>
              <a:t>calculated</a:t>
            </a:r>
            <a:r>
              <a:rPr lang="fi-FI" dirty="0"/>
              <a:t> </a:t>
            </a:r>
            <a:r>
              <a:rPr lang="fi-FI" dirty="0" err="1"/>
              <a:t>by</a:t>
            </a:r>
            <a:r>
              <a:rPr lang="fi-FI" dirty="0"/>
              <a:t> </a:t>
            </a:r>
            <a:r>
              <a:rPr lang="fi-FI" dirty="0" err="1"/>
              <a:t>dividing</a:t>
            </a:r>
            <a:r>
              <a:rPr lang="fi-FI" dirty="0"/>
              <a:t> net </a:t>
            </a:r>
            <a:r>
              <a:rPr lang="fi-FI" dirty="0" err="1"/>
              <a:t>income</a:t>
            </a:r>
            <a:r>
              <a:rPr lang="fi-FI" dirty="0"/>
              <a:t> </a:t>
            </a:r>
            <a:r>
              <a:rPr lang="fi-FI" dirty="0" err="1"/>
              <a:t>by</a:t>
            </a:r>
            <a:r>
              <a:rPr lang="fi-FI" dirty="0"/>
              <a:t> </a:t>
            </a:r>
            <a:r>
              <a:rPr lang="fi-FI" dirty="0" err="1"/>
              <a:t>revenue</a:t>
            </a:r>
            <a:endParaRPr lang="fi-FI" dirty="0"/>
          </a:p>
          <a:p>
            <a:pPr marL="171450" indent="-171450">
              <a:buFontTx/>
              <a:buChar char="-"/>
            </a:pPr>
            <a:r>
              <a:rPr lang="fi-FI" dirty="0"/>
              <a:t>A </a:t>
            </a:r>
            <a:r>
              <a:rPr lang="fi-FI" dirty="0" err="1"/>
              <a:t>negative</a:t>
            </a:r>
            <a:r>
              <a:rPr lang="fi-FI" dirty="0"/>
              <a:t> </a:t>
            </a:r>
            <a:r>
              <a:rPr lang="fi-FI" dirty="0" err="1"/>
              <a:t>profit</a:t>
            </a:r>
            <a:r>
              <a:rPr lang="fi-FI" dirty="0"/>
              <a:t> </a:t>
            </a:r>
            <a:r>
              <a:rPr lang="fi-FI" dirty="0" err="1"/>
              <a:t>margin</a:t>
            </a:r>
            <a:r>
              <a:rPr lang="fi-FI" dirty="0"/>
              <a:t> </a:t>
            </a:r>
            <a:r>
              <a:rPr lang="fi-FI" dirty="0" err="1"/>
              <a:t>obiviously</a:t>
            </a:r>
            <a:r>
              <a:rPr lang="fi-FI" dirty="0"/>
              <a:t> </a:t>
            </a:r>
            <a:r>
              <a:rPr lang="fi-FI" dirty="0" err="1"/>
              <a:t>means</a:t>
            </a:r>
            <a:r>
              <a:rPr lang="fi-FI" dirty="0"/>
              <a:t> </a:t>
            </a:r>
            <a:r>
              <a:rPr lang="fi-FI" dirty="0" err="1"/>
              <a:t>that</a:t>
            </a:r>
            <a:r>
              <a:rPr lang="fi-FI" dirty="0"/>
              <a:t> </a:t>
            </a:r>
            <a:r>
              <a:rPr lang="fi-FI" dirty="0" err="1"/>
              <a:t>the</a:t>
            </a:r>
            <a:r>
              <a:rPr lang="fi-FI" dirty="0"/>
              <a:t> business is </a:t>
            </a:r>
            <a:r>
              <a:rPr lang="fi-FI" dirty="0" err="1"/>
              <a:t>unprofitable</a:t>
            </a:r>
            <a:endParaRPr lang="fi-FI" dirty="0"/>
          </a:p>
          <a:p>
            <a:pPr marL="171450" indent="-171450">
              <a:buFontTx/>
              <a:buChar char="-"/>
            </a:pPr>
            <a:r>
              <a:rPr lang="fi-FI" dirty="0"/>
              <a:t>A </a:t>
            </a:r>
            <a:r>
              <a:rPr lang="fi-FI" dirty="0" err="1"/>
              <a:t>negative</a:t>
            </a:r>
            <a:r>
              <a:rPr lang="fi-FI" dirty="0"/>
              <a:t> </a:t>
            </a:r>
            <a:r>
              <a:rPr lang="fi-FI" dirty="0" err="1"/>
              <a:t>profit</a:t>
            </a:r>
            <a:r>
              <a:rPr lang="fi-FI" dirty="0"/>
              <a:t> </a:t>
            </a:r>
            <a:r>
              <a:rPr lang="fi-FI" dirty="0" err="1"/>
              <a:t>margin</a:t>
            </a:r>
            <a:r>
              <a:rPr lang="fi-FI" dirty="0"/>
              <a:t> </a:t>
            </a:r>
            <a:r>
              <a:rPr lang="fi-FI" dirty="0" err="1"/>
              <a:t>may</a:t>
            </a:r>
            <a:r>
              <a:rPr lang="fi-FI" dirty="0"/>
              <a:t> </a:t>
            </a:r>
            <a:r>
              <a:rPr lang="fi-FI" dirty="0" err="1"/>
              <a:t>be</a:t>
            </a:r>
            <a:r>
              <a:rPr lang="fi-FI" dirty="0"/>
              <a:t> </a:t>
            </a:r>
            <a:r>
              <a:rPr lang="fi-FI" dirty="0" err="1"/>
              <a:t>the</a:t>
            </a:r>
            <a:r>
              <a:rPr lang="fi-FI" dirty="0"/>
              <a:t> </a:t>
            </a:r>
            <a:r>
              <a:rPr lang="fi-FI" dirty="0" err="1"/>
              <a:t>result</a:t>
            </a:r>
            <a:r>
              <a:rPr lang="fi-FI" dirty="0"/>
              <a:t> of </a:t>
            </a:r>
            <a:r>
              <a:rPr lang="fi-FI" dirty="0" err="1"/>
              <a:t>poor</a:t>
            </a:r>
            <a:r>
              <a:rPr lang="fi-FI" dirty="0"/>
              <a:t> </a:t>
            </a:r>
            <a:r>
              <a:rPr lang="fi-FI" dirty="0" err="1"/>
              <a:t>sales</a:t>
            </a:r>
            <a:r>
              <a:rPr lang="fi-FI" dirty="0"/>
              <a:t> </a:t>
            </a:r>
            <a:r>
              <a:rPr lang="fi-FI" dirty="0" err="1"/>
              <a:t>or</a:t>
            </a:r>
            <a:r>
              <a:rPr lang="fi-FI" dirty="0"/>
              <a:t> </a:t>
            </a:r>
            <a:r>
              <a:rPr lang="fi-FI" dirty="0" err="1"/>
              <a:t>overspending</a:t>
            </a:r>
            <a:r>
              <a:rPr lang="fi-FI" dirty="0"/>
              <a:t>, </a:t>
            </a:r>
            <a:r>
              <a:rPr lang="fi-FI" dirty="0" err="1"/>
              <a:t>but</a:t>
            </a:r>
            <a:r>
              <a:rPr lang="fi-FI" dirty="0"/>
              <a:t> </a:t>
            </a:r>
            <a:r>
              <a:rPr lang="fi-FI" dirty="0" err="1"/>
              <a:t>if</a:t>
            </a:r>
            <a:r>
              <a:rPr lang="fi-FI" dirty="0"/>
              <a:t> it is </a:t>
            </a:r>
            <a:r>
              <a:rPr lang="fi-FI" dirty="0" err="1"/>
              <a:t>increasing</a:t>
            </a:r>
            <a:r>
              <a:rPr lang="fi-FI" dirty="0"/>
              <a:t>, it </a:t>
            </a:r>
            <a:r>
              <a:rPr lang="fi-FI" dirty="0" err="1"/>
              <a:t>might</a:t>
            </a:r>
            <a:r>
              <a:rPr lang="fi-FI" dirty="0"/>
              <a:t> </a:t>
            </a:r>
            <a:r>
              <a:rPr lang="fi-FI" dirty="0" err="1"/>
              <a:t>indicate</a:t>
            </a:r>
            <a:r>
              <a:rPr lang="fi-FI" dirty="0"/>
              <a:t> </a:t>
            </a:r>
            <a:r>
              <a:rPr lang="fi-FI" dirty="0" err="1"/>
              <a:t>that</a:t>
            </a:r>
            <a:r>
              <a:rPr lang="fi-FI" dirty="0"/>
              <a:t> </a:t>
            </a:r>
            <a:r>
              <a:rPr lang="fi-FI" dirty="0" err="1"/>
              <a:t>the</a:t>
            </a:r>
            <a:r>
              <a:rPr lang="fi-FI" dirty="0"/>
              <a:t> business </a:t>
            </a:r>
            <a:r>
              <a:rPr lang="fi-FI" dirty="0" err="1"/>
              <a:t>will</a:t>
            </a:r>
            <a:r>
              <a:rPr lang="fi-FI" dirty="0"/>
              <a:t> </a:t>
            </a:r>
            <a:r>
              <a:rPr lang="fi-FI" dirty="0" err="1"/>
              <a:t>be</a:t>
            </a:r>
            <a:r>
              <a:rPr lang="fi-FI" dirty="0"/>
              <a:t> </a:t>
            </a:r>
            <a:r>
              <a:rPr lang="fi-FI" dirty="0" err="1"/>
              <a:t>profitable</a:t>
            </a:r>
            <a:r>
              <a:rPr lang="fi-FI" dirty="0"/>
              <a:t> in </a:t>
            </a:r>
            <a:r>
              <a:rPr lang="fi-FI" dirty="0" err="1"/>
              <a:t>the</a:t>
            </a:r>
            <a:r>
              <a:rPr lang="fi-FI" dirty="0"/>
              <a:t> </a:t>
            </a:r>
            <a:r>
              <a:rPr lang="fi-FI" dirty="0" err="1"/>
              <a:t>future</a:t>
            </a:r>
            <a:r>
              <a:rPr lang="fi-FI" dirty="0"/>
              <a:t> </a:t>
            </a:r>
          </a:p>
          <a:p>
            <a:pPr marL="171450" indent="-171450">
              <a:buFontTx/>
              <a:buChar char="-"/>
            </a:pPr>
            <a:r>
              <a:rPr lang="fi-FI" dirty="0"/>
              <a:t>As </a:t>
            </a:r>
            <a:r>
              <a:rPr lang="fi-FI" dirty="0" err="1"/>
              <a:t>we</a:t>
            </a:r>
            <a:r>
              <a:rPr lang="fi-FI" dirty="0"/>
              <a:t> </a:t>
            </a:r>
            <a:r>
              <a:rPr lang="fi-FI" dirty="0" err="1"/>
              <a:t>see</a:t>
            </a:r>
            <a:r>
              <a:rPr lang="fi-FI" dirty="0"/>
              <a:t> </a:t>
            </a:r>
            <a:r>
              <a:rPr lang="fi-FI" dirty="0" err="1"/>
              <a:t>with</a:t>
            </a:r>
            <a:r>
              <a:rPr lang="fi-FI" dirty="0"/>
              <a:t> Spotify, in 2018 it </a:t>
            </a:r>
            <a:r>
              <a:rPr lang="fi-FI" dirty="0" err="1"/>
              <a:t>looked</a:t>
            </a:r>
            <a:r>
              <a:rPr lang="fi-FI" dirty="0"/>
              <a:t> </a:t>
            </a:r>
            <a:r>
              <a:rPr lang="fi-FI" dirty="0" err="1"/>
              <a:t>like</a:t>
            </a:r>
            <a:r>
              <a:rPr lang="fi-FI" dirty="0"/>
              <a:t> </a:t>
            </a:r>
            <a:r>
              <a:rPr lang="fi-FI" dirty="0" err="1"/>
              <a:t>they</a:t>
            </a:r>
            <a:r>
              <a:rPr lang="fi-FI" dirty="0"/>
              <a:t> </a:t>
            </a:r>
            <a:r>
              <a:rPr lang="fi-FI" dirty="0" err="1"/>
              <a:t>were</a:t>
            </a:r>
            <a:r>
              <a:rPr lang="fi-FI" dirty="0"/>
              <a:t> just </a:t>
            </a:r>
            <a:r>
              <a:rPr lang="fi-FI" dirty="0" err="1"/>
              <a:t>about</a:t>
            </a:r>
            <a:r>
              <a:rPr lang="fi-FI" dirty="0"/>
              <a:t> to </a:t>
            </a:r>
            <a:r>
              <a:rPr lang="fi-FI" dirty="0" err="1"/>
              <a:t>be</a:t>
            </a:r>
            <a:r>
              <a:rPr lang="fi-FI" dirty="0"/>
              <a:t> </a:t>
            </a:r>
            <a:r>
              <a:rPr lang="fi-FI" dirty="0" err="1"/>
              <a:t>profitable</a:t>
            </a:r>
            <a:r>
              <a:rPr lang="fi-FI" dirty="0"/>
              <a:t> </a:t>
            </a:r>
            <a:r>
              <a:rPr lang="fi-FI" dirty="0" err="1"/>
              <a:t>but</a:t>
            </a:r>
            <a:r>
              <a:rPr lang="fi-FI" dirty="0"/>
              <a:t> </a:t>
            </a:r>
            <a:r>
              <a:rPr lang="fi-FI" dirty="0" err="1"/>
              <a:t>after</a:t>
            </a:r>
            <a:r>
              <a:rPr lang="fi-FI" dirty="0"/>
              <a:t> </a:t>
            </a:r>
            <a:r>
              <a:rPr lang="fi-FI" dirty="0" err="1"/>
              <a:t>that</a:t>
            </a:r>
            <a:r>
              <a:rPr lang="fi-FI" dirty="0"/>
              <a:t> </a:t>
            </a:r>
            <a:r>
              <a:rPr lang="fi-FI" dirty="0" err="1"/>
              <a:t>the</a:t>
            </a:r>
            <a:r>
              <a:rPr lang="fi-FI" dirty="0"/>
              <a:t> </a:t>
            </a:r>
            <a:r>
              <a:rPr lang="fi-FI" dirty="0" err="1"/>
              <a:t>margins</a:t>
            </a:r>
            <a:r>
              <a:rPr lang="fi-FI" dirty="0"/>
              <a:t> </a:t>
            </a:r>
            <a:r>
              <a:rPr lang="fi-FI" dirty="0" err="1"/>
              <a:t>have</a:t>
            </a:r>
            <a:r>
              <a:rPr lang="fi-FI" dirty="0"/>
              <a:t> </a:t>
            </a:r>
            <a:r>
              <a:rPr lang="fi-FI" dirty="0" err="1"/>
              <a:t>dropped</a:t>
            </a:r>
            <a:r>
              <a:rPr lang="fi-FI" dirty="0"/>
              <a:t> </a:t>
            </a:r>
            <a:r>
              <a:rPr lang="fi-FI" dirty="0" err="1"/>
              <a:t>again</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21</a:t>
            </a:fld>
            <a:endParaRPr lang="fi-FI"/>
          </a:p>
        </p:txBody>
      </p:sp>
    </p:spTree>
    <p:extLst>
      <p:ext uri="{BB962C8B-B14F-4D97-AF65-F5344CB8AC3E}">
        <p14:creationId xmlns:p14="http://schemas.microsoft.com/office/powerpoint/2010/main" val="3837008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err="1"/>
              <a:t>The</a:t>
            </a:r>
            <a:r>
              <a:rPr lang="fi-FI" dirty="0"/>
              <a:t> </a:t>
            </a:r>
            <a:r>
              <a:rPr lang="fi-FI" dirty="0" err="1"/>
              <a:t>current</a:t>
            </a:r>
            <a:r>
              <a:rPr lang="fi-FI" dirty="0"/>
              <a:t> </a:t>
            </a:r>
            <a:r>
              <a:rPr lang="fi-FI" dirty="0" err="1"/>
              <a:t>ratio</a:t>
            </a:r>
            <a:r>
              <a:rPr lang="fi-FI" dirty="0"/>
              <a:t> is </a:t>
            </a:r>
            <a:r>
              <a:rPr lang="fi-FI" dirty="0" err="1"/>
              <a:t>calculated</a:t>
            </a:r>
            <a:r>
              <a:rPr lang="fi-FI" dirty="0"/>
              <a:t> </a:t>
            </a:r>
            <a:r>
              <a:rPr lang="fi-FI" dirty="0" err="1"/>
              <a:t>by</a:t>
            </a:r>
            <a:r>
              <a:rPr lang="fi-FI" dirty="0"/>
              <a:t> </a:t>
            </a:r>
            <a:r>
              <a:rPr lang="fi-FI" dirty="0" err="1"/>
              <a:t>dividing</a:t>
            </a:r>
            <a:r>
              <a:rPr lang="fi-FI" dirty="0"/>
              <a:t> </a:t>
            </a:r>
            <a:r>
              <a:rPr lang="fi-FI" dirty="0" err="1"/>
              <a:t>current</a:t>
            </a:r>
            <a:r>
              <a:rPr lang="fi-FI" dirty="0"/>
              <a:t> </a:t>
            </a:r>
            <a:r>
              <a:rPr lang="fi-FI" dirty="0" err="1"/>
              <a:t>assets</a:t>
            </a:r>
            <a:r>
              <a:rPr lang="fi-FI" dirty="0"/>
              <a:t> </a:t>
            </a:r>
            <a:r>
              <a:rPr lang="fi-FI" dirty="0" err="1"/>
              <a:t>with</a:t>
            </a:r>
            <a:r>
              <a:rPr lang="fi-FI" dirty="0"/>
              <a:t> </a:t>
            </a:r>
            <a:r>
              <a:rPr lang="fi-FI" dirty="0" err="1"/>
              <a:t>current</a:t>
            </a:r>
            <a:r>
              <a:rPr lang="fi-FI" dirty="0"/>
              <a:t> </a:t>
            </a:r>
            <a:r>
              <a:rPr lang="fi-FI" dirty="0" err="1"/>
              <a:t>liabilities</a:t>
            </a:r>
            <a:endParaRPr lang="fi-FI" dirty="0"/>
          </a:p>
          <a:p>
            <a:pPr marL="171450" indent="-171450">
              <a:buFontTx/>
              <a:buChar char="-"/>
            </a:pPr>
            <a:r>
              <a:rPr lang="fi-FI" dirty="0" err="1"/>
              <a:t>Because</a:t>
            </a:r>
            <a:r>
              <a:rPr lang="fi-FI" dirty="0"/>
              <a:t> </a:t>
            </a:r>
            <a:r>
              <a:rPr lang="fi-FI" dirty="0" err="1"/>
              <a:t>the</a:t>
            </a:r>
            <a:r>
              <a:rPr lang="fi-FI" dirty="0"/>
              <a:t> </a:t>
            </a:r>
            <a:r>
              <a:rPr lang="fi-FI" dirty="0" err="1"/>
              <a:t>current</a:t>
            </a:r>
            <a:r>
              <a:rPr lang="fi-FI" dirty="0"/>
              <a:t> </a:t>
            </a:r>
            <a:r>
              <a:rPr lang="fi-FI" dirty="0" err="1"/>
              <a:t>ratio</a:t>
            </a:r>
            <a:r>
              <a:rPr lang="fi-FI" dirty="0"/>
              <a:t> </a:t>
            </a:r>
            <a:r>
              <a:rPr lang="fi-FI" dirty="0" err="1"/>
              <a:t>uses</a:t>
            </a:r>
            <a:r>
              <a:rPr lang="fi-FI" dirty="0"/>
              <a:t> </a:t>
            </a:r>
            <a:r>
              <a:rPr lang="fi-FI" dirty="0" err="1"/>
              <a:t>the</a:t>
            </a:r>
            <a:r>
              <a:rPr lang="fi-FI" dirty="0"/>
              <a:t> </a:t>
            </a:r>
            <a:r>
              <a:rPr lang="fi-FI" dirty="0" err="1"/>
              <a:t>short</a:t>
            </a:r>
            <a:r>
              <a:rPr lang="fi-FI" dirty="0"/>
              <a:t> </a:t>
            </a:r>
            <a:r>
              <a:rPr lang="fi-FI" dirty="0" err="1"/>
              <a:t>term</a:t>
            </a:r>
            <a:r>
              <a:rPr lang="fi-FI" dirty="0"/>
              <a:t> </a:t>
            </a:r>
            <a:r>
              <a:rPr lang="fi-FI" dirty="0" err="1"/>
              <a:t>variant</a:t>
            </a:r>
            <a:r>
              <a:rPr lang="fi-FI" dirty="0"/>
              <a:t> of </a:t>
            </a:r>
            <a:r>
              <a:rPr lang="fi-FI" dirty="0" err="1"/>
              <a:t>these</a:t>
            </a:r>
            <a:r>
              <a:rPr lang="fi-FI" dirty="0"/>
              <a:t> </a:t>
            </a:r>
            <a:r>
              <a:rPr lang="fi-FI" dirty="0" err="1"/>
              <a:t>values</a:t>
            </a:r>
            <a:r>
              <a:rPr lang="fi-FI" dirty="0"/>
              <a:t>, it </a:t>
            </a:r>
            <a:r>
              <a:rPr lang="fi-FI" dirty="0" err="1"/>
              <a:t>describes</a:t>
            </a:r>
            <a:r>
              <a:rPr lang="fi-FI" dirty="0"/>
              <a:t> </a:t>
            </a:r>
            <a:r>
              <a:rPr lang="fi-FI" dirty="0" err="1"/>
              <a:t>how</a:t>
            </a:r>
            <a:r>
              <a:rPr lang="fi-FI" dirty="0"/>
              <a:t> </a:t>
            </a:r>
            <a:r>
              <a:rPr lang="fi-FI" dirty="0" err="1"/>
              <a:t>the</a:t>
            </a:r>
            <a:r>
              <a:rPr lang="fi-FI" dirty="0"/>
              <a:t> </a:t>
            </a:r>
            <a:r>
              <a:rPr lang="fi-FI" dirty="0" err="1"/>
              <a:t>company</a:t>
            </a:r>
            <a:r>
              <a:rPr lang="fi-FI" dirty="0"/>
              <a:t> </a:t>
            </a:r>
            <a:r>
              <a:rPr lang="fi-FI" dirty="0" err="1"/>
              <a:t>will</a:t>
            </a:r>
            <a:r>
              <a:rPr lang="fi-FI" dirty="0"/>
              <a:t> </a:t>
            </a:r>
            <a:r>
              <a:rPr lang="fi-FI" dirty="0" err="1"/>
              <a:t>be</a:t>
            </a:r>
            <a:r>
              <a:rPr lang="fi-FI" dirty="0"/>
              <a:t> </a:t>
            </a:r>
            <a:r>
              <a:rPr lang="fi-FI" dirty="0" err="1"/>
              <a:t>able</a:t>
            </a:r>
            <a:r>
              <a:rPr lang="fi-FI" dirty="0"/>
              <a:t> to </a:t>
            </a:r>
            <a:r>
              <a:rPr lang="fi-FI" dirty="0" err="1"/>
              <a:t>pay</a:t>
            </a:r>
            <a:r>
              <a:rPr lang="fi-FI" dirty="0"/>
              <a:t> </a:t>
            </a:r>
            <a:r>
              <a:rPr lang="fi-FI" dirty="0" err="1"/>
              <a:t>its</a:t>
            </a:r>
            <a:r>
              <a:rPr lang="fi-FI" dirty="0"/>
              <a:t> </a:t>
            </a:r>
            <a:r>
              <a:rPr lang="fi-FI" dirty="0" err="1"/>
              <a:t>liabilities</a:t>
            </a:r>
            <a:r>
              <a:rPr lang="fi-FI" dirty="0"/>
              <a:t> </a:t>
            </a:r>
            <a:r>
              <a:rPr lang="fi-FI" dirty="0" err="1"/>
              <a:t>within</a:t>
            </a:r>
            <a:r>
              <a:rPr lang="fi-FI" dirty="0"/>
              <a:t> </a:t>
            </a:r>
            <a:r>
              <a:rPr lang="fi-FI" dirty="0" err="1"/>
              <a:t>the</a:t>
            </a:r>
            <a:r>
              <a:rPr lang="fi-FI" dirty="0"/>
              <a:t> </a:t>
            </a:r>
            <a:r>
              <a:rPr lang="fi-FI" dirty="0" err="1"/>
              <a:t>next</a:t>
            </a:r>
            <a:r>
              <a:rPr lang="fi-FI" dirty="0"/>
              <a:t> </a:t>
            </a:r>
            <a:r>
              <a:rPr lang="fi-FI" dirty="0" err="1"/>
              <a:t>year</a:t>
            </a:r>
            <a:endParaRPr lang="fi-FI" dirty="0"/>
          </a:p>
          <a:p>
            <a:pPr marL="171450" indent="-171450">
              <a:buFontTx/>
              <a:buChar char="-"/>
            </a:pPr>
            <a:r>
              <a:rPr lang="fi-FI" dirty="0"/>
              <a:t>A </a:t>
            </a:r>
            <a:r>
              <a:rPr lang="fi-FI" dirty="0" err="1"/>
              <a:t>company</a:t>
            </a:r>
            <a:r>
              <a:rPr lang="fi-FI" dirty="0"/>
              <a:t> </a:t>
            </a:r>
            <a:r>
              <a:rPr lang="fi-FI" dirty="0" err="1"/>
              <a:t>with</a:t>
            </a:r>
            <a:r>
              <a:rPr lang="fi-FI" dirty="0"/>
              <a:t> a </a:t>
            </a:r>
            <a:r>
              <a:rPr lang="fi-FI" dirty="0" err="1"/>
              <a:t>current</a:t>
            </a:r>
            <a:r>
              <a:rPr lang="fi-FI" dirty="0"/>
              <a:t> </a:t>
            </a:r>
            <a:r>
              <a:rPr lang="fi-FI" dirty="0" err="1"/>
              <a:t>ratio</a:t>
            </a:r>
            <a:r>
              <a:rPr lang="fi-FI" dirty="0"/>
              <a:t> of 1 is </a:t>
            </a:r>
            <a:r>
              <a:rPr lang="fi-FI" dirty="0" err="1"/>
              <a:t>barely</a:t>
            </a:r>
            <a:r>
              <a:rPr lang="fi-FI" dirty="0"/>
              <a:t> </a:t>
            </a:r>
            <a:r>
              <a:rPr lang="fi-FI" dirty="0" err="1"/>
              <a:t>capable</a:t>
            </a:r>
            <a:r>
              <a:rPr lang="fi-FI" dirty="0"/>
              <a:t> to </a:t>
            </a:r>
            <a:r>
              <a:rPr lang="fi-FI" dirty="0" err="1"/>
              <a:t>meet</a:t>
            </a:r>
            <a:r>
              <a:rPr lang="fi-FI" dirty="0"/>
              <a:t> </a:t>
            </a:r>
            <a:r>
              <a:rPr lang="fi-FI" dirty="0" err="1"/>
              <a:t>its</a:t>
            </a:r>
            <a:r>
              <a:rPr lang="fi-FI" dirty="0"/>
              <a:t> </a:t>
            </a:r>
            <a:r>
              <a:rPr lang="fi-FI" dirty="0" err="1"/>
              <a:t>current</a:t>
            </a:r>
            <a:r>
              <a:rPr lang="fi-FI" dirty="0"/>
              <a:t> </a:t>
            </a:r>
            <a:r>
              <a:rPr lang="fi-FI" dirty="0" err="1"/>
              <a:t>liabilities</a:t>
            </a:r>
            <a:r>
              <a:rPr lang="fi-FI" dirty="0"/>
              <a:t> </a:t>
            </a:r>
            <a:r>
              <a:rPr lang="fi-FI" dirty="0" err="1"/>
              <a:t>with</a:t>
            </a:r>
            <a:r>
              <a:rPr lang="fi-FI" dirty="0"/>
              <a:t> </a:t>
            </a:r>
            <a:r>
              <a:rPr lang="fi-FI" dirty="0" err="1"/>
              <a:t>the</a:t>
            </a:r>
            <a:r>
              <a:rPr lang="fi-FI" dirty="0"/>
              <a:t> </a:t>
            </a:r>
            <a:r>
              <a:rPr lang="fi-FI" dirty="0" err="1"/>
              <a:t>quickly</a:t>
            </a:r>
            <a:r>
              <a:rPr lang="fi-FI" dirty="0"/>
              <a:t> </a:t>
            </a:r>
            <a:r>
              <a:rPr lang="fi-FI" dirty="0" err="1"/>
              <a:t>convertable</a:t>
            </a:r>
            <a:r>
              <a:rPr lang="fi-FI" dirty="0"/>
              <a:t> </a:t>
            </a:r>
            <a:r>
              <a:rPr lang="fi-FI" dirty="0" err="1"/>
              <a:t>current</a:t>
            </a:r>
            <a:r>
              <a:rPr lang="fi-FI" dirty="0"/>
              <a:t> </a:t>
            </a:r>
            <a:r>
              <a:rPr lang="fi-FI" dirty="0" err="1"/>
              <a:t>assets</a:t>
            </a:r>
            <a:endParaRPr lang="fi-FI" dirty="0"/>
          </a:p>
          <a:p>
            <a:pPr marL="171450" indent="-171450">
              <a:buFontTx/>
              <a:buChar char="-"/>
            </a:pPr>
            <a:r>
              <a:rPr lang="fi-FI" dirty="0" err="1"/>
              <a:t>The</a:t>
            </a:r>
            <a:r>
              <a:rPr lang="fi-FI" dirty="0"/>
              <a:t> </a:t>
            </a:r>
            <a:r>
              <a:rPr lang="fi-FI" dirty="0" err="1"/>
              <a:t>higher</a:t>
            </a:r>
            <a:r>
              <a:rPr lang="fi-FI" dirty="0"/>
              <a:t> it is, </a:t>
            </a:r>
            <a:r>
              <a:rPr lang="fi-FI" dirty="0" err="1"/>
              <a:t>the</a:t>
            </a:r>
            <a:r>
              <a:rPr lang="fi-FI" dirty="0"/>
              <a:t> </a:t>
            </a:r>
            <a:r>
              <a:rPr lang="fi-FI" dirty="0" err="1"/>
              <a:t>better</a:t>
            </a:r>
            <a:r>
              <a:rPr lang="fi-FI" dirty="0"/>
              <a:t> a </a:t>
            </a:r>
            <a:r>
              <a:rPr lang="fi-FI" dirty="0" err="1"/>
              <a:t>company’s</a:t>
            </a:r>
            <a:r>
              <a:rPr lang="fi-FI" dirty="0"/>
              <a:t> </a:t>
            </a:r>
            <a:r>
              <a:rPr lang="fi-FI" dirty="0" err="1"/>
              <a:t>liquidity</a:t>
            </a:r>
            <a:endParaRPr lang="fi-FI" dirty="0"/>
          </a:p>
          <a:p>
            <a:pPr marL="171450" indent="-171450">
              <a:buFontTx/>
              <a:buChar char="-"/>
            </a:pPr>
            <a:r>
              <a:rPr lang="fi-FI" dirty="0" err="1"/>
              <a:t>These</a:t>
            </a:r>
            <a:r>
              <a:rPr lang="fi-FI" dirty="0"/>
              <a:t> </a:t>
            </a:r>
            <a:r>
              <a:rPr lang="fi-FI" dirty="0" err="1"/>
              <a:t>numbers</a:t>
            </a:r>
            <a:r>
              <a:rPr lang="fi-FI" dirty="0"/>
              <a:t> </a:t>
            </a:r>
            <a:r>
              <a:rPr lang="fi-FI" dirty="0" err="1"/>
              <a:t>indicate</a:t>
            </a:r>
            <a:r>
              <a:rPr lang="fi-FI" dirty="0"/>
              <a:t> </a:t>
            </a:r>
            <a:r>
              <a:rPr lang="fi-FI" dirty="0" err="1"/>
              <a:t>that</a:t>
            </a:r>
            <a:r>
              <a:rPr lang="fi-FI" dirty="0"/>
              <a:t> </a:t>
            </a:r>
            <a:r>
              <a:rPr lang="fi-FI" dirty="0" err="1"/>
              <a:t>Spotify’s</a:t>
            </a:r>
            <a:r>
              <a:rPr lang="fi-FI" dirty="0"/>
              <a:t> </a:t>
            </a:r>
            <a:r>
              <a:rPr lang="fi-FI" dirty="0" err="1"/>
              <a:t>liquidity</a:t>
            </a:r>
            <a:r>
              <a:rPr lang="fi-FI" dirty="0"/>
              <a:t> is </a:t>
            </a:r>
            <a:r>
              <a:rPr lang="fi-FI" dirty="0" err="1"/>
              <a:t>quite</a:t>
            </a:r>
            <a:r>
              <a:rPr lang="fi-FI" dirty="0"/>
              <a:t> </a:t>
            </a:r>
            <a:r>
              <a:rPr lang="fi-FI" dirty="0" err="1"/>
              <a:t>bad</a:t>
            </a:r>
            <a:r>
              <a:rPr lang="fi-FI" dirty="0"/>
              <a:t> </a:t>
            </a:r>
            <a:r>
              <a:rPr lang="fi-FI" dirty="0" err="1"/>
              <a:t>especially</a:t>
            </a:r>
            <a:r>
              <a:rPr lang="fi-FI" dirty="0"/>
              <a:t> </a:t>
            </a:r>
            <a:r>
              <a:rPr lang="fi-FI" dirty="0" err="1"/>
              <a:t>when</a:t>
            </a:r>
            <a:r>
              <a:rPr lang="fi-FI" dirty="0"/>
              <a:t> </a:t>
            </a:r>
            <a:r>
              <a:rPr lang="fi-FI" dirty="0" err="1"/>
              <a:t>compared</a:t>
            </a:r>
            <a:r>
              <a:rPr lang="fi-FI" dirty="0"/>
              <a:t> to </a:t>
            </a:r>
            <a:r>
              <a:rPr lang="fi-FI" dirty="0" err="1"/>
              <a:t>its</a:t>
            </a:r>
            <a:r>
              <a:rPr lang="fi-FI" dirty="0"/>
              <a:t> </a:t>
            </a:r>
            <a:r>
              <a:rPr lang="fi-FI" dirty="0" err="1"/>
              <a:t>competitors</a:t>
            </a:r>
            <a:endParaRPr lang="fi-FI" dirty="0"/>
          </a:p>
          <a:p>
            <a:pPr marL="171450" indent="-171450">
              <a:buFontTx/>
              <a:buChar char="-"/>
            </a:pPr>
            <a:r>
              <a:rPr lang="fi-FI" dirty="0" err="1"/>
              <a:t>This</a:t>
            </a:r>
            <a:r>
              <a:rPr lang="fi-FI" dirty="0"/>
              <a:t> </a:t>
            </a:r>
            <a:r>
              <a:rPr lang="fi-FI" dirty="0" err="1"/>
              <a:t>can</a:t>
            </a:r>
            <a:r>
              <a:rPr lang="fi-FI" dirty="0"/>
              <a:t> </a:t>
            </a:r>
            <a:r>
              <a:rPr lang="fi-FI" dirty="0" err="1"/>
              <a:t>be</a:t>
            </a:r>
            <a:r>
              <a:rPr lang="fi-FI" dirty="0"/>
              <a:t> a </a:t>
            </a:r>
            <a:r>
              <a:rPr lang="fi-FI" dirty="0" err="1"/>
              <a:t>result</a:t>
            </a:r>
            <a:r>
              <a:rPr lang="fi-FI" dirty="0"/>
              <a:t> of Spotify </a:t>
            </a:r>
            <a:r>
              <a:rPr lang="fi-FI" dirty="0" err="1"/>
              <a:t>always</a:t>
            </a:r>
            <a:r>
              <a:rPr lang="fi-FI" dirty="0"/>
              <a:t> </a:t>
            </a:r>
            <a:r>
              <a:rPr lang="fi-FI" dirty="0" err="1"/>
              <a:t>running</a:t>
            </a:r>
            <a:r>
              <a:rPr lang="fi-FI" dirty="0"/>
              <a:t> at a </a:t>
            </a:r>
            <a:r>
              <a:rPr lang="fi-FI" dirty="0" err="1"/>
              <a:t>loss</a:t>
            </a:r>
            <a:r>
              <a:rPr lang="fi-FI" dirty="0"/>
              <a:t> and </a:t>
            </a:r>
            <a:r>
              <a:rPr lang="fi-FI" dirty="0" err="1"/>
              <a:t>therefore</a:t>
            </a:r>
            <a:r>
              <a:rPr lang="fi-FI" dirty="0"/>
              <a:t> </a:t>
            </a:r>
            <a:r>
              <a:rPr lang="fi-FI" dirty="0" err="1"/>
              <a:t>being</a:t>
            </a:r>
            <a:r>
              <a:rPr lang="fi-FI" dirty="0"/>
              <a:t> </a:t>
            </a:r>
            <a:r>
              <a:rPr lang="fi-FI" dirty="0" err="1"/>
              <a:t>unable</a:t>
            </a:r>
            <a:r>
              <a:rPr lang="fi-FI" dirty="0"/>
              <a:t> </a:t>
            </a:r>
            <a:r>
              <a:rPr lang="fi-FI" dirty="0" err="1"/>
              <a:t>or</a:t>
            </a:r>
            <a:r>
              <a:rPr lang="fi-FI" dirty="0"/>
              <a:t> </a:t>
            </a:r>
            <a:r>
              <a:rPr lang="fi-FI" dirty="0" err="1"/>
              <a:t>unwilling</a:t>
            </a:r>
            <a:r>
              <a:rPr lang="fi-FI" dirty="0"/>
              <a:t> to </a:t>
            </a:r>
            <a:r>
              <a:rPr lang="fi-FI" dirty="0" err="1"/>
              <a:t>start</a:t>
            </a:r>
            <a:r>
              <a:rPr lang="fi-FI" dirty="0"/>
              <a:t> </a:t>
            </a:r>
            <a:r>
              <a:rPr lang="fi-FI" dirty="0" err="1"/>
              <a:t>accumulating</a:t>
            </a:r>
            <a:r>
              <a:rPr lang="fi-FI" dirty="0"/>
              <a:t> </a:t>
            </a:r>
            <a:r>
              <a:rPr lang="fi-FI" dirty="0" err="1"/>
              <a:t>more</a:t>
            </a:r>
            <a:r>
              <a:rPr lang="fi-FI" dirty="0"/>
              <a:t> capital</a:t>
            </a:r>
          </a:p>
        </p:txBody>
      </p:sp>
      <p:sp>
        <p:nvSpPr>
          <p:cNvPr id="4" name="Slide Number Placeholder 3"/>
          <p:cNvSpPr>
            <a:spLocks noGrp="1"/>
          </p:cNvSpPr>
          <p:nvPr>
            <p:ph type="sldNum" sz="quarter" idx="5"/>
          </p:nvPr>
        </p:nvSpPr>
        <p:spPr/>
        <p:txBody>
          <a:bodyPr/>
          <a:lstStyle/>
          <a:p>
            <a:fld id="{5AE3A960-F947-431B-9886-B2C86570D394}" type="slidenum">
              <a:rPr lang="fi-FI" smtClean="0"/>
              <a:t>22</a:t>
            </a:fld>
            <a:endParaRPr lang="fi-FI"/>
          </a:p>
        </p:txBody>
      </p:sp>
    </p:spTree>
    <p:extLst>
      <p:ext uri="{BB962C8B-B14F-4D97-AF65-F5344CB8AC3E}">
        <p14:creationId xmlns:p14="http://schemas.microsoft.com/office/powerpoint/2010/main" val="2076874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err="1"/>
              <a:t>The</a:t>
            </a:r>
            <a:r>
              <a:rPr lang="fi-FI" dirty="0"/>
              <a:t> </a:t>
            </a:r>
            <a:r>
              <a:rPr lang="fi-FI" dirty="0" err="1"/>
              <a:t>debt</a:t>
            </a:r>
            <a:r>
              <a:rPr lang="fi-FI" dirty="0"/>
              <a:t> </a:t>
            </a:r>
            <a:r>
              <a:rPr lang="fi-FI" dirty="0" err="1"/>
              <a:t>ratio</a:t>
            </a:r>
            <a:r>
              <a:rPr lang="fi-FI" dirty="0"/>
              <a:t> is </a:t>
            </a:r>
            <a:r>
              <a:rPr lang="fi-FI" dirty="0" err="1"/>
              <a:t>calculated</a:t>
            </a:r>
            <a:r>
              <a:rPr lang="fi-FI" dirty="0"/>
              <a:t> </a:t>
            </a:r>
            <a:r>
              <a:rPr lang="fi-FI" dirty="0" err="1"/>
              <a:t>by</a:t>
            </a:r>
            <a:r>
              <a:rPr lang="fi-FI" dirty="0"/>
              <a:t> </a:t>
            </a:r>
            <a:r>
              <a:rPr lang="fi-FI" dirty="0" err="1"/>
              <a:t>dividing</a:t>
            </a:r>
            <a:r>
              <a:rPr lang="fi-FI" dirty="0"/>
              <a:t> a </a:t>
            </a:r>
            <a:r>
              <a:rPr lang="fi-FI" dirty="0" err="1"/>
              <a:t>company’s</a:t>
            </a:r>
            <a:r>
              <a:rPr lang="fi-FI" dirty="0"/>
              <a:t> </a:t>
            </a:r>
            <a:r>
              <a:rPr lang="fi-FI" dirty="0" err="1"/>
              <a:t>total</a:t>
            </a:r>
            <a:r>
              <a:rPr lang="fi-FI" dirty="0"/>
              <a:t> </a:t>
            </a:r>
            <a:r>
              <a:rPr lang="fi-FI" dirty="0" err="1"/>
              <a:t>debts</a:t>
            </a:r>
            <a:r>
              <a:rPr lang="fi-FI" dirty="0"/>
              <a:t> </a:t>
            </a:r>
            <a:r>
              <a:rPr lang="fi-FI" dirty="0" err="1"/>
              <a:t>by</a:t>
            </a:r>
            <a:r>
              <a:rPr lang="fi-FI" dirty="0"/>
              <a:t> </a:t>
            </a:r>
            <a:r>
              <a:rPr lang="fi-FI" dirty="0" err="1"/>
              <a:t>its</a:t>
            </a:r>
            <a:r>
              <a:rPr lang="fi-FI" dirty="0"/>
              <a:t> </a:t>
            </a:r>
            <a:r>
              <a:rPr lang="fi-FI" dirty="0" err="1"/>
              <a:t>total</a:t>
            </a:r>
            <a:r>
              <a:rPr lang="fi-FI" dirty="0"/>
              <a:t> </a:t>
            </a:r>
            <a:r>
              <a:rPr lang="fi-FI" dirty="0" err="1"/>
              <a:t>assets</a:t>
            </a:r>
            <a:endParaRPr lang="fi-FI" dirty="0"/>
          </a:p>
          <a:p>
            <a:pPr marL="171450" indent="-171450">
              <a:buFontTx/>
              <a:buChar char="-"/>
            </a:pPr>
            <a:r>
              <a:rPr lang="fi-FI" dirty="0"/>
              <a:t>If </a:t>
            </a:r>
            <a:r>
              <a:rPr lang="fi-FI" dirty="0" err="1"/>
              <a:t>the</a:t>
            </a:r>
            <a:r>
              <a:rPr lang="fi-FI" dirty="0"/>
              <a:t> </a:t>
            </a:r>
            <a:r>
              <a:rPr lang="fi-FI" dirty="0" err="1"/>
              <a:t>company</a:t>
            </a:r>
            <a:r>
              <a:rPr lang="fi-FI" dirty="0"/>
              <a:t> </a:t>
            </a:r>
            <a:r>
              <a:rPr lang="fi-FI" dirty="0" err="1"/>
              <a:t>has</a:t>
            </a:r>
            <a:r>
              <a:rPr lang="fi-FI" dirty="0"/>
              <a:t> a </a:t>
            </a:r>
            <a:r>
              <a:rPr lang="fi-FI" dirty="0" err="1"/>
              <a:t>debt</a:t>
            </a:r>
            <a:r>
              <a:rPr lang="fi-FI" dirty="0"/>
              <a:t> </a:t>
            </a:r>
            <a:r>
              <a:rPr lang="fi-FI" dirty="0" err="1"/>
              <a:t>ratio</a:t>
            </a:r>
            <a:r>
              <a:rPr lang="fi-FI" dirty="0"/>
              <a:t> of </a:t>
            </a:r>
            <a:r>
              <a:rPr lang="fi-FI" dirty="0" err="1"/>
              <a:t>more</a:t>
            </a:r>
            <a:r>
              <a:rPr lang="fi-FI" dirty="0"/>
              <a:t> </a:t>
            </a:r>
            <a:r>
              <a:rPr lang="fi-FI" dirty="0" err="1"/>
              <a:t>than</a:t>
            </a:r>
            <a:r>
              <a:rPr lang="fi-FI" dirty="0"/>
              <a:t> 100% it </a:t>
            </a:r>
            <a:r>
              <a:rPr lang="fi-FI" dirty="0" err="1"/>
              <a:t>means</a:t>
            </a:r>
            <a:r>
              <a:rPr lang="fi-FI" dirty="0"/>
              <a:t> </a:t>
            </a:r>
            <a:r>
              <a:rPr lang="fi-FI" dirty="0" err="1"/>
              <a:t>that</a:t>
            </a:r>
            <a:r>
              <a:rPr lang="fi-FI" dirty="0"/>
              <a:t> </a:t>
            </a:r>
            <a:r>
              <a:rPr lang="fi-FI" dirty="0" err="1"/>
              <a:t>the</a:t>
            </a:r>
            <a:r>
              <a:rPr lang="fi-FI" dirty="0"/>
              <a:t> </a:t>
            </a:r>
            <a:r>
              <a:rPr lang="fi-FI" dirty="0" err="1"/>
              <a:t>company</a:t>
            </a:r>
            <a:r>
              <a:rPr lang="fi-FI" dirty="0"/>
              <a:t> </a:t>
            </a:r>
            <a:r>
              <a:rPr lang="fi-FI" dirty="0" err="1"/>
              <a:t>has</a:t>
            </a:r>
            <a:r>
              <a:rPr lang="fi-FI" dirty="0"/>
              <a:t> </a:t>
            </a:r>
            <a:r>
              <a:rPr lang="fi-FI" dirty="0" err="1"/>
              <a:t>more</a:t>
            </a:r>
            <a:r>
              <a:rPr lang="fi-FI" dirty="0"/>
              <a:t> </a:t>
            </a:r>
            <a:r>
              <a:rPr lang="fi-FI" dirty="0" err="1"/>
              <a:t>debt</a:t>
            </a:r>
            <a:r>
              <a:rPr lang="fi-FI" dirty="0"/>
              <a:t> </a:t>
            </a:r>
            <a:r>
              <a:rPr lang="fi-FI" dirty="0" err="1"/>
              <a:t>than</a:t>
            </a:r>
            <a:r>
              <a:rPr lang="fi-FI" dirty="0"/>
              <a:t> </a:t>
            </a:r>
            <a:r>
              <a:rPr lang="fi-FI" dirty="0" err="1"/>
              <a:t>assets</a:t>
            </a:r>
            <a:r>
              <a:rPr lang="fi-FI" dirty="0"/>
              <a:t>, </a:t>
            </a:r>
            <a:r>
              <a:rPr lang="fi-FI" dirty="0" err="1"/>
              <a:t>which</a:t>
            </a:r>
            <a:r>
              <a:rPr lang="fi-FI" dirty="0"/>
              <a:t> </a:t>
            </a:r>
            <a:r>
              <a:rPr lang="fi-FI" dirty="0" err="1"/>
              <a:t>increases</a:t>
            </a:r>
            <a:r>
              <a:rPr lang="fi-FI" dirty="0"/>
              <a:t> </a:t>
            </a:r>
            <a:r>
              <a:rPr lang="fi-FI" dirty="0" err="1"/>
              <a:t>the</a:t>
            </a:r>
            <a:r>
              <a:rPr lang="fi-FI" dirty="0"/>
              <a:t> </a:t>
            </a:r>
            <a:r>
              <a:rPr lang="fi-FI" dirty="0" err="1"/>
              <a:t>risk</a:t>
            </a:r>
            <a:r>
              <a:rPr lang="fi-FI" dirty="0"/>
              <a:t> </a:t>
            </a:r>
            <a:r>
              <a:rPr lang="fi-FI" dirty="0" err="1"/>
              <a:t>from</a:t>
            </a:r>
            <a:r>
              <a:rPr lang="fi-FI" dirty="0"/>
              <a:t> </a:t>
            </a:r>
            <a:r>
              <a:rPr lang="fi-FI" dirty="0" err="1"/>
              <a:t>higher</a:t>
            </a:r>
            <a:r>
              <a:rPr lang="fi-FI" dirty="0"/>
              <a:t> </a:t>
            </a:r>
            <a:r>
              <a:rPr lang="fi-FI" dirty="0" err="1"/>
              <a:t>interest</a:t>
            </a:r>
            <a:r>
              <a:rPr lang="fi-FI" dirty="0"/>
              <a:t> </a:t>
            </a:r>
            <a:r>
              <a:rPr lang="fi-FI" dirty="0" err="1"/>
              <a:t>rates</a:t>
            </a:r>
            <a:r>
              <a:rPr lang="fi-FI" dirty="0"/>
              <a:t> and </a:t>
            </a:r>
            <a:r>
              <a:rPr lang="fi-FI" dirty="0" err="1"/>
              <a:t>can</a:t>
            </a:r>
            <a:r>
              <a:rPr lang="fi-FI" dirty="0"/>
              <a:t> </a:t>
            </a:r>
            <a:r>
              <a:rPr lang="fi-FI" dirty="0" err="1"/>
              <a:t>make</a:t>
            </a:r>
            <a:r>
              <a:rPr lang="fi-FI" dirty="0"/>
              <a:t> </a:t>
            </a:r>
            <a:r>
              <a:rPr lang="fi-FI" dirty="0" err="1"/>
              <a:t>getting</a:t>
            </a:r>
            <a:r>
              <a:rPr lang="fi-FI" dirty="0"/>
              <a:t> </a:t>
            </a:r>
            <a:r>
              <a:rPr lang="fi-FI" dirty="0" err="1"/>
              <a:t>future</a:t>
            </a:r>
            <a:r>
              <a:rPr lang="fi-FI" dirty="0"/>
              <a:t> </a:t>
            </a:r>
            <a:r>
              <a:rPr lang="fi-FI" dirty="0" err="1"/>
              <a:t>credit</a:t>
            </a:r>
            <a:r>
              <a:rPr lang="fi-FI" dirty="0"/>
              <a:t> </a:t>
            </a:r>
            <a:r>
              <a:rPr lang="fi-FI" dirty="0" err="1"/>
              <a:t>more</a:t>
            </a:r>
            <a:r>
              <a:rPr lang="fi-FI" dirty="0"/>
              <a:t> </a:t>
            </a:r>
            <a:r>
              <a:rPr lang="fi-FI" dirty="0" err="1"/>
              <a:t>difficult</a:t>
            </a:r>
            <a:endParaRPr lang="fi-FI" dirty="0"/>
          </a:p>
          <a:p>
            <a:pPr marL="171450" indent="-171450">
              <a:buFontTx/>
              <a:buChar char="-"/>
            </a:pPr>
            <a:r>
              <a:rPr lang="fi-FI" dirty="0" err="1"/>
              <a:t>The</a:t>
            </a:r>
            <a:r>
              <a:rPr lang="fi-FI" dirty="0"/>
              <a:t> </a:t>
            </a:r>
            <a:r>
              <a:rPr lang="fi-FI" dirty="0" err="1"/>
              <a:t>level</a:t>
            </a:r>
            <a:r>
              <a:rPr lang="fi-FI" dirty="0"/>
              <a:t> of </a:t>
            </a:r>
            <a:r>
              <a:rPr lang="fi-FI" dirty="0" err="1"/>
              <a:t>indebtedness</a:t>
            </a:r>
            <a:r>
              <a:rPr lang="fi-FI" dirty="0"/>
              <a:t> </a:t>
            </a:r>
            <a:r>
              <a:rPr lang="fi-FI" dirty="0" err="1"/>
              <a:t>can</a:t>
            </a:r>
            <a:r>
              <a:rPr lang="fi-FI" dirty="0"/>
              <a:t> </a:t>
            </a:r>
            <a:r>
              <a:rPr lang="fi-FI" dirty="0" err="1"/>
              <a:t>vary</a:t>
            </a:r>
            <a:r>
              <a:rPr lang="fi-FI" dirty="0"/>
              <a:t> </a:t>
            </a:r>
            <a:r>
              <a:rPr lang="fi-FI" dirty="0" err="1"/>
              <a:t>widely</a:t>
            </a:r>
            <a:r>
              <a:rPr lang="fi-FI" dirty="0"/>
              <a:t> </a:t>
            </a:r>
            <a:r>
              <a:rPr lang="fi-FI" dirty="0" err="1"/>
              <a:t>between</a:t>
            </a:r>
            <a:r>
              <a:rPr lang="fi-FI" dirty="0"/>
              <a:t> </a:t>
            </a:r>
            <a:r>
              <a:rPr lang="fi-FI" dirty="0" err="1"/>
              <a:t>companies</a:t>
            </a:r>
            <a:r>
              <a:rPr lang="fi-FI" dirty="0"/>
              <a:t>, </a:t>
            </a:r>
            <a:r>
              <a:rPr lang="fi-FI" dirty="0" err="1"/>
              <a:t>especially</a:t>
            </a:r>
            <a:r>
              <a:rPr lang="fi-FI" dirty="0"/>
              <a:t> </a:t>
            </a:r>
            <a:r>
              <a:rPr lang="fi-FI" dirty="0" err="1"/>
              <a:t>when</a:t>
            </a:r>
            <a:r>
              <a:rPr lang="fi-FI" dirty="0"/>
              <a:t> </a:t>
            </a:r>
            <a:r>
              <a:rPr lang="fi-FI" dirty="0" err="1"/>
              <a:t>comparing</a:t>
            </a:r>
            <a:r>
              <a:rPr lang="fi-FI" dirty="0"/>
              <a:t> </a:t>
            </a:r>
            <a:r>
              <a:rPr lang="fi-FI" dirty="0" err="1"/>
              <a:t>different</a:t>
            </a:r>
            <a:r>
              <a:rPr lang="fi-FI" dirty="0"/>
              <a:t> </a:t>
            </a:r>
            <a:r>
              <a:rPr lang="fi-FI" dirty="0" err="1"/>
              <a:t>industries</a:t>
            </a:r>
            <a:endParaRPr lang="fi-FI" dirty="0"/>
          </a:p>
          <a:p>
            <a:pPr marL="171450" indent="-171450">
              <a:buFontTx/>
              <a:buChar char="-"/>
            </a:pPr>
            <a:r>
              <a:rPr lang="fi-FI" dirty="0"/>
              <a:t>As Spotify </a:t>
            </a:r>
            <a:r>
              <a:rPr lang="fi-FI" dirty="0" err="1"/>
              <a:t>had</a:t>
            </a:r>
            <a:r>
              <a:rPr lang="fi-FI" dirty="0"/>
              <a:t> no </a:t>
            </a:r>
            <a:r>
              <a:rPr lang="fi-FI" dirty="0" err="1"/>
              <a:t>interest-bearing</a:t>
            </a:r>
            <a:r>
              <a:rPr lang="fi-FI" dirty="0"/>
              <a:t> </a:t>
            </a:r>
            <a:r>
              <a:rPr lang="fi-FI" dirty="0" err="1"/>
              <a:t>debt</a:t>
            </a:r>
            <a:r>
              <a:rPr lang="fi-FI" dirty="0"/>
              <a:t> in </a:t>
            </a:r>
            <a:r>
              <a:rPr lang="fi-FI" dirty="0" err="1"/>
              <a:t>the</a:t>
            </a:r>
            <a:r>
              <a:rPr lang="fi-FI" dirty="0"/>
              <a:t> </a:t>
            </a:r>
            <a:r>
              <a:rPr lang="fi-FI" dirty="0" err="1"/>
              <a:t>end</a:t>
            </a:r>
            <a:r>
              <a:rPr lang="fi-FI" dirty="0"/>
              <a:t> of 2018, </a:t>
            </a:r>
            <a:r>
              <a:rPr lang="fi-FI" dirty="0" err="1"/>
              <a:t>their</a:t>
            </a:r>
            <a:r>
              <a:rPr lang="fi-FI" dirty="0"/>
              <a:t> </a:t>
            </a:r>
            <a:r>
              <a:rPr lang="fi-FI" dirty="0" err="1"/>
              <a:t>debt</a:t>
            </a:r>
            <a:r>
              <a:rPr lang="fi-FI" dirty="0"/>
              <a:t> </a:t>
            </a:r>
            <a:r>
              <a:rPr lang="fi-FI" dirty="0" err="1"/>
              <a:t>ratio</a:t>
            </a:r>
            <a:r>
              <a:rPr lang="fi-FI" dirty="0"/>
              <a:t> </a:t>
            </a:r>
            <a:r>
              <a:rPr lang="fi-FI" dirty="0" err="1"/>
              <a:t>was</a:t>
            </a:r>
            <a:r>
              <a:rPr lang="fi-FI" dirty="0"/>
              <a:t> 0, </a:t>
            </a:r>
            <a:r>
              <a:rPr lang="fi-FI" dirty="0" err="1"/>
              <a:t>which</a:t>
            </a:r>
            <a:r>
              <a:rPr lang="fi-FI" dirty="0"/>
              <a:t> is </a:t>
            </a:r>
            <a:r>
              <a:rPr lang="fi-FI" dirty="0" err="1"/>
              <a:t>lower</a:t>
            </a:r>
            <a:r>
              <a:rPr lang="fi-FI" dirty="0"/>
              <a:t> </a:t>
            </a:r>
            <a:r>
              <a:rPr lang="fi-FI" dirty="0" err="1"/>
              <a:t>than</a:t>
            </a:r>
            <a:r>
              <a:rPr lang="fi-FI" dirty="0"/>
              <a:t> </a:t>
            </a:r>
            <a:r>
              <a:rPr lang="fi-FI" dirty="0" err="1"/>
              <a:t>their</a:t>
            </a:r>
            <a:r>
              <a:rPr lang="fi-FI" dirty="0"/>
              <a:t> </a:t>
            </a:r>
            <a:r>
              <a:rPr lang="fi-FI" dirty="0" err="1"/>
              <a:t>competitors</a:t>
            </a:r>
            <a:r>
              <a:rPr lang="fi-FI" dirty="0"/>
              <a:t>. </a:t>
            </a:r>
            <a:r>
              <a:rPr lang="fi-FI" dirty="0" err="1"/>
              <a:t>This</a:t>
            </a:r>
            <a:r>
              <a:rPr lang="fi-FI" dirty="0"/>
              <a:t> </a:t>
            </a:r>
            <a:r>
              <a:rPr lang="fi-FI" dirty="0" err="1"/>
              <a:t>indicates</a:t>
            </a:r>
            <a:r>
              <a:rPr lang="fi-FI" dirty="0"/>
              <a:t> </a:t>
            </a:r>
            <a:r>
              <a:rPr lang="fi-FI" dirty="0" err="1"/>
              <a:t>that</a:t>
            </a:r>
            <a:r>
              <a:rPr lang="fi-FI" dirty="0"/>
              <a:t> </a:t>
            </a:r>
            <a:r>
              <a:rPr lang="fi-FI" dirty="0" err="1"/>
              <a:t>although</a:t>
            </a:r>
            <a:r>
              <a:rPr lang="fi-FI" dirty="0"/>
              <a:t> Spotify </a:t>
            </a:r>
            <a:r>
              <a:rPr lang="fi-FI" dirty="0" err="1"/>
              <a:t>has</a:t>
            </a:r>
            <a:r>
              <a:rPr lang="fi-FI" dirty="0"/>
              <a:t> </a:t>
            </a:r>
            <a:r>
              <a:rPr lang="fi-FI" dirty="0" err="1"/>
              <a:t>been</a:t>
            </a:r>
            <a:r>
              <a:rPr lang="fi-FI" dirty="0"/>
              <a:t> operating at a </a:t>
            </a:r>
            <a:r>
              <a:rPr lang="fi-FI" dirty="0" err="1"/>
              <a:t>loss</a:t>
            </a:r>
            <a:r>
              <a:rPr lang="fi-FI" dirty="0"/>
              <a:t>, </a:t>
            </a:r>
            <a:r>
              <a:rPr lang="fi-FI" dirty="0" err="1"/>
              <a:t>they</a:t>
            </a:r>
            <a:r>
              <a:rPr lang="fi-FI" dirty="0"/>
              <a:t> </a:t>
            </a:r>
            <a:r>
              <a:rPr lang="fi-FI" dirty="0" err="1"/>
              <a:t>could</a:t>
            </a:r>
            <a:r>
              <a:rPr lang="fi-FI" dirty="0"/>
              <a:t> </a:t>
            </a:r>
            <a:r>
              <a:rPr lang="fi-FI" dirty="0" err="1"/>
              <a:t>most</a:t>
            </a:r>
            <a:r>
              <a:rPr lang="fi-FI" dirty="0"/>
              <a:t> </a:t>
            </a:r>
            <a:r>
              <a:rPr lang="fi-FI" dirty="0" err="1"/>
              <a:t>likely</a:t>
            </a:r>
            <a:r>
              <a:rPr lang="fi-FI" dirty="0"/>
              <a:t> </a:t>
            </a:r>
            <a:r>
              <a:rPr lang="fi-FI" dirty="0" err="1"/>
              <a:t>still</a:t>
            </a:r>
            <a:r>
              <a:rPr lang="fi-FI" dirty="0"/>
              <a:t> </a:t>
            </a:r>
            <a:r>
              <a:rPr lang="fi-FI" dirty="0" err="1"/>
              <a:t>raise</a:t>
            </a:r>
            <a:r>
              <a:rPr lang="fi-FI" dirty="0"/>
              <a:t> </a:t>
            </a:r>
            <a:r>
              <a:rPr lang="fi-FI" dirty="0" err="1"/>
              <a:t>more</a:t>
            </a:r>
            <a:r>
              <a:rPr lang="fi-FI" dirty="0"/>
              <a:t> </a:t>
            </a:r>
            <a:r>
              <a:rPr lang="fi-FI" dirty="0" err="1"/>
              <a:t>funds</a:t>
            </a:r>
            <a:r>
              <a:rPr lang="fi-FI" dirty="0"/>
              <a:t> </a:t>
            </a:r>
            <a:r>
              <a:rPr lang="fi-FI" dirty="0" err="1"/>
              <a:t>by</a:t>
            </a:r>
            <a:r>
              <a:rPr lang="fi-FI" dirty="0"/>
              <a:t> </a:t>
            </a:r>
            <a:r>
              <a:rPr lang="fi-FI" dirty="0" err="1"/>
              <a:t>taking</a:t>
            </a:r>
            <a:r>
              <a:rPr lang="fi-FI" dirty="0"/>
              <a:t> </a:t>
            </a:r>
            <a:r>
              <a:rPr lang="fi-FI" dirty="0" err="1"/>
              <a:t>loans</a:t>
            </a:r>
            <a:endParaRPr lang="fi-FI" dirty="0"/>
          </a:p>
          <a:p>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23</a:t>
            </a:fld>
            <a:endParaRPr lang="fi-FI"/>
          </a:p>
        </p:txBody>
      </p:sp>
    </p:spTree>
    <p:extLst>
      <p:ext uri="{BB962C8B-B14F-4D97-AF65-F5344CB8AC3E}">
        <p14:creationId xmlns:p14="http://schemas.microsoft.com/office/powerpoint/2010/main" val="408014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For </a:t>
            </a:r>
            <a:r>
              <a:rPr lang="fi-FI" dirty="0" err="1"/>
              <a:t>this</a:t>
            </a:r>
            <a:r>
              <a:rPr lang="fi-FI" dirty="0"/>
              <a:t> </a:t>
            </a:r>
            <a:r>
              <a:rPr lang="fi-FI" dirty="0" err="1"/>
              <a:t>week’s</a:t>
            </a:r>
            <a:r>
              <a:rPr lang="fi-FI" dirty="0"/>
              <a:t> </a:t>
            </a:r>
            <a:r>
              <a:rPr lang="fi-FI" dirty="0" err="1"/>
              <a:t>assignment</a:t>
            </a:r>
            <a:r>
              <a:rPr lang="fi-FI" dirty="0"/>
              <a:t>, </a:t>
            </a:r>
            <a:r>
              <a:rPr lang="fi-FI" dirty="0" err="1"/>
              <a:t>you</a:t>
            </a:r>
            <a:r>
              <a:rPr lang="fi-FI" dirty="0"/>
              <a:t> </a:t>
            </a:r>
            <a:r>
              <a:rPr lang="fi-FI" dirty="0" err="1"/>
              <a:t>will</a:t>
            </a:r>
            <a:r>
              <a:rPr lang="fi-FI" dirty="0"/>
              <a:t> </a:t>
            </a:r>
            <a:r>
              <a:rPr lang="fi-FI" dirty="0" err="1"/>
              <a:t>have</a:t>
            </a:r>
            <a:r>
              <a:rPr lang="fi-FI" dirty="0"/>
              <a:t> to </a:t>
            </a:r>
            <a:r>
              <a:rPr lang="fi-FI" dirty="0" err="1"/>
              <a:t>submit</a:t>
            </a:r>
            <a:r>
              <a:rPr lang="fi-FI" dirty="0"/>
              <a:t> </a:t>
            </a:r>
            <a:r>
              <a:rPr lang="fi-FI" dirty="0" err="1"/>
              <a:t>two</a:t>
            </a:r>
            <a:r>
              <a:rPr lang="fi-FI" dirty="0"/>
              <a:t> </a:t>
            </a:r>
            <a:r>
              <a:rPr lang="fi-FI" dirty="0" err="1"/>
              <a:t>separate</a:t>
            </a:r>
            <a:r>
              <a:rPr lang="fi-FI" dirty="0"/>
              <a:t> </a:t>
            </a:r>
            <a:r>
              <a:rPr lang="fi-FI" dirty="0" err="1"/>
              <a:t>files</a:t>
            </a:r>
            <a:r>
              <a:rPr lang="fi-FI" dirty="0"/>
              <a:t>: An </a:t>
            </a:r>
            <a:r>
              <a:rPr lang="fi-FI" dirty="0" err="1"/>
              <a:t>excel</a:t>
            </a:r>
            <a:r>
              <a:rPr lang="fi-FI" dirty="0"/>
              <a:t> </a:t>
            </a:r>
            <a:r>
              <a:rPr lang="fi-FI" dirty="0" err="1"/>
              <a:t>sheet</a:t>
            </a:r>
            <a:r>
              <a:rPr lang="fi-FI" dirty="0"/>
              <a:t> </a:t>
            </a:r>
            <a:r>
              <a:rPr lang="fi-FI" dirty="0" err="1"/>
              <a:t>with</a:t>
            </a:r>
            <a:r>
              <a:rPr lang="fi-FI" dirty="0"/>
              <a:t> </a:t>
            </a:r>
            <a:r>
              <a:rPr lang="fi-FI" dirty="0" err="1"/>
              <a:t>your</a:t>
            </a:r>
            <a:r>
              <a:rPr lang="fi-FI" dirty="0"/>
              <a:t> </a:t>
            </a:r>
            <a:r>
              <a:rPr lang="fi-FI" dirty="0" err="1"/>
              <a:t>calculations</a:t>
            </a:r>
            <a:r>
              <a:rPr lang="fi-FI" dirty="0"/>
              <a:t> and a pdf </a:t>
            </a:r>
            <a:r>
              <a:rPr lang="fi-FI" dirty="0" err="1"/>
              <a:t>document</a:t>
            </a:r>
            <a:r>
              <a:rPr lang="fi-FI" dirty="0"/>
              <a:t> </a:t>
            </a:r>
            <a:r>
              <a:rPr lang="fi-FI" dirty="0" err="1"/>
              <a:t>with</a:t>
            </a:r>
            <a:r>
              <a:rPr lang="fi-FI" dirty="0"/>
              <a:t> </a:t>
            </a:r>
            <a:r>
              <a:rPr lang="fi-FI" dirty="0" err="1"/>
              <a:t>assessment</a:t>
            </a:r>
            <a:r>
              <a:rPr lang="fi-FI" dirty="0"/>
              <a:t> of </a:t>
            </a:r>
            <a:r>
              <a:rPr lang="fi-FI" dirty="0" err="1"/>
              <a:t>profitability</a:t>
            </a:r>
            <a:r>
              <a:rPr lang="fi-FI" dirty="0"/>
              <a:t>, </a:t>
            </a:r>
            <a:r>
              <a:rPr lang="fi-FI" dirty="0" err="1"/>
              <a:t>liquidity</a:t>
            </a:r>
            <a:r>
              <a:rPr lang="fi-FI" dirty="0"/>
              <a:t>, and </a:t>
            </a:r>
            <a:r>
              <a:rPr lang="fi-FI" dirty="0" err="1"/>
              <a:t>solvency</a:t>
            </a:r>
            <a:endParaRPr lang="fi-FI" dirty="0"/>
          </a:p>
          <a:p>
            <a:pPr marL="171450" indent="-171450">
              <a:buFontTx/>
              <a:buChar char="-"/>
            </a:pPr>
            <a:r>
              <a:rPr lang="fi-FI" dirty="0" err="1"/>
              <a:t>Download</a:t>
            </a:r>
            <a:r>
              <a:rPr lang="fi-FI" dirty="0"/>
              <a:t> </a:t>
            </a:r>
            <a:r>
              <a:rPr lang="fi-FI" dirty="0" err="1"/>
              <a:t>the</a:t>
            </a:r>
            <a:r>
              <a:rPr lang="fi-FI" dirty="0"/>
              <a:t> </a:t>
            </a:r>
            <a:r>
              <a:rPr lang="fi-FI" dirty="0" err="1"/>
              <a:t>excel</a:t>
            </a:r>
            <a:r>
              <a:rPr lang="fi-FI" dirty="0"/>
              <a:t> </a:t>
            </a:r>
            <a:r>
              <a:rPr lang="fi-FI" dirty="0" err="1"/>
              <a:t>file</a:t>
            </a:r>
            <a:r>
              <a:rPr lang="fi-FI" dirty="0"/>
              <a:t> </a:t>
            </a:r>
            <a:r>
              <a:rPr lang="fi-FI" dirty="0" err="1"/>
              <a:t>from</a:t>
            </a:r>
            <a:r>
              <a:rPr lang="fi-FI" dirty="0"/>
              <a:t> </a:t>
            </a:r>
            <a:r>
              <a:rPr lang="fi-FI" dirty="0" err="1"/>
              <a:t>MyCourses</a:t>
            </a:r>
            <a:r>
              <a:rPr lang="fi-FI" dirty="0"/>
              <a:t>, </a:t>
            </a:r>
            <a:r>
              <a:rPr lang="fi-FI" dirty="0" err="1"/>
              <a:t>fill</a:t>
            </a:r>
            <a:r>
              <a:rPr lang="fi-FI" dirty="0"/>
              <a:t> </a:t>
            </a:r>
            <a:r>
              <a:rPr lang="fi-FI" dirty="0" err="1"/>
              <a:t>the</a:t>
            </a:r>
            <a:r>
              <a:rPr lang="fi-FI" dirty="0"/>
              <a:t> </a:t>
            </a:r>
            <a:r>
              <a:rPr lang="fi-FI" dirty="0" err="1"/>
              <a:t>grey</a:t>
            </a:r>
            <a:r>
              <a:rPr lang="fi-FI" dirty="0"/>
              <a:t> </a:t>
            </a:r>
            <a:r>
              <a:rPr lang="fi-FI" dirty="0" err="1"/>
              <a:t>cells</a:t>
            </a:r>
            <a:r>
              <a:rPr lang="fi-FI" dirty="0"/>
              <a:t> </a:t>
            </a:r>
            <a:r>
              <a:rPr lang="fi-FI" dirty="0" err="1"/>
              <a:t>with</a:t>
            </a:r>
            <a:r>
              <a:rPr lang="fi-FI" dirty="0"/>
              <a:t> </a:t>
            </a:r>
            <a:r>
              <a:rPr lang="fi-FI" dirty="0" err="1"/>
              <a:t>your</a:t>
            </a:r>
            <a:r>
              <a:rPr lang="fi-FI" dirty="0"/>
              <a:t> </a:t>
            </a:r>
            <a:r>
              <a:rPr lang="fi-FI" dirty="0" err="1"/>
              <a:t>group’s</a:t>
            </a:r>
            <a:r>
              <a:rPr lang="fi-FI" dirty="0"/>
              <a:t> </a:t>
            </a:r>
            <a:r>
              <a:rPr lang="fi-FI" dirty="0" err="1"/>
              <a:t>own</a:t>
            </a:r>
            <a:r>
              <a:rPr lang="fi-FI" dirty="0"/>
              <a:t> data, and </a:t>
            </a:r>
            <a:r>
              <a:rPr lang="fi-FI" dirty="0" err="1"/>
              <a:t>create</a:t>
            </a:r>
            <a:r>
              <a:rPr lang="fi-FI" dirty="0"/>
              <a:t> </a:t>
            </a:r>
            <a:r>
              <a:rPr lang="fi-FI" dirty="0" err="1"/>
              <a:t>formulas</a:t>
            </a:r>
            <a:r>
              <a:rPr lang="fi-FI" dirty="0"/>
              <a:t> for </a:t>
            </a:r>
            <a:r>
              <a:rPr lang="fi-FI" dirty="0" err="1"/>
              <a:t>the</a:t>
            </a:r>
            <a:r>
              <a:rPr lang="fi-FI" dirty="0"/>
              <a:t> </a:t>
            </a:r>
            <a:r>
              <a:rPr lang="fi-FI" dirty="0" err="1"/>
              <a:t>blue</a:t>
            </a:r>
            <a:r>
              <a:rPr lang="fi-FI" dirty="0"/>
              <a:t> </a:t>
            </a:r>
            <a:r>
              <a:rPr lang="fi-FI" dirty="0" err="1"/>
              <a:t>cells</a:t>
            </a:r>
            <a:r>
              <a:rPr lang="fi-FI" dirty="0"/>
              <a:t> to </a:t>
            </a:r>
            <a:r>
              <a:rPr lang="fi-FI" dirty="0" err="1"/>
              <a:t>fill</a:t>
            </a:r>
            <a:r>
              <a:rPr lang="fi-FI" dirty="0"/>
              <a:t> out </a:t>
            </a:r>
            <a:r>
              <a:rPr lang="fi-FI" dirty="0" err="1"/>
              <a:t>the</a:t>
            </a:r>
            <a:r>
              <a:rPr lang="fi-FI" dirty="0"/>
              <a:t> </a:t>
            </a:r>
            <a:r>
              <a:rPr lang="fi-FI" dirty="0" err="1"/>
              <a:t>rest</a:t>
            </a:r>
            <a:r>
              <a:rPr lang="fi-FI" dirty="0"/>
              <a:t> of </a:t>
            </a:r>
            <a:r>
              <a:rPr lang="fi-FI" dirty="0" err="1"/>
              <a:t>the</a:t>
            </a:r>
            <a:r>
              <a:rPr lang="fi-FI" dirty="0"/>
              <a:t> </a:t>
            </a:r>
            <a:r>
              <a:rPr lang="fi-FI" dirty="0" err="1"/>
              <a:t>sheet</a:t>
            </a:r>
            <a:endParaRPr lang="fi-FI" dirty="0"/>
          </a:p>
          <a:p>
            <a:pPr marL="171450" indent="-171450">
              <a:buFontTx/>
              <a:buChar char="-"/>
            </a:pPr>
            <a:r>
              <a:rPr lang="fi-FI" dirty="0"/>
              <a:t>In </a:t>
            </a:r>
            <a:r>
              <a:rPr lang="fi-FI" dirty="0" err="1"/>
              <a:t>this</a:t>
            </a:r>
            <a:r>
              <a:rPr lang="fi-FI" dirty="0"/>
              <a:t> </a:t>
            </a:r>
            <a:r>
              <a:rPr lang="fi-FI" dirty="0" err="1"/>
              <a:t>exercise</a:t>
            </a:r>
            <a:r>
              <a:rPr lang="fi-FI" dirty="0"/>
              <a:t>, </a:t>
            </a:r>
            <a:r>
              <a:rPr lang="fi-FI" dirty="0" err="1"/>
              <a:t>your</a:t>
            </a:r>
            <a:r>
              <a:rPr lang="fi-FI" dirty="0"/>
              <a:t> </a:t>
            </a:r>
            <a:r>
              <a:rPr lang="fi-FI" dirty="0" err="1"/>
              <a:t>company</a:t>
            </a:r>
            <a:r>
              <a:rPr lang="fi-FI" dirty="0"/>
              <a:t> </a:t>
            </a:r>
            <a:r>
              <a:rPr lang="fi-FI" dirty="0" err="1"/>
              <a:t>will</a:t>
            </a:r>
            <a:r>
              <a:rPr lang="fi-FI" dirty="0"/>
              <a:t> </a:t>
            </a:r>
            <a:r>
              <a:rPr lang="fi-FI" dirty="0" err="1"/>
              <a:t>be</a:t>
            </a:r>
            <a:r>
              <a:rPr lang="fi-FI" dirty="0"/>
              <a:t> </a:t>
            </a:r>
            <a:r>
              <a:rPr lang="fi-FI" dirty="0" err="1"/>
              <a:t>doing</a:t>
            </a:r>
            <a:r>
              <a:rPr lang="fi-FI" dirty="0"/>
              <a:t> business in </a:t>
            </a:r>
            <a:r>
              <a:rPr lang="fi-FI" dirty="0" err="1"/>
              <a:t>years</a:t>
            </a:r>
            <a:r>
              <a:rPr lang="fi-FI" dirty="0"/>
              <a:t> 1-4 and in </a:t>
            </a:r>
            <a:r>
              <a:rPr lang="fi-FI" dirty="0" err="1"/>
              <a:t>the</a:t>
            </a:r>
            <a:r>
              <a:rPr lang="fi-FI" dirty="0"/>
              <a:t> 5th </a:t>
            </a:r>
            <a:r>
              <a:rPr lang="fi-FI" dirty="0" err="1"/>
              <a:t>year</a:t>
            </a:r>
            <a:r>
              <a:rPr lang="fi-FI" dirty="0"/>
              <a:t> it </a:t>
            </a:r>
            <a:r>
              <a:rPr lang="fi-FI" dirty="0" err="1"/>
              <a:t>has</a:t>
            </a:r>
            <a:r>
              <a:rPr lang="fi-FI" dirty="0"/>
              <a:t> </a:t>
            </a:r>
            <a:r>
              <a:rPr lang="fi-FI" dirty="0" err="1"/>
              <a:t>been</a:t>
            </a:r>
            <a:r>
              <a:rPr lang="fi-FI" dirty="0"/>
              <a:t> </a:t>
            </a:r>
            <a:r>
              <a:rPr lang="fi-FI" dirty="0" err="1"/>
              <a:t>closed</a:t>
            </a:r>
            <a:r>
              <a:rPr lang="fi-FI" dirty="0"/>
              <a:t> </a:t>
            </a:r>
            <a:r>
              <a:rPr lang="fi-FI" dirty="0" err="1"/>
              <a:t>down</a:t>
            </a:r>
            <a:endParaRPr lang="fi-FI" dirty="0"/>
          </a:p>
          <a:p>
            <a:pPr marL="171450" indent="-171450">
              <a:buFontTx/>
              <a:buChar char="-"/>
            </a:pPr>
            <a:r>
              <a:rPr lang="fi-FI" dirty="0" err="1"/>
              <a:t>This</a:t>
            </a:r>
            <a:r>
              <a:rPr lang="fi-FI" dirty="0"/>
              <a:t> </a:t>
            </a:r>
            <a:r>
              <a:rPr lang="fi-FI" dirty="0" err="1"/>
              <a:t>means</a:t>
            </a:r>
            <a:r>
              <a:rPr lang="fi-FI" dirty="0"/>
              <a:t> </a:t>
            </a:r>
            <a:r>
              <a:rPr lang="fi-FI" dirty="0" err="1"/>
              <a:t>that</a:t>
            </a:r>
            <a:r>
              <a:rPr lang="fi-FI" dirty="0"/>
              <a:t> in </a:t>
            </a:r>
            <a:r>
              <a:rPr lang="fi-FI" dirty="0" err="1"/>
              <a:t>year</a:t>
            </a:r>
            <a:r>
              <a:rPr lang="fi-FI" dirty="0"/>
              <a:t> 5, net </a:t>
            </a:r>
            <a:r>
              <a:rPr lang="fi-FI" dirty="0" err="1"/>
              <a:t>sales</a:t>
            </a:r>
            <a:r>
              <a:rPr lang="fi-FI" dirty="0"/>
              <a:t>, </a:t>
            </a:r>
            <a:r>
              <a:rPr lang="fi-FI" dirty="0" err="1"/>
              <a:t>depreciations</a:t>
            </a:r>
            <a:r>
              <a:rPr lang="fi-FI" dirty="0"/>
              <a:t>, </a:t>
            </a:r>
            <a:r>
              <a:rPr lang="fi-FI" dirty="0" err="1"/>
              <a:t>debt</a:t>
            </a:r>
            <a:r>
              <a:rPr lang="fi-FI" dirty="0"/>
              <a:t>, </a:t>
            </a:r>
            <a:r>
              <a:rPr lang="fi-FI" dirty="0" err="1"/>
              <a:t>fixed</a:t>
            </a:r>
            <a:r>
              <a:rPr lang="fi-FI" dirty="0"/>
              <a:t> </a:t>
            </a:r>
            <a:r>
              <a:rPr lang="fi-FI" dirty="0" err="1"/>
              <a:t>assets</a:t>
            </a:r>
            <a:r>
              <a:rPr lang="fi-FI" dirty="0"/>
              <a:t> and </a:t>
            </a:r>
            <a:r>
              <a:rPr lang="fi-FI" dirty="0" err="1"/>
              <a:t>working</a:t>
            </a:r>
            <a:r>
              <a:rPr lang="fi-FI" dirty="0"/>
              <a:t> capital </a:t>
            </a:r>
            <a:r>
              <a:rPr lang="fi-FI" dirty="0" err="1"/>
              <a:t>will</a:t>
            </a:r>
            <a:r>
              <a:rPr lang="fi-FI" dirty="0"/>
              <a:t> </a:t>
            </a:r>
            <a:r>
              <a:rPr lang="fi-FI" dirty="0" err="1"/>
              <a:t>be</a:t>
            </a:r>
            <a:r>
              <a:rPr lang="fi-FI" dirty="0"/>
              <a:t> </a:t>
            </a:r>
            <a:r>
              <a:rPr lang="fi-FI" dirty="0" err="1"/>
              <a:t>valued</a:t>
            </a:r>
            <a:r>
              <a:rPr lang="fi-FI" dirty="0"/>
              <a:t> at 0</a:t>
            </a:r>
          </a:p>
          <a:p>
            <a:pPr marL="171450" indent="-171450">
              <a:buFontTx/>
              <a:buChar char="-"/>
            </a:pPr>
            <a:r>
              <a:rPr lang="fi-FI" dirty="0" err="1"/>
              <a:t>You</a:t>
            </a:r>
            <a:r>
              <a:rPr lang="fi-FI" dirty="0"/>
              <a:t> </a:t>
            </a:r>
            <a:r>
              <a:rPr lang="fi-FI" dirty="0" err="1"/>
              <a:t>can</a:t>
            </a:r>
            <a:r>
              <a:rPr lang="fi-FI" dirty="0"/>
              <a:t> </a:t>
            </a:r>
            <a:r>
              <a:rPr lang="fi-FI" dirty="0" err="1"/>
              <a:t>use</a:t>
            </a:r>
            <a:r>
              <a:rPr lang="fi-FI" dirty="0"/>
              <a:t> </a:t>
            </a:r>
            <a:r>
              <a:rPr lang="fi-FI" dirty="0" err="1"/>
              <a:t>the</a:t>
            </a:r>
            <a:r>
              <a:rPr lang="fi-FI" dirty="0"/>
              <a:t> </a:t>
            </a:r>
            <a:r>
              <a:rPr lang="fi-FI" dirty="0" err="1"/>
              <a:t>analysis</a:t>
            </a:r>
            <a:r>
              <a:rPr lang="fi-FI" dirty="0"/>
              <a:t> </a:t>
            </a:r>
            <a:r>
              <a:rPr lang="fi-FI" dirty="0" err="1"/>
              <a:t>from</a:t>
            </a:r>
            <a:r>
              <a:rPr lang="fi-FI" dirty="0"/>
              <a:t> </a:t>
            </a:r>
            <a:r>
              <a:rPr lang="fi-FI" dirty="0" err="1"/>
              <a:t>previous</a:t>
            </a:r>
            <a:r>
              <a:rPr lang="fi-FI" dirty="0"/>
              <a:t> </a:t>
            </a:r>
            <a:r>
              <a:rPr lang="fi-FI" dirty="0" err="1"/>
              <a:t>assignments</a:t>
            </a:r>
            <a:r>
              <a:rPr lang="fi-FI" dirty="0"/>
              <a:t> to </a:t>
            </a:r>
            <a:r>
              <a:rPr lang="fi-FI" dirty="0" err="1"/>
              <a:t>determine</a:t>
            </a:r>
            <a:r>
              <a:rPr lang="fi-FI" dirty="0"/>
              <a:t> </a:t>
            </a:r>
            <a:r>
              <a:rPr lang="fi-FI" dirty="0" err="1"/>
              <a:t>your</a:t>
            </a:r>
            <a:r>
              <a:rPr lang="fi-FI" dirty="0"/>
              <a:t> </a:t>
            </a:r>
            <a:r>
              <a:rPr lang="fi-FI" dirty="0" err="1"/>
              <a:t>revenue</a:t>
            </a:r>
            <a:endParaRPr lang="fi-FI" dirty="0"/>
          </a:p>
          <a:p>
            <a:pPr marL="171450" indent="-171450">
              <a:buFontTx/>
              <a:buChar char="-"/>
            </a:pPr>
            <a:endParaRPr lang="fi-FI" dirty="0"/>
          </a:p>
          <a:p>
            <a:pPr marL="171450" indent="-171450">
              <a:buFontTx/>
              <a:buChar char="-"/>
            </a:pPr>
            <a:r>
              <a:rPr lang="fi-FI" dirty="0"/>
              <a:t>In </a:t>
            </a:r>
            <a:r>
              <a:rPr lang="fi-FI" dirty="0" err="1"/>
              <a:t>the</a:t>
            </a:r>
            <a:r>
              <a:rPr lang="fi-FI" dirty="0"/>
              <a:t> </a:t>
            </a:r>
            <a:r>
              <a:rPr lang="fi-FI" dirty="0" err="1"/>
              <a:t>second</a:t>
            </a:r>
            <a:r>
              <a:rPr lang="fi-FI" dirty="0"/>
              <a:t> </a:t>
            </a:r>
            <a:r>
              <a:rPr lang="fi-FI" dirty="0" err="1"/>
              <a:t>part</a:t>
            </a:r>
            <a:r>
              <a:rPr lang="fi-FI" dirty="0"/>
              <a:t> </a:t>
            </a:r>
            <a:r>
              <a:rPr lang="fi-FI" dirty="0" err="1"/>
              <a:t>you</a:t>
            </a:r>
            <a:r>
              <a:rPr lang="fi-FI" dirty="0"/>
              <a:t> </a:t>
            </a:r>
            <a:r>
              <a:rPr lang="fi-FI" dirty="0" err="1"/>
              <a:t>will</a:t>
            </a:r>
            <a:r>
              <a:rPr lang="fi-FI" dirty="0"/>
              <a:t> </a:t>
            </a:r>
            <a:r>
              <a:rPr lang="fi-FI" dirty="0" err="1"/>
              <a:t>be</a:t>
            </a:r>
            <a:r>
              <a:rPr lang="fi-FI" dirty="0"/>
              <a:t> </a:t>
            </a:r>
            <a:r>
              <a:rPr lang="fi-FI" dirty="0" err="1"/>
              <a:t>assessing</a:t>
            </a:r>
            <a:r>
              <a:rPr lang="fi-FI" dirty="0"/>
              <a:t> </a:t>
            </a:r>
            <a:r>
              <a:rPr lang="fi-FI" dirty="0" err="1"/>
              <a:t>your</a:t>
            </a:r>
            <a:r>
              <a:rPr lang="fi-FI" dirty="0"/>
              <a:t> </a:t>
            </a:r>
            <a:r>
              <a:rPr lang="fi-FI" dirty="0" err="1"/>
              <a:t>company’s</a:t>
            </a:r>
            <a:r>
              <a:rPr lang="fi-FI" dirty="0"/>
              <a:t> </a:t>
            </a:r>
            <a:r>
              <a:rPr lang="fi-FI" dirty="0" err="1"/>
              <a:t>profitability</a:t>
            </a:r>
            <a:r>
              <a:rPr lang="fi-FI" dirty="0"/>
              <a:t>, </a:t>
            </a:r>
            <a:r>
              <a:rPr lang="fi-FI" dirty="0" err="1"/>
              <a:t>liquidity</a:t>
            </a:r>
            <a:r>
              <a:rPr lang="fi-FI" dirty="0"/>
              <a:t>, and </a:t>
            </a:r>
            <a:r>
              <a:rPr lang="fi-FI" dirty="0" err="1"/>
              <a:t>solvency</a:t>
            </a:r>
            <a:r>
              <a:rPr lang="fi-FI" dirty="0"/>
              <a:t> </a:t>
            </a:r>
            <a:r>
              <a:rPr lang="fi-FI" dirty="0" err="1"/>
              <a:t>by</a:t>
            </a:r>
            <a:r>
              <a:rPr lang="fi-FI" dirty="0"/>
              <a:t> </a:t>
            </a:r>
            <a:r>
              <a:rPr lang="fi-FI" dirty="0" err="1"/>
              <a:t>calculating</a:t>
            </a:r>
            <a:r>
              <a:rPr lang="fi-FI" dirty="0"/>
              <a:t> at </a:t>
            </a:r>
            <a:r>
              <a:rPr lang="fi-FI" dirty="0" err="1"/>
              <a:t>least</a:t>
            </a:r>
            <a:r>
              <a:rPr lang="fi-FI" dirty="0"/>
              <a:t> </a:t>
            </a:r>
            <a:r>
              <a:rPr lang="fi-FI" dirty="0" err="1"/>
              <a:t>one</a:t>
            </a:r>
            <a:r>
              <a:rPr lang="fi-FI" dirty="0"/>
              <a:t> </a:t>
            </a:r>
            <a:r>
              <a:rPr lang="fi-FI" dirty="0" err="1"/>
              <a:t>indicator</a:t>
            </a:r>
            <a:r>
              <a:rPr lang="fi-FI" dirty="0"/>
              <a:t> for </a:t>
            </a:r>
            <a:r>
              <a:rPr lang="fi-FI" dirty="0" err="1"/>
              <a:t>each</a:t>
            </a:r>
            <a:endParaRPr lang="fi-FI" dirty="0"/>
          </a:p>
          <a:p>
            <a:pPr marL="171450" indent="-171450">
              <a:buFontTx/>
              <a:buChar char="-"/>
            </a:pPr>
            <a:r>
              <a:rPr lang="fi-FI" dirty="0" err="1"/>
              <a:t>Note</a:t>
            </a:r>
            <a:r>
              <a:rPr lang="fi-FI" dirty="0"/>
              <a:t> </a:t>
            </a:r>
            <a:r>
              <a:rPr lang="fi-FI" dirty="0" err="1"/>
              <a:t>that</a:t>
            </a:r>
            <a:r>
              <a:rPr lang="fi-FI" dirty="0"/>
              <a:t> </a:t>
            </a:r>
            <a:r>
              <a:rPr lang="fi-FI" dirty="0" err="1"/>
              <a:t>balance</a:t>
            </a:r>
            <a:r>
              <a:rPr lang="fi-FI" dirty="0"/>
              <a:t> </a:t>
            </a:r>
            <a:r>
              <a:rPr lang="fi-FI" dirty="0" err="1"/>
              <a:t>sheet</a:t>
            </a:r>
            <a:r>
              <a:rPr lang="fi-FI" dirty="0"/>
              <a:t> </a:t>
            </a:r>
            <a:r>
              <a:rPr lang="fi-FI" dirty="0" err="1"/>
              <a:t>values</a:t>
            </a:r>
            <a:r>
              <a:rPr lang="fi-FI" dirty="0"/>
              <a:t> for </a:t>
            </a:r>
            <a:r>
              <a:rPr lang="fi-FI" dirty="0" err="1"/>
              <a:t>profitability</a:t>
            </a:r>
            <a:r>
              <a:rPr lang="fi-FI" dirty="0"/>
              <a:t> </a:t>
            </a:r>
            <a:r>
              <a:rPr lang="fi-FI" dirty="0" err="1"/>
              <a:t>ratios</a:t>
            </a:r>
            <a:r>
              <a:rPr lang="fi-FI" dirty="0"/>
              <a:t> </a:t>
            </a:r>
            <a:r>
              <a:rPr lang="fi-FI" dirty="0" err="1"/>
              <a:t>should</a:t>
            </a:r>
            <a:r>
              <a:rPr lang="fi-FI" dirty="0"/>
              <a:t> </a:t>
            </a:r>
            <a:r>
              <a:rPr lang="fi-FI" dirty="0" err="1"/>
              <a:t>be</a:t>
            </a:r>
            <a:r>
              <a:rPr lang="fi-FI" dirty="0"/>
              <a:t> </a:t>
            </a:r>
            <a:r>
              <a:rPr lang="fi-FI" dirty="0" err="1"/>
              <a:t>averaged</a:t>
            </a:r>
            <a:r>
              <a:rPr lang="fi-FI" dirty="0"/>
              <a:t> </a:t>
            </a:r>
            <a:r>
              <a:rPr lang="fi-FI" dirty="0" err="1"/>
              <a:t>over</a:t>
            </a:r>
            <a:r>
              <a:rPr lang="fi-FI" dirty="0"/>
              <a:t> </a:t>
            </a:r>
            <a:r>
              <a:rPr lang="fi-FI" dirty="0" err="1"/>
              <a:t>two</a:t>
            </a:r>
            <a:r>
              <a:rPr lang="fi-FI" dirty="0"/>
              <a:t> </a:t>
            </a:r>
            <a:r>
              <a:rPr lang="fi-FI" dirty="0" err="1"/>
              <a:t>consecutive</a:t>
            </a:r>
            <a:r>
              <a:rPr lang="fi-FI" dirty="0"/>
              <a:t> </a:t>
            </a:r>
            <a:r>
              <a:rPr lang="fi-FI" dirty="0" err="1"/>
              <a:t>years</a:t>
            </a:r>
            <a:endParaRPr lang="fi-FI" dirty="0"/>
          </a:p>
          <a:p>
            <a:pPr marL="171450" indent="-171450">
              <a:buFontTx/>
              <a:buChar char="-"/>
            </a:pPr>
            <a:r>
              <a:rPr lang="fi-FI" dirty="0" err="1"/>
              <a:t>Calculate</a:t>
            </a:r>
            <a:r>
              <a:rPr lang="fi-FI" dirty="0"/>
              <a:t> </a:t>
            </a:r>
            <a:r>
              <a:rPr lang="fi-FI" dirty="0" err="1"/>
              <a:t>these</a:t>
            </a:r>
            <a:r>
              <a:rPr lang="fi-FI" dirty="0"/>
              <a:t> </a:t>
            </a:r>
            <a:r>
              <a:rPr lang="fi-FI" dirty="0" err="1"/>
              <a:t>indicators</a:t>
            </a:r>
            <a:r>
              <a:rPr lang="fi-FI" dirty="0"/>
              <a:t> to an </a:t>
            </a:r>
            <a:r>
              <a:rPr lang="fi-FI" dirty="0" err="1"/>
              <a:t>empty</a:t>
            </a:r>
            <a:r>
              <a:rPr lang="fi-FI" dirty="0"/>
              <a:t> </a:t>
            </a:r>
            <a:r>
              <a:rPr lang="fi-FI" dirty="0" err="1"/>
              <a:t>area</a:t>
            </a:r>
            <a:r>
              <a:rPr lang="fi-FI" dirty="0"/>
              <a:t> in </a:t>
            </a:r>
            <a:r>
              <a:rPr lang="fi-FI" dirty="0" err="1"/>
              <a:t>the</a:t>
            </a:r>
            <a:r>
              <a:rPr lang="fi-FI" dirty="0"/>
              <a:t> </a:t>
            </a:r>
            <a:r>
              <a:rPr lang="fi-FI" dirty="0" err="1"/>
              <a:t>excel</a:t>
            </a:r>
            <a:r>
              <a:rPr lang="fi-FI" dirty="0"/>
              <a:t> </a:t>
            </a:r>
            <a:r>
              <a:rPr lang="fi-FI" dirty="0" err="1"/>
              <a:t>sheet</a:t>
            </a:r>
            <a:endParaRPr lang="fi-FI" dirty="0"/>
          </a:p>
          <a:p>
            <a:pPr marL="171450" indent="-171450">
              <a:buFontTx/>
              <a:buChar char="-"/>
            </a:pPr>
            <a:r>
              <a:rPr lang="fi-FI" dirty="0" err="1"/>
              <a:t>Compare</a:t>
            </a:r>
            <a:r>
              <a:rPr lang="fi-FI" dirty="0"/>
              <a:t> </a:t>
            </a:r>
            <a:r>
              <a:rPr lang="fi-FI" dirty="0" err="1"/>
              <a:t>these</a:t>
            </a:r>
            <a:r>
              <a:rPr lang="fi-FI" dirty="0"/>
              <a:t> </a:t>
            </a:r>
            <a:r>
              <a:rPr lang="fi-FI" dirty="0" err="1"/>
              <a:t>indicator</a:t>
            </a:r>
            <a:r>
              <a:rPr lang="fi-FI" dirty="0"/>
              <a:t> </a:t>
            </a:r>
            <a:r>
              <a:rPr lang="fi-FI" dirty="0" err="1"/>
              <a:t>values</a:t>
            </a:r>
            <a:r>
              <a:rPr lang="fi-FI" dirty="0"/>
              <a:t> to </a:t>
            </a:r>
            <a:r>
              <a:rPr lang="fi-FI" dirty="0" err="1"/>
              <a:t>other</a:t>
            </a:r>
            <a:r>
              <a:rPr lang="fi-FI" dirty="0"/>
              <a:t> </a:t>
            </a:r>
            <a:r>
              <a:rPr lang="fi-FI" dirty="0" err="1"/>
              <a:t>companies</a:t>
            </a:r>
            <a:r>
              <a:rPr lang="fi-FI" dirty="0"/>
              <a:t> in </a:t>
            </a:r>
            <a:r>
              <a:rPr lang="fi-FI" dirty="0" err="1"/>
              <a:t>your</a:t>
            </a:r>
            <a:r>
              <a:rPr lang="fi-FI" dirty="0"/>
              <a:t> </a:t>
            </a:r>
            <a:r>
              <a:rPr lang="fi-FI" dirty="0" err="1"/>
              <a:t>industry</a:t>
            </a:r>
            <a:endParaRPr lang="fi-FI" dirty="0"/>
          </a:p>
          <a:p>
            <a:pPr marL="171450" indent="-171450">
              <a:buFontTx/>
              <a:buChar char="-"/>
            </a:pPr>
            <a:r>
              <a:rPr lang="fi-FI" dirty="0" err="1"/>
              <a:t>These</a:t>
            </a:r>
            <a:r>
              <a:rPr lang="fi-FI" dirty="0"/>
              <a:t> </a:t>
            </a:r>
            <a:r>
              <a:rPr lang="fi-FI" dirty="0" err="1"/>
              <a:t>values</a:t>
            </a:r>
            <a:r>
              <a:rPr lang="fi-FI" dirty="0"/>
              <a:t> </a:t>
            </a:r>
            <a:r>
              <a:rPr lang="fi-FI" dirty="0" err="1"/>
              <a:t>can</a:t>
            </a:r>
            <a:r>
              <a:rPr lang="fi-FI" dirty="0"/>
              <a:t> </a:t>
            </a:r>
            <a:r>
              <a:rPr lang="fi-FI" dirty="0" err="1"/>
              <a:t>be</a:t>
            </a:r>
            <a:r>
              <a:rPr lang="fi-FI" dirty="0"/>
              <a:t> </a:t>
            </a:r>
            <a:r>
              <a:rPr lang="fi-FI" dirty="0" err="1"/>
              <a:t>found</a:t>
            </a:r>
            <a:r>
              <a:rPr lang="fi-FI" dirty="0"/>
              <a:t> </a:t>
            </a:r>
            <a:r>
              <a:rPr lang="fi-FI" dirty="0" err="1"/>
              <a:t>openly</a:t>
            </a:r>
            <a:r>
              <a:rPr lang="fi-FI" dirty="0"/>
              <a:t> on </a:t>
            </a:r>
            <a:r>
              <a:rPr lang="fi-FI" dirty="0" err="1"/>
              <a:t>the</a:t>
            </a:r>
            <a:r>
              <a:rPr lang="fi-FI" dirty="0"/>
              <a:t> internet</a:t>
            </a:r>
          </a:p>
          <a:p>
            <a:pPr marL="171450" indent="-171450">
              <a:buFontTx/>
              <a:buChar char="-"/>
            </a:pPr>
            <a:r>
              <a:rPr lang="fi-FI" dirty="0" err="1"/>
              <a:t>The</a:t>
            </a:r>
            <a:r>
              <a:rPr lang="fi-FI" dirty="0"/>
              <a:t> </a:t>
            </a:r>
            <a:r>
              <a:rPr lang="fi-FI" dirty="0" err="1"/>
              <a:t>comparison</a:t>
            </a:r>
            <a:r>
              <a:rPr lang="fi-FI" dirty="0"/>
              <a:t> </a:t>
            </a:r>
            <a:r>
              <a:rPr lang="fi-FI" dirty="0" err="1"/>
              <a:t>should</a:t>
            </a:r>
            <a:r>
              <a:rPr lang="fi-FI" dirty="0"/>
              <a:t> </a:t>
            </a:r>
            <a:r>
              <a:rPr lang="fi-FI" dirty="0" err="1"/>
              <a:t>be</a:t>
            </a:r>
            <a:r>
              <a:rPr lang="fi-FI" dirty="0"/>
              <a:t> </a:t>
            </a:r>
            <a:r>
              <a:rPr lang="fi-FI" dirty="0" err="1"/>
              <a:t>done</a:t>
            </a:r>
            <a:r>
              <a:rPr lang="fi-FI" dirty="0"/>
              <a:t> in </a:t>
            </a:r>
            <a:r>
              <a:rPr lang="fi-FI" dirty="0" err="1"/>
              <a:t>text</a:t>
            </a:r>
            <a:endParaRPr lang="fi-FI" dirty="0"/>
          </a:p>
          <a:p>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24</a:t>
            </a:fld>
            <a:endParaRPr lang="fi-FI"/>
          </a:p>
        </p:txBody>
      </p:sp>
    </p:spTree>
    <p:extLst>
      <p:ext uri="{BB962C8B-B14F-4D97-AF65-F5344CB8AC3E}">
        <p14:creationId xmlns:p14="http://schemas.microsoft.com/office/powerpoint/2010/main" val="1978409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Return </a:t>
            </a:r>
            <a:r>
              <a:rPr lang="fi-FI" dirty="0" err="1"/>
              <a:t>both</a:t>
            </a:r>
            <a:r>
              <a:rPr lang="fi-FI" dirty="0"/>
              <a:t> </a:t>
            </a:r>
            <a:r>
              <a:rPr lang="fi-FI" dirty="0" err="1"/>
              <a:t>files</a:t>
            </a:r>
            <a:r>
              <a:rPr lang="fi-FI" dirty="0"/>
              <a:t> to </a:t>
            </a:r>
            <a:r>
              <a:rPr lang="fi-FI" dirty="0" err="1"/>
              <a:t>MyCourses</a:t>
            </a:r>
            <a:r>
              <a:rPr lang="fi-FI" dirty="0"/>
              <a:t> </a:t>
            </a:r>
            <a:r>
              <a:rPr lang="fi-FI" dirty="0" err="1"/>
              <a:t>by</a:t>
            </a:r>
            <a:r>
              <a:rPr lang="fi-FI" dirty="0"/>
              <a:t> </a:t>
            </a:r>
            <a:r>
              <a:rPr lang="fi-FI" dirty="0" err="1"/>
              <a:t>Sunday</a:t>
            </a:r>
            <a:r>
              <a:rPr lang="fi-FI" dirty="0"/>
              <a:t> </a:t>
            </a:r>
            <a:r>
              <a:rPr lang="fi-FI" err="1"/>
              <a:t>the</a:t>
            </a:r>
            <a:r>
              <a:rPr lang="fi-FI"/>
              <a:t> 6th </a:t>
            </a:r>
            <a:r>
              <a:rPr lang="fi-FI" dirty="0"/>
              <a:t>of November. </a:t>
            </a:r>
            <a:r>
              <a:rPr lang="fi-FI" dirty="0" err="1"/>
              <a:t>This</a:t>
            </a:r>
            <a:r>
              <a:rPr lang="fi-FI" dirty="0"/>
              <a:t> </a:t>
            </a:r>
            <a:r>
              <a:rPr lang="fi-FI" dirty="0" err="1"/>
              <a:t>means</a:t>
            </a:r>
            <a:r>
              <a:rPr lang="fi-FI" dirty="0"/>
              <a:t> </a:t>
            </a:r>
            <a:r>
              <a:rPr lang="fi-FI" dirty="0" err="1"/>
              <a:t>that</a:t>
            </a:r>
            <a:r>
              <a:rPr lang="fi-FI" dirty="0"/>
              <a:t> </a:t>
            </a:r>
            <a:r>
              <a:rPr lang="fi-FI" dirty="0" err="1"/>
              <a:t>this</a:t>
            </a:r>
            <a:r>
              <a:rPr lang="fi-FI" dirty="0"/>
              <a:t> </a:t>
            </a:r>
            <a:r>
              <a:rPr lang="fi-FI" dirty="0" err="1"/>
              <a:t>week</a:t>
            </a:r>
            <a:r>
              <a:rPr lang="fi-FI" dirty="0"/>
              <a:t> </a:t>
            </a:r>
            <a:r>
              <a:rPr lang="fi-FI" dirty="0" err="1"/>
              <a:t>there</a:t>
            </a:r>
            <a:r>
              <a:rPr lang="fi-FI" dirty="0"/>
              <a:t> </a:t>
            </a:r>
            <a:r>
              <a:rPr lang="fi-FI" dirty="0" err="1"/>
              <a:t>will</a:t>
            </a:r>
            <a:r>
              <a:rPr lang="fi-FI" dirty="0"/>
              <a:t> </a:t>
            </a:r>
            <a:r>
              <a:rPr lang="fi-FI" dirty="0" err="1"/>
              <a:t>be</a:t>
            </a:r>
            <a:r>
              <a:rPr lang="fi-FI" dirty="0"/>
              <a:t> no </a:t>
            </a:r>
            <a:r>
              <a:rPr lang="fi-FI" dirty="0" err="1"/>
              <a:t>submission</a:t>
            </a:r>
            <a:r>
              <a:rPr lang="fi-FI" dirty="0"/>
              <a:t> and </a:t>
            </a:r>
            <a:r>
              <a:rPr lang="fi-FI" dirty="0" err="1"/>
              <a:t>next</a:t>
            </a:r>
            <a:r>
              <a:rPr lang="fi-FI" dirty="0"/>
              <a:t> </a:t>
            </a:r>
            <a:r>
              <a:rPr lang="fi-FI" dirty="0" err="1"/>
              <a:t>week</a:t>
            </a:r>
            <a:r>
              <a:rPr lang="fi-FI" dirty="0"/>
              <a:t> </a:t>
            </a:r>
            <a:r>
              <a:rPr lang="fi-FI" dirty="0" err="1"/>
              <a:t>you</a:t>
            </a:r>
            <a:r>
              <a:rPr lang="fi-FI" dirty="0"/>
              <a:t> </a:t>
            </a:r>
            <a:r>
              <a:rPr lang="fi-FI" dirty="0" err="1"/>
              <a:t>will</a:t>
            </a:r>
            <a:r>
              <a:rPr lang="fi-FI" dirty="0"/>
              <a:t> </a:t>
            </a:r>
            <a:r>
              <a:rPr lang="fi-FI" dirty="0" err="1"/>
              <a:t>be</a:t>
            </a:r>
            <a:r>
              <a:rPr lang="fi-FI" dirty="0"/>
              <a:t> </a:t>
            </a:r>
            <a:r>
              <a:rPr lang="fi-FI" dirty="0" err="1"/>
              <a:t>submitting</a:t>
            </a:r>
            <a:r>
              <a:rPr lang="fi-FI" dirty="0"/>
              <a:t> </a:t>
            </a:r>
            <a:r>
              <a:rPr lang="fi-FI" dirty="0" err="1"/>
              <a:t>two</a:t>
            </a:r>
            <a:r>
              <a:rPr lang="fi-FI" dirty="0"/>
              <a:t> </a:t>
            </a:r>
            <a:r>
              <a:rPr lang="fi-FI" dirty="0" err="1"/>
              <a:t>assignments</a:t>
            </a:r>
            <a:endParaRPr lang="fi-FI" dirty="0"/>
          </a:p>
          <a:p>
            <a:endParaRPr lang="fi-FI" dirty="0"/>
          </a:p>
          <a:p>
            <a:r>
              <a:rPr lang="fi-FI" dirty="0"/>
              <a:t>As </a:t>
            </a:r>
            <a:r>
              <a:rPr lang="fi-FI" dirty="0" err="1"/>
              <a:t>always</a:t>
            </a:r>
            <a:r>
              <a:rPr lang="fi-FI" dirty="0"/>
              <a:t>, </a:t>
            </a:r>
            <a:r>
              <a:rPr lang="fi-FI" dirty="0" err="1"/>
              <a:t>include</a:t>
            </a:r>
            <a:r>
              <a:rPr lang="fi-FI" dirty="0"/>
              <a:t> </a:t>
            </a:r>
            <a:r>
              <a:rPr lang="fi-FI" dirty="0" err="1"/>
              <a:t>your</a:t>
            </a:r>
            <a:r>
              <a:rPr lang="fi-FI" dirty="0"/>
              <a:t> </a:t>
            </a:r>
            <a:r>
              <a:rPr lang="fi-FI" dirty="0" err="1"/>
              <a:t>names</a:t>
            </a:r>
            <a:r>
              <a:rPr lang="fi-FI" dirty="0"/>
              <a:t> and </a:t>
            </a:r>
            <a:r>
              <a:rPr lang="fi-FI" dirty="0" err="1"/>
              <a:t>student</a:t>
            </a:r>
            <a:r>
              <a:rPr lang="fi-FI" dirty="0"/>
              <a:t> </a:t>
            </a:r>
            <a:r>
              <a:rPr lang="fi-FI" dirty="0" err="1"/>
              <a:t>numbers</a:t>
            </a:r>
            <a:r>
              <a:rPr lang="fi-FI" dirty="0"/>
              <a:t> in </a:t>
            </a:r>
            <a:r>
              <a:rPr lang="fi-FI" dirty="0" err="1"/>
              <a:t>the</a:t>
            </a:r>
            <a:r>
              <a:rPr lang="fi-FI" dirty="0"/>
              <a:t> pdf and </a:t>
            </a:r>
            <a:r>
              <a:rPr lang="fi-FI" dirty="0" err="1"/>
              <a:t>excel</a:t>
            </a:r>
            <a:r>
              <a:rPr lang="fi-FI" dirty="0"/>
              <a:t> </a:t>
            </a:r>
            <a:r>
              <a:rPr lang="fi-FI" dirty="0" err="1"/>
              <a:t>files</a:t>
            </a:r>
            <a:r>
              <a:rPr lang="fi-FI" dirty="0"/>
              <a:t> and </a:t>
            </a:r>
            <a:r>
              <a:rPr lang="fi-FI" dirty="0" err="1"/>
              <a:t>remember</a:t>
            </a:r>
            <a:r>
              <a:rPr lang="fi-FI" dirty="0"/>
              <a:t> to </a:t>
            </a:r>
            <a:r>
              <a:rPr lang="fi-FI" dirty="0" err="1"/>
              <a:t>give</a:t>
            </a:r>
            <a:r>
              <a:rPr lang="fi-FI" dirty="0"/>
              <a:t> feedback</a:t>
            </a:r>
          </a:p>
          <a:p>
            <a:endParaRPr lang="fi-FI" dirty="0"/>
          </a:p>
          <a:p>
            <a:r>
              <a:rPr lang="fi-FI" dirty="0"/>
              <a:t>Next </a:t>
            </a:r>
            <a:r>
              <a:rPr lang="fi-FI" dirty="0" err="1"/>
              <a:t>week</a:t>
            </a:r>
            <a:r>
              <a:rPr lang="fi-FI" dirty="0"/>
              <a:t> </a:t>
            </a:r>
            <a:r>
              <a:rPr lang="fi-FI" dirty="0" err="1"/>
              <a:t>we</a:t>
            </a:r>
            <a:r>
              <a:rPr lang="fi-FI" dirty="0"/>
              <a:t> </a:t>
            </a:r>
            <a:r>
              <a:rPr lang="fi-FI" dirty="0" err="1"/>
              <a:t>will</a:t>
            </a:r>
            <a:r>
              <a:rPr lang="fi-FI" dirty="0"/>
              <a:t> look at </a:t>
            </a:r>
            <a:r>
              <a:rPr lang="fi-FI" dirty="0" err="1"/>
              <a:t>investment</a:t>
            </a:r>
            <a:r>
              <a:rPr lang="fi-FI" dirty="0"/>
              <a:t> </a:t>
            </a:r>
            <a:r>
              <a:rPr lang="fi-FI" dirty="0" err="1"/>
              <a:t>profitability</a:t>
            </a:r>
            <a:endParaRPr lang="fi-FI" dirty="0"/>
          </a:p>
          <a:p>
            <a:endParaRPr lang="fi-FI" dirty="0"/>
          </a:p>
        </p:txBody>
      </p:sp>
      <p:sp>
        <p:nvSpPr>
          <p:cNvPr id="4" name="Slide Number Placeholder 3"/>
          <p:cNvSpPr>
            <a:spLocks noGrp="1"/>
          </p:cNvSpPr>
          <p:nvPr>
            <p:ph type="sldNum" sz="quarter" idx="10"/>
          </p:nvPr>
        </p:nvSpPr>
        <p:spPr/>
        <p:txBody>
          <a:bodyPr/>
          <a:lstStyle/>
          <a:p>
            <a:fld id="{E6E62D81-ABBB-4F69-A0B7-2C581F2F04F8}" type="slidenum">
              <a:rPr lang="fi-FI" smtClean="0"/>
              <a:t>25</a:t>
            </a:fld>
            <a:endParaRPr lang="fi-FI"/>
          </a:p>
        </p:txBody>
      </p:sp>
    </p:spTree>
    <p:extLst>
      <p:ext uri="{BB962C8B-B14F-4D97-AF65-F5344CB8AC3E}">
        <p14:creationId xmlns:p14="http://schemas.microsoft.com/office/powerpoint/2010/main" val="17598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We</a:t>
            </a:r>
            <a:r>
              <a:rPr lang="fi-FI" dirty="0"/>
              <a:t> </a:t>
            </a:r>
            <a:r>
              <a:rPr lang="fi-FI" dirty="0" err="1"/>
              <a:t>will</a:t>
            </a:r>
            <a:r>
              <a:rPr lang="fi-FI" dirty="0"/>
              <a:t> </a:t>
            </a:r>
            <a:r>
              <a:rPr lang="fi-FI" dirty="0" err="1"/>
              <a:t>be</a:t>
            </a:r>
            <a:r>
              <a:rPr lang="fi-FI" dirty="0"/>
              <a:t> </a:t>
            </a:r>
            <a:r>
              <a:rPr lang="fi-FI" dirty="0" err="1"/>
              <a:t>going</a:t>
            </a:r>
            <a:r>
              <a:rPr lang="fi-FI" dirty="0"/>
              <a:t> </a:t>
            </a:r>
            <a:r>
              <a:rPr lang="fi-FI" dirty="0" err="1"/>
              <a:t>through</a:t>
            </a:r>
            <a:r>
              <a:rPr lang="fi-FI" dirty="0"/>
              <a:t> </a:t>
            </a:r>
            <a:r>
              <a:rPr lang="fi-FI" dirty="0" err="1"/>
              <a:t>Spotify’s</a:t>
            </a:r>
            <a:r>
              <a:rPr lang="fi-FI" dirty="0"/>
              <a:t> </a:t>
            </a:r>
            <a:r>
              <a:rPr lang="fi-FI" dirty="0" err="1"/>
              <a:t>financial</a:t>
            </a:r>
            <a:r>
              <a:rPr lang="fi-FI" dirty="0"/>
              <a:t> </a:t>
            </a:r>
            <a:r>
              <a:rPr lang="fi-FI" dirty="0" err="1"/>
              <a:t>statement</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3</a:t>
            </a:fld>
            <a:endParaRPr lang="fi-FI"/>
          </a:p>
        </p:txBody>
      </p:sp>
    </p:spTree>
    <p:extLst>
      <p:ext uri="{BB962C8B-B14F-4D97-AF65-F5344CB8AC3E}">
        <p14:creationId xmlns:p14="http://schemas.microsoft.com/office/powerpoint/2010/main" val="112605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err="1"/>
              <a:t>First</a:t>
            </a:r>
            <a:r>
              <a:rPr lang="fi-FI" dirty="0"/>
              <a:t>, </a:t>
            </a:r>
            <a:r>
              <a:rPr lang="fi-FI" dirty="0" err="1"/>
              <a:t>we</a:t>
            </a:r>
            <a:r>
              <a:rPr lang="fi-FI" dirty="0"/>
              <a:t> </a:t>
            </a:r>
            <a:r>
              <a:rPr lang="fi-FI" dirty="0" err="1"/>
              <a:t>will</a:t>
            </a:r>
            <a:r>
              <a:rPr lang="fi-FI" dirty="0"/>
              <a:t> go </a:t>
            </a:r>
            <a:r>
              <a:rPr lang="fi-FI" dirty="0" err="1"/>
              <a:t>through</a:t>
            </a:r>
            <a:r>
              <a:rPr lang="fi-FI" dirty="0"/>
              <a:t> some </a:t>
            </a:r>
            <a:r>
              <a:rPr lang="fi-FI" dirty="0" err="1"/>
              <a:t>basic</a:t>
            </a:r>
            <a:r>
              <a:rPr lang="fi-FI" dirty="0"/>
              <a:t> </a:t>
            </a:r>
            <a:r>
              <a:rPr lang="fi-FI" dirty="0" err="1"/>
              <a:t>information</a:t>
            </a:r>
            <a:r>
              <a:rPr lang="fi-FI" dirty="0"/>
              <a:t> </a:t>
            </a:r>
            <a:r>
              <a:rPr lang="fi-FI" dirty="0" err="1"/>
              <a:t>about</a:t>
            </a:r>
            <a:r>
              <a:rPr lang="fi-FI" dirty="0"/>
              <a:t> </a:t>
            </a:r>
            <a:r>
              <a:rPr lang="fi-FI" dirty="0" err="1"/>
              <a:t>Spotify’s</a:t>
            </a:r>
            <a:r>
              <a:rPr lang="fi-FI" dirty="0"/>
              <a:t> market </a:t>
            </a:r>
            <a:r>
              <a:rPr lang="fi-FI" dirty="0" err="1"/>
              <a:t>share</a:t>
            </a:r>
            <a:r>
              <a:rPr lang="fi-FI" dirty="0"/>
              <a:t>, </a:t>
            </a:r>
            <a:r>
              <a:rPr lang="fi-FI" dirty="0" err="1"/>
              <a:t>revenue</a:t>
            </a:r>
            <a:r>
              <a:rPr lang="fi-FI" dirty="0"/>
              <a:t> and net </a:t>
            </a:r>
            <a:r>
              <a:rPr lang="fi-FI" dirty="0" err="1"/>
              <a:t>income</a:t>
            </a:r>
            <a:endParaRPr lang="fi-FI" dirty="0"/>
          </a:p>
          <a:p>
            <a:pPr marL="171450" indent="-171450">
              <a:buFontTx/>
              <a:buChar char="-"/>
            </a:pPr>
            <a:r>
              <a:rPr lang="fi-FI" dirty="0" err="1"/>
              <a:t>After</a:t>
            </a:r>
            <a:r>
              <a:rPr lang="fi-FI" dirty="0"/>
              <a:t> </a:t>
            </a:r>
            <a:r>
              <a:rPr lang="fi-FI" dirty="0" err="1"/>
              <a:t>that</a:t>
            </a:r>
            <a:r>
              <a:rPr lang="fi-FI" dirty="0"/>
              <a:t> </a:t>
            </a:r>
            <a:r>
              <a:rPr lang="fi-FI" dirty="0" err="1"/>
              <a:t>we</a:t>
            </a:r>
            <a:r>
              <a:rPr lang="fi-FI" dirty="0"/>
              <a:t> </a:t>
            </a:r>
            <a:r>
              <a:rPr lang="fi-FI" dirty="0" err="1"/>
              <a:t>take</a:t>
            </a:r>
            <a:r>
              <a:rPr lang="fi-FI" dirty="0"/>
              <a:t> a look at </a:t>
            </a:r>
            <a:r>
              <a:rPr lang="fi-FI" dirty="0" err="1"/>
              <a:t>their</a:t>
            </a:r>
            <a:r>
              <a:rPr lang="fi-FI" dirty="0"/>
              <a:t> </a:t>
            </a:r>
            <a:r>
              <a:rPr lang="fi-FI" dirty="0" err="1"/>
              <a:t>three</a:t>
            </a:r>
            <a:r>
              <a:rPr lang="fi-FI" dirty="0"/>
              <a:t> main </a:t>
            </a:r>
            <a:r>
              <a:rPr lang="fi-FI" dirty="0" err="1"/>
              <a:t>cash</a:t>
            </a:r>
            <a:r>
              <a:rPr lang="fi-FI" dirty="0"/>
              <a:t> </a:t>
            </a:r>
            <a:r>
              <a:rPr lang="fi-FI" dirty="0" err="1"/>
              <a:t>flow</a:t>
            </a:r>
            <a:r>
              <a:rPr lang="fi-FI" dirty="0"/>
              <a:t> </a:t>
            </a:r>
            <a:r>
              <a:rPr lang="fi-FI" dirty="0" err="1"/>
              <a:t>statements</a:t>
            </a:r>
            <a:r>
              <a:rPr lang="fi-FI" dirty="0"/>
              <a:t>, </a:t>
            </a:r>
            <a:r>
              <a:rPr lang="fi-FI" dirty="0" err="1"/>
              <a:t>liquidity</a:t>
            </a:r>
            <a:r>
              <a:rPr lang="fi-FI" dirty="0"/>
              <a:t> and </a:t>
            </a:r>
            <a:r>
              <a:rPr lang="fi-FI" dirty="0" err="1"/>
              <a:t>balance</a:t>
            </a:r>
            <a:r>
              <a:rPr lang="fi-FI" dirty="0"/>
              <a:t> </a:t>
            </a:r>
            <a:r>
              <a:rPr lang="fi-FI" dirty="0" err="1"/>
              <a:t>sheet</a:t>
            </a:r>
            <a:endParaRPr lang="fi-FI" dirty="0"/>
          </a:p>
          <a:p>
            <a:pPr marL="171450" indent="-171450">
              <a:buFontTx/>
              <a:buChar char="-"/>
            </a:pPr>
            <a:r>
              <a:rPr lang="fi-FI" dirty="0" err="1"/>
              <a:t>The</a:t>
            </a:r>
            <a:r>
              <a:rPr lang="fi-FI" dirty="0"/>
              <a:t> </a:t>
            </a:r>
            <a:r>
              <a:rPr lang="fi-FI" dirty="0" err="1"/>
              <a:t>second</a:t>
            </a:r>
            <a:r>
              <a:rPr lang="fi-FI" dirty="0"/>
              <a:t> </a:t>
            </a:r>
            <a:r>
              <a:rPr lang="fi-FI" dirty="0" err="1"/>
              <a:t>part</a:t>
            </a:r>
            <a:r>
              <a:rPr lang="fi-FI" dirty="0"/>
              <a:t> of </a:t>
            </a:r>
            <a:r>
              <a:rPr lang="fi-FI" dirty="0" err="1"/>
              <a:t>this</a:t>
            </a:r>
            <a:r>
              <a:rPr lang="fi-FI" dirty="0"/>
              <a:t> case </a:t>
            </a:r>
            <a:r>
              <a:rPr lang="fi-FI" dirty="0" err="1"/>
              <a:t>study</a:t>
            </a:r>
            <a:r>
              <a:rPr lang="fi-FI" dirty="0"/>
              <a:t> </a:t>
            </a:r>
            <a:r>
              <a:rPr lang="fi-FI" dirty="0" err="1"/>
              <a:t>will</a:t>
            </a:r>
            <a:r>
              <a:rPr lang="fi-FI" dirty="0"/>
              <a:t> </a:t>
            </a:r>
            <a:r>
              <a:rPr lang="fi-FI" dirty="0" err="1"/>
              <a:t>introduce</a:t>
            </a:r>
            <a:r>
              <a:rPr lang="fi-FI" dirty="0"/>
              <a:t> </a:t>
            </a:r>
            <a:r>
              <a:rPr lang="fi-FI" dirty="0" err="1"/>
              <a:t>you</a:t>
            </a:r>
            <a:r>
              <a:rPr lang="fi-FI" dirty="0"/>
              <a:t> to some </a:t>
            </a:r>
            <a:r>
              <a:rPr lang="fi-FI" dirty="0" err="1"/>
              <a:t>financial</a:t>
            </a:r>
            <a:r>
              <a:rPr lang="fi-FI" dirty="0"/>
              <a:t> </a:t>
            </a:r>
            <a:r>
              <a:rPr lang="fi-FI" dirty="0" err="1"/>
              <a:t>indicators</a:t>
            </a:r>
            <a:r>
              <a:rPr lang="fi-FI" dirty="0"/>
              <a:t> and </a:t>
            </a:r>
            <a:r>
              <a:rPr lang="fi-FI" dirty="0" err="1"/>
              <a:t>what</a:t>
            </a:r>
            <a:r>
              <a:rPr lang="fi-FI" dirty="0"/>
              <a:t> </a:t>
            </a:r>
            <a:r>
              <a:rPr lang="fi-FI" dirty="0" err="1"/>
              <a:t>can</a:t>
            </a:r>
            <a:r>
              <a:rPr lang="fi-FI" dirty="0"/>
              <a:t> </a:t>
            </a:r>
            <a:r>
              <a:rPr lang="fi-FI" dirty="0" err="1"/>
              <a:t>be</a:t>
            </a:r>
            <a:r>
              <a:rPr lang="fi-FI" dirty="0"/>
              <a:t> </a:t>
            </a:r>
            <a:r>
              <a:rPr lang="fi-FI" dirty="0" err="1"/>
              <a:t>learned</a:t>
            </a:r>
            <a:r>
              <a:rPr lang="fi-FI" dirty="0"/>
              <a:t> </a:t>
            </a:r>
            <a:r>
              <a:rPr lang="fi-FI" dirty="0" err="1"/>
              <a:t>from</a:t>
            </a:r>
            <a:r>
              <a:rPr lang="fi-FI" dirty="0"/>
              <a:t> </a:t>
            </a:r>
            <a:r>
              <a:rPr lang="fi-FI" dirty="0" err="1"/>
              <a:t>them</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4</a:t>
            </a:fld>
            <a:endParaRPr lang="fi-FI"/>
          </a:p>
        </p:txBody>
      </p:sp>
    </p:spTree>
    <p:extLst>
      <p:ext uri="{BB962C8B-B14F-4D97-AF65-F5344CB8AC3E}">
        <p14:creationId xmlns:p14="http://schemas.microsoft.com/office/powerpoint/2010/main" val="255462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Spotify has been on the market since 2008 and as of the beginning of October 2021, they had 381 million active users of which 172 million are paying a subscription</a:t>
            </a:r>
          </a:p>
          <a:p>
            <a:pPr marL="171450" indent="-171450">
              <a:buFontTx/>
              <a:buChar char="-"/>
            </a:pPr>
            <a:r>
              <a:rPr lang="en-US" dirty="0"/>
              <a:t>They are the most popular music streaming service in the world at 30% market share (with Apple music at 25% as the closest competitor) this has fallen over the last couple of years due to heavy competition from Apple, Amazon, and Google</a:t>
            </a:r>
          </a:p>
          <a:p>
            <a:pPr marL="171450" indent="-171450">
              <a:buFontTx/>
              <a:buChar char="-"/>
            </a:pPr>
            <a:endParaRPr lang="en-US" dirty="0"/>
          </a:p>
          <a:p>
            <a:pPr marL="171450" indent="-171450">
              <a:buFontTx/>
              <a:buChar char="-"/>
            </a:pPr>
            <a:r>
              <a:rPr lang="en-US" dirty="0"/>
              <a:t>Spotify has agreements with all major record labels and those allow it to use their music</a:t>
            </a:r>
          </a:p>
          <a:p>
            <a:pPr marL="171450" indent="-171450">
              <a:buFontTx/>
              <a:buChar char="-"/>
            </a:pPr>
            <a:r>
              <a:rPr lang="en-US" dirty="0"/>
              <a:t>They have paid over 21 billion euros total for these rights since launch</a:t>
            </a:r>
          </a:p>
          <a:p>
            <a:pPr marL="171450" indent="-171450">
              <a:buFontTx/>
              <a:buChar char="-"/>
            </a:pPr>
            <a:r>
              <a:rPr lang="en-US" dirty="0"/>
              <a:t>As with the IKEA case study, these agreements help safeguard the delivery of supplies or in their case music for the service as without it the service would lose its value for almost all customers</a:t>
            </a:r>
          </a:p>
          <a:p>
            <a:pPr marL="171450" indent="-171450">
              <a:buFontTx/>
              <a:buChar char="-"/>
            </a:pPr>
            <a:endParaRPr lang="en-US" dirty="0"/>
          </a:p>
          <a:p>
            <a:pPr marL="171450" indent="-171450">
              <a:buFontTx/>
              <a:buChar char="-"/>
            </a:pPr>
            <a:r>
              <a:rPr lang="en-US" dirty="0"/>
              <a:t>Spotify</a:t>
            </a:r>
            <a:r>
              <a:rPr lang="en-US" baseline="0" dirty="0"/>
              <a:t> on </a:t>
            </a:r>
            <a:r>
              <a:rPr lang="en-US" baseline="0" dirty="0" err="1"/>
              <a:t>ollut</a:t>
            </a:r>
            <a:r>
              <a:rPr lang="en-US" baseline="0" dirty="0"/>
              <a:t> </a:t>
            </a:r>
            <a:r>
              <a:rPr lang="en-US" baseline="0" dirty="0" err="1"/>
              <a:t>markkinoilla</a:t>
            </a:r>
            <a:r>
              <a:rPr lang="en-US" baseline="0" dirty="0"/>
              <a:t> </a:t>
            </a:r>
            <a:r>
              <a:rPr lang="en-US" baseline="0" dirty="0" err="1"/>
              <a:t>vuodesta</a:t>
            </a:r>
            <a:r>
              <a:rPr lang="en-US" baseline="0" dirty="0"/>
              <a:t> 2008 </a:t>
            </a:r>
            <a:r>
              <a:rPr lang="en-US" baseline="0" dirty="0" err="1"/>
              <a:t>asti</a:t>
            </a:r>
            <a:r>
              <a:rPr lang="en-US" baseline="0" dirty="0"/>
              <a:t> </a:t>
            </a:r>
          </a:p>
          <a:p>
            <a:pPr marL="171450" indent="-171450">
              <a:buFontTx/>
              <a:buChar char="-"/>
            </a:pPr>
            <a:r>
              <a:rPr lang="en-US" baseline="0" dirty="0" err="1"/>
              <a:t>Ajan</a:t>
            </a:r>
            <a:r>
              <a:rPr lang="en-US" baseline="0" dirty="0"/>
              <a:t> </a:t>
            </a:r>
            <a:r>
              <a:rPr lang="en-US" baseline="0" dirty="0" err="1"/>
              <a:t>myötä</a:t>
            </a:r>
            <a:r>
              <a:rPr lang="en-US" baseline="0" dirty="0"/>
              <a:t> </a:t>
            </a:r>
            <a:r>
              <a:rPr lang="en-US" baseline="0" dirty="0" err="1"/>
              <a:t>käyttäjien</a:t>
            </a:r>
            <a:r>
              <a:rPr lang="en-US" baseline="0" dirty="0"/>
              <a:t> </a:t>
            </a:r>
            <a:r>
              <a:rPr lang="en-US" baseline="0" dirty="0" err="1"/>
              <a:t>määrä</a:t>
            </a:r>
            <a:r>
              <a:rPr lang="en-US" baseline="0" dirty="0"/>
              <a:t> on </a:t>
            </a:r>
            <a:r>
              <a:rPr lang="en-US" baseline="0" dirty="0" err="1"/>
              <a:t>kasvanut</a:t>
            </a:r>
            <a:r>
              <a:rPr lang="en-US" baseline="0" dirty="0"/>
              <a:t> ja Spotify on </a:t>
            </a:r>
            <a:r>
              <a:rPr lang="en-US" baseline="0" dirty="0" err="1"/>
              <a:t>saavuttanut</a:t>
            </a:r>
            <a:r>
              <a:rPr lang="en-US" baseline="0" dirty="0"/>
              <a:t> </a:t>
            </a:r>
            <a:r>
              <a:rPr lang="en-US" baseline="0" dirty="0" err="1"/>
              <a:t>suurimman</a:t>
            </a:r>
            <a:r>
              <a:rPr lang="en-US" baseline="0" dirty="0"/>
              <a:t> </a:t>
            </a:r>
            <a:r>
              <a:rPr lang="en-US" baseline="0" dirty="0" err="1"/>
              <a:t>markkinaosuuden</a:t>
            </a:r>
            <a:r>
              <a:rPr lang="en-US" baseline="0" dirty="0"/>
              <a:t> </a:t>
            </a:r>
            <a:r>
              <a:rPr lang="en-US" baseline="0" dirty="0" err="1"/>
              <a:t>musiikin</a:t>
            </a:r>
            <a:r>
              <a:rPr lang="en-US" baseline="0" dirty="0"/>
              <a:t> </a:t>
            </a:r>
            <a:r>
              <a:rPr lang="en-US" baseline="0" dirty="0" err="1"/>
              <a:t>suoratoistomarkkinoilla</a:t>
            </a:r>
            <a:endParaRPr lang="en-US" baseline="0" dirty="0"/>
          </a:p>
          <a:p>
            <a:pPr marL="628650" lvl="1" indent="-171450">
              <a:buFontTx/>
              <a:buChar char="-"/>
            </a:pPr>
            <a:r>
              <a:rPr lang="en-US" baseline="0" dirty="0" err="1"/>
              <a:t>Markkinaosuus</a:t>
            </a:r>
            <a:r>
              <a:rPr lang="en-US" baseline="0" dirty="0"/>
              <a:t>: </a:t>
            </a:r>
            <a:r>
              <a:rPr lang="en-US" baseline="0" dirty="0" err="1"/>
              <a:t>kuinka</a:t>
            </a:r>
            <a:r>
              <a:rPr lang="en-US" baseline="0" dirty="0"/>
              <a:t> </a:t>
            </a:r>
            <a:r>
              <a:rPr lang="en-US" baseline="0" dirty="0" err="1"/>
              <a:t>paljon</a:t>
            </a:r>
            <a:r>
              <a:rPr lang="en-US" baseline="0" dirty="0"/>
              <a:t> </a:t>
            </a:r>
            <a:r>
              <a:rPr lang="en-US" baseline="0" dirty="0" err="1"/>
              <a:t>alan</a:t>
            </a:r>
            <a:r>
              <a:rPr lang="en-US" baseline="0" dirty="0"/>
              <a:t> </a:t>
            </a:r>
            <a:r>
              <a:rPr lang="en-US" baseline="0" dirty="0" err="1"/>
              <a:t>kokonaismyynnistä</a:t>
            </a:r>
            <a:r>
              <a:rPr lang="en-US" baseline="0" dirty="0"/>
              <a:t> </a:t>
            </a:r>
            <a:r>
              <a:rPr lang="en-US" baseline="0" dirty="0" err="1"/>
              <a:t>kuuluu</a:t>
            </a:r>
            <a:r>
              <a:rPr lang="en-US" baseline="0" dirty="0"/>
              <a:t> </a:t>
            </a:r>
            <a:r>
              <a:rPr lang="en-US" baseline="0" dirty="0" err="1"/>
              <a:t>yritykselle</a:t>
            </a:r>
            <a:endParaRPr lang="en-US" baseline="0" dirty="0"/>
          </a:p>
          <a:p>
            <a:pPr marL="171450" lvl="0" indent="-171450">
              <a:buFontTx/>
              <a:buChar char="-"/>
            </a:pPr>
            <a:r>
              <a:rPr lang="en-US" baseline="0" dirty="0"/>
              <a:t>Spotify on </a:t>
            </a:r>
            <a:r>
              <a:rPr lang="en-US" baseline="0" dirty="0" err="1"/>
              <a:t>solminut</a:t>
            </a:r>
            <a:r>
              <a:rPr lang="en-US" baseline="0" dirty="0"/>
              <a:t> </a:t>
            </a:r>
            <a:r>
              <a:rPr lang="en-US" baseline="0" dirty="0" err="1"/>
              <a:t>sopimuksia</a:t>
            </a:r>
            <a:r>
              <a:rPr lang="en-US" baseline="0" dirty="0"/>
              <a:t> </a:t>
            </a:r>
            <a:r>
              <a:rPr lang="en-US" baseline="0" dirty="0" err="1"/>
              <a:t>merkittävimipien</a:t>
            </a:r>
            <a:r>
              <a:rPr lang="en-US" baseline="0" dirty="0"/>
              <a:t> levy-</a:t>
            </a:r>
            <a:r>
              <a:rPr lang="en-US" baseline="0" dirty="0" err="1"/>
              <a:t>yhtiöiden</a:t>
            </a:r>
            <a:r>
              <a:rPr lang="en-US" baseline="0" dirty="0"/>
              <a:t> </a:t>
            </a:r>
            <a:r>
              <a:rPr lang="en-US" baseline="0" dirty="0" err="1"/>
              <a:t>kanssa</a:t>
            </a:r>
            <a:endParaRPr lang="en-US" baseline="0" dirty="0"/>
          </a:p>
          <a:p>
            <a:pPr marL="628650" lvl="1" indent="-171450">
              <a:buFontTx/>
              <a:buChar char="-"/>
            </a:pPr>
            <a:r>
              <a:rPr lang="en-US" baseline="0" dirty="0" err="1"/>
              <a:t>Samoin</a:t>
            </a:r>
            <a:r>
              <a:rPr lang="en-US" baseline="0" dirty="0"/>
              <a:t> </a:t>
            </a:r>
            <a:r>
              <a:rPr lang="en-US" baseline="0" dirty="0" err="1"/>
              <a:t>kuin</a:t>
            </a:r>
            <a:r>
              <a:rPr lang="en-US" baseline="0" dirty="0"/>
              <a:t> IKEA-</a:t>
            </a:r>
            <a:r>
              <a:rPr lang="en-US" baseline="0" dirty="0" err="1"/>
              <a:t>esimerkissä</a:t>
            </a:r>
            <a:r>
              <a:rPr lang="en-US" baseline="0" dirty="0"/>
              <a:t>, </a:t>
            </a:r>
            <a:r>
              <a:rPr lang="en-US" baseline="0" dirty="0" err="1"/>
              <a:t>tavoitteena</a:t>
            </a:r>
            <a:r>
              <a:rPr lang="en-US" baseline="0" dirty="0"/>
              <a:t> on </a:t>
            </a:r>
            <a:r>
              <a:rPr lang="en-US" baseline="0" dirty="0" err="1"/>
              <a:t>turvata</a:t>
            </a:r>
            <a:r>
              <a:rPr lang="en-US" baseline="0" dirty="0"/>
              <a:t> </a:t>
            </a:r>
            <a:r>
              <a:rPr lang="en-US" baseline="0" dirty="0" err="1"/>
              <a:t>toimitusten</a:t>
            </a:r>
            <a:r>
              <a:rPr lang="en-US" baseline="0" dirty="0"/>
              <a:t> </a:t>
            </a:r>
            <a:r>
              <a:rPr lang="en-US" baseline="0" dirty="0" err="1"/>
              <a:t>saatavuus</a:t>
            </a:r>
            <a:r>
              <a:rPr lang="en-US" baseline="0" dirty="0"/>
              <a:t> (</a:t>
            </a:r>
            <a:r>
              <a:rPr lang="en-US" baseline="0" dirty="0" err="1"/>
              <a:t>tässä</a:t>
            </a:r>
            <a:r>
              <a:rPr lang="en-US" baseline="0" dirty="0"/>
              <a:t> </a:t>
            </a:r>
            <a:r>
              <a:rPr lang="en-US" baseline="0" dirty="0" err="1"/>
              <a:t>tapauksessa</a:t>
            </a:r>
            <a:r>
              <a:rPr lang="en-US" baseline="0" dirty="0"/>
              <a:t> </a:t>
            </a:r>
            <a:r>
              <a:rPr lang="en-US" baseline="0" dirty="0" err="1"/>
              <a:t>turvataan</a:t>
            </a:r>
            <a:r>
              <a:rPr lang="en-US" baseline="0" dirty="0"/>
              <a:t> </a:t>
            </a:r>
            <a:r>
              <a:rPr lang="en-US" baseline="0" dirty="0" err="1"/>
              <a:t>musiikin</a:t>
            </a:r>
            <a:r>
              <a:rPr lang="en-US" baseline="0" dirty="0"/>
              <a:t> </a:t>
            </a:r>
            <a:r>
              <a:rPr lang="en-US" baseline="0" dirty="0" err="1"/>
              <a:t>saatavuus</a:t>
            </a:r>
            <a:r>
              <a:rPr lang="en-US" baseline="0" dirty="0"/>
              <a:t> Spotify-</a:t>
            </a:r>
            <a:r>
              <a:rPr lang="en-US" baseline="0" dirty="0" err="1"/>
              <a:t>palveluun</a:t>
            </a:r>
            <a:r>
              <a:rPr lang="en-US" baseline="0" dirty="0"/>
              <a:t>)</a:t>
            </a:r>
          </a:p>
          <a:p>
            <a:pPr marL="628650" lvl="1" indent="-171450">
              <a:buFontTx/>
              <a:buChar char="-"/>
            </a:pPr>
            <a:endParaRPr lang="en-US" baseline="0" dirty="0"/>
          </a:p>
          <a:p>
            <a:pPr marL="171450" indent="-171450">
              <a:buFontTx/>
              <a:buChar char="-"/>
            </a:pP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5</a:t>
            </a:fld>
            <a:endParaRPr lang="fi-FI"/>
          </a:p>
        </p:txBody>
      </p:sp>
    </p:spTree>
    <p:extLst>
      <p:ext uri="{BB962C8B-B14F-4D97-AF65-F5344CB8AC3E}">
        <p14:creationId xmlns:p14="http://schemas.microsoft.com/office/powerpoint/2010/main" val="132572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Spotify’s revenue has grown almost exponentially up to 2016 and the growth has continued linearly even after that</a:t>
            </a:r>
          </a:p>
          <a:p>
            <a:pPr marL="171450" indent="-171450">
              <a:buFontTx/>
              <a:buChar char="-"/>
            </a:pPr>
            <a:r>
              <a:rPr lang="en-US" dirty="0"/>
              <a:t>Still, the company has yet to make profit after 12 years of operation</a:t>
            </a:r>
          </a:p>
          <a:p>
            <a:pPr marL="171450" indent="-171450">
              <a:buFontTx/>
              <a:buChar char="-"/>
            </a:pPr>
            <a:r>
              <a:rPr lang="en-US" dirty="0"/>
              <a:t>So how is this possible? This brings us to the case study question: How are they able to grow their business and pay all expenses while operating at a loss?</a:t>
            </a:r>
          </a:p>
          <a:p>
            <a:pPr marL="171450" indent="-171450">
              <a:buFontTx/>
              <a:buChar char="-"/>
            </a:pPr>
            <a:endParaRPr lang="en-US" dirty="0"/>
          </a:p>
          <a:p>
            <a:pPr marL="171450" indent="-171450">
              <a:buFontTx/>
              <a:buChar char="-"/>
            </a:pPr>
            <a:r>
              <a:rPr lang="en-US" dirty="0" err="1"/>
              <a:t>Vaikka</a:t>
            </a:r>
            <a:r>
              <a:rPr lang="en-US" dirty="0"/>
              <a:t> </a:t>
            </a:r>
            <a:r>
              <a:rPr lang="en-US" dirty="0" err="1"/>
              <a:t>olettaisi</a:t>
            </a:r>
            <a:r>
              <a:rPr lang="en-US" dirty="0"/>
              <a:t>, </a:t>
            </a:r>
            <a:r>
              <a:rPr lang="en-US" dirty="0" err="1"/>
              <a:t>että</a:t>
            </a:r>
            <a:r>
              <a:rPr lang="en-US" dirty="0"/>
              <a:t> Spotify </a:t>
            </a:r>
            <a:r>
              <a:rPr lang="en-US" dirty="0" err="1"/>
              <a:t>tekisi</a:t>
            </a:r>
            <a:r>
              <a:rPr lang="en-US" dirty="0"/>
              <a:t> </a:t>
            </a:r>
            <a:r>
              <a:rPr lang="en-US" dirty="0" err="1"/>
              <a:t>paljon</a:t>
            </a:r>
            <a:r>
              <a:rPr lang="en-US" dirty="0"/>
              <a:t> </a:t>
            </a:r>
            <a:r>
              <a:rPr lang="en-US" dirty="0" err="1"/>
              <a:t>tuottoa</a:t>
            </a:r>
            <a:r>
              <a:rPr lang="en-US" dirty="0"/>
              <a:t> </a:t>
            </a:r>
            <a:r>
              <a:rPr lang="en-US" dirty="0" err="1"/>
              <a:t>kulujen</a:t>
            </a:r>
            <a:r>
              <a:rPr lang="en-US" dirty="0"/>
              <a:t> </a:t>
            </a:r>
            <a:r>
              <a:rPr lang="en-US" dirty="0" err="1"/>
              <a:t>jälkeen</a:t>
            </a:r>
            <a:r>
              <a:rPr lang="en-US" dirty="0"/>
              <a:t>,</a:t>
            </a:r>
            <a:r>
              <a:rPr lang="en-US" baseline="0" dirty="0"/>
              <a:t> </a:t>
            </a:r>
            <a:r>
              <a:rPr lang="en-US" baseline="0" dirty="0" err="1"/>
              <a:t>yritys</a:t>
            </a:r>
            <a:r>
              <a:rPr lang="en-US" baseline="0" dirty="0"/>
              <a:t> on </a:t>
            </a:r>
            <a:r>
              <a:rPr lang="en-US" baseline="0" dirty="0" err="1"/>
              <a:t>toiminut</a:t>
            </a:r>
            <a:r>
              <a:rPr lang="en-US" baseline="0" dirty="0"/>
              <a:t> </a:t>
            </a:r>
            <a:r>
              <a:rPr lang="en-US" baseline="0" dirty="0" err="1"/>
              <a:t>koko</a:t>
            </a:r>
            <a:r>
              <a:rPr lang="en-US" baseline="0" dirty="0"/>
              <a:t> </a:t>
            </a:r>
            <a:r>
              <a:rPr lang="en-US" baseline="0" dirty="0" err="1"/>
              <a:t>ajan</a:t>
            </a:r>
            <a:r>
              <a:rPr lang="en-US" baseline="0" dirty="0"/>
              <a:t> </a:t>
            </a:r>
            <a:r>
              <a:rPr lang="en-US" baseline="0" dirty="0" err="1"/>
              <a:t>negatiivisella</a:t>
            </a:r>
            <a:r>
              <a:rPr lang="en-US" baseline="0" dirty="0"/>
              <a:t> </a:t>
            </a:r>
            <a:r>
              <a:rPr lang="en-US" baseline="0" dirty="0" err="1"/>
              <a:t>tilikauden</a:t>
            </a:r>
            <a:r>
              <a:rPr lang="en-US" baseline="0" dirty="0"/>
              <a:t> </a:t>
            </a:r>
            <a:r>
              <a:rPr lang="en-US" baseline="0" dirty="0" err="1"/>
              <a:t>tuloksella</a:t>
            </a:r>
            <a:endParaRPr lang="en-US" baseline="0" dirty="0"/>
          </a:p>
          <a:p>
            <a:pPr marL="171450" indent="-171450">
              <a:buFontTx/>
              <a:buChar char="-"/>
            </a:pPr>
            <a:r>
              <a:rPr lang="en-US" baseline="0" dirty="0" err="1"/>
              <a:t>Vasta</a:t>
            </a:r>
            <a:r>
              <a:rPr lang="en-US" baseline="0" dirty="0"/>
              <a:t> 2018 </a:t>
            </a:r>
            <a:r>
              <a:rPr lang="en-US" baseline="0" dirty="0" err="1"/>
              <a:t>neljännellä</a:t>
            </a:r>
            <a:r>
              <a:rPr lang="en-US" baseline="0" dirty="0"/>
              <a:t> </a:t>
            </a:r>
            <a:r>
              <a:rPr lang="en-US" baseline="0" dirty="0" err="1"/>
              <a:t>kvartaalilla</a:t>
            </a:r>
            <a:r>
              <a:rPr lang="en-US" baseline="0" dirty="0"/>
              <a:t> Spotify </a:t>
            </a:r>
            <a:r>
              <a:rPr lang="en-US" baseline="0" dirty="0" err="1"/>
              <a:t>ylsi</a:t>
            </a:r>
            <a:r>
              <a:rPr lang="en-US" baseline="0" dirty="0"/>
              <a:t> </a:t>
            </a:r>
            <a:r>
              <a:rPr lang="en-US" baseline="0" dirty="0" err="1"/>
              <a:t>positiiviseen</a:t>
            </a:r>
            <a:r>
              <a:rPr lang="en-US" baseline="0" dirty="0"/>
              <a:t> </a:t>
            </a:r>
            <a:r>
              <a:rPr lang="en-US" baseline="0" dirty="0" err="1"/>
              <a:t>tulokseen</a:t>
            </a:r>
            <a:endParaRPr lang="en-US" baseline="0" dirty="0"/>
          </a:p>
          <a:p>
            <a:pPr marL="628650" lvl="1" indent="-171450">
              <a:buFontTx/>
              <a:buChar char="-"/>
            </a:pPr>
            <a:r>
              <a:rPr lang="en-US" baseline="0" dirty="0"/>
              <a:t>Koko </a:t>
            </a:r>
            <a:r>
              <a:rPr lang="en-US" baseline="0" dirty="0" err="1"/>
              <a:t>vuoden</a:t>
            </a:r>
            <a:r>
              <a:rPr lang="en-US" baseline="0" dirty="0"/>
              <a:t> 2018 </a:t>
            </a:r>
            <a:r>
              <a:rPr lang="en-US" baseline="0" dirty="0" err="1"/>
              <a:t>tilikauden</a:t>
            </a:r>
            <a:r>
              <a:rPr lang="en-US" baseline="0" dirty="0"/>
              <a:t> </a:t>
            </a:r>
            <a:r>
              <a:rPr lang="en-US" baseline="0" dirty="0" err="1"/>
              <a:t>tulos</a:t>
            </a:r>
            <a:r>
              <a:rPr lang="en-US" baseline="0" dirty="0"/>
              <a:t> </a:t>
            </a:r>
            <a:r>
              <a:rPr lang="en-US" baseline="0" dirty="0" err="1"/>
              <a:t>oli</a:t>
            </a:r>
            <a:r>
              <a:rPr lang="en-US" baseline="0" dirty="0"/>
              <a:t> </a:t>
            </a:r>
            <a:r>
              <a:rPr lang="en-US" baseline="0" dirty="0" err="1"/>
              <a:t>kuitenkin</a:t>
            </a:r>
            <a:r>
              <a:rPr lang="en-US" baseline="0" dirty="0"/>
              <a:t> </a:t>
            </a:r>
            <a:r>
              <a:rPr lang="en-US" baseline="0" dirty="0" err="1"/>
              <a:t>negatiivinen</a:t>
            </a:r>
            <a:endParaRPr lang="en-US" baseline="0" dirty="0"/>
          </a:p>
          <a:p>
            <a:pPr marL="171450" lvl="0" indent="-171450">
              <a:buFontTx/>
              <a:buChar char="-"/>
            </a:pPr>
            <a:r>
              <a:rPr lang="en-US" baseline="0" dirty="0" err="1"/>
              <a:t>Tästä</a:t>
            </a:r>
            <a:r>
              <a:rPr lang="en-US" baseline="0" dirty="0"/>
              <a:t> </a:t>
            </a:r>
            <a:r>
              <a:rPr lang="en-US" baseline="0" dirty="0" err="1"/>
              <a:t>päästään</a:t>
            </a:r>
            <a:r>
              <a:rPr lang="en-US" baseline="0" dirty="0"/>
              <a:t> case-</a:t>
            </a:r>
            <a:r>
              <a:rPr lang="en-US" baseline="0" dirty="0" err="1"/>
              <a:t>kysymykseen</a:t>
            </a:r>
            <a:r>
              <a:rPr lang="en-US" baseline="0" dirty="0"/>
              <a:t>: Jos Spotify on </a:t>
            </a:r>
            <a:r>
              <a:rPr lang="en-US" baseline="0" dirty="0" err="1"/>
              <a:t>toiminut</a:t>
            </a:r>
            <a:r>
              <a:rPr lang="en-US" baseline="0" dirty="0"/>
              <a:t> </a:t>
            </a:r>
            <a:r>
              <a:rPr lang="en-US" baseline="0" dirty="0" err="1"/>
              <a:t>aina</a:t>
            </a:r>
            <a:r>
              <a:rPr lang="en-US" baseline="0" dirty="0"/>
              <a:t> </a:t>
            </a:r>
            <a:r>
              <a:rPr lang="en-US" baseline="0" dirty="0" err="1"/>
              <a:t>tappiolla</a:t>
            </a:r>
            <a:r>
              <a:rPr lang="en-US" baseline="0" dirty="0"/>
              <a:t>, </a:t>
            </a:r>
            <a:r>
              <a:rPr lang="en-US" baseline="0" dirty="0" err="1"/>
              <a:t>miten</a:t>
            </a:r>
            <a:r>
              <a:rPr lang="en-US" baseline="0" dirty="0"/>
              <a:t> </a:t>
            </a:r>
            <a:r>
              <a:rPr lang="en-US" baseline="0" dirty="0" err="1"/>
              <a:t>yritys</a:t>
            </a:r>
            <a:r>
              <a:rPr lang="en-US" baseline="0" dirty="0"/>
              <a:t> </a:t>
            </a:r>
            <a:r>
              <a:rPr lang="en-US" baseline="0" dirty="0" err="1"/>
              <a:t>kykenee</a:t>
            </a:r>
            <a:r>
              <a:rPr lang="en-US" baseline="0" dirty="0"/>
              <a:t> </a:t>
            </a:r>
            <a:r>
              <a:rPr lang="en-US" baseline="0" dirty="0" err="1"/>
              <a:t>kasvattamaan</a:t>
            </a:r>
            <a:r>
              <a:rPr lang="en-US" baseline="0" dirty="0"/>
              <a:t> </a:t>
            </a:r>
            <a:r>
              <a:rPr lang="en-US" baseline="0" dirty="0" err="1"/>
              <a:t>liiketoimintaa</a:t>
            </a:r>
            <a:r>
              <a:rPr lang="en-US" baseline="0" dirty="0"/>
              <a:t> ja </a:t>
            </a:r>
            <a:r>
              <a:rPr lang="en-US" baseline="0" dirty="0" err="1"/>
              <a:t>samalla</a:t>
            </a:r>
            <a:r>
              <a:rPr lang="en-US" baseline="0" dirty="0"/>
              <a:t> </a:t>
            </a:r>
            <a:r>
              <a:rPr lang="en-US" baseline="0" dirty="0" err="1"/>
              <a:t>maksamaan</a:t>
            </a:r>
            <a:r>
              <a:rPr lang="en-US" baseline="0" dirty="0"/>
              <a:t> </a:t>
            </a:r>
            <a:r>
              <a:rPr lang="en-US" baseline="0" dirty="0" err="1"/>
              <a:t>kaikki</a:t>
            </a:r>
            <a:r>
              <a:rPr lang="en-US" baseline="0" dirty="0"/>
              <a:t> </a:t>
            </a:r>
            <a:r>
              <a:rPr lang="en-US" baseline="0" dirty="0" err="1"/>
              <a:t>kulut</a:t>
            </a:r>
            <a:r>
              <a:rPr lang="en-US" baseline="0" dirty="0"/>
              <a:t>? </a:t>
            </a:r>
            <a:endParaRPr lang="fi-FI" dirty="0"/>
          </a:p>
        </p:txBody>
      </p:sp>
      <p:sp>
        <p:nvSpPr>
          <p:cNvPr id="4" name="Slide Number Placeholder 3"/>
          <p:cNvSpPr>
            <a:spLocks noGrp="1"/>
          </p:cNvSpPr>
          <p:nvPr>
            <p:ph type="sldNum" sz="quarter" idx="10"/>
          </p:nvPr>
        </p:nvSpPr>
        <p:spPr/>
        <p:txBody>
          <a:bodyPr/>
          <a:lstStyle/>
          <a:p>
            <a:fld id="{5AE3A960-F947-431B-9886-B2C86570D394}" type="slidenum">
              <a:rPr lang="fi-FI" smtClean="0"/>
              <a:t>6</a:t>
            </a:fld>
            <a:endParaRPr lang="fi-FI"/>
          </a:p>
        </p:txBody>
      </p:sp>
    </p:spTree>
    <p:extLst>
      <p:ext uri="{BB962C8B-B14F-4D97-AF65-F5344CB8AC3E}">
        <p14:creationId xmlns:p14="http://schemas.microsoft.com/office/powerpoint/2010/main" val="106420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To </a:t>
            </a:r>
            <a:r>
              <a:rPr lang="fi-FI" dirty="0" err="1"/>
              <a:t>dive</a:t>
            </a:r>
            <a:r>
              <a:rPr lang="fi-FI" dirty="0"/>
              <a:t> </a:t>
            </a:r>
            <a:r>
              <a:rPr lang="fi-FI" dirty="0" err="1"/>
              <a:t>deeper</a:t>
            </a:r>
            <a:r>
              <a:rPr lang="fi-FI" dirty="0"/>
              <a:t>, </a:t>
            </a:r>
            <a:r>
              <a:rPr lang="fi-FI" dirty="0" err="1"/>
              <a:t>let’s</a:t>
            </a:r>
            <a:r>
              <a:rPr lang="fi-FI" dirty="0"/>
              <a:t> </a:t>
            </a:r>
            <a:r>
              <a:rPr lang="fi-FI" dirty="0" err="1"/>
              <a:t>next</a:t>
            </a:r>
            <a:r>
              <a:rPr lang="fi-FI" dirty="0"/>
              <a:t> look at </a:t>
            </a:r>
            <a:r>
              <a:rPr lang="fi-FI" dirty="0" err="1"/>
              <a:t>the</a:t>
            </a:r>
            <a:r>
              <a:rPr lang="fi-FI" dirty="0"/>
              <a:t> </a:t>
            </a:r>
            <a:r>
              <a:rPr lang="fi-FI" dirty="0" err="1"/>
              <a:t>three</a:t>
            </a:r>
            <a:r>
              <a:rPr lang="fi-FI" dirty="0"/>
              <a:t> </a:t>
            </a:r>
            <a:r>
              <a:rPr lang="fi-FI" dirty="0" err="1"/>
              <a:t>cash</a:t>
            </a:r>
            <a:r>
              <a:rPr lang="fi-FI" dirty="0"/>
              <a:t> </a:t>
            </a:r>
            <a:r>
              <a:rPr lang="fi-FI" dirty="0" err="1"/>
              <a:t>flow</a:t>
            </a:r>
            <a:r>
              <a:rPr lang="fi-FI" dirty="0"/>
              <a:t> </a:t>
            </a:r>
            <a:r>
              <a:rPr lang="fi-FI" dirty="0" err="1"/>
              <a:t>statements</a:t>
            </a:r>
            <a:r>
              <a:rPr lang="fi-FI" dirty="0"/>
              <a:t>: </a:t>
            </a:r>
            <a:r>
              <a:rPr lang="fi-FI" dirty="0" err="1"/>
              <a:t>from</a:t>
            </a:r>
            <a:r>
              <a:rPr lang="fi-FI" dirty="0"/>
              <a:t> operating, </a:t>
            </a:r>
            <a:r>
              <a:rPr lang="fi-FI" dirty="0" err="1"/>
              <a:t>investing</a:t>
            </a:r>
            <a:r>
              <a:rPr lang="fi-FI" dirty="0"/>
              <a:t> and </a:t>
            </a:r>
            <a:r>
              <a:rPr lang="fi-FI" dirty="0" err="1"/>
              <a:t>financing</a:t>
            </a:r>
            <a:r>
              <a:rPr lang="fi-FI" dirty="0"/>
              <a:t> </a:t>
            </a:r>
            <a:r>
              <a:rPr lang="fi-FI" dirty="0" err="1"/>
              <a:t>activities</a:t>
            </a:r>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7</a:t>
            </a:fld>
            <a:endParaRPr lang="fi-FI"/>
          </a:p>
        </p:txBody>
      </p:sp>
    </p:spTree>
    <p:extLst>
      <p:ext uri="{BB962C8B-B14F-4D97-AF65-F5344CB8AC3E}">
        <p14:creationId xmlns:p14="http://schemas.microsoft.com/office/powerpoint/2010/main" val="267671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Cash flow from operating activities is the amount of money a company gets from its regular business activities like manufacturing and selling goods and services</a:t>
            </a:r>
          </a:p>
          <a:p>
            <a:pPr marL="171450" indent="-171450">
              <a:buFontTx/>
              <a:buChar char="-"/>
            </a:pPr>
            <a:r>
              <a:rPr lang="en-US" dirty="0"/>
              <a:t>To get this cash flow, we first take the net income of a company and add all non-cash expenses and remove all non-cash income. This is done because the income statement includes some transactions where no cash is transferred. An example are the depreciations, which are marked as an expense even though no cash is paid for them.</a:t>
            </a:r>
          </a:p>
          <a:p>
            <a:pPr marL="171450" indent="-171450">
              <a:buFontTx/>
              <a:buChar char="-"/>
            </a:pPr>
            <a:r>
              <a:rPr lang="en-US" dirty="0"/>
              <a:t>Then we remove the change in working capital which is the difference between a company’s current assets and its current liabilities (with current here meaning with a term of under 1 year)</a:t>
            </a:r>
          </a:p>
          <a:p>
            <a:pPr marL="171450" indent="-171450">
              <a:buFontTx/>
              <a:buChar char="-"/>
            </a:pPr>
            <a:endParaRPr lang="en-US" dirty="0"/>
          </a:p>
          <a:p>
            <a:pPr marL="171450" indent="-171450">
              <a:buFontTx/>
              <a:buChar char="-"/>
            </a:pPr>
            <a:r>
              <a:rPr lang="en-US" dirty="0"/>
              <a:t>This should always be positive, as a negative operating cash flow means that you can’t cover your costs because you either don’t earn enough or aren’t getting paid quick enough</a:t>
            </a:r>
          </a:p>
          <a:p>
            <a:pPr marL="171450" indent="-171450">
              <a:buFontTx/>
              <a:buChar char="-"/>
            </a:pPr>
            <a:r>
              <a:rPr lang="en-US" dirty="0"/>
              <a:t>There are many different formulas but the main point is to adjust the profit or loss from the income statement to showcase the actual flow of cash</a:t>
            </a:r>
          </a:p>
          <a:p>
            <a:pPr marL="171450" indent="-171450">
              <a:buFontTx/>
              <a:buChar char="-"/>
            </a:pPr>
            <a:r>
              <a:rPr lang="en-US" dirty="0"/>
              <a:t>This is how you can transfer from accrual accounting which records transactions immediately, to cash accounting, which records the transactions when they are paid in cash</a:t>
            </a:r>
          </a:p>
          <a:p>
            <a:pPr marL="171450" indent="-171450">
              <a:buFontTx/>
              <a:buChar char="-"/>
            </a:pPr>
            <a:endParaRPr lang="en-US" dirty="0"/>
          </a:p>
          <a:p>
            <a:pPr marL="171450" indent="-171450">
              <a:buFontTx/>
              <a:buChar char="-"/>
            </a:pPr>
            <a:r>
              <a:rPr lang="en-US" dirty="0" err="1"/>
              <a:t>Liiketoiminnan</a:t>
            </a:r>
            <a:r>
              <a:rPr lang="en-US" dirty="0"/>
              <a:t> </a:t>
            </a:r>
            <a:r>
              <a:rPr lang="en-US" dirty="0" err="1"/>
              <a:t>rahavirta</a:t>
            </a:r>
            <a:r>
              <a:rPr lang="en-US" baseline="0" dirty="0"/>
              <a:t> </a:t>
            </a:r>
            <a:r>
              <a:rPr lang="en-US" baseline="0" dirty="0" err="1"/>
              <a:t>kuvaa</a:t>
            </a:r>
            <a:r>
              <a:rPr lang="en-US" baseline="0" dirty="0"/>
              <a:t> </a:t>
            </a:r>
            <a:r>
              <a:rPr lang="en-US" baseline="0" dirty="0" err="1"/>
              <a:t>nimensä</a:t>
            </a:r>
            <a:r>
              <a:rPr lang="en-US" baseline="0" dirty="0"/>
              <a:t> </a:t>
            </a:r>
            <a:r>
              <a:rPr lang="en-US" baseline="0" dirty="0" err="1"/>
              <a:t>mukaisesti</a:t>
            </a:r>
            <a:r>
              <a:rPr lang="en-US" baseline="0" dirty="0"/>
              <a:t> </a:t>
            </a:r>
            <a:r>
              <a:rPr lang="en-US" baseline="0" dirty="0" err="1"/>
              <a:t>liiketoiminnasta</a:t>
            </a:r>
            <a:r>
              <a:rPr lang="en-US" baseline="0" dirty="0"/>
              <a:t> </a:t>
            </a:r>
            <a:r>
              <a:rPr lang="en-US" baseline="0" dirty="0" err="1"/>
              <a:t>saatuja</a:t>
            </a:r>
            <a:r>
              <a:rPr lang="en-US" baseline="0" dirty="0"/>
              <a:t> </a:t>
            </a:r>
            <a:r>
              <a:rPr lang="en-US" baseline="0" dirty="0" err="1"/>
              <a:t>maksuja</a:t>
            </a:r>
            <a:r>
              <a:rPr lang="en-US" baseline="0" dirty="0"/>
              <a:t> ja </a:t>
            </a:r>
            <a:r>
              <a:rPr lang="en-US" baseline="0" dirty="0" err="1"/>
              <a:t>maksettuja</a:t>
            </a:r>
            <a:r>
              <a:rPr lang="en-US" baseline="0" dirty="0"/>
              <a:t> </a:t>
            </a:r>
            <a:r>
              <a:rPr lang="en-US" baseline="0" dirty="0" err="1"/>
              <a:t>kuluja</a:t>
            </a:r>
            <a:endParaRPr lang="en-US" baseline="0" dirty="0"/>
          </a:p>
          <a:p>
            <a:pPr marL="628650" lvl="1" indent="-171450">
              <a:buFontTx/>
              <a:buChar char="-"/>
            </a:pPr>
            <a:r>
              <a:rPr lang="en-US" baseline="0" dirty="0" err="1"/>
              <a:t>Tämän</a:t>
            </a:r>
            <a:r>
              <a:rPr lang="en-US" baseline="0" dirty="0"/>
              <a:t> </a:t>
            </a:r>
            <a:r>
              <a:rPr lang="en-US" baseline="0" dirty="0" err="1"/>
              <a:t>lisäksi</a:t>
            </a:r>
            <a:r>
              <a:rPr lang="en-US" baseline="0" dirty="0"/>
              <a:t> </a:t>
            </a:r>
            <a:r>
              <a:rPr lang="en-US" baseline="0" dirty="0" err="1"/>
              <a:t>liiketoiminnan</a:t>
            </a:r>
            <a:r>
              <a:rPr lang="en-US" baseline="0" dirty="0"/>
              <a:t> </a:t>
            </a:r>
            <a:r>
              <a:rPr lang="en-US" baseline="0" dirty="0" err="1"/>
              <a:t>rahavirtaan</a:t>
            </a:r>
            <a:r>
              <a:rPr lang="en-US" baseline="0" dirty="0"/>
              <a:t> </a:t>
            </a:r>
            <a:r>
              <a:rPr lang="en-US" baseline="0" dirty="0" err="1"/>
              <a:t>kuuluu</a:t>
            </a:r>
            <a:r>
              <a:rPr lang="en-US" baseline="0" dirty="0"/>
              <a:t> </a:t>
            </a:r>
            <a:r>
              <a:rPr lang="en-US" baseline="0" dirty="0" err="1"/>
              <a:t>korot</a:t>
            </a:r>
            <a:r>
              <a:rPr lang="en-US" baseline="0" dirty="0"/>
              <a:t> </a:t>
            </a:r>
          </a:p>
          <a:p>
            <a:pPr marL="171450" lvl="0" indent="-171450">
              <a:buFontTx/>
              <a:buChar char="-"/>
            </a:pPr>
            <a:r>
              <a:rPr lang="en-US" baseline="0" dirty="0" err="1"/>
              <a:t>Laskukaavoja</a:t>
            </a:r>
            <a:r>
              <a:rPr lang="en-US" baseline="0" dirty="0"/>
              <a:t> on </a:t>
            </a:r>
            <a:r>
              <a:rPr lang="en-US" baseline="0" dirty="0" err="1"/>
              <a:t>monia</a:t>
            </a:r>
            <a:r>
              <a:rPr lang="en-US" baseline="0" dirty="0"/>
              <a:t>, </a:t>
            </a:r>
            <a:r>
              <a:rPr lang="en-US" baseline="0" dirty="0" err="1"/>
              <a:t>mutta</a:t>
            </a:r>
            <a:r>
              <a:rPr lang="en-US" baseline="0" dirty="0"/>
              <a:t> </a:t>
            </a:r>
            <a:r>
              <a:rPr lang="en-US" baseline="0" dirty="0" err="1"/>
              <a:t>pointtina</a:t>
            </a:r>
            <a:r>
              <a:rPr lang="en-US" baseline="0" dirty="0"/>
              <a:t> on ‘</a:t>
            </a:r>
            <a:r>
              <a:rPr lang="en-US" baseline="0" dirty="0" err="1"/>
              <a:t>korjata</a:t>
            </a:r>
            <a:r>
              <a:rPr lang="en-US" baseline="0" dirty="0"/>
              <a:t>’ </a:t>
            </a:r>
            <a:r>
              <a:rPr lang="en-US" baseline="0" dirty="0" err="1"/>
              <a:t>suoriteperusteinen</a:t>
            </a:r>
            <a:r>
              <a:rPr lang="en-US" baseline="0" dirty="0"/>
              <a:t> </a:t>
            </a:r>
            <a:r>
              <a:rPr lang="en-US" baseline="0" dirty="0" err="1"/>
              <a:t>tilikauden</a:t>
            </a:r>
            <a:r>
              <a:rPr lang="en-US" baseline="0" dirty="0"/>
              <a:t> </a:t>
            </a:r>
            <a:r>
              <a:rPr lang="en-US" baseline="0" dirty="0" err="1"/>
              <a:t>tulos</a:t>
            </a:r>
            <a:r>
              <a:rPr lang="en-US" baseline="0" dirty="0"/>
              <a:t> </a:t>
            </a:r>
            <a:r>
              <a:rPr lang="en-US" baseline="0" dirty="0" err="1"/>
              <a:t>maksuperusteiseksi</a:t>
            </a:r>
            <a:r>
              <a:rPr lang="en-US" baseline="0" dirty="0"/>
              <a:t> </a:t>
            </a:r>
            <a:r>
              <a:rPr lang="en-US" baseline="0" dirty="0" err="1"/>
              <a:t>rahavirraksi</a:t>
            </a:r>
            <a:r>
              <a:rPr lang="en-US" baseline="0" dirty="0"/>
              <a:t>, </a:t>
            </a:r>
            <a:r>
              <a:rPr lang="en-US" baseline="0" dirty="0" err="1"/>
              <a:t>josta</a:t>
            </a:r>
            <a:r>
              <a:rPr lang="en-US" baseline="0" dirty="0"/>
              <a:t> on </a:t>
            </a:r>
            <a:r>
              <a:rPr lang="en-US" baseline="0" dirty="0" err="1"/>
              <a:t>otettu</a:t>
            </a:r>
            <a:r>
              <a:rPr lang="en-US" baseline="0" dirty="0"/>
              <a:t> </a:t>
            </a:r>
            <a:r>
              <a:rPr lang="en-US" baseline="0" dirty="0" err="1"/>
              <a:t>pois</a:t>
            </a:r>
            <a:r>
              <a:rPr lang="en-US" baseline="0" dirty="0"/>
              <a:t> </a:t>
            </a:r>
            <a:r>
              <a:rPr lang="en-US" baseline="0" dirty="0" err="1"/>
              <a:t>muista</a:t>
            </a:r>
            <a:r>
              <a:rPr lang="en-US" baseline="0" dirty="0"/>
              <a:t> </a:t>
            </a:r>
            <a:r>
              <a:rPr lang="en-US" baseline="0" dirty="0" err="1"/>
              <a:t>toiminnoista</a:t>
            </a:r>
            <a:r>
              <a:rPr lang="en-US" baseline="0" dirty="0"/>
              <a:t> </a:t>
            </a:r>
            <a:r>
              <a:rPr lang="en-US" baseline="0" dirty="0" err="1"/>
              <a:t>aiheutuvat</a:t>
            </a:r>
            <a:r>
              <a:rPr lang="en-US" baseline="0" dirty="0"/>
              <a:t> </a:t>
            </a:r>
            <a:r>
              <a:rPr lang="en-US" baseline="0" dirty="0" err="1"/>
              <a:t>tulot</a:t>
            </a:r>
            <a:r>
              <a:rPr lang="en-US" baseline="0" dirty="0"/>
              <a:t> ja </a:t>
            </a:r>
            <a:r>
              <a:rPr lang="en-US" baseline="0" dirty="0" err="1"/>
              <a:t>kulut</a:t>
            </a:r>
            <a:endParaRPr lang="en-US" baseline="0" dirty="0"/>
          </a:p>
          <a:p>
            <a:pPr marL="171450" lvl="0" indent="-171450">
              <a:buFontTx/>
              <a:buChar char="-"/>
            </a:pPr>
            <a:r>
              <a:rPr lang="en-US" baseline="0" dirty="0" err="1"/>
              <a:t>Myyntisaamisten</a:t>
            </a:r>
            <a:r>
              <a:rPr lang="en-US" baseline="0" dirty="0"/>
              <a:t> ja </a:t>
            </a:r>
            <a:r>
              <a:rPr lang="en-US" baseline="0" dirty="0" err="1"/>
              <a:t>maksuvelkojen</a:t>
            </a:r>
            <a:r>
              <a:rPr lang="en-US" baseline="0" dirty="0"/>
              <a:t> </a:t>
            </a:r>
            <a:r>
              <a:rPr lang="en-US" baseline="0" dirty="0" err="1"/>
              <a:t>vaikutus</a:t>
            </a:r>
            <a:r>
              <a:rPr lang="en-US" baseline="0" dirty="0"/>
              <a:t> </a:t>
            </a:r>
            <a:r>
              <a:rPr lang="en-US" baseline="0" dirty="0" err="1"/>
              <a:t>voidaan</a:t>
            </a:r>
            <a:r>
              <a:rPr lang="en-US" baseline="0" dirty="0"/>
              <a:t> </a:t>
            </a:r>
            <a:r>
              <a:rPr lang="en-US" baseline="0" dirty="0" err="1"/>
              <a:t>mitätöidä</a:t>
            </a:r>
            <a:r>
              <a:rPr lang="en-US" baseline="0" dirty="0"/>
              <a:t> </a:t>
            </a:r>
            <a:r>
              <a:rPr lang="en-US" baseline="0" dirty="0" err="1"/>
              <a:t>laskemalla</a:t>
            </a:r>
            <a:r>
              <a:rPr lang="en-US" baseline="0" dirty="0"/>
              <a:t> </a:t>
            </a:r>
            <a:r>
              <a:rPr lang="en-US" baseline="0" dirty="0" err="1"/>
              <a:t>käyttöpääoman</a:t>
            </a:r>
            <a:r>
              <a:rPr lang="en-US" baseline="0" dirty="0"/>
              <a:t> </a:t>
            </a:r>
            <a:r>
              <a:rPr lang="en-US" baseline="0" dirty="0" err="1"/>
              <a:t>muutos</a:t>
            </a:r>
            <a:r>
              <a:rPr lang="en-US" baseline="0" dirty="0"/>
              <a:t> </a:t>
            </a:r>
          </a:p>
          <a:p>
            <a:pPr marL="171450" lvl="0" indent="-171450">
              <a:buFontTx/>
              <a:buChar char="-"/>
            </a:pPr>
            <a:endParaRPr lang="en-US" baseline="0" dirty="0"/>
          </a:p>
        </p:txBody>
      </p:sp>
      <p:sp>
        <p:nvSpPr>
          <p:cNvPr id="4" name="Slide Number Placeholder 3"/>
          <p:cNvSpPr>
            <a:spLocks noGrp="1"/>
          </p:cNvSpPr>
          <p:nvPr>
            <p:ph type="sldNum" sz="quarter" idx="10"/>
          </p:nvPr>
        </p:nvSpPr>
        <p:spPr/>
        <p:txBody>
          <a:bodyPr/>
          <a:lstStyle/>
          <a:p>
            <a:fld id="{5AE3A960-F947-431B-9886-B2C86570D394}" type="slidenum">
              <a:rPr lang="fi-FI" smtClean="0"/>
              <a:t>8</a:t>
            </a:fld>
            <a:endParaRPr lang="fi-FI"/>
          </a:p>
        </p:txBody>
      </p:sp>
    </p:spTree>
    <p:extLst>
      <p:ext uri="{BB962C8B-B14F-4D97-AF65-F5344CB8AC3E}">
        <p14:creationId xmlns:p14="http://schemas.microsoft.com/office/powerpoint/2010/main" val="39506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For </a:t>
            </a:r>
            <a:r>
              <a:rPr lang="fi-FI" dirty="0" err="1"/>
              <a:t>your</a:t>
            </a:r>
            <a:r>
              <a:rPr lang="fi-FI" dirty="0"/>
              <a:t> </a:t>
            </a:r>
            <a:r>
              <a:rPr lang="fi-FI" dirty="0" err="1"/>
              <a:t>assignment</a:t>
            </a:r>
            <a:r>
              <a:rPr lang="fi-FI" dirty="0"/>
              <a:t>, </a:t>
            </a:r>
            <a:r>
              <a:rPr lang="fi-FI" dirty="0" err="1"/>
              <a:t>the</a:t>
            </a:r>
            <a:r>
              <a:rPr lang="fi-FI" dirty="0"/>
              <a:t> formula </a:t>
            </a:r>
            <a:r>
              <a:rPr lang="fi-FI" dirty="0" err="1"/>
              <a:t>might</a:t>
            </a:r>
            <a:r>
              <a:rPr lang="fi-FI" dirty="0"/>
              <a:t> look a </a:t>
            </a:r>
            <a:r>
              <a:rPr lang="fi-FI" dirty="0" err="1"/>
              <a:t>little</a:t>
            </a:r>
            <a:r>
              <a:rPr lang="fi-FI" dirty="0"/>
              <a:t> </a:t>
            </a:r>
            <a:r>
              <a:rPr lang="fi-FI" dirty="0" err="1"/>
              <a:t>different</a:t>
            </a:r>
            <a:r>
              <a:rPr lang="fi-FI" dirty="0"/>
              <a:t>. On </a:t>
            </a:r>
            <a:r>
              <a:rPr lang="fi-FI" dirty="0" err="1"/>
              <a:t>the</a:t>
            </a:r>
            <a:r>
              <a:rPr lang="fi-FI" dirty="0"/>
              <a:t> </a:t>
            </a:r>
            <a:r>
              <a:rPr lang="fi-FI" dirty="0" err="1"/>
              <a:t>left</a:t>
            </a:r>
            <a:r>
              <a:rPr lang="fi-FI" dirty="0"/>
              <a:t> is </a:t>
            </a:r>
            <a:r>
              <a:rPr lang="fi-FI" dirty="0" err="1"/>
              <a:t>the</a:t>
            </a:r>
            <a:r>
              <a:rPr lang="fi-FI" dirty="0"/>
              <a:t> </a:t>
            </a:r>
            <a:r>
              <a:rPr lang="fi-FI" dirty="0" err="1"/>
              <a:t>one</a:t>
            </a:r>
            <a:r>
              <a:rPr lang="fi-FI" dirty="0"/>
              <a:t> I just </a:t>
            </a:r>
            <a:r>
              <a:rPr lang="fi-FI" dirty="0" err="1"/>
              <a:t>described</a:t>
            </a:r>
            <a:r>
              <a:rPr lang="fi-FI" dirty="0"/>
              <a:t>, </a:t>
            </a:r>
            <a:r>
              <a:rPr lang="fi-FI" dirty="0" err="1"/>
              <a:t>but</a:t>
            </a:r>
            <a:r>
              <a:rPr lang="fi-FI" dirty="0"/>
              <a:t> </a:t>
            </a:r>
            <a:r>
              <a:rPr lang="fi-FI" dirty="0" err="1"/>
              <a:t>you</a:t>
            </a:r>
            <a:r>
              <a:rPr lang="fi-FI" dirty="0"/>
              <a:t> </a:t>
            </a:r>
            <a:r>
              <a:rPr lang="fi-FI" dirty="0" err="1"/>
              <a:t>might</a:t>
            </a:r>
            <a:r>
              <a:rPr lang="fi-FI" dirty="0"/>
              <a:t> </a:t>
            </a:r>
            <a:r>
              <a:rPr lang="fi-FI" dirty="0" err="1"/>
              <a:t>find</a:t>
            </a:r>
            <a:r>
              <a:rPr lang="fi-FI" dirty="0"/>
              <a:t> </a:t>
            </a:r>
            <a:r>
              <a:rPr lang="fi-FI" dirty="0" err="1"/>
              <a:t>the</a:t>
            </a:r>
            <a:r>
              <a:rPr lang="fi-FI" dirty="0"/>
              <a:t> </a:t>
            </a:r>
            <a:r>
              <a:rPr lang="fi-FI" dirty="0" err="1"/>
              <a:t>one</a:t>
            </a:r>
            <a:r>
              <a:rPr lang="fi-FI" dirty="0"/>
              <a:t> on </a:t>
            </a:r>
            <a:r>
              <a:rPr lang="fi-FI" dirty="0" err="1"/>
              <a:t>the</a:t>
            </a:r>
            <a:r>
              <a:rPr lang="fi-FI" dirty="0"/>
              <a:t> </a:t>
            </a:r>
            <a:r>
              <a:rPr lang="fi-FI" dirty="0" err="1"/>
              <a:t>bottom</a:t>
            </a:r>
            <a:r>
              <a:rPr lang="fi-FI" dirty="0"/>
              <a:t> to </a:t>
            </a:r>
            <a:r>
              <a:rPr lang="fi-FI" dirty="0" err="1"/>
              <a:t>be</a:t>
            </a:r>
            <a:r>
              <a:rPr lang="fi-FI" dirty="0"/>
              <a:t> </a:t>
            </a:r>
            <a:r>
              <a:rPr lang="fi-FI" dirty="0" err="1"/>
              <a:t>more</a:t>
            </a:r>
            <a:r>
              <a:rPr lang="fi-FI" dirty="0"/>
              <a:t> </a:t>
            </a:r>
            <a:r>
              <a:rPr lang="fi-FI" dirty="0" err="1"/>
              <a:t>applicable</a:t>
            </a:r>
            <a:r>
              <a:rPr lang="fi-FI" dirty="0"/>
              <a:t> for </a:t>
            </a:r>
            <a:r>
              <a:rPr lang="fi-FI" dirty="0" err="1"/>
              <a:t>this</a:t>
            </a:r>
            <a:r>
              <a:rPr lang="fi-FI" dirty="0"/>
              <a:t> </a:t>
            </a:r>
            <a:r>
              <a:rPr lang="fi-FI" dirty="0" err="1"/>
              <a:t>exercise</a:t>
            </a:r>
            <a:r>
              <a:rPr lang="fi-FI" dirty="0"/>
              <a:t>.</a:t>
            </a:r>
          </a:p>
          <a:p>
            <a:pPr marL="171450" indent="-171450">
              <a:buFontTx/>
              <a:buChar char="-"/>
            </a:pPr>
            <a:r>
              <a:rPr lang="fi-FI" dirty="0" err="1"/>
              <a:t>That</a:t>
            </a:r>
            <a:r>
              <a:rPr lang="fi-FI" dirty="0"/>
              <a:t> </a:t>
            </a:r>
            <a:r>
              <a:rPr lang="fi-FI" dirty="0" err="1"/>
              <a:t>one</a:t>
            </a:r>
            <a:r>
              <a:rPr lang="fi-FI" dirty="0"/>
              <a:t> </a:t>
            </a:r>
            <a:r>
              <a:rPr lang="fi-FI" dirty="0" err="1"/>
              <a:t>can</a:t>
            </a:r>
            <a:r>
              <a:rPr lang="fi-FI" dirty="0"/>
              <a:t> </a:t>
            </a:r>
            <a:r>
              <a:rPr lang="fi-FI" dirty="0" err="1"/>
              <a:t>be</a:t>
            </a:r>
            <a:r>
              <a:rPr lang="fi-FI" dirty="0"/>
              <a:t> </a:t>
            </a:r>
            <a:r>
              <a:rPr lang="fi-FI" dirty="0" err="1"/>
              <a:t>found</a:t>
            </a:r>
            <a:r>
              <a:rPr lang="fi-FI" dirty="0"/>
              <a:t> in </a:t>
            </a:r>
            <a:r>
              <a:rPr lang="fi-FI" dirty="0" err="1"/>
              <a:t>the</a:t>
            </a:r>
            <a:r>
              <a:rPr lang="fi-FI" dirty="0"/>
              <a:t> </a:t>
            </a:r>
            <a:r>
              <a:rPr lang="fi-FI" dirty="0" err="1"/>
              <a:t>formulas</a:t>
            </a:r>
            <a:r>
              <a:rPr lang="fi-FI" dirty="0"/>
              <a:t> </a:t>
            </a:r>
            <a:r>
              <a:rPr lang="fi-FI" dirty="0" err="1"/>
              <a:t>document</a:t>
            </a:r>
            <a:r>
              <a:rPr lang="fi-FI" dirty="0"/>
              <a:t> in </a:t>
            </a:r>
            <a:r>
              <a:rPr lang="fi-FI" dirty="0" err="1"/>
              <a:t>the</a:t>
            </a:r>
            <a:r>
              <a:rPr lang="fi-FI" dirty="0"/>
              <a:t> </a:t>
            </a:r>
            <a:r>
              <a:rPr lang="fi-FI" dirty="0" err="1"/>
              <a:t>accounting</a:t>
            </a:r>
            <a:r>
              <a:rPr lang="fi-FI" dirty="0"/>
              <a:t> </a:t>
            </a:r>
            <a:r>
              <a:rPr lang="fi-FI" dirty="0" err="1"/>
              <a:t>section</a:t>
            </a:r>
            <a:r>
              <a:rPr lang="fi-FI" dirty="0"/>
              <a:t> on </a:t>
            </a:r>
            <a:r>
              <a:rPr lang="fi-FI" dirty="0" err="1"/>
              <a:t>MyCourses</a:t>
            </a:r>
            <a:r>
              <a:rPr lang="fi-FI" dirty="0"/>
              <a:t> and </a:t>
            </a:r>
            <a:r>
              <a:rPr lang="fi-FI" dirty="0" err="1"/>
              <a:t>also</a:t>
            </a:r>
            <a:r>
              <a:rPr lang="fi-FI" dirty="0"/>
              <a:t> in </a:t>
            </a:r>
            <a:r>
              <a:rPr lang="fi-FI" dirty="0" err="1"/>
              <a:t>the</a:t>
            </a:r>
            <a:r>
              <a:rPr lang="fi-FI" dirty="0"/>
              <a:t> Excel </a:t>
            </a:r>
            <a:r>
              <a:rPr lang="fi-FI" dirty="0" err="1"/>
              <a:t>provided</a:t>
            </a:r>
            <a:r>
              <a:rPr lang="fi-FI" dirty="0"/>
              <a:t> for </a:t>
            </a:r>
            <a:r>
              <a:rPr lang="fi-FI" dirty="0" err="1"/>
              <a:t>this</a:t>
            </a:r>
            <a:r>
              <a:rPr lang="fi-FI" dirty="0"/>
              <a:t> </a:t>
            </a:r>
            <a:r>
              <a:rPr lang="fi-FI" dirty="0" err="1"/>
              <a:t>week</a:t>
            </a:r>
            <a:endParaRPr lang="fi-FI" dirty="0"/>
          </a:p>
          <a:p>
            <a:pPr marL="171450" indent="-171450">
              <a:buFontTx/>
              <a:buChar char="-"/>
            </a:pPr>
            <a:r>
              <a:rPr lang="fi-FI" dirty="0"/>
              <a:t>EBITDA is </a:t>
            </a:r>
            <a:r>
              <a:rPr lang="fi-FI" dirty="0" err="1"/>
              <a:t>short</a:t>
            </a:r>
            <a:r>
              <a:rPr lang="fi-FI" dirty="0"/>
              <a:t> for </a:t>
            </a:r>
            <a:r>
              <a:rPr lang="fi-FI" dirty="0" err="1"/>
              <a:t>earnings</a:t>
            </a:r>
            <a:r>
              <a:rPr lang="fi-FI" dirty="0"/>
              <a:t> </a:t>
            </a:r>
            <a:r>
              <a:rPr lang="fi-FI" dirty="0" err="1"/>
              <a:t>before</a:t>
            </a:r>
            <a:r>
              <a:rPr lang="fi-FI" dirty="0"/>
              <a:t> </a:t>
            </a:r>
            <a:r>
              <a:rPr lang="fi-FI" dirty="0" err="1"/>
              <a:t>interest</a:t>
            </a:r>
            <a:r>
              <a:rPr lang="fi-FI" dirty="0"/>
              <a:t>, </a:t>
            </a:r>
            <a:r>
              <a:rPr lang="fi-FI" dirty="0" err="1"/>
              <a:t>taxes</a:t>
            </a:r>
            <a:r>
              <a:rPr lang="fi-FI" dirty="0"/>
              <a:t>, </a:t>
            </a:r>
            <a:r>
              <a:rPr lang="fi-FI" dirty="0" err="1"/>
              <a:t>depreciation</a:t>
            </a:r>
            <a:r>
              <a:rPr lang="fi-FI" dirty="0"/>
              <a:t>, and </a:t>
            </a:r>
            <a:r>
              <a:rPr lang="fi-FI" dirty="0" err="1"/>
              <a:t>amortization</a:t>
            </a:r>
            <a:r>
              <a:rPr lang="fi-FI" dirty="0"/>
              <a:t> and it </a:t>
            </a:r>
            <a:r>
              <a:rPr lang="fi-FI" dirty="0" err="1"/>
              <a:t>can</a:t>
            </a:r>
            <a:r>
              <a:rPr lang="fi-FI" dirty="0"/>
              <a:t> </a:t>
            </a:r>
            <a:r>
              <a:rPr lang="fi-FI" dirty="0" err="1"/>
              <a:t>also</a:t>
            </a:r>
            <a:r>
              <a:rPr lang="fi-FI" dirty="0"/>
              <a:t> </a:t>
            </a:r>
            <a:r>
              <a:rPr lang="fi-FI" dirty="0" err="1"/>
              <a:t>be</a:t>
            </a:r>
            <a:r>
              <a:rPr lang="fi-FI" dirty="0"/>
              <a:t> </a:t>
            </a:r>
            <a:r>
              <a:rPr lang="fi-FI" dirty="0" err="1"/>
              <a:t>used</a:t>
            </a:r>
            <a:r>
              <a:rPr lang="fi-FI" dirty="0"/>
              <a:t> for </a:t>
            </a:r>
            <a:r>
              <a:rPr lang="fi-FI" dirty="0" err="1"/>
              <a:t>calculating</a:t>
            </a:r>
            <a:r>
              <a:rPr lang="fi-FI" dirty="0"/>
              <a:t> </a:t>
            </a:r>
            <a:r>
              <a:rPr lang="fi-FI" dirty="0" err="1"/>
              <a:t>cash</a:t>
            </a:r>
            <a:r>
              <a:rPr lang="fi-FI" dirty="0"/>
              <a:t> </a:t>
            </a:r>
            <a:r>
              <a:rPr lang="fi-FI" dirty="0" err="1"/>
              <a:t>flow</a:t>
            </a:r>
            <a:r>
              <a:rPr lang="fi-FI" dirty="0"/>
              <a:t> </a:t>
            </a:r>
            <a:r>
              <a:rPr lang="fi-FI" dirty="0" err="1"/>
              <a:t>from</a:t>
            </a:r>
            <a:r>
              <a:rPr lang="fi-FI" dirty="0"/>
              <a:t> operating </a:t>
            </a:r>
            <a:r>
              <a:rPr lang="fi-FI" dirty="0" err="1"/>
              <a:t>activities</a:t>
            </a:r>
            <a:endParaRPr lang="fi-FI" dirty="0"/>
          </a:p>
          <a:p>
            <a:pPr marL="171450" indent="-171450">
              <a:buFontTx/>
              <a:buChar char="-"/>
            </a:pPr>
            <a:r>
              <a:rPr lang="fi-FI" dirty="0"/>
              <a:t>On </a:t>
            </a:r>
            <a:r>
              <a:rPr lang="fi-FI" dirty="0" err="1"/>
              <a:t>the</a:t>
            </a:r>
            <a:r>
              <a:rPr lang="fi-FI" dirty="0"/>
              <a:t> top is </a:t>
            </a:r>
            <a:r>
              <a:rPr lang="fi-FI" dirty="0" err="1"/>
              <a:t>the</a:t>
            </a:r>
            <a:r>
              <a:rPr lang="fi-FI" dirty="0"/>
              <a:t> </a:t>
            </a:r>
            <a:r>
              <a:rPr lang="fi-FI" dirty="0" err="1"/>
              <a:t>section</a:t>
            </a:r>
            <a:r>
              <a:rPr lang="fi-FI" dirty="0"/>
              <a:t> of </a:t>
            </a:r>
            <a:r>
              <a:rPr lang="fi-FI" dirty="0" err="1"/>
              <a:t>the</a:t>
            </a:r>
            <a:r>
              <a:rPr lang="fi-FI" dirty="0"/>
              <a:t> </a:t>
            </a:r>
            <a:r>
              <a:rPr lang="fi-FI" dirty="0" err="1"/>
              <a:t>document</a:t>
            </a:r>
            <a:r>
              <a:rPr lang="fi-FI" dirty="0"/>
              <a:t> </a:t>
            </a:r>
            <a:r>
              <a:rPr lang="fi-FI" dirty="0" err="1"/>
              <a:t>that</a:t>
            </a:r>
            <a:r>
              <a:rPr lang="fi-FI" dirty="0"/>
              <a:t> </a:t>
            </a:r>
            <a:r>
              <a:rPr lang="fi-FI" dirty="0" err="1"/>
              <a:t>will</a:t>
            </a:r>
            <a:r>
              <a:rPr lang="fi-FI" dirty="0"/>
              <a:t> </a:t>
            </a:r>
            <a:r>
              <a:rPr lang="fi-FI" dirty="0" err="1"/>
              <a:t>give</a:t>
            </a:r>
            <a:r>
              <a:rPr lang="fi-FI" dirty="0"/>
              <a:t> </a:t>
            </a:r>
            <a:r>
              <a:rPr lang="fi-FI" dirty="0" err="1"/>
              <a:t>you</a:t>
            </a:r>
            <a:r>
              <a:rPr lang="fi-FI" dirty="0"/>
              <a:t> EBITDA</a:t>
            </a:r>
          </a:p>
          <a:p>
            <a:pPr marL="171450" indent="-171450">
              <a:buFontTx/>
              <a:buChar char="-"/>
            </a:pPr>
            <a:r>
              <a:rPr lang="fi-FI" dirty="0" err="1"/>
              <a:t>You</a:t>
            </a:r>
            <a:r>
              <a:rPr lang="fi-FI" dirty="0"/>
              <a:t> </a:t>
            </a:r>
            <a:r>
              <a:rPr lang="fi-FI" dirty="0" err="1"/>
              <a:t>will</a:t>
            </a:r>
            <a:r>
              <a:rPr lang="fi-FI" dirty="0"/>
              <a:t> </a:t>
            </a:r>
            <a:r>
              <a:rPr lang="fi-FI" dirty="0" err="1"/>
              <a:t>need</a:t>
            </a:r>
            <a:r>
              <a:rPr lang="fi-FI" dirty="0"/>
              <a:t> to </a:t>
            </a:r>
            <a:r>
              <a:rPr lang="fi-FI" dirty="0" err="1"/>
              <a:t>fill</a:t>
            </a:r>
            <a:r>
              <a:rPr lang="fi-FI" dirty="0"/>
              <a:t> it out </a:t>
            </a:r>
            <a:r>
              <a:rPr lang="fi-FI" dirty="0" err="1"/>
              <a:t>with</a:t>
            </a:r>
            <a:r>
              <a:rPr lang="fi-FI" dirty="0"/>
              <a:t> </a:t>
            </a:r>
            <a:r>
              <a:rPr lang="fi-FI" dirty="0" err="1"/>
              <a:t>your</a:t>
            </a:r>
            <a:r>
              <a:rPr lang="fi-FI" dirty="0"/>
              <a:t> </a:t>
            </a:r>
            <a:r>
              <a:rPr lang="fi-FI" dirty="0" err="1"/>
              <a:t>values</a:t>
            </a:r>
            <a:r>
              <a:rPr lang="fi-FI" dirty="0"/>
              <a:t> in </a:t>
            </a:r>
            <a:r>
              <a:rPr lang="fi-FI" dirty="0" err="1"/>
              <a:t>the</a:t>
            </a:r>
            <a:r>
              <a:rPr lang="fi-FI" dirty="0"/>
              <a:t> </a:t>
            </a:r>
            <a:r>
              <a:rPr lang="fi-FI" dirty="0" err="1"/>
              <a:t>grey</a:t>
            </a:r>
            <a:r>
              <a:rPr lang="fi-FI" dirty="0"/>
              <a:t> </a:t>
            </a:r>
            <a:r>
              <a:rPr lang="fi-FI" dirty="0" err="1"/>
              <a:t>cells</a:t>
            </a:r>
            <a:r>
              <a:rPr lang="fi-FI" dirty="0"/>
              <a:t> and </a:t>
            </a:r>
            <a:r>
              <a:rPr lang="fi-FI" dirty="0" err="1"/>
              <a:t>the</a:t>
            </a:r>
            <a:r>
              <a:rPr lang="fi-FI" dirty="0"/>
              <a:t> </a:t>
            </a:r>
            <a:r>
              <a:rPr lang="fi-FI" dirty="0" err="1"/>
              <a:t>correct</a:t>
            </a:r>
            <a:r>
              <a:rPr lang="fi-FI" dirty="0"/>
              <a:t> </a:t>
            </a:r>
            <a:r>
              <a:rPr lang="fi-FI" dirty="0" err="1"/>
              <a:t>formulas</a:t>
            </a:r>
            <a:r>
              <a:rPr lang="fi-FI" dirty="0"/>
              <a:t> in </a:t>
            </a:r>
            <a:r>
              <a:rPr lang="fi-FI" dirty="0" err="1"/>
              <a:t>the</a:t>
            </a:r>
            <a:r>
              <a:rPr lang="fi-FI" dirty="0"/>
              <a:t> </a:t>
            </a:r>
            <a:r>
              <a:rPr lang="fi-FI" dirty="0" err="1"/>
              <a:t>blue</a:t>
            </a:r>
            <a:r>
              <a:rPr lang="fi-FI" dirty="0"/>
              <a:t> </a:t>
            </a:r>
            <a:r>
              <a:rPr lang="fi-FI" dirty="0" err="1"/>
              <a:t>ones</a:t>
            </a:r>
            <a:endParaRPr lang="fi-FI" dirty="0"/>
          </a:p>
          <a:p>
            <a:endParaRPr lang="fi-FI" dirty="0"/>
          </a:p>
        </p:txBody>
      </p:sp>
      <p:sp>
        <p:nvSpPr>
          <p:cNvPr id="4" name="Slide Number Placeholder 3"/>
          <p:cNvSpPr>
            <a:spLocks noGrp="1"/>
          </p:cNvSpPr>
          <p:nvPr>
            <p:ph type="sldNum" sz="quarter" idx="5"/>
          </p:nvPr>
        </p:nvSpPr>
        <p:spPr/>
        <p:txBody>
          <a:bodyPr/>
          <a:lstStyle/>
          <a:p>
            <a:fld id="{5AE3A960-F947-431B-9886-B2C86570D394}" type="slidenum">
              <a:rPr lang="fi-FI" smtClean="0"/>
              <a:t>9</a:t>
            </a:fld>
            <a:endParaRPr lang="fi-FI"/>
          </a:p>
        </p:txBody>
      </p:sp>
    </p:spTree>
    <p:extLst>
      <p:ext uri="{BB962C8B-B14F-4D97-AF65-F5344CB8AC3E}">
        <p14:creationId xmlns:p14="http://schemas.microsoft.com/office/powerpoint/2010/main" val="775709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6"/>
          </a:p>
        </p:txBody>
      </p:sp>
      <p:sp>
        <p:nvSpPr>
          <p:cNvPr id="7" name="Text Placeholder 3"/>
          <p:cNvSpPr>
            <a:spLocks noGrp="1"/>
          </p:cNvSpPr>
          <p:nvPr>
            <p:ph type="body" sz="half" idx="11" hasCustomPrompt="1"/>
          </p:nvPr>
        </p:nvSpPr>
        <p:spPr>
          <a:xfrm>
            <a:off x="575733" y="2184180"/>
            <a:ext cx="10598075" cy="884352"/>
          </a:xfrm>
          <a:prstGeom prst="rect">
            <a:avLst/>
          </a:prstGeom>
        </p:spPr>
        <p:txBody>
          <a:bodyPr lIns="0" rIns="0" anchor="b"/>
          <a:lstStyle>
            <a:lvl1pPr marL="0" indent="0">
              <a:lnSpc>
                <a:spcPct val="100000"/>
              </a:lnSpc>
              <a:buNone/>
              <a:defRPr sz="4800" b="1" baseline="0">
                <a:solidFill>
                  <a:schemeClr val="bg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Headline</a:t>
            </a:r>
          </a:p>
        </p:txBody>
      </p:sp>
      <p:sp>
        <p:nvSpPr>
          <p:cNvPr id="8" name="Text Placeholder 3"/>
          <p:cNvSpPr>
            <a:spLocks noGrp="1"/>
          </p:cNvSpPr>
          <p:nvPr>
            <p:ph type="body" sz="half" idx="2" hasCustomPrompt="1"/>
          </p:nvPr>
        </p:nvSpPr>
        <p:spPr>
          <a:xfrm>
            <a:off x="575767" y="3429000"/>
            <a:ext cx="10664796" cy="668518"/>
          </a:xfrm>
          <a:prstGeom prst="rect">
            <a:avLst/>
          </a:prstGeom>
        </p:spPr>
        <p:txBody>
          <a:bodyPr lIns="0" rIns="0"/>
          <a:lstStyle>
            <a:lvl1pPr marL="0" indent="0">
              <a:lnSpc>
                <a:spcPct val="100000"/>
              </a:lnSpc>
              <a:buNone/>
              <a:defRPr sz="33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No Image - Sub</a:t>
            </a:r>
          </a:p>
        </p:txBody>
      </p:sp>
      <p:sp>
        <p:nvSpPr>
          <p:cNvPr id="9" name="Text Placeholder 3"/>
          <p:cNvSpPr>
            <a:spLocks noGrp="1"/>
          </p:cNvSpPr>
          <p:nvPr>
            <p:ph type="body" sz="half" idx="12" hasCustomPrompt="1"/>
          </p:nvPr>
        </p:nvSpPr>
        <p:spPr>
          <a:xfrm>
            <a:off x="7955181" y="5620518"/>
            <a:ext cx="3285367" cy="392558"/>
          </a:xfrm>
          <a:prstGeom prst="rect">
            <a:avLst/>
          </a:prstGeom>
        </p:spPr>
        <p:txBody>
          <a:bodyPr/>
          <a:lstStyle>
            <a:lvl1pPr marL="0" indent="0">
              <a:lnSpc>
                <a:spcPct val="100000"/>
              </a:lnSpc>
              <a:buNone/>
              <a:defRPr sz="162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Name</a:t>
            </a:r>
          </a:p>
        </p:txBody>
      </p:sp>
      <p:sp>
        <p:nvSpPr>
          <p:cNvPr id="11" name="Text Placeholder 3"/>
          <p:cNvSpPr>
            <a:spLocks noGrp="1"/>
          </p:cNvSpPr>
          <p:nvPr>
            <p:ph type="body" sz="half" idx="13" hasCustomPrompt="1"/>
          </p:nvPr>
        </p:nvSpPr>
        <p:spPr>
          <a:xfrm>
            <a:off x="7955181" y="6013077"/>
            <a:ext cx="3285367" cy="392558"/>
          </a:xfrm>
          <a:prstGeom prst="rect">
            <a:avLst/>
          </a:prstGeom>
        </p:spPr>
        <p:txBody>
          <a:bodyPr/>
          <a:lstStyle>
            <a:lvl1pPr marL="0" indent="0">
              <a:lnSpc>
                <a:spcPct val="100000"/>
              </a:lnSpc>
              <a:buNone/>
              <a:defRPr sz="162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Date</a:t>
            </a:r>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07452"/>
            <a:ext cx="2086911" cy="2008800"/>
          </a:xfrm>
          <a:prstGeom prst="rect">
            <a:avLst/>
          </a:prstGeom>
        </p:spPr>
      </p:pic>
    </p:spTree>
    <p:extLst>
      <p:ext uri="{BB962C8B-B14F-4D97-AF65-F5344CB8AC3E}">
        <p14:creationId xmlns:p14="http://schemas.microsoft.com/office/powerpoint/2010/main" val="455946298"/>
      </p:ext>
    </p:extLst>
  </p:cSld>
  <p:clrMapOvr>
    <a:masterClrMapping/>
  </p:clrMapOvr>
  <p:extLst>
    <p:ext uri="{DCECCB84-F9BA-43D5-87BE-67443E8EF086}">
      <p15:sldGuideLst xmlns:p15="http://schemas.microsoft.com/office/powerpoint/2012/main">
        <p15:guide id="1" orient="horz" pos="3287">
          <p15:clr>
            <a:srgbClr val="FBAE40"/>
          </p15:clr>
        </p15:guide>
        <p15:guide id="2" pos="2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42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6"/>
          </a:p>
        </p:txBody>
      </p:sp>
      <p:sp>
        <p:nvSpPr>
          <p:cNvPr id="4" name="Text Placeholder 3"/>
          <p:cNvSpPr>
            <a:spLocks noGrp="1"/>
          </p:cNvSpPr>
          <p:nvPr>
            <p:ph type="body" sz="half" idx="2" hasCustomPrompt="1"/>
          </p:nvPr>
        </p:nvSpPr>
        <p:spPr>
          <a:xfrm>
            <a:off x="383119" y="1946169"/>
            <a:ext cx="5533496" cy="3918548"/>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lang="en-GB" sz="2520" b="1" smtClean="0">
                <a:solidFill>
                  <a:srgbClr val="FFFFFF"/>
                </a:solidFill>
              </a:defRPr>
            </a:lvl1pPr>
            <a:lvl2pPr marL="754307" indent="-342864">
              <a:buFont typeface="Arial" panose="020B0604020202020204" pitchFamily="34" charset="0"/>
              <a:buChar char="•"/>
              <a:defRPr sz="2520">
                <a:solidFill>
                  <a:srgbClr val="FFFFFF"/>
                </a:solidFill>
              </a:defRPr>
            </a:lvl2pPr>
            <a:lvl3pPr marL="965740" indent="-211434">
              <a:buFont typeface="Arial" panose="020B0604020202020204" pitchFamily="34" charset="0"/>
              <a:buChar char="•"/>
              <a:defRPr sz="1920">
                <a:solidFill>
                  <a:srgbClr val="FFFFFF"/>
                </a:solidFill>
              </a:defRPr>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p:txBody>
      </p:sp>
      <p:sp>
        <p:nvSpPr>
          <p:cNvPr id="11" name="Text Placeholder 3"/>
          <p:cNvSpPr>
            <a:spLocks noGrp="1"/>
          </p:cNvSpPr>
          <p:nvPr>
            <p:ph type="body" sz="half" idx="10" hasCustomPrompt="1"/>
          </p:nvPr>
        </p:nvSpPr>
        <p:spPr>
          <a:xfrm>
            <a:off x="383152" y="177798"/>
            <a:ext cx="11329457" cy="1537940"/>
          </a:xfrm>
          <a:prstGeom prst="rect">
            <a:avLst/>
          </a:prstGeom>
        </p:spPr>
        <p:txBody>
          <a:bodyPr lIns="0" tIns="0" rIns="0" bIns="0"/>
          <a:lstStyle>
            <a:lvl1pPr marL="0" indent="0">
              <a:lnSpc>
                <a:spcPct val="100000"/>
              </a:lnSpc>
              <a:buNone/>
              <a:defRPr sz="4800" b="1" baseline="0">
                <a:solidFill>
                  <a:schemeClr val="bg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8" name="Text Placeholder 3"/>
          <p:cNvSpPr>
            <a:spLocks noGrp="1"/>
          </p:cNvSpPr>
          <p:nvPr>
            <p:ph type="body" sz="half" idx="11" hasCustomPrompt="1"/>
          </p:nvPr>
        </p:nvSpPr>
        <p:spPr>
          <a:xfrm>
            <a:off x="6275391" y="1946160"/>
            <a:ext cx="5437188" cy="3920809"/>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lang="en-GB" sz="2400" b="1">
                <a:solidFill>
                  <a:srgbClr val="FFFFFF"/>
                </a:solidFill>
              </a:defRPr>
            </a:lvl1pPr>
            <a:lvl2pPr marL="754307" indent="-342864">
              <a:buFont typeface="Arial" panose="020B0604020202020204" pitchFamily="34" charset="0"/>
              <a:buChar char="•"/>
              <a:defRPr sz="2520">
                <a:solidFill>
                  <a:srgbClr val="FFFFFF"/>
                </a:solidFill>
              </a:defRPr>
            </a:lvl2pPr>
            <a:lvl3pPr marL="965740" indent="-211434">
              <a:buFont typeface="Arial" panose="020B0604020202020204" pitchFamily="34" charset="0"/>
              <a:buChar char="•"/>
              <a:defRPr sz="1920">
                <a:solidFill>
                  <a:srgbClr val="FFFFFF"/>
                </a:solidFill>
              </a:defRPr>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2993420201"/>
      </p:ext>
    </p:extLst>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9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3152" y="259135"/>
            <a:ext cx="11329457" cy="1342740"/>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383152" y="1832306"/>
            <a:ext cx="11329457" cy="4100915"/>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201230479"/>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383118" y="1819285"/>
            <a:ext cx="7314685" cy="1925029"/>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383118" y="3959686"/>
            <a:ext cx="7314685" cy="1973534"/>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8384159" y="1819298"/>
            <a:ext cx="2889504" cy="41493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16" dirty="0"/>
          </a:p>
        </p:txBody>
      </p:sp>
      <p:sp>
        <p:nvSpPr>
          <p:cNvPr id="11" name="Text Placeholder 3"/>
          <p:cNvSpPr>
            <a:spLocks noGrp="1"/>
          </p:cNvSpPr>
          <p:nvPr>
            <p:ph type="body" sz="half" idx="10" hasCustomPrompt="1"/>
          </p:nvPr>
        </p:nvSpPr>
        <p:spPr>
          <a:xfrm>
            <a:off x="383152" y="257821"/>
            <a:ext cx="10890545" cy="134608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8744372" y="2155767"/>
            <a:ext cx="2166224" cy="3498065"/>
          </a:xfrm>
          <a:prstGeom prst="rect">
            <a:avLst/>
          </a:prstGeom>
        </p:spPr>
        <p:txBody>
          <a:bodyPr lIns="0" tIns="0" rIns="0" bIns="0"/>
          <a:lstStyle>
            <a:lvl1pPr marL="0" indent="0">
              <a:lnSpc>
                <a:spcPct val="100000"/>
              </a:lnSpc>
              <a:buNone/>
              <a:defRPr lang="en-US" sz="2040" b="1" kern="1200" dirty="0" smtClean="0">
                <a:solidFill>
                  <a:schemeClr val="bg1"/>
                </a:solidFill>
                <a:latin typeface="+mn-lt"/>
                <a:ea typeface="Arial Hebrew Scholar" charset="-79"/>
                <a:cs typeface="Arial Hebrew Scholar" charset="-79"/>
              </a:defRPr>
            </a:lvl1pPr>
            <a:lvl2pPr>
              <a:defRPr lang="en-US" sz="1800" b="1" kern="1200" dirty="0" smtClean="0">
                <a:solidFill>
                  <a:schemeClr val="bg1"/>
                </a:solidFill>
                <a:latin typeface="+mn-lt"/>
                <a:ea typeface="Arial Hebrew Scholar" charset="-79"/>
                <a:cs typeface="Arial Hebrew Scholar" charset="-79"/>
              </a:defRPr>
            </a:lvl2pPr>
            <a:lvl3pPr>
              <a:defRPr lang="en-US" sz="1800" b="1" kern="1200" dirty="0" smtClean="0">
                <a:solidFill>
                  <a:schemeClr val="bg1"/>
                </a:solidFill>
                <a:latin typeface="+mn-lt"/>
                <a:ea typeface="Arial Hebrew Scholar" charset="-79"/>
                <a:cs typeface="Arial Hebrew Scholar" charset="-79"/>
              </a:defRPr>
            </a:lvl3pPr>
            <a:lvl4pPr>
              <a:defRPr lang="en-US" sz="1800" b="1" kern="1200" dirty="0" smtClean="0">
                <a:solidFill>
                  <a:schemeClr val="bg1"/>
                </a:solidFill>
                <a:latin typeface="+mn-lt"/>
                <a:ea typeface="Arial Hebrew Scholar" charset="-79"/>
                <a:cs typeface="Arial Hebrew Scholar" charset="-79"/>
              </a:defRPr>
            </a:lvl4pPr>
            <a:lvl5pPr>
              <a:defRPr lang="fi-FI" sz="18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1700269961"/>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4872057" y="692149"/>
            <a:ext cx="6840537" cy="553817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383123" y="3487879"/>
            <a:ext cx="4020607" cy="2224121"/>
          </a:xfrm>
          <a:prstGeom prst="rect">
            <a:avLst/>
          </a:prstGeom>
        </p:spPr>
        <p:txBody>
          <a:bodyPr lIns="0" tIns="0" rIns="0" bIns="0"/>
          <a:lstStyle>
            <a:lvl1pPr marL="0" indent="0">
              <a:lnSpc>
                <a:spcPct val="100000"/>
              </a:lnSpc>
              <a:spcBef>
                <a:spcPts val="0"/>
              </a:spcBef>
              <a:buNone/>
              <a:defRPr sz="33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383119" y="526474"/>
            <a:ext cx="4020608" cy="2496302"/>
          </a:xfrm>
          <a:prstGeom prst="rect">
            <a:avLst/>
          </a:prstGeom>
        </p:spPr>
        <p:txBody>
          <a:bodyPr lIns="0" tIns="0" rIns="0" bIns="0"/>
          <a:lstStyle>
            <a:lvl1pPr marL="0" indent="0">
              <a:lnSpc>
                <a:spcPct val="100000"/>
              </a:lnSpc>
              <a:buNone/>
              <a:defRPr sz="4800" b="1" baseline="0">
                <a:solidFill>
                  <a:schemeClr val="tx2"/>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2286900225"/>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2671" y="258165"/>
            <a:ext cx="11319904" cy="1327862"/>
          </a:xfrm>
          <a:prstGeom prst="rect">
            <a:avLst/>
          </a:prstGeom>
        </p:spPr>
        <p:txBody>
          <a:bodyPr lIns="0" tIns="0" rIns="0" bIns="0"/>
          <a:lstStyle>
            <a:lvl1pPr marL="0" indent="0">
              <a:lnSpc>
                <a:spcPct val="100000"/>
              </a:lnSpc>
              <a:buNone/>
              <a:defRPr sz="4800" b="1" baseline="0">
                <a:solidFill>
                  <a:schemeClr val="bg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387775" y="3379339"/>
            <a:ext cx="2052000" cy="2338537"/>
          </a:xfrm>
          <a:prstGeom prst="rect">
            <a:avLst/>
          </a:prstGeom>
        </p:spPr>
        <p:txBody>
          <a:bodyPr lIns="0" tIns="0" rIns="0" bIns="0"/>
          <a:lstStyle>
            <a:lvl1pPr marL="97195" indent="-97195" algn="l" defTabSz="617263" rtl="0" eaLnBrk="1" latinLnBrk="0" hangingPunct="1">
              <a:lnSpc>
                <a:spcPct val="100000"/>
              </a:lnSpc>
              <a:buFont typeface="Arial" charset="0"/>
              <a:buChar char="•"/>
              <a:defRPr sz="1680" b="1">
                <a:solidFill>
                  <a:schemeClr val="bg1"/>
                </a:solidFill>
              </a:defRPr>
            </a:lvl1pPr>
            <a:lvl2pPr marL="0" indent="0">
              <a:lnSpc>
                <a:spcPts val="1800"/>
              </a:lnSpc>
              <a:buNone/>
              <a:defRPr lang="en-US" sz="1620" b="1" kern="1200" dirty="0" smtClean="0">
                <a:solidFill>
                  <a:schemeClr val="bg1"/>
                </a:solidFill>
                <a:latin typeface="+mn-lt"/>
                <a:ea typeface="Arial" charset="0"/>
                <a:cs typeface="Arial" charset="0"/>
              </a:defRPr>
            </a:lvl2pPr>
            <a:lvl3pPr>
              <a:buClr>
                <a:schemeClr val="bg1"/>
              </a:buClr>
              <a:defRPr sz="946">
                <a:solidFill>
                  <a:schemeClr val="bg1"/>
                </a:solidFill>
              </a:defRPr>
            </a:lvl3pPr>
          </a:lstStyle>
          <a:p>
            <a:pPr marL="97195" lvl="0" indent="-97195" algn="l" defTabSz="617263" rtl="0" eaLnBrk="1" latinLnBrk="0" hangingPunct="1">
              <a:lnSpc>
                <a:spcPts val="1170"/>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719971" y="3382342"/>
            <a:ext cx="2052000" cy="2676242"/>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bg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fi-FI" dirty="0"/>
              <a:t>Add text</a:t>
            </a:r>
          </a:p>
          <a:p>
            <a:pPr marL="97195" lvl="0" indent="-97195" algn="l" defTabSz="617263" rtl="0" eaLnBrk="1" latinLnBrk="0" hangingPunct="1">
              <a:lnSpc>
                <a:spcPts val="1170"/>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613394" y="1713535"/>
            <a:ext cx="1600831" cy="144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945584" y="1713535"/>
            <a:ext cx="1600831" cy="144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5271566" y="1713535"/>
            <a:ext cx="1600831" cy="144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7578855" y="1713535"/>
            <a:ext cx="1600831" cy="144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9886187" y="1713535"/>
            <a:ext cx="1600831" cy="144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5028668" y="3382342"/>
            <a:ext cx="2052000" cy="2676242"/>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bg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fi-FI" dirty="0"/>
              <a:t>Add text</a:t>
            </a:r>
          </a:p>
          <a:p>
            <a:pPr marL="97195" lvl="0" indent="-97195" algn="l" defTabSz="617263" rtl="0" eaLnBrk="1" latinLnBrk="0" hangingPunct="1">
              <a:lnSpc>
                <a:spcPts val="1170"/>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7354660" y="3382342"/>
            <a:ext cx="2052000" cy="2676242"/>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bg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fi-FI" dirty="0"/>
              <a:t>Add text</a:t>
            </a:r>
          </a:p>
          <a:p>
            <a:pPr marL="97195" lvl="0" indent="-97195" algn="l" defTabSz="617263" rtl="0" eaLnBrk="1" latinLnBrk="0" hangingPunct="1">
              <a:lnSpc>
                <a:spcPts val="1170"/>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9663357" y="3382342"/>
            <a:ext cx="2052000" cy="2676242"/>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bg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fi-FI" dirty="0"/>
              <a:t>Add text</a:t>
            </a:r>
          </a:p>
          <a:p>
            <a:pPr marL="97195" lvl="0" indent="-97195" algn="l" defTabSz="617263" rtl="0" eaLnBrk="1" latinLnBrk="0" hangingPunct="1">
              <a:lnSpc>
                <a:spcPts val="1170"/>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2736001964"/>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383152" y="258922"/>
            <a:ext cx="11329457" cy="1515575"/>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842339" y="2068153"/>
            <a:ext cx="1152000" cy="1036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60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3181172" y="2068153"/>
            <a:ext cx="1152000" cy="1036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60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5501339" y="2068153"/>
            <a:ext cx="1152000" cy="1036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60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7809067" y="2068153"/>
            <a:ext cx="1152000" cy="1036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60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10110575" y="2068153"/>
            <a:ext cx="1152000" cy="1036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60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392339" y="3293644"/>
            <a:ext cx="2052000" cy="2639593"/>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731172" y="3312289"/>
            <a:ext cx="2052000" cy="2620933"/>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5051339" y="3312287"/>
            <a:ext cx="2052000" cy="2620936"/>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7359067" y="3312287"/>
            <a:ext cx="2052000" cy="2620936"/>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9660575" y="3312286"/>
            <a:ext cx="2052000" cy="2620939"/>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Point 4</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283068936"/>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944"/>
          </a:p>
        </p:txBody>
      </p:sp>
      <p:sp>
        <p:nvSpPr>
          <p:cNvPr id="12" name="Otsikko 1">
            <a:hlinkClick r:id="rId2"/>
          </p:cNvPr>
          <p:cNvSpPr txBox="1">
            <a:spLocks/>
          </p:cNvSpPr>
          <p:nvPr userDrawn="1"/>
        </p:nvSpPr>
        <p:spPr>
          <a:xfrm>
            <a:off x="4956491" y="4757801"/>
            <a:ext cx="2279052" cy="485803"/>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2160"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25802" y="3886145"/>
            <a:ext cx="471077" cy="423970"/>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5379" y="3886145"/>
            <a:ext cx="471077" cy="423970"/>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484955" y="3886145"/>
            <a:ext cx="471077" cy="423970"/>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164532" y="3886145"/>
            <a:ext cx="471077" cy="423970"/>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844110" y="3886145"/>
            <a:ext cx="471077" cy="423970"/>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23688" y="3886016"/>
            <a:ext cx="542591" cy="411516"/>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2101867" y="1819539"/>
            <a:ext cx="7994649" cy="1741463"/>
          </a:xfrm>
          <a:prstGeom prst="rect">
            <a:avLst/>
          </a:prstGeom>
        </p:spPr>
        <p:txBody>
          <a:bodyPr anchor="b" anchorCtr="0"/>
          <a:lstStyle>
            <a:lvl1pPr marL="0" indent="0" algn="ctr">
              <a:lnSpc>
                <a:spcPct val="100000"/>
              </a:lnSpc>
              <a:buNone/>
              <a:defRPr sz="4800" b="1">
                <a:solidFill>
                  <a:srgbClr val="FFFFFF"/>
                </a:solidFill>
                <a:latin typeface="+mj-lt"/>
              </a:defRPr>
            </a:lvl1pPr>
            <a:lvl2pPr marL="411439" indent="0">
              <a:buNone/>
              <a:defRPr/>
            </a:lvl2pPr>
          </a:lstStyle>
          <a:p>
            <a:pPr lvl="0"/>
            <a:r>
              <a:rPr lang="fi-FI" dirty="0"/>
              <a:t>Add text</a:t>
            </a:r>
          </a:p>
        </p:txBody>
      </p:sp>
      <p:pic>
        <p:nvPicPr>
          <p:cNvPr id="14" name="Kuva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4807452"/>
            <a:ext cx="2086911" cy="2008800"/>
          </a:xfrm>
          <a:prstGeom prst="rect">
            <a:avLst/>
          </a:prstGeom>
        </p:spPr>
      </p:pic>
    </p:spTree>
    <p:extLst>
      <p:ext uri="{BB962C8B-B14F-4D97-AF65-F5344CB8AC3E}">
        <p14:creationId xmlns:p14="http://schemas.microsoft.com/office/powerpoint/2010/main" val="207320733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9" name="Title 8"/>
          <p:cNvSpPr>
            <a:spLocks noGrp="1"/>
          </p:cNvSpPr>
          <p:nvPr>
            <p:ph type="title" hasCustomPrompt="1"/>
          </p:nvPr>
        </p:nvSpPr>
        <p:spPr>
          <a:xfrm>
            <a:off x="589871" y="1195602"/>
            <a:ext cx="5158849" cy="761030"/>
          </a:xfrm>
          <a:prstGeom prst="rect">
            <a:avLst/>
          </a:prstGeom>
        </p:spPr>
        <p:txBody>
          <a:bodyPr lIns="0" tIns="0" rIns="0" bIns="0" anchor="b"/>
          <a:lstStyle>
            <a:lvl1pPr>
              <a:lnSpc>
                <a:spcPct val="100000"/>
              </a:lnSpc>
              <a:defRPr sz="48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589871" y="2328890"/>
            <a:ext cx="5158849" cy="468923"/>
          </a:xfrm>
          <a:prstGeom prst="rect">
            <a:avLst/>
          </a:prstGeom>
        </p:spPr>
        <p:txBody>
          <a:bodyPr lIns="0" tIns="0" rIns="0" bIns="0"/>
          <a:lstStyle>
            <a:lvl1pPr marL="0" indent="0">
              <a:lnSpc>
                <a:spcPct val="100000"/>
              </a:lnSpc>
              <a:buNone/>
              <a:defRPr sz="33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p:txBody>
      </p:sp>
      <p:cxnSp>
        <p:nvCxnSpPr>
          <p:cNvPr id="15" name="Suora yhdysviiva 6"/>
          <p:cNvCxnSpPr/>
          <p:nvPr userDrawn="1"/>
        </p:nvCxnSpPr>
        <p:spPr>
          <a:xfrm>
            <a:off x="589879" y="211781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589871" y="3725513"/>
            <a:ext cx="5158849" cy="392558"/>
          </a:xfrm>
          <a:prstGeom prst="rect">
            <a:avLst/>
          </a:prstGeom>
        </p:spPr>
        <p:txBody>
          <a:bodyPr lIns="0" tIns="0" rIns="0" bIns="0"/>
          <a:lstStyle>
            <a:lvl1pPr marL="0" indent="0">
              <a:lnSpc>
                <a:spcPct val="100000"/>
              </a:lnSpc>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Name</a:t>
            </a:r>
          </a:p>
        </p:txBody>
      </p:sp>
      <p:sp>
        <p:nvSpPr>
          <p:cNvPr id="16" name="Text Placeholder 3"/>
          <p:cNvSpPr>
            <a:spLocks noGrp="1"/>
          </p:cNvSpPr>
          <p:nvPr>
            <p:ph type="body" sz="half" idx="12" hasCustomPrompt="1"/>
          </p:nvPr>
        </p:nvSpPr>
        <p:spPr>
          <a:xfrm>
            <a:off x="589871" y="4118068"/>
            <a:ext cx="5158849" cy="432072"/>
          </a:xfrm>
          <a:prstGeom prst="rect">
            <a:avLst/>
          </a:prstGeom>
        </p:spPr>
        <p:txBody>
          <a:bodyPr lIns="0" tIns="0" rIns="0" bIns="0"/>
          <a:lstStyle>
            <a:lvl1pPr marL="0" indent="0">
              <a:lnSpc>
                <a:spcPct val="100000"/>
              </a:lnSpc>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6096000" y="0"/>
            <a:ext cx="6096000" cy="6858000"/>
          </a:xfrm>
          <a:prstGeom prst="rect">
            <a:avLst/>
          </a:prstGeom>
        </p:spPr>
      </p:pic>
      <p:pic>
        <p:nvPicPr>
          <p:cNvPr id="14" name="Kuva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807452"/>
            <a:ext cx="2086911" cy="2008800"/>
          </a:xfrm>
          <a:prstGeom prst="rect">
            <a:avLst/>
          </a:prstGeom>
        </p:spPr>
      </p:pic>
    </p:spTree>
    <p:extLst>
      <p:ext uri="{BB962C8B-B14F-4D97-AF65-F5344CB8AC3E}">
        <p14:creationId xmlns:p14="http://schemas.microsoft.com/office/powerpoint/2010/main" val="28892019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9" name="Title 8"/>
          <p:cNvSpPr>
            <a:spLocks noGrp="1"/>
          </p:cNvSpPr>
          <p:nvPr>
            <p:ph type="title" hasCustomPrompt="1"/>
          </p:nvPr>
        </p:nvSpPr>
        <p:spPr>
          <a:xfrm>
            <a:off x="589871" y="1195602"/>
            <a:ext cx="5158849" cy="761030"/>
          </a:xfrm>
          <a:prstGeom prst="rect">
            <a:avLst/>
          </a:prstGeom>
        </p:spPr>
        <p:txBody>
          <a:bodyPr lIns="0" tIns="0" rIns="0" bIns="0" anchor="b"/>
          <a:lstStyle>
            <a:lvl1pPr>
              <a:lnSpc>
                <a:spcPct val="100000"/>
              </a:lnSpc>
              <a:defRPr sz="4800" b="1" baseline="0">
                <a:solidFill>
                  <a:schemeClr val="bg1"/>
                </a:solidFill>
              </a:defRPr>
            </a:lvl1pPr>
          </a:lstStyle>
          <a:p>
            <a:r>
              <a:rPr lang="en-US" dirty="0"/>
              <a:t>Headline</a:t>
            </a:r>
          </a:p>
        </p:txBody>
      </p:sp>
      <p:cxnSp>
        <p:nvCxnSpPr>
          <p:cNvPr id="15" name="Suora yhdysviiva 6"/>
          <p:cNvCxnSpPr/>
          <p:nvPr userDrawn="1"/>
        </p:nvCxnSpPr>
        <p:spPr>
          <a:xfrm>
            <a:off x="589879" y="211781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6096019" y="0"/>
            <a:ext cx="6096000" cy="6858017"/>
          </a:xfrm>
          <a:prstGeom prst="rect">
            <a:avLst/>
          </a:prstGeom>
        </p:spPr>
      </p:pic>
      <p:sp>
        <p:nvSpPr>
          <p:cNvPr id="14" name="Text Placeholder 3"/>
          <p:cNvSpPr>
            <a:spLocks noGrp="1"/>
          </p:cNvSpPr>
          <p:nvPr>
            <p:ph type="body" sz="half" idx="2" hasCustomPrompt="1"/>
          </p:nvPr>
        </p:nvSpPr>
        <p:spPr>
          <a:xfrm>
            <a:off x="589871" y="2328890"/>
            <a:ext cx="5158849" cy="468923"/>
          </a:xfrm>
          <a:prstGeom prst="rect">
            <a:avLst/>
          </a:prstGeom>
        </p:spPr>
        <p:txBody>
          <a:bodyPr lIns="0" tIns="0" rIns="0" bIns="0"/>
          <a:lstStyle>
            <a:lvl1pPr marL="0" indent="0">
              <a:lnSpc>
                <a:spcPct val="100000"/>
              </a:lnSpc>
              <a:buNone/>
              <a:defRPr sz="33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p:txBody>
      </p:sp>
      <p:sp>
        <p:nvSpPr>
          <p:cNvPr id="10" name="Text Placeholder 3"/>
          <p:cNvSpPr>
            <a:spLocks noGrp="1"/>
          </p:cNvSpPr>
          <p:nvPr>
            <p:ph type="body" sz="half" idx="11" hasCustomPrompt="1"/>
          </p:nvPr>
        </p:nvSpPr>
        <p:spPr>
          <a:xfrm>
            <a:off x="589871" y="3725513"/>
            <a:ext cx="5158849" cy="392558"/>
          </a:xfrm>
          <a:prstGeom prst="rect">
            <a:avLst/>
          </a:prstGeom>
        </p:spPr>
        <p:txBody>
          <a:bodyPr lIns="0" tIns="0" rIns="0" bIns="0"/>
          <a:lstStyle>
            <a:lvl1pPr marL="0" indent="0">
              <a:lnSpc>
                <a:spcPct val="100000"/>
              </a:lnSpc>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Name</a:t>
            </a:r>
          </a:p>
        </p:txBody>
      </p:sp>
      <p:sp>
        <p:nvSpPr>
          <p:cNvPr id="17" name="Text Placeholder 3"/>
          <p:cNvSpPr>
            <a:spLocks noGrp="1"/>
          </p:cNvSpPr>
          <p:nvPr>
            <p:ph type="body" sz="half" idx="12" hasCustomPrompt="1"/>
          </p:nvPr>
        </p:nvSpPr>
        <p:spPr>
          <a:xfrm>
            <a:off x="589871" y="4118068"/>
            <a:ext cx="5158849" cy="432072"/>
          </a:xfrm>
          <a:prstGeom prst="rect">
            <a:avLst/>
          </a:prstGeom>
        </p:spPr>
        <p:txBody>
          <a:bodyPr lIns="0" tIns="0" rIns="0" bIns="0"/>
          <a:lstStyle>
            <a:lvl1pPr marL="0" indent="0">
              <a:lnSpc>
                <a:spcPct val="100000"/>
              </a:lnSpc>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a:t>Date</a:t>
            </a:r>
            <a:endParaRPr lang="en-US" dirty="0"/>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807452"/>
            <a:ext cx="2086911" cy="2008800"/>
          </a:xfrm>
          <a:prstGeom prst="rect">
            <a:avLst/>
          </a:prstGeom>
        </p:spPr>
      </p:pic>
    </p:spTree>
    <p:extLst>
      <p:ext uri="{BB962C8B-B14F-4D97-AF65-F5344CB8AC3E}">
        <p14:creationId xmlns:p14="http://schemas.microsoft.com/office/powerpoint/2010/main" val="4095734377"/>
      </p:ext>
    </p:extLst>
  </p:cSld>
  <p:clrMapOvr>
    <a:masterClrMapping/>
  </p:clrMapOvr>
  <p:extLst>
    <p:ext uri="{DCECCB84-F9BA-43D5-87BE-67443E8EF086}">
      <p15:sldGuideLst xmlns:p15="http://schemas.microsoft.com/office/powerpoint/2012/main">
        <p15:guide id="1" orient="horz" pos="18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9" name="Title 8"/>
          <p:cNvSpPr>
            <a:spLocks noGrp="1"/>
          </p:cNvSpPr>
          <p:nvPr>
            <p:ph type="title" hasCustomPrompt="1"/>
          </p:nvPr>
        </p:nvSpPr>
        <p:spPr>
          <a:xfrm>
            <a:off x="589871" y="1195602"/>
            <a:ext cx="5158849" cy="761030"/>
          </a:xfrm>
          <a:prstGeom prst="rect">
            <a:avLst/>
          </a:prstGeom>
        </p:spPr>
        <p:txBody>
          <a:bodyPr lIns="0" tIns="0" rIns="0" bIns="0" anchor="b"/>
          <a:lstStyle>
            <a:lvl1pPr>
              <a:lnSpc>
                <a:spcPct val="100000"/>
              </a:lnSpc>
              <a:defRPr sz="4800" b="1" baseline="0">
                <a:solidFill>
                  <a:schemeClr val="bg1"/>
                </a:solidFill>
              </a:defRPr>
            </a:lvl1pPr>
          </a:lstStyle>
          <a:p>
            <a:r>
              <a:rPr lang="en-US" dirty="0"/>
              <a:t>Headline</a:t>
            </a:r>
          </a:p>
        </p:txBody>
      </p:sp>
      <p:cxnSp>
        <p:nvCxnSpPr>
          <p:cNvPr id="15" name="Suora yhdysviiva 6"/>
          <p:cNvCxnSpPr/>
          <p:nvPr userDrawn="1"/>
        </p:nvCxnSpPr>
        <p:spPr>
          <a:xfrm>
            <a:off x="589879" y="2117816"/>
            <a:ext cx="506244"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6102289" y="2"/>
            <a:ext cx="6096000" cy="6857999"/>
          </a:xfrm>
          <a:prstGeom prst="rect">
            <a:avLst/>
          </a:prstGeom>
        </p:spPr>
      </p:pic>
      <p:sp>
        <p:nvSpPr>
          <p:cNvPr id="14" name="Text Placeholder 3"/>
          <p:cNvSpPr>
            <a:spLocks noGrp="1"/>
          </p:cNvSpPr>
          <p:nvPr>
            <p:ph type="body" sz="half" idx="2" hasCustomPrompt="1"/>
          </p:nvPr>
        </p:nvSpPr>
        <p:spPr>
          <a:xfrm>
            <a:off x="589871" y="2328890"/>
            <a:ext cx="5158849" cy="468923"/>
          </a:xfrm>
          <a:prstGeom prst="rect">
            <a:avLst/>
          </a:prstGeom>
        </p:spPr>
        <p:txBody>
          <a:bodyPr lIns="0" tIns="0" rIns="0" bIns="0"/>
          <a:lstStyle>
            <a:lvl1pPr marL="0" indent="0">
              <a:lnSpc>
                <a:spcPct val="100000"/>
              </a:lnSpc>
              <a:buNone/>
              <a:defRPr sz="33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p:txBody>
      </p:sp>
      <p:sp>
        <p:nvSpPr>
          <p:cNvPr id="10" name="Text Placeholder 3"/>
          <p:cNvSpPr>
            <a:spLocks noGrp="1"/>
          </p:cNvSpPr>
          <p:nvPr>
            <p:ph type="body" sz="half" idx="11" hasCustomPrompt="1"/>
          </p:nvPr>
        </p:nvSpPr>
        <p:spPr>
          <a:xfrm>
            <a:off x="589871" y="3725513"/>
            <a:ext cx="5158849" cy="392558"/>
          </a:xfrm>
          <a:prstGeom prst="rect">
            <a:avLst/>
          </a:prstGeom>
        </p:spPr>
        <p:txBody>
          <a:bodyPr lIns="0" tIns="0" rIns="0" bIns="0"/>
          <a:lstStyle>
            <a:lvl1pPr marL="0" indent="0">
              <a:lnSpc>
                <a:spcPct val="100000"/>
              </a:lnSpc>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Name</a:t>
            </a:r>
          </a:p>
        </p:txBody>
      </p:sp>
      <p:sp>
        <p:nvSpPr>
          <p:cNvPr id="17" name="Text Placeholder 3"/>
          <p:cNvSpPr>
            <a:spLocks noGrp="1"/>
          </p:cNvSpPr>
          <p:nvPr>
            <p:ph type="body" sz="half" idx="12" hasCustomPrompt="1"/>
          </p:nvPr>
        </p:nvSpPr>
        <p:spPr>
          <a:xfrm>
            <a:off x="589871" y="4118068"/>
            <a:ext cx="5158849" cy="432072"/>
          </a:xfrm>
          <a:prstGeom prst="rect">
            <a:avLst/>
          </a:prstGeom>
        </p:spPr>
        <p:txBody>
          <a:bodyPr lIns="0" tIns="0" rIns="0" bIns="0"/>
          <a:lstStyle>
            <a:lvl1pPr marL="0" indent="0">
              <a:lnSpc>
                <a:spcPct val="100000"/>
              </a:lnSpc>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a:t>Date</a:t>
            </a:r>
            <a:endParaRPr lang="en-US" dirty="0"/>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807452"/>
            <a:ext cx="2086911" cy="2008800"/>
          </a:xfrm>
          <a:prstGeom prst="rect">
            <a:avLst/>
          </a:prstGeom>
        </p:spPr>
      </p:pic>
    </p:spTree>
    <p:extLst>
      <p:ext uri="{BB962C8B-B14F-4D97-AF65-F5344CB8AC3E}">
        <p14:creationId xmlns:p14="http://schemas.microsoft.com/office/powerpoint/2010/main" val="20753642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4"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9" name="Title 8"/>
          <p:cNvSpPr>
            <a:spLocks noGrp="1"/>
          </p:cNvSpPr>
          <p:nvPr>
            <p:ph type="title" hasCustomPrompt="1"/>
          </p:nvPr>
        </p:nvSpPr>
        <p:spPr>
          <a:xfrm>
            <a:off x="589871" y="1195602"/>
            <a:ext cx="5158849" cy="761030"/>
          </a:xfrm>
          <a:prstGeom prst="rect">
            <a:avLst/>
          </a:prstGeom>
        </p:spPr>
        <p:txBody>
          <a:bodyPr lIns="0" tIns="0" rIns="0" bIns="0" anchor="b"/>
          <a:lstStyle>
            <a:lvl1pPr>
              <a:lnSpc>
                <a:spcPct val="100000"/>
              </a:lnSpc>
              <a:defRPr sz="48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589871" y="2375065"/>
            <a:ext cx="5158849" cy="468923"/>
          </a:xfrm>
          <a:prstGeom prst="rect">
            <a:avLst/>
          </a:prstGeom>
        </p:spPr>
        <p:txBody>
          <a:bodyPr lIns="0" tIns="0" rIns="0" bIns="0"/>
          <a:lstStyle>
            <a:lvl1pPr marL="0" indent="0">
              <a:lnSpc>
                <a:spcPct val="100000"/>
              </a:lnSpc>
              <a:buNone/>
              <a:defRPr sz="33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p:txBody>
      </p:sp>
      <p:sp>
        <p:nvSpPr>
          <p:cNvPr id="12" name="Text Placeholder 3"/>
          <p:cNvSpPr>
            <a:spLocks noGrp="1"/>
          </p:cNvSpPr>
          <p:nvPr>
            <p:ph type="body" sz="half" idx="11" hasCustomPrompt="1"/>
          </p:nvPr>
        </p:nvSpPr>
        <p:spPr>
          <a:xfrm>
            <a:off x="589871" y="3725513"/>
            <a:ext cx="5158849" cy="392558"/>
          </a:xfrm>
          <a:prstGeom prst="rect">
            <a:avLst/>
          </a:prstGeom>
        </p:spPr>
        <p:txBody>
          <a:bodyPr lIns="0" tIns="0" rIns="0" bIns="0"/>
          <a:lstStyle>
            <a:lvl1pPr marL="0" indent="0">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Name</a:t>
            </a:r>
          </a:p>
        </p:txBody>
      </p:sp>
      <p:sp>
        <p:nvSpPr>
          <p:cNvPr id="16" name="Text Placeholder 3"/>
          <p:cNvSpPr>
            <a:spLocks noGrp="1"/>
          </p:cNvSpPr>
          <p:nvPr>
            <p:ph type="body" sz="half" idx="12" hasCustomPrompt="1"/>
          </p:nvPr>
        </p:nvSpPr>
        <p:spPr>
          <a:xfrm>
            <a:off x="589871" y="4118068"/>
            <a:ext cx="5158849" cy="432072"/>
          </a:xfrm>
          <a:prstGeom prst="rect">
            <a:avLst/>
          </a:prstGeom>
        </p:spPr>
        <p:txBody>
          <a:bodyPr lIns="0" tIns="0" rIns="0" bIns="0"/>
          <a:lstStyle>
            <a:lvl1pPr marL="0" indent="0">
              <a:buNone/>
              <a:defRPr sz="2160" b="1" i="0" baseline="0">
                <a:solidFill>
                  <a:schemeClr val="bg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a:t>Date</a:t>
            </a:r>
            <a:endParaRPr lang="en-US" dirty="0"/>
          </a:p>
        </p:txBody>
      </p:sp>
      <p:sp>
        <p:nvSpPr>
          <p:cNvPr id="14" name="Picture Placeholder 2"/>
          <p:cNvSpPr>
            <a:spLocks noGrp="1"/>
          </p:cNvSpPr>
          <p:nvPr>
            <p:ph type="pic" idx="13" hasCustomPrompt="1"/>
          </p:nvPr>
        </p:nvSpPr>
        <p:spPr>
          <a:xfrm>
            <a:off x="6085892" y="0"/>
            <a:ext cx="6106109"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i="0"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5" name="Kuva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07452"/>
            <a:ext cx="2086911" cy="2008800"/>
          </a:xfrm>
          <a:prstGeom prst="rect">
            <a:avLst/>
          </a:prstGeom>
        </p:spPr>
      </p:pic>
    </p:spTree>
    <p:extLst>
      <p:ext uri="{BB962C8B-B14F-4D97-AF65-F5344CB8AC3E}">
        <p14:creationId xmlns:p14="http://schemas.microsoft.com/office/powerpoint/2010/main" val="2045895854"/>
      </p:ext>
    </p:extLst>
  </p:cSld>
  <p:clrMapOvr>
    <a:masterClrMapping/>
  </p:clrMapOvr>
  <p:extLst>
    <p:ext uri="{DCECCB84-F9BA-43D5-87BE-67443E8EF086}">
      <p15:sldGuideLst xmlns:p15="http://schemas.microsoft.com/office/powerpoint/2012/main">
        <p15:guide id="1" orient="horz" pos="32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6286907" y="0"/>
            <a:ext cx="5904000" cy="6858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926003221"/>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6297139" y="0"/>
            <a:ext cx="5904000" cy="6858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1395180195"/>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6284536" y="2"/>
            <a:ext cx="5904000" cy="6857999"/>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20554836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latin typeface="NimbusSan" pitchFamily="18" charset="0"/>
              </a:defRPr>
            </a:lvl1pPr>
          </a:lstStyle>
          <a:p>
            <a:r>
              <a:rPr lang="en-US"/>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Sentinel Book" pitchFamily="50" charset="0"/>
                <a:cs typeface="Sentinel Book" pitchFamily="50"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0" y="2810"/>
            <a:ext cx="2133600" cy="2053590"/>
          </a:xfrm>
          <a:prstGeom prst="rect">
            <a:avLst/>
          </a:prstGeom>
        </p:spPr>
      </p:pic>
    </p:spTree>
    <p:extLst>
      <p:ext uri="{BB962C8B-B14F-4D97-AF65-F5344CB8AC3E}">
        <p14:creationId xmlns:p14="http://schemas.microsoft.com/office/powerpoint/2010/main" val="2177437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 Divider - Red">
  <p:cSld name="1_8. Divider - Red">
    <p:spTree>
      <p:nvGrpSpPr>
        <p:cNvPr id="1" name="Shape 13"/>
        <p:cNvGrpSpPr/>
        <p:nvPr/>
      </p:nvGrpSpPr>
      <p:grpSpPr>
        <a:xfrm>
          <a:off x="0" y="0"/>
          <a:ext cx="0" cy="0"/>
          <a:chOff x="0" y="0"/>
          <a:chExt cx="0" cy="0"/>
        </a:xfrm>
      </p:grpSpPr>
      <p:sp>
        <p:nvSpPr>
          <p:cNvPr id="14" name="Google Shape;14;p24"/>
          <p:cNvSpPr/>
          <p:nvPr/>
        </p:nvSpPr>
        <p:spPr>
          <a:xfrm>
            <a:off x="-1421" y="0"/>
            <a:ext cx="12192000" cy="6858000"/>
          </a:xfrm>
          <a:prstGeom prst="rect">
            <a:avLst/>
          </a:prstGeom>
          <a:solidFill>
            <a:schemeClr val="dk2"/>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1216" b="0" i="0" u="none" strike="noStrike" cap="none">
              <a:solidFill>
                <a:schemeClr val="lt1"/>
              </a:solidFill>
              <a:latin typeface="Arial"/>
              <a:ea typeface="Arial"/>
              <a:cs typeface="Arial"/>
              <a:sym typeface="Arial"/>
            </a:endParaRPr>
          </a:p>
        </p:txBody>
      </p:sp>
      <p:sp>
        <p:nvSpPr>
          <p:cNvPr id="15" name="Google Shape;15;p24"/>
          <p:cNvSpPr txBox="1">
            <a:spLocks noGrp="1"/>
          </p:cNvSpPr>
          <p:nvPr>
            <p:ph type="body" idx="1"/>
          </p:nvPr>
        </p:nvSpPr>
        <p:spPr>
          <a:xfrm>
            <a:off x="1007550" y="2345917"/>
            <a:ext cx="10225545" cy="1803020"/>
          </a:xfrm>
          <a:prstGeom prst="rect">
            <a:avLst/>
          </a:prstGeom>
          <a:noFill/>
          <a:ln>
            <a:noFill/>
          </a:ln>
        </p:spPr>
        <p:txBody>
          <a:bodyPr spcFirstLastPara="1" wrap="square" lIns="0" tIns="45700" rIns="0" bIns="45700" anchor="t" anchorCtr="0">
            <a:noAutofit/>
          </a:bodyPr>
          <a:lstStyle>
            <a:lvl1pPr marL="548640" marR="0" lvl="0" indent="-274320" algn="l" rtl="0">
              <a:lnSpc>
                <a:spcPct val="100000"/>
              </a:lnSpc>
              <a:spcBef>
                <a:spcPts val="0"/>
              </a:spcBef>
              <a:spcAft>
                <a:spcPts val="0"/>
              </a:spcAft>
              <a:buClr>
                <a:schemeClr val="lt1"/>
              </a:buClr>
              <a:buSzPts val="4000"/>
              <a:buFont typeface="Arial"/>
              <a:buNone/>
              <a:defRPr sz="4800" b="1" i="0" u="none" strike="noStrike" cap="none">
                <a:solidFill>
                  <a:schemeClr val="lt1"/>
                </a:solidFill>
                <a:latin typeface="Arial"/>
                <a:ea typeface="Arial"/>
                <a:cs typeface="Arial"/>
                <a:sym typeface="Arial"/>
              </a:defRPr>
            </a:lvl1pPr>
            <a:lvl2pPr marL="1097280" marR="0" lvl="1" indent="-274320" algn="l" rtl="0">
              <a:lnSpc>
                <a:spcPct val="90000"/>
              </a:lnSpc>
              <a:spcBef>
                <a:spcPts val="450"/>
              </a:spcBef>
              <a:spcAft>
                <a:spcPts val="0"/>
              </a:spcAft>
              <a:buClr>
                <a:schemeClr val="dk1"/>
              </a:buClr>
              <a:buSzPts val="1050"/>
              <a:buFont typeface="Arial"/>
              <a:buNone/>
              <a:defRPr sz="1260" b="0" i="0" u="none" strike="noStrike" cap="none">
                <a:solidFill>
                  <a:schemeClr val="dk1"/>
                </a:solidFill>
                <a:latin typeface="Arial"/>
                <a:ea typeface="Arial"/>
                <a:cs typeface="Arial"/>
                <a:sym typeface="Arial"/>
              </a:defRPr>
            </a:lvl2pPr>
            <a:lvl3pPr marL="1645920" marR="0" lvl="2" indent="-274320" algn="l" rtl="0">
              <a:lnSpc>
                <a:spcPct val="90000"/>
              </a:lnSpc>
              <a:spcBef>
                <a:spcPts val="450"/>
              </a:spcBef>
              <a:spcAft>
                <a:spcPts val="0"/>
              </a:spcAft>
              <a:buClr>
                <a:schemeClr val="dk1"/>
              </a:buClr>
              <a:buSzPts val="900"/>
              <a:buFont typeface="Arial"/>
              <a:buNone/>
              <a:defRPr sz="1080" b="0" i="0" u="none" strike="noStrike" cap="none">
                <a:solidFill>
                  <a:schemeClr val="dk1"/>
                </a:solidFill>
                <a:latin typeface="Arial"/>
                <a:ea typeface="Arial"/>
                <a:cs typeface="Arial"/>
                <a:sym typeface="Arial"/>
              </a:defRPr>
            </a:lvl3pPr>
            <a:lvl4pPr marL="2194560" marR="0" lvl="3" indent="-274320" algn="l" rtl="0">
              <a:lnSpc>
                <a:spcPct val="90000"/>
              </a:lnSpc>
              <a:spcBef>
                <a:spcPts val="450"/>
              </a:spcBef>
              <a:spcAft>
                <a:spcPts val="0"/>
              </a:spcAft>
              <a:buClr>
                <a:schemeClr val="dk1"/>
              </a:buClr>
              <a:buSzPts val="750"/>
              <a:buFont typeface="Arial"/>
              <a:buNone/>
              <a:defRPr sz="900" b="0" i="0" u="none" strike="noStrike" cap="none">
                <a:solidFill>
                  <a:schemeClr val="dk1"/>
                </a:solidFill>
                <a:latin typeface="Arial"/>
                <a:ea typeface="Arial"/>
                <a:cs typeface="Arial"/>
                <a:sym typeface="Arial"/>
              </a:defRPr>
            </a:lvl4pPr>
            <a:lvl5pPr marL="2743200" marR="0" lvl="4" indent="-274320" algn="l" rtl="0">
              <a:lnSpc>
                <a:spcPct val="90000"/>
              </a:lnSpc>
              <a:spcBef>
                <a:spcPts val="450"/>
              </a:spcBef>
              <a:spcAft>
                <a:spcPts val="0"/>
              </a:spcAft>
              <a:buClr>
                <a:schemeClr val="dk1"/>
              </a:buClr>
              <a:buSzPts val="750"/>
              <a:buFont typeface="Arial"/>
              <a:buNone/>
              <a:defRPr sz="900" b="0" i="0" u="none" strike="noStrike" cap="none">
                <a:solidFill>
                  <a:schemeClr val="dk1"/>
                </a:solidFill>
                <a:latin typeface="Arial"/>
                <a:ea typeface="Arial"/>
                <a:cs typeface="Arial"/>
                <a:sym typeface="Arial"/>
              </a:defRPr>
            </a:lvl5pPr>
            <a:lvl6pPr marL="3291840" marR="0" lvl="5" indent="-274320" algn="l" rtl="0">
              <a:lnSpc>
                <a:spcPct val="90000"/>
              </a:lnSpc>
              <a:spcBef>
                <a:spcPts val="450"/>
              </a:spcBef>
              <a:spcAft>
                <a:spcPts val="0"/>
              </a:spcAft>
              <a:buClr>
                <a:schemeClr val="dk1"/>
              </a:buClr>
              <a:buSzPts val="750"/>
              <a:buFont typeface="Arial"/>
              <a:buNone/>
              <a:defRPr sz="900" b="0" i="0" u="none" strike="noStrike" cap="none">
                <a:solidFill>
                  <a:schemeClr val="dk1"/>
                </a:solidFill>
                <a:latin typeface="Arial"/>
                <a:ea typeface="Arial"/>
                <a:cs typeface="Arial"/>
                <a:sym typeface="Arial"/>
              </a:defRPr>
            </a:lvl6pPr>
            <a:lvl7pPr marL="3840480" marR="0" lvl="6" indent="-274320" algn="l" rtl="0">
              <a:lnSpc>
                <a:spcPct val="90000"/>
              </a:lnSpc>
              <a:spcBef>
                <a:spcPts val="450"/>
              </a:spcBef>
              <a:spcAft>
                <a:spcPts val="0"/>
              </a:spcAft>
              <a:buClr>
                <a:schemeClr val="dk1"/>
              </a:buClr>
              <a:buSzPts val="750"/>
              <a:buFont typeface="Arial"/>
              <a:buNone/>
              <a:defRPr sz="900" b="0" i="0" u="none" strike="noStrike" cap="none">
                <a:solidFill>
                  <a:schemeClr val="dk1"/>
                </a:solidFill>
                <a:latin typeface="Arial"/>
                <a:ea typeface="Arial"/>
                <a:cs typeface="Arial"/>
                <a:sym typeface="Arial"/>
              </a:defRPr>
            </a:lvl7pPr>
            <a:lvl8pPr marL="4389120" marR="0" lvl="7" indent="-274320" algn="l" rtl="0">
              <a:lnSpc>
                <a:spcPct val="90000"/>
              </a:lnSpc>
              <a:spcBef>
                <a:spcPts val="450"/>
              </a:spcBef>
              <a:spcAft>
                <a:spcPts val="0"/>
              </a:spcAft>
              <a:buClr>
                <a:schemeClr val="dk1"/>
              </a:buClr>
              <a:buSzPts val="750"/>
              <a:buFont typeface="Arial"/>
              <a:buNone/>
              <a:defRPr sz="900" b="0" i="0" u="none" strike="noStrike" cap="none">
                <a:solidFill>
                  <a:schemeClr val="dk1"/>
                </a:solidFill>
                <a:latin typeface="Arial"/>
                <a:ea typeface="Arial"/>
                <a:cs typeface="Arial"/>
                <a:sym typeface="Arial"/>
              </a:defRPr>
            </a:lvl8pPr>
            <a:lvl9pPr marL="4937760" marR="0" lvl="8" indent="-274320" algn="l" rtl="0">
              <a:lnSpc>
                <a:spcPct val="90000"/>
              </a:lnSpc>
              <a:spcBef>
                <a:spcPts val="450"/>
              </a:spcBef>
              <a:spcAft>
                <a:spcPts val="0"/>
              </a:spcAft>
              <a:buClr>
                <a:schemeClr val="dk1"/>
              </a:buClr>
              <a:buSzPts val="750"/>
              <a:buFont typeface="Arial"/>
              <a:buNone/>
              <a:defRPr sz="900" b="0" i="0" u="none" strike="noStrike" cap="none">
                <a:solidFill>
                  <a:schemeClr val="dk1"/>
                </a:solidFill>
                <a:latin typeface="Arial"/>
                <a:ea typeface="Arial"/>
                <a:cs typeface="Arial"/>
                <a:sym typeface="Arial"/>
              </a:defRPr>
            </a:lvl9pPr>
          </a:lstStyle>
          <a:p>
            <a:endParaRPr/>
          </a:p>
        </p:txBody>
      </p:sp>
      <p:sp>
        <p:nvSpPr>
          <p:cNvPr id="16" name="Google Shape;16;p24"/>
          <p:cNvSpPr txBox="1">
            <a:spLocks noGrp="1"/>
          </p:cNvSpPr>
          <p:nvPr>
            <p:ph type="dt" idx="10"/>
          </p:nvPr>
        </p:nvSpPr>
        <p:spPr>
          <a:xfrm>
            <a:off x="8905067" y="6230322"/>
            <a:ext cx="2743200" cy="23451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465600"/>
            <a:ext cx="4114800" cy="230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905067" y="6464842"/>
            <a:ext cx="2743200" cy="2304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0" b="0" i="0" u="none" strike="noStrike" cap="none">
                <a:solidFill>
                  <a:srgbClr val="FFFFFF"/>
                </a:solidFill>
                <a:latin typeface="Arial"/>
                <a:ea typeface="Arial"/>
                <a:cs typeface="Arial"/>
                <a:sym typeface="Arial"/>
              </a:defRPr>
            </a:lvl1pPr>
            <a:lvl2pPr marL="0" lvl="1" indent="0" algn="r">
              <a:spcBef>
                <a:spcPts val="0"/>
              </a:spcBef>
              <a:buNone/>
              <a:defRPr sz="1080" b="0" i="0" u="none" strike="noStrike" cap="none">
                <a:solidFill>
                  <a:srgbClr val="FFFFFF"/>
                </a:solidFill>
                <a:latin typeface="Arial"/>
                <a:ea typeface="Arial"/>
                <a:cs typeface="Arial"/>
                <a:sym typeface="Arial"/>
              </a:defRPr>
            </a:lvl2pPr>
            <a:lvl3pPr marL="0" lvl="2" indent="0" algn="r">
              <a:spcBef>
                <a:spcPts val="0"/>
              </a:spcBef>
              <a:buNone/>
              <a:defRPr sz="1080" b="0" i="0" u="none" strike="noStrike" cap="none">
                <a:solidFill>
                  <a:srgbClr val="FFFFFF"/>
                </a:solidFill>
                <a:latin typeface="Arial"/>
                <a:ea typeface="Arial"/>
                <a:cs typeface="Arial"/>
                <a:sym typeface="Arial"/>
              </a:defRPr>
            </a:lvl3pPr>
            <a:lvl4pPr marL="0" lvl="3" indent="0" algn="r">
              <a:spcBef>
                <a:spcPts val="0"/>
              </a:spcBef>
              <a:buNone/>
              <a:defRPr sz="1080" b="0" i="0" u="none" strike="noStrike" cap="none">
                <a:solidFill>
                  <a:srgbClr val="FFFFFF"/>
                </a:solidFill>
                <a:latin typeface="Arial"/>
                <a:ea typeface="Arial"/>
                <a:cs typeface="Arial"/>
                <a:sym typeface="Arial"/>
              </a:defRPr>
            </a:lvl4pPr>
            <a:lvl5pPr marL="0" lvl="4" indent="0" algn="r">
              <a:spcBef>
                <a:spcPts val="0"/>
              </a:spcBef>
              <a:buNone/>
              <a:defRPr sz="1080" b="0" i="0" u="none" strike="noStrike" cap="none">
                <a:solidFill>
                  <a:srgbClr val="FFFFFF"/>
                </a:solidFill>
                <a:latin typeface="Arial"/>
                <a:ea typeface="Arial"/>
                <a:cs typeface="Arial"/>
                <a:sym typeface="Arial"/>
              </a:defRPr>
            </a:lvl5pPr>
            <a:lvl6pPr marL="0" lvl="5" indent="0" algn="r">
              <a:spcBef>
                <a:spcPts val="0"/>
              </a:spcBef>
              <a:buNone/>
              <a:defRPr sz="1080" b="0" i="0" u="none" strike="noStrike" cap="none">
                <a:solidFill>
                  <a:srgbClr val="FFFFFF"/>
                </a:solidFill>
                <a:latin typeface="Arial"/>
                <a:ea typeface="Arial"/>
                <a:cs typeface="Arial"/>
                <a:sym typeface="Arial"/>
              </a:defRPr>
            </a:lvl6pPr>
            <a:lvl7pPr marL="0" lvl="6" indent="0" algn="r">
              <a:spcBef>
                <a:spcPts val="0"/>
              </a:spcBef>
              <a:buNone/>
              <a:defRPr sz="1080" b="0" i="0" u="none" strike="noStrike" cap="none">
                <a:solidFill>
                  <a:srgbClr val="FFFFFF"/>
                </a:solidFill>
                <a:latin typeface="Arial"/>
                <a:ea typeface="Arial"/>
                <a:cs typeface="Arial"/>
                <a:sym typeface="Arial"/>
              </a:defRPr>
            </a:lvl7pPr>
            <a:lvl8pPr marL="0" lvl="7" indent="0" algn="r">
              <a:spcBef>
                <a:spcPts val="0"/>
              </a:spcBef>
              <a:buNone/>
              <a:defRPr sz="1080" b="0" i="0" u="none" strike="noStrike" cap="none">
                <a:solidFill>
                  <a:srgbClr val="FFFFFF"/>
                </a:solidFill>
                <a:latin typeface="Arial"/>
                <a:ea typeface="Arial"/>
                <a:cs typeface="Arial"/>
                <a:sym typeface="Arial"/>
              </a:defRPr>
            </a:lvl8pPr>
            <a:lvl9pPr marL="0" lvl="8" indent="0" algn="r">
              <a:spcBef>
                <a:spcPts val="0"/>
              </a:spcBef>
              <a:buNone/>
              <a:defRPr sz="108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pic>
        <p:nvPicPr>
          <p:cNvPr id="19" name="Google Shape;19;p24"/>
          <p:cNvPicPr preferRelativeResize="0"/>
          <p:nvPr/>
        </p:nvPicPr>
        <p:blipFill rotWithShape="1">
          <a:blip r:embed="rId2">
            <a:alphaModFix/>
          </a:blip>
          <a:srcRect/>
          <a:stretch/>
        </p:blipFill>
        <p:spPr>
          <a:xfrm>
            <a:off x="-30" y="5789282"/>
            <a:ext cx="2373631" cy="1028160"/>
          </a:xfrm>
          <a:prstGeom prst="rect">
            <a:avLst/>
          </a:prstGeom>
          <a:noFill/>
          <a:ln>
            <a:noFill/>
          </a:ln>
        </p:spPr>
      </p:pic>
    </p:spTree>
    <p:extLst>
      <p:ext uri="{BB962C8B-B14F-4D97-AF65-F5344CB8AC3E}">
        <p14:creationId xmlns:p14="http://schemas.microsoft.com/office/powerpoint/2010/main" val="423971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7"/>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 </a:t>
            </a:r>
          </a:p>
        </p:txBody>
      </p:sp>
      <p:sp>
        <p:nvSpPr>
          <p:cNvPr id="13" name="Text Placeholder 3"/>
          <p:cNvSpPr>
            <a:spLocks noGrp="1"/>
          </p:cNvSpPr>
          <p:nvPr>
            <p:ph type="body" sz="half" idx="11" hasCustomPrompt="1"/>
          </p:nvPr>
        </p:nvSpPr>
        <p:spPr>
          <a:xfrm>
            <a:off x="389805" y="1876514"/>
            <a:ext cx="11323863" cy="406594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2536313884"/>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6"/>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 </a:t>
            </a:r>
          </a:p>
        </p:txBody>
      </p:sp>
      <p:sp>
        <p:nvSpPr>
          <p:cNvPr id="13" name="Text Placeholder 3"/>
          <p:cNvSpPr>
            <a:spLocks noGrp="1"/>
          </p:cNvSpPr>
          <p:nvPr>
            <p:ph type="body" sz="half" idx="11" hasCustomPrompt="1"/>
          </p:nvPr>
        </p:nvSpPr>
        <p:spPr>
          <a:xfrm>
            <a:off x="389805" y="2920444"/>
            <a:ext cx="11323863" cy="3012776"/>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389805" y="1821094"/>
            <a:ext cx="11323863" cy="865135"/>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sz="336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1165965993"/>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0541" y="257160"/>
            <a:ext cx="11329457" cy="1355059"/>
          </a:xfrm>
          <a:prstGeom prst="rect">
            <a:avLst/>
          </a:prstGeom>
        </p:spPr>
        <p:txBody>
          <a:bodyPr lIns="0" tIns="0" rIns="0" bIns="0" anchor="t"/>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13" name="Text Placeholder 3"/>
          <p:cNvSpPr>
            <a:spLocks noGrp="1"/>
          </p:cNvSpPr>
          <p:nvPr>
            <p:ph type="body" sz="half" idx="11" hasCustomPrompt="1"/>
          </p:nvPr>
        </p:nvSpPr>
        <p:spPr>
          <a:xfrm>
            <a:off x="383119" y="2018271"/>
            <a:ext cx="5533496"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6275388" y="2018271"/>
            <a:ext cx="5438245"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1964667734"/>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6281089" y="0"/>
            <a:ext cx="5910943" cy="6858000"/>
          </a:xfrm>
          <a:prstGeom prst="rect">
            <a:avLst/>
          </a:prstGeom>
        </p:spPr>
        <p:txBody>
          <a:bodyPr/>
          <a:lstStyle>
            <a:lvl1pPr marL="0" indent="0">
              <a:buNone/>
              <a:defRPr sz="2880" b="1" baseline="0">
                <a:solidFill>
                  <a:schemeClr val="bg1">
                    <a:lumMod val="85000"/>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383151" y="2032603"/>
            <a:ext cx="5402961" cy="390061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lang="en-GB" sz="2520" b="1" smtClean="0"/>
            </a:lvl1pPr>
            <a:lvl2pPr marL="411439" indent="0">
              <a:buFontTx/>
              <a:buNone/>
              <a:defRPr sz="2520"/>
            </a:lvl2pPr>
            <a:lvl3pPr marL="754307" indent="0">
              <a:buFontTx/>
              <a:buNone/>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p:txBody>
      </p:sp>
      <p:sp>
        <p:nvSpPr>
          <p:cNvPr id="11" name="Text Placeholder 3"/>
          <p:cNvSpPr>
            <a:spLocks noGrp="1"/>
          </p:cNvSpPr>
          <p:nvPr>
            <p:ph type="body" sz="half" idx="10" hasCustomPrompt="1"/>
          </p:nvPr>
        </p:nvSpPr>
        <p:spPr>
          <a:xfrm>
            <a:off x="383151" y="267620"/>
            <a:ext cx="5402961" cy="1388633"/>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2912841519"/>
      </p:ext>
    </p:extLst>
  </p:cSld>
  <p:clrMapOvr>
    <a:masterClrMapping/>
  </p:clrMapOvr>
  <p:extLst>
    <p:ext uri="{DCECCB84-F9BA-43D5-87BE-67443E8EF086}">
      <p15:sldGuideLst xmlns:p15="http://schemas.microsoft.com/office/powerpoint/2012/main">
        <p15:guide id="1" orient="horz" pos="34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6" name="Picture Placeholder 2"/>
          <p:cNvSpPr>
            <a:spLocks noGrp="1"/>
          </p:cNvSpPr>
          <p:nvPr>
            <p:ph type="pic" idx="11" hasCustomPrompt="1"/>
          </p:nvPr>
        </p:nvSpPr>
        <p:spPr>
          <a:xfrm>
            <a:off x="6281089" y="0"/>
            <a:ext cx="5910943"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20081345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42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6"/>
          </a:p>
        </p:txBody>
      </p:sp>
      <p:sp>
        <p:nvSpPr>
          <p:cNvPr id="7" name="Text Placeholder 3"/>
          <p:cNvSpPr>
            <a:spLocks noGrp="1"/>
          </p:cNvSpPr>
          <p:nvPr>
            <p:ph type="body" sz="half" idx="11" hasCustomPrompt="1"/>
          </p:nvPr>
        </p:nvSpPr>
        <p:spPr>
          <a:xfrm>
            <a:off x="1007550" y="2345917"/>
            <a:ext cx="10225545" cy="1803020"/>
          </a:xfrm>
          <a:prstGeom prst="rect">
            <a:avLst/>
          </a:prstGeom>
        </p:spPr>
        <p:txBody>
          <a:bodyPr lIns="0" rIns="0"/>
          <a:lstStyle>
            <a:lvl1pPr marL="0" indent="0" algn="l">
              <a:lnSpc>
                <a:spcPct val="100000"/>
              </a:lnSpc>
              <a:spcBef>
                <a:spcPts val="0"/>
              </a:spcBef>
              <a:buNone/>
              <a:defRPr sz="4800" b="1" baseline="0">
                <a:solidFill>
                  <a:schemeClr val="bg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 y="5789282"/>
            <a:ext cx="2373631" cy="1028160"/>
          </a:xfrm>
          <a:prstGeom prst="rect">
            <a:avLst/>
          </a:prstGeom>
        </p:spPr>
      </p:pic>
    </p:spTree>
    <p:extLst>
      <p:ext uri="{BB962C8B-B14F-4D97-AF65-F5344CB8AC3E}">
        <p14:creationId xmlns:p14="http://schemas.microsoft.com/office/powerpoint/2010/main" val="9321001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3119" y="3487878"/>
            <a:ext cx="4020608" cy="2193526"/>
          </a:xfrm>
          <a:prstGeom prst="rect">
            <a:avLst/>
          </a:prstGeom>
        </p:spPr>
        <p:txBody>
          <a:bodyPr lIns="0" tIns="0" rIns="0" bIns="0"/>
          <a:lstStyle>
            <a:lvl1pPr marL="0" indent="0">
              <a:lnSpc>
                <a:spcPct val="100000"/>
              </a:lnSpc>
              <a:spcBef>
                <a:spcPts val="0"/>
              </a:spcBef>
              <a:buNone/>
              <a:defRPr sz="33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Sub Headline</a:t>
            </a:r>
          </a:p>
        </p:txBody>
      </p:sp>
      <p:sp>
        <p:nvSpPr>
          <p:cNvPr id="11" name="Text Placeholder 3"/>
          <p:cNvSpPr>
            <a:spLocks noGrp="1"/>
          </p:cNvSpPr>
          <p:nvPr>
            <p:ph type="body" sz="half" idx="10" hasCustomPrompt="1"/>
          </p:nvPr>
        </p:nvSpPr>
        <p:spPr>
          <a:xfrm>
            <a:off x="383119" y="535139"/>
            <a:ext cx="4020608" cy="2330626"/>
          </a:xfrm>
          <a:prstGeom prst="rect">
            <a:avLst/>
          </a:prstGeom>
        </p:spPr>
        <p:txBody>
          <a:bodyPr lIns="0" tIns="0" rIns="0" bIns="0"/>
          <a:lstStyle>
            <a:lvl1pPr marL="0" indent="0">
              <a:lnSpc>
                <a:spcPct val="100000"/>
              </a:lnSpc>
              <a:buNone/>
              <a:defRPr sz="4800" b="1" baseline="0">
                <a:solidFill>
                  <a:schemeClr val="tx2"/>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a:t>
            </a:r>
          </a:p>
        </p:txBody>
      </p:sp>
      <p:sp>
        <p:nvSpPr>
          <p:cNvPr id="21" name="Text Placeholder 3"/>
          <p:cNvSpPr>
            <a:spLocks noGrp="1"/>
          </p:cNvSpPr>
          <p:nvPr>
            <p:ph type="body" sz="half" idx="12" hasCustomPrompt="1"/>
          </p:nvPr>
        </p:nvSpPr>
        <p:spPr>
          <a:xfrm>
            <a:off x="4872039" y="618262"/>
            <a:ext cx="6840536" cy="5063143"/>
          </a:xfrm>
          <a:prstGeom prst="rect">
            <a:avLst/>
          </a:prstGeom>
        </p:spPr>
        <p:txBody>
          <a:bodyPr wrap="square"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lang="en-US" sz="2520" b="1" kern="1200" dirty="0">
                <a:solidFill>
                  <a:schemeClr val="tx1"/>
                </a:solidFill>
                <a:latin typeface="+mn-lt"/>
                <a:ea typeface="+mn-ea"/>
                <a:cs typeface="+mn-cs"/>
              </a:defRPr>
            </a:lvl1pPr>
            <a:lvl2pPr marL="411439" indent="0">
              <a:buFontTx/>
              <a:buNone/>
              <a:defRPr sz="2520"/>
            </a:lvl2pPr>
            <a:lvl3pPr marL="754307" indent="0">
              <a:buFontTx/>
              <a:buNone/>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8092"/>
            <a:ext cx="2486885" cy="1028160"/>
          </a:xfrm>
          <a:prstGeom prst="rect">
            <a:avLst/>
          </a:prstGeom>
        </p:spPr>
      </p:pic>
    </p:spTree>
    <p:extLst>
      <p:ext uri="{BB962C8B-B14F-4D97-AF65-F5344CB8AC3E}">
        <p14:creationId xmlns:p14="http://schemas.microsoft.com/office/powerpoint/2010/main" val="2904606678"/>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592670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ftr="0" dt="0"/>
  <p:txStyles>
    <p:titleStyle>
      <a:lvl1pPr algn="l" defTabSz="822880" rtl="0" eaLnBrk="1" latinLnBrk="0" hangingPunct="1">
        <a:lnSpc>
          <a:spcPct val="90000"/>
        </a:lnSpc>
        <a:spcBef>
          <a:spcPct val="0"/>
        </a:spcBef>
        <a:buNone/>
        <a:defRPr sz="3960" kern="1200" baseline="0">
          <a:solidFill>
            <a:schemeClr val="tx1"/>
          </a:solidFill>
          <a:latin typeface="+mj-lt"/>
          <a:ea typeface="+mj-ea"/>
          <a:cs typeface="+mj-cs"/>
        </a:defRPr>
      </a:lvl1pPr>
    </p:titleStyle>
    <p:bodyStyle>
      <a:lvl1pPr marL="205722" indent="-205722" algn="l" defTabSz="822880" rtl="0" eaLnBrk="1" latinLnBrk="0" hangingPunct="1">
        <a:lnSpc>
          <a:spcPct val="90000"/>
        </a:lnSpc>
        <a:spcBef>
          <a:spcPts val="900"/>
        </a:spcBef>
        <a:buFont typeface="Arial"/>
        <a:buChar char="•"/>
        <a:defRPr sz="2520" kern="1200">
          <a:solidFill>
            <a:schemeClr val="tx1"/>
          </a:solidFill>
          <a:latin typeface="+mn-lt"/>
          <a:ea typeface="+mn-ea"/>
          <a:cs typeface="+mn-cs"/>
        </a:defRPr>
      </a:lvl1pPr>
      <a:lvl2pPr marL="617160" indent="-205722" algn="l" defTabSz="82288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592" indent="-205722" algn="l" defTabSz="822880" rtl="0" eaLnBrk="1" latinLnBrk="0" hangingPunct="1">
        <a:lnSpc>
          <a:spcPct val="90000"/>
        </a:lnSpc>
        <a:spcBef>
          <a:spcPts val="450"/>
        </a:spcBef>
        <a:buFont typeface="Arial"/>
        <a:buChar char="•"/>
        <a:defRPr sz="1800" kern="1200">
          <a:solidFill>
            <a:schemeClr val="tx1"/>
          </a:solidFill>
          <a:latin typeface="+mn-lt"/>
          <a:ea typeface="+mn-ea"/>
          <a:cs typeface="+mn-cs"/>
        </a:defRPr>
      </a:lvl3pPr>
      <a:lvl4pPr marL="1440036"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4pPr>
      <a:lvl5pPr marL="1851474"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2919"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351"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5793"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232"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880" rtl="0" eaLnBrk="1" latinLnBrk="0" hangingPunct="1">
        <a:defRPr sz="1620" kern="1200">
          <a:solidFill>
            <a:schemeClr val="tx1"/>
          </a:solidFill>
          <a:latin typeface="+mn-lt"/>
          <a:ea typeface="+mn-ea"/>
          <a:cs typeface="+mn-cs"/>
        </a:defRPr>
      </a:lvl1pPr>
      <a:lvl2pPr marL="411439" algn="l" defTabSz="822880" rtl="0" eaLnBrk="1" latinLnBrk="0" hangingPunct="1">
        <a:defRPr sz="1620" kern="1200">
          <a:solidFill>
            <a:schemeClr val="tx1"/>
          </a:solidFill>
          <a:latin typeface="+mn-lt"/>
          <a:ea typeface="+mn-ea"/>
          <a:cs typeface="+mn-cs"/>
        </a:defRPr>
      </a:lvl2pPr>
      <a:lvl3pPr marL="822880" algn="l" defTabSz="822880" rtl="0" eaLnBrk="1" latinLnBrk="0" hangingPunct="1">
        <a:defRPr sz="1620" kern="1200">
          <a:solidFill>
            <a:schemeClr val="tx1"/>
          </a:solidFill>
          <a:latin typeface="+mn-lt"/>
          <a:ea typeface="+mn-ea"/>
          <a:cs typeface="+mn-cs"/>
        </a:defRPr>
      </a:lvl3pPr>
      <a:lvl4pPr marL="1234318" algn="l" defTabSz="822880" rtl="0" eaLnBrk="1" latinLnBrk="0" hangingPunct="1">
        <a:defRPr sz="1620" kern="1200">
          <a:solidFill>
            <a:schemeClr val="tx1"/>
          </a:solidFill>
          <a:latin typeface="+mn-lt"/>
          <a:ea typeface="+mn-ea"/>
          <a:cs typeface="+mn-cs"/>
        </a:defRPr>
      </a:lvl4pPr>
      <a:lvl5pPr marL="1645758" algn="l" defTabSz="822880" rtl="0" eaLnBrk="1" latinLnBrk="0" hangingPunct="1">
        <a:defRPr sz="1620" kern="1200">
          <a:solidFill>
            <a:schemeClr val="tx1"/>
          </a:solidFill>
          <a:latin typeface="+mn-lt"/>
          <a:ea typeface="+mn-ea"/>
          <a:cs typeface="+mn-cs"/>
        </a:defRPr>
      </a:lvl5pPr>
      <a:lvl6pPr marL="2057196" algn="l" defTabSz="822880" rtl="0" eaLnBrk="1" latinLnBrk="0" hangingPunct="1">
        <a:defRPr sz="1620" kern="1200">
          <a:solidFill>
            <a:schemeClr val="tx1"/>
          </a:solidFill>
          <a:latin typeface="+mn-lt"/>
          <a:ea typeface="+mn-ea"/>
          <a:cs typeface="+mn-cs"/>
        </a:defRPr>
      </a:lvl6pPr>
      <a:lvl7pPr marL="2468634" algn="l" defTabSz="822880" rtl="0" eaLnBrk="1" latinLnBrk="0" hangingPunct="1">
        <a:defRPr sz="1620" kern="1200">
          <a:solidFill>
            <a:schemeClr val="tx1"/>
          </a:solidFill>
          <a:latin typeface="+mn-lt"/>
          <a:ea typeface="+mn-ea"/>
          <a:cs typeface="+mn-cs"/>
        </a:defRPr>
      </a:lvl7pPr>
      <a:lvl8pPr marL="2880072" algn="l" defTabSz="822880" rtl="0" eaLnBrk="1" latinLnBrk="0" hangingPunct="1">
        <a:defRPr sz="1620" kern="1200">
          <a:solidFill>
            <a:schemeClr val="tx1"/>
          </a:solidFill>
          <a:latin typeface="+mn-lt"/>
          <a:ea typeface="+mn-ea"/>
          <a:cs typeface="+mn-cs"/>
        </a:defRPr>
      </a:lvl8pPr>
      <a:lvl9pPr marL="3291516" algn="l" defTabSz="82288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slide" Target="slide1.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19.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oleObject" Target="../embeddings/oleObject1.bin"/><Relationship Id="rId5" Type="http://schemas.openxmlformats.org/officeDocument/2006/relationships/tags" Target="../tags/tag29.xml"/><Relationship Id="rId10" Type="http://schemas.openxmlformats.org/officeDocument/2006/relationships/notesSlide" Target="../notesSlides/notesSlide12.xml"/><Relationship Id="rId4" Type="http://schemas.openxmlformats.org/officeDocument/2006/relationships/tags" Target="../tags/tag28.xml"/><Relationship Id="rId9"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 Target="slide1.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9.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oleObject" Target="../embeddings/oleObject1.bin"/><Relationship Id="rId5" Type="http://schemas.openxmlformats.org/officeDocument/2006/relationships/tags" Target="../tags/tag37.xml"/><Relationship Id="rId10" Type="http://schemas.openxmlformats.org/officeDocument/2006/relationships/notesSlide" Target="../notesSlides/notesSlide15.xml"/><Relationship Id="rId4" Type="http://schemas.openxmlformats.org/officeDocument/2006/relationships/tags" Target="../tags/tag36.xml"/><Relationship Id="rId9"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 Target="slide1.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19.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oleObject" Target="../embeddings/oleObject1.bin"/><Relationship Id="rId5" Type="http://schemas.openxmlformats.org/officeDocument/2006/relationships/tags" Target="../tags/tag45.xml"/><Relationship Id="rId10" Type="http://schemas.openxmlformats.org/officeDocument/2006/relationships/notesSlide" Target="../notesSlides/notesSlide19.xml"/><Relationship Id="rId4" Type="http://schemas.openxmlformats.org/officeDocument/2006/relationships/tags" Target="../tags/tag44.xml"/><Relationship Id="rId9"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cnbc.com/2018/05/22/spotifys-ipo-disrupted-wall-street-what-lies-ahead-now-for-unicorns-looking-to-go-public.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investopedia.com/terms/l/liquidity.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almatalent.fi/tietopalvelut/tunnuslukuopas" TargetMode="External"/><Relationship Id="rId5" Type="http://schemas.openxmlformats.org/officeDocument/2006/relationships/hyperlink" Target="https://www.macrotrends.net/stocks/charts/GOOG/alphabet/roe" TargetMode="External"/><Relationship Id="rId4" Type="http://schemas.openxmlformats.org/officeDocument/2006/relationships/hyperlink" Target="https://www.macrotrends.net/stocks/charts/AAPL/apple/ro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macrotrends.net/stocks/charts/GOOG/alphabet/current-ratio" TargetMode="External"/><Relationship Id="rId4" Type="http://schemas.openxmlformats.org/officeDocument/2006/relationships/hyperlink" Target="https://www.macrotrends.net/stocks/charts/AAPL/apple/current-rati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macrotrends.net/stocks/charts/GOOG/alphabet/debt-equity-ratio" TargetMode="External"/><Relationship Id="rId5" Type="http://schemas.openxmlformats.org/officeDocument/2006/relationships/hyperlink" Target="https://www.macrotrends.net/stocks/charts/AAPL/apple/debt-equity-ratio" TargetMode="External"/><Relationship Id="rId4" Type="http://schemas.openxmlformats.org/officeDocument/2006/relationships/hyperlink" Target="https://www.vox.com/2018/1/3/16847786/spotify-tpg-tencent-debt-dragoneer-ipo-music-stream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 Target="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9.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oleObject" Target="../embeddings/oleObject1.bin"/><Relationship Id="rId5" Type="http://schemas.openxmlformats.org/officeDocument/2006/relationships/tags" Target="../tags/tag5.xml"/><Relationship Id="rId10" Type="http://schemas.openxmlformats.org/officeDocument/2006/relationships/notesSlide" Target="../notesSlides/notesSlide3.xml"/><Relationship Id="rId4" Type="http://schemas.openxmlformats.org/officeDocument/2006/relationships/tags" Target="../tags/tag4.xml"/><Relationship Id="rId9"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 Target="slide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9.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oleObject" Target="../embeddings/oleObject1.bin"/><Relationship Id="rId5" Type="http://schemas.openxmlformats.org/officeDocument/2006/relationships/tags" Target="../tags/tag13.xml"/><Relationship Id="rId10" Type="http://schemas.openxmlformats.org/officeDocument/2006/relationships/notesSlide" Target="../notesSlides/notesSlide4.xml"/><Relationship Id="rId4" Type="http://schemas.openxmlformats.org/officeDocument/2006/relationships/tags" Target="../tags/tag12.xml"/><Relationship Id="rId9"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www.businessofapps.com/data/spotify-statistic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rollingstone.com/music/music-news/spotify-record-labels-dispute-720512/"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 Target="slide1.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9.em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oleObject" Target="../embeddings/oleObject1.bin"/><Relationship Id="rId5" Type="http://schemas.openxmlformats.org/officeDocument/2006/relationships/tags" Target="../tags/tag21.xml"/><Relationship Id="rId10" Type="http://schemas.openxmlformats.org/officeDocument/2006/relationships/notesSlide" Target="../notesSlides/notesSlide7.xml"/><Relationship Id="rId4" Type="http://schemas.openxmlformats.org/officeDocument/2006/relationships/tags" Target="../tags/tag20.xml"/><Relationship Id="rId9"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www.marketwatch.com/investing/stock/spot/financials/cash-flo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
          <p:cNvSpPr txBox="1">
            <a:spLocks noGrp="1"/>
          </p:cNvSpPr>
          <p:nvPr>
            <p:ph type="body" idx="1"/>
          </p:nvPr>
        </p:nvSpPr>
        <p:spPr>
          <a:xfrm>
            <a:off x="5620512" y="681666"/>
            <a:ext cx="5403960" cy="5097240"/>
          </a:xfrm>
          <a:prstGeom prst="rect">
            <a:avLst/>
          </a:prstGeom>
          <a:noFill/>
          <a:ln>
            <a:noFill/>
          </a:ln>
        </p:spPr>
        <p:txBody>
          <a:bodyPr spcFirstLastPara="1" wrap="square" lIns="0" tIns="54840" rIns="0" bIns="54840" anchor="t" anchorCtr="0">
            <a:noAutofit/>
          </a:bodyPr>
          <a:lstStyle/>
          <a:p>
            <a:pPr marL="0" indent="0" algn="ctr">
              <a:buSzPts val="3200"/>
            </a:pPr>
            <a:r>
              <a:rPr lang="en-US" sz="3840" dirty="0"/>
              <a:t>Accounting and profitability</a:t>
            </a:r>
          </a:p>
          <a:p>
            <a:pPr marL="0" indent="0" algn="ctr">
              <a:buSzPts val="3200"/>
            </a:pPr>
            <a:endParaRPr dirty="0"/>
          </a:p>
          <a:p>
            <a:pPr marL="0" indent="0" algn="ctr">
              <a:buSzPts val="3200"/>
            </a:pPr>
            <a:r>
              <a:rPr lang="en-US" sz="3840" dirty="0"/>
              <a:t>Case study</a:t>
            </a:r>
            <a:endParaRPr sz="3840" dirty="0"/>
          </a:p>
        </p:txBody>
      </p:sp>
      <p:grpSp>
        <p:nvGrpSpPr>
          <p:cNvPr id="220" name="Google Shape;220;p1"/>
          <p:cNvGrpSpPr/>
          <p:nvPr/>
        </p:nvGrpSpPr>
        <p:grpSpPr>
          <a:xfrm>
            <a:off x="1674355" y="834361"/>
            <a:ext cx="3292237" cy="610044"/>
            <a:chOff x="2110408" y="431820"/>
            <a:chExt cx="2743531" cy="508370"/>
          </a:xfrm>
        </p:grpSpPr>
        <p:sp>
          <p:nvSpPr>
            <p:cNvPr id="221" name="Google Shape;221;p1"/>
            <p:cNvSpPr/>
            <p:nvPr/>
          </p:nvSpPr>
          <p:spPr>
            <a:xfrm>
              <a:off x="2110408" y="431820"/>
              <a:ext cx="2743531" cy="508370"/>
            </a:xfrm>
            <a:prstGeom prst="roundRect">
              <a:avLst>
                <a:gd name="adj" fmla="val 16667"/>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109710" tIns="109710" rIns="109710" bIns="109710" anchor="ctr" anchorCtr="0">
              <a:noAutofit/>
            </a:bodyPr>
            <a:lstStyle/>
            <a:p>
              <a:endParaRPr sz="2160" dirty="0"/>
            </a:p>
          </p:txBody>
        </p:sp>
        <p:sp>
          <p:nvSpPr>
            <p:cNvPr id="222" name="Google Shape;222;p1"/>
            <p:cNvSpPr txBox="1"/>
            <p:nvPr/>
          </p:nvSpPr>
          <p:spPr>
            <a:xfrm>
              <a:off x="2135225" y="456637"/>
              <a:ext cx="2693897" cy="458736"/>
            </a:xfrm>
            <a:prstGeom prst="rect">
              <a:avLst/>
            </a:prstGeom>
            <a:solidFill>
              <a:schemeClr val="accent6"/>
            </a:solidFill>
            <a:ln>
              <a:noFill/>
            </a:ln>
          </p:spPr>
          <p:txBody>
            <a:bodyPr spcFirstLastPara="1" wrap="square" lIns="59430" tIns="59430" rIns="59430" bIns="59430" anchor="ctr" anchorCtr="0">
              <a:noAutofit/>
            </a:bodyPr>
            <a:lstStyle/>
            <a:p>
              <a:pPr algn="ctr">
                <a:lnSpc>
                  <a:spcPct val="90000"/>
                </a:lnSpc>
              </a:pPr>
              <a:r>
                <a:rPr lang="en-US" sz="1560" b="1" dirty="0">
                  <a:solidFill>
                    <a:schemeClr val="dk2"/>
                  </a:solidFill>
                </a:rPr>
                <a:t>Accounting</a:t>
              </a:r>
              <a:r>
                <a:rPr lang="en-US" sz="1560" b="1" dirty="0">
                  <a:solidFill>
                    <a:schemeClr val="dk2"/>
                  </a:solidFill>
                  <a:latin typeface="Arial"/>
                  <a:ea typeface="Arial"/>
                  <a:cs typeface="Arial"/>
                  <a:sym typeface="Arial"/>
                </a:rPr>
                <a:t> </a:t>
              </a:r>
              <a:r>
                <a:rPr lang="en-US" sz="1560" b="1" dirty="0">
                  <a:solidFill>
                    <a:schemeClr val="dk2"/>
                  </a:solidFill>
                </a:rPr>
                <a:t>and profitability</a:t>
              </a:r>
              <a:endParaRPr sz="1560" b="1" dirty="0">
                <a:solidFill>
                  <a:schemeClr val="dk2"/>
                </a:solidFill>
                <a:latin typeface="Arial"/>
                <a:ea typeface="Arial"/>
                <a:cs typeface="Arial"/>
                <a:sym typeface="Arial"/>
              </a:endParaRPr>
            </a:p>
          </p:txBody>
        </p:sp>
      </p:grpSp>
      <p:grpSp>
        <p:nvGrpSpPr>
          <p:cNvPr id="223" name="Google Shape;223;p1"/>
          <p:cNvGrpSpPr/>
          <p:nvPr/>
        </p:nvGrpSpPr>
        <p:grpSpPr>
          <a:xfrm>
            <a:off x="1681473" y="1653980"/>
            <a:ext cx="3292237" cy="610044"/>
            <a:chOff x="2110408" y="1003737"/>
            <a:chExt cx="2743531" cy="508370"/>
          </a:xfrm>
        </p:grpSpPr>
        <p:sp>
          <p:nvSpPr>
            <p:cNvPr id="224" name="Google Shape;224;p1"/>
            <p:cNvSpPr/>
            <p:nvPr/>
          </p:nvSpPr>
          <p:spPr>
            <a:xfrm>
              <a:off x="2110408" y="1003737"/>
              <a:ext cx="2743531" cy="508370"/>
            </a:xfrm>
            <a:prstGeom prst="roundRect">
              <a:avLst>
                <a:gd name="adj" fmla="val 16667"/>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109710" tIns="109710" rIns="109710" bIns="109710" anchor="ctr" anchorCtr="0">
              <a:noAutofit/>
            </a:bodyPr>
            <a:lstStyle/>
            <a:p>
              <a:endParaRPr sz="2160" dirty="0"/>
            </a:p>
          </p:txBody>
        </p:sp>
        <p:sp>
          <p:nvSpPr>
            <p:cNvPr id="225" name="Google Shape;225;p1"/>
            <p:cNvSpPr txBox="1"/>
            <p:nvPr/>
          </p:nvSpPr>
          <p:spPr>
            <a:xfrm>
              <a:off x="2135225" y="1028554"/>
              <a:ext cx="2693897" cy="458736"/>
            </a:xfrm>
            <a:prstGeom prst="rect">
              <a:avLst/>
            </a:prstGeom>
            <a:solidFill>
              <a:schemeClr val="accent6"/>
            </a:solidFill>
            <a:ln>
              <a:noFill/>
            </a:ln>
          </p:spPr>
          <p:txBody>
            <a:bodyPr spcFirstLastPara="1" wrap="square" lIns="59430" tIns="59430" rIns="59430" bIns="59430" anchor="ctr" anchorCtr="0">
              <a:noAutofit/>
            </a:bodyPr>
            <a:lstStyle/>
            <a:p>
              <a:pPr algn="ctr">
                <a:lnSpc>
                  <a:spcPct val="90000"/>
                </a:lnSpc>
              </a:pPr>
              <a:r>
                <a:rPr lang="en-US" sz="1560" dirty="0">
                  <a:solidFill>
                    <a:schemeClr val="dk2"/>
                  </a:solidFill>
                  <a:latin typeface="Arial"/>
                  <a:ea typeface="Arial"/>
                  <a:cs typeface="Arial"/>
                  <a:sym typeface="Arial"/>
                </a:rPr>
                <a:t>Proje</a:t>
              </a:r>
              <a:r>
                <a:rPr lang="en-US" sz="1560" dirty="0">
                  <a:solidFill>
                    <a:schemeClr val="dk2"/>
                  </a:solidFill>
                </a:rPr>
                <a:t>cts and investing</a:t>
              </a:r>
              <a:endParaRPr sz="1560" dirty="0">
                <a:solidFill>
                  <a:schemeClr val="dk2"/>
                </a:solidFill>
                <a:latin typeface="Arial"/>
                <a:ea typeface="Arial"/>
                <a:cs typeface="Arial"/>
                <a:sym typeface="Arial"/>
              </a:endParaRPr>
            </a:p>
          </p:txBody>
        </p:sp>
      </p:grpSp>
      <p:grpSp>
        <p:nvGrpSpPr>
          <p:cNvPr id="226" name="Google Shape;226;p1"/>
          <p:cNvGrpSpPr/>
          <p:nvPr/>
        </p:nvGrpSpPr>
        <p:grpSpPr>
          <a:xfrm>
            <a:off x="1711254" y="2495197"/>
            <a:ext cx="3292237" cy="610044"/>
            <a:chOff x="2110408" y="1575653"/>
            <a:chExt cx="2743531" cy="508370"/>
          </a:xfrm>
        </p:grpSpPr>
        <p:sp>
          <p:nvSpPr>
            <p:cNvPr id="227" name="Google Shape;227;p1"/>
            <p:cNvSpPr/>
            <p:nvPr/>
          </p:nvSpPr>
          <p:spPr>
            <a:xfrm>
              <a:off x="2110408" y="1575653"/>
              <a:ext cx="2743531" cy="508370"/>
            </a:xfrm>
            <a:prstGeom prst="roundRect">
              <a:avLst>
                <a:gd name="adj" fmla="val 16667"/>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109710" tIns="109710" rIns="109710" bIns="109710" anchor="ctr" anchorCtr="0">
              <a:noAutofit/>
            </a:bodyPr>
            <a:lstStyle/>
            <a:p>
              <a:endParaRPr sz="2160" dirty="0"/>
            </a:p>
          </p:txBody>
        </p:sp>
        <p:sp>
          <p:nvSpPr>
            <p:cNvPr id="228" name="Google Shape;228;p1"/>
            <p:cNvSpPr txBox="1"/>
            <p:nvPr/>
          </p:nvSpPr>
          <p:spPr>
            <a:xfrm>
              <a:off x="2135225" y="1600470"/>
              <a:ext cx="2693897" cy="458736"/>
            </a:xfrm>
            <a:prstGeom prst="rect">
              <a:avLst/>
            </a:prstGeom>
            <a:solidFill>
              <a:schemeClr val="accent6"/>
            </a:solidFill>
            <a:ln>
              <a:noFill/>
            </a:ln>
          </p:spPr>
          <p:txBody>
            <a:bodyPr spcFirstLastPara="1" wrap="square" lIns="59430" tIns="59430" rIns="59430" bIns="59430" anchor="ctr" anchorCtr="0">
              <a:noAutofit/>
            </a:bodyPr>
            <a:lstStyle/>
            <a:p>
              <a:pPr algn="ctr">
                <a:lnSpc>
                  <a:spcPct val="90000"/>
                </a:lnSpc>
              </a:pPr>
              <a:r>
                <a:rPr lang="en-US" sz="1560" dirty="0">
                  <a:solidFill>
                    <a:schemeClr val="dk2"/>
                  </a:solidFill>
                </a:rPr>
                <a:t>Production as a part of value chain</a:t>
              </a:r>
              <a:endParaRPr sz="1560" dirty="0">
                <a:solidFill>
                  <a:schemeClr val="dk2"/>
                </a:solidFill>
                <a:latin typeface="Arial"/>
                <a:ea typeface="Arial"/>
                <a:cs typeface="Arial"/>
                <a:sym typeface="Arial"/>
              </a:endParaRPr>
            </a:p>
          </p:txBody>
        </p:sp>
      </p:grpSp>
      <p:grpSp>
        <p:nvGrpSpPr>
          <p:cNvPr id="229" name="Google Shape;229;p1"/>
          <p:cNvGrpSpPr/>
          <p:nvPr/>
        </p:nvGrpSpPr>
        <p:grpSpPr>
          <a:xfrm>
            <a:off x="1741034" y="3295831"/>
            <a:ext cx="3292237" cy="610044"/>
            <a:chOff x="2110408" y="2147570"/>
            <a:chExt cx="2743531" cy="508370"/>
          </a:xfrm>
        </p:grpSpPr>
        <p:sp>
          <p:nvSpPr>
            <p:cNvPr id="230" name="Google Shape;230;p1"/>
            <p:cNvSpPr/>
            <p:nvPr/>
          </p:nvSpPr>
          <p:spPr>
            <a:xfrm>
              <a:off x="2110408" y="2147570"/>
              <a:ext cx="2743531" cy="508370"/>
            </a:xfrm>
            <a:prstGeom prst="roundRect">
              <a:avLst>
                <a:gd name="adj" fmla="val 16667"/>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109710" tIns="109710" rIns="109710" bIns="109710" anchor="ctr" anchorCtr="0">
              <a:noAutofit/>
            </a:bodyPr>
            <a:lstStyle/>
            <a:p>
              <a:endParaRPr sz="2160" dirty="0"/>
            </a:p>
          </p:txBody>
        </p:sp>
        <p:sp>
          <p:nvSpPr>
            <p:cNvPr id="231" name="Google Shape;231;p1"/>
            <p:cNvSpPr txBox="1"/>
            <p:nvPr/>
          </p:nvSpPr>
          <p:spPr>
            <a:xfrm>
              <a:off x="2135225" y="2172387"/>
              <a:ext cx="2693897" cy="458736"/>
            </a:xfrm>
            <a:prstGeom prst="rect">
              <a:avLst/>
            </a:prstGeom>
            <a:solidFill>
              <a:schemeClr val="accent6"/>
            </a:solidFill>
            <a:ln>
              <a:noFill/>
            </a:ln>
          </p:spPr>
          <p:txBody>
            <a:bodyPr spcFirstLastPara="1" wrap="square" lIns="59430" tIns="59430" rIns="59430" bIns="59430" anchor="ctr" anchorCtr="0">
              <a:noAutofit/>
            </a:bodyPr>
            <a:lstStyle/>
            <a:p>
              <a:pPr algn="ctr">
                <a:lnSpc>
                  <a:spcPct val="90000"/>
                </a:lnSpc>
              </a:pPr>
              <a:r>
                <a:rPr lang="en-US" sz="1560" dirty="0">
                  <a:solidFill>
                    <a:schemeClr val="dk2"/>
                  </a:solidFill>
                </a:rPr>
                <a:t>Production processes and production control</a:t>
              </a:r>
              <a:endParaRPr sz="1560" dirty="0">
                <a:solidFill>
                  <a:schemeClr val="dk2"/>
                </a:solidFill>
                <a:latin typeface="Arial"/>
                <a:ea typeface="Arial"/>
                <a:cs typeface="Arial"/>
                <a:sym typeface="Arial"/>
              </a:endParaRPr>
            </a:p>
          </p:txBody>
        </p:sp>
      </p:grpSp>
      <p:grpSp>
        <p:nvGrpSpPr>
          <p:cNvPr id="232" name="Google Shape;232;p1"/>
          <p:cNvGrpSpPr/>
          <p:nvPr/>
        </p:nvGrpSpPr>
        <p:grpSpPr>
          <a:xfrm>
            <a:off x="1681473" y="4159255"/>
            <a:ext cx="3292237" cy="610044"/>
            <a:chOff x="2110408" y="2794806"/>
            <a:chExt cx="2743531" cy="508370"/>
          </a:xfrm>
        </p:grpSpPr>
        <p:sp>
          <p:nvSpPr>
            <p:cNvPr id="233" name="Google Shape;233;p1"/>
            <p:cNvSpPr/>
            <p:nvPr/>
          </p:nvSpPr>
          <p:spPr>
            <a:xfrm>
              <a:off x="2110408" y="2794806"/>
              <a:ext cx="2743531" cy="508370"/>
            </a:xfrm>
            <a:prstGeom prst="roundRect">
              <a:avLst>
                <a:gd name="adj" fmla="val 16667"/>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109710" tIns="109710" rIns="109710" bIns="109710" anchor="ctr" anchorCtr="0">
              <a:noAutofit/>
            </a:bodyPr>
            <a:lstStyle/>
            <a:p>
              <a:endParaRPr sz="2160" dirty="0"/>
            </a:p>
          </p:txBody>
        </p:sp>
        <p:sp>
          <p:nvSpPr>
            <p:cNvPr id="234" name="Google Shape;234;p1"/>
            <p:cNvSpPr txBox="1"/>
            <p:nvPr/>
          </p:nvSpPr>
          <p:spPr>
            <a:xfrm>
              <a:off x="2135225" y="2819623"/>
              <a:ext cx="2693897" cy="458736"/>
            </a:xfrm>
            <a:prstGeom prst="rect">
              <a:avLst/>
            </a:prstGeom>
            <a:solidFill>
              <a:schemeClr val="accent6"/>
            </a:solidFill>
            <a:ln>
              <a:noFill/>
            </a:ln>
          </p:spPr>
          <p:txBody>
            <a:bodyPr spcFirstLastPara="1" wrap="square" lIns="59430" tIns="59430" rIns="59430" bIns="59430" anchor="ctr" anchorCtr="0">
              <a:noAutofit/>
            </a:bodyPr>
            <a:lstStyle/>
            <a:p>
              <a:pPr algn="ctr">
                <a:lnSpc>
                  <a:spcPct val="90000"/>
                </a:lnSpc>
              </a:pPr>
              <a:r>
                <a:rPr lang="en-US" sz="1560" dirty="0">
                  <a:solidFill>
                    <a:schemeClr val="dk2"/>
                  </a:solidFill>
                </a:rPr>
                <a:t>Production systems and organizations</a:t>
              </a:r>
              <a:endParaRPr sz="1560" dirty="0">
                <a:solidFill>
                  <a:schemeClr val="dk2"/>
                </a:solidFill>
                <a:latin typeface="Arial"/>
                <a:ea typeface="Arial"/>
                <a:cs typeface="Arial"/>
                <a:sym typeface="Arial"/>
              </a:endParaRPr>
            </a:p>
          </p:txBody>
        </p:sp>
      </p:grpSp>
      <p:grpSp>
        <p:nvGrpSpPr>
          <p:cNvPr id="235" name="Google Shape;235;p1"/>
          <p:cNvGrpSpPr/>
          <p:nvPr/>
        </p:nvGrpSpPr>
        <p:grpSpPr>
          <a:xfrm>
            <a:off x="1681473" y="5059430"/>
            <a:ext cx="3292237" cy="610044"/>
            <a:chOff x="2110408" y="3291402"/>
            <a:chExt cx="2743531" cy="508370"/>
          </a:xfrm>
        </p:grpSpPr>
        <p:sp>
          <p:nvSpPr>
            <p:cNvPr id="236" name="Google Shape;236;p1"/>
            <p:cNvSpPr/>
            <p:nvPr/>
          </p:nvSpPr>
          <p:spPr>
            <a:xfrm>
              <a:off x="2110408" y="3291402"/>
              <a:ext cx="2743531" cy="508370"/>
            </a:xfrm>
            <a:prstGeom prst="roundRect">
              <a:avLst>
                <a:gd name="adj" fmla="val 16667"/>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109710" tIns="109710" rIns="109710" bIns="109710" anchor="ctr" anchorCtr="0">
              <a:noAutofit/>
            </a:bodyPr>
            <a:lstStyle/>
            <a:p>
              <a:endParaRPr sz="2160" dirty="0"/>
            </a:p>
          </p:txBody>
        </p:sp>
        <p:sp>
          <p:nvSpPr>
            <p:cNvPr id="237" name="Google Shape;237;p1"/>
            <p:cNvSpPr txBox="1"/>
            <p:nvPr/>
          </p:nvSpPr>
          <p:spPr>
            <a:xfrm>
              <a:off x="2135225" y="3316219"/>
              <a:ext cx="2693897" cy="458736"/>
            </a:xfrm>
            <a:prstGeom prst="rect">
              <a:avLst/>
            </a:prstGeom>
            <a:solidFill>
              <a:schemeClr val="accent6"/>
            </a:solidFill>
            <a:ln>
              <a:noFill/>
            </a:ln>
          </p:spPr>
          <p:txBody>
            <a:bodyPr spcFirstLastPara="1" wrap="square" lIns="59430" tIns="59430" rIns="59430" bIns="59430" anchor="ctr" anchorCtr="0">
              <a:noAutofit/>
            </a:bodyPr>
            <a:lstStyle/>
            <a:p>
              <a:pPr algn="ctr">
                <a:lnSpc>
                  <a:spcPct val="90000"/>
                </a:lnSpc>
              </a:pPr>
              <a:r>
                <a:rPr lang="en-US" sz="1560" dirty="0">
                  <a:solidFill>
                    <a:schemeClr val="dk2"/>
                  </a:solidFill>
                </a:rPr>
                <a:t>Creating value</a:t>
              </a:r>
              <a:endParaRPr sz="1560" dirty="0">
                <a:solidFill>
                  <a:schemeClr val="dk2"/>
                </a:solidFill>
                <a:latin typeface="Arial"/>
                <a:ea typeface="Arial"/>
                <a:cs typeface="Arial"/>
                <a:sym typeface="Arial"/>
              </a:endParaRPr>
            </a:p>
          </p:txBody>
        </p:sp>
      </p:grpSp>
      <p:sp>
        <p:nvSpPr>
          <p:cNvPr id="238" name="Google Shape;238;p1"/>
          <p:cNvSpPr/>
          <p:nvPr/>
        </p:nvSpPr>
        <p:spPr>
          <a:xfrm>
            <a:off x="1020435" y="932178"/>
            <a:ext cx="438912" cy="414407"/>
          </a:xfrm>
          <a:prstGeom prst="rightArrow">
            <a:avLst>
              <a:gd name="adj1" fmla="val 50000"/>
              <a:gd name="adj2" fmla="val 50000"/>
            </a:avLst>
          </a:prstGeom>
          <a:solidFill>
            <a:schemeClr val="lt1"/>
          </a:solidFill>
          <a:ln w="12700" cap="flat" cmpd="sng">
            <a:solidFill>
              <a:srgbClr val="080808"/>
            </a:solidFill>
            <a:prstDash val="solid"/>
            <a:miter lim="800000"/>
            <a:headEnd type="none" w="sm" len="sm"/>
            <a:tailEnd type="none" w="sm" len="sm"/>
          </a:ln>
        </p:spPr>
        <p:txBody>
          <a:bodyPr spcFirstLastPara="1" wrap="square" lIns="109710" tIns="54840" rIns="109710" bIns="54840" anchor="ctr" anchorCtr="0">
            <a:noAutofit/>
          </a:bodyPr>
          <a:lstStyle/>
          <a:p>
            <a:pPr algn="ctr"/>
            <a:endParaRPr sz="1620"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095" y="1046760"/>
            <a:ext cx="3162789" cy="27759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6"/>
          <p:cNvPicPr>
            <a:picLocks noChangeAspect="1"/>
          </p:cNvPicPr>
          <p:nvPr/>
        </p:nvPicPr>
        <p:blipFill>
          <a:blip r:embed="rId3"/>
          <a:stretch>
            <a:fillRect/>
          </a:stretch>
        </p:blipFill>
        <p:spPr>
          <a:xfrm>
            <a:off x="3550920" y="1872612"/>
            <a:ext cx="8641080" cy="1494892"/>
          </a:xfrm>
          <a:prstGeom prst="rect">
            <a:avLst/>
          </a:prstGeom>
        </p:spPr>
      </p:pic>
      <p:sp>
        <p:nvSpPr>
          <p:cNvPr id="2" name="Text Placeholder 1"/>
          <p:cNvSpPr>
            <a:spLocks noGrp="1"/>
          </p:cNvSpPr>
          <p:nvPr>
            <p:ph type="body" sz="half" idx="10"/>
          </p:nvPr>
        </p:nvSpPr>
        <p:spPr/>
        <p:txBody>
          <a:bodyPr/>
          <a:lstStyle/>
          <a:p>
            <a:r>
              <a:rPr lang="en-US" sz="4000" i="1" dirty="0"/>
              <a:t>Cash flow from investing activities CF</a:t>
            </a:r>
            <a:r>
              <a:rPr lang="en-US" sz="4000" i="1" baseline="-25000" dirty="0"/>
              <a:t>INV</a:t>
            </a:r>
            <a:endParaRPr lang="fi-FI" sz="4000" baseline="-25000" dirty="0"/>
          </a:p>
        </p:txBody>
      </p:sp>
      <p:sp>
        <p:nvSpPr>
          <p:cNvPr id="3" name="Text Placeholder 2"/>
          <p:cNvSpPr>
            <a:spLocks noGrp="1"/>
          </p:cNvSpPr>
          <p:nvPr>
            <p:ph type="body" sz="half" idx="11"/>
          </p:nvPr>
        </p:nvSpPr>
        <p:spPr>
          <a:xfrm>
            <a:off x="129178" y="1031547"/>
            <a:ext cx="3293706" cy="4429889"/>
          </a:xfrm>
        </p:spPr>
        <p:txBody>
          <a:bodyPr anchor="t"/>
          <a:lstStyle/>
          <a:p>
            <a:r>
              <a:rPr lang="en-US" sz="1800" b="0" dirty="0"/>
              <a:t>     CF</a:t>
            </a:r>
            <a:r>
              <a:rPr lang="en-US" sz="1800" b="0" baseline="-25000" dirty="0"/>
              <a:t>INV</a:t>
            </a:r>
            <a:r>
              <a:rPr lang="en-US" sz="1800" b="0" dirty="0"/>
              <a:t> =</a:t>
            </a:r>
          </a:p>
          <a:p>
            <a:pPr marL="1040057" lvl="1" indent="-285750">
              <a:buFontTx/>
              <a:buChar char="-"/>
            </a:pPr>
            <a:r>
              <a:rPr lang="en-US" sz="1800" dirty="0"/>
              <a:t>New fixed assets</a:t>
            </a:r>
          </a:p>
          <a:p>
            <a:pPr lvl="1" indent="0">
              <a:buNone/>
            </a:pPr>
            <a:r>
              <a:rPr lang="en-US" sz="1800" dirty="0"/>
              <a:t>-  Short term investments</a:t>
            </a:r>
          </a:p>
          <a:p>
            <a:pPr lvl="1" indent="0">
              <a:buNone/>
            </a:pPr>
            <a:r>
              <a:rPr lang="en-US" sz="1800" dirty="0"/>
              <a:t>Return on short term investments</a:t>
            </a:r>
            <a:endParaRPr lang="en-US" sz="1800" b="0" dirty="0"/>
          </a:p>
          <a:p>
            <a:pPr lvl="1" indent="0">
              <a:buNone/>
            </a:pPr>
            <a:r>
              <a:rPr lang="en-US" sz="1800" dirty="0"/>
              <a:t>+/- other investment income / expenses</a:t>
            </a:r>
          </a:p>
          <a:p>
            <a:pPr lvl="1" indent="0">
              <a:buNone/>
            </a:pPr>
            <a:endParaRPr lang="en-US" sz="1800" b="0" dirty="0"/>
          </a:p>
          <a:p>
            <a:pPr lvl="1" indent="0">
              <a:buNone/>
            </a:pPr>
            <a:endParaRPr lang="en-US" sz="1800" b="0" dirty="0"/>
          </a:p>
          <a:p>
            <a:pPr marL="285750" indent="-285750">
              <a:buFont typeface="Arial" panose="020B0604020202020204" pitchFamily="34" charset="0"/>
              <a:buChar char="•"/>
            </a:pPr>
            <a:r>
              <a:rPr lang="en-US" sz="1800" b="0" dirty="0"/>
              <a:t>In general, cash flow from investing activities is negative, but this is not necessarily a bad thing</a:t>
            </a:r>
          </a:p>
        </p:txBody>
      </p:sp>
      <p:sp>
        <p:nvSpPr>
          <p:cNvPr id="6" name="Rectangle 5"/>
          <p:cNvSpPr/>
          <p:nvPr/>
        </p:nvSpPr>
        <p:spPr>
          <a:xfrm>
            <a:off x="3550920" y="3125481"/>
            <a:ext cx="8641080" cy="242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1EBEFAD-7863-4D44-B596-A97469B933F0}"/>
              </a:ext>
            </a:extLst>
          </p:cNvPr>
          <p:cNvPicPr>
            <a:picLocks noChangeAspect="1"/>
          </p:cNvPicPr>
          <p:nvPr/>
        </p:nvPicPr>
        <p:blipFill>
          <a:blip r:embed="rId4"/>
          <a:stretch>
            <a:fillRect/>
          </a:stretch>
        </p:blipFill>
        <p:spPr>
          <a:xfrm>
            <a:off x="3550920" y="4018163"/>
            <a:ext cx="7150088" cy="1630072"/>
          </a:xfrm>
          <a:prstGeom prst="rect">
            <a:avLst/>
          </a:prstGeom>
        </p:spPr>
      </p:pic>
    </p:spTree>
    <p:extLst>
      <p:ext uri="{BB962C8B-B14F-4D97-AF65-F5344CB8AC3E}">
        <p14:creationId xmlns:p14="http://schemas.microsoft.com/office/powerpoint/2010/main" val="191800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2004" y="1236707"/>
            <a:ext cx="3153190" cy="22708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p:cNvPicPr>
            <a:picLocks noChangeAspect="1"/>
          </p:cNvPicPr>
          <p:nvPr/>
        </p:nvPicPr>
        <p:blipFill>
          <a:blip r:embed="rId3"/>
          <a:stretch>
            <a:fillRect/>
          </a:stretch>
        </p:blipFill>
        <p:spPr>
          <a:xfrm>
            <a:off x="3525592" y="1926465"/>
            <a:ext cx="8632131" cy="1266315"/>
          </a:xfrm>
          <a:prstGeom prst="rect">
            <a:avLst/>
          </a:prstGeom>
        </p:spPr>
      </p:pic>
      <p:sp>
        <p:nvSpPr>
          <p:cNvPr id="2" name="Text Placeholder 1"/>
          <p:cNvSpPr>
            <a:spLocks noGrp="1"/>
          </p:cNvSpPr>
          <p:nvPr>
            <p:ph type="body" sz="half" idx="10"/>
          </p:nvPr>
        </p:nvSpPr>
        <p:spPr/>
        <p:txBody>
          <a:bodyPr/>
          <a:lstStyle/>
          <a:p>
            <a:r>
              <a:rPr lang="en-US" sz="4000" dirty="0"/>
              <a:t>Cash flow from financing activities </a:t>
            </a:r>
            <a:r>
              <a:rPr lang="en-US" sz="4000" i="1" dirty="0"/>
              <a:t>CF</a:t>
            </a:r>
            <a:r>
              <a:rPr lang="en-US" sz="4000" i="1" baseline="-25000" dirty="0"/>
              <a:t>FIN</a:t>
            </a:r>
            <a:endParaRPr lang="fi-FI" sz="4000" baseline="-25000" dirty="0"/>
          </a:p>
        </p:txBody>
      </p:sp>
      <p:sp>
        <p:nvSpPr>
          <p:cNvPr id="3" name="Text Placeholder 2"/>
          <p:cNvSpPr>
            <a:spLocks noGrp="1"/>
          </p:cNvSpPr>
          <p:nvPr>
            <p:ph type="body" sz="half" idx="11"/>
          </p:nvPr>
        </p:nvSpPr>
        <p:spPr>
          <a:xfrm>
            <a:off x="67076" y="1236707"/>
            <a:ext cx="3324226" cy="4429889"/>
          </a:xfrm>
        </p:spPr>
        <p:txBody>
          <a:bodyPr anchor="t"/>
          <a:lstStyle/>
          <a:p>
            <a:r>
              <a:rPr lang="en-US" sz="1800" b="0" dirty="0"/>
              <a:t>     CF</a:t>
            </a:r>
            <a:r>
              <a:rPr lang="en-US" sz="1800" b="0" baseline="-25000" dirty="0"/>
              <a:t>FIN</a:t>
            </a:r>
            <a:r>
              <a:rPr lang="en-US" sz="1800" b="0" dirty="0"/>
              <a:t> =</a:t>
            </a:r>
          </a:p>
          <a:p>
            <a:pPr lvl="1" indent="0">
              <a:buNone/>
            </a:pPr>
            <a:r>
              <a:rPr lang="en-US" sz="1800" dirty="0"/>
              <a:t>change in short-term loans</a:t>
            </a:r>
          </a:p>
          <a:p>
            <a:pPr lvl="1" indent="0">
              <a:buNone/>
            </a:pPr>
            <a:r>
              <a:rPr lang="en-US" sz="1800" dirty="0"/>
              <a:t>+ change in share capital</a:t>
            </a:r>
          </a:p>
          <a:p>
            <a:pPr lvl="1" indent="0">
              <a:buNone/>
            </a:pPr>
            <a:r>
              <a:rPr lang="en-US" sz="1800" dirty="0"/>
              <a:t>- repurchase of shares</a:t>
            </a:r>
            <a:endParaRPr lang="en-US" sz="1800" b="0" dirty="0"/>
          </a:p>
          <a:p>
            <a:pPr lvl="1" indent="0">
              <a:buNone/>
            </a:pPr>
            <a:r>
              <a:rPr lang="en-US" sz="1800" dirty="0"/>
              <a:t>+/- other financing income / expenses</a:t>
            </a:r>
          </a:p>
          <a:p>
            <a:pPr lvl="1" indent="0">
              <a:buNone/>
            </a:pPr>
            <a:endParaRPr lang="en-US" sz="1800" b="0" i="1" dirty="0"/>
          </a:p>
          <a:p>
            <a:pPr lvl="1" indent="0">
              <a:buNone/>
            </a:pPr>
            <a:endParaRPr lang="en-US" sz="1800" i="1" dirty="0"/>
          </a:p>
          <a:p>
            <a:pPr lvl="1" indent="0">
              <a:buNone/>
            </a:pPr>
            <a:endParaRPr lang="en-US" sz="1800" dirty="0"/>
          </a:p>
        </p:txBody>
      </p:sp>
      <p:sp>
        <p:nvSpPr>
          <p:cNvPr id="6" name="Rectangle 5"/>
          <p:cNvSpPr/>
          <p:nvPr/>
        </p:nvSpPr>
        <p:spPr>
          <a:xfrm>
            <a:off x="3525592" y="2964180"/>
            <a:ext cx="864108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Connector 8"/>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3FC4F3-A2DD-4475-9C34-EE08E0388E98}"/>
              </a:ext>
            </a:extLst>
          </p:cNvPr>
          <p:cNvSpPr txBox="1"/>
          <p:nvPr/>
        </p:nvSpPr>
        <p:spPr>
          <a:xfrm>
            <a:off x="-192157" y="3986924"/>
            <a:ext cx="6098058" cy="1200329"/>
          </a:xfrm>
          <a:prstGeom prst="rect">
            <a:avLst/>
          </a:prstGeom>
          <a:noFill/>
        </p:spPr>
        <p:txBody>
          <a:bodyPr wrap="square">
            <a:spAutoFit/>
          </a:bodyPr>
          <a:lstStyle/>
          <a:p>
            <a:pPr lvl="1" indent="0">
              <a:buNone/>
            </a:pPr>
            <a:r>
              <a:rPr lang="en-US" sz="1800" dirty="0"/>
              <a:t>Positive CF</a:t>
            </a:r>
            <a:r>
              <a:rPr lang="en-US" sz="1800" b="0" baseline="-25000" dirty="0"/>
              <a:t>FIN</a:t>
            </a:r>
            <a:r>
              <a:rPr lang="en-US" sz="1800" dirty="0"/>
              <a:t>: Company’s assets increase</a:t>
            </a:r>
          </a:p>
          <a:p>
            <a:pPr lvl="1" indent="0">
              <a:buNone/>
            </a:pPr>
            <a:endParaRPr lang="en-US" sz="1800" i="1" dirty="0"/>
          </a:p>
          <a:p>
            <a:pPr lvl="1" indent="0">
              <a:buNone/>
            </a:pPr>
            <a:r>
              <a:rPr lang="en-US" sz="1800" dirty="0"/>
              <a:t>Negative CF</a:t>
            </a:r>
            <a:r>
              <a:rPr lang="en-US" sz="1800" b="0" baseline="-25000" dirty="0"/>
              <a:t>FIN</a:t>
            </a:r>
            <a:r>
              <a:rPr lang="en-US" sz="1800" dirty="0"/>
              <a:t>: Company is paying its debts, dividends to investors or repurchasing stock</a:t>
            </a:r>
          </a:p>
        </p:txBody>
      </p:sp>
      <p:pic>
        <p:nvPicPr>
          <p:cNvPr id="11" name="Picture 10">
            <a:extLst>
              <a:ext uri="{FF2B5EF4-FFF2-40B4-BE49-F238E27FC236}">
                <a16:creationId xmlns:a16="http://schemas.microsoft.com/office/drawing/2014/main" id="{4AA92302-C933-48C8-9B7B-C6F727D5CF9B}"/>
              </a:ext>
            </a:extLst>
          </p:cNvPr>
          <p:cNvPicPr>
            <a:picLocks noChangeAspect="1"/>
          </p:cNvPicPr>
          <p:nvPr/>
        </p:nvPicPr>
        <p:blipFill>
          <a:blip r:embed="rId4"/>
          <a:stretch>
            <a:fillRect/>
          </a:stretch>
        </p:blipFill>
        <p:spPr>
          <a:xfrm>
            <a:off x="5350522" y="3960414"/>
            <a:ext cx="6700642" cy="1563056"/>
          </a:xfrm>
          <a:prstGeom prst="rect">
            <a:avLst/>
          </a:prstGeom>
        </p:spPr>
      </p:pic>
    </p:spTree>
    <p:extLst>
      <p:ext uri="{BB962C8B-B14F-4D97-AF65-F5344CB8AC3E}">
        <p14:creationId xmlns:p14="http://schemas.microsoft.com/office/powerpoint/2010/main" val="1926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611506" y="1906"/>
          <a:ext cx="1904" cy="1904"/>
        </p:xfrm>
        <a:graphic>
          <a:graphicData uri="http://schemas.openxmlformats.org/presentationml/2006/ole">
            <mc:AlternateContent xmlns:mc="http://schemas.openxmlformats.org/markup-compatibility/2006">
              <mc:Choice xmlns:v="urn:schemas-microsoft-com:vml" Requires="v">
                <p:oleObj name="think-cell Slide" r:id="rId11" imgW="518" imgH="516" progId="TCLayout.ActiveDocument.1">
                  <p:embed/>
                </p:oleObj>
              </mc:Choice>
              <mc:Fallback>
                <p:oleObj name="think-cell Slide" r:id="rId11" imgW="518" imgH="516" progId="TCLayout.ActiveDocument.1">
                  <p:embed/>
                  <p:pic>
                    <p:nvPicPr>
                      <p:cNvPr id="5" name="Object 4" hidden="1"/>
                      <p:cNvPicPr/>
                      <p:nvPr/>
                    </p:nvPicPr>
                    <p:blipFill>
                      <a:blip r:embed="rId12"/>
                      <a:stretch>
                        <a:fillRect/>
                      </a:stretch>
                    </p:blipFill>
                    <p:spPr>
                      <a:xfrm>
                        <a:off x="611506" y="1906"/>
                        <a:ext cx="1904" cy="1904"/>
                      </a:xfrm>
                      <a:prstGeom prst="rect">
                        <a:avLst/>
                      </a:prstGeom>
                    </p:spPr>
                  </p:pic>
                </p:oleObj>
              </mc:Fallback>
            </mc:AlternateContent>
          </a:graphicData>
        </a:graphic>
      </p:graphicFrame>
      <p:sp>
        <p:nvSpPr>
          <p:cNvPr id="8" name="Rectangle 7" hidden="1"/>
          <p:cNvSpPr/>
          <p:nvPr>
            <p:custDataLst>
              <p:tags r:id="rId2"/>
            </p:custDataLst>
          </p:nvPr>
        </p:nvSpPr>
        <p:spPr bwMode="auto">
          <a:xfrm>
            <a:off x="609600" y="0"/>
            <a:ext cx="1905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2400" dirty="0">
              <a:latin typeface="NimbusSan" panose="02020500000000000000" pitchFamily="18" charset="0"/>
              <a:ea typeface="ＭＳ Ｐゴシック" panose="020B0600070205080204" pitchFamily="34" charset="-128"/>
              <a:sym typeface="NimbusSan" panose="02020500000000000000" pitchFamily="18" charset="0"/>
            </a:endParaRPr>
          </a:p>
        </p:txBody>
      </p:sp>
      <p:sp>
        <p:nvSpPr>
          <p:cNvPr id="12" name="Text Placeholder 3">
            <a:hlinkClick r:id="" action="ppaction://noaction"/>
          </p:cNvPr>
          <p:cNvSpPr>
            <a:spLocks noGrp="1"/>
          </p:cNvSpPr>
          <p:nvPr>
            <p:custDataLst>
              <p:tags r:id="rId3"/>
            </p:custDataLst>
          </p:nvPr>
        </p:nvSpPr>
        <p:spPr bwMode="gray">
          <a:xfrm>
            <a:off x="2745106" y="1586002"/>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Spotify’s financial statement</a:t>
            </a:r>
            <a:endParaRPr lang="fi-FI" sz="2400" dirty="0">
              <a:solidFill>
                <a:schemeClr val="bg1"/>
              </a:solidFill>
              <a:cs typeface="Times New Roman" panose="02020603050405020304" pitchFamily="18" charset="0"/>
              <a:sym typeface="NimbusSan" panose="02020500000000000000" pitchFamily="18" charset="0"/>
            </a:endParaRPr>
          </a:p>
        </p:txBody>
      </p:sp>
      <p:sp>
        <p:nvSpPr>
          <p:cNvPr id="47" name="Text Placeholder 3">
            <a:hlinkClick r:id="" action="ppaction://noaction"/>
          </p:cNvPr>
          <p:cNvSpPr>
            <a:spLocks noGrp="1"/>
          </p:cNvSpPr>
          <p:nvPr>
            <p:custDataLst>
              <p:tags r:id="rId4"/>
            </p:custDataLst>
          </p:nvPr>
        </p:nvSpPr>
        <p:spPr bwMode="gray">
          <a:xfrm>
            <a:off x="3312034" y="2181403"/>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tx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Market share, revenue and net income</a:t>
            </a:r>
          </a:p>
        </p:txBody>
      </p:sp>
      <p:sp>
        <p:nvSpPr>
          <p:cNvPr id="63" name="Text Placeholder 3">
            <a:hlinkClick r:id="rId13" action="ppaction://hlinksldjump"/>
          </p:cNvPr>
          <p:cNvSpPr>
            <a:spLocks noGrp="1"/>
          </p:cNvSpPr>
          <p:nvPr>
            <p:custDataLst>
              <p:tags r:id="rId5"/>
            </p:custDataLst>
          </p:nvPr>
        </p:nvSpPr>
        <p:spPr bwMode="gray">
          <a:xfrm>
            <a:off x="3312034" y="2709562"/>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Cash flow statement </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2" name="Title 1"/>
          <p:cNvSpPr>
            <a:spLocks noGrp="1"/>
          </p:cNvSpPr>
          <p:nvPr>
            <p:ph type="ctrTitle"/>
          </p:nvPr>
        </p:nvSpPr>
        <p:spPr>
          <a:xfrm>
            <a:off x="2203807" y="395198"/>
            <a:ext cx="9848850" cy="900202"/>
          </a:xfrm>
        </p:spPr>
        <p:txBody>
          <a:bodyPr anchor="t"/>
          <a:lstStyle/>
          <a:p>
            <a:pPr algn="ctr"/>
            <a:r>
              <a:rPr lang="en-US" sz="4320" dirty="0">
                <a:latin typeface="+mn-lt"/>
                <a:cs typeface="Times New Roman" panose="02020603050405020304" pitchFamily="18" charset="0"/>
              </a:rPr>
              <a:t>In this exercise:</a:t>
            </a:r>
          </a:p>
        </p:txBody>
      </p:sp>
      <p:sp>
        <p:nvSpPr>
          <p:cNvPr id="11" name="Text Placeholder 3">
            <a:hlinkClick r:id="" action="ppaction://noaction"/>
          </p:cNvPr>
          <p:cNvSpPr>
            <a:spLocks noGrp="1"/>
          </p:cNvSpPr>
          <p:nvPr>
            <p:custDataLst>
              <p:tags r:id="rId6"/>
            </p:custDataLst>
          </p:nvPr>
        </p:nvSpPr>
        <p:spPr bwMode="gray">
          <a:xfrm>
            <a:off x="3312034" y="3261424"/>
            <a:ext cx="6701790" cy="609600"/>
          </a:xfrm>
          <a:prstGeom prst="rect">
            <a:avLst/>
          </a:prstGeom>
          <a:noFill/>
          <a:ln w="9525">
            <a:solidFill>
              <a:schemeClr val="bg1"/>
            </a:solid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Liquidity</a:t>
            </a:r>
          </a:p>
        </p:txBody>
      </p:sp>
      <p:sp>
        <p:nvSpPr>
          <p:cNvPr id="13" name="Text Placeholder 3">
            <a:hlinkClick r:id="rId13" action="ppaction://hlinksldjump"/>
          </p:cNvPr>
          <p:cNvSpPr>
            <a:spLocks noGrp="1"/>
          </p:cNvSpPr>
          <p:nvPr>
            <p:custDataLst>
              <p:tags r:id="rId7"/>
            </p:custDataLst>
          </p:nvPr>
        </p:nvSpPr>
        <p:spPr bwMode="gray">
          <a:xfrm>
            <a:off x="3312034" y="3775617"/>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Balance sheet</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14" name="Text Placeholder 3">
            <a:hlinkClick r:id="rId13" action="ppaction://hlinksldjump"/>
          </p:cNvPr>
          <p:cNvSpPr>
            <a:spLocks noGrp="1"/>
          </p:cNvSpPr>
          <p:nvPr>
            <p:custDataLst>
              <p:tags r:id="rId8"/>
            </p:custDataLst>
          </p:nvPr>
        </p:nvSpPr>
        <p:spPr bwMode="gray">
          <a:xfrm>
            <a:off x="2745105" y="4458991"/>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fi-FI" sz="2400" dirty="0">
                <a:solidFill>
                  <a:schemeClr val="bg1"/>
                </a:solidFill>
                <a:latin typeface="+mj-lt"/>
                <a:cs typeface="Times New Roman" panose="02020603050405020304" pitchFamily="18" charset="0"/>
                <a:sym typeface="NimbusSan" panose="02020500000000000000" pitchFamily="18" charset="0"/>
              </a:rPr>
              <a:t>Financial </a:t>
            </a:r>
            <a:r>
              <a:rPr lang="en-US" sz="2400" dirty="0">
                <a:solidFill>
                  <a:schemeClr val="bg1"/>
                </a:solidFill>
                <a:latin typeface="+mj-lt"/>
                <a:cs typeface="Times New Roman" panose="02020603050405020304" pitchFamily="18" charset="0"/>
                <a:sym typeface="NimbusSan" panose="02020500000000000000" pitchFamily="18" charset="0"/>
              </a:rPr>
              <a:t>indicators</a:t>
            </a:r>
          </a:p>
        </p:txBody>
      </p:sp>
    </p:spTree>
    <p:extLst>
      <p:ext uri="{BB962C8B-B14F-4D97-AF65-F5344CB8AC3E}">
        <p14:creationId xmlns:p14="http://schemas.microsoft.com/office/powerpoint/2010/main" val="370684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504444" y="301356"/>
            <a:ext cx="11323863" cy="1332766"/>
          </a:xfrm>
        </p:spPr>
        <p:txBody>
          <a:bodyPr/>
          <a:lstStyle/>
          <a:p>
            <a:r>
              <a:rPr lang="en-US" sz="4000"/>
              <a:t>Liquidity</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1"/>
              </p:nvPr>
            </p:nvSpPr>
            <p:spPr>
              <a:xfrm>
                <a:off x="389803" y="944223"/>
                <a:ext cx="11323864" cy="4429889"/>
              </a:xfrm>
            </p:spPr>
            <p:txBody>
              <a:bodyPr anchor="t"/>
              <a:lstStyle/>
              <a:p>
                <a:pPr marL="457200" indent="-457200">
                  <a:lnSpc>
                    <a:spcPct val="150000"/>
                  </a:lnSpc>
                  <a:buFont typeface="Arial" panose="020B0604020202020204" pitchFamily="34" charset="0"/>
                  <a:buChar char="•"/>
                </a:pPr>
                <a:r>
                  <a:rPr lang="en-US" sz="2000" dirty="0"/>
                  <a:t>In general:</a:t>
                </a:r>
              </a:p>
              <a:p>
                <a:pPr lvl="1" indent="0">
                  <a:lnSpc>
                    <a:spcPct val="150000"/>
                  </a:lnSpc>
                  <a:buNone/>
                </a:pPr>
                <a:r>
                  <a:rPr lang="en-US" sz="2000" i="1" dirty="0">
                    <a:latin typeface="+mj-lt"/>
                  </a:rPr>
                  <a:t>Cash at the end of accounting period</a:t>
                </a:r>
                <a14:m>
                  <m:oMath xmlns:m="http://schemas.openxmlformats.org/officeDocument/2006/math">
                    <m:r>
                      <a:rPr lang="en-US" sz="2000" b="0" i="1" dirty="0">
                        <a:latin typeface="Cambria Math" panose="02040503050406030204" pitchFamily="18" charset="0"/>
                      </a:rPr>
                      <m:t>= </m:t>
                    </m:r>
                    <m:r>
                      <a:rPr lang="en-US" sz="2000" b="0" i="1" dirty="0" err="1">
                        <a:latin typeface="Cambria Math" panose="02040503050406030204" pitchFamily="18" charset="0"/>
                      </a:rPr>
                      <m:t>𝐶𝐹</m:t>
                    </m:r>
                    <m:r>
                      <a:rPr lang="en-US" sz="2000" b="0" i="1" baseline="-25000" dirty="0" smtClean="0">
                        <a:latin typeface="Cambria Math" panose="02040503050406030204" pitchFamily="18" charset="0"/>
                      </a:rPr>
                      <m:t>𝑂𝑃𝑆</m:t>
                    </m:r>
                    <m:r>
                      <a:rPr lang="en-US" sz="2000" b="0" i="1" dirty="0">
                        <a:latin typeface="Cambria Math" panose="02040503050406030204" pitchFamily="18" charset="0"/>
                      </a:rPr>
                      <m:t> + </m:t>
                    </m:r>
                    <m:r>
                      <a:rPr lang="en-US" sz="2000" b="0" i="1" dirty="0" err="1">
                        <a:latin typeface="Cambria Math" panose="02040503050406030204" pitchFamily="18" charset="0"/>
                      </a:rPr>
                      <m:t>𝐶𝐹</m:t>
                    </m:r>
                    <m:r>
                      <a:rPr lang="en-US" sz="2000" b="0" i="1" baseline="-25000" dirty="0" smtClean="0">
                        <a:latin typeface="Cambria Math" panose="02040503050406030204" pitchFamily="18" charset="0"/>
                      </a:rPr>
                      <m:t>𝐼𝑁𝑉</m:t>
                    </m:r>
                    <m:r>
                      <a:rPr lang="en-US" sz="2000" b="0" i="1" dirty="0">
                        <a:latin typeface="Cambria Math" panose="02040503050406030204" pitchFamily="18" charset="0"/>
                      </a:rPr>
                      <m:t> + </m:t>
                    </m:r>
                    <m:r>
                      <a:rPr lang="en-US" sz="2000" b="0" i="1" dirty="0" err="1">
                        <a:latin typeface="Cambria Math" panose="02040503050406030204" pitchFamily="18" charset="0"/>
                      </a:rPr>
                      <m:t>𝐶𝐹</m:t>
                    </m:r>
                    <m:r>
                      <a:rPr lang="en-US" sz="2000" b="0" i="1" baseline="-25000" dirty="0" smtClean="0">
                        <a:latin typeface="Cambria Math" panose="02040503050406030204" pitchFamily="18" charset="0"/>
                      </a:rPr>
                      <m:t>𝐹𝐼𝑁</m:t>
                    </m:r>
                    <m:r>
                      <a:rPr lang="en-US" sz="2000" b="0" i="1" dirty="0" smtClean="0">
                        <a:latin typeface="Cambria Math" panose="02040503050406030204" pitchFamily="18" charset="0"/>
                      </a:rPr>
                      <m:t>+</m:t>
                    </m:r>
                    <m:r>
                      <a:rPr lang="fi-FI" sz="2000" b="0" i="1" dirty="0" smtClean="0">
                        <a:latin typeface="Cambria Math" panose="02040503050406030204" pitchFamily="18" charset="0"/>
                      </a:rPr>
                      <m:t>𝑐𝑎𝑠h</m:t>
                    </m:r>
                    <m:r>
                      <a:rPr lang="fi-FI" sz="2000" b="0" i="1" dirty="0" smtClean="0">
                        <a:latin typeface="Cambria Math" panose="02040503050406030204" pitchFamily="18" charset="0"/>
                      </a:rPr>
                      <m:t> </m:t>
                    </m:r>
                    <m:r>
                      <a:rPr lang="fi-FI" sz="2000" b="0" i="1" dirty="0" smtClean="0">
                        <a:latin typeface="Cambria Math" panose="02040503050406030204" pitchFamily="18" charset="0"/>
                      </a:rPr>
                      <m:t>𝑎𝑡</m:t>
                    </m:r>
                    <m:r>
                      <a:rPr lang="fi-FI" sz="2000" b="0" i="1" dirty="0" smtClean="0">
                        <a:latin typeface="Cambria Math" panose="02040503050406030204" pitchFamily="18" charset="0"/>
                      </a:rPr>
                      <m:t> </m:t>
                    </m:r>
                    <m:r>
                      <a:rPr lang="fi-FI" sz="2000" b="0" i="1" dirty="0" smtClean="0">
                        <a:latin typeface="Cambria Math" panose="02040503050406030204" pitchFamily="18" charset="0"/>
                      </a:rPr>
                      <m:t>𝑡h𝑒</m:t>
                    </m:r>
                    <m:r>
                      <a:rPr lang="fi-FI" sz="2000" b="0" i="1" dirty="0" smtClean="0">
                        <a:latin typeface="Cambria Math" panose="02040503050406030204" pitchFamily="18" charset="0"/>
                      </a:rPr>
                      <m:t> </m:t>
                    </m:r>
                    <m:r>
                      <a:rPr lang="fi-FI" sz="2000" b="0" i="1" dirty="0" smtClean="0">
                        <a:latin typeface="Cambria Math" panose="02040503050406030204" pitchFamily="18" charset="0"/>
                      </a:rPr>
                      <m:t>𝑠𝑡𝑎𝑟𝑡</m:t>
                    </m:r>
                    <m:r>
                      <a:rPr lang="fi-FI" sz="2000" b="0" i="1" dirty="0" smtClean="0">
                        <a:latin typeface="Cambria Math" panose="02040503050406030204" pitchFamily="18" charset="0"/>
                      </a:rPr>
                      <m:t> </m:t>
                    </m:r>
                    <m:r>
                      <a:rPr lang="fi-FI" sz="2000" b="0" i="1" dirty="0" smtClean="0">
                        <a:latin typeface="Cambria Math" panose="02040503050406030204" pitchFamily="18" charset="0"/>
                      </a:rPr>
                      <m:t>𝑜𝑓</m:t>
                    </m:r>
                    <m:r>
                      <a:rPr lang="fi-FI" sz="2000" b="0" i="1" dirty="0" smtClean="0">
                        <a:latin typeface="Cambria Math" panose="02040503050406030204" pitchFamily="18" charset="0"/>
                      </a:rPr>
                      <m:t> </m:t>
                    </m:r>
                    <m:r>
                      <a:rPr lang="fi-FI" sz="2000" b="0" i="1" dirty="0" smtClean="0">
                        <a:latin typeface="Cambria Math" panose="02040503050406030204" pitchFamily="18" charset="0"/>
                      </a:rPr>
                      <m:t>𝑎𝑐𝑐𝑜𝑢𝑛𝑡𝑖𝑛𝑔</m:t>
                    </m:r>
                    <m:r>
                      <a:rPr lang="fi-FI" sz="2000" b="0" i="1" dirty="0" smtClean="0">
                        <a:latin typeface="Cambria Math" panose="02040503050406030204" pitchFamily="18" charset="0"/>
                      </a:rPr>
                      <m:t> </m:t>
                    </m:r>
                    <m:r>
                      <a:rPr lang="fi-FI" sz="2000" b="0" i="1" dirty="0" smtClean="0">
                        <a:latin typeface="Cambria Math" panose="02040503050406030204" pitchFamily="18" charset="0"/>
                      </a:rPr>
                      <m:t>𝑝𝑒𝑟𝑖𝑜𝑑</m:t>
                    </m:r>
                  </m:oMath>
                </a14:m>
                <a:endParaRPr lang="fi-FI" sz="2000" i="1" dirty="0">
                  <a:latin typeface="+mj-lt"/>
                </a:endParaRPr>
              </a:p>
              <a:p>
                <a:pPr marL="457200" indent="-457200">
                  <a:buFont typeface="Arial" panose="020B0604020202020204" pitchFamily="34" charset="0"/>
                  <a:buChar char="•"/>
                </a:pPr>
                <a:r>
                  <a:rPr lang="en-US" sz="2000" dirty="0"/>
                  <a:t>The figure shows that cash and cash equivalents have been positive at the end of each financial year</a:t>
                </a:r>
              </a:p>
              <a:p>
                <a:pPr marL="457200" indent="-457200">
                  <a:buFont typeface="Arial" panose="020B0604020202020204" pitchFamily="34" charset="0"/>
                  <a:buChar char="•"/>
                </a:pPr>
                <a:r>
                  <a:rPr lang="en-US" sz="2000" dirty="0"/>
                  <a:t>Spotify has thus maintained its liquidity despite a negative result</a:t>
                </a:r>
                <a:endParaRPr lang="en-US" sz="2000" b="0" i="1" dirty="0"/>
              </a:p>
              <a:p>
                <a:pPr marL="457200" indent="-457200">
                  <a:buFont typeface="Arial" panose="020B0604020202020204" pitchFamily="34" charset="0"/>
                  <a:buChar char="•"/>
                </a:pPr>
                <a:endParaRPr lang="en-US" sz="2000" b="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1"/>
              </p:nvPr>
            </p:nvSpPr>
            <p:spPr>
              <a:xfrm>
                <a:off x="389803" y="944223"/>
                <a:ext cx="11323864" cy="4429889"/>
              </a:xfrm>
              <a:blipFill>
                <a:blip r:embed="rId3"/>
                <a:stretch>
                  <a:fillRect l="-129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60522" y="4234494"/>
            <a:ext cx="11782425" cy="1530388"/>
          </a:xfrm>
          <a:prstGeom prst="rect">
            <a:avLst/>
          </a:prstGeom>
        </p:spPr>
      </p:pic>
      <p:cxnSp>
        <p:nvCxnSpPr>
          <p:cNvPr id="6" name="Straight Connector 5"/>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02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Company liquidity</a:t>
            </a:r>
            <a:endParaRPr lang="fi-FI" sz="4000" dirty="0"/>
          </a:p>
        </p:txBody>
      </p:sp>
      <p:sp>
        <p:nvSpPr>
          <p:cNvPr id="3" name="Text Placeholder 2"/>
          <p:cNvSpPr>
            <a:spLocks noGrp="1"/>
          </p:cNvSpPr>
          <p:nvPr>
            <p:ph type="body" sz="half" idx="11"/>
          </p:nvPr>
        </p:nvSpPr>
        <p:spPr>
          <a:xfrm>
            <a:off x="389804" y="1341482"/>
            <a:ext cx="11323863" cy="3706768"/>
          </a:xfrm>
          <a:noFill/>
        </p:spPr>
        <p:txBody>
          <a:bodyPr anchor="ctr"/>
          <a:lstStyle/>
          <a:p>
            <a:pPr marL="342900" indent="-342900">
              <a:lnSpc>
                <a:spcPct val="150000"/>
              </a:lnSpc>
              <a:buFont typeface="Arial" panose="020B0604020202020204" pitchFamily="34" charset="0"/>
              <a:buChar char="•"/>
            </a:pPr>
            <a:r>
              <a:rPr lang="en-US" sz="2400" dirty="0"/>
              <a:t>The company can run at a loss, as long as it has enough cash!</a:t>
            </a:r>
          </a:p>
          <a:p>
            <a:pPr marL="342900" indent="-342900">
              <a:lnSpc>
                <a:spcPct val="150000"/>
              </a:lnSpc>
              <a:buFont typeface="Arial" panose="020B0604020202020204" pitchFamily="34" charset="0"/>
              <a:buChar char="•"/>
            </a:pPr>
            <a:r>
              <a:rPr lang="en-US" sz="2400" dirty="0"/>
              <a:t>A negative result for the financial year alone does not indicate that the business is unprofitable</a:t>
            </a:r>
          </a:p>
          <a:p>
            <a:pPr marL="342900" indent="-342900">
              <a:lnSpc>
                <a:spcPct val="150000"/>
              </a:lnSpc>
              <a:buFont typeface="Arial" panose="020B0604020202020204" pitchFamily="34" charset="0"/>
              <a:buChar char="•"/>
            </a:pPr>
            <a:r>
              <a:rPr lang="en-US" sz="2400" dirty="0"/>
              <a:t>Startups in particular, start out at a loss and need external financing to keep cash flow positive</a:t>
            </a:r>
          </a:p>
          <a:p>
            <a:pPr marL="342900" indent="-342900">
              <a:lnSpc>
                <a:spcPct val="150000"/>
              </a:lnSpc>
              <a:buFont typeface="Arial" panose="020B0604020202020204" pitchFamily="34" charset="0"/>
              <a:buChar char="•"/>
            </a:pPr>
            <a:r>
              <a:rPr lang="en-US" sz="2400" dirty="0"/>
              <a:t>If you run out of cash, you will go bankrupt </a:t>
            </a:r>
          </a:p>
          <a:p>
            <a:pPr lvl="1" indent="0">
              <a:lnSpc>
                <a:spcPct val="150000"/>
              </a:lnSpc>
              <a:buNone/>
            </a:pPr>
            <a:r>
              <a:rPr lang="en-US" sz="2400" dirty="0"/>
              <a:t>-The company's assets are converted into cash and distributed to creditors </a:t>
            </a:r>
          </a:p>
        </p:txBody>
      </p:sp>
      <p:cxnSp>
        <p:nvCxnSpPr>
          <p:cNvPr id="5" name="Straight Connector 4"/>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75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611506" y="1906"/>
          <a:ext cx="1904" cy="1904"/>
        </p:xfrm>
        <a:graphic>
          <a:graphicData uri="http://schemas.openxmlformats.org/presentationml/2006/ole">
            <mc:AlternateContent xmlns:mc="http://schemas.openxmlformats.org/markup-compatibility/2006">
              <mc:Choice xmlns:v="urn:schemas-microsoft-com:vml" Requires="v">
                <p:oleObj name="think-cell Slide" r:id="rId11" imgW="518" imgH="516" progId="TCLayout.ActiveDocument.1">
                  <p:embed/>
                </p:oleObj>
              </mc:Choice>
              <mc:Fallback>
                <p:oleObj name="think-cell Slide" r:id="rId11" imgW="518" imgH="516" progId="TCLayout.ActiveDocument.1">
                  <p:embed/>
                  <p:pic>
                    <p:nvPicPr>
                      <p:cNvPr id="5" name="Object 4" hidden="1"/>
                      <p:cNvPicPr/>
                      <p:nvPr/>
                    </p:nvPicPr>
                    <p:blipFill>
                      <a:blip r:embed="rId12"/>
                      <a:stretch>
                        <a:fillRect/>
                      </a:stretch>
                    </p:blipFill>
                    <p:spPr>
                      <a:xfrm>
                        <a:off x="611506" y="1906"/>
                        <a:ext cx="1904" cy="1904"/>
                      </a:xfrm>
                      <a:prstGeom prst="rect">
                        <a:avLst/>
                      </a:prstGeom>
                    </p:spPr>
                  </p:pic>
                </p:oleObj>
              </mc:Fallback>
            </mc:AlternateContent>
          </a:graphicData>
        </a:graphic>
      </p:graphicFrame>
      <p:sp>
        <p:nvSpPr>
          <p:cNvPr id="8" name="Rectangle 7" hidden="1"/>
          <p:cNvSpPr/>
          <p:nvPr>
            <p:custDataLst>
              <p:tags r:id="rId2"/>
            </p:custDataLst>
          </p:nvPr>
        </p:nvSpPr>
        <p:spPr bwMode="auto">
          <a:xfrm>
            <a:off x="609600" y="0"/>
            <a:ext cx="1905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2400" dirty="0">
              <a:latin typeface="NimbusSan" panose="02020500000000000000" pitchFamily="18" charset="0"/>
              <a:ea typeface="ＭＳ Ｐゴシック" panose="020B0600070205080204" pitchFamily="34" charset="-128"/>
              <a:sym typeface="NimbusSan" panose="02020500000000000000" pitchFamily="18" charset="0"/>
            </a:endParaRPr>
          </a:p>
        </p:txBody>
      </p:sp>
      <p:sp>
        <p:nvSpPr>
          <p:cNvPr id="12" name="Text Placeholder 3">
            <a:hlinkClick r:id="" action="ppaction://noaction"/>
          </p:cNvPr>
          <p:cNvSpPr>
            <a:spLocks noGrp="1"/>
          </p:cNvSpPr>
          <p:nvPr>
            <p:custDataLst>
              <p:tags r:id="rId3"/>
            </p:custDataLst>
          </p:nvPr>
        </p:nvSpPr>
        <p:spPr bwMode="gray">
          <a:xfrm>
            <a:off x="2745106" y="1586002"/>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Spotify’s financial statement</a:t>
            </a:r>
            <a:endParaRPr lang="fi-FI" sz="2400" dirty="0">
              <a:solidFill>
                <a:schemeClr val="bg1"/>
              </a:solidFill>
              <a:cs typeface="Times New Roman" panose="02020603050405020304" pitchFamily="18" charset="0"/>
              <a:sym typeface="NimbusSan" panose="02020500000000000000" pitchFamily="18" charset="0"/>
            </a:endParaRPr>
          </a:p>
        </p:txBody>
      </p:sp>
      <p:sp>
        <p:nvSpPr>
          <p:cNvPr id="47" name="Text Placeholder 3">
            <a:hlinkClick r:id="" action="ppaction://noaction"/>
          </p:cNvPr>
          <p:cNvSpPr>
            <a:spLocks noGrp="1"/>
          </p:cNvSpPr>
          <p:nvPr>
            <p:custDataLst>
              <p:tags r:id="rId4"/>
            </p:custDataLst>
          </p:nvPr>
        </p:nvSpPr>
        <p:spPr bwMode="gray">
          <a:xfrm>
            <a:off x="3312034" y="2181403"/>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tx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Market share, revenue and net income</a:t>
            </a:r>
          </a:p>
        </p:txBody>
      </p:sp>
      <p:sp>
        <p:nvSpPr>
          <p:cNvPr id="63" name="Text Placeholder 3">
            <a:hlinkClick r:id="rId13" action="ppaction://hlinksldjump"/>
          </p:cNvPr>
          <p:cNvSpPr>
            <a:spLocks noGrp="1"/>
          </p:cNvSpPr>
          <p:nvPr>
            <p:custDataLst>
              <p:tags r:id="rId5"/>
            </p:custDataLst>
          </p:nvPr>
        </p:nvSpPr>
        <p:spPr bwMode="gray">
          <a:xfrm>
            <a:off x="3312034" y="2709562"/>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Cash flow statement </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2" name="Title 1"/>
          <p:cNvSpPr>
            <a:spLocks noGrp="1"/>
          </p:cNvSpPr>
          <p:nvPr>
            <p:ph type="ctrTitle"/>
          </p:nvPr>
        </p:nvSpPr>
        <p:spPr>
          <a:xfrm>
            <a:off x="2203807" y="395198"/>
            <a:ext cx="9848850" cy="900202"/>
          </a:xfrm>
        </p:spPr>
        <p:txBody>
          <a:bodyPr anchor="t"/>
          <a:lstStyle/>
          <a:p>
            <a:pPr algn="ctr"/>
            <a:r>
              <a:rPr lang="en-US" sz="4320" dirty="0">
                <a:latin typeface="+mn-lt"/>
                <a:cs typeface="Times New Roman" panose="02020603050405020304" pitchFamily="18" charset="0"/>
              </a:rPr>
              <a:t>In this exercise:</a:t>
            </a:r>
          </a:p>
        </p:txBody>
      </p:sp>
      <p:sp>
        <p:nvSpPr>
          <p:cNvPr id="11" name="Text Placeholder 3">
            <a:hlinkClick r:id="" action="ppaction://noaction"/>
          </p:cNvPr>
          <p:cNvSpPr>
            <a:spLocks noGrp="1"/>
          </p:cNvSpPr>
          <p:nvPr>
            <p:custDataLst>
              <p:tags r:id="rId6"/>
            </p:custDataLst>
          </p:nvPr>
        </p:nvSpPr>
        <p:spPr bwMode="gray">
          <a:xfrm>
            <a:off x="3312034" y="3261424"/>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Liquidity</a:t>
            </a:r>
          </a:p>
        </p:txBody>
      </p:sp>
      <p:sp>
        <p:nvSpPr>
          <p:cNvPr id="13" name="Text Placeholder 3">
            <a:hlinkClick r:id="rId13" action="ppaction://hlinksldjump"/>
          </p:cNvPr>
          <p:cNvSpPr>
            <a:spLocks noGrp="1"/>
          </p:cNvSpPr>
          <p:nvPr>
            <p:custDataLst>
              <p:tags r:id="rId7"/>
            </p:custDataLst>
          </p:nvPr>
        </p:nvSpPr>
        <p:spPr bwMode="gray">
          <a:xfrm>
            <a:off x="3312034" y="3775617"/>
            <a:ext cx="6701790" cy="609600"/>
          </a:xfrm>
          <a:prstGeom prst="rect">
            <a:avLst/>
          </a:prstGeom>
          <a:noFill/>
          <a:ln w="28575">
            <a:solidFill>
              <a:schemeClr val="bg1"/>
            </a:solid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Balance sheet</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14" name="Text Placeholder 3">
            <a:hlinkClick r:id="rId13" action="ppaction://hlinksldjump"/>
          </p:cNvPr>
          <p:cNvSpPr>
            <a:spLocks noGrp="1"/>
          </p:cNvSpPr>
          <p:nvPr>
            <p:custDataLst>
              <p:tags r:id="rId8"/>
            </p:custDataLst>
          </p:nvPr>
        </p:nvSpPr>
        <p:spPr bwMode="gray">
          <a:xfrm>
            <a:off x="2745105" y="4458991"/>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fi-FI" sz="2400" dirty="0">
                <a:solidFill>
                  <a:schemeClr val="bg1"/>
                </a:solidFill>
                <a:latin typeface="+mj-lt"/>
                <a:cs typeface="Times New Roman" panose="02020603050405020304" pitchFamily="18" charset="0"/>
                <a:sym typeface="NimbusSan" panose="02020500000000000000" pitchFamily="18" charset="0"/>
              </a:rPr>
              <a:t>Financial </a:t>
            </a:r>
            <a:r>
              <a:rPr lang="en-US" sz="2400" dirty="0">
                <a:solidFill>
                  <a:schemeClr val="bg1"/>
                </a:solidFill>
                <a:latin typeface="+mj-lt"/>
                <a:cs typeface="Times New Roman" panose="02020603050405020304" pitchFamily="18" charset="0"/>
                <a:sym typeface="NimbusSan" panose="02020500000000000000" pitchFamily="18" charset="0"/>
              </a:rPr>
              <a:t>indicators</a:t>
            </a:r>
          </a:p>
        </p:txBody>
      </p:sp>
    </p:spTree>
    <p:extLst>
      <p:ext uri="{BB962C8B-B14F-4D97-AF65-F5344CB8AC3E}">
        <p14:creationId xmlns:p14="http://schemas.microsoft.com/office/powerpoint/2010/main" val="215703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200" dirty="0"/>
              <a:t>Assets</a:t>
            </a:r>
            <a:endParaRPr lang="fi-FI" sz="3200" dirty="0"/>
          </a:p>
        </p:txBody>
      </p:sp>
      <p:pic>
        <p:nvPicPr>
          <p:cNvPr id="5" name="Picture 4"/>
          <p:cNvPicPr>
            <a:picLocks noChangeAspect="1"/>
          </p:cNvPicPr>
          <p:nvPr/>
        </p:nvPicPr>
        <p:blipFill>
          <a:blip r:embed="rId3"/>
          <a:stretch>
            <a:fillRect/>
          </a:stretch>
        </p:blipFill>
        <p:spPr>
          <a:xfrm>
            <a:off x="5700182" y="1150446"/>
            <a:ext cx="3936659" cy="4395936"/>
          </a:xfrm>
          <a:prstGeom prst="rect">
            <a:avLst/>
          </a:prstGeom>
        </p:spPr>
      </p:pic>
      <p:pic>
        <p:nvPicPr>
          <p:cNvPr id="6" name="Picture 5"/>
          <p:cNvPicPr>
            <a:picLocks noChangeAspect="1"/>
          </p:cNvPicPr>
          <p:nvPr/>
        </p:nvPicPr>
        <p:blipFill>
          <a:blip r:embed="rId4"/>
          <a:stretch>
            <a:fillRect/>
          </a:stretch>
        </p:blipFill>
        <p:spPr>
          <a:xfrm>
            <a:off x="9636841" y="1031493"/>
            <a:ext cx="2555159" cy="4556197"/>
          </a:xfrm>
          <a:prstGeom prst="rect">
            <a:avLst/>
          </a:prstGeom>
        </p:spPr>
      </p:pic>
      <p:sp>
        <p:nvSpPr>
          <p:cNvPr id="3" name="Text Placeholder 2"/>
          <p:cNvSpPr>
            <a:spLocks noGrp="1"/>
          </p:cNvSpPr>
          <p:nvPr>
            <p:ph type="body" sz="half" idx="11"/>
          </p:nvPr>
        </p:nvSpPr>
        <p:spPr>
          <a:xfrm>
            <a:off x="326649" y="909930"/>
            <a:ext cx="4894575" cy="4980330"/>
          </a:xfrm>
          <a:noFill/>
        </p:spPr>
        <p:txBody>
          <a:bodyPr anchor="ctr"/>
          <a:lstStyle/>
          <a:p>
            <a:pPr marL="342900" indent="-342900">
              <a:buFont typeface="Arial" panose="020B0604020202020204" pitchFamily="34" charset="0"/>
              <a:buChar char="•"/>
            </a:pPr>
            <a:r>
              <a:rPr lang="en-US" sz="2000" dirty="0"/>
              <a:t>From the balance sheet we can see the development of the value of long-term investments</a:t>
            </a:r>
          </a:p>
          <a:p>
            <a:pPr marL="1097207" lvl="1" indent="-342900">
              <a:lnSpc>
                <a:spcPct val="100000"/>
              </a:lnSpc>
            </a:pPr>
            <a:r>
              <a:rPr lang="en-US" sz="2000" dirty="0"/>
              <a:t>2017: 910 M€</a:t>
            </a:r>
          </a:p>
          <a:p>
            <a:pPr marL="1097207" lvl="1" indent="-342900">
              <a:lnSpc>
                <a:spcPct val="100000"/>
              </a:lnSpc>
            </a:pPr>
            <a:r>
              <a:rPr lang="en-US" sz="2000" dirty="0"/>
              <a:t>2018: 1646 M€</a:t>
            </a:r>
          </a:p>
          <a:p>
            <a:pPr marL="342900" indent="-342900">
              <a:buFont typeface="Arial" panose="020B0604020202020204" pitchFamily="34" charset="0"/>
              <a:buChar char="•"/>
            </a:pPr>
            <a:r>
              <a:rPr lang="en-US" sz="2000" dirty="0"/>
              <a:t>Spotify's investments may include contracts with record companies and artists</a:t>
            </a:r>
          </a:p>
          <a:p>
            <a:pPr marL="342900" indent="-342900">
              <a:buFont typeface="Arial" panose="020B0604020202020204" pitchFamily="34" charset="0"/>
              <a:buChar char="•"/>
            </a:pPr>
            <a:r>
              <a:rPr lang="en-US" sz="2000" i="1" dirty="0"/>
              <a:t>Cash and cash equivalents is a part of company’s balance sheet</a:t>
            </a:r>
            <a:endParaRPr lang="en-US" sz="2000" dirty="0"/>
          </a:p>
        </p:txBody>
      </p:sp>
      <p:sp>
        <p:nvSpPr>
          <p:cNvPr id="7" name="Rectangle 6"/>
          <p:cNvSpPr/>
          <p:nvPr/>
        </p:nvSpPr>
        <p:spPr>
          <a:xfrm>
            <a:off x="5700182" y="2426572"/>
            <a:ext cx="6491818" cy="299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traight Connector 10"/>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00182" y="4456641"/>
            <a:ext cx="6491818" cy="299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6283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200" dirty="0"/>
              <a:t>Equity and Liabilities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1"/>
              </p:nvPr>
            </p:nvSpPr>
            <p:spPr>
              <a:xfrm>
                <a:off x="389805" y="925520"/>
                <a:ext cx="4758498" cy="4980330"/>
              </a:xfrm>
              <a:noFill/>
            </p:spPr>
            <p:txBody>
              <a:bodyPr anchor="ctr"/>
              <a:lstStyle/>
              <a:p>
                <a:pPr marL="342900" indent="-342900">
                  <a:buFont typeface="Arial" panose="020B0604020202020204" pitchFamily="34" charset="0"/>
                  <a:buChar char="•"/>
                </a:pPr>
                <a14:m>
                  <m:oMath xmlns:m="http://schemas.openxmlformats.org/officeDocument/2006/math">
                    <m:r>
                      <a:rPr lang="fi-FI" sz="2000" b="1" i="1" smtClean="0">
                        <a:latin typeface="Cambria Math" panose="02040503050406030204" pitchFamily="18" charset="0"/>
                      </a:rPr>
                      <m:t>𝑬𝒒𝒖𝒊𝒕𝒚</m:t>
                    </m:r>
                    <m:r>
                      <a:rPr lang="fi-FI" sz="2000" b="1" i="1" smtClean="0">
                        <a:latin typeface="Cambria Math" panose="02040503050406030204" pitchFamily="18" charset="0"/>
                      </a:rPr>
                      <m:t> </m:t>
                    </m:r>
                    <m:r>
                      <a:rPr lang="fi-FI" sz="2000" b="1" i="1" smtClean="0">
                        <a:latin typeface="Cambria Math" panose="02040503050406030204" pitchFamily="18" charset="0"/>
                      </a:rPr>
                      <m:t>𝑹𝒂𝒕𝒊𝒐</m:t>
                    </m:r>
                    <m:r>
                      <a:rPr lang="fi-FI" sz="2000" b="1" i="1" smtClean="0">
                        <a:latin typeface="Cambria Math" panose="02040503050406030204" pitchFamily="18" charset="0"/>
                      </a:rPr>
                      <m:t>=</m:t>
                    </m:r>
                    <m:f>
                      <m:fPr>
                        <m:ctrlPr>
                          <a:rPr lang="fi-FI" sz="2000" b="1" i="1" smtClean="0">
                            <a:latin typeface="Cambria Math" panose="02040503050406030204" pitchFamily="18" charset="0"/>
                          </a:rPr>
                        </m:ctrlPr>
                      </m:fPr>
                      <m:num>
                        <m:r>
                          <a:rPr lang="fi-FI" sz="2000" i="1">
                            <a:latin typeface="Cambria Math" panose="02040503050406030204" pitchFamily="18" charset="0"/>
                          </a:rPr>
                          <m:t>𝑻𝒐𝒕𝒂𝒍</m:t>
                        </m:r>
                        <m:r>
                          <a:rPr lang="fi-FI" sz="2000" b="1" i="1" smtClean="0">
                            <a:latin typeface="Cambria Math" panose="02040503050406030204" pitchFamily="18" charset="0"/>
                          </a:rPr>
                          <m:t> </m:t>
                        </m:r>
                        <m:r>
                          <a:rPr lang="fi-FI" sz="2000" b="1" i="1" smtClean="0">
                            <a:latin typeface="Cambria Math" panose="02040503050406030204" pitchFamily="18" charset="0"/>
                          </a:rPr>
                          <m:t>𝑬𝒒𝒖𝒊𝒕𝒚</m:t>
                        </m:r>
                      </m:num>
                      <m:den>
                        <m:r>
                          <a:rPr lang="fi-FI" sz="2000" b="1" i="1" smtClean="0">
                            <a:latin typeface="Cambria Math" panose="02040503050406030204" pitchFamily="18" charset="0"/>
                          </a:rPr>
                          <m:t>𝑻𝒐𝒕𝒂𝒍</m:t>
                        </m:r>
                        <m:r>
                          <a:rPr lang="fi-FI" sz="2000" b="1" i="1" smtClean="0">
                            <a:latin typeface="Cambria Math" panose="02040503050406030204" pitchFamily="18" charset="0"/>
                          </a:rPr>
                          <m:t> </m:t>
                        </m:r>
                        <m:r>
                          <a:rPr lang="fi-FI" sz="2000" b="1" i="1" smtClean="0">
                            <a:latin typeface="Cambria Math" panose="02040503050406030204" pitchFamily="18" charset="0"/>
                          </a:rPr>
                          <m:t>𝒂𝒔𝒔𝒆𝒕𝒔</m:t>
                        </m:r>
                      </m:den>
                    </m:f>
                  </m:oMath>
                </a14:m>
                <a:endParaRPr lang="en-US" sz="2000" dirty="0"/>
              </a:p>
              <a:p>
                <a:pPr marL="342900" indent="-342900">
                  <a:buFont typeface="Arial" panose="020B0604020202020204" pitchFamily="34" charset="0"/>
                  <a:buChar char="•"/>
                </a:pPr>
                <a:r>
                  <a:rPr lang="en-US" sz="2000" dirty="0"/>
                  <a:t>The higher the ratio, the less risky a company is (as more funds come from shareholders’ equity rather than debt)</a:t>
                </a:r>
              </a:p>
              <a:p>
                <a:pPr marL="342900" indent="-342900">
                  <a:buFont typeface="Arial" panose="020B0604020202020204" pitchFamily="34" charset="0"/>
                  <a:buChar char="•"/>
                </a:pPr>
                <a:r>
                  <a:rPr lang="en-US" sz="2000" dirty="0"/>
                  <a:t>Spotify's equity ratio has increased: From 0.08 in 2017 to 0.48 in 2018</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1"/>
              </p:nvPr>
            </p:nvSpPr>
            <p:spPr>
              <a:xfrm>
                <a:off x="389805" y="925520"/>
                <a:ext cx="4758498" cy="4980330"/>
              </a:xfrm>
              <a:blipFill>
                <a:blip r:embed="rId3"/>
                <a:stretch>
                  <a:fillRect l="-3073" r="-3073"/>
                </a:stretch>
              </a:blipFill>
            </p:spPr>
            <p:txBody>
              <a:bodyPr/>
              <a:lstStyle/>
              <a:p>
                <a:r>
                  <a:rPr lang="fi-FI">
                    <a:noFill/>
                  </a:rPr>
                  <a:t> </a:t>
                </a:r>
              </a:p>
            </p:txBody>
          </p:sp>
        </mc:Fallback>
      </mc:AlternateContent>
      <p:pic>
        <p:nvPicPr>
          <p:cNvPr id="7" name="Picture 6"/>
          <p:cNvPicPr>
            <a:picLocks noChangeAspect="1"/>
          </p:cNvPicPr>
          <p:nvPr/>
        </p:nvPicPr>
        <p:blipFill>
          <a:blip r:embed="rId4"/>
          <a:stretch>
            <a:fillRect/>
          </a:stretch>
        </p:blipFill>
        <p:spPr>
          <a:xfrm>
            <a:off x="6347985" y="413042"/>
            <a:ext cx="3048493" cy="5353582"/>
          </a:xfrm>
          <a:prstGeom prst="rect">
            <a:avLst/>
          </a:prstGeom>
        </p:spPr>
      </p:pic>
      <p:pic>
        <p:nvPicPr>
          <p:cNvPr id="8" name="Picture 7"/>
          <p:cNvPicPr>
            <a:picLocks noChangeAspect="1"/>
          </p:cNvPicPr>
          <p:nvPr/>
        </p:nvPicPr>
        <p:blipFill>
          <a:blip r:embed="rId5"/>
          <a:stretch>
            <a:fillRect/>
          </a:stretch>
        </p:blipFill>
        <p:spPr>
          <a:xfrm>
            <a:off x="9396478" y="601962"/>
            <a:ext cx="2317189" cy="5201633"/>
          </a:xfrm>
          <a:prstGeom prst="rect">
            <a:avLst/>
          </a:prstGeom>
        </p:spPr>
      </p:pic>
      <p:sp>
        <p:nvSpPr>
          <p:cNvPr id="9" name="Rectangle 8"/>
          <p:cNvSpPr/>
          <p:nvPr/>
        </p:nvSpPr>
        <p:spPr>
          <a:xfrm>
            <a:off x="6347985" y="5504120"/>
            <a:ext cx="5365682" cy="299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p:cNvSpPr/>
          <p:nvPr/>
        </p:nvSpPr>
        <p:spPr>
          <a:xfrm>
            <a:off x="6347985" y="1910027"/>
            <a:ext cx="5365682" cy="274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ight Arrow 3"/>
          <p:cNvSpPr/>
          <p:nvPr/>
        </p:nvSpPr>
        <p:spPr>
          <a:xfrm>
            <a:off x="9886462" y="2416974"/>
            <a:ext cx="265723" cy="17193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7889780" y="2373739"/>
            <a:ext cx="2282092" cy="261610"/>
          </a:xfrm>
          <a:prstGeom prst="rect">
            <a:avLst/>
          </a:prstGeom>
          <a:noFill/>
        </p:spPr>
        <p:txBody>
          <a:bodyPr wrap="square" rtlCol="0">
            <a:spAutoFit/>
          </a:bodyPr>
          <a:lstStyle/>
          <a:p>
            <a:r>
              <a:rPr lang="en-US" sz="1100" i="1" dirty="0"/>
              <a:t>No long-term debt in 2018</a:t>
            </a:r>
            <a:endParaRPr lang="fi-FI" sz="1100" i="1" dirty="0"/>
          </a:p>
        </p:txBody>
      </p:sp>
      <p:cxnSp>
        <p:nvCxnSpPr>
          <p:cNvPr id="12" name="Straight Connector 11"/>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58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273628" y="549868"/>
            <a:ext cx="5641397" cy="549867"/>
          </a:xfrm>
          <a:noFill/>
        </p:spPr>
        <p:txBody>
          <a:bodyPr anchor="ctr"/>
          <a:lstStyle/>
          <a:p>
            <a:pPr marL="342900" indent="-342900">
              <a:buFont typeface="Arial" panose="020B0604020202020204" pitchFamily="34" charset="0"/>
              <a:buChar char="•"/>
            </a:pPr>
            <a:r>
              <a:rPr lang="en-US" sz="2000" dirty="0"/>
              <a:t>Total balance sheet value has increased</a:t>
            </a:r>
          </a:p>
          <a:p>
            <a:pPr marL="1097207" lvl="1" indent="-342900"/>
            <a:r>
              <a:rPr lang="en-US" sz="2000" dirty="0"/>
              <a:t>2017: 3107 M€</a:t>
            </a:r>
          </a:p>
          <a:p>
            <a:pPr marL="1097207" lvl="1" indent="-342900"/>
            <a:r>
              <a:rPr lang="en-US" sz="2000" dirty="0"/>
              <a:t>2018: 4336 M€</a:t>
            </a:r>
          </a:p>
        </p:txBody>
      </p:sp>
      <p:pic>
        <p:nvPicPr>
          <p:cNvPr id="7" name="Picture 6"/>
          <p:cNvPicPr>
            <a:picLocks noChangeAspect="1"/>
          </p:cNvPicPr>
          <p:nvPr/>
        </p:nvPicPr>
        <p:blipFill>
          <a:blip r:embed="rId3"/>
          <a:stretch>
            <a:fillRect/>
          </a:stretch>
        </p:blipFill>
        <p:spPr>
          <a:xfrm>
            <a:off x="6460870" y="223657"/>
            <a:ext cx="3173399" cy="5572935"/>
          </a:xfrm>
          <a:prstGeom prst="rect">
            <a:avLst/>
          </a:prstGeom>
        </p:spPr>
      </p:pic>
      <p:pic>
        <p:nvPicPr>
          <p:cNvPr id="8" name="Picture 7"/>
          <p:cNvPicPr>
            <a:picLocks noChangeAspect="1"/>
          </p:cNvPicPr>
          <p:nvPr/>
        </p:nvPicPr>
        <p:blipFill>
          <a:blip r:embed="rId4"/>
          <a:stretch>
            <a:fillRect/>
          </a:stretch>
        </p:blipFill>
        <p:spPr>
          <a:xfrm>
            <a:off x="9509363" y="434818"/>
            <a:ext cx="2404997" cy="5398745"/>
          </a:xfrm>
          <a:prstGeom prst="rect">
            <a:avLst/>
          </a:prstGeom>
        </p:spPr>
      </p:pic>
      <p:pic>
        <p:nvPicPr>
          <p:cNvPr id="12" name="Picture 11"/>
          <p:cNvPicPr>
            <a:picLocks noChangeAspect="1"/>
          </p:cNvPicPr>
          <p:nvPr/>
        </p:nvPicPr>
        <p:blipFill>
          <a:blip r:embed="rId5"/>
          <a:stretch>
            <a:fillRect/>
          </a:stretch>
        </p:blipFill>
        <p:spPr>
          <a:xfrm>
            <a:off x="200412" y="1746868"/>
            <a:ext cx="3626618" cy="4049724"/>
          </a:xfrm>
          <a:prstGeom prst="rect">
            <a:avLst/>
          </a:prstGeom>
        </p:spPr>
      </p:pic>
      <p:pic>
        <p:nvPicPr>
          <p:cNvPr id="13" name="Picture 12"/>
          <p:cNvPicPr>
            <a:picLocks noChangeAspect="1"/>
          </p:cNvPicPr>
          <p:nvPr/>
        </p:nvPicPr>
        <p:blipFill>
          <a:blip r:embed="rId6"/>
          <a:stretch>
            <a:fillRect/>
          </a:stretch>
        </p:blipFill>
        <p:spPr>
          <a:xfrm>
            <a:off x="3827030" y="1636199"/>
            <a:ext cx="2353922" cy="4197364"/>
          </a:xfrm>
          <a:prstGeom prst="rect">
            <a:avLst/>
          </a:prstGeom>
        </p:spPr>
      </p:pic>
      <p:cxnSp>
        <p:nvCxnSpPr>
          <p:cNvPr id="9" name="Straight Connector 8"/>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0412" y="5514392"/>
            <a:ext cx="11630804" cy="282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p:cNvSpPr txBox="1"/>
          <p:nvPr/>
        </p:nvSpPr>
        <p:spPr>
          <a:xfrm>
            <a:off x="9914187" y="175349"/>
            <a:ext cx="2084242" cy="307777"/>
          </a:xfrm>
          <a:prstGeom prst="rect">
            <a:avLst/>
          </a:prstGeom>
          <a:noFill/>
        </p:spPr>
        <p:txBody>
          <a:bodyPr wrap="square" rtlCol="0">
            <a:spAutoFit/>
          </a:bodyPr>
          <a:lstStyle/>
          <a:p>
            <a:r>
              <a:rPr lang="en-US" sz="1400" dirty="0"/>
              <a:t>   </a:t>
            </a:r>
            <a:r>
              <a:rPr lang="en-US" sz="1400" u="sng" dirty="0"/>
              <a:t>2018</a:t>
            </a:r>
            <a:r>
              <a:rPr lang="en-US" sz="1400" dirty="0"/>
              <a:t>             </a:t>
            </a:r>
            <a:r>
              <a:rPr lang="en-US" sz="1400" u="sng" dirty="0"/>
              <a:t>2017    </a:t>
            </a:r>
            <a:r>
              <a:rPr lang="en-US" sz="1400" dirty="0"/>
              <a:t>   </a:t>
            </a:r>
            <a:r>
              <a:rPr lang="en-US" sz="1400" u="sng" dirty="0"/>
              <a:t>        </a:t>
            </a:r>
            <a:endParaRPr lang="fi-FI" sz="1400" u="sng" dirty="0"/>
          </a:p>
        </p:txBody>
      </p:sp>
      <p:sp>
        <p:nvSpPr>
          <p:cNvPr id="10" name="Rectangle 9">
            <a:extLst>
              <a:ext uri="{FF2B5EF4-FFF2-40B4-BE49-F238E27FC236}">
                <a16:creationId xmlns:a16="http://schemas.microsoft.com/office/drawing/2014/main" id="{E6C38E52-D956-45ED-822A-E81616D36B4C}"/>
              </a:ext>
            </a:extLst>
          </p:cNvPr>
          <p:cNvSpPr/>
          <p:nvPr/>
        </p:nvSpPr>
        <p:spPr>
          <a:xfrm>
            <a:off x="200412" y="4767526"/>
            <a:ext cx="5980540" cy="282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5623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611506" y="1906"/>
          <a:ext cx="1904" cy="1904"/>
        </p:xfrm>
        <a:graphic>
          <a:graphicData uri="http://schemas.openxmlformats.org/presentationml/2006/ole">
            <mc:AlternateContent xmlns:mc="http://schemas.openxmlformats.org/markup-compatibility/2006">
              <mc:Choice xmlns:v="urn:schemas-microsoft-com:vml" Requires="v">
                <p:oleObj name="think-cell Slide" r:id="rId11" imgW="518" imgH="516" progId="TCLayout.ActiveDocument.1">
                  <p:embed/>
                </p:oleObj>
              </mc:Choice>
              <mc:Fallback>
                <p:oleObj name="think-cell Slide" r:id="rId11" imgW="518" imgH="516" progId="TCLayout.ActiveDocument.1">
                  <p:embed/>
                  <p:pic>
                    <p:nvPicPr>
                      <p:cNvPr id="5" name="Object 4" hidden="1"/>
                      <p:cNvPicPr/>
                      <p:nvPr/>
                    </p:nvPicPr>
                    <p:blipFill>
                      <a:blip r:embed="rId12"/>
                      <a:stretch>
                        <a:fillRect/>
                      </a:stretch>
                    </p:blipFill>
                    <p:spPr>
                      <a:xfrm>
                        <a:off x="611506" y="1906"/>
                        <a:ext cx="1904" cy="1904"/>
                      </a:xfrm>
                      <a:prstGeom prst="rect">
                        <a:avLst/>
                      </a:prstGeom>
                    </p:spPr>
                  </p:pic>
                </p:oleObj>
              </mc:Fallback>
            </mc:AlternateContent>
          </a:graphicData>
        </a:graphic>
      </p:graphicFrame>
      <p:sp>
        <p:nvSpPr>
          <p:cNvPr id="8" name="Rectangle 7" hidden="1"/>
          <p:cNvSpPr/>
          <p:nvPr>
            <p:custDataLst>
              <p:tags r:id="rId2"/>
            </p:custDataLst>
          </p:nvPr>
        </p:nvSpPr>
        <p:spPr bwMode="auto">
          <a:xfrm>
            <a:off x="609600" y="0"/>
            <a:ext cx="1905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2400" dirty="0">
              <a:latin typeface="NimbusSan" panose="02020500000000000000" pitchFamily="18" charset="0"/>
              <a:ea typeface="ＭＳ Ｐゴシック" panose="020B0600070205080204" pitchFamily="34" charset="-128"/>
              <a:sym typeface="NimbusSan" panose="02020500000000000000" pitchFamily="18" charset="0"/>
            </a:endParaRPr>
          </a:p>
        </p:txBody>
      </p:sp>
      <p:sp>
        <p:nvSpPr>
          <p:cNvPr id="12" name="Text Placeholder 3">
            <a:hlinkClick r:id="" action="ppaction://noaction"/>
          </p:cNvPr>
          <p:cNvSpPr>
            <a:spLocks noGrp="1"/>
          </p:cNvSpPr>
          <p:nvPr>
            <p:custDataLst>
              <p:tags r:id="rId3"/>
            </p:custDataLst>
          </p:nvPr>
        </p:nvSpPr>
        <p:spPr bwMode="gray">
          <a:xfrm>
            <a:off x="2745106" y="1586002"/>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Spotify’s financial statement</a:t>
            </a:r>
            <a:endParaRPr lang="fi-FI" sz="2400" dirty="0">
              <a:solidFill>
                <a:schemeClr val="bg1"/>
              </a:solidFill>
              <a:cs typeface="Times New Roman" panose="02020603050405020304" pitchFamily="18" charset="0"/>
              <a:sym typeface="NimbusSan" panose="02020500000000000000" pitchFamily="18" charset="0"/>
            </a:endParaRPr>
          </a:p>
        </p:txBody>
      </p:sp>
      <p:sp>
        <p:nvSpPr>
          <p:cNvPr id="47" name="Text Placeholder 3">
            <a:hlinkClick r:id="" action="ppaction://noaction"/>
          </p:cNvPr>
          <p:cNvSpPr>
            <a:spLocks noGrp="1"/>
          </p:cNvSpPr>
          <p:nvPr>
            <p:custDataLst>
              <p:tags r:id="rId4"/>
            </p:custDataLst>
          </p:nvPr>
        </p:nvSpPr>
        <p:spPr bwMode="gray">
          <a:xfrm>
            <a:off x="3312034" y="2181403"/>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tx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Market share, revenue and net income</a:t>
            </a:r>
          </a:p>
        </p:txBody>
      </p:sp>
      <p:sp>
        <p:nvSpPr>
          <p:cNvPr id="63" name="Text Placeholder 3">
            <a:hlinkClick r:id="rId13" action="ppaction://hlinksldjump"/>
          </p:cNvPr>
          <p:cNvSpPr>
            <a:spLocks noGrp="1"/>
          </p:cNvSpPr>
          <p:nvPr>
            <p:custDataLst>
              <p:tags r:id="rId5"/>
            </p:custDataLst>
          </p:nvPr>
        </p:nvSpPr>
        <p:spPr bwMode="gray">
          <a:xfrm>
            <a:off x="3312034" y="2709562"/>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Cash flow statement </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2" name="Title 1"/>
          <p:cNvSpPr>
            <a:spLocks noGrp="1"/>
          </p:cNvSpPr>
          <p:nvPr>
            <p:ph type="ctrTitle"/>
          </p:nvPr>
        </p:nvSpPr>
        <p:spPr>
          <a:xfrm>
            <a:off x="2203807" y="395198"/>
            <a:ext cx="9848850" cy="900202"/>
          </a:xfrm>
        </p:spPr>
        <p:txBody>
          <a:bodyPr anchor="t"/>
          <a:lstStyle/>
          <a:p>
            <a:pPr algn="ctr"/>
            <a:r>
              <a:rPr lang="en-US" sz="4320" dirty="0">
                <a:latin typeface="+mn-lt"/>
                <a:cs typeface="Times New Roman" panose="02020603050405020304" pitchFamily="18" charset="0"/>
              </a:rPr>
              <a:t>In this exercise:</a:t>
            </a:r>
          </a:p>
        </p:txBody>
      </p:sp>
      <p:sp>
        <p:nvSpPr>
          <p:cNvPr id="11" name="Text Placeholder 3">
            <a:hlinkClick r:id="" action="ppaction://noaction"/>
          </p:cNvPr>
          <p:cNvSpPr>
            <a:spLocks noGrp="1"/>
          </p:cNvSpPr>
          <p:nvPr>
            <p:custDataLst>
              <p:tags r:id="rId6"/>
            </p:custDataLst>
          </p:nvPr>
        </p:nvSpPr>
        <p:spPr bwMode="gray">
          <a:xfrm>
            <a:off x="3312034" y="3261424"/>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Liquidity</a:t>
            </a:r>
          </a:p>
        </p:txBody>
      </p:sp>
      <p:sp>
        <p:nvSpPr>
          <p:cNvPr id="13" name="Text Placeholder 3">
            <a:hlinkClick r:id="rId13" action="ppaction://hlinksldjump"/>
          </p:cNvPr>
          <p:cNvSpPr>
            <a:spLocks noGrp="1"/>
          </p:cNvSpPr>
          <p:nvPr>
            <p:custDataLst>
              <p:tags r:id="rId7"/>
            </p:custDataLst>
          </p:nvPr>
        </p:nvSpPr>
        <p:spPr bwMode="gray">
          <a:xfrm>
            <a:off x="3312034" y="3775617"/>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Balance sheet</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14" name="Text Placeholder 3">
            <a:hlinkClick r:id="rId13" action="ppaction://hlinksldjump"/>
          </p:cNvPr>
          <p:cNvSpPr>
            <a:spLocks noGrp="1"/>
          </p:cNvSpPr>
          <p:nvPr>
            <p:custDataLst>
              <p:tags r:id="rId8"/>
            </p:custDataLst>
          </p:nvPr>
        </p:nvSpPr>
        <p:spPr bwMode="gray">
          <a:xfrm>
            <a:off x="2745105" y="4458991"/>
            <a:ext cx="6701790" cy="609600"/>
          </a:xfrm>
          <a:prstGeom prst="rect">
            <a:avLst/>
          </a:prstGeom>
          <a:noFill/>
          <a:ln w="28575">
            <a:solidFill>
              <a:schemeClr val="bg1"/>
            </a:solid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fi-FI" sz="2400" dirty="0">
                <a:solidFill>
                  <a:schemeClr val="bg1"/>
                </a:solidFill>
                <a:latin typeface="+mj-lt"/>
                <a:cs typeface="Times New Roman" panose="02020603050405020304" pitchFamily="18" charset="0"/>
                <a:sym typeface="NimbusSan" panose="02020500000000000000" pitchFamily="18" charset="0"/>
              </a:rPr>
              <a:t>Financial </a:t>
            </a:r>
            <a:r>
              <a:rPr lang="en-US" sz="2400" dirty="0">
                <a:solidFill>
                  <a:schemeClr val="bg1"/>
                </a:solidFill>
                <a:latin typeface="+mj-lt"/>
                <a:cs typeface="Times New Roman" panose="02020603050405020304" pitchFamily="18" charset="0"/>
                <a:sym typeface="NimbusSan" panose="02020500000000000000" pitchFamily="18" charset="0"/>
              </a:rPr>
              <a:t>indicators</a:t>
            </a:r>
          </a:p>
        </p:txBody>
      </p:sp>
    </p:spTree>
    <p:extLst>
      <p:ext uri="{BB962C8B-B14F-4D97-AF65-F5344CB8AC3E}">
        <p14:creationId xmlns:p14="http://schemas.microsoft.com/office/powerpoint/2010/main" val="324205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To maintain liquidity: Spotify</a:t>
            </a:r>
            <a:endParaRPr lang="fi-FI" sz="4000" dirty="0"/>
          </a:p>
        </p:txBody>
      </p:sp>
      <p:sp>
        <p:nvSpPr>
          <p:cNvPr id="5" name="TextBox 4"/>
          <p:cNvSpPr txBox="1"/>
          <p:nvPr/>
        </p:nvSpPr>
        <p:spPr>
          <a:xfrm>
            <a:off x="2697490" y="6281533"/>
            <a:ext cx="8844322" cy="784830"/>
          </a:xfrm>
          <a:prstGeom prst="rect">
            <a:avLst/>
          </a:prstGeom>
          <a:noFill/>
        </p:spPr>
        <p:txBody>
          <a:bodyPr wrap="square" rtlCol="0">
            <a:spAutoFit/>
          </a:bodyPr>
          <a:lstStyle/>
          <a:p>
            <a:r>
              <a:rPr lang="en-US" sz="900" dirty="0"/>
              <a:t>Kuva: </a:t>
            </a:r>
            <a:r>
              <a:rPr lang="en-US" sz="900" dirty="0">
                <a:hlinkClick r:id="rId3"/>
              </a:rPr>
              <a:t>https://www.cnbc.com/2018/05/22/spotifys-ipo-disrupted-wall-street-what-lies-ahead-now-for-unicorns-looking-to-go-public.html</a:t>
            </a:r>
            <a:endParaRPr lang="en-US" sz="900" dirty="0"/>
          </a:p>
          <a:p>
            <a:r>
              <a:rPr lang="en-US" sz="900" dirty="0"/>
              <a:t>Liquidity: </a:t>
            </a:r>
            <a:r>
              <a:rPr lang="en-US" sz="900" dirty="0">
                <a:hlinkClick r:id="rId4"/>
              </a:rPr>
              <a:t>https://www.investopedia.com/terms/l/liquidity.asp</a:t>
            </a:r>
            <a:endParaRPr lang="en-US" sz="900" dirty="0"/>
          </a:p>
          <a:p>
            <a:endParaRPr lang="en-US" sz="900" dirty="0"/>
          </a:p>
          <a:p>
            <a:endParaRPr lang="en-US" sz="900" dirty="0"/>
          </a:p>
          <a:p>
            <a:endParaRPr lang="fi-FI" sz="900" dirty="0"/>
          </a:p>
        </p:txBody>
      </p:sp>
      <p:pic>
        <p:nvPicPr>
          <p:cNvPr id="12" name="Picture 11"/>
          <p:cNvPicPr>
            <a:picLocks noChangeAspect="1"/>
          </p:cNvPicPr>
          <p:nvPr/>
        </p:nvPicPr>
        <p:blipFill>
          <a:blip r:embed="rId5"/>
          <a:stretch>
            <a:fillRect/>
          </a:stretch>
        </p:blipFill>
        <p:spPr>
          <a:xfrm>
            <a:off x="2525966" y="1020875"/>
            <a:ext cx="7051537" cy="4699849"/>
          </a:xfrm>
          <a:prstGeom prst="rect">
            <a:avLst/>
          </a:prstGeom>
        </p:spPr>
      </p:pic>
      <p:cxnSp>
        <p:nvCxnSpPr>
          <p:cNvPr id="7" name="Straight Connector 6"/>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Spotify’s financial indicators</a:t>
            </a:r>
            <a:endParaRPr lang="fi-FI" sz="4000"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1"/>
              </p:nvPr>
            </p:nvSpPr>
            <p:spPr>
              <a:xfrm>
                <a:off x="389803" y="1591903"/>
                <a:ext cx="11323863" cy="4065947"/>
              </a:xfrm>
            </p:spPr>
            <p:txBody>
              <a:bodyPr anchor="t"/>
              <a:lstStyle/>
              <a:p>
                <a:r>
                  <a:rPr lang="en-US" sz="2200" dirty="0"/>
                  <a:t>Return on equity:</a:t>
                </a:r>
              </a:p>
              <a:p>
                <a:r>
                  <a:rPr lang="en-US" sz="2200" dirty="0"/>
                  <a:t>	</a:t>
                </a:r>
                <a14:m>
                  <m:oMath xmlns:m="http://schemas.openxmlformats.org/officeDocument/2006/math">
                    <m:r>
                      <a:rPr lang="en-US" sz="2200" b="1" i="0" smtClean="0">
                        <a:latin typeface="Cambria Math" panose="02040503050406030204" pitchFamily="18" charset="0"/>
                      </a:rPr>
                      <m:t>𝐑𝐎𝐄</m:t>
                    </m:r>
                    <m:r>
                      <a:rPr lang="en-US" sz="2200" b="1" i="0" smtClean="0">
                        <a:latin typeface="Cambria Math" panose="02040503050406030204" pitchFamily="18" charset="0"/>
                      </a:rPr>
                      <m:t>−%=</m:t>
                    </m:r>
                    <m:r>
                      <a:rPr lang="en-US" sz="2200" b="0" i="0" smtClean="0">
                        <a:latin typeface="Cambria Math" panose="02040503050406030204" pitchFamily="18" charset="0"/>
                      </a:rPr>
                      <m:t>100</m:t>
                    </m:r>
                    <m:r>
                      <a:rPr lang="en-US" sz="2200" b="1" i="0" smtClean="0">
                        <a:latin typeface="Cambria Math" panose="02040503050406030204" pitchFamily="18" charset="0"/>
                      </a:rPr>
                      <m:t>∗</m:t>
                    </m:r>
                    <m:f>
                      <m:fPr>
                        <m:ctrlPr>
                          <a:rPr lang="en-US" sz="2200" b="1" i="1" smtClean="0">
                            <a:latin typeface="Cambria Math" panose="02040503050406030204" pitchFamily="18" charset="0"/>
                          </a:rPr>
                        </m:ctrlPr>
                      </m:fPr>
                      <m:num>
                        <m:r>
                          <m:rPr>
                            <m:sty m:val="p"/>
                          </m:rPr>
                          <a:rPr lang="fi-FI" sz="2200" b="0" i="0" smtClean="0">
                            <a:latin typeface="Cambria Math" panose="02040503050406030204" pitchFamily="18" charset="0"/>
                          </a:rPr>
                          <m:t>Net</m:t>
                        </m:r>
                        <m:r>
                          <a:rPr lang="fi-FI" sz="2200" b="0" i="0" smtClean="0">
                            <a:latin typeface="Cambria Math" panose="02040503050406030204" pitchFamily="18" charset="0"/>
                          </a:rPr>
                          <m:t> </m:t>
                        </m:r>
                        <m:r>
                          <m:rPr>
                            <m:sty m:val="p"/>
                          </m:rPr>
                          <a:rPr lang="fi-FI" sz="2200" b="0" i="0" smtClean="0">
                            <a:latin typeface="Cambria Math" panose="02040503050406030204" pitchFamily="18" charset="0"/>
                          </a:rPr>
                          <m:t>income</m:t>
                        </m:r>
                        <m:r>
                          <a:rPr lang="fi-FI" sz="2200" b="0" i="0" smtClean="0">
                            <a:latin typeface="Cambria Math" panose="02040503050406030204" pitchFamily="18" charset="0"/>
                          </a:rPr>
                          <m:t> 201</m:t>
                        </m:r>
                        <m:r>
                          <a:rPr lang="en-US" sz="2200" b="0" i="1" smtClean="0">
                            <a:latin typeface="Cambria Math" panose="02040503050406030204" pitchFamily="18" charset="0"/>
                          </a:rPr>
                          <m:t>8</m:t>
                        </m:r>
                      </m:num>
                      <m:den>
                        <m:r>
                          <a:rPr lang="fi-FI" sz="2200" b="0" i="1" smtClean="0">
                            <a:latin typeface="Cambria Math" panose="02040503050406030204" pitchFamily="18" charset="0"/>
                          </a:rPr>
                          <m:t>𝐸𝑞𝑢𝑖𝑡𝑦</m:t>
                        </m:r>
                        <m:r>
                          <a:rPr lang="en-US" sz="2200" b="0" i="1" smtClean="0">
                            <a:latin typeface="Cambria Math" panose="02040503050406030204" pitchFamily="18" charset="0"/>
                            <a:ea typeface="Cambria Math" panose="02040503050406030204" pitchFamily="18" charset="0"/>
                          </a:rPr>
                          <m:t> </m:t>
                        </m:r>
                        <m:r>
                          <a:rPr lang="en-US" sz="2200" b="1" i="1" smtClean="0">
                            <a:latin typeface="Cambria Math" panose="02040503050406030204" pitchFamily="18" charset="0"/>
                            <a:ea typeface="Cambria Math" panose="02040503050406030204" pitchFamily="18" charset="0"/>
                          </a:rPr>
                          <m:t>(</m:t>
                        </m:r>
                        <m:r>
                          <a:rPr lang="en-US" sz="2200" b="0" i="0" smtClean="0">
                            <a:latin typeface="Cambria Math" panose="02040503050406030204" pitchFamily="18" charset="0"/>
                            <a:ea typeface="Cambria Math" panose="02040503050406030204" pitchFamily="18" charset="0"/>
                          </a:rPr>
                          <m:t>2017 </m:t>
                        </m:r>
                        <m:r>
                          <m:rPr>
                            <m:sty m:val="p"/>
                          </m:rPr>
                          <a:rPr lang="fi-FI" sz="2200" b="0" i="0" smtClean="0">
                            <a:latin typeface="Cambria Math" panose="02040503050406030204" pitchFamily="18" charset="0"/>
                            <a:ea typeface="Cambria Math" panose="02040503050406030204" pitchFamily="18" charset="0"/>
                          </a:rPr>
                          <m:t>and</m:t>
                        </m:r>
                        <m:r>
                          <a:rPr lang="en-US" sz="2200" b="0" i="0" smtClean="0">
                            <a:latin typeface="Cambria Math" panose="02040503050406030204" pitchFamily="18" charset="0"/>
                            <a:ea typeface="Cambria Math" panose="02040503050406030204" pitchFamily="18" charset="0"/>
                          </a:rPr>
                          <m:t> 2018 </m:t>
                        </m:r>
                        <m:r>
                          <a:rPr lang="fi-FI" sz="2200" b="1" i="1" smtClean="0">
                            <a:latin typeface="Cambria Math" panose="02040503050406030204" pitchFamily="18" charset="0"/>
                            <a:ea typeface="Cambria Math" panose="02040503050406030204" pitchFamily="18" charset="0"/>
                          </a:rPr>
                          <m:t>𝒂𝒗𝒆𝒓𝒂𝒈𝒆</m:t>
                        </m:r>
                        <m:r>
                          <a:rPr lang="en-US" sz="2200" b="1" i="1" smtClean="0">
                            <a:latin typeface="Cambria Math" panose="02040503050406030204" pitchFamily="18" charset="0"/>
                            <a:ea typeface="Cambria Math" panose="02040503050406030204" pitchFamily="18" charset="0"/>
                          </a:rPr>
                          <m:t>)</m:t>
                        </m:r>
                      </m:den>
                    </m:f>
                  </m:oMath>
                </a14:m>
                <a:r>
                  <a:rPr lang="fi-FI" sz="2200" dirty="0"/>
                  <a:t> = </a:t>
                </a:r>
                <a14:m>
                  <m:oMath xmlns:m="http://schemas.openxmlformats.org/officeDocument/2006/math">
                    <m:r>
                      <a:rPr lang="en-US" sz="2200" b="0" i="0" smtClean="0">
                        <a:latin typeface="Cambria Math" panose="02040503050406030204" pitchFamily="18" charset="0"/>
                      </a:rPr>
                      <m:t>100</m:t>
                    </m:r>
                    <m:r>
                      <a:rPr lang="en-US" sz="2200" b="1" i="0"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0" i="1" smtClean="0">
                            <a:latin typeface="Cambria Math" panose="02040503050406030204" pitchFamily="18" charset="0"/>
                          </a:rPr>
                          <m:t>−78 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f>
                          <m:fPr>
                            <m:ctrlPr>
                              <a:rPr lang="en-US" sz="2200" b="0" i="1" smtClean="0">
                                <a:latin typeface="Cambria Math" panose="02040503050406030204" pitchFamily="18" charset="0"/>
                              </a:rPr>
                            </m:ctrlPr>
                          </m:fPr>
                          <m:num>
                            <m:d>
                              <m:dPr>
                                <m:ctrlPr>
                                  <a:rPr lang="en-US" sz="2200" b="0" i="1" smtClean="0">
                                    <a:latin typeface="Cambria Math" panose="02040503050406030204" pitchFamily="18" charset="0"/>
                                  </a:rPr>
                                </m:ctrlPr>
                              </m:dPr>
                              <m:e>
                                <m:r>
                                  <a:rPr lang="en-US" sz="2200" b="0" i="1" smtClean="0">
                                    <a:latin typeface="Cambria Math" panose="02040503050406030204" pitchFamily="18" charset="0"/>
                                  </a:rPr>
                                  <m:t>2094 </m:t>
                                </m:r>
                                <m:r>
                                  <a:rPr lang="en-US" sz="2200" b="0" i="1" smtClean="0">
                                    <a:latin typeface="Cambria Math" panose="02040503050406030204" pitchFamily="18" charset="0"/>
                                  </a:rPr>
                                  <m:t>𝑀</m:t>
                                </m:r>
                                <m:r>
                                  <a:rPr lang="en-US" sz="2200" b="0" i="1" smtClean="0">
                                    <a:latin typeface="Cambria Math" panose="02040503050406030204" pitchFamily="18" charset="0"/>
                                  </a:rPr>
                                  <m:t>€+238 </m:t>
                                </m:r>
                                <m:r>
                                  <a:rPr lang="en-US" sz="2200" b="0" i="1" smtClean="0">
                                    <a:latin typeface="Cambria Math" panose="02040503050406030204" pitchFamily="18" charset="0"/>
                                  </a:rPr>
                                  <m:t>𝑀</m:t>
                                </m:r>
                                <m:r>
                                  <a:rPr lang="en-US" sz="2200" b="0" i="1" smtClean="0">
                                    <a:latin typeface="Cambria Math" panose="02040503050406030204" pitchFamily="18" charset="0"/>
                                  </a:rPr>
                                  <m:t>€</m:t>
                                </m:r>
                              </m:e>
                            </m:d>
                          </m:num>
                          <m:den>
                            <m:r>
                              <a:rPr lang="en-US" sz="2200" b="0" i="1" smtClean="0">
                                <a:latin typeface="Cambria Math" panose="02040503050406030204" pitchFamily="18" charset="0"/>
                              </a:rPr>
                              <m:t>2</m:t>
                            </m:r>
                          </m:den>
                        </m:f>
                        <m:r>
                          <a:rPr lang="en-US" sz="2200" b="1" i="1" smtClean="0">
                            <a:latin typeface="Cambria Math" panose="02040503050406030204" pitchFamily="18" charset="0"/>
                          </a:rPr>
                          <m:t> </m:t>
                        </m:r>
                      </m:den>
                    </m:f>
                    <m:r>
                      <a:rPr lang="en-US" sz="2200" b="1" i="1" smtClean="0">
                        <a:latin typeface="Cambria Math" panose="02040503050406030204" pitchFamily="18" charset="0"/>
                      </a:rPr>
                      <m:t>=−</m:t>
                    </m:r>
                    <m:r>
                      <a:rPr lang="en-US" sz="2200" b="1" i="1" smtClean="0">
                        <a:latin typeface="Cambria Math" panose="02040503050406030204" pitchFamily="18" charset="0"/>
                      </a:rPr>
                      <m:t>𝟔</m:t>
                    </m:r>
                    <m:r>
                      <a:rPr lang="en-US" sz="2200" b="1" i="1" smtClean="0">
                        <a:latin typeface="Cambria Math" panose="02040503050406030204" pitchFamily="18" charset="0"/>
                      </a:rPr>
                      <m:t>,</m:t>
                    </m:r>
                    <m:r>
                      <a:rPr lang="en-US" sz="2200" b="1" i="1" smtClean="0">
                        <a:latin typeface="Cambria Math" panose="02040503050406030204" pitchFamily="18" charset="0"/>
                      </a:rPr>
                      <m:t>𝟔𝟖𝟗</m:t>
                    </m:r>
                    <m:r>
                      <a:rPr lang="en-US" sz="2200" b="1" i="1" smtClean="0">
                        <a:latin typeface="Cambria Math" panose="02040503050406030204" pitchFamily="18" charset="0"/>
                      </a:rPr>
                      <m:t>…%</m:t>
                    </m:r>
                  </m:oMath>
                </a14:m>
                <a:r>
                  <a:rPr lang="fi-FI" sz="2200" dirty="0"/>
                  <a:t> </a:t>
                </a:r>
                <a:r>
                  <a:rPr lang="en-US" sz="2200" dirty="0"/>
                  <a:t>Negative ROE is generally interpreted as being bad for profitability</a:t>
                </a:r>
              </a:p>
              <a:p>
                <a:pPr marL="1211507" lvl="1" indent="-457200">
                  <a:lnSpc>
                    <a:spcPct val="100000"/>
                  </a:lnSpc>
                </a:pPr>
                <a:r>
                  <a:rPr lang="en-US" sz="2200" dirty="0"/>
                  <a:t>Investments made by Spotify may not have generated cash flow yet, which should be taken into account when assessing profitability</a:t>
                </a:r>
              </a:p>
              <a:p>
                <a:pPr marL="1211507" lvl="1" indent="-457200">
                  <a:lnSpc>
                    <a:spcPct val="100000"/>
                  </a:lnSpc>
                </a:pPr>
                <a:r>
                  <a:rPr lang="en-US" sz="2200" dirty="0"/>
                  <a:t>Apple’s ROE is </a:t>
                </a:r>
                <a:r>
                  <a:rPr lang="en-US" sz="2200" b="1" dirty="0"/>
                  <a:t>50,92</a:t>
                </a:r>
                <a:r>
                  <a:rPr lang="en-US" sz="2200" dirty="0"/>
                  <a:t> </a:t>
                </a:r>
                <a:r>
                  <a:rPr lang="en-US" sz="2200" b="1" dirty="0"/>
                  <a:t>% </a:t>
                </a:r>
                <a:r>
                  <a:rPr lang="en-US" sz="2200" dirty="0"/>
                  <a:t>and Alphabet’s (Google) ROE is </a:t>
                </a:r>
                <a:r>
                  <a:rPr lang="en-US" sz="2200" b="1" dirty="0"/>
                  <a:t>18,34 %</a:t>
                </a:r>
                <a:r>
                  <a:rPr lang="en-US" sz="2200" dirty="0"/>
                  <a:t>  </a:t>
                </a:r>
              </a:p>
              <a:p>
                <a:pPr marL="1211507" lvl="1" indent="-457200">
                  <a:lnSpc>
                    <a:spcPct val="100000"/>
                  </a:lnSpc>
                </a:pPr>
                <a:r>
                  <a:rPr lang="en-US" sz="2200" dirty="0"/>
                  <a:t>Competitors' ROE has been significantly higher</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1"/>
              </p:nvPr>
            </p:nvSpPr>
            <p:spPr>
              <a:xfrm>
                <a:off x="389803" y="1591903"/>
                <a:ext cx="11323863" cy="4065947"/>
              </a:xfrm>
              <a:blipFill>
                <a:blip r:embed="rId3"/>
                <a:stretch>
                  <a:fillRect l="-1507" t="-1949"/>
                </a:stretch>
              </a:blipFill>
            </p:spPr>
            <p:txBody>
              <a:bodyPr/>
              <a:lstStyle/>
              <a:p>
                <a:r>
                  <a:rPr lang="fi-FI">
                    <a:noFill/>
                  </a:rPr>
                  <a:t> </a:t>
                </a:r>
              </a:p>
            </p:txBody>
          </p:sp>
        </mc:Fallback>
      </mc:AlternateContent>
      <p:sp>
        <p:nvSpPr>
          <p:cNvPr id="4" name="TextBox 3"/>
          <p:cNvSpPr txBox="1"/>
          <p:nvPr/>
        </p:nvSpPr>
        <p:spPr>
          <a:xfrm>
            <a:off x="2390228" y="6227072"/>
            <a:ext cx="7323015" cy="584775"/>
          </a:xfrm>
          <a:prstGeom prst="rect">
            <a:avLst/>
          </a:prstGeom>
          <a:noFill/>
        </p:spPr>
        <p:txBody>
          <a:bodyPr wrap="square" rtlCol="0">
            <a:spAutoFit/>
          </a:bodyPr>
          <a:lstStyle/>
          <a:p>
            <a:r>
              <a:rPr lang="fi-FI" sz="800" dirty="0">
                <a:hlinkClick r:id="rId4"/>
              </a:rPr>
              <a:t>https://www.macrotrends.net/stocks/charts/AAPL/apple/roe</a:t>
            </a:r>
            <a:endParaRPr lang="fi-FI" sz="800" dirty="0"/>
          </a:p>
          <a:p>
            <a:r>
              <a:rPr lang="fi-FI" sz="800" dirty="0">
                <a:hlinkClick r:id="rId5"/>
              </a:rPr>
              <a:t>https://www.macrotrends.net/stocks/charts/GOOG/alphabet/roe</a:t>
            </a:r>
            <a:endParaRPr lang="fi-FI" sz="800" dirty="0"/>
          </a:p>
          <a:p>
            <a:r>
              <a:rPr lang="fi-FI" sz="800" dirty="0">
                <a:hlinkClick r:id="rId6"/>
              </a:rPr>
              <a:t>https://www.almatalent.fi/tietopalvelut/tunnuslukuopas</a:t>
            </a:r>
            <a:endParaRPr lang="fi-FI" sz="800" dirty="0"/>
          </a:p>
          <a:p>
            <a:endParaRPr lang="fi-FI" sz="800" dirty="0"/>
          </a:p>
        </p:txBody>
      </p:sp>
      <p:cxnSp>
        <p:nvCxnSpPr>
          <p:cNvPr id="6" name="Straight Connector 5"/>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46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Spotify’s financial indicators</a:t>
            </a:r>
            <a:endParaRPr lang="fi-FI" sz="4000"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1"/>
              </p:nvPr>
            </p:nvSpPr>
            <p:spPr>
              <a:xfrm>
                <a:off x="389804" y="1591903"/>
                <a:ext cx="11323863" cy="4065947"/>
              </a:xfrm>
            </p:spPr>
            <p:txBody>
              <a:bodyPr/>
              <a:lstStyle/>
              <a:p>
                <a:r>
                  <a:rPr lang="en-US" sz="2200" dirty="0"/>
                  <a:t>Profitability:</a:t>
                </a:r>
              </a:p>
              <a:p>
                <a:r>
                  <a:rPr lang="en-US" sz="2200" dirty="0"/>
                  <a:t>	Profit margin</a:t>
                </a:r>
                <a14:m>
                  <m:oMath xmlns:m="http://schemas.openxmlformats.org/officeDocument/2006/math">
                    <m:r>
                      <a:rPr lang="en-US" sz="2200" b="0" i="0" smtClean="0">
                        <a:latin typeface="Cambria Math" panose="02040503050406030204" pitchFamily="18" charset="0"/>
                      </a:rPr>
                      <m:t>−%=</m:t>
                    </m:r>
                    <m:r>
                      <a:rPr lang="en-US" sz="2200" b="0">
                        <a:latin typeface="Cambria Math" panose="02040503050406030204" pitchFamily="18" charset="0"/>
                      </a:rPr>
                      <m:t>100</m:t>
                    </m:r>
                    <m:r>
                      <a:rPr lang="en-US" sz="2200">
                        <a:latin typeface="Cambria Math" panose="02040503050406030204" pitchFamily="18" charset="0"/>
                      </a:rPr>
                      <m:t>∗</m:t>
                    </m:r>
                    <m:f>
                      <m:fPr>
                        <m:ctrlPr>
                          <a:rPr lang="en-US" sz="2200" b="1" i="1" smtClean="0">
                            <a:latin typeface="Cambria Math" panose="02040503050406030204" pitchFamily="18" charset="0"/>
                          </a:rPr>
                        </m:ctrlPr>
                      </m:fPr>
                      <m:num>
                        <m:r>
                          <m:rPr>
                            <m:sty m:val="p"/>
                          </m:rPr>
                          <a:rPr lang="fi-FI" sz="2200" b="0" i="0" smtClean="0">
                            <a:latin typeface="Cambria Math" panose="02040503050406030204" pitchFamily="18" charset="0"/>
                          </a:rPr>
                          <m:t>Net</m:t>
                        </m:r>
                        <m:r>
                          <a:rPr lang="fi-FI" sz="2200" b="0" i="0" smtClean="0">
                            <a:latin typeface="Cambria Math" panose="02040503050406030204" pitchFamily="18" charset="0"/>
                          </a:rPr>
                          <m:t> </m:t>
                        </m:r>
                        <m:r>
                          <m:rPr>
                            <m:sty m:val="p"/>
                          </m:rPr>
                          <a:rPr lang="fi-FI" sz="2200" b="0" i="0" smtClean="0">
                            <a:latin typeface="Cambria Math" panose="02040503050406030204" pitchFamily="18" charset="0"/>
                          </a:rPr>
                          <m:t>income</m:t>
                        </m:r>
                      </m:num>
                      <m:den>
                        <m:r>
                          <m:rPr>
                            <m:sty m:val="p"/>
                          </m:rPr>
                          <a:rPr lang="fi-FI" sz="2200" b="0" i="0" smtClean="0">
                            <a:latin typeface="Cambria Math" panose="02040503050406030204" pitchFamily="18" charset="0"/>
                          </a:rPr>
                          <m:t>Revenue</m:t>
                        </m:r>
                      </m:den>
                    </m:f>
                  </m:oMath>
                </a14:m>
                <a:endParaRPr lang="en-US" sz="2200" b="1" dirty="0"/>
              </a:p>
              <a:p>
                <a:pPr lvl="1" indent="0">
                  <a:lnSpc>
                    <a:spcPct val="100000"/>
                  </a:lnSpc>
                  <a:buNone/>
                </a:pPr>
                <a:r>
                  <a:rPr lang="en-US" sz="2200" b="1" dirty="0"/>
                  <a:t>		</a:t>
                </a:r>
                <a:r>
                  <a:rPr lang="en-US" sz="2200" dirty="0"/>
                  <a:t>2016: </a:t>
                </a:r>
                <a14:m>
                  <m:oMath xmlns:m="http://schemas.openxmlformats.org/officeDocument/2006/math">
                    <m:r>
                      <a:rPr lang="en-US" sz="2200">
                        <a:latin typeface="Cambria Math" panose="02040503050406030204" pitchFamily="18" charset="0"/>
                      </a:rPr>
                      <m:t>100</m:t>
                    </m:r>
                    <m:r>
                      <a:rPr lang="en-US" sz="2200" b="1">
                        <a:latin typeface="Cambria Math" panose="02040503050406030204" pitchFamily="18" charset="0"/>
                      </a:rPr>
                      <m:t>∗</m:t>
                    </m:r>
                    <m:r>
                      <a:rPr lang="en-US" sz="2200" b="1" i="1">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−349 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r>
                          <a:rPr lang="en-US" sz="2200" b="0" i="1" smtClean="0">
                            <a:latin typeface="Cambria Math" panose="02040503050406030204" pitchFamily="18" charset="0"/>
                          </a:rPr>
                          <m:t>2952 </m:t>
                        </m:r>
                        <m:r>
                          <a:rPr lang="en-US" sz="2200" b="0" i="1" smtClean="0">
                            <a:latin typeface="Cambria Math" panose="02040503050406030204" pitchFamily="18" charset="0"/>
                          </a:rPr>
                          <m:t>𝑀</m:t>
                        </m:r>
                        <m:r>
                          <a:rPr lang="en-US" sz="2200" b="0" i="1" smtClean="0">
                            <a:latin typeface="Cambria Math" panose="02040503050406030204" pitchFamily="18" charset="0"/>
                          </a:rPr>
                          <m:t>€</m:t>
                        </m:r>
                      </m:den>
                    </m:f>
                    <m:r>
                      <a:rPr lang="en-US" sz="2200" i="1">
                        <a:latin typeface="Cambria Math" panose="02040503050406030204" pitchFamily="18" charset="0"/>
                      </a:rPr>
                      <m:t>=</m:t>
                    </m:r>
                    <m:r>
                      <a:rPr lang="en-US" sz="2200" b="0" i="1" smtClean="0">
                        <a:latin typeface="Cambria Math" panose="02040503050406030204" pitchFamily="18" charset="0"/>
                      </a:rPr>
                      <m:t>−</m:t>
                    </m:r>
                    <m:r>
                      <a:rPr lang="en-US" sz="2200" i="1">
                        <a:latin typeface="Cambria Math" panose="02040503050406030204" pitchFamily="18" charset="0"/>
                      </a:rPr>
                      <m:t>11,822…%</m:t>
                    </m:r>
                  </m:oMath>
                </a14:m>
                <a:endParaRPr lang="en-US" sz="2200" b="1" dirty="0"/>
              </a:p>
              <a:p>
                <a:pPr lvl="1" indent="0">
                  <a:lnSpc>
                    <a:spcPct val="100000"/>
                  </a:lnSpc>
                  <a:buNone/>
                </a:pPr>
                <a:r>
                  <a:rPr lang="en-US" sz="2200" b="1" dirty="0"/>
                  <a:t>		</a:t>
                </a:r>
                <a:r>
                  <a:rPr lang="en-US" sz="2200" dirty="0"/>
                  <a:t>2017: </a:t>
                </a:r>
                <a14:m>
                  <m:oMath xmlns:m="http://schemas.openxmlformats.org/officeDocument/2006/math">
                    <m:r>
                      <a:rPr lang="en-US" sz="2200">
                        <a:latin typeface="Cambria Math" panose="02040503050406030204" pitchFamily="18" charset="0"/>
                      </a:rPr>
                      <m:t>100</m:t>
                    </m:r>
                    <m:r>
                      <a:rPr lang="en-US" sz="2200" b="1">
                        <a:latin typeface="Cambria Math" panose="02040503050406030204" pitchFamily="18" charset="0"/>
                      </a:rPr>
                      <m:t>∗</m:t>
                    </m:r>
                    <m:r>
                      <a:rPr lang="en-US" sz="2200" b="1" i="1">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−378 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r>
                          <a:rPr lang="en-US" sz="2200" b="0" i="1" smtClean="0">
                            <a:latin typeface="Cambria Math" panose="02040503050406030204" pitchFamily="18" charset="0"/>
                          </a:rPr>
                          <m:t>4090 </m:t>
                        </m:r>
                        <m:r>
                          <a:rPr lang="en-US" sz="2200" b="0" i="1" smtClean="0">
                            <a:latin typeface="Cambria Math" panose="02040503050406030204" pitchFamily="18" charset="0"/>
                          </a:rPr>
                          <m:t>𝑀</m:t>
                        </m:r>
                        <m:r>
                          <a:rPr lang="en-US" sz="2200" b="0" i="1" smtClean="0">
                            <a:latin typeface="Cambria Math" panose="02040503050406030204" pitchFamily="18" charset="0"/>
                          </a:rPr>
                          <m:t>€</m:t>
                        </m:r>
                      </m:den>
                    </m:f>
                    <m:r>
                      <a:rPr lang="en-US" sz="2200" i="1">
                        <a:latin typeface="Cambria Math" panose="02040503050406030204" pitchFamily="18" charset="0"/>
                      </a:rPr>
                      <m:t>=</m:t>
                    </m:r>
                    <m:r>
                      <a:rPr lang="en-US" sz="2200" b="0" i="1" smtClean="0">
                        <a:latin typeface="Cambria Math" panose="02040503050406030204" pitchFamily="18" charset="0"/>
                      </a:rPr>
                      <m:t>−</m:t>
                    </m:r>
                    <m:r>
                      <a:rPr lang="en-US" sz="2200" i="1">
                        <a:latin typeface="Cambria Math" panose="02040503050406030204" pitchFamily="18" charset="0"/>
                      </a:rPr>
                      <m:t>9,242…</m:t>
                    </m:r>
                    <m:r>
                      <a:rPr lang="en-US" sz="2200" b="0" i="0" smtClean="0">
                        <a:latin typeface="Cambria Math" panose="02040503050406030204" pitchFamily="18" charset="0"/>
                      </a:rPr>
                      <m:t>%</m:t>
                    </m:r>
                  </m:oMath>
                </a14:m>
                <a:endParaRPr lang="en-US" sz="2200" b="1" dirty="0"/>
              </a:p>
              <a:p>
                <a:pPr lvl="1" indent="0">
                  <a:lnSpc>
                    <a:spcPct val="100000"/>
                  </a:lnSpc>
                  <a:buNone/>
                </a:pPr>
                <a:r>
                  <a:rPr lang="en-US" sz="2200" b="1" dirty="0"/>
                  <a:t>		</a:t>
                </a:r>
                <a:r>
                  <a:rPr lang="en-US" sz="2200" dirty="0"/>
                  <a:t>2018: </a:t>
                </a:r>
                <a14:m>
                  <m:oMath xmlns:m="http://schemas.openxmlformats.org/officeDocument/2006/math">
                    <m:r>
                      <a:rPr lang="en-US" sz="2200">
                        <a:latin typeface="Cambria Math" panose="02040503050406030204" pitchFamily="18" charset="0"/>
                      </a:rPr>
                      <m:t>100</m:t>
                    </m:r>
                    <m:r>
                      <a:rPr lang="en-US" sz="2200" b="1">
                        <a:latin typeface="Cambria Math" panose="02040503050406030204" pitchFamily="18" charset="0"/>
                      </a:rPr>
                      <m:t>∗</m:t>
                    </m:r>
                    <m:r>
                      <a:rPr lang="en-US" sz="2200" b="1"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m:t>
                        </m:r>
                        <m:r>
                          <a:rPr lang="en-US" sz="2200" b="0" i="1" smtClean="0">
                            <a:latin typeface="Cambria Math" panose="02040503050406030204" pitchFamily="18" charset="0"/>
                          </a:rPr>
                          <m:t>43</m:t>
                        </m:r>
                        <m:r>
                          <a:rPr lang="en-US" sz="2200" i="1">
                            <a:latin typeface="Cambria Math" panose="02040503050406030204" pitchFamily="18" charset="0"/>
                          </a:rPr>
                          <m:t> </m:t>
                        </m:r>
                        <m:r>
                          <a:rPr lang="en-US" sz="2200" i="1">
                            <a:latin typeface="Cambria Math" panose="02040503050406030204" pitchFamily="18" charset="0"/>
                          </a:rPr>
                          <m:t>𝑀</m:t>
                        </m:r>
                        <m:r>
                          <a:rPr lang="en-US" sz="2200" i="1">
                            <a:latin typeface="Cambria Math" panose="02040503050406030204" pitchFamily="18" charset="0"/>
                          </a:rPr>
                          <m:t>€</m:t>
                        </m:r>
                      </m:num>
                      <m:den>
                        <m:r>
                          <a:rPr lang="en-US" sz="2200" b="0" i="1" smtClean="0">
                            <a:latin typeface="Cambria Math" panose="02040503050406030204" pitchFamily="18" charset="0"/>
                          </a:rPr>
                          <m:t>5259</m:t>
                        </m:r>
                        <m:r>
                          <a:rPr lang="en-US" sz="2200" i="1">
                            <a:latin typeface="Cambria Math" panose="02040503050406030204" pitchFamily="18" charset="0"/>
                          </a:rPr>
                          <m:t> </m:t>
                        </m:r>
                        <m:r>
                          <a:rPr lang="en-US" sz="2200" i="1">
                            <a:latin typeface="Cambria Math" panose="02040503050406030204" pitchFamily="18" charset="0"/>
                          </a:rPr>
                          <m:t>𝑀</m:t>
                        </m:r>
                        <m:r>
                          <a:rPr lang="en-US" sz="2200" i="1">
                            <a:latin typeface="Cambria Math" panose="02040503050406030204" pitchFamily="18" charset="0"/>
                          </a:rPr>
                          <m:t>€</m:t>
                        </m:r>
                      </m:den>
                    </m:f>
                    <m:r>
                      <a:rPr lang="en-US" sz="2200" b="0" i="1" smtClean="0">
                        <a:latin typeface="Cambria Math" panose="02040503050406030204" pitchFamily="18" charset="0"/>
                      </a:rPr>
                      <m:t>=−0,817</m:t>
                    </m:r>
                    <m:r>
                      <a:rPr lang="fi-FI" sz="2200" b="0" i="1" smtClean="0">
                        <a:latin typeface="Cambria Math" panose="02040503050406030204" pitchFamily="18" charset="0"/>
                      </a:rPr>
                      <m:t>…</m:t>
                    </m:r>
                    <m:r>
                      <a:rPr lang="en-US" sz="2200" b="0" i="1" smtClean="0">
                        <a:latin typeface="Cambria Math" panose="02040503050406030204" pitchFamily="18" charset="0"/>
                      </a:rPr>
                      <m:t> %</m:t>
                    </m:r>
                  </m:oMath>
                </a14:m>
                <a:r>
                  <a:rPr lang="en-US" sz="2200" b="0" dirty="0"/>
                  <a:t> </a:t>
                </a:r>
                <a:r>
                  <a:rPr lang="en-US" sz="2200" b="1" dirty="0"/>
                  <a:t> </a:t>
                </a:r>
              </a:p>
              <a:p>
                <a:pPr lvl="1" indent="0">
                  <a:lnSpc>
                    <a:spcPct val="100000"/>
                  </a:lnSpc>
                  <a:buNone/>
                </a:pPr>
                <a:endParaRPr lang="en-US" sz="2200" b="1" dirty="0"/>
              </a:p>
              <a:p>
                <a:pPr marL="1211507" lvl="1" indent="-457200">
                  <a:lnSpc>
                    <a:spcPct val="100000"/>
                  </a:lnSpc>
                </a:pPr>
                <a:r>
                  <a:rPr lang="en-US" sz="2000" dirty="0"/>
                  <a:t>A negative profit margin indicates that the business is unprofitable</a:t>
                </a:r>
              </a:p>
              <a:p>
                <a:pPr marL="1211507" lvl="1" indent="-457200">
                  <a:lnSpc>
                    <a:spcPct val="100000"/>
                  </a:lnSpc>
                </a:pPr>
                <a:r>
                  <a:rPr lang="en-US" sz="2000" b="0" dirty="0"/>
                  <a:t>Increasing profit margin indicates that the business might become profitable</a:t>
                </a:r>
              </a:p>
              <a:p>
                <a:pPr lvl="1" indent="0">
                  <a:lnSpc>
                    <a:spcPct val="100000"/>
                  </a:lnSpc>
                  <a:buNone/>
                </a:pPr>
                <a:r>
                  <a:rPr lang="en-US" b="1" dirty="0"/>
                  <a:t>   		</a:t>
                </a:r>
              </a:p>
              <a:p>
                <a:pPr lvl="1" indent="0">
                  <a:buNone/>
                </a:pPr>
                <a:endParaRPr lang="en-US" dirty="0"/>
              </a:p>
              <a:p>
                <a:pPr marL="1211507" lvl="1" indent="-457200"/>
                <a:endParaRPr lang="en-US" dirty="0"/>
              </a:p>
              <a:p>
                <a:pPr lvl="1" indent="0">
                  <a:buNone/>
                </a:pPr>
                <a:endParaRPr lang="fi-FI" dirty="0"/>
              </a:p>
              <a:p>
                <a:pPr marL="1211507" lvl="1" indent="-457200"/>
                <a:endParaRPr lang="fi-FI" dirty="0"/>
              </a:p>
              <a:p>
                <a:r>
                  <a:rPr lang="en-US" dirty="0"/>
                  <a:t>	</a:t>
                </a:r>
                <a:endParaRPr lang="fi-FI"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1"/>
              </p:nvPr>
            </p:nvSpPr>
            <p:spPr>
              <a:xfrm>
                <a:off x="389804" y="1591903"/>
                <a:ext cx="11323863" cy="4065947"/>
              </a:xfrm>
              <a:blipFill>
                <a:blip r:embed="rId3"/>
                <a:stretch>
                  <a:fillRect l="-1507" t="-1949"/>
                </a:stretch>
              </a:blipFill>
            </p:spPr>
            <p:txBody>
              <a:bodyPr/>
              <a:lstStyle/>
              <a:p>
                <a:r>
                  <a:rPr lang="fi-FI">
                    <a:noFill/>
                  </a:rPr>
                  <a:t> </a:t>
                </a:r>
              </a:p>
            </p:txBody>
          </p:sp>
        </mc:Fallback>
      </mc:AlternateContent>
      <p:cxnSp>
        <p:nvCxnSpPr>
          <p:cNvPr id="6" name="Straight Connector 5"/>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811A6B-443D-4DB8-AF6F-1A631F653139}"/>
                  </a:ext>
                </a:extLst>
              </p:cNvPr>
              <p:cNvSpPr txBox="1"/>
              <p:nvPr/>
            </p:nvSpPr>
            <p:spPr>
              <a:xfrm>
                <a:off x="6545992" y="2596740"/>
                <a:ext cx="6098058" cy="1410001"/>
              </a:xfrm>
              <a:prstGeom prst="rect">
                <a:avLst/>
              </a:prstGeom>
              <a:noFill/>
            </p:spPr>
            <p:txBody>
              <a:bodyPr wrap="square">
                <a:spAutoFit/>
              </a:bodyPr>
              <a:lstStyle/>
              <a:p>
                <a:pPr lvl="1" indent="0">
                  <a:lnSpc>
                    <a:spcPct val="100000"/>
                  </a:lnSpc>
                  <a:buNone/>
                </a:pPr>
                <a:r>
                  <a:rPr lang="en-US" sz="2200" dirty="0"/>
                  <a:t>	2019: </a:t>
                </a:r>
                <a14:m>
                  <m:oMath xmlns:m="http://schemas.openxmlformats.org/officeDocument/2006/math">
                    <m:r>
                      <a:rPr lang="en-US" sz="2200">
                        <a:latin typeface="Cambria Math" panose="02040503050406030204" pitchFamily="18" charset="0"/>
                      </a:rPr>
                      <m:t>100</m:t>
                    </m:r>
                    <m:r>
                      <a:rPr lang="en-US" sz="2200" b="1">
                        <a:latin typeface="Cambria Math" panose="02040503050406030204" pitchFamily="18" charset="0"/>
                      </a:rPr>
                      <m:t>∗</m:t>
                    </m:r>
                    <m:r>
                      <a:rPr lang="en-US" sz="2200" b="1" i="1">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m:t>
                        </m:r>
                        <m:r>
                          <a:rPr lang="fi-FI" sz="2200" b="0" i="1" smtClean="0">
                            <a:latin typeface="Cambria Math" panose="02040503050406030204" pitchFamily="18" charset="0"/>
                          </a:rPr>
                          <m:t>186</m:t>
                        </m:r>
                        <m:r>
                          <a:rPr lang="en-US" sz="2200" b="0" i="1" smtClean="0">
                            <a:latin typeface="Cambria Math" panose="02040503050406030204" pitchFamily="18" charset="0"/>
                          </a:rPr>
                          <m:t>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r>
                          <a:rPr lang="fi-FI" sz="2200" b="0" i="1" smtClean="0">
                            <a:latin typeface="Cambria Math" panose="02040503050406030204" pitchFamily="18" charset="0"/>
                          </a:rPr>
                          <m:t>6750</m:t>
                        </m:r>
                        <m:r>
                          <a:rPr lang="en-US" sz="2200" b="0" i="1" smtClean="0">
                            <a:latin typeface="Cambria Math" panose="02040503050406030204" pitchFamily="18" charset="0"/>
                          </a:rPr>
                          <m:t> </m:t>
                        </m:r>
                        <m:r>
                          <a:rPr lang="en-US" sz="2200" b="0" i="1" smtClean="0">
                            <a:latin typeface="Cambria Math" panose="02040503050406030204" pitchFamily="18" charset="0"/>
                          </a:rPr>
                          <m:t>𝑀</m:t>
                        </m:r>
                        <m:r>
                          <a:rPr lang="en-US" sz="2200" b="0" i="1" smtClean="0">
                            <a:latin typeface="Cambria Math" panose="02040503050406030204" pitchFamily="18" charset="0"/>
                          </a:rPr>
                          <m:t>€</m:t>
                        </m:r>
                      </m:den>
                    </m:f>
                    <m:r>
                      <a:rPr lang="en-US" sz="2200" i="1">
                        <a:latin typeface="Cambria Math" panose="02040503050406030204" pitchFamily="18" charset="0"/>
                      </a:rPr>
                      <m:t>=</m:t>
                    </m:r>
                    <m:r>
                      <a:rPr lang="en-US" sz="2200" b="0" i="1" smtClean="0">
                        <a:latin typeface="Cambria Math" panose="02040503050406030204" pitchFamily="18" charset="0"/>
                      </a:rPr>
                      <m:t>−</m:t>
                    </m:r>
                    <m:r>
                      <a:rPr lang="fi-FI" sz="2200" b="0" i="1" smtClean="0">
                        <a:latin typeface="Cambria Math" panose="02040503050406030204" pitchFamily="18" charset="0"/>
                      </a:rPr>
                      <m:t>2,755</m:t>
                    </m:r>
                    <m:r>
                      <a:rPr lang="en-US" sz="2200" i="1">
                        <a:latin typeface="Cambria Math" panose="02040503050406030204" pitchFamily="18" charset="0"/>
                      </a:rPr>
                      <m:t>…%</m:t>
                    </m:r>
                  </m:oMath>
                </a14:m>
                <a:endParaRPr lang="en-US" sz="2200" b="1" dirty="0"/>
              </a:p>
              <a:p>
                <a:r>
                  <a:rPr lang="en-US" sz="2200" dirty="0"/>
                  <a:t>	2020: </a:t>
                </a:r>
                <a14:m>
                  <m:oMath xmlns:m="http://schemas.openxmlformats.org/officeDocument/2006/math">
                    <m:r>
                      <a:rPr lang="en-US" sz="2200">
                        <a:latin typeface="Cambria Math" panose="02040503050406030204" pitchFamily="18" charset="0"/>
                      </a:rPr>
                      <m:t>100</m:t>
                    </m:r>
                    <m:r>
                      <a:rPr lang="en-US" sz="2200" b="1">
                        <a:latin typeface="Cambria Math" panose="02040503050406030204" pitchFamily="18" charset="0"/>
                      </a:rPr>
                      <m:t>∗</m:t>
                    </m:r>
                    <m:r>
                      <a:rPr lang="en-US" sz="2200" b="1" i="1">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m:t>
                        </m:r>
                        <m:r>
                          <a:rPr lang="fi-FI" sz="2200" b="0" i="1" smtClean="0">
                            <a:latin typeface="Cambria Math" panose="02040503050406030204" pitchFamily="18" charset="0"/>
                          </a:rPr>
                          <m:t>581</m:t>
                        </m:r>
                        <m:r>
                          <a:rPr lang="en-US" sz="2200" b="0" i="1" smtClean="0">
                            <a:latin typeface="Cambria Math" panose="02040503050406030204" pitchFamily="18" charset="0"/>
                          </a:rPr>
                          <m:t>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r>
                          <a:rPr lang="fi-FI" sz="2200" b="0" i="1" smtClean="0">
                            <a:latin typeface="Cambria Math" panose="02040503050406030204" pitchFamily="18" charset="0"/>
                          </a:rPr>
                          <m:t>7850</m:t>
                        </m:r>
                        <m:r>
                          <a:rPr lang="en-US" sz="2200" b="0" i="1" smtClean="0">
                            <a:latin typeface="Cambria Math" panose="02040503050406030204" pitchFamily="18" charset="0"/>
                          </a:rPr>
                          <m:t> </m:t>
                        </m:r>
                        <m:r>
                          <a:rPr lang="en-US" sz="2200" b="0" i="1" smtClean="0">
                            <a:latin typeface="Cambria Math" panose="02040503050406030204" pitchFamily="18" charset="0"/>
                          </a:rPr>
                          <m:t>𝑀</m:t>
                        </m:r>
                        <m:r>
                          <a:rPr lang="en-US" sz="2200" b="0" i="1" smtClean="0">
                            <a:latin typeface="Cambria Math" panose="02040503050406030204" pitchFamily="18" charset="0"/>
                          </a:rPr>
                          <m:t>€</m:t>
                        </m:r>
                      </m:den>
                    </m:f>
                    <m:r>
                      <a:rPr lang="en-US" sz="2200" i="1">
                        <a:latin typeface="Cambria Math" panose="02040503050406030204" pitchFamily="18" charset="0"/>
                      </a:rPr>
                      <m:t>=</m:t>
                    </m:r>
                    <m:r>
                      <a:rPr lang="en-US" sz="2200" b="0" i="1" smtClean="0">
                        <a:latin typeface="Cambria Math" panose="02040503050406030204" pitchFamily="18" charset="0"/>
                      </a:rPr>
                      <m:t>−</m:t>
                    </m:r>
                    <m:r>
                      <a:rPr lang="fi-FI" sz="2200" b="0" i="1" smtClean="0">
                        <a:latin typeface="Cambria Math" panose="02040503050406030204" pitchFamily="18" charset="0"/>
                      </a:rPr>
                      <m:t>7</m:t>
                    </m:r>
                    <m:r>
                      <a:rPr lang="en-US" sz="2200" i="1">
                        <a:latin typeface="Cambria Math" panose="02040503050406030204" pitchFamily="18" charset="0"/>
                      </a:rPr>
                      <m:t>,4</m:t>
                    </m:r>
                    <m:r>
                      <a:rPr lang="fi-FI" sz="2200" b="0" i="1" smtClean="0">
                        <a:latin typeface="Cambria Math" panose="02040503050406030204" pitchFamily="18" charset="0"/>
                      </a:rPr>
                      <m:t>01</m:t>
                    </m:r>
                    <m:r>
                      <a:rPr lang="en-US" sz="2200" i="1">
                        <a:latin typeface="Cambria Math" panose="02040503050406030204" pitchFamily="18" charset="0"/>
                      </a:rPr>
                      <m:t>…</m:t>
                    </m:r>
                    <m:r>
                      <a:rPr lang="en-US" sz="2200" b="0" i="0" smtClean="0">
                        <a:latin typeface="Cambria Math" panose="02040503050406030204" pitchFamily="18" charset="0"/>
                      </a:rPr>
                      <m:t>%</m:t>
                    </m:r>
                  </m:oMath>
                </a14:m>
                <a:endParaRPr lang="en-US" sz="2200" b="1" dirty="0"/>
              </a:p>
              <a:p>
                <a:pPr lvl="1" indent="0">
                  <a:lnSpc>
                    <a:spcPct val="100000"/>
                  </a:lnSpc>
                  <a:buNone/>
                </a:pPr>
                <a:r>
                  <a:rPr lang="en-US" sz="2200" b="1" dirty="0"/>
                  <a:t>	</a:t>
                </a:r>
              </a:p>
            </p:txBody>
          </p:sp>
        </mc:Choice>
        <mc:Fallback xmlns="">
          <p:sp>
            <p:nvSpPr>
              <p:cNvPr id="7" name="TextBox 6">
                <a:extLst>
                  <a:ext uri="{FF2B5EF4-FFF2-40B4-BE49-F238E27FC236}">
                    <a16:creationId xmlns:a16="http://schemas.microsoft.com/office/drawing/2014/main" id="{CE811A6B-443D-4DB8-AF6F-1A631F653139}"/>
                  </a:ext>
                </a:extLst>
              </p:cNvPr>
              <p:cNvSpPr txBox="1">
                <a:spLocks noRot="1" noChangeAspect="1" noMove="1" noResize="1" noEditPoints="1" noAdjustHandles="1" noChangeArrowheads="1" noChangeShapeType="1" noTextEdit="1"/>
              </p:cNvSpPr>
              <p:nvPr/>
            </p:nvSpPr>
            <p:spPr>
              <a:xfrm>
                <a:off x="6545992" y="2596740"/>
                <a:ext cx="6098058" cy="1410001"/>
              </a:xfrm>
              <a:prstGeom prst="rect">
                <a:avLst/>
              </a:prstGeom>
              <a:blipFill>
                <a:blip r:embed="rId4"/>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340565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389805" y="259137"/>
            <a:ext cx="11323863" cy="1332766"/>
          </a:xfrm>
        </p:spPr>
        <p:txBody>
          <a:bodyPr/>
          <a:lstStyle/>
          <a:p>
            <a:r>
              <a:rPr lang="en-US" sz="4000" dirty="0"/>
              <a:t>Spotify’s financial indicators</a:t>
            </a:r>
            <a:endParaRPr lang="fi-FI" sz="4000"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1"/>
              </p:nvPr>
            </p:nvSpPr>
            <p:spPr>
              <a:xfrm>
                <a:off x="389804" y="1591903"/>
                <a:ext cx="11323863" cy="4065947"/>
              </a:xfrm>
            </p:spPr>
            <p:txBody>
              <a:bodyPr/>
              <a:lstStyle/>
              <a:p>
                <a:r>
                  <a:rPr lang="en-US" sz="2200" dirty="0"/>
                  <a:t>	</a:t>
                </a:r>
                <a14:m>
                  <m:oMath xmlns:m="http://schemas.openxmlformats.org/officeDocument/2006/math">
                    <m:r>
                      <a:rPr lang="en-US" sz="2200" b="1" i="0" smtClean="0">
                        <a:latin typeface="Cambria Math" panose="02040503050406030204" pitchFamily="18" charset="0"/>
                      </a:rPr>
                      <m:t>𝐂𝐮𝐫𝐫𝐞𝐧𝐭</m:t>
                    </m:r>
                    <m:r>
                      <a:rPr lang="en-US" sz="2200" b="1" i="0" smtClean="0">
                        <a:latin typeface="Cambria Math" panose="02040503050406030204" pitchFamily="18" charset="0"/>
                      </a:rPr>
                      <m:t> </m:t>
                    </m:r>
                    <m:r>
                      <a:rPr lang="en-US" sz="2200" b="1" i="0" smtClean="0">
                        <a:latin typeface="Cambria Math" panose="02040503050406030204" pitchFamily="18" charset="0"/>
                      </a:rPr>
                      <m:t>𝐑𝐚𝐭𝐢𝐨</m:t>
                    </m:r>
                    <m:r>
                      <a:rPr lang="en-US" sz="2200" b="1" i="0"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𝐶𝑢𝑟𝑟𝑒𝑛𝑡</m:t>
                        </m:r>
                        <m:r>
                          <a:rPr lang="en-US" sz="2200" b="0" i="1" smtClean="0">
                            <a:latin typeface="Cambria Math" panose="02040503050406030204" pitchFamily="18" charset="0"/>
                          </a:rPr>
                          <m:t> </m:t>
                        </m:r>
                        <m:r>
                          <a:rPr lang="en-US" sz="2200" b="0" i="1" smtClean="0">
                            <a:latin typeface="Cambria Math" panose="02040503050406030204" pitchFamily="18" charset="0"/>
                          </a:rPr>
                          <m:t>𝑎𝑠𝑠𝑒𝑡𝑠</m:t>
                        </m:r>
                      </m:num>
                      <m:den>
                        <m:r>
                          <a:rPr lang="en-US" sz="2200" b="0" i="1" smtClean="0">
                            <a:latin typeface="Cambria Math" panose="02040503050406030204" pitchFamily="18" charset="0"/>
                          </a:rPr>
                          <m:t>𝐶𝑢𝑟𝑟𝑒𝑛𝑡</m:t>
                        </m:r>
                        <m:r>
                          <a:rPr lang="en-US" sz="2200" b="0" i="1" smtClean="0">
                            <a:latin typeface="Cambria Math" panose="02040503050406030204" pitchFamily="18" charset="0"/>
                          </a:rPr>
                          <m:t> </m:t>
                        </m:r>
                        <m:r>
                          <a:rPr lang="en-US" sz="2200" b="0" i="1" smtClean="0">
                            <a:latin typeface="Cambria Math" panose="02040503050406030204" pitchFamily="18" charset="0"/>
                          </a:rPr>
                          <m:t>𝑙𝑖𝑎𝑏𝑖𝑙𝑖𝑡𝑖𝑒𝑠</m:t>
                        </m:r>
                        <m:r>
                          <a:rPr lang="en-US" sz="2200" b="0" i="1" smtClean="0">
                            <a:latin typeface="Cambria Math" panose="02040503050406030204" pitchFamily="18" charset="0"/>
                          </a:rPr>
                          <m:t> </m:t>
                        </m:r>
                      </m:den>
                    </m:f>
                    <m:r>
                      <a:rPr lang="en-US" sz="2200" b="0" i="1" smtClean="0">
                        <a:latin typeface="Cambria Math" panose="02040503050406030204" pitchFamily="18" charset="0"/>
                      </a:rPr>
                      <m:t>=</m:t>
                    </m:r>
                    <m:f>
                      <m:fPr>
                        <m:ctrlPr>
                          <a:rPr lang="en-US" sz="2200" b="0" i="1">
                            <a:latin typeface="Cambria Math" panose="02040503050406030204" pitchFamily="18" charset="0"/>
                          </a:rPr>
                        </m:ctrlPr>
                      </m:fPr>
                      <m:num>
                        <m:r>
                          <a:rPr lang="en-US" sz="2200" b="0" i="1" smtClean="0">
                            <a:latin typeface="Cambria Math" panose="02040503050406030204" pitchFamily="18" charset="0"/>
                          </a:rPr>
                          <m:t>2246 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r>
                          <a:rPr lang="en-US" sz="2200" b="0" i="1" smtClean="0">
                            <a:latin typeface="Cambria Math" panose="02040503050406030204" pitchFamily="18" charset="0"/>
                          </a:rPr>
                          <m:t>2147 </m:t>
                        </m:r>
                        <m:r>
                          <a:rPr lang="en-US" sz="2200" b="0" i="1" smtClean="0">
                            <a:latin typeface="Cambria Math" panose="02040503050406030204" pitchFamily="18" charset="0"/>
                          </a:rPr>
                          <m:t>𝑀</m:t>
                        </m:r>
                        <m:r>
                          <a:rPr lang="en-US" sz="2200" b="0" i="1" smtClean="0">
                            <a:latin typeface="Cambria Math" panose="02040503050406030204" pitchFamily="18" charset="0"/>
                          </a:rPr>
                          <m:t>€</m:t>
                        </m:r>
                      </m:den>
                    </m:f>
                    <m:r>
                      <a:rPr lang="en-US" sz="2200" b="0" i="1" smtClean="0">
                        <a:latin typeface="Cambria Math" panose="02040503050406030204" pitchFamily="18" charset="0"/>
                      </a:rPr>
                      <m:t>=</m:t>
                    </m:r>
                    <m:r>
                      <a:rPr lang="en-US" sz="2200" b="1" i="0" smtClean="0">
                        <a:latin typeface="Cambria Math" panose="02040503050406030204" pitchFamily="18" charset="0"/>
                      </a:rPr>
                      <m:t>𝟏</m:t>
                    </m:r>
                    <m:r>
                      <a:rPr lang="en-US" sz="2200" b="1" i="0" smtClean="0">
                        <a:latin typeface="Cambria Math" panose="02040503050406030204" pitchFamily="18" charset="0"/>
                      </a:rPr>
                      <m:t>,</m:t>
                    </m:r>
                    <m:r>
                      <a:rPr lang="en-US" sz="2200" b="1" i="0" smtClean="0">
                        <a:latin typeface="Cambria Math" panose="02040503050406030204" pitchFamily="18" charset="0"/>
                      </a:rPr>
                      <m:t>𝟎𝟒𝟔</m:t>
                    </m:r>
                    <m:r>
                      <a:rPr lang="en-US" sz="2200" b="1" i="0" smtClean="0">
                        <a:latin typeface="Cambria Math" panose="02040503050406030204" pitchFamily="18" charset="0"/>
                      </a:rPr>
                      <m:t>…</m:t>
                    </m:r>
                  </m:oMath>
                </a14:m>
                <a:r>
                  <a:rPr lang="fi-FI" sz="2200" dirty="0"/>
                  <a:t> </a:t>
                </a:r>
              </a:p>
              <a:p>
                <a:pPr marL="1211507" lvl="1" indent="-457200">
                  <a:lnSpc>
                    <a:spcPct val="100000"/>
                  </a:lnSpc>
                </a:pPr>
                <a:r>
                  <a:rPr lang="en-US" sz="2200" dirty="0"/>
                  <a:t>the current ratio describes how a company can pay its current liabilities (debt that is due within a year)</a:t>
                </a:r>
              </a:p>
              <a:p>
                <a:pPr marL="1211507" lvl="1" indent="-457200">
                  <a:lnSpc>
                    <a:spcPct val="100000"/>
                  </a:lnSpc>
                </a:pPr>
                <a:r>
                  <a:rPr lang="en-US" sz="2200" dirty="0"/>
                  <a:t>If Current Ratio is 1, the company is barely able to meet current liabilities with cashable assets</a:t>
                </a:r>
              </a:p>
              <a:p>
                <a:pPr marL="1211507" lvl="1" indent="-457200">
                  <a:lnSpc>
                    <a:spcPct val="100000"/>
                  </a:lnSpc>
                </a:pPr>
                <a:r>
                  <a:rPr lang="en-US" sz="2200" dirty="0"/>
                  <a:t>The higher the Current Ratio, the better the liquidity</a:t>
                </a:r>
              </a:p>
              <a:p>
                <a:pPr marL="1211507" lvl="1" indent="-457200">
                  <a:lnSpc>
                    <a:spcPct val="100000"/>
                  </a:lnSpc>
                </a:pPr>
                <a:r>
                  <a:rPr lang="en-US" sz="2200" dirty="0"/>
                  <a:t>Alphabet’s Current Ratio </a:t>
                </a:r>
                <a:r>
                  <a:rPr lang="en-US" sz="2200" b="1" dirty="0"/>
                  <a:t>3,92</a:t>
                </a:r>
                <a:r>
                  <a:rPr lang="en-US" sz="2200" dirty="0"/>
                  <a:t> and Apple’s is </a:t>
                </a:r>
                <a:r>
                  <a:rPr lang="en-US" sz="2200" b="1" dirty="0"/>
                  <a:t>1,30</a:t>
                </a:r>
                <a:endParaRPr lang="fi-FI" sz="2200" b="1" dirty="0"/>
              </a:p>
              <a:p>
                <a:pPr marL="1211507" lvl="1" indent="-457200"/>
                <a:endParaRPr lang="fi-FI" dirty="0"/>
              </a:p>
              <a:p>
                <a:pPr algn="r"/>
                <a:r>
                  <a:rPr lang="en-US" dirty="0"/>
                  <a:t>	</a:t>
                </a:r>
                <a:endParaRPr lang="fi-FI"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1"/>
              </p:nvPr>
            </p:nvSpPr>
            <p:spPr>
              <a:xfrm>
                <a:off x="389804" y="1591903"/>
                <a:ext cx="11323863" cy="4065947"/>
              </a:xfrm>
              <a:blipFill>
                <a:blip r:embed="rId3"/>
                <a:stretch>
                  <a:fillRect r="-1453"/>
                </a:stretch>
              </a:blipFill>
            </p:spPr>
            <p:txBody>
              <a:bodyPr/>
              <a:lstStyle/>
              <a:p>
                <a:r>
                  <a:rPr lang="en-US">
                    <a:noFill/>
                  </a:rPr>
                  <a:t> </a:t>
                </a:r>
              </a:p>
            </p:txBody>
          </p:sp>
        </mc:Fallback>
      </mc:AlternateContent>
      <p:sp>
        <p:nvSpPr>
          <p:cNvPr id="4" name="TextBox 3"/>
          <p:cNvSpPr txBox="1"/>
          <p:nvPr/>
        </p:nvSpPr>
        <p:spPr>
          <a:xfrm>
            <a:off x="2390228" y="6227072"/>
            <a:ext cx="7323015" cy="461665"/>
          </a:xfrm>
          <a:prstGeom prst="rect">
            <a:avLst/>
          </a:prstGeom>
          <a:noFill/>
        </p:spPr>
        <p:txBody>
          <a:bodyPr wrap="square" rtlCol="0">
            <a:spAutoFit/>
          </a:bodyPr>
          <a:lstStyle/>
          <a:p>
            <a:r>
              <a:rPr lang="fi-FI" sz="800" dirty="0">
                <a:hlinkClick r:id="rId4"/>
              </a:rPr>
              <a:t>https://www.macrotrends.net/stocks/charts/AAPL/apple/current-ratio</a:t>
            </a:r>
            <a:endParaRPr lang="fi-FI" sz="800" dirty="0"/>
          </a:p>
          <a:p>
            <a:r>
              <a:rPr lang="fi-FI" sz="800" dirty="0">
                <a:hlinkClick r:id="rId5"/>
              </a:rPr>
              <a:t>https://www.macrotrends.net/stocks/charts/GOOG/alphabet/current-ratio</a:t>
            </a:r>
            <a:endParaRPr lang="fi-FI" sz="800" dirty="0"/>
          </a:p>
          <a:p>
            <a:endParaRPr lang="fi-FI" sz="800" dirty="0"/>
          </a:p>
        </p:txBody>
      </p:sp>
      <p:cxnSp>
        <p:nvCxnSpPr>
          <p:cNvPr id="6" name="Straight Connector 5"/>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00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Spotify’s financial indicators</a:t>
            </a:r>
            <a:endParaRPr lang="fi-FI" sz="4000"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1"/>
              </p:nvPr>
            </p:nvSpPr>
            <p:spPr>
              <a:xfrm>
                <a:off x="389804" y="1591903"/>
                <a:ext cx="11323863" cy="4065947"/>
              </a:xfrm>
            </p:spPr>
            <p:txBody>
              <a:bodyPr/>
              <a:lstStyle/>
              <a:p>
                <a:r>
                  <a:rPr lang="en-US" sz="2200" dirty="0"/>
                  <a:t>Solvency:</a:t>
                </a:r>
              </a:p>
              <a:p>
                <a:r>
                  <a:rPr lang="en-US" sz="2200" dirty="0"/>
                  <a:t>	Debt ratio</a:t>
                </a:r>
                <a14:m>
                  <m:oMath xmlns:m="http://schemas.openxmlformats.org/officeDocument/2006/math">
                    <m:r>
                      <a:rPr lang="en-US" sz="2200" b="1" i="0" smtClean="0">
                        <a:latin typeface="Cambria Math" panose="02040503050406030204" pitchFamily="18" charset="0"/>
                      </a:rPr>
                      <m:t>−%=</m:t>
                    </m:r>
                    <m:r>
                      <a:rPr lang="en-US" sz="2200" b="0">
                        <a:latin typeface="Cambria Math" panose="02040503050406030204" pitchFamily="18" charset="0"/>
                      </a:rPr>
                      <m:t>100</m:t>
                    </m:r>
                    <m:r>
                      <a:rPr lang="en-US" sz="2200">
                        <a:latin typeface="Cambria Math" panose="02040503050406030204" pitchFamily="18" charset="0"/>
                      </a:rPr>
                      <m:t>∗</m:t>
                    </m:r>
                    <m:r>
                      <a:rPr lang="en-US" sz="2200" i="1">
                        <a:latin typeface="Cambria Math" panose="02040503050406030204" pitchFamily="18" charset="0"/>
                      </a:rPr>
                      <m:t> </m:t>
                    </m:r>
                    <m:f>
                      <m:fPr>
                        <m:ctrlPr>
                          <a:rPr lang="en-US" sz="2200" b="0" i="1" smtClean="0">
                            <a:latin typeface="Cambria Math" panose="02040503050406030204" pitchFamily="18" charset="0"/>
                          </a:rPr>
                        </m:ctrlPr>
                      </m:fPr>
                      <m:num>
                        <m:r>
                          <a:rPr lang="fi-FI" sz="2200" b="0" i="1" smtClean="0">
                            <a:latin typeface="Cambria Math" panose="02040503050406030204" pitchFamily="18" charset="0"/>
                          </a:rPr>
                          <m:t>𝑇𝑜𝑡𝑎𝑙</m:t>
                        </m:r>
                        <m:r>
                          <a:rPr lang="fi-FI" sz="2200" b="0" i="1" smtClean="0">
                            <a:latin typeface="Cambria Math" panose="02040503050406030204" pitchFamily="18" charset="0"/>
                          </a:rPr>
                          <m:t> </m:t>
                        </m:r>
                        <m:r>
                          <a:rPr lang="fi-FI" sz="2200" b="0" i="1" smtClean="0">
                            <a:latin typeface="Cambria Math" panose="02040503050406030204" pitchFamily="18" charset="0"/>
                          </a:rPr>
                          <m:t>𝐷𝑒𝑏𝑡𝑠</m:t>
                        </m:r>
                        <m:r>
                          <a:rPr lang="en-US" sz="2200" b="0" i="1" smtClean="0">
                            <a:latin typeface="Cambria Math" panose="02040503050406030204" pitchFamily="18" charset="0"/>
                          </a:rPr>
                          <m:t> </m:t>
                        </m:r>
                      </m:num>
                      <m:den>
                        <m:r>
                          <a:rPr lang="fi-FI" sz="2200" b="0" i="1" smtClean="0">
                            <a:latin typeface="Cambria Math" panose="02040503050406030204" pitchFamily="18" charset="0"/>
                          </a:rPr>
                          <m:t>𝑇𝑜𝑡𝑎𝑙</m:t>
                        </m:r>
                        <m:r>
                          <a:rPr lang="fi-FI" sz="2200" b="0" i="1" smtClean="0">
                            <a:latin typeface="Cambria Math" panose="02040503050406030204" pitchFamily="18" charset="0"/>
                          </a:rPr>
                          <m:t> </m:t>
                        </m:r>
                        <m:r>
                          <a:rPr lang="fi-FI" sz="2200" b="0" i="1" smtClean="0">
                            <a:latin typeface="Cambria Math" panose="02040503050406030204" pitchFamily="18" charset="0"/>
                          </a:rPr>
                          <m:t>𝐴𝑠𝑠𝑒𝑡𝑠</m:t>
                        </m:r>
                      </m:den>
                    </m:f>
                    <m:r>
                      <a:rPr lang="en-US" sz="2200" b="1" i="0" smtClean="0">
                        <a:latin typeface="Cambria Math" panose="02040503050406030204" pitchFamily="18" charset="0"/>
                      </a:rPr>
                      <m:t>=</m:t>
                    </m:r>
                    <m:r>
                      <a:rPr lang="en-US" sz="2200" b="0">
                        <a:latin typeface="Cambria Math" panose="02040503050406030204" pitchFamily="18" charset="0"/>
                      </a:rPr>
                      <m:t>100</m:t>
                    </m:r>
                    <m:r>
                      <a:rPr lang="en-US" sz="2200">
                        <a:latin typeface="Cambria Math" panose="02040503050406030204" pitchFamily="18" charset="0"/>
                      </a:rPr>
                      <m:t>∗</m:t>
                    </m:r>
                    <m:r>
                      <a:rPr lang="en-US" sz="2200" i="1">
                        <a:latin typeface="Cambria Math" panose="02040503050406030204" pitchFamily="18" charset="0"/>
                      </a:rPr>
                      <m:t> </m:t>
                    </m:r>
                    <m:f>
                      <m:fPr>
                        <m:ctrlPr>
                          <a:rPr lang="en-US" sz="2200" b="0" i="1">
                            <a:latin typeface="Cambria Math" panose="02040503050406030204" pitchFamily="18" charset="0"/>
                          </a:rPr>
                        </m:ctrlPr>
                      </m:fPr>
                      <m:num>
                        <m:r>
                          <a:rPr lang="en-US" sz="2200" b="0" i="1" smtClean="0">
                            <a:latin typeface="Cambria Math" panose="02040503050406030204" pitchFamily="18" charset="0"/>
                          </a:rPr>
                          <m:t>0 </m:t>
                        </m:r>
                        <m:r>
                          <a:rPr lang="en-US" sz="2200" b="0" i="1" smtClean="0">
                            <a:latin typeface="Cambria Math" panose="02040503050406030204" pitchFamily="18" charset="0"/>
                          </a:rPr>
                          <m:t>𝑀</m:t>
                        </m:r>
                        <m:r>
                          <a:rPr lang="en-US" sz="2200" b="0" i="1" smtClean="0">
                            <a:latin typeface="Cambria Math" panose="02040503050406030204" pitchFamily="18" charset="0"/>
                          </a:rPr>
                          <m:t>€</m:t>
                        </m:r>
                      </m:num>
                      <m:den>
                        <m:r>
                          <a:rPr lang="en-US" sz="2200" b="0" i="1" smtClean="0">
                            <a:latin typeface="Cambria Math" panose="02040503050406030204" pitchFamily="18" charset="0"/>
                          </a:rPr>
                          <m:t>2147 </m:t>
                        </m:r>
                        <m:r>
                          <a:rPr lang="en-US" sz="2200" b="0" i="1" smtClean="0">
                            <a:latin typeface="Cambria Math" panose="02040503050406030204" pitchFamily="18" charset="0"/>
                          </a:rPr>
                          <m:t>𝑀</m:t>
                        </m:r>
                        <m:r>
                          <a:rPr lang="en-US" sz="2200" b="0" i="1" smtClean="0">
                            <a:latin typeface="Cambria Math" panose="02040503050406030204" pitchFamily="18" charset="0"/>
                          </a:rPr>
                          <m:t>€</m:t>
                        </m:r>
                      </m:den>
                    </m:f>
                    <m:r>
                      <a:rPr lang="en-US" sz="2200" b="0" i="1" smtClean="0">
                        <a:latin typeface="Cambria Math" panose="02040503050406030204" pitchFamily="18" charset="0"/>
                      </a:rPr>
                      <m:t>=0 %</m:t>
                    </m:r>
                  </m:oMath>
                </a14:m>
                <a:r>
                  <a:rPr lang="fi-FI" sz="2200" dirty="0"/>
                  <a:t> </a:t>
                </a:r>
              </a:p>
              <a:p>
                <a:pPr marL="1211507" lvl="1" indent="-457200">
                  <a:lnSpc>
                    <a:spcPct val="100000"/>
                  </a:lnSpc>
                </a:pPr>
                <a:r>
                  <a:rPr lang="en-US" sz="2200" dirty="0"/>
                  <a:t>Spotify had no interest-bearing debt at the end of 2018</a:t>
                </a:r>
              </a:p>
              <a:p>
                <a:pPr marL="1211507" lvl="1" indent="-457200">
                  <a:lnSpc>
                    <a:spcPct val="100000"/>
                  </a:lnSpc>
                </a:pPr>
                <a:r>
                  <a:rPr lang="en-US" sz="2200" dirty="0"/>
                  <a:t>In the case of Spotify, the interest-bearing debt had been converted into equity</a:t>
                </a:r>
              </a:p>
              <a:p>
                <a:pPr lvl="1" indent="0">
                  <a:lnSpc>
                    <a:spcPct val="100000"/>
                  </a:lnSpc>
                  <a:buNone/>
                </a:pPr>
                <a:r>
                  <a:rPr lang="en-US" sz="2200" dirty="0"/>
                  <a:t>     -</a:t>
                </a:r>
                <a:r>
                  <a:rPr lang="en-US" sz="1600" dirty="0"/>
                  <a:t>- Debtors were able to collect debts in the form of shares</a:t>
                </a:r>
              </a:p>
              <a:p>
                <a:pPr lvl="1" indent="0">
                  <a:lnSpc>
                    <a:spcPct val="100000"/>
                  </a:lnSpc>
                  <a:buNone/>
                </a:pPr>
                <a:r>
                  <a:rPr lang="en-US" sz="2200" dirty="0"/>
                  <a:t>Alphabet’s debt ratio is </a:t>
                </a:r>
                <a:r>
                  <a:rPr lang="en-US" sz="2200" b="1" dirty="0"/>
                  <a:t>2 %</a:t>
                </a:r>
                <a:r>
                  <a:rPr lang="en-US" sz="2200" dirty="0"/>
                  <a:t> and Apple’s is </a:t>
                </a:r>
                <a:r>
                  <a:rPr lang="en-US" sz="2200" b="1" dirty="0"/>
                  <a:t>79 %</a:t>
                </a:r>
              </a:p>
              <a:p>
                <a:pPr marL="1211507" lvl="1" indent="-457200">
                  <a:lnSpc>
                    <a:spcPct val="100000"/>
                  </a:lnSpc>
                </a:pPr>
                <a:r>
                  <a:rPr lang="en-US" sz="2200" dirty="0"/>
                  <a:t>The level of indebtedness can vary widely between companies in the industry</a:t>
                </a:r>
                <a:endParaRPr lang="fi-FI" dirty="0"/>
              </a:p>
              <a:p>
                <a:pPr algn="r"/>
                <a:r>
                  <a:rPr lang="en-US" dirty="0"/>
                  <a:t>	</a:t>
                </a:r>
                <a:endParaRPr lang="fi-FI"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1"/>
              </p:nvPr>
            </p:nvSpPr>
            <p:spPr>
              <a:xfrm>
                <a:off x="389804" y="1591903"/>
                <a:ext cx="11323863" cy="4065947"/>
              </a:xfrm>
              <a:blipFill>
                <a:blip r:embed="rId3"/>
                <a:stretch>
                  <a:fillRect l="-1507" t="-1949"/>
                </a:stretch>
              </a:blipFill>
            </p:spPr>
            <p:txBody>
              <a:bodyPr/>
              <a:lstStyle/>
              <a:p>
                <a:r>
                  <a:rPr lang="fi-FI">
                    <a:noFill/>
                  </a:rPr>
                  <a:t> </a:t>
                </a:r>
              </a:p>
            </p:txBody>
          </p:sp>
        </mc:Fallback>
      </mc:AlternateContent>
      <p:sp>
        <p:nvSpPr>
          <p:cNvPr id="4" name="TextBox 3"/>
          <p:cNvSpPr txBox="1"/>
          <p:nvPr/>
        </p:nvSpPr>
        <p:spPr>
          <a:xfrm>
            <a:off x="2390228" y="6227072"/>
            <a:ext cx="7323015" cy="707886"/>
          </a:xfrm>
          <a:prstGeom prst="rect">
            <a:avLst/>
          </a:prstGeom>
          <a:noFill/>
        </p:spPr>
        <p:txBody>
          <a:bodyPr wrap="square" rtlCol="0">
            <a:spAutoFit/>
          </a:bodyPr>
          <a:lstStyle/>
          <a:p>
            <a:r>
              <a:rPr lang="fi-FI" sz="800" dirty="0">
                <a:hlinkClick r:id="rId4"/>
              </a:rPr>
              <a:t>https://www.vox.com/2018/1/3/16847786/spotify-tpg-tencent-debt-dragoneer-ipo-music-streaming</a:t>
            </a:r>
            <a:endParaRPr lang="fi-FI" sz="800" dirty="0"/>
          </a:p>
          <a:p>
            <a:r>
              <a:rPr lang="fi-FI" sz="800" dirty="0">
                <a:hlinkClick r:id="rId5"/>
              </a:rPr>
              <a:t>https://www.macrotrends.net/stocks/charts/AAPL/apple/debt-equity-ratio</a:t>
            </a:r>
            <a:endParaRPr lang="fi-FI" sz="800" dirty="0"/>
          </a:p>
          <a:p>
            <a:r>
              <a:rPr lang="fi-FI" sz="800" dirty="0">
                <a:hlinkClick r:id="rId6"/>
              </a:rPr>
              <a:t>https://www.macrotrends.net/stocks/charts/GOOG/alphabet/debt-equity-ratio</a:t>
            </a:r>
            <a:endParaRPr lang="fi-FI" sz="800" dirty="0"/>
          </a:p>
          <a:p>
            <a:endParaRPr lang="fi-FI" sz="800" dirty="0"/>
          </a:p>
          <a:p>
            <a:endParaRPr lang="fi-FI" sz="800" dirty="0"/>
          </a:p>
        </p:txBody>
      </p:sp>
      <p:cxnSp>
        <p:nvCxnSpPr>
          <p:cNvPr id="6" name="Straight Connector 5"/>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513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600" dirty="0"/>
              <a:t>Assignment 6:</a:t>
            </a:r>
            <a:br>
              <a:rPr lang="en-US" sz="3600" dirty="0"/>
            </a:br>
            <a:r>
              <a:rPr lang="en-US" sz="3600" dirty="0"/>
              <a:t>Financial statements and indicators</a:t>
            </a:r>
            <a:endParaRPr lang="fi-FI" sz="3600" dirty="0"/>
          </a:p>
        </p:txBody>
      </p:sp>
      <p:sp>
        <p:nvSpPr>
          <p:cNvPr id="3" name="Text Placeholder 2"/>
          <p:cNvSpPr>
            <a:spLocks noGrp="1"/>
          </p:cNvSpPr>
          <p:nvPr>
            <p:ph type="body" sz="half" idx="11"/>
          </p:nvPr>
        </p:nvSpPr>
        <p:spPr>
          <a:xfrm>
            <a:off x="955997" y="1180652"/>
            <a:ext cx="10191476" cy="4849567"/>
          </a:xfrm>
        </p:spPr>
        <p:txBody>
          <a:bodyPr anchor="ctr"/>
          <a:lstStyle/>
          <a:p>
            <a:pPr marL="411480" indent="-411480">
              <a:buFont typeface="+mj-lt"/>
              <a:buAutoNum type="arabicPeriod"/>
            </a:pPr>
            <a:r>
              <a:rPr lang="en-US" sz="1600" dirty="0"/>
              <a:t>Financial statements excel file</a:t>
            </a:r>
          </a:p>
          <a:p>
            <a:pPr marL="1097207" lvl="1" indent="-342900"/>
            <a:r>
              <a:rPr lang="en-US" sz="1600" dirty="0"/>
              <a:t>Fill in the Excel file in MyCourses with your own values</a:t>
            </a:r>
          </a:p>
          <a:p>
            <a:pPr marL="1097207" lvl="1" indent="-342900"/>
            <a:r>
              <a:rPr lang="en-US" sz="1600" dirty="0"/>
              <a:t>Approximate the numbers in the grey cells of the Excel file yourself, and add correct formulas in the blue cells</a:t>
            </a:r>
          </a:p>
          <a:p>
            <a:pPr lvl="1" indent="0">
              <a:buNone/>
            </a:pPr>
            <a:r>
              <a:rPr lang="en-US" sz="1400" dirty="0"/>
              <a:t>   - Blue cells’ values ​​are obtained using gray cells’ numbers</a:t>
            </a:r>
          </a:p>
          <a:p>
            <a:pPr lvl="1" indent="0">
              <a:buNone/>
            </a:pPr>
            <a:r>
              <a:rPr lang="en-US" sz="1600" dirty="0"/>
              <a:t>Your company is doing business in years 1-4 and in 5</a:t>
            </a:r>
            <a:r>
              <a:rPr lang="en-US" sz="1600" baseline="30000" dirty="0"/>
              <a:t>th</a:t>
            </a:r>
            <a:r>
              <a:rPr lang="en-US" sz="1600" dirty="0"/>
              <a:t> year it has been closed down</a:t>
            </a:r>
          </a:p>
          <a:p>
            <a:pPr lvl="1" indent="0">
              <a:buNone/>
            </a:pPr>
            <a:r>
              <a:rPr lang="en-US" sz="1400" dirty="0"/>
              <a:t>   - In year 5, net sales, depreciations, debt, fixed assets and working capital will be valued at 0 €</a:t>
            </a:r>
          </a:p>
          <a:p>
            <a:pPr lvl="1" indent="0">
              <a:buNone/>
            </a:pPr>
            <a:r>
              <a:rPr lang="en-US" sz="1600" b="1" dirty="0"/>
              <a:t> Assessment of profitability, liquidity and solvency (1 page)</a:t>
            </a:r>
          </a:p>
          <a:p>
            <a:pPr marL="1040057" lvl="1" indent="-285750"/>
            <a:r>
              <a:rPr lang="en-US" sz="1600" dirty="0"/>
              <a:t>Calculate at least one indicator for profitability, liquidity and solvency</a:t>
            </a:r>
          </a:p>
          <a:p>
            <a:pPr lvl="1" indent="0">
              <a:buNone/>
            </a:pPr>
            <a:r>
              <a:rPr lang="en-US" sz="1600" dirty="0"/>
              <a:t>   </a:t>
            </a:r>
            <a:r>
              <a:rPr lang="en-US" sz="1400" dirty="0"/>
              <a:t>- Balance sheet values ​​for profitability ratios are averaged over two consecutive years!</a:t>
            </a:r>
            <a:endParaRPr lang="en-US" sz="1400" i="1" dirty="0"/>
          </a:p>
          <a:p>
            <a:pPr lvl="1" indent="0">
              <a:buNone/>
            </a:pPr>
            <a:r>
              <a:rPr lang="en-US" sz="1400" i="1" dirty="0"/>
              <a:t>  - The indicators are calculated in an Excel file </a:t>
            </a:r>
            <a:endParaRPr lang="en-US" sz="1400" dirty="0"/>
          </a:p>
          <a:p>
            <a:pPr marL="1040057" lvl="1" indent="-285750"/>
            <a:r>
              <a:rPr lang="en-US" sz="1600" dirty="0"/>
              <a:t>Compare the values ​​of your indicators with those of other companies in the industry</a:t>
            </a:r>
          </a:p>
          <a:p>
            <a:pPr lvl="1" indent="0">
              <a:buNone/>
            </a:pPr>
            <a:r>
              <a:rPr lang="en-US" sz="1400" dirty="0"/>
              <a:t>   - Financial indicators for other companies can be found on the Internet</a:t>
            </a:r>
            <a:r>
              <a:rPr lang="en-US" sz="1400" i="1" dirty="0"/>
              <a:t> </a:t>
            </a:r>
          </a:p>
          <a:p>
            <a:pPr lvl="1" indent="0">
              <a:buNone/>
            </a:pPr>
            <a:r>
              <a:rPr lang="en-US" sz="1400" i="1" dirty="0"/>
              <a:t>   - Compare them in text</a:t>
            </a:r>
          </a:p>
          <a:p>
            <a:pPr algn="ctr"/>
            <a:r>
              <a:rPr lang="en-US" sz="1800" b="1" i="1" dirty="0"/>
              <a:t>Return the Excel file and your text part as a PDF to </a:t>
            </a:r>
            <a:r>
              <a:rPr lang="en-US" sz="1800" i="1" dirty="0"/>
              <a:t>M</a:t>
            </a:r>
            <a:r>
              <a:rPr lang="en-US" sz="1800" b="1" i="1" dirty="0"/>
              <a:t>yCourses!</a:t>
            </a:r>
            <a:endParaRPr lang="fi-FI" sz="1800" b="1" i="1" dirty="0"/>
          </a:p>
        </p:txBody>
      </p:sp>
      <p:cxnSp>
        <p:nvCxnSpPr>
          <p:cNvPr id="5" name="Straight Connector 4"/>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74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600" dirty="0"/>
              <a:t>Assignment 6:</a:t>
            </a:r>
            <a:br>
              <a:rPr lang="fi-FI" sz="3600" dirty="0"/>
            </a:br>
            <a:r>
              <a:rPr lang="en-US" sz="3600" dirty="0"/>
              <a:t>Accounting and profitability</a:t>
            </a:r>
          </a:p>
        </p:txBody>
      </p:sp>
      <p:sp>
        <p:nvSpPr>
          <p:cNvPr id="3" name="Text Placeholder 2"/>
          <p:cNvSpPr>
            <a:spLocks noGrp="1"/>
          </p:cNvSpPr>
          <p:nvPr>
            <p:ph type="body" sz="half" idx="11"/>
          </p:nvPr>
        </p:nvSpPr>
        <p:spPr>
          <a:xfrm>
            <a:off x="543873" y="1222126"/>
            <a:ext cx="11015726" cy="4849567"/>
          </a:xfrm>
        </p:spPr>
        <p:txBody>
          <a:bodyPr anchor="ctr"/>
          <a:lstStyle/>
          <a:p>
            <a:pPr marL="411480" indent="-411480">
              <a:buFont typeface="Arial" panose="020B0604020202020204" pitchFamily="34" charset="0"/>
              <a:buChar char="•"/>
            </a:pPr>
            <a:r>
              <a:rPr lang="fi-FI" sz="2400" dirty="0"/>
              <a:t>Return Excel-</a:t>
            </a:r>
            <a:r>
              <a:rPr lang="fi-FI" sz="2400" dirty="0" err="1"/>
              <a:t>file</a:t>
            </a:r>
            <a:r>
              <a:rPr lang="fi-FI" sz="2400" dirty="0"/>
              <a:t> and a pdf </a:t>
            </a:r>
            <a:r>
              <a:rPr lang="fi-FI" sz="2400" dirty="0" err="1"/>
              <a:t>with</a:t>
            </a:r>
            <a:r>
              <a:rPr lang="fi-FI" sz="2400" dirty="0"/>
              <a:t> </a:t>
            </a:r>
            <a:r>
              <a:rPr lang="fi-FI" sz="2400" dirty="0" err="1"/>
              <a:t>the</a:t>
            </a:r>
            <a:r>
              <a:rPr lang="fi-FI" sz="2400" dirty="0"/>
              <a:t> </a:t>
            </a:r>
            <a:r>
              <a:rPr lang="fi-FI" sz="2400" dirty="0" err="1"/>
              <a:t>text</a:t>
            </a:r>
            <a:r>
              <a:rPr lang="fi-FI" sz="2400" dirty="0"/>
              <a:t> </a:t>
            </a:r>
            <a:r>
              <a:rPr lang="fi-FI" sz="2400" dirty="0" err="1"/>
              <a:t>part</a:t>
            </a:r>
            <a:r>
              <a:rPr lang="fi-FI" sz="2400" dirty="0"/>
              <a:t> to </a:t>
            </a:r>
            <a:r>
              <a:rPr lang="fi-FI" sz="2400" dirty="0" err="1"/>
              <a:t>MyCourses</a:t>
            </a:r>
            <a:r>
              <a:rPr lang="fi-FI" sz="2400" dirty="0"/>
              <a:t>. </a:t>
            </a:r>
            <a:r>
              <a:rPr lang="en-US" sz="2400" dirty="0"/>
              <a:t>The weekly assignment must be returned on Sunday the 6</a:t>
            </a:r>
            <a:r>
              <a:rPr lang="en-US" sz="2400" baseline="30000" dirty="0"/>
              <a:t>th</a:t>
            </a:r>
            <a:r>
              <a:rPr lang="en-US" sz="2400" dirty="0"/>
              <a:t> of November by 18.00 (in two weeks)</a:t>
            </a:r>
          </a:p>
          <a:p>
            <a:pPr marL="411480" indent="-411480">
              <a:buFont typeface="Arial" panose="020B0604020202020204" pitchFamily="34" charset="0"/>
              <a:buChar char="•"/>
            </a:pPr>
            <a:r>
              <a:rPr lang="en-US" sz="2400" dirty="0"/>
              <a:t>Include your names and student numbers</a:t>
            </a:r>
          </a:p>
          <a:p>
            <a:pPr marL="411480" indent="-411480">
              <a:buFont typeface="Arial" panose="020B0604020202020204" pitchFamily="34" charset="0"/>
              <a:buChar char="•"/>
            </a:pPr>
            <a:r>
              <a:rPr lang="en-US" sz="2400" dirty="0"/>
              <a:t>Remember to give feedback: </a:t>
            </a:r>
          </a:p>
          <a:p>
            <a:pPr marL="971488" lvl="1" indent="-342899">
              <a:lnSpc>
                <a:spcPct val="100000"/>
              </a:lnSpc>
              <a:buSzPts val="1200"/>
              <a:buFont typeface="Arial"/>
              <a:buAutoNum type="arabicPeriod"/>
            </a:pPr>
            <a:r>
              <a:rPr lang="en-US" sz="1200" dirty="0"/>
              <a:t>How long did it take to do the assignment?</a:t>
            </a:r>
            <a:endParaRPr lang="en-US" dirty="0"/>
          </a:p>
          <a:p>
            <a:pPr marL="971488" lvl="1" indent="-342899">
              <a:lnSpc>
                <a:spcPct val="100000"/>
              </a:lnSpc>
              <a:spcBef>
                <a:spcPts val="375"/>
              </a:spcBef>
              <a:buClr>
                <a:schemeClr val="dk1"/>
              </a:buClr>
              <a:buSzPts val="1200"/>
              <a:buFont typeface="Arial"/>
              <a:buAutoNum type="arabicPeriod"/>
            </a:pPr>
            <a:r>
              <a:rPr lang="en-US" sz="1200" dirty="0"/>
              <a:t>What new did you learn?</a:t>
            </a:r>
            <a:endParaRPr lang="en-US" dirty="0"/>
          </a:p>
          <a:p>
            <a:pPr marL="971488" lvl="1" indent="-342899">
              <a:lnSpc>
                <a:spcPct val="100000"/>
              </a:lnSpc>
              <a:buSzPts val="1200"/>
              <a:buFont typeface="Arial"/>
              <a:buAutoNum type="arabicPeriod"/>
            </a:pPr>
            <a:r>
              <a:rPr lang="en-US" sz="1200" dirty="0"/>
              <a:t>What should be developed in this exercise?</a:t>
            </a:r>
            <a:endParaRPr lang="en-US" dirty="0"/>
          </a:p>
          <a:p>
            <a:pPr marL="971488" lvl="1" indent="-342899">
              <a:lnSpc>
                <a:spcPct val="100000"/>
              </a:lnSpc>
              <a:buSzPts val="1200"/>
              <a:buFont typeface="Arial"/>
              <a:buAutoNum type="arabicPeriod"/>
            </a:pPr>
            <a:r>
              <a:rPr lang="en-US" sz="1200" dirty="0"/>
              <a:t>General comments on the course so far?</a:t>
            </a:r>
          </a:p>
          <a:p>
            <a:pPr marL="628589" lvl="1" indent="0">
              <a:lnSpc>
                <a:spcPct val="100000"/>
              </a:lnSpc>
              <a:buSzPts val="1200"/>
              <a:buNone/>
            </a:pPr>
            <a:endParaRPr lang="en-US" sz="2000" dirty="0"/>
          </a:p>
        </p:txBody>
      </p:sp>
      <p:cxnSp>
        <p:nvCxnSpPr>
          <p:cNvPr id="5" name="Straight Connector 4"/>
          <p:cNvCxnSpPr/>
          <p:nvPr/>
        </p:nvCxnSpPr>
        <p:spPr>
          <a:xfrm flipV="1">
            <a:off x="491778" y="5955126"/>
            <a:ext cx="11095745" cy="130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3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611506" y="1906"/>
          <a:ext cx="1904" cy="1904"/>
        </p:xfrm>
        <a:graphic>
          <a:graphicData uri="http://schemas.openxmlformats.org/presentationml/2006/ole">
            <mc:AlternateContent xmlns:mc="http://schemas.openxmlformats.org/markup-compatibility/2006">
              <mc:Choice xmlns:v="urn:schemas-microsoft-com:vml" Requires="v">
                <p:oleObj name="think-cell Slide" r:id="rId11" imgW="518" imgH="516" progId="TCLayout.ActiveDocument.1">
                  <p:embed/>
                </p:oleObj>
              </mc:Choice>
              <mc:Fallback>
                <p:oleObj name="think-cell Slide" r:id="rId11" imgW="518" imgH="516" progId="TCLayout.ActiveDocument.1">
                  <p:embed/>
                  <p:pic>
                    <p:nvPicPr>
                      <p:cNvPr id="5" name="Object 4" hidden="1"/>
                      <p:cNvPicPr/>
                      <p:nvPr/>
                    </p:nvPicPr>
                    <p:blipFill>
                      <a:blip r:embed="rId12"/>
                      <a:stretch>
                        <a:fillRect/>
                      </a:stretch>
                    </p:blipFill>
                    <p:spPr>
                      <a:xfrm>
                        <a:off x="611506" y="1906"/>
                        <a:ext cx="1904" cy="1904"/>
                      </a:xfrm>
                      <a:prstGeom prst="rect">
                        <a:avLst/>
                      </a:prstGeom>
                    </p:spPr>
                  </p:pic>
                </p:oleObj>
              </mc:Fallback>
            </mc:AlternateContent>
          </a:graphicData>
        </a:graphic>
      </p:graphicFrame>
      <p:sp>
        <p:nvSpPr>
          <p:cNvPr id="8" name="Rectangle 7" hidden="1"/>
          <p:cNvSpPr/>
          <p:nvPr>
            <p:custDataLst>
              <p:tags r:id="rId2"/>
            </p:custDataLst>
          </p:nvPr>
        </p:nvSpPr>
        <p:spPr bwMode="auto">
          <a:xfrm>
            <a:off x="609600" y="0"/>
            <a:ext cx="1905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2400" dirty="0">
              <a:latin typeface="NimbusSan" panose="02020500000000000000" pitchFamily="18" charset="0"/>
              <a:ea typeface="ＭＳ Ｐゴシック" panose="020B0600070205080204" pitchFamily="34" charset="-128"/>
              <a:sym typeface="NimbusSan" panose="02020500000000000000" pitchFamily="18" charset="0"/>
            </a:endParaRPr>
          </a:p>
        </p:txBody>
      </p:sp>
      <p:sp>
        <p:nvSpPr>
          <p:cNvPr id="12" name="Text Placeholder 3">
            <a:hlinkClick r:id="" action="ppaction://noaction"/>
          </p:cNvPr>
          <p:cNvSpPr>
            <a:spLocks noGrp="1"/>
          </p:cNvSpPr>
          <p:nvPr>
            <p:custDataLst>
              <p:tags r:id="rId3"/>
            </p:custDataLst>
          </p:nvPr>
        </p:nvSpPr>
        <p:spPr bwMode="gray">
          <a:xfrm>
            <a:off x="2745106" y="1586002"/>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Spotify’s financial statement</a:t>
            </a:r>
            <a:endParaRPr lang="fi-FI" sz="2400" dirty="0">
              <a:solidFill>
                <a:schemeClr val="bg1"/>
              </a:solidFill>
              <a:cs typeface="Times New Roman" panose="02020603050405020304" pitchFamily="18" charset="0"/>
              <a:sym typeface="NimbusSan" panose="02020500000000000000" pitchFamily="18" charset="0"/>
            </a:endParaRPr>
          </a:p>
        </p:txBody>
      </p:sp>
      <p:sp>
        <p:nvSpPr>
          <p:cNvPr id="47" name="Text Placeholder 3">
            <a:hlinkClick r:id="" action="ppaction://noaction"/>
          </p:cNvPr>
          <p:cNvSpPr>
            <a:spLocks noGrp="1"/>
          </p:cNvSpPr>
          <p:nvPr>
            <p:custDataLst>
              <p:tags r:id="rId4"/>
            </p:custDataLst>
          </p:nvPr>
        </p:nvSpPr>
        <p:spPr bwMode="gray">
          <a:xfrm>
            <a:off x="3312034" y="2181403"/>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tx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Market share, revenue and net income</a:t>
            </a:r>
          </a:p>
        </p:txBody>
      </p:sp>
      <p:sp>
        <p:nvSpPr>
          <p:cNvPr id="63" name="Text Placeholder 3">
            <a:hlinkClick r:id="rId13" action="ppaction://hlinksldjump"/>
          </p:cNvPr>
          <p:cNvSpPr>
            <a:spLocks noGrp="1"/>
          </p:cNvSpPr>
          <p:nvPr>
            <p:custDataLst>
              <p:tags r:id="rId5"/>
            </p:custDataLst>
          </p:nvPr>
        </p:nvSpPr>
        <p:spPr bwMode="gray">
          <a:xfrm>
            <a:off x="3312034" y="2709562"/>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Cash flow statement </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2" name="Title 1"/>
          <p:cNvSpPr>
            <a:spLocks noGrp="1"/>
          </p:cNvSpPr>
          <p:nvPr>
            <p:ph type="ctrTitle"/>
          </p:nvPr>
        </p:nvSpPr>
        <p:spPr>
          <a:xfrm>
            <a:off x="2203807" y="395198"/>
            <a:ext cx="9848850" cy="900202"/>
          </a:xfrm>
        </p:spPr>
        <p:txBody>
          <a:bodyPr anchor="t"/>
          <a:lstStyle/>
          <a:p>
            <a:pPr algn="ctr"/>
            <a:r>
              <a:rPr lang="en-US" sz="4320" dirty="0">
                <a:latin typeface="+mn-lt"/>
                <a:cs typeface="Times New Roman" panose="02020603050405020304" pitchFamily="18" charset="0"/>
              </a:rPr>
              <a:t>In this exercise:</a:t>
            </a:r>
          </a:p>
        </p:txBody>
      </p:sp>
      <p:sp>
        <p:nvSpPr>
          <p:cNvPr id="11" name="Text Placeholder 3">
            <a:hlinkClick r:id="" action="ppaction://noaction"/>
          </p:cNvPr>
          <p:cNvSpPr>
            <a:spLocks noGrp="1"/>
          </p:cNvSpPr>
          <p:nvPr>
            <p:custDataLst>
              <p:tags r:id="rId6"/>
            </p:custDataLst>
          </p:nvPr>
        </p:nvSpPr>
        <p:spPr bwMode="gray">
          <a:xfrm>
            <a:off x="3312034" y="3261424"/>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Liquidity</a:t>
            </a:r>
          </a:p>
        </p:txBody>
      </p:sp>
      <p:sp>
        <p:nvSpPr>
          <p:cNvPr id="13" name="Text Placeholder 3">
            <a:hlinkClick r:id="rId13" action="ppaction://hlinksldjump"/>
          </p:cNvPr>
          <p:cNvSpPr>
            <a:spLocks noGrp="1"/>
          </p:cNvSpPr>
          <p:nvPr>
            <p:custDataLst>
              <p:tags r:id="rId7"/>
            </p:custDataLst>
          </p:nvPr>
        </p:nvSpPr>
        <p:spPr bwMode="gray">
          <a:xfrm>
            <a:off x="3312034" y="3775617"/>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Balance sheet</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14" name="Text Placeholder 3">
            <a:hlinkClick r:id="rId13" action="ppaction://hlinksldjump"/>
          </p:cNvPr>
          <p:cNvSpPr>
            <a:spLocks noGrp="1"/>
          </p:cNvSpPr>
          <p:nvPr>
            <p:custDataLst>
              <p:tags r:id="rId8"/>
            </p:custDataLst>
          </p:nvPr>
        </p:nvSpPr>
        <p:spPr bwMode="gray">
          <a:xfrm>
            <a:off x="2745105" y="4458991"/>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fi-FI" sz="2400" dirty="0">
                <a:solidFill>
                  <a:schemeClr val="bg1"/>
                </a:solidFill>
                <a:latin typeface="+mj-lt"/>
                <a:cs typeface="Times New Roman" panose="02020603050405020304" pitchFamily="18" charset="0"/>
                <a:sym typeface="NimbusSan" panose="02020500000000000000" pitchFamily="18" charset="0"/>
              </a:rPr>
              <a:t>Financial </a:t>
            </a:r>
            <a:r>
              <a:rPr lang="en-US" sz="2400" dirty="0">
                <a:solidFill>
                  <a:schemeClr val="bg1"/>
                </a:solidFill>
                <a:latin typeface="+mj-lt"/>
                <a:cs typeface="Times New Roman" panose="02020603050405020304" pitchFamily="18" charset="0"/>
                <a:sym typeface="NimbusSan" panose="02020500000000000000" pitchFamily="18" charset="0"/>
              </a:rPr>
              <a:t>indicators</a:t>
            </a:r>
          </a:p>
        </p:txBody>
      </p:sp>
    </p:spTree>
    <p:extLst>
      <p:ext uri="{BB962C8B-B14F-4D97-AF65-F5344CB8AC3E}">
        <p14:creationId xmlns:p14="http://schemas.microsoft.com/office/powerpoint/2010/main" val="260351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611506" y="1906"/>
          <a:ext cx="1904" cy="1904"/>
        </p:xfrm>
        <a:graphic>
          <a:graphicData uri="http://schemas.openxmlformats.org/presentationml/2006/ole">
            <mc:AlternateContent xmlns:mc="http://schemas.openxmlformats.org/markup-compatibility/2006">
              <mc:Choice xmlns:v="urn:schemas-microsoft-com:vml" Requires="v">
                <p:oleObj name="think-cell Slide" r:id="rId11" imgW="518" imgH="516" progId="TCLayout.ActiveDocument.1">
                  <p:embed/>
                </p:oleObj>
              </mc:Choice>
              <mc:Fallback>
                <p:oleObj name="think-cell Slide" r:id="rId11" imgW="518" imgH="516" progId="TCLayout.ActiveDocument.1">
                  <p:embed/>
                  <p:pic>
                    <p:nvPicPr>
                      <p:cNvPr id="5" name="Object 4" hidden="1"/>
                      <p:cNvPicPr/>
                      <p:nvPr/>
                    </p:nvPicPr>
                    <p:blipFill>
                      <a:blip r:embed="rId12"/>
                      <a:stretch>
                        <a:fillRect/>
                      </a:stretch>
                    </p:blipFill>
                    <p:spPr>
                      <a:xfrm>
                        <a:off x="611506" y="1906"/>
                        <a:ext cx="1904" cy="1904"/>
                      </a:xfrm>
                      <a:prstGeom prst="rect">
                        <a:avLst/>
                      </a:prstGeom>
                    </p:spPr>
                  </p:pic>
                </p:oleObj>
              </mc:Fallback>
            </mc:AlternateContent>
          </a:graphicData>
        </a:graphic>
      </p:graphicFrame>
      <p:sp>
        <p:nvSpPr>
          <p:cNvPr id="8" name="Rectangle 7" hidden="1"/>
          <p:cNvSpPr/>
          <p:nvPr>
            <p:custDataLst>
              <p:tags r:id="rId2"/>
            </p:custDataLst>
          </p:nvPr>
        </p:nvSpPr>
        <p:spPr bwMode="auto">
          <a:xfrm>
            <a:off x="609600" y="0"/>
            <a:ext cx="1905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2400" dirty="0">
              <a:latin typeface="NimbusSan" panose="02020500000000000000" pitchFamily="18" charset="0"/>
              <a:ea typeface="ＭＳ Ｐゴシック" panose="020B0600070205080204" pitchFamily="34" charset="-128"/>
              <a:sym typeface="NimbusSan" panose="02020500000000000000" pitchFamily="18" charset="0"/>
            </a:endParaRPr>
          </a:p>
        </p:txBody>
      </p:sp>
      <p:sp>
        <p:nvSpPr>
          <p:cNvPr id="12" name="Text Placeholder 3">
            <a:hlinkClick r:id="" action="ppaction://noaction"/>
          </p:cNvPr>
          <p:cNvSpPr>
            <a:spLocks noGrp="1"/>
          </p:cNvSpPr>
          <p:nvPr>
            <p:custDataLst>
              <p:tags r:id="rId3"/>
            </p:custDataLst>
          </p:nvPr>
        </p:nvSpPr>
        <p:spPr bwMode="gray">
          <a:xfrm>
            <a:off x="2745106" y="1586002"/>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Spotify’s financial statement</a:t>
            </a:r>
            <a:endParaRPr lang="fi-FI" sz="2400" dirty="0">
              <a:solidFill>
                <a:schemeClr val="bg1"/>
              </a:solidFill>
              <a:cs typeface="Times New Roman" panose="02020603050405020304" pitchFamily="18" charset="0"/>
              <a:sym typeface="NimbusSan" panose="02020500000000000000" pitchFamily="18" charset="0"/>
            </a:endParaRPr>
          </a:p>
        </p:txBody>
      </p:sp>
      <p:sp>
        <p:nvSpPr>
          <p:cNvPr id="47" name="Text Placeholder 3">
            <a:hlinkClick r:id="" action="ppaction://noaction"/>
          </p:cNvPr>
          <p:cNvSpPr>
            <a:spLocks noGrp="1"/>
          </p:cNvSpPr>
          <p:nvPr>
            <p:custDataLst>
              <p:tags r:id="rId4"/>
            </p:custDataLst>
          </p:nvPr>
        </p:nvSpPr>
        <p:spPr bwMode="gray">
          <a:xfrm>
            <a:off x="3312034" y="2181403"/>
            <a:ext cx="6701790" cy="609600"/>
          </a:xfrm>
          <a:prstGeom prst="rect">
            <a:avLst/>
          </a:prstGeom>
          <a:noFill/>
          <a:ln w="28575">
            <a:solidFill>
              <a:schemeClr val="accent6"/>
            </a:solid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tx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Market share, revenue and net income</a:t>
            </a:r>
          </a:p>
        </p:txBody>
      </p:sp>
      <p:sp>
        <p:nvSpPr>
          <p:cNvPr id="63" name="Text Placeholder 3">
            <a:hlinkClick r:id="rId13" action="ppaction://hlinksldjump"/>
          </p:cNvPr>
          <p:cNvSpPr>
            <a:spLocks noGrp="1"/>
          </p:cNvSpPr>
          <p:nvPr>
            <p:custDataLst>
              <p:tags r:id="rId5"/>
            </p:custDataLst>
          </p:nvPr>
        </p:nvSpPr>
        <p:spPr bwMode="gray">
          <a:xfrm>
            <a:off x="3312034" y="2709562"/>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Cash flow statement </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2" name="Title 1"/>
          <p:cNvSpPr>
            <a:spLocks noGrp="1"/>
          </p:cNvSpPr>
          <p:nvPr>
            <p:ph type="ctrTitle"/>
          </p:nvPr>
        </p:nvSpPr>
        <p:spPr>
          <a:xfrm>
            <a:off x="2203807" y="395198"/>
            <a:ext cx="9848850" cy="900202"/>
          </a:xfrm>
        </p:spPr>
        <p:txBody>
          <a:bodyPr anchor="t"/>
          <a:lstStyle/>
          <a:p>
            <a:pPr algn="ctr"/>
            <a:r>
              <a:rPr lang="en-US" sz="4320" dirty="0">
                <a:cs typeface="Times New Roman" panose="02020603050405020304" pitchFamily="18" charset="0"/>
              </a:rPr>
              <a:t>In this exercise:</a:t>
            </a:r>
            <a:endParaRPr lang="fi-FI" sz="4320" dirty="0">
              <a:latin typeface="+mn-lt"/>
              <a:cs typeface="Times New Roman" panose="02020603050405020304" pitchFamily="18" charset="0"/>
            </a:endParaRPr>
          </a:p>
        </p:txBody>
      </p:sp>
      <p:sp>
        <p:nvSpPr>
          <p:cNvPr id="11" name="Text Placeholder 3">
            <a:hlinkClick r:id="" action="ppaction://noaction"/>
          </p:cNvPr>
          <p:cNvSpPr>
            <a:spLocks noGrp="1"/>
          </p:cNvSpPr>
          <p:nvPr>
            <p:custDataLst>
              <p:tags r:id="rId6"/>
            </p:custDataLst>
          </p:nvPr>
        </p:nvSpPr>
        <p:spPr bwMode="gray">
          <a:xfrm>
            <a:off x="3312034" y="3261424"/>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Liquidity</a:t>
            </a:r>
          </a:p>
        </p:txBody>
      </p:sp>
      <p:sp>
        <p:nvSpPr>
          <p:cNvPr id="13" name="Text Placeholder 3">
            <a:hlinkClick r:id="rId13" action="ppaction://hlinksldjump"/>
          </p:cNvPr>
          <p:cNvSpPr>
            <a:spLocks noGrp="1"/>
          </p:cNvSpPr>
          <p:nvPr>
            <p:custDataLst>
              <p:tags r:id="rId7"/>
            </p:custDataLst>
          </p:nvPr>
        </p:nvSpPr>
        <p:spPr bwMode="gray">
          <a:xfrm>
            <a:off x="3312034" y="3775617"/>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Balance sheet</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14" name="Text Placeholder 3">
            <a:hlinkClick r:id="rId13" action="ppaction://hlinksldjump"/>
          </p:cNvPr>
          <p:cNvSpPr>
            <a:spLocks noGrp="1"/>
          </p:cNvSpPr>
          <p:nvPr>
            <p:custDataLst>
              <p:tags r:id="rId8"/>
            </p:custDataLst>
          </p:nvPr>
        </p:nvSpPr>
        <p:spPr bwMode="gray">
          <a:xfrm>
            <a:off x="2745105" y="4458991"/>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fi-FI" sz="2400" dirty="0">
                <a:solidFill>
                  <a:schemeClr val="bg1"/>
                </a:solidFill>
                <a:latin typeface="+mj-lt"/>
                <a:cs typeface="Times New Roman" panose="02020603050405020304" pitchFamily="18" charset="0"/>
                <a:sym typeface="NimbusSan" panose="02020500000000000000" pitchFamily="18" charset="0"/>
              </a:rPr>
              <a:t>Financial </a:t>
            </a:r>
            <a:r>
              <a:rPr lang="en-US" sz="2400" dirty="0">
                <a:solidFill>
                  <a:schemeClr val="bg1"/>
                </a:solidFill>
                <a:latin typeface="+mj-lt"/>
                <a:cs typeface="Times New Roman" panose="02020603050405020304" pitchFamily="18" charset="0"/>
                <a:sym typeface="NimbusSan" panose="02020500000000000000" pitchFamily="18" charset="0"/>
              </a:rPr>
              <a:t>indicators</a:t>
            </a:r>
          </a:p>
        </p:txBody>
      </p:sp>
    </p:spTree>
    <p:extLst>
      <p:ext uri="{BB962C8B-B14F-4D97-AF65-F5344CB8AC3E}">
        <p14:creationId xmlns:p14="http://schemas.microsoft.com/office/powerpoint/2010/main" val="334426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Market share</a:t>
            </a:r>
            <a:endParaRPr lang="fi-FI" sz="4000" dirty="0"/>
          </a:p>
        </p:txBody>
      </p:sp>
      <p:sp>
        <p:nvSpPr>
          <p:cNvPr id="3" name="Text Placeholder 2"/>
          <p:cNvSpPr>
            <a:spLocks noGrp="1"/>
          </p:cNvSpPr>
          <p:nvPr>
            <p:ph type="body" sz="half" idx="11"/>
          </p:nvPr>
        </p:nvSpPr>
        <p:spPr>
          <a:xfrm>
            <a:off x="389804" y="1318545"/>
            <a:ext cx="11323863" cy="4065947"/>
          </a:xfrm>
        </p:spPr>
        <p:txBody>
          <a:bodyPr anchor="ctr"/>
          <a:lstStyle/>
          <a:p>
            <a:pPr marL="457200" indent="-457200">
              <a:buFont typeface="Arial" panose="020B0604020202020204" pitchFamily="34" charset="0"/>
              <a:buChar char="•"/>
            </a:pPr>
            <a:r>
              <a:rPr lang="en-US" sz="2200" dirty="0"/>
              <a:t>Music streaming service, released in 2008</a:t>
            </a:r>
          </a:p>
          <a:p>
            <a:pPr marL="1211507" lvl="1" indent="-457200">
              <a:lnSpc>
                <a:spcPct val="100000"/>
              </a:lnSpc>
            </a:pPr>
            <a:r>
              <a:rPr lang="en-US" sz="2200" dirty="0"/>
              <a:t>381 million active users in September 2021, of which 172 million are paying "premium" users</a:t>
            </a:r>
            <a:endParaRPr lang="en-US" sz="2200" b="0" dirty="0"/>
          </a:p>
          <a:p>
            <a:pPr marL="457200" indent="-457200">
              <a:buFont typeface="Arial" panose="020B0604020202020204" pitchFamily="34" charset="0"/>
              <a:buChar char="•"/>
            </a:pPr>
            <a:r>
              <a:rPr lang="en-US" sz="2200" dirty="0"/>
              <a:t>Spotify Global Market Share 30% (as of Q1 2020)</a:t>
            </a:r>
          </a:p>
          <a:p>
            <a:pPr marL="1211507" lvl="1" indent="-457200">
              <a:lnSpc>
                <a:spcPct val="100000"/>
              </a:lnSpc>
            </a:pPr>
            <a:r>
              <a:rPr lang="en-US" sz="2200" dirty="0"/>
              <a:t>The highest market share in the industry</a:t>
            </a:r>
            <a:endParaRPr lang="en-US" sz="2200" b="0" dirty="0"/>
          </a:p>
          <a:p>
            <a:pPr marL="457200" indent="-457200">
              <a:buFont typeface="Arial" panose="020B0604020202020204" pitchFamily="34" charset="0"/>
              <a:buChar char="•"/>
            </a:pPr>
            <a:r>
              <a:rPr lang="en-US" sz="2200" dirty="0"/>
              <a:t>Spotify has agreements with major record labels</a:t>
            </a:r>
          </a:p>
          <a:p>
            <a:pPr marL="1211507" lvl="1" indent="-457200">
              <a:lnSpc>
                <a:spcPct val="100000"/>
              </a:lnSpc>
            </a:pPr>
            <a:r>
              <a:rPr lang="en-US" sz="2200" dirty="0"/>
              <a:t>The rights to use their music</a:t>
            </a:r>
          </a:p>
        </p:txBody>
      </p:sp>
      <p:sp>
        <p:nvSpPr>
          <p:cNvPr id="4" name="TextBox 3"/>
          <p:cNvSpPr txBox="1"/>
          <p:nvPr/>
        </p:nvSpPr>
        <p:spPr>
          <a:xfrm>
            <a:off x="2674044" y="6120734"/>
            <a:ext cx="8844322" cy="646331"/>
          </a:xfrm>
          <a:prstGeom prst="rect">
            <a:avLst/>
          </a:prstGeom>
          <a:noFill/>
        </p:spPr>
        <p:txBody>
          <a:bodyPr wrap="square" rtlCol="0">
            <a:spAutoFit/>
          </a:bodyPr>
          <a:lstStyle/>
          <a:p>
            <a:r>
              <a:rPr lang="fi-FI" sz="900" dirty="0">
                <a:hlinkClick r:id="rId3"/>
              </a:rPr>
              <a:t>https://newsroom.spotify.com/company-info/</a:t>
            </a:r>
          </a:p>
          <a:p>
            <a:r>
              <a:rPr lang="fi-FI" sz="900" dirty="0">
                <a:hlinkClick r:id="rId3"/>
              </a:rPr>
              <a:t>https://www.businessofapps.com/data/spotify-statistics/</a:t>
            </a:r>
            <a:endParaRPr lang="fi-FI" sz="900" dirty="0"/>
          </a:p>
          <a:p>
            <a:r>
              <a:rPr lang="fi-FI" sz="900" dirty="0"/>
              <a:t>https://www.statista.com/statistics/653926/music-streaming-service-subscriber-share/</a:t>
            </a:r>
          </a:p>
          <a:p>
            <a:r>
              <a:rPr lang="fi-FI" sz="900" dirty="0">
                <a:hlinkClick r:id="rId4"/>
              </a:rPr>
              <a:t>https://www.rollingstone.com/music/music-news/spotify-record-labels-dispute-720512/</a:t>
            </a:r>
            <a:endParaRPr lang="fi-FI" sz="900" dirty="0"/>
          </a:p>
        </p:txBody>
      </p:sp>
      <p:cxnSp>
        <p:nvCxnSpPr>
          <p:cNvPr id="13" name="Straight Connector 12"/>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14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4000" dirty="0"/>
              <a:t>Revenue and net income</a:t>
            </a:r>
            <a:endParaRPr lang="fi-FI" sz="4000" dirty="0"/>
          </a:p>
        </p:txBody>
      </p:sp>
      <p:sp>
        <p:nvSpPr>
          <p:cNvPr id="3" name="Text Placeholder 2"/>
          <p:cNvSpPr>
            <a:spLocks noGrp="1"/>
          </p:cNvSpPr>
          <p:nvPr>
            <p:ph type="body" sz="half" idx="11"/>
          </p:nvPr>
        </p:nvSpPr>
        <p:spPr>
          <a:xfrm>
            <a:off x="389804" y="1440678"/>
            <a:ext cx="5228584" cy="4065947"/>
          </a:xfrm>
        </p:spPr>
        <p:txBody>
          <a:bodyPr anchor="ctr"/>
          <a:lstStyle/>
          <a:p>
            <a:pPr marL="457200" indent="-457200">
              <a:buFont typeface="Arial" panose="020B0604020202020204" pitchFamily="34" charset="0"/>
              <a:buChar char="•"/>
            </a:pPr>
            <a:r>
              <a:rPr lang="en-US" sz="2200" dirty="0"/>
              <a:t>Despite increasing revenue, Spotify has always made yearly net losses </a:t>
            </a:r>
          </a:p>
          <a:p>
            <a:pPr marL="457200" indent="-457200">
              <a:buFont typeface="Arial" panose="020B0604020202020204" pitchFamily="34" charset="0"/>
              <a:buChar char="•"/>
            </a:pPr>
            <a:r>
              <a:rPr lang="en-US" sz="2200" dirty="0"/>
              <a:t>How is this possible?</a:t>
            </a:r>
          </a:p>
          <a:p>
            <a:endParaRPr lang="en-US" sz="2200" dirty="0"/>
          </a:p>
        </p:txBody>
      </p:sp>
      <p:sp>
        <p:nvSpPr>
          <p:cNvPr id="6" name="TextBox 5"/>
          <p:cNvSpPr txBox="1"/>
          <p:nvPr/>
        </p:nvSpPr>
        <p:spPr>
          <a:xfrm>
            <a:off x="2697490" y="6281533"/>
            <a:ext cx="8844322" cy="507831"/>
          </a:xfrm>
          <a:prstGeom prst="rect">
            <a:avLst/>
          </a:prstGeom>
          <a:noFill/>
        </p:spPr>
        <p:txBody>
          <a:bodyPr wrap="square" rtlCol="0">
            <a:spAutoFit/>
          </a:bodyPr>
          <a:lstStyle/>
          <a:p>
            <a:r>
              <a:rPr lang="en-US" sz="900" dirty="0"/>
              <a:t>Data: https://www.businessofapps.com/data/spotify-statistics/</a:t>
            </a:r>
          </a:p>
          <a:p>
            <a:endParaRPr lang="en-US" sz="900" dirty="0"/>
          </a:p>
          <a:p>
            <a:endParaRPr lang="fi-FI" sz="900" dirty="0"/>
          </a:p>
        </p:txBody>
      </p:sp>
      <p:cxnSp>
        <p:nvCxnSpPr>
          <p:cNvPr id="7" name="Straight Connector 6"/>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8CE7C445-310E-4849-8D21-EFAAC3CAB20D}"/>
              </a:ext>
            </a:extLst>
          </p:cNvPr>
          <p:cNvGraphicFramePr>
            <a:graphicFrameLocks/>
          </p:cNvGraphicFramePr>
          <p:nvPr>
            <p:extLst>
              <p:ext uri="{D42A27DB-BD31-4B8C-83A1-F6EECF244321}">
                <p14:modId xmlns:p14="http://schemas.microsoft.com/office/powerpoint/2010/main" val="1656410045"/>
              </p:ext>
            </p:extLst>
          </p:nvPr>
        </p:nvGraphicFramePr>
        <p:xfrm>
          <a:off x="5572125" y="967739"/>
          <a:ext cx="6619875" cy="4652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27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611506" y="1906"/>
          <a:ext cx="1904" cy="1904"/>
        </p:xfrm>
        <a:graphic>
          <a:graphicData uri="http://schemas.openxmlformats.org/presentationml/2006/ole">
            <mc:AlternateContent xmlns:mc="http://schemas.openxmlformats.org/markup-compatibility/2006">
              <mc:Choice xmlns:v="urn:schemas-microsoft-com:vml" Requires="v">
                <p:oleObj name="think-cell Slide" r:id="rId11" imgW="518" imgH="516" progId="TCLayout.ActiveDocument.1">
                  <p:embed/>
                </p:oleObj>
              </mc:Choice>
              <mc:Fallback>
                <p:oleObj name="think-cell Slide" r:id="rId11" imgW="518" imgH="516" progId="TCLayout.ActiveDocument.1">
                  <p:embed/>
                  <p:pic>
                    <p:nvPicPr>
                      <p:cNvPr id="5" name="Object 4" hidden="1"/>
                      <p:cNvPicPr/>
                      <p:nvPr/>
                    </p:nvPicPr>
                    <p:blipFill>
                      <a:blip r:embed="rId12"/>
                      <a:stretch>
                        <a:fillRect/>
                      </a:stretch>
                    </p:blipFill>
                    <p:spPr>
                      <a:xfrm>
                        <a:off x="611506" y="1906"/>
                        <a:ext cx="1904" cy="1904"/>
                      </a:xfrm>
                      <a:prstGeom prst="rect">
                        <a:avLst/>
                      </a:prstGeom>
                    </p:spPr>
                  </p:pic>
                </p:oleObj>
              </mc:Fallback>
            </mc:AlternateContent>
          </a:graphicData>
        </a:graphic>
      </p:graphicFrame>
      <p:sp>
        <p:nvSpPr>
          <p:cNvPr id="8" name="Rectangle 7" hidden="1"/>
          <p:cNvSpPr/>
          <p:nvPr>
            <p:custDataLst>
              <p:tags r:id="rId2"/>
            </p:custDataLst>
          </p:nvPr>
        </p:nvSpPr>
        <p:spPr bwMode="auto">
          <a:xfrm>
            <a:off x="609600" y="0"/>
            <a:ext cx="190500"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fi-FI" sz="2400" dirty="0">
              <a:latin typeface="NimbusSan" panose="02020500000000000000" pitchFamily="18" charset="0"/>
              <a:ea typeface="ＭＳ Ｐゴシック" panose="020B0600070205080204" pitchFamily="34" charset="-128"/>
              <a:sym typeface="NimbusSan" panose="02020500000000000000" pitchFamily="18" charset="0"/>
            </a:endParaRPr>
          </a:p>
        </p:txBody>
      </p:sp>
      <p:sp>
        <p:nvSpPr>
          <p:cNvPr id="12" name="Text Placeholder 3">
            <a:hlinkClick r:id="" action="ppaction://noaction"/>
          </p:cNvPr>
          <p:cNvSpPr>
            <a:spLocks noGrp="1"/>
          </p:cNvSpPr>
          <p:nvPr>
            <p:custDataLst>
              <p:tags r:id="rId3"/>
            </p:custDataLst>
          </p:nvPr>
        </p:nvSpPr>
        <p:spPr bwMode="gray">
          <a:xfrm>
            <a:off x="2745106" y="1586002"/>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Spotify’s financial statement</a:t>
            </a:r>
            <a:endParaRPr lang="fi-FI" sz="2400" dirty="0">
              <a:solidFill>
                <a:schemeClr val="bg1"/>
              </a:solidFill>
              <a:cs typeface="Times New Roman" panose="02020603050405020304" pitchFamily="18" charset="0"/>
              <a:sym typeface="NimbusSan" panose="02020500000000000000" pitchFamily="18" charset="0"/>
            </a:endParaRPr>
          </a:p>
        </p:txBody>
      </p:sp>
      <p:sp>
        <p:nvSpPr>
          <p:cNvPr id="47" name="Text Placeholder 3">
            <a:hlinkClick r:id="" action="ppaction://noaction"/>
          </p:cNvPr>
          <p:cNvSpPr>
            <a:spLocks noGrp="1"/>
          </p:cNvSpPr>
          <p:nvPr>
            <p:custDataLst>
              <p:tags r:id="rId4"/>
            </p:custDataLst>
          </p:nvPr>
        </p:nvSpPr>
        <p:spPr bwMode="gray">
          <a:xfrm>
            <a:off x="3312034" y="2181403"/>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tx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Market share, revenue and net income</a:t>
            </a:r>
          </a:p>
        </p:txBody>
      </p:sp>
      <p:sp>
        <p:nvSpPr>
          <p:cNvPr id="63" name="Text Placeholder 3">
            <a:hlinkClick r:id="rId13" action="ppaction://hlinksldjump"/>
          </p:cNvPr>
          <p:cNvSpPr>
            <a:spLocks noGrp="1"/>
          </p:cNvSpPr>
          <p:nvPr>
            <p:custDataLst>
              <p:tags r:id="rId5"/>
            </p:custDataLst>
          </p:nvPr>
        </p:nvSpPr>
        <p:spPr bwMode="gray">
          <a:xfrm>
            <a:off x="3312034" y="2709562"/>
            <a:ext cx="6701790" cy="609600"/>
          </a:xfrm>
          <a:prstGeom prst="rect">
            <a:avLst/>
          </a:prstGeom>
          <a:noFill/>
          <a:ln w="28575">
            <a:solidFill>
              <a:schemeClr val="bg1"/>
            </a:solid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Cash flow statement </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2" name="Title 1"/>
          <p:cNvSpPr>
            <a:spLocks noGrp="1"/>
          </p:cNvSpPr>
          <p:nvPr>
            <p:ph type="ctrTitle"/>
          </p:nvPr>
        </p:nvSpPr>
        <p:spPr>
          <a:xfrm>
            <a:off x="2203807" y="395198"/>
            <a:ext cx="9848850" cy="900202"/>
          </a:xfrm>
        </p:spPr>
        <p:txBody>
          <a:bodyPr anchor="t"/>
          <a:lstStyle/>
          <a:p>
            <a:pPr algn="ctr"/>
            <a:r>
              <a:rPr lang="en-US" sz="4320" dirty="0">
                <a:cs typeface="Times New Roman" panose="02020603050405020304" pitchFamily="18" charset="0"/>
              </a:rPr>
              <a:t>In this exercise:</a:t>
            </a:r>
            <a:endParaRPr lang="fi-FI" sz="4320" dirty="0">
              <a:latin typeface="+mn-lt"/>
              <a:cs typeface="Times New Roman" panose="02020603050405020304" pitchFamily="18" charset="0"/>
            </a:endParaRPr>
          </a:p>
        </p:txBody>
      </p:sp>
      <p:sp>
        <p:nvSpPr>
          <p:cNvPr id="11" name="Text Placeholder 3">
            <a:hlinkClick r:id="" action="ppaction://noaction"/>
          </p:cNvPr>
          <p:cNvSpPr>
            <a:spLocks noGrp="1"/>
          </p:cNvSpPr>
          <p:nvPr>
            <p:custDataLst>
              <p:tags r:id="rId6"/>
            </p:custDataLst>
          </p:nvPr>
        </p:nvSpPr>
        <p:spPr bwMode="gray">
          <a:xfrm>
            <a:off x="3312034" y="3261424"/>
            <a:ext cx="6701790" cy="609600"/>
          </a:xfrm>
          <a:prstGeom prst="rect">
            <a:avLst/>
          </a:prstGeom>
          <a:noFill/>
          <a:ln w="952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cs typeface="Times New Roman" panose="02020603050405020304" pitchFamily="18" charset="0"/>
                <a:sym typeface="NimbusSan" panose="02020500000000000000" pitchFamily="18" charset="0"/>
              </a:rPr>
              <a:t>Liquidity</a:t>
            </a:r>
          </a:p>
        </p:txBody>
      </p:sp>
      <p:sp>
        <p:nvSpPr>
          <p:cNvPr id="13" name="Text Placeholder 3">
            <a:hlinkClick r:id="rId13" action="ppaction://hlinksldjump"/>
          </p:cNvPr>
          <p:cNvSpPr>
            <a:spLocks noGrp="1"/>
          </p:cNvSpPr>
          <p:nvPr>
            <p:custDataLst>
              <p:tags r:id="rId7"/>
            </p:custDataLst>
          </p:nvPr>
        </p:nvSpPr>
        <p:spPr bwMode="gray">
          <a:xfrm>
            <a:off x="3312034" y="3775617"/>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400" dirty="0">
                <a:solidFill>
                  <a:schemeClr val="bg1"/>
                </a:solidFill>
                <a:latin typeface="+mj-lt"/>
                <a:cs typeface="Times New Roman" panose="02020603050405020304" pitchFamily="18" charset="0"/>
                <a:sym typeface="NimbusSan" panose="02020500000000000000" pitchFamily="18" charset="0"/>
              </a:rPr>
              <a:t>Balance sheet</a:t>
            </a:r>
            <a:endParaRPr lang="fi-FI" sz="2400" dirty="0">
              <a:solidFill>
                <a:schemeClr val="bg1"/>
              </a:solidFill>
              <a:latin typeface="+mj-lt"/>
              <a:cs typeface="Times New Roman" panose="02020603050405020304" pitchFamily="18" charset="0"/>
              <a:sym typeface="NimbusSan" panose="02020500000000000000" pitchFamily="18" charset="0"/>
            </a:endParaRPr>
          </a:p>
        </p:txBody>
      </p:sp>
      <p:sp>
        <p:nvSpPr>
          <p:cNvPr id="14" name="Text Placeholder 3">
            <a:hlinkClick r:id="rId13" action="ppaction://hlinksldjump"/>
          </p:cNvPr>
          <p:cNvSpPr>
            <a:spLocks noGrp="1"/>
          </p:cNvSpPr>
          <p:nvPr>
            <p:custDataLst>
              <p:tags r:id="rId8"/>
            </p:custDataLst>
          </p:nvPr>
        </p:nvSpPr>
        <p:spPr bwMode="gray">
          <a:xfrm>
            <a:off x="2745105" y="4458991"/>
            <a:ext cx="6701790" cy="609600"/>
          </a:xfrm>
          <a:prstGeom prst="rect">
            <a:avLst/>
          </a:prstGeom>
          <a:noFill/>
          <a:ln w="28575">
            <a:noFill/>
          </a:ln>
          <a:extLst>
            <a:ext uri="{909E8E84-426E-40dd-AFC4-6F175D3DCCD1}">
              <a14:hiddenFill xmlns:a14="http://schemas.microsoft.com/office/drawing/2010/main" xmlns="">
                <a:solidFill>
                  <a:scrgbClr r="0" g="0" b="0"/>
                </a:solidFill>
              </a14:hiddenFill>
            </a:ext>
            <a:ext uri="{91240B29-F687-4f45-9708-019B960494DF}">
              <a14:hiddenLine xmlns:a14="http://schemas.microsoft.com/office/drawing/2010/main" xmlns="" w="9525">
                <a:solidFill>
                  <a:schemeClr val="bg1"/>
                </a:solidFill>
              </a14:hiddenLine>
            </a:ext>
          </a:extLst>
        </p:spPr>
        <p:txBody>
          <a:bodyPr wrap="square" lIns="121920" tIns="121920" rIns="0" bIns="121920" numCol="1" spcCol="0" anchor="ctr"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fi-FI" sz="2400" dirty="0">
                <a:solidFill>
                  <a:schemeClr val="bg1"/>
                </a:solidFill>
                <a:latin typeface="+mj-lt"/>
                <a:cs typeface="Times New Roman" panose="02020603050405020304" pitchFamily="18" charset="0"/>
                <a:sym typeface="NimbusSan" panose="02020500000000000000" pitchFamily="18" charset="0"/>
              </a:rPr>
              <a:t>Financial </a:t>
            </a:r>
            <a:r>
              <a:rPr lang="en-US" sz="2400" dirty="0">
                <a:solidFill>
                  <a:schemeClr val="bg1"/>
                </a:solidFill>
                <a:latin typeface="+mj-lt"/>
                <a:cs typeface="Times New Roman" panose="02020603050405020304" pitchFamily="18" charset="0"/>
                <a:sym typeface="NimbusSan" panose="02020500000000000000" pitchFamily="18" charset="0"/>
              </a:rPr>
              <a:t>indicators</a:t>
            </a:r>
          </a:p>
        </p:txBody>
      </p:sp>
    </p:spTree>
    <p:extLst>
      <p:ext uri="{BB962C8B-B14F-4D97-AF65-F5344CB8AC3E}">
        <p14:creationId xmlns:p14="http://schemas.microsoft.com/office/powerpoint/2010/main" val="207460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9804" y="1119177"/>
            <a:ext cx="3043960" cy="204312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xt Placeholder 1"/>
          <p:cNvSpPr>
            <a:spLocks noGrp="1"/>
          </p:cNvSpPr>
          <p:nvPr>
            <p:ph type="body" sz="half" idx="10"/>
          </p:nvPr>
        </p:nvSpPr>
        <p:spPr/>
        <p:txBody>
          <a:bodyPr/>
          <a:lstStyle/>
          <a:p>
            <a:r>
              <a:rPr lang="en-US" sz="4000" i="1" dirty="0"/>
              <a:t>Cash flow from operating activities CF</a:t>
            </a:r>
            <a:r>
              <a:rPr lang="en-US" sz="4000" i="1" baseline="-25000" dirty="0"/>
              <a:t>OPS</a:t>
            </a:r>
            <a:endParaRPr lang="fi-FI" sz="4000" baseline="-25000" dirty="0"/>
          </a:p>
        </p:txBody>
      </p:sp>
      <p:sp>
        <p:nvSpPr>
          <p:cNvPr id="3" name="Text Placeholder 2"/>
          <p:cNvSpPr>
            <a:spLocks noGrp="1"/>
          </p:cNvSpPr>
          <p:nvPr>
            <p:ph type="body" sz="half" idx="11"/>
          </p:nvPr>
        </p:nvSpPr>
        <p:spPr>
          <a:xfrm>
            <a:off x="109538" y="1282281"/>
            <a:ext cx="3324226" cy="4151311"/>
          </a:xfrm>
        </p:spPr>
        <p:txBody>
          <a:bodyPr anchor="ctr"/>
          <a:lstStyle/>
          <a:p>
            <a:r>
              <a:rPr lang="en-US" sz="1800" b="0" dirty="0"/>
              <a:t>      CF</a:t>
            </a:r>
            <a:r>
              <a:rPr lang="en-US" sz="1800" b="0" baseline="-25000" dirty="0"/>
              <a:t>OPS</a:t>
            </a:r>
            <a:r>
              <a:rPr lang="en-US" sz="1800" b="0" dirty="0"/>
              <a:t> =</a:t>
            </a:r>
            <a:r>
              <a:rPr lang="en-US" sz="1800" dirty="0"/>
              <a:t>Net income</a:t>
            </a:r>
            <a:endParaRPr lang="en-US" sz="1800" b="0" dirty="0"/>
          </a:p>
          <a:p>
            <a:pPr lvl="1" indent="0">
              <a:buNone/>
            </a:pPr>
            <a:r>
              <a:rPr lang="en-US" sz="1800" dirty="0"/>
              <a:t>+</a:t>
            </a:r>
            <a:r>
              <a:rPr lang="en-US" sz="1800" b="0" dirty="0"/>
              <a:t> Non-Cash expenditures</a:t>
            </a:r>
          </a:p>
          <a:p>
            <a:pPr lvl="1" indent="0">
              <a:buNone/>
            </a:pPr>
            <a:r>
              <a:rPr lang="en-US" sz="1800" b="0" dirty="0"/>
              <a:t>- </a:t>
            </a:r>
            <a:r>
              <a:rPr lang="en-US" sz="1800" dirty="0"/>
              <a:t>non-cash income</a:t>
            </a:r>
            <a:r>
              <a:rPr lang="en-US" sz="1800" b="0" dirty="0"/>
              <a:t> </a:t>
            </a:r>
          </a:p>
          <a:p>
            <a:pPr lvl="1" indent="0">
              <a:buNone/>
            </a:pPr>
            <a:r>
              <a:rPr lang="en-US" sz="1800" dirty="0"/>
              <a:t>- change in working capital</a:t>
            </a:r>
          </a:p>
          <a:p>
            <a:pPr lvl="1" indent="0">
              <a:buNone/>
            </a:pPr>
            <a:endParaRPr lang="en-US" sz="1800" b="0" dirty="0"/>
          </a:p>
          <a:p>
            <a:pPr lvl="1" indent="0">
              <a:buNone/>
            </a:pPr>
            <a:r>
              <a:rPr lang="en-US" sz="1800" dirty="0"/>
              <a:t>Non-cash expenditures include depreciation</a:t>
            </a:r>
          </a:p>
          <a:p>
            <a:pPr lvl="1" indent="0">
              <a:buNone/>
            </a:pPr>
            <a:endParaRPr lang="en-US" sz="1800" dirty="0"/>
          </a:p>
          <a:p>
            <a:pPr lvl="1" indent="0">
              <a:buNone/>
            </a:pPr>
            <a:r>
              <a:rPr lang="en-US" sz="1800" dirty="0" err="1"/>
              <a:t>CF</a:t>
            </a:r>
            <a:r>
              <a:rPr lang="en-US" sz="1800" b="0" baseline="-25000" dirty="0" err="1"/>
              <a:t>ops</a:t>
            </a:r>
            <a:r>
              <a:rPr lang="en-US" sz="1800" b="0" baseline="-25000" dirty="0"/>
              <a:t> </a:t>
            </a:r>
            <a:r>
              <a:rPr lang="en-US" sz="1800" dirty="0"/>
              <a:t>is the total cash flow from operating activities</a:t>
            </a:r>
            <a:endParaRPr lang="en-US" sz="1800" b="0" dirty="0"/>
          </a:p>
          <a:p>
            <a:endParaRPr lang="en-US" sz="1800" dirty="0"/>
          </a:p>
        </p:txBody>
      </p:sp>
      <p:cxnSp>
        <p:nvCxnSpPr>
          <p:cNvPr id="8" name="Straight Connector 7"/>
          <p:cNvCxnSpPr/>
          <p:nvPr/>
        </p:nvCxnSpPr>
        <p:spPr>
          <a:xfrm>
            <a:off x="389804" y="5890260"/>
            <a:ext cx="11323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FA0D8C-120F-4148-996A-2E8AD4C5AD2B}"/>
              </a:ext>
            </a:extLst>
          </p:cNvPr>
          <p:cNvSpPr txBox="1"/>
          <p:nvPr/>
        </p:nvSpPr>
        <p:spPr>
          <a:xfrm>
            <a:off x="2697490" y="6281533"/>
            <a:ext cx="8844322" cy="369332"/>
          </a:xfrm>
          <a:prstGeom prst="rect">
            <a:avLst/>
          </a:prstGeom>
          <a:noFill/>
        </p:spPr>
        <p:txBody>
          <a:bodyPr wrap="square" rtlCol="0">
            <a:spAutoFit/>
          </a:bodyPr>
          <a:lstStyle/>
          <a:p>
            <a:r>
              <a:rPr lang="en-US" sz="900" dirty="0"/>
              <a:t>Data: </a:t>
            </a:r>
            <a:r>
              <a:rPr lang="en-US" sz="900" dirty="0">
                <a:hlinkClick r:id="rId3"/>
              </a:rPr>
              <a:t>https://www.marketwatch.com/investing/stock/spot/financials/cash-flow</a:t>
            </a:r>
            <a:endParaRPr lang="en-US" sz="900" dirty="0"/>
          </a:p>
          <a:p>
            <a:endParaRPr lang="fi-FI" sz="900" dirty="0"/>
          </a:p>
        </p:txBody>
      </p:sp>
      <p:pic>
        <p:nvPicPr>
          <p:cNvPr id="15362" name="Picture 2">
            <a:extLst>
              <a:ext uri="{FF2B5EF4-FFF2-40B4-BE49-F238E27FC236}">
                <a16:creationId xmlns:a16="http://schemas.microsoft.com/office/drawing/2014/main" id="{97A472D0-54D1-42A4-B81C-2A3503F22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646" y="1119177"/>
            <a:ext cx="8497354" cy="4041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AB566AD-6C9E-48A7-99F1-61A996497194}"/>
              </a:ext>
            </a:extLst>
          </p:cNvPr>
          <p:cNvSpPr/>
          <p:nvPr/>
        </p:nvSpPr>
        <p:spPr>
          <a:xfrm>
            <a:off x="3694646" y="4917998"/>
            <a:ext cx="8497354" cy="242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7335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83B23-AB7B-4521-8BA8-2B051B6F0E83}"/>
              </a:ext>
            </a:extLst>
          </p:cNvPr>
          <p:cNvSpPr/>
          <p:nvPr/>
        </p:nvSpPr>
        <p:spPr>
          <a:xfrm>
            <a:off x="389804" y="1385877"/>
            <a:ext cx="3043960" cy="204312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2">
            <a:extLst>
              <a:ext uri="{FF2B5EF4-FFF2-40B4-BE49-F238E27FC236}">
                <a16:creationId xmlns:a16="http://schemas.microsoft.com/office/drawing/2014/main" id="{69282340-9257-4062-BABF-A5DBF48046B5}"/>
              </a:ext>
            </a:extLst>
          </p:cNvPr>
          <p:cNvSpPr txBox="1">
            <a:spLocks/>
          </p:cNvSpPr>
          <p:nvPr/>
        </p:nvSpPr>
        <p:spPr>
          <a:xfrm>
            <a:off x="287338" y="1475511"/>
            <a:ext cx="3324226" cy="2515722"/>
          </a:xfrm>
          <a:prstGeom prst="rect">
            <a:avLst/>
          </a:prstGeom>
        </p:spPr>
        <p:txBody>
          <a:bodyPr lIns="0" tIns="0" rIns="0" bIns="0" anchor="ctr"/>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kern="1200" baseline="0">
                <a:solidFill>
                  <a:schemeClr val="tx1"/>
                </a:solidFill>
                <a:latin typeface="+mn-lt"/>
                <a:ea typeface="+mn-ea"/>
                <a:cs typeface="+mn-cs"/>
              </a:defRPr>
            </a:lvl1pPr>
            <a:lvl2pPr marL="754307" indent="-325724" algn="l" defTabSz="822880" rtl="0" eaLnBrk="1" latinLnBrk="0" hangingPunct="1">
              <a:lnSpc>
                <a:spcPct val="90000"/>
              </a:lnSpc>
              <a:spcBef>
                <a:spcPts val="450"/>
              </a:spcBef>
              <a:buFont typeface="Arial" panose="020B0604020202020204" pitchFamily="34" charset="0"/>
              <a:buChar char="•"/>
              <a:defRPr sz="2520" kern="1200">
                <a:solidFill>
                  <a:schemeClr val="tx1"/>
                </a:solidFill>
                <a:latin typeface="+mn-lt"/>
                <a:ea typeface="+mn-ea"/>
                <a:cs typeface="+mn-cs"/>
              </a:defRPr>
            </a:lvl2pPr>
            <a:lvl3pPr marL="965740" indent="-211434" algn="l" defTabSz="822880" rtl="0" eaLnBrk="1" latinLnBrk="0" hangingPunct="1">
              <a:lnSpc>
                <a:spcPct val="90000"/>
              </a:lnSpc>
              <a:spcBef>
                <a:spcPts val="450"/>
              </a:spcBef>
              <a:buFont typeface="Arial" panose="020B0604020202020204" pitchFamily="34" charset="0"/>
              <a:buChar char="•"/>
              <a:defRPr sz="1920" kern="1200">
                <a:solidFill>
                  <a:schemeClr val="tx1"/>
                </a:solidFill>
                <a:latin typeface="+mn-lt"/>
                <a:ea typeface="+mn-ea"/>
                <a:cs typeface="+mn-cs"/>
              </a:defRPr>
            </a:lvl3pPr>
            <a:lvl4pPr marL="1234318" indent="0" algn="l" defTabSz="822880" rtl="0" eaLnBrk="1" latinLnBrk="0" hangingPunct="1">
              <a:lnSpc>
                <a:spcPct val="90000"/>
              </a:lnSpc>
              <a:spcBef>
                <a:spcPts val="450"/>
              </a:spcBef>
              <a:buFont typeface="Arial"/>
              <a:buNone/>
              <a:defRPr sz="900" kern="1200">
                <a:solidFill>
                  <a:schemeClr val="tx1"/>
                </a:solidFill>
                <a:latin typeface="+mn-lt"/>
                <a:ea typeface="+mn-ea"/>
                <a:cs typeface="+mn-cs"/>
              </a:defRPr>
            </a:lvl4pPr>
            <a:lvl5pPr marL="1645758" indent="0" algn="l" defTabSz="822880" rtl="0" eaLnBrk="1" latinLnBrk="0" hangingPunct="1">
              <a:lnSpc>
                <a:spcPct val="90000"/>
              </a:lnSpc>
              <a:spcBef>
                <a:spcPts val="450"/>
              </a:spcBef>
              <a:buFont typeface="Arial"/>
              <a:buNone/>
              <a:defRPr sz="900" kern="1200">
                <a:solidFill>
                  <a:schemeClr val="tx1"/>
                </a:solidFill>
                <a:latin typeface="+mn-lt"/>
                <a:ea typeface="+mn-ea"/>
                <a:cs typeface="+mn-cs"/>
              </a:defRPr>
            </a:lvl5pPr>
            <a:lvl6pPr marL="2057196" indent="0" algn="l" defTabSz="822880" rtl="0" eaLnBrk="1" latinLnBrk="0" hangingPunct="1">
              <a:lnSpc>
                <a:spcPct val="90000"/>
              </a:lnSpc>
              <a:spcBef>
                <a:spcPts val="450"/>
              </a:spcBef>
              <a:buFont typeface="Arial"/>
              <a:buNone/>
              <a:defRPr sz="900" kern="1200">
                <a:solidFill>
                  <a:schemeClr val="tx1"/>
                </a:solidFill>
                <a:latin typeface="+mn-lt"/>
                <a:ea typeface="+mn-ea"/>
                <a:cs typeface="+mn-cs"/>
              </a:defRPr>
            </a:lvl6pPr>
            <a:lvl7pPr marL="2468634" indent="0" algn="l" defTabSz="822880" rtl="0" eaLnBrk="1" latinLnBrk="0" hangingPunct="1">
              <a:lnSpc>
                <a:spcPct val="90000"/>
              </a:lnSpc>
              <a:spcBef>
                <a:spcPts val="450"/>
              </a:spcBef>
              <a:buFont typeface="Arial"/>
              <a:buNone/>
              <a:defRPr sz="900" kern="1200">
                <a:solidFill>
                  <a:schemeClr val="tx1"/>
                </a:solidFill>
                <a:latin typeface="+mn-lt"/>
                <a:ea typeface="+mn-ea"/>
                <a:cs typeface="+mn-cs"/>
              </a:defRPr>
            </a:lvl7pPr>
            <a:lvl8pPr marL="2880072" indent="0" algn="l" defTabSz="822880" rtl="0" eaLnBrk="1" latinLnBrk="0" hangingPunct="1">
              <a:lnSpc>
                <a:spcPct val="90000"/>
              </a:lnSpc>
              <a:spcBef>
                <a:spcPts val="450"/>
              </a:spcBef>
              <a:buFont typeface="Arial"/>
              <a:buNone/>
              <a:defRPr sz="900" kern="1200">
                <a:solidFill>
                  <a:schemeClr val="tx1"/>
                </a:solidFill>
                <a:latin typeface="+mn-lt"/>
                <a:ea typeface="+mn-ea"/>
                <a:cs typeface="+mn-cs"/>
              </a:defRPr>
            </a:lvl8pPr>
            <a:lvl9pPr marL="3291516" indent="0" algn="l" defTabSz="822880" rtl="0" eaLnBrk="1" latinLnBrk="0" hangingPunct="1">
              <a:lnSpc>
                <a:spcPct val="90000"/>
              </a:lnSpc>
              <a:spcBef>
                <a:spcPts val="450"/>
              </a:spcBef>
              <a:buFont typeface="Arial"/>
              <a:buNone/>
              <a:defRPr sz="900" kern="1200">
                <a:solidFill>
                  <a:schemeClr val="tx1"/>
                </a:solidFill>
                <a:latin typeface="+mn-lt"/>
                <a:ea typeface="+mn-ea"/>
                <a:cs typeface="+mn-cs"/>
              </a:defRPr>
            </a:lvl9pPr>
          </a:lstStyle>
          <a:p>
            <a:r>
              <a:rPr lang="en-US" sz="1800" b="0" dirty="0"/>
              <a:t>      CF</a:t>
            </a:r>
            <a:r>
              <a:rPr lang="en-US" sz="1800" b="0" baseline="-25000" dirty="0"/>
              <a:t>OPS</a:t>
            </a:r>
            <a:r>
              <a:rPr lang="en-US" sz="1800" b="0" dirty="0"/>
              <a:t> =</a:t>
            </a:r>
            <a:r>
              <a:rPr lang="en-US" sz="1800" dirty="0"/>
              <a:t>Net income</a:t>
            </a:r>
            <a:endParaRPr lang="en-US" sz="1800" b="0" dirty="0"/>
          </a:p>
          <a:p>
            <a:pPr lvl="1" indent="0">
              <a:buFont typeface="Arial" panose="020B0604020202020204" pitchFamily="34" charset="0"/>
              <a:buNone/>
            </a:pPr>
            <a:r>
              <a:rPr lang="en-US" sz="1800" dirty="0"/>
              <a:t>+ Non-Cash expenditures</a:t>
            </a:r>
          </a:p>
          <a:p>
            <a:pPr lvl="1" indent="0">
              <a:buFont typeface="Arial" panose="020B0604020202020204" pitchFamily="34" charset="0"/>
              <a:buNone/>
            </a:pPr>
            <a:r>
              <a:rPr lang="en-US" sz="1800" dirty="0"/>
              <a:t>- non-cash income </a:t>
            </a:r>
          </a:p>
          <a:p>
            <a:pPr lvl="1" indent="0">
              <a:buFont typeface="Arial" panose="020B0604020202020204" pitchFamily="34" charset="0"/>
              <a:buNone/>
            </a:pPr>
            <a:r>
              <a:rPr lang="en-US" sz="1800" dirty="0"/>
              <a:t>- change in working capital</a:t>
            </a:r>
          </a:p>
          <a:p>
            <a:pPr lvl="1" indent="0">
              <a:buFont typeface="Arial" panose="020B0604020202020204" pitchFamily="34" charset="0"/>
              <a:buNone/>
            </a:pPr>
            <a:endParaRPr lang="en-US" sz="1800" dirty="0"/>
          </a:p>
          <a:p>
            <a:endParaRPr lang="en-US" sz="1800" dirty="0"/>
          </a:p>
        </p:txBody>
      </p:sp>
      <p:pic>
        <p:nvPicPr>
          <p:cNvPr id="7" name="Picture 6">
            <a:extLst>
              <a:ext uri="{FF2B5EF4-FFF2-40B4-BE49-F238E27FC236}">
                <a16:creationId xmlns:a16="http://schemas.microsoft.com/office/drawing/2014/main" id="{6ADFA3B7-5157-4221-BC82-034B75B22277}"/>
              </a:ext>
            </a:extLst>
          </p:cNvPr>
          <p:cNvPicPr>
            <a:picLocks noChangeAspect="1"/>
          </p:cNvPicPr>
          <p:nvPr/>
        </p:nvPicPr>
        <p:blipFill>
          <a:blip r:embed="rId3"/>
          <a:stretch>
            <a:fillRect/>
          </a:stretch>
        </p:blipFill>
        <p:spPr>
          <a:xfrm>
            <a:off x="4029139" y="3979323"/>
            <a:ext cx="5130986" cy="2386882"/>
          </a:xfrm>
          <a:prstGeom prst="rect">
            <a:avLst/>
          </a:prstGeom>
        </p:spPr>
      </p:pic>
      <p:pic>
        <p:nvPicPr>
          <p:cNvPr id="9" name="Picture 8">
            <a:extLst>
              <a:ext uri="{FF2B5EF4-FFF2-40B4-BE49-F238E27FC236}">
                <a16:creationId xmlns:a16="http://schemas.microsoft.com/office/drawing/2014/main" id="{8C75B4F3-4235-4EDB-BA3D-69718D38CB85}"/>
              </a:ext>
            </a:extLst>
          </p:cNvPr>
          <p:cNvPicPr>
            <a:picLocks noChangeAspect="1"/>
          </p:cNvPicPr>
          <p:nvPr/>
        </p:nvPicPr>
        <p:blipFill>
          <a:blip r:embed="rId4"/>
          <a:stretch>
            <a:fillRect/>
          </a:stretch>
        </p:blipFill>
        <p:spPr>
          <a:xfrm>
            <a:off x="4029139" y="508083"/>
            <a:ext cx="7055733" cy="2805419"/>
          </a:xfrm>
          <a:prstGeom prst="rect">
            <a:avLst/>
          </a:prstGeom>
        </p:spPr>
      </p:pic>
      <p:sp>
        <p:nvSpPr>
          <p:cNvPr id="10" name="TextBox 9">
            <a:extLst>
              <a:ext uri="{FF2B5EF4-FFF2-40B4-BE49-F238E27FC236}">
                <a16:creationId xmlns:a16="http://schemas.microsoft.com/office/drawing/2014/main" id="{30F52292-88B8-40C9-9336-9A0D8DB04993}"/>
              </a:ext>
            </a:extLst>
          </p:cNvPr>
          <p:cNvSpPr txBox="1"/>
          <p:nvPr/>
        </p:nvSpPr>
        <p:spPr>
          <a:xfrm>
            <a:off x="4029139" y="3544499"/>
            <a:ext cx="4547286" cy="369332"/>
          </a:xfrm>
          <a:prstGeom prst="rect">
            <a:avLst/>
          </a:prstGeom>
          <a:noFill/>
        </p:spPr>
        <p:txBody>
          <a:bodyPr wrap="square" rtlCol="0">
            <a:spAutoFit/>
          </a:bodyPr>
          <a:lstStyle/>
          <a:p>
            <a:r>
              <a:rPr lang="fi-FI" dirty="0" err="1"/>
              <a:t>MyCourses</a:t>
            </a:r>
            <a:r>
              <a:rPr lang="fi-FI" dirty="0"/>
              <a:t> -&gt; Accounting -&gt; </a:t>
            </a:r>
            <a:r>
              <a:rPr lang="fi-FI" dirty="0" err="1"/>
              <a:t>Formulas</a:t>
            </a:r>
            <a:endParaRPr lang="fi-FI" dirty="0"/>
          </a:p>
        </p:txBody>
      </p:sp>
    </p:spTree>
    <p:extLst>
      <p:ext uri="{BB962C8B-B14F-4D97-AF65-F5344CB8AC3E}">
        <p14:creationId xmlns:p14="http://schemas.microsoft.com/office/powerpoint/2010/main" val="1076069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wpTi7fNUUixAFEW32EWC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ftUiBIrV0SQbB_oy.HIs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wpTi7fNUUixAFEW32EWC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wpTi7fNUUixAFEW32EWC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ftUiBIrV0SQbB_oy.HI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wpTi7fNUUixAFEW32EWC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ftUiBIrV0SQbB_oy.HIs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wpTi7fNUUixAFEW32EW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ftUiBIrV0SQbB_oy.HIs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ftUiBIrV0SQbB_oy.HIs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wpTi7fNUUixAFEW32EW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ftUiBIrV0SQbB_oy.HIs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p.njlWMx0uhg1pdbhCI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YMeUo9rJEm_CuUy4aYSf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Mukautettu 15">
      <a:dk1>
        <a:sysClr val="windowText" lastClr="000000"/>
      </a:dk1>
      <a:lt1>
        <a:sysClr val="window" lastClr="FFFFFF"/>
      </a:lt1>
      <a:dk2>
        <a:srgbClr val="FF671F"/>
      </a:dk2>
      <a:lt2>
        <a:srgbClr val="FF854C"/>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SCI_1610_FI.potx" id="{BA0B417B-8C35-428F-8C9C-E4AF3BDD2243}" vid="{BA68C207-90F3-43D2-AB48-491C1E553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17120</TotalTime>
  <Words>4436</Words>
  <Application>Microsoft Office PowerPoint</Application>
  <PresentationFormat>Widescreen</PresentationFormat>
  <Paragraphs>427</Paragraphs>
  <Slides>25</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Calibri</vt:lpstr>
      <vt:lpstr>Sentinel Book</vt:lpstr>
      <vt:lpstr>Arial</vt:lpstr>
      <vt:lpstr>NimbusSan</vt:lpstr>
      <vt:lpstr>Cambria Math</vt:lpstr>
      <vt:lpstr>SourceSansPro</vt:lpstr>
      <vt:lpstr>Arial</vt:lpstr>
      <vt:lpstr>Office-teema</vt:lpstr>
      <vt:lpstr>think-cell Slide</vt:lpstr>
      <vt:lpstr>PowerPoint Presentation</vt:lpstr>
      <vt:lpstr>PowerPoint Presentation</vt:lpstr>
      <vt:lpstr>In this exercise:</vt:lpstr>
      <vt:lpstr>In this exercise:</vt:lpstr>
      <vt:lpstr>PowerPoint Presentation</vt:lpstr>
      <vt:lpstr>PowerPoint Presentation</vt:lpstr>
      <vt:lpstr>In this exercise:</vt:lpstr>
      <vt:lpstr>PowerPoint Presentation</vt:lpstr>
      <vt:lpstr>PowerPoint Presentation</vt:lpstr>
      <vt:lpstr>PowerPoint Presentation</vt:lpstr>
      <vt:lpstr>PowerPoint Presentation</vt:lpstr>
      <vt:lpstr>In this exercise:</vt:lpstr>
      <vt:lpstr>PowerPoint Presentation</vt:lpstr>
      <vt:lpstr>PowerPoint Presentation</vt:lpstr>
      <vt:lpstr>In this exercise:</vt:lpstr>
      <vt:lpstr>PowerPoint Presentation</vt:lpstr>
      <vt:lpstr>PowerPoint Presentation</vt:lpstr>
      <vt:lpstr>PowerPoint Presentation</vt:lpstr>
      <vt:lpstr>In this exercise:</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Huuskonen Aarni</dc:creator>
  <cp:lastModifiedBy>Ha Khanh</cp:lastModifiedBy>
  <cp:revision>220</cp:revision>
  <dcterms:created xsi:type="dcterms:W3CDTF">2019-06-19T12:44:00Z</dcterms:created>
  <dcterms:modified xsi:type="dcterms:W3CDTF">2022-10-18T08:42:24Z</dcterms:modified>
</cp:coreProperties>
</file>