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va Sans" panose="02010600030101010101" charset="0"/>
      <p:regular r:id="rId11"/>
    </p:embeddedFont>
    <p:embeddedFont>
      <p:font typeface="Canva Sans Bold" panose="02010600030101010101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Bold" panose="020B0806030504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3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 Baolin" userId="1417fbcf-1b80-4492-95cf-77fbff803a3b" providerId="ADAL" clId="{5C1BA20A-389A-49EC-9E07-84E588D64657}"/>
    <pc:docChg chg="modSld">
      <pc:chgData name="Yang Baolin" userId="1417fbcf-1b80-4492-95cf-77fbff803a3b" providerId="ADAL" clId="{5C1BA20A-389A-49EC-9E07-84E588D64657}" dt="2022-10-18T18:22:38.411" v="14" actId="20577"/>
      <pc:docMkLst>
        <pc:docMk/>
      </pc:docMkLst>
      <pc:sldChg chg="modSp mod">
        <pc:chgData name="Yang Baolin" userId="1417fbcf-1b80-4492-95cf-77fbff803a3b" providerId="ADAL" clId="{5C1BA20A-389A-49EC-9E07-84E588D64657}" dt="2022-10-18T18:22:38.411" v="14" actId="20577"/>
        <pc:sldMkLst>
          <pc:docMk/>
          <pc:sldMk cId="0" sldId="257"/>
        </pc:sldMkLst>
        <pc:spChg chg="mod">
          <ac:chgData name="Yang Baolin" userId="1417fbcf-1b80-4492-95cf-77fbff803a3b" providerId="ADAL" clId="{5C1BA20A-389A-49EC-9E07-84E588D64657}" dt="2022-10-18T18:22:38.411" v="14" actId="20577"/>
          <ac:spMkLst>
            <pc:docMk/>
            <pc:sldMk cId="0" sldId="257"/>
            <ac:spMk id="4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133409" cy="5812133"/>
            <a:chOff x="0" y="0"/>
            <a:chExt cx="13511212" cy="7749510"/>
          </a:xfrm>
        </p:grpSpPr>
        <p:sp>
          <p:nvSpPr>
            <p:cNvPr id="3" name="TextBox 3"/>
            <p:cNvSpPr txBox="1"/>
            <p:nvPr/>
          </p:nvSpPr>
          <p:spPr>
            <a:xfrm>
              <a:off x="0" y="1446938"/>
              <a:ext cx="13511212" cy="487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Open Sans Bold"/>
                </a:rPr>
                <a:t>Find Your Pace &amp; </a:t>
              </a:r>
            </a:p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Open Sans Bold"/>
                </a:rPr>
                <a:t>   Learning by Doing</a:t>
              </a:r>
            </a:p>
            <a:p>
              <a:pPr>
                <a:lnSpc>
                  <a:spcPts val="9600"/>
                </a:lnSpc>
              </a:pPr>
              <a:endParaRPr lang="en-US" sz="800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3511212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192827"/>
              <a:ext cx="13511212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spc="50">
                  <a:solidFill>
                    <a:srgbClr val="FFFFFF"/>
                  </a:solidFill>
                  <a:latin typeface="Open Sans Bold"/>
                </a:rPr>
                <a:t>Refection on writing a doctoral dissertation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89340" y="5641647"/>
            <a:ext cx="6201320" cy="46453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05413" y="7973771"/>
            <a:ext cx="14206720" cy="0"/>
          </a:xfrm>
          <a:prstGeom prst="line">
            <a:avLst/>
          </a:prstGeom>
          <a:ln w="9525" cap="rnd">
            <a:solidFill>
              <a:srgbClr val="2A2A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3842515" y="7878412"/>
            <a:ext cx="200243" cy="20024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EFB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443197" y="7878412"/>
            <a:ext cx="200243" cy="20024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EFB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044021" y="7878412"/>
            <a:ext cx="257250" cy="2572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EFB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644560" y="7878412"/>
            <a:ext cx="200243" cy="20024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EFB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4245241" y="7878412"/>
            <a:ext cx="200243" cy="20024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EFB2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3393241" y="7949958"/>
            <a:ext cx="6229656" cy="0"/>
          </a:xfrm>
          <a:prstGeom prst="line">
            <a:avLst/>
          </a:prstGeom>
          <a:ln w="57150" cap="flat">
            <a:solidFill>
              <a:srgbClr val="00803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8077201" y="4472871"/>
            <a:ext cx="1905000" cy="636797"/>
            <a:chOff x="0" y="0"/>
            <a:chExt cx="812800" cy="1677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67716"/>
            </a:xfrm>
            <a:custGeom>
              <a:avLst/>
              <a:gdLst/>
              <a:ahLst/>
              <a:cxnLst/>
              <a:rect l="l" t="t" r="r" b="b"/>
              <a:pathLst>
                <a:path w="812800" h="167716">
                  <a:moveTo>
                    <a:pt x="0" y="0"/>
                  </a:moveTo>
                  <a:lnTo>
                    <a:pt x="812800" y="0"/>
                  </a:lnTo>
                  <a:lnTo>
                    <a:pt x="812800" y="167716"/>
                  </a:lnTo>
                  <a:lnTo>
                    <a:pt x="0" y="167716"/>
                  </a:lnTo>
                  <a:close/>
                </a:path>
              </a:pathLst>
            </a:custGeom>
            <a:solidFill>
              <a:srgbClr val="3AB85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Open Sans"/>
                </a:rPr>
                <a:t>RQ1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76219" y="5693251"/>
            <a:ext cx="1821478" cy="636797"/>
            <a:chOff x="0" y="0"/>
            <a:chExt cx="812800" cy="1677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167716"/>
            </a:xfrm>
            <a:custGeom>
              <a:avLst/>
              <a:gdLst/>
              <a:ahLst/>
              <a:cxnLst/>
              <a:rect l="l" t="t" r="r" b="b"/>
              <a:pathLst>
                <a:path w="812800" h="167716">
                  <a:moveTo>
                    <a:pt x="0" y="0"/>
                  </a:moveTo>
                  <a:lnTo>
                    <a:pt x="812800" y="0"/>
                  </a:lnTo>
                  <a:lnTo>
                    <a:pt x="812800" y="167716"/>
                  </a:lnTo>
                  <a:lnTo>
                    <a:pt x="0" y="167716"/>
                  </a:lnTo>
                  <a:close/>
                </a:path>
              </a:pathLst>
            </a:custGeom>
            <a:solidFill>
              <a:srgbClr val="77DF8E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Open Sans"/>
                </a:rPr>
                <a:t>RQ2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20665" y="5689000"/>
            <a:ext cx="1821478" cy="636797"/>
            <a:chOff x="0" y="0"/>
            <a:chExt cx="812800" cy="16771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67716"/>
            </a:xfrm>
            <a:custGeom>
              <a:avLst/>
              <a:gdLst/>
              <a:ahLst/>
              <a:cxnLst/>
              <a:rect l="l" t="t" r="r" b="b"/>
              <a:pathLst>
                <a:path w="812800" h="167716">
                  <a:moveTo>
                    <a:pt x="0" y="0"/>
                  </a:moveTo>
                  <a:lnTo>
                    <a:pt x="812800" y="0"/>
                  </a:lnTo>
                  <a:lnTo>
                    <a:pt x="812800" y="167716"/>
                  </a:lnTo>
                  <a:lnTo>
                    <a:pt x="0" y="167716"/>
                  </a:lnTo>
                  <a:close/>
                </a:path>
              </a:pathLst>
            </a:custGeom>
            <a:solidFill>
              <a:srgbClr val="77DF8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FFFFFF"/>
                  </a:solidFill>
                  <a:latin typeface="Open Sans"/>
                </a:rPr>
                <a:t>RQ3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2684736" y="5405896"/>
            <a:ext cx="14127396" cy="0"/>
          </a:xfrm>
          <a:prstGeom prst="line">
            <a:avLst/>
          </a:prstGeom>
          <a:ln w="19050" cap="rnd">
            <a:solidFill>
              <a:srgbClr val="2A2A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8272462" y="5085844"/>
            <a:ext cx="250922" cy="610553"/>
            <a:chOff x="0" y="0"/>
            <a:chExt cx="554363" cy="134889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54363" cy="1348894"/>
            </a:xfrm>
            <a:custGeom>
              <a:avLst/>
              <a:gdLst/>
              <a:ahLst/>
              <a:cxnLst/>
              <a:rect l="l" t="t" r="r" b="b"/>
              <a:pathLst>
                <a:path w="554363" h="1348894">
                  <a:moveTo>
                    <a:pt x="277181" y="1348894"/>
                  </a:moveTo>
                  <a:lnTo>
                    <a:pt x="0" y="942494"/>
                  </a:lnTo>
                  <a:lnTo>
                    <a:pt x="203200" y="942494"/>
                  </a:lnTo>
                  <a:lnTo>
                    <a:pt x="203200" y="0"/>
                  </a:lnTo>
                  <a:lnTo>
                    <a:pt x="351163" y="0"/>
                  </a:lnTo>
                  <a:lnTo>
                    <a:pt x="351163" y="942494"/>
                  </a:lnTo>
                  <a:lnTo>
                    <a:pt x="554363" y="942494"/>
                  </a:lnTo>
                  <a:lnTo>
                    <a:pt x="277181" y="1348894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593378" y="8135805"/>
            <a:ext cx="1899882" cy="1168581"/>
            <a:chOff x="0" y="0"/>
            <a:chExt cx="2533176" cy="1558109"/>
          </a:xfrm>
        </p:grpSpPr>
        <p:sp>
          <p:nvSpPr>
            <p:cNvPr id="28" name="TextBox 28"/>
            <p:cNvSpPr txBox="1"/>
            <p:nvPr/>
          </p:nvSpPr>
          <p:spPr>
            <a:xfrm>
              <a:off x="0" y="0"/>
              <a:ext cx="2533176" cy="51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59"/>
                </a:lnSpc>
                <a:spcBef>
                  <a:spcPct val="0"/>
                </a:spcBef>
              </a:pPr>
              <a:r>
                <a:rPr lang="en-US" sz="2549">
                  <a:solidFill>
                    <a:srgbClr val="2A2A2A"/>
                  </a:solidFill>
                  <a:latin typeface="Open Sans Bold"/>
                </a:rPr>
                <a:t>2015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799690"/>
              <a:ext cx="2533176" cy="758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</a:pPr>
              <a:r>
                <a:rPr lang="en-US" sz="1699">
                  <a:solidFill>
                    <a:srgbClr val="2A2A2A"/>
                  </a:solidFill>
                  <a:latin typeface="Open Sans"/>
                </a:rPr>
                <a:t>Formally started doctoral studies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605413" y="8078655"/>
            <a:ext cx="2674448" cy="1498738"/>
            <a:chOff x="0" y="0"/>
            <a:chExt cx="3565930" cy="1998317"/>
          </a:xfrm>
        </p:grpSpPr>
        <p:sp>
          <p:nvSpPr>
            <p:cNvPr id="31" name="TextBox 31"/>
            <p:cNvSpPr txBox="1"/>
            <p:nvPr/>
          </p:nvSpPr>
          <p:spPr>
            <a:xfrm>
              <a:off x="0" y="0"/>
              <a:ext cx="3565930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59"/>
                </a:lnSpc>
                <a:spcBef>
                  <a:spcPct val="0"/>
                </a:spcBef>
              </a:pPr>
              <a:r>
                <a:rPr lang="en-US" sz="2549">
                  <a:solidFill>
                    <a:srgbClr val="2A2A2A"/>
                  </a:solidFill>
                  <a:latin typeface="Open Sans Bold"/>
                </a:rPr>
                <a:t>--&gt;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794740"/>
              <a:ext cx="3565930" cy="120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2379"/>
                </a:lnSpc>
                <a:spcBef>
                  <a:spcPct val="0"/>
                </a:spcBef>
              </a:pPr>
              <a:r>
                <a:rPr lang="en-US" sz="1699" dirty="0">
                  <a:solidFill>
                    <a:srgbClr val="2A2A2A"/>
                  </a:solidFill>
                  <a:latin typeface="Open Sans"/>
                </a:rPr>
                <a:t>Worked as a RA in the project "Digitalization in Management"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194059" y="8135805"/>
            <a:ext cx="1899882" cy="1181389"/>
            <a:chOff x="0" y="0"/>
            <a:chExt cx="2533176" cy="1575185"/>
          </a:xfrm>
        </p:grpSpPr>
        <p:sp>
          <p:nvSpPr>
            <p:cNvPr id="34" name="TextBox 34"/>
            <p:cNvSpPr txBox="1"/>
            <p:nvPr/>
          </p:nvSpPr>
          <p:spPr>
            <a:xfrm>
              <a:off x="0" y="0"/>
              <a:ext cx="2533176" cy="51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59"/>
                </a:lnSpc>
                <a:spcBef>
                  <a:spcPct val="0"/>
                </a:spcBef>
              </a:pPr>
              <a:r>
                <a:rPr lang="en-US" sz="2549">
                  <a:solidFill>
                    <a:srgbClr val="2A2A2A"/>
                  </a:solidFill>
                  <a:latin typeface="Open Sans Bold"/>
                </a:rPr>
                <a:t>2017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799690"/>
              <a:ext cx="2533176" cy="775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699">
                  <a:solidFill>
                    <a:srgbClr val="2A2A2A"/>
                  </a:solidFill>
                  <a:latin typeface="Open Sans"/>
                </a:rPr>
                <a:t>The first essay was produced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794741" y="8135805"/>
            <a:ext cx="1899882" cy="1181389"/>
            <a:chOff x="0" y="0"/>
            <a:chExt cx="2533176" cy="1575185"/>
          </a:xfrm>
        </p:grpSpPr>
        <p:sp>
          <p:nvSpPr>
            <p:cNvPr id="37" name="TextBox 37"/>
            <p:cNvSpPr txBox="1"/>
            <p:nvPr/>
          </p:nvSpPr>
          <p:spPr>
            <a:xfrm>
              <a:off x="0" y="0"/>
              <a:ext cx="2533176" cy="51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59"/>
                </a:lnSpc>
                <a:spcBef>
                  <a:spcPct val="0"/>
                </a:spcBef>
              </a:pPr>
              <a:r>
                <a:rPr lang="en-US" sz="2549" u="none">
                  <a:solidFill>
                    <a:srgbClr val="2A2A2A"/>
                  </a:solidFill>
                  <a:latin typeface="Open Sans Bold"/>
                </a:rPr>
                <a:t>2018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799690"/>
              <a:ext cx="2533176" cy="775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699">
                  <a:solidFill>
                    <a:srgbClr val="2A2A2A"/>
                  </a:solidFill>
                  <a:latin typeface="Open Sans"/>
                </a:rPr>
                <a:t>The 2nd and 3rd essays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395422" y="8135805"/>
            <a:ext cx="1899882" cy="1181389"/>
            <a:chOff x="0" y="0"/>
            <a:chExt cx="2533176" cy="1575185"/>
          </a:xfrm>
        </p:grpSpPr>
        <p:sp>
          <p:nvSpPr>
            <p:cNvPr id="40" name="TextBox 40"/>
            <p:cNvSpPr txBox="1"/>
            <p:nvPr/>
          </p:nvSpPr>
          <p:spPr>
            <a:xfrm>
              <a:off x="0" y="0"/>
              <a:ext cx="2533176" cy="51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59"/>
                </a:lnSpc>
                <a:spcBef>
                  <a:spcPct val="0"/>
                </a:spcBef>
              </a:pPr>
              <a:r>
                <a:rPr lang="en-US" sz="2549" u="none">
                  <a:solidFill>
                    <a:srgbClr val="2A2A2A"/>
                  </a:solidFill>
                  <a:latin typeface="Open Sans Bold"/>
                </a:rPr>
                <a:t>2019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799690"/>
              <a:ext cx="2533176" cy="775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699">
                  <a:solidFill>
                    <a:srgbClr val="2A2A2A"/>
                  </a:solidFill>
                  <a:latin typeface="Open Sans"/>
                </a:rPr>
                <a:t>Graduation</a:t>
              </a:r>
            </a:p>
            <a:p>
              <a:pPr algn="ctr">
                <a:lnSpc>
                  <a:spcPts val="2379"/>
                </a:lnSpc>
              </a:pPr>
              <a:r>
                <a:rPr lang="en-US" sz="1699">
                  <a:solidFill>
                    <a:srgbClr val="2A2A2A"/>
                  </a:solidFill>
                  <a:latin typeface="Open Sans"/>
                </a:rPr>
                <a:t>Other essays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028700" y="1307045"/>
            <a:ext cx="15783433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2A2A2A"/>
                </a:solidFill>
                <a:latin typeface="Open Sans"/>
              </a:rPr>
              <a:t>A</a:t>
            </a:r>
            <a:r>
              <a:rPr lang="en-US" sz="7000" dirty="0">
                <a:solidFill>
                  <a:srgbClr val="000000"/>
                </a:solidFill>
                <a:latin typeface="Open Sans"/>
              </a:rPr>
              <a:t> brief introduction of K's dissertation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080152" y="7277100"/>
            <a:ext cx="2926333" cy="27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6"/>
              </a:lnSpc>
            </a:pPr>
            <a:r>
              <a:rPr lang="en-US" sz="1633" dirty="0">
                <a:solidFill>
                  <a:srgbClr val="008037"/>
                </a:solidFill>
                <a:latin typeface="Canva Sans"/>
              </a:rPr>
              <a:t>Coursework &amp; data collection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8700" y="2876138"/>
            <a:ext cx="16230600" cy="91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Canva Sans Bold"/>
              </a:rPr>
              <a:t>Research question: </a:t>
            </a:r>
            <a:r>
              <a:rPr lang="en-US" sz="2599" dirty="0">
                <a:solidFill>
                  <a:srgbClr val="000000"/>
                </a:solidFill>
                <a:latin typeface="Canva Sans"/>
              </a:rPr>
              <a:t>How interorganizational big data technologies affect interorganizational relationships and their management? (Cepa, 2019)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9839325"/>
            <a:ext cx="15568017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anva Sans"/>
              </a:rPr>
              <a:t>Cepa, K. (2019). Digitalizing interorganizational relationships: How technology-induced transparency and digital mediation shape collaborative dynamics. Aalto University.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803301" y="4966792"/>
            <a:ext cx="100883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anva Sans"/>
              </a:rPr>
              <a:t>theoretical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925800" y="5577346"/>
            <a:ext cx="886333" cy="257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Canva Sans"/>
              </a:rPr>
              <a:t>empirical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9545583" y="5078299"/>
            <a:ext cx="250922" cy="610553"/>
            <a:chOff x="0" y="0"/>
            <a:chExt cx="554363" cy="134889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54363" cy="1348894"/>
            </a:xfrm>
            <a:custGeom>
              <a:avLst/>
              <a:gdLst/>
              <a:ahLst/>
              <a:cxnLst/>
              <a:rect l="l" t="t" r="r" b="b"/>
              <a:pathLst>
                <a:path w="554363" h="1348894">
                  <a:moveTo>
                    <a:pt x="277181" y="1348894"/>
                  </a:moveTo>
                  <a:lnTo>
                    <a:pt x="0" y="942494"/>
                  </a:lnTo>
                  <a:lnTo>
                    <a:pt x="203200" y="942494"/>
                  </a:lnTo>
                  <a:lnTo>
                    <a:pt x="203200" y="0"/>
                  </a:lnTo>
                  <a:lnTo>
                    <a:pt x="351163" y="0"/>
                  </a:lnTo>
                  <a:lnTo>
                    <a:pt x="351163" y="942494"/>
                  </a:lnTo>
                  <a:lnTo>
                    <a:pt x="554363" y="942494"/>
                  </a:lnTo>
                  <a:lnTo>
                    <a:pt x="277181" y="1348894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121DE66-3868-BA4D-5B63-C40B69FE7F0C}"/>
              </a:ext>
            </a:extLst>
          </p:cNvPr>
          <p:cNvSpPr txBox="1"/>
          <p:nvPr/>
        </p:nvSpPr>
        <p:spPr>
          <a:xfrm>
            <a:off x="8751969" y="4604063"/>
            <a:ext cx="58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RQ1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8313D5-CD53-6908-0D9D-9C6D39B9967E}"/>
              </a:ext>
            </a:extLst>
          </p:cNvPr>
          <p:cNvSpPr txBox="1"/>
          <p:nvPr/>
        </p:nvSpPr>
        <p:spPr>
          <a:xfrm>
            <a:off x="7660846" y="5815951"/>
            <a:ext cx="58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RQ2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5B7D8C-3206-5629-D4EF-EC5BD9BB422F}"/>
              </a:ext>
            </a:extLst>
          </p:cNvPr>
          <p:cNvSpPr txBox="1"/>
          <p:nvPr/>
        </p:nvSpPr>
        <p:spPr>
          <a:xfrm>
            <a:off x="9801315" y="5822733"/>
            <a:ext cx="58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RQ3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FD0B9D-A9F8-0C03-A1A6-7981BF2EB325}"/>
              </a:ext>
            </a:extLst>
          </p:cNvPr>
          <p:cNvSpPr txBox="1"/>
          <p:nvPr/>
        </p:nvSpPr>
        <p:spPr>
          <a:xfrm>
            <a:off x="9982201" y="4348834"/>
            <a:ext cx="468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does the interorganizational capture, creation, and exchange of digital real-time data and “big data” affect collaboration processes?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1016F2-FB55-39A7-9FF1-2AF80A5B2AF4}"/>
              </a:ext>
            </a:extLst>
          </p:cNvPr>
          <p:cNvSpPr txBox="1"/>
          <p:nvPr/>
        </p:nvSpPr>
        <p:spPr>
          <a:xfrm>
            <a:off x="2600820" y="5582311"/>
            <a:ext cx="4354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 real-time digital data flows structure and shape internal tensions in interorganizational collaboration?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1D6C09B-7799-5FD3-B998-28B5A5439831}"/>
              </a:ext>
            </a:extLst>
          </p:cNvPr>
          <p:cNvSpPr txBox="1"/>
          <p:nvPr/>
        </p:nvSpPr>
        <p:spPr>
          <a:xfrm>
            <a:off x="11145475" y="5620952"/>
            <a:ext cx="4354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does technology-induced operational transparency affect the development of interorganizational trust?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064929" cy="10287000"/>
          </a:xfrm>
          <a:prstGeom prst="rect">
            <a:avLst/>
          </a:prstGeom>
          <a:solidFill>
            <a:srgbClr val="399D4E"/>
          </a:solidFill>
        </p:spPr>
      </p:sp>
      <p:grpSp>
        <p:nvGrpSpPr>
          <p:cNvPr id="3" name="Group 3"/>
          <p:cNvGrpSpPr/>
          <p:nvPr/>
        </p:nvGrpSpPr>
        <p:grpSpPr>
          <a:xfrm>
            <a:off x="913027" y="2452995"/>
            <a:ext cx="6238875" cy="4688224"/>
            <a:chOff x="0" y="0"/>
            <a:chExt cx="8318500" cy="6250965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8318500" cy="4276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>
                  <a:solidFill>
                    <a:srgbClr val="FFFFFF"/>
                  </a:solidFill>
                  <a:latin typeface="Open Sans"/>
                </a:rPr>
                <a:t>What made a </a:t>
              </a:r>
              <a:r>
                <a:rPr lang="en-US" sz="7000">
                  <a:solidFill>
                    <a:srgbClr val="A1EFB2"/>
                  </a:solidFill>
                  <a:latin typeface="Open Sans"/>
                </a:rPr>
                <a:t>successful</a:t>
              </a:r>
              <a:r>
                <a:rPr lang="en-US" sz="7000">
                  <a:solidFill>
                    <a:srgbClr val="FFFFFF"/>
                  </a:solidFill>
                  <a:latin typeface="Open Sans"/>
                </a:rPr>
                <a:t> dissertation?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110082"/>
              <a:ext cx="8318500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ns"/>
                </a:rPr>
                <a:t>Views from both the graduate and her supervisor.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01344" y="1097938"/>
            <a:ext cx="6329864" cy="1734836"/>
            <a:chOff x="0" y="0"/>
            <a:chExt cx="8439818" cy="2313114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8439818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2A2A2A"/>
                  </a:solidFill>
                  <a:latin typeface="Open Sans Bold"/>
                </a:rPr>
                <a:t>Available funding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87421"/>
              <a:ext cx="8439818" cy="15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2A2A2A"/>
                  </a:solidFill>
                  <a:latin typeface="Open Sans"/>
                </a:rPr>
                <a:t>A good funding environment allows students to participate academic conferences.</a:t>
              </a:r>
            </a:p>
            <a:p>
              <a:pPr marL="0" lvl="1" indent="0">
                <a:lnSpc>
                  <a:spcPts val="3079"/>
                </a:lnSpc>
                <a:spcBef>
                  <a:spcPct val="0"/>
                </a:spcBef>
              </a:pPr>
              <a:endParaRPr lang="en-US" sz="2199">
                <a:solidFill>
                  <a:srgbClr val="2A2A2A"/>
                </a:solidFill>
                <a:latin typeface="Open San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632713" y="3175674"/>
            <a:ext cx="5417891" cy="953786"/>
            <a:chOff x="0" y="0"/>
            <a:chExt cx="7223855" cy="127171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7223855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2A2A2A"/>
                  </a:solidFill>
                  <a:latin typeface="Open Sans Bold"/>
                </a:rPr>
                <a:t>Feedback matters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87421"/>
              <a:ext cx="7223855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2A2A2A"/>
                  </a:solidFill>
                  <a:latin typeface="Open Sans"/>
                </a:rPr>
                <a:t>From supervisors, peers, conferences...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632713" y="7875889"/>
            <a:ext cx="5924543" cy="1344311"/>
            <a:chOff x="0" y="0"/>
            <a:chExt cx="7899390" cy="179241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789939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2A2A2A"/>
                  </a:solidFill>
                  <a:latin typeface="Open Sans Bold"/>
                </a:rPr>
                <a:t>Others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87421"/>
              <a:ext cx="7899390" cy="1004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2A2A2A"/>
                  </a:solidFill>
                  <a:latin typeface="Open Sans"/>
                </a:rPr>
                <a:t>Well preparation, good dataset, determined personality...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61948" y="1197006"/>
            <a:ext cx="463296" cy="6635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0" y="3175674"/>
            <a:ext cx="481244" cy="7331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98074" y="7875889"/>
            <a:ext cx="573096" cy="561634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14764" y="4623582"/>
            <a:ext cx="7268346" cy="1344311"/>
            <a:chOff x="0" y="0"/>
            <a:chExt cx="9691127" cy="179241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0"/>
              <a:ext cx="9691127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2A2A2A"/>
                  </a:solidFill>
                  <a:latin typeface="Open Sans Bold"/>
                </a:rPr>
                <a:t>Work relationships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87421"/>
              <a:ext cx="9691127" cy="1004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2A2A2A"/>
                  </a:solidFill>
                  <a:latin typeface="Open Sans"/>
                </a:rPr>
                <a:t>A good work relationship with supervisors.</a:t>
              </a:r>
            </a:p>
            <a:p>
              <a:pPr marL="0" lvl="1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2A2A2A"/>
                  </a:solidFill>
                  <a:latin typeface="Open Sans"/>
                </a:rPr>
                <a:t>Take comments seriously and make improvements.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4701857"/>
            <a:ext cx="498284" cy="66357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32713" y="6370296"/>
            <a:ext cx="6626587" cy="953786"/>
            <a:chOff x="0" y="0"/>
            <a:chExt cx="8835450" cy="1271714"/>
          </a:xfrm>
        </p:grpSpPr>
        <p:sp>
          <p:nvSpPr>
            <p:cNvPr id="23" name="TextBox 23"/>
            <p:cNvSpPr txBox="1"/>
            <p:nvPr/>
          </p:nvSpPr>
          <p:spPr>
            <a:xfrm>
              <a:off x="0" y="0"/>
              <a:ext cx="883545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2A2A2A"/>
                  </a:solidFill>
                  <a:latin typeface="Open Sans Bold"/>
                </a:rPr>
                <a:t>Community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787421"/>
              <a:ext cx="8835450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2A2A2A"/>
                  </a:solidFill>
                  <a:latin typeface="Open Sans"/>
                </a:rPr>
                <a:t>An important source of information and energy.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98153" y="6370296"/>
            <a:ext cx="589978" cy="6635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4880008" cy="1976529"/>
            <a:chOff x="0" y="0"/>
            <a:chExt cx="19840011" cy="2635372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9840011" cy="140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r>
                <a:rPr lang="en-US" sz="6999">
                  <a:solidFill>
                    <a:srgbClr val="2A2A2A"/>
                  </a:solidFill>
                  <a:latin typeface="Open Sans"/>
                </a:rPr>
                <a:t>Advice for first-year students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74972"/>
              <a:ext cx="19840011" cy="660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67422" y="3429906"/>
            <a:ext cx="3475727" cy="2011923"/>
            <a:chOff x="0" y="0"/>
            <a:chExt cx="4634303" cy="2682564"/>
          </a:xfrm>
        </p:grpSpPr>
        <p:sp>
          <p:nvSpPr>
            <p:cNvPr id="6" name="TextBox 6"/>
            <p:cNvSpPr txBox="1"/>
            <p:nvPr/>
          </p:nvSpPr>
          <p:spPr>
            <a:xfrm>
              <a:off x="0" y="1480448"/>
              <a:ext cx="4634303" cy="476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63"/>
                </a:lnSpc>
                <a:spcBef>
                  <a:spcPct val="0"/>
                </a:spcBef>
              </a:pPr>
              <a:r>
                <a:rPr lang="en-US" sz="2386">
                  <a:solidFill>
                    <a:srgbClr val="2A2A2A"/>
                  </a:solidFill>
                  <a:latin typeface="Open Sans Bold"/>
                </a:rPr>
                <a:t>Learning by doing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266381"/>
              <a:ext cx="4634303" cy="41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2624"/>
                </a:lnSpc>
                <a:spcBef>
                  <a:spcPct val="0"/>
                </a:spcBef>
              </a:pPr>
              <a:endParaRPr lang="en-US" sz="1874" dirty="0">
                <a:solidFill>
                  <a:srgbClr val="2A2A2A"/>
                </a:solidFill>
                <a:latin typeface="Open Sans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7357" cy="810374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2247900" y="3429906"/>
            <a:ext cx="3475727" cy="2346332"/>
            <a:chOff x="0" y="0"/>
            <a:chExt cx="4634303" cy="312844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480448"/>
              <a:ext cx="4634303" cy="476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63"/>
                </a:lnSpc>
                <a:spcBef>
                  <a:spcPct val="0"/>
                </a:spcBef>
              </a:pPr>
              <a:r>
                <a:rPr lang="en-US" sz="2386">
                  <a:solidFill>
                    <a:srgbClr val="2A2A2A"/>
                  </a:solidFill>
                  <a:latin typeface="Open Sans Bold"/>
                </a:rPr>
                <a:t>Find your pace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266381"/>
              <a:ext cx="4634303" cy="862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24"/>
                </a:lnSpc>
              </a:pPr>
              <a:r>
                <a:rPr lang="en-US" sz="1874" dirty="0">
                  <a:solidFill>
                    <a:srgbClr val="2A2A2A"/>
                  </a:solidFill>
                  <a:latin typeface="Open Sans"/>
                </a:rPr>
                <a:t>Regulations are yet</a:t>
              </a:r>
            </a:p>
            <a:p>
              <a:pPr marL="0" lvl="1" indent="0">
                <a:lnSpc>
                  <a:spcPts val="2624"/>
                </a:lnSpc>
                <a:spcBef>
                  <a:spcPct val="0"/>
                </a:spcBef>
              </a:pPr>
              <a:r>
                <a:rPr lang="en-US" sz="1874" dirty="0">
                  <a:solidFill>
                    <a:srgbClr val="2A2A2A"/>
                  </a:solidFill>
                  <a:latin typeface="Open Sans"/>
                </a:rPr>
                <a:t>to be improved.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00415" cy="810374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2247900" y="6453330"/>
            <a:ext cx="3352273" cy="2204850"/>
            <a:chOff x="0" y="0"/>
            <a:chExt cx="4469697" cy="293980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350341"/>
              <a:ext cx="4469697" cy="459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761"/>
                </a:lnSpc>
                <a:spcBef>
                  <a:spcPct val="0"/>
                </a:spcBef>
              </a:pPr>
              <a:r>
                <a:rPr lang="en-US" sz="2301">
                  <a:solidFill>
                    <a:srgbClr val="2A2A2A"/>
                  </a:solidFill>
                  <a:latin typeface="Open Sans Bold"/>
                </a:rPr>
                <a:t>Multiple projects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116530"/>
              <a:ext cx="4469697" cy="823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2531"/>
                </a:lnSpc>
                <a:spcBef>
                  <a:spcPct val="0"/>
                </a:spcBef>
              </a:pPr>
              <a:r>
                <a:rPr lang="en-US" sz="1808">
                  <a:solidFill>
                    <a:srgbClr val="2A2A2A"/>
                  </a:solidFill>
                  <a:latin typeface="Open Sans"/>
                </a:rPr>
                <a:t>Have multiple projects going on.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865" cy="704067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67422" y="6453330"/>
            <a:ext cx="539405" cy="569429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7167422" y="7451384"/>
            <a:ext cx="4353923" cy="1568791"/>
            <a:chOff x="0" y="0"/>
            <a:chExt cx="5805230" cy="209172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0"/>
              <a:ext cx="5805230" cy="476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63"/>
                </a:lnSpc>
                <a:spcBef>
                  <a:spcPct val="0"/>
                </a:spcBef>
              </a:pPr>
              <a:r>
                <a:rPr lang="en-US" sz="2386">
                  <a:solidFill>
                    <a:srgbClr val="2A2A2A"/>
                  </a:solidFill>
                  <a:latin typeface="Open Sans Bold"/>
                </a:rPr>
                <a:t>Write with others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85933"/>
              <a:ext cx="5805230" cy="1305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2624"/>
                </a:lnSpc>
                <a:spcBef>
                  <a:spcPct val="0"/>
                </a:spcBef>
              </a:pPr>
              <a:r>
                <a:rPr lang="en-US" sz="1874">
                  <a:solidFill>
                    <a:srgbClr val="2A2A2A"/>
                  </a:solidFill>
                  <a:latin typeface="Open Sans"/>
                </a:rPr>
                <a:t>Work with others especially those who already have publications on your targeted journals.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447720" y="2756165"/>
            <a:ext cx="4811580" cy="65021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C22DD9-51B1-CC0D-547D-19FE5483CFD3}"/>
              </a:ext>
            </a:extLst>
          </p:cNvPr>
          <p:cNvSpPr txBox="1"/>
          <p:nvPr/>
        </p:nvSpPr>
        <p:spPr>
          <a:xfrm>
            <a:off x="7086600" y="5079606"/>
            <a:ext cx="3169101" cy="737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24"/>
              </a:lnSpc>
            </a:pPr>
            <a:r>
              <a:rPr lang="en-US" altLang="zh-CN" sz="1874" dirty="0">
                <a:solidFill>
                  <a:srgbClr val="2A2A2A"/>
                </a:solidFill>
                <a:latin typeface="Open Sans"/>
              </a:rPr>
              <a:t>Active engagement facilitates deep </a:t>
            </a:r>
            <a:r>
              <a:rPr lang="en-US" altLang="zh-CN" sz="187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learning.</a:t>
            </a:r>
            <a:endParaRPr lang="zh-CN" altLang="en-US" sz="187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0968" y="4502329"/>
            <a:ext cx="9716773" cy="128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97"/>
              </a:lnSpc>
            </a:pPr>
            <a:r>
              <a:rPr lang="en-US" sz="8414">
                <a:solidFill>
                  <a:srgbClr val="008037"/>
                </a:solidFill>
                <a:latin typeface="Open Sans Bold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283</Words>
  <Application>Microsoft Office PowerPoint</Application>
  <PresentationFormat>Custom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Open Sans Bold</vt:lpstr>
      <vt:lpstr>Canva Sans Bold</vt:lpstr>
      <vt:lpstr>Canva Sans</vt:lpstr>
      <vt:lpstr>Open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Your Pace &amp; Learning by Doing</dc:title>
  <cp:lastModifiedBy>Yang Baolin</cp:lastModifiedBy>
  <cp:revision>4</cp:revision>
  <dcterms:created xsi:type="dcterms:W3CDTF">2006-08-16T00:00:00Z</dcterms:created>
  <dcterms:modified xsi:type="dcterms:W3CDTF">2022-10-18T18:22:43Z</dcterms:modified>
  <dc:identifier>DAFPL2C1tlU</dc:identifier>
</cp:coreProperties>
</file>