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E7"/>
    <a:srgbClr val="D8B25D"/>
    <a:srgbClr val="E9D4C7"/>
    <a:srgbClr val="54664B"/>
    <a:srgbClr val="EFECE8"/>
    <a:srgbClr val="C6684E"/>
    <a:srgbClr val="5F7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ED5F4-BA33-A70F-EBD0-CB4712D32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2293D1-EA7B-D2F9-2804-56DDC2C7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FDC02B-5AF1-9415-0C5D-D5D621E8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2883EF-CEB1-C6F1-1E92-EC9C9C9E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728BF1-8949-4EB4-4024-651BF1A6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3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73C4A6-BC63-1E0C-6D38-D621FC1C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E9D3B5-A165-B180-CC34-8D7DC1060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C7C724-E0E6-FA19-F6DD-8E189381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AFC5BE-08E5-158A-601D-412493E9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B12118-324D-E43D-626A-970CD0DF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5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DBE72C1-A25F-CAF7-29C0-94BC511DF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631B5F8-9728-10B6-7ACD-2171DDBDD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62A614-C359-A0E4-50FD-F300CBC8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05C45C-1BF9-7509-95AA-C5A2195F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F6632A-EE74-F2CE-F6DC-F5D88301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9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CFB422-650E-71F6-DE6C-C02DD9630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538409-5D9B-CDE5-1735-E4417A7BC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0687EC-4222-46C3-DE72-2914AB89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6BB53E-A5A8-F7F3-C51C-B15FE2B5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3B6A34-CBBB-15AF-D69B-8B1513D5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0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6DA0F2-964B-34CF-0222-CB9B51E3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8FB1E7-1787-258B-F790-247459961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9BEE26-42ED-7632-B002-D8C3FEB6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6A102B-2646-EB1F-6A9E-E1230989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52491D-D057-06A4-47AD-260BAC81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624D2D-B380-640F-F8F9-1361D05B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740CDB-7E6B-DFD3-08F2-77A8E4CFF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B86842-12AB-717A-F44F-681E203DA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7F4461-1725-122D-A2CC-6C91501A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A07D970-B9B1-6309-A847-BFB09B2B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6E9981-C0E1-BA70-99B5-7EADB85D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0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A26841-34E4-AF34-03F4-89F14D8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010C98-1319-D543-4339-1218B2E7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955261-E52C-5ED4-39A6-F7B7AA2DE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FD40F34-743E-7F34-168E-B19501CEF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D72C92E-5B4D-84E0-6122-0952B5E9C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420CADA-0311-7769-4CA4-6EDE7377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23A816-A333-5F36-B16C-C0194784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C0A0873-4E3F-EF8F-EFFF-BCA782F7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9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D99D49-2BE3-DF05-5787-3E77F38F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9A2F575-4303-3EBA-5F28-D2EAED53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4442E3-964D-FBED-7622-43CA8F0C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BBF60D9-CAB9-5DEF-B9CA-204234A0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9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D2FFB8A-B6E7-E928-9DA1-33C7FCDB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B605865-4D41-0B06-FF4E-0F4E2C8F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23AD6FB-C3CB-6B11-86EF-21EAE9D3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47D0A6-3D39-0FD6-9060-E5B4FAFA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ABAFAF-3D78-A043-B971-DDEF59B0C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EF3BFC-C249-D396-760B-6FDA025F8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D0E742-AF67-C6E2-A85F-D7168C41A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7C0849-7B41-12E3-BDA6-41F94DCF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1AF513-7489-8C1D-B4B5-15E31AA7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19BC49-4538-A572-73AB-03750829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0487B78-6B6C-621D-6E44-7E9C12D2E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65D442-9AB7-B249-59D8-8F65058E2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EFDB94-E391-6514-D2B8-EF8D805A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5BA0C15-2600-BC6E-D23C-12F0693C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4B0C2F-16D0-3481-3ED6-C7F66DD0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8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41E2C00-6567-3DEC-366B-A2DF3305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EDC1DC-3798-FAA7-86D2-B83AFD8AA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CAE39D-2D44-11C4-9EFE-CEC547434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D6AF-B8C8-45E5-B265-03D2430BF9A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50945F-AD2B-26C0-8439-2180B388E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732E77-B736-3505-52CC-363F7CB29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8E3C-F335-4DF7-B5E6-D54981D8D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9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CEBE7"/>
            </a:gs>
            <a:gs pos="92000">
              <a:srgbClr val="D8B25D"/>
            </a:gs>
            <a:gs pos="57000">
              <a:srgbClr val="E9D4C7"/>
            </a:gs>
            <a:gs pos="100000">
              <a:srgbClr val="D8B25D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ACE7D74-722F-CE39-0F83-8616F5B7249E}"/>
              </a:ext>
            </a:extLst>
          </p:cNvPr>
          <p:cNvSpPr txBox="1"/>
          <p:nvPr/>
        </p:nvSpPr>
        <p:spPr>
          <a:xfrm>
            <a:off x="1150575" y="2843254"/>
            <a:ext cx="10139371" cy="11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Aalto University, School of Business, Department of Management Studies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2019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Supervisor: Henri </a:t>
            </a:r>
            <a:r>
              <a:rPr lang="en-GB" dirty="0" err="1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Schildt</a:t>
            </a:r>
            <a:endParaRPr lang="en-GB" dirty="0">
              <a:latin typeface="Dotum" panose="020B0600000101010101" pitchFamily="34" charset="-127"/>
              <a:ea typeface="Dotum" panose="020B0600000101010101" pitchFamily="34" charset="-127"/>
              <a:cs typeface="Aharoni" panose="02010803020104030203" pitchFamily="2" charset="-79"/>
            </a:endParaRP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2EF1AD-DA92-8D94-B422-B01097FFAE79}"/>
              </a:ext>
            </a:extLst>
          </p:cNvPr>
          <p:cNvCxnSpPr/>
          <p:nvPr/>
        </p:nvCxnSpPr>
        <p:spPr>
          <a:xfrm>
            <a:off x="1182822" y="4190169"/>
            <a:ext cx="10074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1">
            <a:extLst>
              <a:ext uri="{FF2B5EF4-FFF2-40B4-BE49-F238E27FC236}">
                <a16:creationId xmlns:a16="http://schemas.microsoft.com/office/drawing/2014/main" id="{944F2E66-BE3F-C0F7-57EB-1706142FB07D}"/>
              </a:ext>
            </a:extLst>
          </p:cNvPr>
          <p:cNvSpPr txBox="1">
            <a:spLocks/>
          </p:cNvSpPr>
          <p:nvPr/>
        </p:nvSpPr>
        <p:spPr>
          <a:xfrm>
            <a:off x="1118328" y="1003680"/>
            <a:ext cx="9047164" cy="22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Bembo" panose="02020502050201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Innovativeness contested – discrepancies between managerial ideals and employee identities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4229E5-8699-788A-C27F-A2B16F3EE360}"/>
              </a:ext>
            </a:extLst>
          </p:cNvPr>
          <p:cNvSpPr txBox="1"/>
          <p:nvPr/>
        </p:nvSpPr>
        <p:spPr>
          <a:xfrm>
            <a:off x="1118328" y="1094296"/>
            <a:ext cx="1013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Outi Vanharanta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D26EDE2D-8F94-BAF9-9C15-E68BE5F6E7CD}"/>
              </a:ext>
            </a:extLst>
          </p:cNvPr>
          <p:cNvSpPr txBox="1"/>
          <p:nvPr/>
        </p:nvSpPr>
        <p:spPr>
          <a:xfrm>
            <a:off x="1118328" y="4975715"/>
            <a:ext cx="10139371" cy="1151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dirty="0" err="1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Getting</a:t>
            </a:r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 </a:t>
            </a:r>
            <a:r>
              <a:rPr lang="fi-FI" dirty="0" err="1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Started</a:t>
            </a:r>
            <a:endParaRPr lang="fi-FI" dirty="0">
              <a:latin typeface="Dotum" panose="020B0600000101010101" pitchFamily="34" charset="-127"/>
              <a:ea typeface="Dotum" panose="020B0600000101010101" pitchFamily="34" charset="-127"/>
              <a:cs typeface="Aharoni" panose="02010803020104030203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Presentation 19.10.2022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Hanne Savolainen</a:t>
            </a:r>
          </a:p>
        </p:txBody>
      </p:sp>
    </p:spTree>
    <p:extLst>
      <p:ext uri="{BB962C8B-B14F-4D97-AF65-F5344CB8AC3E}">
        <p14:creationId xmlns:p14="http://schemas.microsoft.com/office/powerpoint/2010/main" val="290057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CEBE7"/>
            </a:gs>
            <a:gs pos="92000">
              <a:srgbClr val="D8B25D"/>
            </a:gs>
            <a:gs pos="57000">
              <a:srgbClr val="E9D4C7"/>
            </a:gs>
            <a:gs pos="100000">
              <a:srgbClr val="D8B25D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ACE7D74-722F-CE39-0F83-8616F5B7249E}"/>
              </a:ext>
            </a:extLst>
          </p:cNvPr>
          <p:cNvSpPr txBox="1"/>
          <p:nvPr/>
        </p:nvSpPr>
        <p:spPr>
          <a:xfrm>
            <a:off x="1150573" y="3027528"/>
            <a:ext cx="10139371" cy="294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Main research question: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	How, and with what consequences, do managers and employees discursively 	construct conceptions of innovativeness?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Qualitative study; 112 semi-structured interviews, 49 hours of non-participant observations from 6 large Finnish organizations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Project manager in several different research projects in </a:t>
            </a:r>
            <a:r>
              <a:rPr lang="en-GB" dirty="0" err="1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Tuta</a:t>
            </a:r>
            <a:endParaRPr lang="en-GB" dirty="0">
              <a:latin typeface="Dotum" panose="020B0600000101010101" pitchFamily="34" charset="-127"/>
              <a:ea typeface="Dotum" panose="020B0600000101010101" pitchFamily="34" charset="-127"/>
              <a:cs typeface="Aharoni" panose="02010803020104030203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Research projects, client organizations and external funding steered the research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Dotum" panose="020B0600000101010101" pitchFamily="34" charset="-127"/>
              <a:ea typeface="Dotum" panose="020B0600000101010101" pitchFamily="34" charset="-127"/>
              <a:cs typeface="Aharoni" panose="02010803020104030203" pitchFamily="2" charset="-79"/>
            </a:endParaRPr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2EF1AD-DA92-8D94-B422-B01097FFAE79}"/>
              </a:ext>
            </a:extLst>
          </p:cNvPr>
          <p:cNvCxnSpPr/>
          <p:nvPr/>
        </p:nvCxnSpPr>
        <p:spPr>
          <a:xfrm>
            <a:off x="1182822" y="2807413"/>
            <a:ext cx="10074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1">
            <a:extLst>
              <a:ext uri="{FF2B5EF4-FFF2-40B4-BE49-F238E27FC236}">
                <a16:creationId xmlns:a16="http://schemas.microsoft.com/office/drawing/2014/main" id="{944F2E66-BE3F-C0F7-57EB-1706142FB07D}"/>
              </a:ext>
            </a:extLst>
          </p:cNvPr>
          <p:cNvSpPr txBox="1">
            <a:spLocks/>
          </p:cNvSpPr>
          <p:nvPr/>
        </p:nvSpPr>
        <p:spPr>
          <a:xfrm>
            <a:off x="1118328" y="1003680"/>
            <a:ext cx="9047164" cy="22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Bembo" panose="02020502050201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Innovativeness contested – discrepancies between managerial ideals and employee identities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4229E5-8699-788A-C27F-A2B16F3EE360}"/>
              </a:ext>
            </a:extLst>
          </p:cNvPr>
          <p:cNvSpPr txBox="1"/>
          <p:nvPr/>
        </p:nvSpPr>
        <p:spPr>
          <a:xfrm>
            <a:off x="1118328" y="1094296"/>
            <a:ext cx="1013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Outi Vanharanta</a:t>
            </a:r>
          </a:p>
        </p:txBody>
      </p:sp>
    </p:spTree>
    <p:extLst>
      <p:ext uri="{BB962C8B-B14F-4D97-AF65-F5344CB8AC3E}">
        <p14:creationId xmlns:p14="http://schemas.microsoft.com/office/powerpoint/2010/main" val="219989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CEBE7"/>
            </a:gs>
            <a:gs pos="92000">
              <a:srgbClr val="D8B25D"/>
            </a:gs>
            <a:gs pos="57000">
              <a:srgbClr val="E9D4C7"/>
            </a:gs>
            <a:gs pos="100000">
              <a:srgbClr val="D8B25D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2EF1AD-DA92-8D94-B422-B01097FFAE79}"/>
              </a:ext>
            </a:extLst>
          </p:cNvPr>
          <p:cNvCxnSpPr/>
          <p:nvPr/>
        </p:nvCxnSpPr>
        <p:spPr>
          <a:xfrm>
            <a:off x="1182822" y="2807413"/>
            <a:ext cx="10074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1">
            <a:extLst>
              <a:ext uri="{FF2B5EF4-FFF2-40B4-BE49-F238E27FC236}">
                <a16:creationId xmlns:a16="http://schemas.microsoft.com/office/drawing/2014/main" id="{944F2E66-BE3F-C0F7-57EB-1706142FB07D}"/>
              </a:ext>
            </a:extLst>
          </p:cNvPr>
          <p:cNvSpPr txBox="1">
            <a:spLocks/>
          </p:cNvSpPr>
          <p:nvPr/>
        </p:nvSpPr>
        <p:spPr>
          <a:xfrm>
            <a:off x="1118328" y="1003680"/>
            <a:ext cx="9047164" cy="22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Bembo" panose="02020502050201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Innovativeness contested – discrepancies between managerial ideals and employee identities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4229E5-8699-788A-C27F-A2B16F3EE360}"/>
              </a:ext>
            </a:extLst>
          </p:cNvPr>
          <p:cNvSpPr txBox="1"/>
          <p:nvPr/>
        </p:nvSpPr>
        <p:spPr>
          <a:xfrm>
            <a:off x="1118328" y="1094296"/>
            <a:ext cx="1013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Outi Vanharanta</a:t>
            </a:r>
          </a:p>
        </p:txBody>
      </p:sp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FB992124-A850-A45E-9473-D57D9D90B5D6}"/>
              </a:ext>
            </a:extLst>
          </p:cNvPr>
          <p:cNvCxnSpPr>
            <a:cxnSpLocks/>
          </p:cNvCxnSpPr>
          <p:nvPr/>
        </p:nvCxnSpPr>
        <p:spPr>
          <a:xfrm>
            <a:off x="3459893" y="3730852"/>
            <a:ext cx="1062680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884A5122-F91A-3F7A-F740-9FC706AF273B}"/>
              </a:ext>
            </a:extLst>
          </p:cNvPr>
          <p:cNvCxnSpPr>
            <a:cxnSpLocks/>
          </p:cNvCxnSpPr>
          <p:nvPr/>
        </p:nvCxnSpPr>
        <p:spPr>
          <a:xfrm>
            <a:off x="6161904" y="3730852"/>
            <a:ext cx="2306593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orakulmio 23">
            <a:extLst>
              <a:ext uri="{FF2B5EF4-FFF2-40B4-BE49-F238E27FC236}">
                <a16:creationId xmlns:a16="http://schemas.microsoft.com/office/drawing/2014/main" id="{18407E9C-A86F-5965-3885-DB3C9264964D}"/>
              </a:ext>
            </a:extLst>
          </p:cNvPr>
          <p:cNvSpPr/>
          <p:nvPr/>
        </p:nvSpPr>
        <p:spPr>
          <a:xfrm>
            <a:off x="3476369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84EB72B2-54B5-6287-835F-2593A10A4FF1}"/>
              </a:ext>
            </a:extLst>
          </p:cNvPr>
          <p:cNvSpPr/>
          <p:nvPr/>
        </p:nvSpPr>
        <p:spPr>
          <a:xfrm>
            <a:off x="7422293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C0A996ED-FB46-74A6-15C6-FC3F930061FF}"/>
              </a:ext>
            </a:extLst>
          </p:cNvPr>
          <p:cNvSpPr/>
          <p:nvPr/>
        </p:nvSpPr>
        <p:spPr>
          <a:xfrm>
            <a:off x="6153666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0B54358F-ED9A-679B-CDEB-EA04C250643D}"/>
              </a:ext>
            </a:extLst>
          </p:cNvPr>
          <p:cNvSpPr txBox="1"/>
          <p:nvPr/>
        </p:nvSpPr>
        <p:spPr>
          <a:xfrm>
            <a:off x="6054812" y="3272542"/>
            <a:ext cx="2413686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Innovations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E6F89994-7F59-ED6D-95F2-A11E24591173}"/>
              </a:ext>
            </a:extLst>
          </p:cNvPr>
          <p:cNvSpPr txBox="1"/>
          <p:nvPr/>
        </p:nvSpPr>
        <p:spPr>
          <a:xfrm>
            <a:off x="2739079" y="3281383"/>
            <a:ext cx="2615517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Organizational change</a:t>
            </a:r>
          </a:p>
        </p:txBody>
      </p:sp>
    </p:spTree>
    <p:extLst>
      <p:ext uri="{BB962C8B-B14F-4D97-AF65-F5344CB8AC3E}">
        <p14:creationId xmlns:p14="http://schemas.microsoft.com/office/powerpoint/2010/main" val="193825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CEBE7"/>
            </a:gs>
            <a:gs pos="92000">
              <a:srgbClr val="D8B25D"/>
            </a:gs>
            <a:gs pos="57000">
              <a:srgbClr val="E9D4C7"/>
            </a:gs>
            <a:gs pos="100000">
              <a:srgbClr val="D8B25D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2EF1AD-DA92-8D94-B422-B01097FFAE79}"/>
              </a:ext>
            </a:extLst>
          </p:cNvPr>
          <p:cNvCxnSpPr/>
          <p:nvPr/>
        </p:nvCxnSpPr>
        <p:spPr>
          <a:xfrm>
            <a:off x="1182822" y="2807413"/>
            <a:ext cx="10074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1">
            <a:extLst>
              <a:ext uri="{FF2B5EF4-FFF2-40B4-BE49-F238E27FC236}">
                <a16:creationId xmlns:a16="http://schemas.microsoft.com/office/drawing/2014/main" id="{944F2E66-BE3F-C0F7-57EB-1706142FB07D}"/>
              </a:ext>
            </a:extLst>
          </p:cNvPr>
          <p:cNvSpPr txBox="1">
            <a:spLocks/>
          </p:cNvSpPr>
          <p:nvPr/>
        </p:nvSpPr>
        <p:spPr>
          <a:xfrm>
            <a:off x="1118328" y="1003680"/>
            <a:ext cx="9047164" cy="22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Bembo" panose="02020502050201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Innovativeness contested – discrepancies between managerial ideals and employee identities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4229E5-8699-788A-C27F-A2B16F3EE360}"/>
              </a:ext>
            </a:extLst>
          </p:cNvPr>
          <p:cNvSpPr txBox="1"/>
          <p:nvPr/>
        </p:nvSpPr>
        <p:spPr>
          <a:xfrm>
            <a:off x="1118328" y="1094296"/>
            <a:ext cx="1013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Outi Vanharanta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50FEEEF-6AC3-A1D8-3C54-B258BA670BB5}"/>
              </a:ext>
            </a:extLst>
          </p:cNvPr>
          <p:cNvSpPr txBox="1"/>
          <p:nvPr/>
        </p:nvSpPr>
        <p:spPr>
          <a:xfrm>
            <a:off x="2739079" y="3281383"/>
            <a:ext cx="2615517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Organizational change</a:t>
            </a:r>
          </a:p>
        </p:txBody>
      </p:sp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FB992124-A850-A45E-9473-D57D9D90B5D6}"/>
              </a:ext>
            </a:extLst>
          </p:cNvPr>
          <p:cNvCxnSpPr>
            <a:cxnSpLocks/>
          </p:cNvCxnSpPr>
          <p:nvPr/>
        </p:nvCxnSpPr>
        <p:spPr>
          <a:xfrm>
            <a:off x="2850293" y="3730852"/>
            <a:ext cx="2331307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>
            <a:extLst>
              <a:ext uri="{FF2B5EF4-FFF2-40B4-BE49-F238E27FC236}">
                <a16:creationId xmlns:a16="http://schemas.microsoft.com/office/drawing/2014/main" id="{EC7207C9-702E-F096-2FC5-6E6BDADF3DC2}"/>
              </a:ext>
            </a:extLst>
          </p:cNvPr>
          <p:cNvSpPr txBox="1"/>
          <p:nvPr/>
        </p:nvSpPr>
        <p:spPr>
          <a:xfrm>
            <a:off x="4757350" y="5650751"/>
            <a:ext cx="1404554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Innovations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BD5CC405-F097-7CB2-CA98-8DFF61DD887A}"/>
              </a:ext>
            </a:extLst>
          </p:cNvPr>
          <p:cNvCxnSpPr>
            <a:cxnSpLocks/>
          </p:cNvCxnSpPr>
          <p:nvPr/>
        </p:nvCxnSpPr>
        <p:spPr>
          <a:xfrm>
            <a:off x="2866769" y="5563363"/>
            <a:ext cx="5601728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884A5122-F91A-3F7A-F740-9FC706AF273B}"/>
              </a:ext>
            </a:extLst>
          </p:cNvPr>
          <p:cNvCxnSpPr>
            <a:cxnSpLocks/>
          </p:cNvCxnSpPr>
          <p:nvPr/>
        </p:nvCxnSpPr>
        <p:spPr>
          <a:xfrm>
            <a:off x="6161904" y="3730852"/>
            <a:ext cx="2306593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orakulmio 15">
            <a:extLst>
              <a:ext uri="{FF2B5EF4-FFF2-40B4-BE49-F238E27FC236}">
                <a16:creationId xmlns:a16="http://schemas.microsoft.com/office/drawing/2014/main" id="{7C712DCE-11EE-4E12-8081-C63C939E1AFA}"/>
              </a:ext>
            </a:extLst>
          </p:cNvPr>
          <p:cNvSpPr/>
          <p:nvPr/>
        </p:nvSpPr>
        <p:spPr>
          <a:xfrm>
            <a:off x="4135396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18407E9C-A86F-5965-3885-DB3C9264964D}"/>
              </a:ext>
            </a:extLst>
          </p:cNvPr>
          <p:cNvSpPr/>
          <p:nvPr/>
        </p:nvSpPr>
        <p:spPr>
          <a:xfrm>
            <a:off x="2866769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84EB72B2-54B5-6287-835F-2593A10A4FF1}"/>
              </a:ext>
            </a:extLst>
          </p:cNvPr>
          <p:cNvSpPr/>
          <p:nvPr/>
        </p:nvSpPr>
        <p:spPr>
          <a:xfrm>
            <a:off x="7422293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C0A996ED-FB46-74A6-15C6-FC3F930061FF}"/>
              </a:ext>
            </a:extLst>
          </p:cNvPr>
          <p:cNvSpPr/>
          <p:nvPr/>
        </p:nvSpPr>
        <p:spPr>
          <a:xfrm>
            <a:off x="6153666" y="3893550"/>
            <a:ext cx="1046204" cy="13398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0B54358F-ED9A-679B-CDEB-EA04C250643D}"/>
              </a:ext>
            </a:extLst>
          </p:cNvPr>
          <p:cNvSpPr txBox="1"/>
          <p:nvPr/>
        </p:nvSpPr>
        <p:spPr>
          <a:xfrm>
            <a:off x="6054812" y="3272542"/>
            <a:ext cx="2413686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Innovations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353E6D00-E5C5-659C-60E4-8D7FB8B54109}"/>
              </a:ext>
            </a:extLst>
          </p:cNvPr>
          <p:cNvSpPr txBox="1"/>
          <p:nvPr/>
        </p:nvSpPr>
        <p:spPr>
          <a:xfrm>
            <a:off x="4335162" y="4310938"/>
            <a:ext cx="632256" cy="3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solo</a:t>
            </a:r>
          </a:p>
        </p:txBody>
      </p:sp>
    </p:spTree>
    <p:extLst>
      <p:ext uri="{BB962C8B-B14F-4D97-AF65-F5344CB8AC3E}">
        <p14:creationId xmlns:p14="http://schemas.microsoft.com/office/powerpoint/2010/main" val="146230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CEBE7"/>
            </a:gs>
            <a:gs pos="92000">
              <a:srgbClr val="D8B25D"/>
            </a:gs>
            <a:gs pos="57000">
              <a:srgbClr val="E9D4C7"/>
            </a:gs>
            <a:gs pos="100000">
              <a:srgbClr val="D8B25D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2EF1AD-DA92-8D94-B422-B01097FFAE79}"/>
              </a:ext>
            </a:extLst>
          </p:cNvPr>
          <p:cNvCxnSpPr/>
          <p:nvPr/>
        </p:nvCxnSpPr>
        <p:spPr>
          <a:xfrm>
            <a:off x="1182822" y="2807413"/>
            <a:ext cx="10074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sikko 1">
            <a:extLst>
              <a:ext uri="{FF2B5EF4-FFF2-40B4-BE49-F238E27FC236}">
                <a16:creationId xmlns:a16="http://schemas.microsoft.com/office/drawing/2014/main" id="{944F2E66-BE3F-C0F7-57EB-1706142FB07D}"/>
              </a:ext>
            </a:extLst>
          </p:cNvPr>
          <p:cNvSpPr txBox="1">
            <a:spLocks/>
          </p:cNvSpPr>
          <p:nvPr/>
        </p:nvSpPr>
        <p:spPr>
          <a:xfrm>
            <a:off x="1118328" y="1003680"/>
            <a:ext cx="9047164" cy="221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effectLst/>
                <a:latin typeface="Bembo" panose="020205020502010202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Innovativeness contested – discrepancies between managerial ideals and employee identities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14229E5-8699-788A-C27F-A2B16F3EE360}"/>
              </a:ext>
            </a:extLst>
          </p:cNvPr>
          <p:cNvSpPr txBox="1"/>
          <p:nvPr/>
        </p:nvSpPr>
        <p:spPr>
          <a:xfrm>
            <a:off x="1118328" y="1094296"/>
            <a:ext cx="10139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Outi Vanharanta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3CB121F8-8555-F033-577D-AE058A927756}"/>
              </a:ext>
            </a:extLst>
          </p:cNvPr>
          <p:cNvSpPr txBox="1"/>
          <p:nvPr/>
        </p:nvSpPr>
        <p:spPr>
          <a:xfrm>
            <a:off x="1150573" y="3027528"/>
            <a:ext cx="10139371" cy="1847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Discourse analysis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Main Findings: the managerial approaches draw on simplifications concerning the drivers underlying innovative behaviour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Dotum" panose="020B0600000101010101" pitchFamily="34" charset="-127"/>
                <a:ea typeface="Dotum" panose="020B0600000101010101" pitchFamily="34" charset="-127"/>
                <a:cs typeface="Aharoni" panose="02010803020104030203" pitchFamily="2" charset="-79"/>
              </a:rPr>
              <a:t>Building on idea of the complexity of innovation processes (practice based view)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Dotum" panose="020B0600000101010101" pitchFamily="34" charset="-127"/>
              <a:ea typeface="Dotum" panose="020B0600000101010101" pitchFamily="34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867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181</Words>
  <Application>Microsoft Office PowerPoint</Application>
  <PresentationFormat>Laajakuva</PresentationFormat>
  <Paragraphs>30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Dotum</vt:lpstr>
      <vt:lpstr>Arial</vt:lpstr>
      <vt:lpstr>Bembo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Savolainen Hanne</dc:creator>
  <cp:lastModifiedBy>Savolainen Hanne</cp:lastModifiedBy>
  <cp:revision>3</cp:revision>
  <dcterms:created xsi:type="dcterms:W3CDTF">2022-10-07T11:40:49Z</dcterms:created>
  <dcterms:modified xsi:type="dcterms:W3CDTF">2022-10-18T11:08:32Z</dcterms:modified>
</cp:coreProperties>
</file>